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4129" r:id="rId2"/>
    <p:sldId id="1480" r:id="rId3"/>
    <p:sldId id="1529" r:id="rId4"/>
    <p:sldId id="259" r:id="rId5"/>
    <p:sldId id="1359" r:id="rId6"/>
    <p:sldId id="262" r:id="rId7"/>
    <p:sldId id="1525" r:id="rId8"/>
    <p:sldId id="1526" r:id="rId9"/>
    <p:sldId id="1358" r:id="rId10"/>
    <p:sldId id="1520" r:id="rId11"/>
    <p:sldId id="1368" r:id="rId12"/>
    <p:sldId id="270" r:id="rId13"/>
    <p:sldId id="1490" r:id="rId14"/>
    <p:sldId id="1791" r:id="rId15"/>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1C833"/>
    <a:srgbClr val="3F353B"/>
    <a:srgbClr val="C9A336"/>
    <a:srgbClr val="C7A335"/>
    <a:srgbClr val="FCB040"/>
    <a:srgbClr val="136352"/>
    <a:srgbClr val="000000"/>
    <a:srgbClr val="5AA0AF"/>
    <a:srgbClr val="00A79D"/>
    <a:srgbClr val="1EA18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EF7DE0-473C-4A9F-B517-D03B4072FE44}" v="1" dt="2025-06-15T20:22:57.41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250" autoAdjust="0"/>
    <p:restoredTop sz="94660"/>
  </p:normalViewPr>
  <p:slideViewPr>
    <p:cSldViewPr snapToGrid="0">
      <p:cViewPr varScale="1">
        <p:scale>
          <a:sx n="109" d="100"/>
          <a:sy n="109" d="100"/>
        </p:scale>
        <p:origin x="1692" y="114"/>
      </p:cViewPr>
      <p:guideLst/>
    </p:cSldViewPr>
  </p:slideViewPr>
  <p:notesTextViewPr>
    <p:cViewPr>
      <p:scale>
        <a:sx n="3" d="2"/>
        <a:sy n="3" d="2"/>
      </p:scale>
      <p:origin x="0" y="0"/>
    </p:cViewPr>
  </p:notesTextViewPr>
  <p:notesViewPr>
    <p:cSldViewPr snapToGrid="0">
      <p:cViewPr varScale="1">
        <p:scale>
          <a:sx n="55" d="100"/>
          <a:sy n="55" d="100"/>
        </p:scale>
        <p:origin x="2880"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lie Serrano Delgado" userId="d52b4219-5c60-4a0c-87ad-b1ec335c0c37" providerId="ADAL" clId="{03EF7DE0-473C-4A9F-B517-D03B4072FE44}"/>
    <pc:docChg chg="addSld delSld modSld sldOrd">
      <pc:chgData name="Jolie Serrano Delgado" userId="d52b4219-5c60-4a0c-87ad-b1ec335c0c37" providerId="ADAL" clId="{03EF7DE0-473C-4A9F-B517-D03B4072FE44}" dt="2025-06-15T20:23:15.852" v="6" actId="47"/>
      <pc:docMkLst>
        <pc:docMk/>
      </pc:docMkLst>
      <pc:sldChg chg="del">
        <pc:chgData name="Jolie Serrano Delgado" userId="d52b4219-5c60-4a0c-87ad-b1ec335c0c37" providerId="ADAL" clId="{03EF7DE0-473C-4A9F-B517-D03B4072FE44}" dt="2025-06-15T20:23:07.377" v="3" actId="47"/>
        <pc:sldMkLst>
          <pc:docMk/>
          <pc:sldMk cId="3746168901" sldId="350"/>
        </pc:sldMkLst>
      </pc:sldChg>
      <pc:sldChg chg="del">
        <pc:chgData name="Jolie Serrano Delgado" userId="d52b4219-5c60-4a0c-87ad-b1ec335c0c37" providerId="ADAL" clId="{03EF7DE0-473C-4A9F-B517-D03B4072FE44}" dt="2025-06-15T20:23:15.852" v="6" actId="47"/>
        <pc:sldMkLst>
          <pc:docMk/>
          <pc:sldMk cId="0" sldId="1523"/>
        </pc:sldMkLst>
      </pc:sldChg>
      <pc:sldChg chg="modSp add mod ord">
        <pc:chgData name="Jolie Serrano Delgado" userId="d52b4219-5c60-4a0c-87ad-b1ec335c0c37" providerId="ADAL" clId="{03EF7DE0-473C-4A9F-B517-D03B4072FE44}" dt="2025-06-15T20:23:11.731" v="5" actId="207"/>
        <pc:sldMkLst>
          <pc:docMk/>
          <pc:sldMk cId="3573392034" sldId="1791"/>
        </pc:sldMkLst>
        <pc:spChg chg="mod">
          <ac:chgData name="Jolie Serrano Delgado" userId="d52b4219-5c60-4a0c-87ad-b1ec335c0c37" providerId="ADAL" clId="{03EF7DE0-473C-4A9F-B517-D03B4072FE44}" dt="2025-06-15T20:23:09.484" v="4" actId="207"/>
          <ac:spMkLst>
            <pc:docMk/>
            <pc:sldMk cId="3573392034" sldId="1791"/>
            <ac:spMk id="5" creationId="{7FCA87B9-E211-0E4B-A9F7-DF87D6193A8C}"/>
          </ac:spMkLst>
        </pc:spChg>
        <pc:spChg chg="mod">
          <ac:chgData name="Jolie Serrano Delgado" userId="d52b4219-5c60-4a0c-87ad-b1ec335c0c37" providerId="ADAL" clId="{03EF7DE0-473C-4A9F-B517-D03B4072FE44}" dt="2025-06-15T20:23:11.731" v="5" actId="207"/>
          <ac:spMkLst>
            <pc:docMk/>
            <pc:sldMk cId="3573392034" sldId="1791"/>
            <ac:spMk id="7" creationId="{FA0AAE3D-72C1-B78D-34E3-44A78CF1DA1D}"/>
          </ac:spMkLst>
        </pc:spChg>
      </pc:sldChg>
      <pc:sldChg chg="add">
        <pc:chgData name="Jolie Serrano Delgado" userId="d52b4219-5c60-4a0c-87ad-b1ec335c0c37" providerId="ADAL" clId="{03EF7DE0-473C-4A9F-B517-D03B4072FE44}" dt="2025-06-15T20:22:57.384" v="0"/>
        <pc:sldMkLst>
          <pc:docMk/>
          <pc:sldMk cId="0" sldId="4129"/>
        </pc:sldMkLst>
      </pc:sldChg>
      <pc:sldMasterChg chg="delSldLayout">
        <pc:chgData name="Jolie Serrano Delgado" userId="d52b4219-5c60-4a0c-87ad-b1ec335c0c37" providerId="ADAL" clId="{03EF7DE0-473C-4A9F-B517-D03B4072FE44}" dt="2025-06-15T20:23:15.852" v="6" actId="47"/>
        <pc:sldMasterMkLst>
          <pc:docMk/>
          <pc:sldMasterMk cId="3968079979" sldId="2147483648"/>
        </pc:sldMasterMkLst>
        <pc:sldLayoutChg chg="del">
          <pc:chgData name="Jolie Serrano Delgado" userId="d52b4219-5c60-4a0c-87ad-b1ec335c0c37" providerId="ADAL" clId="{03EF7DE0-473C-4A9F-B517-D03B4072FE44}" dt="2025-06-15T20:23:15.852" v="6" actId="47"/>
          <pc:sldLayoutMkLst>
            <pc:docMk/>
            <pc:sldMasterMk cId="3968079979" sldId="2147483648"/>
            <pc:sldLayoutMk cId="2207850314" sldId="2147483703"/>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B4EFCAFE-212C-4734-BC77-7E2EAA445D6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a:extLst>
              <a:ext uri="{FF2B5EF4-FFF2-40B4-BE49-F238E27FC236}">
                <a16:creationId xmlns:a16="http://schemas.microsoft.com/office/drawing/2014/main" id="{50A26631-D6CC-4646-B826-30D44D50850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04159EF-ED2B-408F-BCA3-D34D4F7DB760}" type="datetimeFigureOut">
              <a:rPr lang="es-CO" smtClean="0"/>
              <a:t>15/06/2025</a:t>
            </a:fld>
            <a:endParaRPr lang="es-CO"/>
          </a:p>
        </p:txBody>
      </p:sp>
      <p:sp>
        <p:nvSpPr>
          <p:cNvPr id="4" name="Marcador de pie de página 3">
            <a:extLst>
              <a:ext uri="{FF2B5EF4-FFF2-40B4-BE49-F238E27FC236}">
                <a16:creationId xmlns:a16="http://schemas.microsoft.com/office/drawing/2014/main" id="{7D82AC57-3955-4BDA-8F61-BF1320FB63C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5" name="Marcador de número de diapositiva 4">
            <a:extLst>
              <a:ext uri="{FF2B5EF4-FFF2-40B4-BE49-F238E27FC236}">
                <a16:creationId xmlns:a16="http://schemas.microsoft.com/office/drawing/2014/main" id="{2BB30DE2-14A2-4BFD-BD83-BC2335DB66C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EBDCDF6-AAFB-4FAC-BBF4-14E3AC0CA55B}" type="slidenum">
              <a:rPr lang="es-CO" smtClean="0"/>
              <a:t>‹#›</a:t>
            </a:fld>
            <a:endParaRPr lang="es-CO"/>
          </a:p>
        </p:txBody>
      </p:sp>
    </p:spTree>
    <p:extLst>
      <p:ext uri="{BB962C8B-B14F-4D97-AF65-F5344CB8AC3E}">
        <p14:creationId xmlns:p14="http://schemas.microsoft.com/office/powerpoint/2010/main" val="119682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A488C5-1697-4F06-B106-3EE216118B56}" type="datetimeFigureOut">
              <a:rPr lang="es-CO" smtClean="0"/>
              <a:t>15/06/2025</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1B8975-4C2E-4E2E-9D18-43E3EE8DFED9}" type="slidenum">
              <a:rPr lang="es-CO" smtClean="0"/>
              <a:t>‹#›</a:t>
            </a:fld>
            <a:endParaRPr lang="es-CO"/>
          </a:p>
        </p:txBody>
      </p:sp>
    </p:spTree>
    <p:extLst>
      <p:ext uri="{BB962C8B-B14F-4D97-AF65-F5344CB8AC3E}">
        <p14:creationId xmlns:p14="http://schemas.microsoft.com/office/powerpoint/2010/main" val="18998258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MX" altLang="es-MX">
              <a:latin typeface="Calibri" panose="020F0502020204030204" pitchFamily="34" charset="0"/>
            </a:endParaRPr>
          </a:p>
        </p:txBody>
      </p:sp>
      <p:sp>
        <p:nvSpPr>
          <p:cNvPr id="72707"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1030288">
              <a:defRPr sz="3600">
                <a:solidFill>
                  <a:schemeClr val="tx1"/>
                </a:solidFill>
                <a:latin typeface="Lato Light" panose="020F0302020204030203" pitchFamily="34" charset="0"/>
                <a:ea typeface="MS PGothic" panose="020B0600070205080204" pitchFamily="34" charset="-128"/>
              </a:defRPr>
            </a:lvl1pPr>
            <a:lvl2pPr marL="742950" indent="-285750" defTabSz="1030288">
              <a:defRPr sz="3600">
                <a:solidFill>
                  <a:schemeClr val="tx1"/>
                </a:solidFill>
                <a:latin typeface="Lato Light" panose="020F0302020204030203" pitchFamily="34" charset="0"/>
                <a:ea typeface="MS PGothic" panose="020B0600070205080204" pitchFamily="34" charset="-128"/>
              </a:defRPr>
            </a:lvl2pPr>
            <a:lvl3pPr marL="1143000" indent="-228600" defTabSz="1030288">
              <a:defRPr sz="3600">
                <a:solidFill>
                  <a:schemeClr val="tx1"/>
                </a:solidFill>
                <a:latin typeface="Lato Light" panose="020F0302020204030203" pitchFamily="34" charset="0"/>
                <a:ea typeface="MS PGothic" panose="020B0600070205080204" pitchFamily="34" charset="-128"/>
              </a:defRPr>
            </a:lvl3pPr>
            <a:lvl4pPr marL="1600200" indent="-228600" defTabSz="1030288">
              <a:defRPr sz="3600">
                <a:solidFill>
                  <a:schemeClr val="tx1"/>
                </a:solidFill>
                <a:latin typeface="Lato Light" panose="020F0302020204030203" pitchFamily="34" charset="0"/>
                <a:ea typeface="MS PGothic" panose="020B0600070205080204" pitchFamily="34" charset="-128"/>
              </a:defRPr>
            </a:lvl4pPr>
            <a:lvl5pPr marL="2057400" indent="-228600" defTabSz="1030288">
              <a:defRPr sz="3600">
                <a:solidFill>
                  <a:schemeClr val="tx1"/>
                </a:solidFill>
                <a:latin typeface="Lato Light" panose="020F0302020204030203" pitchFamily="34" charset="0"/>
                <a:ea typeface="MS PGothic" panose="020B0600070205080204" pitchFamily="34" charset="-128"/>
              </a:defRPr>
            </a:lvl5pPr>
            <a:lvl6pPr marL="2514600" indent="-228600" defTabSz="1030288"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030288"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030288"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030288"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fontAlgn="base">
              <a:spcBef>
                <a:spcPct val="0"/>
              </a:spcBef>
              <a:spcAft>
                <a:spcPct val="0"/>
              </a:spcAft>
            </a:pPr>
            <a:r>
              <a:rPr lang="en-US" altLang="es-MX" sz="1200">
                <a:latin typeface="Calibri" panose="020F0502020204030204" pitchFamily="34" charset="0"/>
                <a:cs typeface="Arial" panose="020B0604020202020204" pitchFamily="34" charset="0"/>
              </a:rPr>
              <a:t>My First Template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3" name="Marcador de posición de imagen 2">
            <a:extLst>
              <a:ext uri="{FF2B5EF4-FFF2-40B4-BE49-F238E27FC236}">
                <a16:creationId xmlns:a16="http://schemas.microsoft.com/office/drawing/2014/main" id="{097E70ED-0C85-48E1-9249-13C5967746B9}"/>
              </a:ext>
            </a:extLst>
          </p:cNvPr>
          <p:cNvSpPr>
            <a:spLocks noGrp="1"/>
          </p:cNvSpPr>
          <p:nvPr>
            <p:ph type="pic" sz="quarter" idx="10" hasCustomPrompt="1"/>
          </p:nvPr>
        </p:nvSpPr>
        <p:spPr>
          <a:xfrm>
            <a:off x="0" y="0"/>
            <a:ext cx="12192000" cy="6858000"/>
          </a:xfrm>
          <a:prstGeom prst="rect">
            <a:avLst/>
          </a:prstGeom>
        </p:spPr>
        <p:txBody>
          <a:bodyPr/>
          <a:lstStyle>
            <a:lvl1pPr marL="0" indent="0">
              <a:buNone/>
              <a:defRPr/>
            </a:lvl1pPr>
          </a:lstStyle>
          <a:p>
            <a:r>
              <a:rPr lang="en-US" dirty="0"/>
              <a:t>Click to add an image, then end to the background</a:t>
            </a:r>
          </a:p>
        </p:txBody>
      </p:sp>
      <p:sp>
        <p:nvSpPr>
          <p:cNvPr id="8" name="Marcador de posición de imagen 6">
            <a:extLst>
              <a:ext uri="{FF2B5EF4-FFF2-40B4-BE49-F238E27FC236}">
                <a16:creationId xmlns:a16="http://schemas.microsoft.com/office/drawing/2014/main" id="{62F443DE-EEF3-4F4B-BBCE-A417BD8C2989}"/>
              </a:ext>
            </a:extLst>
          </p:cNvPr>
          <p:cNvSpPr>
            <a:spLocks noGrp="1"/>
          </p:cNvSpPr>
          <p:nvPr>
            <p:ph type="pic" sz="quarter" idx="11" hasCustomPrompt="1"/>
          </p:nvPr>
        </p:nvSpPr>
        <p:spPr>
          <a:xfrm>
            <a:off x="10080625" y="-20638"/>
            <a:ext cx="1255713" cy="1603376"/>
          </a:xfrm>
          <a:prstGeom prst="rect">
            <a:avLst/>
          </a:prstGeom>
        </p:spPr>
        <p:txBody>
          <a:bodyPr/>
          <a:lstStyle>
            <a:lvl1pPr marL="0" indent="0" algn="ctr">
              <a:buNone/>
              <a:defRPr sz="1600"/>
            </a:lvl1pPr>
          </a:lstStyle>
          <a:p>
            <a:r>
              <a:rPr lang="en-US" dirty="0"/>
              <a:t>Click to add your logo, then send to the front  </a:t>
            </a:r>
          </a:p>
        </p:txBody>
      </p:sp>
    </p:spTree>
    <p:extLst>
      <p:ext uri="{BB962C8B-B14F-4D97-AF65-F5344CB8AC3E}">
        <p14:creationId xmlns:p14="http://schemas.microsoft.com/office/powerpoint/2010/main" val="3761273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lide 8">
    <p:spTree>
      <p:nvGrpSpPr>
        <p:cNvPr id="1" name=""/>
        <p:cNvGrpSpPr/>
        <p:nvPr/>
      </p:nvGrpSpPr>
      <p:grpSpPr>
        <a:xfrm>
          <a:off x="0" y="0"/>
          <a:ext cx="0" cy="0"/>
          <a:chOff x="0" y="0"/>
          <a:chExt cx="0" cy="0"/>
        </a:xfrm>
      </p:grpSpPr>
      <p:sp>
        <p:nvSpPr>
          <p:cNvPr id="3" name="Marcador de posición de imagen 2">
            <a:extLst>
              <a:ext uri="{FF2B5EF4-FFF2-40B4-BE49-F238E27FC236}">
                <a16:creationId xmlns:a16="http://schemas.microsoft.com/office/drawing/2014/main" id="{FD597567-052F-4E3E-AB2F-9B4C462266EB}"/>
              </a:ext>
            </a:extLst>
          </p:cNvPr>
          <p:cNvSpPr>
            <a:spLocks noGrp="1"/>
          </p:cNvSpPr>
          <p:nvPr>
            <p:ph type="pic" sz="quarter" idx="10" hasCustomPrompt="1"/>
          </p:nvPr>
        </p:nvSpPr>
        <p:spPr>
          <a:xfrm>
            <a:off x="0" y="0"/>
            <a:ext cx="12192000" cy="6858000"/>
          </a:xfrm>
          <a:prstGeom prst="rect">
            <a:avLst/>
          </a:prstGeom>
        </p:spPr>
        <p:txBody>
          <a:bodyPr/>
          <a:lstStyle>
            <a:lvl1pPr marL="0" indent="0">
              <a:buNone/>
              <a:defRPr/>
            </a:lvl1pPr>
          </a:lstStyle>
          <a:p>
            <a:r>
              <a:rPr lang="en-US" dirty="0"/>
              <a:t>Click to add an image, the send to the background</a:t>
            </a:r>
          </a:p>
        </p:txBody>
      </p:sp>
    </p:spTree>
    <p:extLst>
      <p:ext uri="{BB962C8B-B14F-4D97-AF65-F5344CB8AC3E}">
        <p14:creationId xmlns:p14="http://schemas.microsoft.com/office/powerpoint/2010/main" val="30885425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apositiva 9">
    <p:spTree>
      <p:nvGrpSpPr>
        <p:cNvPr id="1" name=""/>
        <p:cNvGrpSpPr/>
        <p:nvPr/>
      </p:nvGrpSpPr>
      <p:grpSpPr>
        <a:xfrm>
          <a:off x="0" y="0"/>
          <a:ext cx="0" cy="0"/>
          <a:chOff x="0" y="0"/>
          <a:chExt cx="0" cy="0"/>
        </a:xfrm>
      </p:grpSpPr>
    </p:spTree>
    <p:extLst>
      <p:ext uri="{BB962C8B-B14F-4D97-AF65-F5344CB8AC3E}">
        <p14:creationId xmlns:p14="http://schemas.microsoft.com/office/powerpoint/2010/main" val="6719100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lide 10">
    <p:spTree>
      <p:nvGrpSpPr>
        <p:cNvPr id="1" name=""/>
        <p:cNvGrpSpPr/>
        <p:nvPr/>
      </p:nvGrpSpPr>
      <p:grpSpPr>
        <a:xfrm>
          <a:off x="0" y="0"/>
          <a:ext cx="0" cy="0"/>
          <a:chOff x="0" y="0"/>
          <a:chExt cx="0" cy="0"/>
        </a:xfrm>
      </p:grpSpPr>
      <p:sp>
        <p:nvSpPr>
          <p:cNvPr id="9" name="Marcador de posición de imagen 8">
            <a:extLst>
              <a:ext uri="{FF2B5EF4-FFF2-40B4-BE49-F238E27FC236}">
                <a16:creationId xmlns:a16="http://schemas.microsoft.com/office/drawing/2014/main" id="{4A1E1C62-7682-45EB-A414-2445831CA734}"/>
              </a:ext>
            </a:extLst>
          </p:cNvPr>
          <p:cNvSpPr>
            <a:spLocks noGrp="1"/>
          </p:cNvSpPr>
          <p:nvPr>
            <p:ph type="pic" sz="quarter" idx="10"/>
          </p:nvPr>
        </p:nvSpPr>
        <p:spPr>
          <a:xfrm>
            <a:off x="9582150" y="1371600"/>
            <a:ext cx="2305050" cy="4076700"/>
          </a:xfrm>
          <a:prstGeom prst="rect">
            <a:avLst/>
          </a:prstGeom>
        </p:spPr>
        <p:txBody>
          <a:bodyPr/>
          <a:lstStyle/>
          <a:p>
            <a:endParaRPr lang="en-US"/>
          </a:p>
        </p:txBody>
      </p:sp>
      <p:sp>
        <p:nvSpPr>
          <p:cNvPr id="11" name="Marcador de posición de imagen 10">
            <a:extLst>
              <a:ext uri="{FF2B5EF4-FFF2-40B4-BE49-F238E27FC236}">
                <a16:creationId xmlns:a16="http://schemas.microsoft.com/office/drawing/2014/main" id="{67FDB8DE-73CA-434E-AB2D-412B8633F229}"/>
              </a:ext>
            </a:extLst>
          </p:cNvPr>
          <p:cNvSpPr>
            <a:spLocks noGrp="1"/>
          </p:cNvSpPr>
          <p:nvPr>
            <p:ph type="pic" sz="quarter" idx="11"/>
          </p:nvPr>
        </p:nvSpPr>
        <p:spPr>
          <a:xfrm>
            <a:off x="7277100" y="1047750"/>
            <a:ext cx="2609850" cy="4648200"/>
          </a:xfrm>
          <a:prstGeom prst="rect">
            <a:avLst/>
          </a:prstGeom>
        </p:spPr>
        <p:txBody>
          <a:bodyPr/>
          <a:lstStyle/>
          <a:p>
            <a:endParaRPr lang="en-US"/>
          </a:p>
        </p:txBody>
      </p:sp>
    </p:spTree>
    <p:extLst>
      <p:ext uri="{BB962C8B-B14F-4D97-AF65-F5344CB8AC3E}">
        <p14:creationId xmlns:p14="http://schemas.microsoft.com/office/powerpoint/2010/main" val="21556180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Whitout Titl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7136098"/>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lide 12">
    <p:spTree>
      <p:nvGrpSpPr>
        <p:cNvPr id="1" name=""/>
        <p:cNvGrpSpPr/>
        <p:nvPr/>
      </p:nvGrpSpPr>
      <p:grpSpPr>
        <a:xfrm>
          <a:off x="0" y="0"/>
          <a:ext cx="0" cy="0"/>
          <a:chOff x="0" y="0"/>
          <a:chExt cx="0" cy="0"/>
        </a:xfrm>
      </p:grpSpPr>
      <p:sp>
        <p:nvSpPr>
          <p:cNvPr id="4" name="Marcador de posición de imagen 3">
            <a:extLst>
              <a:ext uri="{FF2B5EF4-FFF2-40B4-BE49-F238E27FC236}">
                <a16:creationId xmlns:a16="http://schemas.microsoft.com/office/drawing/2014/main" id="{3CE2568B-E13F-4C31-ACC5-5E5D4CF51883}"/>
              </a:ext>
            </a:extLst>
          </p:cNvPr>
          <p:cNvSpPr>
            <a:spLocks noGrp="1"/>
          </p:cNvSpPr>
          <p:nvPr>
            <p:ph type="pic" sz="quarter" idx="10"/>
          </p:nvPr>
        </p:nvSpPr>
        <p:spPr>
          <a:xfrm>
            <a:off x="5351929" y="1941512"/>
            <a:ext cx="6840071" cy="2974975"/>
          </a:xfrm>
          <a:prstGeom prst="rect">
            <a:avLst/>
          </a:prstGeom>
        </p:spPr>
        <p:txBody>
          <a:bodyPr/>
          <a:lstStyle/>
          <a:p>
            <a:endParaRPr lang="en-US" dirty="0"/>
          </a:p>
        </p:txBody>
      </p:sp>
    </p:spTree>
    <p:extLst>
      <p:ext uri="{BB962C8B-B14F-4D97-AF65-F5344CB8AC3E}">
        <p14:creationId xmlns:p14="http://schemas.microsoft.com/office/powerpoint/2010/main" val="3374996283"/>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Slide 13">
    <p:spTree>
      <p:nvGrpSpPr>
        <p:cNvPr id="1" name=""/>
        <p:cNvGrpSpPr/>
        <p:nvPr/>
      </p:nvGrpSpPr>
      <p:grpSpPr>
        <a:xfrm>
          <a:off x="0" y="0"/>
          <a:ext cx="0" cy="0"/>
          <a:chOff x="0" y="0"/>
          <a:chExt cx="0" cy="0"/>
        </a:xfrm>
      </p:grpSpPr>
      <p:sp>
        <p:nvSpPr>
          <p:cNvPr id="3" name="Marcador de posición de imagen 2">
            <a:extLst>
              <a:ext uri="{FF2B5EF4-FFF2-40B4-BE49-F238E27FC236}">
                <a16:creationId xmlns:a16="http://schemas.microsoft.com/office/drawing/2014/main" id="{2121739C-2D2C-4398-963F-18387254F0BF}"/>
              </a:ext>
            </a:extLst>
          </p:cNvPr>
          <p:cNvSpPr>
            <a:spLocks noGrp="1"/>
          </p:cNvSpPr>
          <p:nvPr>
            <p:ph type="pic" sz="quarter" idx="10" hasCustomPrompt="1"/>
          </p:nvPr>
        </p:nvSpPr>
        <p:spPr>
          <a:xfrm>
            <a:off x="0" y="0"/>
            <a:ext cx="12192000" cy="6858000"/>
          </a:xfrm>
          <a:prstGeom prst="rect">
            <a:avLst/>
          </a:prstGeom>
        </p:spPr>
        <p:txBody>
          <a:bodyPr/>
          <a:lstStyle>
            <a:lvl1pPr marL="0" indent="0">
              <a:buNone/>
              <a:defRPr sz="2000"/>
            </a:lvl1pPr>
          </a:lstStyle>
          <a:p>
            <a:r>
              <a:rPr lang="en-US" dirty="0"/>
              <a:t>Click to add an image, the send to the background </a:t>
            </a:r>
          </a:p>
        </p:txBody>
      </p:sp>
    </p:spTree>
    <p:extLst>
      <p:ext uri="{BB962C8B-B14F-4D97-AF65-F5344CB8AC3E}">
        <p14:creationId xmlns:p14="http://schemas.microsoft.com/office/powerpoint/2010/main" val="1918957045"/>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Slide 14">
    <p:spTree>
      <p:nvGrpSpPr>
        <p:cNvPr id="1" name=""/>
        <p:cNvGrpSpPr/>
        <p:nvPr/>
      </p:nvGrpSpPr>
      <p:grpSpPr>
        <a:xfrm>
          <a:off x="0" y="0"/>
          <a:ext cx="0" cy="0"/>
          <a:chOff x="0" y="0"/>
          <a:chExt cx="0" cy="0"/>
        </a:xfrm>
      </p:grpSpPr>
      <p:sp>
        <p:nvSpPr>
          <p:cNvPr id="3" name="Marcador de posición de imagen 2">
            <a:extLst>
              <a:ext uri="{FF2B5EF4-FFF2-40B4-BE49-F238E27FC236}">
                <a16:creationId xmlns:a16="http://schemas.microsoft.com/office/drawing/2014/main" id="{D691CB61-8A55-4311-9DEA-6E89997846C5}"/>
              </a:ext>
            </a:extLst>
          </p:cNvPr>
          <p:cNvSpPr>
            <a:spLocks noGrp="1"/>
          </p:cNvSpPr>
          <p:nvPr>
            <p:ph type="pic" sz="quarter" idx="10"/>
          </p:nvPr>
        </p:nvSpPr>
        <p:spPr>
          <a:xfrm>
            <a:off x="550863" y="652463"/>
            <a:ext cx="3309937" cy="5559425"/>
          </a:xfrm>
          <a:prstGeom prst="rect">
            <a:avLst/>
          </a:prstGeom>
        </p:spPr>
        <p:txBody>
          <a:bodyPr/>
          <a:lstStyle/>
          <a:p>
            <a:endParaRPr lang="en-US"/>
          </a:p>
        </p:txBody>
      </p:sp>
    </p:spTree>
    <p:extLst>
      <p:ext uri="{BB962C8B-B14F-4D97-AF65-F5344CB8AC3E}">
        <p14:creationId xmlns:p14="http://schemas.microsoft.com/office/powerpoint/2010/main" val="1345377211"/>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Slide thanks">
    <p:spTree>
      <p:nvGrpSpPr>
        <p:cNvPr id="1" name=""/>
        <p:cNvGrpSpPr/>
        <p:nvPr/>
      </p:nvGrpSpPr>
      <p:grpSpPr>
        <a:xfrm>
          <a:off x="0" y="0"/>
          <a:ext cx="0" cy="0"/>
          <a:chOff x="0" y="0"/>
          <a:chExt cx="0" cy="0"/>
        </a:xfrm>
      </p:grpSpPr>
      <p:sp>
        <p:nvSpPr>
          <p:cNvPr id="9" name="Picture Placeholder 2"/>
          <p:cNvSpPr>
            <a:spLocks noGrp="1"/>
          </p:cNvSpPr>
          <p:nvPr>
            <p:ph type="pic" sz="quarter" idx="11"/>
          </p:nvPr>
        </p:nvSpPr>
        <p:spPr>
          <a:xfrm>
            <a:off x="0" y="0"/>
            <a:ext cx="12210292" cy="6858000"/>
          </a:xfrm>
          <a:solidFill>
            <a:schemeClr val="tx1">
              <a:lumMod val="20000"/>
              <a:lumOff val="80000"/>
            </a:schemeClr>
          </a:solidFill>
        </p:spPr>
        <p:txBody>
          <a:bodyPr rtlCol="0">
            <a:normAutofit/>
          </a:bodyPr>
          <a:lstStyle>
            <a:lvl1pPr marL="0" indent="0">
              <a:buNone/>
              <a:defRPr sz="1400">
                <a:latin typeface="Lato Light"/>
                <a:cs typeface="Lato Light"/>
              </a:defRPr>
            </a:lvl1pPr>
          </a:lstStyle>
          <a:p>
            <a:pPr lvl="0"/>
            <a:endParaRPr lang="en-US" noProof="0"/>
          </a:p>
        </p:txBody>
      </p:sp>
    </p:spTree>
    <p:extLst>
      <p:ext uri="{BB962C8B-B14F-4D97-AF65-F5344CB8AC3E}">
        <p14:creationId xmlns:p14="http://schemas.microsoft.com/office/powerpoint/2010/main" val="938262467"/>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03625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Diseño personalizado">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A5B7A72-B186-EC36-C88A-38743385E8A9}"/>
              </a:ext>
            </a:extLst>
          </p:cNvPr>
          <p:cNvSpPr>
            <a:spLocks noGrp="1"/>
          </p:cNvSpPr>
          <p:nvPr>
            <p:ph type="pic" sz="quarter" idx="10"/>
          </p:nvPr>
        </p:nvSpPr>
        <p:spPr>
          <a:xfrm>
            <a:off x="0" y="2"/>
            <a:ext cx="9479844" cy="5504657"/>
          </a:xfrm>
          <a:prstGeom prst="rect">
            <a:avLst/>
          </a:prstGeom>
        </p:spPr>
        <p:txBody>
          <a:bodyPr/>
          <a:lstStyle>
            <a:lvl1pPr>
              <a:defRPr>
                <a:latin typeface="Lato Light" panose="020F0302020204030203" pitchFamily="34" charset="0"/>
              </a:defRPr>
            </a:lvl1pPr>
          </a:lstStyle>
          <a:p>
            <a:endParaRPr lang="es-CO" dirty="0"/>
          </a:p>
        </p:txBody>
      </p:sp>
    </p:spTree>
    <p:extLst>
      <p:ext uri="{BB962C8B-B14F-4D97-AF65-F5344CB8AC3E}">
        <p14:creationId xmlns:p14="http://schemas.microsoft.com/office/powerpoint/2010/main" val="26681791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lide 1">
    <p:spTree>
      <p:nvGrpSpPr>
        <p:cNvPr id="1" name=""/>
        <p:cNvGrpSpPr/>
        <p:nvPr/>
      </p:nvGrpSpPr>
      <p:grpSpPr>
        <a:xfrm>
          <a:off x="0" y="0"/>
          <a:ext cx="0" cy="0"/>
          <a:chOff x="0" y="0"/>
          <a:chExt cx="0" cy="0"/>
        </a:xfrm>
      </p:grpSpPr>
      <p:sp>
        <p:nvSpPr>
          <p:cNvPr id="11" name="Marcador de posición de imagen 10">
            <a:extLst>
              <a:ext uri="{FF2B5EF4-FFF2-40B4-BE49-F238E27FC236}">
                <a16:creationId xmlns:a16="http://schemas.microsoft.com/office/drawing/2014/main" id="{0347B16B-9C2C-4D16-9B21-06B9EABFFDC0}"/>
              </a:ext>
            </a:extLst>
          </p:cNvPr>
          <p:cNvSpPr>
            <a:spLocks noGrp="1"/>
          </p:cNvSpPr>
          <p:nvPr>
            <p:ph type="pic" sz="quarter" idx="10" hasCustomPrompt="1"/>
          </p:nvPr>
        </p:nvSpPr>
        <p:spPr>
          <a:xfrm>
            <a:off x="0" y="1"/>
            <a:ext cx="6096000" cy="6858000"/>
          </a:xfrm>
          <a:prstGeom prst="rect">
            <a:avLst/>
          </a:prstGeom>
        </p:spPr>
        <p:txBody>
          <a:bodyPr/>
          <a:lstStyle>
            <a:lvl1pPr marL="0" indent="0">
              <a:buNone/>
              <a:defRPr sz="2000"/>
            </a:lvl1pPr>
          </a:lstStyle>
          <a:p>
            <a:r>
              <a:rPr lang="en-US" dirty="0"/>
              <a:t>Click to add an image</a:t>
            </a:r>
          </a:p>
        </p:txBody>
      </p:sp>
    </p:spTree>
    <p:extLst>
      <p:ext uri="{BB962C8B-B14F-4D97-AF65-F5344CB8AC3E}">
        <p14:creationId xmlns:p14="http://schemas.microsoft.com/office/powerpoint/2010/main" val="29677171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19697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lide 2">
    <p:spTree>
      <p:nvGrpSpPr>
        <p:cNvPr id="1" name=""/>
        <p:cNvGrpSpPr/>
        <p:nvPr/>
      </p:nvGrpSpPr>
      <p:grpSpPr>
        <a:xfrm>
          <a:off x="0" y="0"/>
          <a:ext cx="0" cy="0"/>
          <a:chOff x="0" y="0"/>
          <a:chExt cx="0" cy="0"/>
        </a:xfrm>
      </p:grpSpPr>
      <p:sp>
        <p:nvSpPr>
          <p:cNvPr id="3" name="Marcador de posición de imagen 2">
            <a:extLst>
              <a:ext uri="{FF2B5EF4-FFF2-40B4-BE49-F238E27FC236}">
                <a16:creationId xmlns:a16="http://schemas.microsoft.com/office/drawing/2014/main" id="{B2A9D85C-C830-411B-97B9-6E81C041F637}"/>
              </a:ext>
            </a:extLst>
          </p:cNvPr>
          <p:cNvSpPr>
            <a:spLocks noGrp="1"/>
          </p:cNvSpPr>
          <p:nvPr>
            <p:ph type="pic" sz="quarter" idx="10"/>
          </p:nvPr>
        </p:nvSpPr>
        <p:spPr>
          <a:xfrm>
            <a:off x="649941" y="645460"/>
            <a:ext cx="5204012" cy="5620870"/>
          </a:xfrm>
          <a:prstGeom prst="rect">
            <a:avLst/>
          </a:prstGeom>
        </p:spPr>
        <p:txBody>
          <a:bodyPr/>
          <a:lstStyle/>
          <a:p>
            <a:endParaRPr lang="en-US"/>
          </a:p>
        </p:txBody>
      </p:sp>
    </p:spTree>
    <p:extLst>
      <p:ext uri="{BB962C8B-B14F-4D97-AF65-F5344CB8AC3E}">
        <p14:creationId xmlns:p14="http://schemas.microsoft.com/office/powerpoint/2010/main" val="20683189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apositiva 3">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28690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lide 4">
    <p:spTree>
      <p:nvGrpSpPr>
        <p:cNvPr id="1" name=""/>
        <p:cNvGrpSpPr/>
        <p:nvPr/>
      </p:nvGrpSpPr>
      <p:grpSpPr>
        <a:xfrm>
          <a:off x="0" y="0"/>
          <a:ext cx="0" cy="0"/>
          <a:chOff x="0" y="0"/>
          <a:chExt cx="0" cy="0"/>
        </a:xfrm>
      </p:grpSpPr>
      <p:sp>
        <p:nvSpPr>
          <p:cNvPr id="20" name="Marcador de posición de imagen 19">
            <a:extLst>
              <a:ext uri="{FF2B5EF4-FFF2-40B4-BE49-F238E27FC236}">
                <a16:creationId xmlns:a16="http://schemas.microsoft.com/office/drawing/2014/main" id="{62D4B476-27DE-4E36-B143-EE3D5E816C99}"/>
              </a:ext>
            </a:extLst>
          </p:cNvPr>
          <p:cNvSpPr>
            <a:spLocks noGrp="1"/>
          </p:cNvSpPr>
          <p:nvPr>
            <p:ph type="pic" sz="quarter" idx="10"/>
          </p:nvPr>
        </p:nvSpPr>
        <p:spPr>
          <a:xfrm>
            <a:off x="2305050" y="2895600"/>
            <a:ext cx="7239000" cy="3962400"/>
          </a:xfrm>
          <a:prstGeom prst="rect">
            <a:avLst/>
          </a:prstGeom>
        </p:spPr>
        <p:txBody>
          <a:bodyPr/>
          <a:lstStyle/>
          <a:p>
            <a:endParaRPr lang="en-US"/>
          </a:p>
        </p:txBody>
      </p:sp>
    </p:spTree>
    <p:extLst>
      <p:ext uri="{BB962C8B-B14F-4D97-AF65-F5344CB8AC3E}">
        <p14:creationId xmlns:p14="http://schemas.microsoft.com/office/powerpoint/2010/main" val="28220574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lide 5">
    <p:spTree>
      <p:nvGrpSpPr>
        <p:cNvPr id="1" name=""/>
        <p:cNvGrpSpPr/>
        <p:nvPr/>
      </p:nvGrpSpPr>
      <p:grpSpPr>
        <a:xfrm>
          <a:off x="0" y="0"/>
          <a:ext cx="0" cy="0"/>
          <a:chOff x="0" y="0"/>
          <a:chExt cx="0" cy="0"/>
        </a:xfrm>
      </p:grpSpPr>
      <p:sp>
        <p:nvSpPr>
          <p:cNvPr id="3" name="Marcador de posición de imagen 2">
            <a:extLst>
              <a:ext uri="{FF2B5EF4-FFF2-40B4-BE49-F238E27FC236}">
                <a16:creationId xmlns:a16="http://schemas.microsoft.com/office/drawing/2014/main" id="{2C4FB51C-EAB8-454B-AA5E-2D566DE1471E}"/>
              </a:ext>
            </a:extLst>
          </p:cNvPr>
          <p:cNvSpPr>
            <a:spLocks noGrp="1"/>
          </p:cNvSpPr>
          <p:nvPr>
            <p:ph type="pic" sz="quarter" idx="10"/>
          </p:nvPr>
        </p:nvSpPr>
        <p:spPr>
          <a:xfrm>
            <a:off x="1843088" y="2903538"/>
            <a:ext cx="2598737" cy="3954462"/>
          </a:xfrm>
          <a:prstGeom prst="rect">
            <a:avLst/>
          </a:prstGeom>
        </p:spPr>
        <p:txBody>
          <a:bodyPr/>
          <a:lstStyle>
            <a:lvl1pPr>
              <a:defRPr sz="1800"/>
            </a:lvl1pPr>
          </a:lstStyle>
          <a:p>
            <a:endParaRPr lang="en-US"/>
          </a:p>
        </p:txBody>
      </p:sp>
    </p:spTree>
    <p:extLst>
      <p:ext uri="{BB962C8B-B14F-4D97-AF65-F5344CB8AC3E}">
        <p14:creationId xmlns:p14="http://schemas.microsoft.com/office/powerpoint/2010/main" val="2499133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lide 6">
    <p:spTree>
      <p:nvGrpSpPr>
        <p:cNvPr id="1" name=""/>
        <p:cNvGrpSpPr/>
        <p:nvPr/>
      </p:nvGrpSpPr>
      <p:grpSpPr>
        <a:xfrm>
          <a:off x="0" y="0"/>
          <a:ext cx="0" cy="0"/>
          <a:chOff x="0" y="0"/>
          <a:chExt cx="0" cy="0"/>
        </a:xfrm>
      </p:grpSpPr>
      <p:sp>
        <p:nvSpPr>
          <p:cNvPr id="4" name="Marcador de posición de imagen 3">
            <a:extLst>
              <a:ext uri="{FF2B5EF4-FFF2-40B4-BE49-F238E27FC236}">
                <a16:creationId xmlns:a16="http://schemas.microsoft.com/office/drawing/2014/main" id="{34E2846C-2004-4ABF-895A-51873ED906A7}"/>
              </a:ext>
            </a:extLst>
          </p:cNvPr>
          <p:cNvSpPr>
            <a:spLocks noGrp="1"/>
          </p:cNvSpPr>
          <p:nvPr>
            <p:ph type="pic" sz="quarter" idx="10"/>
          </p:nvPr>
        </p:nvSpPr>
        <p:spPr>
          <a:xfrm>
            <a:off x="3938589" y="2238488"/>
            <a:ext cx="2090737" cy="2090737"/>
          </a:xfrm>
          <a:prstGeom prst="rect">
            <a:avLst/>
          </a:prstGeom>
        </p:spPr>
        <p:txBody>
          <a:bodyPr/>
          <a:lstStyle>
            <a:lvl1pPr>
              <a:defRPr sz="2000"/>
            </a:lvl1pPr>
          </a:lstStyle>
          <a:p>
            <a:endParaRPr lang="en-US"/>
          </a:p>
        </p:txBody>
      </p:sp>
      <p:sp>
        <p:nvSpPr>
          <p:cNvPr id="5" name="Marcador de posición de imagen 3">
            <a:extLst>
              <a:ext uri="{FF2B5EF4-FFF2-40B4-BE49-F238E27FC236}">
                <a16:creationId xmlns:a16="http://schemas.microsoft.com/office/drawing/2014/main" id="{85A3BD09-7065-433D-95F9-1FBD800E1C2A}"/>
              </a:ext>
            </a:extLst>
          </p:cNvPr>
          <p:cNvSpPr>
            <a:spLocks noGrp="1"/>
          </p:cNvSpPr>
          <p:nvPr>
            <p:ph type="pic" sz="quarter" idx="11"/>
          </p:nvPr>
        </p:nvSpPr>
        <p:spPr>
          <a:xfrm>
            <a:off x="6214383" y="2238488"/>
            <a:ext cx="2090737" cy="2090737"/>
          </a:xfrm>
          <a:prstGeom prst="rect">
            <a:avLst/>
          </a:prstGeom>
        </p:spPr>
        <p:txBody>
          <a:bodyPr/>
          <a:lstStyle>
            <a:lvl1pPr>
              <a:defRPr sz="2000"/>
            </a:lvl1pPr>
          </a:lstStyle>
          <a:p>
            <a:endParaRPr lang="en-US"/>
          </a:p>
        </p:txBody>
      </p:sp>
      <p:sp>
        <p:nvSpPr>
          <p:cNvPr id="6" name="Marcador de posición de imagen 3">
            <a:extLst>
              <a:ext uri="{FF2B5EF4-FFF2-40B4-BE49-F238E27FC236}">
                <a16:creationId xmlns:a16="http://schemas.microsoft.com/office/drawing/2014/main" id="{FBB45C38-6987-4FCD-B007-4F750ECE5DCC}"/>
              </a:ext>
            </a:extLst>
          </p:cNvPr>
          <p:cNvSpPr>
            <a:spLocks noGrp="1"/>
          </p:cNvSpPr>
          <p:nvPr>
            <p:ph type="pic" sz="quarter" idx="12"/>
          </p:nvPr>
        </p:nvSpPr>
        <p:spPr>
          <a:xfrm>
            <a:off x="8490177" y="2238488"/>
            <a:ext cx="2090737" cy="2090737"/>
          </a:xfrm>
          <a:prstGeom prst="rect">
            <a:avLst/>
          </a:prstGeom>
        </p:spPr>
        <p:txBody>
          <a:bodyPr/>
          <a:lstStyle>
            <a:lvl1pPr>
              <a:defRPr sz="2000"/>
            </a:lvl1pPr>
          </a:lstStyle>
          <a:p>
            <a:endParaRPr lang="en-US"/>
          </a:p>
        </p:txBody>
      </p:sp>
      <p:sp>
        <p:nvSpPr>
          <p:cNvPr id="9" name="Marcador de posición de imagen 3">
            <a:extLst>
              <a:ext uri="{FF2B5EF4-FFF2-40B4-BE49-F238E27FC236}">
                <a16:creationId xmlns:a16="http://schemas.microsoft.com/office/drawing/2014/main" id="{3EF00874-DD2D-4D5E-A63C-0E8CB9CA22D3}"/>
              </a:ext>
            </a:extLst>
          </p:cNvPr>
          <p:cNvSpPr>
            <a:spLocks noGrp="1"/>
          </p:cNvSpPr>
          <p:nvPr>
            <p:ph type="pic" sz="quarter" idx="15"/>
          </p:nvPr>
        </p:nvSpPr>
        <p:spPr>
          <a:xfrm>
            <a:off x="1662796" y="2238488"/>
            <a:ext cx="2090737" cy="2090737"/>
          </a:xfrm>
          <a:prstGeom prst="rect">
            <a:avLst/>
          </a:prstGeom>
        </p:spPr>
        <p:txBody>
          <a:bodyPr/>
          <a:lstStyle>
            <a:lvl1pPr>
              <a:defRPr sz="2000"/>
            </a:lvl1pPr>
          </a:lstStyle>
          <a:p>
            <a:endParaRPr lang="en-US"/>
          </a:p>
        </p:txBody>
      </p:sp>
    </p:spTree>
    <p:extLst>
      <p:ext uri="{BB962C8B-B14F-4D97-AF65-F5344CB8AC3E}">
        <p14:creationId xmlns:p14="http://schemas.microsoft.com/office/powerpoint/2010/main" val="3581807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lide 7">
    <p:spTree>
      <p:nvGrpSpPr>
        <p:cNvPr id="1" name=""/>
        <p:cNvGrpSpPr/>
        <p:nvPr/>
      </p:nvGrpSpPr>
      <p:grpSpPr>
        <a:xfrm>
          <a:off x="0" y="0"/>
          <a:ext cx="0" cy="0"/>
          <a:chOff x="0" y="0"/>
          <a:chExt cx="0" cy="0"/>
        </a:xfrm>
      </p:grpSpPr>
      <p:sp>
        <p:nvSpPr>
          <p:cNvPr id="4" name="Marcador de posición de imagen 3">
            <a:extLst>
              <a:ext uri="{FF2B5EF4-FFF2-40B4-BE49-F238E27FC236}">
                <a16:creationId xmlns:a16="http://schemas.microsoft.com/office/drawing/2014/main" id="{8932BA8E-B107-45BD-83DB-D4B6684C29AE}"/>
              </a:ext>
            </a:extLst>
          </p:cNvPr>
          <p:cNvSpPr>
            <a:spLocks noGrp="1"/>
          </p:cNvSpPr>
          <p:nvPr>
            <p:ph type="pic" sz="quarter" idx="10" hasCustomPrompt="1"/>
          </p:nvPr>
        </p:nvSpPr>
        <p:spPr>
          <a:xfrm>
            <a:off x="6662056" y="2177143"/>
            <a:ext cx="4354285" cy="4048844"/>
          </a:xfrm>
          <a:prstGeom prst="rect">
            <a:avLst/>
          </a:prstGeom>
        </p:spPr>
        <p:txBody>
          <a:bodyPr/>
          <a:lstStyle>
            <a:lvl1pPr marL="0" indent="0">
              <a:buNone/>
              <a:defRPr sz="2000"/>
            </a:lvl1pPr>
          </a:lstStyle>
          <a:p>
            <a:r>
              <a:rPr lang="en-US" noProof="0" dirty="0"/>
              <a:t>Click on the Icon to add an image</a:t>
            </a:r>
            <a:endParaRPr lang="es-CO" dirty="0"/>
          </a:p>
        </p:txBody>
      </p:sp>
    </p:spTree>
    <p:extLst>
      <p:ext uri="{BB962C8B-B14F-4D97-AF65-F5344CB8AC3E}">
        <p14:creationId xmlns:p14="http://schemas.microsoft.com/office/powerpoint/2010/main" val="25852961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A15F1CD4-2D85-4990-8D52-784E7B242A06}"/>
              </a:ext>
            </a:extLst>
          </p:cNvPr>
          <p:cNvSpPr/>
          <p:nvPr userDrawn="1"/>
        </p:nvSpPr>
        <p:spPr>
          <a:xfrm>
            <a:off x="-4381500" y="-865241"/>
            <a:ext cx="4381500" cy="9971141"/>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7" name="Rectángulo 6">
            <a:extLst>
              <a:ext uri="{FF2B5EF4-FFF2-40B4-BE49-F238E27FC236}">
                <a16:creationId xmlns:a16="http://schemas.microsoft.com/office/drawing/2014/main" id="{B0B4A640-C0F4-4D20-B946-EBF2D1318CBD}"/>
              </a:ext>
            </a:extLst>
          </p:cNvPr>
          <p:cNvSpPr/>
          <p:nvPr userDrawn="1"/>
        </p:nvSpPr>
        <p:spPr>
          <a:xfrm>
            <a:off x="-2989942" y="6881452"/>
            <a:ext cx="5112648" cy="9971141"/>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3968079979"/>
      </p:ext>
    </p:extLst>
  </p:cSld>
  <p:clrMap bg1="lt1" tx1="dk1" bg2="lt2" tx2="dk2" accent1="accent1" accent2="accent2" accent3="accent3" accent4="accent4" accent5="accent5" accent6="accent6" hlink="hlink" folHlink="folHlink"/>
  <p:sldLayoutIdLst>
    <p:sldLayoutId id="2147483676" r:id="rId1"/>
    <p:sldLayoutId id="2147483695" r:id="rId2"/>
    <p:sldLayoutId id="2147483698" r:id="rId3"/>
    <p:sldLayoutId id="2147483702" r:id="rId4"/>
    <p:sldLayoutId id="2147483692" r:id="rId5"/>
    <p:sldLayoutId id="2147483688" r:id="rId6"/>
    <p:sldLayoutId id="2147483689" r:id="rId7"/>
    <p:sldLayoutId id="2147483686" r:id="rId8"/>
    <p:sldLayoutId id="2147483668" r:id="rId9"/>
    <p:sldLayoutId id="2147483682" r:id="rId10"/>
    <p:sldLayoutId id="2147483660" r:id="rId11"/>
    <p:sldLayoutId id="2147483699" r:id="rId12"/>
    <p:sldLayoutId id="2147483704" r:id="rId13"/>
    <p:sldLayoutId id="2147483705" r:id="rId14"/>
    <p:sldLayoutId id="2147483706" r:id="rId15"/>
    <p:sldLayoutId id="2147483707" r:id="rId16"/>
    <p:sldLayoutId id="2147483708" r:id="rId17"/>
    <p:sldLayoutId id="2147483709" r:id="rId18"/>
    <p:sldLayoutId id="214748371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free-powerpoint-templates-download.com/" TargetMode="External"/><Relationship Id="rId2" Type="http://schemas.openxmlformats.org/officeDocument/2006/relationships/hyperlink" Target="https://www.fontsquirrel.com/fonts/lato" TargetMode="Externa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8" Type="http://schemas.openxmlformats.org/officeDocument/2006/relationships/hyperlink" Target="http://www.slidesgratis.com/" TargetMode="External"/><Relationship Id="rId3" Type="http://schemas.openxmlformats.org/officeDocument/2006/relationships/hyperlink" Target="https://www.facebook.com/ppthemess" TargetMode="External"/><Relationship Id="rId7" Type="http://schemas.openxmlformats.org/officeDocument/2006/relationships/hyperlink" Target="https://ppthemes.com/" TargetMode="External"/><Relationship Id="rId2" Type="http://schemas.openxmlformats.org/officeDocument/2006/relationships/hyperlink" Target="https://www.instagram.com/ppthemes/" TargetMode="External"/><Relationship Id="rId1" Type="http://schemas.openxmlformats.org/officeDocument/2006/relationships/slideLayout" Target="../slideLayouts/slideLayout19.xml"/><Relationship Id="rId6" Type="http://schemas.openxmlformats.org/officeDocument/2006/relationships/hyperlink" Target="https://www.facebook.com/pptheme" TargetMode="External"/><Relationship Id="rId5" Type="http://schemas.openxmlformats.org/officeDocument/2006/relationships/hyperlink" Target="https://www.tiktok.com/@Ppthemes" TargetMode="External"/><Relationship Id="rId4" Type="http://schemas.openxmlformats.org/officeDocument/2006/relationships/hyperlink" Target="https://www.youtube.com/@Ppthemes" TargetMode="External"/><Relationship Id="rId9" Type="http://schemas.openxmlformats.org/officeDocument/2006/relationships/hyperlink" Target="https://www.pptbundle.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0.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ángulo 17">
            <a:extLst>
              <a:ext uri="{FF2B5EF4-FFF2-40B4-BE49-F238E27FC236}">
                <a16:creationId xmlns:a16="http://schemas.microsoft.com/office/drawing/2014/main" id="{8F5F15BF-00E8-0146-9639-0FB07145B42A}"/>
              </a:ext>
            </a:extLst>
          </p:cNvPr>
          <p:cNvSpPr/>
          <p:nvPr/>
        </p:nvSpPr>
        <p:spPr>
          <a:xfrm>
            <a:off x="4763" y="1785"/>
            <a:ext cx="12182478" cy="6854429"/>
          </a:xfrm>
          <a:prstGeom prst="rect">
            <a:avLst/>
          </a:prstGeom>
          <a:solidFill>
            <a:schemeClr val="tx1">
              <a:alpha val="8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302020204030203" pitchFamily="34" charset="0"/>
            </a:endParaRPr>
          </a:p>
        </p:txBody>
      </p:sp>
      <p:sp>
        <p:nvSpPr>
          <p:cNvPr id="63" name="Text Box 322"/>
          <p:cNvSpPr txBox="1">
            <a:spLocks noChangeArrowheads="1"/>
          </p:cNvSpPr>
          <p:nvPr/>
        </p:nvSpPr>
        <p:spPr bwMode="auto">
          <a:xfrm>
            <a:off x="2054229" y="1921911"/>
            <a:ext cx="801501" cy="83054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defTabSz="913533">
              <a:defRPr/>
            </a:pPr>
            <a:r>
              <a:rPr lang="en-US" sz="5397" dirty="0">
                <a:solidFill>
                  <a:schemeClr val="accent2"/>
                </a:solidFill>
                <a:latin typeface="Lato Light" panose="020F0302020204030203" pitchFamily="34" charset="0"/>
                <a:cs typeface="Lato Black"/>
              </a:rPr>
              <a:t>01</a:t>
            </a:r>
          </a:p>
        </p:txBody>
      </p:sp>
      <p:sp>
        <p:nvSpPr>
          <p:cNvPr id="75" name="Text Box 334"/>
          <p:cNvSpPr txBox="1">
            <a:spLocks noChangeArrowheads="1"/>
          </p:cNvSpPr>
          <p:nvPr/>
        </p:nvSpPr>
        <p:spPr bwMode="auto">
          <a:xfrm>
            <a:off x="2054229" y="2935531"/>
            <a:ext cx="801501" cy="83054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defTabSz="913533">
              <a:defRPr/>
            </a:pPr>
            <a:r>
              <a:rPr lang="en-US" sz="5397" dirty="0">
                <a:solidFill>
                  <a:schemeClr val="accent2"/>
                </a:solidFill>
                <a:latin typeface="Lato Light" panose="020F0302020204030203" pitchFamily="34" charset="0"/>
                <a:cs typeface="Lato Black"/>
              </a:rPr>
              <a:t>02</a:t>
            </a:r>
          </a:p>
        </p:txBody>
      </p:sp>
      <p:sp>
        <p:nvSpPr>
          <p:cNvPr id="87" name="Text Box 346"/>
          <p:cNvSpPr txBox="1">
            <a:spLocks noChangeArrowheads="1"/>
          </p:cNvSpPr>
          <p:nvPr/>
        </p:nvSpPr>
        <p:spPr bwMode="auto">
          <a:xfrm>
            <a:off x="2054229" y="3953117"/>
            <a:ext cx="801501" cy="83054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defTabSz="913533">
              <a:defRPr/>
            </a:pPr>
            <a:r>
              <a:rPr lang="en-US" sz="5397" dirty="0">
                <a:solidFill>
                  <a:schemeClr val="accent2"/>
                </a:solidFill>
                <a:latin typeface="Lato Light" panose="020F0302020204030203" pitchFamily="34" charset="0"/>
                <a:cs typeface="Lato Black"/>
              </a:rPr>
              <a:t>03</a:t>
            </a:r>
          </a:p>
        </p:txBody>
      </p:sp>
      <p:sp>
        <p:nvSpPr>
          <p:cNvPr id="99" name="Text Box 358"/>
          <p:cNvSpPr txBox="1">
            <a:spLocks noChangeArrowheads="1"/>
          </p:cNvSpPr>
          <p:nvPr/>
        </p:nvSpPr>
        <p:spPr bwMode="auto">
          <a:xfrm>
            <a:off x="2054229" y="4969116"/>
            <a:ext cx="801501" cy="83054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defTabSz="913533">
              <a:defRPr/>
            </a:pPr>
            <a:r>
              <a:rPr lang="en-US" sz="5397" dirty="0">
                <a:solidFill>
                  <a:schemeClr val="accent2"/>
                </a:solidFill>
                <a:latin typeface="Lato Light" panose="020F0302020204030203" pitchFamily="34" charset="0"/>
                <a:cs typeface="Lato Black"/>
              </a:rPr>
              <a:t>04</a:t>
            </a:r>
          </a:p>
        </p:txBody>
      </p:sp>
      <p:sp>
        <p:nvSpPr>
          <p:cNvPr id="55309" name="TextBox 121"/>
          <p:cNvSpPr txBox="1">
            <a:spLocks noChangeArrowheads="1"/>
          </p:cNvSpPr>
          <p:nvPr/>
        </p:nvSpPr>
        <p:spPr bwMode="auto">
          <a:xfrm>
            <a:off x="3016051" y="2161258"/>
            <a:ext cx="7317417" cy="563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626" tIns="54813" rIns="109626" bIns="54813">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ja-JP" sz="1400" b="1" dirty="0">
                <a:solidFill>
                  <a:schemeClr val="bg1"/>
                </a:solidFill>
                <a:cs typeface="Arial" panose="020B0604020202020204" pitchFamily="34" charset="0"/>
              </a:rPr>
              <a:t>Download and install</a:t>
            </a:r>
            <a:r>
              <a:rPr lang="en-US" altLang="ja-JP" sz="1400" dirty="0">
                <a:solidFill>
                  <a:schemeClr val="bg1"/>
                </a:solidFill>
                <a:cs typeface="Arial" panose="020B0604020202020204" pitchFamily="34" charset="0"/>
              </a:rPr>
              <a:t> </a:t>
            </a:r>
            <a:r>
              <a:rPr lang="en-US" altLang="ja-JP" sz="1400" b="1" dirty="0">
                <a:solidFill>
                  <a:schemeClr val="bg1"/>
                </a:solidFill>
                <a:cs typeface="Calibri" panose="020F0502020204030204" pitchFamily="34" charset="0"/>
                <a:hlinkClick r:id="rId2">
                  <a:extLst>
                    <a:ext uri="{A12FA001-AC4F-418D-AE19-62706E023703}">
                      <ahyp:hlinkClr xmlns:ahyp="http://schemas.microsoft.com/office/drawing/2018/hyperlinkcolor" val="tx"/>
                    </a:ext>
                  </a:extLst>
                </a:hlinkClick>
              </a:rPr>
              <a:t>Lato Font</a:t>
            </a:r>
            <a:r>
              <a:rPr lang="en-US" altLang="ja-JP" sz="1400" dirty="0">
                <a:solidFill>
                  <a:schemeClr val="bg1"/>
                </a:solidFill>
                <a:cs typeface="Calibri" panose="020F0502020204030204" pitchFamily="34" charset="0"/>
                <a:hlinkClick r:id="rId2">
                  <a:extLst>
                    <a:ext uri="{A12FA001-AC4F-418D-AE19-62706E023703}">
                      <ahyp:hlinkClr xmlns:ahyp="http://schemas.microsoft.com/office/drawing/2018/hyperlinkcolor" val="tx"/>
                    </a:ext>
                  </a:extLst>
                </a:hlinkClick>
              </a:rPr>
              <a:t> </a:t>
            </a:r>
            <a:r>
              <a:rPr lang="en-US" altLang="ja-JP" sz="1400" dirty="0">
                <a:solidFill>
                  <a:schemeClr val="bg1"/>
                </a:solidFill>
                <a:cs typeface="Arial" panose="020B0604020202020204" pitchFamily="34" charset="0"/>
              </a:rPr>
              <a:t>before editing this template to ensure it looks just as you found it on </a:t>
            </a:r>
            <a:r>
              <a:rPr lang="en-US" altLang="ja-JP" sz="1400" dirty="0">
                <a:solidFill>
                  <a:schemeClr val="bg1"/>
                </a:solidFill>
                <a:cs typeface="Arial" panose="020B0604020202020204" pitchFamily="34" charset="0"/>
                <a:hlinkClick r:id="rId3">
                  <a:extLst>
                    <a:ext uri="{A12FA001-AC4F-418D-AE19-62706E023703}">
                      <ahyp:hlinkClr xmlns:ahyp="http://schemas.microsoft.com/office/drawing/2018/hyperlinkcolor" val="tx"/>
                    </a:ext>
                  </a:extLst>
                </a:hlinkClick>
              </a:rPr>
              <a:t>PPThemes.com</a:t>
            </a:r>
            <a:r>
              <a:rPr lang="en-US" altLang="ja-JP" sz="1400" dirty="0">
                <a:solidFill>
                  <a:schemeClr val="bg1"/>
                </a:solidFill>
                <a:cs typeface="Arial" panose="020B0604020202020204" pitchFamily="34" charset="0"/>
              </a:rPr>
              <a:t>. Otherwise, the fonts will change, altering the design of your template.</a:t>
            </a:r>
            <a:endParaRPr lang="en-US" altLang="es-MX" sz="1400" b="1" dirty="0">
              <a:solidFill>
                <a:schemeClr val="bg1"/>
              </a:solidFill>
              <a:cs typeface="Arial" panose="020B0604020202020204" pitchFamily="34" charset="0"/>
            </a:endParaRPr>
          </a:p>
        </p:txBody>
      </p:sp>
      <p:sp>
        <p:nvSpPr>
          <p:cNvPr id="55311" name="TextBox 124"/>
          <p:cNvSpPr txBox="1">
            <a:spLocks noChangeArrowheads="1"/>
          </p:cNvSpPr>
          <p:nvPr/>
        </p:nvSpPr>
        <p:spPr bwMode="auto">
          <a:xfrm>
            <a:off x="3016051" y="5000276"/>
            <a:ext cx="7317416" cy="800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626" tIns="54813" rIns="109626" bIns="54813">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es-MX" sz="1400" dirty="0">
                <a:solidFill>
                  <a:schemeClr val="bg1"/>
                </a:solidFill>
                <a:cs typeface="Arial" panose="020B0604020202020204" pitchFamily="34" charset="0"/>
              </a:rPr>
              <a:t>Enjoy! If you like this template, don’t forget to leave a comment and share it on your social media—someone else might find it helpful too. And remember to check back often! We’ll keep uploading new options to help you keep impressing your audience.</a:t>
            </a:r>
          </a:p>
        </p:txBody>
      </p:sp>
      <p:sp>
        <p:nvSpPr>
          <p:cNvPr id="55317" name="TextBox 29"/>
          <p:cNvSpPr txBox="1">
            <a:spLocks noChangeArrowheads="1"/>
          </p:cNvSpPr>
          <p:nvPr/>
        </p:nvSpPr>
        <p:spPr bwMode="auto">
          <a:xfrm>
            <a:off x="2029397" y="507482"/>
            <a:ext cx="3151825" cy="599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3297" b="1" dirty="0">
                <a:solidFill>
                  <a:schemeClr val="bg1"/>
                </a:solidFill>
                <a:cs typeface="Arial" panose="020B0604020202020204" pitchFamily="34" charset="0"/>
              </a:rPr>
              <a:t>Read Before Use</a:t>
            </a:r>
          </a:p>
        </p:txBody>
      </p:sp>
      <p:grpSp>
        <p:nvGrpSpPr>
          <p:cNvPr id="55318" name="Group 30"/>
          <p:cNvGrpSpPr>
            <a:grpSpLocks/>
          </p:cNvGrpSpPr>
          <p:nvPr/>
        </p:nvGrpSpPr>
        <p:grpSpPr bwMode="auto">
          <a:xfrm>
            <a:off x="2109503" y="1101537"/>
            <a:ext cx="1138935" cy="36486"/>
            <a:chOff x="1775295" y="2028842"/>
            <a:chExt cx="3021910" cy="45719"/>
          </a:xfrm>
          <a:solidFill>
            <a:srgbClr val="0099B8"/>
          </a:solidFill>
        </p:grpSpPr>
        <p:sp>
          <p:nvSpPr>
            <p:cNvPr id="32" name="Rectangle 31"/>
            <p:cNvSpPr/>
            <p:nvPr/>
          </p:nvSpPr>
          <p:spPr>
            <a:xfrm flipV="1">
              <a:off x="1775295" y="2028842"/>
              <a:ext cx="540830"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06" tIns="60902" rIns="121806" bIns="60902" anchor="ctr"/>
            <a:lstStyle/>
            <a:p>
              <a:pPr algn="ctr" defTabSz="913533">
                <a:defRPr/>
              </a:pPr>
              <a:endParaRPr lang="en-US" sz="900" dirty="0">
                <a:solidFill>
                  <a:schemeClr val="bg1"/>
                </a:solidFill>
                <a:latin typeface="Lato Light" panose="020F0302020204030203" pitchFamily="34" charset="0"/>
              </a:endParaRPr>
            </a:p>
          </p:txBody>
        </p:sp>
        <p:sp>
          <p:nvSpPr>
            <p:cNvPr id="33" name="Rectangle 32"/>
            <p:cNvSpPr/>
            <p:nvPr/>
          </p:nvSpPr>
          <p:spPr>
            <a:xfrm flipV="1">
              <a:off x="2391883" y="2028842"/>
              <a:ext cx="538725"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06" tIns="60902" rIns="121806" bIns="60902" anchor="ctr"/>
            <a:lstStyle/>
            <a:p>
              <a:pPr algn="ctr" defTabSz="913533">
                <a:defRPr/>
              </a:pPr>
              <a:endParaRPr lang="en-US" sz="900" dirty="0">
                <a:solidFill>
                  <a:schemeClr val="bg1"/>
                </a:solidFill>
                <a:latin typeface="Lato Light" panose="020F0302020204030203" pitchFamily="34" charset="0"/>
              </a:endParaRPr>
            </a:p>
          </p:txBody>
        </p:sp>
        <p:sp>
          <p:nvSpPr>
            <p:cNvPr id="34" name="Rectangle 33"/>
            <p:cNvSpPr/>
            <p:nvPr/>
          </p:nvSpPr>
          <p:spPr>
            <a:xfrm flipV="1">
              <a:off x="3025305" y="2028842"/>
              <a:ext cx="540830"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06" tIns="60902" rIns="121806" bIns="60902" anchor="ctr"/>
            <a:lstStyle/>
            <a:p>
              <a:pPr algn="ctr" defTabSz="913533">
                <a:defRPr/>
              </a:pPr>
              <a:endParaRPr lang="en-US" sz="900" dirty="0">
                <a:solidFill>
                  <a:schemeClr val="bg1"/>
                </a:solidFill>
                <a:latin typeface="Lato Light" panose="020F0302020204030203" pitchFamily="34" charset="0"/>
              </a:endParaRPr>
            </a:p>
          </p:txBody>
        </p:sp>
        <p:sp>
          <p:nvSpPr>
            <p:cNvPr id="35" name="Rectangle 34"/>
            <p:cNvSpPr/>
            <p:nvPr/>
          </p:nvSpPr>
          <p:spPr>
            <a:xfrm flipV="1">
              <a:off x="3641893" y="2028842"/>
              <a:ext cx="538725"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06" tIns="60902" rIns="121806" bIns="60902" anchor="ctr"/>
            <a:lstStyle/>
            <a:p>
              <a:pPr algn="ctr" defTabSz="913533">
                <a:defRPr/>
              </a:pPr>
              <a:endParaRPr lang="en-US" sz="900" dirty="0">
                <a:solidFill>
                  <a:schemeClr val="bg1"/>
                </a:solidFill>
                <a:latin typeface="Lato Light" panose="020F0302020204030203" pitchFamily="34" charset="0"/>
              </a:endParaRPr>
            </a:p>
          </p:txBody>
        </p:sp>
        <p:sp>
          <p:nvSpPr>
            <p:cNvPr id="36" name="Rectangle 35"/>
            <p:cNvSpPr/>
            <p:nvPr/>
          </p:nvSpPr>
          <p:spPr>
            <a:xfrm flipV="1">
              <a:off x="4256376" y="2028842"/>
              <a:ext cx="540829"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06" tIns="60902" rIns="121806" bIns="60902" anchor="ctr"/>
            <a:lstStyle/>
            <a:p>
              <a:pPr algn="ctr" defTabSz="913533">
                <a:defRPr/>
              </a:pPr>
              <a:endParaRPr lang="en-US" sz="900" dirty="0">
                <a:solidFill>
                  <a:schemeClr val="bg1"/>
                </a:solidFill>
                <a:latin typeface="Lato Light" panose="020F0302020204030203" pitchFamily="34" charset="0"/>
              </a:endParaRPr>
            </a:p>
          </p:txBody>
        </p:sp>
      </p:grpSp>
      <p:sp>
        <p:nvSpPr>
          <p:cNvPr id="30" name="TextBox 121">
            <a:extLst>
              <a:ext uri="{FF2B5EF4-FFF2-40B4-BE49-F238E27FC236}">
                <a16:creationId xmlns:a16="http://schemas.microsoft.com/office/drawing/2014/main" id="{4994152A-3327-45D6-9425-D1DCEF519E86}"/>
              </a:ext>
            </a:extLst>
          </p:cNvPr>
          <p:cNvSpPr txBox="1">
            <a:spLocks noChangeArrowheads="1"/>
          </p:cNvSpPr>
          <p:nvPr/>
        </p:nvSpPr>
        <p:spPr bwMode="auto">
          <a:xfrm>
            <a:off x="3016051" y="4018443"/>
            <a:ext cx="7317416" cy="800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626" tIns="54813" rIns="109626" bIns="54813">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es-MX" sz="1400" dirty="0">
                <a:solidFill>
                  <a:schemeClr val="bg1"/>
                </a:solidFill>
                <a:cs typeface="Arial" panose="020B0604020202020204" pitchFamily="34" charset="0"/>
              </a:rPr>
              <a:t>Some images may be missing, giving you the freedom to use your own. The images used were sourced from www.pexels.com, where you can find free alternatives. Feel free to replace them with your own!</a:t>
            </a:r>
          </a:p>
        </p:txBody>
      </p:sp>
      <p:sp>
        <p:nvSpPr>
          <p:cNvPr id="2" name="Rectángulo 1">
            <a:extLst>
              <a:ext uri="{FF2B5EF4-FFF2-40B4-BE49-F238E27FC236}">
                <a16:creationId xmlns:a16="http://schemas.microsoft.com/office/drawing/2014/main" id="{A861E1E4-650F-4B58-BD99-93E6FC21ADED}"/>
              </a:ext>
            </a:extLst>
          </p:cNvPr>
          <p:cNvSpPr/>
          <p:nvPr/>
        </p:nvSpPr>
        <p:spPr>
          <a:xfrm>
            <a:off x="2029396" y="1084176"/>
            <a:ext cx="6091240" cy="645882"/>
          </a:xfrm>
          <a:prstGeom prst="rect">
            <a:avLst/>
          </a:prstGeom>
        </p:spPr>
        <p:txBody>
          <a:bodyPr>
            <a:spAutoFit/>
          </a:bodyPr>
          <a:lstStyle/>
          <a:p>
            <a:r>
              <a:rPr lang="en-US" sz="3597" b="1" dirty="0">
                <a:solidFill>
                  <a:schemeClr val="accent2"/>
                </a:solidFill>
                <a:latin typeface="Lato Light" panose="020F0302020204030203" pitchFamily="34" charset="0"/>
              </a:rPr>
              <a:t>Thanks for downloading</a:t>
            </a:r>
          </a:p>
        </p:txBody>
      </p:sp>
      <p:sp>
        <p:nvSpPr>
          <p:cNvPr id="3" name="Rectángulo 2">
            <a:extLst>
              <a:ext uri="{FF2B5EF4-FFF2-40B4-BE49-F238E27FC236}">
                <a16:creationId xmlns:a16="http://schemas.microsoft.com/office/drawing/2014/main" id="{4FD16BAF-8F85-4252-90D0-A30F2681D6B9}"/>
              </a:ext>
            </a:extLst>
          </p:cNvPr>
          <p:cNvSpPr/>
          <p:nvPr/>
        </p:nvSpPr>
        <p:spPr>
          <a:xfrm>
            <a:off x="3016051" y="3035114"/>
            <a:ext cx="7223830" cy="782265"/>
          </a:xfrm>
          <a:prstGeom prst="rect">
            <a:avLst/>
          </a:prstGeom>
        </p:spPr>
        <p:txBody>
          <a:bodyPr wrap="square">
            <a:spAutoFit/>
          </a:bodyPr>
          <a:lstStyle/>
          <a:p>
            <a:pPr>
              <a:lnSpc>
                <a:spcPct val="110000"/>
              </a:lnSpc>
            </a:pPr>
            <a:r>
              <a:rPr lang="en-US" altLang="es-MX" sz="1400" dirty="0">
                <a:solidFill>
                  <a:schemeClr val="bg1"/>
                </a:solidFill>
                <a:latin typeface="Lato Light" panose="020F0302020204030203" pitchFamily="34" charset="0"/>
                <a:cs typeface="Arial" panose="020B0604020202020204" pitchFamily="34" charset="0"/>
              </a:rPr>
              <a:t>Someone once said, </a:t>
            </a:r>
            <a:r>
              <a:rPr lang="en-US" altLang="es-MX" sz="1400" b="1" dirty="0">
                <a:solidFill>
                  <a:schemeClr val="bg1"/>
                </a:solidFill>
                <a:latin typeface="Lato Light" panose="020F0302020204030203" pitchFamily="34" charset="0"/>
                <a:cs typeface="Arial" panose="020B0604020202020204" pitchFamily="34" charset="0"/>
              </a:rPr>
              <a:t>"Creativity is the key to future success." </a:t>
            </a:r>
            <a:r>
              <a:rPr lang="en-US" altLang="es-MX" sz="1400" dirty="0">
                <a:solidFill>
                  <a:schemeClr val="bg1"/>
                </a:solidFill>
                <a:latin typeface="Lato Light" panose="020F0302020204030203" pitchFamily="34" charset="0"/>
                <a:cs typeface="Arial" panose="020B0604020202020204" pitchFamily="34" charset="0"/>
              </a:rPr>
              <a:t>Feel free to make this template your own—unleash your creativity by customizing the colors, icons, and images to match your brand!</a:t>
            </a:r>
          </a:p>
        </p:txBody>
      </p:sp>
    </p:spTree>
  </p:cSld>
  <p:clrMapOvr>
    <a:masterClrMapping/>
  </p:clrMapOvr>
  <p:transition advClick="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06CC6DED-42C6-4219-9322-64E039426B04}"/>
              </a:ext>
            </a:extLst>
          </p:cNvPr>
          <p:cNvSpPr/>
          <p:nvPr/>
        </p:nvSpPr>
        <p:spPr>
          <a:xfrm>
            <a:off x="1662796" y="4499429"/>
            <a:ext cx="2090737" cy="609600"/>
          </a:xfrm>
          <a:prstGeom prst="rect">
            <a:avLst/>
          </a:prstGeom>
          <a:solidFill>
            <a:srgbClr val="E1C8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Title 1</a:t>
            </a:r>
          </a:p>
        </p:txBody>
      </p:sp>
      <p:sp>
        <p:nvSpPr>
          <p:cNvPr id="22" name="Rectángulo 21">
            <a:extLst>
              <a:ext uri="{FF2B5EF4-FFF2-40B4-BE49-F238E27FC236}">
                <a16:creationId xmlns:a16="http://schemas.microsoft.com/office/drawing/2014/main" id="{AEB069CC-78DF-4061-99DB-7A7EEA16E9B1}"/>
              </a:ext>
            </a:extLst>
          </p:cNvPr>
          <p:cNvSpPr/>
          <p:nvPr/>
        </p:nvSpPr>
        <p:spPr>
          <a:xfrm>
            <a:off x="3938589" y="4499429"/>
            <a:ext cx="2090737" cy="609600"/>
          </a:xfrm>
          <a:prstGeom prst="rect">
            <a:avLst/>
          </a:prstGeom>
          <a:solidFill>
            <a:srgbClr val="E1C8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Title 2</a:t>
            </a:r>
          </a:p>
        </p:txBody>
      </p:sp>
      <p:sp>
        <p:nvSpPr>
          <p:cNvPr id="23" name="Rectángulo 22">
            <a:extLst>
              <a:ext uri="{FF2B5EF4-FFF2-40B4-BE49-F238E27FC236}">
                <a16:creationId xmlns:a16="http://schemas.microsoft.com/office/drawing/2014/main" id="{6F51E8A4-9A8F-4883-9375-06FDD477565E}"/>
              </a:ext>
            </a:extLst>
          </p:cNvPr>
          <p:cNvSpPr/>
          <p:nvPr/>
        </p:nvSpPr>
        <p:spPr>
          <a:xfrm>
            <a:off x="6214383" y="4484915"/>
            <a:ext cx="2090737" cy="609600"/>
          </a:xfrm>
          <a:prstGeom prst="rect">
            <a:avLst/>
          </a:prstGeom>
          <a:solidFill>
            <a:srgbClr val="E1C8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Title 3</a:t>
            </a:r>
          </a:p>
        </p:txBody>
      </p:sp>
      <p:sp>
        <p:nvSpPr>
          <p:cNvPr id="24" name="Rectángulo 23">
            <a:extLst>
              <a:ext uri="{FF2B5EF4-FFF2-40B4-BE49-F238E27FC236}">
                <a16:creationId xmlns:a16="http://schemas.microsoft.com/office/drawing/2014/main" id="{6A3F5795-9339-4F67-948E-4920B8890706}"/>
              </a:ext>
            </a:extLst>
          </p:cNvPr>
          <p:cNvSpPr/>
          <p:nvPr/>
        </p:nvSpPr>
        <p:spPr>
          <a:xfrm>
            <a:off x="8490177" y="4499429"/>
            <a:ext cx="2090737" cy="609600"/>
          </a:xfrm>
          <a:prstGeom prst="rect">
            <a:avLst/>
          </a:prstGeom>
          <a:solidFill>
            <a:srgbClr val="E1C8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Title 4</a:t>
            </a:r>
          </a:p>
        </p:txBody>
      </p:sp>
      <p:sp>
        <p:nvSpPr>
          <p:cNvPr id="25" name="CuadroTexto 24">
            <a:extLst>
              <a:ext uri="{FF2B5EF4-FFF2-40B4-BE49-F238E27FC236}">
                <a16:creationId xmlns:a16="http://schemas.microsoft.com/office/drawing/2014/main" id="{580E06DF-0B3C-4D74-B10D-6FE40223A9E5}"/>
              </a:ext>
            </a:extLst>
          </p:cNvPr>
          <p:cNvSpPr txBox="1"/>
          <p:nvPr/>
        </p:nvSpPr>
        <p:spPr>
          <a:xfrm>
            <a:off x="675584" y="662253"/>
            <a:ext cx="4308373" cy="1118255"/>
          </a:xfrm>
          <a:prstGeom prst="rect">
            <a:avLst/>
          </a:prstGeom>
          <a:noFill/>
        </p:spPr>
        <p:txBody>
          <a:bodyPr wrap="square" rtlCol="0">
            <a:spAutoFit/>
          </a:bodyPr>
          <a:lstStyle/>
          <a:p>
            <a:pPr>
              <a:lnSpc>
                <a:spcPts val="4000"/>
              </a:lnSpc>
            </a:pPr>
            <a:r>
              <a:rPr lang="en-US" sz="4000" b="1" dirty="0">
                <a:latin typeface="Arial" panose="020B0604020202020204" pitchFamily="34" charset="0"/>
                <a:cs typeface="Arial" panose="020B0604020202020204" pitchFamily="34" charset="0"/>
              </a:rPr>
              <a:t>Your </a:t>
            </a:r>
          </a:p>
          <a:p>
            <a:pPr>
              <a:lnSpc>
                <a:spcPts val="4000"/>
              </a:lnSpc>
            </a:pPr>
            <a:r>
              <a:rPr lang="en-US" sz="4000" dirty="0">
                <a:solidFill>
                  <a:srgbClr val="E1C833"/>
                </a:solidFill>
                <a:latin typeface="Arial" panose="020B0604020202020204" pitchFamily="34" charset="0"/>
                <a:cs typeface="Arial" panose="020B0604020202020204" pitchFamily="34" charset="0"/>
              </a:rPr>
              <a:t>Title Here</a:t>
            </a:r>
          </a:p>
        </p:txBody>
      </p:sp>
      <p:sp>
        <p:nvSpPr>
          <p:cNvPr id="27" name="Title 20">
            <a:extLst>
              <a:ext uri="{FF2B5EF4-FFF2-40B4-BE49-F238E27FC236}">
                <a16:creationId xmlns:a16="http://schemas.microsoft.com/office/drawing/2014/main" id="{D2C37F90-9C04-4FEA-A190-4B949F1CA60A}"/>
              </a:ext>
            </a:extLst>
          </p:cNvPr>
          <p:cNvSpPr txBox="1">
            <a:spLocks/>
          </p:cNvSpPr>
          <p:nvPr/>
        </p:nvSpPr>
        <p:spPr bwMode="auto">
          <a:xfrm>
            <a:off x="992630" y="5467942"/>
            <a:ext cx="10073391" cy="854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26" tIns="60963" rIns="121926" bIns="60963" anchor="ctr">
            <a:spAutoFit/>
          </a:bodyPr>
          <a:lstStyle>
            <a:lvl1pPr defTabSz="457200">
              <a:defRPr sz="3600">
                <a:solidFill>
                  <a:schemeClr val="tx1"/>
                </a:solidFill>
                <a:latin typeface="Lato Light" panose="020F0302020204030203" pitchFamily="34" charset="0"/>
                <a:ea typeface="MS PGothic" panose="020B0600070205080204" pitchFamily="34" charset="-128"/>
              </a:defRPr>
            </a:lvl1pPr>
            <a:lvl2pPr marL="742950" indent="-285750" defTabSz="457200">
              <a:defRPr sz="3600">
                <a:solidFill>
                  <a:schemeClr val="tx1"/>
                </a:solidFill>
                <a:latin typeface="Lato Light" panose="020F0302020204030203" pitchFamily="34" charset="0"/>
                <a:ea typeface="MS PGothic" panose="020B0600070205080204" pitchFamily="34" charset="-128"/>
              </a:defRPr>
            </a:lvl2pPr>
            <a:lvl3pPr marL="1143000" indent="-228600" defTabSz="457200">
              <a:defRPr sz="3600">
                <a:solidFill>
                  <a:schemeClr val="tx1"/>
                </a:solidFill>
                <a:latin typeface="Lato Light" panose="020F0302020204030203" pitchFamily="34" charset="0"/>
                <a:ea typeface="MS PGothic" panose="020B0600070205080204" pitchFamily="34" charset="-128"/>
              </a:defRPr>
            </a:lvl3pPr>
            <a:lvl4pPr marL="1600200" indent="-228600" defTabSz="457200">
              <a:defRPr sz="3600">
                <a:solidFill>
                  <a:schemeClr val="tx1"/>
                </a:solidFill>
                <a:latin typeface="Lato Light" panose="020F0302020204030203" pitchFamily="34" charset="0"/>
                <a:ea typeface="MS PGothic" panose="020B0600070205080204" pitchFamily="34" charset="-128"/>
              </a:defRPr>
            </a:lvl4pPr>
            <a:lvl5pPr marL="2057400" indent="-228600" defTabSz="457200">
              <a:defRPr sz="3600">
                <a:solidFill>
                  <a:schemeClr val="tx1"/>
                </a:solidFill>
                <a:latin typeface="Lato Light" panose="020F0302020204030203" pitchFamily="34" charset="0"/>
                <a:ea typeface="MS PGothic" panose="020B0600070205080204" pitchFamily="34" charset="-128"/>
              </a:defRPr>
            </a:lvl5pPr>
            <a:lvl6pPr marL="25146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lnSpc>
                <a:spcPts val="1900"/>
              </a:lnSpc>
            </a:pPr>
            <a:r>
              <a:rPr lang="fr-FR" altLang="es-MX" sz="1600" dirty="0">
                <a:latin typeface="+mj-lt"/>
              </a:rPr>
              <a:t>Lorem ipsum dolor sit amet, consectetur adipiscing elit. Aliquam tincidunt ante nec sem congue convallis. Pellentesque vel mauris quis nisl ornare rutrum in id risus. Proin vehicula ut sem et tempus. Interdum et malesuada fames ac ante ipsum primis in faucibus. Pellentesque</a:t>
            </a:r>
            <a:endParaRPr lang="en-US" altLang="es-MX" sz="1600" dirty="0">
              <a:latin typeface="+mj-lt"/>
            </a:endParaRPr>
          </a:p>
        </p:txBody>
      </p:sp>
      <p:sp>
        <p:nvSpPr>
          <p:cNvPr id="16" name="Marcador de posición de imagen 15">
            <a:extLst>
              <a:ext uri="{FF2B5EF4-FFF2-40B4-BE49-F238E27FC236}">
                <a16:creationId xmlns:a16="http://schemas.microsoft.com/office/drawing/2014/main" id="{56D9E82E-0338-4F0E-B383-EAD1B7259B51}"/>
              </a:ext>
            </a:extLst>
          </p:cNvPr>
          <p:cNvSpPr>
            <a:spLocks noGrp="1"/>
          </p:cNvSpPr>
          <p:nvPr>
            <p:ph type="pic" sz="quarter" idx="15"/>
          </p:nvPr>
        </p:nvSpPr>
        <p:spPr/>
        <p:txBody>
          <a:bodyPr/>
          <a:lstStyle/>
          <a:p>
            <a:endParaRPr lang="es-CO"/>
          </a:p>
        </p:txBody>
      </p:sp>
      <p:sp>
        <p:nvSpPr>
          <p:cNvPr id="18" name="Marcador de posición de imagen 17">
            <a:extLst>
              <a:ext uri="{FF2B5EF4-FFF2-40B4-BE49-F238E27FC236}">
                <a16:creationId xmlns:a16="http://schemas.microsoft.com/office/drawing/2014/main" id="{2159580C-F485-469F-AD15-BA206E484469}"/>
              </a:ext>
            </a:extLst>
          </p:cNvPr>
          <p:cNvSpPr>
            <a:spLocks noGrp="1"/>
          </p:cNvSpPr>
          <p:nvPr>
            <p:ph type="pic" sz="quarter" idx="10"/>
          </p:nvPr>
        </p:nvSpPr>
        <p:spPr/>
        <p:txBody>
          <a:bodyPr/>
          <a:lstStyle/>
          <a:p>
            <a:endParaRPr lang="es-CO"/>
          </a:p>
        </p:txBody>
      </p:sp>
      <p:sp>
        <p:nvSpPr>
          <p:cNvPr id="20" name="Marcador de posición de imagen 19">
            <a:extLst>
              <a:ext uri="{FF2B5EF4-FFF2-40B4-BE49-F238E27FC236}">
                <a16:creationId xmlns:a16="http://schemas.microsoft.com/office/drawing/2014/main" id="{FBDDCD48-B157-4A1D-A791-0FAFB65D7335}"/>
              </a:ext>
            </a:extLst>
          </p:cNvPr>
          <p:cNvSpPr>
            <a:spLocks noGrp="1"/>
          </p:cNvSpPr>
          <p:nvPr>
            <p:ph type="pic" sz="quarter" idx="11"/>
          </p:nvPr>
        </p:nvSpPr>
        <p:spPr/>
        <p:txBody>
          <a:bodyPr/>
          <a:lstStyle/>
          <a:p>
            <a:endParaRPr lang="es-CO"/>
          </a:p>
        </p:txBody>
      </p:sp>
      <p:sp>
        <p:nvSpPr>
          <p:cNvPr id="26" name="Marcador de posición de imagen 25">
            <a:extLst>
              <a:ext uri="{FF2B5EF4-FFF2-40B4-BE49-F238E27FC236}">
                <a16:creationId xmlns:a16="http://schemas.microsoft.com/office/drawing/2014/main" id="{C867A306-2076-474A-A9C5-DEE1E0F0F361}"/>
              </a:ext>
            </a:extLst>
          </p:cNvPr>
          <p:cNvSpPr>
            <a:spLocks noGrp="1"/>
          </p:cNvSpPr>
          <p:nvPr>
            <p:ph type="pic" sz="quarter" idx="12"/>
          </p:nvPr>
        </p:nvSpPr>
        <p:spPr/>
        <p:txBody>
          <a:bodyPr/>
          <a:lstStyle/>
          <a:p>
            <a:endParaRPr lang="es-CO"/>
          </a:p>
        </p:txBody>
      </p:sp>
    </p:spTree>
    <p:extLst>
      <p:ext uri="{BB962C8B-B14F-4D97-AF65-F5344CB8AC3E}">
        <p14:creationId xmlns:p14="http://schemas.microsoft.com/office/powerpoint/2010/main" val="29307071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posición de imagen 3">
            <a:extLst>
              <a:ext uri="{FF2B5EF4-FFF2-40B4-BE49-F238E27FC236}">
                <a16:creationId xmlns:a16="http://schemas.microsoft.com/office/drawing/2014/main" id="{9653845D-CCA3-4127-BBEE-684775D9E3FC}"/>
              </a:ext>
            </a:extLst>
          </p:cNvPr>
          <p:cNvPicPr>
            <a:picLocks noGrp="1" noChangeAspect="1"/>
          </p:cNvPicPr>
          <p:nvPr>
            <p:ph type="pic" sz="quarter" idx="4294967295"/>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a:xfrm>
            <a:off x="0" y="3429000"/>
            <a:ext cx="12192000" cy="3429000"/>
          </a:xfrm>
          <a:prstGeom prst="rect">
            <a:avLst/>
          </a:prstGeom>
        </p:spPr>
      </p:pic>
      <p:sp>
        <p:nvSpPr>
          <p:cNvPr id="14" name="Rectangle 1">
            <a:extLst>
              <a:ext uri="{FF2B5EF4-FFF2-40B4-BE49-F238E27FC236}">
                <a16:creationId xmlns:a16="http://schemas.microsoft.com/office/drawing/2014/main" id="{6905F430-06CA-40F8-96E6-37CC5374E26B}"/>
              </a:ext>
            </a:extLst>
          </p:cNvPr>
          <p:cNvSpPr/>
          <p:nvPr/>
        </p:nvSpPr>
        <p:spPr>
          <a:xfrm>
            <a:off x="1588" y="0"/>
            <a:ext cx="5129970" cy="6858000"/>
          </a:xfrm>
          <a:prstGeom prst="rect">
            <a:avLst/>
          </a:prstGeom>
          <a:solidFill>
            <a:srgbClr val="E1C83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217">
              <a:defRPr/>
            </a:pPr>
            <a:endParaRPr lang="en-US" sz="900" dirty="0"/>
          </a:p>
        </p:txBody>
      </p:sp>
      <p:sp>
        <p:nvSpPr>
          <p:cNvPr id="15" name="Title 20">
            <a:extLst>
              <a:ext uri="{FF2B5EF4-FFF2-40B4-BE49-F238E27FC236}">
                <a16:creationId xmlns:a16="http://schemas.microsoft.com/office/drawing/2014/main" id="{A9C27EED-8852-4DCF-88DA-C6B5AC673110}"/>
              </a:ext>
            </a:extLst>
          </p:cNvPr>
          <p:cNvSpPr txBox="1">
            <a:spLocks/>
          </p:cNvSpPr>
          <p:nvPr/>
        </p:nvSpPr>
        <p:spPr bwMode="auto">
          <a:xfrm>
            <a:off x="301446" y="2158296"/>
            <a:ext cx="4530252" cy="3637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26" tIns="60963" rIns="121926" bIns="60963" anchor="ctr">
            <a:spAutoFit/>
          </a:bodyPr>
          <a:lstStyle>
            <a:lvl1pPr defTabSz="457200">
              <a:defRPr sz="3600">
                <a:solidFill>
                  <a:schemeClr val="tx1"/>
                </a:solidFill>
                <a:latin typeface="Lato Light" panose="020F0302020204030203" pitchFamily="34" charset="0"/>
                <a:ea typeface="MS PGothic" panose="020B0600070205080204" pitchFamily="34" charset="-128"/>
              </a:defRPr>
            </a:lvl1pPr>
            <a:lvl2pPr marL="742950" indent="-285750" defTabSz="457200">
              <a:defRPr sz="3600">
                <a:solidFill>
                  <a:schemeClr val="tx1"/>
                </a:solidFill>
                <a:latin typeface="Lato Light" panose="020F0302020204030203" pitchFamily="34" charset="0"/>
                <a:ea typeface="MS PGothic" panose="020B0600070205080204" pitchFamily="34" charset="-128"/>
              </a:defRPr>
            </a:lvl2pPr>
            <a:lvl3pPr marL="1143000" indent="-228600" defTabSz="457200">
              <a:defRPr sz="3600">
                <a:solidFill>
                  <a:schemeClr val="tx1"/>
                </a:solidFill>
                <a:latin typeface="Lato Light" panose="020F0302020204030203" pitchFamily="34" charset="0"/>
                <a:ea typeface="MS PGothic" panose="020B0600070205080204" pitchFamily="34" charset="-128"/>
              </a:defRPr>
            </a:lvl3pPr>
            <a:lvl4pPr marL="1600200" indent="-228600" defTabSz="457200">
              <a:defRPr sz="3600">
                <a:solidFill>
                  <a:schemeClr val="tx1"/>
                </a:solidFill>
                <a:latin typeface="Lato Light" panose="020F0302020204030203" pitchFamily="34" charset="0"/>
                <a:ea typeface="MS PGothic" panose="020B0600070205080204" pitchFamily="34" charset="-128"/>
              </a:defRPr>
            </a:lvl4pPr>
            <a:lvl5pPr marL="2057400" indent="-228600" defTabSz="457200">
              <a:defRPr sz="3600">
                <a:solidFill>
                  <a:schemeClr val="tx1"/>
                </a:solidFill>
                <a:latin typeface="Lato Light" panose="020F0302020204030203" pitchFamily="34" charset="0"/>
                <a:ea typeface="MS PGothic" panose="020B0600070205080204" pitchFamily="34" charset="-128"/>
              </a:defRPr>
            </a:lvl5pPr>
            <a:lvl6pPr marL="25146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457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just">
              <a:lnSpc>
                <a:spcPct val="150000"/>
              </a:lnSpc>
            </a:pPr>
            <a:r>
              <a:rPr lang="fr-FR" altLang="es-MX" sz="1400" dirty="0">
                <a:latin typeface="Arial "/>
              </a:rPr>
              <a:t>Lorem ipsum dolor sit amet, consectetur adipiscing elit. Aliquam tincidunt ante nec sem congue convallis. Pellentesque vel mauris quis nisl ornare rutrum in id risus. Proin vehicula ut sem et tempus. Interdum et malesuada fames ac ante ipsum primis in faucibus. Pellentesque rhoncus condimentum dolor ac auctor. Vivamus viverra ornare lobortis. </a:t>
            </a:r>
          </a:p>
          <a:p>
            <a:pPr algn="just">
              <a:lnSpc>
                <a:spcPct val="150000"/>
              </a:lnSpc>
            </a:pPr>
            <a:endParaRPr lang="fr-FR" altLang="es-MX" sz="1400" dirty="0">
              <a:latin typeface="Arial "/>
            </a:endParaRPr>
          </a:p>
          <a:p>
            <a:pPr algn="just">
              <a:lnSpc>
                <a:spcPct val="150000"/>
              </a:lnSpc>
            </a:pPr>
            <a:r>
              <a:rPr lang="fr-FR" altLang="es-MX" sz="1400" dirty="0">
                <a:latin typeface="Arial "/>
              </a:rPr>
              <a:t>ac ante ipsum primis in faucibus. Pellentesque rhoncus condimentum dolor ac auctor. Vivamus viverra ornare lobortis.</a:t>
            </a:r>
            <a:endParaRPr lang="en-US" altLang="es-MX" sz="1400" dirty="0">
              <a:latin typeface="Arial "/>
            </a:endParaRPr>
          </a:p>
        </p:txBody>
      </p:sp>
      <p:sp>
        <p:nvSpPr>
          <p:cNvPr id="16" name="CuadroTexto 15">
            <a:extLst>
              <a:ext uri="{FF2B5EF4-FFF2-40B4-BE49-F238E27FC236}">
                <a16:creationId xmlns:a16="http://schemas.microsoft.com/office/drawing/2014/main" id="{C63727C3-0416-4D2A-BE25-9E8D6C60A46D}"/>
              </a:ext>
            </a:extLst>
          </p:cNvPr>
          <p:cNvSpPr txBox="1"/>
          <p:nvPr/>
        </p:nvSpPr>
        <p:spPr>
          <a:xfrm>
            <a:off x="412386" y="796184"/>
            <a:ext cx="4308373" cy="1118255"/>
          </a:xfrm>
          <a:prstGeom prst="rect">
            <a:avLst/>
          </a:prstGeom>
          <a:noFill/>
        </p:spPr>
        <p:txBody>
          <a:bodyPr wrap="square" rtlCol="0">
            <a:spAutoFit/>
          </a:bodyPr>
          <a:lstStyle/>
          <a:p>
            <a:pPr>
              <a:lnSpc>
                <a:spcPts val="4000"/>
              </a:lnSpc>
            </a:pPr>
            <a:r>
              <a:rPr lang="en-US" sz="4000" b="1" dirty="0">
                <a:latin typeface="Arial" panose="020B0604020202020204" pitchFamily="34" charset="0"/>
                <a:cs typeface="Arial" panose="020B0604020202020204" pitchFamily="34" charset="0"/>
              </a:rPr>
              <a:t>Your </a:t>
            </a:r>
          </a:p>
          <a:p>
            <a:pPr>
              <a:lnSpc>
                <a:spcPts val="4000"/>
              </a:lnSpc>
            </a:pPr>
            <a:r>
              <a:rPr lang="en-US" sz="4000" dirty="0">
                <a:solidFill>
                  <a:schemeClr val="bg1"/>
                </a:solidFill>
                <a:latin typeface="Arial" panose="020B0604020202020204" pitchFamily="34" charset="0"/>
                <a:cs typeface="Arial" panose="020B0604020202020204" pitchFamily="34" charset="0"/>
              </a:rPr>
              <a:t>Title Here</a:t>
            </a:r>
          </a:p>
        </p:txBody>
      </p:sp>
      <p:grpSp>
        <p:nvGrpSpPr>
          <p:cNvPr id="7" name="Group 4">
            <a:extLst>
              <a:ext uri="{FF2B5EF4-FFF2-40B4-BE49-F238E27FC236}">
                <a16:creationId xmlns:a16="http://schemas.microsoft.com/office/drawing/2014/main" id="{F59DC1D8-B34E-412F-A730-065C2F570F41}"/>
              </a:ext>
            </a:extLst>
          </p:cNvPr>
          <p:cNvGrpSpPr>
            <a:grpSpLocks noChangeAspect="1"/>
          </p:cNvGrpSpPr>
          <p:nvPr/>
        </p:nvGrpSpPr>
        <p:grpSpPr bwMode="auto">
          <a:xfrm>
            <a:off x="6307407" y="651127"/>
            <a:ext cx="529396" cy="1008272"/>
            <a:chOff x="3946" y="418"/>
            <a:chExt cx="483" cy="892"/>
          </a:xfrm>
          <a:solidFill>
            <a:srgbClr val="C9A336"/>
          </a:solidFill>
        </p:grpSpPr>
        <p:sp>
          <p:nvSpPr>
            <p:cNvPr id="9" name="Freeform 5">
              <a:extLst>
                <a:ext uri="{FF2B5EF4-FFF2-40B4-BE49-F238E27FC236}">
                  <a16:creationId xmlns:a16="http://schemas.microsoft.com/office/drawing/2014/main" id="{1C79F59C-C4F6-4F27-A6EE-084146787D56}"/>
                </a:ext>
              </a:extLst>
            </p:cNvPr>
            <p:cNvSpPr>
              <a:spLocks noEditPoints="1"/>
            </p:cNvSpPr>
            <p:nvPr/>
          </p:nvSpPr>
          <p:spPr bwMode="auto">
            <a:xfrm>
              <a:off x="3989" y="645"/>
              <a:ext cx="418" cy="665"/>
            </a:xfrm>
            <a:custGeom>
              <a:avLst/>
              <a:gdLst>
                <a:gd name="T0" fmla="*/ 0 w 174"/>
                <a:gd name="T1" fmla="*/ 87 h 278"/>
                <a:gd name="T2" fmla="*/ 4 w 174"/>
                <a:gd name="T3" fmla="*/ 123 h 278"/>
                <a:gd name="T4" fmla="*/ 31 w 174"/>
                <a:gd name="T5" fmla="*/ 194 h 278"/>
                <a:gd name="T6" fmla="*/ 27 w 174"/>
                <a:gd name="T7" fmla="*/ 204 h 278"/>
                <a:gd name="T8" fmla="*/ 32 w 174"/>
                <a:gd name="T9" fmla="*/ 217 h 278"/>
                <a:gd name="T10" fmla="*/ 27 w 174"/>
                <a:gd name="T11" fmla="*/ 230 h 278"/>
                <a:gd name="T12" fmla="*/ 33 w 174"/>
                <a:gd name="T13" fmla="*/ 244 h 278"/>
                <a:gd name="T14" fmla="*/ 29 w 174"/>
                <a:gd name="T15" fmla="*/ 256 h 278"/>
                <a:gd name="T16" fmla="*/ 51 w 174"/>
                <a:gd name="T17" fmla="*/ 277 h 278"/>
                <a:gd name="T18" fmla="*/ 129 w 174"/>
                <a:gd name="T19" fmla="*/ 278 h 278"/>
                <a:gd name="T20" fmla="*/ 129 w 174"/>
                <a:gd name="T21" fmla="*/ 278 h 278"/>
                <a:gd name="T22" fmla="*/ 145 w 174"/>
                <a:gd name="T23" fmla="*/ 272 h 278"/>
                <a:gd name="T24" fmla="*/ 151 w 174"/>
                <a:gd name="T25" fmla="*/ 258 h 278"/>
                <a:gd name="T26" fmla="*/ 144 w 174"/>
                <a:gd name="T27" fmla="*/ 244 h 278"/>
                <a:gd name="T28" fmla="*/ 149 w 174"/>
                <a:gd name="T29" fmla="*/ 232 h 278"/>
                <a:gd name="T30" fmla="*/ 144 w 174"/>
                <a:gd name="T31" fmla="*/ 219 h 278"/>
                <a:gd name="T32" fmla="*/ 149 w 174"/>
                <a:gd name="T33" fmla="*/ 206 h 278"/>
                <a:gd name="T34" fmla="*/ 144 w 174"/>
                <a:gd name="T35" fmla="*/ 193 h 278"/>
                <a:gd name="T36" fmla="*/ 170 w 174"/>
                <a:gd name="T37" fmla="*/ 123 h 278"/>
                <a:gd name="T38" fmla="*/ 174 w 174"/>
                <a:gd name="T39" fmla="*/ 87 h 278"/>
                <a:gd name="T40" fmla="*/ 87 w 174"/>
                <a:gd name="T41" fmla="*/ 0 h 278"/>
                <a:gd name="T42" fmla="*/ 0 w 174"/>
                <a:gd name="T43" fmla="*/ 87 h 278"/>
                <a:gd name="T44" fmla="*/ 135 w 174"/>
                <a:gd name="T45" fmla="*/ 262 h 278"/>
                <a:gd name="T46" fmla="*/ 129 w 174"/>
                <a:gd name="T47" fmla="*/ 265 h 278"/>
                <a:gd name="T48" fmla="*/ 51 w 174"/>
                <a:gd name="T49" fmla="*/ 264 h 278"/>
                <a:gd name="T50" fmla="*/ 42 w 174"/>
                <a:gd name="T51" fmla="*/ 257 h 278"/>
                <a:gd name="T52" fmla="*/ 48 w 174"/>
                <a:gd name="T53" fmla="*/ 250 h 278"/>
                <a:gd name="T54" fmla="*/ 53 w 174"/>
                <a:gd name="T55" fmla="*/ 243 h 278"/>
                <a:gd name="T56" fmla="*/ 47 w 174"/>
                <a:gd name="T57" fmla="*/ 237 h 278"/>
                <a:gd name="T58" fmla="*/ 40 w 174"/>
                <a:gd name="T59" fmla="*/ 230 h 278"/>
                <a:gd name="T60" fmla="*/ 46 w 174"/>
                <a:gd name="T61" fmla="*/ 224 h 278"/>
                <a:gd name="T62" fmla="*/ 51 w 174"/>
                <a:gd name="T63" fmla="*/ 218 h 278"/>
                <a:gd name="T64" fmla="*/ 46 w 174"/>
                <a:gd name="T65" fmla="*/ 211 h 278"/>
                <a:gd name="T66" fmla="*/ 40 w 174"/>
                <a:gd name="T67" fmla="*/ 205 h 278"/>
                <a:gd name="T68" fmla="*/ 41 w 174"/>
                <a:gd name="T69" fmla="*/ 202 h 278"/>
                <a:gd name="T70" fmla="*/ 134 w 174"/>
                <a:gd name="T71" fmla="*/ 202 h 278"/>
                <a:gd name="T72" fmla="*/ 136 w 174"/>
                <a:gd name="T73" fmla="*/ 206 h 278"/>
                <a:gd name="T74" fmla="*/ 130 w 174"/>
                <a:gd name="T75" fmla="*/ 212 h 278"/>
                <a:gd name="T76" fmla="*/ 126 w 174"/>
                <a:gd name="T77" fmla="*/ 219 h 278"/>
                <a:gd name="T78" fmla="*/ 130 w 174"/>
                <a:gd name="T79" fmla="*/ 225 h 278"/>
                <a:gd name="T80" fmla="*/ 136 w 174"/>
                <a:gd name="T81" fmla="*/ 231 h 278"/>
                <a:gd name="T82" fmla="*/ 130 w 174"/>
                <a:gd name="T83" fmla="*/ 238 h 278"/>
                <a:gd name="T84" fmla="*/ 125 w 174"/>
                <a:gd name="T85" fmla="*/ 245 h 278"/>
                <a:gd name="T86" fmla="*/ 130 w 174"/>
                <a:gd name="T87" fmla="*/ 251 h 278"/>
                <a:gd name="T88" fmla="*/ 137 w 174"/>
                <a:gd name="T89" fmla="*/ 258 h 278"/>
                <a:gd name="T90" fmla="*/ 135 w 174"/>
                <a:gd name="T91" fmla="*/ 262 h 278"/>
                <a:gd name="T92" fmla="*/ 87 w 174"/>
                <a:gd name="T93" fmla="*/ 14 h 278"/>
                <a:gd name="T94" fmla="*/ 161 w 174"/>
                <a:gd name="T95" fmla="*/ 87 h 278"/>
                <a:gd name="T96" fmla="*/ 157 w 174"/>
                <a:gd name="T97" fmla="*/ 120 h 278"/>
                <a:gd name="T98" fmla="*/ 132 w 174"/>
                <a:gd name="T99" fmla="*/ 188 h 278"/>
                <a:gd name="T100" fmla="*/ 43 w 174"/>
                <a:gd name="T101" fmla="*/ 188 h 278"/>
                <a:gd name="T102" fmla="*/ 17 w 174"/>
                <a:gd name="T103" fmla="*/ 120 h 278"/>
                <a:gd name="T104" fmla="*/ 13 w 174"/>
                <a:gd name="T105" fmla="*/ 87 h 278"/>
                <a:gd name="T106" fmla="*/ 87 w 174"/>
                <a:gd name="T107" fmla="*/ 14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4" h="278">
                  <a:moveTo>
                    <a:pt x="0" y="87"/>
                  </a:moveTo>
                  <a:cubicBezTo>
                    <a:pt x="0" y="99"/>
                    <a:pt x="1" y="108"/>
                    <a:pt x="4" y="123"/>
                  </a:cubicBezTo>
                  <a:cubicBezTo>
                    <a:pt x="11" y="148"/>
                    <a:pt x="26" y="182"/>
                    <a:pt x="31" y="194"/>
                  </a:cubicBezTo>
                  <a:cubicBezTo>
                    <a:pt x="29" y="197"/>
                    <a:pt x="27" y="201"/>
                    <a:pt x="27" y="204"/>
                  </a:cubicBezTo>
                  <a:cubicBezTo>
                    <a:pt x="27" y="209"/>
                    <a:pt x="29" y="214"/>
                    <a:pt x="32" y="217"/>
                  </a:cubicBezTo>
                  <a:cubicBezTo>
                    <a:pt x="29" y="221"/>
                    <a:pt x="27" y="225"/>
                    <a:pt x="27" y="230"/>
                  </a:cubicBezTo>
                  <a:cubicBezTo>
                    <a:pt x="27" y="236"/>
                    <a:pt x="30" y="241"/>
                    <a:pt x="33" y="244"/>
                  </a:cubicBezTo>
                  <a:cubicBezTo>
                    <a:pt x="31" y="248"/>
                    <a:pt x="29" y="252"/>
                    <a:pt x="29" y="256"/>
                  </a:cubicBezTo>
                  <a:cubicBezTo>
                    <a:pt x="29" y="268"/>
                    <a:pt x="39" y="277"/>
                    <a:pt x="51" y="277"/>
                  </a:cubicBezTo>
                  <a:cubicBezTo>
                    <a:pt x="129" y="278"/>
                    <a:pt x="129" y="278"/>
                    <a:pt x="129" y="278"/>
                  </a:cubicBezTo>
                  <a:cubicBezTo>
                    <a:pt x="129" y="278"/>
                    <a:pt x="129" y="278"/>
                    <a:pt x="129" y="278"/>
                  </a:cubicBezTo>
                  <a:cubicBezTo>
                    <a:pt x="135" y="278"/>
                    <a:pt x="141" y="276"/>
                    <a:pt x="145" y="272"/>
                  </a:cubicBezTo>
                  <a:cubicBezTo>
                    <a:pt x="148" y="268"/>
                    <a:pt x="151" y="263"/>
                    <a:pt x="151" y="258"/>
                  </a:cubicBezTo>
                  <a:cubicBezTo>
                    <a:pt x="151" y="252"/>
                    <a:pt x="148" y="247"/>
                    <a:pt x="144" y="244"/>
                  </a:cubicBezTo>
                  <a:cubicBezTo>
                    <a:pt x="147" y="240"/>
                    <a:pt x="149" y="236"/>
                    <a:pt x="149" y="232"/>
                  </a:cubicBezTo>
                  <a:cubicBezTo>
                    <a:pt x="149" y="227"/>
                    <a:pt x="147" y="222"/>
                    <a:pt x="144" y="219"/>
                  </a:cubicBezTo>
                  <a:cubicBezTo>
                    <a:pt x="147" y="215"/>
                    <a:pt x="149" y="211"/>
                    <a:pt x="149" y="206"/>
                  </a:cubicBezTo>
                  <a:cubicBezTo>
                    <a:pt x="149" y="201"/>
                    <a:pt x="147" y="197"/>
                    <a:pt x="144" y="193"/>
                  </a:cubicBezTo>
                  <a:cubicBezTo>
                    <a:pt x="149" y="181"/>
                    <a:pt x="164" y="147"/>
                    <a:pt x="170" y="123"/>
                  </a:cubicBezTo>
                  <a:cubicBezTo>
                    <a:pt x="174" y="108"/>
                    <a:pt x="174" y="99"/>
                    <a:pt x="174" y="87"/>
                  </a:cubicBezTo>
                  <a:cubicBezTo>
                    <a:pt x="174" y="39"/>
                    <a:pt x="135" y="0"/>
                    <a:pt x="87" y="0"/>
                  </a:cubicBezTo>
                  <a:cubicBezTo>
                    <a:pt x="39" y="0"/>
                    <a:pt x="0" y="39"/>
                    <a:pt x="0" y="87"/>
                  </a:cubicBezTo>
                  <a:close/>
                  <a:moveTo>
                    <a:pt x="135" y="262"/>
                  </a:moveTo>
                  <a:cubicBezTo>
                    <a:pt x="134" y="264"/>
                    <a:pt x="131" y="265"/>
                    <a:pt x="129" y="265"/>
                  </a:cubicBezTo>
                  <a:cubicBezTo>
                    <a:pt x="51" y="264"/>
                    <a:pt x="51" y="264"/>
                    <a:pt x="51" y="264"/>
                  </a:cubicBezTo>
                  <a:cubicBezTo>
                    <a:pt x="46" y="264"/>
                    <a:pt x="42" y="260"/>
                    <a:pt x="42" y="257"/>
                  </a:cubicBezTo>
                  <a:cubicBezTo>
                    <a:pt x="42" y="254"/>
                    <a:pt x="45" y="251"/>
                    <a:pt x="48" y="250"/>
                  </a:cubicBezTo>
                  <a:cubicBezTo>
                    <a:pt x="51" y="249"/>
                    <a:pt x="53" y="246"/>
                    <a:pt x="53" y="243"/>
                  </a:cubicBezTo>
                  <a:cubicBezTo>
                    <a:pt x="53" y="240"/>
                    <a:pt x="50" y="238"/>
                    <a:pt x="47" y="237"/>
                  </a:cubicBezTo>
                  <a:cubicBezTo>
                    <a:pt x="43" y="236"/>
                    <a:pt x="40" y="234"/>
                    <a:pt x="40" y="230"/>
                  </a:cubicBezTo>
                  <a:cubicBezTo>
                    <a:pt x="40" y="227"/>
                    <a:pt x="43" y="225"/>
                    <a:pt x="46" y="224"/>
                  </a:cubicBezTo>
                  <a:cubicBezTo>
                    <a:pt x="49" y="223"/>
                    <a:pt x="51" y="220"/>
                    <a:pt x="51" y="218"/>
                  </a:cubicBezTo>
                  <a:cubicBezTo>
                    <a:pt x="51" y="215"/>
                    <a:pt x="49" y="212"/>
                    <a:pt x="46" y="211"/>
                  </a:cubicBezTo>
                  <a:cubicBezTo>
                    <a:pt x="43" y="210"/>
                    <a:pt x="40" y="208"/>
                    <a:pt x="40" y="205"/>
                  </a:cubicBezTo>
                  <a:cubicBezTo>
                    <a:pt x="40" y="203"/>
                    <a:pt x="41" y="202"/>
                    <a:pt x="41" y="202"/>
                  </a:cubicBezTo>
                  <a:cubicBezTo>
                    <a:pt x="134" y="202"/>
                    <a:pt x="134" y="202"/>
                    <a:pt x="134" y="202"/>
                  </a:cubicBezTo>
                  <a:cubicBezTo>
                    <a:pt x="135" y="203"/>
                    <a:pt x="136" y="204"/>
                    <a:pt x="136" y="206"/>
                  </a:cubicBezTo>
                  <a:cubicBezTo>
                    <a:pt x="136" y="209"/>
                    <a:pt x="133" y="211"/>
                    <a:pt x="130" y="212"/>
                  </a:cubicBezTo>
                  <a:cubicBezTo>
                    <a:pt x="127" y="213"/>
                    <a:pt x="126" y="216"/>
                    <a:pt x="126" y="219"/>
                  </a:cubicBezTo>
                  <a:cubicBezTo>
                    <a:pt x="126" y="221"/>
                    <a:pt x="127" y="224"/>
                    <a:pt x="130" y="225"/>
                  </a:cubicBezTo>
                  <a:cubicBezTo>
                    <a:pt x="134" y="226"/>
                    <a:pt x="136" y="229"/>
                    <a:pt x="136" y="231"/>
                  </a:cubicBezTo>
                  <a:cubicBezTo>
                    <a:pt x="136" y="234"/>
                    <a:pt x="133" y="237"/>
                    <a:pt x="130" y="238"/>
                  </a:cubicBezTo>
                  <a:cubicBezTo>
                    <a:pt x="127" y="239"/>
                    <a:pt x="125" y="242"/>
                    <a:pt x="125" y="245"/>
                  </a:cubicBezTo>
                  <a:cubicBezTo>
                    <a:pt x="125" y="248"/>
                    <a:pt x="127" y="250"/>
                    <a:pt x="130" y="251"/>
                  </a:cubicBezTo>
                  <a:cubicBezTo>
                    <a:pt x="134" y="252"/>
                    <a:pt x="137" y="255"/>
                    <a:pt x="137" y="258"/>
                  </a:cubicBezTo>
                  <a:cubicBezTo>
                    <a:pt x="137" y="260"/>
                    <a:pt x="136" y="261"/>
                    <a:pt x="135" y="262"/>
                  </a:cubicBezTo>
                  <a:close/>
                  <a:moveTo>
                    <a:pt x="87" y="14"/>
                  </a:moveTo>
                  <a:cubicBezTo>
                    <a:pt x="128" y="14"/>
                    <a:pt x="161" y="47"/>
                    <a:pt x="161" y="87"/>
                  </a:cubicBezTo>
                  <a:cubicBezTo>
                    <a:pt x="161" y="98"/>
                    <a:pt x="160" y="107"/>
                    <a:pt x="157" y="120"/>
                  </a:cubicBezTo>
                  <a:cubicBezTo>
                    <a:pt x="152" y="143"/>
                    <a:pt x="137" y="177"/>
                    <a:pt x="132" y="188"/>
                  </a:cubicBezTo>
                  <a:cubicBezTo>
                    <a:pt x="43" y="188"/>
                    <a:pt x="43" y="188"/>
                    <a:pt x="43" y="188"/>
                  </a:cubicBezTo>
                  <a:cubicBezTo>
                    <a:pt x="38" y="177"/>
                    <a:pt x="23" y="143"/>
                    <a:pt x="17" y="120"/>
                  </a:cubicBezTo>
                  <a:cubicBezTo>
                    <a:pt x="14" y="107"/>
                    <a:pt x="13" y="98"/>
                    <a:pt x="13" y="87"/>
                  </a:cubicBezTo>
                  <a:cubicBezTo>
                    <a:pt x="13" y="47"/>
                    <a:pt x="47" y="14"/>
                    <a:pt x="87" y="14"/>
                  </a:cubicBezTo>
                  <a:close/>
                </a:path>
              </a:pathLst>
            </a:custGeom>
            <a:grpFill/>
            <a:ln w="9525">
              <a:solidFill>
                <a:srgbClr val="E1C833"/>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6">
              <a:extLst>
                <a:ext uri="{FF2B5EF4-FFF2-40B4-BE49-F238E27FC236}">
                  <a16:creationId xmlns:a16="http://schemas.microsoft.com/office/drawing/2014/main" id="{011593D9-BDC4-40B3-91C9-188806301BC8}"/>
                </a:ext>
              </a:extLst>
            </p:cNvPr>
            <p:cNvSpPr>
              <a:spLocks noEditPoints="1"/>
            </p:cNvSpPr>
            <p:nvPr/>
          </p:nvSpPr>
          <p:spPr bwMode="auto">
            <a:xfrm>
              <a:off x="3946" y="485"/>
              <a:ext cx="132" cy="156"/>
            </a:xfrm>
            <a:custGeom>
              <a:avLst/>
              <a:gdLst>
                <a:gd name="T0" fmla="*/ 14 w 55"/>
                <a:gd name="T1" fmla="*/ 3 h 65"/>
                <a:gd name="T2" fmla="*/ 9 w 55"/>
                <a:gd name="T3" fmla="*/ 0 h 65"/>
                <a:gd name="T4" fmla="*/ 3 w 55"/>
                <a:gd name="T5" fmla="*/ 1 h 65"/>
                <a:gd name="T6" fmla="*/ 0 w 55"/>
                <a:gd name="T7" fmla="*/ 7 h 65"/>
                <a:gd name="T8" fmla="*/ 2 w 55"/>
                <a:gd name="T9" fmla="*/ 12 h 65"/>
                <a:gd name="T10" fmla="*/ 41 w 55"/>
                <a:gd name="T11" fmla="*/ 62 h 65"/>
                <a:gd name="T12" fmla="*/ 47 w 55"/>
                <a:gd name="T13" fmla="*/ 65 h 65"/>
                <a:gd name="T14" fmla="*/ 48 w 55"/>
                <a:gd name="T15" fmla="*/ 65 h 65"/>
                <a:gd name="T16" fmla="*/ 48 w 55"/>
                <a:gd name="T17" fmla="*/ 65 h 65"/>
                <a:gd name="T18" fmla="*/ 52 w 55"/>
                <a:gd name="T19" fmla="*/ 63 h 65"/>
                <a:gd name="T20" fmla="*/ 55 w 55"/>
                <a:gd name="T21" fmla="*/ 58 h 65"/>
                <a:gd name="T22" fmla="*/ 53 w 55"/>
                <a:gd name="T23" fmla="*/ 53 h 65"/>
                <a:gd name="T24" fmla="*/ 14 w 55"/>
                <a:gd name="T25" fmla="*/ 3 h 65"/>
                <a:gd name="T26" fmla="*/ 48 w 55"/>
                <a:gd name="T27" fmla="*/ 58 h 65"/>
                <a:gd name="T28" fmla="*/ 47 w 55"/>
                <a:gd name="T29" fmla="*/ 58 h 65"/>
                <a:gd name="T30" fmla="*/ 46 w 55"/>
                <a:gd name="T31" fmla="*/ 58 h 65"/>
                <a:gd name="T32" fmla="*/ 7 w 55"/>
                <a:gd name="T33" fmla="*/ 8 h 65"/>
                <a:gd name="T34" fmla="*/ 7 w 55"/>
                <a:gd name="T35" fmla="*/ 7 h 65"/>
                <a:gd name="T36" fmla="*/ 7 w 55"/>
                <a:gd name="T37" fmla="*/ 7 h 65"/>
                <a:gd name="T38" fmla="*/ 8 w 55"/>
                <a:gd name="T39" fmla="*/ 6 h 65"/>
                <a:gd name="T40" fmla="*/ 8 w 55"/>
                <a:gd name="T41" fmla="*/ 6 h 65"/>
                <a:gd name="T42" fmla="*/ 9 w 55"/>
                <a:gd name="T43" fmla="*/ 7 h 65"/>
                <a:gd name="T44" fmla="*/ 48 w 55"/>
                <a:gd name="T45" fmla="*/ 57 h 65"/>
                <a:gd name="T46" fmla="*/ 48 w 55"/>
                <a:gd name="T47" fmla="*/ 57 h 65"/>
                <a:gd name="T48" fmla="*/ 48 w 55"/>
                <a:gd name="T49" fmla="*/ 58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5" h="65">
                  <a:moveTo>
                    <a:pt x="14" y="3"/>
                  </a:moveTo>
                  <a:cubicBezTo>
                    <a:pt x="13" y="1"/>
                    <a:pt x="11" y="0"/>
                    <a:pt x="9" y="0"/>
                  </a:cubicBezTo>
                  <a:cubicBezTo>
                    <a:pt x="7" y="0"/>
                    <a:pt x="5" y="0"/>
                    <a:pt x="3" y="1"/>
                  </a:cubicBezTo>
                  <a:cubicBezTo>
                    <a:pt x="2" y="3"/>
                    <a:pt x="1" y="5"/>
                    <a:pt x="0" y="7"/>
                  </a:cubicBezTo>
                  <a:cubicBezTo>
                    <a:pt x="0" y="9"/>
                    <a:pt x="1" y="11"/>
                    <a:pt x="2" y="12"/>
                  </a:cubicBezTo>
                  <a:cubicBezTo>
                    <a:pt x="41" y="62"/>
                    <a:pt x="41" y="62"/>
                    <a:pt x="41" y="62"/>
                  </a:cubicBezTo>
                  <a:cubicBezTo>
                    <a:pt x="43" y="64"/>
                    <a:pt x="45" y="65"/>
                    <a:pt x="47" y="65"/>
                  </a:cubicBezTo>
                  <a:cubicBezTo>
                    <a:pt x="47" y="65"/>
                    <a:pt x="48" y="65"/>
                    <a:pt x="48" y="65"/>
                  </a:cubicBezTo>
                  <a:cubicBezTo>
                    <a:pt x="48" y="65"/>
                    <a:pt x="48" y="65"/>
                    <a:pt x="48" y="65"/>
                  </a:cubicBezTo>
                  <a:cubicBezTo>
                    <a:pt x="49" y="65"/>
                    <a:pt x="51" y="64"/>
                    <a:pt x="52" y="63"/>
                  </a:cubicBezTo>
                  <a:cubicBezTo>
                    <a:pt x="54" y="62"/>
                    <a:pt x="55" y="60"/>
                    <a:pt x="55" y="58"/>
                  </a:cubicBezTo>
                  <a:cubicBezTo>
                    <a:pt x="55" y="56"/>
                    <a:pt x="55" y="54"/>
                    <a:pt x="53" y="53"/>
                  </a:cubicBezTo>
                  <a:lnTo>
                    <a:pt x="14" y="3"/>
                  </a:lnTo>
                  <a:close/>
                  <a:moveTo>
                    <a:pt x="48" y="58"/>
                  </a:moveTo>
                  <a:cubicBezTo>
                    <a:pt x="48" y="58"/>
                    <a:pt x="48" y="58"/>
                    <a:pt x="47" y="58"/>
                  </a:cubicBezTo>
                  <a:cubicBezTo>
                    <a:pt x="47" y="58"/>
                    <a:pt x="47" y="58"/>
                    <a:pt x="46" y="58"/>
                  </a:cubicBezTo>
                  <a:cubicBezTo>
                    <a:pt x="7" y="8"/>
                    <a:pt x="7" y="8"/>
                    <a:pt x="7" y="8"/>
                  </a:cubicBezTo>
                  <a:cubicBezTo>
                    <a:pt x="7" y="8"/>
                    <a:pt x="7" y="8"/>
                    <a:pt x="7" y="7"/>
                  </a:cubicBezTo>
                  <a:cubicBezTo>
                    <a:pt x="7" y="7"/>
                    <a:pt x="7" y="7"/>
                    <a:pt x="7" y="7"/>
                  </a:cubicBezTo>
                  <a:cubicBezTo>
                    <a:pt x="8" y="6"/>
                    <a:pt x="8" y="6"/>
                    <a:pt x="8" y="6"/>
                  </a:cubicBezTo>
                  <a:cubicBezTo>
                    <a:pt x="8" y="6"/>
                    <a:pt x="8" y="6"/>
                    <a:pt x="8" y="6"/>
                  </a:cubicBezTo>
                  <a:cubicBezTo>
                    <a:pt x="8" y="6"/>
                    <a:pt x="9" y="6"/>
                    <a:pt x="9" y="7"/>
                  </a:cubicBezTo>
                  <a:cubicBezTo>
                    <a:pt x="48" y="57"/>
                    <a:pt x="48" y="57"/>
                    <a:pt x="48" y="57"/>
                  </a:cubicBezTo>
                  <a:cubicBezTo>
                    <a:pt x="48" y="57"/>
                    <a:pt x="48" y="57"/>
                    <a:pt x="48" y="57"/>
                  </a:cubicBezTo>
                  <a:cubicBezTo>
                    <a:pt x="48" y="58"/>
                    <a:pt x="48" y="58"/>
                    <a:pt x="48" y="58"/>
                  </a:cubicBezTo>
                  <a:close/>
                </a:path>
              </a:pathLst>
            </a:custGeom>
            <a:grpFill/>
            <a:ln w="9525">
              <a:solidFill>
                <a:srgbClr val="E1C833"/>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7">
              <a:extLst>
                <a:ext uri="{FF2B5EF4-FFF2-40B4-BE49-F238E27FC236}">
                  <a16:creationId xmlns:a16="http://schemas.microsoft.com/office/drawing/2014/main" id="{00B39458-77CA-43C2-BB77-7A132D2C4B71}"/>
                </a:ext>
              </a:extLst>
            </p:cNvPr>
            <p:cNvSpPr>
              <a:spLocks noEditPoints="1"/>
            </p:cNvSpPr>
            <p:nvPr/>
          </p:nvSpPr>
          <p:spPr bwMode="auto">
            <a:xfrm>
              <a:off x="4313" y="485"/>
              <a:ext cx="116" cy="153"/>
            </a:xfrm>
            <a:custGeom>
              <a:avLst/>
              <a:gdLst>
                <a:gd name="T0" fmla="*/ 3 w 48"/>
                <a:gd name="T1" fmla="*/ 63 h 64"/>
                <a:gd name="T2" fmla="*/ 3 w 48"/>
                <a:gd name="T3" fmla="*/ 63 h 64"/>
                <a:gd name="T4" fmla="*/ 8 w 48"/>
                <a:gd name="T5" fmla="*/ 64 h 64"/>
                <a:gd name="T6" fmla="*/ 8 w 48"/>
                <a:gd name="T7" fmla="*/ 64 h 64"/>
                <a:gd name="T8" fmla="*/ 14 w 48"/>
                <a:gd name="T9" fmla="*/ 61 h 64"/>
                <a:gd name="T10" fmla="*/ 46 w 48"/>
                <a:gd name="T11" fmla="*/ 12 h 64"/>
                <a:gd name="T12" fmla="*/ 48 w 48"/>
                <a:gd name="T13" fmla="*/ 7 h 64"/>
                <a:gd name="T14" fmla="*/ 44 w 48"/>
                <a:gd name="T15" fmla="*/ 2 h 64"/>
                <a:gd name="T16" fmla="*/ 39 w 48"/>
                <a:gd name="T17" fmla="*/ 1 h 64"/>
                <a:gd name="T18" fmla="*/ 34 w 48"/>
                <a:gd name="T19" fmla="*/ 4 h 64"/>
                <a:gd name="T20" fmla="*/ 1 w 48"/>
                <a:gd name="T21" fmla="*/ 53 h 64"/>
                <a:gd name="T22" fmla="*/ 0 w 48"/>
                <a:gd name="T23" fmla="*/ 58 h 64"/>
                <a:gd name="T24" fmla="*/ 3 w 48"/>
                <a:gd name="T25" fmla="*/ 63 h 64"/>
                <a:gd name="T26" fmla="*/ 7 w 48"/>
                <a:gd name="T27" fmla="*/ 56 h 64"/>
                <a:gd name="T28" fmla="*/ 39 w 48"/>
                <a:gd name="T29" fmla="*/ 7 h 64"/>
                <a:gd name="T30" fmla="*/ 40 w 48"/>
                <a:gd name="T31" fmla="*/ 7 h 64"/>
                <a:gd name="T32" fmla="*/ 41 w 48"/>
                <a:gd name="T33" fmla="*/ 7 h 64"/>
                <a:gd name="T34" fmla="*/ 41 w 48"/>
                <a:gd name="T35" fmla="*/ 8 h 64"/>
                <a:gd name="T36" fmla="*/ 41 w 48"/>
                <a:gd name="T37" fmla="*/ 9 h 64"/>
                <a:gd name="T38" fmla="*/ 9 w 48"/>
                <a:gd name="T39" fmla="*/ 57 h 64"/>
                <a:gd name="T40" fmla="*/ 8 w 48"/>
                <a:gd name="T41" fmla="*/ 58 h 64"/>
                <a:gd name="T42" fmla="*/ 7 w 48"/>
                <a:gd name="T43" fmla="*/ 58 h 64"/>
                <a:gd name="T44" fmla="*/ 7 w 48"/>
                <a:gd name="T45" fmla="*/ 57 h 64"/>
                <a:gd name="T46" fmla="*/ 7 w 48"/>
                <a:gd name="T47" fmla="*/ 5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8" h="64">
                  <a:moveTo>
                    <a:pt x="3" y="63"/>
                  </a:moveTo>
                  <a:cubicBezTo>
                    <a:pt x="3" y="63"/>
                    <a:pt x="3" y="63"/>
                    <a:pt x="3" y="63"/>
                  </a:cubicBezTo>
                  <a:cubicBezTo>
                    <a:pt x="5" y="64"/>
                    <a:pt x="6" y="64"/>
                    <a:pt x="8" y="64"/>
                  </a:cubicBezTo>
                  <a:cubicBezTo>
                    <a:pt x="8" y="64"/>
                    <a:pt x="8" y="64"/>
                    <a:pt x="8" y="64"/>
                  </a:cubicBezTo>
                  <a:cubicBezTo>
                    <a:pt x="10" y="64"/>
                    <a:pt x="13" y="63"/>
                    <a:pt x="14" y="61"/>
                  </a:cubicBezTo>
                  <a:cubicBezTo>
                    <a:pt x="46" y="12"/>
                    <a:pt x="46" y="12"/>
                    <a:pt x="46" y="12"/>
                  </a:cubicBezTo>
                  <a:cubicBezTo>
                    <a:pt x="48" y="11"/>
                    <a:pt x="48" y="9"/>
                    <a:pt x="48" y="7"/>
                  </a:cubicBezTo>
                  <a:cubicBezTo>
                    <a:pt x="47" y="5"/>
                    <a:pt x="46" y="3"/>
                    <a:pt x="44" y="2"/>
                  </a:cubicBezTo>
                  <a:cubicBezTo>
                    <a:pt x="43" y="1"/>
                    <a:pt x="41" y="0"/>
                    <a:pt x="39" y="1"/>
                  </a:cubicBezTo>
                  <a:cubicBezTo>
                    <a:pt x="37" y="1"/>
                    <a:pt x="35" y="2"/>
                    <a:pt x="34" y="4"/>
                  </a:cubicBezTo>
                  <a:cubicBezTo>
                    <a:pt x="1" y="53"/>
                    <a:pt x="1" y="53"/>
                    <a:pt x="1" y="53"/>
                  </a:cubicBezTo>
                  <a:cubicBezTo>
                    <a:pt x="0" y="54"/>
                    <a:pt x="0" y="56"/>
                    <a:pt x="0" y="58"/>
                  </a:cubicBezTo>
                  <a:cubicBezTo>
                    <a:pt x="1" y="60"/>
                    <a:pt x="2" y="62"/>
                    <a:pt x="3" y="63"/>
                  </a:cubicBezTo>
                  <a:close/>
                  <a:moveTo>
                    <a:pt x="7" y="56"/>
                  </a:moveTo>
                  <a:cubicBezTo>
                    <a:pt x="39" y="7"/>
                    <a:pt x="39" y="7"/>
                    <a:pt x="39" y="7"/>
                  </a:cubicBezTo>
                  <a:cubicBezTo>
                    <a:pt x="39" y="7"/>
                    <a:pt x="40" y="7"/>
                    <a:pt x="40" y="7"/>
                  </a:cubicBezTo>
                  <a:cubicBezTo>
                    <a:pt x="40" y="7"/>
                    <a:pt x="40" y="7"/>
                    <a:pt x="41" y="7"/>
                  </a:cubicBezTo>
                  <a:cubicBezTo>
                    <a:pt x="41" y="7"/>
                    <a:pt x="41" y="8"/>
                    <a:pt x="41" y="8"/>
                  </a:cubicBezTo>
                  <a:cubicBezTo>
                    <a:pt x="41" y="8"/>
                    <a:pt x="41" y="8"/>
                    <a:pt x="41" y="9"/>
                  </a:cubicBezTo>
                  <a:cubicBezTo>
                    <a:pt x="9" y="57"/>
                    <a:pt x="9" y="57"/>
                    <a:pt x="9" y="57"/>
                  </a:cubicBezTo>
                  <a:cubicBezTo>
                    <a:pt x="8" y="58"/>
                    <a:pt x="8" y="58"/>
                    <a:pt x="8" y="58"/>
                  </a:cubicBezTo>
                  <a:cubicBezTo>
                    <a:pt x="7" y="58"/>
                    <a:pt x="7" y="58"/>
                    <a:pt x="7" y="58"/>
                  </a:cubicBezTo>
                  <a:cubicBezTo>
                    <a:pt x="7" y="57"/>
                    <a:pt x="7" y="57"/>
                    <a:pt x="7" y="57"/>
                  </a:cubicBezTo>
                  <a:cubicBezTo>
                    <a:pt x="7" y="57"/>
                    <a:pt x="7" y="56"/>
                    <a:pt x="7" y="56"/>
                  </a:cubicBezTo>
                  <a:close/>
                </a:path>
              </a:pathLst>
            </a:custGeom>
            <a:grpFill/>
            <a:ln w="9525">
              <a:solidFill>
                <a:srgbClr val="E1C833"/>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8">
              <a:extLst>
                <a:ext uri="{FF2B5EF4-FFF2-40B4-BE49-F238E27FC236}">
                  <a16:creationId xmlns:a16="http://schemas.microsoft.com/office/drawing/2014/main" id="{CCCF19DB-954B-4C21-83E0-3C795FD7F0F6}"/>
                </a:ext>
              </a:extLst>
            </p:cNvPr>
            <p:cNvSpPr>
              <a:spLocks noEditPoints="1"/>
            </p:cNvSpPr>
            <p:nvPr/>
          </p:nvSpPr>
          <p:spPr bwMode="auto">
            <a:xfrm>
              <a:off x="4176" y="418"/>
              <a:ext cx="44" cy="192"/>
            </a:xfrm>
            <a:custGeom>
              <a:avLst/>
              <a:gdLst>
                <a:gd name="T0" fmla="*/ 8 w 18"/>
                <a:gd name="T1" fmla="*/ 80 h 80"/>
                <a:gd name="T2" fmla="*/ 8 w 18"/>
                <a:gd name="T3" fmla="*/ 80 h 80"/>
                <a:gd name="T4" fmla="*/ 8 w 18"/>
                <a:gd name="T5" fmla="*/ 80 h 80"/>
                <a:gd name="T6" fmla="*/ 16 w 18"/>
                <a:gd name="T7" fmla="*/ 72 h 80"/>
                <a:gd name="T8" fmla="*/ 18 w 18"/>
                <a:gd name="T9" fmla="*/ 8 h 80"/>
                <a:gd name="T10" fmla="*/ 16 w 18"/>
                <a:gd name="T11" fmla="*/ 2 h 80"/>
                <a:gd name="T12" fmla="*/ 11 w 18"/>
                <a:gd name="T13" fmla="*/ 0 h 80"/>
                <a:gd name="T14" fmla="*/ 6 w 18"/>
                <a:gd name="T15" fmla="*/ 2 h 80"/>
                <a:gd name="T16" fmla="*/ 3 w 18"/>
                <a:gd name="T17" fmla="*/ 7 h 80"/>
                <a:gd name="T18" fmla="*/ 0 w 18"/>
                <a:gd name="T19" fmla="*/ 72 h 80"/>
                <a:gd name="T20" fmla="*/ 2 w 18"/>
                <a:gd name="T21" fmla="*/ 77 h 80"/>
                <a:gd name="T22" fmla="*/ 8 w 18"/>
                <a:gd name="T23" fmla="*/ 80 h 80"/>
                <a:gd name="T24" fmla="*/ 7 w 18"/>
                <a:gd name="T25" fmla="*/ 72 h 80"/>
                <a:gd name="T26" fmla="*/ 10 w 18"/>
                <a:gd name="T27" fmla="*/ 7 h 80"/>
                <a:gd name="T28" fmla="*/ 10 w 18"/>
                <a:gd name="T29" fmla="*/ 7 h 80"/>
                <a:gd name="T30" fmla="*/ 11 w 18"/>
                <a:gd name="T31" fmla="*/ 6 h 80"/>
                <a:gd name="T32" fmla="*/ 12 w 18"/>
                <a:gd name="T33" fmla="*/ 7 h 80"/>
                <a:gd name="T34" fmla="*/ 12 w 18"/>
                <a:gd name="T35" fmla="*/ 7 h 80"/>
                <a:gd name="T36" fmla="*/ 9 w 18"/>
                <a:gd name="T37" fmla="*/ 72 h 80"/>
                <a:gd name="T38" fmla="*/ 8 w 18"/>
                <a:gd name="T39" fmla="*/ 73 h 80"/>
                <a:gd name="T40" fmla="*/ 8 w 18"/>
                <a:gd name="T41" fmla="*/ 73 h 80"/>
                <a:gd name="T42" fmla="*/ 7 w 18"/>
                <a:gd name="T43" fmla="*/ 73 h 80"/>
                <a:gd name="T44" fmla="*/ 7 w 18"/>
                <a:gd name="T45" fmla="*/ 7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 h="80">
                  <a:moveTo>
                    <a:pt x="8" y="80"/>
                  </a:moveTo>
                  <a:cubicBezTo>
                    <a:pt x="8" y="80"/>
                    <a:pt x="8" y="80"/>
                    <a:pt x="8" y="80"/>
                  </a:cubicBezTo>
                  <a:cubicBezTo>
                    <a:pt x="8" y="80"/>
                    <a:pt x="8" y="80"/>
                    <a:pt x="8" y="80"/>
                  </a:cubicBezTo>
                  <a:cubicBezTo>
                    <a:pt x="12" y="80"/>
                    <a:pt x="15" y="76"/>
                    <a:pt x="16" y="72"/>
                  </a:cubicBezTo>
                  <a:cubicBezTo>
                    <a:pt x="18" y="8"/>
                    <a:pt x="18" y="8"/>
                    <a:pt x="18" y="8"/>
                  </a:cubicBezTo>
                  <a:cubicBezTo>
                    <a:pt x="18" y="6"/>
                    <a:pt x="18" y="4"/>
                    <a:pt x="16" y="2"/>
                  </a:cubicBezTo>
                  <a:cubicBezTo>
                    <a:pt x="15" y="1"/>
                    <a:pt x="13" y="0"/>
                    <a:pt x="11" y="0"/>
                  </a:cubicBezTo>
                  <a:cubicBezTo>
                    <a:pt x="9" y="0"/>
                    <a:pt x="7" y="0"/>
                    <a:pt x="6" y="2"/>
                  </a:cubicBezTo>
                  <a:cubicBezTo>
                    <a:pt x="4" y="3"/>
                    <a:pt x="3" y="5"/>
                    <a:pt x="3" y="7"/>
                  </a:cubicBezTo>
                  <a:cubicBezTo>
                    <a:pt x="0" y="72"/>
                    <a:pt x="0" y="72"/>
                    <a:pt x="0" y="72"/>
                  </a:cubicBezTo>
                  <a:cubicBezTo>
                    <a:pt x="0" y="74"/>
                    <a:pt x="1" y="76"/>
                    <a:pt x="2" y="77"/>
                  </a:cubicBezTo>
                  <a:cubicBezTo>
                    <a:pt x="4" y="79"/>
                    <a:pt x="6" y="80"/>
                    <a:pt x="8" y="80"/>
                  </a:cubicBezTo>
                  <a:close/>
                  <a:moveTo>
                    <a:pt x="7" y="72"/>
                  </a:moveTo>
                  <a:cubicBezTo>
                    <a:pt x="10" y="7"/>
                    <a:pt x="10" y="7"/>
                    <a:pt x="10" y="7"/>
                  </a:cubicBezTo>
                  <a:cubicBezTo>
                    <a:pt x="10" y="7"/>
                    <a:pt x="10" y="7"/>
                    <a:pt x="10" y="7"/>
                  </a:cubicBezTo>
                  <a:cubicBezTo>
                    <a:pt x="10" y="6"/>
                    <a:pt x="10" y="6"/>
                    <a:pt x="11" y="6"/>
                  </a:cubicBezTo>
                  <a:cubicBezTo>
                    <a:pt x="11" y="6"/>
                    <a:pt x="11" y="6"/>
                    <a:pt x="12" y="7"/>
                  </a:cubicBezTo>
                  <a:cubicBezTo>
                    <a:pt x="12" y="7"/>
                    <a:pt x="12" y="7"/>
                    <a:pt x="12" y="7"/>
                  </a:cubicBezTo>
                  <a:cubicBezTo>
                    <a:pt x="9" y="72"/>
                    <a:pt x="9" y="72"/>
                    <a:pt x="9" y="72"/>
                  </a:cubicBezTo>
                  <a:cubicBezTo>
                    <a:pt x="9" y="73"/>
                    <a:pt x="9" y="73"/>
                    <a:pt x="8" y="73"/>
                  </a:cubicBezTo>
                  <a:cubicBezTo>
                    <a:pt x="8" y="73"/>
                    <a:pt x="8" y="73"/>
                    <a:pt x="8" y="73"/>
                  </a:cubicBezTo>
                  <a:cubicBezTo>
                    <a:pt x="8" y="73"/>
                    <a:pt x="7" y="73"/>
                    <a:pt x="7" y="73"/>
                  </a:cubicBezTo>
                  <a:cubicBezTo>
                    <a:pt x="7" y="73"/>
                    <a:pt x="7" y="72"/>
                    <a:pt x="7" y="72"/>
                  </a:cubicBezTo>
                  <a:close/>
                </a:path>
              </a:pathLst>
            </a:custGeom>
            <a:grpFill/>
            <a:ln w="9525">
              <a:solidFill>
                <a:srgbClr val="E1C833"/>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9">
              <a:extLst>
                <a:ext uri="{FF2B5EF4-FFF2-40B4-BE49-F238E27FC236}">
                  <a16:creationId xmlns:a16="http://schemas.microsoft.com/office/drawing/2014/main" id="{EDCD46F3-06C2-4C1B-BAAF-3ACF5955C065}"/>
                </a:ext>
              </a:extLst>
            </p:cNvPr>
            <p:cNvSpPr>
              <a:spLocks/>
            </p:cNvSpPr>
            <p:nvPr/>
          </p:nvSpPr>
          <p:spPr bwMode="auto">
            <a:xfrm>
              <a:off x="4071" y="715"/>
              <a:ext cx="117" cy="110"/>
            </a:xfrm>
            <a:custGeom>
              <a:avLst/>
              <a:gdLst>
                <a:gd name="T0" fmla="*/ 7 w 49"/>
                <a:gd name="T1" fmla="*/ 46 h 46"/>
                <a:gd name="T2" fmla="*/ 7 w 49"/>
                <a:gd name="T3" fmla="*/ 46 h 46"/>
                <a:gd name="T4" fmla="*/ 14 w 49"/>
                <a:gd name="T5" fmla="*/ 39 h 46"/>
                <a:gd name="T6" fmla="*/ 15 w 49"/>
                <a:gd name="T7" fmla="*/ 34 h 46"/>
                <a:gd name="T8" fmla="*/ 35 w 49"/>
                <a:gd name="T9" fmla="*/ 15 h 46"/>
                <a:gd name="T10" fmla="*/ 42 w 49"/>
                <a:gd name="T11" fmla="*/ 15 h 46"/>
                <a:gd name="T12" fmla="*/ 49 w 49"/>
                <a:gd name="T13" fmla="*/ 7 h 46"/>
                <a:gd name="T14" fmla="*/ 42 w 49"/>
                <a:gd name="T15" fmla="*/ 0 h 46"/>
                <a:gd name="T16" fmla="*/ 0 w 49"/>
                <a:gd name="T17" fmla="*/ 38 h 46"/>
                <a:gd name="T18" fmla="*/ 7 w 49"/>
                <a:gd name="T19"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46">
                  <a:moveTo>
                    <a:pt x="7" y="46"/>
                  </a:moveTo>
                  <a:cubicBezTo>
                    <a:pt x="7" y="46"/>
                    <a:pt x="7" y="46"/>
                    <a:pt x="7" y="46"/>
                  </a:cubicBezTo>
                  <a:cubicBezTo>
                    <a:pt x="11" y="46"/>
                    <a:pt x="14" y="43"/>
                    <a:pt x="14" y="39"/>
                  </a:cubicBezTo>
                  <a:cubicBezTo>
                    <a:pt x="14" y="38"/>
                    <a:pt x="15" y="36"/>
                    <a:pt x="15" y="34"/>
                  </a:cubicBezTo>
                  <a:cubicBezTo>
                    <a:pt x="18" y="22"/>
                    <a:pt x="28" y="17"/>
                    <a:pt x="35" y="15"/>
                  </a:cubicBezTo>
                  <a:cubicBezTo>
                    <a:pt x="39" y="15"/>
                    <a:pt x="42" y="15"/>
                    <a:pt x="42" y="15"/>
                  </a:cubicBezTo>
                  <a:cubicBezTo>
                    <a:pt x="46" y="14"/>
                    <a:pt x="49" y="11"/>
                    <a:pt x="49" y="7"/>
                  </a:cubicBezTo>
                  <a:cubicBezTo>
                    <a:pt x="49" y="3"/>
                    <a:pt x="46" y="0"/>
                    <a:pt x="42" y="0"/>
                  </a:cubicBezTo>
                  <a:cubicBezTo>
                    <a:pt x="28" y="0"/>
                    <a:pt x="2" y="9"/>
                    <a:pt x="0" y="38"/>
                  </a:cubicBezTo>
                  <a:cubicBezTo>
                    <a:pt x="0" y="42"/>
                    <a:pt x="3" y="46"/>
                    <a:pt x="7" y="46"/>
                  </a:cubicBezTo>
                  <a:close/>
                </a:path>
              </a:pathLst>
            </a:custGeom>
            <a:grpFill/>
            <a:ln w="9525">
              <a:solidFill>
                <a:srgbClr val="E1C833"/>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1" name="Group 12">
            <a:extLst>
              <a:ext uri="{FF2B5EF4-FFF2-40B4-BE49-F238E27FC236}">
                <a16:creationId xmlns:a16="http://schemas.microsoft.com/office/drawing/2014/main" id="{E0600C87-3C4E-4EEF-8391-777C4CD752E0}"/>
              </a:ext>
            </a:extLst>
          </p:cNvPr>
          <p:cNvGrpSpPr>
            <a:grpSpLocks noChangeAspect="1"/>
          </p:cNvGrpSpPr>
          <p:nvPr/>
        </p:nvGrpSpPr>
        <p:grpSpPr bwMode="auto">
          <a:xfrm>
            <a:off x="8266393" y="940658"/>
            <a:ext cx="732724" cy="685800"/>
            <a:chOff x="5228" y="775"/>
            <a:chExt cx="476" cy="432"/>
          </a:xfrm>
          <a:solidFill>
            <a:srgbClr val="C9A336"/>
          </a:solidFill>
        </p:grpSpPr>
        <p:sp>
          <p:nvSpPr>
            <p:cNvPr id="23" name="Freeform 13">
              <a:extLst>
                <a:ext uri="{FF2B5EF4-FFF2-40B4-BE49-F238E27FC236}">
                  <a16:creationId xmlns:a16="http://schemas.microsoft.com/office/drawing/2014/main" id="{57226213-2B3D-4576-BE51-5D56D2048875}"/>
                </a:ext>
              </a:extLst>
            </p:cNvPr>
            <p:cNvSpPr>
              <a:spLocks noEditPoints="1"/>
            </p:cNvSpPr>
            <p:nvPr/>
          </p:nvSpPr>
          <p:spPr bwMode="auto">
            <a:xfrm>
              <a:off x="5228" y="775"/>
              <a:ext cx="476" cy="432"/>
            </a:xfrm>
            <a:custGeom>
              <a:avLst/>
              <a:gdLst>
                <a:gd name="T0" fmla="*/ 61 w 454"/>
                <a:gd name="T1" fmla="*/ 335 h 411"/>
                <a:gd name="T2" fmla="*/ 277 w 454"/>
                <a:gd name="T3" fmla="*/ 335 h 411"/>
                <a:gd name="T4" fmla="*/ 388 w 454"/>
                <a:gd name="T5" fmla="*/ 409 h 411"/>
                <a:gd name="T6" fmla="*/ 394 w 454"/>
                <a:gd name="T7" fmla="*/ 411 h 411"/>
                <a:gd name="T8" fmla="*/ 400 w 454"/>
                <a:gd name="T9" fmla="*/ 410 h 411"/>
                <a:gd name="T10" fmla="*/ 406 w 454"/>
                <a:gd name="T11" fmla="*/ 399 h 411"/>
                <a:gd name="T12" fmla="*/ 406 w 454"/>
                <a:gd name="T13" fmla="*/ 329 h 411"/>
                <a:gd name="T14" fmla="*/ 454 w 454"/>
                <a:gd name="T15" fmla="*/ 273 h 411"/>
                <a:gd name="T16" fmla="*/ 454 w 454"/>
                <a:gd name="T17" fmla="*/ 61 h 411"/>
                <a:gd name="T18" fmla="*/ 392 w 454"/>
                <a:gd name="T19" fmla="*/ 0 h 411"/>
                <a:gd name="T20" fmla="*/ 61 w 454"/>
                <a:gd name="T21" fmla="*/ 0 h 411"/>
                <a:gd name="T22" fmla="*/ 0 w 454"/>
                <a:gd name="T23" fmla="*/ 61 h 411"/>
                <a:gd name="T24" fmla="*/ 0 w 454"/>
                <a:gd name="T25" fmla="*/ 273 h 411"/>
                <a:gd name="T26" fmla="*/ 61 w 454"/>
                <a:gd name="T27" fmla="*/ 335 h 411"/>
                <a:gd name="T28" fmla="*/ 24 w 454"/>
                <a:gd name="T29" fmla="*/ 61 h 411"/>
                <a:gd name="T30" fmla="*/ 61 w 454"/>
                <a:gd name="T31" fmla="*/ 24 h 411"/>
                <a:gd name="T32" fmla="*/ 392 w 454"/>
                <a:gd name="T33" fmla="*/ 24 h 411"/>
                <a:gd name="T34" fmla="*/ 430 w 454"/>
                <a:gd name="T35" fmla="*/ 61 h 411"/>
                <a:gd name="T36" fmla="*/ 430 w 454"/>
                <a:gd name="T37" fmla="*/ 273 h 411"/>
                <a:gd name="T38" fmla="*/ 391 w 454"/>
                <a:gd name="T39" fmla="*/ 309 h 411"/>
                <a:gd name="T40" fmla="*/ 382 w 454"/>
                <a:gd name="T41" fmla="*/ 321 h 411"/>
                <a:gd name="T42" fmla="*/ 382 w 454"/>
                <a:gd name="T43" fmla="*/ 377 h 411"/>
                <a:gd name="T44" fmla="*/ 287 w 454"/>
                <a:gd name="T45" fmla="*/ 313 h 411"/>
                <a:gd name="T46" fmla="*/ 280 w 454"/>
                <a:gd name="T47" fmla="*/ 311 h 411"/>
                <a:gd name="T48" fmla="*/ 61 w 454"/>
                <a:gd name="T49" fmla="*/ 311 h 411"/>
                <a:gd name="T50" fmla="*/ 24 w 454"/>
                <a:gd name="T51" fmla="*/ 273 h 411"/>
                <a:gd name="T52" fmla="*/ 24 w 454"/>
                <a:gd name="T53" fmla="*/ 61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54" h="411">
                  <a:moveTo>
                    <a:pt x="61" y="335"/>
                  </a:moveTo>
                  <a:cubicBezTo>
                    <a:pt x="277" y="335"/>
                    <a:pt x="277" y="335"/>
                    <a:pt x="277" y="335"/>
                  </a:cubicBezTo>
                  <a:cubicBezTo>
                    <a:pt x="388" y="409"/>
                    <a:pt x="388" y="409"/>
                    <a:pt x="388" y="409"/>
                  </a:cubicBezTo>
                  <a:cubicBezTo>
                    <a:pt x="390" y="410"/>
                    <a:pt x="392" y="411"/>
                    <a:pt x="394" y="411"/>
                  </a:cubicBezTo>
                  <a:cubicBezTo>
                    <a:pt x="396" y="411"/>
                    <a:pt x="398" y="411"/>
                    <a:pt x="400" y="410"/>
                  </a:cubicBezTo>
                  <a:cubicBezTo>
                    <a:pt x="404" y="408"/>
                    <a:pt x="406" y="404"/>
                    <a:pt x="406" y="399"/>
                  </a:cubicBezTo>
                  <a:cubicBezTo>
                    <a:pt x="406" y="329"/>
                    <a:pt x="406" y="329"/>
                    <a:pt x="406" y="329"/>
                  </a:cubicBezTo>
                  <a:cubicBezTo>
                    <a:pt x="428" y="320"/>
                    <a:pt x="454" y="300"/>
                    <a:pt x="454" y="273"/>
                  </a:cubicBezTo>
                  <a:cubicBezTo>
                    <a:pt x="454" y="61"/>
                    <a:pt x="454" y="61"/>
                    <a:pt x="454" y="61"/>
                  </a:cubicBezTo>
                  <a:cubicBezTo>
                    <a:pt x="454" y="27"/>
                    <a:pt x="426" y="0"/>
                    <a:pt x="392" y="0"/>
                  </a:cubicBezTo>
                  <a:cubicBezTo>
                    <a:pt x="61" y="0"/>
                    <a:pt x="61" y="0"/>
                    <a:pt x="61" y="0"/>
                  </a:cubicBezTo>
                  <a:cubicBezTo>
                    <a:pt x="27" y="0"/>
                    <a:pt x="0" y="27"/>
                    <a:pt x="0" y="61"/>
                  </a:cubicBezTo>
                  <a:cubicBezTo>
                    <a:pt x="0" y="273"/>
                    <a:pt x="0" y="273"/>
                    <a:pt x="0" y="273"/>
                  </a:cubicBezTo>
                  <a:cubicBezTo>
                    <a:pt x="0" y="307"/>
                    <a:pt x="27" y="335"/>
                    <a:pt x="61" y="335"/>
                  </a:cubicBezTo>
                  <a:close/>
                  <a:moveTo>
                    <a:pt x="24" y="61"/>
                  </a:moveTo>
                  <a:cubicBezTo>
                    <a:pt x="24" y="40"/>
                    <a:pt x="41" y="24"/>
                    <a:pt x="61" y="24"/>
                  </a:cubicBezTo>
                  <a:cubicBezTo>
                    <a:pt x="392" y="24"/>
                    <a:pt x="392" y="24"/>
                    <a:pt x="392" y="24"/>
                  </a:cubicBezTo>
                  <a:cubicBezTo>
                    <a:pt x="413" y="24"/>
                    <a:pt x="430" y="40"/>
                    <a:pt x="430" y="61"/>
                  </a:cubicBezTo>
                  <a:cubicBezTo>
                    <a:pt x="430" y="273"/>
                    <a:pt x="430" y="273"/>
                    <a:pt x="430" y="273"/>
                  </a:cubicBezTo>
                  <a:cubicBezTo>
                    <a:pt x="430" y="287"/>
                    <a:pt x="409" y="303"/>
                    <a:pt x="391" y="309"/>
                  </a:cubicBezTo>
                  <a:cubicBezTo>
                    <a:pt x="386" y="311"/>
                    <a:pt x="382" y="315"/>
                    <a:pt x="382" y="321"/>
                  </a:cubicBezTo>
                  <a:cubicBezTo>
                    <a:pt x="382" y="377"/>
                    <a:pt x="382" y="377"/>
                    <a:pt x="382" y="377"/>
                  </a:cubicBezTo>
                  <a:cubicBezTo>
                    <a:pt x="287" y="313"/>
                    <a:pt x="287" y="313"/>
                    <a:pt x="287" y="313"/>
                  </a:cubicBezTo>
                  <a:cubicBezTo>
                    <a:pt x="285" y="312"/>
                    <a:pt x="283" y="311"/>
                    <a:pt x="280" y="311"/>
                  </a:cubicBezTo>
                  <a:cubicBezTo>
                    <a:pt x="61" y="311"/>
                    <a:pt x="61" y="311"/>
                    <a:pt x="61" y="311"/>
                  </a:cubicBezTo>
                  <a:cubicBezTo>
                    <a:pt x="41" y="311"/>
                    <a:pt x="24" y="294"/>
                    <a:pt x="24" y="273"/>
                  </a:cubicBezTo>
                  <a:lnTo>
                    <a:pt x="24" y="61"/>
                  </a:lnTo>
                  <a:close/>
                </a:path>
              </a:pathLst>
            </a:custGeom>
            <a:grpFill/>
            <a:ln w="9525">
              <a:solidFill>
                <a:srgbClr val="E1C833"/>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14">
              <a:extLst>
                <a:ext uri="{FF2B5EF4-FFF2-40B4-BE49-F238E27FC236}">
                  <a16:creationId xmlns:a16="http://schemas.microsoft.com/office/drawing/2014/main" id="{BF001A25-C735-44B6-98A6-0617A98A8A74}"/>
                </a:ext>
              </a:extLst>
            </p:cNvPr>
            <p:cNvSpPr>
              <a:spLocks noEditPoints="1"/>
            </p:cNvSpPr>
            <p:nvPr/>
          </p:nvSpPr>
          <p:spPr bwMode="auto">
            <a:xfrm>
              <a:off x="5296" y="858"/>
              <a:ext cx="339" cy="46"/>
            </a:xfrm>
            <a:custGeom>
              <a:avLst/>
              <a:gdLst>
                <a:gd name="T0" fmla="*/ 22 w 323"/>
                <a:gd name="T1" fmla="*/ 44 h 44"/>
                <a:gd name="T2" fmla="*/ 301 w 323"/>
                <a:gd name="T3" fmla="*/ 44 h 44"/>
                <a:gd name="T4" fmla="*/ 323 w 323"/>
                <a:gd name="T5" fmla="*/ 22 h 44"/>
                <a:gd name="T6" fmla="*/ 301 w 323"/>
                <a:gd name="T7" fmla="*/ 0 h 44"/>
                <a:gd name="T8" fmla="*/ 22 w 323"/>
                <a:gd name="T9" fmla="*/ 0 h 44"/>
                <a:gd name="T10" fmla="*/ 0 w 323"/>
                <a:gd name="T11" fmla="*/ 22 h 44"/>
                <a:gd name="T12" fmla="*/ 22 w 323"/>
                <a:gd name="T13" fmla="*/ 44 h 44"/>
                <a:gd name="T14" fmla="*/ 22 w 323"/>
                <a:gd name="T15" fmla="*/ 14 h 44"/>
                <a:gd name="T16" fmla="*/ 301 w 323"/>
                <a:gd name="T17" fmla="*/ 14 h 44"/>
                <a:gd name="T18" fmla="*/ 309 w 323"/>
                <a:gd name="T19" fmla="*/ 22 h 44"/>
                <a:gd name="T20" fmla="*/ 301 w 323"/>
                <a:gd name="T21" fmla="*/ 30 h 44"/>
                <a:gd name="T22" fmla="*/ 22 w 323"/>
                <a:gd name="T23" fmla="*/ 30 h 44"/>
                <a:gd name="T24" fmla="*/ 14 w 323"/>
                <a:gd name="T25" fmla="*/ 22 h 44"/>
                <a:gd name="T26" fmla="*/ 22 w 323"/>
                <a:gd name="T27" fmla="*/ 1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3" h="44">
                  <a:moveTo>
                    <a:pt x="22" y="44"/>
                  </a:moveTo>
                  <a:cubicBezTo>
                    <a:pt x="301" y="44"/>
                    <a:pt x="301" y="44"/>
                    <a:pt x="301" y="44"/>
                  </a:cubicBezTo>
                  <a:cubicBezTo>
                    <a:pt x="313" y="44"/>
                    <a:pt x="323" y="34"/>
                    <a:pt x="323" y="22"/>
                  </a:cubicBezTo>
                  <a:cubicBezTo>
                    <a:pt x="323" y="10"/>
                    <a:pt x="313" y="0"/>
                    <a:pt x="301" y="0"/>
                  </a:cubicBezTo>
                  <a:cubicBezTo>
                    <a:pt x="22" y="0"/>
                    <a:pt x="22" y="0"/>
                    <a:pt x="22" y="0"/>
                  </a:cubicBezTo>
                  <a:cubicBezTo>
                    <a:pt x="10" y="0"/>
                    <a:pt x="0" y="10"/>
                    <a:pt x="0" y="22"/>
                  </a:cubicBezTo>
                  <a:cubicBezTo>
                    <a:pt x="0" y="34"/>
                    <a:pt x="10" y="44"/>
                    <a:pt x="22" y="44"/>
                  </a:cubicBezTo>
                  <a:close/>
                  <a:moveTo>
                    <a:pt x="22" y="14"/>
                  </a:moveTo>
                  <a:cubicBezTo>
                    <a:pt x="301" y="14"/>
                    <a:pt x="301" y="14"/>
                    <a:pt x="301" y="14"/>
                  </a:cubicBezTo>
                  <a:cubicBezTo>
                    <a:pt x="305" y="14"/>
                    <a:pt x="309" y="18"/>
                    <a:pt x="309" y="22"/>
                  </a:cubicBezTo>
                  <a:cubicBezTo>
                    <a:pt x="309" y="26"/>
                    <a:pt x="305" y="30"/>
                    <a:pt x="301" y="30"/>
                  </a:cubicBezTo>
                  <a:cubicBezTo>
                    <a:pt x="22" y="30"/>
                    <a:pt x="22" y="30"/>
                    <a:pt x="22" y="30"/>
                  </a:cubicBezTo>
                  <a:cubicBezTo>
                    <a:pt x="17" y="30"/>
                    <a:pt x="14" y="26"/>
                    <a:pt x="14" y="22"/>
                  </a:cubicBezTo>
                  <a:cubicBezTo>
                    <a:pt x="14" y="18"/>
                    <a:pt x="17" y="14"/>
                    <a:pt x="22" y="14"/>
                  </a:cubicBezTo>
                  <a:close/>
                </a:path>
              </a:pathLst>
            </a:custGeom>
            <a:grpFill/>
            <a:ln w="9525">
              <a:solidFill>
                <a:srgbClr val="E1C833"/>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15">
              <a:extLst>
                <a:ext uri="{FF2B5EF4-FFF2-40B4-BE49-F238E27FC236}">
                  <a16:creationId xmlns:a16="http://schemas.microsoft.com/office/drawing/2014/main" id="{E304F19D-C5E4-453F-B35C-9B55BD3444CB}"/>
                </a:ext>
              </a:extLst>
            </p:cNvPr>
            <p:cNvSpPr>
              <a:spLocks noEditPoints="1"/>
            </p:cNvSpPr>
            <p:nvPr/>
          </p:nvSpPr>
          <p:spPr bwMode="auto">
            <a:xfrm>
              <a:off x="5296" y="926"/>
              <a:ext cx="339" cy="48"/>
            </a:xfrm>
            <a:custGeom>
              <a:avLst/>
              <a:gdLst>
                <a:gd name="T0" fmla="*/ 22 w 323"/>
                <a:gd name="T1" fmla="*/ 45 h 45"/>
                <a:gd name="T2" fmla="*/ 301 w 323"/>
                <a:gd name="T3" fmla="*/ 45 h 45"/>
                <a:gd name="T4" fmla="*/ 323 w 323"/>
                <a:gd name="T5" fmla="*/ 22 h 45"/>
                <a:gd name="T6" fmla="*/ 301 w 323"/>
                <a:gd name="T7" fmla="*/ 0 h 45"/>
                <a:gd name="T8" fmla="*/ 22 w 323"/>
                <a:gd name="T9" fmla="*/ 0 h 45"/>
                <a:gd name="T10" fmla="*/ 0 w 323"/>
                <a:gd name="T11" fmla="*/ 22 h 45"/>
                <a:gd name="T12" fmla="*/ 22 w 323"/>
                <a:gd name="T13" fmla="*/ 45 h 45"/>
                <a:gd name="T14" fmla="*/ 22 w 323"/>
                <a:gd name="T15" fmla="*/ 14 h 45"/>
                <a:gd name="T16" fmla="*/ 301 w 323"/>
                <a:gd name="T17" fmla="*/ 14 h 45"/>
                <a:gd name="T18" fmla="*/ 309 w 323"/>
                <a:gd name="T19" fmla="*/ 22 h 45"/>
                <a:gd name="T20" fmla="*/ 301 w 323"/>
                <a:gd name="T21" fmla="*/ 30 h 45"/>
                <a:gd name="T22" fmla="*/ 22 w 323"/>
                <a:gd name="T23" fmla="*/ 30 h 45"/>
                <a:gd name="T24" fmla="*/ 14 w 323"/>
                <a:gd name="T25" fmla="*/ 22 h 45"/>
                <a:gd name="T26" fmla="*/ 22 w 323"/>
                <a:gd name="T27" fmla="*/ 1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3" h="45">
                  <a:moveTo>
                    <a:pt x="22" y="45"/>
                  </a:moveTo>
                  <a:cubicBezTo>
                    <a:pt x="301" y="45"/>
                    <a:pt x="301" y="45"/>
                    <a:pt x="301" y="45"/>
                  </a:cubicBezTo>
                  <a:cubicBezTo>
                    <a:pt x="313" y="45"/>
                    <a:pt x="323" y="35"/>
                    <a:pt x="323" y="22"/>
                  </a:cubicBezTo>
                  <a:cubicBezTo>
                    <a:pt x="323" y="10"/>
                    <a:pt x="313" y="0"/>
                    <a:pt x="301" y="0"/>
                  </a:cubicBezTo>
                  <a:cubicBezTo>
                    <a:pt x="22" y="0"/>
                    <a:pt x="22" y="0"/>
                    <a:pt x="22" y="0"/>
                  </a:cubicBezTo>
                  <a:cubicBezTo>
                    <a:pt x="10" y="0"/>
                    <a:pt x="0" y="10"/>
                    <a:pt x="0" y="22"/>
                  </a:cubicBezTo>
                  <a:cubicBezTo>
                    <a:pt x="0" y="35"/>
                    <a:pt x="10" y="45"/>
                    <a:pt x="22" y="45"/>
                  </a:cubicBezTo>
                  <a:close/>
                  <a:moveTo>
                    <a:pt x="22" y="14"/>
                  </a:moveTo>
                  <a:cubicBezTo>
                    <a:pt x="301" y="14"/>
                    <a:pt x="301" y="14"/>
                    <a:pt x="301" y="14"/>
                  </a:cubicBezTo>
                  <a:cubicBezTo>
                    <a:pt x="305" y="14"/>
                    <a:pt x="309" y="18"/>
                    <a:pt x="309" y="22"/>
                  </a:cubicBezTo>
                  <a:cubicBezTo>
                    <a:pt x="309" y="27"/>
                    <a:pt x="305" y="30"/>
                    <a:pt x="301" y="30"/>
                  </a:cubicBezTo>
                  <a:cubicBezTo>
                    <a:pt x="22" y="30"/>
                    <a:pt x="22" y="30"/>
                    <a:pt x="22" y="30"/>
                  </a:cubicBezTo>
                  <a:cubicBezTo>
                    <a:pt x="17" y="30"/>
                    <a:pt x="14" y="27"/>
                    <a:pt x="14" y="22"/>
                  </a:cubicBezTo>
                  <a:cubicBezTo>
                    <a:pt x="14" y="18"/>
                    <a:pt x="17" y="14"/>
                    <a:pt x="22" y="14"/>
                  </a:cubicBezTo>
                  <a:close/>
                </a:path>
              </a:pathLst>
            </a:custGeom>
            <a:grpFill/>
            <a:ln w="9525">
              <a:solidFill>
                <a:srgbClr val="E1C833"/>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6">
              <a:extLst>
                <a:ext uri="{FF2B5EF4-FFF2-40B4-BE49-F238E27FC236}">
                  <a16:creationId xmlns:a16="http://schemas.microsoft.com/office/drawing/2014/main" id="{764E8171-2C66-4B48-9069-1770173B090A}"/>
                </a:ext>
              </a:extLst>
            </p:cNvPr>
            <p:cNvSpPr>
              <a:spLocks noEditPoints="1"/>
            </p:cNvSpPr>
            <p:nvPr/>
          </p:nvSpPr>
          <p:spPr bwMode="auto">
            <a:xfrm>
              <a:off x="5296" y="993"/>
              <a:ext cx="339" cy="47"/>
            </a:xfrm>
            <a:custGeom>
              <a:avLst/>
              <a:gdLst>
                <a:gd name="T0" fmla="*/ 22 w 323"/>
                <a:gd name="T1" fmla="*/ 45 h 45"/>
                <a:gd name="T2" fmla="*/ 301 w 323"/>
                <a:gd name="T3" fmla="*/ 45 h 45"/>
                <a:gd name="T4" fmla="*/ 323 w 323"/>
                <a:gd name="T5" fmla="*/ 22 h 45"/>
                <a:gd name="T6" fmla="*/ 301 w 323"/>
                <a:gd name="T7" fmla="*/ 0 h 45"/>
                <a:gd name="T8" fmla="*/ 22 w 323"/>
                <a:gd name="T9" fmla="*/ 0 h 45"/>
                <a:gd name="T10" fmla="*/ 0 w 323"/>
                <a:gd name="T11" fmla="*/ 22 h 45"/>
                <a:gd name="T12" fmla="*/ 22 w 323"/>
                <a:gd name="T13" fmla="*/ 45 h 45"/>
                <a:gd name="T14" fmla="*/ 22 w 323"/>
                <a:gd name="T15" fmla="*/ 14 h 45"/>
                <a:gd name="T16" fmla="*/ 301 w 323"/>
                <a:gd name="T17" fmla="*/ 14 h 45"/>
                <a:gd name="T18" fmla="*/ 309 w 323"/>
                <a:gd name="T19" fmla="*/ 22 h 45"/>
                <a:gd name="T20" fmla="*/ 301 w 323"/>
                <a:gd name="T21" fmla="*/ 30 h 45"/>
                <a:gd name="T22" fmla="*/ 22 w 323"/>
                <a:gd name="T23" fmla="*/ 30 h 45"/>
                <a:gd name="T24" fmla="*/ 14 w 323"/>
                <a:gd name="T25" fmla="*/ 22 h 45"/>
                <a:gd name="T26" fmla="*/ 22 w 323"/>
                <a:gd name="T27" fmla="*/ 1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3" h="45">
                  <a:moveTo>
                    <a:pt x="22" y="45"/>
                  </a:moveTo>
                  <a:cubicBezTo>
                    <a:pt x="301" y="45"/>
                    <a:pt x="301" y="45"/>
                    <a:pt x="301" y="45"/>
                  </a:cubicBezTo>
                  <a:cubicBezTo>
                    <a:pt x="313" y="45"/>
                    <a:pt x="323" y="35"/>
                    <a:pt x="323" y="22"/>
                  </a:cubicBezTo>
                  <a:cubicBezTo>
                    <a:pt x="323" y="10"/>
                    <a:pt x="313" y="0"/>
                    <a:pt x="301" y="0"/>
                  </a:cubicBezTo>
                  <a:cubicBezTo>
                    <a:pt x="22" y="0"/>
                    <a:pt x="22" y="0"/>
                    <a:pt x="22" y="0"/>
                  </a:cubicBezTo>
                  <a:cubicBezTo>
                    <a:pt x="10" y="0"/>
                    <a:pt x="0" y="10"/>
                    <a:pt x="0" y="22"/>
                  </a:cubicBezTo>
                  <a:cubicBezTo>
                    <a:pt x="0" y="35"/>
                    <a:pt x="10" y="45"/>
                    <a:pt x="22" y="45"/>
                  </a:cubicBezTo>
                  <a:close/>
                  <a:moveTo>
                    <a:pt x="22" y="14"/>
                  </a:moveTo>
                  <a:cubicBezTo>
                    <a:pt x="301" y="14"/>
                    <a:pt x="301" y="14"/>
                    <a:pt x="301" y="14"/>
                  </a:cubicBezTo>
                  <a:cubicBezTo>
                    <a:pt x="305" y="14"/>
                    <a:pt x="309" y="18"/>
                    <a:pt x="309" y="22"/>
                  </a:cubicBezTo>
                  <a:cubicBezTo>
                    <a:pt x="309" y="27"/>
                    <a:pt x="305" y="30"/>
                    <a:pt x="301" y="30"/>
                  </a:cubicBezTo>
                  <a:cubicBezTo>
                    <a:pt x="22" y="30"/>
                    <a:pt x="22" y="30"/>
                    <a:pt x="22" y="30"/>
                  </a:cubicBezTo>
                  <a:cubicBezTo>
                    <a:pt x="17" y="30"/>
                    <a:pt x="14" y="27"/>
                    <a:pt x="14" y="22"/>
                  </a:cubicBezTo>
                  <a:cubicBezTo>
                    <a:pt x="14" y="18"/>
                    <a:pt x="17" y="14"/>
                    <a:pt x="22" y="14"/>
                  </a:cubicBezTo>
                  <a:close/>
                </a:path>
              </a:pathLst>
            </a:custGeom>
            <a:grpFill/>
            <a:ln w="9525">
              <a:solidFill>
                <a:srgbClr val="E1C833"/>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30" name="Freeform 20">
            <a:extLst>
              <a:ext uri="{FF2B5EF4-FFF2-40B4-BE49-F238E27FC236}">
                <a16:creationId xmlns:a16="http://schemas.microsoft.com/office/drawing/2014/main" id="{074E9983-D8D0-4488-B84C-E60DBC06F5AF}"/>
              </a:ext>
            </a:extLst>
          </p:cNvPr>
          <p:cNvSpPr>
            <a:spLocks noEditPoints="1"/>
          </p:cNvSpPr>
          <p:nvPr/>
        </p:nvSpPr>
        <p:spPr bwMode="auto">
          <a:xfrm>
            <a:off x="10312430" y="1111180"/>
            <a:ext cx="902243" cy="548219"/>
          </a:xfrm>
          <a:custGeom>
            <a:avLst/>
            <a:gdLst>
              <a:gd name="T0" fmla="*/ 8 w 442"/>
              <a:gd name="T1" fmla="*/ 0 h 259"/>
              <a:gd name="T2" fmla="*/ 7 w 442"/>
              <a:gd name="T3" fmla="*/ 0 h 259"/>
              <a:gd name="T4" fmla="*/ 6 w 442"/>
              <a:gd name="T5" fmla="*/ 0 h 259"/>
              <a:gd name="T6" fmla="*/ 4 w 442"/>
              <a:gd name="T7" fmla="*/ 1 h 259"/>
              <a:gd name="T8" fmla="*/ 2 w 442"/>
              <a:gd name="T9" fmla="*/ 3 h 259"/>
              <a:gd name="T10" fmla="*/ 2 w 442"/>
              <a:gd name="T11" fmla="*/ 3 h 259"/>
              <a:gd name="T12" fmla="*/ 2 w 442"/>
              <a:gd name="T13" fmla="*/ 3 h 259"/>
              <a:gd name="T14" fmla="*/ 1 w 442"/>
              <a:gd name="T15" fmla="*/ 5 h 259"/>
              <a:gd name="T16" fmla="*/ 1 w 442"/>
              <a:gd name="T17" fmla="*/ 5 h 259"/>
              <a:gd name="T18" fmla="*/ 1 w 442"/>
              <a:gd name="T19" fmla="*/ 6 h 259"/>
              <a:gd name="T20" fmla="*/ 0 w 442"/>
              <a:gd name="T21" fmla="*/ 7 h 259"/>
              <a:gd name="T22" fmla="*/ 1 w 442"/>
              <a:gd name="T23" fmla="*/ 8 h 259"/>
              <a:gd name="T24" fmla="*/ 1 w 442"/>
              <a:gd name="T25" fmla="*/ 9 h 259"/>
              <a:gd name="T26" fmla="*/ 1 w 442"/>
              <a:gd name="T27" fmla="*/ 10 h 259"/>
              <a:gd name="T28" fmla="*/ 1 w 442"/>
              <a:gd name="T29" fmla="*/ 10 h 259"/>
              <a:gd name="T30" fmla="*/ 1 w 442"/>
              <a:gd name="T31" fmla="*/ 12 h 259"/>
              <a:gd name="T32" fmla="*/ 2 w 442"/>
              <a:gd name="T33" fmla="*/ 12 h 259"/>
              <a:gd name="T34" fmla="*/ 149 w 442"/>
              <a:gd name="T35" fmla="*/ 259 h 259"/>
              <a:gd name="T36" fmla="*/ 155 w 442"/>
              <a:gd name="T37" fmla="*/ 256 h 259"/>
              <a:gd name="T38" fmla="*/ 326 w 442"/>
              <a:gd name="T39" fmla="*/ 193 h 259"/>
              <a:gd name="T40" fmla="*/ 329 w 442"/>
              <a:gd name="T41" fmla="*/ 194 h 259"/>
              <a:gd name="T42" fmla="*/ 336 w 442"/>
              <a:gd name="T43" fmla="*/ 184 h 259"/>
              <a:gd name="T44" fmla="*/ 437 w 442"/>
              <a:gd name="T45" fmla="*/ 17 h 259"/>
              <a:gd name="T46" fmla="*/ 434 w 442"/>
              <a:gd name="T47" fmla="*/ 2 h 259"/>
              <a:gd name="T48" fmla="*/ 8 w 442"/>
              <a:gd name="T49" fmla="*/ 0 h 259"/>
              <a:gd name="T50" fmla="*/ 254 w 442"/>
              <a:gd name="T51" fmla="*/ 139 h 259"/>
              <a:gd name="T52" fmla="*/ 310 w 442"/>
              <a:gd name="T53" fmla="*/ 171 h 259"/>
              <a:gd name="T54" fmla="*/ 399 w 442"/>
              <a:gd name="T55" fmla="*/ 17 h 259"/>
              <a:gd name="T56" fmla="*/ 101 w 442"/>
              <a:gd name="T57" fmla="*/ 16 h 259"/>
              <a:gd name="T58" fmla="*/ 313 w 442"/>
              <a:gd name="T59" fmla="*/ 68 h 259"/>
              <a:gd name="T60" fmla="*/ 282 w 442"/>
              <a:gd name="T61" fmla="*/ 98 h 259"/>
              <a:gd name="T62" fmla="*/ 281 w 442"/>
              <a:gd name="T63" fmla="*/ 97 h 259"/>
              <a:gd name="T64" fmla="*/ 280 w 442"/>
              <a:gd name="T65" fmla="*/ 96 h 259"/>
              <a:gd name="T66" fmla="*/ 278 w 442"/>
              <a:gd name="T67" fmla="*/ 95 h 259"/>
              <a:gd name="T68" fmla="*/ 278 w 442"/>
              <a:gd name="T69" fmla="*/ 95 h 259"/>
              <a:gd name="T70" fmla="*/ 313 w 442"/>
              <a:gd name="T71" fmla="*/ 68 h 259"/>
              <a:gd name="T72" fmla="*/ 150 w 442"/>
              <a:gd name="T73" fmla="*/ 238 h 259"/>
              <a:gd name="T74" fmla="*/ 262 w 442"/>
              <a:gd name="T75" fmla="*/ 106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42" h="259">
                <a:moveTo>
                  <a:pt x="8" y="0"/>
                </a:moveTo>
                <a:cubicBezTo>
                  <a:pt x="8" y="0"/>
                  <a:pt x="8" y="0"/>
                  <a:pt x="8" y="0"/>
                </a:cubicBezTo>
                <a:cubicBezTo>
                  <a:pt x="8" y="0"/>
                  <a:pt x="8" y="0"/>
                  <a:pt x="8" y="0"/>
                </a:cubicBezTo>
                <a:cubicBezTo>
                  <a:pt x="7" y="0"/>
                  <a:pt x="7" y="0"/>
                  <a:pt x="7" y="0"/>
                </a:cubicBezTo>
                <a:cubicBezTo>
                  <a:pt x="7" y="0"/>
                  <a:pt x="7" y="0"/>
                  <a:pt x="6" y="0"/>
                </a:cubicBezTo>
                <a:cubicBezTo>
                  <a:pt x="6" y="0"/>
                  <a:pt x="6" y="0"/>
                  <a:pt x="6" y="0"/>
                </a:cubicBezTo>
                <a:cubicBezTo>
                  <a:pt x="6" y="0"/>
                  <a:pt x="6" y="1"/>
                  <a:pt x="6" y="1"/>
                </a:cubicBezTo>
                <a:cubicBezTo>
                  <a:pt x="5" y="1"/>
                  <a:pt x="5" y="1"/>
                  <a:pt x="4" y="1"/>
                </a:cubicBezTo>
                <a:cubicBezTo>
                  <a:pt x="4" y="1"/>
                  <a:pt x="4" y="1"/>
                  <a:pt x="4" y="1"/>
                </a:cubicBezTo>
                <a:cubicBezTo>
                  <a:pt x="3" y="2"/>
                  <a:pt x="3" y="2"/>
                  <a:pt x="2" y="3"/>
                </a:cubicBezTo>
                <a:cubicBezTo>
                  <a:pt x="2" y="3"/>
                  <a:pt x="2" y="3"/>
                  <a:pt x="2" y="3"/>
                </a:cubicBezTo>
                <a:cubicBezTo>
                  <a:pt x="2" y="3"/>
                  <a:pt x="2" y="3"/>
                  <a:pt x="2" y="3"/>
                </a:cubicBezTo>
                <a:cubicBezTo>
                  <a:pt x="2" y="3"/>
                  <a:pt x="2" y="3"/>
                  <a:pt x="2" y="3"/>
                </a:cubicBezTo>
                <a:cubicBezTo>
                  <a:pt x="2" y="3"/>
                  <a:pt x="2" y="3"/>
                  <a:pt x="2" y="3"/>
                </a:cubicBezTo>
                <a:cubicBezTo>
                  <a:pt x="2" y="4"/>
                  <a:pt x="1" y="4"/>
                  <a:pt x="1" y="5"/>
                </a:cubicBezTo>
                <a:cubicBezTo>
                  <a:pt x="1" y="5"/>
                  <a:pt x="1" y="5"/>
                  <a:pt x="1" y="5"/>
                </a:cubicBezTo>
                <a:cubicBezTo>
                  <a:pt x="1" y="5"/>
                  <a:pt x="1" y="5"/>
                  <a:pt x="1" y="5"/>
                </a:cubicBezTo>
                <a:cubicBezTo>
                  <a:pt x="1" y="5"/>
                  <a:pt x="1" y="5"/>
                  <a:pt x="1" y="5"/>
                </a:cubicBezTo>
                <a:cubicBezTo>
                  <a:pt x="1" y="5"/>
                  <a:pt x="1" y="6"/>
                  <a:pt x="1" y="6"/>
                </a:cubicBezTo>
                <a:cubicBezTo>
                  <a:pt x="1" y="6"/>
                  <a:pt x="1" y="6"/>
                  <a:pt x="1" y="6"/>
                </a:cubicBezTo>
                <a:cubicBezTo>
                  <a:pt x="1" y="6"/>
                  <a:pt x="1" y="6"/>
                  <a:pt x="1" y="6"/>
                </a:cubicBezTo>
                <a:cubicBezTo>
                  <a:pt x="1" y="7"/>
                  <a:pt x="1" y="7"/>
                  <a:pt x="0" y="7"/>
                </a:cubicBezTo>
                <a:cubicBezTo>
                  <a:pt x="0" y="7"/>
                  <a:pt x="1" y="7"/>
                  <a:pt x="0" y="7"/>
                </a:cubicBezTo>
                <a:cubicBezTo>
                  <a:pt x="0" y="7"/>
                  <a:pt x="1" y="8"/>
                  <a:pt x="1" y="8"/>
                </a:cubicBezTo>
                <a:cubicBezTo>
                  <a:pt x="0" y="8"/>
                  <a:pt x="0" y="8"/>
                  <a:pt x="1" y="9"/>
                </a:cubicBezTo>
                <a:cubicBezTo>
                  <a:pt x="1" y="9"/>
                  <a:pt x="1" y="9"/>
                  <a:pt x="1" y="9"/>
                </a:cubicBezTo>
                <a:cubicBezTo>
                  <a:pt x="1" y="9"/>
                  <a:pt x="1" y="9"/>
                  <a:pt x="1" y="9"/>
                </a:cubicBezTo>
                <a:cubicBezTo>
                  <a:pt x="1" y="9"/>
                  <a:pt x="1" y="10"/>
                  <a:pt x="1" y="10"/>
                </a:cubicBezTo>
                <a:cubicBezTo>
                  <a:pt x="1" y="10"/>
                  <a:pt x="1" y="10"/>
                  <a:pt x="1" y="10"/>
                </a:cubicBezTo>
                <a:cubicBezTo>
                  <a:pt x="1" y="10"/>
                  <a:pt x="1" y="10"/>
                  <a:pt x="1" y="10"/>
                </a:cubicBezTo>
                <a:cubicBezTo>
                  <a:pt x="1" y="11"/>
                  <a:pt x="1" y="11"/>
                  <a:pt x="1" y="11"/>
                </a:cubicBezTo>
                <a:cubicBezTo>
                  <a:pt x="1" y="11"/>
                  <a:pt x="1" y="12"/>
                  <a:pt x="1" y="12"/>
                </a:cubicBezTo>
                <a:cubicBezTo>
                  <a:pt x="1" y="12"/>
                  <a:pt x="1" y="12"/>
                  <a:pt x="1" y="12"/>
                </a:cubicBezTo>
                <a:cubicBezTo>
                  <a:pt x="1" y="12"/>
                  <a:pt x="1" y="12"/>
                  <a:pt x="2" y="12"/>
                </a:cubicBezTo>
                <a:cubicBezTo>
                  <a:pt x="143" y="255"/>
                  <a:pt x="143" y="255"/>
                  <a:pt x="143" y="255"/>
                </a:cubicBezTo>
                <a:cubicBezTo>
                  <a:pt x="144" y="257"/>
                  <a:pt x="146" y="259"/>
                  <a:pt x="149" y="259"/>
                </a:cubicBezTo>
                <a:cubicBezTo>
                  <a:pt x="149" y="259"/>
                  <a:pt x="149" y="259"/>
                  <a:pt x="149" y="259"/>
                </a:cubicBezTo>
                <a:cubicBezTo>
                  <a:pt x="152" y="259"/>
                  <a:pt x="154" y="258"/>
                  <a:pt x="155" y="256"/>
                </a:cubicBezTo>
                <a:cubicBezTo>
                  <a:pt x="237" y="160"/>
                  <a:pt x="237" y="160"/>
                  <a:pt x="237" y="160"/>
                </a:cubicBezTo>
                <a:cubicBezTo>
                  <a:pt x="326" y="193"/>
                  <a:pt x="326" y="193"/>
                  <a:pt x="326" y="193"/>
                </a:cubicBezTo>
                <a:cubicBezTo>
                  <a:pt x="326" y="193"/>
                  <a:pt x="326" y="194"/>
                  <a:pt x="326" y="194"/>
                </a:cubicBezTo>
                <a:cubicBezTo>
                  <a:pt x="327" y="194"/>
                  <a:pt x="328" y="194"/>
                  <a:pt x="329" y="194"/>
                </a:cubicBezTo>
                <a:cubicBezTo>
                  <a:pt x="331" y="194"/>
                  <a:pt x="333" y="193"/>
                  <a:pt x="335" y="191"/>
                </a:cubicBezTo>
                <a:cubicBezTo>
                  <a:pt x="337" y="189"/>
                  <a:pt x="337" y="187"/>
                  <a:pt x="336" y="184"/>
                </a:cubicBezTo>
                <a:cubicBezTo>
                  <a:pt x="328" y="66"/>
                  <a:pt x="328" y="66"/>
                  <a:pt x="328" y="66"/>
                </a:cubicBezTo>
                <a:cubicBezTo>
                  <a:pt x="437" y="17"/>
                  <a:pt x="437" y="17"/>
                  <a:pt x="437" y="17"/>
                </a:cubicBezTo>
                <a:cubicBezTo>
                  <a:pt x="441" y="16"/>
                  <a:pt x="442" y="12"/>
                  <a:pt x="442" y="8"/>
                </a:cubicBezTo>
                <a:cubicBezTo>
                  <a:pt x="441" y="5"/>
                  <a:pt x="438" y="2"/>
                  <a:pt x="434" y="2"/>
                </a:cubicBezTo>
                <a:cubicBezTo>
                  <a:pt x="8" y="0"/>
                  <a:pt x="8" y="0"/>
                  <a:pt x="8" y="0"/>
                </a:cubicBezTo>
                <a:cubicBezTo>
                  <a:pt x="8" y="0"/>
                  <a:pt x="8" y="0"/>
                  <a:pt x="8" y="0"/>
                </a:cubicBezTo>
                <a:close/>
                <a:moveTo>
                  <a:pt x="247" y="147"/>
                </a:moveTo>
                <a:cubicBezTo>
                  <a:pt x="254" y="139"/>
                  <a:pt x="254" y="139"/>
                  <a:pt x="254" y="139"/>
                </a:cubicBezTo>
                <a:cubicBezTo>
                  <a:pt x="274" y="115"/>
                  <a:pt x="274" y="115"/>
                  <a:pt x="274" y="115"/>
                </a:cubicBezTo>
                <a:cubicBezTo>
                  <a:pt x="310" y="171"/>
                  <a:pt x="310" y="171"/>
                  <a:pt x="310" y="171"/>
                </a:cubicBezTo>
                <a:lnTo>
                  <a:pt x="247" y="147"/>
                </a:lnTo>
                <a:close/>
                <a:moveTo>
                  <a:pt x="399" y="17"/>
                </a:moveTo>
                <a:cubicBezTo>
                  <a:pt x="319" y="53"/>
                  <a:pt x="319" y="53"/>
                  <a:pt x="319" y="53"/>
                </a:cubicBezTo>
                <a:cubicBezTo>
                  <a:pt x="101" y="16"/>
                  <a:pt x="101" y="16"/>
                  <a:pt x="101" y="16"/>
                </a:cubicBezTo>
                <a:lnTo>
                  <a:pt x="399" y="17"/>
                </a:lnTo>
                <a:close/>
                <a:moveTo>
                  <a:pt x="313" y="68"/>
                </a:moveTo>
                <a:cubicBezTo>
                  <a:pt x="319" y="156"/>
                  <a:pt x="319" y="156"/>
                  <a:pt x="319" y="156"/>
                </a:cubicBezTo>
                <a:cubicBezTo>
                  <a:pt x="282" y="98"/>
                  <a:pt x="282" y="98"/>
                  <a:pt x="282" y="98"/>
                </a:cubicBezTo>
                <a:cubicBezTo>
                  <a:pt x="281" y="98"/>
                  <a:pt x="281" y="98"/>
                  <a:pt x="281" y="97"/>
                </a:cubicBezTo>
                <a:cubicBezTo>
                  <a:pt x="281" y="97"/>
                  <a:pt x="281" y="97"/>
                  <a:pt x="281" y="97"/>
                </a:cubicBezTo>
                <a:cubicBezTo>
                  <a:pt x="280" y="97"/>
                  <a:pt x="280" y="96"/>
                  <a:pt x="280" y="96"/>
                </a:cubicBezTo>
                <a:cubicBezTo>
                  <a:pt x="280" y="96"/>
                  <a:pt x="280" y="96"/>
                  <a:pt x="280" y="96"/>
                </a:cubicBezTo>
                <a:cubicBezTo>
                  <a:pt x="280" y="96"/>
                  <a:pt x="279" y="96"/>
                  <a:pt x="279" y="96"/>
                </a:cubicBezTo>
                <a:cubicBezTo>
                  <a:pt x="279" y="95"/>
                  <a:pt x="279" y="95"/>
                  <a:pt x="278" y="95"/>
                </a:cubicBezTo>
                <a:cubicBezTo>
                  <a:pt x="278" y="95"/>
                  <a:pt x="278" y="95"/>
                  <a:pt x="278" y="95"/>
                </a:cubicBezTo>
                <a:cubicBezTo>
                  <a:pt x="278" y="95"/>
                  <a:pt x="278" y="95"/>
                  <a:pt x="278" y="95"/>
                </a:cubicBezTo>
                <a:cubicBezTo>
                  <a:pt x="95" y="31"/>
                  <a:pt x="95" y="31"/>
                  <a:pt x="95" y="31"/>
                </a:cubicBezTo>
                <a:lnTo>
                  <a:pt x="313" y="68"/>
                </a:lnTo>
                <a:close/>
                <a:moveTo>
                  <a:pt x="262" y="106"/>
                </a:moveTo>
                <a:cubicBezTo>
                  <a:pt x="150" y="238"/>
                  <a:pt x="150" y="238"/>
                  <a:pt x="150" y="238"/>
                </a:cubicBezTo>
                <a:cubicBezTo>
                  <a:pt x="25" y="22"/>
                  <a:pt x="25" y="22"/>
                  <a:pt x="25" y="22"/>
                </a:cubicBezTo>
                <a:lnTo>
                  <a:pt x="262" y="106"/>
                </a:lnTo>
                <a:close/>
              </a:path>
            </a:pathLst>
          </a:custGeom>
          <a:solidFill>
            <a:srgbClr val="C9A336"/>
          </a:solidFill>
          <a:ln>
            <a:solidFill>
              <a:srgbClr val="E1C833"/>
            </a:solidFill>
          </a:ln>
        </p:spPr>
        <p:txBody>
          <a:bodyPr vert="horz" wrap="square" lIns="91440" tIns="45720" rIns="91440" bIns="45720" numCol="1" anchor="t" anchorCtr="0" compatLnSpc="1">
            <a:prstTxWarp prst="textNoShape">
              <a:avLst/>
            </a:prstTxWarp>
          </a:bodyPr>
          <a:lstStyle/>
          <a:p>
            <a:endParaRPr lang="en-US"/>
          </a:p>
        </p:txBody>
      </p:sp>
      <p:sp>
        <p:nvSpPr>
          <p:cNvPr id="36" name="TextBox 61">
            <a:extLst>
              <a:ext uri="{FF2B5EF4-FFF2-40B4-BE49-F238E27FC236}">
                <a16:creationId xmlns:a16="http://schemas.microsoft.com/office/drawing/2014/main" id="{858561A7-5E67-4F6B-B0E1-0270854FC8D0}"/>
              </a:ext>
            </a:extLst>
          </p:cNvPr>
          <p:cNvSpPr txBox="1"/>
          <p:nvPr/>
        </p:nvSpPr>
        <p:spPr>
          <a:xfrm>
            <a:off x="5656646" y="1990153"/>
            <a:ext cx="1948799" cy="769421"/>
          </a:xfrm>
          <a:prstGeom prst="rect">
            <a:avLst/>
          </a:prstGeom>
          <a:noFill/>
        </p:spPr>
        <p:txBody>
          <a:bodyPr wrap="square" lIns="121899" tIns="60950" rIns="121899" bIns="60950">
            <a:spAutoFit/>
          </a:bodyPr>
          <a:lstStyle/>
          <a:p>
            <a:pPr algn="ctr" defTabSz="914217">
              <a:defRPr/>
            </a:pPr>
            <a:r>
              <a:rPr lang="en-US" sz="1400" dirty="0">
                <a:latin typeface="+mj-lt"/>
                <a:ea typeface="Lato Light"/>
                <a:cs typeface="Lato Light"/>
              </a:rPr>
              <a:t>Lorem ipsum dolor sit amet, consectetur adipiscing elit. </a:t>
            </a:r>
            <a:endParaRPr lang="en-US" sz="1100" b="1" dirty="0">
              <a:latin typeface="+mj-lt"/>
              <a:cs typeface="Lato Light"/>
            </a:endParaRPr>
          </a:p>
        </p:txBody>
      </p:sp>
      <p:sp>
        <p:nvSpPr>
          <p:cNvPr id="37" name="TextBox 61">
            <a:extLst>
              <a:ext uri="{FF2B5EF4-FFF2-40B4-BE49-F238E27FC236}">
                <a16:creationId xmlns:a16="http://schemas.microsoft.com/office/drawing/2014/main" id="{23443B73-6F5A-435A-A732-CCFD8DA2F406}"/>
              </a:ext>
            </a:extLst>
          </p:cNvPr>
          <p:cNvSpPr txBox="1"/>
          <p:nvPr/>
        </p:nvSpPr>
        <p:spPr>
          <a:xfrm>
            <a:off x="9718113" y="2008450"/>
            <a:ext cx="1948799" cy="769421"/>
          </a:xfrm>
          <a:prstGeom prst="rect">
            <a:avLst/>
          </a:prstGeom>
          <a:noFill/>
        </p:spPr>
        <p:txBody>
          <a:bodyPr wrap="square" lIns="121899" tIns="60950" rIns="121899" bIns="60950">
            <a:spAutoFit/>
          </a:bodyPr>
          <a:lstStyle/>
          <a:p>
            <a:pPr algn="ctr" defTabSz="914217">
              <a:defRPr/>
            </a:pPr>
            <a:r>
              <a:rPr lang="en-US" sz="1400" dirty="0">
                <a:latin typeface="+mj-lt"/>
                <a:ea typeface="Lato Light"/>
                <a:cs typeface="Lato Light"/>
              </a:rPr>
              <a:t>Lorem ipsum dolor sit amet, consectetur adipiscing elit. </a:t>
            </a:r>
            <a:endParaRPr lang="en-US" sz="1100" b="1" dirty="0">
              <a:latin typeface="+mj-lt"/>
              <a:cs typeface="Lato Light"/>
            </a:endParaRPr>
          </a:p>
        </p:txBody>
      </p:sp>
      <p:sp>
        <p:nvSpPr>
          <p:cNvPr id="38" name="TextBox 61">
            <a:extLst>
              <a:ext uri="{FF2B5EF4-FFF2-40B4-BE49-F238E27FC236}">
                <a16:creationId xmlns:a16="http://schemas.microsoft.com/office/drawing/2014/main" id="{77CD1C11-8031-4284-9950-E1CA14343393}"/>
              </a:ext>
            </a:extLst>
          </p:cNvPr>
          <p:cNvSpPr txBox="1"/>
          <p:nvPr/>
        </p:nvSpPr>
        <p:spPr>
          <a:xfrm>
            <a:off x="7676585" y="2003463"/>
            <a:ext cx="1948799" cy="769421"/>
          </a:xfrm>
          <a:prstGeom prst="rect">
            <a:avLst/>
          </a:prstGeom>
          <a:noFill/>
        </p:spPr>
        <p:txBody>
          <a:bodyPr wrap="square" lIns="121899" tIns="60950" rIns="121899" bIns="60950">
            <a:spAutoFit/>
          </a:bodyPr>
          <a:lstStyle/>
          <a:p>
            <a:pPr algn="ctr" defTabSz="914217">
              <a:defRPr/>
            </a:pPr>
            <a:r>
              <a:rPr lang="en-US" sz="1400" dirty="0">
                <a:latin typeface="+mj-lt"/>
                <a:ea typeface="Lato Light"/>
                <a:cs typeface="Lato Light"/>
              </a:rPr>
              <a:t>Lorem ipsum dolor sit amet, consectetur adipiscing elit. </a:t>
            </a:r>
            <a:endParaRPr lang="en-US" sz="1100" b="1" dirty="0">
              <a:latin typeface="+mj-lt"/>
              <a:cs typeface="Lato Light"/>
            </a:endParaRPr>
          </a:p>
        </p:txBody>
      </p:sp>
      <p:sp>
        <p:nvSpPr>
          <p:cNvPr id="31" name="CuadroTexto 30">
            <a:extLst>
              <a:ext uri="{FF2B5EF4-FFF2-40B4-BE49-F238E27FC236}">
                <a16:creationId xmlns:a16="http://schemas.microsoft.com/office/drawing/2014/main" id="{D8189FB2-4505-43B5-BA91-22601E4957AB}"/>
              </a:ext>
            </a:extLst>
          </p:cNvPr>
          <p:cNvSpPr txBox="1"/>
          <p:nvPr/>
        </p:nvSpPr>
        <p:spPr>
          <a:xfrm>
            <a:off x="5861777" y="1740530"/>
            <a:ext cx="1526288" cy="369332"/>
          </a:xfrm>
          <a:prstGeom prst="rect">
            <a:avLst/>
          </a:prstGeom>
          <a:noFill/>
        </p:spPr>
        <p:txBody>
          <a:bodyPr wrap="square" rtlCol="0">
            <a:spAutoFit/>
          </a:bodyPr>
          <a:lstStyle/>
          <a:p>
            <a:pPr algn="ctr"/>
            <a:r>
              <a:rPr lang="en-US" b="1" dirty="0"/>
              <a:t>Title</a:t>
            </a:r>
          </a:p>
        </p:txBody>
      </p:sp>
      <p:sp>
        <p:nvSpPr>
          <p:cNvPr id="41" name="CuadroTexto 40">
            <a:extLst>
              <a:ext uri="{FF2B5EF4-FFF2-40B4-BE49-F238E27FC236}">
                <a16:creationId xmlns:a16="http://schemas.microsoft.com/office/drawing/2014/main" id="{F2EEF95D-DC38-477F-8261-233C6B8A3185}"/>
              </a:ext>
            </a:extLst>
          </p:cNvPr>
          <p:cNvSpPr txBox="1"/>
          <p:nvPr/>
        </p:nvSpPr>
        <p:spPr>
          <a:xfrm>
            <a:off x="7830993" y="1757435"/>
            <a:ext cx="1526288" cy="369332"/>
          </a:xfrm>
          <a:prstGeom prst="rect">
            <a:avLst/>
          </a:prstGeom>
          <a:noFill/>
        </p:spPr>
        <p:txBody>
          <a:bodyPr wrap="square" rtlCol="0">
            <a:spAutoFit/>
          </a:bodyPr>
          <a:lstStyle/>
          <a:p>
            <a:pPr algn="ctr"/>
            <a:r>
              <a:rPr lang="en-US" b="1" dirty="0"/>
              <a:t>Title</a:t>
            </a:r>
          </a:p>
        </p:txBody>
      </p:sp>
      <p:sp>
        <p:nvSpPr>
          <p:cNvPr id="42" name="CuadroTexto 41">
            <a:extLst>
              <a:ext uri="{FF2B5EF4-FFF2-40B4-BE49-F238E27FC236}">
                <a16:creationId xmlns:a16="http://schemas.microsoft.com/office/drawing/2014/main" id="{B44AE326-1797-4230-8C97-42459E6B46A0}"/>
              </a:ext>
            </a:extLst>
          </p:cNvPr>
          <p:cNvSpPr txBox="1"/>
          <p:nvPr/>
        </p:nvSpPr>
        <p:spPr>
          <a:xfrm>
            <a:off x="9922760" y="1799945"/>
            <a:ext cx="1526288" cy="369332"/>
          </a:xfrm>
          <a:prstGeom prst="rect">
            <a:avLst/>
          </a:prstGeom>
          <a:noFill/>
        </p:spPr>
        <p:txBody>
          <a:bodyPr wrap="square" rtlCol="0">
            <a:spAutoFit/>
          </a:bodyPr>
          <a:lstStyle/>
          <a:p>
            <a:pPr algn="ctr"/>
            <a:r>
              <a:rPr lang="en-US" b="1" dirty="0"/>
              <a:t>Title</a:t>
            </a:r>
          </a:p>
        </p:txBody>
      </p:sp>
      <p:sp>
        <p:nvSpPr>
          <p:cNvPr id="43" name="Rectángulo 42">
            <a:extLst>
              <a:ext uri="{FF2B5EF4-FFF2-40B4-BE49-F238E27FC236}">
                <a16:creationId xmlns:a16="http://schemas.microsoft.com/office/drawing/2014/main" id="{29F05B7F-3E7A-43D1-B369-E721B4E8314F}"/>
              </a:ext>
            </a:extLst>
          </p:cNvPr>
          <p:cNvSpPr/>
          <p:nvPr/>
        </p:nvSpPr>
        <p:spPr>
          <a:xfrm>
            <a:off x="5131556" y="3784754"/>
            <a:ext cx="6605518" cy="2752524"/>
          </a:xfrm>
          <a:prstGeom prst="rect">
            <a:avLst/>
          </a:prstGeom>
          <a:noFill/>
          <a:ln w="38100">
            <a:solidFill>
              <a:srgbClr val="E1C8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Box 34"/>
          <p:cNvSpPr txBox="1"/>
          <p:nvPr/>
        </p:nvSpPr>
        <p:spPr>
          <a:xfrm>
            <a:off x="10599738" y="2538413"/>
            <a:ext cx="769144" cy="294037"/>
          </a:xfrm>
          <a:prstGeom prst="rect">
            <a:avLst/>
          </a:prstGeom>
          <a:noFill/>
        </p:spPr>
        <p:txBody>
          <a:bodyPr lIns="91422" tIns="45711" rIns="91422" bIns="45711">
            <a:spAutoFit/>
          </a:bodyPr>
          <a:lstStyle/>
          <a:p>
            <a:pPr algn="r" defTabSz="914217">
              <a:lnSpc>
                <a:spcPts val="1700"/>
              </a:lnSpc>
              <a:defRPr/>
            </a:pPr>
            <a:r>
              <a:rPr lang="en-US" sz="1400" dirty="0">
                <a:solidFill>
                  <a:schemeClr val="tx1">
                    <a:lumMod val="65000"/>
                    <a:lumOff val="35000"/>
                  </a:schemeClr>
                </a:solidFill>
                <a:latin typeface="Lato Light"/>
                <a:cs typeface="Lato Light"/>
              </a:rPr>
              <a:t>90%</a:t>
            </a:r>
          </a:p>
        </p:txBody>
      </p:sp>
      <p:sp>
        <p:nvSpPr>
          <p:cNvPr id="36" name="TextBox 35"/>
          <p:cNvSpPr txBox="1"/>
          <p:nvPr/>
        </p:nvSpPr>
        <p:spPr>
          <a:xfrm>
            <a:off x="10599738" y="3127375"/>
            <a:ext cx="769144" cy="303206"/>
          </a:xfrm>
          <a:prstGeom prst="rect">
            <a:avLst/>
          </a:prstGeom>
          <a:noFill/>
        </p:spPr>
        <p:txBody>
          <a:bodyPr lIns="91422" tIns="45711" rIns="91422" bIns="45711">
            <a:spAutoFit/>
          </a:bodyPr>
          <a:lstStyle/>
          <a:p>
            <a:pPr algn="r" defTabSz="914217">
              <a:lnSpc>
                <a:spcPts val="1700"/>
              </a:lnSpc>
              <a:defRPr/>
            </a:pPr>
            <a:r>
              <a:rPr lang="en-US" sz="1400" dirty="0">
                <a:solidFill>
                  <a:schemeClr val="tx1">
                    <a:lumMod val="65000"/>
                    <a:lumOff val="35000"/>
                  </a:schemeClr>
                </a:solidFill>
                <a:cs typeface="Lato Light"/>
              </a:rPr>
              <a:t>30%</a:t>
            </a:r>
          </a:p>
        </p:txBody>
      </p:sp>
      <p:sp>
        <p:nvSpPr>
          <p:cNvPr id="37" name="TextBox 36"/>
          <p:cNvSpPr txBox="1"/>
          <p:nvPr/>
        </p:nvSpPr>
        <p:spPr>
          <a:xfrm>
            <a:off x="10599738" y="3716338"/>
            <a:ext cx="769144" cy="303206"/>
          </a:xfrm>
          <a:prstGeom prst="rect">
            <a:avLst/>
          </a:prstGeom>
          <a:noFill/>
        </p:spPr>
        <p:txBody>
          <a:bodyPr lIns="91422" tIns="45711" rIns="91422" bIns="45711">
            <a:spAutoFit/>
          </a:bodyPr>
          <a:lstStyle/>
          <a:p>
            <a:pPr algn="r" defTabSz="914217">
              <a:lnSpc>
                <a:spcPts val="1700"/>
              </a:lnSpc>
              <a:defRPr/>
            </a:pPr>
            <a:r>
              <a:rPr lang="en-US" sz="1400" dirty="0">
                <a:solidFill>
                  <a:schemeClr val="tx1">
                    <a:lumMod val="65000"/>
                    <a:lumOff val="35000"/>
                  </a:schemeClr>
                </a:solidFill>
                <a:cs typeface="Lato Light"/>
              </a:rPr>
              <a:t>70%</a:t>
            </a:r>
          </a:p>
        </p:txBody>
      </p:sp>
      <p:sp>
        <p:nvSpPr>
          <p:cNvPr id="39" name="TextBox 38"/>
          <p:cNvSpPr txBox="1"/>
          <p:nvPr/>
        </p:nvSpPr>
        <p:spPr>
          <a:xfrm>
            <a:off x="10599738" y="4305300"/>
            <a:ext cx="769144" cy="303206"/>
          </a:xfrm>
          <a:prstGeom prst="rect">
            <a:avLst/>
          </a:prstGeom>
          <a:noFill/>
        </p:spPr>
        <p:txBody>
          <a:bodyPr lIns="91422" tIns="45711" rIns="91422" bIns="45711">
            <a:spAutoFit/>
          </a:bodyPr>
          <a:lstStyle/>
          <a:p>
            <a:pPr algn="r" defTabSz="914217">
              <a:lnSpc>
                <a:spcPts val="1700"/>
              </a:lnSpc>
              <a:defRPr/>
            </a:pPr>
            <a:r>
              <a:rPr lang="en-US" sz="1400" dirty="0">
                <a:solidFill>
                  <a:schemeClr val="tx1">
                    <a:lumMod val="65000"/>
                    <a:lumOff val="35000"/>
                  </a:schemeClr>
                </a:solidFill>
                <a:cs typeface="Lato Light"/>
              </a:rPr>
              <a:t>50%</a:t>
            </a:r>
          </a:p>
        </p:txBody>
      </p:sp>
      <p:sp>
        <p:nvSpPr>
          <p:cNvPr id="44" name="TextBox 43"/>
          <p:cNvSpPr txBox="1"/>
          <p:nvPr/>
        </p:nvSpPr>
        <p:spPr>
          <a:xfrm>
            <a:off x="10599738" y="4824413"/>
            <a:ext cx="769144" cy="303206"/>
          </a:xfrm>
          <a:prstGeom prst="rect">
            <a:avLst/>
          </a:prstGeom>
          <a:noFill/>
        </p:spPr>
        <p:txBody>
          <a:bodyPr lIns="91422" tIns="45711" rIns="91422" bIns="45711">
            <a:spAutoFit/>
          </a:bodyPr>
          <a:lstStyle/>
          <a:p>
            <a:pPr algn="r" defTabSz="914217">
              <a:lnSpc>
                <a:spcPts val="1700"/>
              </a:lnSpc>
              <a:defRPr/>
            </a:pPr>
            <a:r>
              <a:rPr lang="en-US" sz="1400" dirty="0">
                <a:solidFill>
                  <a:schemeClr val="tx1">
                    <a:lumMod val="65000"/>
                    <a:lumOff val="35000"/>
                  </a:schemeClr>
                </a:solidFill>
                <a:cs typeface="Lato Light"/>
              </a:rPr>
              <a:t>80%</a:t>
            </a:r>
          </a:p>
        </p:txBody>
      </p:sp>
      <p:sp>
        <p:nvSpPr>
          <p:cNvPr id="45" name="TextBox 44"/>
          <p:cNvSpPr txBox="1"/>
          <p:nvPr/>
        </p:nvSpPr>
        <p:spPr>
          <a:xfrm>
            <a:off x="4553744" y="2538413"/>
            <a:ext cx="2352675" cy="303206"/>
          </a:xfrm>
          <a:prstGeom prst="rect">
            <a:avLst/>
          </a:prstGeom>
          <a:noFill/>
        </p:spPr>
        <p:txBody>
          <a:bodyPr lIns="91422" tIns="45711" rIns="91422" bIns="45711">
            <a:spAutoFit/>
          </a:bodyPr>
          <a:lstStyle/>
          <a:p>
            <a:pPr defTabSz="914217">
              <a:lnSpc>
                <a:spcPts val="1700"/>
              </a:lnSpc>
              <a:defRPr/>
            </a:pPr>
            <a:r>
              <a:rPr lang="en-US" sz="1400" dirty="0">
                <a:solidFill>
                  <a:schemeClr val="tx1">
                    <a:lumMod val="65000"/>
                    <a:lumOff val="35000"/>
                  </a:schemeClr>
                </a:solidFill>
                <a:latin typeface="+mj-lt"/>
                <a:cs typeface="Lato Light"/>
              </a:rPr>
              <a:t>Title 1</a:t>
            </a:r>
          </a:p>
        </p:txBody>
      </p:sp>
      <p:sp>
        <p:nvSpPr>
          <p:cNvPr id="46" name="Rectangle 45"/>
          <p:cNvSpPr/>
          <p:nvPr/>
        </p:nvSpPr>
        <p:spPr>
          <a:xfrm>
            <a:off x="4619625" y="2851944"/>
            <a:ext cx="6749257" cy="50006"/>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anchor="ctr"/>
          <a:lstStyle/>
          <a:p>
            <a:pPr algn="ctr" defTabSz="914217">
              <a:defRPr/>
            </a:pPr>
            <a:endParaRPr lang="en-US" sz="900">
              <a:solidFill>
                <a:schemeClr val="tx1">
                  <a:lumMod val="65000"/>
                  <a:lumOff val="35000"/>
                </a:schemeClr>
              </a:solidFill>
              <a:cs typeface="Lato Light"/>
            </a:endParaRPr>
          </a:p>
        </p:txBody>
      </p:sp>
      <p:sp>
        <p:nvSpPr>
          <p:cNvPr id="47" name="Rectangle 46"/>
          <p:cNvSpPr/>
          <p:nvPr/>
        </p:nvSpPr>
        <p:spPr>
          <a:xfrm>
            <a:off x="4619625" y="2854325"/>
            <a:ext cx="6276975" cy="476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anchor="ctr"/>
          <a:lstStyle/>
          <a:p>
            <a:pPr algn="ctr" defTabSz="914217">
              <a:defRPr/>
            </a:pPr>
            <a:endParaRPr lang="en-US" sz="900">
              <a:solidFill>
                <a:schemeClr val="tx1">
                  <a:lumMod val="65000"/>
                  <a:lumOff val="35000"/>
                </a:schemeClr>
              </a:solidFill>
              <a:cs typeface="Lato Light"/>
            </a:endParaRPr>
          </a:p>
        </p:txBody>
      </p:sp>
      <p:sp>
        <p:nvSpPr>
          <p:cNvPr id="49" name="Rectangle 48"/>
          <p:cNvSpPr/>
          <p:nvPr/>
        </p:nvSpPr>
        <p:spPr>
          <a:xfrm>
            <a:off x="4619625" y="3440907"/>
            <a:ext cx="6749257" cy="50006"/>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anchor="ctr"/>
          <a:lstStyle/>
          <a:p>
            <a:pPr algn="ctr" defTabSz="914217">
              <a:defRPr/>
            </a:pPr>
            <a:endParaRPr lang="en-US" sz="900">
              <a:solidFill>
                <a:schemeClr val="tx1">
                  <a:lumMod val="65000"/>
                  <a:lumOff val="35000"/>
                </a:schemeClr>
              </a:solidFill>
              <a:cs typeface="Lato Light"/>
            </a:endParaRPr>
          </a:p>
        </p:txBody>
      </p:sp>
      <p:sp>
        <p:nvSpPr>
          <p:cNvPr id="50" name="Rectangle 49"/>
          <p:cNvSpPr/>
          <p:nvPr/>
        </p:nvSpPr>
        <p:spPr>
          <a:xfrm>
            <a:off x="4619625" y="3437732"/>
            <a:ext cx="1527175" cy="53181"/>
          </a:xfrm>
          <a:prstGeom prst="rect">
            <a:avLst/>
          </a:prstGeom>
          <a:solidFill>
            <a:srgbClr val="3F353B"/>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anchor="ctr"/>
          <a:lstStyle/>
          <a:p>
            <a:pPr algn="ctr" defTabSz="914217">
              <a:defRPr/>
            </a:pPr>
            <a:endParaRPr lang="en-US" sz="900">
              <a:solidFill>
                <a:schemeClr val="tx1">
                  <a:lumMod val="65000"/>
                  <a:lumOff val="35000"/>
                </a:schemeClr>
              </a:solidFill>
              <a:cs typeface="Lato Light"/>
            </a:endParaRPr>
          </a:p>
        </p:txBody>
      </p:sp>
      <p:sp>
        <p:nvSpPr>
          <p:cNvPr id="78" name="TextBox 77"/>
          <p:cNvSpPr txBox="1"/>
          <p:nvPr/>
        </p:nvSpPr>
        <p:spPr>
          <a:xfrm>
            <a:off x="4553744" y="3127375"/>
            <a:ext cx="4669631" cy="303206"/>
          </a:xfrm>
          <a:prstGeom prst="rect">
            <a:avLst/>
          </a:prstGeom>
          <a:noFill/>
        </p:spPr>
        <p:txBody>
          <a:bodyPr lIns="91422" tIns="45711" rIns="91422" bIns="45711">
            <a:spAutoFit/>
          </a:bodyPr>
          <a:lstStyle/>
          <a:p>
            <a:pPr defTabSz="914217">
              <a:lnSpc>
                <a:spcPts val="1700"/>
              </a:lnSpc>
              <a:defRPr/>
            </a:pPr>
            <a:r>
              <a:rPr lang="en-US" sz="1400" dirty="0">
                <a:solidFill>
                  <a:schemeClr val="tx1">
                    <a:lumMod val="65000"/>
                    <a:lumOff val="35000"/>
                  </a:schemeClr>
                </a:solidFill>
                <a:cs typeface="Lato Light"/>
              </a:rPr>
              <a:t>Title 2</a:t>
            </a:r>
          </a:p>
        </p:txBody>
      </p:sp>
      <p:sp>
        <p:nvSpPr>
          <p:cNvPr id="79" name="Rectangle 78"/>
          <p:cNvSpPr/>
          <p:nvPr/>
        </p:nvSpPr>
        <p:spPr>
          <a:xfrm>
            <a:off x="4619625" y="4029869"/>
            <a:ext cx="6749257" cy="50006"/>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anchor="ctr"/>
          <a:lstStyle/>
          <a:p>
            <a:pPr algn="ctr" defTabSz="914217">
              <a:defRPr/>
            </a:pPr>
            <a:endParaRPr lang="en-US" sz="900">
              <a:solidFill>
                <a:schemeClr val="tx1">
                  <a:lumMod val="65000"/>
                  <a:lumOff val="35000"/>
                </a:schemeClr>
              </a:solidFill>
              <a:cs typeface="Lato Light"/>
            </a:endParaRPr>
          </a:p>
        </p:txBody>
      </p:sp>
      <p:sp>
        <p:nvSpPr>
          <p:cNvPr id="80" name="Rectangle 79"/>
          <p:cNvSpPr/>
          <p:nvPr/>
        </p:nvSpPr>
        <p:spPr>
          <a:xfrm>
            <a:off x="4619625" y="4026694"/>
            <a:ext cx="4910138" cy="53181"/>
          </a:xfrm>
          <a:prstGeom prst="rect">
            <a:avLst/>
          </a:prstGeom>
          <a:solidFill>
            <a:srgbClr val="E1C833"/>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anchor="ctr"/>
          <a:lstStyle/>
          <a:p>
            <a:pPr algn="ctr" defTabSz="914217">
              <a:defRPr/>
            </a:pPr>
            <a:endParaRPr lang="en-US" sz="900">
              <a:solidFill>
                <a:schemeClr val="tx1">
                  <a:lumMod val="65000"/>
                  <a:lumOff val="35000"/>
                </a:schemeClr>
              </a:solidFill>
              <a:cs typeface="Lato Light"/>
            </a:endParaRPr>
          </a:p>
        </p:txBody>
      </p:sp>
      <p:sp>
        <p:nvSpPr>
          <p:cNvPr id="81" name="TextBox 80"/>
          <p:cNvSpPr txBox="1"/>
          <p:nvPr/>
        </p:nvSpPr>
        <p:spPr>
          <a:xfrm>
            <a:off x="4553744" y="3716338"/>
            <a:ext cx="4669631" cy="303206"/>
          </a:xfrm>
          <a:prstGeom prst="rect">
            <a:avLst/>
          </a:prstGeom>
          <a:noFill/>
        </p:spPr>
        <p:txBody>
          <a:bodyPr lIns="91422" tIns="45711" rIns="91422" bIns="45711">
            <a:spAutoFit/>
          </a:bodyPr>
          <a:lstStyle/>
          <a:p>
            <a:pPr defTabSz="914217">
              <a:lnSpc>
                <a:spcPts val="1700"/>
              </a:lnSpc>
              <a:defRPr/>
            </a:pPr>
            <a:r>
              <a:rPr lang="en-US" sz="1400" dirty="0">
                <a:solidFill>
                  <a:schemeClr val="tx1">
                    <a:lumMod val="65000"/>
                    <a:lumOff val="35000"/>
                  </a:schemeClr>
                </a:solidFill>
                <a:latin typeface="+mj-lt"/>
                <a:cs typeface="Lato Light"/>
              </a:rPr>
              <a:t>Title 3</a:t>
            </a:r>
          </a:p>
        </p:txBody>
      </p:sp>
      <p:sp>
        <p:nvSpPr>
          <p:cNvPr id="82" name="Rectangle 81"/>
          <p:cNvSpPr/>
          <p:nvPr/>
        </p:nvSpPr>
        <p:spPr>
          <a:xfrm>
            <a:off x="4619625" y="4618832"/>
            <a:ext cx="6749257" cy="50006"/>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anchor="ctr"/>
          <a:lstStyle/>
          <a:p>
            <a:pPr algn="ctr" defTabSz="914217">
              <a:defRPr/>
            </a:pPr>
            <a:endParaRPr lang="en-US" sz="900">
              <a:solidFill>
                <a:schemeClr val="tx1">
                  <a:lumMod val="65000"/>
                  <a:lumOff val="35000"/>
                </a:schemeClr>
              </a:solidFill>
              <a:cs typeface="Lato Light"/>
            </a:endParaRPr>
          </a:p>
        </p:txBody>
      </p:sp>
      <p:sp>
        <p:nvSpPr>
          <p:cNvPr id="83" name="Rectangle 82"/>
          <p:cNvSpPr/>
          <p:nvPr/>
        </p:nvSpPr>
        <p:spPr>
          <a:xfrm>
            <a:off x="4619625" y="4623594"/>
            <a:ext cx="2608263" cy="4524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anchor="ctr"/>
          <a:lstStyle/>
          <a:p>
            <a:pPr algn="ctr" defTabSz="914217">
              <a:defRPr/>
            </a:pPr>
            <a:endParaRPr lang="en-US" sz="900">
              <a:solidFill>
                <a:schemeClr val="tx1">
                  <a:lumMod val="65000"/>
                  <a:lumOff val="35000"/>
                </a:schemeClr>
              </a:solidFill>
              <a:cs typeface="Lato Light"/>
            </a:endParaRPr>
          </a:p>
        </p:txBody>
      </p:sp>
      <p:sp>
        <p:nvSpPr>
          <p:cNvPr id="84" name="TextBox 83"/>
          <p:cNvSpPr txBox="1"/>
          <p:nvPr/>
        </p:nvSpPr>
        <p:spPr>
          <a:xfrm>
            <a:off x="4553744" y="4305300"/>
            <a:ext cx="4669631" cy="303206"/>
          </a:xfrm>
          <a:prstGeom prst="rect">
            <a:avLst/>
          </a:prstGeom>
          <a:noFill/>
        </p:spPr>
        <p:txBody>
          <a:bodyPr lIns="91422" tIns="45711" rIns="91422" bIns="45711">
            <a:spAutoFit/>
          </a:bodyPr>
          <a:lstStyle/>
          <a:p>
            <a:pPr defTabSz="914217">
              <a:lnSpc>
                <a:spcPts val="1700"/>
              </a:lnSpc>
              <a:defRPr/>
            </a:pPr>
            <a:r>
              <a:rPr lang="en-US" sz="1400" dirty="0">
                <a:solidFill>
                  <a:schemeClr val="tx1">
                    <a:lumMod val="65000"/>
                    <a:lumOff val="35000"/>
                  </a:schemeClr>
                </a:solidFill>
                <a:cs typeface="Lato Light"/>
              </a:rPr>
              <a:t>Title 4</a:t>
            </a:r>
          </a:p>
        </p:txBody>
      </p:sp>
      <p:sp>
        <p:nvSpPr>
          <p:cNvPr id="85" name="Rectangle 84"/>
          <p:cNvSpPr/>
          <p:nvPr/>
        </p:nvSpPr>
        <p:spPr>
          <a:xfrm>
            <a:off x="4619625" y="5137944"/>
            <a:ext cx="6749257" cy="50006"/>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anchor="ctr"/>
          <a:lstStyle/>
          <a:p>
            <a:pPr algn="ctr" defTabSz="914217">
              <a:defRPr/>
            </a:pPr>
            <a:endParaRPr lang="en-US" sz="900">
              <a:solidFill>
                <a:schemeClr val="tx1">
                  <a:lumMod val="65000"/>
                  <a:lumOff val="35000"/>
                </a:schemeClr>
              </a:solidFill>
              <a:cs typeface="Lato Light"/>
            </a:endParaRPr>
          </a:p>
        </p:txBody>
      </p:sp>
      <p:sp>
        <p:nvSpPr>
          <p:cNvPr id="86" name="Rectangle 85"/>
          <p:cNvSpPr/>
          <p:nvPr/>
        </p:nvSpPr>
        <p:spPr>
          <a:xfrm>
            <a:off x="4619625" y="5134769"/>
            <a:ext cx="5825332" cy="53181"/>
          </a:xfrm>
          <a:prstGeom prst="rect">
            <a:avLst/>
          </a:prstGeom>
          <a:solidFill>
            <a:srgbClr val="E1C833"/>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anchor="ctr"/>
          <a:lstStyle/>
          <a:p>
            <a:pPr algn="ctr" defTabSz="914217">
              <a:defRPr/>
            </a:pPr>
            <a:endParaRPr lang="en-US" sz="900">
              <a:solidFill>
                <a:schemeClr val="tx1">
                  <a:lumMod val="65000"/>
                  <a:lumOff val="35000"/>
                </a:schemeClr>
              </a:solidFill>
              <a:cs typeface="Lato Light"/>
            </a:endParaRPr>
          </a:p>
        </p:txBody>
      </p:sp>
      <p:sp>
        <p:nvSpPr>
          <p:cNvPr id="87" name="TextBox 86"/>
          <p:cNvSpPr txBox="1"/>
          <p:nvPr/>
        </p:nvSpPr>
        <p:spPr>
          <a:xfrm>
            <a:off x="4553744" y="4824413"/>
            <a:ext cx="4669631" cy="303206"/>
          </a:xfrm>
          <a:prstGeom prst="rect">
            <a:avLst/>
          </a:prstGeom>
          <a:noFill/>
        </p:spPr>
        <p:txBody>
          <a:bodyPr lIns="91422" tIns="45711" rIns="91422" bIns="45711">
            <a:spAutoFit/>
          </a:bodyPr>
          <a:lstStyle/>
          <a:p>
            <a:pPr defTabSz="914217">
              <a:lnSpc>
                <a:spcPts val="1700"/>
              </a:lnSpc>
              <a:defRPr/>
            </a:pPr>
            <a:r>
              <a:rPr lang="en-US" sz="1400" dirty="0">
                <a:solidFill>
                  <a:schemeClr val="tx1">
                    <a:lumMod val="65000"/>
                    <a:lumOff val="35000"/>
                  </a:schemeClr>
                </a:solidFill>
                <a:cs typeface="Lato Light"/>
              </a:rPr>
              <a:t>Title 5</a:t>
            </a:r>
          </a:p>
        </p:txBody>
      </p:sp>
      <p:sp>
        <p:nvSpPr>
          <p:cNvPr id="33" name="CuadroTexto 32">
            <a:extLst>
              <a:ext uri="{FF2B5EF4-FFF2-40B4-BE49-F238E27FC236}">
                <a16:creationId xmlns:a16="http://schemas.microsoft.com/office/drawing/2014/main" id="{9DBEE15B-1DE2-4DEC-9A1D-C893168B2B97}"/>
              </a:ext>
            </a:extLst>
          </p:cNvPr>
          <p:cNvSpPr txBox="1"/>
          <p:nvPr/>
        </p:nvSpPr>
        <p:spPr>
          <a:xfrm>
            <a:off x="4553744" y="551795"/>
            <a:ext cx="4308373" cy="1118255"/>
          </a:xfrm>
          <a:prstGeom prst="rect">
            <a:avLst/>
          </a:prstGeom>
          <a:noFill/>
        </p:spPr>
        <p:txBody>
          <a:bodyPr wrap="square" rtlCol="0">
            <a:spAutoFit/>
          </a:bodyPr>
          <a:lstStyle/>
          <a:p>
            <a:pPr>
              <a:lnSpc>
                <a:spcPts val="4000"/>
              </a:lnSpc>
            </a:pPr>
            <a:r>
              <a:rPr lang="en-US" sz="4000" b="1" dirty="0">
                <a:latin typeface="Arial" panose="020B0604020202020204" pitchFamily="34" charset="0"/>
                <a:cs typeface="Arial" panose="020B0604020202020204" pitchFamily="34" charset="0"/>
              </a:rPr>
              <a:t>Your </a:t>
            </a:r>
          </a:p>
          <a:p>
            <a:pPr>
              <a:lnSpc>
                <a:spcPts val="4000"/>
              </a:lnSpc>
            </a:pPr>
            <a:r>
              <a:rPr lang="en-US" sz="4000" dirty="0">
                <a:solidFill>
                  <a:srgbClr val="E1C833"/>
                </a:solidFill>
                <a:latin typeface="Arial" panose="020B0604020202020204" pitchFamily="34" charset="0"/>
                <a:cs typeface="Arial" panose="020B0604020202020204" pitchFamily="34" charset="0"/>
              </a:rPr>
              <a:t>Title Here</a:t>
            </a:r>
          </a:p>
        </p:txBody>
      </p:sp>
      <p:cxnSp>
        <p:nvCxnSpPr>
          <p:cNvPr id="4" name="Conector recto 3">
            <a:extLst>
              <a:ext uri="{FF2B5EF4-FFF2-40B4-BE49-F238E27FC236}">
                <a16:creationId xmlns:a16="http://schemas.microsoft.com/office/drawing/2014/main" id="{A7819681-AC7B-427A-9E3C-7E925553D4A1}"/>
              </a:ext>
            </a:extLst>
          </p:cNvPr>
          <p:cNvCxnSpPr/>
          <p:nvPr/>
        </p:nvCxnSpPr>
        <p:spPr>
          <a:xfrm>
            <a:off x="4238171" y="652463"/>
            <a:ext cx="0" cy="5559425"/>
          </a:xfrm>
          <a:prstGeom prst="line">
            <a:avLst/>
          </a:prstGeom>
          <a:ln w="28575">
            <a:solidFill>
              <a:srgbClr val="E1C833"/>
            </a:solidFill>
          </a:ln>
        </p:spPr>
        <p:style>
          <a:lnRef idx="1">
            <a:schemeClr val="accent1"/>
          </a:lnRef>
          <a:fillRef idx="0">
            <a:schemeClr val="accent1"/>
          </a:fillRef>
          <a:effectRef idx="0">
            <a:schemeClr val="accent1"/>
          </a:effectRef>
          <a:fontRef idx="minor">
            <a:schemeClr val="tx1"/>
          </a:fontRef>
        </p:style>
      </p:cxnSp>
      <p:sp>
        <p:nvSpPr>
          <p:cNvPr id="8" name="Marcador de posición de imagen 7">
            <a:extLst>
              <a:ext uri="{FF2B5EF4-FFF2-40B4-BE49-F238E27FC236}">
                <a16:creationId xmlns:a16="http://schemas.microsoft.com/office/drawing/2014/main" id="{41DDF7F3-8D84-4F3A-B6EE-3304E9318ACA}"/>
              </a:ext>
            </a:extLst>
          </p:cNvPr>
          <p:cNvSpPr>
            <a:spLocks noGrp="1"/>
          </p:cNvSpPr>
          <p:nvPr>
            <p:ph type="pic" sz="quarter" idx="10"/>
          </p:nvPr>
        </p:nvSpPr>
        <p:spPr/>
        <p:txBody>
          <a:bodyPr/>
          <a:lstStyle/>
          <a:p>
            <a:endParaRPr lang="es-CO"/>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Marcador de posición de imagen 28">
            <a:extLst>
              <a:ext uri="{FF2B5EF4-FFF2-40B4-BE49-F238E27FC236}">
                <a16:creationId xmlns:a16="http://schemas.microsoft.com/office/drawing/2014/main" id="{5A8731A8-5602-47C6-B749-F6737C9E1D8B}"/>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p:pic>
      <p:sp>
        <p:nvSpPr>
          <p:cNvPr id="7" name="Rectángulo 6">
            <a:extLst>
              <a:ext uri="{FF2B5EF4-FFF2-40B4-BE49-F238E27FC236}">
                <a16:creationId xmlns:a16="http://schemas.microsoft.com/office/drawing/2014/main" id="{B9CDE0CC-A046-40B1-B185-63D52D1E348D}"/>
              </a:ext>
            </a:extLst>
          </p:cNvPr>
          <p:cNvSpPr/>
          <p:nvPr/>
        </p:nvSpPr>
        <p:spPr>
          <a:xfrm>
            <a:off x="0" y="2"/>
            <a:ext cx="12192000" cy="4176214"/>
          </a:xfrm>
          <a:prstGeom prst="rect">
            <a:avLst/>
          </a:prstGeom>
          <a:solidFill>
            <a:srgbClr val="E1C833">
              <a:alpha val="89020"/>
            </a:srgbClr>
          </a:solidFill>
          <a:ln>
            <a:solidFill>
              <a:srgbClr val="E1C8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64">
            <a:extLst>
              <a:ext uri="{FF2B5EF4-FFF2-40B4-BE49-F238E27FC236}">
                <a16:creationId xmlns:a16="http://schemas.microsoft.com/office/drawing/2014/main" id="{CABE6173-39FC-467F-962B-576260EBE4E2}"/>
              </a:ext>
            </a:extLst>
          </p:cNvPr>
          <p:cNvGrpSpPr>
            <a:grpSpLocks/>
          </p:cNvGrpSpPr>
          <p:nvPr/>
        </p:nvGrpSpPr>
        <p:grpSpPr bwMode="auto">
          <a:xfrm>
            <a:off x="5230181" y="3614856"/>
            <a:ext cx="1281907" cy="380207"/>
            <a:chOff x="2315487" y="10721814"/>
            <a:chExt cx="2562325" cy="760766"/>
          </a:xfrm>
          <a:solidFill>
            <a:srgbClr val="3F353B"/>
          </a:solidFill>
        </p:grpSpPr>
        <p:sp>
          <p:nvSpPr>
            <p:cNvPr id="10" name="Freeform 312">
              <a:extLst>
                <a:ext uri="{FF2B5EF4-FFF2-40B4-BE49-F238E27FC236}">
                  <a16:creationId xmlns:a16="http://schemas.microsoft.com/office/drawing/2014/main" id="{49010938-D0AD-41AB-87EE-68C18CEB2983}"/>
                </a:ext>
              </a:extLst>
            </p:cNvPr>
            <p:cNvSpPr>
              <a:spLocks noEditPoints="1"/>
            </p:cNvSpPr>
            <p:nvPr/>
          </p:nvSpPr>
          <p:spPr bwMode="auto">
            <a:xfrm>
              <a:off x="2315487" y="10726579"/>
              <a:ext cx="753625" cy="752824"/>
            </a:xfrm>
            <a:custGeom>
              <a:avLst/>
              <a:gdLst>
                <a:gd name="T0" fmla="*/ 101 w 185"/>
                <a:gd name="T1" fmla="*/ 72 h 185"/>
                <a:gd name="T2" fmla="*/ 106 w 185"/>
                <a:gd name="T3" fmla="*/ 67 h 185"/>
                <a:gd name="T4" fmla="*/ 113 w 185"/>
                <a:gd name="T5" fmla="*/ 67 h 185"/>
                <a:gd name="T6" fmla="*/ 113 w 185"/>
                <a:gd name="T7" fmla="*/ 54 h 185"/>
                <a:gd name="T8" fmla="*/ 102 w 185"/>
                <a:gd name="T9" fmla="*/ 54 h 185"/>
                <a:gd name="T10" fmla="*/ 84 w 185"/>
                <a:gd name="T11" fmla="*/ 71 h 185"/>
                <a:gd name="T12" fmla="*/ 84 w 185"/>
                <a:gd name="T13" fmla="*/ 80 h 185"/>
                <a:gd name="T14" fmla="*/ 75 w 185"/>
                <a:gd name="T15" fmla="*/ 80 h 185"/>
                <a:gd name="T16" fmla="*/ 75 w 185"/>
                <a:gd name="T17" fmla="*/ 92 h 185"/>
                <a:gd name="T18" fmla="*/ 84 w 185"/>
                <a:gd name="T19" fmla="*/ 92 h 185"/>
                <a:gd name="T20" fmla="*/ 84 w 185"/>
                <a:gd name="T21" fmla="*/ 130 h 185"/>
                <a:gd name="T22" fmla="*/ 101 w 185"/>
                <a:gd name="T23" fmla="*/ 130 h 185"/>
                <a:gd name="T24" fmla="*/ 101 w 185"/>
                <a:gd name="T25" fmla="*/ 92 h 185"/>
                <a:gd name="T26" fmla="*/ 112 w 185"/>
                <a:gd name="T27" fmla="*/ 92 h 185"/>
                <a:gd name="T28" fmla="*/ 113 w 185"/>
                <a:gd name="T29" fmla="*/ 80 h 185"/>
                <a:gd name="T30" fmla="*/ 101 w 185"/>
                <a:gd name="T31" fmla="*/ 80 h 185"/>
                <a:gd name="T32" fmla="*/ 101 w 185"/>
                <a:gd name="T33" fmla="*/ 72 h 185"/>
                <a:gd name="T34" fmla="*/ 92 w 185"/>
                <a:gd name="T35" fmla="*/ 0 h 185"/>
                <a:gd name="T36" fmla="*/ 0 w 185"/>
                <a:gd name="T37" fmla="*/ 92 h 185"/>
                <a:gd name="T38" fmla="*/ 92 w 185"/>
                <a:gd name="T39" fmla="*/ 185 h 185"/>
                <a:gd name="T40" fmla="*/ 185 w 185"/>
                <a:gd name="T41" fmla="*/ 92 h 185"/>
                <a:gd name="T42" fmla="*/ 92 w 185"/>
                <a:gd name="T43" fmla="*/ 0 h 185"/>
                <a:gd name="T44" fmla="*/ 92 w 185"/>
                <a:gd name="T45" fmla="*/ 177 h 185"/>
                <a:gd name="T46" fmla="*/ 8 w 185"/>
                <a:gd name="T47" fmla="*/ 92 h 185"/>
                <a:gd name="T48" fmla="*/ 92 w 185"/>
                <a:gd name="T49" fmla="*/ 8 h 185"/>
                <a:gd name="T50" fmla="*/ 177 w 185"/>
                <a:gd name="T51" fmla="*/ 92 h 185"/>
                <a:gd name="T52" fmla="*/ 92 w 185"/>
                <a:gd name="T53" fmla="*/ 177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5" h="185">
                  <a:moveTo>
                    <a:pt x="101" y="72"/>
                  </a:moveTo>
                  <a:cubicBezTo>
                    <a:pt x="101" y="69"/>
                    <a:pt x="101" y="67"/>
                    <a:pt x="106" y="67"/>
                  </a:cubicBezTo>
                  <a:cubicBezTo>
                    <a:pt x="113" y="67"/>
                    <a:pt x="113" y="67"/>
                    <a:pt x="113" y="67"/>
                  </a:cubicBezTo>
                  <a:cubicBezTo>
                    <a:pt x="113" y="54"/>
                    <a:pt x="113" y="54"/>
                    <a:pt x="113" y="54"/>
                  </a:cubicBezTo>
                  <a:cubicBezTo>
                    <a:pt x="102" y="54"/>
                    <a:pt x="102" y="54"/>
                    <a:pt x="102" y="54"/>
                  </a:cubicBezTo>
                  <a:cubicBezTo>
                    <a:pt x="89" y="54"/>
                    <a:pt x="84" y="61"/>
                    <a:pt x="84" y="71"/>
                  </a:cubicBezTo>
                  <a:cubicBezTo>
                    <a:pt x="84" y="80"/>
                    <a:pt x="84" y="80"/>
                    <a:pt x="84" y="80"/>
                  </a:cubicBezTo>
                  <a:cubicBezTo>
                    <a:pt x="75" y="80"/>
                    <a:pt x="75" y="80"/>
                    <a:pt x="75" y="80"/>
                  </a:cubicBezTo>
                  <a:cubicBezTo>
                    <a:pt x="75" y="92"/>
                    <a:pt x="75" y="92"/>
                    <a:pt x="75" y="92"/>
                  </a:cubicBezTo>
                  <a:cubicBezTo>
                    <a:pt x="84" y="92"/>
                    <a:pt x="84" y="92"/>
                    <a:pt x="84" y="92"/>
                  </a:cubicBezTo>
                  <a:cubicBezTo>
                    <a:pt x="84" y="130"/>
                    <a:pt x="84" y="130"/>
                    <a:pt x="84" y="130"/>
                  </a:cubicBezTo>
                  <a:cubicBezTo>
                    <a:pt x="101" y="130"/>
                    <a:pt x="101" y="130"/>
                    <a:pt x="101" y="130"/>
                  </a:cubicBezTo>
                  <a:cubicBezTo>
                    <a:pt x="101" y="92"/>
                    <a:pt x="101" y="92"/>
                    <a:pt x="101" y="92"/>
                  </a:cubicBezTo>
                  <a:cubicBezTo>
                    <a:pt x="112" y="92"/>
                    <a:pt x="112" y="92"/>
                    <a:pt x="112" y="92"/>
                  </a:cubicBezTo>
                  <a:cubicBezTo>
                    <a:pt x="113" y="80"/>
                    <a:pt x="113" y="80"/>
                    <a:pt x="113" y="80"/>
                  </a:cubicBezTo>
                  <a:cubicBezTo>
                    <a:pt x="101" y="80"/>
                    <a:pt x="101" y="80"/>
                    <a:pt x="101" y="80"/>
                  </a:cubicBezTo>
                  <a:lnTo>
                    <a:pt x="101" y="72"/>
                  </a:lnTo>
                  <a:close/>
                  <a:moveTo>
                    <a:pt x="92" y="0"/>
                  </a:moveTo>
                  <a:cubicBezTo>
                    <a:pt x="41" y="0"/>
                    <a:pt x="0" y="41"/>
                    <a:pt x="0" y="92"/>
                  </a:cubicBezTo>
                  <a:cubicBezTo>
                    <a:pt x="0" y="144"/>
                    <a:pt x="41" y="185"/>
                    <a:pt x="92" y="185"/>
                  </a:cubicBezTo>
                  <a:cubicBezTo>
                    <a:pt x="144" y="185"/>
                    <a:pt x="185" y="144"/>
                    <a:pt x="185" y="92"/>
                  </a:cubicBezTo>
                  <a:cubicBezTo>
                    <a:pt x="185" y="41"/>
                    <a:pt x="144" y="0"/>
                    <a:pt x="92" y="0"/>
                  </a:cubicBezTo>
                  <a:close/>
                  <a:moveTo>
                    <a:pt x="92" y="177"/>
                  </a:moveTo>
                  <a:cubicBezTo>
                    <a:pt x="46" y="177"/>
                    <a:pt x="8" y="139"/>
                    <a:pt x="8" y="92"/>
                  </a:cubicBezTo>
                  <a:cubicBezTo>
                    <a:pt x="8" y="46"/>
                    <a:pt x="46" y="8"/>
                    <a:pt x="92" y="8"/>
                  </a:cubicBezTo>
                  <a:cubicBezTo>
                    <a:pt x="139" y="8"/>
                    <a:pt x="177" y="46"/>
                    <a:pt x="177" y="92"/>
                  </a:cubicBezTo>
                  <a:cubicBezTo>
                    <a:pt x="177" y="139"/>
                    <a:pt x="139" y="177"/>
                    <a:pt x="92" y="177"/>
                  </a:cubicBezTo>
                  <a:close/>
                </a:path>
              </a:pathLst>
            </a:custGeom>
            <a:solidFill>
              <a:schemeClr val="tx1"/>
            </a:solidFill>
            <a:ln>
              <a:noFill/>
            </a:ln>
          </p:spPr>
          <p:txBody>
            <a:bodyPr lIns="34290" tIns="17145" rIns="34290" bIns="17145"/>
            <a:lstStyle/>
            <a:p>
              <a:pPr defTabSz="914217">
                <a:defRPr/>
              </a:pPr>
              <a:endParaRPr lang="en-US" sz="900" dirty="0">
                <a:latin typeface="Lato Light"/>
                <a:cs typeface="Lato Light"/>
              </a:endParaRPr>
            </a:p>
          </p:txBody>
        </p:sp>
        <p:sp>
          <p:nvSpPr>
            <p:cNvPr id="11" name="Freeform 317">
              <a:extLst>
                <a:ext uri="{FF2B5EF4-FFF2-40B4-BE49-F238E27FC236}">
                  <a16:creationId xmlns:a16="http://schemas.microsoft.com/office/drawing/2014/main" id="{DFC99B2C-C58B-4475-A1DC-C10BF55B503C}"/>
                </a:ext>
              </a:extLst>
            </p:cNvPr>
            <p:cNvSpPr>
              <a:spLocks noEditPoints="1"/>
            </p:cNvSpPr>
            <p:nvPr/>
          </p:nvSpPr>
          <p:spPr bwMode="auto">
            <a:xfrm>
              <a:off x="4124187" y="10721814"/>
              <a:ext cx="753625" cy="757590"/>
            </a:xfrm>
            <a:custGeom>
              <a:avLst/>
              <a:gdLst>
                <a:gd name="T0" fmla="*/ 59 w 185"/>
                <a:gd name="T1" fmla="*/ 126 h 186"/>
                <a:gd name="T2" fmla="*/ 76 w 185"/>
                <a:gd name="T3" fmla="*/ 126 h 186"/>
                <a:gd name="T4" fmla="*/ 76 w 185"/>
                <a:gd name="T5" fmla="*/ 80 h 186"/>
                <a:gd name="T6" fmla="*/ 59 w 185"/>
                <a:gd name="T7" fmla="*/ 80 h 186"/>
                <a:gd name="T8" fmla="*/ 59 w 185"/>
                <a:gd name="T9" fmla="*/ 126 h 186"/>
                <a:gd name="T10" fmla="*/ 67 w 185"/>
                <a:gd name="T11" fmla="*/ 59 h 186"/>
                <a:gd name="T12" fmla="*/ 59 w 185"/>
                <a:gd name="T13" fmla="*/ 67 h 186"/>
                <a:gd name="T14" fmla="*/ 67 w 185"/>
                <a:gd name="T15" fmla="*/ 76 h 186"/>
                <a:gd name="T16" fmla="*/ 76 w 185"/>
                <a:gd name="T17" fmla="*/ 67 h 186"/>
                <a:gd name="T18" fmla="*/ 67 w 185"/>
                <a:gd name="T19" fmla="*/ 59 h 186"/>
                <a:gd name="T20" fmla="*/ 115 w 185"/>
                <a:gd name="T21" fmla="*/ 80 h 186"/>
                <a:gd name="T22" fmla="*/ 101 w 185"/>
                <a:gd name="T23" fmla="*/ 88 h 186"/>
                <a:gd name="T24" fmla="*/ 101 w 185"/>
                <a:gd name="T25" fmla="*/ 80 h 186"/>
                <a:gd name="T26" fmla="*/ 84 w 185"/>
                <a:gd name="T27" fmla="*/ 80 h 186"/>
                <a:gd name="T28" fmla="*/ 84 w 185"/>
                <a:gd name="T29" fmla="*/ 126 h 186"/>
                <a:gd name="T30" fmla="*/ 101 w 185"/>
                <a:gd name="T31" fmla="*/ 126 h 186"/>
                <a:gd name="T32" fmla="*/ 101 w 185"/>
                <a:gd name="T33" fmla="*/ 101 h 186"/>
                <a:gd name="T34" fmla="*/ 108 w 185"/>
                <a:gd name="T35" fmla="*/ 93 h 186"/>
                <a:gd name="T36" fmla="*/ 114 w 185"/>
                <a:gd name="T37" fmla="*/ 101 h 186"/>
                <a:gd name="T38" fmla="*/ 114 w 185"/>
                <a:gd name="T39" fmla="*/ 126 h 186"/>
                <a:gd name="T40" fmla="*/ 130 w 185"/>
                <a:gd name="T41" fmla="*/ 126 h 186"/>
                <a:gd name="T42" fmla="*/ 130 w 185"/>
                <a:gd name="T43" fmla="*/ 101 h 186"/>
                <a:gd name="T44" fmla="*/ 115 w 185"/>
                <a:gd name="T45" fmla="*/ 80 h 186"/>
                <a:gd name="T46" fmla="*/ 92 w 185"/>
                <a:gd name="T47" fmla="*/ 0 h 186"/>
                <a:gd name="T48" fmla="*/ 0 w 185"/>
                <a:gd name="T49" fmla="*/ 93 h 186"/>
                <a:gd name="T50" fmla="*/ 92 w 185"/>
                <a:gd name="T51" fmla="*/ 186 h 186"/>
                <a:gd name="T52" fmla="*/ 185 w 185"/>
                <a:gd name="T53" fmla="*/ 93 h 186"/>
                <a:gd name="T54" fmla="*/ 92 w 185"/>
                <a:gd name="T55" fmla="*/ 0 h 186"/>
                <a:gd name="T56" fmla="*/ 92 w 185"/>
                <a:gd name="T57" fmla="*/ 177 h 186"/>
                <a:gd name="T58" fmla="*/ 8 w 185"/>
                <a:gd name="T59" fmla="*/ 93 h 186"/>
                <a:gd name="T60" fmla="*/ 92 w 185"/>
                <a:gd name="T61" fmla="*/ 8 h 186"/>
                <a:gd name="T62" fmla="*/ 177 w 185"/>
                <a:gd name="T63" fmla="*/ 93 h 186"/>
                <a:gd name="T64" fmla="*/ 92 w 185"/>
                <a:gd name="T65" fmla="*/ 177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5" h="186">
                  <a:moveTo>
                    <a:pt x="59" y="126"/>
                  </a:moveTo>
                  <a:cubicBezTo>
                    <a:pt x="76" y="126"/>
                    <a:pt x="76" y="126"/>
                    <a:pt x="76" y="126"/>
                  </a:cubicBezTo>
                  <a:cubicBezTo>
                    <a:pt x="76" y="80"/>
                    <a:pt x="76" y="80"/>
                    <a:pt x="76" y="80"/>
                  </a:cubicBezTo>
                  <a:cubicBezTo>
                    <a:pt x="59" y="80"/>
                    <a:pt x="59" y="80"/>
                    <a:pt x="59" y="80"/>
                  </a:cubicBezTo>
                  <a:lnTo>
                    <a:pt x="59" y="126"/>
                  </a:lnTo>
                  <a:close/>
                  <a:moveTo>
                    <a:pt x="67" y="59"/>
                  </a:moveTo>
                  <a:cubicBezTo>
                    <a:pt x="62" y="59"/>
                    <a:pt x="59" y="63"/>
                    <a:pt x="59" y="67"/>
                  </a:cubicBezTo>
                  <a:cubicBezTo>
                    <a:pt x="59" y="72"/>
                    <a:pt x="62" y="76"/>
                    <a:pt x="67" y="76"/>
                  </a:cubicBezTo>
                  <a:cubicBezTo>
                    <a:pt x="72" y="76"/>
                    <a:pt x="76" y="72"/>
                    <a:pt x="76" y="67"/>
                  </a:cubicBezTo>
                  <a:cubicBezTo>
                    <a:pt x="76" y="63"/>
                    <a:pt x="72" y="59"/>
                    <a:pt x="67" y="59"/>
                  </a:cubicBezTo>
                  <a:close/>
                  <a:moveTo>
                    <a:pt x="115" y="80"/>
                  </a:moveTo>
                  <a:cubicBezTo>
                    <a:pt x="103" y="80"/>
                    <a:pt x="101" y="88"/>
                    <a:pt x="101" y="88"/>
                  </a:cubicBezTo>
                  <a:cubicBezTo>
                    <a:pt x="101" y="80"/>
                    <a:pt x="101" y="80"/>
                    <a:pt x="101" y="80"/>
                  </a:cubicBezTo>
                  <a:cubicBezTo>
                    <a:pt x="84" y="80"/>
                    <a:pt x="84" y="80"/>
                    <a:pt x="84" y="80"/>
                  </a:cubicBezTo>
                  <a:cubicBezTo>
                    <a:pt x="84" y="126"/>
                    <a:pt x="84" y="126"/>
                    <a:pt x="84" y="126"/>
                  </a:cubicBezTo>
                  <a:cubicBezTo>
                    <a:pt x="101" y="126"/>
                    <a:pt x="101" y="126"/>
                    <a:pt x="101" y="126"/>
                  </a:cubicBezTo>
                  <a:cubicBezTo>
                    <a:pt x="101" y="101"/>
                    <a:pt x="101" y="101"/>
                    <a:pt x="101" y="101"/>
                  </a:cubicBezTo>
                  <a:cubicBezTo>
                    <a:pt x="101" y="101"/>
                    <a:pt x="101" y="93"/>
                    <a:pt x="108" y="93"/>
                  </a:cubicBezTo>
                  <a:cubicBezTo>
                    <a:pt x="112" y="93"/>
                    <a:pt x="114" y="96"/>
                    <a:pt x="114" y="101"/>
                  </a:cubicBezTo>
                  <a:cubicBezTo>
                    <a:pt x="114" y="126"/>
                    <a:pt x="114" y="126"/>
                    <a:pt x="114" y="126"/>
                  </a:cubicBezTo>
                  <a:cubicBezTo>
                    <a:pt x="130" y="126"/>
                    <a:pt x="130" y="126"/>
                    <a:pt x="130" y="126"/>
                  </a:cubicBezTo>
                  <a:cubicBezTo>
                    <a:pt x="130" y="101"/>
                    <a:pt x="130" y="101"/>
                    <a:pt x="130" y="101"/>
                  </a:cubicBezTo>
                  <a:cubicBezTo>
                    <a:pt x="130" y="88"/>
                    <a:pt x="125" y="80"/>
                    <a:pt x="115" y="80"/>
                  </a:cubicBezTo>
                  <a:close/>
                  <a:moveTo>
                    <a:pt x="92" y="0"/>
                  </a:moveTo>
                  <a:cubicBezTo>
                    <a:pt x="41" y="0"/>
                    <a:pt x="0" y="41"/>
                    <a:pt x="0" y="93"/>
                  </a:cubicBezTo>
                  <a:cubicBezTo>
                    <a:pt x="0" y="144"/>
                    <a:pt x="41" y="186"/>
                    <a:pt x="92" y="186"/>
                  </a:cubicBezTo>
                  <a:cubicBezTo>
                    <a:pt x="144" y="186"/>
                    <a:pt x="185" y="144"/>
                    <a:pt x="185" y="93"/>
                  </a:cubicBezTo>
                  <a:cubicBezTo>
                    <a:pt x="185" y="41"/>
                    <a:pt x="144" y="0"/>
                    <a:pt x="92" y="0"/>
                  </a:cubicBezTo>
                  <a:close/>
                  <a:moveTo>
                    <a:pt x="92" y="177"/>
                  </a:moveTo>
                  <a:cubicBezTo>
                    <a:pt x="46" y="177"/>
                    <a:pt x="8" y="139"/>
                    <a:pt x="8" y="93"/>
                  </a:cubicBezTo>
                  <a:cubicBezTo>
                    <a:pt x="8" y="46"/>
                    <a:pt x="46" y="8"/>
                    <a:pt x="92" y="8"/>
                  </a:cubicBezTo>
                  <a:cubicBezTo>
                    <a:pt x="139" y="8"/>
                    <a:pt x="177" y="46"/>
                    <a:pt x="177" y="93"/>
                  </a:cubicBezTo>
                  <a:cubicBezTo>
                    <a:pt x="177" y="139"/>
                    <a:pt x="139" y="177"/>
                    <a:pt x="92" y="177"/>
                  </a:cubicBezTo>
                  <a:close/>
                </a:path>
              </a:pathLst>
            </a:custGeom>
            <a:solidFill>
              <a:schemeClr val="tx1"/>
            </a:solidFill>
            <a:ln>
              <a:noFill/>
            </a:ln>
          </p:spPr>
          <p:txBody>
            <a:bodyPr lIns="34290" tIns="17145" rIns="34290" bIns="17145"/>
            <a:lstStyle/>
            <a:p>
              <a:pPr defTabSz="914217">
                <a:defRPr/>
              </a:pPr>
              <a:endParaRPr lang="en-US" sz="900" dirty="0">
                <a:latin typeface="Lato Light"/>
                <a:cs typeface="Lato Light"/>
              </a:endParaRPr>
            </a:p>
          </p:txBody>
        </p:sp>
        <p:grpSp>
          <p:nvGrpSpPr>
            <p:cNvPr id="12" name="Group 68">
              <a:extLst>
                <a:ext uri="{FF2B5EF4-FFF2-40B4-BE49-F238E27FC236}">
                  <a16:creationId xmlns:a16="http://schemas.microsoft.com/office/drawing/2014/main" id="{F704EB8A-239E-4D3C-BB9F-DC17CA5085CE}"/>
                </a:ext>
              </a:extLst>
            </p:cNvPr>
            <p:cNvGrpSpPr>
              <a:grpSpLocks/>
            </p:cNvGrpSpPr>
            <p:nvPr/>
          </p:nvGrpSpPr>
          <p:grpSpPr bwMode="auto">
            <a:xfrm>
              <a:off x="3215073" y="10726581"/>
              <a:ext cx="756797" cy="755999"/>
              <a:chOff x="7408018" y="7017268"/>
              <a:chExt cx="1340715" cy="1339301"/>
            </a:xfrm>
            <a:grpFill/>
          </p:grpSpPr>
          <p:sp>
            <p:nvSpPr>
              <p:cNvPr id="13" name="Freeform 16">
                <a:extLst>
                  <a:ext uri="{FF2B5EF4-FFF2-40B4-BE49-F238E27FC236}">
                    <a16:creationId xmlns:a16="http://schemas.microsoft.com/office/drawing/2014/main" id="{586E14DC-6005-4B00-9C3B-05D68DF1C385}"/>
                  </a:ext>
                </a:extLst>
              </p:cNvPr>
              <p:cNvSpPr>
                <a:spLocks/>
              </p:cNvSpPr>
              <p:nvPr/>
            </p:nvSpPr>
            <p:spPr bwMode="auto">
              <a:xfrm>
                <a:off x="7832437" y="7467441"/>
                <a:ext cx="553714" cy="452999"/>
              </a:xfrm>
              <a:custGeom>
                <a:avLst/>
                <a:gdLst/>
                <a:ahLst/>
                <a:cxnLst>
                  <a:cxn ang="0">
                    <a:pos x="174" y="0"/>
                  </a:cxn>
                  <a:cxn ang="0">
                    <a:pos x="216" y="16"/>
                  </a:cxn>
                  <a:cxn ang="0">
                    <a:pos x="243" y="7"/>
                  </a:cxn>
                  <a:cxn ang="0">
                    <a:pos x="249" y="4"/>
                  </a:cxn>
                  <a:cxn ang="0">
                    <a:pos x="232" y="29"/>
                  </a:cxn>
                  <a:cxn ang="0">
                    <a:pos x="226" y="33"/>
                  </a:cxn>
                  <a:cxn ang="0">
                    <a:pos x="226" y="33"/>
                  </a:cxn>
                  <a:cxn ang="0">
                    <a:pos x="256" y="25"/>
                  </a:cxn>
                  <a:cxn ang="0">
                    <a:pos x="256" y="25"/>
                  </a:cxn>
                  <a:cxn ang="0">
                    <a:pos x="238" y="45"/>
                  </a:cxn>
                  <a:cxn ang="0">
                    <a:pos x="230" y="52"/>
                  </a:cxn>
                  <a:cxn ang="0">
                    <a:pos x="228" y="85"/>
                  </a:cxn>
                  <a:cxn ang="0">
                    <a:pos x="125" y="202"/>
                  </a:cxn>
                  <a:cxn ang="0">
                    <a:pos x="50" y="205"/>
                  </a:cxn>
                  <a:cxn ang="0">
                    <a:pos x="19" y="195"/>
                  </a:cxn>
                  <a:cxn ang="0">
                    <a:pos x="5" y="187"/>
                  </a:cxn>
                  <a:cxn ang="0">
                    <a:pos x="0" y="184"/>
                  </a:cxn>
                  <a:cxn ang="0">
                    <a:pos x="17" y="185"/>
                  </a:cxn>
                  <a:cxn ang="0">
                    <a:pos x="32" y="183"/>
                  </a:cxn>
                  <a:cxn ang="0">
                    <a:pos x="63" y="172"/>
                  </a:cxn>
                  <a:cxn ang="0">
                    <a:pos x="78" y="162"/>
                  </a:cxn>
                  <a:cxn ang="0">
                    <a:pos x="62" y="160"/>
                  </a:cxn>
                  <a:cxn ang="0">
                    <a:pos x="29" y="126"/>
                  </a:cxn>
                  <a:cxn ang="0">
                    <a:pos x="52" y="125"/>
                  </a:cxn>
                  <a:cxn ang="0">
                    <a:pos x="35" y="118"/>
                  </a:cxn>
                  <a:cxn ang="0">
                    <a:pos x="10" y="73"/>
                  </a:cxn>
                  <a:cxn ang="0">
                    <a:pos x="16" y="76"/>
                  </a:cxn>
                  <a:cxn ang="0">
                    <a:pos x="27" y="79"/>
                  </a:cxn>
                  <a:cxn ang="0">
                    <a:pos x="34" y="79"/>
                  </a:cxn>
                  <a:cxn ang="0">
                    <a:pos x="33" y="79"/>
                  </a:cxn>
                  <a:cxn ang="0">
                    <a:pos x="24" y="71"/>
                  </a:cxn>
                  <a:cxn ang="0">
                    <a:pos x="12" y="23"/>
                  </a:cxn>
                  <a:cxn ang="0">
                    <a:pos x="18" y="10"/>
                  </a:cxn>
                  <a:cxn ang="0">
                    <a:pos x="18" y="10"/>
                  </a:cxn>
                  <a:cxn ang="0">
                    <a:pos x="23" y="15"/>
                  </a:cxn>
                  <a:cxn ang="0">
                    <a:pos x="38" y="30"/>
                  </a:cxn>
                  <a:cxn ang="0">
                    <a:pos x="103" y="61"/>
                  </a:cxn>
                  <a:cxn ang="0">
                    <a:pos x="126" y="64"/>
                  </a:cxn>
                  <a:cxn ang="0">
                    <a:pos x="126" y="40"/>
                  </a:cxn>
                  <a:cxn ang="0">
                    <a:pos x="156" y="4"/>
                  </a:cxn>
                  <a:cxn ang="0">
                    <a:pos x="168" y="1"/>
                  </a:cxn>
                  <a:cxn ang="0">
                    <a:pos x="174" y="0"/>
                  </a:cxn>
                </a:cxnLst>
                <a:rect l="0" t="0" r="r" b="b"/>
                <a:pathLst>
                  <a:path w="256" h="210">
                    <a:moveTo>
                      <a:pt x="174" y="0"/>
                    </a:moveTo>
                    <a:cubicBezTo>
                      <a:pt x="194" y="0"/>
                      <a:pt x="205" y="7"/>
                      <a:pt x="216" y="16"/>
                    </a:cubicBezTo>
                    <a:cubicBezTo>
                      <a:pt x="224" y="16"/>
                      <a:pt x="236" y="11"/>
                      <a:pt x="243" y="7"/>
                    </a:cubicBezTo>
                    <a:cubicBezTo>
                      <a:pt x="245" y="6"/>
                      <a:pt x="247" y="5"/>
                      <a:pt x="249" y="4"/>
                    </a:cubicBezTo>
                    <a:cubicBezTo>
                      <a:pt x="245" y="14"/>
                      <a:pt x="240" y="22"/>
                      <a:pt x="232" y="29"/>
                    </a:cubicBezTo>
                    <a:cubicBezTo>
                      <a:pt x="230" y="30"/>
                      <a:pt x="229" y="32"/>
                      <a:pt x="226" y="33"/>
                    </a:cubicBezTo>
                    <a:cubicBezTo>
                      <a:pt x="226" y="33"/>
                      <a:pt x="226" y="33"/>
                      <a:pt x="226" y="33"/>
                    </a:cubicBezTo>
                    <a:cubicBezTo>
                      <a:pt x="238" y="33"/>
                      <a:pt x="247" y="27"/>
                      <a:pt x="256" y="25"/>
                    </a:cubicBezTo>
                    <a:cubicBezTo>
                      <a:pt x="256" y="25"/>
                      <a:pt x="256" y="25"/>
                      <a:pt x="256" y="25"/>
                    </a:cubicBezTo>
                    <a:cubicBezTo>
                      <a:pt x="251" y="32"/>
                      <a:pt x="245" y="40"/>
                      <a:pt x="238" y="45"/>
                    </a:cubicBezTo>
                    <a:cubicBezTo>
                      <a:pt x="235" y="47"/>
                      <a:pt x="233" y="50"/>
                      <a:pt x="230" y="52"/>
                    </a:cubicBezTo>
                    <a:cubicBezTo>
                      <a:pt x="230" y="64"/>
                      <a:pt x="230" y="75"/>
                      <a:pt x="228" y="85"/>
                    </a:cubicBezTo>
                    <a:cubicBezTo>
                      <a:pt x="214" y="144"/>
                      <a:pt x="180" y="184"/>
                      <a:pt x="125" y="202"/>
                    </a:cubicBezTo>
                    <a:cubicBezTo>
                      <a:pt x="105" y="208"/>
                      <a:pt x="73" y="210"/>
                      <a:pt x="50" y="205"/>
                    </a:cubicBezTo>
                    <a:cubicBezTo>
                      <a:pt x="39" y="202"/>
                      <a:pt x="29" y="199"/>
                      <a:pt x="19" y="195"/>
                    </a:cubicBezTo>
                    <a:cubicBezTo>
                      <a:pt x="14" y="192"/>
                      <a:pt x="9" y="190"/>
                      <a:pt x="5" y="187"/>
                    </a:cubicBezTo>
                    <a:cubicBezTo>
                      <a:pt x="3" y="186"/>
                      <a:pt x="2" y="185"/>
                      <a:pt x="0" y="184"/>
                    </a:cubicBezTo>
                    <a:cubicBezTo>
                      <a:pt x="5" y="184"/>
                      <a:pt x="11" y="186"/>
                      <a:pt x="17" y="185"/>
                    </a:cubicBezTo>
                    <a:cubicBezTo>
                      <a:pt x="22" y="184"/>
                      <a:pt x="27" y="184"/>
                      <a:pt x="32" y="183"/>
                    </a:cubicBezTo>
                    <a:cubicBezTo>
                      <a:pt x="44" y="180"/>
                      <a:pt x="54" y="177"/>
                      <a:pt x="63" y="172"/>
                    </a:cubicBezTo>
                    <a:cubicBezTo>
                      <a:pt x="68" y="169"/>
                      <a:pt x="74" y="166"/>
                      <a:pt x="78" y="162"/>
                    </a:cubicBezTo>
                    <a:cubicBezTo>
                      <a:pt x="72" y="162"/>
                      <a:pt x="66" y="161"/>
                      <a:pt x="62" y="160"/>
                    </a:cubicBezTo>
                    <a:cubicBezTo>
                      <a:pt x="45" y="154"/>
                      <a:pt x="35" y="143"/>
                      <a:pt x="29" y="126"/>
                    </a:cubicBezTo>
                    <a:cubicBezTo>
                      <a:pt x="34" y="127"/>
                      <a:pt x="49" y="128"/>
                      <a:pt x="52" y="125"/>
                    </a:cubicBezTo>
                    <a:cubicBezTo>
                      <a:pt x="46" y="125"/>
                      <a:pt x="39" y="121"/>
                      <a:pt x="35" y="118"/>
                    </a:cubicBezTo>
                    <a:cubicBezTo>
                      <a:pt x="21" y="109"/>
                      <a:pt x="10" y="95"/>
                      <a:pt x="10" y="73"/>
                    </a:cubicBezTo>
                    <a:cubicBezTo>
                      <a:pt x="12" y="74"/>
                      <a:pt x="14" y="75"/>
                      <a:pt x="16" y="76"/>
                    </a:cubicBezTo>
                    <a:cubicBezTo>
                      <a:pt x="19" y="77"/>
                      <a:pt x="22" y="78"/>
                      <a:pt x="27" y="79"/>
                    </a:cubicBezTo>
                    <a:cubicBezTo>
                      <a:pt x="28" y="79"/>
                      <a:pt x="32" y="80"/>
                      <a:pt x="34" y="79"/>
                    </a:cubicBezTo>
                    <a:cubicBezTo>
                      <a:pt x="33" y="79"/>
                      <a:pt x="33" y="79"/>
                      <a:pt x="33" y="79"/>
                    </a:cubicBezTo>
                    <a:cubicBezTo>
                      <a:pt x="31" y="76"/>
                      <a:pt x="26" y="74"/>
                      <a:pt x="24" y="71"/>
                    </a:cubicBezTo>
                    <a:cubicBezTo>
                      <a:pt x="15" y="60"/>
                      <a:pt x="7" y="43"/>
                      <a:pt x="12" y="23"/>
                    </a:cubicBezTo>
                    <a:cubicBezTo>
                      <a:pt x="13" y="18"/>
                      <a:pt x="15" y="14"/>
                      <a:pt x="18" y="10"/>
                    </a:cubicBezTo>
                    <a:cubicBezTo>
                      <a:pt x="18" y="10"/>
                      <a:pt x="18" y="10"/>
                      <a:pt x="18" y="10"/>
                    </a:cubicBezTo>
                    <a:cubicBezTo>
                      <a:pt x="19" y="12"/>
                      <a:pt x="21" y="13"/>
                      <a:pt x="23" y="15"/>
                    </a:cubicBezTo>
                    <a:cubicBezTo>
                      <a:pt x="27" y="21"/>
                      <a:pt x="33" y="26"/>
                      <a:pt x="38" y="30"/>
                    </a:cubicBezTo>
                    <a:cubicBezTo>
                      <a:pt x="57" y="45"/>
                      <a:pt x="75" y="54"/>
                      <a:pt x="103" y="61"/>
                    </a:cubicBezTo>
                    <a:cubicBezTo>
                      <a:pt x="110" y="63"/>
                      <a:pt x="118" y="64"/>
                      <a:pt x="126" y="64"/>
                    </a:cubicBezTo>
                    <a:cubicBezTo>
                      <a:pt x="124" y="57"/>
                      <a:pt x="124" y="46"/>
                      <a:pt x="126" y="40"/>
                    </a:cubicBezTo>
                    <a:cubicBezTo>
                      <a:pt x="131" y="23"/>
                      <a:pt x="141" y="11"/>
                      <a:pt x="156" y="4"/>
                    </a:cubicBezTo>
                    <a:cubicBezTo>
                      <a:pt x="160" y="3"/>
                      <a:pt x="164" y="2"/>
                      <a:pt x="168" y="1"/>
                    </a:cubicBezTo>
                    <a:cubicBezTo>
                      <a:pt x="170" y="1"/>
                      <a:pt x="172" y="0"/>
                      <a:pt x="174" y="0"/>
                    </a:cubicBezTo>
                  </a:path>
                </a:pathLst>
              </a:custGeom>
              <a:solidFill>
                <a:schemeClr val="tx1"/>
              </a:solidFill>
              <a:ln w="9525">
                <a:noFill/>
                <a:round/>
                <a:headEnd/>
                <a:tailEnd/>
              </a:ln>
            </p:spPr>
            <p:txBody>
              <a:bodyPr/>
              <a:lstStyle/>
              <a:p>
                <a:pPr defTabSz="914217">
                  <a:defRPr/>
                </a:pPr>
                <a:endParaRPr lang="en-US" sz="900" dirty="0">
                  <a:latin typeface="Lato Light"/>
                  <a:cs typeface="Lato Light"/>
                </a:endParaRPr>
              </a:p>
            </p:txBody>
          </p:sp>
          <p:sp>
            <p:nvSpPr>
              <p:cNvPr id="14" name="Oval 74">
                <a:extLst>
                  <a:ext uri="{FF2B5EF4-FFF2-40B4-BE49-F238E27FC236}">
                    <a16:creationId xmlns:a16="http://schemas.microsoft.com/office/drawing/2014/main" id="{FFAEFC99-B3A1-4C1F-98A9-2CEECE2CF16F}"/>
                  </a:ext>
                </a:extLst>
              </p:cNvPr>
              <p:cNvSpPr/>
              <p:nvPr/>
            </p:nvSpPr>
            <p:spPr>
              <a:xfrm>
                <a:off x="7408018" y="7017268"/>
                <a:ext cx="1340715" cy="1339301"/>
              </a:xfrm>
              <a:prstGeom prst="ellipse">
                <a:avLst/>
              </a:prstGeom>
              <a:no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217">
                  <a:defRPr/>
                </a:pPr>
                <a:endParaRPr lang="en-US" sz="2200" dirty="0">
                  <a:solidFill>
                    <a:schemeClr val="tx1"/>
                  </a:solidFill>
                  <a:cs typeface="Lato Light"/>
                </a:endParaRPr>
              </a:p>
            </p:txBody>
          </p:sp>
        </p:grpSp>
      </p:grpSp>
      <p:grpSp>
        <p:nvGrpSpPr>
          <p:cNvPr id="2" name="Grupo 1">
            <a:extLst>
              <a:ext uri="{FF2B5EF4-FFF2-40B4-BE49-F238E27FC236}">
                <a16:creationId xmlns:a16="http://schemas.microsoft.com/office/drawing/2014/main" id="{35F84E21-4891-486A-A8BC-89CA42EEC65C}"/>
              </a:ext>
            </a:extLst>
          </p:cNvPr>
          <p:cNvGrpSpPr/>
          <p:nvPr/>
        </p:nvGrpSpPr>
        <p:grpSpPr>
          <a:xfrm>
            <a:off x="1846715" y="2890858"/>
            <a:ext cx="8219490" cy="392402"/>
            <a:chOff x="478959" y="4102474"/>
            <a:chExt cx="8219490" cy="392402"/>
          </a:xfrm>
        </p:grpSpPr>
        <p:sp>
          <p:nvSpPr>
            <p:cNvPr id="15" name="Rectangle 58">
              <a:extLst>
                <a:ext uri="{FF2B5EF4-FFF2-40B4-BE49-F238E27FC236}">
                  <a16:creationId xmlns:a16="http://schemas.microsoft.com/office/drawing/2014/main" id="{426474FE-E870-4640-9F61-31D4D8E66EFE}"/>
                </a:ext>
              </a:extLst>
            </p:cNvPr>
            <p:cNvSpPr>
              <a:spLocks noChangeArrowheads="1"/>
            </p:cNvSpPr>
            <p:nvPr/>
          </p:nvSpPr>
          <p:spPr bwMode="auto">
            <a:xfrm>
              <a:off x="787753" y="4125564"/>
              <a:ext cx="965928" cy="369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899" tIns="60950" rIns="121899" bIns="60950">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1600" b="1" dirty="0">
                  <a:solidFill>
                    <a:schemeClr val="bg1"/>
                  </a:solidFill>
                </a:rPr>
                <a:t>Address</a:t>
              </a:r>
            </a:p>
          </p:txBody>
        </p:sp>
        <p:sp>
          <p:nvSpPr>
            <p:cNvPr id="16" name="Rectangle 59">
              <a:extLst>
                <a:ext uri="{FF2B5EF4-FFF2-40B4-BE49-F238E27FC236}">
                  <a16:creationId xmlns:a16="http://schemas.microsoft.com/office/drawing/2014/main" id="{D9F3F830-1642-4CF5-B4D0-4DA34D2F28F3}"/>
                </a:ext>
              </a:extLst>
            </p:cNvPr>
            <p:cNvSpPr>
              <a:spLocks noChangeArrowheads="1"/>
            </p:cNvSpPr>
            <p:nvPr/>
          </p:nvSpPr>
          <p:spPr bwMode="auto">
            <a:xfrm>
              <a:off x="3958613" y="4102474"/>
              <a:ext cx="1339427" cy="369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899" tIns="60950" rIns="121899" bIns="60950">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1600" b="1" dirty="0">
                  <a:solidFill>
                    <a:schemeClr val="bg1"/>
                  </a:solidFill>
                </a:rPr>
                <a:t>Contact Info</a:t>
              </a:r>
            </a:p>
          </p:txBody>
        </p:sp>
        <p:sp>
          <p:nvSpPr>
            <p:cNvPr id="17" name="Rectangle 60">
              <a:extLst>
                <a:ext uri="{FF2B5EF4-FFF2-40B4-BE49-F238E27FC236}">
                  <a16:creationId xmlns:a16="http://schemas.microsoft.com/office/drawing/2014/main" id="{5BEE8072-BC28-425F-9DA3-553DC5EB5CF4}"/>
                </a:ext>
              </a:extLst>
            </p:cNvPr>
            <p:cNvSpPr>
              <a:spLocks noChangeArrowheads="1"/>
            </p:cNvSpPr>
            <p:nvPr/>
          </p:nvSpPr>
          <p:spPr bwMode="auto">
            <a:xfrm>
              <a:off x="7550998" y="4105647"/>
              <a:ext cx="1147451" cy="369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899" tIns="60950" rIns="121899" bIns="60950">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1600" b="1" dirty="0">
                  <a:solidFill>
                    <a:schemeClr val="bg1"/>
                  </a:solidFill>
                </a:rPr>
                <a:t>Telephone</a:t>
              </a:r>
            </a:p>
          </p:txBody>
        </p:sp>
        <p:sp>
          <p:nvSpPr>
            <p:cNvPr id="18" name="Freeform 161">
              <a:extLst>
                <a:ext uri="{FF2B5EF4-FFF2-40B4-BE49-F238E27FC236}">
                  <a16:creationId xmlns:a16="http://schemas.microsoft.com/office/drawing/2014/main" id="{C4F31701-967A-467A-8B6F-E7A4F57205C1}"/>
                </a:ext>
              </a:extLst>
            </p:cNvPr>
            <p:cNvSpPr>
              <a:spLocks noChangeArrowheads="1"/>
            </p:cNvSpPr>
            <p:nvPr/>
          </p:nvSpPr>
          <p:spPr bwMode="auto">
            <a:xfrm>
              <a:off x="478959" y="4151469"/>
              <a:ext cx="253206" cy="328613"/>
            </a:xfrm>
            <a:custGeom>
              <a:avLst/>
              <a:gdLst>
                <a:gd name="T0" fmla="*/ 252583 w 472"/>
                <a:gd name="T1" fmla="*/ 0 h 619"/>
                <a:gd name="T2" fmla="*/ 252583 w 472"/>
                <a:gd name="T3" fmla="*/ 0 h 619"/>
                <a:gd name="T4" fmla="*/ 0 w 472"/>
                <a:gd name="T5" fmla="*/ 249764 h 619"/>
                <a:gd name="T6" fmla="*/ 252583 w 472"/>
                <a:gd name="T7" fmla="*/ 656825 h 619"/>
                <a:gd name="T8" fmla="*/ 504095 w 472"/>
                <a:gd name="T9" fmla="*/ 249764 h 619"/>
                <a:gd name="T10" fmla="*/ 252583 w 472"/>
                <a:gd name="T11" fmla="*/ 0 h 619"/>
                <a:gd name="T12" fmla="*/ 252583 w 472"/>
                <a:gd name="T13" fmla="*/ 594119 h 619"/>
                <a:gd name="T14" fmla="*/ 252583 w 472"/>
                <a:gd name="T15" fmla="*/ 594119 h 619"/>
                <a:gd name="T16" fmla="*/ 48162 w 472"/>
                <a:gd name="T17" fmla="*/ 249764 h 619"/>
                <a:gd name="T18" fmla="*/ 252583 w 472"/>
                <a:gd name="T19" fmla="*/ 30822 h 619"/>
                <a:gd name="T20" fmla="*/ 457003 w 472"/>
                <a:gd name="T21" fmla="*/ 249764 h 619"/>
                <a:gd name="T22" fmla="*/ 252583 w 472"/>
                <a:gd name="T23" fmla="*/ 594119 h 619"/>
                <a:gd name="T24" fmla="*/ 252583 w 472"/>
                <a:gd name="T25" fmla="*/ 140293 h 619"/>
                <a:gd name="T26" fmla="*/ 252583 w 472"/>
                <a:gd name="T27" fmla="*/ 140293 h 619"/>
                <a:gd name="T28" fmla="*/ 142345 w 472"/>
                <a:gd name="T29" fmla="*/ 249764 h 619"/>
                <a:gd name="T30" fmla="*/ 252583 w 472"/>
                <a:gd name="T31" fmla="*/ 343292 h 619"/>
                <a:gd name="T32" fmla="*/ 362820 w 472"/>
                <a:gd name="T33" fmla="*/ 249764 h 619"/>
                <a:gd name="T34" fmla="*/ 252583 w 472"/>
                <a:gd name="T35" fmla="*/ 140293 h 619"/>
                <a:gd name="T36" fmla="*/ 252583 w 472"/>
                <a:gd name="T37" fmla="*/ 312470 h 619"/>
                <a:gd name="T38" fmla="*/ 252583 w 472"/>
                <a:gd name="T39" fmla="*/ 312470 h 619"/>
                <a:gd name="T40" fmla="*/ 189437 w 472"/>
                <a:gd name="T41" fmla="*/ 249764 h 619"/>
                <a:gd name="T42" fmla="*/ 252583 w 472"/>
                <a:gd name="T43" fmla="*/ 187057 h 619"/>
                <a:gd name="T44" fmla="*/ 315728 w 472"/>
                <a:gd name="T45" fmla="*/ 249764 h 619"/>
                <a:gd name="T46" fmla="*/ 252583 w 472"/>
                <a:gd name="T47" fmla="*/ 312470 h 61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72" h="619">
                  <a:moveTo>
                    <a:pt x="236" y="0"/>
                  </a:moveTo>
                  <a:lnTo>
                    <a:pt x="236" y="0"/>
                  </a:lnTo>
                  <a:cubicBezTo>
                    <a:pt x="104" y="0"/>
                    <a:pt x="0" y="103"/>
                    <a:pt x="0" y="235"/>
                  </a:cubicBezTo>
                  <a:cubicBezTo>
                    <a:pt x="0" y="323"/>
                    <a:pt x="192" y="618"/>
                    <a:pt x="236" y="618"/>
                  </a:cubicBezTo>
                  <a:cubicBezTo>
                    <a:pt x="280" y="618"/>
                    <a:pt x="471" y="323"/>
                    <a:pt x="471" y="235"/>
                  </a:cubicBezTo>
                  <a:cubicBezTo>
                    <a:pt x="471" y="103"/>
                    <a:pt x="368" y="0"/>
                    <a:pt x="236" y="0"/>
                  </a:cubicBezTo>
                  <a:close/>
                  <a:moveTo>
                    <a:pt x="236" y="559"/>
                  </a:moveTo>
                  <a:lnTo>
                    <a:pt x="236" y="559"/>
                  </a:lnTo>
                  <a:cubicBezTo>
                    <a:pt x="207" y="559"/>
                    <a:pt x="45" y="309"/>
                    <a:pt x="45" y="235"/>
                  </a:cubicBezTo>
                  <a:cubicBezTo>
                    <a:pt x="45" y="117"/>
                    <a:pt x="133" y="29"/>
                    <a:pt x="236" y="29"/>
                  </a:cubicBezTo>
                  <a:cubicBezTo>
                    <a:pt x="339" y="29"/>
                    <a:pt x="427" y="117"/>
                    <a:pt x="427" y="235"/>
                  </a:cubicBezTo>
                  <a:cubicBezTo>
                    <a:pt x="427" y="309"/>
                    <a:pt x="266" y="559"/>
                    <a:pt x="236" y="559"/>
                  </a:cubicBezTo>
                  <a:close/>
                  <a:moveTo>
                    <a:pt x="236" y="132"/>
                  </a:moveTo>
                  <a:lnTo>
                    <a:pt x="236" y="132"/>
                  </a:lnTo>
                  <a:cubicBezTo>
                    <a:pt x="177" y="132"/>
                    <a:pt x="133" y="176"/>
                    <a:pt x="133" y="235"/>
                  </a:cubicBezTo>
                  <a:cubicBezTo>
                    <a:pt x="133" y="279"/>
                    <a:pt x="177" y="323"/>
                    <a:pt x="236" y="323"/>
                  </a:cubicBezTo>
                  <a:cubicBezTo>
                    <a:pt x="295" y="323"/>
                    <a:pt x="339" y="279"/>
                    <a:pt x="339" y="235"/>
                  </a:cubicBezTo>
                  <a:cubicBezTo>
                    <a:pt x="339" y="176"/>
                    <a:pt x="295" y="132"/>
                    <a:pt x="236" y="132"/>
                  </a:cubicBezTo>
                  <a:close/>
                  <a:moveTo>
                    <a:pt x="236" y="294"/>
                  </a:moveTo>
                  <a:lnTo>
                    <a:pt x="236" y="294"/>
                  </a:lnTo>
                  <a:cubicBezTo>
                    <a:pt x="207" y="294"/>
                    <a:pt x="177" y="264"/>
                    <a:pt x="177" y="235"/>
                  </a:cubicBezTo>
                  <a:cubicBezTo>
                    <a:pt x="177" y="191"/>
                    <a:pt x="207" y="176"/>
                    <a:pt x="236" y="176"/>
                  </a:cubicBezTo>
                  <a:cubicBezTo>
                    <a:pt x="266" y="176"/>
                    <a:pt x="295" y="191"/>
                    <a:pt x="295" y="235"/>
                  </a:cubicBezTo>
                  <a:cubicBezTo>
                    <a:pt x="295" y="264"/>
                    <a:pt x="266" y="294"/>
                    <a:pt x="236" y="294"/>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MX" sz="900" dirty="0">
                <a:solidFill>
                  <a:schemeClr val="bg1"/>
                </a:solidFill>
              </a:endParaRPr>
            </a:p>
          </p:txBody>
        </p:sp>
        <p:sp>
          <p:nvSpPr>
            <p:cNvPr id="19" name="Freeform 185">
              <a:extLst>
                <a:ext uri="{FF2B5EF4-FFF2-40B4-BE49-F238E27FC236}">
                  <a16:creationId xmlns:a16="http://schemas.microsoft.com/office/drawing/2014/main" id="{6C8C5EDD-354C-4819-A92D-1F00566DE00E}"/>
                </a:ext>
              </a:extLst>
            </p:cNvPr>
            <p:cNvSpPr>
              <a:spLocks noChangeArrowheads="1"/>
            </p:cNvSpPr>
            <p:nvPr/>
          </p:nvSpPr>
          <p:spPr bwMode="auto">
            <a:xfrm>
              <a:off x="3741125" y="4202486"/>
              <a:ext cx="289719" cy="221457"/>
            </a:xfrm>
            <a:custGeom>
              <a:avLst/>
              <a:gdLst>
                <a:gd name="T0" fmla="*/ 509661 w 619"/>
                <a:gd name="T1" fmla="*/ 0 h 472"/>
                <a:gd name="T2" fmla="*/ 509661 w 619"/>
                <a:gd name="T3" fmla="*/ 0 h 472"/>
                <a:gd name="T4" fmla="*/ 68267 w 619"/>
                <a:gd name="T5" fmla="*/ 0 h 472"/>
                <a:gd name="T6" fmla="*/ 0 w 619"/>
                <a:gd name="T7" fmla="*/ 68485 h 472"/>
                <a:gd name="T8" fmla="*/ 0 w 619"/>
                <a:gd name="T9" fmla="*/ 372444 h 472"/>
                <a:gd name="T10" fmla="*/ 68267 w 619"/>
                <a:gd name="T11" fmla="*/ 441867 h 472"/>
                <a:gd name="T12" fmla="*/ 509661 w 619"/>
                <a:gd name="T13" fmla="*/ 441867 h 472"/>
                <a:gd name="T14" fmla="*/ 577928 w 619"/>
                <a:gd name="T15" fmla="*/ 372444 h 472"/>
                <a:gd name="T16" fmla="*/ 577928 w 619"/>
                <a:gd name="T17" fmla="*/ 68485 h 472"/>
                <a:gd name="T18" fmla="*/ 509661 w 619"/>
                <a:gd name="T19" fmla="*/ 0 h 472"/>
                <a:gd name="T20" fmla="*/ 522754 w 619"/>
                <a:gd name="T21" fmla="*/ 41278 h 472"/>
                <a:gd name="T22" fmla="*/ 522754 w 619"/>
                <a:gd name="T23" fmla="*/ 41278 h 472"/>
                <a:gd name="T24" fmla="*/ 288964 w 619"/>
                <a:gd name="T25" fmla="*/ 220464 h 472"/>
                <a:gd name="T26" fmla="*/ 55174 w 619"/>
                <a:gd name="T27" fmla="*/ 41278 h 472"/>
                <a:gd name="T28" fmla="*/ 522754 w 619"/>
                <a:gd name="T29" fmla="*/ 41278 h 472"/>
                <a:gd name="T30" fmla="*/ 27120 w 619"/>
                <a:gd name="T31" fmla="*/ 372444 h 472"/>
                <a:gd name="T32" fmla="*/ 27120 w 619"/>
                <a:gd name="T33" fmla="*/ 372444 h 472"/>
                <a:gd name="T34" fmla="*/ 27120 w 619"/>
                <a:gd name="T35" fmla="*/ 68485 h 472"/>
                <a:gd name="T36" fmla="*/ 192643 w 619"/>
                <a:gd name="T37" fmla="*/ 207330 h 472"/>
                <a:gd name="T38" fmla="*/ 27120 w 619"/>
                <a:gd name="T39" fmla="*/ 372444 h 472"/>
                <a:gd name="T40" fmla="*/ 55174 w 619"/>
                <a:gd name="T41" fmla="*/ 400588 h 472"/>
                <a:gd name="T42" fmla="*/ 55174 w 619"/>
                <a:gd name="T43" fmla="*/ 400588 h 472"/>
                <a:gd name="T44" fmla="*/ 220697 w 619"/>
                <a:gd name="T45" fmla="*/ 220464 h 472"/>
                <a:gd name="T46" fmla="*/ 288964 w 619"/>
                <a:gd name="T47" fmla="*/ 275815 h 472"/>
                <a:gd name="T48" fmla="*/ 344138 w 619"/>
                <a:gd name="T49" fmla="*/ 220464 h 472"/>
                <a:gd name="T50" fmla="*/ 522754 w 619"/>
                <a:gd name="T51" fmla="*/ 400588 h 472"/>
                <a:gd name="T52" fmla="*/ 55174 w 619"/>
                <a:gd name="T53" fmla="*/ 400588 h 472"/>
                <a:gd name="T54" fmla="*/ 550808 w 619"/>
                <a:gd name="T55" fmla="*/ 372444 h 472"/>
                <a:gd name="T56" fmla="*/ 550808 w 619"/>
                <a:gd name="T57" fmla="*/ 372444 h 472"/>
                <a:gd name="T58" fmla="*/ 550808 w 619"/>
                <a:gd name="T59" fmla="*/ 372444 h 472"/>
                <a:gd name="T60" fmla="*/ 385285 w 619"/>
                <a:gd name="T61" fmla="*/ 207330 h 472"/>
                <a:gd name="T62" fmla="*/ 550808 w 619"/>
                <a:gd name="T63" fmla="*/ 68485 h 472"/>
                <a:gd name="T64" fmla="*/ 550808 w 619"/>
                <a:gd name="T65" fmla="*/ 372444 h 4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19" h="472">
                  <a:moveTo>
                    <a:pt x="545" y="0"/>
                  </a:moveTo>
                  <a:lnTo>
                    <a:pt x="545" y="0"/>
                  </a:lnTo>
                  <a:cubicBezTo>
                    <a:pt x="73" y="0"/>
                    <a:pt x="73" y="0"/>
                    <a:pt x="73" y="0"/>
                  </a:cubicBezTo>
                  <a:cubicBezTo>
                    <a:pt x="29" y="0"/>
                    <a:pt x="0" y="30"/>
                    <a:pt x="0" y="73"/>
                  </a:cubicBezTo>
                  <a:cubicBezTo>
                    <a:pt x="0" y="397"/>
                    <a:pt x="0" y="397"/>
                    <a:pt x="0" y="397"/>
                  </a:cubicBezTo>
                  <a:cubicBezTo>
                    <a:pt x="0" y="442"/>
                    <a:pt x="29" y="471"/>
                    <a:pt x="73" y="471"/>
                  </a:cubicBezTo>
                  <a:cubicBezTo>
                    <a:pt x="545" y="471"/>
                    <a:pt x="545" y="471"/>
                    <a:pt x="545" y="471"/>
                  </a:cubicBezTo>
                  <a:cubicBezTo>
                    <a:pt x="589" y="471"/>
                    <a:pt x="618" y="442"/>
                    <a:pt x="618" y="397"/>
                  </a:cubicBezTo>
                  <a:cubicBezTo>
                    <a:pt x="618" y="73"/>
                    <a:pt x="618" y="73"/>
                    <a:pt x="618" y="73"/>
                  </a:cubicBezTo>
                  <a:cubicBezTo>
                    <a:pt x="618" y="30"/>
                    <a:pt x="589" y="0"/>
                    <a:pt x="545" y="0"/>
                  </a:cubicBezTo>
                  <a:close/>
                  <a:moveTo>
                    <a:pt x="559" y="44"/>
                  </a:moveTo>
                  <a:lnTo>
                    <a:pt x="559" y="44"/>
                  </a:lnTo>
                  <a:cubicBezTo>
                    <a:pt x="309" y="235"/>
                    <a:pt x="309" y="235"/>
                    <a:pt x="309" y="235"/>
                  </a:cubicBezTo>
                  <a:cubicBezTo>
                    <a:pt x="59" y="44"/>
                    <a:pt x="59" y="44"/>
                    <a:pt x="59" y="44"/>
                  </a:cubicBezTo>
                  <a:lnTo>
                    <a:pt x="559" y="44"/>
                  </a:lnTo>
                  <a:close/>
                  <a:moveTo>
                    <a:pt x="29" y="397"/>
                  </a:moveTo>
                  <a:lnTo>
                    <a:pt x="29" y="397"/>
                  </a:lnTo>
                  <a:cubicBezTo>
                    <a:pt x="29" y="73"/>
                    <a:pt x="29" y="73"/>
                    <a:pt x="29" y="73"/>
                  </a:cubicBezTo>
                  <a:cubicBezTo>
                    <a:pt x="206" y="221"/>
                    <a:pt x="206" y="221"/>
                    <a:pt x="206" y="221"/>
                  </a:cubicBezTo>
                  <a:cubicBezTo>
                    <a:pt x="29" y="397"/>
                    <a:pt x="29" y="397"/>
                    <a:pt x="29" y="397"/>
                  </a:cubicBezTo>
                  <a:close/>
                  <a:moveTo>
                    <a:pt x="59" y="427"/>
                  </a:moveTo>
                  <a:lnTo>
                    <a:pt x="59" y="427"/>
                  </a:lnTo>
                  <a:cubicBezTo>
                    <a:pt x="236" y="235"/>
                    <a:pt x="236" y="235"/>
                    <a:pt x="236" y="235"/>
                  </a:cubicBezTo>
                  <a:cubicBezTo>
                    <a:pt x="309" y="294"/>
                    <a:pt x="309" y="294"/>
                    <a:pt x="309" y="294"/>
                  </a:cubicBezTo>
                  <a:cubicBezTo>
                    <a:pt x="368" y="235"/>
                    <a:pt x="368" y="235"/>
                    <a:pt x="368" y="235"/>
                  </a:cubicBezTo>
                  <a:cubicBezTo>
                    <a:pt x="559" y="427"/>
                    <a:pt x="559" y="427"/>
                    <a:pt x="559" y="427"/>
                  </a:cubicBezTo>
                  <a:cubicBezTo>
                    <a:pt x="545" y="427"/>
                    <a:pt x="73" y="427"/>
                    <a:pt x="59" y="427"/>
                  </a:cubicBezTo>
                  <a:close/>
                  <a:moveTo>
                    <a:pt x="589" y="397"/>
                  </a:moveTo>
                  <a:lnTo>
                    <a:pt x="589" y="397"/>
                  </a:lnTo>
                  <a:cubicBezTo>
                    <a:pt x="412" y="221"/>
                    <a:pt x="412" y="221"/>
                    <a:pt x="412" y="221"/>
                  </a:cubicBezTo>
                  <a:cubicBezTo>
                    <a:pt x="589" y="73"/>
                    <a:pt x="589" y="73"/>
                    <a:pt x="589" y="73"/>
                  </a:cubicBezTo>
                  <a:lnTo>
                    <a:pt x="589" y="39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lIns="45716" tIns="22858" rIns="45716" bIns="22858" anchor="ctr"/>
            <a:lstStyle/>
            <a:p>
              <a:endParaRPr lang="es-MX" sz="900" dirty="0">
                <a:solidFill>
                  <a:schemeClr val="bg1"/>
                </a:solidFill>
              </a:endParaRPr>
            </a:p>
          </p:txBody>
        </p:sp>
        <p:sp>
          <p:nvSpPr>
            <p:cNvPr id="20" name="Freeform 178">
              <a:extLst>
                <a:ext uri="{FF2B5EF4-FFF2-40B4-BE49-F238E27FC236}">
                  <a16:creationId xmlns:a16="http://schemas.microsoft.com/office/drawing/2014/main" id="{64305A20-9958-4437-8259-FC9DA59E91D1}"/>
                </a:ext>
              </a:extLst>
            </p:cNvPr>
            <p:cNvSpPr>
              <a:spLocks noChangeArrowheads="1"/>
            </p:cNvSpPr>
            <p:nvPr/>
          </p:nvSpPr>
          <p:spPr bwMode="auto">
            <a:xfrm>
              <a:off x="7331129" y="4176291"/>
              <a:ext cx="292100" cy="283369"/>
            </a:xfrm>
            <a:custGeom>
              <a:avLst/>
              <a:gdLst>
                <a:gd name="T0" fmla="*/ 603 w 634"/>
                <a:gd name="T1" fmla="*/ 74 h 619"/>
                <a:gd name="T2" fmla="*/ 603 w 634"/>
                <a:gd name="T3" fmla="*/ 74 h 619"/>
                <a:gd name="T4" fmla="*/ 545 w 634"/>
                <a:gd name="T5" fmla="*/ 15 h 619"/>
                <a:gd name="T6" fmla="*/ 486 w 634"/>
                <a:gd name="T7" fmla="*/ 15 h 619"/>
                <a:gd name="T8" fmla="*/ 412 w 634"/>
                <a:gd name="T9" fmla="*/ 133 h 619"/>
                <a:gd name="T10" fmla="*/ 412 w 634"/>
                <a:gd name="T11" fmla="*/ 191 h 619"/>
                <a:gd name="T12" fmla="*/ 441 w 634"/>
                <a:gd name="T13" fmla="*/ 221 h 619"/>
                <a:gd name="T14" fmla="*/ 353 w 634"/>
                <a:gd name="T15" fmla="*/ 324 h 619"/>
                <a:gd name="T16" fmla="*/ 235 w 634"/>
                <a:gd name="T17" fmla="*/ 427 h 619"/>
                <a:gd name="T18" fmla="*/ 191 w 634"/>
                <a:gd name="T19" fmla="*/ 397 h 619"/>
                <a:gd name="T20" fmla="*/ 132 w 634"/>
                <a:gd name="T21" fmla="*/ 397 h 619"/>
                <a:gd name="T22" fmla="*/ 29 w 634"/>
                <a:gd name="T23" fmla="*/ 486 h 619"/>
                <a:gd name="T24" fmla="*/ 29 w 634"/>
                <a:gd name="T25" fmla="*/ 530 h 619"/>
                <a:gd name="T26" fmla="*/ 88 w 634"/>
                <a:gd name="T27" fmla="*/ 589 h 619"/>
                <a:gd name="T28" fmla="*/ 191 w 634"/>
                <a:gd name="T29" fmla="*/ 589 h 619"/>
                <a:gd name="T30" fmla="*/ 427 w 634"/>
                <a:gd name="T31" fmla="*/ 412 h 619"/>
                <a:gd name="T32" fmla="*/ 603 w 634"/>
                <a:gd name="T33" fmla="*/ 191 h 619"/>
                <a:gd name="T34" fmla="*/ 603 w 634"/>
                <a:gd name="T35" fmla="*/ 74 h 619"/>
                <a:gd name="T36" fmla="*/ 574 w 634"/>
                <a:gd name="T37" fmla="*/ 162 h 619"/>
                <a:gd name="T38" fmla="*/ 574 w 634"/>
                <a:gd name="T39" fmla="*/ 162 h 619"/>
                <a:gd name="T40" fmla="*/ 412 w 634"/>
                <a:gd name="T41" fmla="*/ 383 h 619"/>
                <a:gd name="T42" fmla="*/ 162 w 634"/>
                <a:gd name="T43" fmla="*/ 559 h 619"/>
                <a:gd name="T44" fmla="*/ 103 w 634"/>
                <a:gd name="T45" fmla="*/ 559 h 619"/>
                <a:gd name="T46" fmla="*/ 73 w 634"/>
                <a:gd name="T47" fmla="*/ 530 h 619"/>
                <a:gd name="T48" fmla="*/ 73 w 634"/>
                <a:gd name="T49" fmla="*/ 486 h 619"/>
                <a:gd name="T50" fmla="*/ 147 w 634"/>
                <a:gd name="T51" fmla="*/ 442 h 619"/>
                <a:gd name="T52" fmla="*/ 177 w 634"/>
                <a:gd name="T53" fmla="*/ 442 h 619"/>
                <a:gd name="T54" fmla="*/ 221 w 634"/>
                <a:gd name="T55" fmla="*/ 486 h 619"/>
                <a:gd name="T56" fmla="*/ 500 w 634"/>
                <a:gd name="T57" fmla="*/ 221 h 619"/>
                <a:gd name="T58" fmla="*/ 441 w 634"/>
                <a:gd name="T59" fmla="*/ 176 h 619"/>
                <a:gd name="T60" fmla="*/ 441 w 634"/>
                <a:gd name="T61" fmla="*/ 133 h 619"/>
                <a:gd name="T62" fmla="*/ 500 w 634"/>
                <a:gd name="T63" fmla="*/ 59 h 619"/>
                <a:gd name="T64" fmla="*/ 545 w 634"/>
                <a:gd name="T65" fmla="*/ 59 h 619"/>
                <a:gd name="T66" fmla="*/ 574 w 634"/>
                <a:gd name="T67" fmla="*/ 103 h 619"/>
                <a:gd name="T68" fmla="*/ 574 w 634"/>
                <a:gd name="T69" fmla="*/ 16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34" h="619">
                  <a:moveTo>
                    <a:pt x="603" y="74"/>
                  </a:moveTo>
                  <a:lnTo>
                    <a:pt x="603" y="74"/>
                  </a:lnTo>
                  <a:cubicBezTo>
                    <a:pt x="545" y="15"/>
                    <a:pt x="545" y="15"/>
                    <a:pt x="545" y="15"/>
                  </a:cubicBezTo>
                  <a:cubicBezTo>
                    <a:pt x="530" y="0"/>
                    <a:pt x="500" y="0"/>
                    <a:pt x="486" y="15"/>
                  </a:cubicBezTo>
                  <a:cubicBezTo>
                    <a:pt x="412" y="133"/>
                    <a:pt x="412" y="133"/>
                    <a:pt x="412" y="133"/>
                  </a:cubicBezTo>
                  <a:cubicBezTo>
                    <a:pt x="398" y="147"/>
                    <a:pt x="398" y="176"/>
                    <a:pt x="412" y="191"/>
                  </a:cubicBezTo>
                  <a:cubicBezTo>
                    <a:pt x="441" y="221"/>
                    <a:pt x="441" y="221"/>
                    <a:pt x="441" y="221"/>
                  </a:cubicBezTo>
                  <a:cubicBezTo>
                    <a:pt x="412" y="250"/>
                    <a:pt x="382" y="294"/>
                    <a:pt x="353" y="324"/>
                  </a:cubicBezTo>
                  <a:cubicBezTo>
                    <a:pt x="309" y="368"/>
                    <a:pt x="265" y="397"/>
                    <a:pt x="235" y="427"/>
                  </a:cubicBezTo>
                  <a:cubicBezTo>
                    <a:pt x="191" y="397"/>
                    <a:pt x="191" y="397"/>
                    <a:pt x="191" y="397"/>
                  </a:cubicBezTo>
                  <a:cubicBezTo>
                    <a:pt x="177" y="383"/>
                    <a:pt x="162" y="383"/>
                    <a:pt x="132" y="397"/>
                  </a:cubicBezTo>
                  <a:cubicBezTo>
                    <a:pt x="29" y="486"/>
                    <a:pt x="29" y="486"/>
                    <a:pt x="29" y="486"/>
                  </a:cubicBezTo>
                  <a:cubicBezTo>
                    <a:pt x="0" y="500"/>
                    <a:pt x="15" y="515"/>
                    <a:pt x="29" y="530"/>
                  </a:cubicBezTo>
                  <a:cubicBezTo>
                    <a:pt x="88" y="589"/>
                    <a:pt x="88" y="589"/>
                    <a:pt x="88" y="589"/>
                  </a:cubicBezTo>
                  <a:cubicBezTo>
                    <a:pt x="118" y="618"/>
                    <a:pt x="147" y="618"/>
                    <a:pt x="191" y="589"/>
                  </a:cubicBezTo>
                  <a:cubicBezTo>
                    <a:pt x="191" y="589"/>
                    <a:pt x="324" y="530"/>
                    <a:pt x="427" y="412"/>
                  </a:cubicBezTo>
                  <a:cubicBezTo>
                    <a:pt x="530" y="324"/>
                    <a:pt x="603" y="191"/>
                    <a:pt x="603" y="191"/>
                  </a:cubicBezTo>
                  <a:cubicBezTo>
                    <a:pt x="618" y="147"/>
                    <a:pt x="633" y="103"/>
                    <a:pt x="603" y="74"/>
                  </a:cubicBezTo>
                  <a:close/>
                  <a:moveTo>
                    <a:pt x="574" y="162"/>
                  </a:moveTo>
                  <a:lnTo>
                    <a:pt x="574" y="162"/>
                  </a:lnTo>
                  <a:cubicBezTo>
                    <a:pt x="545" y="221"/>
                    <a:pt x="471" y="324"/>
                    <a:pt x="412" y="383"/>
                  </a:cubicBezTo>
                  <a:cubicBezTo>
                    <a:pt x="339" y="456"/>
                    <a:pt x="162" y="559"/>
                    <a:pt x="162" y="559"/>
                  </a:cubicBezTo>
                  <a:cubicBezTo>
                    <a:pt x="147" y="574"/>
                    <a:pt x="118" y="574"/>
                    <a:pt x="103" y="559"/>
                  </a:cubicBezTo>
                  <a:cubicBezTo>
                    <a:pt x="73" y="530"/>
                    <a:pt x="73" y="530"/>
                    <a:pt x="73" y="530"/>
                  </a:cubicBezTo>
                  <a:cubicBezTo>
                    <a:pt x="59" y="515"/>
                    <a:pt x="59" y="500"/>
                    <a:pt x="73" y="486"/>
                  </a:cubicBezTo>
                  <a:cubicBezTo>
                    <a:pt x="147" y="442"/>
                    <a:pt x="147" y="442"/>
                    <a:pt x="147" y="442"/>
                  </a:cubicBezTo>
                  <a:cubicBezTo>
                    <a:pt x="162" y="427"/>
                    <a:pt x="177" y="427"/>
                    <a:pt x="177" y="442"/>
                  </a:cubicBezTo>
                  <a:cubicBezTo>
                    <a:pt x="221" y="486"/>
                    <a:pt x="221" y="486"/>
                    <a:pt x="221" y="486"/>
                  </a:cubicBezTo>
                  <a:cubicBezTo>
                    <a:pt x="235" y="471"/>
                    <a:pt x="398" y="368"/>
                    <a:pt x="500" y="221"/>
                  </a:cubicBezTo>
                  <a:cubicBezTo>
                    <a:pt x="441" y="176"/>
                    <a:pt x="441" y="176"/>
                    <a:pt x="441" y="176"/>
                  </a:cubicBezTo>
                  <a:cubicBezTo>
                    <a:pt x="441" y="162"/>
                    <a:pt x="441" y="147"/>
                    <a:pt x="441" y="133"/>
                  </a:cubicBezTo>
                  <a:cubicBezTo>
                    <a:pt x="500" y="59"/>
                    <a:pt x="500" y="59"/>
                    <a:pt x="500" y="59"/>
                  </a:cubicBezTo>
                  <a:cubicBezTo>
                    <a:pt x="515" y="44"/>
                    <a:pt x="530" y="59"/>
                    <a:pt x="545" y="59"/>
                  </a:cubicBezTo>
                  <a:cubicBezTo>
                    <a:pt x="574" y="103"/>
                    <a:pt x="574" y="103"/>
                    <a:pt x="574" y="103"/>
                  </a:cubicBezTo>
                  <a:cubicBezTo>
                    <a:pt x="589" y="117"/>
                    <a:pt x="589" y="147"/>
                    <a:pt x="574" y="162"/>
                  </a:cubicBezTo>
                  <a:close/>
                </a:path>
              </a:pathLst>
            </a:custGeom>
            <a:solidFill>
              <a:schemeClr val="bg1"/>
            </a:solidFill>
            <a:ln>
              <a:noFill/>
            </a:ln>
            <a:effectLst/>
          </p:spPr>
          <p:txBody>
            <a:bodyPr wrap="none" lIns="45716" tIns="22858" rIns="45716" bIns="22858" anchor="ctr"/>
            <a:lstStyle/>
            <a:p>
              <a:pPr defTabSz="914217">
                <a:defRPr/>
              </a:pPr>
              <a:endParaRPr lang="en-US" sz="900">
                <a:solidFill>
                  <a:schemeClr val="bg1"/>
                </a:solidFill>
              </a:endParaRPr>
            </a:p>
          </p:txBody>
        </p:sp>
      </p:grpSp>
      <p:sp>
        <p:nvSpPr>
          <p:cNvPr id="27" name="CuadroTexto 26">
            <a:extLst>
              <a:ext uri="{FF2B5EF4-FFF2-40B4-BE49-F238E27FC236}">
                <a16:creationId xmlns:a16="http://schemas.microsoft.com/office/drawing/2014/main" id="{8A12C54D-9E5C-4BD4-9E05-24379001D340}"/>
              </a:ext>
            </a:extLst>
          </p:cNvPr>
          <p:cNvSpPr txBox="1"/>
          <p:nvPr/>
        </p:nvSpPr>
        <p:spPr>
          <a:xfrm>
            <a:off x="3778412" y="1238854"/>
            <a:ext cx="3657600" cy="923330"/>
          </a:xfrm>
          <a:prstGeom prst="rect">
            <a:avLst/>
          </a:prstGeom>
          <a:noFill/>
        </p:spPr>
        <p:txBody>
          <a:bodyPr wrap="square" rtlCol="0">
            <a:spAutoFit/>
          </a:bodyPr>
          <a:lstStyle/>
          <a:p>
            <a:pPr algn="ctr"/>
            <a:r>
              <a:rPr lang="en-US" sz="5400" dirty="0">
                <a:solidFill>
                  <a:srgbClr val="3F353B"/>
                </a:solidFill>
                <a:latin typeface="Arial Black" panose="020B0A04020102020204" pitchFamily="34" charset="0"/>
              </a:rPr>
              <a:t>THANKS</a:t>
            </a:r>
          </a:p>
        </p:txBody>
      </p:sp>
      <p:sp>
        <p:nvSpPr>
          <p:cNvPr id="28" name="CuadroTexto 27">
            <a:extLst>
              <a:ext uri="{FF2B5EF4-FFF2-40B4-BE49-F238E27FC236}">
                <a16:creationId xmlns:a16="http://schemas.microsoft.com/office/drawing/2014/main" id="{D53256B9-B5D4-441C-850D-87D7020296CA}"/>
              </a:ext>
            </a:extLst>
          </p:cNvPr>
          <p:cNvSpPr txBox="1"/>
          <p:nvPr/>
        </p:nvSpPr>
        <p:spPr>
          <a:xfrm>
            <a:off x="6512088" y="138142"/>
            <a:ext cx="5544457" cy="369332"/>
          </a:xfrm>
          <a:prstGeom prst="rect">
            <a:avLst/>
          </a:prstGeom>
          <a:noFill/>
        </p:spPr>
        <p:txBody>
          <a:bodyPr wrap="square" rtlCol="0">
            <a:spAutoFit/>
          </a:bodyPr>
          <a:lstStyle/>
          <a:p>
            <a:pPr algn="r"/>
            <a:r>
              <a:rPr lang="en-US" dirty="0">
                <a:solidFill>
                  <a:schemeClr val="bg1"/>
                </a:solidFill>
              </a:rPr>
              <a:t>www.free-powerpoint-templastes-download.com</a:t>
            </a:r>
          </a:p>
        </p:txBody>
      </p:sp>
      <p:cxnSp>
        <p:nvCxnSpPr>
          <p:cNvPr id="8" name="Conector recto 7">
            <a:extLst>
              <a:ext uri="{FF2B5EF4-FFF2-40B4-BE49-F238E27FC236}">
                <a16:creationId xmlns:a16="http://schemas.microsoft.com/office/drawing/2014/main" id="{ED74367C-C7BD-432A-B853-F8E2C033B0BD}"/>
              </a:ext>
            </a:extLst>
          </p:cNvPr>
          <p:cNvCxnSpPr/>
          <p:nvPr/>
        </p:nvCxnSpPr>
        <p:spPr>
          <a:xfrm>
            <a:off x="4041290" y="2421393"/>
            <a:ext cx="375920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8851317"/>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7FCA87B9-E211-0E4B-A9F7-DF87D6193A8C}"/>
              </a:ext>
            </a:extLst>
          </p:cNvPr>
          <p:cNvSpPr/>
          <p:nvPr/>
        </p:nvSpPr>
        <p:spPr>
          <a:xfrm>
            <a:off x="4763" y="1785"/>
            <a:ext cx="12182478" cy="6854429"/>
          </a:xfrm>
          <a:prstGeom prst="rect">
            <a:avLst/>
          </a:prstGeom>
          <a:solidFill>
            <a:schemeClr val="tx1">
              <a:alpha val="8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302020204030203" pitchFamily="34" charset="0"/>
            </a:endParaRPr>
          </a:p>
        </p:txBody>
      </p:sp>
      <p:sp>
        <p:nvSpPr>
          <p:cNvPr id="4" name="CuadroTexto 3">
            <a:extLst>
              <a:ext uri="{FF2B5EF4-FFF2-40B4-BE49-F238E27FC236}">
                <a16:creationId xmlns:a16="http://schemas.microsoft.com/office/drawing/2014/main" id="{F3C1E99B-F7CB-459B-A348-CDF66B2291AB}"/>
              </a:ext>
            </a:extLst>
          </p:cNvPr>
          <p:cNvSpPr txBox="1"/>
          <p:nvPr/>
        </p:nvSpPr>
        <p:spPr>
          <a:xfrm>
            <a:off x="2178424" y="2937045"/>
            <a:ext cx="7957502" cy="1762021"/>
          </a:xfrm>
          <a:prstGeom prst="rect">
            <a:avLst/>
          </a:prstGeom>
          <a:noFill/>
        </p:spPr>
        <p:txBody>
          <a:bodyPr wrap="square" rtlCol="0">
            <a:spAutoFit/>
          </a:bodyPr>
          <a:lstStyle/>
          <a:p>
            <a:pPr algn="ctr"/>
            <a:r>
              <a:rPr lang="en-US" altLang="ja-JP" sz="1000" b="1" dirty="0">
                <a:solidFill>
                  <a:schemeClr val="bg1"/>
                </a:solidFill>
                <a:latin typeface="Lato Light" panose="020F0302020204030203" pitchFamily="34" charset="0"/>
                <a:cs typeface="Arial" panose="020B0604020202020204" pitchFamily="34" charset="0"/>
              </a:rPr>
              <a:t>If you loved the template and want to show your support, I’d really appreciate it if you followed me on social media!! </a:t>
            </a:r>
            <a:r>
              <a:rPr lang="es-CO" altLang="ja-JP" sz="1000" b="1" dirty="0">
                <a:solidFill>
                  <a:schemeClr val="bg1"/>
                </a:solidFill>
                <a:latin typeface="Lato Light" panose="020F0302020204030203" pitchFamily="34" charset="0"/>
                <a:cs typeface="Arial" panose="020B0604020202020204" pitchFamily="34" charset="0"/>
                <a:sym typeface="Wingdings" panose="05000000000000000000" pitchFamily="2" charset="2"/>
              </a:rPr>
              <a:t></a:t>
            </a:r>
            <a:endParaRPr lang="es-CO" altLang="ja-JP" sz="1000" b="1" dirty="0">
              <a:solidFill>
                <a:schemeClr val="bg1"/>
              </a:solidFill>
              <a:latin typeface="Lato Light" panose="020F0302020204030203" pitchFamily="34" charset="0"/>
              <a:cs typeface="Arial" panose="020B0604020202020204" pitchFamily="34" charset="0"/>
            </a:endParaRPr>
          </a:p>
          <a:p>
            <a:pPr algn="ctr"/>
            <a:r>
              <a:rPr lang="es-CO" altLang="ja-JP" sz="2200" dirty="0">
                <a:solidFill>
                  <a:schemeClr val="bg1"/>
                </a:solidFill>
                <a:latin typeface="Lato Light" panose="020F0302020204030203"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https://www.instagram.com/ppthemes/</a:t>
            </a:r>
            <a:r>
              <a:rPr lang="es-CO" altLang="ja-JP" sz="2200" dirty="0">
                <a:solidFill>
                  <a:schemeClr val="bg1"/>
                </a:solidFill>
                <a:latin typeface="Lato Light" panose="020F0302020204030203" pitchFamily="34" charset="0"/>
                <a:cs typeface="Arial" panose="020B0604020202020204" pitchFamily="34" charset="0"/>
              </a:rPr>
              <a:t> </a:t>
            </a:r>
          </a:p>
          <a:p>
            <a:pPr algn="ctr"/>
            <a:r>
              <a:rPr lang="es-CO" altLang="ja-JP" sz="2200" dirty="0">
                <a:solidFill>
                  <a:schemeClr val="bg1"/>
                </a:solidFill>
                <a:latin typeface="Lato Light" panose="020F0302020204030203"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https://www.facebook.com/ppthemess</a:t>
            </a:r>
            <a:endParaRPr lang="es-CO" altLang="ja-JP" sz="2200" dirty="0">
              <a:solidFill>
                <a:schemeClr val="bg1"/>
              </a:solidFill>
              <a:latin typeface="Lato Light" panose="020F0302020204030203" pitchFamily="34" charset="0"/>
              <a:cs typeface="Arial" panose="020B0604020202020204" pitchFamily="34" charset="0"/>
            </a:endParaRPr>
          </a:p>
          <a:p>
            <a:pPr algn="ctr"/>
            <a:r>
              <a:rPr lang="es-CO" altLang="ja-JP" sz="2200" dirty="0">
                <a:solidFill>
                  <a:schemeClr val="bg1"/>
                </a:solidFill>
                <a:latin typeface="Lato Light" panose="020F0302020204030203"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https://www.youtube.com/@Ppthemes</a:t>
            </a:r>
            <a:r>
              <a:rPr lang="es-CO" altLang="ja-JP" sz="2200" dirty="0">
                <a:solidFill>
                  <a:schemeClr val="bg1"/>
                </a:solidFill>
                <a:latin typeface="Lato Light" panose="020F0302020204030203" pitchFamily="34" charset="0"/>
                <a:cs typeface="Arial" panose="020B0604020202020204" pitchFamily="34" charset="0"/>
              </a:rPr>
              <a:t> </a:t>
            </a:r>
          </a:p>
          <a:p>
            <a:pPr algn="ctr"/>
            <a:r>
              <a:rPr lang="es-CO" altLang="ja-JP" sz="2200" dirty="0">
                <a:solidFill>
                  <a:schemeClr val="bg1"/>
                </a:solidFill>
                <a:latin typeface="Lato Light" panose="020F0302020204030203" pitchFamily="34" charset="0"/>
                <a:cs typeface="Arial" panose="020B0604020202020204" pitchFamily="34" charset="0"/>
                <a:hlinkClick r:id="rId5">
                  <a:extLst>
                    <a:ext uri="{A12FA001-AC4F-418D-AE19-62706E023703}">
                      <ahyp:hlinkClr xmlns:ahyp="http://schemas.microsoft.com/office/drawing/2018/hyperlinkcolor" val="tx"/>
                    </a:ext>
                  </a:extLst>
                </a:hlinkClick>
              </a:rPr>
              <a:t>https://www.tiktok.com/@Ppthemes</a:t>
            </a:r>
            <a:r>
              <a:rPr lang="es-CO" altLang="ja-JP" sz="2200" dirty="0">
                <a:solidFill>
                  <a:schemeClr val="bg1"/>
                </a:solidFill>
                <a:latin typeface="Lato Light" panose="020F0302020204030203" pitchFamily="34" charset="0"/>
                <a:cs typeface="Arial" panose="020B0604020202020204" pitchFamily="34" charset="0"/>
              </a:rPr>
              <a:t> </a:t>
            </a:r>
          </a:p>
          <a:p>
            <a:pPr algn="ctr"/>
            <a:endParaRPr lang="es-CO" altLang="ja-JP" sz="525" dirty="0">
              <a:solidFill>
                <a:schemeClr val="bg1"/>
              </a:solidFill>
              <a:latin typeface="Lato Light" panose="020F0302020204030203" pitchFamily="34" charset="0"/>
              <a:cs typeface="Arial" panose="020B0604020202020204" pitchFamily="34" charset="0"/>
            </a:endParaRPr>
          </a:p>
          <a:p>
            <a:pPr algn="ctr"/>
            <a:endParaRPr lang="es-CO" altLang="ja-JP" sz="525" dirty="0">
              <a:solidFill>
                <a:schemeClr val="bg1"/>
              </a:solidFill>
              <a:latin typeface="Lato Light" panose="020F0302020204030203" pitchFamily="34" charset="0"/>
              <a:cs typeface="Arial" panose="020B0604020202020204" pitchFamily="34" charset="0"/>
            </a:endParaRPr>
          </a:p>
        </p:txBody>
      </p:sp>
      <p:sp>
        <p:nvSpPr>
          <p:cNvPr id="2" name="TextBox 1">
            <a:extLst>
              <a:ext uri="{FF2B5EF4-FFF2-40B4-BE49-F238E27FC236}">
                <a16:creationId xmlns:a16="http://schemas.microsoft.com/office/drawing/2014/main" id="{63C2FFBD-9D13-BA64-9497-7955609534D6}"/>
              </a:ext>
            </a:extLst>
          </p:cNvPr>
          <p:cNvSpPr txBox="1"/>
          <p:nvPr/>
        </p:nvSpPr>
        <p:spPr>
          <a:xfrm>
            <a:off x="2839448" y="5940144"/>
            <a:ext cx="6873469" cy="707886"/>
          </a:xfrm>
          <a:prstGeom prst="rect">
            <a:avLst/>
          </a:prstGeom>
          <a:noFill/>
        </p:spPr>
        <p:txBody>
          <a:bodyPr wrap="square" rtlCol="0">
            <a:spAutoFit/>
          </a:bodyPr>
          <a:lstStyle/>
          <a:p>
            <a:pPr algn="ctr"/>
            <a:r>
              <a:rPr lang="en-US" altLang="ja-JP" sz="2000" dirty="0">
                <a:solidFill>
                  <a:schemeClr val="accent5"/>
                </a:solidFill>
                <a:latin typeface="Lato Light" panose="020F0302020204030203" pitchFamily="34" charset="0"/>
                <a:cs typeface="Arial" panose="020B0604020202020204" pitchFamily="34" charset="0"/>
              </a:rPr>
              <a:t>Images used in this template are courtesy of </a:t>
            </a:r>
            <a:r>
              <a:rPr lang="en-US" altLang="ja-JP" sz="2000" dirty="0" err="1">
                <a:solidFill>
                  <a:schemeClr val="accent5"/>
                </a:solidFill>
                <a:latin typeface="Lato Light" panose="020F0302020204030203" pitchFamily="34" charset="0"/>
                <a:cs typeface="Arial" panose="020B0604020202020204" pitchFamily="34" charset="0"/>
              </a:rPr>
              <a:t>Freepik</a:t>
            </a:r>
            <a:r>
              <a:rPr lang="en-US" altLang="ja-JP" sz="2000" dirty="0">
                <a:solidFill>
                  <a:schemeClr val="accent5"/>
                </a:solidFill>
                <a:latin typeface="Lato Light" panose="020F0302020204030203" pitchFamily="34" charset="0"/>
                <a:cs typeface="Arial" panose="020B0604020202020204" pitchFamily="34" charset="0"/>
              </a:rPr>
              <a:t> and </a:t>
            </a:r>
            <a:r>
              <a:rPr lang="en-US" altLang="ja-JP" sz="2000" dirty="0" err="1">
                <a:solidFill>
                  <a:schemeClr val="accent5"/>
                </a:solidFill>
                <a:latin typeface="Lato Light" panose="020F0302020204030203" pitchFamily="34" charset="0"/>
                <a:cs typeface="Arial" panose="020B0604020202020204" pitchFamily="34" charset="0"/>
              </a:rPr>
              <a:t>Pixabay</a:t>
            </a:r>
            <a:r>
              <a:rPr lang="en-US" altLang="ja-JP" sz="2000" dirty="0">
                <a:solidFill>
                  <a:schemeClr val="accent5"/>
                </a:solidFill>
                <a:latin typeface="Lato Light" panose="020F0302020204030203" pitchFamily="34" charset="0"/>
                <a:cs typeface="Arial" panose="020B0604020202020204" pitchFamily="34" charset="0"/>
              </a:rPr>
              <a:t>.</a:t>
            </a:r>
            <a:endParaRPr lang="es-CO" sz="500" dirty="0">
              <a:solidFill>
                <a:schemeClr val="accent5"/>
              </a:solidFill>
              <a:latin typeface="Lato Light" panose="020F0302020204030203" pitchFamily="34" charset="0"/>
            </a:endParaRPr>
          </a:p>
        </p:txBody>
      </p:sp>
      <p:sp>
        <p:nvSpPr>
          <p:cNvPr id="3" name="Rectangle 2">
            <a:hlinkClick r:id="rId4"/>
            <a:extLst>
              <a:ext uri="{FF2B5EF4-FFF2-40B4-BE49-F238E27FC236}">
                <a16:creationId xmlns:a16="http://schemas.microsoft.com/office/drawing/2014/main" id="{928C2DEF-D347-BC89-AECF-1B7CBA6FF171}"/>
              </a:ext>
            </a:extLst>
          </p:cNvPr>
          <p:cNvSpPr/>
          <p:nvPr/>
        </p:nvSpPr>
        <p:spPr>
          <a:xfrm>
            <a:off x="7231430" y="4940842"/>
            <a:ext cx="807838" cy="637415"/>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6881">
              <a:defRPr/>
            </a:pPr>
            <a:endParaRPr lang="en-US" sz="350" dirty="0">
              <a:latin typeface="Calibri Light"/>
            </a:endParaRPr>
          </a:p>
        </p:txBody>
      </p:sp>
      <p:sp>
        <p:nvSpPr>
          <p:cNvPr id="6" name="Rectangle 5">
            <a:hlinkClick r:id="rId3"/>
            <a:extLst>
              <a:ext uri="{FF2B5EF4-FFF2-40B4-BE49-F238E27FC236}">
                <a16:creationId xmlns:a16="http://schemas.microsoft.com/office/drawing/2014/main" id="{26C07AB2-8886-1404-41EF-D1270C73B29C}"/>
              </a:ext>
            </a:extLst>
          </p:cNvPr>
          <p:cNvSpPr/>
          <p:nvPr/>
        </p:nvSpPr>
        <p:spPr>
          <a:xfrm>
            <a:off x="4520803" y="4940842"/>
            <a:ext cx="807838" cy="637415"/>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6881">
              <a:defRPr/>
            </a:pPr>
            <a:endParaRPr lang="en-US" sz="350" dirty="0">
              <a:latin typeface="Calibri Light"/>
            </a:endParaRPr>
          </a:p>
        </p:txBody>
      </p:sp>
      <p:sp>
        <p:nvSpPr>
          <p:cNvPr id="11" name="Freeform 75">
            <a:hlinkClick r:id="rId6"/>
            <a:extLst>
              <a:ext uri="{FF2B5EF4-FFF2-40B4-BE49-F238E27FC236}">
                <a16:creationId xmlns:a16="http://schemas.microsoft.com/office/drawing/2014/main" id="{702ACFE8-377E-8586-7DE6-9A4DAFF3CBD0}"/>
              </a:ext>
            </a:extLst>
          </p:cNvPr>
          <p:cNvSpPr>
            <a:spLocks noChangeArrowheads="1"/>
          </p:cNvSpPr>
          <p:nvPr/>
        </p:nvSpPr>
        <p:spPr bwMode="auto">
          <a:xfrm>
            <a:off x="4796641" y="5038527"/>
            <a:ext cx="210481" cy="387228"/>
          </a:xfrm>
          <a:custGeom>
            <a:avLst/>
            <a:gdLst>
              <a:gd name="T0" fmla="*/ 946770 w 249"/>
              <a:gd name="T1" fmla="*/ 308768 h 453"/>
              <a:gd name="T2" fmla="*/ 946770 w 249"/>
              <a:gd name="T3" fmla="*/ 308768 h 453"/>
              <a:gd name="T4" fmla="*/ 675719 w 249"/>
              <a:gd name="T5" fmla="*/ 308768 h 453"/>
              <a:gd name="T6" fmla="*/ 610820 w 249"/>
              <a:gd name="T7" fmla="*/ 412977 h 453"/>
              <a:gd name="T8" fmla="*/ 610820 w 249"/>
              <a:gd name="T9" fmla="*/ 617535 h 453"/>
              <a:gd name="T10" fmla="*/ 946770 w 249"/>
              <a:gd name="T11" fmla="*/ 617535 h 453"/>
              <a:gd name="T12" fmla="*/ 946770 w 249"/>
              <a:gd name="T13" fmla="*/ 891566 h 453"/>
              <a:gd name="T14" fmla="*/ 610820 w 249"/>
              <a:gd name="T15" fmla="*/ 891566 h 453"/>
              <a:gd name="T16" fmla="*/ 610820 w 249"/>
              <a:gd name="T17" fmla="*/ 1744536 h 453"/>
              <a:gd name="T18" fmla="*/ 301592 w 249"/>
              <a:gd name="T19" fmla="*/ 1744536 h 453"/>
              <a:gd name="T20" fmla="*/ 301592 w 249"/>
              <a:gd name="T21" fmla="*/ 891566 h 453"/>
              <a:gd name="T22" fmla="*/ 0 w 249"/>
              <a:gd name="T23" fmla="*/ 891566 h 453"/>
              <a:gd name="T24" fmla="*/ 0 w 249"/>
              <a:gd name="T25" fmla="*/ 617535 h 453"/>
              <a:gd name="T26" fmla="*/ 301592 w 249"/>
              <a:gd name="T27" fmla="*/ 617535 h 453"/>
              <a:gd name="T28" fmla="*/ 301592 w 249"/>
              <a:gd name="T29" fmla="*/ 447713 h 453"/>
              <a:gd name="T30" fmla="*/ 675719 w 249"/>
              <a:gd name="T31" fmla="*/ 0 h 453"/>
              <a:gd name="T32" fmla="*/ 946770 w 249"/>
              <a:gd name="T33" fmla="*/ 0 h 453"/>
              <a:gd name="T34" fmla="*/ 946770 w 249"/>
              <a:gd name="T35" fmla="*/ 308768 h 45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49" h="453">
                <a:moveTo>
                  <a:pt x="248" y="80"/>
                </a:moveTo>
                <a:lnTo>
                  <a:pt x="248" y="80"/>
                </a:lnTo>
                <a:cubicBezTo>
                  <a:pt x="177" y="80"/>
                  <a:pt x="177" y="80"/>
                  <a:pt x="177" y="80"/>
                </a:cubicBezTo>
                <a:cubicBezTo>
                  <a:pt x="169" y="80"/>
                  <a:pt x="160" y="89"/>
                  <a:pt x="160" y="107"/>
                </a:cubicBezTo>
                <a:cubicBezTo>
                  <a:pt x="160" y="160"/>
                  <a:pt x="160" y="160"/>
                  <a:pt x="160" y="160"/>
                </a:cubicBezTo>
                <a:cubicBezTo>
                  <a:pt x="248" y="160"/>
                  <a:pt x="248" y="160"/>
                  <a:pt x="248" y="160"/>
                </a:cubicBezTo>
                <a:cubicBezTo>
                  <a:pt x="248" y="231"/>
                  <a:pt x="248" y="231"/>
                  <a:pt x="248" y="231"/>
                </a:cubicBezTo>
                <a:cubicBezTo>
                  <a:pt x="160" y="231"/>
                  <a:pt x="160" y="231"/>
                  <a:pt x="160" y="231"/>
                </a:cubicBezTo>
                <a:cubicBezTo>
                  <a:pt x="160" y="452"/>
                  <a:pt x="160" y="452"/>
                  <a:pt x="160" y="452"/>
                </a:cubicBezTo>
                <a:cubicBezTo>
                  <a:pt x="79" y="452"/>
                  <a:pt x="79" y="452"/>
                  <a:pt x="79" y="452"/>
                </a:cubicBezTo>
                <a:cubicBezTo>
                  <a:pt x="79" y="231"/>
                  <a:pt x="79" y="231"/>
                  <a:pt x="79" y="231"/>
                </a:cubicBezTo>
                <a:cubicBezTo>
                  <a:pt x="0" y="231"/>
                  <a:pt x="0" y="231"/>
                  <a:pt x="0" y="231"/>
                </a:cubicBezTo>
                <a:cubicBezTo>
                  <a:pt x="0" y="160"/>
                  <a:pt x="0" y="160"/>
                  <a:pt x="0" y="160"/>
                </a:cubicBezTo>
                <a:cubicBezTo>
                  <a:pt x="79" y="160"/>
                  <a:pt x="79" y="160"/>
                  <a:pt x="79" y="160"/>
                </a:cubicBezTo>
                <a:cubicBezTo>
                  <a:pt x="79" y="116"/>
                  <a:pt x="79" y="116"/>
                  <a:pt x="79" y="116"/>
                </a:cubicBezTo>
                <a:cubicBezTo>
                  <a:pt x="79" y="54"/>
                  <a:pt x="115" y="0"/>
                  <a:pt x="177" y="0"/>
                </a:cubicBezTo>
                <a:cubicBezTo>
                  <a:pt x="248" y="0"/>
                  <a:pt x="248" y="0"/>
                  <a:pt x="248" y="0"/>
                </a:cubicBezTo>
                <a:lnTo>
                  <a:pt x="248" y="80"/>
                </a:ln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MX" sz="350" dirty="0">
              <a:latin typeface="Lato Light" panose="020F0302020204030203" pitchFamily="34" charset="0"/>
            </a:endParaRPr>
          </a:p>
        </p:txBody>
      </p:sp>
      <p:sp>
        <p:nvSpPr>
          <p:cNvPr id="13" name="Rectangle 12">
            <a:hlinkClick r:id="rId5"/>
            <a:extLst>
              <a:ext uri="{FF2B5EF4-FFF2-40B4-BE49-F238E27FC236}">
                <a16:creationId xmlns:a16="http://schemas.microsoft.com/office/drawing/2014/main" id="{E9BB9DB0-C4FF-EF03-D649-B60F5161FE61}"/>
              </a:ext>
            </a:extLst>
          </p:cNvPr>
          <p:cNvSpPr/>
          <p:nvPr/>
        </p:nvSpPr>
        <p:spPr>
          <a:xfrm>
            <a:off x="5468345" y="4940842"/>
            <a:ext cx="807838" cy="637415"/>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6881">
              <a:defRPr/>
            </a:pPr>
            <a:endParaRPr lang="en-US" sz="350" dirty="0">
              <a:latin typeface="Calibri Light"/>
            </a:endParaRPr>
          </a:p>
        </p:txBody>
      </p:sp>
      <p:sp>
        <p:nvSpPr>
          <p:cNvPr id="15" name="Freeform 6">
            <a:hlinkClick r:id="rId5"/>
            <a:extLst>
              <a:ext uri="{FF2B5EF4-FFF2-40B4-BE49-F238E27FC236}">
                <a16:creationId xmlns:a16="http://schemas.microsoft.com/office/drawing/2014/main" id="{3400C557-8F12-2346-6F15-9B0E1B4E9C53}"/>
              </a:ext>
            </a:extLst>
          </p:cNvPr>
          <p:cNvSpPr>
            <a:spLocks/>
          </p:cNvSpPr>
          <p:nvPr/>
        </p:nvSpPr>
        <p:spPr bwMode="auto">
          <a:xfrm>
            <a:off x="5672325" y="5018111"/>
            <a:ext cx="351710" cy="406507"/>
          </a:xfrm>
          <a:custGeom>
            <a:avLst/>
            <a:gdLst>
              <a:gd name="T0" fmla="*/ 295 w 295"/>
              <a:gd name="T1" fmla="*/ 82 h 341"/>
              <a:gd name="T2" fmla="*/ 245 w 295"/>
              <a:gd name="T3" fmla="*/ 50 h 341"/>
              <a:gd name="T4" fmla="*/ 213 w 295"/>
              <a:gd name="T5" fmla="*/ 0 h 341"/>
              <a:gd name="T6" fmla="*/ 166 w 295"/>
              <a:gd name="T7" fmla="*/ 0 h 341"/>
              <a:gd name="T8" fmla="*/ 166 w 295"/>
              <a:gd name="T9" fmla="*/ 244 h 341"/>
              <a:gd name="T10" fmla="*/ 114 w 295"/>
              <a:gd name="T11" fmla="*/ 295 h 341"/>
              <a:gd name="T12" fmla="*/ 70 w 295"/>
              <a:gd name="T13" fmla="*/ 270 h 341"/>
              <a:gd name="T14" fmla="*/ 45 w 295"/>
              <a:gd name="T15" fmla="*/ 226 h 341"/>
              <a:gd name="T16" fmla="*/ 96 w 295"/>
              <a:gd name="T17" fmla="*/ 175 h 341"/>
              <a:gd name="T18" fmla="*/ 113 w 295"/>
              <a:gd name="T19" fmla="*/ 177 h 341"/>
              <a:gd name="T20" fmla="*/ 113 w 295"/>
              <a:gd name="T21" fmla="*/ 129 h 341"/>
              <a:gd name="T22" fmla="*/ 0 w 295"/>
              <a:gd name="T23" fmla="*/ 244 h 341"/>
              <a:gd name="T24" fmla="*/ 25 w 295"/>
              <a:gd name="T25" fmla="*/ 315 h 341"/>
              <a:gd name="T26" fmla="*/ 96 w 295"/>
              <a:gd name="T27" fmla="*/ 341 h 341"/>
              <a:gd name="T28" fmla="*/ 211 w 295"/>
              <a:gd name="T29" fmla="*/ 226 h 341"/>
              <a:gd name="T30" fmla="*/ 211 w 295"/>
              <a:gd name="T31" fmla="*/ 97 h 341"/>
              <a:gd name="T32" fmla="*/ 295 w 295"/>
              <a:gd name="T33" fmla="*/ 127 h 341"/>
              <a:gd name="T34" fmla="*/ 295 w 295"/>
              <a:gd name="T35" fmla="*/ 82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5" h="341">
                <a:moveTo>
                  <a:pt x="295" y="82"/>
                </a:moveTo>
                <a:cubicBezTo>
                  <a:pt x="275" y="78"/>
                  <a:pt x="257" y="66"/>
                  <a:pt x="245" y="50"/>
                </a:cubicBezTo>
                <a:cubicBezTo>
                  <a:pt x="229" y="38"/>
                  <a:pt x="217" y="20"/>
                  <a:pt x="213" y="0"/>
                </a:cubicBezTo>
                <a:cubicBezTo>
                  <a:pt x="166" y="0"/>
                  <a:pt x="166" y="0"/>
                  <a:pt x="166" y="0"/>
                </a:cubicBezTo>
                <a:cubicBezTo>
                  <a:pt x="166" y="244"/>
                  <a:pt x="166" y="244"/>
                  <a:pt x="166" y="244"/>
                </a:cubicBezTo>
                <a:cubicBezTo>
                  <a:pt x="166" y="272"/>
                  <a:pt x="143" y="295"/>
                  <a:pt x="114" y="295"/>
                </a:cubicBezTo>
                <a:cubicBezTo>
                  <a:pt x="95" y="295"/>
                  <a:pt x="79" y="285"/>
                  <a:pt x="70" y="270"/>
                </a:cubicBezTo>
                <a:cubicBezTo>
                  <a:pt x="55" y="261"/>
                  <a:pt x="45" y="245"/>
                  <a:pt x="45" y="226"/>
                </a:cubicBezTo>
                <a:cubicBezTo>
                  <a:pt x="45" y="198"/>
                  <a:pt x="68" y="175"/>
                  <a:pt x="96" y="175"/>
                </a:cubicBezTo>
                <a:cubicBezTo>
                  <a:pt x="102" y="175"/>
                  <a:pt x="108" y="175"/>
                  <a:pt x="113" y="177"/>
                </a:cubicBezTo>
                <a:cubicBezTo>
                  <a:pt x="113" y="129"/>
                  <a:pt x="113" y="129"/>
                  <a:pt x="113" y="129"/>
                </a:cubicBezTo>
                <a:cubicBezTo>
                  <a:pt x="50" y="130"/>
                  <a:pt x="0" y="181"/>
                  <a:pt x="0" y="244"/>
                </a:cubicBezTo>
                <a:cubicBezTo>
                  <a:pt x="0" y="271"/>
                  <a:pt x="9" y="296"/>
                  <a:pt x="25" y="315"/>
                </a:cubicBezTo>
                <a:cubicBezTo>
                  <a:pt x="44" y="331"/>
                  <a:pt x="69" y="341"/>
                  <a:pt x="96" y="341"/>
                </a:cubicBezTo>
                <a:cubicBezTo>
                  <a:pt x="160" y="341"/>
                  <a:pt x="211" y="289"/>
                  <a:pt x="211" y="226"/>
                </a:cubicBezTo>
                <a:cubicBezTo>
                  <a:pt x="211" y="97"/>
                  <a:pt x="211" y="97"/>
                  <a:pt x="211" y="97"/>
                </a:cubicBezTo>
                <a:cubicBezTo>
                  <a:pt x="234" y="116"/>
                  <a:pt x="263" y="127"/>
                  <a:pt x="295" y="127"/>
                </a:cubicBezTo>
                <a:lnTo>
                  <a:pt x="295"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696" tIns="22848" rIns="45696" bIns="22848" numCol="1" anchor="t" anchorCtr="0" compatLnSpc="1">
            <a:prstTxWarp prst="textNoShape">
              <a:avLst/>
            </a:prstTxWarp>
          </a:bodyPr>
          <a:lstStyle/>
          <a:p>
            <a:endParaRPr lang="en-US" sz="700" dirty="0">
              <a:latin typeface="Lato Light" panose="020F0302020204030203" pitchFamily="34" charset="0"/>
            </a:endParaRPr>
          </a:p>
        </p:txBody>
      </p:sp>
      <p:sp>
        <p:nvSpPr>
          <p:cNvPr id="14" name="Rectangle 13">
            <a:hlinkClick r:id="rId2"/>
            <a:extLst>
              <a:ext uri="{FF2B5EF4-FFF2-40B4-BE49-F238E27FC236}">
                <a16:creationId xmlns:a16="http://schemas.microsoft.com/office/drawing/2014/main" id="{71D98B8F-F8D8-6022-6A88-957212C997E8}"/>
              </a:ext>
            </a:extLst>
          </p:cNvPr>
          <p:cNvSpPr/>
          <p:nvPr/>
        </p:nvSpPr>
        <p:spPr>
          <a:xfrm>
            <a:off x="6369094" y="4940842"/>
            <a:ext cx="807838" cy="637415"/>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6881">
              <a:defRPr/>
            </a:pPr>
            <a:endParaRPr lang="en-US" sz="350" dirty="0">
              <a:latin typeface="Calibri Light"/>
            </a:endParaRPr>
          </a:p>
        </p:txBody>
      </p:sp>
      <p:sp>
        <p:nvSpPr>
          <p:cNvPr id="18" name="Shape 1658">
            <a:hlinkClick r:id="rId2"/>
            <a:extLst>
              <a:ext uri="{FF2B5EF4-FFF2-40B4-BE49-F238E27FC236}">
                <a16:creationId xmlns:a16="http://schemas.microsoft.com/office/drawing/2014/main" id="{BFC62D93-4B50-993E-81D5-32DC717B26EC}"/>
              </a:ext>
            </a:extLst>
          </p:cNvPr>
          <p:cNvSpPr/>
          <p:nvPr/>
        </p:nvSpPr>
        <p:spPr>
          <a:xfrm>
            <a:off x="6607758" y="5038526"/>
            <a:ext cx="348026" cy="348026"/>
          </a:xfrm>
          <a:custGeom>
            <a:avLst/>
            <a:gdLst/>
            <a:ahLst/>
            <a:cxnLst>
              <a:cxn ang="0">
                <a:pos x="wd2" y="hd2"/>
              </a:cxn>
              <a:cxn ang="5400000">
                <a:pos x="wd2" y="hd2"/>
              </a:cxn>
              <a:cxn ang="10800000">
                <a:pos x="wd2" y="hd2"/>
              </a:cxn>
              <a:cxn ang="16200000">
                <a:pos x="wd2" y="hd2"/>
              </a:cxn>
            </a:cxnLst>
            <a:rect l="0" t="0" r="r" b="b"/>
            <a:pathLst>
              <a:path w="21600" h="21600" extrusionOk="0">
                <a:moveTo>
                  <a:pt x="19495" y="17427"/>
                </a:moveTo>
                <a:cubicBezTo>
                  <a:pt x="19495" y="18567"/>
                  <a:pt x="18567" y="19497"/>
                  <a:pt x="17424" y="19497"/>
                </a:cubicBezTo>
                <a:lnTo>
                  <a:pt x="4174" y="19497"/>
                </a:lnTo>
                <a:cubicBezTo>
                  <a:pt x="3033" y="19497"/>
                  <a:pt x="2104" y="18567"/>
                  <a:pt x="2104" y="17427"/>
                </a:cubicBezTo>
                <a:lnTo>
                  <a:pt x="2104" y="8583"/>
                </a:lnTo>
                <a:lnTo>
                  <a:pt x="5329" y="8583"/>
                </a:lnTo>
                <a:cubicBezTo>
                  <a:pt x="5049" y="9269"/>
                  <a:pt x="4895" y="10017"/>
                  <a:pt x="4895" y="10800"/>
                </a:cubicBezTo>
                <a:cubicBezTo>
                  <a:pt x="4895" y="14057"/>
                  <a:pt x="7543" y="16709"/>
                  <a:pt x="10799" y="16709"/>
                </a:cubicBezTo>
                <a:cubicBezTo>
                  <a:pt x="14056" y="16709"/>
                  <a:pt x="16705" y="14057"/>
                  <a:pt x="16705" y="10800"/>
                </a:cubicBezTo>
                <a:cubicBezTo>
                  <a:pt x="16705" y="10017"/>
                  <a:pt x="16549" y="9269"/>
                  <a:pt x="16269" y="8583"/>
                </a:cubicBezTo>
                <a:lnTo>
                  <a:pt x="19495" y="8583"/>
                </a:lnTo>
                <a:lnTo>
                  <a:pt x="19495" y="17427"/>
                </a:lnTo>
                <a:cubicBezTo>
                  <a:pt x="19495" y="17427"/>
                  <a:pt x="19495" y="17427"/>
                  <a:pt x="19495" y="17427"/>
                </a:cubicBezTo>
                <a:close/>
                <a:moveTo>
                  <a:pt x="7716" y="8583"/>
                </a:moveTo>
                <a:cubicBezTo>
                  <a:pt x="8408" y="7627"/>
                  <a:pt x="9531" y="7001"/>
                  <a:pt x="10799" y="7001"/>
                </a:cubicBezTo>
                <a:cubicBezTo>
                  <a:pt x="12068" y="7001"/>
                  <a:pt x="13191" y="7627"/>
                  <a:pt x="13882" y="8583"/>
                </a:cubicBezTo>
                <a:cubicBezTo>
                  <a:pt x="14331" y="9210"/>
                  <a:pt x="14603" y="9973"/>
                  <a:pt x="14603" y="10800"/>
                </a:cubicBezTo>
                <a:cubicBezTo>
                  <a:pt x="14603" y="12897"/>
                  <a:pt x="12896" y="14603"/>
                  <a:pt x="10799" y="14603"/>
                </a:cubicBezTo>
                <a:cubicBezTo>
                  <a:pt x="8703" y="14603"/>
                  <a:pt x="6998" y="12897"/>
                  <a:pt x="6998" y="10800"/>
                </a:cubicBezTo>
                <a:cubicBezTo>
                  <a:pt x="6998" y="9973"/>
                  <a:pt x="7266" y="9210"/>
                  <a:pt x="7716" y="8583"/>
                </a:cubicBezTo>
                <a:cubicBezTo>
                  <a:pt x="7716" y="8583"/>
                  <a:pt x="7716" y="8583"/>
                  <a:pt x="7716" y="8583"/>
                </a:cubicBezTo>
                <a:close/>
                <a:moveTo>
                  <a:pt x="18622" y="2490"/>
                </a:moveTo>
                <a:lnTo>
                  <a:pt x="19099" y="2487"/>
                </a:lnTo>
                <a:lnTo>
                  <a:pt x="19099" y="2965"/>
                </a:lnTo>
                <a:lnTo>
                  <a:pt x="19099" y="6150"/>
                </a:lnTo>
                <a:lnTo>
                  <a:pt x="15450" y="6163"/>
                </a:lnTo>
                <a:lnTo>
                  <a:pt x="15437" y="2502"/>
                </a:lnTo>
                <a:lnTo>
                  <a:pt x="18622" y="2490"/>
                </a:lnTo>
                <a:cubicBezTo>
                  <a:pt x="18622" y="2490"/>
                  <a:pt x="18622" y="2490"/>
                  <a:pt x="18622" y="2490"/>
                </a:cubicBezTo>
                <a:close/>
                <a:moveTo>
                  <a:pt x="17424" y="0"/>
                </a:moveTo>
                <a:lnTo>
                  <a:pt x="4174" y="0"/>
                </a:lnTo>
                <a:cubicBezTo>
                  <a:pt x="1873" y="0"/>
                  <a:pt x="0" y="1873"/>
                  <a:pt x="0" y="4176"/>
                </a:cubicBezTo>
                <a:lnTo>
                  <a:pt x="0" y="8583"/>
                </a:lnTo>
                <a:lnTo>
                  <a:pt x="0" y="17427"/>
                </a:lnTo>
                <a:cubicBezTo>
                  <a:pt x="0" y="19727"/>
                  <a:pt x="1873" y="21600"/>
                  <a:pt x="4174" y="21600"/>
                </a:cubicBezTo>
                <a:lnTo>
                  <a:pt x="17424" y="21600"/>
                </a:lnTo>
                <a:cubicBezTo>
                  <a:pt x="19727" y="21600"/>
                  <a:pt x="21600" y="19727"/>
                  <a:pt x="21600" y="17427"/>
                </a:cubicBezTo>
                <a:lnTo>
                  <a:pt x="21600" y="8583"/>
                </a:lnTo>
                <a:lnTo>
                  <a:pt x="21600" y="4176"/>
                </a:lnTo>
                <a:cubicBezTo>
                  <a:pt x="21600" y="1873"/>
                  <a:pt x="19727" y="0"/>
                  <a:pt x="17424" y="0"/>
                </a:cubicBezTo>
                <a:cubicBezTo>
                  <a:pt x="17424" y="0"/>
                  <a:pt x="17424" y="0"/>
                  <a:pt x="17424" y="0"/>
                </a:cubicBezTo>
                <a:close/>
              </a:path>
            </a:pathLst>
          </a:custGeom>
          <a:solidFill>
            <a:srgbClr val="FFFFFF"/>
          </a:solidFill>
          <a:ln w="12700" cap="flat">
            <a:noFill/>
            <a:miter lim="400000"/>
          </a:ln>
          <a:effectLst/>
        </p:spPr>
        <p:txBody>
          <a:bodyPr lIns="0" tIns="0" rIns="0" bIns="0" anchor="ctr"/>
          <a:lstStyle/>
          <a:p>
            <a:pPr defTabSz="456881">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6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grpSp>
        <p:nvGrpSpPr>
          <p:cNvPr id="9" name="Group 8">
            <a:extLst>
              <a:ext uri="{FF2B5EF4-FFF2-40B4-BE49-F238E27FC236}">
                <a16:creationId xmlns:a16="http://schemas.microsoft.com/office/drawing/2014/main" id="{7995304B-0BE2-D790-4977-70F357B60BD5}"/>
              </a:ext>
            </a:extLst>
          </p:cNvPr>
          <p:cNvGrpSpPr/>
          <p:nvPr/>
        </p:nvGrpSpPr>
        <p:grpSpPr>
          <a:xfrm>
            <a:off x="7415594" y="5090238"/>
            <a:ext cx="418666" cy="296313"/>
            <a:chOff x="7415594" y="5090238"/>
            <a:chExt cx="418666" cy="296313"/>
          </a:xfrm>
        </p:grpSpPr>
        <p:sp>
          <p:nvSpPr>
            <p:cNvPr id="20" name="Freeform 5">
              <a:hlinkClick r:id="rId4"/>
              <a:extLst>
                <a:ext uri="{FF2B5EF4-FFF2-40B4-BE49-F238E27FC236}">
                  <a16:creationId xmlns:a16="http://schemas.microsoft.com/office/drawing/2014/main" id="{22E9A0E3-E4FA-6118-3809-3A68BBFDC98B}"/>
                </a:ext>
              </a:extLst>
            </p:cNvPr>
            <p:cNvSpPr>
              <a:spLocks/>
            </p:cNvSpPr>
            <p:nvPr/>
          </p:nvSpPr>
          <p:spPr bwMode="auto">
            <a:xfrm>
              <a:off x="7415594" y="5090238"/>
              <a:ext cx="418666" cy="296313"/>
            </a:xfrm>
            <a:custGeom>
              <a:avLst/>
              <a:gdLst>
                <a:gd name="T0" fmla="*/ 724 w 726"/>
                <a:gd name="T1" fmla="*/ 177 h 513"/>
                <a:gd name="T2" fmla="*/ 722 w 726"/>
                <a:gd name="T3" fmla="*/ 152 h 513"/>
                <a:gd name="T4" fmla="*/ 692 w 726"/>
                <a:gd name="T5" fmla="*/ 45 h 513"/>
                <a:gd name="T6" fmla="*/ 609 w 726"/>
                <a:gd name="T7" fmla="*/ 11 h 513"/>
                <a:gd name="T8" fmla="*/ 495 w 726"/>
                <a:gd name="T9" fmla="*/ 3 h 513"/>
                <a:gd name="T10" fmla="*/ 262 w 726"/>
                <a:gd name="T11" fmla="*/ 3 h 513"/>
                <a:gd name="T12" fmla="*/ 142 w 726"/>
                <a:gd name="T13" fmla="*/ 8 h 513"/>
                <a:gd name="T14" fmla="*/ 21 w 726"/>
                <a:gd name="T15" fmla="*/ 68 h 513"/>
                <a:gd name="T16" fmla="*/ 2 w 726"/>
                <a:gd name="T17" fmla="*/ 215 h 513"/>
                <a:gd name="T18" fmla="*/ 4 w 726"/>
                <a:gd name="T19" fmla="*/ 341 h 513"/>
                <a:gd name="T20" fmla="*/ 68 w 726"/>
                <a:gd name="T21" fmla="*/ 492 h 513"/>
                <a:gd name="T22" fmla="*/ 172 w 726"/>
                <a:gd name="T23" fmla="*/ 509 h 513"/>
                <a:gd name="T24" fmla="*/ 279 w 726"/>
                <a:gd name="T25" fmla="*/ 512 h 513"/>
                <a:gd name="T26" fmla="*/ 504 w 726"/>
                <a:gd name="T27" fmla="*/ 509 h 513"/>
                <a:gd name="T28" fmla="*/ 660 w 726"/>
                <a:gd name="T29" fmla="*/ 490 h 513"/>
                <a:gd name="T30" fmla="*/ 720 w 726"/>
                <a:gd name="T31" fmla="*/ 389 h 513"/>
                <a:gd name="T32" fmla="*/ 724 w 726"/>
                <a:gd name="T33" fmla="*/ 267 h 513"/>
                <a:gd name="T34" fmla="*/ 724 w 726"/>
                <a:gd name="T35" fmla="*/ 177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6" h="513">
                  <a:moveTo>
                    <a:pt x="724" y="177"/>
                  </a:moveTo>
                  <a:cubicBezTo>
                    <a:pt x="723" y="169"/>
                    <a:pt x="723" y="160"/>
                    <a:pt x="722" y="152"/>
                  </a:cubicBezTo>
                  <a:cubicBezTo>
                    <a:pt x="720" y="115"/>
                    <a:pt x="716" y="74"/>
                    <a:pt x="692" y="45"/>
                  </a:cubicBezTo>
                  <a:cubicBezTo>
                    <a:pt x="671" y="20"/>
                    <a:pt x="639" y="15"/>
                    <a:pt x="609" y="11"/>
                  </a:cubicBezTo>
                  <a:cubicBezTo>
                    <a:pt x="571" y="7"/>
                    <a:pt x="533" y="4"/>
                    <a:pt x="495" y="3"/>
                  </a:cubicBezTo>
                  <a:cubicBezTo>
                    <a:pt x="417" y="0"/>
                    <a:pt x="339" y="2"/>
                    <a:pt x="262" y="3"/>
                  </a:cubicBezTo>
                  <a:cubicBezTo>
                    <a:pt x="222" y="4"/>
                    <a:pt x="182" y="5"/>
                    <a:pt x="142" y="8"/>
                  </a:cubicBezTo>
                  <a:cubicBezTo>
                    <a:pt x="93" y="12"/>
                    <a:pt x="43" y="19"/>
                    <a:pt x="21" y="68"/>
                  </a:cubicBezTo>
                  <a:cubicBezTo>
                    <a:pt x="0" y="112"/>
                    <a:pt x="3" y="168"/>
                    <a:pt x="2" y="215"/>
                  </a:cubicBezTo>
                  <a:cubicBezTo>
                    <a:pt x="2" y="257"/>
                    <a:pt x="2" y="299"/>
                    <a:pt x="4" y="341"/>
                  </a:cubicBezTo>
                  <a:cubicBezTo>
                    <a:pt x="6" y="396"/>
                    <a:pt x="9" y="468"/>
                    <a:pt x="68" y="492"/>
                  </a:cubicBezTo>
                  <a:cubicBezTo>
                    <a:pt x="100" y="504"/>
                    <a:pt x="138" y="507"/>
                    <a:pt x="172" y="509"/>
                  </a:cubicBezTo>
                  <a:cubicBezTo>
                    <a:pt x="207" y="512"/>
                    <a:pt x="243" y="511"/>
                    <a:pt x="279" y="512"/>
                  </a:cubicBezTo>
                  <a:cubicBezTo>
                    <a:pt x="354" y="513"/>
                    <a:pt x="429" y="511"/>
                    <a:pt x="504" y="509"/>
                  </a:cubicBezTo>
                  <a:cubicBezTo>
                    <a:pt x="556" y="508"/>
                    <a:pt x="610" y="507"/>
                    <a:pt x="660" y="490"/>
                  </a:cubicBezTo>
                  <a:cubicBezTo>
                    <a:pt x="703" y="476"/>
                    <a:pt x="714" y="429"/>
                    <a:pt x="720" y="389"/>
                  </a:cubicBezTo>
                  <a:cubicBezTo>
                    <a:pt x="726" y="348"/>
                    <a:pt x="724" y="308"/>
                    <a:pt x="724" y="267"/>
                  </a:cubicBezTo>
                  <a:cubicBezTo>
                    <a:pt x="724" y="237"/>
                    <a:pt x="725" y="207"/>
                    <a:pt x="724" y="177"/>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696" tIns="22848" rIns="45696" bIns="22848" numCol="1" anchor="t" anchorCtr="0" compatLnSpc="1">
              <a:prstTxWarp prst="textNoShape">
                <a:avLst/>
              </a:prstTxWarp>
            </a:bodyPr>
            <a:lstStyle/>
            <a:p>
              <a:endParaRPr lang="en-US" sz="900" dirty="0">
                <a:latin typeface="Lato Light" panose="020F0302020204030203" pitchFamily="34" charset="0"/>
              </a:endParaRPr>
            </a:p>
          </p:txBody>
        </p:sp>
        <p:sp>
          <p:nvSpPr>
            <p:cNvPr id="21" name="Freeform 6">
              <a:hlinkClick r:id="rId4"/>
              <a:extLst>
                <a:ext uri="{FF2B5EF4-FFF2-40B4-BE49-F238E27FC236}">
                  <a16:creationId xmlns:a16="http://schemas.microsoft.com/office/drawing/2014/main" id="{4CBD0548-2812-7AAA-D87D-47DDCA2BE2B5}"/>
                </a:ext>
              </a:extLst>
            </p:cNvPr>
            <p:cNvSpPr>
              <a:spLocks/>
            </p:cNvSpPr>
            <p:nvPr/>
          </p:nvSpPr>
          <p:spPr bwMode="auto">
            <a:xfrm>
              <a:off x="7582770" y="5174553"/>
              <a:ext cx="107816" cy="126957"/>
            </a:xfrm>
            <a:custGeom>
              <a:avLst/>
              <a:gdLst>
                <a:gd name="T0" fmla="*/ 187 w 187"/>
                <a:gd name="T1" fmla="*/ 110 h 220"/>
                <a:gd name="T2" fmla="*/ 0 w 187"/>
                <a:gd name="T3" fmla="*/ 0 h 220"/>
                <a:gd name="T4" fmla="*/ 0 w 187"/>
                <a:gd name="T5" fmla="*/ 220 h 220"/>
                <a:gd name="T6" fmla="*/ 187 w 187"/>
                <a:gd name="T7" fmla="*/ 110 h 220"/>
              </a:gdLst>
              <a:ahLst/>
              <a:cxnLst>
                <a:cxn ang="0">
                  <a:pos x="T0" y="T1"/>
                </a:cxn>
                <a:cxn ang="0">
                  <a:pos x="T2" y="T3"/>
                </a:cxn>
                <a:cxn ang="0">
                  <a:pos x="T4" y="T5"/>
                </a:cxn>
                <a:cxn ang="0">
                  <a:pos x="T6" y="T7"/>
                </a:cxn>
              </a:cxnLst>
              <a:rect l="0" t="0" r="r" b="b"/>
              <a:pathLst>
                <a:path w="187" h="220">
                  <a:moveTo>
                    <a:pt x="187" y="110"/>
                  </a:moveTo>
                  <a:cubicBezTo>
                    <a:pt x="124" y="73"/>
                    <a:pt x="62" y="37"/>
                    <a:pt x="0" y="0"/>
                  </a:cubicBezTo>
                  <a:cubicBezTo>
                    <a:pt x="0" y="74"/>
                    <a:pt x="0" y="147"/>
                    <a:pt x="0" y="220"/>
                  </a:cubicBezTo>
                  <a:cubicBezTo>
                    <a:pt x="63" y="183"/>
                    <a:pt x="124" y="147"/>
                    <a:pt x="187" y="110"/>
                  </a:cubicBezTo>
                  <a:close/>
                </a:path>
              </a:pathLst>
            </a:custGeom>
            <a:solidFill>
              <a:srgbClr val="9D6C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696" tIns="22848" rIns="45696" bIns="22848" numCol="1" anchor="t" anchorCtr="0" compatLnSpc="1">
              <a:prstTxWarp prst="textNoShape">
                <a:avLst/>
              </a:prstTxWarp>
            </a:bodyPr>
            <a:lstStyle/>
            <a:p>
              <a:endParaRPr lang="en-US" sz="900" dirty="0">
                <a:latin typeface="Lato Light" panose="020F0302020204030203" pitchFamily="34" charset="0"/>
              </a:endParaRPr>
            </a:p>
          </p:txBody>
        </p:sp>
      </p:grpSp>
      <p:sp>
        <p:nvSpPr>
          <p:cNvPr id="7" name="タイトル 15">
            <a:extLst>
              <a:ext uri="{FF2B5EF4-FFF2-40B4-BE49-F238E27FC236}">
                <a16:creationId xmlns:a16="http://schemas.microsoft.com/office/drawing/2014/main" id="{FA0AAE3D-72C1-B78D-34E3-44A78CF1DA1D}"/>
              </a:ext>
            </a:extLst>
          </p:cNvPr>
          <p:cNvSpPr txBox="1">
            <a:spLocks/>
          </p:cNvSpPr>
          <p:nvPr/>
        </p:nvSpPr>
        <p:spPr>
          <a:xfrm>
            <a:off x="1587" y="895247"/>
            <a:ext cx="12188826" cy="211186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kumimoji="1" lang="en-US" altLang="ja-JP" sz="3199" dirty="0">
                <a:solidFill>
                  <a:srgbClr val="FFC000"/>
                </a:solidFill>
                <a:latin typeface="Lato Black" panose="020F0A02020204030203" pitchFamily="34" charset="0"/>
              </a:rPr>
              <a:t>THANKS FOR DOWNLOADING THESE TEMPLATES! </a:t>
            </a:r>
            <a:br>
              <a:rPr kumimoji="1" lang="en-US" altLang="ja-JP" sz="2000" b="1" dirty="0">
                <a:solidFill>
                  <a:srgbClr val="FFC000"/>
                </a:solidFill>
                <a:latin typeface="Lato Light" panose="020F0302020204030203" pitchFamily="34" charset="0"/>
              </a:rPr>
            </a:br>
            <a:r>
              <a:rPr kumimoji="1" lang="en-US" altLang="ja-JP" sz="2400" dirty="0">
                <a:solidFill>
                  <a:srgbClr val="FFC000"/>
                </a:solidFill>
                <a:latin typeface="Lato Light" panose="020F0302020204030203" pitchFamily="34" charset="0"/>
              </a:rPr>
              <a:t>Find even more free templates at </a:t>
            </a:r>
            <a:endParaRPr kumimoji="1" lang="en-US" altLang="ja-JP" sz="2000" b="1" dirty="0">
              <a:solidFill>
                <a:srgbClr val="FFC000"/>
              </a:solidFill>
              <a:latin typeface="Lato Light" panose="020F0302020204030203" pitchFamily="34" charset="0"/>
            </a:endParaRPr>
          </a:p>
        </p:txBody>
      </p:sp>
      <p:sp>
        <p:nvSpPr>
          <p:cNvPr id="8" name="サブタイトル 16">
            <a:extLst>
              <a:ext uri="{FF2B5EF4-FFF2-40B4-BE49-F238E27FC236}">
                <a16:creationId xmlns:a16="http://schemas.microsoft.com/office/drawing/2014/main" id="{DE6CAAA4-C493-063B-ABAA-9F2DBBCC0E27}"/>
              </a:ext>
            </a:extLst>
          </p:cNvPr>
          <p:cNvSpPr txBox="1">
            <a:spLocks/>
          </p:cNvSpPr>
          <p:nvPr/>
        </p:nvSpPr>
        <p:spPr>
          <a:xfrm>
            <a:off x="1588" y="1900820"/>
            <a:ext cx="12182478" cy="134867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latin typeface="Lato Light" panose="020F0302020204030203" pitchFamily="34" charset="0"/>
                <a:hlinkClick r:id="rId7">
                  <a:extLst>
                    <a:ext uri="{A12FA001-AC4F-418D-AE19-62706E023703}">
                      <ahyp:hlinkClr xmlns:ahyp="http://schemas.microsoft.com/office/drawing/2018/hyperlinkcolor" val="tx"/>
                    </a:ext>
                  </a:extLst>
                </a:hlinkClick>
              </a:rPr>
              <a:t>https://ppthemes.com/</a:t>
            </a:r>
            <a:r>
              <a:rPr lang="en-US" sz="1400" dirty="0">
                <a:solidFill>
                  <a:schemeClr val="bg1"/>
                </a:solidFill>
                <a:latin typeface="Lato Light" panose="020F0302020204030203" pitchFamily="34" charset="0"/>
              </a:rPr>
              <a:t> / </a:t>
            </a:r>
            <a:r>
              <a:rPr lang="en-US" sz="1400" dirty="0">
                <a:solidFill>
                  <a:schemeClr val="bg1"/>
                </a:solidFill>
                <a:latin typeface="Lato Light" panose="020F0302020204030203" pitchFamily="34" charset="0"/>
                <a:hlinkClick r:id="rId8">
                  <a:extLst>
                    <a:ext uri="{A12FA001-AC4F-418D-AE19-62706E023703}">
                      <ahyp:hlinkClr xmlns:ahyp="http://schemas.microsoft.com/office/drawing/2018/hyperlinkcolor" val="tx"/>
                    </a:ext>
                  </a:extLst>
                </a:hlinkClick>
              </a:rPr>
              <a:t>www.slidesgratis.com</a:t>
            </a:r>
            <a:r>
              <a:rPr lang="en-US" sz="1400" dirty="0">
                <a:solidFill>
                  <a:schemeClr val="bg1"/>
                </a:solidFill>
                <a:latin typeface="Lato Light" panose="020F0302020204030203" pitchFamily="34" charset="0"/>
              </a:rPr>
              <a:t>  </a:t>
            </a:r>
          </a:p>
          <a:p>
            <a:pPr marL="0" indent="0" algn="ctr">
              <a:buNone/>
            </a:pPr>
            <a:r>
              <a:rPr lang="en-US" sz="1400" dirty="0">
                <a:solidFill>
                  <a:schemeClr val="bg1"/>
                </a:solidFill>
                <a:latin typeface="Lato Light" panose="020F0302020204030203" pitchFamily="34" charset="0"/>
              </a:rPr>
              <a:t>Premium Templates: </a:t>
            </a:r>
            <a:r>
              <a:rPr lang="en-US" sz="1400" dirty="0">
                <a:solidFill>
                  <a:schemeClr val="bg1"/>
                </a:solidFill>
                <a:latin typeface="Lato Light" panose="020F0302020204030203" pitchFamily="34" charset="0"/>
                <a:hlinkClick r:id="rId9"/>
              </a:rPr>
              <a:t>https://www.pptbundle.com/</a:t>
            </a:r>
            <a:r>
              <a:rPr lang="en-US" sz="1400" dirty="0">
                <a:solidFill>
                  <a:schemeClr val="bg1"/>
                </a:solidFill>
                <a:latin typeface="Lato Light" panose="020F0302020204030203" pitchFamily="34" charset="0"/>
              </a:rPr>
              <a:t> </a:t>
            </a:r>
          </a:p>
          <a:p>
            <a:pPr marL="0" indent="0" algn="ctr">
              <a:buNone/>
            </a:pPr>
            <a:br>
              <a:rPr lang="en-US" altLang="ja-JP" sz="1400" dirty="0">
                <a:solidFill>
                  <a:schemeClr val="bg1"/>
                </a:solidFill>
                <a:latin typeface="Lato Light" panose="020F0302020204030203" pitchFamily="34" charset="0"/>
                <a:cs typeface="Arial" panose="020B0604020202020204" pitchFamily="34" charset="0"/>
              </a:rPr>
            </a:br>
            <a:endParaRPr lang="en-US" altLang="ja-JP" sz="1400" dirty="0">
              <a:solidFill>
                <a:schemeClr val="bg1"/>
              </a:solidFill>
              <a:latin typeface="Lato Light" panose="020F0302020204030203" pitchFamily="34" charset="0"/>
              <a:cs typeface="Arial" panose="020B0604020202020204" pitchFamily="34" charset="0"/>
            </a:endParaRPr>
          </a:p>
        </p:txBody>
      </p:sp>
    </p:spTree>
    <p:extLst>
      <p:ext uri="{BB962C8B-B14F-4D97-AF65-F5344CB8AC3E}">
        <p14:creationId xmlns:p14="http://schemas.microsoft.com/office/powerpoint/2010/main" val="3573392034"/>
      </p:ext>
    </p:extLst>
  </p:cSld>
  <p:clrMapOvr>
    <a:masterClrMapping/>
  </p:clrMapOvr>
  <mc:AlternateContent xmlns:mc="http://schemas.openxmlformats.org/markup-compatibility/2006" xmlns:p14="http://schemas.microsoft.com/office/powerpoint/2010/main">
    <mc:Choice Requires="p14">
      <p:transition p14:dur="0" advTm="9607"/>
    </mc:Choice>
    <mc:Fallback xmlns="">
      <p:transition advTm="9607"/>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Marcador de posición de imagen 18">
            <a:extLst>
              <a:ext uri="{FF2B5EF4-FFF2-40B4-BE49-F238E27FC236}">
                <a16:creationId xmlns:a16="http://schemas.microsoft.com/office/drawing/2014/main" id="{879CB01D-0250-4B33-9CED-B0B4DF92A17E}"/>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l="69" r="69"/>
          <a:stretch>
            <a:fillRect/>
          </a:stretch>
        </p:blipFill>
        <p:spPr/>
      </p:pic>
      <p:sp>
        <p:nvSpPr>
          <p:cNvPr id="9" name="Rectángulo 8">
            <a:extLst>
              <a:ext uri="{FF2B5EF4-FFF2-40B4-BE49-F238E27FC236}">
                <a16:creationId xmlns:a16="http://schemas.microsoft.com/office/drawing/2014/main" id="{78EA0197-4988-4BC4-B923-DDCAE9A71FEA}"/>
              </a:ext>
            </a:extLst>
          </p:cNvPr>
          <p:cNvSpPr/>
          <p:nvPr/>
        </p:nvSpPr>
        <p:spPr>
          <a:xfrm>
            <a:off x="464023" y="300251"/>
            <a:ext cx="11273051" cy="6237027"/>
          </a:xfrm>
          <a:prstGeom prst="rect">
            <a:avLst/>
          </a:prstGeom>
          <a:noFill/>
          <a:ln w="38100">
            <a:solidFill>
              <a:srgbClr val="E1C8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ángulo 12">
            <a:extLst>
              <a:ext uri="{FF2B5EF4-FFF2-40B4-BE49-F238E27FC236}">
                <a16:creationId xmlns:a16="http://schemas.microsoft.com/office/drawing/2014/main" id="{36CA47D3-6188-4EB5-8BD0-C1BFA8F8A9A5}"/>
              </a:ext>
            </a:extLst>
          </p:cNvPr>
          <p:cNvSpPr/>
          <p:nvPr/>
        </p:nvSpPr>
        <p:spPr>
          <a:xfrm>
            <a:off x="10080745" y="-10520"/>
            <a:ext cx="1255593" cy="15831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4">
            <a:extLst>
              <a:ext uri="{FF2B5EF4-FFF2-40B4-BE49-F238E27FC236}">
                <a16:creationId xmlns:a16="http://schemas.microsoft.com/office/drawing/2014/main" id="{F2BCCB6B-6A6A-4570-8C80-EA472BA196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08633" y="9707681"/>
            <a:ext cx="12192000" cy="6445250"/>
          </a:xfrm>
          <a:prstGeom prst="rect">
            <a:avLst/>
          </a:prstGeom>
          <a:noFill/>
          <a:extLst>
            <a:ext uri="{909E8E84-426E-40DD-AFC4-6F175D3DCCD1}">
              <a14:hiddenFill xmlns:a14="http://schemas.microsoft.com/office/drawing/2010/main">
                <a:solidFill>
                  <a:srgbClr val="FFFFFF"/>
                </a:solidFill>
              </a14:hiddenFill>
            </a:ext>
          </a:extLst>
        </p:spPr>
      </p:pic>
      <p:sp>
        <p:nvSpPr>
          <p:cNvPr id="11" name="Rectángulo 10">
            <a:extLst>
              <a:ext uri="{FF2B5EF4-FFF2-40B4-BE49-F238E27FC236}">
                <a16:creationId xmlns:a16="http://schemas.microsoft.com/office/drawing/2014/main" id="{F22A10BC-2404-416C-B05F-D75D679CD8DA}"/>
              </a:ext>
            </a:extLst>
          </p:cNvPr>
          <p:cNvSpPr/>
          <p:nvPr/>
        </p:nvSpPr>
        <p:spPr>
          <a:xfrm>
            <a:off x="0" y="3657600"/>
            <a:ext cx="11723427" cy="1937982"/>
          </a:xfrm>
          <a:prstGeom prst="rect">
            <a:avLst/>
          </a:prstGeom>
          <a:solidFill>
            <a:srgbClr val="E1C8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5400" b="1" dirty="0">
                <a:latin typeface="Arial "/>
              </a:rPr>
              <a:t>Professional PowerPoint </a:t>
            </a:r>
          </a:p>
          <a:p>
            <a:pPr lvl="1"/>
            <a:r>
              <a:rPr lang="en-US" sz="5400" b="1" dirty="0">
                <a:solidFill>
                  <a:srgbClr val="3F353B"/>
                </a:solidFill>
                <a:latin typeface="Arial "/>
              </a:rPr>
              <a:t>Template</a:t>
            </a:r>
          </a:p>
        </p:txBody>
      </p:sp>
      <p:sp>
        <p:nvSpPr>
          <p:cNvPr id="24" name="CuadroTexto 23">
            <a:extLst>
              <a:ext uri="{FF2B5EF4-FFF2-40B4-BE49-F238E27FC236}">
                <a16:creationId xmlns:a16="http://schemas.microsoft.com/office/drawing/2014/main" id="{983DB4F1-F06B-472B-BF75-86EDEE920B03}"/>
              </a:ext>
            </a:extLst>
          </p:cNvPr>
          <p:cNvSpPr txBox="1"/>
          <p:nvPr/>
        </p:nvSpPr>
        <p:spPr>
          <a:xfrm>
            <a:off x="3089484" y="6143641"/>
            <a:ext cx="5544457" cy="369332"/>
          </a:xfrm>
          <a:prstGeom prst="rect">
            <a:avLst/>
          </a:prstGeom>
          <a:noFill/>
        </p:spPr>
        <p:txBody>
          <a:bodyPr wrap="square" rtlCol="0">
            <a:spAutoFit/>
          </a:bodyPr>
          <a:lstStyle/>
          <a:p>
            <a:pPr algn="ctr"/>
            <a:r>
              <a:rPr lang="en-US" dirty="0">
                <a:solidFill>
                  <a:schemeClr val="bg1"/>
                </a:solidFill>
              </a:rPr>
              <a:t>www.free-powerpoint-templastes-download.com</a:t>
            </a:r>
          </a:p>
        </p:txBody>
      </p:sp>
      <p:sp>
        <p:nvSpPr>
          <p:cNvPr id="18" name="Marcador de posición de imagen 17">
            <a:extLst>
              <a:ext uri="{FF2B5EF4-FFF2-40B4-BE49-F238E27FC236}">
                <a16:creationId xmlns:a16="http://schemas.microsoft.com/office/drawing/2014/main" id="{5558F9CF-A1A3-41E7-BF53-45AA3D4E7D5A}"/>
              </a:ext>
            </a:extLst>
          </p:cNvPr>
          <p:cNvSpPr>
            <a:spLocks noGrp="1"/>
          </p:cNvSpPr>
          <p:nvPr>
            <p:ph type="pic" sz="quarter" idx="11"/>
          </p:nvPr>
        </p:nvSpPr>
        <p:spPr/>
        <p:txBody>
          <a:bodyPr/>
          <a:lstStyle/>
          <a:p>
            <a:endParaRPr lang="es-CO"/>
          </a:p>
        </p:txBody>
      </p:sp>
    </p:spTree>
    <p:extLst>
      <p:ext uri="{BB962C8B-B14F-4D97-AF65-F5344CB8AC3E}">
        <p14:creationId xmlns:p14="http://schemas.microsoft.com/office/powerpoint/2010/main" val="12786610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Marcador de posición de imagen 8">
            <a:extLst>
              <a:ext uri="{FF2B5EF4-FFF2-40B4-BE49-F238E27FC236}">
                <a16:creationId xmlns:a16="http://schemas.microsoft.com/office/drawing/2014/main" id="{4D6D361D-1724-4F97-A2CD-762620761F17}"/>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p:pic>
      <p:sp>
        <p:nvSpPr>
          <p:cNvPr id="11" name="Rectángulo 10">
            <a:extLst>
              <a:ext uri="{FF2B5EF4-FFF2-40B4-BE49-F238E27FC236}">
                <a16:creationId xmlns:a16="http://schemas.microsoft.com/office/drawing/2014/main" id="{B976B374-ED35-459E-8F50-F748746EB7CA}"/>
              </a:ext>
            </a:extLst>
          </p:cNvPr>
          <p:cNvSpPr/>
          <p:nvPr/>
        </p:nvSpPr>
        <p:spPr>
          <a:xfrm>
            <a:off x="11138" y="-1"/>
            <a:ext cx="6096000" cy="6858000"/>
          </a:xfrm>
          <a:prstGeom prst="rect">
            <a:avLst/>
          </a:prstGeom>
          <a:solidFill>
            <a:srgbClr val="3F353B">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Conector recto 6">
            <a:extLst>
              <a:ext uri="{FF2B5EF4-FFF2-40B4-BE49-F238E27FC236}">
                <a16:creationId xmlns:a16="http://schemas.microsoft.com/office/drawing/2014/main" id="{92B3AB90-59AE-44AE-BD18-DED01AB29C90}"/>
              </a:ext>
            </a:extLst>
          </p:cNvPr>
          <p:cNvCxnSpPr/>
          <p:nvPr/>
        </p:nvCxnSpPr>
        <p:spPr>
          <a:xfrm>
            <a:off x="6665078" y="2411660"/>
            <a:ext cx="2480657" cy="0"/>
          </a:xfrm>
          <a:prstGeom prst="line">
            <a:avLst/>
          </a:prstGeom>
          <a:ln w="57150">
            <a:solidFill>
              <a:srgbClr val="C9A336"/>
            </a:solidFill>
          </a:ln>
        </p:spPr>
        <p:style>
          <a:lnRef idx="1">
            <a:schemeClr val="accent1"/>
          </a:lnRef>
          <a:fillRef idx="0">
            <a:schemeClr val="accent1"/>
          </a:fillRef>
          <a:effectRef idx="0">
            <a:schemeClr val="accent1"/>
          </a:effectRef>
          <a:fontRef idx="minor">
            <a:schemeClr val="tx1"/>
          </a:fontRef>
        </p:style>
      </p:cxnSp>
      <p:sp>
        <p:nvSpPr>
          <p:cNvPr id="12" name="Rectángulo 11">
            <a:extLst>
              <a:ext uri="{FF2B5EF4-FFF2-40B4-BE49-F238E27FC236}">
                <a16:creationId xmlns:a16="http://schemas.microsoft.com/office/drawing/2014/main" id="{5BBC4CBC-24B6-4AD1-9518-AF638D2A5BF2}"/>
              </a:ext>
            </a:extLst>
          </p:cNvPr>
          <p:cNvSpPr/>
          <p:nvPr/>
        </p:nvSpPr>
        <p:spPr>
          <a:xfrm>
            <a:off x="5689817" y="820511"/>
            <a:ext cx="6096000" cy="5231946"/>
          </a:xfrm>
          <a:prstGeom prst="rect">
            <a:avLst/>
          </a:prstGeom>
          <a:solidFill>
            <a:srgbClr val="E1C8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0">
            <a:extLst>
              <a:ext uri="{FF2B5EF4-FFF2-40B4-BE49-F238E27FC236}">
                <a16:creationId xmlns:a16="http://schemas.microsoft.com/office/drawing/2014/main" id="{764CA9F1-92B1-4C2F-8CA4-6800AD93E777}"/>
              </a:ext>
            </a:extLst>
          </p:cNvPr>
          <p:cNvSpPr txBox="1">
            <a:spLocks noChangeArrowheads="1"/>
          </p:cNvSpPr>
          <p:nvPr/>
        </p:nvSpPr>
        <p:spPr bwMode="auto">
          <a:xfrm>
            <a:off x="6447784" y="2534188"/>
            <a:ext cx="4942988" cy="4278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s-CO" sz="1600" b="1" dirty="0">
                <a:solidFill>
                  <a:schemeClr val="bg1"/>
                </a:solidFill>
                <a:latin typeface="Arial" panose="020B0604020202020204" pitchFamily="34" charset="0"/>
                <a:cs typeface="Arial" panose="020B0604020202020204" pitchFamily="34" charset="0"/>
              </a:rPr>
              <a:t>Lorem ipsum </a:t>
            </a:r>
            <a:r>
              <a:rPr lang="es-CO" sz="1600" dirty="0">
                <a:solidFill>
                  <a:schemeClr val="bg1"/>
                </a:solidFill>
                <a:latin typeface="Arial" panose="020B0604020202020204" pitchFamily="34" charset="0"/>
                <a:cs typeface="Arial" panose="020B0604020202020204" pitchFamily="34" charset="0"/>
              </a:rPr>
              <a:t>dolor sit amet, consectetur adipiscing elit.  Fusce convallis magna non. dolor sit amet, consectetur adipiscing elit. Fusce convallis magna non</a:t>
            </a:r>
          </a:p>
          <a:p>
            <a:endParaRPr lang="es-CO" sz="1600" dirty="0">
              <a:solidFill>
                <a:schemeClr val="bg1"/>
              </a:solidFill>
              <a:latin typeface="Arial" panose="020B0604020202020204" pitchFamily="34" charset="0"/>
              <a:cs typeface="Arial" panose="020B0604020202020204" pitchFamily="34" charset="0"/>
            </a:endParaRPr>
          </a:p>
          <a:p>
            <a:r>
              <a:rPr lang="es-CO" sz="1600" dirty="0">
                <a:solidFill>
                  <a:schemeClr val="bg1"/>
                </a:solidFill>
                <a:latin typeface="Arial" panose="020B0604020202020204" pitchFamily="34" charset="0"/>
                <a:cs typeface="Arial" panose="020B0604020202020204" pitchFamily="34" charset="0"/>
              </a:rPr>
              <a:t>dolor sit amet, consectetur adipiscing elit. Fusce convallis magna non dolor sit amet, consectetur adipiscing elit. Fusce convallis magna non</a:t>
            </a:r>
          </a:p>
          <a:p>
            <a:endParaRPr lang="es-CO" sz="1600" dirty="0">
              <a:solidFill>
                <a:schemeClr val="bg1"/>
              </a:solidFill>
              <a:latin typeface="Arial" panose="020B0604020202020204" pitchFamily="34" charset="0"/>
              <a:cs typeface="Arial" panose="020B0604020202020204" pitchFamily="34" charset="0"/>
            </a:endParaRPr>
          </a:p>
          <a:p>
            <a:r>
              <a:rPr lang="es-CO" sz="1600" dirty="0">
                <a:solidFill>
                  <a:schemeClr val="bg1"/>
                </a:solidFill>
                <a:latin typeface="Arial" panose="020B0604020202020204" pitchFamily="34" charset="0"/>
                <a:cs typeface="Arial" panose="020B0604020202020204" pitchFamily="34" charset="0"/>
              </a:rPr>
              <a:t>Fusce convallis magna non dolor sit amet, consectetur adipiscing elit. Fusce convallis magna non</a:t>
            </a:r>
          </a:p>
          <a:p>
            <a:endParaRPr lang="es-CO" sz="1600" dirty="0">
              <a:solidFill>
                <a:schemeClr val="bg1"/>
              </a:solidFill>
              <a:latin typeface="Arial" panose="020B0604020202020204" pitchFamily="34" charset="0"/>
              <a:cs typeface="Arial" panose="020B0604020202020204" pitchFamily="34" charset="0"/>
            </a:endParaRPr>
          </a:p>
          <a:p>
            <a:endParaRPr lang="es-CO" sz="1600" dirty="0">
              <a:solidFill>
                <a:schemeClr val="bg1"/>
              </a:solidFill>
              <a:latin typeface="Arial" panose="020B0604020202020204" pitchFamily="34" charset="0"/>
              <a:cs typeface="Arial" panose="020B0604020202020204" pitchFamily="34" charset="0"/>
            </a:endParaRPr>
          </a:p>
          <a:p>
            <a:endParaRPr lang="es-CO" sz="1600" dirty="0">
              <a:solidFill>
                <a:schemeClr val="bg1"/>
              </a:solidFill>
              <a:latin typeface="Arial" panose="020B0604020202020204" pitchFamily="34" charset="0"/>
              <a:cs typeface="Arial" panose="020B0604020202020204" pitchFamily="34" charset="0"/>
            </a:endParaRPr>
          </a:p>
          <a:p>
            <a:endParaRPr lang="es-CO" sz="1600" dirty="0">
              <a:solidFill>
                <a:schemeClr val="bg1"/>
              </a:solidFill>
              <a:latin typeface="Arial" panose="020B0604020202020204" pitchFamily="34" charset="0"/>
              <a:cs typeface="Arial" panose="020B0604020202020204" pitchFamily="34" charset="0"/>
            </a:endParaRPr>
          </a:p>
          <a:p>
            <a:endParaRPr lang="es-CO" sz="1600" dirty="0">
              <a:solidFill>
                <a:schemeClr val="bg1"/>
              </a:solidFill>
              <a:latin typeface="Arial" panose="020B0604020202020204" pitchFamily="34" charset="0"/>
              <a:cs typeface="Arial" panose="020B0604020202020204" pitchFamily="34" charset="0"/>
            </a:endParaRPr>
          </a:p>
        </p:txBody>
      </p:sp>
      <p:sp>
        <p:nvSpPr>
          <p:cNvPr id="15" name="CuadroTexto 14">
            <a:extLst>
              <a:ext uri="{FF2B5EF4-FFF2-40B4-BE49-F238E27FC236}">
                <a16:creationId xmlns:a16="http://schemas.microsoft.com/office/drawing/2014/main" id="{18585028-B002-4217-9FE9-7613AC555B7C}"/>
              </a:ext>
            </a:extLst>
          </p:cNvPr>
          <p:cNvSpPr txBox="1"/>
          <p:nvPr/>
        </p:nvSpPr>
        <p:spPr>
          <a:xfrm>
            <a:off x="6334397" y="1293405"/>
            <a:ext cx="4308373" cy="1118255"/>
          </a:xfrm>
          <a:prstGeom prst="rect">
            <a:avLst/>
          </a:prstGeom>
          <a:noFill/>
        </p:spPr>
        <p:txBody>
          <a:bodyPr wrap="square" rtlCol="0">
            <a:spAutoFit/>
          </a:bodyPr>
          <a:lstStyle/>
          <a:p>
            <a:pPr>
              <a:lnSpc>
                <a:spcPts val="4000"/>
              </a:lnSpc>
            </a:pPr>
            <a:r>
              <a:rPr lang="en-US" sz="4000" b="1" dirty="0">
                <a:latin typeface="Arial" panose="020B0604020202020204" pitchFamily="34" charset="0"/>
                <a:cs typeface="Arial" panose="020B0604020202020204" pitchFamily="34" charset="0"/>
              </a:rPr>
              <a:t>Your </a:t>
            </a:r>
          </a:p>
          <a:p>
            <a:pPr>
              <a:lnSpc>
                <a:spcPts val="4000"/>
              </a:lnSpc>
            </a:pPr>
            <a:r>
              <a:rPr lang="en-US" sz="4000" dirty="0">
                <a:solidFill>
                  <a:schemeClr val="bg1"/>
                </a:solidFill>
                <a:latin typeface="Arial" panose="020B0604020202020204" pitchFamily="34" charset="0"/>
                <a:cs typeface="Arial" panose="020B0604020202020204" pitchFamily="34" charset="0"/>
              </a:rPr>
              <a:t>Title Here</a:t>
            </a:r>
          </a:p>
        </p:txBody>
      </p:sp>
      <p:sp>
        <p:nvSpPr>
          <p:cNvPr id="16" name="Rectángulo 15">
            <a:extLst>
              <a:ext uri="{FF2B5EF4-FFF2-40B4-BE49-F238E27FC236}">
                <a16:creationId xmlns:a16="http://schemas.microsoft.com/office/drawing/2014/main" id="{FFCCB9E3-95A6-475B-81FF-B6D4F1670AA3}"/>
              </a:ext>
            </a:extLst>
          </p:cNvPr>
          <p:cNvSpPr/>
          <p:nvPr/>
        </p:nvSpPr>
        <p:spPr>
          <a:xfrm>
            <a:off x="406183" y="310486"/>
            <a:ext cx="5283634" cy="6237027"/>
          </a:xfrm>
          <a:prstGeom prst="rect">
            <a:avLst/>
          </a:prstGeom>
          <a:noFill/>
          <a:ln w="38100">
            <a:solidFill>
              <a:srgbClr val="E1C8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349902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evron 1"/>
          <p:cNvSpPr/>
          <p:nvPr/>
        </p:nvSpPr>
        <p:spPr>
          <a:xfrm>
            <a:off x="2832100" y="3459163"/>
            <a:ext cx="1631950" cy="96044"/>
          </a:xfrm>
          <a:prstGeom prst="chevron">
            <a:avLst/>
          </a:prstGeom>
          <a:solidFill>
            <a:srgbClr val="3F353B"/>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anchor="ctr"/>
          <a:lstStyle/>
          <a:p>
            <a:pPr algn="ctr" defTabSz="914217">
              <a:defRPr/>
            </a:pPr>
            <a:endParaRPr lang="en-US" sz="900">
              <a:solidFill>
                <a:schemeClr val="tx1"/>
              </a:solidFill>
            </a:endParaRPr>
          </a:p>
        </p:txBody>
      </p:sp>
      <p:sp>
        <p:nvSpPr>
          <p:cNvPr id="19" name="Chevron 18"/>
          <p:cNvSpPr/>
          <p:nvPr/>
        </p:nvSpPr>
        <p:spPr>
          <a:xfrm>
            <a:off x="4464050" y="3459163"/>
            <a:ext cx="1631950" cy="96044"/>
          </a:xfrm>
          <a:prstGeom prst="chevron">
            <a:avLst/>
          </a:prstGeom>
          <a:solidFill>
            <a:srgbClr val="E1C833"/>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anchor="ctr"/>
          <a:lstStyle/>
          <a:p>
            <a:pPr algn="ctr" defTabSz="914217">
              <a:defRPr/>
            </a:pPr>
            <a:endParaRPr lang="en-US" sz="900">
              <a:solidFill>
                <a:schemeClr val="tx1"/>
              </a:solidFill>
            </a:endParaRPr>
          </a:p>
        </p:txBody>
      </p:sp>
      <p:sp>
        <p:nvSpPr>
          <p:cNvPr id="22" name="Chevron 21"/>
          <p:cNvSpPr/>
          <p:nvPr/>
        </p:nvSpPr>
        <p:spPr>
          <a:xfrm>
            <a:off x="6096000" y="3459163"/>
            <a:ext cx="1631950" cy="96044"/>
          </a:xfrm>
          <a:prstGeom prst="chevron">
            <a:avLst/>
          </a:prstGeom>
          <a:solidFill>
            <a:srgbClr val="3F353B"/>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anchor="ctr"/>
          <a:lstStyle/>
          <a:p>
            <a:pPr algn="ctr" defTabSz="914217">
              <a:defRPr/>
            </a:pPr>
            <a:endParaRPr lang="en-US" sz="900">
              <a:solidFill>
                <a:schemeClr val="tx1"/>
              </a:solidFill>
            </a:endParaRPr>
          </a:p>
        </p:txBody>
      </p:sp>
      <p:sp>
        <p:nvSpPr>
          <p:cNvPr id="24" name="Chevron 23"/>
          <p:cNvSpPr/>
          <p:nvPr/>
        </p:nvSpPr>
        <p:spPr>
          <a:xfrm>
            <a:off x="7727950" y="3459163"/>
            <a:ext cx="1631950" cy="96044"/>
          </a:xfrm>
          <a:prstGeom prst="chevron">
            <a:avLst/>
          </a:prstGeom>
          <a:solidFill>
            <a:srgbClr val="E1C833"/>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anchor="ctr"/>
          <a:lstStyle/>
          <a:p>
            <a:pPr algn="ctr" defTabSz="914217">
              <a:defRPr/>
            </a:pPr>
            <a:endParaRPr lang="en-US" sz="900">
              <a:solidFill>
                <a:schemeClr val="tx1"/>
              </a:solidFill>
            </a:endParaRPr>
          </a:p>
        </p:txBody>
      </p:sp>
      <p:sp>
        <p:nvSpPr>
          <p:cNvPr id="26" name="Chevron 25"/>
          <p:cNvSpPr/>
          <p:nvPr/>
        </p:nvSpPr>
        <p:spPr>
          <a:xfrm>
            <a:off x="9359900" y="3459163"/>
            <a:ext cx="1631950" cy="96044"/>
          </a:xfrm>
          <a:prstGeom prst="chevron">
            <a:avLst/>
          </a:prstGeom>
          <a:solidFill>
            <a:srgbClr val="3F353B"/>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anchor="ctr"/>
          <a:lstStyle/>
          <a:p>
            <a:pPr algn="ctr" defTabSz="914217">
              <a:defRPr/>
            </a:pPr>
            <a:endParaRPr lang="en-US" sz="900">
              <a:solidFill>
                <a:schemeClr val="tx1"/>
              </a:solidFill>
            </a:endParaRPr>
          </a:p>
        </p:txBody>
      </p:sp>
      <p:sp>
        <p:nvSpPr>
          <p:cNvPr id="28" name="Chevron 27"/>
          <p:cNvSpPr/>
          <p:nvPr/>
        </p:nvSpPr>
        <p:spPr>
          <a:xfrm>
            <a:off x="1200150" y="3459163"/>
            <a:ext cx="1631950" cy="96044"/>
          </a:xfrm>
          <a:prstGeom prst="chevron">
            <a:avLst/>
          </a:prstGeom>
          <a:solidFill>
            <a:srgbClr val="E1C833"/>
          </a:solid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anchor="ctr"/>
          <a:lstStyle/>
          <a:p>
            <a:pPr algn="ctr" defTabSz="914217">
              <a:defRPr/>
            </a:pPr>
            <a:endParaRPr lang="en-US" sz="900">
              <a:solidFill>
                <a:schemeClr val="tx1"/>
              </a:solidFill>
            </a:endParaRPr>
          </a:p>
        </p:txBody>
      </p:sp>
      <p:sp>
        <p:nvSpPr>
          <p:cNvPr id="39" name="Oval 38"/>
          <p:cNvSpPr/>
          <p:nvPr/>
        </p:nvSpPr>
        <p:spPr>
          <a:xfrm>
            <a:off x="1482725" y="1561307"/>
            <a:ext cx="1033463" cy="1051719"/>
          </a:xfrm>
          <a:prstGeom prst="ellipse">
            <a:avLst/>
          </a:prstGeom>
          <a:noFill/>
          <a:ln w="12700">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121899" tIns="60950" rIns="121899" bIns="60950" anchor="ctr"/>
          <a:lstStyle/>
          <a:p>
            <a:pPr algn="ctr" defTabSz="914217">
              <a:defRPr/>
            </a:pPr>
            <a:endParaRPr lang="en-US" sz="900"/>
          </a:p>
        </p:txBody>
      </p:sp>
      <p:sp>
        <p:nvSpPr>
          <p:cNvPr id="41" name="Oval 40"/>
          <p:cNvSpPr/>
          <p:nvPr/>
        </p:nvSpPr>
        <p:spPr>
          <a:xfrm>
            <a:off x="3053557" y="4334669"/>
            <a:ext cx="1033463" cy="1051719"/>
          </a:xfrm>
          <a:prstGeom prst="ellipse">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lIns="121899" tIns="60950" rIns="121899" bIns="60950" anchor="ctr"/>
          <a:lstStyle/>
          <a:p>
            <a:pPr algn="ctr" defTabSz="914217">
              <a:defRPr/>
            </a:pPr>
            <a:endParaRPr lang="en-US" sz="900"/>
          </a:p>
        </p:txBody>
      </p:sp>
      <p:sp>
        <p:nvSpPr>
          <p:cNvPr id="51" name="TextBox 50"/>
          <p:cNvSpPr txBox="1"/>
          <p:nvPr/>
        </p:nvSpPr>
        <p:spPr>
          <a:xfrm>
            <a:off x="1183482" y="3797300"/>
            <a:ext cx="1631950" cy="1392669"/>
          </a:xfrm>
          <a:prstGeom prst="rect">
            <a:avLst/>
          </a:prstGeom>
          <a:noFill/>
        </p:spPr>
        <p:txBody>
          <a:bodyPr lIns="121899" tIns="60950" rIns="121899" bIns="60950">
            <a:spAutoFit/>
          </a:bodyPr>
          <a:lstStyle/>
          <a:p>
            <a:pPr algn="ctr" defTabSz="914217">
              <a:defRPr/>
            </a:pPr>
            <a:r>
              <a:rPr lang="en-US" sz="1600" b="1" dirty="0">
                <a:solidFill>
                  <a:srgbClr val="C9A336"/>
                </a:solidFill>
                <a:latin typeface="+mj-lt"/>
                <a:cs typeface="Lato Light"/>
              </a:rPr>
              <a:t>1950</a:t>
            </a:r>
            <a:endParaRPr lang="en-US" sz="1200" b="1" dirty="0">
              <a:solidFill>
                <a:srgbClr val="C9A336"/>
              </a:solidFill>
              <a:latin typeface="+mj-lt"/>
              <a:cs typeface="Lato Light"/>
            </a:endParaRPr>
          </a:p>
          <a:p>
            <a:pPr algn="ctr" defTabSz="914217">
              <a:defRPr/>
            </a:pPr>
            <a:endParaRPr lang="en-US" sz="650" dirty="0">
              <a:solidFill>
                <a:schemeClr val="bg1">
                  <a:lumMod val="65000"/>
                </a:schemeClr>
              </a:solidFill>
              <a:latin typeface="+mj-lt"/>
              <a:ea typeface="Lato Light"/>
              <a:cs typeface="Lato Light"/>
            </a:endParaRPr>
          </a:p>
          <a:p>
            <a:pPr algn="ctr" defTabSz="914217">
              <a:defRPr/>
            </a:pPr>
            <a:r>
              <a:rPr lang="en-US" sz="1200" dirty="0">
                <a:solidFill>
                  <a:schemeClr val="bg1">
                    <a:lumMod val="50000"/>
                  </a:schemeClr>
                </a:solidFill>
                <a:latin typeface="+mj-lt"/>
                <a:ea typeface="Lato Light"/>
                <a:cs typeface="Lato Light"/>
              </a:rPr>
              <a:t>Lorem ipsum dolor sit amet, consectetur adipiscing elit. Praesent molestie efficitur est,</a:t>
            </a:r>
          </a:p>
        </p:txBody>
      </p:sp>
      <p:cxnSp>
        <p:nvCxnSpPr>
          <p:cNvPr id="7" name="Straight Connector 6"/>
          <p:cNvCxnSpPr/>
          <p:nvPr/>
        </p:nvCxnSpPr>
        <p:spPr>
          <a:xfrm flipV="1">
            <a:off x="1999457" y="2801144"/>
            <a:ext cx="0" cy="429419"/>
          </a:xfrm>
          <a:prstGeom prst="line">
            <a:avLst/>
          </a:prstGeom>
          <a:ln w="95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flipV="1">
            <a:off x="3570288" y="3797300"/>
            <a:ext cx="0" cy="429419"/>
          </a:xfrm>
          <a:prstGeom prst="line">
            <a:avLst/>
          </a:prstGeom>
          <a:ln w="95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2" name="TextBox 61"/>
          <p:cNvSpPr txBox="1"/>
          <p:nvPr/>
        </p:nvSpPr>
        <p:spPr>
          <a:xfrm>
            <a:off x="2747169" y="1827213"/>
            <a:ext cx="1631950" cy="1292641"/>
          </a:xfrm>
          <a:prstGeom prst="rect">
            <a:avLst/>
          </a:prstGeom>
          <a:noFill/>
        </p:spPr>
        <p:txBody>
          <a:bodyPr lIns="121899" tIns="60950" rIns="121899" bIns="60950">
            <a:spAutoFit/>
          </a:bodyPr>
          <a:lstStyle/>
          <a:p>
            <a:pPr algn="ctr" defTabSz="914217">
              <a:defRPr/>
            </a:pPr>
            <a:r>
              <a:rPr lang="en-US" sz="1200" dirty="0">
                <a:solidFill>
                  <a:schemeClr val="bg1">
                    <a:lumMod val="50000"/>
                  </a:schemeClr>
                </a:solidFill>
                <a:latin typeface="+mj-lt"/>
                <a:ea typeface="Lato Light"/>
                <a:cs typeface="Lato Light"/>
              </a:rPr>
              <a:t>Lorem ipsum dolor sit amet, consectetur adipiscing elit. Praesent molestie efficitur est,</a:t>
            </a:r>
          </a:p>
          <a:p>
            <a:pPr algn="ctr" defTabSz="914217">
              <a:defRPr/>
            </a:pPr>
            <a:r>
              <a:rPr lang="en-US" sz="1600" b="1" dirty="0">
                <a:solidFill>
                  <a:srgbClr val="C9A336"/>
                </a:solidFill>
                <a:latin typeface="+mj-lt"/>
                <a:cs typeface="Lato Light"/>
              </a:rPr>
              <a:t>1970</a:t>
            </a:r>
            <a:endParaRPr lang="en-US" sz="1050" b="1" dirty="0">
              <a:solidFill>
                <a:srgbClr val="C9A336"/>
              </a:solidFill>
              <a:latin typeface="+mj-lt"/>
              <a:cs typeface="Lato Light"/>
            </a:endParaRPr>
          </a:p>
        </p:txBody>
      </p:sp>
      <p:sp>
        <p:nvSpPr>
          <p:cNvPr id="63" name="Oval 62"/>
          <p:cNvSpPr/>
          <p:nvPr/>
        </p:nvSpPr>
        <p:spPr>
          <a:xfrm>
            <a:off x="4734719" y="1561307"/>
            <a:ext cx="1034256" cy="1051719"/>
          </a:xfrm>
          <a:prstGeom prst="ellipse">
            <a:avLst/>
          </a:prstGeom>
          <a:noFill/>
          <a:ln w="12700">
            <a:solidFill>
              <a:schemeClr val="accent3"/>
            </a:solidFill>
          </a:ln>
          <a:effectLst/>
        </p:spPr>
        <p:style>
          <a:lnRef idx="1">
            <a:schemeClr val="accent1"/>
          </a:lnRef>
          <a:fillRef idx="3">
            <a:schemeClr val="accent1"/>
          </a:fillRef>
          <a:effectRef idx="2">
            <a:schemeClr val="accent1"/>
          </a:effectRef>
          <a:fontRef idx="minor">
            <a:schemeClr val="lt1"/>
          </a:fontRef>
        </p:style>
        <p:txBody>
          <a:bodyPr lIns="121899" tIns="60950" rIns="121899" bIns="60950" anchor="ctr"/>
          <a:lstStyle/>
          <a:p>
            <a:pPr algn="ctr" defTabSz="914217">
              <a:defRPr/>
            </a:pPr>
            <a:endParaRPr lang="en-US" sz="900"/>
          </a:p>
        </p:txBody>
      </p:sp>
      <p:sp>
        <p:nvSpPr>
          <p:cNvPr id="65" name="TextBox 64"/>
          <p:cNvSpPr txBox="1"/>
          <p:nvPr/>
        </p:nvSpPr>
        <p:spPr>
          <a:xfrm>
            <a:off x="4435475" y="3797300"/>
            <a:ext cx="1631950" cy="1392669"/>
          </a:xfrm>
          <a:prstGeom prst="rect">
            <a:avLst/>
          </a:prstGeom>
          <a:noFill/>
        </p:spPr>
        <p:txBody>
          <a:bodyPr lIns="121899" tIns="60950" rIns="121899" bIns="60950">
            <a:spAutoFit/>
          </a:bodyPr>
          <a:lstStyle/>
          <a:p>
            <a:pPr algn="ctr" defTabSz="914217">
              <a:defRPr/>
            </a:pPr>
            <a:r>
              <a:rPr lang="en-US" sz="1600" b="1" dirty="0">
                <a:solidFill>
                  <a:srgbClr val="C9A336"/>
                </a:solidFill>
                <a:latin typeface="+mj-lt"/>
                <a:cs typeface="Lato Light"/>
              </a:rPr>
              <a:t>1990</a:t>
            </a:r>
            <a:endParaRPr lang="en-US" sz="1200" b="1" dirty="0">
              <a:solidFill>
                <a:srgbClr val="C9A336"/>
              </a:solidFill>
              <a:latin typeface="+mj-lt"/>
              <a:cs typeface="Lato Light"/>
            </a:endParaRPr>
          </a:p>
          <a:p>
            <a:pPr algn="ctr" defTabSz="914217">
              <a:defRPr/>
            </a:pPr>
            <a:endParaRPr lang="en-US" sz="650" dirty="0">
              <a:solidFill>
                <a:schemeClr val="bg1">
                  <a:lumMod val="65000"/>
                </a:schemeClr>
              </a:solidFill>
              <a:latin typeface="+mj-lt"/>
              <a:ea typeface="Lato Light"/>
              <a:cs typeface="Lato Light"/>
            </a:endParaRPr>
          </a:p>
          <a:p>
            <a:pPr algn="ctr" defTabSz="914217">
              <a:defRPr/>
            </a:pPr>
            <a:r>
              <a:rPr lang="en-US" sz="1200" dirty="0">
                <a:solidFill>
                  <a:schemeClr val="bg1">
                    <a:lumMod val="50000"/>
                  </a:schemeClr>
                </a:solidFill>
                <a:latin typeface="+mj-lt"/>
                <a:ea typeface="Lato Light"/>
                <a:cs typeface="Lato Light"/>
              </a:rPr>
              <a:t>Lorem ipsum dolor sit amet, consectetur adipiscing elit. Praesent molestie efficitur est,</a:t>
            </a:r>
          </a:p>
        </p:txBody>
      </p:sp>
      <p:cxnSp>
        <p:nvCxnSpPr>
          <p:cNvPr id="66" name="Straight Connector 65"/>
          <p:cNvCxnSpPr/>
          <p:nvPr/>
        </p:nvCxnSpPr>
        <p:spPr>
          <a:xfrm flipV="1">
            <a:off x="5251450" y="2801144"/>
            <a:ext cx="0" cy="429419"/>
          </a:xfrm>
          <a:prstGeom prst="line">
            <a:avLst/>
          </a:prstGeom>
          <a:ln w="95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8" name="Oval 67"/>
          <p:cNvSpPr/>
          <p:nvPr/>
        </p:nvSpPr>
        <p:spPr>
          <a:xfrm>
            <a:off x="6317457" y="4334669"/>
            <a:ext cx="1033463" cy="1051719"/>
          </a:xfrm>
          <a:prstGeom prst="ellipse">
            <a:avLst/>
          </a:prstGeom>
          <a:noFill/>
          <a:ln w="12700">
            <a:solidFill>
              <a:schemeClr val="accent4"/>
            </a:solidFill>
          </a:ln>
          <a:effectLst/>
        </p:spPr>
        <p:style>
          <a:lnRef idx="1">
            <a:schemeClr val="accent1"/>
          </a:lnRef>
          <a:fillRef idx="3">
            <a:schemeClr val="accent1"/>
          </a:fillRef>
          <a:effectRef idx="2">
            <a:schemeClr val="accent1"/>
          </a:effectRef>
          <a:fontRef idx="minor">
            <a:schemeClr val="lt1"/>
          </a:fontRef>
        </p:style>
        <p:txBody>
          <a:bodyPr lIns="121899" tIns="60950" rIns="121899" bIns="60950" anchor="ctr"/>
          <a:lstStyle/>
          <a:p>
            <a:pPr algn="ctr" defTabSz="914217">
              <a:defRPr/>
            </a:pPr>
            <a:endParaRPr lang="en-US" sz="900"/>
          </a:p>
        </p:txBody>
      </p:sp>
      <p:cxnSp>
        <p:nvCxnSpPr>
          <p:cNvPr id="70" name="Straight Connector 69"/>
          <p:cNvCxnSpPr/>
          <p:nvPr/>
        </p:nvCxnSpPr>
        <p:spPr>
          <a:xfrm flipV="1">
            <a:off x="6834188" y="3797300"/>
            <a:ext cx="0" cy="429419"/>
          </a:xfrm>
          <a:prstGeom prst="line">
            <a:avLst/>
          </a:prstGeom>
          <a:ln w="95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71" name="TextBox 70"/>
          <p:cNvSpPr txBox="1"/>
          <p:nvPr/>
        </p:nvSpPr>
        <p:spPr>
          <a:xfrm>
            <a:off x="6011069" y="1827213"/>
            <a:ext cx="1631950" cy="1392669"/>
          </a:xfrm>
          <a:prstGeom prst="rect">
            <a:avLst/>
          </a:prstGeom>
          <a:noFill/>
        </p:spPr>
        <p:txBody>
          <a:bodyPr lIns="121899" tIns="60950" rIns="121899" bIns="60950">
            <a:spAutoFit/>
          </a:bodyPr>
          <a:lstStyle/>
          <a:p>
            <a:pPr algn="ctr" defTabSz="914217">
              <a:defRPr/>
            </a:pPr>
            <a:r>
              <a:rPr lang="en-US" sz="1200" dirty="0">
                <a:solidFill>
                  <a:schemeClr val="bg1">
                    <a:lumMod val="50000"/>
                  </a:schemeClr>
                </a:solidFill>
                <a:latin typeface="+mj-lt"/>
                <a:ea typeface="Lato Light"/>
                <a:cs typeface="Lato Light"/>
              </a:rPr>
              <a:t>Lorem ipsum dolor sit amet, consectetur adipiscing elit. Praesent molestie efficitur est,</a:t>
            </a:r>
          </a:p>
          <a:p>
            <a:pPr algn="ctr" defTabSz="914217">
              <a:defRPr/>
            </a:pPr>
            <a:endParaRPr lang="en-US" sz="650" dirty="0">
              <a:solidFill>
                <a:schemeClr val="bg1">
                  <a:lumMod val="65000"/>
                </a:schemeClr>
              </a:solidFill>
              <a:latin typeface="+mj-lt"/>
              <a:ea typeface="Lato Light"/>
              <a:cs typeface="Lato Light"/>
            </a:endParaRPr>
          </a:p>
          <a:p>
            <a:pPr algn="ctr" defTabSz="914217">
              <a:defRPr/>
            </a:pPr>
            <a:r>
              <a:rPr lang="en-US" sz="1600" b="1" dirty="0">
                <a:solidFill>
                  <a:srgbClr val="C9A336"/>
                </a:solidFill>
                <a:latin typeface="+mj-lt"/>
                <a:cs typeface="Lato Light"/>
              </a:rPr>
              <a:t>2010</a:t>
            </a:r>
            <a:endParaRPr lang="en-US" sz="1050" b="1" dirty="0">
              <a:solidFill>
                <a:srgbClr val="C9A336"/>
              </a:solidFill>
              <a:latin typeface="+mj-lt"/>
              <a:cs typeface="Lato Light"/>
            </a:endParaRPr>
          </a:p>
        </p:txBody>
      </p:sp>
      <p:sp>
        <p:nvSpPr>
          <p:cNvPr id="73" name="Oval 72"/>
          <p:cNvSpPr/>
          <p:nvPr/>
        </p:nvSpPr>
        <p:spPr>
          <a:xfrm>
            <a:off x="7998619" y="1561307"/>
            <a:ext cx="1034256" cy="1051719"/>
          </a:xfrm>
          <a:prstGeom prst="ellipse">
            <a:avLst/>
          </a:prstGeom>
          <a:noFill/>
          <a:ln w="12700">
            <a:solidFill>
              <a:schemeClr val="accent5"/>
            </a:solidFill>
          </a:ln>
          <a:effectLst/>
        </p:spPr>
        <p:style>
          <a:lnRef idx="1">
            <a:schemeClr val="accent1"/>
          </a:lnRef>
          <a:fillRef idx="3">
            <a:schemeClr val="accent1"/>
          </a:fillRef>
          <a:effectRef idx="2">
            <a:schemeClr val="accent1"/>
          </a:effectRef>
          <a:fontRef idx="minor">
            <a:schemeClr val="lt1"/>
          </a:fontRef>
        </p:style>
        <p:txBody>
          <a:bodyPr lIns="121899" tIns="60950" rIns="121899" bIns="60950" anchor="ctr"/>
          <a:lstStyle/>
          <a:p>
            <a:pPr algn="ctr" defTabSz="914217">
              <a:defRPr/>
            </a:pPr>
            <a:endParaRPr lang="en-US" sz="900"/>
          </a:p>
        </p:txBody>
      </p:sp>
      <p:sp>
        <p:nvSpPr>
          <p:cNvPr id="75" name="TextBox 74"/>
          <p:cNvSpPr txBox="1"/>
          <p:nvPr/>
        </p:nvSpPr>
        <p:spPr>
          <a:xfrm>
            <a:off x="7699375" y="3797300"/>
            <a:ext cx="1631950" cy="1392669"/>
          </a:xfrm>
          <a:prstGeom prst="rect">
            <a:avLst/>
          </a:prstGeom>
          <a:noFill/>
        </p:spPr>
        <p:txBody>
          <a:bodyPr lIns="121899" tIns="60950" rIns="121899" bIns="60950">
            <a:spAutoFit/>
          </a:bodyPr>
          <a:lstStyle/>
          <a:p>
            <a:pPr algn="ctr" defTabSz="914217">
              <a:defRPr/>
            </a:pPr>
            <a:r>
              <a:rPr lang="en-US" sz="1600" b="1" dirty="0">
                <a:solidFill>
                  <a:srgbClr val="C9A336"/>
                </a:solidFill>
                <a:latin typeface="+mj-lt"/>
                <a:cs typeface="Lato Light"/>
              </a:rPr>
              <a:t>2012</a:t>
            </a:r>
            <a:endParaRPr lang="en-US" sz="1200" b="1" dirty="0">
              <a:solidFill>
                <a:srgbClr val="C9A336"/>
              </a:solidFill>
              <a:latin typeface="+mj-lt"/>
              <a:cs typeface="Lato Light"/>
            </a:endParaRPr>
          </a:p>
          <a:p>
            <a:pPr algn="ctr" defTabSz="914217">
              <a:defRPr/>
            </a:pPr>
            <a:endParaRPr lang="en-US" sz="650" dirty="0">
              <a:solidFill>
                <a:schemeClr val="bg1">
                  <a:lumMod val="65000"/>
                </a:schemeClr>
              </a:solidFill>
              <a:latin typeface="+mj-lt"/>
              <a:ea typeface="Lato Light"/>
              <a:cs typeface="Lato Light"/>
            </a:endParaRPr>
          </a:p>
          <a:p>
            <a:pPr algn="ctr" defTabSz="914217">
              <a:defRPr/>
            </a:pPr>
            <a:r>
              <a:rPr lang="en-US" sz="1200" dirty="0">
                <a:solidFill>
                  <a:schemeClr val="bg1">
                    <a:lumMod val="50000"/>
                  </a:schemeClr>
                </a:solidFill>
                <a:latin typeface="+mj-lt"/>
                <a:ea typeface="Lato Light"/>
                <a:cs typeface="Lato Light"/>
              </a:rPr>
              <a:t>Lorem ipsum dolor sit amet, consectetur adipiscing elit. Praesent molestie efficitur est,</a:t>
            </a:r>
          </a:p>
        </p:txBody>
      </p:sp>
      <p:cxnSp>
        <p:nvCxnSpPr>
          <p:cNvPr id="76" name="Straight Connector 75"/>
          <p:cNvCxnSpPr/>
          <p:nvPr/>
        </p:nvCxnSpPr>
        <p:spPr>
          <a:xfrm flipV="1">
            <a:off x="8515350" y="2801144"/>
            <a:ext cx="0" cy="429419"/>
          </a:xfrm>
          <a:prstGeom prst="line">
            <a:avLst/>
          </a:prstGeom>
          <a:ln w="95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78" name="Oval 77"/>
          <p:cNvSpPr/>
          <p:nvPr/>
        </p:nvSpPr>
        <p:spPr>
          <a:xfrm>
            <a:off x="9583738" y="4334669"/>
            <a:ext cx="1034257" cy="1051719"/>
          </a:xfrm>
          <a:prstGeom prst="ellipse">
            <a:avLst/>
          </a:prstGeom>
          <a:noFill/>
          <a:ln w="12700">
            <a:solidFill>
              <a:schemeClr val="accent6"/>
            </a:solidFill>
          </a:ln>
          <a:effectLst/>
        </p:spPr>
        <p:style>
          <a:lnRef idx="1">
            <a:schemeClr val="accent1"/>
          </a:lnRef>
          <a:fillRef idx="3">
            <a:schemeClr val="accent1"/>
          </a:fillRef>
          <a:effectRef idx="2">
            <a:schemeClr val="accent1"/>
          </a:effectRef>
          <a:fontRef idx="minor">
            <a:schemeClr val="lt1"/>
          </a:fontRef>
        </p:style>
        <p:txBody>
          <a:bodyPr lIns="121899" tIns="60950" rIns="121899" bIns="60950" anchor="ctr"/>
          <a:lstStyle/>
          <a:p>
            <a:pPr algn="ctr" defTabSz="914217">
              <a:defRPr/>
            </a:pPr>
            <a:endParaRPr lang="en-US" sz="900"/>
          </a:p>
        </p:txBody>
      </p:sp>
      <p:cxnSp>
        <p:nvCxnSpPr>
          <p:cNvPr id="80" name="Straight Connector 79"/>
          <p:cNvCxnSpPr/>
          <p:nvPr/>
        </p:nvCxnSpPr>
        <p:spPr>
          <a:xfrm flipV="1">
            <a:off x="10100469" y="3797300"/>
            <a:ext cx="0" cy="429419"/>
          </a:xfrm>
          <a:prstGeom prst="line">
            <a:avLst/>
          </a:prstGeom>
          <a:ln w="95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81" name="TextBox 80"/>
          <p:cNvSpPr txBox="1"/>
          <p:nvPr/>
        </p:nvSpPr>
        <p:spPr>
          <a:xfrm>
            <a:off x="9278144" y="1827213"/>
            <a:ext cx="1631950" cy="1392669"/>
          </a:xfrm>
          <a:prstGeom prst="rect">
            <a:avLst/>
          </a:prstGeom>
          <a:noFill/>
        </p:spPr>
        <p:txBody>
          <a:bodyPr lIns="121899" tIns="60950" rIns="121899" bIns="60950">
            <a:spAutoFit/>
          </a:bodyPr>
          <a:lstStyle/>
          <a:p>
            <a:pPr algn="ctr" defTabSz="914217">
              <a:defRPr/>
            </a:pPr>
            <a:r>
              <a:rPr lang="en-US" sz="1200" dirty="0">
                <a:solidFill>
                  <a:schemeClr val="bg1">
                    <a:lumMod val="50000"/>
                  </a:schemeClr>
                </a:solidFill>
                <a:latin typeface="+mj-lt"/>
                <a:ea typeface="Lato Light"/>
                <a:cs typeface="Lato Light"/>
              </a:rPr>
              <a:t>Lorem ipsum dolor sit amet, consectetur adipiscing elit. Praesent molestie efficitur est,</a:t>
            </a:r>
          </a:p>
          <a:p>
            <a:pPr algn="ctr" defTabSz="914217">
              <a:defRPr/>
            </a:pPr>
            <a:endParaRPr lang="en-US" sz="650" dirty="0">
              <a:solidFill>
                <a:schemeClr val="bg1">
                  <a:lumMod val="50000"/>
                </a:schemeClr>
              </a:solidFill>
              <a:latin typeface="+mj-lt"/>
              <a:ea typeface="Lato Light"/>
              <a:cs typeface="Lato Light"/>
            </a:endParaRPr>
          </a:p>
          <a:p>
            <a:pPr algn="ctr" defTabSz="914217">
              <a:defRPr/>
            </a:pPr>
            <a:r>
              <a:rPr lang="en-US" sz="1600" b="1" dirty="0">
                <a:solidFill>
                  <a:srgbClr val="C9A336"/>
                </a:solidFill>
                <a:latin typeface="+mj-lt"/>
                <a:cs typeface="Lato Light"/>
              </a:rPr>
              <a:t>2020</a:t>
            </a:r>
            <a:endParaRPr lang="en-US" sz="1050" b="1" dirty="0">
              <a:solidFill>
                <a:srgbClr val="C9A336"/>
              </a:solidFill>
              <a:latin typeface="+mj-lt"/>
              <a:cs typeface="Lato Light"/>
            </a:endParaRPr>
          </a:p>
        </p:txBody>
      </p:sp>
      <p:sp>
        <p:nvSpPr>
          <p:cNvPr id="36" name="CuadroTexto 35">
            <a:extLst>
              <a:ext uri="{FF2B5EF4-FFF2-40B4-BE49-F238E27FC236}">
                <a16:creationId xmlns:a16="http://schemas.microsoft.com/office/drawing/2014/main" id="{7B78DFF1-DDE5-4055-8F00-FBEB7A3ECCE3}"/>
              </a:ext>
            </a:extLst>
          </p:cNvPr>
          <p:cNvSpPr txBox="1"/>
          <p:nvPr/>
        </p:nvSpPr>
        <p:spPr>
          <a:xfrm>
            <a:off x="719240" y="321873"/>
            <a:ext cx="4773510" cy="605294"/>
          </a:xfrm>
          <a:prstGeom prst="rect">
            <a:avLst/>
          </a:prstGeom>
          <a:noFill/>
        </p:spPr>
        <p:txBody>
          <a:bodyPr wrap="square" rtlCol="0">
            <a:spAutoFit/>
          </a:bodyPr>
          <a:lstStyle/>
          <a:p>
            <a:pPr>
              <a:lnSpc>
                <a:spcPts val="4000"/>
              </a:lnSpc>
            </a:pPr>
            <a:r>
              <a:rPr lang="en-US" sz="4000" b="1" dirty="0">
                <a:latin typeface="Arial" panose="020B0604020202020204" pitchFamily="34" charset="0"/>
                <a:cs typeface="Arial" panose="020B0604020202020204" pitchFamily="34" charset="0"/>
              </a:rPr>
              <a:t>Your </a:t>
            </a:r>
            <a:r>
              <a:rPr lang="en-US" sz="4000" dirty="0">
                <a:solidFill>
                  <a:srgbClr val="C9A336"/>
                </a:solidFill>
                <a:latin typeface="Arial" panose="020B0604020202020204" pitchFamily="34" charset="0"/>
                <a:cs typeface="Arial" panose="020B0604020202020204" pitchFamily="34" charset="0"/>
              </a:rPr>
              <a:t>Title Here</a:t>
            </a:r>
          </a:p>
        </p:txBody>
      </p:sp>
      <p:sp>
        <p:nvSpPr>
          <p:cNvPr id="6" name="Freeform 5">
            <a:extLst>
              <a:ext uri="{FF2B5EF4-FFF2-40B4-BE49-F238E27FC236}">
                <a16:creationId xmlns:a16="http://schemas.microsoft.com/office/drawing/2014/main" id="{44060684-4F01-46D7-B738-8A4DB09D7B51}"/>
              </a:ext>
            </a:extLst>
          </p:cNvPr>
          <p:cNvSpPr>
            <a:spLocks noEditPoints="1"/>
          </p:cNvSpPr>
          <p:nvPr/>
        </p:nvSpPr>
        <p:spPr bwMode="auto">
          <a:xfrm>
            <a:off x="4940300" y="1757362"/>
            <a:ext cx="622300" cy="620713"/>
          </a:xfrm>
          <a:custGeom>
            <a:avLst/>
            <a:gdLst>
              <a:gd name="T0" fmla="*/ 133 w 397"/>
              <a:gd name="T1" fmla="*/ 11 h 396"/>
              <a:gd name="T2" fmla="*/ 0 w 397"/>
              <a:gd name="T3" fmla="*/ 198 h 396"/>
              <a:gd name="T4" fmla="*/ 256 w 397"/>
              <a:gd name="T5" fmla="*/ 388 h 396"/>
              <a:gd name="T6" fmla="*/ 350 w 397"/>
              <a:gd name="T7" fmla="*/ 328 h 396"/>
              <a:gd name="T8" fmla="*/ 341 w 397"/>
              <a:gd name="T9" fmla="*/ 60 h 396"/>
              <a:gd name="T10" fmla="*/ 312 w 397"/>
              <a:gd name="T11" fmla="*/ 59 h 396"/>
              <a:gd name="T12" fmla="*/ 220 w 397"/>
              <a:gd name="T13" fmla="*/ 56 h 396"/>
              <a:gd name="T14" fmla="*/ 164 w 397"/>
              <a:gd name="T15" fmla="*/ 36 h 396"/>
              <a:gd name="T16" fmla="*/ 111 w 397"/>
              <a:gd name="T17" fmla="*/ 359 h 396"/>
              <a:gd name="T18" fmla="*/ 107 w 397"/>
              <a:gd name="T19" fmla="*/ 67 h 396"/>
              <a:gd name="T20" fmla="*/ 122 w 397"/>
              <a:gd name="T21" fmla="*/ 117 h 396"/>
              <a:gd name="T22" fmla="*/ 47 w 397"/>
              <a:gd name="T23" fmla="*/ 162 h 396"/>
              <a:gd name="T24" fmla="*/ 79 w 397"/>
              <a:gd name="T25" fmla="*/ 306 h 396"/>
              <a:gd name="T26" fmla="*/ 112 w 397"/>
              <a:gd name="T27" fmla="*/ 360 h 396"/>
              <a:gd name="T28" fmla="*/ 192 w 397"/>
              <a:gd name="T29" fmla="*/ 319 h 396"/>
              <a:gd name="T30" fmla="*/ 132 w 397"/>
              <a:gd name="T31" fmla="*/ 276 h 396"/>
              <a:gd name="T32" fmla="*/ 184 w 397"/>
              <a:gd name="T33" fmla="*/ 208 h 396"/>
              <a:gd name="T34" fmla="*/ 252 w 397"/>
              <a:gd name="T35" fmla="*/ 137 h 396"/>
              <a:gd name="T36" fmla="*/ 304 w 397"/>
              <a:gd name="T37" fmla="*/ 110 h 396"/>
              <a:gd name="T38" fmla="*/ 337 w 397"/>
              <a:gd name="T39" fmla="*/ 160 h 396"/>
              <a:gd name="T40" fmla="*/ 335 w 397"/>
              <a:gd name="T41" fmla="*/ 245 h 396"/>
              <a:gd name="T42" fmla="*/ 338 w 397"/>
              <a:gd name="T43" fmla="*/ 318 h 396"/>
              <a:gd name="T44" fmla="*/ 349 w 397"/>
              <a:gd name="T45" fmla="*/ 249 h 396"/>
              <a:gd name="T46" fmla="*/ 347 w 397"/>
              <a:gd name="T47" fmla="*/ 171 h 396"/>
              <a:gd name="T48" fmla="*/ 357 w 397"/>
              <a:gd name="T49" fmla="*/ 161 h 396"/>
              <a:gd name="T50" fmla="*/ 303 w 397"/>
              <a:gd name="T51" fmla="*/ 95 h 396"/>
              <a:gd name="T52" fmla="*/ 243 w 397"/>
              <a:gd name="T53" fmla="*/ 124 h 396"/>
              <a:gd name="T54" fmla="*/ 186 w 397"/>
              <a:gd name="T55" fmla="*/ 193 h 396"/>
              <a:gd name="T56" fmla="*/ 126 w 397"/>
              <a:gd name="T57" fmla="*/ 289 h 396"/>
              <a:gd name="T58" fmla="*/ 159 w 397"/>
              <a:gd name="T59" fmla="*/ 312 h 396"/>
              <a:gd name="T60" fmla="*/ 244 w 397"/>
              <a:gd name="T61" fmla="*/ 376 h 396"/>
              <a:gd name="T62" fmla="*/ 127 w 397"/>
              <a:gd name="T63" fmla="*/ 362 h 396"/>
              <a:gd name="T64" fmla="*/ 127 w 397"/>
              <a:gd name="T65" fmla="*/ 350 h 396"/>
              <a:gd name="T66" fmla="*/ 126 w 397"/>
              <a:gd name="T67" fmla="*/ 340 h 396"/>
              <a:gd name="T68" fmla="*/ 100 w 397"/>
              <a:gd name="T69" fmla="*/ 302 h 396"/>
              <a:gd name="T70" fmla="*/ 72 w 397"/>
              <a:gd name="T71" fmla="*/ 191 h 396"/>
              <a:gd name="T72" fmla="*/ 70 w 397"/>
              <a:gd name="T73" fmla="*/ 159 h 396"/>
              <a:gd name="T74" fmla="*/ 137 w 397"/>
              <a:gd name="T75" fmla="*/ 116 h 396"/>
              <a:gd name="T76" fmla="*/ 122 w 397"/>
              <a:gd name="T77" fmla="*/ 64 h 396"/>
              <a:gd name="T78" fmla="*/ 119 w 397"/>
              <a:gd name="T79" fmla="*/ 54 h 396"/>
              <a:gd name="T80" fmla="*/ 117 w 397"/>
              <a:gd name="T81" fmla="*/ 47 h 396"/>
              <a:gd name="T82" fmla="*/ 112 w 397"/>
              <a:gd name="T83" fmla="*/ 42 h 396"/>
              <a:gd name="T84" fmla="*/ 108 w 397"/>
              <a:gd name="T85" fmla="*/ 38 h 396"/>
              <a:gd name="T86" fmla="*/ 172 w 397"/>
              <a:gd name="T87" fmla="*/ 68 h 396"/>
              <a:gd name="T88" fmla="*/ 226 w 397"/>
              <a:gd name="T89" fmla="*/ 70 h 396"/>
              <a:gd name="T90" fmla="*/ 311 w 397"/>
              <a:gd name="T91" fmla="*/ 74 h 396"/>
              <a:gd name="T92" fmla="*/ 318 w 397"/>
              <a:gd name="T93" fmla="*/ 75 h 396"/>
              <a:gd name="T94" fmla="*/ 324 w 397"/>
              <a:gd name="T95" fmla="*/ 74 h 396"/>
              <a:gd name="T96" fmla="*/ 331 w 397"/>
              <a:gd name="T97" fmla="*/ 73 h 396"/>
              <a:gd name="T98" fmla="*/ 353 w 397"/>
              <a:gd name="T99" fmla="*/ 298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97" h="396">
                <a:moveTo>
                  <a:pt x="330" y="49"/>
                </a:moveTo>
                <a:cubicBezTo>
                  <a:pt x="293" y="17"/>
                  <a:pt x="247" y="0"/>
                  <a:pt x="199" y="0"/>
                </a:cubicBezTo>
                <a:cubicBezTo>
                  <a:pt x="182" y="0"/>
                  <a:pt x="165" y="2"/>
                  <a:pt x="149" y="6"/>
                </a:cubicBezTo>
                <a:cubicBezTo>
                  <a:pt x="144" y="7"/>
                  <a:pt x="138" y="9"/>
                  <a:pt x="133" y="11"/>
                </a:cubicBezTo>
                <a:cubicBezTo>
                  <a:pt x="133" y="11"/>
                  <a:pt x="133" y="11"/>
                  <a:pt x="133" y="11"/>
                </a:cubicBezTo>
                <a:cubicBezTo>
                  <a:pt x="116" y="17"/>
                  <a:pt x="99" y="25"/>
                  <a:pt x="84" y="36"/>
                </a:cubicBezTo>
                <a:cubicBezTo>
                  <a:pt x="80" y="39"/>
                  <a:pt x="76" y="42"/>
                  <a:pt x="73" y="45"/>
                </a:cubicBezTo>
                <a:cubicBezTo>
                  <a:pt x="27" y="83"/>
                  <a:pt x="0" y="139"/>
                  <a:pt x="0" y="198"/>
                </a:cubicBezTo>
                <a:cubicBezTo>
                  <a:pt x="0" y="271"/>
                  <a:pt x="40" y="338"/>
                  <a:pt x="104" y="372"/>
                </a:cubicBezTo>
                <a:cubicBezTo>
                  <a:pt x="107" y="374"/>
                  <a:pt x="111" y="376"/>
                  <a:pt x="115" y="378"/>
                </a:cubicBezTo>
                <a:cubicBezTo>
                  <a:pt x="141" y="390"/>
                  <a:pt x="169" y="396"/>
                  <a:pt x="199" y="396"/>
                </a:cubicBezTo>
                <a:cubicBezTo>
                  <a:pt x="218" y="396"/>
                  <a:pt x="237" y="393"/>
                  <a:pt x="256" y="388"/>
                </a:cubicBezTo>
                <a:cubicBezTo>
                  <a:pt x="256" y="388"/>
                  <a:pt x="256" y="388"/>
                  <a:pt x="257" y="388"/>
                </a:cubicBezTo>
                <a:cubicBezTo>
                  <a:pt x="258" y="388"/>
                  <a:pt x="258" y="388"/>
                  <a:pt x="259" y="388"/>
                </a:cubicBezTo>
                <a:cubicBezTo>
                  <a:pt x="262" y="387"/>
                  <a:pt x="265" y="386"/>
                  <a:pt x="268" y="385"/>
                </a:cubicBezTo>
                <a:cubicBezTo>
                  <a:pt x="299" y="373"/>
                  <a:pt x="328" y="354"/>
                  <a:pt x="350" y="328"/>
                </a:cubicBezTo>
                <a:cubicBezTo>
                  <a:pt x="352" y="325"/>
                  <a:pt x="354" y="322"/>
                  <a:pt x="356" y="320"/>
                </a:cubicBezTo>
                <a:cubicBezTo>
                  <a:pt x="357" y="319"/>
                  <a:pt x="358" y="317"/>
                  <a:pt x="358" y="316"/>
                </a:cubicBezTo>
                <a:cubicBezTo>
                  <a:pt x="383" y="282"/>
                  <a:pt x="397" y="241"/>
                  <a:pt x="397" y="198"/>
                </a:cubicBezTo>
                <a:cubicBezTo>
                  <a:pt x="397" y="146"/>
                  <a:pt x="377" y="97"/>
                  <a:pt x="341" y="60"/>
                </a:cubicBezTo>
                <a:cubicBezTo>
                  <a:pt x="337" y="56"/>
                  <a:pt x="334" y="53"/>
                  <a:pt x="330" y="49"/>
                </a:cubicBezTo>
                <a:close/>
                <a:moveTo>
                  <a:pt x="199" y="14"/>
                </a:moveTo>
                <a:cubicBezTo>
                  <a:pt x="243" y="14"/>
                  <a:pt x="286" y="30"/>
                  <a:pt x="319" y="60"/>
                </a:cubicBezTo>
                <a:cubicBezTo>
                  <a:pt x="316" y="60"/>
                  <a:pt x="314" y="60"/>
                  <a:pt x="312" y="59"/>
                </a:cubicBezTo>
                <a:cubicBezTo>
                  <a:pt x="307" y="58"/>
                  <a:pt x="303" y="56"/>
                  <a:pt x="298" y="55"/>
                </a:cubicBezTo>
                <a:cubicBezTo>
                  <a:pt x="277" y="49"/>
                  <a:pt x="258" y="43"/>
                  <a:pt x="235" y="50"/>
                </a:cubicBezTo>
                <a:cubicBezTo>
                  <a:pt x="230" y="52"/>
                  <a:pt x="225" y="54"/>
                  <a:pt x="220" y="56"/>
                </a:cubicBezTo>
                <a:cubicBezTo>
                  <a:pt x="220" y="56"/>
                  <a:pt x="220" y="56"/>
                  <a:pt x="220" y="56"/>
                </a:cubicBezTo>
                <a:cubicBezTo>
                  <a:pt x="214" y="59"/>
                  <a:pt x="209" y="61"/>
                  <a:pt x="204" y="62"/>
                </a:cubicBezTo>
                <a:cubicBezTo>
                  <a:pt x="202" y="62"/>
                  <a:pt x="201" y="62"/>
                  <a:pt x="199" y="62"/>
                </a:cubicBezTo>
                <a:cubicBezTo>
                  <a:pt x="193" y="62"/>
                  <a:pt x="187" y="60"/>
                  <a:pt x="180" y="55"/>
                </a:cubicBezTo>
                <a:cubicBezTo>
                  <a:pt x="173" y="50"/>
                  <a:pt x="169" y="43"/>
                  <a:pt x="164" y="36"/>
                </a:cubicBezTo>
                <a:cubicBezTo>
                  <a:pt x="160" y="30"/>
                  <a:pt x="157" y="25"/>
                  <a:pt x="153" y="20"/>
                </a:cubicBezTo>
                <a:cubicBezTo>
                  <a:pt x="168" y="16"/>
                  <a:pt x="183" y="14"/>
                  <a:pt x="199" y="14"/>
                </a:cubicBezTo>
                <a:close/>
                <a:moveTo>
                  <a:pt x="112" y="360"/>
                </a:moveTo>
                <a:cubicBezTo>
                  <a:pt x="112" y="360"/>
                  <a:pt x="112" y="360"/>
                  <a:pt x="111" y="359"/>
                </a:cubicBezTo>
                <a:cubicBezTo>
                  <a:pt x="52" y="327"/>
                  <a:pt x="15" y="265"/>
                  <a:pt x="15" y="198"/>
                </a:cubicBezTo>
                <a:cubicBezTo>
                  <a:pt x="15" y="143"/>
                  <a:pt x="39" y="91"/>
                  <a:pt x="82" y="56"/>
                </a:cubicBezTo>
                <a:cubicBezTo>
                  <a:pt x="85" y="54"/>
                  <a:pt x="88" y="52"/>
                  <a:pt x="91" y="50"/>
                </a:cubicBezTo>
                <a:cubicBezTo>
                  <a:pt x="101" y="50"/>
                  <a:pt x="105" y="51"/>
                  <a:pt x="107" y="67"/>
                </a:cubicBezTo>
                <a:cubicBezTo>
                  <a:pt x="108" y="70"/>
                  <a:pt x="108" y="74"/>
                  <a:pt x="107" y="78"/>
                </a:cubicBezTo>
                <a:cubicBezTo>
                  <a:pt x="107" y="84"/>
                  <a:pt x="106" y="90"/>
                  <a:pt x="108" y="95"/>
                </a:cubicBezTo>
                <a:cubicBezTo>
                  <a:pt x="110" y="100"/>
                  <a:pt x="113" y="103"/>
                  <a:pt x="116" y="106"/>
                </a:cubicBezTo>
                <a:cubicBezTo>
                  <a:pt x="120" y="110"/>
                  <a:pt x="122" y="113"/>
                  <a:pt x="122" y="117"/>
                </a:cubicBezTo>
                <a:cubicBezTo>
                  <a:pt x="123" y="132"/>
                  <a:pt x="107" y="136"/>
                  <a:pt x="86" y="139"/>
                </a:cubicBezTo>
                <a:cubicBezTo>
                  <a:pt x="84" y="140"/>
                  <a:pt x="83" y="140"/>
                  <a:pt x="81" y="140"/>
                </a:cubicBezTo>
                <a:cubicBezTo>
                  <a:pt x="75" y="141"/>
                  <a:pt x="70" y="143"/>
                  <a:pt x="66" y="144"/>
                </a:cubicBezTo>
                <a:cubicBezTo>
                  <a:pt x="56" y="149"/>
                  <a:pt x="49" y="154"/>
                  <a:pt x="47" y="162"/>
                </a:cubicBezTo>
                <a:cubicBezTo>
                  <a:pt x="43" y="176"/>
                  <a:pt x="52" y="191"/>
                  <a:pt x="61" y="201"/>
                </a:cubicBezTo>
                <a:cubicBezTo>
                  <a:pt x="73" y="215"/>
                  <a:pt x="80" y="238"/>
                  <a:pt x="77" y="254"/>
                </a:cubicBezTo>
                <a:cubicBezTo>
                  <a:pt x="76" y="258"/>
                  <a:pt x="75" y="262"/>
                  <a:pt x="73" y="266"/>
                </a:cubicBezTo>
                <a:cubicBezTo>
                  <a:pt x="69" y="279"/>
                  <a:pt x="64" y="293"/>
                  <a:pt x="79" y="306"/>
                </a:cubicBezTo>
                <a:cubicBezTo>
                  <a:pt x="84" y="310"/>
                  <a:pt x="89" y="312"/>
                  <a:pt x="93" y="315"/>
                </a:cubicBezTo>
                <a:cubicBezTo>
                  <a:pt x="96" y="316"/>
                  <a:pt x="98" y="317"/>
                  <a:pt x="100" y="318"/>
                </a:cubicBezTo>
                <a:cubicBezTo>
                  <a:pt x="104" y="321"/>
                  <a:pt x="108" y="325"/>
                  <a:pt x="110" y="333"/>
                </a:cubicBezTo>
                <a:cubicBezTo>
                  <a:pt x="112" y="342"/>
                  <a:pt x="113" y="351"/>
                  <a:pt x="112" y="360"/>
                </a:cubicBezTo>
                <a:close/>
                <a:moveTo>
                  <a:pt x="338" y="318"/>
                </a:moveTo>
                <a:cubicBezTo>
                  <a:pt x="318" y="342"/>
                  <a:pt x="292" y="360"/>
                  <a:pt x="263" y="371"/>
                </a:cubicBezTo>
                <a:cubicBezTo>
                  <a:pt x="262" y="371"/>
                  <a:pt x="261" y="372"/>
                  <a:pt x="260" y="372"/>
                </a:cubicBezTo>
                <a:cubicBezTo>
                  <a:pt x="245" y="351"/>
                  <a:pt x="220" y="326"/>
                  <a:pt x="192" y="319"/>
                </a:cubicBezTo>
                <a:cubicBezTo>
                  <a:pt x="180" y="315"/>
                  <a:pt x="177" y="311"/>
                  <a:pt x="171" y="304"/>
                </a:cubicBezTo>
                <a:cubicBezTo>
                  <a:pt x="170" y="301"/>
                  <a:pt x="168" y="299"/>
                  <a:pt x="165" y="296"/>
                </a:cubicBezTo>
                <a:cubicBezTo>
                  <a:pt x="157" y="287"/>
                  <a:pt x="149" y="283"/>
                  <a:pt x="139" y="279"/>
                </a:cubicBezTo>
                <a:cubicBezTo>
                  <a:pt x="137" y="278"/>
                  <a:pt x="135" y="277"/>
                  <a:pt x="132" y="276"/>
                </a:cubicBezTo>
                <a:cubicBezTo>
                  <a:pt x="117" y="269"/>
                  <a:pt x="111" y="256"/>
                  <a:pt x="114" y="240"/>
                </a:cubicBezTo>
                <a:cubicBezTo>
                  <a:pt x="119" y="214"/>
                  <a:pt x="144" y="205"/>
                  <a:pt x="165" y="205"/>
                </a:cubicBezTo>
                <a:cubicBezTo>
                  <a:pt x="167" y="205"/>
                  <a:pt x="168" y="206"/>
                  <a:pt x="169" y="206"/>
                </a:cubicBezTo>
                <a:cubicBezTo>
                  <a:pt x="175" y="206"/>
                  <a:pt x="180" y="207"/>
                  <a:pt x="184" y="208"/>
                </a:cubicBezTo>
                <a:cubicBezTo>
                  <a:pt x="197" y="210"/>
                  <a:pt x="209" y="212"/>
                  <a:pt x="224" y="198"/>
                </a:cubicBezTo>
                <a:cubicBezTo>
                  <a:pt x="234" y="189"/>
                  <a:pt x="236" y="179"/>
                  <a:pt x="237" y="169"/>
                </a:cubicBezTo>
                <a:cubicBezTo>
                  <a:pt x="238" y="163"/>
                  <a:pt x="239" y="157"/>
                  <a:pt x="242" y="151"/>
                </a:cubicBezTo>
                <a:cubicBezTo>
                  <a:pt x="244" y="147"/>
                  <a:pt x="248" y="140"/>
                  <a:pt x="252" y="137"/>
                </a:cubicBezTo>
                <a:cubicBezTo>
                  <a:pt x="256" y="134"/>
                  <a:pt x="259" y="134"/>
                  <a:pt x="262" y="135"/>
                </a:cubicBezTo>
                <a:cubicBezTo>
                  <a:pt x="265" y="135"/>
                  <a:pt x="268" y="136"/>
                  <a:pt x="271" y="134"/>
                </a:cubicBezTo>
                <a:cubicBezTo>
                  <a:pt x="278" y="132"/>
                  <a:pt x="281" y="127"/>
                  <a:pt x="285" y="123"/>
                </a:cubicBezTo>
                <a:cubicBezTo>
                  <a:pt x="289" y="116"/>
                  <a:pt x="294" y="111"/>
                  <a:pt x="304" y="110"/>
                </a:cubicBezTo>
                <a:cubicBezTo>
                  <a:pt x="318" y="110"/>
                  <a:pt x="343" y="117"/>
                  <a:pt x="350" y="130"/>
                </a:cubicBezTo>
                <a:cubicBezTo>
                  <a:pt x="353" y="136"/>
                  <a:pt x="353" y="142"/>
                  <a:pt x="348" y="148"/>
                </a:cubicBezTo>
                <a:cubicBezTo>
                  <a:pt x="345" y="153"/>
                  <a:pt x="341" y="156"/>
                  <a:pt x="337" y="160"/>
                </a:cubicBezTo>
                <a:cubicBezTo>
                  <a:pt x="337" y="160"/>
                  <a:pt x="337" y="160"/>
                  <a:pt x="337" y="160"/>
                </a:cubicBezTo>
                <a:cubicBezTo>
                  <a:pt x="331" y="166"/>
                  <a:pt x="324" y="172"/>
                  <a:pt x="322" y="185"/>
                </a:cubicBezTo>
                <a:cubicBezTo>
                  <a:pt x="320" y="198"/>
                  <a:pt x="325" y="204"/>
                  <a:pt x="330" y="209"/>
                </a:cubicBezTo>
                <a:cubicBezTo>
                  <a:pt x="333" y="212"/>
                  <a:pt x="336" y="215"/>
                  <a:pt x="338" y="221"/>
                </a:cubicBezTo>
                <a:cubicBezTo>
                  <a:pt x="341" y="228"/>
                  <a:pt x="338" y="236"/>
                  <a:pt x="335" y="245"/>
                </a:cubicBezTo>
                <a:cubicBezTo>
                  <a:pt x="333" y="253"/>
                  <a:pt x="330" y="261"/>
                  <a:pt x="331" y="269"/>
                </a:cubicBezTo>
                <a:cubicBezTo>
                  <a:pt x="332" y="271"/>
                  <a:pt x="332" y="274"/>
                  <a:pt x="332" y="277"/>
                </a:cubicBezTo>
                <a:cubicBezTo>
                  <a:pt x="333" y="282"/>
                  <a:pt x="338" y="301"/>
                  <a:pt x="342" y="314"/>
                </a:cubicBezTo>
                <a:cubicBezTo>
                  <a:pt x="341" y="315"/>
                  <a:pt x="340" y="317"/>
                  <a:pt x="338" y="318"/>
                </a:cubicBezTo>
                <a:close/>
                <a:moveTo>
                  <a:pt x="353" y="298"/>
                </a:moveTo>
                <a:cubicBezTo>
                  <a:pt x="349" y="287"/>
                  <a:pt x="347" y="278"/>
                  <a:pt x="347" y="276"/>
                </a:cubicBezTo>
                <a:cubicBezTo>
                  <a:pt x="347" y="273"/>
                  <a:pt x="346" y="269"/>
                  <a:pt x="346" y="266"/>
                </a:cubicBezTo>
                <a:cubicBezTo>
                  <a:pt x="345" y="262"/>
                  <a:pt x="347" y="256"/>
                  <a:pt x="349" y="249"/>
                </a:cubicBezTo>
                <a:cubicBezTo>
                  <a:pt x="353" y="239"/>
                  <a:pt x="357" y="228"/>
                  <a:pt x="352" y="215"/>
                </a:cubicBezTo>
                <a:cubicBezTo>
                  <a:pt x="349" y="207"/>
                  <a:pt x="344" y="203"/>
                  <a:pt x="341" y="199"/>
                </a:cubicBezTo>
                <a:cubicBezTo>
                  <a:pt x="337" y="195"/>
                  <a:pt x="336" y="194"/>
                  <a:pt x="337" y="187"/>
                </a:cubicBezTo>
                <a:cubicBezTo>
                  <a:pt x="338" y="179"/>
                  <a:pt x="341" y="176"/>
                  <a:pt x="347" y="171"/>
                </a:cubicBezTo>
                <a:cubicBezTo>
                  <a:pt x="347" y="171"/>
                  <a:pt x="347" y="171"/>
                  <a:pt x="347" y="171"/>
                </a:cubicBezTo>
                <a:cubicBezTo>
                  <a:pt x="348" y="170"/>
                  <a:pt x="349" y="169"/>
                  <a:pt x="350" y="168"/>
                </a:cubicBezTo>
                <a:cubicBezTo>
                  <a:pt x="351" y="167"/>
                  <a:pt x="352" y="166"/>
                  <a:pt x="354" y="165"/>
                </a:cubicBezTo>
                <a:cubicBezTo>
                  <a:pt x="355" y="163"/>
                  <a:pt x="356" y="162"/>
                  <a:pt x="357" y="161"/>
                </a:cubicBezTo>
                <a:cubicBezTo>
                  <a:pt x="358" y="159"/>
                  <a:pt x="359" y="158"/>
                  <a:pt x="360" y="156"/>
                </a:cubicBezTo>
                <a:cubicBezTo>
                  <a:pt x="371" y="142"/>
                  <a:pt x="366" y="129"/>
                  <a:pt x="363" y="123"/>
                </a:cubicBezTo>
                <a:cubicBezTo>
                  <a:pt x="359" y="117"/>
                  <a:pt x="354" y="112"/>
                  <a:pt x="348" y="108"/>
                </a:cubicBezTo>
                <a:cubicBezTo>
                  <a:pt x="334" y="99"/>
                  <a:pt x="315" y="94"/>
                  <a:pt x="303" y="95"/>
                </a:cubicBezTo>
                <a:cubicBezTo>
                  <a:pt x="285" y="96"/>
                  <a:pt x="277" y="106"/>
                  <a:pt x="272" y="113"/>
                </a:cubicBezTo>
                <a:cubicBezTo>
                  <a:pt x="269" y="117"/>
                  <a:pt x="268" y="119"/>
                  <a:pt x="265" y="120"/>
                </a:cubicBezTo>
                <a:cubicBezTo>
                  <a:pt x="265" y="120"/>
                  <a:pt x="264" y="120"/>
                  <a:pt x="264" y="120"/>
                </a:cubicBezTo>
                <a:cubicBezTo>
                  <a:pt x="259" y="119"/>
                  <a:pt x="251" y="118"/>
                  <a:pt x="243" y="124"/>
                </a:cubicBezTo>
                <a:cubicBezTo>
                  <a:pt x="236" y="129"/>
                  <a:pt x="230" y="138"/>
                  <a:pt x="227" y="145"/>
                </a:cubicBezTo>
                <a:cubicBezTo>
                  <a:pt x="224" y="153"/>
                  <a:pt x="223" y="159"/>
                  <a:pt x="222" y="166"/>
                </a:cubicBezTo>
                <a:cubicBezTo>
                  <a:pt x="220" y="175"/>
                  <a:pt x="219" y="181"/>
                  <a:pt x="213" y="187"/>
                </a:cubicBezTo>
                <a:cubicBezTo>
                  <a:pt x="203" y="196"/>
                  <a:pt x="198" y="195"/>
                  <a:pt x="186" y="193"/>
                </a:cubicBezTo>
                <a:cubicBezTo>
                  <a:pt x="181" y="192"/>
                  <a:pt x="176" y="191"/>
                  <a:pt x="169" y="190"/>
                </a:cubicBezTo>
                <a:cubicBezTo>
                  <a:pt x="141" y="189"/>
                  <a:pt x="106" y="200"/>
                  <a:pt x="99" y="236"/>
                </a:cubicBezTo>
                <a:cubicBezTo>
                  <a:pt x="95" y="257"/>
                  <a:pt x="102" y="274"/>
                  <a:pt x="118" y="285"/>
                </a:cubicBezTo>
                <a:cubicBezTo>
                  <a:pt x="121" y="287"/>
                  <a:pt x="123" y="288"/>
                  <a:pt x="126" y="289"/>
                </a:cubicBezTo>
                <a:cubicBezTo>
                  <a:pt x="129" y="290"/>
                  <a:pt x="131" y="292"/>
                  <a:pt x="133" y="293"/>
                </a:cubicBezTo>
                <a:cubicBezTo>
                  <a:pt x="138" y="295"/>
                  <a:pt x="143" y="297"/>
                  <a:pt x="146" y="299"/>
                </a:cubicBezTo>
                <a:cubicBezTo>
                  <a:pt x="149" y="301"/>
                  <a:pt x="151" y="303"/>
                  <a:pt x="153" y="305"/>
                </a:cubicBezTo>
                <a:cubicBezTo>
                  <a:pt x="155" y="308"/>
                  <a:pt x="157" y="310"/>
                  <a:pt x="159" y="312"/>
                </a:cubicBezTo>
                <a:cubicBezTo>
                  <a:pt x="163" y="318"/>
                  <a:pt x="167" y="322"/>
                  <a:pt x="173" y="326"/>
                </a:cubicBezTo>
                <a:cubicBezTo>
                  <a:pt x="177" y="329"/>
                  <a:pt x="182" y="331"/>
                  <a:pt x="188" y="333"/>
                </a:cubicBezTo>
                <a:cubicBezTo>
                  <a:pt x="195" y="335"/>
                  <a:pt x="203" y="338"/>
                  <a:pt x="210" y="343"/>
                </a:cubicBezTo>
                <a:cubicBezTo>
                  <a:pt x="223" y="352"/>
                  <a:pt x="235" y="364"/>
                  <a:pt x="244" y="376"/>
                </a:cubicBezTo>
                <a:cubicBezTo>
                  <a:pt x="229" y="380"/>
                  <a:pt x="214" y="381"/>
                  <a:pt x="199" y="381"/>
                </a:cubicBezTo>
                <a:cubicBezTo>
                  <a:pt x="173" y="381"/>
                  <a:pt x="149" y="377"/>
                  <a:pt x="126" y="367"/>
                </a:cubicBezTo>
                <a:cubicBezTo>
                  <a:pt x="127" y="365"/>
                  <a:pt x="127" y="364"/>
                  <a:pt x="127" y="362"/>
                </a:cubicBezTo>
                <a:cubicBezTo>
                  <a:pt x="127" y="362"/>
                  <a:pt x="127" y="362"/>
                  <a:pt x="127" y="362"/>
                </a:cubicBezTo>
                <a:cubicBezTo>
                  <a:pt x="127" y="360"/>
                  <a:pt x="127" y="359"/>
                  <a:pt x="127" y="357"/>
                </a:cubicBezTo>
                <a:cubicBezTo>
                  <a:pt x="127" y="356"/>
                  <a:pt x="127" y="356"/>
                  <a:pt x="127" y="355"/>
                </a:cubicBezTo>
                <a:cubicBezTo>
                  <a:pt x="127" y="354"/>
                  <a:pt x="127" y="353"/>
                  <a:pt x="127" y="352"/>
                </a:cubicBezTo>
                <a:cubicBezTo>
                  <a:pt x="127" y="351"/>
                  <a:pt x="127" y="351"/>
                  <a:pt x="127" y="350"/>
                </a:cubicBezTo>
                <a:cubicBezTo>
                  <a:pt x="127" y="349"/>
                  <a:pt x="127" y="348"/>
                  <a:pt x="127" y="347"/>
                </a:cubicBezTo>
                <a:cubicBezTo>
                  <a:pt x="127" y="346"/>
                  <a:pt x="127" y="346"/>
                  <a:pt x="127" y="345"/>
                </a:cubicBezTo>
                <a:cubicBezTo>
                  <a:pt x="127" y="344"/>
                  <a:pt x="127" y="343"/>
                  <a:pt x="127" y="342"/>
                </a:cubicBezTo>
                <a:cubicBezTo>
                  <a:pt x="127" y="341"/>
                  <a:pt x="127" y="340"/>
                  <a:pt x="126" y="340"/>
                </a:cubicBezTo>
                <a:cubicBezTo>
                  <a:pt x="126" y="339"/>
                  <a:pt x="126" y="337"/>
                  <a:pt x="126" y="336"/>
                </a:cubicBezTo>
                <a:cubicBezTo>
                  <a:pt x="126" y="336"/>
                  <a:pt x="126" y="335"/>
                  <a:pt x="125" y="335"/>
                </a:cubicBezTo>
                <a:cubicBezTo>
                  <a:pt x="125" y="333"/>
                  <a:pt x="125" y="331"/>
                  <a:pt x="124" y="329"/>
                </a:cubicBezTo>
                <a:cubicBezTo>
                  <a:pt x="119" y="312"/>
                  <a:pt x="109" y="306"/>
                  <a:pt x="100" y="302"/>
                </a:cubicBezTo>
                <a:cubicBezTo>
                  <a:pt x="96" y="300"/>
                  <a:pt x="93" y="298"/>
                  <a:pt x="89" y="294"/>
                </a:cubicBezTo>
                <a:cubicBezTo>
                  <a:pt x="82" y="289"/>
                  <a:pt x="83" y="285"/>
                  <a:pt x="87" y="271"/>
                </a:cubicBezTo>
                <a:cubicBezTo>
                  <a:pt x="89" y="267"/>
                  <a:pt x="90" y="262"/>
                  <a:pt x="91" y="257"/>
                </a:cubicBezTo>
                <a:cubicBezTo>
                  <a:pt x="95" y="237"/>
                  <a:pt x="87" y="209"/>
                  <a:pt x="72" y="191"/>
                </a:cubicBezTo>
                <a:cubicBezTo>
                  <a:pt x="64" y="181"/>
                  <a:pt x="60" y="172"/>
                  <a:pt x="61" y="167"/>
                </a:cubicBezTo>
                <a:cubicBezTo>
                  <a:pt x="61" y="166"/>
                  <a:pt x="62" y="166"/>
                  <a:pt x="62" y="165"/>
                </a:cubicBezTo>
                <a:cubicBezTo>
                  <a:pt x="62" y="164"/>
                  <a:pt x="63" y="163"/>
                  <a:pt x="65" y="162"/>
                </a:cubicBezTo>
                <a:cubicBezTo>
                  <a:pt x="66" y="161"/>
                  <a:pt x="68" y="160"/>
                  <a:pt x="70" y="159"/>
                </a:cubicBezTo>
                <a:cubicBezTo>
                  <a:pt x="70" y="159"/>
                  <a:pt x="71" y="158"/>
                  <a:pt x="72" y="158"/>
                </a:cubicBezTo>
                <a:cubicBezTo>
                  <a:pt x="72" y="158"/>
                  <a:pt x="72" y="158"/>
                  <a:pt x="72" y="158"/>
                </a:cubicBezTo>
                <a:cubicBezTo>
                  <a:pt x="76" y="156"/>
                  <a:pt x="82" y="155"/>
                  <a:pt x="89" y="154"/>
                </a:cubicBezTo>
                <a:cubicBezTo>
                  <a:pt x="108" y="151"/>
                  <a:pt x="139" y="145"/>
                  <a:pt x="137" y="116"/>
                </a:cubicBezTo>
                <a:cubicBezTo>
                  <a:pt x="136" y="106"/>
                  <a:pt x="131" y="101"/>
                  <a:pt x="126" y="96"/>
                </a:cubicBezTo>
                <a:cubicBezTo>
                  <a:pt x="124" y="94"/>
                  <a:pt x="123" y="92"/>
                  <a:pt x="122" y="91"/>
                </a:cubicBezTo>
                <a:cubicBezTo>
                  <a:pt x="121" y="88"/>
                  <a:pt x="122" y="84"/>
                  <a:pt x="122" y="80"/>
                </a:cubicBezTo>
                <a:cubicBezTo>
                  <a:pt x="122" y="75"/>
                  <a:pt x="123" y="70"/>
                  <a:pt x="122" y="64"/>
                </a:cubicBezTo>
                <a:cubicBezTo>
                  <a:pt x="122" y="62"/>
                  <a:pt x="121" y="61"/>
                  <a:pt x="121" y="59"/>
                </a:cubicBezTo>
                <a:cubicBezTo>
                  <a:pt x="121" y="59"/>
                  <a:pt x="121" y="58"/>
                  <a:pt x="121" y="58"/>
                </a:cubicBezTo>
                <a:cubicBezTo>
                  <a:pt x="120" y="57"/>
                  <a:pt x="120" y="56"/>
                  <a:pt x="120" y="55"/>
                </a:cubicBezTo>
                <a:cubicBezTo>
                  <a:pt x="120" y="55"/>
                  <a:pt x="120" y="54"/>
                  <a:pt x="119" y="54"/>
                </a:cubicBezTo>
                <a:cubicBezTo>
                  <a:pt x="119" y="53"/>
                  <a:pt x="119" y="52"/>
                  <a:pt x="119" y="51"/>
                </a:cubicBezTo>
                <a:cubicBezTo>
                  <a:pt x="118" y="51"/>
                  <a:pt x="118" y="51"/>
                  <a:pt x="118" y="50"/>
                </a:cubicBezTo>
                <a:cubicBezTo>
                  <a:pt x="118" y="49"/>
                  <a:pt x="117" y="49"/>
                  <a:pt x="117" y="48"/>
                </a:cubicBezTo>
                <a:cubicBezTo>
                  <a:pt x="117" y="48"/>
                  <a:pt x="117" y="47"/>
                  <a:pt x="117" y="47"/>
                </a:cubicBezTo>
                <a:cubicBezTo>
                  <a:pt x="116" y="46"/>
                  <a:pt x="115" y="45"/>
                  <a:pt x="115" y="44"/>
                </a:cubicBezTo>
                <a:cubicBezTo>
                  <a:pt x="115" y="44"/>
                  <a:pt x="115" y="44"/>
                  <a:pt x="115" y="44"/>
                </a:cubicBezTo>
                <a:cubicBezTo>
                  <a:pt x="114" y="43"/>
                  <a:pt x="114" y="43"/>
                  <a:pt x="113" y="42"/>
                </a:cubicBezTo>
                <a:cubicBezTo>
                  <a:pt x="113" y="42"/>
                  <a:pt x="112" y="42"/>
                  <a:pt x="112" y="42"/>
                </a:cubicBezTo>
                <a:cubicBezTo>
                  <a:pt x="112" y="41"/>
                  <a:pt x="111" y="41"/>
                  <a:pt x="111" y="40"/>
                </a:cubicBezTo>
                <a:cubicBezTo>
                  <a:pt x="111" y="40"/>
                  <a:pt x="110" y="40"/>
                  <a:pt x="110" y="40"/>
                </a:cubicBezTo>
                <a:cubicBezTo>
                  <a:pt x="109" y="39"/>
                  <a:pt x="109" y="39"/>
                  <a:pt x="108" y="39"/>
                </a:cubicBezTo>
                <a:cubicBezTo>
                  <a:pt x="108" y="39"/>
                  <a:pt x="108" y="39"/>
                  <a:pt x="108" y="38"/>
                </a:cubicBezTo>
                <a:cubicBezTo>
                  <a:pt x="116" y="34"/>
                  <a:pt x="125" y="29"/>
                  <a:pt x="134" y="26"/>
                </a:cubicBezTo>
                <a:cubicBezTo>
                  <a:pt x="135" y="26"/>
                  <a:pt x="135" y="26"/>
                  <a:pt x="135" y="26"/>
                </a:cubicBezTo>
                <a:cubicBezTo>
                  <a:pt x="142" y="29"/>
                  <a:pt x="146" y="35"/>
                  <a:pt x="151" y="44"/>
                </a:cubicBezTo>
                <a:cubicBezTo>
                  <a:pt x="156" y="52"/>
                  <a:pt x="162" y="61"/>
                  <a:pt x="172" y="68"/>
                </a:cubicBezTo>
                <a:cubicBezTo>
                  <a:pt x="181" y="74"/>
                  <a:pt x="190" y="77"/>
                  <a:pt x="199" y="77"/>
                </a:cubicBezTo>
                <a:cubicBezTo>
                  <a:pt x="209" y="77"/>
                  <a:pt x="218" y="73"/>
                  <a:pt x="226" y="70"/>
                </a:cubicBezTo>
                <a:cubicBezTo>
                  <a:pt x="223" y="63"/>
                  <a:pt x="223" y="63"/>
                  <a:pt x="223" y="63"/>
                </a:cubicBezTo>
                <a:cubicBezTo>
                  <a:pt x="226" y="70"/>
                  <a:pt x="226" y="70"/>
                  <a:pt x="226" y="70"/>
                </a:cubicBezTo>
                <a:cubicBezTo>
                  <a:pt x="230" y="68"/>
                  <a:pt x="235" y="66"/>
                  <a:pt x="240" y="64"/>
                </a:cubicBezTo>
                <a:cubicBezTo>
                  <a:pt x="258" y="58"/>
                  <a:pt x="274" y="63"/>
                  <a:pt x="293" y="69"/>
                </a:cubicBezTo>
                <a:cubicBezTo>
                  <a:pt x="298" y="71"/>
                  <a:pt x="303" y="72"/>
                  <a:pt x="308" y="73"/>
                </a:cubicBezTo>
                <a:cubicBezTo>
                  <a:pt x="309" y="74"/>
                  <a:pt x="310" y="74"/>
                  <a:pt x="311" y="74"/>
                </a:cubicBezTo>
                <a:cubicBezTo>
                  <a:pt x="311" y="74"/>
                  <a:pt x="312" y="74"/>
                  <a:pt x="312" y="74"/>
                </a:cubicBezTo>
                <a:cubicBezTo>
                  <a:pt x="313" y="74"/>
                  <a:pt x="314" y="74"/>
                  <a:pt x="314" y="74"/>
                </a:cubicBezTo>
                <a:cubicBezTo>
                  <a:pt x="315" y="74"/>
                  <a:pt x="315" y="74"/>
                  <a:pt x="316" y="74"/>
                </a:cubicBezTo>
                <a:cubicBezTo>
                  <a:pt x="316" y="75"/>
                  <a:pt x="317" y="75"/>
                  <a:pt x="318" y="75"/>
                </a:cubicBezTo>
                <a:cubicBezTo>
                  <a:pt x="318" y="75"/>
                  <a:pt x="318" y="75"/>
                  <a:pt x="319" y="75"/>
                </a:cubicBezTo>
                <a:cubicBezTo>
                  <a:pt x="320" y="75"/>
                  <a:pt x="320" y="74"/>
                  <a:pt x="321" y="74"/>
                </a:cubicBezTo>
                <a:cubicBezTo>
                  <a:pt x="321" y="74"/>
                  <a:pt x="322" y="74"/>
                  <a:pt x="322" y="74"/>
                </a:cubicBezTo>
                <a:cubicBezTo>
                  <a:pt x="323" y="74"/>
                  <a:pt x="323" y="74"/>
                  <a:pt x="324" y="74"/>
                </a:cubicBezTo>
                <a:cubicBezTo>
                  <a:pt x="325" y="74"/>
                  <a:pt x="325" y="74"/>
                  <a:pt x="326" y="74"/>
                </a:cubicBezTo>
                <a:cubicBezTo>
                  <a:pt x="326" y="74"/>
                  <a:pt x="327" y="74"/>
                  <a:pt x="328" y="74"/>
                </a:cubicBezTo>
                <a:cubicBezTo>
                  <a:pt x="328" y="74"/>
                  <a:pt x="328" y="74"/>
                  <a:pt x="329" y="74"/>
                </a:cubicBezTo>
                <a:cubicBezTo>
                  <a:pt x="330" y="73"/>
                  <a:pt x="330" y="73"/>
                  <a:pt x="331" y="73"/>
                </a:cubicBezTo>
                <a:cubicBezTo>
                  <a:pt x="331" y="73"/>
                  <a:pt x="332" y="73"/>
                  <a:pt x="332" y="73"/>
                </a:cubicBezTo>
                <a:cubicBezTo>
                  <a:pt x="333" y="73"/>
                  <a:pt x="333" y="73"/>
                  <a:pt x="333" y="73"/>
                </a:cubicBezTo>
                <a:cubicBezTo>
                  <a:pt x="365" y="107"/>
                  <a:pt x="382" y="151"/>
                  <a:pt x="382" y="198"/>
                </a:cubicBezTo>
                <a:cubicBezTo>
                  <a:pt x="382" y="234"/>
                  <a:pt x="372" y="268"/>
                  <a:pt x="353" y="298"/>
                </a:cubicBezTo>
                <a:close/>
              </a:path>
            </a:pathLst>
          </a:custGeom>
          <a:solidFill>
            <a:srgbClr val="E1C83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0">
            <a:extLst>
              <a:ext uri="{FF2B5EF4-FFF2-40B4-BE49-F238E27FC236}">
                <a16:creationId xmlns:a16="http://schemas.microsoft.com/office/drawing/2014/main" id="{871B8068-46DD-4974-851D-FFE6C2727C53}"/>
              </a:ext>
            </a:extLst>
          </p:cNvPr>
          <p:cNvSpPr>
            <a:spLocks noEditPoints="1"/>
          </p:cNvSpPr>
          <p:nvPr/>
        </p:nvSpPr>
        <p:spPr bwMode="auto">
          <a:xfrm>
            <a:off x="6537638" y="4557881"/>
            <a:ext cx="578812" cy="605294"/>
          </a:xfrm>
          <a:custGeom>
            <a:avLst/>
            <a:gdLst>
              <a:gd name="T0" fmla="*/ 192 w 255"/>
              <a:gd name="T1" fmla="*/ 118 h 267"/>
              <a:gd name="T2" fmla="*/ 240 w 255"/>
              <a:gd name="T3" fmla="*/ 23 h 267"/>
              <a:gd name="T4" fmla="*/ 194 w 255"/>
              <a:gd name="T5" fmla="*/ 0 h 267"/>
              <a:gd name="T6" fmla="*/ 42 w 255"/>
              <a:gd name="T7" fmla="*/ 9 h 267"/>
              <a:gd name="T8" fmla="*/ 30 w 255"/>
              <a:gd name="T9" fmla="*/ 96 h 267"/>
              <a:gd name="T10" fmla="*/ 82 w 255"/>
              <a:gd name="T11" fmla="*/ 123 h 267"/>
              <a:gd name="T12" fmla="*/ 61 w 255"/>
              <a:gd name="T13" fmla="*/ 149 h 267"/>
              <a:gd name="T14" fmla="*/ 97 w 255"/>
              <a:gd name="T15" fmla="*/ 138 h 267"/>
              <a:gd name="T16" fmla="*/ 118 w 255"/>
              <a:gd name="T17" fmla="*/ 174 h 267"/>
              <a:gd name="T18" fmla="*/ 118 w 255"/>
              <a:gd name="T19" fmla="*/ 188 h 267"/>
              <a:gd name="T20" fmla="*/ 52 w 255"/>
              <a:gd name="T21" fmla="*/ 238 h 267"/>
              <a:gd name="T22" fmla="*/ 202 w 255"/>
              <a:gd name="T23" fmla="*/ 238 h 267"/>
              <a:gd name="T24" fmla="*/ 136 w 255"/>
              <a:gd name="T25" fmla="*/ 196 h 267"/>
              <a:gd name="T26" fmla="*/ 136 w 255"/>
              <a:gd name="T27" fmla="*/ 174 h 267"/>
              <a:gd name="T28" fmla="*/ 157 w 255"/>
              <a:gd name="T29" fmla="*/ 138 h 267"/>
              <a:gd name="T30" fmla="*/ 194 w 255"/>
              <a:gd name="T31" fmla="*/ 149 h 267"/>
              <a:gd name="T32" fmla="*/ 173 w 255"/>
              <a:gd name="T33" fmla="*/ 123 h 267"/>
              <a:gd name="T34" fmla="*/ 81 w 255"/>
              <a:gd name="T35" fmla="*/ 112 h 267"/>
              <a:gd name="T36" fmla="*/ 67 w 255"/>
              <a:gd name="T37" fmla="*/ 108 h 267"/>
              <a:gd name="T38" fmla="*/ 24 w 255"/>
              <a:gd name="T39" fmla="*/ 28 h 267"/>
              <a:gd name="T40" fmla="*/ 86 w 255"/>
              <a:gd name="T41" fmla="*/ 113 h 267"/>
              <a:gd name="T42" fmla="*/ 150 w 255"/>
              <a:gd name="T43" fmla="*/ 219 h 267"/>
              <a:gd name="T44" fmla="*/ 161 w 255"/>
              <a:gd name="T45" fmla="*/ 221 h 267"/>
              <a:gd name="T46" fmla="*/ 177 w 255"/>
              <a:gd name="T47" fmla="*/ 225 h 267"/>
              <a:gd name="T48" fmla="*/ 182 w 255"/>
              <a:gd name="T49" fmla="*/ 227 h 267"/>
              <a:gd name="T50" fmla="*/ 194 w 255"/>
              <a:gd name="T51" fmla="*/ 238 h 267"/>
              <a:gd name="T52" fmla="*/ 60 w 255"/>
              <a:gd name="T53" fmla="*/ 238 h 267"/>
              <a:gd name="T54" fmla="*/ 118 w 255"/>
              <a:gd name="T55" fmla="*/ 230 h 267"/>
              <a:gd name="T56" fmla="*/ 135 w 255"/>
              <a:gd name="T57" fmla="*/ 234 h 267"/>
              <a:gd name="T58" fmla="*/ 136 w 255"/>
              <a:gd name="T59" fmla="*/ 218 h 267"/>
              <a:gd name="T60" fmla="*/ 158 w 255"/>
              <a:gd name="T61" fmla="*/ 109 h 267"/>
              <a:gd name="T62" fmla="*/ 127 w 255"/>
              <a:gd name="T63" fmla="*/ 160 h 267"/>
              <a:gd name="T64" fmla="*/ 87 w 255"/>
              <a:gd name="T65" fmla="*/ 92 h 267"/>
              <a:gd name="T66" fmla="*/ 50 w 255"/>
              <a:gd name="T67" fmla="*/ 20 h 267"/>
              <a:gd name="T68" fmla="*/ 50 w 255"/>
              <a:gd name="T69" fmla="*/ 19 h 267"/>
              <a:gd name="T70" fmla="*/ 50 w 255"/>
              <a:gd name="T71" fmla="*/ 18 h 267"/>
              <a:gd name="T72" fmla="*/ 51 w 255"/>
              <a:gd name="T73" fmla="*/ 15 h 267"/>
              <a:gd name="T74" fmla="*/ 55 w 255"/>
              <a:gd name="T75" fmla="*/ 12 h 267"/>
              <a:gd name="T76" fmla="*/ 58 w 255"/>
              <a:gd name="T77" fmla="*/ 11 h 267"/>
              <a:gd name="T78" fmla="*/ 194 w 255"/>
              <a:gd name="T79" fmla="*/ 11 h 267"/>
              <a:gd name="T80" fmla="*/ 194 w 255"/>
              <a:gd name="T81" fmla="*/ 11 h 267"/>
              <a:gd name="T82" fmla="*/ 196 w 255"/>
              <a:gd name="T83" fmla="*/ 11 h 267"/>
              <a:gd name="T84" fmla="*/ 198 w 255"/>
              <a:gd name="T85" fmla="*/ 11 h 267"/>
              <a:gd name="T86" fmla="*/ 198 w 255"/>
              <a:gd name="T87" fmla="*/ 11 h 267"/>
              <a:gd name="T88" fmla="*/ 202 w 255"/>
              <a:gd name="T89" fmla="*/ 14 h 267"/>
              <a:gd name="T90" fmla="*/ 203 w 255"/>
              <a:gd name="T91" fmla="*/ 15 h 267"/>
              <a:gd name="T92" fmla="*/ 204 w 255"/>
              <a:gd name="T93" fmla="*/ 22 h 267"/>
              <a:gd name="T94" fmla="*/ 158 w 255"/>
              <a:gd name="T95" fmla="*/ 109 h 267"/>
              <a:gd name="T96" fmla="*/ 215 w 255"/>
              <a:gd name="T97" fmla="*/ 20 h 267"/>
              <a:gd name="T98" fmla="*/ 230 w 255"/>
              <a:gd name="T99" fmla="*/ 28 h 267"/>
              <a:gd name="T100" fmla="*/ 188 w 255"/>
              <a:gd name="T101" fmla="*/ 108 h 267"/>
              <a:gd name="T102" fmla="*/ 174 w 255"/>
              <a:gd name="T103" fmla="*/ 112 h 267"/>
              <a:gd name="T104" fmla="*/ 168 w 255"/>
              <a:gd name="T105" fmla="*/ 11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55" h="267">
                <a:moveTo>
                  <a:pt x="173" y="123"/>
                </a:moveTo>
                <a:cubicBezTo>
                  <a:pt x="179" y="122"/>
                  <a:pt x="186" y="121"/>
                  <a:pt x="192" y="118"/>
                </a:cubicBezTo>
                <a:cubicBezTo>
                  <a:pt x="204" y="113"/>
                  <a:pt x="215" y="105"/>
                  <a:pt x="225" y="96"/>
                </a:cubicBezTo>
                <a:cubicBezTo>
                  <a:pt x="242" y="79"/>
                  <a:pt x="255" y="50"/>
                  <a:pt x="240" y="23"/>
                </a:cubicBezTo>
                <a:cubicBezTo>
                  <a:pt x="233" y="11"/>
                  <a:pt x="221" y="9"/>
                  <a:pt x="212" y="9"/>
                </a:cubicBezTo>
                <a:cubicBezTo>
                  <a:pt x="208" y="3"/>
                  <a:pt x="201" y="0"/>
                  <a:pt x="194" y="0"/>
                </a:cubicBezTo>
                <a:cubicBezTo>
                  <a:pt x="60" y="0"/>
                  <a:pt x="60" y="0"/>
                  <a:pt x="60" y="0"/>
                </a:cubicBezTo>
                <a:cubicBezTo>
                  <a:pt x="53" y="0"/>
                  <a:pt x="46" y="3"/>
                  <a:pt x="42" y="9"/>
                </a:cubicBezTo>
                <a:cubicBezTo>
                  <a:pt x="33" y="9"/>
                  <a:pt x="22" y="12"/>
                  <a:pt x="15" y="23"/>
                </a:cubicBezTo>
                <a:cubicBezTo>
                  <a:pt x="0" y="50"/>
                  <a:pt x="13" y="79"/>
                  <a:pt x="30" y="96"/>
                </a:cubicBezTo>
                <a:cubicBezTo>
                  <a:pt x="39" y="105"/>
                  <a:pt x="51" y="113"/>
                  <a:pt x="63" y="118"/>
                </a:cubicBezTo>
                <a:cubicBezTo>
                  <a:pt x="69" y="121"/>
                  <a:pt x="75" y="122"/>
                  <a:pt x="82" y="123"/>
                </a:cubicBezTo>
                <a:cubicBezTo>
                  <a:pt x="87" y="126"/>
                  <a:pt x="89" y="130"/>
                  <a:pt x="87" y="137"/>
                </a:cubicBezTo>
                <a:cubicBezTo>
                  <a:pt x="83" y="149"/>
                  <a:pt x="72" y="152"/>
                  <a:pt x="61" y="149"/>
                </a:cubicBezTo>
                <a:cubicBezTo>
                  <a:pt x="55" y="147"/>
                  <a:pt x="52" y="156"/>
                  <a:pt x="58" y="158"/>
                </a:cubicBezTo>
                <a:cubicBezTo>
                  <a:pt x="75" y="164"/>
                  <a:pt x="93" y="155"/>
                  <a:pt x="97" y="138"/>
                </a:cubicBezTo>
                <a:cubicBezTo>
                  <a:pt x="97" y="137"/>
                  <a:pt x="98" y="136"/>
                  <a:pt x="98" y="135"/>
                </a:cubicBezTo>
                <a:cubicBezTo>
                  <a:pt x="118" y="174"/>
                  <a:pt x="118" y="174"/>
                  <a:pt x="118" y="174"/>
                </a:cubicBezTo>
                <a:cubicBezTo>
                  <a:pt x="118" y="187"/>
                  <a:pt x="118" y="187"/>
                  <a:pt x="118" y="187"/>
                </a:cubicBezTo>
                <a:cubicBezTo>
                  <a:pt x="118" y="187"/>
                  <a:pt x="118" y="188"/>
                  <a:pt x="118" y="188"/>
                </a:cubicBezTo>
                <a:cubicBezTo>
                  <a:pt x="118" y="210"/>
                  <a:pt x="118" y="210"/>
                  <a:pt x="118" y="210"/>
                </a:cubicBezTo>
                <a:cubicBezTo>
                  <a:pt x="84" y="211"/>
                  <a:pt x="52" y="221"/>
                  <a:pt x="52" y="238"/>
                </a:cubicBezTo>
                <a:cubicBezTo>
                  <a:pt x="52" y="257"/>
                  <a:pt x="91" y="267"/>
                  <a:pt x="127" y="267"/>
                </a:cubicBezTo>
                <a:cubicBezTo>
                  <a:pt x="164" y="267"/>
                  <a:pt x="202" y="257"/>
                  <a:pt x="202" y="238"/>
                </a:cubicBezTo>
                <a:cubicBezTo>
                  <a:pt x="202" y="221"/>
                  <a:pt x="170" y="211"/>
                  <a:pt x="136" y="210"/>
                </a:cubicBezTo>
                <a:cubicBezTo>
                  <a:pt x="136" y="196"/>
                  <a:pt x="136" y="196"/>
                  <a:pt x="136" y="196"/>
                </a:cubicBezTo>
                <a:cubicBezTo>
                  <a:pt x="136" y="195"/>
                  <a:pt x="136" y="194"/>
                  <a:pt x="136" y="193"/>
                </a:cubicBezTo>
                <a:cubicBezTo>
                  <a:pt x="136" y="174"/>
                  <a:pt x="136" y="174"/>
                  <a:pt x="136" y="174"/>
                </a:cubicBezTo>
                <a:cubicBezTo>
                  <a:pt x="157" y="135"/>
                  <a:pt x="157" y="135"/>
                  <a:pt x="157" y="135"/>
                </a:cubicBezTo>
                <a:cubicBezTo>
                  <a:pt x="157" y="136"/>
                  <a:pt x="157" y="137"/>
                  <a:pt x="157" y="138"/>
                </a:cubicBezTo>
                <a:cubicBezTo>
                  <a:pt x="162" y="155"/>
                  <a:pt x="179" y="164"/>
                  <a:pt x="196" y="158"/>
                </a:cubicBezTo>
                <a:cubicBezTo>
                  <a:pt x="202" y="156"/>
                  <a:pt x="200" y="147"/>
                  <a:pt x="194" y="149"/>
                </a:cubicBezTo>
                <a:cubicBezTo>
                  <a:pt x="183" y="152"/>
                  <a:pt x="171" y="149"/>
                  <a:pt x="168" y="137"/>
                </a:cubicBezTo>
                <a:cubicBezTo>
                  <a:pt x="165" y="130"/>
                  <a:pt x="168" y="126"/>
                  <a:pt x="173" y="123"/>
                </a:cubicBezTo>
                <a:close/>
                <a:moveTo>
                  <a:pt x="84" y="113"/>
                </a:moveTo>
                <a:cubicBezTo>
                  <a:pt x="83" y="113"/>
                  <a:pt x="82" y="112"/>
                  <a:pt x="81" y="112"/>
                </a:cubicBezTo>
                <a:cubicBezTo>
                  <a:pt x="79" y="112"/>
                  <a:pt x="78" y="112"/>
                  <a:pt x="76" y="111"/>
                </a:cubicBezTo>
                <a:cubicBezTo>
                  <a:pt x="73" y="111"/>
                  <a:pt x="70" y="110"/>
                  <a:pt x="67" y="108"/>
                </a:cubicBezTo>
                <a:cubicBezTo>
                  <a:pt x="56" y="104"/>
                  <a:pt x="46" y="97"/>
                  <a:pt x="38" y="88"/>
                </a:cubicBezTo>
                <a:cubicBezTo>
                  <a:pt x="23" y="74"/>
                  <a:pt x="12" y="50"/>
                  <a:pt x="24" y="28"/>
                </a:cubicBezTo>
                <a:cubicBezTo>
                  <a:pt x="27" y="23"/>
                  <a:pt x="32" y="21"/>
                  <a:pt x="39" y="20"/>
                </a:cubicBezTo>
                <a:cubicBezTo>
                  <a:pt x="86" y="113"/>
                  <a:pt x="86" y="113"/>
                  <a:pt x="86" y="113"/>
                </a:cubicBezTo>
                <a:cubicBezTo>
                  <a:pt x="85" y="113"/>
                  <a:pt x="84" y="113"/>
                  <a:pt x="84" y="113"/>
                </a:cubicBezTo>
                <a:close/>
                <a:moveTo>
                  <a:pt x="150" y="219"/>
                </a:moveTo>
                <a:cubicBezTo>
                  <a:pt x="152" y="219"/>
                  <a:pt x="153" y="219"/>
                  <a:pt x="155" y="220"/>
                </a:cubicBezTo>
                <a:cubicBezTo>
                  <a:pt x="157" y="220"/>
                  <a:pt x="159" y="220"/>
                  <a:pt x="161" y="221"/>
                </a:cubicBezTo>
                <a:cubicBezTo>
                  <a:pt x="164" y="221"/>
                  <a:pt x="167" y="222"/>
                  <a:pt x="169" y="223"/>
                </a:cubicBezTo>
                <a:cubicBezTo>
                  <a:pt x="172" y="223"/>
                  <a:pt x="175" y="224"/>
                  <a:pt x="177" y="225"/>
                </a:cubicBezTo>
                <a:cubicBezTo>
                  <a:pt x="179" y="226"/>
                  <a:pt x="181" y="226"/>
                  <a:pt x="182" y="227"/>
                </a:cubicBezTo>
                <a:cubicBezTo>
                  <a:pt x="182" y="227"/>
                  <a:pt x="182" y="227"/>
                  <a:pt x="182" y="227"/>
                </a:cubicBezTo>
                <a:cubicBezTo>
                  <a:pt x="184" y="228"/>
                  <a:pt x="185" y="228"/>
                  <a:pt x="186" y="229"/>
                </a:cubicBezTo>
                <a:cubicBezTo>
                  <a:pt x="191" y="232"/>
                  <a:pt x="194" y="235"/>
                  <a:pt x="194" y="238"/>
                </a:cubicBezTo>
                <a:cubicBezTo>
                  <a:pt x="194" y="247"/>
                  <a:pt x="169" y="259"/>
                  <a:pt x="127" y="259"/>
                </a:cubicBezTo>
                <a:cubicBezTo>
                  <a:pt x="85" y="259"/>
                  <a:pt x="60" y="247"/>
                  <a:pt x="60" y="238"/>
                </a:cubicBezTo>
                <a:cubicBezTo>
                  <a:pt x="60" y="230"/>
                  <a:pt x="82" y="219"/>
                  <a:pt x="118" y="218"/>
                </a:cubicBezTo>
                <a:cubicBezTo>
                  <a:pt x="118" y="230"/>
                  <a:pt x="118" y="230"/>
                  <a:pt x="118" y="230"/>
                </a:cubicBezTo>
                <a:cubicBezTo>
                  <a:pt x="118" y="232"/>
                  <a:pt x="119" y="234"/>
                  <a:pt x="121" y="236"/>
                </a:cubicBezTo>
                <a:cubicBezTo>
                  <a:pt x="125" y="239"/>
                  <a:pt x="132" y="239"/>
                  <a:pt x="135" y="234"/>
                </a:cubicBezTo>
                <a:cubicBezTo>
                  <a:pt x="135" y="233"/>
                  <a:pt x="136" y="232"/>
                  <a:pt x="136" y="231"/>
                </a:cubicBezTo>
                <a:cubicBezTo>
                  <a:pt x="136" y="218"/>
                  <a:pt x="136" y="218"/>
                  <a:pt x="136" y="218"/>
                </a:cubicBezTo>
                <a:cubicBezTo>
                  <a:pt x="141" y="218"/>
                  <a:pt x="146" y="218"/>
                  <a:pt x="150" y="219"/>
                </a:cubicBezTo>
                <a:close/>
                <a:moveTo>
                  <a:pt x="158" y="109"/>
                </a:moveTo>
                <a:cubicBezTo>
                  <a:pt x="131" y="160"/>
                  <a:pt x="131" y="160"/>
                  <a:pt x="131" y="160"/>
                </a:cubicBezTo>
                <a:cubicBezTo>
                  <a:pt x="130" y="160"/>
                  <a:pt x="128" y="160"/>
                  <a:pt x="127" y="160"/>
                </a:cubicBezTo>
                <a:cubicBezTo>
                  <a:pt x="126" y="160"/>
                  <a:pt x="124" y="160"/>
                  <a:pt x="123" y="160"/>
                </a:cubicBezTo>
                <a:cubicBezTo>
                  <a:pt x="87" y="92"/>
                  <a:pt x="87" y="92"/>
                  <a:pt x="87" y="92"/>
                </a:cubicBezTo>
                <a:cubicBezTo>
                  <a:pt x="51" y="24"/>
                  <a:pt x="51" y="24"/>
                  <a:pt x="51" y="24"/>
                </a:cubicBezTo>
                <a:cubicBezTo>
                  <a:pt x="50" y="22"/>
                  <a:pt x="50" y="21"/>
                  <a:pt x="50" y="20"/>
                </a:cubicBezTo>
                <a:cubicBezTo>
                  <a:pt x="50" y="19"/>
                  <a:pt x="50" y="19"/>
                  <a:pt x="50" y="19"/>
                </a:cubicBezTo>
                <a:cubicBezTo>
                  <a:pt x="50" y="19"/>
                  <a:pt x="50" y="19"/>
                  <a:pt x="50" y="19"/>
                </a:cubicBezTo>
                <a:cubicBezTo>
                  <a:pt x="50" y="19"/>
                  <a:pt x="50" y="18"/>
                  <a:pt x="50" y="18"/>
                </a:cubicBezTo>
                <a:cubicBezTo>
                  <a:pt x="50" y="18"/>
                  <a:pt x="50" y="18"/>
                  <a:pt x="50" y="18"/>
                </a:cubicBezTo>
                <a:cubicBezTo>
                  <a:pt x="50" y="17"/>
                  <a:pt x="50" y="17"/>
                  <a:pt x="50" y="17"/>
                </a:cubicBezTo>
                <a:cubicBezTo>
                  <a:pt x="50" y="16"/>
                  <a:pt x="51" y="16"/>
                  <a:pt x="51" y="15"/>
                </a:cubicBezTo>
                <a:cubicBezTo>
                  <a:pt x="51" y="15"/>
                  <a:pt x="52" y="14"/>
                  <a:pt x="52" y="13"/>
                </a:cubicBezTo>
                <a:cubicBezTo>
                  <a:pt x="53" y="13"/>
                  <a:pt x="54" y="12"/>
                  <a:pt x="55" y="12"/>
                </a:cubicBezTo>
                <a:cubicBezTo>
                  <a:pt x="55" y="11"/>
                  <a:pt x="56" y="11"/>
                  <a:pt x="57" y="11"/>
                </a:cubicBezTo>
                <a:cubicBezTo>
                  <a:pt x="58" y="11"/>
                  <a:pt x="58" y="11"/>
                  <a:pt x="58" y="11"/>
                </a:cubicBezTo>
                <a:cubicBezTo>
                  <a:pt x="59" y="11"/>
                  <a:pt x="59" y="11"/>
                  <a:pt x="60" y="11"/>
                </a:cubicBezTo>
                <a:cubicBezTo>
                  <a:pt x="194" y="11"/>
                  <a:pt x="194" y="11"/>
                  <a:pt x="194" y="11"/>
                </a:cubicBezTo>
                <a:cubicBezTo>
                  <a:pt x="194" y="11"/>
                  <a:pt x="194" y="11"/>
                  <a:pt x="194" y="11"/>
                </a:cubicBezTo>
                <a:cubicBezTo>
                  <a:pt x="194" y="11"/>
                  <a:pt x="194" y="11"/>
                  <a:pt x="194" y="11"/>
                </a:cubicBezTo>
                <a:cubicBezTo>
                  <a:pt x="194" y="11"/>
                  <a:pt x="194" y="11"/>
                  <a:pt x="194" y="11"/>
                </a:cubicBezTo>
                <a:cubicBezTo>
                  <a:pt x="195" y="11"/>
                  <a:pt x="196" y="11"/>
                  <a:pt x="196" y="11"/>
                </a:cubicBezTo>
                <a:cubicBezTo>
                  <a:pt x="196" y="11"/>
                  <a:pt x="196" y="11"/>
                  <a:pt x="197" y="11"/>
                </a:cubicBezTo>
                <a:cubicBezTo>
                  <a:pt x="197" y="11"/>
                  <a:pt x="198" y="11"/>
                  <a:pt x="198" y="11"/>
                </a:cubicBezTo>
                <a:cubicBezTo>
                  <a:pt x="198" y="11"/>
                  <a:pt x="198" y="11"/>
                  <a:pt x="198" y="11"/>
                </a:cubicBezTo>
                <a:cubicBezTo>
                  <a:pt x="198" y="11"/>
                  <a:pt x="198" y="11"/>
                  <a:pt x="198" y="11"/>
                </a:cubicBezTo>
                <a:cubicBezTo>
                  <a:pt x="199" y="11"/>
                  <a:pt x="199" y="12"/>
                  <a:pt x="200" y="12"/>
                </a:cubicBezTo>
                <a:cubicBezTo>
                  <a:pt x="201" y="12"/>
                  <a:pt x="202" y="13"/>
                  <a:pt x="202" y="14"/>
                </a:cubicBezTo>
                <a:cubicBezTo>
                  <a:pt x="203" y="14"/>
                  <a:pt x="203" y="15"/>
                  <a:pt x="203" y="15"/>
                </a:cubicBezTo>
                <a:cubicBezTo>
                  <a:pt x="203" y="15"/>
                  <a:pt x="203" y="15"/>
                  <a:pt x="203" y="15"/>
                </a:cubicBezTo>
                <a:cubicBezTo>
                  <a:pt x="204" y="17"/>
                  <a:pt x="204" y="18"/>
                  <a:pt x="204" y="19"/>
                </a:cubicBezTo>
                <a:cubicBezTo>
                  <a:pt x="204" y="20"/>
                  <a:pt x="204" y="21"/>
                  <a:pt x="204" y="22"/>
                </a:cubicBezTo>
                <a:cubicBezTo>
                  <a:pt x="204" y="23"/>
                  <a:pt x="204" y="23"/>
                  <a:pt x="203" y="24"/>
                </a:cubicBezTo>
                <a:lnTo>
                  <a:pt x="158" y="109"/>
                </a:lnTo>
                <a:close/>
                <a:moveTo>
                  <a:pt x="168" y="113"/>
                </a:moveTo>
                <a:cubicBezTo>
                  <a:pt x="215" y="20"/>
                  <a:pt x="215" y="20"/>
                  <a:pt x="215" y="20"/>
                </a:cubicBezTo>
                <a:cubicBezTo>
                  <a:pt x="215" y="20"/>
                  <a:pt x="215" y="20"/>
                  <a:pt x="215" y="20"/>
                </a:cubicBezTo>
                <a:cubicBezTo>
                  <a:pt x="222" y="20"/>
                  <a:pt x="227" y="23"/>
                  <a:pt x="230" y="28"/>
                </a:cubicBezTo>
                <a:cubicBezTo>
                  <a:pt x="243" y="50"/>
                  <a:pt x="232" y="74"/>
                  <a:pt x="217" y="88"/>
                </a:cubicBezTo>
                <a:cubicBezTo>
                  <a:pt x="209" y="97"/>
                  <a:pt x="199" y="104"/>
                  <a:pt x="188" y="108"/>
                </a:cubicBezTo>
                <a:cubicBezTo>
                  <a:pt x="185" y="110"/>
                  <a:pt x="182" y="111"/>
                  <a:pt x="179" y="111"/>
                </a:cubicBezTo>
                <a:cubicBezTo>
                  <a:pt x="177" y="112"/>
                  <a:pt x="175" y="112"/>
                  <a:pt x="174" y="112"/>
                </a:cubicBezTo>
                <a:cubicBezTo>
                  <a:pt x="173" y="112"/>
                  <a:pt x="172" y="113"/>
                  <a:pt x="171" y="113"/>
                </a:cubicBezTo>
                <a:cubicBezTo>
                  <a:pt x="171" y="113"/>
                  <a:pt x="170" y="113"/>
                  <a:pt x="168" y="113"/>
                </a:cubicBezTo>
                <a:close/>
              </a:path>
            </a:pathLst>
          </a:custGeom>
          <a:solidFill>
            <a:srgbClr val="E1C83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14">
            <a:extLst>
              <a:ext uri="{FF2B5EF4-FFF2-40B4-BE49-F238E27FC236}">
                <a16:creationId xmlns:a16="http://schemas.microsoft.com/office/drawing/2014/main" id="{29356114-56A3-4500-8908-314B0251D3DF}"/>
              </a:ext>
            </a:extLst>
          </p:cNvPr>
          <p:cNvSpPr>
            <a:spLocks noEditPoints="1"/>
          </p:cNvSpPr>
          <p:nvPr/>
        </p:nvSpPr>
        <p:spPr bwMode="auto">
          <a:xfrm>
            <a:off x="1659731" y="1807255"/>
            <a:ext cx="731838" cy="609599"/>
          </a:xfrm>
          <a:custGeom>
            <a:avLst/>
            <a:gdLst>
              <a:gd name="T0" fmla="*/ 100 w 153"/>
              <a:gd name="T1" fmla="*/ 12 h 127"/>
              <a:gd name="T2" fmla="*/ 74 w 153"/>
              <a:gd name="T3" fmla="*/ 20 h 127"/>
              <a:gd name="T4" fmla="*/ 0 w 153"/>
              <a:gd name="T5" fmla="*/ 45 h 127"/>
              <a:gd name="T6" fmla="*/ 27 w 153"/>
              <a:gd name="T7" fmla="*/ 86 h 127"/>
              <a:gd name="T8" fmla="*/ 49 w 153"/>
              <a:gd name="T9" fmla="*/ 110 h 127"/>
              <a:gd name="T10" fmla="*/ 63 w 153"/>
              <a:gd name="T11" fmla="*/ 122 h 127"/>
              <a:gd name="T12" fmla="*/ 103 w 153"/>
              <a:gd name="T13" fmla="*/ 117 h 127"/>
              <a:gd name="T14" fmla="*/ 116 w 153"/>
              <a:gd name="T15" fmla="*/ 101 h 127"/>
              <a:gd name="T16" fmla="*/ 121 w 153"/>
              <a:gd name="T17" fmla="*/ 84 h 127"/>
              <a:gd name="T18" fmla="*/ 138 w 153"/>
              <a:gd name="T19" fmla="*/ 52 h 127"/>
              <a:gd name="T20" fmla="*/ 30 w 153"/>
              <a:gd name="T21" fmla="*/ 81 h 127"/>
              <a:gd name="T22" fmla="*/ 20 w 153"/>
              <a:gd name="T23" fmla="*/ 58 h 127"/>
              <a:gd name="T24" fmla="*/ 46 w 153"/>
              <a:gd name="T25" fmla="*/ 22 h 127"/>
              <a:gd name="T26" fmla="*/ 52 w 153"/>
              <a:gd name="T27" fmla="*/ 23 h 127"/>
              <a:gd name="T28" fmla="*/ 87 w 153"/>
              <a:gd name="T29" fmla="*/ 39 h 127"/>
              <a:gd name="T30" fmla="*/ 86 w 153"/>
              <a:gd name="T31" fmla="*/ 45 h 127"/>
              <a:gd name="T32" fmla="*/ 63 w 153"/>
              <a:gd name="T33" fmla="*/ 33 h 127"/>
              <a:gd name="T34" fmla="*/ 63 w 153"/>
              <a:gd name="T35" fmla="*/ 44 h 127"/>
              <a:gd name="T36" fmla="*/ 33 w 153"/>
              <a:gd name="T37" fmla="*/ 75 h 127"/>
              <a:gd name="T38" fmla="*/ 72 w 153"/>
              <a:gd name="T39" fmla="*/ 121 h 127"/>
              <a:gd name="T40" fmla="*/ 70 w 153"/>
              <a:gd name="T41" fmla="*/ 113 h 127"/>
              <a:gd name="T42" fmla="*/ 76 w 153"/>
              <a:gd name="T43" fmla="*/ 120 h 127"/>
              <a:gd name="T44" fmla="*/ 87 w 153"/>
              <a:gd name="T45" fmla="*/ 116 h 127"/>
              <a:gd name="T46" fmla="*/ 95 w 153"/>
              <a:gd name="T47" fmla="*/ 110 h 127"/>
              <a:gd name="T48" fmla="*/ 103 w 153"/>
              <a:gd name="T49" fmla="*/ 110 h 127"/>
              <a:gd name="T50" fmla="*/ 110 w 153"/>
              <a:gd name="T51" fmla="*/ 102 h 127"/>
              <a:gd name="T52" fmla="*/ 111 w 153"/>
              <a:gd name="T53" fmla="*/ 95 h 127"/>
              <a:gd name="T54" fmla="*/ 117 w 153"/>
              <a:gd name="T55" fmla="*/ 92 h 127"/>
              <a:gd name="T56" fmla="*/ 132 w 153"/>
              <a:gd name="T57" fmla="*/ 58 h 127"/>
              <a:gd name="T58" fmla="*/ 86 w 153"/>
              <a:gd name="T59" fmla="*/ 111 h 127"/>
              <a:gd name="T60" fmla="*/ 76 w 153"/>
              <a:gd name="T61" fmla="*/ 108 h 127"/>
              <a:gd name="T62" fmla="*/ 92 w 153"/>
              <a:gd name="T63" fmla="*/ 90 h 127"/>
              <a:gd name="T64" fmla="*/ 84 w 153"/>
              <a:gd name="T65" fmla="*/ 91 h 127"/>
              <a:gd name="T66" fmla="*/ 57 w 153"/>
              <a:gd name="T67" fmla="*/ 103 h 127"/>
              <a:gd name="T68" fmla="*/ 81 w 153"/>
              <a:gd name="T69" fmla="*/ 74 h 127"/>
              <a:gd name="T70" fmla="*/ 41 w 153"/>
              <a:gd name="T71" fmla="*/ 103 h 127"/>
              <a:gd name="T72" fmla="*/ 71 w 153"/>
              <a:gd name="T73" fmla="*/ 63 h 127"/>
              <a:gd name="T74" fmla="*/ 42 w 153"/>
              <a:gd name="T75" fmla="*/ 88 h 127"/>
              <a:gd name="T76" fmla="*/ 72 w 153"/>
              <a:gd name="T77" fmla="*/ 44 h 127"/>
              <a:gd name="T78" fmla="*/ 89 w 153"/>
              <a:gd name="T79" fmla="*/ 48 h 127"/>
              <a:gd name="T80" fmla="*/ 90 w 153"/>
              <a:gd name="T81" fmla="*/ 36 h 127"/>
              <a:gd name="T82" fmla="*/ 77 w 153"/>
              <a:gd name="T83" fmla="*/ 23 h 127"/>
              <a:gd name="T84" fmla="*/ 103 w 153"/>
              <a:gd name="T85" fmla="*/ 18 h 127"/>
              <a:gd name="T86" fmla="*/ 147 w 153"/>
              <a:gd name="T87" fmla="*/ 36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3" h="127">
                <a:moveTo>
                  <a:pt x="115" y="0"/>
                </a:moveTo>
                <a:cubicBezTo>
                  <a:pt x="102" y="13"/>
                  <a:pt x="102" y="13"/>
                  <a:pt x="102" y="13"/>
                </a:cubicBezTo>
                <a:cubicBezTo>
                  <a:pt x="101" y="13"/>
                  <a:pt x="101" y="13"/>
                  <a:pt x="100" y="12"/>
                </a:cubicBezTo>
                <a:cubicBezTo>
                  <a:pt x="95" y="11"/>
                  <a:pt x="87" y="9"/>
                  <a:pt x="77" y="17"/>
                </a:cubicBezTo>
                <a:cubicBezTo>
                  <a:pt x="77" y="17"/>
                  <a:pt x="77" y="17"/>
                  <a:pt x="77" y="17"/>
                </a:cubicBezTo>
                <a:cubicBezTo>
                  <a:pt x="74" y="20"/>
                  <a:pt x="74" y="20"/>
                  <a:pt x="74" y="20"/>
                </a:cubicBezTo>
                <a:cubicBezTo>
                  <a:pt x="62" y="12"/>
                  <a:pt x="52" y="17"/>
                  <a:pt x="50" y="19"/>
                </a:cubicBezTo>
                <a:cubicBezTo>
                  <a:pt x="38" y="7"/>
                  <a:pt x="38" y="7"/>
                  <a:pt x="38" y="7"/>
                </a:cubicBezTo>
                <a:cubicBezTo>
                  <a:pt x="0" y="45"/>
                  <a:pt x="0" y="45"/>
                  <a:pt x="0" y="45"/>
                </a:cubicBezTo>
                <a:cubicBezTo>
                  <a:pt x="14" y="59"/>
                  <a:pt x="14" y="59"/>
                  <a:pt x="14" y="59"/>
                </a:cubicBezTo>
                <a:cubicBezTo>
                  <a:pt x="14" y="65"/>
                  <a:pt x="17" y="72"/>
                  <a:pt x="21" y="79"/>
                </a:cubicBezTo>
                <a:cubicBezTo>
                  <a:pt x="23" y="81"/>
                  <a:pt x="25" y="84"/>
                  <a:pt x="27" y="86"/>
                </a:cubicBezTo>
                <a:cubicBezTo>
                  <a:pt x="30" y="89"/>
                  <a:pt x="33" y="92"/>
                  <a:pt x="36" y="95"/>
                </a:cubicBezTo>
                <a:cubicBezTo>
                  <a:pt x="33" y="100"/>
                  <a:pt x="34" y="104"/>
                  <a:pt x="38" y="107"/>
                </a:cubicBezTo>
                <a:cubicBezTo>
                  <a:pt x="41" y="111"/>
                  <a:pt x="44" y="111"/>
                  <a:pt x="49" y="110"/>
                </a:cubicBezTo>
                <a:cubicBezTo>
                  <a:pt x="49" y="110"/>
                  <a:pt x="49" y="110"/>
                  <a:pt x="49" y="110"/>
                </a:cubicBezTo>
                <a:cubicBezTo>
                  <a:pt x="53" y="115"/>
                  <a:pt x="56" y="117"/>
                  <a:pt x="59" y="118"/>
                </a:cubicBezTo>
                <a:cubicBezTo>
                  <a:pt x="61" y="119"/>
                  <a:pt x="62" y="120"/>
                  <a:pt x="63" y="122"/>
                </a:cubicBezTo>
                <a:cubicBezTo>
                  <a:pt x="67" y="126"/>
                  <a:pt x="74" y="127"/>
                  <a:pt x="79" y="124"/>
                </a:cubicBezTo>
                <a:cubicBezTo>
                  <a:pt x="81" y="122"/>
                  <a:pt x="81" y="121"/>
                  <a:pt x="83" y="120"/>
                </a:cubicBezTo>
                <a:cubicBezTo>
                  <a:pt x="91" y="127"/>
                  <a:pt x="97" y="127"/>
                  <a:pt x="103" y="117"/>
                </a:cubicBezTo>
                <a:cubicBezTo>
                  <a:pt x="103" y="117"/>
                  <a:pt x="103" y="117"/>
                  <a:pt x="103" y="117"/>
                </a:cubicBezTo>
                <a:cubicBezTo>
                  <a:pt x="108" y="118"/>
                  <a:pt x="111" y="118"/>
                  <a:pt x="115" y="114"/>
                </a:cubicBezTo>
                <a:cubicBezTo>
                  <a:pt x="118" y="111"/>
                  <a:pt x="120" y="106"/>
                  <a:pt x="116" y="101"/>
                </a:cubicBezTo>
                <a:cubicBezTo>
                  <a:pt x="116" y="101"/>
                  <a:pt x="115" y="100"/>
                  <a:pt x="115" y="100"/>
                </a:cubicBezTo>
                <a:cubicBezTo>
                  <a:pt x="118" y="100"/>
                  <a:pt x="120" y="98"/>
                  <a:pt x="121" y="97"/>
                </a:cubicBezTo>
                <a:cubicBezTo>
                  <a:pt x="124" y="92"/>
                  <a:pt x="124" y="88"/>
                  <a:pt x="121" y="84"/>
                </a:cubicBezTo>
                <a:cubicBezTo>
                  <a:pt x="122" y="82"/>
                  <a:pt x="124" y="81"/>
                  <a:pt x="125" y="79"/>
                </a:cubicBezTo>
                <a:cubicBezTo>
                  <a:pt x="128" y="77"/>
                  <a:pt x="130" y="74"/>
                  <a:pt x="132" y="71"/>
                </a:cubicBezTo>
                <a:cubicBezTo>
                  <a:pt x="136" y="65"/>
                  <a:pt x="138" y="58"/>
                  <a:pt x="138" y="52"/>
                </a:cubicBezTo>
                <a:cubicBezTo>
                  <a:pt x="153" y="37"/>
                  <a:pt x="153" y="37"/>
                  <a:pt x="153" y="37"/>
                </a:cubicBezTo>
                <a:lnTo>
                  <a:pt x="115" y="0"/>
                </a:lnTo>
                <a:close/>
                <a:moveTo>
                  <a:pt x="30" y="81"/>
                </a:moveTo>
                <a:cubicBezTo>
                  <a:pt x="25" y="76"/>
                  <a:pt x="22" y="71"/>
                  <a:pt x="21" y="65"/>
                </a:cubicBezTo>
                <a:cubicBezTo>
                  <a:pt x="20" y="64"/>
                  <a:pt x="20" y="63"/>
                  <a:pt x="20" y="61"/>
                </a:cubicBezTo>
                <a:cubicBezTo>
                  <a:pt x="20" y="60"/>
                  <a:pt x="20" y="59"/>
                  <a:pt x="20" y="58"/>
                </a:cubicBezTo>
                <a:cubicBezTo>
                  <a:pt x="5" y="43"/>
                  <a:pt x="5" y="43"/>
                  <a:pt x="5" y="43"/>
                </a:cubicBezTo>
                <a:cubicBezTo>
                  <a:pt x="36" y="12"/>
                  <a:pt x="36" y="12"/>
                  <a:pt x="36" y="12"/>
                </a:cubicBezTo>
                <a:cubicBezTo>
                  <a:pt x="46" y="22"/>
                  <a:pt x="46" y="22"/>
                  <a:pt x="46" y="22"/>
                </a:cubicBezTo>
                <a:cubicBezTo>
                  <a:pt x="47" y="23"/>
                  <a:pt x="47" y="23"/>
                  <a:pt x="47" y="23"/>
                </a:cubicBezTo>
                <a:cubicBezTo>
                  <a:pt x="47" y="23"/>
                  <a:pt x="47" y="23"/>
                  <a:pt x="47" y="23"/>
                </a:cubicBezTo>
                <a:cubicBezTo>
                  <a:pt x="52" y="23"/>
                  <a:pt x="52" y="23"/>
                  <a:pt x="52" y="23"/>
                </a:cubicBezTo>
                <a:cubicBezTo>
                  <a:pt x="52" y="23"/>
                  <a:pt x="52" y="23"/>
                  <a:pt x="52" y="23"/>
                </a:cubicBezTo>
                <a:cubicBezTo>
                  <a:pt x="54" y="21"/>
                  <a:pt x="62" y="17"/>
                  <a:pt x="73" y="25"/>
                </a:cubicBezTo>
                <a:cubicBezTo>
                  <a:pt x="87" y="39"/>
                  <a:pt x="87" y="39"/>
                  <a:pt x="87" y="39"/>
                </a:cubicBezTo>
                <a:cubicBezTo>
                  <a:pt x="87" y="40"/>
                  <a:pt x="88" y="41"/>
                  <a:pt x="88" y="42"/>
                </a:cubicBezTo>
                <a:cubicBezTo>
                  <a:pt x="88" y="43"/>
                  <a:pt x="87" y="44"/>
                  <a:pt x="87" y="44"/>
                </a:cubicBezTo>
                <a:cubicBezTo>
                  <a:pt x="86" y="45"/>
                  <a:pt x="86" y="45"/>
                  <a:pt x="86" y="45"/>
                </a:cubicBezTo>
                <a:cubicBezTo>
                  <a:pt x="84" y="47"/>
                  <a:pt x="82" y="47"/>
                  <a:pt x="80" y="45"/>
                </a:cubicBezTo>
                <a:cubicBezTo>
                  <a:pt x="66" y="31"/>
                  <a:pt x="66" y="31"/>
                  <a:pt x="66" y="31"/>
                </a:cubicBezTo>
                <a:cubicBezTo>
                  <a:pt x="63" y="33"/>
                  <a:pt x="63" y="33"/>
                  <a:pt x="63" y="33"/>
                </a:cubicBezTo>
                <a:cubicBezTo>
                  <a:pt x="66" y="38"/>
                  <a:pt x="66" y="38"/>
                  <a:pt x="66" y="38"/>
                </a:cubicBezTo>
                <a:cubicBezTo>
                  <a:pt x="68" y="39"/>
                  <a:pt x="68" y="39"/>
                  <a:pt x="68" y="39"/>
                </a:cubicBezTo>
                <a:cubicBezTo>
                  <a:pt x="67" y="41"/>
                  <a:pt x="65" y="43"/>
                  <a:pt x="63" y="44"/>
                </a:cubicBezTo>
                <a:cubicBezTo>
                  <a:pt x="63" y="45"/>
                  <a:pt x="63" y="45"/>
                  <a:pt x="62" y="46"/>
                </a:cubicBezTo>
                <a:cubicBezTo>
                  <a:pt x="62" y="46"/>
                  <a:pt x="62" y="46"/>
                  <a:pt x="62" y="46"/>
                </a:cubicBezTo>
                <a:cubicBezTo>
                  <a:pt x="53" y="56"/>
                  <a:pt x="43" y="65"/>
                  <a:pt x="33" y="75"/>
                </a:cubicBezTo>
                <a:cubicBezTo>
                  <a:pt x="31" y="77"/>
                  <a:pt x="30" y="79"/>
                  <a:pt x="30" y="81"/>
                </a:cubicBezTo>
                <a:close/>
                <a:moveTo>
                  <a:pt x="76" y="120"/>
                </a:moveTo>
                <a:cubicBezTo>
                  <a:pt x="75" y="121"/>
                  <a:pt x="74" y="121"/>
                  <a:pt x="72" y="121"/>
                </a:cubicBezTo>
                <a:cubicBezTo>
                  <a:pt x="70" y="121"/>
                  <a:pt x="68" y="119"/>
                  <a:pt x="67" y="118"/>
                </a:cubicBezTo>
                <a:cubicBezTo>
                  <a:pt x="66" y="117"/>
                  <a:pt x="66" y="117"/>
                  <a:pt x="65" y="116"/>
                </a:cubicBezTo>
                <a:cubicBezTo>
                  <a:pt x="67" y="115"/>
                  <a:pt x="68" y="114"/>
                  <a:pt x="70" y="113"/>
                </a:cubicBezTo>
                <a:cubicBezTo>
                  <a:pt x="71" y="114"/>
                  <a:pt x="72" y="115"/>
                  <a:pt x="74" y="117"/>
                </a:cubicBezTo>
                <a:cubicBezTo>
                  <a:pt x="75" y="117"/>
                  <a:pt x="76" y="118"/>
                  <a:pt x="77" y="118"/>
                </a:cubicBezTo>
                <a:cubicBezTo>
                  <a:pt x="77" y="119"/>
                  <a:pt x="76" y="119"/>
                  <a:pt x="76" y="120"/>
                </a:cubicBezTo>
                <a:close/>
                <a:moveTo>
                  <a:pt x="97" y="118"/>
                </a:moveTo>
                <a:cubicBezTo>
                  <a:pt x="94" y="120"/>
                  <a:pt x="92" y="120"/>
                  <a:pt x="89" y="117"/>
                </a:cubicBezTo>
                <a:cubicBezTo>
                  <a:pt x="88" y="117"/>
                  <a:pt x="88" y="117"/>
                  <a:pt x="87" y="116"/>
                </a:cubicBezTo>
                <a:cubicBezTo>
                  <a:pt x="88" y="116"/>
                  <a:pt x="89" y="115"/>
                  <a:pt x="89" y="115"/>
                </a:cubicBezTo>
                <a:cubicBezTo>
                  <a:pt x="91" y="113"/>
                  <a:pt x="93" y="111"/>
                  <a:pt x="95" y="109"/>
                </a:cubicBezTo>
                <a:cubicBezTo>
                  <a:pt x="95" y="109"/>
                  <a:pt x="95" y="110"/>
                  <a:pt x="95" y="110"/>
                </a:cubicBezTo>
                <a:cubicBezTo>
                  <a:pt x="98" y="113"/>
                  <a:pt x="99" y="115"/>
                  <a:pt x="97" y="118"/>
                </a:cubicBezTo>
                <a:close/>
                <a:moveTo>
                  <a:pt x="111" y="110"/>
                </a:moveTo>
                <a:cubicBezTo>
                  <a:pt x="109" y="113"/>
                  <a:pt x="106" y="113"/>
                  <a:pt x="103" y="110"/>
                </a:cubicBezTo>
                <a:cubicBezTo>
                  <a:pt x="102" y="108"/>
                  <a:pt x="100" y="107"/>
                  <a:pt x="99" y="105"/>
                </a:cubicBezTo>
                <a:cubicBezTo>
                  <a:pt x="101" y="103"/>
                  <a:pt x="103" y="101"/>
                  <a:pt x="106" y="98"/>
                </a:cubicBezTo>
                <a:cubicBezTo>
                  <a:pt x="107" y="100"/>
                  <a:pt x="109" y="101"/>
                  <a:pt x="110" y="102"/>
                </a:cubicBezTo>
                <a:cubicBezTo>
                  <a:pt x="113" y="105"/>
                  <a:pt x="113" y="108"/>
                  <a:pt x="111" y="110"/>
                </a:cubicBezTo>
                <a:close/>
                <a:moveTo>
                  <a:pt x="117" y="92"/>
                </a:moveTo>
                <a:cubicBezTo>
                  <a:pt x="116" y="95"/>
                  <a:pt x="113" y="96"/>
                  <a:pt x="111" y="95"/>
                </a:cubicBezTo>
                <a:cubicBezTo>
                  <a:pt x="110" y="95"/>
                  <a:pt x="110" y="95"/>
                  <a:pt x="110" y="94"/>
                </a:cubicBezTo>
                <a:cubicBezTo>
                  <a:pt x="112" y="92"/>
                  <a:pt x="114" y="90"/>
                  <a:pt x="117" y="87"/>
                </a:cubicBezTo>
                <a:cubicBezTo>
                  <a:pt x="118" y="89"/>
                  <a:pt x="118" y="90"/>
                  <a:pt x="117" y="92"/>
                </a:cubicBezTo>
                <a:close/>
                <a:moveTo>
                  <a:pt x="133" y="51"/>
                </a:moveTo>
                <a:cubicBezTo>
                  <a:pt x="133" y="52"/>
                  <a:pt x="133" y="53"/>
                  <a:pt x="133" y="54"/>
                </a:cubicBezTo>
                <a:cubicBezTo>
                  <a:pt x="133" y="55"/>
                  <a:pt x="132" y="57"/>
                  <a:pt x="132" y="58"/>
                </a:cubicBezTo>
                <a:cubicBezTo>
                  <a:pt x="131" y="64"/>
                  <a:pt x="127" y="69"/>
                  <a:pt x="123" y="74"/>
                </a:cubicBezTo>
                <a:cubicBezTo>
                  <a:pt x="117" y="80"/>
                  <a:pt x="111" y="86"/>
                  <a:pt x="105" y="92"/>
                </a:cubicBezTo>
                <a:cubicBezTo>
                  <a:pt x="98" y="98"/>
                  <a:pt x="92" y="105"/>
                  <a:pt x="86" y="111"/>
                </a:cubicBezTo>
                <a:cubicBezTo>
                  <a:pt x="84" y="112"/>
                  <a:pt x="83" y="114"/>
                  <a:pt x="81" y="114"/>
                </a:cubicBezTo>
                <a:cubicBezTo>
                  <a:pt x="79" y="114"/>
                  <a:pt x="78" y="113"/>
                  <a:pt x="77" y="112"/>
                </a:cubicBezTo>
                <a:cubicBezTo>
                  <a:pt x="76" y="111"/>
                  <a:pt x="75" y="109"/>
                  <a:pt x="76" y="108"/>
                </a:cubicBezTo>
                <a:cubicBezTo>
                  <a:pt x="76" y="106"/>
                  <a:pt x="78" y="105"/>
                  <a:pt x="79" y="103"/>
                </a:cubicBezTo>
                <a:cubicBezTo>
                  <a:pt x="82" y="100"/>
                  <a:pt x="85" y="97"/>
                  <a:pt x="88" y="94"/>
                </a:cubicBezTo>
                <a:cubicBezTo>
                  <a:pt x="89" y="93"/>
                  <a:pt x="91" y="92"/>
                  <a:pt x="92" y="90"/>
                </a:cubicBezTo>
                <a:cubicBezTo>
                  <a:pt x="93" y="89"/>
                  <a:pt x="98" y="85"/>
                  <a:pt x="95" y="83"/>
                </a:cubicBezTo>
                <a:cubicBezTo>
                  <a:pt x="93" y="81"/>
                  <a:pt x="90" y="85"/>
                  <a:pt x="88" y="86"/>
                </a:cubicBezTo>
                <a:cubicBezTo>
                  <a:pt x="87" y="88"/>
                  <a:pt x="86" y="89"/>
                  <a:pt x="84" y="91"/>
                </a:cubicBezTo>
                <a:cubicBezTo>
                  <a:pt x="77" y="97"/>
                  <a:pt x="71" y="104"/>
                  <a:pt x="64" y="110"/>
                </a:cubicBezTo>
                <a:cubicBezTo>
                  <a:pt x="61" y="113"/>
                  <a:pt x="58" y="113"/>
                  <a:pt x="56" y="110"/>
                </a:cubicBezTo>
                <a:cubicBezTo>
                  <a:pt x="54" y="108"/>
                  <a:pt x="54" y="106"/>
                  <a:pt x="57" y="103"/>
                </a:cubicBezTo>
                <a:cubicBezTo>
                  <a:pt x="65" y="95"/>
                  <a:pt x="73" y="87"/>
                  <a:pt x="80" y="80"/>
                </a:cubicBezTo>
                <a:cubicBezTo>
                  <a:pt x="81" y="79"/>
                  <a:pt x="82" y="78"/>
                  <a:pt x="83" y="76"/>
                </a:cubicBezTo>
                <a:cubicBezTo>
                  <a:pt x="83" y="75"/>
                  <a:pt x="82" y="74"/>
                  <a:pt x="81" y="74"/>
                </a:cubicBezTo>
                <a:cubicBezTo>
                  <a:pt x="79" y="74"/>
                  <a:pt x="78" y="74"/>
                  <a:pt x="77" y="76"/>
                </a:cubicBezTo>
                <a:cubicBezTo>
                  <a:pt x="68" y="85"/>
                  <a:pt x="59" y="94"/>
                  <a:pt x="50" y="103"/>
                </a:cubicBezTo>
                <a:cubicBezTo>
                  <a:pt x="47" y="106"/>
                  <a:pt x="43" y="106"/>
                  <a:pt x="41" y="103"/>
                </a:cubicBezTo>
                <a:cubicBezTo>
                  <a:pt x="40" y="100"/>
                  <a:pt x="40" y="98"/>
                  <a:pt x="43" y="95"/>
                </a:cubicBezTo>
                <a:cubicBezTo>
                  <a:pt x="52" y="86"/>
                  <a:pt x="61" y="77"/>
                  <a:pt x="70" y="68"/>
                </a:cubicBezTo>
                <a:cubicBezTo>
                  <a:pt x="72" y="66"/>
                  <a:pt x="73" y="65"/>
                  <a:pt x="71" y="63"/>
                </a:cubicBezTo>
                <a:cubicBezTo>
                  <a:pt x="69" y="61"/>
                  <a:pt x="68" y="63"/>
                  <a:pt x="66" y="64"/>
                </a:cubicBezTo>
                <a:cubicBezTo>
                  <a:pt x="59" y="71"/>
                  <a:pt x="52" y="78"/>
                  <a:pt x="45" y="85"/>
                </a:cubicBezTo>
                <a:cubicBezTo>
                  <a:pt x="44" y="86"/>
                  <a:pt x="43" y="87"/>
                  <a:pt x="42" y="88"/>
                </a:cubicBezTo>
                <a:cubicBezTo>
                  <a:pt x="40" y="89"/>
                  <a:pt x="36" y="88"/>
                  <a:pt x="35" y="85"/>
                </a:cubicBezTo>
                <a:cubicBezTo>
                  <a:pt x="34" y="82"/>
                  <a:pt x="35" y="81"/>
                  <a:pt x="37" y="79"/>
                </a:cubicBezTo>
                <a:cubicBezTo>
                  <a:pt x="49" y="67"/>
                  <a:pt x="61" y="55"/>
                  <a:pt x="72" y="44"/>
                </a:cubicBezTo>
                <a:cubicBezTo>
                  <a:pt x="77" y="48"/>
                  <a:pt x="77" y="48"/>
                  <a:pt x="77" y="48"/>
                </a:cubicBezTo>
                <a:cubicBezTo>
                  <a:pt x="79" y="50"/>
                  <a:pt x="81" y="51"/>
                  <a:pt x="83" y="51"/>
                </a:cubicBezTo>
                <a:cubicBezTo>
                  <a:pt x="85" y="51"/>
                  <a:pt x="87" y="50"/>
                  <a:pt x="89" y="48"/>
                </a:cubicBezTo>
                <a:cubicBezTo>
                  <a:pt x="90" y="48"/>
                  <a:pt x="90" y="48"/>
                  <a:pt x="90" y="48"/>
                </a:cubicBezTo>
                <a:cubicBezTo>
                  <a:pt x="91" y="46"/>
                  <a:pt x="92" y="44"/>
                  <a:pt x="92" y="42"/>
                </a:cubicBezTo>
                <a:cubicBezTo>
                  <a:pt x="92" y="40"/>
                  <a:pt x="92" y="38"/>
                  <a:pt x="90" y="36"/>
                </a:cubicBezTo>
                <a:cubicBezTo>
                  <a:pt x="79" y="25"/>
                  <a:pt x="79" y="25"/>
                  <a:pt x="79" y="25"/>
                </a:cubicBezTo>
                <a:cubicBezTo>
                  <a:pt x="79" y="25"/>
                  <a:pt x="79" y="25"/>
                  <a:pt x="79" y="25"/>
                </a:cubicBezTo>
                <a:cubicBezTo>
                  <a:pt x="77" y="23"/>
                  <a:pt x="77" y="23"/>
                  <a:pt x="77" y="23"/>
                </a:cubicBezTo>
                <a:cubicBezTo>
                  <a:pt x="80" y="20"/>
                  <a:pt x="80" y="20"/>
                  <a:pt x="80" y="20"/>
                </a:cubicBezTo>
                <a:cubicBezTo>
                  <a:pt x="85" y="17"/>
                  <a:pt x="89" y="16"/>
                  <a:pt x="92" y="16"/>
                </a:cubicBezTo>
                <a:cubicBezTo>
                  <a:pt x="98" y="15"/>
                  <a:pt x="103" y="18"/>
                  <a:pt x="103" y="18"/>
                </a:cubicBezTo>
                <a:cubicBezTo>
                  <a:pt x="106" y="15"/>
                  <a:pt x="106" y="15"/>
                  <a:pt x="106" y="15"/>
                </a:cubicBezTo>
                <a:cubicBezTo>
                  <a:pt x="116" y="5"/>
                  <a:pt x="116" y="5"/>
                  <a:pt x="116" y="5"/>
                </a:cubicBezTo>
                <a:cubicBezTo>
                  <a:pt x="147" y="36"/>
                  <a:pt x="147" y="36"/>
                  <a:pt x="147" y="36"/>
                </a:cubicBezTo>
                <a:lnTo>
                  <a:pt x="133" y="51"/>
                </a:lnTo>
                <a:close/>
              </a:path>
            </a:pathLst>
          </a:custGeom>
          <a:solidFill>
            <a:srgbClr val="E1C83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8" name="Group 17">
            <a:extLst>
              <a:ext uri="{FF2B5EF4-FFF2-40B4-BE49-F238E27FC236}">
                <a16:creationId xmlns:a16="http://schemas.microsoft.com/office/drawing/2014/main" id="{0217DB86-5860-49AD-A9BF-797367B154E6}"/>
              </a:ext>
            </a:extLst>
          </p:cNvPr>
          <p:cNvGrpSpPr>
            <a:grpSpLocks noChangeAspect="1"/>
          </p:cNvGrpSpPr>
          <p:nvPr/>
        </p:nvGrpSpPr>
        <p:grpSpPr bwMode="auto">
          <a:xfrm>
            <a:off x="3212306" y="4595399"/>
            <a:ext cx="715963" cy="503238"/>
            <a:chOff x="2" y="4"/>
            <a:chExt cx="451" cy="317"/>
          </a:xfrm>
          <a:solidFill>
            <a:srgbClr val="E1C833"/>
          </a:solidFill>
        </p:grpSpPr>
        <p:sp>
          <p:nvSpPr>
            <p:cNvPr id="21" name="Freeform 18">
              <a:extLst>
                <a:ext uri="{FF2B5EF4-FFF2-40B4-BE49-F238E27FC236}">
                  <a16:creationId xmlns:a16="http://schemas.microsoft.com/office/drawing/2014/main" id="{E96D0E20-1A2B-419D-AF6C-1B84E7A60854}"/>
                </a:ext>
              </a:extLst>
            </p:cNvPr>
            <p:cNvSpPr>
              <a:spLocks noEditPoints="1"/>
            </p:cNvSpPr>
            <p:nvPr/>
          </p:nvSpPr>
          <p:spPr bwMode="auto">
            <a:xfrm>
              <a:off x="2" y="4"/>
              <a:ext cx="451" cy="317"/>
            </a:xfrm>
            <a:custGeom>
              <a:avLst/>
              <a:gdLst>
                <a:gd name="T0" fmla="*/ 127 w 187"/>
                <a:gd name="T1" fmla="*/ 54 h 131"/>
                <a:gd name="T2" fmla="*/ 124 w 187"/>
                <a:gd name="T3" fmla="*/ 0 h 131"/>
                <a:gd name="T4" fmla="*/ 60 w 187"/>
                <a:gd name="T5" fmla="*/ 4 h 131"/>
                <a:gd name="T6" fmla="*/ 3 w 187"/>
                <a:gd name="T7" fmla="*/ 25 h 131"/>
                <a:gd name="T8" fmla="*/ 0 w 187"/>
                <a:gd name="T9" fmla="*/ 128 h 131"/>
                <a:gd name="T10" fmla="*/ 63 w 187"/>
                <a:gd name="T11" fmla="*/ 131 h 131"/>
                <a:gd name="T12" fmla="*/ 124 w 187"/>
                <a:gd name="T13" fmla="*/ 131 h 131"/>
                <a:gd name="T14" fmla="*/ 187 w 187"/>
                <a:gd name="T15" fmla="*/ 128 h 131"/>
                <a:gd name="T16" fmla="*/ 184 w 187"/>
                <a:gd name="T17" fmla="*/ 54 h 131"/>
                <a:gd name="T18" fmla="*/ 160 w 187"/>
                <a:gd name="T19" fmla="*/ 98 h 131"/>
                <a:gd name="T20" fmla="*/ 149 w 187"/>
                <a:gd name="T21" fmla="*/ 126 h 131"/>
                <a:gd name="T22" fmla="*/ 181 w 187"/>
                <a:gd name="T23" fmla="*/ 125 h 131"/>
                <a:gd name="T24" fmla="*/ 163 w 187"/>
                <a:gd name="T25" fmla="*/ 96 h 131"/>
                <a:gd name="T26" fmla="*/ 147 w 187"/>
                <a:gd name="T27" fmla="*/ 94 h 131"/>
                <a:gd name="T28" fmla="*/ 145 w 187"/>
                <a:gd name="T29" fmla="*/ 125 h 131"/>
                <a:gd name="T30" fmla="*/ 127 w 187"/>
                <a:gd name="T31" fmla="*/ 60 h 131"/>
                <a:gd name="T32" fmla="*/ 181 w 187"/>
                <a:gd name="T33" fmla="*/ 125 h 131"/>
                <a:gd name="T34" fmla="*/ 60 w 187"/>
                <a:gd name="T35" fmla="*/ 32 h 131"/>
                <a:gd name="T36" fmla="*/ 42 w 187"/>
                <a:gd name="T37" fmla="*/ 125 h 131"/>
                <a:gd name="T38" fmla="*/ 40 w 187"/>
                <a:gd name="T39" fmla="*/ 94 h 131"/>
                <a:gd name="T40" fmla="*/ 24 w 187"/>
                <a:gd name="T41" fmla="*/ 96 h 131"/>
                <a:gd name="T42" fmla="*/ 6 w 187"/>
                <a:gd name="T43" fmla="*/ 125 h 131"/>
                <a:gd name="T44" fmla="*/ 27 w 187"/>
                <a:gd name="T45" fmla="*/ 98 h 131"/>
                <a:gd name="T46" fmla="*/ 38 w 187"/>
                <a:gd name="T47" fmla="*/ 126 h 131"/>
                <a:gd name="T48" fmla="*/ 27 w 187"/>
                <a:gd name="T49" fmla="*/ 98 h 131"/>
                <a:gd name="T50" fmla="*/ 121 w 187"/>
                <a:gd name="T51" fmla="*/ 125 h 131"/>
                <a:gd name="T52" fmla="*/ 102 w 187"/>
                <a:gd name="T53" fmla="*/ 96 h 131"/>
                <a:gd name="T54" fmla="*/ 85 w 187"/>
                <a:gd name="T55" fmla="*/ 94 h 131"/>
                <a:gd name="T56" fmla="*/ 83 w 187"/>
                <a:gd name="T57" fmla="*/ 125 h 131"/>
                <a:gd name="T58" fmla="*/ 66 w 187"/>
                <a:gd name="T59" fmla="*/ 29 h 131"/>
                <a:gd name="T60" fmla="*/ 121 w 187"/>
                <a:gd name="T61" fmla="*/ 7 h 131"/>
                <a:gd name="T62" fmla="*/ 121 w 187"/>
                <a:gd name="T63" fmla="*/ 57 h 131"/>
                <a:gd name="T64" fmla="*/ 87 w 187"/>
                <a:gd name="T65" fmla="*/ 98 h 131"/>
                <a:gd name="T66" fmla="*/ 98 w 187"/>
                <a:gd name="T67" fmla="*/ 126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7" h="131">
                  <a:moveTo>
                    <a:pt x="184" y="54"/>
                  </a:moveTo>
                  <a:cubicBezTo>
                    <a:pt x="127" y="54"/>
                    <a:pt x="127" y="54"/>
                    <a:pt x="127" y="54"/>
                  </a:cubicBezTo>
                  <a:cubicBezTo>
                    <a:pt x="127" y="4"/>
                    <a:pt x="127" y="4"/>
                    <a:pt x="127" y="4"/>
                  </a:cubicBezTo>
                  <a:cubicBezTo>
                    <a:pt x="127" y="2"/>
                    <a:pt x="126" y="0"/>
                    <a:pt x="124" y="0"/>
                  </a:cubicBezTo>
                  <a:cubicBezTo>
                    <a:pt x="63" y="0"/>
                    <a:pt x="63" y="0"/>
                    <a:pt x="63" y="0"/>
                  </a:cubicBezTo>
                  <a:cubicBezTo>
                    <a:pt x="61" y="0"/>
                    <a:pt x="60" y="2"/>
                    <a:pt x="60" y="4"/>
                  </a:cubicBezTo>
                  <a:cubicBezTo>
                    <a:pt x="60" y="25"/>
                    <a:pt x="60" y="25"/>
                    <a:pt x="60" y="25"/>
                  </a:cubicBezTo>
                  <a:cubicBezTo>
                    <a:pt x="3" y="25"/>
                    <a:pt x="3" y="25"/>
                    <a:pt x="3" y="25"/>
                  </a:cubicBezTo>
                  <a:cubicBezTo>
                    <a:pt x="1" y="25"/>
                    <a:pt x="0" y="27"/>
                    <a:pt x="0" y="29"/>
                  </a:cubicBezTo>
                  <a:cubicBezTo>
                    <a:pt x="0" y="128"/>
                    <a:pt x="0" y="128"/>
                    <a:pt x="0" y="128"/>
                  </a:cubicBezTo>
                  <a:cubicBezTo>
                    <a:pt x="0" y="130"/>
                    <a:pt x="1" y="131"/>
                    <a:pt x="3" y="131"/>
                  </a:cubicBezTo>
                  <a:cubicBezTo>
                    <a:pt x="63" y="131"/>
                    <a:pt x="63" y="131"/>
                    <a:pt x="63" y="131"/>
                  </a:cubicBezTo>
                  <a:cubicBezTo>
                    <a:pt x="124" y="131"/>
                    <a:pt x="124" y="131"/>
                    <a:pt x="124" y="131"/>
                  </a:cubicBezTo>
                  <a:cubicBezTo>
                    <a:pt x="124" y="131"/>
                    <a:pt x="124" y="131"/>
                    <a:pt x="124" y="131"/>
                  </a:cubicBezTo>
                  <a:cubicBezTo>
                    <a:pt x="184" y="131"/>
                    <a:pt x="184" y="131"/>
                    <a:pt x="184" y="131"/>
                  </a:cubicBezTo>
                  <a:cubicBezTo>
                    <a:pt x="186" y="131"/>
                    <a:pt x="187" y="130"/>
                    <a:pt x="187" y="128"/>
                  </a:cubicBezTo>
                  <a:cubicBezTo>
                    <a:pt x="187" y="57"/>
                    <a:pt x="187" y="57"/>
                    <a:pt x="187" y="57"/>
                  </a:cubicBezTo>
                  <a:cubicBezTo>
                    <a:pt x="187" y="55"/>
                    <a:pt x="186" y="54"/>
                    <a:pt x="184" y="54"/>
                  </a:cubicBezTo>
                  <a:close/>
                  <a:moveTo>
                    <a:pt x="149" y="98"/>
                  </a:moveTo>
                  <a:cubicBezTo>
                    <a:pt x="160" y="98"/>
                    <a:pt x="160" y="98"/>
                    <a:pt x="160" y="98"/>
                  </a:cubicBezTo>
                  <a:cubicBezTo>
                    <a:pt x="160" y="126"/>
                    <a:pt x="160" y="126"/>
                    <a:pt x="160" y="126"/>
                  </a:cubicBezTo>
                  <a:cubicBezTo>
                    <a:pt x="149" y="126"/>
                    <a:pt x="149" y="126"/>
                    <a:pt x="149" y="126"/>
                  </a:cubicBezTo>
                  <a:lnTo>
                    <a:pt x="149" y="98"/>
                  </a:lnTo>
                  <a:close/>
                  <a:moveTo>
                    <a:pt x="181" y="125"/>
                  </a:moveTo>
                  <a:cubicBezTo>
                    <a:pt x="163" y="125"/>
                    <a:pt x="163" y="125"/>
                    <a:pt x="163" y="125"/>
                  </a:cubicBezTo>
                  <a:cubicBezTo>
                    <a:pt x="163" y="96"/>
                    <a:pt x="163" y="96"/>
                    <a:pt x="163" y="96"/>
                  </a:cubicBezTo>
                  <a:cubicBezTo>
                    <a:pt x="163" y="95"/>
                    <a:pt x="163" y="94"/>
                    <a:pt x="161" y="94"/>
                  </a:cubicBezTo>
                  <a:cubicBezTo>
                    <a:pt x="147" y="94"/>
                    <a:pt x="147" y="94"/>
                    <a:pt x="147" y="94"/>
                  </a:cubicBezTo>
                  <a:cubicBezTo>
                    <a:pt x="146" y="94"/>
                    <a:pt x="145" y="95"/>
                    <a:pt x="145" y="96"/>
                  </a:cubicBezTo>
                  <a:cubicBezTo>
                    <a:pt x="145" y="125"/>
                    <a:pt x="145" y="125"/>
                    <a:pt x="145" y="125"/>
                  </a:cubicBezTo>
                  <a:cubicBezTo>
                    <a:pt x="127" y="125"/>
                    <a:pt x="127" y="125"/>
                    <a:pt x="127" y="125"/>
                  </a:cubicBezTo>
                  <a:cubicBezTo>
                    <a:pt x="127" y="60"/>
                    <a:pt x="127" y="60"/>
                    <a:pt x="127" y="60"/>
                  </a:cubicBezTo>
                  <a:cubicBezTo>
                    <a:pt x="181" y="60"/>
                    <a:pt x="181" y="60"/>
                    <a:pt x="181" y="60"/>
                  </a:cubicBezTo>
                  <a:lnTo>
                    <a:pt x="181" y="125"/>
                  </a:lnTo>
                  <a:close/>
                  <a:moveTo>
                    <a:pt x="6" y="32"/>
                  </a:moveTo>
                  <a:cubicBezTo>
                    <a:pt x="60" y="32"/>
                    <a:pt x="60" y="32"/>
                    <a:pt x="60" y="32"/>
                  </a:cubicBezTo>
                  <a:cubicBezTo>
                    <a:pt x="60" y="125"/>
                    <a:pt x="60" y="125"/>
                    <a:pt x="60" y="125"/>
                  </a:cubicBezTo>
                  <a:cubicBezTo>
                    <a:pt x="42" y="125"/>
                    <a:pt x="42" y="125"/>
                    <a:pt x="42" y="125"/>
                  </a:cubicBezTo>
                  <a:cubicBezTo>
                    <a:pt x="42" y="96"/>
                    <a:pt x="42" y="96"/>
                    <a:pt x="42" y="96"/>
                  </a:cubicBezTo>
                  <a:cubicBezTo>
                    <a:pt x="42" y="95"/>
                    <a:pt x="41" y="94"/>
                    <a:pt x="40" y="94"/>
                  </a:cubicBezTo>
                  <a:cubicBezTo>
                    <a:pt x="26" y="94"/>
                    <a:pt x="26" y="94"/>
                    <a:pt x="26" y="94"/>
                  </a:cubicBezTo>
                  <a:cubicBezTo>
                    <a:pt x="24" y="94"/>
                    <a:pt x="24" y="95"/>
                    <a:pt x="24" y="96"/>
                  </a:cubicBezTo>
                  <a:cubicBezTo>
                    <a:pt x="24" y="125"/>
                    <a:pt x="24" y="125"/>
                    <a:pt x="24" y="125"/>
                  </a:cubicBezTo>
                  <a:cubicBezTo>
                    <a:pt x="6" y="125"/>
                    <a:pt x="6" y="125"/>
                    <a:pt x="6" y="125"/>
                  </a:cubicBezTo>
                  <a:lnTo>
                    <a:pt x="6" y="32"/>
                  </a:lnTo>
                  <a:close/>
                  <a:moveTo>
                    <a:pt x="27" y="98"/>
                  </a:moveTo>
                  <a:cubicBezTo>
                    <a:pt x="38" y="98"/>
                    <a:pt x="38" y="98"/>
                    <a:pt x="38" y="98"/>
                  </a:cubicBezTo>
                  <a:cubicBezTo>
                    <a:pt x="38" y="126"/>
                    <a:pt x="38" y="126"/>
                    <a:pt x="38" y="126"/>
                  </a:cubicBezTo>
                  <a:cubicBezTo>
                    <a:pt x="27" y="126"/>
                    <a:pt x="27" y="126"/>
                    <a:pt x="27" y="126"/>
                  </a:cubicBezTo>
                  <a:lnTo>
                    <a:pt x="27" y="98"/>
                  </a:lnTo>
                  <a:close/>
                  <a:moveTo>
                    <a:pt x="121" y="57"/>
                  </a:moveTo>
                  <a:cubicBezTo>
                    <a:pt x="121" y="125"/>
                    <a:pt x="121" y="125"/>
                    <a:pt x="121" y="125"/>
                  </a:cubicBezTo>
                  <a:cubicBezTo>
                    <a:pt x="102" y="125"/>
                    <a:pt x="102" y="125"/>
                    <a:pt x="102" y="125"/>
                  </a:cubicBezTo>
                  <a:cubicBezTo>
                    <a:pt x="102" y="96"/>
                    <a:pt x="102" y="96"/>
                    <a:pt x="102" y="96"/>
                  </a:cubicBezTo>
                  <a:cubicBezTo>
                    <a:pt x="102" y="95"/>
                    <a:pt x="101" y="94"/>
                    <a:pt x="100" y="94"/>
                  </a:cubicBezTo>
                  <a:cubicBezTo>
                    <a:pt x="85" y="94"/>
                    <a:pt x="85" y="94"/>
                    <a:pt x="85" y="94"/>
                  </a:cubicBezTo>
                  <a:cubicBezTo>
                    <a:pt x="84" y="94"/>
                    <a:pt x="83" y="95"/>
                    <a:pt x="83" y="96"/>
                  </a:cubicBezTo>
                  <a:cubicBezTo>
                    <a:pt x="83" y="125"/>
                    <a:pt x="83" y="125"/>
                    <a:pt x="83" y="125"/>
                  </a:cubicBezTo>
                  <a:cubicBezTo>
                    <a:pt x="66" y="125"/>
                    <a:pt x="66" y="125"/>
                    <a:pt x="66" y="125"/>
                  </a:cubicBezTo>
                  <a:cubicBezTo>
                    <a:pt x="66" y="29"/>
                    <a:pt x="66" y="29"/>
                    <a:pt x="66" y="29"/>
                  </a:cubicBezTo>
                  <a:cubicBezTo>
                    <a:pt x="66" y="7"/>
                    <a:pt x="66" y="7"/>
                    <a:pt x="66" y="7"/>
                  </a:cubicBezTo>
                  <a:cubicBezTo>
                    <a:pt x="121" y="7"/>
                    <a:pt x="121" y="7"/>
                    <a:pt x="121" y="7"/>
                  </a:cubicBezTo>
                  <a:cubicBezTo>
                    <a:pt x="121" y="56"/>
                    <a:pt x="121" y="56"/>
                    <a:pt x="121" y="56"/>
                  </a:cubicBezTo>
                  <a:cubicBezTo>
                    <a:pt x="121" y="57"/>
                    <a:pt x="121" y="57"/>
                    <a:pt x="121" y="57"/>
                  </a:cubicBezTo>
                  <a:close/>
                  <a:moveTo>
                    <a:pt x="87" y="126"/>
                  </a:moveTo>
                  <a:cubicBezTo>
                    <a:pt x="87" y="98"/>
                    <a:pt x="87" y="98"/>
                    <a:pt x="87" y="98"/>
                  </a:cubicBezTo>
                  <a:cubicBezTo>
                    <a:pt x="98" y="98"/>
                    <a:pt x="98" y="98"/>
                    <a:pt x="98" y="98"/>
                  </a:cubicBezTo>
                  <a:cubicBezTo>
                    <a:pt x="98" y="126"/>
                    <a:pt x="98" y="126"/>
                    <a:pt x="98" y="126"/>
                  </a:cubicBezTo>
                  <a:lnTo>
                    <a:pt x="87" y="12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19">
              <a:extLst>
                <a:ext uri="{FF2B5EF4-FFF2-40B4-BE49-F238E27FC236}">
                  <a16:creationId xmlns:a16="http://schemas.microsoft.com/office/drawing/2014/main" id="{3E5214A3-5D95-4876-A438-597A6A8BB6B8}"/>
                </a:ext>
              </a:extLst>
            </p:cNvPr>
            <p:cNvSpPr>
              <a:spLocks noEditPoints="1"/>
            </p:cNvSpPr>
            <p:nvPr/>
          </p:nvSpPr>
          <p:spPr bwMode="auto">
            <a:xfrm>
              <a:off x="178" y="50"/>
              <a:ext cx="46" cy="46"/>
            </a:xfrm>
            <a:custGeom>
              <a:avLst/>
              <a:gdLst>
                <a:gd name="T0" fmla="*/ 17 w 19"/>
                <a:gd name="T1" fmla="*/ 0 h 19"/>
                <a:gd name="T2" fmla="*/ 2 w 19"/>
                <a:gd name="T3" fmla="*/ 0 h 19"/>
                <a:gd name="T4" fmla="*/ 0 w 19"/>
                <a:gd name="T5" fmla="*/ 2 h 19"/>
                <a:gd name="T6" fmla="*/ 0 w 19"/>
                <a:gd name="T7" fmla="*/ 17 h 19"/>
                <a:gd name="T8" fmla="*/ 2 w 19"/>
                <a:gd name="T9" fmla="*/ 19 h 19"/>
                <a:gd name="T10" fmla="*/ 17 w 19"/>
                <a:gd name="T11" fmla="*/ 19 h 19"/>
                <a:gd name="T12" fmla="*/ 19 w 19"/>
                <a:gd name="T13" fmla="*/ 17 h 19"/>
                <a:gd name="T14" fmla="*/ 19 w 19"/>
                <a:gd name="T15" fmla="*/ 2 h 19"/>
                <a:gd name="T16" fmla="*/ 17 w 19"/>
                <a:gd name="T17" fmla="*/ 0 h 19"/>
                <a:gd name="T18" fmla="*/ 15 w 19"/>
                <a:gd name="T19" fmla="*/ 15 h 19"/>
                <a:gd name="T20" fmla="*/ 4 w 19"/>
                <a:gd name="T21" fmla="*/ 15 h 19"/>
                <a:gd name="T22" fmla="*/ 4 w 19"/>
                <a:gd name="T23" fmla="*/ 4 h 19"/>
                <a:gd name="T24" fmla="*/ 15 w 19"/>
                <a:gd name="T25" fmla="*/ 4 h 19"/>
                <a:gd name="T26" fmla="*/ 15 w 19"/>
                <a:gd name="T27" fmla="*/ 1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19">
                  <a:moveTo>
                    <a:pt x="17" y="0"/>
                  </a:moveTo>
                  <a:cubicBezTo>
                    <a:pt x="2" y="0"/>
                    <a:pt x="2" y="0"/>
                    <a:pt x="2" y="0"/>
                  </a:cubicBezTo>
                  <a:cubicBezTo>
                    <a:pt x="1" y="0"/>
                    <a:pt x="0" y="1"/>
                    <a:pt x="0" y="2"/>
                  </a:cubicBezTo>
                  <a:cubicBezTo>
                    <a:pt x="0" y="17"/>
                    <a:pt x="0" y="17"/>
                    <a:pt x="0" y="17"/>
                  </a:cubicBezTo>
                  <a:cubicBezTo>
                    <a:pt x="0" y="18"/>
                    <a:pt x="1" y="19"/>
                    <a:pt x="2" y="19"/>
                  </a:cubicBezTo>
                  <a:cubicBezTo>
                    <a:pt x="17" y="19"/>
                    <a:pt x="17" y="19"/>
                    <a:pt x="17" y="19"/>
                  </a:cubicBezTo>
                  <a:cubicBezTo>
                    <a:pt x="18" y="19"/>
                    <a:pt x="19" y="18"/>
                    <a:pt x="19" y="17"/>
                  </a:cubicBezTo>
                  <a:cubicBezTo>
                    <a:pt x="19" y="2"/>
                    <a:pt x="19" y="2"/>
                    <a:pt x="19" y="2"/>
                  </a:cubicBezTo>
                  <a:cubicBezTo>
                    <a:pt x="19" y="1"/>
                    <a:pt x="18" y="0"/>
                    <a:pt x="17" y="0"/>
                  </a:cubicBezTo>
                  <a:close/>
                  <a:moveTo>
                    <a:pt x="15" y="15"/>
                  </a:moveTo>
                  <a:cubicBezTo>
                    <a:pt x="4" y="15"/>
                    <a:pt x="4" y="15"/>
                    <a:pt x="4" y="15"/>
                  </a:cubicBezTo>
                  <a:cubicBezTo>
                    <a:pt x="4" y="4"/>
                    <a:pt x="4" y="4"/>
                    <a:pt x="4" y="4"/>
                  </a:cubicBezTo>
                  <a:cubicBezTo>
                    <a:pt x="15" y="4"/>
                    <a:pt x="15" y="4"/>
                    <a:pt x="15" y="4"/>
                  </a:cubicBezTo>
                  <a:lnTo>
                    <a:pt x="15" y="1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20">
              <a:extLst>
                <a:ext uri="{FF2B5EF4-FFF2-40B4-BE49-F238E27FC236}">
                  <a16:creationId xmlns:a16="http://schemas.microsoft.com/office/drawing/2014/main" id="{F2776DA4-C49F-4F27-9723-D7BECCD3E8E5}"/>
                </a:ext>
              </a:extLst>
            </p:cNvPr>
            <p:cNvSpPr>
              <a:spLocks noEditPoints="1"/>
            </p:cNvSpPr>
            <p:nvPr/>
          </p:nvSpPr>
          <p:spPr bwMode="auto">
            <a:xfrm>
              <a:off x="234" y="50"/>
              <a:ext cx="43" cy="46"/>
            </a:xfrm>
            <a:custGeom>
              <a:avLst/>
              <a:gdLst>
                <a:gd name="T0" fmla="*/ 16 w 18"/>
                <a:gd name="T1" fmla="*/ 0 h 19"/>
                <a:gd name="T2" fmla="*/ 2 w 18"/>
                <a:gd name="T3" fmla="*/ 0 h 19"/>
                <a:gd name="T4" fmla="*/ 0 w 18"/>
                <a:gd name="T5" fmla="*/ 2 h 19"/>
                <a:gd name="T6" fmla="*/ 0 w 18"/>
                <a:gd name="T7" fmla="*/ 17 h 19"/>
                <a:gd name="T8" fmla="*/ 2 w 18"/>
                <a:gd name="T9" fmla="*/ 19 h 19"/>
                <a:gd name="T10" fmla="*/ 16 w 18"/>
                <a:gd name="T11" fmla="*/ 19 h 19"/>
                <a:gd name="T12" fmla="*/ 18 w 18"/>
                <a:gd name="T13" fmla="*/ 17 h 19"/>
                <a:gd name="T14" fmla="*/ 18 w 18"/>
                <a:gd name="T15" fmla="*/ 2 h 19"/>
                <a:gd name="T16" fmla="*/ 16 w 18"/>
                <a:gd name="T17" fmla="*/ 0 h 19"/>
                <a:gd name="T18" fmla="*/ 14 w 18"/>
                <a:gd name="T19" fmla="*/ 15 h 19"/>
                <a:gd name="T20" fmla="*/ 3 w 18"/>
                <a:gd name="T21" fmla="*/ 15 h 19"/>
                <a:gd name="T22" fmla="*/ 3 w 18"/>
                <a:gd name="T23" fmla="*/ 4 h 19"/>
                <a:gd name="T24" fmla="*/ 14 w 18"/>
                <a:gd name="T25" fmla="*/ 4 h 19"/>
                <a:gd name="T26" fmla="*/ 14 w 18"/>
                <a:gd name="T27" fmla="*/ 1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 h="19">
                  <a:moveTo>
                    <a:pt x="16" y="0"/>
                  </a:moveTo>
                  <a:cubicBezTo>
                    <a:pt x="2" y="0"/>
                    <a:pt x="2" y="0"/>
                    <a:pt x="2" y="0"/>
                  </a:cubicBezTo>
                  <a:cubicBezTo>
                    <a:pt x="0" y="0"/>
                    <a:pt x="0" y="1"/>
                    <a:pt x="0" y="2"/>
                  </a:cubicBezTo>
                  <a:cubicBezTo>
                    <a:pt x="0" y="17"/>
                    <a:pt x="0" y="17"/>
                    <a:pt x="0" y="17"/>
                  </a:cubicBezTo>
                  <a:cubicBezTo>
                    <a:pt x="0" y="18"/>
                    <a:pt x="0" y="19"/>
                    <a:pt x="2" y="19"/>
                  </a:cubicBezTo>
                  <a:cubicBezTo>
                    <a:pt x="16" y="19"/>
                    <a:pt x="16" y="19"/>
                    <a:pt x="16" y="19"/>
                  </a:cubicBezTo>
                  <a:cubicBezTo>
                    <a:pt x="17" y="19"/>
                    <a:pt x="18" y="18"/>
                    <a:pt x="18" y="17"/>
                  </a:cubicBezTo>
                  <a:cubicBezTo>
                    <a:pt x="18" y="2"/>
                    <a:pt x="18" y="2"/>
                    <a:pt x="18" y="2"/>
                  </a:cubicBezTo>
                  <a:cubicBezTo>
                    <a:pt x="18" y="1"/>
                    <a:pt x="17" y="0"/>
                    <a:pt x="16" y="0"/>
                  </a:cubicBezTo>
                  <a:close/>
                  <a:moveTo>
                    <a:pt x="14" y="15"/>
                  </a:moveTo>
                  <a:cubicBezTo>
                    <a:pt x="3" y="15"/>
                    <a:pt x="3" y="15"/>
                    <a:pt x="3" y="15"/>
                  </a:cubicBezTo>
                  <a:cubicBezTo>
                    <a:pt x="3" y="4"/>
                    <a:pt x="3" y="4"/>
                    <a:pt x="3" y="4"/>
                  </a:cubicBezTo>
                  <a:cubicBezTo>
                    <a:pt x="14" y="4"/>
                    <a:pt x="14" y="4"/>
                    <a:pt x="14" y="4"/>
                  </a:cubicBezTo>
                  <a:lnTo>
                    <a:pt x="14" y="1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1">
              <a:extLst>
                <a:ext uri="{FF2B5EF4-FFF2-40B4-BE49-F238E27FC236}">
                  <a16:creationId xmlns:a16="http://schemas.microsoft.com/office/drawing/2014/main" id="{4D8E1E24-A9AB-424F-AC72-6DE6B065055D}"/>
                </a:ext>
              </a:extLst>
            </p:cNvPr>
            <p:cNvSpPr>
              <a:spLocks noEditPoints="1"/>
            </p:cNvSpPr>
            <p:nvPr/>
          </p:nvSpPr>
          <p:spPr bwMode="auto">
            <a:xfrm>
              <a:off x="178" y="108"/>
              <a:ext cx="46" cy="46"/>
            </a:xfrm>
            <a:custGeom>
              <a:avLst/>
              <a:gdLst>
                <a:gd name="T0" fmla="*/ 17 w 19"/>
                <a:gd name="T1" fmla="*/ 0 h 19"/>
                <a:gd name="T2" fmla="*/ 2 w 19"/>
                <a:gd name="T3" fmla="*/ 0 h 19"/>
                <a:gd name="T4" fmla="*/ 0 w 19"/>
                <a:gd name="T5" fmla="*/ 2 h 19"/>
                <a:gd name="T6" fmla="*/ 0 w 19"/>
                <a:gd name="T7" fmla="*/ 17 h 19"/>
                <a:gd name="T8" fmla="*/ 2 w 19"/>
                <a:gd name="T9" fmla="*/ 19 h 19"/>
                <a:gd name="T10" fmla="*/ 17 w 19"/>
                <a:gd name="T11" fmla="*/ 19 h 19"/>
                <a:gd name="T12" fmla="*/ 19 w 19"/>
                <a:gd name="T13" fmla="*/ 17 h 19"/>
                <a:gd name="T14" fmla="*/ 19 w 19"/>
                <a:gd name="T15" fmla="*/ 2 h 19"/>
                <a:gd name="T16" fmla="*/ 17 w 19"/>
                <a:gd name="T17" fmla="*/ 0 h 19"/>
                <a:gd name="T18" fmla="*/ 15 w 19"/>
                <a:gd name="T19" fmla="*/ 15 h 19"/>
                <a:gd name="T20" fmla="*/ 4 w 19"/>
                <a:gd name="T21" fmla="*/ 15 h 19"/>
                <a:gd name="T22" fmla="*/ 4 w 19"/>
                <a:gd name="T23" fmla="*/ 4 h 19"/>
                <a:gd name="T24" fmla="*/ 15 w 19"/>
                <a:gd name="T25" fmla="*/ 4 h 19"/>
                <a:gd name="T26" fmla="*/ 15 w 19"/>
                <a:gd name="T27" fmla="*/ 1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19">
                  <a:moveTo>
                    <a:pt x="17" y="0"/>
                  </a:moveTo>
                  <a:cubicBezTo>
                    <a:pt x="2" y="0"/>
                    <a:pt x="2" y="0"/>
                    <a:pt x="2" y="0"/>
                  </a:cubicBezTo>
                  <a:cubicBezTo>
                    <a:pt x="1" y="0"/>
                    <a:pt x="0" y="1"/>
                    <a:pt x="0" y="2"/>
                  </a:cubicBezTo>
                  <a:cubicBezTo>
                    <a:pt x="0" y="17"/>
                    <a:pt x="0" y="17"/>
                    <a:pt x="0" y="17"/>
                  </a:cubicBezTo>
                  <a:cubicBezTo>
                    <a:pt x="0" y="18"/>
                    <a:pt x="1" y="19"/>
                    <a:pt x="2" y="19"/>
                  </a:cubicBezTo>
                  <a:cubicBezTo>
                    <a:pt x="17" y="19"/>
                    <a:pt x="17" y="19"/>
                    <a:pt x="17" y="19"/>
                  </a:cubicBezTo>
                  <a:cubicBezTo>
                    <a:pt x="18" y="19"/>
                    <a:pt x="19" y="18"/>
                    <a:pt x="19" y="17"/>
                  </a:cubicBezTo>
                  <a:cubicBezTo>
                    <a:pt x="19" y="2"/>
                    <a:pt x="19" y="2"/>
                    <a:pt x="19" y="2"/>
                  </a:cubicBezTo>
                  <a:cubicBezTo>
                    <a:pt x="19" y="1"/>
                    <a:pt x="18" y="0"/>
                    <a:pt x="17" y="0"/>
                  </a:cubicBezTo>
                  <a:close/>
                  <a:moveTo>
                    <a:pt x="15" y="15"/>
                  </a:moveTo>
                  <a:cubicBezTo>
                    <a:pt x="4" y="15"/>
                    <a:pt x="4" y="15"/>
                    <a:pt x="4" y="15"/>
                  </a:cubicBezTo>
                  <a:cubicBezTo>
                    <a:pt x="4" y="4"/>
                    <a:pt x="4" y="4"/>
                    <a:pt x="4" y="4"/>
                  </a:cubicBezTo>
                  <a:cubicBezTo>
                    <a:pt x="15" y="4"/>
                    <a:pt x="15" y="4"/>
                    <a:pt x="15" y="4"/>
                  </a:cubicBezTo>
                  <a:lnTo>
                    <a:pt x="15" y="1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22">
              <a:extLst>
                <a:ext uri="{FF2B5EF4-FFF2-40B4-BE49-F238E27FC236}">
                  <a16:creationId xmlns:a16="http://schemas.microsoft.com/office/drawing/2014/main" id="{4D30284A-1B5A-44CF-BC38-5054B542EC51}"/>
                </a:ext>
              </a:extLst>
            </p:cNvPr>
            <p:cNvSpPr>
              <a:spLocks noEditPoints="1"/>
            </p:cNvSpPr>
            <p:nvPr/>
          </p:nvSpPr>
          <p:spPr bwMode="auto">
            <a:xfrm>
              <a:off x="234" y="108"/>
              <a:ext cx="43" cy="46"/>
            </a:xfrm>
            <a:custGeom>
              <a:avLst/>
              <a:gdLst>
                <a:gd name="T0" fmla="*/ 16 w 18"/>
                <a:gd name="T1" fmla="*/ 0 h 19"/>
                <a:gd name="T2" fmla="*/ 2 w 18"/>
                <a:gd name="T3" fmla="*/ 0 h 19"/>
                <a:gd name="T4" fmla="*/ 0 w 18"/>
                <a:gd name="T5" fmla="*/ 2 h 19"/>
                <a:gd name="T6" fmla="*/ 0 w 18"/>
                <a:gd name="T7" fmla="*/ 17 h 19"/>
                <a:gd name="T8" fmla="*/ 2 w 18"/>
                <a:gd name="T9" fmla="*/ 19 h 19"/>
                <a:gd name="T10" fmla="*/ 16 w 18"/>
                <a:gd name="T11" fmla="*/ 19 h 19"/>
                <a:gd name="T12" fmla="*/ 18 w 18"/>
                <a:gd name="T13" fmla="*/ 17 h 19"/>
                <a:gd name="T14" fmla="*/ 18 w 18"/>
                <a:gd name="T15" fmla="*/ 2 h 19"/>
                <a:gd name="T16" fmla="*/ 16 w 18"/>
                <a:gd name="T17" fmla="*/ 0 h 19"/>
                <a:gd name="T18" fmla="*/ 14 w 18"/>
                <a:gd name="T19" fmla="*/ 15 h 19"/>
                <a:gd name="T20" fmla="*/ 3 w 18"/>
                <a:gd name="T21" fmla="*/ 15 h 19"/>
                <a:gd name="T22" fmla="*/ 3 w 18"/>
                <a:gd name="T23" fmla="*/ 4 h 19"/>
                <a:gd name="T24" fmla="*/ 14 w 18"/>
                <a:gd name="T25" fmla="*/ 4 h 19"/>
                <a:gd name="T26" fmla="*/ 14 w 18"/>
                <a:gd name="T27" fmla="*/ 1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 h="19">
                  <a:moveTo>
                    <a:pt x="16" y="0"/>
                  </a:moveTo>
                  <a:cubicBezTo>
                    <a:pt x="2" y="0"/>
                    <a:pt x="2" y="0"/>
                    <a:pt x="2" y="0"/>
                  </a:cubicBezTo>
                  <a:cubicBezTo>
                    <a:pt x="0" y="0"/>
                    <a:pt x="0" y="1"/>
                    <a:pt x="0" y="2"/>
                  </a:cubicBezTo>
                  <a:cubicBezTo>
                    <a:pt x="0" y="17"/>
                    <a:pt x="0" y="17"/>
                    <a:pt x="0" y="17"/>
                  </a:cubicBezTo>
                  <a:cubicBezTo>
                    <a:pt x="0" y="18"/>
                    <a:pt x="0" y="19"/>
                    <a:pt x="2" y="19"/>
                  </a:cubicBezTo>
                  <a:cubicBezTo>
                    <a:pt x="16" y="19"/>
                    <a:pt x="16" y="19"/>
                    <a:pt x="16" y="19"/>
                  </a:cubicBezTo>
                  <a:cubicBezTo>
                    <a:pt x="17" y="19"/>
                    <a:pt x="18" y="18"/>
                    <a:pt x="18" y="17"/>
                  </a:cubicBezTo>
                  <a:cubicBezTo>
                    <a:pt x="18" y="2"/>
                    <a:pt x="18" y="2"/>
                    <a:pt x="18" y="2"/>
                  </a:cubicBezTo>
                  <a:cubicBezTo>
                    <a:pt x="18" y="1"/>
                    <a:pt x="17" y="0"/>
                    <a:pt x="16" y="0"/>
                  </a:cubicBezTo>
                  <a:close/>
                  <a:moveTo>
                    <a:pt x="14" y="15"/>
                  </a:moveTo>
                  <a:cubicBezTo>
                    <a:pt x="3" y="15"/>
                    <a:pt x="3" y="15"/>
                    <a:pt x="3" y="15"/>
                  </a:cubicBezTo>
                  <a:cubicBezTo>
                    <a:pt x="3" y="4"/>
                    <a:pt x="3" y="4"/>
                    <a:pt x="3" y="4"/>
                  </a:cubicBezTo>
                  <a:cubicBezTo>
                    <a:pt x="14" y="4"/>
                    <a:pt x="14" y="4"/>
                    <a:pt x="14" y="4"/>
                  </a:cubicBezTo>
                  <a:lnTo>
                    <a:pt x="14" y="1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23">
              <a:extLst>
                <a:ext uri="{FF2B5EF4-FFF2-40B4-BE49-F238E27FC236}">
                  <a16:creationId xmlns:a16="http://schemas.microsoft.com/office/drawing/2014/main" id="{DE892495-2C8A-4BE7-B48D-A24E7603A891}"/>
                </a:ext>
              </a:extLst>
            </p:cNvPr>
            <p:cNvSpPr>
              <a:spLocks noEditPoints="1"/>
            </p:cNvSpPr>
            <p:nvPr/>
          </p:nvSpPr>
          <p:spPr bwMode="auto">
            <a:xfrm>
              <a:off x="178" y="166"/>
              <a:ext cx="46" cy="46"/>
            </a:xfrm>
            <a:custGeom>
              <a:avLst/>
              <a:gdLst>
                <a:gd name="T0" fmla="*/ 17 w 19"/>
                <a:gd name="T1" fmla="*/ 0 h 19"/>
                <a:gd name="T2" fmla="*/ 2 w 19"/>
                <a:gd name="T3" fmla="*/ 0 h 19"/>
                <a:gd name="T4" fmla="*/ 0 w 19"/>
                <a:gd name="T5" fmla="*/ 2 h 19"/>
                <a:gd name="T6" fmla="*/ 0 w 19"/>
                <a:gd name="T7" fmla="*/ 17 h 19"/>
                <a:gd name="T8" fmla="*/ 2 w 19"/>
                <a:gd name="T9" fmla="*/ 19 h 19"/>
                <a:gd name="T10" fmla="*/ 17 w 19"/>
                <a:gd name="T11" fmla="*/ 19 h 19"/>
                <a:gd name="T12" fmla="*/ 19 w 19"/>
                <a:gd name="T13" fmla="*/ 17 h 19"/>
                <a:gd name="T14" fmla="*/ 19 w 19"/>
                <a:gd name="T15" fmla="*/ 2 h 19"/>
                <a:gd name="T16" fmla="*/ 17 w 19"/>
                <a:gd name="T17" fmla="*/ 0 h 19"/>
                <a:gd name="T18" fmla="*/ 15 w 19"/>
                <a:gd name="T19" fmla="*/ 15 h 19"/>
                <a:gd name="T20" fmla="*/ 4 w 19"/>
                <a:gd name="T21" fmla="*/ 15 h 19"/>
                <a:gd name="T22" fmla="*/ 4 w 19"/>
                <a:gd name="T23" fmla="*/ 4 h 19"/>
                <a:gd name="T24" fmla="*/ 15 w 19"/>
                <a:gd name="T25" fmla="*/ 4 h 19"/>
                <a:gd name="T26" fmla="*/ 15 w 19"/>
                <a:gd name="T27" fmla="*/ 1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19">
                  <a:moveTo>
                    <a:pt x="17" y="0"/>
                  </a:moveTo>
                  <a:cubicBezTo>
                    <a:pt x="2" y="0"/>
                    <a:pt x="2" y="0"/>
                    <a:pt x="2" y="0"/>
                  </a:cubicBezTo>
                  <a:cubicBezTo>
                    <a:pt x="1" y="0"/>
                    <a:pt x="0" y="1"/>
                    <a:pt x="0" y="2"/>
                  </a:cubicBezTo>
                  <a:cubicBezTo>
                    <a:pt x="0" y="17"/>
                    <a:pt x="0" y="17"/>
                    <a:pt x="0" y="17"/>
                  </a:cubicBezTo>
                  <a:cubicBezTo>
                    <a:pt x="0" y="18"/>
                    <a:pt x="1" y="19"/>
                    <a:pt x="2" y="19"/>
                  </a:cubicBezTo>
                  <a:cubicBezTo>
                    <a:pt x="17" y="19"/>
                    <a:pt x="17" y="19"/>
                    <a:pt x="17" y="19"/>
                  </a:cubicBezTo>
                  <a:cubicBezTo>
                    <a:pt x="18" y="19"/>
                    <a:pt x="19" y="18"/>
                    <a:pt x="19" y="17"/>
                  </a:cubicBezTo>
                  <a:cubicBezTo>
                    <a:pt x="19" y="2"/>
                    <a:pt x="19" y="2"/>
                    <a:pt x="19" y="2"/>
                  </a:cubicBezTo>
                  <a:cubicBezTo>
                    <a:pt x="19" y="1"/>
                    <a:pt x="18" y="0"/>
                    <a:pt x="17" y="0"/>
                  </a:cubicBezTo>
                  <a:close/>
                  <a:moveTo>
                    <a:pt x="15" y="15"/>
                  </a:moveTo>
                  <a:cubicBezTo>
                    <a:pt x="4" y="15"/>
                    <a:pt x="4" y="15"/>
                    <a:pt x="4" y="15"/>
                  </a:cubicBezTo>
                  <a:cubicBezTo>
                    <a:pt x="4" y="4"/>
                    <a:pt x="4" y="4"/>
                    <a:pt x="4" y="4"/>
                  </a:cubicBezTo>
                  <a:cubicBezTo>
                    <a:pt x="15" y="4"/>
                    <a:pt x="15" y="4"/>
                    <a:pt x="15" y="4"/>
                  </a:cubicBezTo>
                  <a:lnTo>
                    <a:pt x="15" y="1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24">
              <a:extLst>
                <a:ext uri="{FF2B5EF4-FFF2-40B4-BE49-F238E27FC236}">
                  <a16:creationId xmlns:a16="http://schemas.microsoft.com/office/drawing/2014/main" id="{D5629936-C710-44C1-A1AF-37A43D0D9890}"/>
                </a:ext>
              </a:extLst>
            </p:cNvPr>
            <p:cNvSpPr>
              <a:spLocks noEditPoints="1"/>
            </p:cNvSpPr>
            <p:nvPr/>
          </p:nvSpPr>
          <p:spPr bwMode="auto">
            <a:xfrm>
              <a:off x="234" y="166"/>
              <a:ext cx="43" cy="46"/>
            </a:xfrm>
            <a:custGeom>
              <a:avLst/>
              <a:gdLst>
                <a:gd name="T0" fmla="*/ 16 w 18"/>
                <a:gd name="T1" fmla="*/ 0 h 19"/>
                <a:gd name="T2" fmla="*/ 2 w 18"/>
                <a:gd name="T3" fmla="*/ 0 h 19"/>
                <a:gd name="T4" fmla="*/ 0 w 18"/>
                <a:gd name="T5" fmla="*/ 2 h 19"/>
                <a:gd name="T6" fmla="*/ 0 w 18"/>
                <a:gd name="T7" fmla="*/ 17 h 19"/>
                <a:gd name="T8" fmla="*/ 2 w 18"/>
                <a:gd name="T9" fmla="*/ 19 h 19"/>
                <a:gd name="T10" fmla="*/ 16 w 18"/>
                <a:gd name="T11" fmla="*/ 19 h 19"/>
                <a:gd name="T12" fmla="*/ 18 w 18"/>
                <a:gd name="T13" fmla="*/ 17 h 19"/>
                <a:gd name="T14" fmla="*/ 18 w 18"/>
                <a:gd name="T15" fmla="*/ 2 h 19"/>
                <a:gd name="T16" fmla="*/ 16 w 18"/>
                <a:gd name="T17" fmla="*/ 0 h 19"/>
                <a:gd name="T18" fmla="*/ 14 w 18"/>
                <a:gd name="T19" fmla="*/ 15 h 19"/>
                <a:gd name="T20" fmla="*/ 3 w 18"/>
                <a:gd name="T21" fmla="*/ 15 h 19"/>
                <a:gd name="T22" fmla="*/ 3 w 18"/>
                <a:gd name="T23" fmla="*/ 4 h 19"/>
                <a:gd name="T24" fmla="*/ 14 w 18"/>
                <a:gd name="T25" fmla="*/ 4 h 19"/>
                <a:gd name="T26" fmla="*/ 14 w 18"/>
                <a:gd name="T27" fmla="*/ 1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 h="19">
                  <a:moveTo>
                    <a:pt x="16" y="0"/>
                  </a:moveTo>
                  <a:cubicBezTo>
                    <a:pt x="2" y="0"/>
                    <a:pt x="2" y="0"/>
                    <a:pt x="2" y="0"/>
                  </a:cubicBezTo>
                  <a:cubicBezTo>
                    <a:pt x="0" y="0"/>
                    <a:pt x="0" y="1"/>
                    <a:pt x="0" y="2"/>
                  </a:cubicBezTo>
                  <a:cubicBezTo>
                    <a:pt x="0" y="17"/>
                    <a:pt x="0" y="17"/>
                    <a:pt x="0" y="17"/>
                  </a:cubicBezTo>
                  <a:cubicBezTo>
                    <a:pt x="0" y="18"/>
                    <a:pt x="0" y="19"/>
                    <a:pt x="2" y="19"/>
                  </a:cubicBezTo>
                  <a:cubicBezTo>
                    <a:pt x="16" y="19"/>
                    <a:pt x="16" y="19"/>
                    <a:pt x="16" y="19"/>
                  </a:cubicBezTo>
                  <a:cubicBezTo>
                    <a:pt x="17" y="19"/>
                    <a:pt x="18" y="18"/>
                    <a:pt x="18" y="17"/>
                  </a:cubicBezTo>
                  <a:cubicBezTo>
                    <a:pt x="18" y="2"/>
                    <a:pt x="18" y="2"/>
                    <a:pt x="18" y="2"/>
                  </a:cubicBezTo>
                  <a:cubicBezTo>
                    <a:pt x="18" y="1"/>
                    <a:pt x="17" y="0"/>
                    <a:pt x="16" y="0"/>
                  </a:cubicBezTo>
                  <a:close/>
                  <a:moveTo>
                    <a:pt x="14" y="15"/>
                  </a:moveTo>
                  <a:cubicBezTo>
                    <a:pt x="3" y="15"/>
                    <a:pt x="3" y="15"/>
                    <a:pt x="3" y="15"/>
                  </a:cubicBezTo>
                  <a:cubicBezTo>
                    <a:pt x="3" y="4"/>
                    <a:pt x="3" y="4"/>
                    <a:pt x="3" y="4"/>
                  </a:cubicBezTo>
                  <a:cubicBezTo>
                    <a:pt x="14" y="4"/>
                    <a:pt x="14" y="4"/>
                    <a:pt x="14" y="4"/>
                  </a:cubicBezTo>
                  <a:lnTo>
                    <a:pt x="14" y="1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Freeform 25">
              <a:extLst>
                <a:ext uri="{FF2B5EF4-FFF2-40B4-BE49-F238E27FC236}">
                  <a16:creationId xmlns:a16="http://schemas.microsoft.com/office/drawing/2014/main" id="{73792D0B-BE58-402F-80DE-94E7B12263EB}"/>
                </a:ext>
              </a:extLst>
            </p:cNvPr>
            <p:cNvSpPr>
              <a:spLocks noEditPoints="1"/>
            </p:cNvSpPr>
            <p:nvPr/>
          </p:nvSpPr>
          <p:spPr bwMode="auto">
            <a:xfrm>
              <a:off x="34" y="108"/>
              <a:ext cx="43" cy="46"/>
            </a:xfrm>
            <a:custGeom>
              <a:avLst/>
              <a:gdLst>
                <a:gd name="T0" fmla="*/ 2 w 18"/>
                <a:gd name="T1" fmla="*/ 19 h 19"/>
                <a:gd name="T2" fmla="*/ 16 w 18"/>
                <a:gd name="T3" fmla="*/ 19 h 19"/>
                <a:gd name="T4" fmla="*/ 18 w 18"/>
                <a:gd name="T5" fmla="*/ 17 h 19"/>
                <a:gd name="T6" fmla="*/ 18 w 18"/>
                <a:gd name="T7" fmla="*/ 2 h 19"/>
                <a:gd name="T8" fmla="*/ 16 w 18"/>
                <a:gd name="T9" fmla="*/ 0 h 19"/>
                <a:gd name="T10" fmla="*/ 2 w 18"/>
                <a:gd name="T11" fmla="*/ 0 h 19"/>
                <a:gd name="T12" fmla="*/ 0 w 18"/>
                <a:gd name="T13" fmla="*/ 2 h 19"/>
                <a:gd name="T14" fmla="*/ 0 w 18"/>
                <a:gd name="T15" fmla="*/ 17 h 19"/>
                <a:gd name="T16" fmla="*/ 2 w 18"/>
                <a:gd name="T17" fmla="*/ 19 h 19"/>
                <a:gd name="T18" fmla="*/ 3 w 18"/>
                <a:gd name="T19" fmla="*/ 4 h 19"/>
                <a:gd name="T20" fmla="*/ 14 w 18"/>
                <a:gd name="T21" fmla="*/ 4 h 19"/>
                <a:gd name="T22" fmla="*/ 14 w 18"/>
                <a:gd name="T23" fmla="*/ 15 h 19"/>
                <a:gd name="T24" fmla="*/ 3 w 18"/>
                <a:gd name="T25" fmla="*/ 15 h 19"/>
                <a:gd name="T26" fmla="*/ 3 w 18"/>
                <a:gd name="T27" fmla="*/ 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 h="19">
                  <a:moveTo>
                    <a:pt x="2" y="19"/>
                  </a:moveTo>
                  <a:cubicBezTo>
                    <a:pt x="16" y="19"/>
                    <a:pt x="16" y="19"/>
                    <a:pt x="16" y="19"/>
                  </a:cubicBezTo>
                  <a:cubicBezTo>
                    <a:pt x="17" y="19"/>
                    <a:pt x="18" y="18"/>
                    <a:pt x="18" y="17"/>
                  </a:cubicBezTo>
                  <a:cubicBezTo>
                    <a:pt x="18" y="2"/>
                    <a:pt x="18" y="2"/>
                    <a:pt x="18" y="2"/>
                  </a:cubicBezTo>
                  <a:cubicBezTo>
                    <a:pt x="18" y="1"/>
                    <a:pt x="17" y="0"/>
                    <a:pt x="16" y="0"/>
                  </a:cubicBezTo>
                  <a:cubicBezTo>
                    <a:pt x="2" y="0"/>
                    <a:pt x="2" y="0"/>
                    <a:pt x="2" y="0"/>
                  </a:cubicBezTo>
                  <a:cubicBezTo>
                    <a:pt x="0" y="0"/>
                    <a:pt x="0" y="1"/>
                    <a:pt x="0" y="2"/>
                  </a:cubicBezTo>
                  <a:cubicBezTo>
                    <a:pt x="0" y="17"/>
                    <a:pt x="0" y="17"/>
                    <a:pt x="0" y="17"/>
                  </a:cubicBezTo>
                  <a:cubicBezTo>
                    <a:pt x="0" y="18"/>
                    <a:pt x="0" y="19"/>
                    <a:pt x="2" y="19"/>
                  </a:cubicBezTo>
                  <a:close/>
                  <a:moveTo>
                    <a:pt x="3" y="4"/>
                  </a:moveTo>
                  <a:cubicBezTo>
                    <a:pt x="14" y="4"/>
                    <a:pt x="14" y="4"/>
                    <a:pt x="14" y="4"/>
                  </a:cubicBezTo>
                  <a:cubicBezTo>
                    <a:pt x="14" y="15"/>
                    <a:pt x="14" y="15"/>
                    <a:pt x="14" y="15"/>
                  </a:cubicBezTo>
                  <a:cubicBezTo>
                    <a:pt x="3" y="15"/>
                    <a:pt x="3" y="15"/>
                    <a:pt x="3" y="15"/>
                  </a:cubicBezTo>
                  <a:lnTo>
                    <a:pt x="3" y="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Freeform 26">
              <a:extLst>
                <a:ext uri="{FF2B5EF4-FFF2-40B4-BE49-F238E27FC236}">
                  <a16:creationId xmlns:a16="http://schemas.microsoft.com/office/drawing/2014/main" id="{06721BB3-7B9A-44B8-9FA6-2E2A60C88A34}"/>
                </a:ext>
              </a:extLst>
            </p:cNvPr>
            <p:cNvSpPr>
              <a:spLocks noEditPoints="1"/>
            </p:cNvSpPr>
            <p:nvPr/>
          </p:nvSpPr>
          <p:spPr bwMode="auto">
            <a:xfrm>
              <a:off x="87" y="108"/>
              <a:ext cx="43" cy="46"/>
            </a:xfrm>
            <a:custGeom>
              <a:avLst/>
              <a:gdLst>
                <a:gd name="T0" fmla="*/ 2 w 18"/>
                <a:gd name="T1" fmla="*/ 19 h 19"/>
                <a:gd name="T2" fmla="*/ 16 w 18"/>
                <a:gd name="T3" fmla="*/ 19 h 19"/>
                <a:gd name="T4" fmla="*/ 18 w 18"/>
                <a:gd name="T5" fmla="*/ 17 h 19"/>
                <a:gd name="T6" fmla="*/ 18 w 18"/>
                <a:gd name="T7" fmla="*/ 2 h 19"/>
                <a:gd name="T8" fmla="*/ 16 w 18"/>
                <a:gd name="T9" fmla="*/ 0 h 19"/>
                <a:gd name="T10" fmla="*/ 2 w 18"/>
                <a:gd name="T11" fmla="*/ 0 h 19"/>
                <a:gd name="T12" fmla="*/ 0 w 18"/>
                <a:gd name="T13" fmla="*/ 2 h 19"/>
                <a:gd name="T14" fmla="*/ 0 w 18"/>
                <a:gd name="T15" fmla="*/ 17 h 19"/>
                <a:gd name="T16" fmla="*/ 2 w 18"/>
                <a:gd name="T17" fmla="*/ 19 h 19"/>
                <a:gd name="T18" fmla="*/ 4 w 18"/>
                <a:gd name="T19" fmla="*/ 4 h 19"/>
                <a:gd name="T20" fmla="*/ 14 w 18"/>
                <a:gd name="T21" fmla="*/ 4 h 19"/>
                <a:gd name="T22" fmla="*/ 14 w 18"/>
                <a:gd name="T23" fmla="*/ 15 h 19"/>
                <a:gd name="T24" fmla="*/ 4 w 18"/>
                <a:gd name="T25" fmla="*/ 15 h 19"/>
                <a:gd name="T26" fmla="*/ 4 w 18"/>
                <a:gd name="T27" fmla="*/ 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 h="19">
                  <a:moveTo>
                    <a:pt x="2" y="19"/>
                  </a:moveTo>
                  <a:cubicBezTo>
                    <a:pt x="16" y="19"/>
                    <a:pt x="16" y="19"/>
                    <a:pt x="16" y="19"/>
                  </a:cubicBezTo>
                  <a:cubicBezTo>
                    <a:pt x="17" y="19"/>
                    <a:pt x="18" y="18"/>
                    <a:pt x="18" y="17"/>
                  </a:cubicBezTo>
                  <a:cubicBezTo>
                    <a:pt x="18" y="2"/>
                    <a:pt x="18" y="2"/>
                    <a:pt x="18" y="2"/>
                  </a:cubicBezTo>
                  <a:cubicBezTo>
                    <a:pt x="18" y="1"/>
                    <a:pt x="17" y="0"/>
                    <a:pt x="16" y="0"/>
                  </a:cubicBezTo>
                  <a:cubicBezTo>
                    <a:pt x="2" y="0"/>
                    <a:pt x="2" y="0"/>
                    <a:pt x="2" y="0"/>
                  </a:cubicBezTo>
                  <a:cubicBezTo>
                    <a:pt x="1" y="0"/>
                    <a:pt x="0" y="1"/>
                    <a:pt x="0" y="2"/>
                  </a:cubicBezTo>
                  <a:cubicBezTo>
                    <a:pt x="0" y="17"/>
                    <a:pt x="0" y="17"/>
                    <a:pt x="0" y="17"/>
                  </a:cubicBezTo>
                  <a:cubicBezTo>
                    <a:pt x="0" y="18"/>
                    <a:pt x="1" y="19"/>
                    <a:pt x="2" y="19"/>
                  </a:cubicBezTo>
                  <a:close/>
                  <a:moveTo>
                    <a:pt x="4" y="4"/>
                  </a:moveTo>
                  <a:cubicBezTo>
                    <a:pt x="14" y="4"/>
                    <a:pt x="14" y="4"/>
                    <a:pt x="14" y="4"/>
                  </a:cubicBezTo>
                  <a:cubicBezTo>
                    <a:pt x="14" y="15"/>
                    <a:pt x="14" y="15"/>
                    <a:pt x="14" y="15"/>
                  </a:cubicBezTo>
                  <a:cubicBezTo>
                    <a:pt x="4" y="15"/>
                    <a:pt x="4" y="15"/>
                    <a:pt x="4" y="15"/>
                  </a:cubicBezTo>
                  <a:lnTo>
                    <a:pt x="4" y="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Freeform 27">
              <a:extLst>
                <a:ext uri="{FF2B5EF4-FFF2-40B4-BE49-F238E27FC236}">
                  <a16:creationId xmlns:a16="http://schemas.microsoft.com/office/drawing/2014/main" id="{8F58BE4D-F2C6-4225-AF98-4D006287B57D}"/>
                </a:ext>
              </a:extLst>
            </p:cNvPr>
            <p:cNvSpPr>
              <a:spLocks noEditPoints="1"/>
            </p:cNvSpPr>
            <p:nvPr/>
          </p:nvSpPr>
          <p:spPr bwMode="auto">
            <a:xfrm>
              <a:off x="34" y="166"/>
              <a:ext cx="43" cy="46"/>
            </a:xfrm>
            <a:custGeom>
              <a:avLst/>
              <a:gdLst>
                <a:gd name="T0" fmla="*/ 16 w 18"/>
                <a:gd name="T1" fmla="*/ 19 h 19"/>
                <a:gd name="T2" fmla="*/ 18 w 18"/>
                <a:gd name="T3" fmla="*/ 17 h 19"/>
                <a:gd name="T4" fmla="*/ 18 w 18"/>
                <a:gd name="T5" fmla="*/ 2 h 19"/>
                <a:gd name="T6" fmla="*/ 16 w 18"/>
                <a:gd name="T7" fmla="*/ 0 h 19"/>
                <a:gd name="T8" fmla="*/ 2 w 18"/>
                <a:gd name="T9" fmla="*/ 0 h 19"/>
                <a:gd name="T10" fmla="*/ 0 w 18"/>
                <a:gd name="T11" fmla="*/ 2 h 19"/>
                <a:gd name="T12" fmla="*/ 0 w 18"/>
                <a:gd name="T13" fmla="*/ 17 h 19"/>
                <a:gd name="T14" fmla="*/ 2 w 18"/>
                <a:gd name="T15" fmla="*/ 19 h 19"/>
                <a:gd name="T16" fmla="*/ 16 w 18"/>
                <a:gd name="T17" fmla="*/ 19 h 19"/>
                <a:gd name="T18" fmla="*/ 3 w 18"/>
                <a:gd name="T19" fmla="*/ 4 h 19"/>
                <a:gd name="T20" fmla="*/ 14 w 18"/>
                <a:gd name="T21" fmla="*/ 4 h 19"/>
                <a:gd name="T22" fmla="*/ 14 w 18"/>
                <a:gd name="T23" fmla="*/ 15 h 19"/>
                <a:gd name="T24" fmla="*/ 3 w 18"/>
                <a:gd name="T25" fmla="*/ 15 h 19"/>
                <a:gd name="T26" fmla="*/ 3 w 18"/>
                <a:gd name="T27" fmla="*/ 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 h="19">
                  <a:moveTo>
                    <a:pt x="16" y="19"/>
                  </a:moveTo>
                  <a:cubicBezTo>
                    <a:pt x="17" y="19"/>
                    <a:pt x="18" y="18"/>
                    <a:pt x="18" y="17"/>
                  </a:cubicBezTo>
                  <a:cubicBezTo>
                    <a:pt x="18" y="2"/>
                    <a:pt x="18" y="2"/>
                    <a:pt x="18" y="2"/>
                  </a:cubicBezTo>
                  <a:cubicBezTo>
                    <a:pt x="18" y="1"/>
                    <a:pt x="17" y="0"/>
                    <a:pt x="16" y="0"/>
                  </a:cubicBezTo>
                  <a:cubicBezTo>
                    <a:pt x="2" y="0"/>
                    <a:pt x="2" y="0"/>
                    <a:pt x="2" y="0"/>
                  </a:cubicBezTo>
                  <a:cubicBezTo>
                    <a:pt x="0" y="0"/>
                    <a:pt x="0" y="1"/>
                    <a:pt x="0" y="2"/>
                  </a:cubicBezTo>
                  <a:cubicBezTo>
                    <a:pt x="0" y="17"/>
                    <a:pt x="0" y="17"/>
                    <a:pt x="0" y="17"/>
                  </a:cubicBezTo>
                  <a:cubicBezTo>
                    <a:pt x="0" y="18"/>
                    <a:pt x="0" y="19"/>
                    <a:pt x="2" y="19"/>
                  </a:cubicBezTo>
                  <a:lnTo>
                    <a:pt x="16" y="19"/>
                  </a:lnTo>
                  <a:close/>
                  <a:moveTo>
                    <a:pt x="3" y="4"/>
                  </a:moveTo>
                  <a:cubicBezTo>
                    <a:pt x="14" y="4"/>
                    <a:pt x="14" y="4"/>
                    <a:pt x="14" y="4"/>
                  </a:cubicBezTo>
                  <a:cubicBezTo>
                    <a:pt x="14" y="15"/>
                    <a:pt x="14" y="15"/>
                    <a:pt x="14" y="15"/>
                  </a:cubicBezTo>
                  <a:cubicBezTo>
                    <a:pt x="3" y="15"/>
                    <a:pt x="3" y="15"/>
                    <a:pt x="3" y="15"/>
                  </a:cubicBezTo>
                  <a:lnTo>
                    <a:pt x="3" y="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Freeform 28">
              <a:extLst>
                <a:ext uri="{FF2B5EF4-FFF2-40B4-BE49-F238E27FC236}">
                  <a16:creationId xmlns:a16="http://schemas.microsoft.com/office/drawing/2014/main" id="{0BC9C1CB-9F8E-44DA-B411-37CFA5C71405}"/>
                </a:ext>
              </a:extLst>
            </p:cNvPr>
            <p:cNvSpPr>
              <a:spLocks noEditPoints="1"/>
            </p:cNvSpPr>
            <p:nvPr/>
          </p:nvSpPr>
          <p:spPr bwMode="auto">
            <a:xfrm>
              <a:off x="87" y="166"/>
              <a:ext cx="43" cy="46"/>
            </a:xfrm>
            <a:custGeom>
              <a:avLst/>
              <a:gdLst>
                <a:gd name="T0" fmla="*/ 2 w 18"/>
                <a:gd name="T1" fmla="*/ 19 h 19"/>
                <a:gd name="T2" fmla="*/ 16 w 18"/>
                <a:gd name="T3" fmla="*/ 19 h 19"/>
                <a:gd name="T4" fmla="*/ 18 w 18"/>
                <a:gd name="T5" fmla="*/ 17 h 19"/>
                <a:gd name="T6" fmla="*/ 18 w 18"/>
                <a:gd name="T7" fmla="*/ 2 h 19"/>
                <a:gd name="T8" fmla="*/ 16 w 18"/>
                <a:gd name="T9" fmla="*/ 0 h 19"/>
                <a:gd name="T10" fmla="*/ 2 w 18"/>
                <a:gd name="T11" fmla="*/ 0 h 19"/>
                <a:gd name="T12" fmla="*/ 0 w 18"/>
                <a:gd name="T13" fmla="*/ 2 h 19"/>
                <a:gd name="T14" fmla="*/ 0 w 18"/>
                <a:gd name="T15" fmla="*/ 17 h 19"/>
                <a:gd name="T16" fmla="*/ 2 w 18"/>
                <a:gd name="T17" fmla="*/ 19 h 19"/>
                <a:gd name="T18" fmla="*/ 4 w 18"/>
                <a:gd name="T19" fmla="*/ 4 h 19"/>
                <a:gd name="T20" fmla="*/ 14 w 18"/>
                <a:gd name="T21" fmla="*/ 4 h 19"/>
                <a:gd name="T22" fmla="*/ 14 w 18"/>
                <a:gd name="T23" fmla="*/ 15 h 19"/>
                <a:gd name="T24" fmla="*/ 4 w 18"/>
                <a:gd name="T25" fmla="*/ 15 h 19"/>
                <a:gd name="T26" fmla="*/ 4 w 18"/>
                <a:gd name="T27" fmla="*/ 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 h="19">
                  <a:moveTo>
                    <a:pt x="2" y="19"/>
                  </a:moveTo>
                  <a:cubicBezTo>
                    <a:pt x="16" y="19"/>
                    <a:pt x="16" y="19"/>
                    <a:pt x="16" y="19"/>
                  </a:cubicBezTo>
                  <a:cubicBezTo>
                    <a:pt x="17" y="19"/>
                    <a:pt x="18" y="18"/>
                    <a:pt x="18" y="17"/>
                  </a:cubicBezTo>
                  <a:cubicBezTo>
                    <a:pt x="18" y="2"/>
                    <a:pt x="18" y="2"/>
                    <a:pt x="18" y="2"/>
                  </a:cubicBezTo>
                  <a:cubicBezTo>
                    <a:pt x="18" y="1"/>
                    <a:pt x="17" y="0"/>
                    <a:pt x="16" y="0"/>
                  </a:cubicBezTo>
                  <a:cubicBezTo>
                    <a:pt x="2" y="0"/>
                    <a:pt x="2" y="0"/>
                    <a:pt x="2" y="0"/>
                  </a:cubicBezTo>
                  <a:cubicBezTo>
                    <a:pt x="1" y="0"/>
                    <a:pt x="0" y="1"/>
                    <a:pt x="0" y="2"/>
                  </a:cubicBezTo>
                  <a:cubicBezTo>
                    <a:pt x="0" y="17"/>
                    <a:pt x="0" y="17"/>
                    <a:pt x="0" y="17"/>
                  </a:cubicBezTo>
                  <a:cubicBezTo>
                    <a:pt x="0" y="18"/>
                    <a:pt x="1" y="19"/>
                    <a:pt x="2" y="19"/>
                  </a:cubicBezTo>
                  <a:close/>
                  <a:moveTo>
                    <a:pt x="4" y="4"/>
                  </a:moveTo>
                  <a:cubicBezTo>
                    <a:pt x="14" y="4"/>
                    <a:pt x="14" y="4"/>
                    <a:pt x="14" y="4"/>
                  </a:cubicBezTo>
                  <a:cubicBezTo>
                    <a:pt x="14" y="15"/>
                    <a:pt x="14" y="15"/>
                    <a:pt x="14" y="15"/>
                  </a:cubicBezTo>
                  <a:cubicBezTo>
                    <a:pt x="4" y="15"/>
                    <a:pt x="4" y="15"/>
                    <a:pt x="4" y="15"/>
                  </a:cubicBezTo>
                  <a:lnTo>
                    <a:pt x="4" y="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3" name="Freeform 29">
              <a:extLst>
                <a:ext uri="{FF2B5EF4-FFF2-40B4-BE49-F238E27FC236}">
                  <a16:creationId xmlns:a16="http://schemas.microsoft.com/office/drawing/2014/main" id="{6C80A820-283F-454A-A595-071B988F8E74}"/>
                </a:ext>
              </a:extLst>
            </p:cNvPr>
            <p:cNvSpPr>
              <a:spLocks noEditPoints="1"/>
            </p:cNvSpPr>
            <p:nvPr/>
          </p:nvSpPr>
          <p:spPr bwMode="auto">
            <a:xfrm>
              <a:off x="325" y="166"/>
              <a:ext cx="43" cy="46"/>
            </a:xfrm>
            <a:custGeom>
              <a:avLst/>
              <a:gdLst>
                <a:gd name="T0" fmla="*/ 2 w 18"/>
                <a:gd name="T1" fmla="*/ 19 h 19"/>
                <a:gd name="T2" fmla="*/ 16 w 18"/>
                <a:gd name="T3" fmla="*/ 19 h 19"/>
                <a:gd name="T4" fmla="*/ 18 w 18"/>
                <a:gd name="T5" fmla="*/ 17 h 19"/>
                <a:gd name="T6" fmla="*/ 18 w 18"/>
                <a:gd name="T7" fmla="*/ 2 h 19"/>
                <a:gd name="T8" fmla="*/ 16 w 18"/>
                <a:gd name="T9" fmla="*/ 0 h 19"/>
                <a:gd name="T10" fmla="*/ 2 w 18"/>
                <a:gd name="T11" fmla="*/ 0 h 19"/>
                <a:gd name="T12" fmla="*/ 0 w 18"/>
                <a:gd name="T13" fmla="*/ 2 h 19"/>
                <a:gd name="T14" fmla="*/ 0 w 18"/>
                <a:gd name="T15" fmla="*/ 17 h 19"/>
                <a:gd name="T16" fmla="*/ 2 w 18"/>
                <a:gd name="T17" fmla="*/ 19 h 19"/>
                <a:gd name="T18" fmla="*/ 4 w 18"/>
                <a:gd name="T19" fmla="*/ 4 h 19"/>
                <a:gd name="T20" fmla="*/ 14 w 18"/>
                <a:gd name="T21" fmla="*/ 4 h 19"/>
                <a:gd name="T22" fmla="*/ 14 w 18"/>
                <a:gd name="T23" fmla="*/ 15 h 19"/>
                <a:gd name="T24" fmla="*/ 4 w 18"/>
                <a:gd name="T25" fmla="*/ 15 h 19"/>
                <a:gd name="T26" fmla="*/ 4 w 18"/>
                <a:gd name="T27" fmla="*/ 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 h="19">
                  <a:moveTo>
                    <a:pt x="2" y="19"/>
                  </a:moveTo>
                  <a:cubicBezTo>
                    <a:pt x="16" y="19"/>
                    <a:pt x="16" y="19"/>
                    <a:pt x="16" y="19"/>
                  </a:cubicBezTo>
                  <a:cubicBezTo>
                    <a:pt x="17" y="19"/>
                    <a:pt x="18" y="18"/>
                    <a:pt x="18" y="17"/>
                  </a:cubicBezTo>
                  <a:cubicBezTo>
                    <a:pt x="18" y="2"/>
                    <a:pt x="18" y="2"/>
                    <a:pt x="18" y="2"/>
                  </a:cubicBezTo>
                  <a:cubicBezTo>
                    <a:pt x="18" y="1"/>
                    <a:pt x="17" y="0"/>
                    <a:pt x="16" y="0"/>
                  </a:cubicBezTo>
                  <a:cubicBezTo>
                    <a:pt x="2" y="0"/>
                    <a:pt x="2" y="0"/>
                    <a:pt x="2" y="0"/>
                  </a:cubicBezTo>
                  <a:cubicBezTo>
                    <a:pt x="1" y="0"/>
                    <a:pt x="0" y="1"/>
                    <a:pt x="0" y="2"/>
                  </a:cubicBezTo>
                  <a:cubicBezTo>
                    <a:pt x="0" y="17"/>
                    <a:pt x="0" y="17"/>
                    <a:pt x="0" y="17"/>
                  </a:cubicBezTo>
                  <a:cubicBezTo>
                    <a:pt x="0" y="18"/>
                    <a:pt x="1" y="19"/>
                    <a:pt x="2" y="19"/>
                  </a:cubicBezTo>
                  <a:close/>
                  <a:moveTo>
                    <a:pt x="4" y="4"/>
                  </a:moveTo>
                  <a:cubicBezTo>
                    <a:pt x="14" y="4"/>
                    <a:pt x="14" y="4"/>
                    <a:pt x="14" y="4"/>
                  </a:cubicBezTo>
                  <a:cubicBezTo>
                    <a:pt x="14" y="15"/>
                    <a:pt x="14" y="15"/>
                    <a:pt x="14" y="15"/>
                  </a:cubicBezTo>
                  <a:cubicBezTo>
                    <a:pt x="4" y="15"/>
                    <a:pt x="4" y="15"/>
                    <a:pt x="4" y="15"/>
                  </a:cubicBezTo>
                  <a:lnTo>
                    <a:pt x="4" y="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5" name="Freeform 30">
              <a:extLst>
                <a:ext uri="{FF2B5EF4-FFF2-40B4-BE49-F238E27FC236}">
                  <a16:creationId xmlns:a16="http://schemas.microsoft.com/office/drawing/2014/main" id="{D97FDDB9-DC43-42E5-9E5D-3B22F49DB42F}"/>
                </a:ext>
              </a:extLst>
            </p:cNvPr>
            <p:cNvSpPr>
              <a:spLocks noEditPoints="1"/>
            </p:cNvSpPr>
            <p:nvPr/>
          </p:nvSpPr>
          <p:spPr bwMode="auto">
            <a:xfrm>
              <a:off x="378" y="166"/>
              <a:ext cx="43" cy="46"/>
            </a:xfrm>
            <a:custGeom>
              <a:avLst/>
              <a:gdLst>
                <a:gd name="T0" fmla="*/ 2 w 18"/>
                <a:gd name="T1" fmla="*/ 19 h 19"/>
                <a:gd name="T2" fmla="*/ 16 w 18"/>
                <a:gd name="T3" fmla="*/ 19 h 19"/>
                <a:gd name="T4" fmla="*/ 18 w 18"/>
                <a:gd name="T5" fmla="*/ 17 h 19"/>
                <a:gd name="T6" fmla="*/ 18 w 18"/>
                <a:gd name="T7" fmla="*/ 2 h 19"/>
                <a:gd name="T8" fmla="*/ 16 w 18"/>
                <a:gd name="T9" fmla="*/ 0 h 19"/>
                <a:gd name="T10" fmla="*/ 2 w 18"/>
                <a:gd name="T11" fmla="*/ 0 h 19"/>
                <a:gd name="T12" fmla="*/ 0 w 18"/>
                <a:gd name="T13" fmla="*/ 2 h 19"/>
                <a:gd name="T14" fmla="*/ 0 w 18"/>
                <a:gd name="T15" fmla="*/ 17 h 19"/>
                <a:gd name="T16" fmla="*/ 2 w 18"/>
                <a:gd name="T17" fmla="*/ 19 h 19"/>
                <a:gd name="T18" fmla="*/ 4 w 18"/>
                <a:gd name="T19" fmla="*/ 4 h 19"/>
                <a:gd name="T20" fmla="*/ 15 w 18"/>
                <a:gd name="T21" fmla="*/ 4 h 19"/>
                <a:gd name="T22" fmla="*/ 15 w 18"/>
                <a:gd name="T23" fmla="*/ 15 h 19"/>
                <a:gd name="T24" fmla="*/ 4 w 18"/>
                <a:gd name="T25" fmla="*/ 15 h 19"/>
                <a:gd name="T26" fmla="*/ 4 w 18"/>
                <a:gd name="T27" fmla="*/ 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 h="19">
                  <a:moveTo>
                    <a:pt x="2" y="19"/>
                  </a:moveTo>
                  <a:cubicBezTo>
                    <a:pt x="16" y="19"/>
                    <a:pt x="16" y="19"/>
                    <a:pt x="16" y="19"/>
                  </a:cubicBezTo>
                  <a:cubicBezTo>
                    <a:pt x="18" y="19"/>
                    <a:pt x="18" y="18"/>
                    <a:pt x="18" y="17"/>
                  </a:cubicBezTo>
                  <a:cubicBezTo>
                    <a:pt x="18" y="2"/>
                    <a:pt x="18" y="2"/>
                    <a:pt x="18" y="2"/>
                  </a:cubicBezTo>
                  <a:cubicBezTo>
                    <a:pt x="18" y="1"/>
                    <a:pt x="18" y="0"/>
                    <a:pt x="16" y="0"/>
                  </a:cubicBezTo>
                  <a:cubicBezTo>
                    <a:pt x="2" y="0"/>
                    <a:pt x="2" y="0"/>
                    <a:pt x="2" y="0"/>
                  </a:cubicBezTo>
                  <a:cubicBezTo>
                    <a:pt x="1" y="0"/>
                    <a:pt x="0" y="1"/>
                    <a:pt x="0" y="2"/>
                  </a:cubicBezTo>
                  <a:cubicBezTo>
                    <a:pt x="0" y="17"/>
                    <a:pt x="0" y="17"/>
                    <a:pt x="0" y="17"/>
                  </a:cubicBezTo>
                  <a:cubicBezTo>
                    <a:pt x="0" y="18"/>
                    <a:pt x="1" y="19"/>
                    <a:pt x="2" y="19"/>
                  </a:cubicBezTo>
                  <a:close/>
                  <a:moveTo>
                    <a:pt x="4" y="4"/>
                  </a:moveTo>
                  <a:cubicBezTo>
                    <a:pt x="15" y="4"/>
                    <a:pt x="15" y="4"/>
                    <a:pt x="15" y="4"/>
                  </a:cubicBezTo>
                  <a:cubicBezTo>
                    <a:pt x="15" y="15"/>
                    <a:pt x="15" y="15"/>
                    <a:pt x="15" y="15"/>
                  </a:cubicBezTo>
                  <a:cubicBezTo>
                    <a:pt x="4" y="15"/>
                    <a:pt x="4" y="15"/>
                    <a:pt x="4" y="15"/>
                  </a:cubicBezTo>
                  <a:lnTo>
                    <a:pt x="4" y="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48" name="Group 33">
            <a:extLst>
              <a:ext uri="{FF2B5EF4-FFF2-40B4-BE49-F238E27FC236}">
                <a16:creationId xmlns:a16="http://schemas.microsoft.com/office/drawing/2014/main" id="{D719E927-3265-4447-A99C-BBB96E5A8BEF}"/>
              </a:ext>
            </a:extLst>
          </p:cNvPr>
          <p:cNvGrpSpPr>
            <a:grpSpLocks noChangeAspect="1"/>
          </p:cNvGrpSpPr>
          <p:nvPr/>
        </p:nvGrpSpPr>
        <p:grpSpPr bwMode="auto">
          <a:xfrm>
            <a:off x="8215312" y="1765336"/>
            <a:ext cx="600075" cy="606425"/>
            <a:chOff x="-3" y="3"/>
            <a:chExt cx="378" cy="382"/>
          </a:xfrm>
          <a:solidFill>
            <a:srgbClr val="E1C833"/>
          </a:solidFill>
        </p:grpSpPr>
        <p:sp>
          <p:nvSpPr>
            <p:cNvPr id="50" name="Freeform 34">
              <a:extLst>
                <a:ext uri="{FF2B5EF4-FFF2-40B4-BE49-F238E27FC236}">
                  <a16:creationId xmlns:a16="http://schemas.microsoft.com/office/drawing/2014/main" id="{759CB658-24A0-4C28-9A42-B428F72428E8}"/>
                </a:ext>
              </a:extLst>
            </p:cNvPr>
            <p:cNvSpPr>
              <a:spLocks noEditPoints="1"/>
            </p:cNvSpPr>
            <p:nvPr/>
          </p:nvSpPr>
          <p:spPr bwMode="auto">
            <a:xfrm>
              <a:off x="198" y="3"/>
              <a:ext cx="117" cy="158"/>
            </a:xfrm>
            <a:custGeom>
              <a:avLst/>
              <a:gdLst>
                <a:gd name="T0" fmla="*/ 3 w 35"/>
                <a:gd name="T1" fmla="*/ 0 h 47"/>
                <a:gd name="T2" fmla="*/ 1 w 35"/>
                <a:gd name="T3" fmla="*/ 1 h 47"/>
                <a:gd name="T4" fmla="*/ 0 w 35"/>
                <a:gd name="T5" fmla="*/ 3 h 47"/>
                <a:gd name="T6" fmla="*/ 0 w 35"/>
                <a:gd name="T7" fmla="*/ 45 h 47"/>
                <a:gd name="T8" fmla="*/ 2 w 35"/>
                <a:gd name="T9" fmla="*/ 47 h 47"/>
                <a:gd name="T10" fmla="*/ 2 w 35"/>
                <a:gd name="T11" fmla="*/ 47 h 47"/>
                <a:gd name="T12" fmla="*/ 4 w 35"/>
                <a:gd name="T13" fmla="*/ 47 h 47"/>
                <a:gd name="T14" fmla="*/ 34 w 35"/>
                <a:gd name="T15" fmla="*/ 16 h 47"/>
                <a:gd name="T16" fmla="*/ 35 w 35"/>
                <a:gd name="T17" fmla="*/ 14 h 47"/>
                <a:gd name="T18" fmla="*/ 34 w 35"/>
                <a:gd name="T19" fmla="*/ 13 h 47"/>
                <a:gd name="T20" fmla="*/ 3 w 35"/>
                <a:gd name="T21" fmla="*/ 0 h 47"/>
                <a:gd name="T22" fmla="*/ 5 w 35"/>
                <a:gd name="T23" fmla="*/ 40 h 47"/>
                <a:gd name="T24" fmla="*/ 5 w 35"/>
                <a:gd name="T25" fmla="*/ 5 h 47"/>
                <a:gd name="T26" fmla="*/ 29 w 35"/>
                <a:gd name="T27" fmla="*/ 14 h 47"/>
                <a:gd name="T28" fmla="*/ 5 w 35"/>
                <a:gd name="T29" fmla="*/ 4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47">
                  <a:moveTo>
                    <a:pt x="3" y="0"/>
                  </a:moveTo>
                  <a:cubicBezTo>
                    <a:pt x="2" y="0"/>
                    <a:pt x="2" y="1"/>
                    <a:pt x="1" y="1"/>
                  </a:cubicBezTo>
                  <a:cubicBezTo>
                    <a:pt x="1" y="1"/>
                    <a:pt x="0" y="2"/>
                    <a:pt x="0" y="3"/>
                  </a:cubicBezTo>
                  <a:cubicBezTo>
                    <a:pt x="0" y="45"/>
                    <a:pt x="0" y="45"/>
                    <a:pt x="0" y="45"/>
                  </a:cubicBezTo>
                  <a:cubicBezTo>
                    <a:pt x="0" y="46"/>
                    <a:pt x="1" y="47"/>
                    <a:pt x="2" y="47"/>
                  </a:cubicBezTo>
                  <a:cubicBezTo>
                    <a:pt x="2" y="47"/>
                    <a:pt x="2" y="47"/>
                    <a:pt x="2" y="47"/>
                  </a:cubicBezTo>
                  <a:cubicBezTo>
                    <a:pt x="3" y="47"/>
                    <a:pt x="3" y="47"/>
                    <a:pt x="4" y="47"/>
                  </a:cubicBezTo>
                  <a:cubicBezTo>
                    <a:pt x="34" y="16"/>
                    <a:pt x="34" y="16"/>
                    <a:pt x="34" y="16"/>
                  </a:cubicBezTo>
                  <a:cubicBezTo>
                    <a:pt x="34" y="15"/>
                    <a:pt x="35" y="15"/>
                    <a:pt x="35" y="14"/>
                  </a:cubicBezTo>
                  <a:cubicBezTo>
                    <a:pt x="35" y="13"/>
                    <a:pt x="34" y="13"/>
                    <a:pt x="34" y="13"/>
                  </a:cubicBezTo>
                  <a:cubicBezTo>
                    <a:pt x="26" y="5"/>
                    <a:pt x="14" y="1"/>
                    <a:pt x="3" y="0"/>
                  </a:cubicBezTo>
                  <a:close/>
                  <a:moveTo>
                    <a:pt x="5" y="40"/>
                  </a:moveTo>
                  <a:cubicBezTo>
                    <a:pt x="5" y="5"/>
                    <a:pt x="5" y="5"/>
                    <a:pt x="5" y="5"/>
                  </a:cubicBezTo>
                  <a:cubicBezTo>
                    <a:pt x="14" y="5"/>
                    <a:pt x="23" y="9"/>
                    <a:pt x="29" y="14"/>
                  </a:cubicBezTo>
                  <a:lnTo>
                    <a:pt x="5" y="4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 name="Freeform 35">
              <a:extLst>
                <a:ext uri="{FF2B5EF4-FFF2-40B4-BE49-F238E27FC236}">
                  <a16:creationId xmlns:a16="http://schemas.microsoft.com/office/drawing/2014/main" id="{33C733F1-2985-4540-889A-37099B75ACAC}"/>
                </a:ext>
              </a:extLst>
            </p:cNvPr>
            <p:cNvSpPr>
              <a:spLocks noEditPoints="1"/>
            </p:cNvSpPr>
            <p:nvPr/>
          </p:nvSpPr>
          <p:spPr bwMode="auto">
            <a:xfrm>
              <a:off x="-3" y="3"/>
              <a:ext cx="358" cy="382"/>
            </a:xfrm>
            <a:custGeom>
              <a:avLst/>
              <a:gdLst>
                <a:gd name="T0" fmla="*/ 106 w 107"/>
                <a:gd name="T1" fmla="*/ 81 h 114"/>
                <a:gd name="T2" fmla="*/ 58 w 107"/>
                <a:gd name="T3" fmla="*/ 56 h 114"/>
                <a:gd name="T4" fmla="*/ 58 w 107"/>
                <a:gd name="T5" fmla="*/ 2 h 114"/>
                <a:gd name="T6" fmla="*/ 56 w 107"/>
                <a:gd name="T7" fmla="*/ 0 h 114"/>
                <a:gd name="T8" fmla="*/ 55 w 107"/>
                <a:gd name="T9" fmla="*/ 0 h 114"/>
                <a:gd name="T10" fmla="*/ 55 w 107"/>
                <a:gd name="T11" fmla="*/ 0 h 114"/>
                <a:gd name="T12" fmla="*/ 0 w 107"/>
                <a:gd name="T13" fmla="*/ 57 h 114"/>
                <a:gd name="T14" fmla="*/ 57 w 107"/>
                <a:gd name="T15" fmla="*/ 114 h 114"/>
                <a:gd name="T16" fmla="*/ 107 w 107"/>
                <a:gd name="T17" fmla="*/ 84 h 114"/>
                <a:gd name="T18" fmla="*/ 106 w 107"/>
                <a:gd name="T19" fmla="*/ 81 h 114"/>
                <a:gd name="T20" fmla="*/ 57 w 107"/>
                <a:gd name="T21" fmla="*/ 109 h 114"/>
                <a:gd name="T22" fmla="*/ 4 w 107"/>
                <a:gd name="T23" fmla="*/ 57 h 114"/>
                <a:gd name="T24" fmla="*/ 54 w 107"/>
                <a:gd name="T25" fmla="*/ 4 h 114"/>
                <a:gd name="T26" fmla="*/ 54 w 107"/>
                <a:gd name="T27" fmla="*/ 57 h 114"/>
                <a:gd name="T28" fmla="*/ 55 w 107"/>
                <a:gd name="T29" fmla="*/ 59 h 114"/>
                <a:gd name="T30" fmla="*/ 102 w 107"/>
                <a:gd name="T31" fmla="*/ 84 h 114"/>
                <a:gd name="T32" fmla="*/ 57 w 107"/>
                <a:gd name="T33" fmla="*/ 109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7" h="114">
                  <a:moveTo>
                    <a:pt x="106" y="81"/>
                  </a:moveTo>
                  <a:cubicBezTo>
                    <a:pt x="58" y="56"/>
                    <a:pt x="58" y="56"/>
                    <a:pt x="58" y="56"/>
                  </a:cubicBezTo>
                  <a:cubicBezTo>
                    <a:pt x="58" y="2"/>
                    <a:pt x="58" y="2"/>
                    <a:pt x="58" y="2"/>
                  </a:cubicBezTo>
                  <a:cubicBezTo>
                    <a:pt x="58" y="1"/>
                    <a:pt x="57" y="0"/>
                    <a:pt x="56" y="0"/>
                  </a:cubicBezTo>
                  <a:cubicBezTo>
                    <a:pt x="55" y="0"/>
                    <a:pt x="55" y="0"/>
                    <a:pt x="55" y="0"/>
                  </a:cubicBezTo>
                  <a:cubicBezTo>
                    <a:pt x="55" y="0"/>
                    <a:pt x="55" y="0"/>
                    <a:pt x="55" y="0"/>
                  </a:cubicBezTo>
                  <a:cubicBezTo>
                    <a:pt x="24" y="0"/>
                    <a:pt x="0" y="25"/>
                    <a:pt x="0" y="57"/>
                  </a:cubicBezTo>
                  <a:cubicBezTo>
                    <a:pt x="0" y="88"/>
                    <a:pt x="25" y="114"/>
                    <a:pt x="57" y="114"/>
                  </a:cubicBezTo>
                  <a:cubicBezTo>
                    <a:pt x="78" y="114"/>
                    <a:pt x="99" y="101"/>
                    <a:pt x="107" y="84"/>
                  </a:cubicBezTo>
                  <a:cubicBezTo>
                    <a:pt x="107" y="83"/>
                    <a:pt x="107" y="82"/>
                    <a:pt x="106" y="81"/>
                  </a:cubicBezTo>
                  <a:close/>
                  <a:moveTo>
                    <a:pt x="57" y="109"/>
                  </a:moveTo>
                  <a:cubicBezTo>
                    <a:pt x="28" y="109"/>
                    <a:pt x="4" y="86"/>
                    <a:pt x="4" y="57"/>
                  </a:cubicBezTo>
                  <a:cubicBezTo>
                    <a:pt x="4" y="28"/>
                    <a:pt x="26" y="5"/>
                    <a:pt x="54" y="4"/>
                  </a:cubicBezTo>
                  <a:cubicBezTo>
                    <a:pt x="54" y="57"/>
                    <a:pt x="54" y="57"/>
                    <a:pt x="54" y="57"/>
                  </a:cubicBezTo>
                  <a:cubicBezTo>
                    <a:pt x="54" y="58"/>
                    <a:pt x="54" y="58"/>
                    <a:pt x="55" y="59"/>
                  </a:cubicBezTo>
                  <a:cubicBezTo>
                    <a:pt x="102" y="84"/>
                    <a:pt x="102" y="84"/>
                    <a:pt x="102" y="84"/>
                  </a:cubicBezTo>
                  <a:cubicBezTo>
                    <a:pt x="94" y="99"/>
                    <a:pt x="76" y="109"/>
                    <a:pt x="57" y="10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3" name="Freeform 36">
              <a:extLst>
                <a:ext uri="{FF2B5EF4-FFF2-40B4-BE49-F238E27FC236}">
                  <a16:creationId xmlns:a16="http://schemas.microsoft.com/office/drawing/2014/main" id="{1D8BD498-8231-43EE-B23E-697E2A3BA8B9}"/>
                </a:ext>
              </a:extLst>
            </p:cNvPr>
            <p:cNvSpPr>
              <a:spLocks noEditPoints="1"/>
            </p:cNvSpPr>
            <p:nvPr/>
          </p:nvSpPr>
          <p:spPr bwMode="auto">
            <a:xfrm>
              <a:off x="204" y="60"/>
              <a:ext cx="171" cy="205"/>
            </a:xfrm>
            <a:custGeom>
              <a:avLst/>
              <a:gdLst>
                <a:gd name="T0" fmla="*/ 39 w 51"/>
                <a:gd name="T1" fmla="*/ 4 h 61"/>
                <a:gd name="T2" fmla="*/ 38 w 51"/>
                <a:gd name="T3" fmla="*/ 3 h 61"/>
                <a:gd name="T4" fmla="*/ 35 w 51"/>
                <a:gd name="T5" fmla="*/ 0 h 61"/>
                <a:gd name="T6" fmla="*/ 30 w 51"/>
                <a:gd name="T7" fmla="*/ 5 h 61"/>
                <a:gd name="T8" fmla="*/ 29 w 51"/>
                <a:gd name="T9" fmla="*/ 7 h 61"/>
                <a:gd name="T10" fmla="*/ 20 w 51"/>
                <a:gd name="T11" fmla="*/ 16 h 61"/>
                <a:gd name="T12" fmla="*/ 19 w 51"/>
                <a:gd name="T13" fmla="*/ 18 h 61"/>
                <a:gd name="T14" fmla="*/ 10 w 51"/>
                <a:gd name="T15" fmla="*/ 26 h 61"/>
                <a:gd name="T16" fmla="*/ 9 w 51"/>
                <a:gd name="T17" fmla="*/ 28 h 61"/>
                <a:gd name="T18" fmla="*/ 1 w 51"/>
                <a:gd name="T19" fmla="*/ 35 h 61"/>
                <a:gd name="T20" fmla="*/ 1 w 51"/>
                <a:gd name="T21" fmla="*/ 37 h 61"/>
                <a:gd name="T22" fmla="*/ 6 w 51"/>
                <a:gd name="T23" fmla="*/ 40 h 61"/>
                <a:gd name="T24" fmla="*/ 6 w 51"/>
                <a:gd name="T25" fmla="*/ 40 h 61"/>
                <a:gd name="T26" fmla="*/ 12 w 51"/>
                <a:gd name="T27" fmla="*/ 43 h 61"/>
                <a:gd name="T28" fmla="*/ 12 w 51"/>
                <a:gd name="T29" fmla="*/ 43 h 61"/>
                <a:gd name="T30" fmla="*/ 17 w 51"/>
                <a:gd name="T31" fmla="*/ 46 h 61"/>
                <a:gd name="T32" fmla="*/ 18 w 51"/>
                <a:gd name="T33" fmla="*/ 46 h 61"/>
                <a:gd name="T34" fmla="*/ 23 w 51"/>
                <a:gd name="T35" fmla="*/ 49 h 61"/>
                <a:gd name="T36" fmla="*/ 24 w 51"/>
                <a:gd name="T37" fmla="*/ 50 h 61"/>
                <a:gd name="T38" fmla="*/ 29 w 51"/>
                <a:gd name="T39" fmla="*/ 52 h 61"/>
                <a:gd name="T40" fmla="*/ 30 w 51"/>
                <a:gd name="T41" fmla="*/ 53 h 61"/>
                <a:gd name="T42" fmla="*/ 35 w 51"/>
                <a:gd name="T43" fmla="*/ 55 h 61"/>
                <a:gd name="T44" fmla="*/ 36 w 51"/>
                <a:gd name="T45" fmla="*/ 56 h 61"/>
                <a:gd name="T46" fmla="*/ 41 w 51"/>
                <a:gd name="T47" fmla="*/ 59 h 61"/>
                <a:gd name="T48" fmla="*/ 42 w 51"/>
                <a:gd name="T49" fmla="*/ 59 h 61"/>
                <a:gd name="T50" fmla="*/ 45 w 51"/>
                <a:gd name="T51" fmla="*/ 61 h 61"/>
                <a:gd name="T52" fmla="*/ 46 w 51"/>
                <a:gd name="T53" fmla="*/ 60 h 61"/>
                <a:gd name="T54" fmla="*/ 51 w 51"/>
                <a:gd name="T55" fmla="*/ 34 h 61"/>
                <a:gd name="T56" fmla="*/ 51 w 51"/>
                <a:gd name="T57" fmla="*/ 31 h 61"/>
                <a:gd name="T58" fmla="*/ 49 w 51"/>
                <a:gd name="T59" fmla="*/ 20 h 61"/>
                <a:gd name="T60" fmla="*/ 48 w 51"/>
                <a:gd name="T61" fmla="*/ 19 h 61"/>
                <a:gd name="T62" fmla="*/ 44 w 51"/>
                <a:gd name="T63" fmla="*/ 11 h 61"/>
                <a:gd name="T64" fmla="*/ 43 w 51"/>
                <a:gd name="T65" fmla="*/ 10 h 61"/>
                <a:gd name="T66" fmla="*/ 4 w 51"/>
                <a:gd name="T67" fmla="*/ 36 h 61"/>
                <a:gd name="T68" fmla="*/ 5 w 51"/>
                <a:gd name="T69" fmla="*/ 36 h 61"/>
                <a:gd name="T70" fmla="*/ 9 w 51"/>
                <a:gd name="T71" fmla="*/ 38 h 61"/>
                <a:gd name="T72" fmla="*/ 15 w 51"/>
                <a:gd name="T73" fmla="*/ 24 h 61"/>
                <a:gd name="T74" fmla="*/ 17 w 51"/>
                <a:gd name="T75" fmla="*/ 42 h 61"/>
                <a:gd name="T76" fmla="*/ 22 w 51"/>
                <a:gd name="T77" fmla="*/ 17 h 61"/>
                <a:gd name="T78" fmla="*/ 17 w 51"/>
                <a:gd name="T79" fmla="*/ 42 h 61"/>
                <a:gd name="T80" fmla="*/ 21 w 51"/>
                <a:gd name="T81" fmla="*/ 44 h 61"/>
                <a:gd name="T82" fmla="*/ 35 w 51"/>
                <a:gd name="T83" fmla="*/ 4 h 61"/>
                <a:gd name="T84" fmla="*/ 23 w 51"/>
                <a:gd name="T85" fmla="*/ 46 h 61"/>
                <a:gd name="T86" fmla="*/ 26 w 51"/>
                <a:gd name="T87" fmla="*/ 48 h 61"/>
                <a:gd name="T88" fmla="*/ 40 w 51"/>
                <a:gd name="T89" fmla="*/ 11 h 61"/>
                <a:gd name="T90" fmla="*/ 45 w 51"/>
                <a:gd name="T91" fmla="*/ 57 h 61"/>
                <a:gd name="T92" fmla="*/ 48 w 51"/>
                <a:gd name="T93" fmla="*/ 45 h 61"/>
                <a:gd name="T94" fmla="*/ 48 w 51"/>
                <a:gd name="T95" fmla="*/ 30 h 61"/>
                <a:gd name="T96" fmla="*/ 38 w 51"/>
                <a:gd name="T97" fmla="*/ 54 h 61"/>
                <a:gd name="T98" fmla="*/ 48 w 51"/>
                <a:gd name="T99" fmla="*/ 30 h 61"/>
                <a:gd name="T100" fmla="*/ 45 w 51"/>
                <a:gd name="T101" fmla="*/ 19 h 61"/>
                <a:gd name="T102" fmla="*/ 32 w 51"/>
                <a:gd name="T103" fmla="*/ 5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1" h="61">
                  <a:moveTo>
                    <a:pt x="43" y="10"/>
                  </a:moveTo>
                  <a:cubicBezTo>
                    <a:pt x="42" y="8"/>
                    <a:pt x="41" y="6"/>
                    <a:pt x="39" y="4"/>
                  </a:cubicBezTo>
                  <a:cubicBezTo>
                    <a:pt x="39" y="4"/>
                    <a:pt x="39" y="4"/>
                    <a:pt x="39" y="4"/>
                  </a:cubicBezTo>
                  <a:cubicBezTo>
                    <a:pt x="39" y="3"/>
                    <a:pt x="38" y="3"/>
                    <a:pt x="38" y="3"/>
                  </a:cubicBezTo>
                  <a:cubicBezTo>
                    <a:pt x="37" y="2"/>
                    <a:pt x="37" y="1"/>
                    <a:pt x="36" y="1"/>
                  </a:cubicBezTo>
                  <a:cubicBezTo>
                    <a:pt x="36" y="1"/>
                    <a:pt x="36" y="0"/>
                    <a:pt x="35" y="0"/>
                  </a:cubicBezTo>
                  <a:cubicBezTo>
                    <a:pt x="35" y="0"/>
                    <a:pt x="35" y="1"/>
                    <a:pt x="34" y="1"/>
                  </a:cubicBezTo>
                  <a:cubicBezTo>
                    <a:pt x="30" y="5"/>
                    <a:pt x="30" y="5"/>
                    <a:pt x="30" y="5"/>
                  </a:cubicBezTo>
                  <a:cubicBezTo>
                    <a:pt x="30" y="5"/>
                    <a:pt x="30" y="6"/>
                    <a:pt x="30" y="6"/>
                  </a:cubicBezTo>
                  <a:cubicBezTo>
                    <a:pt x="29" y="7"/>
                    <a:pt x="29" y="7"/>
                    <a:pt x="29" y="7"/>
                  </a:cubicBezTo>
                  <a:cubicBezTo>
                    <a:pt x="29" y="7"/>
                    <a:pt x="28" y="7"/>
                    <a:pt x="28" y="8"/>
                  </a:cubicBezTo>
                  <a:cubicBezTo>
                    <a:pt x="20" y="16"/>
                    <a:pt x="20" y="16"/>
                    <a:pt x="20" y="16"/>
                  </a:cubicBezTo>
                  <a:cubicBezTo>
                    <a:pt x="20" y="16"/>
                    <a:pt x="20" y="16"/>
                    <a:pt x="19" y="16"/>
                  </a:cubicBezTo>
                  <a:cubicBezTo>
                    <a:pt x="19" y="18"/>
                    <a:pt x="19" y="18"/>
                    <a:pt x="19" y="18"/>
                  </a:cubicBezTo>
                  <a:cubicBezTo>
                    <a:pt x="18" y="18"/>
                    <a:pt x="18" y="18"/>
                    <a:pt x="17" y="18"/>
                  </a:cubicBezTo>
                  <a:cubicBezTo>
                    <a:pt x="10" y="26"/>
                    <a:pt x="10" y="26"/>
                    <a:pt x="10" y="26"/>
                  </a:cubicBezTo>
                  <a:cubicBezTo>
                    <a:pt x="9" y="26"/>
                    <a:pt x="9" y="27"/>
                    <a:pt x="9" y="27"/>
                  </a:cubicBezTo>
                  <a:cubicBezTo>
                    <a:pt x="9" y="28"/>
                    <a:pt x="9" y="28"/>
                    <a:pt x="9" y="28"/>
                  </a:cubicBezTo>
                  <a:cubicBezTo>
                    <a:pt x="8" y="28"/>
                    <a:pt x="8" y="28"/>
                    <a:pt x="7" y="29"/>
                  </a:cubicBezTo>
                  <a:cubicBezTo>
                    <a:pt x="1" y="35"/>
                    <a:pt x="1" y="35"/>
                    <a:pt x="1" y="35"/>
                  </a:cubicBezTo>
                  <a:cubicBezTo>
                    <a:pt x="1" y="35"/>
                    <a:pt x="0" y="36"/>
                    <a:pt x="1" y="36"/>
                  </a:cubicBezTo>
                  <a:cubicBezTo>
                    <a:pt x="1" y="37"/>
                    <a:pt x="1" y="37"/>
                    <a:pt x="1" y="37"/>
                  </a:cubicBezTo>
                  <a:cubicBezTo>
                    <a:pt x="5" y="39"/>
                    <a:pt x="5" y="39"/>
                    <a:pt x="5" y="39"/>
                  </a:cubicBezTo>
                  <a:cubicBezTo>
                    <a:pt x="5" y="39"/>
                    <a:pt x="5" y="40"/>
                    <a:pt x="6" y="40"/>
                  </a:cubicBezTo>
                  <a:cubicBezTo>
                    <a:pt x="6" y="40"/>
                    <a:pt x="6" y="39"/>
                    <a:pt x="6" y="39"/>
                  </a:cubicBezTo>
                  <a:cubicBezTo>
                    <a:pt x="6" y="40"/>
                    <a:pt x="6" y="40"/>
                    <a:pt x="6" y="40"/>
                  </a:cubicBezTo>
                  <a:cubicBezTo>
                    <a:pt x="11" y="43"/>
                    <a:pt x="11" y="43"/>
                    <a:pt x="11" y="43"/>
                  </a:cubicBezTo>
                  <a:cubicBezTo>
                    <a:pt x="11" y="43"/>
                    <a:pt x="11" y="43"/>
                    <a:pt x="12" y="43"/>
                  </a:cubicBezTo>
                  <a:cubicBezTo>
                    <a:pt x="12" y="43"/>
                    <a:pt x="12" y="43"/>
                    <a:pt x="12" y="43"/>
                  </a:cubicBezTo>
                  <a:cubicBezTo>
                    <a:pt x="12" y="43"/>
                    <a:pt x="12" y="43"/>
                    <a:pt x="12" y="43"/>
                  </a:cubicBezTo>
                  <a:cubicBezTo>
                    <a:pt x="17" y="46"/>
                    <a:pt x="17" y="46"/>
                    <a:pt x="17" y="46"/>
                  </a:cubicBezTo>
                  <a:cubicBezTo>
                    <a:pt x="17" y="46"/>
                    <a:pt x="17" y="46"/>
                    <a:pt x="17" y="46"/>
                  </a:cubicBezTo>
                  <a:cubicBezTo>
                    <a:pt x="18" y="46"/>
                    <a:pt x="18" y="46"/>
                    <a:pt x="18" y="46"/>
                  </a:cubicBezTo>
                  <a:cubicBezTo>
                    <a:pt x="18" y="46"/>
                    <a:pt x="18" y="46"/>
                    <a:pt x="18" y="46"/>
                  </a:cubicBezTo>
                  <a:cubicBezTo>
                    <a:pt x="23" y="49"/>
                    <a:pt x="23" y="49"/>
                    <a:pt x="23" y="49"/>
                  </a:cubicBezTo>
                  <a:cubicBezTo>
                    <a:pt x="23" y="49"/>
                    <a:pt x="23" y="49"/>
                    <a:pt x="23" y="49"/>
                  </a:cubicBezTo>
                  <a:cubicBezTo>
                    <a:pt x="23" y="49"/>
                    <a:pt x="23" y="49"/>
                    <a:pt x="23" y="49"/>
                  </a:cubicBezTo>
                  <a:cubicBezTo>
                    <a:pt x="24" y="49"/>
                    <a:pt x="24" y="49"/>
                    <a:pt x="24" y="50"/>
                  </a:cubicBezTo>
                  <a:cubicBezTo>
                    <a:pt x="29" y="52"/>
                    <a:pt x="29" y="52"/>
                    <a:pt x="29" y="52"/>
                  </a:cubicBezTo>
                  <a:cubicBezTo>
                    <a:pt x="29" y="52"/>
                    <a:pt x="29" y="52"/>
                    <a:pt x="29" y="52"/>
                  </a:cubicBezTo>
                  <a:cubicBezTo>
                    <a:pt x="29" y="52"/>
                    <a:pt x="29" y="52"/>
                    <a:pt x="29" y="52"/>
                  </a:cubicBezTo>
                  <a:cubicBezTo>
                    <a:pt x="30" y="52"/>
                    <a:pt x="30" y="53"/>
                    <a:pt x="30" y="53"/>
                  </a:cubicBezTo>
                  <a:cubicBezTo>
                    <a:pt x="35" y="55"/>
                    <a:pt x="35" y="55"/>
                    <a:pt x="35" y="55"/>
                  </a:cubicBezTo>
                  <a:cubicBezTo>
                    <a:pt x="35" y="55"/>
                    <a:pt x="35" y="55"/>
                    <a:pt x="35" y="55"/>
                  </a:cubicBezTo>
                  <a:cubicBezTo>
                    <a:pt x="35" y="55"/>
                    <a:pt x="35" y="55"/>
                    <a:pt x="35" y="55"/>
                  </a:cubicBezTo>
                  <a:cubicBezTo>
                    <a:pt x="35" y="56"/>
                    <a:pt x="36" y="56"/>
                    <a:pt x="36" y="56"/>
                  </a:cubicBezTo>
                  <a:cubicBezTo>
                    <a:pt x="40" y="58"/>
                    <a:pt x="40" y="58"/>
                    <a:pt x="40" y="58"/>
                  </a:cubicBezTo>
                  <a:cubicBezTo>
                    <a:pt x="41" y="58"/>
                    <a:pt x="41" y="59"/>
                    <a:pt x="41" y="59"/>
                  </a:cubicBezTo>
                  <a:cubicBezTo>
                    <a:pt x="41" y="59"/>
                    <a:pt x="41" y="59"/>
                    <a:pt x="41" y="59"/>
                  </a:cubicBezTo>
                  <a:cubicBezTo>
                    <a:pt x="41" y="59"/>
                    <a:pt x="42" y="59"/>
                    <a:pt x="42" y="59"/>
                  </a:cubicBezTo>
                  <a:cubicBezTo>
                    <a:pt x="45" y="61"/>
                    <a:pt x="45" y="61"/>
                    <a:pt x="45" y="61"/>
                  </a:cubicBezTo>
                  <a:cubicBezTo>
                    <a:pt x="45" y="61"/>
                    <a:pt x="45" y="61"/>
                    <a:pt x="45" y="61"/>
                  </a:cubicBezTo>
                  <a:cubicBezTo>
                    <a:pt x="45" y="61"/>
                    <a:pt x="45" y="61"/>
                    <a:pt x="46" y="61"/>
                  </a:cubicBezTo>
                  <a:cubicBezTo>
                    <a:pt x="46" y="61"/>
                    <a:pt x="46" y="60"/>
                    <a:pt x="46" y="60"/>
                  </a:cubicBezTo>
                  <a:cubicBezTo>
                    <a:pt x="50" y="54"/>
                    <a:pt x="51" y="46"/>
                    <a:pt x="51" y="37"/>
                  </a:cubicBezTo>
                  <a:cubicBezTo>
                    <a:pt x="51" y="36"/>
                    <a:pt x="51" y="35"/>
                    <a:pt x="51" y="34"/>
                  </a:cubicBezTo>
                  <a:cubicBezTo>
                    <a:pt x="51" y="34"/>
                    <a:pt x="51" y="33"/>
                    <a:pt x="50" y="33"/>
                  </a:cubicBezTo>
                  <a:cubicBezTo>
                    <a:pt x="51" y="31"/>
                    <a:pt x="51" y="31"/>
                    <a:pt x="51" y="31"/>
                  </a:cubicBezTo>
                  <a:cubicBezTo>
                    <a:pt x="51" y="31"/>
                    <a:pt x="51" y="30"/>
                    <a:pt x="51" y="30"/>
                  </a:cubicBezTo>
                  <a:cubicBezTo>
                    <a:pt x="50" y="27"/>
                    <a:pt x="50" y="24"/>
                    <a:pt x="49" y="20"/>
                  </a:cubicBezTo>
                  <a:cubicBezTo>
                    <a:pt x="48" y="20"/>
                    <a:pt x="48" y="20"/>
                    <a:pt x="48" y="20"/>
                  </a:cubicBezTo>
                  <a:cubicBezTo>
                    <a:pt x="48" y="19"/>
                    <a:pt x="48" y="19"/>
                    <a:pt x="48" y="19"/>
                  </a:cubicBezTo>
                  <a:cubicBezTo>
                    <a:pt x="48" y="19"/>
                    <a:pt x="48" y="18"/>
                    <a:pt x="48" y="18"/>
                  </a:cubicBezTo>
                  <a:cubicBezTo>
                    <a:pt x="47" y="16"/>
                    <a:pt x="46" y="13"/>
                    <a:pt x="44" y="11"/>
                  </a:cubicBezTo>
                  <a:cubicBezTo>
                    <a:pt x="44" y="11"/>
                    <a:pt x="44" y="11"/>
                    <a:pt x="43" y="11"/>
                  </a:cubicBezTo>
                  <a:cubicBezTo>
                    <a:pt x="43" y="10"/>
                    <a:pt x="43" y="10"/>
                    <a:pt x="43" y="10"/>
                  </a:cubicBezTo>
                  <a:close/>
                  <a:moveTo>
                    <a:pt x="5" y="36"/>
                  </a:moveTo>
                  <a:cubicBezTo>
                    <a:pt x="4" y="36"/>
                    <a:pt x="4" y="36"/>
                    <a:pt x="4" y="36"/>
                  </a:cubicBezTo>
                  <a:cubicBezTo>
                    <a:pt x="5" y="35"/>
                    <a:pt x="5" y="35"/>
                    <a:pt x="5" y="35"/>
                  </a:cubicBezTo>
                  <a:lnTo>
                    <a:pt x="5" y="36"/>
                  </a:lnTo>
                  <a:close/>
                  <a:moveTo>
                    <a:pt x="11" y="39"/>
                  </a:moveTo>
                  <a:cubicBezTo>
                    <a:pt x="9" y="38"/>
                    <a:pt x="9" y="38"/>
                    <a:pt x="9" y="38"/>
                  </a:cubicBezTo>
                  <a:cubicBezTo>
                    <a:pt x="12" y="28"/>
                    <a:pt x="12" y="28"/>
                    <a:pt x="12" y="28"/>
                  </a:cubicBezTo>
                  <a:cubicBezTo>
                    <a:pt x="15" y="24"/>
                    <a:pt x="15" y="24"/>
                    <a:pt x="15" y="24"/>
                  </a:cubicBezTo>
                  <a:lnTo>
                    <a:pt x="11" y="39"/>
                  </a:lnTo>
                  <a:close/>
                  <a:moveTo>
                    <a:pt x="17" y="42"/>
                  </a:moveTo>
                  <a:cubicBezTo>
                    <a:pt x="15" y="41"/>
                    <a:pt x="15" y="41"/>
                    <a:pt x="15" y="41"/>
                  </a:cubicBezTo>
                  <a:cubicBezTo>
                    <a:pt x="22" y="17"/>
                    <a:pt x="22" y="17"/>
                    <a:pt x="22" y="17"/>
                  </a:cubicBezTo>
                  <a:cubicBezTo>
                    <a:pt x="26" y="14"/>
                    <a:pt x="26" y="14"/>
                    <a:pt x="26" y="14"/>
                  </a:cubicBezTo>
                  <a:lnTo>
                    <a:pt x="17" y="42"/>
                  </a:lnTo>
                  <a:close/>
                  <a:moveTo>
                    <a:pt x="23" y="46"/>
                  </a:moveTo>
                  <a:cubicBezTo>
                    <a:pt x="21" y="44"/>
                    <a:pt x="21" y="44"/>
                    <a:pt x="21" y="44"/>
                  </a:cubicBezTo>
                  <a:cubicBezTo>
                    <a:pt x="32" y="7"/>
                    <a:pt x="32" y="7"/>
                    <a:pt x="32" y="7"/>
                  </a:cubicBezTo>
                  <a:cubicBezTo>
                    <a:pt x="35" y="4"/>
                    <a:pt x="35" y="4"/>
                    <a:pt x="35" y="4"/>
                  </a:cubicBezTo>
                  <a:cubicBezTo>
                    <a:pt x="35" y="4"/>
                    <a:pt x="35" y="4"/>
                    <a:pt x="35" y="4"/>
                  </a:cubicBezTo>
                  <a:lnTo>
                    <a:pt x="23" y="46"/>
                  </a:lnTo>
                  <a:close/>
                  <a:moveTo>
                    <a:pt x="28" y="49"/>
                  </a:moveTo>
                  <a:cubicBezTo>
                    <a:pt x="26" y="48"/>
                    <a:pt x="26" y="48"/>
                    <a:pt x="26" y="48"/>
                  </a:cubicBezTo>
                  <a:cubicBezTo>
                    <a:pt x="39" y="8"/>
                    <a:pt x="39" y="8"/>
                    <a:pt x="39" y="8"/>
                  </a:cubicBezTo>
                  <a:cubicBezTo>
                    <a:pt x="39" y="9"/>
                    <a:pt x="40" y="10"/>
                    <a:pt x="40" y="11"/>
                  </a:cubicBezTo>
                  <a:lnTo>
                    <a:pt x="28" y="49"/>
                  </a:lnTo>
                  <a:close/>
                  <a:moveTo>
                    <a:pt x="45" y="57"/>
                  </a:moveTo>
                  <a:cubicBezTo>
                    <a:pt x="44" y="57"/>
                    <a:pt x="44" y="57"/>
                    <a:pt x="44" y="57"/>
                  </a:cubicBezTo>
                  <a:cubicBezTo>
                    <a:pt x="48" y="45"/>
                    <a:pt x="48" y="45"/>
                    <a:pt x="48" y="45"/>
                  </a:cubicBezTo>
                  <a:cubicBezTo>
                    <a:pt x="47" y="50"/>
                    <a:pt x="46" y="54"/>
                    <a:pt x="45" y="57"/>
                  </a:cubicBezTo>
                  <a:close/>
                  <a:moveTo>
                    <a:pt x="48" y="30"/>
                  </a:moveTo>
                  <a:cubicBezTo>
                    <a:pt x="40" y="55"/>
                    <a:pt x="40" y="55"/>
                    <a:pt x="40" y="55"/>
                  </a:cubicBezTo>
                  <a:cubicBezTo>
                    <a:pt x="38" y="54"/>
                    <a:pt x="38" y="54"/>
                    <a:pt x="38" y="54"/>
                  </a:cubicBezTo>
                  <a:cubicBezTo>
                    <a:pt x="47" y="26"/>
                    <a:pt x="47" y="26"/>
                    <a:pt x="47" y="26"/>
                  </a:cubicBezTo>
                  <a:cubicBezTo>
                    <a:pt x="48" y="27"/>
                    <a:pt x="48" y="29"/>
                    <a:pt x="48" y="30"/>
                  </a:cubicBezTo>
                  <a:close/>
                  <a:moveTo>
                    <a:pt x="43" y="16"/>
                  </a:moveTo>
                  <a:cubicBezTo>
                    <a:pt x="44" y="17"/>
                    <a:pt x="44" y="18"/>
                    <a:pt x="45" y="19"/>
                  </a:cubicBezTo>
                  <a:cubicBezTo>
                    <a:pt x="34" y="52"/>
                    <a:pt x="34" y="52"/>
                    <a:pt x="34" y="52"/>
                  </a:cubicBezTo>
                  <a:cubicBezTo>
                    <a:pt x="32" y="51"/>
                    <a:pt x="32" y="51"/>
                    <a:pt x="32" y="51"/>
                  </a:cubicBezTo>
                  <a:lnTo>
                    <a:pt x="43" y="1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5" name="Group 39">
            <a:extLst>
              <a:ext uri="{FF2B5EF4-FFF2-40B4-BE49-F238E27FC236}">
                <a16:creationId xmlns:a16="http://schemas.microsoft.com/office/drawing/2014/main" id="{02C34C51-089B-46EC-97A8-F1D4A065A65E}"/>
              </a:ext>
            </a:extLst>
          </p:cNvPr>
          <p:cNvGrpSpPr>
            <a:grpSpLocks noChangeAspect="1"/>
          </p:cNvGrpSpPr>
          <p:nvPr/>
        </p:nvGrpSpPr>
        <p:grpSpPr bwMode="auto">
          <a:xfrm>
            <a:off x="9827419" y="4542753"/>
            <a:ext cx="533400" cy="579438"/>
            <a:chOff x="-2" y="0"/>
            <a:chExt cx="336" cy="365"/>
          </a:xfrm>
          <a:solidFill>
            <a:srgbClr val="E1C833"/>
          </a:solidFill>
        </p:grpSpPr>
        <p:sp>
          <p:nvSpPr>
            <p:cNvPr id="58" name="Freeform 40">
              <a:extLst>
                <a:ext uri="{FF2B5EF4-FFF2-40B4-BE49-F238E27FC236}">
                  <a16:creationId xmlns:a16="http://schemas.microsoft.com/office/drawing/2014/main" id="{A229CA32-0801-4BC5-8720-2B300DFE54B1}"/>
                </a:ext>
              </a:extLst>
            </p:cNvPr>
            <p:cNvSpPr>
              <a:spLocks/>
            </p:cNvSpPr>
            <p:nvPr/>
          </p:nvSpPr>
          <p:spPr bwMode="auto">
            <a:xfrm>
              <a:off x="126" y="119"/>
              <a:ext cx="82" cy="62"/>
            </a:xfrm>
            <a:custGeom>
              <a:avLst/>
              <a:gdLst>
                <a:gd name="T0" fmla="*/ 31 w 34"/>
                <a:gd name="T1" fmla="*/ 0 h 26"/>
                <a:gd name="T2" fmla="*/ 17 w 34"/>
                <a:gd name="T3" fmla="*/ 11 h 26"/>
                <a:gd name="T4" fmla="*/ 3 w 34"/>
                <a:gd name="T5" fmla="*/ 0 h 26"/>
                <a:gd name="T6" fmla="*/ 0 w 34"/>
                <a:gd name="T7" fmla="*/ 0 h 26"/>
                <a:gd name="T8" fmla="*/ 0 w 34"/>
                <a:gd name="T9" fmla="*/ 3 h 26"/>
                <a:gd name="T10" fmla="*/ 15 w 34"/>
                <a:gd name="T11" fmla="*/ 14 h 26"/>
                <a:gd name="T12" fmla="*/ 15 w 34"/>
                <a:gd name="T13" fmla="*/ 25 h 26"/>
                <a:gd name="T14" fmla="*/ 17 w 34"/>
                <a:gd name="T15" fmla="*/ 26 h 26"/>
                <a:gd name="T16" fmla="*/ 18 w 34"/>
                <a:gd name="T17" fmla="*/ 25 h 26"/>
                <a:gd name="T18" fmla="*/ 18 w 34"/>
                <a:gd name="T19" fmla="*/ 14 h 26"/>
                <a:gd name="T20" fmla="*/ 33 w 34"/>
                <a:gd name="T21" fmla="*/ 3 h 26"/>
                <a:gd name="T22" fmla="*/ 33 w 34"/>
                <a:gd name="T23" fmla="*/ 0 h 26"/>
                <a:gd name="T24" fmla="*/ 31 w 34"/>
                <a:gd name="T25"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 h="26">
                  <a:moveTo>
                    <a:pt x="31" y="0"/>
                  </a:moveTo>
                  <a:cubicBezTo>
                    <a:pt x="17" y="11"/>
                    <a:pt x="17" y="11"/>
                    <a:pt x="17" y="11"/>
                  </a:cubicBezTo>
                  <a:cubicBezTo>
                    <a:pt x="3" y="0"/>
                    <a:pt x="3" y="0"/>
                    <a:pt x="3" y="0"/>
                  </a:cubicBezTo>
                  <a:cubicBezTo>
                    <a:pt x="2" y="0"/>
                    <a:pt x="1" y="0"/>
                    <a:pt x="0" y="0"/>
                  </a:cubicBezTo>
                  <a:cubicBezTo>
                    <a:pt x="0" y="1"/>
                    <a:pt x="0" y="2"/>
                    <a:pt x="0" y="3"/>
                  </a:cubicBezTo>
                  <a:cubicBezTo>
                    <a:pt x="15" y="14"/>
                    <a:pt x="15" y="14"/>
                    <a:pt x="15" y="14"/>
                  </a:cubicBezTo>
                  <a:cubicBezTo>
                    <a:pt x="15" y="25"/>
                    <a:pt x="15" y="25"/>
                    <a:pt x="15" y="25"/>
                  </a:cubicBezTo>
                  <a:cubicBezTo>
                    <a:pt x="15" y="26"/>
                    <a:pt x="16" y="26"/>
                    <a:pt x="17" y="26"/>
                  </a:cubicBezTo>
                  <a:cubicBezTo>
                    <a:pt x="18" y="26"/>
                    <a:pt x="18" y="26"/>
                    <a:pt x="18" y="25"/>
                  </a:cubicBezTo>
                  <a:cubicBezTo>
                    <a:pt x="18" y="14"/>
                    <a:pt x="18" y="14"/>
                    <a:pt x="18" y="14"/>
                  </a:cubicBezTo>
                  <a:cubicBezTo>
                    <a:pt x="33" y="3"/>
                    <a:pt x="33" y="3"/>
                    <a:pt x="33" y="3"/>
                  </a:cubicBezTo>
                  <a:cubicBezTo>
                    <a:pt x="34" y="2"/>
                    <a:pt x="34" y="1"/>
                    <a:pt x="33" y="0"/>
                  </a:cubicBezTo>
                  <a:cubicBezTo>
                    <a:pt x="32" y="0"/>
                    <a:pt x="31" y="0"/>
                    <a:pt x="31"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9" name="Freeform 41">
              <a:extLst>
                <a:ext uri="{FF2B5EF4-FFF2-40B4-BE49-F238E27FC236}">
                  <a16:creationId xmlns:a16="http://schemas.microsoft.com/office/drawing/2014/main" id="{3215DB50-2176-43B1-93BD-8FBE38D862C1}"/>
                </a:ext>
              </a:extLst>
            </p:cNvPr>
            <p:cNvSpPr>
              <a:spLocks noEditPoints="1"/>
            </p:cNvSpPr>
            <p:nvPr/>
          </p:nvSpPr>
          <p:spPr bwMode="auto">
            <a:xfrm>
              <a:off x="10" y="0"/>
              <a:ext cx="97" cy="94"/>
            </a:xfrm>
            <a:custGeom>
              <a:avLst/>
              <a:gdLst>
                <a:gd name="T0" fmla="*/ 6 w 40"/>
                <a:gd name="T1" fmla="*/ 6 h 39"/>
                <a:gd name="T2" fmla="*/ 0 w 40"/>
                <a:gd name="T3" fmla="*/ 19 h 39"/>
                <a:gd name="T4" fmla="*/ 20 w 40"/>
                <a:gd name="T5" fmla="*/ 39 h 39"/>
                <a:gd name="T6" fmla="*/ 20 w 40"/>
                <a:gd name="T7" fmla="*/ 39 h 39"/>
                <a:gd name="T8" fmla="*/ 34 w 40"/>
                <a:gd name="T9" fmla="*/ 33 h 39"/>
                <a:gd name="T10" fmla="*/ 40 w 40"/>
                <a:gd name="T11" fmla="*/ 19 h 39"/>
                <a:gd name="T12" fmla="*/ 20 w 40"/>
                <a:gd name="T13" fmla="*/ 0 h 39"/>
                <a:gd name="T14" fmla="*/ 6 w 40"/>
                <a:gd name="T15" fmla="*/ 6 h 39"/>
                <a:gd name="T16" fmla="*/ 34 w 40"/>
                <a:gd name="T17" fmla="*/ 19 h 39"/>
                <a:gd name="T18" fmla="*/ 30 w 40"/>
                <a:gd name="T19" fmla="*/ 30 h 39"/>
                <a:gd name="T20" fmla="*/ 20 w 40"/>
                <a:gd name="T21" fmla="*/ 34 h 39"/>
                <a:gd name="T22" fmla="*/ 20 w 40"/>
                <a:gd name="T23" fmla="*/ 34 h 39"/>
                <a:gd name="T24" fmla="*/ 5 w 40"/>
                <a:gd name="T25" fmla="*/ 19 h 39"/>
                <a:gd name="T26" fmla="*/ 10 w 40"/>
                <a:gd name="T27" fmla="*/ 9 h 39"/>
                <a:gd name="T28" fmla="*/ 20 w 40"/>
                <a:gd name="T29" fmla="*/ 5 h 39"/>
                <a:gd name="T30" fmla="*/ 34 w 40"/>
                <a:gd name="T31" fmla="*/ 1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 h="39">
                  <a:moveTo>
                    <a:pt x="6" y="6"/>
                  </a:moveTo>
                  <a:cubicBezTo>
                    <a:pt x="2" y="9"/>
                    <a:pt x="0" y="14"/>
                    <a:pt x="0" y="19"/>
                  </a:cubicBezTo>
                  <a:cubicBezTo>
                    <a:pt x="0" y="30"/>
                    <a:pt x="9" y="39"/>
                    <a:pt x="20" y="39"/>
                  </a:cubicBezTo>
                  <a:cubicBezTo>
                    <a:pt x="20" y="39"/>
                    <a:pt x="20" y="39"/>
                    <a:pt x="20" y="39"/>
                  </a:cubicBezTo>
                  <a:cubicBezTo>
                    <a:pt x="25" y="39"/>
                    <a:pt x="30" y="37"/>
                    <a:pt x="34" y="33"/>
                  </a:cubicBezTo>
                  <a:cubicBezTo>
                    <a:pt x="38" y="30"/>
                    <a:pt x="40" y="25"/>
                    <a:pt x="40" y="19"/>
                  </a:cubicBezTo>
                  <a:cubicBezTo>
                    <a:pt x="40" y="9"/>
                    <a:pt x="31" y="0"/>
                    <a:pt x="20" y="0"/>
                  </a:cubicBezTo>
                  <a:cubicBezTo>
                    <a:pt x="15" y="0"/>
                    <a:pt x="10" y="2"/>
                    <a:pt x="6" y="6"/>
                  </a:cubicBezTo>
                  <a:close/>
                  <a:moveTo>
                    <a:pt x="34" y="19"/>
                  </a:moveTo>
                  <a:cubicBezTo>
                    <a:pt x="34" y="23"/>
                    <a:pt x="33" y="27"/>
                    <a:pt x="30" y="30"/>
                  </a:cubicBezTo>
                  <a:cubicBezTo>
                    <a:pt x="27" y="32"/>
                    <a:pt x="24" y="34"/>
                    <a:pt x="20" y="34"/>
                  </a:cubicBezTo>
                  <a:cubicBezTo>
                    <a:pt x="20" y="34"/>
                    <a:pt x="20" y="34"/>
                    <a:pt x="20" y="34"/>
                  </a:cubicBezTo>
                  <a:cubicBezTo>
                    <a:pt x="12" y="34"/>
                    <a:pt x="5" y="27"/>
                    <a:pt x="5" y="19"/>
                  </a:cubicBezTo>
                  <a:cubicBezTo>
                    <a:pt x="5" y="16"/>
                    <a:pt x="7" y="12"/>
                    <a:pt x="10" y="9"/>
                  </a:cubicBezTo>
                  <a:cubicBezTo>
                    <a:pt x="12" y="6"/>
                    <a:pt x="16" y="5"/>
                    <a:pt x="20" y="5"/>
                  </a:cubicBezTo>
                  <a:cubicBezTo>
                    <a:pt x="28" y="5"/>
                    <a:pt x="34" y="11"/>
                    <a:pt x="34" y="1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0" name="Freeform 42">
              <a:extLst>
                <a:ext uri="{FF2B5EF4-FFF2-40B4-BE49-F238E27FC236}">
                  <a16:creationId xmlns:a16="http://schemas.microsoft.com/office/drawing/2014/main" id="{A89D15B7-EA17-49C9-B9D9-E46F647A18F2}"/>
                </a:ext>
              </a:extLst>
            </p:cNvPr>
            <p:cNvSpPr>
              <a:spLocks noEditPoints="1"/>
            </p:cNvSpPr>
            <p:nvPr/>
          </p:nvSpPr>
          <p:spPr bwMode="auto">
            <a:xfrm>
              <a:off x="-2" y="94"/>
              <a:ext cx="121" cy="73"/>
            </a:xfrm>
            <a:custGeom>
              <a:avLst/>
              <a:gdLst>
                <a:gd name="T0" fmla="*/ 3 w 50"/>
                <a:gd name="T1" fmla="*/ 30 h 30"/>
                <a:gd name="T2" fmla="*/ 3 w 50"/>
                <a:gd name="T3" fmla="*/ 30 h 30"/>
                <a:gd name="T4" fmla="*/ 47 w 50"/>
                <a:gd name="T5" fmla="*/ 30 h 30"/>
                <a:gd name="T6" fmla="*/ 50 w 50"/>
                <a:gd name="T7" fmla="*/ 28 h 30"/>
                <a:gd name="T8" fmla="*/ 40 w 50"/>
                <a:gd name="T9" fmla="*/ 1 h 30"/>
                <a:gd name="T10" fmla="*/ 37 w 50"/>
                <a:gd name="T11" fmla="*/ 1 h 30"/>
                <a:gd name="T12" fmla="*/ 14 w 50"/>
                <a:gd name="T13" fmla="*/ 1 h 30"/>
                <a:gd name="T14" fmla="*/ 11 w 50"/>
                <a:gd name="T15" fmla="*/ 1 h 30"/>
                <a:gd name="T16" fmla="*/ 0 w 50"/>
                <a:gd name="T17" fmla="*/ 28 h 30"/>
                <a:gd name="T18" fmla="*/ 1 w 50"/>
                <a:gd name="T19" fmla="*/ 30 h 30"/>
                <a:gd name="T20" fmla="*/ 3 w 50"/>
                <a:gd name="T21" fmla="*/ 30 h 30"/>
                <a:gd name="T22" fmla="*/ 13 w 50"/>
                <a:gd name="T23" fmla="*/ 6 h 30"/>
                <a:gd name="T24" fmla="*/ 38 w 50"/>
                <a:gd name="T25" fmla="*/ 6 h 30"/>
                <a:gd name="T26" fmla="*/ 45 w 50"/>
                <a:gd name="T27" fmla="*/ 25 h 30"/>
                <a:gd name="T28" fmla="*/ 5 w 50"/>
                <a:gd name="T29" fmla="*/ 25 h 30"/>
                <a:gd name="T30" fmla="*/ 13 w 50"/>
                <a:gd name="T31" fmla="*/ 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0" h="30">
                  <a:moveTo>
                    <a:pt x="3" y="30"/>
                  </a:moveTo>
                  <a:cubicBezTo>
                    <a:pt x="3" y="30"/>
                    <a:pt x="3" y="30"/>
                    <a:pt x="3" y="30"/>
                  </a:cubicBezTo>
                  <a:cubicBezTo>
                    <a:pt x="47" y="30"/>
                    <a:pt x="47" y="30"/>
                    <a:pt x="47" y="30"/>
                  </a:cubicBezTo>
                  <a:cubicBezTo>
                    <a:pt x="49" y="30"/>
                    <a:pt x="50" y="29"/>
                    <a:pt x="50" y="28"/>
                  </a:cubicBezTo>
                  <a:cubicBezTo>
                    <a:pt x="50" y="27"/>
                    <a:pt x="50" y="10"/>
                    <a:pt x="40" y="1"/>
                  </a:cubicBezTo>
                  <a:cubicBezTo>
                    <a:pt x="39" y="0"/>
                    <a:pt x="38" y="0"/>
                    <a:pt x="37" y="1"/>
                  </a:cubicBezTo>
                  <a:cubicBezTo>
                    <a:pt x="36" y="1"/>
                    <a:pt x="25" y="10"/>
                    <a:pt x="14" y="1"/>
                  </a:cubicBezTo>
                  <a:cubicBezTo>
                    <a:pt x="13" y="0"/>
                    <a:pt x="12" y="0"/>
                    <a:pt x="11" y="1"/>
                  </a:cubicBezTo>
                  <a:cubicBezTo>
                    <a:pt x="10" y="1"/>
                    <a:pt x="0" y="10"/>
                    <a:pt x="0" y="28"/>
                  </a:cubicBezTo>
                  <a:cubicBezTo>
                    <a:pt x="0" y="28"/>
                    <a:pt x="0" y="29"/>
                    <a:pt x="1" y="30"/>
                  </a:cubicBezTo>
                  <a:cubicBezTo>
                    <a:pt x="1" y="30"/>
                    <a:pt x="2" y="30"/>
                    <a:pt x="3" y="30"/>
                  </a:cubicBezTo>
                  <a:close/>
                  <a:moveTo>
                    <a:pt x="13" y="6"/>
                  </a:moveTo>
                  <a:cubicBezTo>
                    <a:pt x="22" y="12"/>
                    <a:pt x="32" y="10"/>
                    <a:pt x="38" y="6"/>
                  </a:cubicBezTo>
                  <a:cubicBezTo>
                    <a:pt x="43" y="12"/>
                    <a:pt x="44" y="21"/>
                    <a:pt x="45" y="25"/>
                  </a:cubicBezTo>
                  <a:cubicBezTo>
                    <a:pt x="5" y="25"/>
                    <a:pt x="5" y="25"/>
                    <a:pt x="5" y="25"/>
                  </a:cubicBezTo>
                  <a:cubicBezTo>
                    <a:pt x="6" y="15"/>
                    <a:pt x="10" y="9"/>
                    <a:pt x="13" y="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1" name="Freeform 43">
              <a:extLst>
                <a:ext uri="{FF2B5EF4-FFF2-40B4-BE49-F238E27FC236}">
                  <a16:creationId xmlns:a16="http://schemas.microsoft.com/office/drawing/2014/main" id="{8D5CF7B4-8C7E-46D8-8FA4-BABFF90B6B54}"/>
                </a:ext>
              </a:extLst>
            </p:cNvPr>
            <p:cNvSpPr>
              <a:spLocks noEditPoints="1"/>
            </p:cNvSpPr>
            <p:nvPr/>
          </p:nvSpPr>
          <p:spPr bwMode="auto">
            <a:xfrm>
              <a:off x="223" y="0"/>
              <a:ext cx="96" cy="94"/>
            </a:xfrm>
            <a:custGeom>
              <a:avLst/>
              <a:gdLst>
                <a:gd name="T0" fmla="*/ 20 w 40"/>
                <a:gd name="T1" fmla="*/ 39 h 39"/>
                <a:gd name="T2" fmla="*/ 20 w 40"/>
                <a:gd name="T3" fmla="*/ 39 h 39"/>
                <a:gd name="T4" fmla="*/ 34 w 40"/>
                <a:gd name="T5" fmla="*/ 33 h 39"/>
                <a:gd name="T6" fmla="*/ 40 w 40"/>
                <a:gd name="T7" fmla="*/ 19 h 39"/>
                <a:gd name="T8" fmla="*/ 20 w 40"/>
                <a:gd name="T9" fmla="*/ 0 h 39"/>
                <a:gd name="T10" fmla="*/ 6 w 40"/>
                <a:gd name="T11" fmla="*/ 6 h 39"/>
                <a:gd name="T12" fmla="*/ 0 w 40"/>
                <a:gd name="T13" fmla="*/ 19 h 39"/>
                <a:gd name="T14" fmla="*/ 20 w 40"/>
                <a:gd name="T15" fmla="*/ 39 h 39"/>
                <a:gd name="T16" fmla="*/ 10 w 40"/>
                <a:gd name="T17" fmla="*/ 9 h 39"/>
                <a:gd name="T18" fmla="*/ 20 w 40"/>
                <a:gd name="T19" fmla="*/ 5 h 39"/>
                <a:gd name="T20" fmla="*/ 35 w 40"/>
                <a:gd name="T21" fmla="*/ 19 h 39"/>
                <a:gd name="T22" fmla="*/ 30 w 40"/>
                <a:gd name="T23" fmla="*/ 30 h 39"/>
                <a:gd name="T24" fmla="*/ 20 w 40"/>
                <a:gd name="T25" fmla="*/ 34 h 39"/>
                <a:gd name="T26" fmla="*/ 20 w 40"/>
                <a:gd name="T27" fmla="*/ 34 h 39"/>
                <a:gd name="T28" fmla="*/ 6 w 40"/>
                <a:gd name="T29" fmla="*/ 19 h 39"/>
                <a:gd name="T30" fmla="*/ 10 w 40"/>
                <a:gd name="T31"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 h="39">
                  <a:moveTo>
                    <a:pt x="20" y="39"/>
                  </a:moveTo>
                  <a:cubicBezTo>
                    <a:pt x="20" y="39"/>
                    <a:pt x="20" y="39"/>
                    <a:pt x="20" y="39"/>
                  </a:cubicBezTo>
                  <a:cubicBezTo>
                    <a:pt x="25" y="39"/>
                    <a:pt x="30" y="37"/>
                    <a:pt x="34" y="33"/>
                  </a:cubicBezTo>
                  <a:cubicBezTo>
                    <a:pt x="38" y="30"/>
                    <a:pt x="40" y="25"/>
                    <a:pt x="40" y="19"/>
                  </a:cubicBezTo>
                  <a:cubicBezTo>
                    <a:pt x="40" y="9"/>
                    <a:pt x="31" y="0"/>
                    <a:pt x="20" y="0"/>
                  </a:cubicBezTo>
                  <a:cubicBezTo>
                    <a:pt x="15" y="0"/>
                    <a:pt x="10" y="2"/>
                    <a:pt x="6" y="6"/>
                  </a:cubicBezTo>
                  <a:cubicBezTo>
                    <a:pt x="3" y="9"/>
                    <a:pt x="0" y="14"/>
                    <a:pt x="0" y="19"/>
                  </a:cubicBezTo>
                  <a:cubicBezTo>
                    <a:pt x="0" y="30"/>
                    <a:pt x="9" y="39"/>
                    <a:pt x="20" y="39"/>
                  </a:cubicBezTo>
                  <a:close/>
                  <a:moveTo>
                    <a:pt x="10" y="9"/>
                  </a:moveTo>
                  <a:cubicBezTo>
                    <a:pt x="13" y="6"/>
                    <a:pt x="16" y="5"/>
                    <a:pt x="20" y="5"/>
                  </a:cubicBezTo>
                  <a:cubicBezTo>
                    <a:pt x="28" y="5"/>
                    <a:pt x="35" y="11"/>
                    <a:pt x="35" y="19"/>
                  </a:cubicBezTo>
                  <a:cubicBezTo>
                    <a:pt x="35" y="23"/>
                    <a:pt x="33" y="27"/>
                    <a:pt x="30" y="30"/>
                  </a:cubicBezTo>
                  <a:cubicBezTo>
                    <a:pt x="28" y="32"/>
                    <a:pt x="24" y="34"/>
                    <a:pt x="20" y="34"/>
                  </a:cubicBezTo>
                  <a:cubicBezTo>
                    <a:pt x="20" y="34"/>
                    <a:pt x="20" y="34"/>
                    <a:pt x="20" y="34"/>
                  </a:cubicBezTo>
                  <a:cubicBezTo>
                    <a:pt x="12" y="34"/>
                    <a:pt x="6" y="27"/>
                    <a:pt x="6" y="19"/>
                  </a:cubicBezTo>
                  <a:cubicBezTo>
                    <a:pt x="6" y="16"/>
                    <a:pt x="7" y="12"/>
                    <a:pt x="10" y="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168" name="Freeform 44">
              <a:extLst>
                <a:ext uri="{FF2B5EF4-FFF2-40B4-BE49-F238E27FC236}">
                  <a16:creationId xmlns:a16="http://schemas.microsoft.com/office/drawing/2014/main" id="{FA1FEE0B-4DD4-46FA-9A82-C2EEAA62DA08}"/>
                </a:ext>
              </a:extLst>
            </p:cNvPr>
            <p:cNvSpPr>
              <a:spLocks noEditPoints="1"/>
            </p:cNvSpPr>
            <p:nvPr/>
          </p:nvSpPr>
          <p:spPr bwMode="auto">
            <a:xfrm>
              <a:off x="211" y="94"/>
              <a:ext cx="123" cy="73"/>
            </a:xfrm>
            <a:custGeom>
              <a:avLst/>
              <a:gdLst>
                <a:gd name="T0" fmla="*/ 50 w 51"/>
                <a:gd name="T1" fmla="*/ 28 h 30"/>
                <a:gd name="T2" fmla="*/ 40 w 51"/>
                <a:gd name="T3" fmla="*/ 1 h 30"/>
                <a:gd name="T4" fmla="*/ 37 w 51"/>
                <a:gd name="T5" fmla="*/ 1 h 30"/>
                <a:gd name="T6" fmla="*/ 14 w 51"/>
                <a:gd name="T7" fmla="*/ 1 h 30"/>
                <a:gd name="T8" fmla="*/ 11 w 51"/>
                <a:gd name="T9" fmla="*/ 1 h 30"/>
                <a:gd name="T10" fmla="*/ 0 w 51"/>
                <a:gd name="T11" fmla="*/ 28 h 30"/>
                <a:gd name="T12" fmla="*/ 1 w 51"/>
                <a:gd name="T13" fmla="*/ 30 h 30"/>
                <a:gd name="T14" fmla="*/ 3 w 51"/>
                <a:gd name="T15" fmla="*/ 30 h 30"/>
                <a:gd name="T16" fmla="*/ 3 w 51"/>
                <a:gd name="T17" fmla="*/ 30 h 30"/>
                <a:gd name="T18" fmla="*/ 48 w 51"/>
                <a:gd name="T19" fmla="*/ 30 h 30"/>
                <a:gd name="T20" fmla="*/ 50 w 51"/>
                <a:gd name="T21" fmla="*/ 28 h 30"/>
                <a:gd name="T22" fmla="*/ 6 w 51"/>
                <a:gd name="T23" fmla="*/ 25 h 30"/>
                <a:gd name="T24" fmla="*/ 13 w 51"/>
                <a:gd name="T25" fmla="*/ 6 h 30"/>
                <a:gd name="T26" fmla="*/ 38 w 51"/>
                <a:gd name="T27" fmla="*/ 6 h 30"/>
                <a:gd name="T28" fmla="*/ 45 w 51"/>
                <a:gd name="T29" fmla="*/ 25 h 30"/>
                <a:gd name="T30" fmla="*/ 6 w 51"/>
                <a:gd name="T31" fmla="*/ 2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 h="30">
                  <a:moveTo>
                    <a:pt x="50" y="28"/>
                  </a:moveTo>
                  <a:cubicBezTo>
                    <a:pt x="50" y="27"/>
                    <a:pt x="51" y="10"/>
                    <a:pt x="40" y="1"/>
                  </a:cubicBezTo>
                  <a:cubicBezTo>
                    <a:pt x="39" y="0"/>
                    <a:pt x="38" y="0"/>
                    <a:pt x="37" y="1"/>
                  </a:cubicBezTo>
                  <a:cubicBezTo>
                    <a:pt x="37" y="1"/>
                    <a:pt x="25" y="10"/>
                    <a:pt x="14" y="1"/>
                  </a:cubicBezTo>
                  <a:cubicBezTo>
                    <a:pt x="13" y="0"/>
                    <a:pt x="12" y="0"/>
                    <a:pt x="11" y="1"/>
                  </a:cubicBezTo>
                  <a:cubicBezTo>
                    <a:pt x="11" y="1"/>
                    <a:pt x="0" y="10"/>
                    <a:pt x="0" y="28"/>
                  </a:cubicBezTo>
                  <a:cubicBezTo>
                    <a:pt x="0" y="28"/>
                    <a:pt x="0" y="29"/>
                    <a:pt x="1" y="30"/>
                  </a:cubicBezTo>
                  <a:cubicBezTo>
                    <a:pt x="1" y="30"/>
                    <a:pt x="2" y="30"/>
                    <a:pt x="3" y="30"/>
                  </a:cubicBezTo>
                  <a:cubicBezTo>
                    <a:pt x="3" y="30"/>
                    <a:pt x="3" y="30"/>
                    <a:pt x="3" y="30"/>
                  </a:cubicBezTo>
                  <a:cubicBezTo>
                    <a:pt x="48" y="30"/>
                    <a:pt x="48" y="30"/>
                    <a:pt x="48" y="30"/>
                  </a:cubicBezTo>
                  <a:cubicBezTo>
                    <a:pt x="49" y="30"/>
                    <a:pt x="50" y="29"/>
                    <a:pt x="50" y="28"/>
                  </a:cubicBezTo>
                  <a:close/>
                  <a:moveTo>
                    <a:pt x="6" y="25"/>
                  </a:moveTo>
                  <a:cubicBezTo>
                    <a:pt x="6" y="15"/>
                    <a:pt x="11" y="9"/>
                    <a:pt x="13" y="6"/>
                  </a:cubicBezTo>
                  <a:cubicBezTo>
                    <a:pt x="22" y="12"/>
                    <a:pt x="32" y="10"/>
                    <a:pt x="38" y="6"/>
                  </a:cubicBezTo>
                  <a:cubicBezTo>
                    <a:pt x="43" y="12"/>
                    <a:pt x="45" y="21"/>
                    <a:pt x="45" y="25"/>
                  </a:cubicBezTo>
                  <a:lnTo>
                    <a:pt x="6" y="2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169" name="Freeform 45">
              <a:extLst>
                <a:ext uri="{FF2B5EF4-FFF2-40B4-BE49-F238E27FC236}">
                  <a16:creationId xmlns:a16="http://schemas.microsoft.com/office/drawing/2014/main" id="{38B786AE-BD96-4D6C-9574-DD940078BE3F}"/>
                </a:ext>
              </a:extLst>
            </p:cNvPr>
            <p:cNvSpPr>
              <a:spLocks noEditPoints="1"/>
            </p:cNvSpPr>
            <p:nvPr/>
          </p:nvSpPr>
          <p:spPr bwMode="auto">
            <a:xfrm>
              <a:off x="119" y="196"/>
              <a:ext cx="94" cy="94"/>
            </a:xfrm>
            <a:custGeom>
              <a:avLst/>
              <a:gdLst>
                <a:gd name="T0" fmla="*/ 20 w 39"/>
                <a:gd name="T1" fmla="*/ 0 h 39"/>
                <a:gd name="T2" fmla="*/ 6 w 39"/>
                <a:gd name="T3" fmla="*/ 6 h 39"/>
                <a:gd name="T4" fmla="*/ 0 w 39"/>
                <a:gd name="T5" fmla="*/ 20 h 39"/>
                <a:gd name="T6" fmla="*/ 20 w 39"/>
                <a:gd name="T7" fmla="*/ 39 h 39"/>
                <a:gd name="T8" fmla="*/ 20 w 39"/>
                <a:gd name="T9" fmla="*/ 39 h 39"/>
                <a:gd name="T10" fmla="*/ 34 w 39"/>
                <a:gd name="T11" fmla="*/ 34 h 39"/>
                <a:gd name="T12" fmla="*/ 39 w 39"/>
                <a:gd name="T13" fmla="*/ 20 h 39"/>
                <a:gd name="T14" fmla="*/ 20 w 39"/>
                <a:gd name="T15" fmla="*/ 0 h 39"/>
                <a:gd name="T16" fmla="*/ 30 w 39"/>
                <a:gd name="T17" fmla="*/ 30 h 39"/>
                <a:gd name="T18" fmla="*/ 20 w 39"/>
                <a:gd name="T19" fmla="*/ 34 h 39"/>
                <a:gd name="T20" fmla="*/ 20 w 39"/>
                <a:gd name="T21" fmla="*/ 34 h 39"/>
                <a:gd name="T22" fmla="*/ 5 w 39"/>
                <a:gd name="T23" fmla="*/ 20 h 39"/>
                <a:gd name="T24" fmla="*/ 9 w 39"/>
                <a:gd name="T25" fmla="*/ 10 h 39"/>
                <a:gd name="T26" fmla="*/ 20 w 39"/>
                <a:gd name="T27" fmla="*/ 5 h 39"/>
                <a:gd name="T28" fmla="*/ 34 w 39"/>
                <a:gd name="T29" fmla="*/ 20 h 39"/>
                <a:gd name="T30" fmla="*/ 30 w 39"/>
                <a:gd name="T31" fmla="*/ 3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9" h="39">
                  <a:moveTo>
                    <a:pt x="20" y="0"/>
                  </a:moveTo>
                  <a:cubicBezTo>
                    <a:pt x="14" y="0"/>
                    <a:pt x="9" y="2"/>
                    <a:pt x="6" y="6"/>
                  </a:cubicBezTo>
                  <a:cubicBezTo>
                    <a:pt x="2" y="10"/>
                    <a:pt x="0" y="15"/>
                    <a:pt x="0" y="20"/>
                  </a:cubicBezTo>
                  <a:cubicBezTo>
                    <a:pt x="0" y="31"/>
                    <a:pt x="9" y="39"/>
                    <a:pt x="20" y="39"/>
                  </a:cubicBezTo>
                  <a:cubicBezTo>
                    <a:pt x="20" y="39"/>
                    <a:pt x="20" y="39"/>
                    <a:pt x="20" y="39"/>
                  </a:cubicBezTo>
                  <a:cubicBezTo>
                    <a:pt x="25" y="39"/>
                    <a:pt x="30" y="37"/>
                    <a:pt x="34" y="34"/>
                  </a:cubicBezTo>
                  <a:cubicBezTo>
                    <a:pt x="37" y="30"/>
                    <a:pt x="39" y="25"/>
                    <a:pt x="39" y="20"/>
                  </a:cubicBezTo>
                  <a:cubicBezTo>
                    <a:pt x="39" y="9"/>
                    <a:pt x="31" y="0"/>
                    <a:pt x="20" y="0"/>
                  </a:cubicBezTo>
                  <a:close/>
                  <a:moveTo>
                    <a:pt x="30" y="30"/>
                  </a:moveTo>
                  <a:cubicBezTo>
                    <a:pt x="27" y="33"/>
                    <a:pt x="24" y="34"/>
                    <a:pt x="20" y="34"/>
                  </a:cubicBezTo>
                  <a:cubicBezTo>
                    <a:pt x="20" y="34"/>
                    <a:pt x="20" y="34"/>
                    <a:pt x="20" y="34"/>
                  </a:cubicBezTo>
                  <a:cubicBezTo>
                    <a:pt x="12" y="34"/>
                    <a:pt x="5" y="28"/>
                    <a:pt x="5" y="20"/>
                  </a:cubicBezTo>
                  <a:cubicBezTo>
                    <a:pt x="5" y="16"/>
                    <a:pt x="7" y="12"/>
                    <a:pt x="9" y="10"/>
                  </a:cubicBezTo>
                  <a:cubicBezTo>
                    <a:pt x="12" y="7"/>
                    <a:pt x="16" y="5"/>
                    <a:pt x="20" y="5"/>
                  </a:cubicBezTo>
                  <a:cubicBezTo>
                    <a:pt x="28" y="5"/>
                    <a:pt x="34" y="12"/>
                    <a:pt x="34" y="20"/>
                  </a:cubicBezTo>
                  <a:cubicBezTo>
                    <a:pt x="34" y="24"/>
                    <a:pt x="33" y="27"/>
                    <a:pt x="30" y="3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170" name="Freeform 46">
              <a:extLst>
                <a:ext uri="{FF2B5EF4-FFF2-40B4-BE49-F238E27FC236}">
                  <a16:creationId xmlns:a16="http://schemas.microsoft.com/office/drawing/2014/main" id="{894CF621-FDA8-48CE-857B-ADA7F9EE7A79}"/>
                </a:ext>
              </a:extLst>
            </p:cNvPr>
            <p:cNvSpPr>
              <a:spLocks noEditPoints="1"/>
            </p:cNvSpPr>
            <p:nvPr/>
          </p:nvSpPr>
          <p:spPr bwMode="auto">
            <a:xfrm>
              <a:off x="107" y="290"/>
              <a:ext cx="120" cy="75"/>
            </a:xfrm>
            <a:custGeom>
              <a:avLst/>
              <a:gdLst>
                <a:gd name="T0" fmla="*/ 2 w 50"/>
                <a:gd name="T1" fmla="*/ 31 h 31"/>
                <a:gd name="T2" fmla="*/ 2 w 50"/>
                <a:gd name="T3" fmla="*/ 31 h 31"/>
                <a:gd name="T4" fmla="*/ 47 w 50"/>
                <a:gd name="T5" fmla="*/ 31 h 31"/>
                <a:gd name="T6" fmla="*/ 50 w 50"/>
                <a:gd name="T7" fmla="*/ 28 h 31"/>
                <a:gd name="T8" fmla="*/ 40 w 50"/>
                <a:gd name="T9" fmla="*/ 1 h 31"/>
                <a:gd name="T10" fmla="*/ 36 w 50"/>
                <a:gd name="T11" fmla="*/ 1 h 31"/>
                <a:gd name="T12" fmla="*/ 14 w 50"/>
                <a:gd name="T13" fmla="*/ 1 h 31"/>
                <a:gd name="T14" fmla="*/ 10 w 50"/>
                <a:gd name="T15" fmla="*/ 1 h 31"/>
                <a:gd name="T16" fmla="*/ 0 w 50"/>
                <a:gd name="T17" fmla="*/ 28 h 31"/>
                <a:gd name="T18" fmla="*/ 0 w 50"/>
                <a:gd name="T19" fmla="*/ 30 h 31"/>
                <a:gd name="T20" fmla="*/ 2 w 50"/>
                <a:gd name="T21" fmla="*/ 31 h 31"/>
                <a:gd name="T22" fmla="*/ 12 w 50"/>
                <a:gd name="T23" fmla="*/ 7 h 31"/>
                <a:gd name="T24" fmla="*/ 37 w 50"/>
                <a:gd name="T25" fmla="*/ 6 h 31"/>
                <a:gd name="T26" fmla="*/ 44 w 50"/>
                <a:gd name="T27" fmla="*/ 25 h 31"/>
                <a:gd name="T28" fmla="*/ 5 w 50"/>
                <a:gd name="T29" fmla="*/ 25 h 31"/>
                <a:gd name="T30" fmla="*/ 12 w 50"/>
                <a:gd name="T31" fmla="*/ 7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0" h="31">
                  <a:moveTo>
                    <a:pt x="2" y="31"/>
                  </a:moveTo>
                  <a:cubicBezTo>
                    <a:pt x="2" y="31"/>
                    <a:pt x="2" y="31"/>
                    <a:pt x="2" y="31"/>
                  </a:cubicBezTo>
                  <a:cubicBezTo>
                    <a:pt x="47" y="31"/>
                    <a:pt x="47" y="31"/>
                    <a:pt x="47" y="31"/>
                  </a:cubicBezTo>
                  <a:cubicBezTo>
                    <a:pt x="48" y="31"/>
                    <a:pt x="50" y="30"/>
                    <a:pt x="50" y="28"/>
                  </a:cubicBezTo>
                  <a:cubicBezTo>
                    <a:pt x="50" y="27"/>
                    <a:pt x="50" y="11"/>
                    <a:pt x="40" y="1"/>
                  </a:cubicBezTo>
                  <a:cubicBezTo>
                    <a:pt x="39" y="0"/>
                    <a:pt x="37" y="0"/>
                    <a:pt x="36" y="1"/>
                  </a:cubicBezTo>
                  <a:cubicBezTo>
                    <a:pt x="36" y="1"/>
                    <a:pt x="25" y="10"/>
                    <a:pt x="14" y="1"/>
                  </a:cubicBezTo>
                  <a:cubicBezTo>
                    <a:pt x="13" y="0"/>
                    <a:pt x="11" y="0"/>
                    <a:pt x="10" y="1"/>
                  </a:cubicBezTo>
                  <a:cubicBezTo>
                    <a:pt x="10" y="1"/>
                    <a:pt x="0" y="10"/>
                    <a:pt x="0" y="28"/>
                  </a:cubicBezTo>
                  <a:cubicBezTo>
                    <a:pt x="0" y="29"/>
                    <a:pt x="0" y="29"/>
                    <a:pt x="0" y="30"/>
                  </a:cubicBezTo>
                  <a:cubicBezTo>
                    <a:pt x="1" y="30"/>
                    <a:pt x="2" y="31"/>
                    <a:pt x="2" y="31"/>
                  </a:cubicBezTo>
                  <a:close/>
                  <a:moveTo>
                    <a:pt x="12" y="7"/>
                  </a:moveTo>
                  <a:cubicBezTo>
                    <a:pt x="22" y="13"/>
                    <a:pt x="32" y="10"/>
                    <a:pt x="37" y="6"/>
                  </a:cubicBezTo>
                  <a:cubicBezTo>
                    <a:pt x="43" y="12"/>
                    <a:pt x="44" y="21"/>
                    <a:pt x="44" y="25"/>
                  </a:cubicBezTo>
                  <a:cubicBezTo>
                    <a:pt x="5" y="25"/>
                    <a:pt x="5" y="25"/>
                    <a:pt x="5" y="25"/>
                  </a:cubicBezTo>
                  <a:cubicBezTo>
                    <a:pt x="6" y="15"/>
                    <a:pt x="10" y="9"/>
                    <a:pt x="12" y="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ECA23113-737D-4BF7-B3DB-260A8A7FDC12}"/>
              </a:ext>
            </a:extLst>
          </p:cNvPr>
          <p:cNvSpPr/>
          <p:nvPr/>
        </p:nvSpPr>
        <p:spPr>
          <a:xfrm>
            <a:off x="5351929" y="0"/>
            <a:ext cx="6840071" cy="6858000"/>
          </a:xfrm>
          <a:prstGeom prst="rect">
            <a:avLst/>
          </a:prstGeom>
          <a:solidFill>
            <a:srgbClr val="E1C8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Marcador de posición de imagen 18">
            <a:extLst>
              <a:ext uri="{FF2B5EF4-FFF2-40B4-BE49-F238E27FC236}">
                <a16:creationId xmlns:a16="http://schemas.microsoft.com/office/drawing/2014/main" id="{44CEB205-FE16-4CB1-852E-2E64EB716A8B}"/>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17369" b="17369"/>
          <a:stretch>
            <a:fillRect/>
          </a:stretch>
        </p:blipFill>
        <p:spPr/>
      </p:pic>
      <p:sp>
        <p:nvSpPr>
          <p:cNvPr id="63" name="TextBox 10">
            <a:extLst>
              <a:ext uri="{FF2B5EF4-FFF2-40B4-BE49-F238E27FC236}">
                <a16:creationId xmlns:a16="http://schemas.microsoft.com/office/drawing/2014/main" id="{935DE36C-B1C4-4C96-939E-AC0BA50B174B}"/>
              </a:ext>
            </a:extLst>
          </p:cNvPr>
          <p:cNvSpPr txBox="1">
            <a:spLocks noChangeArrowheads="1"/>
          </p:cNvSpPr>
          <p:nvPr/>
        </p:nvSpPr>
        <p:spPr bwMode="auto">
          <a:xfrm>
            <a:off x="395293" y="2348789"/>
            <a:ext cx="4613435" cy="4278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s-CO" sz="1600" b="1" dirty="0">
                <a:latin typeface="Arial" panose="020B0604020202020204" pitchFamily="34" charset="0"/>
                <a:cs typeface="Arial" panose="020B0604020202020204" pitchFamily="34" charset="0"/>
              </a:rPr>
              <a:t>Lorem ipsum </a:t>
            </a:r>
            <a:r>
              <a:rPr lang="es-CO" sz="1600" dirty="0">
                <a:latin typeface="Arial" panose="020B0604020202020204" pitchFamily="34" charset="0"/>
                <a:cs typeface="Arial" panose="020B0604020202020204" pitchFamily="34" charset="0"/>
              </a:rPr>
              <a:t>dolor sit amet, consectetur adipiscing elit.  Fusce convallis magna non. dolor sit amet, consectetur adipiscing elit. Fusce convallis magna non</a:t>
            </a:r>
          </a:p>
          <a:p>
            <a:endParaRPr lang="es-CO" sz="1600" dirty="0">
              <a:latin typeface="Arial" panose="020B0604020202020204" pitchFamily="34" charset="0"/>
              <a:cs typeface="Arial" panose="020B0604020202020204" pitchFamily="34" charset="0"/>
            </a:endParaRPr>
          </a:p>
          <a:p>
            <a:r>
              <a:rPr lang="es-CO" sz="1600" dirty="0">
                <a:latin typeface="Arial" panose="020B0604020202020204" pitchFamily="34" charset="0"/>
                <a:cs typeface="Arial" panose="020B0604020202020204" pitchFamily="34" charset="0"/>
              </a:rPr>
              <a:t>dolor sit amet, consectetur adipiscing elit. Fusce convallis magna non dolor sit amet, consectetur adipiscing elit. Fusce convallis magna non</a:t>
            </a:r>
          </a:p>
          <a:p>
            <a:endParaRPr lang="es-CO" sz="1600" dirty="0">
              <a:latin typeface="Arial" panose="020B0604020202020204" pitchFamily="34" charset="0"/>
              <a:cs typeface="Arial" panose="020B0604020202020204" pitchFamily="34" charset="0"/>
            </a:endParaRPr>
          </a:p>
          <a:p>
            <a:r>
              <a:rPr lang="es-CO" sz="1600" dirty="0">
                <a:latin typeface="Arial" panose="020B0604020202020204" pitchFamily="34" charset="0"/>
                <a:cs typeface="Arial" panose="020B0604020202020204" pitchFamily="34" charset="0"/>
              </a:rPr>
              <a:t>Fusce convallis magna non dolor sit amet, consectetur adipiscing elit. Fusce convallis magna non</a:t>
            </a:r>
          </a:p>
          <a:p>
            <a:endParaRPr lang="es-CO" sz="1600" dirty="0">
              <a:latin typeface="Arial" panose="020B0604020202020204" pitchFamily="34" charset="0"/>
              <a:cs typeface="Arial" panose="020B0604020202020204" pitchFamily="34" charset="0"/>
            </a:endParaRPr>
          </a:p>
          <a:p>
            <a:endParaRPr lang="es-CO" sz="1600" dirty="0">
              <a:latin typeface="Arial" panose="020B0604020202020204" pitchFamily="34" charset="0"/>
              <a:cs typeface="Arial" panose="020B0604020202020204" pitchFamily="34" charset="0"/>
            </a:endParaRPr>
          </a:p>
          <a:p>
            <a:endParaRPr lang="es-CO" sz="1600" dirty="0">
              <a:latin typeface="Arial" panose="020B0604020202020204" pitchFamily="34" charset="0"/>
              <a:cs typeface="Arial" panose="020B0604020202020204" pitchFamily="34" charset="0"/>
            </a:endParaRPr>
          </a:p>
          <a:p>
            <a:endParaRPr lang="es-CO" sz="1600" dirty="0">
              <a:latin typeface="Arial" panose="020B0604020202020204" pitchFamily="34" charset="0"/>
              <a:cs typeface="Arial" panose="020B0604020202020204" pitchFamily="34" charset="0"/>
            </a:endParaRPr>
          </a:p>
          <a:p>
            <a:endParaRPr lang="es-CO" sz="1600" dirty="0">
              <a:latin typeface="Arial" panose="020B0604020202020204" pitchFamily="34" charset="0"/>
              <a:cs typeface="Arial" panose="020B0604020202020204" pitchFamily="34" charset="0"/>
            </a:endParaRPr>
          </a:p>
        </p:txBody>
      </p:sp>
      <p:sp>
        <p:nvSpPr>
          <p:cNvPr id="65" name="CuadroTexto 64">
            <a:extLst>
              <a:ext uri="{FF2B5EF4-FFF2-40B4-BE49-F238E27FC236}">
                <a16:creationId xmlns:a16="http://schemas.microsoft.com/office/drawing/2014/main" id="{A2AFA74B-2F66-4FCD-9594-47385DD85C75}"/>
              </a:ext>
            </a:extLst>
          </p:cNvPr>
          <p:cNvSpPr txBox="1"/>
          <p:nvPr/>
        </p:nvSpPr>
        <p:spPr>
          <a:xfrm>
            <a:off x="395293" y="1080710"/>
            <a:ext cx="4308373" cy="1118255"/>
          </a:xfrm>
          <a:prstGeom prst="rect">
            <a:avLst/>
          </a:prstGeom>
          <a:noFill/>
        </p:spPr>
        <p:txBody>
          <a:bodyPr wrap="square" rtlCol="0">
            <a:spAutoFit/>
          </a:bodyPr>
          <a:lstStyle/>
          <a:p>
            <a:pPr>
              <a:lnSpc>
                <a:spcPts val="4000"/>
              </a:lnSpc>
            </a:pPr>
            <a:r>
              <a:rPr lang="en-US" sz="4000" b="1" dirty="0">
                <a:latin typeface="Arial" panose="020B0604020202020204" pitchFamily="34" charset="0"/>
                <a:cs typeface="Arial" panose="020B0604020202020204" pitchFamily="34" charset="0"/>
              </a:rPr>
              <a:t>Your </a:t>
            </a:r>
          </a:p>
          <a:p>
            <a:pPr>
              <a:lnSpc>
                <a:spcPts val="4000"/>
              </a:lnSpc>
            </a:pPr>
            <a:r>
              <a:rPr lang="en-US" sz="4000" dirty="0">
                <a:solidFill>
                  <a:srgbClr val="E1C833"/>
                </a:solidFill>
                <a:latin typeface="Arial" panose="020B0604020202020204" pitchFamily="34" charset="0"/>
                <a:cs typeface="Arial" panose="020B0604020202020204" pitchFamily="34" charset="0"/>
              </a:rPr>
              <a:t>Title Here</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Marcador de posición de imagen 7">
            <a:extLst>
              <a:ext uri="{FF2B5EF4-FFF2-40B4-BE49-F238E27FC236}">
                <a16:creationId xmlns:a16="http://schemas.microsoft.com/office/drawing/2014/main" id="{EDD576F1-32E5-4B8F-A38B-0A851E89E46D}"/>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7647" b="7647"/>
          <a:stretch>
            <a:fillRect/>
          </a:stretch>
        </p:blipFill>
        <p:spPr/>
      </p:pic>
      <p:sp>
        <p:nvSpPr>
          <p:cNvPr id="2" name="Rectangle 1"/>
          <p:cNvSpPr/>
          <p:nvPr/>
        </p:nvSpPr>
        <p:spPr>
          <a:xfrm>
            <a:off x="1588" y="0"/>
            <a:ext cx="4938713" cy="6858000"/>
          </a:xfrm>
          <a:prstGeom prst="rect">
            <a:avLst/>
          </a:prstGeom>
          <a:solidFill>
            <a:srgbClr val="E1C83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217">
              <a:defRPr/>
            </a:pPr>
            <a:endParaRPr lang="en-US" sz="900" dirty="0"/>
          </a:p>
        </p:txBody>
      </p:sp>
      <p:sp>
        <p:nvSpPr>
          <p:cNvPr id="10249" name="TextBox 30"/>
          <p:cNvSpPr txBox="1">
            <a:spLocks noChangeArrowheads="1"/>
          </p:cNvSpPr>
          <p:nvPr/>
        </p:nvSpPr>
        <p:spPr bwMode="auto">
          <a:xfrm>
            <a:off x="1380840" y="2144936"/>
            <a:ext cx="3163863" cy="553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99" tIns="60950" rIns="121899" bIns="60950">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s-CO" sz="1400" dirty="0">
                <a:solidFill>
                  <a:schemeClr val="bg1"/>
                </a:solidFill>
                <a:latin typeface="Arial" panose="020B0604020202020204" pitchFamily="34" charset="0"/>
                <a:cs typeface="Arial" panose="020B0604020202020204" pitchFamily="34" charset="0"/>
              </a:rPr>
              <a:t>Fusce convallis magna non dolor sit amet, consectetur adipiscing elit</a:t>
            </a:r>
            <a:endParaRPr lang="en-US" altLang="es-MX" sz="1350" dirty="0">
              <a:solidFill>
                <a:srgbClr val="3F353B"/>
              </a:solidFill>
            </a:endParaRPr>
          </a:p>
        </p:txBody>
      </p:sp>
      <p:sp>
        <p:nvSpPr>
          <p:cNvPr id="10250" name="Rectangle 31"/>
          <p:cNvSpPr>
            <a:spLocks noChangeArrowheads="1"/>
          </p:cNvSpPr>
          <p:nvPr/>
        </p:nvSpPr>
        <p:spPr bwMode="auto">
          <a:xfrm>
            <a:off x="1375285" y="1890143"/>
            <a:ext cx="964324" cy="369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899" tIns="60950" rIns="121899" bIns="60950">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1600" b="1" dirty="0">
                <a:solidFill>
                  <a:srgbClr val="3F353B"/>
                </a:solidFill>
                <a:latin typeface="Arial Black" panose="020B0A04020102020204" pitchFamily="34" charset="0"/>
              </a:rPr>
              <a:t>Title 1</a:t>
            </a:r>
          </a:p>
        </p:txBody>
      </p:sp>
      <p:sp>
        <p:nvSpPr>
          <p:cNvPr id="10251" name="TextBox 32"/>
          <p:cNvSpPr txBox="1">
            <a:spLocks noChangeArrowheads="1"/>
          </p:cNvSpPr>
          <p:nvPr/>
        </p:nvSpPr>
        <p:spPr bwMode="auto">
          <a:xfrm>
            <a:off x="1380841" y="3206180"/>
            <a:ext cx="3163862" cy="553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99" tIns="60950" rIns="121899" bIns="60950">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s-CO" sz="1400" dirty="0">
                <a:solidFill>
                  <a:schemeClr val="bg1"/>
                </a:solidFill>
                <a:latin typeface="Arial" panose="020B0604020202020204" pitchFamily="34" charset="0"/>
                <a:cs typeface="Arial" panose="020B0604020202020204" pitchFamily="34" charset="0"/>
              </a:rPr>
              <a:t>Fusce convallis magna non dolor sit amet, consectetur adipiscing elit</a:t>
            </a:r>
            <a:endParaRPr lang="en-US" altLang="es-MX" sz="1400" dirty="0">
              <a:solidFill>
                <a:srgbClr val="3F353B"/>
              </a:solidFill>
            </a:endParaRPr>
          </a:p>
        </p:txBody>
      </p:sp>
      <p:sp>
        <p:nvSpPr>
          <p:cNvPr id="10252" name="Rectangle 35"/>
          <p:cNvSpPr>
            <a:spLocks noChangeArrowheads="1"/>
          </p:cNvSpPr>
          <p:nvPr/>
        </p:nvSpPr>
        <p:spPr bwMode="auto">
          <a:xfrm>
            <a:off x="1375285" y="2951386"/>
            <a:ext cx="964324" cy="369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899" tIns="60950" rIns="121899" bIns="60950">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1600" b="1" dirty="0">
                <a:solidFill>
                  <a:srgbClr val="3F353B"/>
                </a:solidFill>
                <a:latin typeface="Arial Black" panose="020B0A04020102020204" pitchFamily="34" charset="0"/>
              </a:rPr>
              <a:t>Title 2</a:t>
            </a:r>
          </a:p>
        </p:txBody>
      </p:sp>
      <p:sp>
        <p:nvSpPr>
          <p:cNvPr id="10253" name="TextBox 36"/>
          <p:cNvSpPr txBox="1">
            <a:spLocks noChangeArrowheads="1"/>
          </p:cNvSpPr>
          <p:nvPr/>
        </p:nvSpPr>
        <p:spPr bwMode="auto">
          <a:xfrm>
            <a:off x="1380841" y="4312668"/>
            <a:ext cx="3000090" cy="553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99" tIns="60950" rIns="121899" bIns="60950">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s-CO" sz="1400" dirty="0">
                <a:solidFill>
                  <a:schemeClr val="bg1"/>
                </a:solidFill>
                <a:latin typeface="Arial" panose="020B0604020202020204" pitchFamily="34" charset="0"/>
                <a:cs typeface="Arial" panose="020B0604020202020204" pitchFamily="34" charset="0"/>
              </a:rPr>
              <a:t>Fusce convallis magna non dolor sit amet, consectetur adipiscing elit</a:t>
            </a:r>
            <a:endParaRPr lang="en-US" altLang="es-MX" sz="1400" dirty="0">
              <a:solidFill>
                <a:srgbClr val="3F353B"/>
              </a:solidFill>
            </a:endParaRPr>
          </a:p>
        </p:txBody>
      </p:sp>
      <p:sp>
        <p:nvSpPr>
          <p:cNvPr id="10254" name="Rectangle 37"/>
          <p:cNvSpPr>
            <a:spLocks noChangeArrowheads="1"/>
          </p:cNvSpPr>
          <p:nvPr/>
        </p:nvSpPr>
        <p:spPr bwMode="auto">
          <a:xfrm>
            <a:off x="1375285" y="4058668"/>
            <a:ext cx="964324" cy="369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899" tIns="60950" rIns="121899" bIns="60950">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1600" b="1" dirty="0">
                <a:solidFill>
                  <a:srgbClr val="3F353B"/>
                </a:solidFill>
                <a:latin typeface="Arial Black" panose="020B0A04020102020204" pitchFamily="34" charset="0"/>
              </a:rPr>
              <a:t>Title 3</a:t>
            </a:r>
          </a:p>
        </p:txBody>
      </p:sp>
      <p:sp>
        <p:nvSpPr>
          <p:cNvPr id="10255" name="TextBox 38"/>
          <p:cNvSpPr txBox="1">
            <a:spLocks noChangeArrowheads="1"/>
          </p:cNvSpPr>
          <p:nvPr/>
        </p:nvSpPr>
        <p:spPr bwMode="auto">
          <a:xfrm>
            <a:off x="1380841" y="5420743"/>
            <a:ext cx="3000090" cy="553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99" tIns="60950" rIns="121899" bIns="60950">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s-CO" sz="1400" dirty="0">
                <a:solidFill>
                  <a:schemeClr val="bg1"/>
                </a:solidFill>
                <a:latin typeface="Arial" panose="020B0604020202020204" pitchFamily="34" charset="0"/>
                <a:cs typeface="Arial" panose="020B0604020202020204" pitchFamily="34" charset="0"/>
              </a:rPr>
              <a:t>Fusce convallis magna non dolor sit amet, consectetur adipiscing elit</a:t>
            </a:r>
            <a:endParaRPr lang="en-US" altLang="es-MX" sz="1400" dirty="0">
              <a:solidFill>
                <a:srgbClr val="3F353B"/>
              </a:solidFill>
            </a:endParaRPr>
          </a:p>
        </p:txBody>
      </p:sp>
      <p:sp>
        <p:nvSpPr>
          <p:cNvPr id="10256" name="Rectangle 39"/>
          <p:cNvSpPr>
            <a:spLocks noChangeArrowheads="1"/>
          </p:cNvSpPr>
          <p:nvPr/>
        </p:nvSpPr>
        <p:spPr bwMode="auto">
          <a:xfrm>
            <a:off x="1375285" y="5166743"/>
            <a:ext cx="964324" cy="369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899" tIns="60950" rIns="121899" bIns="60950">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1600" b="1" dirty="0">
                <a:solidFill>
                  <a:srgbClr val="3F353B"/>
                </a:solidFill>
                <a:latin typeface="Arial Black" panose="020B0A04020102020204" pitchFamily="34" charset="0"/>
              </a:rPr>
              <a:t>Title 4</a:t>
            </a:r>
          </a:p>
        </p:txBody>
      </p:sp>
      <p:sp>
        <p:nvSpPr>
          <p:cNvPr id="23" name="CuadroTexto 22">
            <a:extLst>
              <a:ext uri="{FF2B5EF4-FFF2-40B4-BE49-F238E27FC236}">
                <a16:creationId xmlns:a16="http://schemas.microsoft.com/office/drawing/2014/main" id="{7680FAC8-094C-471E-8D07-014792DE5839}"/>
              </a:ext>
            </a:extLst>
          </p:cNvPr>
          <p:cNvSpPr txBox="1"/>
          <p:nvPr/>
        </p:nvSpPr>
        <p:spPr>
          <a:xfrm>
            <a:off x="631928" y="439238"/>
            <a:ext cx="4308373" cy="1118255"/>
          </a:xfrm>
          <a:prstGeom prst="rect">
            <a:avLst/>
          </a:prstGeom>
          <a:noFill/>
        </p:spPr>
        <p:txBody>
          <a:bodyPr wrap="square" rtlCol="0">
            <a:spAutoFit/>
          </a:bodyPr>
          <a:lstStyle/>
          <a:p>
            <a:pPr>
              <a:lnSpc>
                <a:spcPts val="4000"/>
              </a:lnSpc>
            </a:pPr>
            <a:r>
              <a:rPr lang="en-US" sz="4000" b="1" dirty="0">
                <a:latin typeface="Arial" panose="020B0604020202020204" pitchFamily="34" charset="0"/>
                <a:cs typeface="Arial" panose="020B0604020202020204" pitchFamily="34" charset="0"/>
              </a:rPr>
              <a:t>Your </a:t>
            </a:r>
          </a:p>
          <a:p>
            <a:pPr>
              <a:lnSpc>
                <a:spcPts val="4000"/>
              </a:lnSpc>
            </a:pPr>
            <a:r>
              <a:rPr lang="en-US" sz="4000" dirty="0">
                <a:solidFill>
                  <a:schemeClr val="bg1"/>
                </a:solidFill>
                <a:latin typeface="Arial" panose="020B0604020202020204" pitchFamily="34" charset="0"/>
                <a:cs typeface="Arial" panose="020B0604020202020204" pitchFamily="34" charset="0"/>
              </a:rPr>
              <a:t>Title Here</a:t>
            </a:r>
          </a:p>
        </p:txBody>
      </p:sp>
      <p:sp>
        <p:nvSpPr>
          <p:cNvPr id="24" name="Rectángulo 23">
            <a:extLst>
              <a:ext uri="{FF2B5EF4-FFF2-40B4-BE49-F238E27FC236}">
                <a16:creationId xmlns:a16="http://schemas.microsoft.com/office/drawing/2014/main" id="{4D52AE12-3A23-41F9-AD26-EA3AA1CB101D}"/>
              </a:ext>
            </a:extLst>
          </p:cNvPr>
          <p:cNvSpPr/>
          <p:nvPr/>
        </p:nvSpPr>
        <p:spPr>
          <a:xfrm>
            <a:off x="464023" y="300251"/>
            <a:ext cx="11273051" cy="6237027"/>
          </a:xfrm>
          <a:prstGeom prst="rect">
            <a:avLst/>
          </a:prstGeom>
          <a:noFill/>
          <a:ln w="38100">
            <a:solidFill>
              <a:srgbClr val="E1C8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4">
            <a:extLst>
              <a:ext uri="{FF2B5EF4-FFF2-40B4-BE49-F238E27FC236}">
                <a16:creationId xmlns:a16="http://schemas.microsoft.com/office/drawing/2014/main" id="{FCDE8E80-9793-4249-AE00-5B90658E624A}"/>
              </a:ext>
            </a:extLst>
          </p:cNvPr>
          <p:cNvGrpSpPr>
            <a:grpSpLocks noChangeAspect="1"/>
          </p:cNvGrpSpPr>
          <p:nvPr/>
        </p:nvGrpSpPr>
        <p:grpSpPr bwMode="auto">
          <a:xfrm>
            <a:off x="520130" y="1929090"/>
            <a:ext cx="800457" cy="538589"/>
            <a:chOff x="2" y="2"/>
            <a:chExt cx="2048" cy="1378"/>
          </a:xfrm>
          <a:solidFill>
            <a:schemeClr val="bg1"/>
          </a:solidFill>
        </p:grpSpPr>
        <p:sp>
          <p:nvSpPr>
            <p:cNvPr id="12" name="Freeform 5">
              <a:extLst>
                <a:ext uri="{FF2B5EF4-FFF2-40B4-BE49-F238E27FC236}">
                  <a16:creationId xmlns:a16="http://schemas.microsoft.com/office/drawing/2014/main" id="{D2FC0884-341C-41D8-A4B3-BD6B50DE68CC}"/>
                </a:ext>
              </a:extLst>
            </p:cNvPr>
            <p:cNvSpPr>
              <a:spLocks noEditPoints="1"/>
            </p:cNvSpPr>
            <p:nvPr/>
          </p:nvSpPr>
          <p:spPr bwMode="auto">
            <a:xfrm>
              <a:off x="721" y="2"/>
              <a:ext cx="613" cy="482"/>
            </a:xfrm>
            <a:custGeom>
              <a:avLst/>
              <a:gdLst>
                <a:gd name="T0" fmla="*/ 137 w 258"/>
                <a:gd name="T1" fmla="*/ 202 h 202"/>
                <a:gd name="T2" fmla="*/ 137 w 258"/>
                <a:gd name="T3" fmla="*/ 202 h 202"/>
                <a:gd name="T4" fmla="*/ 247 w 258"/>
                <a:gd name="T5" fmla="*/ 202 h 202"/>
                <a:gd name="T6" fmla="*/ 258 w 258"/>
                <a:gd name="T7" fmla="*/ 191 h 202"/>
                <a:gd name="T8" fmla="*/ 258 w 258"/>
                <a:gd name="T9" fmla="*/ 11 h 202"/>
                <a:gd name="T10" fmla="*/ 247 w 258"/>
                <a:gd name="T11" fmla="*/ 0 h 202"/>
                <a:gd name="T12" fmla="*/ 11 w 258"/>
                <a:gd name="T13" fmla="*/ 0 h 202"/>
                <a:gd name="T14" fmla="*/ 0 w 258"/>
                <a:gd name="T15" fmla="*/ 11 h 202"/>
                <a:gd name="T16" fmla="*/ 0 w 258"/>
                <a:gd name="T17" fmla="*/ 191 h 202"/>
                <a:gd name="T18" fmla="*/ 11 w 258"/>
                <a:gd name="T19" fmla="*/ 202 h 202"/>
                <a:gd name="T20" fmla="*/ 121 w 258"/>
                <a:gd name="T21" fmla="*/ 202 h 202"/>
                <a:gd name="T22" fmla="*/ 121 w 258"/>
                <a:gd name="T23" fmla="*/ 202 h 202"/>
                <a:gd name="T24" fmla="*/ 137 w 258"/>
                <a:gd name="T25" fmla="*/ 202 h 202"/>
                <a:gd name="T26" fmla="*/ 22 w 258"/>
                <a:gd name="T27" fmla="*/ 180 h 202"/>
                <a:gd name="T28" fmla="*/ 22 w 258"/>
                <a:gd name="T29" fmla="*/ 22 h 202"/>
                <a:gd name="T30" fmla="*/ 236 w 258"/>
                <a:gd name="T31" fmla="*/ 22 h 202"/>
                <a:gd name="T32" fmla="*/ 236 w 258"/>
                <a:gd name="T33" fmla="*/ 180 h 202"/>
                <a:gd name="T34" fmla="*/ 22 w 258"/>
                <a:gd name="T35" fmla="*/ 18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8" h="202">
                  <a:moveTo>
                    <a:pt x="137" y="202"/>
                  </a:moveTo>
                  <a:cubicBezTo>
                    <a:pt x="137" y="202"/>
                    <a:pt x="137" y="202"/>
                    <a:pt x="137" y="202"/>
                  </a:cubicBezTo>
                  <a:cubicBezTo>
                    <a:pt x="247" y="202"/>
                    <a:pt x="247" y="202"/>
                    <a:pt x="247" y="202"/>
                  </a:cubicBezTo>
                  <a:cubicBezTo>
                    <a:pt x="253" y="202"/>
                    <a:pt x="258" y="197"/>
                    <a:pt x="258" y="191"/>
                  </a:cubicBezTo>
                  <a:cubicBezTo>
                    <a:pt x="258" y="11"/>
                    <a:pt x="258" y="11"/>
                    <a:pt x="258" y="11"/>
                  </a:cubicBezTo>
                  <a:cubicBezTo>
                    <a:pt x="258" y="5"/>
                    <a:pt x="253" y="0"/>
                    <a:pt x="247" y="0"/>
                  </a:cubicBezTo>
                  <a:cubicBezTo>
                    <a:pt x="11" y="0"/>
                    <a:pt x="11" y="0"/>
                    <a:pt x="11" y="0"/>
                  </a:cubicBezTo>
                  <a:cubicBezTo>
                    <a:pt x="5" y="0"/>
                    <a:pt x="0" y="5"/>
                    <a:pt x="0" y="11"/>
                  </a:cubicBezTo>
                  <a:cubicBezTo>
                    <a:pt x="0" y="191"/>
                    <a:pt x="0" y="191"/>
                    <a:pt x="0" y="191"/>
                  </a:cubicBezTo>
                  <a:cubicBezTo>
                    <a:pt x="0" y="197"/>
                    <a:pt x="5" y="202"/>
                    <a:pt x="11" y="202"/>
                  </a:cubicBezTo>
                  <a:cubicBezTo>
                    <a:pt x="121" y="202"/>
                    <a:pt x="121" y="202"/>
                    <a:pt x="121" y="202"/>
                  </a:cubicBezTo>
                  <a:cubicBezTo>
                    <a:pt x="121" y="202"/>
                    <a:pt x="121" y="202"/>
                    <a:pt x="121" y="202"/>
                  </a:cubicBezTo>
                  <a:lnTo>
                    <a:pt x="137" y="202"/>
                  </a:lnTo>
                  <a:close/>
                  <a:moveTo>
                    <a:pt x="22" y="180"/>
                  </a:moveTo>
                  <a:cubicBezTo>
                    <a:pt x="22" y="22"/>
                    <a:pt x="22" y="22"/>
                    <a:pt x="22" y="22"/>
                  </a:cubicBezTo>
                  <a:cubicBezTo>
                    <a:pt x="236" y="22"/>
                    <a:pt x="236" y="22"/>
                    <a:pt x="236" y="22"/>
                  </a:cubicBezTo>
                  <a:cubicBezTo>
                    <a:pt x="236" y="180"/>
                    <a:pt x="236" y="180"/>
                    <a:pt x="236" y="180"/>
                  </a:cubicBezTo>
                  <a:lnTo>
                    <a:pt x="22" y="18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6">
              <a:extLst>
                <a:ext uri="{FF2B5EF4-FFF2-40B4-BE49-F238E27FC236}">
                  <a16:creationId xmlns:a16="http://schemas.microsoft.com/office/drawing/2014/main" id="{A612BA62-A964-4BC6-BF21-8B856EC86ED6}"/>
                </a:ext>
              </a:extLst>
            </p:cNvPr>
            <p:cNvSpPr>
              <a:spLocks noEditPoints="1"/>
            </p:cNvSpPr>
            <p:nvPr/>
          </p:nvSpPr>
          <p:spPr bwMode="auto">
            <a:xfrm>
              <a:off x="2" y="899"/>
              <a:ext cx="614" cy="481"/>
            </a:xfrm>
            <a:custGeom>
              <a:avLst/>
              <a:gdLst>
                <a:gd name="T0" fmla="*/ 258 w 258"/>
                <a:gd name="T1" fmla="*/ 191 h 202"/>
                <a:gd name="T2" fmla="*/ 258 w 258"/>
                <a:gd name="T3" fmla="*/ 11 h 202"/>
                <a:gd name="T4" fmla="*/ 247 w 258"/>
                <a:gd name="T5" fmla="*/ 0 h 202"/>
                <a:gd name="T6" fmla="*/ 11 w 258"/>
                <a:gd name="T7" fmla="*/ 0 h 202"/>
                <a:gd name="T8" fmla="*/ 0 w 258"/>
                <a:gd name="T9" fmla="*/ 11 h 202"/>
                <a:gd name="T10" fmla="*/ 0 w 258"/>
                <a:gd name="T11" fmla="*/ 191 h 202"/>
                <a:gd name="T12" fmla="*/ 11 w 258"/>
                <a:gd name="T13" fmla="*/ 202 h 202"/>
                <a:gd name="T14" fmla="*/ 247 w 258"/>
                <a:gd name="T15" fmla="*/ 202 h 202"/>
                <a:gd name="T16" fmla="*/ 258 w 258"/>
                <a:gd name="T17" fmla="*/ 191 h 202"/>
                <a:gd name="T18" fmla="*/ 236 w 258"/>
                <a:gd name="T19" fmla="*/ 180 h 202"/>
                <a:gd name="T20" fmla="*/ 22 w 258"/>
                <a:gd name="T21" fmla="*/ 180 h 202"/>
                <a:gd name="T22" fmla="*/ 22 w 258"/>
                <a:gd name="T23" fmla="*/ 22 h 202"/>
                <a:gd name="T24" fmla="*/ 236 w 258"/>
                <a:gd name="T25" fmla="*/ 22 h 202"/>
                <a:gd name="T26" fmla="*/ 236 w 258"/>
                <a:gd name="T27" fmla="*/ 18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8" h="202">
                  <a:moveTo>
                    <a:pt x="258" y="191"/>
                  </a:moveTo>
                  <a:cubicBezTo>
                    <a:pt x="258" y="11"/>
                    <a:pt x="258" y="11"/>
                    <a:pt x="258" y="11"/>
                  </a:cubicBezTo>
                  <a:cubicBezTo>
                    <a:pt x="258" y="5"/>
                    <a:pt x="253" y="0"/>
                    <a:pt x="247" y="0"/>
                  </a:cubicBezTo>
                  <a:cubicBezTo>
                    <a:pt x="11" y="0"/>
                    <a:pt x="11" y="0"/>
                    <a:pt x="11" y="0"/>
                  </a:cubicBezTo>
                  <a:cubicBezTo>
                    <a:pt x="5" y="0"/>
                    <a:pt x="0" y="5"/>
                    <a:pt x="0" y="11"/>
                  </a:cubicBezTo>
                  <a:cubicBezTo>
                    <a:pt x="0" y="191"/>
                    <a:pt x="0" y="191"/>
                    <a:pt x="0" y="191"/>
                  </a:cubicBezTo>
                  <a:cubicBezTo>
                    <a:pt x="0" y="197"/>
                    <a:pt x="5" y="202"/>
                    <a:pt x="11" y="202"/>
                  </a:cubicBezTo>
                  <a:cubicBezTo>
                    <a:pt x="247" y="202"/>
                    <a:pt x="247" y="202"/>
                    <a:pt x="247" y="202"/>
                  </a:cubicBezTo>
                  <a:cubicBezTo>
                    <a:pt x="253" y="202"/>
                    <a:pt x="258" y="197"/>
                    <a:pt x="258" y="191"/>
                  </a:cubicBezTo>
                  <a:close/>
                  <a:moveTo>
                    <a:pt x="236" y="180"/>
                  </a:moveTo>
                  <a:cubicBezTo>
                    <a:pt x="22" y="180"/>
                    <a:pt x="22" y="180"/>
                    <a:pt x="22" y="180"/>
                  </a:cubicBezTo>
                  <a:cubicBezTo>
                    <a:pt x="22" y="22"/>
                    <a:pt x="22" y="22"/>
                    <a:pt x="22" y="22"/>
                  </a:cubicBezTo>
                  <a:cubicBezTo>
                    <a:pt x="236" y="22"/>
                    <a:pt x="236" y="22"/>
                    <a:pt x="236" y="22"/>
                  </a:cubicBezTo>
                  <a:lnTo>
                    <a:pt x="236" y="18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7">
              <a:extLst>
                <a:ext uri="{FF2B5EF4-FFF2-40B4-BE49-F238E27FC236}">
                  <a16:creationId xmlns:a16="http://schemas.microsoft.com/office/drawing/2014/main" id="{0A1C002E-84C1-4534-99C4-2D8D505F4761}"/>
                </a:ext>
              </a:extLst>
            </p:cNvPr>
            <p:cNvSpPr>
              <a:spLocks noEditPoints="1"/>
            </p:cNvSpPr>
            <p:nvPr/>
          </p:nvSpPr>
          <p:spPr bwMode="auto">
            <a:xfrm>
              <a:off x="721" y="899"/>
              <a:ext cx="613" cy="481"/>
            </a:xfrm>
            <a:custGeom>
              <a:avLst/>
              <a:gdLst>
                <a:gd name="T0" fmla="*/ 11 w 258"/>
                <a:gd name="T1" fmla="*/ 0 h 202"/>
                <a:gd name="T2" fmla="*/ 0 w 258"/>
                <a:gd name="T3" fmla="*/ 11 h 202"/>
                <a:gd name="T4" fmla="*/ 0 w 258"/>
                <a:gd name="T5" fmla="*/ 191 h 202"/>
                <a:gd name="T6" fmla="*/ 11 w 258"/>
                <a:gd name="T7" fmla="*/ 202 h 202"/>
                <a:gd name="T8" fmla="*/ 247 w 258"/>
                <a:gd name="T9" fmla="*/ 202 h 202"/>
                <a:gd name="T10" fmla="*/ 258 w 258"/>
                <a:gd name="T11" fmla="*/ 191 h 202"/>
                <a:gd name="T12" fmla="*/ 258 w 258"/>
                <a:gd name="T13" fmla="*/ 11 h 202"/>
                <a:gd name="T14" fmla="*/ 247 w 258"/>
                <a:gd name="T15" fmla="*/ 0 h 202"/>
                <a:gd name="T16" fmla="*/ 11 w 258"/>
                <a:gd name="T17" fmla="*/ 0 h 202"/>
                <a:gd name="T18" fmla="*/ 236 w 258"/>
                <a:gd name="T19" fmla="*/ 180 h 202"/>
                <a:gd name="T20" fmla="*/ 22 w 258"/>
                <a:gd name="T21" fmla="*/ 180 h 202"/>
                <a:gd name="T22" fmla="*/ 22 w 258"/>
                <a:gd name="T23" fmla="*/ 22 h 202"/>
                <a:gd name="T24" fmla="*/ 236 w 258"/>
                <a:gd name="T25" fmla="*/ 22 h 202"/>
                <a:gd name="T26" fmla="*/ 236 w 258"/>
                <a:gd name="T27" fmla="*/ 18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8" h="202">
                  <a:moveTo>
                    <a:pt x="11" y="0"/>
                  </a:moveTo>
                  <a:cubicBezTo>
                    <a:pt x="5" y="0"/>
                    <a:pt x="0" y="5"/>
                    <a:pt x="0" y="11"/>
                  </a:cubicBezTo>
                  <a:cubicBezTo>
                    <a:pt x="0" y="191"/>
                    <a:pt x="0" y="191"/>
                    <a:pt x="0" y="191"/>
                  </a:cubicBezTo>
                  <a:cubicBezTo>
                    <a:pt x="0" y="197"/>
                    <a:pt x="5" y="202"/>
                    <a:pt x="11" y="202"/>
                  </a:cubicBezTo>
                  <a:cubicBezTo>
                    <a:pt x="247" y="202"/>
                    <a:pt x="247" y="202"/>
                    <a:pt x="247" y="202"/>
                  </a:cubicBezTo>
                  <a:cubicBezTo>
                    <a:pt x="253" y="202"/>
                    <a:pt x="258" y="197"/>
                    <a:pt x="258" y="191"/>
                  </a:cubicBezTo>
                  <a:cubicBezTo>
                    <a:pt x="258" y="11"/>
                    <a:pt x="258" y="11"/>
                    <a:pt x="258" y="11"/>
                  </a:cubicBezTo>
                  <a:cubicBezTo>
                    <a:pt x="258" y="5"/>
                    <a:pt x="253" y="0"/>
                    <a:pt x="247" y="0"/>
                  </a:cubicBezTo>
                  <a:lnTo>
                    <a:pt x="11" y="0"/>
                  </a:lnTo>
                  <a:close/>
                  <a:moveTo>
                    <a:pt x="236" y="180"/>
                  </a:moveTo>
                  <a:cubicBezTo>
                    <a:pt x="22" y="180"/>
                    <a:pt x="22" y="180"/>
                    <a:pt x="22" y="180"/>
                  </a:cubicBezTo>
                  <a:cubicBezTo>
                    <a:pt x="22" y="22"/>
                    <a:pt x="22" y="22"/>
                    <a:pt x="22" y="22"/>
                  </a:cubicBezTo>
                  <a:cubicBezTo>
                    <a:pt x="236" y="22"/>
                    <a:pt x="236" y="22"/>
                    <a:pt x="236" y="22"/>
                  </a:cubicBezTo>
                  <a:lnTo>
                    <a:pt x="236" y="18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8">
              <a:extLst>
                <a:ext uri="{FF2B5EF4-FFF2-40B4-BE49-F238E27FC236}">
                  <a16:creationId xmlns:a16="http://schemas.microsoft.com/office/drawing/2014/main" id="{BDCA2C17-50D1-40E7-A833-361D4246A0AC}"/>
                </a:ext>
              </a:extLst>
            </p:cNvPr>
            <p:cNvSpPr>
              <a:spLocks noEditPoints="1"/>
            </p:cNvSpPr>
            <p:nvPr/>
          </p:nvSpPr>
          <p:spPr bwMode="auto">
            <a:xfrm>
              <a:off x="1437" y="899"/>
              <a:ext cx="613" cy="481"/>
            </a:xfrm>
            <a:custGeom>
              <a:avLst/>
              <a:gdLst>
                <a:gd name="T0" fmla="*/ 11 w 258"/>
                <a:gd name="T1" fmla="*/ 0 h 202"/>
                <a:gd name="T2" fmla="*/ 0 w 258"/>
                <a:gd name="T3" fmla="*/ 11 h 202"/>
                <a:gd name="T4" fmla="*/ 0 w 258"/>
                <a:gd name="T5" fmla="*/ 191 h 202"/>
                <a:gd name="T6" fmla="*/ 11 w 258"/>
                <a:gd name="T7" fmla="*/ 202 h 202"/>
                <a:gd name="T8" fmla="*/ 247 w 258"/>
                <a:gd name="T9" fmla="*/ 202 h 202"/>
                <a:gd name="T10" fmla="*/ 258 w 258"/>
                <a:gd name="T11" fmla="*/ 191 h 202"/>
                <a:gd name="T12" fmla="*/ 258 w 258"/>
                <a:gd name="T13" fmla="*/ 11 h 202"/>
                <a:gd name="T14" fmla="*/ 247 w 258"/>
                <a:gd name="T15" fmla="*/ 0 h 202"/>
                <a:gd name="T16" fmla="*/ 11 w 258"/>
                <a:gd name="T17" fmla="*/ 0 h 202"/>
                <a:gd name="T18" fmla="*/ 236 w 258"/>
                <a:gd name="T19" fmla="*/ 180 h 202"/>
                <a:gd name="T20" fmla="*/ 22 w 258"/>
                <a:gd name="T21" fmla="*/ 180 h 202"/>
                <a:gd name="T22" fmla="*/ 22 w 258"/>
                <a:gd name="T23" fmla="*/ 22 h 202"/>
                <a:gd name="T24" fmla="*/ 236 w 258"/>
                <a:gd name="T25" fmla="*/ 22 h 202"/>
                <a:gd name="T26" fmla="*/ 236 w 258"/>
                <a:gd name="T27" fmla="*/ 18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8" h="202">
                  <a:moveTo>
                    <a:pt x="11" y="0"/>
                  </a:moveTo>
                  <a:cubicBezTo>
                    <a:pt x="5" y="0"/>
                    <a:pt x="0" y="5"/>
                    <a:pt x="0" y="11"/>
                  </a:cubicBezTo>
                  <a:cubicBezTo>
                    <a:pt x="0" y="191"/>
                    <a:pt x="0" y="191"/>
                    <a:pt x="0" y="191"/>
                  </a:cubicBezTo>
                  <a:cubicBezTo>
                    <a:pt x="0" y="197"/>
                    <a:pt x="5" y="202"/>
                    <a:pt x="11" y="202"/>
                  </a:cubicBezTo>
                  <a:cubicBezTo>
                    <a:pt x="247" y="202"/>
                    <a:pt x="247" y="202"/>
                    <a:pt x="247" y="202"/>
                  </a:cubicBezTo>
                  <a:cubicBezTo>
                    <a:pt x="253" y="202"/>
                    <a:pt x="258" y="197"/>
                    <a:pt x="258" y="191"/>
                  </a:cubicBezTo>
                  <a:cubicBezTo>
                    <a:pt x="258" y="11"/>
                    <a:pt x="258" y="11"/>
                    <a:pt x="258" y="11"/>
                  </a:cubicBezTo>
                  <a:cubicBezTo>
                    <a:pt x="258" y="5"/>
                    <a:pt x="253" y="0"/>
                    <a:pt x="247" y="0"/>
                  </a:cubicBezTo>
                  <a:lnTo>
                    <a:pt x="11" y="0"/>
                  </a:lnTo>
                  <a:close/>
                  <a:moveTo>
                    <a:pt x="236" y="180"/>
                  </a:moveTo>
                  <a:cubicBezTo>
                    <a:pt x="22" y="180"/>
                    <a:pt x="22" y="180"/>
                    <a:pt x="22" y="180"/>
                  </a:cubicBezTo>
                  <a:cubicBezTo>
                    <a:pt x="22" y="22"/>
                    <a:pt x="22" y="22"/>
                    <a:pt x="22" y="22"/>
                  </a:cubicBezTo>
                  <a:cubicBezTo>
                    <a:pt x="236" y="22"/>
                    <a:pt x="236" y="22"/>
                    <a:pt x="236" y="22"/>
                  </a:cubicBezTo>
                  <a:lnTo>
                    <a:pt x="236" y="18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9">
              <a:extLst>
                <a:ext uri="{FF2B5EF4-FFF2-40B4-BE49-F238E27FC236}">
                  <a16:creationId xmlns:a16="http://schemas.microsoft.com/office/drawing/2014/main" id="{C5911ADA-9094-41B0-BDA7-5428678E4E1B}"/>
                </a:ext>
              </a:extLst>
            </p:cNvPr>
            <p:cNvSpPr>
              <a:spLocks/>
            </p:cNvSpPr>
            <p:nvPr/>
          </p:nvSpPr>
          <p:spPr bwMode="auto">
            <a:xfrm>
              <a:off x="326" y="484"/>
              <a:ext cx="1403" cy="376"/>
            </a:xfrm>
            <a:custGeom>
              <a:avLst/>
              <a:gdLst>
                <a:gd name="T0" fmla="*/ 0 w 1403"/>
                <a:gd name="T1" fmla="*/ 376 h 376"/>
                <a:gd name="T2" fmla="*/ 38 w 1403"/>
                <a:gd name="T3" fmla="*/ 376 h 376"/>
                <a:gd name="T4" fmla="*/ 38 w 1403"/>
                <a:gd name="T5" fmla="*/ 236 h 376"/>
                <a:gd name="T6" fmla="*/ 683 w 1403"/>
                <a:gd name="T7" fmla="*/ 236 h 376"/>
                <a:gd name="T8" fmla="*/ 683 w 1403"/>
                <a:gd name="T9" fmla="*/ 376 h 376"/>
                <a:gd name="T10" fmla="*/ 721 w 1403"/>
                <a:gd name="T11" fmla="*/ 376 h 376"/>
                <a:gd name="T12" fmla="*/ 721 w 1403"/>
                <a:gd name="T13" fmla="*/ 236 h 376"/>
                <a:gd name="T14" fmla="*/ 1365 w 1403"/>
                <a:gd name="T15" fmla="*/ 236 h 376"/>
                <a:gd name="T16" fmla="*/ 1365 w 1403"/>
                <a:gd name="T17" fmla="*/ 376 h 376"/>
                <a:gd name="T18" fmla="*/ 1403 w 1403"/>
                <a:gd name="T19" fmla="*/ 376 h 376"/>
                <a:gd name="T20" fmla="*/ 1403 w 1403"/>
                <a:gd name="T21" fmla="*/ 198 h 376"/>
                <a:gd name="T22" fmla="*/ 721 w 1403"/>
                <a:gd name="T23" fmla="*/ 198 h 376"/>
                <a:gd name="T24" fmla="*/ 721 w 1403"/>
                <a:gd name="T25" fmla="*/ 0 h 376"/>
                <a:gd name="T26" fmla="*/ 721 w 1403"/>
                <a:gd name="T27" fmla="*/ 0 h 376"/>
                <a:gd name="T28" fmla="*/ 683 w 1403"/>
                <a:gd name="T29" fmla="*/ 0 h 376"/>
                <a:gd name="T30" fmla="*/ 683 w 1403"/>
                <a:gd name="T31" fmla="*/ 0 h 376"/>
                <a:gd name="T32" fmla="*/ 683 w 1403"/>
                <a:gd name="T33" fmla="*/ 198 h 376"/>
                <a:gd name="T34" fmla="*/ 0 w 1403"/>
                <a:gd name="T35" fmla="*/ 198 h 376"/>
                <a:gd name="T36" fmla="*/ 0 w 1403"/>
                <a:gd name="T37" fmla="*/ 376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03" h="376">
                  <a:moveTo>
                    <a:pt x="0" y="376"/>
                  </a:moveTo>
                  <a:lnTo>
                    <a:pt x="38" y="376"/>
                  </a:lnTo>
                  <a:lnTo>
                    <a:pt x="38" y="236"/>
                  </a:lnTo>
                  <a:lnTo>
                    <a:pt x="683" y="236"/>
                  </a:lnTo>
                  <a:lnTo>
                    <a:pt x="683" y="376"/>
                  </a:lnTo>
                  <a:lnTo>
                    <a:pt x="721" y="376"/>
                  </a:lnTo>
                  <a:lnTo>
                    <a:pt x="721" y="236"/>
                  </a:lnTo>
                  <a:lnTo>
                    <a:pt x="1365" y="236"/>
                  </a:lnTo>
                  <a:lnTo>
                    <a:pt x="1365" y="376"/>
                  </a:lnTo>
                  <a:lnTo>
                    <a:pt x="1403" y="376"/>
                  </a:lnTo>
                  <a:lnTo>
                    <a:pt x="1403" y="198"/>
                  </a:lnTo>
                  <a:lnTo>
                    <a:pt x="721" y="198"/>
                  </a:lnTo>
                  <a:lnTo>
                    <a:pt x="721" y="0"/>
                  </a:lnTo>
                  <a:lnTo>
                    <a:pt x="721" y="0"/>
                  </a:lnTo>
                  <a:lnTo>
                    <a:pt x="683" y="0"/>
                  </a:lnTo>
                  <a:lnTo>
                    <a:pt x="683" y="0"/>
                  </a:lnTo>
                  <a:lnTo>
                    <a:pt x="683" y="198"/>
                  </a:lnTo>
                  <a:lnTo>
                    <a:pt x="0" y="198"/>
                  </a:lnTo>
                  <a:lnTo>
                    <a:pt x="0" y="376"/>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8" name="Group 12">
            <a:extLst>
              <a:ext uri="{FF2B5EF4-FFF2-40B4-BE49-F238E27FC236}">
                <a16:creationId xmlns:a16="http://schemas.microsoft.com/office/drawing/2014/main" id="{4DCD7937-AE7A-45B5-BDA8-AC3D22D49C2F}"/>
              </a:ext>
            </a:extLst>
          </p:cNvPr>
          <p:cNvGrpSpPr>
            <a:grpSpLocks noChangeAspect="1"/>
          </p:cNvGrpSpPr>
          <p:nvPr/>
        </p:nvGrpSpPr>
        <p:grpSpPr bwMode="auto">
          <a:xfrm>
            <a:off x="602500" y="3022569"/>
            <a:ext cx="628753" cy="671343"/>
            <a:chOff x="2" y="-2"/>
            <a:chExt cx="1432" cy="1529"/>
          </a:xfrm>
          <a:solidFill>
            <a:schemeClr val="bg1"/>
          </a:solidFill>
        </p:grpSpPr>
        <p:sp>
          <p:nvSpPr>
            <p:cNvPr id="20" name="Freeform 13">
              <a:extLst>
                <a:ext uri="{FF2B5EF4-FFF2-40B4-BE49-F238E27FC236}">
                  <a16:creationId xmlns:a16="http://schemas.microsoft.com/office/drawing/2014/main" id="{E8507C43-D01B-4301-90BE-CFA353A0927B}"/>
                </a:ext>
              </a:extLst>
            </p:cNvPr>
            <p:cNvSpPr>
              <a:spLocks noEditPoints="1"/>
            </p:cNvSpPr>
            <p:nvPr/>
          </p:nvSpPr>
          <p:spPr bwMode="auto">
            <a:xfrm>
              <a:off x="245" y="1215"/>
              <a:ext cx="922" cy="312"/>
            </a:xfrm>
            <a:custGeom>
              <a:avLst/>
              <a:gdLst>
                <a:gd name="T0" fmla="*/ 76 w 387"/>
                <a:gd name="T1" fmla="*/ 47 h 131"/>
                <a:gd name="T2" fmla="*/ 40 w 387"/>
                <a:gd name="T3" fmla="*/ 29 h 131"/>
                <a:gd name="T4" fmla="*/ 30 w 387"/>
                <a:gd name="T5" fmla="*/ 22 h 131"/>
                <a:gd name="T6" fmla="*/ 28 w 387"/>
                <a:gd name="T7" fmla="*/ 20 h 131"/>
                <a:gd name="T8" fmla="*/ 27 w 387"/>
                <a:gd name="T9" fmla="*/ 20 h 131"/>
                <a:gd name="T10" fmla="*/ 5 w 387"/>
                <a:gd name="T11" fmla="*/ 23 h 131"/>
                <a:gd name="T12" fmla="*/ 8 w 387"/>
                <a:gd name="T13" fmla="*/ 45 h 131"/>
                <a:gd name="T14" fmla="*/ 171 w 387"/>
                <a:gd name="T15" fmla="*/ 129 h 131"/>
                <a:gd name="T16" fmla="*/ 203 w 387"/>
                <a:gd name="T17" fmla="*/ 131 h 131"/>
                <a:gd name="T18" fmla="*/ 248 w 387"/>
                <a:gd name="T19" fmla="*/ 126 h 131"/>
                <a:gd name="T20" fmla="*/ 311 w 387"/>
                <a:gd name="T21" fmla="*/ 105 h 131"/>
                <a:gd name="T22" fmla="*/ 323 w 387"/>
                <a:gd name="T23" fmla="*/ 123 h 131"/>
                <a:gd name="T24" fmla="*/ 338 w 387"/>
                <a:gd name="T25" fmla="*/ 129 h 131"/>
                <a:gd name="T26" fmla="*/ 351 w 387"/>
                <a:gd name="T27" fmla="*/ 119 h 131"/>
                <a:gd name="T28" fmla="*/ 385 w 387"/>
                <a:gd name="T29" fmla="*/ 33 h 131"/>
                <a:gd name="T30" fmla="*/ 384 w 387"/>
                <a:gd name="T31" fmla="*/ 19 h 131"/>
                <a:gd name="T32" fmla="*/ 372 w 387"/>
                <a:gd name="T33" fmla="*/ 12 h 131"/>
                <a:gd name="T34" fmla="*/ 279 w 387"/>
                <a:gd name="T35" fmla="*/ 1 h 131"/>
                <a:gd name="T36" fmla="*/ 264 w 387"/>
                <a:gd name="T37" fmla="*/ 8 h 131"/>
                <a:gd name="T38" fmla="*/ 264 w 387"/>
                <a:gd name="T39" fmla="*/ 25 h 131"/>
                <a:gd name="T40" fmla="*/ 273 w 387"/>
                <a:gd name="T41" fmla="*/ 41 h 131"/>
                <a:gd name="T42" fmla="*/ 193 w 387"/>
                <a:gd name="T43" fmla="*/ 68 h 131"/>
                <a:gd name="T44" fmla="*/ 76 w 387"/>
                <a:gd name="T45" fmla="*/ 47 h 131"/>
                <a:gd name="T46" fmla="*/ 293 w 387"/>
                <a:gd name="T47" fmla="*/ 53 h 131"/>
                <a:gd name="T48" fmla="*/ 296 w 387"/>
                <a:gd name="T49" fmla="*/ 39 h 131"/>
                <a:gd name="T50" fmla="*/ 287 w 387"/>
                <a:gd name="T51" fmla="*/ 23 h 131"/>
                <a:gd name="T52" fmla="*/ 363 w 387"/>
                <a:gd name="T53" fmla="*/ 31 h 131"/>
                <a:gd name="T54" fmla="*/ 335 w 387"/>
                <a:gd name="T55" fmla="*/ 103 h 131"/>
                <a:gd name="T56" fmla="*/ 323 w 387"/>
                <a:gd name="T57" fmla="*/ 86 h 131"/>
                <a:gd name="T58" fmla="*/ 310 w 387"/>
                <a:gd name="T59" fmla="*/ 82 h 131"/>
                <a:gd name="T60" fmla="*/ 244 w 387"/>
                <a:gd name="T61" fmla="*/ 106 h 131"/>
                <a:gd name="T62" fmla="*/ 175 w 387"/>
                <a:gd name="T63" fmla="*/ 108 h 131"/>
                <a:gd name="T64" fmla="*/ 79 w 387"/>
                <a:gd name="T65" fmla="*/ 71 h 131"/>
                <a:gd name="T66" fmla="*/ 195 w 387"/>
                <a:gd name="T67" fmla="*/ 88 h 131"/>
                <a:gd name="T68" fmla="*/ 293 w 387"/>
                <a:gd name="T69" fmla="*/ 53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87" h="131">
                  <a:moveTo>
                    <a:pt x="76" y="47"/>
                  </a:moveTo>
                  <a:cubicBezTo>
                    <a:pt x="60" y="40"/>
                    <a:pt x="48" y="33"/>
                    <a:pt x="40" y="29"/>
                  </a:cubicBezTo>
                  <a:cubicBezTo>
                    <a:pt x="36" y="26"/>
                    <a:pt x="32" y="24"/>
                    <a:pt x="30" y="22"/>
                  </a:cubicBezTo>
                  <a:cubicBezTo>
                    <a:pt x="29" y="22"/>
                    <a:pt x="28" y="21"/>
                    <a:pt x="28" y="20"/>
                  </a:cubicBezTo>
                  <a:cubicBezTo>
                    <a:pt x="27" y="20"/>
                    <a:pt x="27" y="20"/>
                    <a:pt x="27" y="20"/>
                  </a:cubicBezTo>
                  <a:cubicBezTo>
                    <a:pt x="20" y="15"/>
                    <a:pt x="11" y="16"/>
                    <a:pt x="5" y="23"/>
                  </a:cubicBezTo>
                  <a:cubicBezTo>
                    <a:pt x="0" y="30"/>
                    <a:pt x="1" y="39"/>
                    <a:pt x="8" y="45"/>
                  </a:cubicBezTo>
                  <a:cubicBezTo>
                    <a:pt x="66" y="93"/>
                    <a:pt x="120" y="121"/>
                    <a:pt x="171" y="129"/>
                  </a:cubicBezTo>
                  <a:cubicBezTo>
                    <a:pt x="182" y="130"/>
                    <a:pt x="192" y="131"/>
                    <a:pt x="203" y="131"/>
                  </a:cubicBezTo>
                  <a:cubicBezTo>
                    <a:pt x="218" y="131"/>
                    <a:pt x="233" y="129"/>
                    <a:pt x="248" y="126"/>
                  </a:cubicBezTo>
                  <a:cubicBezTo>
                    <a:pt x="268" y="122"/>
                    <a:pt x="289" y="115"/>
                    <a:pt x="311" y="105"/>
                  </a:cubicBezTo>
                  <a:cubicBezTo>
                    <a:pt x="323" y="123"/>
                    <a:pt x="323" y="123"/>
                    <a:pt x="323" y="123"/>
                  </a:cubicBezTo>
                  <a:cubicBezTo>
                    <a:pt x="326" y="127"/>
                    <a:pt x="332" y="130"/>
                    <a:pt x="338" y="129"/>
                  </a:cubicBezTo>
                  <a:cubicBezTo>
                    <a:pt x="344" y="129"/>
                    <a:pt x="349" y="125"/>
                    <a:pt x="351" y="119"/>
                  </a:cubicBezTo>
                  <a:cubicBezTo>
                    <a:pt x="385" y="33"/>
                    <a:pt x="385" y="33"/>
                    <a:pt x="385" y="33"/>
                  </a:cubicBezTo>
                  <a:cubicBezTo>
                    <a:pt x="387" y="28"/>
                    <a:pt x="386" y="23"/>
                    <a:pt x="384" y="19"/>
                  </a:cubicBezTo>
                  <a:cubicBezTo>
                    <a:pt x="381" y="15"/>
                    <a:pt x="377" y="12"/>
                    <a:pt x="372" y="12"/>
                  </a:cubicBezTo>
                  <a:cubicBezTo>
                    <a:pt x="279" y="1"/>
                    <a:pt x="279" y="1"/>
                    <a:pt x="279" y="1"/>
                  </a:cubicBezTo>
                  <a:cubicBezTo>
                    <a:pt x="273" y="0"/>
                    <a:pt x="267" y="3"/>
                    <a:pt x="264" y="8"/>
                  </a:cubicBezTo>
                  <a:cubicBezTo>
                    <a:pt x="261" y="13"/>
                    <a:pt x="261" y="20"/>
                    <a:pt x="264" y="25"/>
                  </a:cubicBezTo>
                  <a:cubicBezTo>
                    <a:pt x="273" y="41"/>
                    <a:pt x="273" y="41"/>
                    <a:pt x="273" y="41"/>
                  </a:cubicBezTo>
                  <a:cubicBezTo>
                    <a:pt x="248" y="56"/>
                    <a:pt x="221" y="65"/>
                    <a:pt x="193" y="68"/>
                  </a:cubicBezTo>
                  <a:cubicBezTo>
                    <a:pt x="146" y="72"/>
                    <a:pt x="104" y="59"/>
                    <a:pt x="76" y="47"/>
                  </a:cubicBezTo>
                  <a:close/>
                  <a:moveTo>
                    <a:pt x="293" y="53"/>
                  </a:moveTo>
                  <a:cubicBezTo>
                    <a:pt x="298" y="50"/>
                    <a:pt x="299" y="44"/>
                    <a:pt x="296" y="39"/>
                  </a:cubicBezTo>
                  <a:cubicBezTo>
                    <a:pt x="287" y="23"/>
                    <a:pt x="287" y="23"/>
                    <a:pt x="287" y="23"/>
                  </a:cubicBezTo>
                  <a:cubicBezTo>
                    <a:pt x="363" y="31"/>
                    <a:pt x="363" y="31"/>
                    <a:pt x="363" y="31"/>
                  </a:cubicBezTo>
                  <a:cubicBezTo>
                    <a:pt x="335" y="103"/>
                    <a:pt x="335" y="103"/>
                    <a:pt x="335" y="103"/>
                  </a:cubicBezTo>
                  <a:cubicBezTo>
                    <a:pt x="323" y="86"/>
                    <a:pt x="323" y="86"/>
                    <a:pt x="323" y="86"/>
                  </a:cubicBezTo>
                  <a:cubicBezTo>
                    <a:pt x="320" y="81"/>
                    <a:pt x="314" y="80"/>
                    <a:pt x="310" y="82"/>
                  </a:cubicBezTo>
                  <a:cubicBezTo>
                    <a:pt x="286" y="94"/>
                    <a:pt x="265" y="102"/>
                    <a:pt x="244" y="106"/>
                  </a:cubicBezTo>
                  <a:cubicBezTo>
                    <a:pt x="220" y="111"/>
                    <a:pt x="198" y="112"/>
                    <a:pt x="175" y="108"/>
                  </a:cubicBezTo>
                  <a:cubicBezTo>
                    <a:pt x="144" y="104"/>
                    <a:pt x="112" y="91"/>
                    <a:pt x="79" y="71"/>
                  </a:cubicBezTo>
                  <a:cubicBezTo>
                    <a:pt x="108" y="82"/>
                    <a:pt x="150" y="93"/>
                    <a:pt x="195" y="88"/>
                  </a:cubicBezTo>
                  <a:cubicBezTo>
                    <a:pt x="230" y="85"/>
                    <a:pt x="263" y="73"/>
                    <a:pt x="293" y="5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14">
              <a:extLst>
                <a:ext uri="{FF2B5EF4-FFF2-40B4-BE49-F238E27FC236}">
                  <a16:creationId xmlns:a16="http://schemas.microsoft.com/office/drawing/2014/main" id="{B848ACA5-3567-41EA-BF43-5A21A161ECD1}"/>
                </a:ext>
              </a:extLst>
            </p:cNvPr>
            <p:cNvSpPr>
              <a:spLocks noEditPoints="1"/>
            </p:cNvSpPr>
            <p:nvPr/>
          </p:nvSpPr>
          <p:spPr bwMode="auto">
            <a:xfrm>
              <a:off x="245" y="-2"/>
              <a:ext cx="922" cy="314"/>
            </a:xfrm>
            <a:custGeom>
              <a:avLst/>
              <a:gdLst>
                <a:gd name="T0" fmla="*/ 347 w 387"/>
                <a:gd name="T1" fmla="*/ 104 h 132"/>
                <a:gd name="T2" fmla="*/ 357 w 387"/>
                <a:gd name="T3" fmla="*/ 110 h 132"/>
                <a:gd name="T4" fmla="*/ 359 w 387"/>
                <a:gd name="T5" fmla="*/ 112 h 132"/>
                <a:gd name="T6" fmla="*/ 360 w 387"/>
                <a:gd name="T7" fmla="*/ 112 h 132"/>
                <a:gd name="T8" fmla="*/ 382 w 387"/>
                <a:gd name="T9" fmla="*/ 110 h 132"/>
                <a:gd name="T10" fmla="*/ 379 w 387"/>
                <a:gd name="T11" fmla="*/ 88 h 132"/>
                <a:gd name="T12" fmla="*/ 216 w 387"/>
                <a:gd name="T13" fmla="*/ 4 h 132"/>
                <a:gd name="T14" fmla="*/ 139 w 387"/>
                <a:gd name="T15" fmla="*/ 6 h 132"/>
                <a:gd name="T16" fmla="*/ 76 w 387"/>
                <a:gd name="T17" fmla="*/ 28 h 132"/>
                <a:gd name="T18" fmla="*/ 64 w 387"/>
                <a:gd name="T19" fmla="*/ 10 h 132"/>
                <a:gd name="T20" fmla="*/ 49 w 387"/>
                <a:gd name="T21" fmla="*/ 3 h 132"/>
                <a:gd name="T22" fmla="*/ 36 w 387"/>
                <a:gd name="T23" fmla="*/ 13 h 132"/>
                <a:gd name="T24" fmla="*/ 2 w 387"/>
                <a:gd name="T25" fmla="*/ 100 h 132"/>
                <a:gd name="T26" fmla="*/ 3 w 387"/>
                <a:gd name="T27" fmla="*/ 113 h 132"/>
                <a:gd name="T28" fmla="*/ 15 w 387"/>
                <a:gd name="T29" fmla="*/ 121 h 132"/>
                <a:gd name="T30" fmla="*/ 108 w 387"/>
                <a:gd name="T31" fmla="*/ 132 h 132"/>
                <a:gd name="T32" fmla="*/ 110 w 387"/>
                <a:gd name="T33" fmla="*/ 132 h 132"/>
                <a:gd name="T34" fmla="*/ 123 w 387"/>
                <a:gd name="T35" fmla="*/ 124 h 132"/>
                <a:gd name="T36" fmla="*/ 123 w 387"/>
                <a:gd name="T37" fmla="*/ 108 h 132"/>
                <a:gd name="T38" fmla="*/ 114 w 387"/>
                <a:gd name="T39" fmla="*/ 92 h 132"/>
                <a:gd name="T40" fmla="*/ 194 w 387"/>
                <a:gd name="T41" fmla="*/ 65 h 132"/>
                <a:gd name="T42" fmla="*/ 311 w 387"/>
                <a:gd name="T43" fmla="*/ 85 h 132"/>
                <a:gd name="T44" fmla="*/ 347 w 387"/>
                <a:gd name="T45" fmla="*/ 104 h 132"/>
                <a:gd name="T46" fmla="*/ 192 w 387"/>
                <a:gd name="T47" fmla="*/ 44 h 132"/>
                <a:gd name="T48" fmla="*/ 94 w 387"/>
                <a:gd name="T49" fmla="*/ 80 h 132"/>
                <a:gd name="T50" fmla="*/ 91 w 387"/>
                <a:gd name="T51" fmla="*/ 94 h 132"/>
                <a:gd name="T52" fmla="*/ 100 w 387"/>
                <a:gd name="T53" fmla="*/ 110 h 132"/>
                <a:gd name="T54" fmla="*/ 24 w 387"/>
                <a:gd name="T55" fmla="*/ 101 h 132"/>
                <a:gd name="T56" fmla="*/ 52 w 387"/>
                <a:gd name="T57" fmla="*/ 29 h 132"/>
                <a:gd name="T58" fmla="*/ 64 w 387"/>
                <a:gd name="T59" fmla="*/ 47 h 132"/>
                <a:gd name="T60" fmla="*/ 77 w 387"/>
                <a:gd name="T61" fmla="*/ 50 h 132"/>
                <a:gd name="T62" fmla="*/ 143 w 387"/>
                <a:gd name="T63" fmla="*/ 27 h 132"/>
                <a:gd name="T64" fmla="*/ 213 w 387"/>
                <a:gd name="T65" fmla="*/ 24 h 132"/>
                <a:gd name="T66" fmla="*/ 308 w 387"/>
                <a:gd name="T67" fmla="*/ 62 h 132"/>
                <a:gd name="T68" fmla="*/ 192 w 387"/>
                <a:gd name="T69" fmla="*/ 44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87" h="132">
                  <a:moveTo>
                    <a:pt x="347" y="104"/>
                  </a:moveTo>
                  <a:cubicBezTo>
                    <a:pt x="351" y="107"/>
                    <a:pt x="355" y="109"/>
                    <a:pt x="357" y="110"/>
                  </a:cubicBezTo>
                  <a:cubicBezTo>
                    <a:pt x="358" y="111"/>
                    <a:pt x="359" y="112"/>
                    <a:pt x="359" y="112"/>
                  </a:cubicBezTo>
                  <a:cubicBezTo>
                    <a:pt x="360" y="112"/>
                    <a:pt x="360" y="112"/>
                    <a:pt x="360" y="112"/>
                  </a:cubicBezTo>
                  <a:cubicBezTo>
                    <a:pt x="367" y="118"/>
                    <a:pt x="376" y="116"/>
                    <a:pt x="382" y="110"/>
                  </a:cubicBezTo>
                  <a:cubicBezTo>
                    <a:pt x="387" y="103"/>
                    <a:pt x="386" y="93"/>
                    <a:pt x="379" y="88"/>
                  </a:cubicBezTo>
                  <a:cubicBezTo>
                    <a:pt x="321" y="39"/>
                    <a:pt x="267" y="12"/>
                    <a:pt x="216" y="4"/>
                  </a:cubicBezTo>
                  <a:cubicBezTo>
                    <a:pt x="190" y="0"/>
                    <a:pt x="165" y="1"/>
                    <a:pt x="139" y="6"/>
                  </a:cubicBezTo>
                  <a:cubicBezTo>
                    <a:pt x="119" y="11"/>
                    <a:pt x="98" y="18"/>
                    <a:pt x="76" y="28"/>
                  </a:cubicBezTo>
                  <a:cubicBezTo>
                    <a:pt x="64" y="10"/>
                    <a:pt x="64" y="10"/>
                    <a:pt x="64" y="10"/>
                  </a:cubicBezTo>
                  <a:cubicBezTo>
                    <a:pt x="61" y="5"/>
                    <a:pt x="55" y="3"/>
                    <a:pt x="49" y="3"/>
                  </a:cubicBezTo>
                  <a:cubicBezTo>
                    <a:pt x="43" y="4"/>
                    <a:pt x="38" y="8"/>
                    <a:pt x="36" y="13"/>
                  </a:cubicBezTo>
                  <a:cubicBezTo>
                    <a:pt x="2" y="100"/>
                    <a:pt x="2" y="100"/>
                    <a:pt x="2" y="100"/>
                  </a:cubicBezTo>
                  <a:cubicBezTo>
                    <a:pt x="0" y="104"/>
                    <a:pt x="1" y="109"/>
                    <a:pt x="3" y="113"/>
                  </a:cubicBezTo>
                  <a:cubicBezTo>
                    <a:pt x="6" y="118"/>
                    <a:pt x="10" y="120"/>
                    <a:pt x="15" y="121"/>
                  </a:cubicBezTo>
                  <a:cubicBezTo>
                    <a:pt x="108" y="132"/>
                    <a:pt x="108" y="132"/>
                    <a:pt x="108" y="132"/>
                  </a:cubicBezTo>
                  <a:cubicBezTo>
                    <a:pt x="109" y="132"/>
                    <a:pt x="109" y="132"/>
                    <a:pt x="110" y="132"/>
                  </a:cubicBezTo>
                  <a:cubicBezTo>
                    <a:pt x="115" y="132"/>
                    <a:pt x="120" y="129"/>
                    <a:pt x="123" y="124"/>
                  </a:cubicBezTo>
                  <a:cubicBezTo>
                    <a:pt x="126" y="119"/>
                    <a:pt x="126" y="113"/>
                    <a:pt x="123" y="108"/>
                  </a:cubicBezTo>
                  <a:cubicBezTo>
                    <a:pt x="114" y="92"/>
                    <a:pt x="114" y="92"/>
                    <a:pt x="114" y="92"/>
                  </a:cubicBezTo>
                  <a:cubicBezTo>
                    <a:pt x="139" y="77"/>
                    <a:pt x="166" y="68"/>
                    <a:pt x="194" y="65"/>
                  </a:cubicBezTo>
                  <a:cubicBezTo>
                    <a:pt x="241" y="60"/>
                    <a:pt x="283" y="73"/>
                    <a:pt x="311" y="85"/>
                  </a:cubicBezTo>
                  <a:cubicBezTo>
                    <a:pt x="327" y="92"/>
                    <a:pt x="339" y="99"/>
                    <a:pt x="347" y="104"/>
                  </a:cubicBezTo>
                  <a:close/>
                  <a:moveTo>
                    <a:pt x="192" y="44"/>
                  </a:moveTo>
                  <a:cubicBezTo>
                    <a:pt x="157" y="48"/>
                    <a:pt x="124" y="60"/>
                    <a:pt x="94" y="80"/>
                  </a:cubicBezTo>
                  <a:cubicBezTo>
                    <a:pt x="89" y="83"/>
                    <a:pt x="88" y="89"/>
                    <a:pt x="91" y="94"/>
                  </a:cubicBezTo>
                  <a:cubicBezTo>
                    <a:pt x="100" y="110"/>
                    <a:pt x="100" y="110"/>
                    <a:pt x="100" y="110"/>
                  </a:cubicBezTo>
                  <a:cubicBezTo>
                    <a:pt x="24" y="101"/>
                    <a:pt x="24" y="101"/>
                    <a:pt x="24" y="101"/>
                  </a:cubicBezTo>
                  <a:cubicBezTo>
                    <a:pt x="52" y="29"/>
                    <a:pt x="52" y="29"/>
                    <a:pt x="52" y="29"/>
                  </a:cubicBezTo>
                  <a:cubicBezTo>
                    <a:pt x="64" y="47"/>
                    <a:pt x="64" y="47"/>
                    <a:pt x="64" y="47"/>
                  </a:cubicBezTo>
                  <a:cubicBezTo>
                    <a:pt x="67" y="51"/>
                    <a:pt x="73" y="53"/>
                    <a:pt x="77" y="50"/>
                  </a:cubicBezTo>
                  <a:cubicBezTo>
                    <a:pt x="101" y="39"/>
                    <a:pt x="122" y="31"/>
                    <a:pt x="143" y="27"/>
                  </a:cubicBezTo>
                  <a:cubicBezTo>
                    <a:pt x="167" y="22"/>
                    <a:pt x="189" y="21"/>
                    <a:pt x="213" y="24"/>
                  </a:cubicBezTo>
                  <a:cubicBezTo>
                    <a:pt x="243" y="29"/>
                    <a:pt x="275" y="41"/>
                    <a:pt x="308" y="62"/>
                  </a:cubicBezTo>
                  <a:cubicBezTo>
                    <a:pt x="279" y="50"/>
                    <a:pt x="237" y="40"/>
                    <a:pt x="192" y="4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15">
              <a:extLst>
                <a:ext uri="{FF2B5EF4-FFF2-40B4-BE49-F238E27FC236}">
                  <a16:creationId xmlns:a16="http://schemas.microsoft.com/office/drawing/2014/main" id="{F4810D12-5E01-4760-9FC7-B29901B8F20E}"/>
                </a:ext>
              </a:extLst>
            </p:cNvPr>
            <p:cNvSpPr>
              <a:spLocks noEditPoints="1"/>
            </p:cNvSpPr>
            <p:nvPr/>
          </p:nvSpPr>
          <p:spPr bwMode="auto">
            <a:xfrm>
              <a:off x="56" y="417"/>
              <a:ext cx="410" cy="409"/>
            </a:xfrm>
            <a:custGeom>
              <a:avLst/>
              <a:gdLst>
                <a:gd name="T0" fmla="*/ 86 w 172"/>
                <a:gd name="T1" fmla="*/ 172 h 172"/>
                <a:gd name="T2" fmla="*/ 86 w 172"/>
                <a:gd name="T3" fmla="*/ 172 h 172"/>
                <a:gd name="T4" fmla="*/ 147 w 172"/>
                <a:gd name="T5" fmla="*/ 147 h 172"/>
                <a:gd name="T6" fmla="*/ 172 w 172"/>
                <a:gd name="T7" fmla="*/ 86 h 172"/>
                <a:gd name="T8" fmla="*/ 86 w 172"/>
                <a:gd name="T9" fmla="*/ 0 h 172"/>
                <a:gd name="T10" fmla="*/ 25 w 172"/>
                <a:gd name="T11" fmla="*/ 25 h 172"/>
                <a:gd name="T12" fmla="*/ 0 w 172"/>
                <a:gd name="T13" fmla="*/ 86 h 172"/>
                <a:gd name="T14" fmla="*/ 86 w 172"/>
                <a:gd name="T15" fmla="*/ 172 h 172"/>
                <a:gd name="T16" fmla="*/ 41 w 172"/>
                <a:gd name="T17" fmla="*/ 41 h 172"/>
                <a:gd name="T18" fmla="*/ 86 w 172"/>
                <a:gd name="T19" fmla="*/ 23 h 172"/>
                <a:gd name="T20" fmla="*/ 150 w 172"/>
                <a:gd name="T21" fmla="*/ 86 h 172"/>
                <a:gd name="T22" fmla="*/ 131 w 172"/>
                <a:gd name="T23" fmla="*/ 131 h 172"/>
                <a:gd name="T24" fmla="*/ 86 w 172"/>
                <a:gd name="T25" fmla="*/ 149 h 172"/>
                <a:gd name="T26" fmla="*/ 86 w 172"/>
                <a:gd name="T27" fmla="*/ 149 h 172"/>
                <a:gd name="T28" fmla="*/ 23 w 172"/>
                <a:gd name="T29" fmla="*/ 86 h 172"/>
                <a:gd name="T30" fmla="*/ 41 w 172"/>
                <a:gd name="T31" fmla="*/ 41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 h="172">
                  <a:moveTo>
                    <a:pt x="86" y="172"/>
                  </a:moveTo>
                  <a:cubicBezTo>
                    <a:pt x="86" y="172"/>
                    <a:pt x="86" y="172"/>
                    <a:pt x="86" y="172"/>
                  </a:cubicBezTo>
                  <a:cubicBezTo>
                    <a:pt x="109" y="172"/>
                    <a:pt x="131" y="163"/>
                    <a:pt x="147" y="147"/>
                  </a:cubicBezTo>
                  <a:cubicBezTo>
                    <a:pt x="163" y="131"/>
                    <a:pt x="172" y="109"/>
                    <a:pt x="172" y="86"/>
                  </a:cubicBezTo>
                  <a:cubicBezTo>
                    <a:pt x="172" y="39"/>
                    <a:pt x="134" y="0"/>
                    <a:pt x="86" y="0"/>
                  </a:cubicBezTo>
                  <a:cubicBezTo>
                    <a:pt x="63" y="0"/>
                    <a:pt x="42" y="9"/>
                    <a:pt x="25" y="25"/>
                  </a:cubicBezTo>
                  <a:cubicBezTo>
                    <a:pt x="9" y="41"/>
                    <a:pt x="0" y="63"/>
                    <a:pt x="0" y="86"/>
                  </a:cubicBezTo>
                  <a:cubicBezTo>
                    <a:pt x="0" y="133"/>
                    <a:pt x="39" y="172"/>
                    <a:pt x="86" y="172"/>
                  </a:cubicBezTo>
                  <a:close/>
                  <a:moveTo>
                    <a:pt x="41" y="41"/>
                  </a:moveTo>
                  <a:cubicBezTo>
                    <a:pt x="53" y="29"/>
                    <a:pt x="69" y="23"/>
                    <a:pt x="86" y="23"/>
                  </a:cubicBezTo>
                  <a:cubicBezTo>
                    <a:pt x="121" y="23"/>
                    <a:pt x="149" y="51"/>
                    <a:pt x="150" y="86"/>
                  </a:cubicBezTo>
                  <a:cubicBezTo>
                    <a:pt x="150" y="103"/>
                    <a:pt x="143" y="119"/>
                    <a:pt x="131" y="131"/>
                  </a:cubicBezTo>
                  <a:cubicBezTo>
                    <a:pt x="119" y="143"/>
                    <a:pt x="103" y="149"/>
                    <a:pt x="86" y="149"/>
                  </a:cubicBezTo>
                  <a:cubicBezTo>
                    <a:pt x="86" y="149"/>
                    <a:pt x="86" y="149"/>
                    <a:pt x="86" y="149"/>
                  </a:cubicBezTo>
                  <a:cubicBezTo>
                    <a:pt x="51" y="149"/>
                    <a:pt x="23" y="121"/>
                    <a:pt x="23" y="86"/>
                  </a:cubicBezTo>
                  <a:cubicBezTo>
                    <a:pt x="23" y="69"/>
                    <a:pt x="30" y="53"/>
                    <a:pt x="41" y="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16">
              <a:extLst>
                <a:ext uri="{FF2B5EF4-FFF2-40B4-BE49-F238E27FC236}">
                  <a16:creationId xmlns:a16="http://schemas.microsoft.com/office/drawing/2014/main" id="{50925663-CAFC-486D-8C1E-D30A7453DF2F}"/>
                </a:ext>
              </a:extLst>
            </p:cNvPr>
            <p:cNvSpPr>
              <a:spLocks noEditPoints="1"/>
            </p:cNvSpPr>
            <p:nvPr/>
          </p:nvSpPr>
          <p:spPr bwMode="auto">
            <a:xfrm>
              <a:off x="2" y="824"/>
              <a:ext cx="524" cy="317"/>
            </a:xfrm>
            <a:custGeom>
              <a:avLst/>
              <a:gdLst>
                <a:gd name="T0" fmla="*/ 218 w 220"/>
                <a:gd name="T1" fmla="*/ 122 h 133"/>
                <a:gd name="T2" fmla="*/ 174 w 220"/>
                <a:gd name="T3" fmla="*/ 4 h 133"/>
                <a:gd name="T4" fmla="*/ 160 w 220"/>
                <a:gd name="T5" fmla="*/ 4 h 133"/>
                <a:gd name="T6" fmla="*/ 62 w 220"/>
                <a:gd name="T7" fmla="*/ 4 h 133"/>
                <a:gd name="T8" fmla="*/ 47 w 220"/>
                <a:gd name="T9" fmla="*/ 4 h 133"/>
                <a:gd name="T10" fmla="*/ 0 w 220"/>
                <a:gd name="T11" fmla="*/ 121 h 133"/>
                <a:gd name="T12" fmla="*/ 3 w 220"/>
                <a:gd name="T13" fmla="*/ 129 h 133"/>
                <a:gd name="T14" fmla="*/ 12 w 220"/>
                <a:gd name="T15" fmla="*/ 133 h 133"/>
                <a:gd name="T16" fmla="*/ 12 w 220"/>
                <a:gd name="T17" fmla="*/ 133 h 133"/>
                <a:gd name="T18" fmla="*/ 207 w 220"/>
                <a:gd name="T19" fmla="*/ 133 h 133"/>
                <a:gd name="T20" fmla="*/ 218 w 220"/>
                <a:gd name="T21" fmla="*/ 122 h 133"/>
                <a:gd name="T22" fmla="*/ 23 w 220"/>
                <a:gd name="T23" fmla="*/ 110 h 133"/>
                <a:gd name="T24" fmla="*/ 56 w 220"/>
                <a:gd name="T25" fmla="*/ 28 h 133"/>
                <a:gd name="T26" fmla="*/ 165 w 220"/>
                <a:gd name="T27" fmla="*/ 27 h 133"/>
                <a:gd name="T28" fmla="*/ 195 w 220"/>
                <a:gd name="T29" fmla="*/ 110 h 133"/>
                <a:gd name="T30" fmla="*/ 23 w 220"/>
                <a:gd name="T31" fmla="*/ 11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0" h="133">
                  <a:moveTo>
                    <a:pt x="218" y="122"/>
                  </a:moveTo>
                  <a:cubicBezTo>
                    <a:pt x="218" y="119"/>
                    <a:pt x="220" y="46"/>
                    <a:pt x="174" y="4"/>
                  </a:cubicBezTo>
                  <a:cubicBezTo>
                    <a:pt x="170" y="0"/>
                    <a:pt x="164" y="0"/>
                    <a:pt x="160" y="4"/>
                  </a:cubicBezTo>
                  <a:cubicBezTo>
                    <a:pt x="159" y="4"/>
                    <a:pt x="109" y="42"/>
                    <a:pt x="62" y="4"/>
                  </a:cubicBezTo>
                  <a:cubicBezTo>
                    <a:pt x="58" y="0"/>
                    <a:pt x="51" y="0"/>
                    <a:pt x="47" y="4"/>
                  </a:cubicBezTo>
                  <a:cubicBezTo>
                    <a:pt x="45" y="5"/>
                    <a:pt x="1" y="45"/>
                    <a:pt x="0" y="121"/>
                  </a:cubicBezTo>
                  <a:cubicBezTo>
                    <a:pt x="0" y="124"/>
                    <a:pt x="1" y="127"/>
                    <a:pt x="3" y="129"/>
                  </a:cubicBezTo>
                  <a:cubicBezTo>
                    <a:pt x="6" y="132"/>
                    <a:pt x="9" y="133"/>
                    <a:pt x="12" y="133"/>
                  </a:cubicBezTo>
                  <a:cubicBezTo>
                    <a:pt x="12" y="133"/>
                    <a:pt x="12" y="133"/>
                    <a:pt x="12" y="133"/>
                  </a:cubicBezTo>
                  <a:cubicBezTo>
                    <a:pt x="207" y="133"/>
                    <a:pt x="207" y="133"/>
                    <a:pt x="207" y="133"/>
                  </a:cubicBezTo>
                  <a:cubicBezTo>
                    <a:pt x="213" y="133"/>
                    <a:pt x="218" y="128"/>
                    <a:pt x="218" y="122"/>
                  </a:cubicBezTo>
                  <a:close/>
                  <a:moveTo>
                    <a:pt x="23" y="110"/>
                  </a:moveTo>
                  <a:cubicBezTo>
                    <a:pt x="27" y="67"/>
                    <a:pt x="46" y="39"/>
                    <a:pt x="56" y="28"/>
                  </a:cubicBezTo>
                  <a:cubicBezTo>
                    <a:pt x="97" y="55"/>
                    <a:pt x="141" y="42"/>
                    <a:pt x="165" y="27"/>
                  </a:cubicBezTo>
                  <a:cubicBezTo>
                    <a:pt x="188" y="53"/>
                    <a:pt x="194" y="91"/>
                    <a:pt x="195" y="110"/>
                  </a:cubicBezTo>
                  <a:lnTo>
                    <a:pt x="23" y="11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17">
              <a:extLst>
                <a:ext uri="{FF2B5EF4-FFF2-40B4-BE49-F238E27FC236}">
                  <a16:creationId xmlns:a16="http://schemas.microsoft.com/office/drawing/2014/main" id="{64AA77D6-BEEE-49F5-A8BE-97A0511595DB}"/>
                </a:ext>
              </a:extLst>
            </p:cNvPr>
            <p:cNvSpPr>
              <a:spLocks noEditPoints="1"/>
            </p:cNvSpPr>
            <p:nvPr/>
          </p:nvSpPr>
          <p:spPr bwMode="auto">
            <a:xfrm>
              <a:off x="964" y="417"/>
              <a:ext cx="410" cy="409"/>
            </a:xfrm>
            <a:custGeom>
              <a:avLst/>
              <a:gdLst>
                <a:gd name="T0" fmla="*/ 25 w 172"/>
                <a:gd name="T1" fmla="*/ 25 h 172"/>
                <a:gd name="T2" fmla="*/ 0 w 172"/>
                <a:gd name="T3" fmla="*/ 86 h 172"/>
                <a:gd name="T4" fmla="*/ 86 w 172"/>
                <a:gd name="T5" fmla="*/ 172 h 172"/>
                <a:gd name="T6" fmla="*/ 86 w 172"/>
                <a:gd name="T7" fmla="*/ 172 h 172"/>
                <a:gd name="T8" fmla="*/ 147 w 172"/>
                <a:gd name="T9" fmla="*/ 147 h 172"/>
                <a:gd name="T10" fmla="*/ 172 w 172"/>
                <a:gd name="T11" fmla="*/ 86 h 172"/>
                <a:gd name="T12" fmla="*/ 86 w 172"/>
                <a:gd name="T13" fmla="*/ 0 h 172"/>
                <a:gd name="T14" fmla="*/ 25 w 172"/>
                <a:gd name="T15" fmla="*/ 25 h 172"/>
                <a:gd name="T16" fmla="*/ 149 w 172"/>
                <a:gd name="T17" fmla="*/ 86 h 172"/>
                <a:gd name="T18" fmla="*/ 131 w 172"/>
                <a:gd name="T19" fmla="*/ 131 h 172"/>
                <a:gd name="T20" fmla="*/ 86 w 172"/>
                <a:gd name="T21" fmla="*/ 149 h 172"/>
                <a:gd name="T22" fmla="*/ 86 w 172"/>
                <a:gd name="T23" fmla="*/ 149 h 172"/>
                <a:gd name="T24" fmla="*/ 23 w 172"/>
                <a:gd name="T25" fmla="*/ 86 h 172"/>
                <a:gd name="T26" fmla="*/ 41 w 172"/>
                <a:gd name="T27" fmla="*/ 41 h 172"/>
                <a:gd name="T28" fmla="*/ 86 w 172"/>
                <a:gd name="T29" fmla="*/ 23 h 172"/>
                <a:gd name="T30" fmla="*/ 149 w 172"/>
                <a:gd name="T31" fmla="*/ 86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 h="172">
                  <a:moveTo>
                    <a:pt x="25" y="25"/>
                  </a:moveTo>
                  <a:cubicBezTo>
                    <a:pt x="9" y="41"/>
                    <a:pt x="0" y="63"/>
                    <a:pt x="0" y="86"/>
                  </a:cubicBezTo>
                  <a:cubicBezTo>
                    <a:pt x="0" y="133"/>
                    <a:pt x="39" y="172"/>
                    <a:pt x="86" y="172"/>
                  </a:cubicBezTo>
                  <a:cubicBezTo>
                    <a:pt x="86" y="172"/>
                    <a:pt x="86" y="172"/>
                    <a:pt x="86" y="172"/>
                  </a:cubicBezTo>
                  <a:cubicBezTo>
                    <a:pt x="109" y="172"/>
                    <a:pt x="131" y="163"/>
                    <a:pt x="147" y="147"/>
                  </a:cubicBezTo>
                  <a:cubicBezTo>
                    <a:pt x="163" y="131"/>
                    <a:pt x="172" y="109"/>
                    <a:pt x="172" y="86"/>
                  </a:cubicBezTo>
                  <a:cubicBezTo>
                    <a:pt x="172" y="39"/>
                    <a:pt x="134" y="0"/>
                    <a:pt x="86" y="0"/>
                  </a:cubicBezTo>
                  <a:cubicBezTo>
                    <a:pt x="63" y="0"/>
                    <a:pt x="41" y="9"/>
                    <a:pt x="25" y="25"/>
                  </a:cubicBezTo>
                  <a:close/>
                  <a:moveTo>
                    <a:pt x="149" y="86"/>
                  </a:moveTo>
                  <a:cubicBezTo>
                    <a:pt x="149" y="103"/>
                    <a:pt x="143" y="119"/>
                    <a:pt x="131" y="131"/>
                  </a:cubicBezTo>
                  <a:cubicBezTo>
                    <a:pt x="119" y="143"/>
                    <a:pt x="103" y="149"/>
                    <a:pt x="86" y="149"/>
                  </a:cubicBezTo>
                  <a:cubicBezTo>
                    <a:pt x="86" y="149"/>
                    <a:pt x="86" y="149"/>
                    <a:pt x="86" y="149"/>
                  </a:cubicBezTo>
                  <a:cubicBezTo>
                    <a:pt x="51" y="149"/>
                    <a:pt x="23" y="121"/>
                    <a:pt x="23" y="86"/>
                  </a:cubicBezTo>
                  <a:cubicBezTo>
                    <a:pt x="23" y="69"/>
                    <a:pt x="29" y="53"/>
                    <a:pt x="41" y="41"/>
                  </a:cubicBezTo>
                  <a:cubicBezTo>
                    <a:pt x="53" y="29"/>
                    <a:pt x="69" y="23"/>
                    <a:pt x="86" y="23"/>
                  </a:cubicBezTo>
                  <a:cubicBezTo>
                    <a:pt x="121" y="23"/>
                    <a:pt x="149" y="51"/>
                    <a:pt x="149" y="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Freeform 18">
              <a:extLst>
                <a:ext uri="{FF2B5EF4-FFF2-40B4-BE49-F238E27FC236}">
                  <a16:creationId xmlns:a16="http://schemas.microsoft.com/office/drawing/2014/main" id="{FA9F5D1D-BD42-4AE5-8C5B-F1CD8D4BAA02}"/>
                </a:ext>
              </a:extLst>
            </p:cNvPr>
            <p:cNvSpPr>
              <a:spLocks noEditPoints="1"/>
            </p:cNvSpPr>
            <p:nvPr/>
          </p:nvSpPr>
          <p:spPr bwMode="auto">
            <a:xfrm>
              <a:off x="910" y="824"/>
              <a:ext cx="524" cy="317"/>
            </a:xfrm>
            <a:custGeom>
              <a:avLst/>
              <a:gdLst>
                <a:gd name="T0" fmla="*/ 174 w 220"/>
                <a:gd name="T1" fmla="*/ 4 h 133"/>
                <a:gd name="T2" fmla="*/ 160 w 220"/>
                <a:gd name="T3" fmla="*/ 4 h 133"/>
                <a:gd name="T4" fmla="*/ 62 w 220"/>
                <a:gd name="T5" fmla="*/ 4 h 133"/>
                <a:gd name="T6" fmla="*/ 47 w 220"/>
                <a:gd name="T7" fmla="*/ 4 h 133"/>
                <a:gd name="T8" fmla="*/ 0 w 220"/>
                <a:gd name="T9" fmla="*/ 121 h 133"/>
                <a:gd name="T10" fmla="*/ 3 w 220"/>
                <a:gd name="T11" fmla="*/ 129 h 133"/>
                <a:gd name="T12" fmla="*/ 11 w 220"/>
                <a:gd name="T13" fmla="*/ 133 h 133"/>
                <a:gd name="T14" fmla="*/ 11 w 220"/>
                <a:gd name="T15" fmla="*/ 133 h 133"/>
                <a:gd name="T16" fmla="*/ 207 w 220"/>
                <a:gd name="T17" fmla="*/ 133 h 133"/>
                <a:gd name="T18" fmla="*/ 218 w 220"/>
                <a:gd name="T19" fmla="*/ 122 h 133"/>
                <a:gd name="T20" fmla="*/ 174 w 220"/>
                <a:gd name="T21" fmla="*/ 4 h 133"/>
                <a:gd name="T22" fmla="*/ 23 w 220"/>
                <a:gd name="T23" fmla="*/ 110 h 133"/>
                <a:gd name="T24" fmla="*/ 56 w 220"/>
                <a:gd name="T25" fmla="*/ 28 h 133"/>
                <a:gd name="T26" fmla="*/ 165 w 220"/>
                <a:gd name="T27" fmla="*/ 27 h 133"/>
                <a:gd name="T28" fmla="*/ 195 w 220"/>
                <a:gd name="T29" fmla="*/ 110 h 133"/>
                <a:gd name="T30" fmla="*/ 23 w 220"/>
                <a:gd name="T31" fmla="*/ 11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0" h="133">
                  <a:moveTo>
                    <a:pt x="174" y="4"/>
                  </a:moveTo>
                  <a:cubicBezTo>
                    <a:pt x="170" y="0"/>
                    <a:pt x="164" y="0"/>
                    <a:pt x="160" y="4"/>
                  </a:cubicBezTo>
                  <a:cubicBezTo>
                    <a:pt x="159" y="4"/>
                    <a:pt x="109" y="42"/>
                    <a:pt x="62" y="4"/>
                  </a:cubicBezTo>
                  <a:cubicBezTo>
                    <a:pt x="57" y="0"/>
                    <a:pt x="51" y="0"/>
                    <a:pt x="47" y="4"/>
                  </a:cubicBezTo>
                  <a:cubicBezTo>
                    <a:pt x="45" y="5"/>
                    <a:pt x="1" y="45"/>
                    <a:pt x="0" y="121"/>
                  </a:cubicBezTo>
                  <a:cubicBezTo>
                    <a:pt x="0" y="124"/>
                    <a:pt x="1" y="127"/>
                    <a:pt x="3" y="129"/>
                  </a:cubicBezTo>
                  <a:cubicBezTo>
                    <a:pt x="5" y="132"/>
                    <a:pt x="8" y="133"/>
                    <a:pt x="11" y="133"/>
                  </a:cubicBezTo>
                  <a:cubicBezTo>
                    <a:pt x="11" y="133"/>
                    <a:pt x="11" y="133"/>
                    <a:pt x="11" y="133"/>
                  </a:cubicBezTo>
                  <a:cubicBezTo>
                    <a:pt x="207" y="133"/>
                    <a:pt x="207" y="133"/>
                    <a:pt x="207" y="133"/>
                  </a:cubicBezTo>
                  <a:cubicBezTo>
                    <a:pt x="213" y="133"/>
                    <a:pt x="218" y="128"/>
                    <a:pt x="218" y="122"/>
                  </a:cubicBezTo>
                  <a:cubicBezTo>
                    <a:pt x="218" y="119"/>
                    <a:pt x="220" y="46"/>
                    <a:pt x="174" y="4"/>
                  </a:cubicBezTo>
                  <a:close/>
                  <a:moveTo>
                    <a:pt x="23" y="110"/>
                  </a:moveTo>
                  <a:cubicBezTo>
                    <a:pt x="27" y="67"/>
                    <a:pt x="46" y="39"/>
                    <a:pt x="56" y="28"/>
                  </a:cubicBezTo>
                  <a:cubicBezTo>
                    <a:pt x="97" y="55"/>
                    <a:pt x="141" y="42"/>
                    <a:pt x="165" y="27"/>
                  </a:cubicBezTo>
                  <a:cubicBezTo>
                    <a:pt x="188" y="53"/>
                    <a:pt x="194" y="91"/>
                    <a:pt x="195" y="110"/>
                  </a:cubicBezTo>
                  <a:lnTo>
                    <a:pt x="23" y="11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4" name="Group 21">
            <a:extLst>
              <a:ext uri="{FF2B5EF4-FFF2-40B4-BE49-F238E27FC236}">
                <a16:creationId xmlns:a16="http://schemas.microsoft.com/office/drawing/2014/main" id="{058E6D3C-02EA-46F0-817E-79A8B731C23D}"/>
              </a:ext>
            </a:extLst>
          </p:cNvPr>
          <p:cNvGrpSpPr>
            <a:grpSpLocks noChangeAspect="1"/>
          </p:cNvGrpSpPr>
          <p:nvPr/>
        </p:nvGrpSpPr>
        <p:grpSpPr bwMode="auto">
          <a:xfrm>
            <a:off x="640120" y="4191357"/>
            <a:ext cx="648353" cy="547962"/>
            <a:chOff x="-1" y="-4"/>
            <a:chExt cx="620" cy="524"/>
          </a:xfrm>
          <a:solidFill>
            <a:schemeClr val="bg1"/>
          </a:solidFill>
        </p:grpSpPr>
        <p:sp>
          <p:nvSpPr>
            <p:cNvPr id="36" name="Freeform 22">
              <a:extLst>
                <a:ext uri="{FF2B5EF4-FFF2-40B4-BE49-F238E27FC236}">
                  <a16:creationId xmlns:a16="http://schemas.microsoft.com/office/drawing/2014/main" id="{A763139F-862D-48F1-A207-5E30034A90B8}"/>
                </a:ext>
              </a:extLst>
            </p:cNvPr>
            <p:cNvSpPr>
              <a:spLocks noEditPoints="1"/>
            </p:cNvSpPr>
            <p:nvPr/>
          </p:nvSpPr>
          <p:spPr bwMode="auto">
            <a:xfrm>
              <a:off x="237" y="136"/>
              <a:ext cx="382" cy="384"/>
            </a:xfrm>
            <a:custGeom>
              <a:avLst/>
              <a:gdLst>
                <a:gd name="T0" fmla="*/ 83 w 90"/>
                <a:gd name="T1" fmla="*/ 42 h 90"/>
                <a:gd name="T2" fmla="*/ 85 w 90"/>
                <a:gd name="T3" fmla="*/ 30 h 90"/>
                <a:gd name="T4" fmla="*/ 78 w 90"/>
                <a:gd name="T5" fmla="*/ 14 h 90"/>
                <a:gd name="T6" fmla="*/ 74 w 90"/>
                <a:gd name="T7" fmla="*/ 14 h 90"/>
                <a:gd name="T8" fmla="*/ 62 w 90"/>
                <a:gd name="T9" fmla="*/ 12 h 90"/>
                <a:gd name="T10" fmla="*/ 61 w 90"/>
                <a:gd name="T11" fmla="*/ 3 h 90"/>
                <a:gd name="T12" fmla="*/ 44 w 90"/>
                <a:gd name="T13" fmla="*/ 1 h 90"/>
                <a:gd name="T14" fmla="*/ 42 w 90"/>
                <a:gd name="T15" fmla="*/ 8 h 90"/>
                <a:gd name="T16" fmla="*/ 30 w 90"/>
                <a:gd name="T17" fmla="*/ 5 h 90"/>
                <a:gd name="T18" fmla="*/ 26 w 90"/>
                <a:gd name="T19" fmla="*/ 4 h 90"/>
                <a:gd name="T20" fmla="*/ 13 w 90"/>
                <a:gd name="T21" fmla="*/ 14 h 90"/>
                <a:gd name="T22" fmla="*/ 17 w 90"/>
                <a:gd name="T23" fmla="*/ 21 h 90"/>
                <a:gd name="T24" fmla="*/ 7 w 90"/>
                <a:gd name="T25" fmla="*/ 27 h 90"/>
                <a:gd name="T26" fmla="*/ 3 w 90"/>
                <a:gd name="T27" fmla="*/ 30 h 90"/>
                <a:gd name="T28" fmla="*/ 3 w 90"/>
                <a:gd name="T29" fmla="*/ 47 h 90"/>
                <a:gd name="T30" fmla="*/ 10 w 90"/>
                <a:gd name="T31" fmla="*/ 57 h 90"/>
                <a:gd name="T32" fmla="*/ 4 w 90"/>
                <a:gd name="T33" fmla="*/ 62 h 90"/>
                <a:gd name="T34" fmla="*/ 12 w 90"/>
                <a:gd name="T35" fmla="*/ 76 h 90"/>
                <a:gd name="T36" fmla="*/ 17 w 90"/>
                <a:gd name="T37" fmla="*/ 77 h 90"/>
                <a:gd name="T38" fmla="*/ 29 w 90"/>
                <a:gd name="T39" fmla="*/ 79 h 90"/>
                <a:gd name="T40" fmla="*/ 30 w 90"/>
                <a:gd name="T41" fmla="*/ 88 h 90"/>
                <a:gd name="T42" fmla="*/ 44 w 90"/>
                <a:gd name="T43" fmla="*/ 90 h 90"/>
                <a:gd name="T44" fmla="*/ 49 w 90"/>
                <a:gd name="T45" fmla="*/ 82 h 90"/>
                <a:gd name="T46" fmla="*/ 60 w 90"/>
                <a:gd name="T47" fmla="*/ 85 h 90"/>
                <a:gd name="T48" fmla="*/ 65 w 90"/>
                <a:gd name="T49" fmla="*/ 86 h 90"/>
                <a:gd name="T50" fmla="*/ 77 w 90"/>
                <a:gd name="T51" fmla="*/ 74 h 90"/>
                <a:gd name="T52" fmla="*/ 79 w 90"/>
                <a:gd name="T53" fmla="*/ 62 h 90"/>
                <a:gd name="T54" fmla="*/ 88 w 90"/>
                <a:gd name="T55" fmla="*/ 60 h 90"/>
                <a:gd name="T56" fmla="*/ 90 w 90"/>
                <a:gd name="T57" fmla="*/ 44 h 90"/>
                <a:gd name="T58" fmla="*/ 82 w 90"/>
                <a:gd name="T59" fmla="*/ 56 h 90"/>
                <a:gd name="T60" fmla="*/ 74 w 90"/>
                <a:gd name="T61" fmla="*/ 57 h 90"/>
                <a:gd name="T62" fmla="*/ 67 w 90"/>
                <a:gd name="T63" fmla="*/ 71 h 90"/>
                <a:gd name="T64" fmla="*/ 64 w 90"/>
                <a:gd name="T65" fmla="*/ 79 h 90"/>
                <a:gd name="T66" fmla="*/ 57 w 90"/>
                <a:gd name="T67" fmla="*/ 74 h 90"/>
                <a:gd name="T68" fmla="*/ 43 w 90"/>
                <a:gd name="T69" fmla="*/ 79 h 90"/>
                <a:gd name="T70" fmla="*/ 34 w 90"/>
                <a:gd name="T71" fmla="*/ 82 h 90"/>
                <a:gd name="T72" fmla="*/ 33 w 90"/>
                <a:gd name="T73" fmla="*/ 74 h 90"/>
                <a:gd name="T74" fmla="*/ 20 w 90"/>
                <a:gd name="T75" fmla="*/ 67 h 90"/>
                <a:gd name="T76" fmla="*/ 12 w 90"/>
                <a:gd name="T77" fmla="*/ 63 h 90"/>
                <a:gd name="T78" fmla="*/ 17 w 90"/>
                <a:gd name="T79" fmla="*/ 57 h 90"/>
                <a:gd name="T80" fmla="*/ 12 w 90"/>
                <a:gd name="T81" fmla="*/ 43 h 90"/>
                <a:gd name="T82" fmla="*/ 9 w 90"/>
                <a:gd name="T83" fmla="*/ 34 h 90"/>
                <a:gd name="T84" fmla="*/ 17 w 90"/>
                <a:gd name="T85" fmla="*/ 33 h 90"/>
                <a:gd name="T86" fmla="*/ 23 w 90"/>
                <a:gd name="T87" fmla="*/ 20 h 90"/>
                <a:gd name="T88" fmla="*/ 27 w 90"/>
                <a:gd name="T89" fmla="*/ 11 h 90"/>
                <a:gd name="T90" fmla="*/ 34 w 90"/>
                <a:gd name="T91" fmla="*/ 16 h 90"/>
                <a:gd name="T92" fmla="*/ 48 w 90"/>
                <a:gd name="T93" fmla="*/ 12 h 90"/>
                <a:gd name="T94" fmla="*/ 56 w 90"/>
                <a:gd name="T95" fmla="*/ 8 h 90"/>
                <a:gd name="T96" fmla="*/ 57 w 90"/>
                <a:gd name="T97" fmla="*/ 17 h 90"/>
                <a:gd name="T98" fmla="*/ 71 w 90"/>
                <a:gd name="T99" fmla="*/ 23 h 90"/>
                <a:gd name="T100" fmla="*/ 79 w 90"/>
                <a:gd name="T101" fmla="*/ 27 h 90"/>
                <a:gd name="T102" fmla="*/ 74 w 90"/>
                <a:gd name="T103" fmla="*/ 33 h 90"/>
                <a:gd name="T104" fmla="*/ 79 w 90"/>
                <a:gd name="T105" fmla="*/ 48 h 90"/>
                <a:gd name="T106" fmla="*/ 82 w 90"/>
                <a:gd name="T107" fmla="*/ 56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0" h="90">
                  <a:moveTo>
                    <a:pt x="88" y="43"/>
                  </a:moveTo>
                  <a:cubicBezTo>
                    <a:pt x="83" y="42"/>
                    <a:pt x="83" y="42"/>
                    <a:pt x="83" y="42"/>
                  </a:cubicBezTo>
                  <a:cubicBezTo>
                    <a:pt x="82" y="39"/>
                    <a:pt x="82" y="36"/>
                    <a:pt x="81" y="33"/>
                  </a:cubicBezTo>
                  <a:cubicBezTo>
                    <a:pt x="85" y="30"/>
                    <a:pt x="85" y="30"/>
                    <a:pt x="85" y="30"/>
                  </a:cubicBezTo>
                  <a:cubicBezTo>
                    <a:pt x="87" y="29"/>
                    <a:pt x="87" y="27"/>
                    <a:pt x="86" y="26"/>
                  </a:cubicBezTo>
                  <a:cubicBezTo>
                    <a:pt x="78" y="14"/>
                    <a:pt x="78" y="14"/>
                    <a:pt x="78" y="14"/>
                  </a:cubicBezTo>
                  <a:cubicBezTo>
                    <a:pt x="78" y="14"/>
                    <a:pt x="77" y="13"/>
                    <a:pt x="76" y="13"/>
                  </a:cubicBezTo>
                  <a:cubicBezTo>
                    <a:pt x="75" y="13"/>
                    <a:pt x="74" y="13"/>
                    <a:pt x="74" y="14"/>
                  </a:cubicBezTo>
                  <a:cubicBezTo>
                    <a:pt x="69" y="17"/>
                    <a:pt x="69" y="17"/>
                    <a:pt x="69" y="17"/>
                  </a:cubicBezTo>
                  <a:cubicBezTo>
                    <a:pt x="67" y="15"/>
                    <a:pt x="65" y="13"/>
                    <a:pt x="62" y="12"/>
                  </a:cubicBezTo>
                  <a:cubicBezTo>
                    <a:pt x="63" y="6"/>
                    <a:pt x="63" y="6"/>
                    <a:pt x="63" y="6"/>
                  </a:cubicBezTo>
                  <a:cubicBezTo>
                    <a:pt x="63" y="5"/>
                    <a:pt x="62" y="3"/>
                    <a:pt x="61" y="3"/>
                  </a:cubicBezTo>
                  <a:cubicBezTo>
                    <a:pt x="47" y="0"/>
                    <a:pt x="47" y="0"/>
                    <a:pt x="47" y="0"/>
                  </a:cubicBezTo>
                  <a:cubicBezTo>
                    <a:pt x="46" y="0"/>
                    <a:pt x="45" y="0"/>
                    <a:pt x="44" y="1"/>
                  </a:cubicBezTo>
                  <a:cubicBezTo>
                    <a:pt x="44" y="1"/>
                    <a:pt x="43" y="2"/>
                    <a:pt x="43" y="3"/>
                  </a:cubicBezTo>
                  <a:cubicBezTo>
                    <a:pt x="42" y="8"/>
                    <a:pt x="42" y="8"/>
                    <a:pt x="42" y="8"/>
                  </a:cubicBezTo>
                  <a:cubicBezTo>
                    <a:pt x="39" y="8"/>
                    <a:pt x="36" y="9"/>
                    <a:pt x="34" y="10"/>
                  </a:cubicBezTo>
                  <a:cubicBezTo>
                    <a:pt x="30" y="5"/>
                    <a:pt x="30" y="5"/>
                    <a:pt x="30" y="5"/>
                  </a:cubicBezTo>
                  <a:cubicBezTo>
                    <a:pt x="30" y="5"/>
                    <a:pt x="29" y="4"/>
                    <a:pt x="28" y="4"/>
                  </a:cubicBezTo>
                  <a:cubicBezTo>
                    <a:pt x="28" y="4"/>
                    <a:pt x="27" y="4"/>
                    <a:pt x="26" y="4"/>
                  </a:cubicBezTo>
                  <a:cubicBezTo>
                    <a:pt x="15" y="12"/>
                    <a:pt x="15" y="12"/>
                    <a:pt x="15" y="12"/>
                  </a:cubicBezTo>
                  <a:cubicBezTo>
                    <a:pt x="14" y="13"/>
                    <a:pt x="13" y="14"/>
                    <a:pt x="13" y="14"/>
                  </a:cubicBezTo>
                  <a:cubicBezTo>
                    <a:pt x="13" y="15"/>
                    <a:pt x="13" y="16"/>
                    <a:pt x="14" y="17"/>
                  </a:cubicBezTo>
                  <a:cubicBezTo>
                    <a:pt x="17" y="21"/>
                    <a:pt x="17" y="21"/>
                    <a:pt x="17" y="21"/>
                  </a:cubicBezTo>
                  <a:cubicBezTo>
                    <a:pt x="15" y="23"/>
                    <a:pt x="13" y="26"/>
                    <a:pt x="12" y="29"/>
                  </a:cubicBezTo>
                  <a:cubicBezTo>
                    <a:pt x="7" y="27"/>
                    <a:pt x="7" y="27"/>
                    <a:pt x="7" y="27"/>
                  </a:cubicBezTo>
                  <a:cubicBezTo>
                    <a:pt x="6" y="27"/>
                    <a:pt x="5" y="28"/>
                    <a:pt x="4" y="28"/>
                  </a:cubicBezTo>
                  <a:cubicBezTo>
                    <a:pt x="4" y="28"/>
                    <a:pt x="3" y="29"/>
                    <a:pt x="3" y="30"/>
                  </a:cubicBezTo>
                  <a:cubicBezTo>
                    <a:pt x="0" y="44"/>
                    <a:pt x="0" y="44"/>
                    <a:pt x="0" y="44"/>
                  </a:cubicBezTo>
                  <a:cubicBezTo>
                    <a:pt x="0" y="45"/>
                    <a:pt x="1" y="47"/>
                    <a:pt x="3" y="47"/>
                  </a:cubicBezTo>
                  <a:cubicBezTo>
                    <a:pt x="8" y="48"/>
                    <a:pt x="8" y="48"/>
                    <a:pt x="8" y="48"/>
                  </a:cubicBezTo>
                  <a:cubicBezTo>
                    <a:pt x="8" y="51"/>
                    <a:pt x="9" y="54"/>
                    <a:pt x="10" y="57"/>
                  </a:cubicBezTo>
                  <a:cubicBezTo>
                    <a:pt x="5" y="60"/>
                    <a:pt x="5" y="60"/>
                    <a:pt x="5" y="60"/>
                  </a:cubicBezTo>
                  <a:cubicBezTo>
                    <a:pt x="5" y="61"/>
                    <a:pt x="4" y="61"/>
                    <a:pt x="4" y="62"/>
                  </a:cubicBezTo>
                  <a:cubicBezTo>
                    <a:pt x="4" y="63"/>
                    <a:pt x="4" y="64"/>
                    <a:pt x="5" y="64"/>
                  </a:cubicBezTo>
                  <a:cubicBezTo>
                    <a:pt x="12" y="76"/>
                    <a:pt x="12" y="76"/>
                    <a:pt x="12" y="76"/>
                  </a:cubicBezTo>
                  <a:cubicBezTo>
                    <a:pt x="13" y="77"/>
                    <a:pt x="14" y="77"/>
                    <a:pt x="14" y="77"/>
                  </a:cubicBezTo>
                  <a:cubicBezTo>
                    <a:pt x="15" y="77"/>
                    <a:pt x="16" y="77"/>
                    <a:pt x="17" y="77"/>
                  </a:cubicBezTo>
                  <a:cubicBezTo>
                    <a:pt x="21" y="74"/>
                    <a:pt x="21" y="74"/>
                    <a:pt x="21" y="74"/>
                  </a:cubicBezTo>
                  <a:cubicBezTo>
                    <a:pt x="24" y="76"/>
                    <a:pt x="26" y="77"/>
                    <a:pt x="29" y="79"/>
                  </a:cubicBezTo>
                  <a:cubicBezTo>
                    <a:pt x="28" y="84"/>
                    <a:pt x="28" y="84"/>
                    <a:pt x="28" y="84"/>
                  </a:cubicBezTo>
                  <a:cubicBezTo>
                    <a:pt x="27" y="86"/>
                    <a:pt x="28" y="87"/>
                    <a:pt x="30" y="88"/>
                  </a:cubicBezTo>
                  <a:cubicBezTo>
                    <a:pt x="44" y="90"/>
                    <a:pt x="44" y="90"/>
                    <a:pt x="44" y="90"/>
                  </a:cubicBezTo>
                  <a:cubicBezTo>
                    <a:pt x="44" y="90"/>
                    <a:pt x="44" y="90"/>
                    <a:pt x="44" y="90"/>
                  </a:cubicBezTo>
                  <a:cubicBezTo>
                    <a:pt x="46" y="90"/>
                    <a:pt x="47" y="89"/>
                    <a:pt x="48" y="88"/>
                  </a:cubicBezTo>
                  <a:cubicBezTo>
                    <a:pt x="49" y="82"/>
                    <a:pt x="49" y="82"/>
                    <a:pt x="49" y="82"/>
                  </a:cubicBezTo>
                  <a:cubicBezTo>
                    <a:pt x="51" y="82"/>
                    <a:pt x="54" y="82"/>
                    <a:pt x="57" y="81"/>
                  </a:cubicBezTo>
                  <a:cubicBezTo>
                    <a:pt x="60" y="85"/>
                    <a:pt x="60" y="85"/>
                    <a:pt x="60" y="85"/>
                  </a:cubicBezTo>
                  <a:cubicBezTo>
                    <a:pt x="61" y="86"/>
                    <a:pt x="61" y="86"/>
                    <a:pt x="62" y="86"/>
                  </a:cubicBezTo>
                  <a:cubicBezTo>
                    <a:pt x="63" y="87"/>
                    <a:pt x="64" y="86"/>
                    <a:pt x="65" y="86"/>
                  </a:cubicBezTo>
                  <a:cubicBezTo>
                    <a:pt x="76" y="78"/>
                    <a:pt x="76" y="78"/>
                    <a:pt x="76" y="78"/>
                  </a:cubicBezTo>
                  <a:cubicBezTo>
                    <a:pt x="78" y="77"/>
                    <a:pt x="78" y="75"/>
                    <a:pt x="77" y="74"/>
                  </a:cubicBezTo>
                  <a:cubicBezTo>
                    <a:pt x="74" y="69"/>
                    <a:pt x="74" y="69"/>
                    <a:pt x="74" y="69"/>
                  </a:cubicBezTo>
                  <a:cubicBezTo>
                    <a:pt x="76" y="67"/>
                    <a:pt x="77" y="65"/>
                    <a:pt x="79" y="62"/>
                  </a:cubicBezTo>
                  <a:cubicBezTo>
                    <a:pt x="84" y="63"/>
                    <a:pt x="84" y="63"/>
                    <a:pt x="84" y="63"/>
                  </a:cubicBezTo>
                  <a:cubicBezTo>
                    <a:pt x="86" y="63"/>
                    <a:pt x="87" y="62"/>
                    <a:pt x="88" y="60"/>
                  </a:cubicBezTo>
                  <a:cubicBezTo>
                    <a:pt x="90" y="47"/>
                    <a:pt x="90" y="47"/>
                    <a:pt x="90" y="47"/>
                  </a:cubicBezTo>
                  <a:cubicBezTo>
                    <a:pt x="90" y="46"/>
                    <a:pt x="90" y="45"/>
                    <a:pt x="90" y="44"/>
                  </a:cubicBezTo>
                  <a:cubicBezTo>
                    <a:pt x="89" y="44"/>
                    <a:pt x="89" y="43"/>
                    <a:pt x="88" y="43"/>
                  </a:cubicBezTo>
                  <a:close/>
                  <a:moveTo>
                    <a:pt x="82" y="56"/>
                  </a:moveTo>
                  <a:cubicBezTo>
                    <a:pt x="77" y="55"/>
                    <a:pt x="77" y="55"/>
                    <a:pt x="77" y="55"/>
                  </a:cubicBezTo>
                  <a:cubicBezTo>
                    <a:pt x="76" y="55"/>
                    <a:pt x="75" y="56"/>
                    <a:pt x="74" y="57"/>
                  </a:cubicBezTo>
                  <a:cubicBezTo>
                    <a:pt x="73" y="61"/>
                    <a:pt x="70" y="64"/>
                    <a:pt x="68" y="67"/>
                  </a:cubicBezTo>
                  <a:cubicBezTo>
                    <a:pt x="67" y="68"/>
                    <a:pt x="67" y="69"/>
                    <a:pt x="67" y="71"/>
                  </a:cubicBezTo>
                  <a:cubicBezTo>
                    <a:pt x="70" y="75"/>
                    <a:pt x="70" y="75"/>
                    <a:pt x="70" y="75"/>
                  </a:cubicBezTo>
                  <a:cubicBezTo>
                    <a:pt x="64" y="79"/>
                    <a:pt x="64" y="79"/>
                    <a:pt x="64" y="79"/>
                  </a:cubicBezTo>
                  <a:cubicBezTo>
                    <a:pt x="61" y="75"/>
                    <a:pt x="61" y="75"/>
                    <a:pt x="61" y="75"/>
                  </a:cubicBezTo>
                  <a:cubicBezTo>
                    <a:pt x="60" y="74"/>
                    <a:pt x="59" y="73"/>
                    <a:pt x="57" y="74"/>
                  </a:cubicBezTo>
                  <a:cubicBezTo>
                    <a:pt x="54" y="75"/>
                    <a:pt x="50" y="76"/>
                    <a:pt x="46" y="76"/>
                  </a:cubicBezTo>
                  <a:cubicBezTo>
                    <a:pt x="44" y="76"/>
                    <a:pt x="43" y="77"/>
                    <a:pt x="43" y="79"/>
                  </a:cubicBezTo>
                  <a:cubicBezTo>
                    <a:pt x="42" y="83"/>
                    <a:pt x="42" y="83"/>
                    <a:pt x="42" y="83"/>
                  </a:cubicBezTo>
                  <a:cubicBezTo>
                    <a:pt x="34" y="82"/>
                    <a:pt x="34" y="82"/>
                    <a:pt x="34" y="82"/>
                  </a:cubicBezTo>
                  <a:cubicBezTo>
                    <a:pt x="35" y="77"/>
                    <a:pt x="35" y="77"/>
                    <a:pt x="35" y="77"/>
                  </a:cubicBezTo>
                  <a:cubicBezTo>
                    <a:pt x="36" y="76"/>
                    <a:pt x="35" y="74"/>
                    <a:pt x="33" y="74"/>
                  </a:cubicBezTo>
                  <a:cubicBezTo>
                    <a:pt x="30" y="72"/>
                    <a:pt x="27" y="70"/>
                    <a:pt x="24" y="68"/>
                  </a:cubicBezTo>
                  <a:cubicBezTo>
                    <a:pt x="23" y="67"/>
                    <a:pt x="21" y="66"/>
                    <a:pt x="20" y="67"/>
                  </a:cubicBezTo>
                  <a:cubicBezTo>
                    <a:pt x="16" y="70"/>
                    <a:pt x="16" y="70"/>
                    <a:pt x="16" y="70"/>
                  </a:cubicBezTo>
                  <a:cubicBezTo>
                    <a:pt x="12" y="63"/>
                    <a:pt x="12" y="63"/>
                    <a:pt x="12" y="63"/>
                  </a:cubicBezTo>
                  <a:cubicBezTo>
                    <a:pt x="15" y="61"/>
                    <a:pt x="15" y="61"/>
                    <a:pt x="15" y="61"/>
                  </a:cubicBezTo>
                  <a:cubicBezTo>
                    <a:pt x="17" y="60"/>
                    <a:pt x="17" y="58"/>
                    <a:pt x="17" y="57"/>
                  </a:cubicBezTo>
                  <a:cubicBezTo>
                    <a:pt x="15" y="53"/>
                    <a:pt x="14" y="50"/>
                    <a:pt x="14" y="46"/>
                  </a:cubicBezTo>
                  <a:cubicBezTo>
                    <a:pt x="14" y="44"/>
                    <a:pt x="13" y="43"/>
                    <a:pt x="12" y="43"/>
                  </a:cubicBezTo>
                  <a:cubicBezTo>
                    <a:pt x="7" y="42"/>
                    <a:pt x="7" y="42"/>
                    <a:pt x="7" y="42"/>
                  </a:cubicBezTo>
                  <a:cubicBezTo>
                    <a:pt x="9" y="34"/>
                    <a:pt x="9" y="34"/>
                    <a:pt x="9" y="34"/>
                  </a:cubicBezTo>
                  <a:cubicBezTo>
                    <a:pt x="13" y="35"/>
                    <a:pt x="13" y="35"/>
                    <a:pt x="13" y="35"/>
                  </a:cubicBezTo>
                  <a:cubicBezTo>
                    <a:pt x="15" y="35"/>
                    <a:pt x="16" y="35"/>
                    <a:pt x="17" y="33"/>
                  </a:cubicBezTo>
                  <a:cubicBezTo>
                    <a:pt x="18" y="30"/>
                    <a:pt x="20" y="26"/>
                    <a:pt x="23" y="24"/>
                  </a:cubicBezTo>
                  <a:cubicBezTo>
                    <a:pt x="24" y="23"/>
                    <a:pt x="24" y="21"/>
                    <a:pt x="23" y="20"/>
                  </a:cubicBezTo>
                  <a:cubicBezTo>
                    <a:pt x="21" y="16"/>
                    <a:pt x="21" y="16"/>
                    <a:pt x="21" y="16"/>
                  </a:cubicBezTo>
                  <a:cubicBezTo>
                    <a:pt x="27" y="11"/>
                    <a:pt x="27" y="11"/>
                    <a:pt x="27" y="11"/>
                  </a:cubicBezTo>
                  <a:cubicBezTo>
                    <a:pt x="30" y="15"/>
                    <a:pt x="30" y="15"/>
                    <a:pt x="30" y="15"/>
                  </a:cubicBezTo>
                  <a:cubicBezTo>
                    <a:pt x="31" y="17"/>
                    <a:pt x="32" y="17"/>
                    <a:pt x="34" y="16"/>
                  </a:cubicBezTo>
                  <a:cubicBezTo>
                    <a:pt x="37" y="15"/>
                    <a:pt x="41" y="14"/>
                    <a:pt x="45" y="14"/>
                  </a:cubicBezTo>
                  <a:cubicBezTo>
                    <a:pt x="46" y="14"/>
                    <a:pt x="47" y="13"/>
                    <a:pt x="48" y="12"/>
                  </a:cubicBezTo>
                  <a:cubicBezTo>
                    <a:pt x="49" y="7"/>
                    <a:pt x="49" y="7"/>
                    <a:pt x="49" y="7"/>
                  </a:cubicBezTo>
                  <a:cubicBezTo>
                    <a:pt x="56" y="8"/>
                    <a:pt x="56" y="8"/>
                    <a:pt x="56" y="8"/>
                  </a:cubicBezTo>
                  <a:cubicBezTo>
                    <a:pt x="55" y="13"/>
                    <a:pt x="55" y="13"/>
                    <a:pt x="55" y="13"/>
                  </a:cubicBezTo>
                  <a:cubicBezTo>
                    <a:pt x="55" y="15"/>
                    <a:pt x="56" y="16"/>
                    <a:pt x="57" y="17"/>
                  </a:cubicBezTo>
                  <a:cubicBezTo>
                    <a:pt x="61" y="18"/>
                    <a:pt x="64" y="20"/>
                    <a:pt x="67" y="23"/>
                  </a:cubicBezTo>
                  <a:cubicBezTo>
                    <a:pt x="68" y="24"/>
                    <a:pt x="70" y="24"/>
                    <a:pt x="71" y="23"/>
                  </a:cubicBezTo>
                  <a:cubicBezTo>
                    <a:pt x="75" y="20"/>
                    <a:pt x="75" y="20"/>
                    <a:pt x="75" y="20"/>
                  </a:cubicBezTo>
                  <a:cubicBezTo>
                    <a:pt x="79" y="27"/>
                    <a:pt x="79" y="27"/>
                    <a:pt x="79" y="27"/>
                  </a:cubicBezTo>
                  <a:cubicBezTo>
                    <a:pt x="75" y="30"/>
                    <a:pt x="75" y="30"/>
                    <a:pt x="75" y="30"/>
                  </a:cubicBezTo>
                  <a:cubicBezTo>
                    <a:pt x="74" y="30"/>
                    <a:pt x="73" y="32"/>
                    <a:pt x="74" y="33"/>
                  </a:cubicBezTo>
                  <a:cubicBezTo>
                    <a:pt x="76" y="37"/>
                    <a:pt x="76" y="41"/>
                    <a:pt x="76" y="45"/>
                  </a:cubicBezTo>
                  <a:cubicBezTo>
                    <a:pt x="76" y="46"/>
                    <a:pt x="77" y="47"/>
                    <a:pt x="79" y="48"/>
                  </a:cubicBezTo>
                  <a:cubicBezTo>
                    <a:pt x="84" y="49"/>
                    <a:pt x="84" y="49"/>
                    <a:pt x="84" y="49"/>
                  </a:cubicBezTo>
                  <a:lnTo>
                    <a:pt x="82" y="5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Freeform 23">
              <a:extLst>
                <a:ext uri="{FF2B5EF4-FFF2-40B4-BE49-F238E27FC236}">
                  <a16:creationId xmlns:a16="http://schemas.microsoft.com/office/drawing/2014/main" id="{4D099ED4-4D34-4B0E-9314-FEF6D3279911}"/>
                </a:ext>
              </a:extLst>
            </p:cNvPr>
            <p:cNvSpPr>
              <a:spLocks noEditPoints="1"/>
            </p:cNvSpPr>
            <p:nvPr/>
          </p:nvSpPr>
          <p:spPr bwMode="auto">
            <a:xfrm>
              <a:off x="330" y="230"/>
              <a:ext cx="204" cy="196"/>
            </a:xfrm>
            <a:custGeom>
              <a:avLst/>
              <a:gdLst>
                <a:gd name="T0" fmla="*/ 28 w 48"/>
                <a:gd name="T1" fmla="*/ 1 h 46"/>
                <a:gd name="T2" fmla="*/ 11 w 48"/>
                <a:gd name="T3" fmla="*/ 5 h 46"/>
                <a:gd name="T4" fmla="*/ 1 w 48"/>
                <a:gd name="T5" fmla="*/ 19 h 46"/>
                <a:gd name="T6" fmla="*/ 5 w 48"/>
                <a:gd name="T7" fmla="*/ 36 h 46"/>
                <a:gd name="T8" fmla="*/ 19 w 48"/>
                <a:gd name="T9" fmla="*/ 45 h 46"/>
                <a:gd name="T10" fmla="*/ 19 w 48"/>
                <a:gd name="T11" fmla="*/ 45 h 46"/>
                <a:gd name="T12" fmla="*/ 23 w 48"/>
                <a:gd name="T13" fmla="*/ 46 h 46"/>
                <a:gd name="T14" fmla="*/ 45 w 48"/>
                <a:gd name="T15" fmla="*/ 27 h 46"/>
                <a:gd name="T16" fmla="*/ 28 w 48"/>
                <a:gd name="T17" fmla="*/ 1 h 46"/>
                <a:gd name="T18" fmla="*/ 39 w 48"/>
                <a:gd name="T19" fmla="*/ 26 h 46"/>
                <a:gd name="T20" fmla="*/ 32 w 48"/>
                <a:gd name="T21" fmla="*/ 37 h 46"/>
                <a:gd name="T22" fmla="*/ 20 w 48"/>
                <a:gd name="T23" fmla="*/ 39 h 46"/>
                <a:gd name="T24" fmla="*/ 20 w 48"/>
                <a:gd name="T25" fmla="*/ 39 h 46"/>
                <a:gd name="T26" fmla="*/ 10 w 48"/>
                <a:gd name="T27" fmla="*/ 32 h 46"/>
                <a:gd name="T28" fmla="*/ 7 w 48"/>
                <a:gd name="T29" fmla="*/ 20 h 46"/>
                <a:gd name="T30" fmla="*/ 14 w 48"/>
                <a:gd name="T31" fmla="*/ 10 h 46"/>
                <a:gd name="T32" fmla="*/ 23 w 48"/>
                <a:gd name="T33" fmla="*/ 7 h 46"/>
                <a:gd name="T34" fmla="*/ 26 w 48"/>
                <a:gd name="T35" fmla="*/ 7 h 46"/>
                <a:gd name="T36" fmla="*/ 39 w 48"/>
                <a:gd name="T37" fmla="*/ 2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 h="46">
                  <a:moveTo>
                    <a:pt x="28" y="1"/>
                  </a:moveTo>
                  <a:cubicBezTo>
                    <a:pt x="22" y="0"/>
                    <a:pt x="16" y="1"/>
                    <a:pt x="11" y="5"/>
                  </a:cubicBezTo>
                  <a:cubicBezTo>
                    <a:pt x="6" y="8"/>
                    <a:pt x="2" y="13"/>
                    <a:pt x="1" y="19"/>
                  </a:cubicBezTo>
                  <a:cubicBezTo>
                    <a:pt x="0" y="25"/>
                    <a:pt x="1" y="31"/>
                    <a:pt x="5" y="36"/>
                  </a:cubicBezTo>
                  <a:cubicBezTo>
                    <a:pt x="8" y="41"/>
                    <a:pt x="13" y="44"/>
                    <a:pt x="19" y="45"/>
                  </a:cubicBezTo>
                  <a:cubicBezTo>
                    <a:pt x="19" y="45"/>
                    <a:pt x="19" y="45"/>
                    <a:pt x="19" y="45"/>
                  </a:cubicBezTo>
                  <a:cubicBezTo>
                    <a:pt x="21" y="46"/>
                    <a:pt x="22" y="46"/>
                    <a:pt x="23" y="46"/>
                  </a:cubicBezTo>
                  <a:cubicBezTo>
                    <a:pt x="34" y="46"/>
                    <a:pt x="43" y="38"/>
                    <a:pt x="45" y="27"/>
                  </a:cubicBezTo>
                  <a:cubicBezTo>
                    <a:pt x="48" y="15"/>
                    <a:pt x="40" y="3"/>
                    <a:pt x="28" y="1"/>
                  </a:cubicBezTo>
                  <a:close/>
                  <a:moveTo>
                    <a:pt x="39" y="26"/>
                  </a:moveTo>
                  <a:cubicBezTo>
                    <a:pt x="38" y="30"/>
                    <a:pt x="36" y="34"/>
                    <a:pt x="32" y="37"/>
                  </a:cubicBezTo>
                  <a:cubicBezTo>
                    <a:pt x="29" y="39"/>
                    <a:pt x="25" y="40"/>
                    <a:pt x="20" y="39"/>
                  </a:cubicBezTo>
                  <a:cubicBezTo>
                    <a:pt x="20" y="39"/>
                    <a:pt x="20" y="39"/>
                    <a:pt x="20" y="39"/>
                  </a:cubicBezTo>
                  <a:cubicBezTo>
                    <a:pt x="16" y="38"/>
                    <a:pt x="12" y="36"/>
                    <a:pt x="10" y="32"/>
                  </a:cubicBezTo>
                  <a:cubicBezTo>
                    <a:pt x="8" y="29"/>
                    <a:pt x="7" y="24"/>
                    <a:pt x="7" y="20"/>
                  </a:cubicBezTo>
                  <a:cubicBezTo>
                    <a:pt x="8" y="16"/>
                    <a:pt x="11" y="12"/>
                    <a:pt x="14" y="10"/>
                  </a:cubicBezTo>
                  <a:cubicBezTo>
                    <a:pt x="17" y="8"/>
                    <a:pt x="20" y="7"/>
                    <a:pt x="23" y="7"/>
                  </a:cubicBezTo>
                  <a:cubicBezTo>
                    <a:pt x="24" y="7"/>
                    <a:pt x="25" y="7"/>
                    <a:pt x="26" y="7"/>
                  </a:cubicBezTo>
                  <a:cubicBezTo>
                    <a:pt x="35" y="9"/>
                    <a:pt x="41" y="17"/>
                    <a:pt x="39" y="2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8" name="Freeform 24">
              <a:extLst>
                <a:ext uri="{FF2B5EF4-FFF2-40B4-BE49-F238E27FC236}">
                  <a16:creationId xmlns:a16="http://schemas.microsoft.com/office/drawing/2014/main" id="{A798C741-0DEB-483A-90D6-221D41713F97}"/>
                </a:ext>
              </a:extLst>
            </p:cNvPr>
            <p:cNvSpPr>
              <a:spLocks noEditPoints="1"/>
            </p:cNvSpPr>
            <p:nvPr/>
          </p:nvSpPr>
          <p:spPr bwMode="auto">
            <a:xfrm>
              <a:off x="-1" y="-4"/>
              <a:ext cx="289" cy="289"/>
            </a:xfrm>
            <a:custGeom>
              <a:avLst/>
              <a:gdLst>
                <a:gd name="T0" fmla="*/ 31 w 68"/>
                <a:gd name="T1" fmla="*/ 66 h 68"/>
                <a:gd name="T2" fmla="*/ 33 w 68"/>
                <a:gd name="T3" fmla="*/ 68 h 68"/>
                <a:gd name="T4" fmla="*/ 44 w 68"/>
                <a:gd name="T5" fmla="*/ 67 h 68"/>
                <a:gd name="T6" fmla="*/ 45 w 68"/>
                <a:gd name="T7" fmla="*/ 60 h 68"/>
                <a:gd name="T8" fmla="*/ 54 w 68"/>
                <a:gd name="T9" fmla="*/ 59 h 68"/>
                <a:gd name="T10" fmla="*/ 64 w 68"/>
                <a:gd name="T11" fmla="*/ 50 h 68"/>
                <a:gd name="T12" fmla="*/ 60 w 68"/>
                <a:gd name="T13" fmla="*/ 45 h 68"/>
                <a:gd name="T14" fmla="*/ 66 w 68"/>
                <a:gd name="T15" fmla="*/ 38 h 68"/>
                <a:gd name="T16" fmla="*/ 68 w 68"/>
                <a:gd name="T17" fmla="*/ 35 h 68"/>
                <a:gd name="T18" fmla="*/ 63 w 68"/>
                <a:gd name="T19" fmla="*/ 23 h 68"/>
                <a:gd name="T20" fmla="*/ 56 w 68"/>
                <a:gd name="T21" fmla="*/ 17 h 68"/>
                <a:gd name="T22" fmla="*/ 59 w 68"/>
                <a:gd name="T23" fmla="*/ 12 h 68"/>
                <a:gd name="T24" fmla="*/ 50 w 68"/>
                <a:gd name="T25" fmla="*/ 5 h 68"/>
                <a:gd name="T26" fmla="*/ 46 w 68"/>
                <a:gd name="T27" fmla="*/ 5 h 68"/>
                <a:gd name="T28" fmla="*/ 37 w 68"/>
                <a:gd name="T29" fmla="*/ 7 h 68"/>
                <a:gd name="T30" fmla="*/ 34 w 68"/>
                <a:gd name="T31" fmla="*/ 1 h 68"/>
                <a:gd name="T32" fmla="*/ 22 w 68"/>
                <a:gd name="T33" fmla="*/ 3 h 68"/>
                <a:gd name="T34" fmla="*/ 22 w 68"/>
                <a:gd name="T35" fmla="*/ 9 h 68"/>
                <a:gd name="T36" fmla="*/ 13 w 68"/>
                <a:gd name="T37" fmla="*/ 10 h 68"/>
                <a:gd name="T38" fmla="*/ 10 w 68"/>
                <a:gd name="T39" fmla="*/ 10 h 68"/>
                <a:gd name="T40" fmla="*/ 3 w 68"/>
                <a:gd name="T41" fmla="*/ 20 h 68"/>
                <a:gd name="T42" fmla="*/ 8 w 68"/>
                <a:gd name="T43" fmla="*/ 24 h 68"/>
                <a:gd name="T44" fmla="*/ 2 w 68"/>
                <a:gd name="T45" fmla="*/ 31 h 68"/>
                <a:gd name="T46" fmla="*/ 0 w 68"/>
                <a:gd name="T47" fmla="*/ 34 h 68"/>
                <a:gd name="T48" fmla="*/ 4 w 68"/>
                <a:gd name="T49" fmla="*/ 46 h 68"/>
                <a:gd name="T50" fmla="*/ 12 w 68"/>
                <a:gd name="T51" fmla="*/ 51 h 68"/>
                <a:gd name="T52" fmla="*/ 9 w 68"/>
                <a:gd name="T53" fmla="*/ 57 h 68"/>
                <a:gd name="T54" fmla="*/ 18 w 68"/>
                <a:gd name="T55" fmla="*/ 64 h 68"/>
                <a:gd name="T56" fmla="*/ 24 w 68"/>
                <a:gd name="T57" fmla="*/ 61 h 68"/>
                <a:gd name="T58" fmla="*/ 21 w 68"/>
                <a:gd name="T59" fmla="*/ 56 h 68"/>
                <a:gd name="T60" fmla="*/ 14 w 68"/>
                <a:gd name="T61" fmla="*/ 56 h 68"/>
                <a:gd name="T62" fmla="*/ 16 w 68"/>
                <a:gd name="T63" fmla="*/ 50 h 68"/>
                <a:gd name="T64" fmla="*/ 9 w 68"/>
                <a:gd name="T65" fmla="*/ 41 h 68"/>
                <a:gd name="T66" fmla="*/ 5 w 68"/>
                <a:gd name="T67" fmla="*/ 36 h 68"/>
                <a:gd name="T68" fmla="*/ 10 w 68"/>
                <a:gd name="T69" fmla="*/ 33 h 68"/>
                <a:gd name="T70" fmla="*/ 12 w 68"/>
                <a:gd name="T71" fmla="*/ 22 h 68"/>
                <a:gd name="T72" fmla="*/ 13 w 68"/>
                <a:gd name="T73" fmla="*/ 15 h 68"/>
                <a:gd name="T74" fmla="*/ 18 w 68"/>
                <a:gd name="T75" fmla="*/ 17 h 68"/>
                <a:gd name="T76" fmla="*/ 27 w 68"/>
                <a:gd name="T77" fmla="*/ 10 h 68"/>
                <a:gd name="T78" fmla="*/ 33 w 68"/>
                <a:gd name="T79" fmla="*/ 6 h 68"/>
                <a:gd name="T80" fmla="*/ 35 w 68"/>
                <a:gd name="T81" fmla="*/ 11 h 68"/>
                <a:gd name="T82" fmla="*/ 47 w 68"/>
                <a:gd name="T83" fmla="*/ 13 h 68"/>
                <a:gd name="T84" fmla="*/ 53 w 68"/>
                <a:gd name="T85" fmla="*/ 13 h 68"/>
                <a:gd name="T86" fmla="*/ 51 w 68"/>
                <a:gd name="T87" fmla="*/ 19 h 68"/>
                <a:gd name="T88" fmla="*/ 58 w 68"/>
                <a:gd name="T89" fmla="*/ 28 h 68"/>
                <a:gd name="T90" fmla="*/ 63 w 68"/>
                <a:gd name="T91" fmla="*/ 33 h 68"/>
                <a:gd name="T92" fmla="*/ 57 w 68"/>
                <a:gd name="T93" fmla="*/ 36 h 68"/>
                <a:gd name="T94" fmla="*/ 56 w 68"/>
                <a:gd name="T95" fmla="*/ 47 h 68"/>
                <a:gd name="T96" fmla="*/ 55 w 68"/>
                <a:gd name="T97" fmla="*/ 54 h 68"/>
                <a:gd name="T98" fmla="*/ 49 w 68"/>
                <a:gd name="T99" fmla="*/ 52 h 68"/>
                <a:gd name="T100" fmla="*/ 40 w 68"/>
                <a:gd name="T101" fmla="*/ 59 h 68"/>
                <a:gd name="T102" fmla="*/ 35 w 68"/>
                <a:gd name="T103" fmla="*/ 63 h 68"/>
                <a:gd name="T104" fmla="*/ 32 w 68"/>
                <a:gd name="T105" fmla="*/ 58 h 68"/>
                <a:gd name="T106" fmla="*/ 23 w 68"/>
                <a:gd name="T107" fmla="*/ 5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8" h="68">
                  <a:moveTo>
                    <a:pt x="30" y="62"/>
                  </a:moveTo>
                  <a:cubicBezTo>
                    <a:pt x="31" y="66"/>
                    <a:pt x="31" y="66"/>
                    <a:pt x="31" y="66"/>
                  </a:cubicBezTo>
                  <a:cubicBezTo>
                    <a:pt x="31" y="67"/>
                    <a:pt x="31" y="67"/>
                    <a:pt x="32" y="68"/>
                  </a:cubicBezTo>
                  <a:cubicBezTo>
                    <a:pt x="32" y="68"/>
                    <a:pt x="32" y="68"/>
                    <a:pt x="33" y="68"/>
                  </a:cubicBezTo>
                  <a:cubicBezTo>
                    <a:pt x="33" y="68"/>
                    <a:pt x="33" y="68"/>
                    <a:pt x="33" y="68"/>
                  </a:cubicBezTo>
                  <a:cubicBezTo>
                    <a:pt x="44" y="67"/>
                    <a:pt x="44" y="67"/>
                    <a:pt x="44" y="67"/>
                  </a:cubicBezTo>
                  <a:cubicBezTo>
                    <a:pt x="45" y="67"/>
                    <a:pt x="46" y="65"/>
                    <a:pt x="46" y="64"/>
                  </a:cubicBezTo>
                  <a:cubicBezTo>
                    <a:pt x="45" y="60"/>
                    <a:pt x="45" y="60"/>
                    <a:pt x="45" y="60"/>
                  </a:cubicBezTo>
                  <a:cubicBezTo>
                    <a:pt x="47" y="59"/>
                    <a:pt x="49" y="58"/>
                    <a:pt x="51" y="57"/>
                  </a:cubicBezTo>
                  <a:cubicBezTo>
                    <a:pt x="54" y="59"/>
                    <a:pt x="54" y="59"/>
                    <a:pt x="54" y="59"/>
                  </a:cubicBezTo>
                  <a:cubicBezTo>
                    <a:pt x="55" y="60"/>
                    <a:pt x="57" y="60"/>
                    <a:pt x="57" y="59"/>
                  </a:cubicBezTo>
                  <a:cubicBezTo>
                    <a:pt x="64" y="50"/>
                    <a:pt x="64" y="50"/>
                    <a:pt x="64" y="50"/>
                  </a:cubicBezTo>
                  <a:cubicBezTo>
                    <a:pt x="64" y="49"/>
                    <a:pt x="64" y="48"/>
                    <a:pt x="63" y="47"/>
                  </a:cubicBezTo>
                  <a:cubicBezTo>
                    <a:pt x="60" y="45"/>
                    <a:pt x="60" y="45"/>
                    <a:pt x="60" y="45"/>
                  </a:cubicBezTo>
                  <a:cubicBezTo>
                    <a:pt x="61" y="42"/>
                    <a:pt x="61" y="40"/>
                    <a:pt x="62" y="38"/>
                  </a:cubicBezTo>
                  <a:cubicBezTo>
                    <a:pt x="66" y="38"/>
                    <a:pt x="66" y="38"/>
                    <a:pt x="66" y="38"/>
                  </a:cubicBezTo>
                  <a:cubicBezTo>
                    <a:pt x="66" y="38"/>
                    <a:pt x="67" y="37"/>
                    <a:pt x="67" y="37"/>
                  </a:cubicBezTo>
                  <a:cubicBezTo>
                    <a:pt x="68" y="36"/>
                    <a:pt x="68" y="36"/>
                    <a:pt x="68" y="35"/>
                  </a:cubicBezTo>
                  <a:cubicBezTo>
                    <a:pt x="66" y="24"/>
                    <a:pt x="66" y="24"/>
                    <a:pt x="66" y="24"/>
                  </a:cubicBezTo>
                  <a:cubicBezTo>
                    <a:pt x="66" y="23"/>
                    <a:pt x="65" y="22"/>
                    <a:pt x="63" y="23"/>
                  </a:cubicBezTo>
                  <a:cubicBezTo>
                    <a:pt x="59" y="23"/>
                    <a:pt x="59" y="23"/>
                    <a:pt x="59" y="23"/>
                  </a:cubicBezTo>
                  <a:cubicBezTo>
                    <a:pt x="59" y="21"/>
                    <a:pt x="57" y="19"/>
                    <a:pt x="56" y="17"/>
                  </a:cubicBezTo>
                  <a:cubicBezTo>
                    <a:pt x="59" y="14"/>
                    <a:pt x="59" y="14"/>
                    <a:pt x="59" y="14"/>
                  </a:cubicBezTo>
                  <a:cubicBezTo>
                    <a:pt x="59" y="14"/>
                    <a:pt x="59" y="13"/>
                    <a:pt x="59" y="12"/>
                  </a:cubicBezTo>
                  <a:cubicBezTo>
                    <a:pt x="59" y="12"/>
                    <a:pt x="59" y="11"/>
                    <a:pt x="58" y="11"/>
                  </a:cubicBezTo>
                  <a:cubicBezTo>
                    <a:pt x="50" y="5"/>
                    <a:pt x="50" y="5"/>
                    <a:pt x="50" y="5"/>
                  </a:cubicBezTo>
                  <a:cubicBezTo>
                    <a:pt x="49" y="4"/>
                    <a:pt x="48" y="4"/>
                    <a:pt x="48" y="4"/>
                  </a:cubicBezTo>
                  <a:cubicBezTo>
                    <a:pt x="47" y="4"/>
                    <a:pt x="47" y="5"/>
                    <a:pt x="46" y="5"/>
                  </a:cubicBezTo>
                  <a:cubicBezTo>
                    <a:pt x="44" y="8"/>
                    <a:pt x="44" y="8"/>
                    <a:pt x="44" y="8"/>
                  </a:cubicBezTo>
                  <a:cubicBezTo>
                    <a:pt x="42" y="7"/>
                    <a:pt x="40" y="7"/>
                    <a:pt x="37" y="7"/>
                  </a:cubicBezTo>
                  <a:cubicBezTo>
                    <a:pt x="37" y="3"/>
                    <a:pt x="37" y="3"/>
                    <a:pt x="37" y="3"/>
                  </a:cubicBezTo>
                  <a:cubicBezTo>
                    <a:pt x="37" y="1"/>
                    <a:pt x="36" y="0"/>
                    <a:pt x="34" y="1"/>
                  </a:cubicBezTo>
                  <a:cubicBezTo>
                    <a:pt x="24" y="2"/>
                    <a:pt x="24" y="2"/>
                    <a:pt x="24" y="2"/>
                  </a:cubicBezTo>
                  <a:cubicBezTo>
                    <a:pt x="23" y="2"/>
                    <a:pt x="23" y="3"/>
                    <a:pt x="22" y="3"/>
                  </a:cubicBezTo>
                  <a:cubicBezTo>
                    <a:pt x="22" y="4"/>
                    <a:pt x="22" y="4"/>
                    <a:pt x="22" y="5"/>
                  </a:cubicBezTo>
                  <a:cubicBezTo>
                    <a:pt x="22" y="9"/>
                    <a:pt x="22" y="9"/>
                    <a:pt x="22" y="9"/>
                  </a:cubicBezTo>
                  <a:cubicBezTo>
                    <a:pt x="20" y="10"/>
                    <a:pt x="19" y="11"/>
                    <a:pt x="17" y="12"/>
                  </a:cubicBezTo>
                  <a:cubicBezTo>
                    <a:pt x="13" y="10"/>
                    <a:pt x="13" y="10"/>
                    <a:pt x="13" y="10"/>
                  </a:cubicBezTo>
                  <a:cubicBezTo>
                    <a:pt x="13" y="9"/>
                    <a:pt x="12" y="9"/>
                    <a:pt x="12" y="9"/>
                  </a:cubicBezTo>
                  <a:cubicBezTo>
                    <a:pt x="11" y="9"/>
                    <a:pt x="11" y="10"/>
                    <a:pt x="10" y="10"/>
                  </a:cubicBezTo>
                  <a:cubicBezTo>
                    <a:pt x="4" y="19"/>
                    <a:pt x="4" y="19"/>
                    <a:pt x="4" y="19"/>
                  </a:cubicBezTo>
                  <a:cubicBezTo>
                    <a:pt x="4" y="19"/>
                    <a:pt x="3" y="20"/>
                    <a:pt x="3" y="20"/>
                  </a:cubicBezTo>
                  <a:cubicBezTo>
                    <a:pt x="4" y="21"/>
                    <a:pt x="4" y="22"/>
                    <a:pt x="4" y="22"/>
                  </a:cubicBezTo>
                  <a:cubicBezTo>
                    <a:pt x="8" y="24"/>
                    <a:pt x="8" y="24"/>
                    <a:pt x="8" y="24"/>
                  </a:cubicBezTo>
                  <a:cubicBezTo>
                    <a:pt x="7" y="26"/>
                    <a:pt x="6" y="29"/>
                    <a:pt x="6" y="31"/>
                  </a:cubicBezTo>
                  <a:cubicBezTo>
                    <a:pt x="2" y="31"/>
                    <a:pt x="2" y="31"/>
                    <a:pt x="2" y="31"/>
                  </a:cubicBezTo>
                  <a:cubicBezTo>
                    <a:pt x="1" y="31"/>
                    <a:pt x="1" y="32"/>
                    <a:pt x="0" y="32"/>
                  </a:cubicBezTo>
                  <a:cubicBezTo>
                    <a:pt x="0" y="33"/>
                    <a:pt x="0" y="33"/>
                    <a:pt x="0" y="34"/>
                  </a:cubicBezTo>
                  <a:cubicBezTo>
                    <a:pt x="1" y="44"/>
                    <a:pt x="1" y="44"/>
                    <a:pt x="1" y="44"/>
                  </a:cubicBezTo>
                  <a:cubicBezTo>
                    <a:pt x="2" y="46"/>
                    <a:pt x="3" y="47"/>
                    <a:pt x="4" y="46"/>
                  </a:cubicBezTo>
                  <a:cubicBezTo>
                    <a:pt x="8" y="46"/>
                    <a:pt x="8" y="46"/>
                    <a:pt x="8" y="46"/>
                  </a:cubicBezTo>
                  <a:cubicBezTo>
                    <a:pt x="9" y="48"/>
                    <a:pt x="10" y="50"/>
                    <a:pt x="12" y="51"/>
                  </a:cubicBezTo>
                  <a:cubicBezTo>
                    <a:pt x="9" y="55"/>
                    <a:pt x="9" y="55"/>
                    <a:pt x="9" y="55"/>
                  </a:cubicBezTo>
                  <a:cubicBezTo>
                    <a:pt x="9" y="55"/>
                    <a:pt x="9" y="56"/>
                    <a:pt x="9" y="57"/>
                  </a:cubicBezTo>
                  <a:cubicBezTo>
                    <a:pt x="9" y="57"/>
                    <a:pt x="9" y="58"/>
                    <a:pt x="10" y="58"/>
                  </a:cubicBezTo>
                  <a:cubicBezTo>
                    <a:pt x="18" y="64"/>
                    <a:pt x="18" y="64"/>
                    <a:pt x="18" y="64"/>
                  </a:cubicBezTo>
                  <a:cubicBezTo>
                    <a:pt x="19" y="65"/>
                    <a:pt x="20" y="65"/>
                    <a:pt x="21" y="64"/>
                  </a:cubicBezTo>
                  <a:cubicBezTo>
                    <a:pt x="24" y="61"/>
                    <a:pt x="24" y="61"/>
                    <a:pt x="24" y="61"/>
                  </a:cubicBezTo>
                  <a:cubicBezTo>
                    <a:pt x="26" y="61"/>
                    <a:pt x="28" y="62"/>
                    <a:pt x="30" y="62"/>
                  </a:cubicBezTo>
                  <a:close/>
                  <a:moveTo>
                    <a:pt x="21" y="56"/>
                  </a:moveTo>
                  <a:cubicBezTo>
                    <a:pt x="19" y="59"/>
                    <a:pt x="19" y="59"/>
                    <a:pt x="19" y="59"/>
                  </a:cubicBezTo>
                  <a:cubicBezTo>
                    <a:pt x="14" y="56"/>
                    <a:pt x="14" y="56"/>
                    <a:pt x="14" y="56"/>
                  </a:cubicBezTo>
                  <a:cubicBezTo>
                    <a:pt x="16" y="53"/>
                    <a:pt x="16" y="53"/>
                    <a:pt x="16" y="53"/>
                  </a:cubicBezTo>
                  <a:cubicBezTo>
                    <a:pt x="17" y="52"/>
                    <a:pt x="17" y="51"/>
                    <a:pt x="16" y="50"/>
                  </a:cubicBezTo>
                  <a:cubicBezTo>
                    <a:pt x="14" y="48"/>
                    <a:pt x="13" y="45"/>
                    <a:pt x="12" y="42"/>
                  </a:cubicBezTo>
                  <a:cubicBezTo>
                    <a:pt x="11" y="41"/>
                    <a:pt x="10" y="41"/>
                    <a:pt x="9" y="41"/>
                  </a:cubicBezTo>
                  <a:cubicBezTo>
                    <a:pt x="6" y="41"/>
                    <a:pt x="6" y="41"/>
                    <a:pt x="6" y="41"/>
                  </a:cubicBezTo>
                  <a:cubicBezTo>
                    <a:pt x="5" y="36"/>
                    <a:pt x="5" y="36"/>
                    <a:pt x="5" y="36"/>
                  </a:cubicBezTo>
                  <a:cubicBezTo>
                    <a:pt x="8" y="35"/>
                    <a:pt x="8" y="35"/>
                    <a:pt x="8" y="35"/>
                  </a:cubicBezTo>
                  <a:cubicBezTo>
                    <a:pt x="10" y="35"/>
                    <a:pt x="10" y="34"/>
                    <a:pt x="10" y="33"/>
                  </a:cubicBezTo>
                  <a:cubicBezTo>
                    <a:pt x="11" y="30"/>
                    <a:pt x="11" y="27"/>
                    <a:pt x="13" y="25"/>
                  </a:cubicBezTo>
                  <a:cubicBezTo>
                    <a:pt x="13" y="24"/>
                    <a:pt x="13" y="22"/>
                    <a:pt x="12" y="22"/>
                  </a:cubicBezTo>
                  <a:cubicBezTo>
                    <a:pt x="9" y="20"/>
                    <a:pt x="9" y="20"/>
                    <a:pt x="9" y="20"/>
                  </a:cubicBezTo>
                  <a:cubicBezTo>
                    <a:pt x="13" y="15"/>
                    <a:pt x="13" y="15"/>
                    <a:pt x="13" y="15"/>
                  </a:cubicBezTo>
                  <a:cubicBezTo>
                    <a:pt x="15" y="17"/>
                    <a:pt x="15" y="17"/>
                    <a:pt x="15" y="17"/>
                  </a:cubicBezTo>
                  <a:cubicBezTo>
                    <a:pt x="16" y="18"/>
                    <a:pt x="18" y="18"/>
                    <a:pt x="18" y="17"/>
                  </a:cubicBezTo>
                  <a:cubicBezTo>
                    <a:pt x="21" y="15"/>
                    <a:pt x="23" y="14"/>
                    <a:pt x="26" y="13"/>
                  </a:cubicBezTo>
                  <a:cubicBezTo>
                    <a:pt x="27" y="12"/>
                    <a:pt x="27" y="11"/>
                    <a:pt x="27" y="10"/>
                  </a:cubicBezTo>
                  <a:cubicBezTo>
                    <a:pt x="27" y="6"/>
                    <a:pt x="27" y="6"/>
                    <a:pt x="27" y="6"/>
                  </a:cubicBezTo>
                  <a:cubicBezTo>
                    <a:pt x="33" y="6"/>
                    <a:pt x="33" y="6"/>
                    <a:pt x="33" y="6"/>
                  </a:cubicBezTo>
                  <a:cubicBezTo>
                    <a:pt x="33" y="9"/>
                    <a:pt x="33" y="9"/>
                    <a:pt x="33" y="9"/>
                  </a:cubicBezTo>
                  <a:cubicBezTo>
                    <a:pt x="33" y="10"/>
                    <a:pt x="34" y="11"/>
                    <a:pt x="35" y="11"/>
                  </a:cubicBezTo>
                  <a:cubicBezTo>
                    <a:pt x="38" y="11"/>
                    <a:pt x="41" y="12"/>
                    <a:pt x="44" y="13"/>
                  </a:cubicBezTo>
                  <a:cubicBezTo>
                    <a:pt x="45" y="14"/>
                    <a:pt x="46" y="13"/>
                    <a:pt x="47" y="13"/>
                  </a:cubicBezTo>
                  <a:cubicBezTo>
                    <a:pt x="49" y="10"/>
                    <a:pt x="49" y="10"/>
                    <a:pt x="49" y="10"/>
                  </a:cubicBezTo>
                  <a:cubicBezTo>
                    <a:pt x="53" y="13"/>
                    <a:pt x="53" y="13"/>
                    <a:pt x="53" y="13"/>
                  </a:cubicBezTo>
                  <a:cubicBezTo>
                    <a:pt x="51" y="16"/>
                    <a:pt x="51" y="16"/>
                    <a:pt x="51" y="16"/>
                  </a:cubicBezTo>
                  <a:cubicBezTo>
                    <a:pt x="51" y="17"/>
                    <a:pt x="51" y="18"/>
                    <a:pt x="51" y="19"/>
                  </a:cubicBezTo>
                  <a:cubicBezTo>
                    <a:pt x="53" y="21"/>
                    <a:pt x="55" y="24"/>
                    <a:pt x="56" y="26"/>
                  </a:cubicBezTo>
                  <a:cubicBezTo>
                    <a:pt x="56" y="28"/>
                    <a:pt x="57" y="28"/>
                    <a:pt x="58" y="28"/>
                  </a:cubicBezTo>
                  <a:cubicBezTo>
                    <a:pt x="62" y="27"/>
                    <a:pt x="62" y="27"/>
                    <a:pt x="62" y="27"/>
                  </a:cubicBezTo>
                  <a:cubicBezTo>
                    <a:pt x="63" y="33"/>
                    <a:pt x="63" y="33"/>
                    <a:pt x="63" y="33"/>
                  </a:cubicBezTo>
                  <a:cubicBezTo>
                    <a:pt x="59" y="34"/>
                    <a:pt x="59" y="34"/>
                    <a:pt x="59" y="34"/>
                  </a:cubicBezTo>
                  <a:cubicBezTo>
                    <a:pt x="58" y="34"/>
                    <a:pt x="57" y="35"/>
                    <a:pt x="57" y="36"/>
                  </a:cubicBezTo>
                  <a:cubicBezTo>
                    <a:pt x="57" y="39"/>
                    <a:pt x="56" y="42"/>
                    <a:pt x="55" y="44"/>
                  </a:cubicBezTo>
                  <a:cubicBezTo>
                    <a:pt x="54" y="45"/>
                    <a:pt x="55" y="47"/>
                    <a:pt x="56" y="47"/>
                  </a:cubicBezTo>
                  <a:cubicBezTo>
                    <a:pt x="59" y="49"/>
                    <a:pt x="59" y="49"/>
                    <a:pt x="59" y="49"/>
                  </a:cubicBezTo>
                  <a:cubicBezTo>
                    <a:pt x="55" y="54"/>
                    <a:pt x="55" y="54"/>
                    <a:pt x="55" y="54"/>
                  </a:cubicBezTo>
                  <a:cubicBezTo>
                    <a:pt x="52" y="52"/>
                    <a:pt x="52" y="52"/>
                    <a:pt x="52" y="52"/>
                  </a:cubicBezTo>
                  <a:cubicBezTo>
                    <a:pt x="51" y="51"/>
                    <a:pt x="50" y="51"/>
                    <a:pt x="49" y="52"/>
                  </a:cubicBezTo>
                  <a:cubicBezTo>
                    <a:pt x="47" y="54"/>
                    <a:pt x="45" y="55"/>
                    <a:pt x="42" y="56"/>
                  </a:cubicBezTo>
                  <a:cubicBezTo>
                    <a:pt x="41" y="57"/>
                    <a:pt x="40" y="58"/>
                    <a:pt x="40" y="59"/>
                  </a:cubicBezTo>
                  <a:cubicBezTo>
                    <a:pt x="41" y="62"/>
                    <a:pt x="41" y="62"/>
                    <a:pt x="41" y="62"/>
                  </a:cubicBezTo>
                  <a:cubicBezTo>
                    <a:pt x="35" y="63"/>
                    <a:pt x="35" y="63"/>
                    <a:pt x="35" y="63"/>
                  </a:cubicBezTo>
                  <a:cubicBezTo>
                    <a:pt x="34" y="60"/>
                    <a:pt x="34" y="60"/>
                    <a:pt x="34" y="60"/>
                  </a:cubicBezTo>
                  <a:cubicBezTo>
                    <a:pt x="34" y="59"/>
                    <a:pt x="33" y="58"/>
                    <a:pt x="32" y="58"/>
                  </a:cubicBezTo>
                  <a:cubicBezTo>
                    <a:pt x="29" y="58"/>
                    <a:pt x="27" y="57"/>
                    <a:pt x="24" y="56"/>
                  </a:cubicBezTo>
                  <a:cubicBezTo>
                    <a:pt x="24" y="55"/>
                    <a:pt x="23" y="55"/>
                    <a:pt x="23" y="55"/>
                  </a:cubicBezTo>
                  <a:cubicBezTo>
                    <a:pt x="22" y="55"/>
                    <a:pt x="22" y="56"/>
                    <a:pt x="21" y="5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9" name="Freeform 25">
              <a:extLst>
                <a:ext uri="{FF2B5EF4-FFF2-40B4-BE49-F238E27FC236}">
                  <a16:creationId xmlns:a16="http://schemas.microsoft.com/office/drawing/2014/main" id="{DC11385E-91C3-497A-BECD-FE2F1AB22165}"/>
                </a:ext>
              </a:extLst>
            </p:cNvPr>
            <p:cNvSpPr>
              <a:spLocks noEditPoints="1"/>
            </p:cNvSpPr>
            <p:nvPr/>
          </p:nvSpPr>
          <p:spPr bwMode="auto">
            <a:xfrm>
              <a:off x="67" y="64"/>
              <a:ext cx="153" cy="149"/>
            </a:xfrm>
            <a:custGeom>
              <a:avLst/>
              <a:gdLst>
                <a:gd name="T0" fmla="*/ 20 w 36"/>
                <a:gd name="T1" fmla="*/ 35 h 35"/>
                <a:gd name="T2" fmla="*/ 34 w 36"/>
                <a:gd name="T3" fmla="*/ 16 h 35"/>
                <a:gd name="T4" fmla="*/ 15 w 36"/>
                <a:gd name="T5" fmla="*/ 2 h 35"/>
                <a:gd name="T6" fmla="*/ 1 w 36"/>
                <a:gd name="T7" fmla="*/ 21 h 35"/>
                <a:gd name="T8" fmla="*/ 18 w 36"/>
                <a:gd name="T9" fmla="*/ 35 h 35"/>
                <a:gd name="T10" fmla="*/ 20 w 36"/>
                <a:gd name="T11" fmla="*/ 35 h 35"/>
                <a:gd name="T12" fmla="*/ 6 w 36"/>
                <a:gd name="T13" fmla="*/ 20 h 35"/>
                <a:gd name="T14" fmla="*/ 16 w 36"/>
                <a:gd name="T15" fmla="*/ 6 h 35"/>
                <a:gd name="T16" fmla="*/ 18 w 36"/>
                <a:gd name="T17" fmla="*/ 6 h 35"/>
                <a:gd name="T18" fmla="*/ 30 w 36"/>
                <a:gd name="T19" fmla="*/ 17 h 35"/>
                <a:gd name="T20" fmla="*/ 20 w 36"/>
                <a:gd name="T21" fmla="*/ 31 h 35"/>
                <a:gd name="T22" fmla="*/ 6 w 36"/>
                <a:gd name="T23" fmla="*/ 2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35">
                  <a:moveTo>
                    <a:pt x="20" y="35"/>
                  </a:moveTo>
                  <a:cubicBezTo>
                    <a:pt x="29" y="34"/>
                    <a:pt x="36" y="25"/>
                    <a:pt x="34" y="16"/>
                  </a:cubicBezTo>
                  <a:cubicBezTo>
                    <a:pt x="33" y="7"/>
                    <a:pt x="25" y="0"/>
                    <a:pt x="15" y="2"/>
                  </a:cubicBezTo>
                  <a:cubicBezTo>
                    <a:pt x="6" y="3"/>
                    <a:pt x="0" y="12"/>
                    <a:pt x="1" y="21"/>
                  </a:cubicBezTo>
                  <a:cubicBezTo>
                    <a:pt x="2" y="29"/>
                    <a:pt x="10" y="35"/>
                    <a:pt x="18" y="35"/>
                  </a:cubicBezTo>
                  <a:cubicBezTo>
                    <a:pt x="19" y="35"/>
                    <a:pt x="19" y="35"/>
                    <a:pt x="20" y="35"/>
                  </a:cubicBezTo>
                  <a:close/>
                  <a:moveTo>
                    <a:pt x="6" y="20"/>
                  </a:moveTo>
                  <a:cubicBezTo>
                    <a:pt x="5" y="14"/>
                    <a:pt x="9" y="7"/>
                    <a:pt x="16" y="6"/>
                  </a:cubicBezTo>
                  <a:cubicBezTo>
                    <a:pt x="17" y="6"/>
                    <a:pt x="17" y="6"/>
                    <a:pt x="18" y="6"/>
                  </a:cubicBezTo>
                  <a:cubicBezTo>
                    <a:pt x="24" y="6"/>
                    <a:pt x="29" y="11"/>
                    <a:pt x="30" y="17"/>
                  </a:cubicBezTo>
                  <a:cubicBezTo>
                    <a:pt x="31" y="23"/>
                    <a:pt x="26" y="30"/>
                    <a:pt x="20" y="31"/>
                  </a:cubicBezTo>
                  <a:cubicBezTo>
                    <a:pt x="13" y="31"/>
                    <a:pt x="7" y="27"/>
                    <a:pt x="6" y="2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41" name="Group 28">
            <a:extLst>
              <a:ext uri="{FF2B5EF4-FFF2-40B4-BE49-F238E27FC236}">
                <a16:creationId xmlns:a16="http://schemas.microsoft.com/office/drawing/2014/main" id="{69B14703-A186-4FB5-963F-BB4D8D022059}"/>
              </a:ext>
            </a:extLst>
          </p:cNvPr>
          <p:cNvGrpSpPr>
            <a:grpSpLocks noChangeAspect="1"/>
          </p:cNvGrpSpPr>
          <p:nvPr/>
        </p:nvGrpSpPr>
        <p:grpSpPr bwMode="auto">
          <a:xfrm>
            <a:off x="620216" y="5214232"/>
            <a:ext cx="626210" cy="585000"/>
            <a:chOff x="0" y="2"/>
            <a:chExt cx="699" cy="653"/>
          </a:xfrm>
          <a:solidFill>
            <a:schemeClr val="bg1"/>
          </a:solidFill>
        </p:grpSpPr>
        <p:sp>
          <p:nvSpPr>
            <p:cNvPr id="43" name="Freeform 29">
              <a:extLst>
                <a:ext uri="{FF2B5EF4-FFF2-40B4-BE49-F238E27FC236}">
                  <a16:creationId xmlns:a16="http://schemas.microsoft.com/office/drawing/2014/main" id="{FA97B0A9-D9C3-4A36-9A7A-F73148AB7F19}"/>
                </a:ext>
              </a:extLst>
            </p:cNvPr>
            <p:cNvSpPr>
              <a:spLocks noEditPoints="1"/>
            </p:cNvSpPr>
            <p:nvPr/>
          </p:nvSpPr>
          <p:spPr bwMode="auto">
            <a:xfrm>
              <a:off x="101" y="58"/>
              <a:ext cx="531" cy="506"/>
            </a:xfrm>
            <a:custGeom>
              <a:avLst/>
              <a:gdLst>
                <a:gd name="T0" fmla="*/ 1 w 222"/>
                <a:gd name="T1" fmla="*/ 203 h 211"/>
                <a:gd name="T2" fmla="*/ 10 w 222"/>
                <a:gd name="T3" fmla="*/ 211 h 211"/>
                <a:gd name="T4" fmla="*/ 11 w 222"/>
                <a:gd name="T5" fmla="*/ 211 h 211"/>
                <a:gd name="T6" fmla="*/ 136 w 222"/>
                <a:gd name="T7" fmla="*/ 165 h 211"/>
                <a:gd name="T8" fmla="*/ 173 w 222"/>
                <a:gd name="T9" fmla="*/ 123 h 211"/>
                <a:gd name="T10" fmla="*/ 193 w 222"/>
                <a:gd name="T11" fmla="*/ 78 h 211"/>
                <a:gd name="T12" fmla="*/ 210 w 222"/>
                <a:gd name="T13" fmla="*/ 80 h 211"/>
                <a:gd name="T14" fmla="*/ 219 w 222"/>
                <a:gd name="T15" fmla="*/ 76 h 211"/>
                <a:gd name="T16" fmla="*/ 220 w 222"/>
                <a:gd name="T17" fmla="*/ 67 h 211"/>
                <a:gd name="T18" fmla="*/ 191 w 222"/>
                <a:gd name="T19" fmla="*/ 5 h 211"/>
                <a:gd name="T20" fmla="*/ 191 w 222"/>
                <a:gd name="T21" fmla="*/ 5 h 211"/>
                <a:gd name="T22" fmla="*/ 184 w 222"/>
                <a:gd name="T23" fmla="*/ 0 h 211"/>
                <a:gd name="T24" fmla="*/ 176 w 222"/>
                <a:gd name="T25" fmla="*/ 2 h 211"/>
                <a:gd name="T26" fmla="*/ 124 w 222"/>
                <a:gd name="T27" fmla="*/ 47 h 211"/>
                <a:gd name="T28" fmla="*/ 121 w 222"/>
                <a:gd name="T29" fmla="*/ 56 h 211"/>
                <a:gd name="T30" fmla="*/ 128 w 222"/>
                <a:gd name="T31" fmla="*/ 63 h 211"/>
                <a:gd name="T32" fmla="*/ 144 w 222"/>
                <a:gd name="T33" fmla="*/ 67 h 211"/>
                <a:gd name="T34" fmla="*/ 118 w 222"/>
                <a:gd name="T35" fmla="*/ 126 h 211"/>
                <a:gd name="T36" fmla="*/ 48 w 222"/>
                <a:gd name="T37" fmla="*/ 179 h 211"/>
                <a:gd name="T38" fmla="*/ 19 w 222"/>
                <a:gd name="T39" fmla="*/ 189 h 211"/>
                <a:gd name="T40" fmla="*/ 11 w 222"/>
                <a:gd name="T41" fmla="*/ 192 h 211"/>
                <a:gd name="T42" fmla="*/ 9 w 222"/>
                <a:gd name="T43" fmla="*/ 192 h 211"/>
                <a:gd name="T44" fmla="*/ 8 w 222"/>
                <a:gd name="T45" fmla="*/ 192 h 211"/>
                <a:gd name="T46" fmla="*/ 1 w 222"/>
                <a:gd name="T47" fmla="*/ 203 h 211"/>
                <a:gd name="T48" fmla="*/ 36 w 222"/>
                <a:gd name="T49" fmla="*/ 196 h 211"/>
                <a:gd name="T50" fmla="*/ 52 w 222"/>
                <a:gd name="T51" fmla="*/ 189 h 211"/>
                <a:gd name="T52" fmla="*/ 126 w 222"/>
                <a:gd name="T53" fmla="*/ 133 h 211"/>
                <a:gd name="T54" fmla="*/ 156 w 222"/>
                <a:gd name="T55" fmla="*/ 63 h 211"/>
                <a:gd name="T56" fmla="*/ 151 w 222"/>
                <a:gd name="T57" fmla="*/ 57 h 211"/>
                <a:gd name="T58" fmla="*/ 134 w 222"/>
                <a:gd name="T59" fmla="*/ 53 h 211"/>
                <a:gd name="T60" fmla="*/ 182 w 222"/>
                <a:gd name="T61" fmla="*/ 12 h 211"/>
                <a:gd name="T62" fmla="*/ 209 w 222"/>
                <a:gd name="T63" fmla="*/ 69 h 211"/>
                <a:gd name="T64" fmla="*/ 190 w 222"/>
                <a:gd name="T65" fmla="*/ 66 h 211"/>
                <a:gd name="T66" fmla="*/ 189 w 222"/>
                <a:gd name="T67" fmla="*/ 66 h 211"/>
                <a:gd name="T68" fmla="*/ 184 w 222"/>
                <a:gd name="T69" fmla="*/ 70 h 211"/>
                <a:gd name="T70" fmla="*/ 163 w 222"/>
                <a:gd name="T71" fmla="*/ 118 h 211"/>
                <a:gd name="T72" fmla="*/ 130 w 222"/>
                <a:gd name="T73" fmla="*/ 156 h 211"/>
                <a:gd name="T74" fmla="*/ 36 w 222"/>
                <a:gd name="T75" fmla="*/ 196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22" h="211">
                  <a:moveTo>
                    <a:pt x="1" y="203"/>
                  </a:moveTo>
                  <a:cubicBezTo>
                    <a:pt x="1" y="207"/>
                    <a:pt x="5" y="211"/>
                    <a:pt x="10" y="211"/>
                  </a:cubicBezTo>
                  <a:cubicBezTo>
                    <a:pt x="10" y="211"/>
                    <a:pt x="11" y="211"/>
                    <a:pt x="11" y="211"/>
                  </a:cubicBezTo>
                  <a:cubicBezTo>
                    <a:pt x="66" y="203"/>
                    <a:pt x="107" y="188"/>
                    <a:pt x="136" y="165"/>
                  </a:cubicBezTo>
                  <a:cubicBezTo>
                    <a:pt x="151" y="153"/>
                    <a:pt x="163" y="140"/>
                    <a:pt x="173" y="123"/>
                  </a:cubicBezTo>
                  <a:cubicBezTo>
                    <a:pt x="181" y="110"/>
                    <a:pt x="187" y="95"/>
                    <a:pt x="193" y="78"/>
                  </a:cubicBezTo>
                  <a:cubicBezTo>
                    <a:pt x="210" y="80"/>
                    <a:pt x="210" y="80"/>
                    <a:pt x="210" y="80"/>
                  </a:cubicBezTo>
                  <a:cubicBezTo>
                    <a:pt x="214" y="81"/>
                    <a:pt x="217" y="79"/>
                    <a:pt x="219" y="76"/>
                  </a:cubicBezTo>
                  <a:cubicBezTo>
                    <a:pt x="221" y="74"/>
                    <a:pt x="222" y="70"/>
                    <a:pt x="220" y="67"/>
                  </a:cubicBezTo>
                  <a:cubicBezTo>
                    <a:pt x="191" y="5"/>
                    <a:pt x="191" y="5"/>
                    <a:pt x="191" y="5"/>
                  </a:cubicBezTo>
                  <a:cubicBezTo>
                    <a:pt x="191" y="5"/>
                    <a:pt x="191" y="5"/>
                    <a:pt x="191" y="5"/>
                  </a:cubicBezTo>
                  <a:cubicBezTo>
                    <a:pt x="189" y="3"/>
                    <a:pt x="187" y="1"/>
                    <a:pt x="184" y="0"/>
                  </a:cubicBezTo>
                  <a:cubicBezTo>
                    <a:pt x="181" y="0"/>
                    <a:pt x="178" y="0"/>
                    <a:pt x="176" y="2"/>
                  </a:cubicBezTo>
                  <a:cubicBezTo>
                    <a:pt x="124" y="47"/>
                    <a:pt x="124" y="47"/>
                    <a:pt x="124" y="47"/>
                  </a:cubicBezTo>
                  <a:cubicBezTo>
                    <a:pt x="121" y="49"/>
                    <a:pt x="120" y="53"/>
                    <a:pt x="121" y="56"/>
                  </a:cubicBezTo>
                  <a:cubicBezTo>
                    <a:pt x="122" y="60"/>
                    <a:pt x="125" y="63"/>
                    <a:pt x="128" y="63"/>
                  </a:cubicBezTo>
                  <a:cubicBezTo>
                    <a:pt x="144" y="67"/>
                    <a:pt x="144" y="67"/>
                    <a:pt x="144" y="67"/>
                  </a:cubicBezTo>
                  <a:cubicBezTo>
                    <a:pt x="140" y="89"/>
                    <a:pt x="131" y="109"/>
                    <a:pt x="118" y="126"/>
                  </a:cubicBezTo>
                  <a:cubicBezTo>
                    <a:pt x="97" y="154"/>
                    <a:pt x="68" y="170"/>
                    <a:pt x="48" y="179"/>
                  </a:cubicBezTo>
                  <a:cubicBezTo>
                    <a:pt x="36" y="184"/>
                    <a:pt x="26" y="188"/>
                    <a:pt x="19" y="189"/>
                  </a:cubicBezTo>
                  <a:cubicBezTo>
                    <a:pt x="16" y="190"/>
                    <a:pt x="13" y="191"/>
                    <a:pt x="11" y="192"/>
                  </a:cubicBezTo>
                  <a:cubicBezTo>
                    <a:pt x="10" y="192"/>
                    <a:pt x="9" y="192"/>
                    <a:pt x="9" y="192"/>
                  </a:cubicBezTo>
                  <a:cubicBezTo>
                    <a:pt x="8" y="192"/>
                    <a:pt x="8" y="192"/>
                    <a:pt x="8" y="192"/>
                  </a:cubicBezTo>
                  <a:cubicBezTo>
                    <a:pt x="3" y="193"/>
                    <a:pt x="0" y="198"/>
                    <a:pt x="1" y="203"/>
                  </a:cubicBezTo>
                  <a:close/>
                  <a:moveTo>
                    <a:pt x="36" y="196"/>
                  </a:moveTo>
                  <a:cubicBezTo>
                    <a:pt x="41" y="194"/>
                    <a:pt x="46" y="192"/>
                    <a:pt x="52" y="189"/>
                  </a:cubicBezTo>
                  <a:cubicBezTo>
                    <a:pt x="73" y="180"/>
                    <a:pt x="104" y="162"/>
                    <a:pt x="126" y="133"/>
                  </a:cubicBezTo>
                  <a:cubicBezTo>
                    <a:pt x="142" y="112"/>
                    <a:pt x="151" y="89"/>
                    <a:pt x="156" y="63"/>
                  </a:cubicBezTo>
                  <a:cubicBezTo>
                    <a:pt x="156" y="60"/>
                    <a:pt x="154" y="58"/>
                    <a:pt x="151" y="57"/>
                  </a:cubicBezTo>
                  <a:cubicBezTo>
                    <a:pt x="134" y="53"/>
                    <a:pt x="134" y="53"/>
                    <a:pt x="134" y="53"/>
                  </a:cubicBezTo>
                  <a:cubicBezTo>
                    <a:pt x="182" y="12"/>
                    <a:pt x="182" y="12"/>
                    <a:pt x="182" y="12"/>
                  </a:cubicBezTo>
                  <a:cubicBezTo>
                    <a:pt x="209" y="69"/>
                    <a:pt x="209" y="69"/>
                    <a:pt x="209" y="69"/>
                  </a:cubicBezTo>
                  <a:cubicBezTo>
                    <a:pt x="190" y="66"/>
                    <a:pt x="190" y="66"/>
                    <a:pt x="190" y="66"/>
                  </a:cubicBezTo>
                  <a:cubicBezTo>
                    <a:pt x="189" y="66"/>
                    <a:pt x="189" y="66"/>
                    <a:pt x="189" y="66"/>
                  </a:cubicBezTo>
                  <a:cubicBezTo>
                    <a:pt x="187" y="66"/>
                    <a:pt x="184" y="68"/>
                    <a:pt x="184" y="70"/>
                  </a:cubicBezTo>
                  <a:cubicBezTo>
                    <a:pt x="178" y="88"/>
                    <a:pt x="172" y="104"/>
                    <a:pt x="163" y="118"/>
                  </a:cubicBezTo>
                  <a:cubicBezTo>
                    <a:pt x="154" y="133"/>
                    <a:pt x="143" y="146"/>
                    <a:pt x="130" y="156"/>
                  </a:cubicBezTo>
                  <a:cubicBezTo>
                    <a:pt x="107" y="175"/>
                    <a:pt x="76" y="188"/>
                    <a:pt x="36" y="19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4" name="Freeform 30">
              <a:extLst>
                <a:ext uri="{FF2B5EF4-FFF2-40B4-BE49-F238E27FC236}">
                  <a16:creationId xmlns:a16="http://schemas.microsoft.com/office/drawing/2014/main" id="{448848C9-5D73-47D6-A625-D03760D98426}"/>
                </a:ext>
              </a:extLst>
            </p:cNvPr>
            <p:cNvSpPr>
              <a:spLocks/>
            </p:cNvSpPr>
            <p:nvPr/>
          </p:nvSpPr>
          <p:spPr bwMode="auto">
            <a:xfrm>
              <a:off x="0" y="2"/>
              <a:ext cx="699" cy="653"/>
            </a:xfrm>
            <a:custGeom>
              <a:avLst/>
              <a:gdLst>
                <a:gd name="T0" fmla="*/ 292 w 292"/>
                <a:gd name="T1" fmla="*/ 264 h 272"/>
                <a:gd name="T2" fmla="*/ 284 w 292"/>
                <a:gd name="T3" fmla="*/ 257 h 272"/>
                <a:gd name="T4" fmla="*/ 15 w 292"/>
                <a:gd name="T5" fmla="*/ 257 h 272"/>
                <a:gd name="T6" fmla="*/ 15 w 292"/>
                <a:gd name="T7" fmla="*/ 8 h 272"/>
                <a:gd name="T8" fmla="*/ 7 w 292"/>
                <a:gd name="T9" fmla="*/ 0 h 272"/>
                <a:gd name="T10" fmla="*/ 0 w 292"/>
                <a:gd name="T11" fmla="*/ 8 h 272"/>
                <a:gd name="T12" fmla="*/ 0 w 292"/>
                <a:gd name="T13" fmla="*/ 8 h 272"/>
                <a:gd name="T14" fmla="*/ 0 w 292"/>
                <a:gd name="T15" fmla="*/ 264 h 272"/>
                <a:gd name="T16" fmla="*/ 2 w 292"/>
                <a:gd name="T17" fmla="*/ 270 h 272"/>
                <a:gd name="T18" fmla="*/ 7 w 292"/>
                <a:gd name="T19" fmla="*/ 272 h 272"/>
                <a:gd name="T20" fmla="*/ 284 w 292"/>
                <a:gd name="T21" fmla="*/ 272 h 272"/>
                <a:gd name="T22" fmla="*/ 292 w 292"/>
                <a:gd name="T23" fmla="*/ 264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2" h="272">
                  <a:moveTo>
                    <a:pt x="292" y="264"/>
                  </a:moveTo>
                  <a:cubicBezTo>
                    <a:pt x="292" y="260"/>
                    <a:pt x="288" y="257"/>
                    <a:pt x="284" y="257"/>
                  </a:cubicBezTo>
                  <a:cubicBezTo>
                    <a:pt x="15" y="257"/>
                    <a:pt x="15" y="257"/>
                    <a:pt x="15" y="257"/>
                  </a:cubicBezTo>
                  <a:cubicBezTo>
                    <a:pt x="15" y="8"/>
                    <a:pt x="15" y="8"/>
                    <a:pt x="15" y="8"/>
                  </a:cubicBezTo>
                  <a:cubicBezTo>
                    <a:pt x="15" y="4"/>
                    <a:pt x="11" y="0"/>
                    <a:pt x="7" y="0"/>
                  </a:cubicBezTo>
                  <a:cubicBezTo>
                    <a:pt x="3" y="0"/>
                    <a:pt x="0" y="4"/>
                    <a:pt x="0" y="8"/>
                  </a:cubicBezTo>
                  <a:cubicBezTo>
                    <a:pt x="0" y="8"/>
                    <a:pt x="0" y="8"/>
                    <a:pt x="0" y="8"/>
                  </a:cubicBezTo>
                  <a:cubicBezTo>
                    <a:pt x="0" y="264"/>
                    <a:pt x="0" y="264"/>
                    <a:pt x="0" y="264"/>
                  </a:cubicBezTo>
                  <a:cubicBezTo>
                    <a:pt x="0" y="266"/>
                    <a:pt x="0" y="268"/>
                    <a:pt x="2" y="270"/>
                  </a:cubicBezTo>
                  <a:cubicBezTo>
                    <a:pt x="3" y="271"/>
                    <a:pt x="5" y="272"/>
                    <a:pt x="7" y="272"/>
                  </a:cubicBezTo>
                  <a:cubicBezTo>
                    <a:pt x="284" y="272"/>
                    <a:pt x="284" y="272"/>
                    <a:pt x="284" y="272"/>
                  </a:cubicBezTo>
                  <a:cubicBezTo>
                    <a:pt x="288" y="272"/>
                    <a:pt x="292" y="269"/>
                    <a:pt x="292" y="26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posición de imagen 3">
            <a:extLst>
              <a:ext uri="{FF2B5EF4-FFF2-40B4-BE49-F238E27FC236}">
                <a16:creationId xmlns:a16="http://schemas.microsoft.com/office/drawing/2014/main" id="{47892BAA-C7FC-4FE0-A404-19434B6B0786}"/>
              </a:ext>
            </a:extLst>
          </p:cNvPr>
          <p:cNvPicPr>
            <a:picLocks noGrp="1" noChangeAspect="1"/>
          </p:cNvPicPr>
          <p:nvPr>
            <p:ph type="pic" sz="quarter" idx="10"/>
          </p:nvPr>
        </p:nvPicPr>
        <p:blipFill rotWithShape="1">
          <a:blip r:embed="rId2" cstate="email">
            <a:extLst>
              <a:ext uri="{28A0092B-C50C-407E-A947-70E740481C1C}">
                <a14:useLocalDpi xmlns:a14="http://schemas.microsoft.com/office/drawing/2010/main"/>
              </a:ext>
            </a:extLst>
          </a:blip>
          <a:srcRect l="217" r="217"/>
          <a:stretch/>
        </p:blipFill>
        <p:spPr/>
      </p:pic>
      <p:sp>
        <p:nvSpPr>
          <p:cNvPr id="5" name="Rectángulo 4">
            <a:extLst>
              <a:ext uri="{FF2B5EF4-FFF2-40B4-BE49-F238E27FC236}">
                <a16:creationId xmlns:a16="http://schemas.microsoft.com/office/drawing/2014/main" id="{41D66FDC-B021-498A-BF11-05B7C94DB3A6}"/>
              </a:ext>
            </a:extLst>
          </p:cNvPr>
          <p:cNvSpPr/>
          <p:nvPr/>
        </p:nvSpPr>
        <p:spPr>
          <a:xfrm>
            <a:off x="943334" y="3618665"/>
            <a:ext cx="4653886" cy="2647665"/>
          </a:xfrm>
          <a:prstGeom prst="rect">
            <a:avLst/>
          </a:prstGeom>
          <a:solidFill>
            <a:srgbClr val="E1C8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0">
            <a:extLst>
              <a:ext uri="{FF2B5EF4-FFF2-40B4-BE49-F238E27FC236}">
                <a16:creationId xmlns:a16="http://schemas.microsoft.com/office/drawing/2014/main" id="{34FCE1F6-F8BB-4FD1-B08A-F92B93DA5636}"/>
              </a:ext>
            </a:extLst>
          </p:cNvPr>
          <p:cNvSpPr txBox="1">
            <a:spLocks noChangeArrowheads="1"/>
          </p:cNvSpPr>
          <p:nvPr/>
        </p:nvSpPr>
        <p:spPr bwMode="auto">
          <a:xfrm>
            <a:off x="1172784" y="4953427"/>
            <a:ext cx="4194986" cy="107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s-CO" sz="1600" b="1" dirty="0">
                <a:solidFill>
                  <a:schemeClr val="bg1"/>
                </a:solidFill>
                <a:latin typeface="Arial" panose="020B0604020202020204" pitchFamily="34" charset="0"/>
                <a:cs typeface="Arial" panose="020B0604020202020204" pitchFamily="34" charset="0"/>
              </a:rPr>
              <a:t>Lorem ipsum </a:t>
            </a:r>
            <a:r>
              <a:rPr lang="es-CO" sz="1600" dirty="0">
                <a:solidFill>
                  <a:schemeClr val="bg1"/>
                </a:solidFill>
                <a:latin typeface="Arial" panose="020B0604020202020204" pitchFamily="34" charset="0"/>
                <a:cs typeface="Arial" panose="020B0604020202020204" pitchFamily="34" charset="0"/>
              </a:rPr>
              <a:t>dolor sit amet, consectetur adipiscing elit.  Fusce convallis magna non. dolor sit amet, consectetur adipiscing elit. Fusce convallis magna non</a:t>
            </a:r>
          </a:p>
        </p:txBody>
      </p:sp>
      <p:sp>
        <p:nvSpPr>
          <p:cNvPr id="16" name="CuadroTexto 15">
            <a:extLst>
              <a:ext uri="{FF2B5EF4-FFF2-40B4-BE49-F238E27FC236}">
                <a16:creationId xmlns:a16="http://schemas.microsoft.com/office/drawing/2014/main" id="{1512C501-13D8-4B07-91F3-3D1B93FFC2D5}"/>
              </a:ext>
            </a:extLst>
          </p:cNvPr>
          <p:cNvSpPr txBox="1"/>
          <p:nvPr/>
        </p:nvSpPr>
        <p:spPr>
          <a:xfrm>
            <a:off x="1116090" y="3821110"/>
            <a:ext cx="4308373" cy="1118255"/>
          </a:xfrm>
          <a:prstGeom prst="rect">
            <a:avLst/>
          </a:prstGeom>
          <a:noFill/>
        </p:spPr>
        <p:txBody>
          <a:bodyPr wrap="square" rtlCol="0">
            <a:spAutoFit/>
          </a:bodyPr>
          <a:lstStyle/>
          <a:p>
            <a:pPr>
              <a:lnSpc>
                <a:spcPts val="4000"/>
              </a:lnSpc>
            </a:pPr>
            <a:r>
              <a:rPr lang="en-US" sz="4000" b="1" dirty="0">
                <a:latin typeface="Arial" panose="020B0604020202020204" pitchFamily="34" charset="0"/>
                <a:cs typeface="Arial" panose="020B0604020202020204" pitchFamily="34" charset="0"/>
              </a:rPr>
              <a:t>Your </a:t>
            </a:r>
          </a:p>
          <a:p>
            <a:pPr>
              <a:lnSpc>
                <a:spcPts val="4000"/>
              </a:lnSpc>
            </a:pPr>
            <a:r>
              <a:rPr lang="en-US" sz="4000" dirty="0">
                <a:solidFill>
                  <a:schemeClr val="bg1"/>
                </a:solidFill>
                <a:latin typeface="Arial" panose="020B0604020202020204" pitchFamily="34" charset="0"/>
                <a:cs typeface="Arial" panose="020B0604020202020204" pitchFamily="34" charset="0"/>
              </a:rPr>
              <a:t>Title Here</a:t>
            </a:r>
          </a:p>
        </p:txBody>
      </p:sp>
      <p:sp>
        <p:nvSpPr>
          <p:cNvPr id="17" name="TextBox 10">
            <a:extLst>
              <a:ext uri="{FF2B5EF4-FFF2-40B4-BE49-F238E27FC236}">
                <a16:creationId xmlns:a16="http://schemas.microsoft.com/office/drawing/2014/main" id="{C56B9832-0DBC-4BAB-94E7-436AA26C6B96}"/>
              </a:ext>
            </a:extLst>
          </p:cNvPr>
          <p:cNvSpPr txBox="1">
            <a:spLocks noChangeArrowheads="1"/>
          </p:cNvSpPr>
          <p:nvPr/>
        </p:nvSpPr>
        <p:spPr bwMode="auto">
          <a:xfrm>
            <a:off x="6635231" y="2348789"/>
            <a:ext cx="4613435" cy="4278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s-CO" sz="1600" b="1" dirty="0">
                <a:latin typeface="Arial" panose="020B0604020202020204" pitchFamily="34" charset="0"/>
                <a:cs typeface="Arial" panose="020B0604020202020204" pitchFamily="34" charset="0"/>
              </a:rPr>
              <a:t>Lorem ipsum </a:t>
            </a:r>
            <a:r>
              <a:rPr lang="es-CO" sz="1600" dirty="0">
                <a:latin typeface="Arial" panose="020B0604020202020204" pitchFamily="34" charset="0"/>
                <a:cs typeface="Arial" panose="020B0604020202020204" pitchFamily="34" charset="0"/>
              </a:rPr>
              <a:t>dolor sit amet, consectetur adipiscing elit.  Fusce convallis magna non. dolor sit amet, consectetur adipiscing elit. Fusce convallis magna non</a:t>
            </a:r>
          </a:p>
          <a:p>
            <a:endParaRPr lang="es-CO" sz="1600" dirty="0">
              <a:latin typeface="Arial" panose="020B0604020202020204" pitchFamily="34" charset="0"/>
              <a:cs typeface="Arial" panose="020B0604020202020204" pitchFamily="34" charset="0"/>
            </a:endParaRPr>
          </a:p>
          <a:p>
            <a:r>
              <a:rPr lang="es-CO" sz="1600" dirty="0">
                <a:latin typeface="Arial" panose="020B0604020202020204" pitchFamily="34" charset="0"/>
                <a:cs typeface="Arial" panose="020B0604020202020204" pitchFamily="34" charset="0"/>
              </a:rPr>
              <a:t>dolor sit amet, consectetur adipiscing elit. Fusce convallis magna non dolor sit amet, consectetur adipiscing elit. Fusce convallis magna non</a:t>
            </a:r>
          </a:p>
          <a:p>
            <a:endParaRPr lang="es-CO" sz="1600" dirty="0">
              <a:latin typeface="Arial" panose="020B0604020202020204" pitchFamily="34" charset="0"/>
              <a:cs typeface="Arial" panose="020B0604020202020204" pitchFamily="34" charset="0"/>
            </a:endParaRPr>
          </a:p>
          <a:p>
            <a:r>
              <a:rPr lang="es-CO" sz="1600" dirty="0">
                <a:latin typeface="Arial" panose="020B0604020202020204" pitchFamily="34" charset="0"/>
                <a:cs typeface="Arial" panose="020B0604020202020204" pitchFamily="34" charset="0"/>
              </a:rPr>
              <a:t>Fusce convallis magna non dolor sit amet, consectetur adipiscing elit. Fusce convallis magna non</a:t>
            </a:r>
          </a:p>
          <a:p>
            <a:endParaRPr lang="es-CO" sz="1600" dirty="0">
              <a:latin typeface="Arial" panose="020B0604020202020204" pitchFamily="34" charset="0"/>
              <a:cs typeface="Arial" panose="020B0604020202020204" pitchFamily="34" charset="0"/>
            </a:endParaRPr>
          </a:p>
          <a:p>
            <a:endParaRPr lang="es-CO" sz="1600" dirty="0">
              <a:latin typeface="Arial" panose="020B0604020202020204" pitchFamily="34" charset="0"/>
              <a:cs typeface="Arial" panose="020B0604020202020204" pitchFamily="34" charset="0"/>
            </a:endParaRPr>
          </a:p>
          <a:p>
            <a:endParaRPr lang="es-CO" sz="1600" dirty="0">
              <a:latin typeface="Arial" panose="020B0604020202020204" pitchFamily="34" charset="0"/>
              <a:cs typeface="Arial" panose="020B0604020202020204" pitchFamily="34" charset="0"/>
            </a:endParaRPr>
          </a:p>
          <a:p>
            <a:endParaRPr lang="es-CO" sz="1600" dirty="0">
              <a:latin typeface="Arial" panose="020B0604020202020204" pitchFamily="34" charset="0"/>
              <a:cs typeface="Arial" panose="020B0604020202020204" pitchFamily="34" charset="0"/>
            </a:endParaRPr>
          </a:p>
          <a:p>
            <a:endParaRPr lang="es-CO" sz="1600" dirty="0">
              <a:latin typeface="Arial" panose="020B0604020202020204" pitchFamily="34" charset="0"/>
              <a:cs typeface="Arial" panose="020B0604020202020204" pitchFamily="34" charset="0"/>
            </a:endParaRPr>
          </a:p>
        </p:txBody>
      </p:sp>
      <p:sp>
        <p:nvSpPr>
          <p:cNvPr id="18" name="CuadroTexto 17">
            <a:extLst>
              <a:ext uri="{FF2B5EF4-FFF2-40B4-BE49-F238E27FC236}">
                <a16:creationId xmlns:a16="http://schemas.microsoft.com/office/drawing/2014/main" id="{2822DA6D-7028-4939-A2D9-AD7C7F003B7A}"/>
              </a:ext>
            </a:extLst>
          </p:cNvPr>
          <p:cNvSpPr txBox="1"/>
          <p:nvPr/>
        </p:nvSpPr>
        <p:spPr>
          <a:xfrm>
            <a:off x="6635231" y="1080710"/>
            <a:ext cx="4308373" cy="1118255"/>
          </a:xfrm>
          <a:prstGeom prst="rect">
            <a:avLst/>
          </a:prstGeom>
          <a:noFill/>
        </p:spPr>
        <p:txBody>
          <a:bodyPr wrap="square" rtlCol="0">
            <a:spAutoFit/>
          </a:bodyPr>
          <a:lstStyle/>
          <a:p>
            <a:pPr>
              <a:lnSpc>
                <a:spcPts val="4000"/>
              </a:lnSpc>
            </a:pPr>
            <a:r>
              <a:rPr lang="en-US" sz="4000" b="1" dirty="0">
                <a:latin typeface="Arial" panose="020B0604020202020204" pitchFamily="34" charset="0"/>
                <a:cs typeface="Arial" panose="020B0604020202020204" pitchFamily="34" charset="0"/>
              </a:rPr>
              <a:t>Your </a:t>
            </a:r>
          </a:p>
          <a:p>
            <a:pPr>
              <a:lnSpc>
                <a:spcPts val="4000"/>
              </a:lnSpc>
            </a:pPr>
            <a:r>
              <a:rPr lang="en-US" sz="4000" dirty="0">
                <a:solidFill>
                  <a:srgbClr val="C9A336"/>
                </a:solidFill>
                <a:latin typeface="Arial" panose="020B0604020202020204" pitchFamily="34" charset="0"/>
                <a:cs typeface="Arial" panose="020B0604020202020204" pitchFamily="34" charset="0"/>
              </a:rPr>
              <a:t>Title Here</a:t>
            </a:r>
          </a:p>
        </p:txBody>
      </p:sp>
    </p:spTree>
    <p:extLst>
      <p:ext uri="{BB962C8B-B14F-4D97-AF65-F5344CB8AC3E}">
        <p14:creationId xmlns:p14="http://schemas.microsoft.com/office/powerpoint/2010/main" val="8205463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4">
            <a:extLst>
              <a:ext uri="{FF2B5EF4-FFF2-40B4-BE49-F238E27FC236}">
                <a16:creationId xmlns:a16="http://schemas.microsoft.com/office/drawing/2014/main" id="{ED51908B-18C4-4B72-8ABE-CB3140DFD7AC}"/>
              </a:ext>
            </a:extLst>
          </p:cNvPr>
          <p:cNvGrpSpPr>
            <a:grpSpLocks noChangeAspect="1"/>
          </p:cNvGrpSpPr>
          <p:nvPr/>
        </p:nvGrpSpPr>
        <p:grpSpPr bwMode="auto">
          <a:xfrm>
            <a:off x="4730355" y="1152188"/>
            <a:ext cx="7236219" cy="4207556"/>
            <a:chOff x="2375" y="639"/>
            <a:chExt cx="4843" cy="2816"/>
          </a:xfrm>
        </p:grpSpPr>
        <p:grpSp>
          <p:nvGrpSpPr>
            <p:cNvPr id="36" name="Group 205">
              <a:extLst>
                <a:ext uri="{FF2B5EF4-FFF2-40B4-BE49-F238E27FC236}">
                  <a16:creationId xmlns:a16="http://schemas.microsoft.com/office/drawing/2014/main" id="{B26DCAE4-08D7-4AEE-9696-92B98A9881ED}"/>
                </a:ext>
              </a:extLst>
            </p:cNvPr>
            <p:cNvGrpSpPr>
              <a:grpSpLocks/>
            </p:cNvGrpSpPr>
            <p:nvPr/>
          </p:nvGrpSpPr>
          <p:grpSpPr bwMode="auto">
            <a:xfrm>
              <a:off x="2375" y="864"/>
              <a:ext cx="4364" cy="1939"/>
              <a:chOff x="2375" y="864"/>
              <a:chExt cx="4364" cy="1939"/>
            </a:xfrm>
          </p:grpSpPr>
          <p:sp>
            <p:nvSpPr>
              <p:cNvPr id="1381" name="Freeform 5">
                <a:extLst>
                  <a:ext uri="{FF2B5EF4-FFF2-40B4-BE49-F238E27FC236}">
                    <a16:creationId xmlns:a16="http://schemas.microsoft.com/office/drawing/2014/main" id="{FBA313FB-C1B6-4429-901D-EFE6A66C1C20}"/>
                  </a:ext>
                </a:extLst>
              </p:cNvPr>
              <p:cNvSpPr>
                <a:spLocks/>
              </p:cNvSpPr>
              <p:nvPr/>
            </p:nvSpPr>
            <p:spPr bwMode="auto">
              <a:xfrm>
                <a:off x="5037" y="1797"/>
                <a:ext cx="2" cy="5"/>
              </a:xfrm>
              <a:custGeom>
                <a:avLst/>
                <a:gdLst>
                  <a:gd name="T0" fmla="*/ 2 w 2"/>
                  <a:gd name="T1" fmla="*/ 0 h 5"/>
                  <a:gd name="T2" fmla="*/ 2 w 2"/>
                  <a:gd name="T3" fmla="*/ 0 h 5"/>
                  <a:gd name="T4" fmla="*/ 0 w 2"/>
                  <a:gd name="T5" fmla="*/ 5 h 5"/>
                  <a:gd name="T6" fmla="*/ 2 w 2"/>
                  <a:gd name="T7" fmla="*/ 0 h 5"/>
                </a:gdLst>
                <a:ahLst/>
                <a:cxnLst>
                  <a:cxn ang="0">
                    <a:pos x="T0" y="T1"/>
                  </a:cxn>
                  <a:cxn ang="0">
                    <a:pos x="T2" y="T3"/>
                  </a:cxn>
                  <a:cxn ang="0">
                    <a:pos x="T4" y="T5"/>
                  </a:cxn>
                  <a:cxn ang="0">
                    <a:pos x="T6" y="T7"/>
                  </a:cxn>
                </a:cxnLst>
                <a:rect l="0" t="0" r="r" b="b"/>
                <a:pathLst>
                  <a:path w="2" h="5">
                    <a:moveTo>
                      <a:pt x="2" y="0"/>
                    </a:moveTo>
                    <a:lnTo>
                      <a:pt x="2" y="0"/>
                    </a:lnTo>
                    <a:lnTo>
                      <a:pt x="0" y="5"/>
                    </a:lnTo>
                    <a:lnTo>
                      <a:pt x="2"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2" name="Freeform 6">
                <a:extLst>
                  <a:ext uri="{FF2B5EF4-FFF2-40B4-BE49-F238E27FC236}">
                    <a16:creationId xmlns:a16="http://schemas.microsoft.com/office/drawing/2014/main" id="{2DF1814A-AC55-4248-9896-4578BD215400}"/>
                  </a:ext>
                </a:extLst>
              </p:cNvPr>
              <p:cNvSpPr>
                <a:spLocks/>
              </p:cNvSpPr>
              <p:nvPr/>
            </p:nvSpPr>
            <p:spPr bwMode="auto">
              <a:xfrm>
                <a:off x="4935" y="1746"/>
                <a:ext cx="0" cy="1"/>
              </a:xfrm>
              <a:custGeom>
                <a:avLst/>
                <a:gdLst>
                  <a:gd name="T0" fmla="*/ 0 h 1"/>
                  <a:gd name="T1" fmla="*/ 1 h 1"/>
                  <a:gd name="T2" fmla="*/ 0 h 1"/>
                  <a:gd name="T3" fmla="*/ 0 h 1"/>
                </a:gdLst>
                <a:ahLst/>
                <a:cxnLst>
                  <a:cxn ang="0">
                    <a:pos x="0" y="T0"/>
                  </a:cxn>
                  <a:cxn ang="0">
                    <a:pos x="0" y="T1"/>
                  </a:cxn>
                  <a:cxn ang="0">
                    <a:pos x="0" y="T2"/>
                  </a:cxn>
                  <a:cxn ang="0">
                    <a:pos x="0" y="T3"/>
                  </a:cxn>
                </a:cxnLst>
                <a:rect l="0" t="0" r="r" b="b"/>
                <a:pathLst>
                  <a:path h="1">
                    <a:moveTo>
                      <a:pt x="0" y="0"/>
                    </a:moveTo>
                    <a:lnTo>
                      <a:pt x="0" y="1"/>
                    </a:lnTo>
                    <a:lnTo>
                      <a:pt x="0" y="0"/>
                    </a:lnTo>
                    <a:lnTo>
                      <a:pt x="0"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3" name="Freeform 7">
                <a:extLst>
                  <a:ext uri="{FF2B5EF4-FFF2-40B4-BE49-F238E27FC236}">
                    <a16:creationId xmlns:a16="http://schemas.microsoft.com/office/drawing/2014/main" id="{F54FF8AE-B21E-4ACB-BE5D-B162BBA7499D}"/>
                  </a:ext>
                </a:extLst>
              </p:cNvPr>
              <p:cNvSpPr>
                <a:spLocks/>
              </p:cNvSpPr>
              <p:nvPr/>
            </p:nvSpPr>
            <p:spPr bwMode="auto">
              <a:xfrm>
                <a:off x="4978" y="1687"/>
                <a:ext cx="0" cy="3"/>
              </a:xfrm>
              <a:custGeom>
                <a:avLst/>
                <a:gdLst>
                  <a:gd name="T0" fmla="*/ 3 h 3"/>
                  <a:gd name="T1" fmla="*/ 0 h 3"/>
                  <a:gd name="T2" fmla="*/ 3 h 3"/>
                  <a:gd name="T3" fmla="*/ 3 h 3"/>
                </a:gdLst>
                <a:ahLst/>
                <a:cxnLst>
                  <a:cxn ang="0">
                    <a:pos x="0" y="T0"/>
                  </a:cxn>
                  <a:cxn ang="0">
                    <a:pos x="0" y="T1"/>
                  </a:cxn>
                  <a:cxn ang="0">
                    <a:pos x="0" y="T2"/>
                  </a:cxn>
                  <a:cxn ang="0">
                    <a:pos x="0" y="T3"/>
                  </a:cxn>
                </a:cxnLst>
                <a:rect l="0" t="0" r="r" b="b"/>
                <a:pathLst>
                  <a:path h="3">
                    <a:moveTo>
                      <a:pt x="0" y="3"/>
                    </a:moveTo>
                    <a:lnTo>
                      <a:pt x="0" y="0"/>
                    </a:lnTo>
                    <a:lnTo>
                      <a:pt x="0" y="3"/>
                    </a:lnTo>
                    <a:lnTo>
                      <a:pt x="0" y="3"/>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4" name="Freeform 8">
                <a:extLst>
                  <a:ext uri="{FF2B5EF4-FFF2-40B4-BE49-F238E27FC236}">
                    <a16:creationId xmlns:a16="http://schemas.microsoft.com/office/drawing/2014/main" id="{BF8AFDEB-FB34-4B87-A889-753C5ACE9851}"/>
                  </a:ext>
                </a:extLst>
              </p:cNvPr>
              <p:cNvSpPr>
                <a:spLocks/>
              </p:cNvSpPr>
              <p:nvPr/>
            </p:nvSpPr>
            <p:spPr bwMode="auto">
              <a:xfrm>
                <a:off x="4940" y="1768"/>
                <a:ext cx="2" cy="2"/>
              </a:xfrm>
              <a:custGeom>
                <a:avLst/>
                <a:gdLst>
                  <a:gd name="T0" fmla="*/ 0 w 2"/>
                  <a:gd name="T1" fmla="*/ 2 h 2"/>
                  <a:gd name="T2" fmla="*/ 0 w 2"/>
                  <a:gd name="T3" fmla="*/ 2 h 2"/>
                  <a:gd name="T4" fmla="*/ 2 w 2"/>
                  <a:gd name="T5" fmla="*/ 0 h 2"/>
                  <a:gd name="T6" fmla="*/ 0 w 2"/>
                  <a:gd name="T7" fmla="*/ 2 h 2"/>
                </a:gdLst>
                <a:ahLst/>
                <a:cxnLst>
                  <a:cxn ang="0">
                    <a:pos x="T0" y="T1"/>
                  </a:cxn>
                  <a:cxn ang="0">
                    <a:pos x="T2" y="T3"/>
                  </a:cxn>
                  <a:cxn ang="0">
                    <a:pos x="T4" y="T5"/>
                  </a:cxn>
                  <a:cxn ang="0">
                    <a:pos x="T6" y="T7"/>
                  </a:cxn>
                </a:cxnLst>
                <a:rect l="0" t="0" r="r" b="b"/>
                <a:pathLst>
                  <a:path w="2" h="2">
                    <a:moveTo>
                      <a:pt x="0" y="2"/>
                    </a:moveTo>
                    <a:lnTo>
                      <a:pt x="0" y="2"/>
                    </a:lnTo>
                    <a:lnTo>
                      <a:pt x="2" y="0"/>
                    </a:lnTo>
                    <a:lnTo>
                      <a:pt x="0" y="2"/>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5" name="Freeform 9">
                <a:extLst>
                  <a:ext uri="{FF2B5EF4-FFF2-40B4-BE49-F238E27FC236}">
                    <a16:creationId xmlns:a16="http://schemas.microsoft.com/office/drawing/2014/main" id="{371D5D52-6DF6-4C84-B99C-D6C1E96D6F9D}"/>
                  </a:ext>
                </a:extLst>
              </p:cNvPr>
              <p:cNvSpPr>
                <a:spLocks/>
              </p:cNvSpPr>
              <p:nvPr/>
            </p:nvSpPr>
            <p:spPr bwMode="auto">
              <a:xfrm>
                <a:off x="4951" y="1784"/>
                <a:ext cx="2" cy="2"/>
              </a:xfrm>
              <a:custGeom>
                <a:avLst/>
                <a:gdLst>
                  <a:gd name="T0" fmla="*/ 0 w 2"/>
                  <a:gd name="T1" fmla="*/ 2 h 2"/>
                  <a:gd name="T2" fmla="*/ 0 w 2"/>
                  <a:gd name="T3" fmla="*/ 2 h 2"/>
                  <a:gd name="T4" fmla="*/ 2 w 2"/>
                  <a:gd name="T5" fmla="*/ 0 h 2"/>
                  <a:gd name="T6" fmla="*/ 0 w 2"/>
                  <a:gd name="T7" fmla="*/ 2 h 2"/>
                </a:gdLst>
                <a:ahLst/>
                <a:cxnLst>
                  <a:cxn ang="0">
                    <a:pos x="T0" y="T1"/>
                  </a:cxn>
                  <a:cxn ang="0">
                    <a:pos x="T2" y="T3"/>
                  </a:cxn>
                  <a:cxn ang="0">
                    <a:pos x="T4" y="T5"/>
                  </a:cxn>
                  <a:cxn ang="0">
                    <a:pos x="T6" y="T7"/>
                  </a:cxn>
                </a:cxnLst>
                <a:rect l="0" t="0" r="r" b="b"/>
                <a:pathLst>
                  <a:path w="2" h="2">
                    <a:moveTo>
                      <a:pt x="0" y="2"/>
                    </a:moveTo>
                    <a:lnTo>
                      <a:pt x="0" y="2"/>
                    </a:lnTo>
                    <a:lnTo>
                      <a:pt x="2" y="0"/>
                    </a:lnTo>
                    <a:lnTo>
                      <a:pt x="0" y="2"/>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6" name="Freeform 10">
                <a:extLst>
                  <a:ext uri="{FF2B5EF4-FFF2-40B4-BE49-F238E27FC236}">
                    <a16:creationId xmlns:a16="http://schemas.microsoft.com/office/drawing/2014/main" id="{67497388-583E-4FFF-AE76-54E6FF1D7C92}"/>
                  </a:ext>
                </a:extLst>
              </p:cNvPr>
              <p:cNvSpPr>
                <a:spLocks/>
              </p:cNvSpPr>
              <p:nvPr/>
            </p:nvSpPr>
            <p:spPr bwMode="auto">
              <a:xfrm>
                <a:off x="5024" y="1687"/>
                <a:ext cx="10" cy="1"/>
              </a:xfrm>
              <a:custGeom>
                <a:avLst/>
                <a:gdLst>
                  <a:gd name="T0" fmla="*/ 4 w 10"/>
                  <a:gd name="T1" fmla="*/ 0 h 1"/>
                  <a:gd name="T2" fmla="*/ 0 w 10"/>
                  <a:gd name="T3" fmla="*/ 1 h 1"/>
                  <a:gd name="T4" fmla="*/ 10 w 10"/>
                  <a:gd name="T5" fmla="*/ 0 h 1"/>
                  <a:gd name="T6" fmla="*/ 4 w 10"/>
                  <a:gd name="T7" fmla="*/ 0 h 1"/>
                </a:gdLst>
                <a:ahLst/>
                <a:cxnLst>
                  <a:cxn ang="0">
                    <a:pos x="T0" y="T1"/>
                  </a:cxn>
                  <a:cxn ang="0">
                    <a:pos x="T2" y="T3"/>
                  </a:cxn>
                  <a:cxn ang="0">
                    <a:pos x="T4" y="T5"/>
                  </a:cxn>
                  <a:cxn ang="0">
                    <a:pos x="T6" y="T7"/>
                  </a:cxn>
                </a:cxnLst>
                <a:rect l="0" t="0" r="r" b="b"/>
                <a:pathLst>
                  <a:path w="10" h="1">
                    <a:moveTo>
                      <a:pt x="4" y="0"/>
                    </a:moveTo>
                    <a:lnTo>
                      <a:pt x="0" y="1"/>
                    </a:lnTo>
                    <a:lnTo>
                      <a:pt x="10" y="0"/>
                    </a:lnTo>
                    <a:lnTo>
                      <a:pt x="4"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7" name="Freeform 11">
                <a:extLst>
                  <a:ext uri="{FF2B5EF4-FFF2-40B4-BE49-F238E27FC236}">
                    <a16:creationId xmlns:a16="http://schemas.microsoft.com/office/drawing/2014/main" id="{78BB5460-054F-4571-B02E-40E08D589205}"/>
                  </a:ext>
                </a:extLst>
              </p:cNvPr>
              <p:cNvSpPr>
                <a:spLocks/>
              </p:cNvSpPr>
              <p:nvPr/>
            </p:nvSpPr>
            <p:spPr bwMode="auto">
              <a:xfrm>
                <a:off x="4911" y="1235"/>
                <a:ext cx="3" cy="4"/>
              </a:xfrm>
              <a:custGeom>
                <a:avLst/>
                <a:gdLst>
                  <a:gd name="T0" fmla="*/ 3 w 3"/>
                  <a:gd name="T1" fmla="*/ 4 h 4"/>
                  <a:gd name="T2" fmla="*/ 0 w 3"/>
                  <a:gd name="T3" fmla="*/ 0 h 4"/>
                  <a:gd name="T4" fmla="*/ 0 w 3"/>
                  <a:gd name="T5" fmla="*/ 0 h 4"/>
                  <a:gd name="T6" fmla="*/ 3 w 3"/>
                  <a:gd name="T7" fmla="*/ 4 h 4"/>
                </a:gdLst>
                <a:ahLst/>
                <a:cxnLst>
                  <a:cxn ang="0">
                    <a:pos x="T0" y="T1"/>
                  </a:cxn>
                  <a:cxn ang="0">
                    <a:pos x="T2" y="T3"/>
                  </a:cxn>
                  <a:cxn ang="0">
                    <a:pos x="T4" y="T5"/>
                  </a:cxn>
                  <a:cxn ang="0">
                    <a:pos x="T6" y="T7"/>
                  </a:cxn>
                </a:cxnLst>
                <a:rect l="0" t="0" r="r" b="b"/>
                <a:pathLst>
                  <a:path w="3" h="4">
                    <a:moveTo>
                      <a:pt x="3" y="4"/>
                    </a:moveTo>
                    <a:lnTo>
                      <a:pt x="0" y="0"/>
                    </a:lnTo>
                    <a:lnTo>
                      <a:pt x="0" y="0"/>
                    </a:lnTo>
                    <a:lnTo>
                      <a:pt x="3" y="4"/>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8" name="Freeform 12">
                <a:extLst>
                  <a:ext uri="{FF2B5EF4-FFF2-40B4-BE49-F238E27FC236}">
                    <a16:creationId xmlns:a16="http://schemas.microsoft.com/office/drawing/2014/main" id="{5FA2C4F9-C418-46D7-96BA-C4BE5D1A424A}"/>
                  </a:ext>
                </a:extLst>
              </p:cNvPr>
              <p:cNvSpPr>
                <a:spLocks/>
              </p:cNvSpPr>
              <p:nvPr/>
            </p:nvSpPr>
            <p:spPr bwMode="auto">
              <a:xfrm>
                <a:off x="4809" y="1703"/>
                <a:ext cx="0" cy="1"/>
              </a:xfrm>
              <a:custGeom>
                <a:avLst/>
                <a:gdLst>
                  <a:gd name="T0" fmla="*/ 1 h 1"/>
                  <a:gd name="T1" fmla="*/ 0 h 1"/>
                  <a:gd name="T2" fmla="*/ 1 h 1"/>
                  <a:gd name="T3" fmla="*/ 1 h 1"/>
                </a:gdLst>
                <a:ahLst/>
                <a:cxnLst>
                  <a:cxn ang="0">
                    <a:pos x="0" y="T0"/>
                  </a:cxn>
                  <a:cxn ang="0">
                    <a:pos x="0" y="T1"/>
                  </a:cxn>
                  <a:cxn ang="0">
                    <a:pos x="0" y="T2"/>
                  </a:cxn>
                  <a:cxn ang="0">
                    <a:pos x="0" y="T3"/>
                  </a:cxn>
                </a:cxnLst>
                <a:rect l="0" t="0" r="r" b="b"/>
                <a:pathLst>
                  <a:path h="1">
                    <a:moveTo>
                      <a:pt x="0" y="1"/>
                    </a:moveTo>
                    <a:lnTo>
                      <a:pt x="0" y="0"/>
                    </a:lnTo>
                    <a:lnTo>
                      <a:pt x="0" y="1"/>
                    </a:lnTo>
                    <a:lnTo>
                      <a:pt x="0" y="1"/>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9" name="Rectangle 13">
                <a:extLst>
                  <a:ext uri="{FF2B5EF4-FFF2-40B4-BE49-F238E27FC236}">
                    <a16:creationId xmlns:a16="http://schemas.microsoft.com/office/drawing/2014/main" id="{61364263-64CB-49CF-8297-4511C30942EE}"/>
                  </a:ext>
                </a:extLst>
              </p:cNvPr>
              <p:cNvSpPr>
                <a:spLocks noChangeArrowheads="1"/>
              </p:cNvSpPr>
              <p:nvPr/>
            </p:nvSpPr>
            <p:spPr bwMode="auto">
              <a:xfrm>
                <a:off x="4763" y="1666"/>
                <a:ext cx="3" cy="1"/>
              </a:xfrm>
              <a:prstGeom prst="rect">
                <a:avLst/>
              </a:prstGeom>
              <a:solidFill>
                <a:srgbClr val="8E86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0" name="Freeform 14">
                <a:extLst>
                  <a:ext uri="{FF2B5EF4-FFF2-40B4-BE49-F238E27FC236}">
                    <a16:creationId xmlns:a16="http://schemas.microsoft.com/office/drawing/2014/main" id="{44E18D4F-8696-4022-8C44-8A9EB6041D83}"/>
                  </a:ext>
                </a:extLst>
              </p:cNvPr>
              <p:cNvSpPr>
                <a:spLocks/>
              </p:cNvSpPr>
              <p:nvPr/>
            </p:nvSpPr>
            <p:spPr bwMode="auto">
              <a:xfrm>
                <a:off x="4781" y="1700"/>
                <a:ext cx="4" cy="1"/>
              </a:xfrm>
              <a:custGeom>
                <a:avLst/>
                <a:gdLst>
                  <a:gd name="T0" fmla="*/ 4 w 4"/>
                  <a:gd name="T1" fmla="*/ 0 h 1"/>
                  <a:gd name="T2" fmla="*/ 0 w 4"/>
                  <a:gd name="T3" fmla="*/ 1 h 1"/>
                  <a:gd name="T4" fmla="*/ 3 w 4"/>
                  <a:gd name="T5" fmla="*/ 0 h 1"/>
                  <a:gd name="T6" fmla="*/ 4 w 4"/>
                  <a:gd name="T7" fmla="*/ 0 h 1"/>
                </a:gdLst>
                <a:ahLst/>
                <a:cxnLst>
                  <a:cxn ang="0">
                    <a:pos x="T0" y="T1"/>
                  </a:cxn>
                  <a:cxn ang="0">
                    <a:pos x="T2" y="T3"/>
                  </a:cxn>
                  <a:cxn ang="0">
                    <a:pos x="T4" y="T5"/>
                  </a:cxn>
                  <a:cxn ang="0">
                    <a:pos x="T6" y="T7"/>
                  </a:cxn>
                </a:cxnLst>
                <a:rect l="0" t="0" r="r" b="b"/>
                <a:pathLst>
                  <a:path w="4" h="1">
                    <a:moveTo>
                      <a:pt x="4" y="0"/>
                    </a:moveTo>
                    <a:lnTo>
                      <a:pt x="0" y="1"/>
                    </a:lnTo>
                    <a:lnTo>
                      <a:pt x="3" y="0"/>
                    </a:lnTo>
                    <a:lnTo>
                      <a:pt x="4"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1" name="Freeform 15">
                <a:extLst>
                  <a:ext uri="{FF2B5EF4-FFF2-40B4-BE49-F238E27FC236}">
                    <a16:creationId xmlns:a16="http://schemas.microsoft.com/office/drawing/2014/main" id="{F4E68056-F986-4F57-9159-85DF37D7FC86}"/>
                  </a:ext>
                </a:extLst>
              </p:cNvPr>
              <p:cNvSpPr>
                <a:spLocks/>
              </p:cNvSpPr>
              <p:nvPr/>
            </p:nvSpPr>
            <p:spPr bwMode="auto">
              <a:xfrm>
                <a:off x="4940" y="1666"/>
                <a:ext cx="0" cy="3"/>
              </a:xfrm>
              <a:custGeom>
                <a:avLst/>
                <a:gdLst>
                  <a:gd name="T0" fmla="*/ 3 h 3"/>
                  <a:gd name="T1" fmla="*/ 0 h 3"/>
                  <a:gd name="T2" fmla="*/ 3 h 3"/>
                  <a:gd name="T3" fmla="*/ 3 h 3"/>
                </a:gdLst>
                <a:ahLst/>
                <a:cxnLst>
                  <a:cxn ang="0">
                    <a:pos x="0" y="T0"/>
                  </a:cxn>
                  <a:cxn ang="0">
                    <a:pos x="0" y="T1"/>
                  </a:cxn>
                  <a:cxn ang="0">
                    <a:pos x="0" y="T2"/>
                  </a:cxn>
                  <a:cxn ang="0">
                    <a:pos x="0" y="T3"/>
                  </a:cxn>
                </a:cxnLst>
                <a:rect l="0" t="0" r="r" b="b"/>
                <a:pathLst>
                  <a:path h="3">
                    <a:moveTo>
                      <a:pt x="0" y="3"/>
                    </a:moveTo>
                    <a:lnTo>
                      <a:pt x="0" y="0"/>
                    </a:lnTo>
                    <a:lnTo>
                      <a:pt x="0" y="3"/>
                    </a:lnTo>
                    <a:lnTo>
                      <a:pt x="0" y="3"/>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2" name="Freeform 16">
                <a:extLst>
                  <a:ext uri="{FF2B5EF4-FFF2-40B4-BE49-F238E27FC236}">
                    <a16:creationId xmlns:a16="http://schemas.microsoft.com/office/drawing/2014/main" id="{1EBCEB11-5F7C-4122-8E93-80E32DE0BF66}"/>
                  </a:ext>
                </a:extLst>
              </p:cNvPr>
              <p:cNvSpPr>
                <a:spLocks/>
              </p:cNvSpPr>
              <p:nvPr/>
            </p:nvSpPr>
            <p:spPr bwMode="auto">
              <a:xfrm>
                <a:off x="4806" y="1700"/>
                <a:ext cx="3" cy="3"/>
              </a:xfrm>
              <a:custGeom>
                <a:avLst/>
                <a:gdLst>
                  <a:gd name="T0" fmla="*/ 2 w 3"/>
                  <a:gd name="T1" fmla="*/ 1 h 3"/>
                  <a:gd name="T2" fmla="*/ 0 w 3"/>
                  <a:gd name="T3" fmla="*/ 0 h 3"/>
                  <a:gd name="T4" fmla="*/ 3 w 3"/>
                  <a:gd name="T5" fmla="*/ 3 h 3"/>
                  <a:gd name="T6" fmla="*/ 2 w 3"/>
                  <a:gd name="T7" fmla="*/ 1 h 3"/>
                </a:gdLst>
                <a:ahLst/>
                <a:cxnLst>
                  <a:cxn ang="0">
                    <a:pos x="T0" y="T1"/>
                  </a:cxn>
                  <a:cxn ang="0">
                    <a:pos x="T2" y="T3"/>
                  </a:cxn>
                  <a:cxn ang="0">
                    <a:pos x="T4" y="T5"/>
                  </a:cxn>
                  <a:cxn ang="0">
                    <a:pos x="T6" y="T7"/>
                  </a:cxn>
                </a:cxnLst>
                <a:rect l="0" t="0" r="r" b="b"/>
                <a:pathLst>
                  <a:path w="3" h="3">
                    <a:moveTo>
                      <a:pt x="2" y="1"/>
                    </a:moveTo>
                    <a:lnTo>
                      <a:pt x="0" y="0"/>
                    </a:lnTo>
                    <a:lnTo>
                      <a:pt x="3" y="3"/>
                    </a:lnTo>
                    <a:lnTo>
                      <a:pt x="2" y="1"/>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3" name="Freeform 17">
                <a:extLst>
                  <a:ext uri="{FF2B5EF4-FFF2-40B4-BE49-F238E27FC236}">
                    <a16:creationId xmlns:a16="http://schemas.microsoft.com/office/drawing/2014/main" id="{A0905C2B-D840-4F11-9174-4529AC9B0B38}"/>
                  </a:ext>
                </a:extLst>
              </p:cNvPr>
              <p:cNvSpPr>
                <a:spLocks/>
              </p:cNvSpPr>
              <p:nvPr/>
            </p:nvSpPr>
            <p:spPr bwMode="auto">
              <a:xfrm>
                <a:off x="6167" y="2218"/>
                <a:ext cx="3" cy="1"/>
              </a:xfrm>
              <a:custGeom>
                <a:avLst/>
                <a:gdLst>
                  <a:gd name="T0" fmla="*/ 0 w 3"/>
                  <a:gd name="T1" fmla="*/ 1 h 1"/>
                  <a:gd name="T2" fmla="*/ 1 w 3"/>
                  <a:gd name="T3" fmla="*/ 0 h 1"/>
                  <a:gd name="T4" fmla="*/ 3 w 3"/>
                  <a:gd name="T5" fmla="*/ 0 h 1"/>
                  <a:gd name="T6" fmla="*/ 0 w 3"/>
                  <a:gd name="T7" fmla="*/ 1 h 1"/>
                </a:gdLst>
                <a:ahLst/>
                <a:cxnLst>
                  <a:cxn ang="0">
                    <a:pos x="T0" y="T1"/>
                  </a:cxn>
                  <a:cxn ang="0">
                    <a:pos x="T2" y="T3"/>
                  </a:cxn>
                  <a:cxn ang="0">
                    <a:pos x="T4" y="T5"/>
                  </a:cxn>
                  <a:cxn ang="0">
                    <a:pos x="T6" y="T7"/>
                  </a:cxn>
                </a:cxnLst>
                <a:rect l="0" t="0" r="r" b="b"/>
                <a:pathLst>
                  <a:path w="3" h="1">
                    <a:moveTo>
                      <a:pt x="0" y="1"/>
                    </a:moveTo>
                    <a:lnTo>
                      <a:pt x="1" y="0"/>
                    </a:lnTo>
                    <a:lnTo>
                      <a:pt x="3" y="0"/>
                    </a:lnTo>
                    <a:lnTo>
                      <a:pt x="0" y="1"/>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4" name="Freeform 18">
                <a:extLst>
                  <a:ext uri="{FF2B5EF4-FFF2-40B4-BE49-F238E27FC236}">
                    <a16:creationId xmlns:a16="http://schemas.microsoft.com/office/drawing/2014/main" id="{D4ED5D17-C284-44B6-8F72-311265255D2C}"/>
                  </a:ext>
                </a:extLst>
              </p:cNvPr>
              <p:cNvSpPr>
                <a:spLocks/>
              </p:cNvSpPr>
              <p:nvPr/>
            </p:nvSpPr>
            <p:spPr bwMode="auto">
              <a:xfrm>
                <a:off x="4902" y="1717"/>
                <a:ext cx="0" cy="5"/>
              </a:xfrm>
              <a:custGeom>
                <a:avLst/>
                <a:gdLst>
                  <a:gd name="T0" fmla="*/ 5 h 5"/>
                  <a:gd name="T1" fmla="*/ 5 h 5"/>
                  <a:gd name="T2" fmla="*/ 0 h 5"/>
                  <a:gd name="T3" fmla="*/ 5 h 5"/>
                </a:gdLst>
                <a:ahLst/>
                <a:cxnLst>
                  <a:cxn ang="0">
                    <a:pos x="0" y="T0"/>
                  </a:cxn>
                  <a:cxn ang="0">
                    <a:pos x="0" y="T1"/>
                  </a:cxn>
                  <a:cxn ang="0">
                    <a:pos x="0" y="T2"/>
                  </a:cxn>
                  <a:cxn ang="0">
                    <a:pos x="0" y="T3"/>
                  </a:cxn>
                </a:cxnLst>
                <a:rect l="0" t="0" r="r" b="b"/>
                <a:pathLst>
                  <a:path h="5">
                    <a:moveTo>
                      <a:pt x="0" y="5"/>
                    </a:moveTo>
                    <a:lnTo>
                      <a:pt x="0" y="5"/>
                    </a:lnTo>
                    <a:lnTo>
                      <a:pt x="0" y="0"/>
                    </a:lnTo>
                    <a:lnTo>
                      <a:pt x="0" y="5"/>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5" name="Freeform 19">
                <a:extLst>
                  <a:ext uri="{FF2B5EF4-FFF2-40B4-BE49-F238E27FC236}">
                    <a16:creationId xmlns:a16="http://schemas.microsoft.com/office/drawing/2014/main" id="{67EEBB7A-7895-4736-8007-B844C92C192A}"/>
                  </a:ext>
                </a:extLst>
              </p:cNvPr>
              <p:cNvSpPr>
                <a:spLocks/>
              </p:cNvSpPr>
              <p:nvPr/>
            </p:nvSpPr>
            <p:spPr bwMode="auto">
              <a:xfrm>
                <a:off x="4862" y="1719"/>
                <a:ext cx="3" cy="4"/>
              </a:xfrm>
              <a:custGeom>
                <a:avLst/>
                <a:gdLst>
                  <a:gd name="T0" fmla="*/ 0 w 3"/>
                  <a:gd name="T1" fmla="*/ 4 h 4"/>
                  <a:gd name="T2" fmla="*/ 3 w 3"/>
                  <a:gd name="T3" fmla="*/ 0 h 4"/>
                  <a:gd name="T4" fmla="*/ 3 w 3"/>
                  <a:gd name="T5" fmla="*/ 0 h 4"/>
                  <a:gd name="T6" fmla="*/ 0 w 3"/>
                  <a:gd name="T7" fmla="*/ 4 h 4"/>
                </a:gdLst>
                <a:ahLst/>
                <a:cxnLst>
                  <a:cxn ang="0">
                    <a:pos x="T0" y="T1"/>
                  </a:cxn>
                  <a:cxn ang="0">
                    <a:pos x="T2" y="T3"/>
                  </a:cxn>
                  <a:cxn ang="0">
                    <a:pos x="T4" y="T5"/>
                  </a:cxn>
                  <a:cxn ang="0">
                    <a:pos x="T6" y="T7"/>
                  </a:cxn>
                </a:cxnLst>
                <a:rect l="0" t="0" r="r" b="b"/>
                <a:pathLst>
                  <a:path w="3" h="4">
                    <a:moveTo>
                      <a:pt x="0" y="4"/>
                    </a:moveTo>
                    <a:lnTo>
                      <a:pt x="3" y="0"/>
                    </a:lnTo>
                    <a:lnTo>
                      <a:pt x="3" y="0"/>
                    </a:lnTo>
                    <a:lnTo>
                      <a:pt x="0" y="4"/>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6" name="Freeform 20">
                <a:extLst>
                  <a:ext uri="{FF2B5EF4-FFF2-40B4-BE49-F238E27FC236}">
                    <a16:creationId xmlns:a16="http://schemas.microsoft.com/office/drawing/2014/main" id="{425C65ED-0BE3-49A2-86F0-BBFA84D08F37}"/>
                  </a:ext>
                </a:extLst>
              </p:cNvPr>
              <p:cNvSpPr>
                <a:spLocks/>
              </p:cNvSpPr>
              <p:nvPr/>
            </p:nvSpPr>
            <p:spPr bwMode="auto">
              <a:xfrm>
                <a:off x="4776" y="1730"/>
                <a:ext cx="3" cy="1"/>
              </a:xfrm>
              <a:custGeom>
                <a:avLst/>
                <a:gdLst>
                  <a:gd name="T0" fmla="*/ 0 w 3"/>
                  <a:gd name="T1" fmla="*/ 0 h 1"/>
                  <a:gd name="T2" fmla="*/ 3 w 3"/>
                  <a:gd name="T3" fmla="*/ 1 h 1"/>
                  <a:gd name="T4" fmla="*/ 0 w 3"/>
                  <a:gd name="T5" fmla="*/ 0 h 1"/>
                  <a:gd name="T6" fmla="*/ 0 w 3"/>
                  <a:gd name="T7" fmla="*/ 0 h 1"/>
                </a:gdLst>
                <a:ahLst/>
                <a:cxnLst>
                  <a:cxn ang="0">
                    <a:pos x="T0" y="T1"/>
                  </a:cxn>
                  <a:cxn ang="0">
                    <a:pos x="T2" y="T3"/>
                  </a:cxn>
                  <a:cxn ang="0">
                    <a:pos x="T4" y="T5"/>
                  </a:cxn>
                  <a:cxn ang="0">
                    <a:pos x="T6" y="T7"/>
                  </a:cxn>
                </a:cxnLst>
                <a:rect l="0" t="0" r="r" b="b"/>
                <a:pathLst>
                  <a:path w="3" h="1">
                    <a:moveTo>
                      <a:pt x="0" y="0"/>
                    </a:moveTo>
                    <a:lnTo>
                      <a:pt x="3" y="1"/>
                    </a:lnTo>
                    <a:lnTo>
                      <a:pt x="0" y="0"/>
                    </a:lnTo>
                    <a:lnTo>
                      <a:pt x="0"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7" name="Freeform 21">
                <a:extLst>
                  <a:ext uri="{FF2B5EF4-FFF2-40B4-BE49-F238E27FC236}">
                    <a16:creationId xmlns:a16="http://schemas.microsoft.com/office/drawing/2014/main" id="{4528F3AB-E842-43D9-AEDA-01C1B130F5B9}"/>
                  </a:ext>
                </a:extLst>
              </p:cNvPr>
              <p:cNvSpPr>
                <a:spLocks/>
              </p:cNvSpPr>
              <p:nvPr/>
            </p:nvSpPr>
            <p:spPr bwMode="auto">
              <a:xfrm>
                <a:off x="5055" y="1731"/>
                <a:ext cx="1" cy="5"/>
              </a:xfrm>
              <a:custGeom>
                <a:avLst/>
                <a:gdLst>
                  <a:gd name="T0" fmla="*/ 1 w 1"/>
                  <a:gd name="T1" fmla="*/ 5 h 5"/>
                  <a:gd name="T2" fmla="*/ 0 w 1"/>
                  <a:gd name="T3" fmla="*/ 0 h 5"/>
                  <a:gd name="T4" fmla="*/ 0 w 1"/>
                  <a:gd name="T5" fmla="*/ 0 h 5"/>
                  <a:gd name="T6" fmla="*/ 1 w 1"/>
                  <a:gd name="T7" fmla="*/ 5 h 5"/>
                </a:gdLst>
                <a:ahLst/>
                <a:cxnLst>
                  <a:cxn ang="0">
                    <a:pos x="T0" y="T1"/>
                  </a:cxn>
                  <a:cxn ang="0">
                    <a:pos x="T2" y="T3"/>
                  </a:cxn>
                  <a:cxn ang="0">
                    <a:pos x="T4" y="T5"/>
                  </a:cxn>
                  <a:cxn ang="0">
                    <a:pos x="T6" y="T7"/>
                  </a:cxn>
                </a:cxnLst>
                <a:rect l="0" t="0" r="r" b="b"/>
                <a:pathLst>
                  <a:path w="1" h="5">
                    <a:moveTo>
                      <a:pt x="1" y="5"/>
                    </a:moveTo>
                    <a:lnTo>
                      <a:pt x="0" y="0"/>
                    </a:lnTo>
                    <a:lnTo>
                      <a:pt x="0" y="0"/>
                    </a:lnTo>
                    <a:lnTo>
                      <a:pt x="1" y="5"/>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8" name="Freeform 22">
                <a:extLst>
                  <a:ext uri="{FF2B5EF4-FFF2-40B4-BE49-F238E27FC236}">
                    <a16:creationId xmlns:a16="http://schemas.microsoft.com/office/drawing/2014/main" id="{35D8AF97-FC25-4704-A853-7BD822C5BEF2}"/>
                  </a:ext>
                </a:extLst>
              </p:cNvPr>
              <p:cNvSpPr>
                <a:spLocks/>
              </p:cNvSpPr>
              <p:nvPr/>
            </p:nvSpPr>
            <p:spPr bwMode="auto">
              <a:xfrm>
                <a:off x="5526" y="1975"/>
                <a:ext cx="10" cy="15"/>
              </a:xfrm>
              <a:custGeom>
                <a:avLst/>
                <a:gdLst>
                  <a:gd name="T0" fmla="*/ 0 w 10"/>
                  <a:gd name="T1" fmla="*/ 15 h 15"/>
                  <a:gd name="T2" fmla="*/ 0 w 10"/>
                  <a:gd name="T3" fmla="*/ 15 h 15"/>
                  <a:gd name="T4" fmla="*/ 10 w 10"/>
                  <a:gd name="T5" fmla="*/ 0 h 15"/>
                  <a:gd name="T6" fmla="*/ 0 w 10"/>
                  <a:gd name="T7" fmla="*/ 15 h 15"/>
                </a:gdLst>
                <a:ahLst/>
                <a:cxnLst>
                  <a:cxn ang="0">
                    <a:pos x="T0" y="T1"/>
                  </a:cxn>
                  <a:cxn ang="0">
                    <a:pos x="T2" y="T3"/>
                  </a:cxn>
                  <a:cxn ang="0">
                    <a:pos x="T4" y="T5"/>
                  </a:cxn>
                  <a:cxn ang="0">
                    <a:pos x="T6" y="T7"/>
                  </a:cxn>
                </a:cxnLst>
                <a:rect l="0" t="0" r="r" b="b"/>
                <a:pathLst>
                  <a:path w="10" h="15">
                    <a:moveTo>
                      <a:pt x="0" y="15"/>
                    </a:moveTo>
                    <a:lnTo>
                      <a:pt x="0" y="15"/>
                    </a:lnTo>
                    <a:lnTo>
                      <a:pt x="10" y="0"/>
                    </a:lnTo>
                    <a:lnTo>
                      <a:pt x="0" y="15"/>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9" name="Freeform 23">
                <a:extLst>
                  <a:ext uri="{FF2B5EF4-FFF2-40B4-BE49-F238E27FC236}">
                    <a16:creationId xmlns:a16="http://schemas.microsoft.com/office/drawing/2014/main" id="{F58F0850-8DA5-4207-9D46-5E13765B9B7B}"/>
                  </a:ext>
                </a:extLst>
              </p:cNvPr>
              <p:cNvSpPr>
                <a:spLocks/>
              </p:cNvSpPr>
              <p:nvPr/>
            </p:nvSpPr>
            <p:spPr bwMode="auto">
              <a:xfrm>
                <a:off x="5300" y="1695"/>
                <a:ext cx="120" cy="186"/>
              </a:xfrm>
              <a:custGeom>
                <a:avLst/>
                <a:gdLst>
                  <a:gd name="T0" fmla="*/ 112 w 120"/>
                  <a:gd name="T1" fmla="*/ 145 h 186"/>
                  <a:gd name="T2" fmla="*/ 100 w 120"/>
                  <a:gd name="T3" fmla="*/ 140 h 186"/>
                  <a:gd name="T4" fmla="*/ 104 w 120"/>
                  <a:gd name="T5" fmla="*/ 137 h 186"/>
                  <a:gd name="T6" fmla="*/ 105 w 120"/>
                  <a:gd name="T7" fmla="*/ 134 h 186"/>
                  <a:gd name="T8" fmla="*/ 97 w 120"/>
                  <a:gd name="T9" fmla="*/ 127 h 186"/>
                  <a:gd name="T10" fmla="*/ 92 w 120"/>
                  <a:gd name="T11" fmla="*/ 126 h 186"/>
                  <a:gd name="T12" fmla="*/ 89 w 120"/>
                  <a:gd name="T13" fmla="*/ 105 h 186"/>
                  <a:gd name="T14" fmla="*/ 83 w 120"/>
                  <a:gd name="T15" fmla="*/ 95 h 186"/>
                  <a:gd name="T16" fmla="*/ 84 w 120"/>
                  <a:gd name="T17" fmla="*/ 80 h 186"/>
                  <a:gd name="T18" fmla="*/ 77 w 120"/>
                  <a:gd name="T19" fmla="*/ 76 h 186"/>
                  <a:gd name="T20" fmla="*/ 69 w 120"/>
                  <a:gd name="T21" fmla="*/ 70 h 186"/>
                  <a:gd name="T22" fmla="*/ 64 w 120"/>
                  <a:gd name="T23" fmla="*/ 68 h 186"/>
                  <a:gd name="T24" fmla="*/ 56 w 120"/>
                  <a:gd name="T25" fmla="*/ 56 h 186"/>
                  <a:gd name="T26" fmla="*/ 48 w 120"/>
                  <a:gd name="T27" fmla="*/ 49 h 186"/>
                  <a:gd name="T28" fmla="*/ 56 w 120"/>
                  <a:gd name="T29" fmla="*/ 48 h 186"/>
                  <a:gd name="T30" fmla="*/ 64 w 120"/>
                  <a:gd name="T31" fmla="*/ 46 h 186"/>
                  <a:gd name="T32" fmla="*/ 61 w 120"/>
                  <a:gd name="T33" fmla="*/ 41 h 186"/>
                  <a:gd name="T34" fmla="*/ 57 w 120"/>
                  <a:gd name="T35" fmla="*/ 33 h 186"/>
                  <a:gd name="T36" fmla="*/ 70 w 120"/>
                  <a:gd name="T37" fmla="*/ 30 h 186"/>
                  <a:gd name="T38" fmla="*/ 78 w 120"/>
                  <a:gd name="T39" fmla="*/ 32 h 186"/>
                  <a:gd name="T40" fmla="*/ 80 w 120"/>
                  <a:gd name="T41" fmla="*/ 28 h 186"/>
                  <a:gd name="T42" fmla="*/ 80 w 120"/>
                  <a:gd name="T43" fmla="*/ 19 h 186"/>
                  <a:gd name="T44" fmla="*/ 78 w 120"/>
                  <a:gd name="T45" fmla="*/ 9 h 186"/>
                  <a:gd name="T46" fmla="*/ 77 w 120"/>
                  <a:gd name="T47" fmla="*/ 1 h 186"/>
                  <a:gd name="T48" fmla="*/ 67 w 120"/>
                  <a:gd name="T49" fmla="*/ 1 h 186"/>
                  <a:gd name="T50" fmla="*/ 62 w 120"/>
                  <a:gd name="T51" fmla="*/ 3 h 186"/>
                  <a:gd name="T52" fmla="*/ 57 w 120"/>
                  <a:gd name="T53" fmla="*/ 0 h 186"/>
                  <a:gd name="T54" fmla="*/ 48 w 120"/>
                  <a:gd name="T55" fmla="*/ 1 h 186"/>
                  <a:gd name="T56" fmla="*/ 43 w 120"/>
                  <a:gd name="T57" fmla="*/ 5 h 186"/>
                  <a:gd name="T58" fmla="*/ 35 w 120"/>
                  <a:gd name="T59" fmla="*/ 11 h 186"/>
                  <a:gd name="T60" fmla="*/ 29 w 120"/>
                  <a:gd name="T61" fmla="*/ 11 h 186"/>
                  <a:gd name="T62" fmla="*/ 27 w 120"/>
                  <a:gd name="T63" fmla="*/ 11 h 186"/>
                  <a:gd name="T64" fmla="*/ 26 w 120"/>
                  <a:gd name="T65" fmla="*/ 16 h 186"/>
                  <a:gd name="T66" fmla="*/ 22 w 120"/>
                  <a:gd name="T67" fmla="*/ 19 h 186"/>
                  <a:gd name="T68" fmla="*/ 22 w 120"/>
                  <a:gd name="T69" fmla="*/ 22 h 186"/>
                  <a:gd name="T70" fmla="*/ 18 w 120"/>
                  <a:gd name="T71" fmla="*/ 22 h 186"/>
                  <a:gd name="T72" fmla="*/ 13 w 120"/>
                  <a:gd name="T73" fmla="*/ 25 h 186"/>
                  <a:gd name="T74" fmla="*/ 8 w 120"/>
                  <a:gd name="T75" fmla="*/ 27 h 186"/>
                  <a:gd name="T76" fmla="*/ 2 w 120"/>
                  <a:gd name="T77" fmla="*/ 38 h 186"/>
                  <a:gd name="T78" fmla="*/ 3 w 120"/>
                  <a:gd name="T79" fmla="*/ 52 h 186"/>
                  <a:gd name="T80" fmla="*/ 13 w 120"/>
                  <a:gd name="T81" fmla="*/ 62 h 186"/>
                  <a:gd name="T82" fmla="*/ 13 w 120"/>
                  <a:gd name="T83" fmla="*/ 65 h 186"/>
                  <a:gd name="T84" fmla="*/ 16 w 120"/>
                  <a:gd name="T85" fmla="*/ 75 h 186"/>
                  <a:gd name="T86" fmla="*/ 32 w 120"/>
                  <a:gd name="T87" fmla="*/ 95 h 186"/>
                  <a:gd name="T88" fmla="*/ 40 w 120"/>
                  <a:gd name="T89" fmla="*/ 103 h 186"/>
                  <a:gd name="T90" fmla="*/ 51 w 120"/>
                  <a:gd name="T91" fmla="*/ 118 h 186"/>
                  <a:gd name="T92" fmla="*/ 56 w 120"/>
                  <a:gd name="T93" fmla="*/ 123 h 186"/>
                  <a:gd name="T94" fmla="*/ 48 w 120"/>
                  <a:gd name="T95" fmla="*/ 135 h 186"/>
                  <a:gd name="T96" fmla="*/ 46 w 120"/>
                  <a:gd name="T97" fmla="*/ 147 h 186"/>
                  <a:gd name="T98" fmla="*/ 43 w 120"/>
                  <a:gd name="T99" fmla="*/ 143 h 186"/>
                  <a:gd name="T100" fmla="*/ 43 w 120"/>
                  <a:gd name="T101" fmla="*/ 158 h 186"/>
                  <a:gd name="T102" fmla="*/ 46 w 120"/>
                  <a:gd name="T103" fmla="*/ 169 h 186"/>
                  <a:gd name="T104" fmla="*/ 59 w 120"/>
                  <a:gd name="T105" fmla="*/ 172 h 186"/>
                  <a:gd name="T106" fmla="*/ 75 w 120"/>
                  <a:gd name="T107" fmla="*/ 183 h 186"/>
                  <a:gd name="T108" fmla="*/ 107 w 120"/>
                  <a:gd name="T109" fmla="*/ 182 h 186"/>
                  <a:gd name="T110" fmla="*/ 116 w 120"/>
                  <a:gd name="T111" fmla="*/ 17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 h="186">
                    <a:moveTo>
                      <a:pt x="112" y="161"/>
                    </a:moveTo>
                    <a:lnTo>
                      <a:pt x="112" y="154"/>
                    </a:lnTo>
                    <a:lnTo>
                      <a:pt x="112" y="151"/>
                    </a:lnTo>
                    <a:lnTo>
                      <a:pt x="112" y="148"/>
                    </a:lnTo>
                    <a:lnTo>
                      <a:pt x="112" y="145"/>
                    </a:lnTo>
                    <a:lnTo>
                      <a:pt x="107" y="143"/>
                    </a:lnTo>
                    <a:lnTo>
                      <a:pt x="105" y="140"/>
                    </a:lnTo>
                    <a:lnTo>
                      <a:pt x="104" y="140"/>
                    </a:lnTo>
                    <a:lnTo>
                      <a:pt x="102" y="139"/>
                    </a:lnTo>
                    <a:lnTo>
                      <a:pt x="100" y="140"/>
                    </a:lnTo>
                    <a:lnTo>
                      <a:pt x="100" y="143"/>
                    </a:lnTo>
                    <a:lnTo>
                      <a:pt x="99" y="140"/>
                    </a:lnTo>
                    <a:lnTo>
                      <a:pt x="99" y="139"/>
                    </a:lnTo>
                    <a:lnTo>
                      <a:pt x="102" y="135"/>
                    </a:lnTo>
                    <a:lnTo>
                      <a:pt x="104" y="137"/>
                    </a:lnTo>
                    <a:lnTo>
                      <a:pt x="105" y="137"/>
                    </a:lnTo>
                    <a:lnTo>
                      <a:pt x="107" y="137"/>
                    </a:lnTo>
                    <a:lnTo>
                      <a:pt x="108" y="135"/>
                    </a:lnTo>
                    <a:lnTo>
                      <a:pt x="107" y="134"/>
                    </a:lnTo>
                    <a:lnTo>
                      <a:pt x="105" y="134"/>
                    </a:lnTo>
                    <a:lnTo>
                      <a:pt x="104" y="131"/>
                    </a:lnTo>
                    <a:lnTo>
                      <a:pt x="104" y="129"/>
                    </a:lnTo>
                    <a:lnTo>
                      <a:pt x="104" y="127"/>
                    </a:lnTo>
                    <a:lnTo>
                      <a:pt x="102" y="129"/>
                    </a:lnTo>
                    <a:lnTo>
                      <a:pt x="97" y="127"/>
                    </a:lnTo>
                    <a:lnTo>
                      <a:pt x="96" y="129"/>
                    </a:lnTo>
                    <a:lnTo>
                      <a:pt x="97" y="131"/>
                    </a:lnTo>
                    <a:lnTo>
                      <a:pt x="99" y="132"/>
                    </a:lnTo>
                    <a:lnTo>
                      <a:pt x="94" y="127"/>
                    </a:lnTo>
                    <a:lnTo>
                      <a:pt x="92" y="126"/>
                    </a:lnTo>
                    <a:lnTo>
                      <a:pt x="91" y="124"/>
                    </a:lnTo>
                    <a:lnTo>
                      <a:pt x="91" y="116"/>
                    </a:lnTo>
                    <a:lnTo>
                      <a:pt x="92" y="113"/>
                    </a:lnTo>
                    <a:lnTo>
                      <a:pt x="92" y="110"/>
                    </a:lnTo>
                    <a:lnTo>
                      <a:pt x="89" y="105"/>
                    </a:lnTo>
                    <a:lnTo>
                      <a:pt x="89" y="102"/>
                    </a:lnTo>
                    <a:lnTo>
                      <a:pt x="86" y="100"/>
                    </a:lnTo>
                    <a:lnTo>
                      <a:pt x="86" y="99"/>
                    </a:lnTo>
                    <a:lnTo>
                      <a:pt x="83" y="97"/>
                    </a:lnTo>
                    <a:lnTo>
                      <a:pt x="83" y="95"/>
                    </a:lnTo>
                    <a:lnTo>
                      <a:pt x="83" y="92"/>
                    </a:lnTo>
                    <a:lnTo>
                      <a:pt x="83" y="87"/>
                    </a:lnTo>
                    <a:lnTo>
                      <a:pt x="84" y="84"/>
                    </a:lnTo>
                    <a:lnTo>
                      <a:pt x="84" y="81"/>
                    </a:lnTo>
                    <a:lnTo>
                      <a:pt x="84" y="80"/>
                    </a:lnTo>
                    <a:lnTo>
                      <a:pt x="84" y="78"/>
                    </a:lnTo>
                    <a:lnTo>
                      <a:pt x="84" y="78"/>
                    </a:lnTo>
                    <a:lnTo>
                      <a:pt x="81" y="78"/>
                    </a:lnTo>
                    <a:lnTo>
                      <a:pt x="78" y="76"/>
                    </a:lnTo>
                    <a:lnTo>
                      <a:pt x="77" y="76"/>
                    </a:lnTo>
                    <a:lnTo>
                      <a:pt x="73" y="76"/>
                    </a:lnTo>
                    <a:lnTo>
                      <a:pt x="73" y="76"/>
                    </a:lnTo>
                    <a:lnTo>
                      <a:pt x="72" y="75"/>
                    </a:lnTo>
                    <a:lnTo>
                      <a:pt x="70" y="73"/>
                    </a:lnTo>
                    <a:lnTo>
                      <a:pt x="69" y="70"/>
                    </a:lnTo>
                    <a:lnTo>
                      <a:pt x="69" y="70"/>
                    </a:lnTo>
                    <a:lnTo>
                      <a:pt x="67" y="70"/>
                    </a:lnTo>
                    <a:lnTo>
                      <a:pt x="64" y="72"/>
                    </a:lnTo>
                    <a:lnTo>
                      <a:pt x="64" y="72"/>
                    </a:lnTo>
                    <a:lnTo>
                      <a:pt x="64" y="68"/>
                    </a:lnTo>
                    <a:lnTo>
                      <a:pt x="64" y="65"/>
                    </a:lnTo>
                    <a:lnTo>
                      <a:pt x="59" y="60"/>
                    </a:lnTo>
                    <a:lnTo>
                      <a:pt x="59" y="59"/>
                    </a:lnTo>
                    <a:lnTo>
                      <a:pt x="57" y="59"/>
                    </a:lnTo>
                    <a:lnTo>
                      <a:pt x="56" y="56"/>
                    </a:lnTo>
                    <a:lnTo>
                      <a:pt x="54" y="54"/>
                    </a:lnTo>
                    <a:lnTo>
                      <a:pt x="54" y="52"/>
                    </a:lnTo>
                    <a:lnTo>
                      <a:pt x="51" y="51"/>
                    </a:lnTo>
                    <a:lnTo>
                      <a:pt x="49" y="51"/>
                    </a:lnTo>
                    <a:lnTo>
                      <a:pt x="48" y="49"/>
                    </a:lnTo>
                    <a:lnTo>
                      <a:pt x="48" y="48"/>
                    </a:lnTo>
                    <a:lnTo>
                      <a:pt x="49" y="46"/>
                    </a:lnTo>
                    <a:lnTo>
                      <a:pt x="49" y="46"/>
                    </a:lnTo>
                    <a:lnTo>
                      <a:pt x="54" y="46"/>
                    </a:lnTo>
                    <a:lnTo>
                      <a:pt x="56" y="48"/>
                    </a:lnTo>
                    <a:lnTo>
                      <a:pt x="57" y="46"/>
                    </a:lnTo>
                    <a:lnTo>
                      <a:pt x="57" y="48"/>
                    </a:lnTo>
                    <a:lnTo>
                      <a:pt x="59" y="46"/>
                    </a:lnTo>
                    <a:lnTo>
                      <a:pt x="61" y="46"/>
                    </a:lnTo>
                    <a:lnTo>
                      <a:pt x="64" y="46"/>
                    </a:lnTo>
                    <a:lnTo>
                      <a:pt x="64" y="46"/>
                    </a:lnTo>
                    <a:lnTo>
                      <a:pt x="64" y="44"/>
                    </a:lnTo>
                    <a:lnTo>
                      <a:pt x="61" y="44"/>
                    </a:lnTo>
                    <a:lnTo>
                      <a:pt x="61" y="44"/>
                    </a:lnTo>
                    <a:lnTo>
                      <a:pt x="61" y="41"/>
                    </a:lnTo>
                    <a:lnTo>
                      <a:pt x="57" y="38"/>
                    </a:lnTo>
                    <a:lnTo>
                      <a:pt x="57" y="38"/>
                    </a:lnTo>
                    <a:lnTo>
                      <a:pt x="57" y="36"/>
                    </a:lnTo>
                    <a:lnTo>
                      <a:pt x="57" y="35"/>
                    </a:lnTo>
                    <a:lnTo>
                      <a:pt x="57" y="33"/>
                    </a:lnTo>
                    <a:lnTo>
                      <a:pt x="59" y="32"/>
                    </a:lnTo>
                    <a:lnTo>
                      <a:pt x="62" y="30"/>
                    </a:lnTo>
                    <a:lnTo>
                      <a:pt x="65" y="30"/>
                    </a:lnTo>
                    <a:lnTo>
                      <a:pt x="67" y="30"/>
                    </a:lnTo>
                    <a:lnTo>
                      <a:pt x="70" y="30"/>
                    </a:lnTo>
                    <a:lnTo>
                      <a:pt x="72" y="30"/>
                    </a:lnTo>
                    <a:lnTo>
                      <a:pt x="73" y="30"/>
                    </a:lnTo>
                    <a:lnTo>
                      <a:pt x="75" y="30"/>
                    </a:lnTo>
                    <a:lnTo>
                      <a:pt x="77" y="30"/>
                    </a:lnTo>
                    <a:lnTo>
                      <a:pt x="78" y="32"/>
                    </a:lnTo>
                    <a:lnTo>
                      <a:pt x="81" y="32"/>
                    </a:lnTo>
                    <a:lnTo>
                      <a:pt x="84" y="30"/>
                    </a:lnTo>
                    <a:lnTo>
                      <a:pt x="84" y="30"/>
                    </a:lnTo>
                    <a:lnTo>
                      <a:pt x="83" y="28"/>
                    </a:lnTo>
                    <a:lnTo>
                      <a:pt x="80" y="28"/>
                    </a:lnTo>
                    <a:lnTo>
                      <a:pt x="78" y="24"/>
                    </a:lnTo>
                    <a:lnTo>
                      <a:pt x="78" y="22"/>
                    </a:lnTo>
                    <a:lnTo>
                      <a:pt x="80" y="21"/>
                    </a:lnTo>
                    <a:lnTo>
                      <a:pt x="81" y="19"/>
                    </a:lnTo>
                    <a:lnTo>
                      <a:pt x="80" y="19"/>
                    </a:lnTo>
                    <a:lnTo>
                      <a:pt x="80" y="17"/>
                    </a:lnTo>
                    <a:lnTo>
                      <a:pt x="80" y="16"/>
                    </a:lnTo>
                    <a:lnTo>
                      <a:pt x="81" y="13"/>
                    </a:lnTo>
                    <a:lnTo>
                      <a:pt x="81" y="11"/>
                    </a:lnTo>
                    <a:lnTo>
                      <a:pt x="78" y="9"/>
                    </a:lnTo>
                    <a:lnTo>
                      <a:pt x="78" y="8"/>
                    </a:lnTo>
                    <a:lnTo>
                      <a:pt x="80" y="5"/>
                    </a:lnTo>
                    <a:lnTo>
                      <a:pt x="80" y="5"/>
                    </a:lnTo>
                    <a:lnTo>
                      <a:pt x="77" y="5"/>
                    </a:lnTo>
                    <a:lnTo>
                      <a:pt x="77" y="1"/>
                    </a:lnTo>
                    <a:lnTo>
                      <a:pt x="77" y="1"/>
                    </a:lnTo>
                    <a:lnTo>
                      <a:pt x="70" y="1"/>
                    </a:lnTo>
                    <a:lnTo>
                      <a:pt x="69" y="0"/>
                    </a:lnTo>
                    <a:lnTo>
                      <a:pt x="67" y="1"/>
                    </a:lnTo>
                    <a:lnTo>
                      <a:pt x="67" y="1"/>
                    </a:lnTo>
                    <a:lnTo>
                      <a:pt x="65" y="3"/>
                    </a:lnTo>
                    <a:lnTo>
                      <a:pt x="65" y="5"/>
                    </a:lnTo>
                    <a:lnTo>
                      <a:pt x="64" y="5"/>
                    </a:lnTo>
                    <a:lnTo>
                      <a:pt x="62" y="5"/>
                    </a:lnTo>
                    <a:lnTo>
                      <a:pt x="62" y="3"/>
                    </a:lnTo>
                    <a:lnTo>
                      <a:pt x="61" y="3"/>
                    </a:lnTo>
                    <a:lnTo>
                      <a:pt x="59" y="5"/>
                    </a:lnTo>
                    <a:lnTo>
                      <a:pt x="57" y="3"/>
                    </a:lnTo>
                    <a:lnTo>
                      <a:pt x="57" y="0"/>
                    </a:lnTo>
                    <a:lnTo>
                      <a:pt x="57" y="0"/>
                    </a:lnTo>
                    <a:lnTo>
                      <a:pt x="56" y="0"/>
                    </a:lnTo>
                    <a:lnTo>
                      <a:pt x="54" y="0"/>
                    </a:lnTo>
                    <a:lnTo>
                      <a:pt x="53" y="0"/>
                    </a:lnTo>
                    <a:lnTo>
                      <a:pt x="49" y="0"/>
                    </a:lnTo>
                    <a:lnTo>
                      <a:pt x="48" y="1"/>
                    </a:lnTo>
                    <a:lnTo>
                      <a:pt x="46" y="3"/>
                    </a:lnTo>
                    <a:lnTo>
                      <a:pt x="46" y="5"/>
                    </a:lnTo>
                    <a:lnTo>
                      <a:pt x="45" y="3"/>
                    </a:lnTo>
                    <a:lnTo>
                      <a:pt x="45" y="3"/>
                    </a:lnTo>
                    <a:lnTo>
                      <a:pt x="43" y="5"/>
                    </a:lnTo>
                    <a:lnTo>
                      <a:pt x="41" y="5"/>
                    </a:lnTo>
                    <a:lnTo>
                      <a:pt x="40" y="6"/>
                    </a:lnTo>
                    <a:lnTo>
                      <a:pt x="37" y="9"/>
                    </a:lnTo>
                    <a:lnTo>
                      <a:pt x="35" y="9"/>
                    </a:lnTo>
                    <a:lnTo>
                      <a:pt x="35" y="11"/>
                    </a:lnTo>
                    <a:lnTo>
                      <a:pt x="35" y="11"/>
                    </a:lnTo>
                    <a:lnTo>
                      <a:pt x="34" y="11"/>
                    </a:lnTo>
                    <a:lnTo>
                      <a:pt x="32" y="11"/>
                    </a:lnTo>
                    <a:lnTo>
                      <a:pt x="32" y="11"/>
                    </a:lnTo>
                    <a:lnTo>
                      <a:pt x="29" y="11"/>
                    </a:lnTo>
                    <a:lnTo>
                      <a:pt x="29" y="11"/>
                    </a:lnTo>
                    <a:lnTo>
                      <a:pt x="27" y="11"/>
                    </a:lnTo>
                    <a:lnTo>
                      <a:pt x="27" y="11"/>
                    </a:lnTo>
                    <a:lnTo>
                      <a:pt x="27" y="11"/>
                    </a:lnTo>
                    <a:lnTo>
                      <a:pt x="27" y="11"/>
                    </a:lnTo>
                    <a:lnTo>
                      <a:pt x="27" y="11"/>
                    </a:lnTo>
                    <a:lnTo>
                      <a:pt x="27" y="13"/>
                    </a:lnTo>
                    <a:lnTo>
                      <a:pt x="26" y="13"/>
                    </a:lnTo>
                    <a:lnTo>
                      <a:pt x="26" y="14"/>
                    </a:lnTo>
                    <a:lnTo>
                      <a:pt x="26" y="16"/>
                    </a:lnTo>
                    <a:lnTo>
                      <a:pt x="26" y="16"/>
                    </a:lnTo>
                    <a:lnTo>
                      <a:pt x="26" y="17"/>
                    </a:lnTo>
                    <a:lnTo>
                      <a:pt x="26" y="19"/>
                    </a:lnTo>
                    <a:lnTo>
                      <a:pt x="24" y="17"/>
                    </a:lnTo>
                    <a:lnTo>
                      <a:pt x="22" y="19"/>
                    </a:lnTo>
                    <a:lnTo>
                      <a:pt x="21" y="17"/>
                    </a:lnTo>
                    <a:lnTo>
                      <a:pt x="19" y="17"/>
                    </a:lnTo>
                    <a:lnTo>
                      <a:pt x="22" y="21"/>
                    </a:lnTo>
                    <a:lnTo>
                      <a:pt x="22" y="22"/>
                    </a:lnTo>
                    <a:lnTo>
                      <a:pt x="22" y="22"/>
                    </a:lnTo>
                    <a:lnTo>
                      <a:pt x="21" y="22"/>
                    </a:lnTo>
                    <a:lnTo>
                      <a:pt x="19" y="22"/>
                    </a:lnTo>
                    <a:lnTo>
                      <a:pt x="18" y="22"/>
                    </a:lnTo>
                    <a:lnTo>
                      <a:pt x="16" y="22"/>
                    </a:lnTo>
                    <a:lnTo>
                      <a:pt x="18" y="22"/>
                    </a:lnTo>
                    <a:lnTo>
                      <a:pt x="19" y="24"/>
                    </a:lnTo>
                    <a:lnTo>
                      <a:pt x="16" y="25"/>
                    </a:lnTo>
                    <a:lnTo>
                      <a:pt x="14" y="25"/>
                    </a:lnTo>
                    <a:lnTo>
                      <a:pt x="13" y="25"/>
                    </a:lnTo>
                    <a:lnTo>
                      <a:pt x="13" y="25"/>
                    </a:lnTo>
                    <a:lnTo>
                      <a:pt x="11" y="27"/>
                    </a:lnTo>
                    <a:lnTo>
                      <a:pt x="10" y="27"/>
                    </a:lnTo>
                    <a:lnTo>
                      <a:pt x="10" y="25"/>
                    </a:lnTo>
                    <a:lnTo>
                      <a:pt x="8" y="25"/>
                    </a:lnTo>
                    <a:lnTo>
                      <a:pt x="8" y="27"/>
                    </a:lnTo>
                    <a:lnTo>
                      <a:pt x="6" y="30"/>
                    </a:lnTo>
                    <a:lnTo>
                      <a:pt x="5" y="33"/>
                    </a:lnTo>
                    <a:lnTo>
                      <a:pt x="5" y="33"/>
                    </a:lnTo>
                    <a:lnTo>
                      <a:pt x="3" y="36"/>
                    </a:lnTo>
                    <a:lnTo>
                      <a:pt x="2" y="38"/>
                    </a:lnTo>
                    <a:lnTo>
                      <a:pt x="2" y="44"/>
                    </a:lnTo>
                    <a:lnTo>
                      <a:pt x="0" y="44"/>
                    </a:lnTo>
                    <a:lnTo>
                      <a:pt x="0" y="48"/>
                    </a:lnTo>
                    <a:lnTo>
                      <a:pt x="2" y="52"/>
                    </a:lnTo>
                    <a:lnTo>
                      <a:pt x="3" y="52"/>
                    </a:lnTo>
                    <a:lnTo>
                      <a:pt x="5" y="52"/>
                    </a:lnTo>
                    <a:lnTo>
                      <a:pt x="6" y="54"/>
                    </a:lnTo>
                    <a:lnTo>
                      <a:pt x="10" y="56"/>
                    </a:lnTo>
                    <a:lnTo>
                      <a:pt x="10" y="60"/>
                    </a:lnTo>
                    <a:lnTo>
                      <a:pt x="13" y="62"/>
                    </a:lnTo>
                    <a:lnTo>
                      <a:pt x="14" y="60"/>
                    </a:lnTo>
                    <a:lnTo>
                      <a:pt x="16" y="60"/>
                    </a:lnTo>
                    <a:lnTo>
                      <a:pt x="14" y="64"/>
                    </a:lnTo>
                    <a:lnTo>
                      <a:pt x="14" y="65"/>
                    </a:lnTo>
                    <a:lnTo>
                      <a:pt x="13" y="65"/>
                    </a:lnTo>
                    <a:lnTo>
                      <a:pt x="13" y="67"/>
                    </a:lnTo>
                    <a:lnTo>
                      <a:pt x="14" y="67"/>
                    </a:lnTo>
                    <a:lnTo>
                      <a:pt x="14" y="68"/>
                    </a:lnTo>
                    <a:lnTo>
                      <a:pt x="16" y="72"/>
                    </a:lnTo>
                    <a:lnTo>
                      <a:pt x="16" y="75"/>
                    </a:lnTo>
                    <a:lnTo>
                      <a:pt x="18" y="78"/>
                    </a:lnTo>
                    <a:lnTo>
                      <a:pt x="19" y="81"/>
                    </a:lnTo>
                    <a:lnTo>
                      <a:pt x="24" y="87"/>
                    </a:lnTo>
                    <a:lnTo>
                      <a:pt x="32" y="94"/>
                    </a:lnTo>
                    <a:lnTo>
                      <a:pt x="32" y="95"/>
                    </a:lnTo>
                    <a:lnTo>
                      <a:pt x="32" y="95"/>
                    </a:lnTo>
                    <a:lnTo>
                      <a:pt x="27" y="100"/>
                    </a:lnTo>
                    <a:lnTo>
                      <a:pt x="32" y="95"/>
                    </a:lnTo>
                    <a:lnTo>
                      <a:pt x="35" y="97"/>
                    </a:lnTo>
                    <a:lnTo>
                      <a:pt x="40" y="103"/>
                    </a:lnTo>
                    <a:lnTo>
                      <a:pt x="40" y="105"/>
                    </a:lnTo>
                    <a:lnTo>
                      <a:pt x="41" y="110"/>
                    </a:lnTo>
                    <a:lnTo>
                      <a:pt x="46" y="113"/>
                    </a:lnTo>
                    <a:lnTo>
                      <a:pt x="48" y="115"/>
                    </a:lnTo>
                    <a:lnTo>
                      <a:pt x="51" y="118"/>
                    </a:lnTo>
                    <a:lnTo>
                      <a:pt x="54" y="118"/>
                    </a:lnTo>
                    <a:lnTo>
                      <a:pt x="57" y="119"/>
                    </a:lnTo>
                    <a:lnTo>
                      <a:pt x="59" y="121"/>
                    </a:lnTo>
                    <a:lnTo>
                      <a:pt x="57" y="121"/>
                    </a:lnTo>
                    <a:lnTo>
                      <a:pt x="56" y="123"/>
                    </a:lnTo>
                    <a:lnTo>
                      <a:pt x="53" y="123"/>
                    </a:lnTo>
                    <a:lnTo>
                      <a:pt x="48" y="126"/>
                    </a:lnTo>
                    <a:lnTo>
                      <a:pt x="48" y="131"/>
                    </a:lnTo>
                    <a:lnTo>
                      <a:pt x="48" y="134"/>
                    </a:lnTo>
                    <a:lnTo>
                      <a:pt x="48" y="135"/>
                    </a:lnTo>
                    <a:lnTo>
                      <a:pt x="46" y="137"/>
                    </a:lnTo>
                    <a:lnTo>
                      <a:pt x="48" y="139"/>
                    </a:lnTo>
                    <a:lnTo>
                      <a:pt x="48" y="140"/>
                    </a:lnTo>
                    <a:lnTo>
                      <a:pt x="46" y="142"/>
                    </a:lnTo>
                    <a:lnTo>
                      <a:pt x="46" y="147"/>
                    </a:lnTo>
                    <a:lnTo>
                      <a:pt x="46" y="148"/>
                    </a:lnTo>
                    <a:lnTo>
                      <a:pt x="45" y="147"/>
                    </a:lnTo>
                    <a:lnTo>
                      <a:pt x="46" y="143"/>
                    </a:lnTo>
                    <a:lnTo>
                      <a:pt x="43" y="142"/>
                    </a:lnTo>
                    <a:lnTo>
                      <a:pt x="43" y="143"/>
                    </a:lnTo>
                    <a:lnTo>
                      <a:pt x="41" y="145"/>
                    </a:lnTo>
                    <a:lnTo>
                      <a:pt x="43" y="150"/>
                    </a:lnTo>
                    <a:lnTo>
                      <a:pt x="43" y="151"/>
                    </a:lnTo>
                    <a:lnTo>
                      <a:pt x="43" y="153"/>
                    </a:lnTo>
                    <a:lnTo>
                      <a:pt x="43" y="158"/>
                    </a:lnTo>
                    <a:lnTo>
                      <a:pt x="43" y="159"/>
                    </a:lnTo>
                    <a:lnTo>
                      <a:pt x="45" y="161"/>
                    </a:lnTo>
                    <a:lnTo>
                      <a:pt x="46" y="166"/>
                    </a:lnTo>
                    <a:lnTo>
                      <a:pt x="45" y="169"/>
                    </a:lnTo>
                    <a:lnTo>
                      <a:pt x="46" y="169"/>
                    </a:lnTo>
                    <a:lnTo>
                      <a:pt x="48" y="170"/>
                    </a:lnTo>
                    <a:lnTo>
                      <a:pt x="51" y="172"/>
                    </a:lnTo>
                    <a:lnTo>
                      <a:pt x="54" y="172"/>
                    </a:lnTo>
                    <a:lnTo>
                      <a:pt x="56" y="174"/>
                    </a:lnTo>
                    <a:lnTo>
                      <a:pt x="59" y="172"/>
                    </a:lnTo>
                    <a:lnTo>
                      <a:pt x="62" y="174"/>
                    </a:lnTo>
                    <a:lnTo>
                      <a:pt x="65" y="175"/>
                    </a:lnTo>
                    <a:lnTo>
                      <a:pt x="65" y="177"/>
                    </a:lnTo>
                    <a:lnTo>
                      <a:pt x="69" y="180"/>
                    </a:lnTo>
                    <a:lnTo>
                      <a:pt x="75" y="183"/>
                    </a:lnTo>
                    <a:lnTo>
                      <a:pt x="78" y="183"/>
                    </a:lnTo>
                    <a:lnTo>
                      <a:pt x="86" y="186"/>
                    </a:lnTo>
                    <a:lnTo>
                      <a:pt x="91" y="186"/>
                    </a:lnTo>
                    <a:lnTo>
                      <a:pt x="100" y="183"/>
                    </a:lnTo>
                    <a:lnTo>
                      <a:pt x="107" y="182"/>
                    </a:lnTo>
                    <a:lnTo>
                      <a:pt x="115" y="183"/>
                    </a:lnTo>
                    <a:lnTo>
                      <a:pt x="118" y="183"/>
                    </a:lnTo>
                    <a:lnTo>
                      <a:pt x="120" y="180"/>
                    </a:lnTo>
                    <a:lnTo>
                      <a:pt x="118" y="177"/>
                    </a:lnTo>
                    <a:lnTo>
                      <a:pt x="116" y="174"/>
                    </a:lnTo>
                    <a:lnTo>
                      <a:pt x="113" y="166"/>
                    </a:lnTo>
                    <a:lnTo>
                      <a:pt x="112" y="161"/>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0" name="Freeform 24">
                <a:extLst>
                  <a:ext uri="{FF2B5EF4-FFF2-40B4-BE49-F238E27FC236}">
                    <a16:creationId xmlns:a16="http://schemas.microsoft.com/office/drawing/2014/main" id="{C56382A1-56FA-4974-A187-48761DC2E3A9}"/>
                  </a:ext>
                </a:extLst>
              </p:cNvPr>
              <p:cNvSpPr>
                <a:spLocks/>
              </p:cNvSpPr>
              <p:nvPr/>
            </p:nvSpPr>
            <p:spPr bwMode="auto">
              <a:xfrm>
                <a:off x="5224" y="1955"/>
                <a:ext cx="12" cy="1"/>
              </a:xfrm>
              <a:custGeom>
                <a:avLst/>
                <a:gdLst>
                  <a:gd name="T0" fmla="*/ 12 w 12"/>
                  <a:gd name="T1" fmla="*/ 1 h 1"/>
                  <a:gd name="T2" fmla="*/ 0 w 12"/>
                  <a:gd name="T3" fmla="*/ 0 h 1"/>
                  <a:gd name="T4" fmla="*/ 0 w 12"/>
                  <a:gd name="T5" fmla="*/ 0 h 1"/>
                  <a:gd name="T6" fmla="*/ 12 w 12"/>
                  <a:gd name="T7" fmla="*/ 1 h 1"/>
                </a:gdLst>
                <a:ahLst/>
                <a:cxnLst>
                  <a:cxn ang="0">
                    <a:pos x="T0" y="T1"/>
                  </a:cxn>
                  <a:cxn ang="0">
                    <a:pos x="T2" y="T3"/>
                  </a:cxn>
                  <a:cxn ang="0">
                    <a:pos x="T4" y="T5"/>
                  </a:cxn>
                  <a:cxn ang="0">
                    <a:pos x="T6" y="T7"/>
                  </a:cxn>
                </a:cxnLst>
                <a:rect l="0" t="0" r="r" b="b"/>
                <a:pathLst>
                  <a:path w="12" h="1">
                    <a:moveTo>
                      <a:pt x="12" y="1"/>
                    </a:moveTo>
                    <a:lnTo>
                      <a:pt x="0" y="0"/>
                    </a:lnTo>
                    <a:lnTo>
                      <a:pt x="0" y="0"/>
                    </a:lnTo>
                    <a:lnTo>
                      <a:pt x="12" y="1"/>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1" name="Freeform 25">
                <a:extLst>
                  <a:ext uri="{FF2B5EF4-FFF2-40B4-BE49-F238E27FC236}">
                    <a16:creationId xmlns:a16="http://schemas.microsoft.com/office/drawing/2014/main" id="{69372CB2-C0B9-4E8E-AD1E-9A704602F121}"/>
                  </a:ext>
                </a:extLst>
              </p:cNvPr>
              <p:cNvSpPr>
                <a:spLocks/>
              </p:cNvSpPr>
              <p:nvPr/>
            </p:nvSpPr>
            <p:spPr bwMode="auto">
              <a:xfrm>
                <a:off x="3699" y="1489"/>
                <a:ext cx="5" cy="5"/>
              </a:xfrm>
              <a:custGeom>
                <a:avLst/>
                <a:gdLst>
                  <a:gd name="T0" fmla="*/ 0 w 5"/>
                  <a:gd name="T1" fmla="*/ 5 h 5"/>
                  <a:gd name="T2" fmla="*/ 1 w 5"/>
                  <a:gd name="T3" fmla="*/ 5 h 5"/>
                  <a:gd name="T4" fmla="*/ 3 w 5"/>
                  <a:gd name="T5" fmla="*/ 3 h 5"/>
                  <a:gd name="T6" fmla="*/ 5 w 5"/>
                  <a:gd name="T7" fmla="*/ 0 h 5"/>
                  <a:gd name="T8" fmla="*/ 1 w 5"/>
                  <a:gd name="T9" fmla="*/ 3 h 5"/>
                  <a:gd name="T10" fmla="*/ 0 w 5"/>
                  <a:gd name="T11" fmla="*/ 5 h 5"/>
                </a:gdLst>
                <a:ahLst/>
                <a:cxnLst>
                  <a:cxn ang="0">
                    <a:pos x="T0" y="T1"/>
                  </a:cxn>
                  <a:cxn ang="0">
                    <a:pos x="T2" y="T3"/>
                  </a:cxn>
                  <a:cxn ang="0">
                    <a:pos x="T4" y="T5"/>
                  </a:cxn>
                  <a:cxn ang="0">
                    <a:pos x="T6" y="T7"/>
                  </a:cxn>
                  <a:cxn ang="0">
                    <a:pos x="T8" y="T9"/>
                  </a:cxn>
                  <a:cxn ang="0">
                    <a:pos x="T10" y="T11"/>
                  </a:cxn>
                </a:cxnLst>
                <a:rect l="0" t="0" r="r" b="b"/>
                <a:pathLst>
                  <a:path w="5" h="5">
                    <a:moveTo>
                      <a:pt x="0" y="5"/>
                    </a:moveTo>
                    <a:lnTo>
                      <a:pt x="1" y="5"/>
                    </a:lnTo>
                    <a:lnTo>
                      <a:pt x="3" y="3"/>
                    </a:lnTo>
                    <a:lnTo>
                      <a:pt x="5" y="0"/>
                    </a:lnTo>
                    <a:lnTo>
                      <a:pt x="1" y="3"/>
                    </a:lnTo>
                    <a:lnTo>
                      <a:pt x="0" y="5"/>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2" name="Freeform 26">
                <a:extLst>
                  <a:ext uri="{FF2B5EF4-FFF2-40B4-BE49-F238E27FC236}">
                    <a16:creationId xmlns:a16="http://schemas.microsoft.com/office/drawing/2014/main" id="{1939C685-B9FA-4E65-A7C7-D6CA691A4917}"/>
                  </a:ext>
                </a:extLst>
              </p:cNvPr>
              <p:cNvSpPr>
                <a:spLocks/>
              </p:cNvSpPr>
              <p:nvPr/>
            </p:nvSpPr>
            <p:spPr bwMode="auto">
              <a:xfrm>
                <a:off x="3853" y="2309"/>
                <a:ext cx="7" cy="6"/>
              </a:xfrm>
              <a:custGeom>
                <a:avLst/>
                <a:gdLst>
                  <a:gd name="T0" fmla="*/ 7 w 7"/>
                  <a:gd name="T1" fmla="*/ 0 h 6"/>
                  <a:gd name="T2" fmla="*/ 2 w 7"/>
                  <a:gd name="T3" fmla="*/ 5 h 6"/>
                  <a:gd name="T4" fmla="*/ 0 w 7"/>
                  <a:gd name="T5" fmla="*/ 6 h 6"/>
                  <a:gd name="T6" fmla="*/ 2 w 7"/>
                  <a:gd name="T7" fmla="*/ 5 h 6"/>
                  <a:gd name="T8" fmla="*/ 7 w 7"/>
                  <a:gd name="T9" fmla="*/ 0 h 6"/>
                </a:gdLst>
                <a:ahLst/>
                <a:cxnLst>
                  <a:cxn ang="0">
                    <a:pos x="T0" y="T1"/>
                  </a:cxn>
                  <a:cxn ang="0">
                    <a:pos x="T2" y="T3"/>
                  </a:cxn>
                  <a:cxn ang="0">
                    <a:pos x="T4" y="T5"/>
                  </a:cxn>
                  <a:cxn ang="0">
                    <a:pos x="T6" y="T7"/>
                  </a:cxn>
                  <a:cxn ang="0">
                    <a:pos x="T8" y="T9"/>
                  </a:cxn>
                </a:cxnLst>
                <a:rect l="0" t="0" r="r" b="b"/>
                <a:pathLst>
                  <a:path w="7" h="6">
                    <a:moveTo>
                      <a:pt x="7" y="0"/>
                    </a:moveTo>
                    <a:lnTo>
                      <a:pt x="2" y="5"/>
                    </a:lnTo>
                    <a:lnTo>
                      <a:pt x="0" y="6"/>
                    </a:lnTo>
                    <a:lnTo>
                      <a:pt x="2" y="5"/>
                    </a:lnTo>
                    <a:lnTo>
                      <a:pt x="7"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3" name="Rectangle 27">
                <a:extLst>
                  <a:ext uri="{FF2B5EF4-FFF2-40B4-BE49-F238E27FC236}">
                    <a16:creationId xmlns:a16="http://schemas.microsoft.com/office/drawing/2014/main" id="{B818719F-3204-48F6-97E1-8806D5AB52A3}"/>
                  </a:ext>
                </a:extLst>
              </p:cNvPr>
              <p:cNvSpPr>
                <a:spLocks noChangeArrowheads="1"/>
              </p:cNvSpPr>
              <p:nvPr/>
            </p:nvSpPr>
            <p:spPr bwMode="auto">
              <a:xfrm>
                <a:off x="3428" y="2172"/>
                <a:ext cx="24" cy="1"/>
              </a:xfrm>
              <a:prstGeom prst="rect">
                <a:avLst/>
              </a:prstGeom>
              <a:solidFill>
                <a:srgbClr val="8E86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4" name="Freeform 28">
                <a:extLst>
                  <a:ext uri="{FF2B5EF4-FFF2-40B4-BE49-F238E27FC236}">
                    <a16:creationId xmlns:a16="http://schemas.microsoft.com/office/drawing/2014/main" id="{900A1D07-549E-4155-A320-4B1AA26FF9A4}"/>
                  </a:ext>
                </a:extLst>
              </p:cNvPr>
              <p:cNvSpPr>
                <a:spLocks/>
              </p:cNvSpPr>
              <p:nvPr/>
            </p:nvSpPr>
            <p:spPr bwMode="auto">
              <a:xfrm>
                <a:off x="3445" y="2221"/>
                <a:ext cx="5" cy="3"/>
              </a:xfrm>
              <a:custGeom>
                <a:avLst/>
                <a:gdLst>
                  <a:gd name="T0" fmla="*/ 4 w 5"/>
                  <a:gd name="T1" fmla="*/ 2 h 3"/>
                  <a:gd name="T2" fmla="*/ 5 w 5"/>
                  <a:gd name="T3" fmla="*/ 0 h 3"/>
                  <a:gd name="T4" fmla="*/ 0 w 5"/>
                  <a:gd name="T5" fmla="*/ 3 h 3"/>
                  <a:gd name="T6" fmla="*/ 4 w 5"/>
                  <a:gd name="T7" fmla="*/ 2 h 3"/>
                </a:gdLst>
                <a:ahLst/>
                <a:cxnLst>
                  <a:cxn ang="0">
                    <a:pos x="T0" y="T1"/>
                  </a:cxn>
                  <a:cxn ang="0">
                    <a:pos x="T2" y="T3"/>
                  </a:cxn>
                  <a:cxn ang="0">
                    <a:pos x="T4" y="T5"/>
                  </a:cxn>
                  <a:cxn ang="0">
                    <a:pos x="T6" y="T7"/>
                  </a:cxn>
                </a:cxnLst>
                <a:rect l="0" t="0" r="r" b="b"/>
                <a:pathLst>
                  <a:path w="5" h="3">
                    <a:moveTo>
                      <a:pt x="4" y="2"/>
                    </a:moveTo>
                    <a:lnTo>
                      <a:pt x="5" y="0"/>
                    </a:lnTo>
                    <a:lnTo>
                      <a:pt x="0" y="3"/>
                    </a:lnTo>
                    <a:lnTo>
                      <a:pt x="4" y="2"/>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5" name="Freeform 29">
                <a:extLst>
                  <a:ext uri="{FF2B5EF4-FFF2-40B4-BE49-F238E27FC236}">
                    <a16:creationId xmlns:a16="http://schemas.microsoft.com/office/drawing/2014/main" id="{294DA415-41BB-4A14-AF0B-1BF70BCE967B}"/>
                  </a:ext>
                </a:extLst>
              </p:cNvPr>
              <p:cNvSpPr>
                <a:spLocks/>
              </p:cNvSpPr>
              <p:nvPr/>
            </p:nvSpPr>
            <p:spPr bwMode="auto">
              <a:xfrm>
                <a:off x="5286" y="1877"/>
                <a:ext cx="3"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6" name="Freeform 30">
                <a:extLst>
                  <a:ext uri="{FF2B5EF4-FFF2-40B4-BE49-F238E27FC236}">
                    <a16:creationId xmlns:a16="http://schemas.microsoft.com/office/drawing/2014/main" id="{A70AC59A-A5AB-4D80-98A6-B91305D08831}"/>
                  </a:ext>
                </a:extLst>
              </p:cNvPr>
              <p:cNvSpPr>
                <a:spLocks/>
              </p:cNvSpPr>
              <p:nvPr/>
            </p:nvSpPr>
            <p:spPr bwMode="auto">
              <a:xfrm>
                <a:off x="5819" y="1626"/>
                <a:ext cx="4" cy="0"/>
              </a:xfrm>
              <a:custGeom>
                <a:avLst/>
                <a:gdLst>
                  <a:gd name="T0" fmla="*/ 4 w 4"/>
                  <a:gd name="T1" fmla="*/ 2 w 4"/>
                  <a:gd name="T2" fmla="*/ 0 w 4"/>
                  <a:gd name="T3" fmla="*/ 2 w 4"/>
                  <a:gd name="T4" fmla="*/ 4 w 4"/>
                </a:gdLst>
                <a:ahLst/>
                <a:cxnLst>
                  <a:cxn ang="0">
                    <a:pos x="T0" y="0"/>
                  </a:cxn>
                  <a:cxn ang="0">
                    <a:pos x="T1" y="0"/>
                  </a:cxn>
                  <a:cxn ang="0">
                    <a:pos x="T2" y="0"/>
                  </a:cxn>
                  <a:cxn ang="0">
                    <a:pos x="T3" y="0"/>
                  </a:cxn>
                  <a:cxn ang="0">
                    <a:pos x="T4" y="0"/>
                  </a:cxn>
                </a:cxnLst>
                <a:rect l="0" t="0" r="r" b="b"/>
                <a:pathLst>
                  <a:path w="4">
                    <a:moveTo>
                      <a:pt x="4" y="0"/>
                    </a:moveTo>
                    <a:lnTo>
                      <a:pt x="2" y="0"/>
                    </a:lnTo>
                    <a:lnTo>
                      <a:pt x="0" y="0"/>
                    </a:lnTo>
                    <a:lnTo>
                      <a:pt x="2" y="0"/>
                    </a:lnTo>
                    <a:lnTo>
                      <a:pt x="4"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7" name="Freeform 31">
                <a:extLst>
                  <a:ext uri="{FF2B5EF4-FFF2-40B4-BE49-F238E27FC236}">
                    <a16:creationId xmlns:a16="http://schemas.microsoft.com/office/drawing/2014/main" id="{5C64600D-BC57-444C-A7CC-2CC8C8C0CAF7}"/>
                  </a:ext>
                </a:extLst>
              </p:cNvPr>
              <p:cNvSpPr>
                <a:spLocks/>
              </p:cNvSpPr>
              <p:nvPr/>
            </p:nvSpPr>
            <p:spPr bwMode="auto">
              <a:xfrm>
                <a:off x="5262" y="1805"/>
                <a:ext cx="3" cy="3"/>
              </a:xfrm>
              <a:custGeom>
                <a:avLst/>
                <a:gdLst>
                  <a:gd name="T0" fmla="*/ 0 w 3"/>
                  <a:gd name="T1" fmla="*/ 0 h 3"/>
                  <a:gd name="T2" fmla="*/ 3 w 3"/>
                  <a:gd name="T3" fmla="*/ 3 h 3"/>
                  <a:gd name="T4" fmla="*/ 0 w 3"/>
                  <a:gd name="T5" fmla="*/ 0 h 3"/>
                  <a:gd name="T6" fmla="*/ 0 w 3"/>
                  <a:gd name="T7" fmla="*/ 0 h 3"/>
                </a:gdLst>
                <a:ahLst/>
                <a:cxnLst>
                  <a:cxn ang="0">
                    <a:pos x="T0" y="T1"/>
                  </a:cxn>
                  <a:cxn ang="0">
                    <a:pos x="T2" y="T3"/>
                  </a:cxn>
                  <a:cxn ang="0">
                    <a:pos x="T4" y="T5"/>
                  </a:cxn>
                  <a:cxn ang="0">
                    <a:pos x="T6" y="T7"/>
                  </a:cxn>
                </a:cxnLst>
                <a:rect l="0" t="0" r="r" b="b"/>
                <a:pathLst>
                  <a:path w="3" h="3">
                    <a:moveTo>
                      <a:pt x="0" y="0"/>
                    </a:moveTo>
                    <a:lnTo>
                      <a:pt x="3" y="3"/>
                    </a:lnTo>
                    <a:lnTo>
                      <a:pt x="0" y="0"/>
                    </a:lnTo>
                    <a:lnTo>
                      <a:pt x="0"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8" name="Freeform 32">
                <a:extLst>
                  <a:ext uri="{FF2B5EF4-FFF2-40B4-BE49-F238E27FC236}">
                    <a16:creationId xmlns:a16="http://schemas.microsoft.com/office/drawing/2014/main" id="{2BB9BDBE-4869-4F88-8DB7-01E94757482F}"/>
                  </a:ext>
                </a:extLst>
              </p:cNvPr>
              <p:cNvSpPr>
                <a:spLocks/>
              </p:cNvSpPr>
              <p:nvPr/>
            </p:nvSpPr>
            <p:spPr bwMode="auto">
              <a:xfrm>
                <a:off x="5300" y="1835"/>
                <a:ext cx="6" cy="10"/>
              </a:xfrm>
              <a:custGeom>
                <a:avLst/>
                <a:gdLst>
                  <a:gd name="T0" fmla="*/ 6 w 6"/>
                  <a:gd name="T1" fmla="*/ 10 h 10"/>
                  <a:gd name="T2" fmla="*/ 6 w 6"/>
                  <a:gd name="T3" fmla="*/ 10 h 10"/>
                  <a:gd name="T4" fmla="*/ 0 w 6"/>
                  <a:gd name="T5" fmla="*/ 0 h 10"/>
                  <a:gd name="T6" fmla="*/ 6 w 6"/>
                  <a:gd name="T7" fmla="*/ 10 h 10"/>
                </a:gdLst>
                <a:ahLst/>
                <a:cxnLst>
                  <a:cxn ang="0">
                    <a:pos x="T0" y="T1"/>
                  </a:cxn>
                  <a:cxn ang="0">
                    <a:pos x="T2" y="T3"/>
                  </a:cxn>
                  <a:cxn ang="0">
                    <a:pos x="T4" y="T5"/>
                  </a:cxn>
                  <a:cxn ang="0">
                    <a:pos x="T6" y="T7"/>
                  </a:cxn>
                </a:cxnLst>
                <a:rect l="0" t="0" r="r" b="b"/>
                <a:pathLst>
                  <a:path w="6" h="10">
                    <a:moveTo>
                      <a:pt x="6" y="10"/>
                    </a:moveTo>
                    <a:lnTo>
                      <a:pt x="6" y="10"/>
                    </a:lnTo>
                    <a:lnTo>
                      <a:pt x="0" y="0"/>
                    </a:lnTo>
                    <a:lnTo>
                      <a:pt x="6" y="1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9" name="Freeform 33">
                <a:extLst>
                  <a:ext uri="{FF2B5EF4-FFF2-40B4-BE49-F238E27FC236}">
                    <a16:creationId xmlns:a16="http://schemas.microsoft.com/office/drawing/2014/main" id="{8F13A611-394A-44C0-B88C-701608903642}"/>
                  </a:ext>
                </a:extLst>
              </p:cNvPr>
              <p:cNvSpPr>
                <a:spLocks/>
              </p:cNvSpPr>
              <p:nvPr/>
            </p:nvSpPr>
            <p:spPr bwMode="auto">
              <a:xfrm>
                <a:off x="5173" y="1963"/>
                <a:ext cx="0" cy="11"/>
              </a:xfrm>
              <a:custGeom>
                <a:avLst/>
                <a:gdLst>
                  <a:gd name="T0" fmla="*/ 11 h 11"/>
                  <a:gd name="T1" fmla="*/ 0 h 11"/>
                  <a:gd name="T2" fmla="*/ 4 h 11"/>
                  <a:gd name="T3" fmla="*/ 11 h 11"/>
                </a:gdLst>
                <a:ahLst/>
                <a:cxnLst>
                  <a:cxn ang="0">
                    <a:pos x="0" y="T0"/>
                  </a:cxn>
                  <a:cxn ang="0">
                    <a:pos x="0" y="T1"/>
                  </a:cxn>
                  <a:cxn ang="0">
                    <a:pos x="0" y="T2"/>
                  </a:cxn>
                  <a:cxn ang="0">
                    <a:pos x="0" y="T3"/>
                  </a:cxn>
                </a:cxnLst>
                <a:rect l="0" t="0" r="r" b="b"/>
                <a:pathLst>
                  <a:path h="11">
                    <a:moveTo>
                      <a:pt x="0" y="11"/>
                    </a:moveTo>
                    <a:lnTo>
                      <a:pt x="0" y="0"/>
                    </a:lnTo>
                    <a:lnTo>
                      <a:pt x="0" y="4"/>
                    </a:lnTo>
                    <a:lnTo>
                      <a:pt x="0" y="11"/>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0" name="Freeform 34">
                <a:extLst>
                  <a:ext uri="{FF2B5EF4-FFF2-40B4-BE49-F238E27FC236}">
                    <a16:creationId xmlns:a16="http://schemas.microsoft.com/office/drawing/2014/main" id="{32B8863D-3FF3-48BF-863D-B339B602118B}"/>
                  </a:ext>
                </a:extLst>
              </p:cNvPr>
              <p:cNvSpPr>
                <a:spLocks/>
              </p:cNvSpPr>
              <p:nvPr/>
            </p:nvSpPr>
            <p:spPr bwMode="auto">
              <a:xfrm>
                <a:off x="5283" y="1829"/>
                <a:ext cx="0" cy="1"/>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lnTo>
                      <a:pt x="0" y="1"/>
                    </a:lnTo>
                    <a:lnTo>
                      <a:pt x="0" y="0"/>
                    </a:lnTo>
                    <a:lnTo>
                      <a:pt x="0" y="1"/>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1" name="Rectangle 35">
                <a:extLst>
                  <a:ext uri="{FF2B5EF4-FFF2-40B4-BE49-F238E27FC236}">
                    <a16:creationId xmlns:a16="http://schemas.microsoft.com/office/drawing/2014/main" id="{CCDC9453-D7BA-4610-A36E-407C64B82943}"/>
                  </a:ext>
                </a:extLst>
              </p:cNvPr>
              <p:cNvSpPr>
                <a:spLocks noChangeArrowheads="1"/>
              </p:cNvSpPr>
              <p:nvPr/>
            </p:nvSpPr>
            <p:spPr bwMode="auto">
              <a:xfrm>
                <a:off x="5174" y="1952"/>
                <a:ext cx="1" cy="1"/>
              </a:xfrm>
              <a:prstGeom prst="rect">
                <a:avLst/>
              </a:prstGeom>
              <a:solidFill>
                <a:srgbClr val="8E86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2" name="Freeform 36">
                <a:extLst>
                  <a:ext uri="{FF2B5EF4-FFF2-40B4-BE49-F238E27FC236}">
                    <a16:creationId xmlns:a16="http://schemas.microsoft.com/office/drawing/2014/main" id="{BE936CCA-5195-4EA5-A440-068C3F190503}"/>
                  </a:ext>
                </a:extLst>
              </p:cNvPr>
              <p:cNvSpPr>
                <a:spLocks/>
              </p:cNvSpPr>
              <p:nvPr/>
            </p:nvSpPr>
            <p:spPr bwMode="auto">
              <a:xfrm>
                <a:off x="5177" y="1948"/>
                <a:ext cx="2" cy="0"/>
              </a:xfrm>
              <a:custGeom>
                <a:avLst/>
                <a:gdLst>
                  <a:gd name="T0" fmla="*/ 0 w 2"/>
                  <a:gd name="T1" fmla="*/ 2 w 2"/>
                  <a:gd name="T2" fmla="*/ 0 w 2"/>
                  <a:gd name="T3" fmla="*/ 0 w 2"/>
                </a:gdLst>
                <a:ahLst/>
                <a:cxnLst>
                  <a:cxn ang="0">
                    <a:pos x="T0" y="0"/>
                  </a:cxn>
                  <a:cxn ang="0">
                    <a:pos x="T1" y="0"/>
                  </a:cxn>
                  <a:cxn ang="0">
                    <a:pos x="T2" y="0"/>
                  </a:cxn>
                  <a:cxn ang="0">
                    <a:pos x="T3" y="0"/>
                  </a:cxn>
                </a:cxnLst>
                <a:rect l="0" t="0" r="r" b="b"/>
                <a:pathLst>
                  <a:path w="2">
                    <a:moveTo>
                      <a:pt x="0" y="0"/>
                    </a:moveTo>
                    <a:lnTo>
                      <a:pt x="2" y="0"/>
                    </a:lnTo>
                    <a:lnTo>
                      <a:pt x="0" y="0"/>
                    </a:lnTo>
                    <a:lnTo>
                      <a:pt x="0"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3" name="Freeform 37">
                <a:extLst>
                  <a:ext uri="{FF2B5EF4-FFF2-40B4-BE49-F238E27FC236}">
                    <a16:creationId xmlns:a16="http://schemas.microsoft.com/office/drawing/2014/main" id="{E0A2B972-2F20-4550-A8B8-FAD01ADEE315}"/>
                  </a:ext>
                </a:extLst>
              </p:cNvPr>
              <p:cNvSpPr>
                <a:spLocks/>
              </p:cNvSpPr>
              <p:nvPr/>
            </p:nvSpPr>
            <p:spPr bwMode="auto">
              <a:xfrm>
                <a:off x="4886" y="2242"/>
                <a:ext cx="1" cy="5"/>
              </a:xfrm>
              <a:custGeom>
                <a:avLst/>
                <a:gdLst>
                  <a:gd name="T0" fmla="*/ 1 w 1"/>
                  <a:gd name="T1" fmla="*/ 5 h 5"/>
                  <a:gd name="T2" fmla="*/ 0 w 1"/>
                  <a:gd name="T3" fmla="*/ 0 h 5"/>
                  <a:gd name="T4" fmla="*/ 1 w 1"/>
                  <a:gd name="T5" fmla="*/ 5 h 5"/>
                </a:gdLst>
                <a:ahLst/>
                <a:cxnLst>
                  <a:cxn ang="0">
                    <a:pos x="T0" y="T1"/>
                  </a:cxn>
                  <a:cxn ang="0">
                    <a:pos x="T2" y="T3"/>
                  </a:cxn>
                  <a:cxn ang="0">
                    <a:pos x="T4" y="T5"/>
                  </a:cxn>
                </a:cxnLst>
                <a:rect l="0" t="0" r="r" b="b"/>
                <a:pathLst>
                  <a:path w="1" h="5">
                    <a:moveTo>
                      <a:pt x="1" y="5"/>
                    </a:moveTo>
                    <a:lnTo>
                      <a:pt x="0" y="0"/>
                    </a:lnTo>
                    <a:lnTo>
                      <a:pt x="1" y="5"/>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4" name="Freeform 38">
                <a:extLst>
                  <a:ext uri="{FF2B5EF4-FFF2-40B4-BE49-F238E27FC236}">
                    <a16:creationId xmlns:a16="http://schemas.microsoft.com/office/drawing/2014/main" id="{B664484D-C1F6-4109-8D8C-F430CCC1C3A7}"/>
                  </a:ext>
                </a:extLst>
              </p:cNvPr>
              <p:cNvSpPr>
                <a:spLocks/>
              </p:cNvSpPr>
              <p:nvPr/>
            </p:nvSpPr>
            <p:spPr bwMode="auto">
              <a:xfrm>
                <a:off x="4704" y="2269"/>
                <a:ext cx="2" cy="3"/>
              </a:xfrm>
              <a:custGeom>
                <a:avLst/>
                <a:gdLst>
                  <a:gd name="T0" fmla="*/ 0 w 2"/>
                  <a:gd name="T1" fmla="*/ 3 h 3"/>
                  <a:gd name="T2" fmla="*/ 2 w 2"/>
                  <a:gd name="T3" fmla="*/ 0 h 3"/>
                  <a:gd name="T4" fmla="*/ 2 w 2"/>
                  <a:gd name="T5" fmla="*/ 2 h 3"/>
                  <a:gd name="T6" fmla="*/ 0 w 2"/>
                  <a:gd name="T7" fmla="*/ 3 h 3"/>
                </a:gdLst>
                <a:ahLst/>
                <a:cxnLst>
                  <a:cxn ang="0">
                    <a:pos x="T0" y="T1"/>
                  </a:cxn>
                  <a:cxn ang="0">
                    <a:pos x="T2" y="T3"/>
                  </a:cxn>
                  <a:cxn ang="0">
                    <a:pos x="T4" y="T5"/>
                  </a:cxn>
                  <a:cxn ang="0">
                    <a:pos x="T6" y="T7"/>
                  </a:cxn>
                </a:cxnLst>
                <a:rect l="0" t="0" r="r" b="b"/>
                <a:pathLst>
                  <a:path w="2" h="3">
                    <a:moveTo>
                      <a:pt x="0" y="3"/>
                    </a:moveTo>
                    <a:lnTo>
                      <a:pt x="2" y="0"/>
                    </a:lnTo>
                    <a:lnTo>
                      <a:pt x="2" y="2"/>
                    </a:lnTo>
                    <a:lnTo>
                      <a:pt x="0" y="3"/>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5" name="Freeform 39">
                <a:extLst>
                  <a:ext uri="{FF2B5EF4-FFF2-40B4-BE49-F238E27FC236}">
                    <a16:creationId xmlns:a16="http://schemas.microsoft.com/office/drawing/2014/main" id="{A6F1A344-2DBC-42C7-9527-B6FC7F16F119}"/>
                  </a:ext>
                </a:extLst>
              </p:cNvPr>
              <p:cNvSpPr>
                <a:spLocks/>
              </p:cNvSpPr>
              <p:nvPr/>
            </p:nvSpPr>
            <p:spPr bwMode="auto">
              <a:xfrm>
                <a:off x="3794" y="2387"/>
                <a:ext cx="2" cy="6"/>
              </a:xfrm>
              <a:custGeom>
                <a:avLst/>
                <a:gdLst>
                  <a:gd name="T0" fmla="*/ 0 w 2"/>
                  <a:gd name="T1" fmla="*/ 6 h 6"/>
                  <a:gd name="T2" fmla="*/ 2 w 2"/>
                  <a:gd name="T3" fmla="*/ 2 h 6"/>
                  <a:gd name="T4" fmla="*/ 0 w 2"/>
                  <a:gd name="T5" fmla="*/ 0 h 6"/>
                  <a:gd name="T6" fmla="*/ 2 w 2"/>
                  <a:gd name="T7" fmla="*/ 2 h 6"/>
                  <a:gd name="T8" fmla="*/ 0 w 2"/>
                  <a:gd name="T9" fmla="*/ 6 h 6"/>
                </a:gdLst>
                <a:ahLst/>
                <a:cxnLst>
                  <a:cxn ang="0">
                    <a:pos x="T0" y="T1"/>
                  </a:cxn>
                  <a:cxn ang="0">
                    <a:pos x="T2" y="T3"/>
                  </a:cxn>
                  <a:cxn ang="0">
                    <a:pos x="T4" y="T5"/>
                  </a:cxn>
                  <a:cxn ang="0">
                    <a:pos x="T6" y="T7"/>
                  </a:cxn>
                  <a:cxn ang="0">
                    <a:pos x="T8" y="T9"/>
                  </a:cxn>
                </a:cxnLst>
                <a:rect l="0" t="0" r="r" b="b"/>
                <a:pathLst>
                  <a:path w="2" h="6">
                    <a:moveTo>
                      <a:pt x="0" y="6"/>
                    </a:moveTo>
                    <a:lnTo>
                      <a:pt x="2" y="2"/>
                    </a:lnTo>
                    <a:lnTo>
                      <a:pt x="0" y="0"/>
                    </a:lnTo>
                    <a:lnTo>
                      <a:pt x="2" y="2"/>
                    </a:lnTo>
                    <a:lnTo>
                      <a:pt x="0" y="6"/>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6" name="Freeform 40">
                <a:extLst>
                  <a:ext uri="{FF2B5EF4-FFF2-40B4-BE49-F238E27FC236}">
                    <a16:creationId xmlns:a16="http://schemas.microsoft.com/office/drawing/2014/main" id="{AF2DE6D2-A96D-45E3-8EA5-287C73DE1C77}"/>
                  </a:ext>
                </a:extLst>
              </p:cNvPr>
              <p:cNvSpPr>
                <a:spLocks/>
              </p:cNvSpPr>
              <p:nvPr/>
            </p:nvSpPr>
            <p:spPr bwMode="auto">
              <a:xfrm>
                <a:off x="4523" y="2216"/>
                <a:ext cx="1" cy="2"/>
              </a:xfrm>
              <a:custGeom>
                <a:avLst/>
                <a:gdLst>
                  <a:gd name="T0" fmla="*/ 0 w 1"/>
                  <a:gd name="T1" fmla="*/ 0 h 2"/>
                  <a:gd name="T2" fmla="*/ 1 w 1"/>
                  <a:gd name="T3" fmla="*/ 2 h 2"/>
                  <a:gd name="T4" fmla="*/ 0 w 1"/>
                  <a:gd name="T5" fmla="*/ 0 h 2"/>
                  <a:gd name="T6" fmla="*/ 0 w 1"/>
                  <a:gd name="T7" fmla="*/ 0 h 2"/>
                </a:gdLst>
                <a:ahLst/>
                <a:cxnLst>
                  <a:cxn ang="0">
                    <a:pos x="T0" y="T1"/>
                  </a:cxn>
                  <a:cxn ang="0">
                    <a:pos x="T2" y="T3"/>
                  </a:cxn>
                  <a:cxn ang="0">
                    <a:pos x="T4" y="T5"/>
                  </a:cxn>
                  <a:cxn ang="0">
                    <a:pos x="T6" y="T7"/>
                  </a:cxn>
                </a:cxnLst>
                <a:rect l="0" t="0" r="r" b="b"/>
                <a:pathLst>
                  <a:path w="1" h="2">
                    <a:moveTo>
                      <a:pt x="0" y="0"/>
                    </a:moveTo>
                    <a:lnTo>
                      <a:pt x="1" y="2"/>
                    </a:lnTo>
                    <a:lnTo>
                      <a:pt x="0" y="0"/>
                    </a:lnTo>
                    <a:lnTo>
                      <a:pt x="0"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7" name="Freeform 41">
                <a:extLst>
                  <a:ext uri="{FF2B5EF4-FFF2-40B4-BE49-F238E27FC236}">
                    <a16:creationId xmlns:a16="http://schemas.microsoft.com/office/drawing/2014/main" id="{C3DEA9E7-6B4A-46C8-BEA7-C8BCACEACCCD}"/>
                  </a:ext>
                </a:extLst>
              </p:cNvPr>
              <p:cNvSpPr>
                <a:spLocks/>
              </p:cNvSpPr>
              <p:nvPr/>
            </p:nvSpPr>
            <p:spPr bwMode="auto">
              <a:xfrm>
                <a:off x="4916" y="2384"/>
                <a:ext cx="6" cy="11"/>
              </a:xfrm>
              <a:custGeom>
                <a:avLst/>
                <a:gdLst>
                  <a:gd name="T0" fmla="*/ 0 w 6"/>
                  <a:gd name="T1" fmla="*/ 11 h 11"/>
                  <a:gd name="T2" fmla="*/ 6 w 6"/>
                  <a:gd name="T3" fmla="*/ 0 h 11"/>
                  <a:gd name="T4" fmla="*/ 0 w 6"/>
                  <a:gd name="T5" fmla="*/ 9 h 11"/>
                  <a:gd name="T6" fmla="*/ 0 w 6"/>
                  <a:gd name="T7" fmla="*/ 11 h 11"/>
                </a:gdLst>
                <a:ahLst/>
                <a:cxnLst>
                  <a:cxn ang="0">
                    <a:pos x="T0" y="T1"/>
                  </a:cxn>
                  <a:cxn ang="0">
                    <a:pos x="T2" y="T3"/>
                  </a:cxn>
                  <a:cxn ang="0">
                    <a:pos x="T4" y="T5"/>
                  </a:cxn>
                  <a:cxn ang="0">
                    <a:pos x="T6" y="T7"/>
                  </a:cxn>
                </a:cxnLst>
                <a:rect l="0" t="0" r="r" b="b"/>
                <a:pathLst>
                  <a:path w="6" h="11">
                    <a:moveTo>
                      <a:pt x="0" y="11"/>
                    </a:moveTo>
                    <a:lnTo>
                      <a:pt x="6" y="0"/>
                    </a:lnTo>
                    <a:lnTo>
                      <a:pt x="0" y="9"/>
                    </a:lnTo>
                    <a:lnTo>
                      <a:pt x="0" y="11"/>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8" name="Freeform 42">
                <a:extLst>
                  <a:ext uri="{FF2B5EF4-FFF2-40B4-BE49-F238E27FC236}">
                    <a16:creationId xmlns:a16="http://schemas.microsoft.com/office/drawing/2014/main" id="{41E3D80B-1381-48CF-ACE4-D277CEF7B840}"/>
                  </a:ext>
                </a:extLst>
              </p:cNvPr>
              <p:cNvSpPr>
                <a:spLocks/>
              </p:cNvSpPr>
              <p:nvPr/>
            </p:nvSpPr>
            <p:spPr bwMode="auto">
              <a:xfrm>
                <a:off x="4820" y="1711"/>
                <a:ext cx="4" cy="3"/>
              </a:xfrm>
              <a:custGeom>
                <a:avLst/>
                <a:gdLst>
                  <a:gd name="T0" fmla="*/ 0 w 4"/>
                  <a:gd name="T1" fmla="*/ 3 h 3"/>
                  <a:gd name="T2" fmla="*/ 4 w 4"/>
                  <a:gd name="T3" fmla="*/ 0 h 3"/>
                  <a:gd name="T4" fmla="*/ 4 w 4"/>
                  <a:gd name="T5" fmla="*/ 0 h 3"/>
                  <a:gd name="T6" fmla="*/ 0 w 4"/>
                  <a:gd name="T7" fmla="*/ 3 h 3"/>
                </a:gdLst>
                <a:ahLst/>
                <a:cxnLst>
                  <a:cxn ang="0">
                    <a:pos x="T0" y="T1"/>
                  </a:cxn>
                  <a:cxn ang="0">
                    <a:pos x="T2" y="T3"/>
                  </a:cxn>
                  <a:cxn ang="0">
                    <a:pos x="T4" y="T5"/>
                  </a:cxn>
                  <a:cxn ang="0">
                    <a:pos x="T6" y="T7"/>
                  </a:cxn>
                </a:cxnLst>
                <a:rect l="0" t="0" r="r" b="b"/>
                <a:pathLst>
                  <a:path w="4" h="3">
                    <a:moveTo>
                      <a:pt x="0" y="3"/>
                    </a:moveTo>
                    <a:lnTo>
                      <a:pt x="4" y="0"/>
                    </a:lnTo>
                    <a:lnTo>
                      <a:pt x="4" y="0"/>
                    </a:lnTo>
                    <a:lnTo>
                      <a:pt x="0" y="3"/>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9" name="Freeform 43">
                <a:extLst>
                  <a:ext uri="{FF2B5EF4-FFF2-40B4-BE49-F238E27FC236}">
                    <a16:creationId xmlns:a16="http://schemas.microsoft.com/office/drawing/2014/main" id="{FCBE5C42-CA48-475E-98AE-750169E7AA0A}"/>
                  </a:ext>
                </a:extLst>
              </p:cNvPr>
              <p:cNvSpPr>
                <a:spLocks/>
              </p:cNvSpPr>
              <p:nvPr/>
            </p:nvSpPr>
            <p:spPr bwMode="auto">
              <a:xfrm>
                <a:off x="5122" y="2443"/>
                <a:ext cx="17" cy="0"/>
              </a:xfrm>
              <a:custGeom>
                <a:avLst/>
                <a:gdLst>
                  <a:gd name="T0" fmla="*/ 0 w 17"/>
                  <a:gd name="T1" fmla="*/ 17 w 17"/>
                  <a:gd name="T2" fmla="*/ 11 w 17"/>
                  <a:gd name="T3" fmla="*/ 0 w 17"/>
                </a:gdLst>
                <a:ahLst/>
                <a:cxnLst>
                  <a:cxn ang="0">
                    <a:pos x="T0" y="0"/>
                  </a:cxn>
                  <a:cxn ang="0">
                    <a:pos x="T1" y="0"/>
                  </a:cxn>
                  <a:cxn ang="0">
                    <a:pos x="T2" y="0"/>
                  </a:cxn>
                  <a:cxn ang="0">
                    <a:pos x="T3" y="0"/>
                  </a:cxn>
                </a:cxnLst>
                <a:rect l="0" t="0" r="r" b="b"/>
                <a:pathLst>
                  <a:path w="17">
                    <a:moveTo>
                      <a:pt x="0" y="0"/>
                    </a:moveTo>
                    <a:lnTo>
                      <a:pt x="17" y="0"/>
                    </a:lnTo>
                    <a:lnTo>
                      <a:pt x="11" y="0"/>
                    </a:lnTo>
                    <a:lnTo>
                      <a:pt x="0"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0" name="Freeform 44">
                <a:extLst>
                  <a:ext uri="{FF2B5EF4-FFF2-40B4-BE49-F238E27FC236}">
                    <a16:creationId xmlns:a16="http://schemas.microsoft.com/office/drawing/2014/main" id="{9AA5A035-9664-441C-AB65-8A68381D3F85}"/>
                  </a:ext>
                </a:extLst>
              </p:cNvPr>
              <p:cNvSpPr>
                <a:spLocks/>
              </p:cNvSpPr>
              <p:nvPr/>
            </p:nvSpPr>
            <p:spPr bwMode="auto">
              <a:xfrm>
                <a:off x="4868" y="2495"/>
                <a:ext cx="3" cy="4"/>
              </a:xfrm>
              <a:custGeom>
                <a:avLst/>
                <a:gdLst>
                  <a:gd name="T0" fmla="*/ 0 w 3"/>
                  <a:gd name="T1" fmla="*/ 4 h 4"/>
                  <a:gd name="T2" fmla="*/ 3 w 3"/>
                  <a:gd name="T3" fmla="*/ 0 h 4"/>
                  <a:gd name="T4" fmla="*/ 3 w 3"/>
                  <a:gd name="T5" fmla="*/ 2 h 4"/>
                  <a:gd name="T6" fmla="*/ 0 w 3"/>
                  <a:gd name="T7" fmla="*/ 4 h 4"/>
                </a:gdLst>
                <a:ahLst/>
                <a:cxnLst>
                  <a:cxn ang="0">
                    <a:pos x="T0" y="T1"/>
                  </a:cxn>
                  <a:cxn ang="0">
                    <a:pos x="T2" y="T3"/>
                  </a:cxn>
                  <a:cxn ang="0">
                    <a:pos x="T4" y="T5"/>
                  </a:cxn>
                  <a:cxn ang="0">
                    <a:pos x="T6" y="T7"/>
                  </a:cxn>
                </a:cxnLst>
                <a:rect l="0" t="0" r="r" b="b"/>
                <a:pathLst>
                  <a:path w="3" h="4">
                    <a:moveTo>
                      <a:pt x="0" y="4"/>
                    </a:moveTo>
                    <a:lnTo>
                      <a:pt x="3" y="0"/>
                    </a:lnTo>
                    <a:lnTo>
                      <a:pt x="3" y="2"/>
                    </a:lnTo>
                    <a:lnTo>
                      <a:pt x="0" y="4"/>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1" name="Freeform 45">
                <a:extLst>
                  <a:ext uri="{FF2B5EF4-FFF2-40B4-BE49-F238E27FC236}">
                    <a16:creationId xmlns:a16="http://schemas.microsoft.com/office/drawing/2014/main" id="{71AF1F07-34E1-49F6-9082-274E37E4DE8F}"/>
                  </a:ext>
                </a:extLst>
              </p:cNvPr>
              <p:cNvSpPr>
                <a:spLocks/>
              </p:cNvSpPr>
              <p:nvPr/>
            </p:nvSpPr>
            <p:spPr bwMode="auto">
              <a:xfrm>
                <a:off x="4951" y="2374"/>
                <a:ext cx="0" cy="3"/>
              </a:xfrm>
              <a:custGeom>
                <a:avLst/>
                <a:gdLst>
                  <a:gd name="T0" fmla="*/ 3 h 3"/>
                  <a:gd name="T1" fmla="*/ 0 h 3"/>
                  <a:gd name="T2" fmla="*/ 2 h 3"/>
                  <a:gd name="T3" fmla="*/ 3 h 3"/>
                </a:gdLst>
                <a:ahLst/>
                <a:cxnLst>
                  <a:cxn ang="0">
                    <a:pos x="0" y="T0"/>
                  </a:cxn>
                  <a:cxn ang="0">
                    <a:pos x="0" y="T1"/>
                  </a:cxn>
                  <a:cxn ang="0">
                    <a:pos x="0" y="T2"/>
                  </a:cxn>
                  <a:cxn ang="0">
                    <a:pos x="0" y="T3"/>
                  </a:cxn>
                </a:cxnLst>
                <a:rect l="0" t="0" r="r" b="b"/>
                <a:pathLst>
                  <a:path h="3">
                    <a:moveTo>
                      <a:pt x="0" y="3"/>
                    </a:moveTo>
                    <a:lnTo>
                      <a:pt x="0" y="0"/>
                    </a:lnTo>
                    <a:lnTo>
                      <a:pt x="0" y="2"/>
                    </a:lnTo>
                    <a:lnTo>
                      <a:pt x="0" y="3"/>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2" name="Freeform 46">
                <a:extLst>
                  <a:ext uri="{FF2B5EF4-FFF2-40B4-BE49-F238E27FC236}">
                    <a16:creationId xmlns:a16="http://schemas.microsoft.com/office/drawing/2014/main" id="{C049B426-7D15-46D6-9EFB-A19F50C0FC3D}"/>
                  </a:ext>
                </a:extLst>
              </p:cNvPr>
              <p:cNvSpPr>
                <a:spLocks/>
              </p:cNvSpPr>
              <p:nvPr/>
            </p:nvSpPr>
            <p:spPr bwMode="auto">
              <a:xfrm>
                <a:off x="4873" y="2398"/>
                <a:ext cx="18" cy="2"/>
              </a:xfrm>
              <a:custGeom>
                <a:avLst/>
                <a:gdLst>
                  <a:gd name="T0" fmla="*/ 0 w 18"/>
                  <a:gd name="T1" fmla="*/ 0 h 2"/>
                  <a:gd name="T2" fmla="*/ 18 w 18"/>
                  <a:gd name="T3" fmla="*/ 2 h 2"/>
                  <a:gd name="T4" fmla="*/ 0 w 18"/>
                  <a:gd name="T5" fmla="*/ 0 h 2"/>
                  <a:gd name="T6" fmla="*/ 0 w 18"/>
                  <a:gd name="T7" fmla="*/ 0 h 2"/>
                </a:gdLst>
                <a:ahLst/>
                <a:cxnLst>
                  <a:cxn ang="0">
                    <a:pos x="T0" y="T1"/>
                  </a:cxn>
                  <a:cxn ang="0">
                    <a:pos x="T2" y="T3"/>
                  </a:cxn>
                  <a:cxn ang="0">
                    <a:pos x="T4" y="T5"/>
                  </a:cxn>
                  <a:cxn ang="0">
                    <a:pos x="T6" y="T7"/>
                  </a:cxn>
                </a:cxnLst>
                <a:rect l="0" t="0" r="r" b="b"/>
                <a:pathLst>
                  <a:path w="18" h="2">
                    <a:moveTo>
                      <a:pt x="0" y="0"/>
                    </a:moveTo>
                    <a:lnTo>
                      <a:pt x="18" y="2"/>
                    </a:lnTo>
                    <a:lnTo>
                      <a:pt x="0" y="0"/>
                    </a:lnTo>
                    <a:lnTo>
                      <a:pt x="0"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3" name="Freeform 47">
                <a:extLst>
                  <a:ext uri="{FF2B5EF4-FFF2-40B4-BE49-F238E27FC236}">
                    <a16:creationId xmlns:a16="http://schemas.microsoft.com/office/drawing/2014/main" id="{F35F58FF-B759-4824-95C7-52CFFB4255FE}"/>
                  </a:ext>
                </a:extLst>
              </p:cNvPr>
              <p:cNvSpPr>
                <a:spLocks/>
              </p:cNvSpPr>
              <p:nvPr/>
            </p:nvSpPr>
            <p:spPr bwMode="auto">
              <a:xfrm>
                <a:off x="4862" y="2240"/>
                <a:ext cx="1" cy="2"/>
              </a:xfrm>
              <a:custGeom>
                <a:avLst/>
                <a:gdLst>
                  <a:gd name="T0" fmla="*/ 0 w 1"/>
                  <a:gd name="T1" fmla="*/ 2 h 2"/>
                  <a:gd name="T2" fmla="*/ 1 w 1"/>
                  <a:gd name="T3" fmla="*/ 0 h 2"/>
                  <a:gd name="T4" fmla="*/ 1 w 1"/>
                  <a:gd name="T5" fmla="*/ 0 h 2"/>
                  <a:gd name="T6" fmla="*/ 0 w 1"/>
                  <a:gd name="T7" fmla="*/ 2 h 2"/>
                </a:gdLst>
                <a:ahLst/>
                <a:cxnLst>
                  <a:cxn ang="0">
                    <a:pos x="T0" y="T1"/>
                  </a:cxn>
                  <a:cxn ang="0">
                    <a:pos x="T2" y="T3"/>
                  </a:cxn>
                  <a:cxn ang="0">
                    <a:pos x="T4" y="T5"/>
                  </a:cxn>
                  <a:cxn ang="0">
                    <a:pos x="T6" y="T7"/>
                  </a:cxn>
                </a:cxnLst>
                <a:rect l="0" t="0" r="r" b="b"/>
                <a:pathLst>
                  <a:path w="1" h="2">
                    <a:moveTo>
                      <a:pt x="0" y="2"/>
                    </a:moveTo>
                    <a:lnTo>
                      <a:pt x="1" y="0"/>
                    </a:lnTo>
                    <a:lnTo>
                      <a:pt x="1" y="0"/>
                    </a:lnTo>
                    <a:lnTo>
                      <a:pt x="0" y="2"/>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4" name="Freeform 48">
                <a:extLst>
                  <a:ext uri="{FF2B5EF4-FFF2-40B4-BE49-F238E27FC236}">
                    <a16:creationId xmlns:a16="http://schemas.microsoft.com/office/drawing/2014/main" id="{B4FE011F-2620-4083-856A-36C6BF9EFAD1}"/>
                  </a:ext>
                </a:extLst>
              </p:cNvPr>
              <p:cNvSpPr>
                <a:spLocks/>
              </p:cNvSpPr>
              <p:nvPr/>
            </p:nvSpPr>
            <p:spPr bwMode="auto">
              <a:xfrm>
                <a:off x="4572" y="2028"/>
                <a:ext cx="0" cy="5"/>
              </a:xfrm>
              <a:custGeom>
                <a:avLst/>
                <a:gdLst>
                  <a:gd name="T0" fmla="*/ 0 h 5"/>
                  <a:gd name="T1" fmla="*/ 5 h 5"/>
                  <a:gd name="T2" fmla="*/ 0 h 5"/>
                  <a:gd name="T3" fmla="*/ 0 h 5"/>
                </a:gdLst>
                <a:ahLst/>
                <a:cxnLst>
                  <a:cxn ang="0">
                    <a:pos x="0" y="T0"/>
                  </a:cxn>
                  <a:cxn ang="0">
                    <a:pos x="0" y="T1"/>
                  </a:cxn>
                  <a:cxn ang="0">
                    <a:pos x="0" y="T2"/>
                  </a:cxn>
                  <a:cxn ang="0">
                    <a:pos x="0" y="T3"/>
                  </a:cxn>
                </a:cxnLst>
                <a:rect l="0" t="0" r="r" b="b"/>
                <a:pathLst>
                  <a:path h="5">
                    <a:moveTo>
                      <a:pt x="0" y="0"/>
                    </a:moveTo>
                    <a:lnTo>
                      <a:pt x="0" y="5"/>
                    </a:lnTo>
                    <a:lnTo>
                      <a:pt x="0" y="0"/>
                    </a:lnTo>
                    <a:lnTo>
                      <a:pt x="0"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5" name="Freeform 49">
                <a:extLst>
                  <a:ext uri="{FF2B5EF4-FFF2-40B4-BE49-F238E27FC236}">
                    <a16:creationId xmlns:a16="http://schemas.microsoft.com/office/drawing/2014/main" id="{035248CB-067F-4CDC-A127-26F05EE64D28}"/>
                  </a:ext>
                </a:extLst>
              </p:cNvPr>
              <p:cNvSpPr>
                <a:spLocks/>
              </p:cNvSpPr>
              <p:nvPr/>
            </p:nvSpPr>
            <p:spPr bwMode="auto">
              <a:xfrm>
                <a:off x="5455" y="2060"/>
                <a:ext cx="12" cy="37"/>
              </a:xfrm>
              <a:custGeom>
                <a:avLst/>
                <a:gdLst>
                  <a:gd name="T0" fmla="*/ 0 w 12"/>
                  <a:gd name="T1" fmla="*/ 37 h 37"/>
                  <a:gd name="T2" fmla="*/ 0 w 12"/>
                  <a:gd name="T3" fmla="*/ 37 h 37"/>
                  <a:gd name="T4" fmla="*/ 12 w 12"/>
                  <a:gd name="T5" fmla="*/ 0 h 37"/>
                  <a:gd name="T6" fmla="*/ 0 w 12"/>
                  <a:gd name="T7" fmla="*/ 37 h 37"/>
                </a:gdLst>
                <a:ahLst/>
                <a:cxnLst>
                  <a:cxn ang="0">
                    <a:pos x="T0" y="T1"/>
                  </a:cxn>
                  <a:cxn ang="0">
                    <a:pos x="T2" y="T3"/>
                  </a:cxn>
                  <a:cxn ang="0">
                    <a:pos x="T4" y="T5"/>
                  </a:cxn>
                  <a:cxn ang="0">
                    <a:pos x="T6" y="T7"/>
                  </a:cxn>
                </a:cxnLst>
                <a:rect l="0" t="0" r="r" b="b"/>
                <a:pathLst>
                  <a:path w="12" h="37">
                    <a:moveTo>
                      <a:pt x="0" y="37"/>
                    </a:moveTo>
                    <a:lnTo>
                      <a:pt x="0" y="37"/>
                    </a:lnTo>
                    <a:lnTo>
                      <a:pt x="12" y="0"/>
                    </a:lnTo>
                    <a:lnTo>
                      <a:pt x="0" y="37"/>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6" name="Freeform 50">
                <a:extLst>
                  <a:ext uri="{FF2B5EF4-FFF2-40B4-BE49-F238E27FC236}">
                    <a16:creationId xmlns:a16="http://schemas.microsoft.com/office/drawing/2014/main" id="{729C2120-B255-41E2-B872-34B0CA9048D0}"/>
                  </a:ext>
                </a:extLst>
              </p:cNvPr>
              <p:cNvSpPr>
                <a:spLocks/>
              </p:cNvSpPr>
              <p:nvPr/>
            </p:nvSpPr>
            <p:spPr bwMode="auto">
              <a:xfrm>
                <a:off x="4886" y="224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7" name="Rectangle 51">
                <a:extLst>
                  <a:ext uri="{FF2B5EF4-FFF2-40B4-BE49-F238E27FC236}">
                    <a16:creationId xmlns:a16="http://schemas.microsoft.com/office/drawing/2014/main" id="{11925B02-4F87-4F82-95D6-B35556A6F90B}"/>
                  </a:ext>
                </a:extLst>
              </p:cNvPr>
              <p:cNvSpPr>
                <a:spLocks noChangeArrowheads="1"/>
              </p:cNvSpPr>
              <p:nvPr/>
            </p:nvSpPr>
            <p:spPr bwMode="auto">
              <a:xfrm>
                <a:off x="4698" y="2213"/>
                <a:ext cx="1" cy="2"/>
              </a:xfrm>
              <a:prstGeom prst="rect">
                <a:avLst/>
              </a:prstGeom>
              <a:solidFill>
                <a:srgbClr val="8E86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8" name="Freeform 52">
                <a:extLst>
                  <a:ext uri="{FF2B5EF4-FFF2-40B4-BE49-F238E27FC236}">
                    <a16:creationId xmlns:a16="http://schemas.microsoft.com/office/drawing/2014/main" id="{548F0F64-D3C8-425D-BAB2-21BBAC07563D}"/>
                  </a:ext>
                </a:extLst>
              </p:cNvPr>
              <p:cNvSpPr>
                <a:spLocks/>
              </p:cNvSpPr>
              <p:nvPr/>
            </p:nvSpPr>
            <p:spPr bwMode="auto">
              <a:xfrm>
                <a:off x="4857" y="2240"/>
                <a:ext cx="3" cy="3"/>
              </a:xfrm>
              <a:custGeom>
                <a:avLst/>
                <a:gdLst>
                  <a:gd name="T0" fmla="*/ 0 w 3"/>
                  <a:gd name="T1" fmla="*/ 0 h 3"/>
                  <a:gd name="T2" fmla="*/ 3 w 3"/>
                  <a:gd name="T3" fmla="*/ 3 h 3"/>
                  <a:gd name="T4" fmla="*/ 2 w 3"/>
                  <a:gd name="T5" fmla="*/ 2 h 3"/>
                  <a:gd name="T6" fmla="*/ 0 w 3"/>
                  <a:gd name="T7" fmla="*/ 0 h 3"/>
                </a:gdLst>
                <a:ahLst/>
                <a:cxnLst>
                  <a:cxn ang="0">
                    <a:pos x="T0" y="T1"/>
                  </a:cxn>
                  <a:cxn ang="0">
                    <a:pos x="T2" y="T3"/>
                  </a:cxn>
                  <a:cxn ang="0">
                    <a:pos x="T4" y="T5"/>
                  </a:cxn>
                  <a:cxn ang="0">
                    <a:pos x="T6" y="T7"/>
                  </a:cxn>
                </a:cxnLst>
                <a:rect l="0" t="0" r="r" b="b"/>
                <a:pathLst>
                  <a:path w="3" h="3">
                    <a:moveTo>
                      <a:pt x="0" y="0"/>
                    </a:moveTo>
                    <a:lnTo>
                      <a:pt x="3" y="3"/>
                    </a:lnTo>
                    <a:lnTo>
                      <a:pt x="2" y="2"/>
                    </a:lnTo>
                    <a:lnTo>
                      <a:pt x="0"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9" name="Freeform 53">
                <a:extLst>
                  <a:ext uri="{FF2B5EF4-FFF2-40B4-BE49-F238E27FC236}">
                    <a16:creationId xmlns:a16="http://schemas.microsoft.com/office/drawing/2014/main" id="{0C8EE88F-C71C-4480-8AFA-FFD12E9B0F2F}"/>
                  </a:ext>
                </a:extLst>
              </p:cNvPr>
              <p:cNvSpPr>
                <a:spLocks/>
              </p:cNvSpPr>
              <p:nvPr/>
            </p:nvSpPr>
            <p:spPr bwMode="auto">
              <a:xfrm>
                <a:off x="4618" y="2275"/>
                <a:ext cx="2" cy="2"/>
              </a:xfrm>
              <a:custGeom>
                <a:avLst/>
                <a:gdLst>
                  <a:gd name="T0" fmla="*/ 0 w 2"/>
                  <a:gd name="T1" fmla="*/ 2 h 2"/>
                  <a:gd name="T2" fmla="*/ 2 w 2"/>
                  <a:gd name="T3" fmla="*/ 0 h 2"/>
                  <a:gd name="T4" fmla="*/ 2 w 2"/>
                  <a:gd name="T5" fmla="*/ 0 h 2"/>
                  <a:gd name="T6" fmla="*/ 0 w 2"/>
                  <a:gd name="T7" fmla="*/ 2 h 2"/>
                </a:gdLst>
                <a:ahLst/>
                <a:cxnLst>
                  <a:cxn ang="0">
                    <a:pos x="T0" y="T1"/>
                  </a:cxn>
                  <a:cxn ang="0">
                    <a:pos x="T2" y="T3"/>
                  </a:cxn>
                  <a:cxn ang="0">
                    <a:pos x="T4" y="T5"/>
                  </a:cxn>
                  <a:cxn ang="0">
                    <a:pos x="T6" y="T7"/>
                  </a:cxn>
                </a:cxnLst>
                <a:rect l="0" t="0" r="r" b="b"/>
                <a:pathLst>
                  <a:path w="2" h="2">
                    <a:moveTo>
                      <a:pt x="0" y="2"/>
                    </a:moveTo>
                    <a:lnTo>
                      <a:pt x="2" y="0"/>
                    </a:lnTo>
                    <a:lnTo>
                      <a:pt x="2" y="0"/>
                    </a:lnTo>
                    <a:lnTo>
                      <a:pt x="0" y="2"/>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0" name="Freeform 54">
                <a:extLst>
                  <a:ext uri="{FF2B5EF4-FFF2-40B4-BE49-F238E27FC236}">
                    <a16:creationId xmlns:a16="http://schemas.microsoft.com/office/drawing/2014/main" id="{03E1BEBD-9E66-4292-8071-7DA6275FB208}"/>
                  </a:ext>
                </a:extLst>
              </p:cNvPr>
              <p:cNvSpPr>
                <a:spLocks/>
              </p:cNvSpPr>
              <p:nvPr/>
            </p:nvSpPr>
            <p:spPr bwMode="auto">
              <a:xfrm>
                <a:off x="4585" y="2277"/>
                <a:ext cx="4" cy="3"/>
              </a:xfrm>
              <a:custGeom>
                <a:avLst/>
                <a:gdLst>
                  <a:gd name="T0" fmla="*/ 0 w 4"/>
                  <a:gd name="T1" fmla="*/ 3 h 3"/>
                  <a:gd name="T2" fmla="*/ 4 w 4"/>
                  <a:gd name="T3" fmla="*/ 0 h 3"/>
                  <a:gd name="T4" fmla="*/ 1 w 4"/>
                  <a:gd name="T5" fmla="*/ 3 h 3"/>
                  <a:gd name="T6" fmla="*/ 0 w 4"/>
                  <a:gd name="T7" fmla="*/ 3 h 3"/>
                </a:gdLst>
                <a:ahLst/>
                <a:cxnLst>
                  <a:cxn ang="0">
                    <a:pos x="T0" y="T1"/>
                  </a:cxn>
                  <a:cxn ang="0">
                    <a:pos x="T2" y="T3"/>
                  </a:cxn>
                  <a:cxn ang="0">
                    <a:pos x="T4" y="T5"/>
                  </a:cxn>
                  <a:cxn ang="0">
                    <a:pos x="T6" y="T7"/>
                  </a:cxn>
                </a:cxnLst>
                <a:rect l="0" t="0" r="r" b="b"/>
                <a:pathLst>
                  <a:path w="4" h="3">
                    <a:moveTo>
                      <a:pt x="0" y="3"/>
                    </a:moveTo>
                    <a:lnTo>
                      <a:pt x="4" y="0"/>
                    </a:lnTo>
                    <a:lnTo>
                      <a:pt x="1" y="3"/>
                    </a:lnTo>
                    <a:lnTo>
                      <a:pt x="0" y="3"/>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1" name="Freeform 55">
                <a:extLst>
                  <a:ext uri="{FF2B5EF4-FFF2-40B4-BE49-F238E27FC236}">
                    <a16:creationId xmlns:a16="http://schemas.microsoft.com/office/drawing/2014/main" id="{E0505FFF-D232-45E8-9702-5A70B950B853}"/>
                  </a:ext>
                </a:extLst>
              </p:cNvPr>
              <p:cNvSpPr>
                <a:spLocks/>
              </p:cNvSpPr>
              <p:nvPr/>
            </p:nvSpPr>
            <p:spPr bwMode="auto">
              <a:xfrm>
                <a:off x="4977" y="1578"/>
                <a:ext cx="3" cy="4"/>
              </a:xfrm>
              <a:custGeom>
                <a:avLst/>
                <a:gdLst>
                  <a:gd name="T0" fmla="*/ 0 w 3"/>
                  <a:gd name="T1" fmla="*/ 0 h 4"/>
                  <a:gd name="T2" fmla="*/ 3 w 3"/>
                  <a:gd name="T3" fmla="*/ 4 h 4"/>
                  <a:gd name="T4" fmla="*/ 3 w 3"/>
                  <a:gd name="T5" fmla="*/ 2 h 4"/>
                  <a:gd name="T6" fmla="*/ 0 w 3"/>
                  <a:gd name="T7" fmla="*/ 0 h 4"/>
                </a:gdLst>
                <a:ahLst/>
                <a:cxnLst>
                  <a:cxn ang="0">
                    <a:pos x="T0" y="T1"/>
                  </a:cxn>
                  <a:cxn ang="0">
                    <a:pos x="T2" y="T3"/>
                  </a:cxn>
                  <a:cxn ang="0">
                    <a:pos x="T4" y="T5"/>
                  </a:cxn>
                  <a:cxn ang="0">
                    <a:pos x="T6" y="T7"/>
                  </a:cxn>
                </a:cxnLst>
                <a:rect l="0" t="0" r="r" b="b"/>
                <a:pathLst>
                  <a:path w="3" h="4">
                    <a:moveTo>
                      <a:pt x="0" y="0"/>
                    </a:moveTo>
                    <a:lnTo>
                      <a:pt x="3" y="4"/>
                    </a:lnTo>
                    <a:lnTo>
                      <a:pt x="3" y="2"/>
                    </a:lnTo>
                    <a:lnTo>
                      <a:pt x="0"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2" name="Freeform 56">
                <a:extLst>
                  <a:ext uri="{FF2B5EF4-FFF2-40B4-BE49-F238E27FC236}">
                    <a16:creationId xmlns:a16="http://schemas.microsoft.com/office/drawing/2014/main" id="{4FB5B2B8-8435-4FFF-BA69-333AE97D90E1}"/>
                  </a:ext>
                </a:extLst>
              </p:cNvPr>
              <p:cNvSpPr>
                <a:spLocks/>
              </p:cNvSpPr>
              <p:nvPr/>
            </p:nvSpPr>
            <p:spPr bwMode="auto">
              <a:xfrm>
                <a:off x="4975" y="1669"/>
                <a:ext cx="2" cy="0"/>
              </a:xfrm>
              <a:custGeom>
                <a:avLst/>
                <a:gdLst>
                  <a:gd name="T0" fmla="*/ 0 w 2"/>
                  <a:gd name="T1" fmla="*/ 2 w 2"/>
                  <a:gd name="T2" fmla="*/ 0 w 2"/>
                  <a:gd name="T3" fmla="*/ 0 w 2"/>
                </a:gdLst>
                <a:ahLst/>
                <a:cxnLst>
                  <a:cxn ang="0">
                    <a:pos x="T0" y="0"/>
                  </a:cxn>
                  <a:cxn ang="0">
                    <a:pos x="T1" y="0"/>
                  </a:cxn>
                  <a:cxn ang="0">
                    <a:pos x="T2" y="0"/>
                  </a:cxn>
                  <a:cxn ang="0">
                    <a:pos x="T3" y="0"/>
                  </a:cxn>
                </a:cxnLst>
                <a:rect l="0" t="0" r="r" b="b"/>
                <a:pathLst>
                  <a:path w="2">
                    <a:moveTo>
                      <a:pt x="0" y="0"/>
                    </a:moveTo>
                    <a:lnTo>
                      <a:pt x="2" y="0"/>
                    </a:lnTo>
                    <a:lnTo>
                      <a:pt x="0" y="0"/>
                    </a:lnTo>
                    <a:lnTo>
                      <a:pt x="0"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3" name="Freeform 57">
                <a:extLst>
                  <a:ext uri="{FF2B5EF4-FFF2-40B4-BE49-F238E27FC236}">
                    <a16:creationId xmlns:a16="http://schemas.microsoft.com/office/drawing/2014/main" id="{8F431B2F-A3E9-477B-A1E5-760970EDB6BA}"/>
                  </a:ext>
                </a:extLst>
              </p:cNvPr>
              <p:cNvSpPr>
                <a:spLocks/>
              </p:cNvSpPr>
              <p:nvPr/>
            </p:nvSpPr>
            <p:spPr bwMode="auto">
              <a:xfrm>
                <a:off x="5016" y="1508"/>
                <a:ext cx="8" cy="2"/>
              </a:xfrm>
              <a:custGeom>
                <a:avLst/>
                <a:gdLst>
                  <a:gd name="T0" fmla="*/ 8 w 8"/>
                  <a:gd name="T1" fmla="*/ 2 h 2"/>
                  <a:gd name="T2" fmla="*/ 5 w 8"/>
                  <a:gd name="T3" fmla="*/ 0 h 2"/>
                  <a:gd name="T4" fmla="*/ 0 w 8"/>
                  <a:gd name="T5" fmla="*/ 0 h 2"/>
                  <a:gd name="T6" fmla="*/ 8 w 8"/>
                  <a:gd name="T7" fmla="*/ 2 h 2"/>
                </a:gdLst>
                <a:ahLst/>
                <a:cxnLst>
                  <a:cxn ang="0">
                    <a:pos x="T0" y="T1"/>
                  </a:cxn>
                  <a:cxn ang="0">
                    <a:pos x="T2" y="T3"/>
                  </a:cxn>
                  <a:cxn ang="0">
                    <a:pos x="T4" y="T5"/>
                  </a:cxn>
                  <a:cxn ang="0">
                    <a:pos x="T6" y="T7"/>
                  </a:cxn>
                </a:cxnLst>
                <a:rect l="0" t="0" r="r" b="b"/>
                <a:pathLst>
                  <a:path w="8" h="2">
                    <a:moveTo>
                      <a:pt x="8" y="2"/>
                    </a:moveTo>
                    <a:lnTo>
                      <a:pt x="5" y="0"/>
                    </a:lnTo>
                    <a:lnTo>
                      <a:pt x="0" y="0"/>
                    </a:lnTo>
                    <a:lnTo>
                      <a:pt x="8" y="2"/>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4" name="Freeform 58">
                <a:extLst>
                  <a:ext uri="{FF2B5EF4-FFF2-40B4-BE49-F238E27FC236}">
                    <a16:creationId xmlns:a16="http://schemas.microsoft.com/office/drawing/2014/main" id="{23C222FD-9A54-41CC-AD24-D785D9E69F9C}"/>
                  </a:ext>
                </a:extLst>
              </p:cNvPr>
              <p:cNvSpPr>
                <a:spLocks/>
              </p:cNvSpPr>
              <p:nvPr/>
            </p:nvSpPr>
            <p:spPr bwMode="auto">
              <a:xfrm>
                <a:off x="5029" y="2001"/>
                <a:ext cx="7" cy="139"/>
              </a:xfrm>
              <a:custGeom>
                <a:avLst/>
                <a:gdLst>
                  <a:gd name="T0" fmla="*/ 5 w 7"/>
                  <a:gd name="T1" fmla="*/ 112 h 139"/>
                  <a:gd name="T2" fmla="*/ 0 w 7"/>
                  <a:gd name="T3" fmla="*/ 0 h 139"/>
                  <a:gd name="T4" fmla="*/ 7 w 7"/>
                  <a:gd name="T5" fmla="*/ 139 h 139"/>
                  <a:gd name="T6" fmla="*/ 5 w 7"/>
                  <a:gd name="T7" fmla="*/ 112 h 139"/>
                </a:gdLst>
                <a:ahLst/>
                <a:cxnLst>
                  <a:cxn ang="0">
                    <a:pos x="T0" y="T1"/>
                  </a:cxn>
                  <a:cxn ang="0">
                    <a:pos x="T2" y="T3"/>
                  </a:cxn>
                  <a:cxn ang="0">
                    <a:pos x="T4" y="T5"/>
                  </a:cxn>
                  <a:cxn ang="0">
                    <a:pos x="T6" y="T7"/>
                  </a:cxn>
                </a:cxnLst>
                <a:rect l="0" t="0" r="r" b="b"/>
                <a:pathLst>
                  <a:path w="7" h="139">
                    <a:moveTo>
                      <a:pt x="5" y="112"/>
                    </a:moveTo>
                    <a:lnTo>
                      <a:pt x="0" y="0"/>
                    </a:lnTo>
                    <a:lnTo>
                      <a:pt x="7" y="139"/>
                    </a:lnTo>
                    <a:lnTo>
                      <a:pt x="5" y="112"/>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5" name="Freeform 59">
                <a:extLst>
                  <a:ext uri="{FF2B5EF4-FFF2-40B4-BE49-F238E27FC236}">
                    <a16:creationId xmlns:a16="http://schemas.microsoft.com/office/drawing/2014/main" id="{5E956E54-44ED-4E05-BC95-A8630D2FE5A2}"/>
                  </a:ext>
                </a:extLst>
              </p:cNvPr>
              <p:cNvSpPr>
                <a:spLocks/>
              </p:cNvSpPr>
              <p:nvPr/>
            </p:nvSpPr>
            <p:spPr bwMode="auto">
              <a:xfrm>
                <a:off x="4967" y="1680"/>
                <a:ext cx="5" cy="4"/>
              </a:xfrm>
              <a:custGeom>
                <a:avLst/>
                <a:gdLst>
                  <a:gd name="T0" fmla="*/ 3 w 5"/>
                  <a:gd name="T1" fmla="*/ 0 h 4"/>
                  <a:gd name="T2" fmla="*/ 5 w 5"/>
                  <a:gd name="T3" fmla="*/ 0 h 4"/>
                  <a:gd name="T4" fmla="*/ 0 w 5"/>
                  <a:gd name="T5" fmla="*/ 4 h 4"/>
                  <a:gd name="T6" fmla="*/ 3 w 5"/>
                  <a:gd name="T7" fmla="*/ 0 h 4"/>
                </a:gdLst>
                <a:ahLst/>
                <a:cxnLst>
                  <a:cxn ang="0">
                    <a:pos x="T0" y="T1"/>
                  </a:cxn>
                  <a:cxn ang="0">
                    <a:pos x="T2" y="T3"/>
                  </a:cxn>
                  <a:cxn ang="0">
                    <a:pos x="T4" y="T5"/>
                  </a:cxn>
                  <a:cxn ang="0">
                    <a:pos x="T6" y="T7"/>
                  </a:cxn>
                </a:cxnLst>
                <a:rect l="0" t="0" r="r" b="b"/>
                <a:pathLst>
                  <a:path w="5" h="4">
                    <a:moveTo>
                      <a:pt x="3" y="0"/>
                    </a:moveTo>
                    <a:lnTo>
                      <a:pt x="5" y="0"/>
                    </a:lnTo>
                    <a:lnTo>
                      <a:pt x="0" y="4"/>
                    </a:lnTo>
                    <a:lnTo>
                      <a:pt x="3"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6" name="Rectangle 60">
                <a:extLst>
                  <a:ext uri="{FF2B5EF4-FFF2-40B4-BE49-F238E27FC236}">
                    <a16:creationId xmlns:a16="http://schemas.microsoft.com/office/drawing/2014/main" id="{08C12E36-A5A8-494F-B1B3-4746CCB6DDF2}"/>
                  </a:ext>
                </a:extLst>
              </p:cNvPr>
              <p:cNvSpPr>
                <a:spLocks noChangeArrowheads="1"/>
              </p:cNvSpPr>
              <p:nvPr/>
            </p:nvSpPr>
            <p:spPr bwMode="auto">
              <a:xfrm>
                <a:off x="4930" y="1731"/>
                <a:ext cx="2" cy="1"/>
              </a:xfrm>
              <a:prstGeom prst="rect">
                <a:avLst/>
              </a:prstGeom>
              <a:solidFill>
                <a:srgbClr val="8E86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7" name="Freeform 61">
                <a:extLst>
                  <a:ext uri="{FF2B5EF4-FFF2-40B4-BE49-F238E27FC236}">
                    <a16:creationId xmlns:a16="http://schemas.microsoft.com/office/drawing/2014/main" id="{76CB08D9-251A-4C47-A91A-08A0EB4885CB}"/>
                  </a:ext>
                </a:extLst>
              </p:cNvPr>
              <p:cNvSpPr>
                <a:spLocks/>
              </p:cNvSpPr>
              <p:nvPr/>
            </p:nvSpPr>
            <p:spPr bwMode="auto">
              <a:xfrm>
                <a:off x="4959" y="1798"/>
                <a:ext cx="2" cy="2"/>
              </a:xfrm>
              <a:custGeom>
                <a:avLst/>
                <a:gdLst>
                  <a:gd name="T0" fmla="*/ 0 w 2"/>
                  <a:gd name="T1" fmla="*/ 0 h 2"/>
                  <a:gd name="T2" fmla="*/ 2 w 2"/>
                  <a:gd name="T3" fmla="*/ 2 h 2"/>
                  <a:gd name="T4" fmla="*/ 2 w 2"/>
                  <a:gd name="T5" fmla="*/ 2 h 2"/>
                  <a:gd name="T6" fmla="*/ 0 w 2"/>
                  <a:gd name="T7" fmla="*/ 0 h 2"/>
                </a:gdLst>
                <a:ahLst/>
                <a:cxnLst>
                  <a:cxn ang="0">
                    <a:pos x="T0" y="T1"/>
                  </a:cxn>
                  <a:cxn ang="0">
                    <a:pos x="T2" y="T3"/>
                  </a:cxn>
                  <a:cxn ang="0">
                    <a:pos x="T4" y="T5"/>
                  </a:cxn>
                  <a:cxn ang="0">
                    <a:pos x="T6" y="T7"/>
                  </a:cxn>
                </a:cxnLst>
                <a:rect l="0" t="0" r="r" b="b"/>
                <a:pathLst>
                  <a:path w="2" h="2">
                    <a:moveTo>
                      <a:pt x="0" y="0"/>
                    </a:moveTo>
                    <a:lnTo>
                      <a:pt x="2" y="2"/>
                    </a:lnTo>
                    <a:lnTo>
                      <a:pt x="2" y="2"/>
                    </a:lnTo>
                    <a:lnTo>
                      <a:pt x="0"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8" name="Freeform 62">
                <a:extLst>
                  <a:ext uri="{FF2B5EF4-FFF2-40B4-BE49-F238E27FC236}">
                    <a16:creationId xmlns:a16="http://schemas.microsoft.com/office/drawing/2014/main" id="{414D621F-DDBE-4D21-B6F9-41DF7BAC502C}"/>
                  </a:ext>
                </a:extLst>
              </p:cNvPr>
              <p:cNvSpPr>
                <a:spLocks/>
              </p:cNvSpPr>
              <p:nvPr/>
            </p:nvSpPr>
            <p:spPr bwMode="auto">
              <a:xfrm>
                <a:off x="5283" y="2253"/>
                <a:ext cx="4" cy="2"/>
              </a:xfrm>
              <a:custGeom>
                <a:avLst/>
                <a:gdLst>
                  <a:gd name="T0" fmla="*/ 4 w 4"/>
                  <a:gd name="T1" fmla="*/ 0 h 2"/>
                  <a:gd name="T2" fmla="*/ 1 w 4"/>
                  <a:gd name="T3" fmla="*/ 0 h 2"/>
                  <a:gd name="T4" fmla="*/ 0 w 4"/>
                  <a:gd name="T5" fmla="*/ 2 h 2"/>
                  <a:gd name="T6" fmla="*/ 4 w 4"/>
                  <a:gd name="T7" fmla="*/ 0 h 2"/>
                </a:gdLst>
                <a:ahLst/>
                <a:cxnLst>
                  <a:cxn ang="0">
                    <a:pos x="T0" y="T1"/>
                  </a:cxn>
                  <a:cxn ang="0">
                    <a:pos x="T2" y="T3"/>
                  </a:cxn>
                  <a:cxn ang="0">
                    <a:pos x="T4" y="T5"/>
                  </a:cxn>
                  <a:cxn ang="0">
                    <a:pos x="T6" y="T7"/>
                  </a:cxn>
                </a:cxnLst>
                <a:rect l="0" t="0" r="r" b="b"/>
                <a:pathLst>
                  <a:path w="4" h="2">
                    <a:moveTo>
                      <a:pt x="4" y="0"/>
                    </a:moveTo>
                    <a:lnTo>
                      <a:pt x="1" y="0"/>
                    </a:lnTo>
                    <a:lnTo>
                      <a:pt x="0" y="2"/>
                    </a:lnTo>
                    <a:lnTo>
                      <a:pt x="4"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9" name="Freeform 63">
                <a:extLst>
                  <a:ext uri="{FF2B5EF4-FFF2-40B4-BE49-F238E27FC236}">
                    <a16:creationId xmlns:a16="http://schemas.microsoft.com/office/drawing/2014/main" id="{06A5FCBE-F5BD-4CE2-B6E9-22DB64B1D853}"/>
                  </a:ext>
                </a:extLst>
              </p:cNvPr>
              <p:cNvSpPr>
                <a:spLocks/>
              </p:cNvSpPr>
              <p:nvPr/>
            </p:nvSpPr>
            <p:spPr bwMode="auto">
              <a:xfrm>
                <a:off x="5118" y="2749"/>
                <a:ext cx="4" cy="3"/>
              </a:xfrm>
              <a:custGeom>
                <a:avLst/>
                <a:gdLst>
                  <a:gd name="T0" fmla="*/ 4 w 4"/>
                  <a:gd name="T1" fmla="*/ 3 h 3"/>
                  <a:gd name="T2" fmla="*/ 4 w 4"/>
                  <a:gd name="T3" fmla="*/ 2 h 3"/>
                  <a:gd name="T4" fmla="*/ 0 w 4"/>
                  <a:gd name="T5" fmla="*/ 0 h 3"/>
                  <a:gd name="T6" fmla="*/ 4 w 4"/>
                  <a:gd name="T7" fmla="*/ 3 h 3"/>
                </a:gdLst>
                <a:ahLst/>
                <a:cxnLst>
                  <a:cxn ang="0">
                    <a:pos x="T0" y="T1"/>
                  </a:cxn>
                  <a:cxn ang="0">
                    <a:pos x="T2" y="T3"/>
                  </a:cxn>
                  <a:cxn ang="0">
                    <a:pos x="T4" y="T5"/>
                  </a:cxn>
                  <a:cxn ang="0">
                    <a:pos x="T6" y="T7"/>
                  </a:cxn>
                </a:cxnLst>
                <a:rect l="0" t="0" r="r" b="b"/>
                <a:pathLst>
                  <a:path w="4" h="3">
                    <a:moveTo>
                      <a:pt x="4" y="3"/>
                    </a:moveTo>
                    <a:lnTo>
                      <a:pt x="4" y="2"/>
                    </a:lnTo>
                    <a:lnTo>
                      <a:pt x="0" y="0"/>
                    </a:lnTo>
                    <a:lnTo>
                      <a:pt x="4" y="3"/>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0" name="Freeform 64">
                <a:extLst>
                  <a:ext uri="{FF2B5EF4-FFF2-40B4-BE49-F238E27FC236}">
                    <a16:creationId xmlns:a16="http://schemas.microsoft.com/office/drawing/2014/main" id="{BA58D5B6-CA92-4F27-A3C4-E8D249DBD7DC}"/>
                  </a:ext>
                </a:extLst>
              </p:cNvPr>
              <p:cNvSpPr>
                <a:spLocks/>
              </p:cNvSpPr>
              <p:nvPr/>
            </p:nvSpPr>
            <p:spPr bwMode="auto">
              <a:xfrm>
                <a:off x="5036" y="2680"/>
                <a:ext cx="1" cy="2"/>
              </a:xfrm>
              <a:custGeom>
                <a:avLst/>
                <a:gdLst>
                  <a:gd name="T0" fmla="*/ 0 w 1"/>
                  <a:gd name="T1" fmla="*/ 0 h 2"/>
                  <a:gd name="T2" fmla="*/ 1 w 1"/>
                  <a:gd name="T3" fmla="*/ 2 h 2"/>
                  <a:gd name="T4" fmla="*/ 1 w 1"/>
                  <a:gd name="T5" fmla="*/ 2 h 2"/>
                  <a:gd name="T6" fmla="*/ 0 w 1"/>
                  <a:gd name="T7" fmla="*/ 0 h 2"/>
                </a:gdLst>
                <a:ahLst/>
                <a:cxnLst>
                  <a:cxn ang="0">
                    <a:pos x="T0" y="T1"/>
                  </a:cxn>
                  <a:cxn ang="0">
                    <a:pos x="T2" y="T3"/>
                  </a:cxn>
                  <a:cxn ang="0">
                    <a:pos x="T4" y="T5"/>
                  </a:cxn>
                  <a:cxn ang="0">
                    <a:pos x="T6" y="T7"/>
                  </a:cxn>
                </a:cxnLst>
                <a:rect l="0" t="0" r="r" b="b"/>
                <a:pathLst>
                  <a:path w="1" h="2">
                    <a:moveTo>
                      <a:pt x="0" y="0"/>
                    </a:moveTo>
                    <a:lnTo>
                      <a:pt x="1" y="2"/>
                    </a:lnTo>
                    <a:lnTo>
                      <a:pt x="1" y="2"/>
                    </a:lnTo>
                    <a:lnTo>
                      <a:pt x="0"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1" name="Freeform 65">
                <a:extLst>
                  <a:ext uri="{FF2B5EF4-FFF2-40B4-BE49-F238E27FC236}">
                    <a16:creationId xmlns:a16="http://schemas.microsoft.com/office/drawing/2014/main" id="{15466C1F-4535-4209-AADF-0A11D94BA949}"/>
                  </a:ext>
                </a:extLst>
              </p:cNvPr>
              <p:cNvSpPr>
                <a:spLocks/>
              </p:cNvSpPr>
              <p:nvPr/>
            </p:nvSpPr>
            <p:spPr bwMode="auto">
              <a:xfrm>
                <a:off x="5125" y="2798"/>
                <a:ext cx="0" cy="5"/>
              </a:xfrm>
              <a:custGeom>
                <a:avLst/>
                <a:gdLst>
                  <a:gd name="T0" fmla="*/ 5 h 5"/>
                  <a:gd name="T1" fmla="*/ 0 h 5"/>
                  <a:gd name="T2" fmla="*/ 5 h 5"/>
                  <a:gd name="T3" fmla="*/ 5 h 5"/>
                </a:gdLst>
                <a:ahLst/>
                <a:cxnLst>
                  <a:cxn ang="0">
                    <a:pos x="0" y="T0"/>
                  </a:cxn>
                  <a:cxn ang="0">
                    <a:pos x="0" y="T1"/>
                  </a:cxn>
                  <a:cxn ang="0">
                    <a:pos x="0" y="T2"/>
                  </a:cxn>
                  <a:cxn ang="0">
                    <a:pos x="0" y="T3"/>
                  </a:cxn>
                </a:cxnLst>
                <a:rect l="0" t="0" r="r" b="b"/>
                <a:pathLst>
                  <a:path h="5">
                    <a:moveTo>
                      <a:pt x="0" y="5"/>
                    </a:moveTo>
                    <a:lnTo>
                      <a:pt x="0" y="0"/>
                    </a:lnTo>
                    <a:lnTo>
                      <a:pt x="0" y="5"/>
                    </a:lnTo>
                    <a:lnTo>
                      <a:pt x="0" y="5"/>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2" name="Freeform 66">
                <a:extLst>
                  <a:ext uri="{FF2B5EF4-FFF2-40B4-BE49-F238E27FC236}">
                    <a16:creationId xmlns:a16="http://schemas.microsoft.com/office/drawing/2014/main" id="{58C424A3-8090-4A64-B459-4F5544352F64}"/>
                  </a:ext>
                </a:extLst>
              </p:cNvPr>
              <p:cNvSpPr>
                <a:spLocks/>
              </p:cNvSpPr>
              <p:nvPr/>
            </p:nvSpPr>
            <p:spPr bwMode="auto">
              <a:xfrm>
                <a:off x="5292" y="2271"/>
                <a:ext cx="2" cy="3"/>
              </a:xfrm>
              <a:custGeom>
                <a:avLst/>
                <a:gdLst>
                  <a:gd name="T0" fmla="*/ 2 w 2"/>
                  <a:gd name="T1" fmla="*/ 0 h 3"/>
                  <a:gd name="T2" fmla="*/ 2 w 2"/>
                  <a:gd name="T3" fmla="*/ 1 h 3"/>
                  <a:gd name="T4" fmla="*/ 0 w 2"/>
                  <a:gd name="T5" fmla="*/ 3 h 3"/>
                  <a:gd name="T6" fmla="*/ 2 w 2"/>
                  <a:gd name="T7" fmla="*/ 0 h 3"/>
                </a:gdLst>
                <a:ahLst/>
                <a:cxnLst>
                  <a:cxn ang="0">
                    <a:pos x="T0" y="T1"/>
                  </a:cxn>
                  <a:cxn ang="0">
                    <a:pos x="T2" y="T3"/>
                  </a:cxn>
                  <a:cxn ang="0">
                    <a:pos x="T4" y="T5"/>
                  </a:cxn>
                  <a:cxn ang="0">
                    <a:pos x="T6" y="T7"/>
                  </a:cxn>
                </a:cxnLst>
                <a:rect l="0" t="0" r="r" b="b"/>
                <a:pathLst>
                  <a:path w="2" h="3">
                    <a:moveTo>
                      <a:pt x="2" y="0"/>
                    </a:moveTo>
                    <a:lnTo>
                      <a:pt x="2" y="1"/>
                    </a:lnTo>
                    <a:lnTo>
                      <a:pt x="0" y="3"/>
                    </a:lnTo>
                    <a:lnTo>
                      <a:pt x="2"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3" name="Freeform 67">
                <a:extLst>
                  <a:ext uri="{FF2B5EF4-FFF2-40B4-BE49-F238E27FC236}">
                    <a16:creationId xmlns:a16="http://schemas.microsoft.com/office/drawing/2014/main" id="{72C3043F-34C3-4A53-A2D4-1A3FB687FC15}"/>
                  </a:ext>
                </a:extLst>
              </p:cNvPr>
              <p:cNvSpPr>
                <a:spLocks/>
              </p:cNvSpPr>
              <p:nvPr/>
            </p:nvSpPr>
            <p:spPr bwMode="auto">
              <a:xfrm>
                <a:off x="5169" y="2593"/>
                <a:ext cx="4" cy="12"/>
              </a:xfrm>
              <a:custGeom>
                <a:avLst/>
                <a:gdLst>
                  <a:gd name="T0" fmla="*/ 4 w 4"/>
                  <a:gd name="T1" fmla="*/ 0 h 12"/>
                  <a:gd name="T2" fmla="*/ 0 w 4"/>
                  <a:gd name="T3" fmla="*/ 9 h 12"/>
                  <a:gd name="T4" fmla="*/ 0 w 4"/>
                  <a:gd name="T5" fmla="*/ 12 h 12"/>
                  <a:gd name="T6" fmla="*/ 4 w 4"/>
                  <a:gd name="T7" fmla="*/ 0 h 12"/>
                </a:gdLst>
                <a:ahLst/>
                <a:cxnLst>
                  <a:cxn ang="0">
                    <a:pos x="T0" y="T1"/>
                  </a:cxn>
                  <a:cxn ang="0">
                    <a:pos x="T2" y="T3"/>
                  </a:cxn>
                  <a:cxn ang="0">
                    <a:pos x="T4" y="T5"/>
                  </a:cxn>
                  <a:cxn ang="0">
                    <a:pos x="T6" y="T7"/>
                  </a:cxn>
                </a:cxnLst>
                <a:rect l="0" t="0" r="r" b="b"/>
                <a:pathLst>
                  <a:path w="4" h="12">
                    <a:moveTo>
                      <a:pt x="4" y="0"/>
                    </a:moveTo>
                    <a:lnTo>
                      <a:pt x="0" y="9"/>
                    </a:lnTo>
                    <a:lnTo>
                      <a:pt x="0" y="12"/>
                    </a:lnTo>
                    <a:lnTo>
                      <a:pt x="4"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4" name="Freeform 68">
                <a:extLst>
                  <a:ext uri="{FF2B5EF4-FFF2-40B4-BE49-F238E27FC236}">
                    <a16:creationId xmlns:a16="http://schemas.microsoft.com/office/drawing/2014/main" id="{DCC46F7E-23A0-4E25-B0E1-8C09A4C1A9F6}"/>
                  </a:ext>
                </a:extLst>
              </p:cNvPr>
              <p:cNvSpPr>
                <a:spLocks/>
              </p:cNvSpPr>
              <p:nvPr/>
            </p:nvSpPr>
            <p:spPr bwMode="auto">
              <a:xfrm>
                <a:off x="5101" y="2448"/>
                <a:ext cx="3" cy="3"/>
              </a:xfrm>
              <a:custGeom>
                <a:avLst/>
                <a:gdLst>
                  <a:gd name="T0" fmla="*/ 3 w 3"/>
                  <a:gd name="T1" fmla="*/ 0 h 3"/>
                  <a:gd name="T2" fmla="*/ 0 w 3"/>
                  <a:gd name="T3" fmla="*/ 3 h 3"/>
                  <a:gd name="T4" fmla="*/ 3 w 3"/>
                  <a:gd name="T5" fmla="*/ 0 h 3"/>
                  <a:gd name="T6" fmla="*/ 3 w 3"/>
                  <a:gd name="T7" fmla="*/ 0 h 3"/>
                </a:gdLst>
                <a:ahLst/>
                <a:cxnLst>
                  <a:cxn ang="0">
                    <a:pos x="T0" y="T1"/>
                  </a:cxn>
                  <a:cxn ang="0">
                    <a:pos x="T2" y="T3"/>
                  </a:cxn>
                  <a:cxn ang="0">
                    <a:pos x="T4" y="T5"/>
                  </a:cxn>
                  <a:cxn ang="0">
                    <a:pos x="T6" y="T7"/>
                  </a:cxn>
                </a:cxnLst>
                <a:rect l="0" t="0" r="r" b="b"/>
                <a:pathLst>
                  <a:path w="3" h="3">
                    <a:moveTo>
                      <a:pt x="3" y="0"/>
                    </a:moveTo>
                    <a:lnTo>
                      <a:pt x="0" y="3"/>
                    </a:lnTo>
                    <a:lnTo>
                      <a:pt x="3" y="0"/>
                    </a:lnTo>
                    <a:lnTo>
                      <a:pt x="3"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5" name="Freeform 69">
                <a:extLst>
                  <a:ext uri="{FF2B5EF4-FFF2-40B4-BE49-F238E27FC236}">
                    <a16:creationId xmlns:a16="http://schemas.microsoft.com/office/drawing/2014/main" id="{93011597-ECC9-4BEB-8461-BCC6A75A3B4E}"/>
                  </a:ext>
                </a:extLst>
              </p:cNvPr>
              <p:cNvSpPr>
                <a:spLocks/>
              </p:cNvSpPr>
              <p:nvPr/>
            </p:nvSpPr>
            <p:spPr bwMode="auto">
              <a:xfrm>
                <a:off x="5203" y="2224"/>
                <a:ext cx="1"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6" name="Freeform 70">
                <a:extLst>
                  <a:ext uri="{FF2B5EF4-FFF2-40B4-BE49-F238E27FC236}">
                    <a16:creationId xmlns:a16="http://schemas.microsoft.com/office/drawing/2014/main" id="{A8CEF9CE-B609-469A-A7E8-1104A9533A6D}"/>
                  </a:ext>
                </a:extLst>
              </p:cNvPr>
              <p:cNvSpPr>
                <a:spLocks/>
              </p:cNvSpPr>
              <p:nvPr/>
            </p:nvSpPr>
            <p:spPr bwMode="auto">
              <a:xfrm>
                <a:off x="5029" y="1534"/>
                <a:ext cx="3"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7" name="Freeform 71">
                <a:extLst>
                  <a:ext uri="{FF2B5EF4-FFF2-40B4-BE49-F238E27FC236}">
                    <a16:creationId xmlns:a16="http://schemas.microsoft.com/office/drawing/2014/main" id="{AE6F7415-2F69-4352-A8F4-5FB2933B5843}"/>
                  </a:ext>
                </a:extLst>
              </p:cNvPr>
              <p:cNvSpPr>
                <a:spLocks/>
              </p:cNvSpPr>
              <p:nvPr/>
            </p:nvSpPr>
            <p:spPr bwMode="auto">
              <a:xfrm>
                <a:off x="3770" y="2763"/>
                <a:ext cx="2" cy="3"/>
              </a:xfrm>
              <a:custGeom>
                <a:avLst/>
                <a:gdLst>
                  <a:gd name="T0" fmla="*/ 2 w 2"/>
                  <a:gd name="T1" fmla="*/ 3 h 3"/>
                  <a:gd name="T2" fmla="*/ 0 w 2"/>
                  <a:gd name="T3" fmla="*/ 0 h 3"/>
                  <a:gd name="T4" fmla="*/ 0 w 2"/>
                  <a:gd name="T5" fmla="*/ 0 h 3"/>
                  <a:gd name="T6" fmla="*/ 2 w 2"/>
                  <a:gd name="T7" fmla="*/ 3 h 3"/>
                </a:gdLst>
                <a:ahLst/>
                <a:cxnLst>
                  <a:cxn ang="0">
                    <a:pos x="T0" y="T1"/>
                  </a:cxn>
                  <a:cxn ang="0">
                    <a:pos x="T2" y="T3"/>
                  </a:cxn>
                  <a:cxn ang="0">
                    <a:pos x="T4" y="T5"/>
                  </a:cxn>
                  <a:cxn ang="0">
                    <a:pos x="T6" y="T7"/>
                  </a:cxn>
                </a:cxnLst>
                <a:rect l="0" t="0" r="r" b="b"/>
                <a:pathLst>
                  <a:path w="2" h="3">
                    <a:moveTo>
                      <a:pt x="2" y="3"/>
                    </a:moveTo>
                    <a:lnTo>
                      <a:pt x="0" y="0"/>
                    </a:lnTo>
                    <a:lnTo>
                      <a:pt x="0" y="0"/>
                    </a:lnTo>
                    <a:lnTo>
                      <a:pt x="2" y="3"/>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8" name="Freeform 72">
                <a:extLst>
                  <a:ext uri="{FF2B5EF4-FFF2-40B4-BE49-F238E27FC236}">
                    <a16:creationId xmlns:a16="http://schemas.microsoft.com/office/drawing/2014/main" id="{7338E8FB-5497-4702-903B-13019D4F58D4}"/>
                  </a:ext>
                </a:extLst>
              </p:cNvPr>
              <p:cNvSpPr>
                <a:spLocks/>
              </p:cNvSpPr>
              <p:nvPr/>
            </p:nvSpPr>
            <p:spPr bwMode="auto">
              <a:xfrm>
                <a:off x="3890" y="2715"/>
                <a:ext cx="3" cy="4"/>
              </a:xfrm>
              <a:custGeom>
                <a:avLst/>
                <a:gdLst>
                  <a:gd name="T0" fmla="*/ 3 w 3"/>
                  <a:gd name="T1" fmla="*/ 4 h 4"/>
                  <a:gd name="T2" fmla="*/ 2 w 3"/>
                  <a:gd name="T3" fmla="*/ 2 h 4"/>
                  <a:gd name="T4" fmla="*/ 0 w 3"/>
                  <a:gd name="T5" fmla="*/ 0 h 4"/>
                  <a:gd name="T6" fmla="*/ 3 w 3"/>
                  <a:gd name="T7" fmla="*/ 4 h 4"/>
                </a:gdLst>
                <a:ahLst/>
                <a:cxnLst>
                  <a:cxn ang="0">
                    <a:pos x="T0" y="T1"/>
                  </a:cxn>
                  <a:cxn ang="0">
                    <a:pos x="T2" y="T3"/>
                  </a:cxn>
                  <a:cxn ang="0">
                    <a:pos x="T4" y="T5"/>
                  </a:cxn>
                  <a:cxn ang="0">
                    <a:pos x="T6" y="T7"/>
                  </a:cxn>
                </a:cxnLst>
                <a:rect l="0" t="0" r="r" b="b"/>
                <a:pathLst>
                  <a:path w="3" h="4">
                    <a:moveTo>
                      <a:pt x="3" y="4"/>
                    </a:moveTo>
                    <a:lnTo>
                      <a:pt x="2" y="2"/>
                    </a:lnTo>
                    <a:lnTo>
                      <a:pt x="0" y="0"/>
                    </a:lnTo>
                    <a:lnTo>
                      <a:pt x="3" y="4"/>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9" name="Freeform 73">
                <a:extLst>
                  <a:ext uri="{FF2B5EF4-FFF2-40B4-BE49-F238E27FC236}">
                    <a16:creationId xmlns:a16="http://schemas.microsoft.com/office/drawing/2014/main" id="{C9928A18-E5DA-4189-BC3D-5E3FFDCB0054}"/>
                  </a:ext>
                </a:extLst>
              </p:cNvPr>
              <p:cNvSpPr>
                <a:spLocks/>
              </p:cNvSpPr>
              <p:nvPr/>
            </p:nvSpPr>
            <p:spPr bwMode="auto">
              <a:xfrm>
                <a:off x="3828" y="2368"/>
                <a:ext cx="1"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0" name="Freeform 74">
                <a:extLst>
                  <a:ext uri="{FF2B5EF4-FFF2-40B4-BE49-F238E27FC236}">
                    <a16:creationId xmlns:a16="http://schemas.microsoft.com/office/drawing/2014/main" id="{E412E4F1-0FBB-4B15-A89C-F9F271CEC5BF}"/>
                  </a:ext>
                </a:extLst>
              </p:cNvPr>
              <p:cNvSpPr>
                <a:spLocks/>
              </p:cNvSpPr>
              <p:nvPr/>
            </p:nvSpPr>
            <p:spPr bwMode="auto">
              <a:xfrm>
                <a:off x="3799" y="2400"/>
                <a:ext cx="8" cy="1"/>
              </a:xfrm>
              <a:custGeom>
                <a:avLst/>
                <a:gdLst>
                  <a:gd name="T0" fmla="*/ 0 w 8"/>
                  <a:gd name="T1" fmla="*/ 1 h 1"/>
                  <a:gd name="T2" fmla="*/ 2 w 8"/>
                  <a:gd name="T3" fmla="*/ 1 h 1"/>
                  <a:gd name="T4" fmla="*/ 8 w 8"/>
                  <a:gd name="T5" fmla="*/ 0 h 1"/>
                  <a:gd name="T6" fmla="*/ 2 w 8"/>
                  <a:gd name="T7" fmla="*/ 1 h 1"/>
                  <a:gd name="T8" fmla="*/ 0 w 8"/>
                  <a:gd name="T9" fmla="*/ 1 h 1"/>
                </a:gdLst>
                <a:ahLst/>
                <a:cxnLst>
                  <a:cxn ang="0">
                    <a:pos x="T0" y="T1"/>
                  </a:cxn>
                  <a:cxn ang="0">
                    <a:pos x="T2" y="T3"/>
                  </a:cxn>
                  <a:cxn ang="0">
                    <a:pos x="T4" y="T5"/>
                  </a:cxn>
                  <a:cxn ang="0">
                    <a:pos x="T6" y="T7"/>
                  </a:cxn>
                  <a:cxn ang="0">
                    <a:pos x="T8" y="T9"/>
                  </a:cxn>
                </a:cxnLst>
                <a:rect l="0" t="0" r="r" b="b"/>
                <a:pathLst>
                  <a:path w="8" h="1">
                    <a:moveTo>
                      <a:pt x="0" y="1"/>
                    </a:moveTo>
                    <a:lnTo>
                      <a:pt x="2" y="1"/>
                    </a:lnTo>
                    <a:lnTo>
                      <a:pt x="8" y="0"/>
                    </a:lnTo>
                    <a:lnTo>
                      <a:pt x="2" y="1"/>
                    </a:lnTo>
                    <a:lnTo>
                      <a:pt x="0" y="1"/>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1" name="Freeform 75">
                <a:extLst>
                  <a:ext uri="{FF2B5EF4-FFF2-40B4-BE49-F238E27FC236}">
                    <a16:creationId xmlns:a16="http://schemas.microsoft.com/office/drawing/2014/main" id="{760C94E2-029A-4B5C-882E-C02043BB3447}"/>
                  </a:ext>
                </a:extLst>
              </p:cNvPr>
              <p:cNvSpPr>
                <a:spLocks/>
              </p:cNvSpPr>
              <p:nvPr/>
            </p:nvSpPr>
            <p:spPr bwMode="auto">
              <a:xfrm>
                <a:off x="3716" y="2487"/>
                <a:ext cx="0" cy="5"/>
              </a:xfrm>
              <a:custGeom>
                <a:avLst/>
                <a:gdLst>
                  <a:gd name="T0" fmla="*/ 5 h 5"/>
                  <a:gd name="T1" fmla="*/ 4 h 5"/>
                  <a:gd name="T2" fmla="*/ 0 h 5"/>
                  <a:gd name="T3" fmla="*/ 5 h 5"/>
                </a:gdLst>
                <a:ahLst/>
                <a:cxnLst>
                  <a:cxn ang="0">
                    <a:pos x="0" y="T0"/>
                  </a:cxn>
                  <a:cxn ang="0">
                    <a:pos x="0" y="T1"/>
                  </a:cxn>
                  <a:cxn ang="0">
                    <a:pos x="0" y="T2"/>
                  </a:cxn>
                  <a:cxn ang="0">
                    <a:pos x="0" y="T3"/>
                  </a:cxn>
                </a:cxnLst>
                <a:rect l="0" t="0" r="r" b="b"/>
                <a:pathLst>
                  <a:path h="5">
                    <a:moveTo>
                      <a:pt x="0" y="5"/>
                    </a:moveTo>
                    <a:lnTo>
                      <a:pt x="0" y="4"/>
                    </a:lnTo>
                    <a:lnTo>
                      <a:pt x="0" y="0"/>
                    </a:lnTo>
                    <a:lnTo>
                      <a:pt x="0" y="5"/>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2" name="Freeform 76">
                <a:extLst>
                  <a:ext uri="{FF2B5EF4-FFF2-40B4-BE49-F238E27FC236}">
                    <a16:creationId xmlns:a16="http://schemas.microsoft.com/office/drawing/2014/main" id="{5F1482B4-69A6-42E4-AC7F-0B09634127D9}"/>
                  </a:ext>
                </a:extLst>
              </p:cNvPr>
              <p:cNvSpPr>
                <a:spLocks/>
              </p:cNvSpPr>
              <p:nvPr/>
            </p:nvSpPr>
            <p:spPr bwMode="auto">
              <a:xfrm>
                <a:off x="3764" y="2416"/>
                <a:ext cx="10" cy="4"/>
              </a:xfrm>
              <a:custGeom>
                <a:avLst/>
                <a:gdLst>
                  <a:gd name="T0" fmla="*/ 0 w 10"/>
                  <a:gd name="T1" fmla="*/ 0 h 4"/>
                  <a:gd name="T2" fmla="*/ 6 w 10"/>
                  <a:gd name="T3" fmla="*/ 4 h 4"/>
                  <a:gd name="T4" fmla="*/ 10 w 10"/>
                  <a:gd name="T5" fmla="*/ 4 h 4"/>
                  <a:gd name="T6" fmla="*/ 6 w 10"/>
                  <a:gd name="T7" fmla="*/ 4 h 4"/>
                  <a:gd name="T8" fmla="*/ 0 w 10"/>
                  <a:gd name="T9" fmla="*/ 0 h 4"/>
                </a:gdLst>
                <a:ahLst/>
                <a:cxnLst>
                  <a:cxn ang="0">
                    <a:pos x="T0" y="T1"/>
                  </a:cxn>
                  <a:cxn ang="0">
                    <a:pos x="T2" y="T3"/>
                  </a:cxn>
                  <a:cxn ang="0">
                    <a:pos x="T4" y="T5"/>
                  </a:cxn>
                  <a:cxn ang="0">
                    <a:pos x="T6" y="T7"/>
                  </a:cxn>
                  <a:cxn ang="0">
                    <a:pos x="T8" y="T9"/>
                  </a:cxn>
                </a:cxnLst>
                <a:rect l="0" t="0" r="r" b="b"/>
                <a:pathLst>
                  <a:path w="10" h="4">
                    <a:moveTo>
                      <a:pt x="0" y="0"/>
                    </a:moveTo>
                    <a:lnTo>
                      <a:pt x="6" y="4"/>
                    </a:lnTo>
                    <a:lnTo>
                      <a:pt x="10" y="4"/>
                    </a:lnTo>
                    <a:lnTo>
                      <a:pt x="6" y="4"/>
                    </a:lnTo>
                    <a:lnTo>
                      <a:pt x="0"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3" name="Freeform 77">
                <a:extLst>
                  <a:ext uri="{FF2B5EF4-FFF2-40B4-BE49-F238E27FC236}">
                    <a16:creationId xmlns:a16="http://schemas.microsoft.com/office/drawing/2014/main" id="{0D44645A-7670-4347-B301-7A347A187A37}"/>
                  </a:ext>
                </a:extLst>
              </p:cNvPr>
              <p:cNvSpPr>
                <a:spLocks/>
              </p:cNvSpPr>
              <p:nvPr/>
            </p:nvSpPr>
            <p:spPr bwMode="auto">
              <a:xfrm>
                <a:off x="3751" y="2339"/>
                <a:ext cx="4" cy="6"/>
              </a:xfrm>
              <a:custGeom>
                <a:avLst/>
                <a:gdLst>
                  <a:gd name="T0" fmla="*/ 0 w 4"/>
                  <a:gd name="T1" fmla="*/ 0 h 6"/>
                  <a:gd name="T2" fmla="*/ 2 w 4"/>
                  <a:gd name="T3" fmla="*/ 2 h 6"/>
                  <a:gd name="T4" fmla="*/ 4 w 4"/>
                  <a:gd name="T5" fmla="*/ 6 h 6"/>
                  <a:gd name="T6" fmla="*/ 2 w 4"/>
                  <a:gd name="T7" fmla="*/ 2 h 6"/>
                  <a:gd name="T8" fmla="*/ 0 w 4"/>
                  <a:gd name="T9" fmla="*/ 0 h 6"/>
                </a:gdLst>
                <a:ahLst/>
                <a:cxnLst>
                  <a:cxn ang="0">
                    <a:pos x="T0" y="T1"/>
                  </a:cxn>
                  <a:cxn ang="0">
                    <a:pos x="T2" y="T3"/>
                  </a:cxn>
                  <a:cxn ang="0">
                    <a:pos x="T4" y="T5"/>
                  </a:cxn>
                  <a:cxn ang="0">
                    <a:pos x="T6" y="T7"/>
                  </a:cxn>
                  <a:cxn ang="0">
                    <a:pos x="T8" y="T9"/>
                  </a:cxn>
                </a:cxnLst>
                <a:rect l="0" t="0" r="r" b="b"/>
                <a:pathLst>
                  <a:path w="4" h="6">
                    <a:moveTo>
                      <a:pt x="0" y="0"/>
                    </a:moveTo>
                    <a:lnTo>
                      <a:pt x="2" y="2"/>
                    </a:lnTo>
                    <a:lnTo>
                      <a:pt x="4" y="6"/>
                    </a:lnTo>
                    <a:lnTo>
                      <a:pt x="2" y="2"/>
                    </a:lnTo>
                    <a:lnTo>
                      <a:pt x="0"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4" name="Rectangle 78">
                <a:extLst>
                  <a:ext uri="{FF2B5EF4-FFF2-40B4-BE49-F238E27FC236}">
                    <a16:creationId xmlns:a16="http://schemas.microsoft.com/office/drawing/2014/main" id="{2CEB2B8D-5352-46A4-BD6C-230947023E26}"/>
                  </a:ext>
                </a:extLst>
              </p:cNvPr>
              <p:cNvSpPr>
                <a:spLocks noChangeArrowheads="1"/>
              </p:cNvSpPr>
              <p:nvPr/>
            </p:nvSpPr>
            <p:spPr bwMode="auto">
              <a:xfrm>
                <a:off x="3696" y="2328"/>
                <a:ext cx="3" cy="1"/>
              </a:xfrm>
              <a:prstGeom prst="rect">
                <a:avLst/>
              </a:prstGeom>
              <a:solidFill>
                <a:srgbClr val="8E86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5" name="Freeform 79">
                <a:extLst>
                  <a:ext uri="{FF2B5EF4-FFF2-40B4-BE49-F238E27FC236}">
                    <a16:creationId xmlns:a16="http://schemas.microsoft.com/office/drawing/2014/main" id="{D6009E6A-F5C1-4385-BE4B-B2BA48918AC4}"/>
                  </a:ext>
                </a:extLst>
              </p:cNvPr>
              <p:cNvSpPr>
                <a:spLocks/>
              </p:cNvSpPr>
              <p:nvPr/>
            </p:nvSpPr>
            <p:spPr bwMode="auto">
              <a:xfrm>
                <a:off x="3748" y="2361"/>
                <a:ext cx="0" cy="4"/>
              </a:xfrm>
              <a:custGeom>
                <a:avLst/>
                <a:gdLst>
                  <a:gd name="T0" fmla="*/ 4 h 4"/>
                  <a:gd name="T1" fmla="*/ 4 h 4"/>
                  <a:gd name="T2" fmla="*/ 0 h 4"/>
                  <a:gd name="T3" fmla="*/ 4 h 4"/>
                </a:gdLst>
                <a:ahLst/>
                <a:cxnLst>
                  <a:cxn ang="0">
                    <a:pos x="0" y="T0"/>
                  </a:cxn>
                  <a:cxn ang="0">
                    <a:pos x="0" y="T1"/>
                  </a:cxn>
                  <a:cxn ang="0">
                    <a:pos x="0" y="T2"/>
                  </a:cxn>
                  <a:cxn ang="0">
                    <a:pos x="0" y="T3"/>
                  </a:cxn>
                </a:cxnLst>
                <a:rect l="0" t="0" r="r" b="b"/>
                <a:pathLst>
                  <a:path h="4">
                    <a:moveTo>
                      <a:pt x="0" y="4"/>
                    </a:moveTo>
                    <a:lnTo>
                      <a:pt x="0" y="4"/>
                    </a:lnTo>
                    <a:lnTo>
                      <a:pt x="0" y="0"/>
                    </a:lnTo>
                    <a:lnTo>
                      <a:pt x="0" y="4"/>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6" name="Freeform 80">
                <a:extLst>
                  <a:ext uri="{FF2B5EF4-FFF2-40B4-BE49-F238E27FC236}">
                    <a16:creationId xmlns:a16="http://schemas.microsoft.com/office/drawing/2014/main" id="{DC16F0B0-9289-4659-B4D4-3BD742256BE2}"/>
                  </a:ext>
                </a:extLst>
              </p:cNvPr>
              <p:cNvSpPr>
                <a:spLocks/>
              </p:cNvSpPr>
              <p:nvPr/>
            </p:nvSpPr>
            <p:spPr bwMode="auto">
              <a:xfrm>
                <a:off x="3684" y="2323"/>
                <a:ext cx="7" cy="3"/>
              </a:xfrm>
              <a:custGeom>
                <a:avLst/>
                <a:gdLst>
                  <a:gd name="T0" fmla="*/ 0 w 7"/>
                  <a:gd name="T1" fmla="*/ 0 h 3"/>
                  <a:gd name="T2" fmla="*/ 4 w 7"/>
                  <a:gd name="T3" fmla="*/ 2 h 3"/>
                  <a:gd name="T4" fmla="*/ 7 w 7"/>
                  <a:gd name="T5" fmla="*/ 3 h 3"/>
                  <a:gd name="T6" fmla="*/ 4 w 7"/>
                  <a:gd name="T7" fmla="*/ 2 h 3"/>
                  <a:gd name="T8" fmla="*/ 0 w 7"/>
                  <a:gd name="T9" fmla="*/ 0 h 3"/>
                </a:gdLst>
                <a:ahLst/>
                <a:cxnLst>
                  <a:cxn ang="0">
                    <a:pos x="T0" y="T1"/>
                  </a:cxn>
                  <a:cxn ang="0">
                    <a:pos x="T2" y="T3"/>
                  </a:cxn>
                  <a:cxn ang="0">
                    <a:pos x="T4" y="T5"/>
                  </a:cxn>
                  <a:cxn ang="0">
                    <a:pos x="T6" y="T7"/>
                  </a:cxn>
                  <a:cxn ang="0">
                    <a:pos x="T8" y="T9"/>
                  </a:cxn>
                </a:cxnLst>
                <a:rect l="0" t="0" r="r" b="b"/>
                <a:pathLst>
                  <a:path w="7" h="3">
                    <a:moveTo>
                      <a:pt x="0" y="0"/>
                    </a:moveTo>
                    <a:lnTo>
                      <a:pt x="4" y="2"/>
                    </a:lnTo>
                    <a:lnTo>
                      <a:pt x="7" y="3"/>
                    </a:lnTo>
                    <a:lnTo>
                      <a:pt x="4" y="2"/>
                    </a:lnTo>
                    <a:lnTo>
                      <a:pt x="0"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7" name="Freeform 81">
                <a:extLst>
                  <a:ext uri="{FF2B5EF4-FFF2-40B4-BE49-F238E27FC236}">
                    <a16:creationId xmlns:a16="http://schemas.microsoft.com/office/drawing/2014/main" id="{9C63256C-0D99-421C-900F-94532B33802D}"/>
                  </a:ext>
                </a:extLst>
              </p:cNvPr>
              <p:cNvSpPr>
                <a:spLocks/>
              </p:cNvSpPr>
              <p:nvPr/>
            </p:nvSpPr>
            <p:spPr bwMode="auto">
              <a:xfrm>
                <a:off x="2878" y="1259"/>
                <a:ext cx="5" cy="4"/>
              </a:xfrm>
              <a:custGeom>
                <a:avLst/>
                <a:gdLst>
                  <a:gd name="T0" fmla="*/ 5 w 5"/>
                  <a:gd name="T1" fmla="*/ 2 h 4"/>
                  <a:gd name="T2" fmla="*/ 3 w 5"/>
                  <a:gd name="T3" fmla="*/ 0 h 4"/>
                  <a:gd name="T4" fmla="*/ 0 w 5"/>
                  <a:gd name="T5" fmla="*/ 2 h 4"/>
                  <a:gd name="T6" fmla="*/ 2 w 5"/>
                  <a:gd name="T7" fmla="*/ 4 h 4"/>
                  <a:gd name="T8" fmla="*/ 5 w 5"/>
                  <a:gd name="T9" fmla="*/ 2 h 4"/>
                </a:gdLst>
                <a:ahLst/>
                <a:cxnLst>
                  <a:cxn ang="0">
                    <a:pos x="T0" y="T1"/>
                  </a:cxn>
                  <a:cxn ang="0">
                    <a:pos x="T2" y="T3"/>
                  </a:cxn>
                  <a:cxn ang="0">
                    <a:pos x="T4" y="T5"/>
                  </a:cxn>
                  <a:cxn ang="0">
                    <a:pos x="T6" y="T7"/>
                  </a:cxn>
                  <a:cxn ang="0">
                    <a:pos x="T8" y="T9"/>
                  </a:cxn>
                </a:cxnLst>
                <a:rect l="0" t="0" r="r" b="b"/>
                <a:pathLst>
                  <a:path w="5" h="4">
                    <a:moveTo>
                      <a:pt x="5" y="2"/>
                    </a:moveTo>
                    <a:lnTo>
                      <a:pt x="3" y="0"/>
                    </a:lnTo>
                    <a:lnTo>
                      <a:pt x="0" y="2"/>
                    </a:lnTo>
                    <a:lnTo>
                      <a:pt x="2" y="4"/>
                    </a:lnTo>
                    <a:lnTo>
                      <a:pt x="5" y="2"/>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8" name="Freeform 82">
                <a:extLst>
                  <a:ext uri="{FF2B5EF4-FFF2-40B4-BE49-F238E27FC236}">
                    <a16:creationId xmlns:a16="http://schemas.microsoft.com/office/drawing/2014/main" id="{597DBFD6-341C-487E-AC4A-2C16DE66B9AF}"/>
                  </a:ext>
                </a:extLst>
              </p:cNvPr>
              <p:cNvSpPr>
                <a:spLocks/>
              </p:cNvSpPr>
              <p:nvPr/>
            </p:nvSpPr>
            <p:spPr bwMode="auto">
              <a:xfrm>
                <a:off x="2885" y="1247"/>
                <a:ext cx="9" cy="9"/>
              </a:xfrm>
              <a:custGeom>
                <a:avLst/>
                <a:gdLst>
                  <a:gd name="T0" fmla="*/ 0 w 9"/>
                  <a:gd name="T1" fmla="*/ 8 h 9"/>
                  <a:gd name="T2" fmla="*/ 1 w 9"/>
                  <a:gd name="T3" fmla="*/ 9 h 9"/>
                  <a:gd name="T4" fmla="*/ 3 w 9"/>
                  <a:gd name="T5" fmla="*/ 9 h 9"/>
                  <a:gd name="T6" fmla="*/ 3 w 9"/>
                  <a:gd name="T7" fmla="*/ 8 h 9"/>
                  <a:gd name="T8" fmla="*/ 6 w 9"/>
                  <a:gd name="T9" fmla="*/ 6 h 9"/>
                  <a:gd name="T10" fmla="*/ 8 w 9"/>
                  <a:gd name="T11" fmla="*/ 4 h 9"/>
                  <a:gd name="T12" fmla="*/ 9 w 9"/>
                  <a:gd name="T13" fmla="*/ 1 h 9"/>
                  <a:gd name="T14" fmla="*/ 8 w 9"/>
                  <a:gd name="T15" fmla="*/ 1 h 9"/>
                  <a:gd name="T16" fmla="*/ 6 w 9"/>
                  <a:gd name="T17" fmla="*/ 0 h 9"/>
                  <a:gd name="T18" fmla="*/ 4 w 9"/>
                  <a:gd name="T19" fmla="*/ 3 h 9"/>
                  <a:gd name="T20" fmla="*/ 4 w 9"/>
                  <a:gd name="T21" fmla="*/ 4 h 9"/>
                  <a:gd name="T22" fmla="*/ 0 w 9"/>
                  <a:gd name="T23" fmla="*/ 8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9">
                    <a:moveTo>
                      <a:pt x="0" y="8"/>
                    </a:moveTo>
                    <a:lnTo>
                      <a:pt x="1" y="9"/>
                    </a:lnTo>
                    <a:lnTo>
                      <a:pt x="3" y="9"/>
                    </a:lnTo>
                    <a:lnTo>
                      <a:pt x="3" y="8"/>
                    </a:lnTo>
                    <a:lnTo>
                      <a:pt x="6" y="6"/>
                    </a:lnTo>
                    <a:lnTo>
                      <a:pt x="8" y="4"/>
                    </a:lnTo>
                    <a:lnTo>
                      <a:pt x="9" y="1"/>
                    </a:lnTo>
                    <a:lnTo>
                      <a:pt x="8" y="1"/>
                    </a:lnTo>
                    <a:lnTo>
                      <a:pt x="6" y="0"/>
                    </a:lnTo>
                    <a:lnTo>
                      <a:pt x="4" y="3"/>
                    </a:lnTo>
                    <a:lnTo>
                      <a:pt x="4" y="4"/>
                    </a:lnTo>
                    <a:lnTo>
                      <a:pt x="0" y="8"/>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9" name="Freeform 83">
                <a:extLst>
                  <a:ext uri="{FF2B5EF4-FFF2-40B4-BE49-F238E27FC236}">
                    <a16:creationId xmlns:a16="http://schemas.microsoft.com/office/drawing/2014/main" id="{2CEBC368-9084-4702-9873-F9941FA72325}"/>
                  </a:ext>
                </a:extLst>
              </p:cNvPr>
              <p:cNvSpPr>
                <a:spLocks/>
              </p:cNvSpPr>
              <p:nvPr/>
            </p:nvSpPr>
            <p:spPr bwMode="auto">
              <a:xfrm>
                <a:off x="2889" y="1235"/>
                <a:ext cx="4" cy="5"/>
              </a:xfrm>
              <a:custGeom>
                <a:avLst/>
                <a:gdLst>
                  <a:gd name="T0" fmla="*/ 2 w 4"/>
                  <a:gd name="T1" fmla="*/ 0 h 5"/>
                  <a:gd name="T2" fmla="*/ 0 w 4"/>
                  <a:gd name="T3" fmla="*/ 2 h 5"/>
                  <a:gd name="T4" fmla="*/ 4 w 4"/>
                  <a:gd name="T5" fmla="*/ 5 h 5"/>
                  <a:gd name="T6" fmla="*/ 4 w 4"/>
                  <a:gd name="T7" fmla="*/ 4 h 5"/>
                  <a:gd name="T8" fmla="*/ 4 w 4"/>
                  <a:gd name="T9" fmla="*/ 2 h 5"/>
                  <a:gd name="T10" fmla="*/ 4 w 4"/>
                  <a:gd name="T11" fmla="*/ 0 h 5"/>
                  <a:gd name="T12" fmla="*/ 2 w 4"/>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4" h="5">
                    <a:moveTo>
                      <a:pt x="2" y="0"/>
                    </a:moveTo>
                    <a:lnTo>
                      <a:pt x="0" y="2"/>
                    </a:lnTo>
                    <a:lnTo>
                      <a:pt x="4" y="5"/>
                    </a:lnTo>
                    <a:lnTo>
                      <a:pt x="4" y="4"/>
                    </a:lnTo>
                    <a:lnTo>
                      <a:pt x="4" y="2"/>
                    </a:lnTo>
                    <a:lnTo>
                      <a:pt x="4" y="0"/>
                    </a:lnTo>
                    <a:lnTo>
                      <a:pt x="2"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0" name="Freeform 84">
                <a:extLst>
                  <a:ext uri="{FF2B5EF4-FFF2-40B4-BE49-F238E27FC236}">
                    <a16:creationId xmlns:a16="http://schemas.microsoft.com/office/drawing/2014/main" id="{5CBB2C44-15F3-4A16-B4C0-FDAF56B2F22C}"/>
                  </a:ext>
                </a:extLst>
              </p:cNvPr>
              <p:cNvSpPr>
                <a:spLocks/>
              </p:cNvSpPr>
              <p:nvPr/>
            </p:nvSpPr>
            <p:spPr bwMode="auto">
              <a:xfrm>
                <a:off x="2878" y="1253"/>
                <a:ext cx="19" cy="16"/>
              </a:xfrm>
              <a:custGeom>
                <a:avLst/>
                <a:gdLst>
                  <a:gd name="T0" fmla="*/ 19 w 19"/>
                  <a:gd name="T1" fmla="*/ 2 h 16"/>
                  <a:gd name="T2" fmla="*/ 19 w 19"/>
                  <a:gd name="T3" fmla="*/ 0 h 16"/>
                  <a:gd name="T4" fmla="*/ 16 w 19"/>
                  <a:gd name="T5" fmla="*/ 3 h 16"/>
                  <a:gd name="T6" fmla="*/ 15 w 19"/>
                  <a:gd name="T7" fmla="*/ 3 h 16"/>
                  <a:gd name="T8" fmla="*/ 11 w 19"/>
                  <a:gd name="T9" fmla="*/ 6 h 16"/>
                  <a:gd name="T10" fmla="*/ 10 w 19"/>
                  <a:gd name="T11" fmla="*/ 6 h 16"/>
                  <a:gd name="T12" fmla="*/ 5 w 19"/>
                  <a:gd name="T13" fmla="*/ 11 h 16"/>
                  <a:gd name="T14" fmla="*/ 3 w 19"/>
                  <a:gd name="T15" fmla="*/ 13 h 16"/>
                  <a:gd name="T16" fmla="*/ 3 w 19"/>
                  <a:gd name="T17" fmla="*/ 14 h 16"/>
                  <a:gd name="T18" fmla="*/ 0 w 19"/>
                  <a:gd name="T19" fmla="*/ 14 h 16"/>
                  <a:gd name="T20" fmla="*/ 0 w 19"/>
                  <a:gd name="T21" fmla="*/ 16 h 16"/>
                  <a:gd name="T22" fmla="*/ 3 w 19"/>
                  <a:gd name="T23" fmla="*/ 16 h 16"/>
                  <a:gd name="T24" fmla="*/ 5 w 19"/>
                  <a:gd name="T25" fmla="*/ 14 h 16"/>
                  <a:gd name="T26" fmla="*/ 8 w 19"/>
                  <a:gd name="T27" fmla="*/ 14 h 16"/>
                  <a:gd name="T28" fmla="*/ 10 w 19"/>
                  <a:gd name="T29" fmla="*/ 13 h 16"/>
                  <a:gd name="T30" fmla="*/ 8 w 19"/>
                  <a:gd name="T31" fmla="*/ 11 h 16"/>
                  <a:gd name="T32" fmla="*/ 11 w 19"/>
                  <a:gd name="T33" fmla="*/ 11 h 16"/>
                  <a:gd name="T34" fmla="*/ 15 w 19"/>
                  <a:gd name="T35" fmla="*/ 6 h 16"/>
                  <a:gd name="T36" fmla="*/ 18 w 19"/>
                  <a:gd name="T37" fmla="*/ 5 h 16"/>
                  <a:gd name="T38" fmla="*/ 19 w 19"/>
                  <a:gd name="T39" fmla="*/ 3 h 16"/>
                  <a:gd name="T40" fmla="*/ 19 w 19"/>
                  <a:gd name="T41" fmla="*/ 2 h 16"/>
                  <a:gd name="T42" fmla="*/ 19 w 19"/>
                  <a:gd name="T43" fmla="*/ 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 h="16">
                    <a:moveTo>
                      <a:pt x="19" y="2"/>
                    </a:moveTo>
                    <a:lnTo>
                      <a:pt x="19" y="0"/>
                    </a:lnTo>
                    <a:lnTo>
                      <a:pt x="16" y="3"/>
                    </a:lnTo>
                    <a:lnTo>
                      <a:pt x="15" y="3"/>
                    </a:lnTo>
                    <a:lnTo>
                      <a:pt x="11" y="6"/>
                    </a:lnTo>
                    <a:lnTo>
                      <a:pt x="10" y="6"/>
                    </a:lnTo>
                    <a:lnTo>
                      <a:pt x="5" y="11"/>
                    </a:lnTo>
                    <a:lnTo>
                      <a:pt x="3" y="13"/>
                    </a:lnTo>
                    <a:lnTo>
                      <a:pt x="3" y="14"/>
                    </a:lnTo>
                    <a:lnTo>
                      <a:pt x="0" y="14"/>
                    </a:lnTo>
                    <a:lnTo>
                      <a:pt x="0" y="16"/>
                    </a:lnTo>
                    <a:lnTo>
                      <a:pt x="3" y="16"/>
                    </a:lnTo>
                    <a:lnTo>
                      <a:pt x="5" y="14"/>
                    </a:lnTo>
                    <a:lnTo>
                      <a:pt x="8" y="14"/>
                    </a:lnTo>
                    <a:lnTo>
                      <a:pt x="10" y="13"/>
                    </a:lnTo>
                    <a:lnTo>
                      <a:pt x="8" y="11"/>
                    </a:lnTo>
                    <a:lnTo>
                      <a:pt x="11" y="11"/>
                    </a:lnTo>
                    <a:lnTo>
                      <a:pt x="15" y="6"/>
                    </a:lnTo>
                    <a:lnTo>
                      <a:pt x="18" y="5"/>
                    </a:lnTo>
                    <a:lnTo>
                      <a:pt x="19" y="3"/>
                    </a:lnTo>
                    <a:lnTo>
                      <a:pt x="19" y="2"/>
                    </a:lnTo>
                    <a:lnTo>
                      <a:pt x="19" y="2"/>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1" name="Freeform 85">
                <a:extLst>
                  <a:ext uri="{FF2B5EF4-FFF2-40B4-BE49-F238E27FC236}">
                    <a16:creationId xmlns:a16="http://schemas.microsoft.com/office/drawing/2014/main" id="{27A48603-72F1-4C41-834E-FE0AEA1FC853}"/>
                  </a:ext>
                </a:extLst>
              </p:cNvPr>
              <p:cNvSpPr>
                <a:spLocks/>
              </p:cNvSpPr>
              <p:nvPr/>
            </p:nvSpPr>
            <p:spPr bwMode="auto">
              <a:xfrm>
                <a:off x="2889" y="1279"/>
                <a:ext cx="5" cy="1"/>
              </a:xfrm>
              <a:custGeom>
                <a:avLst/>
                <a:gdLst>
                  <a:gd name="T0" fmla="*/ 0 w 5"/>
                  <a:gd name="T1" fmla="*/ 1 h 1"/>
                  <a:gd name="T2" fmla="*/ 5 w 5"/>
                  <a:gd name="T3" fmla="*/ 1 h 1"/>
                  <a:gd name="T4" fmla="*/ 4 w 5"/>
                  <a:gd name="T5" fmla="*/ 0 h 1"/>
                  <a:gd name="T6" fmla="*/ 0 w 5"/>
                  <a:gd name="T7" fmla="*/ 1 h 1"/>
                </a:gdLst>
                <a:ahLst/>
                <a:cxnLst>
                  <a:cxn ang="0">
                    <a:pos x="T0" y="T1"/>
                  </a:cxn>
                  <a:cxn ang="0">
                    <a:pos x="T2" y="T3"/>
                  </a:cxn>
                  <a:cxn ang="0">
                    <a:pos x="T4" y="T5"/>
                  </a:cxn>
                  <a:cxn ang="0">
                    <a:pos x="T6" y="T7"/>
                  </a:cxn>
                </a:cxnLst>
                <a:rect l="0" t="0" r="r" b="b"/>
                <a:pathLst>
                  <a:path w="5" h="1">
                    <a:moveTo>
                      <a:pt x="0" y="1"/>
                    </a:moveTo>
                    <a:lnTo>
                      <a:pt x="5" y="1"/>
                    </a:lnTo>
                    <a:lnTo>
                      <a:pt x="4" y="0"/>
                    </a:lnTo>
                    <a:lnTo>
                      <a:pt x="0" y="1"/>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2" name="Freeform 86">
                <a:extLst>
                  <a:ext uri="{FF2B5EF4-FFF2-40B4-BE49-F238E27FC236}">
                    <a16:creationId xmlns:a16="http://schemas.microsoft.com/office/drawing/2014/main" id="{3F293C73-F087-4765-8EFD-F957E5ED25EF}"/>
                  </a:ext>
                </a:extLst>
              </p:cNvPr>
              <p:cNvSpPr>
                <a:spLocks/>
              </p:cNvSpPr>
              <p:nvPr/>
            </p:nvSpPr>
            <p:spPr bwMode="auto">
              <a:xfrm>
                <a:off x="2673" y="1361"/>
                <a:ext cx="1" cy="4"/>
              </a:xfrm>
              <a:custGeom>
                <a:avLst/>
                <a:gdLst>
                  <a:gd name="T0" fmla="*/ 1 w 1"/>
                  <a:gd name="T1" fmla="*/ 0 h 4"/>
                  <a:gd name="T2" fmla="*/ 0 w 1"/>
                  <a:gd name="T3" fmla="*/ 4 h 4"/>
                  <a:gd name="T4" fmla="*/ 1 w 1"/>
                  <a:gd name="T5" fmla="*/ 4 h 4"/>
                  <a:gd name="T6" fmla="*/ 1 w 1"/>
                  <a:gd name="T7" fmla="*/ 0 h 4"/>
                </a:gdLst>
                <a:ahLst/>
                <a:cxnLst>
                  <a:cxn ang="0">
                    <a:pos x="T0" y="T1"/>
                  </a:cxn>
                  <a:cxn ang="0">
                    <a:pos x="T2" y="T3"/>
                  </a:cxn>
                  <a:cxn ang="0">
                    <a:pos x="T4" y="T5"/>
                  </a:cxn>
                  <a:cxn ang="0">
                    <a:pos x="T6" y="T7"/>
                  </a:cxn>
                </a:cxnLst>
                <a:rect l="0" t="0" r="r" b="b"/>
                <a:pathLst>
                  <a:path w="1" h="4">
                    <a:moveTo>
                      <a:pt x="1" y="0"/>
                    </a:moveTo>
                    <a:lnTo>
                      <a:pt x="0" y="4"/>
                    </a:lnTo>
                    <a:lnTo>
                      <a:pt x="1" y="4"/>
                    </a:lnTo>
                    <a:lnTo>
                      <a:pt x="1"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3" name="Freeform 87">
                <a:extLst>
                  <a:ext uri="{FF2B5EF4-FFF2-40B4-BE49-F238E27FC236}">
                    <a16:creationId xmlns:a16="http://schemas.microsoft.com/office/drawing/2014/main" id="{3BDAC845-44AD-4D3E-916C-3C9B9755A1AA}"/>
                  </a:ext>
                </a:extLst>
              </p:cNvPr>
              <p:cNvSpPr>
                <a:spLocks/>
              </p:cNvSpPr>
              <p:nvPr/>
            </p:nvSpPr>
            <p:spPr bwMode="auto">
              <a:xfrm>
                <a:off x="2920" y="1272"/>
                <a:ext cx="6" cy="3"/>
              </a:xfrm>
              <a:custGeom>
                <a:avLst/>
                <a:gdLst>
                  <a:gd name="T0" fmla="*/ 0 w 6"/>
                  <a:gd name="T1" fmla="*/ 2 h 3"/>
                  <a:gd name="T2" fmla="*/ 0 w 6"/>
                  <a:gd name="T3" fmla="*/ 3 h 3"/>
                  <a:gd name="T4" fmla="*/ 3 w 6"/>
                  <a:gd name="T5" fmla="*/ 3 h 3"/>
                  <a:gd name="T6" fmla="*/ 6 w 6"/>
                  <a:gd name="T7" fmla="*/ 0 h 3"/>
                  <a:gd name="T8" fmla="*/ 4 w 6"/>
                  <a:gd name="T9" fmla="*/ 0 h 3"/>
                  <a:gd name="T10" fmla="*/ 0 w 6"/>
                  <a:gd name="T11" fmla="*/ 2 h 3"/>
                </a:gdLst>
                <a:ahLst/>
                <a:cxnLst>
                  <a:cxn ang="0">
                    <a:pos x="T0" y="T1"/>
                  </a:cxn>
                  <a:cxn ang="0">
                    <a:pos x="T2" y="T3"/>
                  </a:cxn>
                  <a:cxn ang="0">
                    <a:pos x="T4" y="T5"/>
                  </a:cxn>
                  <a:cxn ang="0">
                    <a:pos x="T6" y="T7"/>
                  </a:cxn>
                  <a:cxn ang="0">
                    <a:pos x="T8" y="T9"/>
                  </a:cxn>
                  <a:cxn ang="0">
                    <a:pos x="T10" y="T11"/>
                  </a:cxn>
                </a:cxnLst>
                <a:rect l="0" t="0" r="r" b="b"/>
                <a:pathLst>
                  <a:path w="6" h="3">
                    <a:moveTo>
                      <a:pt x="0" y="2"/>
                    </a:moveTo>
                    <a:lnTo>
                      <a:pt x="0" y="3"/>
                    </a:lnTo>
                    <a:lnTo>
                      <a:pt x="3" y="3"/>
                    </a:lnTo>
                    <a:lnTo>
                      <a:pt x="6" y="0"/>
                    </a:lnTo>
                    <a:lnTo>
                      <a:pt x="4" y="0"/>
                    </a:lnTo>
                    <a:lnTo>
                      <a:pt x="0" y="2"/>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4" name="Freeform 88">
                <a:extLst>
                  <a:ext uri="{FF2B5EF4-FFF2-40B4-BE49-F238E27FC236}">
                    <a16:creationId xmlns:a16="http://schemas.microsoft.com/office/drawing/2014/main" id="{063E625A-4D58-40B9-84D5-6239E501798A}"/>
                  </a:ext>
                </a:extLst>
              </p:cNvPr>
              <p:cNvSpPr>
                <a:spLocks/>
              </p:cNvSpPr>
              <p:nvPr/>
            </p:nvSpPr>
            <p:spPr bwMode="auto">
              <a:xfrm>
                <a:off x="3012" y="1398"/>
                <a:ext cx="14" cy="42"/>
              </a:xfrm>
              <a:custGeom>
                <a:avLst/>
                <a:gdLst>
                  <a:gd name="T0" fmla="*/ 10 w 14"/>
                  <a:gd name="T1" fmla="*/ 38 h 42"/>
                  <a:gd name="T2" fmla="*/ 11 w 14"/>
                  <a:gd name="T3" fmla="*/ 37 h 42"/>
                  <a:gd name="T4" fmla="*/ 10 w 14"/>
                  <a:gd name="T5" fmla="*/ 35 h 42"/>
                  <a:gd name="T6" fmla="*/ 10 w 14"/>
                  <a:gd name="T7" fmla="*/ 35 h 42"/>
                  <a:gd name="T8" fmla="*/ 10 w 14"/>
                  <a:gd name="T9" fmla="*/ 34 h 42"/>
                  <a:gd name="T10" fmla="*/ 11 w 14"/>
                  <a:gd name="T11" fmla="*/ 34 h 42"/>
                  <a:gd name="T12" fmla="*/ 14 w 14"/>
                  <a:gd name="T13" fmla="*/ 32 h 42"/>
                  <a:gd name="T14" fmla="*/ 14 w 14"/>
                  <a:gd name="T15" fmla="*/ 29 h 42"/>
                  <a:gd name="T16" fmla="*/ 13 w 14"/>
                  <a:gd name="T17" fmla="*/ 29 h 42"/>
                  <a:gd name="T18" fmla="*/ 11 w 14"/>
                  <a:gd name="T19" fmla="*/ 29 h 42"/>
                  <a:gd name="T20" fmla="*/ 11 w 14"/>
                  <a:gd name="T21" fmla="*/ 29 h 42"/>
                  <a:gd name="T22" fmla="*/ 14 w 14"/>
                  <a:gd name="T23" fmla="*/ 27 h 42"/>
                  <a:gd name="T24" fmla="*/ 13 w 14"/>
                  <a:gd name="T25" fmla="*/ 24 h 42"/>
                  <a:gd name="T26" fmla="*/ 10 w 14"/>
                  <a:gd name="T27" fmla="*/ 22 h 42"/>
                  <a:gd name="T28" fmla="*/ 11 w 14"/>
                  <a:gd name="T29" fmla="*/ 19 h 42"/>
                  <a:gd name="T30" fmla="*/ 11 w 14"/>
                  <a:gd name="T31" fmla="*/ 19 h 42"/>
                  <a:gd name="T32" fmla="*/ 14 w 14"/>
                  <a:gd name="T33" fmla="*/ 19 h 42"/>
                  <a:gd name="T34" fmla="*/ 14 w 14"/>
                  <a:gd name="T35" fmla="*/ 18 h 42"/>
                  <a:gd name="T36" fmla="*/ 11 w 14"/>
                  <a:gd name="T37" fmla="*/ 14 h 42"/>
                  <a:gd name="T38" fmla="*/ 13 w 14"/>
                  <a:gd name="T39" fmla="*/ 14 h 42"/>
                  <a:gd name="T40" fmla="*/ 13 w 14"/>
                  <a:gd name="T41" fmla="*/ 11 h 42"/>
                  <a:gd name="T42" fmla="*/ 10 w 14"/>
                  <a:gd name="T43" fmla="*/ 10 h 42"/>
                  <a:gd name="T44" fmla="*/ 10 w 14"/>
                  <a:gd name="T45" fmla="*/ 10 h 42"/>
                  <a:gd name="T46" fmla="*/ 8 w 14"/>
                  <a:gd name="T47" fmla="*/ 8 h 42"/>
                  <a:gd name="T48" fmla="*/ 8 w 14"/>
                  <a:gd name="T49" fmla="*/ 7 h 42"/>
                  <a:gd name="T50" fmla="*/ 10 w 14"/>
                  <a:gd name="T51" fmla="*/ 3 h 42"/>
                  <a:gd name="T52" fmla="*/ 8 w 14"/>
                  <a:gd name="T53" fmla="*/ 0 h 42"/>
                  <a:gd name="T54" fmla="*/ 6 w 14"/>
                  <a:gd name="T55" fmla="*/ 0 h 42"/>
                  <a:gd name="T56" fmla="*/ 5 w 14"/>
                  <a:gd name="T57" fmla="*/ 2 h 42"/>
                  <a:gd name="T58" fmla="*/ 6 w 14"/>
                  <a:gd name="T59" fmla="*/ 3 h 42"/>
                  <a:gd name="T60" fmla="*/ 6 w 14"/>
                  <a:gd name="T61" fmla="*/ 7 h 42"/>
                  <a:gd name="T62" fmla="*/ 6 w 14"/>
                  <a:gd name="T63" fmla="*/ 10 h 42"/>
                  <a:gd name="T64" fmla="*/ 6 w 14"/>
                  <a:gd name="T65" fmla="*/ 13 h 42"/>
                  <a:gd name="T66" fmla="*/ 5 w 14"/>
                  <a:gd name="T67" fmla="*/ 14 h 42"/>
                  <a:gd name="T68" fmla="*/ 3 w 14"/>
                  <a:gd name="T69" fmla="*/ 16 h 42"/>
                  <a:gd name="T70" fmla="*/ 2 w 14"/>
                  <a:gd name="T71" fmla="*/ 18 h 42"/>
                  <a:gd name="T72" fmla="*/ 3 w 14"/>
                  <a:gd name="T73" fmla="*/ 18 h 42"/>
                  <a:gd name="T74" fmla="*/ 5 w 14"/>
                  <a:gd name="T75" fmla="*/ 18 h 42"/>
                  <a:gd name="T76" fmla="*/ 6 w 14"/>
                  <a:gd name="T77" fmla="*/ 18 h 42"/>
                  <a:gd name="T78" fmla="*/ 6 w 14"/>
                  <a:gd name="T79" fmla="*/ 19 h 42"/>
                  <a:gd name="T80" fmla="*/ 3 w 14"/>
                  <a:gd name="T81" fmla="*/ 21 h 42"/>
                  <a:gd name="T82" fmla="*/ 3 w 14"/>
                  <a:gd name="T83" fmla="*/ 22 h 42"/>
                  <a:gd name="T84" fmla="*/ 2 w 14"/>
                  <a:gd name="T85" fmla="*/ 24 h 42"/>
                  <a:gd name="T86" fmla="*/ 0 w 14"/>
                  <a:gd name="T87" fmla="*/ 24 h 42"/>
                  <a:gd name="T88" fmla="*/ 0 w 14"/>
                  <a:gd name="T89" fmla="*/ 26 h 42"/>
                  <a:gd name="T90" fmla="*/ 0 w 14"/>
                  <a:gd name="T91" fmla="*/ 27 h 42"/>
                  <a:gd name="T92" fmla="*/ 3 w 14"/>
                  <a:gd name="T93" fmla="*/ 27 h 42"/>
                  <a:gd name="T94" fmla="*/ 3 w 14"/>
                  <a:gd name="T95" fmla="*/ 29 h 42"/>
                  <a:gd name="T96" fmla="*/ 5 w 14"/>
                  <a:gd name="T97" fmla="*/ 27 h 42"/>
                  <a:gd name="T98" fmla="*/ 6 w 14"/>
                  <a:gd name="T99" fmla="*/ 27 h 42"/>
                  <a:gd name="T100" fmla="*/ 8 w 14"/>
                  <a:gd name="T101" fmla="*/ 29 h 42"/>
                  <a:gd name="T102" fmla="*/ 5 w 14"/>
                  <a:gd name="T103" fmla="*/ 29 h 42"/>
                  <a:gd name="T104" fmla="*/ 5 w 14"/>
                  <a:gd name="T105" fmla="*/ 30 h 42"/>
                  <a:gd name="T106" fmla="*/ 6 w 14"/>
                  <a:gd name="T107" fmla="*/ 32 h 42"/>
                  <a:gd name="T108" fmla="*/ 5 w 14"/>
                  <a:gd name="T109" fmla="*/ 34 h 42"/>
                  <a:gd name="T110" fmla="*/ 5 w 14"/>
                  <a:gd name="T111" fmla="*/ 37 h 42"/>
                  <a:gd name="T112" fmla="*/ 6 w 14"/>
                  <a:gd name="T113" fmla="*/ 38 h 42"/>
                  <a:gd name="T114" fmla="*/ 6 w 14"/>
                  <a:gd name="T115" fmla="*/ 42 h 42"/>
                  <a:gd name="T116" fmla="*/ 8 w 14"/>
                  <a:gd name="T117" fmla="*/ 42 h 42"/>
                  <a:gd name="T118" fmla="*/ 10 w 14"/>
                  <a:gd name="T119" fmla="*/ 42 h 42"/>
                  <a:gd name="T120" fmla="*/ 11 w 14"/>
                  <a:gd name="T121" fmla="*/ 40 h 42"/>
                  <a:gd name="T122" fmla="*/ 10 w 14"/>
                  <a:gd name="T123" fmla="*/ 38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 h="42">
                    <a:moveTo>
                      <a:pt x="10" y="38"/>
                    </a:moveTo>
                    <a:lnTo>
                      <a:pt x="11" y="37"/>
                    </a:lnTo>
                    <a:lnTo>
                      <a:pt x="10" y="35"/>
                    </a:lnTo>
                    <a:lnTo>
                      <a:pt x="10" y="35"/>
                    </a:lnTo>
                    <a:lnTo>
                      <a:pt x="10" y="34"/>
                    </a:lnTo>
                    <a:lnTo>
                      <a:pt x="11" y="34"/>
                    </a:lnTo>
                    <a:lnTo>
                      <a:pt x="14" y="32"/>
                    </a:lnTo>
                    <a:lnTo>
                      <a:pt x="14" y="29"/>
                    </a:lnTo>
                    <a:lnTo>
                      <a:pt x="13" y="29"/>
                    </a:lnTo>
                    <a:lnTo>
                      <a:pt x="11" y="29"/>
                    </a:lnTo>
                    <a:lnTo>
                      <a:pt x="11" y="29"/>
                    </a:lnTo>
                    <a:lnTo>
                      <a:pt x="14" y="27"/>
                    </a:lnTo>
                    <a:lnTo>
                      <a:pt x="13" y="24"/>
                    </a:lnTo>
                    <a:lnTo>
                      <a:pt x="10" y="22"/>
                    </a:lnTo>
                    <a:lnTo>
                      <a:pt x="11" y="19"/>
                    </a:lnTo>
                    <a:lnTo>
                      <a:pt x="11" y="19"/>
                    </a:lnTo>
                    <a:lnTo>
                      <a:pt x="14" y="19"/>
                    </a:lnTo>
                    <a:lnTo>
                      <a:pt x="14" y="18"/>
                    </a:lnTo>
                    <a:lnTo>
                      <a:pt x="11" y="14"/>
                    </a:lnTo>
                    <a:lnTo>
                      <a:pt x="13" y="14"/>
                    </a:lnTo>
                    <a:lnTo>
                      <a:pt x="13" y="11"/>
                    </a:lnTo>
                    <a:lnTo>
                      <a:pt x="10" y="10"/>
                    </a:lnTo>
                    <a:lnTo>
                      <a:pt x="10" y="10"/>
                    </a:lnTo>
                    <a:lnTo>
                      <a:pt x="8" y="8"/>
                    </a:lnTo>
                    <a:lnTo>
                      <a:pt x="8" y="7"/>
                    </a:lnTo>
                    <a:lnTo>
                      <a:pt x="10" y="3"/>
                    </a:lnTo>
                    <a:lnTo>
                      <a:pt x="8" y="0"/>
                    </a:lnTo>
                    <a:lnTo>
                      <a:pt x="6" y="0"/>
                    </a:lnTo>
                    <a:lnTo>
                      <a:pt x="5" y="2"/>
                    </a:lnTo>
                    <a:lnTo>
                      <a:pt x="6" y="3"/>
                    </a:lnTo>
                    <a:lnTo>
                      <a:pt x="6" y="7"/>
                    </a:lnTo>
                    <a:lnTo>
                      <a:pt x="6" y="10"/>
                    </a:lnTo>
                    <a:lnTo>
                      <a:pt x="6" y="13"/>
                    </a:lnTo>
                    <a:lnTo>
                      <a:pt x="5" y="14"/>
                    </a:lnTo>
                    <a:lnTo>
                      <a:pt x="3" y="16"/>
                    </a:lnTo>
                    <a:lnTo>
                      <a:pt x="2" y="18"/>
                    </a:lnTo>
                    <a:lnTo>
                      <a:pt x="3" y="18"/>
                    </a:lnTo>
                    <a:lnTo>
                      <a:pt x="5" y="18"/>
                    </a:lnTo>
                    <a:lnTo>
                      <a:pt x="6" y="18"/>
                    </a:lnTo>
                    <a:lnTo>
                      <a:pt x="6" y="19"/>
                    </a:lnTo>
                    <a:lnTo>
                      <a:pt x="3" y="21"/>
                    </a:lnTo>
                    <a:lnTo>
                      <a:pt x="3" y="22"/>
                    </a:lnTo>
                    <a:lnTo>
                      <a:pt x="2" y="24"/>
                    </a:lnTo>
                    <a:lnTo>
                      <a:pt x="0" y="24"/>
                    </a:lnTo>
                    <a:lnTo>
                      <a:pt x="0" y="26"/>
                    </a:lnTo>
                    <a:lnTo>
                      <a:pt x="0" y="27"/>
                    </a:lnTo>
                    <a:lnTo>
                      <a:pt x="3" y="27"/>
                    </a:lnTo>
                    <a:lnTo>
                      <a:pt x="3" y="29"/>
                    </a:lnTo>
                    <a:lnTo>
                      <a:pt x="5" y="27"/>
                    </a:lnTo>
                    <a:lnTo>
                      <a:pt x="6" y="27"/>
                    </a:lnTo>
                    <a:lnTo>
                      <a:pt x="8" y="29"/>
                    </a:lnTo>
                    <a:lnTo>
                      <a:pt x="5" y="29"/>
                    </a:lnTo>
                    <a:lnTo>
                      <a:pt x="5" y="30"/>
                    </a:lnTo>
                    <a:lnTo>
                      <a:pt x="6" y="32"/>
                    </a:lnTo>
                    <a:lnTo>
                      <a:pt x="5" y="34"/>
                    </a:lnTo>
                    <a:lnTo>
                      <a:pt x="5" y="37"/>
                    </a:lnTo>
                    <a:lnTo>
                      <a:pt x="6" y="38"/>
                    </a:lnTo>
                    <a:lnTo>
                      <a:pt x="6" y="42"/>
                    </a:lnTo>
                    <a:lnTo>
                      <a:pt x="8" y="42"/>
                    </a:lnTo>
                    <a:lnTo>
                      <a:pt x="10" y="42"/>
                    </a:lnTo>
                    <a:lnTo>
                      <a:pt x="11" y="40"/>
                    </a:lnTo>
                    <a:lnTo>
                      <a:pt x="10" y="38"/>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5" name="Freeform 89">
                <a:extLst>
                  <a:ext uri="{FF2B5EF4-FFF2-40B4-BE49-F238E27FC236}">
                    <a16:creationId xmlns:a16="http://schemas.microsoft.com/office/drawing/2014/main" id="{B01D5BC9-C0F4-4566-8995-FAEE708DAEF7}"/>
                  </a:ext>
                </a:extLst>
              </p:cNvPr>
              <p:cNvSpPr>
                <a:spLocks/>
              </p:cNvSpPr>
              <p:nvPr/>
            </p:nvSpPr>
            <p:spPr bwMode="auto">
              <a:xfrm>
                <a:off x="2803" y="1258"/>
                <a:ext cx="5" cy="1"/>
              </a:xfrm>
              <a:custGeom>
                <a:avLst/>
                <a:gdLst>
                  <a:gd name="T0" fmla="*/ 0 w 5"/>
                  <a:gd name="T1" fmla="*/ 1 h 1"/>
                  <a:gd name="T2" fmla="*/ 3 w 5"/>
                  <a:gd name="T3" fmla="*/ 1 h 1"/>
                  <a:gd name="T4" fmla="*/ 5 w 5"/>
                  <a:gd name="T5" fmla="*/ 1 h 1"/>
                  <a:gd name="T6" fmla="*/ 3 w 5"/>
                  <a:gd name="T7" fmla="*/ 0 h 1"/>
                  <a:gd name="T8" fmla="*/ 0 w 5"/>
                  <a:gd name="T9" fmla="*/ 1 h 1"/>
                </a:gdLst>
                <a:ahLst/>
                <a:cxnLst>
                  <a:cxn ang="0">
                    <a:pos x="T0" y="T1"/>
                  </a:cxn>
                  <a:cxn ang="0">
                    <a:pos x="T2" y="T3"/>
                  </a:cxn>
                  <a:cxn ang="0">
                    <a:pos x="T4" y="T5"/>
                  </a:cxn>
                  <a:cxn ang="0">
                    <a:pos x="T6" y="T7"/>
                  </a:cxn>
                  <a:cxn ang="0">
                    <a:pos x="T8" y="T9"/>
                  </a:cxn>
                </a:cxnLst>
                <a:rect l="0" t="0" r="r" b="b"/>
                <a:pathLst>
                  <a:path w="5" h="1">
                    <a:moveTo>
                      <a:pt x="0" y="1"/>
                    </a:moveTo>
                    <a:lnTo>
                      <a:pt x="3" y="1"/>
                    </a:lnTo>
                    <a:lnTo>
                      <a:pt x="5" y="1"/>
                    </a:lnTo>
                    <a:lnTo>
                      <a:pt x="3" y="0"/>
                    </a:lnTo>
                    <a:lnTo>
                      <a:pt x="0" y="1"/>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6" name="Freeform 90">
                <a:extLst>
                  <a:ext uri="{FF2B5EF4-FFF2-40B4-BE49-F238E27FC236}">
                    <a16:creationId xmlns:a16="http://schemas.microsoft.com/office/drawing/2014/main" id="{91D89F70-38E5-4AFB-B33A-93B54396FFE0}"/>
                  </a:ext>
                </a:extLst>
              </p:cNvPr>
              <p:cNvSpPr>
                <a:spLocks/>
              </p:cNvSpPr>
              <p:nvPr/>
            </p:nvSpPr>
            <p:spPr bwMode="auto">
              <a:xfrm>
                <a:off x="2904" y="1237"/>
                <a:ext cx="3" cy="2"/>
              </a:xfrm>
              <a:custGeom>
                <a:avLst/>
                <a:gdLst>
                  <a:gd name="T0" fmla="*/ 3 w 3"/>
                  <a:gd name="T1" fmla="*/ 2 h 2"/>
                  <a:gd name="T2" fmla="*/ 1 w 3"/>
                  <a:gd name="T3" fmla="*/ 0 h 2"/>
                  <a:gd name="T4" fmla="*/ 0 w 3"/>
                  <a:gd name="T5" fmla="*/ 2 h 2"/>
                  <a:gd name="T6" fmla="*/ 1 w 3"/>
                  <a:gd name="T7" fmla="*/ 2 h 2"/>
                  <a:gd name="T8" fmla="*/ 3 w 3"/>
                  <a:gd name="T9" fmla="*/ 2 h 2"/>
                </a:gdLst>
                <a:ahLst/>
                <a:cxnLst>
                  <a:cxn ang="0">
                    <a:pos x="T0" y="T1"/>
                  </a:cxn>
                  <a:cxn ang="0">
                    <a:pos x="T2" y="T3"/>
                  </a:cxn>
                  <a:cxn ang="0">
                    <a:pos x="T4" y="T5"/>
                  </a:cxn>
                  <a:cxn ang="0">
                    <a:pos x="T6" y="T7"/>
                  </a:cxn>
                  <a:cxn ang="0">
                    <a:pos x="T8" y="T9"/>
                  </a:cxn>
                </a:cxnLst>
                <a:rect l="0" t="0" r="r" b="b"/>
                <a:pathLst>
                  <a:path w="3" h="2">
                    <a:moveTo>
                      <a:pt x="3" y="2"/>
                    </a:moveTo>
                    <a:lnTo>
                      <a:pt x="1" y="0"/>
                    </a:lnTo>
                    <a:lnTo>
                      <a:pt x="0" y="2"/>
                    </a:lnTo>
                    <a:lnTo>
                      <a:pt x="1" y="2"/>
                    </a:lnTo>
                    <a:lnTo>
                      <a:pt x="3" y="2"/>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7" name="Freeform 91">
                <a:extLst>
                  <a:ext uri="{FF2B5EF4-FFF2-40B4-BE49-F238E27FC236}">
                    <a16:creationId xmlns:a16="http://schemas.microsoft.com/office/drawing/2014/main" id="{C745248B-0562-452E-92C1-93043FD00AF3}"/>
                  </a:ext>
                </a:extLst>
              </p:cNvPr>
              <p:cNvSpPr>
                <a:spLocks/>
              </p:cNvSpPr>
              <p:nvPr/>
            </p:nvSpPr>
            <p:spPr bwMode="auto">
              <a:xfrm>
                <a:off x="2897" y="1242"/>
                <a:ext cx="3" cy="3"/>
              </a:xfrm>
              <a:custGeom>
                <a:avLst/>
                <a:gdLst>
                  <a:gd name="T0" fmla="*/ 2 w 3"/>
                  <a:gd name="T1" fmla="*/ 0 h 3"/>
                  <a:gd name="T2" fmla="*/ 0 w 3"/>
                  <a:gd name="T3" fmla="*/ 3 h 3"/>
                  <a:gd name="T4" fmla="*/ 3 w 3"/>
                  <a:gd name="T5" fmla="*/ 3 h 3"/>
                  <a:gd name="T6" fmla="*/ 3 w 3"/>
                  <a:gd name="T7" fmla="*/ 1 h 3"/>
                  <a:gd name="T8" fmla="*/ 2 w 3"/>
                  <a:gd name="T9" fmla="*/ 0 h 3"/>
                </a:gdLst>
                <a:ahLst/>
                <a:cxnLst>
                  <a:cxn ang="0">
                    <a:pos x="T0" y="T1"/>
                  </a:cxn>
                  <a:cxn ang="0">
                    <a:pos x="T2" y="T3"/>
                  </a:cxn>
                  <a:cxn ang="0">
                    <a:pos x="T4" y="T5"/>
                  </a:cxn>
                  <a:cxn ang="0">
                    <a:pos x="T6" y="T7"/>
                  </a:cxn>
                  <a:cxn ang="0">
                    <a:pos x="T8" y="T9"/>
                  </a:cxn>
                </a:cxnLst>
                <a:rect l="0" t="0" r="r" b="b"/>
                <a:pathLst>
                  <a:path w="3" h="3">
                    <a:moveTo>
                      <a:pt x="2" y="0"/>
                    </a:moveTo>
                    <a:lnTo>
                      <a:pt x="0" y="3"/>
                    </a:lnTo>
                    <a:lnTo>
                      <a:pt x="3" y="3"/>
                    </a:lnTo>
                    <a:lnTo>
                      <a:pt x="3" y="1"/>
                    </a:lnTo>
                    <a:lnTo>
                      <a:pt x="2"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8" name="Freeform 92">
                <a:extLst>
                  <a:ext uri="{FF2B5EF4-FFF2-40B4-BE49-F238E27FC236}">
                    <a16:creationId xmlns:a16="http://schemas.microsoft.com/office/drawing/2014/main" id="{CEC67C9D-0B1A-4AD3-B1D6-ABDE56E6CF02}"/>
                  </a:ext>
                </a:extLst>
              </p:cNvPr>
              <p:cNvSpPr>
                <a:spLocks/>
              </p:cNvSpPr>
              <p:nvPr/>
            </p:nvSpPr>
            <p:spPr bwMode="auto">
              <a:xfrm>
                <a:off x="2902" y="1250"/>
                <a:ext cx="6" cy="6"/>
              </a:xfrm>
              <a:custGeom>
                <a:avLst/>
                <a:gdLst>
                  <a:gd name="T0" fmla="*/ 3 w 6"/>
                  <a:gd name="T1" fmla="*/ 3 h 6"/>
                  <a:gd name="T2" fmla="*/ 3 w 6"/>
                  <a:gd name="T3" fmla="*/ 1 h 6"/>
                  <a:gd name="T4" fmla="*/ 2 w 6"/>
                  <a:gd name="T5" fmla="*/ 0 h 6"/>
                  <a:gd name="T6" fmla="*/ 0 w 6"/>
                  <a:gd name="T7" fmla="*/ 1 h 6"/>
                  <a:gd name="T8" fmla="*/ 0 w 6"/>
                  <a:gd name="T9" fmla="*/ 6 h 6"/>
                  <a:gd name="T10" fmla="*/ 3 w 6"/>
                  <a:gd name="T11" fmla="*/ 6 h 6"/>
                  <a:gd name="T12" fmla="*/ 6 w 6"/>
                  <a:gd name="T13" fmla="*/ 5 h 6"/>
                  <a:gd name="T14" fmla="*/ 5 w 6"/>
                  <a:gd name="T15" fmla="*/ 3 h 6"/>
                  <a:gd name="T16" fmla="*/ 3 w 6"/>
                  <a:gd name="T17"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6">
                    <a:moveTo>
                      <a:pt x="3" y="3"/>
                    </a:moveTo>
                    <a:lnTo>
                      <a:pt x="3" y="1"/>
                    </a:lnTo>
                    <a:lnTo>
                      <a:pt x="2" y="0"/>
                    </a:lnTo>
                    <a:lnTo>
                      <a:pt x="0" y="1"/>
                    </a:lnTo>
                    <a:lnTo>
                      <a:pt x="0" y="6"/>
                    </a:lnTo>
                    <a:lnTo>
                      <a:pt x="3" y="6"/>
                    </a:lnTo>
                    <a:lnTo>
                      <a:pt x="6" y="5"/>
                    </a:lnTo>
                    <a:lnTo>
                      <a:pt x="5" y="3"/>
                    </a:lnTo>
                    <a:lnTo>
                      <a:pt x="3" y="3"/>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9" name="Freeform 93">
                <a:extLst>
                  <a:ext uri="{FF2B5EF4-FFF2-40B4-BE49-F238E27FC236}">
                    <a16:creationId xmlns:a16="http://schemas.microsoft.com/office/drawing/2014/main" id="{57C4F3DF-33AE-497B-B449-5C87BC4C5FD6}"/>
                  </a:ext>
                </a:extLst>
              </p:cNvPr>
              <p:cNvSpPr>
                <a:spLocks/>
              </p:cNvSpPr>
              <p:nvPr/>
            </p:nvSpPr>
            <p:spPr bwMode="auto">
              <a:xfrm>
                <a:off x="2760" y="1102"/>
                <a:ext cx="7" cy="4"/>
              </a:xfrm>
              <a:custGeom>
                <a:avLst/>
                <a:gdLst>
                  <a:gd name="T0" fmla="*/ 5 w 7"/>
                  <a:gd name="T1" fmla="*/ 4 h 4"/>
                  <a:gd name="T2" fmla="*/ 7 w 7"/>
                  <a:gd name="T3" fmla="*/ 3 h 4"/>
                  <a:gd name="T4" fmla="*/ 5 w 7"/>
                  <a:gd name="T5" fmla="*/ 0 h 4"/>
                  <a:gd name="T6" fmla="*/ 0 w 7"/>
                  <a:gd name="T7" fmla="*/ 0 h 4"/>
                  <a:gd name="T8" fmla="*/ 0 w 7"/>
                  <a:gd name="T9" fmla="*/ 1 h 4"/>
                  <a:gd name="T10" fmla="*/ 3 w 7"/>
                  <a:gd name="T11" fmla="*/ 4 h 4"/>
                  <a:gd name="T12" fmla="*/ 5 w 7"/>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7" h="4">
                    <a:moveTo>
                      <a:pt x="5" y="4"/>
                    </a:moveTo>
                    <a:lnTo>
                      <a:pt x="7" y="3"/>
                    </a:lnTo>
                    <a:lnTo>
                      <a:pt x="5" y="0"/>
                    </a:lnTo>
                    <a:lnTo>
                      <a:pt x="0" y="0"/>
                    </a:lnTo>
                    <a:lnTo>
                      <a:pt x="0" y="1"/>
                    </a:lnTo>
                    <a:lnTo>
                      <a:pt x="3" y="4"/>
                    </a:lnTo>
                    <a:lnTo>
                      <a:pt x="5" y="4"/>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0" name="Freeform 94">
                <a:extLst>
                  <a:ext uri="{FF2B5EF4-FFF2-40B4-BE49-F238E27FC236}">
                    <a16:creationId xmlns:a16="http://schemas.microsoft.com/office/drawing/2014/main" id="{EDFED76F-7752-4CF6-8245-CF2CFDB84693}"/>
                  </a:ext>
                </a:extLst>
              </p:cNvPr>
              <p:cNvSpPr>
                <a:spLocks/>
              </p:cNvSpPr>
              <p:nvPr/>
            </p:nvSpPr>
            <p:spPr bwMode="auto">
              <a:xfrm>
                <a:off x="2703" y="1255"/>
                <a:ext cx="6" cy="6"/>
              </a:xfrm>
              <a:custGeom>
                <a:avLst/>
                <a:gdLst>
                  <a:gd name="T0" fmla="*/ 3 w 6"/>
                  <a:gd name="T1" fmla="*/ 4 h 6"/>
                  <a:gd name="T2" fmla="*/ 6 w 6"/>
                  <a:gd name="T3" fmla="*/ 1 h 6"/>
                  <a:gd name="T4" fmla="*/ 6 w 6"/>
                  <a:gd name="T5" fmla="*/ 0 h 6"/>
                  <a:gd name="T6" fmla="*/ 3 w 6"/>
                  <a:gd name="T7" fmla="*/ 1 h 6"/>
                  <a:gd name="T8" fmla="*/ 0 w 6"/>
                  <a:gd name="T9" fmla="*/ 3 h 6"/>
                  <a:gd name="T10" fmla="*/ 0 w 6"/>
                  <a:gd name="T11" fmla="*/ 6 h 6"/>
                  <a:gd name="T12" fmla="*/ 2 w 6"/>
                  <a:gd name="T13" fmla="*/ 6 h 6"/>
                  <a:gd name="T14" fmla="*/ 3 w 6"/>
                  <a:gd name="T15" fmla="*/ 4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6">
                    <a:moveTo>
                      <a:pt x="3" y="4"/>
                    </a:moveTo>
                    <a:lnTo>
                      <a:pt x="6" y="1"/>
                    </a:lnTo>
                    <a:lnTo>
                      <a:pt x="6" y="0"/>
                    </a:lnTo>
                    <a:lnTo>
                      <a:pt x="3" y="1"/>
                    </a:lnTo>
                    <a:lnTo>
                      <a:pt x="0" y="3"/>
                    </a:lnTo>
                    <a:lnTo>
                      <a:pt x="0" y="6"/>
                    </a:lnTo>
                    <a:lnTo>
                      <a:pt x="2" y="6"/>
                    </a:lnTo>
                    <a:lnTo>
                      <a:pt x="3" y="4"/>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1" name="Freeform 95">
                <a:extLst>
                  <a:ext uri="{FF2B5EF4-FFF2-40B4-BE49-F238E27FC236}">
                    <a16:creationId xmlns:a16="http://schemas.microsoft.com/office/drawing/2014/main" id="{03F9D45C-9503-462C-A065-8CB126AB334C}"/>
                  </a:ext>
                </a:extLst>
              </p:cNvPr>
              <p:cNvSpPr>
                <a:spLocks/>
              </p:cNvSpPr>
              <p:nvPr/>
            </p:nvSpPr>
            <p:spPr bwMode="auto">
              <a:xfrm>
                <a:off x="2709" y="1258"/>
                <a:ext cx="3" cy="1"/>
              </a:xfrm>
              <a:custGeom>
                <a:avLst/>
                <a:gdLst>
                  <a:gd name="T0" fmla="*/ 3 w 3"/>
                  <a:gd name="T1" fmla="*/ 0 h 1"/>
                  <a:gd name="T2" fmla="*/ 0 w 3"/>
                  <a:gd name="T3" fmla="*/ 0 h 1"/>
                  <a:gd name="T4" fmla="*/ 2 w 3"/>
                  <a:gd name="T5" fmla="*/ 1 h 1"/>
                  <a:gd name="T6" fmla="*/ 2 w 3"/>
                  <a:gd name="T7" fmla="*/ 1 h 1"/>
                  <a:gd name="T8" fmla="*/ 3 w 3"/>
                  <a:gd name="T9" fmla="*/ 0 h 1"/>
                </a:gdLst>
                <a:ahLst/>
                <a:cxnLst>
                  <a:cxn ang="0">
                    <a:pos x="T0" y="T1"/>
                  </a:cxn>
                  <a:cxn ang="0">
                    <a:pos x="T2" y="T3"/>
                  </a:cxn>
                  <a:cxn ang="0">
                    <a:pos x="T4" y="T5"/>
                  </a:cxn>
                  <a:cxn ang="0">
                    <a:pos x="T6" y="T7"/>
                  </a:cxn>
                  <a:cxn ang="0">
                    <a:pos x="T8" y="T9"/>
                  </a:cxn>
                </a:cxnLst>
                <a:rect l="0" t="0" r="r" b="b"/>
                <a:pathLst>
                  <a:path w="3" h="1">
                    <a:moveTo>
                      <a:pt x="3" y="0"/>
                    </a:moveTo>
                    <a:lnTo>
                      <a:pt x="0" y="0"/>
                    </a:lnTo>
                    <a:lnTo>
                      <a:pt x="2" y="1"/>
                    </a:lnTo>
                    <a:lnTo>
                      <a:pt x="2" y="1"/>
                    </a:lnTo>
                    <a:lnTo>
                      <a:pt x="3"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2" name="Freeform 96">
                <a:extLst>
                  <a:ext uri="{FF2B5EF4-FFF2-40B4-BE49-F238E27FC236}">
                    <a16:creationId xmlns:a16="http://schemas.microsoft.com/office/drawing/2014/main" id="{349CB27D-A289-41D7-89C1-D733A3621B45}"/>
                  </a:ext>
                </a:extLst>
              </p:cNvPr>
              <p:cNvSpPr>
                <a:spLocks/>
              </p:cNvSpPr>
              <p:nvPr/>
            </p:nvSpPr>
            <p:spPr bwMode="auto">
              <a:xfrm>
                <a:off x="2720" y="1330"/>
                <a:ext cx="5" cy="3"/>
              </a:xfrm>
              <a:custGeom>
                <a:avLst/>
                <a:gdLst>
                  <a:gd name="T0" fmla="*/ 0 w 5"/>
                  <a:gd name="T1" fmla="*/ 0 h 3"/>
                  <a:gd name="T2" fmla="*/ 2 w 5"/>
                  <a:gd name="T3" fmla="*/ 3 h 3"/>
                  <a:gd name="T4" fmla="*/ 5 w 5"/>
                  <a:gd name="T5" fmla="*/ 1 h 3"/>
                  <a:gd name="T6" fmla="*/ 4 w 5"/>
                  <a:gd name="T7" fmla="*/ 0 h 3"/>
                  <a:gd name="T8" fmla="*/ 0 w 5"/>
                  <a:gd name="T9" fmla="*/ 0 h 3"/>
                </a:gdLst>
                <a:ahLst/>
                <a:cxnLst>
                  <a:cxn ang="0">
                    <a:pos x="T0" y="T1"/>
                  </a:cxn>
                  <a:cxn ang="0">
                    <a:pos x="T2" y="T3"/>
                  </a:cxn>
                  <a:cxn ang="0">
                    <a:pos x="T4" y="T5"/>
                  </a:cxn>
                  <a:cxn ang="0">
                    <a:pos x="T6" y="T7"/>
                  </a:cxn>
                  <a:cxn ang="0">
                    <a:pos x="T8" y="T9"/>
                  </a:cxn>
                </a:cxnLst>
                <a:rect l="0" t="0" r="r" b="b"/>
                <a:pathLst>
                  <a:path w="5" h="3">
                    <a:moveTo>
                      <a:pt x="0" y="0"/>
                    </a:moveTo>
                    <a:lnTo>
                      <a:pt x="2" y="3"/>
                    </a:lnTo>
                    <a:lnTo>
                      <a:pt x="5" y="1"/>
                    </a:lnTo>
                    <a:lnTo>
                      <a:pt x="4" y="0"/>
                    </a:lnTo>
                    <a:lnTo>
                      <a:pt x="0"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3" name="Freeform 97">
                <a:extLst>
                  <a:ext uri="{FF2B5EF4-FFF2-40B4-BE49-F238E27FC236}">
                    <a16:creationId xmlns:a16="http://schemas.microsoft.com/office/drawing/2014/main" id="{AD429FC6-8024-40B6-8B8D-6729D8CC79AC}"/>
                  </a:ext>
                </a:extLst>
              </p:cNvPr>
              <p:cNvSpPr>
                <a:spLocks/>
              </p:cNvSpPr>
              <p:nvPr/>
            </p:nvSpPr>
            <p:spPr bwMode="auto">
              <a:xfrm>
                <a:off x="2834" y="1234"/>
                <a:ext cx="6" cy="5"/>
              </a:xfrm>
              <a:custGeom>
                <a:avLst/>
                <a:gdLst>
                  <a:gd name="T0" fmla="*/ 6 w 6"/>
                  <a:gd name="T1" fmla="*/ 0 h 5"/>
                  <a:gd name="T2" fmla="*/ 3 w 6"/>
                  <a:gd name="T3" fmla="*/ 0 h 5"/>
                  <a:gd name="T4" fmla="*/ 0 w 6"/>
                  <a:gd name="T5" fmla="*/ 5 h 5"/>
                  <a:gd name="T6" fmla="*/ 1 w 6"/>
                  <a:gd name="T7" fmla="*/ 5 h 5"/>
                  <a:gd name="T8" fmla="*/ 6 w 6"/>
                  <a:gd name="T9" fmla="*/ 3 h 5"/>
                  <a:gd name="T10" fmla="*/ 6 w 6"/>
                  <a:gd name="T11" fmla="*/ 0 h 5"/>
                </a:gdLst>
                <a:ahLst/>
                <a:cxnLst>
                  <a:cxn ang="0">
                    <a:pos x="T0" y="T1"/>
                  </a:cxn>
                  <a:cxn ang="0">
                    <a:pos x="T2" y="T3"/>
                  </a:cxn>
                  <a:cxn ang="0">
                    <a:pos x="T4" y="T5"/>
                  </a:cxn>
                  <a:cxn ang="0">
                    <a:pos x="T6" y="T7"/>
                  </a:cxn>
                  <a:cxn ang="0">
                    <a:pos x="T8" y="T9"/>
                  </a:cxn>
                  <a:cxn ang="0">
                    <a:pos x="T10" y="T11"/>
                  </a:cxn>
                </a:cxnLst>
                <a:rect l="0" t="0" r="r" b="b"/>
                <a:pathLst>
                  <a:path w="6" h="5">
                    <a:moveTo>
                      <a:pt x="6" y="0"/>
                    </a:moveTo>
                    <a:lnTo>
                      <a:pt x="3" y="0"/>
                    </a:lnTo>
                    <a:lnTo>
                      <a:pt x="0" y="5"/>
                    </a:lnTo>
                    <a:lnTo>
                      <a:pt x="1" y="5"/>
                    </a:lnTo>
                    <a:lnTo>
                      <a:pt x="6" y="3"/>
                    </a:lnTo>
                    <a:lnTo>
                      <a:pt x="6"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4" name="Freeform 98">
                <a:extLst>
                  <a:ext uri="{FF2B5EF4-FFF2-40B4-BE49-F238E27FC236}">
                    <a16:creationId xmlns:a16="http://schemas.microsoft.com/office/drawing/2014/main" id="{8E4788AE-3E8D-4C34-B280-06206CEBE40D}"/>
                  </a:ext>
                </a:extLst>
              </p:cNvPr>
              <p:cNvSpPr>
                <a:spLocks/>
              </p:cNvSpPr>
              <p:nvPr/>
            </p:nvSpPr>
            <p:spPr bwMode="auto">
              <a:xfrm>
                <a:off x="2759" y="1299"/>
                <a:ext cx="41" cy="34"/>
              </a:xfrm>
              <a:custGeom>
                <a:avLst/>
                <a:gdLst>
                  <a:gd name="T0" fmla="*/ 36 w 41"/>
                  <a:gd name="T1" fmla="*/ 3 h 34"/>
                  <a:gd name="T2" fmla="*/ 32 w 41"/>
                  <a:gd name="T3" fmla="*/ 7 h 34"/>
                  <a:gd name="T4" fmla="*/ 33 w 41"/>
                  <a:gd name="T5" fmla="*/ 5 h 34"/>
                  <a:gd name="T6" fmla="*/ 30 w 41"/>
                  <a:gd name="T7" fmla="*/ 0 h 34"/>
                  <a:gd name="T8" fmla="*/ 30 w 41"/>
                  <a:gd name="T9" fmla="*/ 3 h 34"/>
                  <a:gd name="T10" fmla="*/ 28 w 41"/>
                  <a:gd name="T11" fmla="*/ 5 h 34"/>
                  <a:gd name="T12" fmla="*/ 25 w 41"/>
                  <a:gd name="T13" fmla="*/ 8 h 34"/>
                  <a:gd name="T14" fmla="*/ 24 w 41"/>
                  <a:gd name="T15" fmla="*/ 7 h 34"/>
                  <a:gd name="T16" fmla="*/ 25 w 41"/>
                  <a:gd name="T17" fmla="*/ 2 h 34"/>
                  <a:gd name="T18" fmla="*/ 22 w 41"/>
                  <a:gd name="T19" fmla="*/ 2 h 34"/>
                  <a:gd name="T20" fmla="*/ 20 w 41"/>
                  <a:gd name="T21" fmla="*/ 5 h 34"/>
                  <a:gd name="T22" fmla="*/ 22 w 41"/>
                  <a:gd name="T23" fmla="*/ 10 h 34"/>
                  <a:gd name="T24" fmla="*/ 19 w 41"/>
                  <a:gd name="T25" fmla="*/ 8 h 34"/>
                  <a:gd name="T26" fmla="*/ 17 w 41"/>
                  <a:gd name="T27" fmla="*/ 15 h 34"/>
                  <a:gd name="T28" fmla="*/ 16 w 41"/>
                  <a:gd name="T29" fmla="*/ 8 h 34"/>
                  <a:gd name="T30" fmla="*/ 11 w 41"/>
                  <a:gd name="T31" fmla="*/ 8 h 34"/>
                  <a:gd name="T32" fmla="*/ 1 w 41"/>
                  <a:gd name="T33" fmla="*/ 13 h 34"/>
                  <a:gd name="T34" fmla="*/ 1 w 41"/>
                  <a:gd name="T35" fmla="*/ 16 h 34"/>
                  <a:gd name="T36" fmla="*/ 1 w 41"/>
                  <a:gd name="T37" fmla="*/ 23 h 34"/>
                  <a:gd name="T38" fmla="*/ 0 w 41"/>
                  <a:gd name="T39" fmla="*/ 27 h 34"/>
                  <a:gd name="T40" fmla="*/ 4 w 41"/>
                  <a:gd name="T41" fmla="*/ 27 h 34"/>
                  <a:gd name="T42" fmla="*/ 4 w 41"/>
                  <a:gd name="T43" fmla="*/ 26 h 34"/>
                  <a:gd name="T44" fmla="*/ 4 w 41"/>
                  <a:gd name="T45" fmla="*/ 24 h 34"/>
                  <a:gd name="T46" fmla="*/ 6 w 41"/>
                  <a:gd name="T47" fmla="*/ 26 h 34"/>
                  <a:gd name="T48" fmla="*/ 9 w 41"/>
                  <a:gd name="T49" fmla="*/ 24 h 34"/>
                  <a:gd name="T50" fmla="*/ 9 w 41"/>
                  <a:gd name="T51" fmla="*/ 27 h 34"/>
                  <a:gd name="T52" fmla="*/ 3 w 41"/>
                  <a:gd name="T53" fmla="*/ 32 h 34"/>
                  <a:gd name="T54" fmla="*/ 6 w 41"/>
                  <a:gd name="T55" fmla="*/ 34 h 34"/>
                  <a:gd name="T56" fmla="*/ 9 w 41"/>
                  <a:gd name="T57" fmla="*/ 32 h 34"/>
                  <a:gd name="T58" fmla="*/ 12 w 41"/>
                  <a:gd name="T59" fmla="*/ 27 h 34"/>
                  <a:gd name="T60" fmla="*/ 12 w 41"/>
                  <a:gd name="T61" fmla="*/ 26 h 34"/>
                  <a:gd name="T62" fmla="*/ 16 w 41"/>
                  <a:gd name="T63" fmla="*/ 23 h 34"/>
                  <a:gd name="T64" fmla="*/ 20 w 41"/>
                  <a:gd name="T65" fmla="*/ 23 h 34"/>
                  <a:gd name="T66" fmla="*/ 24 w 41"/>
                  <a:gd name="T67" fmla="*/ 21 h 34"/>
                  <a:gd name="T68" fmla="*/ 20 w 41"/>
                  <a:gd name="T69" fmla="*/ 18 h 34"/>
                  <a:gd name="T70" fmla="*/ 25 w 41"/>
                  <a:gd name="T71" fmla="*/ 18 h 34"/>
                  <a:gd name="T72" fmla="*/ 30 w 41"/>
                  <a:gd name="T73" fmla="*/ 21 h 34"/>
                  <a:gd name="T74" fmla="*/ 30 w 41"/>
                  <a:gd name="T75" fmla="*/ 15 h 34"/>
                  <a:gd name="T76" fmla="*/ 28 w 41"/>
                  <a:gd name="T77" fmla="*/ 13 h 34"/>
                  <a:gd name="T78" fmla="*/ 32 w 41"/>
                  <a:gd name="T79" fmla="*/ 15 h 34"/>
                  <a:gd name="T80" fmla="*/ 35 w 41"/>
                  <a:gd name="T81" fmla="*/ 15 h 34"/>
                  <a:gd name="T82" fmla="*/ 38 w 41"/>
                  <a:gd name="T83" fmla="*/ 11 h 34"/>
                  <a:gd name="T84" fmla="*/ 36 w 41"/>
                  <a:gd name="T85" fmla="*/ 10 h 34"/>
                  <a:gd name="T86" fmla="*/ 40 w 41"/>
                  <a:gd name="T87" fmla="*/ 8 h 34"/>
                  <a:gd name="T88" fmla="*/ 41 w 41"/>
                  <a:gd name="T89" fmla="*/ 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1" h="34">
                    <a:moveTo>
                      <a:pt x="38" y="3"/>
                    </a:moveTo>
                    <a:lnTo>
                      <a:pt x="36" y="3"/>
                    </a:lnTo>
                    <a:lnTo>
                      <a:pt x="33" y="7"/>
                    </a:lnTo>
                    <a:lnTo>
                      <a:pt x="32" y="7"/>
                    </a:lnTo>
                    <a:lnTo>
                      <a:pt x="32" y="5"/>
                    </a:lnTo>
                    <a:lnTo>
                      <a:pt x="33" y="5"/>
                    </a:lnTo>
                    <a:lnTo>
                      <a:pt x="33" y="2"/>
                    </a:lnTo>
                    <a:lnTo>
                      <a:pt x="30" y="0"/>
                    </a:lnTo>
                    <a:lnTo>
                      <a:pt x="30" y="2"/>
                    </a:lnTo>
                    <a:lnTo>
                      <a:pt x="30" y="3"/>
                    </a:lnTo>
                    <a:lnTo>
                      <a:pt x="30" y="7"/>
                    </a:lnTo>
                    <a:lnTo>
                      <a:pt x="28" y="5"/>
                    </a:lnTo>
                    <a:lnTo>
                      <a:pt x="27" y="5"/>
                    </a:lnTo>
                    <a:lnTo>
                      <a:pt x="25" y="8"/>
                    </a:lnTo>
                    <a:lnTo>
                      <a:pt x="24" y="8"/>
                    </a:lnTo>
                    <a:lnTo>
                      <a:pt x="24" y="7"/>
                    </a:lnTo>
                    <a:lnTo>
                      <a:pt x="25" y="5"/>
                    </a:lnTo>
                    <a:lnTo>
                      <a:pt x="25" y="2"/>
                    </a:lnTo>
                    <a:lnTo>
                      <a:pt x="24" y="0"/>
                    </a:lnTo>
                    <a:lnTo>
                      <a:pt x="22" y="2"/>
                    </a:lnTo>
                    <a:lnTo>
                      <a:pt x="19" y="3"/>
                    </a:lnTo>
                    <a:lnTo>
                      <a:pt x="20" y="5"/>
                    </a:lnTo>
                    <a:lnTo>
                      <a:pt x="22" y="7"/>
                    </a:lnTo>
                    <a:lnTo>
                      <a:pt x="22" y="10"/>
                    </a:lnTo>
                    <a:lnTo>
                      <a:pt x="19" y="8"/>
                    </a:lnTo>
                    <a:lnTo>
                      <a:pt x="19" y="8"/>
                    </a:lnTo>
                    <a:lnTo>
                      <a:pt x="20" y="11"/>
                    </a:lnTo>
                    <a:lnTo>
                      <a:pt x="17" y="15"/>
                    </a:lnTo>
                    <a:lnTo>
                      <a:pt x="16" y="13"/>
                    </a:lnTo>
                    <a:lnTo>
                      <a:pt x="16" y="8"/>
                    </a:lnTo>
                    <a:lnTo>
                      <a:pt x="16" y="7"/>
                    </a:lnTo>
                    <a:lnTo>
                      <a:pt x="11" y="8"/>
                    </a:lnTo>
                    <a:lnTo>
                      <a:pt x="6" y="11"/>
                    </a:lnTo>
                    <a:lnTo>
                      <a:pt x="1" y="13"/>
                    </a:lnTo>
                    <a:lnTo>
                      <a:pt x="1" y="15"/>
                    </a:lnTo>
                    <a:lnTo>
                      <a:pt x="1" y="16"/>
                    </a:lnTo>
                    <a:lnTo>
                      <a:pt x="1" y="19"/>
                    </a:lnTo>
                    <a:lnTo>
                      <a:pt x="1" y="23"/>
                    </a:lnTo>
                    <a:lnTo>
                      <a:pt x="0" y="24"/>
                    </a:lnTo>
                    <a:lnTo>
                      <a:pt x="0" y="27"/>
                    </a:lnTo>
                    <a:lnTo>
                      <a:pt x="3" y="29"/>
                    </a:lnTo>
                    <a:lnTo>
                      <a:pt x="4" y="27"/>
                    </a:lnTo>
                    <a:lnTo>
                      <a:pt x="4" y="26"/>
                    </a:lnTo>
                    <a:lnTo>
                      <a:pt x="4" y="26"/>
                    </a:lnTo>
                    <a:lnTo>
                      <a:pt x="3" y="26"/>
                    </a:lnTo>
                    <a:lnTo>
                      <a:pt x="4" y="24"/>
                    </a:lnTo>
                    <a:lnTo>
                      <a:pt x="6" y="24"/>
                    </a:lnTo>
                    <a:lnTo>
                      <a:pt x="6" y="26"/>
                    </a:lnTo>
                    <a:lnTo>
                      <a:pt x="8" y="26"/>
                    </a:lnTo>
                    <a:lnTo>
                      <a:pt x="9" y="24"/>
                    </a:lnTo>
                    <a:lnTo>
                      <a:pt x="11" y="24"/>
                    </a:lnTo>
                    <a:lnTo>
                      <a:pt x="9" y="27"/>
                    </a:lnTo>
                    <a:lnTo>
                      <a:pt x="9" y="29"/>
                    </a:lnTo>
                    <a:lnTo>
                      <a:pt x="3" y="32"/>
                    </a:lnTo>
                    <a:lnTo>
                      <a:pt x="3" y="34"/>
                    </a:lnTo>
                    <a:lnTo>
                      <a:pt x="6" y="34"/>
                    </a:lnTo>
                    <a:lnTo>
                      <a:pt x="8" y="32"/>
                    </a:lnTo>
                    <a:lnTo>
                      <a:pt x="9" y="32"/>
                    </a:lnTo>
                    <a:lnTo>
                      <a:pt x="9" y="31"/>
                    </a:lnTo>
                    <a:lnTo>
                      <a:pt x="12" y="27"/>
                    </a:lnTo>
                    <a:lnTo>
                      <a:pt x="11" y="26"/>
                    </a:lnTo>
                    <a:lnTo>
                      <a:pt x="12" y="26"/>
                    </a:lnTo>
                    <a:lnTo>
                      <a:pt x="14" y="26"/>
                    </a:lnTo>
                    <a:lnTo>
                      <a:pt x="16" y="23"/>
                    </a:lnTo>
                    <a:lnTo>
                      <a:pt x="17" y="23"/>
                    </a:lnTo>
                    <a:lnTo>
                      <a:pt x="20" y="23"/>
                    </a:lnTo>
                    <a:lnTo>
                      <a:pt x="22" y="23"/>
                    </a:lnTo>
                    <a:lnTo>
                      <a:pt x="24" y="21"/>
                    </a:lnTo>
                    <a:lnTo>
                      <a:pt x="22" y="19"/>
                    </a:lnTo>
                    <a:lnTo>
                      <a:pt x="20" y="18"/>
                    </a:lnTo>
                    <a:lnTo>
                      <a:pt x="22" y="18"/>
                    </a:lnTo>
                    <a:lnTo>
                      <a:pt x="25" y="18"/>
                    </a:lnTo>
                    <a:lnTo>
                      <a:pt x="27" y="21"/>
                    </a:lnTo>
                    <a:lnTo>
                      <a:pt x="30" y="21"/>
                    </a:lnTo>
                    <a:lnTo>
                      <a:pt x="32" y="18"/>
                    </a:lnTo>
                    <a:lnTo>
                      <a:pt x="30" y="15"/>
                    </a:lnTo>
                    <a:lnTo>
                      <a:pt x="27" y="15"/>
                    </a:lnTo>
                    <a:lnTo>
                      <a:pt x="28" y="13"/>
                    </a:lnTo>
                    <a:lnTo>
                      <a:pt x="30" y="13"/>
                    </a:lnTo>
                    <a:lnTo>
                      <a:pt x="32" y="15"/>
                    </a:lnTo>
                    <a:lnTo>
                      <a:pt x="33" y="13"/>
                    </a:lnTo>
                    <a:lnTo>
                      <a:pt x="35" y="15"/>
                    </a:lnTo>
                    <a:lnTo>
                      <a:pt x="36" y="15"/>
                    </a:lnTo>
                    <a:lnTo>
                      <a:pt x="38" y="11"/>
                    </a:lnTo>
                    <a:lnTo>
                      <a:pt x="38" y="10"/>
                    </a:lnTo>
                    <a:lnTo>
                      <a:pt x="36" y="10"/>
                    </a:lnTo>
                    <a:lnTo>
                      <a:pt x="36" y="8"/>
                    </a:lnTo>
                    <a:lnTo>
                      <a:pt x="40" y="8"/>
                    </a:lnTo>
                    <a:lnTo>
                      <a:pt x="41" y="7"/>
                    </a:lnTo>
                    <a:lnTo>
                      <a:pt x="41" y="3"/>
                    </a:lnTo>
                    <a:lnTo>
                      <a:pt x="38" y="3"/>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5" name="Freeform 99">
                <a:extLst>
                  <a:ext uri="{FF2B5EF4-FFF2-40B4-BE49-F238E27FC236}">
                    <a16:creationId xmlns:a16="http://schemas.microsoft.com/office/drawing/2014/main" id="{B63FC112-E39A-4A11-B2B0-7ACD83ECF52B}"/>
                  </a:ext>
                </a:extLst>
              </p:cNvPr>
              <p:cNvSpPr>
                <a:spLocks/>
              </p:cNvSpPr>
              <p:nvPr/>
            </p:nvSpPr>
            <p:spPr bwMode="auto">
              <a:xfrm>
                <a:off x="2730" y="1352"/>
                <a:ext cx="3" cy="3"/>
              </a:xfrm>
              <a:custGeom>
                <a:avLst/>
                <a:gdLst>
                  <a:gd name="T0" fmla="*/ 0 w 3"/>
                  <a:gd name="T1" fmla="*/ 3 h 3"/>
                  <a:gd name="T2" fmla="*/ 2 w 3"/>
                  <a:gd name="T3" fmla="*/ 3 h 3"/>
                  <a:gd name="T4" fmla="*/ 3 w 3"/>
                  <a:gd name="T5" fmla="*/ 3 h 3"/>
                  <a:gd name="T6" fmla="*/ 3 w 3"/>
                  <a:gd name="T7" fmla="*/ 0 h 3"/>
                  <a:gd name="T8" fmla="*/ 0 w 3"/>
                  <a:gd name="T9" fmla="*/ 1 h 3"/>
                  <a:gd name="T10" fmla="*/ 0 w 3"/>
                  <a:gd name="T11" fmla="*/ 3 h 3"/>
                </a:gdLst>
                <a:ahLst/>
                <a:cxnLst>
                  <a:cxn ang="0">
                    <a:pos x="T0" y="T1"/>
                  </a:cxn>
                  <a:cxn ang="0">
                    <a:pos x="T2" y="T3"/>
                  </a:cxn>
                  <a:cxn ang="0">
                    <a:pos x="T4" y="T5"/>
                  </a:cxn>
                  <a:cxn ang="0">
                    <a:pos x="T6" y="T7"/>
                  </a:cxn>
                  <a:cxn ang="0">
                    <a:pos x="T8" y="T9"/>
                  </a:cxn>
                  <a:cxn ang="0">
                    <a:pos x="T10" y="T11"/>
                  </a:cxn>
                </a:cxnLst>
                <a:rect l="0" t="0" r="r" b="b"/>
                <a:pathLst>
                  <a:path w="3" h="3">
                    <a:moveTo>
                      <a:pt x="0" y="3"/>
                    </a:moveTo>
                    <a:lnTo>
                      <a:pt x="2" y="3"/>
                    </a:lnTo>
                    <a:lnTo>
                      <a:pt x="3" y="3"/>
                    </a:lnTo>
                    <a:lnTo>
                      <a:pt x="3" y="0"/>
                    </a:lnTo>
                    <a:lnTo>
                      <a:pt x="0" y="1"/>
                    </a:lnTo>
                    <a:lnTo>
                      <a:pt x="0" y="3"/>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6" name="Freeform 100">
                <a:extLst>
                  <a:ext uri="{FF2B5EF4-FFF2-40B4-BE49-F238E27FC236}">
                    <a16:creationId xmlns:a16="http://schemas.microsoft.com/office/drawing/2014/main" id="{32FDF09E-E4E3-44F1-BD4A-3C9F8B894A93}"/>
                  </a:ext>
                </a:extLst>
              </p:cNvPr>
              <p:cNvSpPr>
                <a:spLocks/>
              </p:cNvSpPr>
              <p:nvPr/>
            </p:nvSpPr>
            <p:spPr bwMode="auto">
              <a:xfrm>
                <a:off x="2792" y="1288"/>
                <a:ext cx="16" cy="11"/>
              </a:xfrm>
              <a:custGeom>
                <a:avLst/>
                <a:gdLst>
                  <a:gd name="T0" fmla="*/ 13 w 16"/>
                  <a:gd name="T1" fmla="*/ 6 h 11"/>
                  <a:gd name="T2" fmla="*/ 14 w 16"/>
                  <a:gd name="T3" fmla="*/ 5 h 11"/>
                  <a:gd name="T4" fmla="*/ 16 w 16"/>
                  <a:gd name="T5" fmla="*/ 3 h 11"/>
                  <a:gd name="T6" fmla="*/ 14 w 16"/>
                  <a:gd name="T7" fmla="*/ 2 h 11"/>
                  <a:gd name="T8" fmla="*/ 13 w 16"/>
                  <a:gd name="T9" fmla="*/ 2 h 11"/>
                  <a:gd name="T10" fmla="*/ 13 w 16"/>
                  <a:gd name="T11" fmla="*/ 3 h 11"/>
                  <a:gd name="T12" fmla="*/ 11 w 16"/>
                  <a:gd name="T13" fmla="*/ 3 h 11"/>
                  <a:gd name="T14" fmla="*/ 11 w 16"/>
                  <a:gd name="T15" fmla="*/ 0 h 11"/>
                  <a:gd name="T16" fmla="*/ 10 w 16"/>
                  <a:gd name="T17" fmla="*/ 0 h 11"/>
                  <a:gd name="T18" fmla="*/ 8 w 16"/>
                  <a:gd name="T19" fmla="*/ 0 h 11"/>
                  <a:gd name="T20" fmla="*/ 7 w 16"/>
                  <a:gd name="T21" fmla="*/ 2 h 11"/>
                  <a:gd name="T22" fmla="*/ 8 w 16"/>
                  <a:gd name="T23" fmla="*/ 3 h 11"/>
                  <a:gd name="T24" fmla="*/ 7 w 16"/>
                  <a:gd name="T25" fmla="*/ 6 h 11"/>
                  <a:gd name="T26" fmla="*/ 5 w 16"/>
                  <a:gd name="T27" fmla="*/ 5 h 11"/>
                  <a:gd name="T28" fmla="*/ 3 w 16"/>
                  <a:gd name="T29" fmla="*/ 6 h 11"/>
                  <a:gd name="T30" fmla="*/ 2 w 16"/>
                  <a:gd name="T31" fmla="*/ 5 h 11"/>
                  <a:gd name="T32" fmla="*/ 0 w 16"/>
                  <a:gd name="T33" fmla="*/ 6 h 11"/>
                  <a:gd name="T34" fmla="*/ 0 w 16"/>
                  <a:gd name="T35" fmla="*/ 8 h 11"/>
                  <a:gd name="T36" fmla="*/ 3 w 16"/>
                  <a:gd name="T37" fmla="*/ 11 h 11"/>
                  <a:gd name="T38" fmla="*/ 7 w 16"/>
                  <a:gd name="T39" fmla="*/ 11 h 11"/>
                  <a:gd name="T40" fmla="*/ 8 w 16"/>
                  <a:gd name="T41" fmla="*/ 10 h 11"/>
                  <a:gd name="T42" fmla="*/ 10 w 16"/>
                  <a:gd name="T43" fmla="*/ 11 h 11"/>
                  <a:gd name="T44" fmla="*/ 10 w 16"/>
                  <a:gd name="T45" fmla="*/ 11 h 11"/>
                  <a:gd name="T46" fmla="*/ 13 w 16"/>
                  <a:gd name="T47" fmla="*/ 8 h 11"/>
                  <a:gd name="T48" fmla="*/ 14 w 16"/>
                  <a:gd name="T49" fmla="*/ 10 h 11"/>
                  <a:gd name="T50" fmla="*/ 16 w 16"/>
                  <a:gd name="T51" fmla="*/ 10 h 11"/>
                  <a:gd name="T52" fmla="*/ 16 w 16"/>
                  <a:gd name="T53" fmla="*/ 8 h 11"/>
                  <a:gd name="T54" fmla="*/ 13 w 16"/>
                  <a:gd name="T55"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 h="11">
                    <a:moveTo>
                      <a:pt x="13" y="6"/>
                    </a:moveTo>
                    <a:lnTo>
                      <a:pt x="14" y="5"/>
                    </a:lnTo>
                    <a:lnTo>
                      <a:pt x="16" y="3"/>
                    </a:lnTo>
                    <a:lnTo>
                      <a:pt x="14" y="2"/>
                    </a:lnTo>
                    <a:lnTo>
                      <a:pt x="13" y="2"/>
                    </a:lnTo>
                    <a:lnTo>
                      <a:pt x="13" y="3"/>
                    </a:lnTo>
                    <a:lnTo>
                      <a:pt x="11" y="3"/>
                    </a:lnTo>
                    <a:lnTo>
                      <a:pt x="11" y="0"/>
                    </a:lnTo>
                    <a:lnTo>
                      <a:pt x="10" y="0"/>
                    </a:lnTo>
                    <a:lnTo>
                      <a:pt x="8" y="0"/>
                    </a:lnTo>
                    <a:lnTo>
                      <a:pt x="7" y="2"/>
                    </a:lnTo>
                    <a:lnTo>
                      <a:pt x="8" y="3"/>
                    </a:lnTo>
                    <a:lnTo>
                      <a:pt x="7" y="6"/>
                    </a:lnTo>
                    <a:lnTo>
                      <a:pt x="5" y="5"/>
                    </a:lnTo>
                    <a:lnTo>
                      <a:pt x="3" y="6"/>
                    </a:lnTo>
                    <a:lnTo>
                      <a:pt x="2" y="5"/>
                    </a:lnTo>
                    <a:lnTo>
                      <a:pt x="0" y="6"/>
                    </a:lnTo>
                    <a:lnTo>
                      <a:pt x="0" y="8"/>
                    </a:lnTo>
                    <a:lnTo>
                      <a:pt x="3" y="11"/>
                    </a:lnTo>
                    <a:lnTo>
                      <a:pt x="7" y="11"/>
                    </a:lnTo>
                    <a:lnTo>
                      <a:pt x="8" y="10"/>
                    </a:lnTo>
                    <a:lnTo>
                      <a:pt x="10" y="11"/>
                    </a:lnTo>
                    <a:lnTo>
                      <a:pt x="10" y="11"/>
                    </a:lnTo>
                    <a:lnTo>
                      <a:pt x="13" y="8"/>
                    </a:lnTo>
                    <a:lnTo>
                      <a:pt x="14" y="10"/>
                    </a:lnTo>
                    <a:lnTo>
                      <a:pt x="16" y="10"/>
                    </a:lnTo>
                    <a:lnTo>
                      <a:pt x="16" y="8"/>
                    </a:lnTo>
                    <a:lnTo>
                      <a:pt x="13" y="6"/>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7" name="Freeform 101">
                <a:extLst>
                  <a:ext uri="{FF2B5EF4-FFF2-40B4-BE49-F238E27FC236}">
                    <a16:creationId xmlns:a16="http://schemas.microsoft.com/office/drawing/2014/main" id="{847E4A03-278D-4340-9C15-DD1BA185EEA2}"/>
                  </a:ext>
                </a:extLst>
              </p:cNvPr>
              <p:cNvSpPr>
                <a:spLocks/>
              </p:cNvSpPr>
              <p:nvPr/>
            </p:nvSpPr>
            <p:spPr bwMode="auto">
              <a:xfrm>
                <a:off x="2803" y="1282"/>
                <a:ext cx="5" cy="5"/>
              </a:xfrm>
              <a:custGeom>
                <a:avLst/>
                <a:gdLst>
                  <a:gd name="T0" fmla="*/ 3 w 5"/>
                  <a:gd name="T1" fmla="*/ 3 h 5"/>
                  <a:gd name="T2" fmla="*/ 5 w 5"/>
                  <a:gd name="T3" fmla="*/ 0 h 5"/>
                  <a:gd name="T4" fmla="*/ 2 w 5"/>
                  <a:gd name="T5" fmla="*/ 0 h 5"/>
                  <a:gd name="T6" fmla="*/ 0 w 5"/>
                  <a:gd name="T7" fmla="*/ 1 h 5"/>
                  <a:gd name="T8" fmla="*/ 0 w 5"/>
                  <a:gd name="T9" fmla="*/ 3 h 5"/>
                  <a:gd name="T10" fmla="*/ 2 w 5"/>
                  <a:gd name="T11" fmla="*/ 5 h 5"/>
                  <a:gd name="T12" fmla="*/ 3 w 5"/>
                  <a:gd name="T13" fmla="*/ 3 h 5"/>
                </a:gdLst>
                <a:ahLst/>
                <a:cxnLst>
                  <a:cxn ang="0">
                    <a:pos x="T0" y="T1"/>
                  </a:cxn>
                  <a:cxn ang="0">
                    <a:pos x="T2" y="T3"/>
                  </a:cxn>
                  <a:cxn ang="0">
                    <a:pos x="T4" y="T5"/>
                  </a:cxn>
                  <a:cxn ang="0">
                    <a:pos x="T6" y="T7"/>
                  </a:cxn>
                  <a:cxn ang="0">
                    <a:pos x="T8" y="T9"/>
                  </a:cxn>
                  <a:cxn ang="0">
                    <a:pos x="T10" y="T11"/>
                  </a:cxn>
                  <a:cxn ang="0">
                    <a:pos x="T12" y="T13"/>
                  </a:cxn>
                </a:cxnLst>
                <a:rect l="0" t="0" r="r" b="b"/>
                <a:pathLst>
                  <a:path w="5" h="5">
                    <a:moveTo>
                      <a:pt x="3" y="3"/>
                    </a:moveTo>
                    <a:lnTo>
                      <a:pt x="5" y="0"/>
                    </a:lnTo>
                    <a:lnTo>
                      <a:pt x="2" y="0"/>
                    </a:lnTo>
                    <a:lnTo>
                      <a:pt x="0" y="1"/>
                    </a:lnTo>
                    <a:lnTo>
                      <a:pt x="0" y="3"/>
                    </a:lnTo>
                    <a:lnTo>
                      <a:pt x="2" y="5"/>
                    </a:lnTo>
                    <a:lnTo>
                      <a:pt x="3" y="3"/>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8" name="Freeform 102">
                <a:extLst>
                  <a:ext uri="{FF2B5EF4-FFF2-40B4-BE49-F238E27FC236}">
                    <a16:creationId xmlns:a16="http://schemas.microsoft.com/office/drawing/2014/main" id="{73489E41-6533-48B2-85A8-21F59C0E887A}"/>
                  </a:ext>
                </a:extLst>
              </p:cNvPr>
              <p:cNvSpPr>
                <a:spLocks/>
              </p:cNvSpPr>
              <p:nvPr/>
            </p:nvSpPr>
            <p:spPr bwMode="auto">
              <a:xfrm>
                <a:off x="2749" y="1334"/>
                <a:ext cx="8" cy="5"/>
              </a:xfrm>
              <a:custGeom>
                <a:avLst/>
                <a:gdLst>
                  <a:gd name="T0" fmla="*/ 0 w 8"/>
                  <a:gd name="T1" fmla="*/ 5 h 5"/>
                  <a:gd name="T2" fmla="*/ 3 w 8"/>
                  <a:gd name="T3" fmla="*/ 5 h 5"/>
                  <a:gd name="T4" fmla="*/ 8 w 8"/>
                  <a:gd name="T5" fmla="*/ 0 h 5"/>
                  <a:gd name="T6" fmla="*/ 3 w 8"/>
                  <a:gd name="T7" fmla="*/ 2 h 5"/>
                  <a:gd name="T8" fmla="*/ 0 w 8"/>
                  <a:gd name="T9" fmla="*/ 5 h 5"/>
                </a:gdLst>
                <a:ahLst/>
                <a:cxnLst>
                  <a:cxn ang="0">
                    <a:pos x="T0" y="T1"/>
                  </a:cxn>
                  <a:cxn ang="0">
                    <a:pos x="T2" y="T3"/>
                  </a:cxn>
                  <a:cxn ang="0">
                    <a:pos x="T4" y="T5"/>
                  </a:cxn>
                  <a:cxn ang="0">
                    <a:pos x="T6" y="T7"/>
                  </a:cxn>
                  <a:cxn ang="0">
                    <a:pos x="T8" y="T9"/>
                  </a:cxn>
                </a:cxnLst>
                <a:rect l="0" t="0" r="r" b="b"/>
                <a:pathLst>
                  <a:path w="8" h="5">
                    <a:moveTo>
                      <a:pt x="0" y="5"/>
                    </a:moveTo>
                    <a:lnTo>
                      <a:pt x="3" y="5"/>
                    </a:lnTo>
                    <a:lnTo>
                      <a:pt x="8" y="0"/>
                    </a:lnTo>
                    <a:lnTo>
                      <a:pt x="3" y="2"/>
                    </a:lnTo>
                    <a:lnTo>
                      <a:pt x="0" y="5"/>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9" name="Freeform 103">
                <a:extLst>
                  <a:ext uri="{FF2B5EF4-FFF2-40B4-BE49-F238E27FC236}">
                    <a16:creationId xmlns:a16="http://schemas.microsoft.com/office/drawing/2014/main" id="{CA57900A-EDB8-47D8-8999-0D12D0B4DE84}"/>
                  </a:ext>
                </a:extLst>
              </p:cNvPr>
              <p:cNvSpPr>
                <a:spLocks/>
              </p:cNvSpPr>
              <p:nvPr/>
            </p:nvSpPr>
            <p:spPr bwMode="auto">
              <a:xfrm>
                <a:off x="2757" y="1336"/>
                <a:ext cx="3" cy="2"/>
              </a:xfrm>
              <a:custGeom>
                <a:avLst/>
                <a:gdLst>
                  <a:gd name="T0" fmla="*/ 2 w 3"/>
                  <a:gd name="T1" fmla="*/ 2 h 2"/>
                  <a:gd name="T2" fmla="*/ 3 w 3"/>
                  <a:gd name="T3" fmla="*/ 0 h 2"/>
                  <a:gd name="T4" fmla="*/ 0 w 3"/>
                  <a:gd name="T5" fmla="*/ 0 h 2"/>
                  <a:gd name="T6" fmla="*/ 2 w 3"/>
                  <a:gd name="T7" fmla="*/ 2 h 2"/>
                </a:gdLst>
                <a:ahLst/>
                <a:cxnLst>
                  <a:cxn ang="0">
                    <a:pos x="T0" y="T1"/>
                  </a:cxn>
                  <a:cxn ang="0">
                    <a:pos x="T2" y="T3"/>
                  </a:cxn>
                  <a:cxn ang="0">
                    <a:pos x="T4" y="T5"/>
                  </a:cxn>
                  <a:cxn ang="0">
                    <a:pos x="T6" y="T7"/>
                  </a:cxn>
                </a:cxnLst>
                <a:rect l="0" t="0" r="r" b="b"/>
                <a:pathLst>
                  <a:path w="3" h="2">
                    <a:moveTo>
                      <a:pt x="2" y="2"/>
                    </a:moveTo>
                    <a:lnTo>
                      <a:pt x="3" y="0"/>
                    </a:lnTo>
                    <a:lnTo>
                      <a:pt x="0" y="0"/>
                    </a:lnTo>
                    <a:lnTo>
                      <a:pt x="2" y="2"/>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0" name="Freeform 104">
                <a:extLst>
                  <a:ext uri="{FF2B5EF4-FFF2-40B4-BE49-F238E27FC236}">
                    <a16:creationId xmlns:a16="http://schemas.microsoft.com/office/drawing/2014/main" id="{055D8EBB-6BDB-4E16-93E7-82F40566D9BF}"/>
                  </a:ext>
                </a:extLst>
              </p:cNvPr>
              <p:cNvSpPr>
                <a:spLocks/>
              </p:cNvSpPr>
              <p:nvPr/>
            </p:nvSpPr>
            <p:spPr bwMode="auto">
              <a:xfrm>
                <a:off x="3014" y="1428"/>
                <a:ext cx="1" cy="4"/>
              </a:xfrm>
              <a:custGeom>
                <a:avLst/>
                <a:gdLst>
                  <a:gd name="T0" fmla="*/ 1 w 1"/>
                  <a:gd name="T1" fmla="*/ 2 h 4"/>
                  <a:gd name="T2" fmla="*/ 0 w 1"/>
                  <a:gd name="T3" fmla="*/ 0 h 4"/>
                  <a:gd name="T4" fmla="*/ 0 w 1"/>
                  <a:gd name="T5" fmla="*/ 2 h 4"/>
                  <a:gd name="T6" fmla="*/ 0 w 1"/>
                  <a:gd name="T7" fmla="*/ 4 h 4"/>
                  <a:gd name="T8" fmla="*/ 1 w 1"/>
                  <a:gd name="T9" fmla="*/ 2 h 4"/>
                </a:gdLst>
                <a:ahLst/>
                <a:cxnLst>
                  <a:cxn ang="0">
                    <a:pos x="T0" y="T1"/>
                  </a:cxn>
                  <a:cxn ang="0">
                    <a:pos x="T2" y="T3"/>
                  </a:cxn>
                  <a:cxn ang="0">
                    <a:pos x="T4" y="T5"/>
                  </a:cxn>
                  <a:cxn ang="0">
                    <a:pos x="T6" y="T7"/>
                  </a:cxn>
                  <a:cxn ang="0">
                    <a:pos x="T8" y="T9"/>
                  </a:cxn>
                </a:cxnLst>
                <a:rect l="0" t="0" r="r" b="b"/>
                <a:pathLst>
                  <a:path w="1" h="4">
                    <a:moveTo>
                      <a:pt x="1" y="2"/>
                    </a:moveTo>
                    <a:lnTo>
                      <a:pt x="0" y="0"/>
                    </a:lnTo>
                    <a:lnTo>
                      <a:pt x="0" y="2"/>
                    </a:lnTo>
                    <a:lnTo>
                      <a:pt x="0" y="4"/>
                    </a:lnTo>
                    <a:lnTo>
                      <a:pt x="1" y="2"/>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1" name="Freeform 105">
                <a:extLst>
                  <a:ext uri="{FF2B5EF4-FFF2-40B4-BE49-F238E27FC236}">
                    <a16:creationId xmlns:a16="http://schemas.microsoft.com/office/drawing/2014/main" id="{1D9D4125-7CBD-4D94-83E3-FB99A00CBF5B}"/>
                  </a:ext>
                </a:extLst>
              </p:cNvPr>
              <p:cNvSpPr>
                <a:spLocks/>
              </p:cNvSpPr>
              <p:nvPr/>
            </p:nvSpPr>
            <p:spPr bwMode="auto">
              <a:xfrm>
                <a:off x="3030" y="1435"/>
                <a:ext cx="4" cy="3"/>
              </a:xfrm>
              <a:custGeom>
                <a:avLst/>
                <a:gdLst>
                  <a:gd name="T0" fmla="*/ 0 w 4"/>
                  <a:gd name="T1" fmla="*/ 1 h 3"/>
                  <a:gd name="T2" fmla="*/ 3 w 4"/>
                  <a:gd name="T3" fmla="*/ 3 h 3"/>
                  <a:gd name="T4" fmla="*/ 4 w 4"/>
                  <a:gd name="T5" fmla="*/ 1 h 3"/>
                  <a:gd name="T6" fmla="*/ 1 w 4"/>
                  <a:gd name="T7" fmla="*/ 0 h 3"/>
                  <a:gd name="T8" fmla="*/ 0 w 4"/>
                  <a:gd name="T9" fmla="*/ 1 h 3"/>
                </a:gdLst>
                <a:ahLst/>
                <a:cxnLst>
                  <a:cxn ang="0">
                    <a:pos x="T0" y="T1"/>
                  </a:cxn>
                  <a:cxn ang="0">
                    <a:pos x="T2" y="T3"/>
                  </a:cxn>
                  <a:cxn ang="0">
                    <a:pos x="T4" y="T5"/>
                  </a:cxn>
                  <a:cxn ang="0">
                    <a:pos x="T6" y="T7"/>
                  </a:cxn>
                  <a:cxn ang="0">
                    <a:pos x="T8" y="T9"/>
                  </a:cxn>
                </a:cxnLst>
                <a:rect l="0" t="0" r="r" b="b"/>
                <a:pathLst>
                  <a:path w="4" h="3">
                    <a:moveTo>
                      <a:pt x="0" y="1"/>
                    </a:moveTo>
                    <a:lnTo>
                      <a:pt x="3" y="3"/>
                    </a:lnTo>
                    <a:lnTo>
                      <a:pt x="4" y="1"/>
                    </a:lnTo>
                    <a:lnTo>
                      <a:pt x="1" y="0"/>
                    </a:lnTo>
                    <a:lnTo>
                      <a:pt x="0" y="1"/>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2" name="Freeform 106">
                <a:extLst>
                  <a:ext uri="{FF2B5EF4-FFF2-40B4-BE49-F238E27FC236}">
                    <a16:creationId xmlns:a16="http://schemas.microsoft.com/office/drawing/2014/main" id="{05DE3696-13C6-4358-873D-5B81A92E711B}"/>
                  </a:ext>
                </a:extLst>
              </p:cNvPr>
              <p:cNvSpPr>
                <a:spLocks/>
              </p:cNvSpPr>
              <p:nvPr/>
            </p:nvSpPr>
            <p:spPr bwMode="auto">
              <a:xfrm>
                <a:off x="3030" y="1428"/>
                <a:ext cx="4" cy="5"/>
              </a:xfrm>
              <a:custGeom>
                <a:avLst/>
                <a:gdLst>
                  <a:gd name="T0" fmla="*/ 1 w 4"/>
                  <a:gd name="T1" fmla="*/ 4 h 5"/>
                  <a:gd name="T2" fmla="*/ 0 w 4"/>
                  <a:gd name="T3" fmla="*/ 5 h 5"/>
                  <a:gd name="T4" fmla="*/ 1 w 4"/>
                  <a:gd name="T5" fmla="*/ 5 h 5"/>
                  <a:gd name="T6" fmla="*/ 4 w 4"/>
                  <a:gd name="T7" fmla="*/ 4 h 5"/>
                  <a:gd name="T8" fmla="*/ 3 w 4"/>
                  <a:gd name="T9" fmla="*/ 0 h 5"/>
                  <a:gd name="T10" fmla="*/ 1 w 4"/>
                  <a:gd name="T11" fmla="*/ 0 h 5"/>
                  <a:gd name="T12" fmla="*/ 1 w 4"/>
                  <a:gd name="T13" fmla="*/ 4 h 5"/>
                </a:gdLst>
                <a:ahLst/>
                <a:cxnLst>
                  <a:cxn ang="0">
                    <a:pos x="T0" y="T1"/>
                  </a:cxn>
                  <a:cxn ang="0">
                    <a:pos x="T2" y="T3"/>
                  </a:cxn>
                  <a:cxn ang="0">
                    <a:pos x="T4" y="T5"/>
                  </a:cxn>
                  <a:cxn ang="0">
                    <a:pos x="T6" y="T7"/>
                  </a:cxn>
                  <a:cxn ang="0">
                    <a:pos x="T8" y="T9"/>
                  </a:cxn>
                  <a:cxn ang="0">
                    <a:pos x="T10" y="T11"/>
                  </a:cxn>
                  <a:cxn ang="0">
                    <a:pos x="T12" y="T13"/>
                  </a:cxn>
                </a:cxnLst>
                <a:rect l="0" t="0" r="r" b="b"/>
                <a:pathLst>
                  <a:path w="4" h="5">
                    <a:moveTo>
                      <a:pt x="1" y="4"/>
                    </a:moveTo>
                    <a:lnTo>
                      <a:pt x="0" y="5"/>
                    </a:lnTo>
                    <a:lnTo>
                      <a:pt x="1" y="5"/>
                    </a:lnTo>
                    <a:lnTo>
                      <a:pt x="4" y="4"/>
                    </a:lnTo>
                    <a:lnTo>
                      <a:pt x="3" y="0"/>
                    </a:lnTo>
                    <a:lnTo>
                      <a:pt x="1" y="0"/>
                    </a:lnTo>
                    <a:lnTo>
                      <a:pt x="1" y="4"/>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3" name="Freeform 107">
                <a:extLst>
                  <a:ext uri="{FF2B5EF4-FFF2-40B4-BE49-F238E27FC236}">
                    <a16:creationId xmlns:a16="http://schemas.microsoft.com/office/drawing/2014/main" id="{FB6CCE59-2DF6-4A7C-AC3A-7603941947F8}"/>
                  </a:ext>
                </a:extLst>
              </p:cNvPr>
              <p:cNvSpPr>
                <a:spLocks/>
              </p:cNvSpPr>
              <p:nvPr/>
            </p:nvSpPr>
            <p:spPr bwMode="auto">
              <a:xfrm>
                <a:off x="3010" y="1368"/>
                <a:ext cx="2" cy="1"/>
              </a:xfrm>
              <a:custGeom>
                <a:avLst/>
                <a:gdLst>
                  <a:gd name="T0" fmla="*/ 2 w 2"/>
                  <a:gd name="T1" fmla="*/ 0 h 1"/>
                  <a:gd name="T2" fmla="*/ 0 w 2"/>
                  <a:gd name="T3" fmla="*/ 0 h 1"/>
                  <a:gd name="T4" fmla="*/ 2 w 2"/>
                  <a:gd name="T5" fmla="*/ 1 h 1"/>
                  <a:gd name="T6" fmla="*/ 2 w 2"/>
                  <a:gd name="T7" fmla="*/ 0 h 1"/>
                </a:gdLst>
                <a:ahLst/>
                <a:cxnLst>
                  <a:cxn ang="0">
                    <a:pos x="T0" y="T1"/>
                  </a:cxn>
                  <a:cxn ang="0">
                    <a:pos x="T2" y="T3"/>
                  </a:cxn>
                  <a:cxn ang="0">
                    <a:pos x="T4" y="T5"/>
                  </a:cxn>
                  <a:cxn ang="0">
                    <a:pos x="T6" y="T7"/>
                  </a:cxn>
                </a:cxnLst>
                <a:rect l="0" t="0" r="r" b="b"/>
                <a:pathLst>
                  <a:path w="2" h="1">
                    <a:moveTo>
                      <a:pt x="2" y="0"/>
                    </a:moveTo>
                    <a:lnTo>
                      <a:pt x="0" y="0"/>
                    </a:lnTo>
                    <a:lnTo>
                      <a:pt x="2" y="1"/>
                    </a:lnTo>
                    <a:lnTo>
                      <a:pt x="2"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4" name="Freeform 108">
                <a:extLst>
                  <a:ext uri="{FF2B5EF4-FFF2-40B4-BE49-F238E27FC236}">
                    <a16:creationId xmlns:a16="http://schemas.microsoft.com/office/drawing/2014/main" id="{0FC4CB56-E792-4510-A347-18BC4FF5EFA7}"/>
                  </a:ext>
                </a:extLst>
              </p:cNvPr>
              <p:cNvSpPr>
                <a:spLocks/>
              </p:cNvSpPr>
              <p:nvPr/>
            </p:nvSpPr>
            <p:spPr bwMode="auto">
              <a:xfrm>
                <a:off x="3026" y="1401"/>
                <a:ext cx="7" cy="5"/>
              </a:xfrm>
              <a:custGeom>
                <a:avLst/>
                <a:gdLst>
                  <a:gd name="T0" fmla="*/ 5 w 7"/>
                  <a:gd name="T1" fmla="*/ 4 h 5"/>
                  <a:gd name="T2" fmla="*/ 7 w 7"/>
                  <a:gd name="T3" fmla="*/ 2 h 5"/>
                  <a:gd name="T4" fmla="*/ 7 w 7"/>
                  <a:gd name="T5" fmla="*/ 0 h 5"/>
                  <a:gd name="T6" fmla="*/ 2 w 7"/>
                  <a:gd name="T7" fmla="*/ 2 h 5"/>
                  <a:gd name="T8" fmla="*/ 0 w 7"/>
                  <a:gd name="T9" fmla="*/ 5 h 5"/>
                  <a:gd name="T10" fmla="*/ 4 w 7"/>
                  <a:gd name="T11" fmla="*/ 5 h 5"/>
                  <a:gd name="T12" fmla="*/ 5 w 7"/>
                  <a:gd name="T13" fmla="*/ 4 h 5"/>
                </a:gdLst>
                <a:ahLst/>
                <a:cxnLst>
                  <a:cxn ang="0">
                    <a:pos x="T0" y="T1"/>
                  </a:cxn>
                  <a:cxn ang="0">
                    <a:pos x="T2" y="T3"/>
                  </a:cxn>
                  <a:cxn ang="0">
                    <a:pos x="T4" y="T5"/>
                  </a:cxn>
                  <a:cxn ang="0">
                    <a:pos x="T6" y="T7"/>
                  </a:cxn>
                  <a:cxn ang="0">
                    <a:pos x="T8" y="T9"/>
                  </a:cxn>
                  <a:cxn ang="0">
                    <a:pos x="T10" y="T11"/>
                  </a:cxn>
                  <a:cxn ang="0">
                    <a:pos x="T12" y="T13"/>
                  </a:cxn>
                </a:cxnLst>
                <a:rect l="0" t="0" r="r" b="b"/>
                <a:pathLst>
                  <a:path w="7" h="5">
                    <a:moveTo>
                      <a:pt x="5" y="4"/>
                    </a:moveTo>
                    <a:lnTo>
                      <a:pt x="7" y="2"/>
                    </a:lnTo>
                    <a:lnTo>
                      <a:pt x="7" y="0"/>
                    </a:lnTo>
                    <a:lnTo>
                      <a:pt x="2" y="2"/>
                    </a:lnTo>
                    <a:lnTo>
                      <a:pt x="0" y="5"/>
                    </a:lnTo>
                    <a:lnTo>
                      <a:pt x="4" y="5"/>
                    </a:lnTo>
                    <a:lnTo>
                      <a:pt x="5" y="4"/>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5" name="Freeform 109">
                <a:extLst>
                  <a:ext uri="{FF2B5EF4-FFF2-40B4-BE49-F238E27FC236}">
                    <a16:creationId xmlns:a16="http://schemas.microsoft.com/office/drawing/2014/main" id="{6DA15F46-9C9B-44B9-A93C-56F8D10EDB19}"/>
                  </a:ext>
                </a:extLst>
              </p:cNvPr>
              <p:cNvSpPr>
                <a:spLocks/>
              </p:cNvSpPr>
              <p:nvPr/>
            </p:nvSpPr>
            <p:spPr bwMode="auto">
              <a:xfrm>
                <a:off x="3025" y="1397"/>
                <a:ext cx="6" cy="6"/>
              </a:xfrm>
              <a:custGeom>
                <a:avLst/>
                <a:gdLst>
                  <a:gd name="T0" fmla="*/ 6 w 6"/>
                  <a:gd name="T1" fmla="*/ 1 h 6"/>
                  <a:gd name="T2" fmla="*/ 6 w 6"/>
                  <a:gd name="T3" fmla="*/ 0 h 6"/>
                  <a:gd name="T4" fmla="*/ 1 w 6"/>
                  <a:gd name="T5" fmla="*/ 0 h 6"/>
                  <a:gd name="T6" fmla="*/ 0 w 6"/>
                  <a:gd name="T7" fmla="*/ 3 h 6"/>
                  <a:gd name="T8" fmla="*/ 1 w 6"/>
                  <a:gd name="T9" fmla="*/ 4 h 6"/>
                  <a:gd name="T10" fmla="*/ 3 w 6"/>
                  <a:gd name="T11" fmla="*/ 6 h 6"/>
                  <a:gd name="T12" fmla="*/ 6 w 6"/>
                  <a:gd name="T13" fmla="*/ 1 h 6"/>
                </a:gdLst>
                <a:ahLst/>
                <a:cxnLst>
                  <a:cxn ang="0">
                    <a:pos x="T0" y="T1"/>
                  </a:cxn>
                  <a:cxn ang="0">
                    <a:pos x="T2" y="T3"/>
                  </a:cxn>
                  <a:cxn ang="0">
                    <a:pos x="T4" y="T5"/>
                  </a:cxn>
                  <a:cxn ang="0">
                    <a:pos x="T6" y="T7"/>
                  </a:cxn>
                  <a:cxn ang="0">
                    <a:pos x="T8" y="T9"/>
                  </a:cxn>
                  <a:cxn ang="0">
                    <a:pos x="T10" y="T11"/>
                  </a:cxn>
                  <a:cxn ang="0">
                    <a:pos x="T12" y="T13"/>
                  </a:cxn>
                </a:cxnLst>
                <a:rect l="0" t="0" r="r" b="b"/>
                <a:pathLst>
                  <a:path w="6" h="6">
                    <a:moveTo>
                      <a:pt x="6" y="1"/>
                    </a:moveTo>
                    <a:lnTo>
                      <a:pt x="6" y="0"/>
                    </a:lnTo>
                    <a:lnTo>
                      <a:pt x="1" y="0"/>
                    </a:lnTo>
                    <a:lnTo>
                      <a:pt x="0" y="3"/>
                    </a:lnTo>
                    <a:lnTo>
                      <a:pt x="1" y="4"/>
                    </a:lnTo>
                    <a:lnTo>
                      <a:pt x="3" y="6"/>
                    </a:lnTo>
                    <a:lnTo>
                      <a:pt x="6" y="1"/>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6" name="Freeform 110">
                <a:extLst>
                  <a:ext uri="{FF2B5EF4-FFF2-40B4-BE49-F238E27FC236}">
                    <a16:creationId xmlns:a16="http://schemas.microsoft.com/office/drawing/2014/main" id="{828EFB71-7E10-43E3-AE0F-9E1B2F7C58B5}"/>
                  </a:ext>
                </a:extLst>
              </p:cNvPr>
              <p:cNvSpPr>
                <a:spLocks/>
              </p:cNvSpPr>
              <p:nvPr/>
            </p:nvSpPr>
            <p:spPr bwMode="auto">
              <a:xfrm>
                <a:off x="3033" y="1412"/>
                <a:ext cx="11" cy="18"/>
              </a:xfrm>
              <a:custGeom>
                <a:avLst/>
                <a:gdLst>
                  <a:gd name="T0" fmla="*/ 0 w 11"/>
                  <a:gd name="T1" fmla="*/ 12 h 18"/>
                  <a:gd name="T2" fmla="*/ 6 w 11"/>
                  <a:gd name="T3" fmla="*/ 10 h 18"/>
                  <a:gd name="T4" fmla="*/ 6 w 11"/>
                  <a:gd name="T5" fmla="*/ 10 h 18"/>
                  <a:gd name="T6" fmla="*/ 3 w 11"/>
                  <a:gd name="T7" fmla="*/ 13 h 18"/>
                  <a:gd name="T8" fmla="*/ 1 w 11"/>
                  <a:gd name="T9" fmla="*/ 16 h 18"/>
                  <a:gd name="T10" fmla="*/ 3 w 11"/>
                  <a:gd name="T11" fmla="*/ 18 h 18"/>
                  <a:gd name="T12" fmla="*/ 6 w 11"/>
                  <a:gd name="T13" fmla="*/ 13 h 18"/>
                  <a:gd name="T14" fmla="*/ 11 w 11"/>
                  <a:gd name="T15" fmla="*/ 8 h 18"/>
                  <a:gd name="T16" fmla="*/ 9 w 11"/>
                  <a:gd name="T17" fmla="*/ 7 h 18"/>
                  <a:gd name="T18" fmla="*/ 11 w 11"/>
                  <a:gd name="T19" fmla="*/ 4 h 18"/>
                  <a:gd name="T20" fmla="*/ 9 w 11"/>
                  <a:gd name="T21" fmla="*/ 0 h 18"/>
                  <a:gd name="T22" fmla="*/ 6 w 11"/>
                  <a:gd name="T23" fmla="*/ 0 h 18"/>
                  <a:gd name="T24" fmla="*/ 6 w 11"/>
                  <a:gd name="T25" fmla="*/ 2 h 18"/>
                  <a:gd name="T26" fmla="*/ 3 w 11"/>
                  <a:gd name="T27" fmla="*/ 4 h 18"/>
                  <a:gd name="T28" fmla="*/ 1 w 11"/>
                  <a:gd name="T29" fmla="*/ 7 h 18"/>
                  <a:gd name="T30" fmla="*/ 1 w 11"/>
                  <a:gd name="T31" fmla="*/ 8 h 18"/>
                  <a:gd name="T32" fmla="*/ 0 w 11"/>
                  <a:gd name="T33" fmla="*/ 10 h 18"/>
                  <a:gd name="T34" fmla="*/ 0 w 11"/>
                  <a:gd name="T35" fmla="*/ 1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 h="18">
                    <a:moveTo>
                      <a:pt x="0" y="12"/>
                    </a:moveTo>
                    <a:lnTo>
                      <a:pt x="6" y="10"/>
                    </a:lnTo>
                    <a:lnTo>
                      <a:pt x="6" y="10"/>
                    </a:lnTo>
                    <a:lnTo>
                      <a:pt x="3" y="13"/>
                    </a:lnTo>
                    <a:lnTo>
                      <a:pt x="1" y="16"/>
                    </a:lnTo>
                    <a:lnTo>
                      <a:pt x="3" y="18"/>
                    </a:lnTo>
                    <a:lnTo>
                      <a:pt x="6" y="13"/>
                    </a:lnTo>
                    <a:lnTo>
                      <a:pt x="11" y="8"/>
                    </a:lnTo>
                    <a:lnTo>
                      <a:pt x="9" y="7"/>
                    </a:lnTo>
                    <a:lnTo>
                      <a:pt x="11" y="4"/>
                    </a:lnTo>
                    <a:lnTo>
                      <a:pt x="9" y="0"/>
                    </a:lnTo>
                    <a:lnTo>
                      <a:pt x="6" y="0"/>
                    </a:lnTo>
                    <a:lnTo>
                      <a:pt x="6" y="2"/>
                    </a:lnTo>
                    <a:lnTo>
                      <a:pt x="3" y="4"/>
                    </a:lnTo>
                    <a:lnTo>
                      <a:pt x="1" y="7"/>
                    </a:lnTo>
                    <a:lnTo>
                      <a:pt x="1" y="8"/>
                    </a:lnTo>
                    <a:lnTo>
                      <a:pt x="0" y="10"/>
                    </a:lnTo>
                    <a:lnTo>
                      <a:pt x="0" y="12"/>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7" name="Freeform 111">
                <a:extLst>
                  <a:ext uri="{FF2B5EF4-FFF2-40B4-BE49-F238E27FC236}">
                    <a16:creationId xmlns:a16="http://schemas.microsoft.com/office/drawing/2014/main" id="{61F43D2F-3C08-4A5B-8651-F9EA6A72BB6A}"/>
                  </a:ext>
                </a:extLst>
              </p:cNvPr>
              <p:cNvSpPr>
                <a:spLocks/>
              </p:cNvSpPr>
              <p:nvPr/>
            </p:nvSpPr>
            <p:spPr bwMode="auto">
              <a:xfrm>
                <a:off x="3033" y="1400"/>
                <a:ext cx="3" cy="6"/>
              </a:xfrm>
              <a:custGeom>
                <a:avLst/>
                <a:gdLst>
                  <a:gd name="T0" fmla="*/ 1 w 3"/>
                  <a:gd name="T1" fmla="*/ 6 h 6"/>
                  <a:gd name="T2" fmla="*/ 3 w 3"/>
                  <a:gd name="T3" fmla="*/ 3 h 6"/>
                  <a:gd name="T4" fmla="*/ 3 w 3"/>
                  <a:gd name="T5" fmla="*/ 1 h 6"/>
                  <a:gd name="T6" fmla="*/ 3 w 3"/>
                  <a:gd name="T7" fmla="*/ 0 h 6"/>
                  <a:gd name="T8" fmla="*/ 1 w 3"/>
                  <a:gd name="T9" fmla="*/ 1 h 6"/>
                  <a:gd name="T10" fmla="*/ 0 w 3"/>
                  <a:gd name="T11" fmla="*/ 3 h 6"/>
                  <a:gd name="T12" fmla="*/ 1 w 3"/>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3" h="6">
                    <a:moveTo>
                      <a:pt x="1" y="6"/>
                    </a:moveTo>
                    <a:lnTo>
                      <a:pt x="3" y="3"/>
                    </a:lnTo>
                    <a:lnTo>
                      <a:pt x="3" y="1"/>
                    </a:lnTo>
                    <a:lnTo>
                      <a:pt x="3" y="0"/>
                    </a:lnTo>
                    <a:lnTo>
                      <a:pt x="1" y="1"/>
                    </a:lnTo>
                    <a:lnTo>
                      <a:pt x="0" y="3"/>
                    </a:lnTo>
                    <a:lnTo>
                      <a:pt x="1" y="6"/>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8" name="Freeform 112">
                <a:extLst>
                  <a:ext uri="{FF2B5EF4-FFF2-40B4-BE49-F238E27FC236}">
                    <a16:creationId xmlns:a16="http://schemas.microsoft.com/office/drawing/2014/main" id="{EB8D6E31-5691-4E94-96D5-D50EE245489D}"/>
                  </a:ext>
                </a:extLst>
              </p:cNvPr>
              <p:cNvSpPr>
                <a:spLocks/>
              </p:cNvSpPr>
              <p:nvPr/>
            </p:nvSpPr>
            <p:spPr bwMode="auto">
              <a:xfrm>
                <a:off x="3006" y="1338"/>
                <a:ext cx="3" cy="3"/>
              </a:xfrm>
              <a:custGeom>
                <a:avLst/>
                <a:gdLst>
                  <a:gd name="T0" fmla="*/ 1 w 3"/>
                  <a:gd name="T1" fmla="*/ 0 h 3"/>
                  <a:gd name="T2" fmla="*/ 0 w 3"/>
                  <a:gd name="T3" fmla="*/ 3 h 3"/>
                  <a:gd name="T4" fmla="*/ 1 w 3"/>
                  <a:gd name="T5" fmla="*/ 3 h 3"/>
                  <a:gd name="T6" fmla="*/ 3 w 3"/>
                  <a:gd name="T7" fmla="*/ 1 h 3"/>
                  <a:gd name="T8" fmla="*/ 1 w 3"/>
                  <a:gd name="T9" fmla="*/ 0 h 3"/>
                </a:gdLst>
                <a:ahLst/>
                <a:cxnLst>
                  <a:cxn ang="0">
                    <a:pos x="T0" y="T1"/>
                  </a:cxn>
                  <a:cxn ang="0">
                    <a:pos x="T2" y="T3"/>
                  </a:cxn>
                  <a:cxn ang="0">
                    <a:pos x="T4" y="T5"/>
                  </a:cxn>
                  <a:cxn ang="0">
                    <a:pos x="T6" y="T7"/>
                  </a:cxn>
                  <a:cxn ang="0">
                    <a:pos x="T8" y="T9"/>
                  </a:cxn>
                </a:cxnLst>
                <a:rect l="0" t="0" r="r" b="b"/>
                <a:pathLst>
                  <a:path w="3" h="3">
                    <a:moveTo>
                      <a:pt x="1" y="0"/>
                    </a:moveTo>
                    <a:lnTo>
                      <a:pt x="0" y="3"/>
                    </a:lnTo>
                    <a:lnTo>
                      <a:pt x="1" y="3"/>
                    </a:lnTo>
                    <a:lnTo>
                      <a:pt x="3" y="1"/>
                    </a:lnTo>
                    <a:lnTo>
                      <a:pt x="1"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9" name="Freeform 113">
                <a:extLst>
                  <a:ext uri="{FF2B5EF4-FFF2-40B4-BE49-F238E27FC236}">
                    <a16:creationId xmlns:a16="http://schemas.microsoft.com/office/drawing/2014/main" id="{A85CE025-4283-4A7C-8D1A-4E83A7738544}"/>
                  </a:ext>
                </a:extLst>
              </p:cNvPr>
              <p:cNvSpPr>
                <a:spLocks/>
              </p:cNvSpPr>
              <p:nvPr/>
            </p:nvSpPr>
            <p:spPr bwMode="auto">
              <a:xfrm>
                <a:off x="2998" y="1342"/>
                <a:ext cx="19" cy="24"/>
              </a:xfrm>
              <a:custGeom>
                <a:avLst/>
                <a:gdLst>
                  <a:gd name="T0" fmla="*/ 1 w 19"/>
                  <a:gd name="T1" fmla="*/ 8 h 24"/>
                  <a:gd name="T2" fmla="*/ 0 w 19"/>
                  <a:gd name="T3" fmla="*/ 11 h 24"/>
                  <a:gd name="T4" fmla="*/ 1 w 19"/>
                  <a:gd name="T5" fmla="*/ 15 h 24"/>
                  <a:gd name="T6" fmla="*/ 1 w 19"/>
                  <a:gd name="T7" fmla="*/ 18 h 24"/>
                  <a:gd name="T8" fmla="*/ 3 w 19"/>
                  <a:gd name="T9" fmla="*/ 18 h 24"/>
                  <a:gd name="T10" fmla="*/ 1 w 19"/>
                  <a:gd name="T11" fmla="*/ 21 h 24"/>
                  <a:gd name="T12" fmla="*/ 3 w 19"/>
                  <a:gd name="T13" fmla="*/ 24 h 24"/>
                  <a:gd name="T14" fmla="*/ 6 w 19"/>
                  <a:gd name="T15" fmla="*/ 24 h 24"/>
                  <a:gd name="T16" fmla="*/ 8 w 19"/>
                  <a:gd name="T17" fmla="*/ 21 h 24"/>
                  <a:gd name="T18" fmla="*/ 8 w 19"/>
                  <a:gd name="T19" fmla="*/ 19 h 24"/>
                  <a:gd name="T20" fmla="*/ 6 w 19"/>
                  <a:gd name="T21" fmla="*/ 15 h 24"/>
                  <a:gd name="T22" fmla="*/ 6 w 19"/>
                  <a:gd name="T23" fmla="*/ 11 h 24"/>
                  <a:gd name="T24" fmla="*/ 9 w 19"/>
                  <a:gd name="T25" fmla="*/ 18 h 24"/>
                  <a:gd name="T26" fmla="*/ 11 w 19"/>
                  <a:gd name="T27" fmla="*/ 21 h 24"/>
                  <a:gd name="T28" fmla="*/ 12 w 19"/>
                  <a:gd name="T29" fmla="*/ 24 h 24"/>
                  <a:gd name="T30" fmla="*/ 14 w 19"/>
                  <a:gd name="T31" fmla="*/ 24 h 24"/>
                  <a:gd name="T32" fmla="*/ 14 w 19"/>
                  <a:gd name="T33" fmla="*/ 19 h 24"/>
                  <a:gd name="T34" fmla="*/ 16 w 19"/>
                  <a:gd name="T35" fmla="*/ 18 h 24"/>
                  <a:gd name="T36" fmla="*/ 14 w 19"/>
                  <a:gd name="T37" fmla="*/ 16 h 24"/>
                  <a:gd name="T38" fmla="*/ 12 w 19"/>
                  <a:gd name="T39" fmla="*/ 15 h 24"/>
                  <a:gd name="T40" fmla="*/ 12 w 19"/>
                  <a:gd name="T41" fmla="*/ 13 h 24"/>
                  <a:gd name="T42" fmla="*/ 8 w 19"/>
                  <a:gd name="T43" fmla="*/ 8 h 24"/>
                  <a:gd name="T44" fmla="*/ 8 w 19"/>
                  <a:gd name="T45" fmla="*/ 7 h 24"/>
                  <a:gd name="T46" fmla="*/ 12 w 19"/>
                  <a:gd name="T47" fmla="*/ 10 h 24"/>
                  <a:gd name="T48" fmla="*/ 14 w 19"/>
                  <a:gd name="T49" fmla="*/ 13 h 24"/>
                  <a:gd name="T50" fmla="*/ 16 w 19"/>
                  <a:gd name="T51" fmla="*/ 13 h 24"/>
                  <a:gd name="T52" fmla="*/ 17 w 19"/>
                  <a:gd name="T53" fmla="*/ 11 h 24"/>
                  <a:gd name="T54" fmla="*/ 17 w 19"/>
                  <a:gd name="T55" fmla="*/ 10 h 24"/>
                  <a:gd name="T56" fmla="*/ 19 w 19"/>
                  <a:gd name="T57" fmla="*/ 10 h 24"/>
                  <a:gd name="T58" fmla="*/ 19 w 19"/>
                  <a:gd name="T59" fmla="*/ 8 h 24"/>
                  <a:gd name="T60" fmla="*/ 16 w 19"/>
                  <a:gd name="T61" fmla="*/ 5 h 24"/>
                  <a:gd name="T62" fmla="*/ 14 w 19"/>
                  <a:gd name="T63" fmla="*/ 7 h 24"/>
                  <a:gd name="T64" fmla="*/ 12 w 19"/>
                  <a:gd name="T65" fmla="*/ 8 h 24"/>
                  <a:gd name="T66" fmla="*/ 12 w 19"/>
                  <a:gd name="T67" fmla="*/ 7 h 24"/>
                  <a:gd name="T68" fmla="*/ 12 w 19"/>
                  <a:gd name="T69" fmla="*/ 4 h 24"/>
                  <a:gd name="T70" fmla="*/ 12 w 19"/>
                  <a:gd name="T71" fmla="*/ 2 h 24"/>
                  <a:gd name="T72" fmla="*/ 11 w 19"/>
                  <a:gd name="T73" fmla="*/ 0 h 24"/>
                  <a:gd name="T74" fmla="*/ 6 w 19"/>
                  <a:gd name="T75" fmla="*/ 2 h 24"/>
                  <a:gd name="T76" fmla="*/ 6 w 19"/>
                  <a:gd name="T77" fmla="*/ 2 h 24"/>
                  <a:gd name="T78" fmla="*/ 4 w 19"/>
                  <a:gd name="T79" fmla="*/ 4 h 24"/>
                  <a:gd name="T80" fmla="*/ 3 w 19"/>
                  <a:gd name="T81" fmla="*/ 0 h 24"/>
                  <a:gd name="T82" fmla="*/ 1 w 19"/>
                  <a:gd name="T83" fmla="*/ 4 h 24"/>
                  <a:gd name="T84" fmla="*/ 3 w 19"/>
                  <a:gd name="T85" fmla="*/ 7 h 24"/>
                  <a:gd name="T86" fmla="*/ 4 w 19"/>
                  <a:gd name="T87" fmla="*/ 8 h 24"/>
                  <a:gd name="T88" fmla="*/ 3 w 19"/>
                  <a:gd name="T89" fmla="*/ 10 h 24"/>
                  <a:gd name="T90" fmla="*/ 1 w 19"/>
                  <a:gd name="T91" fmla="*/ 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 h="24">
                    <a:moveTo>
                      <a:pt x="1" y="8"/>
                    </a:moveTo>
                    <a:lnTo>
                      <a:pt x="0" y="11"/>
                    </a:lnTo>
                    <a:lnTo>
                      <a:pt x="1" y="15"/>
                    </a:lnTo>
                    <a:lnTo>
                      <a:pt x="1" y="18"/>
                    </a:lnTo>
                    <a:lnTo>
                      <a:pt x="3" y="18"/>
                    </a:lnTo>
                    <a:lnTo>
                      <a:pt x="1" y="21"/>
                    </a:lnTo>
                    <a:lnTo>
                      <a:pt x="3" y="24"/>
                    </a:lnTo>
                    <a:lnTo>
                      <a:pt x="6" y="24"/>
                    </a:lnTo>
                    <a:lnTo>
                      <a:pt x="8" y="21"/>
                    </a:lnTo>
                    <a:lnTo>
                      <a:pt x="8" y="19"/>
                    </a:lnTo>
                    <a:lnTo>
                      <a:pt x="6" y="15"/>
                    </a:lnTo>
                    <a:lnTo>
                      <a:pt x="6" y="11"/>
                    </a:lnTo>
                    <a:lnTo>
                      <a:pt x="9" y="18"/>
                    </a:lnTo>
                    <a:lnTo>
                      <a:pt x="11" y="21"/>
                    </a:lnTo>
                    <a:lnTo>
                      <a:pt x="12" y="24"/>
                    </a:lnTo>
                    <a:lnTo>
                      <a:pt x="14" y="24"/>
                    </a:lnTo>
                    <a:lnTo>
                      <a:pt x="14" y="19"/>
                    </a:lnTo>
                    <a:lnTo>
                      <a:pt x="16" y="18"/>
                    </a:lnTo>
                    <a:lnTo>
                      <a:pt x="14" y="16"/>
                    </a:lnTo>
                    <a:lnTo>
                      <a:pt x="12" y="15"/>
                    </a:lnTo>
                    <a:lnTo>
                      <a:pt x="12" y="13"/>
                    </a:lnTo>
                    <a:lnTo>
                      <a:pt x="8" y="8"/>
                    </a:lnTo>
                    <a:lnTo>
                      <a:pt x="8" y="7"/>
                    </a:lnTo>
                    <a:lnTo>
                      <a:pt x="12" y="10"/>
                    </a:lnTo>
                    <a:lnTo>
                      <a:pt x="14" y="13"/>
                    </a:lnTo>
                    <a:lnTo>
                      <a:pt x="16" y="13"/>
                    </a:lnTo>
                    <a:lnTo>
                      <a:pt x="17" y="11"/>
                    </a:lnTo>
                    <a:lnTo>
                      <a:pt x="17" y="10"/>
                    </a:lnTo>
                    <a:lnTo>
                      <a:pt x="19" y="10"/>
                    </a:lnTo>
                    <a:lnTo>
                      <a:pt x="19" y="8"/>
                    </a:lnTo>
                    <a:lnTo>
                      <a:pt x="16" y="5"/>
                    </a:lnTo>
                    <a:lnTo>
                      <a:pt x="14" y="7"/>
                    </a:lnTo>
                    <a:lnTo>
                      <a:pt x="12" y="8"/>
                    </a:lnTo>
                    <a:lnTo>
                      <a:pt x="12" y="7"/>
                    </a:lnTo>
                    <a:lnTo>
                      <a:pt x="12" y="4"/>
                    </a:lnTo>
                    <a:lnTo>
                      <a:pt x="12" y="2"/>
                    </a:lnTo>
                    <a:lnTo>
                      <a:pt x="11" y="0"/>
                    </a:lnTo>
                    <a:lnTo>
                      <a:pt x="6" y="2"/>
                    </a:lnTo>
                    <a:lnTo>
                      <a:pt x="6" y="2"/>
                    </a:lnTo>
                    <a:lnTo>
                      <a:pt x="4" y="4"/>
                    </a:lnTo>
                    <a:lnTo>
                      <a:pt x="3" y="0"/>
                    </a:lnTo>
                    <a:lnTo>
                      <a:pt x="1" y="4"/>
                    </a:lnTo>
                    <a:lnTo>
                      <a:pt x="3" y="7"/>
                    </a:lnTo>
                    <a:lnTo>
                      <a:pt x="4" y="8"/>
                    </a:lnTo>
                    <a:lnTo>
                      <a:pt x="3" y="10"/>
                    </a:lnTo>
                    <a:lnTo>
                      <a:pt x="1" y="8"/>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0" name="Freeform 114">
                <a:extLst>
                  <a:ext uri="{FF2B5EF4-FFF2-40B4-BE49-F238E27FC236}">
                    <a16:creationId xmlns:a16="http://schemas.microsoft.com/office/drawing/2014/main" id="{33BD086C-BD59-4D9C-9C62-9FDAC1537743}"/>
                  </a:ext>
                </a:extLst>
              </p:cNvPr>
              <p:cNvSpPr>
                <a:spLocks/>
              </p:cNvSpPr>
              <p:nvPr/>
            </p:nvSpPr>
            <p:spPr bwMode="auto">
              <a:xfrm>
                <a:off x="3028" y="1387"/>
                <a:ext cx="6" cy="8"/>
              </a:xfrm>
              <a:custGeom>
                <a:avLst/>
                <a:gdLst>
                  <a:gd name="T0" fmla="*/ 3 w 6"/>
                  <a:gd name="T1" fmla="*/ 2 h 8"/>
                  <a:gd name="T2" fmla="*/ 0 w 6"/>
                  <a:gd name="T3" fmla="*/ 5 h 8"/>
                  <a:gd name="T4" fmla="*/ 0 w 6"/>
                  <a:gd name="T5" fmla="*/ 6 h 8"/>
                  <a:gd name="T6" fmla="*/ 2 w 6"/>
                  <a:gd name="T7" fmla="*/ 8 h 8"/>
                  <a:gd name="T8" fmla="*/ 5 w 6"/>
                  <a:gd name="T9" fmla="*/ 8 h 8"/>
                  <a:gd name="T10" fmla="*/ 6 w 6"/>
                  <a:gd name="T11" fmla="*/ 5 h 8"/>
                  <a:gd name="T12" fmla="*/ 5 w 6"/>
                  <a:gd name="T13" fmla="*/ 0 h 8"/>
                  <a:gd name="T14" fmla="*/ 3 w 6"/>
                  <a:gd name="T15" fmla="*/ 2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8">
                    <a:moveTo>
                      <a:pt x="3" y="2"/>
                    </a:moveTo>
                    <a:lnTo>
                      <a:pt x="0" y="5"/>
                    </a:lnTo>
                    <a:lnTo>
                      <a:pt x="0" y="6"/>
                    </a:lnTo>
                    <a:lnTo>
                      <a:pt x="2" y="8"/>
                    </a:lnTo>
                    <a:lnTo>
                      <a:pt x="5" y="8"/>
                    </a:lnTo>
                    <a:lnTo>
                      <a:pt x="6" y="5"/>
                    </a:lnTo>
                    <a:lnTo>
                      <a:pt x="5" y="0"/>
                    </a:lnTo>
                    <a:lnTo>
                      <a:pt x="3" y="2"/>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1" name="Freeform 115">
                <a:extLst>
                  <a:ext uri="{FF2B5EF4-FFF2-40B4-BE49-F238E27FC236}">
                    <a16:creationId xmlns:a16="http://schemas.microsoft.com/office/drawing/2014/main" id="{8BEA56E6-4032-427F-94F9-A5D5690070E3}"/>
                  </a:ext>
                </a:extLst>
              </p:cNvPr>
              <p:cNvSpPr>
                <a:spLocks/>
              </p:cNvSpPr>
              <p:nvPr/>
            </p:nvSpPr>
            <p:spPr bwMode="auto">
              <a:xfrm>
                <a:off x="3012" y="1342"/>
                <a:ext cx="18" cy="35"/>
              </a:xfrm>
              <a:custGeom>
                <a:avLst/>
                <a:gdLst>
                  <a:gd name="T0" fmla="*/ 10 w 18"/>
                  <a:gd name="T1" fmla="*/ 0 h 35"/>
                  <a:gd name="T2" fmla="*/ 8 w 18"/>
                  <a:gd name="T3" fmla="*/ 4 h 35"/>
                  <a:gd name="T4" fmla="*/ 8 w 18"/>
                  <a:gd name="T5" fmla="*/ 13 h 35"/>
                  <a:gd name="T6" fmla="*/ 5 w 18"/>
                  <a:gd name="T7" fmla="*/ 16 h 35"/>
                  <a:gd name="T8" fmla="*/ 5 w 18"/>
                  <a:gd name="T9" fmla="*/ 21 h 35"/>
                  <a:gd name="T10" fmla="*/ 6 w 18"/>
                  <a:gd name="T11" fmla="*/ 23 h 35"/>
                  <a:gd name="T12" fmla="*/ 5 w 18"/>
                  <a:gd name="T13" fmla="*/ 24 h 35"/>
                  <a:gd name="T14" fmla="*/ 6 w 18"/>
                  <a:gd name="T15" fmla="*/ 26 h 35"/>
                  <a:gd name="T16" fmla="*/ 3 w 18"/>
                  <a:gd name="T17" fmla="*/ 26 h 35"/>
                  <a:gd name="T18" fmla="*/ 2 w 18"/>
                  <a:gd name="T19" fmla="*/ 27 h 35"/>
                  <a:gd name="T20" fmla="*/ 2 w 18"/>
                  <a:gd name="T21" fmla="*/ 31 h 35"/>
                  <a:gd name="T22" fmla="*/ 0 w 18"/>
                  <a:gd name="T23" fmla="*/ 34 h 35"/>
                  <a:gd name="T24" fmla="*/ 0 w 18"/>
                  <a:gd name="T25" fmla="*/ 35 h 35"/>
                  <a:gd name="T26" fmla="*/ 3 w 18"/>
                  <a:gd name="T27" fmla="*/ 34 h 35"/>
                  <a:gd name="T28" fmla="*/ 6 w 18"/>
                  <a:gd name="T29" fmla="*/ 31 h 35"/>
                  <a:gd name="T30" fmla="*/ 8 w 18"/>
                  <a:gd name="T31" fmla="*/ 27 h 35"/>
                  <a:gd name="T32" fmla="*/ 10 w 18"/>
                  <a:gd name="T33" fmla="*/ 27 h 35"/>
                  <a:gd name="T34" fmla="*/ 11 w 18"/>
                  <a:gd name="T35" fmla="*/ 26 h 35"/>
                  <a:gd name="T36" fmla="*/ 11 w 18"/>
                  <a:gd name="T37" fmla="*/ 24 h 35"/>
                  <a:gd name="T38" fmla="*/ 13 w 18"/>
                  <a:gd name="T39" fmla="*/ 23 h 35"/>
                  <a:gd name="T40" fmla="*/ 13 w 18"/>
                  <a:gd name="T41" fmla="*/ 13 h 35"/>
                  <a:gd name="T42" fmla="*/ 13 w 18"/>
                  <a:gd name="T43" fmla="*/ 10 h 35"/>
                  <a:gd name="T44" fmla="*/ 14 w 18"/>
                  <a:gd name="T45" fmla="*/ 16 h 35"/>
                  <a:gd name="T46" fmla="*/ 14 w 18"/>
                  <a:gd name="T47" fmla="*/ 23 h 35"/>
                  <a:gd name="T48" fmla="*/ 16 w 18"/>
                  <a:gd name="T49" fmla="*/ 23 h 35"/>
                  <a:gd name="T50" fmla="*/ 18 w 18"/>
                  <a:gd name="T51" fmla="*/ 19 h 35"/>
                  <a:gd name="T52" fmla="*/ 16 w 18"/>
                  <a:gd name="T53" fmla="*/ 8 h 35"/>
                  <a:gd name="T54" fmla="*/ 14 w 18"/>
                  <a:gd name="T55" fmla="*/ 7 h 35"/>
                  <a:gd name="T56" fmla="*/ 11 w 18"/>
                  <a:gd name="T57" fmla="*/ 4 h 35"/>
                  <a:gd name="T58" fmla="*/ 11 w 18"/>
                  <a:gd name="T59" fmla="*/ 2 h 35"/>
                  <a:gd name="T60" fmla="*/ 10 w 18"/>
                  <a:gd name="T61"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8" h="35">
                    <a:moveTo>
                      <a:pt x="10" y="0"/>
                    </a:moveTo>
                    <a:lnTo>
                      <a:pt x="8" y="4"/>
                    </a:lnTo>
                    <a:lnTo>
                      <a:pt x="8" y="13"/>
                    </a:lnTo>
                    <a:lnTo>
                      <a:pt x="5" y="16"/>
                    </a:lnTo>
                    <a:lnTo>
                      <a:pt x="5" y="21"/>
                    </a:lnTo>
                    <a:lnTo>
                      <a:pt x="6" y="23"/>
                    </a:lnTo>
                    <a:lnTo>
                      <a:pt x="5" y="24"/>
                    </a:lnTo>
                    <a:lnTo>
                      <a:pt x="6" y="26"/>
                    </a:lnTo>
                    <a:lnTo>
                      <a:pt x="3" y="26"/>
                    </a:lnTo>
                    <a:lnTo>
                      <a:pt x="2" y="27"/>
                    </a:lnTo>
                    <a:lnTo>
                      <a:pt x="2" y="31"/>
                    </a:lnTo>
                    <a:lnTo>
                      <a:pt x="0" y="34"/>
                    </a:lnTo>
                    <a:lnTo>
                      <a:pt x="0" y="35"/>
                    </a:lnTo>
                    <a:lnTo>
                      <a:pt x="3" y="34"/>
                    </a:lnTo>
                    <a:lnTo>
                      <a:pt x="6" y="31"/>
                    </a:lnTo>
                    <a:lnTo>
                      <a:pt x="8" y="27"/>
                    </a:lnTo>
                    <a:lnTo>
                      <a:pt x="10" y="27"/>
                    </a:lnTo>
                    <a:lnTo>
                      <a:pt x="11" y="26"/>
                    </a:lnTo>
                    <a:lnTo>
                      <a:pt x="11" y="24"/>
                    </a:lnTo>
                    <a:lnTo>
                      <a:pt x="13" y="23"/>
                    </a:lnTo>
                    <a:lnTo>
                      <a:pt x="13" y="13"/>
                    </a:lnTo>
                    <a:lnTo>
                      <a:pt x="13" y="10"/>
                    </a:lnTo>
                    <a:lnTo>
                      <a:pt x="14" y="16"/>
                    </a:lnTo>
                    <a:lnTo>
                      <a:pt x="14" y="23"/>
                    </a:lnTo>
                    <a:lnTo>
                      <a:pt x="16" y="23"/>
                    </a:lnTo>
                    <a:lnTo>
                      <a:pt x="18" y="19"/>
                    </a:lnTo>
                    <a:lnTo>
                      <a:pt x="16" y="8"/>
                    </a:lnTo>
                    <a:lnTo>
                      <a:pt x="14" y="7"/>
                    </a:lnTo>
                    <a:lnTo>
                      <a:pt x="11" y="4"/>
                    </a:lnTo>
                    <a:lnTo>
                      <a:pt x="11" y="2"/>
                    </a:lnTo>
                    <a:lnTo>
                      <a:pt x="10"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2" name="Freeform 116">
                <a:extLst>
                  <a:ext uri="{FF2B5EF4-FFF2-40B4-BE49-F238E27FC236}">
                    <a16:creationId xmlns:a16="http://schemas.microsoft.com/office/drawing/2014/main" id="{DF411513-14CB-4E79-99C4-B5EA596D7D0B}"/>
                  </a:ext>
                </a:extLst>
              </p:cNvPr>
              <p:cNvSpPr>
                <a:spLocks/>
              </p:cNvSpPr>
              <p:nvPr/>
            </p:nvSpPr>
            <p:spPr bwMode="auto">
              <a:xfrm>
                <a:off x="3028" y="1424"/>
                <a:ext cx="5" cy="4"/>
              </a:xfrm>
              <a:custGeom>
                <a:avLst/>
                <a:gdLst>
                  <a:gd name="T0" fmla="*/ 0 w 5"/>
                  <a:gd name="T1" fmla="*/ 0 h 4"/>
                  <a:gd name="T2" fmla="*/ 2 w 5"/>
                  <a:gd name="T3" fmla="*/ 1 h 4"/>
                  <a:gd name="T4" fmla="*/ 2 w 5"/>
                  <a:gd name="T5" fmla="*/ 4 h 4"/>
                  <a:gd name="T6" fmla="*/ 5 w 5"/>
                  <a:gd name="T7" fmla="*/ 1 h 4"/>
                  <a:gd name="T8" fmla="*/ 2 w 5"/>
                  <a:gd name="T9" fmla="*/ 0 h 4"/>
                  <a:gd name="T10" fmla="*/ 0 w 5"/>
                  <a:gd name="T11" fmla="*/ 0 h 4"/>
                </a:gdLst>
                <a:ahLst/>
                <a:cxnLst>
                  <a:cxn ang="0">
                    <a:pos x="T0" y="T1"/>
                  </a:cxn>
                  <a:cxn ang="0">
                    <a:pos x="T2" y="T3"/>
                  </a:cxn>
                  <a:cxn ang="0">
                    <a:pos x="T4" y="T5"/>
                  </a:cxn>
                  <a:cxn ang="0">
                    <a:pos x="T6" y="T7"/>
                  </a:cxn>
                  <a:cxn ang="0">
                    <a:pos x="T8" y="T9"/>
                  </a:cxn>
                  <a:cxn ang="0">
                    <a:pos x="T10" y="T11"/>
                  </a:cxn>
                </a:cxnLst>
                <a:rect l="0" t="0" r="r" b="b"/>
                <a:pathLst>
                  <a:path w="5" h="4">
                    <a:moveTo>
                      <a:pt x="0" y="0"/>
                    </a:moveTo>
                    <a:lnTo>
                      <a:pt x="2" y="1"/>
                    </a:lnTo>
                    <a:lnTo>
                      <a:pt x="2" y="4"/>
                    </a:lnTo>
                    <a:lnTo>
                      <a:pt x="5" y="1"/>
                    </a:lnTo>
                    <a:lnTo>
                      <a:pt x="2" y="0"/>
                    </a:lnTo>
                    <a:lnTo>
                      <a:pt x="0"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3" name="Freeform 117">
                <a:extLst>
                  <a:ext uri="{FF2B5EF4-FFF2-40B4-BE49-F238E27FC236}">
                    <a16:creationId xmlns:a16="http://schemas.microsoft.com/office/drawing/2014/main" id="{E0E7A475-C7FB-4D27-92D9-71F316483B06}"/>
                  </a:ext>
                </a:extLst>
              </p:cNvPr>
              <p:cNvSpPr>
                <a:spLocks/>
              </p:cNvSpPr>
              <p:nvPr/>
            </p:nvSpPr>
            <p:spPr bwMode="auto">
              <a:xfrm>
                <a:off x="3010" y="1409"/>
                <a:ext cx="4" cy="3"/>
              </a:xfrm>
              <a:custGeom>
                <a:avLst/>
                <a:gdLst>
                  <a:gd name="T0" fmla="*/ 4 w 4"/>
                  <a:gd name="T1" fmla="*/ 2 h 3"/>
                  <a:gd name="T2" fmla="*/ 2 w 4"/>
                  <a:gd name="T3" fmla="*/ 0 h 3"/>
                  <a:gd name="T4" fmla="*/ 0 w 4"/>
                  <a:gd name="T5" fmla="*/ 2 h 3"/>
                  <a:gd name="T6" fmla="*/ 2 w 4"/>
                  <a:gd name="T7" fmla="*/ 3 h 3"/>
                  <a:gd name="T8" fmla="*/ 4 w 4"/>
                  <a:gd name="T9" fmla="*/ 2 h 3"/>
                </a:gdLst>
                <a:ahLst/>
                <a:cxnLst>
                  <a:cxn ang="0">
                    <a:pos x="T0" y="T1"/>
                  </a:cxn>
                  <a:cxn ang="0">
                    <a:pos x="T2" y="T3"/>
                  </a:cxn>
                  <a:cxn ang="0">
                    <a:pos x="T4" y="T5"/>
                  </a:cxn>
                  <a:cxn ang="0">
                    <a:pos x="T6" y="T7"/>
                  </a:cxn>
                  <a:cxn ang="0">
                    <a:pos x="T8" y="T9"/>
                  </a:cxn>
                </a:cxnLst>
                <a:rect l="0" t="0" r="r" b="b"/>
                <a:pathLst>
                  <a:path w="4" h="3">
                    <a:moveTo>
                      <a:pt x="4" y="2"/>
                    </a:moveTo>
                    <a:lnTo>
                      <a:pt x="2" y="0"/>
                    </a:lnTo>
                    <a:lnTo>
                      <a:pt x="0" y="2"/>
                    </a:lnTo>
                    <a:lnTo>
                      <a:pt x="2" y="3"/>
                    </a:lnTo>
                    <a:lnTo>
                      <a:pt x="4" y="2"/>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4" name="Freeform 118">
                <a:extLst>
                  <a:ext uri="{FF2B5EF4-FFF2-40B4-BE49-F238E27FC236}">
                    <a16:creationId xmlns:a16="http://schemas.microsoft.com/office/drawing/2014/main" id="{ADED5F91-D2B5-43F0-A08A-69359CD97BAA}"/>
                  </a:ext>
                </a:extLst>
              </p:cNvPr>
              <p:cNvSpPr>
                <a:spLocks/>
              </p:cNvSpPr>
              <p:nvPr/>
            </p:nvSpPr>
            <p:spPr bwMode="auto">
              <a:xfrm>
                <a:off x="3009" y="1427"/>
                <a:ext cx="3" cy="3"/>
              </a:xfrm>
              <a:custGeom>
                <a:avLst/>
                <a:gdLst>
                  <a:gd name="T0" fmla="*/ 0 w 3"/>
                  <a:gd name="T1" fmla="*/ 0 h 3"/>
                  <a:gd name="T2" fmla="*/ 0 w 3"/>
                  <a:gd name="T3" fmla="*/ 0 h 3"/>
                  <a:gd name="T4" fmla="*/ 0 w 3"/>
                  <a:gd name="T5" fmla="*/ 3 h 3"/>
                  <a:gd name="T6" fmla="*/ 3 w 3"/>
                  <a:gd name="T7" fmla="*/ 1 h 3"/>
                  <a:gd name="T8" fmla="*/ 1 w 3"/>
                  <a:gd name="T9" fmla="*/ 0 h 3"/>
                  <a:gd name="T10" fmla="*/ 0 w 3"/>
                  <a:gd name="T11" fmla="*/ 0 h 3"/>
                </a:gdLst>
                <a:ahLst/>
                <a:cxnLst>
                  <a:cxn ang="0">
                    <a:pos x="T0" y="T1"/>
                  </a:cxn>
                  <a:cxn ang="0">
                    <a:pos x="T2" y="T3"/>
                  </a:cxn>
                  <a:cxn ang="0">
                    <a:pos x="T4" y="T5"/>
                  </a:cxn>
                  <a:cxn ang="0">
                    <a:pos x="T6" y="T7"/>
                  </a:cxn>
                  <a:cxn ang="0">
                    <a:pos x="T8" y="T9"/>
                  </a:cxn>
                  <a:cxn ang="0">
                    <a:pos x="T10" y="T11"/>
                  </a:cxn>
                </a:cxnLst>
                <a:rect l="0" t="0" r="r" b="b"/>
                <a:pathLst>
                  <a:path w="3" h="3">
                    <a:moveTo>
                      <a:pt x="0" y="0"/>
                    </a:moveTo>
                    <a:lnTo>
                      <a:pt x="0" y="0"/>
                    </a:lnTo>
                    <a:lnTo>
                      <a:pt x="0" y="3"/>
                    </a:lnTo>
                    <a:lnTo>
                      <a:pt x="3" y="1"/>
                    </a:lnTo>
                    <a:lnTo>
                      <a:pt x="1" y="0"/>
                    </a:lnTo>
                    <a:lnTo>
                      <a:pt x="0"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5" name="Freeform 119">
                <a:extLst>
                  <a:ext uri="{FF2B5EF4-FFF2-40B4-BE49-F238E27FC236}">
                    <a16:creationId xmlns:a16="http://schemas.microsoft.com/office/drawing/2014/main" id="{B1426A88-40B2-4310-B4CA-B087DE68A116}"/>
                  </a:ext>
                </a:extLst>
              </p:cNvPr>
              <p:cNvSpPr>
                <a:spLocks/>
              </p:cNvSpPr>
              <p:nvPr/>
            </p:nvSpPr>
            <p:spPr bwMode="auto">
              <a:xfrm>
                <a:off x="3006" y="1379"/>
                <a:ext cx="14" cy="24"/>
              </a:xfrm>
              <a:custGeom>
                <a:avLst/>
                <a:gdLst>
                  <a:gd name="T0" fmla="*/ 14 w 14"/>
                  <a:gd name="T1" fmla="*/ 8 h 24"/>
                  <a:gd name="T2" fmla="*/ 12 w 14"/>
                  <a:gd name="T3" fmla="*/ 6 h 24"/>
                  <a:gd name="T4" fmla="*/ 11 w 14"/>
                  <a:gd name="T5" fmla="*/ 8 h 24"/>
                  <a:gd name="T6" fmla="*/ 11 w 14"/>
                  <a:gd name="T7" fmla="*/ 6 h 24"/>
                  <a:gd name="T8" fmla="*/ 12 w 14"/>
                  <a:gd name="T9" fmla="*/ 5 h 24"/>
                  <a:gd name="T10" fmla="*/ 9 w 14"/>
                  <a:gd name="T11" fmla="*/ 0 h 24"/>
                  <a:gd name="T12" fmla="*/ 8 w 14"/>
                  <a:gd name="T13" fmla="*/ 0 h 24"/>
                  <a:gd name="T14" fmla="*/ 8 w 14"/>
                  <a:gd name="T15" fmla="*/ 3 h 24"/>
                  <a:gd name="T16" fmla="*/ 6 w 14"/>
                  <a:gd name="T17" fmla="*/ 3 h 24"/>
                  <a:gd name="T18" fmla="*/ 4 w 14"/>
                  <a:gd name="T19" fmla="*/ 5 h 24"/>
                  <a:gd name="T20" fmla="*/ 4 w 14"/>
                  <a:gd name="T21" fmla="*/ 8 h 24"/>
                  <a:gd name="T22" fmla="*/ 6 w 14"/>
                  <a:gd name="T23" fmla="*/ 8 h 24"/>
                  <a:gd name="T24" fmla="*/ 3 w 14"/>
                  <a:gd name="T25" fmla="*/ 11 h 24"/>
                  <a:gd name="T26" fmla="*/ 6 w 14"/>
                  <a:gd name="T27" fmla="*/ 13 h 24"/>
                  <a:gd name="T28" fmla="*/ 6 w 14"/>
                  <a:gd name="T29" fmla="*/ 14 h 24"/>
                  <a:gd name="T30" fmla="*/ 4 w 14"/>
                  <a:gd name="T31" fmla="*/ 16 h 24"/>
                  <a:gd name="T32" fmla="*/ 3 w 14"/>
                  <a:gd name="T33" fmla="*/ 14 h 24"/>
                  <a:gd name="T34" fmla="*/ 1 w 14"/>
                  <a:gd name="T35" fmla="*/ 18 h 24"/>
                  <a:gd name="T36" fmla="*/ 1 w 14"/>
                  <a:gd name="T37" fmla="*/ 19 h 24"/>
                  <a:gd name="T38" fmla="*/ 1 w 14"/>
                  <a:gd name="T39" fmla="*/ 21 h 24"/>
                  <a:gd name="T40" fmla="*/ 0 w 14"/>
                  <a:gd name="T41" fmla="*/ 22 h 24"/>
                  <a:gd name="T42" fmla="*/ 1 w 14"/>
                  <a:gd name="T43" fmla="*/ 24 h 24"/>
                  <a:gd name="T44" fmla="*/ 3 w 14"/>
                  <a:gd name="T45" fmla="*/ 19 h 24"/>
                  <a:gd name="T46" fmla="*/ 4 w 14"/>
                  <a:gd name="T47" fmla="*/ 21 h 24"/>
                  <a:gd name="T48" fmla="*/ 3 w 14"/>
                  <a:gd name="T49" fmla="*/ 22 h 24"/>
                  <a:gd name="T50" fmla="*/ 6 w 14"/>
                  <a:gd name="T51" fmla="*/ 22 h 24"/>
                  <a:gd name="T52" fmla="*/ 8 w 14"/>
                  <a:gd name="T53" fmla="*/ 21 h 24"/>
                  <a:gd name="T54" fmla="*/ 8 w 14"/>
                  <a:gd name="T55" fmla="*/ 18 h 24"/>
                  <a:gd name="T56" fmla="*/ 11 w 14"/>
                  <a:gd name="T57" fmla="*/ 13 h 24"/>
                  <a:gd name="T58" fmla="*/ 14 w 14"/>
                  <a:gd name="T59" fmla="*/ 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 h="24">
                    <a:moveTo>
                      <a:pt x="14" y="8"/>
                    </a:moveTo>
                    <a:lnTo>
                      <a:pt x="12" y="6"/>
                    </a:lnTo>
                    <a:lnTo>
                      <a:pt x="11" y="8"/>
                    </a:lnTo>
                    <a:lnTo>
                      <a:pt x="11" y="6"/>
                    </a:lnTo>
                    <a:lnTo>
                      <a:pt x="12" y="5"/>
                    </a:lnTo>
                    <a:lnTo>
                      <a:pt x="9" y="0"/>
                    </a:lnTo>
                    <a:lnTo>
                      <a:pt x="8" y="0"/>
                    </a:lnTo>
                    <a:lnTo>
                      <a:pt x="8" y="3"/>
                    </a:lnTo>
                    <a:lnTo>
                      <a:pt x="6" y="3"/>
                    </a:lnTo>
                    <a:lnTo>
                      <a:pt x="4" y="5"/>
                    </a:lnTo>
                    <a:lnTo>
                      <a:pt x="4" y="8"/>
                    </a:lnTo>
                    <a:lnTo>
                      <a:pt x="6" y="8"/>
                    </a:lnTo>
                    <a:lnTo>
                      <a:pt x="3" y="11"/>
                    </a:lnTo>
                    <a:lnTo>
                      <a:pt x="6" y="13"/>
                    </a:lnTo>
                    <a:lnTo>
                      <a:pt x="6" y="14"/>
                    </a:lnTo>
                    <a:lnTo>
                      <a:pt x="4" y="16"/>
                    </a:lnTo>
                    <a:lnTo>
                      <a:pt x="3" y="14"/>
                    </a:lnTo>
                    <a:lnTo>
                      <a:pt x="1" y="18"/>
                    </a:lnTo>
                    <a:lnTo>
                      <a:pt x="1" y="19"/>
                    </a:lnTo>
                    <a:lnTo>
                      <a:pt x="1" y="21"/>
                    </a:lnTo>
                    <a:lnTo>
                      <a:pt x="0" y="22"/>
                    </a:lnTo>
                    <a:lnTo>
                      <a:pt x="1" y="24"/>
                    </a:lnTo>
                    <a:lnTo>
                      <a:pt x="3" y="19"/>
                    </a:lnTo>
                    <a:lnTo>
                      <a:pt x="4" y="21"/>
                    </a:lnTo>
                    <a:lnTo>
                      <a:pt x="3" y="22"/>
                    </a:lnTo>
                    <a:lnTo>
                      <a:pt x="6" y="22"/>
                    </a:lnTo>
                    <a:lnTo>
                      <a:pt x="8" y="21"/>
                    </a:lnTo>
                    <a:lnTo>
                      <a:pt x="8" y="18"/>
                    </a:lnTo>
                    <a:lnTo>
                      <a:pt x="11" y="13"/>
                    </a:lnTo>
                    <a:lnTo>
                      <a:pt x="14" y="8"/>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6" name="Freeform 120">
                <a:extLst>
                  <a:ext uri="{FF2B5EF4-FFF2-40B4-BE49-F238E27FC236}">
                    <a16:creationId xmlns:a16="http://schemas.microsoft.com/office/drawing/2014/main" id="{53B321B9-E35C-4102-A660-540A5F8BB051}"/>
                  </a:ext>
                </a:extLst>
              </p:cNvPr>
              <p:cNvSpPr>
                <a:spLocks/>
              </p:cNvSpPr>
              <p:nvPr/>
            </p:nvSpPr>
            <p:spPr bwMode="auto">
              <a:xfrm>
                <a:off x="3007" y="1432"/>
                <a:ext cx="5" cy="8"/>
              </a:xfrm>
              <a:custGeom>
                <a:avLst/>
                <a:gdLst>
                  <a:gd name="T0" fmla="*/ 2 w 5"/>
                  <a:gd name="T1" fmla="*/ 8 h 8"/>
                  <a:gd name="T2" fmla="*/ 3 w 5"/>
                  <a:gd name="T3" fmla="*/ 8 h 8"/>
                  <a:gd name="T4" fmla="*/ 5 w 5"/>
                  <a:gd name="T5" fmla="*/ 4 h 8"/>
                  <a:gd name="T6" fmla="*/ 3 w 5"/>
                  <a:gd name="T7" fmla="*/ 1 h 8"/>
                  <a:gd name="T8" fmla="*/ 3 w 5"/>
                  <a:gd name="T9" fmla="*/ 0 h 8"/>
                  <a:gd name="T10" fmla="*/ 2 w 5"/>
                  <a:gd name="T11" fmla="*/ 0 h 8"/>
                  <a:gd name="T12" fmla="*/ 0 w 5"/>
                  <a:gd name="T13" fmla="*/ 0 h 8"/>
                  <a:gd name="T14" fmla="*/ 0 w 5"/>
                  <a:gd name="T15" fmla="*/ 1 h 8"/>
                  <a:gd name="T16" fmla="*/ 2 w 5"/>
                  <a:gd name="T17" fmla="*/ 4 h 8"/>
                  <a:gd name="T18" fmla="*/ 2 w 5"/>
                  <a:gd name="T19"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8">
                    <a:moveTo>
                      <a:pt x="2" y="8"/>
                    </a:moveTo>
                    <a:lnTo>
                      <a:pt x="3" y="8"/>
                    </a:lnTo>
                    <a:lnTo>
                      <a:pt x="5" y="4"/>
                    </a:lnTo>
                    <a:lnTo>
                      <a:pt x="3" y="1"/>
                    </a:lnTo>
                    <a:lnTo>
                      <a:pt x="3" y="0"/>
                    </a:lnTo>
                    <a:lnTo>
                      <a:pt x="2" y="0"/>
                    </a:lnTo>
                    <a:lnTo>
                      <a:pt x="0" y="0"/>
                    </a:lnTo>
                    <a:lnTo>
                      <a:pt x="0" y="1"/>
                    </a:lnTo>
                    <a:lnTo>
                      <a:pt x="2" y="4"/>
                    </a:lnTo>
                    <a:lnTo>
                      <a:pt x="2" y="8"/>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7" name="Freeform 121">
                <a:extLst>
                  <a:ext uri="{FF2B5EF4-FFF2-40B4-BE49-F238E27FC236}">
                    <a16:creationId xmlns:a16="http://schemas.microsoft.com/office/drawing/2014/main" id="{67323681-2A5E-47CD-8376-8BDA1376DB6A}"/>
                  </a:ext>
                </a:extLst>
              </p:cNvPr>
              <p:cNvSpPr>
                <a:spLocks/>
              </p:cNvSpPr>
              <p:nvPr/>
            </p:nvSpPr>
            <p:spPr bwMode="auto">
              <a:xfrm>
                <a:off x="3012" y="1403"/>
                <a:ext cx="6" cy="3"/>
              </a:xfrm>
              <a:custGeom>
                <a:avLst/>
                <a:gdLst>
                  <a:gd name="T0" fmla="*/ 5 w 6"/>
                  <a:gd name="T1" fmla="*/ 3 h 3"/>
                  <a:gd name="T2" fmla="*/ 6 w 6"/>
                  <a:gd name="T3" fmla="*/ 0 h 3"/>
                  <a:gd name="T4" fmla="*/ 3 w 6"/>
                  <a:gd name="T5" fmla="*/ 0 h 3"/>
                  <a:gd name="T6" fmla="*/ 2 w 6"/>
                  <a:gd name="T7" fmla="*/ 0 h 3"/>
                  <a:gd name="T8" fmla="*/ 0 w 6"/>
                  <a:gd name="T9" fmla="*/ 3 h 3"/>
                  <a:gd name="T10" fmla="*/ 0 w 6"/>
                  <a:gd name="T11" fmla="*/ 3 h 3"/>
                  <a:gd name="T12" fmla="*/ 3 w 6"/>
                  <a:gd name="T13" fmla="*/ 3 h 3"/>
                  <a:gd name="T14" fmla="*/ 5 w 6"/>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3">
                    <a:moveTo>
                      <a:pt x="5" y="3"/>
                    </a:moveTo>
                    <a:lnTo>
                      <a:pt x="6" y="0"/>
                    </a:lnTo>
                    <a:lnTo>
                      <a:pt x="3" y="0"/>
                    </a:lnTo>
                    <a:lnTo>
                      <a:pt x="2" y="0"/>
                    </a:lnTo>
                    <a:lnTo>
                      <a:pt x="0" y="3"/>
                    </a:lnTo>
                    <a:lnTo>
                      <a:pt x="0" y="3"/>
                    </a:lnTo>
                    <a:lnTo>
                      <a:pt x="3" y="3"/>
                    </a:lnTo>
                    <a:lnTo>
                      <a:pt x="5" y="3"/>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8" name="Freeform 122">
                <a:extLst>
                  <a:ext uri="{FF2B5EF4-FFF2-40B4-BE49-F238E27FC236}">
                    <a16:creationId xmlns:a16="http://schemas.microsoft.com/office/drawing/2014/main" id="{BB24D083-A5E6-4A2A-9F0B-2029A53B031B}"/>
                  </a:ext>
                </a:extLst>
              </p:cNvPr>
              <p:cNvSpPr>
                <a:spLocks/>
              </p:cNvSpPr>
              <p:nvPr/>
            </p:nvSpPr>
            <p:spPr bwMode="auto">
              <a:xfrm>
                <a:off x="3002" y="1405"/>
                <a:ext cx="4" cy="3"/>
              </a:xfrm>
              <a:custGeom>
                <a:avLst/>
                <a:gdLst>
                  <a:gd name="T0" fmla="*/ 4 w 4"/>
                  <a:gd name="T1" fmla="*/ 1 h 3"/>
                  <a:gd name="T2" fmla="*/ 0 w 4"/>
                  <a:gd name="T3" fmla="*/ 0 h 3"/>
                  <a:gd name="T4" fmla="*/ 2 w 4"/>
                  <a:gd name="T5" fmla="*/ 3 h 3"/>
                  <a:gd name="T6" fmla="*/ 4 w 4"/>
                  <a:gd name="T7" fmla="*/ 1 h 3"/>
                </a:gdLst>
                <a:ahLst/>
                <a:cxnLst>
                  <a:cxn ang="0">
                    <a:pos x="T0" y="T1"/>
                  </a:cxn>
                  <a:cxn ang="0">
                    <a:pos x="T2" y="T3"/>
                  </a:cxn>
                  <a:cxn ang="0">
                    <a:pos x="T4" y="T5"/>
                  </a:cxn>
                  <a:cxn ang="0">
                    <a:pos x="T6" y="T7"/>
                  </a:cxn>
                </a:cxnLst>
                <a:rect l="0" t="0" r="r" b="b"/>
                <a:pathLst>
                  <a:path w="4" h="3">
                    <a:moveTo>
                      <a:pt x="4" y="1"/>
                    </a:moveTo>
                    <a:lnTo>
                      <a:pt x="0" y="0"/>
                    </a:lnTo>
                    <a:lnTo>
                      <a:pt x="2" y="3"/>
                    </a:lnTo>
                    <a:lnTo>
                      <a:pt x="4" y="1"/>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9" name="Freeform 123">
                <a:extLst>
                  <a:ext uri="{FF2B5EF4-FFF2-40B4-BE49-F238E27FC236}">
                    <a16:creationId xmlns:a16="http://schemas.microsoft.com/office/drawing/2014/main" id="{2B45A9F0-F94E-42F5-BCBC-9451A95C71E6}"/>
                  </a:ext>
                </a:extLst>
              </p:cNvPr>
              <p:cNvSpPr>
                <a:spLocks/>
              </p:cNvSpPr>
              <p:nvPr/>
            </p:nvSpPr>
            <p:spPr bwMode="auto">
              <a:xfrm>
                <a:off x="3018" y="1377"/>
                <a:ext cx="12" cy="20"/>
              </a:xfrm>
              <a:custGeom>
                <a:avLst/>
                <a:gdLst>
                  <a:gd name="T0" fmla="*/ 8 w 12"/>
                  <a:gd name="T1" fmla="*/ 4 h 20"/>
                  <a:gd name="T2" fmla="*/ 5 w 12"/>
                  <a:gd name="T3" fmla="*/ 0 h 20"/>
                  <a:gd name="T4" fmla="*/ 2 w 12"/>
                  <a:gd name="T5" fmla="*/ 0 h 20"/>
                  <a:gd name="T6" fmla="*/ 0 w 12"/>
                  <a:gd name="T7" fmla="*/ 2 h 20"/>
                  <a:gd name="T8" fmla="*/ 2 w 12"/>
                  <a:gd name="T9" fmla="*/ 4 h 20"/>
                  <a:gd name="T10" fmla="*/ 2 w 12"/>
                  <a:gd name="T11" fmla="*/ 7 h 20"/>
                  <a:gd name="T12" fmla="*/ 4 w 12"/>
                  <a:gd name="T13" fmla="*/ 7 h 20"/>
                  <a:gd name="T14" fmla="*/ 2 w 12"/>
                  <a:gd name="T15" fmla="*/ 8 h 20"/>
                  <a:gd name="T16" fmla="*/ 0 w 12"/>
                  <a:gd name="T17" fmla="*/ 15 h 20"/>
                  <a:gd name="T18" fmla="*/ 0 w 12"/>
                  <a:gd name="T19" fmla="*/ 20 h 20"/>
                  <a:gd name="T20" fmla="*/ 2 w 12"/>
                  <a:gd name="T21" fmla="*/ 20 h 20"/>
                  <a:gd name="T22" fmla="*/ 4 w 12"/>
                  <a:gd name="T23" fmla="*/ 18 h 20"/>
                  <a:gd name="T24" fmla="*/ 5 w 12"/>
                  <a:gd name="T25" fmla="*/ 18 h 20"/>
                  <a:gd name="T26" fmla="*/ 7 w 12"/>
                  <a:gd name="T27" fmla="*/ 16 h 20"/>
                  <a:gd name="T28" fmla="*/ 5 w 12"/>
                  <a:gd name="T29" fmla="*/ 15 h 20"/>
                  <a:gd name="T30" fmla="*/ 7 w 12"/>
                  <a:gd name="T31" fmla="*/ 13 h 20"/>
                  <a:gd name="T32" fmla="*/ 7 w 12"/>
                  <a:gd name="T33" fmla="*/ 10 h 20"/>
                  <a:gd name="T34" fmla="*/ 8 w 12"/>
                  <a:gd name="T35" fmla="*/ 10 h 20"/>
                  <a:gd name="T36" fmla="*/ 8 w 12"/>
                  <a:gd name="T37" fmla="*/ 13 h 20"/>
                  <a:gd name="T38" fmla="*/ 10 w 12"/>
                  <a:gd name="T39" fmla="*/ 13 h 20"/>
                  <a:gd name="T40" fmla="*/ 12 w 12"/>
                  <a:gd name="T41" fmla="*/ 10 h 20"/>
                  <a:gd name="T42" fmla="*/ 12 w 12"/>
                  <a:gd name="T43" fmla="*/ 5 h 20"/>
                  <a:gd name="T44" fmla="*/ 10 w 12"/>
                  <a:gd name="T45" fmla="*/ 4 h 20"/>
                  <a:gd name="T46" fmla="*/ 8 w 12"/>
                  <a:gd name="T47" fmla="*/ 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 h="20">
                    <a:moveTo>
                      <a:pt x="8" y="4"/>
                    </a:moveTo>
                    <a:lnTo>
                      <a:pt x="5" y="0"/>
                    </a:lnTo>
                    <a:lnTo>
                      <a:pt x="2" y="0"/>
                    </a:lnTo>
                    <a:lnTo>
                      <a:pt x="0" y="2"/>
                    </a:lnTo>
                    <a:lnTo>
                      <a:pt x="2" y="4"/>
                    </a:lnTo>
                    <a:lnTo>
                      <a:pt x="2" y="7"/>
                    </a:lnTo>
                    <a:lnTo>
                      <a:pt x="4" y="7"/>
                    </a:lnTo>
                    <a:lnTo>
                      <a:pt x="2" y="8"/>
                    </a:lnTo>
                    <a:lnTo>
                      <a:pt x="0" y="15"/>
                    </a:lnTo>
                    <a:lnTo>
                      <a:pt x="0" y="20"/>
                    </a:lnTo>
                    <a:lnTo>
                      <a:pt x="2" y="20"/>
                    </a:lnTo>
                    <a:lnTo>
                      <a:pt x="4" y="18"/>
                    </a:lnTo>
                    <a:lnTo>
                      <a:pt x="5" y="18"/>
                    </a:lnTo>
                    <a:lnTo>
                      <a:pt x="7" y="16"/>
                    </a:lnTo>
                    <a:lnTo>
                      <a:pt x="5" y="15"/>
                    </a:lnTo>
                    <a:lnTo>
                      <a:pt x="7" y="13"/>
                    </a:lnTo>
                    <a:lnTo>
                      <a:pt x="7" y="10"/>
                    </a:lnTo>
                    <a:lnTo>
                      <a:pt x="8" y="10"/>
                    </a:lnTo>
                    <a:lnTo>
                      <a:pt x="8" y="13"/>
                    </a:lnTo>
                    <a:lnTo>
                      <a:pt x="10" y="13"/>
                    </a:lnTo>
                    <a:lnTo>
                      <a:pt x="12" y="10"/>
                    </a:lnTo>
                    <a:lnTo>
                      <a:pt x="12" y="5"/>
                    </a:lnTo>
                    <a:lnTo>
                      <a:pt x="10" y="4"/>
                    </a:lnTo>
                    <a:lnTo>
                      <a:pt x="8" y="4"/>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0" name="Freeform 124">
                <a:extLst>
                  <a:ext uri="{FF2B5EF4-FFF2-40B4-BE49-F238E27FC236}">
                    <a16:creationId xmlns:a16="http://schemas.microsoft.com/office/drawing/2014/main" id="{CE0487B5-22E6-479D-A80E-AFE783421BE6}"/>
                  </a:ext>
                </a:extLst>
              </p:cNvPr>
              <p:cNvSpPr>
                <a:spLocks/>
              </p:cNvSpPr>
              <p:nvPr/>
            </p:nvSpPr>
            <p:spPr bwMode="auto">
              <a:xfrm>
                <a:off x="2999" y="1366"/>
                <a:ext cx="11" cy="31"/>
              </a:xfrm>
              <a:custGeom>
                <a:avLst/>
                <a:gdLst>
                  <a:gd name="T0" fmla="*/ 3 w 11"/>
                  <a:gd name="T1" fmla="*/ 31 h 31"/>
                  <a:gd name="T2" fmla="*/ 3 w 11"/>
                  <a:gd name="T3" fmla="*/ 31 h 31"/>
                  <a:gd name="T4" fmla="*/ 5 w 11"/>
                  <a:gd name="T5" fmla="*/ 29 h 31"/>
                  <a:gd name="T6" fmla="*/ 5 w 11"/>
                  <a:gd name="T7" fmla="*/ 26 h 31"/>
                  <a:gd name="T8" fmla="*/ 7 w 11"/>
                  <a:gd name="T9" fmla="*/ 21 h 31"/>
                  <a:gd name="T10" fmla="*/ 8 w 11"/>
                  <a:gd name="T11" fmla="*/ 19 h 31"/>
                  <a:gd name="T12" fmla="*/ 8 w 11"/>
                  <a:gd name="T13" fmla="*/ 15 h 31"/>
                  <a:gd name="T14" fmla="*/ 10 w 11"/>
                  <a:gd name="T15" fmla="*/ 13 h 31"/>
                  <a:gd name="T16" fmla="*/ 11 w 11"/>
                  <a:gd name="T17" fmla="*/ 8 h 31"/>
                  <a:gd name="T18" fmla="*/ 10 w 11"/>
                  <a:gd name="T19" fmla="*/ 3 h 31"/>
                  <a:gd name="T20" fmla="*/ 10 w 11"/>
                  <a:gd name="T21" fmla="*/ 0 h 31"/>
                  <a:gd name="T22" fmla="*/ 8 w 11"/>
                  <a:gd name="T23" fmla="*/ 0 h 31"/>
                  <a:gd name="T24" fmla="*/ 7 w 11"/>
                  <a:gd name="T25" fmla="*/ 2 h 31"/>
                  <a:gd name="T26" fmla="*/ 3 w 11"/>
                  <a:gd name="T27" fmla="*/ 2 h 31"/>
                  <a:gd name="T28" fmla="*/ 5 w 11"/>
                  <a:gd name="T29" fmla="*/ 3 h 31"/>
                  <a:gd name="T30" fmla="*/ 7 w 11"/>
                  <a:gd name="T31" fmla="*/ 5 h 31"/>
                  <a:gd name="T32" fmla="*/ 5 w 11"/>
                  <a:gd name="T33" fmla="*/ 8 h 31"/>
                  <a:gd name="T34" fmla="*/ 5 w 11"/>
                  <a:gd name="T35" fmla="*/ 10 h 31"/>
                  <a:gd name="T36" fmla="*/ 3 w 11"/>
                  <a:gd name="T37" fmla="*/ 11 h 31"/>
                  <a:gd name="T38" fmla="*/ 0 w 11"/>
                  <a:gd name="T39" fmla="*/ 13 h 31"/>
                  <a:gd name="T40" fmla="*/ 0 w 11"/>
                  <a:gd name="T41" fmla="*/ 13 h 31"/>
                  <a:gd name="T42" fmla="*/ 3 w 11"/>
                  <a:gd name="T43" fmla="*/ 15 h 31"/>
                  <a:gd name="T44" fmla="*/ 3 w 11"/>
                  <a:gd name="T45" fmla="*/ 16 h 31"/>
                  <a:gd name="T46" fmla="*/ 2 w 11"/>
                  <a:gd name="T47" fmla="*/ 16 h 31"/>
                  <a:gd name="T48" fmla="*/ 2 w 11"/>
                  <a:gd name="T49" fmla="*/ 18 h 31"/>
                  <a:gd name="T50" fmla="*/ 3 w 11"/>
                  <a:gd name="T51" fmla="*/ 18 h 31"/>
                  <a:gd name="T52" fmla="*/ 5 w 11"/>
                  <a:gd name="T53" fmla="*/ 18 h 31"/>
                  <a:gd name="T54" fmla="*/ 5 w 11"/>
                  <a:gd name="T55" fmla="*/ 19 h 31"/>
                  <a:gd name="T56" fmla="*/ 3 w 11"/>
                  <a:gd name="T57" fmla="*/ 19 h 31"/>
                  <a:gd name="T58" fmla="*/ 2 w 11"/>
                  <a:gd name="T59" fmla="*/ 21 h 31"/>
                  <a:gd name="T60" fmla="*/ 0 w 11"/>
                  <a:gd name="T61" fmla="*/ 23 h 31"/>
                  <a:gd name="T62" fmla="*/ 2 w 11"/>
                  <a:gd name="T63" fmla="*/ 26 h 31"/>
                  <a:gd name="T64" fmla="*/ 3 w 11"/>
                  <a:gd name="T65" fmla="*/ 27 h 31"/>
                  <a:gd name="T66" fmla="*/ 3 w 11"/>
                  <a:gd name="T67" fmla="*/ 29 h 31"/>
                  <a:gd name="T68" fmla="*/ 3 w 11"/>
                  <a:gd name="T69"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 h="31">
                    <a:moveTo>
                      <a:pt x="3" y="31"/>
                    </a:moveTo>
                    <a:lnTo>
                      <a:pt x="3" y="31"/>
                    </a:lnTo>
                    <a:lnTo>
                      <a:pt x="5" y="29"/>
                    </a:lnTo>
                    <a:lnTo>
                      <a:pt x="5" y="26"/>
                    </a:lnTo>
                    <a:lnTo>
                      <a:pt x="7" y="21"/>
                    </a:lnTo>
                    <a:lnTo>
                      <a:pt x="8" y="19"/>
                    </a:lnTo>
                    <a:lnTo>
                      <a:pt x="8" y="15"/>
                    </a:lnTo>
                    <a:lnTo>
                      <a:pt x="10" y="13"/>
                    </a:lnTo>
                    <a:lnTo>
                      <a:pt x="11" y="8"/>
                    </a:lnTo>
                    <a:lnTo>
                      <a:pt x="10" y="3"/>
                    </a:lnTo>
                    <a:lnTo>
                      <a:pt x="10" y="0"/>
                    </a:lnTo>
                    <a:lnTo>
                      <a:pt x="8" y="0"/>
                    </a:lnTo>
                    <a:lnTo>
                      <a:pt x="7" y="2"/>
                    </a:lnTo>
                    <a:lnTo>
                      <a:pt x="3" y="2"/>
                    </a:lnTo>
                    <a:lnTo>
                      <a:pt x="5" y="3"/>
                    </a:lnTo>
                    <a:lnTo>
                      <a:pt x="7" y="5"/>
                    </a:lnTo>
                    <a:lnTo>
                      <a:pt x="5" y="8"/>
                    </a:lnTo>
                    <a:lnTo>
                      <a:pt x="5" y="10"/>
                    </a:lnTo>
                    <a:lnTo>
                      <a:pt x="3" y="11"/>
                    </a:lnTo>
                    <a:lnTo>
                      <a:pt x="0" y="13"/>
                    </a:lnTo>
                    <a:lnTo>
                      <a:pt x="0" y="13"/>
                    </a:lnTo>
                    <a:lnTo>
                      <a:pt x="3" y="15"/>
                    </a:lnTo>
                    <a:lnTo>
                      <a:pt x="3" y="16"/>
                    </a:lnTo>
                    <a:lnTo>
                      <a:pt x="2" y="16"/>
                    </a:lnTo>
                    <a:lnTo>
                      <a:pt x="2" y="18"/>
                    </a:lnTo>
                    <a:lnTo>
                      <a:pt x="3" y="18"/>
                    </a:lnTo>
                    <a:lnTo>
                      <a:pt x="5" y="18"/>
                    </a:lnTo>
                    <a:lnTo>
                      <a:pt x="5" y="19"/>
                    </a:lnTo>
                    <a:lnTo>
                      <a:pt x="3" y="19"/>
                    </a:lnTo>
                    <a:lnTo>
                      <a:pt x="2" y="21"/>
                    </a:lnTo>
                    <a:lnTo>
                      <a:pt x="0" y="23"/>
                    </a:lnTo>
                    <a:lnTo>
                      <a:pt x="2" y="26"/>
                    </a:lnTo>
                    <a:lnTo>
                      <a:pt x="3" y="27"/>
                    </a:lnTo>
                    <a:lnTo>
                      <a:pt x="3" y="29"/>
                    </a:lnTo>
                    <a:lnTo>
                      <a:pt x="3" y="31"/>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1" name="Freeform 125">
                <a:extLst>
                  <a:ext uri="{FF2B5EF4-FFF2-40B4-BE49-F238E27FC236}">
                    <a16:creationId xmlns:a16="http://schemas.microsoft.com/office/drawing/2014/main" id="{C9EDDDE5-5DD6-41F4-A457-2C0CE4C0872B}"/>
                  </a:ext>
                </a:extLst>
              </p:cNvPr>
              <p:cNvSpPr>
                <a:spLocks/>
              </p:cNvSpPr>
              <p:nvPr/>
            </p:nvSpPr>
            <p:spPr bwMode="auto">
              <a:xfrm>
                <a:off x="3007" y="1422"/>
                <a:ext cx="2" cy="3"/>
              </a:xfrm>
              <a:custGeom>
                <a:avLst/>
                <a:gdLst>
                  <a:gd name="T0" fmla="*/ 2 w 2"/>
                  <a:gd name="T1" fmla="*/ 0 h 3"/>
                  <a:gd name="T2" fmla="*/ 0 w 2"/>
                  <a:gd name="T3" fmla="*/ 2 h 3"/>
                  <a:gd name="T4" fmla="*/ 2 w 2"/>
                  <a:gd name="T5" fmla="*/ 3 h 3"/>
                  <a:gd name="T6" fmla="*/ 2 w 2"/>
                  <a:gd name="T7" fmla="*/ 0 h 3"/>
                </a:gdLst>
                <a:ahLst/>
                <a:cxnLst>
                  <a:cxn ang="0">
                    <a:pos x="T0" y="T1"/>
                  </a:cxn>
                  <a:cxn ang="0">
                    <a:pos x="T2" y="T3"/>
                  </a:cxn>
                  <a:cxn ang="0">
                    <a:pos x="T4" y="T5"/>
                  </a:cxn>
                  <a:cxn ang="0">
                    <a:pos x="T6" y="T7"/>
                  </a:cxn>
                </a:cxnLst>
                <a:rect l="0" t="0" r="r" b="b"/>
                <a:pathLst>
                  <a:path w="2" h="3">
                    <a:moveTo>
                      <a:pt x="2" y="0"/>
                    </a:moveTo>
                    <a:lnTo>
                      <a:pt x="0" y="2"/>
                    </a:lnTo>
                    <a:lnTo>
                      <a:pt x="2" y="3"/>
                    </a:lnTo>
                    <a:lnTo>
                      <a:pt x="2"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2" name="Freeform 126">
                <a:extLst>
                  <a:ext uri="{FF2B5EF4-FFF2-40B4-BE49-F238E27FC236}">
                    <a16:creationId xmlns:a16="http://schemas.microsoft.com/office/drawing/2014/main" id="{2C2E31A0-F9EB-47BC-B74B-5907EC2D5F64}"/>
                  </a:ext>
                </a:extLst>
              </p:cNvPr>
              <p:cNvSpPr>
                <a:spLocks/>
              </p:cNvSpPr>
              <p:nvPr/>
            </p:nvSpPr>
            <p:spPr bwMode="auto">
              <a:xfrm>
                <a:off x="3030" y="1405"/>
                <a:ext cx="3" cy="4"/>
              </a:xfrm>
              <a:custGeom>
                <a:avLst/>
                <a:gdLst>
                  <a:gd name="T0" fmla="*/ 3 w 3"/>
                  <a:gd name="T1" fmla="*/ 3 h 4"/>
                  <a:gd name="T2" fmla="*/ 3 w 3"/>
                  <a:gd name="T3" fmla="*/ 0 h 4"/>
                  <a:gd name="T4" fmla="*/ 1 w 3"/>
                  <a:gd name="T5" fmla="*/ 0 h 4"/>
                  <a:gd name="T6" fmla="*/ 0 w 3"/>
                  <a:gd name="T7" fmla="*/ 4 h 4"/>
                  <a:gd name="T8" fmla="*/ 1 w 3"/>
                  <a:gd name="T9" fmla="*/ 4 h 4"/>
                  <a:gd name="T10" fmla="*/ 3 w 3"/>
                  <a:gd name="T11" fmla="*/ 3 h 4"/>
                </a:gdLst>
                <a:ahLst/>
                <a:cxnLst>
                  <a:cxn ang="0">
                    <a:pos x="T0" y="T1"/>
                  </a:cxn>
                  <a:cxn ang="0">
                    <a:pos x="T2" y="T3"/>
                  </a:cxn>
                  <a:cxn ang="0">
                    <a:pos x="T4" y="T5"/>
                  </a:cxn>
                  <a:cxn ang="0">
                    <a:pos x="T6" y="T7"/>
                  </a:cxn>
                  <a:cxn ang="0">
                    <a:pos x="T8" y="T9"/>
                  </a:cxn>
                  <a:cxn ang="0">
                    <a:pos x="T10" y="T11"/>
                  </a:cxn>
                </a:cxnLst>
                <a:rect l="0" t="0" r="r" b="b"/>
                <a:pathLst>
                  <a:path w="3" h="4">
                    <a:moveTo>
                      <a:pt x="3" y="3"/>
                    </a:moveTo>
                    <a:lnTo>
                      <a:pt x="3" y="0"/>
                    </a:lnTo>
                    <a:lnTo>
                      <a:pt x="1" y="0"/>
                    </a:lnTo>
                    <a:lnTo>
                      <a:pt x="0" y="4"/>
                    </a:lnTo>
                    <a:lnTo>
                      <a:pt x="1" y="4"/>
                    </a:lnTo>
                    <a:lnTo>
                      <a:pt x="3" y="3"/>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3" name="Freeform 127">
                <a:extLst>
                  <a:ext uri="{FF2B5EF4-FFF2-40B4-BE49-F238E27FC236}">
                    <a16:creationId xmlns:a16="http://schemas.microsoft.com/office/drawing/2014/main" id="{42C2A039-31A4-4959-86EA-E7407A3A3E2D}"/>
                  </a:ext>
                </a:extLst>
              </p:cNvPr>
              <p:cNvSpPr>
                <a:spLocks/>
              </p:cNvSpPr>
              <p:nvPr/>
            </p:nvSpPr>
            <p:spPr bwMode="auto">
              <a:xfrm>
                <a:off x="3004" y="1420"/>
                <a:ext cx="3" cy="4"/>
              </a:xfrm>
              <a:custGeom>
                <a:avLst/>
                <a:gdLst>
                  <a:gd name="T0" fmla="*/ 2 w 3"/>
                  <a:gd name="T1" fmla="*/ 0 h 4"/>
                  <a:gd name="T2" fmla="*/ 0 w 3"/>
                  <a:gd name="T3" fmla="*/ 4 h 4"/>
                  <a:gd name="T4" fmla="*/ 3 w 3"/>
                  <a:gd name="T5" fmla="*/ 0 h 4"/>
                  <a:gd name="T6" fmla="*/ 2 w 3"/>
                  <a:gd name="T7" fmla="*/ 0 h 4"/>
                </a:gdLst>
                <a:ahLst/>
                <a:cxnLst>
                  <a:cxn ang="0">
                    <a:pos x="T0" y="T1"/>
                  </a:cxn>
                  <a:cxn ang="0">
                    <a:pos x="T2" y="T3"/>
                  </a:cxn>
                  <a:cxn ang="0">
                    <a:pos x="T4" y="T5"/>
                  </a:cxn>
                  <a:cxn ang="0">
                    <a:pos x="T6" y="T7"/>
                  </a:cxn>
                </a:cxnLst>
                <a:rect l="0" t="0" r="r" b="b"/>
                <a:pathLst>
                  <a:path w="3" h="4">
                    <a:moveTo>
                      <a:pt x="2" y="0"/>
                    </a:moveTo>
                    <a:lnTo>
                      <a:pt x="0" y="4"/>
                    </a:lnTo>
                    <a:lnTo>
                      <a:pt x="3" y="0"/>
                    </a:lnTo>
                    <a:lnTo>
                      <a:pt x="2"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4" name="Freeform 128">
                <a:extLst>
                  <a:ext uri="{FF2B5EF4-FFF2-40B4-BE49-F238E27FC236}">
                    <a16:creationId xmlns:a16="http://schemas.microsoft.com/office/drawing/2014/main" id="{83DB9435-8291-446D-8D10-061921B61854}"/>
                  </a:ext>
                </a:extLst>
              </p:cNvPr>
              <p:cNvSpPr>
                <a:spLocks/>
              </p:cNvSpPr>
              <p:nvPr/>
            </p:nvSpPr>
            <p:spPr bwMode="auto">
              <a:xfrm>
                <a:off x="2661" y="1361"/>
                <a:ext cx="8" cy="8"/>
              </a:xfrm>
              <a:custGeom>
                <a:avLst/>
                <a:gdLst>
                  <a:gd name="T0" fmla="*/ 5 w 8"/>
                  <a:gd name="T1" fmla="*/ 2 h 8"/>
                  <a:gd name="T2" fmla="*/ 2 w 8"/>
                  <a:gd name="T3" fmla="*/ 4 h 8"/>
                  <a:gd name="T4" fmla="*/ 0 w 8"/>
                  <a:gd name="T5" fmla="*/ 8 h 8"/>
                  <a:gd name="T6" fmla="*/ 2 w 8"/>
                  <a:gd name="T7" fmla="*/ 5 h 8"/>
                  <a:gd name="T8" fmla="*/ 5 w 8"/>
                  <a:gd name="T9" fmla="*/ 4 h 8"/>
                  <a:gd name="T10" fmla="*/ 7 w 8"/>
                  <a:gd name="T11" fmla="*/ 2 h 8"/>
                  <a:gd name="T12" fmla="*/ 8 w 8"/>
                  <a:gd name="T13" fmla="*/ 0 h 8"/>
                  <a:gd name="T14" fmla="*/ 5 w 8"/>
                  <a:gd name="T15" fmla="*/ 0 h 8"/>
                  <a:gd name="T16" fmla="*/ 5 w 8"/>
                  <a:gd name="T17"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5" y="2"/>
                    </a:moveTo>
                    <a:lnTo>
                      <a:pt x="2" y="4"/>
                    </a:lnTo>
                    <a:lnTo>
                      <a:pt x="0" y="8"/>
                    </a:lnTo>
                    <a:lnTo>
                      <a:pt x="2" y="5"/>
                    </a:lnTo>
                    <a:lnTo>
                      <a:pt x="5" y="4"/>
                    </a:lnTo>
                    <a:lnTo>
                      <a:pt x="7" y="2"/>
                    </a:lnTo>
                    <a:lnTo>
                      <a:pt x="8" y="0"/>
                    </a:lnTo>
                    <a:lnTo>
                      <a:pt x="5" y="0"/>
                    </a:lnTo>
                    <a:lnTo>
                      <a:pt x="5" y="2"/>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5" name="Freeform 129">
                <a:extLst>
                  <a:ext uri="{FF2B5EF4-FFF2-40B4-BE49-F238E27FC236}">
                    <a16:creationId xmlns:a16="http://schemas.microsoft.com/office/drawing/2014/main" id="{04D7C643-6E8F-4FF0-9C37-ABD46CF33E87}"/>
                  </a:ext>
                </a:extLst>
              </p:cNvPr>
              <p:cNvSpPr>
                <a:spLocks/>
              </p:cNvSpPr>
              <p:nvPr/>
            </p:nvSpPr>
            <p:spPr bwMode="auto">
              <a:xfrm>
                <a:off x="2509" y="1398"/>
                <a:ext cx="3" cy="2"/>
              </a:xfrm>
              <a:custGeom>
                <a:avLst/>
                <a:gdLst>
                  <a:gd name="T0" fmla="*/ 0 w 3"/>
                  <a:gd name="T1" fmla="*/ 2 h 2"/>
                  <a:gd name="T2" fmla="*/ 3 w 3"/>
                  <a:gd name="T3" fmla="*/ 2 h 2"/>
                  <a:gd name="T4" fmla="*/ 3 w 3"/>
                  <a:gd name="T5" fmla="*/ 0 h 2"/>
                  <a:gd name="T6" fmla="*/ 0 w 3"/>
                  <a:gd name="T7" fmla="*/ 2 h 2"/>
                </a:gdLst>
                <a:ahLst/>
                <a:cxnLst>
                  <a:cxn ang="0">
                    <a:pos x="T0" y="T1"/>
                  </a:cxn>
                  <a:cxn ang="0">
                    <a:pos x="T2" y="T3"/>
                  </a:cxn>
                  <a:cxn ang="0">
                    <a:pos x="T4" y="T5"/>
                  </a:cxn>
                  <a:cxn ang="0">
                    <a:pos x="T6" y="T7"/>
                  </a:cxn>
                </a:cxnLst>
                <a:rect l="0" t="0" r="r" b="b"/>
                <a:pathLst>
                  <a:path w="3" h="2">
                    <a:moveTo>
                      <a:pt x="0" y="2"/>
                    </a:moveTo>
                    <a:lnTo>
                      <a:pt x="3" y="2"/>
                    </a:lnTo>
                    <a:lnTo>
                      <a:pt x="3" y="0"/>
                    </a:lnTo>
                    <a:lnTo>
                      <a:pt x="0" y="2"/>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6" name="Freeform 130">
                <a:extLst>
                  <a:ext uri="{FF2B5EF4-FFF2-40B4-BE49-F238E27FC236}">
                    <a16:creationId xmlns:a16="http://schemas.microsoft.com/office/drawing/2014/main" id="{094B48AA-A292-4630-98E6-478A0AF83BAC}"/>
                  </a:ext>
                </a:extLst>
              </p:cNvPr>
              <p:cNvSpPr>
                <a:spLocks/>
              </p:cNvSpPr>
              <p:nvPr/>
            </p:nvSpPr>
            <p:spPr bwMode="auto">
              <a:xfrm>
                <a:off x="2512" y="1400"/>
                <a:ext cx="4" cy="3"/>
              </a:xfrm>
              <a:custGeom>
                <a:avLst/>
                <a:gdLst>
                  <a:gd name="T0" fmla="*/ 0 w 4"/>
                  <a:gd name="T1" fmla="*/ 1 h 3"/>
                  <a:gd name="T2" fmla="*/ 3 w 4"/>
                  <a:gd name="T3" fmla="*/ 3 h 3"/>
                  <a:gd name="T4" fmla="*/ 4 w 4"/>
                  <a:gd name="T5" fmla="*/ 1 h 3"/>
                  <a:gd name="T6" fmla="*/ 3 w 4"/>
                  <a:gd name="T7" fmla="*/ 0 h 3"/>
                  <a:gd name="T8" fmla="*/ 0 w 4"/>
                  <a:gd name="T9" fmla="*/ 1 h 3"/>
                </a:gdLst>
                <a:ahLst/>
                <a:cxnLst>
                  <a:cxn ang="0">
                    <a:pos x="T0" y="T1"/>
                  </a:cxn>
                  <a:cxn ang="0">
                    <a:pos x="T2" y="T3"/>
                  </a:cxn>
                  <a:cxn ang="0">
                    <a:pos x="T4" y="T5"/>
                  </a:cxn>
                  <a:cxn ang="0">
                    <a:pos x="T6" y="T7"/>
                  </a:cxn>
                  <a:cxn ang="0">
                    <a:pos x="T8" y="T9"/>
                  </a:cxn>
                </a:cxnLst>
                <a:rect l="0" t="0" r="r" b="b"/>
                <a:pathLst>
                  <a:path w="4" h="3">
                    <a:moveTo>
                      <a:pt x="0" y="1"/>
                    </a:moveTo>
                    <a:lnTo>
                      <a:pt x="3" y="3"/>
                    </a:lnTo>
                    <a:lnTo>
                      <a:pt x="4" y="1"/>
                    </a:lnTo>
                    <a:lnTo>
                      <a:pt x="3" y="0"/>
                    </a:lnTo>
                    <a:lnTo>
                      <a:pt x="0" y="1"/>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7" name="Freeform 131">
                <a:extLst>
                  <a:ext uri="{FF2B5EF4-FFF2-40B4-BE49-F238E27FC236}">
                    <a16:creationId xmlns:a16="http://schemas.microsoft.com/office/drawing/2014/main" id="{AC3130C0-660E-4506-AA5D-2B16ABAFB08C}"/>
                  </a:ext>
                </a:extLst>
              </p:cNvPr>
              <p:cNvSpPr>
                <a:spLocks/>
              </p:cNvSpPr>
              <p:nvPr/>
            </p:nvSpPr>
            <p:spPr bwMode="auto">
              <a:xfrm>
                <a:off x="2523" y="1387"/>
                <a:ext cx="24" cy="16"/>
              </a:xfrm>
              <a:custGeom>
                <a:avLst/>
                <a:gdLst>
                  <a:gd name="T0" fmla="*/ 22 w 24"/>
                  <a:gd name="T1" fmla="*/ 2 h 16"/>
                  <a:gd name="T2" fmla="*/ 22 w 24"/>
                  <a:gd name="T3" fmla="*/ 0 h 16"/>
                  <a:gd name="T4" fmla="*/ 19 w 24"/>
                  <a:gd name="T5" fmla="*/ 0 h 16"/>
                  <a:gd name="T6" fmla="*/ 14 w 24"/>
                  <a:gd name="T7" fmla="*/ 2 h 16"/>
                  <a:gd name="T8" fmla="*/ 16 w 24"/>
                  <a:gd name="T9" fmla="*/ 3 h 16"/>
                  <a:gd name="T10" fmla="*/ 14 w 24"/>
                  <a:gd name="T11" fmla="*/ 5 h 16"/>
                  <a:gd name="T12" fmla="*/ 11 w 24"/>
                  <a:gd name="T13" fmla="*/ 6 h 16"/>
                  <a:gd name="T14" fmla="*/ 8 w 24"/>
                  <a:gd name="T15" fmla="*/ 8 h 16"/>
                  <a:gd name="T16" fmla="*/ 8 w 24"/>
                  <a:gd name="T17" fmla="*/ 10 h 16"/>
                  <a:gd name="T18" fmla="*/ 6 w 24"/>
                  <a:gd name="T19" fmla="*/ 11 h 16"/>
                  <a:gd name="T20" fmla="*/ 5 w 24"/>
                  <a:gd name="T21" fmla="*/ 14 h 16"/>
                  <a:gd name="T22" fmla="*/ 3 w 24"/>
                  <a:gd name="T23" fmla="*/ 14 h 16"/>
                  <a:gd name="T24" fmla="*/ 0 w 24"/>
                  <a:gd name="T25" fmla="*/ 16 h 16"/>
                  <a:gd name="T26" fmla="*/ 5 w 24"/>
                  <a:gd name="T27" fmla="*/ 16 h 16"/>
                  <a:gd name="T28" fmla="*/ 8 w 24"/>
                  <a:gd name="T29" fmla="*/ 13 h 16"/>
                  <a:gd name="T30" fmla="*/ 13 w 24"/>
                  <a:gd name="T31" fmla="*/ 13 h 16"/>
                  <a:gd name="T32" fmla="*/ 17 w 24"/>
                  <a:gd name="T33" fmla="*/ 8 h 16"/>
                  <a:gd name="T34" fmla="*/ 21 w 24"/>
                  <a:gd name="T35" fmla="*/ 6 h 16"/>
                  <a:gd name="T36" fmla="*/ 22 w 24"/>
                  <a:gd name="T37" fmla="*/ 3 h 16"/>
                  <a:gd name="T38" fmla="*/ 24 w 24"/>
                  <a:gd name="T39" fmla="*/ 3 h 16"/>
                  <a:gd name="T40" fmla="*/ 22 w 24"/>
                  <a:gd name="T41" fmla="*/ 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 h="16">
                    <a:moveTo>
                      <a:pt x="22" y="2"/>
                    </a:moveTo>
                    <a:lnTo>
                      <a:pt x="22" y="0"/>
                    </a:lnTo>
                    <a:lnTo>
                      <a:pt x="19" y="0"/>
                    </a:lnTo>
                    <a:lnTo>
                      <a:pt x="14" y="2"/>
                    </a:lnTo>
                    <a:lnTo>
                      <a:pt x="16" y="3"/>
                    </a:lnTo>
                    <a:lnTo>
                      <a:pt x="14" y="5"/>
                    </a:lnTo>
                    <a:lnTo>
                      <a:pt x="11" y="6"/>
                    </a:lnTo>
                    <a:lnTo>
                      <a:pt x="8" y="8"/>
                    </a:lnTo>
                    <a:lnTo>
                      <a:pt x="8" y="10"/>
                    </a:lnTo>
                    <a:lnTo>
                      <a:pt x="6" y="11"/>
                    </a:lnTo>
                    <a:lnTo>
                      <a:pt x="5" y="14"/>
                    </a:lnTo>
                    <a:lnTo>
                      <a:pt x="3" y="14"/>
                    </a:lnTo>
                    <a:lnTo>
                      <a:pt x="0" y="16"/>
                    </a:lnTo>
                    <a:lnTo>
                      <a:pt x="5" y="16"/>
                    </a:lnTo>
                    <a:lnTo>
                      <a:pt x="8" y="13"/>
                    </a:lnTo>
                    <a:lnTo>
                      <a:pt x="13" y="13"/>
                    </a:lnTo>
                    <a:lnTo>
                      <a:pt x="17" y="8"/>
                    </a:lnTo>
                    <a:lnTo>
                      <a:pt x="21" y="6"/>
                    </a:lnTo>
                    <a:lnTo>
                      <a:pt x="22" y="3"/>
                    </a:lnTo>
                    <a:lnTo>
                      <a:pt x="24" y="3"/>
                    </a:lnTo>
                    <a:lnTo>
                      <a:pt x="22" y="2"/>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8" name="Freeform 132">
                <a:extLst>
                  <a:ext uri="{FF2B5EF4-FFF2-40B4-BE49-F238E27FC236}">
                    <a16:creationId xmlns:a16="http://schemas.microsoft.com/office/drawing/2014/main" id="{F820E203-6B31-4965-A9D6-4375CF1BAC1D}"/>
                  </a:ext>
                </a:extLst>
              </p:cNvPr>
              <p:cNvSpPr>
                <a:spLocks/>
              </p:cNvSpPr>
              <p:nvPr/>
            </p:nvSpPr>
            <p:spPr bwMode="auto">
              <a:xfrm>
                <a:off x="2547" y="1377"/>
                <a:ext cx="27" cy="18"/>
              </a:xfrm>
              <a:custGeom>
                <a:avLst/>
                <a:gdLst>
                  <a:gd name="T0" fmla="*/ 25 w 27"/>
                  <a:gd name="T1" fmla="*/ 2 h 18"/>
                  <a:gd name="T2" fmla="*/ 22 w 27"/>
                  <a:gd name="T3" fmla="*/ 2 h 18"/>
                  <a:gd name="T4" fmla="*/ 22 w 27"/>
                  <a:gd name="T5" fmla="*/ 0 h 18"/>
                  <a:gd name="T6" fmla="*/ 19 w 27"/>
                  <a:gd name="T7" fmla="*/ 0 h 18"/>
                  <a:gd name="T8" fmla="*/ 16 w 27"/>
                  <a:gd name="T9" fmla="*/ 2 h 18"/>
                  <a:gd name="T10" fmla="*/ 16 w 27"/>
                  <a:gd name="T11" fmla="*/ 5 h 18"/>
                  <a:gd name="T12" fmla="*/ 19 w 27"/>
                  <a:gd name="T13" fmla="*/ 7 h 18"/>
                  <a:gd name="T14" fmla="*/ 17 w 27"/>
                  <a:gd name="T15" fmla="*/ 8 h 18"/>
                  <a:gd name="T16" fmla="*/ 14 w 27"/>
                  <a:gd name="T17" fmla="*/ 7 h 18"/>
                  <a:gd name="T18" fmla="*/ 13 w 27"/>
                  <a:gd name="T19" fmla="*/ 8 h 18"/>
                  <a:gd name="T20" fmla="*/ 13 w 27"/>
                  <a:gd name="T21" fmla="*/ 10 h 18"/>
                  <a:gd name="T22" fmla="*/ 11 w 27"/>
                  <a:gd name="T23" fmla="*/ 10 h 18"/>
                  <a:gd name="T24" fmla="*/ 8 w 27"/>
                  <a:gd name="T25" fmla="*/ 13 h 18"/>
                  <a:gd name="T26" fmla="*/ 6 w 27"/>
                  <a:gd name="T27" fmla="*/ 13 h 18"/>
                  <a:gd name="T28" fmla="*/ 3 w 27"/>
                  <a:gd name="T29" fmla="*/ 16 h 18"/>
                  <a:gd name="T30" fmla="*/ 1 w 27"/>
                  <a:gd name="T31" fmla="*/ 16 h 18"/>
                  <a:gd name="T32" fmla="*/ 0 w 27"/>
                  <a:gd name="T33" fmla="*/ 16 h 18"/>
                  <a:gd name="T34" fmla="*/ 1 w 27"/>
                  <a:gd name="T35" fmla="*/ 18 h 18"/>
                  <a:gd name="T36" fmla="*/ 6 w 27"/>
                  <a:gd name="T37" fmla="*/ 18 h 18"/>
                  <a:gd name="T38" fmla="*/ 9 w 27"/>
                  <a:gd name="T39" fmla="*/ 16 h 18"/>
                  <a:gd name="T40" fmla="*/ 13 w 27"/>
                  <a:gd name="T41" fmla="*/ 13 h 18"/>
                  <a:gd name="T42" fmla="*/ 13 w 27"/>
                  <a:gd name="T43" fmla="*/ 16 h 18"/>
                  <a:gd name="T44" fmla="*/ 14 w 27"/>
                  <a:gd name="T45" fmla="*/ 16 h 18"/>
                  <a:gd name="T46" fmla="*/ 16 w 27"/>
                  <a:gd name="T47" fmla="*/ 13 h 18"/>
                  <a:gd name="T48" fmla="*/ 16 w 27"/>
                  <a:gd name="T49" fmla="*/ 12 h 18"/>
                  <a:gd name="T50" fmla="*/ 17 w 27"/>
                  <a:gd name="T51" fmla="*/ 12 h 18"/>
                  <a:gd name="T52" fmla="*/ 19 w 27"/>
                  <a:gd name="T53" fmla="*/ 13 h 18"/>
                  <a:gd name="T54" fmla="*/ 20 w 27"/>
                  <a:gd name="T55" fmla="*/ 13 h 18"/>
                  <a:gd name="T56" fmla="*/ 22 w 27"/>
                  <a:gd name="T57" fmla="*/ 10 h 18"/>
                  <a:gd name="T58" fmla="*/ 25 w 27"/>
                  <a:gd name="T59" fmla="*/ 8 h 18"/>
                  <a:gd name="T60" fmla="*/ 25 w 27"/>
                  <a:gd name="T61" fmla="*/ 8 h 18"/>
                  <a:gd name="T62" fmla="*/ 24 w 27"/>
                  <a:gd name="T63" fmla="*/ 7 h 18"/>
                  <a:gd name="T64" fmla="*/ 27 w 27"/>
                  <a:gd name="T65" fmla="*/ 5 h 18"/>
                  <a:gd name="T66" fmla="*/ 25 w 27"/>
                  <a:gd name="T67" fmla="*/ 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7" h="18">
                    <a:moveTo>
                      <a:pt x="25" y="2"/>
                    </a:moveTo>
                    <a:lnTo>
                      <a:pt x="22" y="2"/>
                    </a:lnTo>
                    <a:lnTo>
                      <a:pt x="22" y="0"/>
                    </a:lnTo>
                    <a:lnTo>
                      <a:pt x="19" y="0"/>
                    </a:lnTo>
                    <a:lnTo>
                      <a:pt x="16" y="2"/>
                    </a:lnTo>
                    <a:lnTo>
                      <a:pt x="16" y="5"/>
                    </a:lnTo>
                    <a:lnTo>
                      <a:pt x="19" y="7"/>
                    </a:lnTo>
                    <a:lnTo>
                      <a:pt x="17" y="8"/>
                    </a:lnTo>
                    <a:lnTo>
                      <a:pt x="14" y="7"/>
                    </a:lnTo>
                    <a:lnTo>
                      <a:pt x="13" y="8"/>
                    </a:lnTo>
                    <a:lnTo>
                      <a:pt x="13" y="10"/>
                    </a:lnTo>
                    <a:lnTo>
                      <a:pt x="11" y="10"/>
                    </a:lnTo>
                    <a:lnTo>
                      <a:pt x="8" y="13"/>
                    </a:lnTo>
                    <a:lnTo>
                      <a:pt x="6" y="13"/>
                    </a:lnTo>
                    <a:lnTo>
                      <a:pt x="3" y="16"/>
                    </a:lnTo>
                    <a:lnTo>
                      <a:pt x="1" y="16"/>
                    </a:lnTo>
                    <a:lnTo>
                      <a:pt x="0" y="16"/>
                    </a:lnTo>
                    <a:lnTo>
                      <a:pt x="1" y="18"/>
                    </a:lnTo>
                    <a:lnTo>
                      <a:pt x="6" y="18"/>
                    </a:lnTo>
                    <a:lnTo>
                      <a:pt x="9" y="16"/>
                    </a:lnTo>
                    <a:lnTo>
                      <a:pt x="13" y="13"/>
                    </a:lnTo>
                    <a:lnTo>
                      <a:pt x="13" y="16"/>
                    </a:lnTo>
                    <a:lnTo>
                      <a:pt x="14" y="16"/>
                    </a:lnTo>
                    <a:lnTo>
                      <a:pt x="16" y="13"/>
                    </a:lnTo>
                    <a:lnTo>
                      <a:pt x="16" y="12"/>
                    </a:lnTo>
                    <a:lnTo>
                      <a:pt x="17" y="12"/>
                    </a:lnTo>
                    <a:lnTo>
                      <a:pt x="19" y="13"/>
                    </a:lnTo>
                    <a:lnTo>
                      <a:pt x="20" y="13"/>
                    </a:lnTo>
                    <a:lnTo>
                      <a:pt x="22" y="10"/>
                    </a:lnTo>
                    <a:lnTo>
                      <a:pt x="25" y="8"/>
                    </a:lnTo>
                    <a:lnTo>
                      <a:pt x="25" y="8"/>
                    </a:lnTo>
                    <a:lnTo>
                      <a:pt x="24" y="7"/>
                    </a:lnTo>
                    <a:lnTo>
                      <a:pt x="27" y="5"/>
                    </a:lnTo>
                    <a:lnTo>
                      <a:pt x="25" y="2"/>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9" name="Freeform 133">
                <a:extLst>
                  <a:ext uri="{FF2B5EF4-FFF2-40B4-BE49-F238E27FC236}">
                    <a16:creationId xmlns:a16="http://schemas.microsoft.com/office/drawing/2014/main" id="{F53116B8-8883-4BC0-B05D-DC3C379C6ACF}"/>
                  </a:ext>
                </a:extLst>
              </p:cNvPr>
              <p:cNvSpPr>
                <a:spLocks/>
              </p:cNvSpPr>
              <p:nvPr/>
            </p:nvSpPr>
            <p:spPr bwMode="auto">
              <a:xfrm>
                <a:off x="2507" y="1403"/>
                <a:ext cx="3" cy="2"/>
              </a:xfrm>
              <a:custGeom>
                <a:avLst/>
                <a:gdLst>
                  <a:gd name="T0" fmla="*/ 0 w 3"/>
                  <a:gd name="T1" fmla="*/ 2 h 2"/>
                  <a:gd name="T2" fmla="*/ 2 w 3"/>
                  <a:gd name="T3" fmla="*/ 2 h 2"/>
                  <a:gd name="T4" fmla="*/ 3 w 3"/>
                  <a:gd name="T5" fmla="*/ 2 h 2"/>
                  <a:gd name="T6" fmla="*/ 2 w 3"/>
                  <a:gd name="T7" fmla="*/ 0 h 2"/>
                  <a:gd name="T8" fmla="*/ 0 w 3"/>
                  <a:gd name="T9" fmla="*/ 2 h 2"/>
                </a:gdLst>
                <a:ahLst/>
                <a:cxnLst>
                  <a:cxn ang="0">
                    <a:pos x="T0" y="T1"/>
                  </a:cxn>
                  <a:cxn ang="0">
                    <a:pos x="T2" y="T3"/>
                  </a:cxn>
                  <a:cxn ang="0">
                    <a:pos x="T4" y="T5"/>
                  </a:cxn>
                  <a:cxn ang="0">
                    <a:pos x="T6" y="T7"/>
                  </a:cxn>
                  <a:cxn ang="0">
                    <a:pos x="T8" y="T9"/>
                  </a:cxn>
                </a:cxnLst>
                <a:rect l="0" t="0" r="r" b="b"/>
                <a:pathLst>
                  <a:path w="3" h="2">
                    <a:moveTo>
                      <a:pt x="0" y="2"/>
                    </a:moveTo>
                    <a:lnTo>
                      <a:pt x="2" y="2"/>
                    </a:lnTo>
                    <a:lnTo>
                      <a:pt x="3" y="2"/>
                    </a:lnTo>
                    <a:lnTo>
                      <a:pt x="2" y="0"/>
                    </a:lnTo>
                    <a:lnTo>
                      <a:pt x="0" y="2"/>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0" name="Freeform 134">
                <a:extLst>
                  <a:ext uri="{FF2B5EF4-FFF2-40B4-BE49-F238E27FC236}">
                    <a16:creationId xmlns:a16="http://schemas.microsoft.com/office/drawing/2014/main" id="{CC2FAAC4-4732-437A-B90D-727E1E56A8D8}"/>
                  </a:ext>
                </a:extLst>
              </p:cNvPr>
              <p:cNvSpPr>
                <a:spLocks/>
              </p:cNvSpPr>
              <p:nvPr/>
            </p:nvSpPr>
            <p:spPr bwMode="auto">
              <a:xfrm>
                <a:off x="2491" y="1406"/>
                <a:ext cx="2" cy="3"/>
              </a:xfrm>
              <a:custGeom>
                <a:avLst/>
                <a:gdLst>
                  <a:gd name="T0" fmla="*/ 0 w 2"/>
                  <a:gd name="T1" fmla="*/ 2 h 3"/>
                  <a:gd name="T2" fmla="*/ 2 w 2"/>
                  <a:gd name="T3" fmla="*/ 3 h 3"/>
                  <a:gd name="T4" fmla="*/ 2 w 2"/>
                  <a:gd name="T5" fmla="*/ 0 h 3"/>
                  <a:gd name="T6" fmla="*/ 0 w 2"/>
                  <a:gd name="T7" fmla="*/ 2 h 3"/>
                </a:gdLst>
                <a:ahLst/>
                <a:cxnLst>
                  <a:cxn ang="0">
                    <a:pos x="T0" y="T1"/>
                  </a:cxn>
                  <a:cxn ang="0">
                    <a:pos x="T2" y="T3"/>
                  </a:cxn>
                  <a:cxn ang="0">
                    <a:pos x="T4" y="T5"/>
                  </a:cxn>
                  <a:cxn ang="0">
                    <a:pos x="T6" y="T7"/>
                  </a:cxn>
                </a:cxnLst>
                <a:rect l="0" t="0" r="r" b="b"/>
                <a:pathLst>
                  <a:path w="2" h="3">
                    <a:moveTo>
                      <a:pt x="0" y="2"/>
                    </a:moveTo>
                    <a:lnTo>
                      <a:pt x="2" y="3"/>
                    </a:lnTo>
                    <a:lnTo>
                      <a:pt x="2" y="0"/>
                    </a:lnTo>
                    <a:lnTo>
                      <a:pt x="0" y="2"/>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1" name="Freeform 135">
                <a:extLst>
                  <a:ext uri="{FF2B5EF4-FFF2-40B4-BE49-F238E27FC236}">
                    <a16:creationId xmlns:a16="http://schemas.microsoft.com/office/drawing/2014/main" id="{C49EB448-52D1-4BB5-ABA5-B0721D905358}"/>
                  </a:ext>
                </a:extLst>
              </p:cNvPr>
              <p:cNvSpPr>
                <a:spLocks/>
              </p:cNvSpPr>
              <p:nvPr/>
            </p:nvSpPr>
            <p:spPr bwMode="auto">
              <a:xfrm>
                <a:off x="2470" y="1408"/>
                <a:ext cx="8" cy="3"/>
              </a:xfrm>
              <a:custGeom>
                <a:avLst/>
                <a:gdLst>
                  <a:gd name="T0" fmla="*/ 2 w 8"/>
                  <a:gd name="T1" fmla="*/ 1 h 3"/>
                  <a:gd name="T2" fmla="*/ 0 w 8"/>
                  <a:gd name="T3" fmla="*/ 3 h 3"/>
                  <a:gd name="T4" fmla="*/ 5 w 8"/>
                  <a:gd name="T5" fmla="*/ 3 h 3"/>
                  <a:gd name="T6" fmla="*/ 8 w 8"/>
                  <a:gd name="T7" fmla="*/ 1 h 3"/>
                  <a:gd name="T8" fmla="*/ 5 w 8"/>
                  <a:gd name="T9" fmla="*/ 0 h 3"/>
                  <a:gd name="T10" fmla="*/ 2 w 8"/>
                  <a:gd name="T11" fmla="*/ 1 h 3"/>
                </a:gdLst>
                <a:ahLst/>
                <a:cxnLst>
                  <a:cxn ang="0">
                    <a:pos x="T0" y="T1"/>
                  </a:cxn>
                  <a:cxn ang="0">
                    <a:pos x="T2" y="T3"/>
                  </a:cxn>
                  <a:cxn ang="0">
                    <a:pos x="T4" y="T5"/>
                  </a:cxn>
                  <a:cxn ang="0">
                    <a:pos x="T6" y="T7"/>
                  </a:cxn>
                  <a:cxn ang="0">
                    <a:pos x="T8" y="T9"/>
                  </a:cxn>
                  <a:cxn ang="0">
                    <a:pos x="T10" y="T11"/>
                  </a:cxn>
                </a:cxnLst>
                <a:rect l="0" t="0" r="r" b="b"/>
                <a:pathLst>
                  <a:path w="8" h="3">
                    <a:moveTo>
                      <a:pt x="2" y="1"/>
                    </a:moveTo>
                    <a:lnTo>
                      <a:pt x="0" y="3"/>
                    </a:lnTo>
                    <a:lnTo>
                      <a:pt x="5" y="3"/>
                    </a:lnTo>
                    <a:lnTo>
                      <a:pt x="8" y="1"/>
                    </a:lnTo>
                    <a:lnTo>
                      <a:pt x="5" y="0"/>
                    </a:lnTo>
                    <a:lnTo>
                      <a:pt x="2" y="1"/>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2" name="Freeform 136">
                <a:extLst>
                  <a:ext uri="{FF2B5EF4-FFF2-40B4-BE49-F238E27FC236}">
                    <a16:creationId xmlns:a16="http://schemas.microsoft.com/office/drawing/2014/main" id="{ADC8CF0D-13E9-4D56-8393-8F6305BEB6F9}"/>
                  </a:ext>
                </a:extLst>
              </p:cNvPr>
              <p:cNvSpPr>
                <a:spLocks/>
              </p:cNvSpPr>
              <p:nvPr/>
            </p:nvSpPr>
            <p:spPr bwMode="auto">
              <a:xfrm>
                <a:off x="2499" y="1401"/>
                <a:ext cx="5" cy="5"/>
              </a:xfrm>
              <a:custGeom>
                <a:avLst/>
                <a:gdLst>
                  <a:gd name="T0" fmla="*/ 0 w 5"/>
                  <a:gd name="T1" fmla="*/ 4 h 5"/>
                  <a:gd name="T2" fmla="*/ 0 w 5"/>
                  <a:gd name="T3" fmla="*/ 5 h 5"/>
                  <a:gd name="T4" fmla="*/ 3 w 5"/>
                  <a:gd name="T5" fmla="*/ 4 h 5"/>
                  <a:gd name="T6" fmla="*/ 5 w 5"/>
                  <a:gd name="T7" fmla="*/ 4 h 5"/>
                  <a:gd name="T8" fmla="*/ 2 w 5"/>
                  <a:gd name="T9" fmla="*/ 0 h 5"/>
                  <a:gd name="T10" fmla="*/ 0 w 5"/>
                  <a:gd name="T11" fmla="*/ 4 h 5"/>
                </a:gdLst>
                <a:ahLst/>
                <a:cxnLst>
                  <a:cxn ang="0">
                    <a:pos x="T0" y="T1"/>
                  </a:cxn>
                  <a:cxn ang="0">
                    <a:pos x="T2" y="T3"/>
                  </a:cxn>
                  <a:cxn ang="0">
                    <a:pos x="T4" y="T5"/>
                  </a:cxn>
                  <a:cxn ang="0">
                    <a:pos x="T6" y="T7"/>
                  </a:cxn>
                  <a:cxn ang="0">
                    <a:pos x="T8" y="T9"/>
                  </a:cxn>
                  <a:cxn ang="0">
                    <a:pos x="T10" y="T11"/>
                  </a:cxn>
                </a:cxnLst>
                <a:rect l="0" t="0" r="r" b="b"/>
                <a:pathLst>
                  <a:path w="5" h="5">
                    <a:moveTo>
                      <a:pt x="0" y="4"/>
                    </a:moveTo>
                    <a:lnTo>
                      <a:pt x="0" y="5"/>
                    </a:lnTo>
                    <a:lnTo>
                      <a:pt x="3" y="4"/>
                    </a:lnTo>
                    <a:lnTo>
                      <a:pt x="5" y="4"/>
                    </a:lnTo>
                    <a:lnTo>
                      <a:pt x="2" y="0"/>
                    </a:lnTo>
                    <a:lnTo>
                      <a:pt x="0" y="4"/>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3" name="Freeform 137">
                <a:extLst>
                  <a:ext uri="{FF2B5EF4-FFF2-40B4-BE49-F238E27FC236}">
                    <a16:creationId xmlns:a16="http://schemas.microsoft.com/office/drawing/2014/main" id="{8F88AD3C-0216-4B46-895D-B18EE4223DC4}"/>
                  </a:ext>
                </a:extLst>
              </p:cNvPr>
              <p:cNvSpPr>
                <a:spLocks/>
              </p:cNvSpPr>
              <p:nvPr/>
            </p:nvSpPr>
            <p:spPr bwMode="auto">
              <a:xfrm>
                <a:off x="2591" y="1377"/>
                <a:ext cx="4" cy="2"/>
              </a:xfrm>
              <a:custGeom>
                <a:avLst/>
                <a:gdLst>
                  <a:gd name="T0" fmla="*/ 0 w 4"/>
                  <a:gd name="T1" fmla="*/ 0 h 2"/>
                  <a:gd name="T2" fmla="*/ 0 w 4"/>
                  <a:gd name="T3" fmla="*/ 2 h 2"/>
                  <a:gd name="T4" fmla="*/ 0 w 4"/>
                  <a:gd name="T5" fmla="*/ 2 h 2"/>
                  <a:gd name="T6" fmla="*/ 4 w 4"/>
                  <a:gd name="T7" fmla="*/ 2 h 2"/>
                  <a:gd name="T8" fmla="*/ 2 w 4"/>
                  <a:gd name="T9" fmla="*/ 0 h 2"/>
                  <a:gd name="T10" fmla="*/ 0 w 4"/>
                  <a:gd name="T11" fmla="*/ 0 h 2"/>
                </a:gdLst>
                <a:ahLst/>
                <a:cxnLst>
                  <a:cxn ang="0">
                    <a:pos x="T0" y="T1"/>
                  </a:cxn>
                  <a:cxn ang="0">
                    <a:pos x="T2" y="T3"/>
                  </a:cxn>
                  <a:cxn ang="0">
                    <a:pos x="T4" y="T5"/>
                  </a:cxn>
                  <a:cxn ang="0">
                    <a:pos x="T6" y="T7"/>
                  </a:cxn>
                  <a:cxn ang="0">
                    <a:pos x="T8" y="T9"/>
                  </a:cxn>
                  <a:cxn ang="0">
                    <a:pos x="T10" y="T11"/>
                  </a:cxn>
                </a:cxnLst>
                <a:rect l="0" t="0" r="r" b="b"/>
                <a:pathLst>
                  <a:path w="4" h="2">
                    <a:moveTo>
                      <a:pt x="0" y="0"/>
                    </a:moveTo>
                    <a:lnTo>
                      <a:pt x="0" y="2"/>
                    </a:lnTo>
                    <a:lnTo>
                      <a:pt x="0" y="2"/>
                    </a:lnTo>
                    <a:lnTo>
                      <a:pt x="4" y="2"/>
                    </a:lnTo>
                    <a:lnTo>
                      <a:pt x="2" y="0"/>
                    </a:lnTo>
                    <a:lnTo>
                      <a:pt x="0"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4" name="Freeform 138">
                <a:extLst>
                  <a:ext uri="{FF2B5EF4-FFF2-40B4-BE49-F238E27FC236}">
                    <a16:creationId xmlns:a16="http://schemas.microsoft.com/office/drawing/2014/main" id="{01AB78B4-FB74-410F-A15F-1BC0F9B919AD}"/>
                  </a:ext>
                </a:extLst>
              </p:cNvPr>
              <p:cNvSpPr>
                <a:spLocks/>
              </p:cNvSpPr>
              <p:nvPr/>
            </p:nvSpPr>
            <p:spPr bwMode="auto">
              <a:xfrm>
                <a:off x="2598" y="1357"/>
                <a:ext cx="27" cy="14"/>
              </a:xfrm>
              <a:custGeom>
                <a:avLst/>
                <a:gdLst>
                  <a:gd name="T0" fmla="*/ 27 w 27"/>
                  <a:gd name="T1" fmla="*/ 8 h 14"/>
                  <a:gd name="T2" fmla="*/ 22 w 27"/>
                  <a:gd name="T3" fmla="*/ 4 h 14"/>
                  <a:gd name="T4" fmla="*/ 24 w 27"/>
                  <a:gd name="T5" fmla="*/ 3 h 14"/>
                  <a:gd name="T6" fmla="*/ 22 w 27"/>
                  <a:gd name="T7" fmla="*/ 0 h 14"/>
                  <a:gd name="T8" fmla="*/ 19 w 27"/>
                  <a:gd name="T9" fmla="*/ 0 h 14"/>
                  <a:gd name="T10" fmla="*/ 17 w 27"/>
                  <a:gd name="T11" fmla="*/ 1 h 14"/>
                  <a:gd name="T12" fmla="*/ 16 w 27"/>
                  <a:gd name="T13" fmla="*/ 1 h 14"/>
                  <a:gd name="T14" fmla="*/ 13 w 27"/>
                  <a:gd name="T15" fmla="*/ 1 h 14"/>
                  <a:gd name="T16" fmla="*/ 11 w 27"/>
                  <a:gd name="T17" fmla="*/ 3 h 14"/>
                  <a:gd name="T18" fmla="*/ 9 w 27"/>
                  <a:gd name="T19" fmla="*/ 0 h 14"/>
                  <a:gd name="T20" fmla="*/ 8 w 27"/>
                  <a:gd name="T21" fmla="*/ 0 h 14"/>
                  <a:gd name="T22" fmla="*/ 6 w 27"/>
                  <a:gd name="T23" fmla="*/ 4 h 14"/>
                  <a:gd name="T24" fmla="*/ 5 w 27"/>
                  <a:gd name="T25" fmla="*/ 6 h 14"/>
                  <a:gd name="T26" fmla="*/ 3 w 27"/>
                  <a:gd name="T27" fmla="*/ 8 h 14"/>
                  <a:gd name="T28" fmla="*/ 1 w 27"/>
                  <a:gd name="T29" fmla="*/ 6 h 14"/>
                  <a:gd name="T30" fmla="*/ 0 w 27"/>
                  <a:gd name="T31" fmla="*/ 8 h 14"/>
                  <a:gd name="T32" fmla="*/ 0 w 27"/>
                  <a:gd name="T33" fmla="*/ 11 h 14"/>
                  <a:gd name="T34" fmla="*/ 0 w 27"/>
                  <a:gd name="T35" fmla="*/ 12 h 14"/>
                  <a:gd name="T36" fmla="*/ 3 w 27"/>
                  <a:gd name="T37" fmla="*/ 14 h 14"/>
                  <a:gd name="T38" fmla="*/ 5 w 27"/>
                  <a:gd name="T39" fmla="*/ 14 h 14"/>
                  <a:gd name="T40" fmla="*/ 6 w 27"/>
                  <a:gd name="T41" fmla="*/ 14 h 14"/>
                  <a:gd name="T42" fmla="*/ 8 w 27"/>
                  <a:gd name="T43" fmla="*/ 11 h 14"/>
                  <a:gd name="T44" fmla="*/ 14 w 27"/>
                  <a:gd name="T45" fmla="*/ 11 h 14"/>
                  <a:gd name="T46" fmla="*/ 17 w 27"/>
                  <a:gd name="T47" fmla="*/ 11 h 14"/>
                  <a:gd name="T48" fmla="*/ 20 w 27"/>
                  <a:gd name="T49" fmla="*/ 11 h 14"/>
                  <a:gd name="T50" fmla="*/ 22 w 27"/>
                  <a:gd name="T51" fmla="*/ 9 h 14"/>
                  <a:gd name="T52" fmla="*/ 27 w 27"/>
                  <a:gd name="T53" fmla="*/ 9 h 14"/>
                  <a:gd name="T54" fmla="*/ 27 w 27"/>
                  <a:gd name="T55" fmla="*/ 8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7" h="14">
                    <a:moveTo>
                      <a:pt x="27" y="8"/>
                    </a:moveTo>
                    <a:lnTo>
                      <a:pt x="22" y="4"/>
                    </a:lnTo>
                    <a:lnTo>
                      <a:pt x="24" y="3"/>
                    </a:lnTo>
                    <a:lnTo>
                      <a:pt x="22" y="0"/>
                    </a:lnTo>
                    <a:lnTo>
                      <a:pt x="19" y="0"/>
                    </a:lnTo>
                    <a:lnTo>
                      <a:pt x="17" y="1"/>
                    </a:lnTo>
                    <a:lnTo>
                      <a:pt x="16" y="1"/>
                    </a:lnTo>
                    <a:lnTo>
                      <a:pt x="13" y="1"/>
                    </a:lnTo>
                    <a:lnTo>
                      <a:pt x="11" y="3"/>
                    </a:lnTo>
                    <a:lnTo>
                      <a:pt x="9" y="0"/>
                    </a:lnTo>
                    <a:lnTo>
                      <a:pt x="8" y="0"/>
                    </a:lnTo>
                    <a:lnTo>
                      <a:pt x="6" y="4"/>
                    </a:lnTo>
                    <a:lnTo>
                      <a:pt x="5" y="6"/>
                    </a:lnTo>
                    <a:lnTo>
                      <a:pt x="3" y="8"/>
                    </a:lnTo>
                    <a:lnTo>
                      <a:pt x="1" y="6"/>
                    </a:lnTo>
                    <a:lnTo>
                      <a:pt x="0" y="8"/>
                    </a:lnTo>
                    <a:lnTo>
                      <a:pt x="0" y="11"/>
                    </a:lnTo>
                    <a:lnTo>
                      <a:pt x="0" y="12"/>
                    </a:lnTo>
                    <a:lnTo>
                      <a:pt x="3" y="14"/>
                    </a:lnTo>
                    <a:lnTo>
                      <a:pt x="5" y="14"/>
                    </a:lnTo>
                    <a:lnTo>
                      <a:pt x="6" y="14"/>
                    </a:lnTo>
                    <a:lnTo>
                      <a:pt x="8" y="11"/>
                    </a:lnTo>
                    <a:lnTo>
                      <a:pt x="14" y="11"/>
                    </a:lnTo>
                    <a:lnTo>
                      <a:pt x="17" y="11"/>
                    </a:lnTo>
                    <a:lnTo>
                      <a:pt x="20" y="11"/>
                    </a:lnTo>
                    <a:lnTo>
                      <a:pt x="22" y="9"/>
                    </a:lnTo>
                    <a:lnTo>
                      <a:pt x="27" y="9"/>
                    </a:lnTo>
                    <a:lnTo>
                      <a:pt x="27" y="8"/>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5" name="Freeform 139">
                <a:extLst>
                  <a:ext uri="{FF2B5EF4-FFF2-40B4-BE49-F238E27FC236}">
                    <a16:creationId xmlns:a16="http://schemas.microsoft.com/office/drawing/2014/main" id="{CEE744B6-E351-4816-B004-E19F7E46A649}"/>
                  </a:ext>
                </a:extLst>
              </p:cNvPr>
              <p:cNvSpPr>
                <a:spLocks/>
              </p:cNvSpPr>
              <p:nvPr/>
            </p:nvSpPr>
            <p:spPr bwMode="auto">
              <a:xfrm>
                <a:off x="2623" y="1373"/>
                <a:ext cx="3" cy="3"/>
              </a:xfrm>
              <a:custGeom>
                <a:avLst/>
                <a:gdLst>
                  <a:gd name="T0" fmla="*/ 0 w 3"/>
                  <a:gd name="T1" fmla="*/ 1 h 3"/>
                  <a:gd name="T2" fmla="*/ 2 w 3"/>
                  <a:gd name="T3" fmla="*/ 3 h 3"/>
                  <a:gd name="T4" fmla="*/ 3 w 3"/>
                  <a:gd name="T5" fmla="*/ 1 h 3"/>
                  <a:gd name="T6" fmla="*/ 2 w 3"/>
                  <a:gd name="T7" fmla="*/ 0 h 3"/>
                  <a:gd name="T8" fmla="*/ 0 w 3"/>
                  <a:gd name="T9" fmla="*/ 1 h 3"/>
                </a:gdLst>
                <a:ahLst/>
                <a:cxnLst>
                  <a:cxn ang="0">
                    <a:pos x="T0" y="T1"/>
                  </a:cxn>
                  <a:cxn ang="0">
                    <a:pos x="T2" y="T3"/>
                  </a:cxn>
                  <a:cxn ang="0">
                    <a:pos x="T4" y="T5"/>
                  </a:cxn>
                  <a:cxn ang="0">
                    <a:pos x="T6" y="T7"/>
                  </a:cxn>
                  <a:cxn ang="0">
                    <a:pos x="T8" y="T9"/>
                  </a:cxn>
                </a:cxnLst>
                <a:rect l="0" t="0" r="r" b="b"/>
                <a:pathLst>
                  <a:path w="3" h="3">
                    <a:moveTo>
                      <a:pt x="0" y="1"/>
                    </a:moveTo>
                    <a:lnTo>
                      <a:pt x="2" y="3"/>
                    </a:lnTo>
                    <a:lnTo>
                      <a:pt x="3" y="1"/>
                    </a:lnTo>
                    <a:lnTo>
                      <a:pt x="2" y="0"/>
                    </a:lnTo>
                    <a:lnTo>
                      <a:pt x="0" y="1"/>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6" name="Freeform 140">
                <a:extLst>
                  <a:ext uri="{FF2B5EF4-FFF2-40B4-BE49-F238E27FC236}">
                    <a16:creationId xmlns:a16="http://schemas.microsoft.com/office/drawing/2014/main" id="{84CA5AB2-758C-425B-A7B0-FFD80DF29651}"/>
                  </a:ext>
                </a:extLst>
              </p:cNvPr>
              <p:cNvSpPr>
                <a:spLocks/>
              </p:cNvSpPr>
              <p:nvPr/>
            </p:nvSpPr>
            <p:spPr bwMode="auto">
              <a:xfrm>
                <a:off x="2577" y="1374"/>
                <a:ext cx="6" cy="5"/>
              </a:xfrm>
              <a:custGeom>
                <a:avLst/>
                <a:gdLst>
                  <a:gd name="T0" fmla="*/ 3 w 6"/>
                  <a:gd name="T1" fmla="*/ 0 h 5"/>
                  <a:gd name="T2" fmla="*/ 0 w 6"/>
                  <a:gd name="T3" fmla="*/ 0 h 5"/>
                  <a:gd name="T4" fmla="*/ 0 w 6"/>
                  <a:gd name="T5" fmla="*/ 3 h 5"/>
                  <a:gd name="T6" fmla="*/ 3 w 6"/>
                  <a:gd name="T7" fmla="*/ 5 h 5"/>
                  <a:gd name="T8" fmla="*/ 5 w 6"/>
                  <a:gd name="T9" fmla="*/ 3 h 5"/>
                  <a:gd name="T10" fmla="*/ 6 w 6"/>
                  <a:gd name="T11" fmla="*/ 2 h 5"/>
                  <a:gd name="T12" fmla="*/ 5 w 6"/>
                  <a:gd name="T13" fmla="*/ 2 h 5"/>
                  <a:gd name="T14" fmla="*/ 3 w 6"/>
                  <a:gd name="T15" fmla="*/ 0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5">
                    <a:moveTo>
                      <a:pt x="3" y="0"/>
                    </a:moveTo>
                    <a:lnTo>
                      <a:pt x="0" y="0"/>
                    </a:lnTo>
                    <a:lnTo>
                      <a:pt x="0" y="3"/>
                    </a:lnTo>
                    <a:lnTo>
                      <a:pt x="3" y="5"/>
                    </a:lnTo>
                    <a:lnTo>
                      <a:pt x="5" y="3"/>
                    </a:lnTo>
                    <a:lnTo>
                      <a:pt x="6" y="2"/>
                    </a:lnTo>
                    <a:lnTo>
                      <a:pt x="5" y="2"/>
                    </a:lnTo>
                    <a:lnTo>
                      <a:pt x="3"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7" name="Freeform 141">
                <a:extLst>
                  <a:ext uri="{FF2B5EF4-FFF2-40B4-BE49-F238E27FC236}">
                    <a16:creationId xmlns:a16="http://schemas.microsoft.com/office/drawing/2014/main" id="{5B2B7B04-F44D-4DFC-B4B6-B5D91F0F6C32}"/>
                  </a:ext>
                </a:extLst>
              </p:cNvPr>
              <p:cNvSpPr>
                <a:spLocks/>
              </p:cNvSpPr>
              <p:nvPr/>
            </p:nvSpPr>
            <p:spPr bwMode="auto">
              <a:xfrm>
                <a:off x="2583" y="1168"/>
                <a:ext cx="7" cy="10"/>
              </a:xfrm>
              <a:custGeom>
                <a:avLst/>
                <a:gdLst>
                  <a:gd name="T0" fmla="*/ 4 w 7"/>
                  <a:gd name="T1" fmla="*/ 2 h 10"/>
                  <a:gd name="T2" fmla="*/ 2 w 7"/>
                  <a:gd name="T3" fmla="*/ 0 h 10"/>
                  <a:gd name="T4" fmla="*/ 0 w 7"/>
                  <a:gd name="T5" fmla="*/ 2 h 10"/>
                  <a:gd name="T6" fmla="*/ 0 w 7"/>
                  <a:gd name="T7" fmla="*/ 4 h 10"/>
                  <a:gd name="T8" fmla="*/ 2 w 7"/>
                  <a:gd name="T9" fmla="*/ 7 h 10"/>
                  <a:gd name="T10" fmla="*/ 7 w 7"/>
                  <a:gd name="T11" fmla="*/ 10 h 10"/>
                  <a:gd name="T12" fmla="*/ 7 w 7"/>
                  <a:gd name="T13" fmla="*/ 8 h 10"/>
                  <a:gd name="T14" fmla="*/ 4 w 7"/>
                  <a:gd name="T15" fmla="*/ 4 h 10"/>
                  <a:gd name="T16" fmla="*/ 4 w 7"/>
                  <a:gd name="T17"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10">
                    <a:moveTo>
                      <a:pt x="4" y="2"/>
                    </a:moveTo>
                    <a:lnTo>
                      <a:pt x="2" y="0"/>
                    </a:lnTo>
                    <a:lnTo>
                      <a:pt x="0" y="2"/>
                    </a:lnTo>
                    <a:lnTo>
                      <a:pt x="0" y="4"/>
                    </a:lnTo>
                    <a:lnTo>
                      <a:pt x="2" y="7"/>
                    </a:lnTo>
                    <a:lnTo>
                      <a:pt x="7" y="10"/>
                    </a:lnTo>
                    <a:lnTo>
                      <a:pt x="7" y="8"/>
                    </a:lnTo>
                    <a:lnTo>
                      <a:pt x="4" y="4"/>
                    </a:lnTo>
                    <a:lnTo>
                      <a:pt x="4" y="2"/>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8" name="Freeform 142">
                <a:extLst>
                  <a:ext uri="{FF2B5EF4-FFF2-40B4-BE49-F238E27FC236}">
                    <a16:creationId xmlns:a16="http://schemas.microsoft.com/office/drawing/2014/main" id="{E63D06B4-9A2F-45EC-8FB1-6CDC9620B382}"/>
                  </a:ext>
                </a:extLst>
              </p:cNvPr>
              <p:cNvSpPr>
                <a:spLocks/>
              </p:cNvSpPr>
              <p:nvPr/>
            </p:nvSpPr>
            <p:spPr bwMode="auto">
              <a:xfrm>
                <a:off x="2585" y="1373"/>
                <a:ext cx="2" cy="3"/>
              </a:xfrm>
              <a:custGeom>
                <a:avLst/>
                <a:gdLst>
                  <a:gd name="T0" fmla="*/ 2 w 2"/>
                  <a:gd name="T1" fmla="*/ 3 h 3"/>
                  <a:gd name="T2" fmla="*/ 2 w 2"/>
                  <a:gd name="T3" fmla="*/ 0 h 3"/>
                  <a:gd name="T4" fmla="*/ 0 w 2"/>
                  <a:gd name="T5" fmla="*/ 0 h 3"/>
                  <a:gd name="T6" fmla="*/ 0 w 2"/>
                  <a:gd name="T7" fmla="*/ 1 h 3"/>
                  <a:gd name="T8" fmla="*/ 0 w 2"/>
                  <a:gd name="T9" fmla="*/ 3 h 3"/>
                  <a:gd name="T10" fmla="*/ 2 w 2"/>
                  <a:gd name="T11" fmla="*/ 3 h 3"/>
                </a:gdLst>
                <a:ahLst/>
                <a:cxnLst>
                  <a:cxn ang="0">
                    <a:pos x="T0" y="T1"/>
                  </a:cxn>
                  <a:cxn ang="0">
                    <a:pos x="T2" y="T3"/>
                  </a:cxn>
                  <a:cxn ang="0">
                    <a:pos x="T4" y="T5"/>
                  </a:cxn>
                  <a:cxn ang="0">
                    <a:pos x="T6" y="T7"/>
                  </a:cxn>
                  <a:cxn ang="0">
                    <a:pos x="T8" y="T9"/>
                  </a:cxn>
                  <a:cxn ang="0">
                    <a:pos x="T10" y="T11"/>
                  </a:cxn>
                </a:cxnLst>
                <a:rect l="0" t="0" r="r" b="b"/>
                <a:pathLst>
                  <a:path w="2" h="3">
                    <a:moveTo>
                      <a:pt x="2" y="3"/>
                    </a:moveTo>
                    <a:lnTo>
                      <a:pt x="2" y="0"/>
                    </a:lnTo>
                    <a:lnTo>
                      <a:pt x="0" y="0"/>
                    </a:lnTo>
                    <a:lnTo>
                      <a:pt x="0" y="1"/>
                    </a:lnTo>
                    <a:lnTo>
                      <a:pt x="0" y="3"/>
                    </a:lnTo>
                    <a:lnTo>
                      <a:pt x="2" y="3"/>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9" name="Freeform 143">
                <a:extLst>
                  <a:ext uri="{FF2B5EF4-FFF2-40B4-BE49-F238E27FC236}">
                    <a16:creationId xmlns:a16="http://schemas.microsoft.com/office/drawing/2014/main" id="{B7BEA44C-1F3C-4D63-AE36-97D55474DE67}"/>
                  </a:ext>
                </a:extLst>
              </p:cNvPr>
              <p:cNvSpPr>
                <a:spLocks/>
              </p:cNvSpPr>
              <p:nvPr/>
            </p:nvSpPr>
            <p:spPr bwMode="auto">
              <a:xfrm>
                <a:off x="2587" y="1377"/>
                <a:ext cx="3" cy="2"/>
              </a:xfrm>
              <a:custGeom>
                <a:avLst/>
                <a:gdLst>
                  <a:gd name="T0" fmla="*/ 0 w 3"/>
                  <a:gd name="T1" fmla="*/ 2 h 2"/>
                  <a:gd name="T2" fmla="*/ 3 w 3"/>
                  <a:gd name="T3" fmla="*/ 2 h 2"/>
                  <a:gd name="T4" fmla="*/ 1 w 3"/>
                  <a:gd name="T5" fmla="*/ 0 h 2"/>
                  <a:gd name="T6" fmla="*/ 0 w 3"/>
                  <a:gd name="T7" fmla="*/ 2 h 2"/>
                </a:gdLst>
                <a:ahLst/>
                <a:cxnLst>
                  <a:cxn ang="0">
                    <a:pos x="T0" y="T1"/>
                  </a:cxn>
                  <a:cxn ang="0">
                    <a:pos x="T2" y="T3"/>
                  </a:cxn>
                  <a:cxn ang="0">
                    <a:pos x="T4" y="T5"/>
                  </a:cxn>
                  <a:cxn ang="0">
                    <a:pos x="T6" y="T7"/>
                  </a:cxn>
                </a:cxnLst>
                <a:rect l="0" t="0" r="r" b="b"/>
                <a:pathLst>
                  <a:path w="3" h="2">
                    <a:moveTo>
                      <a:pt x="0" y="2"/>
                    </a:moveTo>
                    <a:lnTo>
                      <a:pt x="3" y="2"/>
                    </a:lnTo>
                    <a:lnTo>
                      <a:pt x="1" y="0"/>
                    </a:lnTo>
                    <a:lnTo>
                      <a:pt x="0" y="2"/>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0" name="Freeform 144">
                <a:extLst>
                  <a:ext uri="{FF2B5EF4-FFF2-40B4-BE49-F238E27FC236}">
                    <a16:creationId xmlns:a16="http://schemas.microsoft.com/office/drawing/2014/main" id="{60BCD55B-894A-4852-B388-34E05FBADC99}"/>
                  </a:ext>
                </a:extLst>
              </p:cNvPr>
              <p:cNvSpPr>
                <a:spLocks/>
              </p:cNvSpPr>
              <p:nvPr/>
            </p:nvSpPr>
            <p:spPr bwMode="auto">
              <a:xfrm>
                <a:off x="2585" y="1164"/>
                <a:ext cx="2" cy="3"/>
              </a:xfrm>
              <a:custGeom>
                <a:avLst/>
                <a:gdLst>
                  <a:gd name="T0" fmla="*/ 2 w 2"/>
                  <a:gd name="T1" fmla="*/ 3 h 3"/>
                  <a:gd name="T2" fmla="*/ 0 w 2"/>
                  <a:gd name="T3" fmla="*/ 0 h 3"/>
                  <a:gd name="T4" fmla="*/ 0 w 2"/>
                  <a:gd name="T5" fmla="*/ 1 h 3"/>
                  <a:gd name="T6" fmla="*/ 0 w 2"/>
                  <a:gd name="T7" fmla="*/ 3 h 3"/>
                  <a:gd name="T8" fmla="*/ 2 w 2"/>
                  <a:gd name="T9" fmla="*/ 3 h 3"/>
                </a:gdLst>
                <a:ahLst/>
                <a:cxnLst>
                  <a:cxn ang="0">
                    <a:pos x="T0" y="T1"/>
                  </a:cxn>
                  <a:cxn ang="0">
                    <a:pos x="T2" y="T3"/>
                  </a:cxn>
                  <a:cxn ang="0">
                    <a:pos x="T4" y="T5"/>
                  </a:cxn>
                  <a:cxn ang="0">
                    <a:pos x="T6" y="T7"/>
                  </a:cxn>
                  <a:cxn ang="0">
                    <a:pos x="T8" y="T9"/>
                  </a:cxn>
                </a:cxnLst>
                <a:rect l="0" t="0" r="r" b="b"/>
                <a:pathLst>
                  <a:path w="2" h="3">
                    <a:moveTo>
                      <a:pt x="2" y="3"/>
                    </a:moveTo>
                    <a:lnTo>
                      <a:pt x="0" y="0"/>
                    </a:lnTo>
                    <a:lnTo>
                      <a:pt x="0" y="1"/>
                    </a:lnTo>
                    <a:lnTo>
                      <a:pt x="0" y="3"/>
                    </a:lnTo>
                    <a:lnTo>
                      <a:pt x="2" y="3"/>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1" name="Freeform 145">
                <a:extLst>
                  <a:ext uri="{FF2B5EF4-FFF2-40B4-BE49-F238E27FC236}">
                    <a16:creationId xmlns:a16="http://schemas.microsoft.com/office/drawing/2014/main" id="{19C18C42-BAE0-4D9A-A78E-A0DA14FE596B}"/>
                  </a:ext>
                </a:extLst>
              </p:cNvPr>
              <p:cNvSpPr>
                <a:spLocks/>
              </p:cNvSpPr>
              <p:nvPr/>
            </p:nvSpPr>
            <p:spPr bwMode="auto">
              <a:xfrm>
                <a:off x="2650" y="1065"/>
                <a:ext cx="34" cy="37"/>
              </a:xfrm>
              <a:custGeom>
                <a:avLst/>
                <a:gdLst>
                  <a:gd name="T0" fmla="*/ 5 w 34"/>
                  <a:gd name="T1" fmla="*/ 19 h 37"/>
                  <a:gd name="T2" fmla="*/ 7 w 34"/>
                  <a:gd name="T3" fmla="*/ 16 h 37"/>
                  <a:gd name="T4" fmla="*/ 11 w 34"/>
                  <a:gd name="T5" fmla="*/ 16 h 37"/>
                  <a:gd name="T6" fmla="*/ 15 w 34"/>
                  <a:gd name="T7" fmla="*/ 19 h 37"/>
                  <a:gd name="T8" fmla="*/ 15 w 34"/>
                  <a:gd name="T9" fmla="*/ 24 h 37"/>
                  <a:gd name="T10" fmla="*/ 15 w 34"/>
                  <a:gd name="T11" fmla="*/ 27 h 37"/>
                  <a:gd name="T12" fmla="*/ 18 w 34"/>
                  <a:gd name="T13" fmla="*/ 29 h 37"/>
                  <a:gd name="T14" fmla="*/ 18 w 34"/>
                  <a:gd name="T15" fmla="*/ 32 h 37"/>
                  <a:gd name="T16" fmla="*/ 16 w 34"/>
                  <a:gd name="T17" fmla="*/ 35 h 37"/>
                  <a:gd name="T18" fmla="*/ 18 w 34"/>
                  <a:gd name="T19" fmla="*/ 37 h 37"/>
                  <a:gd name="T20" fmla="*/ 23 w 34"/>
                  <a:gd name="T21" fmla="*/ 33 h 37"/>
                  <a:gd name="T22" fmla="*/ 24 w 34"/>
                  <a:gd name="T23" fmla="*/ 33 h 37"/>
                  <a:gd name="T24" fmla="*/ 26 w 34"/>
                  <a:gd name="T25" fmla="*/ 32 h 37"/>
                  <a:gd name="T26" fmla="*/ 27 w 34"/>
                  <a:gd name="T27" fmla="*/ 32 h 37"/>
                  <a:gd name="T28" fmla="*/ 31 w 34"/>
                  <a:gd name="T29" fmla="*/ 33 h 37"/>
                  <a:gd name="T30" fmla="*/ 34 w 34"/>
                  <a:gd name="T31" fmla="*/ 32 h 37"/>
                  <a:gd name="T32" fmla="*/ 32 w 34"/>
                  <a:gd name="T33" fmla="*/ 29 h 37"/>
                  <a:gd name="T34" fmla="*/ 27 w 34"/>
                  <a:gd name="T35" fmla="*/ 24 h 37"/>
                  <a:gd name="T36" fmla="*/ 27 w 34"/>
                  <a:gd name="T37" fmla="*/ 21 h 37"/>
                  <a:gd name="T38" fmla="*/ 24 w 34"/>
                  <a:gd name="T39" fmla="*/ 19 h 37"/>
                  <a:gd name="T40" fmla="*/ 23 w 34"/>
                  <a:gd name="T41" fmla="*/ 16 h 37"/>
                  <a:gd name="T42" fmla="*/ 24 w 34"/>
                  <a:gd name="T43" fmla="*/ 14 h 37"/>
                  <a:gd name="T44" fmla="*/ 26 w 34"/>
                  <a:gd name="T45" fmla="*/ 13 h 37"/>
                  <a:gd name="T46" fmla="*/ 23 w 34"/>
                  <a:gd name="T47" fmla="*/ 9 h 37"/>
                  <a:gd name="T48" fmla="*/ 18 w 34"/>
                  <a:gd name="T49" fmla="*/ 9 h 37"/>
                  <a:gd name="T50" fmla="*/ 16 w 34"/>
                  <a:gd name="T51" fmla="*/ 11 h 37"/>
                  <a:gd name="T52" fmla="*/ 13 w 34"/>
                  <a:gd name="T53" fmla="*/ 11 h 37"/>
                  <a:gd name="T54" fmla="*/ 13 w 34"/>
                  <a:gd name="T55" fmla="*/ 8 h 37"/>
                  <a:gd name="T56" fmla="*/ 8 w 34"/>
                  <a:gd name="T57" fmla="*/ 8 h 37"/>
                  <a:gd name="T58" fmla="*/ 10 w 34"/>
                  <a:gd name="T59" fmla="*/ 5 h 37"/>
                  <a:gd name="T60" fmla="*/ 10 w 34"/>
                  <a:gd name="T61" fmla="*/ 0 h 37"/>
                  <a:gd name="T62" fmla="*/ 8 w 34"/>
                  <a:gd name="T63" fmla="*/ 0 h 37"/>
                  <a:gd name="T64" fmla="*/ 7 w 34"/>
                  <a:gd name="T65" fmla="*/ 6 h 37"/>
                  <a:gd name="T66" fmla="*/ 0 w 34"/>
                  <a:gd name="T67" fmla="*/ 11 h 37"/>
                  <a:gd name="T68" fmla="*/ 0 w 34"/>
                  <a:gd name="T69" fmla="*/ 14 h 37"/>
                  <a:gd name="T70" fmla="*/ 2 w 34"/>
                  <a:gd name="T71" fmla="*/ 19 h 37"/>
                  <a:gd name="T72" fmla="*/ 5 w 34"/>
                  <a:gd name="T73" fmla="*/ 19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4" h="37">
                    <a:moveTo>
                      <a:pt x="5" y="19"/>
                    </a:moveTo>
                    <a:lnTo>
                      <a:pt x="7" y="16"/>
                    </a:lnTo>
                    <a:lnTo>
                      <a:pt x="11" y="16"/>
                    </a:lnTo>
                    <a:lnTo>
                      <a:pt x="15" y="19"/>
                    </a:lnTo>
                    <a:lnTo>
                      <a:pt x="15" y="24"/>
                    </a:lnTo>
                    <a:lnTo>
                      <a:pt x="15" y="27"/>
                    </a:lnTo>
                    <a:lnTo>
                      <a:pt x="18" y="29"/>
                    </a:lnTo>
                    <a:lnTo>
                      <a:pt x="18" y="32"/>
                    </a:lnTo>
                    <a:lnTo>
                      <a:pt x="16" y="35"/>
                    </a:lnTo>
                    <a:lnTo>
                      <a:pt x="18" y="37"/>
                    </a:lnTo>
                    <a:lnTo>
                      <a:pt x="23" y="33"/>
                    </a:lnTo>
                    <a:lnTo>
                      <a:pt x="24" y="33"/>
                    </a:lnTo>
                    <a:lnTo>
                      <a:pt x="26" y="32"/>
                    </a:lnTo>
                    <a:lnTo>
                      <a:pt x="27" y="32"/>
                    </a:lnTo>
                    <a:lnTo>
                      <a:pt x="31" y="33"/>
                    </a:lnTo>
                    <a:lnTo>
                      <a:pt x="34" y="32"/>
                    </a:lnTo>
                    <a:lnTo>
                      <a:pt x="32" y="29"/>
                    </a:lnTo>
                    <a:lnTo>
                      <a:pt x="27" y="24"/>
                    </a:lnTo>
                    <a:lnTo>
                      <a:pt x="27" y="21"/>
                    </a:lnTo>
                    <a:lnTo>
                      <a:pt x="24" y="19"/>
                    </a:lnTo>
                    <a:lnTo>
                      <a:pt x="23" y="16"/>
                    </a:lnTo>
                    <a:lnTo>
                      <a:pt x="24" y="14"/>
                    </a:lnTo>
                    <a:lnTo>
                      <a:pt x="26" y="13"/>
                    </a:lnTo>
                    <a:lnTo>
                      <a:pt x="23" y="9"/>
                    </a:lnTo>
                    <a:lnTo>
                      <a:pt x="18" y="9"/>
                    </a:lnTo>
                    <a:lnTo>
                      <a:pt x="16" y="11"/>
                    </a:lnTo>
                    <a:lnTo>
                      <a:pt x="13" y="11"/>
                    </a:lnTo>
                    <a:lnTo>
                      <a:pt x="13" y="8"/>
                    </a:lnTo>
                    <a:lnTo>
                      <a:pt x="8" y="8"/>
                    </a:lnTo>
                    <a:lnTo>
                      <a:pt x="10" y="5"/>
                    </a:lnTo>
                    <a:lnTo>
                      <a:pt x="10" y="0"/>
                    </a:lnTo>
                    <a:lnTo>
                      <a:pt x="8" y="0"/>
                    </a:lnTo>
                    <a:lnTo>
                      <a:pt x="7" y="6"/>
                    </a:lnTo>
                    <a:lnTo>
                      <a:pt x="0" y="11"/>
                    </a:lnTo>
                    <a:lnTo>
                      <a:pt x="0" y="14"/>
                    </a:lnTo>
                    <a:lnTo>
                      <a:pt x="2" y="19"/>
                    </a:lnTo>
                    <a:lnTo>
                      <a:pt x="5" y="19"/>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2" name="Freeform 146">
                <a:extLst>
                  <a:ext uri="{FF2B5EF4-FFF2-40B4-BE49-F238E27FC236}">
                    <a16:creationId xmlns:a16="http://schemas.microsoft.com/office/drawing/2014/main" id="{73E7B62C-EF54-403F-8D74-3040A53B2ADB}"/>
                  </a:ext>
                </a:extLst>
              </p:cNvPr>
              <p:cNvSpPr>
                <a:spLocks/>
              </p:cNvSpPr>
              <p:nvPr/>
            </p:nvSpPr>
            <p:spPr bwMode="auto">
              <a:xfrm>
                <a:off x="2647" y="1194"/>
                <a:ext cx="22" cy="14"/>
              </a:xfrm>
              <a:custGeom>
                <a:avLst/>
                <a:gdLst>
                  <a:gd name="T0" fmla="*/ 5 w 22"/>
                  <a:gd name="T1" fmla="*/ 11 h 14"/>
                  <a:gd name="T2" fmla="*/ 7 w 22"/>
                  <a:gd name="T3" fmla="*/ 13 h 14"/>
                  <a:gd name="T4" fmla="*/ 10 w 22"/>
                  <a:gd name="T5" fmla="*/ 14 h 14"/>
                  <a:gd name="T6" fmla="*/ 11 w 22"/>
                  <a:gd name="T7" fmla="*/ 13 h 14"/>
                  <a:gd name="T8" fmla="*/ 14 w 22"/>
                  <a:gd name="T9" fmla="*/ 13 h 14"/>
                  <a:gd name="T10" fmla="*/ 18 w 22"/>
                  <a:gd name="T11" fmla="*/ 13 h 14"/>
                  <a:gd name="T12" fmla="*/ 19 w 22"/>
                  <a:gd name="T13" fmla="*/ 10 h 14"/>
                  <a:gd name="T14" fmla="*/ 22 w 22"/>
                  <a:gd name="T15" fmla="*/ 6 h 14"/>
                  <a:gd name="T16" fmla="*/ 22 w 22"/>
                  <a:gd name="T17" fmla="*/ 3 h 14"/>
                  <a:gd name="T18" fmla="*/ 19 w 22"/>
                  <a:gd name="T19" fmla="*/ 2 h 14"/>
                  <a:gd name="T20" fmla="*/ 19 w 22"/>
                  <a:gd name="T21" fmla="*/ 0 h 14"/>
                  <a:gd name="T22" fmla="*/ 14 w 22"/>
                  <a:gd name="T23" fmla="*/ 0 h 14"/>
                  <a:gd name="T24" fmla="*/ 11 w 22"/>
                  <a:gd name="T25" fmla="*/ 3 h 14"/>
                  <a:gd name="T26" fmla="*/ 10 w 22"/>
                  <a:gd name="T27" fmla="*/ 2 h 14"/>
                  <a:gd name="T28" fmla="*/ 7 w 22"/>
                  <a:gd name="T29" fmla="*/ 3 h 14"/>
                  <a:gd name="T30" fmla="*/ 3 w 22"/>
                  <a:gd name="T31" fmla="*/ 2 h 14"/>
                  <a:gd name="T32" fmla="*/ 0 w 22"/>
                  <a:gd name="T33" fmla="*/ 2 h 14"/>
                  <a:gd name="T34" fmla="*/ 2 w 22"/>
                  <a:gd name="T35" fmla="*/ 6 h 14"/>
                  <a:gd name="T36" fmla="*/ 5 w 22"/>
                  <a:gd name="T37" fmla="*/ 1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 h="14">
                    <a:moveTo>
                      <a:pt x="5" y="11"/>
                    </a:moveTo>
                    <a:lnTo>
                      <a:pt x="7" y="13"/>
                    </a:lnTo>
                    <a:lnTo>
                      <a:pt x="10" y="14"/>
                    </a:lnTo>
                    <a:lnTo>
                      <a:pt x="11" y="13"/>
                    </a:lnTo>
                    <a:lnTo>
                      <a:pt x="14" y="13"/>
                    </a:lnTo>
                    <a:lnTo>
                      <a:pt x="18" y="13"/>
                    </a:lnTo>
                    <a:lnTo>
                      <a:pt x="19" y="10"/>
                    </a:lnTo>
                    <a:lnTo>
                      <a:pt x="22" y="6"/>
                    </a:lnTo>
                    <a:lnTo>
                      <a:pt x="22" y="3"/>
                    </a:lnTo>
                    <a:lnTo>
                      <a:pt x="19" y="2"/>
                    </a:lnTo>
                    <a:lnTo>
                      <a:pt x="19" y="0"/>
                    </a:lnTo>
                    <a:lnTo>
                      <a:pt x="14" y="0"/>
                    </a:lnTo>
                    <a:lnTo>
                      <a:pt x="11" y="3"/>
                    </a:lnTo>
                    <a:lnTo>
                      <a:pt x="10" y="2"/>
                    </a:lnTo>
                    <a:lnTo>
                      <a:pt x="7" y="3"/>
                    </a:lnTo>
                    <a:lnTo>
                      <a:pt x="3" y="2"/>
                    </a:lnTo>
                    <a:lnTo>
                      <a:pt x="0" y="2"/>
                    </a:lnTo>
                    <a:lnTo>
                      <a:pt x="2" y="6"/>
                    </a:lnTo>
                    <a:lnTo>
                      <a:pt x="5" y="11"/>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3" name="Freeform 147">
                <a:extLst>
                  <a:ext uri="{FF2B5EF4-FFF2-40B4-BE49-F238E27FC236}">
                    <a16:creationId xmlns:a16="http://schemas.microsoft.com/office/drawing/2014/main" id="{1B1B4C07-89D3-4093-91BF-A8468B5D7D64}"/>
                  </a:ext>
                </a:extLst>
              </p:cNvPr>
              <p:cNvSpPr>
                <a:spLocks/>
              </p:cNvSpPr>
              <p:nvPr/>
            </p:nvSpPr>
            <p:spPr bwMode="auto">
              <a:xfrm>
                <a:off x="2633" y="1361"/>
                <a:ext cx="3" cy="5"/>
              </a:xfrm>
              <a:custGeom>
                <a:avLst/>
                <a:gdLst>
                  <a:gd name="T0" fmla="*/ 0 w 3"/>
                  <a:gd name="T1" fmla="*/ 2 h 5"/>
                  <a:gd name="T2" fmla="*/ 1 w 3"/>
                  <a:gd name="T3" fmla="*/ 5 h 5"/>
                  <a:gd name="T4" fmla="*/ 3 w 3"/>
                  <a:gd name="T5" fmla="*/ 2 h 5"/>
                  <a:gd name="T6" fmla="*/ 3 w 3"/>
                  <a:gd name="T7" fmla="*/ 0 h 5"/>
                  <a:gd name="T8" fmla="*/ 0 w 3"/>
                  <a:gd name="T9" fmla="*/ 2 h 5"/>
                </a:gdLst>
                <a:ahLst/>
                <a:cxnLst>
                  <a:cxn ang="0">
                    <a:pos x="T0" y="T1"/>
                  </a:cxn>
                  <a:cxn ang="0">
                    <a:pos x="T2" y="T3"/>
                  </a:cxn>
                  <a:cxn ang="0">
                    <a:pos x="T4" y="T5"/>
                  </a:cxn>
                  <a:cxn ang="0">
                    <a:pos x="T6" y="T7"/>
                  </a:cxn>
                  <a:cxn ang="0">
                    <a:pos x="T8" y="T9"/>
                  </a:cxn>
                </a:cxnLst>
                <a:rect l="0" t="0" r="r" b="b"/>
                <a:pathLst>
                  <a:path w="3" h="5">
                    <a:moveTo>
                      <a:pt x="0" y="2"/>
                    </a:moveTo>
                    <a:lnTo>
                      <a:pt x="1" y="5"/>
                    </a:lnTo>
                    <a:lnTo>
                      <a:pt x="3" y="2"/>
                    </a:lnTo>
                    <a:lnTo>
                      <a:pt x="3" y="0"/>
                    </a:lnTo>
                    <a:lnTo>
                      <a:pt x="0" y="2"/>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4" name="Freeform 148">
                <a:extLst>
                  <a:ext uri="{FF2B5EF4-FFF2-40B4-BE49-F238E27FC236}">
                    <a16:creationId xmlns:a16="http://schemas.microsoft.com/office/drawing/2014/main" id="{8D77E3DD-C353-4386-95BF-F29521687267}"/>
                  </a:ext>
                </a:extLst>
              </p:cNvPr>
              <p:cNvSpPr>
                <a:spLocks/>
              </p:cNvSpPr>
              <p:nvPr/>
            </p:nvSpPr>
            <p:spPr bwMode="auto">
              <a:xfrm>
                <a:off x="2375" y="1420"/>
                <a:ext cx="3" cy="4"/>
              </a:xfrm>
              <a:custGeom>
                <a:avLst/>
                <a:gdLst>
                  <a:gd name="T0" fmla="*/ 0 w 3"/>
                  <a:gd name="T1" fmla="*/ 4 h 4"/>
                  <a:gd name="T2" fmla="*/ 3 w 3"/>
                  <a:gd name="T3" fmla="*/ 2 h 4"/>
                  <a:gd name="T4" fmla="*/ 1 w 3"/>
                  <a:gd name="T5" fmla="*/ 0 h 4"/>
                  <a:gd name="T6" fmla="*/ 0 w 3"/>
                  <a:gd name="T7" fmla="*/ 4 h 4"/>
                </a:gdLst>
                <a:ahLst/>
                <a:cxnLst>
                  <a:cxn ang="0">
                    <a:pos x="T0" y="T1"/>
                  </a:cxn>
                  <a:cxn ang="0">
                    <a:pos x="T2" y="T3"/>
                  </a:cxn>
                  <a:cxn ang="0">
                    <a:pos x="T4" y="T5"/>
                  </a:cxn>
                  <a:cxn ang="0">
                    <a:pos x="T6" y="T7"/>
                  </a:cxn>
                </a:cxnLst>
                <a:rect l="0" t="0" r="r" b="b"/>
                <a:pathLst>
                  <a:path w="3" h="4">
                    <a:moveTo>
                      <a:pt x="0" y="4"/>
                    </a:moveTo>
                    <a:lnTo>
                      <a:pt x="3" y="2"/>
                    </a:lnTo>
                    <a:lnTo>
                      <a:pt x="1" y="0"/>
                    </a:lnTo>
                    <a:lnTo>
                      <a:pt x="0" y="4"/>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5" name="Freeform 149">
                <a:extLst>
                  <a:ext uri="{FF2B5EF4-FFF2-40B4-BE49-F238E27FC236}">
                    <a16:creationId xmlns:a16="http://schemas.microsoft.com/office/drawing/2014/main" id="{6D4CA9BA-6EB0-4266-A9E0-3FB6415CB752}"/>
                  </a:ext>
                </a:extLst>
              </p:cNvPr>
              <p:cNvSpPr>
                <a:spLocks/>
              </p:cNvSpPr>
              <p:nvPr/>
            </p:nvSpPr>
            <p:spPr bwMode="auto">
              <a:xfrm>
                <a:off x="2730" y="1109"/>
                <a:ext cx="13" cy="13"/>
              </a:xfrm>
              <a:custGeom>
                <a:avLst/>
                <a:gdLst>
                  <a:gd name="T0" fmla="*/ 3 w 13"/>
                  <a:gd name="T1" fmla="*/ 7 h 13"/>
                  <a:gd name="T2" fmla="*/ 5 w 13"/>
                  <a:gd name="T3" fmla="*/ 8 h 13"/>
                  <a:gd name="T4" fmla="*/ 5 w 13"/>
                  <a:gd name="T5" fmla="*/ 10 h 13"/>
                  <a:gd name="T6" fmla="*/ 3 w 13"/>
                  <a:gd name="T7" fmla="*/ 12 h 13"/>
                  <a:gd name="T8" fmla="*/ 5 w 13"/>
                  <a:gd name="T9" fmla="*/ 13 h 13"/>
                  <a:gd name="T10" fmla="*/ 10 w 13"/>
                  <a:gd name="T11" fmla="*/ 7 h 13"/>
                  <a:gd name="T12" fmla="*/ 13 w 13"/>
                  <a:gd name="T13" fmla="*/ 7 h 13"/>
                  <a:gd name="T14" fmla="*/ 13 w 13"/>
                  <a:gd name="T15" fmla="*/ 4 h 13"/>
                  <a:gd name="T16" fmla="*/ 8 w 13"/>
                  <a:gd name="T17" fmla="*/ 0 h 13"/>
                  <a:gd name="T18" fmla="*/ 3 w 13"/>
                  <a:gd name="T19" fmla="*/ 2 h 13"/>
                  <a:gd name="T20" fmla="*/ 0 w 13"/>
                  <a:gd name="T21" fmla="*/ 2 h 13"/>
                  <a:gd name="T22" fmla="*/ 3 w 13"/>
                  <a:gd name="T23" fmla="*/ 5 h 13"/>
                  <a:gd name="T24" fmla="*/ 3 w 13"/>
                  <a:gd name="T25" fmla="*/ 7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3">
                    <a:moveTo>
                      <a:pt x="3" y="7"/>
                    </a:moveTo>
                    <a:lnTo>
                      <a:pt x="5" y="8"/>
                    </a:lnTo>
                    <a:lnTo>
                      <a:pt x="5" y="10"/>
                    </a:lnTo>
                    <a:lnTo>
                      <a:pt x="3" y="12"/>
                    </a:lnTo>
                    <a:lnTo>
                      <a:pt x="5" y="13"/>
                    </a:lnTo>
                    <a:lnTo>
                      <a:pt x="10" y="7"/>
                    </a:lnTo>
                    <a:lnTo>
                      <a:pt x="13" y="7"/>
                    </a:lnTo>
                    <a:lnTo>
                      <a:pt x="13" y="4"/>
                    </a:lnTo>
                    <a:lnTo>
                      <a:pt x="8" y="0"/>
                    </a:lnTo>
                    <a:lnTo>
                      <a:pt x="3" y="2"/>
                    </a:lnTo>
                    <a:lnTo>
                      <a:pt x="0" y="2"/>
                    </a:lnTo>
                    <a:lnTo>
                      <a:pt x="3" y="5"/>
                    </a:lnTo>
                    <a:lnTo>
                      <a:pt x="3" y="7"/>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6" name="Freeform 150">
                <a:extLst>
                  <a:ext uri="{FF2B5EF4-FFF2-40B4-BE49-F238E27FC236}">
                    <a16:creationId xmlns:a16="http://schemas.microsoft.com/office/drawing/2014/main" id="{BC48BFE3-4287-4AF6-AECE-B79AB343CB98}"/>
                  </a:ext>
                </a:extLst>
              </p:cNvPr>
              <p:cNvSpPr>
                <a:spLocks/>
              </p:cNvSpPr>
              <p:nvPr/>
            </p:nvSpPr>
            <p:spPr bwMode="auto">
              <a:xfrm>
                <a:off x="2451" y="1414"/>
                <a:ext cx="15" cy="3"/>
              </a:xfrm>
              <a:custGeom>
                <a:avLst/>
                <a:gdLst>
                  <a:gd name="T0" fmla="*/ 10 w 15"/>
                  <a:gd name="T1" fmla="*/ 0 h 3"/>
                  <a:gd name="T2" fmla="*/ 3 w 15"/>
                  <a:gd name="T3" fmla="*/ 0 h 3"/>
                  <a:gd name="T4" fmla="*/ 0 w 15"/>
                  <a:gd name="T5" fmla="*/ 0 h 3"/>
                  <a:gd name="T6" fmla="*/ 2 w 15"/>
                  <a:gd name="T7" fmla="*/ 2 h 3"/>
                  <a:gd name="T8" fmla="*/ 5 w 15"/>
                  <a:gd name="T9" fmla="*/ 2 h 3"/>
                  <a:gd name="T10" fmla="*/ 11 w 15"/>
                  <a:gd name="T11" fmla="*/ 3 h 3"/>
                  <a:gd name="T12" fmla="*/ 15 w 15"/>
                  <a:gd name="T13" fmla="*/ 2 h 3"/>
                  <a:gd name="T14" fmla="*/ 13 w 15"/>
                  <a:gd name="T15" fmla="*/ 0 h 3"/>
                  <a:gd name="T16" fmla="*/ 10 w 15"/>
                  <a:gd name="T1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3">
                    <a:moveTo>
                      <a:pt x="10" y="0"/>
                    </a:moveTo>
                    <a:lnTo>
                      <a:pt x="3" y="0"/>
                    </a:lnTo>
                    <a:lnTo>
                      <a:pt x="0" y="0"/>
                    </a:lnTo>
                    <a:lnTo>
                      <a:pt x="2" y="2"/>
                    </a:lnTo>
                    <a:lnTo>
                      <a:pt x="5" y="2"/>
                    </a:lnTo>
                    <a:lnTo>
                      <a:pt x="11" y="3"/>
                    </a:lnTo>
                    <a:lnTo>
                      <a:pt x="15" y="2"/>
                    </a:lnTo>
                    <a:lnTo>
                      <a:pt x="13" y="0"/>
                    </a:lnTo>
                    <a:lnTo>
                      <a:pt x="10"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7" name="Freeform 151">
                <a:extLst>
                  <a:ext uri="{FF2B5EF4-FFF2-40B4-BE49-F238E27FC236}">
                    <a16:creationId xmlns:a16="http://schemas.microsoft.com/office/drawing/2014/main" id="{127CA3EC-A8B2-4452-A95F-FB4B4AEBE293}"/>
                  </a:ext>
                </a:extLst>
              </p:cNvPr>
              <p:cNvSpPr>
                <a:spLocks/>
              </p:cNvSpPr>
              <p:nvPr/>
            </p:nvSpPr>
            <p:spPr bwMode="auto">
              <a:xfrm>
                <a:off x="2720" y="1041"/>
                <a:ext cx="4" cy="3"/>
              </a:xfrm>
              <a:custGeom>
                <a:avLst/>
                <a:gdLst>
                  <a:gd name="T0" fmla="*/ 2 w 4"/>
                  <a:gd name="T1" fmla="*/ 3 h 3"/>
                  <a:gd name="T2" fmla="*/ 4 w 4"/>
                  <a:gd name="T3" fmla="*/ 0 h 3"/>
                  <a:gd name="T4" fmla="*/ 2 w 4"/>
                  <a:gd name="T5" fmla="*/ 0 h 3"/>
                  <a:gd name="T6" fmla="*/ 0 w 4"/>
                  <a:gd name="T7" fmla="*/ 0 h 3"/>
                  <a:gd name="T8" fmla="*/ 2 w 4"/>
                  <a:gd name="T9" fmla="*/ 3 h 3"/>
                </a:gdLst>
                <a:ahLst/>
                <a:cxnLst>
                  <a:cxn ang="0">
                    <a:pos x="T0" y="T1"/>
                  </a:cxn>
                  <a:cxn ang="0">
                    <a:pos x="T2" y="T3"/>
                  </a:cxn>
                  <a:cxn ang="0">
                    <a:pos x="T4" y="T5"/>
                  </a:cxn>
                  <a:cxn ang="0">
                    <a:pos x="T6" y="T7"/>
                  </a:cxn>
                  <a:cxn ang="0">
                    <a:pos x="T8" y="T9"/>
                  </a:cxn>
                </a:cxnLst>
                <a:rect l="0" t="0" r="r" b="b"/>
                <a:pathLst>
                  <a:path w="4" h="3">
                    <a:moveTo>
                      <a:pt x="2" y="3"/>
                    </a:moveTo>
                    <a:lnTo>
                      <a:pt x="4" y="0"/>
                    </a:lnTo>
                    <a:lnTo>
                      <a:pt x="2" y="0"/>
                    </a:lnTo>
                    <a:lnTo>
                      <a:pt x="0" y="0"/>
                    </a:lnTo>
                    <a:lnTo>
                      <a:pt x="2" y="3"/>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8" name="Freeform 152">
                <a:extLst>
                  <a:ext uri="{FF2B5EF4-FFF2-40B4-BE49-F238E27FC236}">
                    <a16:creationId xmlns:a16="http://schemas.microsoft.com/office/drawing/2014/main" id="{DE01D4B5-5F05-4FBA-B395-238C5FF9D2E0}"/>
                  </a:ext>
                </a:extLst>
              </p:cNvPr>
              <p:cNvSpPr>
                <a:spLocks/>
              </p:cNvSpPr>
              <p:nvPr/>
            </p:nvSpPr>
            <p:spPr bwMode="auto">
              <a:xfrm>
                <a:off x="2719" y="1114"/>
                <a:ext cx="11" cy="16"/>
              </a:xfrm>
              <a:custGeom>
                <a:avLst/>
                <a:gdLst>
                  <a:gd name="T0" fmla="*/ 6 w 11"/>
                  <a:gd name="T1" fmla="*/ 11 h 16"/>
                  <a:gd name="T2" fmla="*/ 8 w 11"/>
                  <a:gd name="T3" fmla="*/ 13 h 16"/>
                  <a:gd name="T4" fmla="*/ 8 w 11"/>
                  <a:gd name="T5" fmla="*/ 15 h 16"/>
                  <a:gd name="T6" fmla="*/ 9 w 11"/>
                  <a:gd name="T7" fmla="*/ 16 h 16"/>
                  <a:gd name="T8" fmla="*/ 9 w 11"/>
                  <a:gd name="T9" fmla="*/ 10 h 16"/>
                  <a:gd name="T10" fmla="*/ 11 w 11"/>
                  <a:gd name="T11" fmla="*/ 7 h 16"/>
                  <a:gd name="T12" fmla="*/ 11 w 11"/>
                  <a:gd name="T13" fmla="*/ 2 h 16"/>
                  <a:gd name="T14" fmla="*/ 11 w 11"/>
                  <a:gd name="T15" fmla="*/ 0 h 16"/>
                  <a:gd name="T16" fmla="*/ 8 w 11"/>
                  <a:gd name="T17" fmla="*/ 2 h 16"/>
                  <a:gd name="T18" fmla="*/ 0 w 11"/>
                  <a:gd name="T19" fmla="*/ 10 h 16"/>
                  <a:gd name="T20" fmla="*/ 0 w 11"/>
                  <a:gd name="T21" fmla="*/ 11 h 16"/>
                  <a:gd name="T22" fmla="*/ 1 w 11"/>
                  <a:gd name="T23" fmla="*/ 13 h 16"/>
                  <a:gd name="T24" fmla="*/ 6 w 11"/>
                  <a:gd name="T25" fmla="*/ 1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16">
                    <a:moveTo>
                      <a:pt x="6" y="11"/>
                    </a:moveTo>
                    <a:lnTo>
                      <a:pt x="8" y="13"/>
                    </a:lnTo>
                    <a:lnTo>
                      <a:pt x="8" y="15"/>
                    </a:lnTo>
                    <a:lnTo>
                      <a:pt x="9" y="16"/>
                    </a:lnTo>
                    <a:lnTo>
                      <a:pt x="9" y="10"/>
                    </a:lnTo>
                    <a:lnTo>
                      <a:pt x="11" y="7"/>
                    </a:lnTo>
                    <a:lnTo>
                      <a:pt x="11" y="2"/>
                    </a:lnTo>
                    <a:lnTo>
                      <a:pt x="11" y="0"/>
                    </a:lnTo>
                    <a:lnTo>
                      <a:pt x="8" y="2"/>
                    </a:lnTo>
                    <a:lnTo>
                      <a:pt x="0" y="10"/>
                    </a:lnTo>
                    <a:lnTo>
                      <a:pt x="0" y="11"/>
                    </a:lnTo>
                    <a:lnTo>
                      <a:pt x="1" y="13"/>
                    </a:lnTo>
                    <a:lnTo>
                      <a:pt x="6" y="11"/>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9" name="Freeform 153">
                <a:extLst>
                  <a:ext uri="{FF2B5EF4-FFF2-40B4-BE49-F238E27FC236}">
                    <a16:creationId xmlns:a16="http://schemas.microsoft.com/office/drawing/2014/main" id="{52066C9B-47E5-467B-BC1C-27C7A44222B8}"/>
                  </a:ext>
                </a:extLst>
              </p:cNvPr>
              <p:cNvSpPr>
                <a:spLocks/>
              </p:cNvSpPr>
              <p:nvPr/>
            </p:nvSpPr>
            <p:spPr bwMode="auto">
              <a:xfrm>
                <a:off x="2410" y="1409"/>
                <a:ext cx="6" cy="8"/>
              </a:xfrm>
              <a:custGeom>
                <a:avLst/>
                <a:gdLst>
                  <a:gd name="T0" fmla="*/ 3 w 6"/>
                  <a:gd name="T1" fmla="*/ 0 h 8"/>
                  <a:gd name="T2" fmla="*/ 3 w 6"/>
                  <a:gd name="T3" fmla="*/ 3 h 8"/>
                  <a:gd name="T4" fmla="*/ 1 w 6"/>
                  <a:gd name="T5" fmla="*/ 3 h 8"/>
                  <a:gd name="T6" fmla="*/ 0 w 6"/>
                  <a:gd name="T7" fmla="*/ 8 h 8"/>
                  <a:gd name="T8" fmla="*/ 3 w 6"/>
                  <a:gd name="T9" fmla="*/ 8 h 8"/>
                  <a:gd name="T10" fmla="*/ 6 w 6"/>
                  <a:gd name="T11" fmla="*/ 5 h 8"/>
                  <a:gd name="T12" fmla="*/ 5 w 6"/>
                  <a:gd name="T13" fmla="*/ 0 h 8"/>
                  <a:gd name="T14" fmla="*/ 3 w 6"/>
                  <a:gd name="T15" fmla="*/ 0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8">
                    <a:moveTo>
                      <a:pt x="3" y="0"/>
                    </a:moveTo>
                    <a:lnTo>
                      <a:pt x="3" y="3"/>
                    </a:lnTo>
                    <a:lnTo>
                      <a:pt x="1" y="3"/>
                    </a:lnTo>
                    <a:lnTo>
                      <a:pt x="0" y="8"/>
                    </a:lnTo>
                    <a:lnTo>
                      <a:pt x="3" y="8"/>
                    </a:lnTo>
                    <a:lnTo>
                      <a:pt x="6" y="5"/>
                    </a:lnTo>
                    <a:lnTo>
                      <a:pt x="5" y="0"/>
                    </a:lnTo>
                    <a:lnTo>
                      <a:pt x="3"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0" name="Freeform 154">
                <a:extLst>
                  <a:ext uri="{FF2B5EF4-FFF2-40B4-BE49-F238E27FC236}">
                    <a16:creationId xmlns:a16="http://schemas.microsoft.com/office/drawing/2014/main" id="{D74E489D-4181-4BD5-8DFC-F2080C087399}"/>
                  </a:ext>
                </a:extLst>
              </p:cNvPr>
              <p:cNvSpPr>
                <a:spLocks/>
              </p:cNvSpPr>
              <p:nvPr/>
            </p:nvSpPr>
            <p:spPr bwMode="auto">
              <a:xfrm>
                <a:off x="2402" y="1409"/>
                <a:ext cx="6" cy="7"/>
              </a:xfrm>
              <a:custGeom>
                <a:avLst/>
                <a:gdLst>
                  <a:gd name="T0" fmla="*/ 3 w 6"/>
                  <a:gd name="T1" fmla="*/ 2 h 7"/>
                  <a:gd name="T2" fmla="*/ 1 w 6"/>
                  <a:gd name="T3" fmla="*/ 5 h 7"/>
                  <a:gd name="T4" fmla="*/ 0 w 6"/>
                  <a:gd name="T5" fmla="*/ 7 h 7"/>
                  <a:gd name="T6" fmla="*/ 1 w 6"/>
                  <a:gd name="T7" fmla="*/ 7 h 7"/>
                  <a:gd name="T8" fmla="*/ 5 w 6"/>
                  <a:gd name="T9" fmla="*/ 5 h 7"/>
                  <a:gd name="T10" fmla="*/ 5 w 6"/>
                  <a:gd name="T11" fmla="*/ 3 h 7"/>
                  <a:gd name="T12" fmla="*/ 6 w 6"/>
                  <a:gd name="T13" fmla="*/ 0 h 7"/>
                  <a:gd name="T14" fmla="*/ 6 w 6"/>
                  <a:gd name="T15" fmla="*/ 0 h 7"/>
                  <a:gd name="T16" fmla="*/ 3 w 6"/>
                  <a:gd name="T17"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7">
                    <a:moveTo>
                      <a:pt x="3" y="2"/>
                    </a:moveTo>
                    <a:lnTo>
                      <a:pt x="1" y="5"/>
                    </a:lnTo>
                    <a:lnTo>
                      <a:pt x="0" y="7"/>
                    </a:lnTo>
                    <a:lnTo>
                      <a:pt x="1" y="7"/>
                    </a:lnTo>
                    <a:lnTo>
                      <a:pt x="5" y="5"/>
                    </a:lnTo>
                    <a:lnTo>
                      <a:pt x="5" y="3"/>
                    </a:lnTo>
                    <a:lnTo>
                      <a:pt x="6" y="0"/>
                    </a:lnTo>
                    <a:lnTo>
                      <a:pt x="6" y="0"/>
                    </a:lnTo>
                    <a:lnTo>
                      <a:pt x="3" y="2"/>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1" name="Freeform 155">
                <a:extLst>
                  <a:ext uri="{FF2B5EF4-FFF2-40B4-BE49-F238E27FC236}">
                    <a16:creationId xmlns:a16="http://schemas.microsoft.com/office/drawing/2014/main" id="{A3E34919-4A71-4B2F-A763-A14CA513F357}"/>
                  </a:ext>
                </a:extLst>
              </p:cNvPr>
              <p:cNvSpPr>
                <a:spLocks/>
              </p:cNvSpPr>
              <p:nvPr/>
            </p:nvSpPr>
            <p:spPr bwMode="auto">
              <a:xfrm>
                <a:off x="2437" y="1405"/>
                <a:ext cx="14" cy="9"/>
              </a:xfrm>
              <a:custGeom>
                <a:avLst/>
                <a:gdLst>
                  <a:gd name="T0" fmla="*/ 14 w 14"/>
                  <a:gd name="T1" fmla="*/ 1 h 9"/>
                  <a:gd name="T2" fmla="*/ 13 w 14"/>
                  <a:gd name="T3" fmla="*/ 0 h 9"/>
                  <a:gd name="T4" fmla="*/ 9 w 14"/>
                  <a:gd name="T5" fmla="*/ 1 h 9"/>
                  <a:gd name="T6" fmla="*/ 9 w 14"/>
                  <a:gd name="T7" fmla="*/ 4 h 9"/>
                  <a:gd name="T8" fmla="*/ 8 w 14"/>
                  <a:gd name="T9" fmla="*/ 4 h 9"/>
                  <a:gd name="T10" fmla="*/ 6 w 14"/>
                  <a:gd name="T11" fmla="*/ 4 h 9"/>
                  <a:gd name="T12" fmla="*/ 5 w 14"/>
                  <a:gd name="T13" fmla="*/ 6 h 9"/>
                  <a:gd name="T14" fmla="*/ 3 w 14"/>
                  <a:gd name="T15" fmla="*/ 6 h 9"/>
                  <a:gd name="T16" fmla="*/ 0 w 14"/>
                  <a:gd name="T17" fmla="*/ 6 h 9"/>
                  <a:gd name="T18" fmla="*/ 0 w 14"/>
                  <a:gd name="T19" fmla="*/ 7 h 9"/>
                  <a:gd name="T20" fmla="*/ 1 w 14"/>
                  <a:gd name="T21" fmla="*/ 9 h 9"/>
                  <a:gd name="T22" fmla="*/ 3 w 14"/>
                  <a:gd name="T23" fmla="*/ 7 h 9"/>
                  <a:gd name="T24" fmla="*/ 6 w 14"/>
                  <a:gd name="T25" fmla="*/ 7 h 9"/>
                  <a:gd name="T26" fmla="*/ 9 w 14"/>
                  <a:gd name="T27" fmla="*/ 7 h 9"/>
                  <a:gd name="T28" fmla="*/ 13 w 14"/>
                  <a:gd name="T29" fmla="*/ 7 h 9"/>
                  <a:gd name="T30" fmla="*/ 13 w 14"/>
                  <a:gd name="T31" fmla="*/ 4 h 9"/>
                  <a:gd name="T32" fmla="*/ 14 w 14"/>
                  <a:gd name="T33" fmla="*/ 4 h 9"/>
                  <a:gd name="T34" fmla="*/ 14 w 14"/>
                  <a:gd name="T35" fmla="*/ 1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 h="9">
                    <a:moveTo>
                      <a:pt x="14" y="1"/>
                    </a:moveTo>
                    <a:lnTo>
                      <a:pt x="13" y="0"/>
                    </a:lnTo>
                    <a:lnTo>
                      <a:pt x="9" y="1"/>
                    </a:lnTo>
                    <a:lnTo>
                      <a:pt x="9" y="4"/>
                    </a:lnTo>
                    <a:lnTo>
                      <a:pt x="8" y="4"/>
                    </a:lnTo>
                    <a:lnTo>
                      <a:pt x="6" y="4"/>
                    </a:lnTo>
                    <a:lnTo>
                      <a:pt x="5" y="6"/>
                    </a:lnTo>
                    <a:lnTo>
                      <a:pt x="3" y="6"/>
                    </a:lnTo>
                    <a:lnTo>
                      <a:pt x="0" y="6"/>
                    </a:lnTo>
                    <a:lnTo>
                      <a:pt x="0" y="7"/>
                    </a:lnTo>
                    <a:lnTo>
                      <a:pt x="1" y="9"/>
                    </a:lnTo>
                    <a:lnTo>
                      <a:pt x="3" y="7"/>
                    </a:lnTo>
                    <a:lnTo>
                      <a:pt x="6" y="7"/>
                    </a:lnTo>
                    <a:lnTo>
                      <a:pt x="9" y="7"/>
                    </a:lnTo>
                    <a:lnTo>
                      <a:pt x="13" y="7"/>
                    </a:lnTo>
                    <a:lnTo>
                      <a:pt x="13" y="4"/>
                    </a:lnTo>
                    <a:lnTo>
                      <a:pt x="14" y="4"/>
                    </a:lnTo>
                    <a:lnTo>
                      <a:pt x="14" y="1"/>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2" name="Freeform 156">
                <a:extLst>
                  <a:ext uri="{FF2B5EF4-FFF2-40B4-BE49-F238E27FC236}">
                    <a16:creationId xmlns:a16="http://schemas.microsoft.com/office/drawing/2014/main" id="{7AD62078-A728-40F9-978A-AB23C26B934A}"/>
                  </a:ext>
                </a:extLst>
              </p:cNvPr>
              <p:cNvSpPr>
                <a:spLocks/>
              </p:cNvSpPr>
              <p:nvPr/>
            </p:nvSpPr>
            <p:spPr bwMode="auto">
              <a:xfrm>
                <a:off x="2623" y="864"/>
                <a:ext cx="507" cy="577"/>
              </a:xfrm>
              <a:custGeom>
                <a:avLst/>
                <a:gdLst>
                  <a:gd name="T0" fmla="*/ 419 w 507"/>
                  <a:gd name="T1" fmla="*/ 518 h 577"/>
                  <a:gd name="T2" fmla="*/ 410 w 507"/>
                  <a:gd name="T3" fmla="*/ 437 h 577"/>
                  <a:gd name="T4" fmla="*/ 507 w 507"/>
                  <a:gd name="T5" fmla="*/ 113 h 577"/>
                  <a:gd name="T6" fmla="*/ 473 w 507"/>
                  <a:gd name="T7" fmla="*/ 91 h 577"/>
                  <a:gd name="T8" fmla="*/ 450 w 507"/>
                  <a:gd name="T9" fmla="*/ 76 h 577"/>
                  <a:gd name="T10" fmla="*/ 424 w 507"/>
                  <a:gd name="T11" fmla="*/ 57 h 577"/>
                  <a:gd name="T12" fmla="*/ 408 w 507"/>
                  <a:gd name="T13" fmla="*/ 32 h 577"/>
                  <a:gd name="T14" fmla="*/ 389 w 507"/>
                  <a:gd name="T15" fmla="*/ 19 h 577"/>
                  <a:gd name="T16" fmla="*/ 376 w 507"/>
                  <a:gd name="T17" fmla="*/ 16 h 577"/>
                  <a:gd name="T18" fmla="*/ 362 w 507"/>
                  <a:gd name="T19" fmla="*/ 13 h 577"/>
                  <a:gd name="T20" fmla="*/ 322 w 507"/>
                  <a:gd name="T21" fmla="*/ 22 h 577"/>
                  <a:gd name="T22" fmla="*/ 284 w 507"/>
                  <a:gd name="T23" fmla="*/ 30 h 577"/>
                  <a:gd name="T24" fmla="*/ 199 w 507"/>
                  <a:gd name="T25" fmla="*/ 68 h 577"/>
                  <a:gd name="T26" fmla="*/ 212 w 507"/>
                  <a:gd name="T27" fmla="*/ 139 h 577"/>
                  <a:gd name="T28" fmla="*/ 212 w 507"/>
                  <a:gd name="T29" fmla="*/ 153 h 577"/>
                  <a:gd name="T30" fmla="*/ 207 w 507"/>
                  <a:gd name="T31" fmla="*/ 159 h 577"/>
                  <a:gd name="T32" fmla="*/ 182 w 507"/>
                  <a:gd name="T33" fmla="*/ 147 h 577"/>
                  <a:gd name="T34" fmla="*/ 139 w 507"/>
                  <a:gd name="T35" fmla="*/ 148 h 577"/>
                  <a:gd name="T36" fmla="*/ 136 w 507"/>
                  <a:gd name="T37" fmla="*/ 180 h 577"/>
                  <a:gd name="T38" fmla="*/ 118 w 507"/>
                  <a:gd name="T39" fmla="*/ 206 h 577"/>
                  <a:gd name="T40" fmla="*/ 168 w 507"/>
                  <a:gd name="T41" fmla="*/ 209 h 577"/>
                  <a:gd name="T42" fmla="*/ 171 w 507"/>
                  <a:gd name="T43" fmla="*/ 228 h 577"/>
                  <a:gd name="T44" fmla="*/ 128 w 507"/>
                  <a:gd name="T45" fmla="*/ 255 h 577"/>
                  <a:gd name="T46" fmla="*/ 86 w 507"/>
                  <a:gd name="T47" fmla="*/ 271 h 577"/>
                  <a:gd name="T48" fmla="*/ 61 w 507"/>
                  <a:gd name="T49" fmla="*/ 311 h 577"/>
                  <a:gd name="T50" fmla="*/ 86 w 507"/>
                  <a:gd name="T51" fmla="*/ 312 h 577"/>
                  <a:gd name="T52" fmla="*/ 58 w 507"/>
                  <a:gd name="T53" fmla="*/ 330 h 577"/>
                  <a:gd name="T54" fmla="*/ 91 w 507"/>
                  <a:gd name="T55" fmla="*/ 336 h 577"/>
                  <a:gd name="T56" fmla="*/ 77 w 507"/>
                  <a:gd name="T57" fmla="*/ 376 h 577"/>
                  <a:gd name="T58" fmla="*/ 85 w 507"/>
                  <a:gd name="T59" fmla="*/ 389 h 577"/>
                  <a:gd name="T60" fmla="*/ 107 w 507"/>
                  <a:gd name="T61" fmla="*/ 399 h 577"/>
                  <a:gd name="T62" fmla="*/ 118 w 507"/>
                  <a:gd name="T63" fmla="*/ 410 h 577"/>
                  <a:gd name="T64" fmla="*/ 93 w 507"/>
                  <a:gd name="T65" fmla="*/ 443 h 577"/>
                  <a:gd name="T66" fmla="*/ 46 w 507"/>
                  <a:gd name="T67" fmla="*/ 477 h 577"/>
                  <a:gd name="T68" fmla="*/ 8 w 507"/>
                  <a:gd name="T69" fmla="*/ 489 h 577"/>
                  <a:gd name="T70" fmla="*/ 16 w 507"/>
                  <a:gd name="T71" fmla="*/ 494 h 577"/>
                  <a:gd name="T72" fmla="*/ 40 w 507"/>
                  <a:gd name="T73" fmla="*/ 485 h 577"/>
                  <a:gd name="T74" fmla="*/ 64 w 507"/>
                  <a:gd name="T75" fmla="*/ 480 h 577"/>
                  <a:gd name="T76" fmla="*/ 88 w 507"/>
                  <a:gd name="T77" fmla="*/ 464 h 577"/>
                  <a:gd name="T78" fmla="*/ 118 w 507"/>
                  <a:gd name="T79" fmla="*/ 451 h 577"/>
                  <a:gd name="T80" fmla="*/ 144 w 507"/>
                  <a:gd name="T81" fmla="*/ 432 h 577"/>
                  <a:gd name="T82" fmla="*/ 163 w 507"/>
                  <a:gd name="T83" fmla="*/ 421 h 577"/>
                  <a:gd name="T84" fmla="*/ 187 w 507"/>
                  <a:gd name="T85" fmla="*/ 391 h 577"/>
                  <a:gd name="T86" fmla="*/ 209 w 507"/>
                  <a:gd name="T87" fmla="*/ 373 h 577"/>
                  <a:gd name="T88" fmla="*/ 258 w 507"/>
                  <a:gd name="T89" fmla="*/ 352 h 577"/>
                  <a:gd name="T90" fmla="*/ 209 w 507"/>
                  <a:gd name="T91" fmla="*/ 391 h 577"/>
                  <a:gd name="T92" fmla="*/ 206 w 507"/>
                  <a:gd name="T93" fmla="*/ 411 h 577"/>
                  <a:gd name="T94" fmla="*/ 234 w 507"/>
                  <a:gd name="T95" fmla="*/ 400 h 577"/>
                  <a:gd name="T96" fmla="*/ 262 w 507"/>
                  <a:gd name="T97" fmla="*/ 381 h 577"/>
                  <a:gd name="T98" fmla="*/ 273 w 507"/>
                  <a:gd name="T99" fmla="*/ 376 h 577"/>
                  <a:gd name="T100" fmla="*/ 292 w 507"/>
                  <a:gd name="T101" fmla="*/ 376 h 577"/>
                  <a:gd name="T102" fmla="*/ 303 w 507"/>
                  <a:gd name="T103" fmla="*/ 391 h 577"/>
                  <a:gd name="T104" fmla="*/ 316 w 507"/>
                  <a:gd name="T105" fmla="*/ 408 h 577"/>
                  <a:gd name="T106" fmla="*/ 352 w 507"/>
                  <a:gd name="T107" fmla="*/ 424 h 577"/>
                  <a:gd name="T108" fmla="*/ 362 w 507"/>
                  <a:gd name="T109" fmla="*/ 445 h 577"/>
                  <a:gd name="T110" fmla="*/ 381 w 507"/>
                  <a:gd name="T111" fmla="*/ 474 h 577"/>
                  <a:gd name="T112" fmla="*/ 386 w 507"/>
                  <a:gd name="T113" fmla="*/ 459 h 577"/>
                  <a:gd name="T114" fmla="*/ 399 w 507"/>
                  <a:gd name="T115" fmla="*/ 464 h 577"/>
                  <a:gd name="T116" fmla="*/ 405 w 507"/>
                  <a:gd name="T117" fmla="*/ 483 h 577"/>
                  <a:gd name="T118" fmla="*/ 410 w 507"/>
                  <a:gd name="T119" fmla="*/ 501 h 577"/>
                  <a:gd name="T120" fmla="*/ 416 w 507"/>
                  <a:gd name="T121" fmla="*/ 526 h 577"/>
                  <a:gd name="T122" fmla="*/ 419 w 507"/>
                  <a:gd name="T123" fmla="*/ 545 h 577"/>
                  <a:gd name="T124" fmla="*/ 416 w 507"/>
                  <a:gd name="T125" fmla="*/ 571 h 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07" h="577">
                    <a:moveTo>
                      <a:pt x="432" y="548"/>
                    </a:moveTo>
                    <a:lnTo>
                      <a:pt x="434" y="548"/>
                    </a:lnTo>
                    <a:lnTo>
                      <a:pt x="434" y="547"/>
                    </a:lnTo>
                    <a:lnTo>
                      <a:pt x="434" y="547"/>
                    </a:lnTo>
                    <a:lnTo>
                      <a:pt x="434" y="545"/>
                    </a:lnTo>
                    <a:lnTo>
                      <a:pt x="432" y="544"/>
                    </a:lnTo>
                    <a:lnTo>
                      <a:pt x="432" y="542"/>
                    </a:lnTo>
                    <a:lnTo>
                      <a:pt x="430" y="539"/>
                    </a:lnTo>
                    <a:lnTo>
                      <a:pt x="427" y="536"/>
                    </a:lnTo>
                    <a:lnTo>
                      <a:pt x="426" y="536"/>
                    </a:lnTo>
                    <a:lnTo>
                      <a:pt x="426" y="533"/>
                    </a:lnTo>
                    <a:lnTo>
                      <a:pt x="422" y="529"/>
                    </a:lnTo>
                    <a:lnTo>
                      <a:pt x="421" y="529"/>
                    </a:lnTo>
                    <a:lnTo>
                      <a:pt x="418" y="529"/>
                    </a:lnTo>
                    <a:lnTo>
                      <a:pt x="418" y="528"/>
                    </a:lnTo>
                    <a:lnTo>
                      <a:pt x="419" y="526"/>
                    </a:lnTo>
                    <a:lnTo>
                      <a:pt x="419" y="525"/>
                    </a:lnTo>
                    <a:lnTo>
                      <a:pt x="418" y="523"/>
                    </a:lnTo>
                    <a:lnTo>
                      <a:pt x="416" y="521"/>
                    </a:lnTo>
                    <a:lnTo>
                      <a:pt x="418" y="520"/>
                    </a:lnTo>
                    <a:lnTo>
                      <a:pt x="419" y="520"/>
                    </a:lnTo>
                    <a:lnTo>
                      <a:pt x="419" y="518"/>
                    </a:lnTo>
                    <a:lnTo>
                      <a:pt x="418" y="518"/>
                    </a:lnTo>
                    <a:lnTo>
                      <a:pt x="416" y="518"/>
                    </a:lnTo>
                    <a:lnTo>
                      <a:pt x="416" y="517"/>
                    </a:lnTo>
                    <a:lnTo>
                      <a:pt x="418" y="515"/>
                    </a:lnTo>
                    <a:lnTo>
                      <a:pt x="418" y="504"/>
                    </a:lnTo>
                    <a:lnTo>
                      <a:pt x="418" y="494"/>
                    </a:lnTo>
                    <a:lnTo>
                      <a:pt x="419" y="486"/>
                    </a:lnTo>
                    <a:lnTo>
                      <a:pt x="418" y="483"/>
                    </a:lnTo>
                    <a:lnTo>
                      <a:pt x="418" y="482"/>
                    </a:lnTo>
                    <a:lnTo>
                      <a:pt x="419" y="478"/>
                    </a:lnTo>
                    <a:lnTo>
                      <a:pt x="419" y="477"/>
                    </a:lnTo>
                    <a:lnTo>
                      <a:pt x="418" y="474"/>
                    </a:lnTo>
                    <a:lnTo>
                      <a:pt x="416" y="469"/>
                    </a:lnTo>
                    <a:lnTo>
                      <a:pt x="413" y="466"/>
                    </a:lnTo>
                    <a:lnTo>
                      <a:pt x="413" y="459"/>
                    </a:lnTo>
                    <a:lnTo>
                      <a:pt x="413" y="458"/>
                    </a:lnTo>
                    <a:lnTo>
                      <a:pt x="410" y="450"/>
                    </a:lnTo>
                    <a:lnTo>
                      <a:pt x="411" y="448"/>
                    </a:lnTo>
                    <a:lnTo>
                      <a:pt x="413" y="443"/>
                    </a:lnTo>
                    <a:lnTo>
                      <a:pt x="413" y="442"/>
                    </a:lnTo>
                    <a:lnTo>
                      <a:pt x="413" y="438"/>
                    </a:lnTo>
                    <a:lnTo>
                      <a:pt x="410" y="437"/>
                    </a:lnTo>
                    <a:lnTo>
                      <a:pt x="405" y="437"/>
                    </a:lnTo>
                    <a:lnTo>
                      <a:pt x="400" y="438"/>
                    </a:lnTo>
                    <a:lnTo>
                      <a:pt x="399" y="438"/>
                    </a:lnTo>
                    <a:lnTo>
                      <a:pt x="394" y="440"/>
                    </a:lnTo>
                    <a:lnTo>
                      <a:pt x="391" y="443"/>
                    </a:lnTo>
                    <a:lnTo>
                      <a:pt x="387" y="450"/>
                    </a:lnTo>
                    <a:lnTo>
                      <a:pt x="384" y="451"/>
                    </a:lnTo>
                    <a:lnTo>
                      <a:pt x="379" y="453"/>
                    </a:lnTo>
                    <a:lnTo>
                      <a:pt x="373" y="453"/>
                    </a:lnTo>
                    <a:lnTo>
                      <a:pt x="373" y="453"/>
                    </a:lnTo>
                    <a:lnTo>
                      <a:pt x="373" y="451"/>
                    </a:lnTo>
                    <a:lnTo>
                      <a:pt x="375" y="448"/>
                    </a:lnTo>
                    <a:lnTo>
                      <a:pt x="375" y="443"/>
                    </a:lnTo>
                    <a:lnTo>
                      <a:pt x="370" y="427"/>
                    </a:lnTo>
                    <a:lnTo>
                      <a:pt x="367" y="421"/>
                    </a:lnTo>
                    <a:lnTo>
                      <a:pt x="367" y="416"/>
                    </a:lnTo>
                    <a:lnTo>
                      <a:pt x="370" y="411"/>
                    </a:lnTo>
                    <a:lnTo>
                      <a:pt x="362" y="410"/>
                    </a:lnTo>
                    <a:lnTo>
                      <a:pt x="357" y="413"/>
                    </a:lnTo>
                    <a:lnTo>
                      <a:pt x="354" y="411"/>
                    </a:lnTo>
                    <a:lnTo>
                      <a:pt x="344" y="411"/>
                    </a:lnTo>
                    <a:lnTo>
                      <a:pt x="507" y="113"/>
                    </a:lnTo>
                    <a:lnTo>
                      <a:pt x="507" y="113"/>
                    </a:lnTo>
                    <a:lnTo>
                      <a:pt x="504" y="112"/>
                    </a:lnTo>
                    <a:lnTo>
                      <a:pt x="502" y="112"/>
                    </a:lnTo>
                    <a:lnTo>
                      <a:pt x="501" y="110"/>
                    </a:lnTo>
                    <a:lnTo>
                      <a:pt x="499" y="105"/>
                    </a:lnTo>
                    <a:lnTo>
                      <a:pt x="497" y="102"/>
                    </a:lnTo>
                    <a:lnTo>
                      <a:pt x="496" y="100"/>
                    </a:lnTo>
                    <a:lnTo>
                      <a:pt x="496" y="97"/>
                    </a:lnTo>
                    <a:lnTo>
                      <a:pt x="494" y="94"/>
                    </a:lnTo>
                    <a:lnTo>
                      <a:pt x="493" y="92"/>
                    </a:lnTo>
                    <a:lnTo>
                      <a:pt x="488" y="92"/>
                    </a:lnTo>
                    <a:lnTo>
                      <a:pt x="486" y="94"/>
                    </a:lnTo>
                    <a:lnTo>
                      <a:pt x="483" y="92"/>
                    </a:lnTo>
                    <a:lnTo>
                      <a:pt x="478" y="94"/>
                    </a:lnTo>
                    <a:lnTo>
                      <a:pt x="477" y="92"/>
                    </a:lnTo>
                    <a:lnTo>
                      <a:pt x="477" y="92"/>
                    </a:lnTo>
                    <a:lnTo>
                      <a:pt x="475" y="92"/>
                    </a:lnTo>
                    <a:lnTo>
                      <a:pt x="473" y="94"/>
                    </a:lnTo>
                    <a:lnTo>
                      <a:pt x="472" y="92"/>
                    </a:lnTo>
                    <a:lnTo>
                      <a:pt x="472" y="92"/>
                    </a:lnTo>
                    <a:lnTo>
                      <a:pt x="473" y="92"/>
                    </a:lnTo>
                    <a:lnTo>
                      <a:pt x="473" y="91"/>
                    </a:lnTo>
                    <a:lnTo>
                      <a:pt x="472" y="89"/>
                    </a:lnTo>
                    <a:lnTo>
                      <a:pt x="470" y="89"/>
                    </a:lnTo>
                    <a:lnTo>
                      <a:pt x="469" y="89"/>
                    </a:lnTo>
                    <a:lnTo>
                      <a:pt x="469" y="88"/>
                    </a:lnTo>
                    <a:lnTo>
                      <a:pt x="470" y="88"/>
                    </a:lnTo>
                    <a:lnTo>
                      <a:pt x="469" y="86"/>
                    </a:lnTo>
                    <a:lnTo>
                      <a:pt x="467" y="86"/>
                    </a:lnTo>
                    <a:lnTo>
                      <a:pt x="466" y="86"/>
                    </a:lnTo>
                    <a:lnTo>
                      <a:pt x="466" y="84"/>
                    </a:lnTo>
                    <a:lnTo>
                      <a:pt x="462" y="83"/>
                    </a:lnTo>
                    <a:lnTo>
                      <a:pt x="459" y="80"/>
                    </a:lnTo>
                    <a:lnTo>
                      <a:pt x="458" y="80"/>
                    </a:lnTo>
                    <a:lnTo>
                      <a:pt x="458" y="80"/>
                    </a:lnTo>
                    <a:lnTo>
                      <a:pt x="456" y="80"/>
                    </a:lnTo>
                    <a:lnTo>
                      <a:pt x="454" y="80"/>
                    </a:lnTo>
                    <a:lnTo>
                      <a:pt x="454" y="80"/>
                    </a:lnTo>
                    <a:lnTo>
                      <a:pt x="454" y="78"/>
                    </a:lnTo>
                    <a:lnTo>
                      <a:pt x="453" y="76"/>
                    </a:lnTo>
                    <a:lnTo>
                      <a:pt x="451" y="80"/>
                    </a:lnTo>
                    <a:lnTo>
                      <a:pt x="450" y="78"/>
                    </a:lnTo>
                    <a:lnTo>
                      <a:pt x="450" y="76"/>
                    </a:lnTo>
                    <a:lnTo>
                      <a:pt x="450" y="76"/>
                    </a:lnTo>
                    <a:lnTo>
                      <a:pt x="450" y="75"/>
                    </a:lnTo>
                    <a:lnTo>
                      <a:pt x="448" y="73"/>
                    </a:lnTo>
                    <a:lnTo>
                      <a:pt x="445" y="75"/>
                    </a:lnTo>
                    <a:lnTo>
                      <a:pt x="446" y="73"/>
                    </a:lnTo>
                    <a:lnTo>
                      <a:pt x="446" y="72"/>
                    </a:lnTo>
                    <a:lnTo>
                      <a:pt x="443" y="70"/>
                    </a:lnTo>
                    <a:lnTo>
                      <a:pt x="442" y="68"/>
                    </a:lnTo>
                    <a:lnTo>
                      <a:pt x="442" y="67"/>
                    </a:lnTo>
                    <a:lnTo>
                      <a:pt x="442" y="67"/>
                    </a:lnTo>
                    <a:lnTo>
                      <a:pt x="438" y="65"/>
                    </a:lnTo>
                    <a:lnTo>
                      <a:pt x="438" y="67"/>
                    </a:lnTo>
                    <a:lnTo>
                      <a:pt x="432" y="72"/>
                    </a:lnTo>
                    <a:lnTo>
                      <a:pt x="427" y="75"/>
                    </a:lnTo>
                    <a:lnTo>
                      <a:pt x="432" y="72"/>
                    </a:lnTo>
                    <a:lnTo>
                      <a:pt x="435" y="67"/>
                    </a:lnTo>
                    <a:lnTo>
                      <a:pt x="438" y="64"/>
                    </a:lnTo>
                    <a:lnTo>
                      <a:pt x="438" y="60"/>
                    </a:lnTo>
                    <a:lnTo>
                      <a:pt x="437" y="59"/>
                    </a:lnTo>
                    <a:lnTo>
                      <a:pt x="434" y="56"/>
                    </a:lnTo>
                    <a:lnTo>
                      <a:pt x="430" y="56"/>
                    </a:lnTo>
                    <a:lnTo>
                      <a:pt x="426" y="57"/>
                    </a:lnTo>
                    <a:lnTo>
                      <a:pt x="424" y="57"/>
                    </a:lnTo>
                    <a:lnTo>
                      <a:pt x="422" y="59"/>
                    </a:lnTo>
                    <a:lnTo>
                      <a:pt x="419" y="59"/>
                    </a:lnTo>
                    <a:lnTo>
                      <a:pt x="415" y="64"/>
                    </a:lnTo>
                    <a:lnTo>
                      <a:pt x="411" y="65"/>
                    </a:lnTo>
                    <a:lnTo>
                      <a:pt x="415" y="62"/>
                    </a:lnTo>
                    <a:lnTo>
                      <a:pt x="415" y="59"/>
                    </a:lnTo>
                    <a:lnTo>
                      <a:pt x="415" y="56"/>
                    </a:lnTo>
                    <a:lnTo>
                      <a:pt x="415" y="54"/>
                    </a:lnTo>
                    <a:lnTo>
                      <a:pt x="410" y="51"/>
                    </a:lnTo>
                    <a:lnTo>
                      <a:pt x="410" y="49"/>
                    </a:lnTo>
                    <a:lnTo>
                      <a:pt x="413" y="48"/>
                    </a:lnTo>
                    <a:lnTo>
                      <a:pt x="415" y="48"/>
                    </a:lnTo>
                    <a:lnTo>
                      <a:pt x="415" y="48"/>
                    </a:lnTo>
                    <a:lnTo>
                      <a:pt x="408" y="43"/>
                    </a:lnTo>
                    <a:lnTo>
                      <a:pt x="407" y="41"/>
                    </a:lnTo>
                    <a:lnTo>
                      <a:pt x="408" y="40"/>
                    </a:lnTo>
                    <a:lnTo>
                      <a:pt x="413" y="38"/>
                    </a:lnTo>
                    <a:lnTo>
                      <a:pt x="415" y="35"/>
                    </a:lnTo>
                    <a:lnTo>
                      <a:pt x="413" y="33"/>
                    </a:lnTo>
                    <a:lnTo>
                      <a:pt x="411" y="30"/>
                    </a:lnTo>
                    <a:lnTo>
                      <a:pt x="410" y="30"/>
                    </a:lnTo>
                    <a:lnTo>
                      <a:pt x="408" y="32"/>
                    </a:lnTo>
                    <a:lnTo>
                      <a:pt x="408" y="30"/>
                    </a:lnTo>
                    <a:lnTo>
                      <a:pt x="405" y="29"/>
                    </a:lnTo>
                    <a:lnTo>
                      <a:pt x="403" y="29"/>
                    </a:lnTo>
                    <a:lnTo>
                      <a:pt x="400" y="27"/>
                    </a:lnTo>
                    <a:lnTo>
                      <a:pt x="399" y="27"/>
                    </a:lnTo>
                    <a:lnTo>
                      <a:pt x="395" y="27"/>
                    </a:lnTo>
                    <a:lnTo>
                      <a:pt x="392" y="27"/>
                    </a:lnTo>
                    <a:lnTo>
                      <a:pt x="392" y="30"/>
                    </a:lnTo>
                    <a:lnTo>
                      <a:pt x="391" y="32"/>
                    </a:lnTo>
                    <a:lnTo>
                      <a:pt x="389" y="29"/>
                    </a:lnTo>
                    <a:lnTo>
                      <a:pt x="391" y="27"/>
                    </a:lnTo>
                    <a:lnTo>
                      <a:pt x="392" y="25"/>
                    </a:lnTo>
                    <a:lnTo>
                      <a:pt x="392" y="24"/>
                    </a:lnTo>
                    <a:lnTo>
                      <a:pt x="392" y="22"/>
                    </a:lnTo>
                    <a:lnTo>
                      <a:pt x="394" y="21"/>
                    </a:lnTo>
                    <a:lnTo>
                      <a:pt x="394" y="17"/>
                    </a:lnTo>
                    <a:lnTo>
                      <a:pt x="395" y="16"/>
                    </a:lnTo>
                    <a:lnTo>
                      <a:pt x="394" y="14"/>
                    </a:lnTo>
                    <a:lnTo>
                      <a:pt x="394" y="14"/>
                    </a:lnTo>
                    <a:lnTo>
                      <a:pt x="391" y="17"/>
                    </a:lnTo>
                    <a:lnTo>
                      <a:pt x="389" y="19"/>
                    </a:lnTo>
                    <a:lnTo>
                      <a:pt x="389" y="19"/>
                    </a:lnTo>
                    <a:lnTo>
                      <a:pt x="387" y="19"/>
                    </a:lnTo>
                    <a:lnTo>
                      <a:pt x="384" y="19"/>
                    </a:lnTo>
                    <a:lnTo>
                      <a:pt x="384" y="21"/>
                    </a:lnTo>
                    <a:lnTo>
                      <a:pt x="384" y="24"/>
                    </a:lnTo>
                    <a:lnTo>
                      <a:pt x="383" y="25"/>
                    </a:lnTo>
                    <a:lnTo>
                      <a:pt x="381" y="25"/>
                    </a:lnTo>
                    <a:lnTo>
                      <a:pt x="379" y="25"/>
                    </a:lnTo>
                    <a:lnTo>
                      <a:pt x="379" y="29"/>
                    </a:lnTo>
                    <a:lnTo>
                      <a:pt x="378" y="32"/>
                    </a:lnTo>
                    <a:lnTo>
                      <a:pt x="378" y="29"/>
                    </a:lnTo>
                    <a:lnTo>
                      <a:pt x="378" y="25"/>
                    </a:lnTo>
                    <a:lnTo>
                      <a:pt x="379" y="22"/>
                    </a:lnTo>
                    <a:lnTo>
                      <a:pt x="378" y="22"/>
                    </a:lnTo>
                    <a:lnTo>
                      <a:pt x="376" y="24"/>
                    </a:lnTo>
                    <a:lnTo>
                      <a:pt x="375" y="27"/>
                    </a:lnTo>
                    <a:lnTo>
                      <a:pt x="373" y="27"/>
                    </a:lnTo>
                    <a:lnTo>
                      <a:pt x="375" y="22"/>
                    </a:lnTo>
                    <a:lnTo>
                      <a:pt x="373" y="21"/>
                    </a:lnTo>
                    <a:lnTo>
                      <a:pt x="370" y="21"/>
                    </a:lnTo>
                    <a:lnTo>
                      <a:pt x="371" y="19"/>
                    </a:lnTo>
                    <a:lnTo>
                      <a:pt x="375" y="16"/>
                    </a:lnTo>
                    <a:lnTo>
                      <a:pt x="376" y="16"/>
                    </a:lnTo>
                    <a:lnTo>
                      <a:pt x="379" y="17"/>
                    </a:lnTo>
                    <a:lnTo>
                      <a:pt x="384" y="16"/>
                    </a:lnTo>
                    <a:lnTo>
                      <a:pt x="386" y="16"/>
                    </a:lnTo>
                    <a:lnTo>
                      <a:pt x="389" y="13"/>
                    </a:lnTo>
                    <a:lnTo>
                      <a:pt x="389" y="11"/>
                    </a:lnTo>
                    <a:lnTo>
                      <a:pt x="391" y="9"/>
                    </a:lnTo>
                    <a:lnTo>
                      <a:pt x="389" y="9"/>
                    </a:lnTo>
                    <a:lnTo>
                      <a:pt x="386" y="8"/>
                    </a:lnTo>
                    <a:lnTo>
                      <a:pt x="386" y="8"/>
                    </a:lnTo>
                    <a:lnTo>
                      <a:pt x="384" y="5"/>
                    </a:lnTo>
                    <a:lnTo>
                      <a:pt x="384" y="5"/>
                    </a:lnTo>
                    <a:lnTo>
                      <a:pt x="383" y="3"/>
                    </a:lnTo>
                    <a:lnTo>
                      <a:pt x="384" y="3"/>
                    </a:lnTo>
                    <a:lnTo>
                      <a:pt x="384" y="1"/>
                    </a:lnTo>
                    <a:lnTo>
                      <a:pt x="386" y="1"/>
                    </a:lnTo>
                    <a:lnTo>
                      <a:pt x="384" y="0"/>
                    </a:lnTo>
                    <a:lnTo>
                      <a:pt x="379" y="3"/>
                    </a:lnTo>
                    <a:lnTo>
                      <a:pt x="378" y="5"/>
                    </a:lnTo>
                    <a:lnTo>
                      <a:pt x="375" y="5"/>
                    </a:lnTo>
                    <a:lnTo>
                      <a:pt x="371" y="6"/>
                    </a:lnTo>
                    <a:lnTo>
                      <a:pt x="365" y="11"/>
                    </a:lnTo>
                    <a:lnTo>
                      <a:pt x="362" y="13"/>
                    </a:lnTo>
                    <a:lnTo>
                      <a:pt x="356" y="13"/>
                    </a:lnTo>
                    <a:lnTo>
                      <a:pt x="351" y="9"/>
                    </a:lnTo>
                    <a:lnTo>
                      <a:pt x="349" y="9"/>
                    </a:lnTo>
                    <a:lnTo>
                      <a:pt x="349" y="11"/>
                    </a:lnTo>
                    <a:lnTo>
                      <a:pt x="348" y="9"/>
                    </a:lnTo>
                    <a:lnTo>
                      <a:pt x="344" y="8"/>
                    </a:lnTo>
                    <a:lnTo>
                      <a:pt x="343" y="9"/>
                    </a:lnTo>
                    <a:lnTo>
                      <a:pt x="341" y="11"/>
                    </a:lnTo>
                    <a:lnTo>
                      <a:pt x="340" y="11"/>
                    </a:lnTo>
                    <a:lnTo>
                      <a:pt x="340" y="9"/>
                    </a:lnTo>
                    <a:lnTo>
                      <a:pt x="340" y="8"/>
                    </a:lnTo>
                    <a:lnTo>
                      <a:pt x="343" y="6"/>
                    </a:lnTo>
                    <a:lnTo>
                      <a:pt x="341" y="6"/>
                    </a:lnTo>
                    <a:lnTo>
                      <a:pt x="338" y="6"/>
                    </a:lnTo>
                    <a:lnTo>
                      <a:pt x="332" y="9"/>
                    </a:lnTo>
                    <a:lnTo>
                      <a:pt x="328" y="11"/>
                    </a:lnTo>
                    <a:lnTo>
                      <a:pt x="327" y="14"/>
                    </a:lnTo>
                    <a:lnTo>
                      <a:pt x="328" y="16"/>
                    </a:lnTo>
                    <a:lnTo>
                      <a:pt x="332" y="17"/>
                    </a:lnTo>
                    <a:lnTo>
                      <a:pt x="328" y="19"/>
                    </a:lnTo>
                    <a:lnTo>
                      <a:pt x="325" y="19"/>
                    </a:lnTo>
                    <a:lnTo>
                      <a:pt x="322" y="22"/>
                    </a:lnTo>
                    <a:lnTo>
                      <a:pt x="319" y="29"/>
                    </a:lnTo>
                    <a:lnTo>
                      <a:pt x="317" y="33"/>
                    </a:lnTo>
                    <a:lnTo>
                      <a:pt x="316" y="33"/>
                    </a:lnTo>
                    <a:lnTo>
                      <a:pt x="316" y="32"/>
                    </a:lnTo>
                    <a:lnTo>
                      <a:pt x="317" y="27"/>
                    </a:lnTo>
                    <a:lnTo>
                      <a:pt x="321" y="21"/>
                    </a:lnTo>
                    <a:lnTo>
                      <a:pt x="321" y="19"/>
                    </a:lnTo>
                    <a:lnTo>
                      <a:pt x="319" y="19"/>
                    </a:lnTo>
                    <a:lnTo>
                      <a:pt x="313" y="22"/>
                    </a:lnTo>
                    <a:lnTo>
                      <a:pt x="309" y="22"/>
                    </a:lnTo>
                    <a:lnTo>
                      <a:pt x="308" y="21"/>
                    </a:lnTo>
                    <a:lnTo>
                      <a:pt x="306" y="19"/>
                    </a:lnTo>
                    <a:lnTo>
                      <a:pt x="303" y="17"/>
                    </a:lnTo>
                    <a:lnTo>
                      <a:pt x="301" y="17"/>
                    </a:lnTo>
                    <a:lnTo>
                      <a:pt x="301" y="19"/>
                    </a:lnTo>
                    <a:lnTo>
                      <a:pt x="305" y="21"/>
                    </a:lnTo>
                    <a:lnTo>
                      <a:pt x="306" y="22"/>
                    </a:lnTo>
                    <a:lnTo>
                      <a:pt x="305" y="24"/>
                    </a:lnTo>
                    <a:lnTo>
                      <a:pt x="301" y="22"/>
                    </a:lnTo>
                    <a:lnTo>
                      <a:pt x="297" y="22"/>
                    </a:lnTo>
                    <a:lnTo>
                      <a:pt x="290" y="24"/>
                    </a:lnTo>
                    <a:lnTo>
                      <a:pt x="284" y="30"/>
                    </a:lnTo>
                    <a:lnTo>
                      <a:pt x="276" y="35"/>
                    </a:lnTo>
                    <a:lnTo>
                      <a:pt x="270" y="38"/>
                    </a:lnTo>
                    <a:lnTo>
                      <a:pt x="263" y="45"/>
                    </a:lnTo>
                    <a:lnTo>
                      <a:pt x="257" y="51"/>
                    </a:lnTo>
                    <a:lnTo>
                      <a:pt x="252" y="53"/>
                    </a:lnTo>
                    <a:lnTo>
                      <a:pt x="250" y="53"/>
                    </a:lnTo>
                    <a:lnTo>
                      <a:pt x="246" y="54"/>
                    </a:lnTo>
                    <a:lnTo>
                      <a:pt x="242" y="56"/>
                    </a:lnTo>
                    <a:lnTo>
                      <a:pt x="238" y="57"/>
                    </a:lnTo>
                    <a:lnTo>
                      <a:pt x="234" y="57"/>
                    </a:lnTo>
                    <a:lnTo>
                      <a:pt x="231" y="56"/>
                    </a:lnTo>
                    <a:lnTo>
                      <a:pt x="228" y="56"/>
                    </a:lnTo>
                    <a:lnTo>
                      <a:pt x="223" y="54"/>
                    </a:lnTo>
                    <a:lnTo>
                      <a:pt x="220" y="53"/>
                    </a:lnTo>
                    <a:lnTo>
                      <a:pt x="217" y="49"/>
                    </a:lnTo>
                    <a:lnTo>
                      <a:pt x="215" y="51"/>
                    </a:lnTo>
                    <a:lnTo>
                      <a:pt x="212" y="54"/>
                    </a:lnTo>
                    <a:lnTo>
                      <a:pt x="206" y="59"/>
                    </a:lnTo>
                    <a:lnTo>
                      <a:pt x="206" y="62"/>
                    </a:lnTo>
                    <a:lnTo>
                      <a:pt x="203" y="65"/>
                    </a:lnTo>
                    <a:lnTo>
                      <a:pt x="201" y="68"/>
                    </a:lnTo>
                    <a:lnTo>
                      <a:pt x="199" y="68"/>
                    </a:lnTo>
                    <a:lnTo>
                      <a:pt x="198" y="67"/>
                    </a:lnTo>
                    <a:lnTo>
                      <a:pt x="196" y="68"/>
                    </a:lnTo>
                    <a:lnTo>
                      <a:pt x="198" y="73"/>
                    </a:lnTo>
                    <a:lnTo>
                      <a:pt x="201" y="86"/>
                    </a:lnTo>
                    <a:lnTo>
                      <a:pt x="204" y="96"/>
                    </a:lnTo>
                    <a:lnTo>
                      <a:pt x="206" y="104"/>
                    </a:lnTo>
                    <a:lnTo>
                      <a:pt x="206" y="112"/>
                    </a:lnTo>
                    <a:lnTo>
                      <a:pt x="203" y="118"/>
                    </a:lnTo>
                    <a:lnTo>
                      <a:pt x="199" y="121"/>
                    </a:lnTo>
                    <a:lnTo>
                      <a:pt x="199" y="123"/>
                    </a:lnTo>
                    <a:lnTo>
                      <a:pt x="206" y="129"/>
                    </a:lnTo>
                    <a:lnTo>
                      <a:pt x="207" y="131"/>
                    </a:lnTo>
                    <a:lnTo>
                      <a:pt x="207" y="127"/>
                    </a:lnTo>
                    <a:lnTo>
                      <a:pt x="209" y="129"/>
                    </a:lnTo>
                    <a:lnTo>
                      <a:pt x="212" y="127"/>
                    </a:lnTo>
                    <a:lnTo>
                      <a:pt x="214" y="127"/>
                    </a:lnTo>
                    <a:lnTo>
                      <a:pt x="212" y="129"/>
                    </a:lnTo>
                    <a:lnTo>
                      <a:pt x="212" y="131"/>
                    </a:lnTo>
                    <a:lnTo>
                      <a:pt x="219" y="137"/>
                    </a:lnTo>
                    <a:lnTo>
                      <a:pt x="217" y="137"/>
                    </a:lnTo>
                    <a:lnTo>
                      <a:pt x="214" y="137"/>
                    </a:lnTo>
                    <a:lnTo>
                      <a:pt x="212" y="139"/>
                    </a:lnTo>
                    <a:lnTo>
                      <a:pt x="212" y="147"/>
                    </a:lnTo>
                    <a:lnTo>
                      <a:pt x="212" y="150"/>
                    </a:lnTo>
                    <a:lnTo>
                      <a:pt x="214" y="151"/>
                    </a:lnTo>
                    <a:lnTo>
                      <a:pt x="217" y="150"/>
                    </a:lnTo>
                    <a:lnTo>
                      <a:pt x="220" y="148"/>
                    </a:lnTo>
                    <a:lnTo>
                      <a:pt x="222" y="150"/>
                    </a:lnTo>
                    <a:lnTo>
                      <a:pt x="223" y="151"/>
                    </a:lnTo>
                    <a:lnTo>
                      <a:pt x="227" y="150"/>
                    </a:lnTo>
                    <a:lnTo>
                      <a:pt x="231" y="151"/>
                    </a:lnTo>
                    <a:lnTo>
                      <a:pt x="234" y="153"/>
                    </a:lnTo>
                    <a:lnTo>
                      <a:pt x="231" y="155"/>
                    </a:lnTo>
                    <a:lnTo>
                      <a:pt x="231" y="158"/>
                    </a:lnTo>
                    <a:lnTo>
                      <a:pt x="231" y="161"/>
                    </a:lnTo>
                    <a:lnTo>
                      <a:pt x="227" y="161"/>
                    </a:lnTo>
                    <a:lnTo>
                      <a:pt x="227" y="159"/>
                    </a:lnTo>
                    <a:lnTo>
                      <a:pt x="223" y="158"/>
                    </a:lnTo>
                    <a:lnTo>
                      <a:pt x="222" y="159"/>
                    </a:lnTo>
                    <a:lnTo>
                      <a:pt x="219" y="159"/>
                    </a:lnTo>
                    <a:lnTo>
                      <a:pt x="217" y="158"/>
                    </a:lnTo>
                    <a:lnTo>
                      <a:pt x="215" y="153"/>
                    </a:lnTo>
                    <a:lnTo>
                      <a:pt x="212" y="153"/>
                    </a:lnTo>
                    <a:lnTo>
                      <a:pt x="212" y="153"/>
                    </a:lnTo>
                    <a:lnTo>
                      <a:pt x="209" y="150"/>
                    </a:lnTo>
                    <a:lnTo>
                      <a:pt x="209" y="145"/>
                    </a:lnTo>
                    <a:lnTo>
                      <a:pt x="212" y="137"/>
                    </a:lnTo>
                    <a:lnTo>
                      <a:pt x="211" y="135"/>
                    </a:lnTo>
                    <a:lnTo>
                      <a:pt x="211" y="134"/>
                    </a:lnTo>
                    <a:lnTo>
                      <a:pt x="207" y="137"/>
                    </a:lnTo>
                    <a:lnTo>
                      <a:pt x="207" y="145"/>
                    </a:lnTo>
                    <a:lnTo>
                      <a:pt x="206" y="151"/>
                    </a:lnTo>
                    <a:lnTo>
                      <a:pt x="204" y="153"/>
                    </a:lnTo>
                    <a:lnTo>
                      <a:pt x="204" y="156"/>
                    </a:lnTo>
                    <a:lnTo>
                      <a:pt x="206" y="153"/>
                    </a:lnTo>
                    <a:lnTo>
                      <a:pt x="207" y="153"/>
                    </a:lnTo>
                    <a:lnTo>
                      <a:pt x="209" y="155"/>
                    </a:lnTo>
                    <a:lnTo>
                      <a:pt x="212" y="155"/>
                    </a:lnTo>
                    <a:lnTo>
                      <a:pt x="214" y="158"/>
                    </a:lnTo>
                    <a:lnTo>
                      <a:pt x="214" y="163"/>
                    </a:lnTo>
                    <a:lnTo>
                      <a:pt x="211" y="166"/>
                    </a:lnTo>
                    <a:lnTo>
                      <a:pt x="206" y="167"/>
                    </a:lnTo>
                    <a:lnTo>
                      <a:pt x="211" y="163"/>
                    </a:lnTo>
                    <a:lnTo>
                      <a:pt x="211" y="161"/>
                    </a:lnTo>
                    <a:lnTo>
                      <a:pt x="207" y="159"/>
                    </a:lnTo>
                    <a:lnTo>
                      <a:pt x="207" y="159"/>
                    </a:lnTo>
                    <a:lnTo>
                      <a:pt x="206" y="161"/>
                    </a:lnTo>
                    <a:lnTo>
                      <a:pt x="201" y="164"/>
                    </a:lnTo>
                    <a:lnTo>
                      <a:pt x="201" y="166"/>
                    </a:lnTo>
                    <a:lnTo>
                      <a:pt x="198" y="167"/>
                    </a:lnTo>
                    <a:lnTo>
                      <a:pt x="196" y="169"/>
                    </a:lnTo>
                    <a:lnTo>
                      <a:pt x="195" y="166"/>
                    </a:lnTo>
                    <a:lnTo>
                      <a:pt x="195" y="166"/>
                    </a:lnTo>
                    <a:lnTo>
                      <a:pt x="190" y="166"/>
                    </a:lnTo>
                    <a:lnTo>
                      <a:pt x="188" y="164"/>
                    </a:lnTo>
                    <a:lnTo>
                      <a:pt x="188" y="161"/>
                    </a:lnTo>
                    <a:lnTo>
                      <a:pt x="187" y="161"/>
                    </a:lnTo>
                    <a:lnTo>
                      <a:pt x="185" y="161"/>
                    </a:lnTo>
                    <a:lnTo>
                      <a:pt x="182" y="161"/>
                    </a:lnTo>
                    <a:lnTo>
                      <a:pt x="182" y="159"/>
                    </a:lnTo>
                    <a:lnTo>
                      <a:pt x="180" y="158"/>
                    </a:lnTo>
                    <a:lnTo>
                      <a:pt x="179" y="159"/>
                    </a:lnTo>
                    <a:lnTo>
                      <a:pt x="177" y="159"/>
                    </a:lnTo>
                    <a:lnTo>
                      <a:pt x="177" y="156"/>
                    </a:lnTo>
                    <a:lnTo>
                      <a:pt x="176" y="153"/>
                    </a:lnTo>
                    <a:lnTo>
                      <a:pt x="176" y="151"/>
                    </a:lnTo>
                    <a:lnTo>
                      <a:pt x="179" y="151"/>
                    </a:lnTo>
                    <a:lnTo>
                      <a:pt x="182" y="147"/>
                    </a:lnTo>
                    <a:lnTo>
                      <a:pt x="183" y="147"/>
                    </a:lnTo>
                    <a:lnTo>
                      <a:pt x="185" y="145"/>
                    </a:lnTo>
                    <a:lnTo>
                      <a:pt x="185" y="143"/>
                    </a:lnTo>
                    <a:lnTo>
                      <a:pt x="180" y="139"/>
                    </a:lnTo>
                    <a:lnTo>
                      <a:pt x="179" y="139"/>
                    </a:lnTo>
                    <a:lnTo>
                      <a:pt x="176" y="137"/>
                    </a:lnTo>
                    <a:lnTo>
                      <a:pt x="171" y="140"/>
                    </a:lnTo>
                    <a:lnTo>
                      <a:pt x="169" y="140"/>
                    </a:lnTo>
                    <a:lnTo>
                      <a:pt x="166" y="139"/>
                    </a:lnTo>
                    <a:lnTo>
                      <a:pt x="164" y="139"/>
                    </a:lnTo>
                    <a:lnTo>
                      <a:pt x="155" y="142"/>
                    </a:lnTo>
                    <a:lnTo>
                      <a:pt x="155" y="143"/>
                    </a:lnTo>
                    <a:lnTo>
                      <a:pt x="156" y="145"/>
                    </a:lnTo>
                    <a:lnTo>
                      <a:pt x="160" y="148"/>
                    </a:lnTo>
                    <a:lnTo>
                      <a:pt x="160" y="148"/>
                    </a:lnTo>
                    <a:lnTo>
                      <a:pt x="156" y="148"/>
                    </a:lnTo>
                    <a:lnTo>
                      <a:pt x="155" y="148"/>
                    </a:lnTo>
                    <a:lnTo>
                      <a:pt x="153" y="147"/>
                    </a:lnTo>
                    <a:lnTo>
                      <a:pt x="150" y="147"/>
                    </a:lnTo>
                    <a:lnTo>
                      <a:pt x="145" y="145"/>
                    </a:lnTo>
                    <a:lnTo>
                      <a:pt x="140" y="147"/>
                    </a:lnTo>
                    <a:lnTo>
                      <a:pt x="139" y="148"/>
                    </a:lnTo>
                    <a:lnTo>
                      <a:pt x="139" y="148"/>
                    </a:lnTo>
                    <a:lnTo>
                      <a:pt x="136" y="150"/>
                    </a:lnTo>
                    <a:lnTo>
                      <a:pt x="134" y="148"/>
                    </a:lnTo>
                    <a:lnTo>
                      <a:pt x="132" y="148"/>
                    </a:lnTo>
                    <a:lnTo>
                      <a:pt x="129" y="150"/>
                    </a:lnTo>
                    <a:lnTo>
                      <a:pt x="129" y="151"/>
                    </a:lnTo>
                    <a:lnTo>
                      <a:pt x="126" y="153"/>
                    </a:lnTo>
                    <a:lnTo>
                      <a:pt x="123" y="155"/>
                    </a:lnTo>
                    <a:lnTo>
                      <a:pt x="120" y="156"/>
                    </a:lnTo>
                    <a:lnTo>
                      <a:pt x="118" y="158"/>
                    </a:lnTo>
                    <a:lnTo>
                      <a:pt x="118" y="156"/>
                    </a:lnTo>
                    <a:lnTo>
                      <a:pt x="120" y="155"/>
                    </a:lnTo>
                    <a:lnTo>
                      <a:pt x="117" y="155"/>
                    </a:lnTo>
                    <a:lnTo>
                      <a:pt x="115" y="159"/>
                    </a:lnTo>
                    <a:lnTo>
                      <a:pt x="115" y="159"/>
                    </a:lnTo>
                    <a:lnTo>
                      <a:pt x="118" y="164"/>
                    </a:lnTo>
                    <a:lnTo>
                      <a:pt x="121" y="171"/>
                    </a:lnTo>
                    <a:lnTo>
                      <a:pt x="126" y="171"/>
                    </a:lnTo>
                    <a:lnTo>
                      <a:pt x="129" y="175"/>
                    </a:lnTo>
                    <a:lnTo>
                      <a:pt x="132" y="177"/>
                    </a:lnTo>
                    <a:lnTo>
                      <a:pt x="132" y="180"/>
                    </a:lnTo>
                    <a:lnTo>
                      <a:pt x="136" y="180"/>
                    </a:lnTo>
                    <a:lnTo>
                      <a:pt x="139" y="183"/>
                    </a:lnTo>
                    <a:lnTo>
                      <a:pt x="137" y="183"/>
                    </a:lnTo>
                    <a:lnTo>
                      <a:pt x="134" y="183"/>
                    </a:lnTo>
                    <a:lnTo>
                      <a:pt x="132" y="180"/>
                    </a:lnTo>
                    <a:lnTo>
                      <a:pt x="129" y="179"/>
                    </a:lnTo>
                    <a:lnTo>
                      <a:pt x="128" y="177"/>
                    </a:lnTo>
                    <a:lnTo>
                      <a:pt x="126" y="177"/>
                    </a:lnTo>
                    <a:lnTo>
                      <a:pt x="123" y="180"/>
                    </a:lnTo>
                    <a:lnTo>
                      <a:pt x="121" y="180"/>
                    </a:lnTo>
                    <a:lnTo>
                      <a:pt x="120" y="177"/>
                    </a:lnTo>
                    <a:lnTo>
                      <a:pt x="121" y="175"/>
                    </a:lnTo>
                    <a:lnTo>
                      <a:pt x="121" y="174"/>
                    </a:lnTo>
                    <a:lnTo>
                      <a:pt x="120" y="174"/>
                    </a:lnTo>
                    <a:lnTo>
                      <a:pt x="118" y="177"/>
                    </a:lnTo>
                    <a:lnTo>
                      <a:pt x="118" y="183"/>
                    </a:lnTo>
                    <a:lnTo>
                      <a:pt x="120" y="183"/>
                    </a:lnTo>
                    <a:lnTo>
                      <a:pt x="120" y="186"/>
                    </a:lnTo>
                    <a:lnTo>
                      <a:pt x="117" y="188"/>
                    </a:lnTo>
                    <a:lnTo>
                      <a:pt x="113" y="193"/>
                    </a:lnTo>
                    <a:lnTo>
                      <a:pt x="113" y="196"/>
                    </a:lnTo>
                    <a:lnTo>
                      <a:pt x="113" y="199"/>
                    </a:lnTo>
                    <a:lnTo>
                      <a:pt x="118" y="206"/>
                    </a:lnTo>
                    <a:lnTo>
                      <a:pt x="123" y="207"/>
                    </a:lnTo>
                    <a:lnTo>
                      <a:pt x="126" y="210"/>
                    </a:lnTo>
                    <a:lnTo>
                      <a:pt x="128" y="210"/>
                    </a:lnTo>
                    <a:lnTo>
                      <a:pt x="131" y="207"/>
                    </a:lnTo>
                    <a:lnTo>
                      <a:pt x="136" y="207"/>
                    </a:lnTo>
                    <a:lnTo>
                      <a:pt x="139" y="209"/>
                    </a:lnTo>
                    <a:lnTo>
                      <a:pt x="145" y="209"/>
                    </a:lnTo>
                    <a:lnTo>
                      <a:pt x="147" y="210"/>
                    </a:lnTo>
                    <a:lnTo>
                      <a:pt x="148" y="214"/>
                    </a:lnTo>
                    <a:lnTo>
                      <a:pt x="150" y="215"/>
                    </a:lnTo>
                    <a:lnTo>
                      <a:pt x="152" y="214"/>
                    </a:lnTo>
                    <a:lnTo>
                      <a:pt x="150" y="210"/>
                    </a:lnTo>
                    <a:lnTo>
                      <a:pt x="152" y="209"/>
                    </a:lnTo>
                    <a:lnTo>
                      <a:pt x="155" y="209"/>
                    </a:lnTo>
                    <a:lnTo>
                      <a:pt x="155" y="210"/>
                    </a:lnTo>
                    <a:lnTo>
                      <a:pt x="152" y="215"/>
                    </a:lnTo>
                    <a:lnTo>
                      <a:pt x="152" y="217"/>
                    </a:lnTo>
                    <a:lnTo>
                      <a:pt x="153" y="217"/>
                    </a:lnTo>
                    <a:lnTo>
                      <a:pt x="156" y="214"/>
                    </a:lnTo>
                    <a:lnTo>
                      <a:pt x="158" y="212"/>
                    </a:lnTo>
                    <a:lnTo>
                      <a:pt x="163" y="212"/>
                    </a:lnTo>
                    <a:lnTo>
                      <a:pt x="168" y="209"/>
                    </a:lnTo>
                    <a:lnTo>
                      <a:pt x="172" y="207"/>
                    </a:lnTo>
                    <a:lnTo>
                      <a:pt x="174" y="204"/>
                    </a:lnTo>
                    <a:lnTo>
                      <a:pt x="176" y="204"/>
                    </a:lnTo>
                    <a:lnTo>
                      <a:pt x="176" y="207"/>
                    </a:lnTo>
                    <a:lnTo>
                      <a:pt x="177" y="207"/>
                    </a:lnTo>
                    <a:lnTo>
                      <a:pt x="182" y="204"/>
                    </a:lnTo>
                    <a:lnTo>
                      <a:pt x="185" y="204"/>
                    </a:lnTo>
                    <a:lnTo>
                      <a:pt x="187" y="202"/>
                    </a:lnTo>
                    <a:lnTo>
                      <a:pt x="185" y="206"/>
                    </a:lnTo>
                    <a:lnTo>
                      <a:pt x="182" y="207"/>
                    </a:lnTo>
                    <a:lnTo>
                      <a:pt x="183" y="209"/>
                    </a:lnTo>
                    <a:lnTo>
                      <a:pt x="183" y="209"/>
                    </a:lnTo>
                    <a:lnTo>
                      <a:pt x="182" y="214"/>
                    </a:lnTo>
                    <a:lnTo>
                      <a:pt x="177" y="214"/>
                    </a:lnTo>
                    <a:lnTo>
                      <a:pt x="177" y="214"/>
                    </a:lnTo>
                    <a:lnTo>
                      <a:pt x="174" y="214"/>
                    </a:lnTo>
                    <a:lnTo>
                      <a:pt x="171" y="215"/>
                    </a:lnTo>
                    <a:lnTo>
                      <a:pt x="171" y="217"/>
                    </a:lnTo>
                    <a:lnTo>
                      <a:pt x="174" y="217"/>
                    </a:lnTo>
                    <a:lnTo>
                      <a:pt x="176" y="218"/>
                    </a:lnTo>
                    <a:lnTo>
                      <a:pt x="176" y="223"/>
                    </a:lnTo>
                    <a:lnTo>
                      <a:pt x="171" y="228"/>
                    </a:lnTo>
                    <a:lnTo>
                      <a:pt x="171" y="231"/>
                    </a:lnTo>
                    <a:lnTo>
                      <a:pt x="169" y="233"/>
                    </a:lnTo>
                    <a:lnTo>
                      <a:pt x="168" y="234"/>
                    </a:lnTo>
                    <a:lnTo>
                      <a:pt x="169" y="236"/>
                    </a:lnTo>
                    <a:lnTo>
                      <a:pt x="169" y="238"/>
                    </a:lnTo>
                    <a:lnTo>
                      <a:pt x="169" y="241"/>
                    </a:lnTo>
                    <a:lnTo>
                      <a:pt x="166" y="244"/>
                    </a:lnTo>
                    <a:lnTo>
                      <a:pt x="164" y="245"/>
                    </a:lnTo>
                    <a:lnTo>
                      <a:pt x="161" y="245"/>
                    </a:lnTo>
                    <a:lnTo>
                      <a:pt x="160" y="247"/>
                    </a:lnTo>
                    <a:lnTo>
                      <a:pt x="156" y="249"/>
                    </a:lnTo>
                    <a:lnTo>
                      <a:pt x="155" y="250"/>
                    </a:lnTo>
                    <a:lnTo>
                      <a:pt x="152" y="250"/>
                    </a:lnTo>
                    <a:lnTo>
                      <a:pt x="147" y="247"/>
                    </a:lnTo>
                    <a:lnTo>
                      <a:pt x="145" y="247"/>
                    </a:lnTo>
                    <a:lnTo>
                      <a:pt x="145" y="247"/>
                    </a:lnTo>
                    <a:lnTo>
                      <a:pt x="142" y="244"/>
                    </a:lnTo>
                    <a:lnTo>
                      <a:pt x="142" y="244"/>
                    </a:lnTo>
                    <a:lnTo>
                      <a:pt x="139" y="249"/>
                    </a:lnTo>
                    <a:lnTo>
                      <a:pt x="136" y="250"/>
                    </a:lnTo>
                    <a:lnTo>
                      <a:pt x="134" y="253"/>
                    </a:lnTo>
                    <a:lnTo>
                      <a:pt x="128" y="255"/>
                    </a:lnTo>
                    <a:lnTo>
                      <a:pt x="126" y="257"/>
                    </a:lnTo>
                    <a:lnTo>
                      <a:pt x="125" y="257"/>
                    </a:lnTo>
                    <a:lnTo>
                      <a:pt x="121" y="255"/>
                    </a:lnTo>
                    <a:lnTo>
                      <a:pt x="117" y="255"/>
                    </a:lnTo>
                    <a:lnTo>
                      <a:pt x="113" y="258"/>
                    </a:lnTo>
                    <a:lnTo>
                      <a:pt x="110" y="258"/>
                    </a:lnTo>
                    <a:lnTo>
                      <a:pt x="109" y="260"/>
                    </a:lnTo>
                    <a:lnTo>
                      <a:pt x="109" y="263"/>
                    </a:lnTo>
                    <a:lnTo>
                      <a:pt x="107" y="268"/>
                    </a:lnTo>
                    <a:lnTo>
                      <a:pt x="104" y="271"/>
                    </a:lnTo>
                    <a:lnTo>
                      <a:pt x="104" y="268"/>
                    </a:lnTo>
                    <a:lnTo>
                      <a:pt x="101" y="265"/>
                    </a:lnTo>
                    <a:lnTo>
                      <a:pt x="97" y="265"/>
                    </a:lnTo>
                    <a:lnTo>
                      <a:pt x="94" y="266"/>
                    </a:lnTo>
                    <a:lnTo>
                      <a:pt x="96" y="268"/>
                    </a:lnTo>
                    <a:lnTo>
                      <a:pt x="97" y="269"/>
                    </a:lnTo>
                    <a:lnTo>
                      <a:pt x="96" y="271"/>
                    </a:lnTo>
                    <a:lnTo>
                      <a:pt x="94" y="271"/>
                    </a:lnTo>
                    <a:lnTo>
                      <a:pt x="94" y="269"/>
                    </a:lnTo>
                    <a:lnTo>
                      <a:pt x="91" y="266"/>
                    </a:lnTo>
                    <a:lnTo>
                      <a:pt x="89" y="266"/>
                    </a:lnTo>
                    <a:lnTo>
                      <a:pt x="86" y="271"/>
                    </a:lnTo>
                    <a:lnTo>
                      <a:pt x="85" y="274"/>
                    </a:lnTo>
                    <a:lnTo>
                      <a:pt x="83" y="274"/>
                    </a:lnTo>
                    <a:lnTo>
                      <a:pt x="82" y="274"/>
                    </a:lnTo>
                    <a:lnTo>
                      <a:pt x="75" y="281"/>
                    </a:lnTo>
                    <a:lnTo>
                      <a:pt x="74" y="284"/>
                    </a:lnTo>
                    <a:lnTo>
                      <a:pt x="72" y="285"/>
                    </a:lnTo>
                    <a:lnTo>
                      <a:pt x="69" y="285"/>
                    </a:lnTo>
                    <a:lnTo>
                      <a:pt x="67" y="285"/>
                    </a:lnTo>
                    <a:lnTo>
                      <a:pt x="66" y="285"/>
                    </a:lnTo>
                    <a:lnTo>
                      <a:pt x="69" y="289"/>
                    </a:lnTo>
                    <a:lnTo>
                      <a:pt x="69" y="292"/>
                    </a:lnTo>
                    <a:lnTo>
                      <a:pt x="67" y="292"/>
                    </a:lnTo>
                    <a:lnTo>
                      <a:pt x="66" y="289"/>
                    </a:lnTo>
                    <a:lnTo>
                      <a:pt x="64" y="289"/>
                    </a:lnTo>
                    <a:lnTo>
                      <a:pt x="62" y="292"/>
                    </a:lnTo>
                    <a:lnTo>
                      <a:pt x="59" y="295"/>
                    </a:lnTo>
                    <a:lnTo>
                      <a:pt x="59" y="297"/>
                    </a:lnTo>
                    <a:lnTo>
                      <a:pt x="62" y="301"/>
                    </a:lnTo>
                    <a:lnTo>
                      <a:pt x="62" y="304"/>
                    </a:lnTo>
                    <a:lnTo>
                      <a:pt x="62" y="306"/>
                    </a:lnTo>
                    <a:lnTo>
                      <a:pt x="61" y="309"/>
                    </a:lnTo>
                    <a:lnTo>
                      <a:pt x="61" y="311"/>
                    </a:lnTo>
                    <a:lnTo>
                      <a:pt x="62" y="311"/>
                    </a:lnTo>
                    <a:lnTo>
                      <a:pt x="64" y="309"/>
                    </a:lnTo>
                    <a:lnTo>
                      <a:pt x="66" y="311"/>
                    </a:lnTo>
                    <a:lnTo>
                      <a:pt x="66" y="314"/>
                    </a:lnTo>
                    <a:lnTo>
                      <a:pt x="64" y="316"/>
                    </a:lnTo>
                    <a:lnTo>
                      <a:pt x="62" y="317"/>
                    </a:lnTo>
                    <a:lnTo>
                      <a:pt x="64" y="317"/>
                    </a:lnTo>
                    <a:lnTo>
                      <a:pt x="66" y="317"/>
                    </a:lnTo>
                    <a:lnTo>
                      <a:pt x="67" y="316"/>
                    </a:lnTo>
                    <a:lnTo>
                      <a:pt x="69" y="316"/>
                    </a:lnTo>
                    <a:lnTo>
                      <a:pt x="69" y="317"/>
                    </a:lnTo>
                    <a:lnTo>
                      <a:pt x="70" y="319"/>
                    </a:lnTo>
                    <a:lnTo>
                      <a:pt x="74" y="319"/>
                    </a:lnTo>
                    <a:lnTo>
                      <a:pt x="75" y="320"/>
                    </a:lnTo>
                    <a:lnTo>
                      <a:pt x="78" y="320"/>
                    </a:lnTo>
                    <a:lnTo>
                      <a:pt x="80" y="319"/>
                    </a:lnTo>
                    <a:lnTo>
                      <a:pt x="82" y="312"/>
                    </a:lnTo>
                    <a:lnTo>
                      <a:pt x="83" y="311"/>
                    </a:lnTo>
                    <a:lnTo>
                      <a:pt x="88" y="311"/>
                    </a:lnTo>
                    <a:lnTo>
                      <a:pt x="91" y="309"/>
                    </a:lnTo>
                    <a:lnTo>
                      <a:pt x="88" y="312"/>
                    </a:lnTo>
                    <a:lnTo>
                      <a:pt x="86" y="312"/>
                    </a:lnTo>
                    <a:lnTo>
                      <a:pt x="82" y="317"/>
                    </a:lnTo>
                    <a:lnTo>
                      <a:pt x="80" y="320"/>
                    </a:lnTo>
                    <a:lnTo>
                      <a:pt x="78" y="322"/>
                    </a:lnTo>
                    <a:lnTo>
                      <a:pt x="82" y="325"/>
                    </a:lnTo>
                    <a:lnTo>
                      <a:pt x="82" y="327"/>
                    </a:lnTo>
                    <a:lnTo>
                      <a:pt x="78" y="327"/>
                    </a:lnTo>
                    <a:lnTo>
                      <a:pt x="77" y="327"/>
                    </a:lnTo>
                    <a:lnTo>
                      <a:pt x="77" y="325"/>
                    </a:lnTo>
                    <a:lnTo>
                      <a:pt x="75" y="324"/>
                    </a:lnTo>
                    <a:lnTo>
                      <a:pt x="74" y="324"/>
                    </a:lnTo>
                    <a:lnTo>
                      <a:pt x="72" y="320"/>
                    </a:lnTo>
                    <a:lnTo>
                      <a:pt x="67" y="320"/>
                    </a:lnTo>
                    <a:lnTo>
                      <a:pt x="67" y="319"/>
                    </a:lnTo>
                    <a:lnTo>
                      <a:pt x="64" y="320"/>
                    </a:lnTo>
                    <a:lnTo>
                      <a:pt x="62" y="320"/>
                    </a:lnTo>
                    <a:lnTo>
                      <a:pt x="61" y="324"/>
                    </a:lnTo>
                    <a:lnTo>
                      <a:pt x="59" y="325"/>
                    </a:lnTo>
                    <a:lnTo>
                      <a:pt x="56" y="324"/>
                    </a:lnTo>
                    <a:lnTo>
                      <a:pt x="56" y="325"/>
                    </a:lnTo>
                    <a:lnTo>
                      <a:pt x="58" y="328"/>
                    </a:lnTo>
                    <a:lnTo>
                      <a:pt x="59" y="328"/>
                    </a:lnTo>
                    <a:lnTo>
                      <a:pt x="58" y="330"/>
                    </a:lnTo>
                    <a:lnTo>
                      <a:pt x="56" y="335"/>
                    </a:lnTo>
                    <a:lnTo>
                      <a:pt x="58" y="336"/>
                    </a:lnTo>
                    <a:lnTo>
                      <a:pt x="59" y="336"/>
                    </a:lnTo>
                    <a:lnTo>
                      <a:pt x="59" y="341"/>
                    </a:lnTo>
                    <a:lnTo>
                      <a:pt x="59" y="343"/>
                    </a:lnTo>
                    <a:lnTo>
                      <a:pt x="59" y="346"/>
                    </a:lnTo>
                    <a:lnTo>
                      <a:pt x="62" y="348"/>
                    </a:lnTo>
                    <a:lnTo>
                      <a:pt x="62" y="349"/>
                    </a:lnTo>
                    <a:lnTo>
                      <a:pt x="59" y="349"/>
                    </a:lnTo>
                    <a:lnTo>
                      <a:pt x="58" y="351"/>
                    </a:lnTo>
                    <a:lnTo>
                      <a:pt x="67" y="354"/>
                    </a:lnTo>
                    <a:lnTo>
                      <a:pt x="72" y="354"/>
                    </a:lnTo>
                    <a:lnTo>
                      <a:pt x="75" y="352"/>
                    </a:lnTo>
                    <a:lnTo>
                      <a:pt x="78" y="352"/>
                    </a:lnTo>
                    <a:lnTo>
                      <a:pt x="80" y="352"/>
                    </a:lnTo>
                    <a:lnTo>
                      <a:pt x="82" y="352"/>
                    </a:lnTo>
                    <a:lnTo>
                      <a:pt x="85" y="348"/>
                    </a:lnTo>
                    <a:lnTo>
                      <a:pt x="85" y="346"/>
                    </a:lnTo>
                    <a:lnTo>
                      <a:pt x="83" y="343"/>
                    </a:lnTo>
                    <a:lnTo>
                      <a:pt x="83" y="343"/>
                    </a:lnTo>
                    <a:lnTo>
                      <a:pt x="86" y="340"/>
                    </a:lnTo>
                    <a:lnTo>
                      <a:pt x="91" y="336"/>
                    </a:lnTo>
                    <a:lnTo>
                      <a:pt x="97" y="333"/>
                    </a:lnTo>
                    <a:lnTo>
                      <a:pt x="99" y="333"/>
                    </a:lnTo>
                    <a:lnTo>
                      <a:pt x="97" y="333"/>
                    </a:lnTo>
                    <a:lnTo>
                      <a:pt x="91" y="340"/>
                    </a:lnTo>
                    <a:lnTo>
                      <a:pt x="88" y="341"/>
                    </a:lnTo>
                    <a:lnTo>
                      <a:pt x="88" y="343"/>
                    </a:lnTo>
                    <a:lnTo>
                      <a:pt x="89" y="346"/>
                    </a:lnTo>
                    <a:lnTo>
                      <a:pt x="89" y="348"/>
                    </a:lnTo>
                    <a:lnTo>
                      <a:pt x="88" y="351"/>
                    </a:lnTo>
                    <a:lnTo>
                      <a:pt x="85" y="352"/>
                    </a:lnTo>
                    <a:lnTo>
                      <a:pt x="83" y="356"/>
                    </a:lnTo>
                    <a:lnTo>
                      <a:pt x="85" y="359"/>
                    </a:lnTo>
                    <a:lnTo>
                      <a:pt x="83" y="362"/>
                    </a:lnTo>
                    <a:lnTo>
                      <a:pt x="83" y="364"/>
                    </a:lnTo>
                    <a:lnTo>
                      <a:pt x="83" y="367"/>
                    </a:lnTo>
                    <a:lnTo>
                      <a:pt x="85" y="368"/>
                    </a:lnTo>
                    <a:lnTo>
                      <a:pt x="80" y="370"/>
                    </a:lnTo>
                    <a:lnTo>
                      <a:pt x="78" y="371"/>
                    </a:lnTo>
                    <a:lnTo>
                      <a:pt x="78" y="373"/>
                    </a:lnTo>
                    <a:lnTo>
                      <a:pt x="77" y="373"/>
                    </a:lnTo>
                    <a:lnTo>
                      <a:pt x="75" y="375"/>
                    </a:lnTo>
                    <a:lnTo>
                      <a:pt x="77" y="376"/>
                    </a:lnTo>
                    <a:lnTo>
                      <a:pt x="77" y="379"/>
                    </a:lnTo>
                    <a:lnTo>
                      <a:pt x="78" y="381"/>
                    </a:lnTo>
                    <a:lnTo>
                      <a:pt x="80" y="379"/>
                    </a:lnTo>
                    <a:lnTo>
                      <a:pt x="83" y="379"/>
                    </a:lnTo>
                    <a:lnTo>
                      <a:pt x="83" y="381"/>
                    </a:lnTo>
                    <a:lnTo>
                      <a:pt x="82" y="383"/>
                    </a:lnTo>
                    <a:lnTo>
                      <a:pt x="78" y="383"/>
                    </a:lnTo>
                    <a:lnTo>
                      <a:pt x="77" y="384"/>
                    </a:lnTo>
                    <a:lnTo>
                      <a:pt x="78" y="386"/>
                    </a:lnTo>
                    <a:lnTo>
                      <a:pt x="77" y="386"/>
                    </a:lnTo>
                    <a:lnTo>
                      <a:pt x="78" y="389"/>
                    </a:lnTo>
                    <a:lnTo>
                      <a:pt x="77" y="391"/>
                    </a:lnTo>
                    <a:lnTo>
                      <a:pt x="74" y="391"/>
                    </a:lnTo>
                    <a:lnTo>
                      <a:pt x="72" y="392"/>
                    </a:lnTo>
                    <a:lnTo>
                      <a:pt x="70" y="392"/>
                    </a:lnTo>
                    <a:lnTo>
                      <a:pt x="69" y="392"/>
                    </a:lnTo>
                    <a:lnTo>
                      <a:pt x="70" y="394"/>
                    </a:lnTo>
                    <a:lnTo>
                      <a:pt x="74" y="394"/>
                    </a:lnTo>
                    <a:lnTo>
                      <a:pt x="75" y="395"/>
                    </a:lnTo>
                    <a:lnTo>
                      <a:pt x="78" y="392"/>
                    </a:lnTo>
                    <a:lnTo>
                      <a:pt x="83" y="389"/>
                    </a:lnTo>
                    <a:lnTo>
                      <a:pt x="85" y="389"/>
                    </a:lnTo>
                    <a:lnTo>
                      <a:pt x="86" y="389"/>
                    </a:lnTo>
                    <a:lnTo>
                      <a:pt x="89" y="387"/>
                    </a:lnTo>
                    <a:lnTo>
                      <a:pt x="93" y="386"/>
                    </a:lnTo>
                    <a:lnTo>
                      <a:pt x="93" y="387"/>
                    </a:lnTo>
                    <a:lnTo>
                      <a:pt x="91" y="389"/>
                    </a:lnTo>
                    <a:lnTo>
                      <a:pt x="91" y="389"/>
                    </a:lnTo>
                    <a:lnTo>
                      <a:pt x="93" y="391"/>
                    </a:lnTo>
                    <a:lnTo>
                      <a:pt x="94" y="392"/>
                    </a:lnTo>
                    <a:lnTo>
                      <a:pt x="93" y="394"/>
                    </a:lnTo>
                    <a:lnTo>
                      <a:pt x="94" y="395"/>
                    </a:lnTo>
                    <a:lnTo>
                      <a:pt x="97" y="394"/>
                    </a:lnTo>
                    <a:lnTo>
                      <a:pt x="99" y="392"/>
                    </a:lnTo>
                    <a:lnTo>
                      <a:pt x="99" y="392"/>
                    </a:lnTo>
                    <a:lnTo>
                      <a:pt x="99" y="394"/>
                    </a:lnTo>
                    <a:lnTo>
                      <a:pt x="101" y="397"/>
                    </a:lnTo>
                    <a:lnTo>
                      <a:pt x="102" y="402"/>
                    </a:lnTo>
                    <a:lnTo>
                      <a:pt x="101" y="405"/>
                    </a:lnTo>
                    <a:lnTo>
                      <a:pt x="102" y="408"/>
                    </a:lnTo>
                    <a:lnTo>
                      <a:pt x="104" y="408"/>
                    </a:lnTo>
                    <a:lnTo>
                      <a:pt x="105" y="405"/>
                    </a:lnTo>
                    <a:lnTo>
                      <a:pt x="105" y="402"/>
                    </a:lnTo>
                    <a:lnTo>
                      <a:pt x="107" y="399"/>
                    </a:lnTo>
                    <a:lnTo>
                      <a:pt x="107" y="395"/>
                    </a:lnTo>
                    <a:lnTo>
                      <a:pt x="110" y="394"/>
                    </a:lnTo>
                    <a:lnTo>
                      <a:pt x="112" y="394"/>
                    </a:lnTo>
                    <a:lnTo>
                      <a:pt x="115" y="391"/>
                    </a:lnTo>
                    <a:lnTo>
                      <a:pt x="118" y="391"/>
                    </a:lnTo>
                    <a:lnTo>
                      <a:pt x="115" y="392"/>
                    </a:lnTo>
                    <a:lnTo>
                      <a:pt x="112" y="397"/>
                    </a:lnTo>
                    <a:lnTo>
                      <a:pt x="110" y="399"/>
                    </a:lnTo>
                    <a:lnTo>
                      <a:pt x="115" y="402"/>
                    </a:lnTo>
                    <a:lnTo>
                      <a:pt x="117" y="403"/>
                    </a:lnTo>
                    <a:lnTo>
                      <a:pt x="120" y="400"/>
                    </a:lnTo>
                    <a:lnTo>
                      <a:pt x="126" y="400"/>
                    </a:lnTo>
                    <a:lnTo>
                      <a:pt x="128" y="399"/>
                    </a:lnTo>
                    <a:lnTo>
                      <a:pt x="129" y="399"/>
                    </a:lnTo>
                    <a:lnTo>
                      <a:pt x="136" y="395"/>
                    </a:lnTo>
                    <a:lnTo>
                      <a:pt x="137" y="395"/>
                    </a:lnTo>
                    <a:lnTo>
                      <a:pt x="134" y="397"/>
                    </a:lnTo>
                    <a:lnTo>
                      <a:pt x="132" y="400"/>
                    </a:lnTo>
                    <a:lnTo>
                      <a:pt x="132" y="402"/>
                    </a:lnTo>
                    <a:lnTo>
                      <a:pt x="129" y="403"/>
                    </a:lnTo>
                    <a:lnTo>
                      <a:pt x="123" y="408"/>
                    </a:lnTo>
                    <a:lnTo>
                      <a:pt x="118" y="410"/>
                    </a:lnTo>
                    <a:lnTo>
                      <a:pt x="117" y="415"/>
                    </a:lnTo>
                    <a:lnTo>
                      <a:pt x="117" y="418"/>
                    </a:lnTo>
                    <a:lnTo>
                      <a:pt x="117" y="419"/>
                    </a:lnTo>
                    <a:lnTo>
                      <a:pt x="120" y="421"/>
                    </a:lnTo>
                    <a:lnTo>
                      <a:pt x="115" y="421"/>
                    </a:lnTo>
                    <a:lnTo>
                      <a:pt x="113" y="421"/>
                    </a:lnTo>
                    <a:lnTo>
                      <a:pt x="110" y="424"/>
                    </a:lnTo>
                    <a:lnTo>
                      <a:pt x="110" y="427"/>
                    </a:lnTo>
                    <a:lnTo>
                      <a:pt x="105" y="432"/>
                    </a:lnTo>
                    <a:lnTo>
                      <a:pt x="104" y="435"/>
                    </a:lnTo>
                    <a:lnTo>
                      <a:pt x="105" y="437"/>
                    </a:lnTo>
                    <a:lnTo>
                      <a:pt x="107" y="437"/>
                    </a:lnTo>
                    <a:lnTo>
                      <a:pt x="105" y="440"/>
                    </a:lnTo>
                    <a:lnTo>
                      <a:pt x="104" y="438"/>
                    </a:lnTo>
                    <a:lnTo>
                      <a:pt x="104" y="437"/>
                    </a:lnTo>
                    <a:lnTo>
                      <a:pt x="101" y="437"/>
                    </a:lnTo>
                    <a:lnTo>
                      <a:pt x="99" y="440"/>
                    </a:lnTo>
                    <a:lnTo>
                      <a:pt x="96" y="442"/>
                    </a:lnTo>
                    <a:lnTo>
                      <a:pt x="97" y="443"/>
                    </a:lnTo>
                    <a:lnTo>
                      <a:pt x="96" y="445"/>
                    </a:lnTo>
                    <a:lnTo>
                      <a:pt x="94" y="445"/>
                    </a:lnTo>
                    <a:lnTo>
                      <a:pt x="93" y="443"/>
                    </a:lnTo>
                    <a:lnTo>
                      <a:pt x="91" y="445"/>
                    </a:lnTo>
                    <a:lnTo>
                      <a:pt x="85" y="450"/>
                    </a:lnTo>
                    <a:lnTo>
                      <a:pt x="83" y="453"/>
                    </a:lnTo>
                    <a:lnTo>
                      <a:pt x="85" y="454"/>
                    </a:lnTo>
                    <a:lnTo>
                      <a:pt x="83" y="454"/>
                    </a:lnTo>
                    <a:lnTo>
                      <a:pt x="82" y="454"/>
                    </a:lnTo>
                    <a:lnTo>
                      <a:pt x="82" y="451"/>
                    </a:lnTo>
                    <a:lnTo>
                      <a:pt x="77" y="453"/>
                    </a:lnTo>
                    <a:lnTo>
                      <a:pt x="74" y="456"/>
                    </a:lnTo>
                    <a:lnTo>
                      <a:pt x="70" y="456"/>
                    </a:lnTo>
                    <a:lnTo>
                      <a:pt x="70" y="458"/>
                    </a:lnTo>
                    <a:lnTo>
                      <a:pt x="69" y="459"/>
                    </a:lnTo>
                    <a:lnTo>
                      <a:pt x="64" y="459"/>
                    </a:lnTo>
                    <a:lnTo>
                      <a:pt x="61" y="462"/>
                    </a:lnTo>
                    <a:lnTo>
                      <a:pt x="54" y="466"/>
                    </a:lnTo>
                    <a:lnTo>
                      <a:pt x="50" y="469"/>
                    </a:lnTo>
                    <a:lnTo>
                      <a:pt x="48" y="474"/>
                    </a:lnTo>
                    <a:lnTo>
                      <a:pt x="48" y="474"/>
                    </a:lnTo>
                    <a:lnTo>
                      <a:pt x="50" y="477"/>
                    </a:lnTo>
                    <a:lnTo>
                      <a:pt x="48" y="478"/>
                    </a:lnTo>
                    <a:lnTo>
                      <a:pt x="48" y="478"/>
                    </a:lnTo>
                    <a:lnTo>
                      <a:pt x="46" y="477"/>
                    </a:lnTo>
                    <a:lnTo>
                      <a:pt x="45" y="477"/>
                    </a:lnTo>
                    <a:lnTo>
                      <a:pt x="45" y="478"/>
                    </a:lnTo>
                    <a:lnTo>
                      <a:pt x="45" y="480"/>
                    </a:lnTo>
                    <a:lnTo>
                      <a:pt x="43" y="482"/>
                    </a:lnTo>
                    <a:lnTo>
                      <a:pt x="42" y="478"/>
                    </a:lnTo>
                    <a:lnTo>
                      <a:pt x="42" y="477"/>
                    </a:lnTo>
                    <a:lnTo>
                      <a:pt x="43" y="475"/>
                    </a:lnTo>
                    <a:lnTo>
                      <a:pt x="40" y="474"/>
                    </a:lnTo>
                    <a:lnTo>
                      <a:pt x="38" y="474"/>
                    </a:lnTo>
                    <a:lnTo>
                      <a:pt x="37" y="474"/>
                    </a:lnTo>
                    <a:lnTo>
                      <a:pt x="34" y="474"/>
                    </a:lnTo>
                    <a:lnTo>
                      <a:pt x="31" y="475"/>
                    </a:lnTo>
                    <a:lnTo>
                      <a:pt x="27" y="475"/>
                    </a:lnTo>
                    <a:lnTo>
                      <a:pt x="26" y="478"/>
                    </a:lnTo>
                    <a:lnTo>
                      <a:pt x="23" y="480"/>
                    </a:lnTo>
                    <a:lnTo>
                      <a:pt x="19" y="482"/>
                    </a:lnTo>
                    <a:lnTo>
                      <a:pt x="15" y="485"/>
                    </a:lnTo>
                    <a:lnTo>
                      <a:pt x="16" y="486"/>
                    </a:lnTo>
                    <a:lnTo>
                      <a:pt x="15" y="488"/>
                    </a:lnTo>
                    <a:lnTo>
                      <a:pt x="13" y="488"/>
                    </a:lnTo>
                    <a:lnTo>
                      <a:pt x="10" y="488"/>
                    </a:lnTo>
                    <a:lnTo>
                      <a:pt x="8" y="489"/>
                    </a:lnTo>
                    <a:lnTo>
                      <a:pt x="8" y="491"/>
                    </a:lnTo>
                    <a:lnTo>
                      <a:pt x="7" y="491"/>
                    </a:lnTo>
                    <a:lnTo>
                      <a:pt x="5" y="491"/>
                    </a:lnTo>
                    <a:lnTo>
                      <a:pt x="2" y="491"/>
                    </a:lnTo>
                    <a:lnTo>
                      <a:pt x="0" y="494"/>
                    </a:lnTo>
                    <a:lnTo>
                      <a:pt x="0" y="496"/>
                    </a:lnTo>
                    <a:lnTo>
                      <a:pt x="0" y="499"/>
                    </a:lnTo>
                    <a:lnTo>
                      <a:pt x="3" y="497"/>
                    </a:lnTo>
                    <a:lnTo>
                      <a:pt x="3" y="496"/>
                    </a:lnTo>
                    <a:lnTo>
                      <a:pt x="3" y="494"/>
                    </a:lnTo>
                    <a:lnTo>
                      <a:pt x="5" y="493"/>
                    </a:lnTo>
                    <a:lnTo>
                      <a:pt x="7" y="494"/>
                    </a:lnTo>
                    <a:lnTo>
                      <a:pt x="5" y="496"/>
                    </a:lnTo>
                    <a:lnTo>
                      <a:pt x="7" y="497"/>
                    </a:lnTo>
                    <a:lnTo>
                      <a:pt x="8" y="497"/>
                    </a:lnTo>
                    <a:lnTo>
                      <a:pt x="11" y="493"/>
                    </a:lnTo>
                    <a:lnTo>
                      <a:pt x="11" y="491"/>
                    </a:lnTo>
                    <a:lnTo>
                      <a:pt x="13" y="494"/>
                    </a:lnTo>
                    <a:lnTo>
                      <a:pt x="13" y="496"/>
                    </a:lnTo>
                    <a:lnTo>
                      <a:pt x="13" y="496"/>
                    </a:lnTo>
                    <a:lnTo>
                      <a:pt x="15" y="496"/>
                    </a:lnTo>
                    <a:lnTo>
                      <a:pt x="16" y="494"/>
                    </a:lnTo>
                    <a:lnTo>
                      <a:pt x="18" y="496"/>
                    </a:lnTo>
                    <a:lnTo>
                      <a:pt x="18" y="496"/>
                    </a:lnTo>
                    <a:lnTo>
                      <a:pt x="18" y="494"/>
                    </a:lnTo>
                    <a:lnTo>
                      <a:pt x="21" y="493"/>
                    </a:lnTo>
                    <a:lnTo>
                      <a:pt x="23" y="493"/>
                    </a:lnTo>
                    <a:lnTo>
                      <a:pt x="26" y="491"/>
                    </a:lnTo>
                    <a:lnTo>
                      <a:pt x="27" y="488"/>
                    </a:lnTo>
                    <a:lnTo>
                      <a:pt x="27" y="486"/>
                    </a:lnTo>
                    <a:lnTo>
                      <a:pt x="29" y="485"/>
                    </a:lnTo>
                    <a:lnTo>
                      <a:pt x="31" y="482"/>
                    </a:lnTo>
                    <a:lnTo>
                      <a:pt x="32" y="482"/>
                    </a:lnTo>
                    <a:lnTo>
                      <a:pt x="35" y="483"/>
                    </a:lnTo>
                    <a:lnTo>
                      <a:pt x="35" y="485"/>
                    </a:lnTo>
                    <a:lnTo>
                      <a:pt x="32" y="485"/>
                    </a:lnTo>
                    <a:lnTo>
                      <a:pt x="31" y="488"/>
                    </a:lnTo>
                    <a:lnTo>
                      <a:pt x="31" y="489"/>
                    </a:lnTo>
                    <a:lnTo>
                      <a:pt x="32" y="491"/>
                    </a:lnTo>
                    <a:lnTo>
                      <a:pt x="35" y="488"/>
                    </a:lnTo>
                    <a:lnTo>
                      <a:pt x="37" y="486"/>
                    </a:lnTo>
                    <a:lnTo>
                      <a:pt x="38" y="485"/>
                    </a:lnTo>
                    <a:lnTo>
                      <a:pt x="38" y="486"/>
                    </a:lnTo>
                    <a:lnTo>
                      <a:pt x="40" y="485"/>
                    </a:lnTo>
                    <a:lnTo>
                      <a:pt x="42" y="485"/>
                    </a:lnTo>
                    <a:lnTo>
                      <a:pt x="42" y="486"/>
                    </a:lnTo>
                    <a:lnTo>
                      <a:pt x="40" y="488"/>
                    </a:lnTo>
                    <a:lnTo>
                      <a:pt x="42" y="489"/>
                    </a:lnTo>
                    <a:lnTo>
                      <a:pt x="43" y="486"/>
                    </a:lnTo>
                    <a:lnTo>
                      <a:pt x="46" y="486"/>
                    </a:lnTo>
                    <a:lnTo>
                      <a:pt x="48" y="485"/>
                    </a:lnTo>
                    <a:lnTo>
                      <a:pt x="50" y="485"/>
                    </a:lnTo>
                    <a:lnTo>
                      <a:pt x="53" y="482"/>
                    </a:lnTo>
                    <a:lnTo>
                      <a:pt x="56" y="480"/>
                    </a:lnTo>
                    <a:lnTo>
                      <a:pt x="58" y="480"/>
                    </a:lnTo>
                    <a:lnTo>
                      <a:pt x="58" y="482"/>
                    </a:lnTo>
                    <a:lnTo>
                      <a:pt x="56" y="485"/>
                    </a:lnTo>
                    <a:lnTo>
                      <a:pt x="53" y="488"/>
                    </a:lnTo>
                    <a:lnTo>
                      <a:pt x="54" y="488"/>
                    </a:lnTo>
                    <a:lnTo>
                      <a:pt x="54" y="488"/>
                    </a:lnTo>
                    <a:lnTo>
                      <a:pt x="59" y="485"/>
                    </a:lnTo>
                    <a:lnTo>
                      <a:pt x="59" y="480"/>
                    </a:lnTo>
                    <a:lnTo>
                      <a:pt x="59" y="480"/>
                    </a:lnTo>
                    <a:lnTo>
                      <a:pt x="61" y="482"/>
                    </a:lnTo>
                    <a:lnTo>
                      <a:pt x="62" y="480"/>
                    </a:lnTo>
                    <a:lnTo>
                      <a:pt x="64" y="480"/>
                    </a:lnTo>
                    <a:lnTo>
                      <a:pt x="67" y="480"/>
                    </a:lnTo>
                    <a:lnTo>
                      <a:pt x="70" y="477"/>
                    </a:lnTo>
                    <a:lnTo>
                      <a:pt x="70" y="477"/>
                    </a:lnTo>
                    <a:lnTo>
                      <a:pt x="72" y="478"/>
                    </a:lnTo>
                    <a:lnTo>
                      <a:pt x="74" y="475"/>
                    </a:lnTo>
                    <a:lnTo>
                      <a:pt x="75" y="474"/>
                    </a:lnTo>
                    <a:lnTo>
                      <a:pt x="75" y="474"/>
                    </a:lnTo>
                    <a:lnTo>
                      <a:pt x="75" y="477"/>
                    </a:lnTo>
                    <a:lnTo>
                      <a:pt x="75" y="478"/>
                    </a:lnTo>
                    <a:lnTo>
                      <a:pt x="77" y="478"/>
                    </a:lnTo>
                    <a:lnTo>
                      <a:pt x="78" y="475"/>
                    </a:lnTo>
                    <a:lnTo>
                      <a:pt x="77" y="475"/>
                    </a:lnTo>
                    <a:lnTo>
                      <a:pt x="80" y="474"/>
                    </a:lnTo>
                    <a:lnTo>
                      <a:pt x="80" y="472"/>
                    </a:lnTo>
                    <a:lnTo>
                      <a:pt x="75" y="472"/>
                    </a:lnTo>
                    <a:lnTo>
                      <a:pt x="74" y="472"/>
                    </a:lnTo>
                    <a:lnTo>
                      <a:pt x="78" y="470"/>
                    </a:lnTo>
                    <a:lnTo>
                      <a:pt x="82" y="467"/>
                    </a:lnTo>
                    <a:lnTo>
                      <a:pt x="88" y="467"/>
                    </a:lnTo>
                    <a:lnTo>
                      <a:pt x="89" y="467"/>
                    </a:lnTo>
                    <a:lnTo>
                      <a:pt x="88" y="464"/>
                    </a:lnTo>
                    <a:lnTo>
                      <a:pt x="88" y="464"/>
                    </a:lnTo>
                    <a:lnTo>
                      <a:pt x="89" y="464"/>
                    </a:lnTo>
                    <a:lnTo>
                      <a:pt x="91" y="462"/>
                    </a:lnTo>
                    <a:lnTo>
                      <a:pt x="93" y="462"/>
                    </a:lnTo>
                    <a:lnTo>
                      <a:pt x="94" y="462"/>
                    </a:lnTo>
                    <a:lnTo>
                      <a:pt x="94" y="464"/>
                    </a:lnTo>
                    <a:lnTo>
                      <a:pt x="96" y="464"/>
                    </a:lnTo>
                    <a:lnTo>
                      <a:pt x="97" y="462"/>
                    </a:lnTo>
                    <a:lnTo>
                      <a:pt x="96" y="462"/>
                    </a:lnTo>
                    <a:lnTo>
                      <a:pt x="99" y="461"/>
                    </a:lnTo>
                    <a:lnTo>
                      <a:pt x="99" y="458"/>
                    </a:lnTo>
                    <a:lnTo>
                      <a:pt x="99" y="456"/>
                    </a:lnTo>
                    <a:lnTo>
                      <a:pt x="101" y="458"/>
                    </a:lnTo>
                    <a:lnTo>
                      <a:pt x="101" y="459"/>
                    </a:lnTo>
                    <a:lnTo>
                      <a:pt x="102" y="461"/>
                    </a:lnTo>
                    <a:lnTo>
                      <a:pt x="105" y="459"/>
                    </a:lnTo>
                    <a:lnTo>
                      <a:pt x="107" y="456"/>
                    </a:lnTo>
                    <a:lnTo>
                      <a:pt x="109" y="456"/>
                    </a:lnTo>
                    <a:lnTo>
                      <a:pt x="110" y="454"/>
                    </a:lnTo>
                    <a:lnTo>
                      <a:pt x="112" y="453"/>
                    </a:lnTo>
                    <a:lnTo>
                      <a:pt x="112" y="454"/>
                    </a:lnTo>
                    <a:lnTo>
                      <a:pt x="115" y="454"/>
                    </a:lnTo>
                    <a:lnTo>
                      <a:pt x="118" y="451"/>
                    </a:lnTo>
                    <a:lnTo>
                      <a:pt x="118" y="448"/>
                    </a:lnTo>
                    <a:lnTo>
                      <a:pt x="117" y="448"/>
                    </a:lnTo>
                    <a:lnTo>
                      <a:pt x="115" y="448"/>
                    </a:lnTo>
                    <a:lnTo>
                      <a:pt x="115" y="448"/>
                    </a:lnTo>
                    <a:lnTo>
                      <a:pt x="118" y="445"/>
                    </a:lnTo>
                    <a:lnTo>
                      <a:pt x="121" y="445"/>
                    </a:lnTo>
                    <a:lnTo>
                      <a:pt x="123" y="442"/>
                    </a:lnTo>
                    <a:lnTo>
                      <a:pt x="125" y="442"/>
                    </a:lnTo>
                    <a:lnTo>
                      <a:pt x="125" y="443"/>
                    </a:lnTo>
                    <a:lnTo>
                      <a:pt x="128" y="440"/>
                    </a:lnTo>
                    <a:lnTo>
                      <a:pt x="131" y="440"/>
                    </a:lnTo>
                    <a:lnTo>
                      <a:pt x="131" y="437"/>
                    </a:lnTo>
                    <a:lnTo>
                      <a:pt x="132" y="437"/>
                    </a:lnTo>
                    <a:lnTo>
                      <a:pt x="134" y="435"/>
                    </a:lnTo>
                    <a:lnTo>
                      <a:pt x="136" y="435"/>
                    </a:lnTo>
                    <a:lnTo>
                      <a:pt x="137" y="437"/>
                    </a:lnTo>
                    <a:lnTo>
                      <a:pt x="137" y="437"/>
                    </a:lnTo>
                    <a:lnTo>
                      <a:pt x="139" y="435"/>
                    </a:lnTo>
                    <a:lnTo>
                      <a:pt x="140" y="435"/>
                    </a:lnTo>
                    <a:lnTo>
                      <a:pt x="142" y="434"/>
                    </a:lnTo>
                    <a:lnTo>
                      <a:pt x="142" y="432"/>
                    </a:lnTo>
                    <a:lnTo>
                      <a:pt x="144" y="432"/>
                    </a:lnTo>
                    <a:lnTo>
                      <a:pt x="145" y="430"/>
                    </a:lnTo>
                    <a:lnTo>
                      <a:pt x="145" y="432"/>
                    </a:lnTo>
                    <a:lnTo>
                      <a:pt x="150" y="432"/>
                    </a:lnTo>
                    <a:lnTo>
                      <a:pt x="150" y="429"/>
                    </a:lnTo>
                    <a:lnTo>
                      <a:pt x="152" y="429"/>
                    </a:lnTo>
                    <a:lnTo>
                      <a:pt x="152" y="430"/>
                    </a:lnTo>
                    <a:lnTo>
                      <a:pt x="153" y="430"/>
                    </a:lnTo>
                    <a:lnTo>
                      <a:pt x="155" y="429"/>
                    </a:lnTo>
                    <a:lnTo>
                      <a:pt x="156" y="430"/>
                    </a:lnTo>
                    <a:lnTo>
                      <a:pt x="156" y="430"/>
                    </a:lnTo>
                    <a:lnTo>
                      <a:pt x="158" y="426"/>
                    </a:lnTo>
                    <a:lnTo>
                      <a:pt x="156" y="426"/>
                    </a:lnTo>
                    <a:lnTo>
                      <a:pt x="155" y="427"/>
                    </a:lnTo>
                    <a:lnTo>
                      <a:pt x="156" y="424"/>
                    </a:lnTo>
                    <a:lnTo>
                      <a:pt x="160" y="423"/>
                    </a:lnTo>
                    <a:lnTo>
                      <a:pt x="161" y="423"/>
                    </a:lnTo>
                    <a:lnTo>
                      <a:pt x="161" y="423"/>
                    </a:lnTo>
                    <a:lnTo>
                      <a:pt x="163" y="423"/>
                    </a:lnTo>
                    <a:lnTo>
                      <a:pt x="161" y="421"/>
                    </a:lnTo>
                    <a:lnTo>
                      <a:pt x="160" y="419"/>
                    </a:lnTo>
                    <a:lnTo>
                      <a:pt x="161" y="419"/>
                    </a:lnTo>
                    <a:lnTo>
                      <a:pt x="163" y="421"/>
                    </a:lnTo>
                    <a:lnTo>
                      <a:pt x="166" y="418"/>
                    </a:lnTo>
                    <a:lnTo>
                      <a:pt x="169" y="418"/>
                    </a:lnTo>
                    <a:lnTo>
                      <a:pt x="172" y="415"/>
                    </a:lnTo>
                    <a:lnTo>
                      <a:pt x="174" y="415"/>
                    </a:lnTo>
                    <a:lnTo>
                      <a:pt x="177" y="411"/>
                    </a:lnTo>
                    <a:lnTo>
                      <a:pt x="177" y="407"/>
                    </a:lnTo>
                    <a:lnTo>
                      <a:pt x="177" y="407"/>
                    </a:lnTo>
                    <a:lnTo>
                      <a:pt x="176" y="407"/>
                    </a:lnTo>
                    <a:lnTo>
                      <a:pt x="176" y="403"/>
                    </a:lnTo>
                    <a:lnTo>
                      <a:pt x="174" y="402"/>
                    </a:lnTo>
                    <a:lnTo>
                      <a:pt x="169" y="402"/>
                    </a:lnTo>
                    <a:lnTo>
                      <a:pt x="171" y="400"/>
                    </a:lnTo>
                    <a:lnTo>
                      <a:pt x="171" y="397"/>
                    </a:lnTo>
                    <a:lnTo>
                      <a:pt x="174" y="395"/>
                    </a:lnTo>
                    <a:lnTo>
                      <a:pt x="174" y="394"/>
                    </a:lnTo>
                    <a:lnTo>
                      <a:pt x="177" y="394"/>
                    </a:lnTo>
                    <a:lnTo>
                      <a:pt x="177" y="392"/>
                    </a:lnTo>
                    <a:lnTo>
                      <a:pt x="177" y="392"/>
                    </a:lnTo>
                    <a:lnTo>
                      <a:pt x="179" y="391"/>
                    </a:lnTo>
                    <a:lnTo>
                      <a:pt x="180" y="391"/>
                    </a:lnTo>
                    <a:lnTo>
                      <a:pt x="185" y="389"/>
                    </a:lnTo>
                    <a:lnTo>
                      <a:pt x="187" y="391"/>
                    </a:lnTo>
                    <a:lnTo>
                      <a:pt x="190" y="389"/>
                    </a:lnTo>
                    <a:lnTo>
                      <a:pt x="190" y="391"/>
                    </a:lnTo>
                    <a:lnTo>
                      <a:pt x="191" y="392"/>
                    </a:lnTo>
                    <a:lnTo>
                      <a:pt x="193" y="392"/>
                    </a:lnTo>
                    <a:lnTo>
                      <a:pt x="195" y="389"/>
                    </a:lnTo>
                    <a:lnTo>
                      <a:pt x="195" y="387"/>
                    </a:lnTo>
                    <a:lnTo>
                      <a:pt x="193" y="387"/>
                    </a:lnTo>
                    <a:lnTo>
                      <a:pt x="193" y="386"/>
                    </a:lnTo>
                    <a:lnTo>
                      <a:pt x="195" y="386"/>
                    </a:lnTo>
                    <a:lnTo>
                      <a:pt x="196" y="386"/>
                    </a:lnTo>
                    <a:lnTo>
                      <a:pt x="201" y="384"/>
                    </a:lnTo>
                    <a:lnTo>
                      <a:pt x="203" y="381"/>
                    </a:lnTo>
                    <a:lnTo>
                      <a:pt x="201" y="378"/>
                    </a:lnTo>
                    <a:lnTo>
                      <a:pt x="198" y="375"/>
                    </a:lnTo>
                    <a:lnTo>
                      <a:pt x="196" y="375"/>
                    </a:lnTo>
                    <a:lnTo>
                      <a:pt x="195" y="376"/>
                    </a:lnTo>
                    <a:lnTo>
                      <a:pt x="195" y="376"/>
                    </a:lnTo>
                    <a:lnTo>
                      <a:pt x="196" y="375"/>
                    </a:lnTo>
                    <a:lnTo>
                      <a:pt x="199" y="375"/>
                    </a:lnTo>
                    <a:lnTo>
                      <a:pt x="201" y="376"/>
                    </a:lnTo>
                    <a:lnTo>
                      <a:pt x="206" y="376"/>
                    </a:lnTo>
                    <a:lnTo>
                      <a:pt x="209" y="373"/>
                    </a:lnTo>
                    <a:lnTo>
                      <a:pt x="207" y="371"/>
                    </a:lnTo>
                    <a:lnTo>
                      <a:pt x="214" y="368"/>
                    </a:lnTo>
                    <a:lnTo>
                      <a:pt x="219" y="365"/>
                    </a:lnTo>
                    <a:lnTo>
                      <a:pt x="220" y="365"/>
                    </a:lnTo>
                    <a:lnTo>
                      <a:pt x="222" y="364"/>
                    </a:lnTo>
                    <a:lnTo>
                      <a:pt x="222" y="362"/>
                    </a:lnTo>
                    <a:lnTo>
                      <a:pt x="228" y="357"/>
                    </a:lnTo>
                    <a:lnTo>
                      <a:pt x="233" y="357"/>
                    </a:lnTo>
                    <a:lnTo>
                      <a:pt x="239" y="352"/>
                    </a:lnTo>
                    <a:lnTo>
                      <a:pt x="242" y="352"/>
                    </a:lnTo>
                    <a:lnTo>
                      <a:pt x="247" y="346"/>
                    </a:lnTo>
                    <a:lnTo>
                      <a:pt x="246" y="349"/>
                    </a:lnTo>
                    <a:lnTo>
                      <a:pt x="246" y="352"/>
                    </a:lnTo>
                    <a:lnTo>
                      <a:pt x="247" y="354"/>
                    </a:lnTo>
                    <a:lnTo>
                      <a:pt x="250" y="354"/>
                    </a:lnTo>
                    <a:lnTo>
                      <a:pt x="250" y="354"/>
                    </a:lnTo>
                    <a:lnTo>
                      <a:pt x="254" y="351"/>
                    </a:lnTo>
                    <a:lnTo>
                      <a:pt x="257" y="349"/>
                    </a:lnTo>
                    <a:lnTo>
                      <a:pt x="263" y="348"/>
                    </a:lnTo>
                    <a:lnTo>
                      <a:pt x="265" y="346"/>
                    </a:lnTo>
                    <a:lnTo>
                      <a:pt x="263" y="349"/>
                    </a:lnTo>
                    <a:lnTo>
                      <a:pt x="258" y="352"/>
                    </a:lnTo>
                    <a:lnTo>
                      <a:pt x="255" y="352"/>
                    </a:lnTo>
                    <a:lnTo>
                      <a:pt x="250" y="359"/>
                    </a:lnTo>
                    <a:lnTo>
                      <a:pt x="249" y="360"/>
                    </a:lnTo>
                    <a:lnTo>
                      <a:pt x="252" y="365"/>
                    </a:lnTo>
                    <a:lnTo>
                      <a:pt x="254" y="368"/>
                    </a:lnTo>
                    <a:lnTo>
                      <a:pt x="250" y="367"/>
                    </a:lnTo>
                    <a:lnTo>
                      <a:pt x="247" y="365"/>
                    </a:lnTo>
                    <a:lnTo>
                      <a:pt x="247" y="367"/>
                    </a:lnTo>
                    <a:lnTo>
                      <a:pt x="244" y="367"/>
                    </a:lnTo>
                    <a:lnTo>
                      <a:pt x="241" y="365"/>
                    </a:lnTo>
                    <a:lnTo>
                      <a:pt x="241" y="360"/>
                    </a:lnTo>
                    <a:lnTo>
                      <a:pt x="236" y="364"/>
                    </a:lnTo>
                    <a:lnTo>
                      <a:pt x="234" y="364"/>
                    </a:lnTo>
                    <a:lnTo>
                      <a:pt x="230" y="367"/>
                    </a:lnTo>
                    <a:lnTo>
                      <a:pt x="227" y="367"/>
                    </a:lnTo>
                    <a:lnTo>
                      <a:pt x="223" y="368"/>
                    </a:lnTo>
                    <a:lnTo>
                      <a:pt x="223" y="371"/>
                    </a:lnTo>
                    <a:lnTo>
                      <a:pt x="223" y="373"/>
                    </a:lnTo>
                    <a:lnTo>
                      <a:pt x="222" y="378"/>
                    </a:lnTo>
                    <a:lnTo>
                      <a:pt x="219" y="379"/>
                    </a:lnTo>
                    <a:lnTo>
                      <a:pt x="217" y="383"/>
                    </a:lnTo>
                    <a:lnTo>
                      <a:pt x="209" y="391"/>
                    </a:lnTo>
                    <a:lnTo>
                      <a:pt x="207" y="392"/>
                    </a:lnTo>
                    <a:lnTo>
                      <a:pt x="207" y="395"/>
                    </a:lnTo>
                    <a:lnTo>
                      <a:pt x="211" y="399"/>
                    </a:lnTo>
                    <a:lnTo>
                      <a:pt x="212" y="397"/>
                    </a:lnTo>
                    <a:lnTo>
                      <a:pt x="212" y="397"/>
                    </a:lnTo>
                    <a:lnTo>
                      <a:pt x="215" y="395"/>
                    </a:lnTo>
                    <a:lnTo>
                      <a:pt x="217" y="395"/>
                    </a:lnTo>
                    <a:lnTo>
                      <a:pt x="217" y="397"/>
                    </a:lnTo>
                    <a:lnTo>
                      <a:pt x="212" y="400"/>
                    </a:lnTo>
                    <a:lnTo>
                      <a:pt x="211" y="400"/>
                    </a:lnTo>
                    <a:lnTo>
                      <a:pt x="209" y="403"/>
                    </a:lnTo>
                    <a:lnTo>
                      <a:pt x="206" y="402"/>
                    </a:lnTo>
                    <a:lnTo>
                      <a:pt x="204" y="402"/>
                    </a:lnTo>
                    <a:lnTo>
                      <a:pt x="203" y="403"/>
                    </a:lnTo>
                    <a:lnTo>
                      <a:pt x="203" y="405"/>
                    </a:lnTo>
                    <a:lnTo>
                      <a:pt x="201" y="405"/>
                    </a:lnTo>
                    <a:lnTo>
                      <a:pt x="198" y="405"/>
                    </a:lnTo>
                    <a:lnTo>
                      <a:pt x="198" y="408"/>
                    </a:lnTo>
                    <a:lnTo>
                      <a:pt x="203" y="413"/>
                    </a:lnTo>
                    <a:lnTo>
                      <a:pt x="203" y="413"/>
                    </a:lnTo>
                    <a:lnTo>
                      <a:pt x="204" y="410"/>
                    </a:lnTo>
                    <a:lnTo>
                      <a:pt x="206" y="411"/>
                    </a:lnTo>
                    <a:lnTo>
                      <a:pt x="207" y="408"/>
                    </a:lnTo>
                    <a:lnTo>
                      <a:pt x="209" y="410"/>
                    </a:lnTo>
                    <a:lnTo>
                      <a:pt x="209" y="411"/>
                    </a:lnTo>
                    <a:lnTo>
                      <a:pt x="211" y="410"/>
                    </a:lnTo>
                    <a:lnTo>
                      <a:pt x="211" y="408"/>
                    </a:lnTo>
                    <a:lnTo>
                      <a:pt x="214" y="408"/>
                    </a:lnTo>
                    <a:lnTo>
                      <a:pt x="217" y="405"/>
                    </a:lnTo>
                    <a:lnTo>
                      <a:pt x="217" y="402"/>
                    </a:lnTo>
                    <a:lnTo>
                      <a:pt x="219" y="400"/>
                    </a:lnTo>
                    <a:lnTo>
                      <a:pt x="219" y="402"/>
                    </a:lnTo>
                    <a:lnTo>
                      <a:pt x="217" y="403"/>
                    </a:lnTo>
                    <a:lnTo>
                      <a:pt x="219" y="405"/>
                    </a:lnTo>
                    <a:lnTo>
                      <a:pt x="222" y="405"/>
                    </a:lnTo>
                    <a:lnTo>
                      <a:pt x="227" y="402"/>
                    </a:lnTo>
                    <a:lnTo>
                      <a:pt x="230" y="402"/>
                    </a:lnTo>
                    <a:lnTo>
                      <a:pt x="230" y="403"/>
                    </a:lnTo>
                    <a:lnTo>
                      <a:pt x="231" y="402"/>
                    </a:lnTo>
                    <a:lnTo>
                      <a:pt x="233" y="397"/>
                    </a:lnTo>
                    <a:lnTo>
                      <a:pt x="236" y="395"/>
                    </a:lnTo>
                    <a:lnTo>
                      <a:pt x="238" y="395"/>
                    </a:lnTo>
                    <a:lnTo>
                      <a:pt x="234" y="399"/>
                    </a:lnTo>
                    <a:lnTo>
                      <a:pt x="234" y="400"/>
                    </a:lnTo>
                    <a:lnTo>
                      <a:pt x="236" y="400"/>
                    </a:lnTo>
                    <a:lnTo>
                      <a:pt x="239" y="395"/>
                    </a:lnTo>
                    <a:lnTo>
                      <a:pt x="241" y="391"/>
                    </a:lnTo>
                    <a:lnTo>
                      <a:pt x="242" y="391"/>
                    </a:lnTo>
                    <a:lnTo>
                      <a:pt x="242" y="392"/>
                    </a:lnTo>
                    <a:lnTo>
                      <a:pt x="241" y="395"/>
                    </a:lnTo>
                    <a:lnTo>
                      <a:pt x="241" y="397"/>
                    </a:lnTo>
                    <a:lnTo>
                      <a:pt x="244" y="394"/>
                    </a:lnTo>
                    <a:lnTo>
                      <a:pt x="246" y="395"/>
                    </a:lnTo>
                    <a:lnTo>
                      <a:pt x="246" y="397"/>
                    </a:lnTo>
                    <a:lnTo>
                      <a:pt x="249" y="397"/>
                    </a:lnTo>
                    <a:lnTo>
                      <a:pt x="249" y="399"/>
                    </a:lnTo>
                    <a:lnTo>
                      <a:pt x="252" y="395"/>
                    </a:lnTo>
                    <a:lnTo>
                      <a:pt x="254" y="392"/>
                    </a:lnTo>
                    <a:lnTo>
                      <a:pt x="257" y="392"/>
                    </a:lnTo>
                    <a:lnTo>
                      <a:pt x="258" y="391"/>
                    </a:lnTo>
                    <a:lnTo>
                      <a:pt x="257" y="391"/>
                    </a:lnTo>
                    <a:lnTo>
                      <a:pt x="258" y="387"/>
                    </a:lnTo>
                    <a:lnTo>
                      <a:pt x="263" y="386"/>
                    </a:lnTo>
                    <a:lnTo>
                      <a:pt x="265" y="383"/>
                    </a:lnTo>
                    <a:lnTo>
                      <a:pt x="265" y="381"/>
                    </a:lnTo>
                    <a:lnTo>
                      <a:pt x="262" y="381"/>
                    </a:lnTo>
                    <a:lnTo>
                      <a:pt x="260" y="379"/>
                    </a:lnTo>
                    <a:lnTo>
                      <a:pt x="257" y="379"/>
                    </a:lnTo>
                    <a:lnTo>
                      <a:pt x="258" y="378"/>
                    </a:lnTo>
                    <a:lnTo>
                      <a:pt x="260" y="378"/>
                    </a:lnTo>
                    <a:lnTo>
                      <a:pt x="263" y="378"/>
                    </a:lnTo>
                    <a:lnTo>
                      <a:pt x="263" y="376"/>
                    </a:lnTo>
                    <a:lnTo>
                      <a:pt x="263" y="375"/>
                    </a:lnTo>
                    <a:lnTo>
                      <a:pt x="262" y="375"/>
                    </a:lnTo>
                    <a:lnTo>
                      <a:pt x="258" y="373"/>
                    </a:lnTo>
                    <a:lnTo>
                      <a:pt x="258" y="371"/>
                    </a:lnTo>
                    <a:lnTo>
                      <a:pt x="262" y="370"/>
                    </a:lnTo>
                    <a:lnTo>
                      <a:pt x="263" y="370"/>
                    </a:lnTo>
                    <a:lnTo>
                      <a:pt x="265" y="370"/>
                    </a:lnTo>
                    <a:lnTo>
                      <a:pt x="265" y="370"/>
                    </a:lnTo>
                    <a:lnTo>
                      <a:pt x="265" y="367"/>
                    </a:lnTo>
                    <a:lnTo>
                      <a:pt x="270" y="364"/>
                    </a:lnTo>
                    <a:lnTo>
                      <a:pt x="271" y="367"/>
                    </a:lnTo>
                    <a:lnTo>
                      <a:pt x="273" y="365"/>
                    </a:lnTo>
                    <a:lnTo>
                      <a:pt x="277" y="365"/>
                    </a:lnTo>
                    <a:lnTo>
                      <a:pt x="271" y="368"/>
                    </a:lnTo>
                    <a:lnTo>
                      <a:pt x="273" y="371"/>
                    </a:lnTo>
                    <a:lnTo>
                      <a:pt x="273" y="376"/>
                    </a:lnTo>
                    <a:lnTo>
                      <a:pt x="274" y="376"/>
                    </a:lnTo>
                    <a:lnTo>
                      <a:pt x="276" y="370"/>
                    </a:lnTo>
                    <a:lnTo>
                      <a:pt x="277" y="368"/>
                    </a:lnTo>
                    <a:lnTo>
                      <a:pt x="279" y="368"/>
                    </a:lnTo>
                    <a:lnTo>
                      <a:pt x="279" y="370"/>
                    </a:lnTo>
                    <a:lnTo>
                      <a:pt x="277" y="373"/>
                    </a:lnTo>
                    <a:lnTo>
                      <a:pt x="277" y="375"/>
                    </a:lnTo>
                    <a:lnTo>
                      <a:pt x="281" y="371"/>
                    </a:lnTo>
                    <a:lnTo>
                      <a:pt x="281" y="370"/>
                    </a:lnTo>
                    <a:lnTo>
                      <a:pt x="284" y="371"/>
                    </a:lnTo>
                    <a:lnTo>
                      <a:pt x="287" y="370"/>
                    </a:lnTo>
                    <a:lnTo>
                      <a:pt x="287" y="370"/>
                    </a:lnTo>
                    <a:lnTo>
                      <a:pt x="290" y="368"/>
                    </a:lnTo>
                    <a:lnTo>
                      <a:pt x="293" y="367"/>
                    </a:lnTo>
                    <a:lnTo>
                      <a:pt x="295" y="368"/>
                    </a:lnTo>
                    <a:lnTo>
                      <a:pt x="295" y="370"/>
                    </a:lnTo>
                    <a:lnTo>
                      <a:pt x="292" y="370"/>
                    </a:lnTo>
                    <a:lnTo>
                      <a:pt x="289" y="373"/>
                    </a:lnTo>
                    <a:lnTo>
                      <a:pt x="287" y="373"/>
                    </a:lnTo>
                    <a:lnTo>
                      <a:pt x="285" y="375"/>
                    </a:lnTo>
                    <a:lnTo>
                      <a:pt x="287" y="376"/>
                    </a:lnTo>
                    <a:lnTo>
                      <a:pt x="292" y="376"/>
                    </a:lnTo>
                    <a:lnTo>
                      <a:pt x="293" y="379"/>
                    </a:lnTo>
                    <a:lnTo>
                      <a:pt x="293" y="379"/>
                    </a:lnTo>
                    <a:lnTo>
                      <a:pt x="290" y="378"/>
                    </a:lnTo>
                    <a:lnTo>
                      <a:pt x="287" y="378"/>
                    </a:lnTo>
                    <a:lnTo>
                      <a:pt x="285" y="378"/>
                    </a:lnTo>
                    <a:lnTo>
                      <a:pt x="284" y="381"/>
                    </a:lnTo>
                    <a:lnTo>
                      <a:pt x="287" y="381"/>
                    </a:lnTo>
                    <a:lnTo>
                      <a:pt x="289" y="379"/>
                    </a:lnTo>
                    <a:lnTo>
                      <a:pt x="290" y="381"/>
                    </a:lnTo>
                    <a:lnTo>
                      <a:pt x="290" y="383"/>
                    </a:lnTo>
                    <a:lnTo>
                      <a:pt x="287" y="383"/>
                    </a:lnTo>
                    <a:lnTo>
                      <a:pt x="287" y="384"/>
                    </a:lnTo>
                    <a:lnTo>
                      <a:pt x="290" y="386"/>
                    </a:lnTo>
                    <a:lnTo>
                      <a:pt x="292" y="387"/>
                    </a:lnTo>
                    <a:lnTo>
                      <a:pt x="290" y="387"/>
                    </a:lnTo>
                    <a:lnTo>
                      <a:pt x="287" y="389"/>
                    </a:lnTo>
                    <a:lnTo>
                      <a:pt x="289" y="391"/>
                    </a:lnTo>
                    <a:lnTo>
                      <a:pt x="290" y="391"/>
                    </a:lnTo>
                    <a:lnTo>
                      <a:pt x="293" y="389"/>
                    </a:lnTo>
                    <a:lnTo>
                      <a:pt x="297" y="391"/>
                    </a:lnTo>
                    <a:lnTo>
                      <a:pt x="298" y="392"/>
                    </a:lnTo>
                    <a:lnTo>
                      <a:pt x="303" y="391"/>
                    </a:lnTo>
                    <a:lnTo>
                      <a:pt x="303" y="392"/>
                    </a:lnTo>
                    <a:lnTo>
                      <a:pt x="303" y="394"/>
                    </a:lnTo>
                    <a:lnTo>
                      <a:pt x="301" y="395"/>
                    </a:lnTo>
                    <a:lnTo>
                      <a:pt x="303" y="397"/>
                    </a:lnTo>
                    <a:lnTo>
                      <a:pt x="303" y="397"/>
                    </a:lnTo>
                    <a:lnTo>
                      <a:pt x="305" y="399"/>
                    </a:lnTo>
                    <a:lnTo>
                      <a:pt x="306" y="400"/>
                    </a:lnTo>
                    <a:lnTo>
                      <a:pt x="308" y="397"/>
                    </a:lnTo>
                    <a:lnTo>
                      <a:pt x="308" y="395"/>
                    </a:lnTo>
                    <a:lnTo>
                      <a:pt x="308" y="394"/>
                    </a:lnTo>
                    <a:lnTo>
                      <a:pt x="311" y="395"/>
                    </a:lnTo>
                    <a:lnTo>
                      <a:pt x="309" y="397"/>
                    </a:lnTo>
                    <a:lnTo>
                      <a:pt x="309" y="399"/>
                    </a:lnTo>
                    <a:lnTo>
                      <a:pt x="306" y="402"/>
                    </a:lnTo>
                    <a:lnTo>
                      <a:pt x="309" y="405"/>
                    </a:lnTo>
                    <a:lnTo>
                      <a:pt x="308" y="405"/>
                    </a:lnTo>
                    <a:lnTo>
                      <a:pt x="306" y="405"/>
                    </a:lnTo>
                    <a:lnTo>
                      <a:pt x="305" y="407"/>
                    </a:lnTo>
                    <a:lnTo>
                      <a:pt x="305" y="408"/>
                    </a:lnTo>
                    <a:lnTo>
                      <a:pt x="313" y="408"/>
                    </a:lnTo>
                    <a:lnTo>
                      <a:pt x="314" y="408"/>
                    </a:lnTo>
                    <a:lnTo>
                      <a:pt x="316" y="408"/>
                    </a:lnTo>
                    <a:lnTo>
                      <a:pt x="319" y="408"/>
                    </a:lnTo>
                    <a:lnTo>
                      <a:pt x="322" y="408"/>
                    </a:lnTo>
                    <a:lnTo>
                      <a:pt x="325" y="408"/>
                    </a:lnTo>
                    <a:lnTo>
                      <a:pt x="327" y="408"/>
                    </a:lnTo>
                    <a:lnTo>
                      <a:pt x="327" y="410"/>
                    </a:lnTo>
                    <a:lnTo>
                      <a:pt x="328" y="411"/>
                    </a:lnTo>
                    <a:lnTo>
                      <a:pt x="330" y="413"/>
                    </a:lnTo>
                    <a:lnTo>
                      <a:pt x="332" y="415"/>
                    </a:lnTo>
                    <a:lnTo>
                      <a:pt x="333" y="416"/>
                    </a:lnTo>
                    <a:lnTo>
                      <a:pt x="335" y="416"/>
                    </a:lnTo>
                    <a:lnTo>
                      <a:pt x="340" y="415"/>
                    </a:lnTo>
                    <a:lnTo>
                      <a:pt x="340" y="413"/>
                    </a:lnTo>
                    <a:lnTo>
                      <a:pt x="341" y="415"/>
                    </a:lnTo>
                    <a:lnTo>
                      <a:pt x="341" y="416"/>
                    </a:lnTo>
                    <a:lnTo>
                      <a:pt x="340" y="418"/>
                    </a:lnTo>
                    <a:lnTo>
                      <a:pt x="336" y="418"/>
                    </a:lnTo>
                    <a:lnTo>
                      <a:pt x="336" y="419"/>
                    </a:lnTo>
                    <a:lnTo>
                      <a:pt x="341" y="421"/>
                    </a:lnTo>
                    <a:lnTo>
                      <a:pt x="341" y="423"/>
                    </a:lnTo>
                    <a:lnTo>
                      <a:pt x="344" y="424"/>
                    </a:lnTo>
                    <a:lnTo>
                      <a:pt x="348" y="426"/>
                    </a:lnTo>
                    <a:lnTo>
                      <a:pt x="352" y="424"/>
                    </a:lnTo>
                    <a:lnTo>
                      <a:pt x="356" y="424"/>
                    </a:lnTo>
                    <a:lnTo>
                      <a:pt x="356" y="426"/>
                    </a:lnTo>
                    <a:lnTo>
                      <a:pt x="357" y="424"/>
                    </a:lnTo>
                    <a:lnTo>
                      <a:pt x="362" y="421"/>
                    </a:lnTo>
                    <a:lnTo>
                      <a:pt x="362" y="421"/>
                    </a:lnTo>
                    <a:lnTo>
                      <a:pt x="362" y="423"/>
                    </a:lnTo>
                    <a:lnTo>
                      <a:pt x="359" y="424"/>
                    </a:lnTo>
                    <a:lnTo>
                      <a:pt x="359" y="429"/>
                    </a:lnTo>
                    <a:lnTo>
                      <a:pt x="357" y="432"/>
                    </a:lnTo>
                    <a:lnTo>
                      <a:pt x="356" y="432"/>
                    </a:lnTo>
                    <a:lnTo>
                      <a:pt x="352" y="430"/>
                    </a:lnTo>
                    <a:lnTo>
                      <a:pt x="351" y="432"/>
                    </a:lnTo>
                    <a:lnTo>
                      <a:pt x="354" y="435"/>
                    </a:lnTo>
                    <a:lnTo>
                      <a:pt x="354" y="437"/>
                    </a:lnTo>
                    <a:lnTo>
                      <a:pt x="356" y="438"/>
                    </a:lnTo>
                    <a:lnTo>
                      <a:pt x="359" y="438"/>
                    </a:lnTo>
                    <a:lnTo>
                      <a:pt x="360" y="438"/>
                    </a:lnTo>
                    <a:lnTo>
                      <a:pt x="359" y="440"/>
                    </a:lnTo>
                    <a:lnTo>
                      <a:pt x="357" y="440"/>
                    </a:lnTo>
                    <a:lnTo>
                      <a:pt x="357" y="442"/>
                    </a:lnTo>
                    <a:lnTo>
                      <a:pt x="362" y="446"/>
                    </a:lnTo>
                    <a:lnTo>
                      <a:pt x="362" y="445"/>
                    </a:lnTo>
                    <a:lnTo>
                      <a:pt x="365" y="445"/>
                    </a:lnTo>
                    <a:lnTo>
                      <a:pt x="367" y="443"/>
                    </a:lnTo>
                    <a:lnTo>
                      <a:pt x="370" y="437"/>
                    </a:lnTo>
                    <a:lnTo>
                      <a:pt x="368" y="442"/>
                    </a:lnTo>
                    <a:lnTo>
                      <a:pt x="368" y="445"/>
                    </a:lnTo>
                    <a:lnTo>
                      <a:pt x="368" y="446"/>
                    </a:lnTo>
                    <a:lnTo>
                      <a:pt x="367" y="446"/>
                    </a:lnTo>
                    <a:lnTo>
                      <a:pt x="365" y="450"/>
                    </a:lnTo>
                    <a:lnTo>
                      <a:pt x="365" y="451"/>
                    </a:lnTo>
                    <a:lnTo>
                      <a:pt x="367" y="453"/>
                    </a:lnTo>
                    <a:lnTo>
                      <a:pt x="367" y="454"/>
                    </a:lnTo>
                    <a:lnTo>
                      <a:pt x="367" y="461"/>
                    </a:lnTo>
                    <a:lnTo>
                      <a:pt x="367" y="462"/>
                    </a:lnTo>
                    <a:lnTo>
                      <a:pt x="370" y="462"/>
                    </a:lnTo>
                    <a:lnTo>
                      <a:pt x="368" y="464"/>
                    </a:lnTo>
                    <a:lnTo>
                      <a:pt x="370" y="467"/>
                    </a:lnTo>
                    <a:lnTo>
                      <a:pt x="373" y="472"/>
                    </a:lnTo>
                    <a:lnTo>
                      <a:pt x="375" y="472"/>
                    </a:lnTo>
                    <a:lnTo>
                      <a:pt x="375" y="474"/>
                    </a:lnTo>
                    <a:lnTo>
                      <a:pt x="376" y="472"/>
                    </a:lnTo>
                    <a:lnTo>
                      <a:pt x="378" y="475"/>
                    </a:lnTo>
                    <a:lnTo>
                      <a:pt x="381" y="474"/>
                    </a:lnTo>
                    <a:lnTo>
                      <a:pt x="379" y="472"/>
                    </a:lnTo>
                    <a:lnTo>
                      <a:pt x="381" y="472"/>
                    </a:lnTo>
                    <a:lnTo>
                      <a:pt x="381" y="472"/>
                    </a:lnTo>
                    <a:lnTo>
                      <a:pt x="383" y="474"/>
                    </a:lnTo>
                    <a:lnTo>
                      <a:pt x="384" y="470"/>
                    </a:lnTo>
                    <a:lnTo>
                      <a:pt x="383" y="467"/>
                    </a:lnTo>
                    <a:lnTo>
                      <a:pt x="381" y="467"/>
                    </a:lnTo>
                    <a:lnTo>
                      <a:pt x="379" y="467"/>
                    </a:lnTo>
                    <a:lnTo>
                      <a:pt x="379" y="467"/>
                    </a:lnTo>
                    <a:lnTo>
                      <a:pt x="381" y="464"/>
                    </a:lnTo>
                    <a:lnTo>
                      <a:pt x="381" y="462"/>
                    </a:lnTo>
                    <a:lnTo>
                      <a:pt x="379" y="461"/>
                    </a:lnTo>
                    <a:lnTo>
                      <a:pt x="378" y="459"/>
                    </a:lnTo>
                    <a:lnTo>
                      <a:pt x="378" y="458"/>
                    </a:lnTo>
                    <a:lnTo>
                      <a:pt x="379" y="458"/>
                    </a:lnTo>
                    <a:lnTo>
                      <a:pt x="379" y="454"/>
                    </a:lnTo>
                    <a:lnTo>
                      <a:pt x="381" y="454"/>
                    </a:lnTo>
                    <a:lnTo>
                      <a:pt x="381" y="456"/>
                    </a:lnTo>
                    <a:lnTo>
                      <a:pt x="383" y="459"/>
                    </a:lnTo>
                    <a:lnTo>
                      <a:pt x="384" y="456"/>
                    </a:lnTo>
                    <a:lnTo>
                      <a:pt x="384" y="458"/>
                    </a:lnTo>
                    <a:lnTo>
                      <a:pt x="386" y="459"/>
                    </a:lnTo>
                    <a:lnTo>
                      <a:pt x="384" y="462"/>
                    </a:lnTo>
                    <a:lnTo>
                      <a:pt x="386" y="464"/>
                    </a:lnTo>
                    <a:lnTo>
                      <a:pt x="387" y="464"/>
                    </a:lnTo>
                    <a:lnTo>
                      <a:pt x="389" y="462"/>
                    </a:lnTo>
                    <a:lnTo>
                      <a:pt x="391" y="462"/>
                    </a:lnTo>
                    <a:lnTo>
                      <a:pt x="389" y="464"/>
                    </a:lnTo>
                    <a:lnTo>
                      <a:pt x="387" y="466"/>
                    </a:lnTo>
                    <a:lnTo>
                      <a:pt x="387" y="469"/>
                    </a:lnTo>
                    <a:lnTo>
                      <a:pt x="389" y="470"/>
                    </a:lnTo>
                    <a:lnTo>
                      <a:pt x="387" y="474"/>
                    </a:lnTo>
                    <a:lnTo>
                      <a:pt x="387" y="475"/>
                    </a:lnTo>
                    <a:lnTo>
                      <a:pt x="391" y="477"/>
                    </a:lnTo>
                    <a:lnTo>
                      <a:pt x="392" y="475"/>
                    </a:lnTo>
                    <a:lnTo>
                      <a:pt x="392" y="472"/>
                    </a:lnTo>
                    <a:lnTo>
                      <a:pt x="394" y="475"/>
                    </a:lnTo>
                    <a:lnTo>
                      <a:pt x="392" y="475"/>
                    </a:lnTo>
                    <a:lnTo>
                      <a:pt x="394" y="480"/>
                    </a:lnTo>
                    <a:lnTo>
                      <a:pt x="395" y="480"/>
                    </a:lnTo>
                    <a:lnTo>
                      <a:pt x="397" y="475"/>
                    </a:lnTo>
                    <a:lnTo>
                      <a:pt x="399" y="472"/>
                    </a:lnTo>
                    <a:lnTo>
                      <a:pt x="399" y="470"/>
                    </a:lnTo>
                    <a:lnTo>
                      <a:pt x="399" y="464"/>
                    </a:lnTo>
                    <a:lnTo>
                      <a:pt x="402" y="458"/>
                    </a:lnTo>
                    <a:lnTo>
                      <a:pt x="402" y="451"/>
                    </a:lnTo>
                    <a:lnTo>
                      <a:pt x="400" y="448"/>
                    </a:lnTo>
                    <a:lnTo>
                      <a:pt x="400" y="445"/>
                    </a:lnTo>
                    <a:lnTo>
                      <a:pt x="400" y="445"/>
                    </a:lnTo>
                    <a:lnTo>
                      <a:pt x="400" y="445"/>
                    </a:lnTo>
                    <a:lnTo>
                      <a:pt x="402" y="450"/>
                    </a:lnTo>
                    <a:lnTo>
                      <a:pt x="403" y="450"/>
                    </a:lnTo>
                    <a:lnTo>
                      <a:pt x="405" y="446"/>
                    </a:lnTo>
                    <a:lnTo>
                      <a:pt x="408" y="443"/>
                    </a:lnTo>
                    <a:lnTo>
                      <a:pt x="407" y="448"/>
                    </a:lnTo>
                    <a:lnTo>
                      <a:pt x="405" y="453"/>
                    </a:lnTo>
                    <a:lnTo>
                      <a:pt x="407" y="456"/>
                    </a:lnTo>
                    <a:lnTo>
                      <a:pt x="403" y="462"/>
                    </a:lnTo>
                    <a:lnTo>
                      <a:pt x="403" y="466"/>
                    </a:lnTo>
                    <a:lnTo>
                      <a:pt x="403" y="467"/>
                    </a:lnTo>
                    <a:lnTo>
                      <a:pt x="402" y="469"/>
                    </a:lnTo>
                    <a:lnTo>
                      <a:pt x="402" y="472"/>
                    </a:lnTo>
                    <a:lnTo>
                      <a:pt x="402" y="475"/>
                    </a:lnTo>
                    <a:lnTo>
                      <a:pt x="403" y="478"/>
                    </a:lnTo>
                    <a:lnTo>
                      <a:pt x="405" y="480"/>
                    </a:lnTo>
                    <a:lnTo>
                      <a:pt x="405" y="483"/>
                    </a:lnTo>
                    <a:lnTo>
                      <a:pt x="407" y="483"/>
                    </a:lnTo>
                    <a:lnTo>
                      <a:pt x="407" y="486"/>
                    </a:lnTo>
                    <a:lnTo>
                      <a:pt x="410" y="488"/>
                    </a:lnTo>
                    <a:lnTo>
                      <a:pt x="411" y="486"/>
                    </a:lnTo>
                    <a:lnTo>
                      <a:pt x="413" y="488"/>
                    </a:lnTo>
                    <a:lnTo>
                      <a:pt x="415" y="486"/>
                    </a:lnTo>
                    <a:lnTo>
                      <a:pt x="418" y="486"/>
                    </a:lnTo>
                    <a:lnTo>
                      <a:pt x="418" y="488"/>
                    </a:lnTo>
                    <a:lnTo>
                      <a:pt x="415" y="489"/>
                    </a:lnTo>
                    <a:lnTo>
                      <a:pt x="413" y="491"/>
                    </a:lnTo>
                    <a:lnTo>
                      <a:pt x="413" y="491"/>
                    </a:lnTo>
                    <a:lnTo>
                      <a:pt x="415" y="493"/>
                    </a:lnTo>
                    <a:lnTo>
                      <a:pt x="413" y="494"/>
                    </a:lnTo>
                    <a:lnTo>
                      <a:pt x="411" y="494"/>
                    </a:lnTo>
                    <a:lnTo>
                      <a:pt x="411" y="496"/>
                    </a:lnTo>
                    <a:lnTo>
                      <a:pt x="413" y="499"/>
                    </a:lnTo>
                    <a:lnTo>
                      <a:pt x="413" y="502"/>
                    </a:lnTo>
                    <a:lnTo>
                      <a:pt x="413" y="502"/>
                    </a:lnTo>
                    <a:lnTo>
                      <a:pt x="410" y="501"/>
                    </a:lnTo>
                    <a:lnTo>
                      <a:pt x="410" y="499"/>
                    </a:lnTo>
                    <a:lnTo>
                      <a:pt x="408" y="499"/>
                    </a:lnTo>
                    <a:lnTo>
                      <a:pt x="410" y="501"/>
                    </a:lnTo>
                    <a:lnTo>
                      <a:pt x="408" y="504"/>
                    </a:lnTo>
                    <a:lnTo>
                      <a:pt x="408" y="507"/>
                    </a:lnTo>
                    <a:lnTo>
                      <a:pt x="408" y="507"/>
                    </a:lnTo>
                    <a:lnTo>
                      <a:pt x="408" y="509"/>
                    </a:lnTo>
                    <a:lnTo>
                      <a:pt x="405" y="509"/>
                    </a:lnTo>
                    <a:lnTo>
                      <a:pt x="405" y="512"/>
                    </a:lnTo>
                    <a:lnTo>
                      <a:pt x="405" y="512"/>
                    </a:lnTo>
                    <a:lnTo>
                      <a:pt x="407" y="513"/>
                    </a:lnTo>
                    <a:lnTo>
                      <a:pt x="408" y="512"/>
                    </a:lnTo>
                    <a:lnTo>
                      <a:pt x="408" y="515"/>
                    </a:lnTo>
                    <a:lnTo>
                      <a:pt x="411" y="517"/>
                    </a:lnTo>
                    <a:lnTo>
                      <a:pt x="413" y="517"/>
                    </a:lnTo>
                    <a:lnTo>
                      <a:pt x="415" y="518"/>
                    </a:lnTo>
                    <a:lnTo>
                      <a:pt x="415" y="518"/>
                    </a:lnTo>
                    <a:lnTo>
                      <a:pt x="411" y="518"/>
                    </a:lnTo>
                    <a:lnTo>
                      <a:pt x="411" y="518"/>
                    </a:lnTo>
                    <a:lnTo>
                      <a:pt x="411" y="520"/>
                    </a:lnTo>
                    <a:lnTo>
                      <a:pt x="413" y="521"/>
                    </a:lnTo>
                    <a:lnTo>
                      <a:pt x="415" y="525"/>
                    </a:lnTo>
                    <a:lnTo>
                      <a:pt x="416" y="526"/>
                    </a:lnTo>
                    <a:lnTo>
                      <a:pt x="418" y="526"/>
                    </a:lnTo>
                    <a:lnTo>
                      <a:pt x="416" y="526"/>
                    </a:lnTo>
                    <a:lnTo>
                      <a:pt x="415" y="528"/>
                    </a:lnTo>
                    <a:lnTo>
                      <a:pt x="413" y="529"/>
                    </a:lnTo>
                    <a:lnTo>
                      <a:pt x="413" y="533"/>
                    </a:lnTo>
                    <a:lnTo>
                      <a:pt x="416" y="537"/>
                    </a:lnTo>
                    <a:lnTo>
                      <a:pt x="418" y="537"/>
                    </a:lnTo>
                    <a:lnTo>
                      <a:pt x="421" y="537"/>
                    </a:lnTo>
                    <a:lnTo>
                      <a:pt x="422" y="539"/>
                    </a:lnTo>
                    <a:lnTo>
                      <a:pt x="419" y="541"/>
                    </a:lnTo>
                    <a:lnTo>
                      <a:pt x="416" y="539"/>
                    </a:lnTo>
                    <a:lnTo>
                      <a:pt x="415" y="541"/>
                    </a:lnTo>
                    <a:lnTo>
                      <a:pt x="413" y="544"/>
                    </a:lnTo>
                    <a:lnTo>
                      <a:pt x="408" y="548"/>
                    </a:lnTo>
                    <a:lnTo>
                      <a:pt x="405" y="550"/>
                    </a:lnTo>
                    <a:lnTo>
                      <a:pt x="405" y="553"/>
                    </a:lnTo>
                    <a:lnTo>
                      <a:pt x="407" y="556"/>
                    </a:lnTo>
                    <a:lnTo>
                      <a:pt x="410" y="553"/>
                    </a:lnTo>
                    <a:lnTo>
                      <a:pt x="411" y="550"/>
                    </a:lnTo>
                    <a:lnTo>
                      <a:pt x="411" y="548"/>
                    </a:lnTo>
                    <a:lnTo>
                      <a:pt x="413" y="548"/>
                    </a:lnTo>
                    <a:lnTo>
                      <a:pt x="416" y="545"/>
                    </a:lnTo>
                    <a:lnTo>
                      <a:pt x="418" y="545"/>
                    </a:lnTo>
                    <a:lnTo>
                      <a:pt x="419" y="545"/>
                    </a:lnTo>
                    <a:lnTo>
                      <a:pt x="422" y="545"/>
                    </a:lnTo>
                    <a:lnTo>
                      <a:pt x="421" y="548"/>
                    </a:lnTo>
                    <a:lnTo>
                      <a:pt x="421" y="548"/>
                    </a:lnTo>
                    <a:lnTo>
                      <a:pt x="424" y="548"/>
                    </a:lnTo>
                    <a:lnTo>
                      <a:pt x="424" y="550"/>
                    </a:lnTo>
                    <a:lnTo>
                      <a:pt x="421" y="553"/>
                    </a:lnTo>
                    <a:lnTo>
                      <a:pt x="421" y="555"/>
                    </a:lnTo>
                    <a:lnTo>
                      <a:pt x="422" y="556"/>
                    </a:lnTo>
                    <a:lnTo>
                      <a:pt x="421" y="560"/>
                    </a:lnTo>
                    <a:lnTo>
                      <a:pt x="419" y="561"/>
                    </a:lnTo>
                    <a:lnTo>
                      <a:pt x="419" y="563"/>
                    </a:lnTo>
                    <a:lnTo>
                      <a:pt x="421" y="564"/>
                    </a:lnTo>
                    <a:lnTo>
                      <a:pt x="419" y="564"/>
                    </a:lnTo>
                    <a:lnTo>
                      <a:pt x="416" y="564"/>
                    </a:lnTo>
                    <a:lnTo>
                      <a:pt x="415" y="568"/>
                    </a:lnTo>
                    <a:lnTo>
                      <a:pt x="415" y="568"/>
                    </a:lnTo>
                    <a:lnTo>
                      <a:pt x="416" y="568"/>
                    </a:lnTo>
                    <a:lnTo>
                      <a:pt x="418" y="568"/>
                    </a:lnTo>
                    <a:lnTo>
                      <a:pt x="421" y="568"/>
                    </a:lnTo>
                    <a:lnTo>
                      <a:pt x="421" y="569"/>
                    </a:lnTo>
                    <a:lnTo>
                      <a:pt x="418" y="571"/>
                    </a:lnTo>
                    <a:lnTo>
                      <a:pt x="416" y="571"/>
                    </a:lnTo>
                    <a:lnTo>
                      <a:pt x="415" y="571"/>
                    </a:lnTo>
                    <a:lnTo>
                      <a:pt x="413" y="571"/>
                    </a:lnTo>
                    <a:lnTo>
                      <a:pt x="413" y="574"/>
                    </a:lnTo>
                    <a:lnTo>
                      <a:pt x="415" y="577"/>
                    </a:lnTo>
                    <a:lnTo>
                      <a:pt x="416" y="577"/>
                    </a:lnTo>
                    <a:lnTo>
                      <a:pt x="416" y="574"/>
                    </a:lnTo>
                    <a:lnTo>
                      <a:pt x="418" y="576"/>
                    </a:lnTo>
                    <a:lnTo>
                      <a:pt x="421" y="574"/>
                    </a:lnTo>
                    <a:lnTo>
                      <a:pt x="424" y="569"/>
                    </a:lnTo>
                    <a:lnTo>
                      <a:pt x="427" y="566"/>
                    </a:lnTo>
                    <a:lnTo>
                      <a:pt x="429" y="560"/>
                    </a:lnTo>
                    <a:lnTo>
                      <a:pt x="432" y="553"/>
                    </a:lnTo>
                    <a:lnTo>
                      <a:pt x="432" y="552"/>
                    </a:lnTo>
                    <a:lnTo>
                      <a:pt x="432" y="552"/>
                    </a:lnTo>
                    <a:lnTo>
                      <a:pt x="432" y="552"/>
                    </a:lnTo>
                    <a:lnTo>
                      <a:pt x="432" y="548"/>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3" name="Freeform 157">
                <a:extLst>
                  <a:ext uri="{FF2B5EF4-FFF2-40B4-BE49-F238E27FC236}">
                    <a16:creationId xmlns:a16="http://schemas.microsoft.com/office/drawing/2014/main" id="{8D73939B-6E11-4E04-AECF-DAEA2BF90AC3}"/>
                  </a:ext>
                </a:extLst>
              </p:cNvPr>
              <p:cNvSpPr>
                <a:spLocks/>
              </p:cNvSpPr>
              <p:nvPr/>
            </p:nvSpPr>
            <p:spPr bwMode="auto">
              <a:xfrm>
                <a:off x="2383" y="1406"/>
                <a:ext cx="1" cy="3"/>
              </a:xfrm>
              <a:custGeom>
                <a:avLst/>
                <a:gdLst>
                  <a:gd name="T0" fmla="*/ 1 w 1"/>
                  <a:gd name="T1" fmla="*/ 3 h 3"/>
                  <a:gd name="T2" fmla="*/ 1 w 1"/>
                  <a:gd name="T3" fmla="*/ 0 h 3"/>
                  <a:gd name="T4" fmla="*/ 0 w 1"/>
                  <a:gd name="T5" fmla="*/ 2 h 3"/>
                  <a:gd name="T6" fmla="*/ 1 w 1"/>
                  <a:gd name="T7" fmla="*/ 3 h 3"/>
                </a:gdLst>
                <a:ahLst/>
                <a:cxnLst>
                  <a:cxn ang="0">
                    <a:pos x="T0" y="T1"/>
                  </a:cxn>
                  <a:cxn ang="0">
                    <a:pos x="T2" y="T3"/>
                  </a:cxn>
                  <a:cxn ang="0">
                    <a:pos x="T4" y="T5"/>
                  </a:cxn>
                  <a:cxn ang="0">
                    <a:pos x="T6" y="T7"/>
                  </a:cxn>
                </a:cxnLst>
                <a:rect l="0" t="0" r="r" b="b"/>
                <a:pathLst>
                  <a:path w="1" h="3">
                    <a:moveTo>
                      <a:pt x="1" y="3"/>
                    </a:moveTo>
                    <a:lnTo>
                      <a:pt x="1" y="0"/>
                    </a:lnTo>
                    <a:lnTo>
                      <a:pt x="0" y="2"/>
                    </a:lnTo>
                    <a:lnTo>
                      <a:pt x="1" y="3"/>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4" name="Freeform 158">
                <a:extLst>
                  <a:ext uri="{FF2B5EF4-FFF2-40B4-BE49-F238E27FC236}">
                    <a16:creationId xmlns:a16="http://schemas.microsoft.com/office/drawing/2014/main" id="{5B27C816-2953-42F9-B624-067020E95E89}"/>
                  </a:ext>
                </a:extLst>
              </p:cNvPr>
              <p:cNvSpPr>
                <a:spLocks/>
              </p:cNvSpPr>
              <p:nvPr/>
            </p:nvSpPr>
            <p:spPr bwMode="auto">
              <a:xfrm>
                <a:off x="2376" y="1414"/>
                <a:ext cx="5" cy="3"/>
              </a:xfrm>
              <a:custGeom>
                <a:avLst/>
                <a:gdLst>
                  <a:gd name="T0" fmla="*/ 0 w 5"/>
                  <a:gd name="T1" fmla="*/ 2 h 3"/>
                  <a:gd name="T2" fmla="*/ 2 w 5"/>
                  <a:gd name="T3" fmla="*/ 3 h 3"/>
                  <a:gd name="T4" fmla="*/ 5 w 5"/>
                  <a:gd name="T5" fmla="*/ 2 h 3"/>
                  <a:gd name="T6" fmla="*/ 3 w 5"/>
                  <a:gd name="T7" fmla="*/ 0 h 3"/>
                  <a:gd name="T8" fmla="*/ 0 w 5"/>
                  <a:gd name="T9" fmla="*/ 2 h 3"/>
                </a:gdLst>
                <a:ahLst/>
                <a:cxnLst>
                  <a:cxn ang="0">
                    <a:pos x="T0" y="T1"/>
                  </a:cxn>
                  <a:cxn ang="0">
                    <a:pos x="T2" y="T3"/>
                  </a:cxn>
                  <a:cxn ang="0">
                    <a:pos x="T4" y="T5"/>
                  </a:cxn>
                  <a:cxn ang="0">
                    <a:pos x="T6" y="T7"/>
                  </a:cxn>
                  <a:cxn ang="0">
                    <a:pos x="T8" y="T9"/>
                  </a:cxn>
                </a:cxnLst>
                <a:rect l="0" t="0" r="r" b="b"/>
                <a:pathLst>
                  <a:path w="5" h="3">
                    <a:moveTo>
                      <a:pt x="0" y="2"/>
                    </a:moveTo>
                    <a:lnTo>
                      <a:pt x="2" y="3"/>
                    </a:lnTo>
                    <a:lnTo>
                      <a:pt x="5" y="2"/>
                    </a:lnTo>
                    <a:lnTo>
                      <a:pt x="3" y="0"/>
                    </a:lnTo>
                    <a:lnTo>
                      <a:pt x="0" y="2"/>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5" name="Freeform 159">
                <a:extLst>
                  <a:ext uri="{FF2B5EF4-FFF2-40B4-BE49-F238E27FC236}">
                    <a16:creationId xmlns:a16="http://schemas.microsoft.com/office/drawing/2014/main" id="{19FA7CDE-5ABC-4870-9D50-B68C35D86E38}"/>
                  </a:ext>
                </a:extLst>
              </p:cNvPr>
              <p:cNvSpPr>
                <a:spLocks/>
              </p:cNvSpPr>
              <p:nvPr/>
            </p:nvSpPr>
            <p:spPr bwMode="auto">
              <a:xfrm>
                <a:off x="2392" y="1406"/>
                <a:ext cx="8" cy="8"/>
              </a:xfrm>
              <a:custGeom>
                <a:avLst/>
                <a:gdLst>
                  <a:gd name="T0" fmla="*/ 2 w 8"/>
                  <a:gd name="T1" fmla="*/ 0 h 8"/>
                  <a:gd name="T2" fmla="*/ 0 w 8"/>
                  <a:gd name="T3" fmla="*/ 2 h 8"/>
                  <a:gd name="T4" fmla="*/ 2 w 8"/>
                  <a:gd name="T5" fmla="*/ 3 h 8"/>
                  <a:gd name="T6" fmla="*/ 3 w 8"/>
                  <a:gd name="T7" fmla="*/ 5 h 8"/>
                  <a:gd name="T8" fmla="*/ 2 w 8"/>
                  <a:gd name="T9" fmla="*/ 5 h 8"/>
                  <a:gd name="T10" fmla="*/ 2 w 8"/>
                  <a:gd name="T11" fmla="*/ 8 h 8"/>
                  <a:gd name="T12" fmla="*/ 5 w 8"/>
                  <a:gd name="T13" fmla="*/ 6 h 8"/>
                  <a:gd name="T14" fmla="*/ 7 w 8"/>
                  <a:gd name="T15" fmla="*/ 5 h 8"/>
                  <a:gd name="T16" fmla="*/ 8 w 8"/>
                  <a:gd name="T17" fmla="*/ 3 h 8"/>
                  <a:gd name="T18" fmla="*/ 5 w 8"/>
                  <a:gd name="T19" fmla="*/ 0 h 8"/>
                  <a:gd name="T20" fmla="*/ 2 w 8"/>
                  <a:gd name="T21"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8">
                    <a:moveTo>
                      <a:pt x="2" y="0"/>
                    </a:moveTo>
                    <a:lnTo>
                      <a:pt x="0" y="2"/>
                    </a:lnTo>
                    <a:lnTo>
                      <a:pt x="2" y="3"/>
                    </a:lnTo>
                    <a:lnTo>
                      <a:pt x="3" y="5"/>
                    </a:lnTo>
                    <a:lnTo>
                      <a:pt x="2" y="5"/>
                    </a:lnTo>
                    <a:lnTo>
                      <a:pt x="2" y="8"/>
                    </a:lnTo>
                    <a:lnTo>
                      <a:pt x="5" y="6"/>
                    </a:lnTo>
                    <a:lnTo>
                      <a:pt x="7" y="5"/>
                    </a:lnTo>
                    <a:lnTo>
                      <a:pt x="8" y="3"/>
                    </a:lnTo>
                    <a:lnTo>
                      <a:pt x="5" y="0"/>
                    </a:lnTo>
                    <a:lnTo>
                      <a:pt x="2"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6" name="Freeform 160">
                <a:extLst>
                  <a:ext uri="{FF2B5EF4-FFF2-40B4-BE49-F238E27FC236}">
                    <a16:creationId xmlns:a16="http://schemas.microsoft.com/office/drawing/2014/main" id="{E5BAC9BF-DEB5-4D47-BA6A-C39B23077626}"/>
                  </a:ext>
                </a:extLst>
              </p:cNvPr>
              <p:cNvSpPr>
                <a:spLocks/>
              </p:cNvSpPr>
              <p:nvPr/>
            </p:nvSpPr>
            <p:spPr bwMode="auto">
              <a:xfrm>
                <a:off x="2575" y="1377"/>
                <a:ext cx="2" cy="4"/>
              </a:xfrm>
              <a:custGeom>
                <a:avLst/>
                <a:gdLst>
                  <a:gd name="T0" fmla="*/ 0 w 2"/>
                  <a:gd name="T1" fmla="*/ 0 h 4"/>
                  <a:gd name="T2" fmla="*/ 0 w 2"/>
                  <a:gd name="T3" fmla="*/ 2 h 4"/>
                  <a:gd name="T4" fmla="*/ 2 w 2"/>
                  <a:gd name="T5" fmla="*/ 4 h 4"/>
                  <a:gd name="T6" fmla="*/ 2 w 2"/>
                  <a:gd name="T7" fmla="*/ 2 h 4"/>
                  <a:gd name="T8" fmla="*/ 0 w 2"/>
                  <a:gd name="T9" fmla="*/ 0 h 4"/>
                </a:gdLst>
                <a:ahLst/>
                <a:cxnLst>
                  <a:cxn ang="0">
                    <a:pos x="T0" y="T1"/>
                  </a:cxn>
                  <a:cxn ang="0">
                    <a:pos x="T2" y="T3"/>
                  </a:cxn>
                  <a:cxn ang="0">
                    <a:pos x="T4" y="T5"/>
                  </a:cxn>
                  <a:cxn ang="0">
                    <a:pos x="T6" y="T7"/>
                  </a:cxn>
                  <a:cxn ang="0">
                    <a:pos x="T8" y="T9"/>
                  </a:cxn>
                </a:cxnLst>
                <a:rect l="0" t="0" r="r" b="b"/>
                <a:pathLst>
                  <a:path w="2" h="4">
                    <a:moveTo>
                      <a:pt x="0" y="0"/>
                    </a:moveTo>
                    <a:lnTo>
                      <a:pt x="0" y="2"/>
                    </a:lnTo>
                    <a:lnTo>
                      <a:pt x="2" y="4"/>
                    </a:lnTo>
                    <a:lnTo>
                      <a:pt x="2" y="2"/>
                    </a:lnTo>
                    <a:lnTo>
                      <a:pt x="0"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7" name="Freeform 161">
                <a:extLst>
                  <a:ext uri="{FF2B5EF4-FFF2-40B4-BE49-F238E27FC236}">
                    <a16:creationId xmlns:a16="http://schemas.microsoft.com/office/drawing/2014/main" id="{D326EBB4-9835-468E-B268-E2E7208A2A29}"/>
                  </a:ext>
                </a:extLst>
              </p:cNvPr>
              <p:cNvSpPr>
                <a:spLocks/>
              </p:cNvSpPr>
              <p:nvPr/>
            </p:nvSpPr>
            <p:spPr bwMode="auto">
              <a:xfrm>
                <a:off x="2663" y="1357"/>
                <a:ext cx="2" cy="1"/>
              </a:xfrm>
              <a:custGeom>
                <a:avLst/>
                <a:gdLst>
                  <a:gd name="T0" fmla="*/ 2 w 2"/>
                  <a:gd name="T1" fmla="*/ 0 h 1"/>
                  <a:gd name="T2" fmla="*/ 0 w 2"/>
                  <a:gd name="T3" fmla="*/ 0 h 1"/>
                  <a:gd name="T4" fmla="*/ 0 w 2"/>
                  <a:gd name="T5" fmla="*/ 1 h 1"/>
                  <a:gd name="T6" fmla="*/ 2 w 2"/>
                  <a:gd name="T7" fmla="*/ 0 h 1"/>
                </a:gdLst>
                <a:ahLst/>
                <a:cxnLst>
                  <a:cxn ang="0">
                    <a:pos x="T0" y="T1"/>
                  </a:cxn>
                  <a:cxn ang="0">
                    <a:pos x="T2" y="T3"/>
                  </a:cxn>
                  <a:cxn ang="0">
                    <a:pos x="T4" y="T5"/>
                  </a:cxn>
                  <a:cxn ang="0">
                    <a:pos x="T6" y="T7"/>
                  </a:cxn>
                </a:cxnLst>
                <a:rect l="0" t="0" r="r" b="b"/>
                <a:pathLst>
                  <a:path w="2" h="1">
                    <a:moveTo>
                      <a:pt x="2" y="0"/>
                    </a:moveTo>
                    <a:lnTo>
                      <a:pt x="0" y="0"/>
                    </a:lnTo>
                    <a:lnTo>
                      <a:pt x="0" y="1"/>
                    </a:lnTo>
                    <a:lnTo>
                      <a:pt x="2"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8" name="Freeform 162">
                <a:extLst>
                  <a:ext uri="{FF2B5EF4-FFF2-40B4-BE49-F238E27FC236}">
                    <a16:creationId xmlns:a16="http://schemas.microsoft.com/office/drawing/2014/main" id="{36BFAB34-94A8-441D-B821-FCBDAE13AB2A}"/>
                  </a:ext>
                </a:extLst>
              </p:cNvPr>
              <p:cNvSpPr>
                <a:spLocks/>
              </p:cNvSpPr>
              <p:nvPr/>
            </p:nvSpPr>
            <p:spPr bwMode="auto">
              <a:xfrm>
                <a:off x="2657" y="1355"/>
                <a:ext cx="4" cy="5"/>
              </a:xfrm>
              <a:custGeom>
                <a:avLst/>
                <a:gdLst>
                  <a:gd name="T0" fmla="*/ 0 w 4"/>
                  <a:gd name="T1" fmla="*/ 2 h 5"/>
                  <a:gd name="T2" fmla="*/ 0 w 4"/>
                  <a:gd name="T3" fmla="*/ 3 h 5"/>
                  <a:gd name="T4" fmla="*/ 1 w 4"/>
                  <a:gd name="T5" fmla="*/ 5 h 5"/>
                  <a:gd name="T6" fmla="*/ 3 w 4"/>
                  <a:gd name="T7" fmla="*/ 5 h 5"/>
                  <a:gd name="T8" fmla="*/ 3 w 4"/>
                  <a:gd name="T9" fmla="*/ 3 h 5"/>
                  <a:gd name="T10" fmla="*/ 4 w 4"/>
                  <a:gd name="T11" fmla="*/ 2 h 5"/>
                  <a:gd name="T12" fmla="*/ 3 w 4"/>
                  <a:gd name="T13" fmla="*/ 0 h 5"/>
                  <a:gd name="T14" fmla="*/ 0 w 4"/>
                  <a:gd name="T15" fmla="*/ 2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5">
                    <a:moveTo>
                      <a:pt x="0" y="2"/>
                    </a:moveTo>
                    <a:lnTo>
                      <a:pt x="0" y="3"/>
                    </a:lnTo>
                    <a:lnTo>
                      <a:pt x="1" y="5"/>
                    </a:lnTo>
                    <a:lnTo>
                      <a:pt x="3" y="5"/>
                    </a:lnTo>
                    <a:lnTo>
                      <a:pt x="3" y="3"/>
                    </a:lnTo>
                    <a:lnTo>
                      <a:pt x="4" y="2"/>
                    </a:lnTo>
                    <a:lnTo>
                      <a:pt x="3" y="0"/>
                    </a:lnTo>
                    <a:lnTo>
                      <a:pt x="0" y="2"/>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9" name="Freeform 163">
                <a:extLst>
                  <a:ext uri="{FF2B5EF4-FFF2-40B4-BE49-F238E27FC236}">
                    <a16:creationId xmlns:a16="http://schemas.microsoft.com/office/drawing/2014/main" id="{0D46155B-9A96-43E9-A2F0-D95450D0CEA8}"/>
                  </a:ext>
                </a:extLst>
              </p:cNvPr>
              <p:cNvSpPr>
                <a:spLocks/>
              </p:cNvSpPr>
              <p:nvPr/>
            </p:nvSpPr>
            <p:spPr bwMode="auto">
              <a:xfrm>
                <a:off x="2644" y="1358"/>
                <a:ext cx="3" cy="3"/>
              </a:xfrm>
              <a:custGeom>
                <a:avLst/>
                <a:gdLst>
                  <a:gd name="T0" fmla="*/ 0 w 3"/>
                  <a:gd name="T1" fmla="*/ 0 h 3"/>
                  <a:gd name="T2" fmla="*/ 0 w 3"/>
                  <a:gd name="T3" fmla="*/ 3 h 3"/>
                  <a:gd name="T4" fmla="*/ 3 w 3"/>
                  <a:gd name="T5" fmla="*/ 2 h 3"/>
                  <a:gd name="T6" fmla="*/ 2 w 3"/>
                  <a:gd name="T7" fmla="*/ 0 h 3"/>
                  <a:gd name="T8" fmla="*/ 0 w 3"/>
                  <a:gd name="T9" fmla="*/ 0 h 3"/>
                </a:gdLst>
                <a:ahLst/>
                <a:cxnLst>
                  <a:cxn ang="0">
                    <a:pos x="T0" y="T1"/>
                  </a:cxn>
                  <a:cxn ang="0">
                    <a:pos x="T2" y="T3"/>
                  </a:cxn>
                  <a:cxn ang="0">
                    <a:pos x="T4" y="T5"/>
                  </a:cxn>
                  <a:cxn ang="0">
                    <a:pos x="T6" y="T7"/>
                  </a:cxn>
                  <a:cxn ang="0">
                    <a:pos x="T8" y="T9"/>
                  </a:cxn>
                </a:cxnLst>
                <a:rect l="0" t="0" r="r" b="b"/>
                <a:pathLst>
                  <a:path w="3" h="3">
                    <a:moveTo>
                      <a:pt x="0" y="0"/>
                    </a:moveTo>
                    <a:lnTo>
                      <a:pt x="0" y="3"/>
                    </a:lnTo>
                    <a:lnTo>
                      <a:pt x="3" y="2"/>
                    </a:lnTo>
                    <a:lnTo>
                      <a:pt x="2" y="0"/>
                    </a:lnTo>
                    <a:lnTo>
                      <a:pt x="0"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0" name="Freeform 164">
                <a:extLst>
                  <a:ext uri="{FF2B5EF4-FFF2-40B4-BE49-F238E27FC236}">
                    <a16:creationId xmlns:a16="http://schemas.microsoft.com/office/drawing/2014/main" id="{CC372BAF-B729-49AA-8E98-E847C15FC30C}"/>
                  </a:ext>
                </a:extLst>
              </p:cNvPr>
              <p:cNvSpPr>
                <a:spLocks/>
              </p:cNvSpPr>
              <p:nvPr/>
            </p:nvSpPr>
            <p:spPr bwMode="auto">
              <a:xfrm>
                <a:off x="2996" y="1368"/>
                <a:ext cx="5" cy="6"/>
              </a:xfrm>
              <a:custGeom>
                <a:avLst/>
                <a:gdLst>
                  <a:gd name="T0" fmla="*/ 2 w 5"/>
                  <a:gd name="T1" fmla="*/ 6 h 6"/>
                  <a:gd name="T2" fmla="*/ 3 w 5"/>
                  <a:gd name="T3" fmla="*/ 6 h 6"/>
                  <a:gd name="T4" fmla="*/ 3 w 5"/>
                  <a:gd name="T5" fmla="*/ 3 h 6"/>
                  <a:gd name="T6" fmla="*/ 5 w 5"/>
                  <a:gd name="T7" fmla="*/ 1 h 6"/>
                  <a:gd name="T8" fmla="*/ 3 w 5"/>
                  <a:gd name="T9" fmla="*/ 0 h 6"/>
                  <a:gd name="T10" fmla="*/ 2 w 5"/>
                  <a:gd name="T11" fmla="*/ 1 h 6"/>
                  <a:gd name="T12" fmla="*/ 2 w 5"/>
                  <a:gd name="T13" fmla="*/ 3 h 6"/>
                  <a:gd name="T14" fmla="*/ 2 w 5"/>
                  <a:gd name="T15" fmla="*/ 3 h 6"/>
                  <a:gd name="T16" fmla="*/ 0 w 5"/>
                  <a:gd name="T17" fmla="*/ 6 h 6"/>
                  <a:gd name="T18" fmla="*/ 2 w 5"/>
                  <a:gd name="T19"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6">
                    <a:moveTo>
                      <a:pt x="2" y="6"/>
                    </a:moveTo>
                    <a:lnTo>
                      <a:pt x="3" y="6"/>
                    </a:lnTo>
                    <a:lnTo>
                      <a:pt x="3" y="3"/>
                    </a:lnTo>
                    <a:lnTo>
                      <a:pt x="5" y="1"/>
                    </a:lnTo>
                    <a:lnTo>
                      <a:pt x="3" y="0"/>
                    </a:lnTo>
                    <a:lnTo>
                      <a:pt x="2" y="1"/>
                    </a:lnTo>
                    <a:lnTo>
                      <a:pt x="2" y="3"/>
                    </a:lnTo>
                    <a:lnTo>
                      <a:pt x="2" y="3"/>
                    </a:lnTo>
                    <a:lnTo>
                      <a:pt x="0" y="6"/>
                    </a:lnTo>
                    <a:lnTo>
                      <a:pt x="2" y="6"/>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1" name="Freeform 165">
                <a:extLst>
                  <a:ext uri="{FF2B5EF4-FFF2-40B4-BE49-F238E27FC236}">
                    <a16:creationId xmlns:a16="http://schemas.microsoft.com/office/drawing/2014/main" id="{260A09A6-0076-42FD-92E9-D91656B4DC91}"/>
                  </a:ext>
                </a:extLst>
              </p:cNvPr>
              <p:cNvSpPr>
                <a:spLocks/>
              </p:cNvSpPr>
              <p:nvPr/>
            </p:nvSpPr>
            <p:spPr bwMode="auto">
              <a:xfrm>
                <a:off x="2666" y="1353"/>
                <a:ext cx="2" cy="2"/>
              </a:xfrm>
              <a:custGeom>
                <a:avLst/>
                <a:gdLst>
                  <a:gd name="T0" fmla="*/ 2 w 2"/>
                  <a:gd name="T1" fmla="*/ 0 h 2"/>
                  <a:gd name="T2" fmla="*/ 0 w 2"/>
                  <a:gd name="T3" fmla="*/ 2 h 2"/>
                  <a:gd name="T4" fmla="*/ 2 w 2"/>
                  <a:gd name="T5" fmla="*/ 2 h 2"/>
                  <a:gd name="T6" fmla="*/ 2 w 2"/>
                  <a:gd name="T7" fmla="*/ 0 h 2"/>
                </a:gdLst>
                <a:ahLst/>
                <a:cxnLst>
                  <a:cxn ang="0">
                    <a:pos x="T0" y="T1"/>
                  </a:cxn>
                  <a:cxn ang="0">
                    <a:pos x="T2" y="T3"/>
                  </a:cxn>
                  <a:cxn ang="0">
                    <a:pos x="T4" y="T5"/>
                  </a:cxn>
                  <a:cxn ang="0">
                    <a:pos x="T6" y="T7"/>
                  </a:cxn>
                </a:cxnLst>
                <a:rect l="0" t="0" r="r" b="b"/>
                <a:pathLst>
                  <a:path w="2" h="2">
                    <a:moveTo>
                      <a:pt x="2" y="0"/>
                    </a:moveTo>
                    <a:lnTo>
                      <a:pt x="0" y="2"/>
                    </a:lnTo>
                    <a:lnTo>
                      <a:pt x="2" y="2"/>
                    </a:lnTo>
                    <a:lnTo>
                      <a:pt x="2"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2" name="Freeform 166">
                <a:extLst>
                  <a:ext uri="{FF2B5EF4-FFF2-40B4-BE49-F238E27FC236}">
                    <a16:creationId xmlns:a16="http://schemas.microsoft.com/office/drawing/2014/main" id="{8FFBA049-9380-4C47-9EEE-442EBE89785A}"/>
                  </a:ext>
                </a:extLst>
              </p:cNvPr>
              <p:cNvSpPr>
                <a:spLocks/>
              </p:cNvSpPr>
              <p:nvPr/>
            </p:nvSpPr>
            <p:spPr bwMode="auto">
              <a:xfrm>
                <a:off x="2674" y="1366"/>
                <a:ext cx="2" cy="3"/>
              </a:xfrm>
              <a:custGeom>
                <a:avLst/>
                <a:gdLst>
                  <a:gd name="T0" fmla="*/ 0 w 2"/>
                  <a:gd name="T1" fmla="*/ 2 h 3"/>
                  <a:gd name="T2" fmla="*/ 0 w 2"/>
                  <a:gd name="T3" fmla="*/ 3 h 3"/>
                  <a:gd name="T4" fmla="*/ 2 w 2"/>
                  <a:gd name="T5" fmla="*/ 2 h 3"/>
                  <a:gd name="T6" fmla="*/ 2 w 2"/>
                  <a:gd name="T7" fmla="*/ 0 h 3"/>
                  <a:gd name="T8" fmla="*/ 0 w 2"/>
                  <a:gd name="T9" fmla="*/ 2 h 3"/>
                </a:gdLst>
                <a:ahLst/>
                <a:cxnLst>
                  <a:cxn ang="0">
                    <a:pos x="T0" y="T1"/>
                  </a:cxn>
                  <a:cxn ang="0">
                    <a:pos x="T2" y="T3"/>
                  </a:cxn>
                  <a:cxn ang="0">
                    <a:pos x="T4" y="T5"/>
                  </a:cxn>
                  <a:cxn ang="0">
                    <a:pos x="T6" y="T7"/>
                  </a:cxn>
                  <a:cxn ang="0">
                    <a:pos x="T8" y="T9"/>
                  </a:cxn>
                </a:cxnLst>
                <a:rect l="0" t="0" r="r" b="b"/>
                <a:pathLst>
                  <a:path w="2" h="3">
                    <a:moveTo>
                      <a:pt x="0" y="2"/>
                    </a:moveTo>
                    <a:lnTo>
                      <a:pt x="0" y="3"/>
                    </a:lnTo>
                    <a:lnTo>
                      <a:pt x="2" y="2"/>
                    </a:lnTo>
                    <a:lnTo>
                      <a:pt x="2" y="0"/>
                    </a:lnTo>
                    <a:lnTo>
                      <a:pt x="0" y="2"/>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3" name="Freeform 167">
                <a:extLst>
                  <a:ext uri="{FF2B5EF4-FFF2-40B4-BE49-F238E27FC236}">
                    <a16:creationId xmlns:a16="http://schemas.microsoft.com/office/drawing/2014/main" id="{F39D867A-AADA-45F0-88AD-385171600892}"/>
                  </a:ext>
                </a:extLst>
              </p:cNvPr>
              <p:cNvSpPr>
                <a:spLocks/>
              </p:cNvSpPr>
              <p:nvPr/>
            </p:nvSpPr>
            <p:spPr bwMode="auto">
              <a:xfrm>
                <a:off x="5319" y="2609"/>
                <a:ext cx="5" cy="6"/>
              </a:xfrm>
              <a:custGeom>
                <a:avLst/>
                <a:gdLst>
                  <a:gd name="T0" fmla="*/ 2 w 5"/>
                  <a:gd name="T1" fmla="*/ 6 h 6"/>
                  <a:gd name="T2" fmla="*/ 5 w 5"/>
                  <a:gd name="T3" fmla="*/ 3 h 6"/>
                  <a:gd name="T4" fmla="*/ 3 w 5"/>
                  <a:gd name="T5" fmla="*/ 0 h 6"/>
                  <a:gd name="T6" fmla="*/ 2 w 5"/>
                  <a:gd name="T7" fmla="*/ 0 h 6"/>
                  <a:gd name="T8" fmla="*/ 2 w 5"/>
                  <a:gd name="T9" fmla="*/ 3 h 6"/>
                  <a:gd name="T10" fmla="*/ 0 w 5"/>
                  <a:gd name="T11" fmla="*/ 4 h 6"/>
                  <a:gd name="T12" fmla="*/ 2 w 5"/>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5" h="6">
                    <a:moveTo>
                      <a:pt x="2" y="6"/>
                    </a:moveTo>
                    <a:lnTo>
                      <a:pt x="5" y="3"/>
                    </a:lnTo>
                    <a:lnTo>
                      <a:pt x="3" y="0"/>
                    </a:lnTo>
                    <a:lnTo>
                      <a:pt x="2" y="0"/>
                    </a:lnTo>
                    <a:lnTo>
                      <a:pt x="2" y="3"/>
                    </a:lnTo>
                    <a:lnTo>
                      <a:pt x="0" y="4"/>
                    </a:lnTo>
                    <a:lnTo>
                      <a:pt x="2" y="6"/>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4" name="Freeform 168">
                <a:extLst>
                  <a:ext uri="{FF2B5EF4-FFF2-40B4-BE49-F238E27FC236}">
                    <a16:creationId xmlns:a16="http://schemas.microsoft.com/office/drawing/2014/main" id="{1C02C7EC-915A-4D77-A5B5-71C8E90D7507}"/>
                  </a:ext>
                </a:extLst>
              </p:cNvPr>
              <p:cNvSpPr>
                <a:spLocks/>
              </p:cNvSpPr>
              <p:nvPr/>
            </p:nvSpPr>
            <p:spPr bwMode="auto">
              <a:xfrm>
                <a:off x="5310" y="2601"/>
                <a:ext cx="4" cy="4"/>
              </a:xfrm>
              <a:custGeom>
                <a:avLst/>
                <a:gdLst>
                  <a:gd name="T0" fmla="*/ 3 w 4"/>
                  <a:gd name="T1" fmla="*/ 4 h 4"/>
                  <a:gd name="T2" fmla="*/ 4 w 4"/>
                  <a:gd name="T3" fmla="*/ 3 h 4"/>
                  <a:gd name="T4" fmla="*/ 3 w 4"/>
                  <a:gd name="T5" fmla="*/ 0 h 4"/>
                  <a:gd name="T6" fmla="*/ 1 w 4"/>
                  <a:gd name="T7" fmla="*/ 1 h 4"/>
                  <a:gd name="T8" fmla="*/ 0 w 4"/>
                  <a:gd name="T9" fmla="*/ 1 h 4"/>
                  <a:gd name="T10" fmla="*/ 1 w 4"/>
                  <a:gd name="T11" fmla="*/ 3 h 4"/>
                  <a:gd name="T12" fmla="*/ 3 w 4"/>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4" h="4">
                    <a:moveTo>
                      <a:pt x="3" y="4"/>
                    </a:moveTo>
                    <a:lnTo>
                      <a:pt x="4" y="3"/>
                    </a:lnTo>
                    <a:lnTo>
                      <a:pt x="3" y="0"/>
                    </a:lnTo>
                    <a:lnTo>
                      <a:pt x="1" y="1"/>
                    </a:lnTo>
                    <a:lnTo>
                      <a:pt x="0" y="1"/>
                    </a:lnTo>
                    <a:lnTo>
                      <a:pt x="1" y="3"/>
                    </a:lnTo>
                    <a:lnTo>
                      <a:pt x="3" y="4"/>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5" name="Freeform 169">
                <a:extLst>
                  <a:ext uri="{FF2B5EF4-FFF2-40B4-BE49-F238E27FC236}">
                    <a16:creationId xmlns:a16="http://schemas.microsoft.com/office/drawing/2014/main" id="{807A77AD-DA8F-4940-A684-61002D6221E4}"/>
                  </a:ext>
                </a:extLst>
              </p:cNvPr>
              <p:cNvSpPr>
                <a:spLocks/>
              </p:cNvSpPr>
              <p:nvPr/>
            </p:nvSpPr>
            <p:spPr bwMode="auto">
              <a:xfrm>
                <a:off x="5292" y="2589"/>
                <a:ext cx="6" cy="10"/>
              </a:xfrm>
              <a:custGeom>
                <a:avLst/>
                <a:gdLst>
                  <a:gd name="T0" fmla="*/ 5 w 6"/>
                  <a:gd name="T1" fmla="*/ 0 h 10"/>
                  <a:gd name="T2" fmla="*/ 3 w 6"/>
                  <a:gd name="T3" fmla="*/ 0 h 10"/>
                  <a:gd name="T4" fmla="*/ 0 w 6"/>
                  <a:gd name="T5" fmla="*/ 4 h 10"/>
                  <a:gd name="T6" fmla="*/ 2 w 6"/>
                  <a:gd name="T7" fmla="*/ 5 h 10"/>
                  <a:gd name="T8" fmla="*/ 2 w 6"/>
                  <a:gd name="T9" fmla="*/ 8 h 10"/>
                  <a:gd name="T10" fmla="*/ 3 w 6"/>
                  <a:gd name="T11" fmla="*/ 10 h 10"/>
                  <a:gd name="T12" fmla="*/ 5 w 6"/>
                  <a:gd name="T13" fmla="*/ 8 h 10"/>
                  <a:gd name="T14" fmla="*/ 5 w 6"/>
                  <a:gd name="T15" fmla="*/ 7 h 10"/>
                  <a:gd name="T16" fmla="*/ 5 w 6"/>
                  <a:gd name="T17" fmla="*/ 5 h 10"/>
                  <a:gd name="T18" fmla="*/ 6 w 6"/>
                  <a:gd name="T19" fmla="*/ 4 h 10"/>
                  <a:gd name="T20" fmla="*/ 5 w 6"/>
                  <a:gd name="T21"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10">
                    <a:moveTo>
                      <a:pt x="5" y="0"/>
                    </a:moveTo>
                    <a:lnTo>
                      <a:pt x="3" y="0"/>
                    </a:lnTo>
                    <a:lnTo>
                      <a:pt x="0" y="4"/>
                    </a:lnTo>
                    <a:lnTo>
                      <a:pt x="2" y="5"/>
                    </a:lnTo>
                    <a:lnTo>
                      <a:pt x="2" y="8"/>
                    </a:lnTo>
                    <a:lnTo>
                      <a:pt x="3" y="10"/>
                    </a:lnTo>
                    <a:lnTo>
                      <a:pt x="5" y="8"/>
                    </a:lnTo>
                    <a:lnTo>
                      <a:pt x="5" y="7"/>
                    </a:lnTo>
                    <a:lnTo>
                      <a:pt x="5" y="5"/>
                    </a:lnTo>
                    <a:lnTo>
                      <a:pt x="6" y="4"/>
                    </a:lnTo>
                    <a:lnTo>
                      <a:pt x="5"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6" name="Freeform 170">
                <a:extLst>
                  <a:ext uri="{FF2B5EF4-FFF2-40B4-BE49-F238E27FC236}">
                    <a16:creationId xmlns:a16="http://schemas.microsoft.com/office/drawing/2014/main" id="{4580308E-61C7-4F11-B2E6-C7B42AB13B47}"/>
                  </a:ext>
                </a:extLst>
              </p:cNvPr>
              <p:cNvSpPr>
                <a:spLocks/>
              </p:cNvSpPr>
              <p:nvPr/>
            </p:nvSpPr>
            <p:spPr bwMode="auto">
              <a:xfrm>
                <a:off x="5297" y="2604"/>
                <a:ext cx="3" cy="1"/>
              </a:xfrm>
              <a:custGeom>
                <a:avLst/>
                <a:gdLst>
                  <a:gd name="T0" fmla="*/ 1 w 3"/>
                  <a:gd name="T1" fmla="*/ 1 h 1"/>
                  <a:gd name="T2" fmla="*/ 3 w 3"/>
                  <a:gd name="T3" fmla="*/ 1 h 1"/>
                  <a:gd name="T4" fmla="*/ 3 w 3"/>
                  <a:gd name="T5" fmla="*/ 0 h 1"/>
                  <a:gd name="T6" fmla="*/ 1 w 3"/>
                  <a:gd name="T7" fmla="*/ 0 h 1"/>
                  <a:gd name="T8" fmla="*/ 0 w 3"/>
                  <a:gd name="T9" fmla="*/ 0 h 1"/>
                  <a:gd name="T10" fmla="*/ 1 w 3"/>
                  <a:gd name="T11" fmla="*/ 1 h 1"/>
                </a:gdLst>
                <a:ahLst/>
                <a:cxnLst>
                  <a:cxn ang="0">
                    <a:pos x="T0" y="T1"/>
                  </a:cxn>
                  <a:cxn ang="0">
                    <a:pos x="T2" y="T3"/>
                  </a:cxn>
                  <a:cxn ang="0">
                    <a:pos x="T4" y="T5"/>
                  </a:cxn>
                  <a:cxn ang="0">
                    <a:pos x="T6" y="T7"/>
                  </a:cxn>
                  <a:cxn ang="0">
                    <a:pos x="T8" y="T9"/>
                  </a:cxn>
                  <a:cxn ang="0">
                    <a:pos x="T10" y="T11"/>
                  </a:cxn>
                </a:cxnLst>
                <a:rect l="0" t="0" r="r" b="b"/>
                <a:pathLst>
                  <a:path w="3" h="1">
                    <a:moveTo>
                      <a:pt x="1" y="1"/>
                    </a:moveTo>
                    <a:lnTo>
                      <a:pt x="3" y="1"/>
                    </a:lnTo>
                    <a:lnTo>
                      <a:pt x="3" y="0"/>
                    </a:lnTo>
                    <a:lnTo>
                      <a:pt x="1" y="0"/>
                    </a:lnTo>
                    <a:lnTo>
                      <a:pt x="0" y="0"/>
                    </a:lnTo>
                    <a:lnTo>
                      <a:pt x="1" y="1"/>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7" name="Freeform 171">
                <a:extLst>
                  <a:ext uri="{FF2B5EF4-FFF2-40B4-BE49-F238E27FC236}">
                    <a16:creationId xmlns:a16="http://schemas.microsoft.com/office/drawing/2014/main" id="{AA88C1BA-18D5-47E5-9AFB-4BFEEC62B60A}"/>
                  </a:ext>
                </a:extLst>
              </p:cNvPr>
              <p:cNvSpPr>
                <a:spLocks/>
              </p:cNvSpPr>
              <p:nvPr/>
            </p:nvSpPr>
            <p:spPr bwMode="auto">
              <a:xfrm>
                <a:off x="5467" y="2495"/>
                <a:ext cx="5" cy="4"/>
              </a:xfrm>
              <a:custGeom>
                <a:avLst/>
                <a:gdLst>
                  <a:gd name="T0" fmla="*/ 2 w 5"/>
                  <a:gd name="T1" fmla="*/ 0 h 4"/>
                  <a:gd name="T2" fmla="*/ 0 w 5"/>
                  <a:gd name="T3" fmla="*/ 2 h 4"/>
                  <a:gd name="T4" fmla="*/ 2 w 5"/>
                  <a:gd name="T5" fmla="*/ 4 h 4"/>
                  <a:gd name="T6" fmla="*/ 5 w 5"/>
                  <a:gd name="T7" fmla="*/ 2 h 4"/>
                  <a:gd name="T8" fmla="*/ 5 w 5"/>
                  <a:gd name="T9" fmla="*/ 2 h 4"/>
                  <a:gd name="T10" fmla="*/ 2 w 5"/>
                  <a:gd name="T11" fmla="*/ 0 h 4"/>
                </a:gdLst>
                <a:ahLst/>
                <a:cxnLst>
                  <a:cxn ang="0">
                    <a:pos x="T0" y="T1"/>
                  </a:cxn>
                  <a:cxn ang="0">
                    <a:pos x="T2" y="T3"/>
                  </a:cxn>
                  <a:cxn ang="0">
                    <a:pos x="T4" y="T5"/>
                  </a:cxn>
                  <a:cxn ang="0">
                    <a:pos x="T6" y="T7"/>
                  </a:cxn>
                  <a:cxn ang="0">
                    <a:pos x="T8" y="T9"/>
                  </a:cxn>
                  <a:cxn ang="0">
                    <a:pos x="T10" y="T11"/>
                  </a:cxn>
                </a:cxnLst>
                <a:rect l="0" t="0" r="r" b="b"/>
                <a:pathLst>
                  <a:path w="5" h="4">
                    <a:moveTo>
                      <a:pt x="2" y="0"/>
                    </a:moveTo>
                    <a:lnTo>
                      <a:pt x="0" y="2"/>
                    </a:lnTo>
                    <a:lnTo>
                      <a:pt x="2" y="4"/>
                    </a:lnTo>
                    <a:lnTo>
                      <a:pt x="5" y="2"/>
                    </a:lnTo>
                    <a:lnTo>
                      <a:pt x="5" y="2"/>
                    </a:lnTo>
                    <a:lnTo>
                      <a:pt x="2"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8" name="Freeform 172">
                <a:extLst>
                  <a:ext uri="{FF2B5EF4-FFF2-40B4-BE49-F238E27FC236}">
                    <a16:creationId xmlns:a16="http://schemas.microsoft.com/office/drawing/2014/main" id="{6554C4F2-3021-4ABD-8163-8277EC4507AD}"/>
                  </a:ext>
                </a:extLst>
              </p:cNvPr>
              <p:cNvSpPr>
                <a:spLocks/>
              </p:cNvSpPr>
              <p:nvPr/>
            </p:nvSpPr>
            <p:spPr bwMode="auto">
              <a:xfrm>
                <a:off x="5341" y="2566"/>
                <a:ext cx="2" cy="1"/>
              </a:xfrm>
              <a:custGeom>
                <a:avLst/>
                <a:gdLst>
                  <a:gd name="T0" fmla="*/ 2 w 2"/>
                  <a:gd name="T1" fmla="*/ 1 h 1"/>
                  <a:gd name="T2" fmla="*/ 2 w 2"/>
                  <a:gd name="T3" fmla="*/ 0 h 1"/>
                  <a:gd name="T4" fmla="*/ 0 w 2"/>
                  <a:gd name="T5" fmla="*/ 1 h 1"/>
                  <a:gd name="T6" fmla="*/ 2 w 2"/>
                  <a:gd name="T7" fmla="*/ 1 h 1"/>
                </a:gdLst>
                <a:ahLst/>
                <a:cxnLst>
                  <a:cxn ang="0">
                    <a:pos x="T0" y="T1"/>
                  </a:cxn>
                  <a:cxn ang="0">
                    <a:pos x="T2" y="T3"/>
                  </a:cxn>
                  <a:cxn ang="0">
                    <a:pos x="T4" y="T5"/>
                  </a:cxn>
                  <a:cxn ang="0">
                    <a:pos x="T6" y="T7"/>
                  </a:cxn>
                </a:cxnLst>
                <a:rect l="0" t="0" r="r" b="b"/>
                <a:pathLst>
                  <a:path w="2" h="1">
                    <a:moveTo>
                      <a:pt x="2" y="1"/>
                    </a:moveTo>
                    <a:lnTo>
                      <a:pt x="2" y="0"/>
                    </a:lnTo>
                    <a:lnTo>
                      <a:pt x="0" y="1"/>
                    </a:lnTo>
                    <a:lnTo>
                      <a:pt x="2" y="1"/>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9" name="Freeform 173">
                <a:extLst>
                  <a:ext uri="{FF2B5EF4-FFF2-40B4-BE49-F238E27FC236}">
                    <a16:creationId xmlns:a16="http://schemas.microsoft.com/office/drawing/2014/main" id="{6F15A302-A2E7-4071-8F40-AB441FA2A729}"/>
                  </a:ext>
                </a:extLst>
              </p:cNvPr>
              <p:cNvSpPr>
                <a:spLocks/>
              </p:cNvSpPr>
              <p:nvPr/>
            </p:nvSpPr>
            <p:spPr bwMode="auto">
              <a:xfrm>
                <a:off x="5338" y="2561"/>
                <a:ext cx="5" cy="1"/>
              </a:xfrm>
              <a:custGeom>
                <a:avLst/>
                <a:gdLst>
                  <a:gd name="T0" fmla="*/ 3 w 5"/>
                  <a:gd name="T1" fmla="*/ 0 h 1"/>
                  <a:gd name="T2" fmla="*/ 2 w 5"/>
                  <a:gd name="T3" fmla="*/ 0 h 1"/>
                  <a:gd name="T4" fmla="*/ 0 w 5"/>
                  <a:gd name="T5" fmla="*/ 1 h 1"/>
                  <a:gd name="T6" fmla="*/ 2 w 5"/>
                  <a:gd name="T7" fmla="*/ 1 h 1"/>
                  <a:gd name="T8" fmla="*/ 5 w 5"/>
                  <a:gd name="T9" fmla="*/ 1 h 1"/>
                  <a:gd name="T10" fmla="*/ 5 w 5"/>
                  <a:gd name="T11" fmla="*/ 0 h 1"/>
                  <a:gd name="T12" fmla="*/ 3 w 5"/>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5" h="1">
                    <a:moveTo>
                      <a:pt x="3" y="0"/>
                    </a:moveTo>
                    <a:lnTo>
                      <a:pt x="2" y="0"/>
                    </a:lnTo>
                    <a:lnTo>
                      <a:pt x="0" y="1"/>
                    </a:lnTo>
                    <a:lnTo>
                      <a:pt x="2" y="1"/>
                    </a:lnTo>
                    <a:lnTo>
                      <a:pt x="5" y="1"/>
                    </a:lnTo>
                    <a:lnTo>
                      <a:pt x="5" y="0"/>
                    </a:lnTo>
                    <a:lnTo>
                      <a:pt x="3"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0" name="Freeform 174">
                <a:extLst>
                  <a:ext uri="{FF2B5EF4-FFF2-40B4-BE49-F238E27FC236}">
                    <a16:creationId xmlns:a16="http://schemas.microsoft.com/office/drawing/2014/main" id="{017BFFD8-5BD8-4179-9201-0037922CCFC0}"/>
                  </a:ext>
                </a:extLst>
              </p:cNvPr>
              <p:cNvSpPr>
                <a:spLocks/>
              </p:cNvSpPr>
              <p:nvPr/>
            </p:nvSpPr>
            <p:spPr bwMode="auto">
              <a:xfrm>
                <a:off x="5993" y="2231"/>
                <a:ext cx="5" cy="19"/>
              </a:xfrm>
              <a:custGeom>
                <a:avLst/>
                <a:gdLst>
                  <a:gd name="T0" fmla="*/ 2 w 5"/>
                  <a:gd name="T1" fmla="*/ 19 h 19"/>
                  <a:gd name="T2" fmla="*/ 5 w 5"/>
                  <a:gd name="T3" fmla="*/ 17 h 19"/>
                  <a:gd name="T4" fmla="*/ 5 w 5"/>
                  <a:gd name="T5" fmla="*/ 12 h 19"/>
                  <a:gd name="T6" fmla="*/ 3 w 5"/>
                  <a:gd name="T7" fmla="*/ 11 h 19"/>
                  <a:gd name="T8" fmla="*/ 5 w 5"/>
                  <a:gd name="T9" fmla="*/ 8 h 19"/>
                  <a:gd name="T10" fmla="*/ 5 w 5"/>
                  <a:gd name="T11" fmla="*/ 6 h 19"/>
                  <a:gd name="T12" fmla="*/ 3 w 5"/>
                  <a:gd name="T13" fmla="*/ 4 h 19"/>
                  <a:gd name="T14" fmla="*/ 5 w 5"/>
                  <a:gd name="T15" fmla="*/ 1 h 19"/>
                  <a:gd name="T16" fmla="*/ 5 w 5"/>
                  <a:gd name="T17" fmla="*/ 0 h 19"/>
                  <a:gd name="T18" fmla="*/ 2 w 5"/>
                  <a:gd name="T19" fmla="*/ 3 h 19"/>
                  <a:gd name="T20" fmla="*/ 2 w 5"/>
                  <a:gd name="T21" fmla="*/ 8 h 19"/>
                  <a:gd name="T22" fmla="*/ 2 w 5"/>
                  <a:gd name="T23" fmla="*/ 9 h 19"/>
                  <a:gd name="T24" fmla="*/ 2 w 5"/>
                  <a:gd name="T25" fmla="*/ 12 h 19"/>
                  <a:gd name="T26" fmla="*/ 0 w 5"/>
                  <a:gd name="T27" fmla="*/ 17 h 19"/>
                  <a:gd name="T28" fmla="*/ 2 w 5"/>
                  <a:gd name="T2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19">
                    <a:moveTo>
                      <a:pt x="2" y="19"/>
                    </a:moveTo>
                    <a:lnTo>
                      <a:pt x="5" y="17"/>
                    </a:lnTo>
                    <a:lnTo>
                      <a:pt x="5" y="12"/>
                    </a:lnTo>
                    <a:lnTo>
                      <a:pt x="3" y="11"/>
                    </a:lnTo>
                    <a:lnTo>
                      <a:pt x="5" y="8"/>
                    </a:lnTo>
                    <a:lnTo>
                      <a:pt x="5" y="6"/>
                    </a:lnTo>
                    <a:lnTo>
                      <a:pt x="3" y="4"/>
                    </a:lnTo>
                    <a:lnTo>
                      <a:pt x="5" y="1"/>
                    </a:lnTo>
                    <a:lnTo>
                      <a:pt x="5" y="0"/>
                    </a:lnTo>
                    <a:lnTo>
                      <a:pt x="2" y="3"/>
                    </a:lnTo>
                    <a:lnTo>
                      <a:pt x="2" y="8"/>
                    </a:lnTo>
                    <a:lnTo>
                      <a:pt x="2" y="9"/>
                    </a:lnTo>
                    <a:lnTo>
                      <a:pt x="2" y="12"/>
                    </a:lnTo>
                    <a:lnTo>
                      <a:pt x="0" y="17"/>
                    </a:lnTo>
                    <a:lnTo>
                      <a:pt x="2" y="19"/>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1" name="Freeform 175">
                <a:extLst>
                  <a:ext uri="{FF2B5EF4-FFF2-40B4-BE49-F238E27FC236}">
                    <a16:creationId xmlns:a16="http://schemas.microsoft.com/office/drawing/2014/main" id="{2853793E-AA03-4B3D-BA2A-92BFEB597AB5}"/>
                  </a:ext>
                </a:extLst>
              </p:cNvPr>
              <p:cNvSpPr>
                <a:spLocks/>
              </p:cNvSpPr>
              <p:nvPr/>
            </p:nvSpPr>
            <p:spPr bwMode="auto">
              <a:xfrm>
                <a:off x="6011" y="2325"/>
                <a:ext cx="4" cy="8"/>
              </a:xfrm>
              <a:custGeom>
                <a:avLst/>
                <a:gdLst>
                  <a:gd name="T0" fmla="*/ 4 w 4"/>
                  <a:gd name="T1" fmla="*/ 1 h 8"/>
                  <a:gd name="T2" fmla="*/ 3 w 4"/>
                  <a:gd name="T3" fmla="*/ 0 h 8"/>
                  <a:gd name="T4" fmla="*/ 0 w 4"/>
                  <a:gd name="T5" fmla="*/ 1 h 8"/>
                  <a:gd name="T6" fmla="*/ 0 w 4"/>
                  <a:gd name="T7" fmla="*/ 5 h 8"/>
                  <a:gd name="T8" fmla="*/ 1 w 4"/>
                  <a:gd name="T9" fmla="*/ 6 h 8"/>
                  <a:gd name="T10" fmla="*/ 3 w 4"/>
                  <a:gd name="T11" fmla="*/ 8 h 8"/>
                  <a:gd name="T12" fmla="*/ 4 w 4"/>
                  <a:gd name="T13" fmla="*/ 6 h 8"/>
                  <a:gd name="T14" fmla="*/ 4 w 4"/>
                  <a:gd name="T15" fmla="*/ 5 h 8"/>
                  <a:gd name="T16" fmla="*/ 4 w 4"/>
                  <a:gd name="T17" fmla="*/ 1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8">
                    <a:moveTo>
                      <a:pt x="4" y="1"/>
                    </a:moveTo>
                    <a:lnTo>
                      <a:pt x="3" y="0"/>
                    </a:lnTo>
                    <a:lnTo>
                      <a:pt x="0" y="1"/>
                    </a:lnTo>
                    <a:lnTo>
                      <a:pt x="0" y="5"/>
                    </a:lnTo>
                    <a:lnTo>
                      <a:pt x="1" y="6"/>
                    </a:lnTo>
                    <a:lnTo>
                      <a:pt x="3" y="8"/>
                    </a:lnTo>
                    <a:lnTo>
                      <a:pt x="4" y="6"/>
                    </a:lnTo>
                    <a:lnTo>
                      <a:pt x="4" y="5"/>
                    </a:lnTo>
                    <a:lnTo>
                      <a:pt x="4" y="1"/>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2" name="Freeform 176">
                <a:extLst>
                  <a:ext uri="{FF2B5EF4-FFF2-40B4-BE49-F238E27FC236}">
                    <a16:creationId xmlns:a16="http://schemas.microsoft.com/office/drawing/2014/main" id="{CA2F9CE0-1B88-434F-AEE2-4A963EE50258}"/>
                  </a:ext>
                </a:extLst>
              </p:cNvPr>
              <p:cNvSpPr>
                <a:spLocks/>
              </p:cNvSpPr>
              <p:nvPr/>
            </p:nvSpPr>
            <p:spPr bwMode="auto">
              <a:xfrm>
                <a:off x="5996" y="2296"/>
                <a:ext cx="2" cy="2"/>
              </a:xfrm>
              <a:custGeom>
                <a:avLst/>
                <a:gdLst>
                  <a:gd name="T0" fmla="*/ 2 w 2"/>
                  <a:gd name="T1" fmla="*/ 2 h 2"/>
                  <a:gd name="T2" fmla="*/ 2 w 2"/>
                  <a:gd name="T3" fmla="*/ 0 h 2"/>
                  <a:gd name="T4" fmla="*/ 0 w 2"/>
                  <a:gd name="T5" fmla="*/ 2 h 2"/>
                  <a:gd name="T6" fmla="*/ 2 w 2"/>
                  <a:gd name="T7" fmla="*/ 2 h 2"/>
                </a:gdLst>
                <a:ahLst/>
                <a:cxnLst>
                  <a:cxn ang="0">
                    <a:pos x="T0" y="T1"/>
                  </a:cxn>
                  <a:cxn ang="0">
                    <a:pos x="T2" y="T3"/>
                  </a:cxn>
                  <a:cxn ang="0">
                    <a:pos x="T4" y="T5"/>
                  </a:cxn>
                  <a:cxn ang="0">
                    <a:pos x="T6" y="T7"/>
                  </a:cxn>
                </a:cxnLst>
                <a:rect l="0" t="0" r="r" b="b"/>
                <a:pathLst>
                  <a:path w="2" h="2">
                    <a:moveTo>
                      <a:pt x="2" y="2"/>
                    </a:moveTo>
                    <a:lnTo>
                      <a:pt x="2" y="0"/>
                    </a:lnTo>
                    <a:lnTo>
                      <a:pt x="0" y="2"/>
                    </a:lnTo>
                    <a:lnTo>
                      <a:pt x="2" y="2"/>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3" name="Freeform 177">
                <a:extLst>
                  <a:ext uri="{FF2B5EF4-FFF2-40B4-BE49-F238E27FC236}">
                    <a16:creationId xmlns:a16="http://schemas.microsoft.com/office/drawing/2014/main" id="{5104C12D-213F-45B9-99EB-A8406C11B82A}"/>
                  </a:ext>
                </a:extLst>
              </p:cNvPr>
              <p:cNvSpPr>
                <a:spLocks/>
              </p:cNvSpPr>
              <p:nvPr/>
            </p:nvSpPr>
            <p:spPr bwMode="auto">
              <a:xfrm>
                <a:off x="6011" y="2322"/>
                <a:ext cx="3" cy="3"/>
              </a:xfrm>
              <a:custGeom>
                <a:avLst/>
                <a:gdLst>
                  <a:gd name="T0" fmla="*/ 1 w 3"/>
                  <a:gd name="T1" fmla="*/ 0 h 3"/>
                  <a:gd name="T2" fmla="*/ 0 w 3"/>
                  <a:gd name="T3" fmla="*/ 1 h 3"/>
                  <a:gd name="T4" fmla="*/ 0 w 3"/>
                  <a:gd name="T5" fmla="*/ 3 h 3"/>
                  <a:gd name="T6" fmla="*/ 3 w 3"/>
                  <a:gd name="T7" fmla="*/ 0 h 3"/>
                  <a:gd name="T8" fmla="*/ 1 w 3"/>
                  <a:gd name="T9" fmla="*/ 0 h 3"/>
                </a:gdLst>
                <a:ahLst/>
                <a:cxnLst>
                  <a:cxn ang="0">
                    <a:pos x="T0" y="T1"/>
                  </a:cxn>
                  <a:cxn ang="0">
                    <a:pos x="T2" y="T3"/>
                  </a:cxn>
                  <a:cxn ang="0">
                    <a:pos x="T4" y="T5"/>
                  </a:cxn>
                  <a:cxn ang="0">
                    <a:pos x="T6" y="T7"/>
                  </a:cxn>
                  <a:cxn ang="0">
                    <a:pos x="T8" y="T9"/>
                  </a:cxn>
                </a:cxnLst>
                <a:rect l="0" t="0" r="r" b="b"/>
                <a:pathLst>
                  <a:path w="3" h="3">
                    <a:moveTo>
                      <a:pt x="1" y="0"/>
                    </a:moveTo>
                    <a:lnTo>
                      <a:pt x="0" y="1"/>
                    </a:lnTo>
                    <a:lnTo>
                      <a:pt x="0" y="3"/>
                    </a:lnTo>
                    <a:lnTo>
                      <a:pt x="3" y="0"/>
                    </a:lnTo>
                    <a:lnTo>
                      <a:pt x="1"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4" name="Freeform 178">
                <a:extLst>
                  <a:ext uri="{FF2B5EF4-FFF2-40B4-BE49-F238E27FC236}">
                    <a16:creationId xmlns:a16="http://schemas.microsoft.com/office/drawing/2014/main" id="{567676C1-5F68-464F-932F-E674167A2905}"/>
                  </a:ext>
                </a:extLst>
              </p:cNvPr>
              <p:cNvSpPr>
                <a:spLocks/>
              </p:cNvSpPr>
              <p:nvPr/>
            </p:nvSpPr>
            <p:spPr bwMode="auto">
              <a:xfrm>
                <a:off x="6009" y="2309"/>
                <a:ext cx="2" cy="5"/>
              </a:xfrm>
              <a:custGeom>
                <a:avLst/>
                <a:gdLst>
                  <a:gd name="T0" fmla="*/ 2 w 2"/>
                  <a:gd name="T1" fmla="*/ 1 h 5"/>
                  <a:gd name="T2" fmla="*/ 0 w 2"/>
                  <a:gd name="T3" fmla="*/ 0 h 5"/>
                  <a:gd name="T4" fmla="*/ 0 w 2"/>
                  <a:gd name="T5" fmla="*/ 3 h 5"/>
                  <a:gd name="T6" fmla="*/ 0 w 2"/>
                  <a:gd name="T7" fmla="*/ 5 h 5"/>
                  <a:gd name="T8" fmla="*/ 2 w 2"/>
                  <a:gd name="T9" fmla="*/ 3 h 5"/>
                  <a:gd name="T10" fmla="*/ 2 w 2"/>
                  <a:gd name="T11" fmla="*/ 1 h 5"/>
                </a:gdLst>
                <a:ahLst/>
                <a:cxnLst>
                  <a:cxn ang="0">
                    <a:pos x="T0" y="T1"/>
                  </a:cxn>
                  <a:cxn ang="0">
                    <a:pos x="T2" y="T3"/>
                  </a:cxn>
                  <a:cxn ang="0">
                    <a:pos x="T4" y="T5"/>
                  </a:cxn>
                  <a:cxn ang="0">
                    <a:pos x="T6" y="T7"/>
                  </a:cxn>
                  <a:cxn ang="0">
                    <a:pos x="T8" y="T9"/>
                  </a:cxn>
                  <a:cxn ang="0">
                    <a:pos x="T10" y="T11"/>
                  </a:cxn>
                </a:cxnLst>
                <a:rect l="0" t="0" r="r" b="b"/>
                <a:pathLst>
                  <a:path w="2" h="5">
                    <a:moveTo>
                      <a:pt x="2" y="1"/>
                    </a:moveTo>
                    <a:lnTo>
                      <a:pt x="0" y="0"/>
                    </a:lnTo>
                    <a:lnTo>
                      <a:pt x="0" y="3"/>
                    </a:lnTo>
                    <a:lnTo>
                      <a:pt x="0" y="5"/>
                    </a:lnTo>
                    <a:lnTo>
                      <a:pt x="2" y="3"/>
                    </a:lnTo>
                    <a:lnTo>
                      <a:pt x="2" y="1"/>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5" name="Freeform 179">
                <a:extLst>
                  <a:ext uri="{FF2B5EF4-FFF2-40B4-BE49-F238E27FC236}">
                    <a16:creationId xmlns:a16="http://schemas.microsoft.com/office/drawing/2014/main" id="{0912AE49-99E8-4714-A6DA-19B48C9C3473}"/>
                  </a:ext>
                </a:extLst>
              </p:cNvPr>
              <p:cNvSpPr>
                <a:spLocks/>
              </p:cNvSpPr>
              <p:nvPr/>
            </p:nvSpPr>
            <p:spPr bwMode="auto">
              <a:xfrm>
                <a:off x="5985" y="2263"/>
                <a:ext cx="3" cy="1"/>
              </a:xfrm>
              <a:custGeom>
                <a:avLst/>
                <a:gdLst>
                  <a:gd name="T0" fmla="*/ 0 w 3"/>
                  <a:gd name="T1" fmla="*/ 1 h 1"/>
                  <a:gd name="T2" fmla="*/ 3 w 3"/>
                  <a:gd name="T3" fmla="*/ 1 h 1"/>
                  <a:gd name="T4" fmla="*/ 2 w 3"/>
                  <a:gd name="T5" fmla="*/ 0 h 1"/>
                  <a:gd name="T6" fmla="*/ 0 w 3"/>
                  <a:gd name="T7" fmla="*/ 1 h 1"/>
                </a:gdLst>
                <a:ahLst/>
                <a:cxnLst>
                  <a:cxn ang="0">
                    <a:pos x="T0" y="T1"/>
                  </a:cxn>
                  <a:cxn ang="0">
                    <a:pos x="T2" y="T3"/>
                  </a:cxn>
                  <a:cxn ang="0">
                    <a:pos x="T4" y="T5"/>
                  </a:cxn>
                  <a:cxn ang="0">
                    <a:pos x="T6" y="T7"/>
                  </a:cxn>
                </a:cxnLst>
                <a:rect l="0" t="0" r="r" b="b"/>
                <a:pathLst>
                  <a:path w="3" h="1">
                    <a:moveTo>
                      <a:pt x="0" y="1"/>
                    </a:moveTo>
                    <a:lnTo>
                      <a:pt x="3" y="1"/>
                    </a:lnTo>
                    <a:lnTo>
                      <a:pt x="2" y="0"/>
                    </a:lnTo>
                    <a:lnTo>
                      <a:pt x="0" y="1"/>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6" name="Freeform 180">
                <a:extLst>
                  <a:ext uri="{FF2B5EF4-FFF2-40B4-BE49-F238E27FC236}">
                    <a16:creationId xmlns:a16="http://schemas.microsoft.com/office/drawing/2014/main" id="{73EEA56B-6EB7-41C3-AC9F-02D61483D926}"/>
                  </a:ext>
                </a:extLst>
              </p:cNvPr>
              <p:cNvSpPr>
                <a:spLocks/>
              </p:cNvSpPr>
              <p:nvPr/>
            </p:nvSpPr>
            <p:spPr bwMode="auto">
              <a:xfrm>
                <a:off x="6006" y="2315"/>
                <a:ext cx="3" cy="3"/>
              </a:xfrm>
              <a:custGeom>
                <a:avLst/>
                <a:gdLst>
                  <a:gd name="T0" fmla="*/ 0 w 3"/>
                  <a:gd name="T1" fmla="*/ 0 h 3"/>
                  <a:gd name="T2" fmla="*/ 0 w 3"/>
                  <a:gd name="T3" fmla="*/ 2 h 3"/>
                  <a:gd name="T4" fmla="*/ 1 w 3"/>
                  <a:gd name="T5" fmla="*/ 3 h 3"/>
                  <a:gd name="T6" fmla="*/ 3 w 3"/>
                  <a:gd name="T7" fmla="*/ 2 h 3"/>
                  <a:gd name="T8" fmla="*/ 1 w 3"/>
                  <a:gd name="T9" fmla="*/ 0 h 3"/>
                  <a:gd name="T10" fmla="*/ 0 w 3"/>
                  <a:gd name="T11" fmla="*/ 0 h 3"/>
                </a:gdLst>
                <a:ahLst/>
                <a:cxnLst>
                  <a:cxn ang="0">
                    <a:pos x="T0" y="T1"/>
                  </a:cxn>
                  <a:cxn ang="0">
                    <a:pos x="T2" y="T3"/>
                  </a:cxn>
                  <a:cxn ang="0">
                    <a:pos x="T4" y="T5"/>
                  </a:cxn>
                  <a:cxn ang="0">
                    <a:pos x="T6" y="T7"/>
                  </a:cxn>
                  <a:cxn ang="0">
                    <a:pos x="T8" y="T9"/>
                  </a:cxn>
                  <a:cxn ang="0">
                    <a:pos x="T10" y="T11"/>
                  </a:cxn>
                </a:cxnLst>
                <a:rect l="0" t="0" r="r" b="b"/>
                <a:pathLst>
                  <a:path w="3" h="3">
                    <a:moveTo>
                      <a:pt x="0" y="0"/>
                    </a:moveTo>
                    <a:lnTo>
                      <a:pt x="0" y="2"/>
                    </a:lnTo>
                    <a:lnTo>
                      <a:pt x="1" y="3"/>
                    </a:lnTo>
                    <a:lnTo>
                      <a:pt x="3" y="2"/>
                    </a:lnTo>
                    <a:lnTo>
                      <a:pt x="1" y="0"/>
                    </a:lnTo>
                    <a:lnTo>
                      <a:pt x="0"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7" name="Freeform 181">
                <a:extLst>
                  <a:ext uri="{FF2B5EF4-FFF2-40B4-BE49-F238E27FC236}">
                    <a16:creationId xmlns:a16="http://schemas.microsoft.com/office/drawing/2014/main" id="{CE653C27-A80F-419E-A63C-795E5D1C5C0B}"/>
                  </a:ext>
                </a:extLst>
              </p:cNvPr>
              <p:cNvSpPr>
                <a:spLocks/>
              </p:cNvSpPr>
              <p:nvPr/>
            </p:nvSpPr>
            <p:spPr bwMode="auto">
              <a:xfrm>
                <a:off x="6003" y="2307"/>
                <a:ext cx="3" cy="5"/>
              </a:xfrm>
              <a:custGeom>
                <a:avLst/>
                <a:gdLst>
                  <a:gd name="T0" fmla="*/ 0 w 3"/>
                  <a:gd name="T1" fmla="*/ 0 h 5"/>
                  <a:gd name="T2" fmla="*/ 0 w 3"/>
                  <a:gd name="T3" fmla="*/ 3 h 5"/>
                  <a:gd name="T4" fmla="*/ 3 w 3"/>
                  <a:gd name="T5" fmla="*/ 5 h 5"/>
                  <a:gd name="T6" fmla="*/ 1 w 3"/>
                  <a:gd name="T7" fmla="*/ 2 h 5"/>
                  <a:gd name="T8" fmla="*/ 0 w 3"/>
                  <a:gd name="T9" fmla="*/ 0 h 5"/>
                </a:gdLst>
                <a:ahLst/>
                <a:cxnLst>
                  <a:cxn ang="0">
                    <a:pos x="T0" y="T1"/>
                  </a:cxn>
                  <a:cxn ang="0">
                    <a:pos x="T2" y="T3"/>
                  </a:cxn>
                  <a:cxn ang="0">
                    <a:pos x="T4" y="T5"/>
                  </a:cxn>
                  <a:cxn ang="0">
                    <a:pos x="T6" y="T7"/>
                  </a:cxn>
                  <a:cxn ang="0">
                    <a:pos x="T8" y="T9"/>
                  </a:cxn>
                </a:cxnLst>
                <a:rect l="0" t="0" r="r" b="b"/>
                <a:pathLst>
                  <a:path w="3" h="5">
                    <a:moveTo>
                      <a:pt x="0" y="0"/>
                    </a:moveTo>
                    <a:lnTo>
                      <a:pt x="0" y="3"/>
                    </a:lnTo>
                    <a:lnTo>
                      <a:pt x="3" y="5"/>
                    </a:lnTo>
                    <a:lnTo>
                      <a:pt x="1" y="2"/>
                    </a:lnTo>
                    <a:lnTo>
                      <a:pt x="0"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8" name="Freeform 182">
                <a:extLst>
                  <a:ext uri="{FF2B5EF4-FFF2-40B4-BE49-F238E27FC236}">
                    <a16:creationId xmlns:a16="http://schemas.microsoft.com/office/drawing/2014/main" id="{2A363F2A-E124-4E23-A858-4243C7A90339}"/>
                  </a:ext>
                </a:extLst>
              </p:cNvPr>
              <p:cNvSpPr>
                <a:spLocks/>
              </p:cNvSpPr>
              <p:nvPr/>
            </p:nvSpPr>
            <p:spPr bwMode="auto">
              <a:xfrm>
                <a:off x="5992" y="2251"/>
                <a:ext cx="4" cy="15"/>
              </a:xfrm>
              <a:custGeom>
                <a:avLst/>
                <a:gdLst>
                  <a:gd name="T0" fmla="*/ 1 w 4"/>
                  <a:gd name="T1" fmla="*/ 7 h 15"/>
                  <a:gd name="T2" fmla="*/ 3 w 4"/>
                  <a:gd name="T3" fmla="*/ 4 h 15"/>
                  <a:gd name="T4" fmla="*/ 4 w 4"/>
                  <a:gd name="T5" fmla="*/ 2 h 15"/>
                  <a:gd name="T6" fmla="*/ 4 w 4"/>
                  <a:gd name="T7" fmla="*/ 0 h 15"/>
                  <a:gd name="T8" fmla="*/ 1 w 4"/>
                  <a:gd name="T9" fmla="*/ 2 h 15"/>
                  <a:gd name="T10" fmla="*/ 1 w 4"/>
                  <a:gd name="T11" fmla="*/ 7 h 15"/>
                  <a:gd name="T12" fmla="*/ 0 w 4"/>
                  <a:gd name="T13" fmla="*/ 8 h 15"/>
                  <a:gd name="T14" fmla="*/ 1 w 4"/>
                  <a:gd name="T15" fmla="*/ 12 h 15"/>
                  <a:gd name="T16" fmla="*/ 0 w 4"/>
                  <a:gd name="T17" fmla="*/ 13 h 15"/>
                  <a:gd name="T18" fmla="*/ 1 w 4"/>
                  <a:gd name="T19" fmla="*/ 15 h 15"/>
                  <a:gd name="T20" fmla="*/ 3 w 4"/>
                  <a:gd name="T21" fmla="*/ 12 h 15"/>
                  <a:gd name="T22" fmla="*/ 3 w 4"/>
                  <a:gd name="T23" fmla="*/ 8 h 15"/>
                  <a:gd name="T24" fmla="*/ 1 w 4"/>
                  <a:gd name="T25"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15">
                    <a:moveTo>
                      <a:pt x="1" y="7"/>
                    </a:moveTo>
                    <a:lnTo>
                      <a:pt x="3" y="4"/>
                    </a:lnTo>
                    <a:lnTo>
                      <a:pt x="4" y="2"/>
                    </a:lnTo>
                    <a:lnTo>
                      <a:pt x="4" y="0"/>
                    </a:lnTo>
                    <a:lnTo>
                      <a:pt x="1" y="2"/>
                    </a:lnTo>
                    <a:lnTo>
                      <a:pt x="1" y="7"/>
                    </a:lnTo>
                    <a:lnTo>
                      <a:pt x="0" y="8"/>
                    </a:lnTo>
                    <a:lnTo>
                      <a:pt x="1" y="12"/>
                    </a:lnTo>
                    <a:lnTo>
                      <a:pt x="0" y="13"/>
                    </a:lnTo>
                    <a:lnTo>
                      <a:pt x="1" y="15"/>
                    </a:lnTo>
                    <a:lnTo>
                      <a:pt x="3" y="12"/>
                    </a:lnTo>
                    <a:lnTo>
                      <a:pt x="3" y="8"/>
                    </a:lnTo>
                    <a:lnTo>
                      <a:pt x="1" y="7"/>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9" name="Freeform 183">
                <a:extLst>
                  <a:ext uri="{FF2B5EF4-FFF2-40B4-BE49-F238E27FC236}">
                    <a16:creationId xmlns:a16="http://schemas.microsoft.com/office/drawing/2014/main" id="{827983D1-FEAC-4B1D-AA5D-1BAFD560B1F7}"/>
                  </a:ext>
                </a:extLst>
              </p:cNvPr>
              <p:cNvSpPr>
                <a:spLocks/>
              </p:cNvSpPr>
              <p:nvPr/>
            </p:nvSpPr>
            <p:spPr bwMode="auto">
              <a:xfrm>
                <a:off x="5990" y="2272"/>
                <a:ext cx="5" cy="8"/>
              </a:xfrm>
              <a:custGeom>
                <a:avLst/>
                <a:gdLst>
                  <a:gd name="T0" fmla="*/ 2 w 5"/>
                  <a:gd name="T1" fmla="*/ 2 h 8"/>
                  <a:gd name="T2" fmla="*/ 0 w 5"/>
                  <a:gd name="T3" fmla="*/ 5 h 8"/>
                  <a:gd name="T4" fmla="*/ 0 w 5"/>
                  <a:gd name="T5" fmla="*/ 8 h 8"/>
                  <a:gd name="T6" fmla="*/ 3 w 5"/>
                  <a:gd name="T7" fmla="*/ 6 h 8"/>
                  <a:gd name="T8" fmla="*/ 5 w 5"/>
                  <a:gd name="T9" fmla="*/ 3 h 8"/>
                  <a:gd name="T10" fmla="*/ 3 w 5"/>
                  <a:gd name="T11" fmla="*/ 0 h 8"/>
                  <a:gd name="T12" fmla="*/ 2 w 5"/>
                  <a:gd name="T13" fmla="*/ 2 h 8"/>
                </a:gdLst>
                <a:ahLst/>
                <a:cxnLst>
                  <a:cxn ang="0">
                    <a:pos x="T0" y="T1"/>
                  </a:cxn>
                  <a:cxn ang="0">
                    <a:pos x="T2" y="T3"/>
                  </a:cxn>
                  <a:cxn ang="0">
                    <a:pos x="T4" y="T5"/>
                  </a:cxn>
                  <a:cxn ang="0">
                    <a:pos x="T6" y="T7"/>
                  </a:cxn>
                  <a:cxn ang="0">
                    <a:pos x="T8" y="T9"/>
                  </a:cxn>
                  <a:cxn ang="0">
                    <a:pos x="T10" y="T11"/>
                  </a:cxn>
                  <a:cxn ang="0">
                    <a:pos x="T12" y="T13"/>
                  </a:cxn>
                </a:cxnLst>
                <a:rect l="0" t="0" r="r" b="b"/>
                <a:pathLst>
                  <a:path w="5" h="8">
                    <a:moveTo>
                      <a:pt x="2" y="2"/>
                    </a:moveTo>
                    <a:lnTo>
                      <a:pt x="0" y="5"/>
                    </a:lnTo>
                    <a:lnTo>
                      <a:pt x="0" y="8"/>
                    </a:lnTo>
                    <a:lnTo>
                      <a:pt x="3" y="6"/>
                    </a:lnTo>
                    <a:lnTo>
                      <a:pt x="5" y="3"/>
                    </a:lnTo>
                    <a:lnTo>
                      <a:pt x="3" y="0"/>
                    </a:lnTo>
                    <a:lnTo>
                      <a:pt x="2" y="2"/>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0" name="Freeform 184">
                <a:extLst>
                  <a:ext uri="{FF2B5EF4-FFF2-40B4-BE49-F238E27FC236}">
                    <a16:creationId xmlns:a16="http://schemas.microsoft.com/office/drawing/2014/main" id="{165218BF-541B-43DC-840E-3675417FFB1B}"/>
                  </a:ext>
                </a:extLst>
              </p:cNvPr>
              <p:cNvSpPr>
                <a:spLocks/>
              </p:cNvSpPr>
              <p:nvPr/>
            </p:nvSpPr>
            <p:spPr bwMode="auto">
              <a:xfrm>
                <a:off x="6729" y="2219"/>
                <a:ext cx="5" cy="2"/>
              </a:xfrm>
              <a:custGeom>
                <a:avLst/>
                <a:gdLst>
                  <a:gd name="T0" fmla="*/ 5 w 5"/>
                  <a:gd name="T1" fmla="*/ 2 h 2"/>
                  <a:gd name="T2" fmla="*/ 3 w 5"/>
                  <a:gd name="T3" fmla="*/ 0 h 2"/>
                  <a:gd name="T4" fmla="*/ 0 w 5"/>
                  <a:gd name="T5" fmla="*/ 2 h 2"/>
                  <a:gd name="T6" fmla="*/ 3 w 5"/>
                  <a:gd name="T7" fmla="*/ 2 h 2"/>
                  <a:gd name="T8" fmla="*/ 5 w 5"/>
                  <a:gd name="T9" fmla="*/ 2 h 2"/>
                </a:gdLst>
                <a:ahLst/>
                <a:cxnLst>
                  <a:cxn ang="0">
                    <a:pos x="T0" y="T1"/>
                  </a:cxn>
                  <a:cxn ang="0">
                    <a:pos x="T2" y="T3"/>
                  </a:cxn>
                  <a:cxn ang="0">
                    <a:pos x="T4" y="T5"/>
                  </a:cxn>
                  <a:cxn ang="0">
                    <a:pos x="T6" y="T7"/>
                  </a:cxn>
                  <a:cxn ang="0">
                    <a:pos x="T8" y="T9"/>
                  </a:cxn>
                </a:cxnLst>
                <a:rect l="0" t="0" r="r" b="b"/>
                <a:pathLst>
                  <a:path w="5" h="2">
                    <a:moveTo>
                      <a:pt x="5" y="2"/>
                    </a:moveTo>
                    <a:lnTo>
                      <a:pt x="3" y="0"/>
                    </a:lnTo>
                    <a:lnTo>
                      <a:pt x="0" y="2"/>
                    </a:lnTo>
                    <a:lnTo>
                      <a:pt x="3" y="2"/>
                    </a:lnTo>
                    <a:lnTo>
                      <a:pt x="5" y="2"/>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1" name="Freeform 185">
                <a:extLst>
                  <a:ext uri="{FF2B5EF4-FFF2-40B4-BE49-F238E27FC236}">
                    <a16:creationId xmlns:a16="http://schemas.microsoft.com/office/drawing/2014/main" id="{DEE0247D-88A5-45BE-93E6-0939E3AABF7C}"/>
                  </a:ext>
                </a:extLst>
              </p:cNvPr>
              <p:cNvSpPr>
                <a:spLocks/>
              </p:cNvSpPr>
              <p:nvPr/>
            </p:nvSpPr>
            <p:spPr bwMode="auto">
              <a:xfrm>
                <a:off x="6736" y="2200"/>
                <a:ext cx="3" cy="7"/>
              </a:xfrm>
              <a:custGeom>
                <a:avLst/>
                <a:gdLst>
                  <a:gd name="T0" fmla="*/ 1 w 3"/>
                  <a:gd name="T1" fmla="*/ 0 h 7"/>
                  <a:gd name="T2" fmla="*/ 0 w 3"/>
                  <a:gd name="T3" fmla="*/ 4 h 7"/>
                  <a:gd name="T4" fmla="*/ 1 w 3"/>
                  <a:gd name="T5" fmla="*/ 7 h 7"/>
                  <a:gd name="T6" fmla="*/ 1 w 3"/>
                  <a:gd name="T7" fmla="*/ 4 h 7"/>
                  <a:gd name="T8" fmla="*/ 3 w 3"/>
                  <a:gd name="T9" fmla="*/ 2 h 7"/>
                  <a:gd name="T10" fmla="*/ 1 w 3"/>
                  <a:gd name="T11" fmla="*/ 0 h 7"/>
                </a:gdLst>
                <a:ahLst/>
                <a:cxnLst>
                  <a:cxn ang="0">
                    <a:pos x="T0" y="T1"/>
                  </a:cxn>
                  <a:cxn ang="0">
                    <a:pos x="T2" y="T3"/>
                  </a:cxn>
                  <a:cxn ang="0">
                    <a:pos x="T4" y="T5"/>
                  </a:cxn>
                  <a:cxn ang="0">
                    <a:pos x="T6" y="T7"/>
                  </a:cxn>
                  <a:cxn ang="0">
                    <a:pos x="T8" y="T9"/>
                  </a:cxn>
                  <a:cxn ang="0">
                    <a:pos x="T10" y="T11"/>
                  </a:cxn>
                </a:cxnLst>
                <a:rect l="0" t="0" r="r" b="b"/>
                <a:pathLst>
                  <a:path w="3" h="7">
                    <a:moveTo>
                      <a:pt x="1" y="0"/>
                    </a:moveTo>
                    <a:lnTo>
                      <a:pt x="0" y="4"/>
                    </a:lnTo>
                    <a:lnTo>
                      <a:pt x="1" y="7"/>
                    </a:lnTo>
                    <a:lnTo>
                      <a:pt x="1" y="4"/>
                    </a:lnTo>
                    <a:lnTo>
                      <a:pt x="3" y="2"/>
                    </a:lnTo>
                    <a:lnTo>
                      <a:pt x="1"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2" name="Freeform 186">
                <a:extLst>
                  <a:ext uri="{FF2B5EF4-FFF2-40B4-BE49-F238E27FC236}">
                    <a16:creationId xmlns:a16="http://schemas.microsoft.com/office/drawing/2014/main" id="{19AAA24D-FCF6-4141-A78F-A5A19D295CA1}"/>
                  </a:ext>
                </a:extLst>
              </p:cNvPr>
              <p:cNvSpPr>
                <a:spLocks/>
              </p:cNvSpPr>
              <p:nvPr/>
            </p:nvSpPr>
            <p:spPr bwMode="auto">
              <a:xfrm>
                <a:off x="6721" y="2229"/>
                <a:ext cx="7" cy="5"/>
              </a:xfrm>
              <a:custGeom>
                <a:avLst/>
                <a:gdLst>
                  <a:gd name="T0" fmla="*/ 7 w 7"/>
                  <a:gd name="T1" fmla="*/ 0 h 5"/>
                  <a:gd name="T2" fmla="*/ 5 w 7"/>
                  <a:gd name="T3" fmla="*/ 0 h 5"/>
                  <a:gd name="T4" fmla="*/ 2 w 7"/>
                  <a:gd name="T5" fmla="*/ 0 h 5"/>
                  <a:gd name="T6" fmla="*/ 2 w 7"/>
                  <a:gd name="T7" fmla="*/ 3 h 5"/>
                  <a:gd name="T8" fmla="*/ 0 w 7"/>
                  <a:gd name="T9" fmla="*/ 5 h 5"/>
                  <a:gd name="T10" fmla="*/ 2 w 7"/>
                  <a:gd name="T11" fmla="*/ 5 h 5"/>
                  <a:gd name="T12" fmla="*/ 3 w 7"/>
                  <a:gd name="T13" fmla="*/ 5 h 5"/>
                  <a:gd name="T14" fmla="*/ 7 w 7"/>
                  <a:gd name="T15" fmla="*/ 0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5">
                    <a:moveTo>
                      <a:pt x="7" y="0"/>
                    </a:moveTo>
                    <a:lnTo>
                      <a:pt x="5" y="0"/>
                    </a:lnTo>
                    <a:lnTo>
                      <a:pt x="2" y="0"/>
                    </a:lnTo>
                    <a:lnTo>
                      <a:pt x="2" y="3"/>
                    </a:lnTo>
                    <a:lnTo>
                      <a:pt x="0" y="5"/>
                    </a:lnTo>
                    <a:lnTo>
                      <a:pt x="2" y="5"/>
                    </a:lnTo>
                    <a:lnTo>
                      <a:pt x="3" y="5"/>
                    </a:lnTo>
                    <a:lnTo>
                      <a:pt x="7"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3" name="Freeform 187">
                <a:extLst>
                  <a:ext uri="{FF2B5EF4-FFF2-40B4-BE49-F238E27FC236}">
                    <a16:creationId xmlns:a16="http://schemas.microsoft.com/office/drawing/2014/main" id="{C4FC1E77-D406-4CEC-B4D1-D3A3CA454A10}"/>
                  </a:ext>
                </a:extLst>
              </p:cNvPr>
              <p:cNvSpPr>
                <a:spLocks/>
              </p:cNvSpPr>
              <p:nvPr/>
            </p:nvSpPr>
            <p:spPr bwMode="auto">
              <a:xfrm>
                <a:off x="6640" y="1621"/>
                <a:ext cx="21" cy="29"/>
              </a:xfrm>
              <a:custGeom>
                <a:avLst/>
                <a:gdLst>
                  <a:gd name="T0" fmla="*/ 0 w 21"/>
                  <a:gd name="T1" fmla="*/ 26 h 29"/>
                  <a:gd name="T2" fmla="*/ 0 w 21"/>
                  <a:gd name="T3" fmla="*/ 29 h 29"/>
                  <a:gd name="T4" fmla="*/ 2 w 21"/>
                  <a:gd name="T5" fmla="*/ 29 h 29"/>
                  <a:gd name="T6" fmla="*/ 3 w 21"/>
                  <a:gd name="T7" fmla="*/ 26 h 29"/>
                  <a:gd name="T8" fmla="*/ 5 w 21"/>
                  <a:gd name="T9" fmla="*/ 24 h 29"/>
                  <a:gd name="T10" fmla="*/ 3 w 21"/>
                  <a:gd name="T11" fmla="*/ 21 h 29"/>
                  <a:gd name="T12" fmla="*/ 5 w 21"/>
                  <a:gd name="T13" fmla="*/ 20 h 29"/>
                  <a:gd name="T14" fmla="*/ 5 w 21"/>
                  <a:gd name="T15" fmla="*/ 18 h 29"/>
                  <a:gd name="T16" fmla="*/ 6 w 21"/>
                  <a:gd name="T17" fmla="*/ 16 h 29"/>
                  <a:gd name="T18" fmla="*/ 8 w 21"/>
                  <a:gd name="T19" fmla="*/ 18 h 29"/>
                  <a:gd name="T20" fmla="*/ 10 w 21"/>
                  <a:gd name="T21" fmla="*/ 15 h 29"/>
                  <a:gd name="T22" fmla="*/ 13 w 21"/>
                  <a:gd name="T23" fmla="*/ 12 h 29"/>
                  <a:gd name="T24" fmla="*/ 14 w 21"/>
                  <a:gd name="T25" fmla="*/ 8 h 29"/>
                  <a:gd name="T26" fmla="*/ 18 w 21"/>
                  <a:gd name="T27" fmla="*/ 8 h 29"/>
                  <a:gd name="T28" fmla="*/ 21 w 21"/>
                  <a:gd name="T29" fmla="*/ 7 h 29"/>
                  <a:gd name="T30" fmla="*/ 21 w 21"/>
                  <a:gd name="T31" fmla="*/ 4 h 29"/>
                  <a:gd name="T32" fmla="*/ 19 w 21"/>
                  <a:gd name="T33" fmla="*/ 0 h 29"/>
                  <a:gd name="T34" fmla="*/ 18 w 21"/>
                  <a:gd name="T35" fmla="*/ 2 h 29"/>
                  <a:gd name="T36" fmla="*/ 14 w 21"/>
                  <a:gd name="T37" fmla="*/ 5 h 29"/>
                  <a:gd name="T38" fmla="*/ 14 w 21"/>
                  <a:gd name="T39" fmla="*/ 7 h 29"/>
                  <a:gd name="T40" fmla="*/ 13 w 21"/>
                  <a:gd name="T41" fmla="*/ 7 h 29"/>
                  <a:gd name="T42" fmla="*/ 10 w 21"/>
                  <a:gd name="T43" fmla="*/ 8 h 29"/>
                  <a:gd name="T44" fmla="*/ 8 w 21"/>
                  <a:gd name="T45" fmla="*/ 8 h 29"/>
                  <a:gd name="T46" fmla="*/ 8 w 21"/>
                  <a:gd name="T47" fmla="*/ 5 h 29"/>
                  <a:gd name="T48" fmla="*/ 6 w 21"/>
                  <a:gd name="T49" fmla="*/ 7 h 29"/>
                  <a:gd name="T50" fmla="*/ 6 w 21"/>
                  <a:gd name="T51" fmla="*/ 8 h 29"/>
                  <a:gd name="T52" fmla="*/ 6 w 21"/>
                  <a:gd name="T53" fmla="*/ 10 h 29"/>
                  <a:gd name="T54" fmla="*/ 6 w 21"/>
                  <a:gd name="T55" fmla="*/ 12 h 29"/>
                  <a:gd name="T56" fmla="*/ 5 w 21"/>
                  <a:gd name="T57" fmla="*/ 15 h 29"/>
                  <a:gd name="T58" fmla="*/ 3 w 21"/>
                  <a:gd name="T59" fmla="*/ 15 h 29"/>
                  <a:gd name="T60" fmla="*/ 3 w 21"/>
                  <a:gd name="T61" fmla="*/ 16 h 29"/>
                  <a:gd name="T62" fmla="*/ 3 w 21"/>
                  <a:gd name="T63" fmla="*/ 20 h 29"/>
                  <a:gd name="T64" fmla="*/ 0 w 21"/>
                  <a:gd name="T65" fmla="*/ 20 h 29"/>
                  <a:gd name="T66" fmla="*/ 0 w 21"/>
                  <a:gd name="T67" fmla="*/ 21 h 29"/>
                  <a:gd name="T68" fmla="*/ 2 w 21"/>
                  <a:gd name="T69" fmla="*/ 23 h 29"/>
                  <a:gd name="T70" fmla="*/ 0 w 21"/>
                  <a:gd name="T71" fmla="*/ 24 h 29"/>
                  <a:gd name="T72" fmla="*/ 0 w 21"/>
                  <a:gd name="T73" fmla="*/ 26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1" h="29">
                    <a:moveTo>
                      <a:pt x="0" y="26"/>
                    </a:moveTo>
                    <a:lnTo>
                      <a:pt x="0" y="29"/>
                    </a:lnTo>
                    <a:lnTo>
                      <a:pt x="2" y="29"/>
                    </a:lnTo>
                    <a:lnTo>
                      <a:pt x="3" y="26"/>
                    </a:lnTo>
                    <a:lnTo>
                      <a:pt x="5" y="24"/>
                    </a:lnTo>
                    <a:lnTo>
                      <a:pt x="3" y="21"/>
                    </a:lnTo>
                    <a:lnTo>
                      <a:pt x="5" y="20"/>
                    </a:lnTo>
                    <a:lnTo>
                      <a:pt x="5" y="18"/>
                    </a:lnTo>
                    <a:lnTo>
                      <a:pt x="6" y="16"/>
                    </a:lnTo>
                    <a:lnTo>
                      <a:pt x="8" y="18"/>
                    </a:lnTo>
                    <a:lnTo>
                      <a:pt x="10" y="15"/>
                    </a:lnTo>
                    <a:lnTo>
                      <a:pt x="13" y="12"/>
                    </a:lnTo>
                    <a:lnTo>
                      <a:pt x="14" y="8"/>
                    </a:lnTo>
                    <a:lnTo>
                      <a:pt x="18" y="8"/>
                    </a:lnTo>
                    <a:lnTo>
                      <a:pt x="21" y="7"/>
                    </a:lnTo>
                    <a:lnTo>
                      <a:pt x="21" y="4"/>
                    </a:lnTo>
                    <a:lnTo>
                      <a:pt x="19" y="0"/>
                    </a:lnTo>
                    <a:lnTo>
                      <a:pt x="18" y="2"/>
                    </a:lnTo>
                    <a:lnTo>
                      <a:pt x="14" y="5"/>
                    </a:lnTo>
                    <a:lnTo>
                      <a:pt x="14" y="7"/>
                    </a:lnTo>
                    <a:lnTo>
                      <a:pt x="13" y="7"/>
                    </a:lnTo>
                    <a:lnTo>
                      <a:pt x="10" y="8"/>
                    </a:lnTo>
                    <a:lnTo>
                      <a:pt x="8" y="8"/>
                    </a:lnTo>
                    <a:lnTo>
                      <a:pt x="8" y="5"/>
                    </a:lnTo>
                    <a:lnTo>
                      <a:pt x="6" y="7"/>
                    </a:lnTo>
                    <a:lnTo>
                      <a:pt x="6" y="8"/>
                    </a:lnTo>
                    <a:lnTo>
                      <a:pt x="6" y="10"/>
                    </a:lnTo>
                    <a:lnTo>
                      <a:pt x="6" y="12"/>
                    </a:lnTo>
                    <a:lnTo>
                      <a:pt x="5" y="15"/>
                    </a:lnTo>
                    <a:lnTo>
                      <a:pt x="3" y="15"/>
                    </a:lnTo>
                    <a:lnTo>
                      <a:pt x="3" y="16"/>
                    </a:lnTo>
                    <a:lnTo>
                      <a:pt x="3" y="20"/>
                    </a:lnTo>
                    <a:lnTo>
                      <a:pt x="0" y="20"/>
                    </a:lnTo>
                    <a:lnTo>
                      <a:pt x="0" y="21"/>
                    </a:lnTo>
                    <a:lnTo>
                      <a:pt x="2" y="23"/>
                    </a:lnTo>
                    <a:lnTo>
                      <a:pt x="0" y="24"/>
                    </a:lnTo>
                    <a:lnTo>
                      <a:pt x="0" y="26"/>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4" name="Freeform 188">
                <a:extLst>
                  <a:ext uri="{FF2B5EF4-FFF2-40B4-BE49-F238E27FC236}">
                    <a16:creationId xmlns:a16="http://schemas.microsoft.com/office/drawing/2014/main" id="{678B9062-06E7-46FC-92D4-6D938A4D5A8D}"/>
                  </a:ext>
                </a:extLst>
              </p:cNvPr>
              <p:cNvSpPr>
                <a:spLocks/>
              </p:cNvSpPr>
              <p:nvPr/>
            </p:nvSpPr>
            <p:spPr bwMode="auto">
              <a:xfrm>
                <a:off x="6667" y="1602"/>
                <a:ext cx="11" cy="18"/>
              </a:xfrm>
              <a:custGeom>
                <a:avLst/>
                <a:gdLst>
                  <a:gd name="T0" fmla="*/ 3 w 11"/>
                  <a:gd name="T1" fmla="*/ 15 h 18"/>
                  <a:gd name="T2" fmla="*/ 7 w 11"/>
                  <a:gd name="T3" fmla="*/ 11 h 18"/>
                  <a:gd name="T4" fmla="*/ 8 w 11"/>
                  <a:gd name="T5" fmla="*/ 10 h 18"/>
                  <a:gd name="T6" fmla="*/ 8 w 11"/>
                  <a:gd name="T7" fmla="*/ 8 h 18"/>
                  <a:gd name="T8" fmla="*/ 8 w 11"/>
                  <a:gd name="T9" fmla="*/ 5 h 18"/>
                  <a:gd name="T10" fmla="*/ 11 w 11"/>
                  <a:gd name="T11" fmla="*/ 0 h 18"/>
                  <a:gd name="T12" fmla="*/ 10 w 11"/>
                  <a:gd name="T13" fmla="*/ 2 h 18"/>
                  <a:gd name="T14" fmla="*/ 8 w 11"/>
                  <a:gd name="T15" fmla="*/ 2 h 18"/>
                  <a:gd name="T16" fmla="*/ 7 w 11"/>
                  <a:gd name="T17" fmla="*/ 5 h 18"/>
                  <a:gd name="T18" fmla="*/ 5 w 11"/>
                  <a:gd name="T19" fmla="*/ 5 h 18"/>
                  <a:gd name="T20" fmla="*/ 5 w 11"/>
                  <a:gd name="T21" fmla="*/ 8 h 18"/>
                  <a:gd name="T22" fmla="*/ 3 w 11"/>
                  <a:gd name="T23" fmla="*/ 10 h 18"/>
                  <a:gd name="T24" fmla="*/ 3 w 11"/>
                  <a:gd name="T25" fmla="*/ 11 h 18"/>
                  <a:gd name="T26" fmla="*/ 0 w 11"/>
                  <a:gd name="T27" fmla="*/ 13 h 18"/>
                  <a:gd name="T28" fmla="*/ 0 w 11"/>
                  <a:gd name="T29" fmla="*/ 18 h 18"/>
                  <a:gd name="T30" fmla="*/ 2 w 11"/>
                  <a:gd name="T31" fmla="*/ 18 h 18"/>
                  <a:gd name="T32" fmla="*/ 3 w 11"/>
                  <a:gd name="T33" fmla="*/ 1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8">
                    <a:moveTo>
                      <a:pt x="3" y="15"/>
                    </a:moveTo>
                    <a:lnTo>
                      <a:pt x="7" y="11"/>
                    </a:lnTo>
                    <a:lnTo>
                      <a:pt x="8" y="10"/>
                    </a:lnTo>
                    <a:lnTo>
                      <a:pt x="8" y="8"/>
                    </a:lnTo>
                    <a:lnTo>
                      <a:pt x="8" y="5"/>
                    </a:lnTo>
                    <a:lnTo>
                      <a:pt x="11" y="0"/>
                    </a:lnTo>
                    <a:lnTo>
                      <a:pt x="10" y="2"/>
                    </a:lnTo>
                    <a:lnTo>
                      <a:pt x="8" y="2"/>
                    </a:lnTo>
                    <a:lnTo>
                      <a:pt x="7" y="5"/>
                    </a:lnTo>
                    <a:lnTo>
                      <a:pt x="5" y="5"/>
                    </a:lnTo>
                    <a:lnTo>
                      <a:pt x="5" y="8"/>
                    </a:lnTo>
                    <a:lnTo>
                      <a:pt x="3" y="10"/>
                    </a:lnTo>
                    <a:lnTo>
                      <a:pt x="3" y="11"/>
                    </a:lnTo>
                    <a:lnTo>
                      <a:pt x="0" y="13"/>
                    </a:lnTo>
                    <a:lnTo>
                      <a:pt x="0" y="18"/>
                    </a:lnTo>
                    <a:lnTo>
                      <a:pt x="2" y="18"/>
                    </a:lnTo>
                    <a:lnTo>
                      <a:pt x="3" y="15"/>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5" name="Freeform 189">
                <a:extLst>
                  <a:ext uri="{FF2B5EF4-FFF2-40B4-BE49-F238E27FC236}">
                    <a16:creationId xmlns:a16="http://schemas.microsoft.com/office/drawing/2014/main" id="{41CD533D-FDF7-406C-938C-851829C072B4}"/>
                  </a:ext>
                </a:extLst>
              </p:cNvPr>
              <p:cNvSpPr>
                <a:spLocks/>
              </p:cNvSpPr>
              <p:nvPr/>
            </p:nvSpPr>
            <p:spPr bwMode="auto">
              <a:xfrm>
                <a:off x="6640" y="1661"/>
                <a:ext cx="5" cy="5"/>
              </a:xfrm>
              <a:custGeom>
                <a:avLst/>
                <a:gdLst>
                  <a:gd name="T0" fmla="*/ 0 w 5"/>
                  <a:gd name="T1" fmla="*/ 3 h 5"/>
                  <a:gd name="T2" fmla="*/ 2 w 5"/>
                  <a:gd name="T3" fmla="*/ 5 h 5"/>
                  <a:gd name="T4" fmla="*/ 5 w 5"/>
                  <a:gd name="T5" fmla="*/ 3 h 5"/>
                  <a:gd name="T6" fmla="*/ 5 w 5"/>
                  <a:gd name="T7" fmla="*/ 0 h 5"/>
                  <a:gd name="T8" fmla="*/ 3 w 5"/>
                  <a:gd name="T9" fmla="*/ 2 h 5"/>
                  <a:gd name="T10" fmla="*/ 0 w 5"/>
                  <a:gd name="T11" fmla="*/ 3 h 5"/>
                </a:gdLst>
                <a:ahLst/>
                <a:cxnLst>
                  <a:cxn ang="0">
                    <a:pos x="T0" y="T1"/>
                  </a:cxn>
                  <a:cxn ang="0">
                    <a:pos x="T2" y="T3"/>
                  </a:cxn>
                  <a:cxn ang="0">
                    <a:pos x="T4" y="T5"/>
                  </a:cxn>
                  <a:cxn ang="0">
                    <a:pos x="T6" y="T7"/>
                  </a:cxn>
                  <a:cxn ang="0">
                    <a:pos x="T8" y="T9"/>
                  </a:cxn>
                  <a:cxn ang="0">
                    <a:pos x="T10" y="T11"/>
                  </a:cxn>
                </a:cxnLst>
                <a:rect l="0" t="0" r="r" b="b"/>
                <a:pathLst>
                  <a:path w="5" h="5">
                    <a:moveTo>
                      <a:pt x="0" y="3"/>
                    </a:moveTo>
                    <a:lnTo>
                      <a:pt x="2" y="5"/>
                    </a:lnTo>
                    <a:lnTo>
                      <a:pt x="5" y="3"/>
                    </a:lnTo>
                    <a:lnTo>
                      <a:pt x="5" y="0"/>
                    </a:lnTo>
                    <a:lnTo>
                      <a:pt x="3" y="2"/>
                    </a:lnTo>
                    <a:lnTo>
                      <a:pt x="0" y="3"/>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6" name="Freeform 190">
                <a:extLst>
                  <a:ext uri="{FF2B5EF4-FFF2-40B4-BE49-F238E27FC236}">
                    <a16:creationId xmlns:a16="http://schemas.microsoft.com/office/drawing/2014/main" id="{F64D53BA-9BAD-4E4B-88B6-79B318A5819C}"/>
                  </a:ext>
                </a:extLst>
              </p:cNvPr>
              <p:cNvSpPr>
                <a:spLocks/>
              </p:cNvSpPr>
              <p:nvPr/>
            </p:nvSpPr>
            <p:spPr bwMode="auto">
              <a:xfrm>
                <a:off x="6696" y="1570"/>
                <a:ext cx="1" cy="2"/>
              </a:xfrm>
              <a:custGeom>
                <a:avLst/>
                <a:gdLst>
                  <a:gd name="T0" fmla="*/ 0 w 1"/>
                  <a:gd name="T1" fmla="*/ 2 h 2"/>
                  <a:gd name="T2" fmla="*/ 1 w 1"/>
                  <a:gd name="T3" fmla="*/ 0 h 2"/>
                  <a:gd name="T4" fmla="*/ 0 w 1"/>
                  <a:gd name="T5" fmla="*/ 0 h 2"/>
                  <a:gd name="T6" fmla="*/ 0 w 1"/>
                  <a:gd name="T7" fmla="*/ 2 h 2"/>
                </a:gdLst>
                <a:ahLst/>
                <a:cxnLst>
                  <a:cxn ang="0">
                    <a:pos x="T0" y="T1"/>
                  </a:cxn>
                  <a:cxn ang="0">
                    <a:pos x="T2" y="T3"/>
                  </a:cxn>
                  <a:cxn ang="0">
                    <a:pos x="T4" y="T5"/>
                  </a:cxn>
                  <a:cxn ang="0">
                    <a:pos x="T6" y="T7"/>
                  </a:cxn>
                </a:cxnLst>
                <a:rect l="0" t="0" r="r" b="b"/>
                <a:pathLst>
                  <a:path w="1" h="2">
                    <a:moveTo>
                      <a:pt x="0" y="2"/>
                    </a:moveTo>
                    <a:lnTo>
                      <a:pt x="1" y="0"/>
                    </a:lnTo>
                    <a:lnTo>
                      <a:pt x="0" y="0"/>
                    </a:lnTo>
                    <a:lnTo>
                      <a:pt x="0" y="2"/>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7" name="Freeform 191">
                <a:extLst>
                  <a:ext uri="{FF2B5EF4-FFF2-40B4-BE49-F238E27FC236}">
                    <a16:creationId xmlns:a16="http://schemas.microsoft.com/office/drawing/2014/main" id="{C377E118-E37D-48C4-AF71-22732760A0F4}"/>
                  </a:ext>
                </a:extLst>
              </p:cNvPr>
              <p:cNvSpPr>
                <a:spLocks/>
              </p:cNvSpPr>
              <p:nvPr/>
            </p:nvSpPr>
            <p:spPr bwMode="auto">
              <a:xfrm>
                <a:off x="6696" y="1558"/>
                <a:ext cx="3" cy="1"/>
              </a:xfrm>
              <a:custGeom>
                <a:avLst/>
                <a:gdLst>
                  <a:gd name="T0" fmla="*/ 0 w 3"/>
                  <a:gd name="T1" fmla="*/ 0 h 1"/>
                  <a:gd name="T2" fmla="*/ 1 w 3"/>
                  <a:gd name="T3" fmla="*/ 1 h 1"/>
                  <a:gd name="T4" fmla="*/ 3 w 3"/>
                  <a:gd name="T5" fmla="*/ 0 h 1"/>
                  <a:gd name="T6" fmla="*/ 1 w 3"/>
                  <a:gd name="T7" fmla="*/ 0 h 1"/>
                  <a:gd name="T8" fmla="*/ 0 w 3"/>
                  <a:gd name="T9" fmla="*/ 0 h 1"/>
                </a:gdLst>
                <a:ahLst/>
                <a:cxnLst>
                  <a:cxn ang="0">
                    <a:pos x="T0" y="T1"/>
                  </a:cxn>
                  <a:cxn ang="0">
                    <a:pos x="T2" y="T3"/>
                  </a:cxn>
                  <a:cxn ang="0">
                    <a:pos x="T4" y="T5"/>
                  </a:cxn>
                  <a:cxn ang="0">
                    <a:pos x="T6" y="T7"/>
                  </a:cxn>
                  <a:cxn ang="0">
                    <a:pos x="T8" y="T9"/>
                  </a:cxn>
                </a:cxnLst>
                <a:rect l="0" t="0" r="r" b="b"/>
                <a:pathLst>
                  <a:path w="3" h="1">
                    <a:moveTo>
                      <a:pt x="0" y="0"/>
                    </a:moveTo>
                    <a:lnTo>
                      <a:pt x="1" y="1"/>
                    </a:lnTo>
                    <a:lnTo>
                      <a:pt x="3" y="0"/>
                    </a:lnTo>
                    <a:lnTo>
                      <a:pt x="1" y="0"/>
                    </a:lnTo>
                    <a:lnTo>
                      <a:pt x="0"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8" name="Freeform 192">
                <a:extLst>
                  <a:ext uri="{FF2B5EF4-FFF2-40B4-BE49-F238E27FC236}">
                    <a16:creationId xmlns:a16="http://schemas.microsoft.com/office/drawing/2014/main" id="{C408FC4F-0E3F-464C-9FC8-372E971189A3}"/>
                  </a:ext>
                </a:extLst>
              </p:cNvPr>
              <p:cNvSpPr>
                <a:spLocks/>
              </p:cNvSpPr>
              <p:nvPr/>
            </p:nvSpPr>
            <p:spPr bwMode="auto">
              <a:xfrm>
                <a:off x="6420" y="1416"/>
                <a:ext cx="15" cy="11"/>
              </a:xfrm>
              <a:custGeom>
                <a:avLst/>
                <a:gdLst>
                  <a:gd name="T0" fmla="*/ 11 w 15"/>
                  <a:gd name="T1" fmla="*/ 1 h 11"/>
                  <a:gd name="T2" fmla="*/ 10 w 15"/>
                  <a:gd name="T3" fmla="*/ 0 h 11"/>
                  <a:gd name="T4" fmla="*/ 7 w 15"/>
                  <a:gd name="T5" fmla="*/ 1 h 11"/>
                  <a:gd name="T6" fmla="*/ 5 w 15"/>
                  <a:gd name="T7" fmla="*/ 0 h 11"/>
                  <a:gd name="T8" fmla="*/ 3 w 15"/>
                  <a:gd name="T9" fmla="*/ 1 h 11"/>
                  <a:gd name="T10" fmla="*/ 3 w 15"/>
                  <a:gd name="T11" fmla="*/ 3 h 11"/>
                  <a:gd name="T12" fmla="*/ 0 w 15"/>
                  <a:gd name="T13" fmla="*/ 4 h 11"/>
                  <a:gd name="T14" fmla="*/ 0 w 15"/>
                  <a:gd name="T15" fmla="*/ 8 h 11"/>
                  <a:gd name="T16" fmla="*/ 3 w 15"/>
                  <a:gd name="T17" fmla="*/ 11 h 11"/>
                  <a:gd name="T18" fmla="*/ 3 w 15"/>
                  <a:gd name="T19" fmla="*/ 11 h 11"/>
                  <a:gd name="T20" fmla="*/ 5 w 15"/>
                  <a:gd name="T21" fmla="*/ 9 h 11"/>
                  <a:gd name="T22" fmla="*/ 5 w 15"/>
                  <a:gd name="T23" fmla="*/ 8 h 11"/>
                  <a:gd name="T24" fmla="*/ 7 w 15"/>
                  <a:gd name="T25" fmla="*/ 9 h 11"/>
                  <a:gd name="T26" fmla="*/ 8 w 15"/>
                  <a:gd name="T27" fmla="*/ 11 h 11"/>
                  <a:gd name="T28" fmla="*/ 11 w 15"/>
                  <a:gd name="T29" fmla="*/ 11 h 11"/>
                  <a:gd name="T30" fmla="*/ 11 w 15"/>
                  <a:gd name="T31" fmla="*/ 9 h 11"/>
                  <a:gd name="T32" fmla="*/ 13 w 15"/>
                  <a:gd name="T33" fmla="*/ 8 h 11"/>
                  <a:gd name="T34" fmla="*/ 11 w 15"/>
                  <a:gd name="T35" fmla="*/ 6 h 11"/>
                  <a:gd name="T36" fmla="*/ 11 w 15"/>
                  <a:gd name="T37" fmla="*/ 4 h 11"/>
                  <a:gd name="T38" fmla="*/ 13 w 15"/>
                  <a:gd name="T39" fmla="*/ 3 h 11"/>
                  <a:gd name="T40" fmla="*/ 15 w 15"/>
                  <a:gd name="T41" fmla="*/ 1 h 11"/>
                  <a:gd name="T42" fmla="*/ 11 w 15"/>
                  <a:gd name="T43" fmla="*/ 1 h 11"/>
                  <a:gd name="T44" fmla="*/ 11 w 15"/>
                  <a:gd name="T45" fmla="*/ 3 h 11"/>
                  <a:gd name="T46" fmla="*/ 10 w 15"/>
                  <a:gd name="T47" fmla="*/ 4 h 11"/>
                  <a:gd name="T48" fmla="*/ 10 w 15"/>
                  <a:gd name="T49" fmla="*/ 3 h 11"/>
                  <a:gd name="T50" fmla="*/ 10 w 15"/>
                  <a:gd name="T51" fmla="*/ 1 h 11"/>
                  <a:gd name="T52" fmla="*/ 11 w 15"/>
                  <a:gd name="T53"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 h="11">
                    <a:moveTo>
                      <a:pt x="11" y="1"/>
                    </a:moveTo>
                    <a:lnTo>
                      <a:pt x="10" y="0"/>
                    </a:lnTo>
                    <a:lnTo>
                      <a:pt x="7" y="1"/>
                    </a:lnTo>
                    <a:lnTo>
                      <a:pt x="5" y="0"/>
                    </a:lnTo>
                    <a:lnTo>
                      <a:pt x="3" y="1"/>
                    </a:lnTo>
                    <a:lnTo>
                      <a:pt x="3" y="3"/>
                    </a:lnTo>
                    <a:lnTo>
                      <a:pt x="0" y="4"/>
                    </a:lnTo>
                    <a:lnTo>
                      <a:pt x="0" y="8"/>
                    </a:lnTo>
                    <a:lnTo>
                      <a:pt x="3" y="11"/>
                    </a:lnTo>
                    <a:lnTo>
                      <a:pt x="3" y="11"/>
                    </a:lnTo>
                    <a:lnTo>
                      <a:pt x="5" y="9"/>
                    </a:lnTo>
                    <a:lnTo>
                      <a:pt x="5" y="8"/>
                    </a:lnTo>
                    <a:lnTo>
                      <a:pt x="7" y="9"/>
                    </a:lnTo>
                    <a:lnTo>
                      <a:pt x="8" y="11"/>
                    </a:lnTo>
                    <a:lnTo>
                      <a:pt x="11" y="11"/>
                    </a:lnTo>
                    <a:lnTo>
                      <a:pt x="11" y="9"/>
                    </a:lnTo>
                    <a:lnTo>
                      <a:pt x="13" y="8"/>
                    </a:lnTo>
                    <a:lnTo>
                      <a:pt x="11" y="6"/>
                    </a:lnTo>
                    <a:lnTo>
                      <a:pt x="11" y="4"/>
                    </a:lnTo>
                    <a:lnTo>
                      <a:pt x="13" y="3"/>
                    </a:lnTo>
                    <a:lnTo>
                      <a:pt x="15" y="1"/>
                    </a:lnTo>
                    <a:lnTo>
                      <a:pt x="11" y="1"/>
                    </a:lnTo>
                    <a:lnTo>
                      <a:pt x="11" y="3"/>
                    </a:lnTo>
                    <a:lnTo>
                      <a:pt x="10" y="4"/>
                    </a:lnTo>
                    <a:lnTo>
                      <a:pt x="10" y="3"/>
                    </a:lnTo>
                    <a:lnTo>
                      <a:pt x="10" y="1"/>
                    </a:lnTo>
                    <a:lnTo>
                      <a:pt x="11" y="1"/>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9" name="Freeform 193">
                <a:extLst>
                  <a:ext uri="{FF2B5EF4-FFF2-40B4-BE49-F238E27FC236}">
                    <a16:creationId xmlns:a16="http://schemas.microsoft.com/office/drawing/2014/main" id="{C12FE247-DF18-41EF-82A0-FAE592E0776B}"/>
                  </a:ext>
                </a:extLst>
              </p:cNvPr>
              <p:cNvSpPr>
                <a:spLocks/>
              </p:cNvSpPr>
              <p:nvPr/>
            </p:nvSpPr>
            <p:spPr bwMode="auto">
              <a:xfrm>
                <a:off x="6689" y="1582"/>
                <a:ext cx="4" cy="6"/>
              </a:xfrm>
              <a:custGeom>
                <a:avLst/>
                <a:gdLst>
                  <a:gd name="T0" fmla="*/ 4 w 4"/>
                  <a:gd name="T1" fmla="*/ 4 h 6"/>
                  <a:gd name="T2" fmla="*/ 4 w 4"/>
                  <a:gd name="T3" fmla="*/ 0 h 6"/>
                  <a:gd name="T4" fmla="*/ 2 w 4"/>
                  <a:gd name="T5" fmla="*/ 0 h 6"/>
                  <a:gd name="T6" fmla="*/ 2 w 4"/>
                  <a:gd name="T7" fmla="*/ 1 h 6"/>
                  <a:gd name="T8" fmla="*/ 0 w 4"/>
                  <a:gd name="T9" fmla="*/ 6 h 6"/>
                  <a:gd name="T10" fmla="*/ 2 w 4"/>
                  <a:gd name="T11" fmla="*/ 6 h 6"/>
                  <a:gd name="T12" fmla="*/ 4 w 4"/>
                  <a:gd name="T13" fmla="*/ 4 h 6"/>
                </a:gdLst>
                <a:ahLst/>
                <a:cxnLst>
                  <a:cxn ang="0">
                    <a:pos x="T0" y="T1"/>
                  </a:cxn>
                  <a:cxn ang="0">
                    <a:pos x="T2" y="T3"/>
                  </a:cxn>
                  <a:cxn ang="0">
                    <a:pos x="T4" y="T5"/>
                  </a:cxn>
                  <a:cxn ang="0">
                    <a:pos x="T6" y="T7"/>
                  </a:cxn>
                  <a:cxn ang="0">
                    <a:pos x="T8" y="T9"/>
                  </a:cxn>
                  <a:cxn ang="0">
                    <a:pos x="T10" y="T11"/>
                  </a:cxn>
                  <a:cxn ang="0">
                    <a:pos x="T12" y="T13"/>
                  </a:cxn>
                </a:cxnLst>
                <a:rect l="0" t="0" r="r" b="b"/>
                <a:pathLst>
                  <a:path w="4" h="6">
                    <a:moveTo>
                      <a:pt x="4" y="4"/>
                    </a:moveTo>
                    <a:lnTo>
                      <a:pt x="4" y="0"/>
                    </a:lnTo>
                    <a:lnTo>
                      <a:pt x="2" y="0"/>
                    </a:lnTo>
                    <a:lnTo>
                      <a:pt x="2" y="1"/>
                    </a:lnTo>
                    <a:lnTo>
                      <a:pt x="0" y="6"/>
                    </a:lnTo>
                    <a:lnTo>
                      <a:pt x="2" y="6"/>
                    </a:lnTo>
                    <a:lnTo>
                      <a:pt x="4" y="4"/>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0" name="Freeform 194">
                <a:extLst>
                  <a:ext uri="{FF2B5EF4-FFF2-40B4-BE49-F238E27FC236}">
                    <a16:creationId xmlns:a16="http://schemas.microsoft.com/office/drawing/2014/main" id="{CE77B385-DAFF-40C5-A4BB-BAED087C132D}"/>
                  </a:ext>
                </a:extLst>
              </p:cNvPr>
              <p:cNvSpPr>
                <a:spLocks/>
              </p:cNvSpPr>
              <p:nvPr/>
            </p:nvSpPr>
            <p:spPr bwMode="auto">
              <a:xfrm>
                <a:off x="6696" y="1566"/>
                <a:ext cx="1" cy="3"/>
              </a:xfrm>
              <a:custGeom>
                <a:avLst/>
                <a:gdLst>
                  <a:gd name="T0" fmla="*/ 0 w 1"/>
                  <a:gd name="T1" fmla="*/ 3 h 3"/>
                  <a:gd name="T2" fmla="*/ 1 w 1"/>
                  <a:gd name="T3" fmla="*/ 1 h 3"/>
                  <a:gd name="T4" fmla="*/ 1 w 1"/>
                  <a:gd name="T5" fmla="*/ 0 h 3"/>
                  <a:gd name="T6" fmla="*/ 0 w 1"/>
                  <a:gd name="T7" fmla="*/ 0 h 3"/>
                  <a:gd name="T8" fmla="*/ 0 w 1"/>
                  <a:gd name="T9" fmla="*/ 3 h 3"/>
                </a:gdLst>
                <a:ahLst/>
                <a:cxnLst>
                  <a:cxn ang="0">
                    <a:pos x="T0" y="T1"/>
                  </a:cxn>
                  <a:cxn ang="0">
                    <a:pos x="T2" y="T3"/>
                  </a:cxn>
                  <a:cxn ang="0">
                    <a:pos x="T4" y="T5"/>
                  </a:cxn>
                  <a:cxn ang="0">
                    <a:pos x="T6" y="T7"/>
                  </a:cxn>
                  <a:cxn ang="0">
                    <a:pos x="T8" y="T9"/>
                  </a:cxn>
                </a:cxnLst>
                <a:rect l="0" t="0" r="r" b="b"/>
                <a:pathLst>
                  <a:path w="1" h="3">
                    <a:moveTo>
                      <a:pt x="0" y="3"/>
                    </a:moveTo>
                    <a:lnTo>
                      <a:pt x="1" y="1"/>
                    </a:lnTo>
                    <a:lnTo>
                      <a:pt x="1" y="0"/>
                    </a:lnTo>
                    <a:lnTo>
                      <a:pt x="0" y="0"/>
                    </a:lnTo>
                    <a:lnTo>
                      <a:pt x="0" y="3"/>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1" name="Freeform 195">
                <a:extLst>
                  <a:ext uri="{FF2B5EF4-FFF2-40B4-BE49-F238E27FC236}">
                    <a16:creationId xmlns:a16="http://schemas.microsoft.com/office/drawing/2014/main" id="{0F806E4F-1E95-4ECF-B9F9-F1E9A70E229B}"/>
                  </a:ext>
                </a:extLst>
              </p:cNvPr>
              <p:cNvSpPr>
                <a:spLocks/>
              </p:cNvSpPr>
              <p:nvPr/>
            </p:nvSpPr>
            <p:spPr bwMode="auto">
              <a:xfrm>
                <a:off x="6428" y="1436"/>
                <a:ext cx="7" cy="8"/>
              </a:xfrm>
              <a:custGeom>
                <a:avLst/>
                <a:gdLst>
                  <a:gd name="T0" fmla="*/ 3 w 7"/>
                  <a:gd name="T1" fmla="*/ 0 h 8"/>
                  <a:gd name="T2" fmla="*/ 0 w 7"/>
                  <a:gd name="T3" fmla="*/ 4 h 8"/>
                  <a:gd name="T4" fmla="*/ 0 w 7"/>
                  <a:gd name="T5" fmla="*/ 7 h 8"/>
                  <a:gd name="T6" fmla="*/ 3 w 7"/>
                  <a:gd name="T7" fmla="*/ 8 h 8"/>
                  <a:gd name="T8" fmla="*/ 5 w 7"/>
                  <a:gd name="T9" fmla="*/ 5 h 8"/>
                  <a:gd name="T10" fmla="*/ 7 w 7"/>
                  <a:gd name="T11" fmla="*/ 5 h 8"/>
                  <a:gd name="T12" fmla="*/ 7 w 7"/>
                  <a:gd name="T13" fmla="*/ 2 h 8"/>
                  <a:gd name="T14" fmla="*/ 7 w 7"/>
                  <a:gd name="T15" fmla="*/ 2 h 8"/>
                  <a:gd name="T16" fmla="*/ 7 w 7"/>
                  <a:gd name="T17" fmla="*/ 0 h 8"/>
                  <a:gd name="T18" fmla="*/ 3 w 7"/>
                  <a:gd name="T1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8">
                    <a:moveTo>
                      <a:pt x="3" y="0"/>
                    </a:moveTo>
                    <a:lnTo>
                      <a:pt x="0" y="4"/>
                    </a:lnTo>
                    <a:lnTo>
                      <a:pt x="0" y="7"/>
                    </a:lnTo>
                    <a:lnTo>
                      <a:pt x="3" y="8"/>
                    </a:lnTo>
                    <a:lnTo>
                      <a:pt x="5" y="5"/>
                    </a:lnTo>
                    <a:lnTo>
                      <a:pt x="7" y="5"/>
                    </a:lnTo>
                    <a:lnTo>
                      <a:pt x="7" y="2"/>
                    </a:lnTo>
                    <a:lnTo>
                      <a:pt x="7" y="2"/>
                    </a:lnTo>
                    <a:lnTo>
                      <a:pt x="7" y="0"/>
                    </a:lnTo>
                    <a:lnTo>
                      <a:pt x="3"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2" name="Freeform 196">
                <a:extLst>
                  <a:ext uri="{FF2B5EF4-FFF2-40B4-BE49-F238E27FC236}">
                    <a16:creationId xmlns:a16="http://schemas.microsoft.com/office/drawing/2014/main" id="{F1B6711C-3C2A-4DDF-B1F5-D1BB5E5AAC0B}"/>
                  </a:ext>
                </a:extLst>
              </p:cNvPr>
              <p:cNvSpPr>
                <a:spLocks/>
              </p:cNvSpPr>
              <p:nvPr/>
            </p:nvSpPr>
            <p:spPr bwMode="auto">
              <a:xfrm>
                <a:off x="6697" y="1484"/>
                <a:ext cx="5" cy="3"/>
              </a:xfrm>
              <a:custGeom>
                <a:avLst/>
                <a:gdLst>
                  <a:gd name="T0" fmla="*/ 2 w 5"/>
                  <a:gd name="T1" fmla="*/ 0 h 3"/>
                  <a:gd name="T2" fmla="*/ 0 w 5"/>
                  <a:gd name="T3" fmla="*/ 3 h 3"/>
                  <a:gd name="T4" fmla="*/ 2 w 5"/>
                  <a:gd name="T5" fmla="*/ 3 h 3"/>
                  <a:gd name="T6" fmla="*/ 5 w 5"/>
                  <a:gd name="T7" fmla="*/ 3 h 3"/>
                  <a:gd name="T8" fmla="*/ 5 w 5"/>
                  <a:gd name="T9" fmla="*/ 2 h 3"/>
                  <a:gd name="T10" fmla="*/ 4 w 5"/>
                  <a:gd name="T11" fmla="*/ 0 h 3"/>
                  <a:gd name="T12" fmla="*/ 2 w 5"/>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5" h="3">
                    <a:moveTo>
                      <a:pt x="2" y="0"/>
                    </a:moveTo>
                    <a:lnTo>
                      <a:pt x="0" y="3"/>
                    </a:lnTo>
                    <a:lnTo>
                      <a:pt x="2" y="3"/>
                    </a:lnTo>
                    <a:lnTo>
                      <a:pt x="5" y="3"/>
                    </a:lnTo>
                    <a:lnTo>
                      <a:pt x="5" y="2"/>
                    </a:lnTo>
                    <a:lnTo>
                      <a:pt x="4" y="0"/>
                    </a:lnTo>
                    <a:lnTo>
                      <a:pt x="2"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3" name="Freeform 197">
                <a:extLst>
                  <a:ext uri="{FF2B5EF4-FFF2-40B4-BE49-F238E27FC236}">
                    <a16:creationId xmlns:a16="http://schemas.microsoft.com/office/drawing/2014/main" id="{862FF9E3-7772-46F4-873A-354CC3FD20A7}"/>
                  </a:ext>
                </a:extLst>
              </p:cNvPr>
              <p:cNvSpPr>
                <a:spLocks/>
              </p:cNvSpPr>
              <p:nvPr/>
            </p:nvSpPr>
            <p:spPr bwMode="auto">
              <a:xfrm>
                <a:off x="6654" y="1164"/>
                <a:ext cx="2" cy="4"/>
              </a:xfrm>
              <a:custGeom>
                <a:avLst/>
                <a:gdLst>
                  <a:gd name="T0" fmla="*/ 0 w 2"/>
                  <a:gd name="T1" fmla="*/ 1 h 4"/>
                  <a:gd name="T2" fmla="*/ 0 w 2"/>
                  <a:gd name="T3" fmla="*/ 4 h 4"/>
                  <a:gd name="T4" fmla="*/ 2 w 2"/>
                  <a:gd name="T5" fmla="*/ 3 h 4"/>
                  <a:gd name="T6" fmla="*/ 2 w 2"/>
                  <a:gd name="T7" fmla="*/ 1 h 4"/>
                  <a:gd name="T8" fmla="*/ 2 w 2"/>
                  <a:gd name="T9" fmla="*/ 0 h 4"/>
                  <a:gd name="T10" fmla="*/ 0 w 2"/>
                  <a:gd name="T11" fmla="*/ 1 h 4"/>
                  <a:gd name="T12" fmla="*/ 0 w 2"/>
                  <a:gd name="T13" fmla="*/ 1 h 4"/>
                </a:gdLst>
                <a:ahLst/>
                <a:cxnLst>
                  <a:cxn ang="0">
                    <a:pos x="T0" y="T1"/>
                  </a:cxn>
                  <a:cxn ang="0">
                    <a:pos x="T2" y="T3"/>
                  </a:cxn>
                  <a:cxn ang="0">
                    <a:pos x="T4" y="T5"/>
                  </a:cxn>
                  <a:cxn ang="0">
                    <a:pos x="T6" y="T7"/>
                  </a:cxn>
                  <a:cxn ang="0">
                    <a:pos x="T8" y="T9"/>
                  </a:cxn>
                  <a:cxn ang="0">
                    <a:pos x="T10" y="T11"/>
                  </a:cxn>
                  <a:cxn ang="0">
                    <a:pos x="T12" y="T13"/>
                  </a:cxn>
                </a:cxnLst>
                <a:rect l="0" t="0" r="r" b="b"/>
                <a:pathLst>
                  <a:path w="2" h="4">
                    <a:moveTo>
                      <a:pt x="0" y="1"/>
                    </a:moveTo>
                    <a:lnTo>
                      <a:pt x="0" y="4"/>
                    </a:lnTo>
                    <a:lnTo>
                      <a:pt x="2" y="3"/>
                    </a:lnTo>
                    <a:lnTo>
                      <a:pt x="2" y="1"/>
                    </a:lnTo>
                    <a:lnTo>
                      <a:pt x="2" y="0"/>
                    </a:lnTo>
                    <a:lnTo>
                      <a:pt x="0" y="1"/>
                    </a:lnTo>
                    <a:lnTo>
                      <a:pt x="0" y="1"/>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4" name="Freeform 198">
                <a:extLst>
                  <a:ext uri="{FF2B5EF4-FFF2-40B4-BE49-F238E27FC236}">
                    <a16:creationId xmlns:a16="http://schemas.microsoft.com/office/drawing/2014/main" id="{15F35929-4D02-496C-AD00-1F1AA9BCAA8E}"/>
                  </a:ext>
                </a:extLst>
              </p:cNvPr>
              <p:cNvSpPr>
                <a:spLocks/>
              </p:cNvSpPr>
              <p:nvPr/>
            </p:nvSpPr>
            <p:spPr bwMode="auto">
              <a:xfrm>
                <a:off x="6702" y="1232"/>
                <a:ext cx="16" cy="29"/>
              </a:xfrm>
              <a:custGeom>
                <a:avLst/>
                <a:gdLst>
                  <a:gd name="T0" fmla="*/ 8 w 16"/>
                  <a:gd name="T1" fmla="*/ 21 h 29"/>
                  <a:gd name="T2" fmla="*/ 10 w 16"/>
                  <a:gd name="T3" fmla="*/ 18 h 29"/>
                  <a:gd name="T4" fmla="*/ 11 w 16"/>
                  <a:gd name="T5" fmla="*/ 15 h 29"/>
                  <a:gd name="T6" fmla="*/ 15 w 16"/>
                  <a:gd name="T7" fmla="*/ 13 h 29"/>
                  <a:gd name="T8" fmla="*/ 16 w 16"/>
                  <a:gd name="T9" fmla="*/ 11 h 29"/>
                  <a:gd name="T10" fmla="*/ 16 w 16"/>
                  <a:gd name="T11" fmla="*/ 8 h 29"/>
                  <a:gd name="T12" fmla="*/ 15 w 16"/>
                  <a:gd name="T13" fmla="*/ 5 h 29"/>
                  <a:gd name="T14" fmla="*/ 11 w 16"/>
                  <a:gd name="T15" fmla="*/ 2 h 29"/>
                  <a:gd name="T16" fmla="*/ 10 w 16"/>
                  <a:gd name="T17" fmla="*/ 0 h 29"/>
                  <a:gd name="T18" fmla="*/ 8 w 16"/>
                  <a:gd name="T19" fmla="*/ 2 h 29"/>
                  <a:gd name="T20" fmla="*/ 8 w 16"/>
                  <a:gd name="T21" fmla="*/ 3 h 29"/>
                  <a:gd name="T22" fmla="*/ 7 w 16"/>
                  <a:gd name="T23" fmla="*/ 5 h 29"/>
                  <a:gd name="T24" fmla="*/ 3 w 16"/>
                  <a:gd name="T25" fmla="*/ 8 h 29"/>
                  <a:gd name="T26" fmla="*/ 2 w 16"/>
                  <a:gd name="T27" fmla="*/ 10 h 29"/>
                  <a:gd name="T28" fmla="*/ 0 w 16"/>
                  <a:gd name="T29" fmla="*/ 11 h 29"/>
                  <a:gd name="T30" fmla="*/ 2 w 16"/>
                  <a:gd name="T31" fmla="*/ 11 h 29"/>
                  <a:gd name="T32" fmla="*/ 5 w 16"/>
                  <a:gd name="T33" fmla="*/ 11 h 29"/>
                  <a:gd name="T34" fmla="*/ 5 w 16"/>
                  <a:gd name="T35" fmla="*/ 11 h 29"/>
                  <a:gd name="T36" fmla="*/ 3 w 16"/>
                  <a:gd name="T37" fmla="*/ 13 h 29"/>
                  <a:gd name="T38" fmla="*/ 5 w 16"/>
                  <a:gd name="T39" fmla="*/ 18 h 29"/>
                  <a:gd name="T40" fmla="*/ 7 w 16"/>
                  <a:gd name="T41" fmla="*/ 21 h 29"/>
                  <a:gd name="T42" fmla="*/ 7 w 16"/>
                  <a:gd name="T43" fmla="*/ 24 h 29"/>
                  <a:gd name="T44" fmla="*/ 5 w 16"/>
                  <a:gd name="T45" fmla="*/ 26 h 29"/>
                  <a:gd name="T46" fmla="*/ 5 w 16"/>
                  <a:gd name="T47" fmla="*/ 27 h 29"/>
                  <a:gd name="T48" fmla="*/ 8 w 16"/>
                  <a:gd name="T49" fmla="*/ 29 h 29"/>
                  <a:gd name="T50" fmla="*/ 10 w 16"/>
                  <a:gd name="T51" fmla="*/ 29 h 29"/>
                  <a:gd name="T52" fmla="*/ 8 w 16"/>
                  <a:gd name="T53" fmla="*/ 27 h 29"/>
                  <a:gd name="T54" fmla="*/ 8 w 16"/>
                  <a:gd name="T55" fmla="*/ 24 h 29"/>
                  <a:gd name="T56" fmla="*/ 8 w 16"/>
                  <a:gd name="T57" fmla="*/ 23 h 29"/>
                  <a:gd name="T58" fmla="*/ 8 w 16"/>
                  <a:gd name="T59" fmla="*/ 2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 h="29">
                    <a:moveTo>
                      <a:pt x="8" y="21"/>
                    </a:moveTo>
                    <a:lnTo>
                      <a:pt x="10" y="18"/>
                    </a:lnTo>
                    <a:lnTo>
                      <a:pt x="11" y="15"/>
                    </a:lnTo>
                    <a:lnTo>
                      <a:pt x="15" y="13"/>
                    </a:lnTo>
                    <a:lnTo>
                      <a:pt x="16" y="11"/>
                    </a:lnTo>
                    <a:lnTo>
                      <a:pt x="16" y="8"/>
                    </a:lnTo>
                    <a:lnTo>
                      <a:pt x="15" y="5"/>
                    </a:lnTo>
                    <a:lnTo>
                      <a:pt x="11" y="2"/>
                    </a:lnTo>
                    <a:lnTo>
                      <a:pt x="10" y="0"/>
                    </a:lnTo>
                    <a:lnTo>
                      <a:pt x="8" y="2"/>
                    </a:lnTo>
                    <a:lnTo>
                      <a:pt x="8" y="3"/>
                    </a:lnTo>
                    <a:lnTo>
                      <a:pt x="7" y="5"/>
                    </a:lnTo>
                    <a:lnTo>
                      <a:pt x="3" y="8"/>
                    </a:lnTo>
                    <a:lnTo>
                      <a:pt x="2" y="10"/>
                    </a:lnTo>
                    <a:lnTo>
                      <a:pt x="0" y="11"/>
                    </a:lnTo>
                    <a:lnTo>
                      <a:pt x="2" y="11"/>
                    </a:lnTo>
                    <a:lnTo>
                      <a:pt x="5" y="11"/>
                    </a:lnTo>
                    <a:lnTo>
                      <a:pt x="5" y="11"/>
                    </a:lnTo>
                    <a:lnTo>
                      <a:pt x="3" y="13"/>
                    </a:lnTo>
                    <a:lnTo>
                      <a:pt x="5" y="18"/>
                    </a:lnTo>
                    <a:lnTo>
                      <a:pt x="7" y="21"/>
                    </a:lnTo>
                    <a:lnTo>
                      <a:pt x="7" y="24"/>
                    </a:lnTo>
                    <a:lnTo>
                      <a:pt x="5" y="26"/>
                    </a:lnTo>
                    <a:lnTo>
                      <a:pt x="5" y="27"/>
                    </a:lnTo>
                    <a:lnTo>
                      <a:pt x="8" y="29"/>
                    </a:lnTo>
                    <a:lnTo>
                      <a:pt x="10" y="29"/>
                    </a:lnTo>
                    <a:lnTo>
                      <a:pt x="8" y="27"/>
                    </a:lnTo>
                    <a:lnTo>
                      <a:pt x="8" y="24"/>
                    </a:lnTo>
                    <a:lnTo>
                      <a:pt x="8" y="23"/>
                    </a:lnTo>
                    <a:lnTo>
                      <a:pt x="8" y="21"/>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5" name="Freeform 199">
                <a:extLst>
                  <a:ext uri="{FF2B5EF4-FFF2-40B4-BE49-F238E27FC236}">
                    <a16:creationId xmlns:a16="http://schemas.microsoft.com/office/drawing/2014/main" id="{84DC3978-E134-4E4A-9F80-1440694B74CD}"/>
                  </a:ext>
                </a:extLst>
              </p:cNvPr>
              <p:cNvSpPr>
                <a:spLocks/>
              </p:cNvSpPr>
              <p:nvPr/>
            </p:nvSpPr>
            <p:spPr bwMode="auto">
              <a:xfrm>
                <a:off x="6651" y="1157"/>
                <a:ext cx="5" cy="5"/>
              </a:xfrm>
              <a:custGeom>
                <a:avLst/>
                <a:gdLst>
                  <a:gd name="T0" fmla="*/ 0 w 5"/>
                  <a:gd name="T1" fmla="*/ 2 h 5"/>
                  <a:gd name="T2" fmla="*/ 0 w 5"/>
                  <a:gd name="T3" fmla="*/ 2 h 5"/>
                  <a:gd name="T4" fmla="*/ 3 w 5"/>
                  <a:gd name="T5" fmla="*/ 5 h 5"/>
                  <a:gd name="T6" fmla="*/ 5 w 5"/>
                  <a:gd name="T7" fmla="*/ 5 h 5"/>
                  <a:gd name="T8" fmla="*/ 5 w 5"/>
                  <a:gd name="T9" fmla="*/ 4 h 5"/>
                  <a:gd name="T10" fmla="*/ 3 w 5"/>
                  <a:gd name="T11" fmla="*/ 0 h 5"/>
                  <a:gd name="T12" fmla="*/ 0 w 5"/>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5" h="5">
                    <a:moveTo>
                      <a:pt x="0" y="2"/>
                    </a:moveTo>
                    <a:lnTo>
                      <a:pt x="0" y="2"/>
                    </a:lnTo>
                    <a:lnTo>
                      <a:pt x="3" y="5"/>
                    </a:lnTo>
                    <a:lnTo>
                      <a:pt x="5" y="5"/>
                    </a:lnTo>
                    <a:lnTo>
                      <a:pt x="5" y="4"/>
                    </a:lnTo>
                    <a:lnTo>
                      <a:pt x="3" y="0"/>
                    </a:lnTo>
                    <a:lnTo>
                      <a:pt x="0" y="2"/>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6" name="Freeform 200">
                <a:extLst>
                  <a:ext uri="{FF2B5EF4-FFF2-40B4-BE49-F238E27FC236}">
                    <a16:creationId xmlns:a16="http://schemas.microsoft.com/office/drawing/2014/main" id="{481DD3E6-721B-45C9-BF1C-F17D97A56B28}"/>
                  </a:ext>
                </a:extLst>
              </p:cNvPr>
              <p:cNvSpPr>
                <a:spLocks/>
              </p:cNvSpPr>
              <p:nvPr/>
            </p:nvSpPr>
            <p:spPr bwMode="auto">
              <a:xfrm>
                <a:off x="6697" y="1534"/>
                <a:ext cx="2" cy="1"/>
              </a:xfrm>
              <a:custGeom>
                <a:avLst/>
                <a:gdLst>
                  <a:gd name="T0" fmla="*/ 2 w 2"/>
                  <a:gd name="T1" fmla="*/ 1 h 1"/>
                  <a:gd name="T2" fmla="*/ 2 w 2"/>
                  <a:gd name="T3" fmla="*/ 1 h 1"/>
                  <a:gd name="T4" fmla="*/ 2 w 2"/>
                  <a:gd name="T5" fmla="*/ 0 h 1"/>
                  <a:gd name="T6" fmla="*/ 2 w 2"/>
                  <a:gd name="T7" fmla="*/ 0 h 1"/>
                  <a:gd name="T8" fmla="*/ 0 w 2"/>
                  <a:gd name="T9" fmla="*/ 1 h 1"/>
                  <a:gd name="T10" fmla="*/ 2 w 2"/>
                  <a:gd name="T11" fmla="*/ 1 h 1"/>
                </a:gdLst>
                <a:ahLst/>
                <a:cxnLst>
                  <a:cxn ang="0">
                    <a:pos x="T0" y="T1"/>
                  </a:cxn>
                  <a:cxn ang="0">
                    <a:pos x="T2" y="T3"/>
                  </a:cxn>
                  <a:cxn ang="0">
                    <a:pos x="T4" y="T5"/>
                  </a:cxn>
                  <a:cxn ang="0">
                    <a:pos x="T6" y="T7"/>
                  </a:cxn>
                  <a:cxn ang="0">
                    <a:pos x="T8" y="T9"/>
                  </a:cxn>
                  <a:cxn ang="0">
                    <a:pos x="T10" y="T11"/>
                  </a:cxn>
                </a:cxnLst>
                <a:rect l="0" t="0" r="r" b="b"/>
                <a:pathLst>
                  <a:path w="2" h="1">
                    <a:moveTo>
                      <a:pt x="2" y="1"/>
                    </a:moveTo>
                    <a:lnTo>
                      <a:pt x="2" y="1"/>
                    </a:lnTo>
                    <a:lnTo>
                      <a:pt x="2" y="0"/>
                    </a:lnTo>
                    <a:lnTo>
                      <a:pt x="2" y="0"/>
                    </a:lnTo>
                    <a:lnTo>
                      <a:pt x="0" y="1"/>
                    </a:lnTo>
                    <a:lnTo>
                      <a:pt x="2" y="1"/>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7" name="Freeform 201">
                <a:extLst>
                  <a:ext uri="{FF2B5EF4-FFF2-40B4-BE49-F238E27FC236}">
                    <a16:creationId xmlns:a16="http://schemas.microsoft.com/office/drawing/2014/main" id="{C4B17913-C5D6-4A6C-A131-98FE944A92A9}"/>
                  </a:ext>
                </a:extLst>
              </p:cNvPr>
              <p:cNvSpPr>
                <a:spLocks/>
              </p:cNvSpPr>
              <p:nvPr/>
            </p:nvSpPr>
            <p:spPr bwMode="auto">
              <a:xfrm>
                <a:off x="6412" y="1417"/>
                <a:ext cx="7" cy="8"/>
              </a:xfrm>
              <a:custGeom>
                <a:avLst/>
                <a:gdLst>
                  <a:gd name="T0" fmla="*/ 7 w 7"/>
                  <a:gd name="T1" fmla="*/ 0 h 8"/>
                  <a:gd name="T2" fmla="*/ 5 w 7"/>
                  <a:gd name="T3" fmla="*/ 0 h 8"/>
                  <a:gd name="T4" fmla="*/ 3 w 7"/>
                  <a:gd name="T5" fmla="*/ 2 h 8"/>
                  <a:gd name="T6" fmla="*/ 0 w 7"/>
                  <a:gd name="T7" fmla="*/ 3 h 8"/>
                  <a:gd name="T8" fmla="*/ 0 w 7"/>
                  <a:gd name="T9" fmla="*/ 5 h 8"/>
                  <a:gd name="T10" fmla="*/ 2 w 7"/>
                  <a:gd name="T11" fmla="*/ 8 h 8"/>
                  <a:gd name="T12" fmla="*/ 3 w 7"/>
                  <a:gd name="T13" fmla="*/ 7 h 8"/>
                  <a:gd name="T14" fmla="*/ 3 w 7"/>
                  <a:gd name="T15" fmla="*/ 7 h 8"/>
                  <a:gd name="T16" fmla="*/ 3 w 7"/>
                  <a:gd name="T17" fmla="*/ 5 h 8"/>
                  <a:gd name="T18" fmla="*/ 5 w 7"/>
                  <a:gd name="T19" fmla="*/ 7 h 8"/>
                  <a:gd name="T20" fmla="*/ 7 w 7"/>
                  <a:gd name="T21" fmla="*/ 7 h 8"/>
                  <a:gd name="T22" fmla="*/ 5 w 7"/>
                  <a:gd name="T23" fmla="*/ 3 h 8"/>
                  <a:gd name="T24" fmla="*/ 7 w 7"/>
                  <a:gd name="T25" fmla="*/ 2 h 8"/>
                  <a:gd name="T26" fmla="*/ 7 w 7"/>
                  <a:gd name="T2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 h="8">
                    <a:moveTo>
                      <a:pt x="7" y="0"/>
                    </a:moveTo>
                    <a:lnTo>
                      <a:pt x="5" y="0"/>
                    </a:lnTo>
                    <a:lnTo>
                      <a:pt x="3" y="2"/>
                    </a:lnTo>
                    <a:lnTo>
                      <a:pt x="0" y="3"/>
                    </a:lnTo>
                    <a:lnTo>
                      <a:pt x="0" y="5"/>
                    </a:lnTo>
                    <a:lnTo>
                      <a:pt x="2" y="8"/>
                    </a:lnTo>
                    <a:lnTo>
                      <a:pt x="3" y="7"/>
                    </a:lnTo>
                    <a:lnTo>
                      <a:pt x="3" y="7"/>
                    </a:lnTo>
                    <a:lnTo>
                      <a:pt x="3" y="5"/>
                    </a:lnTo>
                    <a:lnTo>
                      <a:pt x="5" y="7"/>
                    </a:lnTo>
                    <a:lnTo>
                      <a:pt x="7" y="7"/>
                    </a:lnTo>
                    <a:lnTo>
                      <a:pt x="5" y="3"/>
                    </a:lnTo>
                    <a:lnTo>
                      <a:pt x="7" y="2"/>
                    </a:lnTo>
                    <a:lnTo>
                      <a:pt x="7"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8" name="Freeform 202">
                <a:extLst>
                  <a:ext uri="{FF2B5EF4-FFF2-40B4-BE49-F238E27FC236}">
                    <a16:creationId xmlns:a16="http://schemas.microsoft.com/office/drawing/2014/main" id="{42A0B100-C7DC-4B49-8B97-DB107E9A0B23}"/>
                  </a:ext>
                </a:extLst>
              </p:cNvPr>
              <p:cNvSpPr>
                <a:spLocks/>
              </p:cNvSpPr>
              <p:nvPr/>
            </p:nvSpPr>
            <p:spPr bwMode="auto">
              <a:xfrm>
                <a:off x="6702" y="1486"/>
                <a:ext cx="11" cy="22"/>
              </a:xfrm>
              <a:custGeom>
                <a:avLst/>
                <a:gdLst>
                  <a:gd name="T0" fmla="*/ 3 w 11"/>
                  <a:gd name="T1" fmla="*/ 11 h 22"/>
                  <a:gd name="T2" fmla="*/ 2 w 11"/>
                  <a:gd name="T3" fmla="*/ 14 h 22"/>
                  <a:gd name="T4" fmla="*/ 0 w 11"/>
                  <a:gd name="T5" fmla="*/ 14 h 22"/>
                  <a:gd name="T6" fmla="*/ 0 w 11"/>
                  <a:gd name="T7" fmla="*/ 14 h 22"/>
                  <a:gd name="T8" fmla="*/ 2 w 11"/>
                  <a:gd name="T9" fmla="*/ 17 h 22"/>
                  <a:gd name="T10" fmla="*/ 2 w 11"/>
                  <a:gd name="T11" fmla="*/ 19 h 22"/>
                  <a:gd name="T12" fmla="*/ 0 w 11"/>
                  <a:gd name="T13" fmla="*/ 21 h 22"/>
                  <a:gd name="T14" fmla="*/ 0 w 11"/>
                  <a:gd name="T15" fmla="*/ 21 h 22"/>
                  <a:gd name="T16" fmla="*/ 3 w 11"/>
                  <a:gd name="T17" fmla="*/ 21 h 22"/>
                  <a:gd name="T18" fmla="*/ 3 w 11"/>
                  <a:gd name="T19" fmla="*/ 22 h 22"/>
                  <a:gd name="T20" fmla="*/ 5 w 11"/>
                  <a:gd name="T21" fmla="*/ 22 h 22"/>
                  <a:gd name="T22" fmla="*/ 5 w 11"/>
                  <a:gd name="T23" fmla="*/ 19 h 22"/>
                  <a:gd name="T24" fmla="*/ 5 w 11"/>
                  <a:gd name="T25" fmla="*/ 17 h 22"/>
                  <a:gd name="T26" fmla="*/ 8 w 11"/>
                  <a:gd name="T27" fmla="*/ 16 h 22"/>
                  <a:gd name="T28" fmla="*/ 10 w 11"/>
                  <a:gd name="T29" fmla="*/ 13 h 22"/>
                  <a:gd name="T30" fmla="*/ 10 w 11"/>
                  <a:gd name="T31" fmla="*/ 11 h 22"/>
                  <a:gd name="T32" fmla="*/ 10 w 11"/>
                  <a:gd name="T33" fmla="*/ 8 h 22"/>
                  <a:gd name="T34" fmla="*/ 11 w 11"/>
                  <a:gd name="T35" fmla="*/ 6 h 22"/>
                  <a:gd name="T36" fmla="*/ 10 w 11"/>
                  <a:gd name="T37" fmla="*/ 5 h 22"/>
                  <a:gd name="T38" fmla="*/ 7 w 11"/>
                  <a:gd name="T39" fmla="*/ 0 h 22"/>
                  <a:gd name="T40" fmla="*/ 5 w 11"/>
                  <a:gd name="T41" fmla="*/ 3 h 22"/>
                  <a:gd name="T42" fmla="*/ 5 w 11"/>
                  <a:gd name="T43" fmla="*/ 8 h 22"/>
                  <a:gd name="T44" fmla="*/ 5 w 11"/>
                  <a:gd name="T45" fmla="*/ 9 h 22"/>
                  <a:gd name="T46" fmla="*/ 3 w 11"/>
                  <a:gd name="T47"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 h="22">
                    <a:moveTo>
                      <a:pt x="3" y="11"/>
                    </a:moveTo>
                    <a:lnTo>
                      <a:pt x="2" y="14"/>
                    </a:lnTo>
                    <a:lnTo>
                      <a:pt x="0" y="14"/>
                    </a:lnTo>
                    <a:lnTo>
                      <a:pt x="0" y="14"/>
                    </a:lnTo>
                    <a:lnTo>
                      <a:pt x="2" y="17"/>
                    </a:lnTo>
                    <a:lnTo>
                      <a:pt x="2" y="19"/>
                    </a:lnTo>
                    <a:lnTo>
                      <a:pt x="0" y="21"/>
                    </a:lnTo>
                    <a:lnTo>
                      <a:pt x="0" y="21"/>
                    </a:lnTo>
                    <a:lnTo>
                      <a:pt x="3" y="21"/>
                    </a:lnTo>
                    <a:lnTo>
                      <a:pt x="3" y="22"/>
                    </a:lnTo>
                    <a:lnTo>
                      <a:pt x="5" y="22"/>
                    </a:lnTo>
                    <a:lnTo>
                      <a:pt x="5" y="19"/>
                    </a:lnTo>
                    <a:lnTo>
                      <a:pt x="5" y="17"/>
                    </a:lnTo>
                    <a:lnTo>
                      <a:pt x="8" y="16"/>
                    </a:lnTo>
                    <a:lnTo>
                      <a:pt x="10" y="13"/>
                    </a:lnTo>
                    <a:lnTo>
                      <a:pt x="10" y="11"/>
                    </a:lnTo>
                    <a:lnTo>
                      <a:pt x="10" y="8"/>
                    </a:lnTo>
                    <a:lnTo>
                      <a:pt x="11" y="6"/>
                    </a:lnTo>
                    <a:lnTo>
                      <a:pt x="10" y="5"/>
                    </a:lnTo>
                    <a:lnTo>
                      <a:pt x="7" y="0"/>
                    </a:lnTo>
                    <a:lnTo>
                      <a:pt x="5" y="3"/>
                    </a:lnTo>
                    <a:lnTo>
                      <a:pt x="5" y="8"/>
                    </a:lnTo>
                    <a:lnTo>
                      <a:pt x="5" y="9"/>
                    </a:lnTo>
                    <a:lnTo>
                      <a:pt x="3" y="11"/>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9" name="Freeform 203">
                <a:extLst>
                  <a:ext uri="{FF2B5EF4-FFF2-40B4-BE49-F238E27FC236}">
                    <a16:creationId xmlns:a16="http://schemas.microsoft.com/office/drawing/2014/main" id="{BCD65C67-6EC8-405D-9314-5B3228609375}"/>
                  </a:ext>
                </a:extLst>
              </p:cNvPr>
              <p:cNvSpPr>
                <a:spLocks/>
              </p:cNvSpPr>
              <p:nvPr/>
            </p:nvSpPr>
            <p:spPr bwMode="auto">
              <a:xfrm>
                <a:off x="6712" y="1483"/>
                <a:ext cx="3" cy="6"/>
              </a:xfrm>
              <a:custGeom>
                <a:avLst/>
                <a:gdLst>
                  <a:gd name="T0" fmla="*/ 1 w 3"/>
                  <a:gd name="T1" fmla="*/ 6 h 6"/>
                  <a:gd name="T2" fmla="*/ 3 w 3"/>
                  <a:gd name="T3" fmla="*/ 4 h 6"/>
                  <a:gd name="T4" fmla="*/ 3 w 3"/>
                  <a:gd name="T5" fmla="*/ 1 h 6"/>
                  <a:gd name="T6" fmla="*/ 1 w 3"/>
                  <a:gd name="T7" fmla="*/ 0 h 6"/>
                  <a:gd name="T8" fmla="*/ 0 w 3"/>
                  <a:gd name="T9" fmla="*/ 1 h 6"/>
                  <a:gd name="T10" fmla="*/ 0 w 3"/>
                  <a:gd name="T11" fmla="*/ 3 h 6"/>
                  <a:gd name="T12" fmla="*/ 1 w 3"/>
                  <a:gd name="T13" fmla="*/ 6 h 6"/>
                  <a:gd name="T14" fmla="*/ 1 w 3"/>
                  <a:gd name="T15" fmla="*/ 6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6">
                    <a:moveTo>
                      <a:pt x="1" y="6"/>
                    </a:moveTo>
                    <a:lnTo>
                      <a:pt x="3" y="4"/>
                    </a:lnTo>
                    <a:lnTo>
                      <a:pt x="3" y="1"/>
                    </a:lnTo>
                    <a:lnTo>
                      <a:pt x="1" y="0"/>
                    </a:lnTo>
                    <a:lnTo>
                      <a:pt x="0" y="1"/>
                    </a:lnTo>
                    <a:lnTo>
                      <a:pt x="0" y="3"/>
                    </a:lnTo>
                    <a:lnTo>
                      <a:pt x="1" y="6"/>
                    </a:lnTo>
                    <a:lnTo>
                      <a:pt x="1" y="6"/>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0" name="Freeform 204">
                <a:extLst>
                  <a:ext uri="{FF2B5EF4-FFF2-40B4-BE49-F238E27FC236}">
                    <a16:creationId xmlns:a16="http://schemas.microsoft.com/office/drawing/2014/main" id="{BF24E8C8-561F-4C84-B8D8-46BA0B23BF95}"/>
                  </a:ext>
                </a:extLst>
              </p:cNvPr>
              <p:cNvSpPr>
                <a:spLocks/>
              </p:cNvSpPr>
              <p:nvPr/>
            </p:nvSpPr>
            <p:spPr bwMode="auto">
              <a:xfrm>
                <a:off x="6693" y="1575"/>
                <a:ext cx="3" cy="2"/>
              </a:xfrm>
              <a:custGeom>
                <a:avLst/>
                <a:gdLst>
                  <a:gd name="T0" fmla="*/ 3 w 3"/>
                  <a:gd name="T1" fmla="*/ 0 h 2"/>
                  <a:gd name="T2" fmla="*/ 1 w 3"/>
                  <a:gd name="T3" fmla="*/ 0 h 2"/>
                  <a:gd name="T4" fmla="*/ 0 w 3"/>
                  <a:gd name="T5" fmla="*/ 0 h 2"/>
                  <a:gd name="T6" fmla="*/ 1 w 3"/>
                  <a:gd name="T7" fmla="*/ 2 h 2"/>
                  <a:gd name="T8" fmla="*/ 1 w 3"/>
                  <a:gd name="T9" fmla="*/ 2 h 2"/>
                  <a:gd name="T10" fmla="*/ 3 w 3"/>
                  <a:gd name="T11" fmla="*/ 0 h 2"/>
                </a:gdLst>
                <a:ahLst/>
                <a:cxnLst>
                  <a:cxn ang="0">
                    <a:pos x="T0" y="T1"/>
                  </a:cxn>
                  <a:cxn ang="0">
                    <a:pos x="T2" y="T3"/>
                  </a:cxn>
                  <a:cxn ang="0">
                    <a:pos x="T4" y="T5"/>
                  </a:cxn>
                  <a:cxn ang="0">
                    <a:pos x="T6" y="T7"/>
                  </a:cxn>
                  <a:cxn ang="0">
                    <a:pos x="T8" y="T9"/>
                  </a:cxn>
                  <a:cxn ang="0">
                    <a:pos x="T10" y="T11"/>
                  </a:cxn>
                </a:cxnLst>
                <a:rect l="0" t="0" r="r" b="b"/>
                <a:pathLst>
                  <a:path w="3" h="2">
                    <a:moveTo>
                      <a:pt x="3" y="0"/>
                    </a:moveTo>
                    <a:lnTo>
                      <a:pt x="1" y="0"/>
                    </a:lnTo>
                    <a:lnTo>
                      <a:pt x="0" y="0"/>
                    </a:lnTo>
                    <a:lnTo>
                      <a:pt x="1" y="2"/>
                    </a:lnTo>
                    <a:lnTo>
                      <a:pt x="1" y="2"/>
                    </a:lnTo>
                    <a:lnTo>
                      <a:pt x="3"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7" name="Group 406">
              <a:extLst>
                <a:ext uri="{FF2B5EF4-FFF2-40B4-BE49-F238E27FC236}">
                  <a16:creationId xmlns:a16="http://schemas.microsoft.com/office/drawing/2014/main" id="{68F88AEF-2CD5-4682-B02D-A7638EF96F5B}"/>
                </a:ext>
              </a:extLst>
            </p:cNvPr>
            <p:cNvGrpSpPr>
              <a:grpSpLocks/>
            </p:cNvGrpSpPr>
            <p:nvPr/>
          </p:nvGrpSpPr>
          <p:grpSpPr bwMode="auto">
            <a:xfrm>
              <a:off x="4779" y="690"/>
              <a:ext cx="2439" cy="2046"/>
              <a:chOff x="4779" y="690"/>
              <a:chExt cx="2439" cy="2046"/>
            </a:xfrm>
          </p:grpSpPr>
          <p:sp>
            <p:nvSpPr>
              <p:cNvPr id="1181" name="Freeform 206">
                <a:extLst>
                  <a:ext uri="{FF2B5EF4-FFF2-40B4-BE49-F238E27FC236}">
                    <a16:creationId xmlns:a16="http://schemas.microsoft.com/office/drawing/2014/main" id="{7D39545E-D18F-4128-BA60-D32C38C7E683}"/>
                  </a:ext>
                </a:extLst>
              </p:cNvPr>
              <p:cNvSpPr>
                <a:spLocks/>
              </p:cNvSpPr>
              <p:nvPr/>
            </p:nvSpPr>
            <p:spPr bwMode="auto">
              <a:xfrm>
                <a:off x="6433" y="1430"/>
                <a:ext cx="3" cy="5"/>
              </a:xfrm>
              <a:custGeom>
                <a:avLst/>
                <a:gdLst>
                  <a:gd name="T0" fmla="*/ 3 w 3"/>
                  <a:gd name="T1" fmla="*/ 2 h 5"/>
                  <a:gd name="T2" fmla="*/ 2 w 3"/>
                  <a:gd name="T3" fmla="*/ 0 h 5"/>
                  <a:gd name="T4" fmla="*/ 2 w 3"/>
                  <a:gd name="T5" fmla="*/ 2 h 5"/>
                  <a:gd name="T6" fmla="*/ 2 w 3"/>
                  <a:gd name="T7" fmla="*/ 2 h 5"/>
                  <a:gd name="T8" fmla="*/ 0 w 3"/>
                  <a:gd name="T9" fmla="*/ 5 h 5"/>
                  <a:gd name="T10" fmla="*/ 0 w 3"/>
                  <a:gd name="T11" fmla="*/ 5 h 5"/>
                  <a:gd name="T12" fmla="*/ 2 w 3"/>
                  <a:gd name="T13" fmla="*/ 3 h 5"/>
                  <a:gd name="T14" fmla="*/ 3 w 3"/>
                  <a:gd name="T15" fmla="*/ 2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5">
                    <a:moveTo>
                      <a:pt x="3" y="2"/>
                    </a:moveTo>
                    <a:lnTo>
                      <a:pt x="2" y="0"/>
                    </a:lnTo>
                    <a:lnTo>
                      <a:pt x="2" y="2"/>
                    </a:lnTo>
                    <a:lnTo>
                      <a:pt x="2" y="2"/>
                    </a:lnTo>
                    <a:lnTo>
                      <a:pt x="0" y="5"/>
                    </a:lnTo>
                    <a:lnTo>
                      <a:pt x="0" y="5"/>
                    </a:lnTo>
                    <a:lnTo>
                      <a:pt x="2" y="3"/>
                    </a:lnTo>
                    <a:lnTo>
                      <a:pt x="3" y="2"/>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2" name="Freeform 207">
                <a:extLst>
                  <a:ext uri="{FF2B5EF4-FFF2-40B4-BE49-F238E27FC236}">
                    <a16:creationId xmlns:a16="http://schemas.microsoft.com/office/drawing/2014/main" id="{0E658701-2E64-4375-89C4-529A73DF9308}"/>
                  </a:ext>
                </a:extLst>
              </p:cNvPr>
              <p:cNvSpPr>
                <a:spLocks/>
              </p:cNvSpPr>
              <p:nvPr/>
            </p:nvSpPr>
            <p:spPr bwMode="auto">
              <a:xfrm>
                <a:off x="6702" y="1518"/>
                <a:ext cx="3" cy="8"/>
              </a:xfrm>
              <a:custGeom>
                <a:avLst/>
                <a:gdLst>
                  <a:gd name="T0" fmla="*/ 3 w 3"/>
                  <a:gd name="T1" fmla="*/ 6 h 8"/>
                  <a:gd name="T2" fmla="*/ 2 w 3"/>
                  <a:gd name="T3" fmla="*/ 3 h 8"/>
                  <a:gd name="T4" fmla="*/ 2 w 3"/>
                  <a:gd name="T5" fmla="*/ 1 h 8"/>
                  <a:gd name="T6" fmla="*/ 0 w 3"/>
                  <a:gd name="T7" fmla="*/ 0 h 8"/>
                  <a:gd name="T8" fmla="*/ 0 w 3"/>
                  <a:gd name="T9" fmla="*/ 3 h 8"/>
                  <a:gd name="T10" fmla="*/ 0 w 3"/>
                  <a:gd name="T11" fmla="*/ 6 h 8"/>
                  <a:gd name="T12" fmla="*/ 2 w 3"/>
                  <a:gd name="T13" fmla="*/ 8 h 8"/>
                  <a:gd name="T14" fmla="*/ 3 w 3"/>
                  <a:gd name="T15" fmla="*/ 6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8">
                    <a:moveTo>
                      <a:pt x="3" y="6"/>
                    </a:moveTo>
                    <a:lnTo>
                      <a:pt x="2" y="3"/>
                    </a:lnTo>
                    <a:lnTo>
                      <a:pt x="2" y="1"/>
                    </a:lnTo>
                    <a:lnTo>
                      <a:pt x="0" y="0"/>
                    </a:lnTo>
                    <a:lnTo>
                      <a:pt x="0" y="3"/>
                    </a:lnTo>
                    <a:lnTo>
                      <a:pt x="0" y="6"/>
                    </a:lnTo>
                    <a:lnTo>
                      <a:pt x="2" y="8"/>
                    </a:lnTo>
                    <a:lnTo>
                      <a:pt x="3" y="6"/>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3" name="Freeform 208">
                <a:extLst>
                  <a:ext uri="{FF2B5EF4-FFF2-40B4-BE49-F238E27FC236}">
                    <a16:creationId xmlns:a16="http://schemas.microsoft.com/office/drawing/2014/main" id="{1D2ECEB6-8820-47C8-8F8E-39A960594C30}"/>
                  </a:ext>
                </a:extLst>
              </p:cNvPr>
              <p:cNvSpPr>
                <a:spLocks/>
              </p:cNvSpPr>
              <p:nvPr/>
            </p:nvSpPr>
            <p:spPr bwMode="auto">
              <a:xfrm>
                <a:off x="6701" y="1535"/>
                <a:ext cx="3" cy="7"/>
              </a:xfrm>
              <a:custGeom>
                <a:avLst/>
                <a:gdLst>
                  <a:gd name="T0" fmla="*/ 1 w 3"/>
                  <a:gd name="T1" fmla="*/ 3 h 7"/>
                  <a:gd name="T2" fmla="*/ 0 w 3"/>
                  <a:gd name="T3" fmla="*/ 7 h 7"/>
                  <a:gd name="T4" fmla="*/ 1 w 3"/>
                  <a:gd name="T5" fmla="*/ 7 h 7"/>
                  <a:gd name="T6" fmla="*/ 3 w 3"/>
                  <a:gd name="T7" fmla="*/ 5 h 7"/>
                  <a:gd name="T8" fmla="*/ 3 w 3"/>
                  <a:gd name="T9" fmla="*/ 2 h 7"/>
                  <a:gd name="T10" fmla="*/ 1 w 3"/>
                  <a:gd name="T11" fmla="*/ 0 h 7"/>
                  <a:gd name="T12" fmla="*/ 1 w 3"/>
                  <a:gd name="T13" fmla="*/ 3 h 7"/>
                </a:gdLst>
                <a:ahLst/>
                <a:cxnLst>
                  <a:cxn ang="0">
                    <a:pos x="T0" y="T1"/>
                  </a:cxn>
                  <a:cxn ang="0">
                    <a:pos x="T2" y="T3"/>
                  </a:cxn>
                  <a:cxn ang="0">
                    <a:pos x="T4" y="T5"/>
                  </a:cxn>
                  <a:cxn ang="0">
                    <a:pos x="T6" y="T7"/>
                  </a:cxn>
                  <a:cxn ang="0">
                    <a:pos x="T8" y="T9"/>
                  </a:cxn>
                  <a:cxn ang="0">
                    <a:pos x="T10" y="T11"/>
                  </a:cxn>
                  <a:cxn ang="0">
                    <a:pos x="T12" y="T13"/>
                  </a:cxn>
                </a:cxnLst>
                <a:rect l="0" t="0" r="r" b="b"/>
                <a:pathLst>
                  <a:path w="3" h="7">
                    <a:moveTo>
                      <a:pt x="1" y="3"/>
                    </a:moveTo>
                    <a:lnTo>
                      <a:pt x="0" y="7"/>
                    </a:lnTo>
                    <a:lnTo>
                      <a:pt x="1" y="7"/>
                    </a:lnTo>
                    <a:lnTo>
                      <a:pt x="3" y="5"/>
                    </a:lnTo>
                    <a:lnTo>
                      <a:pt x="3" y="2"/>
                    </a:lnTo>
                    <a:lnTo>
                      <a:pt x="1" y="0"/>
                    </a:lnTo>
                    <a:lnTo>
                      <a:pt x="1" y="3"/>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4" name="Freeform 209">
                <a:extLst>
                  <a:ext uri="{FF2B5EF4-FFF2-40B4-BE49-F238E27FC236}">
                    <a16:creationId xmlns:a16="http://schemas.microsoft.com/office/drawing/2014/main" id="{B0C61C14-D2BB-4651-845F-FDD2B308C527}"/>
                  </a:ext>
                </a:extLst>
              </p:cNvPr>
              <p:cNvSpPr>
                <a:spLocks/>
              </p:cNvSpPr>
              <p:nvPr/>
            </p:nvSpPr>
            <p:spPr bwMode="auto">
              <a:xfrm>
                <a:off x="6702" y="1527"/>
                <a:ext cx="3" cy="4"/>
              </a:xfrm>
              <a:custGeom>
                <a:avLst/>
                <a:gdLst>
                  <a:gd name="T0" fmla="*/ 3 w 3"/>
                  <a:gd name="T1" fmla="*/ 4 h 4"/>
                  <a:gd name="T2" fmla="*/ 3 w 3"/>
                  <a:gd name="T3" fmla="*/ 2 h 4"/>
                  <a:gd name="T4" fmla="*/ 0 w 3"/>
                  <a:gd name="T5" fmla="*/ 0 h 4"/>
                  <a:gd name="T6" fmla="*/ 0 w 3"/>
                  <a:gd name="T7" fmla="*/ 2 h 4"/>
                  <a:gd name="T8" fmla="*/ 0 w 3"/>
                  <a:gd name="T9" fmla="*/ 2 h 4"/>
                  <a:gd name="T10" fmla="*/ 2 w 3"/>
                  <a:gd name="T11" fmla="*/ 4 h 4"/>
                  <a:gd name="T12" fmla="*/ 3 w 3"/>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3" h="4">
                    <a:moveTo>
                      <a:pt x="3" y="4"/>
                    </a:moveTo>
                    <a:lnTo>
                      <a:pt x="3" y="2"/>
                    </a:lnTo>
                    <a:lnTo>
                      <a:pt x="0" y="0"/>
                    </a:lnTo>
                    <a:lnTo>
                      <a:pt x="0" y="2"/>
                    </a:lnTo>
                    <a:lnTo>
                      <a:pt x="0" y="2"/>
                    </a:lnTo>
                    <a:lnTo>
                      <a:pt x="2" y="4"/>
                    </a:lnTo>
                    <a:lnTo>
                      <a:pt x="3" y="4"/>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5" name="Freeform 210">
                <a:extLst>
                  <a:ext uri="{FF2B5EF4-FFF2-40B4-BE49-F238E27FC236}">
                    <a16:creationId xmlns:a16="http://schemas.microsoft.com/office/drawing/2014/main" id="{88DF9ED5-52A9-4E6E-A36E-26F976DF30CD}"/>
                  </a:ext>
                </a:extLst>
              </p:cNvPr>
              <p:cNvSpPr>
                <a:spLocks/>
              </p:cNvSpPr>
              <p:nvPr/>
            </p:nvSpPr>
            <p:spPr bwMode="auto">
              <a:xfrm>
                <a:off x="6430" y="1430"/>
                <a:ext cx="1" cy="5"/>
              </a:xfrm>
              <a:custGeom>
                <a:avLst/>
                <a:gdLst>
                  <a:gd name="T0" fmla="*/ 0 w 1"/>
                  <a:gd name="T1" fmla="*/ 0 h 5"/>
                  <a:gd name="T2" fmla="*/ 0 w 1"/>
                  <a:gd name="T3" fmla="*/ 2 h 5"/>
                  <a:gd name="T4" fmla="*/ 1 w 1"/>
                  <a:gd name="T5" fmla="*/ 5 h 5"/>
                  <a:gd name="T6" fmla="*/ 1 w 1"/>
                  <a:gd name="T7" fmla="*/ 3 h 5"/>
                  <a:gd name="T8" fmla="*/ 1 w 1"/>
                  <a:gd name="T9" fmla="*/ 0 h 5"/>
                  <a:gd name="T10" fmla="*/ 1 w 1"/>
                  <a:gd name="T11" fmla="*/ 0 h 5"/>
                  <a:gd name="T12" fmla="*/ 0 w 1"/>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1" h="5">
                    <a:moveTo>
                      <a:pt x="0" y="0"/>
                    </a:moveTo>
                    <a:lnTo>
                      <a:pt x="0" y="2"/>
                    </a:lnTo>
                    <a:lnTo>
                      <a:pt x="1" y="5"/>
                    </a:lnTo>
                    <a:lnTo>
                      <a:pt x="1" y="3"/>
                    </a:lnTo>
                    <a:lnTo>
                      <a:pt x="1" y="0"/>
                    </a:lnTo>
                    <a:lnTo>
                      <a:pt x="1" y="0"/>
                    </a:lnTo>
                    <a:lnTo>
                      <a:pt x="0"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6" name="Freeform 211">
                <a:extLst>
                  <a:ext uri="{FF2B5EF4-FFF2-40B4-BE49-F238E27FC236}">
                    <a16:creationId xmlns:a16="http://schemas.microsoft.com/office/drawing/2014/main" id="{56C9B023-03B6-482D-B824-516993FA9CA5}"/>
                  </a:ext>
                </a:extLst>
              </p:cNvPr>
              <p:cNvSpPr>
                <a:spLocks/>
              </p:cNvSpPr>
              <p:nvPr/>
            </p:nvSpPr>
            <p:spPr bwMode="auto">
              <a:xfrm>
                <a:off x="5152" y="813"/>
                <a:ext cx="5" cy="6"/>
              </a:xfrm>
              <a:custGeom>
                <a:avLst/>
                <a:gdLst>
                  <a:gd name="T0" fmla="*/ 1 w 5"/>
                  <a:gd name="T1" fmla="*/ 0 h 6"/>
                  <a:gd name="T2" fmla="*/ 0 w 5"/>
                  <a:gd name="T3" fmla="*/ 0 h 6"/>
                  <a:gd name="T4" fmla="*/ 0 w 5"/>
                  <a:gd name="T5" fmla="*/ 3 h 6"/>
                  <a:gd name="T6" fmla="*/ 3 w 5"/>
                  <a:gd name="T7" fmla="*/ 6 h 6"/>
                  <a:gd name="T8" fmla="*/ 3 w 5"/>
                  <a:gd name="T9" fmla="*/ 6 h 6"/>
                  <a:gd name="T10" fmla="*/ 5 w 5"/>
                  <a:gd name="T11" fmla="*/ 5 h 6"/>
                  <a:gd name="T12" fmla="*/ 3 w 5"/>
                  <a:gd name="T13" fmla="*/ 3 h 6"/>
                  <a:gd name="T14" fmla="*/ 1 w 5"/>
                  <a:gd name="T15" fmla="*/ 0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6">
                    <a:moveTo>
                      <a:pt x="1" y="0"/>
                    </a:moveTo>
                    <a:lnTo>
                      <a:pt x="0" y="0"/>
                    </a:lnTo>
                    <a:lnTo>
                      <a:pt x="0" y="3"/>
                    </a:lnTo>
                    <a:lnTo>
                      <a:pt x="3" y="6"/>
                    </a:lnTo>
                    <a:lnTo>
                      <a:pt x="3" y="6"/>
                    </a:lnTo>
                    <a:lnTo>
                      <a:pt x="5" y="5"/>
                    </a:lnTo>
                    <a:lnTo>
                      <a:pt x="3" y="3"/>
                    </a:lnTo>
                    <a:lnTo>
                      <a:pt x="1"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7" name="Freeform 212">
                <a:extLst>
                  <a:ext uri="{FF2B5EF4-FFF2-40B4-BE49-F238E27FC236}">
                    <a16:creationId xmlns:a16="http://schemas.microsoft.com/office/drawing/2014/main" id="{4E87C41E-8B17-4CC5-9BF9-B7B4F8C38E21}"/>
                  </a:ext>
                </a:extLst>
              </p:cNvPr>
              <p:cNvSpPr>
                <a:spLocks/>
              </p:cNvSpPr>
              <p:nvPr/>
            </p:nvSpPr>
            <p:spPr bwMode="auto">
              <a:xfrm>
                <a:off x="5619" y="891"/>
                <a:ext cx="14" cy="8"/>
              </a:xfrm>
              <a:custGeom>
                <a:avLst/>
                <a:gdLst>
                  <a:gd name="T0" fmla="*/ 3 w 14"/>
                  <a:gd name="T1" fmla="*/ 6 h 8"/>
                  <a:gd name="T2" fmla="*/ 4 w 14"/>
                  <a:gd name="T3" fmla="*/ 8 h 8"/>
                  <a:gd name="T4" fmla="*/ 6 w 14"/>
                  <a:gd name="T5" fmla="*/ 8 h 8"/>
                  <a:gd name="T6" fmla="*/ 8 w 14"/>
                  <a:gd name="T7" fmla="*/ 6 h 8"/>
                  <a:gd name="T8" fmla="*/ 11 w 14"/>
                  <a:gd name="T9" fmla="*/ 8 h 8"/>
                  <a:gd name="T10" fmla="*/ 12 w 14"/>
                  <a:gd name="T11" fmla="*/ 6 h 8"/>
                  <a:gd name="T12" fmla="*/ 14 w 14"/>
                  <a:gd name="T13" fmla="*/ 5 h 8"/>
                  <a:gd name="T14" fmla="*/ 14 w 14"/>
                  <a:gd name="T15" fmla="*/ 5 h 8"/>
                  <a:gd name="T16" fmla="*/ 14 w 14"/>
                  <a:gd name="T17" fmla="*/ 3 h 8"/>
                  <a:gd name="T18" fmla="*/ 14 w 14"/>
                  <a:gd name="T19" fmla="*/ 3 h 8"/>
                  <a:gd name="T20" fmla="*/ 12 w 14"/>
                  <a:gd name="T21" fmla="*/ 0 h 8"/>
                  <a:gd name="T22" fmla="*/ 11 w 14"/>
                  <a:gd name="T23" fmla="*/ 0 h 8"/>
                  <a:gd name="T24" fmla="*/ 9 w 14"/>
                  <a:gd name="T25" fmla="*/ 2 h 8"/>
                  <a:gd name="T26" fmla="*/ 9 w 14"/>
                  <a:gd name="T27" fmla="*/ 3 h 8"/>
                  <a:gd name="T28" fmla="*/ 9 w 14"/>
                  <a:gd name="T29" fmla="*/ 3 h 8"/>
                  <a:gd name="T30" fmla="*/ 8 w 14"/>
                  <a:gd name="T31" fmla="*/ 3 h 8"/>
                  <a:gd name="T32" fmla="*/ 6 w 14"/>
                  <a:gd name="T33" fmla="*/ 2 h 8"/>
                  <a:gd name="T34" fmla="*/ 6 w 14"/>
                  <a:gd name="T35" fmla="*/ 2 h 8"/>
                  <a:gd name="T36" fmla="*/ 4 w 14"/>
                  <a:gd name="T37" fmla="*/ 3 h 8"/>
                  <a:gd name="T38" fmla="*/ 3 w 14"/>
                  <a:gd name="T39" fmla="*/ 5 h 8"/>
                  <a:gd name="T40" fmla="*/ 1 w 14"/>
                  <a:gd name="T41" fmla="*/ 3 h 8"/>
                  <a:gd name="T42" fmla="*/ 0 w 14"/>
                  <a:gd name="T43" fmla="*/ 6 h 8"/>
                  <a:gd name="T44" fmla="*/ 0 w 14"/>
                  <a:gd name="T45" fmla="*/ 6 h 8"/>
                  <a:gd name="T46" fmla="*/ 3 w 14"/>
                  <a:gd name="T47"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 h="8">
                    <a:moveTo>
                      <a:pt x="3" y="6"/>
                    </a:moveTo>
                    <a:lnTo>
                      <a:pt x="4" y="8"/>
                    </a:lnTo>
                    <a:lnTo>
                      <a:pt x="6" y="8"/>
                    </a:lnTo>
                    <a:lnTo>
                      <a:pt x="8" y="6"/>
                    </a:lnTo>
                    <a:lnTo>
                      <a:pt x="11" y="8"/>
                    </a:lnTo>
                    <a:lnTo>
                      <a:pt x="12" y="6"/>
                    </a:lnTo>
                    <a:lnTo>
                      <a:pt x="14" y="5"/>
                    </a:lnTo>
                    <a:lnTo>
                      <a:pt x="14" y="5"/>
                    </a:lnTo>
                    <a:lnTo>
                      <a:pt x="14" y="3"/>
                    </a:lnTo>
                    <a:lnTo>
                      <a:pt x="14" y="3"/>
                    </a:lnTo>
                    <a:lnTo>
                      <a:pt x="12" y="0"/>
                    </a:lnTo>
                    <a:lnTo>
                      <a:pt x="11" y="0"/>
                    </a:lnTo>
                    <a:lnTo>
                      <a:pt x="9" y="2"/>
                    </a:lnTo>
                    <a:lnTo>
                      <a:pt x="9" y="3"/>
                    </a:lnTo>
                    <a:lnTo>
                      <a:pt x="9" y="3"/>
                    </a:lnTo>
                    <a:lnTo>
                      <a:pt x="8" y="3"/>
                    </a:lnTo>
                    <a:lnTo>
                      <a:pt x="6" y="2"/>
                    </a:lnTo>
                    <a:lnTo>
                      <a:pt x="6" y="2"/>
                    </a:lnTo>
                    <a:lnTo>
                      <a:pt x="4" y="3"/>
                    </a:lnTo>
                    <a:lnTo>
                      <a:pt x="3" y="5"/>
                    </a:lnTo>
                    <a:lnTo>
                      <a:pt x="1" y="3"/>
                    </a:lnTo>
                    <a:lnTo>
                      <a:pt x="0" y="6"/>
                    </a:lnTo>
                    <a:lnTo>
                      <a:pt x="0" y="6"/>
                    </a:lnTo>
                    <a:lnTo>
                      <a:pt x="3" y="6"/>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8" name="Freeform 213">
                <a:extLst>
                  <a:ext uri="{FF2B5EF4-FFF2-40B4-BE49-F238E27FC236}">
                    <a16:creationId xmlns:a16="http://schemas.microsoft.com/office/drawing/2014/main" id="{357AAE56-0949-47FA-B4BA-6B94A0FD6B55}"/>
                  </a:ext>
                </a:extLst>
              </p:cNvPr>
              <p:cNvSpPr>
                <a:spLocks/>
              </p:cNvSpPr>
              <p:nvPr/>
            </p:nvSpPr>
            <p:spPr bwMode="auto">
              <a:xfrm>
                <a:off x="6782" y="1339"/>
                <a:ext cx="22" cy="18"/>
              </a:xfrm>
              <a:custGeom>
                <a:avLst/>
                <a:gdLst>
                  <a:gd name="T0" fmla="*/ 9 w 22"/>
                  <a:gd name="T1" fmla="*/ 11 h 18"/>
                  <a:gd name="T2" fmla="*/ 11 w 22"/>
                  <a:gd name="T3" fmla="*/ 11 h 18"/>
                  <a:gd name="T4" fmla="*/ 13 w 22"/>
                  <a:gd name="T5" fmla="*/ 14 h 18"/>
                  <a:gd name="T6" fmla="*/ 14 w 22"/>
                  <a:gd name="T7" fmla="*/ 14 h 18"/>
                  <a:gd name="T8" fmla="*/ 16 w 22"/>
                  <a:gd name="T9" fmla="*/ 14 h 18"/>
                  <a:gd name="T10" fmla="*/ 19 w 22"/>
                  <a:gd name="T11" fmla="*/ 16 h 18"/>
                  <a:gd name="T12" fmla="*/ 21 w 22"/>
                  <a:gd name="T13" fmla="*/ 18 h 18"/>
                  <a:gd name="T14" fmla="*/ 22 w 22"/>
                  <a:gd name="T15" fmla="*/ 16 h 18"/>
                  <a:gd name="T16" fmla="*/ 21 w 22"/>
                  <a:gd name="T17" fmla="*/ 13 h 18"/>
                  <a:gd name="T18" fmla="*/ 17 w 22"/>
                  <a:gd name="T19" fmla="*/ 11 h 18"/>
                  <a:gd name="T20" fmla="*/ 14 w 22"/>
                  <a:gd name="T21" fmla="*/ 8 h 18"/>
                  <a:gd name="T22" fmla="*/ 13 w 22"/>
                  <a:gd name="T23" fmla="*/ 7 h 18"/>
                  <a:gd name="T24" fmla="*/ 9 w 22"/>
                  <a:gd name="T25" fmla="*/ 7 h 18"/>
                  <a:gd name="T26" fmla="*/ 8 w 22"/>
                  <a:gd name="T27" fmla="*/ 2 h 18"/>
                  <a:gd name="T28" fmla="*/ 8 w 22"/>
                  <a:gd name="T29" fmla="*/ 2 h 18"/>
                  <a:gd name="T30" fmla="*/ 9 w 22"/>
                  <a:gd name="T31" fmla="*/ 0 h 18"/>
                  <a:gd name="T32" fmla="*/ 6 w 22"/>
                  <a:gd name="T33" fmla="*/ 0 h 18"/>
                  <a:gd name="T34" fmla="*/ 5 w 22"/>
                  <a:gd name="T35" fmla="*/ 0 h 18"/>
                  <a:gd name="T36" fmla="*/ 1 w 22"/>
                  <a:gd name="T37" fmla="*/ 0 h 18"/>
                  <a:gd name="T38" fmla="*/ 0 w 22"/>
                  <a:gd name="T39" fmla="*/ 3 h 18"/>
                  <a:gd name="T40" fmla="*/ 0 w 22"/>
                  <a:gd name="T41" fmla="*/ 5 h 18"/>
                  <a:gd name="T42" fmla="*/ 3 w 22"/>
                  <a:gd name="T43" fmla="*/ 5 h 18"/>
                  <a:gd name="T44" fmla="*/ 5 w 22"/>
                  <a:gd name="T45" fmla="*/ 5 h 18"/>
                  <a:gd name="T46" fmla="*/ 6 w 22"/>
                  <a:gd name="T47" fmla="*/ 7 h 18"/>
                  <a:gd name="T48" fmla="*/ 6 w 22"/>
                  <a:gd name="T49" fmla="*/ 8 h 18"/>
                  <a:gd name="T50" fmla="*/ 9 w 22"/>
                  <a:gd name="T51" fmla="*/ 1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2" h="18">
                    <a:moveTo>
                      <a:pt x="9" y="11"/>
                    </a:moveTo>
                    <a:lnTo>
                      <a:pt x="11" y="11"/>
                    </a:lnTo>
                    <a:lnTo>
                      <a:pt x="13" y="14"/>
                    </a:lnTo>
                    <a:lnTo>
                      <a:pt x="14" y="14"/>
                    </a:lnTo>
                    <a:lnTo>
                      <a:pt x="16" y="14"/>
                    </a:lnTo>
                    <a:lnTo>
                      <a:pt x="19" y="16"/>
                    </a:lnTo>
                    <a:lnTo>
                      <a:pt x="21" y="18"/>
                    </a:lnTo>
                    <a:lnTo>
                      <a:pt x="22" y="16"/>
                    </a:lnTo>
                    <a:lnTo>
                      <a:pt x="21" y="13"/>
                    </a:lnTo>
                    <a:lnTo>
                      <a:pt x="17" y="11"/>
                    </a:lnTo>
                    <a:lnTo>
                      <a:pt x="14" y="8"/>
                    </a:lnTo>
                    <a:lnTo>
                      <a:pt x="13" y="7"/>
                    </a:lnTo>
                    <a:lnTo>
                      <a:pt x="9" y="7"/>
                    </a:lnTo>
                    <a:lnTo>
                      <a:pt x="8" y="2"/>
                    </a:lnTo>
                    <a:lnTo>
                      <a:pt x="8" y="2"/>
                    </a:lnTo>
                    <a:lnTo>
                      <a:pt x="9" y="0"/>
                    </a:lnTo>
                    <a:lnTo>
                      <a:pt x="6" y="0"/>
                    </a:lnTo>
                    <a:lnTo>
                      <a:pt x="5" y="0"/>
                    </a:lnTo>
                    <a:lnTo>
                      <a:pt x="1" y="0"/>
                    </a:lnTo>
                    <a:lnTo>
                      <a:pt x="0" y="3"/>
                    </a:lnTo>
                    <a:lnTo>
                      <a:pt x="0" y="5"/>
                    </a:lnTo>
                    <a:lnTo>
                      <a:pt x="3" y="5"/>
                    </a:lnTo>
                    <a:lnTo>
                      <a:pt x="5" y="5"/>
                    </a:lnTo>
                    <a:lnTo>
                      <a:pt x="6" y="7"/>
                    </a:lnTo>
                    <a:lnTo>
                      <a:pt x="6" y="8"/>
                    </a:lnTo>
                    <a:lnTo>
                      <a:pt x="9" y="11"/>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9" name="Freeform 214">
                <a:extLst>
                  <a:ext uri="{FF2B5EF4-FFF2-40B4-BE49-F238E27FC236}">
                    <a16:creationId xmlns:a16="http://schemas.microsoft.com/office/drawing/2014/main" id="{85265A9D-BC9B-46BC-AF46-6AEB594B095F}"/>
                  </a:ext>
                </a:extLst>
              </p:cNvPr>
              <p:cNvSpPr>
                <a:spLocks/>
              </p:cNvSpPr>
              <p:nvPr/>
            </p:nvSpPr>
            <p:spPr bwMode="auto">
              <a:xfrm>
                <a:off x="5474" y="1250"/>
                <a:ext cx="9" cy="5"/>
              </a:xfrm>
              <a:custGeom>
                <a:avLst/>
                <a:gdLst>
                  <a:gd name="T0" fmla="*/ 5 w 9"/>
                  <a:gd name="T1" fmla="*/ 0 h 5"/>
                  <a:gd name="T2" fmla="*/ 3 w 9"/>
                  <a:gd name="T3" fmla="*/ 0 h 5"/>
                  <a:gd name="T4" fmla="*/ 0 w 9"/>
                  <a:gd name="T5" fmla="*/ 0 h 5"/>
                  <a:gd name="T6" fmla="*/ 1 w 9"/>
                  <a:gd name="T7" fmla="*/ 1 h 5"/>
                  <a:gd name="T8" fmla="*/ 3 w 9"/>
                  <a:gd name="T9" fmla="*/ 1 h 5"/>
                  <a:gd name="T10" fmla="*/ 3 w 9"/>
                  <a:gd name="T11" fmla="*/ 3 h 5"/>
                  <a:gd name="T12" fmla="*/ 6 w 9"/>
                  <a:gd name="T13" fmla="*/ 5 h 5"/>
                  <a:gd name="T14" fmla="*/ 9 w 9"/>
                  <a:gd name="T15" fmla="*/ 5 h 5"/>
                  <a:gd name="T16" fmla="*/ 9 w 9"/>
                  <a:gd name="T17" fmla="*/ 3 h 5"/>
                  <a:gd name="T18" fmla="*/ 9 w 9"/>
                  <a:gd name="T19" fmla="*/ 0 h 5"/>
                  <a:gd name="T20" fmla="*/ 6 w 9"/>
                  <a:gd name="T21" fmla="*/ 0 h 5"/>
                  <a:gd name="T22" fmla="*/ 5 w 9"/>
                  <a:gd name="T23"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5">
                    <a:moveTo>
                      <a:pt x="5" y="0"/>
                    </a:moveTo>
                    <a:lnTo>
                      <a:pt x="3" y="0"/>
                    </a:lnTo>
                    <a:lnTo>
                      <a:pt x="0" y="0"/>
                    </a:lnTo>
                    <a:lnTo>
                      <a:pt x="1" y="1"/>
                    </a:lnTo>
                    <a:lnTo>
                      <a:pt x="3" y="1"/>
                    </a:lnTo>
                    <a:lnTo>
                      <a:pt x="3" y="3"/>
                    </a:lnTo>
                    <a:lnTo>
                      <a:pt x="6" y="5"/>
                    </a:lnTo>
                    <a:lnTo>
                      <a:pt x="9" y="5"/>
                    </a:lnTo>
                    <a:lnTo>
                      <a:pt x="9" y="3"/>
                    </a:lnTo>
                    <a:lnTo>
                      <a:pt x="9" y="0"/>
                    </a:lnTo>
                    <a:lnTo>
                      <a:pt x="6" y="0"/>
                    </a:lnTo>
                    <a:lnTo>
                      <a:pt x="5"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0" name="Freeform 215">
                <a:extLst>
                  <a:ext uri="{FF2B5EF4-FFF2-40B4-BE49-F238E27FC236}">
                    <a16:creationId xmlns:a16="http://schemas.microsoft.com/office/drawing/2014/main" id="{36F01CDB-88C4-4B7C-A6F5-E3910D34106A}"/>
                  </a:ext>
                </a:extLst>
              </p:cNvPr>
              <p:cNvSpPr>
                <a:spLocks/>
              </p:cNvSpPr>
              <p:nvPr/>
            </p:nvSpPr>
            <p:spPr bwMode="auto">
              <a:xfrm>
                <a:off x="5601" y="880"/>
                <a:ext cx="7" cy="3"/>
              </a:xfrm>
              <a:custGeom>
                <a:avLst/>
                <a:gdLst>
                  <a:gd name="T0" fmla="*/ 3 w 7"/>
                  <a:gd name="T1" fmla="*/ 1 h 3"/>
                  <a:gd name="T2" fmla="*/ 0 w 7"/>
                  <a:gd name="T3" fmla="*/ 3 h 3"/>
                  <a:gd name="T4" fmla="*/ 0 w 7"/>
                  <a:gd name="T5" fmla="*/ 3 h 3"/>
                  <a:gd name="T6" fmla="*/ 3 w 7"/>
                  <a:gd name="T7" fmla="*/ 3 h 3"/>
                  <a:gd name="T8" fmla="*/ 7 w 7"/>
                  <a:gd name="T9" fmla="*/ 3 h 3"/>
                  <a:gd name="T10" fmla="*/ 7 w 7"/>
                  <a:gd name="T11" fmla="*/ 1 h 3"/>
                  <a:gd name="T12" fmla="*/ 3 w 7"/>
                  <a:gd name="T13" fmla="*/ 0 h 3"/>
                  <a:gd name="T14" fmla="*/ 3 w 7"/>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3">
                    <a:moveTo>
                      <a:pt x="3" y="1"/>
                    </a:moveTo>
                    <a:lnTo>
                      <a:pt x="0" y="3"/>
                    </a:lnTo>
                    <a:lnTo>
                      <a:pt x="0" y="3"/>
                    </a:lnTo>
                    <a:lnTo>
                      <a:pt x="3" y="3"/>
                    </a:lnTo>
                    <a:lnTo>
                      <a:pt x="7" y="3"/>
                    </a:lnTo>
                    <a:lnTo>
                      <a:pt x="7" y="1"/>
                    </a:lnTo>
                    <a:lnTo>
                      <a:pt x="3" y="0"/>
                    </a:lnTo>
                    <a:lnTo>
                      <a:pt x="3" y="1"/>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1" name="Freeform 216">
                <a:extLst>
                  <a:ext uri="{FF2B5EF4-FFF2-40B4-BE49-F238E27FC236}">
                    <a16:creationId xmlns:a16="http://schemas.microsoft.com/office/drawing/2014/main" id="{52BD913D-08F7-43E7-A478-6B185C42994E}"/>
                  </a:ext>
                </a:extLst>
              </p:cNvPr>
              <p:cNvSpPr>
                <a:spLocks/>
              </p:cNvSpPr>
              <p:nvPr/>
            </p:nvSpPr>
            <p:spPr bwMode="auto">
              <a:xfrm>
                <a:off x="6811" y="1349"/>
                <a:ext cx="17" cy="9"/>
              </a:xfrm>
              <a:custGeom>
                <a:avLst/>
                <a:gdLst>
                  <a:gd name="T0" fmla="*/ 7 w 17"/>
                  <a:gd name="T1" fmla="*/ 6 h 9"/>
                  <a:gd name="T2" fmla="*/ 12 w 17"/>
                  <a:gd name="T3" fmla="*/ 8 h 9"/>
                  <a:gd name="T4" fmla="*/ 14 w 17"/>
                  <a:gd name="T5" fmla="*/ 9 h 9"/>
                  <a:gd name="T6" fmla="*/ 17 w 17"/>
                  <a:gd name="T7" fmla="*/ 8 h 9"/>
                  <a:gd name="T8" fmla="*/ 15 w 17"/>
                  <a:gd name="T9" fmla="*/ 8 h 9"/>
                  <a:gd name="T10" fmla="*/ 12 w 17"/>
                  <a:gd name="T11" fmla="*/ 6 h 9"/>
                  <a:gd name="T12" fmla="*/ 9 w 17"/>
                  <a:gd name="T13" fmla="*/ 4 h 9"/>
                  <a:gd name="T14" fmla="*/ 7 w 17"/>
                  <a:gd name="T15" fmla="*/ 3 h 9"/>
                  <a:gd name="T16" fmla="*/ 4 w 17"/>
                  <a:gd name="T17" fmla="*/ 1 h 9"/>
                  <a:gd name="T18" fmla="*/ 1 w 17"/>
                  <a:gd name="T19" fmla="*/ 0 h 9"/>
                  <a:gd name="T20" fmla="*/ 0 w 17"/>
                  <a:gd name="T21" fmla="*/ 1 h 9"/>
                  <a:gd name="T22" fmla="*/ 1 w 17"/>
                  <a:gd name="T23" fmla="*/ 3 h 9"/>
                  <a:gd name="T24" fmla="*/ 4 w 17"/>
                  <a:gd name="T25" fmla="*/ 3 h 9"/>
                  <a:gd name="T26" fmla="*/ 7 w 17"/>
                  <a:gd name="T27" fmla="*/ 6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9">
                    <a:moveTo>
                      <a:pt x="7" y="6"/>
                    </a:moveTo>
                    <a:lnTo>
                      <a:pt x="12" y="8"/>
                    </a:lnTo>
                    <a:lnTo>
                      <a:pt x="14" y="9"/>
                    </a:lnTo>
                    <a:lnTo>
                      <a:pt x="17" y="8"/>
                    </a:lnTo>
                    <a:lnTo>
                      <a:pt x="15" y="8"/>
                    </a:lnTo>
                    <a:lnTo>
                      <a:pt x="12" y="6"/>
                    </a:lnTo>
                    <a:lnTo>
                      <a:pt x="9" y="4"/>
                    </a:lnTo>
                    <a:lnTo>
                      <a:pt x="7" y="3"/>
                    </a:lnTo>
                    <a:lnTo>
                      <a:pt x="4" y="1"/>
                    </a:lnTo>
                    <a:lnTo>
                      <a:pt x="1" y="0"/>
                    </a:lnTo>
                    <a:lnTo>
                      <a:pt x="0" y="1"/>
                    </a:lnTo>
                    <a:lnTo>
                      <a:pt x="1" y="3"/>
                    </a:lnTo>
                    <a:lnTo>
                      <a:pt x="4" y="3"/>
                    </a:lnTo>
                    <a:lnTo>
                      <a:pt x="7" y="6"/>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2" name="Freeform 217">
                <a:extLst>
                  <a:ext uri="{FF2B5EF4-FFF2-40B4-BE49-F238E27FC236}">
                    <a16:creationId xmlns:a16="http://schemas.microsoft.com/office/drawing/2014/main" id="{6FABD506-8979-4A1F-AF55-7FEBFE486609}"/>
                  </a:ext>
                </a:extLst>
              </p:cNvPr>
              <p:cNvSpPr>
                <a:spLocks/>
              </p:cNvSpPr>
              <p:nvPr/>
            </p:nvSpPr>
            <p:spPr bwMode="auto">
              <a:xfrm>
                <a:off x="5627" y="872"/>
                <a:ext cx="4" cy="5"/>
              </a:xfrm>
              <a:custGeom>
                <a:avLst/>
                <a:gdLst>
                  <a:gd name="T0" fmla="*/ 0 w 4"/>
                  <a:gd name="T1" fmla="*/ 1 h 5"/>
                  <a:gd name="T2" fmla="*/ 1 w 4"/>
                  <a:gd name="T3" fmla="*/ 3 h 5"/>
                  <a:gd name="T4" fmla="*/ 1 w 4"/>
                  <a:gd name="T5" fmla="*/ 5 h 5"/>
                  <a:gd name="T6" fmla="*/ 3 w 4"/>
                  <a:gd name="T7" fmla="*/ 5 h 5"/>
                  <a:gd name="T8" fmla="*/ 4 w 4"/>
                  <a:gd name="T9" fmla="*/ 5 h 5"/>
                  <a:gd name="T10" fmla="*/ 4 w 4"/>
                  <a:gd name="T11" fmla="*/ 3 h 5"/>
                  <a:gd name="T12" fmla="*/ 3 w 4"/>
                  <a:gd name="T13" fmla="*/ 1 h 5"/>
                  <a:gd name="T14" fmla="*/ 1 w 4"/>
                  <a:gd name="T15" fmla="*/ 0 h 5"/>
                  <a:gd name="T16" fmla="*/ 0 w 4"/>
                  <a:gd name="T17" fmla="*/ 0 h 5"/>
                  <a:gd name="T18" fmla="*/ 0 w 4"/>
                  <a:gd name="T19"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5">
                    <a:moveTo>
                      <a:pt x="0" y="1"/>
                    </a:moveTo>
                    <a:lnTo>
                      <a:pt x="1" y="3"/>
                    </a:lnTo>
                    <a:lnTo>
                      <a:pt x="1" y="5"/>
                    </a:lnTo>
                    <a:lnTo>
                      <a:pt x="3" y="5"/>
                    </a:lnTo>
                    <a:lnTo>
                      <a:pt x="4" y="5"/>
                    </a:lnTo>
                    <a:lnTo>
                      <a:pt x="4" y="3"/>
                    </a:lnTo>
                    <a:lnTo>
                      <a:pt x="3" y="1"/>
                    </a:lnTo>
                    <a:lnTo>
                      <a:pt x="1" y="0"/>
                    </a:lnTo>
                    <a:lnTo>
                      <a:pt x="0" y="0"/>
                    </a:lnTo>
                    <a:lnTo>
                      <a:pt x="0" y="1"/>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3" name="Freeform 218">
                <a:extLst>
                  <a:ext uri="{FF2B5EF4-FFF2-40B4-BE49-F238E27FC236}">
                    <a16:creationId xmlns:a16="http://schemas.microsoft.com/office/drawing/2014/main" id="{FA0B9E15-71AF-49B0-A260-1B5651A825B4}"/>
                  </a:ext>
                </a:extLst>
              </p:cNvPr>
              <p:cNvSpPr>
                <a:spLocks/>
              </p:cNvSpPr>
              <p:nvPr/>
            </p:nvSpPr>
            <p:spPr bwMode="auto">
              <a:xfrm>
                <a:off x="5596" y="856"/>
                <a:ext cx="15" cy="13"/>
              </a:xfrm>
              <a:custGeom>
                <a:avLst/>
                <a:gdLst>
                  <a:gd name="T0" fmla="*/ 5 w 15"/>
                  <a:gd name="T1" fmla="*/ 11 h 13"/>
                  <a:gd name="T2" fmla="*/ 7 w 15"/>
                  <a:gd name="T3" fmla="*/ 9 h 13"/>
                  <a:gd name="T4" fmla="*/ 8 w 15"/>
                  <a:gd name="T5" fmla="*/ 9 h 13"/>
                  <a:gd name="T6" fmla="*/ 8 w 15"/>
                  <a:gd name="T7" fmla="*/ 11 h 13"/>
                  <a:gd name="T8" fmla="*/ 7 w 15"/>
                  <a:gd name="T9" fmla="*/ 13 h 13"/>
                  <a:gd name="T10" fmla="*/ 10 w 15"/>
                  <a:gd name="T11" fmla="*/ 9 h 13"/>
                  <a:gd name="T12" fmla="*/ 12 w 15"/>
                  <a:gd name="T13" fmla="*/ 8 h 13"/>
                  <a:gd name="T14" fmla="*/ 13 w 15"/>
                  <a:gd name="T15" fmla="*/ 5 h 13"/>
                  <a:gd name="T16" fmla="*/ 15 w 15"/>
                  <a:gd name="T17" fmla="*/ 3 h 13"/>
                  <a:gd name="T18" fmla="*/ 15 w 15"/>
                  <a:gd name="T19" fmla="*/ 0 h 13"/>
                  <a:gd name="T20" fmla="*/ 13 w 15"/>
                  <a:gd name="T21" fmla="*/ 0 h 13"/>
                  <a:gd name="T22" fmla="*/ 12 w 15"/>
                  <a:gd name="T23" fmla="*/ 0 h 13"/>
                  <a:gd name="T24" fmla="*/ 10 w 15"/>
                  <a:gd name="T25" fmla="*/ 2 h 13"/>
                  <a:gd name="T26" fmla="*/ 8 w 15"/>
                  <a:gd name="T27" fmla="*/ 3 h 13"/>
                  <a:gd name="T28" fmla="*/ 5 w 15"/>
                  <a:gd name="T29" fmla="*/ 6 h 13"/>
                  <a:gd name="T30" fmla="*/ 2 w 15"/>
                  <a:gd name="T31" fmla="*/ 9 h 13"/>
                  <a:gd name="T32" fmla="*/ 0 w 15"/>
                  <a:gd name="T33" fmla="*/ 13 h 13"/>
                  <a:gd name="T34" fmla="*/ 2 w 15"/>
                  <a:gd name="T35" fmla="*/ 13 h 13"/>
                  <a:gd name="T36" fmla="*/ 5 w 15"/>
                  <a:gd name="T37" fmla="*/ 1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 h="13">
                    <a:moveTo>
                      <a:pt x="5" y="11"/>
                    </a:moveTo>
                    <a:lnTo>
                      <a:pt x="7" y="9"/>
                    </a:lnTo>
                    <a:lnTo>
                      <a:pt x="8" y="9"/>
                    </a:lnTo>
                    <a:lnTo>
                      <a:pt x="8" y="11"/>
                    </a:lnTo>
                    <a:lnTo>
                      <a:pt x="7" y="13"/>
                    </a:lnTo>
                    <a:lnTo>
                      <a:pt x="10" y="9"/>
                    </a:lnTo>
                    <a:lnTo>
                      <a:pt x="12" y="8"/>
                    </a:lnTo>
                    <a:lnTo>
                      <a:pt x="13" y="5"/>
                    </a:lnTo>
                    <a:lnTo>
                      <a:pt x="15" y="3"/>
                    </a:lnTo>
                    <a:lnTo>
                      <a:pt x="15" y="0"/>
                    </a:lnTo>
                    <a:lnTo>
                      <a:pt x="13" y="0"/>
                    </a:lnTo>
                    <a:lnTo>
                      <a:pt x="12" y="0"/>
                    </a:lnTo>
                    <a:lnTo>
                      <a:pt x="10" y="2"/>
                    </a:lnTo>
                    <a:lnTo>
                      <a:pt x="8" y="3"/>
                    </a:lnTo>
                    <a:lnTo>
                      <a:pt x="5" y="6"/>
                    </a:lnTo>
                    <a:lnTo>
                      <a:pt x="2" y="9"/>
                    </a:lnTo>
                    <a:lnTo>
                      <a:pt x="0" y="13"/>
                    </a:lnTo>
                    <a:lnTo>
                      <a:pt x="2" y="13"/>
                    </a:lnTo>
                    <a:lnTo>
                      <a:pt x="5" y="11"/>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4" name="Freeform 219">
                <a:extLst>
                  <a:ext uri="{FF2B5EF4-FFF2-40B4-BE49-F238E27FC236}">
                    <a16:creationId xmlns:a16="http://schemas.microsoft.com/office/drawing/2014/main" id="{F0B8117F-B520-46A7-BBBB-8031DBC7A52A}"/>
                  </a:ext>
                </a:extLst>
              </p:cNvPr>
              <p:cNvSpPr>
                <a:spLocks/>
              </p:cNvSpPr>
              <p:nvPr/>
            </p:nvSpPr>
            <p:spPr bwMode="auto">
              <a:xfrm>
                <a:off x="5555" y="979"/>
                <a:ext cx="5" cy="6"/>
              </a:xfrm>
              <a:custGeom>
                <a:avLst/>
                <a:gdLst>
                  <a:gd name="T0" fmla="*/ 2 w 5"/>
                  <a:gd name="T1" fmla="*/ 6 h 6"/>
                  <a:gd name="T2" fmla="*/ 2 w 5"/>
                  <a:gd name="T3" fmla="*/ 6 h 6"/>
                  <a:gd name="T4" fmla="*/ 5 w 5"/>
                  <a:gd name="T5" fmla="*/ 4 h 6"/>
                  <a:gd name="T6" fmla="*/ 5 w 5"/>
                  <a:gd name="T7" fmla="*/ 1 h 6"/>
                  <a:gd name="T8" fmla="*/ 3 w 5"/>
                  <a:gd name="T9" fmla="*/ 0 h 6"/>
                  <a:gd name="T10" fmla="*/ 2 w 5"/>
                  <a:gd name="T11" fmla="*/ 1 h 6"/>
                  <a:gd name="T12" fmla="*/ 0 w 5"/>
                  <a:gd name="T13" fmla="*/ 3 h 6"/>
                  <a:gd name="T14" fmla="*/ 2 w 5"/>
                  <a:gd name="T15" fmla="*/ 4 h 6"/>
                  <a:gd name="T16" fmla="*/ 0 w 5"/>
                  <a:gd name="T17" fmla="*/ 6 h 6"/>
                  <a:gd name="T18" fmla="*/ 2 w 5"/>
                  <a:gd name="T19"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6">
                    <a:moveTo>
                      <a:pt x="2" y="6"/>
                    </a:moveTo>
                    <a:lnTo>
                      <a:pt x="2" y="6"/>
                    </a:lnTo>
                    <a:lnTo>
                      <a:pt x="5" y="4"/>
                    </a:lnTo>
                    <a:lnTo>
                      <a:pt x="5" y="1"/>
                    </a:lnTo>
                    <a:lnTo>
                      <a:pt x="3" y="0"/>
                    </a:lnTo>
                    <a:lnTo>
                      <a:pt x="2" y="1"/>
                    </a:lnTo>
                    <a:lnTo>
                      <a:pt x="0" y="3"/>
                    </a:lnTo>
                    <a:lnTo>
                      <a:pt x="2" y="4"/>
                    </a:lnTo>
                    <a:lnTo>
                      <a:pt x="0" y="6"/>
                    </a:lnTo>
                    <a:lnTo>
                      <a:pt x="2" y="6"/>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5" name="Freeform 220">
                <a:extLst>
                  <a:ext uri="{FF2B5EF4-FFF2-40B4-BE49-F238E27FC236}">
                    <a16:creationId xmlns:a16="http://schemas.microsoft.com/office/drawing/2014/main" id="{3F0CD5E8-8330-466E-9AB4-3DA69CB2E3A7}"/>
                  </a:ext>
                </a:extLst>
              </p:cNvPr>
              <p:cNvSpPr>
                <a:spLocks/>
              </p:cNvSpPr>
              <p:nvPr/>
            </p:nvSpPr>
            <p:spPr bwMode="auto">
              <a:xfrm>
                <a:off x="5593" y="1119"/>
                <a:ext cx="2" cy="5"/>
              </a:xfrm>
              <a:custGeom>
                <a:avLst/>
                <a:gdLst>
                  <a:gd name="T0" fmla="*/ 2 w 2"/>
                  <a:gd name="T1" fmla="*/ 3 h 5"/>
                  <a:gd name="T2" fmla="*/ 2 w 2"/>
                  <a:gd name="T3" fmla="*/ 0 h 5"/>
                  <a:gd name="T4" fmla="*/ 0 w 2"/>
                  <a:gd name="T5" fmla="*/ 0 h 5"/>
                  <a:gd name="T6" fmla="*/ 0 w 2"/>
                  <a:gd name="T7" fmla="*/ 3 h 5"/>
                  <a:gd name="T8" fmla="*/ 2 w 2"/>
                  <a:gd name="T9" fmla="*/ 5 h 5"/>
                  <a:gd name="T10" fmla="*/ 2 w 2"/>
                  <a:gd name="T11" fmla="*/ 3 h 5"/>
                </a:gdLst>
                <a:ahLst/>
                <a:cxnLst>
                  <a:cxn ang="0">
                    <a:pos x="T0" y="T1"/>
                  </a:cxn>
                  <a:cxn ang="0">
                    <a:pos x="T2" y="T3"/>
                  </a:cxn>
                  <a:cxn ang="0">
                    <a:pos x="T4" y="T5"/>
                  </a:cxn>
                  <a:cxn ang="0">
                    <a:pos x="T6" y="T7"/>
                  </a:cxn>
                  <a:cxn ang="0">
                    <a:pos x="T8" y="T9"/>
                  </a:cxn>
                  <a:cxn ang="0">
                    <a:pos x="T10" y="T11"/>
                  </a:cxn>
                </a:cxnLst>
                <a:rect l="0" t="0" r="r" b="b"/>
                <a:pathLst>
                  <a:path w="2" h="5">
                    <a:moveTo>
                      <a:pt x="2" y="3"/>
                    </a:moveTo>
                    <a:lnTo>
                      <a:pt x="2" y="0"/>
                    </a:lnTo>
                    <a:lnTo>
                      <a:pt x="0" y="0"/>
                    </a:lnTo>
                    <a:lnTo>
                      <a:pt x="0" y="3"/>
                    </a:lnTo>
                    <a:lnTo>
                      <a:pt x="2" y="5"/>
                    </a:lnTo>
                    <a:lnTo>
                      <a:pt x="2" y="3"/>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6" name="Freeform 221">
                <a:extLst>
                  <a:ext uri="{FF2B5EF4-FFF2-40B4-BE49-F238E27FC236}">
                    <a16:creationId xmlns:a16="http://schemas.microsoft.com/office/drawing/2014/main" id="{4ECD830D-2879-4748-A251-78E66B4433A6}"/>
                  </a:ext>
                </a:extLst>
              </p:cNvPr>
              <p:cNvSpPr>
                <a:spLocks/>
              </p:cNvSpPr>
              <p:nvPr/>
            </p:nvSpPr>
            <p:spPr bwMode="auto">
              <a:xfrm>
                <a:off x="6546" y="869"/>
                <a:ext cx="3" cy="3"/>
              </a:xfrm>
              <a:custGeom>
                <a:avLst/>
                <a:gdLst>
                  <a:gd name="T0" fmla="*/ 3 w 3"/>
                  <a:gd name="T1" fmla="*/ 0 h 3"/>
                  <a:gd name="T2" fmla="*/ 0 w 3"/>
                  <a:gd name="T3" fmla="*/ 0 h 3"/>
                  <a:gd name="T4" fmla="*/ 0 w 3"/>
                  <a:gd name="T5" fmla="*/ 1 h 3"/>
                  <a:gd name="T6" fmla="*/ 2 w 3"/>
                  <a:gd name="T7" fmla="*/ 3 h 3"/>
                  <a:gd name="T8" fmla="*/ 3 w 3"/>
                  <a:gd name="T9" fmla="*/ 1 h 3"/>
                  <a:gd name="T10" fmla="*/ 3 w 3"/>
                  <a:gd name="T11" fmla="*/ 0 h 3"/>
                </a:gdLst>
                <a:ahLst/>
                <a:cxnLst>
                  <a:cxn ang="0">
                    <a:pos x="T0" y="T1"/>
                  </a:cxn>
                  <a:cxn ang="0">
                    <a:pos x="T2" y="T3"/>
                  </a:cxn>
                  <a:cxn ang="0">
                    <a:pos x="T4" y="T5"/>
                  </a:cxn>
                  <a:cxn ang="0">
                    <a:pos x="T6" y="T7"/>
                  </a:cxn>
                  <a:cxn ang="0">
                    <a:pos x="T8" y="T9"/>
                  </a:cxn>
                  <a:cxn ang="0">
                    <a:pos x="T10" y="T11"/>
                  </a:cxn>
                </a:cxnLst>
                <a:rect l="0" t="0" r="r" b="b"/>
                <a:pathLst>
                  <a:path w="3" h="3">
                    <a:moveTo>
                      <a:pt x="3" y="0"/>
                    </a:moveTo>
                    <a:lnTo>
                      <a:pt x="0" y="0"/>
                    </a:lnTo>
                    <a:lnTo>
                      <a:pt x="0" y="1"/>
                    </a:lnTo>
                    <a:lnTo>
                      <a:pt x="2" y="3"/>
                    </a:lnTo>
                    <a:lnTo>
                      <a:pt x="3" y="1"/>
                    </a:lnTo>
                    <a:lnTo>
                      <a:pt x="3"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7" name="Freeform 222">
                <a:extLst>
                  <a:ext uri="{FF2B5EF4-FFF2-40B4-BE49-F238E27FC236}">
                    <a16:creationId xmlns:a16="http://schemas.microsoft.com/office/drawing/2014/main" id="{EACEB3E7-47D9-4DEB-ABCD-E037A73865F7}"/>
                  </a:ext>
                </a:extLst>
              </p:cNvPr>
              <p:cNvSpPr>
                <a:spLocks/>
              </p:cNvSpPr>
              <p:nvPr/>
            </p:nvSpPr>
            <p:spPr bwMode="auto">
              <a:xfrm>
                <a:off x="5584" y="1105"/>
                <a:ext cx="3" cy="4"/>
              </a:xfrm>
              <a:custGeom>
                <a:avLst/>
                <a:gdLst>
                  <a:gd name="T0" fmla="*/ 3 w 3"/>
                  <a:gd name="T1" fmla="*/ 4 h 4"/>
                  <a:gd name="T2" fmla="*/ 3 w 3"/>
                  <a:gd name="T3" fmla="*/ 3 h 4"/>
                  <a:gd name="T4" fmla="*/ 1 w 3"/>
                  <a:gd name="T5" fmla="*/ 0 h 4"/>
                  <a:gd name="T6" fmla="*/ 0 w 3"/>
                  <a:gd name="T7" fmla="*/ 1 h 4"/>
                  <a:gd name="T8" fmla="*/ 1 w 3"/>
                  <a:gd name="T9" fmla="*/ 3 h 4"/>
                  <a:gd name="T10" fmla="*/ 3 w 3"/>
                  <a:gd name="T11" fmla="*/ 4 h 4"/>
                </a:gdLst>
                <a:ahLst/>
                <a:cxnLst>
                  <a:cxn ang="0">
                    <a:pos x="T0" y="T1"/>
                  </a:cxn>
                  <a:cxn ang="0">
                    <a:pos x="T2" y="T3"/>
                  </a:cxn>
                  <a:cxn ang="0">
                    <a:pos x="T4" y="T5"/>
                  </a:cxn>
                  <a:cxn ang="0">
                    <a:pos x="T6" y="T7"/>
                  </a:cxn>
                  <a:cxn ang="0">
                    <a:pos x="T8" y="T9"/>
                  </a:cxn>
                  <a:cxn ang="0">
                    <a:pos x="T10" y="T11"/>
                  </a:cxn>
                </a:cxnLst>
                <a:rect l="0" t="0" r="r" b="b"/>
                <a:pathLst>
                  <a:path w="3" h="4">
                    <a:moveTo>
                      <a:pt x="3" y="4"/>
                    </a:moveTo>
                    <a:lnTo>
                      <a:pt x="3" y="3"/>
                    </a:lnTo>
                    <a:lnTo>
                      <a:pt x="1" y="0"/>
                    </a:lnTo>
                    <a:lnTo>
                      <a:pt x="0" y="1"/>
                    </a:lnTo>
                    <a:lnTo>
                      <a:pt x="1" y="3"/>
                    </a:lnTo>
                    <a:lnTo>
                      <a:pt x="3" y="4"/>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8" name="Freeform 223">
                <a:extLst>
                  <a:ext uri="{FF2B5EF4-FFF2-40B4-BE49-F238E27FC236}">
                    <a16:creationId xmlns:a16="http://schemas.microsoft.com/office/drawing/2014/main" id="{B9BAF873-D114-430F-9C25-4C76CA7D1155}"/>
                  </a:ext>
                </a:extLst>
              </p:cNvPr>
              <p:cNvSpPr>
                <a:spLocks/>
              </p:cNvSpPr>
              <p:nvPr/>
            </p:nvSpPr>
            <p:spPr bwMode="auto">
              <a:xfrm>
                <a:off x="5588" y="1111"/>
                <a:ext cx="4" cy="13"/>
              </a:xfrm>
              <a:custGeom>
                <a:avLst/>
                <a:gdLst>
                  <a:gd name="T0" fmla="*/ 2 w 4"/>
                  <a:gd name="T1" fmla="*/ 13 h 13"/>
                  <a:gd name="T2" fmla="*/ 4 w 4"/>
                  <a:gd name="T3" fmla="*/ 11 h 13"/>
                  <a:gd name="T4" fmla="*/ 2 w 4"/>
                  <a:gd name="T5" fmla="*/ 3 h 13"/>
                  <a:gd name="T6" fmla="*/ 0 w 4"/>
                  <a:gd name="T7" fmla="*/ 0 h 13"/>
                  <a:gd name="T8" fmla="*/ 0 w 4"/>
                  <a:gd name="T9" fmla="*/ 0 h 13"/>
                  <a:gd name="T10" fmla="*/ 0 w 4"/>
                  <a:gd name="T11" fmla="*/ 5 h 13"/>
                  <a:gd name="T12" fmla="*/ 0 w 4"/>
                  <a:gd name="T13" fmla="*/ 8 h 13"/>
                  <a:gd name="T14" fmla="*/ 0 w 4"/>
                  <a:gd name="T15" fmla="*/ 13 h 13"/>
                  <a:gd name="T16" fmla="*/ 2 w 4"/>
                  <a:gd name="T17"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13">
                    <a:moveTo>
                      <a:pt x="2" y="13"/>
                    </a:moveTo>
                    <a:lnTo>
                      <a:pt x="4" y="11"/>
                    </a:lnTo>
                    <a:lnTo>
                      <a:pt x="2" y="3"/>
                    </a:lnTo>
                    <a:lnTo>
                      <a:pt x="0" y="0"/>
                    </a:lnTo>
                    <a:lnTo>
                      <a:pt x="0" y="0"/>
                    </a:lnTo>
                    <a:lnTo>
                      <a:pt x="0" y="5"/>
                    </a:lnTo>
                    <a:lnTo>
                      <a:pt x="0" y="8"/>
                    </a:lnTo>
                    <a:lnTo>
                      <a:pt x="0" y="13"/>
                    </a:lnTo>
                    <a:lnTo>
                      <a:pt x="2" y="13"/>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9" name="Freeform 224">
                <a:extLst>
                  <a:ext uri="{FF2B5EF4-FFF2-40B4-BE49-F238E27FC236}">
                    <a16:creationId xmlns:a16="http://schemas.microsoft.com/office/drawing/2014/main" id="{D4F0E606-1D0A-48B9-83E4-77CF60CAABC4}"/>
                  </a:ext>
                </a:extLst>
              </p:cNvPr>
              <p:cNvSpPr>
                <a:spLocks/>
              </p:cNvSpPr>
              <p:nvPr/>
            </p:nvSpPr>
            <p:spPr bwMode="auto">
              <a:xfrm>
                <a:off x="5517" y="732"/>
                <a:ext cx="76" cy="59"/>
              </a:xfrm>
              <a:custGeom>
                <a:avLst/>
                <a:gdLst>
                  <a:gd name="T0" fmla="*/ 8 w 76"/>
                  <a:gd name="T1" fmla="*/ 9 h 59"/>
                  <a:gd name="T2" fmla="*/ 5 w 76"/>
                  <a:gd name="T3" fmla="*/ 12 h 59"/>
                  <a:gd name="T4" fmla="*/ 0 w 76"/>
                  <a:gd name="T5" fmla="*/ 20 h 59"/>
                  <a:gd name="T6" fmla="*/ 3 w 76"/>
                  <a:gd name="T7" fmla="*/ 23 h 59"/>
                  <a:gd name="T8" fmla="*/ 6 w 76"/>
                  <a:gd name="T9" fmla="*/ 25 h 59"/>
                  <a:gd name="T10" fmla="*/ 3 w 76"/>
                  <a:gd name="T11" fmla="*/ 31 h 59"/>
                  <a:gd name="T12" fmla="*/ 3 w 76"/>
                  <a:gd name="T13" fmla="*/ 38 h 59"/>
                  <a:gd name="T14" fmla="*/ 0 w 76"/>
                  <a:gd name="T15" fmla="*/ 41 h 59"/>
                  <a:gd name="T16" fmla="*/ 3 w 76"/>
                  <a:gd name="T17" fmla="*/ 44 h 59"/>
                  <a:gd name="T18" fmla="*/ 5 w 76"/>
                  <a:gd name="T19" fmla="*/ 41 h 59"/>
                  <a:gd name="T20" fmla="*/ 8 w 76"/>
                  <a:gd name="T21" fmla="*/ 41 h 59"/>
                  <a:gd name="T22" fmla="*/ 12 w 76"/>
                  <a:gd name="T23" fmla="*/ 41 h 59"/>
                  <a:gd name="T24" fmla="*/ 16 w 76"/>
                  <a:gd name="T25" fmla="*/ 44 h 59"/>
                  <a:gd name="T26" fmla="*/ 19 w 76"/>
                  <a:gd name="T27" fmla="*/ 52 h 59"/>
                  <a:gd name="T28" fmla="*/ 25 w 76"/>
                  <a:gd name="T29" fmla="*/ 54 h 59"/>
                  <a:gd name="T30" fmla="*/ 32 w 76"/>
                  <a:gd name="T31" fmla="*/ 52 h 59"/>
                  <a:gd name="T32" fmla="*/ 38 w 76"/>
                  <a:gd name="T33" fmla="*/ 52 h 59"/>
                  <a:gd name="T34" fmla="*/ 48 w 76"/>
                  <a:gd name="T35" fmla="*/ 55 h 59"/>
                  <a:gd name="T36" fmla="*/ 52 w 76"/>
                  <a:gd name="T37" fmla="*/ 55 h 59"/>
                  <a:gd name="T38" fmla="*/ 57 w 76"/>
                  <a:gd name="T39" fmla="*/ 57 h 59"/>
                  <a:gd name="T40" fmla="*/ 62 w 76"/>
                  <a:gd name="T41" fmla="*/ 59 h 59"/>
                  <a:gd name="T42" fmla="*/ 68 w 76"/>
                  <a:gd name="T43" fmla="*/ 54 h 59"/>
                  <a:gd name="T44" fmla="*/ 76 w 76"/>
                  <a:gd name="T45" fmla="*/ 47 h 59"/>
                  <a:gd name="T46" fmla="*/ 73 w 76"/>
                  <a:gd name="T47" fmla="*/ 43 h 59"/>
                  <a:gd name="T48" fmla="*/ 67 w 76"/>
                  <a:gd name="T49" fmla="*/ 38 h 59"/>
                  <a:gd name="T50" fmla="*/ 60 w 76"/>
                  <a:gd name="T51" fmla="*/ 35 h 59"/>
                  <a:gd name="T52" fmla="*/ 62 w 76"/>
                  <a:gd name="T53" fmla="*/ 31 h 59"/>
                  <a:gd name="T54" fmla="*/ 65 w 76"/>
                  <a:gd name="T55" fmla="*/ 33 h 59"/>
                  <a:gd name="T56" fmla="*/ 63 w 76"/>
                  <a:gd name="T57" fmla="*/ 27 h 59"/>
                  <a:gd name="T58" fmla="*/ 59 w 76"/>
                  <a:gd name="T59" fmla="*/ 19 h 59"/>
                  <a:gd name="T60" fmla="*/ 56 w 76"/>
                  <a:gd name="T61" fmla="*/ 14 h 59"/>
                  <a:gd name="T62" fmla="*/ 54 w 76"/>
                  <a:gd name="T63" fmla="*/ 9 h 59"/>
                  <a:gd name="T64" fmla="*/ 44 w 76"/>
                  <a:gd name="T65" fmla="*/ 1 h 59"/>
                  <a:gd name="T66" fmla="*/ 33 w 76"/>
                  <a:gd name="T67" fmla="*/ 1 h 59"/>
                  <a:gd name="T68" fmla="*/ 33 w 76"/>
                  <a:gd name="T69" fmla="*/ 6 h 59"/>
                  <a:gd name="T70" fmla="*/ 38 w 76"/>
                  <a:gd name="T71" fmla="*/ 11 h 59"/>
                  <a:gd name="T72" fmla="*/ 36 w 76"/>
                  <a:gd name="T73" fmla="*/ 15 h 59"/>
                  <a:gd name="T74" fmla="*/ 35 w 76"/>
                  <a:gd name="T75" fmla="*/ 23 h 59"/>
                  <a:gd name="T76" fmla="*/ 33 w 76"/>
                  <a:gd name="T77" fmla="*/ 22 h 59"/>
                  <a:gd name="T78" fmla="*/ 35 w 76"/>
                  <a:gd name="T79" fmla="*/ 17 h 59"/>
                  <a:gd name="T80" fmla="*/ 35 w 76"/>
                  <a:gd name="T81" fmla="*/ 12 h 59"/>
                  <a:gd name="T82" fmla="*/ 28 w 76"/>
                  <a:gd name="T83" fmla="*/ 3 h 59"/>
                  <a:gd name="T84" fmla="*/ 20 w 76"/>
                  <a:gd name="T85" fmla="*/ 0 h 59"/>
                  <a:gd name="T86" fmla="*/ 17 w 76"/>
                  <a:gd name="T87" fmla="*/ 3 h 59"/>
                  <a:gd name="T88" fmla="*/ 9 w 76"/>
                  <a:gd name="T89" fmla="*/ 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 h="59">
                    <a:moveTo>
                      <a:pt x="9" y="7"/>
                    </a:moveTo>
                    <a:lnTo>
                      <a:pt x="8" y="9"/>
                    </a:lnTo>
                    <a:lnTo>
                      <a:pt x="8" y="12"/>
                    </a:lnTo>
                    <a:lnTo>
                      <a:pt x="5" y="12"/>
                    </a:lnTo>
                    <a:lnTo>
                      <a:pt x="1" y="15"/>
                    </a:lnTo>
                    <a:lnTo>
                      <a:pt x="0" y="20"/>
                    </a:lnTo>
                    <a:lnTo>
                      <a:pt x="1" y="22"/>
                    </a:lnTo>
                    <a:lnTo>
                      <a:pt x="3" y="23"/>
                    </a:lnTo>
                    <a:lnTo>
                      <a:pt x="5" y="23"/>
                    </a:lnTo>
                    <a:lnTo>
                      <a:pt x="6" y="25"/>
                    </a:lnTo>
                    <a:lnTo>
                      <a:pt x="3" y="28"/>
                    </a:lnTo>
                    <a:lnTo>
                      <a:pt x="3" y="31"/>
                    </a:lnTo>
                    <a:lnTo>
                      <a:pt x="3" y="35"/>
                    </a:lnTo>
                    <a:lnTo>
                      <a:pt x="3" y="38"/>
                    </a:lnTo>
                    <a:lnTo>
                      <a:pt x="0" y="39"/>
                    </a:lnTo>
                    <a:lnTo>
                      <a:pt x="0" y="41"/>
                    </a:lnTo>
                    <a:lnTo>
                      <a:pt x="1" y="43"/>
                    </a:lnTo>
                    <a:lnTo>
                      <a:pt x="3" y="44"/>
                    </a:lnTo>
                    <a:lnTo>
                      <a:pt x="5" y="43"/>
                    </a:lnTo>
                    <a:lnTo>
                      <a:pt x="5" y="41"/>
                    </a:lnTo>
                    <a:lnTo>
                      <a:pt x="5" y="39"/>
                    </a:lnTo>
                    <a:lnTo>
                      <a:pt x="8" y="41"/>
                    </a:lnTo>
                    <a:lnTo>
                      <a:pt x="9" y="43"/>
                    </a:lnTo>
                    <a:lnTo>
                      <a:pt x="12" y="41"/>
                    </a:lnTo>
                    <a:lnTo>
                      <a:pt x="14" y="41"/>
                    </a:lnTo>
                    <a:lnTo>
                      <a:pt x="16" y="44"/>
                    </a:lnTo>
                    <a:lnTo>
                      <a:pt x="17" y="49"/>
                    </a:lnTo>
                    <a:lnTo>
                      <a:pt x="19" y="52"/>
                    </a:lnTo>
                    <a:lnTo>
                      <a:pt x="24" y="52"/>
                    </a:lnTo>
                    <a:lnTo>
                      <a:pt x="25" y="54"/>
                    </a:lnTo>
                    <a:lnTo>
                      <a:pt x="28" y="55"/>
                    </a:lnTo>
                    <a:lnTo>
                      <a:pt x="32" y="52"/>
                    </a:lnTo>
                    <a:lnTo>
                      <a:pt x="36" y="52"/>
                    </a:lnTo>
                    <a:lnTo>
                      <a:pt x="38" y="52"/>
                    </a:lnTo>
                    <a:lnTo>
                      <a:pt x="41" y="55"/>
                    </a:lnTo>
                    <a:lnTo>
                      <a:pt x="48" y="55"/>
                    </a:lnTo>
                    <a:lnTo>
                      <a:pt x="51" y="55"/>
                    </a:lnTo>
                    <a:lnTo>
                      <a:pt x="52" y="55"/>
                    </a:lnTo>
                    <a:lnTo>
                      <a:pt x="56" y="55"/>
                    </a:lnTo>
                    <a:lnTo>
                      <a:pt x="57" y="57"/>
                    </a:lnTo>
                    <a:lnTo>
                      <a:pt x="60" y="59"/>
                    </a:lnTo>
                    <a:lnTo>
                      <a:pt x="62" y="59"/>
                    </a:lnTo>
                    <a:lnTo>
                      <a:pt x="65" y="57"/>
                    </a:lnTo>
                    <a:lnTo>
                      <a:pt x="68" y="54"/>
                    </a:lnTo>
                    <a:lnTo>
                      <a:pt x="73" y="52"/>
                    </a:lnTo>
                    <a:lnTo>
                      <a:pt x="76" y="47"/>
                    </a:lnTo>
                    <a:lnTo>
                      <a:pt x="76" y="46"/>
                    </a:lnTo>
                    <a:lnTo>
                      <a:pt x="73" y="43"/>
                    </a:lnTo>
                    <a:lnTo>
                      <a:pt x="70" y="41"/>
                    </a:lnTo>
                    <a:lnTo>
                      <a:pt x="67" y="38"/>
                    </a:lnTo>
                    <a:lnTo>
                      <a:pt x="63" y="36"/>
                    </a:lnTo>
                    <a:lnTo>
                      <a:pt x="60" y="35"/>
                    </a:lnTo>
                    <a:lnTo>
                      <a:pt x="60" y="31"/>
                    </a:lnTo>
                    <a:lnTo>
                      <a:pt x="62" y="31"/>
                    </a:lnTo>
                    <a:lnTo>
                      <a:pt x="63" y="33"/>
                    </a:lnTo>
                    <a:lnTo>
                      <a:pt x="65" y="33"/>
                    </a:lnTo>
                    <a:lnTo>
                      <a:pt x="67" y="31"/>
                    </a:lnTo>
                    <a:lnTo>
                      <a:pt x="63" y="27"/>
                    </a:lnTo>
                    <a:lnTo>
                      <a:pt x="59" y="22"/>
                    </a:lnTo>
                    <a:lnTo>
                      <a:pt x="59" y="19"/>
                    </a:lnTo>
                    <a:lnTo>
                      <a:pt x="59" y="15"/>
                    </a:lnTo>
                    <a:lnTo>
                      <a:pt x="56" y="14"/>
                    </a:lnTo>
                    <a:lnTo>
                      <a:pt x="56" y="11"/>
                    </a:lnTo>
                    <a:lnTo>
                      <a:pt x="54" y="9"/>
                    </a:lnTo>
                    <a:lnTo>
                      <a:pt x="52" y="9"/>
                    </a:lnTo>
                    <a:lnTo>
                      <a:pt x="44" y="1"/>
                    </a:lnTo>
                    <a:lnTo>
                      <a:pt x="38" y="1"/>
                    </a:lnTo>
                    <a:lnTo>
                      <a:pt x="33" y="1"/>
                    </a:lnTo>
                    <a:lnTo>
                      <a:pt x="33" y="3"/>
                    </a:lnTo>
                    <a:lnTo>
                      <a:pt x="33" y="6"/>
                    </a:lnTo>
                    <a:lnTo>
                      <a:pt x="38" y="9"/>
                    </a:lnTo>
                    <a:lnTo>
                      <a:pt x="38" y="11"/>
                    </a:lnTo>
                    <a:lnTo>
                      <a:pt x="36" y="14"/>
                    </a:lnTo>
                    <a:lnTo>
                      <a:pt x="36" y="15"/>
                    </a:lnTo>
                    <a:lnTo>
                      <a:pt x="36" y="19"/>
                    </a:lnTo>
                    <a:lnTo>
                      <a:pt x="35" y="23"/>
                    </a:lnTo>
                    <a:lnTo>
                      <a:pt x="33" y="25"/>
                    </a:lnTo>
                    <a:lnTo>
                      <a:pt x="33" y="22"/>
                    </a:lnTo>
                    <a:lnTo>
                      <a:pt x="33" y="20"/>
                    </a:lnTo>
                    <a:lnTo>
                      <a:pt x="35" y="17"/>
                    </a:lnTo>
                    <a:lnTo>
                      <a:pt x="33" y="15"/>
                    </a:lnTo>
                    <a:lnTo>
                      <a:pt x="35" y="12"/>
                    </a:lnTo>
                    <a:lnTo>
                      <a:pt x="33" y="9"/>
                    </a:lnTo>
                    <a:lnTo>
                      <a:pt x="28" y="3"/>
                    </a:lnTo>
                    <a:lnTo>
                      <a:pt x="25" y="0"/>
                    </a:lnTo>
                    <a:lnTo>
                      <a:pt x="20" y="0"/>
                    </a:lnTo>
                    <a:lnTo>
                      <a:pt x="19" y="0"/>
                    </a:lnTo>
                    <a:lnTo>
                      <a:pt x="17" y="3"/>
                    </a:lnTo>
                    <a:lnTo>
                      <a:pt x="12" y="6"/>
                    </a:lnTo>
                    <a:lnTo>
                      <a:pt x="9" y="7"/>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0" name="Freeform 225">
                <a:extLst>
                  <a:ext uri="{FF2B5EF4-FFF2-40B4-BE49-F238E27FC236}">
                    <a16:creationId xmlns:a16="http://schemas.microsoft.com/office/drawing/2014/main" id="{32243F8D-3B2B-48C6-8576-D5C52D58CB0C}"/>
                  </a:ext>
                </a:extLst>
              </p:cNvPr>
              <p:cNvSpPr>
                <a:spLocks/>
              </p:cNvSpPr>
              <p:nvPr/>
            </p:nvSpPr>
            <p:spPr bwMode="auto">
              <a:xfrm>
                <a:off x="5568" y="999"/>
                <a:ext cx="3" cy="5"/>
              </a:xfrm>
              <a:custGeom>
                <a:avLst/>
                <a:gdLst>
                  <a:gd name="T0" fmla="*/ 3 w 3"/>
                  <a:gd name="T1" fmla="*/ 4 h 5"/>
                  <a:gd name="T2" fmla="*/ 1 w 3"/>
                  <a:gd name="T3" fmla="*/ 2 h 5"/>
                  <a:gd name="T4" fmla="*/ 0 w 3"/>
                  <a:gd name="T5" fmla="*/ 0 h 5"/>
                  <a:gd name="T6" fmla="*/ 1 w 3"/>
                  <a:gd name="T7" fmla="*/ 4 h 5"/>
                  <a:gd name="T8" fmla="*/ 3 w 3"/>
                  <a:gd name="T9" fmla="*/ 5 h 5"/>
                  <a:gd name="T10" fmla="*/ 3 w 3"/>
                  <a:gd name="T11" fmla="*/ 4 h 5"/>
                </a:gdLst>
                <a:ahLst/>
                <a:cxnLst>
                  <a:cxn ang="0">
                    <a:pos x="T0" y="T1"/>
                  </a:cxn>
                  <a:cxn ang="0">
                    <a:pos x="T2" y="T3"/>
                  </a:cxn>
                  <a:cxn ang="0">
                    <a:pos x="T4" y="T5"/>
                  </a:cxn>
                  <a:cxn ang="0">
                    <a:pos x="T6" y="T7"/>
                  </a:cxn>
                  <a:cxn ang="0">
                    <a:pos x="T8" y="T9"/>
                  </a:cxn>
                  <a:cxn ang="0">
                    <a:pos x="T10" y="T11"/>
                  </a:cxn>
                </a:cxnLst>
                <a:rect l="0" t="0" r="r" b="b"/>
                <a:pathLst>
                  <a:path w="3" h="5">
                    <a:moveTo>
                      <a:pt x="3" y="4"/>
                    </a:moveTo>
                    <a:lnTo>
                      <a:pt x="1" y="2"/>
                    </a:lnTo>
                    <a:lnTo>
                      <a:pt x="0" y="0"/>
                    </a:lnTo>
                    <a:lnTo>
                      <a:pt x="1" y="4"/>
                    </a:lnTo>
                    <a:lnTo>
                      <a:pt x="3" y="5"/>
                    </a:lnTo>
                    <a:lnTo>
                      <a:pt x="3" y="4"/>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1" name="Freeform 226">
                <a:extLst>
                  <a:ext uri="{FF2B5EF4-FFF2-40B4-BE49-F238E27FC236}">
                    <a16:creationId xmlns:a16="http://schemas.microsoft.com/office/drawing/2014/main" id="{2121AA9A-5EA4-40DA-AAB3-0EE71B5DC8E9}"/>
                  </a:ext>
                </a:extLst>
              </p:cNvPr>
              <p:cNvSpPr>
                <a:spLocks/>
              </p:cNvSpPr>
              <p:nvPr/>
            </p:nvSpPr>
            <p:spPr bwMode="auto">
              <a:xfrm>
                <a:off x="5557" y="995"/>
                <a:ext cx="3" cy="3"/>
              </a:xfrm>
              <a:custGeom>
                <a:avLst/>
                <a:gdLst>
                  <a:gd name="T0" fmla="*/ 1 w 3"/>
                  <a:gd name="T1" fmla="*/ 3 h 3"/>
                  <a:gd name="T2" fmla="*/ 3 w 3"/>
                  <a:gd name="T3" fmla="*/ 0 h 3"/>
                  <a:gd name="T4" fmla="*/ 1 w 3"/>
                  <a:gd name="T5" fmla="*/ 0 h 3"/>
                  <a:gd name="T6" fmla="*/ 0 w 3"/>
                  <a:gd name="T7" fmla="*/ 0 h 3"/>
                  <a:gd name="T8" fmla="*/ 0 w 3"/>
                  <a:gd name="T9" fmla="*/ 1 h 3"/>
                  <a:gd name="T10" fmla="*/ 0 w 3"/>
                  <a:gd name="T11" fmla="*/ 3 h 3"/>
                  <a:gd name="T12" fmla="*/ 1 w 3"/>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3" h="3">
                    <a:moveTo>
                      <a:pt x="1" y="3"/>
                    </a:moveTo>
                    <a:lnTo>
                      <a:pt x="3" y="0"/>
                    </a:lnTo>
                    <a:lnTo>
                      <a:pt x="1" y="0"/>
                    </a:lnTo>
                    <a:lnTo>
                      <a:pt x="0" y="0"/>
                    </a:lnTo>
                    <a:lnTo>
                      <a:pt x="0" y="1"/>
                    </a:lnTo>
                    <a:lnTo>
                      <a:pt x="0" y="3"/>
                    </a:lnTo>
                    <a:lnTo>
                      <a:pt x="1" y="3"/>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2" name="Freeform 227">
                <a:extLst>
                  <a:ext uri="{FF2B5EF4-FFF2-40B4-BE49-F238E27FC236}">
                    <a16:creationId xmlns:a16="http://schemas.microsoft.com/office/drawing/2014/main" id="{4207A6D0-9C30-4E10-92CA-C0478B0C4147}"/>
                  </a:ext>
                </a:extLst>
              </p:cNvPr>
              <p:cNvSpPr>
                <a:spLocks/>
              </p:cNvSpPr>
              <p:nvPr/>
            </p:nvSpPr>
            <p:spPr bwMode="auto">
              <a:xfrm>
                <a:off x="5623" y="867"/>
                <a:ext cx="5" cy="3"/>
              </a:xfrm>
              <a:custGeom>
                <a:avLst/>
                <a:gdLst>
                  <a:gd name="T0" fmla="*/ 2 w 5"/>
                  <a:gd name="T1" fmla="*/ 2 h 3"/>
                  <a:gd name="T2" fmla="*/ 0 w 5"/>
                  <a:gd name="T3" fmla="*/ 3 h 3"/>
                  <a:gd name="T4" fmla="*/ 0 w 5"/>
                  <a:gd name="T5" fmla="*/ 3 h 3"/>
                  <a:gd name="T6" fmla="*/ 4 w 5"/>
                  <a:gd name="T7" fmla="*/ 3 h 3"/>
                  <a:gd name="T8" fmla="*/ 5 w 5"/>
                  <a:gd name="T9" fmla="*/ 2 h 3"/>
                  <a:gd name="T10" fmla="*/ 4 w 5"/>
                  <a:gd name="T11" fmla="*/ 0 h 3"/>
                  <a:gd name="T12" fmla="*/ 2 w 5"/>
                  <a:gd name="T13" fmla="*/ 2 h 3"/>
                </a:gdLst>
                <a:ahLst/>
                <a:cxnLst>
                  <a:cxn ang="0">
                    <a:pos x="T0" y="T1"/>
                  </a:cxn>
                  <a:cxn ang="0">
                    <a:pos x="T2" y="T3"/>
                  </a:cxn>
                  <a:cxn ang="0">
                    <a:pos x="T4" y="T5"/>
                  </a:cxn>
                  <a:cxn ang="0">
                    <a:pos x="T6" y="T7"/>
                  </a:cxn>
                  <a:cxn ang="0">
                    <a:pos x="T8" y="T9"/>
                  </a:cxn>
                  <a:cxn ang="0">
                    <a:pos x="T10" y="T11"/>
                  </a:cxn>
                  <a:cxn ang="0">
                    <a:pos x="T12" y="T13"/>
                  </a:cxn>
                </a:cxnLst>
                <a:rect l="0" t="0" r="r" b="b"/>
                <a:pathLst>
                  <a:path w="5" h="3">
                    <a:moveTo>
                      <a:pt x="2" y="2"/>
                    </a:moveTo>
                    <a:lnTo>
                      <a:pt x="0" y="3"/>
                    </a:lnTo>
                    <a:lnTo>
                      <a:pt x="0" y="3"/>
                    </a:lnTo>
                    <a:lnTo>
                      <a:pt x="4" y="3"/>
                    </a:lnTo>
                    <a:lnTo>
                      <a:pt x="5" y="2"/>
                    </a:lnTo>
                    <a:lnTo>
                      <a:pt x="4" y="0"/>
                    </a:lnTo>
                    <a:lnTo>
                      <a:pt x="2" y="2"/>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3" name="Freeform 228">
                <a:extLst>
                  <a:ext uri="{FF2B5EF4-FFF2-40B4-BE49-F238E27FC236}">
                    <a16:creationId xmlns:a16="http://schemas.microsoft.com/office/drawing/2014/main" id="{B7730199-3D1D-42E8-9C24-51124017F2DC}"/>
                  </a:ext>
                </a:extLst>
              </p:cNvPr>
              <p:cNvSpPr>
                <a:spLocks/>
              </p:cNvSpPr>
              <p:nvPr/>
            </p:nvSpPr>
            <p:spPr bwMode="auto">
              <a:xfrm>
                <a:off x="5485" y="988"/>
                <a:ext cx="5" cy="7"/>
              </a:xfrm>
              <a:custGeom>
                <a:avLst/>
                <a:gdLst>
                  <a:gd name="T0" fmla="*/ 3 w 5"/>
                  <a:gd name="T1" fmla="*/ 0 h 7"/>
                  <a:gd name="T2" fmla="*/ 0 w 5"/>
                  <a:gd name="T3" fmla="*/ 0 h 7"/>
                  <a:gd name="T4" fmla="*/ 0 w 5"/>
                  <a:gd name="T5" fmla="*/ 2 h 7"/>
                  <a:gd name="T6" fmla="*/ 1 w 5"/>
                  <a:gd name="T7" fmla="*/ 3 h 7"/>
                  <a:gd name="T8" fmla="*/ 1 w 5"/>
                  <a:gd name="T9" fmla="*/ 5 h 7"/>
                  <a:gd name="T10" fmla="*/ 3 w 5"/>
                  <a:gd name="T11" fmla="*/ 7 h 7"/>
                  <a:gd name="T12" fmla="*/ 5 w 5"/>
                  <a:gd name="T13" fmla="*/ 5 h 7"/>
                  <a:gd name="T14" fmla="*/ 5 w 5"/>
                  <a:gd name="T15" fmla="*/ 3 h 7"/>
                  <a:gd name="T16" fmla="*/ 5 w 5"/>
                  <a:gd name="T17" fmla="*/ 2 h 7"/>
                  <a:gd name="T18" fmla="*/ 3 w 5"/>
                  <a:gd name="T1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7">
                    <a:moveTo>
                      <a:pt x="3" y="0"/>
                    </a:moveTo>
                    <a:lnTo>
                      <a:pt x="0" y="0"/>
                    </a:lnTo>
                    <a:lnTo>
                      <a:pt x="0" y="2"/>
                    </a:lnTo>
                    <a:lnTo>
                      <a:pt x="1" y="3"/>
                    </a:lnTo>
                    <a:lnTo>
                      <a:pt x="1" y="5"/>
                    </a:lnTo>
                    <a:lnTo>
                      <a:pt x="3" y="7"/>
                    </a:lnTo>
                    <a:lnTo>
                      <a:pt x="5" y="5"/>
                    </a:lnTo>
                    <a:lnTo>
                      <a:pt x="5" y="3"/>
                    </a:lnTo>
                    <a:lnTo>
                      <a:pt x="5" y="2"/>
                    </a:lnTo>
                    <a:lnTo>
                      <a:pt x="3"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4" name="Freeform 229">
                <a:extLst>
                  <a:ext uri="{FF2B5EF4-FFF2-40B4-BE49-F238E27FC236}">
                    <a16:creationId xmlns:a16="http://schemas.microsoft.com/office/drawing/2014/main" id="{8BF5E44B-A2F9-4152-A83C-75E892D57B67}"/>
                  </a:ext>
                </a:extLst>
              </p:cNvPr>
              <p:cNvSpPr>
                <a:spLocks/>
              </p:cNvSpPr>
              <p:nvPr/>
            </p:nvSpPr>
            <p:spPr bwMode="auto">
              <a:xfrm>
                <a:off x="5486" y="939"/>
                <a:ext cx="8" cy="5"/>
              </a:xfrm>
              <a:custGeom>
                <a:avLst/>
                <a:gdLst>
                  <a:gd name="T0" fmla="*/ 7 w 8"/>
                  <a:gd name="T1" fmla="*/ 5 h 5"/>
                  <a:gd name="T2" fmla="*/ 8 w 8"/>
                  <a:gd name="T3" fmla="*/ 3 h 5"/>
                  <a:gd name="T4" fmla="*/ 5 w 8"/>
                  <a:gd name="T5" fmla="*/ 1 h 5"/>
                  <a:gd name="T6" fmla="*/ 4 w 8"/>
                  <a:gd name="T7" fmla="*/ 0 h 5"/>
                  <a:gd name="T8" fmla="*/ 2 w 8"/>
                  <a:gd name="T9" fmla="*/ 0 h 5"/>
                  <a:gd name="T10" fmla="*/ 0 w 8"/>
                  <a:gd name="T11" fmla="*/ 0 h 5"/>
                  <a:gd name="T12" fmla="*/ 2 w 8"/>
                  <a:gd name="T13" fmla="*/ 3 h 5"/>
                  <a:gd name="T14" fmla="*/ 5 w 8"/>
                  <a:gd name="T15" fmla="*/ 3 h 5"/>
                  <a:gd name="T16" fmla="*/ 7 w 8"/>
                  <a:gd name="T1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5">
                    <a:moveTo>
                      <a:pt x="7" y="5"/>
                    </a:moveTo>
                    <a:lnTo>
                      <a:pt x="8" y="3"/>
                    </a:lnTo>
                    <a:lnTo>
                      <a:pt x="5" y="1"/>
                    </a:lnTo>
                    <a:lnTo>
                      <a:pt x="4" y="0"/>
                    </a:lnTo>
                    <a:lnTo>
                      <a:pt x="2" y="0"/>
                    </a:lnTo>
                    <a:lnTo>
                      <a:pt x="0" y="0"/>
                    </a:lnTo>
                    <a:lnTo>
                      <a:pt x="2" y="3"/>
                    </a:lnTo>
                    <a:lnTo>
                      <a:pt x="5" y="3"/>
                    </a:lnTo>
                    <a:lnTo>
                      <a:pt x="7" y="5"/>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5" name="Freeform 230">
                <a:extLst>
                  <a:ext uri="{FF2B5EF4-FFF2-40B4-BE49-F238E27FC236}">
                    <a16:creationId xmlns:a16="http://schemas.microsoft.com/office/drawing/2014/main" id="{43CBC8C4-D1A2-455A-93C0-7437B18C1A76}"/>
                  </a:ext>
                </a:extLst>
              </p:cNvPr>
              <p:cNvSpPr>
                <a:spLocks/>
              </p:cNvSpPr>
              <p:nvPr/>
            </p:nvSpPr>
            <p:spPr bwMode="auto">
              <a:xfrm>
                <a:off x="5531" y="999"/>
                <a:ext cx="6" cy="5"/>
              </a:xfrm>
              <a:custGeom>
                <a:avLst/>
                <a:gdLst>
                  <a:gd name="T0" fmla="*/ 2 w 6"/>
                  <a:gd name="T1" fmla="*/ 2 h 5"/>
                  <a:gd name="T2" fmla="*/ 0 w 6"/>
                  <a:gd name="T3" fmla="*/ 2 h 5"/>
                  <a:gd name="T4" fmla="*/ 2 w 6"/>
                  <a:gd name="T5" fmla="*/ 4 h 5"/>
                  <a:gd name="T6" fmla="*/ 3 w 6"/>
                  <a:gd name="T7" fmla="*/ 5 h 5"/>
                  <a:gd name="T8" fmla="*/ 6 w 6"/>
                  <a:gd name="T9" fmla="*/ 4 h 5"/>
                  <a:gd name="T10" fmla="*/ 6 w 6"/>
                  <a:gd name="T11" fmla="*/ 2 h 5"/>
                  <a:gd name="T12" fmla="*/ 3 w 6"/>
                  <a:gd name="T13" fmla="*/ 0 h 5"/>
                  <a:gd name="T14" fmla="*/ 2 w 6"/>
                  <a:gd name="T15" fmla="*/ 2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5">
                    <a:moveTo>
                      <a:pt x="2" y="2"/>
                    </a:moveTo>
                    <a:lnTo>
                      <a:pt x="0" y="2"/>
                    </a:lnTo>
                    <a:lnTo>
                      <a:pt x="2" y="4"/>
                    </a:lnTo>
                    <a:lnTo>
                      <a:pt x="3" y="5"/>
                    </a:lnTo>
                    <a:lnTo>
                      <a:pt x="6" y="4"/>
                    </a:lnTo>
                    <a:lnTo>
                      <a:pt x="6" y="2"/>
                    </a:lnTo>
                    <a:lnTo>
                      <a:pt x="3" y="0"/>
                    </a:lnTo>
                    <a:lnTo>
                      <a:pt x="2" y="2"/>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6" name="Freeform 231">
                <a:extLst>
                  <a:ext uri="{FF2B5EF4-FFF2-40B4-BE49-F238E27FC236}">
                    <a16:creationId xmlns:a16="http://schemas.microsoft.com/office/drawing/2014/main" id="{E4A9BBF0-9013-4FB8-903C-CBB3E2974659}"/>
                  </a:ext>
                </a:extLst>
              </p:cNvPr>
              <p:cNvSpPr>
                <a:spLocks/>
              </p:cNvSpPr>
              <p:nvPr/>
            </p:nvSpPr>
            <p:spPr bwMode="auto">
              <a:xfrm>
                <a:off x="5523" y="1001"/>
                <a:ext cx="6" cy="5"/>
              </a:xfrm>
              <a:custGeom>
                <a:avLst/>
                <a:gdLst>
                  <a:gd name="T0" fmla="*/ 0 w 6"/>
                  <a:gd name="T1" fmla="*/ 3 h 5"/>
                  <a:gd name="T2" fmla="*/ 2 w 6"/>
                  <a:gd name="T3" fmla="*/ 5 h 5"/>
                  <a:gd name="T4" fmla="*/ 3 w 6"/>
                  <a:gd name="T5" fmla="*/ 5 h 5"/>
                  <a:gd name="T6" fmla="*/ 6 w 6"/>
                  <a:gd name="T7" fmla="*/ 2 h 5"/>
                  <a:gd name="T8" fmla="*/ 5 w 6"/>
                  <a:gd name="T9" fmla="*/ 0 h 5"/>
                  <a:gd name="T10" fmla="*/ 2 w 6"/>
                  <a:gd name="T11" fmla="*/ 2 h 5"/>
                  <a:gd name="T12" fmla="*/ 0 w 6"/>
                  <a:gd name="T13" fmla="*/ 3 h 5"/>
                </a:gdLst>
                <a:ahLst/>
                <a:cxnLst>
                  <a:cxn ang="0">
                    <a:pos x="T0" y="T1"/>
                  </a:cxn>
                  <a:cxn ang="0">
                    <a:pos x="T2" y="T3"/>
                  </a:cxn>
                  <a:cxn ang="0">
                    <a:pos x="T4" y="T5"/>
                  </a:cxn>
                  <a:cxn ang="0">
                    <a:pos x="T6" y="T7"/>
                  </a:cxn>
                  <a:cxn ang="0">
                    <a:pos x="T8" y="T9"/>
                  </a:cxn>
                  <a:cxn ang="0">
                    <a:pos x="T10" y="T11"/>
                  </a:cxn>
                  <a:cxn ang="0">
                    <a:pos x="T12" y="T13"/>
                  </a:cxn>
                </a:cxnLst>
                <a:rect l="0" t="0" r="r" b="b"/>
                <a:pathLst>
                  <a:path w="6" h="5">
                    <a:moveTo>
                      <a:pt x="0" y="3"/>
                    </a:moveTo>
                    <a:lnTo>
                      <a:pt x="2" y="5"/>
                    </a:lnTo>
                    <a:lnTo>
                      <a:pt x="3" y="5"/>
                    </a:lnTo>
                    <a:lnTo>
                      <a:pt x="6" y="2"/>
                    </a:lnTo>
                    <a:lnTo>
                      <a:pt x="5" y="0"/>
                    </a:lnTo>
                    <a:lnTo>
                      <a:pt x="2" y="2"/>
                    </a:lnTo>
                    <a:lnTo>
                      <a:pt x="0" y="3"/>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7" name="Freeform 232">
                <a:extLst>
                  <a:ext uri="{FF2B5EF4-FFF2-40B4-BE49-F238E27FC236}">
                    <a16:creationId xmlns:a16="http://schemas.microsoft.com/office/drawing/2014/main" id="{BC5ACB1F-5DD3-4251-BE84-F6DDC36186CC}"/>
                  </a:ext>
                </a:extLst>
              </p:cNvPr>
              <p:cNvSpPr>
                <a:spLocks/>
              </p:cNvSpPr>
              <p:nvPr/>
            </p:nvSpPr>
            <p:spPr bwMode="auto">
              <a:xfrm>
                <a:off x="5496" y="952"/>
                <a:ext cx="8" cy="14"/>
              </a:xfrm>
              <a:custGeom>
                <a:avLst/>
                <a:gdLst>
                  <a:gd name="T0" fmla="*/ 8 w 8"/>
                  <a:gd name="T1" fmla="*/ 6 h 14"/>
                  <a:gd name="T2" fmla="*/ 6 w 8"/>
                  <a:gd name="T3" fmla="*/ 3 h 14"/>
                  <a:gd name="T4" fmla="*/ 6 w 8"/>
                  <a:gd name="T5" fmla="*/ 1 h 14"/>
                  <a:gd name="T6" fmla="*/ 5 w 8"/>
                  <a:gd name="T7" fmla="*/ 0 h 14"/>
                  <a:gd name="T8" fmla="*/ 3 w 8"/>
                  <a:gd name="T9" fmla="*/ 1 h 14"/>
                  <a:gd name="T10" fmla="*/ 2 w 8"/>
                  <a:gd name="T11" fmla="*/ 1 h 14"/>
                  <a:gd name="T12" fmla="*/ 2 w 8"/>
                  <a:gd name="T13" fmla="*/ 1 h 14"/>
                  <a:gd name="T14" fmla="*/ 3 w 8"/>
                  <a:gd name="T15" fmla="*/ 4 h 14"/>
                  <a:gd name="T16" fmla="*/ 3 w 8"/>
                  <a:gd name="T17" fmla="*/ 6 h 14"/>
                  <a:gd name="T18" fmla="*/ 2 w 8"/>
                  <a:gd name="T19" fmla="*/ 6 h 14"/>
                  <a:gd name="T20" fmla="*/ 0 w 8"/>
                  <a:gd name="T21" fmla="*/ 4 h 14"/>
                  <a:gd name="T22" fmla="*/ 0 w 8"/>
                  <a:gd name="T23" fmla="*/ 9 h 14"/>
                  <a:gd name="T24" fmla="*/ 3 w 8"/>
                  <a:gd name="T25" fmla="*/ 11 h 14"/>
                  <a:gd name="T26" fmla="*/ 3 w 8"/>
                  <a:gd name="T27" fmla="*/ 9 h 14"/>
                  <a:gd name="T28" fmla="*/ 5 w 8"/>
                  <a:gd name="T29" fmla="*/ 9 h 14"/>
                  <a:gd name="T30" fmla="*/ 5 w 8"/>
                  <a:gd name="T31" fmla="*/ 12 h 14"/>
                  <a:gd name="T32" fmla="*/ 6 w 8"/>
                  <a:gd name="T33" fmla="*/ 14 h 14"/>
                  <a:gd name="T34" fmla="*/ 6 w 8"/>
                  <a:gd name="T35" fmla="*/ 11 h 14"/>
                  <a:gd name="T36" fmla="*/ 6 w 8"/>
                  <a:gd name="T37" fmla="*/ 8 h 14"/>
                  <a:gd name="T38" fmla="*/ 8 w 8"/>
                  <a:gd name="T39" fmla="*/ 8 h 14"/>
                  <a:gd name="T40" fmla="*/ 8 w 8"/>
                  <a:gd name="T4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 h="14">
                    <a:moveTo>
                      <a:pt x="8" y="6"/>
                    </a:moveTo>
                    <a:lnTo>
                      <a:pt x="6" y="3"/>
                    </a:lnTo>
                    <a:lnTo>
                      <a:pt x="6" y="1"/>
                    </a:lnTo>
                    <a:lnTo>
                      <a:pt x="5" y="0"/>
                    </a:lnTo>
                    <a:lnTo>
                      <a:pt x="3" y="1"/>
                    </a:lnTo>
                    <a:lnTo>
                      <a:pt x="2" y="1"/>
                    </a:lnTo>
                    <a:lnTo>
                      <a:pt x="2" y="1"/>
                    </a:lnTo>
                    <a:lnTo>
                      <a:pt x="3" y="4"/>
                    </a:lnTo>
                    <a:lnTo>
                      <a:pt x="3" y="6"/>
                    </a:lnTo>
                    <a:lnTo>
                      <a:pt x="2" y="6"/>
                    </a:lnTo>
                    <a:lnTo>
                      <a:pt x="0" y="4"/>
                    </a:lnTo>
                    <a:lnTo>
                      <a:pt x="0" y="9"/>
                    </a:lnTo>
                    <a:lnTo>
                      <a:pt x="3" y="11"/>
                    </a:lnTo>
                    <a:lnTo>
                      <a:pt x="3" y="9"/>
                    </a:lnTo>
                    <a:lnTo>
                      <a:pt x="5" y="9"/>
                    </a:lnTo>
                    <a:lnTo>
                      <a:pt x="5" y="12"/>
                    </a:lnTo>
                    <a:lnTo>
                      <a:pt x="6" y="14"/>
                    </a:lnTo>
                    <a:lnTo>
                      <a:pt x="6" y="11"/>
                    </a:lnTo>
                    <a:lnTo>
                      <a:pt x="6" y="8"/>
                    </a:lnTo>
                    <a:lnTo>
                      <a:pt x="8" y="8"/>
                    </a:lnTo>
                    <a:lnTo>
                      <a:pt x="8" y="6"/>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8" name="Freeform 233">
                <a:extLst>
                  <a:ext uri="{FF2B5EF4-FFF2-40B4-BE49-F238E27FC236}">
                    <a16:creationId xmlns:a16="http://schemas.microsoft.com/office/drawing/2014/main" id="{ACF35368-CC3E-4185-9209-B7B3485B0131}"/>
                  </a:ext>
                </a:extLst>
              </p:cNvPr>
              <p:cNvSpPr>
                <a:spLocks/>
              </p:cNvSpPr>
              <p:nvPr/>
            </p:nvSpPr>
            <p:spPr bwMode="auto">
              <a:xfrm>
                <a:off x="5485" y="752"/>
                <a:ext cx="29" cy="19"/>
              </a:xfrm>
              <a:custGeom>
                <a:avLst/>
                <a:gdLst>
                  <a:gd name="T0" fmla="*/ 14 w 29"/>
                  <a:gd name="T1" fmla="*/ 15 h 19"/>
                  <a:gd name="T2" fmla="*/ 19 w 29"/>
                  <a:gd name="T3" fmla="*/ 15 h 19"/>
                  <a:gd name="T4" fmla="*/ 21 w 29"/>
                  <a:gd name="T5" fmla="*/ 15 h 19"/>
                  <a:gd name="T6" fmla="*/ 21 w 29"/>
                  <a:gd name="T7" fmla="*/ 16 h 19"/>
                  <a:gd name="T8" fmla="*/ 16 w 29"/>
                  <a:gd name="T9" fmla="*/ 18 h 19"/>
                  <a:gd name="T10" fmla="*/ 13 w 29"/>
                  <a:gd name="T11" fmla="*/ 18 h 19"/>
                  <a:gd name="T12" fmla="*/ 13 w 29"/>
                  <a:gd name="T13" fmla="*/ 18 h 19"/>
                  <a:gd name="T14" fmla="*/ 16 w 29"/>
                  <a:gd name="T15" fmla="*/ 19 h 19"/>
                  <a:gd name="T16" fmla="*/ 19 w 29"/>
                  <a:gd name="T17" fmla="*/ 19 h 19"/>
                  <a:gd name="T18" fmla="*/ 21 w 29"/>
                  <a:gd name="T19" fmla="*/ 18 h 19"/>
                  <a:gd name="T20" fmla="*/ 24 w 29"/>
                  <a:gd name="T21" fmla="*/ 15 h 19"/>
                  <a:gd name="T22" fmla="*/ 27 w 29"/>
                  <a:gd name="T23" fmla="*/ 15 h 19"/>
                  <a:gd name="T24" fmla="*/ 27 w 29"/>
                  <a:gd name="T25" fmla="*/ 10 h 19"/>
                  <a:gd name="T26" fmla="*/ 29 w 29"/>
                  <a:gd name="T27" fmla="*/ 7 h 19"/>
                  <a:gd name="T28" fmla="*/ 29 w 29"/>
                  <a:gd name="T29" fmla="*/ 3 h 19"/>
                  <a:gd name="T30" fmla="*/ 22 w 29"/>
                  <a:gd name="T31" fmla="*/ 0 h 19"/>
                  <a:gd name="T32" fmla="*/ 17 w 29"/>
                  <a:gd name="T33" fmla="*/ 0 h 19"/>
                  <a:gd name="T34" fmla="*/ 13 w 29"/>
                  <a:gd name="T35" fmla="*/ 2 h 19"/>
                  <a:gd name="T36" fmla="*/ 11 w 29"/>
                  <a:gd name="T37" fmla="*/ 2 h 19"/>
                  <a:gd name="T38" fmla="*/ 8 w 29"/>
                  <a:gd name="T39" fmla="*/ 2 h 19"/>
                  <a:gd name="T40" fmla="*/ 6 w 29"/>
                  <a:gd name="T41" fmla="*/ 2 h 19"/>
                  <a:gd name="T42" fmla="*/ 5 w 29"/>
                  <a:gd name="T43" fmla="*/ 3 h 19"/>
                  <a:gd name="T44" fmla="*/ 0 w 29"/>
                  <a:gd name="T45" fmla="*/ 3 h 19"/>
                  <a:gd name="T46" fmla="*/ 0 w 29"/>
                  <a:gd name="T47" fmla="*/ 3 h 19"/>
                  <a:gd name="T48" fmla="*/ 1 w 29"/>
                  <a:gd name="T49" fmla="*/ 7 h 19"/>
                  <a:gd name="T50" fmla="*/ 5 w 29"/>
                  <a:gd name="T51" fmla="*/ 7 h 19"/>
                  <a:gd name="T52" fmla="*/ 6 w 29"/>
                  <a:gd name="T53" fmla="*/ 10 h 19"/>
                  <a:gd name="T54" fmla="*/ 9 w 29"/>
                  <a:gd name="T55" fmla="*/ 10 h 19"/>
                  <a:gd name="T56" fmla="*/ 11 w 29"/>
                  <a:gd name="T57" fmla="*/ 13 h 19"/>
                  <a:gd name="T58" fmla="*/ 14 w 29"/>
                  <a:gd name="T59" fmla="*/ 1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9" h="19">
                    <a:moveTo>
                      <a:pt x="14" y="15"/>
                    </a:moveTo>
                    <a:lnTo>
                      <a:pt x="19" y="15"/>
                    </a:lnTo>
                    <a:lnTo>
                      <a:pt x="21" y="15"/>
                    </a:lnTo>
                    <a:lnTo>
                      <a:pt x="21" y="16"/>
                    </a:lnTo>
                    <a:lnTo>
                      <a:pt x="16" y="18"/>
                    </a:lnTo>
                    <a:lnTo>
                      <a:pt x="13" y="18"/>
                    </a:lnTo>
                    <a:lnTo>
                      <a:pt x="13" y="18"/>
                    </a:lnTo>
                    <a:lnTo>
                      <a:pt x="16" y="19"/>
                    </a:lnTo>
                    <a:lnTo>
                      <a:pt x="19" y="19"/>
                    </a:lnTo>
                    <a:lnTo>
                      <a:pt x="21" y="18"/>
                    </a:lnTo>
                    <a:lnTo>
                      <a:pt x="24" y="15"/>
                    </a:lnTo>
                    <a:lnTo>
                      <a:pt x="27" y="15"/>
                    </a:lnTo>
                    <a:lnTo>
                      <a:pt x="27" y="10"/>
                    </a:lnTo>
                    <a:lnTo>
                      <a:pt x="29" y="7"/>
                    </a:lnTo>
                    <a:lnTo>
                      <a:pt x="29" y="3"/>
                    </a:lnTo>
                    <a:lnTo>
                      <a:pt x="22" y="0"/>
                    </a:lnTo>
                    <a:lnTo>
                      <a:pt x="17" y="0"/>
                    </a:lnTo>
                    <a:lnTo>
                      <a:pt x="13" y="2"/>
                    </a:lnTo>
                    <a:lnTo>
                      <a:pt x="11" y="2"/>
                    </a:lnTo>
                    <a:lnTo>
                      <a:pt x="8" y="2"/>
                    </a:lnTo>
                    <a:lnTo>
                      <a:pt x="6" y="2"/>
                    </a:lnTo>
                    <a:lnTo>
                      <a:pt x="5" y="3"/>
                    </a:lnTo>
                    <a:lnTo>
                      <a:pt x="0" y="3"/>
                    </a:lnTo>
                    <a:lnTo>
                      <a:pt x="0" y="3"/>
                    </a:lnTo>
                    <a:lnTo>
                      <a:pt x="1" y="7"/>
                    </a:lnTo>
                    <a:lnTo>
                      <a:pt x="5" y="7"/>
                    </a:lnTo>
                    <a:lnTo>
                      <a:pt x="6" y="10"/>
                    </a:lnTo>
                    <a:lnTo>
                      <a:pt x="9" y="10"/>
                    </a:lnTo>
                    <a:lnTo>
                      <a:pt x="11" y="13"/>
                    </a:lnTo>
                    <a:lnTo>
                      <a:pt x="14" y="15"/>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9" name="Freeform 234">
                <a:extLst>
                  <a:ext uri="{FF2B5EF4-FFF2-40B4-BE49-F238E27FC236}">
                    <a16:creationId xmlns:a16="http://schemas.microsoft.com/office/drawing/2014/main" id="{E9CCF2D9-DE8E-40B1-91EE-E9AA0B3B4707}"/>
                  </a:ext>
                </a:extLst>
              </p:cNvPr>
              <p:cNvSpPr>
                <a:spLocks/>
              </p:cNvSpPr>
              <p:nvPr/>
            </p:nvSpPr>
            <p:spPr bwMode="auto">
              <a:xfrm>
                <a:off x="5494" y="936"/>
                <a:ext cx="10" cy="3"/>
              </a:xfrm>
              <a:custGeom>
                <a:avLst/>
                <a:gdLst>
                  <a:gd name="T0" fmla="*/ 2 w 10"/>
                  <a:gd name="T1" fmla="*/ 3 h 3"/>
                  <a:gd name="T2" fmla="*/ 5 w 10"/>
                  <a:gd name="T3" fmla="*/ 3 h 3"/>
                  <a:gd name="T4" fmla="*/ 7 w 10"/>
                  <a:gd name="T5" fmla="*/ 3 h 3"/>
                  <a:gd name="T6" fmla="*/ 10 w 10"/>
                  <a:gd name="T7" fmla="*/ 1 h 3"/>
                  <a:gd name="T8" fmla="*/ 10 w 10"/>
                  <a:gd name="T9" fmla="*/ 1 h 3"/>
                  <a:gd name="T10" fmla="*/ 5 w 10"/>
                  <a:gd name="T11" fmla="*/ 0 h 3"/>
                  <a:gd name="T12" fmla="*/ 4 w 10"/>
                  <a:gd name="T13" fmla="*/ 0 h 3"/>
                  <a:gd name="T14" fmla="*/ 2 w 10"/>
                  <a:gd name="T15" fmla="*/ 0 h 3"/>
                  <a:gd name="T16" fmla="*/ 0 w 10"/>
                  <a:gd name="T17" fmla="*/ 3 h 3"/>
                  <a:gd name="T18" fmla="*/ 2 w 10"/>
                  <a:gd name="T19"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3">
                    <a:moveTo>
                      <a:pt x="2" y="3"/>
                    </a:moveTo>
                    <a:lnTo>
                      <a:pt x="5" y="3"/>
                    </a:lnTo>
                    <a:lnTo>
                      <a:pt x="7" y="3"/>
                    </a:lnTo>
                    <a:lnTo>
                      <a:pt x="10" y="1"/>
                    </a:lnTo>
                    <a:lnTo>
                      <a:pt x="10" y="1"/>
                    </a:lnTo>
                    <a:lnTo>
                      <a:pt x="5" y="0"/>
                    </a:lnTo>
                    <a:lnTo>
                      <a:pt x="4" y="0"/>
                    </a:lnTo>
                    <a:lnTo>
                      <a:pt x="2" y="0"/>
                    </a:lnTo>
                    <a:lnTo>
                      <a:pt x="0" y="3"/>
                    </a:lnTo>
                    <a:lnTo>
                      <a:pt x="2" y="3"/>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0" name="Freeform 235">
                <a:extLst>
                  <a:ext uri="{FF2B5EF4-FFF2-40B4-BE49-F238E27FC236}">
                    <a16:creationId xmlns:a16="http://schemas.microsoft.com/office/drawing/2014/main" id="{D13325E0-50AF-4A00-BEC1-504271BA73FB}"/>
                  </a:ext>
                </a:extLst>
              </p:cNvPr>
              <p:cNvSpPr>
                <a:spLocks/>
              </p:cNvSpPr>
              <p:nvPr/>
            </p:nvSpPr>
            <p:spPr bwMode="auto">
              <a:xfrm>
                <a:off x="5542" y="972"/>
                <a:ext cx="7" cy="5"/>
              </a:xfrm>
              <a:custGeom>
                <a:avLst/>
                <a:gdLst>
                  <a:gd name="T0" fmla="*/ 7 w 7"/>
                  <a:gd name="T1" fmla="*/ 0 h 5"/>
                  <a:gd name="T2" fmla="*/ 5 w 7"/>
                  <a:gd name="T3" fmla="*/ 0 h 5"/>
                  <a:gd name="T4" fmla="*/ 2 w 7"/>
                  <a:gd name="T5" fmla="*/ 0 h 5"/>
                  <a:gd name="T6" fmla="*/ 0 w 7"/>
                  <a:gd name="T7" fmla="*/ 2 h 5"/>
                  <a:gd name="T8" fmla="*/ 0 w 7"/>
                  <a:gd name="T9" fmla="*/ 2 h 5"/>
                  <a:gd name="T10" fmla="*/ 3 w 7"/>
                  <a:gd name="T11" fmla="*/ 4 h 5"/>
                  <a:gd name="T12" fmla="*/ 5 w 7"/>
                  <a:gd name="T13" fmla="*/ 5 h 5"/>
                  <a:gd name="T14" fmla="*/ 7 w 7"/>
                  <a:gd name="T15" fmla="*/ 2 h 5"/>
                  <a:gd name="T16" fmla="*/ 7 w 7"/>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5">
                    <a:moveTo>
                      <a:pt x="7" y="0"/>
                    </a:moveTo>
                    <a:lnTo>
                      <a:pt x="5" y="0"/>
                    </a:lnTo>
                    <a:lnTo>
                      <a:pt x="2" y="0"/>
                    </a:lnTo>
                    <a:lnTo>
                      <a:pt x="0" y="2"/>
                    </a:lnTo>
                    <a:lnTo>
                      <a:pt x="0" y="2"/>
                    </a:lnTo>
                    <a:lnTo>
                      <a:pt x="3" y="4"/>
                    </a:lnTo>
                    <a:lnTo>
                      <a:pt x="5" y="5"/>
                    </a:lnTo>
                    <a:lnTo>
                      <a:pt x="7" y="2"/>
                    </a:lnTo>
                    <a:lnTo>
                      <a:pt x="7"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1" name="Freeform 236">
                <a:extLst>
                  <a:ext uri="{FF2B5EF4-FFF2-40B4-BE49-F238E27FC236}">
                    <a16:creationId xmlns:a16="http://schemas.microsoft.com/office/drawing/2014/main" id="{AEF627F0-F2FA-45AD-92FA-D5E246D9E881}"/>
                  </a:ext>
                </a:extLst>
              </p:cNvPr>
              <p:cNvSpPr>
                <a:spLocks/>
              </p:cNvSpPr>
              <p:nvPr/>
            </p:nvSpPr>
            <p:spPr bwMode="auto">
              <a:xfrm>
                <a:off x="5550" y="982"/>
                <a:ext cx="3" cy="3"/>
              </a:xfrm>
              <a:custGeom>
                <a:avLst/>
                <a:gdLst>
                  <a:gd name="T0" fmla="*/ 2 w 3"/>
                  <a:gd name="T1" fmla="*/ 3 h 3"/>
                  <a:gd name="T2" fmla="*/ 3 w 3"/>
                  <a:gd name="T3" fmla="*/ 3 h 3"/>
                  <a:gd name="T4" fmla="*/ 3 w 3"/>
                  <a:gd name="T5" fmla="*/ 1 h 3"/>
                  <a:gd name="T6" fmla="*/ 3 w 3"/>
                  <a:gd name="T7" fmla="*/ 0 h 3"/>
                  <a:gd name="T8" fmla="*/ 0 w 3"/>
                  <a:gd name="T9" fmla="*/ 0 h 3"/>
                  <a:gd name="T10" fmla="*/ 0 w 3"/>
                  <a:gd name="T11" fmla="*/ 1 h 3"/>
                  <a:gd name="T12" fmla="*/ 0 w 3"/>
                  <a:gd name="T13" fmla="*/ 3 h 3"/>
                  <a:gd name="T14" fmla="*/ 2 w 3"/>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3">
                    <a:moveTo>
                      <a:pt x="2" y="3"/>
                    </a:moveTo>
                    <a:lnTo>
                      <a:pt x="3" y="3"/>
                    </a:lnTo>
                    <a:lnTo>
                      <a:pt x="3" y="1"/>
                    </a:lnTo>
                    <a:lnTo>
                      <a:pt x="3" y="0"/>
                    </a:lnTo>
                    <a:lnTo>
                      <a:pt x="0" y="0"/>
                    </a:lnTo>
                    <a:lnTo>
                      <a:pt x="0" y="1"/>
                    </a:lnTo>
                    <a:lnTo>
                      <a:pt x="0" y="3"/>
                    </a:lnTo>
                    <a:lnTo>
                      <a:pt x="2" y="3"/>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2" name="Freeform 237">
                <a:extLst>
                  <a:ext uri="{FF2B5EF4-FFF2-40B4-BE49-F238E27FC236}">
                    <a16:creationId xmlns:a16="http://schemas.microsoft.com/office/drawing/2014/main" id="{B1ADFFC9-D76D-4B67-86DE-6E43FCAADDC8}"/>
                  </a:ext>
                </a:extLst>
              </p:cNvPr>
              <p:cNvSpPr>
                <a:spLocks/>
              </p:cNvSpPr>
              <p:nvPr/>
            </p:nvSpPr>
            <p:spPr bwMode="auto">
              <a:xfrm>
                <a:off x="6519" y="865"/>
                <a:ext cx="19" cy="15"/>
              </a:xfrm>
              <a:custGeom>
                <a:avLst/>
                <a:gdLst>
                  <a:gd name="T0" fmla="*/ 2 w 19"/>
                  <a:gd name="T1" fmla="*/ 10 h 15"/>
                  <a:gd name="T2" fmla="*/ 3 w 19"/>
                  <a:gd name="T3" fmla="*/ 10 h 15"/>
                  <a:gd name="T4" fmla="*/ 8 w 19"/>
                  <a:gd name="T5" fmla="*/ 10 h 15"/>
                  <a:gd name="T6" fmla="*/ 11 w 19"/>
                  <a:gd name="T7" fmla="*/ 13 h 15"/>
                  <a:gd name="T8" fmla="*/ 14 w 19"/>
                  <a:gd name="T9" fmla="*/ 15 h 15"/>
                  <a:gd name="T10" fmla="*/ 17 w 19"/>
                  <a:gd name="T11" fmla="*/ 15 h 15"/>
                  <a:gd name="T12" fmla="*/ 19 w 19"/>
                  <a:gd name="T13" fmla="*/ 12 h 15"/>
                  <a:gd name="T14" fmla="*/ 17 w 19"/>
                  <a:gd name="T15" fmla="*/ 8 h 15"/>
                  <a:gd name="T16" fmla="*/ 16 w 19"/>
                  <a:gd name="T17" fmla="*/ 5 h 15"/>
                  <a:gd name="T18" fmla="*/ 17 w 19"/>
                  <a:gd name="T19" fmla="*/ 5 h 15"/>
                  <a:gd name="T20" fmla="*/ 16 w 19"/>
                  <a:gd name="T21" fmla="*/ 2 h 15"/>
                  <a:gd name="T22" fmla="*/ 13 w 19"/>
                  <a:gd name="T23" fmla="*/ 0 h 15"/>
                  <a:gd name="T24" fmla="*/ 13 w 19"/>
                  <a:gd name="T25" fmla="*/ 2 h 15"/>
                  <a:gd name="T26" fmla="*/ 10 w 19"/>
                  <a:gd name="T27" fmla="*/ 0 h 15"/>
                  <a:gd name="T28" fmla="*/ 8 w 19"/>
                  <a:gd name="T29" fmla="*/ 0 h 15"/>
                  <a:gd name="T30" fmla="*/ 5 w 19"/>
                  <a:gd name="T31" fmla="*/ 0 h 15"/>
                  <a:gd name="T32" fmla="*/ 5 w 19"/>
                  <a:gd name="T33" fmla="*/ 0 h 15"/>
                  <a:gd name="T34" fmla="*/ 2 w 19"/>
                  <a:gd name="T35" fmla="*/ 0 h 15"/>
                  <a:gd name="T36" fmla="*/ 3 w 19"/>
                  <a:gd name="T37" fmla="*/ 2 h 15"/>
                  <a:gd name="T38" fmla="*/ 0 w 19"/>
                  <a:gd name="T39" fmla="*/ 2 h 15"/>
                  <a:gd name="T40" fmla="*/ 0 w 19"/>
                  <a:gd name="T41" fmla="*/ 5 h 15"/>
                  <a:gd name="T42" fmla="*/ 0 w 19"/>
                  <a:gd name="T43" fmla="*/ 10 h 15"/>
                  <a:gd name="T44" fmla="*/ 2 w 19"/>
                  <a:gd name="T45" fmla="*/ 1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 h="15">
                    <a:moveTo>
                      <a:pt x="2" y="10"/>
                    </a:moveTo>
                    <a:lnTo>
                      <a:pt x="3" y="10"/>
                    </a:lnTo>
                    <a:lnTo>
                      <a:pt x="8" y="10"/>
                    </a:lnTo>
                    <a:lnTo>
                      <a:pt x="11" y="13"/>
                    </a:lnTo>
                    <a:lnTo>
                      <a:pt x="14" y="15"/>
                    </a:lnTo>
                    <a:lnTo>
                      <a:pt x="17" y="15"/>
                    </a:lnTo>
                    <a:lnTo>
                      <a:pt x="19" y="12"/>
                    </a:lnTo>
                    <a:lnTo>
                      <a:pt x="17" y="8"/>
                    </a:lnTo>
                    <a:lnTo>
                      <a:pt x="16" y="5"/>
                    </a:lnTo>
                    <a:lnTo>
                      <a:pt x="17" y="5"/>
                    </a:lnTo>
                    <a:lnTo>
                      <a:pt x="16" y="2"/>
                    </a:lnTo>
                    <a:lnTo>
                      <a:pt x="13" y="0"/>
                    </a:lnTo>
                    <a:lnTo>
                      <a:pt x="13" y="2"/>
                    </a:lnTo>
                    <a:lnTo>
                      <a:pt x="10" y="0"/>
                    </a:lnTo>
                    <a:lnTo>
                      <a:pt x="8" y="0"/>
                    </a:lnTo>
                    <a:lnTo>
                      <a:pt x="5" y="0"/>
                    </a:lnTo>
                    <a:lnTo>
                      <a:pt x="5" y="0"/>
                    </a:lnTo>
                    <a:lnTo>
                      <a:pt x="2" y="0"/>
                    </a:lnTo>
                    <a:lnTo>
                      <a:pt x="3" y="2"/>
                    </a:lnTo>
                    <a:lnTo>
                      <a:pt x="0" y="2"/>
                    </a:lnTo>
                    <a:lnTo>
                      <a:pt x="0" y="5"/>
                    </a:lnTo>
                    <a:lnTo>
                      <a:pt x="0" y="10"/>
                    </a:lnTo>
                    <a:lnTo>
                      <a:pt x="2" y="1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3" name="Freeform 238">
                <a:extLst>
                  <a:ext uri="{FF2B5EF4-FFF2-40B4-BE49-F238E27FC236}">
                    <a16:creationId xmlns:a16="http://schemas.microsoft.com/office/drawing/2014/main" id="{762D2F33-9BEA-42E0-8DE0-6B04D4356D90}"/>
                  </a:ext>
                </a:extLst>
              </p:cNvPr>
              <p:cNvSpPr>
                <a:spLocks/>
              </p:cNvSpPr>
              <p:nvPr/>
            </p:nvSpPr>
            <p:spPr bwMode="auto">
              <a:xfrm>
                <a:off x="5549" y="846"/>
                <a:ext cx="3" cy="4"/>
              </a:xfrm>
              <a:custGeom>
                <a:avLst/>
                <a:gdLst>
                  <a:gd name="T0" fmla="*/ 3 w 3"/>
                  <a:gd name="T1" fmla="*/ 0 h 4"/>
                  <a:gd name="T2" fmla="*/ 0 w 3"/>
                  <a:gd name="T3" fmla="*/ 0 h 4"/>
                  <a:gd name="T4" fmla="*/ 0 w 3"/>
                  <a:gd name="T5" fmla="*/ 0 h 4"/>
                  <a:gd name="T6" fmla="*/ 1 w 3"/>
                  <a:gd name="T7" fmla="*/ 4 h 4"/>
                  <a:gd name="T8" fmla="*/ 3 w 3"/>
                  <a:gd name="T9" fmla="*/ 2 h 4"/>
                  <a:gd name="T10" fmla="*/ 3 w 3"/>
                  <a:gd name="T11" fmla="*/ 0 h 4"/>
                </a:gdLst>
                <a:ahLst/>
                <a:cxnLst>
                  <a:cxn ang="0">
                    <a:pos x="T0" y="T1"/>
                  </a:cxn>
                  <a:cxn ang="0">
                    <a:pos x="T2" y="T3"/>
                  </a:cxn>
                  <a:cxn ang="0">
                    <a:pos x="T4" y="T5"/>
                  </a:cxn>
                  <a:cxn ang="0">
                    <a:pos x="T6" y="T7"/>
                  </a:cxn>
                  <a:cxn ang="0">
                    <a:pos x="T8" y="T9"/>
                  </a:cxn>
                  <a:cxn ang="0">
                    <a:pos x="T10" y="T11"/>
                  </a:cxn>
                </a:cxnLst>
                <a:rect l="0" t="0" r="r" b="b"/>
                <a:pathLst>
                  <a:path w="3" h="4">
                    <a:moveTo>
                      <a:pt x="3" y="0"/>
                    </a:moveTo>
                    <a:lnTo>
                      <a:pt x="0" y="0"/>
                    </a:lnTo>
                    <a:lnTo>
                      <a:pt x="0" y="0"/>
                    </a:lnTo>
                    <a:lnTo>
                      <a:pt x="1" y="4"/>
                    </a:lnTo>
                    <a:lnTo>
                      <a:pt x="3" y="2"/>
                    </a:lnTo>
                    <a:lnTo>
                      <a:pt x="3"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4" name="Freeform 239">
                <a:extLst>
                  <a:ext uri="{FF2B5EF4-FFF2-40B4-BE49-F238E27FC236}">
                    <a16:creationId xmlns:a16="http://schemas.microsoft.com/office/drawing/2014/main" id="{6303D3D6-9FD4-4F76-9EF4-3D169F334A2B}"/>
                  </a:ext>
                </a:extLst>
              </p:cNvPr>
              <p:cNvSpPr>
                <a:spLocks/>
              </p:cNvSpPr>
              <p:nvPr/>
            </p:nvSpPr>
            <p:spPr bwMode="auto">
              <a:xfrm>
                <a:off x="5542" y="1004"/>
                <a:ext cx="7" cy="2"/>
              </a:xfrm>
              <a:custGeom>
                <a:avLst/>
                <a:gdLst>
                  <a:gd name="T0" fmla="*/ 5 w 7"/>
                  <a:gd name="T1" fmla="*/ 2 h 2"/>
                  <a:gd name="T2" fmla="*/ 7 w 7"/>
                  <a:gd name="T3" fmla="*/ 0 h 2"/>
                  <a:gd name="T4" fmla="*/ 3 w 7"/>
                  <a:gd name="T5" fmla="*/ 0 h 2"/>
                  <a:gd name="T6" fmla="*/ 0 w 7"/>
                  <a:gd name="T7" fmla="*/ 0 h 2"/>
                  <a:gd name="T8" fmla="*/ 2 w 7"/>
                  <a:gd name="T9" fmla="*/ 2 h 2"/>
                  <a:gd name="T10" fmla="*/ 5 w 7"/>
                  <a:gd name="T11" fmla="*/ 2 h 2"/>
                </a:gdLst>
                <a:ahLst/>
                <a:cxnLst>
                  <a:cxn ang="0">
                    <a:pos x="T0" y="T1"/>
                  </a:cxn>
                  <a:cxn ang="0">
                    <a:pos x="T2" y="T3"/>
                  </a:cxn>
                  <a:cxn ang="0">
                    <a:pos x="T4" y="T5"/>
                  </a:cxn>
                  <a:cxn ang="0">
                    <a:pos x="T6" y="T7"/>
                  </a:cxn>
                  <a:cxn ang="0">
                    <a:pos x="T8" y="T9"/>
                  </a:cxn>
                  <a:cxn ang="0">
                    <a:pos x="T10" y="T11"/>
                  </a:cxn>
                </a:cxnLst>
                <a:rect l="0" t="0" r="r" b="b"/>
                <a:pathLst>
                  <a:path w="7" h="2">
                    <a:moveTo>
                      <a:pt x="5" y="2"/>
                    </a:moveTo>
                    <a:lnTo>
                      <a:pt x="7" y="0"/>
                    </a:lnTo>
                    <a:lnTo>
                      <a:pt x="3" y="0"/>
                    </a:lnTo>
                    <a:lnTo>
                      <a:pt x="0" y="0"/>
                    </a:lnTo>
                    <a:lnTo>
                      <a:pt x="2" y="2"/>
                    </a:lnTo>
                    <a:lnTo>
                      <a:pt x="5" y="2"/>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5" name="Freeform 240">
                <a:extLst>
                  <a:ext uri="{FF2B5EF4-FFF2-40B4-BE49-F238E27FC236}">
                    <a16:creationId xmlns:a16="http://schemas.microsoft.com/office/drawing/2014/main" id="{C314437F-19BF-42CD-B6AF-59461E2A7CEE}"/>
                  </a:ext>
                </a:extLst>
              </p:cNvPr>
              <p:cNvSpPr>
                <a:spLocks/>
              </p:cNvSpPr>
              <p:nvPr/>
            </p:nvSpPr>
            <p:spPr bwMode="auto">
              <a:xfrm>
                <a:off x="5534" y="867"/>
                <a:ext cx="5" cy="8"/>
              </a:xfrm>
              <a:custGeom>
                <a:avLst/>
                <a:gdLst>
                  <a:gd name="T0" fmla="*/ 5 w 5"/>
                  <a:gd name="T1" fmla="*/ 5 h 8"/>
                  <a:gd name="T2" fmla="*/ 5 w 5"/>
                  <a:gd name="T3" fmla="*/ 2 h 8"/>
                  <a:gd name="T4" fmla="*/ 3 w 5"/>
                  <a:gd name="T5" fmla="*/ 0 h 8"/>
                  <a:gd name="T6" fmla="*/ 2 w 5"/>
                  <a:gd name="T7" fmla="*/ 0 h 8"/>
                  <a:gd name="T8" fmla="*/ 0 w 5"/>
                  <a:gd name="T9" fmla="*/ 2 h 8"/>
                  <a:gd name="T10" fmla="*/ 0 w 5"/>
                  <a:gd name="T11" fmla="*/ 3 h 8"/>
                  <a:gd name="T12" fmla="*/ 0 w 5"/>
                  <a:gd name="T13" fmla="*/ 6 h 8"/>
                  <a:gd name="T14" fmla="*/ 0 w 5"/>
                  <a:gd name="T15" fmla="*/ 8 h 8"/>
                  <a:gd name="T16" fmla="*/ 2 w 5"/>
                  <a:gd name="T17" fmla="*/ 8 h 8"/>
                  <a:gd name="T18" fmla="*/ 5 w 5"/>
                  <a:gd name="T19" fmla="*/ 8 h 8"/>
                  <a:gd name="T20" fmla="*/ 5 w 5"/>
                  <a:gd name="T2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 h="8">
                    <a:moveTo>
                      <a:pt x="5" y="5"/>
                    </a:moveTo>
                    <a:lnTo>
                      <a:pt x="5" y="2"/>
                    </a:lnTo>
                    <a:lnTo>
                      <a:pt x="3" y="0"/>
                    </a:lnTo>
                    <a:lnTo>
                      <a:pt x="2" y="0"/>
                    </a:lnTo>
                    <a:lnTo>
                      <a:pt x="0" y="2"/>
                    </a:lnTo>
                    <a:lnTo>
                      <a:pt x="0" y="3"/>
                    </a:lnTo>
                    <a:lnTo>
                      <a:pt x="0" y="6"/>
                    </a:lnTo>
                    <a:lnTo>
                      <a:pt x="0" y="8"/>
                    </a:lnTo>
                    <a:lnTo>
                      <a:pt x="2" y="8"/>
                    </a:lnTo>
                    <a:lnTo>
                      <a:pt x="5" y="8"/>
                    </a:lnTo>
                    <a:lnTo>
                      <a:pt x="5" y="5"/>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6" name="Freeform 241">
                <a:extLst>
                  <a:ext uri="{FF2B5EF4-FFF2-40B4-BE49-F238E27FC236}">
                    <a16:creationId xmlns:a16="http://schemas.microsoft.com/office/drawing/2014/main" id="{4F761AB5-53A8-485B-8675-273D07C2B596}"/>
                  </a:ext>
                </a:extLst>
              </p:cNvPr>
              <p:cNvSpPr>
                <a:spLocks/>
              </p:cNvSpPr>
              <p:nvPr/>
            </p:nvSpPr>
            <p:spPr bwMode="auto">
              <a:xfrm>
                <a:off x="5552" y="963"/>
                <a:ext cx="11" cy="6"/>
              </a:xfrm>
              <a:custGeom>
                <a:avLst/>
                <a:gdLst>
                  <a:gd name="T0" fmla="*/ 11 w 11"/>
                  <a:gd name="T1" fmla="*/ 3 h 6"/>
                  <a:gd name="T2" fmla="*/ 8 w 11"/>
                  <a:gd name="T3" fmla="*/ 0 h 6"/>
                  <a:gd name="T4" fmla="*/ 5 w 11"/>
                  <a:gd name="T5" fmla="*/ 0 h 6"/>
                  <a:gd name="T6" fmla="*/ 3 w 11"/>
                  <a:gd name="T7" fmla="*/ 1 h 6"/>
                  <a:gd name="T8" fmla="*/ 5 w 11"/>
                  <a:gd name="T9" fmla="*/ 3 h 6"/>
                  <a:gd name="T10" fmla="*/ 3 w 11"/>
                  <a:gd name="T11" fmla="*/ 3 h 6"/>
                  <a:gd name="T12" fmla="*/ 1 w 11"/>
                  <a:gd name="T13" fmla="*/ 1 h 6"/>
                  <a:gd name="T14" fmla="*/ 0 w 11"/>
                  <a:gd name="T15" fmla="*/ 1 h 6"/>
                  <a:gd name="T16" fmla="*/ 1 w 11"/>
                  <a:gd name="T17" fmla="*/ 5 h 6"/>
                  <a:gd name="T18" fmla="*/ 3 w 11"/>
                  <a:gd name="T19" fmla="*/ 6 h 6"/>
                  <a:gd name="T20" fmla="*/ 6 w 11"/>
                  <a:gd name="T21" fmla="*/ 6 h 6"/>
                  <a:gd name="T22" fmla="*/ 8 w 11"/>
                  <a:gd name="T23" fmla="*/ 6 h 6"/>
                  <a:gd name="T24" fmla="*/ 9 w 11"/>
                  <a:gd name="T25" fmla="*/ 6 h 6"/>
                  <a:gd name="T26" fmla="*/ 9 w 11"/>
                  <a:gd name="T27" fmla="*/ 6 h 6"/>
                  <a:gd name="T28" fmla="*/ 8 w 11"/>
                  <a:gd name="T29" fmla="*/ 5 h 6"/>
                  <a:gd name="T30" fmla="*/ 11 w 11"/>
                  <a:gd name="T31" fmla="*/ 3 h 6"/>
                  <a:gd name="T32" fmla="*/ 11 w 11"/>
                  <a:gd name="T33"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6">
                    <a:moveTo>
                      <a:pt x="11" y="3"/>
                    </a:moveTo>
                    <a:lnTo>
                      <a:pt x="8" y="0"/>
                    </a:lnTo>
                    <a:lnTo>
                      <a:pt x="5" y="0"/>
                    </a:lnTo>
                    <a:lnTo>
                      <a:pt x="3" y="1"/>
                    </a:lnTo>
                    <a:lnTo>
                      <a:pt x="5" y="3"/>
                    </a:lnTo>
                    <a:lnTo>
                      <a:pt x="3" y="3"/>
                    </a:lnTo>
                    <a:lnTo>
                      <a:pt x="1" y="1"/>
                    </a:lnTo>
                    <a:lnTo>
                      <a:pt x="0" y="1"/>
                    </a:lnTo>
                    <a:lnTo>
                      <a:pt x="1" y="5"/>
                    </a:lnTo>
                    <a:lnTo>
                      <a:pt x="3" y="6"/>
                    </a:lnTo>
                    <a:lnTo>
                      <a:pt x="6" y="6"/>
                    </a:lnTo>
                    <a:lnTo>
                      <a:pt x="8" y="6"/>
                    </a:lnTo>
                    <a:lnTo>
                      <a:pt x="9" y="6"/>
                    </a:lnTo>
                    <a:lnTo>
                      <a:pt x="9" y="6"/>
                    </a:lnTo>
                    <a:lnTo>
                      <a:pt x="8" y="5"/>
                    </a:lnTo>
                    <a:lnTo>
                      <a:pt x="11" y="3"/>
                    </a:lnTo>
                    <a:lnTo>
                      <a:pt x="11" y="3"/>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7" name="Freeform 242">
                <a:extLst>
                  <a:ext uri="{FF2B5EF4-FFF2-40B4-BE49-F238E27FC236}">
                    <a16:creationId xmlns:a16="http://schemas.microsoft.com/office/drawing/2014/main" id="{3D64DD86-6E8B-46CC-B669-2B2D6797884C}"/>
                  </a:ext>
                </a:extLst>
              </p:cNvPr>
              <p:cNvSpPr>
                <a:spLocks/>
              </p:cNvSpPr>
              <p:nvPr/>
            </p:nvSpPr>
            <p:spPr bwMode="auto">
              <a:xfrm>
                <a:off x="6106" y="690"/>
                <a:ext cx="8" cy="10"/>
              </a:xfrm>
              <a:custGeom>
                <a:avLst/>
                <a:gdLst>
                  <a:gd name="T0" fmla="*/ 5 w 8"/>
                  <a:gd name="T1" fmla="*/ 6 h 10"/>
                  <a:gd name="T2" fmla="*/ 8 w 8"/>
                  <a:gd name="T3" fmla="*/ 5 h 10"/>
                  <a:gd name="T4" fmla="*/ 7 w 8"/>
                  <a:gd name="T5" fmla="*/ 3 h 10"/>
                  <a:gd name="T6" fmla="*/ 7 w 8"/>
                  <a:gd name="T7" fmla="*/ 0 h 10"/>
                  <a:gd name="T8" fmla="*/ 5 w 8"/>
                  <a:gd name="T9" fmla="*/ 0 h 10"/>
                  <a:gd name="T10" fmla="*/ 2 w 8"/>
                  <a:gd name="T11" fmla="*/ 3 h 10"/>
                  <a:gd name="T12" fmla="*/ 0 w 8"/>
                  <a:gd name="T13" fmla="*/ 10 h 10"/>
                  <a:gd name="T14" fmla="*/ 3 w 8"/>
                  <a:gd name="T15" fmla="*/ 8 h 10"/>
                  <a:gd name="T16" fmla="*/ 5 w 8"/>
                  <a:gd name="T17" fmla="*/ 6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10">
                    <a:moveTo>
                      <a:pt x="5" y="6"/>
                    </a:moveTo>
                    <a:lnTo>
                      <a:pt x="8" y="5"/>
                    </a:lnTo>
                    <a:lnTo>
                      <a:pt x="7" y="3"/>
                    </a:lnTo>
                    <a:lnTo>
                      <a:pt x="7" y="0"/>
                    </a:lnTo>
                    <a:lnTo>
                      <a:pt x="5" y="0"/>
                    </a:lnTo>
                    <a:lnTo>
                      <a:pt x="2" y="3"/>
                    </a:lnTo>
                    <a:lnTo>
                      <a:pt x="0" y="10"/>
                    </a:lnTo>
                    <a:lnTo>
                      <a:pt x="3" y="8"/>
                    </a:lnTo>
                    <a:lnTo>
                      <a:pt x="5" y="6"/>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8" name="Freeform 243">
                <a:extLst>
                  <a:ext uri="{FF2B5EF4-FFF2-40B4-BE49-F238E27FC236}">
                    <a16:creationId xmlns:a16="http://schemas.microsoft.com/office/drawing/2014/main" id="{65CE092E-07D6-4A91-B058-733C78886073}"/>
                  </a:ext>
                </a:extLst>
              </p:cNvPr>
              <p:cNvSpPr>
                <a:spLocks/>
              </p:cNvSpPr>
              <p:nvPr/>
            </p:nvSpPr>
            <p:spPr bwMode="auto">
              <a:xfrm>
                <a:off x="6027" y="744"/>
                <a:ext cx="90" cy="69"/>
              </a:xfrm>
              <a:custGeom>
                <a:avLst/>
                <a:gdLst>
                  <a:gd name="T0" fmla="*/ 8 w 90"/>
                  <a:gd name="T1" fmla="*/ 31 h 69"/>
                  <a:gd name="T2" fmla="*/ 4 w 90"/>
                  <a:gd name="T3" fmla="*/ 32 h 69"/>
                  <a:gd name="T4" fmla="*/ 6 w 90"/>
                  <a:gd name="T5" fmla="*/ 35 h 69"/>
                  <a:gd name="T6" fmla="*/ 8 w 90"/>
                  <a:gd name="T7" fmla="*/ 40 h 69"/>
                  <a:gd name="T8" fmla="*/ 12 w 90"/>
                  <a:gd name="T9" fmla="*/ 42 h 69"/>
                  <a:gd name="T10" fmla="*/ 12 w 90"/>
                  <a:gd name="T11" fmla="*/ 45 h 69"/>
                  <a:gd name="T12" fmla="*/ 16 w 90"/>
                  <a:gd name="T13" fmla="*/ 47 h 69"/>
                  <a:gd name="T14" fmla="*/ 19 w 90"/>
                  <a:gd name="T15" fmla="*/ 48 h 69"/>
                  <a:gd name="T16" fmla="*/ 16 w 90"/>
                  <a:gd name="T17" fmla="*/ 48 h 69"/>
                  <a:gd name="T18" fmla="*/ 12 w 90"/>
                  <a:gd name="T19" fmla="*/ 50 h 69"/>
                  <a:gd name="T20" fmla="*/ 22 w 90"/>
                  <a:gd name="T21" fmla="*/ 58 h 69"/>
                  <a:gd name="T22" fmla="*/ 31 w 90"/>
                  <a:gd name="T23" fmla="*/ 59 h 69"/>
                  <a:gd name="T24" fmla="*/ 36 w 90"/>
                  <a:gd name="T25" fmla="*/ 64 h 69"/>
                  <a:gd name="T26" fmla="*/ 39 w 90"/>
                  <a:gd name="T27" fmla="*/ 69 h 69"/>
                  <a:gd name="T28" fmla="*/ 47 w 90"/>
                  <a:gd name="T29" fmla="*/ 67 h 69"/>
                  <a:gd name="T30" fmla="*/ 54 w 90"/>
                  <a:gd name="T31" fmla="*/ 69 h 69"/>
                  <a:gd name="T32" fmla="*/ 57 w 90"/>
                  <a:gd name="T33" fmla="*/ 66 h 69"/>
                  <a:gd name="T34" fmla="*/ 55 w 90"/>
                  <a:gd name="T35" fmla="*/ 59 h 69"/>
                  <a:gd name="T36" fmla="*/ 54 w 90"/>
                  <a:gd name="T37" fmla="*/ 58 h 69"/>
                  <a:gd name="T38" fmla="*/ 52 w 90"/>
                  <a:gd name="T39" fmla="*/ 54 h 69"/>
                  <a:gd name="T40" fmla="*/ 55 w 90"/>
                  <a:gd name="T41" fmla="*/ 54 h 69"/>
                  <a:gd name="T42" fmla="*/ 59 w 90"/>
                  <a:gd name="T43" fmla="*/ 56 h 69"/>
                  <a:gd name="T44" fmla="*/ 60 w 90"/>
                  <a:gd name="T45" fmla="*/ 61 h 69"/>
                  <a:gd name="T46" fmla="*/ 65 w 90"/>
                  <a:gd name="T47" fmla="*/ 56 h 69"/>
                  <a:gd name="T48" fmla="*/ 71 w 90"/>
                  <a:gd name="T49" fmla="*/ 47 h 69"/>
                  <a:gd name="T50" fmla="*/ 78 w 90"/>
                  <a:gd name="T51" fmla="*/ 43 h 69"/>
                  <a:gd name="T52" fmla="*/ 78 w 90"/>
                  <a:gd name="T53" fmla="*/ 47 h 69"/>
                  <a:gd name="T54" fmla="*/ 82 w 90"/>
                  <a:gd name="T55" fmla="*/ 48 h 69"/>
                  <a:gd name="T56" fmla="*/ 84 w 90"/>
                  <a:gd name="T57" fmla="*/ 45 h 69"/>
                  <a:gd name="T58" fmla="*/ 90 w 90"/>
                  <a:gd name="T59" fmla="*/ 40 h 69"/>
                  <a:gd name="T60" fmla="*/ 86 w 90"/>
                  <a:gd name="T61" fmla="*/ 39 h 69"/>
                  <a:gd name="T62" fmla="*/ 78 w 90"/>
                  <a:gd name="T63" fmla="*/ 39 h 69"/>
                  <a:gd name="T64" fmla="*/ 71 w 90"/>
                  <a:gd name="T65" fmla="*/ 35 h 69"/>
                  <a:gd name="T66" fmla="*/ 68 w 90"/>
                  <a:gd name="T67" fmla="*/ 34 h 69"/>
                  <a:gd name="T68" fmla="*/ 62 w 90"/>
                  <a:gd name="T69" fmla="*/ 27 h 69"/>
                  <a:gd name="T70" fmla="*/ 60 w 90"/>
                  <a:gd name="T71" fmla="*/ 21 h 69"/>
                  <a:gd name="T72" fmla="*/ 57 w 90"/>
                  <a:gd name="T73" fmla="*/ 16 h 69"/>
                  <a:gd name="T74" fmla="*/ 54 w 90"/>
                  <a:gd name="T75" fmla="*/ 13 h 69"/>
                  <a:gd name="T76" fmla="*/ 54 w 90"/>
                  <a:gd name="T77" fmla="*/ 10 h 69"/>
                  <a:gd name="T78" fmla="*/ 57 w 90"/>
                  <a:gd name="T79" fmla="*/ 8 h 69"/>
                  <a:gd name="T80" fmla="*/ 55 w 90"/>
                  <a:gd name="T81" fmla="*/ 5 h 69"/>
                  <a:gd name="T82" fmla="*/ 47 w 90"/>
                  <a:gd name="T83" fmla="*/ 3 h 69"/>
                  <a:gd name="T84" fmla="*/ 41 w 90"/>
                  <a:gd name="T85" fmla="*/ 0 h 69"/>
                  <a:gd name="T86" fmla="*/ 36 w 90"/>
                  <a:gd name="T87" fmla="*/ 0 h 69"/>
                  <a:gd name="T88" fmla="*/ 39 w 90"/>
                  <a:gd name="T89" fmla="*/ 3 h 69"/>
                  <a:gd name="T90" fmla="*/ 43 w 90"/>
                  <a:gd name="T91" fmla="*/ 7 h 69"/>
                  <a:gd name="T92" fmla="*/ 38 w 90"/>
                  <a:gd name="T93" fmla="*/ 5 h 69"/>
                  <a:gd name="T94" fmla="*/ 35 w 90"/>
                  <a:gd name="T95" fmla="*/ 8 h 69"/>
                  <a:gd name="T96" fmla="*/ 36 w 90"/>
                  <a:gd name="T97" fmla="*/ 13 h 69"/>
                  <a:gd name="T98" fmla="*/ 43 w 90"/>
                  <a:gd name="T99" fmla="*/ 23 h 69"/>
                  <a:gd name="T100" fmla="*/ 41 w 90"/>
                  <a:gd name="T101" fmla="*/ 26 h 69"/>
                  <a:gd name="T102" fmla="*/ 35 w 90"/>
                  <a:gd name="T103" fmla="*/ 23 h 69"/>
                  <a:gd name="T104" fmla="*/ 31 w 90"/>
                  <a:gd name="T105" fmla="*/ 16 h 69"/>
                  <a:gd name="T106" fmla="*/ 27 w 90"/>
                  <a:gd name="T107" fmla="*/ 18 h 69"/>
                  <a:gd name="T108" fmla="*/ 24 w 90"/>
                  <a:gd name="T109" fmla="*/ 16 h 69"/>
                  <a:gd name="T110" fmla="*/ 22 w 90"/>
                  <a:gd name="T111" fmla="*/ 11 h 69"/>
                  <a:gd name="T112" fmla="*/ 17 w 90"/>
                  <a:gd name="T113" fmla="*/ 8 h 69"/>
                  <a:gd name="T114" fmla="*/ 11 w 90"/>
                  <a:gd name="T115" fmla="*/ 7 h 69"/>
                  <a:gd name="T116" fmla="*/ 8 w 90"/>
                  <a:gd name="T117" fmla="*/ 7 h 69"/>
                  <a:gd name="T118" fmla="*/ 4 w 90"/>
                  <a:gd name="T119" fmla="*/ 11 h 69"/>
                  <a:gd name="T120" fmla="*/ 4 w 90"/>
                  <a:gd name="T121" fmla="*/ 16 h 69"/>
                  <a:gd name="T122" fmla="*/ 0 w 90"/>
                  <a:gd name="T123" fmla="*/ 23 h 69"/>
                  <a:gd name="T124" fmla="*/ 3 w 90"/>
                  <a:gd name="T125" fmla="*/ 2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0" h="69">
                    <a:moveTo>
                      <a:pt x="4" y="29"/>
                    </a:moveTo>
                    <a:lnTo>
                      <a:pt x="8" y="31"/>
                    </a:lnTo>
                    <a:lnTo>
                      <a:pt x="6" y="32"/>
                    </a:lnTo>
                    <a:lnTo>
                      <a:pt x="4" y="32"/>
                    </a:lnTo>
                    <a:lnTo>
                      <a:pt x="4" y="35"/>
                    </a:lnTo>
                    <a:lnTo>
                      <a:pt x="6" y="35"/>
                    </a:lnTo>
                    <a:lnTo>
                      <a:pt x="8" y="39"/>
                    </a:lnTo>
                    <a:lnTo>
                      <a:pt x="8" y="40"/>
                    </a:lnTo>
                    <a:lnTo>
                      <a:pt x="9" y="42"/>
                    </a:lnTo>
                    <a:lnTo>
                      <a:pt x="12" y="42"/>
                    </a:lnTo>
                    <a:lnTo>
                      <a:pt x="14" y="45"/>
                    </a:lnTo>
                    <a:lnTo>
                      <a:pt x="12" y="45"/>
                    </a:lnTo>
                    <a:lnTo>
                      <a:pt x="14" y="47"/>
                    </a:lnTo>
                    <a:lnTo>
                      <a:pt x="16" y="47"/>
                    </a:lnTo>
                    <a:lnTo>
                      <a:pt x="17" y="47"/>
                    </a:lnTo>
                    <a:lnTo>
                      <a:pt x="19" y="48"/>
                    </a:lnTo>
                    <a:lnTo>
                      <a:pt x="17" y="50"/>
                    </a:lnTo>
                    <a:lnTo>
                      <a:pt x="16" y="48"/>
                    </a:lnTo>
                    <a:lnTo>
                      <a:pt x="14" y="48"/>
                    </a:lnTo>
                    <a:lnTo>
                      <a:pt x="12" y="50"/>
                    </a:lnTo>
                    <a:lnTo>
                      <a:pt x="14" y="53"/>
                    </a:lnTo>
                    <a:lnTo>
                      <a:pt x="22" y="58"/>
                    </a:lnTo>
                    <a:lnTo>
                      <a:pt x="27" y="59"/>
                    </a:lnTo>
                    <a:lnTo>
                      <a:pt x="31" y="59"/>
                    </a:lnTo>
                    <a:lnTo>
                      <a:pt x="33" y="61"/>
                    </a:lnTo>
                    <a:lnTo>
                      <a:pt x="36" y="64"/>
                    </a:lnTo>
                    <a:lnTo>
                      <a:pt x="36" y="66"/>
                    </a:lnTo>
                    <a:lnTo>
                      <a:pt x="39" y="69"/>
                    </a:lnTo>
                    <a:lnTo>
                      <a:pt x="43" y="69"/>
                    </a:lnTo>
                    <a:lnTo>
                      <a:pt x="47" y="67"/>
                    </a:lnTo>
                    <a:lnTo>
                      <a:pt x="51" y="67"/>
                    </a:lnTo>
                    <a:lnTo>
                      <a:pt x="54" y="69"/>
                    </a:lnTo>
                    <a:lnTo>
                      <a:pt x="57" y="69"/>
                    </a:lnTo>
                    <a:lnTo>
                      <a:pt x="57" y="66"/>
                    </a:lnTo>
                    <a:lnTo>
                      <a:pt x="57" y="64"/>
                    </a:lnTo>
                    <a:lnTo>
                      <a:pt x="55" y="59"/>
                    </a:lnTo>
                    <a:lnTo>
                      <a:pt x="57" y="58"/>
                    </a:lnTo>
                    <a:lnTo>
                      <a:pt x="54" y="58"/>
                    </a:lnTo>
                    <a:lnTo>
                      <a:pt x="52" y="56"/>
                    </a:lnTo>
                    <a:lnTo>
                      <a:pt x="52" y="54"/>
                    </a:lnTo>
                    <a:lnTo>
                      <a:pt x="54" y="53"/>
                    </a:lnTo>
                    <a:lnTo>
                      <a:pt x="55" y="54"/>
                    </a:lnTo>
                    <a:lnTo>
                      <a:pt x="55" y="56"/>
                    </a:lnTo>
                    <a:lnTo>
                      <a:pt x="59" y="56"/>
                    </a:lnTo>
                    <a:lnTo>
                      <a:pt x="60" y="59"/>
                    </a:lnTo>
                    <a:lnTo>
                      <a:pt x="60" y="61"/>
                    </a:lnTo>
                    <a:lnTo>
                      <a:pt x="62" y="59"/>
                    </a:lnTo>
                    <a:lnTo>
                      <a:pt x="65" y="56"/>
                    </a:lnTo>
                    <a:lnTo>
                      <a:pt x="67" y="51"/>
                    </a:lnTo>
                    <a:lnTo>
                      <a:pt x="71" y="47"/>
                    </a:lnTo>
                    <a:lnTo>
                      <a:pt x="74" y="45"/>
                    </a:lnTo>
                    <a:lnTo>
                      <a:pt x="78" y="43"/>
                    </a:lnTo>
                    <a:lnTo>
                      <a:pt x="79" y="45"/>
                    </a:lnTo>
                    <a:lnTo>
                      <a:pt x="78" y="47"/>
                    </a:lnTo>
                    <a:lnTo>
                      <a:pt x="81" y="47"/>
                    </a:lnTo>
                    <a:lnTo>
                      <a:pt x="82" y="48"/>
                    </a:lnTo>
                    <a:lnTo>
                      <a:pt x="84" y="47"/>
                    </a:lnTo>
                    <a:lnTo>
                      <a:pt x="84" y="45"/>
                    </a:lnTo>
                    <a:lnTo>
                      <a:pt x="89" y="42"/>
                    </a:lnTo>
                    <a:lnTo>
                      <a:pt x="90" y="40"/>
                    </a:lnTo>
                    <a:lnTo>
                      <a:pt x="90" y="39"/>
                    </a:lnTo>
                    <a:lnTo>
                      <a:pt x="86" y="39"/>
                    </a:lnTo>
                    <a:lnTo>
                      <a:pt x="82" y="40"/>
                    </a:lnTo>
                    <a:lnTo>
                      <a:pt x="78" y="39"/>
                    </a:lnTo>
                    <a:lnTo>
                      <a:pt x="73" y="37"/>
                    </a:lnTo>
                    <a:lnTo>
                      <a:pt x="71" y="35"/>
                    </a:lnTo>
                    <a:lnTo>
                      <a:pt x="68" y="35"/>
                    </a:lnTo>
                    <a:lnTo>
                      <a:pt x="68" y="34"/>
                    </a:lnTo>
                    <a:lnTo>
                      <a:pt x="63" y="29"/>
                    </a:lnTo>
                    <a:lnTo>
                      <a:pt x="62" y="27"/>
                    </a:lnTo>
                    <a:lnTo>
                      <a:pt x="60" y="23"/>
                    </a:lnTo>
                    <a:lnTo>
                      <a:pt x="60" y="21"/>
                    </a:lnTo>
                    <a:lnTo>
                      <a:pt x="57" y="18"/>
                    </a:lnTo>
                    <a:lnTo>
                      <a:pt x="57" y="16"/>
                    </a:lnTo>
                    <a:lnTo>
                      <a:pt x="54" y="15"/>
                    </a:lnTo>
                    <a:lnTo>
                      <a:pt x="54" y="13"/>
                    </a:lnTo>
                    <a:lnTo>
                      <a:pt x="55" y="11"/>
                    </a:lnTo>
                    <a:lnTo>
                      <a:pt x="54" y="10"/>
                    </a:lnTo>
                    <a:lnTo>
                      <a:pt x="55" y="8"/>
                    </a:lnTo>
                    <a:lnTo>
                      <a:pt x="57" y="8"/>
                    </a:lnTo>
                    <a:lnTo>
                      <a:pt x="57" y="7"/>
                    </a:lnTo>
                    <a:lnTo>
                      <a:pt x="55" y="5"/>
                    </a:lnTo>
                    <a:lnTo>
                      <a:pt x="52" y="3"/>
                    </a:lnTo>
                    <a:lnTo>
                      <a:pt x="47" y="3"/>
                    </a:lnTo>
                    <a:lnTo>
                      <a:pt x="44" y="3"/>
                    </a:lnTo>
                    <a:lnTo>
                      <a:pt x="41" y="0"/>
                    </a:lnTo>
                    <a:lnTo>
                      <a:pt x="39" y="0"/>
                    </a:lnTo>
                    <a:lnTo>
                      <a:pt x="36" y="0"/>
                    </a:lnTo>
                    <a:lnTo>
                      <a:pt x="35" y="0"/>
                    </a:lnTo>
                    <a:lnTo>
                      <a:pt x="39" y="3"/>
                    </a:lnTo>
                    <a:lnTo>
                      <a:pt x="41" y="5"/>
                    </a:lnTo>
                    <a:lnTo>
                      <a:pt x="43" y="7"/>
                    </a:lnTo>
                    <a:lnTo>
                      <a:pt x="39" y="7"/>
                    </a:lnTo>
                    <a:lnTo>
                      <a:pt x="38" y="5"/>
                    </a:lnTo>
                    <a:lnTo>
                      <a:pt x="36" y="5"/>
                    </a:lnTo>
                    <a:lnTo>
                      <a:pt x="35" y="8"/>
                    </a:lnTo>
                    <a:lnTo>
                      <a:pt x="35" y="11"/>
                    </a:lnTo>
                    <a:lnTo>
                      <a:pt x="36" y="13"/>
                    </a:lnTo>
                    <a:lnTo>
                      <a:pt x="38" y="18"/>
                    </a:lnTo>
                    <a:lnTo>
                      <a:pt x="43" y="23"/>
                    </a:lnTo>
                    <a:lnTo>
                      <a:pt x="43" y="24"/>
                    </a:lnTo>
                    <a:lnTo>
                      <a:pt x="41" y="26"/>
                    </a:lnTo>
                    <a:lnTo>
                      <a:pt x="38" y="26"/>
                    </a:lnTo>
                    <a:lnTo>
                      <a:pt x="35" y="23"/>
                    </a:lnTo>
                    <a:lnTo>
                      <a:pt x="33" y="18"/>
                    </a:lnTo>
                    <a:lnTo>
                      <a:pt x="31" y="16"/>
                    </a:lnTo>
                    <a:lnTo>
                      <a:pt x="28" y="18"/>
                    </a:lnTo>
                    <a:lnTo>
                      <a:pt x="27" y="18"/>
                    </a:lnTo>
                    <a:lnTo>
                      <a:pt x="27" y="18"/>
                    </a:lnTo>
                    <a:lnTo>
                      <a:pt x="24" y="16"/>
                    </a:lnTo>
                    <a:lnTo>
                      <a:pt x="24" y="15"/>
                    </a:lnTo>
                    <a:lnTo>
                      <a:pt x="22" y="11"/>
                    </a:lnTo>
                    <a:lnTo>
                      <a:pt x="20" y="11"/>
                    </a:lnTo>
                    <a:lnTo>
                      <a:pt x="17" y="8"/>
                    </a:lnTo>
                    <a:lnTo>
                      <a:pt x="12" y="8"/>
                    </a:lnTo>
                    <a:lnTo>
                      <a:pt x="11" y="7"/>
                    </a:lnTo>
                    <a:lnTo>
                      <a:pt x="9" y="5"/>
                    </a:lnTo>
                    <a:lnTo>
                      <a:pt x="8" y="7"/>
                    </a:lnTo>
                    <a:lnTo>
                      <a:pt x="4" y="8"/>
                    </a:lnTo>
                    <a:lnTo>
                      <a:pt x="4" y="11"/>
                    </a:lnTo>
                    <a:lnTo>
                      <a:pt x="4" y="13"/>
                    </a:lnTo>
                    <a:lnTo>
                      <a:pt x="4" y="16"/>
                    </a:lnTo>
                    <a:lnTo>
                      <a:pt x="3" y="19"/>
                    </a:lnTo>
                    <a:lnTo>
                      <a:pt x="0" y="23"/>
                    </a:lnTo>
                    <a:lnTo>
                      <a:pt x="0" y="24"/>
                    </a:lnTo>
                    <a:lnTo>
                      <a:pt x="3" y="29"/>
                    </a:lnTo>
                    <a:lnTo>
                      <a:pt x="4" y="29"/>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9" name="Freeform 244">
                <a:extLst>
                  <a:ext uri="{FF2B5EF4-FFF2-40B4-BE49-F238E27FC236}">
                    <a16:creationId xmlns:a16="http://schemas.microsoft.com/office/drawing/2014/main" id="{AB3931D3-2139-48D7-9E15-9827CB6D8A21}"/>
                  </a:ext>
                </a:extLst>
              </p:cNvPr>
              <p:cNvSpPr>
                <a:spLocks/>
              </p:cNvSpPr>
              <p:nvPr/>
            </p:nvSpPr>
            <p:spPr bwMode="auto">
              <a:xfrm>
                <a:off x="6125" y="830"/>
                <a:ext cx="43" cy="28"/>
              </a:xfrm>
              <a:custGeom>
                <a:avLst/>
                <a:gdLst>
                  <a:gd name="T0" fmla="*/ 4 w 43"/>
                  <a:gd name="T1" fmla="*/ 28 h 28"/>
                  <a:gd name="T2" fmla="*/ 5 w 43"/>
                  <a:gd name="T3" fmla="*/ 24 h 28"/>
                  <a:gd name="T4" fmla="*/ 10 w 43"/>
                  <a:gd name="T5" fmla="*/ 21 h 28"/>
                  <a:gd name="T6" fmla="*/ 15 w 43"/>
                  <a:gd name="T7" fmla="*/ 23 h 28"/>
                  <a:gd name="T8" fmla="*/ 20 w 43"/>
                  <a:gd name="T9" fmla="*/ 23 h 28"/>
                  <a:gd name="T10" fmla="*/ 24 w 43"/>
                  <a:gd name="T11" fmla="*/ 21 h 28"/>
                  <a:gd name="T12" fmla="*/ 31 w 43"/>
                  <a:gd name="T13" fmla="*/ 21 h 28"/>
                  <a:gd name="T14" fmla="*/ 32 w 43"/>
                  <a:gd name="T15" fmla="*/ 20 h 28"/>
                  <a:gd name="T16" fmla="*/ 37 w 43"/>
                  <a:gd name="T17" fmla="*/ 20 h 28"/>
                  <a:gd name="T18" fmla="*/ 40 w 43"/>
                  <a:gd name="T19" fmla="*/ 20 h 28"/>
                  <a:gd name="T20" fmla="*/ 43 w 43"/>
                  <a:gd name="T21" fmla="*/ 18 h 28"/>
                  <a:gd name="T22" fmla="*/ 40 w 43"/>
                  <a:gd name="T23" fmla="*/ 16 h 28"/>
                  <a:gd name="T24" fmla="*/ 39 w 43"/>
                  <a:gd name="T25" fmla="*/ 13 h 28"/>
                  <a:gd name="T26" fmla="*/ 35 w 43"/>
                  <a:gd name="T27" fmla="*/ 8 h 28"/>
                  <a:gd name="T28" fmla="*/ 31 w 43"/>
                  <a:gd name="T29" fmla="*/ 4 h 28"/>
                  <a:gd name="T30" fmla="*/ 26 w 43"/>
                  <a:gd name="T31" fmla="*/ 4 h 28"/>
                  <a:gd name="T32" fmla="*/ 23 w 43"/>
                  <a:gd name="T33" fmla="*/ 4 h 28"/>
                  <a:gd name="T34" fmla="*/ 20 w 43"/>
                  <a:gd name="T35" fmla="*/ 0 h 28"/>
                  <a:gd name="T36" fmla="*/ 18 w 43"/>
                  <a:gd name="T37" fmla="*/ 0 h 28"/>
                  <a:gd name="T38" fmla="*/ 15 w 43"/>
                  <a:gd name="T39" fmla="*/ 2 h 28"/>
                  <a:gd name="T40" fmla="*/ 12 w 43"/>
                  <a:gd name="T41" fmla="*/ 0 h 28"/>
                  <a:gd name="T42" fmla="*/ 10 w 43"/>
                  <a:gd name="T43" fmla="*/ 0 h 28"/>
                  <a:gd name="T44" fmla="*/ 7 w 43"/>
                  <a:gd name="T45" fmla="*/ 2 h 28"/>
                  <a:gd name="T46" fmla="*/ 4 w 43"/>
                  <a:gd name="T47" fmla="*/ 7 h 28"/>
                  <a:gd name="T48" fmla="*/ 5 w 43"/>
                  <a:gd name="T49" fmla="*/ 10 h 28"/>
                  <a:gd name="T50" fmla="*/ 5 w 43"/>
                  <a:gd name="T51" fmla="*/ 16 h 28"/>
                  <a:gd name="T52" fmla="*/ 4 w 43"/>
                  <a:gd name="T53" fmla="*/ 23 h 28"/>
                  <a:gd name="T54" fmla="*/ 0 w 43"/>
                  <a:gd name="T55" fmla="*/ 26 h 28"/>
                  <a:gd name="T56" fmla="*/ 0 w 43"/>
                  <a:gd name="T57" fmla="*/ 28 h 28"/>
                  <a:gd name="T58" fmla="*/ 2 w 43"/>
                  <a:gd name="T59" fmla="*/ 28 h 28"/>
                  <a:gd name="T60" fmla="*/ 4 w 43"/>
                  <a:gd name="T61"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 h="28">
                    <a:moveTo>
                      <a:pt x="4" y="28"/>
                    </a:moveTo>
                    <a:lnTo>
                      <a:pt x="5" y="24"/>
                    </a:lnTo>
                    <a:lnTo>
                      <a:pt x="10" y="21"/>
                    </a:lnTo>
                    <a:lnTo>
                      <a:pt x="15" y="23"/>
                    </a:lnTo>
                    <a:lnTo>
                      <a:pt x="20" y="23"/>
                    </a:lnTo>
                    <a:lnTo>
                      <a:pt x="24" y="21"/>
                    </a:lnTo>
                    <a:lnTo>
                      <a:pt x="31" y="21"/>
                    </a:lnTo>
                    <a:lnTo>
                      <a:pt x="32" y="20"/>
                    </a:lnTo>
                    <a:lnTo>
                      <a:pt x="37" y="20"/>
                    </a:lnTo>
                    <a:lnTo>
                      <a:pt x="40" y="20"/>
                    </a:lnTo>
                    <a:lnTo>
                      <a:pt x="43" y="18"/>
                    </a:lnTo>
                    <a:lnTo>
                      <a:pt x="40" y="16"/>
                    </a:lnTo>
                    <a:lnTo>
                      <a:pt x="39" y="13"/>
                    </a:lnTo>
                    <a:lnTo>
                      <a:pt x="35" y="8"/>
                    </a:lnTo>
                    <a:lnTo>
                      <a:pt x="31" y="4"/>
                    </a:lnTo>
                    <a:lnTo>
                      <a:pt x="26" y="4"/>
                    </a:lnTo>
                    <a:lnTo>
                      <a:pt x="23" y="4"/>
                    </a:lnTo>
                    <a:lnTo>
                      <a:pt x="20" y="0"/>
                    </a:lnTo>
                    <a:lnTo>
                      <a:pt x="18" y="0"/>
                    </a:lnTo>
                    <a:lnTo>
                      <a:pt x="15" y="2"/>
                    </a:lnTo>
                    <a:lnTo>
                      <a:pt x="12" y="0"/>
                    </a:lnTo>
                    <a:lnTo>
                      <a:pt x="10" y="0"/>
                    </a:lnTo>
                    <a:lnTo>
                      <a:pt x="7" y="2"/>
                    </a:lnTo>
                    <a:lnTo>
                      <a:pt x="4" y="7"/>
                    </a:lnTo>
                    <a:lnTo>
                      <a:pt x="5" y="10"/>
                    </a:lnTo>
                    <a:lnTo>
                      <a:pt x="5" y="16"/>
                    </a:lnTo>
                    <a:lnTo>
                      <a:pt x="4" y="23"/>
                    </a:lnTo>
                    <a:lnTo>
                      <a:pt x="0" y="26"/>
                    </a:lnTo>
                    <a:lnTo>
                      <a:pt x="0" y="28"/>
                    </a:lnTo>
                    <a:lnTo>
                      <a:pt x="2" y="28"/>
                    </a:lnTo>
                    <a:lnTo>
                      <a:pt x="4" y="28"/>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0" name="Freeform 245">
                <a:extLst>
                  <a:ext uri="{FF2B5EF4-FFF2-40B4-BE49-F238E27FC236}">
                    <a16:creationId xmlns:a16="http://schemas.microsoft.com/office/drawing/2014/main" id="{D7017768-87F2-483C-B43E-3A0E222D8A55}"/>
                  </a:ext>
                </a:extLst>
              </p:cNvPr>
              <p:cNvSpPr>
                <a:spLocks/>
              </p:cNvSpPr>
              <p:nvPr/>
            </p:nvSpPr>
            <p:spPr bwMode="auto">
              <a:xfrm>
                <a:off x="6137" y="747"/>
                <a:ext cx="52" cy="21"/>
              </a:xfrm>
              <a:custGeom>
                <a:avLst/>
                <a:gdLst>
                  <a:gd name="T0" fmla="*/ 6 w 52"/>
                  <a:gd name="T1" fmla="*/ 12 h 21"/>
                  <a:gd name="T2" fmla="*/ 8 w 52"/>
                  <a:gd name="T3" fmla="*/ 15 h 21"/>
                  <a:gd name="T4" fmla="*/ 17 w 52"/>
                  <a:gd name="T5" fmla="*/ 18 h 21"/>
                  <a:gd name="T6" fmla="*/ 23 w 52"/>
                  <a:gd name="T7" fmla="*/ 18 h 21"/>
                  <a:gd name="T8" fmla="*/ 28 w 52"/>
                  <a:gd name="T9" fmla="*/ 21 h 21"/>
                  <a:gd name="T10" fmla="*/ 33 w 52"/>
                  <a:gd name="T11" fmla="*/ 21 h 21"/>
                  <a:gd name="T12" fmla="*/ 38 w 52"/>
                  <a:gd name="T13" fmla="*/ 20 h 21"/>
                  <a:gd name="T14" fmla="*/ 41 w 52"/>
                  <a:gd name="T15" fmla="*/ 21 h 21"/>
                  <a:gd name="T16" fmla="*/ 44 w 52"/>
                  <a:gd name="T17" fmla="*/ 20 h 21"/>
                  <a:gd name="T18" fmla="*/ 49 w 52"/>
                  <a:gd name="T19" fmla="*/ 16 h 21"/>
                  <a:gd name="T20" fmla="*/ 51 w 52"/>
                  <a:gd name="T21" fmla="*/ 13 h 21"/>
                  <a:gd name="T22" fmla="*/ 52 w 52"/>
                  <a:gd name="T23" fmla="*/ 10 h 21"/>
                  <a:gd name="T24" fmla="*/ 52 w 52"/>
                  <a:gd name="T25" fmla="*/ 5 h 21"/>
                  <a:gd name="T26" fmla="*/ 49 w 52"/>
                  <a:gd name="T27" fmla="*/ 5 h 21"/>
                  <a:gd name="T28" fmla="*/ 47 w 52"/>
                  <a:gd name="T29" fmla="*/ 5 h 21"/>
                  <a:gd name="T30" fmla="*/ 46 w 52"/>
                  <a:gd name="T31" fmla="*/ 4 h 21"/>
                  <a:gd name="T32" fmla="*/ 47 w 52"/>
                  <a:gd name="T33" fmla="*/ 2 h 21"/>
                  <a:gd name="T34" fmla="*/ 46 w 52"/>
                  <a:gd name="T35" fmla="*/ 0 h 21"/>
                  <a:gd name="T36" fmla="*/ 43 w 52"/>
                  <a:gd name="T37" fmla="*/ 2 h 21"/>
                  <a:gd name="T38" fmla="*/ 39 w 52"/>
                  <a:gd name="T39" fmla="*/ 0 h 21"/>
                  <a:gd name="T40" fmla="*/ 31 w 52"/>
                  <a:gd name="T41" fmla="*/ 2 h 21"/>
                  <a:gd name="T42" fmla="*/ 28 w 52"/>
                  <a:gd name="T43" fmla="*/ 5 h 21"/>
                  <a:gd name="T44" fmla="*/ 25 w 52"/>
                  <a:gd name="T45" fmla="*/ 5 h 21"/>
                  <a:gd name="T46" fmla="*/ 23 w 52"/>
                  <a:gd name="T47" fmla="*/ 4 h 21"/>
                  <a:gd name="T48" fmla="*/ 23 w 52"/>
                  <a:gd name="T49" fmla="*/ 2 h 21"/>
                  <a:gd name="T50" fmla="*/ 22 w 52"/>
                  <a:gd name="T51" fmla="*/ 2 h 21"/>
                  <a:gd name="T52" fmla="*/ 19 w 52"/>
                  <a:gd name="T53" fmla="*/ 2 h 21"/>
                  <a:gd name="T54" fmla="*/ 14 w 52"/>
                  <a:gd name="T55" fmla="*/ 2 h 21"/>
                  <a:gd name="T56" fmla="*/ 11 w 52"/>
                  <a:gd name="T57" fmla="*/ 2 h 21"/>
                  <a:gd name="T58" fmla="*/ 11 w 52"/>
                  <a:gd name="T59" fmla="*/ 4 h 21"/>
                  <a:gd name="T60" fmla="*/ 9 w 52"/>
                  <a:gd name="T61" fmla="*/ 5 h 21"/>
                  <a:gd name="T62" fmla="*/ 4 w 52"/>
                  <a:gd name="T63" fmla="*/ 5 h 21"/>
                  <a:gd name="T64" fmla="*/ 3 w 52"/>
                  <a:gd name="T65" fmla="*/ 2 h 21"/>
                  <a:gd name="T66" fmla="*/ 3 w 52"/>
                  <a:gd name="T67" fmla="*/ 0 h 21"/>
                  <a:gd name="T68" fmla="*/ 0 w 52"/>
                  <a:gd name="T69" fmla="*/ 0 h 21"/>
                  <a:gd name="T70" fmla="*/ 1 w 52"/>
                  <a:gd name="T71" fmla="*/ 5 h 21"/>
                  <a:gd name="T72" fmla="*/ 6 w 52"/>
                  <a:gd name="T73" fmla="*/ 1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2" h="21">
                    <a:moveTo>
                      <a:pt x="6" y="12"/>
                    </a:moveTo>
                    <a:lnTo>
                      <a:pt x="8" y="15"/>
                    </a:lnTo>
                    <a:lnTo>
                      <a:pt x="17" y="18"/>
                    </a:lnTo>
                    <a:lnTo>
                      <a:pt x="23" y="18"/>
                    </a:lnTo>
                    <a:lnTo>
                      <a:pt x="28" y="21"/>
                    </a:lnTo>
                    <a:lnTo>
                      <a:pt x="33" y="21"/>
                    </a:lnTo>
                    <a:lnTo>
                      <a:pt x="38" y="20"/>
                    </a:lnTo>
                    <a:lnTo>
                      <a:pt x="41" y="21"/>
                    </a:lnTo>
                    <a:lnTo>
                      <a:pt x="44" y="20"/>
                    </a:lnTo>
                    <a:lnTo>
                      <a:pt x="49" y="16"/>
                    </a:lnTo>
                    <a:lnTo>
                      <a:pt x="51" y="13"/>
                    </a:lnTo>
                    <a:lnTo>
                      <a:pt x="52" y="10"/>
                    </a:lnTo>
                    <a:lnTo>
                      <a:pt x="52" y="5"/>
                    </a:lnTo>
                    <a:lnTo>
                      <a:pt x="49" y="5"/>
                    </a:lnTo>
                    <a:lnTo>
                      <a:pt x="47" y="5"/>
                    </a:lnTo>
                    <a:lnTo>
                      <a:pt x="46" y="4"/>
                    </a:lnTo>
                    <a:lnTo>
                      <a:pt x="47" y="2"/>
                    </a:lnTo>
                    <a:lnTo>
                      <a:pt x="46" y="0"/>
                    </a:lnTo>
                    <a:lnTo>
                      <a:pt x="43" y="2"/>
                    </a:lnTo>
                    <a:lnTo>
                      <a:pt x="39" y="0"/>
                    </a:lnTo>
                    <a:lnTo>
                      <a:pt x="31" y="2"/>
                    </a:lnTo>
                    <a:lnTo>
                      <a:pt x="28" y="5"/>
                    </a:lnTo>
                    <a:lnTo>
                      <a:pt x="25" y="5"/>
                    </a:lnTo>
                    <a:lnTo>
                      <a:pt x="23" y="4"/>
                    </a:lnTo>
                    <a:lnTo>
                      <a:pt x="23" y="2"/>
                    </a:lnTo>
                    <a:lnTo>
                      <a:pt x="22" y="2"/>
                    </a:lnTo>
                    <a:lnTo>
                      <a:pt x="19" y="2"/>
                    </a:lnTo>
                    <a:lnTo>
                      <a:pt x="14" y="2"/>
                    </a:lnTo>
                    <a:lnTo>
                      <a:pt x="11" y="2"/>
                    </a:lnTo>
                    <a:lnTo>
                      <a:pt x="11" y="4"/>
                    </a:lnTo>
                    <a:lnTo>
                      <a:pt x="9" y="5"/>
                    </a:lnTo>
                    <a:lnTo>
                      <a:pt x="4" y="5"/>
                    </a:lnTo>
                    <a:lnTo>
                      <a:pt x="3" y="2"/>
                    </a:lnTo>
                    <a:lnTo>
                      <a:pt x="3" y="0"/>
                    </a:lnTo>
                    <a:lnTo>
                      <a:pt x="0" y="0"/>
                    </a:lnTo>
                    <a:lnTo>
                      <a:pt x="1" y="5"/>
                    </a:lnTo>
                    <a:lnTo>
                      <a:pt x="6" y="12"/>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1" name="Freeform 246">
                <a:extLst>
                  <a:ext uri="{FF2B5EF4-FFF2-40B4-BE49-F238E27FC236}">
                    <a16:creationId xmlns:a16="http://schemas.microsoft.com/office/drawing/2014/main" id="{D6BE09C1-651A-4F1E-AD7D-4201FF8484F6}"/>
                  </a:ext>
                </a:extLst>
              </p:cNvPr>
              <p:cNvSpPr>
                <a:spLocks/>
              </p:cNvSpPr>
              <p:nvPr/>
            </p:nvSpPr>
            <p:spPr bwMode="auto">
              <a:xfrm>
                <a:off x="6108" y="819"/>
                <a:ext cx="14" cy="18"/>
              </a:xfrm>
              <a:custGeom>
                <a:avLst/>
                <a:gdLst>
                  <a:gd name="T0" fmla="*/ 14 w 14"/>
                  <a:gd name="T1" fmla="*/ 11 h 18"/>
                  <a:gd name="T2" fmla="*/ 14 w 14"/>
                  <a:gd name="T3" fmla="*/ 8 h 18"/>
                  <a:gd name="T4" fmla="*/ 9 w 14"/>
                  <a:gd name="T5" fmla="*/ 3 h 18"/>
                  <a:gd name="T6" fmla="*/ 8 w 14"/>
                  <a:gd name="T7" fmla="*/ 0 h 18"/>
                  <a:gd name="T8" fmla="*/ 6 w 14"/>
                  <a:gd name="T9" fmla="*/ 0 h 18"/>
                  <a:gd name="T10" fmla="*/ 3 w 14"/>
                  <a:gd name="T11" fmla="*/ 2 h 18"/>
                  <a:gd name="T12" fmla="*/ 0 w 14"/>
                  <a:gd name="T13" fmla="*/ 3 h 18"/>
                  <a:gd name="T14" fmla="*/ 1 w 14"/>
                  <a:gd name="T15" fmla="*/ 7 h 18"/>
                  <a:gd name="T16" fmla="*/ 3 w 14"/>
                  <a:gd name="T17" fmla="*/ 10 h 18"/>
                  <a:gd name="T18" fmla="*/ 3 w 14"/>
                  <a:gd name="T19" fmla="*/ 11 h 18"/>
                  <a:gd name="T20" fmla="*/ 3 w 14"/>
                  <a:gd name="T21" fmla="*/ 13 h 18"/>
                  <a:gd name="T22" fmla="*/ 6 w 14"/>
                  <a:gd name="T23" fmla="*/ 13 h 18"/>
                  <a:gd name="T24" fmla="*/ 8 w 14"/>
                  <a:gd name="T25" fmla="*/ 16 h 18"/>
                  <a:gd name="T26" fmla="*/ 11 w 14"/>
                  <a:gd name="T27" fmla="*/ 18 h 18"/>
                  <a:gd name="T28" fmla="*/ 13 w 14"/>
                  <a:gd name="T29" fmla="*/ 16 h 18"/>
                  <a:gd name="T30" fmla="*/ 11 w 14"/>
                  <a:gd name="T31" fmla="*/ 16 h 18"/>
                  <a:gd name="T32" fmla="*/ 13 w 14"/>
                  <a:gd name="T33" fmla="*/ 13 h 18"/>
                  <a:gd name="T34" fmla="*/ 14 w 14"/>
                  <a:gd name="T35" fmla="*/ 1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 h="18">
                    <a:moveTo>
                      <a:pt x="14" y="11"/>
                    </a:moveTo>
                    <a:lnTo>
                      <a:pt x="14" y="8"/>
                    </a:lnTo>
                    <a:lnTo>
                      <a:pt x="9" y="3"/>
                    </a:lnTo>
                    <a:lnTo>
                      <a:pt x="8" y="0"/>
                    </a:lnTo>
                    <a:lnTo>
                      <a:pt x="6" y="0"/>
                    </a:lnTo>
                    <a:lnTo>
                      <a:pt x="3" y="2"/>
                    </a:lnTo>
                    <a:lnTo>
                      <a:pt x="0" y="3"/>
                    </a:lnTo>
                    <a:lnTo>
                      <a:pt x="1" y="7"/>
                    </a:lnTo>
                    <a:lnTo>
                      <a:pt x="3" y="10"/>
                    </a:lnTo>
                    <a:lnTo>
                      <a:pt x="3" y="11"/>
                    </a:lnTo>
                    <a:lnTo>
                      <a:pt x="3" y="13"/>
                    </a:lnTo>
                    <a:lnTo>
                      <a:pt x="6" y="13"/>
                    </a:lnTo>
                    <a:lnTo>
                      <a:pt x="8" y="16"/>
                    </a:lnTo>
                    <a:lnTo>
                      <a:pt x="11" y="18"/>
                    </a:lnTo>
                    <a:lnTo>
                      <a:pt x="13" y="16"/>
                    </a:lnTo>
                    <a:lnTo>
                      <a:pt x="11" y="16"/>
                    </a:lnTo>
                    <a:lnTo>
                      <a:pt x="13" y="13"/>
                    </a:lnTo>
                    <a:lnTo>
                      <a:pt x="14" y="11"/>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2" name="Freeform 247">
                <a:extLst>
                  <a:ext uri="{FF2B5EF4-FFF2-40B4-BE49-F238E27FC236}">
                    <a16:creationId xmlns:a16="http://schemas.microsoft.com/office/drawing/2014/main" id="{EFE823C7-6063-4A8D-B18A-15C8BBF683E2}"/>
                  </a:ext>
                </a:extLst>
              </p:cNvPr>
              <p:cNvSpPr>
                <a:spLocks/>
              </p:cNvSpPr>
              <p:nvPr/>
            </p:nvSpPr>
            <p:spPr bwMode="auto">
              <a:xfrm>
                <a:off x="5496" y="1063"/>
                <a:ext cx="14" cy="13"/>
              </a:xfrm>
              <a:custGeom>
                <a:avLst/>
                <a:gdLst>
                  <a:gd name="T0" fmla="*/ 3 w 14"/>
                  <a:gd name="T1" fmla="*/ 13 h 13"/>
                  <a:gd name="T2" fmla="*/ 5 w 14"/>
                  <a:gd name="T3" fmla="*/ 11 h 13"/>
                  <a:gd name="T4" fmla="*/ 8 w 14"/>
                  <a:gd name="T5" fmla="*/ 10 h 13"/>
                  <a:gd name="T6" fmla="*/ 10 w 14"/>
                  <a:gd name="T7" fmla="*/ 7 h 13"/>
                  <a:gd name="T8" fmla="*/ 11 w 14"/>
                  <a:gd name="T9" fmla="*/ 7 h 13"/>
                  <a:gd name="T10" fmla="*/ 14 w 14"/>
                  <a:gd name="T11" fmla="*/ 3 h 13"/>
                  <a:gd name="T12" fmla="*/ 14 w 14"/>
                  <a:gd name="T13" fmla="*/ 0 h 13"/>
                  <a:gd name="T14" fmla="*/ 13 w 14"/>
                  <a:gd name="T15" fmla="*/ 0 h 13"/>
                  <a:gd name="T16" fmla="*/ 10 w 14"/>
                  <a:gd name="T17" fmla="*/ 0 h 13"/>
                  <a:gd name="T18" fmla="*/ 5 w 14"/>
                  <a:gd name="T19" fmla="*/ 0 h 13"/>
                  <a:gd name="T20" fmla="*/ 3 w 14"/>
                  <a:gd name="T21" fmla="*/ 3 h 13"/>
                  <a:gd name="T22" fmla="*/ 3 w 14"/>
                  <a:gd name="T23" fmla="*/ 5 h 13"/>
                  <a:gd name="T24" fmla="*/ 2 w 14"/>
                  <a:gd name="T25" fmla="*/ 8 h 13"/>
                  <a:gd name="T26" fmla="*/ 0 w 14"/>
                  <a:gd name="T27" fmla="*/ 10 h 13"/>
                  <a:gd name="T28" fmla="*/ 0 w 14"/>
                  <a:gd name="T29" fmla="*/ 11 h 13"/>
                  <a:gd name="T30" fmla="*/ 2 w 14"/>
                  <a:gd name="T31" fmla="*/ 13 h 13"/>
                  <a:gd name="T32" fmla="*/ 3 w 14"/>
                  <a:gd name="T33"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 h="13">
                    <a:moveTo>
                      <a:pt x="3" y="13"/>
                    </a:moveTo>
                    <a:lnTo>
                      <a:pt x="5" y="11"/>
                    </a:lnTo>
                    <a:lnTo>
                      <a:pt x="8" y="10"/>
                    </a:lnTo>
                    <a:lnTo>
                      <a:pt x="10" y="7"/>
                    </a:lnTo>
                    <a:lnTo>
                      <a:pt x="11" y="7"/>
                    </a:lnTo>
                    <a:lnTo>
                      <a:pt x="14" y="3"/>
                    </a:lnTo>
                    <a:lnTo>
                      <a:pt x="14" y="0"/>
                    </a:lnTo>
                    <a:lnTo>
                      <a:pt x="13" y="0"/>
                    </a:lnTo>
                    <a:lnTo>
                      <a:pt x="10" y="0"/>
                    </a:lnTo>
                    <a:lnTo>
                      <a:pt x="5" y="0"/>
                    </a:lnTo>
                    <a:lnTo>
                      <a:pt x="3" y="3"/>
                    </a:lnTo>
                    <a:lnTo>
                      <a:pt x="3" y="5"/>
                    </a:lnTo>
                    <a:lnTo>
                      <a:pt x="2" y="8"/>
                    </a:lnTo>
                    <a:lnTo>
                      <a:pt x="0" y="10"/>
                    </a:lnTo>
                    <a:lnTo>
                      <a:pt x="0" y="11"/>
                    </a:lnTo>
                    <a:lnTo>
                      <a:pt x="2" y="13"/>
                    </a:lnTo>
                    <a:lnTo>
                      <a:pt x="3" y="13"/>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3" name="Freeform 248">
                <a:extLst>
                  <a:ext uri="{FF2B5EF4-FFF2-40B4-BE49-F238E27FC236}">
                    <a16:creationId xmlns:a16="http://schemas.microsoft.com/office/drawing/2014/main" id="{914A3A1D-6B2B-468F-B5A7-E8670B5FD8D6}"/>
                  </a:ext>
                </a:extLst>
              </p:cNvPr>
              <p:cNvSpPr>
                <a:spLocks/>
              </p:cNvSpPr>
              <p:nvPr/>
            </p:nvSpPr>
            <p:spPr bwMode="auto">
              <a:xfrm>
                <a:off x="6409" y="862"/>
                <a:ext cx="5" cy="5"/>
              </a:xfrm>
              <a:custGeom>
                <a:avLst/>
                <a:gdLst>
                  <a:gd name="T0" fmla="*/ 3 w 5"/>
                  <a:gd name="T1" fmla="*/ 5 h 5"/>
                  <a:gd name="T2" fmla="*/ 5 w 5"/>
                  <a:gd name="T3" fmla="*/ 3 h 5"/>
                  <a:gd name="T4" fmla="*/ 3 w 5"/>
                  <a:gd name="T5" fmla="*/ 2 h 5"/>
                  <a:gd name="T6" fmla="*/ 2 w 5"/>
                  <a:gd name="T7" fmla="*/ 0 h 5"/>
                  <a:gd name="T8" fmla="*/ 0 w 5"/>
                  <a:gd name="T9" fmla="*/ 2 h 5"/>
                  <a:gd name="T10" fmla="*/ 2 w 5"/>
                  <a:gd name="T11" fmla="*/ 5 h 5"/>
                  <a:gd name="T12" fmla="*/ 3 w 5"/>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5" h="5">
                    <a:moveTo>
                      <a:pt x="3" y="5"/>
                    </a:moveTo>
                    <a:lnTo>
                      <a:pt x="5" y="3"/>
                    </a:lnTo>
                    <a:lnTo>
                      <a:pt x="3" y="2"/>
                    </a:lnTo>
                    <a:lnTo>
                      <a:pt x="2" y="0"/>
                    </a:lnTo>
                    <a:lnTo>
                      <a:pt x="0" y="2"/>
                    </a:lnTo>
                    <a:lnTo>
                      <a:pt x="2" y="5"/>
                    </a:lnTo>
                    <a:lnTo>
                      <a:pt x="3" y="5"/>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4" name="Freeform 249">
                <a:extLst>
                  <a:ext uri="{FF2B5EF4-FFF2-40B4-BE49-F238E27FC236}">
                    <a16:creationId xmlns:a16="http://schemas.microsoft.com/office/drawing/2014/main" id="{8912BD80-AAE3-4011-9128-5B7848E05B26}"/>
                  </a:ext>
                </a:extLst>
              </p:cNvPr>
              <p:cNvSpPr>
                <a:spLocks/>
              </p:cNvSpPr>
              <p:nvPr/>
            </p:nvSpPr>
            <p:spPr bwMode="auto">
              <a:xfrm>
                <a:off x="6084" y="747"/>
                <a:ext cx="40" cy="34"/>
              </a:xfrm>
              <a:custGeom>
                <a:avLst/>
                <a:gdLst>
                  <a:gd name="T0" fmla="*/ 5 w 40"/>
                  <a:gd name="T1" fmla="*/ 5 h 34"/>
                  <a:gd name="T2" fmla="*/ 6 w 40"/>
                  <a:gd name="T3" fmla="*/ 7 h 34"/>
                  <a:gd name="T4" fmla="*/ 6 w 40"/>
                  <a:gd name="T5" fmla="*/ 8 h 34"/>
                  <a:gd name="T6" fmla="*/ 8 w 40"/>
                  <a:gd name="T7" fmla="*/ 10 h 34"/>
                  <a:gd name="T8" fmla="*/ 10 w 40"/>
                  <a:gd name="T9" fmla="*/ 12 h 34"/>
                  <a:gd name="T10" fmla="*/ 10 w 40"/>
                  <a:gd name="T11" fmla="*/ 13 h 34"/>
                  <a:gd name="T12" fmla="*/ 8 w 40"/>
                  <a:gd name="T13" fmla="*/ 16 h 34"/>
                  <a:gd name="T14" fmla="*/ 8 w 40"/>
                  <a:gd name="T15" fmla="*/ 20 h 34"/>
                  <a:gd name="T16" fmla="*/ 10 w 40"/>
                  <a:gd name="T17" fmla="*/ 23 h 34"/>
                  <a:gd name="T18" fmla="*/ 14 w 40"/>
                  <a:gd name="T19" fmla="*/ 28 h 34"/>
                  <a:gd name="T20" fmla="*/ 19 w 40"/>
                  <a:gd name="T21" fmla="*/ 31 h 34"/>
                  <a:gd name="T22" fmla="*/ 25 w 40"/>
                  <a:gd name="T23" fmla="*/ 34 h 34"/>
                  <a:gd name="T24" fmla="*/ 27 w 40"/>
                  <a:gd name="T25" fmla="*/ 34 h 34"/>
                  <a:gd name="T26" fmla="*/ 30 w 40"/>
                  <a:gd name="T27" fmla="*/ 32 h 34"/>
                  <a:gd name="T28" fmla="*/ 32 w 40"/>
                  <a:gd name="T29" fmla="*/ 31 h 34"/>
                  <a:gd name="T30" fmla="*/ 35 w 40"/>
                  <a:gd name="T31" fmla="*/ 34 h 34"/>
                  <a:gd name="T32" fmla="*/ 37 w 40"/>
                  <a:gd name="T33" fmla="*/ 32 h 34"/>
                  <a:gd name="T34" fmla="*/ 38 w 40"/>
                  <a:gd name="T35" fmla="*/ 29 h 34"/>
                  <a:gd name="T36" fmla="*/ 38 w 40"/>
                  <a:gd name="T37" fmla="*/ 26 h 34"/>
                  <a:gd name="T38" fmla="*/ 40 w 40"/>
                  <a:gd name="T39" fmla="*/ 23 h 34"/>
                  <a:gd name="T40" fmla="*/ 40 w 40"/>
                  <a:gd name="T41" fmla="*/ 21 h 34"/>
                  <a:gd name="T42" fmla="*/ 40 w 40"/>
                  <a:gd name="T43" fmla="*/ 18 h 34"/>
                  <a:gd name="T44" fmla="*/ 37 w 40"/>
                  <a:gd name="T45" fmla="*/ 16 h 34"/>
                  <a:gd name="T46" fmla="*/ 33 w 40"/>
                  <a:gd name="T47" fmla="*/ 13 h 34"/>
                  <a:gd name="T48" fmla="*/ 33 w 40"/>
                  <a:gd name="T49" fmla="*/ 10 h 34"/>
                  <a:gd name="T50" fmla="*/ 35 w 40"/>
                  <a:gd name="T51" fmla="*/ 8 h 34"/>
                  <a:gd name="T52" fmla="*/ 38 w 40"/>
                  <a:gd name="T53" fmla="*/ 8 h 34"/>
                  <a:gd name="T54" fmla="*/ 38 w 40"/>
                  <a:gd name="T55" fmla="*/ 7 h 34"/>
                  <a:gd name="T56" fmla="*/ 32 w 40"/>
                  <a:gd name="T57" fmla="*/ 4 h 34"/>
                  <a:gd name="T58" fmla="*/ 24 w 40"/>
                  <a:gd name="T59" fmla="*/ 4 h 34"/>
                  <a:gd name="T60" fmla="*/ 22 w 40"/>
                  <a:gd name="T61" fmla="*/ 4 h 34"/>
                  <a:gd name="T62" fmla="*/ 19 w 40"/>
                  <a:gd name="T63" fmla="*/ 4 h 34"/>
                  <a:gd name="T64" fmla="*/ 13 w 40"/>
                  <a:gd name="T65" fmla="*/ 0 h 34"/>
                  <a:gd name="T66" fmla="*/ 10 w 40"/>
                  <a:gd name="T67" fmla="*/ 0 h 34"/>
                  <a:gd name="T68" fmla="*/ 5 w 40"/>
                  <a:gd name="T69" fmla="*/ 0 h 34"/>
                  <a:gd name="T70" fmla="*/ 0 w 40"/>
                  <a:gd name="T71" fmla="*/ 0 h 34"/>
                  <a:gd name="T72" fmla="*/ 3 w 40"/>
                  <a:gd name="T73" fmla="*/ 4 h 34"/>
                  <a:gd name="T74" fmla="*/ 5 w 40"/>
                  <a:gd name="T75" fmla="*/ 5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0" h="34">
                    <a:moveTo>
                      <a:pt x="5" y="5"/>
                    </a:moveTo>
                    <a:lnTo>
                      <a:pt x="6" y="7"/>
                    </a:lnTo>
                    <a:lnTo>
                      <a:pt x="6" y="8"/>
                    </a:lnTo>
                    <a:lnTo>
                      <a:pt x="8" y="10"/>
                    </a:lnTo>
                    <a:lnTo>
                      <a:pt x="10" y="12"/>
                    </a:lnTo>
                    <a:lnTo>
                      <a:pt x="10" y="13"/>
                    </a:lnTo>
                    <a:lnTo>
                      <a:pt x="8" y="16"/>
                    </a:lnTo>
                    <a:lnTo>
                      <a:pt x="8" y="20"/>
                    </a:lnTo>
                    <a:lnTo>
                      <a:pt x="10" y="23"/>
                    </a:lnTo>
                    <a:lnTo>
                      <a:pt x="14" y="28"/>
                    </a:lnTo>
                    <a:lnTo>
                      <a:pt x="19" y="31"/>
                    </a:lnTo>
                    <a:lnTo>
                      <a:pt x="25" y="34"/>
                    </a:lnTo>
                    <a:lnTo>
                      <a:pt x="27" y="34"/>
                    </a:lnTo>
                    <a:lnTo>
                      <a:pt x="30" y="32"/>
                    </a:lnTo>
                    <a:lnTo>
                      <a:pt x="32" y="31"/>
                    </a:lnTo>
                    <a:lnTo>
                      <a:pt x="35" y="34"/>
                    </a:lnTo>
                    <a:lnTo>
                      <a:pt x="37" y="32"/>
                    </a:lnTo>
                    <a:lnTo>
                      <a:pt x="38" y="29"/>
                    </a:lnTo>
                    <a:lnTo>
                      <a:pt x="38" y="26"/>
                    </a:lnTo>
                    <a:lnTo>
                      <a:pt x="40" y="23"/>
                    </a:lnTo>
                    <a:lnTo>
                      <a:pt x="40" y="21"/>
                    </a:lnTo>
                    <a:lnTo>
                      <a:pt x="40" y="18"/>
                    </a:lnTo>
                    <a:lnTo>
                      <a:pt x="37" y="16"/>
                    </a:lnTo>
                    <a:lnTo>
                      <a:pt x="33" y="13"/>
                    </a:lnTo>
                    <a:lnTo>
                      <a:pt x="33" y="10"/>
                    </a:lnTo>
                    <a:lnTo>
                      <a:pt x="35" y="8"/>
                    </a:lnTo>
                    <a:lnTo>
                      <a:pt x="38" y="8"/>
                    </a:lnTo>
                    <a:lnTo>
                      <a:pt x="38" y="7"/>
                    </a:lnTo>
                    <a:lnTo>
                      <a:pt x="32" y="4"/>
                    </a:lnTo>
                    <a:lnTo>
                      <a:pt x="24" y="4"/>
                    </a:lnTo>
                    <a:lnTo>
                      <a:pt x="22" y="4"/>
                    </a:lnTo>
                    <a:lnTo>
                      <a:pt x="19" y="4"/>
                    </a:lnTo>
                    <a:lnTo>
                      <a:pt x="13" y="0"/>
                    </a:lnTo>
                    <a:lnTo>
                      <a:pt x="10" y="0"/>
                    </a:lnTo>
                    <a:lnTo>
                      <a:pt x="5" y="0"/>
                    </a:lnTo>
                    <a:lnTo>
                      <a:pt x="0" y="0"/>
                    </a:lnTo>
                    <a:lnTo>
                      <a:pt x="3" y="4"/>
                    </a:lnTo>
                    <a:lnTo>
                      <a:pt x="5" y="5"/>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5" name="Freeform 250">
                <a:extLst>
                  <a:ext uri="{FF2B5EF4-FFF2-40B4-BE49-F238E27FC236}">
                    <a16:creationId xmlns:a16="http://schemas.microsoft.com/office/drawing/2014/main" id="{DD00F691-B5F0-4B23-8789-B0E313333087}"/>
                  </a:ext>
                </a:extLst>
              </p:cNvPr>
              <p:cNvSpPr>
                <a:spLocks/>
              </p:cNvSpPr>
              <p:nvPr/>
            </p:nvSpPr>
            <p:spPr bwMode="auto">
              <a:xfrm>
                <a:off x="6149" y="928"/>
                <a:ext cx="10" cy="9"/>
              </a:xfrm>
              <a:custGeom>
                <a:avLst/>
                <a:gdLst>
                  <a:gd name="T0" fmla="*/ 5 w 10"/>
                  <a:gd name="T1" fmla="*/ 9 h 9"/>
                  <a:gd name="T2" fmla="*/ 5 w 10"/>
                  <a:gd name="T3" fmla="*/ 8 h 9"/>
                  <a:gd name="T4" fmla="*/ 10 w 10"/>
                  <a:gd name="T5" fmla="*/ 6 h 9"/>
                  <a:gd name="T6" fmla="*/ 10 w 10"/>
                  <a:gd name="T7" fmla="*/ 4 h 9"/>
                  <a:gd name="T8" fmla="*/ 8 w 10"/>
                  <a:gd name="T9" fmla="*/ 3 h 9"/>
                  <a:gd name="T10" fmla="*/ 8 w 10"/>
                  <a:gd name="T11" fmla="*/ 0 h 9"/>
                  <a:gd name="T12" fmla="*/ 7 w 10"/>
                  <a:gd name="T13" fmla="*/ 1 h 9"/>
                  <a:gd name="T14" fmla="*/ 7 w 10"/>
                  <a:gd name="T15" fmla="*/ 3 h 9"/>
                  <a:gd name="T16" fmla="*/ 3 w 10"/>
                  <a:gd name="T17" fmla="*/ 4 h 9"/>
                  <a:gd name="T18" fmla="*/ 0 w 10"/>
                  <a:gd name="T19" fmla="*/ 4 h 9"/>
                  <a:gd name="T20" fmla="*/ 3 w 10"/>
                  <a:gd name="T21" fmla="*/ 8 h 9"/>
                  <a:gd name="T22" fmla="*/ 5 w 10"/>
                  <a:gd name="T2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 h="9">
                    <a:moveTo>
                      <a:pt x="5" y="9"/>
                    </a:moveTo>
                    <a:lnTo>
                      <a:pt x="5" y="8"/>
                    </a:lnTo>
                    <a:lnTo>
                      <a:pt x="10" y="6"/>
                    </a:lnTo>
                    <a:lnTo>
                      <a:pt x="10" y="4"/>
                    </a:lnTo>
                    <a:lnTo>
                      <a:pt x="8" y="3"/>
                    </a:lnTo>
                    <a:lnTo>
                      <a:pt x="8" y="0"/>
                    </a:lnTo>
                    <a:lnTo>
                      <a:pt x="7" y="1"/>
                    </a:lnTo>
                    <a:lnTo>
                      <a:pt x="7" y="3"/>
                    </a:lnTo>
                    <a:lnTo>
                      <a:pt x="3" y="4"/>
                    </a:lnTo>
                    <a:lnTo>
                      <a:pt x="0" y="4"/>
                    </a:lnTo>
                    <a:lnTo>
                      <a:pt x="3" y="8"/>
                    </a:lnTo>
                    <a:lnTo>
                      <a:pt x="5" y="9"/>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6" name="Freeform 251">
                <a:extLst>
                  <a:ext uri="{FF2B5EF4-FFF2-40B4-BE49-F238E27FC236}">
                    <a16:creationId xmlns:a16="http://schemas.microsoft.com/office/drawing/2014/main" id="{ED691337-B623-4059-A74A-E980A404D394}"/>
                  </a:ext>
                </a:extLst>
              </p:cNvPr>
              <p:cNvSpPr>
                <a:spLocks/>
              </p:cNvSpPr>
              <p:nvPr/>
            </p:nvSpPr>
            <p:spPr bwMode="auto">
              <a:xfrm>
                <a:off x="6458" y="912"/>
                <a:ext cx="5" cy="6"/>
              </a:xfrm>
              <a:custGeom>
                <a:avLst/>
                <a:gdLst>
                  <a:gd name="T0" fmla="*/ 4 w 5"/>
                  <a:gd name="T1" fmla="*/ 3 h 6"/>
                  <a:gd name="T2" fmla="*/ 4 w 5"/>
                  <a:gd name="T3" fmla="*/ 6 h 6"/>
                  <a:gd name="T4" fmla="*/ 5 w 5"/>
                  <a:gd name="T5" fmla="*/ 5 h 6"/>
                  <a:gd name="T6" fmla="*/ 4 w 5"/>
                  <a:gd name="T7" fmla="*/ 1 h 6"/>
                  <a:gd name="T8" fmla="*/ 2 w 5"/>
                  <a:gd name="T9" fmla="*/ 0 h 6"/>
                  <a:gd name="T10" fmla="*/ 0 w 5"/>
                  <a:gd name="T11" fmla="*/ 0 h 6"/>
                  <a:gd name="T12" fmla="*/ 0 w 5"/>
                  <a:gd name="T13" fmla="*/ 0 h 6"/>
                  <a:gd name="T14" fmla="*/ 4 w 5"/>
                  <a:gd name="T15" fmla="*/ 3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6">
                    <a:moveTo>
                      <a:pt x="4" y="3"/>
                    </a:moveTo>
                    <a:lnTo>
                      <a:pt x="4" y="6"/>
                    </a:lnTo>
                    <a:lnTo>
                      <a:pt x="5" y="5"/>
                    </a:lnTo>
                    <a:lnTo>
                      <a:pt x="4" y="1"/>
                    </a:lnTo>
                    <a:lnTo>
                      <a:pt x="2" y="0"/>
                    </a:lnTo>
                    <a:lnTo>
                      <a:pt x="0" y="0"/>
                    </a:lnTo>
                    <a:lnTo>
                      <a:pt x="0" y="0"/>
                    </a:lnTo>
                    <a:lnTo>
                      <a:pt x="4" y="3"/>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7" name="Freeform 252">
                <a:extLst>
                  <a:ext uri="{FF2B5EF4-FFF2-40B4-BE49-F238E27FC236}">
                    <a16:creationId xmlns:a16="http://schemas.microsoft.com/office/drawing/2014/main" id="{E20050AF-BB8D-4DC3-BBAE-F2D744E579CB}"/>
                  </a:ext>
                </a:extLst>
              </p:cNvPr>
              <p:cNvSpPr>
                <a:spLocks/>
              </p:cNvSpPr>
              <p:nvPr/>
            </p:nvSpPr>
            <p:spPr bwMode="auto">
              <a:xfrm>
                <a:off x="6458" y="907"/>
                <a:ext cx="4" cy="5"/>
              </a:xfrm>
              <a:custGeom>
                <a:avLst/>
                <a:gdLst>
                  <a:gd name="T0" fmla="*/ 4 w 4"/>
                  <a:gd name="T1" fmla="*/ 5 h 5"/>
                  <a:gd name="T2" fmla="*/ 4 w 4"/>
                  <a:gd name="T3" fmla="*/ 3 h 5"/>
                  <a:gd name="T4" fmla="*/ 4 w 4"/>
                  <a:gd name="T5" fmla="*/ 0 h 5"/>
                  <a:gd name="T6" fmla="*/ 0 w 4"/>
                  <a:gd name="T7" fmla="*/ 0 h 5"/>
                  <a:gd name="T8" fmla="*/ 0 w 4"/>
                  <a:gd name="T9" fmla="*/ 2 h 5"/>
                  <a:gd name="T10" fmla="*/ 4 w 4"/>
                  <a:gd name="T11" fmla="*/ 3 h 5"/>
                  <a:gd name="T12" fmla="*/ 4 w 4"/>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4" h="5">
                    <a:moveTo>
                      <a:pt x="4" y="5"/>
                    </a:moveTo>
                    <a:lnTo>
                      <a:pt x="4" y="3"/>
                    </a:lnTo>
                    <a:lnTo>
                      <a:pt x="4" y="0"/>
                    </a:lnTo>
                    <a:lnTo>
                      <a:pt x="0" y="0"/>
                    </a:lnTo>
                    <a:lnTo>
                      <a:pt x="0" y="2"/>
                    </a:lnTo>
                    <a:lnTo>
                      <a:pt x="4" y="3"/>
                    </a:lnTo>
                    <a:lnTo>
                      <a:pt x="4" y="5"/>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8" name="Freeform 253">
                <a:extLst>
                  <a:ext uri="{FF2B5EF4-FFF2-40B4-BE49-F238E27FC236}">
                    <a16:creationId xmlns:a16="http://schemas.microsoft.com/office/drawing/2014/main" id="{6517431B-4982-4014-83A4-20F76BE463E4}"/>
                  </a:ext>
                </a:extLst>
              </p:cNvPr>
              <p:cNvSpPr>
                <a:spLocks/>
              </p:cNvSpPr>
              <p:nvPr/>
            </p:nvSpPr>
            <p:spPr bwMode="auto">
              <a:xfrm>
                <a:off x="6462" y="904"/>
                <a:ext cx="3" cy="5"/>
              </a:xfrm>
              <a:custGeom>
                <a:avLst/>
                <a:gdLst>
                  <a:gd name="T0" fmla="*/ 3 w 3"/>
                  <a:gd name="T1" fmla="*/ 5 h 5"/>
                  <a:gd name="T2" fmla="*/ 3 w 3"/>
                  <a:gd name="T3" fmla="*/ 3 h 5"/>
                  <a:gd name="T4" fmla="*/ 1 w 3"/>
                  <a:gd name="T5" fmla="*/ 0 h 5"/>
                  <a:gd name="T6" fmla="*/ 0 w 3"/>
                  <a:gd name="T7" fmla="*/ 0 h 5"/>
                  <a:gd name="T8" fmla="*/ 0 w 3"/>
                  <a:gd name="T9" fmla="*/ 1 h 5"/>
                  <a:gd name="T10" fmla="*/ 1 w 3"/>
                  <a:gd name="T11" fmla="*/ 5 h 5"/>
                  <a:gd name="T12" fmla="*/ 3 w 3"/>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3" h="5">
                    <a:moveTo>
                      <a:pt x="3" y="5"/>
                    </a:moveTo>
                    <a:lnTo>
                      <a:pt x="3" y="3"/>
                    </a:lnTo>
                    <a:lnTo>
                      <a:pt x="1" y="0"/>
                    </a:lnTo>
                    <a:lnTo>
                      <a:pt x="0" y="0"/>
                    </a:lnTo>
                    <a:lnTo>
                      <a:pt x="0" y="1"/>
                    </a:lnTo>
                    <a:lnTo>
                      <a:pt x="1" y="5"/>
                    </a:lnTo>
                    <a:lnTo>
                      <a:pt x="3" y="5"/>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9" name="Freeform 254">
                <a:extLst>
                  <a:ext uri="{FF2B5EF4-FFF2-40B4-BE49-F238E27FC236}">
                    <a16:creationId xmlns:a16="http://schemas.microsoft.com/office/drawing/2014/main" id="{4A57469F-E5E6-45BA-B606-BFA31173227A}"/>
                  </a:ext>
                </a:extLst>
              </p:cNvPr>
              <p:cNvSpPr>
                <a:spLocks/>
              </p:cNvSpPr>
              <p:nvPr/>
            </p:nvSpPr>
            <p:spPr bwMode="auto">
              <a:xfrm>
                <a:off x="6431" y="862"/>
                <a:ext cx="4" cy="3"/>
              </a:xfrm>
              <a:custGeom>
                <a:avLst/>
                <a:gdLst>
                  <a:gd name="T0" fmla="*/ 2 w 4"/>
                  <a:gd name="T1" fmla="*/ 2 h 3"/>
                  <a:gd name="T2" fmla="*/ 4 w 4"/>
                  <a:gd name="T3" fmla="*/ 0 h 3"/>
                  <a:gd name="T4" fmla="*/ 2 w 4"/>
                  <a:gd name="T5" fmla="*/ 0 h 3"/>
                  <a:gd name="T6" fmla="*/ 0 w 4"/>
                  <a:gd name="T7" fmla="*/ 0 h 3"/>
                  <a:gd name="T8" fmla="*/ 2 w 4"/>
                  <a:gd name="T9" fmla="*/ 3 h 3"/>
                  <a:gd name="T10" fmla="*/ 2 w 4"/>
                  <a:gd name="T11" fmla="*/ 2 h 3"/>
                </a:gdLst>
                <a:ahLst/>
                <a:cxnLst>
                  <a:cxn ang="0">
                    <a:pos x="T0" y="T1"/>
                  </a:cxn>
                  <a:cxn ang="0">
                    <a:pos x="T2" y="T3"/>
                  </a:cxn>
                  <a:cxn ang="0">
                    <a:pos x="T4" y="T5"/>
                  </a:cxn>
                  <a:cxn ang="0">
                    <a:pos x="T6" y="T7"/>
                  </a:cxn>
                  <a:cxn ang="0">
                    <a:pos x="T8" y="T9"/>
                  </a:cxn>
                  <a:cxn ang="0">
                    <a:pos x="T10" y="T11"/>
                  </a:cxn>
                </a:cxnLst>
                <a:rect l="0" t="0" r="r" b="b"/>
                <a:pathLst>
                  <a:path w="4" h="3">
                    <a:moveTo>
                      <a:pt x="2" y="2"/>
                    </a:moveTo>
                    <a:lnTo>
                      <a:pt x="4" y="0"/>
                    </a:lnTo>
                    <a:lnTo>
                      <a:pt x="2" y="0"/>
                    </a:lnTo>
                    <a:lnTo>
                      <a:pt x="0" y="0"/>
                    </a:lnTo>
                    <a:lnTo>
                      <a:pt x="2" y="3"/>
                    </a:lnTo>
                    <a:lnTo>
                      <a:pt x="2" y="2"/>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0" name="Freeform 255">
                <a:extLst>
                  <a:ext uri="{FF2B5EF4-FFF2-40B4-BE49-F238E27FC236}">
                    <a16:creationId xmlns:a16="http://schemas.microsoft.com/office/drawing/2014/main" id="{90982D84-89C0-411D-9107-58FF416FB016}"/>
                  </a:ext>
                </a:extLst>
              </p:cNvPr>
              <p:cNvSpPr>
                <a:spLocks/>
              </p:cNvSpPr>
              <p:nvPr/>
            </p:nvSpPr>
            <p:spPr bwMode="auto">
              <a:xfrm>
                <a:off x="6452" y="909"/>
                <a:ext cx="5" cy="6"/>
              </a:xfrm>
              <a:custGeom>
                <a:avLst/>
                <a:gdLst>
                  <a:gd name="T0" fmla="*/ 3 w 5"/>
                  <a:gd name="T1" fmla="*/ 6 h 6"/>
                  <a:gd name="T2" fmla="*/ 3 w 5"/>
                  <a:gd name="T3" fmla="*/ 4 h 6"/>
                  <a:gd name="T4" fmla="*/ 5 w 5"/>
                  <a:gd name="T5" fmla="*/ 4 h 6"/>
                  <a:gd name="T6" fmla="*/ 3 w 5"/>
                  <a:gd name="T7" fmla="*/ 1 h 6"/>
                  <a:gd name="T8" fmla="*/ 2 w 5"/>
                  <a:gd name="T9" fmla="*/ 0 h 6"/>
                  <a:gd name="T10" fmla="*/ 2 w 5"/>
                  <a:gd name="T11" fmla="*/ 1 h 6"/>
                  <a:gd name="T12" fmla="*/ 0 w 5"/>
                  <a:gd name="T13" fmla="*/ 1 h 6"/>
                  <a:gd name="T14" fmla="*/ 2 w 5"/>
                  <a:gd name="T15" fmla="*/ 4 h 6"/>
                  <a:gd name="T16" fmla="*/ 3 w 5"/>
                  <a:gd name="T1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6">
                    <a:moveTo>
                      <a:pt x="3" y="6"/>
                    </a:moveTo>
                    <a:lnTo>
                      <a:pt x="3" y="4"/>
                    </a:lnTo>
                    <a:lnTo>
                      <a:pt x="5" y="4"/>
                    </a:lnTo>
                    <a:lnTo>
                      <a:pt x="3" y="1"/>
                    </a:lnTo>
                    <a:lnTo>
                      <a:pt x="2" y="0"/>
                    </a:lnTo>
                    <a:lnTo>
                      <a:pt x="2" y="1"/>
                    </a:lnTo>
                    <a:lnTo>
                      <a:pt x="0" y="1"/>
                    </a:lnTo>
                    <a:lnTo>
                      <a:pt x="2" y="4"/>
                    </a:lnTo>
                    <a:lnTo>
                      <a:pt x="3" y="6"/>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1" name="Freeform 256">
                <a:extLst>
                  <a:ext uri="{FF2B5EF4-FFF2-40B4-BE49-F238E27FC236}">
                    <a16:creationId xmlns:a16="http://schemas.microsoft.com/office/drawing/2014/main" id="{53E901FF-6FF7-4182-961A-68C92BEF6C3E}"/>
                  </a:ext>
                </a:extLst>
              </p:cNvPr>
              <p:cNvSpPr>
                <a:spLocks/>
              </p:cNvSpPr>
              <p:nvPr/>
            </p:nvSpPr>
            <p:spPr bwMode="auto">
              <a:xfrm>
                <a:off x="5421" y="1180"/>
                <a:ext cx="5" cy="4"/>
              </a:xfrm>
              <a:custGeom>
                <a:avLst/>
                <a:gdLst>
                  <a:gd name="T0" fmla="*/ 5 w 5"/>
                  <a:gd name="T1" fmla="*/ 3 h 4"/>
                  <a:gd name="T2" fmla="*/ 5 w 5"/>
                  <a:gd name="T3" fmla="*/ 1 h 4"/>
                  <a:gd name="T4" fmla="*/ 3 w 5"/>
                  <a:gd name="T5" fmla="*/ 0 h 4"/>
                  <a:gd name="T6" fmla="*/ 2 w 5"/>
                  <a:gd name="T7" fmla="*/ 0 h 4"/>
                  <a:gd name="T8" fmla="*/ 2 w 5"/>
                  <a:gd name="T9" fmla="*/ 1 h 4"/>
                  <a:gd name="T10" fmla="*/ 0 w 5"/>
                  <a:gd name="T11" fmla="*/ 3 h 4"/>
                  <a:gd name="T12" fmla="*/ 2 w 5"/>
                  <a:gd name="T13" fmla="*/ 4 h 4"/>
                  <a:gd name="T14" fmla="*/ 3 w 5"/>
                  <a:gd name="T15" fmla="*/ 4 h 4"/>
                  <a:gd name="T16" fmla="*/ 5 w 5"/>
                  <a:gd name="T17"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4">
                    <a:moveTo>
                      <a:pt x="5" y="3"/>
                    </a:moveTo>
                    <a:lnTo>
                      <a:pt x="5" y="1"/>
                    </a:lnTo>
                    <a:lnTo>
                      <a:pt x="3" y="0"/>
                    </a:lnTo>
                    <a:lnTo>
                      <a:pt x="2" y="0"/>
                    </a:lnTo>
                    <a:lnTo>
                      <a:pt x="2" y="1"/>
                    </a:lnTo>
                    <a:lnTo>
                      <a:pt x="0" y="3"/>
                    </a:lnTo>
                    <a:lnTo>
                      <a:pt x="2" y="4"/>
                    </a:lnTo>
                    <a:lnTo>
                      <a:pt x="3" y="4"/>
                    </a:lnTo>
                    <a:lnTo>
                      <a:pt x="5" y="3"/>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2" name="Freeform 257">
                <a:extLst>
                  <a:ext uri="{FF2B5EF4-FFF2-40B4-BE49-F238E27FC236}">
                    <a16:creationId xmlns:a16="http://schemas.microsoft.com/office/drawing/2014/main" id="{560C4FA3-2A2F-4CC2-A2B5-B3929FB95C99}"/>
                  </a:ext>
                </a:extLst>
              </p:cNvPr>
              <p:cNvSpPr>
                <a:spLocks/>
              </p:cNvSpPr>
              <p:nvPr/>
            </p:nvSpPr>
            <p:spPr bwMode="auto">
              <a:xfrm>
                <a:off x="6420" y="861"/>
                <a:ext cx="5" cy="1"/>
              </a:xfrm>
              <a:custGeom>
                <a:avLst/>
                <a:gdLst>
                  <a:gd name="T0" fmla="*/ 3 w 5"/>
                  <a:gd name="T1" fmla="*/ 1 h 1"/>
                  <a:gd name="T2" fmla="*/ 5 w 5"/>
                  <a:gd name="T3" fmla="*/ 0 h 1"/>
                  <a:gd name="T4" fmla="*/ 2 w 5"/>
                  <a:gd name="T5" fmla="*/ 0 h 1"/>
                  <a:gd name="T6" fmla="*/ 0 w 5"/>
                  <a:gd name="T7" fmla="*/ 0 h 1"/>
                  <a:gd name="T8" fmla="*/ 2 w 5"/>
                  <a:gd name="T9" fmla="*/ 1 h 1"/>
                  <a:gd name="T10" fmla="*/ 3 w 5"/>
                  <a:gd name="T11" fmla="*/ 1 h 1"/>
                </a:gdLst>
                <a:ahLst/>
                <a:cxnLst>
                  <a:cxn ang="0">
                    <a:pos x="T0" y="T1"/>
                  </a:cxn>
                  <a:cxn ang="0">
                    <a:pos x="T2" y="T3"/>
                  </a:cxn>
                  <a:cxn ang="0">
                    <a:pos x="T4" y="T5"/>
                  </a:cxn>
                  <a:cxn ang="0">
                    <a:pos x="T6" y="T7"/>
                  </a:cxn>
                  <a:cxn ang="0">
                    <a:pos x="T8" y="T9"/>
                  </a:cxn>
                  <a:cxn ang="0">
                    <a:pos x="T10" y="T11"/>
                  </a:cxn>
                </a:cxnLst>
                <a:rect l="0" t="0" r="r" b="b"/>
                <a:pathLst>
                  <a:path w="5" h="1">
                    <a:moveTo>
                      <a:pt x="3" y="1"/>
                    </a:moveTo>
                    <a:lnTo>
                      <a:pt x="5" y="0"/>
                    </a:lnTo>
                    <a:lnTo>
                      <a:pt x="2" y="0"/>
                    </a:lnTo>
                    <a:lnTo>
                      <a:pt x="0" y="0"/>
                    </a:lnTo>
                    <a:lnTo>
                      <a:pt x="2" y="1"/>
                    </a:lnTo>
                    <a:lnTo>
                      <a:pt x="3" y="1"/>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3" name="Freeform 258">
                <a:extLst>
                  <a:ext uri="{FF2B5EF4-FFF2-40B4-BE49-F238E27FC236}">
                    <a16:creationId xmlns:a16="http://schemas.microsoft.com/office/drawing/2014/main" id="{75872202-D55F-423A-BD7C-C921F065AB6B}"/>
                  </a:ext>
                </a:extLst>
              </p:cNvPr>
              <p:cNvSpPr>
                <a:spLocks/>
              </p:cNvSpPr>
              <p:nvPr/>
            </p:nvSpPr>
            <p:spPr bwMode="auto">
              <a:xfrm>
                <a:off x="5612" y="877"/>
                <a:ext cx="8" cy="8"/>
              </a:xfrm>
              <a:custGeom>
                <a:avLst/>
                <a:gdLst>
                  <a:gd name="T0" fmla="*/ 5 w 8"/>
                  <a:gd name="T1" fmla="*/ 0 h 8"/>
                  <a:gd name="T2" fmla="*/ 4 w 8"/>
                  <a:gd name="T3" fmla="*/ 1 h 8"/>
                  <a:gd name="T4" fmla="*/ 4 w 8"/>
                  <a:gd name="T5" fmla="*/ 3 h 8"/>
                  <a:gd name="T6" fmla="*/ 0 w 8"/>
                  <a:gd name="T7" fmla="*/ 4 h 8"/>
                  <a:gd name="T8" fmla="*/ 2 w 8"/>
                  <a:gd name="T9" fmla="*/ 6 h 8"/>
                  <a:gd name="T10" fmla="*/ 2 w 8"/>
                  <a:gd name="T11" fmla="*/ 4 h 8"/>
                  <a:gd name="T12" fmla="*/ 5 w 8"/>
                  <a:gd name="T13" fmla="*/ 3 h 8"/>
                  <a:gd name="T14" fmla="*/ 5 w 8"/>
                  <a:gd name="T15" fmla="*/ 4 h 8"/>
                  <a:gd name="T16" fmla="*/ 7 w 8"/>
                  <a:gd name="T17" fmla="*/ 8 h 8"/>
                  <a:gd name="T18" fmla="*/ 7 w 8"/>
                  <a:gd name="T19" fmla="*/ 6 h 8"/>
                  <a:gd name="T20" fmla="*/ 8 w 8"/>
                  <a:gd name="T21" fmla="*/ 3 h 8"/>
                  <a:gd name="T22" fmla="*/ 7 w 8"/>
                  <a:gd name="T23" fmla="*/ 3 h 8"/>
                  <a:gd name="T24" fmla="*/ 7 w 8"/>
                  <a:gd name="T25" fmla="*/ 0 h 8"/>
                  <a:gd name="T26" fmla="*/ 5 w 8"/>
                  <a:gd name="T2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8">
                    <a:moveTo>
                      <a:pt x="5" y="0"/>
                    </a:moveTo>
                    <a:lnTo>
                      <a:pt x="4" y="1"/>
                    </a:lnTo>
                    <a:lnTo>
                      <a:pt x="4" y="3"/>
                    </a:lnTo>
                    <a:lnTo>
                      <a:pt x="0" y="4"/>
                    </a:lnTo>
                    <a:lnTo>
                      <a:pt x="2" y="6"/>
                    </a:lnTo>
                    <a:lnTo>
                      <a:pt x="2" y="4"/>
                    </a:lnTo>
                    <a:lnTo>
                      <a:pt x="5" y="3"/>
                    </a:lnTo>
                    <a:lnTo>
                      <a:pt x="5" y="4"/>
                    </a:lnTo>
                    <a:lnTo>
                      <a:pt x="7" y="8"/>
                    </a:lnTo>
                    <a:lnTo>
                      <a:pt x="7" y="6"/>
                    </a:lnTo>
                    <a:lnTo>
                      <a:pt x="8" y="3"/>
                    </a:lnTo>
                    <a:lnTo>
                      <a:pt x="7" y="3"/>
                    </a:lnTo>
                    <a:lnTo>
                      <a:pt x="7" y="0"/>
                    </a:lnTo>
                    <a:lnTo>
                      <a:pt x="5"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4" name="Freeform 259">
                <a:extLst>
                  <a:ext uri="{FF2B5EF4-FFF2-40B4-BE49-F238E27FC236}">
                    <a16:creationId xmlns:a16="http://schemas.microsoft.com/office/drawing/2014/main" id="{47BF5E5A-C18E-4583-B4FE-7B5C2DE84166}"/>
                  </a:ext>
                </a:extLst>
              </p:cNvPr>
              <p:cNvSpPr>
                <a:spLocks/>
              </p:cNvSpPr>
              <p:nvPr/>
            </p:nvSpPr>
            <p:spPr bwMode="auto">
              <a:xfrm>
                <a:off x="5026" y="1443"/>
                <a:ext cx="3" cy="5"/>
              </a:xfrm>
              <a:custGeom>
                <a:avLst/>
                <a:gdLst>
                  <a:gd name="T0" fmla="*/ 3 w 3"/>
                  <a:gd name="T1" fmla="*/ 3 h 5"/>
                  <a:gd name="T2" fmla="*/ 0 w 3"/>
                  <a:gd name="T3" fmla="*/ 0 h 5"/>
                  <a:gd name="T4" fmla="*/ 0 w 3"/>
                  <a:gd name="T5" fmla="*/ 3 h 5"/>
                  <a:gd name="T6" fmla="*/ 3 w 3"/>
                  <a:gd name="T7" fmla="*/ 5 h 5"/>
                  <a:gd name="T8" fmla="*/ 3 w 3"/>
                  <a:gd name="T9" fmla="*/ 3 h 5"/>
                </a:gdLst>
                <a:ahLst/>
                <a:cxnLst>
                  <a:cxn ang="0">
                    <a:pos x="T0" y="T1"/>
                  </a:cxn>
                  <a:cxn ang="0">
                    <a:pos x="T2" y="T3"/>
                  </a:cxn>
                  <a:cxn ang="0">
                    <a:pos x="T4" y="T5"/>
                  </a:cxn>
                  <a:cxn ang="0">
                    <a:pos x="T6" y="T7"/>
                  </a:cxn>
                  <a:cxn ang="0">
                    <a:pos x="T8" y="T9"/>
                  </a:cxn>
                </a:cxnLst>
                <a:rect l="0" t="0" r="r" b="b"/>
                <a:pathLst>
                  <a:path w="3" h="5">
                    <a:moveTo>
                      <a:pt x="3" y="3"/>
                    </a:moveTo>
                    <a:lnTo>
                      <a:pt x="0" y="0"/>
                    </a:lnTo>
                    <a:lnTo>
                      <a:pt x="0" y="3"/>
                    </a:lnTo>
                    <a:lnTo>
                      <a:pt x="3" y="5"/>
                    </a:lnTo>
                    <a:lnTo>
                      <a:pt x="3" y="3"/>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5" name="Freeform 260">
                <a:extLst>
                  <a:ext uri="{FF2B5EF4-FFF2-40B4-BE49-F238E27FC236}">
                    <a16:creationId xmlns:a16="http://schemas.microsoft.com/office/drawing/2014/main" id="{BB789051-765E-43FF-A0C1-DCC69F50208F}"/>
                  </a:ext>
                </a:extLst>
              </p:cNvPr>
              <p:cNvSpPr>
                <a:spLocks/>
              </p:cNvSpPr>
              <p:nvPr/>
            </p:nvSpPr>
            <p:spPr bwMode="auto">
              <a:xfrm>
                <a:off x="5600" y="751"/>
                <a:ext cx="55" cy="68"/>
              </a:xfrm>
              <a:custGeom>
                <a:avLst/>
                <a:gdLst>
                  <a:gd name="T0" fmla="*/ 0 w 55"/>
                  <a:gd name="T1" fmla="*/ 11 h 68"/>
                  <a:gd name="T2" fmla="*/ 1 w 55"/>
                  <a:gd name="T3" fmla="*/ 16 h 68"/>
                  <a:gd name="T4" fmla="*/ 4 w 55"/>
                  <a:gd name="T5" fmla="*/ 17 h 68"/>
                  <a:gd name="T6" fmla="*/ 8 w 55"/>
                  <a:gd name="T7" fmla="*/ 27 h 68"/>
                  <a:gd name="T8" fmla="*/ 12 w 55"/>
                  <a:gd name="T9" fmla="*/ 30 h 68"/>
                  <a:gd name="T10" fmla="*/ 8 w 55"/>
                  <a:gd name="T11" fmla="*/ 32 h 68"/>
                  <a:gd name="T12" fmla="*/ 9 w 55"/>
                  <a:gd name="T13" fmla="*/ 41 h 68"/>
                  <a:gd name="T14" fmla="*/ 9 w 55"/>
                  <a:gd name="T15" fmla="*/ 49 h 68"/>
                  <a:gd name="T16" fmla="*/ 11 w 55"/>
                  <a:gd name="T17" fmla="*/ 52 h 68"/>
                  <a:gd name="T18" fmla="*/ 12 w 55"/>
                  <a:gd name="T19" fmla="*/ 59 h 68"/>
                  <a:gd name="T20" fmla="*/ 16 w 55"/>
                  <a:gd name="T21" fmla="*/ 65 h 68"/>
                  <a:gd name="T22" fmla="*/ 17 w 55"/>
                  <a:gd name="T23" fmla="*/ 68 h 68"/>
                  <a:gd name="T24" fmla="*/ 23 w 55"/>
                  <a:gd name="T25" fmla="*/ 63 h 68"/>
                  <a:gd name="T26" fmla="*/ 28 w 55"/>
                  <a:gd name="T27" fmla="*/ 59 h 68"/>
                  <a:gd name="T28" fmla="*/ 28 w 55"/>
                  <a:gd name="T29" fmla="*/ 54 h 68"/>
                  <a:gd name="T30" fmla="*/ 36 w 55"/>
                  <a:gd name="T31" fmla="*/ 49 h 68"/>
                  <a:gd name="T32" fmla="*/ 39 w 55"/>
                  <a:gd name="T33" fmla="*/ 51 h 68"/>
                  <a:gd name="T34" fmla="*/ 43 w 55"/>
                  <a:gd name="T35" fmla="*/ 46 h 68"/>
                  <a:gd name="T36" fmla="*/ 51 w 55"/>
                  <a:gd name="T37" fmla="*/ 41 h 68"/>
                  <a:gd name="T38" fmla="*/ 54 w 55"/>
                  <a:gd name="T39" fmla="*/ 38 h 68"/>
                  <a:gd name="T40" fmla="*/ 55 w 55"/>
                  <a:gd name="T41" fmla="*/ 30 h 68"/>
                  <a:gd name="T42" fmla="*/ 49 w 55"/>
                  <a:gd name="T43" fmla="*/ 22 h 68"/>
                  <a:gd name="T44" fmla="*/ 44 w 55"/>
                  <a:gd name="T45" fmla="*/ 16 h 68"/>
                  <a:gd name="T46" fmla="*/ 41 w 55"/>
                  <a:gd name="T47" fmla="*/ 17 h 68"/>
                  <a:gd name="T48" fmla="*/ 35 w 55"/>
                  <a:gd name="T49" fmla="*/ 14 h 68"/>
                  <a:gd name="T50" fmla="*/ 30 w 55"/>
                  <a:gd name="T51" fmla="*/ 11 h 68"/>
                  <a:gd name="T52" fmla="*/ 28 w 55"/>
                  <a:gd name="T53" fmla="*/ 11 h 68"/>
                  <a:gd name="T54" fmla="*/ 25 w 55"/>
                  <a:gd name="T55" fmla="*/ 6 h 68"/>
                  <a:gd name="T56" fmla="*/ 22 w 55"/>
                  <a:gd name="T57" fmla="*/ 9 h 68"/>
                  <a:gd name="T58" fmla="*/ 19 w 55"/>
                  <a:gd name="T59" fmla="*/ 4 h 68"/>
                  <a:gd name="T60" fmla="*/ 17 w 55"/>
                  <a:gd name="T61" fmla="*/ 6 h 68"/>
                  <a:gd name="T62" fmla="*/ 19 w 55"/>
                  <a:gd name="T63" fmla="*/ 9 h 68"/>
                  <a:gd name="T64" fmla="*/ 17 w 55"/>
                  <a:gd name="T65" fmla="*/ 14 h 68"/>
                  <a:gd name="T66" fmla="*/ 14 w 55"/>
                  <a:gd name="T67" fmla="*/ 12 h 68"/>
                  <a:gd name="T68" fmla="*/ 11 w 55"/>
                  <a:gd name="T69" fmla="*/ 1 h 68"/>
                  <a:gd name="T70" fmla="*/ 4 w 55"/>
                  <a:gd name="T71" fmla="*/ 0 h 68"/>
                  <a:gd name="T72" fmla="*/ 1 w 55"/>
                  <a:gd name="T73" fmla="*/ 1 h 68"/>
                  <a:gd name="T74" fmla="*/ 4 w 55"/>
                  <a:gd name="T75" fmla="*/ 6 h 68"/>
                  <a:gd name="T76" fmla="*/ 6 w 55"/>
                  <a:gd name="T77" fmla="*/ 9 h 68"/>
                  <a:gd name="T78" fmla="*/ 3 w 55"/>
                  <a:gd name="T79" fmla="*/ 8 h 68"/>
                  <a:gd name="T80" fmla="*/ 0 w 55"/>
                  <a:gd name="T81" fmla="*/ 6 h 68"/>
                  <a:gd name="T82" fmla="*/ 1 w 55"/>
                  <a:gd name="T83" fmla="*/ 11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5" h="68">
                    <a:moveTo>
                      <a:pt x="1" y="11"/>
                    </a:moveTo>
                    <a:lnTo>
                      <a:pt x="0" y="11"/>
                    </a:lnTo>
                    <a:lnTo>
                      <a:pt x="0" y="14"/>
                    </a:lnTo>
                    <a:lnTo>
                      <a:pt x="1" y="16"/>
                    </a:lnTo>
                    <a:lnTo>
                      <a:pt x="3" y="16"/>
                    </a:lnTo>
                    <a:lnTo>
                      <a:pt x="4" y="17"/>
                    </a:lnTo>
                    <a:lnTo>
                      <a:pt x="4" y="20"/>
                    </a:lnTo>
                    <a:lnTo>
                      <a:pt x="8" y="27"/>
                    </a:lnTo>
                    <a:lnTo>
                      <a:pt x="9" y="30"/>
                    </a:lnTo>
                    <a:lnTo>
                      <a:pt x="12" y="30"/>
                    </a:lnTo>
                    <a:lnTo>
                      <a:pt x="11" y="32"/>
                    </a:lnTo>
                    <a:lnTo>
                      <a:pt x="8" y="32"/>
                    </a:lnTo>
                    <a:lnTo>
                      <a:pt x="6" y="36"/>
                    </a:lnTo>
                    <a:lnTo>
                      <a:pt x="9" y="41"/>
                    </a:lnTo>
                    <a:lnTo>
                      <a:pt x="9" y="44"/>
                    </a:lnTo>
                    <a:lnTo>
                      <a:pt x="9" y="49"/>
                    </a:lnTo>
                    <a:lnTo>
                      <a:pt x="11" y="49"/>
                    </a:lnTo>
                    <a:lnTo>
                      <a:pt x="11" y="52"/>
                    </a:lnTo>
                    <a:lnTo>
                      <a:pt x="11" y="54"/>
                    </a:lnTo>
                    <a:lnTo>
                      <a:pt x="12" y="59"/>
                    </a:lnTo>
                    <a:lnTo>
                      <a:pt x="14" y="62"/>
                    </a:lnTo>
                    <a:lnTo>
                      <a:pt x="16" y="65"/>
                    </a:lnTo>
                    <a:lnTo>
                      <a:pt x="16" y="67"/>
                    </a:lnTo>
                    <a:lnTo>
                      <a:pt x="17" y="68"/>
                    </a:lnTo>
                    <a:lnTo>
                      <a:pt x="22" y="68"/>
                    </a:lnTo>
                    <a:lnTo>
                      <a:pt x="23" y="63"/>
                    </a:lnTo>
                    <a:lnTo>
                      <a:pt x="27" y="60"/>
                    </a:lnTo>
                    <a:lnTo>
                      <a:pt x="28" y="59"/>
                    </a:lnTo>
                    <a:lnTo>
                      <a:pt x="28" y="57"/>
                    </a:lnTo>
                    <a:lnTo>
                      <a:pt x="28" y="54"/>
                    </a:lnTo>
                    <a:lnTo>
                      <a:pt x="35" y="51"/>
                    </a:lnTo>
                    <a:lnTo>
                      <a:pt x="36" y="49"/>
                    </a:lnTo>
                    <a:lnTo>
                      <a:pt x="38" y="51"/>
                    </a:lnTo>
                    <a:lnTo>
                      <a:pt x="39" y="51"/>
                    </a:lnTo>
                    <a:lnTo>
                      <a:pt x="41" y="49"/>
                    </a:lnTo>
                    <a:lnTo>
                      <a:pt x="43" y="46"/>
                    </a:lnTo>
                    <a:lnTo>
                      <a:pt x="46" y="44"/>
                    </a:lnTo>
                    <a:lnTo>
                      <a:pt x="51" y="41"/>
                    </a:lnTo>
                    <a:lnTo>
                      <a:pt x="51" y="40"/>
                    </a:lnTo>
                    <a:lnTo>
                      <a:pt x="54" y="38"/>
                    </a:lnTo>
                    <a:lnTo>
                      <a:pt x="55" y="32"/>
                    </a:lnTo>
                    <a:lnTo>
                      <a:pt x="55" y="30"/>
                    </a:lnTo>
                    <a:lnTo>
                      <a:pt x="51" y="25"/>
                    </a:lnTo>
                    <a:lnTo>
                      <a:pt x="49" y="22"/>
                    </a:lnTo>
                    <a:lnTo>
                      <a:pt x="49" y="19"/>
                    </a:lnTo>
                    <a:lnTo>
                      <a:pt x="44" y="16"/>
                    </a:lnTo>
                    <a:lnTo>
                      <a:pt x="43" y="16"/>
                    </a:lnTo>
                    <a:lnTo>
                      <a:pt x="41" y="17"/>
                    </a:lnTo>
                    <a:lnTo>
                      <a:pt x="38" y="16"/>
                    </a:lnTo>
                    <a:lnTo>
                      <a:pt x="35" y="14"/>
                    </a:lnTo>
                    <a:lnTo>
                      <a:pt x="31" y="11"/>
                    </a:lnTo>
                    <a:lnTo>
                      <a:pt x="30" y="11"/>
                    </a:lnTo>
                    <a:lnTo>
                      <a:pt x="30" y="11"/>
                    </a:lnTo>
                    <a:lnTo>
                      <a:pt x="28" y="11"/>
                    </a:lnTo>
                    <a:lnTo>
                      <a:pt x="27" y="9"/>
                    </a:lnTo>
                    <a:lnTo>
                      <a:pt x="25" y="6"/>
                    </a:lnTo>
                    <a:lnTo>
                      <a:pt x="23" y="6"/>
                    </a:lnTo>
                    <a:lnTo>
                      <a:pt x="22" y="9"/>
                    </a:lnTo>
                    <a:lnTo>
                      <a:pt x="22" y="9"/>
                    </a:lnTo>
                    <a:lnTo>
                      <a:pt x="19" y="4"/>
                    </a:lnTo>
                    <a:lnTo>
                      <a:pt x="17" y="4"/>
                    </a:lnTo>
                    <a:lnTo>
                      <a:pt x="17" y="6"/>
                    </a:lnTo>
                    <a:lnTo>
                      <a:pt x="19" y="8"/>
                    </a:lnTo>
                    <a:lnTo>
                      <a:pt x="19" y="9"/>
                    </a:lnTo>
                    <a:lnTo>
                      <a:pt x="17" y="11"/>
                    </a:lnTo>
                    <a:lnTo>
                      <a:pt x="17" y="14"/>
                    </a:lnTo>
                    <a:lnTo>
                      <a:pt x="16" y="14"/>
                    </a:lnTo>
                    <a:lnTo>
                      <a:pt x="14" y="12"/>
                    </a:lnTo>
                    <a:lnTo>
                      <a:pt x="14" y="3"/>
                    </a:lnTo>
                    <a:lnTo>
                      <a:pt x="11" y="1"/>
                    </a:lnTo>
                    <a:lnTo>
                      <a:pt x="9" y="1"/>
                    </a:lnTo>
                    <a:lnTo>
                      <a:pt x="4" y="0"/>
                    </a:lnTo>
                    <a:lnTo>
                      <a:pt x="3" y="0"/>
                    </a:lnTo>
                    <a:lnTo>
                      <a:pt x="1" y="1"/>
                    </a:lnTo>
                    <a:lnTo>
                      <a:pt x="1" y="4"/>
                    </a:lnTo>
                    <a:lnTo>
                      <a:pt x="4" y="6"/>
                    </a:lnTo>
                    <a:lnTo>
                      <a:pt x="6" y="8"/>
                    </a:lnTo>
                    <a:lnTo>
                      <a:pt x="6" y="9"/>
                    </a:lnTo>
                    <a:lnTo>
                      <a:pt x="3" y="9"/>
                    </a:lnTo>
                    <a:lnTo>
                      <a:pt x="3" y="8"/>
                    </a:lnTo>
                    <a:lnTo>
                      <a:pt x="0" y="6"/>
                    </a:lnTo>
                    <a:lnTo>
                      <a:pt x="0" y="6"/>
                    </a:lnTo>
                    <a:lnTo>
                      <a:pt x="0" y="8"/>
                    </a:lnTo>
                    <a:lnTo>
                      <a:pt x="1" y="11"/>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6" name="Freeform 261">
                <a:extLst>
                  <a:ext uri="{FF2B5EF4-FFF2-40B4-BE49-F238E27FC236}">
                    <a16:creationId xmlns:a16="http://schemas.microsoft.com/office/drawing/2014/main" id="{F037970B-63BD-4E03-9357-5F9F1B0DBA6A}"/>
                  </a:ext>
                </a:extLst>
              </p:cNvPr>
              <p:cNvSpPr>
                <a:spLocks/>
              </p:cNvSpPr>
              <p:nvPr/>
            </p:nvSpPr>
            <p:spPr bwMode="auto">
              <a:xfrm>
                <a:off x="5168" y="1282"/>
                <a:ext cx="3" cy="3"/>
              </a:xfrm>
              <a:custGeom>
                <a:avLst/>
                <a:gdLst>
                  <a:gd name="T0" fmla="*/ 3 w 3"/>
                  <a:gd name="T1" fmla="*/ 3 h 3"/>
                  <a:gd name="T2" fmla="*/ 1 w 3"/>
                  <a:gd name="T3" fmla="*/ 1 h 3"/>
                  <a:gd name="T4" fmla="*/ 0 w 3"/>
                  <a:gd name="T5" fmla="*/ 0 h 3"/>
                  <a:gd name="T6" fmla="*/ 0 w 3"/>
                  <a:gd name="T7" fmla="*/ 0 h 3"/>
                  <a:gd name="T8" fmla="*/ 0 w 3"/>
                  <a:gd name="T9" fmla="*/ 1 h 3"/>
                  <a:gd name="T10" fmla="*/ 1 w 3"/>
                  <a:gd name="T11" fmla="*/ 3 h 3"/>
                  <a:gd name="T12" fmla="*/ 3 w 3"/>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3" h="3">
                    <a:moveTo>
                      <a:pt x="3" y="3"/>
                    </a:moveTo>
                    <a:lnTo>
                      <a:pt x="1" y="1"/>
                    </a:lnTo>
                    <a:lnTo>
                      <a:pt x="0" y="0"/>
                    </a:lnTo>
                    <a:lnTo>
                      <a:pt x="0" y="0"/>
                    </a:lnTo>
                    <a:lnTo>
                      <a:pt x="0" y="1"/>
                    </a:lnTo>
                    <a:lnTo>
                      <a:pt x="1" y="3"/>
                    </a:lnTo>
                    <a:lnTo>
                      <a:pt x="3" y="3"/>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7" name="Freeform 262">
                <a:extLst>
                  <a:ext uri="{FF2B5EF4-FFF2-40B4-BE49-F238E27FC236}">
                    <a16:creationId xmlns:a16="http://schemas.microsoft.com/office/drawing/2014/main" id="{A0FC2D16-F04F-49E6-B868-55F154D0451F}"/>
                  </a:ext>
                </a:extLst>
              </p:cNvPr>
              <p:cNvSpPr>
                <a:spLocks/>
              </p:cNvSpPr>
              <p:nvPr/>
            </p:nvSpPr>
            <p:spPr bwMode="auto">
              <a:xfrm>
                <a:off x="5286" y="1226"/>
                <a:ext cx="3" cy="3"/>
              </a:xfrm>
              <a:custGeom>
                <a:avLst/>
                <a:gdLst>
                  <a:gd name="T0" fmla="*/ 0 w 3"/>
                  <a:gd name="T1" fmla="*/ 3 h 3"/>
                  <a:gd name="T2" fmla="*/ 1 w 3"/>
                  <a:gd name="T3" fmla="*/ 3 h 3"/>
                  <a:gd name="T4" fmla="*/ 3 w 3"/>
                  <a:gd name="T5" fmla="*/ 2 h 3"/>
                  <a:gd name="T6" fmla="*/ 1 w 3"/>
                  <a:gd name="T7" fmla="*/ 0 h 3"/>
                  <a:gd name="T8" fmla="*/ 1 w 3"/>
                  <a:gd name="T9" fmla="*/ 0 h 3"/>
                  <a:gd name="T10" fmla="*/ 0 w 3"/>
                  <a:gd name="T11" fmla="*/ 3 h 3"/>
                </a:gdLst>
                <a:ahLst/>
                <a:cxnLst>
                  <a:cxn ang="0">
                    <a:pos x="T0" y="T1"/>
                  </a:cxn>
                  <a:cxn ang="0">
                    <a:pos x="T2" y="T3"/>
                  </a:cxn>
                  <a:cxn ang="0">
                    <a:pos x="T4" y="T5"/>
                  </a:cxn>
                  <a:cxn ang="0">
                    <a:pos x="T6" y="T7"/>
                  </a:cxn>
                  <a:cxn ang="0">
                    <a:pos x="T8" y="T9"/>
                  </a:cxn>
                  <a:cxn ang="0">
                    <a:pos x="T10" y="T11"/>
                  </a:cxn>
                </a:cxnLst>
                <a:rect l="0" t="0" r="r" b="b"/>
                <a:pathLst>
                  <a:path w="3" h="3">
                    <a:moveTo>
                      <a:pt x="0" y="3"/>
                    </a:moveTo>
                    <a:lnTo>
                      <a:pt x="1" y="3"/>
                    </a:lnTo>
                    <a:lnTo>
                      <a:pt x="3" y="2"/>
                    </a:lnTo>
                    <a:lnTo>
                      <a:pt x="1" y="0"/>
                    </a:lnTo>
                    <a:lnTo>
                      <a:pt x="1" y="0"/>
                    </a:lnTo>
                    <a:lnTo>
                      <a:pt x="0" y="3"/>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8" name="Freeform 263">
                <a:extLst>
                  <a:ext uri="{FF2B5EF4-FFF2-40B4-BE49-F238E27FC236}">
                    <a16:creationId xmlns:a16="http://schemas.microsoft.com/office/drawing/2014/main" id="{854A8C5A-B170-4770-BAB4-C0A6C920A8BD}"/>
                  </a:ext>
                </a:extLst>
              </p:cNvPr>
              <p:cNvSpPr>
                <a:spLocks/>
              </p:cNvSpPr>
              <p:nvPr/>
            </p:nvSpPr>
            <p:spPr bwMode="auto">
              <a:xfrm>
                <a:off x="5668" y="781"/>
                <a:ext cx="8" cy="8"/>
              </a:xfrm>
              <a:custGeom>
                <a:avLst/>
                <a:gdLst>
                  <a:gd name="T0" fmla="*/ 3 w 8"/>
                  <a:gd name="T1" fmla="*/ 8 h 8"/>
                  <a:gd name="T2" fmla="*/ 6 w 8"/>
                  <a:gd name="T3" fmla="*/ 6 h 8"/>
                  <a:gd name="T4" fmla="*/ 6 w 8"/>
                  <a:gd name="T5" fmla="*/ 5 h 8"/>
                  <a:gd name="T6" fmla="*/ 5 w 8"/>
                  <a:gd name="T7" fmla="*/ 3 h 8"/>
                  <a:gd name="T8" fmla="*/ 6 w 8"/>
                  <a:gd name="T9" fmla="*/ 2 h 8"/>
                  <a:gd name="T10" fmla="*/ 8 w 8"/>
                  <a:gd name="T11" fmla="*/ 2 h 8"/>
                  <a:gd name="T12" fmla="*/ 6 w 8"/>
                  <a:gd name="T13" fmla="*/ 0 h 8"/>
                  <a:gd name="T14" fmla="*/ 5 w 8"/>
                  <a:gd name="T15" fmla="*/ 0 h 8"/>
                  <a:gd name="T16" fmla="*/ 3 w 8"/>
                  <a:gd name="T17" fmla="*/ 3 h 8"/>
                  <a:gd name="T18" fmla="*/ 3 w 8"/>
                  <a:gd name="T19" fmla="*/ 5 h 8"/>
                  <a:gd name="T20" fmla="*/ 2 w 8"/>
                  <a:gd name="T21" fmla="*/ 5 h 8"/>
                  <a:gd name="T22" fmla="*/ 0 w 8"/>
                  <a:gd name="T23" fmla="*/ 8 h 8"/>
                  <a:gd name="T24" fmla="*/ 2 w 8"/>
                  <a:gd name="T25" fmla="*/ 8 h 8"/>
                  <a:gd name="T26" fmla="*/ 3 w 8"/>
                  <a:gd name="T2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8">
                    <a:moveTo>
                      <a:pt x="3" y="8"/>
                    </a:moveTo>
                    <a:lnTo>
                      <a:pt x="6" y="6"/>
                    </a:lnTo>
                    <a:lnTo>
                      <a:pt x="6" y="5"/>
                    </a:lnTo>
                    <a:lnTo>
                      <a:pt x="5" y="3"/>
                    </a:lnTo>
                    <a:lnTo>
                      <a:pt x="6" y="2"/>
                    </a:lnTo>
                    <a:lnTo>
                      <a:pt x="8" y="2"/>
                    </a:lnTo>
                    <a:lnTo>
                      <a:pt x="6" y="0"/>
                    </a:lnTo>
                    <a:lnTo>
                      <a:pt x="5" y="0"/>
                    </a:lnTo>
                    <a:lnTo>
                      <a:pt x="3" y="3"/>
                    </a:lnTo>
                    <a:lnTo>
                      <a:pt x="3" y="5"/>
                    </a:lnTo>
                    <a:lnTo>
                      <a:pt x="2" y="5"/>
                    </a:lnTo>
                    <a:lnTo>
                      <a:pt x="0" y="8"/>
                    </a:lnTo>
                    <a:lnTo>
                      <a:pt x="2" y="8"/>
                    </a:lnTo>
                    <a:lnTo>
                      <a:pt x="3" y="8"/>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9" name="Freeform 264">
                <a:extLst>
                  <a:ext uri="{FF2B5EF4-FFF2-40B4-BE49-F238E27FC236}">
                    <a16:creationId xmlns:a16="http://schemas.microsoft.com/office/drawing/2014/main" id="{1245DA53-3D94-4C6E-B226-7BF97CA66FFC}"/>
                  </a:ext>
                </a:extLst>
              </p:cNvPr>
              <p:cNvSpPr>
                <a:spLocks/>
              </p:cNvSpPr>
              <p:nvPr/>
            </p:nvSpPr>
            <p:spPr bwMode="auto">
              <a:xfrm>
                <a:off x="5091" y="1325"/>
                <a:ext cx="5" cy="8"/>
              </a:xfrm>
              <a:custGeom>
                <a:avLst/>
                <a:gdLst>
                  <a:gd name="T0" fmla="*/ 5 w 5"/>
                  <a:gd name="T1" fmla="*/ 0 h 8"/>
                  <a:gd name="T2" fmla="*/ 2 w 5"/>
                  <a:gd name="T3" fmla="*/ 0 h 8"/>
                  <a:gd name="T4" fmla="*/ 0 w 5"/>
                  <a:gd name="T5" fmla="*/ 1 h 8"/>
                  <a:gd name="T6" fmla="*/ 0 w 5"/>
                  <a:gd name="T7" fmla="*/ 5 h 8"/>
                  <a:gd name="T8" fmla="*/ 4 w 5"/>
                  <a:gd name="T9" fmla="*/ 6 h 8"/>
                  <a:gd name="T10" fmla="*/ 4 w 5"/>
                  <a:gd name="T11" fmla="*/ 8 h 8"/>
                  <a:gd name="T12" fmla="*/ 5 w 5"/>
                  <a:gd name="T13" fmla="*/ 8 h 8"/>
                  <a:gd name="T14" fmla="*/ 5 w 5"/>
                  <a:gd name="T15" fmla="*/ 6 h 8"/>
                  <a:gd name="T16" fmla="*/ 4 w 5"/>
                  <a:gd name="T17" fmla="*/ 3 h 8"/>
                  <a:gd name="T18" fmla="*/ 5 w 5"/>
                  <a:gd name="T19" fmla="*/ 1 h 8"/>
                  <a:gd name="T20" fmla="*/ 5 w 5"/>
                  <a:gd name="T21"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 h="8">
                    <a:moveTo>
                      <a:pt x="5" y="0"/>
                    </a:moveTo>
                    <a:lnTo>
                      <a:pt x="2" y="0"/>
                    </a:lnTo>
                    <a:lnTo>
                      <a:pt x="0" y="1"/>
                    </a:lnTo>
                    <a:lnTo>
                      <a:pt x="0" y="5"/>
                    </a:lnTo>
                    <a:lnTo>
                      <a:pt x="4" y="6"/>
                    </a:lnTo>
                    <a:lnTo>
                      <a:pt x="4" y="8"/>
                    </a:lnTo>
                    <a:lnTo>
                      <a:pt x="5" y="8"/>
                    </a:lnTo>
                    <a:lnTo>
                      <a:pt x="5" y="6"/>
                    </a:lnTo>
                    <a:lnTo>
                      <a:pt x="4" y="3"/>
                    </a:lnTo>
                    <a:lnTo>
                      <a:pt x="5" y="1"/>
                    </a:lnTo>
                    <a:lnTo>
                      <a:pt x="5"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0" name="Freeform 265">
                <a:extLst>
                  <a:ext uri="{FF2B5EF4-FFF2-40B4-BE49-F238E27FC236}">
                    <a16:creationId xmlns:a16="http://schemas.microsoft.com/office/drawing/2014/main" id="{3DFF0A6C-E9E2-43E5-9F4E-B1B721F9A30E}"/>
                  </a:ext>
                </a:extLst>
              </p:cNvPr>
              <p:cNvSpPr>
                <a:spLocks/>
              </p:cNvSpPr>
              <p:nvPr/>
            </p:nvSpPr>
            <p:spPr bwMode="auto">
              <a:xfrm>
                <a:off x="5963" y="894"/>
                <a:ext cx="5" cy="7"/>
              </a:xfrm>
              <a:custGeom>
                <a:avLst/>
                <a:gdLst>
                  <a:gd name="T0" fmla="*/ 1 w 5"/>
                  <a:gd name="T1" fmla="*/ 5 h 7"/>
                  <a:gd name="T2" fmla="*/ 3 w 5"/>
                  <a:gd name="T3" fmla="*/ 7 h 7"/>
                  <a:gd name="T4" fmla="*/ 3 w 5"/>
                  <a:gd name="T5" fmla="*/ 7 h 7"/>
                  <a:gd name="T6" fmla="*/ 5 w 5"/>
                  <a:gd name="T7" fmla="*/ 3 h 7"/>
                  <a:gd name="T8" fmla="*/ 5 w 5"/>
                  <a:gd name="T9" fmla="*/ 0 h 7"/>
                  <a:gd name="T10" fmla="*/ 0 w 5"/>
                  <a:gd name="T11" fmla="*/ 2 h 7"/>
                  <a:gd name="T12" fmla="*/ 0 w 5"/>
                  <a:gd name="T13" fmla="*/ 3 h 7"/>
                  <a:gd name="T14" fmla="*/ 0 w 5"/>
                  <a:gd name="T15" fmla="*/ 5 h 7"/>
                  <a:gd name="T16" fmla="*/ 1 w 5"/>
                  <a:gd name="T17"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7">
                    <a:moveTo>
                      <a:pt x="1" y="5"/>
                    </a:moveTo>
                    <a:lnTo>
                      <a:pt x="3" y="7"/>
                    </a:lnTo>
                    <a:lnTo>
                      <a:pt x="3" y="7"/>
                    </a:lnTo>
                    <a:lnTo>
                      <a:pt x="5" y="3"/>
                    </a:lnTo>
                    <a:lnTo>
                      <a:pt x="5" y="0"/>
                    </a:lnTo>
                    <a:lnTo>
                      <a:pt x="0" y="2"/>
                    </a:lnTo>
                    <a:lnTo>
                      <a:pt x="0" y="3"/>
                    </a:lnTo>
                    <a:lnTo>
                      <a:pt x="0" y="5"/>
                    </a:lnTo>
                    <a:lnTo>
                      <a:pt x="1" y="5"/>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1" name="Freeform 266">
                <a:extLst>
                  <a:ext uri="{FF2B5EF4-FFF2-40B4-BE49-F238E27FC236}">
                    <a16:creationId xmlns:a16="http://schemas.microsoft.com/office/drawing/2014/main" id="{78F1862E-31E0-4BAC-8293-2FB4C16C297B}"/>
                  </a:ext>
                </a:extLst>
              </p:cNvPr>
              <p:cNvSpPr>
                <a:spLocks/>
              </p:cNvSpPr>
              <p:nvPr/>
            </p:nvSpPr>
            <p:spPr bwMode="auto">
              <a:xfrm>
                <a:off x="6060" y="843"/>
                <a:ext cx="16" cy="11"/>
              </a:xfrm>
              <a:custGeom>
                <a:avLst/>
                <a:gdLst>
                  <a:gd name="T0" fmla="*/ 10 w 16"/>
                  <a:gd name="T1" fmla="*/ 3 h 11"/>
                  <a:gd name="T2" fmla="*/ 6 w 16"/>
                  <a:gd name="T3" fmla="*/ 3 h 11"/>
                  <a:gd name="T4" fmla="*/ 3 w 16"/>
                  <a:gd name="T5" fmla="*/ 0 h 11"/>
                  <a:gd name="T6" fmla="*/ 0 w 16"/>
                  <a:gd name="T7" fmla="*/ 0 h 11"/>
                  <a:gd name="T8" fmla="*/ 0 w 16"/>
                  <a:gd name="T9" fmla="*/ 2 h 11"/>
                  <a:gd name="T10" fmla="*/ 2 w 16"/>
                  <a:gd name="T11" fmla="*/ 3 h 11"/>
                  <a:gd name="T12" fmla="*/ 3 w 16"/>
                  <a:gd name="T13" fmla="*/ 5 h 11"/>
                  <a:gd name="T14" fmla="*/ 5 w 16"/>
                  <a:gd name="T15" fmla="*/ 5 h 11"/>
                  <a:gd name="T16" fmla="*/ 8 w 16"/>
                  <a:gd name="T17" fmla="*/ 8 h 11"/>
                  <a:gd name="T18" fmla="*/ 11 w 16"/>
                  <a:gd name="T19" fmla="*/ 8 h 11"/>
                  <a:gd name="T20" fmla="*/ 14 w 16"/>
                  <a:gd name="T21" fmla="*/ 11 h 11"/>
                  <a:gd name="T22" fmla="*/ 16 w 16"/>
                  <a:gd name="T23" fmla="*/ 11 h 11"/>
                  <a:gd name="T24" fmla="*/ 16 w 16"/>
                  <a:gd name="T25" fmla="*/ 8 h 11"/>
                  <a:gd name="T26" fmla="*/ 13 w 16"/>
                  <a:gd name="T27" fmla="*/ 5 h 11"/>
                  <a:gd name="T28" fmla="*/ 10 w 16"/>
                  <a:gd name="T29" fmla="*/ 3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 h="11">
                    <a:moveTo>
                      <a:pt x="10" y="3"/>
                    </a:moveTo>
                    <a:lnTo>
                      <a:pt x="6" y="3"/>
                    </a:lnTo>
                    <a:lnTo>
                      <a:pt x="3" y="0"/>
                    </a:lnTo>
                    <a:lnTo>
                      <a:pt x="0" y="0"/>
                    </a:lnTo>
                    <a:lnTo>
                      <a:pt x="0" y="2"/>
                    </a:lnTo>
                    <a:lnTo>
                      <a:pt x="2" y="3"/>
                    </a:lnTo>
                    <a:lnTo>
                      <a:pt x="3" y="5"/>
                    </a:lnTo>
                    <a:lnTo>
                      <a:pt x="5" y="5"/>
                    </a:lnTo>
                    <a:lnTo>
                      <a:pt x="8" y="8"/>
                    </a:lnTo>
                    <a:lnTo>
                      <a:pt x="11" y="8"/>
                    </a:lnTo>
                    <a:lnTo>
                      <a:pt x="14" y="11"/>
                    </a:lnTo>
                    <a:lnTo>
                      <a:pt x="16" y="11"/>
                    </a:lnTo>
                    <a:lnTo>
                      <a:pt x="16" y="8"/>
                    </a:lnTo>
                    <a:lnTo>
                      <a:pt x="13" y="5"/>
                    </a:lnTo>
                    <a:lnTo>
                      <a:pt x="10" y="3"/>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2" name="Freeform 267">
                <a:extLst>
                  <a:ext uri="{FF2B5EF4-FFF2-40B4-BE49-F238E27FC236}">
                    <a16:creationId xmlns:a16="http://schemas.microsoft.com/office/drawing/2014/main" id="{15CD18E4-7297-4DE8-B07F-D0E91C2413BA}"/>
                  </a:ext>
                </a:extLst>
              </p:cNvPr>
              <p:cNvSpPr>
                <a:spLocks/>
              </p:cNvSpPr>
              <p:nvPr/>
            </p:nvSpPr>
            <p:spPr bwMode="auto">
              <a:xfrm>
                <a:off x="5674" y="784"/>
                <a:ext cx="15" cy="7"/>
              </a:xfrm>
              <a:custGeom>
                <a:avLst/>
                <a:gdLst>
                  <a:gd name="T0" fmla="*/ 2 w 15"/>
                  <a:gd name="T1" fmla="*/ 7 h 7"/>
                  <a:gd name="T2" fmla="*/ 5 w 15"/>
                  <a:gd name="T3" fmla="*/ 7 h 7"/>
                  <a:gd name="T4" fmla="*/ 10 w 15"/>
                  <a:gd name="T5" fmla="*/ 7 h 7"/>
                  <a:gd name="T6" fmla="*/ 10 w 15"/>
                  <a:gd name="T7" fmla="*/ 5 h 7"/>
                  <a:gd name="T8" fmla="*/ 13 w 15"/>
                  <a:gd name="T9" fmla="*/ 7 h 7"/>
                  <a:gd name="T10" fmla="*/ 15 w 15"/>
                  <a:gd name="T11" fmla="*/ 3 h 7"/>
                  <a:gd name="T12" fmla="*/ 13 w 15"/>
                  <a:gd name="T13" fmla="*/ 0 h 7"/>
                  <a:gd name="T14" fmla="*/ 12 w 15"/>
                  <a:gd name="T15" fmla="*/ 0 h 7"/>
                  <a:gd name="T16" fmla="*/ 10 w 15"/>
                  <a:gd name="T17" fmla="*/ 0 h 7"/>
                  <a:gd name="T18" fmla="*/ 8 w 15"/>
                  <a:gd name="T19" fmla="*/ 0 h 7"/>
                  <a:gd name="T20" fmla="*/ 7 w 15"/>
                  <a:gd name="T21" fmla="*/ 3 h 7"/>
                  <a:gd name="T22" fmla="*/ 2 w 15"/>
                  <a:gd name="T23" fmla="*/ 3 h 7"/>
                  <a:gd name="T24" fmla="*/ 0 w 15"/>
                  <a:gd name="T25" fmla="*/ 5 h 7"/>
                  <a:gd name="T26" fmla="*/ 2 w 15"/>
                  <a:gd name="T2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 h="7">
                    <a:moveTo>
                      <a:pt x="2" y="7"/>
                    </a:moveTo>
                    <a:lnTo>
                      <a:pt x="5" y="7"/>
                    </a:lnTo>
                    <a:lnTo>
                      <a:pt x="10" y="7"/>
                    </a:lnTo>
                    <a:lnTo>
                      <a:pt x="10" y="5"/>
                    </a:lnTo>
                    <a:lnTo>
                      <a:pt x="13" y="7"/>
                    </a:lnTo>
                    <a:lnTo>
                      <a:pt x="15" y="3"/>
                    </a:lnTo>
                    <a:lnTo>
                      <a:pt x="13" y="0"/>
                    </a:lnTo>
                    <a:lnTo>
                      <a:pt x="12" y="0"/>
                    </a:lnTo>
                    <a:lnTo>
                      <a:pt x="10" y="0"/>
                    </a:lnTo>
                    <a:lnTo>
                      <a:pt x="8" y="0"/>
                    </a:lnTo>
                    <a:lnTo>
                      <a:pt x="7" y="3"/>
                    </a:lnTo>
                    <a:lnTo>
                      <a:pt x="2" y="3"/>
                    </a:lnTo>
                    <a:lnTo>
                      <a:pt x="0" y="5"/>
                    </a:lnTo>
                    <a:lnTo>
                      <a:pt x="2" y="7"/>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3" name="Freeform 268">
                <a:extLst>
                  <a:ext uri="{FF2B5EF4-FFF2-40B4-BE49-F238E27FC236}">
                    <a16:creationId xmlns:a16="http://schemas.microsoft.com/office/drawing/2014/main" id="{5FA6E4C4-74ED-4E56-AADB-DC3BEE0F792D}"/>
                  </a:ext>
                </a:extLst>
              </p:cNvPr>
              <p:cNvSpPr>
                <a:spLocks/>
              </p:cNvSpPr>
              <p:nvPr/>
            </p:nvSpPr>
            <p:spPr bwMode="auto">
              <a:xfrm>
                <a:off x="5928" y="934"/>
                <a:ext cx="8" cy="6"/>
              </a:xfrm>
              <a:custGeom>
                <a:avLst/>
                <a:gdLst>
                  <a:gd name="T0" fmla="*/ 3 w 8"/>
                  <a:gd name="T1" fmla="*/ 3 h 6"/>
                  <a:gd name="T2" fmla="*/ 3 w 8"/>
                  <a:gd name="T3" fmla="*/ 6 h 6"/>
                  <a:gd name="T4" fmla="*/ 6 w 8"/>
                  <a:gd name="T5" fmla="*/ 6 h 6"/>
                  <a:gd name="T6" fmla="*/ 8 w 8"/>
                  <a:gd name="T7" fmla="*/ 5 h 6"/>
                  <a:gd name="T8" fmla="*/ 8 w 8"/>
                  <a:gd name="T9" fmla="*/ 5 h 6"/>
                  <a:gd name="T10" fmla="*/ 8 w 8"/>
                  <a:gd name="T11" fmla="*/ 3 h 6"/>
                  <a:gd name="T12" fmla="*/ 6 w 8"/>
                  <a:gd name="T13" fmla="*/ 2 h 6"/>
                  <a:gd name="T14" fmla="*/ 3 w 8"/>
                  <a:gd name="T15" fmla="*/ 0 h 6"/>
                  <a:gd name="T16" fmla="*/ 1 w 8"/>
                  <a:gd name="T17" fmla="*/ 0 h 6"/>
                  <a:gd name="T18" fmla="*/ 0 w 8"/>
                  <a:gd name="T19" fmla="*/ 2 h 6"/>
                  <a:gd name="T20" fmla="*/ 0 w 8"/>
                  <a:gd name="T21" fmla="*/ 2 h 6"/>
                  <a:gd name="T22" fmla="*/ 3 w 8"/>
                  <a:gd name="T23"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 h="6">
                    <a:moveTo>
                      <a:pt x="3" y="3"/>
                    </a:moveTo>
                    <a:lnTo>
                      <a:pt x="3" y="6"/>
                    </a:lnTo>
                    <a:lnTo>
                      <a:pt x="6" y="6"/>
                    </a:lnTo>
                    <a:lnTo>
                      <a:pt x="8" y="5"/>
                    </a:lnTo>
                    <a:lnTo>
                      <a:pt x="8" y="5"/>
                    </a:lnTo>
                    <a:lnTo>
                      <a:pt x="8" y="3"/>
                    </a:lnTo>
                    <a:lnTo>
                      <a:pt x="6" y="2"/>
                    </a:lnTo>
                    <a:lnTo>
                      <a:pt x="3" y="0"/>
                    </a:lnTo>
                    <a:lnTo>
                      <a:pt x="1" y="0"/>
                    </a:lnTo>
                    <a:lnTo>
                      <a:pt x="0" y="2"/>
                    </a:lnTo>
                    <a:lnTo>
                      <a:pt x="0" y="2"/>
                    </a:lnTo>
                    <a:lnTo>
                      <a:pt x="3" y="3"/>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4" name="Freeform 269">
                <a:extLst>
                  <a:ext uri="{FF2B5EF4-FFF2-40B4-BE49-F238E27FC236}">
                    <a16:creationId xmlns:a16="http://schemas.microsoft.com/office/drawing/2014/main" id="{CA8F10E2-CC82-457F-8D05-D06B51D00FCD}"/>
                  </a:ext>
                </a:extLst>
              </p:cNvPr>
              <p:cNvSpPr>
                <a:spLocks/>
              </p:cNvSpPr>
              <p:nvPr/>
            </p:nvSpPr>
            <p:spPr bwMode="auto">
              <a:xfrm>
                <a:off x="6011" y="776"/>
                <a:ext cx="17" cy="24"/>
              </a:xfrm>
              <a:custGeom>
                <a:avLst/>
                <a:gdLst>
                  <a:gd name="T0" fmla="*/ 3 w 17"/>
                  <a:gd name="T1" fmla="*/ 7 h 24"/>
                  <a:gd name="T2" fmla="*/ 8 w 17"/>
                  <a:gd name="T3" fmla="*/ 11 h 24"/>
                  <a:gd name="T4" fmla="*/ 11 w 17"/>
                  <a:gd name="T5" fmla="*/ 16 h 24"/>
                  <a:gd name="T6" fmla="*/ 14 w 17"/>
                  <a:gd name="T7" fmla="*/ 22 h 24"/>
                  <a:gd name="T8" fmla="*/ 16 w 17"/>
                  <a:gd name="T9" fmla="*/ 24 h 24"/>
                  <a:gd name="T10" fmla="*/ 17 w 17"/>
                  <a:gd name="T11" fmla="*/ 22 h 24"/>
                  <a:gd name="T12" fmla="*/ 17 w 17"/>
                  <a:gd name="T13" fmla="*/ 19 h 24"/>
                  <a:gd name="T14" fmla="*/ 14 w 17"/>
                  <a:gd name="T15" fmla="*/ 13 h 24"/>
                  <a:gd name="T16" fmla="*/ 14 w 17"/>
                  <a:gd name="T17" fmla="*/ 10 h 24"/>
                  <a:gd name="T18" fmla="*/ 11 w 17"/>
                  <a:gd name="T19" fmla="*/ 8 h 24"/>
                  <a:gd name="T20" fmla="*/ 6 w 17"/>
                  <a:gd name="T21" fmla="*/ 7 h 24"/>
                  <a:gd name="T22" fmla="*/ 4 w 17"/>
                  <a:gd name="T23" fmla="*/ 3 h 24"/>
                  <a:gd name="T24" fmla="*/ 1 w 17"/>
                  <a:gd name="T25" fmla="*/ 2 h 24"/>
                  <a:gd name="T26" fmla="*/ 0 w 17"/>
                  <a:gd name="T27" fmla="*/ 0 h 24"/>
                  <a:gd name="T28" fmla="*/ 1 w 17"/>
                  <a:gd name="T29" fmla="*/ 3 h 24"/>
                  <a:gd name="T30" fmla="*/ 3 w 17"/>
                  <a:gd name="T31" fmla="*/ 7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 h="24">
                    <a:moveTo>
                      <a:pt x="3" y="7"/>
                    </a:moveTo>
                    <a:lnTo>
                      <a:pt x="8" y="11"/>
                    </a:lnTo>
                    <a:lnTo>
                      <a:pt x="11" y="16"/>
                    </a:lnTo>
                    <a:lnTo>
                      <a:pt x="14" y="22"/>
                    </a:lnTo>
                    <a:lnTo>
                      <a:pt x="16" y="24"/>
                    </a:lnTo>
                    <a:lnTo>
                      <a:pt x="17" y="22"/>
                    </a:lnTo>
                    <a:lnTo>
                      <a:pt x="17" y="19"/>
                    </a:lnTo>
                    <a:lnTo>
                      <a:pt x="14" y="13"/>
                    </a:lnTo>
                    <a:lnTo>
                      <a:pt x="14" y="10"/>
                    </a:lnTo>
                    <a:lnTo>
                      <a:pt x="11" y="8"/>
                    </a:lnTo>
                    <a:lnTo>
                      <a:pt x="6" y="7"/>
                    </a:lnTo>
                    <a:lnTo>
                      <a:pt x="4" y="3"/>
                    </a:lnTo>
                    <a:lnTo>
                      <a:pt x="1" y="2"/>
                    </a:lnTo>
                    <a:lnTo>
                      <a:pt x="0" y="0"/>
                    </a:lnTo>
                    <a:lnTo>
                      <a:pt x="1" y="3"/>
                    </a:lnTo>
                    <a:lnTo>
                      <a:pt x="3" y="7"/>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5" name="Freeform 270">
                <a:extLst>
                  <a:ext uri="{FF2B5EF4-FFF2-40B4-BE49-F238E27FC236}">
                    <a16:creationId xmlns:a16="http://schemas.microsoft.com/office/drawing/2014/main" id="{C5A7973F-07C7-44DC-BBF9-1BB3724C7855}"/>
                  </a:ext>
                </a:extLst>
              </p:cNvPr>
              <p:cNvSpPr>
                <a:spLocks/>
              </p:cNvSpPr>
              <p:nvPr/>
            </p:nvSpPr>
            <p:spPr bwMode="auto">
              <a:xfrm>
                <a:off x="5821" y="904"/>
                <a:ext cx="21" cy="20"/>
              </a:xfrm>
              <a:custGeom>
                <a:avLst/>
                <a:gdLst>
                  <a:gd name="T0" fmla="*/ 5 w 21"/>
                  <a:gd name="T1" fmla="*/ 17 h 20"/>
                  <a:gd name="T2" fmla="*/ 11 w 21"/>
                  <a:gd name="T3" fmla="*/ 19 h 20"/>
                  <a:gd name="T4" fmla="*/ 14 w 21"/>
                  <a:gd name="T5" fmla="*/ 19 h 20"/>
                  <a:gd name="T6" fmla="*/ 16 w 21"/>
                  <a:gd name="T7" fmla="*/ 20 h 20"/>
                  <a:gd name="T8" fmla="*/ 19 w 21"/>
                  <a:gd name="T9" fmla="*/ 19 h 20"/>
                  <a:gd name="T10" fmla="*/ 19 w 21"/>
                  <a:gd name="T11" fmla="*/ 17 h 20"/>
                  <a:gd name="T12" fmla="*/ 21 w 21"/>
                  <a:gd name="T13" fmla="*/ 16 h 20"/>
                  <a:gd name="T14" fmla="*/ 21 w 21"/>
                  <a:gd name="T15" fmla="*/ 14 h 20"/>
                  <a:gd name="T16" fmla="*/ 19 w 21"/>
                  <a:gd name="T17" fmla="*/ 13 h 20"/>
                  <a:gd name="T18" fmla="*/ 19 w 21"/>
                  <a:gd name="T19" fmla="*/ 8 h 20"/>
                  <a:gd name="T20" fmla="*/ 18 w 21"/>
                  <a:gd name="T21" fmla="*/ 6 h 20"/>
                  <a:gd name="T22" fmla="*/ 16 w 21"/>
                  <a:gd name="T23" fmla="*/ 3 h 20"/>
                  <a:gd name="T24" fmla="*/ 16 w 21"/>
                  <a:gd name="T25" fmla="*/ 1 h 20"/>
                  <a:gd name="T26" fmla="*/ 13 w 21"/>
                  <a:gd name="T27" fmla="*/ 0 h 20"/>
                  <a:gd name="T28" fmla="*/ 8 w 21"/>
                  <a:gd name="T29" fmla="*/ 1 h 20"/>
                  <a:gd name="T30" fmla="*/ 3 w 21"/>
                  <a:gd name="T31" fmla="*/ 5 h 20"/>
                  <a:gd name="T32" fmla="*/ 0 w 21"/>
                  <a:gd name="T33" fmla="*/ 5 h 20"/>
                  <a:gd name="T34" fmla="*/ 0 w 21"/>
                  <a:gd name="T35" fmla="*/ 6 h 20"/>
                  <a:gd name="T36" fmla="*/ 2 w 21"/>
                  <a:gd name="T37" fmla="*/ 9 h 20"/>
                  <a:gd name="T38" fmla="*/ 3 w 21"/>
                  <a:gd name="T39" fmla="*/ 11 h 20"/>
                  <a:gd name="T40" fmla="*/ 3 w 21"/>
                  <a:gd name="T41" fmla="*/ 13 h 20"/>
                  <a:gd name="T42" fmla="*/ 3 w 21"/>
                  <a:gd name="T43" fmla="*/ 14 h 20"/>
                  <a:gd name="T44" fmla="*/ 0 w 21"/>
                  <a:gd name="T45" fmla="*/ 14 h 20"/>
                  <a:gd name="T46" fmla="*/ 0 w 21"/>
                  <a:gd name="T47" fmla="*/ 14 h 20"/>
                  <a:gd name="T48" fmla="*/ 0 w 21"/>
                  <a:gd name="T49" fmla="*/ 16 h 20"/>
                  <a:gd name="T50" fmla="*/ 5 w 21"/>
                  <a:gd name="T51" fmla="*/ 1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1" h="20">
                    <a:moveTo>
                      <a:pt x="5" y="17"/>
                    </a:moveTo>
                    <a:lnTo>
                      <a:pt x="11" y="19"/>
                    </a:lnTo>
                    <a:lnTo>
                      <a:pt x="14" y="19"/>
                    </a:lnTo>
                    <a:lnTo>
                      <a:pt x="16" y="20"/>
                    </a:lnTo>
                    <a:lnTo>
                      <a:pt x="19" y="19"/>
                    </a:lnTo>
                    <a:lnTo>
                      <a:pt x="19" y="17"/>
                    </a:lnTo>
                    <a:lnTo>
                      <a:pt x="21" y="16"/>
                    </a:lnTo>
                    <a:lnTo>
                      <a:pt x="21" y="14"/>
                    </a:lnTo>
                    <a:lnTo>
                      <a:pt x="19" y="13"/>
                    </a:lnTo>
                    <a:lnTo>
                      <a:pt x="19" y="8"/>
                    </a:lnTo>
                    <a:lnTo>
                      <a:pt x="18" y="6"/>
                    </a:lnTo>
                    <a:lnTo>
                      <a:pt x="16" y="3"/>
                    </a:lnTo>
                    <a:lnTo>
                      <a:pt x="16" y="1"/>
                    </a:lnTo>
                    <a:lnTo>
                      <a:pt x="13" y="0"/>
                    </a:lnTo>
                    <a:lnTo>
                      <a:pt x="8" y="1"/>
                    </a:lnTo>
                    <a:lnTo>
                      <a:pt x="3" y="5"/>
                    </a:lnTo>
                    <a:lnTo>
                      <a:pt x="0" y="5"/>
                    </a:lnTo>
                    <a:lnTo>
                      <a:pt x="0" y="6"/>
                    </a:lnTo>
                    <a:lnTo>
                      <a:pt x="2" y="9"/>
                    </a:lnTo>
                    <a:lnTo>
                      <a:pt x="3" y="11"/>
                    </a:lnTo>
                    <a:lnTo>
                      <a:pt x="3" y="13"/>
                    </a:lnTo>
                    <a:lnTo>
                      <a:pt x="3" y="14"/>
                    </a:lnTo>
                    <a:lnTo>
                      <a:pt x="0" y="14"/>
                    </a:lnTo>
                    <a:lnTo>
                      <a:pt x="0" y="14"/>
                    </a:lnTo>
                    <a:lnTo>
                      <a:pt x="0" y="16"/>
                    </a:lnTo>
                    <a:lnTo>
                      <a:pt x="5" y="17"/>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6" name="Freeform 271">
                <a:extLst>
                  <a:ext uri="{FF2B5EF4-FFF2-40B4-BE49-F238E27FC236}">
                    <a16:creationId xmlns:a16="http://schemas.microsoft.com/office/drawing/2014/main" id="{63CFEEAB-B9FD-4CCB-BC72-C93D5AA1C157}"/>
                  </a:ext>
                </a:extLst>
              </p:cNvPr>
              <p:cNvSpPr>
                <a:spLocks/>
              </p:cNvSpPr>
              <p:nvPr/>
            </p:nvSpPr>
            <p:spPr bwMode="auto">
              <a:xfrm>
                <a:off x="5703" y="814"/>
                <a:ext cx="7" cy="10"/>
              </a:xfrm>
              <a:custGeom>
                <a:avLst/>
                <a:gdLst>
                  <a:gd name="T0" fmla="*/ 3 w 7"/>
                  <a:gd name="T1" fmla="*/ 8 h 10"/>
                  <a:gd name="T2" fmla="*/ 3 w 7"/>
                  <a:gd name="T3" fmla="*/ 10 h 10"/>
                  <a:gd name="T4" fmla="*/ 5 w 7"/>
                  <a:gd name="T5" fmla="*/ 8 h 10"/>
                  <a:gd name="T6" fmla="*/ 7 w 7"/>
                  <a:gd name="T7" fmla="*/ 5 h 10"/>
                  <a:gd name="T8" fmla="*/ 5 w 7"/>
                  <a:gd name="T9" fmla="*/ 2 h 10"/>
                  <a:gd name="T10" fmla="*/ 2 w 7"/>
                  <a:gd name="T11" fmla="*/ 0 h 10"/>
                  <a:gd name="T12" fmla="*/ 0 w 7"/>
                  <a:gd name="T13" fmla="*/ 2 h 10"/>
                  <a:gd name="T14" fmla="*/ 0 w 7"/>
                  <a:gd name="T15" fmla="*/ 4 h 10"/>
                  <a:gd name="T16" fmla="*/ 3 w 7"/>
                  <a:gd name="T17" fmla="*/ 7 h 10"/>
                  <a:gd name="T18" fmla="*/ 3 w 7"/>
                  <a:gd name="T19" fmla="*/ 8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10">
                    <a:moveTo>
                      <a:pt x="3" y="8"/>
                    </a:moveTo>
                    <a:lnTo>
                      <a:pt x="3" y="10"/>
                    </a:lnTo>
                    <a:lnTo>
                      <a:pt x="5" y="8"/>
                    </a:lnTo>
                    <a:lnTo>
                      <a:pt x="7" y="5"/>
                    </a:lnTo>
                    <a:lnTo>
                      <a:pt x="5" y="2"/>
                    </a:lnTo>
                    <a:lnTo>
                      <a:pt x="2" y="0"/>
                    </a:lnTo>
                    <a:lnTo>
                      <a:pt x="0" y="2"/>
                    </a:lnTo>
                    <a:lnTo>
                      <a:pt x="0" y="4"/>
                    </a:lnTo>
                    <a:lnTo>
                      <a:pt x="3" y="7"/>
                    </a:lnTo>
                    <a:lnTo>
                      <a:pt x="3" y="8"/>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7" name="Freeform 272">
                <a:extLst>
                  <a:ext uri="{FF2B5EF4-FFF2-40B4-BE49-F238E27FC236}">
                    <a16:creationId xmlns:a16="http://schemas.microsoft.com/office/drawing/2014/main" id="{D5ABEFE7-41FE-47F9-AC72-B01C47FD088F}"/>
                  </a:ext>
                </a:extLst>
              </p:cNvPr>
              <p:cNvSpPr>
                <a:spLocks/>
              </p:cNvSpPr>
              <p:nvPr/>
            </p:nvSpPr>
            <p:spPr bwMode="auto">
              <a:xfrm>
                <a:off x="5542" y="983"/>
                <a:ext cx="5" cy="7"/>
              </a:xfrm>
              <a:custGeom>
                <a:avLst/>
                <a:gdLst>
                  <a:gd name="T0" fmla="*/ 5 w 5"/>
                  <a:gd name="T1" fmla="*/ 2 h 7"/>
                  <a:gd name="T2" fmla="*/ 5 w 5"/>
                  <a:gd name="T3" fmla="*/ 0 h 7"/>
                  <a:gd name="T4" fmla="*/ 3 w 5"/>
                  <a:gd name="T5" fmla="*/ 0 h 7"/>
                  <a:gd name="T6" fmla="*/ 0 w 5"/>
                  <a:gd name="T7" fmla="*/ 4 h 7"/>
                  <a:gd name="T8" fmla="*/ 0 w 5"/>
                  <a:gd name="T9" fmla="*/ 5 h 7"/>
                  <a:gd name="T10" fmla="*/ 2 w 5"/>
                  <a:gd name="T11" fmla="*/ 7 h 7"/>
                  <a:gd name="T12" fmla="*/ 3 w 5"/>
                  <a:gd name="T13" fmla="*/ 5 h 7"/>
                  <a:gd name="T14" fmla="*/ 2 w 5"/>
                  <a:gd name="T15" fmla="*/ 4 h 7"/>
                  <a:gd name="T16" fmla="*/ 3 w 5"/>
                  <a:gd name="T17" fmla="*/ 4 h 7"/>
                  <a:gd name="T18" fmla="*/ 5 w 5"/>
                  <a:gd name="T19"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7">
                    <a:moveTo>
                      <a:pt x="5" y="2"/>
                    </a:moveTo>
                    <a:lnTo>
                      <a:pt x="5" y="0"/>
                    </a:lnTo>
                    <a:lnTo>
                      <a:pt x="3" y="0"/>
                    </a:lnTo>
                    <a:lnTo>
                      <a:pt x="0" y="4"/>
                    </a:lnTo>
                    <a:lnTo>
                      <a:pt x="0" y="5"/>
                    </a:lnTo>
                    <a:lnTo>
                      <a:pt x="2" y="7"/>
                    </a:lnTo>
                    <a:lnTo>
                      <a:pt x="3" y="5"/>
                    </a:lnTo>
                    <a:lnTo>
                      <a:pt x="2" y="4"/>
                    </a:lnTo>
                    <a:lnTo>
                      <a:pt x="3" y="4"/>
                    </a:lnTo>
                    <a:lnTo>
                      <a:pt x="5" y="2"/>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8" name="Freeform 273">
                <a:extLst>
                  <a:ext uri="{FF2B5EF4-FFF2-40B4-BE49-F238E27FC236}">
                    <a16:creationId xmlns:a16="http://schemas.microsoft.com/office/drawing/2014/main" id="{F28C1919-E42A-4014-BFBC-0D75C8A458F1}"/>
                  </a:ext>
                </a:extLst>
              </p:cNvPr>
              <p:cNvSpPr>
                <a:spLocks/>
              </p:cNvSpPr>
              <p:nvPr/>
            </p:nvSpPr>
            <p:spPr bwMode="auto">
              <a:xfrm>
                <a:off x="5169" y="816"/>
                <a:ext cx="5" cy="3"/>
              </a:xfrm>
              <a:custGeom>
                <a:avLst/>
                <a:gdLst>
                  <a:gd name="T0" fmla="*/ 4 w 5"/>
                  <a:gd name="T1" fmla="*/ 3 h 3"/>
                  <a:gd name="T2" fmla="*/ 5 w 5"/>
                  <a:gd name="T3" fmla="*/ 2 h 3"/>
                  <a:gd name="T4" fmla="*/ 4 w 5"/>
                  <a:gd name="T5" fmla="*/ 0 h 3"/>
                  <a:gd name="T6" fmla="*/ 2 w 5"/>
                  <a:gd name="T7" fmla="*/ 0 h 3"/>
                  <a:gd name="T8" fmla="*/ 2 w 5"/>
                  <a:gd name="T9" fmla="*/ 2 h 3"/>
                  <a:gd name="T10" fmla="*/ 0 w 5"/>
                  <a:gd name="T11" fmla="*/ 2 h 3"/>
                  <a:gd name="T12" fmla="*/ 0 w 5"/>
                  <a:gd name="T13" fmla="*/ 3 h 3"/>
                  <a:gd name="T14" fmla="*/ 2 w 5"/>
                  <a:gd name="T15" fmla="*/ 3 h 3"/>
                  <a:gd name="T16" fmla="*/ 4 w 5"/>
                  <a:gd name="T17"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3">
                    <a:moveTo>
                      <a:pt x="4" y="3"/>
                    </a:moveTo>
                    <a:lnTo>
                      <a:pt x="5" y="2"/>
                    </a:lnTo>
                    <a:lnTo>
                      <a:pt x="4" y="0"/>
                    </a:lnTo>
                    <a:lnTo>
                      <a:pt x="2" y="0"/>
                    </a:lnTo>
                    <a:lnTo>
                      <a:pt x="2" y="2"/>
                    </a:lnTo>
                    <a:lnTo>
                      <a:pt x="0" y="2"/>
                    </a:lnTo>
                    <a:lnTo>
                      <a:pt x="0" y="3"/>
                    </a:lnTo>
                    <a:lnTo>
                      <a:pt x="2" y="3"/>
                    </a:lnTo>
                    <a:lnTo>
                      <a:pt x="4" y="3"/>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9" name="Freeform 274">
                <a:extLst>
                  <a:ext uri="{FF2B5EF4-FFF2-40B4-BE49-F238E27FC236}">
                    <a16:creationId xmlns:a16="http://schemas.microsoft.com/office/drawing/2014/main" id="{29C34B82-C5A2-4F39-8322-4E16918C72C4}"/>
                  </a:ext>
                </a:extLst>
              </p:cNvPr>
              <p:cNvSpPr>
                <a:spLocks/>
              </p:cNvSpPr>
              <p:nvPr/>
            </p:nvSpPr>
            <p:spPr bwMode="auto">
              <a:xfrm>
                <a:off x="5163" y="822"/>
                <a:ext cx="6" cy="5"/>
              </a:xfrm>
              <a:custGeom>
                <a:avLst/>
                <a:gdLst>
                  <a:gd name="T0" fmla="*/ 5 w 6"/>
                  <a:gd name="T1" fmla="*/ 5 h 5"/>
                  <a:gd name="T2" fmla="*/ 6 w 6"/>
                  <a:gd name="T3" fmla="*/ 5 h 5"/>
                  <a:gd name="T4" fmla="*/ 6 w 6"/>
                  <a:gd name="T5" fmla="*/ 4 h 5"/>
                  <a:gd name="T6" fmla="*/ 6 w 6"/>
                  <a:gd name="T7" fmla="*/ 2 h 5"/>
                  <a:gd name="T8" fmla="*/ 5 w 6"/>
                  <a:gd name="T9" fmla="*/ 0 h 5"/>
                  <a:gd name="T10" fmla="*/ 3 w 6"/>
                  <a:gd name="T11" fmla="*/ 0 h 5"/>
                  <a:gd name="T12" fmla="*/ 2 w 6"/>
                  <a:gd name="T13" fmla="*/ 2 h 5"/>
                  <a:gd name="T14" fmla="*/ 0 w 6"/>
                  <a:gd name="T15" fmla="*/ 4 h 5"/>
                  <a:gd name="T16" fmla="*/ 2 w 6"/>
                  <a:gd name="T17" fmla="*/ 5 h 5"/>
                  <a:gd name="T18" fmla="*/ 5 w 6"/>
                  <a:gd name="T19"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5">
                    <a:moveTo>
                      <a:pt x="5" y="5"/>
                    </a:moveTo>
                    <a:lnTo>
                      <a:pt x="6" y="5"/>
                    </a:lnTo>
                    <a:lnTo>
                      <a:pt x="6" y="4"/>
                    </a:lnTo>
                    <a:lnTo>
                      <a:pt x="6" y="2"/>
                    </a:lnTo>
                    <a:lnTo>
                      <a:pt x="5" y="0"/>
                    </a:lnTo>
                    <a:lnTo>
                      <a:pt x="3" y="0"/>
                    </a:lnTo>
                    <a:lnTo>
                      <a:pt x="2" y="2"/>
                    </a:lnTo>
                    <a:lnTo>
                      <a:pt x="0" y="4"/>
                    </a:lnTo>
                    <a:lnTo>
                      <a:pt x="2" y="5"/>
                    </a:lnTo>
                    <a:lnTo>
                      <a:pt x="5" y="5"/>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0" name="Freeform 275">
                <a:extLst>
                  <a:ext uri="{FF2B5EF4-FFF2-40B4-BE49-F238E27FC236}">
                    <a16:creationId xmlns:a16="http://schemas.microsoft.com/office/drawing/2014/main" id="{869A95BD-4B29-44C6-BFF3-CAD1B7C5F6E5}"/>
                  </a:ext>
                </a:extLst>
              </p:cNvPr>
              <p:cNvSpPr>
                <a:spLocks/>
              </p:cNvSpPr>
              <p:nvPr/>
            </p:nvSpPr>
            <p:spPr bwMode="auto">
              <a:xfrm>
                <a:off x="5165" y="816"/>
                <a:ext cx="3" cy="5"/>
              </a:xfrm>
              <a:custGeom>
                <a:avLst/>
                <a:gdLst>
                  <a:gd name="T0" fmla="*/ 0 w 3"/>
                  <a:gd name="T1" fmla="*/ 5 h 5"/>
                  <a:gd name="T2" fmla="*/ 1 w 3"/>
                  <a:gd name="T3" fmla="*/ 3 h 5"/>
                  <a:gd name="T4" fmla="*/ 1 w 3"/>
                  <a:gd name="T5" fmla="*/ 2 h 5"/>
                  <a:gd name="T6" fmla="*/ 3 w 3"/>
                  <a:gd name="T7" fmla="*/ 0 h 5"/>
                  <a:gd name="T8" fmla="*/ 0 w 3"/>
                  <a:gd name="T9" fmla="*/ 2 h 5"/>
                  <a:gd name="T10" fmla="*/ 0 w 3"/>
                  <a:gd name="T11" fmla="*/ 5 h 5"/>
                </a:gdLst>
                <a:ahLst/>
                <a:cxnLst>
                  <a:cxn ang="0">
                    <a:pos x="T0" y="T1"/>
                  </a:cxn>
                  <a:cxn ang="0">
                    <a:pos x="T2" y="T3"/>
                  </a:cxn>
                  <a:cxn ang="0">
                    <a:pos x="T4" y="T5"/>
                  </a:cxn>
                  <a:cxn ang="0">
                    <a:pos x="T6" y="T7"/>
                  </a:cxn>
                  <a:cxn ang="0">
                    <a:pos x="T8" y="T9"/>
                  </a:cxn>
                  <a:cxn ang="0">
                    <a:pos x="T10" y="T11"/>
                  </a:cxn>
                </a:cxnLst>
                <a:rect l="0" t="0" r="r" b="b"/>
                <a:pathLst>
                  <a:path w="3" h="5">
                    <a:moveTo>
                      <a:pt x="0" y="5"/>
                    </a:moveTo>
                    <a:lnTo>
                      <a:pt x="1" y="3"/>
                    </a:lnTo>
                    <a:lnTo>
                      <a:pt x="1" y="2"/>
                    </a:lnTo>
                    <a:lnTo>
                      <a:pt x="3" y="0"/>
                    </a:lnTo>
                    <a:lnTo>
                      <a:pt x="0" y="2"/>
                    </a:lnTo>
                    <a:lnTo>
                      <a:pt x="0" y="5"/>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1" name="Freeform 276">
                <a:extLst>
                  <a:ext uri="{FF2B5EF4-FFF2-40B4-BE49-F238E27FC236}">
                    <a16:creationId xmlns:a16="http://schemas.microsoft.com/office/drawing/2014/main" id="{FD58CAD3-6527-4D9C-9B70-7EC2AB89C149}"/>
                  </a:ext>
                </a:extLst>
              </p:cNvPr>
              <p:cNvSpPr>
                <a:spLocks/>
              </p:cNvSpPr>
              <p:nvPr/>
            </p:nvSpPr>
            <p:spPr bwMode="auto">
              <a:xfrm>
                <a:off x="5174" y="778"/>
                <a:ext cx="10" cy="6"/>
              </a:xfrm>
              <a:custGeom>
                <a:avLst/>
                <a:gdLst>
                  <a:gd name="T0" fmla="*/ 3 w 10"/>
                  <a:gd name="T1" fmla="*/ 0 h 6"/>
                  <a:gd name="T2" fmla="*/ 2 w 10"/>
                  <a:gd name="T3" fmla="*/ 0 h 6"/>
                  <a:gd name="T4" fmla="*/ 0 w 10"/>
                  <a:gd name="T5" fmla="*/ 1 h 6"/>
                  <a:gd name="T6" fmla="*/ 2 w 10"/>
                  <a:gd name="T7" fmla="*/ 5 h 6"/>
                  <a:gd name="T8" fmla="*/ 7 w 10"/>
                  <a:gd name="T9" fmla="*/ 6 h 6"/>
                  <a:gd name="T10" fmla="*/ 10 w 10"/>
                  <a:gd name="T11" fmla="*/ 6 h 6"/>
                  <a:gd name="T12" fmla="*/ 10 w 10"/>
                  <a:gd name="T13" fmla="*/ 3 h 6"/>
                  <a:gd name="T14" fmla="*/ 7 w 10"/>
                  <a:gd name="T15" fmla="*/ 1 h 6"/>
                  <a:gd name="T16" fmla="*/ 3 w 10"/>
                  <a:gd name="T17" fmla="*/ 1 h 6"/>
                  <a:gd name="T18" fmla="*/ 3 w 10"/>
                  <a:gd name="T19"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6">
                    <a:moveTo>
                      <a:pt x="3" y="0"/>
                    </a:moveTo>
                    <a:lnTo>
                      <a:pt x="2" y="0"/>
                    </a:lnTo>
                    <a:lnTo>
                      <a:pt x="0" y="1"/>
                    </a:lnTo>
                    <a:lnTo>
                      <a:pt x="2" y="5"/>
                    </a:lnTo>
                    <a:lnTo>
                      <a:pt x="7" y="6"/>
                    </a:lnTo>
                    <a:lnTo>
                      <a:pt x="10" y="6"/>
                    </a:lnTo>
                    <a:lnTo>
                      <a:pt x="10" y="3"/>
                    </a:lnTo>
                    <a:lnTo>
                      <a:pt x="7" y="1"/>
                    </a:lnTo>
                    <a:lnTo>
                      <a:pt x="3" y="1"/>
                    </a:lnTo>
                    <a:lnTo>
                      <a:pt x="3"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2" name="Freeform 277">
                <a:extLst>
                  <a:ext uri="{FF2B5EF4-FFF2-40B4-BE49-F238E27FC236}">
                    <a16:creationId xmlns:a16="http://schemas.microsoft.com/office/drawing/2014/main" id="{C55A12E4-7502-4640-92B0-065E97951909}"/>
                  </a:ext>
                </a:extLst>
              </p:cNvPr>
              <p:cNvSpPr>
                <a:spLocks/>
              </p:cNvSpPr>
              <p:nvPr/>
            </p:nvSpPr>
            <p:spPr bwMode="auto">
              <a:xfrm>
                <a:off x="5181" y="787"/>
                <a:ext cx="6" cy="8"/>
              </a:xfrm>
              <a:custGeom>
                <a:avLst/>
                <a:gdLst>
                  <a:gd name="T0" fmla="*/ 0 w 6"/>
                  <a:gd name="T1" fmla="*/ 5 h 8"/>
                  <a:gd name="T2" fmla="*/ 0 w 6"/>
                  <a:gd name="T3" fmla="*/ 5 h 8"/>
                  <a:gd name="T4" fmla="*/ 0 w 6"/>
                  <a:gd name="T5" fmla="*/ 8 h 8"/>
                  <a:gd name="T6" fmla="*/ 0 w 6"/>
                  <a:gd name="T7" fmla="*/ 8 h 8"/>
                  <a:gd name="T8" fmla="*/ 3 w 6"/>
                  <a:gd name="T9" fmla="*/ 8 h 8"/>
                  <a:gd name="T10" fmla="*/ 4 w 6"/>
                  <a:gd name="T11" fmla="*/ 7 h 8"/>
                  <a:gd name="T12" fmla="*/ 4 w 6"/>
                  <a:gd name="T13" fmla="*/ 5 h 8"/>
                  <a:gd name="T14" fmla="*/ 6 w 6"/>
                  <a:gd name="T15" fmla="*/ 5 h 8"/>
                  <a:gd name="T16" fmla="*/ 6 w 6"/>
                  <a:gd name="T17" fmla="*/ 4 h 8"/>
                  <a:gd name="T18" fmla="*/ 4 w 6"/>
                  <a:gd name="T19" fmla="*/ 0 h 8"/>
                  <a:gd name="T20" fmla="*/ 3 w 6"/>
                  <a:gd name="T21" fmla="*/ 0 h 8"/>
                  <a:gd name="T22" fmla="*/ 1 w 6"/>
                  <a:gd name="T23" fmla="*/ 2 h 8"/>
                  <a:gd name="T24" fmla="*/ 0 w 6"/>
                  <a:gd name="T25"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8">
                    <a:moveTo>
                      <a:pt x="0" y="5"/>
                    </a:moveTo>
                    <a:lnTo>
                      <a:pt x="0" y="5"/>
                    </a:lnTo>
                    <a:lnTo>
                      <a:pt x="0" y="8"/>
                    </a:lnTo>
                    <a:lnTo>
                      <a:pt x="0" y="8"/>
                    </a:lnTo>
                    <a:lnTo>
                      <a:pt x="3" y="8"/>
                    </a:lnTo>
                    <a:lnTo>
                      <a:pt x="4" y="7"/>
                    </a:lnTo>
                    <a:lnTo>
                      <a:pt x="4" y="5"/>
                    </a:lnTo>
                    <a:lnTo>
                      <a:pt x="6" y="5"/>
                    </a:lnTo>
                    <a:lnTo>
                      <a:pt x="6" y="4"/>
                    </a:lnTo>
                    <a:lnTo>
                      <a:pt x="4" y="0"/>
                    </a:lnTo>
                    <a:lnTo>
                      <a:pt x="3" y="0"/>
                    </a:lnTo>
                    <a:lnTo>
                      <a:pt x="1" y="2"/>
                    </a:lnTo>
                    <a:lnTo>
                      <a:pt x="0" y="5"/>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3" name="Freeform 278">
                <a:extLst>
                  <a:ext uri="{FF2B5EF4-FFF2-40B4-BE49-F238E27FC236}">
                    <a16:creationId xmlns:a16="http://schemas.microsoft.com/office/drawing/2014/main" id="{14F2FD9F-CDEB-4710-A73E-672B456AC28F}"/>
                  </a:ext>
                </a:extLst>
              </p:cNvPr>
              <p:cNvSpPr>
                <a:spLocks/>
              </p:cNvSpPr>
              <p:nvPr/>
            </p:nvSpPr>
            <p:spPr bwMode="auto">
              <a:xfrm>
                <a:off x="5181" y="803"/>
                <a:ext cx="6" cy="5"/>
              </a:xfrm>
              <a:custGeom>
                <a:avLst/>
                <a:gdLst>
                  <a:gd name="T0" fmla="*/ 3 w 6"/>
                  <a:gd name="T1" fmla="*/ 0 h 5"/>
                  <a:gd name="T2" fmla="*/ 1 w 6"/>
                  <a:gd name="T3" fmla="*/ 2 h 5"/>
                  <a:gd name="T4" fmla="*/ 0 w 6"/>
                  <a:gd name="T5" fmla="*/ 2 h 5"/>
                  <a:gd name="T6" fmla="*/ 1 w 6"/>
                  <a:gd name="T7" fmla="*/ 5 h 5"/>
                  <a:gd name="T8" fmla="*/ 3 w 6"/>
                  <a:gd name="T9" fmla="*/ 5 h 5"/>
                  <a:gd name="T10" fmla="*/ 6 w 6"/>
                  <a:gd name="T11" fmla="*/ 3 h 5"/>
                  <a:gd name="T12" fmla="*/ 6 w 6"/>
                  <a:gd name="T13" fmla="*/ 2 h 5"/>
                  <a:gd name="T14" fmla="*/ 4 w 6"/>
                  <a:gd name="T15" fmla="*/ 0 h 5"/>
                  <a:gd name="T16" fmla="*/ 3 w 6"/>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5">
                    <a:moveTo>
                      <a:pt x="3" y="0"/>
                    </a:moveTo>
                    <a:lnTo>
                      <a:pt x="1" y="2"/>
                    </a:lnTo>
                    <a:lnTo>
                      <a:pt x="0" y="2"/>
                    </a:lnTo>
                    <a:lnTo>
                      <a:pt x="1" y="5"/>
                    </a:lnTo>
                    <a:lnTo>
                      <a:pt x="3" y="5"/>
                    </a:lnTo>
                    <a:lnTo>
                      <a:pt x="6" y="3"/>
                    </a:lnTo>
                    <a:lnTo>
                      <a:pt x="6" y="2"/>
                    </a:lnTo>
                    <a:lnTo>
                      <a:pt x="4" y="0"/>
                    </a:lnTo>
                    <a:lnTo>
                      <a:pt x="3"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4" name="Freeform 279">
                <a:extLst>
                  <a:ext uri="{FF2B5EF4-FFF2-40B4-BE49-F238E27FC236}">
                    <a16:creationId xmlns:a16="http://schemas.microsoft.com/office/drawing/2014/main" id="{CC696877-6602-4613-830D-1242242D7A43}"/>
                  </a:ext>
                </a:extLst>
              </p:cNvPr>
              <p:cNvSpPr>
                <a:spLocks/>
              </p:cNvSpPr>
              <p:nvPr/>
            </p:nvSpPr>
            <p:spPr bwMode="auto">
              <a:xfrm>
                <a:off x="5160" y="781"/>
                <a:ext cx="19" cy="13"/>
              </a:xfrm>
              <a:custGeom>
                <a:avLst/>
                <a:gdLst>
                  <a:gd name="T0" fmla="*/ 19 w 19"/>
                  <a:gd name="T1" fmla="*/ 5 h 13"/>
                  <a:gd name="T2" fmla="*/ 17 w 19"/>
                  <a:gd name="T3" fmla="*/ 6 h 13"/>
                  <a:gd name="T4" fmla="*/ 16 w 19"/>
                  <a:gd name="T5" fmla="*/ 6 h 13"/>
                  <a:gd name="T6" fmla="*/ 11 w 19"/>
                  <a:gd name="T7" fmla="*/ 3 h 13"/>
                  <a:gd name="T8" fmla="*/ 6 w 19"/>
                  <a:gd name="T9" fmla="*/ 0 h 13"/>
                  <a:gd name="T10" fmla="*/ 3 w 19"/>
                  <a:gd name="T11" fmla="*/ 0 h 13"/>
                  <a:gd name="T12" fmla="*/ 0 w 19"/>
                  <a:gd name="T13" fmla="*/ 2 h 13"/>
                  <a:gd name="T14" fmla="*/ 0 w 19"/>
                  <a:gd name="T15" fmla="*/ 2 h 13"/>
                  <a:gd name="T16" fmla="*/ 1 w 19"/>
                  <a:gd name="T17" fmla="*/ 3 h 13"/>
                  <a:gd name="T18" fmla="*/ 5 w 19"/>
                  <a:gd name="T19" fmla="*/ 3 h 13"/>
                  <a:gd name="T20" fmla="*/ 9 w 19"/>
                  <a:gd name="T21" fmla="*/ 5 h 13"/>
                  <a:gd name="T22" fmla="*/ 14 w 19"/>
                  <a:gd name="T23" fmla="*/ 10 h 13"/>
                  <a:gd name="T24" fmla="*/ 16 w 19"/>
                  <a:gd name="T25" fmla="*/ 13 h 13"/>
                  <a:gd name="T26" fmla="*/ 19 w 19"/>
                  <a:gd name="T27" fmla="*/ 11 h 13"/>
                  <a:gd name="T28" fmla="*/ 19 w 19"/>
                  <a:gd name="T29" fmla="*/ 8 h 13"/>
                  <a:gd name="T30" fmla="*/ 19 w 19"/>
                  <a:gd name="T31" fmla="*/ 6 h 13"/>
                  <a:gd name="T32" fmla="*/ 19 w 19"/>
                  <a:gd name="T33" fmla="*/ 5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 h="13">
                    <a:moveTo>
                      <a:pt x="19" y="5"/>
                    </a:moveTo>
                    <a:lnTo>
                      <a:pt x="17" y="6"/>
                    </a:lnTo>
                    <a:lnTo>
                      <a:pt x="16" y="6"/>
                    </a:lnTo>
                    <a:lnTo>
                      <a:pt x="11" y="3"/>
                    </a:lnTo>
                    <a:lnTo>
                      <a:pt x="6" y="0"/>
                    </a:lnTo>
                    <a:lnTo>
                      <a:pt x="3" y="0"/>
                    </a:lnTo>
                    <a:lnTo>
                      <a:pt x="0" y="2"/>
                    </a:lnTo>
                    <a:lnTo>
                      <a:pt x="0" y="2"/>
                    </a:lnTo>
                    <a:lnTo>
                      <a:pt x="1" y="3"/>
                    </a:lnTo>
                    <a:lnTo>
                      <a:pt x="5" y="3"/>
                    </a:lnTo>
                    <a:lnTo>
                      <a:pt x="9" y="5"/>
                    </a:lnTo>
                    <a:lnTo>
                      <a:pt x="14" y="10"/>
                    </a:lnTo>
                    <a:lnTo>
                      <a:pt x="16" y="13"/>
                    </a:lnTo>
                    <a:lnTo>
                      <a:pt x="19" y="11"/>
                    </a:lnTo>
                    <a:lnTo>
                      <a:pt x="19" y="8"/>
                    </a:lnTo>
                    <a:lnTo>
                      <a:pt x="19" y="6"/>
                    </a:lnTo>
                    <a:lnTo>
                      <a:pt x="19" y="5"/>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5" name="Freeform 280">
                <a:extLst>
                  <a:ext uri="{FF2B5EF4-FFF2-40B4-BE49-F238E27FC236}">
                    <a16:creationId xmlns:a16="http://schemas.microsoft.com/office/drawing/2014/main" id="{D647F12D-B8BA-4BE4-8923-B2D9FA053933}"/>
                  </a:ext>
                </a:extLst>
              </p:cNvPr>
              <p:cNvSpPr>
                <a:spLocks/>
              </p:cNvSpPr>
              <p:nvPr/>
            </p:nvSpPr>
            <p:spPr bwMode="auto">
              <a:xfrm>
                <a:off x="5173" y="818"/>
                <a:ext cx="14" cy="16"/>
              </a:xfrm>
              <a:custGeom>
                <a:avLst/>
                <a:gdLst>
                  <a:gd name="T0" fmla="*/ 3 w 14"/>
                  <a:gd name="T1" fmla="*/ 12 h 16"/>
                  <a:gd name="T2" fmla="*/ 4 w 14"/>
                  <a:gd name="T3" fmla="*/ 14 h 16"/>
                  <a:gd name="T4" fmla="*/ 6 w 14"/>
                  <a:gd name="T5" fmla="*/ 16 h 16"/>
                  <a:gd name="T6" fmla="*/ 11 w 14"/>
                  <a:gd name="T7" fmla="*/ 14 h 16"/>
                  <a:gd name="T8" fmla="*/ 14 w 14"/>
                  <a:gd name="T9" fmla="*/ 14 h 16"/>
                  <a:gd name="T10" fmla="*/ 14 w 14"/>
                  <a:gd name="T11" fmla="*/ 12 h 16"/>
                  <a:gd name="T12" fmla="*/ 12 w 14"/>
                  <a:gd name="T13" fmla="*/ 9 h 16"/>
                  <a:gd name="T14" fmla="*/ 11 w 14"/>
                  <a:gd name="T15" fmla="*/ 6 h 16"/>
                  <a:gd name="T16" fmla="*/ 12 w 14"/>
                  <a:gd name="T17" fmla="*/ 4 h 16"/>
                  <a:gd name="T18" fmla="*/ 9 w 14"/>
                  <a:gd name="T19" fmla="*/ 1 h 16"/>
                  <a:gd name="T20" fmla="*/ 8 w 14"/>
                  <a:gd name="T21" fmla="*/ 0 h 16"/>
                  <a:gd name="T22" fmla="*/ 6 w 14"/>
                  <a:gd name="T23" fmla="*/ 0 h 16"/>
                  <a:gd name="T24" fmla="*/ 3 w 14"/>
                  <a:gd name="T25" fmla="*/ 1 h 16"/>
                  <a:gd name="T26" fmla="*/ 0 w 14"/>
                  <a:gd name="T27" fmla="*/ 3 h 16"/>
                  <a:gd name="T28" fmla="*/ 0 w 14"/>
                  <a:gd name="T29" fmla="*/ 4 h 16"/>
                  <a:gd name="T30" fmla="*/ 1 w 14"/>
                  <a:gd name="T31" fmla="*/ 8 h 16"/>
                  <a:gd name="T32" fmla="*/ 3 w 14"/>
                  <a:gd name="T33" fmla="*/ 1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 h="16">
                    <a:moveTo>
                      <a:pt x="3" y="12"/>
                    </a:moveTo>
                    <a:lnTo>
                      <a:pt x="4" y="14"/>
                    </a:lnTo>
                    <a:lnTo>
                      <a:pt x="6" y="16"/>
                    </a:lnTo>
                    <a:lnTo>
                      <a:pt x="11" y="14"/>
                    </a:lnTo>
                    <a:lnTo>
                      <a:pt x="14" y="14"/>
                    </a:lnTo>
                    <a:lnTo>
                      <a:pt x="14" y="12"/>
                    </a:lnTo>
                    <a:lnTo>
                      <a:pt x="12" y="9"/>
                    </a:lnTo>
                    <a:lnTo>
                      <a:pt x="11" y="6"/>
                    </a:lnTo>
                    <a:lnTo>
                      <a:pt x="12" y="4"/>
                    </a:lnTo>
                    <a:lnTo>
                      <a:pt x="9" y="1"/>
                    </a:lnTo>
                    <a:lnTo>
                      <a:pt x="8" y="0"/>
                    </a:lnTo>
                    <a:lnTo>
                      <a:pt x="6" y="0"/>
                    </a:lnTo>
                    <a:lnTo>
                      <a:pt x="3" y="1"/>
                    </a:lnTo>
                    <a:lnTo>
                      <a:pt x="0" y="3"/>
                    </a:lnTo>
                    <a:lnTo>
                      <a:pt x="0" y="4"/>
                    </a:lnTo>
                    <a:lnTo>
                      <a:pt x="1" y="8"/>
                    </a:lnTo>
                    <a:lnTo>
                      <a:pt x="3" y="12"/>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6" name="Freeform 281">
                <a:extLst>
                  <a:ext uri="{FF2B5EF4-FFF2-40B4-BE49-F238E27FC236}">
                    <a16:creationId xmlns:a16="http://schemas.microsoft.com/office/drawing/2014/main" id="{86E7A1AC-B96D-4E86-A337-34666F10286D}"/>
                  </a:ext>
                </a:extLst>
              </p:cNvPr>
              <p:cNvSpPr>
                <a:spLocks/>
              </p:cNvSpPr>
              <p:nvPr/>
            </p:nvSpPr>
            <p:spPr bwMode="auto">
              <a:xfrm>
                <a:off x="6626" y="1650"/>
                <a:ext cx="9" cy="19"/>
              </a:xfrm>
              <a:custGeom>
                <a:avLst/>
                <a:gdLst>
                  <a:gd name="T0" fmla="*/ 4 w 9"/>
                  <a:gd name="T1" fmla="*/ 8 h 19"/>
                  <a:gd name="T2" fmla="*/ 4 w 9"/>
                  <a:gd name="T3" fmla="*/ 8 h 19"/>
                  <a:gd name="T4" fmla="*/ 9 w 9"/>
                  <a:gd name="T5" fmla="*/ 5 h 19"/>
                  <a:gd name="T6" fmla="*/ 9 w 9"/>
                  <a:gd name="T7" fmla="*/ 2 h 19"/>
                  <a:gd name="T8" fmla="*/ 9 w 9"/>
                  <a:gd name="T9" fmla="*/ 2 h 19"/>
                  <a:gd name="T10" fmla="*/ 6 w 9"/>
                  <a:gd name="T11" fmla="*/ 2 h 19"/>
                  <a:gd name="T12" fmla="*/ 4 w 9"/>
                  <a:gd name="T13" fmla="*/ 2 h 19"/>
                  <a:gd name="T14" fmla="*/ 3 w 9"/>
                  <a:gd name="T15" fmla="*/ 0 h 19"/>
                  <a:gd name="T16" fmla="*/ 3 w 9"/>
                  <a:gd name="T17" fmla="*/ 2 h 19"/>
                  <a:gd name="T18" fmla="*/ 3 w 9"/>
                  <a:gd name="T19" fmla="*/ 5 h 19"/>
                  <a:gd name="T20" fmla="*/ 1 w 9"/>
                  <a:gd name="T21" fmla="*/ 8 h 19"/>
                  <a:gd name="T22" fmla="*/ 1 w 9"/>
                  <a:gd name="T23" fmla="*/ 11 h 19"/>
                  <a:gd name="T24" fmla="*/ 0 w 9"/>
                  <a:gd name="T25" fmla="*/ 14 h 19"/>
                  <a:gd name="T26" fmla="*/ 0 w 9"/>
                  <a:gd name="T27" fmla="*/ 16 h 19"/>
                  <a:gd name="T28" fmla="*/ 3 w 9"/>
                  <a:gd name="T29" fmla="*/ 19 h 19"/>
                  <a:gd name="T30" fmla="*/ 3 w 9"/>
                  <a:gd name="T31" fmla="*/ 14 h 19"/>
                  <a:gd name="T32" fmla="*/ 4 w 9"/>
                  <a:gd name="T33" fmla="*/ 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 h="19">
                    <a:moveTo>
                      <a:pt x="4" y="8"/>
                    </a:moveTo>
                    <a:lnTo>
                      <a:pt x="4" y="8"/>
                    </a:lnTo>
                    <a:lnTo>
                      <a:pt x="9" y="5"/>
                    </a:lnTo>
                    <a:lnTo>
                      <a:pt x="9" y="2"/>
                    </a:lnTo>
                    <a:lnTo>
                      <a:pt x="9" y="2"/>
                    </a:lnTo>
                    <a:lnTo>
                      <a:pt x="6" y="2"/>
                    </a:lnTo>
                    <a:lnTo>
                      <a:pt x="4" y="2"/>
                    </a:lnTo>
                    <a:lnTo>
                      <a:pt x="3" y="0"/>
                    </a:lnTo>
                    <a:lnTo>
                      <a:pt x="3" y="2"/>
                    </a:lnTo>
                    <a:lnTo>
                      <a:pt x="3" y="5"/>
                    </a:lnTo>
                    <a:lnTo>
                      <a:pt x="1" y="8"/>
                    </a:lnTo>
                    <a:lnTo>
                      <a:pt x="1" y="11"/>
                    </a:lnTo>
                    <a:lnTo>
                      <a:pt x="0" y="14"/>
                    </a:lnTo>
                    <a:lnTo>
                      <a:pt x="0" y="16"/>
                    </a:lnTo>
                    <a:lnTo>
                      <a:pt x="3" y="19"/>
                    </a:lnTo>
                    <a:lnTo>
                      <a:pt x="3" y="14"/>
                    </a:lnTo>
                    <a:lnTo>
                      <a:pt x="4" y="8"/>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7" name="Freeform 282">
                <a:extLst>
                  <a:ext uri="{FF2B5EF4-FFF2-40B4-BE49-F238E27FC236}">
                    <a16:creationId xmlns:a16="http://schemas.microsoft.com/office/drawing/2014/main" id="{409BBBC5-8F52-4D28-AD87-2C9FFD4518F1}"/>
                  </a:ext>
                </a:extLst>
              </p:cNvPr>
              <p:cNvSpPr>
                <a:spLocks/>
              </p:cNvSpPr>
              <p:nvPr/>
            </p:nvSpPr>
            <p:spPr bwMode="auto">
              <a:xfrm>
                <a:off x="5157" y="818"/>
                <a:ext cx="4" cy="6"/>
              </a:xfrm>
              <a:custGeom>
                <a:avLst/>
                <a:gdLst>
                  <a:gd name="T0" fmla="*/ 4 w 4"/>
                  <a:gd name="T1" fmla="*/ 0 h 6"/>
                  <a:gd name="T2" fmla="*/ 1 w 4"/>
                  <a:gd name="T3" fmla="*/ 0 h 6"/>
                  <a:gd name="T4" fmla="*/ 1 w 4"/>
                  <a:gd name="T5" fmla="*/ 1 h 6"/>
                  <a:gd name="T6" fmla="*/ 1 w 4"/>
                  <a:gd name="T7" fmla="*/ 1 h 6"/>
                  <a:gd name="T8" fmla="*/ 0 w 4"/>
                  <a:gd name="T9" fmla="*/ 4 h 6"/>
                  <a:gd name="T10" fmla="*/ 3 w 4"/>
                  <a:gd name="T11" fmla="*/ 6 h 6"/>
                  <a:gd name="T12" fmla="*/ 3 w 4"/>
                  <a:gd name="T13" fmla="*/ 4 h 6"/>
                  <a:gd name="T14" fmla="*/ 4 w 4"/>
                  <a:gd name="T15" fmla="*/ 1 h 6"/>
                  <a:gd name="T16" fmla="*/ 4 w 4"/>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6">
                    <a:moveTo>
                      <a:pt x="4" y="0"/>
                    </a:moveTo>
                    <a:lnTo>
                      <a:pt x="1" y="0"/>
                    </a:lnTo>
                    <a:lnTo>
                      <a:pt x="1" y="1"/>
                    </a:lnTo>
                    <a:lnTo>
                      <a:pt x="1" y="1"/>
                    </a:lnTo>
                    <a:lnTo>
                      <a:pt x="0" y="4"/>
                    </a:lnTo>
                    <a:lnTo>
                      <a:pt x="3" y="6"/>
                    </a:lnTo>
                    <a:lnTo>
                      <a:pt x="3" y="4"/>
                    </a:lnTo>
                    <a:lnTo>
                      <a:pt x="4" y="1"/>
                    </a:lnTo>
                    <a:lnTo>
                      <a:pt x="4"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8" name="Freeform 283">
                <a:extLst>
                  <a:ext uri="{FF2B5EF4-FFF2-40B4-BE49-F238E27FC236}">
                    <a16:creationId xmlns:a16="http://schemas.microsoft.com/office/drawing/2014/main" id="{F047CEE8-2A29-4034-A334-40B78FA8A404}"/>
                  </a:ext>
                </a:extLst>
              </p:cNvPr>
              <p:cNvSpPr>
                <a:spLocks/>
              </p:cNvSpPr>
              <p:nvPr/>
            </p:nvSpPr>
            <p:spPr bwMode="auto">
              <a:xfrm>
                <a:off x="5165" y="800"/>
                <a:ext cx="11" cy="8"/>
              </a:xfrm>
              <a:custGeom>
                <a:avLst/>
                <a:gdLst>
                  <a:gd name="T0" fmla="*/ 4 w 11"/>
                  <a:gd name="T1" fmla="*/ 6 h 8"/>
                  <a:gd name="T2" fmla="*/ 6 w 11"/>
                  <a:gd name="T3" fmla="*/ 6 h 8"/>
                  <a:gd name="T4" fmla="*/ 9 w 11"/>
                  <a:gd name="T5" fmla="*/ 6 h 8"/>
                  <a:gd name="T6" fmla="*/ 11 w 11"/>
                  <a:gd name="T7" fmla="*/ 6 h 8"/>
                  <a:gd name="T8" fmla="*/ 11 w 11"/>
                  <a:gd name="T9" fmla="*/ 3 h 8"/>
                  <a:gd name="T10" fmla="*/ 8 w 11"/>
                  <a:gd name="T11" fmla="*/ 3 h 8"/>
                  <a:gd name="T12" fmla="*/ 6 w 11"/>
                  <a:gd name="T13" fmla="*/ 2 h 8"/>
                  <a:gd name="T14" fmla="*/ 4 w 11"/>
                  <a:gd name="T15" fmla="*/ 0 h 8"/>
                  <a:gd name="T16" fmla="*/ 1 w 11"/>
                  <a:gd name="T17" fmla="*/ 2 h 8"/>
                  <a:gd name="T18" fmla="*/ 0 w 11"/>
                  <a:gd name="T19" fmla="*/ 5 h 8"/>
                  <a:gd name="T20" fmla="*/ 0 w 11"/>
                  <a:gd name="T21" fmla="*/ 8 h 8"/>
                  <a:gd name="T22" fmla="*/ 1 w 11"/>
                  <a:gd name="T23" fmla="*/ 8 h 8"/>
                  <a:gd name="T24" fmla="*/ 3 w 11"/>
                  <a:gd name="T25" fmla="*/ 8 h 8"/>
                  <a:gd name="T26" fmla="*/ 4 w 11"/>
                  <a:gd name="T27"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 h="8">
                    <a:moveTo>
                      <a:pt x="4" y="6"/>
                    </a:moveTo>
                    <a:lnTo>
                      <a:pt x="6" y="6"/>
                    </a:lnTo>
                    <a:lnTo>
                      <a:pt x="9" y="6"/>
                    </a:lnTo>
                    <a:lnTo>
                      <a:pt x="11" y="6"/>
                    </a:lnTo>
                    <a:lnTo>
                      <a:pt x="11" y="3"/>
                    </a:lnTo>
                    <a:lnTo>
                      <a:pt x="8" y="3"/>
                    </a:lnTo>
                    <a:lnTo>
                      <a:pt x="6" y="2"/>
                    </a:lnTo>
                    <a:lnTo>
                      <a:pt x="4" y="0"/>
                    </a:lnTo>
                    <a:lnTo>
                      <a:pt x="1" y="2"/>
                    </a:lnTo>
                    <a:lnTo>
                      <a:pt x="0" y="5"/>
                    </a:lnTo>
                    <a:lnTo>
                      <a:pt x="0" y="8"/>
                    </a:lnTo>
                    <a:lnTo>
                      <a:pt x="1" y="8"/>
                    </a:lnTo>
                    <a:lnTo>
                      <a:pt x="3" y="8"/>
                    </a:lnTo>
                    <a:lnTo>
                      <a:pt x="4" y="6"/>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9" name="Freeform 284">
                <a:extLst>
                  <a:ext uri="{FF2B5EF4-FFF2-40B4-BE49-F238E27FC236}">
                    <a16:creationId xmlns:a16="http://schemas.microsoft.com/office/drawing/2014/main" id="{6D406EEF-5187-41C7-ADD0-6C724FC1896C}"/>
                  </a:ext>
                </a:extLst>
              </p:cNvPr>
              <p:cNvSpPr>
                <a:spLocks/>
              </p:cNvSpPr>
              <p:nvPr/>
            </p:nvSpPr>
            <p:spPr bwMode="auto">
              <a:xfrm>
                <a:off x="6538" y="1275"/>
                <a:ext cx="3" cy="5"/>
              </a:xfrm>
              <a:custGeom>
                <a:avLst/>
                <a:gdLst>
                  <a:gd name="T0" fmla="*/ 3 w 3"/>
                  <a:gd name="T1" fmla="*/ 2 h 5"/>
                  <a:gd name="T2" fmla="*/ 3 w 3"/>
                  <a:gd name="T3" fmla="*/ 0 h 5"/>
                  <a:gd name="T4" fmla="*/ 2 w 3"/>
                  <a:gd name="T5" fmla="*/ 0 h 5"/>
                  <a:gd name="T6" fmla="*/ 0 w 3"/>
                  <a:gd name="T7" fmla="*/ 2 h 5"/>
                  <a:gd name="T8" fmla="*/ 0 w 3"/>
                  <a:gd name="T9" fmla="*/ 4 h 5"/>
                  <a:gd name="T10" fmla="*/ 2 w 3"/>
                  <a:gd name="T11" fmla="*/ 5 h 5"/>
                  <a:gd name="T12" fmla="*/ 3 w 3"/>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3" h="5">
                    <a:moveTo>
                      <a:pt x="3" y="2"/>
                    </a:moveTo>
                    <a:lnTo>
                      <a:pt x="3" y="0"/>
                    </a:lnTo>
                    <a:lnTo>
                      <a:pt x="2" y="0"/>
                    </a:lnTo>
                    <a:lnTo>
                      <a:pt x="0" y="2"/>
                    </a:lnTo>
                    <a:lnTo>
                      <a:pt x="0" y="4"/>
                    </a:lnTo>
                    <a:lnTo>
                      <a:pt x="2" y="5"/>
                    </a:lnTo>
                    <a:lnTo>
                      <a:pt x="3" y="2"/>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0" name="Freeform 285">
                <a:extLst>
                  <a:ext uri="{FF2B5EF4-FFF2-40B4-BE49-F238E27FC236}">
                    <a16:creationId xmlns:a16="http://schemas.microsoft.com/office/drawing/2014/main" id="{4E6C2E0E-B792-459F-997E-5F735B00CE24}"/>
                  </a:ext>
                </a:extLst>
              </p:cNvPr>
              <p:cNvSpPr>
                <a:spLocks/>
              </p:cNvSpPr>
              <p:nvPr/>
            </p:nvSpPr>
            <p:spPr bwMode="auto">
              <a:xfrm>
                <a:off x="5149" y="797"/>
                <a:ext cx="16" cy="8"/>
              </a:xfrm>
              <a:custGeom>
                <a:avLst/>
                <a:gdLst>
                  <a:gd name="T0" fmla="*/ 16 w 16"/>
                  <a:gd name="T1" fmla="*/ 5 h 8"/>
                  <a:gd name="T2" fmla="*/ 14 w 16"/>
                  <a:gd name="T3" fmla="*/ 3 h 8"/>
                  <a:gd name="T4" fmla="*/ 12 w 16"/>
                  <a:gd name="T5" fmla="*/ 3 h 8"/>
                  <a:gd name="T6" fmla="*/ 12 w 16"/>
                  <a:gd name="T7" fmla="*/ 3 h 8"/>
                  <a:gd name="T8" fmla="*/ 11 w 16"/>
                  <a:gd name="T9" fmla="*/ 3 h 8"/>
                  <a:gd name="T10" fmla="*/ 9 w 16"/>
                  <a:gd name="T11" fmla="*/ 0 h 8"/>
                  <a:gd name="T12" fmla="*/ 8 w 16"/>
                  <a:gd name="T13" fmla="*/ 1 h 8"/>
                  <a:gd name="T14" fmla="*/ 4 w 16"/>
                  <a:gd name="T15" fmla="*/ 1 h 8"/>
                  <a:gd name="T16" fmla="*/ 1 w 16"/>
                  <a:gd name="T17" fmla="*/ 1 h 8"/>
                  <a:gd name="T18" fmla="*/ 0 w 16"/>
                  <a:gd name="T19" fmla="*/ 3 h 8"/>
                  <a:gd name="T20" fmla="*/ 1 w 16"/>
                  <a:gd name="T21" fmla="*/ 5 h 8"/>
                  <a:gd name="T22" fmla="*/ 3 w 16"/>
                  <a:gd name="T23" fmla="*/ 6 h 8"/>
                  <a:gd name="T24" fmla="*/ 6 w 16"/>
                  <a:gd name="T25" fmla="*/ 6 h 8"/>
                  <a:gd name="T26" fmla="*/ 8 w 16"/>
                  <a:gd name="T27" fmla="*/ 8 h 8"/>
                  <a:gd name="T28" fmla="*/ 9 w 16"/>
                  <a:gd name="T29" fmla="*/ 8 h 8"/>
                  <a:gd name="T30" fmla="*/ 14 w 16"/>
                  <a:gd name="T31" fmla="*/ 6 h 8"/>
                  <a:gd name="T32" fmla="*/ 16 w 16"/>
                  <a:gd name="T33"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 h="8">
                    <a:moveTo>
                      <a:pt x="16" y="5"/>
                    </a:moveTo>
                    <a:lnTo>
                      <a:pt x="14" y="3"/>
                    </a:lnTo>
                    <a:lnTo>
                      <a:pt x="12" y="3"/>
                    </a:lnTo>
                    <a:lnTo>
                      <a:pt x="12" y="3"/>
                    </a:lnTo>
                    <a:lnTo>
                      <a:pt x="11" y="3"/>
                    </a:lnTo>
                    <a:lnTo>
                      <a:pt x="9" y="0"/>
                    </a:lnTo>
                    <a:lnTo>
                      <a:pt x="8" y="1"/>
                    </a:lnTo>
                    <a:lnTo>
                      <a:pt x="4" y="1"/>
                    </a:lnTo>
                    <a:lnTo>
                      <a:pt x="1" y="1"/>
                    </a:lnTo>
                    <a:lnTo>
                      <a:pt x="0" y="3"/>
                    </a:lnTo>
                    <a:lnTo>
                      <a:pt x="1" y="5"/>
                    </a:lnTo>
                    <a:lnTo>
                      <a:pt x="3" y="6"/>
                    </a:lnTo>
                    <a:lnTo>
                      <a:pt x="6" y="6"/>
                    </a:lnTo>
                    <a:lnTo>
                      <a:pt x="8" y="8"/>
                    </a:lnTo>
                    <a:lnTo>
                      <a:pt x="9" y="8"/>
                    </a:lnTo>
                    <a:lnTo>
                      <a:pt x="14" y="6"/>
                    </a:lnTo>
                    <a:lnTo>
                      <a:pt x="16" y="5"/>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1" name="Freeform 286">
                <a:extLst>
                  <a:ext uri="{FF2B5EF4-FFF2-40B4-BE49-F238E27FC236}">
                    <a16:creationId xmlns:a16="http://schemas.microsoft.com/office/drawing/2014/main" id="{B8F3AFC2-F832-43B3-9F2D-8F9F3332AE26}"/>
                  </a:ext>
                </a:extLst>
              </p:cNvPr>
              <p:cNvSpPr>
                <a:spLocks/>
              </p:cNvSpPr>
              <p:nvPr/>
            </p:nvSpPr>
            <p:spPr bwMode="auto">
              <a:xfrm>
                <a:off x="5158" y="813"/>
                <a:ext cx="5" cy="5"/>
              </a:xfrm>
              <a:custGeom>
                <a:avLst/>
                <a:gdLst>
                  <a:gd name="T0" fmla="*/ 5 w 5"/>
                  <a:gd name="T1" fmla="*/ 3 h 5"/>
                  <a:gd name="T2" fmla="*/ 3 w 5"/>
                  <a:gd name="T3" fmla="*/ 1 h 5"/>
                  <a:gd name="T4" fmla="*/ 0 w 5"/>
                  <a:gd name="T5" fmla="*/ 0 h 5"/>
                  <a:gd name="T6" fmla="*/ 0 w 5"/>
                  <a:gd name="T7" fmla="*/ 1 h 5"/>
                  <a:gd name="T8" fmla="*/ 2 w 5"/>
                  <a:gd name="T9" fmla="*/ 3 h 5"/>
                  <a:gd name="T10" fmla="*/ 5 w 5"/>
                  <a:gd name="T11" fmla="*/ 5 h 5"/>
                  <a:gd name="T12" fmla="*/ 5 w 5"/>
                  <a:gd name="T13" fmla="*/ 3 h 5"/>
                </a:gdLst>
                <a:ahLst/>
                <a:cxnLst>
                  <a:cxn ang="0">
                    <a:pos x="T0" y="T1"/>
                  </a:cxn>
                  <a:cxn ang="0">
                    <a:pos x="T2" y="T3"/>
                  </a:cxn>
                  <a:cxn ang="0">
                    <a:pos x="T4" y="T5"/>
                  </a:cxn>
                  <a:cxn ang="0">
                    <a:pos x="T6" y="T7"/>
                  </a:cxn>
                  <a:cxn ang="0">
                    <a:pos x="T8" y="T9"/>
                  </a:cxn>
                  <a:cxn ang="0">
                    <a:pos x="T10" y="T11"/>
                  </a:cxn>
                  <a:cxn ang="0">
                    <a:pos x="T12" y="T13"/>
                  </a:cxn>
                </a:cxnLst>
                <a:rect l="0" t="0" r="r" b="b"/>
                <a:pathLst>
                  <a:path w="5" h="5">
                    <a:moveTo>
                      <a:pt x="5" y="3"/>
                    </a:moveTo>
                    <a:lnTo>
                      <a:pt x="3" y="1"/>
                    </a:lnTo>
                    <a:lnTo>
                      <a:pt x="0" y="0"/>
                    </a:lnTo>
                    <a:lnTo>
                      <a:pt x="0" y="1"/>
                    </a:lnTo>
                    <a:lnTo>
                      <a:pt x="2" y="3"/>
                    </a:lnTo>
                    <a:lnTo>
                      <a:pt x="5" y="5"/>
                    </a:lnTo>
                    <a:lnTo>
                      <a:pt x="5" y="3"/>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2" name="Freeform 287">
                <a:extLst>
                  <a:ext uri="{FF2B5EF4-FFF2-40B4-BE49-F238E27FC236}">
                    <a16:creationId xmlns:a16="http://schemas.microsoft.com/office/drawing/2014/main" id="{C58A3D72-0F18-47F9-BB33-7DF3CEB6EF94}"/>
                  </a:ext>
                </a:extLst>
              </p:cNvPr>
              <p:cNvSpPr>
                <a:spLocks/>
              </p:cNvSpPr>
              <p:nvPr/>
            </p:nvSpPr>
            <p:spPr bwMode="auto">
              <a:xfrm>
                <a:off x="5158" y="826"/>
                <a:ext cx="2" cy="6"/>
              </a:xfrm>
              <a:custGeom>
                <a:avLst/>
                <a:gdLst>
                  <a:gd name="T0" fmla="*/ 0 w 2"/>
                  <a:gd name="T1" fmla="*/ 0 h 6"/>
                  <a:gd name="T2" fmla="*/ 0 w 2"/>
                  <a:gd name="T3" fmla="*/ 3 h 6"/>
                  <a:gd name="T4" fmla="*/ 0 w 2"/>
                  <a:gd name="T5" fmla="*/ 4 h 6"/>
                  <a:gd name="T6" fmla="*/ 2 w 2"/>
                  <a:gd name="T7" fmla="*/ 6 h 6"/>
                  <a:gd name="T8" fmla="*/ 2 w 2"/>
                  <a:gd name="T9" fmla="*/ 3 h 6"/>
                  <a:gd name="T10" fmla="*/ 2 w 2"/>
                  <a:gd name="T11" fmla="*/ 1 h 6"/>
                  <a:gd name="T12" fmla="*/ 0 w 2"/>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2" h="6">
                    <a:moveTo>
                      <a:pt x="0" y="0"/>
                    </a:moveTo>
                    <a:lnTo>
                      <a:pt x="0" y="3"/>
                    </a:lnTo>
                    <a:lnTo>
                      <a:pt x="0" y="4"/>
                    </a:lnTo>
                    <a:lnTo>
                      <a:pt x="2" y="6"/>
                    </a:lnTo>
                    <a:lnTo>
                      <a:pt x="2" y="3"/>
                    </a:lnTo>
                    <a:lnTo>
                      <a:pt x="2" y="1"/>
                    </a:lnTo>
                    <a:lnTo>
                      <a:pt x="0"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3" name="Freeform 288">
                <a:extLst>
                  <a:ext uri="{FF2B5EF4-FFF2-40B4-BE49-F238E27FC236}">
                    <a16:creationId xmlns:a16="http://schemas.microsoft.com/office/drawing/2014/main" id="{68141DFD-6722-40B4-97A4-473510CA042C}"/>
                  </a:ext>
                </a:extLst>
              </p:cNvPr>
              <p:cNvSpPr>
                <a:spLocks/>
              </p:cNvSpPr>
              <p:nvPr/>
            </p:nvSpPr>
            <p:spPr bwMode="auto">
              <a:xfrm>
                <a:off x="6492" y="1422"/>
                <a:ext cx="91" cy="204"/>
              </a:xfrm>
              <a:custGeom>
                <a:avLst/>
                <a:gdLst>
                  <a:gd name="T0" fmla="*/ 32 w 91"/>
                  <a:gd name="T1" fmla="*/ 81 h 204"/>
                  <a:gd name="T2" fmla="*/ 35 w 91"/>
                  <a:gd name="T3" fmla="*/ 93 h 204"/>
                  <a:gd name="T4" fmla="*/ 40 w 91"/>
                  <a:gd name="T5" fmla="*/ 101 h 204"/>
                  <a:gd name="T6" fmla="*/ 43 w 91"/>
                  <a:gd name="T7" fmla="*/ 109 h 204"/>
                  <a:gd name="T8" fmla="*/ 44 w 91"/>
                  <a:gd name="T9" fmla="*/ 121 h 204"/>
                  <a:gd name="T10" fmla="*/ 46 w 91"/>
                  <a:gd name="T11" fmla="*/ 129 h 204"/>
                  <a:gd name="T12" fmla="*/ 49 w 91"/>
                  <a:gd name="T13" fmla="*/ 142 h 204"/>
                  <a:gd name="T14" fmla="*/ 56 w 91"/>
                  <a:gd name="T15" fmla="*/ 153 h 204"/>
                  <a:gd name="T16" fmla="*/ 59 w 91"/>
                  <a:gd name="T17" fmla="*/ 168 h 204"/>
                  <a:gd name="T18" fmla="*/ 65 w 91"/>
                  <a:gd name="T19" fmla="*/ 179 h 204"/>
                  <a:gd name="T20" fmla="*/ 65 w 91"/>
                  <a:gd name="T21" fmla="*/ 191 h 204"/>
                  <a:gd name="T22" fmla="*/ 72 w 91"/>
                  <a:gd name="T23" fmla="*/ 201 h 204"/>
                  <a:gd name="T24" fmla="*/ 75 w 91"/>
                  <a:gd name="T25" fmla="*/ 198 h 204"/>
                  <a:gd name="T26" fmla="*/ 73 w 91"/>
                  <a:gd name="T27" fmla="*/ 187 h 204"/>
                  <a:gd name="T28" fmla="*/ 76 w 91"/>
                  <a:gd name="T29" fmla="*/ 188 h 204"/>
                  <a:gd name="T30" fmla="*/ 84 w 91"/>
                  <a:gd name="T31" fmla="*/ 187 h 204"/>
                  <a:gd name="T32" fmla="*/ 86 w 91"/>
                  <a:gd name="T33" fmla="*/ 190 h 204"/>
                  <a:gd name="T34" fmla="*/ 89 w 91"/>
                  <a:gd name="T35" fmla="*/ 196 h 204"/>
                  <a:gd name="T36" fmla="*/ 91 w 91"/>
                  <a:gd name="T37" fmla="*/ 195 h 204"/>
                  <a:gd name="T38" fmla="*/ 87 w 91"/>
                  <a:gd name="T39" fmla="*/ 187 h 204"/>
                  <a:gd name="T40" fmla="*/ 84 w 91"/>
                  <a:gd name="T41" fmla="*/ 182 h 204"/>
                  <a:gd name="T42" fmla="*/ 78 w 91"/>
                  <a:gd name="T43" fmla="*/ 175 h 204"/>
                  <a:gd name="T44" fmla="*/ 72 w 91"/>
                  <a:gd name="T45" fmla="*/ 169 h 204"/>
                  <a:gd name="T46" fmla="*/ 65 w 91"/>
                  <a:gd name="T47" fmla="*/ 156 h 204"/>
                  <a:gd name="T48" fmla="*/ 64 w 91"/>
                  <a:gd name="T49" fmla="*/ 144 h 204"/>
                  <a:gd name="T50" fmla="*/ 62 w 91"/>
                  <a:gd name="T51" fmla="*/ 134 h 204"/>
                  <a:gd name="T52" fmla="*/ 62 w 91"/>
                  <a:gd name="T53" fmla="*/ 126 h 204"/>
                  <a:gd name="T54" fmla="*/ 65 w 91"/>
                  <a:gd name="T55" fmla="*/ 124 h 204"/>
                  <a:gd name="T56" fmla="*/ 75 w 91"/>
                  <a:gd name="T57" fmla="*/ 126 h 204"/>
                  <a:gd name="T58" fmla="*/ 83 w 91"/>
                  <a:gd name="T59" fmla="*/ 132 h 204"/>
                  <a:gd name="T60" fmla="*/ 84 w 91"/>
                  <a:gd name="T61" fmla="*/ 134 h 204"/>
                  <a:gd name="T62" fmla="*/ 76 w 91"/>
                  <a:gd name="T63" fmla="*/ 123 h 204"/>
                  <a:gd name="T64" fmla="*/ 72 w 91"/>
                  <a:gd name="T65" fmla="*/ 116 h 204"/>
                  <a:gd name="T66" fmla="*/ 67 w 91"/>
                  <a:gd name="T67" fmla="*/ 107 h 204"/>
                  <a:gd name="T68" fmla="*/ 57 w 91"/>
                  <a:gd name="T69" fmla="*/ 93 h 204"/>
                  <a:gd name="T70" fmla="*/ 49 w 91"/>
                  <a:gd name="T71" fmla="*/ 78 h 204"/>
                  <a:gd name="T72" fmla="*/ 46 w 91"/>
                  <a:gd name="T73" fmla="*/ 72 h 204"/>
                  <a:gd name="T74" fmla="*/ 41 w 91"/>
                  <a:gd name="T75" fmla="*/ 72 h 204"/>
                  <a:gd name="T76" fmla="*/ 41 w 91"/>
                  <a:gd name="T77" fmla="*/ 65 h 204"/>
                  <a:gd name="T78" fmla="*/ 35 w 91"/>
                  <a:gd name="T79" fmla="*/ 57 h 204"/>
                  <a:gd name="T80" fmla="*/ 33 w 91"/>
                  <a:gd name="T81" fmla="*/ 50 h 204"/>
                  <a:gd name="T82" fmla="*/ 33 w 91"/>
                  <a:gd name="T83" fmla="*/ 42 h 204"/>
                  <a:gd name="T84" fmla="*/ 27 w 91"/>
                  <a:gd name="T85" fmla="*/ 34 h 204"/>
                  <a:gd name="T86" fmla="*/ 24 w 91"/>
                  <a:gd name="T87" fmla="*/ 30 h 204"/>
                  <a:gd name="T88" fmla="*/ 32 w 91"/>
                  <a:gd name="T89" fmla="*/ 35 h 204"/>
                  <a:gd name="T90" fmla="*/ 24 w 91"/>
                  <a:gd name="T91" fmla="*/ 24 h 204"/>
                  <a:gd name="T92" fmla="*/ 16 w 91"/>
                  <a:gd name="T93" fmla="*/ 18 h 204"/>
                  <a:gd name="T94" fmla="*/ 13 w 91"/>
                  <a:gd name="T95" fmla="*/ 8 h 204"/>
                  <a:gd name="T96" fmla="*/ 5 w 91"/>
                  <a:gd name="T97" fmla="*/ 0 h 204"/>
                  <a:gd name="T98" fmla="*/ 5 w 91"/>
                  <a:gd name="T99" fmla="*/ 5 h 204"/>
                  <a:gd name="T100" fmla="*/ 0 w 91"/>
                  <a:gd name="T101" fmla="*/ 5 h 204"/>
                  <a:gd name="T102" fmla="*/ 9 w 91"/>
                  <a:gd name="T103" fmla="*/ 13 h 204"/>
                  <a:gd name="T104" fmla="*/ 11 w 91"/>
                  <a:gd name="T105" fmla="*/ 14 h 204"/>
                  <a:gd name="T106" fmla="*/ 9 w 91"/>
                  <a:gd name="T107" fmla="*/ 19 h 204"/>
                  <a:gd name="T108" fmla="*/ 13 w 91"/>
                  <a:gd name="T109" fmla="*/ 24 h 204"/>
                  <a:gd name="T110" fmla="*/ 6 w 91"/>
                  <a:gd name="T111" fmla="*/ 22 h 204"/>
                  <a:gd name="T112" fmla="*/ 6 w 91"/>
                  <a:gd name="T113" fmla="*/ 30 h 204"/>
                  <a:gd name="T114" fmla="*/ 13 w 91"/>
                  <a:gd name="T115" fmla="*/ 42 h 204"/>
                  <a:gd name="T116" fmla="*/ 14 w 91"/>
                  <a:gd name="T117" fmla="*/ 54 h 204"/>
                  <a:gd name="T118" fmla="*/ 21 w 91"/>
                  <a:gd name="T119" fmla="*/ 67 h 204"/>
                  <a:gd name="T120" fmla="*/ 27 w 91"/>
                  <a:gd name="T121" fmla="*/ 75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1" h="204">
                    <a:moveTo>
                      <a:pt x="27" y="75"/>
                    </a:moveTo>
                    <a:lnTo>
                      <a:pt x="29" y="77"/>
                    </a:lnTo>
                    <a:lnTo>
                      <a:pt x="32" y="81"/>
                    </a:lnTo>
                    <a:lnTo>
                      <a:pt x="33" y="86"/>
                    </a:lnTo>
                    <a:lnTo>
                      <a:pt x="33" y="89"/>
                    </a:lnTo>
                    <a:lnTo>
                      <a:pt x="35" y="93"/>
                    </a:lnTo>
                    <a:lnTo>
                      <a:pt x="35" y="96"/>
                    </a:lnTo>
                    <a:lnTo>
                      <a:pt x="38" y="97"/>
                    </a:lnTo>
                    <a:lnTo>
                      <a:pt x="40" y="101"/>
                    </a:lnTo>
                    <a:lnTo>
                      <a:pt x="40" y="102"/>
                    </a:lnTo>
                    <a:lnTo>
                      <a:pt x="40" y="104"/>
                    </a:lnTo>
                    <a:lnTo>
                      <a:pt x="43" y="109"/>
                    </a:lnTo>
                    <a:lnTo>
                      <a:pt x="43" y="112"/>
                    </a:lnTo>
                    <a:lnTo>
                      <a:pt x="44" y="115"/>
                    </a:lnTo>
                    <a:lnTo>
                      <a:pt x="44" y="121"/>
                    </a:lnTo>
                    <a:lnTo>
                      <a:pt x="46" y="123"/>
                    </a:lnTo>
                    <a:lnTo>
                      <a:pt x="46" y="126"/>
                    </a:lnTo>
                    <a:lnTo>
                      <a:pt x="46" y="129"/>
                    </a:lnTo>
                    <a:lnTo>
                      <a:pt x="49" y="136"/>
                    </a:lnTo>
                    <a:lnTo>
                      <a:pt x="48" y="137"/>
                    </a:lnTo>
                    <a:lnTo>
                      <a:pt x="49" y="142"/>
                    </a:lnTo>
                    <a:lnTo>
                      <a:pt x="51" y="144"/>
                    </a:lnTo>
                    <a:lnTo>
                      <a:pt x="56" y="150"/>
                    </a:lnTo>
                    <a:lnTo>
                      <a:pt x="56" y="153"/>
                    </a:lnTo>
                    <a:lnTo>
                      <a:pt x="59" y="156"/>
                    </a:lnTo>
                    <a:lnTo>
                      <a:pt x="57" y="163"/>
                    </a:lnTo>
                    <a:lnTo>
                      <a:pt x="59" y="168"/>
                    </a:lnTo>
                    <a:lnTo>
                      <a:pt x="60" y="172"/>
                    </a:lnTo>
                    <a:lnTo>
                      <a:pt x="62" y="174"/>
                    </a:lnTo>
                    <a:lnTo>
                      <a:pt x="65" y="179"/>
                    </a:lnTo>
                    <a:lnTo>
                      <a:pt x="65" y="182"/>
                    </a:lnTo>
                    <a:lnTo>
                      <a:pt x="65" y="187"/>
                    </a:lnTo>
                    <a:lnTo>
                      <a:pt x="65" y="191"/>
                    </a:lnTo>
                    <a:lnTo>
                      <a:pt x="65" y="195"/>
                    </a:lnTo>
                    <a:lnTo>
                      <a:pt x="68" y="198"/>
                    </a:lnTo>
                    <a:lnTo>
                      <a:pt x="72" y="201"/>
                    </a:lnTo>
                    <a:lnTo>
                      <a:pt x="75" y="204"/>
                    </a:lnTo>
                    <a:lnTo>
                      <a:pt x="75" y="201"/>
                    </a:lnTo>
                    <a:lnTo>
                      <a:pt x="75" y="198"/>
                    </a:lnTo>
                    <a:lnTo>
                      <a:pt x="73" y="195"/>
                    </a:lnTo>
                    <a:lnTo>
                      <a:pt x="72" y="191"/>
                    </a:lnTo>
                    <a:lnTo>
                      <a:pt x="73" y="187"/>
                    </a:lnTo>
                    <a:lnTo>
                      <a:pt x="75" y="185"/>
                    </a:lnTo>
                    <a:lnTo>
                      <a:pt x="76" y="185"/>
                    </a:lnTo>
                    <a:lnTo>
                      <a:pt x="76" y="188"/>
                    </a:lnTo>
                    <a:lnTo>
                      <a:pt x="78" y="188"/>
                    </a:lnTo>
                    <a:lnTo>
                      <a:pt x="84" y="188"/>
                    </a:lnTo>
                    <a:lnTo>
                      <a:pt x="84" y="187"/>
                    </a:lnTo>
                    <a:lnTo>
                      <a:pt x="86" y="187"/>
                    </a:lnTo>
                    <a:lnTo>
                      <a:pt x="87" y="188"/>
                    </a:lnTo>
                    <a:lnTo>
                      <a:pt x="86" y="190"/>
                    </a:lnTo>
                    <a:lnTo>
                      <a:pt x="86" y="191"/>
                    </a:lnTo>
                    <a:lnTo>
                      <a:pt x="89" y="195"/>
                    </a:lnTo>
                    <a:lnTo>
                      <a:pt x="89" y="196"/>
                    </a:lnTo>
                    <a:lnTo>
                      <a:pt x="91" y="199"/>
                    </a:lnTo>
                    <a:lnTo>
                      <a:pt x="91" y="196"/>
                    </a:lnTo>
                    <a:lnTo>
                      <a:pt x="91" y="195"/>
                    </a:lnTo>
                    <a:lnTo>
                      <a:pt x="91" y="193"/>
                    </a:lnTo>
                    <a:lnTo>
                      <a:pt x="91" y="188"/>
                    </a:lnTo>
                    <a:lnTo>
                      <a:pt x="87" y="187"/>
                    </a:lnTo>
                    <a:lnTo>
                      <a:pt x="87" y="183"/>
                    </a:lnTo>
                    <a:lnTo>
                      <a:pt x="86" y="180"/>
                    </a:lnTo>
                    <a:lnTo>
                      <a:pt x="84" y="182"/>
                    </a:lnTo>
                    <a:lnTo>
                      <a:pt x="83" y="182"/>
                    </a:lnTo>
                    <a:lnTo>
                      <a:pt x="80" y="179"/>
                    </a:lnTo>
                    <a:lnTo>
                      <a:pt x="78" y="175"/>
                    </a:lnTo>
                    <a:lnTo>
                      <a:pt x="76" y="172"/>
                    </a:lnTo>
                    <a:lnTo>
                      <a:pt x="73" y="169"/>
                    </a:lnTo>
                    <a:lnTo>
                      <a:pt x="72" y="169"/>
                    </a:lnTo>
                    <a:lnTo>
                      <a:pt x="68" y="166"/>
                    </a:lnTo>
                    <a:lnTo>
                      <a:pt x="67" y="161"/>
                    </a:lnTo>
                    <a:lnTo>
                      <a:pt x="65" y="156"/>
                    </a:lnTo>
                    <a:lnTo>
                      <a:pt x="64" y="153"/>
                    </a:lnTo>
                    <a:lnTo>
                      <a:pt x="64" y="148"/>
                    </a:lnTo>
                    <a:lnTo>
                      <a:pt x="64" y="144"/>
                    </a:lnTo>
                    <a:lnTo>
                      <a:pt x="62" y="140"/>
                    </a:lnTo>
                    <a:lnTo>
                      <a:pt x="62" y="136"/>
                    </a:lnTo>
                    <a:lnTo>
                      <a:pt x="62" y="134"/>
                    </a:lnTo>
                    <a:lnTo>
                      <a:pt x="60" y="129"/>
                    </a:lnTo>
                    <a:lnTo>
                      <a:pt x="62" y="128"/>
                    </a:lnTo>
                    <a:lnTo>
                      <a:pt x="62" y="126"/>
                    </a:lnTo>
                    <a:lnTo>
                      <a:pt x="62" y="124"/>
                    </a:lnTo>
                    <a:lnTo>
                      <a:pt x="64" y="124"/>
                    </a:lnTo>
                    <a:lnTo>
                      <a:pt x="65" y="124"/>
                    </a:lnTo>
                    <a:lnTo>
                      <a:pt x="68" y="123"/>
                    </a:lnTo>
                    <a:lnTo>
                      <a:pt x="72" y="124"/>
                    </a:lnTo>
                    <a:lnTo>
                      <a:pt x="75" y="126"/>
                    </a:lnTo>
                    <a:lnTo>
                      <a:pt x="76" y="129"/>
                    </a:lnTo>
                    <a:lnTo>
                      <a:pt x="80" y="131"/>
                    </a:lnTo>
                    <a:lnTo>
                      <a:pt x="83" y="132"/>
                    </a:lnTo>
                    <a:lnTo>
                      <a:pt x="84" y="137"/>
                    </a:lnTo>
                    <a:lnTo>
                      <a:pt x="86" y="137"/>
                    </a:lnTo>
                    <a:lnTo>
                      <a:pt x="84" y="134"/>
                    </a:lnTo>
                    <a:lnTo>
                      <a:pt x="83" y="131"/>
                    </a:lnTo>
                    <a:lnTo>
                      <a:pt x="78" y="128"/>
                    </a:lnTo>
                    <a:lnTo>
                      <a:pt x="76" y="123"/>
                    </a:lnTo>
                    <a:lnTo>
                      <a:pt x="73" y="120"/>
                    </a:lnTo>
                    <a:lnTo>
                      <a:pt x="73" y="118"/>
                    </a:lnTo>
                    <a:lnTo>
                      <a:pt x="72" y="116"/>
                    </a:lnTo>
                    <a:lnTo>
                      <a:pt x="70" y="112"/>
                    </a:lnTo>
                    <a:lnTo>
                      <a:pt x="68" y="109"/>
                    </a:lnTo>
                    <a:lnTo>
                      <a:pt x="67" y="107"/>
                    </a:lnTo>
                    <a:lnTo>
                      <a:pt x="65" y="105"/>
                    </a:lnTo>
                    <a:lnTo>
                      <a:pt x="62" y="101"/>
                    </a:lnTo>
                    <a:lnTo>
                      <a:pt x="57" y="93"/>
                    </a:lnTo>
                    <a:lnTo>
                      <a:pt x="57" y="89"/>
                    </a:lnTo>
                    <a:lnTo>
                      <a:pt x="52" y="83"/>
                    </a:lnTo>
                    <a:lnTo>
                      <a:pt x="49" y="78"/>
                    </a:lnTo>
                    <a:lnTo>
                      <a:pt x="48" y="77"/>
                    </a:lnTo>
                    <a:lnTo>
                      <a:pt x="48" y="73"/>
                    </a:lnTo>
                    <a:lnTo>
                      <a:pt x="46" y="72"/>
                    </a:lnTo>
                    <a:lnTo>
                      <a:pt x="44" y="70"/>
                    </a:lnTo>
                    <a:lnTo>
                      <a:pt x="44" y="72"/>
                    </a:lnTo>
                    <a:lnTo>
                      <a:pt x="41" y="72"/>
                    </a:lnTo>
                    <a:lnTo>
                      <a:pt x="41" y="70"/>
                    </a:lnTo>
                    <a:lnTo>
                      <a:pt x="41" y="69"/>
                    </a:lnTo>
                    <a:lnTo>
                      <a:pt x="41" y="65"/>
                    </a:lnTo>
                    <a:lnTo>
                      <a:pt x="38" y="64"/>
                    </a:lnTo>
                    <a:lnTo>
                      <a:pt x="37" y="61"/>
                    </a:lnTo>
                    <a:lnTo>
                      <a:pt x="35" y="57"/>
                    </a:lnTo>
                    <a:lnTo>
                      <a:pt x="33" y="56"/>
                    </a:lnTo>
                    <a:lnTo>
                      <a:pt x="33" y="53"/>
                    </a:lnTo>
                    <a:lnTo>
                      <a:pt x="33" y="50"/>
                    </a:lnTo>
                    <a:lnTo>
                      <a:pt x="33" y="51"/>
                    </a:lnTo>
                    <a:lnTo>
                      <a:pt x="33" y="46"/>
                    </a:lnTo>
                    <a:lnTo>
                      <a:pt x="33" y="42"/>
                    </a:lnTo>
                    <a:lnTo>
                      <a:pt x="32" y="38"/>
                    </a:lnTo>
                    <a:lnTo>
                      <a:pt x="29" y="38"/>
                    </a:lnTo>
                    <a:lnTo>
                      <a:pt x="27" y="34"/>
                    </a:lnTo>
                    <a:lnTo>
                      <a:pt x="25" y="32"/>
                    </a:lnTo>
                    <a:lnTo>
                      <a:pt x="24" y="30"/>
                    </a:lnTo>
                    <a:lnTo>
                      <a:pt x="24" y="30"/>
                    </a:lnTo>
                    <a:lnTo>
                      <a:pt x="25" y="29"/>
                    </a:lnTo>
                    <a:lnTo>
                      <a:pt x="29" y="32"/>
                    </a:lnTo>
                    <a:lnTo>
                      <a:pt x="32" y="35"/>
                    </a:lnTo>
                    <a:lnTo>
                      <a:pt x="30" y="32"/>
                    </a:lnTo>
                    <a:lnTo>
                      <a:pt x="27" y="27"/>
                    </a:lnTo>
                    <a:lnTo>
                      <a:pt x="24" y="24"/>
                    </a:lnTo>
                    <a:lnTo>
                      <a:pt x="22" y="24"/>
                    </a:lnTo>
                    <a:lnTo>
                      <a:pt x="21" y="21"/>
                    </a:lnTo>
                    <a:lnTo>
                      <a:pt x="16" y="18"/>
                    </a:lnTo>
                    <a:lnTo>
                      <a:pt x="14" y="14"/>
                    </a:lnTo>
                    <a:lnTo>
                      <a:pt x="14" y="10"/>
                    </a:lnTo>
                    <a:lnTo>
                      <a:pt x="13" y="8"/>
                    </a:lnTo>
                    <a:lnTo>
                      <a:pt x="8" y="6"/>
                    </a:lnTo>
                    <a:lnTo>
                      <a:pt x="6" y="2"/>
                    </a:lnTo>
                    <a:lnTo>
                      <a:pt x="5" y="0"/>
                    </a:lnTo>
                    <a:lnTo>
                      <a:pt x="5" y="2"/>
                    </a:lnTo>
                    <a:lnTo>
                      <a:pt x="5" y="3"/>
                    </a:lnTo>
                    <a:lnTo>
                      <a:pt x="5" y="5"/>
                    </a:lnTo>
                    <a:lnTo>
                      <a:pt x="3" y="6"/>
                    </a:lnTo>
                    <a:lnTo>
                      <a:pt x="1" y="5"/>
                    </a:lnTo>
                    <a:lnTo>
                      <a:pt x="0" y="5"/>
                    </a:lnTo>
                    <a:lnTo>
                      <a:pt x="3" y="8"/>
                    </a:lnTo>
                    <a:lnTo>
                      <a:pt x="8" y="11"/>
                    </a:lnTo>
                    <a:lnTo>
                      <a:pt x="9" y="13"/>
                    </a:lnTo>
                    <a:lnTo>
                      <a:pt x="9" y="16"/>
                    </a:lnTo>
                    <a:lnTo>
                      <a:pt x="9" y="16"/>
                    </a:lnTo>
                    <a:lnTo>
                      <a:pt x="11" y="14"/>
                    </a:lnTo>
                    <a:lnTo>
                      <a:pt x="13" y="18"/>
                    </a:lnTo>
                    <a:lnTo>
                      <a:pt x="11" y="19"/>
                    </a:lnTo>
                    <a:lnTo>
                      <a:pt x="9" y="19"/>
                    </a:lnTo>
                    <a:lnTo>
                      <a:pt x="9" y="21"/>
                    </a:lnTo>
                    <a:lnTo>
                      <a:pt x="13" y="21"/>
                    </a:lnTo>
                    <a:lnTo>
                      <a:pt x="13" y="24"/>
                    </a:lnTo>
                    <a:lnTo>
                      <a:pt x="11" y="26"/>
                    </a:lnTo>
                    <a:lnTo>
                      <a:pt x="8" y="26"/>
                    </a:lnTo>
                    <a:lnTo>
                      <a:pt x="6" y="22"/>
                    </a:lnTo>
                    <a:lnTo>
                      <a:pt x="5" y="24"/>
                    </a:lnTo>
                    <a:lnTo>
                      <a:pt x="3" y="29"/>
                    </a:lnTo>
                    <a:lnTo>
                      <a:pt x="6" y="30"/>
                    </a:lnTo>
                    <a:lnTo>
                      <a:pt x="6" y="34"/>
                    </a:lnTo>
                    <a:lnTo>
                      <a:pt x="9" y="38"/>
                    </a:lnTo>
                    <a:lnTo>
                      <a:pt x="13" y="42"/>
                    </a:lnTo>
                    <a:lnTo>
                      <a:pt x="13" y="48"/>
                    </a:lnTo>
                    <a:lnTo>
                      <a:pt x="13" y="50"/>
                    </a:lnTo>
                    <a:lnTo>
                      <a:pt x="14" y="54"/>
                    </a:lnTo>
                    <a:lnTo>
                      <a:pt x="16" y="61"/>
                    </a:lnTo>
                    <a:lnTo>
                      <a:pt x="17" y="65"/>
                    </a:lnTo>
                    <a:lnTo>
                      <a:pt x="21" y="67"/>
                    </a:lnTo>
                    <a:lnTo>
                      <a:pt x="21" y="69"/>
                    </a:lnTo>
                    <a:lnTo>
                      <a:pt x="21" y="69"/>
                    </a:lnTo>
                    <a:lnTo>
                      <a:pt x="27" y="75"/>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4" name="Freeform 289">
                <a:extLst>
                  <a:ext uri="{FF2B5EF4-FFF2-40B4-BE49-F238E27FC236}">
                    <a16:creationId xmlns:a16="http://schemas.microsoft.com/office/drawing/2014/main" id="{D9C80C7C-9645-4767-8CA4-AD7A506AC166}"/>
                  </a:ext>
                </a:extLst>
              </p:cNvPr>
              <p:cNvSpPr>
                <a:spLocks/>
              </p:cNvSpPr>
              <p:nvPr/>
            </p:nvSpPr>
            <p:spPr bwMode="auto">
              <a:xfrm>
                <a:off x="5125" y="837"/>
                <a:ext cx="14" cy="13"/>
              </a:xfrm>
              <a:custGeom>
                <a:avLst/>
                <a:gdLst>
                  <a:gd name="T0" fmla="*/ 0 w 14"/>
                  <a:gd name="T1" fmla="*/ 8 h 13"/>
                  <a:gd name="T2" fmla="*/ 3 w 14"/>
                  <a:gd name="T3" fmla="*/ 11 h 13"/>
                  <a:gd name="T4" fmla="*/ 5 w 14"/>
                  <a:gd name="T5" fmla="*/ 13 h 13"/>
                  <a:gd name="T6" fmla="*/ 6 w 14"/>
                  <a:gd name="T7" fmla="*/ 13 h 13"/>
                  <a:gd name="T8" fmla="*/ 8 w 14"/>
                  <a:gd name="T9" fmla="*/ 11 h 13"/>
                  <a:gd name="T10" fmla="*/ 13 w 14"/>
                  <a:gd name="T11" fmla="*/ 11 h 13"/>
                  <a:gd name="T12" fmla="*/ 14 w 14"/>
                  <a:gd name="T13" fmla="*/ 9 h 13"/>
                  <a:gd name="T14" fmla="*/ 13 w 14"/>
                  <a:gd name="T15" fmla="*/ 8 h 13"/>
                  <a:gd name="T16" fmla="*/ 9 w 14"/>
                  <a:gd name="T17" fmla="*/ 8 h 13"/>
                  <a:gd name="T18" fmla="*/ 9 w 14"/>
                  <a:gd name="T19" fmla="*/ 5 h 13"/>
                  <a:gd name="T20" fmla="*/ 6 w 14"/>
                  <a:gd name="T21" fmla="*/ 0 h 13"/>
                  <a:gd name="T22" fmla="*/ 6 w 14"/>
                  <a:gd name="T23" fmla="*/ 1 h 13"/>
                  <a:gd name="T24" fmla="*/ 6 w 14"/>
                  <a:gd name="T25" fmla="*/ 6 h 13"/>
                  <a:gd name="T26" fmla="*/ 5 w 14"/>
                  <a:gd name="T27" fmla="*/ 8 h 13"/>
                  <a:gd name="T28" fmla="*/ 1 w 14"/>
                  <a:gd name="T29" fmla="*/ 8 h 13"/>
                  <a:gd name="T30" fmla="*/ 0 w 14"/>
                  <a:gd name="T31"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 h="13">
                    <a:moveTo>
                      <a:pt x="0" y="8"/>
                    </a:moveTo>
                    <a:lnTo>
                      <a:pt x="3" y="11"/>
                    </a:lnTo>
                    <a:lnTo>
                      <a:pt x="5" y="13"/>
                    </a:lnTo>
                    <a:lnTo>
                      <a:pt x="6" y="13"/>
                    </a:lnTo>
                    <a:lnTo>
                      <a:pt x="8" y="11"/>
                    </a:lnTo>
                    <a:lnTo>
                      <a:pt x="13" y="11"/>
                    </a:lnTo>
                    <a:lnTo>
                      <a:pt x="14" y="9"/>
                    </a:lnTo>
                    <a:lnTo>
                      <a:pt x="13" y="8"/>
                    </a:lnTo>
                    <a:lnTo>
                      <a:pt x="9" y="8"/>
                    </a:lnTo>
                    <a:lnTo>
                      <a:pt x="9" y="5"/>
                    </a:lnTo>
                    <a:lnTo>
                      <a:pt x="6" y="0"/>
                    </a:lnTo>
                    <a:lnTo>
                      <a:pt x="6" y="1"/>
                    </a:lnTo>
                    <a:lnTo>
                      <a:pt x="6" y="6"/>
                    </a:lnTo>
                    <a:lnTo>
                      <a:pt x="5" y="8"/>
                    </a:lnTo>
                    <a:lnTo>
                      <a:pt x="1" y="8"/>
                    </a:lnTo>
                    <a:lnTo>
                      <a:pt x="0" y="8"/>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5" name="Freeform 290">
                <a:extLst>
                  <a:ext uri="{FF2B5EF4-FFF2-40B4-BE49-F238E27FC236}">
                    <a16:creationId xmlns:a16="http://schemas.microsoft.com/office/drawing/2014/main" id="{D81883DE-6FCF-42FB-9F7B-D415BA8D89BF}"/>
                  </a:ext>
                </a:extLst>
              </p:cNvPr>
              <p:cNvSpPr>
                <a:spLocks/>
              </p:cNvSpPr>
              <p:nvPr/>
            </p:nvSpPr>
            <p:spPr bwMode="auto">
              <a:xfrm>
                <a:off x="5145" y="826"/>
                <a:ext cx="10" cy="9"/>
              </a:xfrm>
              <a:custGeom>
                <a:avLst/>
                <a:gdLst>
                  <a:gd name="T0" fmla="*/ 7 w 10"/>
                  <a:gd name="T1" fmla="*/ 9 h 9"/>
                  <a:gd name="T2" fmla="*/ 10 w 10"/>
                  <a:gd name="T3" fmla="*/ 8 h 9"/>
                  <a:gd name="T4" fmla="*/ 10 w 10"/>
                  <a:gd name="T5" fmla="*/ 4 h 9"/>
                  <a:gd name="T6" fmla="*/ 10 w 10"/>
                  <a:gd name="T7" fmla="*/ 3 h 9"/>
                  <a:gd name="T8" fmla="*/ 8 w 10"/>
                  <a:gd name="T9" fmla="*/ 3 h 9"/>
                  <a:gd name="T10" fmla="*/ 5 w 10"/>
                  <a:gd name="T11" fmla="*/ 0 h 9"/>
                  <a:gd name="T12" fmla="*/ 4 w 10"/>
                  <a:gd name="T13" fmla="*/ 0 h 9"/>
                  <a:gd name="T14" fmla="*/ 2 w 10"/>
                  <a:gd name="T15" fmla="*/ 1 h 9"/>
                  <a:gd name="T16" fmla="*/ 4 w 10"/>
                  <a:gd name="T17" fmla="*/ 3 h 9"/>
                  <a:gd name="T18" fmla="*/ 4 w 10"/>
                  <a:gd name="T19" fmla="*/ 6 h 9"/>
                  <a:gd name="T20" fmla="*/ 0 w 10"/>
                  <a:gd name="T21" fmla="*/ 8 h 9"/>
                  <a:gd name="T22" fmla="*/ 2 w 10"/>
                  <a:gd name="T23" fmla="*/ 9 h 9"/>
                  <a:gd name="T24" fmla="*/ 7 w 10"/>
                  <a:gd name="T25"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9">
                    <a:moveTo>
                      <a:pt x="7" y="9"/>
                    </a:moveTo>
                    <a:lnTo>
                      <a:pt x="10" y="8"/>
                    </a:lnTo>
                    <a:lnTo>
                      <a:pt x="10" y="4"/>
                    </a:lnTo>
                    <a:lnTo>
                      <a:pt x="10" y="3"/>
                    </a:lnTo>
                    <a:lnTo>
                      <a:pt x="8" y="3"/>
                    </a:lnTo>
                    <a:lnTo>
                      <a:pt x="5" y="0"/>
                    </a:lnTo>
                    <a:lnTo>
                      <a:pt x="4" y="0"/>
                    </a:lnTo>
                    <a:lnTo>
                      <a:pt x="2" y="1"/>
                    </a:lnTo>
                    <a:lnTo>
                      <a:pt x="4" y="3"/>
                    </a:lnTo>
                    <a:lnTo>
                      <a:pt x="4" y="6"/>
                    </a:lnTo>
                    <a:lnTo>
                      <a:pt x="0" y="8"/>
                    </a:lnTo>
                    <a:lnTo>
                      <a:pt x="2" y="9"/>
                    </a:lnTo>
                    <a:lnTo>
                      <a:pt x="7" y="9"/>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6" name="Freeform 291">
                <a:extLst>
                  <a:ext uri="{FF2B5EF4-FFF2-40B4-BE49-F238E27FC236}">
                    <a16:creationId xmlns:a16="http://schemas.microsoft.com/office/drawing/2014/main" id="{533BB8AF-A00D-462E-8462-38BE5F8B4D0F}"/>
                  </a:ext>
                </a:extLst>
              </p:cNvPr>
              <p:cNvSpPr>
                <a:spLocks/>
              </p:cNvSpPr>
              <p:nvPr/>
            </p:nvSpPr>
            <p:spPr bwMode="auto">
              <a:xfrm>
                <a:off x="5120" y="832"/>
                <a:ext cx="6" cy="10"/>
              </a:xfrm>
              <a:custGeom>
                <a:avLst/>
                <a:gdLst>
                  <a:gd name="T0" fmla="*/ 6 w 6"/>
                  <a:gd name="T1" fmla="*/ 3 h 10"/>
                  <a:gd name="T2" fmla="*/ 3 w 6"/>
                  <a:gd name="T3" fmla="*/ 2 h 10"/>
                  <a:gd name="T4" fmla="*/ 2 w 6"/>
                  <a:gd name="T5" fmla="*/ 0 h 10"/>
                  <a:gd name="T6" fmla="*/ 0 w 6"/>
                  <a:gd name="T7" fmla="*/ 3 h 10"/>
                  <a:gd name="T8" fmla="*/ 0 w 6"/>
                  <a:gd name="T9" fmla="*/ 6 h 10"/>
                  <a:gd name="T10" fmla="*/ 0 w 6"/>
                  <a:gd name="T11" fmla="*/ 8 h 10"/>
                  <a:gd name="T12" fmla="*/ 5 w 6"/>
                  <a:gd name="T13" fmla="*/ 10 h 10"/>
                  <a:gd name="T14" fmla="*/ 5 w 6"/>
                  <a:gd name="T15" fmla="*/ 8 h 10"/>
                  <a:gd name="T16" fmla="*/ 6 w 6"/>
                  <a:gd name="T17" fmla="*/ 5 h 10"/>
                  <a:gd name="T18" fmla="*/ 6 w 6"/>
                  <a:gd name="T19" fmla="*/ 3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10">
                    <a:moveTo>
                      <a:pt x="6" y="3"/>
                    </a:moveTo>
                    <a:lnTo>
                      <a:pt x="3" y="2"/>
                    </a:lnTo>
                    <a:lnTo>
                      <a:pt x="2" y="0"/>
                    </a:lnTo>
                    <a:lnTo>
                      <a:pt x="0" y="3"/>
                    </a:lnTo>
                    <a:lnTo>
                      <a:pt x="0" y="6"/>
                    </a:lnTo>
                    <a:lnTo>
                      <a:pt x="0" y="8"/>
                    </a:lnTo>
                    <a:lnTo>
                      <a:pt x="5" y="10"/>
                    </a:lnTo>
                    <a:lnTo>
                      <a:pt x="5" y="8"/>
                    </a:lnTo>
                    <a:lnTo>
                      <a:pt x="6" y="5"/>
                    </a:lnTo>
                    <a:lnTo>
                      <a:pt x="6" y="3"/>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7" name="Freeform 292">
                <a:extLst>
                  <a:ext uri="{FF2B5EF4-FFF2-40B4-BE49-F238E27FC236}">
                    <a16:creationId xmlns:a16="http://schemas.microsoft.com/office/drawing/2014/main" id="{5CC2A21C-21BF-406A-8F07-8BD065DE5A1E}"/>
                  </a:ext>
                </a:extLst>
              </p:cNvPr>
              <p:cNvSpPr>
                <a:spLocks/>
              </p:cNvSpPr>
              <p:nvPr/>
            </p:nvSpPr>
            <p:spPr bwMode="auto">
              <a:xfrm>
                <a:off x="5147" y="813"/>
                <a:ext cx="5" cy="8"/>
              </a:xfrm>
              <a:custGeom>
                <a:avLst/>
                <a:gdLst>
                  <a:gd name="T0" fmla="*/ 3 w 5"/>
                  <a:gd name="T1" fmla="*/ 8 h 8"/>
                  <a:gd name="T2" fmla="*/ 5 w 5"/>
                  <a:gd name="T3" fmla="*/ 8 h 8"/>
                  <a:gd name="T4" fmla="*/ 3 w 5"/>
                  <a:gd name="T5" fmla="*/ 5 h 8"/>
                  <a:gd name="T6" fmla="*/ 3 w 5"/>
                  <a:gd name="T7" fmla="*/ 1 h 8"/>
                  <a:gd name="T8" fmla="*/ 2 w 5"/>
                  <a:gd name="T9" fmla="*/ 0 h 8"/>
                  <a:gd name="T10" fmla="*/ 0 w 5"/>
                  <a:gd name="T11" fmla="*/ 5 h 8"/>
                  <a:gd name="T12" fmla="*/ 0 w 5"/>
                  <a:gd name="T13" fmla="*/ 6 h 8"/>
                  <a:gd name="T14" fmla="*/ 2 w 5"/>
                  <a:gd name="T15" fmla="*/ 8 h 8"/>
                  <a:gd name="T16" fmla="*/ 3 w 5"/>
                  <a:gd name="T1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8">
                    <a:moveTo>
                      <a:pt x="3" y="8"/>
                    </a:moveTo>
                    <a:lnTo>
                      <a:pt x="5" y="8"/>
                    </a:lnTo>
                    <a:lnTo>
                      <a:pt x="3" y="5"/>
                    </a:lnTo>
                    <a:lnTo>
                      <a:pt x="3" y="1"/>
                    </a:lnTo>
                    <a:lnTo>
                      <a:pt x="2" y="0"/>
                    </a:lnTo>
                    <a:lnTo>
                      <a:pt x="0" y="5"/>
                    </a:lnTo>
                    <a:lnTo>
                      <a:pt x="0" y="6"/>
                    </a:lnTo>
                    <a:lnTo>
                      <a:pt x="2" y="8"/>
                    </a:lnTo>
                    <a:lnTo>
                      <a:pt x="3" y="8"/>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8" name="Freeform 293">
                <a:extLst>
                  <a:ext uri="{FF2B5EF4-FFF2-40B4-BE49-F238E27FC236}">
                    <a16:creationId xmlns:a16="http://schemas.microsoft.com/office/drawing/2014/main" id="{A4714BE0-AC44-4DB0-9E7F-12314DA8EA14}"/>
                  </a:ext>
                </a:extLst>
              </p:cNvPr>
              <p:cNvSpPr>
                <a:spLocks/>
              </p:cNvSpPr>
              <p:nvPr/>
            </p:nvSpPr>
            <p:spPr bwMode="auto">
              <a:xfrm>
                <a:off x="5174" y="759"/>
                <a:ext cx="7" cy="6"/>
              </a:xfrm>
              <a:custGeom>
                <a:avLst/>
                <a:gdLst>
                  <a:gd name="T0" fmla="*/ 3 w 7"/>
                  <a:gd name="T1" fmla="*/ 6 h 6"/>
                  <a:gd name="T2" fmla="*/ 5 w 7"/>
                  <a:gd name="T3" fmla="*/ 4 h 6"/>
                  <a:gd name="T4" fmla="*/ 7 w 7"/>
                  <a:gd name="T5" fmla="*/ 3 h 6"/>
                  <a:gd name="T6" fmla="*/ 5 w 7"/>
                  <a:gd name="T7" fmla="*/ 1 h 6"/>
                  <a:gd name="T8" fmla="*/ 3 w 7"/>
                  <a:gd name="T9" fmla="*/ 0 h 6"/>
                  <a:gd name="T10" fmla="*/ 2 w 7"/>
                  <a:gd name="T11" fmla="*/ 1 h 6"/>
                  <a:gd name="T12" fmla="*/ 0 w 7"/>
                  <a:gd name="T13" fmla="*/ 3 h 6"/>
                  <a:gd name="T14" fmla="*/ 2 w 7"/>
                  <a:gd name="T15" fmla="*/ 6 h 6"/>
                  <a:gd name="T16" fmla="*/ 3 w 7"/>
                  <a:gd name="T1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6">
                    <a:moveTo>
                      <a:pt x="3" y="6"/>
                    </a:moveTo>
                    <a:lnTo>
                      <a:pt x="5" y="4"/>
                    </a:lnTo>
                    <a:lnTo>
                      <a:pt x="7" y="3"/>
                    </a:lnTo>
                    <a:lnTo>
                      <a:pt x="5" y="1"/>
                    </a:lnTo>
                    <a:lnTo>
                      <a:pt x="3" y="0"/>
                    </a:lnTo>
                    <a:lnTo>
                      <a:pt x="2" y="1"/>
                    </a:lnTo>
                    <a:lnTo>
                      <a:pt x="0" y="3"/>
                    </a:lnTo>
                    <a:lnTo>
                      <a:pt x="2" y="6"/>
                    </a:lnTo>
                    <a:lnTo>
                      <a:pt x="3" y="6"/>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9" name="Freeform 294">
                <a:extLst>
                  <a:ext uri="{FF2B5EF4-FFF2-40B4-BE49-F238E27FC236}">
                    <a16:creationId xmlns:a16="http://schemas.microsoft.com/office/drawing/2014/main" id="{91E5FC85-C95D-4EA8-873D-668E119E6487}"/>
                  </a:ext>
                </a:extLst>
              </p:cNvPr>
              <p:cNvSpPr>
                <a:spLocks/>
              </p:cNvSpPr>
              <p:nvPr/>
            </p:nvSpPr>
            <p:spPr bwMode="auto">
              <a:xfrm>
                <a:off x="5112" y="786"/>
                <a:ext cx="5" cy="6"/>
              </a:xfrm>
              <a:custGeom>
                <a:avLst/>
                <a:gdLst>
                  <a:gd name="T0" fmla="*/ 2 w 5"/>
                  <a:gd name="T1" fmla="*/ 6 h 6"/>
                  <a:gd name="T2" fmla="*/ 5 w 5"/>
                  <a:gd name="T3" fmla="*/ 6 h 6"/>
                  <a:gd name="T4" fmla="*/ 5 w 5"/>
                  <a:gd name="T5" fmla="*/ 5 h 6"/>
                  <a:gd name="T6" fmla="*/ 5 w 5"/>
                  <a:gd name="T7" fmla="*/ 3 h 6"/>
                  <a:gd name="T8" fmla="*/ 3 w 5"/>
                  <a:gd name="T9" fmla="*/ 0 h 6"/>
                  <a:gd name="T10" fmla="*/ 3 w 5"/>
                  <a:gd name="T11" fmla="*/ 0 h 6"/>
                  <a:gd name="T12" fmla="*/ 2 w 5"/>
                  <a:gd name="T13" fmla="*/ 3 h 6"/>
                  <a:gd name="T14" fmla="*/ 0 w 5"/>
                  <a:gd name="T15" fmla="*/ 5 h 6"/>
                  <a:gd name="T16" fmla="*/ 2 w 5"/>
                  <a:gd name="T1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6">
                    <a:moveTo>
                      <a:pt x="2" y="6"/>
                    </a:moveTo>
                    <a:lnTo>
                      <a:pt x="5" y="6"/>
                    </a:lnTo>
                    <a:lnTo>
                      <a:pt x="5" y="5"/>
                    </a:lnTo>
                    <a:lnTo>
                      <a:pt x="5" y="3"/>
                    </a:lnTo>
                    <a:lnTo>
                      <a:pt x="3" y="0"/>
                    </a:lnTo>
                    <a:lnTo>
                      <a:pt x="3" y="0"/>
                    </a:lnTo>
                    <a:lnTo>
                      <a:pt x="2" y="3"/>
                    </a:lnTo>
                    <a:lnTo>
                      <a:pt x="0" y="5"/>
                    </a:lnTo>
                    <a:lnTo>
                      <a:pt x="2" y="6"/>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0" name="Freeform 295">
                <a:extLst>
                  <a:ext uri="{FF2B5EF4-FFF2-40B4-BE49-F238E27FC236}">
                    <a16:creationId xmlns:a16="http://schemas.microsoft.com/office/drawing/2014/main" id="{A8167EFA-0DFA-4E77-98F4-151F127EE344}"/>
                  </a:ext>
                </a:extLst>
              </p:cNvPr>
              <p:cNvSpPr>
                <a:spLocks/>
              </p:cNvSpPr>
              <p:nvPr/>
            </p:nvSpPr>
            <p:spPr bwMode="auto">
              <a:xfrm>
                <a:off x="5091" y="797"/>
                <a:ext cx="39" cy="51"/>
              </a:xfrm>
              <a:custGeom>
                <a:avLst/>
                <a:gdLst>
                  <a:gd name="T0" fmla="*/ 10 w 39"/>
                  <a:gd name="T1" fmla="*/ 24 h 51"/>
                  <a:gd name="T2" fmla="*/ 4 w 39"/>
                  <a:gd name="T3" fmla="*/ 24 h 51"/>
                  <a:gd name="T4" fmla="*/ 2 w 39"/>
                  <a:gd name="T5" fmla="*/ 22 h 51"/>
                  <a:gd name="T6" fmla="*/ 0 w 39"/>
                  <a:gd name="T7" fmla="*/ 25 h 51"/>
                  <a:gd name="T8" fmla="*/ 4 w 39"/>
                  <a:gd name="T9" fmla="*/ 29 h 51"/>
                  <a:gd name="T10" fmla="*/ 7 w 39"/>
                  <a:gd name="T11" fmla="*/ 29 h 51"/>
                  <a:gd name="T12" fmla="*/ 10 w 39"/>
                  <a:gd name="T13" fmla="*/ 32 h 51"/>
                  <a:gd name="T14" fmla="*/ 10 w 39"/>
                  <a:gd name="T15" fmla="*/ 35 h 51"/>
                  <a:gd name="T16" fmla="*/ 4 w 39"/>
                  <a:gd name="T17" fmla="*/ 37 h 51"/>
                  <a:gd name="T18" fmla="*/ 5 w 39"/>
                  <a:gd name="T19" fmla="*/ 45 h 51"/>
                  <a:gd name="T20" fmla="*/ 7 w 39"/>
                  <a:gd name="T21" fmla="*/ 48 h 51"/>
                  <a:gd name="T22" fmla="*/ 10 w 39"/>
                  <a:gd name="T23" fmla="*/ 48 h 51"/>
                  <a:gd name="T24" fmla="*/ 11 w 39"/>
                  <a:gd name="T25" fmla="*/ 43 h 51"/>
                  <a:gd name="T26" fmla="*/ 15 w 39"/>
                  <a:gd name="T27" fmla="*/ 45 h 51"/>
                  <a:gd name="T28" fmla="*/ 16 w 39"/>
                  <a:gd name="T29" fmla="*/ 51 h 51"/>
                  <a:gd name="T30" fmla="*/ 19 w 39"/>
                  <a:gd name="T31" fmla="*/ 48 h 51"/>
                  <a:gd name="T32" fmla="*/ 19 w 39"/>
                  <a:gd name="T33" fmla="*/ 45 h 51"/>
                  <a:gd name="T34" fmla="*/ 23 w 39"/>
                  <a:gd name="T35" fmla="*/ 43 h 51"/>
                  <a:gd name="T36" fmla="*/ 23 w 39"/>
                  <a:gd name="T37" fmla="*/ 37 h 51"/>
                  <a:gd name="T38" fmla="*/ 21 w 39"/>
                  <a:gd name="T39" fmla="*/ 33 h 51"/>
                  <a:gd name="T40" fmla="*/ 26 w 39"/>
                  <a:gd name="T41" fmla="*/ 32 h 51"/>
                  <a:gd name="T42" fmla="*/ 31 w 39"/>
                  <a:gd name="T43" fmla="*/ 30 h 51"/>
                  <a:gd name="T44" fmla="*/ 31 w 39"/>
                  <a:gd name="T45" fmla="*/ 29 h 51"/>
                  <a:gd name="T46" fmla="*/ 27 w 39"/>
                  <a:gd name="T47" fmla="*/ 25 h 51"/>
                  <a:gd name="T48" fmla="*/ 27 w 39"/>
                  <a:gd name="T49" fmla="*/ 22 h 51"/>
                  <a:gd name="T50" fmla="*/ 31 w 39"/>
                  <a:gd name="T51" fmla="*/ 22 h 51"/>
                  <a:gd name="T52" fmla="*/ 32 w 39"/>
                  <a:gd name="T53" fmla="*/ 22 h 51"/>
                  <a:gd name="T54" fmla="*/ 37 w 39"/>
                  <a:gd name="T55" fmla="*/ 19 h 51"/>
                  <a:gd name="T56" fmla="*/ 39 w 39"/>
                  <a:gd name="T57" fmla="*/ 17 h 51"/>
                  <a:gd name="T58" fmla="*/ 37 w 39"/>
                  <a:gd name="T59" fmla="*/ 13 h 51"/>
                  <a:gd name="T60" fmla="*/ 34 w 39"/>
                  <a:gd name="T61" fmla="*/ 9 h 51"/>
                  <a:gd name="T62" fmla="*/ 29 w 39"/>
                  <a:gd name="T63" fmla="*/ 9 h 51"/>
                  <a:gd name="T64" fmla="*/ 26 w 39"/>
                  <a:gd name="T65" fmla="*/ 14 h 51"/>
                  <a:gd name="T66" fmla="*/ 26 w 39"/>
                  <a:gd name="T67" fmla="*/ 9 h 51"/>
                  <a:gd name="T68" fmla="*/ 29 w 39"/>
                  <a:gd name="T69" fmla="*/ 5 h 51"/>
                  <a:gd name="T70" fmla="*/ 29 w 39"/>
                  <a:gd name="T71" fmla="*/ 0 h 51"/>
                  <a:gd name="T72" fmla="*/ 24 w 39"/>
                  <a:gd name="T73" fmla="*/ 8 h 51"/>
                  <a:gd name="T74" fmla="*/ 23 w 39"/>
                  <a:gd name="T75" fmla="*/ 6 h 51"/>
                  <a:gd name="T76" fmla="*/ 23 w 39"/>
                  <a:gd name="T77" fmla="*/ 1 h 51"/>
                  <a:gd name="T78" fmla="*/ 21 w 39"/>
                  <a:gd name="T79" fmla="*/ 6 h 51"/>
                  <a:gd name="T80" fmla="*/ 19 w 39"/>
                  <a:gd name="T81" fmla="*/ 9 h 51"/>
                  <a:gd name="T82" fmla="*/ 21 w 39"/>
                  <a:gd name="T83" fmla="*/ 11 h 51"/>
                  <a:gd name="T84" fmla="*/ 23 w 39"/>
                  <a:gd name="T85" fmla="*/ 13 h 51"/>
                  <a:gd name="T86" fmla="*/ 19 w 39"/>
                  <a:gd name="T87" fmla="*/ 16 h 51"/>
                  <a:gd name="T88" fmla="*/ 18 w 39"/>
                  <a:gd name="T89" fmla="*/ 21 h 51"/>
                  <a:gd name="T90" fmla="*/ 15 w 39"/>
                  <a:gd name="T91" fmla="*/ 24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 h="51">
                    <a:moveTo>
                      <a:pt x="11" y="25"/>
                    </a:moveTo>
                    <a:lnTo>
                      <a:pt x="10" y="24"/>
                    </a:lnTo>
                    <a:lnTo>
                      <a:pt x="7" y="24"/>
                    </a:lnTo>
                    <a:lnTo>
                      <a:pt x="4" y="24"/>
                    </a:lnTo>
                    <a:lnTo>
                      <a:pt x="2" y="22"/>
                    </a:lnTo>
                    <a:lnTo>
                      <a:pt x="2" y="22"/>
                    </a:lnTo>
                    <a:lnTo>
                      <a:pt x="2" y="25"/>
                    </a:lnTo>
                    <a:lnTo>
                      <a:pt x="0" y="25"/>
                    </a:lnTo>
                    <a:lnTo>
                      <a:pt x="0" y="29"/>
                    </a:lnTo>
                    <a:lnTo>
                      <a:pt x="4" y="29"/>
                    </a:lnTo>
                    <a:lnTo>
                      <a:pt x="5" y="27"/>
                    </a:lnTo>
                    <a:lnTo>
                      <a:pt x="7" y="29"/>
                    </a:lnTo>
                    <a:lnTo>
                      <a:pt x="8" y="32"/>
                    </a:lnTo>
                    <a:lnTo>
                      <a:pt x="10" y="32"/>
                    </a:lnTo>
                    <a:lnTo>
                      <a:pt x="11" y="33"/>
                    </a:lnTo>
                    <a:lnTo>
                      <a:pt x="10" y="35"/>
                    </a:lnTo>
                    <a:lnTo>
                      <a:pt x="7" y="35"/>
                    </a:lnTo>
                    <a:lnTo>
                      <a:pt x="4" y="37"/>
                    </a:lnTo>
                    <a:lnTo>
                      <a:pt x="5" y="43"/>
                    </a:lnTo>
                    <a:lnTo>
                      <a:pt x="5" y="45"/>
                    </a:lnTo>
                    <a:lnTo>
                      <a:pt x="5" y="46"/>
                    </a:lnTo>
                    <a:lnTo>
                      <a:pt x="7" y="48"/>
                    </a:lnTo>
                    <a:lnTo>
                      <a:pt x="8" y="48"/>
                    </a:lnTo>
                    <a:lnTo>
                      <a:pt x="10" y="48"/>
                    </a:lnTo>
                    <a:lnTo>
                      <a:pt x="11" y="46"/>
                    </a:lnTo>
                    <a:lnTo>
                      <a:pt x="11" y="43"/>
                    </a:lnTo>
                    <a:lnTo>
                      <a:pt x="13" y="43"/>
                    </a:lnTo>
                    <a:lnTo>
                      <a:pt x="15" y="45"/>
                    </a:lnTo>
                    <a:lnTo>
                      <a:pt x="15" y="51"/>
                    </a:lnTo>
                    <a:lnTo>
                      <a:pt x="16" y="51"/>
                    </a:lnTo>
                    <a:lnTo>
                      <a:pt x="18" y="49"/>
                    </a:lnTo>
                    <a:lnTo>
                      <a:pt x="19" y="48"/>
                    </a:lnTo>
                    <a:lnTo>
                      <a:pt x="19" y="45"/>
                    </a:lnTo>
                    <a:lnTo>
                      <a:pt x="19" y="45"/>
                    </a:lnTo>
                    <a:lnTo>
                      <a:pt x="21" y="45"/>
                    </a:lnTo>
                    <a:lnTo>
                      <a:pt x="23" y="43"/>
                    </a:lnTo>
                    <a:lnTo>
                      <a:pt x="24" y="40"/>
                    </a:lnTo>
                    <a:lnTo>
                      <a:pt x="23" y="37"/>
                    </a:lnTo>
                    <a:lnTo>
                      <a:pt x="21" y="33"/>
                    </a:lnTo>
                    <a:lnTo>
                      <a:pt x="21" y="33"/>
                    </a:lnTo>
                    <a:lnTo>
                      <a:pt x="24" y="32"/>
                    </a:lnTo>
                    <a:lnTo>
                      <a:pt x="26" y="32"/>
                    </a:lnTo>
                    <a:lnTo>
                      <a:pt x="31" y="30"/>
                    </a:lnTo>
                    <a:lnTo>
                      <a:pt x="31" y="30"/>
                    </a:lnTo>
                    <a:lnTo>
                      <a:pt x="31" y="29"/>
                    </a:lnTo>
                    <a:lnTo>
                      <a:pt x="31" y="29"/>
                    </a:lnTo>
                    <a:lnTo>
                      <a:pt x="29" y="25"/>
                    </a:lnTo>
                    <a:lnTo>
                      <a:pt x="27" y="25"/>
                    </a:lnTo>
                    <a:lnTo>
                      <a:pt x="27" y="25"/>
                    </a:lnTo>
                    <a:lnTo>
                      <a:pt x="27" y="22"/>
                    </a:lnTo>
                    <a:lnTo>
                      <a:pt x="29" y="21"/>
                    </a:lnTo>
                    <a:lnTo>
                      <a:pt x="31" y="22"/>
                    </a:lnTo>
                    <a:lnTo>
                      <a:pt x="31" y="22"/>
                    </a:lnTo>
                    <a:lnTo>
                      <a:pt x="32" y="22"/>
                    </a:lnTo>
                    <a:lnTo>
                      <a:pt x="34" y="22"/>
                    </a:lnTo>
                    <a:lnTo>
                      <a:pt x="37" y="19"/>
                    </a:lnTo>
                    <a:lnTo>
                      <a:pt x="39" y="19"/>
                    </a:lnTo>
                    <a:lnTo>
                      <a:pt x="39" y="17"/>
                    </a:lnTo>
                    <a:lnTo>
                      <a:pt x="37" y="14"/>
                    </a:lnTo>
                    <a:lnTo>
                      <a:pt x="37" y="13"/>
                    </a:lnTo>
                    <a:lnTo>
                      <a:pt x="34" y="11"/>
                    </a:lnTo>
                    <a:lnTo>
                      <a:pt x="34" y="9"/>
                    </a:lnTo>
                    <a:lnTo>
                      <a:pt x="32" y="8"/>
                    </a:lnTo>
                    <a:lnTo>
                      <a:pt x="29" y="9"/>
                    </a:lnTo>
                    <a:lnTo>
                      <a:pt x="27" y="13"/>
                    </a:lnTo>
                    <a:lnTo>
                      <a:pt x="26" y="14"/>
                    </a:lnTo>
                    <a:lnTo>
                      <a:pt x="26" y="13"/>
                    </a:lnTo>
                    <a:lnTo>
                      <a:pt x="26" y="9"/>
                    </a:lnTo>
                    <a:lnTo>
                      <a:pt x="27" y="8"/>
                    </a:lnTo>
                    <a:lnTo>
                      <a:pt x="29" y="5"/>
                    </a:lnTo>
                    <a:lnTo>
                      <a:pt x="29" y="1"/>
                    </a:lnTo>
                    <a:lnTo>
                      <a:pt x="29" y="0"/>
                    </a:lnTo>
                    <a:lnTo>
                      <a:pt x="26" y="3"/>
                    </a:lnTo>
                    <a:lnTo>
                      <a:pt x="24" y="8"/>
                    </a:lnTo>
                    <a:lnTo>
                      <a:pt x="24" y="8"/>
                    </a:lnTo>
                    <a:lnTo>
                      <a:pt x="23" y="6"/>
                    </a:lnTo>
                    <a:lnTo>
                      <a:pt x="24" y="3"/>
                    </a:lnTo>
                    <a:lnTo>
                      <a:pt x="23" y="1"/>
                    </a:lnTo>
                    <a:lnTo>
                      <a:pt x="23" y="3"/>
                    </a:lnTo>
                    <a:lnTo>
                      <a:pt x="21" y="6"/>
                    </a:lnTo>
                    <a:lnTo>
                      <a:pt x="19" y="8"/>
                    </a:lnTo>
                    <a:lnTo>
                      <a:pt x="19" y="9"/>
                    </a:lnTo>
                    <a:lnTo>
                      <a:pt x="19" y="11"/>
                    </a:lnTo>
                    <a:lnTo>
                      <a:pt x="21" y="11"/>
                    </a:lnTo>
                    <a:lnTo>
                      <a:pt x="23" y="11"/>
                    </a:lnTo>
                    <a:lnTo>
                      <a:pt x="23" y="13"/>
                    </a:lnTo>
                    <a:lnTo>
                      <a:pt x="21" y="14"/>
                    </a:lnTo>
                    <a:lnTo>
                      <a:pt x="19" y="16"/>
                    </a:lnTo>
                    <a:lnTo>
                      <a:pt x="19" y="19"/>
                    </a:lnTo>
                    <a:lnTo>
                      <a:pt x="18" y="21"/>
                    </a:lnTo>
                    <a:lnTo>
                      <a:pt x="16" y="21"/>
                    </a:lnTo>
                    <a:lnTo>
                      <a:pt x="15" y="24"/>
                    </a:lnTo>
                    <a:lnTo>
                      <a:pt x="11" y="25"/>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1" name="Freeform 296">
                <a:extLst>
                  <a:ext uri="{FF2B5EF4-FFF2-40B4-BE49-F238E27FC236}">
                    <a16:creationId xmlns:a16="http://schemas.microsoft.com/office/drawing/2014/main" id="{59C52305-41A0-4C79-9CF6-D2F6280735F8}"/>
                  </a:ext>
                </a:extLst>
              </p:cNvPr>
              <p:cNvSpPr>
                <a:spLocks/>
              </p:cNvSpPr>
              <p:nvPr/>
            </p:nvSpPr>
            <p:spPr bwMode="auto">
              <a:xfrm>
                <a:off x="5071" y="808"/>
                <a:ext cx="35" cy="27"/>
              </a:xfrm>
              <a:custGeom>
                <a:avLst/>
                <a:gdLst>
                  <a:gd name="T0" fmla="*/ 1 w 35"/>
                  <a:gd name="T1" fmla="*/ 21 h 27"/>
                  <a:gd name="T2" fmla="*/ 4 w 35"/>
                  <a:gd name="T3" fmla="*/ 19 h 27"/>
                  <a:gd name="T4" fmla="*/ 8 w 35"/>
                  <a:gd name="T5" fmla="*/ 21 h 27"/>
                  <a:gd name="T6" fmla="*/ 9 w 35"/>
                  <a:gd name="T7" fmla="*/ 22 h 27"/>
                  <a:gd name="T8" fmla="*/ 11 w 35"/>
                  <a:gd name="T9" fmla="*/ 24 h 27"/>
                  <a:gd name="T10" fmla="*/ 11 w 35"/>
                  <a:gd name="T11" fmla="*/ 22 h 27"/>
                  <a:gd name="T12" fmla="*/ 11 w 35"/>
                  <a:gd name="T13" fmla="*/ 21 h 27"/>
                  <a:gd name="T14" fmla="*/ 14 w 35"/>
                  <a:gd name="T15" fmla="*/ 19 h 27"/>
                  <a:gd name="T16" fmla="*/ 16 w 35"/>
                  <a:gd name="T17" fmla="*/ 21 h 27"/>
                  <a:gd name="T18" fmla="*/ 17 w 35"/>
                  <a:gd name="T19" fmla="*/ 26 h 27"/>
                  <a:gd name="T20" fmla="*/ 19 w 35"/>
                  <a:gd name="T21" fmla="*/ 27 h 27"/>
                  <a:gd name="T22" fmla="*/ 19 w 35"/>
                  <a:gd name="T23" fmla="*/ 24 h 27"/>
                  <a:gd name="T24" fmla="*/ 17 w 35"/>
                  <a:gd name="T25" fmla="*/ 21 h 27"/>
                  <a:gd name="T26" fmla="*/ 17 w 35"/>
                  <a:gd name="T27" fmla="*/ 18 h 27"/>
                  <a:gd name="T28" fmla="*/ 16 w 35"/>
                  <a:gd name="T29" fmla="*/ 16 h 27"/>
                  <a:gd name="T30" fmla="*/ 14 w 35"/>
                  <a:gd name="T31" fmla="*/ 14 h 27"/>
                  <a:gd name="T32" fmla="*/ 12 w 35"/>
                  <a:gd name="T33" fmla="*/ 13 h 27"/>
                  <a:gd name="T34" fmla="*/ 16 w 35"/>
                  <a:gd name="T35" fmla="*/ 10 h 27"/>
                  <a:gd name="T36" fmla="*/ 17 w 35"/>
                  <a:gd name="T37" fmla="*/ 6 h 27"/>
                  <a:gd name="T38" fmla="*/ 22 w 35"/>
                  <a:gd name="T39" fmla="*/ 6 h 27"/>
                  <a:gd name="T40" fmla="*/ 24 w 35"/>
                  <a:gd name="T41" fmla="*/ 5 h 27"/>
                  <a:gd name="T42" fmla="*/ 25 w 35"/>
                  <a:gd name="T43" fmla="*/ 5 h 27"/>
                  <a:gd name="T44" fmla="*/ 27 w 35"/>
                  <a:gd name="T45" fmla="*/ 8 h 27"/>
                  <a:gd name="T46" fmla="*/ 30 w 35"/>
                  <a:gd name="T47" fmla="*/ 10 h 27"/>
                  <a:gd name="T48" fmla="*/ 33 w 35"/>
                  <a:gd name="T49" fmla="*/ 10 h 27"/>
                  <a:gd name="T50" fmla="*/ 33 w 35"/>
                  <a:gd name="T51" fmla="*/ 8 h 27"/>
                  <a:gd name="T52" fmla="*/ 35 w 35"/>
                  <a:gd name="T53" fmla="*/ 8 h 27"/>
                  <a:gd name="T54" fmla="*/ 33 w 35"/>
                  <a:gd name="T55" fmla="*/ 6 h 27"/>
                  <a:gd name="T56" fmla="*/ 30 w 35"/>
                  <a:gd name="T57" fmla="*/ 5 h 27"/>
                  <a:gd name="T58" fmla="*/ 24 w 35"/>
                  <a:gd name="T59" fmla="*/ 0 h 27"/>
                  <a:gd name="T60" fmla="*/ 17 w 35"/>
                  <a:gd name="T61" fmla="*/ 0 h 27"/>
                  <a:gd name="T62" fmla="*/ 12 w 35"/>
                  <a:gd name="T63" fmla="*/ 0 h 27"/>
                  <a:gd name="T64" fmla="*/ 8 w 35"/>
                  <a:gd name="T65" fmla="*/ 5 h 27"/>
                  <a:gd name="T66" fmla="*/ 6 w 35"/>
                  <a:gd name="T67" fmla="*/ 8 h 27"/>
                  <a:gd name="T68" fmla="*/ 3 w 35"/>
                  <a:gd name="T69" fmla="*/ 10 h 27"/>
                  <a:gd name="T70" fmla="*/ 0 w 35"/>
                  <a:gd name="T71" fmla="*/ 13 h 27"/>
                  <a:gd name="T72" fmla="*/ 0 w 35"/>
                  <a:gd name="T73" fmla="*/ 19 h 27"/>
                  <a:gd name="T74" fmla="*/ 1 w 35"/>
                  <a:gd name="T75"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5" h="27">
                    <a:moveTo>
                      <a:pt x="1" y="21"/>
                    </a:moveTo>
                    <a:lnTo>
                      <a:pt x="4" y="19"/>
                    </a:lnTo>
                    <a:lnTo>
                      <a:pt x="8" y="21"/>
                    </a:lnTo>
                    <a:lnTo>
                      <a:pt x="9" y="22"/>
                    </a:lnTo>
                    <a:lnTo>
                      <a:pt x="11" y="24"/>
                    </a:lnTo>
                    <a:lnTo>
                      <a:pt x="11" y="22"/>
                    </a:lnTo>
                    <a:lnTo>
                      <a:pt x="11" y="21"/>
                    </a:lnTo>
                    <a:lnTo>
                      <a:pt x="14" y="19"/>
                    </a:lnTo>
                    <a:lnTo>
                      <a:pt x="16" y="21"/>
                    </a:lnTo>
                    <a:lnTo>
                      <a:pt x="17" y="26"/>
                    </a:lnTo>
                    <a:lnTo>
                      <a:pt x="19" y="27"/>
                    </a:lnTo>
                    <a:lnTo>
                      <a:pt x="19" y="24"/>
                    </a:lnTo>
                    <a:lnTo>
                      <a:pt x="17" y="21"/>
                    </a:lnTo>
                    <a:lnTo>
                      <a:pt x="17" y="18"/>
                    </a:lnTo>
                    <a:lnTo>
                      <a:pt x="16" y="16"/>
                    </a:lnTo>
                    <a:lnTo>
                      <a:pt x="14" y="14"/>
                    </a:lnTo>
                    <a:lnTo>
                      <a:pt x="12" y="13"/>
                    </a:lnTo>
                    <a:lnTo>
                      <a:pt x="16" y="10"/>
                    </a:lnTo>
                    <a:lnTo>
                      <a:pt x="17" y="6"/>
                    </a:lnTo>
                    <a:lnTo>
                      <a:pt x="22" y="6"/>
                    </a:lnTo>
                    <a:lnTo>
                      <a:pt x="24" y="5"/>
                    </a:lnTo>
                    <a:lnTo>
                      <a:pt x="25" y="5"/>
                    </a:lnTo>
                    <a:lnTo>
                      <a:pt x="27" y="8"/>
                    </a:lnTo>
                    <a:lnTo>
                      <a:pt x="30" y="10"/>
                    </a:lnTo>
                    <a:lnTo>
                      <a:pt x="33" y="10"/>
                    </a:lnTo>
                    <a:lnTo>
                      <a:pt x="33" y="8"/>
                    </a:lnTo>
                    <a:lnTo>
                      <a:pt x="35" y="8"/>
                    </a:lnTo>
                    <a:lnTo>
                      <a:pt x="33" y="6"/>
                    </a:lnTo>
                    <a:lnTo>
                      <a:pt x="30" y="5"/>
                    </a:lnTo>
                    <a:lnTo>
                      <a:pt x="24" y="0"/>
                    </a:lnTo>
                    <a:lnTo>
                      <a:pt x="17" y="0"/>
                    </a:lnTo>
                    <a:lnTo>
                      <a:pt x="12" y="0"/>
                    </a:lnTo>
                    <a:lnTo>
                      <a:pt x="8" y="5"/>
                    </a:lnTo>
                    <a:lnTo>
                      <a:pt x="6" y="8"/>
                    </a:lnTo>
                    <a:lnTo>
                      <a:pt x="3" y="10"/>
                    </a:lnTo>
                    <a:lnTo>
                      <a:pt x="0" y="13"/>
                    </a:lnTo>
                    <a:lnTo>
                      <a:pt x="0" y="19"/>
                    </a:lnTo>
                    <a:lnTo>
                      <a:pt x="1" y="21"/>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2" name="Freeform 297">
                <a:extLst>
                  <a:ext uri="{FF2B5EF4-FFF2-40B4-BE49-F238E27FC236}">
                    <a16:creationId xmlns:a16="http://schemas.microsoft.com/office/drawing/2014/main" id="{050EF189-4671-43C8-AEEA-9DED3D1CBAC7}"/>
                  </a:ext>
                </a:extLst>
              </p:cNvPr>
              <p:cNvSpPr>
                <a:spLocks/>
              </p:cNvSpPr>
              <p:nvPr/>
            </p:nvSpPr>
            <p:spPr bwMode="auto">
              <a:xfrm>
                <a:off x="5168" y="752"/>
                <a:ext cx="1" cy="3"/>
              </a:xfrm>
              <a:custGeom>
                <a:avLst/>
                <a:gdLst>
                  <a:gd name="T0" fmla="*/ 0 w 1"/>
                  <a:gd name="T1" fmla="*/ 3 h 3"/>
                  <a:gd name="T2" fmla="*/ 1 w 1"/>
                  <a:gd name="T3" fmla="*/ 2 h 3"/>
                  <a:gd name="T4" fmla="*/ 1 w 1"/>
                  <a:gd name="T5" fmla="*/ 0 h 3"/>
                  <a:gd name="T6" fmla="*/ 0 w 1"/>
                  <a:gd name="T7" fmla="*/ 0 h 3"/>
                  <a:gd name="T8" fmla="*/ 0 w 1"/>
                  <a:gd name="T9" fmla="*/ 3 h 3"/>
                </a:gdLst>
                <a:ahLst/>
                <a:cxnLst>
                  <a:cxn ang="0">
                    <a:pos x="T0" y="T1"/>
                  </a:cxn>
                  <a:cxn ang="0">
                    <a:pos x="T2" y="T3"/>
                  </a:cxn>
                  <a:cxn ang="0">
                    <a:pos x="T4" y="T5"/>
                  </a:cxn>
                  <a:cxn ang="0">
                    <a:pos x="T6" y="T7"/>
                  </a:cxn>
                  <a:cxn ang="0">
                    <a:pos x="T8" y="T9"/>
                  </a:cxn>
                </a:cxnLst>
                <a:rect l="0" t="0" r="r" b="b"/>
                <a:pathLst>
                  <a:path w="1" h="3">
                    <a:moveTo>
                      <a:pt x="0" y="3"/>
                    </a:moveTo>
                    <a:lnTo>
                      <a:pt x="1" y="2"/>
                    </a:lnTo>
                    <a:lnTo>
                      <a:pt x="1" y="0"/>
                    </a:lnTo>
                    <a:lnTo>
                      <a:pt x="0" y="0"/>
                    </a:lnTo>
                    <a:lnTo>
                      <a:pt x="0" y="3"/>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3" name="Freeform 298">
                <a:extLst>
                  <a:ext uri="{FF2B5EF4-FFF2-40B4-BE49-F238E27FC236}">
                    <a16:creationId xmlns:a16="http://schemas.microsoft.com/office/drawing/2014/main" id="{F1F3ED05-74D7-4CA6-871F-02A3504DC194}"/>
                  </a:ext>
                </a:extLst>
              </p:cNvPr>
              <p:cNvSpPr>
                <a:spLocks/>
              </p:cNvSpPr>
              <p:nvPr/>
            </p:nvSpPr>
            <p:spPr bwMode="auto">
              <a:xfrm>
                <a:off x="5161" y="739"/>
                <a:ext cx="12" cy="12"/>
              </a:xfrm>
              <a:custGeom>
                <a:avLst/>
                <a:gdLst>
                  <a:gd name="T0" fmla="*/ 2 w 12"/>
                  <a:gd name="T1" fmla="*/ 8 h 12"/>
                  <a:gd name="T2" fmla="*/ 4 w 12"/>
                  <a:gd name="T3" fmla="*/ 12 h 12"/>
                  <a:gd name="T4" fmla="*/ 7 w 12"/>
                  <a:gd name="T5" fmla="*/ 8 h 12"/>
                  <a:gd name="T6" fmla="*/ 10 w 12"/>
                  <a:gd name="T7" fmla="*/ 8 h 12"/>
                  <a:gd name="T8" fmla="*/ 10 w 12"/>
                  <a:gd name="T9" fmla="*/ 8 h 12"/>
                  <a:gd name="T10" fmla="*/ 12 w 12"/>
                  <a:gd name="T11" fmla="*/ 7 h 12"/>
                  <a:gd name="T12" fmla="*/ 10 w 12"/>
                  <a:gd name="T13" fmla="*/ 5 h 12"/>
                  <a:gd name="T14" fmla="*/ 10 w 12"/>
                  <a:gd name="T15" fmla="*/ 2 h 12"/>
                  <a:gd name="T16" fmla="*/ 8 w 12"/>
                  <a:gd name="T17" fmla="*/ 0 h 12"/>
                  <a:gd name="T18" fmla="*/ 7 w 12"/>
                  <a:gd name="T19" fmla="*/ 2 h 12"/>
                  <a:gd name="T20" fmla="*/ 2 w 12"/>
                  <a:gd name="T21" fmla="*/ 4 h 12"/>
                  <a:gd name="T22" fmla="*/ 0 w 12"/>
                  <a:gd name="T23" fmla="*/ 5 h 12"/>
                  <a:gd name="T24" fmla="*/ 0 w 12"/>
                  <a:gd name="T25" fmla="*/ 5 h 12"/>
                  <a:gd name="T26" fmla="*/ 2 w 12"/>
                  <a:gd name="T27" fmla="*/ 7 h 12"/>
                  <a:gd name="T28" fmla="*/ 2 w 12"/>
                  <a:gd name="T29"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 h="12">
                    <a:moveTo>
                      <a:pt x="2" y="8"/>
                    </a:moveTo>
                    <a:lnTo>
                      <a:pt x="4" y="12"/>
                    </a:lnTo>
                    <a:lnTo>
                      <a:pt x="7" y="8"/>
                    </a:lnTo>
                    <a:lnTo>
                      <a:pt x="10" y="8"/>
                    </a:lnTo>
                    <a:lnTo>
                      <a:pt x="10" y="8"/>
                    </a:lnTo>
                    <a:lnTo>
                      <a:pt x="12" y="7"/>
                    </a:lnTo>
                    <a:lnTo>
                      <a:pt x="10" y="5"/>
                    </a:lnTo>
                    <a:lnTo>
                      <a:pt x="10" y="2"/>
                    </a:lnTo>
                    <a:lnTo>
                      <a:pt x="8" y="0"/>
                    </a:lnTo>
                    <a:lnTo>
                      <a:pt x="7" y="2"/>
                    </a:lnTo>
                    <a:lnTo>
                      <a:pt x="2" y="4"/>
                    </a:lnTo>
                    <a:lnTo>
                      <a:pt x="0" y="5"/>
                    </a:lnTo>
                    <a:lnTo>
                      <a:pt x="0" y="5"/>
                    </a:lnTo>
                    <a:lnTo>
                      <a:pt x="2" y="7"/>
                    </a:lnTo>
                    <a:lnTo>
                      <a:pt x="2" y="8"/>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4" name="Freeform 299">
                <a:extLst>
                  <a:ext uri="{FF2B5EF4-FFF2-40B4-BE49-F238E27FC236}">
                    <a16:creationId xmlns:a16="http://schemas.microsoft.com/office/drawing/2014/main" id="{060D990F-44AE-4B18-8425-28DB012FEF72}"/>
                  </a:ext>
                </a:extLst>
              </p:cNvPr>
              <p:cNvSpPr>
                <a:spLocks/>
              </p:cNvSpPr>
              <p:nvPr/>
            </p:nvSpPr>
            <p:spPr bwMode="auto">
              <a:xfrm>
                <a:off x="5166" y="773"/>
                <a:ext cx="7" cy="8"/>
              </a:xfrm>
              <a:custGeom>
                <a:avLst/>
                <a:gdLst>
                  <a:gd name="T0" fmla="*/ 3 w 7"/>
                  <a:gd name="T1" fmla="*/ 2 h 8"/>
                  <a:gd name="T2" fmla="*/ 2 w 7"/>
                  <a:gd name="T3" fmla="*/ 3 h 8"/>
                  <a:gd name="T4" fmla="*/ 0 w 7"/>
                  <a:gd name="T5" fmla="*/ 6 h 8"/>
                  <a:gd name="T6" fmla="*/ 2 w 7"/>
                  <a:gd name="T7" fmla="*/ 8 h 8"/>
                  <a:gd name="T8" fmla="*/ 3 w 7"/>
                  <a:gd name="T9" fmla="*/ 6 h 8"/>
                  <a:gd name="T10" fmla="*/ 7 w 7"/>
                  <a:gd name="T11" fmla="*/ 6 h 8"/>
                  <a:gd name="T12" fmla="*/ 7 w 7"/>
                  <a:gd name="T13" fmla="*/ 5 h 8"/>
                  <a:gd name="T14" fmla="*/ 7 w 7"/>
                  <a:gd name="T15" fmla="*/ 3 h 8"/>
                  <a:gd name="T16" fmla="*/ 5 w 7"/>
                  <a:gd name="T17" fmla="*/ 0 h 8"/>
                  <a:gd name="T18" fmla="*/ 3 w 7"/>
                  <a:gd name="T19"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8">
                    <a:moveTo>
                      <a:pt x="3" y="2"/>
                    </a:moveTo>
                    <a:lnTo>
                      <a:pt x="2" y="3"/>
                    </a:lnTo>
                    <a:lnTo>
                      <a:pt x="0" y="6"/>
                    </a:lnTo>
                    <a:lnTo>
                      <a:pt x="2" y="8"/>
                    </a:lnTo>
                    <a:lnTo>
                      <a:pt x="3" y="6"/>
                    </a:lnTo>
                    <a:lnTo>
                      <a:pt x="7" y="6"/>
                    </a:lnTo>
                    <a:lnTo>
                      <a:pt x="7" y="5"/>
                    </a:lnTo>
                    <a:lnTo>
                      <a:pt x="7" y="3"/>
                    </a:lnTo>
                    <a:lnTo>
                      <a:pt x="5" y="0"/>
                    </a:lnTo>
                    <a:lnTo>
                      <a:pt x="3" y="2"/>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5" name="Freeform 300">
                <a:extLst>
                  <a:ext uri="{FF2B5EF4-FFF2-40B4-BE49-F238E27FC236}">
                    <a16:creationId xmlns:a16="http://schemas.microsoft.com/office/drawing/2014/main" id="{8259F741-CAD9-4938-9011-632C1956B340}"/>
                  </a:ext>
                </a:extLst>
              </p:cNvPr>
              <p:cNvSpPr>
                <a:spLocks/>
              </p:cNvSpPr>
              <p:nvPr/>
            </p:nvSpPr>
            <p:spPr bwMode="auto">
              <a:xfrm>
                <a:off x="5158" y="757"/>
                <a:ext cx="15" cy="8"/>
              </a:xfrm>
              <a:custGeom>
                <a:avLst/>
                <a:gdLst>
                  <a:gd name="T0" fmla="*/ 3 w 15"/>
                  <a:gd name="T1" fmla="*/ 8 h 8"/>
                  <a:gd name="T2" fmla="*/ 7 w 15"/>
                  <a:gd name="T3" fmla="*/ 6 h 8"/>
                  <a:gd name="T4" fmla="*/ 8 w 15"/>
                  <a:gd name="T5" fmla="*/ 8 h 8"/>
                  <a:gd name="T6" fmla="*/ 10 w 15"/>
                  <a:gd name="T7" fmla="*/ 8 h 8"/>
                  <a:gd name="T8" fmla="*/ 11 w 15"/>
                  <a:gd name="T9" fmla="*/ 6 h 8"/>
                  <a:gd name="T10" fmla="*/ 11 w 15"/>
                  <a:gd name="T11" fmla="*/ 5 h 8"/>
                  <a:gd name="T12" fmla="*/ 13 w 15"/>
                  <a:gd name="T13" fmla="*/ 3 h 8"/>
                  <a:gd name="T14" fmla="*/ 15 w 15"/>
                  <a:gd name="T15" fmla="*/ 2 h 8"/>
                  <a:gd name="T16" fmla="*/ 13 w 15"/>
                  <a:gd name="T17" fmla="*/ 2 h 8"/>
                  <a:gd name="T18" fmla="*/ 11 w 15"/>
                  <a:gd name="T19" fmla="*/ 2 h 8"/>
                  <a:gd name="T20" fmla="*/ 10 w 15"/>
                  <a:gd name="T21" fmla="*/ 2 h 8"/>
                  <a:gd name="T22" fmla="*/ 8 w 15"/>
                  <a:gd name="T23" fmla="*/ 0 h 8"/>
                  <a:gd name="T24" fmla="*/ 5 w 15"/>
                  <a:gd name="T25" fmla="*/ 0 h 8"/>
                  <a:gd name="T26" fmla="*/ 3 w 15"/>
                  <a:gd name="T27" fmla="*/ 2 h 8"/>
                  <a:gd name="T28" fmla="*/ 0 w 15"/>
                  <a:gd name="T29" fmla="*/ 3 h 8"/>
                  <a:gd name="T30" fmla="*/ 0 w 15"/>
                  <a:gd name="T31" fmla="*/ 5 h 8"/>
                  <a:gd name="T32" fmla="*/ 0 w 15"/>
                  <a:gd name="T33" fmla="*/ 6 h 8"/>
                  <a:gd name="T34" fmla="*/ 3 w 15"/>
                  <a:gd name="T35"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 h="8">
                    <a:moveTo>
                      <a:pt x="3" y="8"/>
                    </a:moveTo>
                    <a:lnTo>
                      <a:pt x="7" y="6"/>
                    </a:lnTo>
                    <a:lnTo>
                      <a:pt x="8" y="8"/>
                    </a:lnTo>
                    <a:lnTo>
                      <a:pt x="10" y="8"/>
                    </a:lnTo>
                    <a:lnTo>
                      <a:pt x="11" y="6"/>
                    </a:lnTo>
                    <a:lnTo>
                      <a:pt x="11" y="5"/>
                    </a:lnTo>
                    <a:lnTo>
                      <a:pt x="13" y="3"/>
                    </a:lnTo>
                    <a:lnTo>
                      <a:pt x="15" y="2"/>
                    </a:lnTo>
                    <a:lnTo>
                      <a:pt x="13" y="2"/>
                    </a:lnTo>
                    <a:lnTo>
                      <a:pt x="11" y="2"/>
                    </a:lnTo>
                    <a:lnTo>
                      <a:pt x="10" y="2"/>
                    </a:lnTo>
                    <a:lnTo>
                      <a:pt x="8" y="0"/>
                    </a:lnTo>
                    <a:lnTo>
                      <a:pt x="5" y="0"/>
                    </a:lnTo>
                    <a:lnTo>
                      <a:pt x="3" y="2"/>
                    </a:lnTo>
                    <a:lnTo>
                      <a:pt x="0" y="3"/>
                    </a:lnTo>
                    <a:lnTo>
                      <a:pt x="0" y="5"/>
                    </a:lnTo>
                    <a:lnTo>
                      <a:pt x="0" y="6"/>
                    </a:lnTo>
                    <a:lnTo>
                      <a:pt x="3" y="8"/>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6" name="Freeform 301">
                <a:extLst>
                  <a:ext uri="{FF2B5EF4-FFF2-40B4-BE49-F238E27FC236}">
                    <a16:creationId xmlns:a16="http://schemas.microsoft.com/office/drawing/2014/main" id="{9920E200-3D75-4376-B1CB-08A5A001885D}"/>
                  </a:ext>
                </a:extLst>
              </p:cNvPr>
              <p:cNvSpPr>
                <a:spLocks/>
              </p:cNvSpPr>
              <p:nvPr/>
            </p:nvSpPr>
            <p:spPr bwMode="auto">
              <a:xfrm>
                <a:off x="5147" y="786"/>
                <a:ext cx="32" cy="16"/>
              </a:xfrm>
              <a:custGeom>
                <a:avLst/>
                <a:gdLst>
                  <a:gd name="T0" fmla="*/ 0 w 32"/>
                  <a:gd name="T1" fmla="*/ 5 h 16"/>
                  <a:gd name="T2" fmla="*/ 2 w 32"/>
                  <a:gd name="T3" fmla="*/ 6 h 16"/>
                  <a:gd name="T4" fmla="*/ 6 w 32"/>
                  <a:gd name="T5" fmla="*/ 8 h 16"/>
                  <a:gd name="T6" fmla="*/ 8 w 32"/>
                  <a:gd name="T7" fmla="*/ 6 h 16"/>
                  <a:gd name="T8" fmla="*/ 10 w 32"/>
                  <a:gd name="T9" fmla="*/ 6 h 16"/>
                  <a:gd name="T10" fmla="*/ 11 w 32"/>
                  <a:gd name="T11" fmla="*/ 8 h 16"/>
                  <a:gd name="T12" fmla="*/ 13 w 32"/>
                  <a:gd name="T13" fmla="*/ 9 h 16"/>
                  <a:gd name="T14" fmla="*/ 14 w 32"/>
                  <a:gd name="T15" fmla="*/ 9 h 16"/>
                  <a:gd name="T16" fmla="*/ 16 w 32"/>
                  <a:gd name="T17" fmla="*/ 9 h 16"/>
                  <a:gd name="T18" fmla="*/ 18 w 32"/>
                  <a:gd name="T19" fmla="*/ 12 h 16"/>
                  <a:gd name="T20" fmla="*/ 21 w 32"/>
                  <a:gd name="T21" fmla="*/ 14 h 16"/>
                  <a:gd name="T22" fmla="*/ 24 w 32"/>
                  <a:gd name="T23" fmla="*/ 12 h 16"/>
                  <a:gd name="T24" fmla="*/ 27 w 32"/>
                  <a:gd name="T25" fmla="*/ 14 h 16"/>
                  <a:gd name="T26" fmla="*/ 30 w 32"/>
                  <a:gd name="T27" fmla="*/ 16 h 16"/>
                  <a:gd name="T28" fmla="*/ 32 w 32"/>
                  <a:gd name="T29" fmla="*/ 14 h 16"/>
                  <a:gd name="T30" fmla="*/ 32 w 32"/>
                  <a:gd name="T31" fmla="*/ 11 h 16"/>
                  <a:gd name="T32" fmla="*/ 30 w 32"/>
                  <a:gd name="T33" fmla="*/ 8 h 16"/>
                  <a:gd name="T34" fmla="*/ 27 w 32"/>
                  <a:gd name="T35" fmla="*/ 8 h 16"/>
                  <a:gd name="T36" fmla="*/ 22 w 32"/>
                  <a:gd name="T37" fmla="*/ 6 h 16"/>
                  <a:gd name="T38" fmla="*/ 19 w 32"/>
                  <a:gd name="T39" fmla="*/ 3 h 16"/>
                  <a:gd name="T40" fmla="*/ 18 w 32"/>
                  <a:gd name="T41" fmla="*/ 3 h 16"/>
                  <a:gd name="T42" fmla="*/ 16 w 32"/>
                  <a:gd name="T43" fmla="*/ 1 h 16"/>
                  <a:gd name="T44" fmla="*/ 13 w 32"/>
                  <a:gd name="T45" fmla="*/ 1 h 16"/>
                  <a:gd name="T46" fmla="*/ 10 w 32"/>
                  <a:gd name="T47" fmla="*/ 1 h 16"/>
                  <a:gd name="T48" fmla="*/ 3 w 32"/>
                  <a:gd name="T49" fmla="*/ 0 h 16"/>
                  <a:gd name="T50" fmla="*/ 0 w 32"/>
                  <a:gd name="T51" fmla="*/ 1 h 16"/>
                  <a:gd name="T52" fmla="*/ 0 w 32"/>
                  <a:gd name="T53" fmla="*/ 5 h 16"/>
                  <a:gd name="T54" fmla="*/ 0 w 32"/>
                  <a:gd name="T55" fmla="*/ 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2" h="16">
                    <a:moveTo>
                      <a:pt x="0" y="5"/>
                    </a:moveTo>
                    <a:lnTo>
                      <a:pt x="2" y="6"/>
                    </a:lnTo>
                    <a:lnTo>
                      <a:pt x="6" y="8"/>
                    </a:lnTo>
                    <a:lnTo>
                      <a:pt x="8" y="6"/>
                    </a:lnTo>
                    <a:lnTo>
                      <a:pt x="10" y="6"/>
                    </a:lnTo>
                    <a:lnTo>
                      <a:pt x="11" y="8"/>
                    </a:lnTo>
                    <a:lnTo>
                      <a:pt x="13" y="9"/>
                    </a:lnTo>
                    <a:lnTo>
                      <a:pt x="14" y="9"/>
                    </a:lnTo>
                    <a:lnTo>
                      <a:pt x="16" y="9"/>
                    </a:lnTo>
                    <a:lnTo>
                      <a:pt x="18" y="12"/>
                    </a:lnTo>
                    <a:lnTo>
                      <a:pt x="21" y="14"/>
                    </a:lnTo>
                    <a:lnTo>
                      <a:pt x="24" y="12"/>
                    </a:lnTo>
                    <a:lnTo>
                      <a:pt x="27" y="14"/>
                    </a:lnTo>
                    <a:lnTo>
                      <a:pt x="30" y="16"/>
                    </a:lnTo>
                    <a:lnTo>
                      <a:pt x="32" y="14"/>
                    </a:lnTo>
                    <a:lnTo>
                      <a:pt x="32" y="11"/>
                    </a:lnTo>
                    <a:lnTo>
                      <a:pt x="30" y="8"/>
                    </a:lnTo>
                    <a:lnTo>
                      <a:pt x="27" y="8"/>
                    </a:lnTo>
                    <a:lnTo>
                      <a:pt x="22" y="6"/>
                    </a:lnTo>
                    <a:lnTo>
                      <a:pt x="19" y="3"/>
                    </a:lnTo>
                    <a:lnTo>
                      <a:pt x="18" y="3"/>
                    </a:lnTo>
                    <a:lnTo>
                      <a:pt x="16" y="1"/>
                    </a:lnTo>
                    <a:lnTo>
                      <a:pt x="13" y="1"/>
                    </a:lnTo>
                    <a:lnTo>
                      <a:pt x="10" y="1"/>
                    </a:lnTo>
                    <a:lnTo>
                      <a:pt x="3" y="0"/>
                    </a:lnTo>
                    <a:lnTo>
                      <a:pt x="0" y="1"/>
                    </a:lnTo>
                    <a:lnTo>
                      <a:pt x="0" y="5"/>
                    </a:lnTo>
                    <a:lnTo>
                      <a:pt x="0" y="5"/>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7" name="Freeform 302">
                <a:extLst>
                  <a:ext uri="{FF2B5EF4-FFF2-40B4-BE49-F238E27FC236}">
                    <a16:creationId xmlns:a16="http://schemas.microsoft.com/office/drawing/2014/main" id="{CDF15F5C-3CB6-493B-8AD6-963DF3CA7432}"/>
                  </a:ext>
                </a:extLst>
              </p:cNvPr>
              <p:cNvSpPr>
                <a:spLocks/>
              </p:cNvSpPr>
              <p:nvPr/>
            </p:nvSpPr>
            <p:spPr bwMode="auto">
              <a:xfrm>
                <a:off x="5153" y="767"/>
                <a:ext cx="18" cy="16"/>
              </a:xfrm>
              <a:custGeom>
                <a:avLst/>
                <a:gdLst>
                  <a:gd name="T0" fmla="*/ 4 w 18"/>
                  <a:gd name="T1" fmla="*/ 16 h 16"/>
                  <a:gd name="T2" fmla="*/ 7 w 18"/>
                  <a:gd name="T3" fmla="*/ 12 h 16"/>
                  <a:gd name="T4" fmla="*/ 12 w 18"/>
                  <a:gd name="T5" fmla="*/ 12 h 16"/>
                  <a:gd name="T6" fmla="*/ 13 w 18"/>
                  <a:gd name="T7" fmla="*/ 8 h 16"/>
                  <a:gd name="T8" fmla="*/ 15 w 18"/>
                  <a:gd name="T9" fmla="*/ 4 h 16"/>
                  <a:gd name="T10" fmla="*/ 18 w 18"/>
                  <a:gd name="T11" fmla="*/ 3 h 16"/>
                  <a:gd name="T12" fmla="*/ 18 w 18"/>
                  <a:gd name="T13" fmla="*/ 1 h 16"/>
                  <a:gd name="T14" fmla="*/ 16 w 18"/>
                  <a:gd name="T15" fmla="*/ 0 h 16"/>
                  <a:gd name="T16" fmla="*/ 13 w 18"/>
                  <a:gd name="T17" fmla="*/ 1 h 16"/>
                  <a:gd name="T18" fmla="*/ 10 w 18"/>
                  <a:gd name="T19" fmla="*/ 1 h 16"/>
                  <a:gd name="T20" fmla="*/ 7 w 18"/>
                  <a:gd name="T21" fmla="*/ 0 h 16"/>
                  <a:gd name="T22" fmla="*/ 5 w 18"/>
                  <a:gd name="T23" fmla="*/ 3 h 16"/>
                  <a:gd name="T24" fmla="*/ 4 w 18"/>
                  <a:gd name="T25" fmla="*/ 4 h 16"/>
                  <a:gd name="T26" fmla="*/ 5 w 18"/>
                  <a:gd name="T27" fmla="*/ 6 h 16"/>
                  <a:gd name="T28" fmla="*/ 7 w 18"/>
                  <a:gd name="T29" fmla="*/ 4 h 16"/>
                  <a:gd name="T30" fmla="*/ 8 w 18"/>
                  <a:gd name="T31" fmla="*/ 9 h 16"/>
                  <a:gd name="T32" fmla="*/ 8 w 18"/>
                  <a:gd name="T33" fmla="*/ 9 h 16"/>
                  <a:gd name="T34" fmla="*/ 5 w 18"/>
                  <a:gd name="T35" fmla="*/ 11 h 16"/>
                  <a:gd name="T36" fmla="*/ 0 w 18"/>
                  <a:gd name="T37" fmla="*/ 12 h 16"/>
                  <a:gd name="T38" fmla="*/ 0 w 18"/>
                  <a:gd name="T39" fmla="*/ 14 h 16"/>
                  <a:gd name="T40" fmla="*/ 2 w 18"/>
                  <a:gd name="T41" fmla="*/ 16 h 16"/>
                  <a:gd name="T42" fmla="*/ 4 w 18"/>
                  <a:gd name="T43"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 h="16">
                    <a:moveTo>
                      <a:pt x="4" y="16"/>
                    </a:moveTo>
                    <a:lnTo>
                      <a:pt x="7" y="12"/>
                    </a:lnTo>
                    <a:lnTo>
                      <a:pt x="12" y="12"/>
                    </a:lnTo>
                    <a:lnTo>
                      <a:pt x="13" y="8"/>
                    </a:lnTo>
                    <a:lnTo>
                      <a:pt x="15" y="4"/>
                    </a:lnTo>
                    <a:lnTo>
                      <a:pt x="18" y="3"/>
                    </a:lnTo>
                    <a:lnTo>
                      <a:pt x="18" y="1"/>
                    </a:lnTo>
                    <a:lnTo>
                      <a:pt x="16" y="0"/>
                    </a:lnTo>
                    <a:lnTo>
                      <a:pt x="13" y="1"/>
                    </a:lnTo>
                    <a:lnTo>
                      <a:pt x="10" y="1"/>
                    </a:lnTo>
                    <a:lnTo>
                      <a:pt x="7" y="0"/>
                    </a:lnTo>
                    <a:lnTo>
                      <a:pt x="5" y="3"/>
                    </a:lnTo>
                    <a:lnTo>
                      <a:pt x="4" y="4"/>
                    </a:lnTo>
                    <a:lnTo>
                      <a:pt x="5" y="6"/>
                    </a:lnTo>
                    <a:lnTo>
                      <a:pt x="7" y="4"/>
                    </a:lnTo>
                    <a:lnTo>
                      <a:pt x="8" y="9"/>
                    </a:lnTo>
                    <a:lnTo>
                      <a:pt x="8" y="9"/>
                    </a:lnTo>
                    <a:lnTo>
                      <a:pt x="5" y="11"/>
                    </a:lnTo>
                    <a:lnTo>
                      <a:pt x="0" y="12"/>
                    </a:lnTo>
                    <a:lnTo>
                      <a:pt x="0" y="14"/>
                    </a:lnTo>
                    <a:lnTo>
                      <a:pt x="2" y="16"/>
                    </a:lnTo>
                    <a:lnTo>
                      <a:pt x="4" y="16"/>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8" name="Freeform 303">
                <a:extLst>
                  <a:ext uri="{FF2B5EF4-FFF2-40B4-BE49-F238E27FC236}">
                    <a16:creationId xmlns:a16="http://schemas.microsoft.com/office/drawing/2014/main" id="{7EDA43CE-789D-4377-9C57-66B0BFBE9837}"/>
                  </a:ext>
                </a:extLst>
              </p:cNvPr>
              <p:cNvSpPr>
                <a:spLocks/>
              </p:cNvSpPr>
              <p:nvPr/>
            </p:nvSpPr>
            <p:spPr bwMode="auto">
              <a:xfrm>
                <a:off x="5246" y="1145"/>
                <a:ext cx="13" cy="11"/>
              </a:xfrm>
              <a:custGeom>
                <a:avLst/>
                <a:gdLst>
                  <a:gd name="T0" fmla="*/ 11 w 13"/>
                  <a:gd name="T1" fmla="*/ 3 h 11"/>
                  <a:gd name="T2" fmla="*/ 8 w 13"/>
                  <a:gd name="T3" fmla="*/ 1 h 11"/>
                  <a:gd name="T4" fmla="*/ 8 w 13"/>
                  <a:gd name="T5" fmla="*/ 0 h 11"/>
                  <a:gd name="T6" fmla="*/ 6 w 13"/>
                  <a:gd name="T7" fmla="*/ 0 h 11"/>
                  <a:gd name="T8" fmla="*/ 3 w 13"/>
                  <a:gd name="T9" fmla="*/ 0 h 11"/>
                  <a:gd name="T10" fmla="*/ 0 w 13"/>
                  <a:gd name="T11" fmla="*/ 1 h 11"/>
                  <a:gd name="T12" fmla="*/ 1 w 13"/>
                  <a:gd name="T13" fmla="*/ 3 h 11"/>
                  <a:gd name="T14" fmla="*/ 3 w 13"/>
                  <a:gd name="T15" fmla="*/ 4 h 11"/>
                  <a:gd name="T16" fmla="*/ 5 w 13"/>
                  <a:gd name="T17" fmla="*/ 3 h 11"/>
                  <a:gd name="T18" fmla="*/ 6 w 13"/>
                  <a:gd name="T19" fmla="*/ 4 h 11"/>
                  <a:gd name="T20" fmla="*/ 6 w 13"/>
                  <a:gd name="T21" fmla="*/ 6 h 11"/>
                  <a:gd name="T22" fmla="*/ 9 w 13"/>
                  <a:gd name="T23" fmla="*/ 8 h 11"/>
                  <a:gd name="T24" fmla="*/ 11 w 13"/>
                  <a:gd name="T25" fmla="*/ 11 h 11"/>
                  <a:gd name="T26" fmla="*/ 13 w 13"/>
                  <a:gd name="T27" fmla="*/ 11 h 11"/>
                  <a:gd name="T28" fmla="*/ 13 w 13"/>
                  <a:gd name="T29" fmla="*/ 9 h 11"/>
                  <a:gd name="T30" fmla="*/ 11 w 13"/>
                  <a:gd name="T31" fmla="*/ 8 h 11"/>
                  <a:gd name="T32" fmla="*/ 13 w 13"/>
                  <a:gd name="T33" fmla="*/ 4 h 11"/>
                  <a:gd name="T34" fmla="*/ 11 w 13"/>
                  <a:gd name="T35" fmla="*/ 3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 h="11">
                    <a:moveTo>
                      <a:pt x="11" y="3"/>
                    </a:moveTo>
                    <a:lnTo>
                      <a:pt x="8" y="1"/>
                    </a:lnTo>
                    <a:lnTo>
                      <a:pt x="8" y="0"/>
                    </a:lnTo>
                    <a:lnTo>
                      <a:pt x="6" y="0"/>
                    </a:lnTo>
                    <a:lnTo>
                      <a:pt x="3" y="0"/>
                    </a:lnTo>
                    <a:lnTo>
                      <a:pt x="0" y="1"/>
                    </a:lnTo>
                    <a:lnTo>
                      <a:pt x="1" y="3"/>
                    </a:lnTo>
                    <a:lnTo>
                      <a:pt x="3" y="4"/>
                    </a:lnTo>
                    <a:lnTo>
                      <a:pt x="5" y="3"/>
                    </a:lnTo>
                    <a:lnTo>
                      <a:pt x="6" y="4"/>
                    </a:lnTo>
                    <a:lnTo>
                      <a:pt x="6" y="6"/>
                    </a:lnTo>
                    <a:lnTo>
                      <a:pt x="9" y="8"/>
                    </a:lnTo>
                    <a:lnTo>
                      <a:pt x="11" y="11"/>
                    </a:lnTo>
                    <a:lnTo>
                      <a:pt x="13" y="11"/>
                    </a:lnTo>
                    <a:lnTo>
                      <a:pt x="13" y="9"/>
                    </a:lnTo>
                    <a:lnTo>
                      <a:pt x="11" y="8"/>
                    </a:lnTo>
                    <a:lnTo>
                      <a:pt x="13" y="4"/>
                    </a:lnTo>
                    <a:lnTo>
                      <a:pt x="11" y="3"/>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9" name="Freeform 304">
                <a:extLst>
                  <a:ext uri="{FF2B5EF4-FFF2-40B4-BE49-F238E27FC236}">
                    <a16:creationId xmlns:a16="http://schemas.microsoft.com/office/drawing/2014/main" id="{C8185407-C077-4006-AAA8-7AF31FD05361}"/>
                  </a:ext>
                </a:extLst>
              </p:cNvPr>
              <p:cNvSpPr>
                <a:spLocks/>
              </p:cNvSpPr>
              <p:nvPr/>
            </p:nvSpPr>
            <p:spPr bwMode="auto">
              <a:xfrm>
                <a:off x="5367" y="813"/>
                <a:ext cx="11" cy="5"/>
              </a:xfrm>
              <a:custGeom>
                <a:avLst/>
                <a:gdLst>
                  <a:gd name="T0" fmla="*/ 3 w 11"/>
                  <a:gd name="T1" fmla="*/ 0 h 5"/>
                  <a:gd name="T2" fmla="*/ 2 w 11"/>
                  <a:gd name="T3" fmla="*/ 0 h 5"/>
                  <a:gd name="T4" fmla="*/ 0 w 11"/>
                  <a:gd name="T5" fmla="*/ 0 h 5"/>
                  <a:gd name="T6" fmla="*/ 0 w 11"/>
                  <a:gd name="T7" fmla="*/ 1 h 5"/>
                  <a:gd name="T8" fmla="*/ 0 w 11"/>
                  <a:gd name="T9" fmla="*/ 1 h 5"/>
                  <a:gd name="T10" fmla="*/ 3 w 11"/>
                  <a:gd name="T11" fmla="*/ 3 h 5"/>
                  <a:gd name="T12" fmla="*/ 5 w 11"/>
                  <a:gd name="T13" fmla="*/ 5 h 5"/>
                  <a:gd name="T14" fmla="*/ 6 w 11"/>
                  <a:gd name="T15" fmla="*/ 5 h 5"/>
                  <a:gd name="T16" fmla="*/ 11 w 11"/>
                  <a:gd name="T17" fmla="*/ 3 h 5"/>
                  <a:gd name="T18" fmla="*/ 11 w 11"/>
                  <a:gd name="T19" fmla="*/ 1 h 5"/>
                  <a:gd name="T20" fmla="*/ 10 w 11"/>
                  <a:gd name="T21" fmla="*/ 0 h 5"/>
                  <a:gd name="T22" fmla="*/ 6 w 11"/>
                  <a:gd name="T23" fmla="*/ 1 h 5"/>
                  <a:gd name="T24" fmla="*/ 3 w 11"/>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5">
                    <a:moveTo>
                      <a:pt x="3" y="0"/>
                    </a:moveTo>
                    <a:lnTo>
                      <a:pt x="2" y="0"/>
                    </a:lnTo>
                    <a:lnTo>
                      <a:pt x="0" y="0"/>
                    </a:lnTo>
                    <a:lnTo>
                      <a:pt x="0" y="1"/>
                    </a:lnTo>
                    <a:lnTo>
                      <a:pt x="0" y="1"/>
                    </a:lnTo>
                    <a:lnTo>
                      <a:pt x="3" y="3"/>
                    </a:lnTo>
                    <a:lnTo>
                      <a:pt x="5" y="5"/>
                    </a:lnTo>
                    <a:lnTo>
                      <a:pt x="6" y="5"/>
                    </a:lnTo>
                    <a:lnTo>
                      <a:pt x="11" y="3"/>
                    </a:lnTo>
                    <a:lnTo>
                      <a:pt x="11" y="1"/>
                    </a:lnTo>
                    <a:lnTo>
                      <a:pt x="10" y="0"/>
                    </a:lnTo>
                    <a:lnTo>
                      <a:pt x="6" y="1"/>
                    </a:lnTo>
                    <a:lnTo>
                      <a:pt x="3"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0" name="Freeform 305">
                <a:extLst>
                  <a:ext uri="{FF2B5EF4-FFF2-40B4-BE49-F238E27FC236}">
                    <a16:creationId xmlns:a16="http://schemas.microsoft.com/office/drawing/2014/main" id="{E03130D6-5D31-49F1-8C78-D7B366C71FA3}"/>
                  </a:ext>
                </a:extLst>
              </p:cNvPr>
              <p:cNvSpPr>
                <a:spLocks/>
              </p:cNvSpPr>
              <p:nvPr/>
            </p:nvSpPr>
            <p:spPr bwMode="auto">
              <a:xfrm>
                <a:off x="5260" y="982"/>
                <a:ext cx="8" cy="6"/>
              </a:xfrm>
              <a:custGeom>
                <a:avLst/>
                <a:gdLst>
                  <a:gd name="T0" fmla="*/ 2 w 8"/>
                  <a:gd name="T1" fmla="*/ 6 h 6"/>
                  <a:gd name="T2" fmla="*/ 3 w 8"/>
                  <a:gd name="T3" fmla="*/ 5 h 6"/>
                  <a:gd name="T4" fmla="*/ 7 w 8"/>
                  <a:gd name="T5" fmla="*/ 3 h 6"/>
                  <a:gd name="T6" fmla="*/ 8 w 8"/>
                  <a:gd name="T7" fmla="*/ 0 h 6"/>
                  <a:gd name="T8" fmla="*/ 7 w 8"/>
                  <a:gd name="T9" fmla="*/ 0 h 6"/>
                  <a:gd name="T10" fmla="*/ 3 w 8"/>
                  <a:gd name="T11" fmla="*/ 3 h 6"/>
                  <a:gd name="T12" fmla="*/ 2 w 8"/>
                  <a:gd name="T13" fmla="*/ 3 h 6"/>
                  <a:gd name="T14" fmla="*/ 0 w 8"/>
                  <a:gd name="T15" fmla="*/ 5 h 6"/>
                  <a:gd name="T16" fmla="*/ 2 w 8"/>
                  <a:gd name="T17" fmla="*/ 6 h 6"/>
                  <a:gd name="T18" fmla="*/ 2 w 8"/>
                  <a:gd name="T19"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6">
                    <a:moveTo>
                      <a:pt x="2" y="6"/>
                    </a:moveTo>
                    <a:lnTo>
                      <a:pt x="3" y="5"/>
                    </a:lnTo>
                    <a:lnTo>
                      <a:pt x="7" y="3"/>
                    </a:lnTo>
                    <a:lnTo>
                      <a:pt x="8" y="0"/>
                    </a:lnTo>
                    <a:lnTo>
                      <a:pt x="7" y="0"/>
                    </a:lnTo>
                    <a:lnTo>
                      <a:pt x="3" y="3"/>
                    </a:lnTo>
                    <a:lnTo>
                      <a:pt x="2" y="3"/>
                    </a:lnTo>
                    <a:lnTo>
                      <a:pt x="0" y="5"/>
                    </a:lnTo>
                    <a:lnTo>
                      <a:pt x="2" y="6"/>
                    </a:lnTo>
                    <a:lnTo>
                      <a:pt x="2" y="6"/>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1" name="Freeform 306">
                <a:extLst>
                  <a:ext uri="{FF2B5EF4-FFF2-40B4-BE49-F238E27FC236}">
                    <a16:creationId xmlns:a16="http://schemas.microsoft.com/office/drawing/2014/main" id="{50FA4A64-2E7C-4CA2-BC90-E6EB5CE00584}"/>
                  </a:ext>
                </a:extLst>
              </p:cNvPr>
              <p:cNvSpPr>
                <a:spLocks/>
              </p:cNvSpPr>
              <p:nvPr/>
            </p:nvSpPr>
            <p:spPr bwMode="auto">
              <a:xfrm>
                <a:off x="5359" y="749"/>
                <a:ext cx="14" cy="6"/>
              </a:xfrm>
              <a:custGeom>
                <a:avLst/>
                <a:gdLst>
                  <a:gd name="T0" fmla="*/ 3 w 14"/>
                  <a:gd name="T1" fmla="*/ 6 h 6"/>
                  <a:gd name="T2" fmla="*/ 10 w 14"/>
                  <a:gd name="T3" fmla="*/ 6 h 6"/>
                  <a:gd name="T4" fmla="*/ 13 w 14"/>
                  <a:gd name="T5" fmla="*/ 5 h 6"/>
                  <a:gd name="T6" fmla="*/ 14 w 14"/>
                  <a:gd name="T7" fmla="*/ 3 h 6"/>
                  <a:gd name="T8" fmla="*/ 13 w 14"/>
                  <a:gd name="T9" fmla="*/ 0 h 6"/>
                  <a:gd name="T10" fmla="*/ 10 w 14"/>
                  <a:gd name="T11" fmla="*/ 0 h 6"/>
                  <a:gd name="T12" fmla="*/ 5 w 14"/>
                  <a:gd name="T13" fmla="*/ 0 h 6"/>
                  <a:gd name="T14" fmla="*/ 0 w 14"/>
                  <a:gd name="T15" fmla="*/ 3 h 6"/>
                  <a:gd name="T16" fmla="*/ 0 w 14"/>
                  <a:gd name="T17" fmla="*/ 5 h 6"/>
                  <a:gd name="T18" fmla="*/ 2 w 14"/>
                  <a:gd name="T19" fmla="*/ 6 h 6"/>
                  <a:gd name="T20" fmla="*/ 3 w 14"/>
                  <a:gd name="T21"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6">
                    <a:moveTo>
                      <a:pt x="3" y="6"/>
                    </a:moveTo>
                    <a:lnTo>
                      <a:pt x="10" y="6"/>
                    </a:lnTo>
                    <a:lnTo>
                      <a:pt x="13" y="5"/>
                    </a:lnTo>
                    <a:lnTo>
                      <a:pt x="14" y="3"/>
                    </a:lnTo>
                    <a:lnTo>
                      <a:pt x="13" y="0"/>
                    </a:lnTo>
                    <a:lnTo>
                      <a:pt x="10" y="0"/>
                    </a:lnTo>
                    <a:lnTo>
                      <a:pt x="5" y="0"/>
                    </a:lnTo>
                    <a:lnTo>
                      <a:pt x="0" y="3"/>
                    </a:lnTo>
                    <a:lnTo>
                      <a:pt x="0" y="5"/>
                    </a:lnTo>
                    <a:lnTo>
                      <a:pt x="2" y="6"/>
                    </a:lnTo>
                    <a:lnTo>
                      <a:pt x="3" y="6"/>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2" name="Freeform 307">
                <a:extLst>
                  <a:ext uri="{FF2B5EF4-FFF2-40B4-BE49-F238E27FC236}">
                    <a16:creationId xmlns:a16="http://schemas.microsoft.com/office/drawing/2014/main" id="{B2C6B331-5277-46A1-8519-8757DA1E3B9B}"/>
                  </a:ext>
                </a:extLst>
              </p:cNvPr>
              <p:cNvSpPr>
                <a:spLocks/>
              </p:cNvSpPr>
              <p:nvPr/>
            </p:nvSpPr>
            <p:spPr bwMode="auto">
              <a:xfrm>
                <a:off x="5236" y="929"/>
                <a:ext cx="120" cy="150"/>
              </a:xfrm>
              <a:custGeom>
                <a:avLst/>
                <a:gdLst>
                  <a:gd name="T0" fmla="*/ 4 w 120"/>
                  <a:gd name="T1" fmla="*/ 136 h 150"/>
                  <a:gd name="T2" fmla="*/ 5 w 120"/>
                  <a:gd name="T3" fmla="*/ 142 h 150"/>
                  <a:gd name="T4" fmla="*/ 15 w 120"/>
                  <a:gd name="T5" fmla="*/ 136 h 150"/>
                  <a:gd name="T6" fmla="*/ 16 w 120"/>
                  <a:gd name="T7" fmla="*/ 137 h 150"/>
                  <a:gd name="T8" fmla="*/ 8 w 120"/>
                  <a:gd name="T9" fmla="*/ 145 h 150"/>
                  <a:gd name="T10" fmla="*/ 16 w 120"/>
                  <a:gd name="T11" fmla="*/ 149 h 150"/>
                  <a:gd name="T12" fmla="*/ 29 w 120"/>
                  <a:gd name="T13" fmla="*/ 149 h 150"/>
                  <a:gd name="T14" fmla="*/ 32 w 120"/>
                  <a:gd name="T15" fmla="*/ 149 h 150"/>
                  <a:gd name="T16" fmla="*/ 40 w 120"/>
                  <a:gd name="T17" fmla="*/ 141 h 150"/>
                  <a:gd name="T18" fmla="*/ 37 w 120"/>
                  <a:gd name="T19" fmla="*/ 129 h 150"/>
                  <a:gd name="T20" fmla="*/ 40 w 120"/>
                  <a:gd name="T21" fmla="*/ 128 h 150"/>
                  <a:gd name="T22" fmla="*/ 43 w 120"/>
                  <a:gd name="T23" fmla="*/ 126 h 150"/>
                  <a:gd name="T24" fmla="*/ 40 w 120"/>
                  <a:gd name="T25" fmla="*/ 121 h 150"/>
                  <a:gd name="T26" fmla="*/ 45 w 120"/>
                  <a:gd name="T27" fmla="*/ 118 h 150"/>
                  <a:gd name="T28" fmla="*/ 42 w 120"/>
                  <a:gd name="T29" fmla="*/ 106 h 150"/>
                  <a:gd name="T30" fmla="*/ 48 w 120"/>
                  <a:gd name="T31" fmla="*/ 102 h 150"/>
                  <a:gd name="T32" fmla="*/ 54 w 120"/>
                  <a:gd name="T33" fmla="*/ 101 h 150"/>
                  <a:gd name="T34" fmla="*/ 56 w 120"/>
                  <a:gd name="T35" fmla="*/ 98 h 150"/>
                  <a:gd name="T36" fmla="*/ 62 w 120"/>
                  <a:gd name="T37" fmla="*/ 90 h 150"/>
                  <a:gd name="T38" fmla="*/ 62 w 120"/>
                  <a:gd name="T39" fmla="*/ 83 h 150"/>
                  <a:gd name="T40" fmla="*/ 70 w 120"/>
                  <a:gd name="T41" fmla="*/ 69 h 150"/>
                  <a:gd name="T42" fmla="*/ 86 w 120"/>
                  <a:gd name="T43" fmla="*/ 53 h 150"/>
                  <a:gd name="T44" fmla="*/ 105 w 120"/>
                  <a:gd name="T45" fmla="*/ 39 h 150"/>
                  <a:gd name="T46" fmla="*/ 118 w 120"/>
                  <a:gd name="T47" fmla="*/ 29 h 150"/>
                  <a:gd name="T48" fmla="*/ 118 w 120"/>
                  <a:gd name="T49" fmla="*/ 18 h 150"/>
                  <a:gd name="T50" fmla="*/ 117 w 120"/>
                  <a:gd name="T51" fmla="*/ 8 h 150"/>
                  <a:gd name="T52" fmla="*/ 107 w 120"/>
                  <a:gd name="T53" fmla="*/ 2 h 150"/>
                  <a:gd name="T54" fmla="*/ 99 w 120"/>
                  <a:gd name="T55" fmla="*/ 2 h 150"/>
                  <a:gd name="T56" fmla="*/ 90 w 120"/>
                  <a:gd name="T57" fmla="*/ 8 h 150"/>
                  <a:gd name="T58" fmla="*/ 86 w 120"/>
                  <a:gd name="T59" fmla="*/ 19 h 150"/>
                  <a:gd name="T60" fmla="*/ 82 w 120"/>
                  <a:gd name="T61" fmla="*/ 26 h 150"/>
                  <a:gd name="T62" fmla="*/ 70 w 120"/>
                  <a:gd name="T63" fmla="*/ 32 h 150"/>
                  <a:gd name="T64" fmla="*/ 61 w 120"/>
                  <a:gd name="T65" fmla="*/ 35 h 150"/>
                  <a:gd name="T66" fmla="*/ 58 w 120"/>
                  <a:gd name="T67" fmla="*/ 39 h 150"/>
                  <a:gd name="T68" fmla="*/ 45 w 120"/>
                  <a:gd name="T69" fmla="*/ 40 h 150"/>
                  <a:gd name="T70" fmla="*/ 45 w 120"/>
                  <a:gd name="T71" fmla="*/ 48 h 150"/>
                  <a:gd name="T72" fmla="*/ 43 w 120"/>
                  <a:gd name="T73" fmla="*/ 45 h 150"/>
                  <a:gd name="T74" fmla="*/ 39 w 120"/>
                  <a:gd name="T75" fmla="*/ 53 h 150"/>
                  <a:gd name="T76" fmla="*/ 31 w 120"/>
                  <a:gd name="T77" fmla="*/ 59 h 150"/>
                  <a:gd name="T78" fmla="*/ 29 w 120"/>
                  <a:gd name="T79" fmla="*/ 67 h 150"/>
                  <a:gd name="T80" fmla="*/ 21 w 120"/>
                  <a:gd name="T81" fmla="*/ 75 h 150"/>
                  <a:gd name="T82" fmla="*/ 26 w 120"/>
                  <a:gd name="T83" fmla="*/ 80 h 150"/>
                  <a:gd name="T84" fmla="*/ 15 w 120"/>
                  <a:gd name="T85" fmla="*/ 83 h 150"/>
                  <a:gd name="T86" fmla="*/ 7 w 120"/>
                  <a:gd name="T87" fmla="*/ 88 h 150"/>
                  <a:gd name="T88" fmla="*/ 8 w 120"/>
                  <a:gd name="T89" fmla="*/ 94 h 150"/>
                  <a:gd name="T90" fmla="*/ 10 w 120"/>
                  <a:gd name="T91" fmla="*/ 101 h 150"/>
                  <a:gd name="T92" fmla="*/ 18 w 120"/>
                  <a:gd name="T93" fmla="*/ 101 h 150"/>
                  <a:gd name="T94" fmla="*/ 15 w 120"/>
                  <a:gd name="T95" fmla="*/ 102 h 150"/>
                  <a:gd name="T96" fmla="*/ 13 w 120"/>
                  <a:gd name="T97" fmla="*/ 110 h 150"/>
                  <a:gd name="T98" fmla="*/ 15 w 120"/>
                  <a:gd name="T99" fmla="*/ 112 h 150"/>
                  <a:gd name="T100" fmla="*/ 13 w 120"/>
                  <a:gd name="T101" fmla="*/ 115 h 150"/>
                  <a:gd name="T102" fmla="*/ 11 w 120"/>
                  <a:gd name="T103" fmla="*/ 120 h 150"/>
                  <a:gd name="T104" fmla="*/ 21 w 120"/>
                  <a:gd name="T105" fmla="*/ 125 h 150"/>
                  <a:gd name="T106" fmla="*/ 13 w 120"/>
                  <a:gd name="T107" fmla="*/ 121 h 150"/>
                  <a:gd name="T108" fmla="*/ 7 w 120"/>
                  <a:gd name="T109" fmla="*/ 12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0" h="150">
                    <a:moveTo>
                      <a:pt x="7" y="131"/>
                    </a:moveTo>
                    <a:lnTo>
                      <a:pt x="5" y="129"/>
                    </a:lnTo>
                    <a:lnTo>
                      <a:pt x="4" y="133"/>
                    </a:lnTo>
                    <a:lnTo>
                      <a:pt x="2" y="134"/>
                    </a:lnTo>
                    <a:lnTo>
                      <a:pt x="4" y="136"/>
                    </a:lnTo>
                    <a:lnTo>
                      <a:pt x="2" y="136"/>
                    </a:lnTo>
                    <a:lnTo>
                      <a:pt x="0" y="137"/>
                    </a:lnTo>
                    <a:lnTo>
                      <a:pt x="0" y="137"/>
                    </a:lnTo>
                    <a:lnTo>
                      <a:pt x="2" y="141"/>
                    </a:lnTo>
                    <a:lnTo>
                      <a:pt x="5" y="142"/>
                    </a:lnTo>
                    <a:lnTo>
                      <a:pt x="7" y="142"/>
                    </a:lnTo>
                    <a:lnTo>
                      <a:pt x="7" y="141"/>
                    </a:lnTo>
                    <a:lnTo>
                      <a:pt x="8" y="139"/>
                    </a:lnTo>
                    <a:lnTo>
                      <a:pt x="13" y="136"/>
                    </a:lnTo>
                    <a:lnTo>
                      <a:pt x="15" y="136"/>
                    </a:lnTo>
                    <a:lnTo>
                      <a:pt x="18" y="136"/>
                    </a:lnTo>
                    <a:lnTo>
                      <a:pt x="19" y="136"/>
                    </a:lnTo>
                    <a:lnTo>
                      <a:pt x="19" y="137"/>
                    </a:lnTo>
                    <a:lnTo>
                      <a:pt x="18" y="137"/>
                    </a:lnTo>
                    <a:lnTo>
                      <a:pt x="16" y="137"/>
                    </a:lnTo>
                    <a:lnTo>
                      <a:pt x="15" y="137"/>
                    </a:lnTo>
                    <a:lnTo>
                      <a:pt x="15" y="139"/>
                    </a:lnTo>
                    <a:lnTo>
                      <a:pt x="10" y="141"/>
                    </a:lnTo>
                    <a:lnTo>
                      <a:pt x="8" y="142"/>
                    </a:lnTo>
                    <a:lnTo>
                      <a:pt x="8" y="145"/>
                    </a:lnTo>
                    <a:lnTo>
                      <a:pt x="8" y="147"/>
                    </a:lnTo>
                    <a:lnTo>
                      <a:pt x="8" y="149"/>
                    </a:lnTo>
                    <a:lnTo>
                      <a:pt x="8" y="150"/>
                    </a:lnTo>
                    <a:lnTo>
                      <a:pt x="13" y="150"/>
                    </a:lnTo>
                    <a:lnTo>
                      <a:pt x="16" y="149"/>
                    </a:lnTo>
                    <a:lnTo>
                      <a:pt x="19" y="147"/>
                    </a:lnTo>
                    <a:lnTo>
                      <a:pt x="23" y="147"/>
                    </a:lnTo>
                    <a:lnTo>
                      <a:pt x="24" y="149"/>
                    </a:lnTo>
                    <a:lnTo>
                      <a:pt x="27" y="150"/>
                    </a:lnTo>
                    <a:lnTo>
                      <a:pt x="29" y="149"/>
                    </a:lnTo>
                    <a:lnTo>
                      <a:pt x="27" y="147"/>
                    </a:lnTo>
                    <a:lnTo>
                      <a:pt x="27" y="145"/>
                    </a:lnTo>
                    <a:lnTo>
                      <a:pt x="29" y="145"/>
                    </a:lnTo>
                    <a:lnTo>
                      <a:pt x="31" y="149"/>
                    </a:lnTo>
                    <a:lnTo>
                      <a:pt x="32" y="149"/>
                    </a:lnTo>
                    <a:lnTo>
                      <a:pt x="37" y="149"/>
                    </a:lnTo>
                    <a:lnTo>
                      <a:pt x="37" y="147"/>
                    </a:lnTo>
                    <a:lnTo>
                      <a:pt x="40" y="147"/>
                    </a:lnTo>
                    <a:lnTo>
                      <a:pt x="42" y="144"/>
                    </a:lnTo>
                    <a:lnTo>
                      <a:pt x="40" y="141"/>
                    </a:lnTo>
                    <a:lnTo>
                      <a:pt x="43" y="137"/>
                    </a:lnTo>
                    <a:lnTo>
                      <a:pt x="43" y="136"/>
                    </a:lnTo>
                    <a:lnTo>
                      <a:pt x="42" y="133"/>
                    </a:lnTo>
                    <a:lnTo>
                      <a:pt x="40" y="129"/>
                    </a:lnTo>
                    <a:lnTo>
                      <a:pt x="37" y="129"/>
                    </a:lnTo>
                    <a:lnTo>
                      <a:pt x="35" y="129"/>
                    </a:lnTo>
                    <a:lnTo>
                      <a:pt x="34" y="128"/>
                    </a:lnTo>
                    <a:lnTo>
                      <a:pt x="35" y="128"/>
                    </a:lnTo>
                    <a:lnTo>
                      <a:pt x="39" y="128"/>
                    </a:lnTo>
                    <a:lnTo>
                      <a:pt x="40" y="128"/>
                    </a:lnTo>
                    <a:lnTo>
                      <a:pt x="42" y="129"/>
                    </a:lnTo>
                    <a:lnTo>
                      <a:pt x="42" y="131"/>
                    </a:lnTo>
                    <a:lnTo>
                      <a:pt x="43" y="133"/>
                    </a:lnTo>
                    <a:lnTo>
                      <a:pt x="43" y="129"/>
                    </a:lnTo>
                    <a:lnTo>
                      <a:pt x="43" y="126"/>
                    </a:lnTo>
                    <a:lnTo>
                      <a:pt x="40" y="121"/>
                    </a:lnTo>
                    <a:lnTo>
                      <a:pt x="37" y="118"/>
                    </a:lnTo>
                    <a:lnTo>
                      <a:pt x="39" y="117"/>
                    </a:lnTo>
                    <a:lnTo>
                      <a:pt x="40" y="118"/>
                    </a:lnTo>
                    <a:lnTo>
                      <a:pt x="40" y="121"/>
                    </a:lnTo>
                    <a:lnTo>
                      <a:pt x="43" y="121"/>
                    </a:lnTo>
                    <a:lnTo>
                      <a:pt x="45" y="123"/>
                    </a:lnTo>
                    <a:lnTo>
                      <a:pt x="47" y="121"/>
                    </a:lnTo>
                    <a:lnTo>
                      <a:pt x="47" y="120"/>
                    </a:lnTo>
                    <a:lnTo>
                      <a:pt x="45" y="118"/>
                    </a:lnTo>
                    <a:lnTo>
                      <a:pt x="45" y="117"/>
                    </a:lnTo>
                    <a:lnTo>
                      <a:pt x="47" y="114"/>
                    </a:lnTo>
                    <a:lnTo>
                      <a:pt x="47" y="110"/>
                    </a:lnTo>
                    <a:lnTo>
                      <a:pt x="43" y="109"/>
                    </a:lnTo>
                    <a:lnTo>
                      <a:pt x="42" y="106"/>
                    </a:lnTo>
                    <a:lnTo>
                      <a:pt x="43" y="104"/>
                    </a:lnTo>
                    <a:lnTo>
                      <a:pt x="45" y="107"/>
                    </a:lnTo>
                    <a:lnTo>
                      <a:pt x="48" y="106"/>
                    </a:lnTo>
                    <a:lnTo>
                      <a:pt x="48" y="102"/>
                    </a:lnTo>
                    <a:lnTo>
                      <a:pt x="48" y="102"/>
                    </a:lnTo>
                    <a:lnTo>
                      <a:pt x="47" y="102"/>
                    </a:lnTo>
                    <a:lnTo>
                      <a:pt x="47" y="99"/>
                    </a:lnTo>
                    <a:lnTo>
                      <a:pt x="48" y="98"/>
                    </a:lnTo>
                    <a:lnTo>
                      <a:pt x="50" y="99"/>
                    </a:lnTo>
                    <a:lnTo>
                      <a:pt x="54" y="101"/>
                    </a:lnTo>
                    <a:lnTo>
                      <a:pt x="54" y="99"/>
                    </a:lnTo>
                    <a:lnTo>
                      <a:pt x="53" y="98"/>
                    </a:lnTo>
                    <a:lnTo>
                      <a:pt x="53" y="96"/>
                    </a:lnTo>
                    <a:lnTo>
                      <a:pt x="54" y="98"/>
                    </a:lnTo>
                    <a:lnTo>
                      <a:pt x="56" y="98"/>
                    </a:lnTo>
                    <a:lnTo>
                      <a:pt x="59" y="96"/>
                    </a:lnTo>
                    <a:lnTo>
                      <a:pt x="59" y="93"/>
                    </a:lnTo>
                    <a:lnTo>
                      <a:pt x="58" y="91"/>
                    </a:lnTo>
                    <a:lnTo>
                      <a:pt x="58" y="91"/>
                    </a:lnTo>
                    <a:lnTo>
                      <a:pt x="62" y="90"/>
                    </a:lnTo>
                    <a:lnTo>
                      <a:pt x="62" y="86"/>
                    </a:lnTo>
                    <a:lnTo>
                      <a:pt x="61" y="85"/>
                    </a:lnTo>
                    <a:lnTo>
                      <a:pt x="59" y="83"/>
                    </a:lnTo>
                    <a:lnTo>
                      <a:pt x="61" y="82"/>
                    </a:lnTo>
                    <a:lnTo>
                      <a:pt x="62" y="83"/>
                    </a:lnTo>
                    <a:lnTo>
                      <a:pt x="64" y="82"/>
                    </a:lnTo>
                    <a:lnTo>
                      <a:pt x="67" y="77"/>
                    </a:lnTo>
                    <a:lnTo>
                      <a:pt x="69" y="74"/>
                    </a:lnTo>
                    <a:lnTo>
                      <a:pt x="70" y="72"/>
                    </a:lnTo>
                    <a:lnTo>
                      <a:pt x="70" y="69"/>
                    </a:lnTo>
                    <a:lnTo>
                      <a:pt x="75" y="66"/>
                    </a:lnTo>
                    <a:lnTo>
                      <a:pt x="77" y="62"/>
                    </a:lnTo>
                    <a:lnTo>
                      <a:pt x="78" y="58"/>
                    </a:lnTo>
                    <a:lnTo>
                      <a:pt x="82" y="58"/>
                    </a:lnTo>
                    <a:lnTo>
                      <a:pt x="86" y="53"/>
                    </a:lnTo>
                    <a:lnTo>
                      <a:pt x="91" y="47"/>
                    </a:lnTo>
                    <a:lnTo>
                      <a:pt x="96" y="43"/>
                    </a:lnTo>
                    <a:lnTo>
                      <a:pt x="98" y="43"/>
                    </a:lnTo>
                    <a:lnTo>
                      <a:pt x="102" y="40"/>
                    </a:lnTo>
                    <a:lnTo>
                      <a:pt x="105" y="39"/>
                    </a:lnTo>
                    <a:lnTo>
                      <a:pt x="109" y="37"/>
                    </a:lnTo>
                    <a:lnTo>
                      <a:pt x="112" y="31"/>
                    </a:lnTo>
                    <a:lnTo>
                      <a:pt x="115" y="31"/>
                    </a:lnTo>
                    <a:lnTo>
                      <a:pt x="117" y="31"/>
                    </a:lnTo>
                    <a:lnTo>
                      <a:pt x="118" y="29"/>
                    </a:lnTo>
                    <a:lnTo>
                      <a:pt x="118" y="27"/>
                    </a:lnTo>
                    <a:lnTo>
                      <a:pt x="118" y="26"/>
                    </a:lnTo>
                    <a:lnTo>
                      <a:pt x="120" y="24"/>
                    </a:lnTo>
                    <a:lnTo>
                      <a:pt x="118" y="21"/>
                    </a:lnTo>
                    <a:lnTo>
                      <a:pt x="118" y="18"/>
                    </a:lnTo>
                    <a:lnTo>
                      <a:pt x="118" y="16"/>
                    </a:lnTo>
                    <a:lnTo>
                      <a:pt x="117" y="16"/>
                    </a:lnTo>
                    <a:lnTo>
                      <a:pt x="115" y="13"/>
                    </a:lnTo>
                    <a:lnTo>
                      <a:pt x="117" y="10"/>
                    </a:lnTo>
                    <a:lnTo>
                      <a:pt x="117" y="8"/>
                    </a:lnTo>
                    <a:lnTo>
                      <a:pt x="113" y="8"/>
                    </a:lnTo>
                    <a:lnTo>
                      <a:pt x="112" y="7"/>
                    </a:lnTo>
                    <a:lnTo>
                      <a:pt x="109" y="5"/>
                    </a:lnTo>
                    <a:lnTo>
                      <a:pt x="109" y="3"/>
                    </a:lnTo>
                    <a:lnTo>
                      <a:pt x="107" y="2"/>
                    </a:lnTo>
                    <a:lnTo>
                      <a:pt x="107" y="0"/>
                    </a:lnTo>
                    <a:lnTo>
                      <a:pt x="104" y="2"/>
                    </a:lnTo>
                    <a:lnTo>
                      <a:pt x="102" y="3"/>
                    </a:lnTo>
                    <a:lnTo>
                      <a:pt x="101" y="3"/>
                    </a:lnTo>
                    <a:lnTo>
                      <a:pt x="99" y="2"/>
                    </a:lnTo>
                    <a:lnTo>
                      <a:pt x="98" y="2"/>
                    </a:lnTo>
                    <a:lnTo>
                      <a:pt x="93" y="5"/>
                    </a:lnTo>
                    <a:lnTo>
                      <a:pt x="93" y="7"/>
                    </a:lnTo>
                    <a:lnTo>
                      <a:pt x="91" y="8"/>
                    </a:lnTo>
                    <a:lnTo>
                      <a:pt x="90" y="8"/>
                    </a:lnTo>
                    <a:lnTo>
                      <a:pt x="88" y="11"/>
                    </a:lnTo>
                    <a:lnTo>
                      <a:pt x="86" y="13"/>
                    </a:lnTo>
                    <a:lnTo>
                      <a:pt x="85" y="15"/>
                    </a:lnTo>
                    <a:lnTo>
                      <a:pt x="85" y="16"/>
                    </a:lnTo>
                    <a:lnTo>
                      <a:pt x="86" y="19"/>
                    </a:lnTo>
                    <a:lnTo>
                      <a:pt x="86" y="21"/>
                    </a:lnTo>
                    <a:lnTo>
                      <a:pt x="85" y="21"/>
                    </a:lnTo>
                    <a:lnTo>
                      <a:pt x="83" y="23"/>
                    </a:lnTo>
                    <a:lnTo>
                      <a:pt x="83" y="24"/>
                    </a:lnTo>
                    <a:lnTo>
                      <a:pt x="82" y="26"/>
                    </a:lnTo>
                    <a:lnTo>
                      <a:pt x="80" y="27"/>
                    </a:lnTo>
                    <a:lnTo>
                      <a:pt x="75" y="31"/>
                    </a:lnTo>
                    <a:lnTo>
                      <a:pt x="74" y="32"/>
                    </a:lnTo>
                    <a:lnTo>
                      <a:pt x="72" y="32"/>
                    </a:lnTo>
                    <a:lnTo>
                      <a:pt x="70" y="32"/>
                    </a:lnTo>
                    <a:lnTo>
                      <a:pt x="67" y="34"/>
                    </a:lnTo>
                    <a:lnTo>
                      <a:pt x="66" y="37"/>
                    </a:lnTo>
                    <a:lnTo>
                      <a:pt x="64" y="39"/>
                    </a:lnTo>
                    <a:lnTo>
                      <a:pt x="62" y="37"/>
                    </a:lnTo>
                    <a:lnTo>
                      <a:pt x="61" y="35"/>
                    </a:lnTo>
                    <a:lnTo>
                      <a:pt x="61" y="35"/>
                    </a:lnTo>
                    <a:lnTo>
                      <a:pt x="59" y="37"/>
                    </a:lnTo>
                    <a:lnTo>
                      <a:pt x="61" y="40"/>
                    </a:lnTo>
                    <a:lnTo>
                      <a:pt x="59" y="42"/>
                    </a:lnTo>
                    <a:lnTo>
                      <a:pt x="58" y="39"/>
                    </a:lnTo>
                    <a:lnTo>
                      <a:pt x="58" y="37"/>
                    </a:lnTo>
                    <a:lnTo>
                      <a:pt x="53" y="37"/>
                    </a:lnTo>
                    <a:lnTo>
                      <a:pt x="48" y="39"/>
                    </a:lnTo>
                    <a:lnTo>
                      <a:pt x="47" y="39"/>
                    </a:lnTo>
                    <a:lnTo>
                      <a:pt x="45" y="40"/>
                    </a:lnTo>
                    <a:lnTo>
                      <a:pt x="43" y="42"/>
                    </a:lnTo>
                    <a:lnTo>
                      <a:pt x="45" y="45"/>
                    </a:lnTo>
                    <a:lnTo>
                      <a:pt x="47" y="47"/>
                    </a:lnTo>
                    <a:lnTo>
                      <a:pt x="47" y="47"/>
                    </a:lnTo>
                    <a:lnTo>
                      <a:pt x="45" y="48"/>
                    </a:lnTo>
                    <a:lnTo>
                      <a:pt x="43" y="50"/>
                    </a:lnTo>
                    <a:lnTo>
                      <a:pt x="42" y="50"/>
                    </a:lnTo>
                    <a:lnTo>
                      <a:pt x="42" y="48"/>
                    </a:lnTo>
                    <a:lnTo>
                      <a:pt x="43" y="47"/>
                    </a:lnTo>
                    <a:lnTo>
                      <a:pt x="43" y="45"/>
                    </a:lnTo>
                    <a:lnTo>
                      <a:pt x="42" y="45"/>
                    </a:lnTo>
                    <a:lnTo>
                      <a:pt x="39" y="48"/>
                    </a:lnTo>
                    <a:lnTo>
                      <a:pt x="37" y="50"/>
                    </a:lnTo>
                    <a:lnTo>
                      <a:pt x="37" y="51"/>
                    </a:lnTo>
                    <a:lnTo>
                      <a:pt x="39" y="53"/>
                    </a:lnTo>
                    <a:lnTo>
                      <a:pt x="37" y="53"/>
                    </a:lnTo>
                    <a:lnTo>
                      <a:pt x="37" y="56"/>
                    </a:lnTo>
                    <a:lnTo>
                      <a:pt x="34" y="56"/>
                    </a:lnTo>
                    <a:lnTo>
                      <a:pt x="32" y="58"/>
                    </a:lnTo>
                    <a:lnTo>
                      <a:pt x="31" y="59"/>
                    </a:lnTo>
                    <a:lnTo>
                      <a:pt x="29" y="59"/>
                    </a:lnTo>
                    <a:lnTo>
                      <a:pt x="27" y="61"/>
                    </a:lnTo>
                    <a:lnTo>
                      <a:pt x="26" y="66"/>
                    </a:lnTo>
                    <a:lnTo>
                      <a:pt x="27" y="66"/>
                    </a:lnTo>
                    <a:lnTo>
                      <a:pt x="29" y="67"/>
                    </a:lnTo>
                    <a:lnTo>
                      <a:pt x="27" y="69"/>
                    </a:lnTo>
                    <a:lnTo>
                      <a:pt x="23" y="69"/>
                    </a:lnTo>
                    <a:lnTo>
                      <a:pt x="21" y="70"/>
                    </a:lnTo>
                    <a:lnTo>
                      <a:pt x="21" y="74"/>
                    </a:lnTo>
                    <a:lnTo>
                      <a:pt x="21" y="75"/>
                    </a:lnTo>
                    <a:lnTo>
                      <a:pt x="23" y="75"/>
                    </a:lnTo>
                    <a:lnTo>
                      <a:pt x="24" y="75"/>
                    </a:lnTo>
                    <a:lnTo>
                      <a:pt x="26" y="77"/>
                    </a:lnTo>
                    <a:lnTo>
                      <a:pt x="24" y="78"/>
                    </a:lnTo>
                    <a:lnTo>
                      <a:pt x="26" y="80"/>
                    </a:lnTo>
                    <a:lnTo>
                      <a:pt x="23" y="82"/>
                    </a:lnTo>
                    <a:lnTo>
                      <a:pt x="21" y="82"/>
                    </a:lnTo>
                    <a:lnTo>
                      <a:pt x="18" y="80"/>
                    </a:lnTo>
                    <a:lnTo>
                      <a:pt x="15" y="82"/>
                    </a:lnTo>
                    <a:lnTo>
                      <a:pt x="15" y="83"/>
                    </a:lnTo>
                    <a:lnTo>
                      <a:pt x="15" y="86"/>
                    </a:lnTo>
                    <a:lnTo>
                      <a:pt x="13" y="88"/>
                    </a:lnTo>
                    <a:lnTo>
                      <a:pt x="10" y="91"/>
                    </a:lnTo>
                    <a:lnTo>
                      <a:pt x="8" y="90"/>
                    </a:lnTo>
                    <a:lnTo>
                      <a:pt x="7" y="88"/>
                    </a:lnTo>
                    <a:lnTo>
                      <a:pt x="7" y="85"/>
                    </a:lnTo>
                    <a:lnTo>
                      <a:pt x="5" y="86"/>
                    </a:lnTo>
                    <a:lnTo>
                      <a:pt x="5" y="90"/>
                    </a:lnTo>
                    <a:lnTo>
                      <a:pt x="5" y="93"/>
                    </a:lnTo>
                    <a:lnTo>
                      <a:pt x="8" y="94"/>
                    </a:lnTo>
                    <a:lnTo>
                      <a:pt x="10" y="94"/>
                    </a:lnTo>
                    <a:lnTo>
                      <a:pt x="10" y="94"/>
                    </a:lnTo>
                    <a:lnTo>
                      <a:pt x="10" y="96"/>
                    </a:lnTo>
                    <a:lnTo>
                      <a:pt x="10" y="99"/>
                    </a:lnTo>
                    <a:lnTo>
                      <a:pt x="10" y="101"/>
                    </a:lnTo>
                    <a:lnTo>
                      <a:pt x="11" y="101"/>
                    </a:lnTo>
                    <a:lnTo>
                      <a:pt x="13" y="99"/>
                    </a:lnTo>
                    <a:lnTo>
                      <a:pt x="15" y="99"/>
                    </a:lnTo>
                    <a:lnTo>
                      <a:pt x="15" y="101"/>
                    </a:lnTo>
                    <a:lnTo>
                      <a:pt x="18" y="101"/>
                    </a:lnTo>
                    <a:lnTo>
                      <a:pt x="19" y="99"/>
                    </a:lnTo>
                    <a:lnTo>
                      <a:pt x="21" y="101"/>
                    </a:lnTo>
                    <a:lnTo>
                      <a:pt x="19" y="102"/>
                    </a:lnTo>
                    <a:lnTo>
                      <a:pt x="18" y="102"/>
                    </a:lnTo>
                    <a:lnTo>
                      <a:pt x="15" y="102"/>
                    </a:lnTo>
                    <a:lnTo>
                      <a:pt x="13" y="104"/>
                    </a:lnTo>
                    <a:lnTo>
                      <a:pt x="11" y="104"/>
                    </a:lnTo>
                    <a:lnTo>
                      <a:pt x="10" y="106"/>
                    </a:lnTo>
                    <a:lnTo>
                      <a:pt x="11" y="109"/>
                    </a:lnTo>
                    <a:lnTo>
                      <a:pt x="13" y="110"/>
                    </a:lnTo>
                    <a:lnTo>
                      <a:pt x="15" y="110"/>
                    </a:lnTo>
                    <a:lnTo>
                      <a:pt x="16" y="109"/>
                    </a:lnTo>
                    <a:lnTo>
                      <a:pt x="18" y="110"/>
                    </a:lnTo>
                    <a:lnTo>
                      <a:pt x="18" y="110"/>
                    </a:lnTo>
                    <a:lnTo>
                      <a:pt x="15" y="112"/>
                    </a:lnTo>
                    <a:lnTo>
                      <a:pt x="11" y="112"/>
                    </a:lnTo>
                    <a:lnTo>
                      <a:pt x="10" y="114"/>
                    </a:lnTo>
                    <a:lnTo>
                      <a:pt x="8" y="115"/>
                    </a:lnTo>
                    <a:lnTo>
                      <a:pt x="10" y="117"/>
                    </a:lnTo>
                    <a:lnTo>
                      <a:pt x="13" y="115"/>
                    </a:lnTo>
                    <a:lnTo>
                      <a:pt x="15" y="115"/>
                    </a:lnTo>
                    <a:lnTo>
                      <a:pt x="15" y="117"/>
                    </a:lnTo>
                    <a:lnTo>
                      <a:pt x="13" y="117"/>
                    </a:lnTo>
                    <a:lnTo>
                      <a:pt x="11" y="118"/>
                    </a:lnTo>
                    <a:lnTo>
                      <a:pt x="11" y="120"/>
                    </a:lnTo>
                    <a:lnTo>
                      <a:pt x="11" y="120"/>
                    </a:lnTo>
                    <a:lnTo>
                      <a:pt x="15" y="120"/>
                    </a:lnTo>
                    <a:lnTo>
                      <a:pt x="19" y="123"/>
                    </a:lnTo>
                    <a:lnTo>
                      <a:pt x="21" y="123"/>
                    </a:lnTo>
                    <a:lnTo>
                      <a:pt x="21" y="125"/>
                    </a:lnTo>
                    <a:lnTo>
                      <a:pt x="21" y="126"/>
                    </a:lnTo>
                    <a:lnTo>
                      <a:pt x="19" y="125"/>
                    </a:lnTo>
                    <a:lnTo>
                      <a:pt x="18" y="123"/>
                    </a:lnTo>
                    <a:lnTo>
                      <a:pt x="15" y="123"/>
                    </a:lnTo>
                    <a:lnTo>
                      <a:pt x="13" y="121"/>
                    </a:lnTo>
                    <a:lnTo>
                      <a:pt x="10" y="121"/>
                    </a:lnTo>
                    <a:lnTo>
                      <a:pt x="8" y="123"/>
                    </a:lnTo>
                    <a:lnTo>
                      <a:pt x="8" y="125"/>
                    </a:lnTo>
                    <a:lnTo>
                      <a:pt x="7" y="126"/>
                    </a:lnTo>
                    <a:lnTo>
                      <a:pt x="7" y="128"/>
                    </a:lnTo>
                    <a:lnTo>
                      <a:pt x="8" y="128"/>
                    </a:lnTo>
                    <a:lnTo>
                      <a:pt x="7" y="129"/>
                    </a:lnTo>
                    <a:lnTo>
                      <a:pt x="7" y="131"/>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3" name="Freeform 308">
                <a:extLst>
                  <a:ext uri="{FF2B5EF4-FFF2-40B4-BE49-F238E27FC236}">
                    <a16:creationId xmlns:a16="http://schemas.microsoft.com/office/drawing/2014/main" id="{7B989842-5806-4B81-849F-70E08D72CD96}"/>
                  </a:ext>
                </a:extLst>
              </p:cNvPr>
              <p:cNvSpPr>
                <a:spLocks/>
              </p:cNvSpPr>
              <p:nvPr/>
            </p:nvSpPr>
            <p:spPr bwMode="auto">
              <a:xfrm>
                <a:off x="5332" y="1191"/>
                <a:ext cx="8" cy="6"/>
              </a:xfrm>
              <a:custGeom>
                <a:avLst/>
                <a:gdLst>
                  <a:gd name="T0" fmla="*/ 0 w 8"/>
                  <a:gd name="T1" fmla="*/ 0 h 6"/>
                  <a:gd name="T2" fmla="*/ 0 w 8"/>
                  <a:gd name="T3" fmla="*/ 0 h 6"/>
                  <a:gd name="T4" fmla="*/ 3 w 8"/>
                  <a:gd name="T5" fmla="*/ 3 h 6"/>
                  <a:gd name="T6" fmla="*/ 8 w 8"/>
                  <a:gd name="T7" fmla="*/ 6 h 6"/>
                  <a:gd name="T8" fmla="*/ 6 w 8"/>
                  <a:gd name="T9" fmla="*/ 3 h 6"/>
                  <a:gd name="T10" fmla="*/ 3 w 8"/>
                  <a:gd name="T11" fmla="*/ 1 h 6"/>
                  <a:gd name="T12" fmla="*/ 0 w 8"/>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8" h="6">
                    <a:moveTo>
                      <a:pt x="0" y="0"/>
                    </a:moveTo>
                    <a:lnTo>
                      <a:pt x="0" y="0"/>
                    </a:lnTo>
                    <a:lnTo>
                      <a:pt x="3" y="3"/>
                    </a:lnTo>
                    <a:lnTo>
                      <a:pt x="8" y="6"/>
                    </a:lnTo>
                    <a:lnTo>
                      <a:pt x="6" y="3"/>
                    </a:lnTo>
                    <a:lnTo>
                      <a:pt x="3" y="1"/>
                    </a:lnTo>
                    <a:lnTo>
                      <a:pt x="0"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4" name="Freeform 309">
                <a:extLst>
                  <a:ext uri="{FF2B5EF4-FFF2-40B4-BE49-F238E27FC236}">
                    <a16:creationId xmlns:a16="http://schemas.microsoft.com/office/drawing/2014/main" id="{9CE7E66D-3B8F-49AC-AC36-D25DAF542D8C}"/>
                  </a:ext>
                </a:extLst>
              </p:cNvPr>
              <p:cNvSpPr>
                <a:spLocks/>
              </p:cNvSpPr>
              <p:nvPr/>
            </p:nvSpPr>
            <p:spPr bwMode="auto">
              <a:xfrm>
                <a:off x="5319" y="1161"/>
                <a:ext cx="29" cy="23"/>
              </a:xfrm>
              <a:custGeom>
                <a:avLst/>
                <a:gdLst>
                  <a:gd name="T0" fmla="*/ 27 w 29"/>
                  <a:gd name="T1" fmla="*/ 23 h 23"/>
                  <a:gd name="T2" fmla="*/ 29 w 29"/>
                  <a:gd name="T3" fmla="*/ 20 h 23"/>
                  <a:gd name="T4" fmla="*/ 29 w 29"/>
                  <a:gd name="T5" fmla="*/ 15 h 23"/>
                  <a:gd name="T6" fmla="*/ 22 w 29"/>
                  <a:gd name="T7" fmla="*/ 12 h 23"/>
                  <a:gd name="T8" fmla="*/ 19 w 29"/>
                  <a:gd name="T9" fmla="*/ 9 h 23"/>
                  <a:gd name="T10" fmla="*/ 18 w 29"/>
                  <a:gd name="T11" fmla="*/ 9 h 23"/>
                  <a:gd name="T12" fmla="*/ 15 w 29"/>
                  <a:gd name="T13" fmla="*/ 6 h 23"/>
                  <a:gd name="T14" fmla="*/ 11 w 29"/>
                  <a:gd name="T15" fmla="*/ 4 h 23"/>
                  <a:gd name="T16" fmla="*/ 10 w 29"/>
                  <a:gd name="T17" fmla="*/ 3 h 23"/>
                  <a:gd name="T18" fmla="*/ 7 w 29"/>
                  <a:gd name="T19" fmla="*/ 0 h 23"/>
                  <a:gd name="T20" fmla="*/ 5 w 29"/>
                  <a:gd name="T21" fmla="*/ 0 h 23"/>
                  <a:gd name="T22" fmla="*/ 3 w 29"/>
                  <a:gd name="T23" fmla="*/ 1 h 23"/>
                  <a:gd name="T24" fmla="*/ 3 w 29"/>
                  <a:gd name="T25" fmla="*/ 3 h 23"/>
                  <a:gd name="T26" fmla="*/ 2 w 29"/>
                  <a:gd name="T27" fmla="*/ 4 h 23"/>
                  <a:gd name="T28" fmla="*/ 3 w 29"/>
                  <a:gd name="T29" fmla="*/ 6 h 23"/>
                  <a:gd name="T30" fmla="*/ 5 w 29"/>
                  <a:gd name="T31" fmla="*/ 6 h 23"/>
                  <a:gd name="T32" fmla="*/ 5 w 29"/>
                  <a:gd name="T33" fmla="*/ 7 h 23"/>
                  <a:gd name="T34" fmla="*/ 3 w 29"/>
                  <a:gd name="T35" fmla="*/ 7 h 23"/>
                  <a:gd name="T36" fmla="*/ 2 w 29"/>
                  <a:gd name="T37" fmla="*/ 6 h 23"/>
                  <a:gd name="T38" fmla="*/ 0 w 29"/>
                  <a:gd name="T39" fmla="*/ 6 h 23"/>
                  <a:gd name="T40" fmla="*/ 2 w 29"/>
                  <a:gd name="T41" fmla="*/ 9 h 23"/>
                  <a:gd name="T42" fmla="*/ 7 w 29"/>
                  <a:gd name="T43" fmla="*/ 14 h 23"/>
                  <a:gd name="T44" fmla="*/ 10 w 29"/>
                  <a:gd name="T45" fmla="*/ 15 h 23"/>
                  <a:gd name="T46" fmla="*/ 11 w 29"/>
                  <a:gd name="T47" fmla="*/ 19 h 23"/>
                  <a:gd name="T48" fmla="*/ 11 w 29"/>
                  <a:gd name="T49" fmla="*/ 19 h 23"/>
                  <a:gd name="T50" fmla="*/ 13 w 29"/>
                  <a:gd name="T51" fmla="*/ 15 h 23"/>
                  <a:gd name="T52" fmla="*/ 15 w 29"/>
                  <a:gd name="T53" fmla="*/ 17 h 23"/>
                  <a:gd name="T54" fmla="*/ 16 w 29"/>
                  <a:gd name="T55" fmla="*/ 15 h 23"/>
                  <a:gd name="T56" fmla="*/ 18 w 29"/>
                  <a:gd name="T57" fmla="*/ 17 h 23"/>
                  <a:gd name="T58" fmla="*/ 18 w 29"/>
                  <a:gd name="T59" fmla="*/ 20 h 23"/>
                  <a:gd name="T60" fmla="*/ 18 w 29"/>
                  <a:gd name="T61" fmla="*/ 22 h 23"/>
                  <a:gd name="T62" fmla="*/ 19 w 29"/>
                  <a:gd name="T63" fmla="*/ 23 h 23"/>
                  <a:gd name="T64" fmla="*/ 22 w 29"/>
                  <a:gd name="T65" fmla="*/ 23 h 23"/>
                  <a:gd name="T66" fmla="*/ 24 w 29"/>
                  <a:gd name="T67" fmla="*/ 22 h 23"/>
                  <a:gd name="T68" fmla="*/ 27 w 29"/>
                  <a:gd name="T6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9" h="23">
                    <a:moveTo>
                      <a:pt x="27" y="23"/>
                    </a:moveTo>
                    <a:lnTo>
                      <a:pt x="29" y="20"/>
                    </a:lnTo>
                    <a:lnTo>
                      <a:pt x="29" y="15"/>
                    </a:lnTo>
                    <a:lnTo>
                      <a:pt x="22" y="12"/>
                    </a:lnTo>
                    <a:lnTo>
                      <a:pt x="19" y="9"/>
                    </a:lnTo>
                    <a:lnTo>
                      <a:pt x="18" y="9"/>
                    </a:lnTo>
                    <a:lnTo>
                      <a:pt x="15" y="6"/>
                    </a:lnTo>
                    <a:lnTo>
                      <a:pt x="11" y="4"/>
                    </a:lnTo>
                    <a:lnTo>
                      <a:pt x="10" y="3"/>
                    </a:lnTo>
                    <a:lnTo>
                      <a:pt x="7" y="0"/>
                    </a:lnTo>
                    <a:lnTo>
                      <a:pt x="5" y="0"/>
                    </a:lnTo>
                    <a:lnTo>
                      <a:pt x="3" y="1"/>
                    </a:lnTo>
                    <a:lnTo>
                      <a:pt x="3" y="3"/>
                    </a:lnTo>
                    <a:lnTo>
                      <a:pt x="2" y="4"/>
                    </a:lnTo>
                    <a:lnTo>
                      <a:pt x="3" y="6"/>
                    </a:lnTo>
                    <a:lnTo>
                      <a:pt x="5" y="6"/>
                    </a:lnTo>
                    <a:lnTo>
                      <a:pt x="5" y="7"/>
                    </a:lnTo>
                    <a:lnTo>
                      <a:pt x="3" y="7"/>
                    </a:lnTo>
                    <a:lnTo>
                      <a:pt x="2" y="6"/>
                    </a:lnTo>
                    <a:lnTo>
                      <a:pt x="0" y="6"/>
                    </a:lnTo>
                    <a:lnTo>
                      <a:pt x="2" y="9"/>
                    </a:lnTo>
                    <a:lnTo>
                      <a:pt x="7" y="14"/>
                    </a:lnTo>
                    <a:lnTo>
                      <a:pt x="10" y="15"/>
                    </a:lnTo>
                    <a:lnTo>
                      <a:pt x="11" y="19"/>
                    </a:lnTo>
                    <a:lnTo>
                      <a:pt x="11" y="19"/>
                    </a:lnTo>
                    <a:lnTo>
                      <a:pt x="13" y="15"/>
                    </a:lnTo>
                    <a:lnTo>
                      <a:pt x="15" y="17"/>
                    </a:lnTo>
                    <a:lnTo>
                      <a:pt x="16" y="15"/>
                    </a:lnTo>
                    <a:lnTo>
                      <a:pt x="18" y="17"/>
                    </a:lnTo>
                    <a:lnTo>
                      <a:pt x="18" y="20"/>
                    </a:lnTo>
                    <a:lnTo>
                      <a:pt x="18" y="22"/>
                    </a:lnTo>
                    <a:lnTo>
                      <a:pt x="19" y="23"/>
                    </a:lnTo>
                    <a:lnTo>
                      <a:pt x="22" y="23"/>
                    </a:lnTo>
                    <a:lnTo>
                      <a:pt x="24" y="22"/>
                    </a:lnTo>
                    <a:lnTo>
                      <a:pt x="27" y="23"/>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5" name="Freeform 310">
                <a:extLst>
                  <a:ext uri="{FF2B5EF4-FFF2-40B4-BE49-F238E27FC236}">
                    <a16:creationId xmlns:a16="http://schemas.microsoft.com/office/drawing/2014/main" id="{94AB9D12-1B8A-4BC8-9FCD-4444C41ADAC9}"/>
                  </a:ext>
                </a:extLst>
              </p:cNvPr>
              <p:cNvSpPr>
                <a:spLocks/>
              </p:cNvSpPr>
              <p:nvPr/>
            </p:nvSpPr>
            <p:spPr bwMode="auto">
              <a:xfrm>
                <a:off x="5341" y="1200"/>
                <a:ext cx="2" cy="2"/>
              </a:xfrm>
              <a:custGeom>
                <a:avLst/>
                <a:gdLst>
                  <a:gd name="T0" fmla="*/ 0 w 2"/>
                  <a:gd name="T1" fmla="*/ 2 h 2"/>
                  <a:gd name="T2" fmla="*/ 2 w 2"/>
                  <a:gd name="T3" fmla="*/ 0 h 2"/>
                  <a:gd name="T4" fmla="*/ 0 w 2"/>
                  <a:gd name="T5" fmla="*/ 0 h 2"/>
                  <a:gd name="T6" fmla="*/ 0 w 2"/>
                  <a:gd name="T7" fmla="*/ 2 h 2"/>
                </a:gdLst>
                <a:ahLst/>
                <a:cxnLst>
                  <a:cxn ang="0">
                    <a:pos x="T0" y="T1"/>
                  </a:cxn>
                  <a:cxn ang="0">
                    <a:pos x="T2" y="T3"/>
                  </a:cxn>
                  <a:cxn ang="0">
                    <a:pos x="T4" y="T5"/>
                  </a:cxn>
                  <a:cxn ang="0">
                    <a:pos x="T6" y="T7"/>
                  </a:cxn>
                </a:cxnLst>
                <a:rect l="0" t="0" r="r" b="b"/>
                <a:pathLst>
                  <a:path w="2" h="2">
                    <a:moveTo>
                      <a:pt x="0" y="2"/>
                    </a:moveTo>
                    <a:lnTo>
                      <a:pt x="2" y="0"/>
                    </a:lnTo>
                    <a:lnTo>
                      <a:pt x="0" y="0"/>
                    </a:lnTo>
                    <a:lnTo>
                      <a:pt x="0" y="2"/>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6" name="Freeform 311">
                <a:extLst>
                  <a:ext uri="{FF2B5EF4-FFF2-40B4-BE49-F238E27FC236}">
                    <a16:creationId xmlns:a16="http://schemas.microsoft.com/office/drawing/2014/main" id="{88B6C719-3C79-4435-81B4-C877F8523BE9}"/>
                  </a:ext>
                </a:extLst>
              </p:cNvPr>
              <p:cNvSpPr>
                <a:spLocks/>
              </p:cNvSpPr>
              <p:nvPr/>
            </p:nvSpPr>
            <p:spPr bwMode="auto">
              <a:xfrm>
                <a:off x="5196" y="775"/>
                <a:ext cx="15" cy="11"/>
              </a:xfrm>
              <a:custGeom>
                <a:avLst/>
                <a:gdLst>
                  <a:gd name="T0" fmla="*/ 5 w 15"/>
                  <a:gd name="T1" fmla="*/ 11 h 11"/>
                  <a:gd name="T2" fmla="*/ 8 w 15"/>
                  <a:gd name="T3" fmla="*/ 11 h 11"/>
                  <a:gd name="T4" fmla="*/ 12 w 15"/>
                  <a:gd name="T5" fmla="*/ 9 h 11"/>
                  <a:gd name="T6" fmla="*/ 13 w 15"/>
                  <a:gd name="T7" fmla="*/ 6 h 11"/>
                  <a:gd name="T8" fmla="*/ 15 w 15"/>
                  <a:gd name="T9" fmla="*/ 6 h 11"/>
                  <a:gd name="T10" fmla="*/ 15 w 15"/>
                  <a:gd name="T11" fmla="*/ 4 h 11"/>
                  <a:gd name="T12" fmla="*/ 12 w 15"/>
                  <a:gd name="T13" fmla="*/ 3 h 11"/>
                  <a:gd name="T14" fmla="*/ 12 w 15"/>
                  <a:gd name="T15" fmla="*/ 0 h 11"/>
                  <a:gd name="T16" fmla="*/ 8 w 15"/>
                  <a:gd name="T17" fmla="*/ 0 h 11"/>
                  <a:gd name="T18" fmla="*/ 5 w 15"/>
                  <a:gd name="T19" fmla="*/ 1 h 11"/>
                  <a:gd name="T20" fmla="*/ 0 w 15"/>
                  <a:gd name="T21" fmla="*/ 3 h 11"/>
                  <a:gd name="T22" fmla="*/ 0 w 15"/>
                  <a:gd name="T23" fmla="*/ 6 h 11"/>
                  <a:gd name="T24" fmla="*/ 0 w 15"/>
                  <a:gd name="T25" fmla="*/ 8 h 11"/>
                  <a:gd name="T26" fmla="*/ 5 w 15"/>
                  <a:gd name="T27"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 h="11">
                    <a:moveTo>
                      <a:pt x="5" y="11"/>
                    </a:moveTo>
                    <a:lnTo>
                      <a:pt x="8" y="11"/>
                    </a:lnTo>
                    <a:lnTo>
                      <a:pt x="12" y="9"/>
                    </a:lnTo>
                    <a:lnTo>
                      <a:pt x="13" y="6"/>
                    </a:lnTo>
                    <a:lnTo>
                      <a:pt x="15" y="6"/>
                    </a:lnTo>
                    <a:lnTo>
                      <a:pt x="15" y="4"/>
                    </a:lnTo>
                    <a:lnTo>
                      <a:pt x="12" y="3"/>
                    </a:lnTo>
                    <a:lnTo>
                      <a:pt x="12" y="0"/>
                    </a:lnTo>
                    <a:lnTo>
                      <a:pt x="8" y="0"/>
                    </a:lnTo>
                    <a:lnTo>
                      <a:pt x="5" y="1"/>
                    </a:lnTo>
                    <a:lnTo>
                      <a:pt x="0" y="3"/>
                    </a:lnTo>
                    <a:lnTo>
                      <a:pt x="0" y="6"/>
                    </a:lnTo>
                    <a:lnTo>
                      <a:pt x="0" y="8"/>
                    </a:lnTo>
                    <a:lnTo>
                      <a:pt x="5" y="11"/>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7" name="Freeform 312">
                <a:extLst>
                  <a:ext uri="{FF2B5EF4-FFF2-40B4-BE49-F238E27FC236}">
                    <a16:creationId xmlns:a16="http://schemas.microsoft.com/office/drawing/2014/main" id="{D8F39CFE-54BA-49D2-8EC6-1EB6A4C3253E}"/>
                  </a:ext>
                </a:extLst>
              </p:cNvPr>
              <p:cNvSpPr>
                <a:spLocks/>
              </p:cNvSpPr>
              <p:nvPr/>
            </p:nvSpPr>
            <p:spPr bwMode="auto">
              <a:xfrm>
                <a:off x="5459" y="1035"/>
                <a:ext cx="10" cy="8"/>
              </a:xfrm>
              <a:custGeom>
                <a:avLst/>
                <a:gdLst>
                  <a:gd name="T0" fmla="*/ 4 w 10"/>
                  <a:gd name="T1" fmla="*/ 4 h 8"/>
                  <a:gd name="T2" fmla="*/ 5 w 10"/>
                  <a:gd name="T3" fmla="*/ 6 h 8"/>
                  <a:gd name="T4" fmla="*/ 8 w 10"/>
                  <a:gd name="T5" fmla="*/ 4 h 8"/>
                  <a:gd name="T6" fmla="*/ 7 w 10"/>
                  <a:gd name="T7" fmla="*/ 3 h 8"/>
                  <a:gd name="T8" fmla="*/ 8 w 10"/>
                  <a:gd name="T9" fmla="*/ 1 h 8"/>
                  <a:gd name="T10" fmla="*/ 10 w 10"/>
                  <a:gd name="T11" fmla="*/ 0 h 8"/>
                  <a:gd name="T12" fmla="*/ 8 w 10"/>
                  <a:gd name="T13" fmla="*/ 0 h 8"/>
                  <a:gd name="T14" fmla="*/ 7 w 10"/>
                  <a:gd name="T15" fmla="*/ 0 h 8"/>
                  <a:gd name="T16" fmla="*/ 2 w 10"/>
                  <a:gd name="T17" fmla="*/ 3 h 8"/>
                  <a:gd name="T18" fmla="*/ 0 w 10"/>
                  <a:gd name="T19" fmla="*/ 6 h 8"/>
                  <a:gd name="T20" fmla="*/ 2 w 10"/>
                  <a:gd name="T21" fmla="*/ 8 h 8"/>
                  <a:gd name="T22" fmla="*/ 4 w 10"/>
                  <a:gd name="T23"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 h="8">
                    <a:moveTo>
                      <a:pt x="4" y="4"/>
                    </a:moveTo>
                    <a:lnTo>
                      <a:pt x="5" y="6"/>
                    </a:lnTo>
                    <a:lnTo>
                      <a:pt x="8" y="4"/>
                    </a:lnTo>
                    <a:lnTo>
                      <a:pt x="7" y="3"/>
                    </a:lnTo>
                    <a:lnTo>
                      <a:pt x="8" y="1"/>
                    </a:lnTo>
                    <a:lnTo>
                      <a:pt x="10" y="0"/>
                    </a:lnTo>
                    <a:lnTo>
                      <a:pt x="8" y="0"/>
                    </a:lnTo>
                    <a:lnTo>
                      <a:pt x="7" y="0"/>
                    </a:lnTo>
                    <a:lnTo>
                      <a:pt x="2" y="3"/>
                    </a:lnTo>
                    <a:lnTo>
                      <a:pt x="0" y="6"/>
                    </a:lnTo>
                    <a:lnTo>
                      <a:pt x="2" y="8"/>
                    </a:lnTo>
                    <a:lnTo>
                      <a:pt x="4" y="4"/>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8" name="Freeform 313">
                <a:extLst>
                  <a:ext uri="{FF2B5EF4-FFF2-40B4-BE49-F238E27FC236}">
                    <a16:creationId xmlns:a16="http://schemas.microsoft.com/office/drawing/2014/main" id="{B2149C47-11FD-4524-B457-BC21D1D679A0}"/>
                  </a:ext>
                </a:extLst>
              </p:cNvPr>
              <p:cNvSpPr>
                <a:spLocks/>
              </p:cNvSpPr>
              <p:nvPr/>
            </p:nvSpPr>
            <p:spPr bwMode="auto">
              <a:xfrm>
                <a:off x="5472" y="1046"/>
                <a:ext cx="8" cy="3"/>
              </a:xfrm>
              <a:custGeom>
                <a:avLst/>
                <a:gdLst>
                  <a:gd name="T0" fmla="*/ 7 w 8"/>
                  <a:gd name="T1" fmla="*/ 3 h 3"/>
                  <a:gd name="T2" fmla="*/ 8 w 8"/>
                  <a:gd name="T3" fmla="*/ 3 h 3"/>
                  <a:gd name="T4" fmla="*/ 8 w 8"/>
                  <a:gd name="T5" fmla="*/ 1 h 3"/>
                  <a:gd name="T6" fmla="*/ 5 w 8"/>
                  <a:gd name="T7" fmla="*/ 0 h 3"/>
                  <a:gd name="T8" fmla="*/ 2 w 8"/>
                  <a:gd name="T9" fmla="*/ 0 h 3"/>
                  <a:gd name="T10" fmla="*/ 0 w 8"/>
                  <a:gd name="T11" fmla="*/ 0 h 3"/>
                  <a:gd name="T12" fmla="*/ 3 w 8"/>
                  <a:gd name="T13" fmla="*/ 3 h 3"/>
                  <a:gd name="T14" fmla="*/ 7 w 8"/>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3">
                    <a:moveTo>
                      <a:pt x="7" y="3"/>
                    </a:moveTo>
                    <a:lnTo>
                      <a:pt x="8" y="3"/>
                    </a:lnTo>
                    <a:lnTo>
                      <a:pt x="8" y="1"/>
                    </a:lnTo>
                    <a:lnTo>
                      <a:pt x="5" y="0"/>
                    </a:lnTo>
                    <a:lnTo>
                      <a:pt x="2" y="0"/>
                    </a:lnTo>
                    <a:lnTo>
                      <a:pt x="0" y="0"/>
                    </a:lnTo>
                    <a:lnTo>
                      <a:pt x="3" y="3"/>
                    </a:lnTo>
                    <a:lnTo>
                      <a:pt x="7" y="3"/>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9" name="Freeform 314">
                <a:extLst>
                  <a:ext uri="{FF2B5EF4-FFF2-40B4-BE49-F238E27FC236}">
                    <a16:creationId xmlns:a16="http://schemas.microsoft.com/office/drawing/2014/main" id="{7A5890F7-7EF9-47C1-AC0A-5C5BB0EB9C49}"/>
                  </a:ext>
                </a:extLst>
              </p:cNvPr>
              <p:cNvSpPr>
                <a:spLocks/>
              </p:cNvSpPr>
              <p:nvPr/>
            </p:nvSpPr>
            <p:spPr bwMode="auto">
              <a:xfrm>
                <a:off x="5408" y="1046"/>
                <a:ext cx="20" cy="19"/>
              </a:xfrm>
              <a:custGeom>
                <a:avLst/>
                <a:gdLst>
                  <a:gd name="T0" fmla="*/ 4 w 20"/>
                  <a:gd name="T1" fmla="*/ 9 h 19"/>
                  <a:gd name="T2" fmla="*/ 4 w 20"/>
                  <a:gd name="T3" fmla="*/ 12 h 19"/>
                  <a:gd name="T4" fmla="*/ 4 w 20"/>
                  <a:gd name="T5" fmla="*/ 17 h 19"/>
                  <a:gd name="T6" fmla="*/ 5 w 20"/>
                  <a:gd name="T7" fmla="*/ 19 h 19"/>
                  <a:gd name="T8" fmla="*/ 7 w 20"/>
                  <a:gd name="T9" fmla="*/ 19 h 19"/>
                  <a:gd name="T10" fmla="*/ 5 w 20"/>
                  <a:gd name="T11" fmla="*/ 17 h 19"/>
                  <a:gd name="T12" fmla="*/ 5 w 20"/>
                  <a:gd name="T13" fmla="*/ 16 h 19"/>
                  <a:gd name="T14" fmla="*/ 8 w 20"/>
                  <a:gd name="T15" fmla="*/ 16 h 19"/>
                  <a:gd name="T16" fmla="*/ 8 w 20"/>
                  <a:gd name="T17" fmla="*/ 17 h 19"/>
                  <a:gd name="T18" fmla="*/ 10 w 20"/>
                  <a:gd name="T19" fmla="*/ 17 h 19"/>
                  <a:gd name="T20" fmla="*/ 12 w 20"/>
                  <a:gd name="T21" fmla="*/ 17 h 19"/>
                  <a:gd name="T22" fmla="*/ 13 w 20"/>
                  <a:gd name="T23" fmla="*/ 17 h 19"/>
                  <a:gd name="T24" fmla="*/ 15 w 20"/>
                  <a:gd name="T25" fmla="*/ 16 h 19"/>
                  <a:gd name="T26" fmla="*/ 16 w 20"/>
                  <a:gd name="T27" fmla="*/ 12 h 19"/>
                  <a:gd name="T28" fmla="*/ 20 w 20"/>
                  <a:gd name="T29" fmla="*/ 12 h 19"/>
                  <a:gd name="T30" fmla="*/ 20 w 20"/>
                  <a:gd name="T31" fmla="*/ 11 h 19"/>
                  <a:gd name="T32" fmla="*/ 20 w 20"/>
                  <a:gd name="T33" fmla="*/ 8 h 19"/>
                  <a:gd name="T34" fmla="*/ 15 w 20"/>
                  <a:gd name="T35" fmla="*/ 6 h 19"/>
                  <a:gd name="T36" fmla="*/ 15 w 20"/>
                  <a:gd name="T37" fmla="*/ 3 h 19"/>
                  <a:gd name="T38" fmla="*/ 12 w 20"/>
                  <a:gd name="T39" fmla="*/ 0 h 19"/>
                  <a:gd name="T40" fmla="*/ 10 w 20"/>
                  <a:gd name="T41" fmla="*/ 0 h 19"/>
                  <a:gd name="T42" fmla="*/ 8 w 20"/>
                  <a:gd name="T43" fmla="*/ 0 h 19"/>
                  <a:gd name="T44" fmla="*/ 7 w 20"/>
                  <a:gd name="T45" fmla="*/ 3 h 19"/>
                  <a:gd name="T46" fmla="*/ 4 w 20"/>
                  <a:gd name="T47" fmla="*/ 3 h 19"/>
                  <a:gd name="T48" fmla="*/ 0 w 20"/>
                  <a:gd name="T49" fmla="*/ 4 h 19"/>
                  <a:gd name="T50" fmla="*/ 0 w 20"/>
                  <a:gd name="T51" fmla="*/ 8 h 19"/>
                  <a:gd name="T52" fmla="*/ 4 w 20"/>
                  <a:gd name="T53" fmla="*/ 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0" h="19">
                    <a:moveTo>
                      <a:pt x="4" y="9"/>
                    </a:moveTo>
                    <a:lnTo>
                      <a:pt x="4" y="12"/>
                    </a:lnTo>
                    <a:lnTo>
                      <a:pt x="4" y="17"/>
                    </a:lnTo>
                    <a:lnTo>
                      <a:pt x="5" y="19"/>
                    </a:lnTo>
                    <a:lnTo>
                      <a:pt x="7" y="19"/>
                    </a:lnTo>
                    <a:lnTo>
                      <a:pt x="5" y="17"/>
                    </a:lnTo>
                    <a:lnTo>
                      <a:pt x="5" y="16"/>
                    </a:lnTo>
                    <a:lnTo>
                      <a:pt x="8" y="16"/>
                    </a:lnTo>
                    <a:lnTo>
                      <a:pt x="8" y="17"/>
                    </a:lnTo>
                    <a:lnTo>
                      <a:pt x="10" y="17"/>
                    </a:lnTo>
                    <a:lnTo>
                      <a:pt x="12" y="17"/>
                    </a:lnTo>
                    <a:lnTo>
                      <a:pt x="13" y="17"/>
                    </a:lnTo>
                    <a:lnTo>
                      <a:pt x="15" y="16"/>
                    </a:lnTo>
                    <a:lnTo>
                      <a:pt x="16" y="12"/>
                    </a:lnTo>
                    <a:lnTo>
                      <a:pt x="20" y="12"/>
                    </a:lnTo>
                    <a:lnTo>
                      <a:pt x="20" y="11"/>
                    </a:lnTo>
                    <a:lnTo>
                      <a:pt x="20" y="8"/>
                    </a:lnTo>
                    <a:lnTo>
                      <a:pt x="15" y="6"/>
                    </a:lnTo>
                    <a:lnTo>
                      <a:pt x="15" y="3"/>
                    </a:lnTo>
                    <a:lnTo>
                      <a:pt x="12" y="0"/>
                    </a:lnTo>
                    <a:lnTo>
                      <a:pt x="10" y="0"/>
                    </a:lnTo>
                    <a:lnTo>
                      <a:pt x="8" y="0"/>
                    </a:lnTo>
                    <a:lnTo>
                      <a:pt x="7" y="3"/>
                    </a:lnTo>
                    <a:lnTo>
                      <a:pt x="4" y="3"/>
                    </a:lnTo>
                    <a:lnTo>
                      <a:pt x="0" y="4"/>
                    </a:lnTo>
                    <a:lnTo>
                      <a:pt x="0" y="8"/>
                    </a:lnTo>
                    <a:lnTo>
                      <a:pt x="4" y="9"/>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0" name="Freeform 315">
                <a:extLst>
                  <a:ext uri="{FF2B5EF4-FFF2-40B4-BE49-F238E27FC236}">
                    <a16:creationId xmlns:a16="http://schemas.microsoft.com/office/drawing/2014/main" id="{8F098BEB-C7CD-4367-8C09-23DF41C8CFA9}"/>
                  </a:ext>
                </a:extLst>
              </p:cNvPr>
              <p:cNvSpPr>
                <a:spLocks/>
              </p:cNvSpPr>
              <p:nvPr/>
            </p:nvSpPr>
            <p:spPr bwMode="auto">
              <a:xfrm>
                <a:off x="5329" y="1188"/>
                <a:ext cx="1" cy="3"/>
              </a:xfrm>
              <a:custGeom>
                <a:avLst/>
                <a:gdLst>
                  <a:gd name="T0" fmla="*/ 0 w 1"/>
                  <a:gd name="T1" fmla="*/ 1 h 3"/>
                  <a:gd name="T2" fmla="*/ 1 w 1"/>
                  <a:gd name="T3" fmla="*/ 0 h 3"/>
                  <a:gd name="T4" fmla="*/ 0 w 1"/>
                  <a:gd name="T5" fmla="*/ 0 h 3"/>
                  <a:gd name="T6" fmla="*/ 0 w 1"/>
                  <a:gd name="T7" fmla="*/ 3 h 3"/>
                  <a:gd name="T8" fmla="*/ 0 w 1"/>
                  <a:gd name="T9" fmla="*/ 1 h 3"/>
                </a:gdLst>
                <a:ahLst/>
                <a:cxnLst>
                  <a:cxn ang="0">
                    <a:pos x="T0" y="T1"/>
                  </a:cxn>
                  <a:cxn ang="0">
                    <a:pos x="T2" y="T3"/>
                  </a:cxn>
                  <a:cxn ang="0">
                    <a:pos x="T4" y="T5"/>
                  </a:cxn>
                  <a:cxn ang="0">
                    <a:pos x="T6" y="T7"/>
                  </a:cxn>
                  <a:cxn ang="0">
                    <a:pos x="T8" y="T9"/>
                  </a:cxn>
                </a:cxnLst>
                <a:rect l="0" t="0" r="r" b="b"/>
                <a:pathLst>
                  <a:path w="1" h="3">
                    <a:moveTo>
                      <a:pt x="0" y="1"/>
                    </a:moveTo>
                    <a:lnTo>
                      <a:pt x="1" y="0"/>
                    </a:lnTo>
                    <a:lnTo>
                      <a:pt x="0" y="0"/>
                    </a:lnTo>
                    <a:lnTo>
                      <a:pt x="0" y="3"/>
                    </a:lnTo>
                    <a:lnTo>
                      <a:pt x="0" y="1"/>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1" name="Freeform 316">
                <a:extLst>
                  <a:ext uri="{FF2B5EF4-FFF2-40B4-BE49-F238E27FC236}">
                    <a16:creationId xmlns:a16="http://schemas.microsoft.com/office/drawing/2014/main" id="{8F9B901A-A0F2-4456-891F-8FC1A0397684}"/>
                  </a:ext>
                </a:extLst>
              </p:cNvPr>
              <p:cNvSpPr>
                <a:spLocks/>
              </p:cNvSpPr>
              <p:nvPr/>
            </p:nvSpPr>
            <p:spPr bwMode="auto">
              <a:xfrm>
                <a:off x="5458" y="1054"/>
                <a:ext cx="6" cy="9"/>
              </a:xfrm>
              <a:custGeom>
                <a:avLst/>
                <a:gdLst>
                  <a:gd name="T0" fmla="*/ 6 w 6"/>
                  <a:gd name="T1" fmla="*/ 1 h 9"/>
                  <a:gd name="T2" fmla="*/ 6 w 6"/>
                  <a:gd name="T3" fmla="*/ 0 h 9"/>
                  <a:gd name="T4" fmla="*/ 3 w 6"/>
                  <a:gd name="T5" fmla="*/ 0 h 9"/>
                  <a:gd name="T6" fmla="*/ 1 w 6"/>
                  <a:gd name="T7" fmla="*/ 0 h 9"/>
                  <a:gd name="T8" fmla="*/ 0 w 6"/>
                  <a:gd name="T9" fmla="*/ 4 h 9"/>
                  <a:gd name="T10" fmla="*/ 1 w 6"/>
                  <a:gd name="T11" fmla="*/ 6 h 9"/>
                  <a:gd name="T12" fmla="*/ 3 w 6"/>
                  <a:gd name="T13" fmla="*/ 8 h 9"/>
                  <a:gd name="T14" fmla="*/ 5 w 6"/>
                  <a:gd name="T15" fmla="*/ 9 h 9"/>
                  <a:gd name="T16" fmla="*/ 6 w 6"/>
                  <a:gd name="T17" fmla="*/ 9 h 9"/>
                  <a:gd name="T18" fmla="*/ 6 w 6"/>
                  <a:gd name="T19" fmla="*/ 6 h 9"/>
                  <a:gd name="T20" fmla="*/ 5 w 6"/>
                  <a:gd name="T21" fmla="*/ 4 h 9"/>
                  <a:gd name="T22" fmla="*/ 5 w 6"/>
                  <a:gd name="T23" fmla="*/ 3 h 9"/>
                  <a:gd name="T24" fmla="*/ 6 w 6"/>
                  <a:gd name="T25" fmla="*/ 1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9">
                    <a:moveTo>
                      <a:pt x="6" y="1"/>
                    </a:moveTo>
                    <a:lnTo>
                      <a:pt x="6" y="0"/>
                    </a:lnTo>
                    <a:lnTo>
                      <a:pt x="3" y="0"/>
                    </a:lnTo>
                    <a:lnTo>
                      <a:pt x="1" y="0"/>
                    </a:lnTo>
                    <a:lnTo>
                      <a:pt x="0" y="4"/>
                    </a:lnTo>
                    <a:lnTo>
                      <a:pt x="1" y="6"/>
                    </a:lnTo>
                    <a:lnTo>
                      <a:pt x="3" y="8"/>
                    </a:lnTo>
                    <a:lnTo>
                      <a:pt x="5" y="9"/>
                    </a:lnTo>
                    <a:lnTo>
                      <a:pt x="6" y="9"/>
                    </a:lnTo>
                    <a:lnTo>
                      <a:pt x="6" y="6"/>
                    </a:lnTo>
                    <a:lnTo>
                      <a:pt x="5" y="4"/>
                    </a:lnTo>
                    <a:lnTo>
                      <a:pt x="5" y="3"/>
                    </a:lnTo>
                    <a:lnTo>
                      <a:pt x="6" y="1"/>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2" name="Freeform 317">
                <a:extLst>
                  <a:ext uri="{FF2B5EF4-FFF2-40B4-BE49-F238E27FC236}">
                    <a16:creationId xmlns:a16="http://schemas.microsoft.com/office/drawing/2014/main" id="{BA05E86C-67A4-4D11-9074-C6AC5835D9A8}"/>
                  </a:ext>
                </a:extLst>
              </p:cNvPr>
              <p:cNvSpPr>
                <a:spLocks/>
              </p:cNvSpPr>
              <p:nvPr/>
            </p:nvSpPr>
            <p:spPr bwMode="auto">
              <a:xfrm>
                <a:off x="5448" y="704"/>
                <a:ext cx="11" cy="8"/>
              </a:xfrm>
              <a:custGeom>
                <a:avLst/>
                <a:gdLst>
                  <a:gd name="T0" fmla="*/ 3 w 11"/>
                  <a:gd name="T1" fmla="*/ 8 h 8"/>
                  <a:gd name="T2" fmla="*/ 8 w 11"/>
                  <a:gd name="T3" fmla="*/ 7 h 8"/>
                  <a:gd name="T4" fmla="*/ 10 w 11"/>
                  <a:gd name="T5" fmla="*/ 5 h 8"/>
                  <a:gd name="T6" fmla="*/ 10 w 11"/>
                  <a:gd name="T7" fmla="*/ 4 h 8"/>
                  <a:gd name="T8" fmla="*/ 11 w 11"/>
                  <a:gd name="T9" fmla="*/ 2 h 8"/>
                  <a:gd name="T10" fmla="*/ 8 w 11"/>
                  <a:gd name="T11" fmla="*/ 0 h 8"/>
                  <a:gd name="T12" fmla="*/ 3 w 11"/>
                  <a:gd name="T13" fmla="*/ 0 h 8"/>
                  <a:gd name="T14" fmla="*/ 2 w 11"/>
                  <a:gd name="T15" fmla="*/ 4 h 8"/>
                  <a:gd name="T16" fmla="*/ 0 w 11"/>
                  <a:gd name="T17" fmla="*/ 5 h 8"/>
                  <a:gd name="T18" fmla="*/ 2 w 11"/>
                  <a:gd name="T19" fmla="*/ 7 h 8"/>
                  <a:gd name="T20" fmla="*/ 3 w 11"/>
                  <a:gd name="T21"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8">
                    <a:moveTo>
                      <a:pt x="3" y="8"/>
                    </a:moveTo>
                    <a:lnTo>
                      <a:pt x="8" y="7"/>
                    </a:lnTo>
                    <a:lnTo>
                      <a:pt x="10" y="5"/>
                    </a:lnTo>
                    <a:lnTo>
                      <a:pt x="10" y="4"/>
                    </a:lnTo>
                    <a:lnTo>
                      <a:pt x="11" y="2"/>
                    </a:lnTo>
                    <a:lnTo>
                      <a:pt x="8" y="0"/>
                    </a:lnTo>
                    <a:lnTo>
                      <a:pt x="3" y="0"/>
                    </a:lnTo>
                    <a:lnTo>
                      <a:pt x="2" y="4"/>
                    </a:lnTo>
                    <a:lnTo>
                      <a:pt x="0" y="5"/>
                    </a:lnTo>
                    <a:lnTo>
                      <a:pt x="2" y="7"/>
                    </a:lnTo>
                    <a:lnTo>
                      <a:pt x="3" y="8"/>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3" name="Freeform 318">
                <a:extLst>
                  <a:ext uri="{FF2B5EF4-FFF2-40B4-BE49-F238E27FC236}">
                    <a16:creationId xmlns:a16="http://schemas.microsoft.com/office/drawing/2014/main" id="{07B5A6BC-A9E6-4B8F-8FF6-86508836FA4E}"/>
                  </a:ext>
                </a:extLst>
              </p:cNvPr>
              <p:cNvSpPr>
                <a:spLocks/>
              </p:cNvSpPr>
              <p:nvPr/>
            </p:nvSpPr>
            <p:spPr bwMode="auto">
              <a:xfrm>
                <a:off x="5479" y="690"/>
                <a:ext cx="52" cy="61"/>
              </a:xfrm>
              <a:custGeom>
                <a:avLst/>
                <a:gdLst>
                  <a:gd name="T0" fmla="*/ 3 w 52"/>
                  <a:gd name="T1" fmla="*/ 37 h 61"/>
                  <a:gd name="T2" fmla="*/ 4 w 52"/>
                  <a:gd name="T3" fmla="*/ 38 h 61"/>
                  <a:gd name="T4" fmla="*/ 4 w 52"/>
                  <a:gd name="T5" fmla="*/ 42 h 61"/>
                  <a:gd name="T6" fmla="*/ 4 w 52"/>
                  <a:gd name="T7" fmla="*/ 49 h 61"/>
                  <a:gd name="T8" fmla="*/ 3 w 52"/>
                  <a:gd name="T9" fmla="*/ 51 h 61"/>
                  <a:gd name="T10" fmla="*/ 1 w 52"/>
                  <a:gd name="T11" fmla="*/ 54 h 61"/>
                  <a:gd name="T12" fmla="*/ 3 w 52"/>
                  <a:gd name="T13" fmla="*/ 56 h 61"/>
                  <a:gd name="T14" fmla="*/ 4 w 52"/>
                  <a:gd name="T15" fmla="*/ 56 h 61"/>
                  <a:gd name="T16" fmla="*/ 6 w 52"/>
                  <a:gd name="T17" fmla="*/ 53 h 61"/>
                  <a:gd name="T18" fmla="*/ 9 w 52"/>
                  <a:gd name="T19" fmla="*/ 51 h 61"/>
                  <a:gd name="T20" fmla="*/ 11 w 52"/>
                  <a:gd name="T21" fmla="*/ 53 h 61"/>
                  <a:gd name="T22" fmla="*/ 11 w 52"/>
                  <a:gd name="T23" fmla="*/ 56 h 61"/>
                  <a:gd name="T24" fmla="*/ 15 w 52"/>
                  <a:gd name="T25" fmla="*/ 57 h 61"/>
                  <a:gd name="T26" fmla="*/ 17 w 52"/>
                  <a:gd name="T27" fmla="*/ 57 h 61"/>
                  <a:gd name="T28" fmla="*/ 19 w 52"/>
                  <a:gd name="T29" fmla="*/ 57 h 61"/>
                  <a:gd name="T30" fmla="*/ 22 w 52"/>
                  <a:gd name="T31" fmla="*/ 57 h 61"/>
                  <a:gd name="T32" fmla="*/ 25 w 52"/>
                  <a:gd name="T33" fmla="*/ 59 h 61"/>
                  <a:gd name="T34" fmla="*/ 28 w 52"/>
                  <a:gd name="T35" fmla="*/ 61 h 61"/>
                  <a:gd name="T36" fmla="*/ 31 w 52"/>
                  <a:gd name="T37" fmla="*/ 59 h 61"/>
                  <a:gd name="T38" fmla="*/ 36 w 52"/>
                  <a:gd name="T39" fmla="*/ 57 h 61"/>
                  <a:gd name="T40" fmla="*/ 38 w 52"/>
                  <a:gd name="T41" fmla="*/ 54 h 61"/>
                  <a:gd name="T42" fmla="*/ 39 w 52"/>
                  <a:gd name="T43" fmla="*/ 51 h 61"/>
                  <a:gd name="T44" fmla="*/ 43 w 52"/>
                  <a:gd name="T45" fmla="*/ 48 h 61"/>
                  <a:gd name="T46" fmla="*/ 47 w 52"/>
                  <a:gd name="T47" fmla="*/ 45 h 61"/>
                  <a:gd name="T48" fmla="*/ 50 w 52"/>
                  <a:gd name="T49" fmla="*/ 42 h 61"/>
                  <a:gd name="T50" fmla="*/ 52 w 52"/>
                  <a:gd name="T51" fmla="*/ 40 h 61"/>
                  <a:gd name="T52" fmla="*/ 52 w 52"/>
                  <a:gd name="T53" fmla="*/ 37 h 61"/>
                  <a:gd name="T54" fmla="*/ 47 w 52"/>
                  <a:gd name="T55" fmla="*/ 34 h 61"/>
                  <a:gd name="T56" fmla="*/ 43 w 52"/>
                  <a:gd name="T57" fmla="*/ 30 h 61"/>
                  <a:gd name="T58" fmla="*/ 41 w 52"/>
                  <a:gd name="T59" fmla="*/ 26 h 61"/>
                  <a:gd name="T60" fmla="*/ 41 w 52"/>
                  <a:gd name="T61" fmla="*/ 22 h 61"/>
                  <a:gd name="T62" fmla="*/ 43 w 52"/>
                  <a:gd name="T63" fmla="*/ 19 h 61"/>
                  <a:gd name="T64" fmla="*/ 43 w 52"/>
                  <a:gd name="T65" fmla="*/ 18 h 61"/>
                  <a:gd name="T66" fmla="*/ 41 w 52"/>
                  <a:gd name="T67" fmla="*/ 16 h 61"/>
                  <a:gd name="T68" fmla="*/ 35 w 52"/>
                  <a:gd name="T69" fmla="*/ 16 h 61"/>
                  <a:gd name="T70" fmla="*/ 28 w 52"/>
                  <a:gd name="T71" fmla="*/ 14 h 61"/>
                  <a:gd name="T72" fmla="*/ 25 w 52"/>
                  <a:gd name="T73" fmla="*/ 11 h 61"/>
                  <a:gd name="T74" fmla="*/ 20 w 52"/>
                  <a:gd name="T75" fmla="*/ 5 h 61"/>
                  <a:gd name="T76" fmla="*/ 15 w 52"/>
                  <a:gd name="T77" fmla="*/ 2 h 61"/>
                  <a:gd name="T78" fmla="*/ 11 w 52"/>
                  <a:gd name="T79" fmla="*/ 0 h 61"/>
                  <a:gd name="T80" fmla="*/ 9 w 52"/>
                  <a:gd name="T81" fmla="*/ 0 h 61"/>
                  <a:gd name="T82" fmla="*/ 7 w 52"/>
                  <a:gd name="T83" fmla="*/ 0 h 61"/>
                  <a:gd name="T84" fmla="*/ 7 w 52"/>
                  <a:gd name="T85" fmla="*/ 3 h 61"/>
                  <a:gd name="T86" fmla="*/ 7 w 52"/>
                  <a:gd name="T87" fmla="*/ 5 h 61"/>
                  <a:gd name="T88" fmla="*/ 7 w 52"/>
                  <a:gd name="T89" fmla="*/ 8 h 61"/>
                  <a:gd name="T90" fmla="*/ 6 w 52"/>
                  <a:gd name="T91" fmla="*/ 13 h 61"/>
                  <a:gd name="T92" fmla="*/ 3 w 52"/>
                  <a:gd name="T93" fmla="*/ 16 h 61"/>
                  <a:gd name="T94" fmla="*/ 0 w 52"/>
                  <a:gd name="T95" fmla="*/ 21 h 61"/>
                  <a:gd name="T96" fmla="*/ 0 w 52"/>
                  <a:gd name="T97" fmla="*/ 22 h 61"/>
                  <a:gd name="T98" fmla="*/ 0 w 52"/>
                  <a:gd name="T99" fmla="*/ 34 h 61"/>
                  <a:gd name="T100" fmla="*/ 3 w 52"/>
                  <a:gd name="T101" fmla="*/ 37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2" h="61">
                    <a:moveTo>
                      <a:pt x="3" y="37"/>
                    </a:moveTo>
                    <a:lnTo>
                      <a:pt x="4" y="38"/>
                    </a:lnTo>
                    <a:lnTo>
                      <a:pt x="4" y="42"/>
                    </a:lnTo>
                    <a:lnTo>
                      <a:pt x="4" y="49"/>
                    </a:lnTo>
                    <a:lnTo>
                      <a:pt x="3" y="51"/>
                    </a:lnTo>
                    <a:lnTo>
                      <a:pt x="1" y="54"/>
                    </a:lnTo>
                    <a:lnTo>
                      <a:pt x="3" y="56"/>
                    </a:lnTo>
                    <a:lnTo>
                      <a:pt x="4" y="56"/>
                    </a:lnTo>
                    <a:lnTo>
                      <a:pt x="6" y="53"/>
                    </a:lnTo>
                    <a:lnTo>
                      <a:pt x="9" y="51"/>
                    </a:lnTo>
                    <a:lnTo>
                      <a:pt x="11" y="53"/>
                    </a:lnTo>
                    <a:lnTo>
                      <a:pt x="11" y="56"/>
                    </a:lnTo>
                    <a:lnTo>
                      <a:pt x="15" y="57"/>
                    </a:lnTo>
                    <a:lnTo>
                      <a:pt x="17" y="57"/>
                    </a:lnTo>
                    <a:lnTo>
                      <a:pt x="19" y="57"/>
                    </a:lnTo>
                    <a:lnTo>
                      <a:pt x="22" y="57"/>
                    </a:lnTo>
                    <a:lnTo>
                      <a:pt x="25" y="59"/>
                    </a:lnTo>
                    <a:lnTo>
                      <a:pt x="28" y="61"/>
                    </a:lnTo>
                    <a:lnTo>
                      <a:pt x="31" y="59"/>
                    </a:lnTo>
                    <a:lnTo>
                      <a:pt x="36" y="57"/>
                    </a:lnTo>
                    <a:lnTo>
                      <a:pt x="38" y="54"/>
                    </a:lnTo>
                    <a:lnTo>
                      <a:pt x="39" y="51"/>
                    </a:lnTo>
                    <a:lnTo>
                      <a:pt x="43" y="48"/>
                    </a:lnTo>
                    <a:lnTo>
                      <a:pt x="47" y="45"/>
                    </a:lnTo>
                    <a:lnTo>
                      <a:pt x="50" y="42"/>
                    </a:lnTo>
                    <a:lnTo>
                      <a:pt x="52" y="40"/>
                    </a:lnTo>
                    <a:lnTo>
                      <a:pt x="52" y="37"/>
                    </a:lnTo>
                    <a:lnTo>
                      <a:pt x="47" y="34"/>
                    </a:lnTo>
                    <a:lnTo>
                      <a:pt x="43" y="30"/>
                    </a:lnTo>
                    <a:lnTo>
                      <a:pt x="41" y="26"/>
                    </a:lnTo>
                    <a:lnTo>
                      <a:pt x="41" y="22"/>
                    </a:lnTo>
                    <a:lnTo>
                      <a:pt x="43" y="19"/>
                    </a:lnTo>
                    <a:lnTo>
                      <a:pt x="43" y="18"/>
                    </a:lnTo>
                    <a:lnTo>
                      <a:pt x="41" y="16"/>
                    </a:lnTo>
                    <a:lnTo>
                      <a:pt x="35" y="16"/>
                    </a:lnTo>
                    <a:lnTo>
                      <a:pt x="28" y="14"/>
                    </a:lnTo>
                    <a:lnTo>
                      <a:pt x="25" y="11"/>
                    </a:lnTo>
                    <a:lnTo>
                      <a:pt x="20" y="5"/>
                    </a:lnTo>
                    <a:lnTo>
                      <a:pt x="15" y="2"/>
                    </a:lnTo>
                    <a:lnTo>
                      <a:pt x="11" y="0"/>
                    </a:lnTo>
                    <a:lnTo>
                      <a:pt x="9" y="0"/>
                    </a:lnTo>
                    <a:lnTo>
                      <a:pt x="7" y="0"/>
                    </a:lnTo>
                    <a:lnTo>
                      <a:pt x="7" y="3"/>
                    </a:lnTo>
                    <a:lnTo>
                      <a:pt x="7" y="5"/>
                    </a:lnTo>
                    <a:lnTo>
                      <a:pt x="7" y="8"/>
                    </a:lnTo>
                    <a:lnTo>
                      <a:pt x="6" y="13"/>
                    </a:lnTo>
                    <a:lnTo>
                      <a:pt x="3" y="16"/>
                    </a:lnTo>
                    <a:lnTo>
                      <a:pt x="0" y="21"/>
                    </a:lnTo>
                    <a:lnTo>
                      <a:pt x="0" y="22"/>
                    </a:lnTo>
                    <a:lnTo>
                      <a:pt x="0" y="34"/>
                    </a:lnTo>
                    <a:lnTo>
                      <a:pt x="3" y="37"/>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4" name="Freeform 319">
                <a:extLst>
                  <a:ext uri="{FF2B5EF4-FFF2-40B4-BE49-F238E27FC236}">
                    <a16:creationId xmlns:a16="http://schemas.microsoft.com/office/drawing/2014/main" id="{0EFDCF5A-0270-48EC-B0F1-07826A4A03B9}"/>
                  </a:ext>
                </a:extLst>
              </p:cNvPr>
              <p:cNvSpPr>
                <a:spLocks/>
              </p:cNvSpPr>
              <p:nvPr/>
            </p:nvSpPr>
            <p:spPr bwMode="auto">
              <a:xfrm>
                <a:off x="5198" y="779"/>
                <a:ext cx="24" cy="32"/>
              </a:xfrm>
              <a:custGeom>
                <a:avLst/>
                <a:gdLst>
                  <a:gd name="T0" fmla="*/ 13 w 24"/>
                  <a:gd name="T1" fmla="*/ 7 h 32"/>
                  <a:gd name="T2" fmla="*/ 10 w 24"/>
                  <a:gd name="T3" fmla="*/ 7 h 32"/>
                  <a:gd name="T4" fmla="*/ 6 w 24"/>
                  <a:gd name="T5" fmla="*/ 12 h 32"/>
                  <a:gd name="T6" fmla="*/ 3 w 24"/>
                  <a:gd name="T7" fmla="*/ 12 h 32"/>
                  <a:gd name="T8" fmla="*/ 2 w 24"/>
                  <a:gd name="T9" fmla="*/ 10 h 32"/>
                  <a:gd name="T10" fmla="*/ 0 w 24"/>
                  <a:gd name="T11" fmla="*/ 10 h 32"/>
                  <a:gd name="T12" fmla="*/ 0 w 24"/>
                  <a:gd name="T13" fmla="*/ 13 h 32"/>
                  <a:gd name="T14" fmla="*/ 2 w 24"/>
                  <a:gd name="T15" fmla="*/ 16 h 32"/>
                  <a:gd name="T16" fmla="*/ 2 w 24"/>
                  <a:gd name="T17" fmla="*/ 24 h 32"/>
                  <a:gd name="T18" fmla="*/ 3 w 24"/>
                  <a:gd name="T19" fmla="*/ 27 h 32"/>
                  <a:gd name="T20" fmla="*/ 6 w 24"/>
                  <a:gd name="T21" fmla="*/ 32 h 32"/>
                  <a:gd name="T22" fmla="*/ 8 w 24"/>
                  <a:gd name="T23" fmla="*/ 32 h 32"/>
                  <a:gd name="T24" fmla="*/ 13 w 24"/>
                  <a:gd name="T25" fmla="*/ 31 h 32"/>
                  <a:gd name="T26" fmla="*/ 16 w 24"/>
                  <a:gd name="T27" fmla="*/ 31 h 32"/>
                  <a:gd name="T28" fmla="*/ 19 w 24"/>
                  <a:gd name="T29" fmla="*/ 29 h 32"/>
                  <a:gd name="T30" fmla="*/ 24 w 24"/>
                  <a:gd name="T31" fmla="*/ 27 h 32"/>
                  <a:gd name="T32" fmla="*/ 24 w 24"/>
                  <a:gd name="T33" fmla="*/ 26 h 32"/>
                  <a:gd name="T34" fmla="*/ 21 w 24"/>
                  <a:gd name="T35" fmla="*/ 24 h 32"/>
                  <a:gd name="T36" fmla="*/ 19 w 24"/>
                  <a:gd name="T37" fmla="*/ 21 h 32"/>
                  <a:gd name="T38" fmla="*/ 16 w 24"/>
                  <a:gd name="T39" fmla="*/ 19 h 32"/>
                  <a:gd name="T40" fmla="*/ 14 w 24"/>
                  <a:gd name="T41" fmla="*/ 16 h 32"/>
                  <a:gd name="T42" fmla="*/ 14 w 24"/>
                  <a:gd name="T43" fmla="*/ 15 h 32"/>
                  <a:gd name="T44" fmla="*/ 18 w 24"/>
                  <a:gd name="T45" fmla="*/ 13 h 32"/>
                  <a:gd name="T46" fmla="*/ 21 w 24"/>
                  <a:gd name="T47" fmla="*/ 13 h 32"/>
                  <a:gd name="T48" fmla="*/ 22 w 24"/>
                  <a:gd name="T49" fmla="*/ 12 h 32"/>
                  <a:gd name="T50" fmla="*/ 22 w 24"/>
                  <a:gd name="T51" fmla="*/ 10 h 32"/>
                  <a:gd name="T52" fmla="*/ 21 w 24"/>
                  <a:gd name="T53" fmla="*/ 7 h 32"/>
                  <a:gd name="T54" fmla="*/ 18 w 24"/>
                  <a:gd name="T55" fmla="*/ 5 h 32"/>
                  <a:gd name="T56" fmla="*/ 16 w 24"/>
                  <a:gd name="T57" fmla="*/ 0 h 32"/>
                  <a:gd name="T58" fmla="*/ 16 w 24"/>
                  <a:gd name="T59" fmla="*/ 4 h 32"/>
                  <a:gd name="T60" fmla="*/ 16 w 24"/>
                  <a:gd name="T61" fmla="*/ 7 h 32"/>
                  <a:gd name="T62" fmla="*/ 13 w 24"/>
                  <a:gd name="T63" fmla="*/ 8 h 32"/>
                  <a:gd name="T64" fmla="*/ 13 w 24"/>
                  <a:gd name="T65" fmla="*/ 7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 h="32">
                    <a:moveTo>
                      <a:pt x="13" y="7"/>
                    </a:moveTo>
                    <a:lnTo>
                      <a:pt x="10" y="7"/>
                    </a:lnTo>
                    <a:lnTo>
                      <a:pt x="6" y="12"/>
                    </a:lnTo>
                    <a:lnTo>
                      <a:pt x="3" y="12"/>
                    </a:lnTo>
                    <a:lnTo>
                      <a:pt x="2" y="10"/>
                    </a:lnTo>
                    <a:lnTo>
                      <a:pt x="0" y="10"/>
                    </a:lnTo>
                    <a:lnTo>
                      <a:pt x="0" y="13"/>
                    </a:lnTo>
                    <a:lnTo>
                      <a:pt x="2" y="16"/>
                    </a:lnTo>
                    <a:lnTo>
                      <a:pt x="2" y="24"/>
                    </a:lnTo>
                    <a:lnTo>
                      <a:pt x="3" y="27"/>
                    </a:lnTo>
                    <a:lnTo>
                      <a:pt x="6" y="32"/>
                    </a:lnTo>
                    <a:lnTo>
                      <a:pt x="8" y="32"/>
                    </a:lnTo>
                    <a:lnTo>
                      <a:pt x="13" y="31"/>
                    </a:lnTo>
                    <a:lnTo>
                      <a:pt x="16" y="31"/>
                    </a:lnTo>
                    <a:lnTo>
                      <a:pt x="19" y="29"/>
                    </a:lnTo>
                    <a:lnTo>
                      <a:pt x="24" y="27"/>
                    </a:lnTo>
                    <a:lnTo>
                      <a:pt x="24" y="26"/>
                    </a:lnTo>
                    <a:lnTo>
                      <a:pt x="21" y="24"/>
                    </a:lnTo>
                    <a:lnTo>
                      <a:pt x="19" y="21"/>
                    </a:lnTo>
                    <a:lnTo>
                      <a:pt x="16" y="19"/>
                    </a:lnTo>
                    <a:lnTo>
                      <a:pt x="14" y="16"/>
                    </a:lnTo>
                    <a:lnTo>
                      <a:pt x="14" y="15"/>
                    </a:lnTo>
                    <a:lnTo>
                      <a:pt x="18" y="13"/>
                    </a:lnTo>
                    <a:lnTo>
                      <a:pt x="21" y="13"/>
                    </a:lnTo>
                    <a:lnTo>
                      <a:pt x="22" y="12"/>
                    </a:lnTo>
                    <a:lnTo>
                      <a:pt x="22" y="10"/>
                    </a:lnTo>
                    <a:lnTo>
                      <a:pt x="21" y="7"/>
                    </a:lnTo>
                    <a:lnTo>
                      <a:pt x="18" y="5"/>
                    </a:lnTo>
                    <a:lnTo>
                      <a:pt x="16" y="0"/>
                    </a:lnTo>
                    <a:lnTo>
                      <a:pt x="16" y="4"/>
                    </a:lnTo>
                    <a:lnTo>
                      <a:pt x="16" y="7"/>
                    </a:lnTo>
                    <a:lnTo>
                      <a:pt x="13" y="8"/>
                    </a:lnTo>
                    <a:lnTo>
                      <a:pt x="13" y="7"/>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5" name="Freeform 320">
                <a:extLst>
                  <a:ext uri="{FF2B5EF4-FFF2-40B4-BE49-F238E27FC236}">
                    <a16:creationId xmlns:a16="http://schemas.microsoft.com/office/drawing/2014/main" id="{55A0081B-E3DD-4EC7-9324-763EB4C227CC}"/>
                  </a:ext>
                </a:extLst>
              </p:cNvPr>
              <p:cNvSpPr>
                <a:spLocks/>
              </p:cNvSpPr>
              <p:nvPr/>
            </p:nvSpPr>
            <p:spPr bwMode="auto">
              <a:xfrm>
                <a:off x="5217" y="754"/>
                <a:ext cx="23" cy="32"/>
              </a:xfrm>
              <a:custGeom>
                <a:avLst/>
                <a:gdLst>
                  <a:gd name="T0" fmla="*/ 2 w 23"/>
                  <a:gd name="T1" fmla="*/ 21 h 32"/>
                  <a:gd name="T2" fmla="*/ 0 w 23"/>
                  <a:gd name="T3" fmla="*/ 22 h 32"/>
                  <a:gd name="T4" fmla="*/ 0 w 23"/>
                  <a:gd name="T5" fmla="*/ 24 h 32"/>
                  <a:gd name="T6" fmla="*/ 3 w 23"/>
                  <a:gd name="T7" fmla="*/ 27 h 32"/>
                  <a:gd name="T8" fmla="*/ 7 w 23"/>
                  <a:gd name="T9" fmla="*/ 25 h 32"/>
                  <a:gd name="T10" fmla="*/ 8 w 23"/>
                  <a:gd name="T11" fmla="*/ 29 h 32"/>
                  <a:gd name="T12" fmla="*/ 8 w 23"/>
                  <a:gd name="T13" fmla="*/ 30 h 32"/>
                  <a:gd name="T14" fmla="*/ 11 w 23"/>
                  <a:gd name="T15" fmla="*/ 32 h 32"/>
                  <a:gd name="T16" fmla="*/ 13 w 23"/>
                  <a:gd name="T17" fmla="*/ 29 h 32"/>
                  <a:gd name="T18" fmla="*/ 13 w 23"/>
                  <a:gd name="T19" fmla="*/ 25 h 32"/>
                  <a:gd name="T20" fmla="*/ 13 w 23"/>
                  <a:gd name="T21" fmla="*/ 22 h 32"/>
                  <a:gd name="T22" fmla="*/ 13 w 23"/>
                  <a:gd name="T23" fmla="*/ 21 h 32"/>
                  <a:gd name="T24" fmla="*/ 18 w 23"/>
                  <a:gd name="T25" fmla="*/ 19 h 32"/>
                  <a:gd name="T26" fmla="*/ 23 w 23"/>
                  <a:gd name="T27" fmla="*/ 16 h 32"/>
                  <a:gd name="T28" fmla="*/ 23 w 23"/>
                  <a:gd name="T29" fmla="*/ 16 h 32"/>
                  <a:gd name="T30" fmla="*/ 19 w 23"/>
                  <a:gd name="T31" fmla="*/ 16 h 32"/>
                  <a:gd name="T32" fmla="*/ 16 w 23"/>
                  <a:gd name="T33" fmla="*/ 11 h 32"/>
                  <a:gd name="T34" fmla="*/ 15 w 23"/>
                  <a:gd name="T35" fmla="*/ 11 h 32"/>
                  <a:gd name="T36" fmla="*/ 13 w 23"/>
                  <a:gd name="T37" fmla="*/ 9 h 32"/>
                  <a:gd name="T38" fmla="*/ 15 w 23"/>
                  <a:gd name="T39" fmla="*/ 5 h 32"/>
                  <a:gd name="T40" fmla="*/ 13 w 23"/>
                  <a:gd name="T41" fmla="*/ 1 h 32"/>
                  <a:gd name="T42" fmla="*/ 10 w 23"/>
                  <a:gd name="T43" fmla="*/ 1 h 32"/>
                  <a:gd name="T44" fmla="*/ 8 w 23"/>
                  <a:gd name="T45" fmla="*/ 0 h 32"/>
                  <a:gd name="T46" fmla="*/ 7 w 23"/>
                  <a:gd name="T47" fmla="*/ 0 h 32"/>
                  <a:gd name="T48" fmla="*/ 5 w 23"/>
                  <a:gd name="T49" fmla="*/ 3 h 32"/>
                  <a:gd name="T50" fmla="*/ 5 w 23"/>
                  <a:gd name="T51" fmla="*/ 5 h 32"/>
                  <a:gd name="T52" fmla="*/ 3 w 23"/>
                  <a:gd name="T53" fmla="*/ 8 h 32"/>
                  <a:gd name="T54" fmla="*/ 0 w 23"/>
                  <a:gd name="T55" fmla="*/ 9 h 32"/>
                  <a:gd name="T56" fmla="*/ 0 w 23"/>
                  <a:gd name="T57" fmla="*/ 13 h 32"/>
                  <a:gd name="T58" fmla="*/ 0 w 23"/>
                  <a:gd name="T59" fmla="*/ 16 h 32"/>
                  <a:gd name="T60" fmla="*/ 2 w 23"/>
                  <a:gd name="T61" fmla="*/ 2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 h="32">
                    <a:moveTo>
                      <a:pt x="2" y="21"/>
                    </a:moveTo>
                    <a:lnTo>
                      <a:pt x="0" y="22"/>
                    </a:lnTo>
                    <a:lnTo>
                      <a:pt x="0" y="24"/>
                    </a:lnTo>
                    <a:lnTo>
                      <a:pt x="3" y="27"/>
                    </a:lnTo>
                    <a:lnTo>
                      <a:pt x="7" y="25"/>
                    </a:lnTo>
                    <a:lnTo>
                      <a:pt x="8" y="29"/>
                    </a:lnTo>
                    <a:lnTo>
                      <a:pt x="8" y="30"/>
                    </a:lnTo>
                    <a:lnTo>
                      <a:pt x="11" y="32"/>
                    </a:lnTo>
                    <a:lnTo>
                      <a:pt x="13" y="29"/>
                    </a:lnTo>
                    <a:lnTo>
                      <a:pt x="13" y="25"/>
                    </a:lnTo>
                    <a:lnTo>
                      <a:pt x="13" y="22"/>
                    </a:lnTo>
                    <a:lnTo>
                      <a:pt x="13" y="21"/>
                    </a:lnTo>
                    <a:lnTo>
                      <a:pt x="18" y="19"/>
                    </a:lnTo>
                    <a:lnTo>
                      <a:pt x="23" y="16"/>
                    </a:lnTo>
                    <a:lnTo>
                      <a:pt x="23" y="16"/>
                    </a:lnTo>
                    <a:lnTo>
                      <a:pt x="19" y="16"/>
                    </a:lnTo>
                    <a:lnTo>
                      <a:pt x="16" y="11"/>
                    </a:lnTo>
                    <a:lnTo>
                      <a:pt x="15" y="11"/>
                    </a:lnTo>
                    <a:lnTo>
                      <a:pt x="13" y="9"/>
                    </a:lnTo>
                    <a:lnTo>
                      <a:pt x="15" y="5"/>
                    </a:lnTo>
                    <a:lnTo>
                      <a:pt x="13" y="1"/>
                    </a:lnTo>
                    <a:lnTo>
                      <a:pt x="10" y="1"/>
                    </a:lnTo>
                    <a:lnTo>
                      <a:pt x="8" y="0"/>
                    </a:lnTo>
                    <a:lnTo>
                      <a:pt x="7" y="0"/>
                    </a:lnTo>
                    <a:lnTo>
                      <a:pt x="5" y="3"/>
                    </a:lnTo>
                    <a:lnTo>
                      <a:pt x="5" y="5"/>
                    </a:lnTo>
                    <a:lnTo>
                      <a:pt x="3" y="8"/>
                    </a:lnTo>
                    <a:lnTo>
                      <a:pt x="0" y="9"/>
                    </a:lnTo>
                    <a:lnTo>
                      <a:pt x="0" y="13"/>
                    </a:lnTo>
                    <a:lnTo>
                      <a:pt x="0" y="16"/>
                    </a:lnTo>
                    <a:lnTo>
                      <a:pt x="2" y="21"/>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6" name="Freeform 321">
                <a:extLst>
                  <a:ext uri="{FF2B5EF4-FFF2-40B4-BE49-F238E27FC236}">
                    <a16:creationId xmlns:a16="http://schemas.microsoft.com/office/drawing/2014/main" id="{B4E95E35-41AA-4E6E-BEFF-FCAE6B2CB2AC}"/>
                  </a:ext>
                </a:extLst>
              </p:cNvPr>
              <p:cNvSpPr>
                <a:spLocks/>
              </p:cNvSpPr>
              <p:nvPr/>
            </p:nvSpPr>
            <p:spPr bwMode="auto">
              <a:xfrm>
                <a:off x="5305" y="1210"/>
                <a:ext cx="5" cy="3"/>
              </a:xfrm>
              <a:custGeom>
                <a:avLst/>
                <a:gdLst>
                  <a:gd name="T0" fmla="*/ 3 w 5"/>
                  <a:gd name="T1" fmla="*/ 3 h 3"/>
                  <a:gd name="T2" fmla="*/ 5 w 5"/>
                  <a:gd name="T3" fmla="*/ 2 h 3"/>
                  <a:gd name="T4" fmla="*/ 1 w 5"/>
                  <a:gd name="T5" fmla="*/ 0 h 3"/>
                  <a:gd name="T6" fmla="*/ 0 w 5"/>
                  <a:gd name="T7" fmla="*/ 2 h 3"/>
                  <a:gd name="T8" fmla="*/ 1 w 5"/>
                  <a:gd name="T9" fmla="*/ 3 h 3"/>
                  <a:gd name="T10" fmla="*/ 3 w 5"/>
                  <a:gd name="T11" fmla="*/ 3 h 3"/>
                </a:gdLst>
                <a:ahLst/>
                <a:cxnLst>
                  <a:cxn ang="0">
                    <a:pos x="T0" y="T1"/>
                  </a:cxn>
                  <a:cxn ang="0">
                    <a:pos x="T2" y="T3"/>
                  </a:cxn>
                  <a:cxn ang="0">
                    <a:pos x="T4" y="T5"/>
                  </a:cxn>
                  <a:cxn ang="0">
                    <a:pos x="T6" y="T7"/>
                  </a:cxn>
                  <a:cxn ang="0">
                    <a:pos x="T8" y="T9"/>
                  </a:cxn>
                  <a:cxn ang="0">
                    <a:pos x="T10" y="T11"/>
                  </a:cxn>
                </a:cxnLst>
                <a:rect l="0" t="0" r="r" b="b"/>
                <a:pathLst>
                  <a:path w="5" h="3">
                    <a:moveTo>
                      <a:pt x="3" y="3"/>
                    </a:moveTo>
                    <a:lnTo>
                      <a:pt x="5" y="2"/>
                    </a:lnTo>
                    <a:lnTo>
                      <a:pt x="1" y="0"/>
                    </a:lnTo>
                    <a:lnTo>
                      <a:pt x="0" y="2"/>
                    </a:lnTo>
                    <a:lnTo>
                      <a:pt x="1" y="3"/>
                    </a:lnTo>
                    <a:lnTo>
                      <a:pt x="3" y="3"/>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7" name="Freeform 322">
                <a:extLst>
                  <a:ext uri="{FF2B5EF4-FFF2-40B4-BE49-F238E27FC236}">
                    <a16:creationId xmlns:a16="http://schemas.microsoft.com/office/drawing/2014/main" id="{3DAF9A2F-7CF2-4620-BFBE-6D9D54AEBE54}"/>
                  </a:ext>
                </a:extLst>
              </p:cNvPr>
              <p:cNvSpPr>
                <a:spLocks/>
              </p:cNvSpPr>
              <p:nvPr/>
            </p:nvSpPr>
            <p:spPr bwMode="auto">
              <a:xfrm>
                <a:off x="5203" y="743"/>
                <a:ext cx="9" cy="4"/>
              </a:xfrm>
              <a:custGeom>
                <a:avLst/>
                <a:gdLst>
                  <a:gd name="T0" fmla="*/ 5 w 9"/>
                  <a:gd name="T1" fmla="*/ 4 h 4"/>
                  <a:gd name="T2" fmla="*/ 6 w 9"/>
                  <a:gd name="T3" fmla="*/ 4 h 4"/>
                  <a:gd name="T4" fmla="*/ 8 w 9"/>
                  <a:gd name="T5" fmla="*/ 4 h 4"/>
                  <a:gd name="T6" fmla="*/ 9 w 9"/>
                  <a:gd name="T7" fmla="*/ 3 h 4"/>
                  <a:gd name="T8" fmla="*/ 9 w 9"/>
                  <a:gd name="T9" fmla="*/ 1 h 4"/>
                  <a:gd name="T10" fmla="*/ 8 w 9"/>
                  <a:gd name="T11" fmla="*/ 1 h 4"/>
                  <a:gd name="T12" fmla="*/ 6 w 9"/>
                  <a:gd name="T13" fmla="*/ 0 h 4"/>
                  <a:gd name="T14" fmla="*/ 5 w 9"/>
                  <a:gd name="T15" fmla="*/ 0 h 4"/>
                  <a:gd name="T16" fmla="*/ 3 w 9"/>
                  <a:gd name="T17" fmla="*/ 1 h 4"/>
                  <a:gd name="T18" fmla="*/ 0 w 9"/>
                  <a:gd name="T19" fmla="*/ 1 h 4"/>
                  <a:gd name="T20" fmla="*/ 0 w 9"/>
                  <a:gd name="T21" fmla="*/ 3 h 4"/>
                  <a:gd name="T22" fmla="*/ 0 w 9"/>
                  <a:gd name="T23" fmla="*/ 3 h 4"/>
                  <a:gd name="T24" fmla="*/ 5 w 9"/>
                  <a:gd name="T25"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4">
                    <a:moveTo>
                      <a:pt x="5" y="4"/>
                    </a:moveTo>
                    <a:lnTo>
                      <a:pt x="6" y="4"/>
                    </a:lnTo>
                    <a:lnTo>
                      <a:pt x="8" y="4"/>
                    </a:lnTo>
                    <a:lnTo>
                      <a:pt x="9" y="3"/>
                    </a:lnTo>
                    <a:lnTo>
                      <a:pt x="9" y="1"/>
                    </a:lnTo>
                    <a:lnTo>
                      <a:pt x="8" y="1"/>
                    </a:lnTo>
                    <a:lnTo>
                      <a:pt x="6" y="0"/>
                    </a:lnTo>
                    <a:lnTo>
                      <a:pt x="5" y="0"/>
                    </a:lnTo>
                    <a:lnTo>
                      <a:pt x="3" y="1"/>
                    </a:lnTo>
                    <a:lnTo>
                      <a:pt x="0" y="1"/>
                    </a:lnTo>
                    <a:lnTo>
                      <a:pt x="0" y="3"/>
                    </a:lnTo>
                    <a:lnTo>
                      <a:pt x="0" y="3"/>
                    </a:lnTo>
                    <a:lnTo>
                      <a:pt x="5" y="4"/>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8" name="Freeform 323">
                <a:extLst>
                  <a:ext uri="{FF2B5EF4-FFF2-40B4-BE49-F238E27FC236}">
                    <a16:creationId xmlns:a16="http://schemas.microsoft.com/office/drawing/2014/main" id="{1B79789C-6108-449E-825F-B2DA56D21B5A}"/>
                  </a:ext>
                </a:extLst>
              </p:cNvPr>
              <p:cNvSpPr>
                <a:spLocks/>
              </p:cNvSpPr>
              <p:nvPr/>
            </p:nvSpPr>
            <p:spPr bwMode="auto">
              <a:xfrm>
                <a:off x="5203" y="826"/>
                <a:ext cx="11" cy="9"/>
              </a:xfrm>
              <a:custGeom>
                <a:avLst/>
                <a:gdLst>
                  <a:gd name="T0" fmla="*/ 8 w 11"/>
                  <a:gd name="T1" fmla="*/ 9 h 9"/>
                  <a:gd name="T2" fmla="*/ 11 w 11"/>
                  <a:gd name="T3" fmla="*/ 6 h 9"/>
                  <a:gd name="T4" fmla="*/ 9 w 11"/>
                  <a:gd name="T5" fmla="*/ 1 h 9"/>
                  <a:gd name="T6" fmla="*/ 6 w 11"/>
                  <a:gd name="T7" fmla="*/ 0 h 9"/>
                  <a:gd name="T8" fmla="*/ 3 w 11"/>
                  <a:gd name="T9" fmla="*/ 1 h 9"/>
                  <a:gd name="T10" fmla="*/ 0 w 11"/>
                  <a:gd name="T11" fmla="*/ 4 h 9"/>
                  <a:gd name="T12" fmla="*/ 0 w 11"/>
                  <a:gd name="T13" fmla="*/ 6 h 9"/>
                  <a:gd name="T14" fmla="*/ 3 w 11"/>
                  <a:gd name="T15" fmla="*/ 8 h 9"/>
                  <a:gd name="T16" fmla="*/ 5 w 11"/>
                  <a:gd name="T17" fmla="*/ 9 h 9"/>
                  <a:gd name="T18" fmla="*/ 8 w 11"/>
                  <a:gd name="T19"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9">
                    <a:moveTo>
                      <a:pt x="8" y="9"/>
                    </a:moveTo>
                    <a:lnTo>
                      <a:pt x="11" y="6"/>
                    </a:lnTo>
                    <a:lnTo>
                      <a:pt x="9" y="1"/>
                    </a:lnTo>
                    <a:lnTo>
                      <a:pt x="6" y="0"/>
                    </a:lnTo>
                    <a:lnTo>
                      <a:pt x="3" y="1"/>
                    </a:lnTo>
                    <a:lnTo>
                      <a:pt x="0" y="4"/>
                    </a:lnTo>
                    <a:lnTo>
                      <a:pt x="0" y="6"/>
                    </a:lnTo>
                    <a:lnTo>
                      <a:pt x="3" y="8"/>
                    </a:lnTo>
                    <a:lnTo>
                      <a:pt x="5" y="9"/>
                    </a:lnTo>
                    <a:lnTo>
                      <a:pt x="8" y="9"/>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9" name="Freeform 324">
                <a:extLst>
                  <a:ext uri="{FF2B5EF4-FFF2-40B4-BE49-F238E27FC236}">
                    <a16:creationId xmlns:a16="http://schemas.microsoft.com/office/drawing/2014/main" id="{2F8978F0-5367-4FA9-8608-17B87264ED7A}"/>
                  </a:ext>
                </a:extLst>
              </p:cNvPr>
              <p:cNvSpPr>
                <a:spLocks/>
              </p:cNvSpPr>
              <p:nvPr/>
            </p:nvSpPr>
            <p:spPr bwMode="auto">
              <a:xfrm>
                <a:off x="5216" y="1202"/>
                <a:ext cx="22" cy="24"/>
              </a:xfrm>
              <a:custGeom>
                <a:avLst/>
                <a:gdLst>
                  <a:gd name="T0" fmla="*/ 22 w 22"/>
                  <a:gd name="T1" fmla="*/ 11 h 24"/>
                  <a:gd name="T2" fmla="*/ 22 w 22"/>
                  <a:gd name="T3" fmla="*/ 8 h 24"/>
                  <a:gd name="T4" fmla="*/ 20 w 22"/>
                  <a:gd name="T5" fmla="*/ 5 h 24"/>
                  <a:gd name="T6" fmla="*/ 9 w 22"/>
                  <a:gd name="T7" fmla="*/ 0 h 24"/>
                  <a:gd name="T8" fmla="*/ 4 w 22"/>
                  <a:gd name="T9" fmla="*/ 0 h 24"/>
                  <a:gd name="T10" fmla="*/ 3 w 22"/>
                  <a:gd name="T11" fmla="*/ 2 h 24"/>
                  <a:gd name="T12" fmla="*/ 1 w 22"/>
                  <a:gd name="T13" fmla="*/ 8 h 24"/>
                  <a:gd name="T14" fmla="*/ 0 w 22"/>
                  <a:gd name="T15" fmla="*/ 14 h 24"/>
                  <a:gd name="T16" fmla="*/ 3 w 22"/>
                  <a:gd name="T17" fmla="*/ 18 h 24"/>
                  <a:gd name="T18" fmla="*/ 3 w 22"/>
                  <a:gd name="T19" fmla="*/ 21 h 24"/>
                  <a:gd name="T20" fmla="*/ 4 w 22"/>
                  <a:gd name="T21" fmla="*/ 21 h 24"/>
                  <a:gd name="T22" fmla="*/ 6 w 22"/>
                  <a:gd name="T23" fmla="*/ 21 h 24"/>
                  <a:gd name="T24" fmla="*/ 4 w 22"/>
                  <a:gd name="T25" fmla="*/ 24 h 24"/>
                  <a:gd name="T26" fmla="*/ 8 w 22"/>
                  <a:gd name="T27" fmla="*/ 24 h 24"/>
                  <a:gd name="T28" fmla="*/ 9 w 22"/>
                  <a:gd name="T29" fmla="*/ 21 h 24"/>
                  <a:gd name="T30" fmla="*/ 12 w 22"/>
                  <a:gd name="T31" fmla="*/ 21 h 24"/>
                  <a:gd name="T32" fmla="*/ 16 w 22"/>
                  <a:gd name="T33" fmla="*/ 18 h 24"/>
                  <a:gd name="T34" fmla="*/ 19 w 22"/>
                  <a:gd name="T35" fmla="*/ 14 h 24"/>
                  <a:gd name="T36" fmla="*/ 19 w 22"/>
                  <a:gd name="T37" fmla="*/ 10 h 24"/>
                  <a:gd name="T38" fmla="*/ 20 w 22"/>
                  <a:gd name="T39" fmla="*/ 8 h 24"/>
                  <a:gd name="T40" fmla="*/ 22 w 22"/>
                  <a:gd name="T41" fmla="*/ 11 h 24"/>
                  <a:gd name="T42" fmla="*/ 20 w 22"/>
                  <a:gd name="T43" fmla="*/ 14 h 24"/>
                  <a:gd name="T44" fmla="*/ 22 w 22"/>
                  <a:gd name="T45" fmla="*/ 1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 h="24">
                    <a:moveTo>
                      <a:pt x="22" y="11"/>
                    </a:moveTo>
                    <a:lnTo>
                      <a:pt x="22" y="8"/>
                    </a:lnTo>
                    <a:lnTo>
                      <a:pt x="20" y="5"/>
                    </a:lnTo>
                    <a:lnTo>
                      <a:pt x="9" y="0"/>
                    </a:lnTo>
                    <a:lnTo>
                      <a:pt x="4" y="0"/>
                    </a:lnTo>
                    <a:lnTo>
                      <a:pt x="3" y="2"/>
                    </a:lnTo>
                    <a:lnTo>
                      <a:pt x="1" y="8"/>
                    </a:lnTo>
                    <a:lnTo>
                      <a:pt x="0" y="14"/>
                    </a:lnTo>
                    <a:lnTo>
                      <a:pt x="3" y="18"/>
                    </a:lnTo>
                    <a:lnTo>
                      <a:pt x="3" y="21"/>
                    </a:lnTo>
                    <a:lnTo>
                      <a:pt x="4" y="21"/>
                    </a:lnTo>
                    <a:lnTo>
                      <a:pt x="6" y="21"/>
                    </a:lnTo>
                    <a:lnTo>
                      <a:pt x="4" y="24"/>
                    </a:lnTo>
                    <a:lnTo>
                      <a:pt x="8" y="24"/>
                    </a:lnTo>
                    <a:lnTo>
                      <a:pt x="9" y="21"/>
                    </a:lnTo>
                    <a:lnTo>
                      <a:pt x="12" y="21"/>
                    </a:lnTo>
                    <a:lnTo>
                      <a:pt x="16" y="18"/>
                    </a:lnTo>
                    <a:lnTo>
                      <a:pt x="19" y="14"/>
                    </a:lnTo>
                    <a:lnTo>
                      <a:pt x="19" y="10"/>
                    </a:lnTo>
                    <a:lnTo>
                      <a:pt x="20" y="8"/>
                    </a:lnTo>
                    <a:lnTo>
                      <a:pt x="22" y="11"/>
                    </a:lnTo>
                    <a:lnTo>
                      <a:pt x="20" y="14"/>
                    </a:lnTo>
                    <a:lnTo>
                      <a:pt x="22" y="11"/>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0" name="Freeform 325">
                <a:extLst>
                  <a:ext uri="{FF2B5EF4-FFF2-40B4-BE49-F238E27FC236}">
                    <a16:creationId xmlns:a16="http://schemas.microsoft.com/office/drawing/2014/main" id="{9A4B4351-1623-4D9B-830D-0D62C6EA3380}"/>
                  </a:ext>
                </a:extLst>
              </p:cNvPr>
              <p:cNvSpPr>
                <a:spLocks/>
              </p:cNvSpPr>
              <p:nvPr/>
            </p:nvSpPr>
            <p:spPr bwMode="auto">
              <a:xfrm>
                <a:off x="5201" y="835"/>
                <a:ext cx="5" cy="3"/>
              </a:xfrm>
              <a:custGeom>
                <a:avLst/>
                <a:gdLst>
                  <a:gd name="T0" fmla="*/ 0 w 5"/>
                  <a:gd name="T1" fmla="*/ 0 h 3"/>
                  <a:gd name="T2" fmla="*/ 0 w 5"/>
                  <a:gd name="T3" fmla="*/ 2 h 3"/>
                  <a:gd name="T4" fmla="*/ 3 w 5"/>
                  <a:gd name="T5" fmla="*/ 3 h 3"/>
                  <a:gd name="T6" fmla="*/ 5 w 5"/>
                  <a:gd name="T7" fmla="*/ 3 h 3"/>
                  <a:gd name="T8" fmla="*/ 5 w 5"/>
                  <a:gd name="T9" fmla="*/ 3 h 3"/>
                  <a:gd name="T10" fmla="*/ 3 w 5"/>
                  <a:gd name="T11" fmla="*/ 0 h 3"/>
                  <a:gd name="T12" fmla="*/ 0 w 5"/>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5" h="3">
                    <a:moveTo>
                      <a:pt x="0" y="0"/>
                    </a:moveTo>
                    <a:lnTo>
                      <a:pt x="0" y="2"/>
                    </a:lnTo>
                    <a:lnTo>
                      <a:pt x="3" y="3"/>
                    </a:lnTo>
                    <a:lnTo>
                      <a:pt x="5" y="3"/>
                    </a:lnTo>
                    <a:lnTo>
                      <a:pt x="5" y="3"/>
                    </a:lnTo>
                    <a:lnTo>
                      <a:pt x="3" y="0"/>
                    </a:lnTo>
                    <a:lnTo>
                      <a:pt x="0"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1" name="Freeform 326">
                <a:extLst>
                  <a:ext uri="{FF2B5EF4-FFF2-40B4-BE49-F238E27FC236}">
                    <a16:creationId xmlns:a16="http://schemas.microsoft.com/office/drawing/2014/main" id="{EC3B52FB-E470-467D-9795-B53B1F29D75E}"/>
                  </a:ext>
                </a:extLst>
              </p:cNvPr>
              <p:cNvSpPr>
                <a:spLocks/>
              </p:cNvSpPr>
              <p:nvPr/>
            </p:nvSpPr>
            <p:spPr bwMode="auto">
              <a:xfrm>
                <a:off x="5290" y="1224"/>
                <a:ext cx="4" cy="5"/>
              </a:xfrm>
              <a:custGeom>
                <a:avLst/>
                <a:gdLst>
                  <a:gd name="T0" fmla="*/ 0 w 4"/>
                  <a:gd name="T1" fmla="*/ 2 h 5"/>
                  <a:gd name="T2" fmla="*/ 0 w 4"/>
                  <a:gd name="T3" fmla="*/ 4 h 5"/>
                  <a:gd name="T4" fmla="*/ 2 w 4"/>
                  <a:gd name="T5" fmla="*/ 5 h 5"/>
                  <a:gd name="T6" fmla="*/ 4 w 4"/>
                  <a:gd name="T7" fmla="*/ 2 h 5"/>
                  <a:gd name="T8" fmla="*/ 4 w 4"/>
                  <a:gd name="T9" fmla="*/ 0 h 5"/>
                  <a:gd name="T10" fmla="*/ 2 w 4"/>
                  <a:gd name="T11" fmla="*/ 0 h 5"/>
                  <a:gd name="T12" fmla="*/ 0 w 4"/>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 h="5">
                    <a:moveTo>
                      <a:pt x="0" y="2"/>
                    </a:moveTo>
                    <a:lnTo>
                      <a:pt x="0" y="4"/>
                    </a:lnTo>
                    <a:lnTo>
                      <a:pt x="2" y="5"/>
                    </a:lnTo>
                    <a:lnTo>
                      <a:pt x="4" y="2"/>
                    </a:lnTo>
                    <a:lnTo>
                      <a:pt x="4" y="0"/>
                    </a:lnTo>
                    <a:lnTo>
                      <a:pt x="2" y="0"/>
                    </a:lnTo>
                    <a:lnTo>
                      <a:pt x="0" y="2"/>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2" name="Freeform 327">
                <a:extLst>
                  <a:ext uri="{FF2B5EF4-FFF2-40B4-BE49-F238E27FC236}">
                    <a16:creationId xmlns:a16="http://schemas.microsoft.com/office/drawing/2014/main" id="{54758753-A0CD-4FD7-B744-C37534BA2CC2}"/>
                  </a:ext>
                </a:extLst>
              </p:cNvPr>
              <p:cNvSpPr>
                <a:spLocks/>
              </p:cNvSpPr>
              <p:nvPr/>
            </p:nvSpPr>
            <p:spPr bwMode="auto">
              <a:xfrm>
                <a:off x="5297" y="1210"/>
                <a:ext cx="6" cy="3"/>
              </a:xfrm>
              <a:custGeom>
                <a:avLst/>
                <a:gdLst>
                  <a:gd name="T0" fmla="*/ 1 w 6"/>
                  <a:gd name="T1" fmla="*/ 0 h 3"/>
                  <a:gd name="T2" fmla="*/ 0 w 6"/>
                  <a:gd name="T3" fmla="*/ 0 h 3"/>
                  <a:gd name="T4" fmla="*/ 1 w 6"/>
                  <a:gd name="T5" fmla="*/ 2 h 3"/>
                  <a:gd name="T6" fmla="*/ 3 w 6"/>
                  <a:gd name="T7" fmla="*/ 3 h 3"/>
                  <a:gd name="T8" fmla="*/ 6 w 6"/>
                  <a:gd name="T9" fmla="*/ 3 h 3"/>
                  <a:gd name="T10" fmla="*/ 5 w 6"/>
                  <a:gd name="T11" fmla="*/ 0 h 3"/>
                  <a:gd name="T12" fmla="*/ 1 w 6"/>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6" h="3">
                    <a:moveTo>
                      <a:pt x="1" y="0"/>
                    </a:moveTo>
                    <a:lnTo>
                      <a:pt x="0" y="0"/>
                    </a:lnTo>
                    <a:lnTo>
                      <a:pt x="1" y="2"/>
                    </a:lnTo>
                    <a:lnTo>
                      <a:pt x="3" y="3"/>
                    </a:lnTo>
                    <a:lnTo>
                      <a:pt x="6" y="3"/>
                    </a:lnTo>
                    <a:lnTo>
                      <a:pt x="5" y="0"/>
                    </a:lnTo>
                    <a:lnTo>
                      <a:pt x="1"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3" name="Freeform 328">
                <a:extLst>
                  <a:ext uri="{FF2B5EF4-FFF2-40B4-BE49-F238E27FC236}">
                    <a16:creationId xmlns:a16="http://schemas.microsoft.com/office/drawing/2014/main" id="{A9C61A51-80E0-468B-A5CB-11D5079982CB}"/>
                  </a:ext>
                </a:extLst>
              </p:cNvPr>
              <p:cNvSpPr>
                <a:spLocks/>
              </p:cNvSpPr>
              <p:nvPr/>
            </p:nvSpPr>
            <p:spPr bwMode="auto">
              <a:xfrm>
                <a:off x="5251" y="1226"/>
                <a:ext cx="6" cy="3"/>
              </a:xfrm>
              <a:custGeom>
                <a:avLst/>
                <a:gdLst>
                  <a:gd name="T0" fmla="*/ 0 w 6"/>
                  <a:gd name="T1" fmla="*/ 2 h 3"/>
                  <a:gd name="T2" fmla="*/ 0 w 6"/>
                  <a:gd name="T3" fmla="*/ 3 h 3"/>
                  <a:gd name="T4" fmla="*/ 1 w 6"/>
                  <a:gd name="T5" fmla="*/ 3 h 3"/>
                  <a:gd name="T6" fmla="*/ 1 w 6"/>
                  <a:gd name="T7" fmla="*/ 2 h 3"/>
                  <a:gd name="T8" fmla="*/ 4 w 6"/>
                  <a:gd name="T9" fmla="*/ 2 h 3"/>
                  <a:gd name="T10" fmla="*/ 6 w 6"/>
                  <a:gd name="T11" fmla="*/ 0 h 3"/>
                  <a:gd name="T12" fmla="*/ 3 w 6"/>
                  <a:gd name="T13" fmla="*/ 0 h 3"/>
                  <a:gd name="T14" fmla="*/ 0 w 6"/>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3">
                    <a:moveTo>
                      <a:pt x="0" y="2"/>
                    </a:moveTo>
                    <a:lnTo>
                      <a:pt x="0" y="3"/>
                    </a:lnTo>
                    <a:lnTo>
                      <a:pt x="1" y="3"/>
                    </a:lnTo>
                    <a:lnTo>
                      <a:pt x="1" y="2"/>
                    </a:lnTo>
                    <a:lnTo>
                      <a:pt x="4" y="2"/>
                    </a:lnTo>
                    <a:lnTo>
                      <a:pt x="6" y="0"/>
                    </a:lnTo>
                    <a:lnTo>
                      <a:pt x="3" y="0"/>
                    </a:lnTo>
                    <a:lnTo>
                      <a:pt x="0" y="2"/>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4" name="Freeform 329">
                <a:extLst>
                  <a:ext uri="{FF2B5EF4-FFF2-40B4-BE49-F238E27FC236}">
                    <a16:creationId xmlns:a16="http://schemas.microsoft.com/office/drawing/2014/main" id="{838AB98C-A6F2-4867-807B-BF80C13FF0E9}"/>
                  </a:ext>
                </a:extLst>
              </p:cNvPr>
              <p:cNvSpPr>
                <a:spLocks/>
              </p:cNvSpPr>
              <p:nvPr/>
            </p:nvSpPr>
            <p:spPr bwMode="auto">
              <a:xfrm>
                <a:off x="5292" y="1210"/>
                <a:ext cx="5" cy="2"/>
              </a:xfrm>
              <a:custGeom>
                <a:avLst/>
                <a:gdLst>
                  <a:gd name="T0" fmla="*/ 5 w 5"/>
                  <a:gd name="T1" fmla="*/ 0 h 2"/>
                  <a:gd name="T2" fmla="*/ 3 w 5"/>
                  <a:gd name="T3" fmla="*/ 0 h 2"/>
                  <a:gd name="T4" fmla="*/ 0 w 5"/>
                  <a:gd name="T5" fmla="*/ 2 h 2"/>
                  <a:gd name="T6" fmla="*/ 2 w 5"/>
                  <a:gd name="T7" fmla="*/ 2 h 2"/>
                  <a:gd name="T8" fmla="*/ 3 w 5"/>
                  <a:gd name="T9" fmla="*/ 2 h 2"/>
                  <a:gd name="T10" fmla="*/ 5 w 5"/>
                  <a:gd name="T11" fmla="*/ 0 h 2"/>
                </a:gdLst>
                <a:ahLst/>
                <a:cxnLst>
                  <a:cxn ang="0">
                    <a:pos x="T0" y="T1"/>
                  </a:cxn>
                  <a:cxn ang="0">
                    <a:pos x="T2" y="T3"/>
                  </a:cxn>
                  <a:cxn ang="0">
                    <a:pos x="T4" y="T5"/>
                  </a:cxn>
                  <a:cxn ang="0">
                    <a:pos x="T6" y="T7"/>
                  </a:cxn>
                  <a:cxn ang="0">
                    <a:pos x="T8" y="T9"/>
                  </a:cxn>
                  <a:cxn ang="0">
                    <a:pos x="T10" y="T11"/>
                  </a:cxn>
                </a:cxnLst>
                <a:rect l="0" t="0" r="r" b="b"/>
                <a:pathLst>
                  <a:path w="5" h="2">
                    <a:moveTo>
                      <a:pt x="5" y="0"/>
                    </a:moveTo>
                    <a:lnTo>
                      <a:pt x="3" y="0"/>
                    </a:lnTo>
                    <a:lnTo>
                      <a:pt x="0" y="2"/>
                    </a:lnTo>
                    <a:lnTo>
                      <a:pt x="2" y="2"/>
                    </a:lnTo>
                    <a:lnTo>
                      <a:pt x="3" y="2"/>
                    </a:lnTo>
                    <a:lnTo>
                      <a:pt x="5"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5" name="Freeform 330">
                <a:extLst>
                  <a:ext uri="{FF2B5EF4-FFF2-40B4-BE49-F238E27FC236}">
                    <a16:creationId xmlns:a16="http://schemas.microsoft.com/office/drawing/2014/main" id="{F53F52E6-41DF-4F7C-A556-9AC88ADD2357}"/>
                  </a:ext>
                </a:extLst>
              </p:cNvPr>
              <p:cNvSpPr>
                <a:spLocks/>
              </p:cNvSpPr>
              <p:nvPr/>
            </p:nvSpPr>
            <p:spPr bwMode="auto">
              <a:xfrm>
                <a:off x="5230" y="1078"/>
                <a:ext cx="78" cy="89"/>
              </a:xfrm>
              <a:custGeom>
                <a:avLst/>
                <a:gdLst>
                  <a:gd name="T0" fmla="*/ 76 w 78"/>
                  <a:gd name="T1" fmla="*/ 79 h 89"/>
                  <a:gd name="T2" fmla="*/ 75 w 78"/>
                  <a:gd name="T3" fmla="*/ 75 h 89"/>
                  <a:gd name="T4" fmla="*/ 68 w 78"/>
                  <a:gd name="T5" fmla="*/ 71 h 89"/>
                  <a:gd name="T6" fmla="*/ 59 w 78"/>
                  <a:gd name="T7" fmla="*/ 65 h 89"/>
                  <a:gd name="T8" fmla="*/ 48 w 78"/>
                  <a:gd name="T9" fmla="*/ 52 h 89"/>
                  <a:gd name="T10" fmla="*/ 43 w 78"/>
                  <a:gd name="T11" fmla="*/ 35 h 89"/>
                  <a:gd name="T12" fmla="*/ 40 w 78"/>
                  <a:gd name="T13" fmla="*/ 22 h 89"/>
                  <a:gd name="T14" fmla="*/ 38 w 78"/>
                  <a:gd name="T15" fmla="*/ 17 h 89"/>
                  <a:gd name="T16" fmla="*/ 35 w 78"/>
                  <a:gd name="T17" fmla="*/ 16 h 89"/>
                  <a:gd name="T18" fmla="*/ 41 w 78"/>
                  <a:gd name="T19" fmla="*/ 9 h 89"/>
                  <a:gd name="T20" fmla="*/ 37 w 78"/>
                  <a:gd name="T21" fmla="*/ 8 h 89"/>
                  <a:gd name="T22" fmla="*/ 41 w 78"/>
                  <a:gd name="T23" fmla="*/ 3 h 89"/>
                  <a:gd name="T24" fmla="*/ 29 w 78"/>
                  <a:gd name="T25" fmla="*/ 1 h 89"/>
                  <a:gd name="T26" fmla="*/ 19 w 78"/>
                  <a:gd name="T27" fmla="*/ 3 h 89"/>
                  <a:gd name="T28" fmla="*/ 10 w 78"/>
                  <a:gd name="T29" fmla="*/ 6 h 89"/>
                  <a:gd name="T30" fmla="*/ 8 w 78"/>
                  <a:gd name="T31" fmla="*/ 14 h 89"/>
                  <a:gd name="T32" fmla="*/ 11 w 78"/>
                  <a:gd name="T33" fmla="*/ 17 h 89"/>
                  <a:gd name="T34" fmla="*/ 3 w 78"/>
                  <a:gd name="T35" fmla="*/ 22 h 89"/>
                  <a:gd name="T36" fmla="*/ 6 w 78"/>
                  <a:gd name="T37" fmla="*/ 27 h 89"/>
                  <a:gd name="T38" fmla="*/ 8 w 78"/>
                  <a:gd name="T39" fmla="*/ 27 h 89"/>
                  <a:gd name="T40" fmla="*/ 11 w 78"/>
                  <a:gd name="T41" fmla="*/ 28 h 89"/>
                  <a:gd name="T42" fmla="*/ 11 w 78"/>
                  <a:gd name="T43" fmla="*/ 30 h 89"/>
                  <a:gd name="T44" fmla="*/ 16 w 78"/>
                  <a:gd name="T45" fmla="*/ 35 h 89"/>
                  <a:gd name="T46" fmla="*/ 11 w 78"/>
                  <a:gd name="T47" fmla="*/ 38 h 89"/>
                  <a:gd name="T48" fmla="*/ 11 w 78"/>
                  <a:gd name="T49" fmla="*/ 43 h 89"/>
                  <a:gd name="T50" fmla="*/ 5 w 78"/>
                  <a:gd name="T51" fmla="*/ 43 h 89"/>
                  <a:gd name="T52" fmla="*/ 2 w 78"/>
                  <a:gd name="T53" fmla="*/ 47 h 89"/>
                  <a:gd name="T54" fmla="*/ 2 w 78"/>
                  <a:gd name="T55" fmla="*/ 57 h 89"/>
                  <a:gd name="T56" fmla="*/ 10 w 78"/>
                  <a:gd name="T57" fmla="*/ 65 h 89"/>
                  <a:gd name="T58" fmla="*/ 16 w 78"/>
                  <a:gd name="T59" fmla="*/ 65 h 89"/>
                  <a:gd name="T60" fmla="*/ 17 w 78"/>
                  <a:gd name="T61" fmla="*/ 55 h 89"/>
                  <a:gd name="T62" fmla="*/ 17 w 78"/>
                  <a:gd name="T63" fmla="*/ 57 h 89"/>
                  <a:gd name="T64" fmla="*/ 22 w 78"/>
                  <a:gd name="T65" fmla="*/ 63 h 89"/>
                  <a:gd name="T66" fmla="*/ 25 w 78"/>
                  <a:gd name="T67" fmla="*/ 57 h 89"/>
                  <a:gd name="T68" fmla="*/ 25 w 78"/>
                  <a:gd name="T69" fmla="*/ 62 h 89"/>
                  <a:gd name="T70" fmla="*/ 33 w 78"/>
                  <a:gd name="T71" fmla="*/ 68 h 89"/>
                  <a:gd name="T72" fmla="*/ 37 w 78"/>
                  <a:gd name="T73" fmla="*/ 70 h 89"/>
                  <a:gd name="T74" fmla="*/ 32 w 78"/>
                  <a:gd name="T75" fmla="*/ 71 h 89"/>
                  <a:gd name="T76" fmla="*/ 33 w 78"/>
                  <a:gd name="T77" fmla="*/ 78 h 89"/>
                  <a:gd name="T78" fmla="*/ 30 w 78"/>
                  <a:gd name="T79" fmla="*/ 79 h 89"/>
                  <a:gd name="T80" fmla="*/ 40 w 78"/>
                  <a:gd name="T81" fmla="*/ 83 h 89"/>
                  <a:gd name="T82" fmla="*/ 46 w 78"/>
                  <a:gd name="T83" fmla="*/ 81 h 89"/>
                  <a:gd name="T84" fmla="*/ 49 w 78"/>
                  <a:gd name="T85" fmla="*/ 87 h 89"/>
                  <a:gd name="T86" fmla="*/ 56 w 78"/>
                  <a:gd name="T87" fmla="*/ 86 h 89"/>
                  <a:gd name="T88" fmla="*/ 49 w 78"/>
                  <a:gd name="T89" fmla="*/ 81 h 89"/>
                  <a:gd name="T90" fmla="*/ 56 w 78"/>
                  <a:gd name="T91" fmla="*/ 83 h 89"/>
                  <a:gd name="T92" fmla="*/ 59 w 78"/>
                  <a:gd name="T93" fmla="*/ 87 h 89"/>
                  <a:gd name="T94" fmla="*/ 62 w 78"/>
                  <a:gd name="T95" fmla="*/ 86 h 89"/>
                  <a:gd name="T96" fmla="*/ 68 w 78"/>
                  <a:gd name="T97" fmla="*/ 86 h 89"/>
                  <a:gd name="T98" fmla="*/ 67 w 78"/>
                  <a:gd name="T99" fmla="*/ 83 h 89"/>
                  <a:gd name="T100" fmla="*/ 72 w 78"/>
                  <a:gd name="T101" fmla="*/ 86 h 89"/>
                  <a:gd name="T102" fmla="*/ 75 w 78"/>
                  <a:gd name="T103" fmla="*/ 89 h 89"/>
                  <a:gd name="T104" fmla="*/ 73 w 78"/>
                  <a:gd name="T105" fmla="*/ 84 h 89"/>
                  <a:gd name="T106" fmla="*/ 73 w 78"/>
                  <a:gd name="T107" fmla="*/ 83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8" h="89">
                    <a:moveTo>
                      <a:pt x="73" y="83"/>
                    </a:moveTo>
                    <a:lnTo>
                      <a:pt x="75" y="83"/>
                    </a:lnTo>
                    <a:lnTo>
                      <a:pt x="76" y="79"/>
                    </a:lnTo>
                    <a:lnTo>
                      <a:pt x="78" y="78"/>
                    </a:lnTo>
                    <a:lnTo>
                      <a:pt x="76" y="76"/>
                    </a:lnTo>
                    <a:lnTo>
                      <a:pt x="75" y="75"/>
                    </a:lnTo>
                    <a:lnTo>
                      <a:pt x="73" y="76"/>
                    </a:lnTo>
                    <a:lnTo>
                      <a:pt x="70" y="75"/>
                    </a:lnTo>
                    <a:lnTo>
                      <a:pt x="68" y="71"/>
                    </a:lnTo>
                    <a:lnTo>
                      <a:pt x="65" y="71"/>
                    </a:lnTo>
                    <a:lnTo>
                      <a:pt x="60" y="68"/>
                    </a:lnTo>
                    <a:lnTo>
                      <a:pt x="59" y="65"/>
                    </a:lnTo>
                    <a:lnTo>
                      <a:pt x="56" y="65"/>
                    </a:lnTo>
                    <a:lnTo>
                      <a:pt x="53" y="59"/>
                    </a:lnTo>
                    <a:lnTo>
                      <a:pt x="48" y="52"/>
                    </a:lnTo>
                    <a:lnTo>
                      <a:pt x="46" y="46"/>
                    </a:lnTo>
                    <a:lnTo>
                      <a:pt x="43" y="43"/>
                    </a:lnTo>
                    <a:lnTo>
                      <a:pt x="43" y="35"/>
                    </a:lnTo>
                    <a:lnTo>
                      <a:pt x="41" y="31"/>
                    </a:lnTo>
                    <a:lnTo>
                      <a:pt x="40" y="24"/>
                    </a:lnTo>
                    <a:lnTo>
                      <a:pt x="40" y="22"/>
                    </a:lnTo>
                    <a:lnTo>
                      <a:pt x="41" y="19"/>
                    </a:lnTo>
                    <a:lnTo>
                      <a:pt x="40" y="17"/>
                    </a:lnTo>
                    <a:lnTo>
                      <a:pt x="38" y="17"/>
                    </a:lnTo>
                    <a:lnTo>
                      <a:pt x="35" y="19"/>
                    </a:lnTo>
                    <a:lnTo>
                      <a:pt x="33" y="17"/>
                    </a:lnTo>
                    <a:lnTo>
                      <a:pt x="35" y="16"/>
                    </a:lnTo>
                    <a:lnTo>
                      <a:pt x="38" y="16"/>
                    </a:lnTo>
                    <a:lnTo>
                      <a:pt x="41" y="14"/>
                    </a:lnTo>
                    <a:lnTo>
                      <a:pt x="41" y="9"/>
                    </a:lnTo>
                    <a:lnTo>
                      <a:pt x="41" y="6"/>
                    </a:lnTo>
                    <a:lnTo>
                      <a:pt x="40" y="8"/>
                    </a:lnTo>
                    <a:lnTo>
                      <a:pt x="37" y="8"/>
                    </a:lnTo>
                    <a:lnTo>
                      <a:pt x="38" y="6"/>
                    </a:lnTo>
                    <a:lnTo>
                      <a:pt x="41" y="4"/>
                    </a:lnTo>
                    <a:lnTo>
                      <a:pt x="41" y="3"/>
                    </a:lnTo>
                    <a:lnTo>
                      <a:pt x="41" y="3"/>
                    </a:lnTo>
                    <a:lnTo>
                      <a:pt x="35" y="3"/>
                    </a:lnTo>
                    <a:lnTo>
                      <a:pt x="29" y="1"/>
                    </a:lnTo>
                    <a:lnTo>
                      <a:pt x="27" y="0"/>
                    </a:lnTo>
                    <a:lnTo>
                      <a:pt x="24" y="0"/>
                    </a:lnTo>
                    <a:lnTo>
                      <a:pt x="19" y="3"/>
                    </a:lnTo>
                    <a:lnTo>
                      <a:pt x="14" y="3"/>
                    </a:lnTo>
                    <a:lnTo>
                      <a:pt x="13" y="4"/>
                    </a:lnTo>
                    <a:lnTo>
                      <a:pt x="10" y="6"/>
                    </a:lnTo>
                    <a:lnTo>
                      <a:pt x="8" y="9"/>
                    </a:lnTo>
                    <a:lnTo>
                      <a:pt x="8" y="12"/>
                    </a:lnTo>
                    <a:lnTo>
                      <a:pt x="8" y="14"/>
                    </a:lnTo>
                    <a:lnTo>
                      <a:pt x="11" y="14"/>
                    </a:lnTo>
                    <a:lnTo>
                      <a:pt x="13" y="16"/>
                    </a:lnTo>
                    <a:lnTo>
                      <a:pt x="11" y="17"/>
                    </a:lnTo>
                    <a:lnTo>
                      <a:pt x="10" y="17"/>
                    </a:lnTo>
                    <a:lnTo>
                      <a:pt x="6" y="19"/>
                    </a:lnTo>
                    <a:lnTo>
                      <a:pt x="3" y="22"/>
                    </a:lnTo>
                    <a:lnTo>
                      <a:pt x="3" y="25"/>
                    </a:lnTo>
                    <a:lnTo>
                      <a:pt x="5" y="27"/>
                    </a:lnTo>
                    <a:lnTo>
                      <a:pt x="6" y="27"/>
                    </a:lnTo>
                    <a:lnTo>
                      <a:pt x="11" y="24"/>
                    </a:lnTo>
                    <a:lnTo>
                      <a:pt x="11" y="25"/>
                    </a:lnTo>
                    <a:lnTo>
                      <a:pt x="8" y="27"/>
                    </a:lnTo>
                    <a:lnTo>
                      <a:pt x="8" y="30"/>
                    </a:lnTo>
                    <a:lnTo>
                      <a:pt x="10" y="30"/>
                    </a:lnTo>
                    <a:lnTo>
                      <a:pt x="11" y="28"/>
                    </a:lnTo>
                    <a:lnTo>
                      <a:pt x="13" y="27"/>
                    </a:lnTo>
                    <a:lnTo>
                      <a:pt x="14" y="28"/>
                    </a:lnTo>
                    <a:lnTo>
                      <a:pt x="11" y="30"/>
                    </a:lnTo>
                    <a:lnTo>
                      <a:pt x="11" y="33"/>
                    </a:lnTo>
                    <a:lnTo>
                      <a:pt x="13" y="35"/>
                    </a:lnTo>
                    <a:lnTo>
                      <a:pt x="16" y="35"/>
                    </a:lnTo>
                    <a:lnTo>
                      <a:pt x="14" y="36"/>
                    </a:lnTo>
                    <a:lnTo>
                      <a:pt x="13" y="36"/>
                    </a:lnTo>
                    <a:lnTo>
                      <a:pt x="11" y="38"/>
                    </a:lnTo>
                    <a:lnTo>
                      <a:pt x="11" y="39"/>
                    </a:lnTo>
                    <a:lnTo>
                      <a:pt x="13" y="43"/>
                    </a:lnTo>
                    <a:lnTo>
                      <a:pt x="11" y="43"/>
                    </a:lnTo>
                    <a:lnTo>
                      <a:pt x="10" y="43"/>
                    </a:lnTo>
                    <a:lnTo>
                      <a:pt x="6" y="43"/>
                    </a:lnTo>
                    <a:lnTo>
                      <a:pt x="5" y="43"/>
                    </a:lnTo>
                    <a:lnTo>
                      <a:pt x="3" y="43"/>
                    </a:lnTo>
                    <a:lnTo>
                      <a:pt x="0" y="46"/>
                    </a:lnTo>
                    <a:lnTo>
                      <a:pt x="2" y="47"/>
                    </a:lnTo>
                    <a:lnTo>
                      <a:pt x="2" y="52"/>
                    </a:lnTo>
                    <a:lnTo>
                      <a:pt x="2" y="55"/>
                    </a:lnTo>
                    <a:lnTo>
                      <a:pt x="2" y="57"/>
                    </a:lnTo>
                    <a:lnTo>
                      <a:pt x="5" y="60"/>
                    </a:lnTo>
                    <a:lnTo>
                      <a:pt x="6" y="62"/>
                    </a:lnTo>
                    <a:lnTo>
                      <a:pt x="10" y="65"/>
                    </a:lnTo>
                    <a:lnTo>
                      <a:pt x="11" y="67"/>
                    </a:lnTo>
                    <a:lnTo>
                      <a:pt x="13" y="65"/>
                    </a:lnTo>
                    <a:lnTo>
                      <a:pt x="16" y="65"/>
                    </a:lnTo>
                    <a:lnTo>
                      <a:pt x="17" y="62"/>
                    </a:lnTo>
                    <a:lnTo>
                      <a:pt x="17" y="57"/>
                    </a:lnTo>
                    <a:lnTo>
                      <a:pt x="17" y="55"/>
                    </a:lnTo>
                    <a:lnTo>
                      <a:pt x="19" y="52"/>
                    </a:lnTo>
                    <a:lnTo>
                      <a:pt x="17" y="55"/>
                    </a:lnTo>
                    <a:lnTo>
                      <a:pt x="17" y="57"/>
                    </a:lnTo>
                    <a:lnTo>
                      <a:pt x="19" y="59"/>
                    </a:lnTo>
                    <a:lnTo>
                      <a:pt x="21" y="63"/>
                    </a:lnTo>
                    <a:lnTo>
                      <a:pt x="22" y="63"/>
                    </a:lnTo>
                    <a:lnTo>
                      <a:pt x="24" y="62"/>
                    </a:lnTo>
                    <a:lnTo>
                      <a:pt x="24" y="60"/>
                    </a:lnTo>
                    <a:lnTo>
                      <a:pt x="25" y="57"/>
                    </a:lnTo>
                    <a:lnTo>
                      <a:pt x="25" y="59"/>
                    </a:lnTo>
                    <a:lnTo>
                      <a:pt x="25" y="60"/>
                    </a:lnTo>
                    <a:lnTo>
                      <a:pt x="25" y="62"/>
                    </a:lnTo>
                    <a:lnTo>
                      <a:pt x="29" y="67"/>
                    </a:lnTo>
                    <a:lnTo>
                      <a:pt x="32" y="68"/>
                    </a:lnTo>
                    <a:lnTo>
                      <a:pt x="33" y="68"/>
                    </a:lnTo>
                    <a:lnTo>
                      <a:pt x="35" y="67"/>
                    </a:lnTo>
                    <a:lnTo>
                      <a:pt x="37" y="68"/>
                    </a:lnTo>
                    <a:lnTo>
                      <a:pt x="37" y="70"/>
                    </a:lnTo>
                    <a:lnTo>
                      <a:pt x="35" y="70"/>
                    </a:lnTo>
                    <a:lnTo>
                      <a:pt x="33" y="71"/>
                    </a:lnTo>
                    <a:lnTo>
                      <a:pt x="32" y="71"/>
                    </a:lnTo>
                    <a:lnTo>
                      <a:pt x="32" y="73"/>
                    </a:lnTo>
                    <a:lnTo>
                      <a:pt x="33" y="76"/>
                    </a:lnTo>
                    <a:lnTo>
                      <a:pt x="33" y="78"/>
                    </a:lnTo>
                    <a:lnTo>
                      <a:pt x="32" y="78"/>
                    </a:lnTo>
                    <a:lnTo>
                      <a:pt x="30" y="78"/>
                    </a:lnTo>
                    <a:lnTo>
                      <a:pt x="30" y="79"/>
                    </a:lnTo>
                    <a:lnTo>
                      <a:pt x="32" y="81"/>
                    </a:lnTo>
                    <a:lnTo>
                      <a:pt x="37" y="81"/>
                    </a:lnTo>
                    <a:lnTo>
                      <a:pt x="40" y="83"/>
                    </a:lnTo>
                    <a:lnTo>
                      <a:pt x="43" y="83"/>
                    </a:lnTo>
                    <a:lnTo>
                      <a:pt x="46" y="83"/>
                    </a:lnTo>
                    <a:lnTo>
                      <a:pt x="46" y="81"/>
                    </a:lnTo>
                    <a:lnTo>
                      <a:pt x="48" y="81"/>
                    </a:lnTo>
                    <a:lnTo>
                      <a:pt x="48" y="83"/>
                    </a:lnTo>
                    <a:lnTo>
                      <a:pt x="49" y="87"/>
                    </a:lnTo>
                    <a:lnTo>
                      <a:pt x="51" y="89"/>
                    </a:lnTo>
                    <a:lnTo>
                      <a:pt x="53" y="89"/>
                    </a:lnTo>
                    <a:lnTo>
                      <a:pt x="56" y="86"/>
                    </a:lnTo>
                    <a:lnTo>
                      <a:pt x="54" y="83"/>
                    </a:lnTo>
                    <a:lnTo>
                      <a:pt x="51" y="81"/>
                    </a:lnTo>
                    <a:lnTo>
                      <a:pt x="49" y="81"/>
                    </a:lnTo>
                    <a:lnTo>
                      <a:pt x="51" y="79"/>
                    </a:lnTo>
                    <a:lnTo>
                      <a:pt x="53" y="81"/>
                    </a:lnTo>
                    <a:lnTo>
                      <a:pt x="56" y="83"/>
                    </a:lnTo>
                    <a:lnTo>
                      <a:pt x="57" y="84"/>
                    </a:lnTo>
                    <a:lnTo>
                      <a:pt x="59" y="87"/>
                    </a:lnTo>
                    <a:lnTo>
                      <a:pt x="59" y="87"/>
                    </a:lnTo>
                    <a:lnTo>
                      <a:pt x="60" y="84"/>
                    </a:lnTo>
                    <a:lnTo>
                      <a:pt x="60" y="84"/>
                    </a:lnTo>
                    <a:lnTo>
                      <a:pt x="62" y="86"/>
                    </a:lnTo>
                    <a:lnTo>
                      <a:pt x="65" y="87"/>
                    </a:lnTo>
                    <a:lnTo>
                      <a:pt x="68" y="87"/>
                    </a:lnTo>
                    <a:lnTo>
                      <a:pt x="68" y="86"/>
                    </a:lnTo>
                    <a:lnTo>
                      <a:pt x="65" y="84"/>
                    </a:lnTo>
                    <a:lnTo>
                      <a:pt x="65" y="83"/>
                    </a:lnTo>
                    <a:lnTo>
                      <a:pt x="67" y="83"/>
                    </a:lnTo>
                    <a:lnTo>
                      <a:pt x="70" y="84"/>
                    </a:lnTo>
                    <a:lnTo>
                      <a:pt x="70" y="86"/>
                    </a:lnTo>
                    <a:lnTo>
                      <a:pt x="72" y="86"/>
                    </a:lnTo>
                    <a:lnTo>
                      <a:pt x="72" y="87"/>
                    </a:lnTo>
                    <a:lnTo>
                      <a:pt x="73" y="89"/>
                    </a:lnTo>
                    <a:lnTo>
                      <a:pt x="75" y="89"/>
                    </a:lnTo>
                    <a:lnTo>
                      <a:pt x="75" y="86"/>
                    </a:lnTo>
                    <a:lnTo>
                      <a:pt x="75" y="84"/>
                    </a:lnTo>
                    <a:lnTo>
                      <a:pt x="73" y="84"/>
                    </a:lnTo>
                    <a:lnTo>
                      <a:pt x="72" y="83"/>
                    </a:lnTo>
                    <a:lnTo>
                      <a:pt x="72" y="83"/>
                    </a:lnTo>
                    <a:lnTo>
                      <a:pt x="73" y="83"/>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6" name="Freeform 331">
                <a:extLst>
                  <a:ext uri="{FF2B5EF4-FFF2-40B4-BE49-F238E27FC236}">
                    <a16:creationId xmlns:a16="http://schemas.microsoft.com/office/drawing/2014/main" id="{C37D05E8-7BCB-4AB3-8DC0-36DF07A0DB52}"/>
                  </a:ext>
                </a:extLst>
              </p:cNvPr>
              <p:cNvSpPr>
                <a:spLocks/>
              </p:cNvSpPr>
              <p:nvPr/>
            </p:nvSpPr>
            <p:spPr bwMode="auto">
              <a:xfrm>
                <a:off x="5319" y="1210"/>
                <a:ext cx="8" cy="5"/>
              </a:xfrm>
              <a:custGeom>
                <a:avLst/>
                <a:gdLst>
                  <a:gd name="T0" fmla="*/ 2 w 8"/>
                  <a:gd name="T1" fmla="*/ 2 h 5"/>
                  <a:gd name="T2" fmla="*/ 0 w 8"/>
                  <a:gd name="T3" fmla="*/ 5 h 5"/>
                  <a:gd name="T4" fmla="*/ 2 w 8"/>
                  <a:gd name="T5" fmla="*/ 5 h 5"/>
                  <a:gd name="T6" fmla="*/ 3 w 8"/>
                  <a:gd name="T7" fmla="*/ 3 h 5"/>
                  <a:gd name="T8" fmla="*/ 7 w 8"/>
                  <a:gd name="T9" fmla="*/ 2 h 5"/>
                  <a:gd name="T10" fmla="*/ 8 w 8"/>
                  <a:gd name="T11" fmla="*/ 2 h 5"/>
                  <a:gd name="T12" fmla="*/ 5 w 8"/>
                  <a:gd name="T13" fmla="*/ 0 h 5"/>
                  <a:gd name="T14" fmla="*/ 2 w 8"/>
                  <a:gd name="T15" fmla="*/ 2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5">
                    <a:moveTo>
                      <a:pt x="2" y="2"/>
                    </a:moveTo>
                    <a:lnTo>
                      <a:pt x="0" y="5"/>
                    </a:lnTo>
                    <a:lnTo>
                      <a:pt x="2" y="5"/>
                    </a:lnTo>
                    <a:lnTo>
                      <a:pt x="3" y="3"/>
                    </a:lnTo>
                    <a:lnTo>
                      <a:pt x="7" y="2"/>
                    </a:lnTo>
                    <a:lnTo>
                      <a:pt x="8" y="2"/>
                    </a:lnTo>
                    <a:lnTo>
                      <a:pt x="5" y="0"/>
                    </a:lnTo>
                    <a:lnTo>
                      <a:pt x="2" y="2"/>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7" name="Freeform 332">
                <a:extLst>
                  <a:ext uri="{FF2B5EF4-FFF2-40B4-BE49-F238E27FC236}">
                    <a16:creationId xmlns:a16="http://schemas.microsoft.com/office/drawing/2014/main" id="{7E04DC83-B2D8-4A1A-BBF0-39103618A1A5}"/>
                  </a:ext>
                </a:extLst>
              </p:cNvPr>
              <p:cNvSpPr>
                <a:spLocks/>
              </p:cNvSpPr>
              <p:nvPr/>
            </p:nvSpPr>
            <p:spPr bwMode="auto">
              <a:xfrm>
                <a:off x="5504" y="1041"/>
                <a:ext cx="13" cy="16"/>
              </a:xfrm>
              <a:custGeom>
                <a:avLst/>
                <a:gdLst>
                  <a:gd name="T0" fmla="*/ 11 w 13"/>
                  <a:gd name="T1" fmla="*/ 16 h 16"/>
                  <a:gd name="T2" fmla="*/ 13 w 13"/>
                  <a:gd name="T3" fmla="*/ 14 h 16"/>
                  <a:gd name="T4" fmla="*/ 13 w 13"/>
                  <a:gd name="T5" fmla="*/ 13 h 16"/>
                  <a:gd name="T6" fmla="*/ 11 w 13"/>
                  <a:gd name="T7" fmla="*/ 9 h 16"/>
                  <a:gd name="T8" fmla="*/ 10 w 13"/>
                  <a:gd name="T9" fmla="*/ 5 h 16"/>
                  <a:gd name="T10" fmla="*/ 6 w 13"/>
                  <a:gd name="T11" fmla="*/ 3 h 16"/>
                  <a:gd name="T12" fmla="*/ 6 w 13"/>
                  <a:gd name="T13" fmla="*/ 0 h 16"/>
                  <a:gd name="T14" fmla="*/ 3 w 13"/>
                  <a:gd name="T15" fmla="*/ 3 h 16"/>
                  <a:gd name="T16" fmla="*/ 3 w 13"/>
                  <a:gd name="T17" fmla="*/ 6 h 16"/>
                  <a:gd name="T18" fmla="*/ 0 w 13"/>
                  <a:gd name="T19" fmla="*/ 11 h 16"/>
                  <a:gd name="T20" fmla="*/ 2 w 13"/>
                  <a:gd name="T21" fmla="*/ 13 h 16"/>
                  <a:gd name="T22" fmla="*/ 5 w 13"/>
                  <a:gd name="T23" fmla="*/ 13 h 16"/>
                  <a:gd name="T24" fmla="*/ 5 w 13"/>
                  <a:gd name="T25" fmla="*/ 14 h 16"/>
                  <a:gd name="T26" fmla="*/ 8 w 13"/>
                  <a:gd name="T27" fmla="*/ 14 h 16"/>
                  <a:gd name="T28" fmla="*/ 11 w 13"/>
                  <a:gd name="T29"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 h="16">
                    <a:moveTo>
                      <a:pt x="11" y="16"/>
                    </a:moveTo>
                    <a:lnTo>
                      <a:pt x="13" y="14"/>
                    </a:lnTo>
                    <a:lnTo>
                      <a:pt x="13" y="13"/>
                    </a:lnTo>
                    <a:lnTo>
                      <a:pt x="11" y="9"/>
                    </a:lnTo>
                    <a:lnTo>
                      <a:pt x="10" y="5"/>
                    </a:lnTo>
                    <a:lnTo>
                      <a:pt x="6" y="3"/>
                    </a:lnTo>
                    <a:lnTo>
                      <a:pt x="6" y="0"/>
                    </a:lnTo>
                    <a:lnTo>
                      <a:pt x="3" y="3"/>
                    </a:lnTo>
                    <a:lnTo>
                      <a:pt x="3" y="6"/>
                    </a:lnTo>
                    <a:lnTo>
                      <a:pt x="0" y="11"/>
                    </a:lnTo>
                    <a:lnTo>
                      <a:pt x="2" y="13"/>
                    </a:lnTo>
                    <a:lnTo>
                      <a:pt x="5" y="13"/>
                    </a:lnTo>
                    <a:lnTo>
                      <a:pt x="5" y="14"/>
                    </a:lnTo>
                    <a:lnTo>
                      <a:pt x="8" y="14"/>
                    </a:lnTo>
                    <a:lnTo>
                      <a:pt x="11" y="16"/>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8" name="Freeform 333">
                <a:extLst>
                  <a:ext uri="{FF2B5EF4-FFF2-40B4-BE49-F238E27FC236}">
                    <a16:creationId xmlns:a16="http://schemas.microsoft.com/office/drawing/2014/main" id="{D853F0BF-7141-4B0B-BA2F-2FC041CC4F58}"/>
                  </a:ext>
                </a:extLst>
              </p:cNvPr>
              <p:cNvSpPr>
                <a:spLocks/>
              </p:cNvSpPr>
              <p:nvPr/>
            </p:nvSpPr>
            <p:spPr bwMode="auto">
              <a:xfrm>
                <a:off x="5184" y="810"/>
                <a:ext cx="17" cy="20"/>
              </a:xfrm>
              <a:custGeom>
                <a:avLst/>
                <a:gdLst>
                  <a:gd name="T0" fmla="*/ 0 w 17"/>
                  <a:gd name="T1" fmla="*/ 1 h 20"/>
                  <a:gd name="T2" fmla="*/ 0 w 17"/>
                  <a:gd name="T3" fmla="*/ 4 h 20"/>
                  <a:gd name="T4" fmla="*/ 3 w 17"/>
                  <a:gd name="T5" fmla="*/ 9 h 20"/>
                  <a:gd name="T6" fmla="*/ 3 w 17"/>
                  <a:gd name="T7" fmla="*/ 14 h 20"/>
                  <a:gd name="T8" fmla="*/ 5 w 17"/>
                  <a:gd name="T9" fmla="*/ 19 h 20"/>
                  <a:gd name="T10" fmla="*/ 8 w 17"/>
                  <a:gd name="T11" fmla="*/ 20 h 20"/>
                  <a:gd name="T12" fmla="*/ 9 w 17"/>
                  <a:gd name="T13" fmla="*/ 19 h 20"/>
                  <a:gd name="T14" fmla="*/ 9 w 17"/>
                  <a:gd name="T15" fmla="*/ 19 h 20"/>
                  <a:gd name="T16" fmla="*/ 8 w 17"/>
                  <a:gd name="T17" fmla="*/ 16 h 20"/>
                  <a:gd name="T18" fmla="*/ 8 w 17"/>
                  <a:gd name="T19" fmla="*/ 16 h 20"/>
                  <a:gd name="T20" fmla="*/ 9 w 17"/>
                  <a:gd name="T21" fmla="*/ 14 h 20"/>
                  <a:gd name="T22" fmla="*/ 11 w 17"/>
                  <a:gd name="T23" fmla="*/ 11 h 20"/>
                  <a:gd name="T24" fmla="*/ 11 w 17"/>
                  <a:gd name="T25" fmla="*/ 9 h 20"/>
                  <a:gd name="T26" fmla="*/ 16 w 17"/>
                  <a:gd name="T27" fmla="*/ 8 h 20"/>
                  <a:gd name="T28" fmla="*/ 17 w 17"/>
                  <a:gd name="T29" fmla="*/ 8 h 20"/>
                  <a:gd name="T30" fmla="*/ 17 w 17"/>
                  <a:gd name="T31" fmla="*/ 6 h 20"/>
                  <a:gd name="T32" fmla="*/ 16 w 17"/>
                  <a:gd name="T33" fmla="*/ 4 h 20"/>
                  <a:gd name="T34" fmla="*/ 12 w 17"/>
                  <a:gd name="T35" fmla="*/ 6 h 20"/>
                  <a:gd name="T36" fmla="*/ 8 w 17"/>
                  <a:gd name="T37" fmla="*/ 3 h 20"/>
                  <a:gd name="T38" fmla="*/ 5 w 17"/>
                  <a:gd name="T39" fmla="*/ 0 h 20"/>
                  <a:gd name="T40" fmla="*/ 3 w 17"/>
                  <a:gd name="T41" fmla="*/ 1 h 20"/>
                  <a:gd name="T42" fmla="*/ 0 w 17"/>
                  <a:gd name="T43" fmla="*/ 1 h 20"/>
                  <a:gd name="T44" fmla="*/ 0 w 17"/>
                  <a:gd name="T45" fmla="*/ 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 h="20">
                    <a:moveTo>
                      <a:pt x="0" y="1"/>
                    </a:moveTo>
                    <a:lnTo>
                      <a:pt x="0" y="4"/>
                    </a:lnTo>
                    <a:lnTo>
                      <a:pt x="3" y="9"/>
                    </a:lnTo>
                    <a:lnTo>
                      <a:pt x="3" y="14"/>
                    </a:lnTo>
                    <a:lnTo>
                      <a:pt x="5" y="19"/>
                    </a:lnTo>
                    <a:lnTo>
                      <a:pt x="8" y="20"/>
                    </a:lnTo>
                    <a:lnTo>
                      <a:pt x="9" y="19"/>
                    </a:lnTo>
                    <a:lnTo>
                      <a:pt x="9" y="19"/>
                    </a:lnTo>
                    <a:lnTo>
                      <a:pt x="8" y="16"/>
                    </a:lnTo>
                    <a:lnTo>
                      <a:pt x="8" y="16"/>
                    </a:lnTo>
                    <a:lnTo>
                      <a:pt x="9" y="14"/>
                    </a:lnTo>
                    <a:lnTo>
                      <a:pt x="11" y="11"/>
                    </a:lnTo>
                    <a:lnTo>
                      <a:pt x="11" y="9"/>
                    </a:lnTo>
                    <a:lnTo>
                      <a:pt x="16" y="8"/>
                    </a:lnTo>
                    <a:lnTo>
                      <a:pt x="17" y="8"/>
                    </a:lnTo>
                    <a:lnTo>
                      <a:pt x="17" y="6"/>
                    </a:lnTo>
                    <a:lnTo>
                      <a:pt x="16" y="4"/>
                    </a:lnTo>
                    <a:lnTo>
                      <a:pt x="12" y="6"/>
                    </a:lnTo>
                    <a:lnTo>
                      <a:pt x="8" y="3"/>
                    </a:lnTo>
                    <a:lnTo>
                      <a:pt x="5" y="0"/>
                    </a:lnTo>
                    <a:lnTo>
                      <a:pt x="3" y="1"/>
                    </a:lnTo>
                    <a:lnTo>
                      <a:pt x="0" y="1"/>
                    </a:lnTo>
                    <a:lnTo>
                      <a:pt x="0" y="1"/>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9" name="Freeform 334">
                <a:extLst>
                  <a:ext uri="{FF2B5EF4-FFF2-40B4-BE49-F238E27FC236}">
                    <a16:creationId xmlns:a16="http://schemas.microsoft.com/office/drawing/2014/main" id="{516B3920-6588-41DF-B7E0-6A7091341700}"/>
                  </a:ext>
                </a:extLst>
              </p:cNvPr>
              <p:cNvSpPr>
                <a:spLocks/>
              </p:cNvSpPr>
              <p:nvPr/>
            </p:nvSpPr>
            <p:spPr bwMode="auto">
              <a:xfrm>
                <a:off x="6371" y="1958"/>
                <a:ext cx="6" cy="5"/>
              </a:xfrm>
              <a:custGeom>
                <a:avLst/>
                <a:gdLst>
                  <a:gd name="T0" fmla="*/ 6 w 6"/>
                  <a:gd name="T1" fmla="*/ 2 h 5"/>
                  <a:gd name="T2" fmla="*/ 3 w 6"/>
                  <a:gd name="T3" fmla="*/ 0 h 5"/>
                  <a:gd name="T4" fmla="*/ 1 w 6"/>
                  <a:gd name="T5" fmla="*/ 0 h 5"/>
                  <a:gd name="T6" fmla="*/ 0 w 6"/>
                  <a:gd name="T7" fmla="*/ 0 h 5"/>
                  <a:gd name="T8" fmla="*/ 1 w 6"/>
                  <a:gd name="T9" fmla="*/ 2 h 5"/>
                  <a:gd name="T10" fmla="*/ 3 w 6"/>
                  <a:gd name="T11" fmla="*/ 3 h 5"/>
                  <a:gd name="T12" fmla="*/ 6 w 6"/>
                  <a:gd name="T13" fmla="*/ 5 h 5"/>
                  <a:gd name="T14" fmla="*/ 6 w 6"/>
                  <a:gd name="T15" fmla="*/ 2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5">
                    <a:moveTo>
                      <a:pt x="6" y="2"/>
                    </a:moveTo>
                    <a:lnTo>
                      <a:pt x="3" y="0"/>
                    </a:lnTo>
                    <a:lnTo>
                      <a:pt x="1" y="0"/>
                    </a:lnTo>
                    <a:lnTo>
                      <a:pt x="0" y="0"/>
                    </a:lnTo>
                    <a:lnTo>
                      <a:pt x="1" y="2"/>
                    </a:lnTo>
                    <a:lnTo>
                      <a:pt x="3" y="3"/>
                    </a:lnTo>
                    <a:lnTo>
                      <a:pt x="6" y="5"/>
                    </a:lnTo>
                    <a:lnTo>
                      <a:pt x="6" y="2"/>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0" name="Freeform 335">
                <a:extLst>
                  <a:ext uri="{FF2B5EF4-FFF2-40B4-BE49-F238E27FC236}">
                    <a16:creationId xmlns:a16="http://schemas.microsoft.com/office/drawing/2014/main" id="{572EA8C7-8B6A-49C2-B712-4D28293DD49A}"/>
                  </a:ext>
                </a:extLst>
              </p:cNvPr>
              <p:cNvSpPr>
                <a:spLocks/>
              </p:cNvSpPr>
              <p:nvPr/>
            </p:nvSpPr>
            <p:spPr bwMode="auto">
              <a:xfrm>
                <a:off x="6361" y="2041"/>
                <a:ext cx="24" cy="59"/>
              </a:xfrm>
              <a:custGeom>
                <a:avLst/>
                <a:gdLst>
                  <a:gd name="T0" fmla="*/ 5 w 24"/>
                  <a:gd name="T1" fmla="*/ 16 h 59"/>
                  <a:gd name="T2" fmla="*/ 2 w 24"/>
                  <a:gd name="T3" fmla="*/ 22 h 59"/>
                  <a:gd name="T4" fmla="*/ 0 w 24"/>
                  <a:gd name="T5" fmla="*/ 27 h 59"/>
                  <a:gd name="T6" fmla="*/ 0 w 24"/>
                  <a:gd name="T7" fmla="*/ 29 h 59"/>
                  <a:gd name="T8" fmla="*/ 0 w 24"/>
                  <a:gd name="T9" fmla="*/ 30 h 59"/>
                  <a:gd name="T10" fmla="*/ 0 w 24"/>
                  <a:gd name="T11" fmla="*/ 35 h 59"/>
                  <a:gd name="T12" fmla="*/ 2 w 24"/>
                  <a:gd name="T13" fmla="*/ 41 h 59"/>
                  <a:gd name="T14" fmla="*/ 3 w 24"/>
                  <a:gd name="T15" fmla="*/ 41 h 59"/>
                  <a:gd name="T16" fmla="*/ 3 w 24"/>
                  <a:gd name="T17" fmla="*/ 43 h 59"/>
                  <a:gd name="T18" fmla="*/ 2 w 24"/>
                  <a:gd name="T19" fmla="*/ 43 h 59"/>
                  <a:gd name="T20" fmla="*/ 2 w 24"/>
                  <a:gd name="T21" fmla="*/ 45 h 59"/>
                  <a:gd name="T22" fmla="*/ 3 w 24"/>
                  <a:gd name="T23" fmla="*/ 48 h 59"/>
                  <a:gd name="T24" fmla="*/ 5 w 24"/>
                  <a:gd name="T25" fmla="*/ 48 h 59"/>
                  <a:gd name="T26" fmla="*/ 7 w 24"/>
                  <a:gd name="T27" fmla="*/ 49 h 59"/>
                  <a:gd name="T28" fmla="*/ 10 w 24"/>
                  <a:gd name="T29" fmla="*/ 51 h 59"/>
                  <a:gd name="T30" fmla="*/ 11 w 24"/>
                  <a:gd name="T31" fmla="*/ 54 h 59"/>
                  <a:gd name="T32" fmla="*/ 11 w 24"/>
                  <a:gd name="T33" fmla="*/ 57 h 59"/>
                  <a:gd name="T34" fmla="*/ 11 w 24"/>
                  <a:gd name="T35" fmla="*/ 59 h 59"/>
                  <a:gd name="T36" fmla="*/ 15 w 24"/>
                  <a:gd name="T37" fmla="*/ 59 h 59"/>
                  <a:gd name="T38" fmla="*/ 16 w 24"/>
                  <a:gd name="T39" fmla="*/ 59 h 59"/>
                  <a:gd name="T40" fmla="*/ 15 w 24"/>
                  <a:gd name="T41" fmla="*/ 57 h 59"/>
                  <a:gd name="T42" fmla="*/ 16 w 24"/>
                  <a:gd name="T43" fmla="*/ 54 h 59"/>
                  <a:gd name="T44" fmla="*/ 15 w 24"/>
                  <a:gd name="T45" fmla="*/ 49 h 59"/>
                  <a:gd name="T46" fmla="*/ 16 w 24"/>
                  <a:gd name="T47" fmla="*/ 46 h 59"/>
                  <a:gd name="T48" fmla="*/ 21 w 24"/>
                  <a:gd name="T49" fmla="*/ 41 h 59"/>
                  <a:gd name="T50" fmla="*/ 21 w 24"/>
                  <a:gd name="T51" fmla="*/ 37 h 59"/>
                  <a:gd name="T52" fmla="*/ 21 w 24"/>
                  <a:gd name="T53" fmla="*/ 37 h 59"/>
                  <a:gd name="T54" fmla="*/ 21 w 24"/>
                  <a:gd name="T55" fmla="*/ 37 h 59"/>
                  <a:gd name="T56" fmla="*/ 21 w 24"/>
                  <a:gd name="T57" fmla="*/ 30 h 59"/>
                  <a:gd name="T58" fmla="*/ 21 w 24"/>
                  <a:gd name="T59" fmla="*/ 27 h 59"/>
                  <a:gd name="T60" fmla="*/ 21 w 24"/>
                  <a:gd name="T61" fmla="*/ 22 h 59"/>
                  <a:gd name="T62" fmla="*/ 23 w 24"/>
                  <a:gd name="T63" fmla="*/ 19 h 59"/>
                  <a:gd name="T64" fmla="*/ 23 w 24"/>
                  <a:gd name="T65" fmla="*/ 13 h 59"/>
                  <a:gd name="T66" fmla="*/ 24 w 24"/>
                  <a:gd name="T67" fmla="*/ 9 h 59"/>
                  <a:gd name="T68" fmla="*/ 24 w 24"/>
                  <a:gd name="T69" fmla="*/ 8 h 59"/>
                  <a:gd name="T70" fmla="*/ 24 w 24"/>
                  <a:gd name="T71" fmla="*/ 6 h 59"/>
                  <a:gd name="T72" fmla="*/ 23 w 24"/>
                  <a:gd name="T73" fmla="*/ 5 h 59"/>
                  <a:gd name="T74" fmla="*/ 21 w 24"/>
                  <a:gd name="T75" fmla="*/ 5 h 59"/>
                  <a:gd name="T76" fmla="*/ 19 w 24"/>
                  <a:gd name="T77" fmla="*/ 1 h 59"/>
                  <a:gd name="T78" fmla="*/ 16 w 24"/>
                  <a:gd name="T79" fmla="*/ 0 h 59"/>
                  <a:gd name="T80" fmla="*/ 15 w 24"/>
                  <a:gd name="T81" fmla="*/ 1 h 59"/>
                  <a:gd name="T82" fmla="*/ 15 w 24"/>
                  <a:gd name="T83" fmla="*/ 3 h 59"/>
                  <a:gd name="T84" fmla="*/ 13 w 24"/>
                  <a:gd name="T85" fmla="*/ 3 h 59"/>
                  <a:gd name="T86" fmla="*/ 10 w 24"/>
                  <a:gd name="T87" fmla="*/ 8 h 59"/>
                  <a:gd name="T88" fmla="*/ 7 w 24"/>
                  <a:gd name="T89" fmla="*/ 13 h 59"/>
                  <a:gd name="T90" fmla="*/ 7 w 24"/>
                  <a:gd name="T91" fmla="*/ 13 h 59"/>
                  <a:gd name="T92" fmla="*/ 7 w 24"/>
                  <a:gd name="T93" fmla="*/ 16 h 59"/>
                  <a:gd name="T94" fmla="*/ 5 w 24"/>
                  <a:gd name="T95" fmla="*/ 16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4" h="59">
                    <a:moveTo>
                      <a:pt x="5" y="16"/>
                    </a:moveTo>
                    <a:lnTo>
                      <a:pt x="2" y="22"/>
                    </a:lnTo>
                    <a:lnTo>
                      <a:pt x="0" y="27"/>
                    </a:lnTo>
                    <a:lnTo>
                      <a:pt x="0" y="29"/>
                    </a:lnTo>
                    <a:lnTo>
                      <a:pt x="0" y="30"/>
                    </a:lnTo>
                    <a:lnTo>
                      <a:pt x="0" y="35"/>
                    </a:lnTo>
                    <a:lnTo>
                      <a:pt x="2" y="41"/>
                    </a:lnTo>
                    <a:lnTo>
                      <a:pt x="3" y="41"/>
                    </a:lnTo>
                    <a:lnTo>
                      <a:pt x="3" y="43"/>
                    </a:lnTo>
                    <a:lnTo>
                      <a:pt x="2" y="43"/>
                    </a:lnTo>
                    <a:lnTo>
                      <a:pt x="2" y="45"/>
                    </a:lnTo>
                    <a:lnTo>
                      <a:pt x="3" y="48"/>
                    </a:lnTo>
                    <a:lnTo>
                      <a:pt x="5" y="48"/>
                    </a:lnTo>
                    <a:lnTo>
                      <a:pt x="7" y="49"/>
                    </a:lnTo>
                    <a:lnTo>
                      <a:pt x="10" y="51"/>
                    </a:lnTo>
                    <a:lnTo>
                      <a:pt x="11" y="54"/>
                    </a:lnTo>
                    <a:lnTo>
                      <a:pt x="11" y="57"/>
                    </a:lnTo>
                    <a:lnTo>
                      <a:pt x="11" y="59"/>
                    </a:lnTo>
                    <a:lnTo>
                      <a:pt x="15" y="59"/>
                    </a:lnTo>
                    <a:lnTo>
                      <a:pt x="16" y="59"/>
                    </a:lnTo>
                    <a:lnTo>
                      <a:pt x="15" y="57"/>
                    </a:lnTo>
                    <a:lnTo>
                      <a:pt x="16" y="54"/>
                    </a:lnTo>
                    <a:lnTo>
                      <a:pt x="15" y="49"/>
                    </a:lnTo>
                    <a:lnTo>
                      <a:pt x="16" y="46"/>
                    </a:lnTo>
                    <a:lnTo>
                      <a:pt x="21" y="41"/>
                    </a:lnTo>
                    <a:lnTo>
                      <a:pt x="21" y="37"/>
                    </a:lnTo>
                    <a:lnTo>
                      <a:pt x="21" y="37"/>
                    </a:lnTo>
                    <a:lnTo>
                      <a:pt x="21" y="37"/>
                    </a:lnTo>
                    <a:lnTo>
                      <a:pt x="21" y="30"/>
                    </a:lnTo>
                    <a:lnTo>
                      <a:pt x="21" y="27"/>
                    </a:lnTo>
                    <a:lnTo>
                      <a:pt x="21" y="22"/>
                    </a:lnTo>
                    <a:lnTo>
                      <a:pt x="23" y="19"/>
                    </a:lnTo>
                    <a:lnTo>
                      <a:pt x="23" y="13"/>
                    </a:lnTo>
                    <a:lnTo>
                      <a:pt x="24" y="9"/>
                    </a:lnTo>
                    <a:lnTo>
                      <a:pt x="24" y="8"/>
                    </a:lnTo>
                    <a:lnTo>
                      <a:pt x="24" y="6"/>
                    </a:lnTo>
                    <a:lnTo>
                      <a:pt x="23" y="5"/>
                    </a:lnTo>
                    <a:lnTo>
                      <a:pt x="21" y="5"/>
                    </a:lnTo>
                    <a:lnTo>
                      <a:pt x="19" y="1"/>
                    </a:lnTo>
                    <a:lnTo>
                      <a:pt x="16" y="0"/>
                    </a:lnTo>
                    <a:lnTo>
                      <a:pt x="15" y="1"/>
                    </a:lnTo>
                    <a:lnTo>
                      <a:pt x="15" y="3"/>
                    </a:lnTo>
                    <a:lnTo>
                      <a:pt x="13" y="3"/>
                    </a:lnTo>
                    <a:lnTo>
                      <a:pt x="10" y="8"/>
                    </a:lnTo>
                    <a:lnTo>
                      <a:pt x="7" y="13"/>
                    </a:lnTo>
                    <a:lnTo>
                      <a:pt x="7" y="13"/>
                    </a:lnTo>
                    <a:lnTo>
                      <a:pt x="7" y="16"/>
                    </a:lnTo>
                    <a:lnTo>
                      <a:pt x="5" y="16"/>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1" name="Freeform 336">
                <a:extLst>
                  <a:ext uri="{FF2B5EF4-FFF2-40B4-BE49-F238E27FC236}">
                    <a16:creationId xmlns:a16="http://schemas.microsoft.com/office/drawing/2014/main" id="{7C4DCAA6-D9D4-4699-AF7A-B1F51C3BEDED}"/>
                  </a:ext>
                </a:extLst>
              </p:cNvPr>
              <p:cNvSpPr>
                <a:spLocks/>
              </p:cNvSpPr>
              <p:nvPr/>
            </p:nvSpPr>
            <p:spPr bwMode="auto">
              <a:xfrm>
                <a:off x="5593" y="1483"/>
                <a:ext cx="862" cy="644"/>
              </a:xfrm>
              <a:custGeom>
                <a:avLst/>
                <a:gdLst>
                  <a:gd name="T0" fmla="*/ 818 w 862"/>
                  <a:gd name="T1" fmla="*/ 242 h 644"/>
                  <a:gd name="T2" fmla="*/ 843 w 862"/>
                  <a:gd name="T3" fmla="*/ 217 h 644"/>
                  <a:gd name="T4" fmla="*/ 856 w 862"/>
                  <a:gd name="T5" fmla="*/ 174 h 644"/>
                  <a:gd name="T6" fmla="*/ 859 w 862"/>
                  <a:gd name="T7" fmla="*/ 138 h 644"/>
                  <a:gd name="T8" fmla="*/ 857 w 862"/>
                  <a:gd name="T9" fmla="*/ 102 h 644"/>
                  <a:gd name="T10" fmla="*/ 821 w 862"/>
                  <a:gd name="T11" fmla="*/ 121 h 644"/>
                  <a:gd name="T12" fmla="*/ 797 w 862"/>
                  <a:gd name="T13" fmla="*/ 95 h 644"/>
                  <a:gd name="T14" fmla="*/ 767 w 862"/>
                  <a:gd name="T15" fmla="*/ 83 h 644"/>
                  <a:gd name="T16" fmla="*/ 733 w 862"/>
                  <a:gd name="T17" fmla="*/ 49 h 644"/>
                  <a:gd name="T18" fmla="*/ 711 w 862"/>
                  <a:gd name="T19" fmla="*/ 16 h 644"/>
                  <a:gd name="T20" fmla="*/ 685 w 862"/>
                  <a:gd name="T21" fmla="*/ 4 h 644"/>
                  <a:gd name="T22" fmla="*/ 638 w 862"/>
                  <a:gd name="T23" fmla="*/ 9 h 644"/>
                  <a:gd name="T24" fmla="*/ 638 w 862"/>
                  <a:gd name="T25" fmla="*/ 48 h 644"/>
                  <a:gd name="T26" fmla="*/ 622 w 862"/>
                  <a:gd name="T27" fmla="*/ 97 h 644"/>
                  <a:gd name="T28" fmla="*/ 647 w 862"/>
                  <a:gd name="T29" fmla="*/ 130 h 644"/>
                  <a:gd name="T30" fmla="*/ 634 w 862"/>
                  <a:gd name="T31" fmla="*/ 170 h 644"/>
                  <a:gd name="T32" fmla="*/ 571 w 862"/>
                  <a:gd name="T33" fmla="*/ 201 h 644"/>
                  <a:gd name="T34" fmla="*/ 508 w 862"/>
                  <a:gd name="T35" fmla="*/ 269 h 644"/>
                  <a:gd name="T36" fmla="*/ 384 w 862"/>
                  <a:gd name="T37" fmla="*/ 261 h 644"/>
                  <a:gd name="T38" fmla="*/ 330 w 862"/>
                  <a:gd name="T39" fmla="*/ 221 h 644"/>
                  <a:gd name="T40" fmla="*/ 279 w 862"/>
                  <a:gd name="T41" fmla="*/ 177 h 644"/>
                  <a:gd name="T42" fmla="*/ 239 w 862"/>
                  <a:gd name="T43" fmla="*/ 156 h 644"/>
                  <a:gd name="T44" fmla="*/ 211 w 862"/>
                  <a:gd name="T45" fmla="*/ 166 h 644"/>
                  <a:gd name="T46" fmla="*/ 182 w 862"/>
                  <a:gd name="T47" fmla="*/ 220 h 644"/>
                  <a:gd name="T48" fmla="*/ 160 w 862"/>
                  <a:gd name="T49" fmla="*/ 250 h 644"/>
                  <a:gd name="T50" fmla="*/ 101 w 862"/>
                  <a:gd name="T51" fmla="*/ 274 h 644"/>
                  <a:gd name="T52" fmla="*/ 34 w 862"/>
                  <a:gd name="T53" fmla="*/ 296 h 644"/>
                  <a:gd name="T54" fmla="*/ 16 w 862"/>
                  <a:gd name="T55" fmla="*/ 328 h 644"/>
                  <a:gd name="T56" fmla="*/ 21 w 862"/>
                  <a:gd name="T57" fmla="*/ 381 h 644"/>
                  <a:gd name="T58" fmla="*/ 56 w 862"/>
                  <a:gd name="T59" fmla="*/ 362 h 644"/>
                  <a:gd name="T60" fmla="*/ 105 w 862"/>
                  <a:gd name="T61" fmla="*/ 373 h 644"/>
                  <a:gd name="T62" fmla="*/ 163 w 862"/>
                  <a:gd name="T63" fmla="*/ 416 h 644"/>
                  <a:gd name="T64" fmla="*/ 185 w 862"/>
                  <a:gd name="T65" fmla="*/ 483 h 644"/>
                  <a:gd name="T66" fmla="*/ 242 w 862"/>
                  <a:gd name="T67" fmla="*/ 504 h 644"/>
                  <a:gd name="T68" fmla="*/ 298 w 862"/>
                  <a:gd name="T69" fmla="*/ 526 h 644"/>
                  <a:gd name="T70" fmla="*/ 364 w 862"/>
                  <a:gd name="T71" fmla="*/ 529 h 644"/>
                  <a:gd name="T72" fmla="*/ 424 w 862"/>
                  <a:gd name="T73" fmla="*/ 502 h 644"/>
                  <a:gd name="T74" fmla="*/ 461 w 862"/>
                  <a:gd name="T75" fmla="*/ 536 h 644"/>
                  <a:gd name="T76" fmla="*/ 462 w 862"/>
                  <a:gd name="T77" fmla="*/ 588 h 644"/>
                  <a:gd name="T78" fmla="*/ 489 w 862"/>
                  <a:gd name="T79" fmla="*/ 617 h 644"/>
                  <a:gd name="T80" fmla="*/ 521 w 862"/>
                  <a:gd name="T81" fmla="*/ 612 h 644"/>
                  <a:gd name="T82" fmla="*/ 566 w 862"/>
                  <a:gd name="T83" fmla="*/ 598 h 644"/>
                  <a:gd name="T84" fmla="*/ 609 w 862"/>
                  <a:gd name="T85" fmla="*/ 625 h 644"/>
                  <a:gd name="T86" fmla="*/ 633 w 862"/>
                  <a:gd name="T87" fmla="*/ 642 h 644"/>
                  <a:gd name="T88" fmla="*/ 642 w 862"/>
                  <a:gd name="T89" fmla="*/ 630 h 644"/>
                  <a:gd name="T90" fmla="*/ 676 w 862"/>
                  <a:gd name="T91" fmla="*/ 603 h 644"/>
                  <a:gd name="T92" fmla="*/ 709 w 862"/>
                  <a:gd name="T93" fmla="*/ 604 h 644"/>
                  <a:gd name="T94" fmla="*/ 736 w 862"/>
                  <a:gd name="T95" fmla="*/ 582 h 644"/>
                  <a:gd name="T96" fmla="*/ 747 w 862"/>
                  <a:gd name="T97" fmla="*/ 564 h 644"/>
                  <a:gd name="T98" fmla="*/ 754 w 862"/>
                  <a:gd name="T99" fmla="*/ 547 h 644"/>
                  <a:gd name="T100" fmla="*/ 765 w 862"/>
                  <a:gd name="T101" fmla="*/ 524 h 644"/>
                  <a:gd name="T102" fmla="*/ 775 w 862"/>
                  <a:gd name="T103" fmla="*/ 499 h 644"/>
                  <a:gd name="T104" fmla="*/ 778 w 862"/>
                  <a:gd name="T105" fmla="*/ 481 h 644"/>
                  <a:gd name="T106" fmla="*/ 773 w 862"/>
                  <a:gd name="T107" fmla="*/ 462 h 644"/>
                  <a:gd name="T108" fmla="*/ 746 w 862"/>
                  <a:gd name="T109" fmla="*/ 445 h 644"/>
                  <a:gd name="T110" fmla="*/ 733 w 862"/>
                  <a:gd name="T111" fmla="*/ 400 h 644"/>
                  <a:gd name="T112" fmla="*/ 741 w 862"/>
                  <a:gd name="T113" fmla="*/ 357 h 644"/>
                  <a:gd name="T114" fmla="*/ 741 w 862"/>
                  <a:gd name="T115" fmla="*/ 341 h 644"/>
                  <a:gd name="T116" fmla="*/ 700 w 862"/>
                  <a:gd name="T117" fmla="*/ 336 h 644"/>
                  <a:gd name="T118" fmla="*/ 701 w 862"/>
                  <a:gd name="T119" fmla="*/ 304 h 644"/>
                  <a:gd name="T120" fmla="*/ 733 w 862"/>
                  <a:gd name="T121" fmla="*/ 293 h 644"/>
                  <a:gd name="T122" fmla="*/ 741 w 862"/>
                  <a:gd name="T123" fmla="*/ 31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62" h="644">
                    <a:moveTo>
                      <a:pt x="778" y="282"/>
                    </a:moveTo>
                    <a:lnTo>
                      <a:pt x="779" y="277"/>
                    </a:lnTo>
                    <a:lnTo>
                      <a:pt x="779" y="276"/>
                    </a:lnTo>
                    <a:lnTo>
                      <a:pt x="783" y="272"/>
                    </a:lnTo>
                    <a:lnTo>
                      <a:pt x="786" y="268"/>
                    </a:lnTo>
                    <a:lnTo>
                      <a:pt x="787" y="268"/>
                    </a:lnTo>
                    <a:lnTo>
                      <a:pt x="791" y="260"/>
                    </a:lnTo>
                    <a:lnTo>
                      <a:pt x="792" y="258"/>
                    </a:lnTo>
                    <a:lnTo>
                      <a:pt x="791" y="256"/>
                    </a:lnTo>
                    <a:lnTo>
                      <a:pt x="792" y="252"/>
                    </a:lnTo>
                    <a:lnTo>
                      <a:pt x="794" y="248"/>
                    </a:lnTo>
                    <a:lnTo>
                      <a:pt x="797" y="252"/>
                    </a:lnTo>
                    <a:lnTo>
                      <a:pt x="798" y="253"/>
                    </a:lnTo>
                    <a:lnTo>
                      <a:pt x="802" y="255"/>
                    </a:lnTo>
                    <a:lnTo>
                      <a:pt x="803" y="255"/>
                    </a:lnTo>
                    <a:lnTo>
                      <a:pt x="806" y="255"/>
                    </a:lnTo>
                    <a:lnTo>
                      <a:pt x="813" y="255"/>
                    </a:lnTo>
                    <a:lnTo>
                      <a:pt x="816" y="255"/>
                    </a:lnTo>
                    <a:lnTo>
                      <a:pt x="818" y="252"/>
                    </a:lnTo>
                    <a:lnTo>
                      <a:pt x="818" y="250"/>
                    </a:lnTo>
                    <a:lnTo>
                      <a:pt x="814" y="247"/>
                    </a:lnTo>
                    <a:lnTo>
                      <a:pt x="811" y="244"/>
                    </a:lnTo>
                    <a:lnTo>
                      <a:pt x="814" y="244"/>
                    </a:lnTo>
                    <a:lnTo>
                      <a:pt x="818" y="242"/>
                    </a:lnTo>
                    <a:lnTo>
                      <a:pt x="822" y="239"/>
                    </a:lnTo>
                    <a:lnTo>
                      <a:pt x="822" y="236"/>
                    </a:lnTo>
                    <a:lnTo>
                      <a:pt x="824" y="233"/>
                    </a:lnTo>
                    <a:lnTo>
                      <a:pt x="827" y="231"/>
                    </a:lnTo>
                    <a:lnTo>
                      <a:pt x="829" y="229"/>
                    </a:lnTo>
                    <a:lnTo>
                      <a:pt x="827" y="228"/>
                    </a:lnTo>
                    <a:lnTo>
                      <a:pt x="827" y="225"/>
                    </a:lnTo>
                    <a:lnTo>
                      <a:pt x="827" y="221"/>
                    </a:lnTo>
                    <a:lnTo>
                      <a:pt x="829" y="220"/>
                    </a:lnTo>
                    <a:lnTo>
                      <a:pt x="832" y="223"/>
                    </a:lnTo>
                    <a:lnTo>
                      <a:pt x="832" y="225"/>
                    </a:lnTo>
                    <a:lnTo>
                      <a:pt x="834" y="226"/>
                    </a:lnTo>
                    <a:lnTo>
                      <a:pt x="838" y="228"/>
                    </a:lnTo>
                    <a:lnTo>
                      <a:pt x="838" y="229"/>
                    </a:lnTo>
                    <a:lnTo>
                      <a:pt x="838" y="228"/>
                    </a:lnTo>
                    <a:lnTo>
                      <a:pt x="838" y="226"/>
                    </a:lnTo>
                    <a:lnTo>
                      <a:pt x="838" y="226"/>
                    </a:lnTo>
                    <a:lnTo>
                      <a:pt x="837" y="223"/>
                    </a:lnTo>
                    <a:lnTo>
                      <a:pt x="837" y="221"/>
                    </a:lnTo>
                    <a:lnTo>
                      <a:pt x="838" y="221"/>
                    </a:lnTo>
                    <a:lnTo>
                      <a:pt x="842" y="221"/>
                    </a:lnTo>
                    <a:lnTo>
                      <a:pt x="843" y="221"/>
                    </a:lnTo>
                    <a:lnTo>
                      <a:pt x="843" y="218"/>
                    </a:lnTo>
                    <a:lnTo>
                      <a:pt x="843" y="217"/>
                    </a:lnTo>
                    <a:lnTo>
                      <a:pt x="843" y="215"/>
                    </a:lnTo>
                    <a:lnTo>
                      <a:pt x="843" y="213"/>
                    </a:lnTo>
                    <a:lnTo>
                      <a:pt x="843" y="212"/>
                    </a:lnTo>
                    <a:lnTo>
                      <a:pt x="843" y="209"/>
                    </a:lnTo>
                    <a:lnTo>
                      <a:pt x="842" y="209"/>
                    </a:lnTo>
                    <a:lnTo>
                      <a:pt x="842" y="204"/>
                    </a:lnTo>
                    <a:lnTo>
                      <a:pt x="842" y="201"/>
                    </a:lnTo>
                    <a:lnTo>
                      <a:pt x="842" y="197"/>
                    </a:lnTo>
                    <a:lnTo>
                      <a:pt x="842" y="194"/>
                    </a:lnTo>
                    <a:lnTo>
                      <a:pt x="840" y="193"/>
                    </a:lnTo>
                    <a:lnTo>
                      <a:pt x="838" y="191"/>
                    </a:lnTo>
                    <a:lnTo>
                      <a:pt x="838" y="188"/>
                    </a:lnTo>
                    <a:lnTo>
                      <a:pt x="835" y="183"/>
                    </a:lnTo>
                    <a:lnTo>
                      <a:pt x="834" y="181"/>
                    </a:lnTo>
                    <a:lnTo>
                      <a:pt x="834" y="180"/>
                    </a:lnTo>
                    <a:lnTo>
                      <a:pt x="835" y="178"/>
                    </a:lnTo>
                    <a:lnTo>
                      <a:pt x="837" y="178"/>
                    </a:lnTo>
                    <a:lnTo>
                      <a:pt x="838" y="177"/>
                    </a:lnTo>
                    <a:lnTo>
                      <a:pt x="840" y="175"/>
                    </a:lnTo>
                    <a:lnTo>
                      <a:pt x="842" y="170"/>
                    </a:lnTo>
                    <a:lnTo>
                      <a:pt x="843" y="170"/>
                    </a:lnTo>
                    <a:lnTo>
                      <a:pt x="845" y="172"/>
                    </a:lnTo>
                    <a:lnTo>
                      <a:pt x="846" y="172"/>
                    </a:lnTo>
                    <a:lnTo>
                      <a:pt x="856" y="174"/>
                    </a:lnTo>
                    <a:lnTo>
                      <a:pt x="857" y="174"/>
                    </a:lnTo>
                    <a:lnTo>
                      <a:pt x="859" y="174"/>
                    </a:lnTo>
                    <a:lnTo>
                      <a:pt x="861" y="172"/>
                    </a:lnTo>
                    <a:lnTo>
                      <a:pt x="859" y="170"/>
                    </a:lnTo>
                    <a:lnTo>
                      <a:pt x="859" y="169"/>
                    </a:lnTo>
                    <a:lnTo>
                      <a:pt x="859" y="167"/>
                    </a:lnTo>
                    <a:lnTo>
                      <a:pt x="859" y="167"/>
                    </a:lnTo>
                    <a:lnTo>
                      <a:pt x="859" y="166"/>
                    </a:lnTo>
                    <a:lnTo>
                      <a:pt x="859" y="164"/>
                    </a:lnTo>
                    <a:lnTo>
                      <a:pt x="859" y="161"/>
                    </a:lnTo>
                    <a:lnTo>
                      <a:pt x="861" y="159"/>
                    </a:lnTo>
                    <a:lnTo>
                      <a:pt x="861" y="158"/>
                    </a:lnTo>
                    <a:lnTo>
                      <a:pt x="859" y="156"/>
                    </a:lnTo>
                    <a:lnTo>
                      <a:pt x="859" y="154"/>
                    </a:lnTo>
                    <a:lnTo>
                      <a:pt x="862" y="154"/>
                    </a:lnTo>
                    <a:lnTo>
                      <a:pt x="861" y="153"/>
                    </a:lnTo>
                    <a:lnTo>
                      <a:pt x="861" y="151"/>
                    </a:lnTo>
                    <a:lnTo>
                      <a:pt x="859" y="150"/>
                    </a:lnTo>
                    <a:lnTo>
                      <a:pt x="861" y="148"/>
                    </a:lnTo>
                    <a:lnTo>
                      <a:pt x="862" y="146"/>
                    </a:lnTo>
                    <a:lnTo>
                      <a:pt x="862" y="146"/>
                    </a:lnTo>
                    <a:lnTo>
                      <a:pt x="861" y="145"/>
                    </a:lnTo>
                    <a:lnTo>
                      <a:pt x="861" y="142"/>
                    </a:lnTo>
                    <a:lnTo>
                      <a:pt x="859" y="138"/>
                    </a:lnTo>
                    <a:lnTo>
                      <a:pt x="861" y="138"/>
                    </a:lnTo>
                    <a:lnTo>
                      <a:pt x="861" y="137"/>
                    </a:lnTo>
                    <a:lnTo>
                      <a:pt x="861" y="135"/>
                    </a:lnTo>
                    <a:lnTo>
                      <a:pt x="861" y="135"/>
                    </a:lnTo>
                    <a:lnTo>
                      <a:pt x="861" y="134"/>
                    </a:lnTo>
                    <a:lnTo>
                      <a:pt x="859" y="132"/>
                    </a:lnTo>
                    <a:lnTo>
                      <a:pt x="859" y="132"/>
                    </a:lnTo>
                    <a:lnTo>
                      <a:pt x="859" y="129"/>
                    </a:lnTo>
                    <a:lnTo>
                      <a:pt x="859" y="127"/>
                    </a:lnTo>
                    <a:lnTo>
                      <a:pt x="859" y="126"/>
                    </a:lnTo>
                    <a:lnTo>
                      <a:pt x="857" y="124"/>
                    </a:lnTo>
                    <a:lnTo>
                      <a:pt x="857" y="122"/>
                    </a:lnTo>
                    <a:lnTo>
                      <a:pt x="859" y="121"/>
                    </a:lnTo>
                    <a:lnTo>
                      <a:pt x="862" y="121"/>
                    </a:lnTo>
                    <a:lnTo>
                      <a:pt x="862" y="119"/>
                    </a:lnTo>
                    <a:lnTo>
                      <a:pt x="862" y="118"/>
                    </a:lnTo>
                    <a:lnTo>
                      <a:pt x="862" y="114"/>
                    </a:lnTo>
                    <a:lnTo>
                      <a:pt x="861" y="113"/>
                    </a:lnTo>
                    <a:lnTo>
                      <a:pt x="861" y="111"/>
                    </a:lnTo>
                    <a:lnTo>
                      <a:pt x="859" y="110"/>
                    </a:lnTo>
                    <a:lnTo>
                      <a:pt x="857" y="107"/>
                    </a:lnTo>
                    <a:lnTo>
                      <a:pt x="857" y="105"/>
                    </a:lnTo>
                    <a:lnTo>
                      <a:pt x="859" y="105"/>
                    </a:lnTo>
                    <a:lnTo>
                      <a:pt x="857" y="102"/>
                    </a:lnTo>
                    <a:lnTo>
                      <a:pt x="856" y="100"/>
                    </a:lnTo>
                    <a:lnTo>
                      <a:pt x="854" y="100"/>
                    </a:lnTo>
                    <a:lnTo>
                      <a:pt x="853" y="99"/>
                    </a:lnTo>
                    <a:lnTo>
                      <a:pt x="849" y="99"/>
                    </a:lnTo>
                    <a:lnTo>
                      <a:pt x="848" y="100"/>
                    </a:lnTo>
                    <a:lnTo>
                      <a:pt x="846" y="100"/>
                    </a:lnTo>
                    <a:lnTo>
                      <a:pt x="845" y="102"/>
                    </a:lnTo>
                    <a:lnTo>
                      <a:pt x="843" y="103"/>
                    </a:lnTo>
                    <a:lnTo>
                      <a:pt x="843" y="103"/>
                    </a:lnTo>
                    <a:lnTo>
                      <a:pt x="842" y="103"/>
                    </a:lnTo>
                    <a:lnTo>
                      <a:pt x="840" y="107"/>
                    </a:lnTo>
                    <a:lnTo>
                      <a:pt x="837" y="107"/>
                    </a:lnTo>
                    <a:lnTo>
                      <a:pt x="835" y="107"/>
                    </a:lnTo>
                    <a:lnTo>
                      <a:pt x="835" y="110"/>
                    </a:lnTo>
                    <a:lnTo>
                      <a:pt x="835" y="111"/>
                    </a:lnTo>
                    <a:lnTo>
                      <a:pt x="834" y="113"/>
                    </a:lnTo>
                    <a:lnTo>
                      <a:pt x="832" y="114"/>
                    </a:lnTo>
                    <a:lnTo>
                      <a:pt x="832" y="116"/>
                    </a:lnTo>
                    <a:lnTo>
                      <a:pt x="830" y="118"/>
                    </a:lnTo>
                    <a:lnTo>
                      <a:pt x="829" y="119"/>
                    </a:lnTo>
                    <a:lnTo>
                      <a:pt x="826" y="119"/>
                    </a:lnTo>
                    <a:lnTo>
                      <a:pt x="824" y="119"/>
                    </a:lnTo>
                    <a:lnTo>
                      <a:pt x="822" y="119"/>
                    </a:lnTo>
                    <a:lnTo>
                      <a:pt x="821" y="121"/>
                    </a:lnTo>
                    <a:lnTo>
                      <a:pt x="819" y="121"/>
                    </a:lnTo>
                    <a:lnTo>
                      <a:pt x="818" y="119"/>
                    </a:lnTo>
                    <a:lnTo>
                      <a:pt x="818" y="118"/>
                    </a:lnTo>
                    <a:lnTo>
                      <a:pt x="814" y="118"/>
                    </a:lnTo>
                    <a:lnTo>
                      <a:pt x="813" y="119"/>
                    </a:lnTo>
                    <a:lnTo>
                      <a:pt x="811" y="119"/>
                    </a:lnTo>
                    <a:lnTo>
                      <a:pt x="810" y="118"/>
                    </a:lnTo>
                    <a:lnTo>
                      <a:pt x="808" y="114"/>
                    </a:lnTo>
                    <a:lnTo>
                      <a:pt x="806" y="114"/>
                    </a:lnTo>
                    <a:lnTo>
                      <a:pt x="805" y="111"/>
                    </a:lnTo>
                    <a:lnTo>
                      <a:pt x="805" y="110"/>
                    </a:lnTo>
                    <a:lnTo>
                      <a:pt x="805" y="108"/>
                    </a:lnTo>
                    <a:lnTo>
                      <a:pt x="805" y="105"/>
                    </a:lnTo>
                    <a:lnTo>
                      <a:pt x="805" y="103"/>
                    </a:lnTo>
                    <a:lnTo>
                      <a:pt x="803" y="100"/>
                    </a:lnTo>
                    <a:lnTo>
                      <a:pt x="802" y="100"/>
                    </a:lnTo>
                    <a:lnTo>
                      <a:pt x="802" y="99"/>
                    </a:lnTo>
                    <a:lnTo>
                      <a:pt x="802" y="97"/>
                    </a:lnTo>
                    <a:lnTo>
                      <a:pt x="802" y="95"/>
                    </a:lnTo>
                    <a:lnTo>
                      <a:pt x="803" y="94"/>
                    </a:lnTo>
                    <a:lnTo>
                      <a:pt x="802" y="94"/>
                    </a:lnTo>
                    <a:lnTo>
                      <a:pt x="800" y="94"/>
                    </a:lnTo>
                    <a:lnTo>
                      <a:pt x="798" y="95"/>
                    </a:lnTo>
                    <a:lnTo>
                      <a:pt x="797" y="95"/>
                    </a:lnTo>
                    <a:lnTo>
                      <a:pt x="795" y="95"/>
                    </a:lnTo>
                    <a:lnTo>
                      <a:pt x="794" y="95"/>
                    </a:lnTo>
                    <a:lnTo>
                      <a:pt x="792" y="94"/>
                    </a:lnTo>
                    <a:lnTo>
                      <a:pt x="791" y="94"/>
                    </a:lnTo>
                    <a:lnTo>
                      <a:pt x="791" y="94"/>
                    </a:lnTo>
                    <a:lnTo>
                      <a:pt x="787" y="92"/>
                    </a:lnTo>
                    <a:lnTo>
                      <a:pt x="787" y="91"/>
                    </a:lnTo>
                    <a:lnTo>
                      <a:pt x="786" y="89"/>
                    </a:lnTo>
                    <a:lnTo>
                      <a:pt x="786" y="89"/>
                    </a:lnTo>
                    <a:lnTo>
                      <a:pt x="784" y="87"/>
                    </a:lnTo>
                    <a:lnTo>
                      <a:pt x="783" y="86"/>
                    </a:lnTo>
                    <a:lnTo>
                      <a:pt x="781" y="86"/>
                    </a:lnTo>
                    <a:lnTo>
                      <a:pt x="781" y="84"/>
                    </a:lnTo>
                    <a:lnTo>
                      <a:pt x="779" y="83"/>
                    </a:lnTo>
                    <a:lnTo>
                      <a:pt x="779" y="83"/>
                    </a:lnTo>
                    <a:lnTo>
                      <a:pt x="778" y="83"/>
                    </a:lnTo>
                    <a:lnTo>
                      <a:pt x="776" y="84"/>
                    </a:lnTo>
                    <a:lnTo>
                      <a:pt x="775" y="83"/>
                    </a:lnTo>
                    <a:lnTo>
                      <a:pt x="773" y="84"/>
                    </a:lnTo>
                    <a:lnTo>
                      <a:pt x="773" y="86"/>
                    </a:lnTo>
                    <a:lnTo>
                      <a:pt x="771" y="84"/>
                    </a:lnTo>
                    <a:lnTo>
                      <a:pt x="771" y="83"/>
                    </a:lnTo>
                    <a:lnTo>
                      <a:pt x="770" y="83"/>
                    </a:lnTo>
                    <a:lnTo>
                      <a:pt x="767" y="83"/>
                    </a:lnTo>
                    <a:lnTo>
                      <a:pt x="765" y="81"/>
                    </a:lnTo>
                    <a:lnTo>
                      <a:pt x="767" y="79"/>
                    </a:lnTo>
                    <a:lnTo>
                      <a:pt x="767" y="79"/>
                    </a:lnTo>
                    <a:lnTo>
                      <a:pt x="765" y="79"/>
                    </a:lnTo>
                    <a:lnTo>
                      <a:pt x="763" y="81"/>
                    </a:lnTo>
                    <a:lnTo>
                      <a:pt x="760" y="79"/>
                    </a:lnTo>
                    <a:lnTo>
                      <a:pt x="759" y="81"/>
                    </a:lnTo>
                    <a:lnTo>
                      <a:pt x="757" y="79"/>
                    </a:lnTo>
                    <a:lnTo>
                      <a:pt x="755" y="79"/>
                    </a:lnTo>
                    <a:lnTo>
                      <a:pt x="754" y="79"/>
                    </a:lnTo>
                    <a:lnTo>
                      <a:pt x="754" y="78"/>
                    </a:lnTo>
                    <a:lnTo>
                      <a:pt x="751" y="78"/>
                    </a:lnTo>
                    <a:lnTo>
                      <a:pt x="747" y="75"/>
                    </a:lnTo>
                    <a:lnTo>
                      <a:pt x="746" y="71"/>
                    </a:lnTo>
                    <a:lnTo>
                      <a:pt x="746" y="70"/>
                    </a:lnTo>
                    <a:lnTo>
                      <a:pt x="746" y="67"/>
                    </a:lnTo>
                    <a:lnTo>
                      <a:pt x="744" y="67"/>
                    </a:lnTo>
                    <a:lnTo>
                      <a:pt x="743" y="65"/>
                    </a:lnTo>
                    <a:lnTo>
                      <a:pt x="743" y="63"/>
                    </a:lnTo>
                    <a:lnTo>
                      <a:pt x="741" y="62"/>
                    </a:lnTo>
                    <a:lnTo>
                      <a:pt x="741" y="59"/>
                    </a:lnTo>
                    <a:lnTo>
                      <a:pt x="740" y="57"/>
                    </a:lnTo>
                    <a:lnTo>
                      <a:pt x="735" y="54"/>
                    </a:lnTo>
                    <a:lnTo>
                      <a:pt x="733" y="49"/>
                    </a:lnTo>
                    <a:lnTo>
                      <a:pt x="732" y="48"/>
                    </a:lnTo>
                    <a:lnTo>
                      <a:pt x="730" y="46"/>
                    </a:lnTo>
                    <a:lnTo>
                      <a:pt x="730" y="46"/>
                    </a:lnTo>
                    <a:lnTo>
                      <a:pt x="728" y="46"/>
                    </a:lnTo>
                    <a:lnTo>
                      <a:pt x="728" y="44"/>
                    </a:lnTo>
                    <a:lnTo>
                      <a:pt x="728" y="43"/>
                    </a:lnTo>
                    <a:lnTo>
                      <a:pt x="727" y="41"/>
                    </a:lnTo>
                    <a:lnTo>
                      <a:pt x="727" y="40"/>
                    </a:lnTo>
                    <a:lnTo>
                      <a:pt x="725" y="40"/>
                    </a:lnTo>
                    <a:lnTo>
                      <a:pt x="725" y="36"/>
                    </a:lnTo>
                    <a:lnTo>
                      <a:pt x="722" y="35"/>
                    </a:lnTo>
                    <a:lnTo>
                      <a:pt x="722" y="32"/>
                    </a:lnTo>
                    <a:lnTo>
                      <a:pt x="719" y="30"/>
                    </a:lnTo>
                    <a:lnTo>
                      <a:pt x="719" y="28"/>
                    </a:lnTo>
                    <a:lnTo>
                      <a:pt x="719" y="27"/>
                    </a:lnTo>
                    <a:lnTo>
                      <a:pt x="719" y="25"/>
                    </a:lnTo>
                    <a:lnTo>
                      <a:pt x="716" y="25"/>
                    </a:lnTo>
                    <a:lnTo>
                      <a:pt x="714" y="24"/>
                    </a:lnTo>
                    <a:lnTo>
                      <a:pt x="714" y="24"/>
                    </a:lnTo>
                    <a:lnTo>
                      <a:pt x="714" y="20"/>
                    </a:lnTo>
                    <a:lnTo>
                      <a:pt x="714" y="19"/>
                    </a:lnTo>
                    <a:lnTo>
                      <a:pt x="712" y="17"/>
                    </a:lnTo>
                    <a:lnTo>
                      <a:pt x="711" y="17"/>
                    </a:lnTo>
                    <a:lnTo>
                      <a:pt x="711" y="16"/>
                    </a:lnTo>
                    <a:lnTo>
                      <a:pt x="711" y="14"/>
                    </a:lnTo>
                    <a:lnTo>
                      <a:pt x="709" y="14"/>
                    </a:lnTo>
                    <a:lnTo>
                      <a:pt x="706" y="14"/>
                    </a:lnTo>
                    <a:lnTo>
                      <a:pt x="706" y="12"/>
                    </a:lnTo>
                    <a:lnTo>
                      <a:pt x="706" y="11"/>
                    </a:lnTo>
                    <a:lnTo>
                      <a:pt x="706" y="11"/>
                    </a:lnTo>
                    <a:lnTo>
                      <a:pt x="704" y="9"/>
                    </a:lnTo>
                    <a:lnTo>
                      <a:pt x="703" y="11"/>
                    </a:lnTo>
                    <a:lnTo>
                      <a:pt x="701" y="9"/>
                    </a:lnTo>
                    <a:lnTo>
                      <a:pt x="700" y="9"/>
                    </a:lnTo>
                    <a:lnTo>
                      <a:pt x="700" y="8"/>
                    </a:lnTo>
                    <a:lnTo>
                      <a:pt x="700" y="8"/>
                    </a:lnTo>
                    <a:lnTo>
                      <a:pt x="700" y="6"/>
                    </a:lnTo>
                    <a:lnTo>
                      <a:pt x="698" y="4"/>
                    </a:lnTo>
                    <a:lnTo>
                      <a:pt x="697" y="4"/>
                    </a:lnTo>
                    <a:lnTo>
                      <a:pt x="695" y="3"/>
                    </a:lnTo>
                    <a:lnTo>
                      <a:pt x="693" y="4"/>
                    </a:lnTo>
                    <a:lnTo>
                      <a:pt x="692" y="4"/>
                    </a:lnTo>
                    <a:lnTo>
                      <a:pt x="690" y="3"/>
                    </a:lnTo>
                    <a:lnTo>
                      <a:pt x="689" y="4"/>
                    </a:lnTo>
                    <a:lnTo>
                      <a:pt x="690" y="6"/>
                    </a:lnTo>
                    <a:lnTo>
                      <a:pt x="689" y="6"/>
                    </a:lnTo>
                    <a:lnTo>
                      <a:pt x="685" y="6"/>
                    </a:lnTo>
                    <a:lnTo>
                      <a:pt x="685" y="4"/>
                    </a:lnTo>
                    <a:lnTo>
                      <a:pt x="684" y="4"/>
                    </a:lnTo>
                    <a:lnTo>
                      <a:pt x="681" y="4"/>
                    </a:lnTo>
                    <a:lnTo>
                      <a:pt x="679" y="4"/>
                    </a:lnTo>
                    <a:lnTo>
                      <a:pt x="677" y="3"/>
                    </a:lnTo>
                    <a:lnTo>
                      <a:pt x="673" y="1"/>
                    </a:lnTo>
                    <a:lnTo>
                      <a:pt x="671" y="1"/>
                    </a:lnTo>
                    <a:lnTo>
                      <a:pt x="669" y="0"/>
                    </a:lnTo>
                    <a:lnTo>
                      <a:pt x="668" y="0"/>
                    </a:lnTo>
                    <a:lnTo>
                      <a:pt x="666" y="0"/>
                    </a:lnTo>
                    <a:lnTo>
                      <a:pt x="663" y="1"/>
                    </a:lnTo>
                    <a:lnTo>
                      <a:pt x="661" y="3"/>
                    </a:lnTo>
                    <a:lnTo>
                      <a:pt x="660" y="3"/>
                    </a:lnTo>
                    <a:lnTo>
                      <a:pt x="660" y="4"/>
                    </a:lnTo>
                    <a:lnTo>
                      <a:pt x="657" y="4"/>
                    </a:lnTo>
                    <a:lnTo>
                      <a:pt x="655" y="4"/>
                    </a:lnTo>
                    <a:lnTo>
                      <a:pt x="652" y="4"/>
                    </a:lnTo>
                    <a:lnTo>
                      <a:pt x="650" y="6"/>
                    </a:lnTo>
                    <a:lnTo>
                      <a:pt x="647" y="6"/>
                    </a:lnTo>
                    <a:lnTo>
                      <a:pt x="647" y="8"/>
                    </a:lnTo>
                    <a:lnTo>
                      <a:pt x="644" y="9"/>
                    </a:lnTo>
                    <a:lnTo>
                      <a:pt x="642" y="8"/>
                    </a:lnTo>
                    <a:lnTo>
                      <a:pt x="642" y="9"/>
                    </a:lnTo>
                    <a:lnTo>
                      <a:pt x="641" y="9"/>
                    </a:lnTo>
                    <a:lnTo>
                      <a:pt x="638" y="9"/>
                    </a:lnTo>
                    <a:lnTo>
                      <a:pt x="634" y="9"/>
                    </a:lnTo>
                    <a:lnTo>
                      <a:pt x="633" y="11"/>
                    </a:lnTo>
                    <a:lnTo>
                      <a:pt x="633" y="12"/>
                    </a:lnTo>
                    <a:lnTo>
                      <a:pt x="631" y="16"/>
                    </a:lnTo>
                    <a:lnTo>
                      <a:pt x="630" y="19"/>
                    </a:lnTo>
                    <a:lnTo>
                      <a:pt x="630" y="19"/>
                    </a:lnTo>
                    <a:lnTo>
                      <a:pt x="630" y="20"/>
                    </a:lnTo>
                    <a:lnTo>
                      <a:pt x="628" y="22"/>
                    </a:lnTo>
                    <a:lnTo>
                      <a:pt x="628" y="25"/>
                    </a:lnTo>
                    <a:lnTo>
                      <a:pt x="630" y="27"/>
                    </a:lnTo>
                    <a:lnTo>
                      <a:pt x="631" y="27"/>
                    </a:lnTo>
                    <a:lnTo>
                      <a:pt x="634" y="25"/>
                    </a:lnTo>
                    <a:lnTo>
                      <a:pt x="636" y="24"/>
                    </a:lnTo>
                    <a:lnTo>
                      <a:pt x="638" y="25"/>
                    </a:lnTo>
                    <a:lnTo>
                      <a:pt x="639" y="28"/>
                    </a:lnTo>
                    <a:lnTo>
                      <a:pt x="641" y="30"/>
                    </a:lnTo>
                    <a:lnTo>
                      <a:pt x="642" y="32"/>
                    </a:lnTo>
                    <a:lnTo>
                      <a:pt x="642" y="35"/>
                    </a:lnTo>
                    <a:lnTo>
                      <a:pt x="644" y="36"/>
                    </a:lnTo>
                    <a:lnTo>
                      <a:pt x="642" y="40"/>
                    </a:lnTo>
                    <a:lnTo>
                      <a:pt x="641" y="41"/>
                    </a:lnTo>
                    <a:lnTo>
                      <a:pt x="639" y="43"/>
                    </a:lnTo>
                    <a:lnTo>
                      <a:pt x="639" y="46"/>
                    </a:lnTo>
                    <a:lnTo>
                      <a:pt x="638" y="48"/>
                    </a:lnTo>
                    <a:lnTo>
                      <a:pt x="636" y="51"/>
                    </a:lnTo>
                    <a:lnTo>
                      <a:pt x="636" y="54"/>
                    </a:lnTo>
                    <a:lnTo>
                      <a:pt x="636" y="55"/>
                    </a:lnTo>
                    <a:lnTo>
                      <a:pt x="636" y="57"/>
                    </a:lnTo>
                    <a:lnTo>
                      <a:pt x="636" y="60"/>
                    </a:lnTo>
                    <a:lnTo>
                      <a:pt x="638" y="62"/>
                    </a:lnTo>
                    <a:lnTo>
                      <a:pt x="638" y="65"/>
                    </a:lnTo>
                    <a:lnTo>
                      <a:pt x="636" y="65"/>
                    </a:lnTo>
                    <a:lnTo>
                      <a:pt x="636" y="67"/>
                    </a:lnTo>
                    <a:lnTo>
                      <a:pt x="638" y="70"/>
                    </a:lnTo>
                    <a:lnTo>
                      <a:pt x="638" y="73"/>
                    </a:lnTo>
                    <a:lnTo>
                      <a:pt x="636" y="75"/>
                    </a:lnTo>
                    <a:lnTo>
                      <a:pt x="636" y="78"/>
                    </a:lnTo>
                    <a:lnTo>
                      <a:pt x="638" y="79"/>
                    </a:lnTo>
                    <a:lnTo>
                      <a:pt x="639" y="79"/>
                    </a:lnTo>
                    <a:lnTo>
                      <a:pt x="639" y="79"/>
                    </a:lnTo>
                    <a:lnTo>
                      <a:pt x="641" y="79"/>
                    </a:lnTo>
                    <a:lnTo>
                      <a:pt x="642" y="83"/>
                    </a:lnTo>
                    <a:lnTo>
                      <a:pt x="641" y="86"/>
                    </a:lnTo>
                    <a:lnTo>
                      <a:pt x="639" y="87"/>
                    </a:lnTo>
                    <a:lnTo>
                      <a:pt x="633" y="87"/>
                    </a:lnTo>
                    <a:lnTo>
                      <a:pt x="630" y="91"/>
                    </a:lnTo>
                    <a:lnTo>
                      <a:pt x="623" y="97"/>
                    </a:lnTo>
                    <a:lnTo>
                      <a:pt x="622" y="97"/>
                    </a:lnTo>
                    <a:lnTo>
                      <a:pt x="620" y="95"/>
                    </a:lnTo>
                    <a:lnTo>
                      <a:pt x="615" y="95"/>
                    </a:lnTo>
                    <a:lnTo>
                      <a:pt x="614" y="95"/>
                    </a:lnTo>
                    <a:lnTo>
                      <a:pt x="614" y="94"/>
                    </a:lnTo>
                    <a:lnTo>
                      <a:pt x="610" y="94"/>
                    </a:lnTo>
                    <a:lnTo>
                      <a:pt x="609" y="94"/>
                    </a:lnTo>
                    <a:lnTo>
                      <a:pt x="609" y="95"/>
                    </a:lnTo>
                    <a:lnTo>
                      <a:pt x="607" y="116"/>
                    </a:lnTo>
                    <a:lnTo>
                      <a:pt x="607" y="121"/>
                    </a:lnTo>
                    <a:lnTo>
                      <a:pt x="606" y="126"/>
                    </a:lnTo>
                    <a:lnTo>
                      <a:pt x="606" y="127"/>
                    </a:lnTo>
                    <a:lnTo>
                      <a:pt x="604" y="134"/>
                    </a:lnTo>
                    <a:lnTo>
                      <a:pt x="607" y="138"/>
                    </a:lnTo>
                    <a:lnTo>
                      <a:pt x="614" y="142"/>
                    </a:lnTo>
                    <a:lnTo>
                      <a:pt x="618" y="138"/>
                    </a:lnTo>
                    <a:lnTo>
                      <a:pt x="623" y="138"/>
                    </a:lnTo>
                    <a:lnTo>
                      <a:pt x="630" y="140"/>
                    </a:lnTo>
                    <a:lnTo>
                      <a:pt x="633" y="142"/>
                    </a:lnTo>
                    <a:lnTo>
                      <a:pt x="636" y="137"/>
                    </a:lnTo>
                    <a:lnTo>
                      <a:pt x="636" y="134"/>
                    </a:lnTo>
                    <a:lnTo>
                      <a:pt x="636" y="130"/>
                    </a:lnTo>
                    <a:lnTo>
                      <a:pt x="639" y="130"/>
                    </a:lnTo>
                    <a:lnTo>
                      <a:pt x="641" y="129"/>
                    </a:lnTo>
                    <a:lnTo>
                      <a:pt x="647" y="130"/>
                    </a:lnTo>
                    <a:lnTo>
                      <a:pt x="650" y="135"/>
                    </a:lnTo>
                    <a:lnTo>
                      <a:pt x="657" y="140"/>
                    </a:lnTo>
                    <a:lnTo>
                      <a:pt x="660" y="145"/>
                    </a:lnTo>
                    <a:lnTo>
                      <a:pt x="665" y="148"/>
                    </a:lnTo>
                    <a:lnTo>
                      <a:pt x="665" y="151"/>
                    </a:lnTo>
                    <a:lnTo>
                      <a:pt x="666" y="153"/>
                    </a:lnTo>
                    <a:lnTo>
                      <a:pt x="666" y="154"/>
                    </a:lnTo>
                    <a:lnTo>
                      <a:pt x="665" y="158"/>
                    </a:lnTo>
                    <a:lnTo>
                      <a:pt x="665" y="159"/>
                    </a:lnTo>
                    <a:lnTo>
                      <a:pt x="665" y="161"/>
                    </a:lnTo>
                    <a:lnTo>
                      <a:pt x="661" y="159"/>
                    </a:lnTo>
                    <a:lnTo>
                      <a:pt x="660" y="159"/>
                    </a:lnTo>
                    <a:lnTo>
                      <a:pt x="658" y="159"/>
                    </a:lnTo>
                    <a:lnTo>
                      <a:pt x="657" y="161"/>
                    </a:lnTo>
                    <a:lnTo>
                      <a:pt x="652" y="159"/>
                    </a:lnTo>
                    <a:lnTo>
                      <a:pt x="650" y="159"/>
                    </a:lnTo>
                    <a:lnTo>
                      <a:pt x="647" y="162"/>
                    </a:lnTo>
                    <a:lnTo>
                      <a:pt x="644" y="166"/>
                    </a:lnTo>
                    <a:lnTo>
                      <a:pt x="641" y="167"/>
                    </a:lnTo>
                    <a:lnTo>
                      <a:pt x="639" y="166"/>
                    </a:lnTo>
                    <a:lnTo>
                      <a:pt x="638" y="166"/>
                    </a:lnTo>
                    <a:lnTo>
                      <a:pt x="638" y="169"/>
                    </a:lnTo>
                    <a:lnTo>
                      <a:pt x="636" y="170"/>
                    </a:lnTo>
                    <a:lnTo>
                      <a:pt x="634" y="170"/>
                    </a:lnTo>
                    <a:lnTo>
                      <a:pt x="633" y="170"/>
                    </a:lnTo>
                    <a:lnTo>
                      <a:pt x="631" y="172"/>
                    </a:lnTo>
                    <a:lnTo>
                      <a:pt x="630" y="175"/>
                    </a:lnTo>
                    <a:lnTo>
                      <a:pt x="628" y="180"/>
                    </a:lnTo>
                    <a:lnTo>
                      <a:pt x="630" y="181"/>
                    </a:lnTo>
                    <a:lnTo>
                      <a:pt x="628" y="185"/>
                    </a:lnTo>
                    <a:lnTo>
                      <a:pt x="625" y="185"/>
                    </a:lnTo>
                    <a:lnTo>
                      <a:pt x="618" y="189"/>
                    </a:lnTo>
                    <a:lnTo>
                      <a:pt x="615" y="189"/>
                    </a:lnTo>
                    <a:lnTo>
                      <a:pt x="612" y="188"/>
                    </a:lnTo>
                    <a:lnTo>
                      <a:pt x="610" y="189"/>
                    </a:lnTo>
                    <a:lnTo>
                      <a:pt x="607" y="196"/>
                    </a:lnTo>
                    <a:lnTo>
                      <a:pt x="604" y="197"/>
                    </a:lnTo>
                    <a:lnTo>
                      <a:pt x="601" y="199"/>
                    </a:lnTo>
                    <a:lnTo>
                      <a:pt x="599" y="201"/>
                    </a:lnTo>
                    <a:lnTo>
                      <a:pt x="599" y="204"/>
                    </a:lnTo>
                    <a:lnTo>
                      <a:pt x="598" y="204"/>
                    </a:lnTo>
                    <a:lnTo>
                      <a:pt x="595" y="202"/>
                    </a:lnTo>
                    <a:lnTo>
                      <a:pt x="591" y="202"/>
                    </a:lnTo>
                    <a:lnTo>
                      <a:pt x="587" y="201"/>
                    </a:lnTo>
                    <a:lnTo>
                      <a:pt x="583" y="197"/>
                    </a:lnTo>
                    <a:lnTo>
                      <a:pt x="580" y="197"/>
                    </a:lnTo>
                    <a:lnTo>
                      <a:pt x="574" y="199"/>
                    </a:lnTo>
                    <a:lnTo>
                      <a:pt x="571" y="201"/>
                    </a:lnTo>
                    <a:lnTo>
                      <a:pt x="569" y="204"/>
                    </a:lnTo>
                    <a:lnTo>
                      <a:pt x="569" y="210"/>
                    </a:lnTo>
                    <a:lnTo>
                      <a:pt x="569" y="213"/>
                    </a:lnTo>
                    <a:lnTo>
                      <a:pt x="569" y="215"/>
                    </a:lnTo>
                    <a:lnTo>
                      <a:pt x="575" y="220"/>
                    </a:lnTo>
                    <a:lnTo>
                      <a:pt x="580" y="223"/>
                    </a:lnTo>
                    <a:lnTo>
                      <a:pt x="580" y="225"/>
                    </a:lnTo>
                    <a:lnTo>
                      <a:pt x="580" y="228"/>
                    </a:lnTo>
                    <a:lnTo>
                      <a:pt x="577" y="229"/>
                    </a:lnTo>
                    <a:lnTo>
                      <a:pt x="572" y="237"/>
                    </a:lnTo>
                    <a:lnTo>
                      <a:pt x="567" y="244"/>
                    </a:lnTo>
                    <a:lnTo>
                      <a:pt x="566" y="247"/>
                    </a:lnTo>
                    <a:lnTo>
                      <a:pt x="564" y="247"/>
                    </a:lnTo>
                    <a:lnTo>
                      <a:pt x="559" y="248"/>
                    </a:lnTo>
                    <a:lnTo>
                      <a:pt x="556" y="248"/>
                    </a:lnTo>
                    <a:lnTo>
                      <a:pt x="552" y="252"/>
                    </a:lnTo>
                    <a:lnTo>
                      <a:pt x="548" y="255"/>
                    </a:lnTo>
                    <a:lnTo>
                      <a:pt x="544" y="255"/>
                    </a:lnTo>
                    <a:lnTo>
                      <a:pt x="539" y="255"/>
                    </a:lnTo>
                    <a:lnTo>
                      <a:pt x="534" y="256"/>
                    </a:lnTo>
                    <a:lnTo>
                      <a:pt x="529" y="258"/>
                    </a:lnTo>
                    <a:lnTo>
                      <a:pt x="520" y="261"/>
                    </a:lnTo>
                    <a:lnTo>
                      <a:pt x="512" y="264"/>
                    </a:lnTo>
                    <a:lnTo>
                      <a:pt x="508" y="269"/>
                    </a:lnTo>
                    <a:lnTo>
                      <a:pt x="502" y="274"/>
                    </a:lnTo>
                    <a:lnTo>
                      <a:pt x="499" y="276"/>
                    </a:lnTo>
                    <a:lnTo>
                      <a:pt x="496" y="276"/>
                    </a:lnTo>
                    <a:lnTo>
                      <a:pt x="493" y="274"/>
                    </a:lnTo>
                    <a:lnTo>
                      <a:pt x="493" y="272"/>
                    </a:lnTo>
                    <a:lnTo>
                      <a:pt x="491" y="271"/>
                    </a:lnTo>
                    <a:lnTo>
                      <a:pt x="486" y="272"/>
                    </a:lnTo>
                    <a:lnTo>
                      <a:pt x="481" y="274"/>
                    </a:lnTo>
                    <a:lnTo>
                      <a:pt x="475" y="271"/>
                    </a:lnTo>
                    <a:lnTo>
                      <a:pt x="472" y="271"/>
                    </a:lnTo>
                    <a:lnTo>
                      <a:pt x="462" y="268"/>
                    </a:lnTo>
                    <a:lnTo>
                      <a:pt x="454" y="263"/>
                    </a:lnTo>
                    <a:lnTo>
                      <a:pt x="450" y="258"/>
                    </a:lnTo>
                    <a:lnTo>
                      <a:pt x="445" y="258"/>
                    </a:lnTo>
                    <a:lnTo>
                      <a:pt x="435" y="256"/>
                    </a:lnTo>
                    <a:lnTo>
                      <a:pt x="427" y="258"/>
                    </a:lnTo>
                    <a:lnTo>
                      <a:pt x="424" y="256"/>
                    </a:lnTo>
                    <a:lnTo>
                      <a:pt x="422" y="258"/>
                    </a:lnTo>
                    <a:lnTo>
                      <a:pt x="422" y="260"/>
                    </a:lnTo>
                    <a:lnTo>
                      <a:pt x="418" y="261"/>
                    </a:lnTo>
                    <a:lnTo>
                      <a:pt x="411" y="261"/>
                    </a:lnTo>
                    <a:lnTo>
                      <a:pt x="399" y="261"/>
                    </a:lnTo>
                    <a:lnTo>
                      <a:pt x="391" y="261"/>
                    </a:lnTo>
                    <a:lnTo>
                      <a:pt x="384" y="261"/>
                    </a:lnTo>
                    <a:lnTo>
                      <a:pt x="379" y="261"/>
                    </a:lnTo>
                    <a:lnTo>
                      <a:pt x="376" y="261"/>
                    </a:lnTo>
                    <a:lnTo>
                      <a:pt x="373" y="261"/>
                    </a:lnTo>
                    <a:lnTo>
                      <a:pt x="370" y="255"/>
                    </a:lnTo>
                    <a:lnTo>
                      <a:pt x="370" y="252"/>
                    </a:lnTo>
                    <a:lnTo>
                      <a:pt x="367" y="247"/>
                    </a:lnTo>
                    <a:lnTo>
                      <a:pt x="364" y="245"/>
                    </a:lnTo>
                    <a:lnTo>
                      <a:pt x="362" y="240"/>
                    </a:lnTo>
                    <a:lnTo>
                      <a:pt x="362" y="239"/>
                    </a:lnTo>
                    <a:lnTo>
                      <a:pt x="360" y="237"/>
                    </a:lnTo>
                    <a:lnTo>
                      <a:pt x="357" y="236"/>
                    </a:lnTo>
                    <a:lnTo>
                      <a:pt x="357" y="236"/>
                    </a:lnTo>
                    <a:lnTo>
                      <a:pt x="356" y="234"/>
                    </a:lnTo>
                    <a:lnTo>
                      <a:pt x="356" y="231"/>
                    </a:lnTo>
                    <a:lnTo>
                      <a:pt x="354" y="231"/>
                    </a:lnTo>
                    <a:lnTo>
                      <a:pt x="354" y="231"/>
                    </a:lnTo>
                    <a:lnTo>
                      <a:pt x="349" y="231"/>
                    </a:lnTo>
                    <a:lnTo>
                      <a:pt x="346" y="229"/>
                    </a:lnTo>
                    <a:lnTo>
                      <a:pt x="341" y="226"/>
                    </a:lnTo>
                    <a:lnTo>
                      <a:pt x="340" y="226"/>
                    </a:lnTo>
                    <a:lnTo>
                      <a:pt x="338" y="226"/>
                    </a:lnTo>
                    <a:lnTo>
                      <a:pt x="335" y="225"/>
                    </a:lnTo>
                    <a:lnTo>
                      <a:pt x="335" y="223"/>
                    </a:lnTo>
                    <a:lnTo>
                      <a:pt x="330" y="221"/>
                    </a:lnTo>
                    <a:lnTo>
                      <a:pt x="320" y="218"/>
                    </a:lnTo>
                    <a:lnTo>
                      <a:pt x="319" y="218"/>
                    </a:lnTo>
                    <a:lnTo>
                      <a:pt x="317" y="220"/>
                    </a:lnTo>
                    <a:lnTo>
                      <a:pt x="314" y="220"/>
                    </a:lnTo>
                    <a:lnTo>
                      <a:pt x="308" y="220"/>
                    </a:lnTo>
                    <a:lnTo>
                      <a:pt x="295" y="217"/>
                    </a:lnTo>
                    <a:lnTo>
                      <a:pt x="292" y="215"/>
                    </a:lnTo>
                    <a:lnTo>
                      <a:pt x="289" y="210"/>
                    </a:lnTo>
                    <a:lnTo>
                      <a:pt x="287" y="209"/>
                    </a:lnTo>
                    <a:lnTo>
                      <a:pt x="287" y="207"/>
                    </a:lnTo>
                    <a:lnTo>
                      <a:pt x="289" y="205"/>
                    </a:lnTo>
                    <a:lnTo>
                      <a:pt x="290" y="204"/>
                    </a:lnTo>
                    <a:lnTo>
                      <a:pt x="292" y="201"/>
                    </a:lnTo>
                    <a:lnTo>
                      <a:pt x="290" y="199"/>
                    </a:lnTo>
                    <a:lnTo>
                      <a:pt x="289" y="196"/>
                    </a:lnTo>
                    <a:lnTo>
                      <a:pt x="290" y="194"/>
                    </a:lnTo>
                    <a:lnTo>
                      <a:pt x="290" y="191"/>
                    </a:lnTo>
                    <a:lnTo>
                      <a:pt x="289" y="189"/>
                    </a:lnTo>
                    <a:lnTo>
                      <a:pt x="287" y="186"/>
                    </a:lnTo>
                    <a:lnTo>
                      <a:pt x="284" y="185"/>
                    </a:lnTo>
                    <a:lnTo>
                      <a:pt x="282" y="183"/>
                    </a:lnTo>
                    <a:lnTo>
                      <a:pt x="282" y="181"/>
                    </a:lnTo>
                    <a:lnTo>
                      <a:pt x="281" y="178"/>
                    </a:lnTo>
                    <a:lnTo>
                      <a:pt x="279" y="177"/>
                    </a:lnTo>
                    <a:lnTo>
                      <a:pt x="279" y="174"/>
                    </a:lnTo>
                    <a:lnTo>
                      <a:pt x="277" y="172"/>
                    </a:lnTo>
                    <a:lnTo>
                      <a:pt x="274" y="170"/>
                    </a:lnTo>
                    <a:lnTo>
                      <a:pt x="273" y="169"/>
                    </a:lnTo>
                    <a:lnTo>
                      <a:pt x="271" y="167"/>
                    </a:lnTo>
                    <a:lnTo>
                      <a:pt x="269" y="167"/>
                    </a:lnTo>
                    <a:lnTo>
                      <a:pt x="268" y="167"/>
                    </a:lnTo>
                    <a:lnTo>
                      <a:pt x="266" y="169"/>
                    </a:lnTo>
                    <a:lnTo>
                      <a:pt x="265" y="169"/>
                    </a:lnTo>
                    <a:lnTo>
                      <a:pt x="263" y="169"/>
                    </a:lnTo>
                    <a:lnTo>
                      <a:pt x="262" y="166"/>
                    </a:lnTo>
                    <a:lnTo>
                      <a:pt x="260" y="164"/>
                    </a:lnTo>
                    <a:lnTo>
                      <a:pt x="257" y="164"/>
                    </a:lnTo>
                    <a:lnTo>
                      <a:pt x="255" y="166"/>
                    </a:lnTo>
                    <a:lnTo>
                      <a:pt x="254" y="167"/>
                    </a:lnTo>
                    <a:lnTo>
                      <a:pt x="254" y="169"/>
                    </a:lnTo>
                    <a:lnTo>
                      <a:pt x="252" y="169"/>
                    </a:lnTo>
                    <a:lnTo>
                      <a:pt x="249" y="167"/>
                    </a:lnTo>
                    <a:lnTo>
                      <a:pt x="249" y="166"/>
                    </a:lnTo>
                    <a:lnTo>
                      <a:pt x="249" y="164"/>
                    </a:lnTo>
                    <a:lnTo>
                      <a:pt x="246" y="161"/>
                    </a:lnTo>
                    <a:lnTo>
                      <a:pt x="244" y="159"/>
                    </a:lnTo>
                    <a:lnTo>
                      <a:pt x="241" y="158"/>
                    </a:lnTo>
                    <a:lnTo>
                      <a:pt x="239" y="156"/>
                    </a:lnTo>
                    <a:lnTo>
                      <a:pt x="238" y="156"/>
                    </a:lnTo>
                    <a:lnTo>
                      <a:pt x="238" y="153"/>
                    </a:lnTo>
                    <a:lnTo>
                      <a:pt x="238" y="151"/>
                    </a:lnTo>
                    <a:lnTo>
                      <a:pt x="236" y="150"/>
                    </a:lnTo>
                    <a:lnTo>
                      <a:pt x="236" y="151"/>
                    </a:lnTo>
                    <a:lnTo>
                      <a:pt x="236" y="151"/>
                    </a:lnTo>
                    <a:lnTo>
                      <a:pt x="234" y="151"/>
                    </a:lnTo>
                    <a:lnTo>
                      <a:pt x="234" y="150"/>
                    </a:lnTo>
                    <a:lnTo>
                      <a:pt x="233" y="150"/>
                    </a:lnTo>
                    <a:lnTo>
                      <a:pt x="233" y="146"/>
                    </a:lnTo>
                    <a:lnTo>
                      <a:pt x="233" y="145"/>
                    </a:lnTo>
                    <a:lnTo>
                      <a:pt x="231" y="145"/>
                    </a:lnTo>
                    <a:lnTo>
                      <a:pt x="230" y="143"/>
                    </a:lnTo>
                    <a:lnTo>
                      <a:pt x="228" y="143"/>
                    </a:lnTo>
                    <a:lnTo>
                      <a:pt x="228" y="143"/>
                    </a:lnTo>
                    <a:lnTo>
                      <a:pt x="225" y="146"/>
                    </a:lnTo>
                    <a:lnTo>
                      <a:pt x="223" y="148"/>
                    </a:lnTo>
                    <a:lnTo>
                      <a:pt x="219" y="151"/>
                    </a:lnTo>
                    <a:lnTo>
                      <a:pt x="219" y="154"/>
                    </a:lnTo>
                    <a:lnTo>
                      <a:pt x="220" y="156"/>
                    </a:lnTo>
                    <a:lnTo>
                      <a:pt x="219" y="159"/>
                    </a:lnTo>
                    <a:lnTo>
                      <a:pt x="214" y="159"/>
                    </a:lnTo>
                    <a:lnTo>
                      <a:pt x="212" y="162"/>
                    </a:lnTo>
                    <a:lnTo>
                      <a:pt x="211" y="166"/>
                    </a:lnTo>
                    <a:lnTo>
                      <a:pt x="211" y="170"/>
                    </a:lnTo>
                    <a:lnTo>
                      <a:pt x="214" y="177"/>
                    </a:lnTo>
                    <a:lnTo>
                      <a:pt x="217" y="180"/>
                    </a:lnTo>
                    <a:lnTo>
                      <a:pt x="217" y="181"/>
                    </a:lnTo>
                    <a:lnTo>
                      <a:pt x="212" y="186"/>
                    </a:lnTo>
                    <a:lnTo>
                      <a:pt x="209" y="186"/>
                    </a:lnTo>
                    <a:lnTo>
                      <a:pt x="207" y="189"/>
                    </a:lnTo>
                    <a:lnTo>
                      <a:pt x="206" y="191"/>
                    </a:lnTo>
                    <a:lnTo>
                      <a:pt x="204" y="189"/>
                    </a:lnTo>
                    <a:lnTo>
                      <a:pt x="203" y="188"/>
                    </a:lnTo>
                    <a:lnTo>
                      <a:pt x="201" y="188"/>
                    </a:lnTo>
                    <a:lnTo>
                      <a:pt x="195" y="189"/>
                    </a:lnTo>
                    <a:lnTo>
                      <a:pt x="191" y="189"/>
                    </a:lnTo>
                    <a:lnTo>
                      <a:pt x="187" y="188"/>
                    </a:lnTo>
                    <a:lnTo>
                      <a:pt x="183" y="186"/>
                    </a:lnTo>
                    <a:lnTo>
                      <a:pt x="182" y="188"/>
                    </a:lnTo>
                    <a:lnTo>
                      <a:pt x="180" y="194"/>
                    </a:lnTo>
                    <a:lnTo>
                      <a:pt x="179" y="197"/>
                    </a:lnTo>
                    <a:lnTo>
                      <a:pt x="179" y="201"/>
                    </a:lnTo>
                    <a:lnTo>
                      <a:pt x="177" y="209"/>
                    </a:lnTo>
                    <a:lnTo>
                      <a:pt x="177" y="215"/>
                    </a:lnTo>
                    <a:lnTo>
                      <a:pt x="177" y="217"/>
                    </a:lnTo>
                    <a:lnTo>
                      <a:pt x="179" y="218"/>
                    </a:lnTo>
                    <a:lnTo>
                      <a:pt x="182" y="220"/>
                    </a:lnTo>
                    <a:lnTo>
                      <a:pt x="180" y="223"/>
                    </a:lnTo>
                    <a:lnTo>
                      <a:pt x="180" y="225"/>
                    </a:lnTo>
                    <a:lnTo>
                      <a:pt x="179" y="225"/>
                    </a:lnTo>
                    <a:lnTo>
                      <a:pt x="177" y="226"/>
                    </a:lnTo>
                    <a:lnTo>
                      <a:pt x="174" y="226"/>
                    </a:lnTo>
                    <a:lnTo>
                      <a:pt x="172" y="225"/>
                    </a:lnTo>
                    <a:lnTo>
                      <a:pt x="171" y="226"/>
                    </a:lnTo>
                    <a:lnTo>
                      <a:pt x="168" y="226"/>
                    </a:lnTo>
                    <a:lnTo>
                      <a:pt x="161" y="228"/>
                    </a:lnTo>
                    <a:lnTo>
                      <a:pt x="156" y="229"/>
                    </a:lnTo>
                    <a:lnTo>
                      <a:pt x="155" y="229"/>
                    </a:lnTo>
                    <a:lnTo>
                      <a:pt x="153" y="228"/>
                    </a:lnTo>
                    <a:lnTo>
                      <a:pt x="150" y="229"/>
                    </a:lnTo>
                    <a:lnTo>
                      <a:pt x="148" y="231"/>
                    </a:lnTo>
                    <a:lnTo>
                      <a:pt x="148" y="234"/>
                    </a:lnTo>
                    <a:lnTo>
                      <a:pt x="150" y="236"/>
                    </a:lnTo>
                    <a:lnTo>
                      <a:pt x="155" y="236"/>
                    </a:lnTo>
                    <a:lnTo>
                      <a:pt x="158" y="236"/>
                    </a:lnTo>
                    <a:lnTo>
                      <a:pt x="158" y="237"/>
                    </a:lnTo>
                    <a:lnTo>
                      <a:pt x="156" y="239"/>
                    </a:lnTo>
                    <a:lnTo>
                      <a:pt x="156" y="244"/>
                    </a:lnTo>
                    <a:lnTo>
                      <a:pt x="158" y="245"/>
                    </a:lnTo>
                    <a:lnTo>
                      <a:pt x="158" y="247"/>
                    </a:lnTo>
                    <a:lnTo>
                      <a:pt x="160" y="250"/>
                    </a:lnTo>
                    <a:lnTo>
                      <a:pt x="161" y="255"/>
                    </a:lnTo>
                    <a:lnTo>
                      <a:pt x="163" y="256"/>
                    </a:lnTo>
                    <a:lnTo>
                      <a:pt x="166" y="258"/>
                    </a:lnTo>
                    <a:lnTo>
                      <a:pt x="166" y="264"/>
                    </a:lnTo>
                    <a:lnTo>
                      <a:pt x="164" y="266"/>
                    </a:lnTo>
                    <a:lnTo>
                      <a:pt x="164" y="269"/>
                    </a:lnTo>
                    <a:lnTo>
                      <a:pt x="166" y="271"/>
                    </a:lnTo>
                    <a:lnTo>
                      <a:pt x="164" y="272"/>
                    </a:lnTo>
                    <a:lnTo>
                      <a:pt x="164" y="274"/>
                    </a:lnTo>
                    <a:lnTo>
                      <a:pt x="161" y="276"/>
                    </a:lnTo>
                    <a:lnTo>
                      <a:pt x="161" y="279"/>
                    </a:lnTo>
                    <a:lnTo>
                      <a:pt x="160" y="280"/>
                    </a:lnTo>
                    <a:lnTo>
                      <a:pt x="153" y="279"/>
                    </a:lnTo>
                    <a:lnTo>
                      <a:pt x="147" y="272"/>
                    </a:lnTo>
                    <a:lnTo>
                      <a:pt x="144" y="272"/>
                    </a:lnTo>
                    <a:lnTo>
                      <a:pt x="139" y="271"/>
                    </a:lnTo>
                    <a:lnTo>
                      <a:pt x="129" y="269"/>
                    </a:lnTo>
                    <a:lnTo>
                      <a:pt x="126" y="271"/>
                    </a:lnTo>
                    <a:lnTo>
                      <a:pt x="118" y="269"/>
                    </a:lnTo>
                    <a:lnTo>
                      <a:pt x="112" y="271"/>
                    </a:lnTo>
                    <a:lnTo>
                      <a:pt x="109" y="272"/>
                    </a:lnTo>
                    <a:lnTo>
                      <a:pt x="105" y="271"/>
                    </a:lnTo>
                    <a:lnTo>
                      <a:pt x="102" y="272"/>
                    </a:lnTo>
                    <a:lnTo>
                      <a:pt x="101" y="274"/>
                    </a:lnTo>
                    <a:lnTo>
                      <a:pt x="93" y="272"/>
                    </a:lnTo>
                    <a:lnTo>
                      <a:pt x="86" y="271"/>
                    </a:lnTo>
                    <a:lnTo>
                      <a:pt x="83" y="269"/>
                    </a:lnTo>
                    <a:lnTo>
                      <a:pt x="80" y="269"/>
                    </a:lnTo>
                    <a:lnTo>
                      <a:pt x="78" y="271"/>
                    </a:lnTo>
                    <a:lnTo>
                      <a:pt x="75" y="271"/>
                    </a:lnTo>
                    <a:lnTo>
                      <a:pt x="72" y="269"/>
                    </a:lnTo>
                    <a:lnTo>
                      <a:pt x="70" y="271"/>
                    </a:lnTo>
                    <a:lnTo>
                      <a:pt x="70" y="274"/>
                    </a:lnTo>
                    <a:lnTo>
                      <a:pt x="72" y="277"/>
                    </a:lnTo>
                    <a:lnTo>
                      <a:pt x="72" y="280"/>
                    </a:lnTo>
                    <a:lnTo>
                      <a:pt x="67" y="282"/>
                    </a:lnTo>
                    <a:lnTo>
                      <a:pt x="58" y="282"/>
                    </a:lnTo>
                    <a:lnTo>
                      <a:pt x="48" y="280"/>
                    </a:lnTo>
                    <a:lnTo>
                      <a:pt x="45" y="279"/>
                    </a:lnTo>
                    <a:lnTo>
                      <a:pt x="40" y="279"/>
                    </a:lnTo>
                    <a:lnTo>
                      <a:pt x="38" y="282"/>
                    </a:lnTo>
                    <a:lnTo>
                      <a:pt x="38" y="284"/>
                    </a:lnTo>
                    <a:lnTo>
                      <a:pt x="37" y="285"/>
                    </a:lnTo>
                    <a:lnTo>
                      <a:pt x="35" y="287"/>
                    </a:lnTo>
                    <a:lnTo>
                      <a:pt x="35" y="287"/>
                    </a:lnTo>
                    <a:lnTo>
                      <a:pt x="37" y="287"/>
                    </a:lnTo>
                    <a:lnTo>
                      <a:pt x="37" y="290"/>
                    </a:lnTo>
                    <a:lnTo>
                      <a:pt x="34" y="296"/>
                    </a:lnTo>
                    <a:lnTo>
                      <a:pt x="30" y="299"/>
                    </a:lnTo>
                    <a:lnTo>
                      <a:pt x="34" y="301"/>
                    </a:lnTo>
                    <a:lnTo>
                      <a:pt x="40" y="303"/>
                    </a:lnTo>
                    <a:lnTo>
                      <a:pt x="42" y="306"/>
                    </a:lnTo>
                    <a:lnTo>
                      <a:pt x="45" y="306"/>
                    </a:lnTo>
                    <a:lnTo>
                      <a:pt x="46" y="304"/>
                    </a:lnTo>
                    <a:lnTo>
                      <a:pt x="48" y="299"/>
                    </a:lnTo>
                    <a:lnTo>
                      <a:pt x="50" y="301"/>
                    </a:lnTo>
                    <a:lnTo>
                      <a:pt x="56" y="306"/>
                    </a:lnTo>
                    <a:lnTo>
                      <a:pt x="58" y="309"/>
                    </a:lnTo>
                    <a:lnTo>
                      <a:pt x="53" y="314"/>
                    </a:lnTo>
                    <a:lnTo>
                      <a:pt x="48" y="312"/>
                    </a:lnTo>
                    <a:lnTo>
                      <a:pt x="42" y="314"/>
                    </a:lnTo>
                    <a:lnTo>
                      <a:pt x="40" y="312"/>
                    </a:lnTo>
                    <a:lnTo>
                      <a:pt x="37" y="309"/>
                    </a:lnTo>
                    <a:lnTo>
                      <a:pt x="32" y="314"/>
                    </a:lnTo>
                    <a:lnTo>
                      <a:pt x="30" y="314"/>
                    </a:lnTo>
                    <a:lnTo>
                      <a:pt x="26" y="315"/>
                    </a:lnTo>
                    <a:lnTo>
                      <a:pt x="23" y="317"/>
                    </a:lnTo>
                    <a:lnTo>
                      <a:pt x="23" y="320"/>
                    </a:lnTo>
                    <a:lnTo>
                      <a:pt x="27" y="322"/>
                    </a:lnTo>
                    <a:lnTo>
                      <a:pt x="27" y="325"/>
                    </a:lnTo>
                    <a:lnTo>
                      <a:pt x="23" y="328"/>
                    </a:lnTo>
                    <a:lnTo>
                      <a:pt x="16" y="328"/>
                    </a:lnTo>
                    <a:lnTo>
                      <a:pt x="18" y="330"/>
                    </a:lnTo>
                    <a:lnTo>
                      <a:pt x="18" y="333"/>
                    </a:lnTo>
                    <a:lnTo>
                      <a:pt x="13" y="335"/>
                    </a:lnTo>
                    <a:lnTo>
                      <a:pt x="11" y="338"/>
                    </a:lnTo>
                    <a:lnTo>
                      <a:pt x="10" y="338"/>
                    </a:lnTo>
                    <a:lnTo>
                      <a:pt x="3" y="338"/>
                    </a:lnTo>
                    <a:lnTo>
                      <a:pt x="0" y="339"/>
                    </a:lnTo>
                    <a:lnTo>
                      <a:pt x="0" y="344"/>
                    </a:lnTo>
                    <a:lnTo>
                      <a:pt x="3" y="349"/>
                    </a:lnTo>
                    <a:lnTo>
                      <a:pt x="7" y="347"/>
                    </a:lnTo>
                    <a:lnTo>
                      <a:pt x="10" y="347"/>
                    </a:lnTo>
                    <a:lnTo>
                      <a:pt x="11" y="351"/>
                    </a:lnTo>
                    <a:lnTo>
                      <a:pt x="10" y="354"/>
                    </a:lnTo>
                    <a:lnTo>
                      <a:pt x="11" y="357"/>
                    </a:lnTo>
                    <a:lnTo>
                      <a:pt x="15" y="359"/>
                    </a:lnTo>
                    <a:lnTo>
                      <a:pt x="15" y="363"/>
                    </a:lnTo>
                    <a:lnTo>
                      <a:pt x="13" y="365"/>
                    </a:lnTo>
                    <a:lnTo>
                      <a:pt x="10" y="371"/>
                    </a:lnTo>
                    <a:lnTo>
                      <a:pt x="10" y="379"/>
                    </a:lnTo>
                    <a:lnTo>
                      <a:pt x="8" y="378"/>
                    </a:lnTo>
                    <a:lnTo>
                      <a:pt x="11" y="382"/>
                    </a:lnTo>
                    <a:lnTo>
                      <a:pt x="13" y="384"/>
                    </a:lnTo>
                    <a:lnTo>
                      <a:pt x="18" y="382"/>
                    </a:lnTo>
                    <a:lnTo>
                      <a:pt x="21" y="381"/>
                    </a:lnTo>
                    <a:lnTo>
                      <a:pt x="23" y="378"/>
                    </a:lnTo>
                    <a:lnTo>
                      <a:pt x="24" y="378"/>
                    </a:lnTo>
                    <a:lnTo>
                      <a:pt x="26" y="376"/>
                    </a:lnTo>
                    <a:lnTo>
                      <a:pt x="27" y="378"/>
                    </a:lnTo>
                    <a:lnTo>
                      <a:pt x="29" y="379"/>
                    </a:lnTo>
                    <a:lnTo>
                      <a:pt x="34" y="379"/>
                    </a:lnTo>
                    <a:lnTo>
                      <a:pt x="34" y="378"/>
                    </a:lnTo>
                    <a:lnTo>
                      <a:pt x="32" y="376"/>
                    </a:lnTo>
                    <a:lnTo>
                      <a:pt x="32" y="374"/>
                    </a:lnTo>
                    <a:lnTo>
                      <a:pt x="35" y="373"/>
                    </a:lnTo>
                    <a:lnTo>
                      <a:pt x="37" y="373"/>
                    </a:lnTo>
                    <a:lnTo>
                      <a:pt x="38" y="373"/>
                    </a:lnTo>
                    <a:lnTo>
                      <a:pt x="38" y="373"/>
                    </a:lnTo>
                    <a:lnTo>
                      <a:pt x="42" y="373"/>
                    </a:lnTo>
                    <a:lnTo>
                      <a:pt x="43" y="370"/>
                    </a:lnTo>
                    <a:lnTo>
                      <a:pt x="43" y="366"/>
                    </a:lnTo>
                    <a:lnTo>
                      <a:pt x="43" y="365"/>
                    </a:lnTo>
                    <a:lnTo>
                      <a:pt x="45" y="363"/>
                    </a:lnTo>
                    <a:lnTo>
                      <a:pt x="46" y="359"/>
                    </a:lnTo>
                    <a:lnTo>
                      <a:pt x="48" y="357"/>
                    </a:lnTo>
                    <a:lnTo>
                      <a:pt x="51" y="357"/>
                    </a:lnTo>
                    <a:lnTo>
                      <a:pt x="53" y="359"/>
                    </a:lnTo>
                    <a:lnTo>
                      <a:pt x="56" y="360"/>
                    </a:lnTo>
                    <a:lnTo>
                      <a:pt x="56" y="362"/>
                    </a:lnTo>
                    <a:lnTo>
                      <a:pt x="54" y="365"/>
                    </a:lnTo>
                    <a:lnTo>
                      <a:pt x="56" y="368"/>
                    </a:lnTo>
                    <a:lnTo>
                      <a:pt x="58" y="368"/>
                    </a:lnTo>
                    <a:lnTo>
                      <a:pt x="59" y="370"/>
                    </a:lnTo>
                    <a:lnTo>
                      <a:pt x="59" y="373"/>
                    </a:lnTo>
                    <a:lnTo>
                      <a:pt x="59" y="376"/>
                    </a:lnTo>
                    <a:lnTo>
                      <a:pt x="59" y="382"/>
                    </a:lnTo>
                    <a:lnTo>
                      <a:pt x="62" y="384"/>
                    </a:lnTo>
                    <a:lnTo>
                      <a:pt x="62" y="387"/>
                    </a:lnTo>
                    <a:lnTo>
                      <a:pt x="64" y="387"/>
                    </a:lnTo>
                    <a:lnTo>
                      <a:pt x="67" y="387"/>
                    </a:lnTo>
                    <a:lnTo>
                      <a:pt x="70" y="386"/>
                    </a:lnTo>
                    <a:lnTo>
                      <a:pt x="70" y="384"/>
                    </a:lnTo>
                    <a:lnTo>
                      <a:pt x="75" y="382"/>
                    </a:lnTo>
                    <a:lnTo>
                      <a:pt x="78" y="381"/>
                    </a:lnTo>
                    <a:lnTo>
                      <a:pt x="78" y="378"/>
                    </a:lnTo>
                    <a:lnTo>
                      <a:pt x="80" y="376"/>
                    </a:lnTo>
                    <a:lnTo>
                      <a:pt x="86" y="371"/>
                    </a:lnTo>
                    <a:lnTo>
                      <a:pt x="91" y="371"/>
                    </a:lnTo>
                    <a:lnTo>
                      <a:pt x="91" y="374"/>
                    </a:lnTo>
                    <a:lnTo>
                      <a:pt x="97" y="373"/>
                    </a:lnTo>
                    <a:lnTo>
                      <a:pt x="99" y="371"/>
                    </a:lnTo>
                    <a:lnTo>
                      <a:pt x="105" y="371"/>
                    </a:lnTo>
                    <a:lnTo>
                      <a:pt x="105" y="373"/>
                    </a:lnTo>
                    <a:lnTo>
                      <a:pt x="101" y="378"/>
                    </a:lnTo>
                    <a:lnTo>
                      <a:pt x="104" y="378"/>
                    </a:lnTo>
                    <a:lnTo>
                      <a:pt x="104" y="378"/>
                    </a:lnTo>
                    <a:lnTo>
                      <a:pt x="107" y="376"/>
                    </a:lnTo>
                    <a:lnTo>
                      <a:pt x="109" y="379"/>
                    </a:lnTo>
                    <a:lnTo>
                      <a:pt x="110" y="378"/>
                    </a:lnTo>
                    <a:lnTo>
                      <a:pt x="113" y="378"/>
                    </a:lnTo>
                    <a:lnTo>
                      <a:pt x="115" y="376"/>
                    </a:lnTo>
                    <a:lnTo>
                      <a:pt x="115" y="376"/>
                    </a:lnTo>
                    <a:lnTo>
                      <a:pt x="118" y="376"/>
                    </a:lnTo>
                    <a:lnTo>
                      <a:pt x="120" y="378"/>
                    </a:lnTo>
                    <a:lnTo>
                      <a:pt x="121" y="382"/>
                    </a:lnTo>
                    <a:lnTo>
                      <a:pt x="128" y="390"/>
                    </a:lnTo>
                    <a:lnTo>
                      <a:pt x="131" y="394"/>
                    </a:lnTo>
                    <a:lnTo>
                      <a:pt x="131" y="397"/>
                    </a:lnTo>
                    <a:lnTo>
                      <a:pt x="134" y="398"/>
                    </a:lnTo>
                    <a:lnTo>
                      <a:pt x="136" y="402"/>
                    </a:lnTo>
                    <a:lnTo>
                      <a:pt x="140" y="402"/>
                    </a:lnTo>
                    <a:lnTo>
                      <a:pt x="147" y="402"/>
                    </a:lnTo>
                    <a:lnTo>
                      <a:pt x="148" y="402"/>
                    </a:lnTo>
                    <a:lnTo>
                      <a:pt x="150" y="405"/>
                    </a:lnTo>
                    <a:lnTo>
                      <a:pt x="155" y="408"/>
                    </a:lnTo>
                    <a:lnTo>
                      <a:pt x="160" y="410"/>
                    </a:lnTo>
                    <a:lnTo>
                      <a:pt x="163" y="416"/>
                    </a:lnTo>
                    <a:lnTo>
                      <a:pt x="166" y="421"/>
                    </a:lnTo>
                    <a:lnTo>
                      <a:pt x="171" y="424"/>
                    </a:lnTo>
                    <a:lnTo>
                      <a:pt x="172" y="427"/>
                    </a:lnTo>
                    <a:lnTo>
                      <a:pt x="172" y="433"/>
                    </a:lnTo>
                    <a:lnTo>
                      <a:pt x="175" y="440"/>
                    </a:lnTo>
                    <a:lnTo>
                      <a:pt x="179" y="441"/>
                    </a:lnTo>
                    <a:lnTo>
                      <a:pt x="180" y="446"/>
                    </a:lnTo>
                    <a:lnTo>
                      <a:pt x="180" y="453"/>
                    </a:lnTo>
                    <a:lnTo>
                      <a:pt x="179" y="454"/>
                    </a:lnTo>
                    <a:lnTo>
                      <a:pt x="179" y="453"/>
                    </a:lnTo>
                    <a:lnTo>
                      <a:pt x="177" y="453"/>
                    </a:lnTo>
                    <a:lnTo>
                      <a:pt x="172" y="456"/>
                    </a:lnTo>
                    <a:lnTo>
                      <a:pt x="174" y="459"/>
                    </a:lnTo>
                    <a:lnTo>
                      <a:pt x="174" y="461"/>
                    </a:lnTo>
                    <a:lnTo>
                      <a:pt x="177" y="462"/>
                    </a:lnTo>
                    <a:lnTo>
                      <a:pt x="177" y="469"/>
                    </a:lnTo>
                    <a:lnTo>
                      <a:pt x="179" y="470"/>
                    </a:lnTo>
                    <a:lnTo>
                      <a:pt x="177" y="472"/>
                    </a:lnTo>
                    <a:lnTo>
                      <a:pt x="179" y="473"/>
                    </a:lnTo>
                    <a:lnTo>
                      <a:pt x="180" y="477"/>
                    </a:lnTo>
                    <a:lnTo>
                      <a:pt x="180" y="478"/>
                    </a:lnTo>
                    <a:lnTo>
                      <a:pt x="182" y="478"/>
                    </a:lnTo>
                    <a:lnTo>
                      <a:pt x="183" y="481"/>
                    </a:lnTo>
                    <a:lnTo>
                      <a:pt x="185" y="483"/>
                    </a:lnTo>
                    <a:lnTo>
                      <a:pt x="187" y="480"/>
                    </a:lnTo>
                    <a:lnTo>
                      <a:pt x="190" y="480"/>
                    </a:lnTo>
                    <a:lnTo>
                      <a:pt x="191" y="481"/>
                    </a:lnTo>
                    <a:lnTo>
                      <a:pt x="195" y="483"/>
                    </a:lnTo>
                    <a:lnTo>
                      <a:pt x="198" y="484"/>
                    </a:lnTo>
                    <a:lnTo>
                      <a:pt x="199" y="486"/>
                    </a:lnTo>
                    <a:lnTo>
                      <a:pt x="201" y="489"/>
                    </a:lnTo>
                    <a:lnTo>
                      <a:pt x="204" y="489"/>
                    </a:lnTo>
                    <a:lnTo>
                      <a:pt x="206" y="492"/>
                    </a:lnTo>
                    <a:lnTo>
                      <a:pt x="206" y="492"/>
                    </a:lnTo>
                    <a:lnTo>
                      <a:pt x="206" y="491"/>
                    </a:lnTo>
                    <a:lnTo>
                      <a:pt x="211" y="492"/>
                    </a:lnTo>
                    <a:lnTo>
                      <a:pt x="211" y="494"/>
                    </a:lnTo>
                    <a:lnTo>
                      <a:pt x="214" y="494"/>
                    </a:lnTo>
                    <a:lnTo>
                      <a:pt x="215" y="496"/>
                    </a:lnTo>
                    <a:lnTo>
                      <a:pt x="217" y="492"/>
                    </a:lnTo>
                    <a:lnTo>
                      <a:pt x="220" y="492"/>
                    </a:lnTo>
                    <a:lnTo>
                      <a:pt x="225" y="494"/>
                    </a:lnTo>
                    <a:lnTo>
                      <a:pt x="226" y="496"/>
                    </a:lnTo>
                    <a:lnTo>
                      <a:pt x="230" y="496"/>
                    </a:lnTo>
                    <a:lnTo>
                      <a:pt x="233" y="497"/>
                    </a:lnTo>
                    <a:lnTo>
                      <a:pt x="236" y="502"/>
                    </a:lnTo>
                    <a:lnTo>
                      <a:pt x="239" y="502"/>
                    </a:lnTo>
                    <a:lnTo>
                      <a:pt x="242" y="504"/>
                    </a:lnTo>
                    <a:lnTo>
                      <a:pt x="244" y="505"/>
                    </a:lnTo>
                    <a:lnTo>
                      <a:pt x="247" y="508"/>
                    </a:lnTo>
                    <a:lnTo>
                      <a:pt x="247" y="512"/>
                    </a:lnTo>
                    <a:lnTo>
                      <a:pt x="249" y="510"/>
                    </a:lnTo>
                    <a:lnTo>
                      <a:pt x="249" y="507"/>
                    </a:lnTo>
                    <a:lnTo>
                      <a:pt x="250" y="505"/>
                    </a:lnTo>
                    <a:lnTo>
                      <a:pt x="252" y="507"/>
                    </a:lnTo>
                    <a:lnTo>
                      <a:pt x="255" y="507"/>
                    </a:lnTo>
                    <a:lnTo>
                      <a:pt x="258" y="508"/>
                    </a:lnTo>
                    <a:lnTo>
                      <a:pt x="258" y="512"/>
                    </a:lnTo>
                    <a:lnTo>
                      <a:pt x="262" y="515"/>
                    </a:lnTo>
                    <a:lnTo>
                      <a:pt x="266" y="513"/>
                    </a:lnTo>
                    <a:lnTo>
                      <a:pt x="269" y="515"/>
                    </a:lnTo>
                    <a:lnTo>
                      <a:pt x="269" y="520"/>
                    </a:lnTo>
                    <a:lnTo>
                      <a:pt x="271" y="523"/>
                    </a:lnTo>
                    <a:lnTo>
                      <a:pt x="273" y="523"/>
                    </a:lnTo>
                    <a:lnTo>
                      <a:pt x="277" y="524"/>
                    </a:lnTo>
                    <a:lnTo>
                      <a:pt x="279" y="523"/>
                    </a:lnTo>
                    <a:lnTo>
                      <a:pt x="282" y="523"/>
                    </a:lnTo>
                    <a:lnTo>
                      <a:pt x="284" y="520"/>
                    </a:lnTo>
                    <a:lnTo>
                      <a:pt x="290" y="520"/>
                    </a:lnTo>
                    <a:lnTo>
                      <a:pt x="293" y="521"/>
                    </a:lnTo>
                    <a:lnTo>
                      <a:pt x="293" y="524"/>
                    </a:lnTo>
                    <a:lnTo>
                      <a:pt x="298" y="526"/>
                    </a:lnTo>
                    <a:lnTo>
                      <a:pt x="301" y="531"/>
                    </a:lnTo>
                    <a:lnTo>
                      <a:pt x="303" y="531"/>
                    </a:lnTo>
                    <a:lnTo>
                      <a:pt x="306" y="529"/>
                    </a:lnTo>
                    <a:lnTo>
                      <a:pt x="308" y="531"/>
                    </a:lnTo>
                    <a:lnTo>
                      <a:pt x="313" y="529"/>
                    </a:lnTo>
                    <a:lnTo>
                      <a:pt x="314" y="529"/>
                    </a:lnTo>
                    <a:lnTo>
                      <a:pt x="316" y="529"/>
                    </a:lnTo>
                    <a:lnTo>
                      <a:pt x="317" y="528"/>
                    </a:lnTo>
                    <a:lnTo>
                      <a:pt x="320" y="526"/>
                    </a:lnTo>
                    <a:lnTo>
                      <a:pt x="322" y="529"/>
                    </a:lnTo>
                    <a:lnTo>
                      <a:pt x="322" y="532"/>
                    </a:lnTo>
                    <a:lnTo>
                      <a:pt x="325" y="536"/>
                    </a:lnTo>
                    <a:lnTo>
                      <a:pt x="325" y="536"/>
                    </a:lnTo>
                    <a:lnTo>
                      <a:pt x="328" y="534"/>
                    </a:lnTo>
                    <a:lnTo>
                      <a:pt x="332" y="528"/>
                    </a:lnTo>
                    <a:lnTo>
                      <a:pt x="338" y="523"/>
                    </a:lnTo>
                    <a:lnTo>
                      <a:pt x="343" y="523"/>
                    </a:lnTo>
                    <a:lnTo>
                      <a:pt x="344" y="524"/>
                    </a:lnTo>
                    <a:lnTo>
                      <a:pt x="351" y="526"/>
                    </a:lnTo>
                    <a:lnTo>
                      <a:pt x="354" y="528"/>
                    </a:lnTo>
                    <a:lnTo>
                      <a:pt x="357" y="526"/>
                    </a:lnTo>
                    <a:lnTo>
                      <a:pt x="360" y="526"/>
                    </a:lnTo>
                    <a:lnTo>
                      <a:pt x="364" y="529"/>
                    </a:lnTo>
                    <a:lnTo>
                      <a:pt x="364" y="529"/>
                    </a:lnTo>
                    <a:lnTo>
                      <a:pt x="365" y="529"/>
                    </a:lnTo>
                    <a:lnTo>
                      <a:pt x="371" y="528"/>
                    </a:lnTo>
                    <a:lnTo>
                      <a:pt x="373" y="528"/>
                    </a:lnTo>
                    <a:lnTo>
                      <a:pt x="375" y="524"/>
                    </a:lnTo>
                    <a:lnTo>
                      <a:pt x="376" y="523"/>
                    </a:lnTo>
                    <a:lnTo>
                      <a:pt x="379" y="523"/>
                    </a:lnTo>
                    <a:lnTo>
                      <a:pt x="379" y="521"/>
                    </a:lnTo>
                    <a:lnTo>
                      <a:pt x="381" y="520"/>
                    </a:lnTo>
                    <a:lnTo>
                      <a:pt x="383" y="518"/>
                    </a:lnTo>
                    <a:lnTo>
                      <a:pt x="384" y="515"/>
                    </a:lnTo>
                    <a:lnTo>
                      <a:pt x="387" y="513"/>
                    </a:lnTo>
                    <a:lnTo>
                      <a:pt x="394" y="513"/>
                    </a:lnTo>
                    <a:lnTo>
                      <a:pt x="397" y="508"/>
                    </a:lnTo>
                    <a:lnTo>
                      <a:pt x="395" y="505"/>
                    </a:lnTo>
                    <a:lnTo>
                      <a:pt x="399" y="505"/>
                    </a:lnTo>
                    <a:lnTo>
                      <a:pt x="402" y="504"/>
                    </a:lnTo>
                    <a:lnTo>
                      <a:pt x="403" y="507"/>
                    </a:lnTo>
                    <a:lnTo>
                      <a:pt x="408" y="505"/>
                    </a:lnTo>
                    <a:lnTo>
                      <a:pt x="413" y="507"/>
                    </a:lnTo>
                    <a:lnTo>
                      <a:pt x="414" y="505"/>
                    </a:lnTo>
                    <a:lnTo>
                      <a:pt x="414" y="504"/>
                    </a:lnTo>
                    <a:lnTo>
                      <a:pt x="419" y="500"/>
                    </a:lnTo>
                    <a:lnTo>
                      <a:pt x="422" y="500"/>
                    </a:lnTo>
                    <a:lnTo>
                      <a:pt x="424" y="502"/>
                    </a:lnTo>
                    <a:lnTo>
                      <a:pt x="426" y="502"/>
                    </a:lnTo>
                    <a:lnTo>
                      <a:pt x="426" y="504"/>
                    </a:lnTo>
                    <a:lnTo>
                      <a:pt x="424" y="507"/>
                    </a:lnTo>
                    <a:lnTo>
                      <a:pt x="426" y="510"/>
                    </a:lnTo>
                    <a:lnTo>
                      <a:pt x="427" y="508"/>
                    </a:lnTo>
                    <a:lnTo>
                      <a:pt x="429" y="508"/>
                    </a:lnTo>
                    <a:lnTo>
                      <a:pt x="429" y="510"/>
                    </a:lnTo>
                    <a:lnTo>
                      <a:pt x="432" y="513"/>
                    </a:lnTo>
                    <a:lnTo>
                      <a:pt x="432" y="515"/>
                    </a:lnTo>
                    <a:lnTo>
                      <a:pt x="429" y="518"/>
                    </a:lnTo>
                    <a:lnTo>
                      <a:pt x="430" y="520"/>
                    </a:lnTo>
                    <a:lnTo>
                      <a:pt x="434" y="521"/>
                    </a:lnTo>
                    <a:lnTo>
                      <a:pt x="435" y="520"/>
                    </a:lnTo>
                    <a:lnTo>
                      <a:pt x="437" y="521"/>
                    </a:lnTo>
                    <a:lnTo>
                      <a:pt x="440" y="523"/>
                    </a:lnTo>
                    <a:lnTo>
                      <a:pt x="442" y="523"/>
                    </a:lnTo>
                    <a:lnTo>
                      <a:pt x="445" y="523"/>
                    </a:lnTo>
                    <a:lnTo>
                      <a:pt x="448" y="523"/>
                    </a:lnTo>
                    <a:lnTo>
                      <a:pt x="451" y="523"/>
                    </a:lnTo>
                    <a:lnTo>
                      <a:pt x="453" y="526"/>
                    </a:lnTo>
                    <a:lnTo>
                      <a:pt x="454" y="528"/>
                    </a:lnTo>
                    <a:lnTo>
                      <a:pt x="456" y="532"/>
                    </a:lnTo>
                    <a:lnTo>
                      <a:pt x="459" y="532"/>
                    </a:lnTo>
                    <a:lnTo>
                      <a:pt x="461" y="536"/>
                    </a:lnTo>
                    <a:lnTo>
                      <a:pt x="461" y="540"/>
                    </a:lnTo>
                    <a:lnTo>
                      <a:pt x="464" y="544"/>
                    </a:lnTo>
                    <a:lnTo>
                      <a:pt x="464" y="548"/>
                    </a:lnTo>
                    <a:lnTo>
                      <a:pt x="462" y="555"/>
                    </a:lnTo>
                    <a:lnTo>
                      <a:pt x="462" y="558"/>
                    </a:lnTo>
                    <a:lnTo>
                      <a:pt x="462" y="559"/>
                    </a:lnTo>
                    <a:lnTo>
                      <a:pt x="459" y="561"/>
                    </a:lnTo>
                    <a:lnTo>
                      <a:pt x="459" y="563"/>
                    </a:lnTo>
                    <a:lnTo>
                      <a:pt x="458" y="563"/>
                    </a:lnTo>
                    <a:lnTo>
                      <a:pt x="458" y="566"/>
                    </a:lnTo>
                    <a:lnTo>
                      <a:pt x="459" y="567"/>
                    </a:lnTo>
                    <a:lnTo>
                      <a:pt x="458" y="569"/>
                    </a:lnTo>
                    <a:lnTo>
                      <a:pt x="456" y="569"/>
                    </a:lnTo>
                    <a:lnTo>
                      <a:pt x="453" y="571"/>
                    </a:lnTo>
                    <a:lnTo>
                      <a:pt x="453" y="574"/>
                    </a:lnTo>
                    <a:lnTo>
                      <a:pt x="454" y="575"/>
                    </a:lnTo>
                    <a:lnTo>
                      <a:pt x="453" y="577"/>
                    </a:lnTo>
                    <a:lnTo>
                      <a:pt x="453" y="580"/>
                    </a:lnTo>
                    <a:lnTo>
                      <a:pt x="454" y="580"/>
                    </a:lnTo>
                    <a:lnTo>
                      <a:pt x="456" y="582"/>
                    </a:lnTo>
                    <a:lnTo>
                      <a:pt x="458" y="585"/>
                    </a:lnTo>
                    <a:lnTo>
                      <a:pt x="458" y="588"/>
                    </a:lnTo>
                    <a:lnTo>
                      <a:pt x="459" y="591"/>
                    </a:lnTo>
                    <a:lnTo>
                      <a:pt x="462" y="588"/>
                    </a:lnTo>
                    <a:lnTo>
                      <a:pt x="469" y="587"/>
                    </a:lnTo>
                    <a:lnTo>
                      <a:pt x="469" y="590"/>
                    </a:lnTo>
                    <a:lnTo>
                      <a:pt x="469" y="591"/>
                    </a:lnTo>
                    <a:lnTo>
                      <a:pt x="470" y="593"/>
                    </a:lnTo>
                    <a:lnTo>
                      <a:pt x="473" y="591"/>
                    </a:lnTo>
                    <a:lnTo>
                      <a:pt x="473" y="595"/>
                    </a:lnTo>
                    <a:lnTo>
                      <a:pt x="473" y="596"/>
                    </a:lnTo>
                    <a:lnTo>
                      <a:pt x="475" y="599"/>
                    </a:lnTo>
                    <a:lnTo>
                      <a:pt x="478" y="599"/>
                    </a:lnTo>
                    <a:lnTo>
                      <a:pt x="478" y="601"/>
                    </a:lnTo>
                    <a:lnTo>
                      <a:pt x="478" y="603"/>
                    </a:lnTo>
                    <a:lnTo>
                      <a:pt x="480" y="601"/>
                    </a:lnTo>
                    <a:lnTo>
                      <a:pt x="483" y="601"/>
                    </a:lnTo>
                    <a:lnTo>
                      <a:pt x="486" y="603"/>
                    </a:lnTo>
                    <a:lnTo>
                      <a:pt x="486" y="606"/>
                    </a:lnTo>
                    <a:lnTo>
                      <a:pt x="485" y="607"/>
                    </a:lnTo>
                    <a:lnTo>
                      <a:pt x="485" y="609"/>
                    </a:lnTo>
                    <a:lnTo>
                      <a:pt x="481" y="614"/>
                    </a:lnTo>
                    <a:lnTo>
                      <a:pt x="480" y="617"/>
                    </a:lnTo>
                    <a:lnTo>
                      <a:pt x="480" y="618"/>
                    </a:lnTo>
                    <a:lnTo>
                      <a:pt x="481" y="617"/>
                    </a:lnTo>
                    <a:lnTo>
                      <a:pt x="486" y="618"/>
                    </a:lnTo>
                    <a:lnTo>
                      <a:pt x="486" y="618"/>
                    </a:lnTo>
                    <a:lnTo>
                      <a:pt x="489" y="617"/>
                    </a:lnTo>
                    <a:lnTo>
                      <a:pt x="491" y="620"/>
                    </a:lnTo>
                    <a:lnTo>
                      <a:pt x="489" y="623"/>
                    </a:lnTo>
                    <a:lnTo>
                      <a:pt x="491" y="626"/>
                    </a:lnTo>
                    <a:lnTo>
                      <a:pt x="494" y="628"/>
                    </a:lnTo>
                    <a:lnTo>
                      <a:pt x="496" y="625"/>
                    </a:lnTo>
                    <a:lnTo>
                      <a:pt x="499" y="625"/>
                    </a:lnTo>
                    <a:lnTo>
                      <a:pt x="505" y="623"/>
                    </a:lnTo>
                    <a:lnTo>
                      <a:pt x="508" y="623"/>
                    </a:lnTo>
                    <a:lnTo>
                      <a:pt x="508" y="626"/>
                    </a:lnTo>
                    <a:lnTo>
                      <a:pt x="504" y="630"/>
                    </a:lnTo>
                    <a:lnTo>
                      <a:pt x="507" y="628"/>
                    </a:lnTo>
                    <a:lnTo>
                      <a:pt x="508" y="628"/>
                    </a:lnTo>
                    <a:lnTo>
                      <a:pt x="510" y="631"/>
                    </a:lnTo>
                    <a:lnTo>
                      <a:pt x="513" y="630"/>
                    </a:lnTo>
                    <a:lnTo>
                      <a:pt x="516" y="631"/>
                    </a:lnTo>
                    <a:lnTo>
                      <a:pt x="515" y="626"/>
                    </a:lnTo>
                    <a:lnTo>
                      <a:pt x="515" y="623"/>
                    </a:lnTo>
                    <a:lnTo>
                      <a:pt x="513" y="620"/>
                    </a:lnTo>
                    <a:lnTo>
                      <a:pt x="513" y="615"/>
                    </a:lnTo>
                    <a:lnTo>
                      <a:pt x="516" y="615"/>
                    </a:lnTo>
                    <a:lnTo>
                      <a:pt x="516" y="612"/>
                    </a:lnTo>
                    <a:lnTo>
                      <a:pt x="521" y="612"/>
                    </a:lnTo>
                    <a:lnTo>
                      <a:pt x="521" y="615"/>
                    </a:lnTo>
                    <a:lnTo>
                      <a:pt x="521" y="612"/>
                    </a:lnTo>
                    <a:lnTo>
                      <a:pt x="523" y="612"/>
                    </a:lnTo>
                    <a:lnTo>
                      <a:pt x="523" y="612"/>
                    </a:lnTo>
                    <a:lnTo>
                      <a:pt x="524" y="610"/>
                    </a:lnTo>
                    <a:lnTo>
                      <a:pt x="526" y="609"/>
                    </a:lnTo>
                    <a:lnTo>
                      <a:pt x="529" y="607"/>
                    </a:lnTo>
                    <a:lnTo>
                      <a:pt x="531" y="607"/>
                    </a:lnTo>
                    <a:lnTo>
                      <a:pt x="531" y="610"/>
                    </a:lnTo>
                    <a:lnTo>
                      <a:pt x="531" y="610"/>
                    </a:lnTo>
                    <a:lnTo>
                      <a:pt x="534" y="610"/>
                    </a:lnTo>
                    <a:lnTo>
                      <a:pt x="534" y="609"/>
                    </a:lnTo>
                    <a:lnTo>
                      <a:pt x="536" y="607"/>
                    </a:lnTo>
                    <a:lnTo>
                      <a:pt x="539" y="609"/>
                    </a:lnTo>
                    <a:lnTo>
                      <a:pt x="540" y="607"/>
                    </a:lnTo>
                    <a:lnTo>
                      <a:pt x="542" y="607"/>
                    </a:lnTo>
                    <a:lnTo>
                      <a:pt x="542" y="610"/>
                    </a:lnTo>
                    <a:lnTo>
                      <a:pt x="545" y="609"/>
                    </a:lnTo>
                    <a:lnTo>
                      <a:pt x="547" y="606"/>
                    </a:lnTo>
                    <a:lnTo>
                      <a:pt x="550" y="606"/>
                    </a:lnTo>
                    <a:lnTo>
                      <a:pt x="552" y="607"/>
                    </a:lnTo>
                    <a:lnTo>
                      <a:pt x="556" y="606"/>
                    </a:lnTo>
                    <a:lnTo>
                      <a:pt x="556" y="601"/>
                    </a:lnTo>
                    <a:lnTo>
                      <a:pt x="559" y="599"/>
                    </a:lnTo>
                    <a:lnTo>
                      <a:pt x="563" y="599"/>
                    </a:lnTo>
                    <a:lnTo>
                      <a:pt x="566" y="598"/>
                    </a:lnTo>
                    <a:lnTo>
                      <a:pt x="567" y="599"/>
                    </a:lnTo>
                    <a:lnTo>
                      <a:pt x="567" y="601"/>
                    </a:lnTo>
                    <a:lnTo>
                      <a:pt x="571" y="603"/>
                    </a:lnTo>
                    <a:lnTo>
                      <a:pt x="572" y="604"/>
                    </a:lnTo>
                    <a:lnTo>
                      <a:pt x="579" y="604"/>
                    </a:lnTo>
                    <a:lnTo>
                      <a:pt x="580" y="606"/>
                    </a:lnTo>
                    <a:lnTo>
                      <a:pt x="583" y="604"/>
                    </a:lnTo>
                    <a:lnTo>
                      <a:pt x="587" y="606"/>
                    </a:lnTo>
                    <a:lnTo>
                      <a:pt x="585" y="609"/>
                    </a:lnTo>
                    <a:lnTo>
                      <a:pt x="583" y="609"/>
                    </a:lnTo>
                    <a:lnTo>
                      <a:pt x="582" y="614"/>
                    </a:lnTo>
                    <a:lnTo>
                      <a:pt x="583" y="614"/>
                    </a:lnTo>
                    <a:lnTo>
                      <a:pt x="585" y="617"/>
                    </a:lnTo>
                    <a:lnTo>
                      <a:pt x="590" y="620"/>
                    </a:lnTo>
                    <a:lnTo>
                      <a:pt x="591" y="622"/>
                    </a:lnTo>
                    <a:lnTo>
                      <a:pt x="595" y="623"/>
                    </a:lnTo>
                    <a:lnTo>
                      <a:pt x="596" y="623"/>
                    </a:lnTo>
                    <a:lnTo>
                      <a:pt x="599" y="623"/>
                    </a:lnTo>
                    <a:lnTo>
                      <a:pt x="601" y="625"/>
                    </a:lnTo>
                    <a:lnTo>
                      <a:pt x="603" y="623"/>
                    </a:lnTo>
                    <a:lnTo>
                      <a:pt x="606" y="625"/>
                    </a:lnTo>
                    <a:lnTo>
                      <a:pt x="606" y="625"/>
                    </a:lnTo>
                    <a:lnTo>
                      <a:pt x="607" y="625"/>
                    </a:lnTo>
                    <a:lnTo>
                      <a:pt x="609" y="625"/>
                    </a:lnTo>
                    <a:lnTo>
                      <a:pt x="610" y="625"/>
                    </a:lnTo>
                    <a:lnTo>
                      <a:pt x="610" y="623"/>
                    </a:lnTo>
                    <a:lnTo>
                      <a:pt x="612" y="620"/>
                    </a:lnTo>
                    <a:lnTo>
                      <a:pt x="612" y="623"/>
                    </a:lnTo>
                    <a:lnTo>
                      <a:pt x="615" y="625"/>
                    </a:lnTo>
                    <a:lnTo>
                      <a:pt x="617" y="625"/>
                    </a:lnTo>
                    <a:lnTo>
                      <a:pt x="620" y="628"/>
                    </a:lnTo>
                    <a:lnTo>
                      <a:pt x="622" y="626"/>
                    </a:lnTo>
                    <a:lnTo>
                      <a:pt x="623" y="628"/>
                    </a:lnTo>
                    <a:lnTo>
                      <a:pt x="625" y="625"/>
                    </a:lnTo>
                    <a:lnTo>
                      <a:pt x="626" y="626"/>
                    </a:lnTo>
                    <a:lnTo>
                      <a:pt x="630" y="626"/>
                    </a:lnTo>
                    <a:lnTo>
                      <a:pt x="631" y="626"/>
                    </a:lnTo>
                    <a:lnTo>
                      <a:pt x="631" y="628"/>
                    </a:lnTo>
                    <a:lnTo>
                      <a:pt x="628" y="628"/>
                    </a:lnTo>
                    <a:lnTo>
                      <a:pt x="628" y="630"/>
                    </a:lnTo>
                    <a:lnTo>
                      <a:pt x="626" y="633"/>
                    </a:lnTo>
                    <a:lnTo>
                      <a:pt x="626" y="634"/>
                    </a:lnTo>
                    <a:lnTo>
                      <a:pt x="630" y="639"/>
                    </a:lnTo>
                    <a:lnTo>
                      <a:pt x="631" y="641"/>
                    </a:lnTo>
                    <a:lnTo>
                      <a:pt x="631" y="642"/>
                    </a:lnTo>
                    <a:lnTo>
                      <a:pt x="631" y="644"/>
                    </a:lnTo>
                    <a:lnTo>
                      <a:pt x="633" y="644"/>
                    </a:lnTo>
                    <a:lnTo>
                      <a:pt x="633" y="642"/>
                    </a:lnTo>
                    <a:lnTo>
                      <a:pt x="636" y="642"/>
                    </a:lnTo>
                    <a:lnTo>
                      <a:pt x="636" y="644"/>
                    </a:lnTo>
                    <a:lnTo>
                      <a:pt x="638" y="644"/>
                    </a:lnTo>
                    <a:lnTo>
                      <a:pt x="641" y="641"/>
                    </a:lnTo>
                    <a:lnTo>
                      <a:pt x="641" y="639"/>
                    </a:lnTo>
                    <a:lnTo>
                      <a:pt x="639" y="639"/>
                    </a:lnTo>
                    <a:lnTo>
                      <a:pt x="639" y="638"/>
                    </a:lnTo>
                    <a:lnTo>
                      <a:pt x="638" y="636"/>
                    </a:lnTo>
                    <a:lnTo>
                      <a:pt x="636" y="636"/>
                    </a:lnTo>
                    <a:lnTo>
                      <a:pt x="634" y="633"/>
                    </a:lnTo>
                    <a:lnTo>
                      <a:pt x="636" y="631"/>
                    </a:lnTo>
                    <a:lnTo>
                      <a:pt x="638" y="630"/>
                    </a:lnTo>
                    <a:lnTo>
                      <a:pt x="638" y="628"/>
                    </a:lnTo>
                    <a:lnTo>
                      <a:pt x="638" y="626"/>
                    </a:lnTo>
                    <a:lnTo>
                      <a:pt x="638" y="626"/>
                    </a:lnTo>
                    <a:lnTo>
                      <a:pt x="639" y="626"/>
                    </a:lnTo>
                    <a:lnTo>
                      <a:pt x="639" y="626"/>
                    </a:lnTo>
                    <a:lnTo>
                      <a:pt x="639" y="628"/>
                    </a:lnTo>
                    <a:lnTo>
                      <a:pt x="641" y="628"/>
                    </a:lnTo>
                    <a:lnTo>
                      <a:pt x="641" y="628"/>
                    </a:lnTo>
                    <a:lnTo>
                      <a:pt x="641" y="628"/>
                    </a:lnTo>
                    <a:lnTo>
                      <a:pt x="642" y="628"/>
                    </a:lnTo>
                    <a:lnTo>
                      <a:pt x="641" y="630"/>
                    </a:lnTo>
                    <a:lnTo>
                      <a:pt x="642" y="630"/>
                    </a:lnTo>
                    <a:lnTo>
                      <a:pt x="644" y="628"/>
                    </a:lnTo>
                    <a:lnTo>
                      <a:pt x="646" y="628"/>
                    </a:lnTo>
                    <a:lnTo>
                      <a:pt x="647" y="625"/>
                    </a:lnTo>
                    <a:lnTo>
                      <a:pt x="649" y="626"/>
                    </a:lnTo>
                    <a:lnTo>
                      <a:pt x="652" y="625"/>
                    </a:lnTo>
                    <a:lnTo>
                      <a:pt x="655" y="623"/>
                    </a:lnTo>
                    <a:lnTo>
                      <a:pt x="653" y="622"/>
                    </a:lnTo>
                    <a:lnTo>
                      <a:pt x="657" y="622"/>
                    </a:lnTo>
                    <a:lnTo>
                      <a:pt x="658" y="622"/>
                    </a:lnTo>
                    <a:lnTo>
                      <a:pt x="661" y="622"/>
                    </a:lnTo>
                    <a:lnTo>
                      <a:pt x="663" y="622"/>
                    </a:lnTo>
                    <a:lnTo>
                      <a:pt x="666" y="620"/>
                    </a:lnTo>
                    <a:lnTo>
                      <a:pt x="669" y="617"/>
                    </a:lnTo>
                    <a:lnTo>
                      <a:pt x="671" y="615"/>
                    </a:lnTo>
                    <a:lnTo>
                      <a:pt x="671" y="614"/>
                    </a:lnTo>
                    <a:lnTo>
                      <a:pt x="671" y="615"/>
                    </a:lnTo>
                    <a:lnTo>
                      <a:pt x="673" y="615"/>
                    </a:lnTo>
                    <a:lnTo>
                      <a:pt x="674" y="615"/>
                    </a:lnTo>
                    <a:lnTo>
                      <a:pt x="676" y="612"/>
                    </a:lnTo>
                    <a:lnTo>
                      <a:pt x="677" y="612"/>
                    </a:lnTo>
                    <a:lnTo>
                      <a:pt x="677" y="607"/>
                    </a:lnTo>
                    <a:lnTo>
                      <a:pt x="677" y="606"/>
                    </a:lnTo>
                    <a:lnTo>
                      <a:pt x="677" y="604"/>
                    </a:lnTo>
                    <a:lnTo>
                      <a:pt x="676" y="603"/>
                    </a:lnTo>
                    <a:lnTo>
                      <a:pt x="677" y="603"/>
                    </a:lnTo>
                    <a:lnTo>
                      <a:pt x="681" y="606"/>
                    </a:lnTo>
                    <a:lnTo>
                      <a:pt x="682" y="607"/>
                    </a:lnTo>
                    <a:lnTo>
                      <a:pt x="684" y="609"/>
                    </a:lnTo>
                    <a:lnTo>
                      <a:pt x="687" y="609"/>
                    </a:lnTo>
                    <a:lnTo>
                      <a:pt x="685" y="610"/>
                    </a:lnTo>
                    <a:lnTo>
                      <a:pt x="684" y="612"/>
                    </a:lnTo>
                    <a:lnTo>
                      <a:pt x="684" y="614"/>
                    </a:lnTo>
                    <a:lnTo>
                      <a:pt x="689" y="610"/>
                    </a:lnTo>
                    <a:lnTo>
                      <a:pt x="689" y="607"/>
                    </a:lnTo>
                    <a:lnTo>
                      <a:pt x="692" y="607"/>
                    </a:lnTo>
                    <a:lnTo>
                      <a:pt x="692" y="606"/>
                    </a:lnTo>
                    <a:lnTo>
                      <a:pt x="695" y="607"/>
                    </a:lnTo>
                    <a:lnTo>
                      <a:pt x="697" y="607"/>
                    </a:lnTo>
                    <a:lnTo>
                      <a:pt x="697" y="604"/>
                    </a:lnTo>
                    <a:lnTo>
                      <a:pt x="700" y="604"/>
                    </a:lnTo>
                    <a:lnTo>
                      <a:pt x="700" y="603"/>
                    </a:lnTo>
                    <a:lnTo>
                      <a:pt x="701" y="604"/>
                    </a:lnTo>
                    <a:lnTo>
                      <a:pt x="703" y="607"/>
                    </a:lnTo>
                    <a:lnTo>
                      <a:pt x="704" y="606"/>
                    </a:lnTo>
                    <a:lnTo>
                      <a:pt x="704" y="603"/>
                    </a:lnTo>
                    <a:lnTo>
                      <a:pt x="706" y="603"/>
                    </a:lnTo>
                    <a:lnTo>
                      <a:pt x="706" y="604"/>
                    </a:lnTo>
                    <a:lnTo>
                      <a:pt x="709" y="604"/>
                    </a:lnTo>
                    <a:lnTo>
                      <a:pt x="709" y="603"/>
                    </a:lnTo>
                    <a:lnTo>
                      <a:pt x="712" y="603"/>
                    </a:lnTo>
                    <a:lnTo>
                      <a:pt x="714" y="601"/>
                    </a:lnTo>
                    <a:lnTo>
                      <a:pt x="716" y="599"/>
                    </a:lnTo>
                    <a:lnTo>
                      <a:pt x="716" y="601"/>
                    </a:lnTo>
                    <a:lnTo>
                      <a:pt x="717" y="599"/>
                    </a:lnTo>
                    <a:lnTo>
                      <a:pt x="719" y="601"/>
                    </a:lnTo>
                    <a:lnTo>
                      <a:pt x="720" y="599"/>
                    </a:lnTo>
                    <a:lnTo>
                      <a:pt x="719" y="598"/>
                    </a:lnTo>
                    <a:lnTo>
                      <a:pt x="720" y="596"/>
                    </a:lnTo>
                    <a:lnTo>
                      <a:pt x="722" y="593"/>
                    </a:lnTo>
                    <a:lnTo>
                      <a:pt x="720" y="590"/>
                    </a:lnTo>
                    <a:lnTo>
                      <a:pt x="722" y="590"/>
                    </a:lnTo>
                    <a:lnTo>
                      <a:pt x="722" y="588"/>
                    </a:lnTo>
                    <a:lnTo>
                      <a:pt x="727" y="588"/>
                    </a:lnTo>
                    <a:lnTo>
                      <a:pt x="727" y="590"/>
                    </a:lnTo>
                    <a:lnTo>
                      <a:pt x="730" y="590"/>
                    </a:lnTo>
                    <a:lnTo>
                      <a:pt x="730" y="587"/>
                    </a:lnTo>
                    <a:lnTo>
                      <a:pt x="732" y="587"/>
                    </a:lnTo>
                    <a:lnTo>
                      <a:pt x="732" y="583"/>
                    </a:lnTo>
                    <a:lnTo>
                      <a:pt x="733" y="583"/>
                    </a:lnTo>
                    <a:lnTo>
                      <a:pt x="733" y="585"/>
                    </a:lnTo>
                    <a:lnTo>
                      <a:pt x="735" y="585"/>
                    </a:lnTo>
                    <a:lnTo>
                      <a:pt x="736" y="582"/>
                    </a:lnTo>
                    <a:lnTo>
                      <a:pt x="738" y="583"/>
                    </a:lnTo>
                    <a:lnTo>
                      <a:pt x="738" y="580"/>
                    </a:lnTo>
                    <a:lnTo>
                      <a:pt x="740" y="580"/>
                    </a:lnTo>
                    <a:lnTo>
                      <a:pt x="741" y="579"/>
                    </a:lnTo>
                    <a:lnTo>
                      <a:pt x="738" y="579"/>
                    </a:lnTo>
                    <a:lnTo>
                      <a:pt x="736" y="579"/>
                    </a:lnTo>
                    <a:lnTo>
                      <a:pt x="733" y="575"/>
                    </a:lnTo>
                    <a:lnTo>
                      <a:pt x="736" y="575"/>
                    </a:lnTo>
                    <a:lnTo>
                      <a:pt x="740" y="572"/>
                    </a:lnTo>
                    <a:lnTo>
                      <a:pt x="740" y="574"/>
                    </a:lnTo>
                    <a:lnTo>
                      <a:pt x="741" y="572"/>
                    </a:lnTo>
                    <a:lnTo>
                      <a:pt x="746" y="575"/>
                    </a:lnTo>
                    <a:lnTo>
                      <a:pt x="746" y="572"/>
                    </a:lnTo>
                    <a:lnTo>
                      <a:pt x="744" y="571"/>
                    </a:lnTo>
                    <a:lnTo>
                      <a:pt x="743" y="569"/>
                    </a:lnTo>
                    <a:lnTo>
                      <a:pt x="744" y="567"/>
                    </a:lnTo>
                    <a:lnTo>
                      <a:pt x="746" y="571"/>
                    </a:lnTo>
                    <a:lnTo>
                      <a:pt x="747" y="567"/>
                    </a:lnTo>
                    <a:lnTo>
                      <a:pt x="747" y="567"/>
                    </a:lnTo>
                    <a:lnTo>
                      <a:pt x="746" y="567"/>
                    </a:lnTo>
                    <a:lnTo>
                      <a:pt x="746" y="564"/>
                    </a:lnTo>
                    <a:lnTo>
                      <a:pt x="744" y="564"/>
                    </a:lnTo>
                    <a:lnTo>
                      <a:pt x="746" y="563"/>
                    </a:lnTo>
                    <a:lnTo>
                      <a:pt x="747" y="564"/>
                    </a:lnTo>
                    <a:lnTo>
                      <a:pt x="749" y="564"/>
                    </a:lnTo>
                    <a:lnTo>
                      <a:pt x="749" y="566"/>
                    </a:lnTo>
                    <a:lnTo>
                      <a:pt x="749" y="564"/>
                    </a:lnTo>
                    <a:lnTo>
                      <a:pt x="747" y="561"/>
                    </a:lnTo>
                    <a:lnTo>
                      <a:pt x="747" y="559"/>
                    </a:lnTo>
                    <a:lnTo>
                      <a:pt x="749" y="559"/>
                    </a:lnTo>
                    <a:lnTo>
                      <a:pt x="749" y="558"/>
                    </a:lnTo>
                    <a:lnTo>
                      <a:pt x="752" y="559"/>
                    </a:lnTo>
                    <a:lnTo>
                      <a:pt x="752" y="561"/>
                    </a:lnTo>
                    <a:lnTo>
                      <a:pt x="754" y="561"/>
                    </a:lnTo>
                    <a:lnTo>
                      <a:pt x="755" y="564"/>
                    </a:lnTo>
                    <a:lnTo>
                      <a:pt x="755" y="561"/>
                    </a:lnTo>
                    <a:lnTo>
                      <a:pt x="754" y="558"/>
                    </a:lnTo>
                    <a:lnTo>
                      <a:pt x="752" y="558"/>
                    </a:lnTo>
                    <a:lnTo>
                      <a:pt x="752" y="556"/>
                    </a:lnTo>
                    <a:lnTo>
                      <a:pt x="754" y="556"/>
                    </a:lnTo>
                    <a:lnTo>
                      <a:pt x="754" y="555"/>
                    </a:lnTo>
                    <a:lnTo>
                      <a:pt x="752" y="553"/>
                    </a:lnTo>
                    <a:lnTo>
                      <a:pt x="755" y="551"/>
                    </a:lnTo>
                    <a:lnTo>
                      <a:pt x="754" y="550"/>
                    </a:lnTo>
                    <a:lnTo>
                      <a:pt x="752" y="550"/>
                    </a:lnTo>
                    <a:lnTo>
                      <a:pt x="751" y="550"/>
                    </a:lnTo>
                    <a:lnTo>
                      <a:pt x="751" y="548"/>
                    </a:lnTo>
                    <a:lnTo>
                      <a:pt x="754" y="547"/>
                    </a:lnTo>
                    <a:lnTo>
                      <a:pt x="759" y="545"/>
                    </a:lnTo>
                    <a:lnTo>
                      <a:pt x="757" y="544"/>
                    </a:lnTo>
                    <a:lnTo>
                      <a:pt x="755" y="545"/>
                    </a:lnTo>
                    <a:lnTo>
                      <a:pt x="752" y="542"/>
                    </a:lnTo>
                    <a:lnTo>
                      <a:pt x="755" y="542"/>
                    </a:lnTo>
                    <a:lnTo>
                      <a:pt x="752" y="539"/>
                    </a:lnTo>
                    <a:lnTo>
                      <a:pt x="751" y="539"/>
                    </a:lnTo>
                    <a:lnTo>
                      <a:pt x="752" y="537"/>
                    </a:lnTo>
                    <a:lnTo>
                      <a:pt x="751" y="536"/>
                    </a:lnTo>
                    <a:lnTo>
                      <a:pt x="752" y="537"/>
                    </a:lnTo>
                    <a:lnTo>
                      <a:pt x="754" y="534"/>
                    </a:lnTo>
                    <a:lnTo>
                      <a:pt x="754" y="534"/>
                    </a:lnTo>
                    <a:lnTo>
                      <a:pt x="755" y="534"/>
                    </a:lnTo>
                    <a:lnTo>
                      <a:pt x="755" y="537"/>
                    </a:lnTo>
                    <a:lnTo>
                      <a:pt x="757" y="537"/>
                    </a:lnTo>
                    <a:lnTo>
                      <a:pt x="760" y="532"/>
                    </a:lnTo>
                    <a:lnTo>
                      <a:pt x="762" y="531"/>
                    </a:lnTo>
                    <a:lnTo>
                      <a:pt x="765" y="532"/>
                    </a:lnTo>
                    <a:lnTo>
                      <a:pt x="762" y="529"/>
                    </a:lnTo>
                    <a:lnTo>
                      <a:pt x="760" y="529"/>
                    </a:lnTo>
                    <a:lnTo>
                      <a:pt x="760" y="526"/>
                    </a:lnTo>
                    <a:lnTo>
                      <a:pt x="763" y="529"/>
                    </a:lnTo>
                    <a:lnTo>
                      <a:pt x="765" y="528"/>
                    </a:lnTo>
                    <a:lnTo>
                      <a:pt x="765" y="524"/>
                    </a:lnTo>
                    <a:lnTo>
                      <a:pt x="767" y="524"/>
                    </a:lnTo>
                    <a:lnTo>
                      <a:pt x="765" y="523"/>
                    </a:lnTo>
                    <a:lnTo>
                      <a:pt x="765" y="521"/>
                    </a:lnTo>
                    <a:lnTo>
                      <a:pt x="767" y="520"/>
                    </a:lnTo>
                    <a:lnTo>
                      <a:pt x="765" y="518"/>
                    </a:lnTo>
                    <a:lnTo>
                      <a:pt x="765" y="516"/>
                    </a:lnTo>
                    <a:lnTo>
                      <a:pt x="763" y="515"/>
                    </a:lnTo>
                    <a:lnTo>
                      <a:pt x="767" y="516"/>
                    </a:lnTo>
                    <a:lnTo>
                      <a:pt x="768" y="515"/>
                    </a:lnTo>
                    <a:lnTo>
                      <a:pt x="770" y="510"/>
                    </a:lnTo>
                    <a:lnTo>
                      <a:pt x="773" y="510"/>
                    </a:lnTo>
                    <a:lnTo>
                      <a:pt x="773" y="512"/>
                    </a:lnTo>
                    <a:lnTo>
                      <a:pt x="775" y="513"/>
                    </a:lnTo>
                    <a:lnTo>
                      <a:pt x="775" y="510"/>
                    </a:lnTo>
                    <a:lnTo>
                      <a:pt x="776" y="508"/>
                    </a:lnTo>
                    <a:lnTo>
                      <a:pt x="775" y="505"/>
                    </a:lnTo>
                    <a:lnTo>
                      <a:pt x="773" y="505"/>
                    </a:lnTo>
                    <a:lnTo>
                      <a:pt x="771" y="505"/>
                    </a:lnTo>
                    <a:lnTo>
                      <a:pt x="773" y="504"/>
                    </a:lnTo>
                    <a:lnTo>
                      <a:pt x="775" y="504"/>
                    </a:lnTo>
                    <a:lnTo>
                      <a:pt x="776" y="502"/>
                    </a:lnTo>
                    <a:lnTo>
                      <a:pt x="775" y="500"/>
                    </a:lnTo>
                    <a:lnTo>
                      <a:pt x="773" y="500"/>
                    </a:lnTo>
                    <a:lnTo>
                      <a:pt x="775" y="499"/>
                    </a:lnTo>
                    <a:lnTo>
                      <a:pt x="776" y="499"/>
                    </a:lnTo>
                    <a:lnTo>
                      <a:pt x="776" y="497"/>
                    </a:lnTo>
                    <a:lnTo>
                      <a:pt x="775" y="496"/>
                    </a:lnTo>
                    <a:lnTo>
                      <a:pt x="770" y="496"/>
                    </a:lnTo>
                    <a:lnTo>
                      <a:pt x="770" y="496"/>
                    </a:lnTo>
                    <a:lnTo>
                      <a:pt x="773" y="492"/>
                    </a:lnTo>
                    <a:lnTo>
                      <a:pt x="776" y="492"/>
                    </a:lnTo>
                    <a:lnTo>
                      <a:pt x="776" y="492"/>
                    </a:lnTo>
                    <a:lnTo>
                      <a:pt x="776" y="491"/>
                    </a:lnTo>
                    <a:lnTo>
                      <a:pt x="779" y="492"/>
                    </a:lnTo>
                    <a:lnTo>
                      <a:pt x="779" y="492"/>
                    </a:lnTo>
                    <a:lnTo>
                      <a:pt x="781" y="491"/>
                    </a:lnTo>
                    <a:lnTo>
                      <a:pt x="779" y="489"/>
                    </a:lnTo>
                    <a:lnTo>
                      <a:pt x="779" y="486"/>
                    </a:lnTo>
                    <a:lnTo>
                      <a:pt x="778" y="484"/>
                    </a:lnTo>
                    <a:lnTo>
                      <a:pt x="776" y="486"/>
                    </a:lnTo>
                    <a:lnTo>
                      <a:pt x="776" y="488"/>
                    </a:lnTo>
                    <a:lnTo>
                      <a:pt x="776" y="488"/>
                    </a:lnTo>
                    <a:lnTo>
                      <a:pt x="773" y="488"/>
                    </a:lnTo>
                    <a:lnTo>
                      <a:pt x="770" y="491"/>
                    </a:lnTo>
                    <a:lnTo>
                      <a:pt x="768" y="491"/>
                    </a:lnTo>
                    <a:lnTo>
                      <a:pt x="768" y="488"/>
                    </a:lnTo>
                    <a:lnTo>
                      <a:pt x="771" y="488"/>
                    </a:lnTo>
                    <a:lnTo>
                      <a:pt x="778" y="481"/>
                    </a:lnTo>
                    <a:lnTo>
                      <a:pt x="778" y="481"/>
                    </a:lnTo>
                    <a:lnTo>
                      <a:pt x="775" y="481"/>
                    </a:lnTo>
                    <a:lnTo>
                      <a:pt x="775" y="480"/>
                    </a:lnTo>
                    <a:lnTo>
                      <a:pt x="773" y="480"/>
                    </a:lnTo>
                    <a:lnTo>
                      <a:pt x="768" y="475"/>
                    </a:lnTo>
                    <a:lnTo>
                      <a:pt x="765" y="473"/>
                    </a:lnTo>
                    <a:lnTo>
                      <a:pt x="760" y="478"/>
                    </a:lnTo>
                    <a:lnTo>
                      <a:pt x="759" y="477"/>
                    </a:lnTo>
                    <a:lnTo>
                      <a:pt x="755" y="473"/>
                    </a:lnTo>
                    <a:lnTo>
                      <a:pt x="752" y="473"/>
                    </a:lnTo>
                    <a:lnTo>
                      <a:pt x="751" y="477"/>
                    </a:lnTo>
                    <a:lnTo>
                      <a:pt x="749" y="478"/>
                    </a:lnTo>
                    <a:lnTo>
                      <a:pt x="749" y="475"/>
                    </a:lnTo>
                    <a:lnTo>
                      <a:pt x="752" y="472"/>
                    </a:lnTo>
                    <a:lnTo>
                      <a:pt x="754" y="472"/>
                    </a:lnTo>
                    <a:lnTo>
                      <a:pt x="757" y="472"/>
                    </a:lnTo>
                    <a:lnTo>
                      <a:pt x="760" y="473"/>
                    </a:lnTo>
                    <a:lnTo>
                      <a:pt x="762" y="472"/>
                    </a:lnTo>
                    <a:lnTo>
                      <a:pt x="762" y="469"/>
                    </a:lnTo>
                    <a:lnTo>
                      <a:pt x="763" y="469"/>
                    </a:lnTo>
                    <a:lnTo>
                      <a:pt x="765" y="469"/>
                    </a:lnTo>
                    <a:lnTo>
                      <a:pt x="768" y="464"/>
                    </a:lnTo>
                    <a:lnTo>
                      <a:pt x="773" y="464"/>
                    </a:lnTo>
                    <a:lnTo>
                      <a:pt x="773" y="462"/>
                    </a:lnTo>
                    <a:lnTo>
                      <a:pt x="770" y="456"/>
                    </a:lnTo>
                    <a:lnTo>
                      <a:pt x="762" y="451"/>
                    </a:lnTo>
                    <a:lnTo>
                      <a:pt x="757" y="449"/>
                    </a:lnTo>
                    <a:lnTo>
                      <a:pt x="752" y="443"/>
                    </a:lnTo>
                    <a:lnTo>
                      <a:pt x="749" y="443"/>
                    </a:lnTo>
                    <a:lnTo>
                      <a:pt x="744" y="446"/>
                    </a:lnTo>
                    <a:lnTo>
                      <a:pt x="743" y="446"/>
                    </a:lnTo>
                    <a:lnTo>
                      <a:pt x="738" y="443"/>
                    </a:lnTo>
                    <a:lnTo>
                      <a:pt x="738" y="441"/>
                    </a:lnTo>
                    <a:lnTo>
                      <a:pt x="736" y="441"/>
                    </a:lnTo>
                    <a:lnTo>
                      <a:pt x="733" y="441"/>
                    </a:lnTo>
                    <a:lnTo>
                      <a:pt x="730" y="441"/>
                    </a:lnTo>
                    <a:lnTo>
                      <a:pt x="727" y="443"/>
                    </a:lnTo>
                    <a:lnTo>
                      <a:pt x="724" y="448"/>
                    </a:lnTo>
                    <a:lnTo>
                      <a:pt x="727" y="441"/>
                    </a:lnTo>
                    <a:lnTo>
                      <a:pt x="728" y="440"/>
                    </a:lnTo>
                    <a:lnTo>
                      <a:pt x="732" y="440"/>
                    </a:lnTo>
                    <a:lnTo>
                      <a:pt x="733" y="440"/>
                    </a:lnTo>
                    <a:lnTo>
                      <a:pt x="733" y="440"/>
                    </a:lnTo>
                    <a:lnTo>
                      <a:pt x="735" y="440"/>
                    </a:lnTo>
                    <a:lnTo>
                      <a:pt x="740" y="438"/>
                    </a:lnTo>
                    <a:lnTo>
                      <a:pt x="741" y="443"/>
                    </a:lnTo>
                    <a:lnTo>
                      <a:pt x="743" y="445"/>
                    </a:lnTo>
                    <a:lnTo>
                      <a:pt x="746" y="445"/>
                    </a:lnTo>
                    <a:lnTo>
                      <a:pt x="747" y="441"/>
                    </a:lnTo>
                    <a:lnTo>
                      <a:pt x="752" y="443"/>
                    </a:lnTo>
                    <a:lnTo>
                      <a:pt x="755" y="445"/>
                    </a:lnTo>
                    <a:lnTo>
                      <a:pt x="757" y="445"/>
                    </a:lnTo>
                    <a:lnTo>
                      <a:pt x="760" y="448"/>
                    </a:lnTo>
                    <a:lnTo>
                      <a:pt x="763" y="445"/>
                    </a:lnTo>
                    <a:lnTo>
                      <a:pt x="770" y="448"/>
                    </a:lnTo>
                    <a:lnTo>
                      <a:pt x="771" y="446"/>
                    </a:lnTo>
                    <a:lnTo>
                      <a:pt x="770" y="443"/>
                    </a:lnTo>
                    <a:lnTo>
                      <a:pt x="767" y="441"/>
                    </a:lnTo>
                    <a:lnTo>
                      <a:pt x="763" y="438"/>
                    </a:lnTo>
                    <a:lnTo>
                      <a:pt x="763" y="437"/>
                    </a:lnTo>
                    <a:lnTo>
                      <a:pt x="762" y="435"/>
                    </a:lnTo>
                    <a:lnTo>
                      <a:pt x="760" y="435"/>
                    </a:lnTo>
                    <a:lnTo>
                      <a:pt x="757" y="435"/>
                    </a:lnTo>
                    <a:lnTo>
                      <a:pt x="754" y="429"/>
                    </a:lnTo>
                    <a:lnTo>
                      <a:pt x="752" y="425"/>
                    </a:lnTo>
                    <a:lnTo>
                      <a:pt x="747" y="421"/>
                    </a:lnTo>
                    <a:lnTo>
                      <a:pt x="747" y="418"/>
                    </a:lnTo>
                    <a:lnTo>
                      <a:pt x="744" y="416"/>
                    </a:lnTo>
                    <a:lnTo>
                      <a:pt x="746" y="413"/>
                    </a:lnTo>
                    <a:lnTo>
                      <a:pt x="746" y="413"/>
                    </a:lnTo>
                    <a:lnTo>
                      <a:pt x="741" y="403"/>
                    </a:lnTo>
                    <a:lnTo>
                      <a:pt x="733" y="400"/>
                    </a:lnTo>
                    <a:lnTo>
                      <a:pt x="732" y="402"/>
                    </a:lnTo>
                    <a:lnTo>
                      <a:pt x="732" y="398"/>
                    </a:lnTo>
                    <a:lnTo>
                      <a:pt x="724" y="395"/>
                    </a:lnTo>
                    <a:lnTo>
                      <a:pt x="724" y="395"/>
                    </a:lnTo>
                    <a:lnTo>
                      <a:pt x="722" y="389"/>
                    </a:lnTo>
                    <a:lnTo>
                      <a:pt x="724" y="384"/>
                    </a:lnTo>
                    <a:lnTo>
                      <a:pt x="722" y="381"/>
                    </a:lnTo>
                    <a:lnTo>
                      <a:pt x="724" y="376"/>
                    </a:lnTo>
                    <a:lnTo>
                      <a:pt x="725" y="378"/>
                    </a:lnTo>
                    <a:lnTo>
                      <a:pt x="727" y="376"/>
                    </a:lnTo>
                    <a:lnTo>
                      <a:pt x="728" y="373"/>
                    </a:lnTo>
                    <a:lnTo>
                      <a:pt x="730" y="373"/>
                    </a:lnTo>
                    <a:lnTo>
                      <a:pt x="733" y="371"/>
                    </a:lnTo>
                    <a:lnTo>
                      <a:pt x="730" y="370"/>
                    </a:lnTo>
                    <a:lnTo>
                      <a:pt x="728" y="366"/>
                    </a:lnTo>
                    <a:lnTo>
                      <a:pt x="732" y="365"/>
                    </a:lnTo>
                    <a:lnTo>
                      <a:pt x="735" y="365"/>
                    </a:lnTo>
                    <a:lnTo>
                      <a:pt x="736" y="362"/>
                    </a:lnTo>
                    <a:lnTo>
                      <a:pt x="740" y="362"/>
                    </a:lnTo>
                    <a:lnTo>
                      <a:pt x="740" y="359"/>
                    </a:lnTo>
                    <a:lnTo>
                      <a:pt x="736" y="357"/>
                    </a:lnTo>
                    <a:lnTo>
                      <a:pt x="740" y="357"/>
                    </a:lnTo>
                    <a:lnTo>
                      <a:pt x="741" y="359"/>
                    </a:lnTo>
                    <a:lnTo>
                      <a:pt x="741" y="357"/>
                    </a:lnTo>
                    <a:lnTo>
                      <a:pt x="744" y="357"/>
                    </a:lnTo>
                    <a:lnTo>
                      <a:pt x="747" y="355"/>
                    </a:lnTo>
                    <a:lnTo>
                      <a:pt x="749" y="355"/>
                    </a:lnTo>
                    <a:lnTo>
                      <a:pt x="752" y="351"/>
                    </a:lnTo>
                    <a:lnTo>
                      <a:pt x="752" y="352"/>
                    </a:lnTo>
                    <a:lnTo>
                      <a:pt x="754" y="351"/>
                    </a:lnTo>
                    <a:lnTo>
                      <a:pt x="754" y="352"/>
                    </a:lnTo>
                    <a:lnTo>
                      <a:pt x="757" y="355"/>
                    </a:lnTo>
                    <a:lnTo>
                      <a:pt x="762" y="352"/>
                    </a:lnTo>
                    <a:lnTo>
                      <a:pt x="762" y="351"/>
                    </a:lnTo>
                    <a:lnTo>
                      <a:pt x="759" y="351"/>
                    </a:lnTo>
                    <a:lnTo>
                      <a:pt x="759" y="347"/>
                    </a:lnTo>
                    <a:lnTo>
                      <a:pt x="760" y="346"/>
                    </a:lnTo>
                    <a:lnTo>
                      <a:pt x="762" y="346"/>
                    </a:lnTo>
                    <a:lnTo>
                      <a:pt x="760" y="343"/>
                    </a:lnTo>
                    <a:lnTo>
                      <a:pt x="760" y="341"/>
                    </a:lnTo>
                    <a:lnTo>
                      <a:pt x="763" y="341"/>
                    </a:lnTo>
                    <a:lnTo>
                      <a:pt x="762" y="339"/>
                    </a:lnTo>
                    <a:lnTo>
                      <a:pt x="757" y="339"/>
                    </a:lnTo>
                    <a:lnTo>
                      <a:pt x="754" y="341"/>
                    </a:lnTo>
                    <a:lnTo>
                      <a:pt x="754" y="339"/>
                    </a:lnTo>
                    <a:lnTo>
                      <a:pt x="751" y="339"/>
                    </a:lnTo>
                    <a:lnTo>
                      <a:pt x="749" y="341"/>
                    </a:lnTo>
                    <a:lnTo>
                      <a:pt x="741" y="341"/>
                    </a:lnTo>
                    <a:lnTo>
                      <a:pt x="740" y="339"/>
                    </a:lnTo>
                    <a:lnTo>
                      <a:pt x="738" y="338"/>
                    </a:lnTo>
                    <a:lnTo>
                      <a:pt x="736" y="336"/>
                    </a:lnTo>
                    <a:lnTo>
                      <a:pt x="735" y="335"/>
                    </a:lnTo>
                    <a:lnTo>
                      <a:pt x="733" y="335"/>
                    </a:lnTo>
                    <a:lnTo>
                      <a:pt x="727" y="338"/>
                    </a:lnTo>
                    <a:lnTo>
                      <a:pt x="724" y="338"/>
                    </a:lnTo>
                    <a:lnTo>
                      <a:pt x="725" y="338"/>
                    </a:lnTo>
                    <a:lnTo>
                      <a:pt x="725" y="341"/>
                    </a:lnTo>
                    <a:lnTo>
                      <a:pt x="724" y="343"/>
                    </a:lnTo>
                    <a:lnTo>
                      <a:pt x="719" y="344"/>
                    </a:lnTo>
                    <a:lnTo>
                      <a:pt x="720" y="344"/>
                    </a:lnTo>
                    <a:lnTo>
                      <a:pt x="720" y="346"/>
                    </a:lnTo>
                    <a:lnTo>
                      <a:pt x="719" y="349"/>
                    </a:lnTo>
                    <a:lnTo>
                      <a:pt x="719" y="351"/>
                    </a:lnTo>
                    <a:lnTo>
                      <a:pt x="716" y="349"/>
                    </a:lnTo>
                    <a:lnTo>
                      <a:pt x="712" y="351"/>
                    </a:lnTo>
                    <a:lnTo>
                      <a:pt x="709" y="351"/>
                    </a:lnTo>
                    <a:lnTo>
                      <a:pt x="704" y="343"/>
                    </a:lnTo>
                    <a:lnTo>
                      <a:pt x="704" y="339"/>
                    </a:lnTo>
                    <a:lnTo>
                      <a:pt x="704" y="336"/>
                    </a:lnTo>
                    <a:lnTo>
                      <a:pt x="701" y="336"/>
                    </a:lnTo>
                    <a:lnTo>
                      <a:pt x="700" y="338"/>
                    </a:lnTo>
                    <a:lnTo>
                      <a:pt x="700" y="336"/>
                    </a:lnTo>
                    <a:lnTo>
                      <a:pt x="698" y="336"/>
                    </a:lnTo>
                    <a:lnTo>
                      <a:pt x="697" y="338"/>
                    </a:lnTo>
                    <a:lnTo>
                      <a:pt x="695" y="336"/>
                    </a:lnTo>
                    <a:lnTo>
                      <a:pt x="695" y="338"/>
                    </a:lnTo>
                    <a:lnTo>
                      <a:pt x="693" y="333"/>
                    </a:lnTo>
                    <a:lnTo>
                      <a:pt x="693" y="331"/>
                    </a:lnTo>
                    <a:lnTo>
                      <a:pt x="689" y="328"/>
                    </a:lnTo>
                    <a:lnTo>
                      <a:pt x="685" y="327"/>
                    </a:lnTo>
                    <a:lnTo>
                      <a:pt x="685" y="323"/>
                    </a:lnTo>
                    <a:lnTo>
                      <a:pt x="684" y="320"/>
                    </a:lnTo>
                    <a:lnTo>
                      <a:pt x="684" y="320"/>
                    </a:lnTo>
                    <a:lnTo>
                      <a:pt x="684" y="319"/>
                    </a:lnTo>
                    <a:lnTo>
                      <a:pt x="685" y="317"/>
                    </a:lnTo>
                    <a:lnTo>
                      <a:pt x="685" y="314"/>
                    </a:lnTo>
                    <a:lnTo>
                      <a:pt x="687" y="312"/>
                    </a:lnTo>
                    <a:lnTo>
                      <a:pt x="687" y="311"/>
                    </a:lnTo>
                    <a:lnTo>
                      <a:pt x="692" y="312"/>
                    </a:lnTo>
                    <a:lnTo>
                      <a:pt x="697" y="312"/>
                    </a:lnTo>
                    <a:lnTo>
                      <a:pt x="701" y="312"/>
                    </a:lnTo>
                    <a:lnTo>
                      <a:pt x="701" y="309"/>
                    </a:lnTo>
                    <a:lnTo>
                      <a:pt x="701" y="309"/>
                    </a:lnTo>
                    <a:lnTo>
                      <a:pt x="703" y="309"/>
                    </a:lnTo>
                    <a:lnTo>
                      <a:pt x="703" y="304"/>
                    </a:lnTo>
                    <a:lnTo>
                      <a:pt x="701" y="304"/>
                    </a:lnTo>
                    <a:lnTo>
                      <a:pt x="703" y="303"/>
                    </a:lnTo>
                    <a:lnTo>
                      <a:pt x="704" y="295"/>
                    </a:lnTo>
                    <a:lnTo>
                      <a:pt x="709" y="293"/>
                    </a:lnTo>
                    <a:lnTo>
                      <a:pt x="712" y="293"/>
                    </a:lnTo>
                    <a:lnTo>
                      <a:pt x="714" y="288"/>
                    </a:lnTo>
                    <a:lnTo>
                      <a:pt x="716" y="288"/>
                    </a:lnTo>
                    <a:lnTo>
                      <a:pt x="716" y="284"/>
                    </a:lnTo>
                    <a:lnTo>
                      <a:pt x="719" y="280"/>
                    </a:lnTo>
                    <a:lnTo>
                      <a:pt x="720" y="277"/>
                    </a:lnTo>
                    <a:lnTo>
                      <a:pt x="720" y="276"/>
                    </a:lnTo>
                    <a:lnTo>
                      <a:pt x="722" y="272"/>
                    </a:lnTo>
                    <a:lnTo>
                      <a:pt x="725" y="272"/>
                    </a:lnTo>
                    <a:lnTo>
                      <a:pt x="727" y="274"/>
                    </a:lnTo>
                    <a:lnTo>
                      <a:pt x="730" y="274"/>
                    </a:lnTo>
                    <a:lnTo>
                      <a:pt x="730" y="271"/>
                    </a:lnTo>
                    <a:lnTo>
                      <a:pt x="735" y="276"/>
                    </a:lnTo>
                    <a:lnTo>
                      <a:pt x="741" y="280"/>
                    </a:lnTo>
                    <a:lnTo>
                      <a:pt x="741" y="282"/>
                    </a:lnTo>
                    <a:lnTo>
                      <a:pt x="740" y="284"/>
                    </a:lnTo>
                    <a:lnTo>
                      <a:pt x="740" y="285"/>
                    </a:lnTo>
                    <a:lnTo>
                      <a:pt x="736" y="288"/>
                    </a:lnTo>
                    <a:lnTo>
                      <a:pt x="736" y="292"/>
                    </a:lnTo>
                    <a:lnTo>
                      <a:pt x="733" y="292"/>
                    </a:lnTo>
                    <a:lnTo>
                      <a:pt x="733" y="293"/>
                    </a:lnTo>
                    <a:lnTo>
                      <a:pt x="733" y="296"/>
                    </a:lnTo>
                    <a:lnTo>
                      <a:pt x="736" y="299"/>
                    </a:lnTo>
                    <a:lnTo>
                      <a:pt x="736" y="303"/>
                    </a:lnTo>
                    <a:lnTo>
                      <a:pt x="735" y="303"/>
                    </a:lnTo>
                    <a:lnTo>
                      <a:pt x="735" y="304"/>
                    </a:lnTo>
                    <a:lnTo>
                      <a:pt x="736" y="306"/>
                    </a:lnTo>
                    <a:lnTo>
                      <a:pt x="740" y="304"/>
                    </a:lnTo>
                    <a:lnTo>
                      <a:pt x="743" y="303"/>
                    </a:lnTo>
                    <a:lnTo>
                      <a:pt x="741" y="304"/>
                    </a:lnTo>
                    <a:lnTo>
                      <a:pt x="738" y="306"/>
                    </a:lnTo>
                    <a:lnTo>
                      <a:pt x="738" y="307"/>
                    </a:lnTo>
                    <a:lnTo>
                      <a:pt x="740" y="307"/>
                    </a:lnTo>
                    <a:lnTo>
                      <a:pt x="740" y="309"/>
                    </a:lnTo>
                    <a:lnTo>
                      <a:pt x="740" y="311"/>
                    </a:lnTo>
                    <a:lnTo>
                      <a:pt x="736" y="311"/>
                    </a:lnTo>
                    <a:lnTo>
                      <a:pt x="735" y="312"/>
                    </a:lnTo>
                    <a:lnTo>
                      <a:pt x="732" y="312"/>
                    </a:lnTo>
                    <a:lnTo>
                      <a:pt x="730" y="314"/>
                    </a:lnTo>
                    <a:lnTo>
                      <a:pt x="733" y="315"/>
                    </a:lnTo>
                    <a:lnTo>
                      <a:pt x="733" y="319"/>
                    </a:lnTo>
                    <a:lnTo>
                      <a:pt x="735" y="319"/>
                    </a:lnTo>
                    <a:lnTo>
                      <a:pt x="736" y="315"/>
                    </a:lnTo>
                    <a:lnTo>
                      <a:pt x="738" y="315"/>
                    </a:lnTo>
                    <a:lnTo>
                      <a:pt x="741" y="312"/>
                    </a:lnTo>
                    <a:lnTo>
                      <a:pt x="744" y="311"/>
                    </a:lnTo>
                    <a:lnTo>
                      <a:pt x="744" y="309"/>
                    </a:lnTo>
                    <a:lnTo>
                      <a:pt x="744" y="307"/>
                    </a:lnTo>
                    <a:lnTo>
                      <a:pt x="747" y="304"/>
                    </a:lnTo>
                    <a:lnTo>
                      <a:pt x="754" y="299"/>
                    </a:lnTo>
                    <a:lnTo>
                      <a:pt x="755" y="299"/>
                    </a:lnTo>
                    <a:lnTo>
                      <a:pt x="755" y="296"/>
                    </a:lnTo>
                    <a:lnTo>
                      <a:pt x="759" y="296"/>
                    </a:lnTo>
                    <a:lnTo>
                      <a:pt x="763" y="295"/>
                    </a:lnTo>
                    <a:lnTo>
                      <a:pt x="765" y="295"/>
                    </a:lnTo>
                    <a:lnTo>
                      <a:pt x="767" y="295"/>
                    </a:lnTo>
                    <a:lnTo>
                      <a:pt x="768" y="295"/>
                    </a:lnTo>
                    <a:lnTo>
                      <a:pt x="773" y="290"/>
                    </a:lnTo>
                    <a:lnTo>
                      <a:pt x="775" y="292"/>
                    </a:lnTo>
                    <a:lnTo>
                      <a:pt x="775" y="285"/>
                    </a:lnTo>
                    <a:lnTo>
                      <a:pt x="778" y="282"/>
                    </a:lnTo>
                    <a:close/>
                  </a:path>
                </a:pathLst>
              </a:custGeom>
              <a:solidFill>
                <a:srgbClr val="E1C8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2" name="Freeform 337">
                <a:extLst>
                  <a:ext uri="{FF2B5EF4-FFF2-40B4-BE49-F238E27FC236}">
                    <a16:creationId xmlns:a16="http://schemas.microsoft.com/office/drawing/2014/main" id="{8472AC78-4771-4FD8-A367-B4D2A8D1F348}"/>
                  </a:ext>
                </a:extLst>
              </p:cNvPr>
              <p:cNvSpPr>
                <a:spLocks/>
              </p:cNvSpPr>
              <p:nvPr/>
            </p:nvSpPr>
            <p:spPr bwMode="auto">
              <a:xfrm>
                <a:off x="5593" y="1483"/>
                <a:ext cx="862" cy="644"/>
              </a:xfrm>
              <a:custGeom>
                <a:avLst/>
                <a:gdLst>
                  <a:gd name="T0" fmla="*/ 818 w 862"/>
                  <a:gd name="T1" fmla="*/ 242 h 644"/>
                  <a:gd name="T2" fmla="*/ 843 w 862"/>
                  <a:gd name="T3" fmla="*/ 217 h 644"/>
                  <a:gd name="T4" fmla="*/ 856 w 862"/>
                  <a:gd name="T5" fmla="*/ 174 h 644"/>
                  <a:gd name="T6" fmla="*/ 859 w 862"/>
                  <a:gd name="T7" fmla="*/ 138 h 644"/>
                  <a:gd name="T8" fmla="*/ 857 w 862"/>
                  <a:gd name="T9" fmla="*/ 102 h 644"/>
                  <a:gd name="T10" fmla="*/ 821 w 862"/>
                  <a:gd name="T11" fmla="*/ 121 h 644"/>
                  <a:gd name="T12" fmla="*/ 797 w 862"/>
                  <a:gd name="T13" fmla="*/ 95 h 644"/>
                  <a:gd name="T14" fmla="*/ 767 w 862"/>
                  <a:gd name="T15" fmla="*/ 83 h 644"/>
                  <a:gd name="T16" fmla="*/ 733 w 862"/>
                  <a:gd name="T17" fmla="*/ 49 h 644"/>
                  <a:gd name="T18" fmla="*/ 711 w 862"/>
                  <a:gd name="T19" fmla="*/ 16 h 644"/>
                  <a:gd name="T20" fmla="*/ 685 w 862"/>
                  <a:gd name="T21" fmla="*/ 4 h 644"/>
                  <a:gd name="T22" fmla="*/ 638 w 862"/>
                  <a:gd name="T23" fmla="*/ 9 h 644"/>
                  <a:gd name="T24" fmla="*/ 638 w 862"/>
                  <a:gd name="T25" fmla="*/ 48 h 644"/>
                  <a:gd name="T26" fmla="*/ 622 w 862"/>
                  <a:gd name="T27" fmla="*/ 97 h 644"/>
                  <a:gd name="T28" fmla="*/ 647 w 862"/>
                  <a:gd name="T29" fmla="*/ 130 h 644"/>
                  <a:gd name="T30" fmla="*/ 634 w 862"/>
                  <a:gd name="T31" fmla="*/ 170 h 644"/>
                  <a:gd name="T32" fmla="*/ 571 w 862"/>
                  <a:gd name="T33" fmla="*/ 201 h 644"/>
                  <a:gd name="T34" fmla="*/ 508 w 862"/>
                  <a:gd name="T35" fmla="*/ 269 h 644"/>
                  <a:gd name="T36" fmla="*/ 384 w 862"/>
                  <a:gd name="T37" fmla="*/ 261 h 644"/>
                  <a:gd name="T38" fmla="*/ 330 w 862"/>
                  <a:gd name="T39" fmla="*/ 221 h 644"/>
                  <a:gd name="T40" fmla="*/ 279 w 862"/>
                  <a:gd name="T41" fmla="*/ 177 h 644"/>
                  <a:gd name="T42" fmla="*/ 239 w 862"/>
                  <a:gd name="T43" fmla="*/ 156 h 644"/>
                  <a:gd name="T44" fmla="*/ 211 w 862"/>
                  <a:gd name="T45" fmla="*/ 166 h 644"/>
                  <a:gd name="T46" fmla="*/ 182 w 862"/>
                  <a:gd name="T47" fmla="*/ 220 h 644"/>
                  <a:gd name="T48" fmla="*/ 160 w 862"/>
                  <a:gd name="T49" fmla="*/ 250 h 644"/>
                  <a:gd name="T50" fmla="*/ 101 w 862"/>
                  <a:gd name="T51" fmla="*/ 274 h 644"/>
                  <a:gd name="T52" fmla="*/ 34 w 862"/>
                  <a:gd name="T53" fmla="*/ 296 h 644"/>
                  <a:gd name="T54" fmla="*/ 16 w 862"/>
                  <a:gd name="T55" fmla="*/ 328 h 644"/>
                  <a:gd name="T56" fmla="*/ 21 w 862"/>
                  <a:gd name="T57" fmla="*/ 381 h 644"/>
                  <a:gd name="T58" fmla="*/ 56 w 862"/>
                  <a:gd name="T59" fmla="*/ 362 h 644"/>
                  <a:gd name="T60" fmla="*/ 105 w 862"/>
                  <a:gd name="T61" fmla="*/ 373 h 644"/>
                  <a:gd name="T62" fmla="*/ 163 w 862"/>
                  <a:gd name="T63" fmla="*/ 416 h 644"/>
                  <a:gd name="T64" fmla="*/ 185 w 862"/>
                  <a:gd name="T65" fmla="*/ 483 h 644"/>
                  <a:gd name="T66" fmla="*/ 242 w 862"/>
                  <a:gd name="T67" fmla="*/ 504 h 644"/>
                  <a:gd name="T68" fmla="*/ 298 w 862"/>
                  <a:gd name="T69" fmla="*/ 526 h 644"/>
                  <a:gd name="T70" fmla="*/ 364 w 862"/>
                  <a:gd name="T71" fmla="*/ 529 h 644"/>
                  <a:gd name="T72" fmla="*/ 424 w 862"/>
                  <a:gd name="T73" fmla="*/ 502 h 644"/>
                  <a:gd name="T74" fmla="*/ 461 w 862"/>
                  <a:gd name="T75" fmla="*/ 536 h 644"/>
                  <a:gd name="T76" fmla="*/ 462 w 862"/>
                  <a:gd name="T77" fmla="*/ 588 h 644"/>
                  <a:gd name="T78" fmla="*/ 489 w 862"/>
                  <a:gd name="T79" fmla="*/ 617 h 644"/>
                  <a:gd name="T80" fmla="*/ 521 w 862"/>
                  <a:gd name="T81" fmla="*/ 612 h 644"/>
                  <a:gd name="T82" fmla="*/ 566 w 862"/>
                  <a:gd name="T83" fmla="*/ 598 h 644"/>
                  <a:gd name="T84" fmla="*/ 609 w 862"/>
                  <a:gd name="T85" fmla="*/ 625 h 644"/>
                  <a:gd name="T86" fmla="*/ 633 w 862"/>
                  <a:gd name="T87" fmla="*/ 642 h 644"/>
                  <a:gd name="T88" fmla="*/ 642 w 862"/>
                  <a:gd name="T89" fmla="*/ 630 h 644"/>
                  <a:gd name="T90" fmla="*/ 676 w 862"/>
                  <a:gd name="T91" fmla="*/ 603 h 644"/>
                  <a:gd name="T92" fmla="*/ 709 w 862"/>
                  <a:gd name="T93" fmla="*/ 604 h 644"/>
                  <a:gd name="T94" fmla="*/ 736 w 862"/>
                  <a:gd name="T95" fmla="*/ 582 h 644"/>
                  <a:gd name="T96" fmla="*/ 747 w 862"/>
                  <a:gd name="T97" fmla="*/ 564 h 644"/>
                  <a:gd name="T98" fmla="*/ 754 w 862"/>
                  <a:gd name="T99" fmla="*/ 547 h 644"/>
                  <a:gd name="T100" fmla="*/ 765 w 862"/>
                  <a:gd name="T101" fmla="*/ 524 h 644"/>
                  <a:gd name="T102" fmla="*/ 775 w 862"/>
                  <a:gd name="T103" fmla="*/ 499 h 644"/>
                  <a:gd name="T104" fmla="*/ 778 w 862"/>
                  <a:gd name="T105" fmla="*/ 481 h 644"/>
                  <a:gd name="T106" fmla="*/ 773 w 862"/>
                  <a:gd name="T107" fmla="*/ 462 h 644"/>
                  <a:gd name="T108" fmla="*/ 746 w 862"/>
                  <a:gd name="T109" fmla="*/ 445 h 644"/>
                  <a:gd name="T110" fmla="*/ 733 w 862"/>
                  <a:gd name="T111" fmla="*/ 400 h 644"/>
                  <a:gd name="T112" fmla="*/ 741 w 862"/>
                  <a:gd name="T113" fmla="*/ 357 h 644"/>
                  <a:gd name="T114" fmla="*/ 741 w 862"/>
                  <a:gd name="T115" fmla="*/ 341 h 644"/>
                  <a:gd name="T116" fmla="*/ 700 w 862"/>
                  <a:gd name="T117" fmla="*/ 336 h 644"/>
                  <a:gd name="T118" fmla="*/ 701 w 862"/>
                  <a:gd name="T119" fmla="*/ 304 h 644"/>
                  <a:gd name="T120" fmla="*/ 733 w 862"/>
                  <a:gd name="T121" fmla="*/ 293 h 644"/>
                  <a:gd name="T122" fmla="*/ 741 w 862"/>
                  <a:gd name="T123" fmla="*/ 31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62" h="644">
                    <a:moveTo>
                      <a:pt x="778" y="282"/>
                    </a:moveTo>
                    <a:lnTo>
                      <a:pt x="779" y="277"/>
                    </a:lnTo>
                    <a:lnTo>
                      <a:pt x="779" y="276"/>
                    </a:lnTo>
                    <a:lnTo>
                      <a:pt x="783" y="272"/>
                    </a:lnTo>
                    <a:lnTo>
                      <a:pt x="786" y="268"/>
                    </a:lnTo>
                    <a:lnTo>
                      <a:pt x="787" y="268"/>
                    </a:lnTo>
                    <a:lnTo>
                      <a:pt x="791" y="260"/>
                    </a:lnTo>
                    <a:lnTo>
                      <a:pt x="792" y="258"/>
                    </a:lnTo>
                    <a:lnTo>
                      <a:pt x="791" y="256"/>
                    </a:lnTo>
                    <a:lnTo>
                      <a:pt x="792" y="252"/>
                    </a:lnTo>
                    <a:lnTo>
                      <a:pt x="794" y="248"/>
                    </a:lnTo>
                    <a:lnTo>
                      <a:pt x="797" y="252"/>
                    </a:lnTo>
                    <a:lnTo>
                      <a:pt x="798" y="253"/>
                    </a:lnTo>
                    <a:lnTo>
                      <a:pt x="802" y="255"/>
                    </a:lnTo>
                    <a:lnTo>
                      <a:pt x="803" y="255"/>
                    </a:lnTo>
                    <a:lnTo>
                      <a:pt x="806" y="255"/>
                    </a:lnTo>
                    <a:lnTo>
                      <a:pt x="813" y="255"/>
                    </a:lnTo>
                    <a:lnTo>
                      <a:pt x="816" y="255"/>
                    </a:lnTo>
                    <a:lnTo>
                      <a:pt x="818" y="252"/>
                    </a:lnTo>
                    <a:lnTo>
                      <a:pt x="818" y="250"/>
                    </a:lnTo>
                    <a:lnTo>
                      <a:pt x="814" y="247"/>
                    </a:lnTo>
                    <a:lnTo>
                      <a:pt x="811" y="244"/>
                    </a:lnTo>
                    <a:lnTo>
                      <a:pt x="814" y="244"/>
                    </a:lnTo>
                    <a:lnTo>
                      <a:pt x="818" y="242"/>
                    </a:lnTo>
                    <a:lnTo>
                      <a:pt x="822" y="239"/>
                    </a:lnTo>
                    <a:lnTo>
                      <a:pt x="822" y="236"/>
                    </a:lnTo>
                    <a:lnTo>
                      <a:pt x="824" y="233"/>
                    </a:lnTo>
                    <a:lnTo>
                      <a:pt x="827" y="231"/>
                    </a:lnTo>
                    <a:lnTo>
                      <a:pt x="829" y="229"/>
                    </a:lnTo>
                    <a:lnTo>
                      <a:pt x="827" y="228"/>
                    </a:lnTo>
                    <a:lnTo>
                      <a:pt x="827" y="225"/>
                    </a:lnTo>
                    <a:lnTo>
                      <a:pt x="827" y="221"/>
                    </a:lnTo>
                    <a:lnTo>
                      <a:pt x="829" y="220"/>
                    </a:lnTo>
                    <a:lnTo>
                      <a:pt x="832" y="223"/>
                    </a:lnTo>
                    <a:lnTo>
                      <a:pt x="832" y="225"/>
                    </a:lnTo>
                    <a:lnTo>
                      <a:pt x="834" y="226"/>
                    </a:lnTo>
                    <a:lnTo>
                      <a:pt x="838" y="228"/>
                    </a:lnTo>
                    <a:lnTo>
                      <a:pt x="838" y="229"/>
                    </a:lnTo>
                    <a:lnTo>
                      <a:pt x="838" y="228"/>
                    </a:lnTo>
                    <a:lnTo>
                      <a:pt x="838" y="226"/>
                    </a:lnTo>
                    <a:lnTo>
                      <a:pt x="838" y="226"/>
                    </a:lnTo>
                    <a:lnTo>
                      <a:pt x="837" y="223"/>
                    </a:lnTo>
                    <a:lnTo>
                      <a:pt x="837" y="221"/>
                    </a:lnTo>
                    <a:lnTo>
                      <a:pt x="838" y="221"/>
                    </a:lnTo>
                    <a:lnTo>
                      <a:pt x="842" y="221"/>
                    </a:lnTo>
                    <a:lnTo>
                      <a:pt x="843" y="221"/>
                    </a:lnTo>
                    <a:lnTo>
                      <a:pt x="843" y="218"/>
                    </a:lnTo>
                    <a:lnTo>
                      <a:pt x="843" y="217"/>
                    </a:lnTo>
                    <a:lnTo>
                      <a:pt x="843" y="215"/>
                    </a:lnTo>
                    <a:lnTo>
                      <a:pt x="843" y="213"/>
                    </a:lnTo>
                    <a:lnTo>
                      <a:pt x="843" y="212"/>
                    </a:lnTo>
                    <a:lnTo>
                      <a:pt x="843" y="209"/>
                    </a:lnTo>
                    <a:lnTo>
                      <a:pt x="842" y="209"/>
                    </a:lnTo>
                    <a:lnTo>
                      <a:pt x="842" y="204"/>
                    </a:lnTo>
                    <a:lnTo>
                      <a:pt x="842" y="201"/>
                    </a:lnTo>
                    <a:lnTo>
                      <a:pt x="842" y="197"/>
                    </a:lnTo>
                    <a:lnTo>
                      <a:pt x="842" y="194"/>
                    </a:lnTo>
                    <a:lnTo>
                      <a:pt x="840" y="193"/>
                    </a:lnTo>
                    <a:lnTo>
                      <a:pt x="838" y="191"/>
                    </a:lnTo>
                    <a:lnTo>
                      <a:pt x="838" y="188"/>
                    </a:lnTo>
                    <a:lnTo>
                      <a:pt x="835" y="183"/>
                    </a:lnTo>
                    <a:lnTo>
                      <a:pt x="834" y="181"/>
                    </a:lnTo>
                    <a:lnTo>
                      <a:pt x="834" y="180"/>
                    </a:lnTo>
                    <a:lnTo>
                      <a:pt x="835" y="178"/>
                    </a:lnTo>
                    <a:lnTo>
                      <a:pt x="837" y="178"/>
                    </a:lnTo>
                    <a:lnTo>
                      <a:pt x="838" y="177"/>
                    </a:lnTo>
                    <a:lnTo>
                      <a:pt x="840" y="175"/>
                    </a:lnTo>
                    <a:lnTo>
                      <a:pt x="842" y="170"/>
                    </a:lnTo>
                    <a:lnTo>
                      <a:pt x="843" y="170"/>
                    </a:lnTo>
                    <a:lnTo>
                      <a:pt x="845" y="172"/>
                    </a:lnTo>
                    <a:lnTo>
                      <a:pt x="846" y="172"/>
                    </a:lnTo>
                    <a:lnTo>
                      <a:pt x="856" y="174"/>
                    </a:lnTo>
                    <a:lnTo>
                      <a:pt x="857" y="174"/>
                    </a:lnTo>
                    <a:lnTo>
                      <a:pt x="859" y="174"/>
                    </a:lnTo>
                    <a:lnTo>
                      <a:pt x="861" y="172"/>
                    </a:lnTo>
                    <a:lnTo>
                      <a:pt x="859" y="170"/>
                    </a:lnTo>
                    <a:lnTo>
                      <a:pt x="859" y="169"/>
                    </a:lnTo>
                    <a:lnTo>
                      <a:pt x="859" y="167"/>
                    </a:lnTo>
                    <a:lnTo>
                      <a:pt x="859" y="167"/>
                    </a:lnTo>
                    <a:lnTo>
                      <a:pt x="859" y="166"/>
                    </a:lnTo>
                    <a:lnTo>
                      <a:pt x="859" y="164"/>
                    </a:lnTo>
                    <a:lnTo>
                      <a:pt x="859" y="161"/>
                    </a:lnTo>
                    <a:lnTo>
                      <a:pt x="861" y="159"/>
                    </a:lnTo>
                    <a:lnTo>
                      <a:pt x="861" y="158"/>
                    </a:lnTo>
                    <a:lnTo>
                      <a:pt x="859" y="156"/>
                    </a:lnTo>
                    <a:lnTo>
                      <a:pt x="859" y="154"/>
                    </a:lnTo>
                    <a:lnTo>
                      <a:pt x="862" y="154"/>
                    </a:lnTo>
                    <a:lnTo>
                      <a:pt x="861" y="153"/>
                    </a:lnTo>
                    <a:lnTo>
                      <a:pt x="861" y="151"/>
                    </a:lnTo>
                    <a:lnTo>
                      <a:pt x="859" y="150"/>
                    </a:lnTo>
                    <a:lnTo>
                      <a:pt x="861" y="148"/>
                    </a:lnTo>
                    <a:lnTo>
                      <a:pt x="862" y="146"/>
                    </a:lnTo>
                    <a:lnTo>
                      <a:pt x="862" y="146"/>
                    </a:lnTo>
                    <a:lnTo>
                      <a:pt x="861" y="145"/>
                    </a:lnTo>
                    <a:lnTo>
                      <a:pt x="861" y="142"/>
                    </a:lnTo>
                    <a:lnTo>
                      <a:pt x="859" y="138"/>
                    </a:lnTo>
                    <a:lnTo>
                      <a:pt x="861" y="138"/>
                    </a:lnTo>
                    <a:lnTo>
                      <a:pt x="861" y="137"/>
                    </a:lnTo>
                    <a:lnTo>
                      <a:pt x="861" y="135"/>
                    </a:lnTo>
                    <a:lnTo>
                      <a:pt x="861" y="135"/>
                    </a:lnTo>
                    <a:lnTo>
                      <a:pt x="861" y="134"/>
                    </a:lnTo>
                    <a:lnTo>
                      <a:pt x="859" y="132"/>
                    </a:lnTo>
                    <a:lnTo>
                      <a:pt x="859" y="132"/>
                    </a:lnTo>
                    <a:lnTo>
                      <a:pt x="859" y="129"/>
                    </a:lnTo>
                    <a:lnTo>
                      <a:pt x="859" y="127"/>
                    </a:lnTo>
                    <a:lnTo>
                      <a:pt x="859" y="126"/>
                    </a:lnTo>
                    <a:lnTo>
                      <a:pt x="857" y="124"/>
                    </a:lnTo>
                    <a:lnTo>
                      <a:pt x="857" y="122"/>
                    </a:lnTo>
                    <a:lnTo>
                      <a:pt x="859" y="121"/>
                    </a:lnTo>
                    <a:lnTo>
                      <a:pt x="862" y="121"/>
                    </a:lnTo>
                    <a:lnTo>
                      <a:pt x="862" y="119"/>
                    </a:lnTo>
                    <a:lnTo>
                      <a:pt x="862" y="118"/>
                    </a:lnTo>
                    <a:lnTo>
                      <a:pt x="862" y="114"/>
                    </a:lnTo>
                    <a:lnTo>
                      <a:pt x="861" y="113"/>
                    </a:lnTo>
                    <a:lnTo>
                      <a:pt x="861" y="111"/>
                    </a:lnTo>
                    <a:lnTo>
                      <a:pt x="859" y="110"/>
                    </a:lnTo>
                    <a:lnTo>
                      <a:pt x="857" y="107"/>
                    </a:lnTo>
                    <a:lnTo>
                      <a:pt x="857" y="105"/>
                    </a:lnTo>
                    <a:lnTo>
                      <a:pt x="859" y="105"/>
                    </a:lnTo>
                    <a:lnTo>
                      <a:pt x="857" y="102"/>
                    </a:lnTo>
                    <a:lnTo>
                      <a:pt x="856" y="100"/>
                    </a:lnTo>
                    <a:lnTo>
                      <a:pt x="854" y="100"/>
                    </a:lnTo>
                    <a:lnTo>
                      <a:pt x="853" y="99"/>
                    </a:lnTo>
                    <a:lnTo>
                      <a:pt x="849" y="99"/>
                    </a:lnTo>
                    <a:lnTo>
                      <a:pt x="848" y="100"/>
                    </a:lnTo>
                    <a:lnTo>
                      <a:pt x="846" y="100"/>
                    </a:lnTo>
                    <a:lnTo>
                      <a:pt x="845" y="102"/>
                    </a:lnTo>
                    <a:lnTo>
                      <a:pt x="843" y="103"/>
                    </a:lnTo>
                    <a:lnTo>
                      <a:pt x="843" y="103"/>
                    </a:lnTo>
                    <a:lnTo>
                      <a:pt x="842" y="103"/>
                    </a:lnTo>
                    <a:lnTo>
                      <a:pt x="840" y="107"/>
                    </a:lnTo>
                    <a:lnTo>
                      <a:pt x="837" y="107"/>
                    </a:lnTo>
                    <a:lnTo>
                      <a:pt x="835" y="107"/>
                    </a:lnTo>
                    <a:lnTo>
                      <a:pt x="835" y="110"/>
                    </a:lnTo>
                    <a:lnTo>
                      <a:pt x="835" y="111"/>
                    </a:lnTo>
                    <a:lnTo>
                      <a:pt x="834" y="113"/>
                    </a:lnTo>
                    <a:lnTo>
                      <a:pt x="832" y="114"/>
                    </a:lnTo>
                    <a:lnTo>
                      <a:pt x="832" y="116"/>
                    </a:lnTo>
                    <a:lnTo>
                      <a:pt x="830" y="118"/>
                    </a:lnTo>
                    <a:lnTo>
                      <a:pt x="829" y="119"/>
                    </a:lnTo>
                    <a:lnTo>
                      <a:pt x="826" y="119"/>
                    </a:lnTo>
                    <a:lnTo>
                      <a:pt x="824" y="119"/>
                    </a:lnTo>
                    <a:lnTo>
                      <a:pt x="822" y="119"/>
                    </a:lnTo>
                    <a:lnTo>
                      <a:pt x="821" y="121"/>
                    </a:lnTo>
                    <a:lnTo>
                      <a:pt x="819" y="121"/>
                    </a:lnTo>
                    <a:lnTo>
                      <a:pt x="818" y="119"/>
                    </a:lnTo>
                    <a:lnTo>
                      <a:pt x="818" y="118"/>
                    </a:lnTo>
                    <a:lnTo>
                      <a:pt x="814" y="118"/>
                    </a:lnTo>
                    <a:lnTo>
                      <a:pt x="813" y="119"/>
                    </a:lnTo>
                    <a:lnTo>
                      <a:pt x="811" y="119"/>
                    </a:lnTo>
                    <a:lnTo>
                      <a:pt x="810" y="118"/>
                    </a:lnTo>
                    <a:lnTo>
                      <a:pt x="808" y="114"/>
                    </a:lnTo>
                    <a:lnTo>
                      <a:pt x="806" y="114"/>
                    </a:lnTo>
                    <a:lnTo>
                      <a:pt x="805" y="111"/>
                    </a:lnTo>
                    <a:lnTo>
                      <a:pt x="805" y="110"/>
                    </a:lnTo>
                    <a:lnTo>
                      <a:pt x="805" y="108"/>
                    </a:lnTo>
                    <a:lnTo>
                      <a:pt x="805" y="105"/>
                    </a:lnTo>
                    <a:lnTo>
                      <a:pt x="805" y="103"/>
                    </a:lnTo>
                    <a:lnTo>
                      <a:pt x="803" y="100"/>
                    </a:lnTo>
                    <a:lnTo>
                      <a:pt x="802" y="100"/>
                    </a:lnTo>
                    <a:lnTo>
                      <a:pt x="802" y="99"/>
                    </a:lnTo>
                    <a:lnTo>
                      <a:pt x="802" y="97"/>
                    </a:lnTo>
                    <a:lnTo>
                      <a:pt x="802" y="95"/>
                    </a:lnTo>
                    <a:lnTo>
                      <a:pt x="803" y="94"/>
                    </a:lnTo>
                    <a:lnTo>
                      <a:pt x="802" y="94"/>
                    </a:lnTo>
                    <a:lnTo>
                      <a:pt x="800" y="94"/>
                    </a:lnTo>
                    <a:lnTo>
                      <a:pt x="798" y="95"/>
                    </a:lnTo>
                    <a:lnTo>
                      <a:pt x="797" y="95"/>
                    </a:lnTo>
                    <a:lnTo>
                      <a:pt x="795" y="95"/>
                    </a:lnTo>
                    <a:lnTo>
                      <a:pt x="794" y="95"/>
                    </a:lnTo>
                    <a:lnTo>
                      <a:pt x="792" y="94"/>
                    </a:lnTo>
                    <a:lnTo>
                      <a:pt x="791" y="94"/>
                    </a:lnTo>
                    <a:lnTo>
                      <a:pt x="791" y="94"/>
                    </a:lnTo>
                    <a:lnTo>
                      <a:pt x="787" y="92"/>
                    </a:lnTo>
                    <a:lnTo>
                      <a:pt x="787" y="91"/>
                    </a:lnTo>
                    <a:lnTo>
                      <a:pt x="786" y="89"/>
                    </a:lnTo>
                    <a:lnTo>
                      <a:pt x="786" y="89"/>
                    </a:lnTo>
                    <a:lnTo>
                      <a:pt x="784" y="87"/>
                    </a:lnTo>
                    <a:lnTo>
                      <a:pt x="783" y="86"/>
                    </a:lnTo>
                    <a:lnTo>
                      <a:pt x="781" y="86"/>
                    </a:lnTo>
                    <a:lnTo>
                      <a:pt x="781" y="84"/>
                    </a:lnTo>
                    <a:lnTo>
                      <a:pt x="779" y="83"/>
                    </a:lnTo>
                    <a:lnTo>
                      <a:pt x="779" y="83"/>
                    </a:lnTo>
                    <a:lnTo>
                      <a:pt x="778" y="83"/>
                    </a:lnTo>
                    <a:lnTo>
                      <a:pt x="776" y="84"/>
                    </a:lnTo>
                    <a:lnTo>
                      <a:pt x="775" y="83"/>
                    </a:lnTo>
                    <a:lnTo>
                      <a:pt x="773" y="84"/>
                    </a:lnTo>
                    <a:lnTo>
                      <a:pt x="773" y="86"/>
                    </a:lnTo>
                    <a:lnTo>
                      <a:pt x="771" y="84"/>
                    </a:lnTo>
                    <a:lnTo>
                      <a:pt x="771" y="83"/>
                    </a:lnTo>
                    <a:lnTo>
                      <a:pt x="770" y="83"/>
                    </a:lnTo>
                    <a:lnTo>
                      <a:pt x="767" y="83"/>
                    </a:lnTo>
                    <a:lnTo>
                      <a:pt x="765" y="81"/>
                    </a:lnTo>
                    <a:lnTo>
                      <a:pt x="767" y="79"/>
                    </a:lnTo>
                    <a:lnTo>
                      <a:pt x="767" y="79"/>
                    </a:lnTo>
                    <a:lnTo>
                      <a:pt x="765" y="79"/>
                    </a:lnTo>
                    <a:lnTo>
                      <a:pt x="763" y="81"/>
                    </a:lnTo>
                    <a:lnTo>
                      <a:pt x="760" y="79"/>
                    </a:lnTo>
                    <a:lnTo>
                      <a:pt x="759" y="81"/>
                    </a:lnTo>
                    <a:lnTo>
                      <a:pt x="757" y="79"/>
                    </a:lnTo>
                    <a:lnTo>
                      <a:pt x="755" y="79"/>
                    </a:lnTo>
                    <a:lnTo>
                      <a:pt x="754" y="79"/>
                    </a:lnTo>
                    <a:lnTo>
                      <a:pt x="754" y="78"/>
                    </a:lnTo>
                    <a:lnTo>
                      <a:pt x="751" y="78"/>
                    </a:lnTo>
                    <a:lnTo>
                      <a:pt x="747" y="75"/>
                    </a:lnTo>
                    <a:lnTo>
                      <a:pt x="746" y="71"/>
                    </a:lnTo>
                    <a:lnTo>
                      <a:pt x="746" y="70"/>
                    </a:lnTo>
                    <a:lnTo>
                      <a:pt x="746" y="67"/>
                    </a:lnTo>
                    <a:lnTo>
                      <a:pt x="744" y="67"/>
                    </a:lnTo>
                    <a:lnTo>
                      <a:pt x="743" y="65"/>
                    </a:lnTo>
                    <a:lnTo>
                      <a:pt x="743" y="63"/>
                    </a:lnTo>
                    <a:lnTo>
                      <a:pt x="741" y="62"/>
                    </a:lnTo>
                    <a:lnTo>
                      <a:pt x="741" y="59"/>
                    </a:lnTo>
                    <a:lnTo>
                      <a:pt x="740" y="57"/>
                    </a:lnTo>
                    <a:lnTo>
                      <a:pt x="735" y="54"/>
                    </a:lnTo>
                    <a:lnTo>
                      <a:pt x="733" y="49"/>
                    </a:lnTo>
                    <a:lnTo>
                      <a:pt x="732" y="48"/>
                    </a:lnTo>
                    <a:lnTo>
                      <a:pt x="730" y="46"/>
                    </a:lnTo>
                    <a:lnTo>
                      <a:pt x="730" y="46"/>
                    </a:lnTo>
                    <a:lnTo>
                      <a:pt x="728" y="46"/>
                    </a:lnTo>
                    <a:lnTo>
                      <a:pt x="728" y="44"/>
                    </a:lnTo>
                    <a:lnTo>
                      <a:pt x="728" y="43"/>
                    </a:lnTo>
                    <a:lnTo>
                      <a:pt x="727" y="41"/>
                    </a:lnTo>
                    <a:lnTo>
                      <a:pt x="727" y="40"/>
                    </a:lnTo>
                    <a:lnTo>
                      <a:pt x="725" y="40"/>
                    </a:lnTo>
                    <a:lnTo>
                      <a:pt x="725" y="36"/>
                    </a:lnTo>
                    <a:lnTo>
                      <a:pt x="722" y="35"/>
                    </a:lnTo>
                    <a:lnTo>
                      <a:pt x="722" y="32"/>
                    </a:lnTo>
                    <a:lnTo>
                      <a:pt x="719" y="30"/>
                    </a:lnTo>
                    <a:lnTo>
                      <a:pt x="719" y="28"/>
                    </a:lnTo>
                    <a:lnTo>
                      <a:pt x="719" y="27"/>
                    </a:lnTo>
                    <a:lnTo>
                      <a:pt x="719" y="25"/>
                    </a:lnTo>
                    <a:lnTo>
                      <a:pt x="716" y="25"/>
                    </a:lnTo>
                    <a:lnTo>
                      <a:pt x="714" y="24"/>
                    </a:lnTo>
                    <a:lnTo>
                      <a:pt x="714" y="24"/>
                    </a:lnTo>
                    <a:lnTo>
                      <a:pt x="714" y="20"/>
                    </a:lnTo>
                    <a:lnTo>
                      <a:pt x="714" y="19"/>
                    </a:lnTo>
                    <a:lnTo>
                      <a:pt x="712" y="17"/>
                    </a:lnTo>
                    <a:lnTo>
                      <a:pt x="711" y="17"/>
                    </a:lnTo>
                    <a:lnTo>
                      <a:pt x="711" y="16"/>
                    </a:lnTo>
                    <a:lnTo>
                      <a:pt x="711" y="14"/>
                    </a:lnTo>
                    <a:lnTo>
                      <a:pt x="709" y="14"/>
                    </a:lnTo>
                    <a:lnTo>
                      <a:pt x="706" y="14"/>
                    </a:lnTo>
                    <a:lnTo>
                      <a:pt x="706" y="12"/>
                    </a:lnTo>
                    <a:lnTo>
                      <a:pt x="706" y="11"/>
                    </a:lnTo>
                    <a:lnTo>
                      <a:pt x="706" y="11"/>
                    </a:lnTo>
                    <a:lnTo>
                      <a:pt x="704" y="9"/>
                    </a:lnTo>
                    <a:lnTo>
                      <a:pt x="703" y="11"/>
                    </a:lnTo>
                    <a:lnTo>
                      <a:pt x="701" y="9"/>
                    </a:lnTo>
                    <a:lnTo>
                      <a:pt x="700" y="9"/>
                    </a:lnTo>
                    <a:lnTo>
                      <a:pt x="700" y="8"/>
                    </a:lnTo>
                    <a:lnTo>
                      <a:pt x="700" y="8"/>
                    </a:lnTo>
                    <a:lnTo>
                      <a:pt x="700" y="6"/>
                    </a:lnTo>
                    <a:lnTo>
                      <a:pt x="698" y="4"/>
                    </a:lnTo>
                    <a:lnTo>
                      <a:pt x="697" y="4"/>
                    </a:lnTo>
                    <a:lnTo>
                      <a:pt x="695" y="3"/>
                    </a:lnTo>
                    <a:lnTo>
                      <a:pt x="693" y="4"/>
                    </a:lnTo>
                    <a:lnTo>
                      <a:pt x="692" y="4"/>
                    </a:lnTo>
                    <a:lnTo>
                      <a:pt x="690" y="3"/>
                    </a:lnTo>
                    <a:lnTo>
                      <a:pt x="689" y="4"/>
                    </a:lnTo>
                    <a:lnTo>
                      <a:pt x="690" y="6"/>
                    </a:lnTo>
                    <a:lnTo>
                      <a:pt x="689" y="6"/>
                    </a:lnTo>
                    <a:lnTo>
                      <a:pt x="685" y="6"/>
                    </a:lnTo>
                    <a:lnTo>
                      <a:pt x="685" y="4"/>
                    </a:lnTo>
                    <a:lnTo>
                      <a:pt x="684" y="4"/>
                    </a:lnTo>
                    <a:lnTo>
                      <a:pt x="681" y="4"/>
                    </a:lnTo>
                    <a:lnTo>
                      <a:pt x="679" y="4"/>
                    </a:lnTo>
                    <a:lnTo>
                      <a:pt x="677" y="3"/>
                    </a:lnTo>
                    <a:lnTo>
                      <a:pt x="673" y="1"/>
                    </a:lnTo>
                    <a:lnTo>
                      <a:pt x="671" y="1"/>
                    </a:lnTo>
                    <a:lnTo>
                      <a:pt x="669" y="0"/>
                    </a:lnTo>
                    <a:lnTo>
                      <a:pt x="668" y="0"/>
                    </a:lnTo>
                    <a:lnTo>
                      <a:pt x="666" y="0"/>
                    </a:lnTo>
                    <a:lnTo>
                      <a:pt x="663" y="1"/>
                    </a:lnTo>
                    <a:lnTo>
                      <a:pt x="661" y="3"/>
                    </a:lnTo>
                    <a:lnTo>
                      <a:pt x="660" y="3"/>
                    </a:lnTo>
                    <a:lnTo>
                      <a:pt x="660" y="4"/>
                    </a:lnTo>
                    <a:lnTo>
                      <a:pt x="657" y="4"/>
                    </a:lnTo>
                    <a:lnTo>
                      <a:pt x="655" y="4"/>
                    </a:lnTo>
                    <a:lnTo>
                      <a:pt x="652" y="4"/>
                    </a:lnTo>
                    <a:lnTo>
                      <a:pt x="650" y="6"/>
                    </a:lnTo>
                    <a:lnTo>
                      <a:pt x="647" y="6"/>
                    </a:lnTo>
                    <a:lnTo>
                      <a:pt x="647" y="8"/>
                    </a:lnTo>
                    <a:lnTo>
                      <a:pt x="644" y="9"/>
                    </a:lnTo>
                    <a:lnTo>
                      <a:pt x="642" y="8"/>
                    </a:lnTo>
                    <a:lnTo>
                      <a:pt x="642" y="9"/>
                    </a:lnTo>
                    <a:lnTo>
                      <a:pt x="641" y="9"/>
                    </a:lnTo>
                    <a:lnTo>
                      <a:pt x="638" y="9"/>
                    </a:lnTo>
                    <a:lnTo>
                      <a:pt x="634" y="9"/>
                    </a:lnTo>
                    <a:lnTo>
                      <a:pt x="633" y="11"/>
                    </a:lnTo>
                    <a:lnTo>
                      <a:pt x="633" y="12"/>
                    </a:lnTo>
                    <a:lnTo>
                      <a:pt x="631" y="16"/>
                    </a:lnTo>
                    <a:lnTo>
                      <a:pt x="630" y="19"/>
                    </a:lnTo>
                    <a:lnTo>
                      <a:pt x="630" y="19"/>
                    </a:lnTo>
                    <a:lnTo>
                      <a:pt x="630" y="20"/>
                    </a:lnTo>
                    <a:lnTo>
                      <a:pt x="628" y="22"/>
                    </a:lnTo>
                    <a:lnTo>
                      <a:pt x="628" y="25"/>
                    </a:lnTo>
                    <a:lnTo>
                      <a:pt x="630" y="27"/>
                    </a:lnTo>
                    <a:lnTo>
                      <a:pt x="631" y="27"/>
                    </a:lnTo>
                    <a:lnTo>
                      <a:pt x="634" y="25"/>
                    </a:lnTo>
                    <a:lnTo>
                      <a:pt x="636" y="24"/>
                    </a:lnTo>
                    <a:lnTo>
                      <a:pt x="638" y="25"/>
                    </a:lnTo>
                    <a:lnTo>
                      <a:pt x="639" y="28"/>
                    </a:lnTo>
                    <a:lnTo>
                      <a:pt x="641" y="30"/>
                    </a:lnTo>
                    <a:lnTo>
                      <a:pt x="642" y="32"/>
                    </a:lnTo>
                    <a:lnTo>
                      <a:pt x="642" y="35"/>
                    </a:lnTo>
                    <a:lnTo>
                      <a:pt x="644" y="36"/>
                    </a:lnTo>
                    <a:lnTo>
                      <a:pt x="642" y="40"/>
                    </a:lnTo>
                    <a:lnTo>
                      <a:pt x="641" y="41"/>
                    </a:lnTo>
                    <a:lnTo>
                      <a:pt x="639" y="43"/>
                    </a:lnTo>
                    <a:lnTo>
                      <a:pt x="639" y="46"/>
                    </a:lnTo>
                    <a:lnTo>
                      <a:pt x="638" y="48"/>
                    </a:lnTo>
                    <a:lnTo>
                      <a:pt x="636" y="51"/>
                    </a:lnTo>
                    <a:lnTo>
                      <a:pt x="636" y="54"/>
                    </a:lnTo>
                    <a:lnTo>
                      <a:pt x="636" y="55"/>
                    </a:lnTo>
                    <a:lnTo>
                      <a:pt x="636" y="57"/>
                    </a:lnTo>
                    <a:lnTo>
                      <a:pt x="636" y="60"/>
                    </a:lnTo>
                    <a:lnTo>
                      <a:pt x="638" y="62"/>
                    </a:lnTo>
                    <a:lnTo>
                      <a:pt x="638" y="65"/>
                    </a:lnTo>
                    <a:lnTo>
                      <a:pt x="636" y="65"/>
                    </a:lnTo>
                    <a:lnTo>
                      <a:pt x="636" y="67"/>
                    </a:lnTo>
                    <a:lnTo>
                      <a:pt x="638" y="70"/>
                    </a:lnTo>
                    <a:lnTo>
                      <a:pt x="638" y="73"/>
                    </a:lnTo>
                    <a:lnTo>
                      <a:pt x="636" y="75"/>
                    </a:lnTo>
                    <a:lnTo>
                      <a:pt x="636" y="78"/>
                    </a:lnTo>
                    <a:lnTo>
                      <a:pt x="638" y="79"/>
                    </a:lnTo>
                    <a:lnTo>
                      <a:pt x="639" y="79"/>
                    </a:lnTo>
                    <a:lnTo>
                      <a:pt x="639" y="79"/>
                    </a:lnTo>
                    <a:lnTo>
                      <a:pt x="641" y="79"/>
                    </a:lnTo>
                    <a:lnTo>
                      <a:pt x="642" y="83"/>
                    </a:lnTo>
                    <a:lnTo>
                      <a:pt x="641" y="86"/>
                    </a:lnTo>
                    <a:lnTo>
                      <a:pt x="639" y="87"/>
                    </a:lnTo>
                    <a:lnTo>
                      <a:pt x="633" y="87"/>
                    </a:lnTo>
                    <a:lnTo>
                      <a:pt x="630" y="91"/>
                    </a:lnTo>
                    <a:lnTo>
                      <a:pt x="623" y="97"/>
                    </a:lnTo>
                    <a:lnTo>
                      <a:pt x="622" y="97"/>
                    </a:lnTo>
                    <a:lnTo>
                      <a:pt x="620" y="95"/>
                    </a:lnTo>
                    <a:lnTo>
                      <a:pt x="615" y="95"/>
                    </a:lnTo>
                    <a:lnTo>
                      <a:pt x="614" y="95"/>
                    </a:lnTo>
                    <a:lnTo>
                      <a:pt x="614" y="94"/>
                    </a:lnTo>
                    <a:lnTo>
                      <a:pt x="610" y="94"/>
                    </a:lnTo>
                    <a:lnTo>
                      <a:pt x="609" y="94"/>
                    </a:lnTo>
                    <a:lnTo>
                      <a:pt x="609" y="95"/>
                    </a:lnTo>
                    <a:lnTo>
                      <a:pt x="607" y="116"/>
                    </a:lnTo>
                    <a:lnTo>
                      <a:pt x="607" y="121"/>
                    </a:lnTo>
                    <a:lnTo>
                      <a:pt x="606" y="126"/>
                    </a:lnTo>
                    <a:lnTo>
                      <a:pt x="606" y="127"/>
                    </a:lnTo>
                    <a:lnTo>
                      <a:pt x="604" y="134"/>
                    </a:lnTo>
                    <a:lnTo>
                      <a:pt x="607" y="138"/>
                    </a:lnTo>
                    <a:lnTo>
                      <a:pt x="614" y="142"/>
                    </a:lnTo>
                    <a:lnTo>
                      <a:pt x="618" y="138"/>
                    </a:lnTo>
                    <a:lnTo>
                      <a:pt x="623" y="138"/>
                    </a:lnTo>
                    <a:lnTo>
                      <a:pt x="630" y="140"/>
                    </a:lnTo>
                    <a:lnTo>
                      <a:pt x="633" y="142"/>
                    </a:lnTo>
                    <a:lnTo>
                      <a:pt x="636" y="137"/>
                    </a:lnTo>
                    <a:lnTo>
                      <a:pt x="636" y="134"/>
                    </a:lnTo>
                    <a:lnTo>
                      <a:pt x="636" y="130"/>
                    </a:lnTo>
                    <a:lnTo>
                      <a:pt x="639" y="130"/>
                    </a:lnTo>
                    <a:lnTo>
                      <a:pt x="641" y="129"/>
                    </a:lnTo>
                    <a:lnTo>
                      <a:pt x="647" y="130"/>
                    </a:lnTo>
                    <a:lnTo>
                      <a:pt x="650" y="135"/>
                    </a:lnTo>
                    <a:lnTo>
                      <a:pt x="657" y="140"/>
                    </a:lnTo>
                    <a:lnTo>
                      <a:pt x="660" y="145"/>
                    </a:lnTo>
                    <a:lnTo>
                      <a:pt x="665" y="148"/>
                    </a:lnTo>
                    <a:lnTo>
                      <a:pt x="665" y="151"/>
                    </a:lnTo>
                    <a:lnTo>
                      <a:pt x="666" y="153"/>
                    </a:lnTo>
                    <a:lnTo>
                      <a:pt x="666" y="154"/>
                    </a:lnTo>
                    <a:lnTo>
                      <a:pt x="665" y="158"/>
                    </a:lnTo>
                    <a:lnTo>
                      <a:pt x="665" y="159"/>
                    </a:lnTo>
                    <a:lnTo>
                      <a:pt x="665" y="161"/>
                    </a:lnTo>
                    <a:lnTo>
                      <a:pt x="661" y="159"/>
                    </a:lnTo>
                    <a:lnTo>
                      <a:pt x="660" y="159"/>
                    </a:lnTo>
                    <a:lnTo>
                      <a:pt x="658" y="159"/>
                    </a:lnTo>
                    <a:lnTo>
                      <a:pt x="657" y="161"/>
                    </a:lnTo>
                    <a:lnTo>
                      <a:pt x="652" y="159"/>
                    </a:lnTo>
                    <a:lnTo>
                      <a:pt x="650" y="159"/>
                    </a:lnTo>
                    <a:lnTo>
                      <a:pt x="647" y="162"/>
                    </a:lnTo>
                    <a:lnTo>
                      <a:pt x="644" y="166"/>
                    </a:lnTo>
                    <a:lnTo>
                      <a:pt x="641" y="167"/>
                    </a:lnTo>
                    <a:lnTo>
                      <a:pt x="639" y="166"/>
                    </a:lnTo>
                    <a:lnTo>
                      <a:pt x="638" y="166"/>
                    </a:lnTo>
                    <a:lnTo>
                      <a:pt x="638" y="169"/>
                    </a:lnTo>
                    <a:lnTo>
                      <a:pt x="636" y="170"/>
                    </a:lnTo>
                    <a:lnTo>
                      <a:pt x="634" y="170"/>
                    </a:lnTo>
                    <a:lnTo>
                      <a:pt x="633" y="170"/>
                    </a:lnTo>
                    <a:lnTo>
                      <a:pt x="631" y="172"/>
                    </a:lnTo>
                    <a:lnTo>
                      <a:pt x="630" y="175"/>
                    </a:lnTo>
                    <a:lnTo>
                      <a:pt x="628" y="180"/>
                    </a:lnTo>
                    <a:lnTo>
                      <a:pt x="630" y="181"/>
                    </a:lnTo>
                    <a:lnTo>
                      <a:pt x="628" y="185"/>
                    </a:lnTo>
                    <a:lnTo>
                      <a:pt x="625" y="185"/>
                    </a:lnTo>
                    <a:lnTo>
                      <a:pt x="618" y="189"/>
                    </a:lnTo>
                    <a:lnTo>
                      <a:pt x="615" y="189"/>
                    </a:lnTo>
                    <a:lnTo>
                      <a:pt x="612" y="188"/>
                    </a:lnTo>
                    <a:lnTo>
                      <a:pt x="610" y="189"/>
                    </a:lnTo>
                    <a:lnTo>
                      <a:pt x="607" y="196"/>
                    </a:lnTo>
                    <a:lnTo>
                      <a:pt x="604" y="197"/>
                    </a:lnTo>
                    <a:lnTo>
                      <a:pt x="601" y="199"/>
                    </a:lnTo>
                    <a:lnTo>
                      <a:pt x="599" y="201"/>
                    </a:lnTo>
                    <a:lnTo>
                      <a:pt x="599" y="204"/>
                    </a:lnTo>
                    <a:lnTo>
                      <a:pt x="598" y="204"/>
                    </a:lnTo>
                    <a:lnTo>
                      <a:pt x="595" y="202"/>
                    </a:lnTo>
                    <a:lnTo>
                      <a:pt x="591" y="202"/>
                    </a:lnTo>
                    <a:lnTo>
                      <a:pt x="587" y="201"/>
                    </a:lnTo>
                    <a:lnTo>
                      <a:pt x="583" y="197"/>
                    </a:lnTo>
                    <a:lnTo>
                      <a:pt x="580" y="197"/>
                    </a:lnTo>
                    <a:lnTo>
                      <a:pt x="574" y="199"/>
                    </a:lnTo>
                    <a:lnTo>
                      <a:pt x="571" y="201"/>
                    </a:lnTo>
                    <a:lnTo>
                      <a:pt x="569" y="204"/>
                    </a:lnTo>
                    <a:lnTo>
                      <a:pt x="569" y="210"/>
                    </a:lnTo>
                    <a:lnTo>
                      <a:pt x="569" y="213"/>
                    </a:lnTo>
                    <a:lnTo>
                      <a:pt x="569" y="215"/>
                    </a:lnTo>
                    <a:lnTo>
                      <a:pt x="575" y="220"/>
                    </a:lnTo>
                    <a:lnTo>
                      <a:pt x="580" y="223"/>
                    </a:lnTo>
                    <a:lnTo>
                      <a:pt x="580" y="225"/>
                    </a:lnTo>
                    <a:lnTo>
                      <a:pt x="580" y="228"/>
                    </a:lnTo>
                    <a:lnTo>
                      <a:pt x="577" y="229"/>
                    </a:lnTo>
                    <a:lnTo>
                      <a:pt x="572" y="237"/>
                    </a:lnTo>
                    <a:lnTo>
                      <a:pt x="567" y="244"/>
                    </a:lnTo>
                    <a:lnTo>
                      <a:pt x="566" y="247"/>
                    </a:lnTo>
                    <a:lnTo>
                      <a:pt x="564" y="247"/>
                    </a:lnTo>
                    <a:lnTo>
                      <a:pt x="559" y="248"/>
                    </a:lnTo>
                    <a:lnTo>
                      <a:pt x="556" y="248"/>
                    </a:lnTo>
                    <a:lnTo>
                      <a:pt x="552" y="252"/>
                    </a:lnTo>
                    <a:lnTo>
                      <a:pt x="548" y="255"/>
                    </a:lnTo>
                    <a:lnTo>
                      <a:pt x="544" y="255"/>
                    </a:lnTo>
                    <a:lnTo>
                      <a:pt x="539" y="255"/>
                    </a:lnTo>
                    <a:lnTo>
                      <a:pt x="534" y="256"/>
                    </a:lnTo>
                    <a:lnTo>
                      <a:pt x="529" y="258"/>
                    </a:lnTo>
                    <a:lnTo>
                      <a:pt x="520" y="261"/>
                    </a:lnTo>
                    <a:lnTo>
                      <a:pt x="512" y="264"/>
                    </a:lnTo>
                    <a:lnTo>
                      <a:pt x="508" y="269"/>
                    </a:lnTo>
                    <a:lnTo>
                      <a:pt x="502" y="274"/>
                    </a:lnTo>
                    <a:lnTo>
                      <a:pt x="499" y="276"/>
                    </a:lnTo>
                    <a:lnTo>
                      <a:pt x="496" y="276"/>
                    </a:lnTo>
                    <a:lnTo>
                      <a:pt x="493" y="274"/>
                    </a:lnTo>
                    <a:lnTo>
                      <a:pt x="493" y="272"/>
                    </a:lnTo>
                    <a:lnTo>
                      <a:pt x="491" y="271"/>
                    </a:lnTo>
                    <a:lnTo>
                      <a:pt x="486" y="272"/>
                    </a:lnTo>
                    <a:lnTo>
                      <a:pt x="481" y="274"/>
                    </a:lnTo>
                    <a:lnTo>
                      <a:pt x="475" y="271"/>
                    </a:lnTo>
                    <a:lnTo>
                      <a:pt x="472" y="271"/>
                    </a:lnTo>
                    <a:lnTo>
                      <a:pt x="462" y="268"/>
                    </a:lnTo>
                    <a:lnTo>
                      <a:pt x="454" y="263"/>
                    </a:lnTo>
                    <a:lnTo>
                      <a:pt x="450" y="258"/>
                    </a:lnTo>
                    <a:lnTo>
                      <a:pt x="445" y="258"/>
                    </a:lnTo>
                    <a:lnTo>
                      <a:pt x="435" y="256"/>
                    </a:lnTo>
                    <a:lnTo>
                      <a:pt x="427" y="258"/>
                    </a:lnTo>
                    <a:lnTo>
                      <a:pt x="424" y="256"/>
                    </a:lnTo>
                    <a:lnTo>
                      <a:pt x="422" y="258"/>
                    </a:lnTo>
                    <a:lnTo>
                      <a:pt x="422" y="260"/>
                    </a:lnTo>
                    <a:lnTo>
                      <a:pt x="418" y="261"/>
                    </a:lnTo>
                    <a:lnTo>
                      <a:pt x="411" y="261"/>
                    </a:lnTo>
                    <a:lnTo>
                      <a:pt x="399" y="261"/>
                    </a:lnTo>
                    <a:lnTo>
                      <a:pt x="391" y="261"/>
                    </a:lnTo>
                    <a:lnTo>
                      <a:pt x="384" y="261"/>
                    </a:lnTo>
                    <a:lnTo>
                      <a:pt x="379" y="261"/>
                    </a:lnTo>
                    <a:lnTo>
                      <a:pt x="376" y="261"/>
                    </a:lnTo>
                    <a:lnTo>
                      <a:pt x="373" y="261"/>
                    </a:lnTo>
                    <a:lnTo>
                      <a:pt x="370" y="255"/>
                    </a:lnTo>
                    <a:lnTo>
                      <a:pt x="370" y="252"/>
                    </a:lnTo>
                    <a:lnTo>
                      <a:pt x="367" y="247"/>
                    </a:lnTo>
                    <a:lnTo>
                      <a:pt x="364" y="245"/>
                    </a:lnTo>
                    <a:lnTo>
                      <a:pt x="362" y="240"/>
                    </a:lnTo>
                    <a:lnTo>
                      <a:pt x="362" y="239"/>
                    </a:lnTo>
                    <a:lnTo>
                      <a:pt x="360" y="237"/>
                    </a:lnTo>
                    <a:lnTo>
                      <a:pt x="357" y="236"/>
                    </a:lnTo>
                    <a:lnTo>
                      <a:pt x="357" y="236"/>
                    </a:lnTo>
                    <a:lnTo>
                      <a:pt x="356" y="234"/>
                    </a:lnTo>
                    <a:lnTo>
                      <a:pt x="356" y="231"/>
                    </a:lnTo>
                    <a:lnTo>
                      <a:pt x="354" y="231"/>
                    </a:lnTo>
                    <a:lnTo>
                      <a:pt x="354" y="231"/>
                    </a:lnTo>
                    <a:lnTo>
                      <a:pt x="349" y="231"/>
                    </a:lnTo>
                    <a:lnTo>
                      <a:pt x="346" y="229"/>
                    </a:lnTo>
                    <a:lnTo>
                      <a:pt x="341" y="226"/>
                    </a:lnTo>
                    <a:lnTo>
                      <a:pt x="340" y="226"/>
                    </a:lnTo>
                    <a:lnTo>
                      <a:pt x="338" y="226"/>
                    </a:lnTo>
                    <a:lnTo>
                      <a:pt x="335" y="225"/>
                    </a:lnTo>
                    <a:lnTo>
                      <a:pt x="335" y="223"/>
                    </a:lnTo>
                    <a:lnTo>
                      <a:pt x="330" y="221"/>
                    </a:lnTo>
                    <a:lnTo>
                      <a:pt x="320" y="218"/>
                    </a:lnTo>
                    <a:lnTo>
                      <a:pt x="319" y="218"/>
                    </a:lnTo>
                    <a:lnTo>
                      <a:pt x="317" y="220"/>
                    </a:lnTo>
                    <a:lnTo>
                      <a:pt x="314" y="220"/>
                    </a:lnTo>
                    <a:lnTo>
                      <a:pt x="308" y="220"/>
                    </a:lnTo>
                    <a:lnTo>
                      <a:pt x="295" y="217"/>
                    </a:lnTo>
                    <a:lnTo>
                      <a:pt x="292" y="215"/>
                    </a:lnTo>
                    <a:lnTo>
                      <a:pt x="289" y="210"/>
                    </a:lnTo>
                    <a:lnTo>
                      <a:pt x="287" y="209"/>
                    </a:lnTo>
                    <a:lnTo>
                      <a:pt x="287" y="207"/>
                    </a:lnTo>
                    <a:lnTo>
                      <a:pt x="289" y="205"/>
                    </a:lnTo>
                    <a:lnTo>
                      <a:pt x="290" y="204"/>
                    </a:lnTo>
                    <a:lnTo>
                      <a:pt x="292" y="201"/>
                    </a:lnTo>
                    <a:lnTo>
                      <a:pt x="290" y="199"/>
                    </a:lnTo>
                    <a:lnTo>
                      <a:pt x="289" y="196"/>
                    </a:lnTo>
                    <a:lnTo>
                      <a:pt x="290" y="194"/>
                    </a:lnTo>
                    <a:lnTo>
                      <a:pt x="290" y="191"/>
                    </a:lnTo>
                    <a:lnTo>
                      <a:pt x="289" y="189"/>
                    </a:lnTo>
                    <a:lnTo>
                      <a:pt x="287" y="186"/>
                    </a:lnTo>
                    <a:lnTo>
                      <a:pt x="284" y="185"/>
                    </a:lnTo>
                    <a:lnTo>
                      <a:pt x="282" y="183"/>
                    </a:lnTo>
                    <a:lnTo>
                      <a:pt x="282" y="181"/>
                    </a:lnTo>
                    <a:lnTo>
                      <a:pt x="281" y="178"/>
                    </a:lnTo>
                    <a:lnTo>
                      <a:pt x="279" y="177"/>
                    </a:lnTo>
                    <a:lnTo>
                      <a:pt x="279" y="174"/>
                    </a:lnTo>
                    <a:lnTo>
                      <a:pt x="277" y="172"/>
                    </a:lnTo>
                    <a:lnTo>
                      <a:pt x="274" y="170"/>
                    </a:lnTo>
                    <a:lnTo>
                      <a:pt x="273" y="169"/>
                    </a:lnTo>
                    <a:lnTo>
                      <a:pt x="271" y="167"/>
                    </a:lnTo>
                    <a:lnTo>
                      <a:pt x="269" y="167"/>
                    </a:lnTo>
                    <a:lnTo>
                      <a:pt x="268" y="167"/>
                    </a:lnTo>
                    <a:lnTo>
                      <a:pt x="266" y="169"/>
                    </a:lnTo>
                    <a:lnTo>
                      <a:pt x="265" y="169"/>
                    </a:lnTo>
                    <a:lnTo>
                      <a:pt x="263" y="169"/>
                    </a:lnTo>
                    <a:lnTo>
                      <a:pt x="262" y="166"/>
                    </a:lnTo>
                    <a:lnTo>
                      <a:pt x="260" y="164"/>
                    </a:lnTo>
                    <a:lnTo>
                      <a:pt x="257" y="164"/>
                    </a:lnTo>
                    <a:lnTo>
                      <a:pt x="255" y="166"/>
                    </a:lnTo>
                    <a:lnTo>
                      <a:pt x="254" y="167"/>
                    </a:lnTo>
                    <a:lnTo>
                      <a:pt x="254" y="169"/>
                    </a:lnTo>
                    <a:lnTo>
                      <a:pt x="252" y="169"/>
                    </a:lnTo>
                    <a:lnTo>
                      <a:pt x="249" y="167"/>
                    </a:lnTo>
                    <a:lnTo>
                      <a:pt x="249" y="166"/>
                    </a:lnTo>
                    <a:lnTo>
                      <a:pt x="249" y="164"/>
                    </a:lnTo>
                    <a:lnTo>
                      <a:pt x="246" y="161"/>
                    </a:lnTo>
                    <a:lnTo>
                      <a:pt x="244" y="159"/>
                    </a:lnTo>
                    <a:lnTo>
                      <a:pt x="241" y="158"/>
                    </a:lnTo>
                    <a:lnTo>
                      <a:pt x="239" y="156"/>
                    </a:lnTo>
                    <a:lnTo>
                      <a:pt x="238" y="156"/>
                    </a:lnTo>
                    <a:lnTo>
                      <a:pt x="238" y="153"/>
                    </a:lnTo>
                    <a:lnTo>
                      <a:pt x="238" y="151"/>
                    </a:lnTo>
                    <a:lnTo>
                      <a:pt x="236" y="150"/>
                    </a:lnTo>
                    <a:lnTo>
                      <a:pt x="236" y="151"/>
                    </a:lnTo>
                    <a:lnTo>
                      <a:pt x="236" y="151"/>
                    </a:lnTo>
                    <a:lnTo>
                      <a:pt x="234" y="151"/>
                    </a:lnTo>
                    <a:lnTo>
                      <a:pt x="234" y="150"/>
                    </a:lnTo>
                    <a:lnTo>
                      <a:pt x="233" y="150"/>
                    </a:lnTo>
                    <a:lnTo>
                      <a:pt x="233" y="146"/>
                    </a:lnTo>
                    <a:lnTo>
                      <a:pt x="233" y="145"/>
                    </a:lnTo>
                    <a:lnTo>
                      <a:pt x="231" y="145"/>
                    </a:lnTo>
                    <a:lnTo>
                      <a:pt x="230" y="143"/>
                    </a:lnTo>
                    <a:lnTo>
                      <a:pt x="228" y="143"/>
                    </a:lnTo>
                    <a:lnTo>
                      <a:pt x="228" y="143"/>
                    </a:lnTo>
                    <a:lnTo>
                      <a:pt x="225" y="146"/>
                    </a:lnTo>
                    <a:lnTo>
                      <a:pt x="223" y="148"/>
                    </a:lnTo>
                    <a:lnTo>
                      <a:pt x="219" y="151"/>
                    </a:lnTo>
                    <a:lnTo>
                      <a:pt x="219" y="154"/>
                    </a:lnTo>
                    <a:lnTo>
                      <a:pt x="220" y="156"/>
                    </a:lnTo>
                    <a:lnTo>
                      <a:pt x="219" y="159"/>
                    </a:lnTo>
                    <a:lnTo>
                      <a:pt x="214" y="159"/>
                    </a:lnTo>
                    <a:lnTo>
                      <a:pt x="212" y="162"/>
                    </a:lnTo>
                    <a:lnTo>
                      <a:pt x="211" y="166"/>
                    </a:lnTo>
                    <a:lnTo>
                      <a:pt x="211" y="170"/>
                    </a:lnTo>
                    <a:lnTo>
                      <a:pt x="214" y="177"/>
                    </a:lnTo>
                    <a:lnTo>
                      <a:pt x="217" y="180"/>
                    </a:lnTo>
                    <a:lnTo>
                      <a:pt x="217" y="181"/>
                    </a:lnTo>
                    <a:lnTo>
                      <a:pt x="212" y="186"/>
                    </a:lnTo>
                    <a:lnTo>
                      <a:pt x="209" y="186"/>
                    </a:lnTo>
                    <a:lnTo>
                      <a:pt x="207" y="189"/>
                    </a:lnTo>
                    <a:lnTo>
                      <a:pt x="206" y="191"/>
                    </a:lnTo>
                    <a:lnTo>
                      <a:pt x="204" y="189"/>
                    </a:lnTo>
                    <a:lnTo>
                      <a:pt x="203" y="188"/>
                    </a:lnTo>
                    <a:lnTo>
                      <a:pt x="201" y="188"/>
                    </a:lnTo>
                    <a:lnTo>
                      <a:pt x="195" y="189"/>
                    </a:lnTo>
                    <a:lnTo>
                      <a:pt x="191" y="189"/>
                    </a:lnTo>
                    <a:lnTo>
                      <a:pt x="187" y="188"/>
                    </a:lnTo>
                    <a:lnTo>
                      <a:pt x="183" y="186"/>
                    </a:lnTo>
                    <a:lnTo>
                      <a:pt x="182" y="188"/>
                    </a:lnTo>
                    <a:lnTo>
                      <a:pt x="180" y="194"/>
                    </a:lnTo>
                    <a:lnTo>
                      <a:pt x="179" y="197"/>
                    </a:lnTo>
                    <a:lnTo>
                      <a:pt x="179" y="201"/>
                    </a:lnTo>
                    <a:lnTo>
                      <a:pt x="177" y="209"/>
                    </a:lnTo>
                    <a:lnTo>
                      <a:pt x="177" y="215"/>
                    </a:lnTo>
                    <a:lnTo>
                      <a:pt x="177" y="217"/>
                    </a:lnTo>
                    <a:lnTo>
                      <a:pt x="179" y="218"/>
                    </a:lnTo>
                    <a:lnTo>
                      <a:pt x="182" y="220"/>
                    </a:lnTo>
                    <a:lnTo>
                      <a:pt x="180" y="223"/>
                    </a:lnTo>
                    <a:lnTo>
                      <a:pt x="180" y="225"/>
                    </a:lnTo>
                    <a:lnTo>
                      <a:pt x="179" y="225"/>
                    </a:lnTo>
                    <a:lnTo>
                      <a:pt x="177" y="226"/>
                    </a:lnTo>
                    <a:lnTo>
                      <a:pt x="174" y="226"/>
                    </a:lnTo>
                    <a:lnTo>
                      <a:pt x="172" y="225"/>
                    </a:lnTo>
                    <a:lnTo>
                      <a:pt x="171" y="226"/>
                    </a:lnTo>
                    <a:lnTo>
                      <a:pt x="168" y="226"/>
                    </a:lnTo>
                    <a:lnTo>
                      <a:pt x="161" y="228"/>
                    </a:lnTo>
                    <a:lnTo>
                      <a:pt x="156" y="229"/>
                    </a:lnTo>
                    <a:lnTo>
                      <a:pt x="155" y="229"/>
                    </a:lnTo>
                    <a:lnTo>
                      <a:pt x="153" y="228"/>
                    </a:lnTo>
                    <a:lnTo>
                      <a:pt x="150" y="229"/>
                    </a:lnTo>
                    <a:lnTo>
                      <a:pt x="148" y="231"/>
                    </a:lnTo>
                    <a:lnTo>
                      <a:pt x="148" y="234"/>
                    </a:lnTo>
                    <a:lnTo>
                      <a:pt x="150" y="236"/>
                    </a:lnTo>
                    <a:lnTo>
                      <a:pt x="155" y="236"/>
                    </a:lnTo>
                    <a:lnTo>
                      <a:pt x="158" y="236"/>
                    </a:lnTo>
                    <a:lnTo>
                      <a:pt x="158" y="237"/>
                    </a:lnTo>
                    <a:lnTo>
                      <a:pt x="156" y="239"/>
                    </a:lnTo>
                    <a:lnTo>
                      <a:pt x="156" y="244"/>
                    </a:lnTo>
                    <a:lnTo>
                      <a:pt x="158" y="245"/>
                    </a:lnTo>
                    <a:lnTo>
                      <a:pt x="158" y="247"/>
                    </a:lnTo>
                    <a:lnTo>
                      <a:pt x="160" y="250"/>
                    </a:lnTo>
                    <a:lnTo>
                      <a:pt x="161" y="255"/>
                    </a:lnTo>
                    <a:lnTo>
                      <a:pt x="163" y="256"/>
                    </a:lnTo>
                    <a:lnTo>
                      <a:pt x="166" y="258"/>
                    </a:lnTo>
                    <a:lnTo>
                      <a:pt x="166" y="264"/>
                    </a:lnTo>
                    <a:lnTo>
                      <a:pt x="164" y="266"/>
                    </a:lnTo>
                    <a:lnTo>
                      <a:pt x="164" y="269"/>
                    </a:lnTo>
                    <a:lnTo>
                      <a:pt x="166" y="271"/>
                    </a:lnTo>
                    <a:lnTo>
                      <a:pt x="164" y="272"/>
                    </a:lnTo>
                    <a:lnTo>
                      <a:pt x="164" y="274"/>
                    </a:lnTo>
                    <a:lnTo>
                      <a:pt x="161" y="276"/>
                    </a:lnTo>
                    <a:lnTo>
                      <a:pt x="161" y="279"/>
                    </a:lnTo>
                    <a:lnTo>
                      <a:pt x="160" y="280"/>
                    </a:lnTo>
                    <a:lnTo>
                      <a:pt x="153" y="279"/>
                    </a:lnTo>
                    <a:lnTo>
                      <a:pt x="147" y="272"/>
                    </a:lnTo>
                    <a:lnTo>
                      <a:pt x="144" y="272"/>
                    </a:lnTo>
                    <a:lnTo>
                      <a:pt x="139" y="271"/>
                    </a:lnTo>
                    <a:lnTo>
                      <a:pt x="129" y="269"/>
                    </a:lnTo>
                    <a:lnTo>
                      <a:pt x="126" y="271"/>
                    </a:lnTo>
                    <a:lnTo>
                      <a:pt x="118" y="269"/>
                    </a:lnTo>
                    <a:lnTo>
                      <a:pt x="112" y="271"/>
                    </a:lnTo>
                    <a:lnTo>
                      <a:pt x="109" y="272"/>
                    </a:lnTo>
                    <a:lnTo>
                      <a:pt x="105" y="271"/>
                    </a:lnTo>
                    <a:lnTo>
                      <a:pt x="102" y="272"/>
                    </a:lnTo>
                    <a:lnTo>
                      <a:pt x="101" y="274"/>
                    </a:lnTo>
                    <a:lnTo>
                      <a:pt x="93" y="272"/>
                    </a:lnTo>
                    <a:lnTo>
                      <a:pt x="86" y="271"/>
                    </a:lnTo>
                    <a:lnTo>
                      <a:pt x="83" y="269"/>
                    </a:lnTo>
                    <a:lnTo>
                      <a:pt x="80" y="269"/>
                    </a:lnTo>
                    <a:lnTo>
                      <a:pt x="78" y="271"/>
                    </a:lnTo>
                    <a:lnTo>
                      <a:pt x="75" y="271"/>
                    </a:lnTo>
                    <a:lnTo>
                      <a:pt x="72" y="269"/>
                    </a:lnTo>
                    <a:lnTo>
                      <a:pt x="70" y="271"/>
                    </a:lnTo>
                    <a:lnTo>
                      <a:pt x="70" y="274"/>
                    </a:lnTo>
                    <a:lnTo>
                      <a:pt x="72" y="277"/>
                    </a:lnTo>
                    <a:lnTo>
                      <a:pt x="72" y="280"/>
                    </a:lnTo>
                    <a:lnTo>
                      <a:pt x="67" y="282"/>
                    </a:lnTo>
                    <a:lnTo>
                      <a:pt x="58" y="282"/>
                    </a:lnTo>
                    <a:lnTo>
                      <a:pt x="48" y="280"/>
                    </a:lnTo>
                    <a:lnTo>
                      <a:pt x="45" y="279"/>
                    </a:lnTo>
                    <a:lnTo>
                      <a:pt x="40" y="279"/>
                    </a:lnTo>
                    <a:lnTo>
                      <a:pt x="38" y="282"/>
                    </a:lnTo>
                    <a:lnTo>
                      <a:pt x="38" y="284"/>
                    </a:lnTo>
                    <a:lnTo>
                      <a:pt x="37" y="285"/>
                    </a:lnTo>
                    <a:lnTo>
                      <a:pt x="35" y="287"/>
                    </a:lnTo>
                    <a:lnTo>
                      <a:pt x="35" y="287"/>
                    </a:lnTo>
                    <a:lnTo>
                      <a:pt x="37" y="287"/>
                    </a:lnTo>
                    <a:lnTo>
                      <a:pt x="37" y="290"/>
                    </a:lnTo>
                    <a:lnTo>
                      <a:pt x="34" y="296"/>
                    </a:lnTo>
                    <a:lnTo>
                      <a:pt x="30" y="299"/>
                    </a:lnTo>
                    <a:lnTo>
                      <a:pt x="34" y="301"/>
                    </a:lnTo>
                    <a:lnTo>
                      <a:pt x="40" y="303"/>
                    </a:lnTo>
                    <a:lnTo>
                      <a:pt x="42" y="306"/>
                    </a:lnTo>
                    <a:lnTo>
                      <a:pt x="45" y="306"/>
                    </a:lnTo>
                    <a:lnTo>
                      <a:pt x="46" y="304"/>
                    </a:lnTo>
                    <a:lnTo>
                      <a:pt x="48" y="299"/>
                    </a:lnTo>
                    <a:lnTo>
                      <a:pt x="50" y="301"/>
                    </a:lnTo>
                    <a:lnTo>
                      <a:pt x="56" y="306"/>
                    </a:lnTo>
                    <a:lnTo>
                      <a:pt x="58" y="309"/>
                    </a:lnTo>
                    <a:lnTo>
                      <a:pt x="53" y="314"/>
                    </a:lnTo>
                    <a:lnTo>
                      <a:pt x="48" y="312"/>
                    </a:lnTo>
                    <a:lnTo>
                      <a:pt x="42" y="314"/>
                    </a:lnTo>
                    <a:lnTo>
                      <a:pt x="40" y="312"/>
                    </a:lnTo>
                    <a:lnTo>
                      <a:pt x="37" y="309"/>
                    </a:lnTo>
                    <a:lnTo>
                      <a:pt x="32" y="314"/>
                    </a:lnTo>
                    <a:lnTo>
                      <a:pt x="30" y="314"/>
                    </a:lnTo>
                    <a:lnTo>
                      <a:pt x="26" y="315"/>
                    </a:lnTo>
                    <a:lnTo>
                      <a:pt x="23" y="317"/>
                    </a:lnTo>
                    <a:lnTo>
                      <a:pt x="23" y="320"/>
                    </a:lnTo>
                    <a:lnTo>
                      <a:pt x="27" y="322"/>
                    </a:lnTo>
                    <a:lnTo>
                      <a:pt x="27" y="325"/>
                    </a:lnTo>
                    <a:lnTo>
                      <a:pt x="23" y="328"/>
                    </a:lnTo>
                    <a:lnTo>
                      <a:pt x="16" y="328"/>
                    </a:lnTo>
                    <a:lnTo>
                      <a:pt x="18" y="330"/>
                    </a:lnTo>
                    <a:lnTo>
                      <a:pt x="18" y="333"/>
                    </a:lnTo>
                    <a:lnTo>
                      <a:pt x="13" y="335"/>
                    </a:lnTo>
                    <a:lnTo>
                      <a:pt x="11" y="338"/>
                    </a:lnTo>
                    <a:lnTo>
                      <a:pt x="10" y="338"/>
                    </a:lnTo>
                    <a:lnTo>
                      <a:pt x="3" y="338"/>
                    </a:lnTo>
                    <a:lnTo>
                      <a:pt x="0" y="339"/>
                    </a:lnTo>
                    <a:lnTo>
                      <a:pt x="0" y="344"/>
                    </a:lnTo>
                    <a:lnTo>
                      <a:pt x="3" y="349"/>
                    </a:lnTo>
                    <a:lnTo>
                      <a:pt x="7" y="347"/>
                    </a:lnTo>
                    <a:lnTo>
                      <a:pt x="10" y="347"/>
                    </a:lnTo>
                    <a:lnTo>
                      <a:pt x="11" y="351"/>
                    </a:lnTo>
                    <a:lnTo>
                      <a:pt x="10" y="354"/>
                    </a:lnTo>
                    <a:lnTo>
                      <a:pt x="11" y="357"/>
                    </a:lnTo>
                    <a:lnTo>
                      <a:pt x="15" y="359"/>
                    </a:lnTo>
                    <a:lnTo>
                      <a:pt x="15" y="363"/>
                    </a:lnTo>
                    <a:lnTo>
                      <a:pt x="13" y="365"/>
                    </a:lnTo>
                    <a:lnTo>
                      <a:pt x="10" y="371"/>
                    </a:lnTo>
                    <a:lnTo>
                      <a:pt x="10" y="379"/>
                    </a:lnTo>
                    <a:lnTo>
                      <a:pt x="8" y="378"/>
                    </a:lnTo>
                    <a:lnTo>
                      <a:pt x="11" y="382"/>
                    </a:lnTo>
                    <a:lnTo>
                      <a:pt x="13" y="384"/>
                    </a:lnTo>
                    <a:lnTo>
                      <a:pt x="18" y="382"/>
                    </a:lnTo>
                    <a:lnTo>
                      <a:pt x="21" y="381"/>
                    </a:lnTo>
                    <a:lnTo>
                      <a:pt x="23" y="378"/>
                    </a:lnTo>
                    <a:lnTo>
                      <a:pt x="24" y="378"/>
                    </a:lnTo>
                    <a:lnTo>
                      <a:pt x="26" y="376"/>
                    </a:lnTo>
                    <a:lnTo>
                      <a:pt x="27" y="378"/>
                    </a:lnTo>
                    <a:lnTo>
                      <a:pt x="29" y="379"/>
                    </a:lnTo>
                    <a:lnTo>
                      <a:pt x="34" y="379"/>
                    </a:lnTo>
                    <a:lnTo>
                      <a:pt x="34" y="378"/>
                    </a:lnTo>
                    <a:lnTo>
                      <a:pt x="32" y="376"/>
                    </a:lnTo>
                    <a:lnTo>
                      <a:pt x="32" y="374"/>
                    </a:lnTo>
                    <a:lnTo>
                      <a:pt x="35" y="373"/>
                    </a:lnTo>
                    <a:lnTo>
                      <a:pt x="37" y="373"/>
                    </a:lnTo>
                    <a:lnTo>
                      <a:pt x="38" y="373"/>
                    </a:lnTo>
                    <a:lnTo>
                      <a:pt x="38" y="373"/>
                    </a:lnTo>
                    <a:lnTo>
                      <a:pt x="42" y="373"/>
                    </a:lnTo>
                    <a:lnTo>
                      <a:pt x="43" y="370"/>
                    </a:lnTo>
                    <a:lnTo>
                      <a:pt x="43" y="366"/>
                    </a:lnTo>
                    <a:lnTo>
                      <a:pt x="43" y="365"/>
                    </a:lnTo>
                    <a:lnTo>
                      <a:pt x="45" y="363"/>
                    </a:lnTo>
                    <a:lnTo>
                      <a:pt x="46" y="359"/>
                    </a:lnTo>
                    <a:lnTo>
                      <a:pt x="48" y="357"/>
                    </a:lnTo>
                    <a:lnTo>
                      <a:pt x="51" y="357"/>
                    </a:lnTo>
                    <a:lnTo>
                      <a:pt x="53" y="359"/>
                    </a:lnTo>
                    <a:lnTo>
                      <a:pt x="56" y="360"/>
                    </a:lnTo>
                    <a:lnTo>
                      <a:pt x="56" y="362"/>
                    </a:lnTo>
                    <a:lnTo>
                      <a:pt x="54" y="365"/>
                    </a:lnTo>
                    <a:lnTo>
                      <a:pt x="56" y="368"/>
                    </a:lnTo>
                    <a:lnTo>
                      <a:pt x="58" y="368"/>
                    </a:lnTo>
                    <a:lnTo>
                      <a:pt x="59" y="370"/>
                    </a:lnTo>
                    <a:lnTo>
                      <a:pt x="59" y="373"/>
                    </a:lnTo>
                    <a:lnTo>
                      <a:pt x="59" y="376"/>
                    </a:lnTo>
                    <a:lnTo>
                      <a:pt x="59" y="382"/>
                    </a:lnTo>
                    <a:lnTo>
                      <a:pt x="62" y="384"/>
                    </a:lnTo>
                    <a:lnTo>
                      <a:pt x="62" y="387"/>
                    </a:lnTo>
                    <a:lnTo>
                      <a:pt x="64" y="387"/>
                    </a:lnTo>
                    <a:lnTo>
                      <a:pt x="67" y="387"/>
                    </a:lnTo>
                    <a:lnTo>
                      <a:pt x="70" y="386"/>
                    </a:lnTo>
                    <a:lnTo>
                      <a:pt x="70" y="384"/>
                    </a:lnTo>
                    <a:lnTo>
                      <a:pt x="75" y="382"/>
                    </a:lnTo>
                    <a:lnTo>
                      <a:pt x="78" y="381"/>
                    </a:lnTo>
                    <a:lnTo>
                      <a:pt x="78" y="378"/>
                    </a:lnTo>
                    <a:lnTo>
                      <a:pt x="80" y="376"/>
                    </a:lnTo>
                    <a:lnTo>
                      <a:pt x="86" y="371"/>
                    </a:lnTo>
                    <a:lnTo>
                      <a:pt x="91" y="371"/>
                    </a:lnTo>
                    <a:lnTo>
                      <a:pt x="91" y="374"/>
                    </a:lnTo>
                    <a:lnTo>
                      <a:pt x="97" y="373"/>
                    </a:lnTo>
                    <a:lnTo>
                      <a:pt x="99" y="371"/>
                    </a:lnTo>
                    <a:lnTo>
                      <a:pt x="105" y="371"/>
                    </a:lnTo>
                    <a:lnTo>
                      <a:pt x="105" y="373"/>
                    </a:lnTo>
                    <a:lnTo>
                      <a:pt x="101" y="378"/>
                    </a:lnTo>
                    <a:lnTo>
                      <a:pt x="104" y="378"/>
                    </a:lnTo>
                    <a:lnTo>
                      <a:pt x="104" y="378"/>
                    </a:lnTo>
                    <a:lnTo>
                      <a:pt x="107" y="376"/>
                    </a:lnTo>
                    <a:lnTo>
                      <a:pt x="109" y="379"/>
                    </a:lnTo>
                    <a:lnTo>
                      <a:pt x="110" y="378"/>
                    </a:lnTo>
                    <a:lnTo>
                      <a:pt x="113" y="378"/>
                    </a:lnTo>
                    <a:lnTo>
                      <a:pt x="115" y="376"/>
                    </a:lnTo>
                    <a:lnTo>
                      <a:pt x="115" y="376"/>
                    </a:lnTo>
                    <a:lnTo>
                      <a:pt x="118" y="376"/>
                    </a:lnTo>
                    <a:lnTo>
                      <a:pt x="120" y="378"/>
                    </a:lnTo>
                    <a:lnTo>
                      <a:pt x="121" y="382"/>
                    </a:lnTo>
                    <a:lnTo>
                      <a:pt x="128" y="390"/>
                    </a:lnTo>
                    <a:lnTo>
                      <a:pt x="131" y="394"/>
                    </a:lnTo>
                    <a:lnTo>
                      <a:pt x="131" y="397"/>
                    </a:lnTo>
                    <a:lnTo>
                      <a:pt x="134" y="398"/>
                    </a:lnTo>
                    <a:lnTo>
                      <a:pt x="136" y="402"/>
                    </a:lnTo>
                    <a:lnTo>
                      <a:pt x="140" y="402"/>
                    </a:lnTo>
                    <a:lnTo>
                      <a:pt x="147" y="402"/>
                    </a:lnTo>
                    <a:lnTo>
                      <a:pt x="148" y="402"/>
                    </a:lnTo>
                    <a:lnTo>
                      <a:pt x="150" y="405"/>
                    </a:lnTo>
                    <a:lnTo>
                      <a:pt x="155" y="408"/>
                    </a:lnTo>
                    <a:lnTo>
                      <a:pt x="160" y="410"/>
                    </a:lnTo>
                    <a:lnTo>
                      <a:pt x="163" y="416"/>
                    </a:lnTo>
                    <a:lnTo>
                      <a:pt x="166" y="421"/>
                    </a:lnTo>
                    <a:lnTo>
                      <a:pt x="171" y="424"/>
                    </a:lnTo>
                    <a:lnTo>
                      <a:pt x="172" y="427"/>
                    </a:lnTo>
                    <a:lnTo>
                      <a:pt x="172" y="433"/>
                    </a:lnTo>
                    <a:lnTo>
                      <a:pt x="175" y="440"/>
                    </a:lnTo>
                    <a:lnTo>
                      <a:pt x="179" y="441"/>
                    </a:lnTo>
                    <a:lnTo>
                      <a:pt x="180" y="446"/>
                    </a:lnTo>
                    <a:lnTo>
                      <a:pt x="180" y="453"/>
                    </a:lnTo>
                    <a:lnTo>
                      <a:pt x="179" y="454"/>
                    </a:lnTo>
                    <a:lnTo>
                      <a:pt x="179" y="453"/>
                    </a:lnTo>
                    <a:lnTo>
                      <a:pt x="177" y="453"/>
                    </a:lnTo>
                    <a:lnTo>
                      <a:pt x="172" y="456"/>
                    </a:lnTo>
                    <a:lnTo>
                      <a:pt x="174" y="459"/>
                    </a:lnTo>
                    <a:lnTo>
                      <a:pt x="174" y="461"/>
                    </a:lnTo>
                    <a:lnTo>
                      <a:pt x="177" y="462"/>
                    </a:lnTo>
                    <a:lnTo>
                      <a:pt x="177" y="469"/>
                    </a:lnTo>
                    <a:lnTo>
                      <a:pt x="179" y="470"/>
                    </a:lnTo>
                    <a:lnTo>
                      <a:pt x="177" y="472"/>
                    </a:lnTo>
                    <a:lnTo>
                      <a:pt x="179" y="473"/>
                    </a:lnTo>
                    <a:lnTo>
                      <a:pt x="180" y="477"/>
                    </a:lnTo>
                    <a:lnTo>
                      <a:pt x="180" y="478"/>
                    </a:lnTo>
                    <a:lnTo>
                      <a:pt x="182" y="478"/>
                    </a:lnTo>
                    <a:lnTo>
                      <a:pt x="183" y="481"/>
                    </a:lnTo>
                    <a:lnTo>
                      <a:pt x="185" y="483"/>
                    </a:lnTo>
                    <a:lnTo>
                      <a:pt x="187" y="480"/>
                    </a:lnTo>
                    <a:lnTo>
                      <a:pt x="190" y="480"/>
                    </a:lnTo>
                    <a:lnTo>
                      <a:pt x="191" y="481"/>
                    </a:lnTo>
                    <a:lnTo>
                      <a:pt x="195" y="483"/>
                    </a:lnTo>
                    <a:lnTo>
                      <a:pt x="198" y="484"/>
                    </a:lnTo>
                    <a:lnTo>
                      <a:pt x="199" y="486"/>
                    </a:lnTo>
                    <a:lnTo>
                      <a:pt x="201" y="489"/>
                    </a:lnTo>
                    <a:lnTo>
                      <a:pt x="204" y="489"/>
                    </a:lnTo>
                    <a:lnTo>
                      <a:pt x="206" y="492"/>
                    </a:lnTo>
                    <a:lnTo>
                      <a:pt x="206" y="492"/>
                    </a:lnTo>
                    <a:lnTo>
                      <a:pt x="206" y="491"/>
                    </a:lnTo>
                    <a:lnTo>
                      <a:pt x="211" y="492"/>
                    </a:lnTo>
                    <a:lnTo>
                      <a:pt x="211" y="494"/>
                    </a:lnTo>
                    <a:lnTo>
                      <a:pt x="214" y="494"/>
                    </a:lnTo>
                    <a:lnTo>
                      <a:pt x="215" y="496"/>
                    </a:lnTo>
                    <a:lnTo>
                      <a:pt x="217" y="492"/>
                    </a:lnTo>
                    <a:lnTo>
                      <a:pt x="220" y="492"/>
                    </a:lnTo>
                    <a:lnTo>
                      <a:pt x="225" y="494"/>
                    </a:lnTo>
                    <a:lnTo>
                      <a:pt x="226" y="496"/>
                    </a:lnTo>
                    <a:lnTo>
                      <a:pt x="230" y="496"/>
                    </a:lnTo>
                    <a:lnTo>
                      <a:pt x="233" y="497"/>
                    </a:lnTo>
                    <a:lnTo>
                      <a:pt x="236" y="502"/>
                    </a:lnTo>
                    <a:lnTo>
                      <a:pt x="239" y="502"/>
                    </a:lnTo>
                    <a:lnTo>
                      <a:pt x="242" y="504"/>
                    </a:lnTo>
                    <a:lnTo>
                      <a:pt x="244" y="505"/>
                    </a:lnTo>
                    <a:lnTo>
                      <a:pt x="247" y="508"/>
                    </a:lnTo>
                    <a:lnTo>
                      <a:pt x="247" y="512"/>
                    </a:lnTo>
                    <a:lnTo>
                      <a:pt x="249" y="510"/>
                    </a:lnTo>
                    <a:lnTo>
                      <a:pt x="249" y="507"/>
                    </a:lnTo>
                    <a:lnTo>
                      <a:pt x="250" y="505"/>
                    </a:lnTo>
                    <a:lnTo>
                      <a:pt x="252" y="507"/>
                    </a:lnTo>
                    <a:lnTo>
                      <a:pt x="255" y="507"/>
                    </a:lnTo>
                    <a:lnTo>
                      <a:pt x="258" y="508"/>
                    </a:lnTo>
                    <a:lnTo>
                      <a:pt x="258" y="512"/>
                    </a:lnTo>
                    <a:lnTo>
                      <a:pt x="262" y="515"/>
                    </a:lnTo>
                    <a:lnTo>
                      <a:pt x="266" y="513"/>
                    </a:lnTo>
                    <a:lnTo>
                      <a:pt x="269" y="515"/>
                    </a:lnTo>
                    <a:lnTo>
                      <a:pt x="269" y="520"/>
                    </a:lnTo>
                    <a:lnTo>
                      <a:pt x="271" y="523"/>
                    </a:lnTo>
                    <a:lnTo>
                      <a:pt x="273" y="523"/>
                    </a:lnTo>
                    <a:lnTo>
                      <a:pt x="277" y="524"/>
                    </a:lnTo>
                    <a:lnTo>
                      <a:pt x="279" y="523"/>
                    </a:lnTo>
                    <a:lnTo>
                      <a:pt x="282" y="523"/>
                    </a:lnTo>
                    <a:lnTo>
                      <a:pt x="284" y="520"/>
                    </a:lnTo>
                    <a:lnTo>
                      <a:pt x="290" y="520"/>
                    </a:lnTo>
                    <a:lnTo>
                      <a:pt x="293" y="521"/>
                    </a:lnTo>
                    <a:lnTo>
                      <a:pt x="293" y="524"/>
                    </a:lnTo>
                    <a:lnTo>
                      <a:pt x="298" y="526"/>
                    </a:lnTo>
                    <a:lnTo>
                      <a:pt x="301" y="531"/>
                    </a:lnTo>
                    <a:lnTo>
                      <a:pt x="303" y="531"/>
                    </a:lnTo>
                    <a:lnTo>
                      <a:pt x="306" y="529"/>
                    </a:lnTo>
                    <a:lnTo>
                      <a:pt x="308" y="531"/>
                    </a:lnTo>
                    <a:lnTo>
                      <a:pt x="313" y="529"/>
                    </a:lnTo>
                    <a:lnTo>
                      <a:pt x="314" y="529"/>
                    </a:lnTo>
                    <a:lnTo>
                      <a:pt x="316" y="529"/>
                    </a:lnTo>
                    <a:lnTo>
                      <a:pt x="317" y="528"/>
                    </a:lnTo>
                    <a:lnTo>
                      <a:pt x="320" y="526"/>
                    </a:lnTo>
                    <a:lnTo>
                      <a:pt x="322" y="529"/>
                    </a:lnTo>
                    <a:lnTo>
                      <a:pt x="322" y="532"/>
                    </a:lnTo>
                    <a:lnTo>
                      <a:pt x="325" y="536"/>
                    </a:lnTo>
                    <a:lnTo>
                      <a:pt x="325" y="536"/>
                    </a:lnTo>
                    <a:lnTo>
                      <a:pt x="328" y="534"/>
                    </a:lnTo>
                    <a:lnTo>
                      <a:pt x="332" y="528"/>
                    </a:lnTo>
                    <a:lnTo>
                      <a:pt x="338" y="523"/>
                    </a:lnTo>
                    <a:lnTo>
                      <a:pt x="343" y="523"/>
                    </a:lnTo>
                    <a:lnTo>
                      <a:pt x="344" y="524"/>
                    </a:lnTo>
                    <a:lnTo>
                      <a:pt x="351" y="526"/>
                    </a:lnTo>
                    <a:lnTo>
                      <a:pt x="354" y="528"/>
                    </a:lnTo>
                    <a:lnTo>
                      <a:pt x="357" y="526"/>
                    </a:lnTo>
                    <a:lnTo>
                      <a:pt x="360" y="526"/>
                    </a:lnTo>
                    <a:lnTo>
                      <a:pt x="364" y="529"/>
                    </a:lnTo>
                    <a:lnTo>
                      <a:pt x="364" y="529"/>
                    </a:lnTo>
                    <a:lnTo>
                      <a:pt x="365" y="529"/>
                    </a:lnTo>
                    <a:lnTo>
                      <a:pt x="371" y="528"/>
                    </a:lnTo>
                    <a:lnTo>
                      <a:pt x="373" y="528"/>
                    </a:lnTo>
                    <a:lnTo>
                      <a:pt x="375" y="524"/>
                    </a:lnTo>
                    <a:lnTo>
                      <a:pt x="376" y="523"/>
                    </a:lnTo>
                    <a:lnTo>
                      <a:pt x="379" y="523"/>
                    </a:lnTo>
                    <a:lnTo>
                      <a:pt x="379" y="521"/>
                    </a:lnTo>
                    <a:lnTo>
                      <a:pt x="381" y="520"/>
                    </a:lnTo>
                    <a:lnTo>
                      <a:pt x="383" y="518"/>
                    </a:lnTo>
                    <a:lnTo>
                      <a:pt x="384" y="515"/>
                    </a:lnTo>
                    <a:lnTo>
                      <a:pt x="387" y="513"/>
                    </a:lnTo>
                    <a:lnTo>
                      <a:pt x="394" y="513"/>
                    </a:lnTo>
                    <a:lnTo>
                      <a:pt x="397" y="508"/>
                    </a:lnTo>
                    <a:lnTo>
                      <a:pt x="395" y="505"/>
                    </a:lnTo>
                    <a:lnTo>
                      <a:pt x="399" y="505"/>
                    </a:lnTo>
                    <a:lnTo>
                      <a:pt x="402" y="504"/>
                    </a:lnTo>
                    <a:lnTo>
                      <a:pt x="403" y="507"/>
                    </a:lnTo>
                    <a:lnTo>
                      <a:pt x="408" y="505"/>
                    </a:lnTo>
                    <a:lnTo>
                      <a:pt x="413" y="507"/>
                    </a:lnTo>
                    <a:lnTo>
                      <a:pt x="414" y="505"/>
                    </a:lnTo>
                    <a:lnTo>
                      <a:pt x="414" y="504"/>
                    </a:lnTo>
                    <a:lnTo>
                      <a:pt x="419" y="500"/>
                    </a:lnTo>
                    <a:lnTo>
                      <a:pt x="422" y="500"/>
                    </a:lnTo>
                    <a:lnTo>
                      <a:pt x="424" y="502"/>
                    </a:lnTo>
                    <a:lnTo>
                      <a:pt x="426" y="502"/>
                    </a:lnTo>
                    <a:lnTo>
                      <a:pt x="426" y="504"/>
                    </a:lnTo>
                    <a:lnTo>
                      <a:pt x="424" y="507"/>
                    </a:lnTo>
                    <a:lnTo>
                      <a:pt x="426" y="510"/>
                    </a:lnTo>
                    <a:lnTo>
                      <a:pt x="427" y="508"/>
                    </a:lnTo>
                    <a:lnTo>
                      <a:pt x="429" y="508"/>
                    </a:lnTo>
                    <a:lnTo>
                      <a:pt x="429" y="510"/>
                    </a:lnTo>
                    <a:lnTo>
                      <a:pt x="432" y="513"/>
                    </a:lnTo>
                    <a:lnTo>
                      <a:pt x="432" y="515"/>
                    </a:lnTo>
                    <a:lnTo>
                      <a:pt x="429" y="518"/>
                    </a:lnTo>
                    <a:lnTo>
                      <a:pt x="430" y="520"/>
                    </a:lnTo>
                    <a:lnTo>
                      <a:pt x="434" y="521"/>
                    </a:lnTo>
                    <a:lnTo>
                      <a:pt x="435" y="520"/>
                    </a:lnTo>
                    <a:lnTo>
                      <a:pt x="437" y="521"/>
                    </a:lnTo>
                    <a:lnTo>
                      <a:pt x="440" y="523"/>
                    </a:lnTo>
                    <a:lnTo>
                      <a:pt x="442" y="523"/>
                    </a:lnTo>
                    <a:lnTo>
                      <a:pt x="445" y="523"/>
                    </a:lnTo>
                    <a:lnTo>
                      <a:pt x="448" y="523"/>
                    </a:lnTo>
                    <a:lnTo>
                      <a:pt x="451" y="523"/>
                    </a:lnTo>
                    <a:lnTo>
                      <a:pt x="453" y="526"/>
                    </a:lnTo>
                    <a:lnTo>
                      <a:pt x="454" y="528"/>
                    </a:lnTo>
                    <a:lnTo>
                      <a:pt x="456" y="532"/>
                    </a:lnTo>
                    <a:lnTo>
                      <a:pt x="459" y="532"/>
                    </a:lnTo>
                    <a:lnTo>
                      <a:pt x="461" y="536"/>
                    </a:lnTo>
                    <a:lnTo>
                      <a:pt x="461" y="540"/>
                    </a:lnTo>
                    <a:lnTo>
                      <a:pt x="464" y="544"/>
                    </a:lnTo>
                    <a:lnTo>
                      <a:pt x="464" y="548"/>
                    </a:lnTo>
                    <a:lnTo>
                      <a:pt x="462" y="555"/>
                    </a:lnTo>
                    <a:lnTo>
                      <a:pt x="462" y="558"/>
                    </a:lnTo>
                    <a:lnTo>
                      <a:pt x="462" y="559"/>
                    </a:lnTo>
                    <a:lnTo>
                      <a:pt x="459" y="561"/>
                    </a:lnTo>
                    <a:lnTo>
                      <a:pt x="459" y="563"/>
                    </a:lnTo>
                    <a:lnTo>
                      <a:pt x="458" y="563"/>
                    </a:lnTo>
                    <a:lnTo>
                      <a:pt x="458" y="566"/>
                    </a:lnTo>
                    <a:lnTo>
                      <a:pt x="459" y="567"/>
                    </a:lnTo>
                    <a:lnTo>
                      <a:pt x="458" y="569"/>
                    </a:lnTo>
                    <a:lnTo>
                      <a:pt x="456" y="569"/>
                    </a:lnTo>
                    <a:lnTo>
                      <a:pt x="453" y="571"/>
                    </a:lnTo>
                    <a:lnTo>
                      <a:pt x="453" y="574"/>
                    </a:lnTo>
                    <a:lnTo>
                      <a:pt x="454" y="575"/>
                    </a:lnTo>
                    <a:lnTo>
                      <a:pt x="453" y="577"/>
                    </a:lnTo>
                    <a:lnTo>
                      <a:pt x="453" y="580"/>
                    </a:lnTo>
                    <a:lnTo>
                      <a:pt x="454" y="580"/>
                    </a:lnTo>
                    <a:lnTo>
                      <a:pt x="456" y="582"/>
                    </a:lnTo>
                    <a:lnTo>
                      <a:pt x="458" y="585"/>
                    </a:lnTo>
                    <a:lnTo>
                      <a:pt x="458" y="588"/>
                    </a:lnTo>
                    <a:lnTo>
                      <a:pt x="459" y="591"/>
                    </a:lnTo>
                    <a:lnTo>
                      <a:pt x="462" y="588"/>
                    </a:lnTo>
                    <a:lnTo>
                      <a:pt x="469" y="587"/>
                    </a:lnTo>
                    <a:lnTo>
                      <a:pt x="469" y="590"/>
                    </a:lnTo>
                    <a:lnTo>
                      <a:pt x="469" y="591"/>
                    </a:lnTo>
                    <a:lnTo>
                      <a:pt x="470" y="593"/>
                    </a:lnTo>
                    <a:lnTo>
                      <a:pt x="473" y="591"/>
                    </a:lnTo>
                    <a:lnTo>
                      <a:pt x="473" y="595"/>
                    </a:lnTo>
                    <a:lnTo>
                      <a:pt x="473" y="596"/>
                    </a:lnTo>
                    <a:lnTo>
                      <a:pt x="475" y="599"/>
                    </a:lnTo>
                    <a:lnTo>
                      <a:pt x="478" y="599"/>
                    </a:lnTo>
                    <a:lnTo>
                      <a:pt x="478" y="601"/>
                    </a:lnTo>
                    <a:lnTo>
                      <a:pt x="478" y="603"/>
                    </a:lnTo>
                    <a:lnTo>
                      <a:pt x="480" y="601"/>
                    </a:lnTo>
                    <a:lnTo>
                      <a:pt x="483" y="601"/>
                    </a:lnTo>
                    <a:lnTo>
                      <a:pt x="486" y="603"/>
                    </a:lnTo>
                    <a:lnTo>
                      <a:pt x="486" y="606"/>
                    </a:lnTo>
                    <a:lnTo>
                      <a:pt x="485" y="607"/>
                    </a:lnTo>
                    <a:lnTo>
                      <a:pt x="485" y="609"/>
                    </a:lnTo>
                    <a:lnTo>
                      <a:pt x="481" y="614"/>
                    </a:lnTo>
                    <a:lnTo>
                      <a:pt x="480" y="617"/>
                    </a:lnTo>
                    <a:lnTo>
                      <a:pt x="480" y="618"/>
                    </a:lnTo>
                    <a:lnTo>
                      <a:pt x="481" y="617"/>
                    </a:lnTo>
                    <a:lnTo>
                      <a:pt x="486" y="618"/>
                    </a:lnTo>
                    <a:lnTo>
                      <a:pt x="486" y="618"/>
                    </a:lnTo>
                    <a:lnTo>
                      <a:pt x="489" y="617"/>
                    </a:lnTo>
                    <a:lnTo>
                      <a:pt x="491" y="620"/>
                    </a:lnTo>
                    <a:lnTo>
                      <a:pt x="489" y="623"/>
                    </a:lnTo>
                    <a:lnTo>
                      <a:pt x="491" y="626"/>
                    </a:lnTo>
                    <a:lnTo>
                      <a:pt x="494" y="628"/>
                    </a:lnTo>
                    <a:lnTo>
                      <a:pt x="496" y="625"/>
                    </a:lnTo>
                    <a:lnTo>
                      <a:pt x="499" y="625"/>
                    </a:lnTo>
                    <a:lnTo>
                      <a:pt x="505" y="623"/>
                    </a:lnTo>
                    <a:lnTo>
                      <a:pt x="508" y="623"/>
                    </a:lnTo>
                    <a:lnTo>
                      <a:pt x="508" y="626"/>
                    </a:lnTo>
                    <a:lnTo>
                      <a:pt x="504" y="630"/>
                    </a:lnTo>
                    <a:lnTo>
                      <a:pt x="507" y="628"/>
                    </a:lnTo>
                    <a:lnTo>
                      <a:pt x="508" y="628"/>
                    </a:lnTo>
                    <a:lnTo>
                      <a:pt x="510" y="631"/>
                    </a:lnTo>
                    <a:lnTo>
                      <a:pt x="513" y="630"/>
                    </a:lnTo>
                    <a:lnTo>
                      <a:pt x="516" y="631"/>
                    </a:lnTo>
                    <a:lnTo>
                      <a:pt x="515" y="626"/>
                    </a:lnTo>
                    <a:lnTo>
                      <a:pt x="515" y="623"/>
                    </a:lnTo>
                    <a:lnTo>
                      <a:pt x="513" y="620"/>
                    </a:lnTo>
                    <a:lnTo>
                      <a:pt x="513" y="615"/>
                    </a:lnTo>
                    <a:lnTo>
                      <a:pt x="516" y="615"/>
                    </a:lnTo>
                    <a:lnTo>
                      <a:pt x="516" y="612"/>
                    </a:lnTo>
                    <a:lnTo>
                      <a:pt x="521" y="612"/>
                    </a:lnTo>
                    <a:lnTo>
                      <a:pt x="521" y="615"/>
                    </a:lnTo>
                    <a:lnTo>
                      <a:pt x="521" y="612"/>
                    </a:lnTo>
                    <a:lnTo>
                      <a:pt x="523" y="612"/>
                    </a:lnTo>
                    <a:lnTo>
                      <a:pt x="523" y="612"/>
                    </a:lnTo>
                    <a:lnTo>
                      <a:pt x="524" y="610"/>
                    </a:lnTo>
                    <a:lnTo>
                      <a:pt x="526" y="609"/>
                    </a:lnTo>
                    <a:lnTo>
                      <a:pt x="529" y="607"/>
                    </a:lnTo>
                    <a:lnTo>
                      <a:pt x="531" y="607"/>
                    </a:lnTo>
                    <a:lnTo>
                      <a:pt x="531" y="610"/>
                    </a:lnTo>
                    <a:lnTo>
                      <a:pt x="531" y="610"/>
                    </a:lnTo>
                    <a:lnTo>
                      <a:pt x="534" y="610"/>
                    </a:lnTo>
                    <a:lnTo>
                      <a:pt x="534" y="609"/>
                    </a:lnTo>
                    <a:lnTo>
                      <a:pt x="536" y="607"/>
                    </a:lnTo>
                    <a:lnTo>
                      <a:pt x="539" y="609"/>
                    </a:lnTo>
                    <a:lnTo>
                      <a:pt x="540" y="607"/>
                    </a:lnTo>
                    <a:lnTo>
                      <a:pt x="542" y="607"/>
                    </a:lnTo>
                    <a:lnTo>
                      <a:pt x="542" y="610"/>
                    </a:lnTo>
                    <a:lnTo>
                      <a:pt x="545" y="609"/>
                    </a:lnTo>
                    <a:lnTo>
                      <a:pt x="547" y="606"/>
                    </a:lnTo>
                    <a:lnTo>
                      <a:pt x="550" y="606"/>
                    </a:lnTo>
                    <a:lnTo>
                      <a:pt x="552" y="607"/>
                    </a:lnTo>
                    <a:lnTo>
                      <a:pt x="556" y="606"/>
                    </a:lnTo>
                    <a:lnTo>
                      <a:pt x="556" y="601"/>
                    </a:lnTo>
                    <a:lnTo>
                      <a:pt x="559" y="599"/>
                    </a:lnTo>
                    <a:lnTo>
                      <a:pt x="563" y="599"/>
                    </a:lnTo>
                    <a:lnTo>
                      <a:pt x="566" y="598"/>
                    </a:lnTo>
                    <a:lnTo>
                      <a:pt x="567" y="599"/>
                    </a:lnTo>
                    <a:lnTo>
                      <a:pt x="567" y="601"/>
                    </a:lnTo>
                    <a:lnTo>
                      <a:pt x="571" y="603"/>
                    </a:lnTo>
                    <a:lnTo>
                      <a:pt x="572" y="604"/>
                    </a:lnTo>
                    <a:lnTo>
                      <a:pt x="579" y="604"/>
                    </a:lnTo>
                    <a:lnTo>
                      <a:pt x="580" y="606"/>
                    </a:lnTo>
                    <a:lnTo>
                      <a:pt x="583" y="604"/>
                    </a:lnTo>
                    <a:lnTo>
                      <a:pt x="587" y="606"/>
                    </a:lnTo>
                    <a:lnTo>
                      <a:pt x="585" y="609"/>
                    </a:lnTo>
                    <a:lnTo>
                      <a:pt x="583" y="609"/>
                    </a:lnTo>
                    <a:lnTo>
                      <a:pt x="582" y="614"/>
                    </a:lnTo>
                    <a:lnTo>
                      <a:pt x="583" y="614"/>
                    </a:lnTo>
                    <a:lnTo>
                      <a:pt x="585" y="617"/>
                    </a:lnTo>
                    <a:lnTo>
                      <a:pt x="590" y="620"/>
                    </a:lnTo>
                    <a:lnTo>
                      <a:pt x="591" y="622"/>
                    </a:lnTo>
                    <a:lnTo>
                      <a:pt x="595" y="623"/>
                    </a:lnTo>
                    <a:lnTo>
                      <a:pt x="596" y="623"/>
                    </a:lnTo>
                    <a:lnTo>
                      <a:pt x="599" y="623"/>
                    </a:lnTo>
                    <a:lnTo>
                      <a:pt x="601" y="625"/>
                    </a:lnTo>
                    <a:lnTo>
                      <a:pt x="603" y="623"/>
                    </a:lnTo>
                    <a:lnTo>
                      <a:pt x="606" y="625"/>
                    </a:lnTo>
                    <a:lnTo>
                      <a:pt x="606" y="625"/>
                    </a:lnTo>
                    <a:lnTo>
                      <a:pt x="607" y="625"/>
                    </a:lnTo>
                    <a:lnTo>
                      <a:pt x="609" y="625"/>
                    </a:lnTo>
                    <a:lnTo>
                      <a:pt x="610" y="625"/>
                    </a:lnTo>
                    <a:lnTo>
                      <a:pt x="610" y="623"/>
                    </a:lnTo>
                    <a:lnTo>
                      <a:pt x="612" y="620"/>
                    </a:lnTo>
                    <a:lnTo>
                      <a:pt x="612" y="623"/>
                    </a:lnTo>
                    <a:lnTo>
                      <a:pt x="615" y="625"/>
                    </a:lnTo>
                    <a:lnTo>
                      <a:pt x="617" y="625"/>
                    </a:lnTo>
                    <a:lnTo>
                      <a:pt x="620" y="628"/>
                    </a:lnTo>
                    <a:lnTo>
                      <a:pt x="622" y="626"/>
                    </a:lnTo>
                    <a:lnTo>
                      <a:pt x="623" y="628"/>
                    </a:lnTo>
                    <a:lnTo>
                      <a:pt x="625" y="625"/>
                    </a:lnTo>
                    <a:lnTo>
                      <a:pt x="626" y="626"/>
                    </a:lnTo>
                    <a:lnTo>
                      <a:pt x="630" y="626"/>
                    </a:lnTo>
                    <a:lnTo>
                      <a:pt x="631" y="626"/>
                    </a:lnTo>
                    <a:lnTo>
                      <a:pt x="631" y="628"/>
                    </a:lnTo>
                    <a:lnTo>
                      <a:pt x="628" y="628"/>
                    </a:lnTo>
                    <a:lnTo>
                      <a:pt x="628" y="630"/>
                    </a:lnTo>
                    <a:lnTo>
                      <a:pt x="626" y="633"/>
                    </a:lnTo>
                    <a:lnTo>
                      <a:pt x="626" y="634"/>
                    </a:lnTo>
                    <a:lnTo>
                      <a:pt x="630" y="639"/>
                    </a:lnTo>
                    <a:lnTo>
                      <a:pt x="631" y="641"/>
                    </a:lnTo>
                    <a:lnTo>
                      <a:pt x="631" y="642"/>
                    </a:lnTo>
                    <a:lnTo>
                      <a:pt x="631" y="644"/>
                    </a:lnTo>
                    <a:lnTo>
                      <a:pt x="633" y="644"/>
                    </a:lnTo>
                    <a:lnTo>
                      <a:pt x="633" y="642"/>
                    </a:lnTo>
                    <a:lnTo>
                      <a:pt x="636" y="642"/>
                    </a:lnTo>
                    <a:lnTo>
                      <a:pt x="636" y="644"/>
                    </a:lnTo>
                    <a:lnTo>
                      <a:pt x="638" y="644"/>
                    </a:lnTo>
                    <a:lnTo>
                      <a:pt x="641" y="641"/>
                    </a:lnTo>
                    <a:lnTo>
                      <a:pt x="641" y="639"/>
                    </a:lnTo>
                    <a:lnTo>
                      <a:pt x="639" y="639"/>
                    </a:lnTo>
                    <a:lnTo>
                      <a:pt x="639" y="638"/>
                    </a:lnTo>
                    <a:lnTo>
                      <a:pt x="638" y="636"/>
                    </a:lnTo>
                    <a:lnTo>
                      <a:pt x="636" y="636"/>
                    </a:lnTo>
                    <a:lnTo>
                      <a:pt x="634" y="633"/>
                    </a:lnTo>
                    <a:lnTo>
                      <a:pt x="636" y="631"/>
                    </a:lnTo>
                    <a:lnTo>
                      <a:pt x="638" y="630"/>
                    </a:lnTo>
                    <a:lnTo>
                      <a:pt x="638" y="628"/>
                    </a:lnTo>
                    <a:lnTo>
                      <a:pt x="638" y="626"/>
                    </a:lnTo>
                    <a:lnTo>
                      <a:pt x="638" y="626"/>
                    </a:lnTo>
                    <a:lnTo>
                      <a:pt x="639" y="626"/>
                    </a:lnTo>
                    <a:lnTo>
                      <a:pt x="639" y="626"/>
                    </a:lnTo>
                    <a:lnTo>
                      <a:pt x="639" y="628"/>
                    </a:lnTo>
                    <a:lnTo>
                      <a:pt x="641" y="628"/>
                    </a:lnTo>
                    <a:lnTo>
                      <a:pt x="641" y="628"/>
                    </a:lnTo>
                    <a:lnTo>
                      <a:pt x="641" y="628"/>
                    </a:lnTo>
                    <a:lnTo>
                      <a:pt x="642" y="628"/>
                    </a:lnTo>
                    <a:lnTo>
                      <a:pt x="641" y="630"/>
                    </a:lnTo>
                    <a:lnTo>
                      <a:pt x="642" y="630"/>
                    </a:lnTo>
                    <a:lnTo>
                      <a:pt x="644" y="628"/>
                    </a:lnTo>
                    <a:lnTo>
                      <a:pt x="646" y="628"/>
                    </a:lnTo>
                    <a:lnTo>
                      <a:pt x="647" y="625"/>
                    </a:lnTo>
                    <a:lnTo>
                      <a:pt x="649" y="626"/>
                    </a:lnTo>
                    <a:lnTo>
                      <a:pt x="652" y="625"/>
                    </a:lnTo>
                    <a:lnTo>
                      <a:pt x="655" y="623"/>
                    </a:lnTo>
                    <a:lnTo>
                      <a:pt x="653" y="622"/>
                    </a:lnTo>
                    <a:lnTo>
                      <a:pt x="657" y="622"/>
                    </a:lnTo>
                    <a:lnTo>
                      <a:pt x="658" y="622"/>
                    </a:lnTo>
                    <a:lnTo>
                      <a:pt x="661" y="622"/>
                    </a:lnTo>
                    <a:lnTo>
                      <a:pt x="663" y="622"/>
                    </a:lnTo>
                    <a:lnTo>
                      <a:pt x="666" y="620"/>
                    </a:lnTo>
                    <a:lnTo>
                      <a:pt x="669" y="617"/>
                    </a:lnTo>
                    <a:lnTo>
                      <a:pt x="671" y="615"/>
                    </a:lnTo>
                    <a:lnTo>
                      <a:pt x="671" y="614"/>
                    </a:lnTo>
                    <a:lnTo>
                      <a:pt x="671" y="615"/>
                    </a:lnTo>
                    <a:lnTo>
                      <a:pt x="673" y="615"/>
                    </a:lnTo>
                    <a:lnTo>
                      <a:pt x="674" y="615"/>
                    </a:lnTo>
                    <a:lnTo>
                      <a:pt x="676" y="612"/>
                    </a:lnTo>
                    <a:lnTo>
                      <a:pt x="677" y="612"/>
                    </a:lnTo>
                    <a:lnTo>
                      <a:pt x="677" y="607"/>
                    </a:lnTo>
                    <a:lnTo>
                      <a:pt x="677" y="606"/>
                    </a:lnTo>
                    <a:lnTo>
                      <a:pt x="677" y="604"/>
                    </a:lnTo>
                    <a:lnTo>
                      <a:pt x="676" y="603"/>
                    </a:lnTo>
                    <a:lnTo>
                      <a:pt x="677" y="603"/>
                    </a:lnTo>
                    <a:lnTo>
                      <a:pt x="681" y="606"/>
                    </a:lnTo>
                    <a:lnTo>
                      <a:pt x="682" y="607"/>
                    </a:lnTo>
                    <a:lnTo>
                      <a:pt x="684" y="609"/>
                    </a:lnTo>
                    <a:lnTo>
                      <a:pt x="687" y="609"/>
                    </a:lnTo>
                    <a:lnTo>
                      <a:pt x="685" y="610"/>
                    </a:lnTo>
                    <a:lnTo>
                      <a:pt x="684" y="612"/>
                    </a:lnTo>
                    <a:lnTo>
                      <a:pt x="684" y="614"/>
                    </a:lnTo>
                    <a:lnTo>
                      <a:pt x="689" y="610"/>
                    </a:lnTo>
                    <a:lnTo>
                      <a:pt x="689" y="607"/>
                    </a:lnTo>
                    <a:lnTo>
                      <a:pt x="692" y="607"/>
                    </a:lnTo>
                    <a:lnTo>
                      <a:pt x="692" y="606"/>
                    </a:lnTo>
                    <a:lnTo>
                      <a:pt x="695" y="607"/>
                    </a:lnTo>
                    <a:lnTo>
                      <a:pt x="697" y="607"/>
                    </a:lnTo>
                    <a:lnTo>
                      <a:pt x="697" y="604"/>
                    </a:lnTo>
                    <a:lnTo>
                      <a:pt x="700" y="604"/>
                    </a:lnTo>
                    <a:lnTo>
                      <a:pt x="700" y="603"/>
                    </a:lnTo>
                    <a:lnTo>
                      <a:pt x="701" y="604"/>
                    </a:lnTo>
                    <a:lnTo>
                      <a:pt x="703" y="607"/>
                    </a:lnTo>
                    <a:lnTo>
                      <a:pt x="704" y="606"/>
                    </a:lnTo>
                    <a:lnTo>
                      <a:pt x="704" y="603"/>
                    </a:lnTo>
                    <a:lnTo>
                      <a:pt x="706" y="603"/>
                    </a:lnTo>
                    <a:lnTo>
                      <a:pt x="706" y="604"/>
                    </a:lnTo>
                    <a:lnTo>
                      <a:pt x="709" y="604"/>
                    </a:lnTo>
                    <a:lnTo>
                      <a:pt x="709" y="603"/>
                    </a:lnTo>
                    <a:lnTo>
                      <a:pt x="712" y="603"/>
                    </a:lnTo>
                    <a:lnTo>
                      <a:pt x="714" y="601"/>
                    </a:lnTo>
                    <a:lnTo>
                      <a:pt x="716" y="599"/>
                    </a:lnTo>
                    <a:lnTo>
                      <a:pt x="716" y="601"/>
                    </a:lnTo>
                    <a:lnTo>
                      <a:pt x="717" y="599"/>
                    </a:lnTo>
                    <a:lnTo>
                      <a:pt x="719" y="601"/>
                    </a:lnTo>
                    <a:lnTo>
                      <a:pt x="720" y="599"/>
                    </a:lnTo>
                    <a:lnTo>
                      <a:pt x="719" y="598"/>
                    </a:lnTo>
                    <a:lnTo>
                      <a:pt x="720" y="596"/>
                    </a:lnTo>
                    <a:lnTo>
                      <a:pt x="722" y="593"/>
                    </a:lnTo>
                    <a:lnTo>
                      <a:pt x="720" y="590"/>
                    </a:lnTo>
                    <a:lnTo>
                      <a:pt x="722" y="590"/>
                    </a:lnTo>
                    <a:lnTo>
                      <a:pt x="722" y="588"/>
                    </a:lnTo>
                    <a:lnTo>
                      <a:pt x="727" y="588"/>
                    </a:lnTo>
                    <a:lnTo>
                      <a:pt x="727" y="590"/>
                    </a:lnTo>
                    <a:lnTo>
                      <a:pt x="730" y="590"/>
                    </a:lnTo>
                    <a:lnTo>
                      <a:pt x="730" y="587"/>
                    </a:lnTo>
                    <a:lnTo>
                      <a:pt x="732" y="587"/>
                    </a:lnTo>
                    <a:lnTo>
                      <a:pt x="732" y="583"/>
                    </a:lnTo>
                    <a:lnTo>
                      <a:pt x="733" y="583"/>
                    </a:lnTo>
                    <a:lnTo>
                      <a:pt x="733" y="585"/>
                    </a:lnTo>
                    <a:lnTo>
                      <a:pt x="735" y="585"/>
                    </a:lnTo>
                    <a:lnTo>
                      <a:pt x="736" y="582"/>
                    </a:lnTo>
                    <a:lnTo>
                      <a:pt x="738" y="583"/>
                    </a:lnTo>
                    <a:lnTo>
                      <a:pt x="738" y="580"/>
                    </a:lnTo>
                    <a:lnTo>
                      <a:pt x="740" y="580"/>
                    </a:lnTo>
                    <a:lnTo>
                      <a:pt x="741" y="579"/>
                    </a:lnTo>
                    <a:lnTo>
                      <a:pt x="738" y="579"/>
                    </a:lnTo>
                    <a:lnTo>
                      <a:pt x="736" y="579"/>
                    </a:lnTo>
                    <a:lnTo>
                      <a:pt x="733" y="575"/>
                    </a:lnTo>
                    <a:lnTo>
                      <a:pt x="736" y="575"/>
                    </a:lnTo>
                    <a:lnTo>
                      <a:pt x="740" y="572"/>
                    </a:lnTo>
                    <a:lnTo>
                      <a:pt x="740" y="574"/>
                    </a:lnTo>
                    <a:lnTo>
                      <a:pt x="741" y="572"/>
                    </a:lnTo>
                    <a:lnTo>
                      <a:pt x="746" y="575"/>
                    </a:lnTo>
                    <a:lnTo>
                      <a:pt x="746" y="572"/>
                    </a:lnTo>
                    <a:lnTo>
                      <a:pt x="744" y="571"/>
                    </a:lnTo>
                    <a:lnTo>
                      <a:pt x="743" y="569"/>
                    </a:lnTo>
                    <a:lnTo>
                      <a:pt x="744" y="567"/>
                    </a:lnTo>
                    <a:lnTo>
                      <a:pt x="746" y="571"/>
                    </a:lnTo>
                    <a:lnTo>
                      <a:pt x="747" y="567"/>
                    </a:lnTo>
                    <a:lnTo>
                      <a:pt x="747" y="567"/>
                    </a:lnTo>
                    <a:lnTo>
                      <a:pt x="746" y="567"/>
                    </a:lnTo>
                    <a:lnTo>
                      <a:pt x="746" y="564"/>
                    </a:lnTo>
                    <a:lnTo>
                      <a:pt x="744" y="564"/>
                    </a:lnTo>
                    <a:lnTo>
                      <a:pt x="746" y="563"/>
                    </a:lnTo>
                    <a:lnTo>
                      <a:pt x="747" y="564"/>
                    </a:lnTo>
                    <a:lnTo>
                      <a:pt x="749" y="564"/>
                    </a:lnTo>
                    <a:lnTo>
                      <a:pt x="749" y="566"/>
                    </a:lnTo>
                    <a:lnTo>
                      <a:pt x="749" y="564"/>
                    </a:lnTo>
                    <a:lnTo>
                      <a:pt x="747" y="561"/>
                    </a:lnTo>
                    <a:lnTo>
                      <a:pt x="747" y="559"/>
                    </a:lnTo>
                    <a:lnTo>
                      <a:pt x="749" y="559"/>
                    </a:lnTo>
                    <a:lnTo>
                      <a:pt x="749" y="558"/>
                    </a:lnTo>
                    <a:lnTo>
                      <a:pt x="752" y="559"/>
                    </a:lnTo>
                    <a:lnTo>
                      <a:pt x="752" y="561"/>
                    </a:lnTo>
                    <a:lnTo>
                      <a:pt x="754" y="561"/>
                    </a:lnTo>
                    <a:lnTo>
                      <a:pt x="755" y="564"/>
                    </a:lnTo>
                    <a:lnTo>
                      <a:pt x="755" y="561"/>
                    </a:lnTo>
                    <a:lnTo>
                      <a:pt x="754" y="558"/>
                    </a:lnTo>
                    <a:lnTo>
                      <a:pt x="752" y="558"/>
                    </a:lnTo>
                    <a:lnTo>
                      <a:pt x="752" y="556"/>
                    </a:lnTo>
                    <a:lnTo>
                      <a:pt x="754" y="556"/>
                    </a:lnTo>
                    <a:lnTo>
                      <a:pt x="754" y="555"/>
                    </a:lnTo>
                    <a:lnTo>
                      <a:pt x="752" y="553"/>
                    </a:lnTo>
                    <a:lnTo>
                      <a:pt x="755" y="551"/>
                    </a:lnTo>
                    <a:lnTo>
                      <a:pt x="754" y="550"/>
                    </a:lnTo>
                    <a:lnTo>
                      <a:pt x="752" y="550"/>
                    </a:lnTo>
                    <a:lnTo>
                      <a:pt x="751" y="550"/>
                    </a:lnTo>
                    <a:lnTo>
                      <a:pt x="751" y="548"/>
                    </a:lnTo>
                    <a:lnTo>
                      <a:pt x="754" y="547"/>
                    </a:lnTo>
                    <a:lnTo>
                      <a:pt x="759" y="545"/>
                    </a:lnTo>
                    <a:lnTo>
                      <a:pt x="757" y="544"/>
                    </a:lnTo>
                    <a:lnTo>
                      <a:pt x="755" y="545"/>
                    </a:lnTo>
                    <a:lnTo>
                      <a:pt x="752" y="542"/>
                    </a:lnTo>
                    <a:lnTo>
                      <a:pt x="755" y="542"/>
                    </a:lnTo>
                    <a:lnTo>
                      <a:pt x="752" y="539"/>
                    </a:lnTo>
                    <a:lnTo>
                      <a:pt x="751" y="539"/>
                    </a:lnTo>
                    <a:lnTo>
                      <a:pt x="752" y="537"/>
                    </a:lnTo>
                    <a:lnTo>
                      <a:pt x="751" y="536"/>
                    </a:lnTo>
                    <a:lnTo>
                      <a:pt x="752" y="537"/>
                    </a:lnTo>
                    <a:lnTo>
                      <a:pt x="754" y="534"/>
                    </a:lnTo>
                    <a:lnTo>
                      <a:pt x="754" y="534"/>
                    </a:lnTo>
                    <a:lnTo>
                      <a:pt x="755" y="534"/>
                    </a:lnTo>
                    <a:lnTo>
                      <a:pt x="755" y="537"/>
                    </a:lnTo>
                    <a:lnTo>
                      <a:pt x="757" y="537"/>
                    </a:lnTo>
                    <a:lnTo>
                      <a:pt x="760" y="532"/>
                    </a:lnTo>
                    <a:lnTo>
                      <a:pt x="762" y="531"/>
                    </a:lnTo>
                    <a:lnTo>
                      <a:pt x="765" y="532"/>
                    </a:lnTo>
                    <a:lnTo>
                      <a:pt x="762" y="529"/>
                    </a:lnTo>
                    <a:lnTo>
                      <a:pt x="760" y="529"/>
                    </a:lnTo>
                    <a:lnTo>
                      <a:pt x="760" y="526"/>
                    </a:lnTo>
                    <a:lnTo>
                      <a:pt x="763" y="529"/>
                    </a:lnTo>
                    <a:lnTo>
                      <a:pt x="765" y="528"/>
                    </a:lnTo>
                    <a:lnTo>
                      <a:pt x="765" y="524"/>
                    </a:lnTo>
                    <a:lnTo>
                      <a:pt x="767" y="524"/>
                    </a:lnTo>
                    <a:lnTo>
                      <a:pt x="765" y="523"/>
                    </a:lnTo>
                    <a:lnTo>
                      <a:pt x="765" y="521"/>
                    </a:lnTo>
                    <a:lnTo>
                      <a:pt x="767" y="520"/>
                    </a:lnTo>
                    <a:lnTo>
                      <a:pt x="765" y="518"/>
                    </a:lnTo>
                    <a:lnTo>
                      <a:pt x="765" y="516"/>
                    </a:lnTo>
                    <a:lnTo>
                      <a:pt x="763" y="515"/>
                    </a:lnTo>
                    <a:lnTo>
                      <a:pt x="767" y="516"/>
                    </a:lnTo>
                    <a:lnTo>
                      <a:pt x="768" y="515"/>
                    </a:lnTo>
                    <a:lnTo>
                      <a:pt x="770" y="510"/>
                    </a:lnTo>
                    <a:lnTo>
                      <a:pt x="773" y="510"/>
                    </a:lnTo>
                    <a:lnTo>
                      <a:pt x="773" y="512"/>
                    </a:lnTo>
                    <a:lnTo>
                      <a:pt x="775" y="513"/>
                    </a:lnTo>
                    <a:lnTo>
                      <a:pt x="775" y="510"/>
                    </a:lnTo>
                    <a:lnTo>
                      <a:pt x="776" y="508"/>
                    </a:lnTo>
                    <a:lnTo>
                      <a:pt x="775" y="505"/>
                    </a:lnTo>
                    <a:lnTo>
                      <a:pt x="773" y="505"/>
                    </a:lnTo>
                    <a:lnTo>
                      <a:pt x="771" y="505"/>
                    </a:lnTo>
                    <a:lnTo>
                      <a:pt x="773" y="504"/>
                    </a:lnTo>
                    <a:lnTo>
                      <a:pt x="775" y="504"/>
                    </a:lnTo>
                    <a:lnTo>
                      <a:pt x="776" y="502"/>
                    </a:lnTo>
                    <a:lnTo>
                      <a:pt x="775" y="500"/>
                    </a:lnTo>
                    <a:lnTo>
                      <a:pt x="773" y="500"/>
                    </a:lnTo>
                    <a:lnTo>
                      <a:pt x="775" y="499"/>
                    </a:lnTo>
                    <a:lnTo>
                      <a:pt x="776" y="499"/>
                    </a:lnTo>
                    <a:lnTo>
                      <a:pt x="776" y="497"/>
                    </a:lnTo>
                    <a:lnTo>
                      <a:pt x="775" y="496"/>
                    </a:lnTo>
                    <a:lnTo>
                      <a:pt x="770" y="496"/>
                    </a:lnTo>
                    <a:lnTo>
                      <a:pt x="770" y="496"/>
                    </a:lnTo>
                    <a:lnTo>
                      <a:pt x="773" y="492"/>
                    </a:lnTo>
                    <a:lnTo>
                      <a:pt x="776" y="492"/>
                    </a:lnTo>
                    <a:lnTo>
                      <a:pt x="776" y="492"/>
                    </a:lnTo>
                    <a:lnTo>
                      <a:pt x="776" y="491"/>
                    </a:lnTo>
                    <a:lnTo>
                      <a:pt x="779" y="492"/>
                    </a:lnTo>
                    <a:lnTo>
                      <a:pt x="779" y="492"/>
                    </a:lnTo>
                    <a:lnTo>
                      <a:pt x="781" y="491"/>
                    </a:lnTo>
                    <a:lnTo>
                      <a:pt x="779" y="489"/>
                    </a:lnTo>
                    <a:lnTo>
                      <a:pt x="779" y="486"/>
                    </a:lnTo>
                    <a:lnTo>
                      <a:pt x="778" y="484"/>
                    </a:lnTo>
                    <a:lnTo>
                      <a:pt x="776" y="486"/>
                    </a:lnTo>
                    <a:lnTo>
                      <a:pt x="776" y="488"/>
                    </a:lnTo>
                    <a:lnTo>
                      <a:pt x="776" y="488"/>
                    </a:lnTo>
                    <a:lnTo>
                      <a:pt x="773" y="488"/>
                    </a:lnTo>
                    <a:lnTo>
                      <a:pt x="770" y="491"/>
                    </a:lnTo>
                    <a:lnTo>
                      <a:pt x="768" y="491"/>
                    </a:lnTo>
                    <a:lnTo>
                      <a:pt x="768" y="488"/>
                    </a:lnTo>
                    <a:lnTo>
                      <a:pt x="771" y="488"/>
                    </a:lnTo>
                    <a:lnTo>
                      <a:pt x="778" y="481"/>
                    </a:lnTo>
                    <a:lnTo>
                      <a:pt x="778" y="481"/>
                    </a:lnTo>
                    <a:lnTo>
                      <a:pt x="775" y="481"/>
                    </a:lnTo>
                    <a:lnTo>
                      <a:pt x="775" y="480"/>
                    </a:lnTo>
                    <a:lnTo>
                      <a:pt x="773" y="480"/>
                    </a:lnTo>
                    <a:lnTo>
                      <a:pt x="768" y="475"/>
                    </a:lnTo>
                    <a:lnTo>
                      <a:pt x="765" y="473"/>
                    </a:lnTo>
                    <a:lnTo>
                      <a:pt x="760" y="478"/>
                    </a:lnTo>
                    <a:lnTo>
                      <a:pt x="759" y="477"/>
                    </a:lnTo>
                    <a:lnTo>
                      <a:pt x="755" y="473"/>
                    </a:lnTo>
                    <a:lnTo>
                      <a:pt x="752" y="473"/>
                    </a:lnTo>
                    <a:lnTo>
                      <a:pt x="751" y="477"/>
                    </a:lnTo>
                    <a:lnTo>
                      <a:pt x="749" y="478"/>
                    </a:lnTo>
                    <a:lnTo>
                      <a:pt x="749" y="475"/>
                    </a:lnTo>
                    <a:lnTo>
                      <a:pt x="752" y="472"/>
                    </a:lnTo>
                    <a:lnTo>
                      <a:pt x="754" y="472"/>
                    </a:lnTo>
                    <a:lnTo>
                      <a:pt x="757" y="472"/>
                    </a:lnTo>
                    <a:lnTo>
                      <a:pt x="760" y="473"/>
                    </a:lnTo>
                    <a:lnTo>
                      <a:pt x="762" y="472"/>
                    </a:lnTo>
                    <a:lnTo>
                      <a:pt x="762" y="469"/>
                    </a:lnTo>
                    <a:lnTo>
                      <a:pt x="763" y="469"/>
                    </a:lnTo>
                    <a:lnTo>
                      <a:pt x="765" y="469"/>
                    </a:lnTo>
                    <a:lnTo>
                      <a:pt x="768" y="464"/>
                    </a:lnTo>
                    <a:lnTo>
                      <a:pt x="773" y="464"/>
                    </a:lnTo>
                    <a:lnTo>
                      <a:pt x="773" y="462"/>
                    </a:lnTo>
                    <a:lnTo>
                      <a:pt x="770" y="456"/>
                    </a:lnTo>
                    <a:lnTo>
                      <a:pt x="762" y="451"/>
                    </a:lnTo>
                    <a:lnTo>
                      <a:pt x="757" y="449"/>
                    </a:lnTo>
                    <a:lnTo>
                      <a:pt x="752" y="443"/>
                    </a:lnTo>
                    <a:lnTo>
                      <a:pt x="749" y="443"/>
                    </a:lnTo>
                    <a:lnTo>
                      <a:pt x="744" y="446"/>
                    </a:lnTo>
                    <a:lnTo>
                      <a:pt x="743" y="446"/>
                    </a:lnTo>
                    <a:lnTo>
                      <a:pt x="738" y="443"/>
                    </a:lnTo>
                    <a:lnTo>
                      <a:pt x="738" y="441"/>
                    </a:lnTo>
                    <a:lnTo>
                      <a:pt x="736" y="441"/>
                    </a:lnTo>
                    <a:lnTo>
                      <a:pt x="733" y="441"/>
                    </a:lnTo>
                    <a:lnTo>
                      <a:pt x="730" y="441"/>
                    </a:lnTo>
                    <a:lnTo>
                      <a:pt x="727" y="443"/>
                    </a:lnTo>
                    <a:lnTo>
                      <a:pt x="724" y="448"/>
                    </a:lnTo>
                    <a:lnTo>
                      <a:pt x="727" y="441"/>
                    </a:lnTo>
                    <a:lnTo>
                      <a:pt x="728" y="440"/>
                    </a:lnTo>
                    <a:lnTo>
                      <a:pt x="732" y="440"/>
                    </a:lnTo>
                    <a:lnTo>
                      <a:pt x="733" y="440"/>
                    </a:lnTo>
                    <a:lnTo>
                      <a:pt x="733" y="440"/>
                    </a:lnTo>
                    <a:lnTo>
                      <a:pt x="735" y="440"/>
                    </a:lnTo>
                    <a:lnTo>
                      <a:pt x="740" y="438"/>
                    </a:lnTo>
                    <a:lnTo>
                      <a:pt x="741" y="443"/>
                    </a:lnTo>
                    <a:lnTo>
                      <a:pt x="743" y="445"/>
                    </a:lnTo>
                    <a:lnTo>
                      <a:pt x="746" y="445"/>
                    </a:lnTo>
                    <a:lnTo>
                      <a:pt x="747" y="441"/>
                    </a:lnTo>
                    <a:lnTo>
                      <a:pt x="752" y="443"/>
                    </a:lnTo>
                    <a:lnTo>
                      <a:pt x="755" y="445"/>
                    </a:lnTo>
                    <a:lnTo>
                      <a:pt x="757" y="445"/>
                    </a:lnTo>
                    <a:lnTo>
                      <a:pt x="760" y="448"/>
                    </a:lnTo>
                    <a:lnTo>
                      <a:pt x="763" y="445"/>
                    </a:lnTo>
                    <a:lnTo>
                      <a:pt x="770" y="448"/>
                    </a:lnTo>
                    <a:lnTo>
                      <a:pt x="771" y="446"/>
                    </a:lnTo>
                    <a:lnTo>
                      <a:pt x="770" y="443"/>
                    </a:lnTo>
                    <a:lnTo>
                      <a:pt x="767" y="441"/>
                    </a:lnTo>
                    <a:lnTo>
                      <a:pt x="763" y="438"/>
                    </a:lnTo>
                    <a:lnTo>
                      <a:pt x="763" y="437"/>
                    </a:lnTo>
                    <a:lnTo>
                      <a:pt x="762" y="435"/>
                    </a:lnTo>
                    <a:lnTo>
                      <a:pt x="760" y="435"/>
                    </a:lnTo>
                    <a:lnTo>
                      <a:pt x="757" y="435"/>
                    </a:lnTo>
                    <a:lnTo>
                      <a:pt x="754" y="429"/>
                    </a:lnTo>
                    <a:lnTo>
                      <a:pt x="752" y="425"/>
                    </a:lnTo>
                    <a:lnTo>
                      <a:pt x="747" y="421"/>
                    </a:lnTo>
                    <a:lnTo>
                      <a:pt x="747" y="418"/>
                    </a:lnTo>
                    <a:lnTo>
                      <a:pt x="744" y="416"/>
                    </a:lnTo>
                    <a:lnTo>
                      <a:pt x="746" y="413"/>
                    </a:lnTo>
                    <a:lnTo>
                      <a:pt x="746" y="413"/>
                    </a:lnTo>
                    <a:lnTo>
                      <a:pt x="741" y="403"/>
                    </a:lnTo>
                    <a:lnTo>
                      <a:pt x="733" y="400"/>
                    </a:lnTo>
                    <a:lnTo>
                      <a:pt x="732" y="402"/>
                    </a:lnTo>
                    <a:lnTo>
                      <a:pt x="732" y="398"/>
                    </a:lnTo>
                    <a:lnTo>
                      <a:pt x="724" y="395"/>
                    </a:lnTo>
                    <a:lnTo>
                      <a:pt x="724" y="395"/>
                    </a:lnTo>
                    <a:lnTo>
                      <a:pt x="722" y="389"/>
                    </a:lnTo>
                    <a:lnTo>
                      <a:pt x="724" y="384"/>
                    </a:lnTo>
                    <a:lnTo>
                      <a:pt x="722" y="381"/>
                    </a:lnTo>
                    <a:lnTo>
                      <a:pt x="724" y="376"/>
                    </a:lnTo>
                    <a:lnTo>
                      <a:pt x="725" y="378"/>
                    </a:lnTo>
                    <a:lnTo>
                      <a:pt x="727" y="376"/>
                    </a:lnTo>
                    <a:lnTo>
                      <a:pt x="728" y="373"/>
                    </a:lnTo>
                    <a:lnTo>
                      <a:pt x="730" y="373"/>
                    </a:lnTo>
                    <a:lnTo>
                      <a:pt x="733" y="371"/>
                    </a:lnTo>
                    <a:lnTo>
                      <a:pt x="730" y="370"/>
                    </a:lnTo>
                    <a:lnTo>
                      <a:pt x="728" y="366"/>
                    </a:lnTo>
                    <a:lnTo>
                      <a:pt x="732" y="365"/>
                    </a:lnTo>
                    <a:lnTo>
                      <a:pt x="735" y="365"/>
                    </a:lnTo>
                    <a:lnTo>
                      <a:pt x="736" y="362"/>
                    </a:lnTo>
                    <a:lnTo>
                      <a:pt x="740" y="362"/>
                    </a:lnTo>
                    <a:lnTo>
                      <a:pt x="740" y="359"/>
                    </a:lnTo>
                    <a:lnTo>
                      <a:pt x="736" y="357"/>
                    </a:lnTo>
                    <a:lnTo>
                      <a:pt x="740" y="357"/>
                    </a:lnTo>
                    <a:lnTo>
                      <a:pt x="741" y="359"/>
                    </a:lnTo>
                    <a:lnTo>
                      <a:pt x="741" y="357"/>
                    </a:lnTo>
                    <a:lnTo>
                      <a:pt x="744" y="357"/>
                    </a:lnTo>
                    <a:lnTo>
                      <a:pt x="747" y="355"/>
                    </a:lnTo>
                    <a:lnTo>
                      <a:pt x="749" y="355"/>
                    </a:lnTo>
                    <a:lnTo>
                      <a:pt x="752" y="351"/>
                    </a:lnTo>
                    <a:lnTo>
                      <a:pt x="752" y="352"/>
                    </a:lnTo>
                    <a:lnTo>
                      <a:pt x="754" y="351"/>
                    </a:lnTo>
                    <a:lnTo>
                      <a:pt x="754" y="352"/>
                    </a:lnTo>
                    <a:lnTo>
                      <a:pt x="757" y="355"/>
                    </a:lnTo>
                    <a:lnTo>
                      <a:pt x="762" y="352"/>
                    </a:lnTo>
                    <a:lnTo>
                      <a:pt x="762" y="351"/>
                    </a:lnTo>
                    <a:lnTo>
                      <a:pt x="759" y="351"/>
                    </a:lnTo>
                    <a:lnTo>
                      <a:pt x="759" y="347"/>
                    </a:lnTo>
                    <a:lnTo>
                      <a:pt x="760" y="346"/>
                    </a:lnTo>
                    <a:lnTo>
                      <a:pt x="762" y="346"/>
                    </a:lnTo>
                    <a:lnTo>
                      <a:pt x="760" y="343"/>
                    </a:lnTo>
                    <a:lnTo>
                      <a:pt x="760" y="341"/>
                    </a:lnTo>
                    <a:lnTo>
                      <a:pt x="763" y="341"/>
                    </a:lnTo>
                    <a:lnTo>
                      <a:pt x="762" y="339"/>
                    </a:lnTo>
                    <a:lnTo>
                      <a:pt x="757" y="339"/>
                    </a:lnTo>
                    <a:lnTo>
                      <a:pt x="754" y="341"/>
                    </a:lnTo>
                    <a:lnTo>
                      <a:pt x="754" y="339"/>
                    </a:lnTo>
                    <a:lnTo>
                      <a:pt x="751" y="339"/>
                    </a:lnTo>
                    <a:lnTo>
                      <a:pt x="749" y="341"/>
                    </a:lnTo>
                    <a:lnTo>
                      <a:pt x="741" y="341"/>
                    </a:lnTo>
                    <a:lnTo>
                      <a:pt x="740" y="339"/>
                    </a:lnTo>
                    <a:lnTo>
                      <a:pt x="738" y="338"/>
                    </a:lnTo>
                    <a:lnTo>
                      <a:pt x="736" y="336"/>
                    </a:lnTo>
                    <a:lnTo>
                      <a:pt x="735" y="335"/>
                    </a:lnTo>
                    <a:lnTo>
                      <a:pt x="733" y="335"/>
                    </a:lnTo>
                    <a:lnTo>
                      <a:pt x="727" y="338"/>
                    </a:lnTo>
                    <a:lnTo>
                      <a:pt x="724" y="338"/>
                    </a:lnTo>
                    <a:lnTo>
                      <a:pt x="725" y="338"/>
                    </a:lnTo>
                    <a:lnTo>
                      <a:pt x="725" y="341"/>
                    </a:lnTo>
                    <a:lnTo>
                      <a:pt x="724" y="343"/>
                    </a:lnTo>
                    <a:lnTo>
                      <a:pt x="719" y="344"/>
                    </a:lnTo>
                    <a:lnTo>
                      <a:pt x="720" y="344"/>
                    </a:lnTo>
                    <a:lnTo>
                      <a:pt x="720" y="346"/>
                    </a:lnTo>
                    <a:lnTo>
                      <a:pt x="719" y="349"/>
                    </a:lnTo>
                    <a:lnTo>
                      <a:pt x="719" y="351"/>
                    </a:lnTo>
                    <a:lnTo>
                      <a:pt x="716" y="349"/>
                    </a:lnTo>
                    <a:lnTo>
                      <a:pt x="712" y="351"/>
                    </a:lnTo>
                    <a:lnTo>
                      <a:pt x="709" y="351"/>
                    </a:lnTo>
                    <a:lnTo>
                      <a:pt x="704" y="343"/>
                    </a:lnTo>
                    <a:lnTo>
                      <a:pt x="704" y="339"/>
                    </a:lnTo>
                    <a:lnTo>
                      <a:pt x="704" y="336"/>
                    </a:lnTo>
                    <a:lnTo>
                      <a:pt x="701" y="336"/>
                    </a:lnTo>
                    <a:lnTo>
                      <a:pt x="700" y="338"/>
                    </a:lnTo>
                    <a:lnTo>
                      <a:pt x="700" y="336"/>
                    </a:lnTo>
                    <a:lnTo>
                      <a:pt x="698" y="336"/>
                    </a:lnTo>
                    <a:lnTo>
                      <a:pt x="697" y="338"/>
                    </a:lnTo>
                    <a:lnTo>
                      <a:pt x="695" y="336"/>
                    </a:lnTo>
                    <a:lnTo>
                      <a:pt x="695" y="338"/>
                    </a:lnTo>
                    <a:lnTo>
                      <a:pt x="693" y="333"/>
                    </a:lnTo>
                    <a:lnTo>
                      <a:pt x="693" y="331"/>
                    </a:lnTo>
                    <a:lnTo>
                      <a:pt x="689" y="328"/>
                    </a:lnTo>
                    <a:lnTo>
                      <a:pt x="685" y="327"/>
                    </a:lnTo>
                    <a:lnTo>
                      <a:pt x="685" y="323"/>
                    </a:lnTo>
                    <a:lnTo>
                      <a:pt x="684" y="320"/>
                    </a:lnTo>
                    <a:lnTo>
                      <a:pt x="684" y="320"/>
                    </a:lnTo>
                    <a:lnTo>
                      <a:pt x="684" y="319"/>
                    </a:lnTo>
                    <a:lnTo>
                      <a:pt x="685" y="317"/>
                    </a:lnTo>
                    <a:lnTo>
                      <a:pt x="685" y="314"/>
                    </a:lnTo>
                    <a:lnTo>
                      <a:pt x="687" y="312"/>
                    </a:lnTo>
                    <a:lnTo>
                      <a:pt x="687" y="311"/>
                    </a:lnTo>
                    <a:lnTo>
                      <a:pt x="692" y="312"/>
                    </a:lnTo>
                    <a:lnTo>
                      <a:pt x="697" y="312"/>
                    </a:lnTo>
                    <a:lnTo>
                      <a:pt x="701" y="312"/>
                    </a:lnTo>
                    <a:lnTo>
                      <a:pt x="701" y="309"/>
                    </a:lnTo>
                    <a:lnTo>
                      <a:pt x="701" y="309"/>
                    </a:lnTo>
                    <a:lnTo>
                      <a:pt x="703" y="309"/>
                    </a:lnTo>
                    <a:lnTo>
                      <a:pt x="703" y="304"/>
                    </a:lnTo>
                    <a:lnTo>
                      <a:pt x="701" y="304"/>
                    </a:lnTo>
                    <a:lnTo>
                      <a:pt x="703" y="303"/>
                    </a:lnTo>
                    <a:lnTo>
                      <a:pt x="704" y="295"/>
                    </a:lnTo>
                    <a:lnTo>
                      <a:pt x="709" y="293"/>
                    </a:lnTo>
                    <a:lnTo>
                      <a:pt x="712" y="293"/>
                    </a:lnTo>
                    <a:lnTo>
                      <a:pt x="714" y="288"/>
                    </a:lnTo>
                    <a:lnTo>
                      <a:pt x="716" y="288"/>
                    </a:lnTo>
                    <a:lnTo>
                      <a:pt x="716" y="284"/>
                    </a:lnTo>
                    <a:lnTo>
                      <a:pt x="719" y="280"/>
                    </a:lnTo>
                    <a:lnTo>
                      <a:pt x="720" y="277"/>
                    </a:lnTo>
                    <a:lnTo>
                      <a:pt x="720" y="276"/>
                    </a:lnTo>
                    <a:lnTo>
                      <a:pt x="722" y="272"/>
                    </a:lnTo>
                    <a:lnTo>
                      <a:pt x="725" y="272"/>
                    </a:lnTo>
                    <a:lnTo>
                      <a:pt x="727" y="274"/>
                    </a:lnTo>
                    <a:lnTo>
                      <a:pt x="730" y="274"/>
                    </a:lnTo>
                    <a:lnTo>
                      <a:pt x="730" y="271"/>
                    </a:lnTo>
                    <a:lnTo>
                      <a:pt x="735" y="276"/>
                    </a:lnTo>
                    <a:lnTo>
                      <a:pt x="741" y="280"/>
                    </a:lnTo>
                    <a:lnTo>
                      <a:pt x="741" y="282"/>
                    </a:lnTo>
                    <a:lnTo>
                      <a:pt x="740" y="284"/>
                    </a:lnTo>
                    <a:lnTo>
                      <a:pt x="740" y="285"/>
                    </a:lnTo>
                    <a:lnTo>
                      <a:pt x="736" y="288"/>
                    </a:lnTo>
                    <a:lnTo>
                      <a:pt x="736" y="292"/>
                    </a:lnTo>
                    <a:lnTo>
                      <a:pt x="733" y="292"/>
                    </a:lnTo>
                    <a:lnTo>
                      <a:pt x="733" y="293"/>
                    </a:lnTo>
                    <a:lnTo>
                      <a:pt x="733" y="296"/>
                    </a:lnTo>
                    <a:lnTo>
                      <a:pt x="736" y="299"/>
                    </a:lnTo>
                    <a:lnTo>
                      <a:pt x="736" y="303"/>
                    </a:lnTo>
                    <a:lnTo>
                      <a:pt x="735" y="303"/>
                    </a:lnTo>
                    <a:lnTo>
                      <a:pt x="735" y="304"/>
                    </a:lnTo>
                    <a:lnTo>
                      <a:pt x="736" y="306"/>
                    </a:lnTo>
                    <a:lnTo>
                      <a:pt x="740" y="304"/>
                    </a:lnTo>
                    <a:lnTo>
                      <a:pt x="743" y="303"/>
                    </a:lnTo>
                    <a:lnTo>
                      <a:pt x="741" y="304"/>
                    </a:lnTo>
                    <a:lnTo>
                      <a:pt x="738" y="306"/>
                    </a:lnTo>
                    <a:lnTo>
                      <a:pt x="738" y="307"/>
                    </a:lnTo>
                    <a:lnTo>
                      <a:pt x="740" y="307"/>
                    </a:lnTo>
                    <a:lnTo>
                      <a:pt x="740" y="309"/>
                    </a:lnTo>
                    <a:lnTo>
                      <a:pt x="740" y="311"/>
                    </a:lnTo>
                    <a:lnTo>
                      <a:pt x="736" y="311"/>
                    </a:lnTo>
                    <a:lnTo>
                      <a:pt x="735" y="312"/>
                    </a:lnTo>
                    <a:lnTo>
                      <a:pt x="732" y="312"/>
                    </a:lnTo>
                    <a:lnTo>
                      <a:pt x="730" y="314"/>
                    </a:lnTo>
                    <a:lnTo>
                      <a:pt x="733" y="315"/>
                    </a:lnTo>
                    <a:lnTo>
                      <a:pt x="733" y="319"/>
                    </a:lnTo>
                    <a:lnTo>
                      <a:pt x="735" y="319"/>
                    </a:lnTo>
                    <a:lnTo>
                      <a:pt x="736" y="315"/>
                    </a:lnTo>
                    <a:lnTo>
                      <a:pt x="738" y="315"/>
                    </a:lnTo>
                    <a:lnTo>
                      <a:pt x="741" y="312"/>
                    </a:lnTo>
                    <a:lnTo>
                      <a:pt x="744" y="311"/>
                    </a:lnTo>
                    <a:lnTo>
                      <a:pt x="744" y="309"/>
                    </a:lnTo>
                    <a:lnTo>
                      <a:pt x="744" y="307"/>
                    </a:lnTo>
                    <a:lnTo>
                      <a:pt x="747" y="304"/>
                    </a:lnTo>
                    <a:lnTo>
                      <a:pt x="754" y="299"/>
                    </a:lnTo>
                    <a:lnTo>
                      <a:pt x="755" y="299"/>
                    </a:lnTo>
                    <a:lnTo>
                      <a:pt x="755" y="296"/>
                    </a:lnTo>
                    <a:lnTo>
                      <a:pt x="759" y="296"/>
                    </a:lnTo>
                    <a:lnTo>
                      <a:pt x="763" y="295"/>
                    </a:lnTo>
                    <a:lnTo>
                      <a:pt x="765" y="295"/>
                    </a:lnTo>
                    <a:lnTo>
                      <a:pt x="767" y="295"/>
                    </a:lnTo>
                    <a:lnTo>
                      <a:pt x="768" y="295"/>
                    </a:lnTo>
                    <a:lnTo>
                      <a:pt x="773" y="290"/>
                    </a:lnTo>
                    <a:lnTo>
                      <a:pt x="775" y="292"/>
                    </a:lnTo>
                    <a:lnTo>
                      <a:pt x="775" y="285"/>
                    </a:lnTo>
                    <a:lnTo>
                      <a:pt x="778" y="28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3" name="Freeform 338">
                <a:extLst>
                  <a:ext uri="{FF2B5EF4-FFF2-40B4-BE49-F238E27FC236}">
                    <a16:creationId xmlns:a16="http://schemas.microsoft.com/office/drawing/2014/main" id="{612C5070-D2EF-4C82-85AD-43F4EDF4B73C}"/>
                  </a:ext>
                </a:extLst>
              </p:cNvPr>
              <p:cNvSpPr>
                <a:spLocks/>
              </p:cNvSpPr>
              <p:nvPr/>
            </p:nvSpPr>
            <p:spPr bwMode="auto">
              <a:xfrm>
                <a:off x="6208" y="2130"/>
                <a:ext cx="34" cy="30"/>
              </a:xfrm>
              <a:custGeom>
                <a:avLst/>
                <a:gdLst>
                  <a:gd name="T0" fmla="*/ 7 w 34"/>
                  <a:gd name="T1" fmla="*/ 27 h 30"/>
                  <a:gd name="T2" fmla="*/ 10 w 34"/>
                  <a:gd name="T3" fmla="*/ 27 h 30"/>
                  <a:gd name="T4" fmla="*/ 11 w 34"/>
                  <a:gd name="T5" fmla="*/ 29 h 30"/>
                  <a:gd name="T6" fmla="*/ 13 w 34"/>
                  <a:gd name="T7" fmla="*/ 27 h 30"/>
                  <a:gd name="T8" fmla="*/ 16 w 34"/>
                  <a:gd name="T9" fmla="*/ 30 h 30"/>
                  <a:gd name="T10" fmla="*/ 18 w 34"/>
                  <a:gd name="T11" fmla="*/ 29 h 30"/>
                  <a:gd name="T12" fmla="*/ 18 w 34"/>
                  <a:gd name="T13" fmla="*/ 26 h 30"/>
                  <a:gd name="T14" fmla="*/ 21 w 34"/>
                  <a:gd name="T15" fmla="*/ 26 h 30"/>
                  <a:gd name="T16" fmla="*/ 23 w 34"/>
                  <a:gd name="T17" fmla="*/ 27 h 30"/>
                  <a:gd name="T18" fmla="*/ 24 w 34"/>
                  <a:gd name="T19" fmla="*/ 24 h 30"/>
                  <a:gd name="T20" fmla="*/ 24 w 34"/>
                  <a:gd name="T21" fmla="*/ 22 h 30"/>
                  <a:gd name="T22" fmla="*/ 27 w 34"/>
                  <a:gd name="T23" fmla="*/ 22 h 30"/>
                  <a:gd name="T24" fmla="*/ 29 w 34"/>
                  <a:gd name="T25" fmla="*/ 19 h 30"/>
                  <a:gd name="T26" fmla="*/ 29 w 34"/>
                  <a:gd name="T27" fmla="*/ 18 h 30"/>
                  <a:gd name="T28" fmla="*/ 31 w 34"/>
                  <a:gd name="T29" fmla="*/ 13 h 30"/>
                  <a:gd name="T30" fmla="*/ 32 w 34"/>
                  <a:gd name="T31" fmla="*/ 11 h 30"/>
                  <a:gd name="T32" fmla="*/ 32 w 34"/>
                  <a:gd name="T33" fmla="*/ 10 h 30"/>
                  <a:gd name="T34" fmla="*/ 34 w 34"/>
                  <a:gd name="T35" fmla="*/ 7 h 30"/>
                  <a:gd name="T36" fmla="*/ 34 w 34"/>
                  <a:gd name="T37" fmla="*/ 3 h 30"/>
                  <a:gd name="T38" fmla="*/ 31 w 34"/>
                  <a:gd name="T39" fmla="*/ 2 h 30"/>
                  <a:gd name="T40" fmla="*/ 27 w 34"/>
                  <a:gd name="T41" fmla="*/ 0 h 30"/>
                  <a:gd name="T42" fmla="*/ 26 w 34"/>
                  <a:gd name="T43" fmla="*/ 2 h 30"/>
                  <a:gd name="T44" fmla="*/ 24 w 34"/>
                  <a:gd name="T45" fmla="*/ 0 h 30"/>
                  <a:gd name="T46" fmla="*/ 21 w 34"/>
                  <a:gd name="T47" fmla="*/ 0 h 30"/>
                  <a:gd name="T48" fmla="*/ 19 w 34"/>
                  <a:gd name="T49" fmla="*/ 0 h 30"/>
                  <a:gd name="T50" fmla="*/ 18 w 34"/>
                  <a:gd name="T51" fmla="*/ 2 h 30"/>
                  <a:gd name="T52" fmla="*/ 15 w 34"/>
                  <a:gd name="T53" fmla="*/ 2 h 30"/>
                  <a:gd name="T54" fmla="*/ 11 w 34"/>
                  <a:gd name="T55" fmla="*/ 3 h 30"/>
                  <a:gd name="T56" fmla="*/ 10 w 34"/>
                  <a:gd name="T57" fmla="*/ 3 h 30"/>
                  <a:gd name="T58" fmla="*/ 8 w 34"/>
                  <a:gd name="T59" fmla="*/ 7 h 30"/>
                  <a:gd name="T60" fmla="*/ 5 w 34"/>
                  <a:gd name="T61" fmla="*/ 8 h 30"/>
                  <a:gd name="T62" fmla="*/ 0 w 34"/>
                  <a:gd name="T63" fmla="*/ 13 h 30"/>
                  <a:gd name="T64" fmla="*/ 2 w 34"/>
                  <a:gd name="T65" fmla="*/ 15 h 30"/>
                  <a:gd name="T66" fmla="*/ 2 w 34"/>
                  <a:gd name="T67" fmla="*/ 19 h 30"/>
                  <a:gd name="T68" fmla="*/ 3 w 34"/>
                  <a:gd name="T69" fmla="*/ 22 h 30"/>
                  <a:gd name="T70" fmla="*/ 3 w 34"/>
                  <a:gd name="T71" fmla="*/ 24 h 30"/>
                  <a:gd name="T72" fmla="*/ 7 w 34"/>
                  <a:gd name="T73" fmla="*/ 2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4" h="30">
                    <a:moveTo>
                      <a:pt x="7" y="27"/>
                    </a:moveTo>
                    <a:lnTo>
                      <a:pt x="10" y="27"/>
                    </a:lnTo>
                    <a:lnTo>
                      <a:pt x="11" y="29"/>
                    </a:lnTo>
                    <a:lnTo>
                      <a:pt x="13" y="27"/>
                    </a:lnTo>
                    <a:lnTo>
                      <a:pt x="16" y="30"/>
                    </a:lnTo>
                    <a:lnTo>
                      <a:pt x="18" y="29"/>
                    </a:lnTo>
                    <a:lnTo>
                      <a:pt x="18" y="26"/>
                    </a:lnTo>
                    <a:lnTo>
                      <a:pt x="21" y="26"/>
                    </a:lnTo>
                    <a:lnTo>
                      <a:pt x="23" y="27"/>
                    </a:lnTo>
                    <a:lnTo>
                      <a:pt x="24" y="24"/>
                    </a:lnTo>
                    <a:lnTo>
                      <a:pt x="24" y="22"/>
                    </a:lnTo>
                    <a:lnTo>
                      <a:pt x="27" y="22"/>
                    </a:lnTo>
                    <a:lnTo>
                      <a:pt x="29" y="19"/>
                    </a:lnTo>
                    <a:lnTo>
                      <a:pt x="29" y="18"/>
                    </a:lnTo>
                    <a:lnTo>
                      <a:pt x="31" y="13"/>
                    </a:lnTo>
                    <a:lnTo>
                      <a:pt x="32" y="11"/>
                    </a:lnTo>
                    <a:lnTo>
                      <a:pt x="32" y="10"/>
                    </a:lnTo>
                    <a:lnTo>
                      <a:pt x="34" y="7"/>
                    </a:lnTo>
                    <a:lnTo>
                      <a:pt x="34" y="3"/>
                    </a:lnTo>
                    <a:lnTo>
                      <a:pt x="31" y="2"/>
                    </a:lnTo>
                    <a:lnTo>
                      <a:pt x="27" y="0"/>
                    </a:lnTo>
                    <a:lnTo>
                      <a:pt x="26" y="2"/>
                    </a:lnTo>
                    <a:lnTo>
                      <a:pt x="24" y="0"/>
                    </a:lnTo>
                    <a:lnTo>
                      <a:pt x="21" y="0"/>
                    </a:lnTo>
                    <a:lnTo>
                      <a:pt x="19" y="0"/>
                    </a:lnTo>
                    <a:lnTo>
                      <a:pt x="18" y="2"/>
                    </a:lnTo>
                    <a:lnTo>
                      <a:pt x="15" y="2"/>
                    </a:lnTo>
                    <a:lnTo>
                      <a:pt x="11" y="3"/>
                    </a:lnTo>
                    <a:lnTo>
                      <a:pt x="10" y="3"/>
                    </a:lnTo>
                    <a:lnTo>
                      <a:pt x="8" y="7"/>
                    </a:lnTo>
                    <a:lnTo>
                      <a:pt x="5" y="8"/>
                    </a:lnTo>
                    <a:lnTo>
                      <a:pt x="0" y="13"/>
                    </a:lnTo>
                    <a:lnTo>
                      <a:pt x="2" y="15"/>
                    </a:lnTo>
                    <a:lnTo>
                      <a:pt x="2" y="19"/>
                    </a:lnTo>
                    <a:lnTo>
                      <a:pt x="3" y="22"/>
                    </a:lnTo>
                    <a:lnTo>
                      <a:pt x="3" y="24"/>
                    </a:lnTo>
                    <a:lnTo>
                      <a:pt x="7" y="27"/>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4" name="Freeform 339">
                <a:extLst>
                  <a:ext uri="{FF2B5EF4-FFF2-40B4-BE49-F238E27FC236}">
                    <a16:creationId xmlns:a16="http://schemas.microsoft.com/office/drawing/2014/main" id="{B85EF694-AB83-4D76-9E44-AF7B05DF4A1A}"/>
                  </a:ext>
                </a:extLst>
              </p:cNvPr>
              <p:cNvSpPr>
                <a:spLocks/>
              </p:cNvSpPr>
              <p:nvPr/>
            </p:nvSpPr>
            <p:spPr bwMode="auto">
              <a:xfrm>
                <a:off x="6355" y="1931"/>
                <a:ext cx="8" cy="5"/>
              </a:xfrm>
              <a:custGeom>
                <a:avLst/>
                <a:gdLst>
                  <a:gd name="T0" fmla="*/ 5 w 8"/>
                  <a:gd name="T1" fmla="*/ 0 h 5"/>
                  <a:gd name="T2" fmla="*/ 1 w 8"/>
                  <a:gd name="T3" fmla="*/ 0 h 5"/>
                  <a:gd name="T4" fmla="*/ 0 w 8"/>
                  <a:gd name="T5" fmla="*/ 1 h 5"/>
                  <a:gd name="T6" fmla="*/ 1 w 8"/>
                  <a:gd name="T7" fmla="*/ 3 h 5"/>
                  <a:gd name="T8" fmla="*/ 5 w 8"/>
                  <a:gd name="T9" fmla="*/ 3 h 5"/>
                  <a:gd name="T10" fmla="*/ 8 w 8"/>
                  <a:gd name="T11" fmla="*/ 5 h 5"/>
                  <a:gd name="T12" fmla="*/ 8 w 8"/>
                  <a:gd name="T13" fmla="*/ 1 h 5"/>
                  <a:gd name="T14" fmla="*/ 5 w 8"/>
                  <a:gd name="T15" fmla="*/ 1 h 5"/>
                  <a:gd name="T16" fmla="*/ 5 w 8"/>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5">
                    <a:moveTo>
                      <a:pt x="5" y="0"/>
                    </a:moveTo>
                    <a:lnTo>
                      <a:pt x="1" y="0"/>
                    </a:lnTo>
                    <a:lnTo>
                      <a:pt x="0" y="1"/>
                    </a:lnTo>
                    <a:lnTo>
                      <a:pt x="1" y="3"/>
                    </a:lnTo>
                    <a:lnTo>
                      <a:pt x="5" y="3"/>
                    </a:lnTo>
                    <a:lnTo>
                      <a:pt x="8" y="5"/>
                    </a:lnTo>
                    <a:lnTo>
                      <a:pt x="8" y="1"/>
                    </a:lnTo>
                    <a:lnTo>
                      <a:pt x="5" y="1"/>
                    </a:lnTo>
                    <a:lnTo>
                      <a:pt x="5"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5" name="Freeform 340">
                <a:extLst>
                  <a:ext uri="{FF2B5EF4-FFF2-40B4-BE49-F238E27FC236}">
                    <a16:creationId xmlns:a16="http://schemas.microsoft.com/office/drawing/2014/main" id="{21DE2513-8895-4068-8AA3-35F62FE5EC72}"/>
                  </a:ext>
                </a:extLst>
              </p:cNvPr>
              <p:cNvSpPr>
                <a:spLocks/>
              </p:cNvSpPr>
              <p:nvPr/>
            </p:nvSpPr>
            <p:spPr bwMode="auto">
              <a:xfrm>
                <a:off x="6231" y="2116"/>
                <a:ext cx="6" cy="1"/>
              </a:xfrm>
              <a:custGeom>
                <a:avLst/>
                <a:gdLst>
                  <a:gd name="T0" fmla="*/ 6 w 6"/>
                  <a:gd name="T1" fmla="*/ 0 h 1"/>
                  <a:gd name="T2" fmla="*/ 4 w 6"/>
                  <a:gd name="T3" fmla="*/ 0 h 1"/>
                  <a:gd name="T4" fmla="*/ 0 w 6"/>
                  <a:gd name="T5" fmla="*/ 0 h 1"/>
                  <a:gd name="T6" fmla="*/ 1 w 6"/>
                  <a:gd name="T7" fmla="*/ 1 h 1"/>
                  <a:gd name="T8" fmla="*/ 3 w 6"/>
                  <a:gd name="T9" fmla="*/ 1 h 1"/>
                  <a:gd name="T10" fmla="*/ 6 w 6"/>
                  <a:gd name="T11" fmla="*/ 1 h 1"/>
                  <a:gd name="T12" fmla="*/ 6 w 6"/>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6" h="1">
                    <a:moveTo>
                      <a:pt x="6" y="0"/>
                    </a:moveTo>
                    <a:lnTo>
                      <a:pt x="4" y="0"/>
                    </a:lnTo>
                    <a:lnTo>
                      <a:pt x="0" y="0"/>
                    </a:lnTo>
                    <a:lnTo>
                      <a:pt x="1" y="1"/>
                    </a:lnTo>
                    <a:lnTo>
                      <a:pt x="3" y="1"/>
                    </a:lnTo>
                    <a:lnTo>
                      <a:pt x="6" y="1"/>
                    </a:lnTo>
                    <a:lnTo>
                      <a:pt x="6"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6" name="Freeform 341">
                <a:extLst>
                  <a:ext uri="{FF2B5EF4-FFF2-40B4-BE49-F238E27FC236}">
                    <a16:creationId xmlns:a16="http://schemas.microsoft.com/office/drawing/2014/main" id="{89D2641E-BE53-4FD0-A54A-17D3EF1D3927}"/>
                  </a:ext>
                </a:extLst>
              </p:cNvPr>
              <p:cNvSpPr>
                <a:spLocks/>
              </p:cNvSpPr>
              <p:nvPr/>
            </p:nvSpPr>
            <p:spPr bwMode="auto">
              <a:xfrm>
                <a:off x="6348" y="2039"/>
                <a:ext cx="4" cy="3"/>
              </a:xfrm>
              <a:custGeom>
                <a:avLst/>
                <a:gdLst>
                  <a:gd name="T0" fmla="*/ 4 w 4"/>
                  <a:gd name="T1" fmla="*/ 3 h 3"/>
                  <a:gd name="T2" fmla="*/ 4 w 4"/>
                  <a:gd name="T3" fmla="*/ 0 h 3"/>
                  <a:gd name="T4" fmla="*/ 2 w 4"/>
                  <a:gd name="T5" fmla="*/ 0 h 3"/>
                  <a:gd name="T6" fmla="*/ 0 w 4"/>
                  <a:gd name="T7" fmla="*/ 0 h 3"/>
                  <a:gd name="T8" fmla="*/ 2 w 4"/>
                  <a:gd name="T9" fmla="*/ 3 h 3"/>
                  <a:gd name="T10" fmla="*/ 4 w 4"/>
                  <a:gd name="T11" fmla="*/ 3 h 3"/>
                </a:gdLst>
                <a:ahLst/>
                <a:cxnLst>
                  <a:cxn ang="0">
                    <a:pos x="T0" y="T1"/>
                  </a:cxn>
                  <a:cxn ang="0">
                    <a:pos x="T2" y="T3"/>
                  </a:cxn>
                  <a:cxn ang="0">
                    <a:pos x="T4" y="T5"/>
                  </a:cxn>
                  <a:cxn ang="0">
                    <a:pos x="T6" y="T7"/>
                  </a:cxn>
                  <a:cxn ang="0">
                    <a:pos x="T8" y="T9"/>
                  </a:cxn>
                  <a:cxn ang="0">
                    <a:pos x="T10" y="T11"/>
                  </a:cxn>
                </a:cxnLst>
                <a:rect l="0" t="0" r="r" b="b"/>
                <a:pathLst>
                  <a:path w="4" h="3">
                    <a:moveTo>
                      <a:pt x="4" y="3"/>
                    </a:moveTo>
                    <a:lnTo>
                      <a:pt x="4" y="0"/>
                    </a:lnTo>
                    <a:lnTo>
                      <a:pt x="2" y="0"/>
                    </a:lnTo>
                    <a:lnTo>
                      <a:pt x="0" y="0"/>
                    </a:lnTo>
                    <a:lnTo>
                      <a:pt x="2" y="3"/>
                    </a:lnTo>
                    <a:lnTo>
                      <a:pt x="4" y="3"/>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7" name="Rectangle 342">
                <a:extLst>
                  <a:ext uri="{FF2B5EF4-FFF2-40B4-BE49-F238E27FC236}">
                    <a16:creationId xmlns:a16="http://schemas.microsoft.com/office/drawing/2014/main" id="{41626C14-7448-4369-AE0C-D3983011B479}"/>
                  </a:ext>
                </a:extLst>
              </p:cNvPr>
              <p:cNvSpPr>
                <a:spLocks noChangeArrowheads="1"/>
              </p:cNvSpPr>
              <p:nvPr/>
            </p:nvSpPr>
            <p:spPr bwMode="auto">
              <a:xfrm>
                <a:off x="6197" y="2108"/>
                <a:ext cx="2" cy="1"/>
              </a:xfrm>
              <a:prstGeom prst="rect">
                <a:avLst/>
              </a:prstGeom>
              <a:solidFill>
                <a:srgbClr val="8E86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8" name="Freeform 343">
                <a:extLst>
                  <a:ext uri="{FF2B5EF4-FFF2-40B4-BE49-F238E27FC236}">
                    <a16:creationId xmlns:a16="http://schemas.microsoft.com/office/drawing/2014/main" id="{0006E12B-769C-417F-9678-0AA271553E4D}"/>
                  </a:ext>
                </a:extLst>
              </p:cNvPr>
              <p:cNvSpPr>
                <a:spLocks/>
              </p:cNvSpPr>
              <p:nvPr/>
            </p:nvSpPr>
            <p:spPr bwMode="auto">
              <a:xfrm>
                <a:off x="6320" y="2074"/>
                <a:ext cx="3" cy="4"/>
              </a:xfrm>
              <a:custGeom>
                <a:avLst/>
                <a:gdLst>
                  <a:gd name="T0" fmla="*/ 1 w 3"/>
                  <a:gd name="T1" fmla="*/ 4 h 4"/>
                  <a:gd name="T2" fmla="*/ 3 w 3"/>
                  <a:gd name="T3" fmla="*/ 2 h 4"/>
                  <a:gd name="T4" fmla="*/ 1 w 3"/>
                  <a:gd name="T5" fmla="*/ 0 h 4"/>
                  <a:gd name="T6" fmla="*/ 0 w 3"/>
                  <a:gd name="T7" fmla="*/ 2 h 4"/>
                  <a:gd name="T8" fmla="*/ 0 w 3"/>
                  <a:gd name="T9" fmla="*/ 4 h 4"/>
                  <a:gd name="T10" fmla="*/ 1 w 3"/>
                  <a:gd name="T11" fmla="*/ 4 h 4"/>
                </a:gdLst>
                <a:ahLst/>
                <a:cxnLst>
                  <a:cxn ang="0">
                    <a:pos x="T0" y="T1"/>
                  </a:cxn>
                  <a:cxn ang="0">
                    <a:pos x="T2" y="T3"/>
                  </a:cxn>
                  <a:cxn ang="0">
                    <a:pos x="T4" y="T5"/>
                  </a:cxn>
                  <a:cxn ang="0">
                    <a:pos x="T6" y="T7"/>
                  </a:cxn>
                  <a:cxn ang="0">
                    <a:pos x="T8" y="T9"/>
                  </a:cxn>
                  <a:cxn ang="0">
                    <a:pos x="T10" y="T11"/>
                  </a:cxn>
                </a:cxnLst>
                <a:rect l="0" t="0" r="r" b="b"/>
                <a:pathLst>
                  <a:path w="3" h="4">
                    <a:moveTo>
                      <a:pt x="1" y="4"/>
                    </a:moveTo>
                    <a:lnTo>
                      <a:pt x="3" y="2"/>
                    </a:lnTo>
                    <a:lnTo>
                      <a:pt x="1" y="0"/>
                    </a:lnTo>
                    <a:lnTo>
                      <a:pt x="0" y="2"/>
                    </a:lnTo>
                    <a:lnTo>
                      <a:pt x="0" y="4"/>
                    </a:lnTo>
                    <a:lnTo>
                      <a:pt x="1" y="4"/>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9" name="Freeform 344">
                <a:extLst>
                  <a:ext uri="{FF2B5EF4-FFF2-40B4-BE49-F238E27FC236}">
                    <a16:creationId xmlns:a16="http://schemas.microsoft.com/office/drawing/2014/main" id="{9CADD8E1-B5DB-4537-8F11-C241199727CF}"/>
                  </a:ext>
                </a:extLst>
              </p:cNvPr>
              <p:cNvSpPr>
                <a:spLocks/>
              </p:cNvSpPr>
              <p:nvPr/>
            </p:nvSpPr>
            <p:spPr bwMode="auto">
              <a:xfrm>
                <a:off x="5585" y="1859"/>
                <a:ext cx="5" cy="2"/>
              </a:xfrm>
              <a:custGeom>
                <a:avLst/>
                <a:gdLst>
                  <a:gd name="T0" fmla="*/ 0 w 5"/>
                  <a:gd name="T1" fmla="*/ 2 h 2"/>
                  <a:gd name="T2" fmla="*/ 5 w 5"/>
                  <a:gd name="T3" fmla="*/ 0 h 2"/>
                  <a:gd name="T4" fmla="*/ 0 w 5"/>
                  <a:gd name="T5" fmla="*/ 2 h 2"/>
                  <a:gd name="T6" fmla="*/ 0 w 5"/>
                  <a:gd name="T7" fmla="*/ 2 h 2"/>
                </a:gdLst>
                <a:ahLst/>
                <a:cxnLst>
                  <a:cxn ang="0">
                    <a:pos x="T0" y="T1"/>
                  </a:cxn>
                  <a:cxn ang="0">
                    <a:pos x="T2" y="T3"/>
                  </a:cxn>
                  <a:cxn ang="0">
                    <a:pos x="T4" y="T5"/>
                  </a:cxn>
                  <a:cxn ang="0">
                    <a:pos x="T6" y="T7"/>
                  </a:cxn>
                </a:cxnLst>
                <a:rect l="0" t="0" r="r" b="b"/>
                <a:pathLst>
                  <a:path w="5" h="2">
                    <a:moveTo>
                      <a:pt x="0" y="2"/>
                    </a:moveTo>
                    <a:lnTo>
                      <a:pt x="5" y="0"/>
                    </a:lnTo>
                    <a:lnTo>
                      <a:pt x="0" y="2"/>
                    </a:lnTo>
                    <a:lnTo>
                      <a:pt x="0" y="2"/>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0" name="Freeform 345">
                <a:extLst>
                  <a:ext uri="{FF2B5EF4-FFF2-40B4-BE49-F238E27FC236}">
                    <a16:creationId xmlns:a16="http://schemas.microsoft.com/office/drawing/2014/main" id="{744A4E41-F38F-4527-8EF2-734350D1FBD9}"/>
                  </a:ext>
                </a:extLst>
              </p:cNvPr>
              <p:cNvSpPr>
                <a:spLocks/>
              </p:cNvSpPr>
              <p:nvPr/>
            </p:nvSpPr>
            <p:spPr bwMode="auto">
              <a:xfrm>
                <a:off x="4781" y="921"/>
                <a:ext cx="14" cy="26"/>
              </a:xfrm>
              <a:custGeom>
                <a:avLst/>
                <a:gdLst>
                  <a:gd name="T0" fmla="*/ 12 w 14"/>
                  <a:gd name="T1" fmla="*/ 26 h 26"/>
                  <a:gd name="T2" fmla="*/ 14 w 14"/>
                  <a:gd name="T3" fmla="*/ 26 h 26"/>
                  <a:gd name="T4" fmla="*/ 14 w 14"/>
                  <a:gd name="T5" fmla="*/ 24 h 26"/>
                  <a:gd name="T6" fmla="*/ 14 w 14"/>
                  <a:gd name="T7" fmla="*/ 21 h 26"/>
                  <a:gd name="T8" fmla="*/ 11 w 14"/>
                  <a:gd name="T9" fmla="*/ 18 h 26"/>
                  <a:gd name="T10" fmla="*/ 11 w 14"/>
                  <a:gd name="T11" fmla="*/ 15 h 26"/>
                  <a:gd name="T12" fmla="*/ 9 w 14"/>
                  <a:gd name="T13" fmla="*/ 15 h 26"/>
                  <a:gd name="T14" fmla="*/ 9 w 14"/>
                  <a:gd name="T15" fmla="*/ 15 h 26"/>
                  <a:gd name="T16" fmla="*/ 8 w 14"/>
                  <a:gd name="T17" fmla="*/ 15 h 26"/>
                  <a:gd name="T18" fmla="*/ 6 w 14"/>
                  <a:gd name="T19" fmla="*/ 13 h 26"/>
                  <a:gd name="T20" fmla="*/ 4 w 14"/>
                  <a:gd name="T21" fmla="*/ 10 h 26"/>
                  <a:gd name="T22" fmla="*/ 4 w 14"/>
                  <a:gd name="T23" fmla="*/ 7 h 26"/>
                  <a:gd name="T24" fmla="*/ 4 w 14"/>
                  <a:gd name="T25" fmla="*/ 5 h 26"/>
                  <a:gd name="T26" fmla="*/ 1 w 14"/>
                  <a:gd name="T27" fmla="*/ 2 h 26"/>
                  <a:gd name="T28" fmla="*/ 0 w 14"/>
                  <a:gd name="T29" fmla="*/ 0 h 26"/>
                  <a:gd name="T30" fmla="*/ 0 w 14"/>
                  <a:gd name="T31" fmla="*/ 2 h 26"/>
                  <a:gd name="T32" fmla="*/ 0 w 14"/>
                  <a:gd name="T33" fmla="*/ 5 h 26"/>
                  <a:gd name="T34" fmla="*/ 1 w 14"/>
                  <a:gd name="T35" fmla="*/ 8 h 26"/>
                  <a:gd name="T36" fmla="*/ 1 w 14"/>
                  <a:gd name="T37" fmla="*/ 10 h 26"/>
                  <a:gd name="T38" fmla="*/ 3 w 14"/>
                  <a:gd name="T39" fmla="*/ 15 h 26"/>
                  <a:gd name="T40" fmla="*/ 4 w 14"/>
                  <a:gd name="T41" fmla="*/ 16 h 26"/>
                  <a:gd name="T42" fmla="*/ 6 w 14"/>
                  <a:gd name="T43" fmla="*/ 18 h 26"/>
                  <a:gd name="T44" fmla="*/ 8 w 14"/>
                  <a:gd name="T45" fmla="*/ 19 h 26"/>
                  <a:gd name="T46" fmla="*/ 9 w 14"/>
                  <a:gd name="T47" fmla="*/ 23 h 26"/>
                  <a:gd name="T48" fmla="*/ 11 w 14"/>
                  <a:gd name="T49" fmla="*/ 23 h 26"/>
                  <a:gd name="T50" fmla="*/ 11 w 14"/>
                  <a:gd name="T51" fmla="*/ 26 h 26"/>
                  <a:gd name="T52" fmla="*/ 12 w 14"/>
                  <a:gd name="T53"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 h="26">
                    <a:moveTo>
                      <a:pt x="12" y="26"/>
                    </a:moveTo>
                    <a:lnTo>
                      <a:pt x="14" y="26"/>
                    </a:lnTo>
                    <a:lnTo>
                      <a:pt x="14" y="24"/>
                    </a:lnTo>
                    <a:lnTo>
                      <a:pt x="14" y="21"/>
                    </a:lnTo>
                    <a:lnTo>
                      <a:pt x="11" y="18"/>
                    </a:lnTo>
                    <a:lnTo>
                      <a:pt x="11" y="15"/>
                    </a:lnTo>
                    <a:lnTo>
                      <a:pt x="9" y="15"/>
                    </a:lnTo>
                    <a:lnTo>
                      <a:pt x="9" y="15"/>
                    </a:lnTo>
                    <a:lnTo>
                      <a:pt x="8" y="15"/>
                    </a:lnTo>
                    <a:lnTo>
                      <a:pt x="6" y="13"/>
                    </a:lnTo>
                    <a:lnTo>
                      <a:pt x="4" y="10"/>
                    </a:lnTo>
                    <a:lnTo>
                      <a:pt x="4" y="7"/>
                    </a:lnTo>
                    <a:lnTo>
                      <a:pt x="4" y="5"/>
                    </a:lnTo>
                    <a:lnTo>
                      <a:pt x="1" y="2"/>
                    </a:lnTo>
                    <a:lnTo>
                      <a:pt x="0" y="0"/>
                    </a:lnTo>
                    <a:lnTo>
                      <a:pt x="0" y="2"/>
                    </a:lnTo>
                    <a:lnTo>
                      <a:pt x="0" y="5"/>
                    </a:lnTo>
                    <a:lnTo>
                      <a:pt x="1" y="8"/>
                    </a:lnTo>
                    <a:lnTo>
                      <a:pt x="1" y="10"/>
                    </a:lnTo>
                    <a:lnTo>
                      <a:pt x="3" y="15"/>
                    </a:lnTo>
                    <a:lnTo>
                      <a:pt x="4" y="16"/>
                    </a:lnTo>
                    <a:lnTo>
                      <a:pt x="6" y="18"/>
                    </a:lnTo>
                    <a:lnTo>
                      <a:pt x="8" y="19"/>
                    </a:lnTo>
                    <a:lnTo>
                      <a:pt x="9" y="23"/>
                    </a:lnTo>
                    <a:lnTo>
                      <a:pt x="11" y="23"/>
                    </a:lnTo>
                    <a:lnTo>
                      <a:pt x="11" y="26"/>
                    </a:lnTo>
                    <a:lnTo>
                      <a:pt x="12" y="26"/>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1" name="Freeform 346">
                <a:extLst>
                  <a:ext uri="{FF2B5EF4-FFF2-40B4-BE49-F238E27FC236}">
                    <a16:creationId xmlns:a16="http://schemas.microsoft.com/office/drawing/2014/main" id="{CCE76AB5-4B7F-4A98-9B56-0DA781C140F8}"/>
                  </a:ext>
                </a:extLst>
              </p:cNvPr>
              <p:cNvSpPr>
                <a:spLocks/>
              </p:cNvSpPr>
              <p:nvPr/>
            </p:nvSpPr>
            <p:spPr bwMode="auto">
              <a:xfrm>
                <a:off x="4844" y="859"/>
                <a:ext cx="5" cy="5"/>
              </a:xfrm>
              <a:custGeom>
                <a:avLst/>
                <a:gdLst>
                  <a:gd name="T0" fmla="*/ 2 w 5"/>
                  <a:gd name="T1" fmla="*/ 5 h 5"/>
                  <a:gd name="T2" fmla="*/ 4 w 5"/>
                  <a:gd name="T3" fmla="*/ 5 h 5"/>
                  <a:gd name="T4" fmla="*/ 5 w 5"/>
                  <a:gd name="T5" fmla="*/ 3 h 5"/>
                  <a:gd name="T6" fmla="*/ 5 w 5"/>
                  <a:gd name="T7" fmla="*/ 2 h 5"/>
                  <a:gd name="T8" fmla="*/ 4 w 5"/>
                  <a:gd name="T9" fmla="*/ 0 h 5"/>
                  <a:gd name="T10" fmla="*/ 2 w 5"/>
                  <a:gd name="T11" fmla="*/ 0 h 5"/>
                  <a:gd name="T12" fmla="*/ 0 w 5"/>
                  <a:gd name="T13" fmla="*/ 0 h 5"/>
                  <a:gd name="T14" fmla="*/ 0 w 5"/>
                  <a:gd name="T15" fmla="*/ 3 h 5"/>
                  <a:gd name="T16" fmla="*/ 0 w 5"/>
                  <a:gd name="T17" fmla="*/ 3 h 5"/>
                  <a:gd name="T18" fmla="*/ 2 w 5"/>
                  <a:gd name="T19"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5">
                    <a:moveTo>
                      <a:pt x="2" y="5"/>
                    </a:moveTo>
                    <a:lnTo>
                      <a:pt x="4" y="5"/>
                    </a:lnTo>
                    <a:lnTo>
                      <a:pt x="5" y="3"/>
                    </a:lnTo>
                    <a:lnTo>
                      <a:pt x="5" y="2"/>
                    </a:lnTo>
                    <a:lnTo>
                      <a:pt x="4" y="0"/>
                    </a:lnTo>
                    <a:lnTo>
                      <a:pt x="2" y="0"/>
                    </a:lnTo>
                    <a:lnTo>
                      <a:pt x="0" y="0"/>
                    </a:lnTo>
                    <a:lnTo>
                      <a:pt x="0" y="3"/>
                    </a:lnTo>
                    <a:lnTo>
                      <a:pt x="0" y="3"/>
                    </a:lnTo>
                    <a:lnTo>
                      <a:pt x="2" y="5"/>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2" name="Freeform 347">
                <a:extLst>
                  <a:ext uri="{FF2B5EF4-FFF2-40B4-BE49-F238E27FC236}">
                    <a16:creationId xmlns:a16="http://schemas.microsoft.com/office/drawing/2014/main" id="{017D57F4-077D-48E5-BDF2-44518BD84252}"/>
                  </a:ext>
                </a:extLst>
              </p:cNvPr>
              <p:cNvSpPr>
                <a:spLocks/>
              </p:cNvSpPr>
              <p:nvPr/>
            </p:nvSpPr>
            <p:spPr bwMode="auto">
              <a:xfrm>
                <a:off x="4927" y="918"/>
                <a:ext cx="5" cy="8"/>
              </a:xfrm>
              <a:custGeom>
                <a:avLst/>
                <a:gdLst>
                  <a:gd name="T0" fmla="*/ 2 w 5"/>
                  <a:gd name="T1" fmla="*/ 8 h 8"/>
                  <a:gd name="T2" fmla="*/ 2 w 5"/>
                  <a:gd name="T3" fmla="*/ 8 h 8"/>
                  <a:gd name="T4" fmla="*/ 5 w 5"/>
                  <a:gd name="T5" fmla="*/ 6 h 8"/>
                  <a:gd name="T6" fmla="*/ 5 w 5"/>
                  <a:gd name="T7" fmla="*/ 5 h 8"/>
                  <a:gd name="T8" fmla="*/ 2 w 5"/>
                  <a:gd name="T9" fmla="*/ 3 h 8"/>
                  <a:gd name="T10" fmla="*/ 2 w 5"/>
                  <a:gd name="T11" fmla="*/ 0 h 8"/>
                  <a:gd name="T12" fmla="*/ 0 w 5"/>
                  <a:gd name="T13" fmla="*/ 0 h 8"/>
                  <a:gd name="T14" fmla="*/ 0 w 5"/>
                  <a:gd name="T15" fmla="*/ 2 h 8"/>
                  <a:gd name="T16" fmla="*/ 0 w 5"/>
                  <a:gd name="T17" fmla="*/ 2 h 8"/>
                  <a:gd name="T18" fmla="*/ 0 w 5"/>
                  <a:gd name="T19" fmla="*/ 3 h 8"/>
                  <a:gd name="T20" fmla="*/ 0 w 5"/>
                  <a:gd name="T21" fmla="*/ 6 h 8"/>
                  <a:gd name="T22" fmla="*/ 2 w 5"/>
                  <a:gd name="T23"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 h="8">
                    <a:moveTo>
                      <a:pt x="2" y="8"/>
                    </a:moveTo>
                    <a:lnTo>
                      <a:pt x="2" y="8"/>
                    </a:lnTo>
                    <a:lnTo>
                      <a:pt x="5" y="6"/>
                    </a:lnTo>
                    <a:lnTo>
                      <a:pt x="5" y="5"/>
                    </a:lnTo>
                    <a:lnTo>
                      <a:pt x="2" y="3"/>
                    </a:lnTo>
                    <a:lnTo>
                      <a:pt x="2" y="0"/>
                    </a:lnTo>
                    <a:lnTo>
                      <a:pt x="0" y="0"/>
                    </a:lnTo>
                    <a:lnTo>
                      <a:pt x="0" y="2"/>
                    </a:lnTo>
                    <a:lnTo>
                      <a:pt x="0" y="2"/>
                    </a:lnTo>
                    <a:lnTo>
                      <a:pt x="0" y="3"/>
                    </a:lnTo>
                    <a:lnTo>
                      <a:pt x="0" y="6"/>
                    </a:lnTo>
                    <a:lnTo>
                      <a:pt x="2" y="8"/>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3" name="Freeform 348">
                <a:extLst>
                  <a:ext uri="{FF2B5EF4-FFF2-40B4-BE49-F238E27FC236}">
                    <a16:creationId xmlns:a16="http://schemas.microsoft.com/office/drawing/2014/main" id="{B8E38D8B-AE87-4106-B00C-E91F8D8689EC}"/>
                  </a:ext>
                </a:extLst>
              </p:cNvPr>
              <p:cNvSpPr>
                <a:spLocks/>
              </p:cNvSpPr>
              <p:nvPr/>
            </p:nvSpPr>
            <p:spPr bwMode="auto">
              <a:xfrm>
                <a:off x="4841" y="850"/>
                <a:ext cx="85" cy="57"/>
              </a:xfrm>
              <a:custGeom>
                <a:avLst/>
                <a:gdLst>
                  <a:gd name="T0" fmla="*/ 3 w 85"/>
                  <a:gd name="T1" fmla="*/ 22 h 57"/>
                  <a:gd name="T2" fmla="*/ 8 w 85"/>
                  <a:gd name="T3" fmla="*/ 25 h 57"/>
                  <a:gd name="T4" fmla="*/ 7 w 85"/>
                  <a:gd name="T5" fmla="*/ 33 h 57"/>
                  <a:gd name="T6" fmla="*/ 15 w 85"/>
                  <a:gd name="T7" fmla="*/ 36 h 57"/>
                  <a:gd name="T8" fmla="*/ 19 w 85"/>
                  <a:gd name="T9" fmla="*/ 36 h 57"/>
                  <a:gd name="T10" fmla="*/ 29 w 85"/>
                  <a:gd name="T11" fmla="*/ 33 h 57"/>
                  <a:gd name="T12" fmla="*/ 37 w 85"/>
                  <a:gd name="T13" fmla="*/ 31 h 57"/>
                  <a:gd name="T14" fmla="*/ 37 w 85"/>
                  <a:gd name="T15" fmla="*/ 35 h 57"/>
                  <a:gd name="T16" fmla="*/ 32 w 85"/>
                  <a:gd name="T17" fmla="*/ 36 h 57"/>
                  <a:gd name="T18" fmla="*/ 26 w 85"/>
                  <a:gd name="T19" fmla="*/ 36 h 57"/>
                  <a:gd name="T20" fmla="*/ 32 w 85"/>
                  <a:gd name="T21" fmla="*/ 39 h 57"/>
                  <a:gd name="T22" fmla="*/ 27 w 85"/>
                  <a:gd name="T23" fmla="*/ 39 h 57"/>
                  <a:gd name="T24" fmla="*/ 22 w 85"/>
                  <a:gd name="T25" fmla="*/ 38 h 57"/>
                  <a:gd name="T26" fmla="*/ 18 w 85"/>
                  <a:gd name="T27" fmla="*/ 41 h 57"/>
                  <a:gd name="T28" fmla="*/ 26 w 85"/>
                  <a:gd name="T29" fmla="*/ 46 h 57"/>
                  <a:gd name="T30" fmla="*/ 30 w 85"/>
                  <a:gd name="T31" fmla="*/ 49 h 57"/>
                  <a:gd name="T32" fmla="*/ 35 w 85"/>
                  <a:gd name="T33" fmla="*/ 51 h 57"/>
                  <a:gd name="T34" fmla="*/ 45 w 85"/>
                  <a:gd name="T35" fmla="*/ 49 h 57"/>
                  <a:gd name="T36" fmla="*/ 48 w 85"/>
                  <a:gd name="T37" fmla="*/ 52 h 57"/>
                  <a:gd name="T38" fmla="*/ 56 w 85"/>
                  <a:gd name="T39" fmla="*/ 57 h 57"/>
                  <a:gd name="T40" fmla="*/ 61 w 85"/>
                  <a:gd name="T41" fmla="*/ 52 h 57"/>
                  <a:gd name="T42" fmla="*/ 64 w 85"/>
                  <a:gd name="T43" fmla="*/ 47 h 57"/>
                  <a:gd name="T44" fmla="*/ 69 w 85"/>
                  <a:gd name="T45" fmla="*/ 49 h 57"/>
                  <a:gd name="T46" fmla="*/ 75 w 85"/>
                  <a:gd name="T47" fmla="*/ 46 h 57"/>
                  <a:gd name="T48" fmla="*/ 75 w 85"/>
                  <a:gd name="T49" fmla="*/ 38 h 57"/>
                  <a:gd name="T50" fmla="*/ 81 w 85"/>
                  <a:gd name="T51" fmla="*/ 30 h 57"/>
                  <a:gd name="T52" fmla="*/ 85 w 85"/>
                  <a:gd name="T53" fmla="*/ 22 h 57"/>
                  <a:gd name="T54" fmla="*/ 85 w 85"/>
                  <a:gd name="T55" fmla="*/ 17 h 57"/>
                  <a:gd name="T56" fmla="*/ 80 w 85"/>
                  <a:gd name="T57" fmla="*/ 14 h 57"/>
                  <a:gd name="T58" fmla="*/ 72 w 85"/>
                  <a:gd name="T59" fmla="*/ 12 h 57"/>
                  <a:gd name="T60" fmla="*/ 64 w 85"/>
                  <a:gd name="T61" fmla="*/ 11 h 57"/>
                  <a:gd name="T62" fmla="*/ 61 w 85"/>
                  <a:gd name="T63" fmla="*/ 8 h 57"/>
                  <a:gd name="T64" fmla="*/ 59 w 85"/>
                  <a:gd name="T65" fmla="*/ 6 h 57"/>
                  <a:gd name="T66" fmla="*/ 56 w 85"/>
                  <a:gd name="T67" fmla="*/ 8 h 57"/>
                  <a:gd name="T68" fmla="*/ 54 w 85"/>
                  <a:gd name="T69" fmla="*/ 4 h 57"/>
                  <a:gd name="T70" fmla="*/ 53 w 85"/>
                  <a:gd name="T71" fmla="*/ 9 h 57"/>
                  <a:gd name="T72" fmla="*/ 51 w 85"/>
                  <a:gd name="T73" fmla="*/ 15 h 57"/>
                  <a:gd name="T74" fmla="*/ 48 w 85"/>
                  <a:gd name="T75" fmla="*/ 12 h 57"/>
                  <a:gd name="T76" fmla="*/ 46 w 85"/>
                  <a:gd name="T77" fmla="*/ 14 h 57"/>
                  <a:gd name="T78" fmla="*/ 46 w 85"/>
                  <a:gd name="T79" fmla="*/ 4 h 57"/>
                  <a:gd name="T80" fmla="*/ 42 w 85"/>
                  <a:gd name="T81" fmla="*/ 0 h 57"/>
                  <a:gd name="T82" fmla="*/ 42 w 85"/>
                  <a:gd name="T83" fmla="*/ 3 h 57"/>
                  <a:gd name="T84" fmla="*/ 40 w 85"/>
                  <a:gd name="T85" fmla="*/ 3 h 57"/>
                  <a:gd name="T86" fmla="*/ 40 w 85"/>
                  <a:gd name="T87" fmla="*/ 8 h 57"/>
                  <a:gd name="T88" fmla="*/ 40 w 85"/>
                  <a:gd name="T89" fmla="*/ 17 h 57"/>
                  <a:gd name="T90" fmla="*/ 40 w 85"/>
                  <a:gd name="T91" fmla="*/ 23 h 57"/>
                  <a:gd name="T92" fmla="*/ 34 w 85"/>
                  <a:gd name="T93" fmla="*/ 17 h 57"/>
                  <a:gd name="T94" fmla="*/ 35 w 85"/>
                  <a:gd name="T95" fmla="*/ 11 h 57"/>
                  <a:gd name="T96" fmla="*/ 29 w 85"/>
                  <a:gd name="T97" fmla="*/ 12 h 57"/>
                  <a:gd name="T98" fmla="*/ 24 w 85"/>
                  <a:gd name="T99" fmla="*/ 14 h 57"/>
                  <a:gd name="T100" fmla="*/ 22 w 85"/>
                  <a:gd name="T101" fmla="*/ 11 h 57"/>
                  <a:gd name="T102" fmla="*/ 18 w 85"/>
                  <a:gd name="T103" fmla="*/ 6 h 57"/>
                  <a:gd name="T104" fmla="*/ 16 w 85"/>
                  <a:gd name="T105" fmla="*/ 3 h 57"/>
                  <a:gd name="T106" fmla="*/ 13 w 85"/>
                  <a:gd name="T107" fmla="*/ 1 h 57"/>
                  <a:gd name="T108" fmla="*/ 15 w 85"/>
                  <a:gd name="T109" fmla="*/ 11 h 57"/>
                  <a:gd name="T110" fmla="*/ 13 w 85"/>
                  <a:gd name="T111" fmla="*/ 14 h 57"/>
                  <a:gd name="T112" fmla="*/ 10 w 85"/>
                  <a:gd name="T113" fmla="*/ 12 h 57"/>
                  <a:gd name="T114" fmla="*/ 13 w 85"/>
                  <a:gd name="T115" fmla="*/ 19 h 57"/>
                  <a:gd name="T116" fmla="*/ 10 w 85"/>
                  <a:gd name="T117" fmla="*/ 17 h 57"/>
                  <a:gd name="T118" fmla="*/ 2 w 85"/>
                  <a:gd name="T119" fmla="*/ 15 h 57"/>
                  <a:gd name="T120" fmla="*/ 3 w 85"/>
                  <a:gd name="T121" fmla="*/ 2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5" h="57">
                    <a:moveTo>
                      <a:pt x="3" y="20"/>
                    </a:moveTo>
                    <a:lnTo>
                      <a:pt x="5" y="20"/>
                    </a:lnTo>
                    <a:lnTo>
                      <a:pt x="3" y="22"/>
                    </a:lnTo>
                    <a:lnTo>
                      <a:pt x="5" y="23"/>
                    </a:lnTo>
                    <a:lnTo>
                      <a:pt x="7" y="23"/>
                    </a:lnTo>
                    <a:lnTo>
                      <a:pt x="8" y="25"/>
                    </a:lnTo>
                    <a:lnTo>
                      <a:pt x="3" y="27"/>
                    </a:lnTo>
                    <a:lnTo>
                      <a:pt x="3" y="28"/>
                    </a:lnTo>
                    <a:lnTo>
                      <a:pt x="7" y="33"/>
                    </a:lnTo>
                    <a:lnTo>
                      <a:pt x="8" y="35"/>
                    </a:lnTo>
                    <a:lnTo>
                      <a:pt x="11" y="35"/>
                    </a:lnTo>
                    <a:lnTo>
                      <a:pt x="15" y="36"/>
                    </a:lnTo>
                    <a:lnTo>
                      <a:pt x="16" y="35"/>
                    </a:lnTo>
                    <a:lnTo>
                      <a:pt x="18" y="36"/>
                    </a:lnTo>
                    <a:lnTo>
                      <a:pt x="19" y="36"/>
                    </a:lnTo>
                    <a:lnTo>
                      <a:pt x="22" y="33"/>
                    </a:lnTo>
                    <a:lnTo>
                      <a:pt x="24" y="33"/>
                    </a:lnTo>
                    <a:lnTo>
                      <a:pt x="29" y="33"/>
                    </a:lnTo>
                    <a:lnTo>
                      <a:pt x="34" y="33"/>
                    </a:lnTo>
                    <a:lnTo>
                      <a:pt x="35" y="31"/>
                    </a:lnTo>
                    <a:lnTo>
                      <a:pt x="37" y="31"/>
                    </a:lnTo>
                    <a:lnTo>
                      <a:pt x="38" y="31"/>
                    </a:lnTo>
                    <a:lnTo>
                      <a:pt x="38" y="33"/>
                    </a:lnTo>
                    <a:lnTo>
                      <a:pt x="37" y="35"/>
                    </a:lnTo>
                    <a:lnTo>
                      <a:pt x="37" y="36"/>
                    </a:lnTo>
                    <a:lnTo>
                      <a:pt x="35" y="36"/>
                    </a:lnTo>
                    <a:lnTo>
                      <a:pt x="32" y="36"/>
                    </a:lnTo>
                    <a:lnTo>
                      <a:pt x="29" y="36"/>
                    </a:lnTo>
                    <a:lnTo>
                      <a:pt x="26" y="35"/>
                    </a:lnTo>
                    <a:lnTo>
                      <a:pt x="26" y="36"/>
                    </a:lnTo>
                    <a:lnTo>
                      <a:pt x="27" y="38"/>
                    </a:lnTo>
                    <a:lnTo>
                      <a:pt x="30" y="38"/>
                    </a:lnTo>
                    <a:lnTo>
                      <a:pt x="32" y="39"/>
                    </a:lnTo>
                    <a:lnTo>
                      <a:pt x="32" y="41"/>
                    </a:lnTo>
                    <a:lnTo>
                      <a:pt x="30" y="41"/>
                    </a:lnTo>
                    <a:lnTo>
                      <a:pt x="27" y="39"/>
                    </a:lnTo>
                    <a:lnTo>
                      <a:pt x="27" y="41"/>
                    </a:lnTo>
                    <a:lnTo>
                      <a:pt x="26" y="41"/>
                    </a:lnTo>
                    <a:lnTo>
                      <a:pt x="22" y="38"/>
                    </a:lnTo>
                    <a:lnTo>
                      <a:pt x="21" y="38"/>
                    </a:lnTo>
                    <a:lnTo>
                      <a:pt x="16" y="39"/>
                    </a:lnTo>
                    <a:lnTo>
                      <a:pt x="18" y="41"/>
                    </a:lnTo>
                    <a:lnTo>
                      <a:pt x="19" y="41"/>
                    </a:lnTo>
                    <a:lnTo>
                      <a:pt x="24" y="46"/>
                    </a:lnTo>
                    <a:lnTo>
                      <a:pt x="26" y="46"/>
                    </a:lnTo>
                    <a:lnTo>
                      <a:pt x="27" y="46"/>
                    </a:lnTo>
                    <a:lnTo>
                      <a:pt x="29" y="46"/>
                    </a:lnTo>
                    <a:lnTo>
                      <a:pt x="30" y="49"/>
                    </a:lnTo>
                    <a:lnTo>
                      <a:pt x="30" y="51"/>
                    </a:lnTo>
                    <a:lnTo>
                      <a:pt x="32" y="51"/>
                    </a:lnTo>
                    <a:lnTo>
                      <a:pt x="35" y="51"/>
                    </a:lnTo>
                    <a:lnTo>
                      <a:pt x="38" y="51"/>
                    </a:lnTo>
                    <a:lnTo>
                      <a:pt x="42" y="49"/>
                    </a:lnTo>
                    <a:lnTo>
                      <a:pt x="45" y="49"/>
                    </a:lnTo>
                    <a:lnTo>
                      <a:pt x="48" y="47"/>
                    </a:lnTo>
                    <a:lnTo>
                      <a:pt x="50" y="49"/>
                    </a:lnTo>
                    <a:lnTo>
                      <a:pt x="48" y="52"/>
                    </a:lnTo>
                    <a:lnTo>
                      <a:pt x="50" y="54"/>
                    </a:lnTo>
                    <a:lnTo>
                      <a:pt x="53" y="57"/>
                    </a:lnTo>
                    <a:lnTo>
                      <a:pt x="56" y="57"/>
                    </a:lnTo>
                    <a:lnTo>
                      <a:pt x="59" y="55"/>
                    </a:lnTo>
                    <a:lnTo>
                      <a:pt x="61" y="54"/>
                    </a:lnTo>
                    <a:lnTo>
                      <a:pt x="61" y="52"/>
                    </a:lnTo>
                    <a:lnTo>
                      <a:pt x="59" y="52"/>
                    </a:lnTo>
                    <a:lnTo>
                      <a:pt x="61" y="49"/>
                    </a:lnTo>
                    <a:lnTo>
                      <a:pt x="64" y="47"/>
                    </a:lnTo>
                    <a:lnTo>
                      <a:pt x="65" y="47"/>
                    </a:lnTo>
                    <a:lnTo>
                      <a:pt x="67" y="49"/>
                    </a:lnTo>
                    <a:lnTo>
                      <a:pt x="69" y="49"/>
                    </a:lnTo>
                    <a:lnTo>
                      <a:pt x="72" y="49"/>
                    </a:lnTo>
                    <a:lnTo>
                      <a:pt x="75" y="47"/>
                    </a:lnTo>
                    <a:lnTo>
                      <a:pt x="75" y="46"/>
                    </a:lnTo>
                    <a:lnTo>
                      <a:pt x="75" y="43"/>
                    </a:lnTo>
                    <a:lnTo>
                      <a:pt x="73" y="41"/>
                    </a:lnTo>
                    <a:lnTo>
                      <a:pt x="75" y="38"/>
                    </a:lnTo>
                    <a:lnTo>
                      <a:pt x="78" y="36"/>
                    </a:lnTo>
                    <a:lnTo>
                      <a:pt x="80" y="33"/>
                    </a:lnTo>
                    <a:lnTo>
                      <a:pt x="81" y="30"/>
                    </a:lnTo>
                    <a:lnTo>
                      <a:pt x="85" y="27"/>
                    </a:lnTo>
                    <a:lnTo>
                      <a:pt x="85" y="25"/>
                    </a:lnTo>
                    <a:lnTo>
                      <a:pt x="85" y="22"/>
                    </a:lnTo>
                    <a:lnTo>
                      <a:pt x="85" y="20"/>
                    </a:lnTo>
                    <a:lnTo>
                      <a:pt x="83" y="19"/>
                    </a:lnTo>
                    <a:lnTo>
                      <a:pt x="85" y="17"/>
                    </a:lnTo>
                    <a:lnTo>
                      <a:pt x="85" y="15"/>
                    </a:lnTo>
                    <a:lnTo>
                      <a:pt x="83" y="14"/>
                    </a:lnTo>
                    <a:lnTo>
                      <a:pt x="80" y="14"/>
                    </a:lnTo>
                    <a:lnTo>
                      <a:pt x="78" y="12"/>
                    </a:lnTo>
                    <a:lnTo>
                      <a:pt x="77" y="12"/>
                    </a:lnTo>
                    <a:lnTo>
                      <a:pt x="72" y="12"/>
                    </a:lnTo>
                    <a:lnTo>
                      <a:pt x="69" y="12"/>
                    </a:lnTo>
                    <a:lnTo>
                      <a:pt x="67" y="11"/>
                    </a:lnTo>
                    <a:lnTo>
                      <a:pt x="64" y="11"/>
                    </a:lnTo>
                    <a:lnTo>
                      <a:pt x="62" y="9"/>
                    </a:lnTo>
                    <a:lnTo>
                      <a:pt x="62" y="8"/>
                    </a:lnTo>
                    <a:lnTo>
                      <a:pt x="61" y="8"/>
                    </a:lnTo>
                    <a:lnTo>
                      <a:pt x="59" y="9"/>
                    </a:lnTo>
                    <a:lnTo>
                      <a:pt x="59" y="8"/>
                    </a:lnTo>
                    <a:lnTo>
                      <a:pt x="59" y="6"/>
                    </a:lnTo>
                    <a:lnTo>
                      <a:pt x="59" y="4"/>
                    </a:lnTo>
                    <a:lnTo>
                      <a:pt x="58" y="6"/>
                    </a:lnTo>
                    <a:lnTo>
                      <a:pt x="56" y="8"/>
                    </a:lnTo>
                    <a:lnTo>
                      <a:pt x="56" y="9"/>
                    </a:lnTo>
                    <a:lnTo>
                      <a:pt x="54" y="6"/>
                    </a:lnTo>
                    <a:lnTo>
                      <a:pt x="54" y="4"/>
                    </a:lnTo>
                    <a:lnTo>
                      <a:pt x="53" y="6"/>
                    </a:lnTo>
                    <a:lnTo>
                      <a:pt x="53" y="8"/>
                    </a:lnTo>
                    <a:lnTo>
                      <a:pt x="53" y="9"/>
                    </a:lnTo>
                    <a:lnTo>
                      <a:pt x="51" y="11"/>
                    </a:lnTo>
                    <a:lnTo>
                      <a:pt x="51" y="12"/>
                    </a:lnTo>
                    <a:lnTo>
                      <a:pt x="51" y="15"/>
                    </a:lnTo>
                    <a:lnTo>
                      <a:pt x="50" y="14"/>
                    </a:lnTo>
                    <a:lnTo>
                      <a:pt x="48" y="12"/>
                    </a:lnTo>
                    <a:lnTo>
                      <a:pt x="48" y="12"/>
                    </a:lnTo>
                    <a:lnTo>
                      <a:pt x="48" y="14"/>
                    </a:lnTo>
                    <a:lnTo>
                      <a:pt x="46" y="15"/>
                    </a:lnTo>
                    <a:lnTo>
                      <a:pt x="46" y="14"/>
                    </a:lnTo>
                    <a:lnTo>
                      <a:pt x="45" y="12"/>
                    </a:lnTo>
                    <a:lnTo>
                      <a:pt x="46" y="9"/>
                    </a:lnTo>
                    <a:lnTo>
                      <a:pt x="46" y="4"/>
                    </a:lnTo>
                    <a:lnTo>
                      <a:pt x="46" y="3"/>
                    </a:lnTo>
                    <a:lnTo>
                      <a:pt x="43" y="1"/>
                    </a:lnTo>
                    <a:lnTo>
                      <a:pt x="42" y="0"/>
                    </a:lnTo>
                    <a:lnTo>
                      <a:pt x="40" y="0"/>
                    </a:lnTo>
                    <a:lnTo>
                      <a:pt x="40" y="1"/>
                    </a:lnTo>
                    <a:lnTo>
                      <a:pt x="42" y="3"/>
                    </a:lnTo>
                    <a:lnTo>
                      <a:pt x="43" y="4"/>
                    </a:lnTo>
                    <a:lnTo>
                      <a:pt x="40" y="4"/>
                    </a:lnTo>
                    <a:lnTo>
                      <a:pt x="40" y="3"/>
                    </a:lnTo>
                    <a:lnTo>
                      <a:pt x="38" y="3"/>
                    </a:lnTo>
                    <a:lnTo>
                      <a:pt x="38" y="6"/>
                    </a:lnTo>
                    <a:lnTo>
                      <a:pt x="40" y="8"/>
                    </a:lnTo>
                    <a:lnTo>
                      <a:pt x="40" y="11"/>
                    </a:lnTo>
                    <a:lnTo>
                      <a:pt x="40" y="14"/>
                    </a:lnTo>
                    <a:lnTo>
                      <a:pt x="40" y="17"/>
                    </a:lnTo>
                    <a:lnTo>
                      <a:pt x="42" y="20"/>
                    </a:lnTo>
                    <a:lnTo>
                      <a:pt x="40" y="23"/>
                    </a:lnTo>
                    <a:lnTo>
                      <a:pt x="40" y="23"/>
                    </a:lnTo>
                    <a:lnTo>
                      <a:pt x="38" y="20"/>
                    </a:lnTo>
                    <a:lnTo>
                      <a:pt x="37" y="19"/>
                    </a:lnTo>
                    <a:lnTo>
                      <a:pt x="34" y="17"/>
                    </a:lnTo>
                    <a:lnTo>
                      <a:pt x="34" y="14"/>
                    </a:lnTo>
                    <a:lnTo>
                      <a:pt x="35" y="12"/>
                    </a:lnTo>
                    <a:lnTo>
                      <a:pt x="35" y="11"/>
                    </a:lnTo>
                    <a:lnTo>
                      <a:pt x="32" y="11"/>
                    </a:lnTo>
                    <a:lnTo>
                      <a:pt x="30" y="12"/>
                    </a:lnTo>
                    <a:lnTo>
                      <a:pt x="29" y="12"/>
                    </a:lnTo>
                    <a:lnTo>
                      <a:pt x="29" y="12"/>
                    </a:lnTo>
                    <a:lnTo>
                      <a:pt x="26" y="14"/>
                    </a:lnTo>
                    <a:lnTo>
                      <a:pt x="24" y="14"/>
                    </a:lnTo>
                    <a:lnTo>
                      <a:pt x="24" y="12"/>
                    </a:lnTo>
                    <a:lnTo>
                      <a:pt x="24" y="11"/>
                    </a:lnTo>
                    <a:lnTo>
                      <a:pt x="22" y="11"/>
                    </a:lnTo>
                    <a:lnTo>
                      <a:pt x="21" y="9"/>
                    </a:lnTo>
                    <a:lnTo>
                      <a:pt x="21" y="6"/>
                    </a:lnTo>
                    <a:lnTo>
                      <a:pt x="18" y="6"/>
                    </a:lnTo>
                    <a:lnTo>
                      <a:pt x="18" y="6"/>
                    </a:lnTo>
                    <a:lnTo>
                      <a:pt x="16" y="4"/>
                    </a:lnTo>
                    <a:lnTo>
                      <a:pt x="16" y="3"/>
                    </a:lnTo>
                    <a:lnTo>
                      <a:pt x="15" y="0"/>
                    </a:lnTo>
                    <a:lnTo>
                      <a:pt x="15" y="0"/>
                    </a:lnTo>
                    <a:lnTo>
                      <a:pt x="13" y="1"/>
                    </a:lnTo>
                    <a:lnTo>
                      <a:pt x="13" y="4"/>
                    </a:lnTo>
                    <a:lnTo>
                      <a:pt x="13" y="8"/>
                    </a:lnTo>
                    <a:lnTo>
                      <a:pt x="15" y="11"/>
                    </a:lnTo>
                    <a:lnTo>
                      <a:pt x="15" y="14"/>
                    </a:lnTo>
                    <a:lnTo>
                      <a:pt x="15" y="15"/>
                    </a:lnTo>
                    <a:lnTo>
                      <a:pt x="13" y="14"/>
                    </a:lnTo>
                    <a:lnTo>
                      <a:pt x="11" y="11"/>
                    </a:lnTo>
                    <a:lnTo>
                      <a:pt x="11" y="9"/>
                    </a:lnTo>
                    <a:lnTo>
                      <a:pt x="10" y="12"/>
                    </a:lnTo>
                    <a:lnTo>
                      <a:pt x="11" y="15"/>
                    </a:lnTo>
                    <a:lnTo>
                      <a:pt x="13" y="17"/>
                    </a:lnTo>
                    <a:lnTo>
                      <a:pt x="13" y="19"/>
                    </a:lnTo>
                    <a:lnTo>
                      <a:pt x="11" y="22"/>
                    </a:lnTo>
                    <a:lnTo>
                      <a:pt x="11" y="20"/>
                    </a:lnTo>
                    <a:lnTo>
                      <a:pt x="10" y="17"/>
                    </a:lnTo>
                    <a:lnTo>
                      <a:pt x="8" y="17"/>
                    </a:lnTo>
                    <a:lnTo>
                      <a:pt x="3" y="17"/>
                    </a:lnTo>
                    <a:lnTo>
                      <a:pt x="2" y="15"/>
                    </a:lnTo>
                    <a:lnTo>
                      <a:pt x="0" y="17"/>
                    </a:lnTo>
                    <a:lnTo>
                      <a:pt x="2" y="20"/>
                    </a:lnTo>
                    <a:lnTo>
                      <a:pt x="3" y="2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4" name="Freeform 349">
                <a:extLst>
                  <a:ext uri="{FF2B5EF4-FFF2-40B4-BE49-F238E27FC236}">
                    <a16:creationId xmlns:a16="http://schemas.microsoft.com/office/drawing/2014/main" id="{A15CAD67-FAF9-441C-96F3-3A605092F73E}"/>
                  </a:ext>
                </a:extLst>
              </p:cNvPr>
              <p:cNvSpPr>
                <a:spLocks/>
              </p:cNvSpPr>
              <p:nvPr/>
            </p:nvSpPr>
            <p:spPr bwMode="auto">
              <a:xfrm>
                <a:off x="4870" y="926"/>
                <a:ext cx="22" cy="18"/>
              </a:xfrm>
              <a:custGeom>
                <a:avLst/>
                <a:gdLst>
                  <a:gd name="T0" fmla="*/ 21 w 22"/>
                  <a:gd name="T1" fmla="*/ 6 h 18"/>
                  <a:gd name="T2" fmla="*/ 22 w 22"/>
                  <a:gd name="T3" fmla="*/ 5 h 18"/>
                  <a:gd name="T4" fmla="*/ 21 w 22"/>
                  <a:gd name="T5" fmla="*/ 3 h 18"/>
                  <a:gd name="T6" fmla="*/ 19 w 22"/>
                  <a:gd name="T7" fmla="*/ 2 h 18"/>
                  <a:gd name="T8" fmla="*/ 17 w 22"/>
                  <a:gd name="T9" fmla="*/ 0 h 18"/>
                  <a:gd name="T10" fmla="*/ 16 w 22"/>
                  <a:gd name="T11" fmla="*/ 0 h 18"/>
                  <a:gd name="T12" fmla="*/ 16 w 22"/>
                  <a:gd name="T13" fmla="*/ 2 h 18"/>
                  <a:gd name="T14" fmla="*/ 11 w 22"/>
                  <a:gd name="T15" fmla="*/ 3 h 18"/>
                  <a:gd name="T16" fmla="*/ 11 w 22"/>
                  <a:gd name="T17" fmla="*/ 2 h 18"/>
                  <a:gd name="T18" fmla="*/ 9 w 22"/>
                  <a:gd name="T19" fmla="*/ 2 h 18"/>
                  <a:gd name="T20" fmla="*/ 8 w 22"/>
                  <a:gd name="T21" fmla="*/ 3 h 18"/>
                  <a:gd name="T22" fmla="*/ 8 w 22"/>
                  <a:gd name="T23" fmla="*/ 5 h 18"/>
                  <a:gd name="T24" fmla="*/ 6 w 22"/>
                  <a:gd name="T25" fmla="*/ 5 h 18"/>
                  <a:gd name="T26" fmla="*/ 3 w 22"/>
                  <a:gd name="T27" fmla="*/ 5 h 18"/>
                  <a:gd name="T28" fmla="*/ 1 w 22"/>
                  <a:gd name="T29" fmla="*/ 6 h 18"/>
                  <a:gd name="T30" fmla="*/ 0 w 22"/>
                  <a:gd name="T31" fmla="*/ 8 h 18"/>
                  <a:gd name="T32" fmla="*/ 3 w 22"/>
                  <a:gd name="T33" fmla="*/ 10 h 18"/>
                  <a:gd name="T34" fmla="*/ 6 w 22"/>
                  <a:gd name="T35" fmla="*/ 10 h 18"/>
                  <a:gd name="T36" fmla="*/ 6 w 22"/>
                  <a:gd name="T37" fmla="*/ 11 h 18"/>
                  <a:gd name="T38" fmla="*/ 8 w 22"/>
                  <a:gd name="T39" fmla="*/ 13 h 18"/>
                  <a:gd name="T40" fmla="*/ 8 w 22"/>
                  <a:gd name="T41" fmla="*/ 14 h 18"/>
                  <a:gd name="T42" fmla="*/ 8 w 22"/>
                  <a:gd name="T43" fmla="*/ 16 h 18"/>
                  <a:gd name="T44" fmla="*/ 8 w 22"/>
                  <a:gd name="T45" fmla="*/ 18 h 18"/>
                  <a:gd name="T46" fmla="*/ 9 w 22"/>
                  <a:gd name="T47" fmla="*/ 18 h 18"/>
                  <a:gd name="T48" fmla="*/ 11 w 22"/>
                  <a:gd name="T49" fmla="*/ 18 h 18"/>
                  <a:gd name="T50" fmla="*/ 11 w 22"/>
                  <a:gd name="T51" fmla="*/ 18 h 18"/>
                  <a:gd name="T52" fmla="*/ 16 w 22"/>
                  <a:gd name="T53" fmla="*/ 14 h 18"/>
                  <a:gd name="T54" fmla="*/ 17 w 22"/>
                  <a:gd name="T55" fmla="*/ 14 h 18"/>
                  <a:gd name="T56" fmla="*/ 19 w 22"/>
                  <a:gd name="T57" fmla="*/ 13 h 18"/>
                  <a:gd name="T58" fmla="*/ 19 w 22"/>
                  <a:gd name="T59" fmla="*/ 11 h 18"/>
                  <a:gd name="T60" fmla="*/ 19 w 22"/>
                  <a:gd name="T61" fmla="*/ 8 h 18"/>
                  <a:gd name="T62" fmla="*/ 21 w 22"/>
                  <a:gd name="T63" fmla="*/ 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 h="18">
                    <a:moveTo>
                      <a:pt x="21" y="6"/>
                    </a:moveTo>
                    <a:lnTo>
                      <a:pt x="22" y="5"/>
                    </a:lnTo>
                    <a:lnTo>
                      <a:pt x="21" y="3"/>
                    </a:lnTo>
                    <a:lnTo>
                      <a:pt x="19" y="2"/>
                    </a:lnTo>
                    <a:lnTo>
                      <a:pt x="17" y="0"/>
                    </a:lnTo>
                    <a:lnTo>
                      <a:pt x="16" y="0"/>
                    </a:lnTo>
                    <a:lnTo>
                      <a:pt x="16" y="2"/>
                    </a:lnTo>
                    <a:lnTo>
                      <a:pt x="11" y="3"/>
                    </a:lnTo>
                    <a:lnTo>
                      <a:pt x="11" y="2"/>
                    </a:lnTo>
                    <a:lnTo>
                      <a:pt x="9" y="2"/>
                    </a:lnTo>
                    <a:lnTo>
                      <a:pt x="8" y="3"/>
                    </a:lnTo>
                    <a:lnTo>
                      <a:pt x="8" y="5"/>
                    </a:lnTo>
                    <a:lnTo>
                      <a:pt x="6" y="5"/>
                    </a:lnTo>
                    <a:lnTo>
                      <a:pt x="3" y="5"/>
                    </a:lnTo>
                    <a:lnTo>
                      <a:pt x="1" y="6"/>
                    </a:lnTo>
                    <a:lnTo>
                      <a:pt x="0" y="8"/>
                    </a:lnTo>
                    <a:lnTo>
                      <a:pt x="3" y="10"/>
                    </a:lnTo>
                    <a:lnTo>
                      <a:pt x="6" y="10"/>
                    </a:lnTo>
                    <a:lnTo>
                      <a:pt x="6" y="11"/>
                    </a:lnTo>
                    <a:lnTo>
                      <a:pt x="8" y="13"/>
                    </a:lnTo>
                    <a:lnTo>
                      <a:pt x="8" y="14"/>
                    </a:lnTo>
                    <a:lnTo>
                      <a:pt x="8" y="16"/>
                    </a:lnTo>
                    <a:lnTo>
                      <a:pt x="8" y="18"/>
                    </a:lnTo>
                    <a:lnTo>
                      <a:pt x="9" y="18"/>
                    </a:lnTo>
                    <a:lnTo>
                      <a:pt x="11" y="18"/>
                    </a:lnTo>
                    <a:lnTo>
                      <a:pt x="11" y="18"/>
                    </a:lnTo>
                    <a:lnTo>
                      <a:pt x="16" y="14"/>
                    </a:lnTo>
                    <a:lnTo>
                      <a:pt x="17" y="14"/>
                    </a:lnTo>
                    <a:lnTo>
                      <a:pt x="19" y="13"/>
                    </a:lnTo>
                    <a:lnTo>
                      <a:pt x="19" y="11"/>
                    </a:lnTo>
                    <a:lnTo>
                      <a:pt x="19" y="8"/>
                    </a:lnTo>
                    <a:lnTo>
                      <a:pt x="21" y="6"/>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5" name="Freeform 350">
                <a:extLst>
                  <a:ext uri="{FF2B5EF4-FFF2-40B4-BE49-F238E27FC236}">
                    <a16:creationId xmlns:a16="http://schemas.microsoft.com/office/drawing/2014/main" id="{F20B61B7-041A-4F59-8A74-0DD0A1333891}"/>
                  </a:ext>
                </a:extLst>
              </p:cNvPr>
              <p:cNvSpPr>
                <a:spLocks/>
              </p:cNvSpPr>
              <p:nvPr/>
            </p:nvSpPr>
            <p:spPr bwMode="auto">
              <a:xfrm>
                <a:off x="4878" y="937"/>
                <a:ext cx="38" cy="43"/>
              </a:xfrm>
              <a:custGeom>
                <a:avLst/>
                <a:gdLst>
                  <a:gd name="T0" fmla="*/ 32 w 38"/>
                  <a:gd name="T1" fmla="*/ 26 h 43"/>
                  <a:gd name="T2" fmla="*/ 35 w 38"/>
                  <a:gd name="T3" fmla="*/ 23 h 43"/>
                  <a:gd name="T4" fmla="*/ 36 w 38"/>
                  <a:gd name="T5" fmla="*/ 21 h 43"/>
                  <a:gd name="T6" fmla="*/ 38 w 38"/>
                  <a:gd name="T7" fmla="*/ 21 h 43"/>
                  <a:gd name="T8" fmla="*/ 35 w 38"/>
                  <a:gd name="T9" fmla="*/ 19 h 43"/>
                  <a:gd name="T10" fmla="*/ 35 w 38"/>
                  <a:gd name="T11" fmla="*/ 18 h 43"/>
                  <a:gd name="T12" fmla="*/ 32 w 38"/>
                  <a:gd name="T13" fmla="*/ 16 h 43"/>
                  <a:gd name="T14" fmla="*/ 28 w 38"/>
                  <a:gd name="T15" fmla="*/ 18 h 43"/>
                  <a:gd name="T16" fmla="*/ 27 w 38"/>
                  <a:gd name="T17" fmla="*/ 19 h 43"/>
                  <a:gd name="T18" fmla="*/ 24 w 38"/>
                  <a:gd name="T19" fmla="*/ 18 h 43"/>
                  <a:gd name="T20" fmla="*/ 21 w 38"/>
                  <a:gd name="T21" fmla="*/ 15 h 43"/>
                  <a:gd name="T22" fmla="*/ 21 w 38"/>
                  <a:gd name="T23" fmla="*/ 11 h 43"/>
                  <a:gd name="T24" fmla="*/ 21 w 38"/>
                  <a:gd name="T25" fmla="*/ 10 h 43"/>
                  <a:gd name="T26" fmla="*/ 24 w 38"/>
                  <a:gd name="T27" fmla="*/ 8 h 43"/>
                  <a:gd name="T28" fmla="*/ 24 w 38"/>
                  <a:gd name="T29" fmla="*/ 7 h 43"/>
                  <a:gd name="T30" fmla="*/ 21 w 38"/>
                  <a:gd name="T31" fmla="*/ 3 h 43"/>
                  <a:gd name="T32" fmla="*/ 21 w 38"/>
                  <a:gd name="T33" fmla="*/ 0 h 43"/>
                  <a:gd name="T34" fmla="*/ 16 w 38"/>
                  <a:gd name="T35" fmla="*/ 3 h 43"/>
                  <a:gd name="T36" fmla="*/ 13 w 38"/>
                  <a:gd name="T37" fmla="*/ 7 h 43"/>
                  <a:gd name="T38" fmla="*/ 9 w 38"/>
                  <a:gd name="T39" fmla="*/ 7 h 43"/>
                  <a:gd name="T40" fmla="*/ 5 w 38"/>
                  <a:gd name="T41" fmla="*/ 8 h 43"/>
                  <a:gd name="T42" fmla="*/ 1 w 38"/>
                  <a:gd name="T43" fmla="*/ 10 h 43"/>
                  <a:gd name="T44" fmla="*/ 0 w 38"/>
                  <a:gd name="T45" fmla="*/ 13 h 43"/>
                  <a:gd name="T46" fmla="*/ 3 w 38"/>
                  <a:gd name="T47" fmla="*/ 15 h 43"/>
                  <a:gd name="T48" fmla="*/ 5 w 38"/>
                  <a:gd name="T49" fmla="*/ 16 h 43"/>
                  <a:gd name="T50" fmla="*/ 8 w 38"/>
                  <a:gd name="T51" fmla="*/ 16 h 43"/>
                  <a:gd name="T52" fmla="*/ 8 w 38"/>
                  <a:gd name="T53" fmla="*/ 18 h 43"/>
                  <a:gd name="T54" fmla="*/ 6 w 38"/>
                  <a:gd name="T55" fmla="*/ 19 h 43"/>
                  <a:gd name="T56" fmla="*/ 6 w 38"/>
                  <a:gd name="T57" fmla="*/ 23 h 43"/>
                  <a:gd name="T58" fmla="*/ 5 w 38"/>
                  <a:gd name="T59" fmla="*/ 26 h 43"/>
                  <a:gd name="T60" fmla="*/ 5 w 38"/>
                  <a:gd name="T61" fmla="*/ 31 h 43"/>
                  <a:gd name="T62" fmla="*/ 1 w 38"/>
                  <a:gd name="T63" fmla="*/ 32 h 43"/>
                  <a:gd name="T64" fmla="*/ 3 w 38"/>
                  <a:gd name="T65" fmla="*/ 35 h 43"/>
                  <a:gd name="T66" fmla="*/ 1 w 38"/>
                  <a:gd name="T67" fmla="*/ 35 h 43"/>
                  <a:gd name="T68" fmla="*/ 1 w 38"/>
                  <a:gd name="T69" fmla="*/ 39 h 43"/>
                  <a:gd name="T70" fmla="*/ 3 w 38"/>
                  <a:gd name="T71" fmla="*/ 39 h 43"/>
                  <a:gd name="T72" fmla="*/ 6 w 38"/>
                  <a:gd name="T73" fmla="*/ 37 h 43"/>
                  <a:gd name="T74" fmla="*/ 8 w 38"/>
                  <a:gd name="T75" fmla="*/ 37 h 43"/>
                  <a:gd name="T76" fmla="*/ 11 w 38"/>
                  <a:gd name="T77" fmla="*/ 34 h 43"/>
                  <a:gd name="T78" fmla="*/ 13 w 38"/>
                  <a:gd name="T79" fmla="*/ 34 h 43"/>
                  <a:gd name="T80" fmla="*/ 14 w 38"/>
                  <a:gd name="T81" fmla="*/ 34 h 43"/>
                  <a:gd name="T82" fmla="*/ 16 w 38"/>
                  <a:gd name="T83" fmla="*/ 29 h 43"/>
                  <a:gd name="T84" fmla="*/ 17 w 38"/>
                  <a:gd name="T85" fmla="*/ 29 h 43"/>
                  <a:gd name="T86" fmla="*/ 19 w 38"/>
                  <a:gd name="T87" fmla="*/ 29 h 43"/>
                  <a:gd name="T88" fmla="*/ 21 w 38"/>
                  <a:gd name="T89" fmla="*/ 29 h 43"/>
                  <a:gd name="T90" fmla="*/ 21 w 38"/>
                  <a:gd name="T91" fmla="*/ 31 h 43"/>
                  <a:gd name="T92" fmla="*/ 19 w 38"/>
                  <a:gd name="T93" fmla="*/ 35 h 43"/>
                  <a:gd name="T94" fmla="*/ 21 w 38"/>
                  <a:gd name="T95" fmla="*/ 39 h 43"/>
                  <a:gd name="T96" fmla="*/ 19 w 38"/>
                  <a:gd name="T97" fmla="*/ 40 h 43"/>
                  <a:gd name="T98" fmla="*/ 19 w 38"/>
                  <a:gd name="T99" fmla="*/ 43 h 43"/>
                  <a:gd name="T100" fmla="*/ 21 w 38"/>
                  <a:gd name="T101" fmla="*/ 43 h 43"/>
                  <a:gd name="T102" fmla="*/ 24 w 38"/>
                  <a:gd name="T103" fmla="*/ 42 h 43"/>
                  <a:gd name="T104" fmla="*/ 24 w 38"/>
                  <a:gd name="T105" fmla="*/ 39 h 43"/>
                  <a:gd name="T106" fmla="*/ 25 w 38"/>
                  <a:gd name="T107" fmla="*/ 37 h 43"/>
                  <a:gd name="T108" fmla="*/ 27 w 38"/>
                  <a:gd name="T109" fmla="*/ 35 h 43"/>
                  <a:gd name="T110" fmla="*/ 30 w 38"/>
                  <a:gd name="T111" fmla="*/ 35 h 43"/>
                  <a:gd name="T112" fmla="*/ 32 w 38"/>
                  <a:gd name="T113" fmla="*/ 29 h 43"/>
                  <a:gd name="T114" fmla="*/ 32 w 38"/>
                  <a:gd name="T115" fmla="*/ 2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 h="43">
                    <a:moveTo>
                      <a:pt x="32" y="26"/>
                    </a:moveTo>
                    <a:lnTo>
                      <a:pt x="35" y="23"/>
                    </a:lnTo>
                    <a:lnTo>
                      <a:pt x="36" y="21"/>
                    </a:lnTo>
                    <a:lnTo>
                      <a:pt x="38" y="21"/>
                    </a:lnTo>
                    <a:lnTo>
                      <a:pt x="35" y="19"/>
                    </a:lnTo>
                    <a:lnTo>
                      <a:pt x="35" y="18"/>
                    </a:lnTo>
                    <a:lnTo>
                      <a:pt x="32" y="16"/>
                    </a:lnTo>
                    <a:lnTo>
                      <a:pt x="28" y="18"/>
                    </a:lnTo>
                    <a:lnTo>
                      <a:pt x="27" y="19"/>
                    </a:lnTo>
                    <a:lnTo>
                      <a:pt x="24" y="18"/>
                    </a:lnTo>
                    <a:lnTo>
                      <a:pt x="21" y="15"/>
                    </a:lnTo>
                    <a:lnTo>
                      <a:pt x="21" y="11"/>
                    </a:lnTo>
                    <a:lnTo>
                      <a:pt x="21" y="10"/>
                    </a:lnTo>
                    <a:lnTo>
                      <a:pt x="24" y="8"/>
                    </a:lnTo>
                    <a:lnTo>
                      <a:pt x="24" y="7"/>
                    </a:lnTo>
                    <a:lnTo>
                      <a:pt x="21" y="3"/>
                    </a:lnTo>
                    <a:lnTo>
                      <a:pt x="21" y="0"/>
                    </a:lnTo>
                    <a:lnTo>
                      <a:pt x="16" y="3"/>
                    </a:lnTo>
                    <a:lnTo>
                      <a:pt x="13" y="7"/>
                    </a:lnTo>
                    <a:lnTo>
                      <a:pt x="9" y="7"/>
                    </a:lnTo>
                    <a:lnTo>
                      <a:pt x="5" y="8"/>
                    </a:lnTo>
                    <a:lnTo>
                      <a:pt x="1" y="10"/>
                    </a:lnTo>
                    <a:lnTo>
                      <a:pt x="0" y="13"/>
                    </a:lnTo>
                    <a:lnTo>
                      <a:pt x="3" y="15"/>
                    </a:lnTo>
                    <a:lnTo>
                      <a:pt x="5" y="16"/>
                    </a:lnTo>
                    <a:lnTo>
                      <a:pt x="8" y="16"/>
                    </a:lnTo>
                    <a:lnTo>
                      <a:pt x="8" y="18"/>
                    </a:lnTo>
                    <a:lnTo>
                      <a:pt x="6" y="19"/>
                    </a:lnTo>
                    <a:lnTo>
                      <a:pt x="6" y="23"/>
                    </a:lnTo>
                    <a:lnTo>
                      <a:pt x="5" y="26"/>
                    </a:lnTo>
                    <a:lnTo>
                      <a:pt x="5" y="31"/>
                    </a:lnTo>
                    <a:lnTo>
                      <a:pt x="1" y="32"/>
                    </a:lnTo>
                    <a:lnTo>
                      <a:pt x="3" y="35"/>
                    </a:lnTo>
                    <a:lnTo>
                      <a:pt x="1" y="35"/>
                    </a:lnTo>
                    <a:lnTo>
                      <a:pt x="1" y="39"/>
                    </a:lnTo>
                    <a:lnTo>
                      <a:pt x="3" y="39"/>
                    </a:lnTo>
                    <a:lnTo>
                      <a:pt x="6" y="37"/>
                    </a:lnTo>
                    <a:lnTo>
                      <a:pt x="8" y="37"/>
                    </a:lnTo>
                    <a:lnTo>
                      <a:pt x="11" y="34"/>
                    </a:lnTo>
                    <a:lnTo>
                      <a:pt x="13" y="34"/>
                    </a:lnTo>
                    <a:lnTo>
                      <a:pt x="14" y="34"/>
                    </a:lnTo>
                    <a:lnTo>
                      <a:pt x="16" y="29"/>
                    </a:lnTo>
                    <a:lnTo>
                      <a:pt x="17" y="29"/>
                    </a:lnTo>
                    <a:lnTo>
                      <a:pt x="19" y="29"/>
                    </a:lnTo>
                    <a:lnTo>
                      <a:pt x="21" y="29"/>
                    </a:lnTo>
                    <a:lnTo>
                      <a:pt x="21" y="31"/>
                    </a:lnTo>
                    <a:lnTo>
                      <a:pt x="19" y="35"/>
                    </a:lnTo>
                    <a:lnTo>
                      <a:pt x="21" y="39"/>
                    </a:lnTo>
                    <a:lnTo>
                      <a:pt x="19" y="40"/>
                    </a:lnTo>
                    <a:lnTo>
                      <a:pt x="19" y="43"/>
                    </a:lnTo>
                    <a:lnTo>
                      <a:pt x="21" y="43"/>
                    </a:lnTo>
                    <a:lnTo>
                      <a:pt x="24" y="42"/>
                    </a:lnTo>
                    <a:lnTo>
                      <a:pt x="24" y="39"/>
                    </a:lnTo>
                    <a:lnTo>
                      <a:pt x="25" y="37"/>
                    </a:lnTo>
                    <a:lnTo>
                      <a:pt x="27" y="35"/>
                    </a:lnTo>
                    <a:lnTo>
                      <a:pt x="30" y="35"/>
                    </a:lnTo>
                    <a:lnTo>
                      <a:pt x="32" y="29"/>
                    </a:lnTo>
                    <a:lnTo>
                      <a:pt x="32" y="26"/>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6" name="Freeform 351">
                <a:extLst>
                  <a:ext uri="{FF2B5EF4-FFF2-40B4-BE49-F238E27FC236}">
                    <a16:creationId xmlns:a16="http://schemas.microsoft.com/office/drawing/2014/main" id="{F61D206F-FAC4-4EAB-BA7E-D34D93BDE382}"/>
                  </a:ext>
                </a:extLst>
              </p:cNvPr>
              <p:cNvSpPr>
                <a:spLocks/>
              </p:cNvSpPr>
              <p:nvPr/>
            </p:nvSpPr>
            <p:spPr bwMode="auto">
              <a:xfrm>
                <a:off x="4859" y="838"/>
                <a:ext cx="9" cy="7"/>
              </a:xfrm>
              <a:custGeom>
                <a:avLst/>
                <a:gdLst>
                  <a:gd name="T0" fmla="*/ 6 w 9"/>
                  <a:gd name="T1" fmla="*/ 5 h 7"/>
                  <a:gd name="T2" fmla="*/ 8 w 9"/>
                  <a:gd name="T3" fmla="*/ 7 h 7"/>
                  <a:gd name="T4" fmla="*/ 9 w 9"/>
                  <a:gd name="T5" fmla="*/ 5 h 7"/>
                  <a:gd name="T6" fmla="*/ 9 w 9"/>
                  <a:gd name="T7" fmla="*/ 4 h 7"/>
                  <a:gd name="T8" fmla="*/ 9 w 9"/>
                  <a:gd name="T9" fmla="*/ 2 h 7"/>
                  <a:gd name="T10" fmla="*/ 6 w 9"/>
                  <a:gd name="T11" fmla="*/ 4 h 7"/>
                  <a:gd name="T12" fmla="*/ 3 w 9"/>
                  <a:gd name="T13" fmla="*/ 2 h 7"/>
                  <a:gd name="T14" fmla="*/ 1 w 9"/>
                  <a:gd name="T15" fmla="*/ 0 h 7"/>
                  <a:gd name="T16" fmla="*/ 0 w 9"/>
                  <a:gd name="T17" fmla="*/ 2 h 7"/>
                  <a:gd name="T18" fmla="*/ 1 w 9"/>
                  <a:gd name="T19" fmla="*/ 2 h 7"/>
                  <a:gd name="T20" fmla="*/ 6 w 9"/>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7">
                    <a:moveTo>
                      <a:pt x="6" y="5"/>
                    </a:moveTo>
                    <a:lnTo>
                      <a:pt x="8" y="7"/>
                    </a:lnTo>
                    <a:lnTo>
                      <a:pt x="9" y="5"/>
                    </a:lnTo>
                    <a:lnTo>
                      <a:pt x="9" y="4"/>
                    </a:lnTo>
                    <a:lnTo>
                      <a:pt x="9" y="2"/>
                    </a:lnTo>
                    <a:lnTo>
                      <a:pt x="6" y="4"/>
                    </a:lnTo>
                    <a:lnTo>
                      <a:pt x="3" y="2"/>
                    </a:lnTo>
                    <a:lnTo>
                      <a:pt x="1" y="0"/>
                    </a:lnTo>
                    <a:lnTo>
                      <a:pt x="0" y="2"/>
                    </a:lnTo>
                    <a:lnTo>
                      <a:pt x="1" y="2"/>
                    </a:lnTo>
                    <a:lnTo>
                      <a:pt x="6" y="5"/>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7" name="Freeform 352">
                <a:extLst>
                  <a:ext uri="{FF2B5EF4-FFF2-40B4-BE49-F238E27FC236}">
                    <a16:creationId xmlns:a16="http://schemas.microsoft.com/office/drawing/2014/main" id="{D3A9DA36-27F5-4AF5-AAC7-3A1B523C28CC}"/>
                  </a:ext>
                </a:extLst>
              </p:cNvPr>
              <p:cNvSpPr>
                <a:spLocks/>
              </p:cNvSpPr>
              <p:nvPr/>
            </p:nvSpPr>
            <p:spPr bwMode="auto">
              <a:xfrm>
                <a:off x="4873" y="1074"/>
                <a:ext cx="5" cy="8"/>
              </a:xfrm>
              <a:custGeom>
                <a:avLst/>
                <a:gdLst>
                  <a:gd name="T0" fmla="*/ 0 w 5"/>
                  <a:gd name="T1" fmla="*/ 0 h 8"/>
                  <a:gd name="T2" fmla="*/ 0 w 5"/>
                  <a:gd name="T3" fmla="*/ 2 h 8"/>
                  <a:gd name="T4" fmla="*/ 0 w 5"/>
                  <a:gd name="T5" fmla="*/ 5 h 8"/>
                  <a:gd name="T6" fmla="*/ 2 w 5"/>
                  <a:gd name="T7" fmla="*/ 5 h 8"/>
                  <a:gd name="T8" fmla="*/ 3 w 5"/>
                  <a:gd name="T9" fmla="*/ 8 h 8"/>
                  <a:gd name="T10" fmla="*/ 3 w 5"/>
                  <a:gd name="T11" fmla="*/ 8 h 8"/>
                  <a:gd name="T12" fmla="*/ 5 w 5"/>
                  <a:gd name="T13" fmla="*/ 7 h 8"/>
                  <a:gd name="T14" fmla="*/ 5 w 5"/>
                  <a:gd name="T15" fmla="*/ 2 h 8"/>
                  <a:gd name="T16" fmla="*/ 3 w 5"/>
                  <a:gd name="T17" fmla="*/ 0 h 8"/>
                  <a:gd name="T18" fmla="*/ 0 w 5"/>
                  <a:gd name="T1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8">
                    <a:moveTo>
                      <a:pt x="0" y="0"/>
                    </a:moveTo>
                    <a:lnTo>
                      <a:pt x="0" y="2"/>
                    </a:lnTo>
                    <a:lnTo>
                      <a:pt x="0" y="5"/>
                    </a:lnTo>
                    <a:lnTo>
                      <a:pt x="2" y="5"/>
                    </a:lnTo>
                    <a:lnTo>
                      <a:pt x="3" y="8"/>
                    </a:lnTo>
                    <a:lnTo>
                      <a:pt x="3" y="8"/>
                    </a:lnTo>
                    <a:lnTo>
                      <a:pt x="5" y="7"/>
                    </a:lnTo>
                    <a:lnTo>
                      <a:pt x="5" y="2"/>
                    </a:lnTo>
                    <a:lnTo>
                      <a:pt x="3" y="0"/>
                    </a:lnTo>
                    <a:lnTo>
                      <a:pt x="0"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8" name="Freeform 353">
                <a:extLst>
                  <a:ext uri="{FF2B5EF4-FFF2-40B4-BE49-F238E27FC236}">
                    <a16:creationId xmlns:a16="http://schemas.microsoft.com/office/drawing/2014/main" id="{D386499F-70FC-4F13-8954-717BEE492BE9}"/>
                  </a:ext>
                </a:extLst>
              </p:cNvPr>
              <p:cNvSpPr>
                <a:spLocks/>
              </p:cNvSpPr>
              <p:nvPr/>
            </p:nvSpPr>
            <p:spPr bwMode="auto">
              <a:xfrm>
                <a:off x="4865" y="909"/>
                <a:ext cx="8" cy="6"/>
              </a:xfrm>
              <a:custGeom>
                <a:avLst/>
                <a:gdLst>
                  <a:gd name="T0" fmla="*/ 2 w 8"/>
                  <a:gd name="T1" fmla="*/ 0 h 6"/>
                  <a:gd name="T2" fmla="*/ 0 w 8"/>
                  <a:gd name="T3" fmla="*/ 0 h 6"/>
                  <a:gd name="T4" fmla="*/ 0 w 8"/>
                  <a:gd name="T5" fmla="*/ 0 h 6"/>
                  <a:gd name="T6" fmla="*/ 2 w 8"/>
                  <a:gd name="T7" fmla="*/ 3 h 6"/>
                  <a:gd name="T8" fmla="*/ 3 w 8"/>
                  <a:gd name="T9" fmla="*/ 4 h 6"/>
                  <a:gd name="T10" fmla="*/ 5 w 8"/>
                  <a:gd name="T11" fmla="*/ 6 h 6"/>
                  <a:gd name="T12" fmla="*/ 8 w 8"/>
                  <a:gd name="T13" fmla="*/ 4 h 6"/>
                  <a:gd name="T14" fmla="*/ 8 w 8"/>
                  <a:gd name="T15" fmla="*/ 1 h 6"/>
                  <a:gd name="T16" fmla="*/ 6 w 8"/>
                  <a:gd name="T17" fmla="*/ 0 h 6"/>
                  <a:gd name="T18" fmla="*/ 2 w 8"/>
                  <a:gd name="T19"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6">
                    <a:moveTo>
                      <a:pt x="2" y="0"/>
                    </a:moveTo>
                    <a:lnTo>
                      <a:pt x="0" y="0"/>
                    </a:lnTo>
                    <a:lnTo>
                      <a:pt x="0" y="0"/>
                    </a:lnTo>
                    <a:lnTo>
                      <a:pt x="2" y="3"/>
                    </a:lnTo>
                    <a:lnTo>
                      <a:pt x="3" y="4"/>
                    </a:lnTo>
                    <a:lnTo>
                      <a:pt x="5" y="6"/>
                    </a:lnTo>
                    <a:lnTo>
                      <a:pt x="8" y="4"/>
                    </a:lnTo>
                    <a:lnTo>
                      <a:pt x="8" y="1"/>
                    </a:lnTo>
                    <a:lnTo>
                      <a:pt x="6" y="0"/>
                    </a:lnTo>
                    <a:lnTo>
                      <a:pt x="2"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9" name="Freeform 354">
                <a:extLst>
                  <a:ext uri="{FF2B5EF4-FFF2-40B4-BE49-F238E27FC236}">
                    <a16:creationId xmlns:a16="http://schemas.microsoft.com/office/drawing/2014/main" id="{EFD5218A-4ED9-4CF2-99C6-19D6B1EABE6C}"/>
                  </a:ext>
                </a:extLst>
              </p:cNvPr>
              <p:cNvSpPr>
                <a:spLocks/>
              </p:cNvSpPr>
              <p:nvPr/>
            </p:nvSpPr>
            <p:spPr bwMode="auto">
              <a:xfrm>
                <a:off x="4927" y="859"/>
                <a:ext cx="5" cy="5"/>
              </a:xfrm>
              <a:custGeom>
                <a:avLst/>
                <a:gdLst>
                  <a:gd name="T0" fmla="*/ 3 w 5"/>
                  <a:gd name="T1" fmla="*/ 5 h 5"/>
                  <a:gd name="T2" fmla="*/ 5 w 5"/>
                  <a:gd name="T3" fmla="*/ 3 h 5"/>
                  <a:gd name="T4" fmla="*/ 3 w 5"/>
                  <a:gd name="T5" fmla="*/ 2 h 5"/>
                  <a:gd name="T6" fmla="*/ 2 w 5"/>
                  <a:gd name="T7" fmla="*/ 0 h 5"/>
                  <a:gd name="T8" fmla="*/ 0 w 5"/>
                  <a:gd name="T9" fmla="*/ 2 h 5"/>
                  <a:gd name="T10" fmla="*/ 0 w 5"/>
                  <a:gd name="T11" fmla="*/ 3 h 5"/>
                  <a:gd name="T12" fmla="*/ 2 w 5"/>
                  <a:gd name="T13" fmla="*/ 5 h 5"/>
                  <a:gd name="T14" fmla="*/ 3 w 5"/>
                  <a:gd name="T15" fmla="*/ 5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5">
                    <a:moveTo>
                      <a:pt x="3" y="5"/>
                    </a:moveTo>
                    <a:lnTo>
                      <a:pt x="5" y="3"/>
                    </a:lnTo>
                    <a:lnTo>
                      <a:pt x="3" y="2"/>
                    </a:lnTo>
                    <a:lnTo>
                      <a:pt x="2" y="0"/>
                    </a:lnTo>
                    <a:lnTo>
                      <a:pt x="0" y="2"/>
                    </a:lnTo>
                    <a:lnTo>
                      <a:pt x="0" y="3"/>
                    </a:lnTo>
                    <a:lnTo>
                      <a:pt x="2" y="5"/>
                    </a:lnTo>
                    <a:lnTo>
                      <a:pt x="3" y="5"/>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0" name="Freeform 355">
                <a:extLst>
                  <a:ext uri="{FF2B5EF4-FFF2-40B4-BE49-F238E27FC236}">
                    <a16:creationId xmlns:a16="http://schemas.microsoft.com/office/drawing/2014/main" id="{06885278-C120-4C69-9CC9-4247B345367B}"/>
                  </a:ext>
                </a:extLst>
              </p:cNvPr>
              <p:cNvSpPr>
                <a:spLocks/>
              </p:cNvSpPr>
              <p:nvPr/>
            </p:nvSpPr>
            <p:spPr bwMode="auto">
              <a:xfrm>
                <a:off x="4779" y="872"/>
                <a:ext cx="100" cy="139"/>
              </a:xfrm>
              <a:custGeom>
                <a:avLst/>
                <a:gdLst>
                  <a:gd name="T0" fmla="*/ 6 w 100"/>
                  <a:gd name="T1" fmla="*/ 35 h 139"/>
                  <a:gd name="T2" fmla="*/ 11 w 100"/>
                  <a:gd name="T3" fmla="*/ 37 h 139"/>
                  <a:gd name="T4" fmla="*/ 13 w 100"/>
                  <a:gd name="T5" fmla="*/ 46 h 139"/>
                  <a:gd name="T6" fmla="*/ 13 w 100"/>
                  <a:gd name="T7" fmla="*/ 49 h 139"/>
                  <a:gd name="T8" fmla="*/ 10 w 100"/>
                  <a:gd name="T9" fmla="*/ 51 h 139"/>
                  <a:gd name="T10" fmla="*/ 16 w 100"/>
                  <a:gd name="T11" fmla="*/ 59 h 139"/>
                  <a:gd name="T12" fmla="*/ 21 w 100"/>
                  <a:gd name="T13" fmla="*/ 62 h 139"/>
                  <a:gd name="T14" fmla="*/ 26 w 100"/>
                  <a:gd name="T15" fmla="*/ 72 h 139"/>
                  <a:gd name="T16" fmla="*/ 35 w 100"/>
                  <a:gd name="T17" fmla="*/ 75 h 139"/>
                  <a:gd name="T18" fmla="*/ 40 w 100"/>
                  <a:gd name="T19" fmla="*/ 64 h 139"/>
                  <a:gd name="T20" fmla="*/ 40 w 100"/>
                  <a:gd name="T21" fmla="*/ 56 h 139"/>
                  <a:gd name="T22" fmla="*/ 43 w 100"/>
                  <a:gd name="T23" fmla="*/ 52 h 139"/>
                  <a:gd name="T24" fmla="*/ 46 w 100"/>
                  <a:gd name="T25" fmla="*/ 59 h 139"/>
                  <a:gd name="T26" fmla="*/ 53 w 100"/>
                  <a:gd name="T27" fmla="*/ 60 h 139"/>
                  <a:gd name="T28" fmla="*/ 57 w 100"/>
                  <a:gd name="T29" fmla="*/ 59 h 139"/>
                  <a:gd name="T30" fmla="*/ 64 w 100"/>
                  <a:gd name="T31" fmla="*/ 62 h 139"/>
                  <a:gd name="T32" fmla="*/ 49 w 100"/>
                  <a:gd name="T33" fmla="*/ 70 h 139"/>
                  <a:gd name="T34" fmla="*/ 40 w 100"/>
                  <a:gd name="T35" fmla="*/ 78 h 139"/>
                  <a:gd name="T36" fmla="*/ 33 w 100"/>
                  <a:gd name="T37" fmla="*/ 81 h 139"/>
                  <a:gd name="T38" fmla="*/ 33 w 100"/>
                  <a:gd name="T39" fmla="*/ 92 h 139"/>
                  <a:gd name="T40" fmla="*/ 45 w 100"/>
                  <a:gd name="T41" fmla="*/ 89 h 139"/>
                  <a:gd name="T42" fmla="*/ 53 w 100"/>
                  <a:gd name="T43" fmla="*/ 88 h 139"/>
                  <a:gd name="T44" fmla="*/ 62 w 100"/>
                  <a:gd name="T45" fmla="*/ 88 h 139"/>
                  <a:gd name="T46" fmla="*/ 53 w 100"/>
                  <a:gd name="T47" fmla="*/ 91 h 139"/>
                  <a:gd name="T48" fmla="*/ 49 w 100"/>
                  <a:gd name="T49" fmla="*/ 96 h 139"/>
                  <a:gd name="T50" fmla="*/ 46 w 100"/>
                  <a:gd name="T51" fmla="*/ 99 h 139"/>
                  <a:gd name="T52" fmla="*/ 38 w 100"/>
                  <a:gd name="T53" fmla="*/ 96 h 139"/>
                  <a:gd name="T54" fmla="*/ 37 w 100"/>
                  <a:gd name="T55" fmla="*/ 105 h 139"/>
                  <a:gd name="T56" fmla="*/ 40 w 100"/>
                  <a:gd name="T57" fmla="*/ 110 h 139"/>
                  <a:gd name="T58" fmla="*/ 48 w 100"/>
                  <a:gd name="T59" fmla="*/ 116 h 139"/>
                  <a:gd name="T60" fmla="*/ 56 w 100"/>
                  <a:gd name="T61" fmla="*/ 119 h 139"/>
                  <a:gd name="T62" fmla="*/ 57 w 100"/>
                  <a:gd name="T63" fmla="*/ 123 h 139"/>
                  <a:gd name="T64" fmla="*/ 61 w 100"/>
                  <a:gd name="T65" fmla="*/ 137 h 139"/>
                  <a:gd name="T66" fmla="*/ 69 w 100"/>
                  <a:gd name="T67" fmla="*/ 139 h 139"/>
                  <a:gd name="T68" fmla="*/ 70 w 100"/>
                  <a:gd name="T69" fmla="*/ 123 h 139"/>
                  <a:gd name="T70" fmla="*/ 75 w 100"/>
                  <a:gd name="T71" fmla="*/ 105 h 139"/>
                  <a:gd name="T72" fmla="*/ 78 w 100"/>
                  <a:gd name="T73" fmla="*/ 97 h 139"/>
                  <a:gd name="T74" fmla="*/ 78 w 100"/>
                  <a:gd name="T75" fmla="*/ 81 h 139"/>
                  <a:gd name="T76" fmla="*/ 83 w 100"/>
                  <a:gd name="T77" fmla="*/ 68 h 139"/>
                  <a:gd name="T78" fmla="*/ 84 w 100"/>
                  <a:gd name="T79" fmla="*/ 56 h 139"/>
                  <a:gd name="T80" fmla="*/ 99 w 100"/>
                  <a:gd name="T81" fmla="*/ 54 h 139"/>
                  <a:gd name="T82" fmla="*/ 89 w 100"/>
                  <a:gd name="T83" fmla="*/ 45 h 139"/>
                  <a:gd name="T84" fmla="*/ 75 w 100"/>
                  <a:gd name="T85" fmla="*/ 32 h 139"/>
                  <a:gd name="T86" fmla="*/ 64 w 100"/>
                  <a:gd name="T87" fmla="*/ 19 h 139"/>
                  <a:gd name="T88" fmla="*/ 62 w 100"/>
                  <a:gd name="T89" fmla="*/ 24 h 139"/>
                  <a:gd name="T90" fmla="*/ 57 w 100"/>
                  <a:gd name="T91" fmla="*/ 5 h 139"/>
                  <a:gd name="T92" fmla="*/ 48 w 100"/>
                  <a:gd name="T93" fmla="*/ 0 h 139"/>
                  <a:gd name="T94" fmla="*/ 43 w 100"/>
                  <a:gd name="T95" fmla="*/ 16 h 139"/>
                  <a:gd name="T96" fmla="*/ 49 w 100"/>
                  <a:gd name="T97" fmla="*/ 38 h 139"/>
                  <a:gd name="T98" fmla="*/ 46 w 100"/>
                  <a:gd name="T99" fmla="*/ 41 h 139"/>
                  <a:gd name="T100" fmla="*/ 43 w 100"/>
                  <a:gd name="T101" fmla="*/ 35 h 139"/>
                  <a:gd name="T102" fmla="*/ 38 w 100"/>
                  <a:gd name="T103" fmla="*/ 17 h 139"/>
                  <a:gd name="T104" fmla="*/ 29 w 100"/>
                  <a:gd name="T105" fmla="*/ 25 h 139"/>
                  <a:gd name="T106" fmla="*/ 27 w 100"/>
                  <a:gd name="T107" fmla="*/ 30 h 139"/>
                  <a:gd name="T108" fmla="*/ 22 w 100"/>
                  <a:gd name="T109" fmla="*/ 25 h 139"/>
                  <a:gd name="T110" fmla="*/ 19 w 100"/>
                  <a:gd name="T111" fmla="*/ 24 h 139"/>
                  <a:gd name="T112" fmla="*/ 24 w 100"/>
                  <a:gd name="T113" fmla="*/ 16 h 139"/>
                  <a:gd name="T114" fmla="*/ 26 w 100"/>
                  <a:gd name="T115" fmla="*/ 9 h 139"/>
                  <a:gd name="T116" fmla="*/ 11 w 100"/>
                  <a:gd name="T117" fmla="*/ 11 h 139"/>
                  <a:gd name="T118" fmla="*/ 10 w 100"/>
                  <a:gd name="T119" fmla="*/ 17 h 139"/>
                  <a:gd name="T120" fmla="*/ 5 w 100"/>
                  <a:gd name="T121" fmla="*/ 22 h 139"/>
                  <a:gd name="T122" fmla="*/ 0 w 100"/>
                  <a:gd name="T123" fmla="*/ 33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0" h="139">
                    <a:moveTo>
                      <a:pt x="0" y="33"/>
                    </a:moveTo>
                    <a:lnTo>
                      <a:pt x="3" y="38"/>
                    </a:lnTo>
                    <a:lnTo>
                      <a:pt x="3" y="41"/>
                    </a:lnTo>
                    <a:lnTo>
                      <a:pt x="5" y="40"/>
                    </a:lnTo>
                    <a:lnTo>
                      <a:pt x="6" y="38"/>
                    </a:lnTo>
                    <a:lnTo>
                      <a:pt x="6" y="35"/>
                    </a:lnTo>
                    <a:lnTo>
                      <a:pt x="6" y="32"/>
                    </a:lnTo>
                    <a:lnTo>
                      <a:pt x="8" y="32"/>
                    </a:lnTo>
                    <a:lnTo>
                      <a:pt x="10" y="33"/>
                    </a:lnTo>
                    <a:lnTo>
                      <a:pt x="11" y="33"/>
                    </a:lnTo>
                    <a:lnTo>
                      <a:pt x="13" y="33"/>
                    </a:lnTo>
                    <a:lnTo>
                      <a:pt x="11" y="37"/>
                    </a:lnTo>
                    <a:lnTo>
                      <a:pt x="10" y="40"/>
                    </a:lnTo>
                    <a:lnTo>
                      <a:pt x="10" y="40"/>
                    </a:lnTo>
                    <a:lnTo>
                      <a:pt x="10" y="41"/>
                    </a:lnTo>
                    <a:lnTo>
                      <a:pt x="11" y="45"/>
                    </a:lnTo>
                    <a:lnTo>
                      <a:pt x="11" y="45"/>
                    </a:lnTo>
                    <a:lnTo>
                      <a:pt x="13" y="46"/>
                    </a:lnTo>
                    <a:lnTo>
                      <a:pt x="14" y="46"/>
                    </a:lnTo>
                    <a:lnTo>
                      <a:pt x="16" y="46"/>
                    </a:lnTo>
                    <a:lnTo>
                      <a:pt x="16" y="48"/>
                    </a:lnTo>
                    <a:lnTo>
                      <a:pt x="13" y="49"/>
                    </a:lnTo>
                    <a:lnTo>
                      <a:pt x="13" y="49"/>
                    </a:lnTo>
                    <a:lnTo>
                      <a:pt x="13" y="49"/>
                    </a:lnTo>
                    <a:lnTo>
                      <a:pt x="11" y="48"/>
                    </a:lnTo>
                    <a:lnTo>
                      <a:pt x="8" y="45"/>
                    </a:lnTo>
                    <a:lnTo>
                      <a:pt x="6" y="45"/>
                    </a:lnTo>
                    <a:lnTo>
                      <a:pt x="6" y="48"/>
                    </a:lnTo>
                    <a:lnTo>
                      <a:pt x="8" y="49"/>
                    </a:lnTo>
                    <a:lnTo>
                      <a:pt x="10" y="51"/>
                    </a:lnTo>
                    <a:lnTo>
                      <a:pt x="11" y="52"/>
                    </a:lnTo>
                    <a:lnTo>
                      <a:pt x="11" y="52"/>
                    </a:lnTo>
                    <a:lnTo>
                      <a:pt x="11" y="54"/>
                    </a:lnTo>
                    <a:lnTo>
                      <a:pt x="13" y="56"/>
                    </a:lnTo>
                    <a:lnTo>
                      <a:pt x="14" y="57"/>
                    </a:lnTo>
                    <a:lnTo>
                      <a:pt x="16" y="59"/>
                    </a:lnTo>
                    <a:lnTo>
                      <a:pt x="16" y="60"/>
                    </a:lnTo>
                    <a:lnTo>
                      <a:pt x="19" y="60"/>
                    </a:lnTo>
                    <a:lnTo>
                      <a:pt x="21" y="60"/>
                    </a:lnTo>
                    <a:lnTo>
                      <a:pt x="22" y="60"/>
                    </a:lnTo>
                    <a:lnTo>
                      <a:pt x="22" y="62"/>
                    </a:lnTo>
                    <a:lnTo>
                      <a:pt x="21" y="62"/>
                    </a:lnTo>
                    <a:lnTo>
                      <a:pt x="18" y="62"/>
                    </a:lnTo>
                    <a:lnTo>
                      <a:pt x="18" y="65"/>
                    </a:lnTo>
                    <a:lnTo>
                      <a:pt x="19" y="68"/>
                    </a:lnTo>
                    <a:lnTo>
                      <a:pt x="21" y="67"/>
                    </a:lnTo>
                    <a:lnTo>
                      <a:pt x="22" y="68"/>
                    </a:lnTo>
                    <a:lnTo>
                      <a:pt x="26" y="72"/>
                    </a:lnTo>
                    <a:lnTo>
                      <a:pt x="27" y="73"/>
                    </a:lnTo>
                    <a:lnTo>
                      <a:pt x="26" y="75"/>
                    </a:lnTo>
                    <a:lnTo>
                      <a:pt x="26" y="76"/>
                    </a:lnTo>
                    <a:lnTo>
                      <a:pt x="29" y="76"/>
                    </a:lnTo>
                    <a:lnTo>
                      <a:pt x="33" y="76"/>
                    </a:lnTo>
                    <a:lnTo>
                      <a:pt x="35" y="75"/>
                    </a:lnTo>
                    <a:lnTo>
                      <a:pt x="35" y="73"/>
                    </a:lnTo>
                    <a:lnTo>
                      <a:pt x="37" y="70"/>
                    </a:lnTo>
                    <a:lnTo>
                      <a:pt x="38" y="68"/>
                    </a:lnTo>
                    <a:lnTo>
                      <a:pt x="40" y="68"/>
                    </a:lnTo>
                    <a:lnTo>
                      <a:pt x="40" y="67"/>
                    </a:lnTo>
                    <a:lnTo>
                      <a:pt x="40" y="64"/>
                    </a:lnTo>
                    <a:lnTo>
                      <a:pt x="38" y="62"/>
                    </a:lnTo>
                    <a:lnTo>
                      <a:pt x="38" y="59"/>
                    </a:lnTo>
                    <a:lnTo>
                      <a:pt x="37" y="57"/>
                    </a:lnTo>
                    <a:lnTo>
                      <a:pt x="37" y="56"/>
                    </a:lnTo>
                    <a:lnTo>
                      <a:pt x="38" y="54"/>
                    </a:lnTo>
                    <a:lnTo>
                      <a:pt x="40" y="56"/>
                    </a:lnTo>
                    <a:lnTo>
                      <a:pt x="41" y="57"/>
                    </a:lnTo>
                    <a:lnTo>
                      <a:pt x="41" y="59"/>
                    </a:lnTo>
                    <a:lnTo>
                      <a:pt x="41" y="60"/>
                    </a:lnTo>
                    <a:lnTo>
                      <a:pt x="43" y="59"/>
                    </a:lnTo>
                    <a:lnTo>
                      <a:pt x="43" y="56"/>
                    </a:lnTo>
                    <a:lnTo>
                      <a:pt x="43" y="52"/>
                    </a:lnTo>
                    <a:lnTo>
                      <a:pt x="43" y="51"/>
                    </a:lnTo>
                    <a:lnTo>
                      <a:pt x="45" y="51"/>
                    </a:lnTo>
                    <a:lnTo>
                      <a:pt x="46" y="52"/>
                    </a:lnTo>
                    <a:lnTo>
                      <a:pt x="46" y="56"/>
                    </a:lnTo>
                    <a:lnTo>
                      <a:pt x="46" y="57"/>
                    </a:lnTo>
                    <a:lnTo>
                      <a:pt x="46" y="59"/>
                    </a:lnTo>
                    <a:lnTo>
                      <a:pt x="45" y="60"/>
                    </a:lnTo>
                    <a:lnTo>
                      <a:pt x="45" y="62"/>
                    </a:lnTo>
                    <a:lnTo>
                      <a:pt x="45" y="65"/>
                    </a:lnTo>
                    <a:lnTo>
                      <a:pt x="46" y="65"/>
                    </a:lnTo>
                    <a:lnTo>
                      <a:pt x="49" y="65"/>
                    </a:lnTo>
                    <a:lnTo>
                      <a:pt x="53" y="60"/>
                    </a:lnTo>
                    <a:lnTo>
                      <a:pt x="54" y="59"/>
                    </a:lnTo>
                    <a:lnTo>
                      <a:pt x="54" y="56"/>
                    </a:lnTo>
                    <a:lnTo>
                      <a:pt x="54" y="54"/>
                    </a:lnTo>
                    <a:lnTo>
                      <a:pt x="56" y="54"/>
                    </a:lnTo>
                    <a:lnTo>
                      <a:pt x="57" y="56"/>
                    </a:lnTo>
                    <a:lnTo>
                      <a:pt x="57" y="59"/>
                    </a:lnTo>
                    <a:lnTo>
                      <a:pt x="56" y="62"/>
                    </a:lnTo>
                    <a:lnTo>
                      <a:pt x="56" y="64"/>
                    </a:lnTo>
                    <a:lnTo>
                      <a:pt x="57" y="65"/>
                    </a:lnTo>
                    <a:lnTo>
                      <a:pt x="59" y="65"/>
                    </a:lnTo>
                    <a:lnTo>
                      <a:pt x="62" y="62"/>
                    </a:lnTo>
                    <a:lnTo>
                      <a:pt x="64" y="62"/>
                    </a:lnTo>
                    <a:lnTo>
                      <a:pt x="64" y="64"/>
                    </a:lnTo>
                    <a:lnTo>
                      <a:pt x="62" y="65"/>
                    </a:lnTo>
                    <a:lnTo>
                      <a:pt x="59" y="67"/>
                    </a:lnTo>
                    <a:lnTo>
                      <a:pt x="57" y="68"/>
                    </a:lnTo>
                    <a:lnTo>
                      <a:pt x="53" y="68"/>
                    </a:lnTo>
                    <a:lnTo>
                      <a:pt x="49" y="70"/>
                    </a:lnTo>
                    <a:lnTo>
                      <a:pt x="48" y="72"/>
                    </a:lnTo>
                    <a:lnTo>
                      <a:pt x="48" y="73"/>
                    </a:lnTo>
                    <a:lnTo>
                      <a:pt x="46" y="73"/>
                    </a:lnTo>
                    <a:lnTo>
                      <a:pt x="43" y="76"/>
                    </a:lnTo>
                    <a:lnTo>
                      <a:pt x="41" y="78"/>
                    </a:lnTo>
                    <a:lnTo>
                      <a:pt x="40" y="78"/>
                    </a:lnTo>
                    <a:lnTo>
                      <a:pt x="38" y="80"/>
                    </a:lnTo>
                    <a:lnTo>
                      <a:pt x="38" y="83"/>
                    </a:lnTo>
                    <a:lnTo>
                      <a:pt x="37" y="83"/>
                    </a:lnTo>
                    <a:lnTo>
                      <a:pt x="37" y="81"/>
                    </a:lnTo>
                    <a:lnTo>
                      <a:pt x="35" y="80"/>
                    </a:lnTo>
                    <a:lnTo>
                      <a:pt x="33" y="81"/>
                    </a:lnTo>
                    <a:lnTo>
                      <a:pt x="32" y="81"/>
                    </a:lnTo>
                    <a:lnTo>
                      <a:pt x="32" y="83"/>
                    </a:lnTo>
                    <a:lnTo>
                      <a:pt x="32" y="84"/>
                    </a:lnTo>
                    <a:lnTo>
                      <a:pt x="32" y="88"/>
                    </a:lnTo>
                    <a:lnTo>
                      <a:pt x="32" y="92"/>
                    </a:lnTo>
                    <a:lnTo>
                      <a:pt x="33" y="92"/>
                    </a:lnTo>
                    <a:lnTo>
                      <a:pt x="35" y="92"/>
                    </a:lnTo>
                    <a:lnTo>
                      <a:pt x="37" y="91"/>
                    </a:lnTo>
                    <a:lnTo>
                      <a:pt x="40" y="91"/>
                    </a:lnTo>
                    <a:lnTo>
                      <a:pt x="41" y="89"/>
                    </a:lnTo>
                    <a:lnTo>
                      <a:pt x="43" y="91"/>
                    </a:lnTo>
                    <a:lnTo>
                      <a:pt x="45" y="89"/>
                    </a:lnTo>
                    <a:lnTo>
                      <a:pt x="48" y="88"/>
                    </a:lnTo>
                    <a:lnTo>
                      <a:pt x="48" y="88"/>
                    </a:lnTo>
                    <a:lnTo>
                      <a:pt x="49" y="86"/>
                    </a:lnTo>
                    <a:lnTo>
                      <a:pt x="51" y="86"/>
                    </a:lnTo>
                    <a:lnTo>
                      <a:pt x="51" y="88"/>
                    </a:lnTo>
                    <a:lnTo>
                      <a:pt x="53" y="88"/>
                    </a:lnTo>
                    <a:lnTo>
                      <a:pt x="59" y="88"/>
                    </a:lnTo>
                    <a:lnTo>
                      <a:pt x="61" y="86"/>
                    </a:lnTo>
                    <a:lnTo>
                      <a:pt x="62" y="84"/>
                    </a:lnTo>
                    <a:lnTo>
                      <a:pt x="64" y="84"/>
                    </a:lnTo>
                    <a:lnTo>
                      <a:pt x="64" y="86"/>
                    </a:lnTo>
                    <a:lnTo>
                      <a:pt x="62" y="88"/>
                    </a:lnTo>
                    <a:lnTo>
                      <a:pt x="62" y="89"/>
                    </a:lnTo>
                    <a:lnTo>
                      <a:pt x="61" y="89"/>
                    </a:lnTo>
                    <a:lnTo>
                      <a:pt x="61" y="89"/>
                    </a:lnTo>
                    <a:lnTo>
                      <a:pt x="57" y="89"/>
                    </a:lnTo>
                    <a:lnTo>
                      <a:pt x="54" y="89"/>
                    </a:lnTo>
                    <a:lnTo>
                      <a:pt x="53" y="91"/>
                    </a:lnTo>
                    <a:lnTo>
                      <a:pt x="48" y="92"/>
                    </a:lnTo>
                    <a:lnTo>
                      <a:pt x="46" y="92"/>
                    </a:lnTo>
                    <a:lnTo>
                      <a:pt x="43" y="94"/>
                    </a:lnTo>
                    <a:lnTo>
                      <a:pt x="43" y="94"/>
                    </a:lnTo>
                    <a:lnTo>
                      <a:pt x="46" y="96"/>
                    </a:lnTo>
                    <a:lnTo>
                      <a:pt x="49" y="96"/>
                    </a:lnTo>
                    <a:lnTo>
                      <a:pt x="53" y="96"/>
                    </a:lnTo>
                    <a:lnTo>
                      <a:pt x="54" y="97"/>
                    </a:lnTo>
                    <a:lnTo>
                      <a:pt x="54" y="99"/>
                    </a:lnTo>
                    <a:lnTo>
                      <a:pt x="49" y="99"/>
                    </a:lnTo>
                    <a:lnTo>
                      <a:pt x="48" y="100"/>
                    </a:lnTo>
                    <a:lnTo>
                      <a:pt x="46" y="99"/>
                    </a:lnTo>
                    <a:lnTo>
                      <a:pt x="43" y="99"/>
                    </a:lnTo>
                    <a:lnTo>
                      <a:pt x="43" y="100"/>
                    </a:lnTo>
                    <a:lnTo>
                      <a:pt x="43" y="100"/>
                    </a:lnTo>
                    <a:lnTo>
                      <a:pt x="41" y="99"/>
                    </a:lnTo>
                    <a:lnTo>
                      <a:pt x="40" y="96"/>
                    </a:lnTo>
                    <a:lnTo>
                      <a:pt x="38" y="96"/>
                    </a:lnTo>
                    <a:lnTo>
                      <a:pt x="35" y="99"/>
                    </a:lnTo>
                    <a:lnTo>
                      <a:pt x="35" y="99"/>
                    </a:lnTo>
                    <a:lnTo>
                      <a:pt x="37" y="100"/>
                    </a:lnTo>
                    <a:lnTo>
                      <a:pt x="37" y="102"/>
                    </a:lnTo>
                    <a:lnTo>
                      <a:pt x="35" y="104"/>
                    </a:lnTo>
                    <a:lnTo>
                      <a:pt x="37" y="105"/>
                    </a:lnTo>
                    <a:lnTo>
                      <a:pt x="37" y="105"/>
                    </a:lnTo>
                    <a:lnTo>
                      <a:pt x="37" y="107"/>
                    </a:lnTo>
                    <a:lnTo>
                      <a:pt x="38" y="108"/>
                    </a:lnTo>
                    <a:lnTo>
                      <a:pt x="38" y="110"/>
                    </a:lnTo>
                    <a:lnTo>
                      <a:pt x="40" y="110"/>
                    </a:lnTo>
                    <a:lnTo>
                      <a:pt x="40" y="110"/>
                    </a:lnTo>
                    <a:lnTo>
                      <a:pt x="41" y="111"/>
                    </a:lnTo>
                    <a:lnTo>
                      <a:pt x="41" y="113"/>
                    </a:lnTo>
                    <a:lnTo>
                      <a:pt x="43" y="115"/>
                    </a:lnTo>
                    <a:lnTo>
                      <a:pt x="45" y="115"/>
                    </a:lnTo>
                    <a:lnTo>
                      <a:pt x="46" y="115"/>
                    </a:lnTo>
                    <a:lnTo>
                      <a:pt x="48" y="116"/>
                    </a:lnTo>
                    <a:lnTo>
                      <a:pt x="48" y="118"/>
                    </a:lnTo>
                    <a:lnTo>
                      <a:pt x="48" y="119"/>
                    </a:lnTo>
                    <a:lnTo>
                      <a:pt x="51" y="121"/>
                    </a:lnTo>
                    <a:lnTo>
                      <a:pt x="54" y="121"/>
                    </a:lnTo>
                    <a:lnTo>
                      <a:pt x="56" y="119"/>
                    </a:lnTo>
                    <a:lnTo>
                      <a:pt x="56" y="119"/>
                    </a:lnTo>
                    <a:lnTo>
                      <a:pt x="57" y="119"/>
                    </a:lnTo>
                    <a:lnTo>
                      <a:pt x="59" y="119"/>
                    </a:lnTo>
                    <a:lnTo>
                      <a:pt x="59" y="119"/>
                    </a:lnTo>
                    <a:lnTo>
                      <a:pt x="59" y="123"/>
                    </a:lnTo>
                    <a:lnTo>
                      <a:pt x="59" y="123"/>
                    </a:lnTo>
                    <a:lnTo>
                      <a:pt x="57" y="123"/>
                    </a:lnTo>
                    <a:lnTo>
                      <a:pt x="54" y="126"/>
                    </a:lnTo>
                    <a:lnTo>
                      <a:pt x="54" y="126"/>
                    </a:lnTo>
                    <a:lnTo>
                      <a:pt x="59" y="131"/>
                    </a:lnTo>
                    <a:lnTo>
                      <a:pt x="61" y="132"/>
                    </a:lnTo>
                    <a:lnTo>
                      <a:pt x="62" y="132"/>
                    </a:lnTo>
                    <a:lnTo>
                      <a:pt x="61" y="137"/>
                    </a:lnTo>
                    <a:lnTo>
                      <a:pt x="62" y="139"/>
                    </a:lnTo>
                    <a:lnTo>
                      <a:pt x="62" y="139"/>
                    </a:lnTo>
                    <a:lnTo>
                      <a:pt x="64" y="137"/>
                    </a:lnTo>
                    <a:lnTo>
                      <a:pt x="64" y="137"/>
                    </a:lnTo>
                    <a:lnTo>
                      <a:pt x="65" y="139"/>
                    </a:lnTo>
                    <a:lnTo>
                      <a:pt x="69" y="139"/>
                    </a:lnTo>
                    <a:lnTo>
                      <a:pt x="70" y="135"/>
                    </a:lnTo>
                    <a:lnTo>
                      <a:pt x="70" y="132"/>
                    </a:lnTo>
                    <a:lnTo>
                      <a:pt x="72" y="132"/>
                    </a:lnTo>
                    <a:lnTo>
                      <a:pt x="72" y="131"/>
                    </a:lnTo>
                    <a:lnTo>
                      <a:pt x="70" y="126"/>
                    </a:lnTo>
                    <a:lnTo>
                      <a:pt x="70" y="123"/>
                    </a:lnTo>
                    <a:lnTo>
                      <a:pt x="70" y="121"/>
                    </a:lnTo>
                    <a:lnTo>
                      <a:pt x="72" y="119"/>
                    </a:lnTo>
                    <a:lnTo>
                      <a:pt x="72" y="110"/>
                    </a:lnTo>
                    <a:lnTo>
                      <a:pt x="72" y="108"/>
                    </a:lnTo>
                    <a:lnTo>
                      <a:pt x="72" y="107"/>
                    </a:lnTo>
                    <a:lnTo>
                      <a:pt x="75" y="105"/>
                    </a:lnTo>
                    <a:lnTo>
                      <a:pt x="75" y="104"/>
                    </a:lnTo>
                    <a:lnTo>
                      <a:pt x="72" y="102"/>
                    </a:lnTo>
                    <a:lnTo>
                      <a:pt x="75" y="100"/>
                    </a:lnTo>
                    <a:lnTo>
                      <a:pt x="77" y="100"/>
                    </a:lnTo>
                    <a:lnTo>
                      <a:pt x="78" y="100"/>
                    </a:lnTo>
                    <a:lnTo>
                      <a:pt x="78" y="97"/>
                    </a:lnTo>
                    <a:lnTo>
                      <a:pt x="78" y="94"/>
                    </a:lnTo>
                    <a:lnTo>
                      <a:pt x="80" y="91"/>
                    </a:lnTo>
                    <a:lnTo>
                      <a:pt x="80" y="88"/>
                    </a:lnTo>
                    <a:lnTo>
                      <a:pt x="78" y="84"/>
                    </a:lnTo>
                    <a:lnTo>
                      <a:pt x="78" y="81"/>
                    </a:lnTo>
                    <a:lnTo>
                      <a:pt x="78" y="81"/>
                    </a:lnTo>
                    <a:lnTo>
                      <a:pt x="81" y="81"/>
                    </a:lnTo>
                    <a:lnTo>
                      <a:pt x="83" y="80"/>
                    </a:lnTo>
                    <a:lnTo>
                      <a:pt x="81" y="78"/>
                    </a:lnTo>
                    <a:lnTo>
                      <a:pt x="81" y="75"/>
                    </a:lnTo>
                    <a:lnTo>
                      <a:pt x="83" y="73"/>
                    </a:lnTo>
                    <a:lnTo>
                      <a:pt x="83" y="68"/>
                    </a:lnTo>
                    <a:lnTo>
                      <a:pt x="81" y="65"/>
                    </a:lnTo>
                    <a:lnTo>
                      <a:pt x="81" y="64"/>
                    </a:lnTo>
                    <a:lnTo>
                      <a:pt x="84" y="60"/>
                    </a:lnTo>
                    <a:lnTo>
                      <a:pt x="84" y="59"/>
                    </a:lnTo>
                    <a:lnTo>
                      <a:pt x="84" y="57"/>
                    </a:lnTo>
                    <a:lnTo>
                      <a:pt x="84" y="56"/>
                    </a:lnTo>
                    <a:lnTo>
                      <a:pt x="88" y="56"/>
                    </a:lnTo>
                    <a:lnTo>
                      <a:pt x="91" y="52"/>
                    </a:lnTo>
                    <a:lnTo>
                      <a:pt x="92" y="54"/>
                    </a:lnTo>
                    <a:lnTo>
                      <a:pt x="96" y="52"/>
                    </a:lnTo>
                    <a:lnTo>
                      <a:pt x="97" y="54"/>
                    </a:lnTo>
                    <a:lnTo>
                      <a:pt x="99" y="54"/>
                    </a:lnTo>
                    <a:lnTo>
                      <a:pt x="99" y="52"/>
                    </a:lnTo>
                    <a:lnTo>
                      <a:pt x="100" y="51"/>
                    </a:lnTo>
                    <a:lnTo>
                      <a:pt x="100" y="48"/>
                    </a:lnTo>
                    <a:lnTo>
                      <a:pt x="97" y="48"/>
                    </a:lnTo>
                    <a:lnTo>
                      <a:pt x="92" y="46"/>
                    </a:lnTo>
                    <a:lnTo>
                      <a:pt x="89" y="45"/>
                    </a:lnTo>
                    <a:lnTo>
                      <a:pt x="84" y="40"/>
                    </a:lnTo>
                    <a:lnTo>
                      <a:pt x="83" y="38"/>
                    </a:lnTo>
                    <a:lnTo>
                      <a:pt x="80" y="35"/>
                    </a:lnTo>
                    <a:lnTo>
                      <a:pt x="78" y="35"/>
                    </a:lnTo>
                    <a:lnTo>
                      <a:pt x="77" y="33"/>
                    </a:lnTo>
                    <a:lnTo>
                      <a:pt x="75" y="32"/>
                    </a:lnTo>
                    <a:lnTo>
                      <a:pt x="75" y="30"/>
                    </a:lnTo>
                    <a:lnTo>
                      <a:pt x="72" y="24"/>
                    </a:lnTo>
                    <a:lnTo>
                      <a:pt x="70" y="19"/>
                    </a:lnTo>
                    <a:lnTo>
                      <a:pt x="67" y="16"/>
                    </a:lnTo>
                    <a:lnTo>
                      <a:pt x="65" y="17"/>
                    </a:lnTo>
                    <a:lnTo>
                      <a:pt x="64" y="19"/>
                    </a:lnTo>
                    <a:lnTo>
                      <a:pt x="65" y="25"/>
                    </a:lnTo>
                    <a:lnTo>
                      <a:pt x="65" y="29"/>
                    </a:lnTo>
                    <a:lnTo>
                      <a:pt x="64" y="30"/>
                    </a:lnTo>
                    <a:lnTo>
                      <a:pt x="62" y="30"/>
                    </a:lnTo>
                    <a:lnTo>
                      <a:pt x="62" y="29"/>
                    </a:lnTo>
                    <a:lnTo>
                      <a:pt x="62" y="24"/>
                    </a:lnTo>
                    <a:lnTo>
                      <a:pt x="62" y="19"/>
                    </a:lnTo>
                    <a:lnTo>
                      <a:pt x="64" y="17"/>
                    </a:lnTo>
                    <a:lnTo>
                      <a:pt x="64" y="14"/>
                    </a:lnTo>
                    <a:lnTo>
                      <a:pt x="62" y="11"/>
                    </a:lnTo>
                    <a:lnTo>
                      <a:pt x="59" y="6"/>
                    </a:lnTo>
                    <a:lnTo>
                      <a:pt x="57" y="5"/>
                    </a:lnTo>
                    <a:lnTo>
                      <a:pt x="56" y="6"/>
                    </a:lnTo>
                    <a:lnTo>
                      <a:pt x="54" y="9"/>
                    </a:lnTo>
                    <a:lnTo>
                      <a:pt x="53" y="8"/>
                    </a:lnTo>
                    <a:lnTo>
                      <a:pt x="53" y="5"/>
                    </a:lnTo>
                    <a:lnTo>
                      <a:pt x="49" y="1"/>
                    </a:lnTo>
                    <a:lnTo>
                      <a:pt x="48" y="0"/>
                    </a:lnTo>
                    <a:lnTo>
                      <a:pt x="46" y="1"/>
                    </a:lnTo>
                    <a:lnTo>
                      <a:pt x="45" y="5"/>
                    </a:lnTo>
                    <a:lnTo>
                      <a:pt x="46" y="8"/>
                    </a:lnTo>
                    <a:lnTo>
                      <a:pt x="45" y="11"/>
                    </a:lnTo>
                    <a:lnTo>
                      <a:pt x="45" y="13"/>
                    </a:lnTo>
                    <a:lnTo>
                      <a:pt x="43" y="16"/>
                    </a:lnTo>
                    <a:lnTo>
                      <a:pt x="45" y="17"/>
                    </a:lnTo>
                    <a:lnTo>
                      <a:pt x="46" y="19"/>
                    </a:lnTo>
                    <a:lnTo>
                      <a:pt x="46" y="27"/>
                    </a:lnTo>
                    <a:lnTo>
                      <a:pt x="46" y="32"/>
                    </a:lnTo>
                    <a:lnTo>
                      <a:pt x="46" y="35"/>
                    </a:lnTo>
                    <a:lnTo>
                      <a:pt x="49" y="38"/>
                    </a:lnTo>
                    <a:lnTo>
                      <a:pt x="49" y="41"/>
                    </a:lnTo>
                    <a:lnTo>
                      <a:pt x="53" y="45"/>
                    </a:lnTo>
                    <a:lnTo>
                      <a:pt x="51" y="46"/>
                    </a:lnTo>
                    <a:lnTo>
                      <a:pt x="49" y="46"/>
                    </a:lnTo>
                    <a:lnTo>
                      <a:pt x="49" y="45"/>
                    </a:lnTo>
                    <a:lnTo>
                      <a:pt x="46" y="41"/>
                    </a:lnTo>
                    <a:lnTo>
                      <a:pt x="45" y="38"/>
                    </a:lnTo>
                    <a:lnTo>
                      <a:pt x="43" y="38"/>
                    </a:lnTo>
                    <a:lnTo>
                      <a:pt x="41" y="40"/>
                    </a:lnTo>
                    <a:lnTo>
                      <a:pt x="41" y="38"/>
                    </a:lnTo>
                    <a:lnTo>
                      <a:pt x="40" y="38"/>
                    </a:lnTo>
                    <a:lnTo>
                      <a:pt x="43" y="35"/>
                    </a:lnTo>
                    <a:lnTo>
                      <a:pt x="43" y="33"/>
                    </a:lnTo>
                    <a:lnTo>
                      <a:pt x="43" y="32"/>
                    </a:lnTo>
                    <a:lnTo>
                      <a:pt x="41" y="25"/>
                    </a:lnTo>
                    <a:lnTo>
                      <a:pt x="41" y="21"/>
                    </a:lnTo>
                    <a:lnTo>
                      <a:pt x="40" y="19"/>
                    </a:lnTo>
                    <a:lnTo>
                      <a:pt x="38" y="17"/>
                    </a:lnTo>
                    <a:lnTo>
                      <a:pt x="35" y="14"/>
                    </a:lnTo>
                    <a:lnTo>
                      <a:pt x="33" y="13"/>
                    </a:lnTo>
                    <a:lnTo>
                      <a:pt x="32" y="14"/>
                    </a:lnTo>
                    <a:lnTo>
                      <a:pt x="32" y="17"/>
                    </a:lnTo>
                    <a:lnTo>
                      <a:pt x="29" y="22"/>
                    </a:lnTo>
                    <a:lnTo>
                      <a:pt x="29" y="25"/>
                    </a:lnTo>
                    <a:lnTo>
                      <a:pt x="29" y="29"/>
                    </a:lnTo>
                    <a:lnTo>
                      <a:pt x="30" y="32"/>
                    </a:lnTo>
                    <a:lnTo>
                      <a:pt x="32" y="35"/>
                    </a:lnTo>
                    <a:lnTo>
                      <a:pt x="30" y="35"/>
                    </a:lnTo>
                    <a:lnTo>
                      <a:pt x="29" y="33"/>
                    </a:lnTo>
                    <a:lnTo>
                      <a:pt x="27" y="30"/>
                    </a:lnTo>
                    <a:lnTo>
                      <a:pt x="29" y="29"/>
                    </a:lnTo>
                    <a:lnTo>
                      <a:pt x="27" y="27"/>
                    </a:lnTo>
                    <a:lnTo>
                      <a:pt x="26" y="25"/>
                    </a:lnTo>
                    <a:lnTo>
                      <a:pt x="26" y="25"/>
                    </a:lnTo>
                    <a:lnTo>
                      <a:pt x="24" y="25"/>
                    </a:lnTo>
                    <a:lnTo>
                      <a:pt x="22" y="25"/>
                    </a:lnTo>
                    <a:lnTo>
                      <a:pt x="22" y="24"/>
                    </a:lnTo>
                    <a:lnTo>
                      <a:pt x="26" y="22"/>
                    </a:lnTo>
                    <a:lnTo>
                      <a:pt x="26" y="21"/>
                    </a:lnTo>
                    <a:lnTo>
                      <a:pt x="24" y="21"/>
                    </a:lnTo>
                    <a:lnTo>
                      <a:pt x="21" y="22"/>
                    </a:lnTo>
                    <a:lnTo>
                      <a:pt x="19" y="24"/>
                    </a:lnTo>
                    <a:lnTo>
                      <a:pt x="18" y="22"/>
                    </a:lnTo>
                    <a:lnTo>
                      <a:pt x="18" y="21"/>
                    </a:lnTo>
                    <a:lnTo>
                      <a:pt x="19" y="21"/>
                    </a:lnTo>
                    <a:lnTo>
                      <a:pt x="19" y="19"/>
                    </a:lnTo>
                    <a:lnTo>
                      <a:pt x="22" y="16"/>
                    </a:lnTo>
                    <a:lnTo>
                      <a:pt x="24" y="16"/>
                    </a:lnTo>
                    <a:lnTo>
                      <a:pt x="24" y="17"/>
                    </a:lnTo>
                    <a:lnTo>
                      <a:pt x="26" y="17"/>
                    </a:lnTo>
                    <a:lnTo>
                      <a:pt x="27" y="16"/>
                    </a:lnTo>
                    <a:lnTo>
                      <a:pt x="29" y="13"/>
                    </a:lnTo>
                    <a:lnTo>
                      <a:pt x="27" y="11"/>
                    </a:lnTo>
                    <a:lnTo>
                      <a:pt x="26" y="9"/>
                    </a:lnTo>
                    <a:lnTo>
                      <a:pt x="22" y="9"/>
                    </a:lnTo>
                    <a:lnTo>
                      <a:pt x="16" y="14"/>
                    </a:lnTo>
                    <a:lnTo>
                      <a:pt x="14" y="16"/>
                    </a:lnTo>
                    <a:lnTo>
                      <a:pt x="13" y="14"/>
                    </a:lnTo>
                    <a:lnTo>
                      <a:pt x="13" y="13"/>
                    </a:lnTo>
                    <a:lnTo>
                      <a:pt x="11" y="11"/>
                    </a:lnTo>
                    <a:lnTo>
                      <a:pt x="10" y="13"/>
                    </a:lnTo>
                    <a:lnTo>
                      <a:pt x="10" y="14"/>
                    </a:lnTo>
                    <a:lnTo>
                      <a:pt x="13" y="19"/>
                    </a:lnTo>
                    <a:lnTo>
                      <a:pt x="13" y="19"/>
                    </a:lnTo>
                    <a:lnTo>
                      <a:pt x="10" y="19"/>
                    </a:lnTo>
                    <a:lnTo>
                      <a:pt x="10" y="17"/>
                    </a:lnTo>
                    <a:lnTo>
                      <a:pt x="8" y="13"/>
                    </a:lnTo>
                    <a:lnTo>
                      <a:pt x="6" y="13"/>
                    </a:lnTo>
                    <a:lnTo>
                      <a:pt x="3" y="16"/>
                    </a:lnTo>
                    <a:lnTo>
                      <a:pt x="3" y="19"/>
                    </a:lnTo>
                    <a:lnTo>
                      <a:pt x="5" y="21"/>
                    </a:lnTo>
                    <a:lnTo>
                      <a:pt x="5" y="22"/>
                    </a:lnTo>
                    <a:lnTo>
                      <a:pt x="3" y="22"/>
                    </a:lnTo>
                    <a:lnTo>
                      <a:pt x="2" y="25"/>
                    </a:lnTo>
                    <a:lnTo>
                      <a:pt x="0" y="25"/>
                    </a:lnTo>
                    <a:lnTo>
                      <a:pt x="0" y="27"/>
                    </a:lnTo>
                    <a:lnTo>
                      <a:pt x="0" y="32"/>
                    </a:lnTo>
                    <a:lnTo>
                      <a:pt x="0" y="33"/>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1" name="Freeform 356">
                <a:extLst>
                  <a:ext uri="{FF2B5EF4-FFF2-40B4-BE49-F238E27FC236}">
                    <a16:creationId xmlns:a16="http://schemas.microsoft.com/office/drawing/2014/main" id="{880A1CD9-1E7D-4061-9D11-3545B6803B60}"/>
                  </a:ext>
                </a:extLst>
              </p:cNvPr>
              <p:cNvSpPr>
                <a:spLocks/>
              </p:cNvSpPr>
              <p:nvPr/>
            </p:nvSpPr>
            <p:spPr bwMode="auto">
              <a:xfrm>
                <a:off x="4962" y="851"/>
                <a:ext cx="16" cy="10"/>
              </a:xfrm>
              <a:custGeom>
                <a:avLst/>
                <a:gdLst>
                  <a:gd name="T0" fmla="*/ 2 w 16"/>
                  <a:gd name="T1" fmla="*/ 10 h 10"/>
                  <a:gd name="T2" fmla="*/ 5 w 16"/>
                  <a:gd name="T3" fmla="*/ 10 h 10"/>
                  <a:gd name="T4" fmla="*/ 10 w 16"/>
                  <a:gd name="T5" fmla="*/ 7 h 10"/>
                  <a:gd name="T6" fmla="*/ 11 w 16"/>
                  <a:gd name="T7" fmla="*/ 5 h 10"/>
                  <a:gd name="T8" fmla="*/ 15 w 16"/>
                  <a:gd name="T9" fmla="*/ 2 h 10"/>
                  <a:gd name="T10" fmla="*/ 16 w 16"/>
                  <a:gd name="T11" fmla="*/ 0 h 10"/>
                  <a:gd name="T12" fmla="*/ 15 w 16"/>
                  <a:gd name="T13" fmla="*/ 0 h 10"/>
                  <a:gd name="T14" fmla="*/ 11 w 16"/>
                  <a:gd name="T15" fmla="*/ 0 h 10"/>
                  <a:gd name="T16" fmla="*/ 10 w 16"/>
                  <a:gd name="T17" fmla="*/ 2 h 10"/>
                  <a:gd name="T18" fmla="*/ 7 w 16"/>
                  <a:gd name="T19" fmla="*/ 5 h 10"/>
                  <a:gd name="T20" fmla="*/ 5 w 16"/>
                  <a:gd name="T21" fmla="*/ 7 h 10"/>
                  <a:gd name="T22" fmla="*/ 2 w 16"/>
                  <a:gd name="T23" fmla="*/ 7 h 10"/>
                  <a:gd name="T24" fmla="*/ 0 w 16"/>
                  <a:gd name="T25" fmla="*/ 8 h 10"/>
                  <a:gd name="T26" fmla="*/ 2 w 16"/>
                  <a:gd name="T27" fmla="*/ 10 h 10"/>
                  <a:gd name="T28" fmla="*/ 2 w 1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 h="10">
                    <a:moveTo>
                      <a:pt x="2" y="10"/>
                    </a:moveTo>
                    <a:lnTo>
                      <a:pt x="5" y="10"/>
                    </a:lnTo>
                    <a:lnTo>
                      <a:pt x="10" y="7"/>
                    </a:lnTo>
                    <a:lnTo>
                      <a:pt x="11" y="5"/>
                    </a:lnTo>
                    <a:lnTo>
                      <a:pt x="15" y="2"/>
                    </a:lnTo>
                    <a:lnTo>
                      <a:pt x="16" y="0"/>
                    </a:lnTo>
                    <a:lnTo>
                      <a:pt x="15" y="0"/>
                    </a:lnTo>
                    <a:lnTo>
                      <a:pt x="11" y="0"/>
                    </a:lnTo>
                    <a:lnTo>
                      <a:pt x="10" y="2"/>
                    </a:lnTo>
                    <a:lnTo>
                      <a:pt x="7" y="5"/>
                    </a:lnTo>
                    <a:lnTo>
                      <a:pt x="5" y="7"/>
                    </a:lnTo>
                    <a:lnTo>
                      <a:pt x="2" y="7"/>
                    </a:lnTo>
                    <a:lnTo>
                      <a:pt x="0" y="8"/>
                    </a:lnTo>
                    <a:lnTo>
                      <a:pt x="2" y="10"/>
                    </a:lnTo>
                    <a:lnTo>
                      <a:pt x="2" y="1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2" name="Freeform 357">
                <a:extLst>
                  <a:ext uri="{FF2B5EF4-FFF2-40B4-BE49-F238E27FC236}">
                    <a16:creationId xmlns:a16="http://schemas.microsoft.com/office/drawing/2014/main" id="{899B26F0-E13E-49B6-83AF-A24EF1BF7F76}"/>
                  </a:ext>
                </a:extLst>
              </p:cNvPr>
              <p:cNvSpPr>
                <a:spLocks/>
              </p:cNvSpPr>
              <p:nvPr/>
            </p:nvSpPr>
            <p:spPr bwMode="auto">
              <a:xfrm>
                <a:off x="4938" y="910"/>
                <a:ext cx="15" cy="8"/>
              </a:xfrm>
              <a:custGeom>
                <a:avLst/>
                <a:gdLst>
                  <a:gd name="T0" fmla="*/ 4 w 15"/>
                  <a:gd name="T1" fmla="*/ 5 h 8"/>
                  <a:gd name="T2" fmla="*/ 5 w 15"/>
                  <a:gd name="T3" fmla="*/ 5 h 8"/>
                  <a:gd name="T4" fmla="*/ 7 w 15"/>
                  <a:gd name="T5" fmla="*/ 3 h 8"/>
                  <a:gd name="T6" fmla="*/ 8 w 15"/>
                  <a:gd name="T7" fmla="*/ 3 h 8"/>
                  <a:gd name="T8" fmla="*/ 12 w 15"/>
                  <a:gd name="T9" fmla="*/ 5 h 8"/>
                  <a:gd name="T10" fmla="*/ 15 w 15"/>
                  <a:gd name="T11" fmla="*/ 3 h 8"/>
                  <a:gd name="T12" fmla="*/ 15 w 15"/>
                  <a:gd name="T13" fmla="*/ 2 h 8"/>
                  <a:gd name="T14" fmla="*/ 13 w 15"/>
                  <a:gd name="T15" fmla="*/ 2 h 8"/>
                  <a:gd name="T16" fmla="*/ 10 w 15"/>
                  <a:gd name="T17" fmla="*/ 2 h 8"/>
                  <a:gd name="T18" fmla="*/ 8 w 15"/>
                  <a:gd name="T19" fmla="*/ 0 h 8"/>
                  <a:gd name="T20" fmla="*/ 7 w 15"/>
                  <a:gd name="T21" fmla="*/ 2 h 8"/>
                  <a:gd name="T22" fmla="*/ 5 w 15"/>
                  <a:gd name="T23" fmla="*/ 2 h 8"/>
                  <a:gd name="T24" fmla="*/ 4 w 15"/>
                  <a:gd name="T25" fmla="*/ 3 h 8"/>
                  <a:gd name="T26" fmla="*/ 0 w 15"/>
                  <a:gd name="T27" fmla="*/ 8 h 8"/>
                  <a:gd name="T28" fmla="*/ 2 w 15"/>
                  <a:gd name="T29" fmla="*/ 8 h 8"/>
                  <a:gd name="T30" fmla="*/ 4 w 15"/>
                  <a:gd name="T3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 h="8">
                    <a:moveTo>
                      <a:pt x="4" y="5"/>
                    </a:moveTo>
                    <a:lnTo>
                      <a:pt x="5" y="5"/>
                    </a:lnTo>
                    <a:lnTo>
                      <a:pt x="7" y="3"/>
                    </a:lnTo>
                    <a:lnTo>
                      <a:pt x="8" y="3"/>
                    </a:lnTo>
                    <a:lnTo>
                      <a:pt x="12" y="5"/>
                    </a:lnTo>
                    <a:lnTo>
                      <a:pt x="15" y="3"/>
                    </a:lnTo>
                    <a:lnTo>
                      <a:pt x="15" y="2"/>
                    </a:lnTo>
                    <a:lnTo>
                      <a:pt x="13" y="2"/>
                    </a:lnTo>
                    <a:lnTo>
                      <a:pt x="10" y="2"/>
                    </a:lnTo>
                    <a:lnTo>
                      <a:pt x="8" y="0"/>
                    </a:lnTo>
                    <a:lnTo>
                      <a:pt x="7" y="2"/>
                    </a:lnTo>
                    <a:lnTo>
                      <a:pt x="5" y="2"/>
                    </a:lnTo>
                    <a:lnTo>
                      <a:pt x="4" y="3"/>
                    </a:lnTo>
                    <a:lnTo>
                      <a:pt x="0" y="8"/>
                    </a:lnTo>
                    <a:lnTo>
                      <a:pt x="2" y="8"/>
                    </a:lnTo>
                    <a:lnTo>
                      <a:pt x="4" y="5"/>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3" name="Freeform 358">
                <a:extLst>
                  <a:ext uri="{FF2B5EF4-FFF2-40B4-BE49-F238E27FC236}">
                    <a16:creationId xmlns:a16="http://schemas.microsoft.com/office/drawing/2014/main" id="{EB5CE1EB-EBE8-4415-BE02-F19DF8F729D5}"/>
                  </a:ext>
                </a:extLst>
              </p:cNvPr>
              <p:cNvSpPr>
                <a:spLocks/>
              </p:cNvSpPr>
              <p:nvPr/>
            </p:nvSpPr>
            <p:spPr bwMode="auto">
              <a:xfrm>
                <a:off x="6557" y="1636"/>
                <a:ext cx="78" cy="89"/>
              </a:xfrm>
              <a:custGeom>
                <a:avLst/>
                <a:gdLst>
                  <a:gd name="T0" fmla="*/ 64 w 78"/>
                  <a:gd name="T1" fmla="*/ 19 h 89"/>
                  <a:gd name="T2" fmla="*/ 61 w 78"/>
                  <a:gd name="T3" fmla="*/ 25 h 89"/>
                  <a:gd name="T4" fmla="*/ 53 w 78"/>
                  <a:gd name="T5" fmla="*/ 28 h 89"/>
                  <a:gd name="T6" fmla="*/ 43 w 78"/>
                  <a:gd name="T7" fmla="*/ 25 h 89"/>
                  <a:gd name="T8" fmla="*/ 34 w 78"/>
                  <a:gd name="T9" fmla="*/ 21 h 89"/>
                  <a:gd name="T10" fmla="*/ 24 w 78"/>
                  <a:gd name="T11" fmla="*/ 9 h 89"/>
                  <a:gd name="T12" fmla="*/ 13 w 78"/>
                  <a:gd name="T13" fmla="*/ 1 h 89"/>
                  <a:gd name="T14" fmla="*/ 10 w 78"/>
                  <a:gd name="T15" fmla="*/ 0 h 89"/>
                  <a:gd name="T16" fmla="*/ 7 w 78"/>
                  <a:gd name="T17" fmla="*/ 3 h 89"/>
                  <a:gd name="T18" fmla="*/ 13 w 78"/>
                  <a:gd name="T19" fmla="*/ 16 h 89"/>
                  <a:gd name="T20" fmla="*/ 13 w 78"/>
                  <a:gd name="T21" fmla="*/ 27 h 89"/>
                  <a:gd name="T22" fmla="*/ 16 w 78"/>
                  <a:gd name="T23" fmla="*/ 35 h 89"/>
                  <a:gd name="T24" fmla="*/ 13 w 78"/>
                  <a:gd name="T25" fmla="*/ 40 h 89"/>
                  <a:gd name="T26" fmla="*/ 16 w 78"/>
                  <a:gd name="T27" fmla="*/ 44 h 89"/>
                  <a:gd name="T28" fmla="*/ 16 w 78"/>
                  <a:gd name="T29" fmla="*/ 49 h 89"/>
                  <a:gd name="T30" fmla="*/ 5 w 78"/>
                  <a:gd name="T31" fmla="*/ 48 h 89"/>
                  <a:gd name="T32" fmla="*/ 3 w 78"/>
                  <a:gd name="T33" fmla="*/ 51 h 89"/>
                  <a:gd name="T34" fmla="*/ 8 w 78"/>
                  <a:gd name="T35" fmla="*/ 54 h 89"/>
                  <a:gd name="T36" fmla="*/ 3 w 78"/>
                  <a:gd name="T37" fmla="*/ 59 h 89"/>
                  <a:gd name="T38" fmla="*/ 0 w 78"/>
                  <a:gd name="T39" fmla="*/ 64 h 89"/>
                  <a:gd name="T40" fmla="*/ 2 w 78"/>
                  <a:gd name="T41" fmla="*/ 72 h 89"/>
                  <a:gd name="T42" fmla="*/ 8 w 78"/>
                  <a:gd name="T43" fmla="*/ 76 h 89"/>
                  <a:gd name="T44" fmla="*/ 10 w 78"/>
                  <a:gd name="T45" fmla="*/ 86 h 89"/>
                  <a:gd name="T46" fmla="*/ 16 w 78"/>
                  <a:gd name="T47" fmla="*/ 86 h 89"/>
                  <a:gd name="T48" fmla="*/ 18 w 78"/>
                  <a:gd name="T49" fmla="*/ 81 h 89"/>
                  <a:gd name="T50" fmla="*/ 24 w 78"/>
                  <a:gd name="T51" fmla="*/ 81 h 89"/>
                  <a:gd name="T52" fmla="*/ 22 w 78"/>
                  <a:gd name="T53" fmla="*/ 76 h 89"/>
                  <a:gd name="T54" fmla="*/ 13 w 78"/>
                  <a:gd name="T55" fmla="*/ 72 h 89"/>
                  <a:gd name="T56" fmla="*/ 8 w 78"/>
                  <a:gd name="T57" fmla="*/ 65 h 89"/>
                  <a:gd name="T58" fmla="*/ 16 w 78"/>
                  <a:gd name="T59" fmla="*/ 65 h 89"/>
                  <a:gd name="T60" fmla="*/ 24 w 78"/>
                  <a:gd name="T61" fmla="*/ 60 h 89"/>
                  <a:gd name="T62" fmla="*/ 30 w 78"/>
                  <a:gd name="T63" fmla="*/ 62 h 89"/>
                  <a:gd name="T64" fmla="*/ 38 w 78"/>
                  <a:gd name="T65" fmla="*/ 67 h 89"/>
                  <a:gd name="T66" fmla="*/ 48 w 78"/>
                  <a:gd name="T67" fmla="*/ 73 h 89"/>
                  <a:gd name="T68" fmla="*/ 51 w 78"/>
                  <a:gd name="T69" fmla="*/ 68 h 89"/>
                  <a:gd name="T70" fmla="*/ 53 w 78"/>
                  <a:gd name="T71" fmla="*/ 56 h 89"/>
                  <a:gd name="T72" fmla="*/ 61 w 78"/>
                  <a:gd name="T73" fmla="*/ 51 h 89"/>
                  <a:gd name="T74" fmla="*/ 67 w 78"/>
                  <a:gd name="T75" fmla="*/ 48 h 89"/>
                  <a:gd name="T76" fmla="*/ 70 w 78"/>
                  <a:gd name="T77" fmla="*/ 46 h 89"/>
                  <a:gd name="T78" fmla="*/ 75 w 78"/>
                  <a:gd name="T79" fmla="*/ 43 h 89"/>
                  <a:gd name="T80" fmla="*/ 78 w 78"/>
                  <a:gd name="T81" fmla="*/ 36 h 89"/>
                  <a:gd name="T82" fmla="*/ 72 w 78"/>
                  <a:gd name="T83" fmla="*/ 41 h 89"/>
                  <a:gd name="T84" fmla="*/ 70 w 78"/>
                  <a:gd name="T85" fmla="*/ 36 h 89"/>
                  <a:gd name="T86" fmla="*/ 64 w 78"/>
                  <a:gd name="T87" fmla="*/ 3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8" h="89">
                    <a:moveTo>
                      <a:pt x="66" y="22"/>
                    </a:moveTo>
                    <a:lnTo>
                      <a:pt x="66" y="21"/>
                    </a:lnTo>
                    <a:lnTo>
                      <a:pt x="64" y="19"/>
                    </a:lnTo>
                    <a:lnTo>
                      <a:pt x="64" y="21"/>
                    </a:lnTo>
                    <a:lnTo>
                      <a:pt x="64" y="22"/>
                    </a:lnTo>
                    <a:lnTo>
                      <a:pt x="61" y="25"/>
                    </a:lnTo>
                    <a:lnTo>
                      <a:pt x="56" y="28"/>
                    </a:lnTo>
                    <a:lnTo>
                      <a:pt x="53" y="28"/>
                    </a:lnTo>
                    <a:lnTo>
                      <a:pt x="53" y="28"/>
                    </a:lnTo>
                    <a:lnTo>
                      <a:pt x="50" y="28"/>
                    </a:lnTo>
                    <a:lnTo>
                      <a:pt x="46" y="27"/>
                    </a:lnTo>
                    <a:lnTo>
                      <a:pt x="43" y="25"/>
                    </a:lnTo>
                    <a:lnTo>
                      <a:pt x="40" y="24"/>
                    </a:lnTo>
                    <a:lnTo>
                      <a:pt x="37" y="21"/>
                    </a:lnTo>
                    <a:lnTo>
                      <a:pt x="34" y="21"/>
                    </a:lnTo>
                    <a:lnTo>
                      <a:pt x="34" y="19"/>
                    </a:lnTo>
                    <a:lnTo>
                      <a:pt x="30" y="16"/>
                    </a:lnTo>
                    <a:lnTo>
                      <a:pt x="24" y="9"/>
                    </a:lnTo>
                    <a:lnTo>
                      <a:pt x="21" y="6"/>
                    </a:lnTo>
                    <a:lnTo>
                      <a:pt x="18" y="5"/>
                    </a:lnTo>
                    <a:lnTo>
                      <a:pt x="13" y="1"/>
                    </a:lnTo>
                    <a:lnTo>
                      <a:pt x="11" y="0"/>
                    </a:lnTo>
                    <a:lnTo>
                      <a:pt x="8" y="0"/>
                    </a:lnTo>
                    <a:lnTo>
                      <a:pt x="10" y="0"/>
                    </a:lnTo>
                    <a:lnTo>
                      <a:pt x="8" y="3"/>
                    </a:lnTo>
                    <a:lnTo>
                      <a:pt x="7" y="3"/>
                    </a:lnTo>
                    <a:lnTo>
                      <a:pt x="7" y="3"/>
                    </a:lnTo>
                    <a:lnTo>
                      <a:pt x="7" y="5"/>
                    </a:lnTo>
                    <a:lnTo>
                      <a:pt x="8" y="8"/>
                    </a:lnTo>
                    <a:lnTo>
                      <a:pt x="13" y="16"/>
                    </a:lnTo>
                    <a:lnTo>
                      <a:pt x="15" y="19"/>
                    </a:lnTo>
                    <a:lnTo>
                      <a:pt x="15" y="24"/>
                    </a:lnTo>
                    <a:lnTo>
                      <a:pt x="13" y="27"/>
                    </a:lnTo>
                    <a:lnTo>
                      <a:pt x="15" y="30"/>
                    </a:lnTo>
                    <a:lnTo>
                      <a:pt x="16" y="33"/>
                    </a:lnTo>
                    <a:lnTo>
                      <a:pt x="16" y="35"/>
                    </a:lnTo>
                    <a:lnTo>
                      <a:pt x="15" y="35"/>
                    </a:lnTo>
                    <a:lnTo>
                      <a:pt x="13" y="36"/>
                    </a:lnTo>
                    <a:lnTo>
                      <a:pt x="13" y="40"/>
                    </a:lnTo>
                    <a:lnTo>
                      <a:pt x="15" y="43"/>
                    </a:lnTo>
                    <a:lnTo>
                      <a:pt x="15" y="43"/>
                    </a:lnTo>
                    <a:lnTo>
                      <a:pt x="16" y="44"/>
                    </a:lnTo>
                    <a:lnTo>
                      <a:pt x="18" y="46"/>
                    </a:lnTo>
                    <a:lnTo>
                      <a:pt x="16" y="48"/>
                    </a:lnTo>
                    <a:lnTo>
                      <a:pt x="16" y="49"/>
                    </a:lnTo>
                    <a:lnTo>
                      <a:pt x="15" y="51"/>
                    </a:lnTo>
                    <a:lnTo>
                      <a:pt x="10" y="49"/>
                    </a:lnTo>
                    <a:lnTo>
                      <a:pt x="5" y="48"/>
                    </a:lnTo>
                    <a:lnTo>
                      <a:pt x="3" y="48"/>
                    </a:lnTo>
                    <a:lnTo>
                      <a:pt x="3" y="49"/>
                    </a:lnTo>
                    <a:lnTo>
                      <a:pt x="3" y="51"/>
                    </a:lnTo>
                    <a:lnTo>
                      <a:pt x="5" y="51"/>
                    </a:lnTo>
                    <a:lnTo>
                      <a:pt x="7" y="52"/>
                    </a:lnTo>
                    <a:lnTo>
                      <a:pt x="8" y="54"/>
                    </a:lnTo>
                    <a:lnTo>
                      <a:pt x="7" y="56"/>
                    </a:lnTo>
                    <a:lnTo>
                      <a:pt x="5" y="59"/>
                    </a:lnTo>
                    <a:lnTo>
                      <a:pt x="3" y="59"/>
                    </a:lnTo>
                    <a:lnTo>
                      <a:pt x="3" y="60"/>
                    </a:lnTo>
                    <a:lnTo>
                      <a:pt x="2" y="60"/>
                    </a:lnTo>
                    <a:lnTo>
                      <a:pt x="0" y="64"/>
                    </a:lnTo>
                    <a:lnTo>
                      <a:pt x="2" y="67"/>
                    </a:lnTo>
                    <a:lnTo>
                      <a:pt x="0" y="70"/>
                    </a:lnTo>
                    <a:lnTo>
                      <a:pt x="2" y="72"/>
                    </a:lnTo>
                    <a:lnTo>
                      <a:pt x="3" y="72"/>
                    </a:lnTo>
                    <a:lnTo>
                      <a:pt x="5" y="73"/>
                    </a:lnTo>
                    <a:lnTo>
                      <a:pt x="8" y="76"/>
                    </a:lnTo>
                    <a:lnTo>
                      <a:pt x="10" y="81"/>
                    </a:lnTo>
                    <a:lnTo>
                      <a:pt x="10" y="86"/>
                    </a:lnTo>
                    <a:lnTo>
                      <a:pt x="10" y="86"/>
                    </a:lnTo>
                    <a:lnTo>
                      <a:pt x="10" y="89"/>
                    </a:lnTo>
                    <a:lnTo>
                      <a:pt x="13" y="89"/>
                    </a:lnTo>
                    <a:lnTo>
                      <a:pt x="16" y="86"/>
                    </a:lnTo>
                    <a:lnTo>
                      <a:pt x="16" y="84"/>
                    </a:lnTo>
                    <a:lnTo>
                      <a:pt x="16" y="81"/>
                    </a:lnTo>
                    <a:lnTo>
                      <a:pt x="18" y="81"/>
                    </a:lnTo>
                    <a:lnTo>
                      <a:pt x="22" y="81"/>
                    </a:lnTo>
                    <a:lnTo>
                      <a:pt x="24" y="83"/>
                    </a:lnTo>
                    <a:lnTo>
                      <a:pt x="24" y="81"/>
                    </a:lnTo>
                    <a:lnTo>
                      <a:pt x="27" y="78"/>
                    </a:lnTo>
                    <a:lnTo>
                      <a:pt x="26" y="76"/>
                    </a:lnTo>
                    <a:lnTo>
                      <a:pt x="22" y="76"/>
                    </a:lnTo>
                    <a:lnTo>
                      <a:pt x="19" y="75"/>
                    </a:lnTo>
                    <a:lnTo>
                      <a:pt x="16" y="72"/>
                    </a:lnTo>
                    <a:lnTo>
                      <a:pt x="13" y="72"/>
                    </a:lnTo>
                    <a:lnTo>
                      <a:pt x="10" y="70"/>
                    </a:lnTo>
                    <a:lnTo>
                      <a:pt x="8" y="68"/>
                    </a:lnTo>
                    <a:lnTo>
                      <a:pt x="8" y="65"/>
                    </a:lnTo>
                    <a:lnTo>
                      <a:pt x="10" y="64"/>
                    </a:lnTo>
                    <a:lnTo>
                      <a:pt x="13" y="64"/>
                    </a:lnTo>
                    <a:lnTo>
                      <a:pt x="16" y="65"/>
                    </a:lnTo>
                    <a:lnTo>
                      <a:pt x="18" y="67"/>
                    </a:lnTo>
                    <a:lnTo>
                      <a:pt x="21" y="62"/>
                    </a:lnTo>
                    <a:lnTo>
                      <a:pt x="24" y="60"/>
                    </a:lnTo>
                    <a:lnTo>
                      <a:pt x="27" y="60"/>
                    </a:lnTo>
                    <a:lnTo>
                      <a:pt x="27" y="60"/>
                    </a:lnTo>
                    <a:lnTo>
                      <a:pt x="30" y="62"/>
                    </a:lnTo>
                    <a:lnTo>
                      <a:pt x="32" y="60"/>
                    </a:lnTo>
                    <a:lnTo>
                      <a:pt x="35" y="64"/>
                    </a:lnTo>
                    <a:lnTo>
                      <a:pt x="38" y="67"/>
                    </a:lnTo>
                    <a:lnTo>
                      <a:pt x="43" y="70"/>
                    </a:lnTo>
                    <a:lnTo>
                      <a:pt x="46" y="70"/>
                    </a:lnTo>
                    <a:lnTo>
                      <a:pt x="48" y="73"/>
                    </a:lnTo>
                    <a:lnTo>
                      <a:pt x="51" y="73"/>
                    </a:lnTo>
                    <a:lnTo>
                      <a:pt x="51" y="72"/>
                    </a:lnTo>
                    <a:lnTo>
                      <a:pt x="51" y="68"/>
                    </a:lnTo>
                    <a:lnTo>
                      <a:pt x="51" y="65"/>
                    </a:lnTo>
                    <a:lnTo>
                      <a:pt x="51" y="62"/>
                    </a:lnTo>
                    <a:lnTo>
                      <a:pt x="53" y="56"/>
                    </a:lnTo>
                    <a:lnTo>
                      <a:pt x="56" y="51"/>
                    </a:lnTo>
                    <a:lnTo>
                      <a:pt x="59" y="49"/>
                    </a:lnTo>
                    <a:lnTo>
                      <a:pt x="61" y="51"/>
                    </a:lnTo>
                    <a:lnTo>
                      <a:pt x="66" y="51"/>
                    </a:lnTo>
                    <a:lnTo>
                      <a:pt x="64" y="49"/>
                    </a:lnTo>
                    <a:lnTo>
                      <a:pt x="67" y="48"/>
                    </a:lnTo>
                    <a:lnTo>
                      <a:pt x="67" y="48"/>
                    </a:lnTo>
                    <a:lnTo>
                      <a:pt x="70" y="48"/>
                    </a:lnTo>
                    <a:lnTo>
                      <a:pt x="70" y="46"/>
                    </a:lnTo>
                    <a:lnTo>
                      <a:pt x="70" y="44"/>
                    </a:lnTo>
                    <a:lnTo>
                      <a:pt x="73" y="43"/>
                    </a:lnTo>
                    <a:lnTo>
                      <a:pt x="75" y="43"/>
                    </a:lnTo>
                    <a:lnTo>
                      <a:pt x="75" y="40"/>
                    </a:lnTo>
                    <a:lnTo>
                      <a:pt x="77" y="38"/>
                    </a:lnTo>
                    <a:lnTo>
                      <a:pt x="78" y="36"/>
                    </a:lnTo>
                    <a:lnTo>
                      <a:pt x="77" y="36"/>
                    </a:lnTo>
                    <a:lnTo>
                      <a:pt x="73" y="38"/>
                    </a:lnTo>
                    <a:lnTo>
                      <a:pt x="72" y="41"/>
                    </a:lnTo>
                    <a:lnTo>
                      <a:pt x="70" y="41"/>
                    </a:lnTo>
                    <a:lnTo>
                      <a:pt x="70" y="40"/>
                    </a:lnTo>
                    <a:lnTo>
                      <a:pt x="70" y="36"/>
                    </a:lnTo>
                    <a:lnTo>
                      <a:pt x="69" y="35"/>
                    </a:lnTo>
                    <a:lnTo>
                      <a:pt x="66" y="32"/>
                    </a:lnTo>
                    <a:lnTo>
                      <a:pt x="64" y="30"/>
                    </a:lnTo>
                    <a:lnTo>
                      <a:pt x="64" y="27"/>
                    </a:lnTo>
                    <a:lnTo>
                      <a:pt x="66" y="22"/>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4" name="Freeform 359">
                <a:extLst>
                  <a:ext uri="{FF2B5EF4-FFF2-40B4-BE49-F238E27FC236}">
                    <a16:creationId xmlns:a16="http://schemas.microsoft.com/office/drawing/2014/main" id="{6AC4CC8E-CDFF-4DB4-B629-D83FAE2B60AF}"/>
                  </a:ext>
                </a:extLst>
              </p:cNvPr>
              <p:cNvSpPr>
                <a:spLocks/>
              </p:cNvSpPr>
              <p:nvPr/>
            </p:nvSpPr>
            <p:spPr bwMode="auto">
              <a:xfrm>
                <a:off x="6551" y="1706"/>
                <a:ext cx="5" cy="6"/>
              </a:xfrm>
              <a:custGeom>
                <a:avLst/>
                <a:gdLst>
                  <a:gd name="T0" fmla="*/ 0 w 5"/>
                  <a:gd name="T1" fmla="*/ 3 h 6"/>
                  <a:gd name="T2" fmla="*/ 0 w 5"/>
                  <a:gd name="T3" fmla="*/ 5 h 6"/>
                  <a:gd name="T4" fmla="*/ 1 w 5"/>
                  <a:gd name="T5" fmla="*/ 6 h 6"/>
                  <a:gd name="T6" fmla="*/ 3 w 5"/>
                  <a:gd name="T7" fmla="*/ 5 h 6"/>
                  <a:gd name="T8" fmla="*/ 3 w 5"/>
                  <a:gd name="T9" fmla="*/ 3 h 6"/>
                  <a:gd name="T10" fmla="*/ 5 w 5"/>
                  <a:gd name="T11" fmla="*/ 0 h 6"/>
                  <a:gd name="T12" fmla="*/ 3 w 5"/>
                  <a:gd name="T13" fmla="*/ 0 h 6"/>
                  <a:gd name="T14" fmla="*/ 0 w 5"/>
                  <a:gd name="T15" fmla="*/ 3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6">
                    <a:moveTo>
                      <a:pt x="0" y="3"/>
                    </a:moveTo>
                    <a:lnTo>
                      <a:pt x="0" y="5"/>
                    </a:lnTo>
                    <a:lnTo>
                      <a:pt x="1" y="6"/>
                    </a:lnTo>
                    <a:lnTo>
                      <a:pt x="3" y="5"/>
                    </a:lnTo>
                    <a:lnTo>
                      <a:pt x="3" y="3"/>
                    </a:lnTo>
                    <a:lnTo>
                      <a:pt x="5" y="0"/>
                    </a:lnTo>
                    <a:lnTo>
                      <a:pt x="3" y="0"/>
                    </a:lnTo>
                    <a:lnTo>
                      <a:pt x="0" y="3"/>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5" name="Freeform 360">
                <a:extLst>
                  <a:ext uri="{FF2B5EF4-FFF2-40B4-BE49-F238E27FC236}">
                    <a16:creationId xmlns:a16="http://schemas.microsoft.com/office/drawing/2014/main" id="{A16CDAB7-075E-47AA-AA6F-8706A914AEB8}"/>
                  </a:ext>
                </a:extLst>
              </p:cNvPr>
              <p:cNvSpPr>
                <a:spLocks/>
              </p:cNvSpPr>
              <p:nvPr/>
            </p:nvSpPr>
            <p:spPr bwMode="auto">
              <a:xfrm>
                <a:off x="6564" y="1792"/>
                <a:ext cx="4" cy="11"/>
              </a:xfrm>
              <a:custGeom>
                <a:avLst/>
                <a:gdLst>
                  <a:gd name="T0" fmla="*/ 1 w 4"/>
                  <a:gd name="T1" fmla="*/ 11 h 11"/>
                  <a:gd name="T2" fmla="*/ 3 w 4"/>
                  <a:gd name="T3" fmla="*/ 11 h 11"/>
                  <a:gd name="T4" fmla="*/ 4 w 4"/>
                  <a:gd name="T5" fmla="*/ 10 h 11"/>
                  <a:gd name="T6" fmla="*/ 4 w 4"/>
                  <a:gd name="T7" fmla="*/ 6 h 11"/>
                  <a:gd name="T8" fmla="*/ 4 w 4"/>
                  <a:gd name="T9" fmla="*/ 5 h 11"/>
                  <a:gd name="T10" fmla="*/ 1 w 4"/>
                  <a:gd name="T11" fmla="*/ 5 h 11"/>
                  <a:gd name="T12" fmla="*/ 3 w 4"/>
                  <a:gd name="T13" fmla="*/ 2 h 11"/>
                  <a:gd name="T14" fmla="*/ 1 w 4"/>
                  <a:gd name="T15" fmla="*/ 0 h 11"/>
                  <a:gd name="T16" fmla="*/ 1 w 4"/>
                  <a:gd name="T17" fmla="*/ 2 h 11"/>
                  <a:gd name="T18" fmla="*/ 0 w 4"/>
                  <a:gd name="T19" fmla="*/ 6 h 11"/>
                  <a:gd name="T20" fmla="*/ 0 w 4"/>
                  <a:gd name="T21" fmla="*/ 8 h 11"/>
                  <a:gd name="T22" fmla="*/ 1 w 4"/>
                  <a:gd name="T23" fmla="*/ 6 h 11"/>
                  <a:gd name="T24" fmla="*/ 3 w 4"/>
                  <a:gd name="T25" fmla="*/ 8 h 11"/>
                  <a:gd name="T26" fmla="*/ 1 w 4"/>
                  <a:gd name="T27" fmla="*/ 10 h 11"/>
                  <a:gd name="T28" fmla="*/ 1 w 4"/>
                  <a:gd name="T29"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 h="11">
                    <a:moveTo>
                      <a:pt x="1" y="11"/>
                    </a:moveTo>
                    <a:lnTo>
                      <a:pt x="3" y="11"/>
                    </a:lnTo>
                    <a:lnTo>
                      <a:pt x="4" y="10"/>
                    </a:lnTo>
                    <a:lnTo>
                      <a:pt x="4" y="6"/>
                    </a:lnTo>
                    <a:lnTo>
                      <a:pt x="4" y="5"/>
                    </a:lnTo>
                    <a:lnTo>
                      <a:pt x="1" y="5"/>
                    </a:lnTo>
                    <a:lnTo>
                      <a:pt x="3" y="2"/>
                    </a:lnTo>
                    <a:lnTo>
                      <a:pt x="1" y="0"/>
                    </a:lnTo>
                    <a:lnTo>
                      <a:pt x="1" y="2"/>
                    </a:lnTo>
                    <a:lnTo>
                      <a:pt x="0" y="6"/>
                    </a:lnTo>
                    <a:lnTo>
                      <a:pt x="0" y="8"/>
                    </a:lnTo>
                    <a:lnTo>
                      <a:pt x="1" y="6"/>
                    </a:lnTo>
                    <a:lnTo>
                      <a:pt x="3" y="8"/>
                    </a:lnTo>
                    <a:lnTo>
                      <a:pt x="1" y="10"/>
                    </a:lnTo>
                    <a:lnTo>
                      <a:pt x="1" y="11"/>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6" name="Freeform 361">
                <a:extLst>
                  <a:ext uri="{FF2B5EF4-FFF2-40B4-BE49-F238E27FC236}">
                    <a16:creationId xmlns:a16="http://schemas.microsoft.com/office/drawing/2014/main" id="{54805FA6-ADC6-4039-86D8-2081CC581524}"/>
                  </a:ext>
                </a:extLst>
              </p:cNvPr>
              <p:cNvSpPr>
                <a:spLocks/>
              </p:cNvSpPr>
              <p:nvPr/>
            </p:nvSpPr>
            <p:spPr bwMode="auto">
              <a:xfrm>
                <a:off x="6532" y="1869"/>
                <a:ext cx="3" cy="6"/>
              </a:xfrm>
              <a:custGeom>
                <a:avLst/>
                <a:gdLst>
                  <a:gd name="T0" fmla="*/ 3 w 3"/>
                  <a:gd name="T1" fmla="*/ 0 h 6"/>
                  <a:gd name="T2" fmla="*/ 1 w 3"/>
                  <a:gd name="T3" fmla="*/ 0 h 6"/>
                  <a:gd name="T4" fmla="*/ 0 w 3"/>
                  <a:gd name="T5" fmla="*/ 1 h 6"/>
                  <a:gd name="T6" fmla="*/ 0 w 3"/>
                  <a:gd name="T7" fmla="*/ 4 h 6"/>
                  <a:gd name="T8" fmla="*/ 1 w 3"/>
                  <a:gd name="T9" fmla="*/ 6 h 6"/>
                  <a:gd name="T10" fmla="*/ 3 w 3"/>
                  <a:gd name="T11" fmla="*/ 6 h 6"/>
                  <a:gd name="T12" fmla="*/ 3 w 3"/>
                  <a:gd name="T13" fmla="*/ 4 h 6"/>
                  <a:gd name="T14" fmla="*/ 3 w 3"/>
                  <a:gd name="T15" fmla="*/ 3 h 6"/>
                  <a:gd name="T16" fmla="*/ 3 w 3"/>
                  <a:gd name="T17" fmla="*/ 1 h 6"/>
                  <a:gd name="T18" fmla="*/ 3 w 3"/>
                  <a:gd name="T19"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6">
                    <a:moveTo>
                      <a:pt x="3" y="0"/>
                    </a:moveTo>
                    <a:lnTo>
                      <a:pt x="1" y="0"/>
                    </a:lnTo>
                    <a:lnTo>
                      <a:pt x="0" y="1"/>
                    </a:lnTo>
                    <a:lnTo>
                      <a:pt x="0" y="4"/>
                    </a:lnTo>
                    <a:lnTo>
                      <a:pt x="1" y="6"/>
                    </a:lnTo>
                    <a:lnTo>
                      <a:pt x="3" y="6"/>
                    </a:lnTo>
                    <a:lnTo>
                      <a:pt x="3" y="4"/>
                    </a:lnTo>
                    <a:lnTo>
                      <a:pt x="3" y="3"/>
                    </a:lnTo>
                    <a:lnTo>
                      <a:pt x="3" y="1"/>
                    </a:lnTo>
                    <a:lnTo>
                      <a:pt x="3"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7" name="Freeform 362">
                <a:extLst>
                  <a:ext uri="{FF2B5EF4-FFF2-40B4-BE49-F238E27FC236}">
                    <a16:creationId xmlns:a16="http://schemas.microsoft.com/office/drawing/2014/main" id="{DAF76EA5-C524-415A-8DCD-2F6CF3BF0D63}"/>
                  </a:ext>
                </a:extLst>
              </p:cNvPr>
              <p:cNvSpPr>
                <a:spLocks/>
              </p:cNvSpPr>
              <p:nvPr/>
            </p:nvSpPr>
            <p:spPr bwMode="auto">
              <a:xfrm>
                <a:off x="6501" y="1875"/>
                <a:ext cx="34" cy="29"/>
              </a:xfrm>
              <a:custGeom>
                <a:avLst/>
                <a:gdLst>
                  <a:gd name="T0" fmla="*/ 23 w 34"/>
                  <a:gd name="T1" fmla="*/ 13 h 29"/>
                  <a:gd name="T2" fmla="*/ 26 w 34"/>
                  <a:gd name="T3" fmla="*/ 16 h 29"/>
                  <a:gd name="T4" fmla="*/ 28 w 34"/>
                  <a:gd name="T5" fmla="*/ 18 h 29"/>
                  <a:gd name="T6" fmla="*/ 29 w 34"/>
                  <a:gd name="T7" fmla="*/ 18 h 29"/>
                  <a:gd name="T8" fmla="*/ 31 w 34"/>
                  <a:gd name="T9" fmla="*/ 13 h 29"/>
                  <a:gd name="T10" fmla="*/ 34 w 34"/>
                  <a:gd name="T11" fmla="*/ 10 h 29"/>
                  <a:gd name="T12" fmla="*/ 34 w 34"/>
                  <a:gd name="T13" fmla="*/ 8 h 29"/>
                  <a:gd name="T14" fmla="*/ 32 w 34"/>
                  <a:gd name="T15" fmla="*/ 6 h 29"/>
                  <a:gd name="T16" fmla="*/ 32 w 34"/>
                  <a:gd name="T17" fmla="*/ 5 h 29"/>
                  <a:gd name="T18" fmla="*/ 29 w 34"/>
                  <a:gd name="T19" fmla="*/ 2 h 29"/>
                  <a:gd name="T20" fmla="*/ 28 w 34"/>
                  <a:gd name="T21" fmla="*/ 2 h 29"/>
                  <a:gd name="T22" fmla="*/ 24 w 34"/>
                  <a:gd name="T23" fmla="*/ 0 h 29"/>
                  <a:gd name="T24" fmla="*/ 21 w 34"/>
                  <a:gd name="T25" fmla="*/ 0 h 29"/>
                  <a:gd name="T26" fmla="*/ 18 w 34"/>
                  <a:gd name="T27" fmla="*/ 3 h 29"/>
                  <a:gd name="T28" fmla="*/ 18 w 34"/>
                  <a:gd name="T29" fmla="*/ 5 h 29"/>
                  <a:gd name="T30" fmla="*/ 16 w 34"/>
                  <a:gd name="T31" fmla="*/ 6 h 29"/>
                  <a:gd name="T32" fmla="*/ 13 w 34"/>
                  <a:gd name="T33" fmla="*/ 8 h 29"/>
                  <a:gd name="T34" fmla="*/ 12 w 34"/>
                  <a:gd name="T35" fmla="*/ 10 h 29"/>
                  <a:gd name="T36" fmla="*/ 10 w 34"/>
                  <a:gd name="T37" fmla="*/ 8 h 29"/>
                  <a:gd name="T38" fmla="*/ 8 w 34"/>
                  <a:gd name="T39" fmla="*/ 5 h 29"/>
                  <a:gd name="T40" fmla="*/ 7 w 34"/>
                  <a:gd name="T41" fmla="*/ 5 h 29"/>
                  <a:gd name="T42" fmla="*/ 4 w 34"/>
                  <a:gd name="T43" fmla="*/ 10 h 29"/>
                  <a:gd name="T44" fmla="*/ 4 w 34"/>
                  <a:gd name="T45" fmla="*/ 11 h 29"/>
                  <a:gd name="T46" fmla="*/ 2 w 34"/>
                  <a:gd name="T47" fmla="*/ 13 h 29"/>
                  <a:gd name="T48" fmla="*/ 0 w 34"/>
                  <a:gd name="T49" fmla="*/ 16 h 29"/>
                  <a:gd name="T50" fmla="*/ 5 w 34"/>
                  <a:gd name="T51" fmla="*/ 18 h 29"/>
                  <a:gd name="T52" fmla="*/ 5 w 34"/>
                  <a:gd name="T53" fmla="*/ 21 h 29"/>
                  <a:gd name="T54" fmla="*/ 5 w 34"/>
                  <a:gd name="T55" fmla="*/ 21 h 29"/>
                  <a:gd name="T56" fmla="*/ 5 w 34"/>
                  <a:gd name="T57" fmla="*/ 22 h 29"/>
                  <a:gd name="T58" fmla="*/ 7 w 34"/>
                  <a:gd name="T59" fmla="*/ 26 h 29"/>
                  <a:gd name="T60" fmla="*/ 10 w 34"/>
                  <a:gd name="T61" fmla="*/ 26 h 29"/>
                  <a:gd name="T62" fmla="*/ 10 w 34"/>
                  <a:gd name="T63" fmla="*/ 27 h 29"/>
                  <a:gd name="T64" fmla="*/ 12 w 34"/>
                  <a:gd name="T65" fmla="*/ 29 h 29"/>
                  <a:gd name="T66" fmla="*/ 12 w 34"/>
                  <a:gd name="T67" fmla="*/ 27 h 29"/>
                  <a:gd name="T68" fmla="*/ 13 w 34"/>
                  <a:gd name="T69" fmla="*/ 27 h 29"/>
                  <a:gd name="T70" fmla="*/ 15 w 34"/>
                  <a:gd name="T71" fmla="*/ 27 h 29"/>
                  <a:gd name="T72" fmla="*/ 15 w 34"/>
                  <a:gd name="T73" fmla="*/ 26 h 29"/>
                  <a:gd name="T74" fmla="*/ 12 w 34"/>
                  <a:gd name="T75" fmla="*/ 22 h 29"/>
                  <a:gd name="T76" fmla="*/ 13 w 34"/>
                  <a:gd name="T77" fmla="*/ 21 h 29"/>
                  <a:gd name="T78" fmla="*/ 15 w 34"/>
                  <a:gd name="T79" fmla="*/ 16 h 29"/>
                  <a:gd name="T80" fmla="*/ 18 w 34"/>
                  <a:gd name="T81" fmla="*/ 14 h 29"/>
                  <a:gd name="T82" fmla="*/ 20 w 34"/>
                  <a:gd name="T83" fmla="*/ 13 h 29"/>
                  <a:gd name="T84" fmla="*/ 23 w 34"/>
                  <a:gd name="T85" fmla="*/ 13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4" h="29">
                    <a:moveTo>
                      <a:pt x="23" y="13"/>
                    </a:moveTo>
                    <a:lnTo>
                      <a:pt x="26" y="16"/>
                    </a:lnTo>
                    <a:lnTo>
                      <a:pt x="28" y="18"/>
                    </a:lnTo>
                    <a:lnTo>
                      <a:pt x="29" y="18"/>
                    </a:lnTo>
                    <a:lnTo>
                      <a:pt x="31" y="13"/>
                    </a:lnTo>
                    <a:lnTo>
                      <a:pt x="34" y="10"/>
                    </a:lnTo>
                    <a:lnTo>
                      <a:pt x="34" y="8"/>
                    </a:lnTo>
                    <a:lnTo>
                      <a:pt x="32" y="6"/>
                    </a:lnTo>
                    <a:lnTo>
                      <a:pt x="32" y="5"/>
                    </a:lnTo>
                    <a:lnTo>
                      <a:pt x="29" y="2"/>
                    </a:lnTo>
                    <a:lnTo>
                      <a:pt x="28" y="2"/>
                    </a:lnTo>
                    <a:lnTo>
                      <a:pt x="24" y="0"/>
                    </a:lnTo>
                    <a:lnTo>
                      <a:pt x="21" y="0"/>
                    </a:lnTo>
                    <a:lnTo>
                      <a:pt x="18" y="3"/>
                    </a:lnTo>
                    <a:lnTo>
                      <a:pt x="18" y="5"/>
                    </a:lnTo>
                    <a:lnTo>
                      <a:pt x="16" y="6"/>
                    </a:lnTo>
                    <a:lnTo>
                      <a:pt x="13" y="8"/>
                    </a:lnTo>
                    <a:lnTo>
                      <a:pt x="12" y="10"/>
                    </a:lnTo>
                    <a:lnTo>
                      <a:pt x="10" y="8"/>
                    </a:lnTo>
                    <a:lnTo>
                      <a:pt x="8" y="5"/>
                    </a:lnTo>
                    <a:lnTo>
                      <a:pt x="7" y="5"/>
                    </a:lnTo>
                    <a:lnTo>
                      <a:pt x="4" y="10"/>
                    </a:lnTo>
                    <a:lnTo>
                      <a:pt x="4" y="11"/>
                    </a:lnTo>
                    <a:lnTo>
                      <a:pt x="2" y="13"/>
                    </a:lnTo>
                    <a:lnTo>
                      <a:pt x="0" y="16"/>
                    </a:lnTo>
                    <a:lnTo>
                      <a:pt x="5" y="18"/>
                    </a:lnTo>
                    <a:lnTo>
                      <a:pt x="5" y="21"/>
                    </a:lnTo>
                    <a:lnTo>
                      <a:pt x="5" y="21"/>
                    </a:lnTo>
                    <a:lnTo>
                      <a:pt x="5" y="22"/>
                    </a:lnTo>
                    <a:lnTo>
                      <a:pt x="7" y="26"/>
                    </a:lnTo>
                    <a:lnTo>
                      <a:pt x="10" y="26"/>
                    </a:lnTo>
                    <a:lnTo>
                      <a:pt x="10" y="27"/>
                    </a:lnTo>
                    <a:lnTo>
                      <a:pt x="12" y="29"/>
                    </a:lnTo>
                    <a:lnTo>
                      <a:pt x="12" y="27"/>
                    </a:lnTo>
                    <a:lnTo>
                      <a:pt x="13" y="27"/>
                    </a:lnTo>
                    <a:lnTo>
                      <a:pt x="15" y="27"/>
                    </a:lnTo>
                    <a:lnTo>
                      <a:pt x="15" y="26"/>
                    </a:lnTo>
                    <a:lnTo>
                      <a:pt x="12" y="22"/>
                    </a:lnTo>
                    <a:lnTo>
                      <a:pt x="13" y="21"/>
                    </a:lnTo>
                    <a:lnTo>
                      <a:pt x="15" y="16"/>
                    </a:lnTo>
                    <a:lnTo>
                      <a:pt x="18" y="14"/>
                    </a:lnTo>
                    <a:lnTo>
                      <a:pt x="20" y="13"/>
                    </a:lnTo>
                    <a:lnTo>
                      <a:pt x="23" y="13"/>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8" name="Freeform 363">
                <a:extLst>
                  <a:ext uri="{FF2B5EF4-FFF2-40B4-BE49-F238E27FC236}">
                    <a16:creationId xmlns:a16="http://schemas.microsoft.com/office/drawing/2014/main" id="{40568457-619D-4857-BA0B-4C25331FE256}"/>
                  </a:ext>
                </a:extLst>
              </p:cNvPr>
              <p:cNvSpPr>
                <a:spLocks/>
              </p:cNvSpPr>
              <p:nvPr/>
            </p:nvSpPr>
            <p:spPr bwMode="auto">
              <a:xfrm>
                <a:off x="6524" y="1870"/>
                <a:ext cx="3" cy="3"/>
              </a:xfrm>
              <a:custGeom>
                <a:avLst/>
                <a:gdLst>
                  <a:gd name="T0" fmla="*/ 3 w 3"/>
                  <a:gd name="T1" fmla="*/ 2 h 3"/>
                  <a:gd name="T2" fmla="*/ 1 w 3"/>
                  <a:gd name="T3" fmla="*/ 0 h 3"/>
                  <a:gd name="T4" fmla="*/ 0 w 3"/>
                  <a:gd name="T5" fmla="*/ 3 h 3"/>
                  <a:gd name="T6" fmla="*/ 1 w 3"/>
                  <a:gd name="T7" fmla="*/ 3 h 3"/>
                  <a:gd name="T8" fmla="*/ 3 w 3"/>
                  <a:gd name="T9" fmla="*/ 3 h 3"/>
                  <a:gd name="T10" fmla="*/ 3 w 3"/>
                  <a:gd name="T11" fmla="*/ 2 h 3"/>
                </a:gdLst>
                <a:ahLst/>
                <a:cxnLst>
                  <a:cxn ang="0">
                    <a:pos x="T0" y="T1"/>
                  </a:cxn>
                  <a:cxn ang="0">
                    <a:pos x="T2" y="T3"/>
                  </a:cxn>
                  <a:cxn ang="0">
                    <a:pos x="T4" y="T5"/>
                  </a:cxn>
                  <a:cxn ang="0">
                    <a:pos x="T6" y="T7"/>
                  </a:cxn>
                  <a:cxn ang="0">
                    <a:pos x="T8" y="T9"/>
                  </a:cxn>
                  <a:cxn ang="0">
                    <a:pos x="T10" y="T11"/>
                  </a:cxn>
                </a:cxnLst>
                <a:rect l="0" t="0" r="r" b="b"/>
                <a:pathLst>
                  <a:path w="3" h="3">
                    <a:moveTo>
                      <a:pt x="3" y="2"/>
                    </a:moveTo>
                    <a:lnTo>
                      <a:pt x="1" y="0"/>
                    </a:lnTo>
                    <a:lnTo>
                      <a:pt x="0" y="3"/>
                    </a:lnTo>
                    <a:lnTo>
                      <a:pt x="1" y="3"/>
                    </a:lnTo>
                    <a:lnTo>
                      <a:pt x="3" y="3"/>
                    </a:lnTo>
                    <a:lnTo>
                      <a:pt x="3" y="2"/>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9" name="Freeform 364">
                <a:extLst>
                  <a:ext uri="{FF2B5EF4-FFF2-40B4-BE49-F238E27FC236}">
                    <a16:creationId xmlns:a16="http://schemas.microsoft.com/office/drawing/2014/main" id="{0361E767-8FD4-427F-9116-E7EE65ECC3D2}"/>
                  </a:ext>
                </a:extLst>
              </p:cNvPr>
              <p:cNvSpPr>
                <a:spLocks/>
              </p:cNvSpPr>
              <p:nvPr/>
            </p:nvSpPr>
            <p:spPr bwMode="auto">
              <a:xfrm>
                <a:off x="6489" y="1948"/>
                <a:ext cx="4" cy="5"/>
              </a:xfrm>
              <a:custGeom>
                <a:avLst/>
                <a:gdLst>
                  <a:gd name="T0" fmla="*/ 3 w 4"/>
                  <a:gd name="T1" fmla="*/ 5 h 5"/>
                  <a:gd name="T2" fmla="*/ 4 w 4"/>
                  <a:gd name="T3" fmla="*/ 4 h 5"/>
                  <a:gd name="T4" fmla="*/ 4 w 4"/>
                  <a:gd name="T5" fmla="*/ 2 h 5"/>
                  <a:gd name="T6" fmla="*/ 1 w 4"/>
                  <a:gd name="T7" fmla="*/ 0 h 5"/>
                  <a:gd name="T8" fmla="*/ 0 w 4"/>
                  <a:gd name="T9" fmla="*/ 0 h 5"/>
                  <a:gd name="T10" fmla="*/ 0 w 4"/>
                  <a:gd name="T11" fmla="*/ 2 h 5"/>
                  <a:gd name="T12" fmla="*/ 1 w 4"/>
                  <a:gd name="T13" fmla="*/ 5 h 5"/>
                  <a:gd name="T14" fmla="*/ 3 w 4"/>
                  <a:gd name="T15" fmla="*/ 5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5">
                    <a:moveTo>
                      <a:pt x="3" y="5"/>
                    </a:moveTo>
                    <a:lnTo>
                      <a:pt x="4" y="4"/>
                    </a:lnTo>
                    <a:lnTo>
                      <a:pt x="4" y="2"/>
                    </a:lnTo>
                    <a:lnTo>
                      <a:pt x="1" y="0"/>
                    </a:lnTo>
                    <a:lnTo>
                      <a:pt x="0" y="0"/>
                    </a:lnTo>
                    <a:lnTo>
                      <a:pt x="0" y="2"/>
                    </a:lnTo>
                    <a:lnTo>
                      <a:pt x="1" y="5"/>
                    </a:lnTo>
                    <a:lnTo>
                      <a:pt x="3" y="5"/>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0" name="Freeform 365">
                <a:extLst>
                  <a:ext uri="{FF2B5EF4-FFF2-40B4-BE49-F238E27FC236}">
                    <a16:creationId xmlns:a16="http://schemas.microsoft.com/office/drawing/2014/main" id="{553183BF-2874-4A4E-B8FE-2058B0070C10}"/>
                  </a:ext>
                </a:extLst>
              </p:cNvPr>
              <p:cNvSpPr>
                <a:spLocks/>
              </p:cNvSpPr>
              <p:nvPr/>
            </p:nvSpPr>
            <p:spPr bwMode="auto">
              <a:xfrm>
                <a:off x="6501" y="1840"/>
                <a:ext cx="2" cy="2"/>
              </a:xfrm>
              <a:custGeom>
                <a:avLst/>
                <a:gdLst>
                  <a:gd name="T0" fmla="*/ 0 w 2"/>
                  <a:gd name="T1" fmla="*/ 0 h 2"/>
                  <a:gd name="T2" fmla="*/ 0 w 2"/>
                  <a:gd name="T3" fmla="*/ 2 h 2"/>
                  <a:gd name="T4" fmla="*/ 0 w 2"/>
                  <a:gd name="T5" fmla="*/ 2 h 2"/>
                  <a:gd name="T6" fmla="*/ 2 w 2"/>
                  <a:gd name="T7" fmla="*/ 2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lnTo>
                      <a:pt x="0" y="2"/>
                    </a:lnTo>
                    <a:lnTo>
                      <a:pt x="0" y="2"/>
                    </a:lnTo>
                    <a:lnTo>
                      <a:pt x="2" y="2"/>
                    </a:lnTo>
                    <a:lnTo>
                      <a:pt x="0"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1" name="Freeform 366">
                <a:extLst>
                  <a:ext uri="{FF2B5EF4-FFF2-40B4-BE49-F238E27FC236}">
                    <a16:creationId xmlns:a16="http://schemas.microsoft.com/office/drawing/2014/main" id="{8A867AB3-F734-4F4D-A706-313009C23139}"/>
                  </a:ext>
                </a:extLst>
              </p:cNvPr>
              <p:cNvSpPr>
                <a:spLocks/>
              </p:cNvSpPr>
              <p:nvPr/>
            </p:nvSpPr>
            <p:spPr bwMode="auto">
              <a:xfrm>
                <a:off x="6457" y="1904"/>
                <a:ext cx="3" cy="1"/>
              </a:xfrm>
              <a:custGeom>
                <a:avLst/>
                <a:gdLst>
                  <a:gd name="T0" fmla="*/ 1 w 3"/>
                  <a:gd name="T1" fmla="*/ 1 h 1"/>
                  <a:gd name="T2" fmla="*/ 3 w 3"/>
                  <a:gd name="T3" fmla="*/ 0 h 1"/>
                  <a:gd name="T4" fmla="*/ 0 w 3"/>
                  <a:gd name="T5" fmla="*/ 0 h 1"/>
                  <a:gd name="T6" fmla="*/ 1 w 3"/>
                  <a:gd name="T7" fmla="*/ 1 h 1"/>
                </a:gdLst>
                <a:ahLst/>
                <a:cxnLst>
                  <a:cxn ang="0">
                    <a:pos x="T0" y="T1"/>
                  </a:cxn>
                  <a:cxn ang="0">
                    <a:pos x="T2" y="T3"/>
                  </a:cxn>
                  <a:cxn ang="0">
                    <a:pos x="T4" y="T5"/>
                  </a:cxn>
                  <a:cxn ang="0">
                    <a:pos x="T6" y="T7"/>
                  </a:cxn>
                </a:cxnLst>
                <a:rect l="0" t="0" r="r" b="b"/>
                <a:pathLst>
                  <a:path w="3" h="1">
                    <a:moveTo>
                      <a:pt x="1" y="1"/>
                    </a:moveTo>
                    <a:lnTo>
                      <a:pt x="3" y="0"/>
                    </a:lnTo>
                    <a:lnTo>
                      <a:pt x="0" y="0"/>
                    </a:lnTo>
                    <a:lnTo>
                      <a:pt x="1" y="1"/>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2" name="Freeform 367">
                <a:extLst>
                  <a:ext uri="{FF2B5EF4-FFF2-40B4-BE49-F238E27FC236}">
                    <a16:creationId xmlns:a16="http://schemas.microsoft.com/office/drawing/2014/main" id="{8A34B605-5768-4292-8284-7A2B2D5E8B55}"/>
                  </a:ext>
                </a:extLst>
              </p:cNvPr>
              <p:cNvSpPr>
                <a:spLocks/>
              </p:cNvSpPr>
              <p:nvPr/>
            </p:nvSpPr>
            <p:spPr bwMode="auto">
              <a:xfrm>
                <a:off x="6412" y="2060"/>
                <a:ext cx="3" cy="3"/>
              </a:xfrm>
              <a:custGeom>
                <a:avLst/>
                <a:gdLst>
                  <a:gd name="T0" fmla="*/ 3 w 3"/>
                  <a:gd name="T1" fmla="*/ 3 h 3"/>
                  <a:gd name="T2" fmla="*/ 3 w 3"/>
                  <a:gd name="T3" fmla="*/ 2 h 3"/>
                  <a:gd name="T4" fmla="*/ 3 w 3"/>
                  <a:gd name="T5" fmla="*/ 0 h 3"/>
                  <a:gd name="T6" fmla="*/ 2 w 3"/>
                  <a:gd name="T7" fmla="*/ 0 h 3"/>
                  <a:gd name="T8" fmla="*/ 0 w 3"/>
                  <a:gd name="T9" fmla="*/ 3 h 3"/>
                  <a:gd name="T10" fmla="*/ 3 w 3"/>
                  <a:gd name="T11" fmla="*/ 3 h 3"/>
                </a:gdLst>
                <a:ahLst/>
                <a:cxnLst>
                  <a:cxn ang="0">
                    <a:pos x="T0" y="T1"/>
                  </a:cxn>
                  <a:cxn ang="0">
                    <a:pos x="T2" y="T3"/>
                  </a:cxn>
                  <a:cxn ang="0">
                    <a:pos x="T4" y="T5"/>
                  </a:cxn>
                  <a:cxn ang="0">
                    <a:pos x="T6" y="T7"/>
                  </a:cxn>
                  <a:cxn ang="0">
                    <a:pos x="T8" y="T9"/>
                  </a:cxn>
                  <a:cxn ang="0">
                    <a:pos x="T10" y="T11"/>
                  </a:cxn>
                </a:cxnLst>
                <a:rect l="0" t="0" r="r" b="b"/>
                <a:pathLst>
                  <a:path w="3" h="3">
                    <a:moveTo>
                      <a:pt x="3" y="3"/>
                    </a:moveTo>
                    <a:lnTo>
                      <a:pt x="3" y="2"/>
                    </a:lnTo>
                    <a:lnTo>
                      <a:pt x="3" y="0"/>
                    </a:lnTo>
                    <a:lnTo>
                      <a:pt x="2" y="0"/>
                    </a:lnTo>
                    <a:lnTo>
                      <a:pt x="0" y="3"/>
                    </a:lnTo>
                    <a:lnTo>
                      <a:pt x="3" y="3"/>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3" name="Freeform 368">
                <a:extLst>
                  <a:ext uri="{FF2B5EF4-FFF2-40B4-BE49-F238E27FC236}">
                    <a16:creationId xmlns:a16="http://schemas.microsoft.com/office/drawing/2014/main" id="{4E08E505-6DDA-4EC5-82A6-D41F9B6E2C1A}"/>
                  </a:ext>
                </a:extLst>
              </p:cNvPr>
              <p:cNvSpPr>
                <a:spLocks/>
              </p:cNvSpPr>
              <p:nvPr/>
            </p:nvSpPr>
            <p:spPr bwMode="auto">
              <a:xfrm>
                <a:off x="6476" y="1910"/>
                <a:ext cx="3" cy="2"/>
              </a:xfrm>
              <a:custGeom>
                <a:avLst/>
                <a:gdLst>
                  <a:gd name="T0" fmla="*/ 3 w 3"/>
                  <a:gd name="T1" fmla="*/ 0 h 2"/>
                  <a:gd name="T2" fmla="*/ 2 w 3"/>
                  <a:gd name="T3" fmla="*/ 0 h 2"/>
                  <a:gd name="T4" fmla="*/ 0 w 3"/>
                  <a:gd name="T5" fmla="*/ 2 h 2"/>
                  <a:gd name="T6" fmla="*/ 0 w 3"/>
                  <a:gd name="T7" fmla="*/ 2 h 2"/>
                  <a:gd name="T8" fmla="*/ 2 w 3"/>
                  <a:gd name="T9" fmla="*/ 2 h 2"/>
                  <a:gd name="T10" fmla="*/ 3 w 3"/>
                  <a:gd name="T11" fmla="*/ 0 h 2"/>
                </a:gdLst>
                <a:ahLst/>
                <a:cxnLst>
                  <a:cxn ang="0">
                    <a:pos x="T0" y="T1"/>
                  </a:cxn>
                  <a:cxn ang="0">
                    <a:pos x="T2" y="T3"/>
                  </a:cxn>
                  <a:cxn ang="0">
                    <a:pos x="T4" y="T5"/>
                  </a:cxn>
                  <a:cxn ang="0">
                    <a:pos x="T6" y="T7"/>
                  </a:cxn>
                  <a:cxn ang="0">
                    <a:pos x="T8" y="T9"/>
                  </a:cxn>
                  <a:cxn ang="0">
                    <a:pos x="T10" y="T11"/>
                  </a:cxn>
                </a:cxnLst>
                <a:rect l="0" t="0" r="r" b="b"/>
                <a:pathLst>
                  <a:path w="3" h="2">
                    <a:moveTo>
                      <a:pt x="3" y="0"/>
                    </a:moveTo>
                    <a:lnTo>
                      <a:pt x="2" y="0"/>
                    </a:lnTo>
                    <a:lnTo>
                      <a:pt x="0" y="2"/>
                    </a:lnTo>
                    <a:lnTo>
                      <a:pt x="0" y="2"/>
                    </a:lnTo>
                    <a:lnTo>
                      <a:pt x="2" y="2"/>
                    </a:lnTo>
                    <a:lnTo>
                      <a:pt x="3"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4" name="Freeform 369">
                <a:extLst>
                  <a:ext uri="{FF2B5EF4-FFF2-40B4-BE49-F238E27FC236}">
                    <a16:creationId xmlns:a16="http://schemas.microsoft.com/office/drawing/2014/main" id="{58C5684B-AEF6-4893-A309-6F34F3E8CA3F}"/>
                  </a:ext>
                </a:extLst>
              </p:cNvPr>
              <p:cNvSpPr>
                <a:spLocks/>
              </p:cNvSpPr>
              <p:nvPr/>
            </p:nvSpPr>
            <p:spPr bwMode="auto">
              <a:xfrm>
                <a:off x="6417" y="2057"/>
                <a:ext cx="3" cy="5"/>
              </a:xfrm>
              <a:custGeom>
                <a:avLst/>
                <a:gdLst>
                  <a:gd name="T0" fmla="*/ 2 w 3"/>
                  <a:gd name="T1" fmla="*/ 5 h 5"/>
                  <a:gd name="T2" fmla="*/ 3 w 3"/>
                  <a:gd name="T3" fmla="*/ 5 h 5"/>
                  <a:gd name="T4" fmla="*/ 3 w 3"/>
                  <a:gd name="T5" fmla="*/ 1 h 5"/>
                  <a:gd name="T6" fmla="*/ 2 w 3"/>
                  <a:gd name="T7" fmla="*/ 0 h 5"/>
                  <a:gd name="T8" fmla="*/ 0 w 3"/>
                  <a:gd name="T9" fmla="*/ 1 h 5"/>
                  <a:gd name="T10" fmla="*/ 2 w 3"/>
                  <a:gd name="T11" fmla="*/ 5 h 5"/>
                </a:gdLst>
                <a:ahLst/>
                <a:cxnLst>
                  <a:cxn ang="0">
                    <a:pos x="T0" y="T1"/>
                  </a:cxn>
                  <a:cxn ang="0">
                    <a:pos x="T2" y="T3"/>
                  </a:cxn>
                  <a:cxn ang="0">
                    <a:pos x="T4" y="T5"/>
                  </a:cxn>
                  <a:cxn ang="0">
                    <a:pos x="T6" y="T7"/>
                  </a:cxn>
                  <a:cxn ang="0">
                    <a:pos x="T8" y="T9"/>
                  </a:cxn>
                  <a:cxn ang="0">
                    <a:pos x="T10" y="T11"/>
                  </a:cxn>
                </a:cxnLst>
                <a:rect l="0" t="0" r="r" b="b"/>
                <a:pathLst>
                  <a:path w="3" h="5">
                    <a:moveTo>
                      <a:pt x="2" y="5"/>
                    </a:moveTo>
                    <a:lnTo>
                      <a:pt x="3" y="5"/>
                    </a:lnTo>
                    <a:lnTo>
                      <a:pt x="3" y="1"/>
                    </a:lnTo>
                    <a:lnTo>
                      <a:pt x="2" y="0"/>
                    </a:lnTo>
                    <a:lnTo>
                      <a:pt x="0" y="1"/>
                    </a:lnTo>
                    <a:lnTo>
                      <a:pt x="2" y="5"/>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5" name="Freeform 370">
                <a:extLst>
                  <a:ext uri="{FF2B5EF4-FFF2-40B4-BE49-F238E27FC236}">
                    <a16:creationId xmlns:a16="http://schemas.microsoft.com/office/drawing/2014/main" id="{BF6C894F-5E60-4609-9401-34760D401187}"/>
                  </a:ext>
                </a:extLst>
              </p:cNvPr>
              <p:cNvSpPr>
                <a:spLocks/>
              </p:cNvSpPr>
              <p:nvPr/>
            </p:nvSpPr>
            <p:spPr bwMode="auto">
              <a:xfrm>
                <a:off x="6458" y="1902"/>
                <a:ext cx="2"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lnTo>
                      <a:pt x="2"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6" name="Freeform 371">
                <a:extLst>
                  <a:ext uri="{FF2B5EF4-FFF2-40B4-BE49-F238E27FC236}">
                    <a16:creationId xmlns:a16="http://schemas.microsoft.com/office/drawing/2014/main" id="{C6BA3417-1951-4AA1-BB48-5A21D6409445}"/>
                  </a:ext>
                </a:extLst>
              </p:cNvPr>
              <p:cNvSpPr>
                <a:spLocks/>
              </p:cNvSpPr>
              <p:nvPr/>
            </p:nvSpPr>
            <p:spPr bwMode="auto">
              <a:xfrm>
                <a:off x="6503" y="1837"/>
                <a:ext cx="3" cy="3"/>
              </a:xfrm>
              <a:custGeom>
                <a:avLst/>
                <a:gdLst>
                  <a:gd name="T0" fmla="*/ 3 w 3"/>
                  <a:gd name="T1" fmla="*/ 3 h 3"/>
                  <a:gd name="T2" fmla="*/ 3 w 3"/>
                  <a:gd name="T3" fmla="*/ 0 h 3"/>
                  <a:gd name="T4" fmla="*/ 2 w 3"/>
                  <a:gd name="T5" fmla="*/ 1 h 3"/>
                  <a:gd name="T6" fmla="*/ 0 w 3"/>
                  <a:gd name="T7" fmla="*/ 3 h 3"/>
                  <a:gd name="T8" fmla="*/ 2 w 3"/>
                  <a:gd name="T9" fmla="*/ 3 h 3"/>
                  <a:gd name="T10" fmla="*/ 2 w 3"/>
                  <a:gd name="T11" fmla="*/ 3 h 3"/>
                  <a:gd name="T12" fmla="*/ 3 w 3"/>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3" h="3">
                    <a:moveTo>
                      <a:pt x="3" y="3"/>
                    </a:moveTo>
                    <a:lnTo>
                      <a:pt x="3" y="0"/>
                    </a:lnTo>
                    <a:lnTo>
                      <a:pt x="2" y="1"/>
                    </a:lnTo>
                    <a:lnTo>
                      <a:pt x="0" y="3"/>
                    </a:lnTo>
                    <a:lnTo>
                      <a:pt x="2" y="3"/>
                    </a:lnTo>
                    <a:lnTo>
                      <a:pt x="2" y="3"/>
                    </a:lnTo>
                    <a:lnTo>
                      <a:pt x="3" y="3"/>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7" name="Freeform 372">
                <a:extLst>
                  <a:ext uri="{FF2B5EF4-FFF2-40B4-BE49-F238E27FC236}">
                    <a16:creationId xmlns:a16="http://schemas.microsoft.com/office/drawing/2014/main" id="{C9EB5E83-F66D-486A-9B41-B0A9A6276455}"/>
                  </a:ext>
                </a:extLst>
              </p:cNvPr>
              <p:cNvSpPr>
                <a:spLocks/>
              </p:cNvSpPr>
              <p:nvPr/>
            </p:nvSpPr>
            <p:spPr bwMode="auto">
              <a:xfrm>
                <a:off x="6460" y="2012"/>
                <a:ext cx="8" cy="13"/>
              </a:xfrm>
              <a:custGeom>
                <a:avLst/>
                <a:gdLst>
                  <a:gd name="T0" fmla="*/ 2 w 8"/>
                  <a:gd name="T1" fmla="*/ 13 h 13"/>
                  <a:gd name="T2" fmla="*/ 3 w 8"/>
                  <a:gd name="T3" fmla="*/ 13 h 13"/>
                  <a:gd name="T4" fmla="*/ 3 w 8"/>
                  <a:gd name="T5" fmla="*/ 10 h 13"/>
                  <a:gd name="T6" fmla="*/ 6 w 8"/>
                  <a:gd name="T7" fmla="*/ 8 h 13"/>
                  <a:gd name="T8" fmla="*/ 6 w 8"/>
                  <a:gd name="T9" fmla="*/ 5 h 13"/>
                  <a:gd name="T10" fmla="*/ 8 w 8"/>
                  <a:gd name="T11" fmla="*/ 3 h 13"/>
                  <a:gd name="T12" fmla="*/ 6 w 8"/>
                  <a:gd name="T13" fmla="*/ 0 h 13"/>
                  <a:gd name="T14" fmla="*/ 5 w 8"/>
                  <a:gd name="T15" fmla="*/ 3 h 13"/>
                  <a:gd name="T16" fmla="*/ 3 w 8"/>
                  <a:gd name="T17" fmla="*/ 5 h 13"/>
                  <a:gd name="T18" fmla="*/ 3 w 8"/>
                  <a:gd name="T19" fmla="*/ 7 h 13"/>
                  <a:gd name="T20" fmla="*/ 3 w 8"/>
                  <a:gd name="T21" fmla="*/ 7 h 13"/>
                  <a:gd name="T22" fmla="*/ 0 w 8"/>
                  <a:gd name="T23" fmla="*/ 10 h 13"/>
                  <a:gd name="T24" fmla="*/ 2 w 8"/>
                  <a:gd name="T25"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13">
                    <a:moveTo>
                      <a:pt x="2" y="13"/>
                    </a:moveTo>
                    <a:lnTo>
                      <a:pt x="3" y="13"/>
                    </a:lnTo>
                    <a:lnTo>
                      <a:pt x="3" y="10"/>
                    </a:lnTo>
                    <a:lnTo>
                      <a:pt x="6" y="8"/>
                    </a:lnTo>
                    <a:lnTo>
                      <a:pt x="6" y="5"/>
                    </a:lnTo>
                    <a:lnTo>
                      <a:pt x="8" y="3"/>
                    </a:lnTo>
                    <a:lnTo>
                      <a:pt x="6" y="0"/>
                    </a:lnTo>
                    <a:lnTo>
                      <a:pt x="5" y="3"/>
                    </a:lnTo>
                    <a:lnTo>
                      <a:pt x="3" y="5"/>
                    </a:lnTo>
                    <a:lnTo>
                      <a:pt x="3" y="7"/>
                    </a:lnTo>
                    <a:lnTo>
                      <a:pt x="3" y="7"/>
                    </a:lnTo>
                    <a:lnTo>
                      <a:pt x="0" y="10"/>
                    </a:lnTo>
                    <a:lnTo>
                      <a:pt x="2" y="13"/>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8" name="Freeform 373">
                <a:extLst>
                  <a:ext uri="{FF2B5EF4-FFF2-40B4-BE49-F238E27FC236}">
                    <a16:creationId xmlns:a16="http://schemas.microsoft.com/office/drawing/2014/main" id="{327ACABE-A014-4E11-B809-2C32C27100D3}"/>
                  </a:ext>
                </a:extLst>
              </p:cNvPr>
              <p:cNvSpPr>
                <a:spLocks/>
              </p:cNvSpPr>
              <p:nvPr/>
            </p:nvSpPr>
            <p:spPr bwMode="auto">
              <a:xfrm>
                <a:off x="6430" y="2049"/>
                <a:ext cx="5" cy="5"/>
              </a:xfrm>
              <a:custGeom>
                <a:avLst/>
                <a:gdLst>
                  <a:gd name="T0" fmla="*/ 5 w 5"/>
                  <a:gd name="T1" fmla="*/ 1 h 5"/>
                  <a:gd name="T2" fmla="*/ 1 w 5"/>
                  <a:gd name="T3" fmla="*/ 0 h 5"/>
                  <a:gd name="T4" fmla="*/ 0 w 5"/>
                  <a:gd name="T5" fmla="*/ 3 h 5"/>
                  <a:gd name="T6" fmla="*/ 1 w 5"/>
                  <a:gd name="T7" fmla="*/ 5 h 5"/>
                  <a:gd name="T8" fmla="*/ 3 w 5"/>
                  <a:gd name="T9" fmla="*/ 5 h 5"/>
                  <a:gd name="T10" fmla="*/ 5 w 5"/>
                  <a:gd name="T11" fmla="*/ 1 h 5"/>
                </a:gdLst>
                <a:ahLst/>
                <a:cxnLst>
                  <a:cxn ang="0">
                    <a:pos x="T0" y="T1"/>
                  </a:cxn>
                  <a:cxn ang="0">
                    <a:pos x="T2" y="T3"/>
                  </a:cxn>
                  <a:cxn ang="0">
                    <a:pos x="T4" y="T5"/>
                  </a:cxn>
                  <a:cxn ang="0">
                    <a:pos x="T6" y="T7"/>
                  </a:cxn>
                  <a:cxn ang="0">
                    <a:pos x="T8" y="T9"/>
                  </a:cxn>
                  <a:cxn ang="0">
                    <a:pos x="T10" y="T11"/>
                  </a:cxn>
                </a:cxnLst>
                <a:rect l="0" t="0" r="r" b="b"/>
                <a:pathLst>
                  <a:path w="5" h="5">
                    <a:moveTo>
                      <a:pt x="5" y="1"/>
                    </a:moveTo>
                    <a:lnTo>
                      <a:pt x="1" y="0"/>
                    </a:lnTo>
                    <a:lnTo>
                      <a:pt x="0" y="3"/>
                    </a:lnTo>
                    <a:lnTo>
                      <a:pt x="1" y="5"/>
                    </a:lnTo>
                    <a:lnTo>
                      <a:pt x="3" y="5"/>
                    </a:lnTo>
                    <a:lnTo>
                      <a:pt x="5" y="1"/>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9" name="Freeform 374">
                <a:extLst>
                  <a:ext uri="{FF2B5EF4-FFF2-40B4-BE49-F238E27FC236}">
                    <a16:creationId xmlns:a16="http://schemas.microsoft.com/office/drawing/2014/main" id="{ADF130F0-3770-41C5-B29F-19196E731F1A}"/>
                  </a:ext>
                </a:extLst>
              </p:cNvPr>
              <p:cNvSpPr>
                <a:spLocks/>
              </p:cNvSpPr>
              <p:nvPr/>
            </p:nvSpPr>
            <p:spPr bwMode="auto">
              <a:xfrm>
                <a:off x="6466" y="1723"/>
                <a:ext cx="145" cy="216"/>
              </a:xfrm>
              <a:custGeom>
                <a:avLst/>
                <a:gdLst>
                  <a:gd name="T0" fmla="*/ 5 w 145"/>
                  <a:gd name="T1" fmla="*/ 173 h 216"/>
                  <a:gd name="T2" fmla="*/ 5 w 145"/>
                  <a:gd name="T3" fmla="*/ 181 h 216"/>
                  <a:gd name="T4" fmla="*/ 4 w 145"/>
                  <a:gd name="T5" fmla="*/ 182 h 216"/>
                  <a:gd name="T6" fmla="*/ 8 w 145"/>
                  <a:gd name="T7" fmla="*/ 184 h 216"/>
                  <a:gd name="T8" fmla="*/ 7 w 145"/>
                  <a:gd name="T9" fmla="*/ 181 h 216"/>
                  <a:gd name="T10" fmla="*/ 13 w 145"/>
                  <a:gd name="T11" fmla="*/ 181 h 216"/>
                  <a:gd name="T12" fmla="*/ 10 w 145"/>
                  <a:gd name="T13" fmla="*/ 197 h 216"/>
                  <a:gd name="T14" fmla="*/ 16 w 145"/>
                  <a:gd name="T15" fmla="*/ 213 h 216"/>
                  <a:gd name="T16" fmla="*/ 19 w 145"/>
                  <a:gd name="T17" fmla="*/ 203 h 216"/>
                  <a:gd name="T18" fmla="*/ 24 w 145"/>
                  <a:gd name="T19" fmla="*/ 213 h 216"/>
                  <a:gd name="T20" fmla="*/ 27 w 145"/>
                  <a:gd name="T21" fmla="*/ 206 h 216"/>
                  <a:gd name="T22" fmla="*/ 31 w 145"/>
                  <a:gd name="T23" fmla="*/ 198 h 216"/>
                  <a:gd name="T24" fmla="*/ 34 w 145"/>
                  <a:gd name="T25" fmla="*/ 178 h 216"/>
                  <a:gd name="T26" fmla="*/ 29 w 145"/>
                  <a:gd name="T27" fmla="*/ 171 h 216"/>
                  <a:gd name="T28" fmla="*/ 23 w 145"/>
                  <a:gd name="T29" fmla="*/ 168 h 216"/>
                  <a:gd name="T30" fmla="*/ 31 w 145"/>
                  <a:gd name="T31" fmla="*/ 160 h 216"/>
                  <a:gd name="T32" fmla="*/ 34 w 145"/>
                  <a:gd name="T33" fmla="*/ 152 h 216"/>
                  <a:gd name="T34" fmla="*/ 50 w 145"/>
                  <a:gd name="T35" fmla="*/ 150 h 216"/>
                  <a:gd name="T36" fmla="*/ 59 w 145"/>
                  <a:gd name="T37" fmla="*/ 146 h 216"/>
                  <a:gd name="T38" fmla="*/ 74 w 145"/>
                  <a:gd name="T39" fmla="*/ 146 h 216"/>
                  <a:gd name="T40" fmla="*/ 72 w 145"/>
                  <a:gd name="T41" fmla="*/ 158 h 216"/>
                  <a:gd name="T42" fmla="*/ 86 w 145"/>
                  <a:gd name="T43" fmla="*/ 162 h 216"/>
                  <a:gd name="T44" fmla="*/ 93 w 145"/>
                  <a:gd name="T45" fmla="*/ 150 h 216"/>
                  <a:gd name="T46" fmla="*/ 88 w 145"/>
                  <a:gd name="T47" fmla="*/ 141 h 216"/>
                  <a:gd name="T48" fmla="*/ 93 w 145"/>
                  <a:gd name="T49" fmla="*/ 141 h 216"/>
                  <a:gd name="T50" fmla="*/ 101 w 145"/>
                  <a:gd name="T51" fmla="*/ 141 h 216"/>
                  <a:gd name="T52" fmla="*/ 104 w 145"/>
                  <a:gd name="T53" fmla="*/ 141 h 216"/>
                  <a:gd name="T54" fmla="*/ 117 w 145"/>
                  <a:gd name="T55" fmla="*/ 133 h 216"/>
                  <a:gd name="T56" fmla="*/ 125 w 145"/>
                  <a:gd name="T57" fmla="*/ 138 h 216"/>
                  <a:gd name="T58" fmla="*/ 128 w 145"/>
                  <a:gd name="T59" fmla="*/ 123 h 216"/>
                  <a:gd name="T60" fmla="*/ 131 w 145"/>
                  <a:gd name="T61" fmla="*/ 126 h 216"/>
                  <a:gd name="T62" fmla="*/ 142 w 145"/>
                  <a:gd name="T63" fmla="*/ 128 h 216"/>
                  <a:gd name="T64" fmla="*/ 141 w 145"/>
                  <a:gd name="T65" fmla="*/ 112 h 216"/>
                  <a:gd name="T66" fmla="*/ 133 w 145"/>
                  <a:gd name="T67" fmla="*/ 74 h 216"/>
                  <a:gd name="T68" fmla="*/ 142 w 145"/>
                  <a:gd name="T69" fmla="*/ 66 h 216"/>
                  <a:gd name="T70" fmla="*/ 139 w 145"/>
                  <a:gd name="T71" fmla="*/ 53 h 216"/>
                  <a:gd name="T72" fmla="*/ 141 w 145"/>
                  <a:gd name="T73" fmla="*/ 40 h 216"/>
                  <a:gd name="T74" fmla="*/ 133 w 145"/>
                  <a:gd name="T75" fmla="*/ 23 h 216"/>
                  <a:gd name="T76" fmla="*/ 121 w 145"/>
                  <a:gd name="T77" fmla="*/ 0 h 216"/>
                  <a:gd name="T78" fmla="*/ 115 w 145"/>
                  <a:gd name="T79" fmla="*/ 0 h 216"/>
                  <a:gd name="T80" fmla="*/ 120 w 145"/>
                  <a:gd name="T81" fmla="*/ 8 h 216"/>
                  <a:gd name="T82" fmla="*/ 115 w 145"/>
                  <a:gd name="T83" fmla="*/ 15 h 216"/>
                  <a:gd name="T84" fmla="*/ 107 w 145"/>
                  <a:gd name="T85" fmla="*/ 7 h 216"/>
                  <a:gd name="T86" fmla="*/ 106 w 145"/>
                  <a:gd name="T87" fmla="*/ 21 h 216"/>
                  <a:gd name="T88" fmla="*/ 104 w 145"/>
                  <a:gd name="T89" fmla="*/ 32 h 216"/>
                  <a:gd name="T90" fmla="*/ 113 w 145"/>
                  <a:gd name="T91" fmla="*/ 50 h 216"/>
                  <a:gd name="T92" fmla="*/ 106 w 145"/>
                  <a:gd name="T93" fmla="*/ 80 h 216"/>
                  <a:gd name="T94" fmla="*/ 91 w 145"/>
                  <a:gd name="T95" fmla="*/ 98 h 216"/>
                  <a:gd name="T96" fmla="*/ 86 w 145"/>
                  <a:gd name="T97" fmla="*/ 90 h 216"/>
                  <a:gd name="T98" fmla="*/ 78 w 145"/>
                  <a:gd name="T99" fmla="*/ 90 h 216"/>
                  <a:gd name="T100" fmla="*/ 77 w 145"/>
                  <a:gd name="T101" fmla="*/ 111 h 216"/>
                  <a:gd name="T102" fmla="*/ 75 w 145"/>
                  <a:gd name="T103" fmla="*/ 122 h 216"/>
                  <a:gd name="T104" fmla="*/ 69 w 145"/>
                  <a:gd name="T105" fmla="*/ 126 h 216"/>
                  <a:gd name="T106" fmla="*/ 63 w 145"/>
                  <a:gd name="T107" fmla="*/ 123 h 216"/>
                  <a:gd name="T108" fmla="*/ 42 w 145"/>
                  <a:gd name="T109" fmla="*/ 128 h 216"/>
                  <a:gd name="T110" fmla="*/ 26 w 145"/>
                  <a:gd name="T111" fmla="*/ 144 h 216"/>
                  <a:gd name="T112" fmla="*/ 15 w 145"/>
                  <a:gd name="T113" fmla="*/ 154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5" h="216">
                    <a:moveTo>
                      <a:pt x="13" y="163"/>
                    </a:moveTo>
                    <a:lnTo>
                      <a:pt x="10" y="165"/>
                    </a:lnTo>
                    <a:lnTo>
                      <a:pt x="10" y="166"/>
                    </a:lnTo>
                    <a:lnTo>
                      <a:pt x="8" y="168"/>
                    </a:lnTo>
                    <a:lnTo>
                      <a:pt x="5" y="171"/>
                    </a:lnTo>
                    <a:lnTo>
                      <a:pt x="5" y="173"/>
                    </a:lnTo>
                    <a:lnTo>
                      <a:pt x="2" y="173"/>
                    </a:lnTo>
                    <a:lnTo>
                      <a:pt x="0" y="174"/>
                    </a:lnTo>
                    <a:lnTo>
                      <a:pt x="0" y="174"/>
                    </a:lnTo>
                    <a:lnTo>
                      <a:pt x="2" y="174"/>
                    </a:lnTo>
                    <a:lnTo>
                      <a:pt x="4" y="178"/>
                    </a:lnTo>
                    <a:lnTo>
                      <a:pt x="5" y="181"/>
                    </a:lnTo>
                    <a:lnTo>
                      <a:pt x="4" y="181"/>
                    </a:lnTo>
                    <a:lnTo>
                      <a:pt x="4" y="179"/>
                    </a:lnTo>
                    <a:lnTo>
                      <a:pt x="2" y="178"/>
                    </a:lnTo>
                    <a:lnTo>
                      <a:pt x="0" y="179"/>
                    </a:lnTo>
                    <a:lnTo>
                      <a:pt x="2" y="182"/>
                    </a:lnTo>
                    <a:lnTo>
                      <a:pt x="4" y="182"/>
                    </a:lnTo>
                    <a:lnTo>
                      <a:pt x="4" y="184"/>
                    </a:lnTo>
                    <a:lnTo>
                      <a:pt x="4" y="185"/>
                    </a:lnTo>
                    <a:lnTo>
                      <a:pt x="5" y="185"/>
                    </a:lnTo>
                    <a:lnTo>
                      <a:pt x="5" y="184"/>
                    </a:lnTo>
                    <a:lnTo>
                      <a:pt x="7" y="182"/>
                    </a:lnTo>
                    <a:lnTo>
                      <a:pt x="8" y="184"/>
                    </a:lnTo>
                    <a:lnTo>
                      <a:pt x="8" y="184"/>
                    </a:lnTo>
                    <a:lnTo>
                      <a:pt x="8" y="185"/>
                    </a:lnTo>
                    <a:lnTo>
                      <a:pt x="12" y="184"/>
                    </a:lnTo>
                    <a:lnTo>
                      <a:pt x="10" y="182"/>
                    </a:lnTo>
                    <a:lnTo>
                      <a:pt x="10" y="181"/>
                    </a:lnTo>
                    <a:lnTo>
                      <a:pt x="7" y="181"/>
                    </a:lnTo>
                    <a:lnTo>
                      <a:pt x="7" y="181"/>
                    </a:lnTo>
                    <a:lnTo>
                      <a:pt x="7" y="179"/>
                    </a:lnTo>
                    <a:lnTo>
                      <a:pt x="7" y="178"/>
                    </a:lnTo>
                    <a:lnTo>
                      <a:pt x="8" y="176"/>
                    </a:lnTo>
                    <a:lnTo>
                      <a:pt x="10" y="176"/>
                    </a:lnTo>
                    <a:lnTo>
                      <a:pt x="13" y="181"/>
                    </a:lnTo>
                    <a:lnTo>
                      <a:pt x="13" y="184"/>
                    </a:lnTo>
                    <a:lnTo>
                      <a:pt x="15" y="185"/>
                    </a:lnTo>
                    <a:lnTo>
                      <a:pt x="15" y="190"/>
                    </a:lnTo>
                    <a:lnTo>
                      <a:pt x="13" y="193"/>
                    </a:lnTo>
                    <a:lnTo>
                      <a:pt x="10" y="195"/>
                    </a:lnTo>
                    <a:lnTo>
                      <a:pt x="10" y="197"/>
                    </a:lnTo>
                    <a:lnTo>
                      <a:pt x="13" y="200"/>
                    </a:lnTo>
                    <a:lnTo>
                      <a:pt x="13" y="205"/>
                    </a:lnTo>
                    <a:lnTo>
                      <a:pt x="16" y="208"/>
                    </a:lnTo>
                    <a:lnTo>
                      <a:pt x="16" y="209"/>
                    </a:lnTo>
                    <a:lnTo>
                      <a:pt x="15" y="211"/>
                    </a:lnTo>
                    <a:lnTo>
                      <a:pt x="16" y="213"/>
                    </a:lnTo>
                    <a:lnTo>
                      <a:pt x="19" y="213"/>
                    </a:lnTo>
                    <a:lnTo>
                      <a:pt x="21" y="214"/>
                    </a:lnTo>
                    <a:lnTo>
                      <a:pt x="21" y="213"/>
                    </a:lnTo>
                    <a:lnTo>
                      <a:pt x="21" y="211"/>
                    </a:lnTo>
                    <a:lnTo>
                      <a:pt x="19" y="208"/>
                    </a:lnTo>
                    <a:lnTo>
                      <a:pt x="19" y="203"/>
                    </a:lnTo>
                    <a:lnTo>
                      <a:pt x="21" y="203"/>
                    </a:lnTo>
                    <a:lnTo>
                      <a:pt x="23" y="203"/>
                    </a:lnTo>
                    <a:lnTo>
                      <a:pt x="21" y="205"/>
                    </a:lnTo>
                    <a:lnTo>
                      <a:pt x="21" y="206"/>
                    </a:lnTo>
                    <a:lnTo>
                      <a:pt x="24" y="208"/>
                    </a:lnTo>
                    <a:lnTo>
                      <a:pt x="24" y="213"/>
                    </a:lnTo>
                    <a:lnTo>
                      <a:pt x="24" y="214"/>
                    </a:lnTo>
                    <a:lnTo>
                      <a:pt x="24" y="216"/>
                    </a:lnTo>
                    <a:lnTo>
                      <a:pt x="26" y="214"/>
                    </a:lnTo>
                    <a:lnTo>
                      <a:pt x="29" y="211"/>
                    </a:lnTo>
                    <a:lnTo>
                      <a:pt x="27" y="208"/>
                    </a:lnTo>
                    <a:lnTo>
                      <a:pt x="27" y="206"/>
                    </a:lnTo>
                    <a:lnTo>
                      <a:pt x="27" y="206"/>
                    </a:lnTo>
                    <a:lnTo>
                      <a:pt x="31" y="206"/>
                    </a:lnTo>
                    <a:lnTo>
                      <a:pt x="31" y="208"/>
                    </a:lnTo>
                    <a:lnTo>
                      <a:pt x="32" y="205"/>
                    </a:lnTo>
                    <a:lnTo>
                      <a:pt x="32" y="200"/>
                    </a:lnTo>
                    <a:lnTo>
                      <a:pt x="31" y="198"/>
                    </a:lnTo>
                    <a:lnTo>
                      <a:pt x="31" y="190"/>
                    </a:lnTo>
                    <a:lnTo>
                      <a:pt x="31" y="185"/>
                    </a:lnTo>
                    <a:lnTo>
                      <a:pt x="32" y="184"/>
                    </a:lnTo>
                    <a:lnTo>
                      <a:pt x="35" y="181"/>
                    </a:lnTo>
                    <a:lnTo>
                      <a:pt x="34" y="179"/>
                    </a:lnTo>
                    <a:lnTo>
                      <a:pt x="34" y="178"/>
                    </a:lnTo>
                    <a:lnTo>
                      <a:pt x="32" y="176"/>
                    </a:lnTo>
                    <a:lnTo>
                      <a:pt x="32" y="176"/>
                    </a:lnTo>
                    <a:lnTo>
                      <a:pt x="32" y="173"/>
                    </a:lnTo>
                    <a:lnTo>
                      <a:pt x="27" y="174"/>
                    </a:lnTo>
                    <a:lnTo>
                      <a:pt x="27" y="173"/>
                    </a:lnTo>
                    <a:lnTo>
                      <a:pt x="29" y="171"/>
                    </a:lnTo>
                    <a:lnTo>
                      <a:pt x="29" y="170"/>
                    </a:lnTo>
                    <a:lnTo>
                      <a:pt x="29" y="166"/>
                    </a:lnTo>
                    <a:lnTo>
                      <a:pt x="27" y="165"/>
                    </a:lnTo>
                    <a:lnTo>
                      <a:pt x="24" y="165"/>
                    </a:lnTo>
                    <a:lnTo>
                      <a:pt x="24" y="166"/>
                    </a:lnTo>
                    <a:lnTo>
                      <a:pt x="23" y="168"/>
                    </a:lnTo>
                    <a:lnTo>
                      <a:pt x="21" y="166"/>
                    </a:lnTo>
                    <a:lnTo>
                      <a:pt x="18" y="163"/>
                    </a:lnTo>
                    <a:lnTo>
                      <a:pt x="18" y="162"/>
                    </a:lnTo>
                    <a:lnTo>
                      <a:pt x="23" y="160"/>
                    </a:lnTo>
                    <a:lnTo>
                      <a:pt x="26" y="158"/>
                    </a:lnTo>
                    <a:lnTo>
                      <a:pt x="31" y="160"/>
                    </a:lnTo>
                    <a:lnTo>
                      <a:pt x="32" y="162"/>
                    </a:lnTo>
                    <a:lnTo>
                      <a:pt x="34" y="160"/>
                    </a:lnTo>
                    <a:lnTo>
                      <a:pt x="34" y="158"/>
                    </a:lnTo>
                    <a:lnTo>
                      <a:pt x="34" y="155"/>
                    </a:lnTo>
                    <a:lnTo>
                      <a:pt x="32" y="154"/>
                    </a:lnTo>
                    <a:lnTo>
                      <a:pt x="34" y="152"/>
                    </a:lnTo>
                    <a:lnTo>
                      <a:pt x="35" y="152"/>
                    </a:lnTo>
                    <a:lnTo>
                      <a:pt x="37" y="154"/>
                    </a:lnTo>
                    <a:lnTo>
                      <a:pt x="39" y="154"/>
                    </a:lnTo>
                    <a:lnTo>
                      <a:pt x="42" y="152"/>
                    </a:lnTo>
                    <a:lnTo>
                      <a:pt x="45" y="152"/>
                    </a:lnTo>
                    <a:lnTo>
                      <a:pt x="50" y="150"/>
                    </a:lnTo>
                    <a:lnTo>
                      <a:pt x="53" y="150"/>
                    </a:lnTo>
                    <a:lnTo>
                      <a:pt x="55" y="150"/>
                    </a:lnTo>
                    <a:lnTo>
                      <a:pt x="56" y="149"/>
                    </a:lnTo>
                    <a:lnTo>
                      <a:pt x="56" y="149"/>
                    </a:lnTo>
                    <a:lnTo>
                      <a:pt x="58" y="147"/>
                    </a:lnTo>
                    <a:lnTo>
                      <a:pt x="59" y="146"/>
                    </a:lnTo>
                    <a:lnTo>
                      <a:pt x="63" y="142"/>
                    </a:lnTo>
                    <a:lnTo>
                      <a:pt x="66" y="142"/>
                    </a:lnTo>
                    <a:lnTo>
                      <a:pt x="70" y="142"/>
                    </a:lnTo>
                    <a:lnTo>
                      <a:pt x="72" y="142"/>
                    </a:lnTo>
                    <a:lnTo>
                      <a:pt x="74" y="142"/>
                    </a:lnTo>
                    <a:lnTo>
                      <a:pt x="74" y="146"/>
                    </a:lnTo>
                    <a:lnTo>
                      <a:pt x="72" y="149"/>
                    </a:lnTo>
                    <a:lnTo>
                      <a:pt x="70" y="150"/>
                    </a:lnTo>
                    <a:lnTo>
                      <a:pt x="72" y="152"/>
                    </a:lnTo>
                    <a:lnTo>
                      <a:pt x="72" y="154"/>
                    </a:lnTo>
                    <a:lnTo>
                      <a:pt x="72" y="157"/>
                    </a:lnTo>
                    <a:lnTo>
                      <a:pt x="72" y="158"/>
                    </a:lnTo>
                    <a:lnTo>
                      <a:pt x="74" y="160"/>
                    </a:lnTo>
                    <a:lnTo>
                      <a:pt x="75" y="162"/>
                    </a:lnTo>
                    <a:lnTo>
                      <a:pt x="80" y="165"/>
                    </a:lnTo>
                    <a:lnTo>
                      <a:pt x="82" y="166"/>
                    </a:lnTo>
                    <a:lnTo>
                      <a:pt x="85" y="165"/>
                    </a:lnTo>
                    <a:lnTo>
                      <a:pt x="86" y="162"/>
                    </a:lnTo>
                    <a:lnTo>
                      <a:pt x="86" y="158"/>
                    </a:lnTo>
                    <a:lnTo>
                      <a:pt x="88" y="157"/>
                    </a:lnTo>
                    <a:lnTo>
                      <a:pt x="90" y="155"/>
                    </a:lnTo>
                    <a:lnTo>
                      <a:pt x="88" y="154"/>
                    </a:lnTo>
                    <a:lnTo>
                      <a:pt x="90" y="150"/>
                    </a:lnTo>
                    <a:lnTo>
                      <a:pt x="93" y="150"/>
                    </a:lnTo>
                    <a:lnTo>
                      <a:pt x="94" y="150"/>
                    </a:lnTo>
                    <a:lnTo>
                      <a:pt x="96" y="149"/>
                    </a:lnTo>
                    <a:lnTo>
                      <a:pt x="94" y="147"/>
                    </a:lnTo>
                    <a:lnTo>
                      <a:pt x="94" y="146"/>
                    </a:lnTo>
                    <a:lnTo>
                      <a:pt x="90" y="142"/>
                    </a:lnTo>
                    <a:lnTo>
                      <a:pt x="88" y="141"/>
                    </a:lnTo>
                    <a:lnTo>
                      <a:pt x="90" y="138"/>
                    </a:lnTo>
                    <a:lnTo>
                      <a:pt x="91" y="136"/>
                    </a:lnTo>
                    <a:lnTo>
                      <a:pt x="93" y="136"/>
                    </a:lnTo>
                    <a:lnTo>
                      <a:pt x="91" y="138"/>
                    </a:lnTo>
                    <a:lnTo>
                      <a:pt x="93" y="139"/>
                    </a:lnTo>
                    <a:lnTo>
                      <a:pt x="93" y="141"/>
                    </a:lnTo>
                    <a:lnTo>
                      <a:pt x="94" y="139"/>
                    </a:lnTo>
                    <a:lnTo>
                      <a:pt x="94" y="139"/>
                    </a:lnTo>
                    <a:lnTo>
                      <a:pt x="98" y="139"/>
                    </a:lnTo>
                    <a:lnTo>
                      <a:pt x="99" y="141"/>
                    </a:lnTo>
                    <a:lnTo>
                      <a:pt x="99" y="141"/>
                    </a:lnTo>
                    <a:lnTo>
                      <a:pt x="101" y="141"/>
                    </a:lnTo>
                    <a:lnTo>
                      <a:pt x="101" y="141"/>
                    </a:lnTo>
                    <a:lnTo>
                      <a:pt x="98" y="142"/>
                    </a:lnTo>
                    <a:lnTo>
                      <a:pt x="98" y="142"/>
                    </a:lnTo>
                    <a:lnTo>
                      <a:pt x="98" y="144"/>
                    </a:lnTo>
                    <a:lnTo>
                      <a:pt x="101" y="142"/>
                    </a:lnTo>
                    <a:lnTo>
                      <a:pt x="104" y="141"/>
                    </a:lnTo>
                    <a:lnTo>
                      <a:pt x="110" y="141"/>
                    </a:lnTo>
                    <a:lnTo>
                      <a:pt x="115" y="141"/>
                    </a:lnTo>
                    <a:lnTo>
                      <a:pt x="113" y="141"/>
                    </a:lnTo>
                    <a:lnTo>
                      <a:pt x="113" y="138"/>
                    </a:lnTo>
                    <a:lnTo>
                      <a:pt x="113" y="134"/>
                    </a:lnTo>
                    <a:lnTo>
                      <a:pt x="117" y="133"/>
                    </a:lnTo>
                    <a:lnTo>
                      <a:pt x="118" y="133"/>
                    </a:lnTo>
                    <a:lnTo>
                      <a:pt x="120" y="136"/>
                    </a:lnTo>
                    <a:lnTo>
                      <a:pt x="118" y="139"/>
                    </a:lnTo>
                    <a:lnTo>
                      <a:pt x="120" y="141"/>
                    </a:lnTo>
                    <a:lnTo>
                      <a:pt x="121" y="141"/>
                    </a:lnTo>
                    <a:lnTo>
                      <a:pt x="125" y="138"/>
                    </a:lnTo>
                    <a:lnTo>
                      <a:pt x="123" y="133"/>
                    </a:lnTo>
                    <a:lnTo>
                      <a:pt x="123" y="130"/>
                    </a:lnTo>
                    <a:lnTo>
                      <a:pt x="126" y="126"/>
                    </a:lnTo>
                    <a:lnTo>
                      <a:pt x="129" y="126"/>
                    </a:lnTo>
                    <a:lnTo>
                      <a:pt x="129" y="125"/>
                    </a:lnTo>
                    <a:lnTo>
                      <a:pt x="128" y="123"/>
                    </a:lnTo>
                    <a:lnTo>
                      <a:pt x="129" y="120"/>
                    </a:lnTo>
                    <a:lnTo>
                      <a:pt x="131" y="120"/>
                    </a:lnTo>
                    <a:lnTo>
                      <a:pt x="133" y="120"/>
                    </a:lnTo>
                    <a:lnTo>
                      <a:pt x="134" y="122"/>
                    </a:lnTo>
                    <a:lnTo>
                      <a:pt x="133" y="123"/>
                    </a:lnTo>
                    <a:lnTo>
                      <a:pt x="131" y="126"/>
                    </a:lnTo>
                    <a:lnTo>
                      <a:pt x="133" y="134"/>
                    </a:lnTo>
                    <a:lnTo>
                      <a:pt x="134" y="136"/>
                    </a:lnTo>
                    <a:lnTo>
                      <a:pt x="136" y="134"/>
                    </a:lnTo>
                    <a:lnTo>
                      <a:pt x="137" y="131"/>
                    </a:lnTo>
                    <a:lnTo>
                      <a:pt x="139" y="131"/>
                    </a:lnTo>
                    <a:lnTo>
                      <a:pt x="142" y="128"/>
                    </a:lnTo>
                    <a:lnTo>
                      <a:pt x="142" y="125"/>
                    </a:lnTo>
                    <a:lnTo>
                      <a:pt x="142" y="123"/>
                    </a:lnTo>
                    <a:lnTo>
                      <a:pt x="145" y="120"/>
                    </a:lnTo>
                    <a:lnTo>
                      <a:pt x="145" y="119"/>
                    </a:lnTo>
                    <a:lnTo>
                      <a:pt x="144" y="117"/>
                    </a:lnTo>
                    <a:lnTo>
                      <a:pt x="141" y="112"/>
                    </a:lnTo>
                    <a:lnTo>
                      <a:pt x="139" y="109"/>
                    </a:lnTo>
                    <a:lnTo>
                      <a:pt x="137" y="103"/>
                    </a:lnTo>
                    <a:lnTo>
                      <a:pt x="139" y="95"/>
                    </a:lnTo>
                    <a:lnTo>
                      <a:pt x="139" y="88"/>
                    </a:lnTo>
                    <a:lnTo>
                      <a:pt x="137" y="79"/>
                    </a:lnTo>
                    <a:lnTo>
                      <a:pt x="133" y="74"/>
                    </a:lnTo>
                    <a:lnTo>
                      <a:pt x="133" y="71"/>
                    </a:lnTo>
                    <a:lnTo>
                      <a:pt x="134" y="66"/>
                    </a:lnTo>
                    <a:lnTo>
                      <a:pt x="137" y="64"/>
                    </a:lnTo>
                    <a:lnTo>
                      <a:pt x="141" y="64"/>
                    </a:lnTo>
                    <a:lnTo>
                      <a:pt x="142" y="66"/>
                    </a:lnTo>
                    <a:lnTo>
                      <a:pt x="142" y="66"/>
                    </a:lnTo>
                    <a:lnTo>
                      <a:pt x="142" y="63"/>
                    </a:lnTo>
                    <a:lnTo>
                      <a:pt x="141" y="59"/>
                    </a:lnTo>
                    <a:lnTo>
                      <a:pt x="141" y="58"/>
                    </a:lnTo>
                    <a:lnTo>
                      <a:pt x="139" y="56"/>
                    </a:lnTo>
                    <a:lnTo>
                      <a:pt x="139" y="55"/>
                    </a:lnTo>
                    <a:lnTo>
                      <a:pt x="139" y="53"/>
                    </a:lnTo>
                    <a:lnTo>
                      <a:pt x="141" y="50"/>
                    </a:lnTo>
                    <a:lnTo>
                      <a:pt x="141" y="50"/>
                    </a:lnTo>
                    <a:lnTo>
                      <a:pt x="141" y="48"/>
                    </a:lnTo>
                    <a:lnTo>
                      <a:pt x="141" y="47"/>
                    </a:lnTo>
                    <a:lnTo>
                      <a:pt x="139" y="44"/>
                    </a:lnTo>
                    <a:lnTo>
                      <a:pt x="141" y="40"/>
                    </a:lnTo>
                    <a:lnTo>
                      <a:pt x="139" y="39"/>
                    </a:lnTo>
                    <a:lnTo>
                      <a:pt x="139" y="34"/>
                    </a:lnTo>
                    <a:lnTo>
                      <a:pt x="136" y="29"/>
                    </a:lnTo>
                    <a:lnTo>
                      <a:pt x="134" y="29"/>
                    </a:lnTo>
                    <a:lnTo>
                      <a:pt x="133" y="28"/>
                    </a:lnTo>
                    <a:lnTo>
                      <a:pt x="133" y="23"/>
                    </a:lnTo>
                    <a:lnTo>
                      <a:pt x="129" y="20"/>
                    </a:lnTo>
                    <a:lnTo>
                      <a:pt x="125" y="13"/>
                    </a:lnTo>
                    <a:lnTo>
                      <a:pt x="123" y="10"/>
                    </a:lnTo>
                    <a:lnTo>
                      <a:pt x="121" y="7"/>
                    </a:lnTo>
                    <a:lnTo>
                      <a:pt x="121" y="2"/>
                    </a:lnTo>
                    <a:lnTo>
                      <a:pt x="121" y="0"/>
                    </a:lnTo>
                    <a:lnTo>
                      <a:pt x="120" y="2"/>
                    </a:lnTo>
                    <a:lnTo>
                      <a:pt x="118" y="2"/>
                    </a:lnTo>
                    <a:lnTo>
                      <a:pt x="118" y="0"/>
                    </a:lnTo>
                    <a:lnTo>
                      <a:pt x="115" y="0"/>
                    </a:lnTo>
                    <a:lnTo>
                      <a:pt x="113" y="0"/>
                    </a:lnTo>
                    <a:lnTo>
                      <a:pt x="115" y="0"/>
                    </a:lnTo>
                    <a:lnTo>
                      <a:pt x="113" y="4"/>
                    </a:lnTo>
                    <a:lnTo>
                      <a:pt x="113" y="7"/>
                    </a:lnTo>
                    <a:lnTo>
                      <a:pt x="113" y="7"/>
                    </a:lnTo>
                    <a:lnTo>
                      <a:pt x="115" y="7"/>
                    </a:lnTo>
                    <a:lnTo>
                      <a:pt x="118" y="4"/>
                    </a:lnTo>
                    <a:lnTo>
                      <a:pt x="120" y="8"/>
                    </a:lnTo>
                    <a:lnTo>
                      <a:pt x="120" y="10"/>
                    </a:lnTo>
                    <a:lnTo>
                      <a:pt x="117" y="12"/>
                    </a:lnTo>
                    <a:lnTo>
                      <a:pt x="115" y="10"/>
                    </a:lnTo>
                    <a:lnTo>
                      <a:pt x="115" y="10"/>
                    </a:lnTo>
                    <a:lnTo>
                      <a:pt x="115" y="13"/>
                    </a:lnTo>
                    <a:lnTo>
                      <a:pt x="115" y="15"/>
                    </a:lnTo>
                    <a:lnTo>
                      <a:pt x="112" y="13"/>
                    </a:lnTo>
                    <a:lnTo>
                      <a:pt x="112" y="12"/>
                    </a:lnTo>
                    <a:lnTo>
                      <a:pt x="112" y="8"/>
                    </a:lnTo>
                    <a:lnTo>
                      <a:pt x="110" y="7"/>
                    </a:lnTo>
                    <a:lnTo>
                      <a:pt x="109" y="7"/>
                    </a:lnTo>
                    <a:lnTo>
                      <a:pt x="107" y="7"/>
                    </a:lnTo>
                    <a:lnTo>
                      <a:pt x="107" y="8"/>
                    </a:lnTo>
                    <a:lnTo>
                      <a:pt x="109" y="13"/>
                    </a:lnTo>
                    <a:lnTo>
                      <a:pt x="109" y="16"/>
                    </a:lnTo>
                    <a:lnTo>
                      <a:pt x="107" y="16"/>
                    </a:lnTo>
                    <a:lnTo>
                      <a:pt x="106" y="20"/>
                    </a:lnTo>
                    <a:lnTo>
                      <a:pt x="106" y="21"/>
                    </a:lnTo>
                    <a:lnTo>
                      <a:pt x="109" y="24"/>
                    </a:lnTo>
                    <a:lnTo>
                      <a:pt x="109" y="26"/>
                    </a:lnTo>
                    <a:lnTo>
                      <a:pt x="109" y="31"/>
                    </a:lnTo>
                    <a:lnTo>
                      <a:pt x="107" y="31"/>
                    </a:lnTo>
                    <a:lnTo>
                      <a:pt x="104" y="31"/>
                    </a:lnTo>
                    <a:lnTo>
                      <a:pt x="104" y="32"/>
                    </a:lnTo>
                    <a:lnTo>
                      <a:pt x="106" y="36"/>
                    </a:lnTo>
                    <a:lnTo>
                      <a:pt x="107" y="34"/>
                    </a:lnTo>
                    <a:lnTo>
                      <a:pt x="110" y="32"/>
                    </a:lnTo>
                    <a:lnTo>
                      <a:pt x="112" y="39"/>
                    </a:lnTo>
                    <a:lnTo>
                      <a:pt x="113" y="45"/>
                    </a:lnTo>
                    <a:lnTo>
                      <a:pt x="113" y="50"/>
                    </a:lnTo>
                    <a:lnTo>
                      <a:pt x="113" y="56"/>
                    </a:lnTo>
                    <a:lnTo>
                      <a:pt x="110" y="66"/>
                    </a:lnTo>
                    <a:lnTo>
                      <a:pt x="112" y="69"/>
                    </a:lnTo>
                    <a:lnTo>
                      <a:pt x="110" y="74"/>
                    </a:lnTo>
                    <a:lnTo>
                      <a:pt x="107" y="75"/>
                    </a:lnTo>
                    <a:lnTo>
                      <a:pt x="106" y="80"/>
                    </a:lnTo>
                    <a:lnTo>
                      <a:pt x="106" y="85"/>
                    </a:lnTo>
                    <a:lnTo>
                      <a:pt x="104" y="87"/>
                    </a:lnTo>
                    <a:lnTo>
                      <a:pt x="104" y="90"/>
                    </a:lnTo>
                    <a:lnTo>
                      <a:pt x="101" y="93"/>
                    </a:lnTo>
                    <a:lnTo>
                      <a:pt x="93" y="98"/>
                    </a:lnTo>
                    <a:lnTo>
                      <a:pt x="91" y="98"/>
                    </a:lnTo>
                    <a:lnTo>
                      <a:pt x="90" y="101"/>
                    </a:lnTo>
                    <a:lnTo>
                      <a:pt x="86" y="99"/>
                    </a:lnTo>
                    <a:lnTo>
                      <a:pt x="83" y="95"/>
                    </a:lnTo>
                    <a:lnTo>
                      <a:pt x="83" y="93"/>
                    </a:lnTo>
                    <a:lnTo>
                      <a:pt x="85" y="91"/>
                    </a:lnTo>
                    <a:lnTo>
                      <a:pt x="86" y="90"/>
                    </a:lnTo>
                    <a:lnTo>
                      <a:pt x="85" y="88"/>
                    </a:lnTo>
                    <a:lnTo>
                      <a:pt x="86" y="87"/>
                    </a:lnTo>
                    <a:lnTo>
                      <a:pt x="86" y="85"/>
                    </a:lnTo>
                    <a:lnTo>
                      <a:pt x="83" y="87"/>
                    </a:lnTo>
                    <a:lnTo>
                      <a:pt x="82" y="88"/>
                    </a:lnTo>
                    <a:lnTo>
                      <a:pt x="78" y="90"/>
                    </a:lnTo>
                    <a:lnTo>
                      <a:pt x="78" y="93"/>
                    </a:lnTo>
                    <a:lnTo>
                      <a:pt x="80" y="96"/>
                    </a:lnTo>
                    <a:lnTo>
                      <a:pt x="80" y="103"/>
                    </a:lnTo>
                    <a:lnTo>
                      <a:pt x="80" y="106"/>
                    </a:lnTo>
                    <a:lnTo>
                      <a:pt x="77" y="109"/>
                    </a:lnTo>
                    <a:lnTo>
                      <a:pt x="77" y="111"/>
                    </a:lnTo>
                    <a:lnTo>
                      <a:pt x="75" y="112"/>
                    </a:lnTo>
                    <a:lnTo>
                      <a:pt x="75" y="117"/>
                    </a:lnTo>
                    <a:lnTo>
                      <a:pt x="77" y="119"/>
                    </a:lnTo>
                    <a:lnTo>
                      <a:pt x="77" y="120"/>
                    </a:lnTo>
                    <a:lnTo>
                      <a:pt x="75" y="122"/>
                    </a:lnTo>
                    <a:lnTo>
                      <a:pt x="75" y="122"/>
                    </a:lnTo>
                    <a:lnTo>
                      <a:pt x="75" y="123"/>
                    </a:lnTo>
                    <a:lnTo>
                      <a:pt x="74" y="123"/>
                    </a:lnTo>
                    <a:lnTo>
                      <a:pt x="75" y="125"/>
                    </a:lnTo>
                    <a:lnTo>
                      <a:pt x="72" y="126"/>
                    </a:lnTo>
                    <a:lnTo>
                      <a:pt x="72" y="125"/>
                    </a:lnTo>
                    <a:lnTo>
                      <a:pt x="69" y="126"/>
                    </a:lnTo>
                    <a:lnTo>
                      <a:pt x="67" y="126"/>
                    </a:lnTo>
                    <a:lnTo>
                      <a:pt x="67" y="123"/>
                    </a:lnTo>
                    <a:lnTo>
                      <a:pt x="67" y="123"/>
                    </a:lnTo>
                    <a:lnTo>
                      <a:pt x="64" y="125"/>
                    </a:lnTo>
                    <a:lnTo>
                      <a:pt x="63" y="125"/>
                    </a:lnTo>
                    <a:lnTo>
                      <a:pt x="63" y="123"/>
                    </a:lnTo>
                    <a:lnTo>
                      <a:pt x="56" y="126"/>
                    </a:lnTo>
                    <a:lnTo>
                      <a:pt x="53" y="126"/>
                    </a:lnTo>
                    <a:lnTo>
                      <a:pt x="50" y="128"/>
                    </a:lnTo>
                    <a:lnTo>
                      <a:pt x="47" y="128"/>
                    </a:lnTo>
                    <a:lnTo>
                      <a:pt x="43" y="130"/>
                    </a:lnTo>
                    <a:lnTo>
                      <a:pt x="42" y="128"/>
                    </a:lnTo>
                    <a:lnTo>
                      <a:pt x="39" y="130"/>
                    </a:lnTo>
                    <a:lnTo>
                      <a:pt x="34" y="133"/>
                    </a:lnTo>
                    <a:lnTo>
                      <a:pt x="32" y="136"/>
                    </a:lnTo>
                    <a:lnTo>
                      <a:pt x="31" y="138"/>
                    </a:lnTo>
                    <a:lnTo>
                      <a:pt x="31" y="139"/>
                    </a:lnTo>
                    <a:lnTo>
                      <a:pt x="26" y="144"/>
                    </a:lnTo>
                    <a:lnTo>
                      <a:pt x="24" y="144"/>
                    </a:lnTo>
                    <a:lnTo>
                      <a:pt x="21" y="147"/>
                    </a:lnTo>
                    <a:lnTo>
                      <a:pt x="21" y="149"/>
                    </a:lnTo>
                    <a:lnTo>
                      <a:pt x="19" y="152"/>
                    </a:lnTo>
                    <a:lnTo>
                      <a:pt x="15" y="152"/>
                    </a:lnTo>
                    <a:lnTo>
                      <a:pt x="15" y="154"/>
                    </a:lnTo>
                    <a:lnTo>
                      <a:pt x="15" y="158"/>
                    </a:lnTo>
                    <a:lnTo>
                      <a:pt x="16" y="160"/>
                    </a:lnTo>
                    <a:lnTo>
                      <a:pt x="16" y="162"/>
                    </a:lnTo>
                    <a:lnTo>
                      <a:pt x="16" y="162"/>
                    </a:lnTo>
                    <a:lnTo>
                      <a:pt x="13" y="163"/>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0" name="Freeform 375">
                <a:extLst>
                  <a:ext uri="{FF2B5EF4-FFF2-40B4-BE49-F238E27FC236}">
                    <a16:creationId xmlns:a16="http://schemas.microsoft.com/office/drawing/2014/main" id="{997524D1-728E-4983-9847-42FD82CC917E}"/>
                  </a:ext>
                </a:extLst>
              </p:cNvPr>
              <p:cNvSpPr>
                <a:spLocks/>
              </p:cNvSpPr>
              <p:nvPr/>
            </p:nvSpPr>
            <p:spPr bwMode="auto">
              <a:xfrm>
                <a:off x="6460" y="1901"/>
                <a:ext cx="2" cy="1"/>
              </a:xfrm>
              <a:custGeom>
                <a:avLst/>
                <a:gdLst>
                  <a:gd name="T0" fmla="*/ 2 w 2"/>
                  <a:gd name="T1" fmla="*/ 1 h 1"/>
                  <a:gd name="T2" fmla="*/ 2 w 2"/>
                  <a:gd name="T3" fmla="*/ 0 h 1"/>
                  <a:gd name="T4" fmla="*/ 0 w 2"/>
                  <a:gd name="T5" fmla="*/ 0 h 1"/>
                  <a:gd name="T6" fmla="*/ 2 w 2"/>
                  <a:gd name="T7" fmla="*/ 1 h 1"/>
                </a:gdLst>
                <a:ahLst/>
                <a:cxnLst>
                  <a:cxn ang="0">
                    <a:pos x="T0" y="T1"/>
                  </a:cxn>
                  <a:cxn ang="0">
                    <a:pos x="T2" y="T3"/>
                  </a:cxn>
                  <a:cxn ang="0">
                    <a:pos x="T4" y="T5"/>
                  </a:cxn>
                  <a:cxn ang="0">
                    <a:pos x="T6" y="T7"/>
                  </a:cxn>
                </a:cxnLst>
                <a:rect l="0" t="0" r="r" b="b"/>
                <a:pathLst>
                  <a:path w="2" h="1">
                    <a:moveTo>
                      <a:pt x="2" y="1"/>
                    </a:moveTo>
                    <a:lnTo>
                      <a:pt x="2" y="0"/>
                    </a:lnTo>
                    <a:lnTo>
                      <a:pt x="0" y="0"/>
                    </a:lnTo>
                    <a:lnTo>
                      <a:pt x="2" y="1"/>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1" name="Freeform 376">
                <a:extLst>
                  <a:ext uri="{FF2B5EF4-FFF2-40B4-BE49-F238E27FC236}">
                    <a16:creationId xmlns:a16="http://schemas.microsoft.com/office/drawing/2014/main" id="{95B3EBDA-15A3-4BE8-B689-CABAC6BADFCC}"/>
                  </a:ext>
                </a:extLst>
              </p:cNvPr>
              <p:cNvSpPr>
                <a:spLocks/>
              </p:cNvSpPr>
              <p:nvPr/>
            </p:nvSpPr>
            <p:spPr bwMode="auto">
              <a:xfrm>
                <a:off x="6462" y="1899"/>
                <a:ext cx="1" cy="2"/>
              </a:xfrm>
              <a:custGeom>
                <a:avLst/>
                <a:gdLst>
                  <a:gd name="T0" fmla="*/ 1 w 1"/>
                  <a:gd name="T1" fmla="*/ 0 h 2"/>
                  <a:gd name="T2" fmla="*/ 0 w 1"/>
                  <a:gd name="T3" fmla="*/ 0 h 2"/>
                  <a:gd name="T4" fmla="*/ 0 w 1"/>
                  <a:gd name="T5" fmla="*/ 0 h 2"/>
                  <a:gd name="T6" fmla="*/ 0 w 1"/>
                  <a:gd name="T7" fmla="*/ 0 h 2"/>
                  <a:gd name="T8" fmla="*/ 1 w 1"/>
                  <a:gd name="T9" fmla="*/ 2 h 2"/>
                  <a:gd name="T10" fmla="*/ 1 w 1"/>
                  <a:gd name="T11" fmla="*/ 0 h 2"/>
                </a:gdLst>
                <a:ahLst/>
                <a:cxnLst>
                  <a:cxn ang="0">
                    <a:pos x="T0" y="T1"/>
                  </a:cxn>
                  <a:cxn ang="0">
                    <a:pos x="T2" y="T3"/>
                  </a:cxn>
                  <a:cxn ang="0">
                    <a:pos x="T4" y="T5"/>
                  </a:cxn>
                  <a:cxn ang="0">
                    <a:pos x="T6" y="T7"/>
                  </a:cxn>
                  <a:cxn ang="0">
                    <a:pos x="T8" y="T9"/>
                  </a:cxn>
                  <a:cxn ang="0">
                    <a:pos x="T10" y="T11"/>
                  </a:cxn>
                </a:cxnLst>
                <a:rect l="0" t="0" r="r" b="b"/>
                <a:pathLst>
                  <a:path w="1" h="2">
                    <a:moveTo>
                      <a:pt x="1" y="0"/>
                    </a:moveTo>
                    <a:lnTo>
                      <a:pt x="0" y="0"/>
                    </a:lnTo>
                    <a:lnTo>
                      <a:pt x="0" y="0"/>
                    </a:lnTo>
                    <a:lnTo>
                      <a:pt x="0" y="0"/>
                    </a:lnTo>
                    <a:lnTo>
                      <a:pt x="1" y="2"/>
                    </a:lnTo>
                    <a:lnTo>
                      <a:pt x="1"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2" name="Freeform 377">
                <a:extLst>
                  <a:ext uri="{FF2B5EF4-FFF2-40B4-BE49-F238E27FC236}">
                    <a16:creationId xmlns:a16="http://schemas.microsoft.com/office/drawing/2014/main" id="{6B1CF7FC-48B3-4181-9F5D-0899AB6C9286}"/>
                  </a:ext>
                </a:extLst>
              </p:cNvPr>
              <p:cNvSpPr>
                <a:spLocks/>
              </p:cNvSpPr>
              <p:nvPr/>
            </p:nvSpPr>
            <p:spPr bwMode="auto">
              <a:xfrm>
                <a:off x="6495" y="1940"/>
                <a:ext cx="2" cy="7"/>
              </a:xfrm>
              <a:custGeom>
                <a:avLst/>
                <a:gdLst>
                  <a:gd name="T0" fmla="*/ 2 w 2"/>
                  <a:gd name="T1" fmla="*/ 5 h 7"/>
                  <a:gd name="T2" fmla="*/ 2 w 2"/>
                  <a:gd name="T3" fmla="*/ 2 h 7"/>
                  <a:gd name="T4" fmla="*/ 0 w 2"/>
                  <a:gd name="T5" fmla="*/ 0 h 7"/>
                  <a:gd name="T6" fmla="*/ 0 w 2"/>
                  <a:gd name="T7" fmla="*/ 2 h 7"/>
                  <a:gd name="T8" fmla="*/ 0 w 2"/>
                  <a:gd name="T9" fmla="*/ 7 h 7"/>
                  <a:gd name="T10" fmla="*/ 0 w 2"/>
                  <a:gd name="T11" fmla="*/ 7 h 7"/>
                  <a:gd name="T12" fmla="*/ 2 w 2"/>
                  <a:gd name="T13" fmla="*/ 5 h 7"/>
                </a:gdLst>
                <a:ahLst/>
                <a:cxnLst>
                  <a:cxn ang="0">
                    <a:pos x="T0" y="T1"/>
                  </a:cxn>
                  <a:cxn ang="0">
                    <a:pos x="T2" y="T3"/>
                  </a:cxn>
                  <a:cxn ang="0">
                    <a:pos x="T4" y="T5"/>
                  </a:cxn>
                  <a:cxn ang="0">
                    <a:pos x="T6" y="T7"/>
                  </a:cxn>
                  <a:cxn ang="0">
                    <a:pos x="T8" y="T9"/>
                  </a:cxn>
                  <a:cxn ang="0">
                    <a:pos x="T10" y="T11"/>
                  </a:cxn>
                  <a:cxn ang="0">
                    <a:pos x="T12" y="T13"/>
                  </a:cxn>
                </a:cxnLst>
                <a:rect l="0" t="0" r="r" b="b"/>
                <a:pathLst>
                  <a:path w="2" h="7">
                    <a:moveTo>
                      <a:pt x="2" y="5"/>
                    </a:moveTo>
                    <a:lnTo>
                      <a:pt x="2" y="2"/>
                    </a:lnTo>
                    <a:lnTo>
                      <a:pt x="0" y="0"/>
                    </a:lnTo>
                    <a:lnTo>
                      <a:pt x="0" y="2"/>
                    </a:lnTo>
                    <a:lnTo>
                      <a:pt x="0" y="7"/>
                    </a:lnTo>
                    <a:lnTo>
                      <a:pt x="0" y="7"/>
                    </a:lnTo>
                    <a:lnTo>
                      <a:pt x="2" y="5"/>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3" name="Freeform 378">
                <a:extLst>
                  <a:ext uri="{FF2B5EF4-FFF2-40B4-BE49-F238E27FC236}">
                    <a16:creationId xmlns:a16="http://schemas.microsoft.com/office/drawing/2014/main" id="{C26A0024-BB08-4581-A21A-1759770C67A4}"/>
                  </a:ext>
                </a:extLst>
              </p:cNvPr>
              <p:cNvSpPr>
                <a:spLocks/>
              </p:cNvSpPr>
              <p:nvPr/>
            </p:nvSpPr>
            <p:spPr bwMode="auto">
              <a:xfrm>
                <a:off x="6473" y="1910"/>
                <a:ext cx="3" cy="5"/>
              </a:xfrm>
              <a:custGeom>
                <a:avLst/>
                <a:gdLst>
                  <a:gd name="T0" fmla="*/ 1 w 3"/>
                  <a:gd name="T1" fmla="*/ 0 h 5"/>
                  <a:gd name="T2" fmla="*/ 0 w 3"/>
                  <a:gd name="T3" fmla="*/ 0 h 5"/>
                  <a:gd name="T4" fmla="*/ 0 w 3"/>
                  <a:gd name="T5" fmla="*/ 2 h 5"/>
                  <a:gd name="T6" fmla="*/ 0 w 3"/>
                  <a:gd name="T7" fmla="*/ 3 h 5"/>
                  <a:gd name="T8" fmla="*/ 1 w 3"/>
                  <a:gd name="T9" fmla="*/ 5 h 5"/>
                  <a:gd name="T10" fmla="*/ 1 w 3"/>
                  <a:gd name="T11" fmla="*/ 5 h 5"/>
                  <a:gd name="T12" fmla="*/ 3 w 3"/>
                  <a:gd name="T13" fmla="*/ 3 h 5"/>
                  <a:gd name="T14" fmla="*/ 1 w 3"/>
                  <a:gd name="T15" fmla="*/ 0 h 5"/>
                  <a:gd name="T16" fmla="*/ 1 w 3"/>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5">
                    <a:moveTo>
                      <a:pt x="1" y="0"/>
                    </a:moveTo>
                    <a:lnTo>
                      <a:pt x="0" y="0"/>
                    </a:lnTo>
                    <a:lnTo>
                      <a:pt x="0" y="2"/>
                    </a:lnTo>
                    <a:lnTo>
                      <a:pt x="0" y="3"/>
                    </a:lnTo>
                    <a:lnTo>
                      <a:pt x="1" y="5"/>
                    </a:lnTo>
                    <a:lnTo>
                      <a:pt x="1" y="5"/>
                    </a:lnTo>
                    <a:lnTo>
                      <a:pt x="3" y="3"/>
                    </a:lnTo>
                    <a:lnTo>
                      <a:pt x="1" y="0"/>
                    </a:lnTo>
                    <a:lnTo>
                      <a:pt x="1"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4" name="Freeform 379">
                <a:extLst>
                  <a:ext uri="{FF2B5EF4-FFF2-40B4-BE49-F238E27FC236}">
                    <a16:creationId xmlns:a16="http://schemas.microsoft.com/office/drawing/2014/main" id="{93A55425-0F63-4785-86FA-DF5FA55775C3}"/>
                  </a:ext>
                </a:extLst>
              </p:cNvPr>
              <p:cNvSpPr>
                <a:spLocks/>
              </p:cNvSpPr>
              <p:nvPr/>
            </p:nvSpPr>
            <p:spPr bwMode="auto">
              <a:xfrm>
                <a:off x="6473" y="1996"/>
                <a:ext cx="3" cy="5"/>
              </a:xfrm>
              <a:custGeom>
                <a:avLst/>
                <a:gdLst>
                  <a:gd name="T0" fmla="*/ 0 w 3"/>
                  <a:gd name="T1" fmla="*/ 2 h 5"/>
                  <a:gd name="T2" fmla="*/ 0 w 3"/>
                  <a:gd name="T3" fmla="*/ 3 h 5"/>
                  <a:gd name="T4" fmla="*/ 3 w 3"/>
                  <a:gd name="T5" fmla="*/ 5 h 5"/>
                  <a:gd name="T6" fmla="*/ 3 w 3"/>
                  <a:gd name="T7" fmla="*/ 5 h 5"/>
                  <a:gd name="T8" fmla="*/ 3 w 3"/>
                  <a:gd name="T9" fmla="*/ 2 h 5"/>
                  <a:gd name="T10" fmla="*/ 1 w 3"/>
                  <a:gd name="T11" fmla="*/ 0 h 5"/>
                  <a:gd name="T12" fmla="*/ 0 w 3"/>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3" h="5">
                    <a:moveTo>
                      <a:pt x="0" y="2"/>
                    </a:moveTo>
                    <a:lnTo>
                      <a:pt x="0" y="3"/>
                    </a:lnTo>
                    <a:lnTo>
                      <a:pt x="3" y="5"/>
                    </a:lnTo>
                    <a:lnTo>
                      <a:pt x="3" y="5"/>
                    </a:lnTo>
                    <a:lnTo>
                      <a:pt x="3" y="2"/>
                    </a:lnTo>
                    <a:lnTo>
                      <a:pt x="1" y="0"/>
                    </a:lnTo>
                    <a:lnTo>
                      <a:pt x="0" y="2"/>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5" name="Freeform 380">
                <a:extLst>
                  <a:ext uri="{FF2B5EF4-FFF2-40B4-BE49-F238E27FC236}">
                    <a16:creationId xmlns:a16="http://schemas.microsoft.com/office/drawing/2014/main" id="{825DC6DD-E139-486A-91D3-6BC7ECF97FA9}"/>
                  </a:ext>
                </a:extLst>
              </p:cNvPr>
              <p:cNvSpPr>
                <a:spLocks/>
              </p:cNvSpPr>
              <p:nvPr/>
            </p:nvSpPr>
            <p:spPr bwMode="auto">
              <a:xfrm>
                <a:off x="6476" y="1985"/>
                <a:ext cx="9" cy="6"/>
              </a:xfrm>
              <a:custGeom>
                <a:avLst/>
                <a:gdLst>
                  <a:gd name="T0" fmla="*/ 9 w 9"/>
                  <a:gd name="T1" fmla="*/ 0 h 6"/>
                  <a:gd name="T2" fmla="*/ 6 w 9"/>
                  <a:gd name="T3" fmla="*/ 0 h 6"/>
                  <a:gd name="T4" fmla="*/ 6 w 9"/>
                  <a:gd name="T5" fmla="*/ 0 h 6"/>
                  <a:gd name="T6" fmla="*/ 5 w 9"/>
                  <a:gd name="T7" fmla="*/ 0 h 6"/>
                  <a:gd name="T8" fmla="*/ 3 w 9"/>
                  <a:gd name="T9" fmla="*/ 2 h 6"/>
                  <a:gd name="T10" fmla="*/ 3 w 9"/>
                  <a:gd name="T11" fmla="*/ 2 h 6"/>
                  <a:gd name="T12" fmla="*/ 0 w 9"/>
                  <a:gd name="T13" fmla="*/ 3 h 6"/>
                  <a:gd name="T14" fmla="*/ 0 w 9"/>
                  <a:gd name="T15" fmla="*/ 5 h 6"/>
                  <a:gd name="T16" fmla="*/ 0 w 9"/>
                  <a:gd name="T17" fmla="*/ 5 h 6"/>
                  <a:gd name="T18" fmla="*/ 3 w 9"/>
                  <a:gd name="T19" fmla="*/ 5 h 6"/>
                  <a:gd name="T20" fmla="*/ 3 w 9"/>
                  <a:gd name="T21" fmla="*/ 6 h 6"/>
                  <a:gd name="T22" fmla="*/ 5 w 9"/>
                  <a:gd name="T23" fmla="*/ 5 h 6"/>
                  <a:gd name="T24" fmla="*/ 5 w 9"/>
                  <a:gd name="T25" fmla="*/ 3 h 6"/>
                  <a:gd name="T26" fmla="*/ 8 w 9"/>
                  <a:gd name="T27" fmla="*/ 2 h 6"/>
                  <a:gd name="T28" fmla="*/ 9 w 9"/>
                  <a:gd name="T29"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 h="6">
                    <a:moveTo>
                      <a:pt x="9" y="0"/>
                    </a:moveTo>
                    <a:lnTo>
                      <a:pt x="6" y="0"/>
                    </a:lnTo>
                    <a:lnTo>
                      <a:pt x="6" y="0"/>
                    </a:lnTo>
                    <a:lnTo>
                      <a:pt x="5" y="0"/>
                    </a:lnTo>
                    <a:lnTo>
                      <a:pt x="3" y="2"/>
                    </a:lnTo>
                    <a:lnTo>
                      <a:pt x="3" y="2"/>
                    </a:lnTo>
                    <a:lnTo>
                      <a:pt x="0" y="3"/>
                    </a:lnTo>
                    <a:lnTo>
                      <a:pt x="0" y="5"/>
                    </a:lnTo>
                    <a:lnTo>
                      <a:pt x="0" y="5"/>
                    </a:lnTo>
                    <a:lnTo>
                      <a:pt x="3" y="5"/>
                    </a:lnTo>
                    <a:lnTo>
                      <a:pt x="3" y="6"/>
                    </a:lnTo>
                    <a:lnTo>
                      <a:pt x="5" y="5"/>
                    </a:lnTo>
                    <a:lnTo>
                      <a:pt x="5" y="3"/>
                    </a:lnTo>
                    <a:lnTo>
                      <a:pt x="8" y="2"/>
                    </a:lnTo>
                    <a:lnTo>
                      <a:pt x="9"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6" name="Freeform 381">
                <a:extLst>
                  <a:ext uri="{FF2B5EF4-FFF2-40B4-BE49-F238E27FC236}">
                    <a16:creationId xmlns:a16="http://schemas.microsoft.com/office/drawing/2014/main" id="{2E7D3BA6-4D23-4A42-A548-775802588E2F}"/>
                  </a:ext>
                </a:extLst>
              </p:cNvPr>
              <p:cNvSpPr>
                <a:spLocks/>
              </p:cNvSpPr>
              <p:nvPr/>
            </p:nvSpPr>
            <p:spPr bwMode="auto">
              <a:xfrm>
                <a:off x="6454" y="1905"/>
                <a:ext cx="4" cy="7"/>
              </a:xfrm>
              <a:custGeom>
                <a:avLst/>
                <a:gdLst>
                  <a:gd name="T0" fmla="*/ 0 w 4"/>
                  <a:gd name="T1" fmla="*/ 3 h 7"/>
                  <a:gd name="T2" fmla="*/ 1 w 4"/>
                  <a:gd name="T3" fmla="*/ 5 h 7"/>
                  <a:gd name="T4" fmla="*/ 3 w 4"/>
                  <a:gd name="T5" fmla="*/ 7 h 7"/>
                  <a:gd name="T6" fmla="*/ 4 w 4"/>
                  <a:gd name="T7" fmla="*/ 5 h 7"/>
                  <a:gd name="T8" fmla="*/ 4 w 4"/>
                  <a:gd name="T9" fmla="*/ 3 h 7"/>
                  <a:gd name="T10" fmla="*/ 3 w 4"/>
                  <a:gd name="T11" fmla="*/ 2 h 7"/>
                  <a:gd name="T12" fmla="*/ 1 w 4"/>
                  <a:gd name="T13" fmla="*/ 0 h 7"/>
                  <a:gd name="T14" fmla="*/ 1 w 4"/>
                  <a:gd name="T15" fmla="*/ 0 h 7"/>
                  <a:gd name="T16" fmla="*/ 0 w 4"/>
                  <a:gd name="T17"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7">
                    <a:moveTo>
                      <a:pt x="0" y="3"/>
                    </a:moveTo>
                    <a:lnTo>
                      <a:pt x="1" y="5"/>
                    </a:lnTo>
                    <a:lnTo>
                      <a:pt x="3" y="7"/>
                    </a:lnTo>
                    <a:lnTo>
                      <a:pt x="4" y="5"/>
                    </a:lnTo>
                    <a:lnTo>
                      <a:pt x="4" y="3"/>
                    </a:lnTo>
                    <a:lnTo>
                      <a:pt x="3" y="2"/>
                    </a:lnTo>
                    <a:lnTo>
                      <a:pt x="1" y="0"/>
                    </a:lnTo>
                    <a:lnTo>
                      <a:pt x="1" y="0"/>
                    </a:lnTo>
                    <a:lnTo>
                      <a:pt x="0" y="3"/>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7" name="Freeform 382">
                <a:extLst>
                  <a:ext uri="{FF2B5EF4-FFF2-40B4-BE49-F238E27FC236}">
                    <a16:creationId xmlns:a16="http://schemas.microsoft.com/office/drawing/2014/main" id="{480ACE2B-8664-4947-8AFF-B23199E2BDF9}"/>
                  </a:ext>
                </a:extLst>
              </p:cNvPr>
              <p:cNvSpPr>
                <a:spLocks/>
              </p:cNvSpPr>
              <p:nvPr/>
            </p:nvSpPr>
            <p:spPr bwMode="auto">
              <a:xfrm>
                <a:off x="6474" y="1915"/>
                <a:ext cx="2" cy="3"/>
              </a:xfrm>
              <a:custGeom>
                <a:avLst/>
                <a:gdLst>
                  <a:gd name="T0" fmla="*/ 2 w 2"/>
                  <a:gd name="T1" fmla="*/ 0 h 3"/>
                  <a:gd name="T2" fmla="*/ 0 w 2"/>
                  <a:gd name="T3" fmla="*/ 1 h 3"/>
                  <a:gd name="T4" fmla="*/ 2 w 2"/>
                  <a:gd name="T5" fmla="*/ 3 h 3"/>
                  <a:gd name="T6" fmla="*/ 2 w 2"/>
                  <a:gd name="T7" fmla="*/ 1 h 3"/>
                  <a:gd name="T8" fmla="*/ 2 w 2"/>
                  <a:gd name="T9" fmla="*/ 0 h 3"/>
                </a:gdLst>
                <a:ahLst/>
                <a:cxnLst>
                  <a:cxn ang="0">
                    <a:pos x="T0" y="T1"/>
                  </a:cxn>
                  <a:cxn ang="0">
                    <a:pos x="T2" y="T3"/>
                  </a:cxn>
                  <a:cxn ang="0">
                    <a:pos x="T4" y="T5"/>
                  </a:cxn>
                  <a:cxn ang="0">
                    <a:pos x="T6" y="T7"/>
                  </a:cxn>
                  <a:cxn ang="0">
                    <a:pos x="T8" y="T9"/>
                  </a:cxn>
                </a:cxnLst>
                <a:rect l="0" t="0" r="r" b="b"/>
                <a:pathLst>
                  <a:path w="2" h="3">
                    <a:moveTo>
                      <a:pt x="2" y="0"/>
                    </a:moveTo>
                    <a:lnTo>
                      <a:pt x="0" y="1"/>
                    </a:lnTo>
                    <a:lnTo>
                      <a:pt x="2" y="3"/>
                    </a:lnTo>
                    <a:lnTo>
                      <a:pt x="2" y="1"/>
                    </a:lnTo>
                    <a:lnTo>
                      <a:pt x="2"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8" name="Freeform 383">
                <a:extLst>
                  <a:ext uri="{FF2B5EF4-FFF2-40B4-BE49-F238E27FC236}">
                    <a16:creationId xmlns:a16="http://schemas.microsoft.com/office/drawing/2014/main" id="{04E34D6E-066A-4F07-A71B-AB2462193D37}"/>
                  </a:ext>
                </a:extLst>
              </p:cNvPr>
              <p:cNvSpPr>
                <a:spLocks/>
              </p:cNvSpPr>
              <p:nvPr/>
            </p:nvSpPr>
            <p:spPr bwMode="auto">
              <a:xfrm>
                <a:off x="6414" y="1875"/>
                <a:ext cx="3" cy="5"/>
              </a:xfrm>
              <a:custGeom>
                <a:avLst/>
                <a:gdLst>
                  <a:gd name="T0" fmla="*/ 1 w 3"/>
                  <a:gd name="T1" fmla="*/ 5 h 5"/>
                  <a:gd name="T2" fmla="*/ 3 w 3"/>
                  <a:gd name="T3" fmla="*/ 5 h 5"/>
                  <a:gd name="T4" fmla="*/ 3 w 3"/>
                  <a:gd name="T5" fmla="*/ 2 h 5"/>
                  <a:gd name="T6" fmla="*/ 1 w 3"/>
                  <a:gd name="T7" fmla="*/ 0 h 5"/>
                  <a:gd name="T8" fmla="*/ 1 w 3"/>
                  <a:gd name="T9" fmla="*/ 2 h 5"/>
                  <a:gd name="T10" fmla="*/ 0 w 3"/>
                  <a:gd name="T11" fmla="*/ 2 h 5"/>
                  <a:gd name="T12" fmla="*/ 0 w 3"/>
                  <a:gd name="T13" fmla="*/ 3 h 5"/>
                  <a:gd name="T14" fmla="*/ 0 w 3"/>
                  <a:gd name="T15" fmla="*/ 5 h 5"/>
                  <a:gd name="T16" fmla="*/ 1 w 3"/>
                  <a:gd name="T1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5">
                    <a:moveTo>
                      <a:pt x="1" y="5"/>
                    </a:moveTo>
                    <a:lnTo>
                      <a:pt x="3" y="5"/>
                    </a:lnTo>
                    <a:lnTo>
                      <a:pt x="3" y="2"/>
                    </a:lnTo>
                    <a:lnTo>
                      <a:pt x="1" y="0"/>
                    </a:lnTo>
                    <a:lnTo>
                      <a:pt x="1" y="2"/>
                    </a:lnTo>
                    <a:lnTo>
                      <a:pt x="0" y="2"/>
                    </a:lnTo>
                    <a:lnTo>
                      <a:pt x="0" y="3"/>
                    </a:lnTo>
                    <a:lnTo>
                      <a:pt x="0" y="5"/>
                    </a:lnTo>
                    <a:lnTo>
                      <a:pt x="1" y="5"/>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9" name="Freeform 384">
                <a:extLst>
                  <a:ext uri="{FF2B5EF4-FFF2-40B4-BE49-F238E27FC236}">
                    <a16:creationId xmlns:a16="http://schemas.microsoft.com/office/drawing/2014/main" id="{C4D25356-5B7D-4286-A7DD-3BF5CA887A0F}"/>
                  </a:ext>
                </a:extLst>
              </p:cNvPr>
              <p:cNvSpPr>
                <a:spLocks/>
              </p:cNvSpPr>
              <p:nvPr/>
            </p:nvSpPr>
            <p:spPr bwMode="auto">
              <a:xfrm>
                <a:off x="6417" y="1893"/>
                <a:ext cx="11" cy="6"/>
              </a:xfrm>
              <a:custGeom>
                <a:avLst/>
                <a:gdLst>
                  <a:gd name="T0" fmla="*/ 10 w 11"/>
                  <a:gd name="T1" fmla="*/ 6 h 6"/>
                  <a:gd name="T2" fmla="*/ 11 w 11"/>
                  <a:gd name="T3" fmla="*/ 3 h 6"/>
                  <a:gd name="T4" fmla="*/ 11 w 11"/>
                  <a:gd name="T5" fmla="*/ 0 h 6"/>
                  <a:gd name="T6" fmla="*/ 8 w 11"/>
                  <a:gd name="T7" fmla="*/ 0 h 6"/>
                  <a:gd name="T8" fmla="*/ 2 w 11"/>
                  <a:gd name="T9" fmla="*/ 1 h 6"/>
                  <a:gd name="T10" fmla="*/ 0 w 11"/>
                  <a:gd name="T11" fmla="*/ 4 h 6"/>
                  <a:gd name="T12" fmla="*/ 2 w 11"/>
                  <a:gd name="T13" fmla="*/ 6 h 6"/>
                  <a:gd name="T14" fmla="*/ 3 w 11"/>
                  <a:gd name="T15" fmla="*/ 6 h 6"/>
                  <a:gd name="T16" fmla="*/ 10 w 11"/>
                  <a:gd name="T1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6">
                    <a:moveTo>
                      <a:pt x="10" y="6"/>
                    </a:moveTo>
                    <a:lnTo>
                      <a:pt x="11" y="3"/>
                    </a:lnTo>
                    <a:lnTo>
                      <a:pt x="11" y="0"/>
                    </a:lnTo>
                    <a:lnTo>
                      <a:pt x="8" y="0"/>
                    </a:lnTo>
                    <a:lnTo>
                      <a:pt x="2" y="1"/>
                    </a:lnTo>
                    <a:lnTo>
                      <a:pt x="0" y="4"/>
                    </a:lnTo>
                    <a:lnTo>
                      <a:pt x="2" y="6"/>
                    </a:lnTo>
                    <a:lnTo>
                      <a:pt x="3" y="6"/>
                    </a:lnTo>
                    <a:lnTo>
                      <a:pt x="10" y="6"/>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0" name="Freeform 385">
                <a:extLst>
                  <a:ext uri="{FF2B5EF4-FFF2-40B4-BE49-F238E27FC236}">
                    <a16:creationId xmlns:a16="http://schemas.microsoft.com/office/drawing/2014/main" id="{A4D8F2E9-60EC-4F9A-9522-688495BF87F2}"/>
                  </a:ext>
                </a:extLst>
              </p:cNvPr>
              <p:cNvSpPr>
                <a:spLocks/>
              </p:cNvSpPr>
              <p:nvPr/>
            </p:nvSpPr>
            <p:spPr bwMode="auto">
              <a:xfrm>
                <a:off x="6435" y="1869"/>
                <a:ext cx="3" cy="3"/>
              </a:xfrm>
              <a:custGeom>
                <a:avLst/>
                <a:gdLst>
                  <a:gd name="T0" fmla="*/ 1 w 3"/>
                  <a:gd name="T1" fmla="*/ 0 h 3"/>
                  <a:gd name="T2" fmla="*/ 0 w 3"/>
                  <a:gd name="T3" fmla="*/ 1 h 3"/>
                  <a:gd name="T4" fmla="*/ 0 w 3"/>
                  <a:gd name="T5" fmla="*/ 3 h 3"/>
                  <a:gd name="T6" fmla="*/ 3 w 3"/>
                  <a:gd name="T7" fmla="*/ 1 h 3"/>
                  <a:gd name="T8" fmla="*/ 1 w 3"/>
                  <a:gd name="T9" fmla="*/ 0 h 3"/>
                </a:gdLst>
                <a:ahLst/>
                <a:cxnLst>
                  <a:cxn ang="0">
                    <a:pos x="T0" y="T1"/>
                  </a:cxn>
                  <a:cxn ang="0">
                    <a:pos x="T2" y="T3"/>
                  </a:cxn>
                  <a:cxn ang="0">
                    <a:pos x="T4" y="T5"/>
                  </a:cxn>
                  <a:cxn ang="0">
                    <a:pos x="T6" y="T7"/>
                  </a:cxn>
                  <a:cxn ang="0">
                    <a:pos x="T8" y="T9"/>
                  </a:cxn>
                </a:cxnLst>
                <a:rect l="0" t="0" r="r" b="b"/>
                <a:pathLst>
                  <a:path w="3" h="3">
                    <a:moveTo>
                      <a:pt x="1" y="0"/>
                    </a:moveTo>
                    <a:lnTo>
                      <a:pt x="0" y="1"/>
                    </a:lnTo>
                    <a:lnTo>
                      <a:pt x="0" y="3"/>
                    </a:lnTo>
                    <a:lnTo>
                      <a:pt x="3" y="1"/>
                    </a:lnTo>
                    <a:lnTo>
                      <a:pt x="1"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1" name="Freeform 386">
                <a:extLst>
                  <a:ext uri="{FF2B5EF4-FFF2-40B4-BE49-F238E27FC236}">
                    <a16:creationId xmlns:a16="http://schemas.microsoft.com/office/drawing/2014/main" id="{4EA12C2F-E76D-4F32-9425-AB08AA7A1FAC}"/>
                  </a:ext>
                </a:extLst>
              </p:cNvPr>
              <p:cNvSpPr>
                <a:spLocks/>
              </p:cNvSpPr>
              <p:nvPr/>
            </p:nvSpPr>
            <p:spPr bwMode="auto">
              <a:xfrm>
                <a:off x="6457" y="1872"/>
                <a:ext cx="3" cy="6"/>
              </a:xfrm>
              <a:custGeom>
                <a:avLst/>
                <a:gdLst>
                  <a:gd name="T0" fmla="*/ 1 w 3"/>
                  <a:gd name="T1" fmla="*/ 0 h 6"/>
                  <a:gd name="T2" fmla="*/ 0 w 3"/>
                  <a:gd name="T3" fmla="*/ 1 h 6"/>
                  <a:gd name="T4" fmla="*/ 0 w 3"/>
                  <a:gd name="T5" fmla="*/ 3 h 6"/>
                  <a:gd name="T6" fmla="*/ 0 w 3"/>
                  <a:gd name="T7" fmla="*/ 5 h 6"/>
                  <a:gd name="T8" fmla="*/ 0 w 3"/>
                  <a:gd name="T9" fmla="*/ 6 h 6"/>
                  <a:gd name="T10" fmla="*/ 1 w 3"/>
                  <a:gd name="T11" fmla="*/ 6 h 6"/>
                  <a:gd name="T12" fmla="*/ 3 w 3"/>
                  <a:gd name="T13" fmla="*/ 3 h 6"/>
                  <a:gd name="T14" fmla="*/ 1 w 3"/>
                  <a:gd name="T15" fmla="*/ 1 h 6"/>
                  <a:gd name="T16" fmla="*/ 1 w 3"/>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6">
                    <a:moveTo>
                      <a:pt x="1" y="0"/>
                    </a:moveTo>
                    <a:lnTo>
                      <a:pt x="0" y="1"/>
                    </a:lnTo>
                    <a:lnTo>
                      <a:pt x="0" y="3"/>
                    </a:lnTo>
                    <a:lnTo>
                      <a:pt x="0" y="5"/>
                    </a:lnTo>
                    <a:lnTo>
                      <a:pt x="0" y="6"/>
                    </a:lnTo>
                    <a:lnTo>
                      <a:pt x="1" y="6"/>
                    </a:lnTo>
                    <a:lnTo>
                      <a:pt x="3" y="3"/>
                    </a:lnTo>
                    <a:lnTo>
                      <a:pt x="1" y="1"/>
                    </a:lnTo>
                    <a:lnTo>
                      <a:pt x="1"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2" name="Freeform 387">
                <a:extLst>
                  <a:ext uri="{FF2B5EF4-FFF2-40B4-BE49-F238E27FC236}">
                    <a16:creationId xmlns:a16="http://schemas.microsoft.com/office/drawing/2014/main" id="{3EEF4112-79EF-4E07-B815-01C64D42DCFA}"/>
                  </a:ext>
                </a:extLst>
              </p:cNvPr>
              <p:cNvSpPr>
                <a:spLocks/>
              </p:cNvSpPr>
              <p:nvPr/>
            </p:nvSpPr>
            <p:spPr bwMode="auto">
              <a:xfrm>
                <a:off x="6444" y="1865"/>
                <a:ext cx="3" cy="5"/>
              </a:xfrm>
              <a:custGeom>
                <a:avLst/>
                <a:gdLst>
                  <a:gd name="T0" fmla="*/ 3 w 3"/>
                  <a:gd name="T1" fmla="*/ 5 h 5"/>
                  <a:gd name="T2" fmla="*/ 3 w 3"/>
                  <a:gd name="T3" fmla="*/ 4 h 5"/>
                  <a:gd name="T4" fmla="*/ 3 w 3"/>
                  <a:gd name="T5" fmla="*/ 0 h 5"/>
                  <a:gd name="T6" fmla="*/ 2 w 3"/>
                  <a:gd name="T7" fmla="*/ 0 h 5"/>
                  <a:gd name="T8" fmla="*/ 0 w 3"/>
                  <a:gd name="T9" fmla="*/ 2 h 5"/>
                  <a:gd name="T10" fmla="*/ 0 w 3"/>
                  <a:gd name="T11" fmla="*/ 4 h 5"/>
                  <a:gd name="T12" fmla="*/ 2 w 3"/>
                  <a:gd name="T13" fmla="*/ 5 h 5"/>
                  <a:gd name="T14" fmla="*/ 3 w 3"/>
                  <a:gd name="T15" fmla="*/ 5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5">
                    <a:moveTo>
                      <a:pt x="3" y="5"/>
                    </a:moveTo>
                    <a:lnTo>
                      <a:pt x="3" y="4"/>
                    </a:lnTo>
                    <a:lnTo>
                      <a:pt x="3" y="0"/>
                    </a:lnTo>
                    <a:lnTo>
                      <a:pt x="2" y="0"/>
                    </a:lnTo>
                    <a:lnTo>
                      <a:pt x="0" y="2"/>
                    </a:lnTo>
                    <a:lnTo>
                      <a:pt x="0" y="4"/>
                    </a:lnTo>
                    <a:lnTo>
                      <a:pt x="2" y="5"/>
                    </a:lnTo>
                    <a:lnTo>
                      <a:pt x="3" y="5"/>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3" name="Freeform 388">
                <a:extLst>
                  <a:ext uri="{FF2B5EF4-FFF2-40B4-BE49-F238E27FC236}">
                    <a16:creationId xmlns:a16="http://schemas.microsoft.com/office/drawing/2014/main" id="{6F2B16B4-2390-460F-B6D8-8E40B746DDD1}"/>
                  </a:ext>
                </a:extLst>
              </p:cNvPr>
              <p:cNvSpPr>
                <a:spLocks/>
              </p:cNvSpPr>
              <p:nvPr/>
            </p:nvSpPr>
            <p:spPr bwMode="auto">
              <a:xfrm>
                <a:off x="6396" y="1797"/>
                <a:ext cx="58" cy="83"/>
              </a:xfrm>
              <a:custGeom>
                <a:avLst/>
                <a:gdLst>
                  <a:gd name="T0" fmla="*/ 10 w 58"/>
                  <a:gd name="T1" fmla="*/ 9 h 83"/>
                  <a:gd name="T2" fmla="*/ 0 w 58"/>
                  <a:gd name="T3" fmla="*/ 14 h 83"/>
                  <a:gd name="T4" fmla="*/ 0 w 58"/>
                  <a:gd name="T5" fmla="*/ 17 h 83"/>
                  <a:gd name="T6" fmla="*/ 7 w 58"/>
                  <a:gd name="T7" fmla="*/ 16 h 83"/>
                  <a:gd name="T8" fmla="*/ 10 w 58"/>
                  <a:gd name="T9" fmla="*/ 22 h 83"/>
                  <a:gd name="T10" fmla="*/ 16 w 58"/>
                  <a:gd name="T11" fmla="*/ 29 h 83"/>
                  <a:gd name="T12" fmla="*/ 16 w 58"/>
                  <a:gd name="T13" fmla="*/ 32 h 83"/>
                  <a:gd name="T14" fmla="*/ 13 w 58"/>
                  <a:gd name="T15" fmla="*/ 33 h 83"/>
                  <a:gd name="T16" fmla="*/ 11 w 58"/>
                  <a:gd name="T17" fmla="*/ 33 h 83"/>
                  <a:gd name="T18" fmla="*/ 7 w 58"/>
                  <a:gd name="T19" fmla="*/ 38 h 83"/>
                  <a:gd name="T20" fmla="*/ 15 w 58"/>
                  <a:gd name="T21" fmla="*/ 40 h 83"/>
                  <a:gd name="T22" fmla="*/ 16 w 58"/>
                  <a:gd name="T23" fmla="*/ 49 h 83"/>
                  <a:gd name="T24" fmla="*/ 18 w 58"/>
                  <a:gd name="T25" fmla="*/ 49 h 83"/>
                  <a:gd name="T26" fmla="*/ 16 w 58"/>
                  <a:gd name="T27" fmla="*/ 57 h 83"/>
                  <a:gd name="T28" fmla="*/ 18 w 58"/>
                  <a:gd name="T29" fmla="*/ 60 h 83"/>
                  <a:gd name="T30" fmla="*/ 16 w 58"/>
                  <a:gd name="T31" fmla="*/ 64 h 83"/>
                  <a:gd name="T32" fmla="*/ 18 w 58"/>
                  <a:gd name="T33" fmla="*/ 68 h 83"/>
                  <a:gd name="T34" fmla="*/ 19 w 58"/>
                  <a:gd name="T35" fmla="*/ 75 h 83"/>
                  <a:gd name="T36" fmla="*/ 23 w 58"/>
                  <a:gd name="T37" fmla="*/ 78 h 83"/>
                  <a:gd name="T38" fmla="*/ 23 w 58"/>
                  <a:gd name="T39" fmla="*/ 83 h 83"/>
                  <a:gd name="T40" fmla="*/ 26 w 58"/>
                  <a:gd name="T41" fmla="*/ 76 h 83"/>
                  <a:gd name="T42" fmla="*/ 29 w 58"/>
                  <a:gd name="T43" fmla="*/ 76 h 83"/>
                  <a:gd name="T44" fmla="*/ 37 w 58"/>
                  <a:gd name="T45" fmla="*/ 70 h 83"/>
                  <a:gd name="T46" fmla="*/ 40 w 58"/>
                  <a:gd name="T47" fmla="*/ 68 h 83"/>
                  <a:gd name="T48" fmla="*/ 43 w 58"/>
                  <a:gd name="T49" fmla="*/ 72 h 83"/>
                  <a:gd name="T50" fmla="*/ 46 w 58"/>
                  <a:gd name="T51" fmla="*/ 72 h 83"/>
                  <a:gd name="T52" fmla="*/ 46 w 58"/>
                  <a:gd name="T53" fmla="*/ 68 h 83"/>
                  <a:gd name="T54" fmla="*/ 53 w 58"/>
                  <a:gd name="T55" fmla="*/ 67 h 83"/>
                  <a:gd name="T56" fmla="*/ 56 w 58"/>
                  <a:gd name="T57" fmla="*/ 60 h 83"/>
                  <a:gd name="T58" fmla="*/ 58 w 58"/>
                  <a:gd name="T59" fmla="*/ 48 h 83"/>
                  <a:gd name="T60" fmla="*/ 56 w 58"/>
                  <a:gd name="T61" fmla="*/ 49 h 83"/>
                  <a:gd name="T62" fmla="*/ 53 w 58"/>
                  <a:gd name="T63" fmla="*/ 37 h 83"/>
                  <a:gd name="T64" fmla="*/ 51 w 58"/>
                  <a:gd name="T65" fmla="*/ 29 h 83"/>
                  <a:gd name="T66" fmla="*/ 35 w 58"/>
                  <a:gd name="T67" fmla="*/ 9 h 83"/>
                  <a:gd name="T68" fmla="*/ 24 w 58"/>
                  <a:gd name="T69" fmla="*/ 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8" h="83">
                    <a:moveTo>
                      <a:pt x="15" y="5"/>
                    </a:moveTo>
                    <a:lnTo>
                      <a:pt x="10" y="9"/>
                    </a:lnTo>
                    <a:lnTo>
                      <a:pt x="5" y="9"/>
                    </a:lnTo>
                    <a:lnTo>
                      <a:pt x="0" y="14"/>
                    </a:lnTo>
                    <a:lnTo>
                      <a:pt x="0" y="17"/>
                    </a:lnTo>
                    <a:lnTo>
                      <a:pt x="0" y="17"/>
                    </a:lnTo>
                    <a:lnTo>
                      <a:pt x="2" y="16"/>
                    </a:lnTo>
                    <a:lnTo>
                      <a:pt x="7" y="16"/>
                    </a:lnTo>
                    <a:lnTo>
                      <a:pt x="5" y="17"/>
                    </a:lnTo>
                    <a:lnTo>
                      <a:pt x="10" y="22"/>
                    </a:lnTo>
                    <a:lnTo>
                      <a:pt x="13" y="27"/>
                    </a:lnTo>
                    <a:lnTo>
                      <a:pt x="16" y="29"/>
                    </a:lnTo>
                    <a:lnTo>
                      <a:pt x="15" y="29"/>
                    </a:lnTo>
                    <a:lnTo>
                      <a:pt x="16" y="32"/>
                    </a:lnTo>
                    <a:lnTo>
                      <a:pt x="18" y="35"/>
                    </a:lnTo>
                    <a:lnTo>
                      <a:pt x="13" y="33"/>
                    </a:lnTo>
                    <a:lnTo>
                      <a:pt x="11" y="32"/>
                    </a:lnTo>
                    <a:lnTo>
                      <a:pt x="11" y="33"/>
                    </a:lnTo>
                    <a:lnTo>
                      <a:pt x="10" y="33"/>
                    </a:lnTo>
                    <a:lnTo>
                      <a:pt x="7" y="38"/>
                    </a:lnTo>
                    <a:lnTo>
                      <a:pt x="13" y="40"/>
                    </a:lnTo>
                    <a:lnTo>
                      <a:pt x="15" y="40"/>
                    </a:lnTo>
                    <a:lnTo>
                      <a:pt x="16" y="43"/>
                    </a:lnTo>
                    <a:lnTo>
                      <a:pt x="16" y="49"/>
                    </a:lnTo>
                    <a:lnTo>
                      <a:pt x="18" y="49"/>
                    </a:lnTo>
                    <a:lnTo>
                      <a:pt x="18" y="49"/>
                    </a:lnTo>
                    <a:lnTo>
                      <a:pt x="21" y="54"/>
                    </a:lnTo>
                    <a:lnTo>
                      <a:pt x="16" y="57"/>
                    </a:lnTo>
                    <a:lnTo>
                      <a:pt x="16" y="59"/>
                    </a:lnTo>
                    <a:lnTo>
                      <a:pt x="18" y="60"/>
                    </a:lnTo>
                    <a:lnTo>
                      <a:pt x="18" y="62"/>
                    </a:lnTo>
                    <a:lnTo>
                      <a:pt x="16" y="64"/>
                    </a:lnTo>
                    <a:lnTo>
                      <a:pt x="16" y="65"/>
                    </a:lnTo>
                    <a:lnTo>
                      <a:pt x="18" y="68"/>
                    </a:lnTo>
                    <a:lnTo>
                      <a:pt x="16" y="68"/>
                    </a:lnTo>
                    <a:lnTo>
                      <a:pt x="19" y="75"/>
                    </a:lnTo>
                    <a:lnTo>
                      <a:pt x="21" y="75"/>
                    </a:lnTo>
                    <a:lnTo>
                      <a:pt x="23" y="78"/>
                    </a:lnTo>
                    <a:lnTo>
                      <a:pt x="23" y="80"/>
                    </a:lnTo>
                    <a:lnTo>
                      <a:pt x="23" y="83"/>
                    </a:lnTo>
                    <a:lnTo>
                      <a:pt x="26" y="81"/>
                    </a:lnTo>
                    <a:lnTo>
                      <a:pt x="26" y="76"/>
                    </a:lnTo>
                    <a:lnTo>
                      <a:pt x="26" y="78"/>
                    </a:lnTo>
                    <a:lnTo>
                      <a:pt x="29" y="76"/>
                    </a:lnTo>
                    <a:lnTo>
                      <a:pt x="35" y="70"/>
                    </a:lnTo>
                    <a:lnTo>
                      <a:pt x="37" y="70"/>
                    </a:lnTo>
                    <a:lnTo>
                      <a:pt x="39" y="72"/>
                    </a:lnTo>
                    <a:lnTo>
                      <a:pt x="40" y="68"/>
                    </a:lnTo>
                    <a:lnTo>
                      <a:pt x="42" y="68"/>
                    </a:lnTo>
                    <a:lnTo>
                      <a:pt x="43" y="72"/>
                    </a:lnTo>
                    <a:lnTo>
                      <a:pt x="45" y="72"/>
                    </a:lnTo>
                    <a:lnTo>
                      <a:pt x="46" y="72"/>
                    </a:lnTo>
                    <a:lnTo>
                      <a:pt x="48" y="72"/>
                    </a:lnTo>
                    <a:lnTo>
                      <a:pt x="46" y="68"/>
                    </a:lnTo>
                    <a:lnTo>
                      <a:pt x="50" y="67"/>
                    </a:lnTo>
                    <a:lnTo>
                      <a:pt x="53" y="67"/>
                    </a:lnTo>
                    <a:lnTo>
                      <a:pt x="58" y="62"/>
                    </a:lnTo>
                    <a:lnTo>
                      <a:pt x="56" y="60"/>
                    </a:lnTo>
                    <a:lnTo>
                      <a:pt x="58" y="59"/>
                    </a:lnTo>
                    <a:lnTo>
                      <a:pt x="58" y="48"/>
                    </a:lnTo>
                    <a:lnTo>
                      <a:pt x="56" y="48"/>
                    </a:lnTo>
                    <a:lnTo>
                      <a:pt x="56" y="49"/>
                    </a:lnTo>
                    <a:lnTo>
                      <a:pt x="56" y="46"/>
                    </a:lnTo>
                    <a:lnTo>
                      <a:pt x="53" y="37"/>
                    </a:lnTo>
                    <a:lnTo>
                      <a:pt x="51" y="33"/>
                    </a:lnTo>
                    <a:lnTo>
                      <a:pt x="51" y="29"/>
                    </a:lnTo>
                    <a:lnTo>
                      <a:pt x="43" y="17"/>
                    </a:lnTo>
                    <a:lnTo>
                      <a:pt x="35" y="9"/>
                    </a:lnTo>
                    <a:lnTo>
                      <a:pt x="31" y="0"/>
                    </a:lnTo>
                    <a:lnTo>
                      <a:pt x="24" y="3"/>
                    </a:lnTo>
                    <a:lnTo>
                      <a:pt x="15" y="5"/>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4" name="Freeform 389">
                <a:extLst>
                  <a:ext uri="{FF2B5EF4-FFF2-40B4-BE49-F238E27FC236}">
                    <a16:creationId xmlns:a16="http://schemas.microsoft.com/office/drawing/2014/main" id="{B84308B0-B541-4261-BF05-D6D0F3B94476}"/>
                  </a:ext>
                </a:extLst>
              </p:cNvPr>
              <p:cNvSpPr>
                <a:spLocks/>
              </p:cNvSpPr>
              <p:nvPr/>
            </p:nvSpPr>
            <p:spPr bwMode="auto">
              <a:xfrm>
                <a:off x="6455" y="1880"/>
                <a:ext cx="3" cy="3"/>
              </a:xfrm>
              <a:custGeom>
                <a:avLst/>
                <a:gdLst>
                  <a:gd name="T0" fmla="*/ 0 w 3"/>
                  <a:gd name="T1" fmla="*/ 3 h 3"/>
                  <a:gd name="T2" fmla="*/ 2 w 3"/>
                  <a:gd name="T3" fmla="*/ 3 h 3"/>
                  <a:gd name="T4" fmla="*/ 3 w 3"/>
                  <a:gd name="T5" fmla="*/ 3 h 3"/>
                  <a:gd name="T6" fmla="*/ 3 w 3"/>
                  <a:gd name="T7" fmla="*/ 0 h 3"/>
                  <a:gd name="T8" fmla="*/ 2 w 3"/>
                  <a:gd name="T9" fmla="*/ 0 h 3"/>
                  <a:gd name="T10" fmla="*/ 0 w 3"/>
                  <a:gd name="T11" fmla="*/ 1 h 3"/>
                  <a:gd name="T12" fmla="*/ 0 w 3"/>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3" h="3">
                    <a:moveTo>
                      <a:pt x="0" y="3"/>
                    </a:moveTo>
                    <a:lnTo>
                      <a:pt x="2" y="3"/>
                    </a:lnTo>
                    <a:lnTo>
                      <a:pt x="3" y="3"/>
                    </a:lnTo>
                    <a:lnTo>
                      <a:pt x="3" y="0"/>
                    </a:lnTo>
                    <a:lnTo>
                      <a:pt x="2" y="0"/>
                    </a:lnTo>
                    <a:lnTo>
                      <a:pt x="0" y="1"/>
                    </a:lnTo>
                    <a:lnTo>
                      <a:pt x="0" y="3"/>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5" name="Freeform 390">
                <a:extLst>
                  <a:ext uri="{FF2B5EF4-FFF2-40B4-BE49-F238E27FC236}">
                    <a16:creationId xmlns:a16="http://schemas.microsoft.com/office/drawing/2014/main" id="{06C91525-41E1-4B7A-8A1D-78E5E90E3905}"/>
                  </a:ext>
                </a:extLst>
              </p:cNvPr>
              <p:cNvSpPr>
                <a:spLocks/>
              </p:cNvSpPr>
              <p:nvPr/>
            </p:nvSpPr>
            <p:spPr bwMode="auto">
              <a:xfrm>
                <a:off x="6368" y="1703"/>
                <a:ext cx="67" cy="115"/>
              </a:xfrm>
              <a:custGeom>
                <a:avLst/>
                <a:gdLst>
                  <a:gd name="T0" fmla="*/ 59 w 67"/>
                  <a:gd name="T1" fmla="*/ 6 h 115"/>
                  <a:gd name="T2" fmla="*/ 57 w 67"/>
                  <a:gd name="T3" fmla="*/ 3 h 115"/>
                  <a:gd name="T4" fmla="*/ 52 w 67"/>
                  <a:gd name="T5" fmla="*/ 1 h 115"/>
                  <a:gd name="T6" fmla="*/ 52 w 67"/>
                  <a:gd name="T7" fmla="*/ 8 h 115"/>
                  <a:gd name="T8" fmla="*/ 52 w 67"/>
                  <a:gd name="T9" fmla="*/ 11 h 115"/>
                  <a:gd name="T10" fmla="*/ 47 w 67"/>
                  <a:gd name="T11" fmla="*/ 16 h 115"/>
                  <a:gd name="T12" fmla="*/ 43 w 67"/>
                  <a:gd name="T13" fmla="*/ 22 h 115"/>
                  <a:gd name="T14" fmla="*/ 36 w 67"/>
                  <a:gd name="T15" fmla="*/ 24 h 115"/>
                  <a:gd name="T16" fmla="*/ 43 w 67"/>
                  <a:gd name="T17" fmla="*/ 30 h 115"/>
                  <a:gd name="T18" fmla="*/ 41 w 67"/>
                  <a:gd name="T19" fmla="*/ 35 h 115"/>
                  <a:gd name="T20" fmla="*/ 31 w 67"/>
                  <a:gd name="T21" fmla="*/ 35 h 115"/>
                  <a:gd name="T22" fmla="*/ 27 w 67"/>
                  <a:gd name="T23" fmla="*/ 35 h 115"/>
                  <a:gd name="T24" fmla="*/ 22 w 67"/>
                  <a:gd name="T25" fmla="*/ 32 h 115"/>
                  <a:gd name="T26" fmla="*/ 17 w 67"/>
                  <a:gd name="T27" fmla="*/ 32 h 115"/>
                  <a:gd name="T28" fmla="*/ 17 w 67"/>
                  <a:gd name="T29" fmla="*/ 38 h 115"/>
                  <a:gd name="T30" fmla="*/ 12 w 67"/>
                  <a:gd name="T31" fmla="*/ 48 h 115"/>
                  <a:gd name="T32" fmla="*/ 8 w 67"/>
                  <a:gd name="T33" fmla="*/ 52 h 115"/>
                  <a:gd name="T34" fmla="*/ 4 w 67"/>
                  <a:gd name="T35" fmla="*/ 57 h 115"/>
                  <a:gd name="T36" fmla="*/ 0 w 67"/>
                  <a:gd name="T37" fmla="*/ 65 h 115"/>
                  <a:gd name="T38" fmla="*/ 0 w 67"/>
                  <a:gd name="T39" fmla="*/ 73 h 115"/>
                  <a:gd name="T40" fmla="*/ 0 w 67"/>
                  <a:gd name="T41" fmla="*/ 73 h 115"/>
                  <a:gd name="T42" fmla="*/ 3 w 67"/>
                  <a:gd name="T43" fmla="*/ 76 h 115"/>
                  <a:gd name="T44" fmla="*/ 6 w 67"/>
                  <a:gd name="T45" fmla="*/ 76 h 115"/>
                  <a:gd name="T46" fmla="*/ 12 w 67"/>
                  <a:gd name="T47" fmla="*/ 78 h 115"/>
                  <a:gd name="T48" fmla="*/ 16 w 67"/>
                  <a:gd name="T49" fmla="*/ 75 h 115"/>
                  <a:gd name="T50" fmla="*/ 12 w 67"/>
                  <a:gd name="T51" fmla="*/ 79 h 115"/>
                  <a:gd name="T52" fmla="*/ 11 w 67"/>
                  <a:gd name="T53" fmla="*/ 87 h 115"/>
                  <a:gd name="T54" fmla="*/ 12 w 67"/>
                  <a:gd name="T55" fmla="*/ 95 h 115"/>
                  <a:gd name="T56" fmla="*/ 20 w 67"/>
                  <a:gd name="T57" fmla="*/ 94 h 115"/>
                  <a:gd name="T58" fmla="*/ 14 w 67"/>
                  <a:gd name="T59" fmla="*/ 97 h 115"/>
                  <a:gd name="T60" fmla="*/ 12 w 67"/>
                  <a:gd name="T61" fmla="*/ 107 h 115"/>
                  <a:gd name="T62" fmla="*/ 12 w 67"/>
                  <a:gd name="T63" fmla="*/ 110 h 115"/>
                  <a:gd name="T64" fmla="*/ 17 w 67"/>
                  <a:gd name="T65" fmla="*/ 110 h 115"/>
                  <a:gd name="T66" fmla="*/ 17 w 67"/>
                  <a:gd name="T67" fmla="*/ 115 h 115"/>
                  <a:gd name="T68" fmla="*/ 20 w 67"/>
                  <a:gd name="T69" fmla="*/ 115 h 115"/>
                  <a:gd name="T70" fmla="*/ 23 w 67"/>
                  <a:gd name="T71" fmla="*/ 110 h 115"/>
                  <a:gd name="T72" fmla="*/ 28 w 67"/>
                  <a:gd name="T73" fmla="*/ 111 h 115"/>
                  <a:gd name="T74" fmla="*/ 33 w 67"/>
                  <a:gd name="T75" fmla="*/ 103 h 115"/>
                  <a:gd name="T76" fmla="*/ 43 w 67"/>
                  <a:gd name="T77" fmla="*/ 99 h 115"/>
                  <a:gd name="T78" fmla="*/ 59 w 67"/>
                  <a:gd name="T79" fmla="*/ 94 h 115"/>
                  <a:gd name="T80" fmla="*/ 46 w 67"/>
                  <a:gd name="T81" fmla="*/ 84 h 115"/>
                  <a:gd name="T82" fmla="*/ 39 w 67"/>
                  <a:gd name="T83" fmla="*/ 81 h 115"/>
                  <a:gd name="T84" fmla="*/ 39 w 67"/>
                  <a:gd name="T85" fmla="*/ 76 h 115"/>
                  <a:gd name="T86" fmla="*/ 39 w 67"/>
                  <a:gd name="T87" fmla="*/ 70 h 115"/>
                  <a:gd name="T88" fmla="*/ 44 w 67"/>
                  <a:gd name="T89" fmla="*/ 65 h 115"/>
                  <a:gd name="T90" fmla="*/ 49 w 67"/>
                  <a:gd name="T91" fmla="*/ 62 h 115"/>
                  <a:gd name="T92" fmla="*/ 52 w 67"/>
                  <a:gd name="T93" fmla="*/ 59 h 115"/>
                  <a:gd name="T94" fmla="*/ 59 w 67"/>
                  <a:gd name="T95" fmla="*/ 49 h 115"/>
                  <a:gd name="T96" fmla="*/ 62 w 67"/>
                  <a:gd name="T97" fmla="*/ 46 h 115"/>
                  <a:gd name="T98" fmla="*/ 60 w 67"/>
                  <a:gd name="T99" fmla="*/ 41 h 115"/>
                  <a:gd name="T100" fmla="*/ 57 w 67"/>
                  <a:gd name="T101" fmla="*/ 32 h 115"/>
                  <a:gd name="T102" fmla="*/ 59 w 67"/>
                  <a:gd name="T103" fmla="*/ 20 h 115"/>
                  <a:gd name="T104" fmla="*/ 60 w 67"/>
                  <a:gd name="T105" fmla="*/ 17 h 115"/>
                  <a:gd name="T106" fmla="*/ 67 w 67"/>
                  <a:gd name="T107" fmla="*/ 13 h 115"/>
                  <a:gd name="T108" fmla="*/ 63 w 67"/>
                  <a:gd name="T109" fmla="*/ 9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 h="115">
                    <a:moveTo>
                      <a:pt x="63" y="8"/>
                    </a:moveTo>
                    <a:lnTo>
                      <a:pt x="59" y="6"/>
                    </a:lnTo>
                    <a:lnTo>
                      <a:pt x="57" y="5"/>
                    </a:lnTo>
                    <a:lnTo>
                      <a:pt x="57" y="3"/>
                    </a:lnTo>
                    <a:lnTo>
                      <a:pt x="54" y="0"/>
                    </a:lnTo>
                    <a:lnTo>
                      <a:pt x="52" y="1"/>
                    </a:lnTo>
                    <a:lnTo>
                      <a:pt x="52" y="5"/>
                    </a:lnTo>
                    <a:lnTo>
                      <a:pt x="52" y="8"/>
                    </a:lnTo>
                    <a:lnTo>
                      <a:pt x="54" y="9"/>
                    </a:lnTo>
                    <a:lnTo>
                      <a:pt x="52" y="11"/>
                    </a:lnTo>
                    <a:lnTo>
                      <a:pt x="49" y="13"/>
                    </a:lnTo>
                    <a:lnTo>
                      <a:pt x="47" y="16"/>
                    </a:lnTo>
                    <a:lnTo>
                      <a:pt x="47" y="19"/>
                    </a:lnTo>
                    <a:lnTo>
                      <a:pt x="43" y="22"/>
                    </a:lnTo>
                    <a:lnTo>
                      <a:pt x="39" y="24"/>
                    </a:lnTo>
                    <a:lnTo>
                      <a:pt x="36" y="24"/>
                    </a:lnTo>
                    <a:lnTo>
                      <a:pt x="39" y="27"/>
                    </a:lnTo>
                    <a:lnTo>
                      <a:pt x="43" y="30"/>
                    </a:lnTo>
                    <a:lnTo>
                      <a:pt x="43" y="32"/>
                    </a:lnTo>
                    <a:lnTo>
                      <a:pt x="41" y="35"/>
                    </a:lnTo>
                    <a:lnTo>
                      <a:pt x="38" y="35"/>
                    </a:lnTo>
                    <a:lnTo>
                      <a:pt x="31" y="35"/>
                    </a:lnTo>
                    <a:lnTo>
                      <a:pt x="28" y="35"/>
                    </a:lnTo>
                    <a:lnTo>
                      <a:pt x="27" y="35"/>
                    </a:lnTo>
                    <a:lnTo>
                      <a:pt x="23" y="33"/>
                    </a:lnTo>
                    <a:lnTo>
                      <a:pt x="22" y="32"/>
                    </a:lnTo>
                    <a:lnTo>
                      <a:pt x="19" y="28"/>
                    </a:lnTo>
                    <a:lnTo>
                      <a:pt x="17" y="32"/>
                    </a:lnTo>
                    <a:lnTo>
                      <a:pt x="16" y="36"/>
                    </a:lnTo>
                    <a:lnTo>
                      <a:pt x="17" y="38"/>
                    </a:lnTo>
                    <a:lnTo>
                      <a:pt x="16" y="40"/>
                    </a:lnTo>
                    <a:lnTo>
                      <a:pt x="12" y="48"/>
                    </a:lnTo>
                    <a:lnTo>
                      <a:pt x="11" y="48"/>
                    </a:lnTo>
                    <a:lnTo>
                      <a:pt x="8" y="52"/>
                    </a:lnTo>
                    <a:lnTo>
                      <a:pt x="4" y="56"/>
                    </a:lnTo>
                    <a:lnTo>
                      <a:pt x="4" y="57"/>
                    </a:lnTo>
                    <a:lnTo>
                      <a:pt x="3" y="62"/>
                    </a:lnTo>
                    <a:lnTo>
                      <a:pt x="0" y="65"/>
                    </a:lnTo>
                    <a:lnTo>
                      <a:pt x="0" y="72"/>
                    </a:lnTo>
                    <a:lnTo>
                      <a:pt x="0" y="73"/>
                    </a:lnTo>
                    <a:lnTo>
                      <a:pt x="0" y="73"/>
                    </a:lnTo>
                    <a:lnTo>
                      <a:pt x="0" y="73"/>
                    </a:lnTo>
                    <a:lnTo>
                      <a:pt x="1" y="78"/>
                    </a:lnTo>
                    <a:lnTo>
                      <a:pt x="3" y="76"/>
                    </a:lnTo>
                    <a:lnTo>
                      <a:pt x="3" y="75"/>
                    </a:lnTo>
                    <a:lnTo>
                      <a:pt x="6" y="76"/>
                    </a:lnTo>
                    <a:lnTo>
                      <a:pt x="8" y="78"/>
                    </a:lnTo>
                    <a:lnTo>
                      <a:pt x="12" y="78"/>
                    </a:lnTo>
                    <a:lnTo>
                      <a:pt x="14" y="76"/>
                    </a:lnTo>
                    <a:lnTo>
                      <a:pt x="16" y="75"/>
                    </a:lnTo>
                    <a:lnTo>
                      <a:pt x="16" y="78"/>
                    </a:lnTo>
                    <a:lnTo>
                      <a:pt x="12" y="79"/>
                    </a:lnTo>
                    <a:lnTo>
                      <a:pt x="16" y="81"/>
                    </a:lnTo>
                    <a:lnTo>
                      <a:pt x="11" y="87"/>
                    </a:lnTo>
                    <a:lnTo>
                      <a:pt x="12" y="94"/>
                    </a:lnTo>
                    <a:lnTo>
                      <a:pt x="12" y="95"/>
                    </a:lnTo>
                    <a:lnTo>
                      <a:pt x="17" y="95"/>
                    </a:lnTo>
                    <a:lnTo>
                      <a:pt x="20" y="94"/>
                    </a:lnTo>
                    <a:lnTo>
                      <a:pt x="17" y="97"/>
                    </a:lnTo>
                    <a:lnTo>
                      <a:pt x="14" y="97"/>
                    </a:lnTo>
                    <a:lnTo>
                      <a:pt x="12" y="100"/>
                    </a:lnTo>
                    <a:lnTo>
                      <a:pt x="12" y="107"/>
                    </a:lnTo>
                    <a:lnTo>
                      <a:pt x="11" y="110"/>
                    </a:lnTo>
                    <a:lnTo>
                      <a:pt x="12" y="110"/>
                    </a:lnTo>
                    <a:lnTo>
                      <a:pt x="16" y="108"/>
                    </a:lnTo>
                    <a:lnTo>
                      <a:pt x="17" y="110"/>
                    </a:lnTo>
                    <a:lnTo>
                      <a:pt x="16" y="113"/>
                    </a:lnTo>
                    <a:lnTo>
                      <a:pt x="17" y="115"/>
                    </a:lnTo>
                    <a:lnTo>
                      <a:pt x="19" y="113"/>
                    </a:lnTo>
                    <a:lnTo>
                      <a:pt x="20" y="115"/>
                    </a:lnTo>
                    <a:lnTo>
                      <a:pt x="23" y="111"/>
                    </a:lnTo>
                    <a:lnTo>
                      <a:pt x="23" y="110"/>
                    </a:lnTo>
                    <a:lnTo>
                      <a:pt x="25" y="108"/>
                    </a:lnTo>
                    <a:lnTo>
                      <a:pt x="28" y="111"/>
                    </a:lnTo>
                    <a:lnTo>
                      <a:pt x="28" y="108"/>
                    </a:lnTo>
                    <a:lnTo>
                      <a:pt x="33" y="103"/>
                    </a:lnTo>
                    <a:lnTo>
                      <a:pt x="38" y="103"/>
                    </a:lnTo>
                    <a:lnTo>
                      <a:pt x="43" y="99"/>
                    </a:lnTo>
                    <a:lnTo>
                      <a:pt x="52" y="97"/>
                    </a:lnTo>
                    <a:lnTo>
                      <a:pt x="59" y="94"/>
                    </a:lnTo>
                    <a:lnTo>
                      <a:pt x="57" y="91"/>
                    </a:lnTo>
                    <a:lnTo>
                      <a:pt x="46" y="84"/>
                    </a:lnTo>
                    <a:lnTo>
                      <a:pt x="44" y="83"/>
                    </a:lnTo>
                    <a:lnTo>
                      <a:pt x="39" y="81"/>
                    </a:lnTo>
                    <a:lnTo>
                      <a:pt x="39" y="78"/>
                    </a:lnTo>
                    <a:lnTo>
                      <a:pt x="39" y="76"/>
                    </a:lnTo>
                    <a:lnTo>
                      <a:pt x="39" y="73"/>
                    </a:lnTo>
                    <a:lnTo>
                      <a:pt x="39" y="70"/>
                    </a:lnTo>
                    <a:lnTo>
                      <a:pt x="43" y="67"/>
                    </a:lnTo>
                    <a:lnTo>
                      <a:pt x="44" y="65"/>
                    </a:lnTo>
                    <a:lnTo>
                      <a:pt x="47" y="62"/>
                    </a:lnTo>
                    <a:lnTo>
                      <a:pt x="49" y="62"/>
                    </a:lnTo>
                    <a:lnTo>
                      <a:pt x="51" y="62"/>
                    </a:lnTo>
                    <a:lnTo>
                      <a:pt x="52" y="59"/>
                    </a:lnTo>
                    <a:lnTo>
                      <a:pt x="51" y="57"/>
                    </a:lnTo>
                    <a:lnTo>
                      <a:pt x="59" y="49"/>
                    </a:lnTo>
                    <a:lnTo>
                      <a:pt x="57" y="49"/>
                    </a:lnTo>
                    <a:lnTo>
                      <a:pt x="62" y="46"/>
                    </a:lnTo>
                    <a:lnTo>
                      <a:pt x="62" y="43"/>
                    </a:lnTo>
                    <a:lnTo>
                      <a:pt x="60" y="41"/>
                    </a:lnTo>
                    <a:lnTo>
                      <a:pt x="60" y="33"/>
                    </a:lnTo>
                    <a:lnTo>
                      <a:pt x="57" y="32"/>
                    </a:lnTo>
                    <a:lnTo>
                      <a:pt x="57" y="27"/>
                    </a:lnTo>
                    <a:lnTo>
                      <a:pt x="59" y="20"/>
                    </a:lnTo>
                    <a:lnTo>
                      <a:pt x="59" y="17"/>
                    </a:lnTo>
                    <a:lnTo>
                      <a:pt x="60" y="17"/>
                    </a:lnTo>
                    <a:lnTo>
                      <a:pt x="65" y="13"/>
                    </a:lnTo>
                    <a:lnTo>
                      <a:pt x="67" y="13"/>
                    </a:lnTo>
                    <a:lnTo>
                      <a:pt x="65" y="13"/>
                    </a:lnTo>
                    <a:lnTo>
                      <a:pt x="63" y="9"/>
                    </a:lnTo>
                    <a:lnTo>
                      <a:pt x="63" y="8"/>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6" name="Freeform 391">
                <a:extLst>
                  <a:ext uri="{FF2B5EF4-FFF2-40B4-BE49-F238E27FC236}">
                    <a16:creationId xmlns:a16="http://schemas.microsoft.com/office/drawing/2014/main" id="{C826F300-B27F-4B7E-89C7-50FE86E3FD90}"/>
                  </a:ext>
                </a:extLst>
              </p:cNvPr>
              <p:cNvSpPr>
                <a:spLocks/>
              </p:cNvSpPr>
              <p:nvPr/>
            </p:nvSpPr>
            <p:spPr bwMode="auto">
              <a:xfrm>
                <a:off x="5826" y="1554"/>
                <a:ext cx="433" cy="205"/>
              </a:xfrm>
              <a:custGeom>
                <a:avLst/>
                <a:gdLst>
                  <a:gd name="T0" fmla="*/ 3 w 433"/>
                  <a:gd name="T1" fmla="*/ 80 h 205"/>
                  <a:gd name="T2" fmla="*/ 8 w 433"/>
                  <a:gd name="T3" fmla="*/ 87 h 205"/>
                  <a:gd name="T4" fmla="*/ 19 w 433"/>
                  <a:gd name="T5" fmla="*/ 98 h 205"/>
                  <a:gd name="T6" fmla="*/ 29 w 433"/>
                  <a:gd name="T7" fmla="*/ 95 h 205"/>
                  <a:gd name="T8" fmla="*/ 38 w 433"/>
                  <a:gd name="T9" fmla="*/ 96 h 205"/>
                  <a:gd name="T10" fmla="*/ 48 w 433"/>
                  <a:gd name="T11" fmla="*/ 107 h 205"/>
                  <a:gd name="T12" fmla="*/ 57 w 433"/>
                  <a:gd name="T13" fmla="*/ 120 h 205"/>
                  <a:gd name="T14" fmla="*/ 56 w 433"/>
                  <a:gd name="T15" fmla="*/ 134 h 205"/>
                  <a:gd name="T16" fmla="*/ 75 w 433"/>
                  <a:gd name="T17" fmla="*/ 149 h 205"/>
                  <a:gd name="T18" fmla="*/ 102 w 433"/>
                  <a:gd name="T19" fmla="*/ 152 h 205"/>
                  <a:gd name="T20" fmla="*/ 116 w 433"/>
                  <a:gd name="T21" fmla="*/ 160 h 205"/>
                  <a:gd name="T22" fmla="*/ 124 w 433"/>
                  <a:gd name="T23" fmla="*/ 165 h 205"/>
                  <a:gd name="T24" fmla="*/ 137 w 433"/>
                  <a:gd name="T25" fmla="*/ 181 h 205"/>
                  <a:gd name="T26" fmla="*/ 158 w 433"/>
                  <a:gd name="T27" fmla="*/ 190 h 205"/>
                  <a:gd name="T28" fmla="*/ 191 w 433"/>
                  <a:gd name="T29" fmla="*/ 185 h 205"/>
                  <a:gd name="T30" fmla="*/ 229 w 433"/>
                  <a:gd name="T31" fmla="*/ 197 h 205"/>
                  <a:gd name="T32" fmla="*/ 260 w 433"/>
                  <a:gd name="T33" fmla="*/ 201 h 205"/>
                  <a:gd name="T34" fmla="*/ 279 w 433"/>
                  <a:gd name="T35" fmla="*/ 193 h 205"/>
                  <a:gd name="T36" fmla="*/ 315 w 433"/>
                  <a:gd name="T37" fmla="*/ 184 h 205"/>
                  <a:gd name="T38" fmla="*/ 334 w 433"/>
                  <a:gd name="T39" fmla="*/ 173 h 205"/>
                  <a:gd name="T40" fmla="*/ 342 w 433"/>
                  <a:gd name="T41" fmla="*/ 149 h 205"/>
                  <a:gd name="T42" fmla="*/ 341 w 433"/>
                  <a:gd name="T43" fmla="*/ 128 h 205"/>
                  <a:gd name="T44" fmla="*/ 365 w 433"/>
                  <a:gd name="T45" fmla="*/ 133 h 205"/>
                  <a:gd name="T46" fmla="*/ 377 w 433"/>
                  <a:gd name="T47" fmla="*/ 118 h 205"/>
                  <a:gd name="T48" fmla="*/ 397 w 433"/>
                  <a:gd name="T49" fmla="*/ 110 h 205"/>
                  <a:gd name="T50" fmla="*/ 403 w 433"/>
                  <a:gd name="T51" fmla="*/ 99 h 205"/>
                  <a:gd name="T52" fmla="*/ 414 w 433"/>
                  <a:gd name="T53" fmla="*/ 91 h 205"/>
                  <a:gd name="T54" fmla="*/ 428 w 433"/>
                  <a:gd name="T55" fmla="*/ 88 h 205"/>
                  <a:gd name="T56" fmla="*/ 432 w 433"/>
                  <a:gd name="T57" fmla="*/ 80 h 205"/>
                  <a:gd name="T58" fmla="*/ 408 w 433"/>
                  <a:gd name="T59" fmla="*/ 58 h 205"/>
                  <a:gd name="T60" fmla="*/ 397 w 433"/>
                  <a:gd name="T61" fmla="*/ 69 h 205"/>
                  <a:gd name="T62" fmla="*/ 373 w 433"/>
                  <a:gd name="T63" fmla="*/ 56 h 205"/>
                  <a:gd name="T64" fmla="*/ 376 w 433"/>
                  <a:gd name="T65" fmla="*/ 21 h 205"/>
                  <a:gd name="T66" fmla="*/ 358 w 433"/>
                  <a:gd name="T67" fmla="*/ 23 h 205"/>
                  <a:gd name="T68" fmla="*/ 341 w 433"/>
                  <a:gd name="T69" fmla="*/ 20 h 205"/>
                  <a:gd name="T70" fmla="*/ 330 w 433"/>
                  <a:gd name="T71" fmla="*/ 28 h 205"/>
                  <a:gd name="T72" fmla="*/ 315 w 433"/>
                  <a:gd name="T73" fmla="*/ 37 h 205"/>
                  <a:gd name="T74" fmla="*/ 298 w 433"/>
                  <a:gd name="T75" fmla="*/ 45 h 205"/>
                  <a:gd name="T76" fmla="*/ 271 w 433"/>
                  <a:gd name="T77" fmla="*/ 45 h 205"/>
                  <a:gd name="T78" fmla="*/ 258 w 433"/>
                  <a:gd name="T79" fmla="*/ 36 h 205"/>
                  <a:gd name="T80" fmla="*/ 236 w 433"/>
                  <a:gd name="T81" fmla="*/ 29 h 205"/>
                  <a:gd name="T82" fmla="*/ 213 w 433"/>
                  <a:gd name="T83" fmla="*/ 31 h 205"/>
                  <a:gd name="T84" fmla="*/ 199 w 433"/>
                  <a:gd name="T85" fmla="*/ 36 h 205"/>
                  <a:gd name="T86" fmla="*/ 183 w 433"/>
                  <a:gd name="T87" fmla="*/ 31 h 205"/>
                  <a:gd name="T88" fmla="*/ 174 w 433"/>
                  <a:gd name="T89" fmla="*/ 20 h 205"/>
                  <a:gd name="T90" fmla="*/ 162 w 433"/>
                  <a:gd name="T91" fmla="*/ 12 h 205"/>
                  <a:gd name="T92" fmla="*/ 146 w 433"/>
                  <a:gd name="T93" fmla="*/ 7 h 205"/>
                  <a:gd name="T94" fmla="*/ 131 w 433"/>
                  <a:gd name="T95" fmla="*/ 0 h 205"/>
                  <a:gd name="T96" fmla="*/ 124 w 433"/>
                  <a:gd name="T97" fmla="*/ 8 h 205"/>
                  <a:gd name="T98" fmla="*/ 118 w 433"/>
                  <a:gd name="T99" fmla="*/ 28 h 205"/>
                  <a:gd name="T100" fmla="*/ 126 w 433"/>
                  <a:gd name="T101" fmla="*/ 42 h 205"/>
                  <a:gd name="T102" fmla="*/ 119 w 433"/>
                  <a:gd name="T103" fmla="*/ 50 h 205"/>
                  <a:gd name="T104" fmla="*/ 102 w 433"/>
                  <a:gd name="T105" fmla="*/ 48 h 205"/>
                  <a:gd name="T106" fmla="*/ 84 w 433"/>
                  <a:gd name="T107" fmla="*/ 48 h 205"/>
                  <a:gd name="T108" fmla="*/ 68 w 433"/>
                  <a:gd name="T109" fmla="*/ 39 h 205"/>
                  <a:gd name="T110" fmla="*/ 57 w 433"/>
                  <a:gd name="T111" fmla="*/ 34 h 205"/>
                  <a:gd name="T112" fmla="*/ 41 w 433"/>
                  <a:gd name="T113" fmla="*/ 37 h 205"/>
                  <a:gd name="T114" fmla="*/ 30 w 433"/>
                  <a:gd name="T115" fmla="*/ 43 h 205"/>
                  <a:gd name="T116" fmla="*/ 24 w 433"/>
                  <a:gd name="T117" fmla="*/ 53 h 205"/>
                  <a:gd name="T118" fmla="*/ 11 w 433"/>
                  <a:gd name="T119" fmla="*/ 67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33" h="205">
                    <a:moveTo>
                      <a:pt x="0" y="75"/>
                    </a:moveTo>
                    <a:lnTo>
                      <a:pt x="0" y="79"/>
                    </a:lnTo>
                    <a:lnTo>
                      <a:pt x="1" y="79"/>
                    </a:lnTo>
                    <a:lnTo>
                      <a:pt x="1" y="80"/>
                    </a:lnTo>
                    <a:lnTo>
                      <a:pt x="3" y="80"/>
                    </a:lnTo>
                    <a:lnTo>
                      <a:pt x="3" y="80"/>
                    </a:lnTo>
                    <a:lnTo>
                      <a:pt x="3" y="79"/>
                    </a:lnTo>
                    <a:lnTo>
                      <a:pt x="5" y="80"/>
                    </a:lnTo>
                    <a:lnTo>
                      <a:pt x="5" y="82"/>
                    </a:lnTo>
                    <a:lnTo>
                      <a:pt x="5" y="85"/>
                    </a:lnTo>
                    <a:lnTo>
                      <a:pt x="6" y="85"/>
                    </a:lnTo>
                    <a:lnTo>
                      <a:pt x="8" y="87"/>
                    </a:lnTo>
                    <a:lnTo>
                      <a:pt x="11" y="88"/>
                    </a:lnTo>
                    <a:lnTo>
                      <a:pt x="13" y="90"/>
                    </a:lnTo>
                    <a:lnTo>
                      <a:pt x="16" y="93"/>
                    </a:lnTo>
                    <a:lnTo>
                      <a:pt x="16" y="95"/>
                    </a:lnTo>
                    <a:lnTo>
                      <a:pt x="16" y="96"/>
                    </a:lnTo>
                    <a:lnTo>
                      <a:pt x="19" y="98"/>
                    </a:lnTo>
                    <a:lnTo>
                      <a:pt x="21" y="98"/>
                    </a:lnTo>
                    <a:lnTo>
                      <a:pt x="21" y="96"/>
                    </a:lnTo>
                    <a:lnTo>
                      <a:pt x="22" y="95"/>
                    </a:lnTo>
                    <a:lnTo>
                      <a:pt x="24" y="93"/>
                    </a:lnTo>
                    <a:lnTo>
                      <a:pt x="27" y="93"/>
                    </a:lnTo>
                    <a:lnTo>
                      <a:pt x="29" y="95"/>
                    </a:lnTo>
                    <a:lnTo>
                      <a:pt x="30" y="98"/>
                    </a:lnTo>
                    <a:lnTo>
                      <a:pt x="32" y="98"/>
                    </a:lnTo>
                    <a:lnTo>
                      <a:pt x="33" y="98"/>
                    </a:lnTo>
                    <a:lnTo>
                      <a:pt x="35" y="96"/>
                    </a:lnTo>
                    <a:lnTo>
                      <a:pt x="36" y="96"/>
                    </a:lnTo>
                    <a:lnTo>
                      <a:pt x="38" y="96"/>
                    </a:lnTo>
                    <a:lnTo>
                      <a:pt x="40" y="98"/>
                    </a:lnTo>
                    <a:lnTo>
                      <a:pt x="41" y="99"/>
                    </a:lnTo>
                    <a:lnTo>
                      <a:pt x="44" y="101"/>
                    </a:lnTo>
                    <a:lnTo>
                      <a:pt x="46" y="103"/>
                    </a:lnTo>
                    <a:lnTo>
                      <a:pt x="46" y="106"/>
                    </a:lnTo>
                    <a:lnTo>
                      <a:pt x="48" y="107"/>
                    </a:lnTo>
                    <a:lnTo>
                      <a:pt x="49" y="110"/>
                    </a:lnTo>
                    <a:lnTo>
                      <a:pt x="49" y="112"/>
                    </a:lnTo>
                    <a:lnTo>
                      <a:pt x="51" y="114"/>
                    </a:lnTo>
                    <a:lnTo>
                      <a:pt x="54" y="115"/>
                    </a:lnTo>
                    <a:lnTo>
                      <a:pt x="56" y="118"/>
                    </a:lnTo>
                    <a:lnTo>
                      <a:pt x="57" y="120"/>
                    </a:lnTo>
                    <a:lnTo>
                      <a:pt x="57" y="123"/>
                    </a:lnTo>
                    <a:lnTo>
                      <a:pt x="56" y="125"/>
                    </a:lnTo>
                    <a:lnTo>
                      <a:pt x="57" y="128"/>
                    </a:lnTo>
                    <a:lnTo>
                      <a:pt x="59" y="130"/>
                    </a:lnTo>
                    <a:lnTo>
                      <a:pt x="57" y="133"/>
                    </a:lnTo>
                    <a:lnTo>
                      <a:pt x="56" y="134"/>
                    </a:lnTo>
                    <a:lnTo>
                      <a:pt x="54" y="136"/>
                    </a:lnTo>
                    <a:lnTo>
                      <a:pt x="54" y="138"/>
                    </a:lnTo>
                    <a:lnTo>
                      <a:pt x="56" y="139"/>
                    </a:lnTo>
                    <a:lnTo>
                      <a:pt x="59" y="144"/>
                    </a:lnTo>
                    <a:lnTo>
                      <a:pt x="62" y="146"/>
                    </a:lnTo>
                    <a:lnTo>
                      <a:pt x="75" y="149"/>
                    </a:lnTo>
                    <a:lnTo>
                      <a:pt x="81" y="149"/>
                    </a:lnTo>
                    <a:lnTo>
                      <a:pt x="84" y="149"/>
                    </a:lnTo>
                    <a:lnTo>
                      <a:pt x="86" y="147"/>
                    </a:lnTo>
                    <a:lnTo>
                      <a:pt x="87" y="147"/>
                    </a:lnTo>
                    <a:lnTo>
                      <a:pt x="97" y="150"/>
                    </a:lnTo>
                    <a:lnTo>
                      <a:pt x="102" y="152"/>
                    </a:lnTo>
                    <a:lnTo>
                      <a:pt x="102" y="154"/>
                    </a:lnTo>
                    <a:lnTo>
                      <a:pt x="105" y="155"/>
                    </a:lnTo>
                    <a:lnTo>
                      <a:pt x="107" y="155"/>
                    </a:lnTo>
                    <a:lnTo>
                      <a:pt x="108" y="155"/>
                    </a:lnTo>
                    <a:lnTo>
                      <a:pt x="113" y="158"/>
                    </a:lnTo>
                    <a:lnTo>
                      <a:pt x="116" y="160"/>
                    </a:lnTo>
                    <a:lnTo>
                      <a:pt x="121" y="160"/>
                    </a:lnTo>
                    <a:lnTo>
                      <a:pt x="121" y="160"/>
                    </a:lnTo>
                    <a:lnTo>
                      <a:pt x="123" y="160"/>
                    </a:lnTo>
                    <a:lnTo>
                      <a:pt x="123" y="163"/>
                    </a:lnTo>
                    <a:lnTo>
                      <a:pt x="124" y="165"/>
                    </a:lnTo>
                    <a:lnTo>
                      <a:pt x="124" y="165"/>
                    </a:lnTo>
                    <a:lnTo>
                      <a:pt x="127" y="166"/>
                    </a:lnTo>
                    <a:lnTo>
                      <a:pt x="129" y="168"/>
                    </a:lnTo>
                    <a:lnTo>
                      <a:pt x="129" y="169"/>
                    </a:lnTo>
                    <a:lnTo>
                      <a:pt x="131" y="174"/>
                    </a:lnTo>
                    <a:lnTo>
                      <a:pt x="134" y="176"/>
                    </a:lnTo>
                    <a:lnTo>
                      <a:pt x="137" y="181"/>
                    </a:lnTo>
                    <a:lnTo>
                      <a:pt x="137" y="184"/>
                    </a:lnTo>
                    <a:lnTo>
                      <a:pt x="140" y="190"/>
                    </a:lnTo>
                    <a:lnTo>
                      <a:pt x="143" y="190"/>
                    </a:lnTo>
                    <a:lnTo>
                      <a:pt x="146" y="190"/>
                    </a:lnTo>
                    <a:lnTo>
                      <a:pt x="151" y="190"/>
                    </a:lnTo>
                    <a:lnTo>
                      <a:pt x="158" y="190"/>
                    </a:lnTo>
                    <a:lnTo>
                      <a:pt x="166" y="190"/>
                    </a:lnTo>
                    <a:lnTo>
                      <a:pt x="178" y="190"/>
                    </a:lnTo>
                    <a:lnTo>
                      <a:pt x="185" y="190"/>
                    </a:lnTo>
                    <a:lnTo>
                      <a:pt x="189" y="189"/>
                    </a:lnTo>
                    <a:lnTo>
                      <a:pt x="189" y="187"/>
                    </a:lnTo>
                    <a:lnTo>
                      <a:pt x="191" y="185"/>
                    </a:lnTo>
                    <a:lnTo>
                      <a:pt x="194" y="187"/>
                    </a:lnTo>
                    <a:lnTo>
                      <a:pt x="202" y="185"/>
                    </a:lnTo>
                    <a:lnTo>
                      <a:pt x="212" y="187"/>
                    </a:lnTo>
                    <a:lnTo>
                      <a:pt x="217" y="187"/>
                    </a:lnTo>
                    <a:lnTo>
                      <a:pt x="221" y="192"/>
                    </a:lnTo>
                    <a:lnTo>
                      <a:pt x="229" y="197"/>
                    </a:lnTo>
                    <a:lnTo>
                      <a:pt x="239" y="200"/>
                    </a:lnTo>
                    <a:lnTo>
                      <a:pt x="242" y="200"/>
                    </a:lnTo>
                    <a:lnTo>
                      <a:pt x="248" y="203"/>
                    </a:lnTo>
                    <a:lnTo>
                      <a:pt x="253" y="201"/>
                    </a:lnTo>
                    <a:lnTo>
                      <a:pt x="258" y="200"/>
                    </a:lnTo>
                    <a:lnTo>
                      <a:pt x="260" y="201"/>
                    </a:lnTo>
                    <a:lnTo>
                      <a:pt x="260" y="203"/>
                    </a:lnTo>
                    <a:lnTo>
                      <a:pt x="263" y="205"/>
                    </a:lnTo>
                    <a:lnTo>
                      <a:pt x="266" y="205"/>
                    </a:lnTo>
                    <a:lnTo>
                      <a:pt x="269" y="203"/>
                    </a:lnTo>
                    <a:lnTo>
                      <a:pt x="275" y="198"/>
                    </a:lnTo>
                    <a:lnTo>
                      <a:pt x="279" y="193"/>
                    </a:lnTo>
                    <a:lnTo>
                      <a:pt x="287" y="190"/>
                    </a:lnTo>
                    <a:lnTo>
                      <a:pt x="296" y="187"/>
                    </a:lnTo>
                    <a:lnTo>
                      <a:pt x="301" y="185"/>
                    </a:lnTo>
                    <a:lnTo>
                      <a:pt x="306" y="184"/>
                    </a:lnTo>
                    <a:lnTo>
                      <a:pt x="311" y="184"/>
                    </a:lnTo>
                    <a:lnTo>
                      <a:pt x="315" y="184"/>
                    </a:lnTo>
                    <a:lnTo>
                      <a:pt x="319" y="181"/>
                    </a:lnTo>
                    <a:lnTo>
                      <a:pt x="323" y="177"/>
                    </a:lnTo>
                    <a:lnTo>
                      <a:pt x="326" y="177"/>
                    </a:lnTo>
                    <a:lnTo>
                      <a:pt x="331" y="176"/>
                    </a:lnTo>
                    <a:lnTo>
                      <a:pt x="333" y="176"/>
                    </a:lnTo>
                    <a:lnTo>
                      <a:pt x="334" y="173"/>
                    </a:lnTo>
                    <a:lnTo>
                      <a:pt x="339" y="166"/>
                    </a:lnTo>
                    <a:lnTo>
                      <a:pt x="344" y="158"/>
                    </a:lnTo>
                    <a:lnTo>
                      <a:pt x="347" y="157"/>
                    </a:lnTo>
                    <a:lnTo>
                      <a:pt x="347" y="154"/>
                    </a:lnTo>
                    <a:lnTo>
                      <a:pt x="347" y="152"/>
                    </a:lnTo>
                    <a:lnTo>
                      <a:pt x="342" y="149"/>
                    </a:lnTo>
                    <a:lnTo>
                      <a:pt x="336" y="144"/>
                    </a:lnTo>
                    <a:lnTo>
                      <a:pt x="336" y="142"/>
                    </a:lnTo>
                    <a:lnTo>
                      <a:pt x="336" y="139"/>
                    </a:lnTo>
                    <a:lnTo>
                      <a:pt x="336" y="133"/>
                    </a:lnTo>
                    <a:lnTo>
                      <a:pt x="338" y="130"/>
                    </a:lnTo>
                    <a:lnTo>
                      <a:pt x="341" y="128"/>
                    </a:lnTo>
                    <a:lnTo>
                      <a:pt x="347" y="126"/>
                    </a:lnTo>
                    <a:lnTo>
                      <a:pt x="350" y="126"/>
                    </a:lnTo>
                    <a:lnTo>
                      <a:pt x="354" y="130"/>
                    </a:lnTo>
                    <a:lnTo>
                      <a:pt x="358" y="131"/>
                    </a:lnTo>
                    <a:lnTo>
                      <a:pt x="362" y="131"/>
                    </a:lnTo>
                    <a:lnTo>
                      <a:pt x="365" y="133"/>
                    </a:lnTo>
                    <a:lnTo>
                      <a:pt x="366" y="133"/>
                    </a:lnTo>
                    <a:lnTo>
                      <a:pt x="366" y="130"/>
                    </a:lnTo>
                    <a:lnTo>
                      <a:pt x="368" y="128"/>
                    </a:lnTo>
                    <a:lnTo>
                      <a:pt x="371" y="126"/>
                    </a:lnTo>
                    <a:lnTo>
                      <a:pt x="374" y="125"/>
                    </a:lnTo>
                    <a:lnTo>
                      <a:pt x="377" y="118"/>
                    </a:lnTo>
                    <a:lnTo>
                      <a:pt x="379" y="117"/>
                    </a:lnTo>
                    <a:lnTo>
                      <a:pt x="382" y="118"/>
                    </a:lnTo>
                    <a:lnTo>
                      <a:pt x="385" y="118"/>
                    </a:lnTo>
                    <a:lnTo>
                      <a:pt x="392" y="114"/>
                    </a:lnTo>
                    <a:lnTo>
                      <a:pt x="395" y="114"/>
                    </a:lnTo>
                    <a:lnTo>
                      <a:pt x="397" y="110"/>
                    </a:lnTo>
                    <a:lnTo>
                      <a:pt x="395" y="109"/>
                    </a:lnTo>
                    <a:lnTo>
                      <a:pt x="397" y="104"/>
                    </a:lnTo>
                    <a:lnTo>
                      <a:pt x="398" y="101"/>
                    </a:lnTo>
                    <a:lnTo>
                      <a:pt x="400" y="99"/>
                    </a:lnTo>
                    <a:lnTo>
                      <a:pt x="401" y="99"/>
                    </a:lnTo>
                    <a:lnTo>
                      <a:pt x="403" y="99"/>
                    </a:lnTo>
                    <a:lnTo>
                      <a:pt x="405" y="98"/>
                    </a:lnTo>
                    <a:lnTo>
                      <a:pt x="405" y="95"/>
                    </a:lnTo>
                    <a:lnTo>
                      <a:pt x="406" y="95"/>
                    </a:lnTo>
                    <a:lnTo>
                      <a:pt x="408" y="96"/>
                    </a:lnTo>
                    <a:lnTo>
                      <a:pt x="411" y="95"/>
                    </a:lnTo>
                    <a:lnTo>
                      <a:pt x="414" y="91"/>
                    </a:lnTo>
                    <a:lnTo>
                      <a:pt x="417" y="88"/>
                    </a:lnTo>
                    <a:lnTo>
                      <a:pt x="419" y="88"/>
                    </a:lnTo>
                    <a:lnTo>
                      <a:pt x="424" y="90"/>
                    </a:lnTo>
                    <a:lnTo>
                      <a:pt x="425" y="88"/>
                    </a:lnTo>
                    <a:lnTo>
                      <a:pt x="427" y="88"/>
                    </a:lnTo>
                    <a:lnTo>
                      <a:pt x="428" y="88"/>
                    </a:lnTo>
                    <a:lnTo>
                      <a:pt x="432" y="90"/>
                    </a:lnTo>
                    <a:lnTo>
                      <a:pt x="432" y="88"/>
                    </a:lnTo>
                    <a:lnTo>
                      <a:pt x="432" y="87"/>
                    </a:lnTo>
                    <a:lnTo>
                      <a:pt x="433" y="83"/>
                    </a:lnTo>
                    <a:lnTo>
                      <a:pt x="433" y="82"/>
                    </a:lnTo>
                    <a:lnTo>
                      <a:pt x="432" y="80"/>
                    </a:lnTo>
                    <a:lnTo>
                      <a:pt x="432" y="77"/>
                    </a:lnTo>
                    <a:lnTo>
                      <a:pt x="427" y="74"/>
                    </a:lnTo>
                    <a:lnTo>
                      <a:pt x="424" y="69"/>
                    </a:lnTo>
                    <a:lnTo>
                      <a:pt x="417" y="64"/>
                    </a:lnTo>
                    <a:lnTo>
                      <a:pt x="414" y="59"/>
                    </a:lnTo>
                    <a:lnTo>
                      <a:pt x="408" y="58"/>
                    </a:lnTo>
                    <a:lnTo>
                      <a:pt x="406" y="59"/>
                    </a:lnTo>
                    <a:lnTo>
                      <a:pt x="403" y="59"/>
                    </a:lnTo>
                    <a:lnTo>
                      <a:pt x="403" y="63"/>
                    </a:lnTo>
                    <a:lnTo>
                      <a:pt x="403" y="66"/>
                    </a:lnTo>
                    <a:lnTo>
                      <a:pt x="400" y="71"/>
                    </a:lnTo>
                    <a:lnTo>
                      <a:pt x="397" y="69"/>
                    </a:lnTo>
                    <a:lnTo>
                      <a:pt x="390" y="67"/>
                    </a:lnTo>
                    <a:lnTo>
                      <a:pt x="385" y="67"/>
                    </a:lnTo>
                    <a:lnTo>
                      <a:pt x="381" y="71"/>
                    </a:lnTo>
                    <a:lnTo>
                      <a:pt x="374" y="67"/>
                    </a:lnTo>
                    <a:lnTo>
                      <a:pt x="371" y="63"/>
                    </a:lnTo>
                    <a:lnTo>
                      <a:pt x="373" y="56"/>
                    </a:lnTo>
                    <a:lnTo>
                      <a:pt x="373" y="55"/>
                    </a:lnTo>
                    <a:lnTo>
                      <a:pt x="374" y="50"/>
                    </a:lnTo>
                    <a:lnTo>
                      <a:pt x="374" y="45"/>
                    </a:lnTo>
                    <a:lnTo>
                      <a:pt x="376" y="24"/>
                    </a:lnTo>
                    <a:lnTo>
                      <a:pt x="376" y="23"/>
                    </a:lnTo>
                    <a:lnTo>
                      <a:pt x="376" y="21"/>
                    </a:lnTo>
                    <a:lnTo>
                      <a:pt x="370" y="20"/>
                    </a:lnTo>
                    <a:lnTo>
                      <a:pt x="365" y="21"/>
                    </a:lnTo>
                    <a:lnTo>
                      <a:pt x="365" y="23"/>
                    </a:lnTo>
                    <a:lnTo>
                      <a:pt x="362" y="24"/>
                    </a:lnTo>
                    <a:lnTo>
                      <a:pt x="360" y="24"/>
                    </a:lnTo>
                    <a:lnTo>
                      <a:pt x="358" y="23"/>
                    </a:lnTo>
                    <a:lnTo>
                      <a:pt x="355" y="24"/>
                    </a:lnTo>
                    <a:lnTo>
                      <a:pt x="354" y="24"/>
                    </a:lnTo>
                    <a:lnTo>
                      <a:pt x="352" y="21"/>
                    </a:lnTo>
                    <a:lnTo>
                      <a:pt x="349" y="20"/>
                    </a:lnTo>
                    <a:lnTo>
                      <a:pt x="346" y="20"/>
                    </a:lnTo>
                    <a:lnTo>
                      <a:pt x="341" y="20"/>
                    </a:lnTo>
                    <a:lnTo>
                      <a:pt x="341" y="20"/>
                    </a:lnTo>
                    <a:lnTo>
                      <a:pt x="338" y="20"/>
                    </a:lnTo>
                    <a:lnTo>
                      <a:pt x="336" y="21"/>
                    </a:lnTo>
                    <a:lnTo>
                      <a:pt x="334" y="24"/>
                    </a:lnTo>
                    <a:lnTo>
                      <a:pt x="333" y="26"/>
                    </a:lnTo>
                    <a:lnTo>
                      <a:pt x="330" y="28"/>
                    </a:lnTo>
                    <a:lnTo>
                      <a:pt x="328" y="31"/>
                    </a:lnTo>
                    <a:lnTo>
                      <a:pt x="328" y="32"/>
                    </a:lnTo>
                    <a:lnTo>
                      <a:pt x="328" y="34"/>
                    </a:lnTo>
                    <a:lnTo>
                      <a:pt x="325" y="37"/>
                    </a:lnTo>
                    <a:lnTo>
                      <a:pt x="319" y="37"/>
                    </a:lnTo>
                    <a:lnTo>
                      <a:pt x="315" y="37"/>
                    </a:lnTo>
                    <a:lnTo>
                      <a:pt x="314" y="40"/>
                    </a:lnTo>
                    <a:lnTo>
                      <a:pt x="311" y="40"/>
                    </a:lnTo>
                    <a:lnTo>
                      <a:pt x="306" y="43"/>
                    </a:lnTo>
                    <a:lnTo>
                      <a:pt x="303" y="47"/>
                    </a:lnTo>
                    <a:lnTo>
                      <a:pt x="301" y="47"/>
                    </a:lnTo>
                    <a:lnTo>
                      <a:pt x="298" y="45"/>
                    </a:lnTo>
                    <a:lnTo>
                      <a:pt x="296" y="45"/>
                    </a:lnTo>
                    <a:lnTo>
                      <a:pt x="295" y="47"/>
                    </a:lnTo>
                    <a:lnTo>
                      <a:pt x="290" y="47"/>
                    </a:lnTo>
                    <a:lnTo>
                      <a:pt x="282" y="47"/>
                    </a:lnTo>
                    <a:lnTo>
                      <a:pt x="277" y="45"/>
                    </a:lnTo>
                    <a:lnTo>
                      <a:pt x="271" y="45"/>
                    </a:lnTo>
                    <a:lnTo>
                      <a:pt x="268" y="45"/>
                    </a:lnTo>
                    <a:lnTo>
                      <a:pt x="266" y="43"/>
                    </a:lnTo>
                    <a:lnTo>
                      <a:pt x="264" y="43"/>
                    </a:lnTo>
                    <a:lnTo>
                      <a:pt x="263" y="42"/>
                    </a:lnTo>
                    <a:lnTo>
                      <a:pt x="260" y="40"/>
                    </a:lnTo>
                    <a:lnTo>
                      <a:pt x="258" y="36"/>
                    </a:lnTo>
                    <a:lnTo>
                      <a:pt x="256" y="34"/>
                    </a:lnTo>
                    <a:lnTo>
                      <a:pt x="253" y="34"/>
                    </a:lnTo>
                    <a:lnTo>
                      <a:pt x="250" y="36"/>
                    </a:lnTo>
                    <a:lnTo>
                      <a:pt x="244" y="32"/>
                    </a:lnTo>
                    <a:lnTo>
                      <a:pt x="242" y="29"/>
                    </a:lnTo>
                    <a:lnTo>
                      <a:pt x="236" y="29"/>
                    </a:lnTo>
                    <a:lnTo>
                      <a:pt x="232" y="29"/>
                    </a:lnTo>
                    <a:lnTo>
                      <a:pt x="229" y="28"/>
                    </a:lnTo>
                    <a:lnTo>
                      <a:pt x="225" y="28"/>
                    </a:lnTo>
                    <a:lnTo>
                      <a:pt x="221" y="28"/>
                    </a:lnTo>
                    <a:lnTo>
                      <a:pt x="218" y="29"/>
                    </a:lnTo>
                    <a:lnTo>
                      <a:pt x="213" y="31"/>
                    </a:lnTo>
                    <a:lnTo>
                      <a:pt x="209" y="31"/>
                    </a:lnTo>
                    <a:lnTo>
                      <a:pt x="207" y="34"/>
                    </a:lnTo>
                    <a:lnTo>
                      <a:pt x="205" y="34"/>
                    </a:lnTo>
                    <a:lnTo>
                      <a:pt x="204" y="34"/>
                    </a:lnTo>
                    <a:lnTo>
                      <a:pt x="201" y="34"/>
                    </a:lnTo>
                    <a:lnTo>
                      <a:pt x="199" y="36"/>
                    </a:lnTo>
                    <a:lnTo>
                      <a:pt x="194" y="36"/>
                    </a:lnTo>
                    <a:lnTo>
                      <a:pt x="194" y="36"/>
                    </a:lnTo>
                    <a:lnTo>
                      <a:pt x="193" y="36"/>
                    </a:lnTo>
                    <a:lnTo>
                      <a:pt x="188" y="34"/>
                    </a:lnTo>
                    <a:lnTo>
                      <a:pt x="183" y="32"/>
                    </a:lnTo>
                    <a:lnTo>
                      <a:pt x="183" y="31"/>
                    </a:lnTo>
                    <a:lnTo>
                      <a:pt x="180" y="28"/>
                    </a:lnTo>
                    <a:lnTo>
                      <a:pt x="178" y="28"/>
                    </a:lnTo>
                    <a:lnTo>
                      <a:pt x="177" y="28"/>
                    </a:lnTo>
                    <a:lnTo>
                      <a:pt x="177" y="24"/>
                    </a:lnTo>
                    <a:lnTo>
                      <a:pt x="175" y="21"/>
                    </a:lnTo>
                    <a:lnTo>
                      <a:pt x="174" y="20"/>
                    </a:lnTo>
                    <a:lnTo>
                      <a:pt x="174" y="18"/>
                    </a:lnTo>
                    <a:lnTo>
                      <a:pt x="172" y="16"/>
                    </a:lnTo>
                    <a:lnTo>
                      <a:pt x="172" y="13"/>
                    </a:lnTo>
                    <a:lnTo>
                      <a:pt x="172" y="12"/>
                    </a:lnTo>
                    <a:lnTo>
                      <a:pt x="169" y="10"/>
                    </a:lnTo>
                    <a:lnTo>
                      <a:pt x="162" y="12"/>
                    </a:lnTo>
                    <a:lnTo>
                      <a:pt x="161" y="10"/>
                    </a:lnTo>
                    <a:lnTo>
                      <a:pt x="159" y="10"/>
                    </a:lnTo>
                    <a:lnTo>
                      <a:pt x="154" y="8"/>
                    </a:lnTo>
                    <a:lnTo>
                      <a:pt x="154" y="8"/>
                    </a:lnTo>
                    <a:lnTo>
                      <a:pt x="151" y="7"/>
                    </a:lnTo>
                    <a:lnTo>
                      <a:pt x="146" y="7"/>
                    </a:lnTo>
                    <a:lnTo>
                      <a:pt x="143" y="7"/>
                    </a:lnTo>
                    <a:lnTo>
                      <a:pt x="140" y="5"/>
                    </a:lnTo>
                    <a:lnTo>
                      <a:pt x="140" y="4"/>
                    </a:lnTo>
                    <a:lnTo>
                      <a:pt x="135" y="2"/>
                    </a:lnTo>
                    <a:lnTo>
                      <a:pt x="132" y="2"/>
                    </a:lnTo>
                    <a:lnTo>
                      <a:pt x="131" y="0"/>
                    </a:lnTo>
                    <a:lnTo>
                      <a:pt x="127" y="0"/>
                    </a:lnTo>
                    <a:lnTo>
                      <a:pt x="126" y="2"/>
                    </a:lnTo>
                    <a:lnTo>
                      <a:pt x="126" y="4"/>
                    </a:lnTo>
                    <a:lnTo>
                      <a:pt x="126" y="7"/>
                    </a:lnTo>
                    <a:lnTo>
                      <a:pt x="126" y="8"/>
                    </a:lnTo>
                    <a:lnTo>
                      <a:pt x="124" y="8"/>
                    </a:lnTo>
                    <a:lnTo>
                      <a:pt x="121" y="8"/>
                    </a:lnTo>
                    <a:lnTo>
                      <a:pt x="119" y="12"/>
                    </a:lnTo>
                    <a:lnTo>
                      <a:pt x="119" y="13"/>
                    </a:lnTo>
                    <a:lnTo>
                      <a:pt x="118" y="16"/>
                    </a:lnTo>
                    <a:lnTo>
                      <a:pt x="118" y="24"/>
                    </a:lnTo>
                    <a:lnTo>
                      <a:pt x="118" y="28"/>
                    </a:lnTo>
                    <a:lnTo>
                      <a:pt x="123" y="28"/>
                    </a:lnTo>
                    <a:lnTo>
                      <a:pt x="124" y="31"/>
                    </a:lnTo>
                    <a:lnTo>
                      <a:pt x="126" y="31"/>
                    </a:lnTo>
                    <a:lnTo>
                      <a:pt x="127" y="32"/>
                    </a:lnTo>
                    <a:lnTo>
                      <a:pt x="126" y="37"/>
                    </a:lnTo>
                    <a:lnTo>
                      <a:pt x="126" y="42"/>
                    </a:lnTo>
                    <a:lnTo>
                      <a:pt x="129" y="43"/>
                    </a:lnTo>
                    <a:lnTo>
                      <a:pt x="131" y="45"/>
                    </a:lnTo>
                    <a:lnTo>
                      <a:pt x="127" y="50"/>
                    </a:lnTo>
                    <a:lnTo>
                      <a:pt x="123" y="50"/>
                    </a:lnTo>
                    <a:lnTo>
                      <a:pt x="121" y="50"/>
                    </a:lnTo>
                    <a:lnTo>
                      <a:pt x="119" y="50"/>
                    </a:lnTo>
                    <a:lnTo>
                      <a:pt x="116" y="50"/>
                    </a:lnTo>
                    <a:lnTo>
                      <a:pt x="115" y="50"/>
                    </a:lnTo>
                    <a:lnTo>
                      <a:pt x="108" y="50"/>
                    </a:lnTo>
                    <a:lnTo>
                      <a:pt x="107" y="50"/>
                    </a:lnTo>
                    <a:lnTo>
                      <a:pt x="103" y="48"/>
                    </a:lnTo>
                    <a:lnTo>
                      <a:pt x="102" y="48"/>
                    </a:lnTo>
                    <a:lnTo>
                      <a:pt x="99" y="48"/>
                    </a:lnTo>
                    <a:lnTo>
                      <a:pt x="95" y="50"/>
                    </a:lnTo>
                    <a:lnTo>
                      <a:pt x="94" y="51"/>
                    </a:lnTo>
                    <a:lnTo>
                      <a:pt x="91" y="53"/>
                    </a:lnTo>
                    <a:lnTo>
                      <a:pt x="86" y="50"/>
                    </a:lnTo>
                    <a:lnTo>
                      <a:pt x="84" y="48"/>
                    </a:lnTo>
                    <a:lnTo>
                      <a:pt x="76" y="43"/>
                    </a:lnTo>
                    <a:lnTo>
                      <a:pt x="76" y="42"/>
                    </a:lnTo>
                    <a:lnTo>
                      <a:pt x="76" y="40"/>
                    </a:lnTo>
                    <a:lnTo>
                      <a:pt x="75" y="37"/>
                    </a:lnTo>
                    <a:lnTo>
                      <a:pt x="70" y="37"/>
                    </a:lnTo>
                    <a:lnTo>
                      <a:pt x="68" y="39"/>
                    </a:lnTo>
                    <a:lnTo>
                      <a:pt x="65" y="39"/>
                    </a:lnTo>
                    <a:lnTo>
                      <a:pt x="64" y="40"/>
                    </a:lnTo>
                    <a:lnTo>
                      <a:pt x="60" y="40"/>
                    </a:lnTo>
                    <a:lnTo>
                      <a:pt x="59" y="39"/>
                    </a:lnTo>
                    <a:lnTo>
                      <a:pt x="59" y="37"/>
                    </a:lnTo>
                    <a:lnTo>
                      <a:pt x="57" y="34"/>
                    </a:lnTo>
                    <a:lnTo>
                      <a:pt x="57" y="34"/>
                    </a:lnTo>
                    <a:lnTo>
                      <a:pt x="54" y="36"/>
                    </a:lnTo>
                    <a:lnTo>
                      <a:pt x="51" y="36"/>
                    </a:lnTo>
                    <a:lnTo>
                      <a:pt x="49" y="36"/>
                    </a:lnTo>
                    <a:lnTo>
                      <a:pt x="46" y="36"/>
                    </a:lnTo>
                    <a:lnTo>
                      <a:pt x="41" y="37"/>
                    </a:lnTo>
                    <a:lnTo>
                      <a:pt x="40" y="37"/>
                    </a:lnTo>
                    <a:lnTo>
                      <a:pt x="38" y="42"/>
                    </a:lnTo>
                    <a:lnTo>
                      <a:pt x="36" y="42"/>
                    </a:lnTo>
                    <a:lnTo>
                      <a:pt x="32" y="40"/>
                    </a:lnTo>
                    <a:lnTo>
                      <a:pt x="30" y="42"/>
                    </a:lnTo>
                    <a:lnTo>
                      <a:pt x="30" y="43"/>
                    </a:lnTo>
                    <a:lnTo>
                      <a:pt x="32" y="45"/>
                    </a:lnTo>
                    <a:lnTo>
                      <a:pt x="30" y="47"/>
                    </a:lnTo>
                    <a:lnTo>
                      <a:pt x="29" y="48"/>
                    </a:lnTo>
                    <a:lnTo>
                      <a:pt x="27" y="50"/>
                    </a:lnTo>
                    <a:lnTo>
                      <a:pt x="24" y="51"/>
                    </a:lnTo>
                    <a:lnTo>
                      <a:pt x="24" y="53"/>
                    </a:lnTo>
                    <a:lnTo>
                      <a:pt x="21" y="56"/>
                    </a:lnTo>
                    <a:lnTo>
                      <a:pt x="19" y="58"/>
                    </a:lnTo>
                    <a:lnTo>
                      <a:pt x="19" y="61"/>
                    </a:lnTo>
                    <a:lnTo>
                      <a:pt x="14" y="63"/>
                    </a:lnTo>
                    <a:lnTo>
                      <a:pt x="13" y="66"/>
                    </a:lnTo>
                    <a:lnTo>
                      <a:pt x="11" y="67"/>
                    </a:lnTo>
                    <a:lnTo>
                      <a:pt x="5" y="66"/>
                    </a:lnTo>
                    <a:lnTo>
                      <a:pt x="3" y="67"/>
                    </a:lnTo>
                    <a:lnTo>
                      <a:pt x="0" y="74"/>
                    </a:lnTo>
                    <a:lnTo>
                      <a:pt x="0" y="74"/>
                    </a:lnTo>
                    <a:lnTo>
                      <a:pt x="0" y="75"/>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7" name="Freeform 392">
                <a:extLst>
                  <a:ext uri="{FF2B5EF4-FFF2-40B4-BE49-F238E27FC236}">
                    <a16:creationId xmlns:a16="http://schemas.microsoft.com/office/drawing/2014/main" id="{9C0323B5-058D-41D0-B3BB-F3B7C231F095}"/>
                  </a:ext>
                </a:extLst>
              </p:cNvPr>
              <p:cNvSpPr>
                <a:spLocks/>
              </p:cNvSpPr>
              <p:nvPr/>
            </p:nvSpPr>
            <p:spPr bwMode="auto">
              <a:xfrm>
                <a:off x="5287" y="1518"/>
                <a:ext cx="534" cy="279"/>
              </a:xfrm>
              <a:custGeom>
                <a:avLst/>
                <a:gdLst>
                  <a:gd name="T0" fmla="*/ 50 w 534"/>
                  <a:gd name="T1" fmla="*/ 186 h 279"/>
                  <a:gd name="T2" fmla="*/ 62 w 534"/>
                  <a:gd name="T3" fmla="*/ 177 h 279"/>
                  <a:gd name="T4" fmla="*/ 75 w 534"/>
                  <a:gd name="T5" fmla="*/ 180 h 279"/>
                  <a:gd name="T6" fmla="*/ 90 w 534"/>
                  <a:gd name="T7" fmla="*/ 178 h 279"/>
                  <a:gd name="T8" fmla="*/ 93 w 534"/>
                  <a:gd name="T9" fmla="*/ 193 h 279"/>
                  <a:gd name="T10" fmla="*/ 97 w 534"/>
                  <a:gd name="T11" fmla="*/ 207 h 279"/>
                  <a:gd name="T12" fmla="*/ 80 w 534"/>
                  <a:gd name="T13" fmla="*/ 207 h 279"/>
                  <a:gd name="T14" fmla="*/ 74 w 534"/>
                  <a:gd name="T15" fmla="*/ 218 h 279"/>
                  <a:gd name="T16" fmla="*/ 70 w 534"/>
                  <a:gd name="T17" fmla="*/ 223 h 279"/>
                  <a:gd name="T18" fmla="*/ 67 w 534"/>
                  <a:gd name="T19" fmla="*/ 229 h 279"/>
                  <a:gd name="T20" fmla="*/ 77 w 534"/>
                  <a:gd name="T21" fmla="*/ 249 h 279"/>
                  <a:gd name="T22" fmla="*/ 91 w 534"/>
                  <a:gd name="T23" fmla="*/ 253 h 279"/>
                  <a:gd name="T24" fmla="*/ 96 w 534"/>
                  <a:gd name="T25" fmla="*/ 272 h 279"/>
                  <a:gd name="T26" fmla="*/ 174 w 534"/>
                  <a:gd name="T27" fmla="*/ 204 h 279"/>
                  <a:gd name="T28" fmla="*/ 276 w 534"/>
                  <a:gd name="T29" fmla="*/ 260 h 279"/>
                  <a:gd name="T30" fmla="*/ 324 w 534"/>
                  <a:gd name="T31" fmla="*/ 274 h 279"/>
                  <a:gd name="T32" fmla="*/ 344 w 534"/>
                  <a:gd name="T33" fmla="*/ 249 h 279"/>
                  <a:gd name="T34" fmla="*/ 376 w 534"/>
                  <a:gd name="T35" fmla="*/ 239 h 279"/>
                  <a:gd name="T36" fmla="*/ 407 w 534"/>
                  <a:gd name="T37" fmla="*/ 239 h 279"/>
                  <a:gd name="T38" fmla="*/ 450 w 534"/>
                  <a:gd name="T39" fmla="*/ 237 h 279"/>
                  <a:gd name="T40" fmla="*/ 470 w 534"/>
                  <a:gd name="T41" fmla="*/ 234 h 279"/>
                  <a:gd name="T42" fmla="*/ 462 w 534"/>
                  <a:gd name="T43" fmla="*/ 209 h 279"/>
                  <a:gd name="T44" fmla="*/ 459 w 534"/>
                  <a:gd name="T45" fmla="*/ 193 h 279"/>
                  <a:gd name="T46" fmla="*/ 485 w 534"/>
                  <a:gd name="T47" fmla="*/ 190 h 279"/>
                  <a:gd name="T48" fmla="*/ 485 w 534"/>
                  <a:gd name="T49" fmla="*/ 162 h 279"/>
                  <a:gd name="T50" fmla="*/ 510 w 534"/>
                  <a:gd name="T51" fmla="*/ 154 h 279"/>
                  <a:gd name="T52" fmla="*/ 517 w 534"/>
                  <a:gd name="T53" fmla="*/ 131 h 279"/>
                  <a:gd name="T54" fmla="*/ 534 w 534"/>
                  <a:gd name="T55" fmla="*/ 108 h 279"/>
                  <a:gd name="T56" fmla="*/ 520 w 534"/>
                  <a:gd name="T57" fmla="*/ 99 h 279"/>
                  <a:gd name="T58" fmla="*/ 499 w 534"/>
                  <a:gd name="T59" fmla="*/ 102 h 279"/>
                  <a:gd name="T60" fmla="*/ 488 w 534"/>
                  <a:gd name="T61" fmla="*/ 89 h 279"/>
                  <a:gd name="T62" fmla="*/ 464 w 534"/>
                  <a:gd name="T63" fmla="*/ 81 h 279"/>
                  <a:gd name="T64" fmla="*/ 443 w 534"/>
                  <a:gd name="T65" fmla="*/ 81 h 279"/>
                  <a:gd name="T66" fmla="*/ 432 w 534"/>
                  <a:gd name="T67" fmla="*/ 83 h 279"/>
                  <a:gd name="T68" fmla="*/ 367 w 534"/>
                  <a:gd name="T69" fmla="*/ 14 h 279"/>
                  <a:gd name="T70" fmla="*/ 346 w 534"/>
                  <a:gd name="T71" fmla="*/ 30 h 279"/>
                  <a:gd name="T72" fmla="*/ 327 w 534"/>
                  <a:gd name="T73" fmla="*/ 33 h 279"/>
                  <a:gd name="T74" fmla="*/ 317 w 534"/>
                  <a:gd name="T75" fmla="*/ 25 h 279"/>
                  <a:gd name="T76" fmla="*/ 308 w 534"/>
                  <a:gd name="T77" fmla="*/ 22 h 279"/>
                  <a:gd name="T78" fmla="*/ 293 w 534"/>
                  <a:gd name="T79" fmla="*/ 20 h 279"/>
                  <a:gd name="T80" fmla="*/ 289 w 534"/>
                  <a:gd name="T81" fmla="*/ 5 h 279"/>
                  <a:gd name="T82" fmla="*/ 265 w 534"/>
                  <a:gd name="T83" fmla="*/ 0 h 279"/>
                  <a:gd name="T84" fmla="*/ 249 w 534"/>
                  <a:gd name="T85" fmla="*/ 11 h 279"/>
                  <a:gd name="T86" fmla="*/ 227 w 534"/>
                  <a:gd name="T87" fmla="*/ 19 h 279"/>
                  <a:gd name="T88" fmla="*/ 211 w 534"/>
                  <a:gd name="T89" fmla="*/ 27 h 279"/>
                  <a:gd name="T90" fmla="*/ 187 w 534"/>
                  <a:gd name="T91" fmla="*/ 36 h 279"/>
                  <a:gd name="T92" fmla="*/ 171 w 534"/>
                  <a:gd name="T93" fmla="*/ 40 h 279"/>
                  <a:gd name="T94" fmla="*/ 169 w 534"/>
                  <a:gd name="T95" fmla="*/ 49 h 279"/>
                  <a:gd name="T96" fmla="*/ 184 w 534"/>
                  <a:gd name="T97" fmla="*/ 59 h 279"/>
                  <a:gd name="T98" fmla="*/ 169 w 534"/>
                  <a:gd name="T99" fmla="*/ 78 h 279"/>
                  <a:gd name="T100" fmla="*/ 179 w 534"/>
                  <a:gd name="T101" fmla="*/ 89 h 279"/>
                  <a:gd name="T102" fmla="*/ 169 w 534"/>
                  <a:gd name="T103" fmla="*/ 107 h 279"/>
                  <a:gd name="T104" fmla="*/ 148 w 534"/>
                  <a:gd name="T105" fmla="*/ 102 h 279"/>
                  <a:gd name="T106" fmla="*/ 134 w 534"/>
                  <a:gd name="T107" fmla="*/ 102 h 279"/>
                  <a:gd name="T108" fmla="*/ 115 w 534"/>
                  <a:gd name="T109" fmla="*/ 110 h 279"/>
                  <a:gd name="T110" fmla="*/ 97 w 534"/>
                  <a:gd name="T111" fmla="*/ 108 h 279"/>
                  <a:gd name="T112" fmla="*/ 77 w 534"/>
                  <a:gd name="T113" fmla="*/ 94 h 279"/>
                  <a:gd name="T114" fmla="*/ 56 w 534"/>
                  <a:gd name="T115" fmla="*/ 92 h 279"/>
                  <a:gd name="T116" fmla="*/ 43 w 534"/>
                  <a:gd name="T117" fmla="*/ 91 h 279"/>
                  <a:gd name="T118" fmla="*/ 32 w 534"/>
                  <a:gd name="T119" fmla="*/ 108 h 279"/>
                  <a:gd name="T120" fmla="*/ 16 w 534"/>
                  <a:gd name="T121" fmla="*/ 124 h 279"/>
                  <a:gd name="T122" fmla="*/ 0 w 534"/>
                  <a:gd name="T123" fmla="*/ 153 h 279"/>
                  <a:gd name="T124" fmla="*/ 29 w 534"/>
                  <a:gd name="T125" fmla="*/ 180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34" h="279">
                    <a:moveTo>
                      <a:pt x="42" y="188"/>
                    </a:moveTo>
                    <a:lnTo>
                      <a:pt x="42" y="188"/>
                    </a:lnTo>
                    <a:lnTo>
                      <a:pt x="45" y="188"/>
                    </a:lnTo>
                    <a:lnTo>
                      <a:pt x="45" y="188"/>
                    </a:lnTo>
                    <a:lnTo>
                      <a:pt x="47" y="188"/>
                    </a:lnTo>
                    <a:lnTo>
                      <a:pt x="48" y="188"/>
                    </a:lnTo>
                    <a:lnTo>
                      <a:pt x="48" y="188"/>
                    </a:lnTo>
                    <a:lnTo>
                      <a:pt x="48" y="186"/>
                    </a:lnTo>
                    <a:lnTo>
                      <a:pt x="50" y="186"/>
                    </a:lnTo>
                    <a:lnTo>
                      <a:pt x="53" y="183"/>
                    </a:lnTo>
                    <a:lnTo>
                      <a:pt x="54" y="182"/>
                    </a:lnTo>
                    <a:lnTo>
                      <a:pt x="56" y="182"/>
                    </a:lnTo>
                    <a:lnTo>
                      <a:pt x="58" y="180"/>
                    </a:lnTo>
                    <a:lnTo>
                      <a:pt x="58" y="180"/>
                    </a:lnTo>
                    <a:lnTo>
                      <a:pt x="59" y="182"/>
                    </a:lnTo>
                    <a:lnTo>
                      <a:pt x="59" y="180"/>
                    </a:lnTo>
                    <a:lnTo>
                      <a:pt x="61" y="178"/>
                    </a:lnTo>
                    <a:lnTo>
                      <a:pt x="62" y="177"/>
                    </a:lnTo>
                    <a:lnTo>
                      <a:pt x="66" y="177"/>
                    </a:lnTo>
                    <a:lnTo>
                      <a:pt x="67" y="177"/>
                    </a:lnTo>
                    <a:lnTo>
                      <a:pt x="69" y="177"/>
                    </a:lnTo>
                    <a:lnTo>
                      <a:pt x="70" y="177"/>
                    </a:lnTo>
                    <a:lnTo>
                      <a:pt x="70" y="177"/>
                    </a:lnTo>
                    <a:lnTo>
                      <a:pt x="70" y="180"/>
                    </a:lnTo>
                    <a:lnTo>
                      <a:pt x="72" y="182"/>
                    </a:lnTo>
                    <a:lnTo>
                      <a:pt x="74" y="180"/>
                    </a:lnTo>
                    <a:lnTo>
                      <a:pt x="75" y="180"/>
                    </a:lnTo>
                    <a:lnTo>
                      <a:pt x="75" y="182"/>
                    </a:lnTo>
                    <a:lnTo>
                      <a:pt x="77" y="182"/>
                    </a:lnTo>
                    <a:lnTo>
                      <a:pt x="78" y="182"/>
                    </a:lnTo>
                    <a:lnTo>
                      <a:pt x="78" y="180"/>
                    </a:lnTo>
                    <a:lnTo>
                      <a:pt x="80" y="178"/>
                    </a:lnTo>
                    <a:lnTo>
                      <a:pt x="80" y="178"/>
                    </a:lnTo>
                    <a:lnTo>
                      <a:pt x="82" y="177"/>
                    </a:lnTo>
                    <a:lnTo>
                      <a:pt x="83" y="178"/>
                    </a:lnTo>
                    <a:lnTo>
                      <a:pt x="90" y="178"/>
                    </a:lnTo>
                    <a:lnTo>
                      <a:pt x="90" y="178"/>
                    </a:lnTo>
                    <a:lnTo>
                      <a:pt x="90" y="182"/>
                    </a:lnTo>
                    <a:lnTo>
                      <a:pt x="93" y="182"/>
                    </a:lnTo>
                    <a:lnTo>
                      <a:pt x="93" y="182"/>
                    </a:lnTo>
                    <a:lnTo>
                      <a:pt x="91" y="185"/>
                    </a:lnTo>
                    <a:lnTo>
                      <a:pt x="91" y="186"/>
                    </a:lnTo>
                    <a:lnTo>
                      <a:pt x="94" y="188"/>
                    </a:lnTo>
                    <a:lnTo>
                      <a:pt x="94" y="190"/>
                    </a:lnTo>
                    <a:lnTo>
                      <a:pt x="93" y="193"/>
                    </a:lnTo>
                    <a:lnTo>
                      <a:pt x="93" y="194"/>
                    </a:lnTo>
                    <a:lnTo>
                      <a:pt x="93" y="196"/>
                    </a:lnTo>
                    <a:lnTo>
                      <a:pt x="94" y="196"/>
                    </a:lnTo>
                    <a:lnTo>
                      <a:pt x="93" y="198"/>
                    </a:lnTo>
                    <a:lnTo>
                      <a:pt x="91" y="199"/>
                    </a:lnTo>
                    <a:lnTo>
                      <a:pt x="91" y="201"/>
                    </a:lnTo>
                    <a:lnTo>
                      <a:pt x="93" y="205"/>
                    </a:lnTo>
                    <a:lnTo>
                      <a:pt x="96" y="205"/>
                    </a:lnTo>
                    <a:lnTo>
                      <a:pt x="97" y="207"/>
                    </a:lnTo>
                    <a:lnTo>
                      <a:pt x="97" y="207"/>
                    </a:lnTo>
                    <a:lnTo>
                      <a:pt x="94" y="209"/>
                    </a:lnTo>
                    <a:lnTo>
                      <a:pt x="91" y="209"/>
                    </a:lnTo>
                    <a:lnTo>
                      <a:pt x="90" y="207"/>
                    </a:lnTo>
                    <a:lnTo>
                      <a:pt x="88" y="207"/>
                    </a:lnTo>
                    <a:lnTo>
                      <a:pt x="86" y="207"/>
                    </a:lnTo>
                    <a:lnTo>
                      <a:pt x="85" y="207"/>
                    </a:lnTo>
                    <a:lnTo>
                      <a:pt x="83" y="207"/>
                    </a:lnTo>
                    <a:lnTo>
                      <a:pt x="80" y="207"/>
                    </a:lnTo>
                    <a:lnTo>
                      <a:pt x="78" y="207"/>
                    </a:lnTo>
                    <a:lnTo>
                      <a:pt x="75" y="207"/>
                    </a:lnTo>
                    <a:lnTo>
                      <a:pt x="72" y="209"/>
                    </a:lnTo>
                    <a:lnTo>
                      <a:pt x="70" y="210"/>
                    </a:lnTo>
                    <a:lnTo>
                      <a:pt x="70" y="212"/>
                    </a:lnTo>
                    <a:lnTo>
                      <a:pt x="70" y="213"/>
                    </a:lnTo>
                    <a:lnTo>
                      <a:pt x="70" y="215"/>
                    </a:lnTo>
                    <a:lnTo>
                      <a:pt x="70" y="215"/>
                    </a:lnTo>
                    <a:lnTo>
                      <a:pt x="74" y="218"/>
                    </a:lnTo>
                    <a:lnTo>
                      <a:pt x="74" y="221"/>
                    </a:lnTo>
                    <a:lnTo>
                      <a:pt x="74" y="221"/>
                    </a:lnTo>
                    <a:lnTo>
                      <a:pt x="77" y="221"/>
                    </a:lnTo>
                    <a:lnTo>
                      <a:pt x="77" y="223"/>
                    </a:lnTo>
                    <a:lnTo>
                      <a:pt x="77" y="223"/>
                    </a:lnTo>
                    <a:lnTo>
                      <a:pt x="74" y="223"/>
                    </a:lnTo>
                    <a:lnTo>
                      <a:pt x="72" y="223"/>
                    </a:lnTo>
                    <a:lnTo>
                      <a:pt x="70" y="225"/>
                    </a:lnTo>
                    <a:lnTo>
                      <a:pt x="70" y="223"/>
                    </a:lnTo>
                    <a:lnTo>
                      <a:pt x="69" y="225"/>
                    </a:lnTo>
                    <a:lnTo>
                      <a:pt x="67" y="223"/>
                    </a:lnTo>
                    <a:lnTo>
                      <a:pt x="62" y="223"/>
                    </a:lnTo>
                    <a:lnTo>
                      <a:pt x="62" y="223"/>
                    </a:lnTo>
                    <a:lnTo>
                      <a:pt x="61" y="225"/>
                    </a:lnTo>
                    <a:lnTo>
                      <a:pt x="61" y="226"/>
                    </a:lnTo>
                    <a:lnTo>
                      <a:pt x="62" y="228"/>
                    </a:lnTo>
                    <a:lnTo>
                      <a:pt x="64" y="228"/>
                    </a:lnTo>
                    <a:lnTo>
                      <a:pt x="67" y="229"/>
                    </a:lnTo>
                    <a:lnTo>
                      <a:pt x="67" y="231"/>
                    </a:lnTo>
                    <a:lnTo>
                      <a:pt x="69" y="233"/>
                    </a:lnTo>
                    <a:lnTo>
                      <a:pt x="70" y="236"/>
                    </a:lnTo>
                    <a:lnTo>
                      <a:pt x="72" y="236"/>
                    </a:lnTo>
                    <a:lnTo>
                      <a:pt x="72" y="237"/>
                    </a:lnTo>
                    <a:lnTo>
                      <a:pt x="77" y="242"/>
                    </a:lnTo>
                    <a:lnTo>
                      <a:pt x="77" y="245"/>
                    </a:lnTo>
                    <a:lnTo>
                      <a:pt x="77" y="249"/>
                    </a:lnTo>
                    <a:lnTo>
                      <a:pt x="77" y="249"/>
                    </a:lnTo>
                    <a:lnTo>
                      <a:pt x="80" y="247"/>
                    </a:lnTo>
                    <a:lnTo>
                      <a:pt x="82" y="247"/>
                    </a:lnTo>
                    <a:lnTo>
                      <a:pt x="82" y="247"/>
                    </a:lnTo>
                    <a:lnTo>
                      <a:pt x="83" y="250"/>
                    </a:lnTo>
                    <a:lnTo>
                      <a:pt x="85" y="252"/>
                    </a:lnTo>
                    <a:lnTo>
                      <a:pt x="86" y="253"/>
                    </a:lnTo>
                    <a:lnTo>
                      <a:pt x="86" y="253"/>
                    </a:lnTo>
                    <a:lnTo>
                      <a:pt x="90" y="253"/>
                    </a:lnTo>
                    <a:lnTo>
                      <a:pt x="91" y="253"/>
                    </a:lnTo>
                    <a:lnTo>
                      <a:pt x="94" y="255"/>
                    </a:lnTo>
                    <a:lnTo>
                      <a:pt x="97" y="255"/>
                    </a:lnTo>
                    <a:lnTo>
                      <a:pt x="97" y="255"/>
                    </a:lnTo>
                    <a:lnTo>
                      <a:pt x="97" y="257"/>
                    </a:lnTo>
                    <a:lnTo>
                      <a:pt x="97" y="258"/>
                    </a:lnTo>
                    <a:lnTo>
                      <a:pt x="97" y="261"/>
                    </a:lnTo>
                    <a:lnTo>
                      <a:pt x="96" y="264"/>
                    </a:lnTo>
                    <a:lnTo>
                      <a:pt x="96" y="269"/>
                    </a:lnTo>
                    <a:lnTo>
                      <a:pt x="96" y="272"/>
                    </a:lnTo>
                    <a:lnTo>
                      <a:pt x="105" y="264"/>
                    </a:lnTo>
                    <a:lnTo>
                      <a:pt x="112" y="261"/>
                    </a:lnTo>
                    <a:lnTo>
                      <a:pt x="121" y="263"/>
                    </a:lnTo>
                    <a:lnTo>
                      <a:pt x="131" y="269"/>
                    </a:lnTo>
                    <a:lnTo>
                      <a:pt x="141" y="279"/>
                    </a:lnTo>
                    <a:lnTo>
                      <a:pt x="145" y="279"/>
                    </a:lnTo>
                    <a:lnTo>
                      <a:pt x="148" y="279"/>
                    </a:lnTo>
                    <a:lnTo>
                      <a:pt x="136" y="212"/>
                    </a:lnTo>
                    <a:lnTo>
                      <a:pt x="174" y="204"/>
                    </a:lnTo>
                    <a:lnTo>
                      <a:pt x="196" y="220"/>
                    </a:lnTo>
                    <a:lnTo>
                      <a:pt x="204" y="223"/>
                    </a:lnTo>
                    <a:lnTo>
                      <a:pt x="217" y="231"/>
                    </a:lnTo>
                    <a:lnTo>
                      <a:pt x="238" y="228"/>
                    </a:lnTo>
                    <a:lnTo>
                      <a:pt x="260" y="228"/>
                    </a:lnTo>
                    <a:lnTo>
                      <a:pt x="268" y="233"/>
                    </a:lnTo>
                    <a:lnTo>
                      <a:pt x="271" y="242"/>
                    </a:lnTo>
                    <a:lnTo>
                      <a:pt x="276" y="241"/>
                    </a:lnTo>
                    <a:lnTo>
                      <a:pt x="276" y="260"/>
                    </a:lnTo>
                    <a:lnTo>
                      <a:pt x="286" y="261"/>
                    </a:lnTo>
                    <a:lnTo>
                      <a:pt x="292" y="277"/>
                    </a:lnTo>
                    <a:lnTo>
                      <a:pt x="295" y="277"/>
                    </a:lnTo>
                    <a:lnTo>
                      <a:pt x="301" y="274"/>
                    </a:lnTo>
                    <a:lnTo>
                      <a:pt x="306" y="274"/>
                    </a:lnTo>
                    <a:lnTo>
                      <a:pt x="311" y="274"/>
                    </a:lnTo>
                    <a:lnTo>
                      <a:pt x="317" y="277"/>
                    </a:lnTo>
                    <a:lnTo>
                      <a:pt x="317" y="279"/>
                    </a:lnTo>
                    <a:lnTo>
                      <a:pt x="324" y="274"/>
                    </a:lnTo>
                    <a:lnTo>
                      <a:pt x="327" y="268"/>
                    </a:lnTo>
                    <a:lnTo>
                      <a:pt x="329" y="266"/>
                    </a:lnTo>
                    <a:lnTo>
                      <a:pt x="330" y="263"/>
                    </a:lnTo>
                    <a:lnTo>
                      <a:pt x="335" y="257"/>
                    </a:lnTo>
                    <a:lnTo>
                      <a:pt x="338" y="255"/>
                    </a:lnTo>
                    <a:lnTo>
                      <a:pt x="341" y="252"/>
                    </a:lnTo>
                    <a:lnTo>
                      <a:pt x="341" y="252"/>
                    </a:lnTo>
                    <a:lnTo>
                      <a:pt x="343" y="250"/>
                    </a:lnTo>
                    <a:lnTo>
                      <a:pt x="344" y="249"/>
                    </a:lnTo>
                    <a:lnTo>
                      <a:pt x="344" y="247"/>
                    </a:lnTo>
                    <a:lnTo>
                      <a:pt x="346" y="244"/>
                    </a:lnTo>
                    <a:lnTo>
                      <a:pt x="351" y="244"/>
                    </a:lnTo>
                    <a:lnTo>
                      <a:pt x="354" y="245"/>
                    </a:lnTo>
                    <a:lnTo>
                      <a:pt x="364" y="247"/>
                    </a:lnTo>
                    <a:lnTo>
                      <a:pt x="373" y="247"/>
                    </a:lnTo>
                    <a:lnTo>
                      <a:pt x="378" y="245"/>
                    </a:lnTo>
                    <a:lnTo>
                      <a:pt x="378" y="242"/>
                    </a:lnTo>
                    <a:lnTo>
                      <a:pt x="376" y="239"/>
                    </a:lnTo>
                    <a:lnTo>
                      <a:pt x="376" y="236"/>
                    </a:lnTo>
                    <a:lnTo>
                      <a:pt x="378" y="234"/>
                    </a:lnTo>
                    <a:lnTo>
                      <a:pt x="381" y="236"/>
                    </a:lnTo>
                    <a:lnTo>
                      <a:pt x="384" y="236"/>
                    </a:lnTo>
                    <a:lnTo>
                      <a:pt x="386" y="234"/>
                    </a:lnTo>
                    <a:lnTo>
                      <a:pt x="389" y="234"/>
                    </a:lnTo>
                    <a:lnTo>
                      <a:pt x="392" y="236"/>
                    </a:lnTo>
                    <a:lnTo>
                      <a:pt x="399" y="237"/>
                    </a:lnTo>
                    <a:lnTo>
                      <a:pt x="407" y="239"/>
                    </a:lnTo>
                    <a:lnTo>
                      <a:pt x="408" y="237"/>
                    </a:lnTo>
                    <a:lnTo>
                      <a:pt x="411" y="236"/>
                    </a:lnTo>
                    <a:lnTo>
                      <a:pt x="415" y="237"/>
                    </a:lnTo>
                    <a:lnTo>
                      <a:pt x="418" y="236"/>
                    </a:lnTo>
                    <a:lnTo>
                      <a:pt x="424" y="234"/>
                    </a:lnTo>
                    <a:lnTo>
                      <a:pt x="432" y="236"/>
                    </a:lnTo>
                    <a:lnTo>
                      <a:pt x="435" y="234"/>
                    </a:lnTo>
                    <a:lnTo>
                      <a:pt x="445" y="236"/>
                    </a:lnTo>
                    <a:lnTo>
                      <a:pt x="450" y="237"/>
                    </a:lnTo>
                    <a:lnTo>
                      <a:pt x="453" y="237"/>
                    </a:lnTo>
                    <a:lnTo>
                      <a:pt x="459" y="244"/>
                    </a:lnTo>
                    <a:lnTo>
                      <a:pt x="466" y="245"/>
                    </a:lnTo>
                    <a:lnTo>
                      <a:pt x="467" y="244"/>
                    </a:lnTo>
                    <a:lnTo>
                      <a:pt x="467" y="241"/>
                    </a:lnTo>
                    <a:lnTo>
                      <a:pt x="470" y="239"/>
                    </a:lnTo>
                    <a:lnTo>
                      <a:pt x="470" y="237"/>
                    </a:lnTo>
                    <a:lnTo>
                      <a:pt x="472" y="236"/>
                    </a:lnTo>
                    <a:lnTo>
                      <a:pt x="470" y="234"/>
                    </a:lnTo>
                    <a:lnTo>
                      <a:pt x="470" y="231"/>
                    </a:lnTo>
                    <a:lnTo>
                      <a:pt x="472" y="229"/>
                    </a:lnTo>
                    <a:lnTo>
                      <a:pt x="472" y="223"/>
                    </a:lnTo>
                    <a:lnTo>
                      <a:pt x="469" y="221"/>
                    </a:lnTo>
                    <a:lnTo>
                      <a:pt x="467" y="220"/>
                    </a:lnTo>
                    <a:lnTo>
                      <a:pt x="466" y="215"/>
                    </a:lnTo>
                    <a:lnTo>
                      <a:pt x="464" y="212"/>
                    </a:lnTo>
                    <a:lnTo>
                      <a:pt x="464" y="210"/>
                    </a:lnTo>
                    <a:lnTo>
                      <a:pt x="462" y="209"/>
                    </a:lnTo>
                    <a:lnTo>
                      <a:pt x="462" y="204"/>
                    </a:lnTo>
                    <a:lnTo>
                      <a:pt x="464" y="202"/>
                    </a:lnTo>
                    <a:lnTo>
                      <a:pt x="464" y="201"/>
                    </a:lnTo>
                    <a:lnTo>
                      <a:pt x="461" y="201"/>
                    </a:lnTo>
                    <a:lnTo>
                      <a:pt x="456" y="201"/>
                    </a:lnTo>
                    <a:lnTo>
                      <a:pt x="454" y="199"/>
                    </a:lnTo>
                    <a:lnTo>
                      <a:pt x="454" y="196"/>
                    </a:lnTo>
                    <a:lnTo>
                      <a:pt x="456" y="194"/>
                    </a:lnTo>
                    <a:lnTo>
                      <a:pt x="459" y="193"/>
                    </a:lnTo>
                    <a:lnTo>
                      <a:pt x="461" y="194"/>
                    </a:lnTo>
                    <a:lnTo>
                      <a:pt x="462" y="194"/>
                    </a:lnTo>
                    <a:lnTo>
                      <a:pt x="467" y="193"/>
                    </a:lnTo>
                    <a:lnTo>
                      <a:pt x="474" y="191"/>
                    </a:lnTo>
                    <a:lnTo>
                      <a:pt x="477" y="191"/>
                    </a:lnTo>
                    <a:lnTo>
                      <a:pt x="478" y="190"/>
                    </a:lnTo>
                    <a:lnTo>
                      <a:pt x="480" y="191"/>
                    </a:lnTo>
                    <a:lnTo>
                      <a:pt x="483" y="191"/>
                    </a:lnTo>
                    <a:lnTo>
                      <a:pt x="485" y="190"/>
                    </a:lnTo>
                    <a:lnTo>
                      <a:pt x="486" y="190"/>
                    </a:lnTo>
                    <a:lnTo>
                      <a:pt x="486" y="188"/>
                    </a:lnTo>
                    <a:lnTo>
                      <a:pt x="488" y="185"/>
                    </a:lnTo>
                    <a:lnTo>
                      <a:pt x="485" y="183"/>
                    </a:lnTo>
                    <a:lnTo>
                      <a:pt x="483" y="182"/>
                    </a:lnTo>
                    <a:lnTo>
                      <a:pt x="483" y="180"/>
                    </a:lnTo>
                    <a:lnTo>
                      <a:pt x="483" y="174"/>
                    </a:lnTo>
                    <a:lnTo>
                      <a:pt x="485" y="166"/>
                    </a:lnTo>
                    <a:lnTo>
                      <a:pt x="485" y="162"/>
                    </a:lnTo>
                    <a:lnTo>
                      <a:pt x="486" y="159"/>
                    </a:lnTo>
                    <a:lnTo>
                      <a:pt x="488" y="153"/>
                    </a:lnTo>
                    <a:lnTo>
                      <a:pt x="489" y="151"/>
                    </a:lnTo>
                    <a:lnTo>
                      <a:pt x="493" y="153"/>
                    </a:lnTo>
                    <a:lnTo>
                      <a:pt x="497" y="154"/>
                    </a:lnTo>
                    <a:lnTo>
                      <a:pt x="501" y="154"/>
                    </a:lnTo>
                    <a:lnTo>
                      <a:pt x="507" y="153"/>
                    </a:lnTo>
                    <a:lnTo>
                      <a:pt x="509" y="153"/>
                    </a:lnTo>
                    <a:lnTo>
                      <a:pt x="510" y="154"/>
                    </a:lnTo>
                    <a:lnTo>
                      <a:pt x="512" y="156"/>
                    </a:lnTo>
                    <a:lnTo>
                      <a:pt x="513" y="154"/>
                    </a:lnTo>
                    <a:lnTo>
                      <a:pt x="515" y="151"/>
                    </a:lnTo>
                    <a:lnTo>
                      <a:pt x="518" y="151"/>
                    </a:lnTo>
                    <a:lnTo>
                      <a:pt x="523" y="146"/>
                    </a:lnTo>
                    <a:lnTo>
                      <a:pt x="523" y="145"/>
                    </a:lnTo>
                    <a:lnTo>
                      <a:pt x="520" y="142"/>
                    </a:lnTo>
                    <a:lnTo>
                      <a:pt x="517" y="135"/>
                    </a:lnTo>
                    <a:lnTo>
                      <a:pt x="517" y="131"/>
                    </a:lnTo>
                    <a:lnTo>
                      <a:pt x="518" y="127"/>
                    </a:lnTo>
                    <a:lnTo>
                      <a:pt x="520" y="124"/>
                    </a:lnTo>
                    <a:lnTo>
                      <a:pt x="525" y="124"/>
                    </a:lnTo>
                    <a:lnTo>
                      <a:pt x="526" y="121"/>
                    </a:lnTo>
                    <a:lnTo>
                      <a:pt x="525" y="119"/>
                    </a:lnTo>
                    <a:lnTo>
                      <a:pt x="525" y="116"/>
                    </a:lnTo>
                    <a:lnTo>
                      <a:pt x="529" y="113"/>
                    </a:lnTo>
                    <a:lnTo>
                      <a:pt x="531" y="111"/>
                    </a:lnTo>
                    <a:lnTo>
                      <a:pt x="534" y="108"/>
                    </a:lnTo>
                    <a:lnTo>
                      <a:pt x="534" y="108"/>
                    </a:lnTo>
                    <a:lnTo>
                      <a:pt x="532" y="108"/>
                    </a:lnTo>
                    <a:lnTo>
                      <a:pt x="529" y="107"/>
                    </a:lnTo>
                    <a:lnTo>
                      <a:pt x="526" y="103"/>
                    </a:lnTo>
                    <a:lnTo>
                      <a:pt x="523" y="103"/>
                    </a:lnTo>
                    <a:lnTo>
                      <a:pt x="523" y="100"/>
                    </a:lnTo>
                    <a:lnTo>
                      <a:pt x="525" y="97"/>
                    </a:lnTo>
                    <a:lnTo>
                      <a:pt x="523" y="97"/>
                    </a:lnTo>
                    <a:lnTo>
                      <a:pt x="520" y="99"/>
                    </a:lnTo>
                    <a:lnTo>
                      <a:pt x="518" y="100"/>
                    </a:lnTo>
                    <a:lnTo>
                      <a:pt x="515" y="102"/>
                    </a:lnTo>
                    <a:lnTo>
                      <a:pt x="509" y="102"/>
                    </a:lnTo>
                    <a:lnTo>
                      <a:pt x="507" y="103"/>
                    </a:lnTo>
                    <a:lnTo>
                      <a:pt x="505" y="103"/>
                    </a:lnTo>
                    <a:lnTo>
                      <a:pt x="504" y="103"/>
                    </a:lnTo>
                    <a:lnTo>
                      <a:pt x="501" y="102"/>
                    </a:lnTo>
                    <a:lnTo>
                      <a:pt x="499" y="102"/>
                    </a:lnTo>
                    <a:lnTo>
                      <a:pt x="499" y="102"/>
                    </a:lnTo>
                    <a:lnTo>
                      <a:pt x="497" y="100"/>
                    </a:lnTo>
                    <a:lnTo>
                      <a:pt x="496" y="99"/>
                    </a:lnTo>
                    <a:lnTo>
                      <a:pt x="496" y="95"/>
                    </a:lnTo>
                    <a:lnTo>
                      <a:pt x="497" y="94"/>
                    </a:lnTo>
                    <a:lnTo>
                      <a:pt x="497" y="92"/>
                    </a:lnTo>
                    <a:lnTo>
                      <a:pt x="494" y="92"/>
                    </a:lnTo>
                    <a:lnTo>
                      <a:pt x="494" y="92"/>
                    </a:lnTo>
                    <a:lnTo>
                      <a:pt x="491" y="89"/>
                    </a:lnTo>
                    <a:lnTo>
                      <a:pt x="488" y="89"/>
                    </a:lnTo>
                    <a:lnTo>
                      <a:pt x="486" y="89"/>
                    </a:lnTo>
                    <a:lnTo>
                      <a:pt x="485" y="86"/>
                    </a:lnTo>
                    <a:lnTo>
                      <a:pt x="483" y="81"/>
                    </a:lnTo>
                    <a:lnTo>
                      <a:pt x="478" y="78"/>
                    </a:lnTo>
                    <a:lnTo>
                      <a:pt x="474" y="78"/>
                    </a:lnTo>
                    <a:lnTo>
                      <a:pt x="469" y="78"/>
                    </a:lnTo>
                    <a:lnTo>
                      <a:pt x="464" y="78"/>
                    </a:lnTo>
                    <a:lnTo>
                      <a:pt x="464" y="79"/>
                    </a:lnTo>
                    <a:lnTo>
                      <a:pt x="464" y="81"/>
                    </a:lnTo>
                    <a:lnTo>
                      <a:pt x="464" y="83"/>
                    </a:lnTo>
                    <a:lnTo>
                      <a:pt x="461" y="83"/>
                    </a:lnTo>
                    <a:lnTo>
                      <a:pt x="459" y="83"/>
                    </a:lnTo>
                    <a:lnTo>
                      <a:pt x="456" y="84"/>
                    </a:lnTo>
                    <a:lnTo>
                      <a:pt x="453" y="83"/>
                    </a:lnTo>
                    <a:lnTo>
                      <a:pt x="450" y="83"/>
                    </a:lnTo>
                    <a:lnTo>
                      <a:pt x="448" y="84"/>
                    </a:lnTo>
                    <a:lnTo>
                      <a:pt x="445" y="84"/>
                    </a:lnTo>
                    <a:lnTo>
                      <a:pt x="443" y="81"/>
                    </a:lnTo>
                    <a:lnTo>
                      <a:pt x="440" y="81"/>
                    </a:lnTo>
                    <a:lnTo>
                      <a:pt x="440" y="79"/>
                    </a:lnTo>
                    <a:lnTo>
                      <a:pt x="440" y="76"/>
                    </a:lnTo>
                    <a:lnTo>
                      <a:pt x="437" y="75"/>
                    </a:lnTo>
                    <a:lnTo>
                      <a:pt x="434" y="76"/>
                    </a:lnTo>
                    <a:lnTo>
                      <a:pt x="434" y="79"/>
                    </a:lnTo>
                    <a:lnTo>
                      <a:pt x="435" y="79"/>
                    </a:lnTo>
                    <a:lnTo>
                      <a:pt x="434" y="81"/>
                    </a:lnTo>
                    <a:lnTo>
                      <a:pt x="432" y="83"/>
                    </a:lnTo>
                    <a:lnTo>
                      <a:pt x="429" y="84"/>
                    </a:lnTo>
                    <a:lnTo>
                      <a:pt x="394" y="41"/>
                    </a:lnTo>
                    <a:lnTo>
                      <a:pt x="368" y="22"/>
                    </a:lnTo>
                    <a:lnTo>
                      <a:pt x="368" y="19"/>
                    </a:lnTo>
                    <a:lnTo>
                      <a:pt x="370" y="19"/>
                    </a:lnTo>
                    <a:lnTo>
                      <a:pt x="373" y="16"/>
                    </a:lnTo>
                    <a:lnTo>
                      <a:pt x="373" y="14"/>
                    </a:lnTo>
                    <a:lnTo>
                      <a:pt x="372" y="13"/>
                    </a:lnTo>
                    <a:lnTo>
                      <a:pt x="367" y="14"/>
                    </a:lnTo>
                    <a:lnTo>
                      <a:pt x="364" y="14"/>
                    </a:lnTo>
                    <a:lnTo>
                      <a:pt x="362" y="17"/>
                    </a:lnTo>
                    <a:lnTo>
                      <a:pt x="360" y="17"/>
                    </a:lnTo>
                    <a:lnTo>
                      <a:pt x="357" y="20"/>
                    </a:lnTo>
                    <a:lnTo>
                      <a:pt x="357" y="22"/>
                    </a:lnTo>
                    <a:lnTo>
                      <a:pt x="354" y="25"/>
                    </a:lnTo>
                    <a:lnTo>
                      <a:pt x="354" y="27"/>
                    </a:lnTo>
                    <a:lnTo>
                      <a:pt x="351" y="28"/>
                    </a:lnTo>
                    <a:lnTo>
                      <a:pt x="346" y="30"/>
                    </a:lnTo>
                    <a:lnTo>
                      <a:pt x="344" y="30"/>
                    </a:lnTo>
                    <a:lnTo>
                      <a:pt x="344" y="33"/>
                    </a:lnTo>
                    <a:lnTo>
                      <a:pt x="343" y="35"/>
                    </a:lnTo>
                    <a:lnTo>
                      <a:pt x="341" y="33"/>
                    </a:lnTo>
                    <a:lnTo>
                      <a:pt x="336" y="33"/>
                    </a:lnTo>
                    <a:lnTo>
                      <a:pt x="333" y="33"/>
                    </a:lnTo>
                    <a:lnTo>
                      <a:pt x="332" y="35"/>
                    </a:lnTo>
                    <a:lnTo>
                      <a:pt x="329" y="35"/>
                    </a:lnTo>
                    <a:lnTo>
                      <a:pt x="327" y="33"/>
                    </a:lnTo>
                    <a:lnTo>
                      <a:pt x="327" y="30"/>
                    </a:lnTo>
                    <a:lnTo>
                      <a:pt x="329" y="28"/>
                    </a:lnTo>
                    <a:lnTo>
                      <a:pt x="330" y="25"/>
                    </a:lnTo>
                    <a:lnTo>
                      <a:pt x="329" y="24"/>
                    </a:lnTo>
                    <a:lnTo>
                      <a:pt x="327" y="25"/>
                    </a:lnTo>
                    <a:lnTo>
                      <a:pt x="325" y="25"/>
                    </a:lnTo>
                    <a:lnTo>
                      <a:pt x="319" y="24"/>
                    </a:lnTo>
                    <a:lnTo>
                      <a:pt x="316" y="24"/>
                    </a:lnTo>
                    <a:lnTo>
                      <a:pt x="317" y="25"/>
                    </a:lnTo>
                    <a:lnTo>
                      <a:pt x="319" y="27"/>
                    </a:lnTo>
                    <a:lnTo>
                      <a:pt x="316" y="28"/>
                    </a:lnTo>
                    <a:lnTo>
                      <a:pt x="314" y="28"/>
                    </a:lnTo>
                    <a:lnTo>
                      <a:pt x="313" y="25"/>
                    </a:lnTo>
                    <a:lnTo>
                      <a:pt x="313" y="20"/>
                    </a:lnTo>
                    <a:lnTo>
                      <a:pt x="308" y="17"/>
                    </a:lnTo>
                    <a:lnTo>
                      <a:pt x="306" y="17"/>
                    </a:lnTo>
                    <a:lnTo>
                      <a:pt x="308" y="20"/>
                    </a:lnTo>
                    <a:lnTo>
                      <a:pt x="308" y="22"/>
                    </a:lnTo>
                    <a:lnTo>
                      <a:pt x="306" y="22"/>
                    </a:lnTo>
                    <a:lnTo>
                      <a:pt x="305" y="20"/>
                    </a:lnTo>
                    <a:lnTo>
                      <a:pt x="303" y="20"/>
                    </a:lnTo>
                    <a:lnTo>
                      <a:pt x="303" y="24"/>
                    </a:lnTo>
                    <a:lnTo>
                      <a:pt x="301" y="24"/>
                    </a:lnTo>
                    <a:lnTo>
                      <a:pt x="298" y="22"/>
                    </a:lnTo>
                    <a:lnTo>
                      <a:pt x="295" y="24"/>
                    </a:lnTo>
                    <a:lnTo>
                      <a:pt x="293" y="22"/>
                    </a:lnTo>
                    <a:lnTo>
                      <a:pt x="293" y="20"/>
                    </a:lnTo>
                    <a:lnTo>
                      <a:pt x="295" y="19"/>
                    </a:lnTo>
                    <a:lnTo>
                      <a:pt x="295" y="19"/>
                    </a:lnTo>
                    <a:lnTo>
                      <a:pt x="295" y="16"/>
                    </a:lnTo>
                    <a:lnTo>
                      <a:pt x="295" y="14"/>
                    </a:lnTo>
                    <a:lnTo>
                      <a:pt x="295" y="13"/>
                    </a:lnTo>
                    <a:lnTo>
                      <a:pt x="293" y="11"/>
                    </a:lnTo>
                    <a:lnTo>
                      <a:pt x="292" y="8"/>
                    </a:lnTo>
                    <a:lnTo>
                      <a:pt x="290" y="6"/>
                    </a:lnTo>
                    <a:lnTo>
                      <a:pt x="289" y="5"/>
                    </a:lnTo>
                    <a:lnTo>
                      <a:pt x="287" y="1"/>
                    </a:lnTo>
                    <a:lnTo>
                      <a:pt x="286" y="1"/>
                    </a:lnTo>
                    <a:lnTo>
                      <a:pt x="282" y="3"/>
                    </a:lnTo>
                    <a:lnTo>
                      <a:pt x="279" y="3"/>
                    </a:lnTo>
                    <a:lnTo>
                      <a:pt x="274" y="0"/>
                    </a:lnTo>
                    <a:lnTo>
                      <a:pt x="271" y="0"/>
                    </a:lnTo>
                    <a:lnTo>
                      <a:pt x="268" y="0"/>
                    </a:lnTo>
                    <a:lnTo>
                      <a:pt x="266" y="0"/>
                    </a:lnTo>
                    <a:lnTo>
                      <a:pt x="265" y="0"/>
                    </a:lnTo>
                    <a:lnTo>
                      <a:pt x="262" y="1"/>
                    </a:lnTo>
                    <a:lnTo>
                      <a:pt x="260" y="3"/>
                    </a:lnTo>
                    <a:lnTo>
                      <a:pt x="257" y="5"/>
                    </a:lnTo>
                    <a:lnTo>
                      <a:pt x="255" y="5"/>
                    </a:lnTo>
                    <a:lnTo>
                      <a:pt x="257" y="6"/>
                    </a:lnTo>
                    <a:lnTo>
                      <a:pt x="257" y="9"/>
                    </a:lnTo>
                    <a:lnTo>
                      <a:pt x="254" y="9"/>
                    </a:lnTo>
                    <a:lnTo>
                      <a:pt x="252" y="9"/>
                    </a:lnTo>
                    <a:lnTo>
                      <a:pt x="249" y="11"/>
                    </a:lnTo>
                    <a:lnTo>
                      <a:pt x="246" y="13"/>
                    </a:lnTo>
                    <a:lnTo>
                      <a:pt x="244" y="13"/>
                    </a:lnTo>
                    <a:lnTo>
                      <a:pt x="244" y="13"/>
                    </a:lnTo>
                    <a:lnTo>
                      <a:pt x="238" y="17"/>
                    </a:lnTo>
                    <a:lnTo>
                      <a:pt x="235" y="19"/>
                    </a:lnTo>
                    <a:lnTo>
                      <a:pt x="231" y="19"/>
                    </a:lnTo>
                    <a:lnTo>
                      <a:pt x="230" y="19"/>
                    </a:lnTo>
                    <a:lnTo>
                      <a:pt x="228" y="17"/>
                    </a:lnTo>
                    <a:lnTo>
                      <a:pt x="227" y="19"/>
                    </a:lnTo>
                    <a:lnTo>
                      <a:pt x="227" y="20"/>
                    </a:lnTo>
                    <a:lnTo>
                      <a:pt x="223" y="20"/>
                    </a:lnTo>
                    <a:lnTo>
                      <a:pt x="222" y="22"/>
                    </a:lnTo>
                    <a:lnTo>
                      <a:pt x="222" y="25"/>
                    </a:lnTo>
                    <a:lnTo>
                      <a:pt x="220" y="27"/>
                    </a:lnTo>
                    <a:lnTo>
                      <a:pt x="219" y="25"/>
                    </a:lnTo>
                    <a:lnTo>
                      <a:pt x="217" y="25"/>
                    </a:lnTo>
                    <a:lnTo>
                      <a:pt x="214" y="27"/>
                    </a:lnTo>
                    <a:lnTo>
                      <a:pt x="211" y="27"/>
                    </a:lnTo>
                    <a:lnTo>
                      <a:pt x="207" y="30"/>
                    </a:lnTo>
                    <a:lnTo>
                      <a:pt x="206" y="32"/>
                    </a:lnTo>
                    <a:lnTo>
                      <a:pt x="203" y="32"/>
                    </a:lnTo>
                    <a:lnTo>
                      <a:pt x="199" y="33"/>
                    </a:lnTo>
                    <a:lnTo>
                      <a:pt x="196" y="33"/>
                    </a:lnTo>
                    <a:lnTo>
                      <a:pt x="192" y="35"/>
                    </a:lnTo>
                    <a:lnTo>
                      <a:pt x="190" y="36"/>
                    </a:lnTo>
                    <a:lnTo>
                      <a:pt x="190" y="38"/>
                    </a:lnTo>
                    <a:lnTo>
                      <a:pt x="187" y="36"/>
                    </a:lnTo>
                    <a:lnTo>
                      <a:pt x="185" y="36"/>
                    </a:lnTo>
                    <a:lnTo>
                      <a:pt x="182" y="38"/>
                    </a:lnTo>
                    <a:lnTo>
                      <a:pt x="182" y="40"/>
                    </a:lnTo>
                    <a:lnTo>
                      <a:pt x="182" y="41"/>
                    </a:lnTo>
                    <a:lnTo>
                      <a:pt x="179" y="40"/>
                    </a:lnTo>
                    <a:lnTo>
                      <a:pt x="176" y="40"/>
                    </a:lnTo>
                    <a:lnTo>
                      <a:pt x="174" y="38"/>
                    </a:lnTo>
                    <a:lnTo>
                      <a:pt x="172" y="38"/>
                    </a:lnTo>
                    <a:lnTo>
                      <a:pt x="171" y="40"/>
                    </a:lnTo>
                    <a:lnTo>
                      <a:pt x="168" y="40"/>
                    </a:lnTo>
                    <a:lnTo>
                      <a:pt x="168" y="41"/>
                    </a:lnTo>
                    <a:lnTo>
                      <a:pt x="169" y="44"/>
                    </a:lnTo>
                    <a:lnTo>
                      <a:pt x="168" y="46"/>
                    </a:lnTo>
                    <a:lnTo>
                      <a:pt x="171" y="46"/>
                    </a:lnTo>
                    <a:lnTo>
                      <a:pt x="174" y="46"/>
                    </a:lnTo>
                    <a:lnTo>
                      <a:pt x="174" y="49"/>
                    </a:lnTo>
                    <a:lnTo>
                      <a:pt x="171" y="49"/>
                    </a:lnTo>
                    <a:lnTo>
                      <a:pt x="169" y="49"/>
                    </a:lnTo>
                    <a:lnTo>
                      <a:pt x="171" y="52"/>
                    </a:lnTo>
                    <a:lnTo>
                      <a:pt x="174" y="52"/>
                    </a:lnTo>
                    <a:lnTo>
                      <a:pt x="177" y="52"/>
                    </a:lnTo>
                    <a:lnTo>
                      <a:pt x="179" y="52"/>
                    </a:lnTo>
                    <a:lnTo>
                      <a:pt x="180" y="51"/>
                    </a:lnTo>
                    <a:lnTo>
                      <a:pt x="182" y="54"/>
                    </a:lnTo>
                    <a:lnTo>
                      <a:pt x="185" y="54"/>
                    </a:lnTo>
                    <a:lnTo>
                      <a:pt x="185" y="57"/>
                    </a:lnTo>
                    <a:lnTo>
                      <a:pt x="184" y="59"/>
                    </a:lnTo>
                    <a:lnTo>
                      <a:pt x="182" y="57"/>
                    </a:lnTo>
                    <a:lnTo>
                      <a:pt x="176" y="59"/>
                    </a:lnTo>
                    <a:lnTo>
                      <a:pt x="172" y="62"/>
                    </a:lnTo>
                    <a:lnTo>
                      <a:pt x="169" y="65"/>
                    </a:lnTo>
                    <a:lnTo>
                      <a:pt x="169" y="68"/>
                    </a:lnTo>
                    <a:lnTo>
                      <a:pt x="171" y="70"/>
                    </a:lnTo>
                    <a:lnTo>
                      <a:pt x="172" y="73"/>
                    </a:lnTo>
                    <a:lnTo>
                      <a:pt x="169" y="75"/>
                    </a:lnTo>
                    <a:lnTo>
                      <a:pt x="169" y="78"/>
                    </a:lnTo>
                    <a:lnTo>
                      <a:pt x="168" y="78"/>
                    </a:lnTo>
                    <a:lnTo>
                      <a:pt x="166" y="79"/>
                    </a:lnTo>
                    <a:lnTo>
                      <a:pt x="168" y="81"/>
                    </a:lnTo>
                    <a:lnTo>
                      <a:pt x="168" y="83"/>
                    </a:lnTo>
                    <a:lnTo>
                      <a:pt x="171" y="83"/>
                    </a:lnTo>
                    <a:lnTo>
                      <a:pt x="172" y="84"/>
                    </a:lnTo>
                    <a:lnTo>
                      <a:pt x="176" y="86"/>
                    </a:lnTo>
                    <a:lnTo>
                      <a:pt x="177" y="87"/>
                    </a:lnTo>
                    <a:lnTo>
                      <a:pt x="179" y="89"/>
                    </a:lnTo>
                    <a:lnTo>
                      <a:pt x="184" y="89"/>
                    </a:lnTo>
                    <a:lnTo>
                      <a:pt x="185" y="91"/>
                    </a:lnTo>
                    <a:lnTo>
                      <a:pt x="185" y="102"/>
                    </a:lnTo>
                    <a:lnTo>
                      <a:pt x="184" y="103"/>
                    </a:lnTo>
                    <a:lnTo>
                      <a:pt x="179" y="105"/>
                    </a:lnTo>
                    <a:lnTo>
                      <a:pt x="176" y="105"/>
                    </a:lnTo>
                    <a:lnTo>
                      <a:pt x="171" y="102"/>
                    </a:lnTo>
                    <a:lnTo>
                      <a:pt x="169" y="103"/>
                    </a:lnTo>
                    <a:lnTo>
                      <a:pt x="169" y="107"/>
                    </a:lnTo>
                    <a:lnTo>
                      <a:pt x="168" y="110"/>
                    </a:lnTo>
                    <a:lnTo>
                      <a:pt x="164" y="110"/>
                    </a:lnTo>
                    <a:lnTo>
                      <a:pt x="160" y="107"/>
                    </a:lnTo>
                    <a:lnTo>
                      <a:pt x="155" y="108"/>
                    </a:lnTo>
                    <a:lnTo>
                      <a:pt x="153" y="107"/>
                    </a:lnTo>
                    <a:lnTo>
                      <a:pt x="152" y="107"/>
                    </a:lnTo>
                    <a:lnTo>
                      <a:pt x="150" y="107"/>
                    </a:lnTo>
                    <a:lnTo>
                      <a:pt x="147" y="103"/>
                    </a:lnTo>
                    <a:lnTo>
                      <a:pt x="148" y="102"/>
                    </a:lnTo>
                    <a:lnTo>
                      <a:pt x="150" y="100"/>
                    </a:lnTo>
                    <a:lnTo>
                      <a:pt x="148" y="99"/>
                    </a:lnTo>
                    <a:lnTo>
                      <a:pt x="145" y="97"/>
                    </a:lnTo>
                    <a:lnTo>
                      <a:pt x="144" y="99"/>
                    </a:lnTo>
                    <a:lnTo>
                      <a:pt x="141" y="99"/>
                    </a:lnTo>
                    <a:lnTo>
                      <a:pt x="137" y="100"/>
                    </a:lnTo>
                    <a:lnTo>
                      <a:pt x="139" y="103"/>
                    </a:lnTo>
                    <a:lnTo>
                      <a:pt x="134" y="103"/>
                    </a:lnTo>
                    <a:lnTo>
                      <a:pt x="134" y="102"/>
                    </a:lnTo>
                    <a:lnTo>
                      <a:pt x="129" y="99"/>
                    </a:lnTo>
                    <a:lnTo>
                      <a:pt x="126" y="99"/>
                    </a:lnTo>
                    <a:lnTo>
                      <a:pt x="125" y="100"/>
                    </a:lnTo>
                    <a:lnTo>
                      <a:pt x="123" y="99"/>
                    </a:lnTo>
                    <a:lnTo>
                      <a:pt x="121" y="100"/>
                    </a:lnTo>
                    <a:lnTo>
                      <a:pt x="121" y="102"/>
                    </a:lnTo>
                    <a:lnTo>
                      <a:pt x="118" y="102"/>
                    </a:lnTo>
                    <a:lnTo>
                      <a:pt x="118" y="108"/>
                    </a:lnTo>
                    <a:lnTo>
                      <a:pt x="115" y="110"/>
                    </a:lnTo>
                    <a:lnTo>
                      <a:pt x="112" y="110"/>
                    </a:lnTo>
                    <a:lnTo>
                      <a:pt x="110" y="107"/>
                    </a:lnTo>
                    <a:lnTo>
                      <a:pt x="105" y="107"/>
                    </a:lnTo>
                    <a:lnTo>
                      <a:pt x="104" y="103"/>
                    </a:lnTo>
                    <a:lnTo>
                      <a:pt x="101" y="105"/>
                    </a:lnTo>
                    <a:lnTo>
                      <a:pt x="101" y="108"/>
                    </a:lnTo>
                    <a:lnTo>
                      <a:pt x="99" y="111"/>
                    </a:lnTo>
                    <a:lnTo>
                      <a:pt x="97" y="111"/>
                    </a:lnTo>
                    <a:lnTo>
                      <a:pt x="97" y="108"/>
                    </a:lnTo>
                    <a:lnTo>
                      <a:pt x="96" y="105"/>
                    </a:lnTo>
                    <a:lnTo>
                      <a:pt x="94" y="105"/>
                    </a:lnTo>
                    <a:lnTo>
                      <a:pt x="90" y="102"/>
                    </a:lnTo>
                    <a:lnTo>
                      <a:pt x="88" y="100"/>
                    </a:lnTo>
                    <a:lnTo>
                      <a:pt x="85" y="100"/>
                    </a:lnTo>
                    <a:lnTo>
                      <a:pt x="82" y="95"/>
                    </a:lnTo>
                    <a:lnTo>
                      <a:pt x="80" y="95"/>
                    </a:lnTo>
                    <a:lnTo>
                      <a:pt x="78" y="94"/>
                    </a:lnTo>
                    <a:lnTo>
                      <a:pt x="77" y="94"/>
                    </a:lnTo>
                    <a:lnTo>
                      <a:pt x="72" y="95"/>
                    </a:lnTo>
                    <a:lnTo>
                      <a:pt x="69" y="92"/>
                    </a:lnTo>
                    <a:lnTo>
                      <a:pt x="67" y="89"/>
                    </a:lnTo>
                    <a:lnTo>
                      <a:pt x="64" y="89"/>
                    </a:lnTo>
                    <a:lnTo>
                      <a:pt x="61" y="91"/>
                    </a:lnTo>
                    <a:lnTo>
                      <a:pt x="59" y="92"/>
                    </a:lnTo>
                    <a:lnTo>
                      <a:pt x="58" y="94"/>
                    </a:lnTo>
                    <a:lnTo>
                      <a:pt x="56" y="95"/>
                    </a:lnTo>
                    <a:lnTo>
                      <a:pt x="56" y="92"/>
                    </a:lnTo>
                    <a:lnTo>
                      <a:pt x="54" y="94"/>
                    </a:lnTo>
                    <a:lnTo>
                      <a:pt x="53" y="97"/>
                    </a:lnTo>
                    <a:lnTo>
                      <a:pt x="51" y="97"/>
                    </a:lnTo>
                    <a:lnTo>
                      <a:pt x="50" y="97"/>
                    </a:lnTo>
                    <a:lnTo>
                      <a:pt x="51" y="94"/>
                    </a:lnTo>
                    <a:lnTo>
                      <a:pt x="51" y="92"/>
                    </a:lnTo>
                    <a:lnTo>
                      <a:pt x="48" y="91"/>
                    </a:lnTo>
                    <a:lnTo>
                      <a:pt x="45" y="89"/>
                    </a:lnTo>
                    <a:lnTo>
                      <a:pt x="43" y="91"/>
                    </a:lnTo>
                    <a:lnTo>
                      <a:pt x="45" y="92"/>
                    </a:lnTo>
                    <a:lnTo>
                      <a:pt x="43" y="95"/>
                    </a:lnTo>
                    <a:lnTo>
                      <a:pt x="42" y="94"/>
                    </a:lnTo>
                    <a:lnTo>
                      <a:pt x="39" y="95"/>
                    </a:lnTo>
                    <a:lnTo>
                      <a:pt x="37" y="100"/>
                    </a:lnTo>
                    <a:lnTo>
                      <a:pt x="35" y="100"/>
                    </a:lnTo>
                    <a:lnTo>
                      <a:pt x="32" y="102"/>
                    </a:lnTo>
                    <a:lnTo>
                      <a:pt x="31" y="105"/>
                    </a:lnTo>
                    <a:lnTo>
                      <a:pt x="32" y="108"/>
                    </a:lnTo>
                    <a:lnTo>
                      <a:pt x="32" y="111"/>
                    </a:lnTo>
                    <a:lnTo>
                      <a:pt x="27" y="111"/>
                    </a:lnTo>
                    <a:lnTo>
                      <a:pt x="24" y="111"/>
                    </a:lnTo>
                    <a:lnTo>
                      <a:pt x="27" y="124"/>
                    </a:lnTo>
                    <a:lnTo>
                      <a:pt x="26" y="124"/>
                    </a:lnTo>
                    <a:lnTo>
                      <a:pt x="26" y="129"/>
                    </a:lnTo>
                    <a:lnTo>
                      <a:pt x="21" y="129"/>
                    </a:lnTo>
                    <a:lnTo>
                      <a:pt x="18" y="127"/>
                    </a:lnTo>
                    <a:lnTo>
                      <a:pt x="16" y="124"/>
                    </a:lnTo>
                    <a:lnTo>
                      <a:pt x="8" y="118"/>
                    </a:lnTo>
                    <a:lnTo>
                      <a:pt x="7" y="119"/>
                    </a:lnTo>
                    <a:lnTo>
                      <a:pt x="7" y="124"/>
                    </a:lnTo>
                    <a:lnTo>
                      <a:pt x="3" y="129"/>
                    </a:lnTo>
                    <a:lnTo>
                      <a:pt x="0" y="129"/>
                    </a:lnTo>
                    <a:lnTo>
                      <a:pt x="0" y="137"/>
                    </a:lnTo>
                    <a:lnTo>
                      <a:pt x="3" y="139"/>
                    </a:lnTo>
                    <a:lnTo>
                      <a:pt x="2" y="148"/>
                    </a:lnTo>
                    <a:lnTo>
                      <a:pt x="0" y="153"/>
                    </a:lnTo>
                    <a:lnTo>
                      <a:pt x="5" y="154"/>
                    </a:lnTo>
                    <a:lnTo>
                      <a:pt x="8" y="158"/>
                    </a:lnTo>
                    <a:lnTo>
                      <a:pt x="7" y="161"/>
                    </a:lnTo>
                    <a:lnTo>
                      <a:pt x="11" y="164"/>
                    </a:lnTo>
                    <a:lnTo>
                      <a:pt x="13" y="162"/>
                    </a:lnTo>
                    <a:lnTo>
                      <a:pt x="23" y="164"/>
                    </a:lnTo>
                    <a:lnTo>
                      <a:pt x="29" y="170"/>
                    </a:lnTo>
                    <a:lnTo>
                      <a:pt x="34" y="180"/>
                    </a:lnTo>
                    <a:lnTo>
                      <a:pt x="29" y="180"/>
                    </a:lnTo>
                    <a:lnTo>
                      <a:pt x="29" y="183"/>
                    </a:lnTo>
                    <a:lnTo>
                      <a:pt x="34" y="186"/>
                    </a:lnTo>
                    <a:lnTo>
                      <a:pt x="37" y="185"/>
                    </a:lnTo>
                    <a:lnTo>
                      <a:pt x="40" y="188"/>
                    </a:lnTo>
                    <a:lnTo>
                      <a:pt x="40" y="188"/>
                    </a:lnTo>
                    <a:lnTo>
                      <a:pt x="42" y="188"/>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8" name="Freeform 393">
                <a:extLst>
                  <a:ext uri="{FF2B5EF4-FFF2-40B4-BE49-F238E27FC236}">
                    <a16:creationId xmlns:a16="http://schemas.microsoft.com/office/drawing/2014/main" id="{B326CBF8-9250-4E4F-9E61-9DA8D5D00CCF}"/>
                  </a:ext>
                </a:extLst>
              </p:cNvPr>
              <p:cNvSpPr>
                <a:spLocks/>
              </p:cNvSpPr>
              <p:nvPr/>
            </p:nvSpPr>
            <p:spPr bwMode="auto">
              <a:xfrm>
                <a:off x="5423" y="1722"/>
                <a:ext cx="228" cy="142"/>
              </a:xfrm>
              <a:custGeom>
                <a:avLst/>
                <a:gdLst>
                  <a:gd name="T0" fmla="*/ 194 w 228"/>
                  <a:gd name="T1" fmla="*/ 59 h 142"/>
                  <a:gd name="T2" fmla="*/ 191 w 228"/>
                  <a:gd name="T3" fmla="*/ 64 h 142"/>
                  <a:gd name="T4" fmla="*/ 181 w 228"/>
                  <a:gd name="T5" fmla="*/ 75 h 142"/>
                  <a:gd name="T6" fmla="*/ 175 w 228"/>
                  <a:gd name="T7" fmla="*/ 70 h 142"/>
                  <a:gd name="T8" fmla="*/ 165 w 228"/>
                  <a:gd name="T9" fmla="*/ 70 h 142"/>
                  <a:gd name="T10" fmla="*/ 156 w 228"/>
                  <a:gd name="T11" fmla="*/ 73 h 142"/>
                  <a:gd name="T12" fmla="*/ 140 w 228"/>
                  <a:gd name="T13" fmla="*/ 56 h 142"/>
                  <a:gd name="T14" fmla="*/ 135 w 228"/>
                  <a:gd name="T15" fmla="*/ 38 h 142"/>
                  <a:gd name="T16" fmla="*/ 124 w 228"/>
                  <a:gd name="T17" fmla="*/ 24 h 142"/>
                  <a:gd name="T18" fmla="*/ 81 w 228"/>
                  <a:gd name="T19" fmla="*/ 27 h 142"/>
                  <a:gd name="T20" fmla="*/ 60 w 228"/>
                  <a:gd name="T21" fmla="*/ 16 h 142"/>
                  <a:gd name="T22" fmla="*/ 0 w 228"/>
                  <a:gd name="T23" fmla="*/ 8 h 142"/>
                  <a:gd name="T24" fmla="*/ 19 w 228"/>
                  <a:gd name="T25" fmla="*/ 73 h 142"/>
                  <a:gd name="T26" fmla="*/ 25 w 228"/>
                  <a:gd name="T27" fmla="*/ 72 h 142"/>
                  <a:gd name="T28" fmla="*/ 22 w 228"/>
                  <a:gd name="T29" fmla="*/ 64 h 142"/>
                  <a:gd name="T30" fmla="*/ 30 w 228"/>
                  <a:gd name="T31" fmla="*/ 57 h 142"/>
                  <a:gd name="T32" fmla="*/ 35 w 228"/>
                  <a:gd name="T33" fmla="*/ 53 h 142"/>
                  <a:gd name="T34" fmla="*/ 40 w 228"/>
                  <a:gd name="T35" fmla="*/ 53 h 142"/>
                  <a:gd name="T36" fmla="*/ 44 w 228"/>
                  <a:gd name="T37" fmla="*/ 49 h 142"/>
                  <a:gd name="T38" fmla="*/ 62 w 228"/>
                  <a:gd name="T39" fmla="*/ 59 h 142"/>
                  <a:gd name="T40" fmla="*/ 73 w 228"/>
                  <a:gd name="T41" fmla="*/ 68 h 142"/>
                  <a:gd name="T42" fmla="*/ 84 w 228"/>
                  <a:gd name="T43" fmla="*/ 72 h 142"/>
                  <a:gd name="T44" fmla="*/ 92 w 228"/>
                  <a:gd name="T45" fmla="*/ 76 h 142"/>
                  <a:gd name="T46" fmla="*/ 99 w 228"/>
                  <a:gd name="T47" fmla="*/ 86 h 142"/>
                  <a:gd name="T48" fmla="*/ 102 w 228"/>
                  <a:gd name="T49" fmla="*/ 96 h 142"/>
                  <a:gd name="T50" fmla="*/ 116 w 228"/>
                  <a:gd name="T51" fmla="*/ 104 h 142"/>
                  <a:gd name="T52" fmla="*/ 137 w 228"/>
                  <a:gd name="T53" fmla="*/ 116 h 142"/>
                  <a:gd name="T54" fmla="*/ 153 w 228"/>
                  <a:gd name="T55" fmla="*/ 123 h 142"/>
                  <a:gd name="T56" fmla="*/ 157 w 228"/>
                  <a:gd name="T57" fmla="*/ 124 h 142"/>
                  <a:gd name="T58" fmla="*/ 162 w 228"/>
                  <a:gd name="T59" fmla="*/ 132 h 142"/>
                  <a:gd name="T60" fmla="*/ 167 w 228"/>
                  <a:gd name="T61" fmla="*/ 137 h 142"/>
                  <a:gd name="T62" fmla="*/ 172 w 228"/>
                  <a:gd name="T63" fmla="*/ 142 h 142"/>
                  <a:gd name="T64" fmla="*/ 175 w 228"/>
                  <a:gd name="T65" fmla="*/ 139 h 142"/>
                  <a:gd name="T66" fmla="*/ 180 w 228"/>
                  <a:gd name="T67" fmla="*/ 140 h 142"/>
                  <a:gd name="T68" fmla="*/ 183 w 228"/>
                  <a:gd name="T69" fmla="*/ 126 h 142"/>
                  <a:gd name="T70" fmla="*/ 185 w 228"/>
                  <a:gd name="T71" fmla="*/ 120 h 142"/>
                  <a:gd name="T72" fmla="*/ 180 w 228"/>
                  <a:gd name="T73" fmla="*/ 115 h 142"/>
                  <a:gd name="T74" fmla="*/ 180 w 228"/>
                  <a:gd name="T75" fmla="*/ 108 h 142"/>
                  <a:gd name="T76" fmla="*/ 173 w 228"/>
                  <a:gd name="T77" fmla="*/ 110 h 142"/>
                  <a:gd name="T78" fmla="*/ 170 w 228"/>
                  <a:gd name="T79" fmla="*/ 100 h 142"/>
                  <a:gd name="T80" fmla="*/ 180 w 228"/>
                  <a:gd name="T81" fmla="*/ 99 h 142"/>
                  <a:gd name="T82" fmla="*/ 183 w 228"/>
                  <a:gd name="T83" fmla="*/ 96 h 142"/>
                  <a:gd name="T84" fmla="*/ 188 w 228"/>
                  <a:gd name="T85" fmla="*/ 91 h 142"/>
                  <a:gd name="T86" fmla="*/ 193 w 228"/>
                  <a:gd name="T87" fmla="*/ 89 h 142"/>
                  <a:gd name="T88" fmla="*/ 197 w 228"/>
                  <a:gd name="T89" fmla="*/ 83 h 142"/>
                  <a:gd name="T90" fmla="*/ 193 w 228"/>
                  <a:gd name="T91" fmla="*/ 78 h 142"/>
                  <a:gd name="T92" fmla="*/ 200 w 228"/>
                  <a:gd name="T93" fmla="*/ 75 h 142"/>
                  <a:gd name="T94" fmla="*/ 207 w 228"/>
                  <a:gd name="T95" fmla="*/ 70 h 142"/>
                  <a:gd name="T96" fmla="*/ 212 w 228"/>
                  <a:gd name="T97" fmla="*/ 75 h 142"/>
                  <a:gd name="T98" fmla="*/ 223 w 228"/>
                  <a:gd name="T99" fmla="*/ 75 h 142"/>
                  <a:gd name="T100" fmla="*/ 226 w 228"/>
                  <a:gd name="T101" fmla="*/ 67 h 142"/>
                  <a:gd name="T102" fmla="*/ 218 w 228"/>
                  <a:gd name="T103" fmla="*/ 60 h 142"/>
                  <a:gd name="T104" fmla="*/ 215 w 228"/>
                  <a:gd name="T105" fmla="*/ 67 h 142"/>
                  <a:gd name="T106" fmla="*/ 210 w 228"/>
                  <a:gd name="T107" fmla="*/ 64 h 142"/>
                  <a:gd name="T108" fmla="*/ 200 w 228"/>
                  <a:gd name="T109" fmla="*/ 60 h 142"/>
                  <a:gd name="T110" fmla="*/ 207 w 228"/>
                  <a:gd name="T111" fmla="*/ 51 h 142"/>
                  <a:gd name="T112" fmla="*/ 205 w 228"/>
                  <a:gd name="T113" fmla="*/ 48 h 142"/>
                  <a:gd name="T114" fmla="*/ 199 w 228"/>
                  <a:gd name="T115" fmla="*/ 53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8" h="142">
                    <a:moveTo>
                      <a:pt x="199" y="53"/>
                    </a:moveTo>
                    <a:lnTo>
                      <a:pt x="194" y="59"/>
                    </a:lnTo>
                    <a:lnTo>
                      <a:pt x="193" y="62"/>
                    </a:lnTo>
                    <a:lnTo>
                      <a:pt x="191" y="64"/>
                    </a:lnTo>
                    <a:lnTo>
                      <a:pt x="188" y="70"/>
                    </a:lnTo>
                    <a:lnTo>
                      <a:pt x="181" y="75"/>
                    </a:lnTo>
                    <a:lnTo>
                      <a:pt x="181" y="73"/>
                    </a:lnTo>
                    <a:lnTo>
                      <a:pt x="175" y="70"/>
                    </a:lnTo>
                    <a:lnTo>
                      <a:pt x="170" y="70"/>
                    </a:lnTo>
                    <a:lnTo>
                      <a:pt x="165" y="70"/>
                    </a:lnTo>
                    <a:lnTo>
                      <a:pt x="159" y="73"/>
                    </a:lnTo>
                    <a:lnTo>
                      <a:pt x="156" y="73"/>
                    </a:lnTo>
                    <a:lnTo>
                      <a:pt x="150" y="57"/>
                    </a:lnTo>
                    <a:lnTo>
                      <a:pt x="140" y="56"/>
                    </a:lnTo>
                    <a:lnTo>
                      <a:pt x="140" y="37"/>
                    </a:lnTo>
                    <a:lnTo>
                      <a:pt x="135" y="38"/>
                    </a:lnTo>
                    <a:lnTo>
                      <a:pt x="132" y="29"/>
                    </a:lnTo>
                    <a:lnTo>
                      <a:pt x="124" y="24"/>
                    </a:lnTo>
                    <a:lnTo>
                      <a:pt x="102" y="24"/>
                    </a:lnTo>
                    <a:lnTo>
                      <a:pt x="81" y="27"/>
                    </a:lnTo>
                    <a:lnTo>
                      <a:pt x="68" y="19"/>
                    </a:lnTo>
                    <a:lnTo>
                      <a:pt x="60" y="16"/>
                    </a:lnTo>
                    <a:lnTo>
                      <a:pt x="38" y="0"/>
                    </a:lnTo>
                    <a:lnTo>
                      <a:pt x="0" y="8"/>
                    </a:lnTo>
                    <a:lnTo>
                      <a:pt x="12" y="75"/>
                    </a:lnTo>
                    <a:lnTo>
                      <a:pt x="19" y="73"/>
                    </a:lnTo>
                    <a:lnTo>
                      <a:pt x="24" y="75"/>
                    </a:lnTo>
                    <a:lnTo>
                      <a:pt x="25" y="72"/>
                    </a:lnTo>
                    <a:lnTo>
                      <a:pt x="24" y="68"/>
                    </a:lnTo>
                    <a:lnTo>
                      <a:pt x="22" y="64"/>
                    </a:lnTo>
                    <a:lnTo>
                      <a:pt x="25" y="57"/>
                    </a:lnTo>
                    <a:lnTo>
                      <a:pt x="30" y="57"/>
                    </a:lnTo>
                    <a:lnTo>
                      <a:pt x="32" y="54"/>
                    </a:lnTo>
                    <a:lnTo>
                      <a:pt x="35" y="53"/>
                    </a:lnTo>
                    <a:lnTo>
                      <a:pt x="38" y="54"/>
                    </a:lnTo>
                    <a:lnTo>
                      <a:pt x="40" y="53"/>
                    </a:lnTo>
                    <a:lnTo>
                      <a:pt x="38" y="49"/>
                    </a:lnTo>
                    <a:lnTo>
                      <a:pt x="44" y="49"/>
                    </a:lnTo>
                    <a:lnTo>
                      <a:pt x="54" y="54"/>
                    </a:lnTo>
                    <a:lnTo>
                      <a:pt x="62" y="59"/>
                    </a:lnTo>
                    <a:lnTo>
                      <a:pt x="63" y="62"/>
                    </a:lnTo>
                    <a:lnTo>
                      <a:pt x="73" y="68"/>
                    </a:lnTo>
                    <a:lnTo>
                      <a:pt x="81" y="73"/>
                    </a:lnTo>
                    <a:lnTo>
                      <a:pt x="84" y="72"/>
                    </a:lnTo>
                    <a:lnTo>
                      <a:pt x="87" y="72"/>
                    </a:lnTo>
                    <a:lnTo>
                      <a:pt x="92" y="76"/>
                    </a:lnTo>
                    <a:lnTo>
                      <a:pt x="95" y="84"/>
                    </a:lnTo>
                    <a:lnTo>
                      <a:pt x="99" y="86"/>
                    </a:lnTo>
                    <a:lnTo>
                      <a:pt x="99" y="91"/>
                    </a:lnTo>
                    <a:lnTo>
                      <a:pt x="102" y="96"/>
                    </a:lnTo>
                    <a:lnTo>
                      <a:pt x="106" y="99"/>
                    </a:lnTo>
                    <a:lnTo>
                      <a:pt x="116" y="104"/>
                    </a:lnTo>
                    <a:lnTo>
                      <a:pt x="126" y="112"/>
                    </a:lnTo>
                    <a:lnTo>
                      <a:pt x="137" y="116"/>
                    </a:lnTo>
                    <a:lnTo>
                      <a:pt x="146" y="123"/>
                    </a:lnTo>
                    <a:lnTo>
                      <a:pt x="153" y="123"/>
                    </a:lnTo>
                    <a:lnTo>
                      <a:pt x="154" y="126"/>
                    </a:lnTo>
                    <a:lnTo>
                      <a:pt x="157" y="124"/>
                    </a:lnTo>
                    <a:lnTo>
                      <a:pt x="162" y="129"/>
                    </a:lnTo>
                    <a:lnTo>
                      <a:pt x="162" y="132"/>
                    </a:lnTo>
                    <a:lnTo>
                      <a:pt x="162" y="139"/>
                    </a:lnTo>
                    <a:lnTo>
                      <a:pt x="167" y="137"/>
                    </a:lnTo>
                    <a:lnTo>
                      <a:pt x="170" y="139"/>
                    </a:lnTo>
                    <a:lnTo>
                      <a:pt x="172" y="142"/>
                    </a:lnTo>
                    <a:lnTo>
                      <a:pt x="173" y="142"/>
                    </a:lnTo>
                    <a:lnTo>
                      <a:pt x="175" y="139"/>
                    </a:lnTo>
                    <a:lnTo>
                      <a:pt x="178" y="139"/>
                    </a:lnTo>
                    <a:lnTo>
                      <a:pt x="180" y="140"/>
                    </a:lnTo>
                    <a:lnTo>
                      <a:pt x="180" y="132"/>
                    </a:lnTo>
                    <a:lnTo>
                      <a:pt x="183" y="126"/>
                    </a:lnTo>
                    <a:lnTo>
                      <a:pt x="185" y="124"/>
                    </a:lnTo>
                    <a:lnTo>
                      <a:pt x="185" y="120"/>
                    </a:lnTo>
                    <a:lnTo>
                      <a:pt x="181" y="118"/>
                    </a:lnTo>
                    <a:lnTo>
                      <a:pt x="180" y="115"/>
                    </a:lnTo>
                    <a:lnTo>
                      <a:pt x="181" y="112"/>
                    </a:lnTo>
                    <a:lnTo>
                      <a:pt x="180" y="108"/>
                    </a:lnTo>
                    <a:lnTo>
                      <a:pt x="177" y="108"/>
                    </a:lnTo>
                    <a:lnTo>
                      <a:pt x="173" y="110"/>
                    </a:lnTo>
                    <a:lnTo>
                      <a:pt x="170" y="105"/>
                    </a:lnTo>
                    <a:lnTo>
                      <a:pt x="170" y="100"/>
                    </a:lnTo>
                    <a:lnTo>
                      <a:pt x="173" y="99"/>
                    </a:lnTo>
                    <a:lnTo>
                      <a:pt x="180" y="99"/>
                    </a:lnTo>
                    <a:lnTo>
                      <a:pt x="181" y="99"/>
                    </a:lnTo>
                    <a:lnTo>
                      <a:pt x="183" y="96"/>
                    </a:lnTo>
                    <a:lnTo>
                      <a:pt x="188" y="94"/>
                    </a:lnTo>
                    <a:lnTo>
                      <a:pt x="188" y="91"/>
                    </a:lnTo>
                    <a:lnTo>
                      <a:pt x="186" y="89"/>
                    </a:lnTo>
                    <a:lnTo>
                      <a:pt x="193" y="89"/>
                    </a:lnTo>
                    <a:lnTo>
                      <a:pt x="197" y="86"/>
                    </a:lnTo>
                    <a:lnTo>
                      <a:pt x="197" y="83"/>
                    </a:lnTo>
                    <a:lnTo>
                      <a:pt x="193" y="81"/>
                    </a:lnTo>
                    <a:lnTo>
                      <a:pt x="193" y="78"/>
                    </a:lnTo>
                    <a:lnTo>
                      <a:pt x="196" y="76"/>
                    </a:lnTo>
                    <a:lnTo>
                      <a:pt x="200" y="75"/>
                    </a:lnTo>
                    <a:lnTo>
                      <a:pt x="202" y="75"/>
                    </a:lnTo>
                    <a:lnTo>
                      <a:pt x="207" y="70"/>
                    </a:lnTo>
                    <a:lnTo>
                      <a:pt x="210" y="73"/>
                    </a:lnTo>
                    <a:lnTo>
                      <a:pt x="212" y="75"/>
                    </a:lnTo>
                    <a:lnTo>
                      <a:pt x="218" y="73"/>
                    </a:lnTo>
                    <a:lnTo>
                      <a:pt x="223" y="75"/>
                    </a:lnTo>
                    <a:lnTo>
                      <a:pt x="228" y="70"/>
                    </a:lnTo>
                    <a:lnTo>
                      <a:pt x="226" y="67"/>
                    </a:lnTo>
                    <a:lnTo>
                      <a:pt x="220" y="62"/>
                    </a:lnTo>
                    <a:lnTo>
                      <a:pt x="218" y="60"/>
                    </a:lnTo>
                    <a:lnTo>
                      <a:pt x="216" y="65"/>
                    </a:lnTo>
                    <a:lnTo>
                      <a:pt x="215" y="67"/>
                    </a:lnTo>
                    <a:lnTo>
                      <a:pt x="212" y="67"/>
                    </a:lnTo>
                    <a:lnTo>
                      <a:pt x="210" y="64"/>
                    </a:lnTo>
                    <a:lnTo>
                      <a:pt x="204" y="62"/>
                    </a:lnTo>
                    <a:lnTo>
                      <a:pt x="200" y="60"/>
                    </a:lnTo>
                    <a:lnTo>
                      <a:pt x="204" y="57"/>
                    </a:lnTo>
                    <a:lnTo>
                      <a:pt x="207" y="51"/>
                    </a:lnTo>
                    <a:lnTo>
                      <a:pt x="207" y="48"/>
                    </a:lnTo>
                    <a:lnTo>
                      <a:pt x="205" y="48"/>
                    </a:lnTo>
                    <a:lnTo>
                      <a:pt x="202" y="51"/>
                    </a:lnTo>
                    <a:lnTo>
                      <a:pt x="199" y="53"/>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9" name="Freeform 394">
                <a:extLst>
                  <a:ext uri="{FF2B5EF4-FFF2-40B4-BE49-F238E27FC236}">
                    <a16:creationId xmlns:a16="http://schemas.microsoft.com/office/drawing/2014/main" id="{DC7E7444-61BD-4E08-883A-95968091F976}"/>
                  </a:ext>
                </a:extLst>
              </p:cNvPr>
              <p:cNvSpPr>
                <a:spLocks/>
              </p:cNvSpPr>
              <p:nvPr/>
            </p:nvSpPr>
            <p:spPr bwMode="auto">
              <a:xfrm>
                <a:off x="5383" y="1771"/>
                <a:ext cx="202" cy="128"/>
              </a:xfrm>
              <a:custGeom>
                <a:avLst/>
                <a:gdLst>
                  <a:gd name="T0" fmla="*/ 143 w 202"/>
                  <a:gd name="T1" fmla="*/ 123 h 128"/>
                  <a:gd name="T2" fmla="*/ 151 w 202"/>
                  <a:gd name="T3" fmla="*/ 125 h 128"/>
                  <a:gd name="T4" fmla="*/ 154 w 202"/>
                  <a:gd name="T5" fmla="*/ 126 h 128"/>
                  <a:gd name="T6" fmla="*/ 161 w 202"/>
                  <a:gd name="T7" fmla="*/ 122 h 128"/>
                  <a:gd name="T8" fmla="*/ 167 w 202"/>
                  <a:gd name="T9" fmla="*/ 115 h 128"/>
                  <a:gd name="T10" fmla="*/ 175 w 202"/>
                  <a:gd name="T11" fmla="*/ 110 h 128"/>
                  <a:gd name="T12" fmla="*/ 178 w 202"/>
                  <a:gd name="T13" fmla="*/ 104 h 128"/>
                  <a:gd name="T14" fmla="*/ 180 w 202"/>
                  <a:gd name="T15" fmla="*/ 96 h 128"/>
                  <a:gd name="T16" fmla="*/ 183 w 202"/>
                  <a:gd name="T17" fmla="*/ 93 h 128"/>
                  <a:gd name="T18" fmla="*/ 193 w 202"/>
                  <a:gd name="T19" fmla="*/ 88 h 128"/>
                  <a:gd name="T20" fmla="*/ 201 w 202"/>
                  <a:gd name="T21" fmla="*/ 88 h 128"/>
                  <a:gd name="T22" fmla="*/ 202 w 202"/>
                  <a:gd name="T23" fmla="*/ 83 h 128"/>
                  <a:gd name="T24" fmla="*/ 194 w 202"/>
                  <a:gd name="T25" fmla="*/ 77 h 128"/>
                  <a:gd name="T26" fmla="*/ 177 w 202"/>
                  <a:gd name="T27" fmla="*/ 67 h 128"/>
                  <a:gd name="T28" fmla="*/ 146 w 202"/>
                  <a:gd name="T29" fmla="*/ 50 h 128"/>
                  <a:gd name="T30" fmla="*/ 139 w 202"/>
                  <a:gd name="T31" fmla="*/ 37 h 128"/>
                  <a:gd name="T32" fmla="*/ 127 w 202"/>
                  <a:gd name="T33" fmla="*/ 23 h 128"/>
                  <a:gd name="T34" fmla="*/ 113 w 202"/>
                  <a:gd name="T35" fmla="*/ 19 h 128"/>
                  <a:gd name="T36" fmla="*/ 94 w 202"/>
                  <a:gd name="T37" fmla="*/ 5 h 128"/>
                  <a:gd name="T38" fmla="*/ 80 w 202"/>
                  <a:gd name="T39" fmla="*/ 4 h 128"/>
                  <a:gd name="T40" fmla="*/ 72 w 202"/>
                  <a:gd name="T41" fmla="*/ 5 h 128"/>
                  <a:gd name="T42" fmla="*/ 62 w 202"/>
                  <a:gd name="T43" fmla="*/ 15 h 128"/>
                  <a:gd name="T44" fmla="*/ 64 w 202"/>
                  <a:gd name="T45" fmla="*/ 26 h 128"/>
                  <a:gd name="T46" fmla="*/ 49 w 202"/>
                  <a:gd name="T47" fmla="*/ 26 h 128"/>
                  <a:gd name="T48" fmla="*/ 25 w 202"/>
                  <a:gd name="T49" fmla="*/ 10 h 128"/>
                  <a:gd name="T50" fmla="*/ 0 w 202"/>
                  <a:gd name="T51" fmla="*/ 19 h 128"/>
                  <a:gd name="T52" fmla="*/ 3 w 202"/>
                  <a:gd name="T53" fmla="*/ 24 h 128"/>
                  <a:gd name="T54" fmla="*/ 9 w 202"/>
                  <a:gd name="T55" fmla="*/ 34 h 128"/>
                  <a:gd name="T56" fmla="*/ 8 w 202"/>
                  <a:gd name="T57" fmla="*/ 48 h 128"/>
                  <a:gd name="T58" fmla="*/ 16 w 202"/>
                  <a:gd name="T59" fmla="*/ 56 h 128"/>
                  <a:gd name="T60" fmla="*/ 14 w 202"/>
                  <a:gd name="T61" fmla="*/ 51 h 128"/>
                  <a:gd name="T62" fmla="*/ 21 w 202"/>
                  <a:gd name="T63" fmla="*/ 53 h 128"/>
                  <a:gd name="T64" fmla="*/ 24 w 202"/>
                  <a:gd name="T65" fmla="*/ 58 h 128"/>
                  <a:gd name="T66" fmla="*/ 22 w 202"/>
                  <a:gd name="T67" fmla="*/ 61 h 128"/>
                  <a:gd name="T68" fmla="*/ 16 w 202"/>
                  <a:gd name="T69" fmla="*/ 63 h 128"/>
                  <a:gd name="T70" fmla="*/ 17 w 202"/>
                  <a:gd name="T71" fmla="*/ 64 h 128"/>
                  <a:gd name="T72" fmla="*/ 22 w 202"/>
                  <a:gd name="T73" fmla="*/ 64 h 128"/>
                  <a:gd name="T74" fmla="*/ 29 w 202"/>
                  <a:gd name="T75" fmla="*/ 72 h 128"/>
                  <a:gd name="T76" fmla="*/ 29 w 202"/>
                  <a:gd name="T77" fmla="*/ 85 h 128"/>
                  <a:gd name="T78" fmla="*/ 37 w 202"/>
                  <a:gd name="T79" fmla="*/ 96 h 128"/>
                  <a:gd name="T80" fmla="*/ 46 w 202"/>
                  <a:gd name="T81" fmla="*/ 90 h 128"/>
                  <a:gd name="T82" fmla="*/ 60 w 202"/>
                  <a:gd name="T83" fmla="*/ 83 h 128"/>
                  <a:gd name="T84" fmla="*/ 68 w 202"/>
                  <a:gd name="T85" fmla="*/ 80 h 128"/>
                  <a:gd name="T86" fmla="*/ 80 w 202"/>
                  <a:gd name="T87" fmla="*/ 85 h 128"/>
                  <a:gd name="T88" fmla="*/ 96 w 202"/>
                  <a:gd name="T89" fmla="*/ 91 h 128"/>
                  <a:gd name="T90" fmla="*/ 105 w 202"/>
                  <a:gd name="T91" fmla="*/ 93 h 128"/>
                  <a:gd name="T92" fmla="*/ 110 w 202"/>
                  <a:gd name="T93" fmla="*/ 96 h 128"/>
                  <a:gd name="T94" fmla="*/ 127 w 202"/>
                  <a:gd name="T95" fmla="*/ 107 h 128"/>
                  <a:gd name="T96" fmla="*/ 132 w 202"/>
                  <a:gd name="T97" fmla="*/ 114 h 128"/>
                  <a:gd name="T98" fmla="*/ 135 w 202"/>
                  <a:gd name="T99" fmla="*/ 12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2" h="128">
                    <a:moveTo>
                      <a:pt x="139" y="122"/>
                    </a:moveTo>
                    <a:lnTo>
                      <a:pt x="142" y="123"/>
                    </a:lnTo>
                    <a:lnTo>
                      <a:pt x="143" y="123"/>
                    </a:lnTo>
                    <a:lnTo>
                      <a:pt x="145" y="122"/>
                    </a:lnTo>
                    <a:lnTo>
                      <a:pt x="148" y="122"/>
                    </a:lnTo>
                    <a:lnTo>
                      <a:pt x="151" y="125"/>
                    </a:lnTo>
                    <a:lnTo>
                      <a:pt x="151" y="126"/>
                    </a:lnTo>
                    <a:lnTo>
                      <a:pt x="153" y="128"/>
                    </a:lnTo>
                    <a:lnTo>
                      <a:pt x="154" y="126"/>
                    </a:lnTo>
                    <a:lnTo>
                      <a:pt x="159" y="125"/>
                    </a:lnTo>
                    <a:lnTo>
                      <a:pt x="161" y="123"/>
                    </a:lnTo>
                    <a:lnTo>
                      <a:pt x="161" y="122"/>
                    </a:lnTo>
                    <a:lnTo>
                      <a:pt x="162" y="120"/>
                    </a:lnTo>
                    <a:lnTo>
                      <a:pt x="162" y="118"/>
                    </a:lnTo>
                    <a:lnTo>
                      <a:pt x="167" y="115"/>
                    </a:lnTo>
                    <a:lnTo>
                      <a:pt x="172" y="114"/>
                    </a:lnTo>
                    <a:lnTo>
                      <a:pt x="172" y="114"/>
                    </a:lnTo>
                    <a:lnTo>
                      <a:pt x="175" y="110"/>
                    </a:lnTo>
                    <a:lnTo>
                      <a:pt x="177" y="110"/>
                    </a:lnTo>
                    <a:lnTo>
                      <a:pt x="178" y="107"/>
                    </a:lnTo>
                    <a:lnTo>
                      <a:pt x="178" y="104"/>
                    </a:lnTo>
                    <a:lnTo>
                      <a:pt x="182" y="99"/>
                    </a:lnTo>
                    <a:lnTo>
                      <a:pt x="182" y="98"/>
                    </a:lnTo>
                    <a:lnTo>
                      <a:pt x="180" y="96"/>
                    </a:lnTo>
                    <a:lnTo>
                      <a:pt x="180" y="94"/>
                    </a:lnTo>
                    <a:lnTo>
                      <a:pt x="182" y="93"/>
                    </a:lnTo>
                    <a:lnTo>
                      <a:pt x="183" y="93"/>
                    </a:lnTo>
                    <a:lnTo>
                      <a:pt x="186" y="91"/>
                    </a:lnTo>
                    <a:lnTo>
                      <a:pt x="188" y="91"/>
                    </a:lnTo>
                    <a:lnTo>
                      <a:pt x="193" y="88"/>
                    </a:lnTo>
                    <a:lnTo>
                      <a:pt x="196" y="88"/>
                    </a:lnTo>
                    <a:lnTo>
                      <a:pt x="197" y="90"/>
                    </a:lnTo>
                    <a:lnTo>
                      <a:pt x="201" y="88"/>
                    </a:lnTo>
                    <a:lnTo>
                      <a:pt x="202" y="90"/>
                    </a:lnTo>
                    <a:lnTo>
                      <a:pt x="202" y="90"/>
                    </a:lnTo>
                    <a:lnTo>
                      <a:pt x="202" y="83"/>
                    </a:lnTo>
                    <a:lnTo>
                      <a:pt x="202" y="80"/>
                    </a:lnTo>
                    <a:lnTo>
                      <a:pt x="197" y="75"/>
                    </a:lnTo>
                    <a:lnTo>
                      <a:pt x="194" y="77"/>
                    </a:lnTo>
                    <a:lnTo>
                      <a:pt x="193" y="74"/>
                    </a:lnTo>
                    <a:lnTo>
                      <a:pt x="186" y="74"/>
                    </a:lnTo>
                    <a:lnTo>
                      <a:pt x="177" y="67"/>
                    </a:lnTo>
                    <a:lnTo>
                      <a:pt x="166" y="63"/>
                    </a:lnTo>
                    <a:lnTo>
                      <a:pt x="156" y="55"/>
                    </a:lnTo>
                    <a:lnTo>
                      <a:pt x="146" y="50"/>
                    </a:lnTo>
                    <a:lnTo>
                      <a:pt x="142" y="47"/>
                    </a:lnTo>
                    <a:lnTo>
                      <a:pt x="139" y="42"/>
                    </a:lnTo>
                    <a:lnTo>
                      <a:pt x="139" y="37"/>
                    </a:lnTo>
                    <a:lnTo>
                      <a:pt x="135" y="35"/>
                    </a:lnTo>
                    <a:lnTo>
                      <a:pt x="132" y="27"/>
                    </a:lnTo>
                    <a:lnTo>
                      <a:pt x="127" y="23"/>
                    </a:lnTo>
                    <a:lnTo>
                      <a:pt x="124" y="23"/>
                    </a:lnTo>
                    <a:lnTo>
                      <a:pt x="121" y="24"/>
                    </a:lnTo>
                    <a:lnTo>
                      <a:pt x="113" y="19"/>
                    </a:lnTo>
                    <a:lnTo>
                      <a:pt x="103" y="13"/>
                    </a:lnTo>
                    <a:lnTo>
                      <a:pt x="102" y="10"/>
                    </a:lnTo>
                    <a:lnTo>
                      <a:pt x="94" y="5"/>
                    </a:lnTo>
                    <a:lnTo>
                      <a:pt x="84" y="0"/>
                    </a:lnTo>
                    <a:lnTo>
                      <a:pt x="78" y="0"/>
                    </a:lnTo>
                    <a:lnTo>
                      <a:pt x="80" y="4"/>
                    </a:lnTo>
                    <a:lnTo>
                      <a:pt x="78" y="5"/>
                    </a:lnTo>
                    <a:lnTo>
                      <a:pt x="75" y="4"/>
                    </a:lnTo>
                    <a:lnTo>
                      <a:pt x="72" y="5"/>
                    </a:lnTo>
                    <a:lnTo>
                      <a:pt x="70" y="8"/>
                    </a:lnTo>
                    <a:lnTo>
                      <a:pt x="65" y="8"/>
                    </a:lnTo>
                    <a:lnTo>
                      <a:pt x="62" y="15"/>
                    </a:lnTo>
                    <a:lnTo>
                      <a:pt x="64" y="19"/>
                    </a:lnTo>
                    <a:lnTo>
                      <a:pt x="65" y="23"/>
                    </a:lnTo>
                    <a:lnTo>
                      <a:pt x="64" y="26"/>
                    </a:lnTo>
                    <a:lnTo>
                      <a:pt x="59" y="24"/>
                    </a:lnTo>
                    <a:lnTo>
                      <a:pt x="52" y="26"/>
                    </a:lnTo>
                    <a:lnTo>
                      <a:pt x="49" y="26"/>
                    </a:lnTo>
                    <a:lnTo>
                      <a:pt x="45" y="26"/>
                    </a:lnTo>
                    <a:lnTo>
                      <a:pt x="35" y="16"/>
                    </a:lnTo>
                    <a:lnTo>
                      <a:pt x="25" y="10"/>
                    </a:lnTo>
                    <a:lnTo>
                      <a:pt x="16" y="8"/>
                    </a:lnTo>
                    <a:lnTo>
                      <a:pt x="9" y="11"/>
                    </a:lnTo>
                    <a:lnTo>
                      <a:pt x="0" y="19"/>
                    </a:lnTo>
                    <a:lnTo>
                      <a:pt x="0" y="21"/>
                    </a:lnTo>
                    <a:lnTo>
                      <a:pt x="3" y="23"/>
                    </a:lnTo>
                    <a:lnTo>
                      <a:pt x="3" y="24"/>
                    </a:lnTo>
                    <a:lnTo>
                      <a:pt x="6" y="26"/>
                    </a:lnTo>
                    <a:lnTo>
                      <a:pt x="6" y="29"/>
                    </a:lnTo>
                    <a:lnTo>
                      <a:pt x="9" y="34"/>
                    </a:lnTo>
                    <a:lnTo>
                      <a:pt x="9" y="37"/>
                    </a:lnTo>
                    <a:lnTo>
                      <a:pt x="8" y="40"/>
                    </a:lnTo>
                    <a:lnTo>
                      <a:pt x="8" y="48"/>
                    </a:lnTo>
                    <a:lnTo>
                      <a:pt x="9" y="50"/>
                    </a:lnTo>
                    <a:lnTo>
                      <a:pt x="11" y="51"/>
                    </a:lnTo>
                    <a:lnTo>
                      <a:pt x="16" y="56"/>
                    </a:lnTo>
                    <a:lnTo>
                      <a:pt x="14" y="55"/>
                    </a:lnTo>
                    <a:lnTo>
                      <a:pt x="13" y="53"/>
                    </a:lnTo>
                    <a:lnTo>
                      <a:pt x="14" y="51"/>
                    </a:lnTo>
                    <a:lnTo>
                      <a:pt x="19" y="53"/>
                    </a:lnTo>
                    <a:lnTo>
                      <a:pt x="21" y="51"/>
                    </a:lnTo>
                    <a:lnTo>
                      <a:pt x="21" y="53"/>
                    </a:lnTo>
                    <a:lnTo>
                      <a:pt x="21" y="55"/>
                    </a:lnTo>
                    <a:lnTo>
                      <a:pt x="22" y="58"/>
                    </a:lnTo>
                    <a:lnTo>
                      <a:pt x="24" y="58"/>
                    </a:lnTo>
                    <a:lnTo>
                      <a:pt x="25" y="59"/>
                    </a:lnTo>
                    <a:lnTo>
                      <a:pt x="24" y="61"/>
                    </a:lnTo>
                    <a:lnTo>
                      <a:pt x="22" y="61"/>
                    </a:lnTo>
                    <a:lnTo>
                      <a:pt x="21" y="61"/>
                    </a:lnTo>
                    <a:lnTo>
                      <a:pt x="19" y="59"/>
                    </a:lnTo>
                    <a:lnTo>
                      <a:pt x="16" y="63"/>
                    </a:lnTo>
                    <a:lnTo>
                      <a:pt x="16" y="64"/>
                    </a:lnTo>
                    <a:lnTo>
                      <a:pt x="17" y="67"/>
                    </a:lnTo>
                    <a:lnTo>
                      <a:pt x="17" y="64"/>
                    </a:lnTo>
                    <a:lnTo>
                      <a:pt x="19" y="63"/>
                    </a:lnTo>
                    <a:lnTo>
                      <a:pt x="21" y="64"/>
                    </a:lnTo>
                    <a:lnTo>
                      <a:pt x="22" y="64"/>
                    </a:lnTo>
                    <a:lnTo>
                      <a:pt x="24" y="67"/>
                    </a:lnTo>
                    <a:lnTo>
                      <a:pt x="29" y="69"/>
                    </a:lnTo>
                    <a:lnTo>
                      <a:pt x="29" y="72"/>
                    </a:lnTo>
                    <a:lnTo>
                      <a:pt x="29" y="75"/>
                    </a:lnTo>
                    <a:lnTo>
                      <a:pt x="29" y="78"/>
                    </a:lnTo>
                    <a:lnTo>
                      <a:pt x="29" y="85"/>
                    </a:lnTo>
                    <a:lnTo>
                      <a:pt x="30" y="90"/>
                    </a:lnTo>
                    <a:lnTo>
                      <a:pt x="33" y="98"/>
                    </a:lnTo>
                    <a:lnTo>
                      <a:pt x="37" y="96"/>
                    </a:lnTo>
                    <a:lnTo>
                      <a:pt x="43" y="94"/>
                    </a:lnTo>
                    <a:lnTo>
                      <a:pt x="45" y="91"/>
                    </a:lnTo>
                    <a:lnTo>
                      <a:pt x="46" y="90"/>
                    </a:lnTo>
                    <a:lnTo>
                      <a:pt x="48" y="88"/>
                    </a:lnTo>
                    <a:lnTo>
                      <a:pt x="54" y="83"/>
                    </a:lnTo>
                    <a:lnTo>
                      <a:pt x="60" y="83"/>
                    </a:lnTo>
                    <a:lnTo>
                      <a:pt x="65" y="83"/>
                    </a:lnTo>
                    <a:lnTo>
                      <a:pt x="67" y="80"/>
                    </a:lnTo>
                    <a:lnTo>
                      <a:pt x="68" y="80"/>
                    </a:lnTo>
                    <a:lnTo>
                      <a:pt x="72" y="80"/>
                    </a:lnTo>
                    <a:lnTo>
                      <a:pt x="75" y="80"/>
                    </a:lnTo>
                    <a:lnTo>
                      <a:pt x="80" y="85"/>
                    </a:lnTo>
                    <a:lnTo>
                      <a:pt x="84" y="86"/>
                    </a:lnTo>
                    <a:lnTo>
                      <a:pt x="92" y="91"/>
                    </a:lnTo>
                    <a:lnTo>
                      <a:pt x="96" y="91"/>
                    </a:lnTo>
                    <a:lnTo>
                      <a:pt x="97" y="90"/>
                    </a:lnTo>
                    <a:lnTo>
                      <a:pt x="102" y="91"/>
                    </a:lnTo>
                    <a:lnTo>
                      <a:pt x="105" y="93"/>
                    </a:lnTo>
                    <a:lnTo>
                      <a:pt x="107" y="96"/>
                    </a:lnTo>
                    <a:lnTo>
                      <a:pt x="108" y="98"/>
                    </a:lnTo>
                    <a:lnTo>
                      <a:pt x="110" y="96"/>
                    </a:lnTo>
                    <a:lnTo>
                      <a:pt x="116" y="98"/>
                    </a:lnTo>
                    <a:lnTo>
                      <a:pt x="121" y="106"/>
                    </a:lnTo>
                    <a:lnTo>
                      <a:pt x="127" y="107"/>
                    </a:lnTo>
                    <a:lnTo>
                      <a:pt x="131" y="107"/>
                    </a:lnTo>
                    <a:lnTo>
                      <a:pt x="134" y="112"/>
                    </a:lnTo>
                    <a:lnTo>
                      <a:pt x="132" y="114"/>
                    </a:lnTo>
                    <a:lnTo>
                      <a:pt x="134" y="117"/>
                    </a:lnTo>
                    <a:lnTo>
                      <a:pt x="134" y="120"/>
                    </a:lnTo>
                    <a:lnTo>
                      <a:pt x="135" y="122"/>
                    </a:lnTo>
                    <a:lnTo>
                      <a:pt x="137" y="122"/>
                    </a:lnTo>
                    <a:lnTo>
                      <a:pt x="139" y="122"/>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0" name="Freeform 395">
                <a:extLst>
                  <a:ext uri="{FF2B5EF4-FFF2-40B4-BE49-F238E27FC236}">
                    <a16:creationId xmlns:a16="http://schemas.microsoft.com/office/drawing/2014/main" id="{9AAB74B2-AD45-4FDB-950D-02D2618166D8}"/>
                  </a:ext>
                </a:extLst>
              </p:cNvPr>
              <p:cNvSpPr>
                <a:spLocks/>
              </p:cNvSpPr>
              <p:nvPr/>
            </p:nvSpPr>
            <p:spPr bwMode="auto">
              <a:xfrm>
                <a:off x="7195" y="2679"/>
                <a:ext cx="23" cy="16"/>
              </a:xfrm>
              <a:custGeom>
                <a:avLst/>
                <a:gdLst>
                  <a:gd name="T0" fmla="*/ 19 w 23"/>
                  <a:gd name="T1" fmla="*/ 11 h 16"/>
                  <a:gd name="T2" fmla="*/ 15 w 23"/>
                  <a:gd name="T3" fmla="*/ 11 h 16"/>
                  <a:gd name="T4" fmla="*/ 20 w 23"/>
                  <a:gd name="T5" fmla="*/ 6 h 16"/>
                  <a:gd name="T6" fmla="*/ 20 w 23"/>
                  <a:gd name="T7" fmla="*/ 5 h 16"/>
                  <a:gd name="T8" fmla="*/ 23 w 23"/>
                  <a:gd name="T9" fmla="*/ 1 h 16"/>
                  <a:gd name="T10" fmla="*/ 22 w 23"/>
                  <a:gd name="T11" fmla="*/ 0 h 16"/>
                  <a:gd name="T12" fmla="*/ 19 w 23"/>
                  <a:gd name="T13" fmla="*/ 3 h 16"/>
                  <a:gd name="T14" fmla="*/ 15 w 23"/>
                  <a:gd name="T15" fmla="*/ 3 h 16"/>
                  <a:gd name="T16" fmla="*/ 12 w 23"/>
                  <a:gd name="T17" fmla="*/ 8 h 16"/>
                  <a:gd name="T18" fmla="*/ 9 w 23"/>
                  <a:gd name="T19" fmla="*/ 5 h 16"/>
                  <a:gd name="T20" fmla="*/ 6 w 23"/>
                  <a:gd name="T21" fmla="*/ 8 h 16"/>
                  <a:gd name="T22" fmla="*/ 1 w 23"/>
                  <a:gd name="T23" fmla="*/ 8 h 16"/>
                  <a:gd name="T24" fmla="*/ 0 w 23"/>
                  <a:gd name="T25" fmla="*/ 11 h 16"/>
                  <a:gd name="T26" fmla="*/ 3 w 23"/>
                  <a:gd name="T27" fmla="*/ 16 h 16"/>
                  <a:gd name="T28" fmla="*/ 4 w 23"/>
                  <a:gd name="T29" fmla="*/ 13 h 16"/>
                  <a:gd name="T30" fmla="*/ 9 w 23"/>
                  <a:gd name="T31" fmla="*/ 13 h 16"/>
                  <a:gd name="T32" fmla="*/ 9 w 23"/>
                  <a:gd name="T33" fmla="*/ 11 h 16"/>
                  <a:gd name="T34" fmla="*/ 12 w 23"/>
                  <a:gd name="T35" fmla="*/ 11 h 16"/>
                  <a:gd name="T36" fmla="*/ 12 w 23"/>
                  <a:gd name="T37" fmla="*/ 14 h 16"/>
                  <a:gd name="T38" fmla="*/ 20 w 23"/>
                  <a:gd name="T39" fmla="*/ 13 h 16"/>
                  <a:gd name="T40" fmla="*/ 22 w 23"/>
                  <a:gd name="T41" fmla="*/ 9 h 16"/>
                  <a:gd name="T42" fmla="*/ 20 w 23"/>
                  <a:gd name="T43" fmla="*/ 8 h 16"/>
                  <a:gd name="T44" fmla="*/ 19 w 23"/>
                  <a:gd name="T45" fmla="*/ 1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 h="16">
                    <a:moveTo>
                      <a:pt x="19" y="11"/>
                    </a:moveTo>
                    <a:lnTo>
                      <a:pt x="15" y="11"/>
                    </a:lnTo>
                    <a:lnTo>
                      <a:pt x="20" y="6"/>
                    </a:lnTo>
                    <a:lnTo>
                      <a:pt x="20" y="5"/>
                    </a:lnTo>
                    <a:lnTo>
                      <a:pt x="23" y="1"/>
                    </a:lnTo>
                    <a:lnTo>
                      <a:pt x="22" y="0"/>
                    </a:lnTo>
                    <a:lnTo>
                      <a:pt x="19" y="3"/>
                    </a:lnTo>
                    <a:lnTo>
                      <a:pt x="15" y="3"/>
                    </a:lnTo>
                    <a:lnTo>
                      <a:pt x="12" y="8"/>
                    </a:lnTo>
                    <a:lnTo>
                      <a:pt x="9" y="5"/>
                    </a:lnTo>
                    <a:lnTo>
                      <a:pt x="6" y="8"/>
                    </a:lnTo>
                    <a:lnTo>
                      <a:pt x="1" y="8"/>
                    </a:lnTo>
                    <a:lnTo>
                      <a:pt x="0" y="11"/>
                    </a:lnTo>
                    <a:lnTo>
                      <a:pt x="3" y="16"/>
                    </a:lnTo>
                    <a:lnTo>
                      <a:pt x="4" y="13"/>
                    </a:lnTo>
                    <a:lnTo>
                      <a:pt x="9" y="13"/>
                    </a:lnTo>
                    <a:lnTo>
                      <a:pt x="9" y="11"/>
                    </a:lnTo>
                    <a:lnTo>
                      <a:pt x="12" y="11"/>
                    </a:lnTo>
                    <a:lnTo>
                      <a:pt x="12" y="14"/>
                    </a:lnTo>
                    <a:lnTo>
                      <a:pt x="20" y="13"/>
                    </a:lnTo>
                    <a:lnTo>
                      <a:pt x="22" y="9"/>
                    </a:lnTo>
                    <a:lnTo>
                      <a:pt x="20" y="8"/>
                    </a:lnTo>
                    <a:lnTo>
                      <a:pt x="19" y="11"/>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1" name="Freeform 396">
                <a:extLst>
                  <a:ext uri="{FF2B5EF4-FFF2-40B4-BE49-F238E27FC236}">
                    <a16:creationId xmlns:a16="http://schemas.microsoft.com/office/drawing/2014/main" id="{404C52D0-2EE9-4F1B-A811-B390876645CC}"/>
                  </a:ext>
                </a:extLst>
              </p:cNvPr>
              <p:cNvSpPr>
                <a:spLocks/>
              </p:cNvSpPr>
              <p:nvPr/>
            </p:nvSpPr>
            <p:spPr bwMode="auto">
              <a:xfrm>
                <a:off x="7175" y="2698"/>
                <a:ext cx="21" cy="16"/>
              </a:xfrm>
              <a:custGeom>
                <a:avLst/>
                <a:gdLst>
                  <a:gd name="T0" fmla="*/ 15 w 21"/>
                  <a:gd name="T1" fmla="*/ 0 h 16"/>
                  <a:gd name="T2" fmla="*/ 8 w 21"/>
                  <a:gd name="T3" fmla="*/ 2 h 16"/>
                  <a:gd name="T4" fmla="*/ 4 w 21"/>
                  <a:gd name="T5" fmla="*/ 6 h 16"/>
                  <a:gd name="T6" fmla="*/ 4 w 21"/>
                  <a:gd name="T7" fmla="*/ 9 h 16"/>
                  <a:gd name="T8" fmla="*/ 0 w 21"/>
                  <a:gd name="T9" fmla="*/ 9 h 16"/>
                  <a:gd name="T10" fmla="*/ 0 w 21"/>
                  <a:gd name="T11" fmla="*/ 13 h 16"/>
                  <a:gd name="T12" fmla="*/ 5 w 21"/>
                  <a:gd name="T13" fmla="*/ 16 h 16"/>
                  <a:gd name="T14" fmla="*/ 12 w 21"/>
                  <a:gd name="T15" fmla="*/ 16 h 16"/>
                  <a:gd name="T16" fmla="*/ 15 w 21"/>
                  <a:gd name="T17" fmla="*/ 14 h 16"/>
                  <a:gd name="T18" fmla="*/ 18 w 21"/>
                  <a:gd name="T19" fmla="*/ 16 h 16"/>
                  <a:gd name="T20" fmla="*/ 21 w 21"/>
                  <a:gd name="T21" fmla="*/ 13 h 16"/>
                  <a:gd name="T22" fmla="*/ 20 w 21"/>
                  <a:gd name="T23" fmla="*/ 5 h 16"/>
                  <a:gd name="T24" fmla="*/ 15 w 21"/>
                  <a:gd name="T2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16">
                    <a:moveTo>
                      <a:pt x="15" y="0"/>
                    </a:moveTo>
                    <a:lnTo>
                      <a:pt x="8" y="2"/>
                    </a:lnTo>
                    <a:lnTo>
                      <a:pt x="4" y="6"/>
                    </a:lnTo>
                    <a:lnTo>
                      <a:pt x="4" y="9"/>
                    </a:lnTo>
                    <a:lnTo>
                      <a:pt x="0" y="9"/>
                    </a:lnTo>
                    <a:lnTo>
                      <a:pt x="0" y="13"/>
                    </a:lnTo>
                    <a:lnTo>
                      <a:pt x="5" y="16"/>
                    </a:lnTo>
                    <a:lnTo>
                      <a:pt x="12" y="16"/>
                    </a:lnTo>
                    <a:lnTo>
                      <a:pt x="15" y="14"/>
                    </a:lnTo>
                    <a:lnTo>
                      <a:pt x="18" y="16"/>
                    </a:lnTo>
                    <a:lnTo>
                      <a:pt x="21" y="13"/>
                    </a:lnTo>
                    <a:lnTo>
                      <a:pt x="20" y="5"/>
                    </a:lnTo>
                    <a:lnTo>
                      <a:pt x="15"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2" name="Freeform 397">
                <a:extLst>
                  <a:ext uri="{FF2B5EF4-FFF2-40B4-BE49-F238E27FC236}">
                    <a16:creationId xmlns:a16="http://schemas.microsoft.com/office/drawing/2014/main" id="{32AF4347-F14B-49DE-A3B5-B5264B40E166}"/>
                  </a:ext>
                </a:extLst>
              </p:cNvPr>
              <p:cNvSpPr>
                <a:spLocks/>
              </p:cNvSpPr>
              <p:nvPr/>
            </p:nvSpPr>
            <p:spPr bwMode="auto">
              <a:xfrm>
                <a:off x="7061" y="2731"/>
                <a:ext cx="1" cy="5"/>
              </a:xfrm>
              <a:custGeom>
                <a:avLst/>
                <a:gdLst>
                  <a:gd name="T0" fmla="*/ 1 w 1"/>
                  <a:gd name="T1" fmla="*/ 5 h 5"/>
                  <a:gd name="T2" fmla="*/ 1 w 1"/>
                  <a:gd name="T3" fmla="*/ 2 h 5"/>
                  <a:gd name="T4" fmla="*/ 0 w 1"/>
                  <a:gd name="T5" fmla="*/ 0 h 5"/>
                  <a:gd name="T6" fmla="*/ 0 w 1"/>
                  <a:gd name="T7" fmla="*/ 2 h 5"/>
                  <a:gd name="T8" fmla="*/ 1 w 1"/>
                  <a:gd name="T9" fmla="*/ 5 h 5"/>
                </a:gdLst>
                <a:ahLst/>
                <a:cxnLst>
                  <a:cxn ang="0">
                    <a:pos x="T0" y="T1"/>
                  </a:cxn>
                  <a:cxn ang="0">
                    <a:pos x="T2" y="T3"/>
                  </a:cxn>
                  <a:cxn ang="0">
                    <a:pos x="T4" y="T5"/>
                  </a:cxn>
                  <a:cxn ang="0">
                    <a:pos x="T6" y="T7"/>
                  </a:cxn>
                  <a:cxn ang="0">
                    <a:pos x="T8" y="T9"/>
                  </a:cxn>
                </a:cxnLst>
                <a:rect l="0" t="0" r="r" b="b"/>
                <a:pathLst>
                  <a:path w="1" h="5">
                    <a:moveTo>
                      <a:pt x="1" y="5"/>
                    </a:moveTo>
                    <a:lnTo>
                      <a:pt x="1" y="2"/>
                    </a:lnTo>
                    <a:lnTo>
                      <a:pt x="0" y="0"/>
                    </a:lnTo>
                    <a:lnTo>
                      <a:pt x="0" y="2"/>
                    </a:lnTo>
                    <a:lnTo>
                      <a:pt x="1" y="5"/>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3" name="Freeform 398">
                <a:extLst>
                  <a:ext uri="{FF2B5EF4-FFF2-40B4-BE49-F238E27FC236}">
                    <a16:creationId xmlns:a16="http://schemas.microsoft.com/office/drawing/2014/main" id="{5E7EE77B-26ED-424B-B400-A9D899737ACE}"/>
                  </a:ext>
                </a:extLst>
              </p:cNvPr>
              <p:cNvSpPr>
                <a:spLocks/>
              </p:cNvSpPr>
              <p:nvPr/>
            </p:nvSpPr>
            <p:spPr bwMode="auto">
              <a:xfrm>
                <a:off x="7050" y="2687"/>
                <a:ext cx="4" cy="3"/>
              </a:xfrm>
              <a:custGeom>
                <a:avLst/>
                <a:gdLst>
                  <a:gd name="T0" fmla="*/ 4 w 4"/>
                  <a:gd name="T1" fmla="*/ 1 h 3"/>
                  <a:gd name="T2" fmla="*/ 1 w 4"/>
                  <a:gd name="T3" fmla="*/ 0 h 3"/>
                  <a:gd name="T4" fmla="*/ 0 w 4"/>
                  <a:gd name="T5" fmla="*/ 1 h 3"/>
                  <a:gd name="T6" fmla="*/ 1 w 4"/>
                  <a:gd name="T7" fmla="*/ 3 h 3"/>
                  <a:gd name="T8" fmla="*/ 4 w 4"/>
                  <a:gd name="T9" fmla="*/ 3 h 3"/>
                  <a:gd name="T10" fmla="*/ 4 w 4"/>
                  <a:gd name="T11" fmla="*/ 1 h 3"/>
                </a:gdLst>
                <a:ahLst/>
                <a:cxnLst>
                  <a:cxn ang="0">
                    <a:pos x="T0" y="T1"/>
                  </a:cxn>
                  <a:cxn ang="0">
                    <a:pos x="T2" y="T3"/>
                  </a:cxn>
                  <a:cxn ang="0">
                    <a:pos x="T4" y="T5"/>
                  </a:cxn>
                  <a:cxn ang="0">
                    <a:pos x="T6" y="T7"/>
                  </a:cxn>
                  <a:cxn ang="0">
                    <a:pos x="T8" y="T9"/>
                  </a:cxn>
                  <a:cxn ang="0">
                    <a:pos x="T10" y="T11"/>
                  </a:cxn>
                </a:cxnLst>
                <a:rect l="0" t="0" r="r" b="b"/>
                <a:pathLst>
                  <a:path w="4" h="3">
                    <a:moveTo>
                      <a:pt x="4" y="1"/>
                    </a:moveTo>
                    <a:lnTo>
                      <a:pt x="1" y="0"/>
                    </a:lnTo>
                    <a:lnTo>
                      <a:pt x="0" y="1"/>
                    </a:lnTo>
                    <a:lnTo>
                      <a:pt x="1" y="3"/>
                    </a:lnTo>
                    <a:lnTo>
                      <a:pt x="4" y="3"/>
                    </a:lnTo>
                    <a:lnTo>
                      <a:pt x="4" y="1"/>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4" name="Freeform 399">
                <a:extLst>
                  <a:ext uri="{FF2B5EF4-FFF2-40B4-BE49-F238E27FC236}">
                    <a16:creationId xmlns:a16="http://schemas.microsoft.com/office/drawing/2014/main" id="{674FAAF3-4579-4781-B0CA-03D7C08F890A}"/>
                  </a:ext>
                </a:extLst>
              </p:cNvPr>
              <p:cNvSpPr>
                <a:spLocks/>
              </p:cNvSpPr>
              <p:nvPr/>
            </p:nvSpPr>
            <p:spPr bwMode="auto">
              <a:xfrm>
                <a:off x="7030" y="2653"/>
                <a:ext cx="10" cy="16"/>
              </a:xfrm>
              <a:custGeom>
                <a:avLst/>
                <a:gdLst>
                  <a:gd name="T0" fmla="*/ 0 w 10"/>
                  <a:gd name="T1" fmla="*/ 11 h 16"/>
                  <a:gd name="T2" fmla="*/ 2 w 10"/>
                  <a:gd name="T3" fmla="*/ 16 h 16"/>
                  <a:gd name="T4" fmla="*/ 4 w 10"/>
                  <a:gd name="T5" fmla="*/ 16 h 16"/>
                  <a:gd name="T6" fmla="*/ 5 w 10"/>
                  <a:gd name="T7" fmla="*/ 13 h 16"/>
                  <a:gd name="T8" fmla="*/ 7 w 10"/>
                  <a:gd name="T9" fmla="*/ 15 h 16"/>
                  <a:gd name="T10" fmla="*/ 10 w 10"/>
                  <a:gd name="T11" fmla="*/ 13 h 16"/>
                  <a:gd name="T12" fmla="*/ 10 w 10"/>
                  <a:gd name="T13" fmla="*/ 10 h 16"/>
                  <a:gd name="T14" fmla="*/ 8 w 10"/>
                  <a:gd name="T15" fmla="*/ 8 h 16"/>
                  <a:gd name="T16" fmla="*/ 8 w 10"/>
                  <a:gd name="T17" fmla="*/ 5 h 16"/>
                  <a:gd name="T18" fmla="*/ 7 w 10"/>
                  <a:gd name="T19" fmla="*/ 3 h 16"/>
                  <a:gd name="T20" fmla="*/ 7 w 10"/>
                  <a:gd name="T21" fmla="*/ 5 h 16"/>
                  <a:gd name="T22" fmla="*/ 7 w 10"/>
                  <a:gd name="T23" fmla="*/ 7 h 16"/>
                  <a:gd name="T24" fmla="*/ 5 w 10"/>
                  <a:gd name="T25" fmla="*/ 8 h 16"/>
                  <a:gd name="T26" fmla="*/ 4 w 10"/>
                  <a:gd name="T27" fmla="*/ 7 h 16"/>
                  <a:gd name="T28" fmla="*/ 4 w 10"/>
                  <a:gd name="T29" fmla="*/ 2 h 16"/>
                  <a:gd name="T30" fmla="*/ 0 w 10"/>
                  <a:gd name="T31" fmla="*/ 0 h 16"/>
                  <a:gd name="T32" fmla="*/ 0 w 10"/>
                  <a:gd name="T33" fmla="*/ 5 h 16"/>
                  <a:gd name="T34" fmla="*/ 0 w 10"/>
                  <a:gd name="T35" fmla="*/ 8 h 16"/>
                  <a:gd name="T36" fmla="*/ 0 w 10"/>
                  <a:gd name="T37" fmla="*/ 1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 h="16">
                    <a:moveTo>
                      <a:pt x="0" y="11"/>
                    </a:moveTo>
                    <a:lnTo>
                      <a:pt x="2" y="16"/>
                    </a:lnTo>
                    <a:lnTo>
                      <a:pt x="4" y="16"/>
                    </a:lnTo>
                    <a:lnTo>
                      <a:pt x="5" y="13"/>
                    </a:lnTo>
                    <a:lnTo>
                      <a:pt x="7" y="15"/>
                    </a:lnTo>
                    <a:lnTo>
                      <a:pt x="10" y="13"/>
                    </a:lnTo>
                    <a:lnTo>
                      <a:pt x="10" y="10"/>
                    </a:lnTo>
                    <a:lnTo>
                      <a:pt x="8" y="8"/>
                    </a:lnTo>
                    <a:lnTo>
                      <a:pt x="8" y="5"/>
                    </a:lnTo>
                    <a:lnTo>
                      <a:pt x="7" y="3"/>
                    </a:lnTo>
                    <a:lnTo>
                      <a:pt x="7" y="5"/>
                    </a:lnTo>
                    <a:lnTo>
                      <a:pt x="7" y="7"/>
                    </a:lnTo>
                    <a:lnTo>
                      <a:pt x="5" y="8"/>
                    </a:lnTo>
                    <a:lnTo>
                      <a:pt x="4" y="7"/>
                    </a:lnTo>
                    <a:lnTo>
                      <a:pt x="4" y="2"/>
                    </a:lnTo>
                    <a:lnTo>
                      <a:pt x="0" y="0"/>
                    </a:lnTo>
                    <a:lnTo>
                      <a:pt x="0" y="5"/>
                    </a:lnTo>
                    <a:lnTo>
                      <a:pt x="0" y="8"/>
                    </a:lnTo>
                    <a:lnTo>
                      <a:pt x="0" y="11"/>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5" name="Freeform 400">
                <a:extLst>
                  <a:ext uri="{FF2B5EF4-FFF2-40B4-BE49-F238E27FC236}">
                    <a16:creationId xmlns:a16="http://schemas.microsoft.com/office/drawing/2014/main" id="{9079FAC0-54D5-400E-9B81-628E4BDB36A9}"/>
                  </a:ext>
                </a:extLst>
              </p:cNvPr>
              <p:cNvSpPr>
                <a:spLocks/>
              </p:cNvSpPr>
              <p:nvPr/>
            </p:nvSpPr>
            <p:spPr bwMode="auto">
              <a:xfrm>
                <a:off x="7053" y="2656"/>
                <a:ext cx="1" cy="8"/>
              </a:xfrm>
              <a:custGeom>
                <a:avLst/>
                <a:gdLst>
                  <a:gd name="T0" fmla="*/ 1 w 1"/>
                  <a:gd name="T1" fmla="*/ 5 h 8"/>
                  <a:gd name="T2" fmla="*/ 0 w 1"/>
                  <a:gd name="T3" fmla="*/ 0 h 8"/>
                  <a:gd name="T4" fmla="*/ 0 w 1"/>
                  <a:gd name="T5" fmla="*/ 5 h 8"/>
                  <a:gd name="T6" fmla="*/ 0 w 1"/>
                  <a:gd name="T7" fmla="*/ 8 h 8"/>
                  <a:gd name="T8" fmla="*/ 1 w 1"/>
                  <a:gd name="T9" fmla="*/ 5 h 8"/>
                </a:gdLst>
                <a:ahLst/>
                <a:cxnLst>
                  <a:cxn ang="0">
                    <a:pos x="T0" y="T1"/>
                  </a:cxn>
                  <a:cxn ang="0">
                    <a:pos x="T2" y="T3"/>
                  </a:cxn>
                  <a:cxn ang="0">
                    <a:pos x="T4" y="T5"/>
                  </a:cxn>
                  <a:cxn ang="0">
                    <a:pos x="T6" y="T7"/>
                  </a:cxn>
                  <a:cxn ang="0">
                    <a:pos x="T8" y="T9"/>
                  </a:cxn>
                </a:cxnLst>
                <a:rect l="0" t="0" r="r" b="b"/>
                <a:pathLst>
                  <a:path w="1" h="8">
                    <a:moveTo>
                      <a:pt x="1" y="5"/>
                    </a:moveTo>
                    <a:lnTo>
                      <a:pt x="0" y="0"/>
                    </a:lnTo>
                    <a:lnTo>
                      <a:pt x="0" y="5"/>
                    </a:lnTo>
                    <a:lnTo>
                      <a:pt x="0" y="8"/>
                    </a:lnTo>
                    <a:lnTo>
                      <a:pt x="1" y="5"/>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6" name="Freeform 401">
                <a:extLst>
                  <a:ext uri="{FF2B5EF4-FFF2-40B4-BE49-F238E27FC236}">
                    <a16:creationId xmlns:a16="http://schemas.microsoft.com/office/drawing/2014/main" id="{4CCCD2AB-F822-4A22-9422-980750971221}"/>
                  </a:ext>
                </a:extLst>
              </p:cNvPr>
              <p:cNvSpPr>
                <a:spLocks/>
              </p:cNvSpPr>
              <p:nvPr/>
            </p:nvSpPr>
            <p:spPr bwMode="auto">
              <a:xfrm>
                <a:off x="7037" y="2674"/>
                <a:ext cx="9" cy="11"/>
              </a:xfrm>
              <a:custGeom>
                <a:avLst/>
                <a:gdLst>
                  <a:gd name="T0" fmla="*/ 0 w 9"/>
                  <a:gd name="T1" fmla="*/ 0 h 11"/>
                  <a:gd name="T2" fmla="*/ 1 w 9"/>
                  <a:gd name="T3" fmla="*/ 3 h 11"/>
                  <a:gd name="T4" fmla="*/ 3 w 9"/>
                  <a:gd name="T5" fmla="*/ 3 h 11"/>
                  <a:gd name="T6" fmla="*/ 5 w 9"/>
                  <a:gd name="T7" fmla="*/ 3 h 11"/>
                  <a:gd name="T8" fmla="*/ 3 w 9"/>
                  <a:gd name="T9" fmla="*/ 6 h 11"/>
                  <a:gd name="T10" fmla="*/ 3 w 9"/>
                  <a:gd name="T11" fmla="*/ 10 h 11"/>
                  <a:gd name="T12" fmla="*/ 3 w 9"/>
                  <a:gd name="T13" fmla="*/ 11 h 11"/>
                  <a:gd name="T14" fmla="*/ 6 w 9"/>
                  <a:gd name="T15" fmla="*/ 10 h 11"/>
                  <a:gd name="T16" fmla="*/ 9 w 9"/>
                  <a:gd name="T17" fmla="*/ 10 h 11"/>
                  <a:gd name="T18" fmla="*/ 8 w 9"/>
                  <a:gd name="T19" fmla="*/ 8 h 11"/>
                  <a:gd name="T20" fmla="*/ 5 w 9"/>
                  <a:gd name="T21" fmla="*/ 3 h 11"/>
                  <a:gd name="T22" fmla="*/ 5 w 9"/>
                  <a:gd name="T23" fmla="*/ 2 h 11"/>
                  <a:gd name="T24" fmla="*/ 3 w 9"/>
                  <a:gd name="T25" fmla="*/ 0 h 11"/>
                  <a:gd name="T26" fmla="*/ 1 w 9"/>
                  <a:gd name="T27" fmla="*/ 0 h 11"/>
                  <a:gd name="T28" fmla="*/ 0 w 9"/>
                  <a:gd name="T29"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 h="11">
                    <a:moveTo>
                      <a:pt x="0" y="0"/>
                    </a:moveTo>
                    <a:lnTo>
                      <a:pt x="1" y="3"/>
                    </a:lnTo>
                    <a:lnTo>
                      <a:pt x="3" y="3"/>
                    </a:lnTo>
                    <a:lnTo>
                      <a:pt x="5" y="3"/>
                    </a:lnTo>
                    <a:lnTo>
                      <a:pt x="3" y="6"/>
                    </a:lnTo>
                    <a:lnTo>
                      <a:pt x="3" y="10"/>
                    </a:lnTo>
                    <a:lnTo>
                      <a:pt x="3" y="11"/>
                    </a:lnTo>
                    <a:lnTo>
                      <a:pt x="6" y="10"/>
                    </a:lnTo>
                    <a:lnTo>
                      <a:pt x="9" y="10"/>
                    </a:lnTo>
                    <a:lnTo>
                      <a:pt x="8" y="8"/>
                    </a:lnTo>
                    <a:lnTo>
                      <a:pt x="5" y="3"/>
                    </a:lnTo>
                    <a:lnTo>
                      <a:pt x="5" y="2"/>
                    </a:lnTo>
                    <a:lnTo>
                      <a:pt x="3" y="0"/>
                    </a:lnTo>
                    <a:lnTo>
                      <a:pt x="1" y="0"/>
                    </a:lnTo>
                    <a:lnTo>
                      <a:pt x="0"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7" name="Freeform 402">
                <a:extLst>
                  <a:ext uri="{FF2B5EF4-FFF2-40B4-BE49-F238E27FC236}">
                    <a16:creationId xmlns:a16="http://schemas.microsoft.com/office/drawing/2014/main" id="{12ABCD53-5149-46A6-9083-B97CEFB08C21}"/>
                  </a:ext>
                </a:extLst>
              </p:cNvPr>
              <p:cNvSpPr>
                <a:spLocks/>
              </p:cNvSpPr>
              <p:nvPr/>
            </p:nvSpPr>
            <p:spPr bwMode="auto">
              <a:xfrm>
                <a:off x="7057" y="2719"/>
                <a:ext cx="4" cy="6"/>
              </a:xfrm>
              <a:custGeom>
                <a:avLst/>
                <a:gdLst>
                  <a:gd name="T0" fmla="*/ 4 w 4"/>
                  <a:gd name="T1" fmla="*/ 6 h 6"/>
                  <a:gd name="T2" fmla="*/ 4 w 4"/>
                  <a:gd name="T3" fmla="*/ 1 h 6"/>
                  <a:gd name="T4" fmla="*/ 2 w 4"/>
                  <a:gd name="T5" fmla="*/ 0 h 6"/>
                  <a:gd name="T6" fmla="*/ 0 w 4"/>
                  <a:gd name="T7" fmla="*/ 0 h 6"/>
                  <a:gd name="T8" fmla="*/ 0 w 4"/>
                  <a:gd name="T9" fmla="*/ 3 h 6"/>
                  <a:gd name="T10" fmla="*/ 4 w 4"/>
                  <a:gd name="T11" fmla="*/ 6 h 6"/>
                </a:gdLst>
                <a:ahLst/>
                <a:cxnLst>
                  <a:cxn ang="0">
                    <a:pos x="T0" y="T1"/>
                  </a:cxn>
                  <a:cxn ang="0">
                    <a:pos x="T2" y="T3"/>
                  </a:cxn>
                  <a:cxn ang="0">
                    <a:pos x="T4" y="T5"/>
                  </a:cxn>
                  <a:cxn ang="0">
                    <a:pos x="T6" y="T7"/>
                  </a:cxn>
                  <a:cxn ang="0">
                    <a:pos x="T8" y="T9"/>
                  </a:cxn>
                  <a:cxn ang="0">
                    <a:pos x="T10" y="T11"/>
                  </a:cxn>
                </a:cxnLst>
                <a:rect l="0" t="0" r="r" b="b"/>
                <a:pathLst>
                  <a:path w="4" h="6">
                    <a:moveTo>
                      <a:pt x="4" y="6"/>
                    </a:moveTo>
                    <a:lnTo>
                      <a:pt x="4" y="1"/>
                    </a:lnTo>
                    <a:lnTo>
                      <a:pt x="2" y="0"/>
                    </a:lnTo>
                    <a:lnTo>
                      <a:pt x="0" y="0"/>
                    </a:lnTo>
                    <a:lnTo>
                      <a:pt x="0" y="3"/>
                    </a:lnTo>
                    <a:lnTo>
                      <a:pt x="4" y="6"/>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8" name="Freeform 403">
                <a:extLst>
                  <a:ext uri="{FF2B5EF4-FFF2-40B4-BE49-F238E27FC236}">
                    <a16:creationId xmlns:a16="http://schemas.microsoft.com/office/drawing/2014/main" id="{C8ADE5BF-BB45-4E1F-A08A-D1AC4A41FD2B}"/>
                  </a:ext>
                </a:extLst>
              </p:cNvPr>
              <p:cNvSpPr>
                <a:spLocks/>
              </p:cNvSpPr>
              <p:nvPr/>
            </p:nvSpPr>
            <p:spPr bwMode="auto">
              <a:xfrm>
                <a:off x="7050" y="2700"/>
                <a:ext cx="4" cy="6"/>
              </a:xfrm>
              <a:custGeom>
                <a:avLst/>
                <a:gdLst>
                  <a:gd name="T0" fmla="*/ 0 w 4"/>
                  <a:gd name="T1" fmla="*/ 3 h 6"/>
                  <a:gd name="T2" fmla="*/ 1 w 4"/>
                  <a:gd name="T3" fmla="*/ 6 h 6"/>
                  <a:gd name="T4" fmla="*/ 4 w 4"/>
                  <a:gd name="T5" fmla="*/ 4 h 6"/>
                  <a:gd name="T6" fmla="*/ 4 w 4"/>
                  <a:gd name="T7" fmla="*/ 1 h 6"/>
                  <a:gd name="T8" fmla="*/ 3 w 4"/>
                  <a:gd name="T9" fmla="*/ 0 h 6"/>
                  <a:gd name="T10" fmla="*/ 0 w 4"/>
                  <a:gd name="T11" fmla="*/ 1 h 6"/>
                  <a:gd name="T12" fmla="*/ 0 w 4"/>
                  <a:gd name="T13" fmla="*/ 3 h 6"/>
                </a:gdLst>
                <a:ahLst/>
                <a:cxnLst>
                  <a:cxn ang="0">
                    <a:pos x="T0" y="T1"/>
                  </a:cxn>
                  <a:cxn ang="0">
                    <a:pos x="T2" y="T3"/>
                  </a:cxn>
                  <a:cxn ang="0">
                    <a:pos x="T4" y="T5"/>
                  </a:cxn>
                  <a:cxn ang="0">
                    <a:pos x="T6" y="T7"/>
                  </a:cxn>
                  <a:cxn ang="0">
                    <a:pos x="T8" y="T9"/>
                  </a:cxn>
                  <a:cxn ang="0">
                    <a:pos x="T10" y="T11"/>
                  </a:cxn>
                  <a:cxn ang="0">
                    <a:pos x="T12" y="T13"/>
                  </a:cxn>
                </a:cxnLst>
                <a:rect l="0" t="0" r="r" b="b"/>
                <a:pathLst>
                  <a:path w="4" h="6">
                    <a:moveTo>
                      <a:pt x="0" y="3"/>
                    </a:moveTo>
                    <a:lnTo>
                      <a:pt x="1" y="6"/>
                    </a:lnTo>
                    <a:lnTo>
                      <a:pt x="4" y="4"/>
                    </a:lnTo>
                    <a:lnTo>
                      <a:pt x="4" y="1"/>
                    </a:lnTo>
                    <a:lnTo>
                      <a:pt x="3" y="0"/>
                    </a:lnTo>
                    <a:lnTo>
                      <a:pt x="0" y="1"/>
                    </a:lnTo>
                    <a:lnTo>
                      <a:pt x="0" y="3"/>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9" name="Freeform 404">
                <a:extLst>
                  <a:ext uri="{FF2B5EF4-FFF2-40B4-BE49-F238E27FC236}">
                    <a16:creationId xmlns:a16="http://schemas.microsoft.com/office/drawing/2014/main" id="{540F3744-F8A3-4BC8-A9FD-79D35AA09CE5}"/>
                  </a:ext>
                </a:extLst>
              </p:cNvPr>
              <p:cNvSpPr>
                <a:spLocks/>
              </p:cNvSpPr>
              <p:nvPr/>
            </p:nvSpPr>
            <p:spPr bwMode="auto">
              <a:xfrm>
                <a:off x="7048" y="2677"/>
                <a:ext cx="5" cy="7"/>
              </a:xfrm>
              <a:custGeom>
                <a:avLst/>
                <a:gdLst>
                  <a:gd name="T0" fmla="*/ 0 w 5"/>
                  <a:gd name="T1" fmla="*/ 5 h 7"/>
                  <a:gd name="T2" fmla="*/ 2 w 5"/>
                  <a:gd name="T3" fmla="*/ 7 h 7"/>
                  <a:gd name="T4" fmla="*/ 3 w 5"/>
                  <a:gd name="T5" fmla="*/ 7 h 7"/>
                  <a:gd name="T6" fmla="*/ 3 w 5"/>
                  <a:gd name="T7" fmla="*/ 5 h 7"/>
                  <a:gd name="T8" fmla="*/ 5 w 5"/>
                  <a:gd name="T9" fmla="*/ 5 h 7"/>
                  <a:gd name="T10" fmla="*/ 5 w 5"/>
                  <a:gd name="T11" fmla="*/ 3 h 7"/>
                  <a:gd name="T12" fmla="*/ 5 w 5"/>
                  <a:gd name="T13" fmla="*/ 2 h 7"/>
                  <a:gd name="T14" fmla="*/ 3 w 5"/>
                  <a:gd name="T15" fmla="*/ 0 h 7"/>
                  <a:gd name="T16" fmla="*/ 0 w 5"/>
                  <a:gd name="T17" fmla="*/ 3 h 7"/>
                  <a:gd name="T18" fmla="*/ 0 w 5"/>
                  <a:gd name="T19"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7">
                    <a:moveTo>
                      <a:pt x="0" y="5"/>
                    </a:moveTo>
                    <a:lnTo>
                      <a:pt x="2" y="7"/>
                    </a:lnTo>
                    <a:lnTo>
                      <a:pt x="3" y="7"/>
                    </a:lnTo>
                    <a:lnTo>
                      <a:pt x="3" y="5"/>
                    </a:lnTo>
                    <a:lnTo>
                      <a:pt x="5" y="5"/>
                    </a:lnTo>
                    <a:lnTo>
                      <a:pt x="5" y="3"/>
                    </a:lnTo>
                    <a:lnTo>
                      <a:pt x="5" y="2"/>
                    </a:lnTo>
                    <a:lnTo>
                      <a:pt x="3" y="0"/>
                    </a:lnTo>
                    <a:lnTo>
                      <a:pt x="0" y="3"/>
                    </a:lnTo>
                    <a:lnTo>
                      <a:pt x="0" y="5"/>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0" name="Freeform 405">
                <a:extLst>
                  <a:ext uri="{FF2B5EF4-FFF2-40B4-BE49-F238E27FC236}">
                    <a16:creationId xmlns:a16="http://schemas.microsoft.com/office/drawing/2014/main" id="{A5DFB6F8-7C15-4A9F-9865-432F4F896F58}"/>
                  </a:ext>
                </a:extLst>
              </p:cNvPr>
              <p:cNvSpPr>
                <a:spLocks/>
              </p:cNvSpPr>
              <p:nvPr/>
            </p:nvSpPr>
            <p:spPr bwMode="auto">
              <a:xfrm>
                <a:off x="7046" y="2663"/>
                <a:ext cx="5" cy="3"/>
              </a:xfrm>
              <a:custGeom>
                <a:avLst/>
                <a:gdLst>
                  <a:gd name="T0" fmla="*/ 4 w 5"/>
                  <a:gd name="T1" fmla="*/ 1 h 3"/>
                  <a:gd name="T2" fmla="*/ 5 w 5"/>
                  <a:gd name="T3" fmla="*/ 0 h 3"/>
                  <a:gd name="T4" fmla="*/ 2 w 5"/>
                  <a:gd name="T5" fmla="*/ 0 h 3"/>
                  <a:gd name="T6" fmla="*/ 0 w 5"/>
                  <a:gd name="T7" fmla="*/ 1 h 3"/>
                  <a:gd name="T8" fmla="*/ 2 w 5"/>
                  <a:gd name="T9" fmla="*/ 3 h 3"/>
                  <a:gd name="T10" fmla="*/ 4 w 5"/>
                  <a:gd name="T11" fmla="*/ 1 h 3"/>
                </a:gdLst>
                <a:ahLst/>
                <a:cxnLst>
                  <a:cxn ang="0">
                    <a:pos x="T0" y="T1"/>
                  </a:cxn>
                  <a:cxn ang="0">
                    <a:pos x="T2" y="T3"/>
                  </a:cxn>
                  <a:cxn ang="0">
                    <a:pos x="T4" y="T5"/>
                  </a:cxn>
                  <a:cxn ang="0">
                    <a:pos x="T6" y="T7"/>
                  </a:cxn>
                  <a:cxn ang="0">
                    <a:pos x="T8" y="T9"/>
                  </a:cxn>
                  <a:cxn ang="0">
                    <a:pos x="T10" y="T11"/>
                  </a:cxn>
                </a:cxnLst>
                <a:rect l="0" t="0" r="r" b="b"/>
                <a:pathLst>
                  <a:path w="5" h="3">
                    <a:moveTo>
                      <a:pt x="4" y="1"/>
                    </a:moveTo>
                    <a:lnTo>
                      <a:pt x="5" y="0"/>
                    </a:lnTo>
                    <a:lnTo>
                      <a:pt x="2" y="0"/>
                    </a:lnTo>
                    <a:lnTo>
                      <a:pt x="0" y="1"/>
                    </a:lnTo>
                    <a:lnTo>
                      <a:pt x="2" y="3"/>
                    </a:lnTo>
                    <a:lnTo>
                      <a:pt x="4" y="1"/>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8" name="Group 607">
              <a:extLst>
                <a:ext uri="{FF2B5EF4-FFF2-40B4-BE49-F238E27FC236}">
                  <a16:creationId xmlns:a16="http://schemas.microsoft.com/office/drawing/2014/main" id="{8AE7C40E-457B-4F31-9C88-AEFA5FFCC3C4}"/>
                </a:ext>
              </a:extLst>
            </p:cNvPr>
            <p:cNvGrpSpPr>
              <a:grpSpLocks/>
            </p:cNvGrpSpPr>
            <p:nvPr/>
          </p:nvGrpSpPr>
          <p:grpSpPr bwMode="auto">
            <a:xfrm>
              <a:off x="6035" y="2138"/>
              <a:ext cx="1019" cy="536"/>
              <a:chOff x="6035" y="2138"/>
              <a:chExt cx="1019" cy="536"/>
            </a:xfrm>
          </p:grpSpPr>
          <p:sp>
            <p:nvSpPr>
              <p:cNvPr id="981" name="Freeform 407">
                <a:extLst>
                  <a:ext uri="{FF2B5EF4-FFF2-40B4-BE49-F238E27FC236}">
                    <a16:creationId xmlns:a16="http://schemas.microsoft.com/office/drawing/2014/main" id="{3EABD6C2-EBB1-4BFE-8A4F-B879698CA35B}"/>
                  </a:ext>
                </a:extLst>
              </p:cNvPr>
              <p:cNvSpPr>
                <a:spLocks/>
              </p:cNvSpPr>
              <p:nvPr/>
            </p:nvSpPr>
            <p:spPr bwMode="auto">
              <a:xfrm>
                <a:off x="7053" y="2668"/>
                <a:ext cx="1" cy="6"/>
              </a:xfrm>
              <a:custGeom>
                <a:avLst/>
                <a:gdLst>
                  <a:gd name="T0" fmla="*/ 0 w 1"/>
                  <a:gd name="T1" fmla="*/ 6 h 6"/>
                  <a:gd name="T2" fmla="*/ 1 w 1"/>
                  <a:gd name="T3" fmla="*/ 6 h 6"/>
                  <a:gd name="T4" fmla="*/ 1 w 1"/>
                  <a:gd name="T5" fmla="*/ 3 h 6"/>
                  <a:gd name="T6" fmla="*/ 1 w 1"/>
                  <a:gd name="T7" fmla="*/ 1 h 6"/>
                  <a:gd name="T8" fmla="*/ 0 w 1"/>
                  <a:gd name="T9" fmla="*/ 0 h 6"/>
                  <a:gd name="T10" fmla="*/ 0 w 1"/>
                  <a:gd name="T11" fmla="*/ 3 h 6"/>
                  <a:gd name="T12" fmla="*/ 0 w 1"/>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 h="6">
                    <a:moveTo>
                      <a:pt x="0" y="6"/>
                    </a:moveTo>
                    <a:lnTo>
                      <a:pt x="1" y="6"/>
                    </a:lnTo>
                    <a:lnTo>
                      <a:pt x="1" y="3"/>
                    </a:lnTo>
                    <a:lnTo>
                      <a:pt x="1" y="1"/>
                    </a:lnTo>
                    <a:lnTo>
                      <a:pt x="0" y="0"/>
                    </a:lnTo>
                    <a:lnTo>
                      <a:pt x="0" y="3"/>
                    </a:lnTo>
                    <a:lnTo>
                      <a:pt x="0" y="6"/>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2" name="Freeform 408">
                <a:extLst>
                  <a:ext uri="{FF2B5EF4-FFF2-40B4-BE49-F238E27FC236}">
                    <a16:creationId xmlns:a16="http://schemas.microsoft.com/office/drawing/2014/main" id="{F6CA22E1-DC68-4074-B0BB-F6603828E052}"/>
                  </a:ext>
                </a:extLst>
              </p:cNvPr>
              <p:cNvSpPr>
                <a:spLocks/>
              </p:cNvSpPr>
              <p:nvPr/>
            </p:nvSpPr>
            <p:spPr bwMode="auto">
              <a:xfrm>
                <a:off x="6897" y="2522"/>
                <a:ext cx="3" cy="4"/>
              </a:xfrm>
              <a:custGeom>
                <a:avLst/>
                <a:gdLst>
                  <a:gd name="T0" fmla="*/ 3 w 3"/>
                  <a:gd name="T1" fmla="*/ 0 h 4"/>
                  <a:gd name="T2" fmla="*/ 0 w 3"/>
                  <a:gd name="T3" fmla="*/ 4 h 4"/>
                  <a:gd name="T4" fmla="*/ 3 w 3"/>
                  <a:gd name="T5" fmla="*/ 2 h 4"/>
                  <a:gd name="T6" fmla="*/ 3 w 3"/>
                  <a:gd name="T7" fmla="*/ 0 h 4"/>
                </a:gdLst>
                <a:ahLst/>
                <a:cxnLst>
                  <a:cxn ang="0">
                    <a:pos x="T0" y="T1"/>
                  </a:cxn>
                  <a:cxn ang="0">
                    <a:pos x="T2" y="T3"/>
                  </a:cxn>
                  <a:cxn ang="0">
                    <a:pos x="T4" y="T5"/>
                  </a:cxn>
                  <a:cxn ang="0">
                    <a:pos x="T6" y="T7"/>
                  </a:cxn>
                </a:cxnLst>
                <a:rect l="0" t="0" r="r" b="b"/>
                <a:pathLst>
                  <a:path w="3" h="4">
                    <a:moveTo>
                      <a:pt x="3" y="0"/>
                    </a:moveTo>
                    <a:lnTo>
                      <a:pt x="0" y="4"/>
                    </a:lnTo>
                    <a:lnTo>
                      <a:pt x="3" y="2"/>
                    </a:lnTo>
                    <a:lnTo>
                      <a:pt x="3"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3" name="Freeform 409">
                <a:extLst>
                  <a:ext uri="{FF2B5EF4-FFF2-40B4-BE49-F238E27FC236}">
                    <a16:creationId xmlns:a16="http://schemas.microsoft.com/office/drawing/2014/main" id="{3F4A6D75-1A23-4CE6-AD0C-9E921E97B9FA}"/>
                  </a:ext>
                </a:extLst>
              </p:cNvPr>
              <p:cNvSpPr>
                <a:spLocks/>
              </p:cNvSpPr>
              <p:nvPr/>
            </p:nvSpPr>
            <p:spPr bwMode="auto">
              <a:xfrm>
                <a:off x="6892" y="2530"/>
                <a:ext cx="3" cy="2"/>
              </a:xfrm>
              <a:custGeom>
                <a:avLst/>
                <a:gdLst>
                  <a:gd name="T0" fmla="*/ 0 w 3"/>
                  <a:gd name="T1" fmla="*/ 0 h 2"/>
                  <a:gd name="T2" fmla="*/ 3 w 3"/>
                  <a:gd name="T3" fmla="*/ 2 h 2"/>
                  <a:gd name="T4" fmla="*/ 1 w 3"/>
                  <a:gd name="T5" fmla="*/ 0 h 2"/>
                  <a:gd name="T6" fmla="*/ 0 w 3"/>
                  <a:gd name="T7" fmla="*/ 0 h 2"/>
                </a:gdLst>
                <a:ahLst/>
                <a:cxnLst>
                  <a:cxn ang="0">
                    <a:pos x="T0" y="T1"/>
                  </a:cxn>
                  <a:cxn ang="0">
                    <a:pos x="T2" y="T3"/>
                  </a:cxn>
                  <a:cxn ang="0">
                    <a:pos x="T4" y="T5"/>
                  </a:cxn>
                  <a:cxn ang="0">
                    <a:pos x="T6" y="T7"/>
                  </a:cxn>
                </a:cxnLst>
                <a:rect l="0" t="0" r="r" b="b"/>
                <a:pathLst>
                  <a:path w="3" h="2">
                    <a:moveTo>
                      <a:pt x="0" y="0"/>
                    </a:moveTo>
                    <a:lnTo>
                      <a:pt x="3" y="2"/>
                    </a:lnTo>
                    <a:lnTo>
                      <a:pt x="1" y="0"/>
                    </a:lnTo>
                    <a:lnTo>
                      <a:pt x="0"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4" name="Freeform 410">
                <a:extLst>
                  <a:ext uri="{FF2B5EF4-FFF2-40B4-BE49-F238E27FC236}">
                    <a16:creationId xmlns:a16="http://schemas.microsoft.com/office/drawing/2014/main" id="{97B9CE9E-EDA0-41B9-8B18-995D13F280CF}"/>
                  </a:ext>
                </a:extLst>
              </p:cNvPr>
              <p:cNvSpPr>
                <a:spLocks/>
              </p:cNvSpPr>
              <p:nvPr/>
            </p:nvSpPr>
            <p:spPr bwMode="auto">
              <a:xfrm>
                <a:off x="6917" y="2556"/>
                <a:ext cx="3" cy="3"/>
              </a:xfrm>
              <a:custGeom>
                <a:avLst/>
                <a:gdLst>
                  <a:gd name="T0" fmla="*/ 0 w 3"/>
                  <a:gd name="T1" fmla="*/ 3 h 3"/>
                  <a:gd name="T2" fmla="*/ 3 w 3"/>
                  <a:gd name="T3" fmla="*/ 3 h 3"/>
                  <a:gd name="T4" fmla="*/ 3 w 3"/>
                  <a:gd name="T5" fmla="*/ 0 h 3"/>
                  <a:gd name="T6" fmla="*/ 0 w 3"/>
                  <a:gd name="T7" fmla="*/ 0 h 3"/>
                  <a:gd name="T8" fmla="*/ 0 w 3"/>
                  <a:gd name="T9" fmla="*/ 2 h 3"/>
                  <a:gd name="T10" fmla="*/ 0 w 3"/>
                  <a:gd name="T11" fmla="*/ 3 h 3"/>
                </a:gdLst>
                <a:ahLst/>
                <a:cxnLst>
                  <a:cxn ang="0">
                    <a:pos x="T0" y="T1"/>
                  </a:cxn>
                  <a:cxn ang="0">
                    <a:pos x="T2" y="T3"/>
                  </a:cxn>
                  <a:cxn ang="0">
                    <a:pos x="T4" y="T5"/>
                  </a:cxn>
                  <a:cxn ang="0">
                    <a:pos x="T6" y="T7"/>
                  </a:cxn>
                  <a:cxn ang="0">
                    <a:pos x="T8" y="T9"/>
                  </a:cxn>
                  <a:cxn ang="0">
                    <a:pos x="T10" y="T11"/>
                  </a:cxn>
                </a:cxnLst>
                <a:rect l="0" t="0" r="r" b="b"/>
                <a:pathLst>
                  <a:path w="3" h="3">
                    <a:moveTo>
                      <a:pt x="0" y="3"/>
                    </a:moveTo>
                    <a:lnTo>
                      <a:pt x="3" y="3"/>
                    </a:lnTo>
                    <a:lnTo>
                      <a:pt x="3" y="0"/>
                    </a:lnTo>
                    <a:lnTo>
                      <a:pt x="0" y="0"/>
                    </a:lnTo>
                    <a:lnTo>
                      <a:pt x="0" y="2"/>
                    </a:lnTo>
                    <a:lnTo>
                      <a:pt x="0" y="3"/>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5" name="Freeform 411">
                <a:extLst>
                  <a:ext uri="{FF2B5EF4-FFF2-40B4-BE49-F238E27FC236}">
                    <a16:creationId xmlns:a16="http://schemas.microsoft.com/office/drawing/2014/main" id="{B98C2306-F9C9-4045-A5A4-0FB4FECD5691}"/>
                  </a:ext>
                </a:extLst>
              </p:cNvPr>
              <p:cNvSpPr>
                <a:spLocks/>
              </p:cNvSpPr>
              <p:nvPr/>
            </p:nvSpPr>
            <p:spPr bwMode="auto">
              <a:xfrm>
                <a:off x="6900" y="2542"/>
                <a:ext cx="3" cy="4"/>
              </a:xfrm>
              <a:custGeom>
                <a:avLst/>
                <a:gdLst>
                  <a:gd name="T0" fmla="*/ 3 w 3"/>
                  <a:gd name="T1" fmla="*/ 4 h 4"/>
                  <a:gd name="T2" fmla="*/ 3 w 3"/>
                  <a:gd name="T3" fmla="*/ 3 h 4"/>
                  <a:gd name="T4" fmla="*/ 0 w 3"/>
                  <a:gd name="T5" fmla="*/ 0 h 4"/>
                  <a:gd name="T6" fmla="*/ 0 w 3"/>
                  <a:gd name="T7" fmla="*/ 3 h 4"/>
                  <a:gd name="T8" fmla="*/ 1 w 3"/>
                  <a:gd name="T9" fmla="*/ 4 h 4"/>
                  <a:gd name="T10" fmla="*/ 1 w 3"/>
                  <a:gd name="T11" fmla="*/ 4 h 4"/>
                  <a:gd name="T12" fmla="*/ 3 w 3"/>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3" h="4">
                    <a:moveTo>
                      <a:pt x="3" y="4"/>
                    </a:moveTo>
                    <a:lnTo>
                      <a:pt x="3" y="3"/>
                    </a:lnTo>
                    <a:lnTo>
                      <a:pt x="0" y="0"/>
                    </a:lnTo>
                    <a:lnTo>
                      <a:pt x="0" y="3"/>
                    </a:lnTo>
                    <a:lnTo>
                      <a:pt x="1" y="4"/>
                    </a:lnTo>
                    <a:lnTo>
                      <a:pt x="1" y="4"/>
                    </a:lnTo>
                    <a:lnTo>
                      <a:pt x="3" y="4"/>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6" name="Freeform 412">
                <a:extLst>
                  <a:ext uri="{FF2B5EF4-FFF2-40B4-BE49-F238E27FC236}">
                    <a16:creationId xmlns:a16="http://schemas.microsoft.com/office/drawing/2014/main" id="{C53188B5-C237-4594-AB00-804E7A3CAD57}"/>
                  </a:ext>
                </a:extLst>
              </p:cNvPr>
              <p:cNvSpPr>
                <a:spLocks/>
              </p:cNvSpPr>
              <p:nvPr/>
            </p:nvSpPr>
            <p:spPr bwMode="auto">
              <a:xfrm>
                <a:off x="6909" y="2548"/>
                <a:ext cx="8" cy="8"/>
              </a:xfrm>
              <a:custGeom>
                <a:avLst/>
                <a:gdLst>
                  <a:gd name="T0" fmla="*/ 4 w 8"/>
                  <a:gd name="T1" fmla="*/ 0 h 8"/>
                  <a:gd name="T2" fmla="*/ 2 w 8"/>
                  <a:gd name="T3" fmla="*/ 0 h 8"/>
                  <a:gd name="T4" fmla="*/ 0 w 8"/>
                  <a:gd name="T5" fmla="*/ 0 h 8"/>
                  <a:gd name="T6" fmla="*/ 0 w 8"/>
                  <a:gd name="T7" fmla="*/ 3 h 8"/>
                  <a:gd name="T8" fmla="*/ 2 w 8"/>
                  <a:gd name="T9" fmla="*/ 5 h 8"/>
                  <a:gd name="T10" fmla="*/ 4 w 8"/>
                  <a:gd name="T11" fmla="*/ 5 h 8"/>
                  <a:gd name="T12" fmla="*/ 4 w 8"/>
                  <a:gd name="T13" fmla="*/ 6 h 8"/>
                  <a:gd name="T14" fmla="*/ 7 w 8"/>
                  <a:gd name="T15" fmla="*/ 8 h 8"/>
                  <a:gd name="T16" fmla="*/ 8 w 8"/>
                  <a:gd name="T17" fmla="*/ 8 h 8"/>
                  <a:gd name="T18" fmla="*/ 8 w 8"/>
                  <a:gd name="T19" fmla="*/ 5 h 8"/>
                  <a:gd name="T20" fmla="*/ 7 w 8"/>
                  <a:gd name="T21" fmla="*/ 3 h 8"/>
                  <a:gd name="T22" fmla="*/ 5 w 8"/>
                  <a:gd name="T23" fmla="*/ 2 h 8"/>
                  <a:gd name="T24" fmla="*/ 4 w 8"/>
                  <a:gd name="T25"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8">
                    <a:moveTo>
                      <a:pt x="4" y="0"/>
                    </a:moveTo>
                    <a:lnTo>
                      <a:pt x="2" y="0"/>
                    </a:lnTo>
                    <a:lnTo>
                      <a:pt x="0" y="0"/>
                    </a:lnTo>
                    <a:lnTo>
                      <a:pt x="0" y="3"/>
                    </a:lnTo>
                    <a:lnTo>
                      <a:pt x="2" y="5"/>
                    </a:lnTo>
                    <a:lnTo>
                      <a:pt x="4" y="5"/>
                    </a:lnTo>
                    <a:lnTo>
                      <a:pt x="4" y="6"/>
                    </a:lnTo>
                    <a:lnTo>
                      <a:pt x="7" y="8"/>
                    </a:lnTo>
                    <a:lnTo>
                      <a:pt x="8" y="8"/>
                    </a:lnTo>
                    <a:lnTo>
                      <a:pt x="8" y="5"/>
                    </a:lnTo>
                    <a:lnTo>
                      <a:pt x="7" y="3"/>
                    </a:lnTo>
                    <a:lnTo>
                      <a:pt x="5" y="2"/>
                    </a:lnTo>
                    <a:lnTo>
                      <a:pt x="4"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7" name="Freeform 413">
                <a:extLst>
                  <a:ext uri="{FF2B5EF4-FFF2-40B4-BE49-F238E27FC236}">
                    <a16:creationId xmlns:a16="http://schemas.microsoft.com/office/drawing/2014/main" id="{4C794EEC-982B-4983-8037-8FB52788D52C}"/>
                  </a:ext>
                </a:extLst>
              </p:cNvPr>
              <p:cNvSpPr>
                <a:spLocks/>
              </p:cNvSpPr>
              <p:nvPr/>
            </p:nvSpPr>
            <p:spPr bwMode="auto">
              <a:xfrm>
                <a:off x="6908" y="2554"/>
                <a:ext cx="3" cy="2"/>
              </a:xfrm>
              <a:custGeom>
                <a:avLst/>
                <a:gdLst>
                  <a:gd name="T0" fmla="*/ 3 w 3"/>
                  <a:gd name="T1" fmla="*/ 2 h 2"/>
                  <a:gd name="T2" fmla="*/ 1 w 3"/>
                  <a:gd name="T3" fmla="*/ 0 h 2"/>
                  <a:gd name="T4" fmla="*/ 0 w 3"/>
                  <a:gd name="T5" fmla="*/ 2 h 2"/>
                  <a:gd name="T6" fmla="*/ 3 w 3"/>
                  <a:gd name="T7" fmla="*/ 2 h 2"/>
                  <a:gd name="T8" fmla="*/ 3 w 3"/>
                  <a:gd name="T9" fmla="*/ 2 h 2"/>
                </a:gdLst>
                <a:ahLst/>
                <a:cxnLst>
                  <a:cxn ang="0">
                    <a:pos x="T0" y="T1"/>
                  </a:cxn>
                  <a:cxn ang="0">
                    <a:pos x="T2" y="T3"/>
                  </a:cxn>
                  <a:cxn ang="0">
                    <a:pos x="T4" y="T5"/>
                  </a:cxn>
                  <a:cxn ang="0">
                    <a:pos x="T6" y="T7"/>
                  </a:cxn>
                  <a:cxn ang="0">
                    <a:pos x="T8" y="T9"/>
                  </a:cxn>
                </a:cxnLst>
                <a:rect l="0" t="0" r="r" b="b"/>
                <a:pathLst>
                  <a:path w="3" h="2">
                    <a:moveTo>
                      <a:pt x="3" y="2"/>
                    </a:moveTo>
                    <a:lnTo>
                      <a:pt x="1" y="0"/>
                    </a:lnTo>
                    <a:lnTo>
                      <a:pt x="0" y="2"/>
                    </a:lnTo>
                    <a:lnTo>
                      <a:pt x="3" y="2"/>
                    </a:lnTo>
                    <a:lnTo>
                      <a:pt x="3" y="2"/>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8" name="Freeform 414">
                <a:extLst>
                  <a:ext uri="{FF2B5EF4-FFF2-40B4-BE49-F238E27FC236}">
                    <a16:creationId xmlns:a16="http://schemas.microsoft.com/office/drawing/2014/main" id="{46F642E5-C68A-4471-ADB9-3EE89B76F441}"/>
                  </a:ext>
                </a:extLst>
              </p:cNvPr>
              <p:cNvSpPr>
                <a:spLocks/>
              </p:cNvSpPr>
              <p:nvPr/>
            </p:nvSpPr>
            <p:spPr bwMode="auto">
              <a:xfrm>
                <a:off x="7024" y="2589"/>
                <a:ext cx="5" cy="4"/>
              </a:xfrm>
              <a:custGeom>
                <a:avLst/>
                <a:gdLst>
                  <a:gd name="T0" fmla="*/ 3 w 5"/>
                  <a:gd name="T1" fmla="*/ 4 h 4"/>
                  <a:gd name="T2" fmla="*/ 5 w 5"/>
                  <a:gd name="T3" fmla="*/ 2 h 4"/>
                  <a:gd name="T4" fmla="*/ 3 w 5"/>
                  <a:gd name="T5" fmla="*/ 0 h 4"/>
                  <a:gd name="T6" fmla="*/ 2 w 5"/>
                  <a:gd name="T7" fmla="*/ 0 h 4"/>
                  <a:gd name="T8" fmla="*/ 0 w 5"/>
                  <a:gd name="T9" fmla="*/ 2 h 4"/>
                  <a:gd name="T10" fmla="*/ 0 w 5"/>
                  <a:gd name="T11" fmla="*/ 4 h 4"/>
                  <a:gd name="T12" fmla="*/ 3 w 5"/>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5" h="4">
                    <a:moveTo>
                      <a:pt x="3" y="4"/>
                    </a:moveTo>
                    <a:lnTo>
                      <a:pt x="5" y="2"/>
                    </a:lnTo>
                    <a:lnTo>
                      <a:pt x="3" y="0"/>
                    </a:lnTo>
                    <a:lnTo>
                      <a:pt x="2" y="0"/>
                    </a:lnTo>
                    <a:lnTo>
                      <a:pt x="0" y="2"/>
                    </a:lnTo>
                    <a:lnTo>
                      <a:pt x="0" y="4"/>
                    </a:lnTo>
                    <a:lnTo>
                      <a:pt x="3" y="4"/>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9" name="Freeform 415">
                <a:extLst>
                  <a:ext uri="{FF2B5EF4-FFF2-40B4-BE49-F238E27FC236}">
                    <a16:creationId xmlns:a16="http://schemas.microsoft.com/office/drawing/2014/main" id="{EE0C71B3-0EF4-4C92-BA9D-B54D7DA284CC}"/>
                  </a:ext>
                </a:extLst>
              </p:cNvPr>
              <p:cNvSpPr>
                <a:spLocks/>
              </p:cNvSpPr>
              <p:nvPr/>
            </p:nvSpPr>
            <p:spPr bwMode="auto">
              <a:xfrm>
                <a:off x="6898" y="2527"/>
                <a:ext cx="16" cy="11"/>
              </a:xfrm>
              <a:custGeom>
                <a:avLst/>
                <a:gdLst>
                  <a:gd name="T0" fmla="*/ 0 w 16"/>
                  <a:gd name="T1" fmla="*/ 2 h 11"/>
                  <a:gd name="T2" fmla="*/ 2 w 16"/>
                  <a:gd name="T3" fmla="*/ 5 h 11"/>
                  <a:gd name="T4" fmla="*/ 7 w 16"/>
                  <a:gd name="T5" fmla="*/ 8 h 11"/>
                  <a:gd name="T6" fmla="*/ 10 w 16"/>
                  <a:gd name="T7" fmla="*/ 11 h 11"/>
                  <a:gd name="T8" fmla="*/ 13 w 16"/>
                  <a:gd name="T9" fmla="*/ 11 h 11"/>
                  <a:gd name="T10" fmla="*/ 16 w 16"/>
                  <a:gd name="T11" fmla="*/ 11 h 11"/>
                  <a:gd name="T12" fmla="*/ 15 w 16"/>
                  <a:gd name="T13" fmla="*/ 10 h 11"/>
                  <a:gd name="T14" fmla="*/ 13 w 16"/>
                  <a:gd name="T15" fmla="*/ 7 h 11"/>
                  <a:gd name="T16" fmla="*/ 10 w 16"/>
                  <a:gd name="T17" fmla="*/ 7 h 11"/>
                  <a:gd name="T18" fmla="*/ 10 w 16"/>
                  <a:gd name="T19" fmla="*/ 5 h 11"/>
                  <a:gd name="T20" fmla="*/ 8 w 16"/>
                  <a:gd name="T21" fmla="*/ 3 h 11"/>
                  <a:gd name="T22" fmla="*/ 3 w 16"/>
                  <a:gd name="T23" fmla="*/ 2 h 11"/>
                  <a:gd name="T24" fmla="*/ 3 w 16"/>
                  <a:gd name="T25" fmla="*/ 0 h 11"/>
                  <a:gd name="T26" fmla="*/ 2 w 16"/>
                  <a:gd name="T27" fmla="*/ 0 h 11"/>
                  <a:gd name="T28" fmla="*/ 0 w 16"/>
                  <a:gd name="T29" fmla="*/ 2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 h="11">
                    <a:moveTo>
                      <a:pt x="0" y="2"/>
                    </a:moveTo>
                    <a:lnTo>
                      <a:pt x="2" y="5"/>
                    </a:lnTo>
                    <a:lnTo>
                      <a:pt x="7" y="8"/>
                    </a:lnTo>
                    <a:lnTo>
                      <a:pt x="10" y="11"/>
                    </a:lnTo>
                    <a:lnTo>
                      <a:pt x="13" y="11"/>
                    </a:lnTo>
                    <a:lnTo>
                      <a:pt x="16" y="11"/>
                    </a:lnTo>
                    <a:lnTo>
                      <a:pt x="15" y="10"/>
                    </a:lnTo>
                    <a:lnTo>
                      <a:pt x="13" y="7"/>
                    </a:lnTo>
                    <a:lnTo>
                      <a:pt x="10" y="7"/>
                    </a:lnTo>
                    <a:lnTo>
                      <a:pt x="10" y="5"/>
                    </a:lnTo>
                    <a:lnTo>
                      <a:pt x="8" y="3"/>
                    </a:lnTo>
                    <a:lnTo>
                      <a:pt x="3" y="2"/>
                    </a:lnTo>
                    <a:lnTo>
                      <a:pt x="3" y="0"/>
                    </a:lnTo>
                    <a:lnTo>
                      <a:pt x="2" y="0"/>
                    </a:lnTo>
                    <a:lnTo>
                      <a:pt x="0" y="2"/>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0" name="Freeform 416">
                <a:extLst>
                  <a:ext uri="{FF2B5EF4-FFF2-40B4-BE49-F238E27FC236}">
                    <a16:creationId xmlns:a16="http://schemas.microsoft.com/office/drawing/2014/main" id="{DA25A315-7331-47C2-BD6D-6D0578BF285D}"/>
                  </a:ext>
                </a:extLst>
              </p:cNvPr>
              <p:cNvSpPr>
                <a:spLocks/>
              </p:cNvSpPr>
              <p:nvPr/>
            </p:nvSpPr>
            <p:spPr bwMode="auto">
              <a:xfrm>
                <a:off x="6954" y="2554"/>
                <a:ext cx="16" cy="20"/>
              </a:xfrm>
              <a:custGeom>
                <a:avLst/>
                <a:gdLst>
                  <a:gd name="T0" fmla="*/ 2 w 16"/>
                  <a:gd name="T1" fmla="*/ 2 h 20"/>
                  <a:gd name="T2" fmla="*/ 2 w 16"/>
                  <a:gd name="T3" fmla="*/ 4 h 20"/>
                  <a:gd name="T4" fmla="*/ 3 w 16"/>
                  <a:gd name="T5" fmla="*/ 7 h 20"/>
                  <a:gd name="T6" fmla="*/ 5 w 16"/>
                  <a:gd name="T7" fmla="*/ 10 h 20"/>
                  <a:gd name="T8" fmla="*/ 9 w 16"/>
                  <a:gd name="T9" fmla="*/ 15 h 20"/>
                  <a:gd name="T10" fmla="*/ 13 w 16"/>
                  <a:gd name="T11" fmla="*/ 16 h 20"/>
                  <a:gd name="T12" fmla="*/ 13 w 16"/>
                  <a:gd name="T13" fmla="*/ 20 h 20"/>
                  <a:gd name="T14" fmla="*/ 14 w 16"/>
                  <a:gd name="T15" fmla="*/ 20 h 20"/>
                  <a:gd name="T16" fmla="*/ 16 w 16"/>
                  <a:gd name="T17" fmla="*/ 16 h 20"/>
                  <a:gd name="T18" fmla="*/ 13 w 16"/>
                  <a:gd name="T19" fmla="*/ 13 h 20"/>
                  <a:gd name="T20" fmla="*/ 9 w 16"/>
                  <a:gd name="T21" fmla="*/ 13 h 20"/>
                  <a:gd name="T22" fmla="*/ 9 w 16"/>
                  <a:gd name="T23" fmla="*/ 10 h 20"/>
                  <a:gd name="T24" fmla="*/ 5 w 16"/>
                  <a:gd name="T25" fmla="*/ 5 h 20"/>
                  <a:gd name="T26" fmla="*/ 6 w 16"/>
                  <a:gd name="T27" fmla="*/ 4 h 20"/>
                  <a:gd name="T28" fmla="*/ 3 w 16"/>
                  <a:gd name="T29" fmla="*/ 0 h 20"/>
                  <a:gd name="T30" fmla="*/ 0 w 16"/>
                  <a:gd name="T31" fmla="*/ 0 h 20"/>
                  <a:gd name="T32" fmla="*/ 0 w 16"/>
                  <a:gd name="T33" fmla="*/ 0 h 20"/>
                  <a:gd name="T34" fmla="*/ 2 w 16"/>
                  <a:gd name="T35"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20">
                    <a:moveTo>
                      <a:pt x="2" y="2"/>
                    </a:moveTo>
                    <a:lnTo>
                      <a:pt x="2" y="4"/>
                    </a:lnTo>
                    <a:lnTo>
                      <a:pt x="3" y="7"/>
                    </a:lnTo>
                    <a:lnTo>
                      <a:pt x="5" y="10"/>
                    </a:lnTo>
                    <a:lnTo>
                      <a:pt x="9" y="15"/>
                    </a:lnTo>
                    <a:lnTo>
                      <a:pt x="13" y="16"/>
                    </a:lnTo>
                    <a:lnTo>
                      <a:pt x="13" y="20"/>
                    </a:lnTo>
                    <a:lnTo>
                      <a:pt x="14" y="20"/>
                    </a:lnTo>
                    <a:lnTo>
                      <a:pt x="16" y="16"/>
                    </a:lnTo>
                    <a:lnTo>
                      <a:pt x="13" y="13"/>
                    </a:lnTo>
                    <a:lnTo>
                      <a:pt x="9" y="13"/>
                    </a:lnTo>
                    <a:lnTo>
                      <a:pt x="9" y="10"/>
                    </a:lnTo>
                    <a:lnTo>
                      <a:pt x="5" y="5"/>
                    </a:lnTo>
                    <a:lnTo>
                      <a:pt x="6" y="4"/>
                    </a:lnTo>
                    <a:lnTo>
                      <a:pt x="3" y="0"/>
                    </a:lnTo>
                    <a:lnTo>
                      <a:pt x="0" y="0"/>
                    </a:lnTo>
                    <a:lnTo>
                      <a:pt x="0" y="0"/>
                    </a:lnTo>
                    <a:lnTo>
                      <a:pt x="2" y="2"/>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1" name="Freeform 417">
                <a:extLst>
                  <a:ext uri="{FF2B5EF4-FFF2-40B4-BE49-F238E27FC236}">
                    <a16:creationId xmlns:a16="http://schemas.microsoft.com/office/drawing/2014/main" id="{D93C83FD-9679-4C44-B7C8-A666D057EECA}"/>
                  </a:ext>
                </a:extLst>
              </p:cNvPr>
              <p:cNvSpPr>
                <a:spLocks/>
              </p:cNvSpPr>
              <p:nvPr/>
            </p:nvSpPr>
            <p:spPr bwMode="auto">
              <a:xfrm>
                <a:off x="6925" y="2542"/>
                <a:ext cx="19" cy="14"/>
              </a:xfrm>
              <a:custGeom>
                <a:avLst/>
                <a:gdLst>
                  <a:gd name="T0" fmla="*/ 10 w 19"/>
                  <a:gd name="T1" fmla="*/ 8 h 14"/>
                  <a:gd name="T2" fmla="*/ 13 w 19"/>
                  <a:gd name="T3" fmla="*/ 11 h 14"/>
                  <a:gd name="T4" fmla="*/ 15 w 19"/>
                  <a:gd name="T5" fmla="*/ 12 h 14"/>
                  <a:gd name="T6" fmla="*/ 15 w 19"/>
                  <a:gd name="T7" fmla="*/ 14 h 14"/>
                  <a:gd name="T8" fmla="*/ 16 w 19"/>
                  <a:gd name="T9" fmla="*/ 12 h 14"/>
                  <a:gd name="T10" fmla="*/ 19 w 19"/>
                  <a:gd name="T11" fmla="*/ 14 h 14"/>
                  <a:gd name="T12" fmla="*/ 18 w 19"/>
                  <a:gd name="T13" fmla="*/ 12 h 14"/>
                  <a:gd name="T14" fmla="*/ 19 w 19"/>
                  <a:gd name="T15" fmla="*/ 11 h 14"/>
                  <a:gd name="T16" fmla="*/ 13 w 19"/>
                  <a:gd name="T17" fmla="*/ 4 h 14"/>
                  <a:gd name="T18" fmla="*/ 10 w 19"/>
                  <a:gd name="T19" fmla="*/ 3 h 14"/>
                  <a:gd name="T20" fmla="*/ 5 w 19"/>
                  <a:gd name="T21" fmla="*/ 0 h 14"/>
                  <a:gd name="T22" fmla="*/ 0 w 19"/>
                  <a:gd name="T23" fmla="*/ 0 h 14"/>
                  <a:gd name="T24" fmla="*/ 3 w 19"/>
                  <a:gd name="T25" fmla="*/ 1 h 14"/>
                  <a:gd name="T26" fmla="*/ 10 w 19"/>
                  <a:gd name="T27" fmla="*/ 8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14">
                    <a:moveTo>
                      <a:pt x="10" y="8"/>
                    </a:moveTo>
                    <a:lnTo>
                      <a:pt x="13" y="11"/>
                    </a:lnTo>
                    <a:lnTo>
                      <a:pt x="15" y="12"/>
                    </a:lnTo>
                    <a:lnTo>
                      <a:pt x="15" y="14"/>
                    </a:lnTo>
                    <a:lnTo>
                      <a:pt x="16" y="12"/>
                    </a:lnTo>
                    <a:lnTo>
                      <a:pt x="19" y="14"/>
                    </a:lnTo>
                    <a:lnTo>
                      <a:pt x="18" y="12"/>
                    </a:lnTo>
                    <a:lnTo>
                      <a:pt x="19" y="11"/>
                    </a:lnTo>
                    <a:lnTo>
                      <a:pt x="13" y="4"/>
                    </a:lnTo>
                    <a:lnTo>
                      <a:pt x="10" y="3"/>
                    </a:lnTo>
                    <a:lnTo>
                      <a:pt x="5" y="0"/>
                    </a:lnTo>
                    <a:lnTo>
                      <a:pt x="0" y="0"/>
                    </a:lnTo>
                    <a:lnTo>
                      <a:pt x="3" y="1"/>
                    </a:lnTo>
                    <a:lnTo>
                      <a:pt x="10" y="8"/>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2" name="Freeform 418">
                <a:extLst>
                  <a:ext uri="{FF2B5EF4-FFF2-40B4-BE49-F238E27FC236}">
                    <a16:creationId xmlns:a16="http://schemas.microsoft.com/office/drawing/2014/main" id="{4767A690-8F87-4BC6-BF83-EAA958018396}"/>
                  </a:ext>
                </a:extLst>
              </p:cNvPr>
              <p:cNvSpPr>
                <a:spLocks/>
              </p:cNvSpPr>
              <p:nvPr/>
            </p:nvSpPr>
            <p:spPr bwMode="auto">
              <a:xfrm>
                <a:off x="6949" y="2562"/>
                <a:ext cx="3" cy="4"/>
              </a:xfrm>
              <a:custGeom>
                <a:avLst/>
                <a:gdLst>
                  <a:gd name="T0" fmla="*/ 3 w 3"/>
                  <a:gd name="T1" fmla="*/ 4 h 4"/>
                  <a:gd name="T2" fmla="*/ 3 w 3"/>
                  <a:gd name="T3" fmla="*/ 2 h 4"/>
                  <a:gd name="T4" fmla="*/ 0 w 3"/>
                  <a:gd name="T5" fmla="*/ 0 h 4"/>
                  <a:gd name="T6" fmla="*/ 2 w 3"/>
                  <a:gd name="T7" fmla="*/ 4 h 4"/>
                  <a:gd name="T8" fmla="*/ 3 w 3"/>
                  <a:gd name="T9" fmla="*/ 4 h 4"/>
                </a:gdLst>
                <a:ahLst/>
                <a:cxnLst>
                  <a:cxn ang="0">
                    <a:pos x="T0" y="T1"/>
                  </a:cxn>
                  <a:cxn ang="0">
                    <a:pos x="T2" y="T3"/>
                  </a:cxn>
                  <a:cxn ang="0">
                    <a:pos x="T4" y="T5"/>
                  </a:cxn>
                  <a:cxn ang="0">
                    <a:pos x="T6" y="T7"/>
                  </a:cxn>
                  <a:cxn ang="0">
                    <a:pos x="T8" y="T9"/>
                  </a:cxn>
                </a:cxnLst>
                <a:rect l="0" t="0" r="r" b="b"/>
                <a:pathLst>
                  <a:path w="3" h="4">
                    <a:moveTo>
                      <a:pt x="3" y="4"/>
                    </a:moveTo>
                    <a:lnTo>
                      <a:pt x="3" y="2"/>
                    </a:lnTo>
                    <a:lnTo>
                      <a:pt x="0" y="0"/>
                    </a:lnTo>
                    <a:lnTo>
                      <a:pt x="2" y="4"/>
                    </a:lnTo>
                    <a:lnTo>
                      <a:pt x="3" y="4"/>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3" name="Freeform 419">
                <a:extLst>
                  <a:ext uri="{FF2B5EF4-FFF2-40B4-BE49-F238E27FC236}">
                    <a16:creationId xmlns:a16="http://schemas.microsoft.com/office/drawing/2014/main" id="{CBD0468D-340B-4DEC-B029-640E5E01A6F2}"/>
                  </a:ext>
                </a:extLst>
              </p:cNvPr>
              <p:cNvSpPr>
                <a:spLocks/>
              </p:cNvSpPr>
              <p:nvPr/>
            </p:nvSpPr>
            <p:spPr bwMode="auto">
              <a:xfrm>
                <a:off x="6963" y="2583"/>
                <a:ext cx="13" cy="10"/>
              </a:xfrm>
              <a:custGeom>
                <a:avLst/>
                <a:gdLst>
                  <a:gd name="T0" fmla="*/ 4 w 13"/>
                  <a:gd name="T1" fmla="*/ 0 h 10"/>
                  <a:gd name="T2" fmla="*/ 0 w 13"/>
                  <a:gd name="T3" fmla="*/ 0 h 10"/>
                  <a:gd name="T4" fmla="*/ 2 w 13"/>
                  <a:gd name="T5" fmla="*/ 2 h 10"/>
                  <a:gd name="T6" fmla="*/ 2 w 13"/>
                  <a:gd name="T7" fmla="*/ 3 h 10"/>
                  <a:gd name="T8" fmla="*/ 5 w 13"/>
                  <a:gd name="T9" fmla="*/ 8 h 10"/>
                  <a:gd name="T10" fmla="*/ 10 w 13"/>
                  <a:gd name="T11" fmla="*/ 10 h 10"/>
                  <a:gd name="T12" fmla="*/ 13 w 13"/>
                  <a:gd name="T13" fmla="*/ 10 h 10"/>
                  <a:gd name="T14" fmla="*/ 13 w 13"/>
                  <a:gd name="T15" fmla="*/ 8 h 10"/>
                  <a:gd name="T16" fmla="*/ 13 w 13"/>
                  <a:gd name="T17" fmla="*/ 6 h 10"/>
                  <a:gd name="T18" fmla="*/ 12 w 13"/>
                  <a:gd name="T19" fmla="*/ 3 h 10"/>
                  <a:gd name="T20" fmla="*/ 5 w 13"/>
                  <a:gd name="T21" fmla="*/ 3 h 10"/>
                  <a:gd name="T22" fmla="*/ 4 w 13"/>
                  <a:gd name="T23"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 h="10">
                    <a:moveTo>
                      <a:pt x="4" y="0"/>
                    </a:moveTo>
                    <a:lnTo>
                      <a:pt x="0" y="0"/>
                    </a:lnTo>
                    <a:lnTo>
                      <a:pt x="2" y="2"/>
                    </a:lnTo>
                    <a:lnTo>
                      <a:pt x="2" y="3"/>
                    </a:lnTo>
                    <a:lnTo>
                      <a:pt x="5" y="8"/>
                    </a:lnTo>
                    <a:lnTo>
                      <a:pt x="10" y="10"/>
                    </a:lnTo>
                    <a:lnTo>
                      <a:pt x="13" y="10"/>
                    </a:lnTo>
                    <a:lnTo>
                      <a:pt x="13" y="8"/>
                    </a:lnTo>
                    <a:lnTo>
                      <a:pt x="13" y="6"/>
                    </a:lnTo>
                    <a:lnTo>
                      <a:pt x="12" y="3"/>
                    </a:lnTo>
                    <a:lnTo>
                      <a:pt x="5" y="3"/>
                    </a:lnTo>
                    <a:lnTo>
                      <a:pt x="4"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4" name="Freeform 420">
                <a:extLst>
                  <a:ext uri="{FF2B5EF4-FFF2-40B4-BE49-F238E27FC236}">
                    <a16:creationId xmlns:a16="http://schemas.microsoft.com/office/drawing/2014/main" id="{8CC92EDF-59EC-49EB-BC96-2B970D0ADE5F}"/>
                  </a:ext>
                </a:extLst>
              </p:cNvPr>
              <p:cNvSpPr>
                <a:spLocks/>
              </p:cNvSpPr>
              <p:nvPr/>
            </p:nvSpPr>
            <p:spPr bwMode="auto">
              <a:xfrm>
                <a:off x="6941" y="2567"/>
                <a:ext cx="16" cy="11"/>
              </a:xfrm>
              <a:custGeom>
                <a:avLst/>
                <a:gdLst>
                  <a:gd name="T0" fmla="*/ 0 w 16"/>
                  <a:gd name="T1" fmla="*/ 0 h 11"/>
                  <a:gd name="T2" fmla="*/ 0 w 16"/>
                  <a:gd name="T3" fmla="*/ 3 h 11"/>
                  <a:gd name="T4" fmla="*/ 3 w 16"/>
                  <a:gd name="T5" fmla="*/ 7 h 11"/>
                  <a:gd name="T6" fmla="*/ 7 w 16"/>
                  <a:gd name="T7" fmla="*/ 8 h 11"/>
                  <a:gd name="T8" fmla="*/ 10 w 16"/>
                  <a:gd name="T9" fmla="*/ 8 h 11"/>
                  <a:gd name="T10" fmla="*/ 13 w 16"/>
                  <a:gd name="T11" fmla="*/ 11 h 11"/>
                  <a:gd name="T12" fmla="*/ 15 w 16"/>
                  <a:gd name="T13" fmla="*/ 11 h 11"/>
                  <a:gd name="T14" fmla="*/ 16 w 16"/>
                  <a:gd name="T15" fmla="*/ 8 h 11"/>
                  <a:gd name="T16" fmla="*/ 16 w 16"/>
                  <a:gd name="T17" fmla="*/ 7 h 11"/>
                  <a:gd name="T18" fmla="*/ 15 w 16"/>
                  <a:gd name="T19" fmla="*/ 7 h 11"/>
                  <a:gd name="T20" fmla="*/ 13 w 16"/>
                  <a:gd name="T21" fmla="*/ 3 h 11"/>
                  <a:gd name="T22" fmla="*/ 8 w 16"/>
                  <a:gd name="T23" fmla="*/ 2 h 11"/>
                  <a:gd name="T24" fmla="*/ 5 w 16"/>
                  <a:gd name="T25" fmla="*/ 2 h 11"/>
                  <a:gd name="T26" fmla="*/ 2 w 16"/>
                  <a:gd name="T27" fmla="*/ 0 h 11"/>
                  <a:gd name="T28" fmla="*/ 0 w 16"/>
                  <a:gd name="T29"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 h="11">
                    <a:moveTo>
                      <a:pt x="0" y="0"/>
                    </a:moveTo>
                    <a:lnTo>
                      <a:pt x="0" y="3"/>
                    </a:lnTo>
                    <a:lnTo>
                      <a:pt x="3" y="7"/>
                    </a:lnTo>
                    <a:lnTo>
                      <a:pt x="7" y="8"/>
                    </a:lnTo>
                    <a:lnTo>
                      <a:pt x="10" y="8"/>
                    </a:lnTo>
                    <a:lnTo>
                      <a:pt x="13" y="11"/>
                    </a:lnTo>
                    <a:lnTo>
                      <a:pt x="15" y="11"/>
                    </a:lnTo>
                    <a:lnTo>
                      <a:pt x="16" y="8"/>
                    </a:lnTo>
                    <a:lnTo>
                      <a:pt x="16" y="7"/>
                    </a:lnTo>
                    <a:lnTo>
                      <a:pt x="15" y="7"/>
                    </a:lnTo>
                    <a:lnTo>
                      <a:pt x="13" y="3"/>
                    </a:lnTo>
                    <a:lnTo>
                      <a:pt x="8" y="2"/>
                    </a:lnTo>
                    <a:lnTo>
                      <a:pt x="5" y="2"/>
                    </a:lnTo>
                    <a:lnTo>
                      <a:pt x="2" y="0"/>
                    </a:lnTo>
                    <a:lnTo>
                      <a:pt x="0"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5" name="Freeform 421">
                <a:extLst>
                  <a:ext uri="{FF2B5EF4-FFF2-40B4-BE49-F238E27FC236}">
                    <a16:creationId xmlns:a16="http://schemas.microsoft.com/office/drawing/2014/main" id="{43395E07-45D5-4672-BD18-6C4E333F3C7A}"/>
                  </a:ext>
                </a:extLst>
              </p:cNvPr>
              <p:cNvSpPr>
                <a:spLocks/>
              </p:cNvSpPr>
              <p:nvPr/>
            </p:nvSpPr>
            <p:spPr bwMode="auto">
              <a:xfrm>
                <a:off x="6944" y="2601"/>
                <a:ext cx="8" cy="4"/>
              </a:xfrm>
              <a:custGeom>
                <a:avLst/>
                <a:gdLst>
                  <a:gd name="T0" fmla="*/ 4 w 8"/>
                  <a:gd name="T1" fmla="*/ 0 h 4"/>
                  <a:gd name="T2" fmla="*/ 0 w 8"/>
                  <a:gd name="T3" fmla="*/ 0 h 4"/>
                  <a:gd name="T4" fmla="*/ 0 w 8"/>
                  <a:gd name="T5" fmla="*/ 1 h 4"/>
                  <a:gd name="T6" fmla="*/ 2 w 8"/>
                  <a:gd name="T7" fmla="*/ 3 h 4"/>
                  <a:gd name="T8" fmla="*/ 4 w 8"/>
                  <a:gd name="T9" fmla="*/ 3 h 4"/>
                  <a:gd name="T10" fmla="*/ 7 w 8"/>
                  <a:gd name="T11" fmla="*/ 4 h 4"/>
                  <a:gd name="T12" fmla="*/ 8 w 8"/>
                  <a:gd name="T13" fmla="*/ 3 h 4"/>
                  <a:gd name="T14" fmla="*/ 5 w 8"/>
                  <a:gd name="T15" fmla="*/ 1 h 4"/>
                  <a:gd name="T16" fmla="*/ 4 w 8"/>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4">
                    <a:moveTo>
                      <a:pt x="4" y="0"/>
                    </a:moveTo>
                    <a:lnTo>
                      <a:pt x="0" y="0"/>
                    </a:lnTo>
                    <a:lnTo>
                      <a:pt x="0" y="1"/>
                    </a:lnTo>
                    <a:lnTo>
                      <a:pt x="2" y="3"/>
                    </a:lnTo>
                    <a:lnTo>
                      <a:pt x="4" y="3"/>
                    </a:lnTo>
                    <a:lnTo>
                      <a:pt x="7" y="4"/>
                    </a:lnTo>
                    <a:lnTo>
                      <a:pt x="8" y="3"/>
                    </a:lnTo>
                    <a:lnTo>
                      <a:pt x="5" y="1"/>
                    </a:lnTo>
                    <a:lnTo>
                      <a:pt x="4"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6" name="Freeform 422">
                <a:extLst>
                  <a:ext uri="{FF2B5EF4-FFF2-40B4-BE49-F238E27FC236}">
                    <a16:creationId xmlns:a16="http://schemas.microsoft.com/office/drawing/2014/main" id="{B2D0026F-CD5F-4CDC-B3A0-868EB56CFE14}"/>
                  </a:ext>
                </a:extLst>
              </p:cNvPr>
              <p:cNvSpPr>
                <a:spLocks/>
              </p:cNvSpPr>
              <p:nvPr/>
            </p:nvSpPr>
            <p:spPr bwMode="auto">
              <a:xfrm>
                <a:off x="6905" y="2545"/>
                <a:ext cx="4" cy="5"/>
              </a:xfrm>
              <a:custGeom>
                <a:avLst/>
                <a:gdLst>
                  <a:gd name="T0" fmla="*/ 1 w 4"/>
                  <a:gd name="T1" fmla="*/ 0 h 5"/>
                  <a:gd name="T2" fmla="*/ 0 w 4"/>
                  <a:gd name="T3" fmla="*/ 1 h 5"/>
                  <a:gd name="T4" fmla="*/ 0 w 4"/>
                  <a:gd name="T5" fmla="*/ 3 h 5"/>
                  <a:gd name="T6" fmla="*/ 1 w 4"/>
                  <a:gd name="T7" fmla="*/ 5 h 5"/>
                  <a:gd name="T8" fmla="*/ 3 w 4"/>
                  <a:gd name="T9" fmla="*/ 3 h 5"/>
                  <a:gd name="T10" fmla="*/ 4 w 4"/>
                  <a:gd name="T11" fmla="*/ 3 h 5"/>
                  <a:gd name="T12" fmla="*/ 1 w 4"/>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4" h="5">
                    <a:moveTo>
                      <a:pt x="1" y="0"/>
                    </a:moveTo>
                    <a:lnTo>
                      <a:pt x="0" y="1"/>
                    </a:lnTo>
                    <a:lnTo>
                      <a:pt x="0" y="3"/>
                    </a:lnTo>
                    <a:lnTo>
                      <a:pt x="1" y="5"/>
                    </a:lnTo>
                    <a:lnTo>
                      <a:pt x="3" y="3"/>
                    </a:lnTo>
                    <a:lnTo>
                      <a:pt x="4" y="3"/>
                    </a:lnTo>
                    <a:lnTo>
                      <a:pt x="1"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7" name="Freeform 423">
                <a:extLst>
                  <a:ext uri="{FF2B5EF4-FFF2-40B4-BE49-F238E27FC236}">
                    <a16:creationId xmlns:a16="http://schemas.microsoft.com/office/drawing/2014/main" id="{92674C88-D57A-45A0-823A-AAFD4F8EF7DC}"/>
                  </a:ext>
                </a:extLst>
              </p:cNvPr>
              <p:cNvSpPr>
                <a:spLocks/>
              </p:cNvSpPr>
              <p:nvPr/>
            </p:nvSpPr>
            <p:spPr bwMode="auto">
              <a:xfrm>
                <a:off x="6866" y="2495"/>
                <a:ext cx="5" cy="5"/>
              </a:xfrm>
              <a:custGeom>
                <a:avLst/>
                <a:gdLst>
                  <a:gd name="T0" fmla="*/ 3 w 5"/>
                  <a:gd name="T1" fmla="*/ 0 h 5"/>
                  <a:gd name="T2" fmla="*/ 2 w 5"/>
                  <a:gd name="T3" fmla="*/ 2 h 5"/>
                  <a:gd name="T4" fmla="*/ 0 w 5"/>
                  <a:gd name="T5" fmla="*/ 4 h 5"/>
                  <a:gd name="T6" fmla="*/ 2 w 5"/>
                  <a:gd name="T7" fmla="*/ 4 h 5"/>
                  <a:gd name="T8" fmla="*/ 3 w 5"/>
                  <a:gd name="T9" fmla="*/ 5 h 5"/>
                  <a:gd name="T10" fmla="*/ 5 w 5"/>
                  <a:gd name="T11" fmla="*/ 2 h 5"/>
                  <a:gd name="T12" fmla="*/ 3 w 5"/>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5" h="5">
                    <a:moveTo>
                      <a:pt x="3" y="0"/>
                    </a:moveTo>
                    <a:lnTo>
                      <a:pt x="2" y="2"/>
                    </a:lnTo>
                    <a:lnTo>
                      <a:pt x="0" y="4"/>
                    </a:lnTo>
                    <a:lnTo>
                      <a:pt x="2" y="4"/>
                    </a:lnTo>
                    <a:lnTo>
                      <a:pt x="3" y="5"/>
                    </a:lnTo>
                    <a:lnTo>
                      <a:pt x="5" y="2"/>
                    </a:lnTo>
                    <a:lnTo>
                      <a:pt x="3"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8" name="Freeform 424">
                <a:extLst>
                  <a:ext uri="{FF2B5EF4-FFF2-40B4-BE49-F238E27FC236}">
                    <a16:creationId xmlns:a16="http://schemas.microsoft.com/office/drawing/2014/main" id="{3ED111AD-1CB3-436C-90D1-5135F2F5AD57}"/>
                  </a:ext>
                </a:extLst>
              </p:cNvPr>
              <p:cNvSpPr>
                <a:spLocks/>
              </p:cNvSpPr>
              <p:nvPr/>
            </p:nvSpPr>
            <p:spPr bwMode="auto">
              <a:xfrm>
                <a:off x="6871" y="2503"/>
                <a:ext cx="3" cy="7"/>
              </a:xfrm>
              <a:custGeom>
                <a:avLst/>
                <a:gdLst>
                  <a:gd name="T0" fmla="*/ 0 w 3"/>
                  <a:gd name="T1" fmla="*/ 0 h 7"/>
                  <a:gd name="T2" fmla="*/ 0 w 3"/>
                  <a:gd name="T3" fmla="*/ 2 h 7"/>
                  <a:gd name="T4" fmla="*/ 2 w 3"/>
                  <a:gd name="T5" fmla="*/ 4 h 7"/>
                  <a:gd name="T6" fmla="*/ 2 w 3"/>
                  <a:gd name="T7" fmla="*/ 7 h 7"/>
                  <a:gd name="T8" fmla="*/ 3 w 3"/>
                  <a:gd name="T9" fmla="*/ 5 h 7"/>
                  <a:gd name="T10" fmla="*/ 3 w 3"/>
                  <a:gd name="T11" fmla="*/ 2 h 7"/>
                  <a:gd name="T12" fmla="*/ 0 w 3"/>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3" h="7">
                    <a:moveTo>
                      <a:pt x="0" y="0"/>
                    </a:moveTo>
                    <a:lnTo>
                      <a:pt x="0" y="2"/>
                    </a:lnTo>
                    <a:lnTo>
                      <a:pt x="2" y="4"/>
                    </a:lnTo>
                    <a:lnTo>
                      <a:pt x="2" y="7"/>
                    </a:lnTo>
                    <a:lnTo>
                      <a:pt x="3" y="5"/>
                    </a:lnTo>
                    <a:lnTo>
                      <a:pt x="3" y="2"/>
                    </a:lnTo>
                    <a:lnTo>
                      <a:pt x="0"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9" name="Freeform 425">
                <a:extLst>
                  <a:ext uri="{FF2B5EF4-FFF2-40B4-BE49-F238E27FC236}">
                    <a16:creationId xmlns:a16="http://schemas.microsoft.com/office/drawing/2014/main" id="{A014D00A-915F-4037-8734-B87AEA1A492E}"/>
                  </a:ext>
                </a:extLst>
              </p:cNvPr>
              <p:cNvSpPr>
                <a:spLocks/>
              </p:cNvSpPr>
              <p:nvPr/>
            </p:nvSpPr>
            <p:spPr bwMode="auto">
              <a:xfrm>
                <a:off x="6678" y="2470"/>
                <a:ext cx="137" cy="119"/>
              </a:xfrm>
              <a:custGeom>
                <a:avLst/>
                <a:gdLst>
                  <a:gd name="T0" fmla="*/ 113 w 137"/>
                  <a:gd name="T1" fmla="*/ 94 h 119"/>
                  <a:gd name="T2" fmla="*/ 105 w 137"/>
                  <a:gd name="T3" fmla="*/ 88 h 119"/>
                  <a:gd name="T4" fmla="*/ 99 w 137"/>
                  <a:gd name="T5" fmla="*/ 76 h 119"/>
                  <a:gd name="T6" fmla="*/ 90 w 137"/>
                  <a:gd name="T7" fmla="*/ 70 h 119"/>
                  <a:gd name="T8" fmla="*/ 86 w 137"/>
                  <a:gd name="T9" fmla="*/ 60 h 119"/>
                  <a:gd name="T10" fmla="*/ 97 w 137"/>
                  <a:gd name="T11" fmla="*/ 52 h 119"/>
                  <a:gd name="T12" fmla="*/ 86 w 137"/>
                  <a:gd name="T13" fmla="*/ 48 h 119"/>
                  <a:gd name="T14" fmla="*/ 69 w 137"/>
                  <a:gd name="T15" fmla="*/ 41 h 119"/>
                  <a:gd name="T16" fmla="*/ 69 w 137"/>
                  <a:gd name="T17" fmla="*/ 32 h 119"/>
                  <a:gd name="T18" fmla="*/ 59 w 137"/>
                  <a:gd name="T19" fmla="*/ 24 h 119"/>
                  <a:gd name="T20" fmla="*/ 51 w 137"/>
                  <a:gd name="T21" fmla="*/ 17 h 119"/>
                  <a:gd name="T22" fmla="*/ 42 w 137"/>
                  <a:gd name="T23" fmla="*/ 14 h 119"/>
                  <a:gd name="T24" fmla="*/ 23 w 137"/>
                  <a:gd name="T25" fmla="*/ 8 h 119"/>
                  <a:gd name="T26" fmla="*/ 15 w 137"/>
                  <a:gd name="T27" fmla="*/ 5 h 119"/>
                  <a:gd name="T28" fmla="*/ 3 w 137"/>
                  <a:gd name="T29" fmla="*/ 0 h 119"/>
                  <a:gd name="T30" fmla="*/ 0 w 137"/>
                  <a:gd name="T31" fmla="*/ 60 h 119"/>
                  <a:gd name="T32" fmla="*/ 8 w 137"/>
                  <a:gd name="T33" fmla="*/ 96 h 119"/>
                  <a:gd name="T34" fmla="*/ 21 w 137"/>
                  <a:gd name="T35" fmla="*/ 99 h 119"/>
                  <a:gd name="T36" fmla="*/ 31 w 137"/>
                  <a:gd name="T37" fmla="*/ 94 h 119"/>
                  <a:gd name="T38" fmla="*/ 29 w 137"/>
                  <a:gd name="T39" fmla="*/ 88 h 119"/>
                  <a:gd name="T40" fmla="*/ 19 w 137"/>
                  <a:gd name="T41" fmla="*/ 83 h 119"/>
                  <a:gd name="T42" fmla="*/ 13 w 137"/>
                  <a:gd name="T43" fmla="*/ 75 h 119"/>
                  <a:gd name="T44" fmla="*/ 10 w 137"/>
                  <a:gd name="T45" fmla="*/ 72 h 119"/>
                  <a:gd name="T46" fmla="*/ 16 w 137"/>
                  <a:gd name="T47" fmla="*/ 78 h 119"/>
                  <a:gd name="T48" fmla="*/ 23 w 137"/>
                  <a:gd name="T49" fmla="*/ 84 h 119"/>
                  <a:gd name="T50" fmla="*/ 35 w 137"/>
                  <a:gd name="T51" fmla="*/ 83 h 119"/>
                  <a:gd name="T52" fmla="*/ 34 w 137"/>
                  <a:gd name="T53" fmla="*/ 78 h 119"/>
                  <a:gd name="T54" fmla="*/ 35 w 137"/>
                  <a:gd name="T55" fmla="*/ 78 h 119"/>
                  <a:gd name="T56" fmla="*/ 39 w 137"/>
                  <a:gd name="T57" fmla="*/ 76 h 119"/>
                  <a:gd name="T58" fmla="*/ 37 w 137"/>
                  <a:gd name="T59" fmla="*/ 70 h 119"/>
                  <a:gd name="T60" fmla="*/ 43 w 137"/>
                  <a:gd name="T61" fmla="*/ 75 h 119"/>
                  <a:gd name="T62" fmla="*/ 46 w 137"/>
                  <a:gd name="T63" fmla="*/ 72 h 119"/>
                  <a:gd name="T64" fmla="*/ 46 w 137"/>
                  <a:gd name="T65" fmla="*/ 72 h 119"/>
                  <a:gd name="T66" fmla="*/ 53 w 137"/>
                  <a:gd name="T67" fmla="*/ 73 h 119"/>
                  <a:gd name="T68" fmla="*/ 59 w 137"/>
                  <a:gd name="T69" fmla="*/ 72 h 119"/>
                  <a:gd name="T70" fmla="*/ 62 w 137"/>
                  <a:gd name="T71" fmla="*/ 78 h 119"/>
                  <a:gd name="T72" fmla="*/ 75 w 137"/>
                  <a:gd name="T73" fmla="*/ 88 h 119"/>
                  <a:gd name="T74" fmla="*/ 85 w 137"/>
                  <a:gd name="T75" fmla="*/ 97 h 119"/>
                  <a:gd name="T76" fmla="*/ 94 w 137"/>
                  <a:gd name="T77" fmla="*/ 110 h 119"/>
                  <a:gd name="T78" fmla="*/ 102 w 137"/>
                  <a:gd name="T79" fmla="*/ 111 h 119"/>
                  <a:gd name="T80" fmla="*/ 117 w 137"/>
                  <a:gd name="T81" fmla="*/ 111 h 119"/>
                  <a:gd name="T82" fmla="*/ 126 w 137"/>
                  <a:gd name="T83" fmla="*/ 115 h 119"/>
                  <a:gd name="T84" fmla="*/ 131 w 137"/>
                  <a:gd name="T85" fmla="*/ 119 h 119"/>
                  <a:gd name="T86" fmla="*/ 131 w 137"/>
                  <a:gd name="T87" fmla="*/ 115 h 119"/>
                  <a:gd name="T88" fmla="*/ 137 w 137"/>
                  <a:gd name="T89" fmla="*/ 111 h 119"/>
                  <a:gd name="T90" fmla="*/ 121 w 137"/>
                  <a:gd name="T91" fmla="*/ 107 h 119"/>
                  <a:gd name="T92" fmla="*/ 126 w 137"/>
                  <a:gd name="T93" fmla="*/ 104 h 119"/>
                  <a:gd name="T94" fmla="*/ 115 w 137"/>
                  <a:gd name="T95" fmla="*/ 9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7" h="119">
                    <a:moveTo>
                      <a:pt x="117" y="96"/>
                    </a:moveTo>
                    <a:lnTo>
                      <a:pt x="115" y="94"/>
                    </a:lnTo>
                    <a:lnTo>
                      <a:pt x="113" y="94"/>
                    </a:lnTo>
                    <a:lnTo>
                      <a:pt x="113" y="94"/>
                    </a:lnTo>
                    <a:lnTo>
                      <a:pt x="110" y="94"/>
                    </a:lnTo>
                    <a:lnTo>
                      <a:pt x="109" y="94"/>
                    </a:lnTo>
                    <a:lnTo>
                      <a:pt x="107" y="91"/>
                    </a:lnTo>
                    <a:lnTo>
                      <a:pt x="105" y="88"/>
                    </a:lnTo>
                    <a:lnTo>
                      <a:pt x="104" y="86"/>
                    </a:lnTo>
                    <a:lnTo>
                      <a:pt x="102" y="80"/>
                    </a:lnTo>
                    <a:lnTo>
                      <a:pt x="101" y="80"/>
                    </a:lnTo>
                    <a:lnTo>
                      <a:pt x="99" y="76"/>
                    </a:lnTo>
                    <a:lnTo>
                      <a:pt x="96" y="76"/>
                    </a:lnTo>
                    <a:lnTo>
                      <a:pt x="94" y="76"/>
                    </a:lnTo>
                    <a:lnTo>
                      <a:pt x="93" y="73"/>
                    </a:lnTo>
                    <a:lnTo>
                      <a:pt x="90" y="70"/>
                    </a:lnTo>
                    <a:lnTo>
                      <a:pt x="90" y="67"/>
                    </a:lnTo>
                    <a:lnTo>
                      <a:pt x="86" y="65"/>
                    </a:lnTo>
                    <a:lnTo>
                      <a:pt x="85" y="62"/>
                    </a:lnTo>
                    <a:lnTo>
                      <a:pt x="86" y="60"/>
                    </a:lnTo>
                    <a:lnTo>
                      <a:pt x="91" y="62"/>
                    </a:lnTo>
                    <a:lnTo>
                      <a:pt x="96" y="59"/>
                    </a:lnTo>
                    <a:lnTo>
                      <a:pt x="97" y="56"/>
                    </a:lnTo>
                    <a:lnTo>
                      <a:pt x="97" y="52"/>
                    </a:lnTo>
                    <a:lnTo>
                      <a:pt x="94" y="49"/>
                    </a:lnTo>
                    <a:lnTo>
                      <a:pt x="91" y="48"/>
                    </a:lnTo>
                    <a:lnTo>
                      <a:pt x="90" y="49"/>
                    </a:lnTo>
                    <a:lnTo>
                      <a:pt x="86" y="48"/>
                    </a:lnTo>
                    <a:lnTo>
                      <a:pt x="82" y="46"/>
                    </a:lnTo>
                    <a:lnTo>
                      <a:pt x="78" y="43"/>
                    </a:lnTo>
                    <a:lnTo>
                      <a:pt x="77" y="43"/>
                    </a:lnTo>
                    <a:lnTo>
                      <a:pt x="69" y="41"/>
                    </a:lnTo>
                    <a:lnTo>
                      <a:pt x="69" y="40"/>
                    </a:lnTo>
                    <a:lnTo>
                      <a:pt x="70" y="37"/>
                    </a:lnTo>
                    <a:lnTo>
                      <a:pt x="70" y="33"/>
                    </a:lnTo>
                    <a:lnTo>
                      <a:pt x="69" y="32"/>
                    </a:lnTo>
                    <a:lnTo>
                      <a:pt x="64" y="25"/>
                    </a:lnTo>
                    <a:lnTo>
                      <a:pt x="62" y="25"/>
                    </a:lnTo>
                    <a:lnTo>
                      <a:pt x="61" y="27"/>
                    </a:lnTo>
                    <a:lnTo>
                      <a:pt x="59" y="24"/>
                    </a:lnTo>
                    <a:lnTo>
                      <a:pt x="58" y="22"/>
                    </a:lnTo>
                    <a:lnTo>
                      <a:pt x="56" y="21"/>
                    </a:lnTo>
                    <a:lnTo>
                      <a:pt x="53" y="21"/>
                    </a:lnTo>
                    <a:lnTo>
                      <a:pt x="51" y="17"/>
                    </a:lnTo>
                    <a:lnTo>
                      <a:pt x="51" y="19"/>
                    </a:lnTo>
                    <a:lnTo>
                      <a:pt x="48" y="17"/>
                    </a:lnTo>
                    <a:lnTo>
                      <a:pt x="45" y="17"/>
                    </a:lnTo>
                    <a:lnTo>
                      <a:pt x="42" y="14"/>
                    </a:lnTo>
                    <a:lnTo>
                      <a:pt x="39" y="14"/>
                    </a:lnTo>
                    <a:lnTo>
                      <a:pt x="34" y="11"/>
                    </a:lnTo>
                    <a:lnTo>
                      <a:pt x="26" y="9"/>
                    </a:lnTo>
                    <a:lnTo>
                      <a:pt x="23" y="8"/>
                    </a:lnTo>
                    <a:lnTo>
                      <a:pt x="23" y="6"/>
                    </a:lnTo>
                    <a:lnTo>
                      <a:pt x="21" y="6"/>
                    </a:lnTo>
                    <a:lnTo>
                      <a:pt x="19" y="8"/>
                    </a:lnTo>
                    <a:lnTo>
                      <a:pt x="15" y="5"/>
                    </a:lnTo>
                    <a:lnTo>
                      <a:pt x="13" y="3"/>
                    </a:lnTo>
                    <a:lnTo>
                      <a:pt x="10" y="3"/>
                    </a:lnTo>
                    <a:lnTo>
                      <a:pt x="5" y="1"/>
                    </a:lnTo>
                    <a:lnTo>
                      <a:pt x="3" y="0"/>
                    </a:lnTo>
                    <a:lnTo>
                      <a:pt x="2" y="54"/>
                    </a:lnTo>
                    <a:lnTo>
                      <a:pt x="0" y="57"/>
                    </a:lnTo>
                    <a:lnTo>
                      <a:pt x="0" y="59"/>
                    </a:lnTo>
                    <a:lnTo>
                      <a:pt x="0" y="60"/>
                    </a:lnTo>
                    <a:lnTo>
                      <a:pt x="0" y="96"/>
                    </a:lnTo>
                    <a:lnTo>
                      <a:pt x="5" y="96"/>
                    </a:lnTo>
                    <a:lnTo>
                      <a:pt x="7" y="96"/>
                    </a:lnTo>
                    <a:lnTo>
                      <a:pt x="8" y="96"/>
                    </a:lnTo>
                    <a:lnTo>
                      <a:pt x="16" y="96"/>
                    </a:lnTo>
                    <a:lnTo>
                      <a:pt x="18" y="96"/>
                    </a:lnTo>
                    <a:lnTo>
                      <a:pt x="19" y="97"/>
                    </a:lnTo>
                    <a:lnTo>
                      <a:pt x="21" y="99"/>
                    </a:lnTo>
                    <a:lnTo>
                      <a:pt x="23" y="99"/>
                    </a:lnTo>
                    <a:lnTo>
                      <a:pt x="26" y="97"/>
                    </a:lnTo>
                    <a:lnTo>
                      <a:pt x="31" y="96"/>
                    </a:lnTo>
                    <a:lnTo>
                      <a:pt x="31" y="94"/>
                    </a:lnTo>
                    <a:lnTo>
                      <a:pt x="32" y="96"/>
                    </a:lnTo>
                    <a:lnTo>
                      <a:pt x="34" y="94"/>
                    </a:lnTo>
                    <a:lnTo>
                      <a:pt x="34" y="91"/>
                    </a:lnTo>
                    <a:lnTo>
                      <a:pt x="29" y="88"/>
                    </a:lnTo>
                    <a:lnTo>
                      <a:pt x="26" y="86"/>
                    </a:lnTo>
                    <a:lnTo>
                      <a:pt x="23" y="84"/>
                    </a:lnTo>
                    <a:lnTo>
                      <a:pt x="21" y="84"/>
                    </a:lnTo>
                    <a:lnTo>
                      <a:pt x="19" y="83"/>
                    </a:lnTo>
                    <a:lnTo>
                      <a:pt x="18" y="83"/>
                    </a:lnTo>
                    <a:lnTo>
                      <a:pt x="16" y="81"/>
                    </a:lnTo>
                    <a:lnTo>
                      <a:pt x="16" y="78"/>
                    </a:lnTo>
                    <a:lnTo>
                      <a:pt x="13" y="75"/>
                    </a:lnTo>
                    <a:lnTo>
                      <a:pt x="10" y="75"/>
                    </a:lnTo>
                    <a:lnTo>
                      <a:pt x="10" y="72"/>
                    </a:lnTo>
                    <a:lnTo>
                      <a:pt x="8" y="70"/>
                    </a:lnTo>
                    <a:lnTo>
                      <a:pt x="10" y="72"/>
                    </a:lnTo>
                    <a:lnTo>
                      <a:pt x="11" y="73"/>
                    </a:lnTo>
                    <a:lnTo>
                      <a:pt x="13" y="75"/>
                    </a:lnTo>
                    <a:lnTo>
                      <a:pt x="16" y="76"/>
                    </a:lnTo>
                    <a:lnTo>
                      <a:pt x="16" y="78"/>
                    </a:lnTo>
                    <a:lnTo>
                      <a:pt x="16" y="81"/>
                    </a:lnTo>
                    <a:lnTo>
                      <a:pt x="18" y="81"/>
                    </a:lnTo>
                    <a:lnTo>
                      <a:pt x="21" y="83"/>
                    </a:lnTo>
                    <a:lnTo>
                      <a:pt x="23" y="84"/>
                    </a:lnTo>
                    <a:lnTo>
                      <a:pt x="24" y="84"/>
                    </a:lnTo>
                    <a:lnTo>
                      <a:pt x="27" y="84"/>
                    </a:lnTo>
                    <a:lnTo>
                      <a:pt x="32" y="83"/>
                    </a:lnTo>
                    <a:lnTo>
                      <a:pt x="35" y="83"/>
                    </a:lnTo>
                    <a:lnTo>
                      <a:pt x="37" y="83"/>
                    </a:lnTo>
                    <a:lnTo>
                      <a:pt x="37" y="81"/>
                    </a:lnTo>
                    <a:lnTo>
                      <a:pt x="34" y="80"/>
                    </a:lnTo>
                    <a:lnTo>
                      <a:pt x="34" y="78"/>
                    </a:lnTo>
                    <a:lnTo>
                      <a:pt x="32" y="78"/>
                    </a:lnTo>
                    <a:lnTo>
                      <a:pt x="31" y="76"/>
                    </a:lnTo>
                    <a:lnTo>
                      <a:pt x="32" y="78"/>
                    </a:lnTo>
                    <a:lnTo>
                      <a:pt x="35" y="78"/>
                    </a:lnTo>
                    <a:lnTo>
                      <a:pt x="37" y="80"/>
                    </a:lnTo>
                    <a:lnTo>
                      <a:pt x="40" y="80"/>
                    </a:lnTo>
                    <a:lnTo>
                      <a:pt x="39" y="78"/>
                    </a:lnTo>
                    <a:lnTo>
                      <a:pt x="39" y="76"/>
                    </a:lnTo>
                    <a:lnTo>
                      <a:pt x="40" y="76"/>
                    </a:lnTo>
                    <a:lnTo>
                      <a:pt x="40" y="75"/>
                    </a:lnTo>
                    <a:lnTo>
                      <a:pt x="40" y="72"/>
                    </a:lnTo>
                    <a:lnTo>
                      <a:pt x="37" y="70"/>
                    </a:lnTo>
                    <a:lnTo>
                      <a:pt x="37" y="68"/>
                    </a:lnTo>
                    <a:lnTo>
                      <a:pt x="40" y="70"/>
                    </a:lnTo>
                    <a:lnTo>
                      <a:pt x="40" y="72"/>
                    </a:lnTo>
                    <a:lnTo>
                      <a:pt x="43" y="75"/>
                    </a:lnTo>
                    <a:lnTo>
                      <a:pt x="45" y="75"/>
                    </a:lnTo>
                    <a:lnTo>
                      <a:pt x="46" y="73"/>
                    </a:lnTo>
                    <a:lnTo>
                      <a:pt x="45" y="72"/>
                    </a:lnTo>
                    <a:lnTo>
                      <a:pt x="46" y="72"/>
                    </a:lnTo>
                    <a:lnTo>
                      <a:pt x="46" y="75"/>
                    </a:lnTo>
                    <a:lnTo>
                      <a:pt x="48" y="75"/>
                    </a:lnTo>
                    <a:lnTo>
                      <a:pt x="48" y="73"/>
                    </a:lnTo>
                    <a:lnTo>
                      <a:pt x="46" y="72"/>
                    </a:lnTo>
                    <a:lnTo>
                      <a:pt x="48" y="68"/>
                    </a:lnTo>
                    <a:lnTo>
                      <a:pt x="50" y="70"/>
                    </a:lnTo>
                    <a:lnTo>
                      <a:pt x="53" y="70"/>
                    </a:lnTo>
                    <a:lnTo>
                      <a:pt x="53" y="73"/>
                    </a:lnTo>
                    <a:lnTo>
                      <a:pt x="54" y="73"/>
                    </a:lnTo>
                    <a:lnTo>
                      <a:pt x="58" y="73"/>
                    </a:lnTo>
                    <a:lnTo>
                      <a:pt x="58" y="73"/>
                    </a:lnTo>
                    <a:lnTo>
                      <a:pt x="59" y="72"/>
                    </a:lnTo>
                    <a:lnTo>
                      <a:pt x="59" y="75"/>
                    </a:lnTo>
                    <a:lnTo>
                      <a:pt x="59" y="76"/>
                    </a:lnTo>
                    <a:lnTo>
                      <a:pt x="61" y="76"/>
                    </a:lnTo>
                    <a:lnTo>
                      <a:pt x="62" y="78"/>
                    </a:lnTo>
                    <a:lnTo>
                      <a:pt x="70" y="80"/>
                    </a:lnTo>
                    <a:lnTo>
                      <a:pt x="72" y="81"/>
                    </a:lnTo>
                    <a:lnTo>
                      <a:pt x="74" y="84"/>
                    </a:lnTo>
                    <a:lnTo>
                      <a:pt x="75" y="88"/>
                    </a:lnTo>
                    <a:lnTo>
                      <a:pt x="80" y="92"/>
                    </a:lnTo>
                    <a:lnTo>
                      <a:pt x="80" y="94"/>
                    </a:lnTo>
                    <a:lnTo>
                      <a:pt x="83" y="96"/>
                    </a:lnTo>
                    <a:lnTo>
                      <a:pt x="85" y="97"/>
                    </a:lnTo>
                    <a:lnTo>
                      <a:pt x="85" y="99"/>
                    </a:lnTo>
                    <a:lnTo>
                      <a:pt x="91" y="105"/>
                    </a:lnTo>
                    <a:lnTo>
                      <a:pt x="91" y="108"/>
                    </a:lnTo>
                    <a:lnTo>
                      <a:pt x="94" y="110"/>
                    </a:lnTo>
                    <a:lnTo>
                      <a:pt x="97" y="110"/>
                    </a:lnTo>
                    <a:lnTo>
                      <a:pt x="99" y="110"/>
                    </a:lnTo>
                    <a:lnTo>
                      <a:pt x="101" y="110"/>
                    </a:lnTo>
                    <a:lnTo>
                      <a:pt x="102" y="111"/>
                    </a:lnTo>
                    <a:lnTo>
                      <a:pt x="107" y="110"/>
                    </a:lnTo>
                    <a:lnTo>
                      <a:pt x="110" y="111"/>
                    </a:lnTo>
                    <a:lnTo>
                      <a:pt x="112" y="111"/>
                    </a:lnTo>
                    <a:lnTo>
                      <a:pt x="117" y="111"/>
                    </a:lnTo>
                    <a:lnTo>
                      <a:pt x="118" y="113"/>
                    </a:lnTo>
                    <a:lnTo>
                      <a:pt x="121" y="113"/>
                    </a:lnTo>
                    <a:lnTo>
                      <a:pt x="123" y="115"/>
                    </a:lnTo>
                    <a:lnTo>
                      <a:pt x="126" y="115"/>
                    </a:lnTo>
                    <a:lnTo>
                      <a:pt x="126" y="115"/>
                    </a:lnTo>
                    <a:lnTo>
                      <a:pt x="125" y="116"/>
                    </a:lnTo>
                    <a:lnTo>
                      <a:pt x="128" y="118"/>
                    </a:lnTo>
                    <a:lnTo>
                      <a:pt x="131" y="119"/>
                    </a:lnTo>
                    <a:lnTo>
                      <a:pt x="134" y="118"/>
                    </a:lnTo>
                    <a:lnTo>
                      <a:pt x="136" y="116"/>
                    </a:lnTo>
                    <a:lnTo>
                      <a:pt x="131" y="115"/>
                    </a:lnTo>
                    <a:lnTo>
                      <a:pt x="131" y="115"/>
                    </a:lnTo>
                    <a:lnTo>
                      <a:pt x="131" y="113"/>
                    </a:lnTo>
                    <a:lnTo>
                      <a:pt x="133" y="111"/>
                    </a:lnTo>
                    <a:lnTo>
                      <a:pt x="136" y="113"/>
                    </a:lnTo>
                    <a:lnTo>
                      <a:pt x="137" y="111"/>
                    </a:lnTo>
                    <a:lnTo>
                      <a:pt x="133" y="110"/>
                    </a:lnTo>
                    <a:lnTo>
                      <a:pt x="126" y="110"/>
                    </a:lnTo>
                    <a:lnTo>
                      <a:pt x="123" y="108"/>
                    </a:lnTo>
                    <a:lnTo>
                      <a:pt x="121" y="107"/>
                    </a:lnTo>
                    <a:lnTo>
                      <a:pt x="125" y="105"/>
                    </a:lnTo>
                    <a:lnTo>
                      <a:pt x="126" y="105"/>
                    </a:lnTo>
                    <a:lnTo>
                      <a:pt x="128" y="104"/>
                    </a:lnTo>
                    <a:lnTo>
                      <a:pt x="126" y="104"/>
                    </a:lnTo>
                    <a:lnTo>
                      <a:pt x="121" y="104"/>
                    </a:lnTo>
                    <a:lnTo>
                      <a:pt x="117" y="102"/>
                    </a:lnTo>
                    <a:lnTo>
                      <a:pt x="115" y="100"/>
                    </a:lnTo>
                    <a:lnTo>
                      <a:pt x="115" y="99"/>
                    </a:lnTo>
                    <a:lnTo>
                      <a:pt x="117" y="97"/>
                    </a:lnTo>
                    <a:lnTo>
                      <a:pt x="117" y="96"/>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0" name="Freeform 426">
                <a:extLst>
                  <a:ext uri="{FF2B5EF4-FFF2-40B4-BE49-F238E27FC236}">
                    <a16:creationId xmlns:a16="http://schemas.microsoft.com/office/drawing/2014/main" id="{EF48E333-47A9-41B9-BB4F-BF97C4D65FA4}"/>
                  </a:ext>
                </a:extLst>
              </p:cNvPr>
              <p:cNvSpPr>
                <a:spLocks/>
              </p:cNvSpPr>
              <p:nvPr/>
            </p:nvSpPr>
            <p:spPr bwMode="auto">
              <a:xfrm>
                <a:off x="6874" y="2510"/>
                <a:ext cx="18" cy="20"/>
              </a:xfrm>
              <a:custGeom>
                <a:avLst/>
                <a:gdLst>
                  <a:gd name="T0" fmla="*/ 10 w 18"/>
                  <a:gd name="T1" fmla="*/ 8 h 20"/>
                  <a:gd name="T2" fmla="*/ 7 w 18"/>
                  <a:gd name="T3" fmla="*/ 6 h 20"/>
                  <a:gd name="T4" fmla="*/ 5 w 18"/>
                  <a:gd name="T5" fmla="*/ 3 h 20"/>
                  <a:gd name="T6" fmla="*/ 3 w 18"/>
                  <a:gd name="T7" fmla="*/ 0 h 20"/>
                  <a:gd name="T8" fmla="*/ 0 w 18"/>
                  <a:gd name="T9" fmla="*/ 1 h 20"/>
                  <a:gd name="T10" fmla="*/ 0 w 18"/>
                  <a:gd name="T11" fmla="*/ 3 h 20"/>
                  <a:gd name="T12" fmla="*/ 0 w 18"/>
                  <a:gd name="T13" fmla="*/ 6 h 20"/>
                  <a:gd name="T14" fmla="*/ 0 w 18"/>
                  <a:gd name="T15" fmla="*/ 9 h 20"/>
                  <a:gd name="T16" fmla="*/ 3 w 18"/>
                  <a:gd name="T17" fmla="*/ 11 h 20"/>
                  <a:gd name="T18" fmla="*/ 7 w 18"/>
                  <a:gd name="T19" fmla="*/ 16 h 20"/>
                  <a:gd name="T20" fmla="*/ 5 w 18"/>
                  <a:gd name="T21" fmla="*/ 17 h 20"/>
                  <a:gd name="T22" fmla="*/ 7 w 18"/>
                  <a:gd name="T23" fmla="*/ 20 h 20"/>
                  <a:gd name="T24" fmla="*/ 8 w 18"/>
                  <a:gd name="T25" fmla="*/ 20 h 20"/>
                  <a:gd name="T26" fmla="*/ 11 w 18"/>
                  <a:gd name="T27" fmla="*/ 20 h 20"/>
                  <a:gd name="T28" fmla="*/ 15 w 18"/>
                  <a:gd name="T29" fmla="*/ 20 h 20"/>
                  <a:gd name="T30" fmla="*/ 15 w 18"/>
                  <a:gd name="T31" fmla="*/ 19 h 20"/>
                  <a:gd name="T32" fmla="*/ 16 w 18"/>
                  <a:gd name="T33" fmla="*/ 19 h 20"/>
                  <a:gd name="T34" fmla="*/ 18 w 18"/>
                  <a:gd name="T35" fmla="*/ 14 h 20"/>
                  <a:gd name="T36" fmla="*/ 15 w 18"/>
                  <a:gd name="T37" fmla="*/ 11 h 20"/>
                  <a:gd name="T38" fmla="*/ 10 w 18"/>
                  <a:gd name="T39" fmla="*/ 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 h="20">
                    <a:moveTo>
                      <a:pt x="10" y="8"/>
                    </a:moveTo>
                    <a:lnTo>
                      <a:pt x="7" y="6"/>
                    </a:lnTo>
                    <a:lnTo>
                      <a:pt x="5" y="3"/>
                    </a:lnTo>
                    <a:lnTo>
                      <a:pt x="3" y="0"/>
                    </a:lnTo>
                    <a:lnTo>
                      <a:pt x="0" y="1"/>
                    </a:lnTo>
                    <a:lnTo>
                      <a:pt x="0" y="3"/>
                    </a:lnTo>
                    <a:lnTo>
                      <a:pt x="0" y="6"/>
                    </a:lnTo>
                    <a:lnTo>
                      <a:pt x="0" y="9"/>
                    </a:lnTo>
                    <a:lnTo>
                      <a:pt x="3" y="11"/>
                    </a:lnTo>
                    <a:lnTo>
                      <a:pt x="7" y="16"/>
                    </a:lnTo>
                    <a:lnTo>
                      <a:pt x="5" y="17"/>
                    </a:lnTo>
                    <a:lnTo>
                      <a:pt x="7" y="20"/>
                    </a:lnTo>
                    <a:lnTo>
                      <a:pt x="8" y="20"/>
                    </a:lnTo>
                    <a:lnTo>
                      <a:pt x="11" y="20"/>
                    </a:lnTo>
                    <a:lnTo>
                      <a:pt x="15" y="20"/>
                    </a:lnTo>
                    <a:lnTo>
                      <a:pt x="15" y="19"/>
                    </a:lnTo>
                    <a:lnTo>
                      <a:pt x="16" y="19"/>
                    </a:lnTo>
                    <a:lnTo>
                      <a:pt x="18" y="14"/>
                    </a:lnTo>
                    <a:lnTo>
                      <a:pt x="15" y="11"/>
                    </a:lnTo>
                    <a:lnTo>
                      <a:pt x="10" y="8"/>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1" name="Freeform 427">
                <a:extLst>
                  <a:ext uri="{FF2B5EF4-FFF2-40B4-BE49-F238E27FC236}">
                    <a16:creationId xmlns:a16="http://schemas.microsoft.com/office/drawing/2014/main" id="{65360C70-F6A9-499E-832B-8DC6DB5DC1D3}"/>
                  </a:ext>
                </a:extLst>
              </p:cNvPr>
              <p:cNvSpPr>
                <a:spLocks/>
              </p:cNvSpPr>
              <p:nvPr/>
            </p:nvSpPr>
            <p:spPr bwMode="auto">
              <a:xfrm>
                <a:off x="6860" y="2597"/>
                <a:ext cx="5" cy="4"/>
              </a:xfrm>
              <a:custGeom>
                <a:avLst/>
                <a:gdLst>
                  <a:gd name="T0" fmla="*/ 0 w 5"/>
                  <a:gd name="T1" fmla="*/ 2 h 4"/>
                  <a:gd name="T2" fmla="*/ 0 w 5"/>
                  <a:gd name="T3" fmla="*/ 2 h 4"/>
                  <a:gd name="T4" fmla="*/ 2 w 5"/>
                  <a:gd name="T5" fmla="*/ 4 h 4"/>
                  <a:gd name="T6" fmla="*/ 5 w 5"/>
                  <a:gd name="T7" fmla="*/ 2 h 4"/>
                  <a:gd name="T8" fmla="*/ 5 w 5"/>
                  <a:gd name="T9" fmla="*/ 0 h 4"/>
                  <a:gd name="T10" fmla="*/ 2 w 5"/>
                  <a:gd name="T11" fmla="*/ 0 h 4"/>
                  <a:gd name="T12" fmla="*/ 0 w 5"/>
                  <a:gd name="T13" fmla="*/ 2 h 4"/>
                </a:gdLst>
                <a:ahLst/>
                <a:cxnLst>
                  <a:cxn ang="0">
                    <a:pos x="T0" y="T1"/>
                  </a:cxn>
                  <a:cxn ang="0">
                    <a:pos x="T2" y="T3"/>
                  </a:cxn>
                  <a:cxn ang="0">
                    <a:pos x="T4" y="T5"/>
                  </a:cxn>
                  <a:cxn ang="0">
                    <a:pos x="T6" y="T7"/>
                  </a:cxn>
                  <a:cxn ang="0">
                    <a:pos x="T8" y="T9"/>
                  </a:cxn>
                  <a:cxn ang="0">
                    <a:pos x="T10" y="T11"/>
                  </a:cxn>
                  <a:cxn ang="0">
                    <a:pos x="T12" y="T13"/>
                  </a:cxn>
                </a:cxnLst>
                <a:rect l="0" t="0" r="r" b="b"/>
                <a:pathLst>
                  <a:path w="5" h="4">
                    <a:moveTo>
                      <a:pt x="0" y="2"/>
                    </a:moveTo>
                    <a:lnTo>
                      <a:pt x="0" y="2"/>
                    </a:lnTo>
                    <a:lnTo>
                      <a:pt x="2" y="4"/>
                    </a:lnTo>
                    <a:lnTo>
                      <a:pt x="5" y="2"/>
                    </a:lnTo>
                    <a:lnTo>
                      <a:pt x="5" y="0"/>
                    </a:lnTo>
                    <a:lnTo>
                      <a:pt x="2" y="0"/>
                    </a:lnTo>
                    <a:lnTo>
                      <a:pt x="0" y="2"/>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2" name="Freeform 428">
                <a:extLst>
                  <a:ext uri="{FF2B5EF4-FFF2-40B4-BE49-F238E27FC236}">
                    <a16:creationId xmlns:a16="http://schemas.microsoft.com/office/drawing/2014/main" id="{605D1D44-59A0-4A17-BBB5-9285B8CF2719}"/>
                  </a:ext>
                </a:extLst>
              </p:cNvPr>
              <p:cNvSpPr>
                <a:spLocks/>
              </p:cNvSpPr>
              <p:nvPr/>
            </p:nvSpPr>
            <p:spPr bwMode="auto">
              <a:xfrm>
                <a:off x="6820" y="2468"/>
                <a:ext cx="32" cy="34"/>
              </a:xfrm>
              <a:custGeom>
                <a:avLst/>
                <a:gdLst>
                  <a:gd name="T0" fmla="*/ 30 w 32"/>
                  <a:gd name="T1" fmla="*/ 31 h 34"/>
                  <a:gd name="T2" fmla="*/ 32 w 32"/>
                  <a:gd name="T3" fmla="*/ 27 h 34"/>
                  <a:gd name="T4" fmla="*/ 32 w 32"/>
                  <a:gd name="T5" fmla="*/ 26 h 34"/>
                  <a:gd name="T6" fmla="*/ 30 w 32"/>
                  <a:gd name="T7" fmla="*/ 26 h 34"/>
                  <a:gd name="T8" fmla="*/ 29 w 32"/>
                  <a:gd name="T9" fmla="*/ 19 h 34"/>
                  <a:gd name="T10" fmla="*/ 27 w 32"/>
                  <a:gd name="T11" fmla="*/ 19 h 34"/>
                  <a:gd name="T12" fmla="*/ 26 w 32"/>
                  <a:gd name="T13" fmla="*/ 15 h 34"/>
                  <a:gd name="T14" fmla="*/ 22 w 32"/>
                  <a:gd name="T15" fmla="*/ 13 h 34"/>
                  <a:gd name="T16" fmla="*/ 19 w 32"/>
                  <a:gd name="T17" fmla="*/ 11 h 34"/>
                  <a:gd name="T18" fmla="*/ 16 w 32"/>
                  <a:gd name="T19" fmla="*/ 10 h 34"/>
                  <a:gd name="T20" fmla="*/ 11 w 32"/>
                  <a:gd name="T21" fmla="*/ 7 h 34"/>
                  <a:gd name="T22" fmla="*/ 6 w 32"/>
                  <a:gd name="T23" fmla="*/ 5 h 34"/>
                  <a:gd name="T24" fmla="*/ 0 w 32"/>
                  <a:gd name="T25" fmla="*/ 0 h 34"/>
                  <a:gd name="T26" fmla="*/ 0 w 32"/>
                  <a:gd name="T27" fmla="*/ 3 h 34"/>
                  <a:gd name="T28" fmla="*/ 2 w 32"/>
                  <a:gd name="T29" fmla="*/ 5 h 34"/>
                  <a:gd name="T30" fmla="*/ 11 w 32"/>
                  <a:gd name="T31" fmla="*/ 10 h 34"/>
                  <a:gd name="T32" fmla="*/ 16 w 32"/>
                  <a:gd name="T33" fmla="*/ 13 h 34"/>
                  <a:gd name="T34" fmla="*/ 21 w 32"/>
                  <a:gd name="T35" fmla="*/ 13 h 34"/>
                  <a:gd name="T36" fmla="*/ 26 w 32"/>
                  <a:gd name="T37" fmla="*/ 18 h 34"/>
                  <a:gd name="T38" fmla="*/ 27 w 32"/>
                  <a:gd name="T39" fmla="*/ 26 h 34"/>
                  <a:gd name="T40" fmla="*/ 26 w 32"/>
                  <a:gd name="T41" fmla="*/ 27 h 34"/>
                  <a:gd name="T42" fmla="*/ 27 w 32"/>
                  <a:gd name="T43" fmla="*/ 31 h 34"/>
                  <a:gd name="T44" fmla="*/ 30 w 32"/>
                  <a:gd name="T45" fmla="*/ 34 h 34"/>
                  <a:gd name="T46" fmla="*/ 30 w 32"/>
                  <a:gd name="T47" fmla="*/ 3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2" h="34">
                    <a:moveTo>
                      <a:pt x="30" y="31"/>
                    </a:moveTo>
                    <a:lnTo>
                      <a:pt x="32" y="27"/>
                    </a:lnTo>
                    <a:lnTo>
                      <a:pt x="32" y="26"/>
                    </a:lnTo>
                    <a:lnTo>
                      <a:pt x="30" y="26"/>
                    </a:lnTo>
                    <a:lnTo>
                      <a:pt x="29" y="19"/>
                    </a:lnTo>
                    <a:lnTo>
                      <a:pt x="27" y="19"/>
                    </a:lnTo>
                    <a:lnTo>
                      <a:pt x="26" y="15"/>
                    </a:lnTo>
                    <a:lnTo>
                      <a:pt x="22" y="13"/>
                    </a:lnTo>
                    <a:lnTo>
                      <a:pt x="19" y="11"/>
                    </a:lnTo>
                    <a:lnTo>
                      <a:pt x="16" y="10"/>
                    </a:lnTo>
                    <a:lnTo>
                      <a:pt x="11" y="7"/>
                    </a:lnTo>
                    <a:lnTo>
                      <a:pt x="6" y="5"/>
                    </a:lnTo>
                    <a:lnTo>
                      <a:pt x="0" y="0"/>
                    </a:lnTo>
                    <a:lnTo>
                      <a:pt x="0" y="3"/>
                    </a:lnTo>
                    <a:lnTo>
                      <a:pt x="2" y="5"/>
                    </a:lnTo>
                    <a:lnTo>
                      <a:pt x="11" y="10"/>
                    </a:lnTo>
                    <a:lnTo>
                      <a:pt x="16" y="13"/>
                    </a:lnTo>
                    <a:lnTo>
                      <a:pt x="21" y="13"/>
                    </a:lnTo>
                    <a:lnTo>
                      <a:pt x="26" y="18"/>
                    </a:lnTo>
                    <a:lnTo>
                      <a:pt x="27" y="26"/>
                    </a:lnTo>
                    <a:lnTo>
                      <a:pt x="26" y="27"/>
                    </a:lnTo>
                    <a:lnTo>
                      <a:pt x="27" y="31"/>
                    </a:lnTo>
                    <a:lnTo>
                      <a:pt x="30" y="34"/>
                    </a:lnTo>
                    <a:lnTo>
                      <a:pt x="30" y="31"/>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3" name="Freeform 429">
                <a:extLst>
                  <a:ext uri="{FF2B5EF4-FFF2-40B4-BE49-F238E27FC236}">
                    <a16:creationId xmlns:a16="http://schemas.microsoft.com/office/drawing/2014/main" id="{234B6745-28C0-43D6-80A8-04D36D9FA916}"/>
                  </a:ext>
                </a:extLst>
              </p:cNvPr>
              <p:cNvSpPr>
                <a:spLocks/>
              </p:cNvSpPr>
              <p:nvPr/>
            </p:nvSpPr>
            <p:spPr bwMode="auto">
              <a:xfrm>
                <a:off x="6841" y="2562"/>
                <a:ext cx="5" cy="5"/>
              </a:xfrm>
              <a:custGeom>
                <a:avLst/>
                <a:gdLst>
                  <a:gd name="T0" fmla="*/ 1 w 5"/>
                  <a:gd name="T1" fmla="*/ 0 h 5"/>
                  <a:gd name="T2" fmla="*/ 0 w 5"/>
                  <a:gd name="T3" fmla="*/ 2 h 5"/>
                  <a:gd name="T4" fmla="*/ 1 w 5"/>
                  <a:gd name="T5" fmla="*/ 4 h 5"/>
                  <a:gd name="T6" fmla="*/ 1 w 5"/>
                  <a:gd name="T7" fmla="*/ 4 h 5"/>
                  <a:gd name="T8" fmla="*/ 5 w 5"/>
                  <a:gd name="T9" fmla="*/ 5 h 5"/>
                  <a:gd name="T10" fmla="*/ 5 w 5"/>
                  <a:gd name="T11" fmla="*/ 4 h 5"/>
                  <a:gd name="T12" fmla="*/ 1 w 5"/>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5" h="5">
                    <a:moveTo>
                      <a:pt x="1" y="0"/>
                    </a:moveTo>
                    <a:lnTo>
                      <a:pt x="0" y="2"/>
                    </a:lnTo>
                    <a:lnTo>
                      <a:pt x="1" y="4"/>
                    </a:lnTo>
                    <a:lnTo>
                      <a:pt x="1" y="4"/>
                    </a:lnTo>
                    <a:lnTo>
                      <a:pt x="5" y="5"/>
                    </a:lnTo>
                    <a:lnTo>
                      <a:pt x="5" y="4"/>
                    </a:lnTo>
                    <a:lnTo>
                      <a:pt x="1"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4" name="Freeform 430">
                <a:extLst>
                  <a:ext uri="{FF2B5EF4-FFF2-40B4-BE49-F238E27FC236}">
                    <a16:creationId xmlns:a16="http://schemas.microsoft.com/office/drawing/2014/main" id="{35FAD3F9-856C-424A-A86C-506FC9219166}"/>
                  </a:ext>
                </a:extLst>
              </p:cNvPr>
              <p:cNvSpPr>
                <a:spLocks/>
              </p:cNvSpPr>
              <p:nvPr/>
            </p:nvSpPr>
            <p:spPr bwMode="auto">
              <a:xfrm>
                <a:off x="6849" y="2599"/>
                <a:ext cx="8" cy="5"/>
              </a:xfrm>
              <a:custGeom>
                <a:avLst/>
                <a:gdLst>
                  <a:gd name="T0" fmla="*/ 6 w 8"/>
                  <a:gd name="T1" fmla="*/ 2 h 5"/>
                  <a:gd name="T2" fmla="*/ 5 w 8"/>
                  <a:gd name="T3" fmla="*/ 2 h 5"/>
                  <a:gd name="T4" fmla="*/ 1 w 8"/>
                  <a:gd name="T5" fmla="*/ 0 h 5"/>
                  <a:gd name="T6" fmla="*/ 0 w 8"/>
                  <a:gd name="T7" fmla="*/ 0 h 5"/>
                  <a:gd name="T8" fmla="*/ 3 w 8"/>
                  <a:gd name="T9" fmla="*/ 3 h 5"/>
                  <a:gd name="T10" fmla="*/ 5 w 8"/>
                  <a:gd name="T11" fmla="*/ 3 h 5"/>
                  <a:gd name="T12" fmla="*/ 6 w 8"/>
                  <a:gd name="T13" fmla="*/ 5 h 5"/>
                  <a:gd name="T14" fmla="*/ 8 w 8"/>
                  <a:gd name="T15" fmla="*/ 3 h 5"/>
                  <a:gd name="T16" fmla="*/ 6 w 8"/>
                  <a:gd name="T1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5">
                    <a:moveTo>
                      <a:pt x="6" y="2"/>
                    </a:moveTo>
                    <a:lnTo>
                      <a:pt x="5" y="2"/>
                    </a:lnTo>
                    <a:lnTo>
                      <a:pt x="1" y="0"/>
                    </a:lnTo>
                    <a:lnTo>
                      <a:pt x="0" y="0"/>
                    </a:lnTo>
                    <a:lnTo>
                      <a:pt x="3" y="3"/>
                    </a:lnTo>
                    <a:lnTo>
                      <a:pt x="5" y="3"/>
                    </a:lnTo>
                    <a:lnTo>
                      <a:pt x="6" y="5"/>
                    </a:lnTo>
                    <a:lnTo>
                      <a:pt x="8" y="3"/>
                    </a:lnTo>
                    <a:lnTo>
                      <a:pt x="6" y="2"/>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5" name="Freeform 431">
                <a:extLst>
                  <a:ext uri="{FF2B5EF4-FFF2-40B4-BE49-F238E27FC236}">
                    <a16:creationId xmlns:a16="http://schemas.microsoft.com/office/drawing/2014/main" id="{7C76137C-AE43-4394-80CE-6FED6CB23761}"/>
                  </a:ext>
                </a:extLst>
              </p:cNvPr>
              <p:cNvSpPr>
                <a:spLocks/>
              </p:cNvSpPr>
              <p:nvPr/>
            </p:nvSpPr>
            <p:spPr bwMode="auto">
              <a:xfrm>
                <a:off x="6809" y="2467"/>
                <a:ext cx="5" cy="4"/>
              </a:xfrm>
              <a:custGeom>
                <a:avLst/>
                <a:gdLst>
                  <a:gd name="T0" fmla="*/ 5 w 5"/>
                  <a:gd name="T1" fmla="*/ 1 h 4"/>
                  <a:gd name="T2" fmla="*/ 3 w 5"/>
                  <a:gd name="T3" fmla="*/ 0 h 4"/>
                  <a:gd name="T4" fmla="*/ 0 w 5"/>
                  <a:gd name="T5" fmla="*/ 1 h 4"/>
                  <a:gd name="T6" fmla="*/ 0 w 5"/>
                  <a:gd name="T7" fmla="*/ 4 h 4"/>
                  <a:gd name="T8" fmla="*/ 2 w 5"/>
                  <a:gd name="T9" fmla="*/ 4 h 4"/>
                  <a:gd name="T10" fmla="*/ 5 w 5"/>
                  <a:gd name="T11" fmla="*/ 4 h 4"/>
                  <a:gd name="T12" fmla="*/ 5 w 5"/>
                  <a:gd name="T13" fmla="*/ 1 h 4"/>
                </a:gdLst>
                <a:ahLst/>
                <a:cxnLst>
                  <a:cxn ang="0">
                    <a:pos x="T0" y="T1"/>
                  </a:cxn>
                  <a:cxn ang="0">
                    <a:pos x="T2" y="T3"/>
                  </a:cxn>
                  <a:cxn ang="0">
                    <a:pos x="T4" y="T5"/>
                  </a:cxn>
                  <a:cxn ang="0">
                    <a:pos x="T6" y="T7"/>
                  </a:cxn>
                  <a:cxn ang="0">
                    <a:pos x="T8" y="T9"/>
                  </a:cxn>
                  <a:cxn ang="0">
                    <a:pos x="T10" y="T11"/>
                  </a:cxn>
                  <a:cxn ang="0">
                    <a:pos x="T12" y="T13"/>
                  </a:cxn>
                </a:cxnLst>
                <a:rect l="0" t="0" r="r" b="b"/>
                <a:pathLst>
                  <a:path w="5" h="4">
                    <a:moveTo>
                      <a:pt x="5" y="1"/>
                    </a:moveTo>
                    <a:lnTo>
                      <a:pt x="3" y="0"/>
                    </a:lnTo>
                    <a:lnTo>
                      <a:pt x="0" y="1"/>
                    </a:lnTo>
                    <a:lnTo>
                      <a:pt x="0" y="4"/>
                    </a:lnTo>
                    <a:lnTo>
                      <a:pt x="2" y="4"/>
                    </a:lnTo>
                    <a:lnTo>
                      <a:pt x="5" y="4"/>
                    </a:lnTo>
                    <a:lnTo>
                      <a:pt x="5" y="1"/>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6" name="Freeform 432">
                <a:extLst>
                  <a:ext uri="{FF2B5EF4-FFF2-40B4-BE49-F238E27FC236}">
                    <a16:creationId xmlns:a16="http://schemas.microsoft.com/office/drawing/2014/main" id="{206FC082-9DE4-4817-A4F6-98D398512D45}"/>
                  </a:ext>
                </a:extLst>
              </p:cNvPr>
              <p:cNvSpPr>
                <a:spLocks/>
              </p:cNvSpPr>
              <p:nvPr/>
            </p:nvSpPr>
            <p:spPr bwMode="auto">
              <a:xfrm>
                <a:off x="6736" y="2545"/>
                <a:ext cx="0" cy="1"/>
              </a:xfrm>
              <a:custGeom>
                <a:avLst/>
                <a:gdLst>
                  <a:gd name="T0" fmla="*/ 0 h 1"/>
                  <a:gd name="T1" fmla="*/ 1 h 1"/>
                  <a:gd name="T2" fmla="*/ 0 h 1"/>
                  <a:gd name="T3" fmla="*/ 0 h 1"/>
                </a:gdLst>
                <a:ahLst/>
                <a:cxnLst>
                  <a:cxn ang="0">
                    <a:pos x="0" y="T0"/>
                  </a:cxn>
                  <a:cxn ang="0">
                    <a:pos x="0" y="T1"/>
                  </a:cxn>
                  <a:cxn ang="0">
                    <a:pos x="0" y="T2"/>
                  </a:cxn>
                  <a:cxn ang="0">
                    <a:pos x="0" y="T3"/>
                  </a:cxn>
                </a:cxnLst>
                <a:rect l="0" t="0" r="r" b="b"/>
                <a:pathLst>
                  <a:path h="1">
                    <a:moveTo>
                      <a:pt x="0" y="0"/>
                    </a:moveTo>
                    <a:lnTo>
                      <a:pt x="0" y="1"/>
                    </a:lnTo>
                    <a:lnTo>
                      <a:pt x="0" y="0"/>
                    </a:lnTo>
                    <a:lnTo>
                      <a:pt x="0"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7" name="Freeform 433">
                <a:extLst>
                  <a:ext uri="{FF2B5EF4-FFF2-40B4-BE49-F238E27FC236}">
                    <a16:creationId xmlns:a16="http://schemas.microsoft.com/office/drawing/2014/main" id="{E04E26E4-084D-4E0D-9B2D-40D7D8B3416F}"/>
                  </a:ext>
                </a:extLst>
              </p:cNvPr>
              <p:cNvSpPr>
                <a:spLocks/>
              </p:cNvSpPr>
              <p:nvPr/>
            </p:nvSpPr>
            <p:spPr bwMode="auto">
              <a:xfrm>
                <a:off x="6807" y="2502"/>
                <a:ext cx="5" cy="5"/>
              </a:xfrm>
              <a:custGeom>
                <a:avLst/>
                <a:gdLst>
                  <a:gd name="T0" fmla="*/ 0 w 5"/>
                  <a:gd name="T1" fmla="*/ 0 h 5"/>
                  <a:gd name="T2" fmla="*/ 0 w 5"/>
                  <a:gd name="T3" fmla="*/ 1 h 5"/>
                  <a:gd name="T4" fmla="*/ 4 w 5"/>
                  <a:gd name="T5" fmla="*/ 5 h 5"/>
                  <a:gd name="T6" fmla="*/ 5 w 5"/>
                  <a:gd name="T7" fmla="*/ 1 h 5"/>
                  <a:gd name="T8" fmla="*/ 4 w 5"/>
                  <a:gd name="T9" fmla="*/ 0 h 5"/>
                  <a:gd name="T10" fmla="*/ 0 w 5"/>
                  <a:gd name="T11" fmla="*/ 0 h 5"/>
                </a:gdLst>
                <a:ahLst/>
                <a:cxnLst>
                  <a:cxn ang="0">
                    <a:pos x="T0" y="T1"/>
                  </a:cxn>
                  <a:cxn ang="0">
                    <a:pos x="T2" y="T3"/>
                  </a:cxn>
                  <a:cxn ang="0">
                    <a:pos x="T4" y="T5"/>
                  </a:cxn>
                  <a:cxn ang="0">
                    <a:pos x="T6" y="T7"/>
                  </a:cxn>
                  <a:cxn ang="0">
                    <a:pos x="T8" y="T9"/>
                  </a:cxn>
                  <a:cxn ang="0">
                    <a:pos x="T10" y="T11"/>
                  </a:cxn>
                </a:cxnLst>
                <a:rect l="0" t="0" r="r" b="b"/>
                <a:pathLst>
                  <a:path w="5" h="5">
                    <a:moveTo>
                      <a:pt x="0" y="0"/>
                    </a:moveTo>
                    <a:lnTo>
                      <a:pt x="0" y="1"/>
                    </a:lnTo>
                    <a:lnTo>
                      <a:pt x="4" y="5"/>
                    </a:lnTo>
                    <a:lnTo>
                      <a:pt x="5" y="1"/>
                    </a:lnTo>
                    <a:lnTo>
                      <a:pt x="4" y="0"/>
                    </a:lnTo>
                    <a:lnTo>
                      <a:pt x="0"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8" name="Freeform 434">
                <a:extLst>
                  <a:ext uri="{FF2B5EF4-FFF2-40B4-BE49-F238E27FC236}">
                    <a16:creationId xmlns:a16="http://schemas.microsoft.com/office/drawing/2014/main" id="{F89694E4-9CB9-4A64-8A11-7E448B1AB981}"/>
                  </a:ext>
                </a:extLst>
              </p:cNvPr>
              <p:cNvSpPr>
                <a:spLocks/>
              </p:cNvSpPr>
              <p:nvPr/>
            </p:nvSpPr>
            <p:spPr bwMode="auto">
              <a:xfrm>
                <a:off x="6820" y="2554"/>
                <a:ext cx="3" cy="5"/>
              </a:xfrm>
              <a:custGeom>
                <a:avLst/>
                <a:gdLst>
                  <a:gd name="T0" fmla="*/ 3 w 3"/>
                  <a:gd name="T1" fmla="*/ 5 h 5"/>
                  <a:gd name="T2" fmla="*/ 3 w 3"/>
                  <a:gd name="T3" fmla="*/ 4 h 5"/>
                  <a:gd name="T4" fmla="*/ 3 w 3"/>
                  <a:gd name="T5" fmla="*/ 0 h 5"/>
                  <a:gd name="T6" fmla="*/ 2 w 3"/>
                  <a:gd name="T7" fmla="*/ 0 h 5"/>
                  <a:gd name="T8" fmla="*/ 0 w 3"/>
                  <a:gd name="T9" fmla="*/ 0 h 5"/>
                  <a:gd name="T10" fmla="*/ 2 w 3"/>
                  <a:gd name="T11" fmla="*/ 4 h 5"/>
                  <a:gd name="T12" fmla="*/ 2 w 3"/>
                  <a:gd name="T13" fmla="*/ 4 h 5"/>
                  <a:gd name="T14" fmla="*/ 2 w 3"/>
                  <a:gd name="T15" fmla="*/ 5 h 5"/>
                  <a:gd name="T16" fmla="*/ 2 w 3"/>
                  <a:gd name="T17" fmla="*/ 5 h 5"/>
                  <a:gd name="T18" fmla="*/ 3 w 3"/>
                  <a:gd name="T19"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5">
                    <a:moveTo>
                      <a:pt x="3" y="5"/>
                    </a:moveTo>
                    <a:lnTo>
                      <a:pt x="3" y="4"/>
                    </a:lnTo>
                    <a:lnTo>
                      <a:pt x="3" y="0"/>
                    </a:lnTo>
                    <a:lnTo>
                      <a:pt x="2" y="0"/>
                    </a:lnTo>
                    <a:lnTo>
                      <a:pt x="0" y="0"/>
                    </a:lnTo>
                    <a:lnTo>
                      <a:pt x="2" y="4"/>
                    </a:lnTo>
                    <a:lnTo>
                      <a:pt x="2" y="4"/>
                    </a:lnTo>
                    <a:lnTo>
                      <a:pt x="2" y="5"/>
                    </a:lnTo>
                    <a:lnTo>
                      <a:pt x="2" y="5"/>
                    </a:lnTo>
                    <a:lnTo>
                      <a:pt x="3" y="5"/>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9" name="Freeform 435">
                <a:extLst>
                  <a:ext uri="{FF2B5EF4-FFF2-40B4-BE49-F238E27FC236}">
                    <a16:creationId xmlns:a16="http://schemas.microsoft.com/office/drawing/2014/main" id="{516B9BAD-9629-4634-BD80-BD8133512941}"/>
                  </a:ext>
                </a:extLst>
              </p:cNvPr>
              <p:cNvSpPr>
                <a:spLocks/>
              </p:cNvSpPr>
              <p:nvPr/>
            </p:nvSpPr>
            <p:spPr bwMode="auto">
              <a:xfrm>
                <a:off x="6750" y="2499"/>
                <a:ext cx="3" cy="3"/>
              </a:xfrm>
              <a:custGeom>
                <a:avLst/>
                <a:gdLst>
                  <a:gd name="T0" fmla="*/ 3 w 3"/>
                  <a:gd name="T1" fmla="*/ 0 h 3"/>
                  <a:gd name="T2" fmla="*/ 0 w 3"/>
                  <a:gd name="T3" fmla="*/ 0 h 3"/>
                  <a:gd name="T4" fmla="*/ 0 w 3"/>
                  <a:gd name="T5" fmla="*/ 3 h 3"/>
                  <a:gd name="T6" fmla="*/ 3 w 3"/>
                  <a:gd name="T7" fmla="*/ 1 h 3"/>
                  <a:gd name="T8" fmla="*/ 3 w 3"/>
                  <a:gd name="T9" fmla="*/ 0 h 3"/>
                </a:gdLst>
                <a:ahLst/>
                <a:cxnLst>
                  <a:cxn ang="0">
                    <a:pos x="T0" y="T1"/>
                  </a:cxn>
                  <a:cxn ang="0">
                    <a:pos x="T2" y="T3"/>
                  </a:cxn>
                  <a:cxn ang="0">
                    <a:pos x="T4" y="T5"/>
                  </a:cxn>
                  <a:cxn ang="0">
                    <a:pos x="T6" y="T7"/>
                  </a:cxn>
                  <a:cxn ang="0">
                    <a:pos x="T8" y="T9"/>
                  </a:cxn>
                </a:cxnLst>
                <a:rect l="0" t="0" r="r" b="b"/>
                <a:pathLst>
                  <a:path w="3" h="3">
                    <a:moveTo>
                      <a:pt x="3" y="0"/>
                    </a:moveTo>
                    <a:lnTo>
                      <a:pt x="0" y="0"/>
                    </a:lnTo>
                    <a:lnTo>
                      <a:pt x="0" y="3"/>
                    </a:lnTo>
                    <a:lnTo>
                      <a:pt x="3" y="1"/>
                    </a:lnTo>
                    <a:lnTo>
                      <a:pt x="3"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0" name="Freeform 436">
                <a:extLst>
                  <a:ext uri="{FF2B5EF4-FFF2-40B4-BE49-F238E27FC236}">
                    <a16:creationId xmlns:a16="http://schemas.microsoft.com/office/drawing/2014/main" id="{30E3131E-725D-4A1B-A495-1C6459B715E6}"/>
                  </a:ext>
                </a:extLst>
              </p:cNvPr>
              <p:cNvSpPr>
                <a:spLocks/>
              </p:cNvSpPr>
              <p:nvPr/>
            </p:nvSpPr>
            <p:spPr bwMode="auto">
              <a:xfrm>
                <a:off x="6801" y="2448"/>
                <a:ext cx="3" cy="4"/>
              </a:xfrm>
              <a:custGeom>
                <a:avLst/>
                <a:gdLst>
                  <a:gd name="T0" fmla="*/ 3 w 3"/>
                  <a:gd name="T1" fmla="*/ 4 h 4"/>
                  <a:gd name="T2" fmla="*/ 3 w 3"/>
                  <a:gd name="T3" fmla="*/ 3 h 4"/>
                  <a:gd name="T4" fmla="*/ 2 w 3"/>
                  <a:gd name="T5" fmla="*/ 0 h 4"/>
                  <a:gd name="T6" fmla="*/ 0 w 3"/>
                  <a:gd name="T7" fmla="*/ 0 h 4"/>
                  <a:gd name="T8" fmla="*/ 0 w 3"/>
                  <a:gd name="T9" fmla="*/ 3 h 4"/>
                  <a:gd name="T10" fmla="*/ 3 w 3"/>
                  <a:gd name="T11" fmla="*/ 4 h 4"/>
                </a:gdLst>
                <a:ahLst/>
                <a:cxnLst>
                  <a:cxn ang="0">
                    <a:pos x="T0" y="T1"/>
                  </a:cxn>
                  <a:cxn ang="0">
                    <a:pos x="T2" y="T3"/>
                  </a:cxn>
                  <a:cxn ang="0">
                    <a:pos x="T4" y="T5"/>
                  </a:cxn>
                  <a:cxn ang="0">
                    <a:pos x="T6" y="T7"/>
                  </a:cxn>
                  <a:cxn ang="0">
                    <a:pos x="T8" y="T9"/>
                  </a:cxn>
                  <a:cxn ang="0">
                    <a:pos x="T10" y="T11"/>
                  </a:cxn>
                </a:cxnLst>
                <a:rect l="0" t="0" r="r" b="b"/>
                <a:pathLst>
                  <a:path w="3" h="4">
                    <a:moveTo>
                      <a:pt x="3" y="4"/>
                    </a:moveTo>
                    <a:lnTo>
                      <a:pt x="3" y="3"/>
                    </a:lnTo>
                    <a:lnTo>
                      <a:pt x="2" y="0"/>
                    </a:lnTo>
                    <a:lnTo>
                      <a:pt x="0" y="0"/>
                    </a:lnTo>
                    <a:lnTo>
                      <a:pt x="0" y="3"/>
                    </a:lnTo>
                    <a:lnTo>
                      <a:pt x="3" y="4"/>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1" name="Freeform 437">
                <a:extLst>
                  <a:ext uri="{FF2B5EF4-FFF2-40B4-BE49-F238E27FC236}">
                    <a16:creationId xmlns:a16="http://schemas.microsoft.com/office/drawing/2014/main" id="{0A9770C4-5DD2-4AC8-8EBC-219BC3BC816A}"/>
                  </a:ext>
                </a:extLst>
              </p:cNvPr>
              <p:cNvSpPr>
                <a:spLocks/>
              </p:cNvSpPr>
              <p:nvPr/>
            </p:nvSpPr>
            <p:spPr bwMode="auto">
              <a:xfrm>
                <a:off x="6761" y="2459"/>
                <a:ext cx="10" cy="4"/>
              </a:xfrm>
              <a:custGeom>
                <a:avLst/>
                <a:gdLst>
                  <a:gd name="T0" fmla="*/ 8 w 10"/>
                  <a:gd name="T1" fmla="*/ 1 h 4"/>
                  <a:gd name="T2" fmla="*/ 7 w 10"/>
                  <a:gd name="T3" fmla="*/ 1 h 4"/>
                  <a:gd name="T4" fmla="*/ 5 w 10"/>
                  <a:gd name="T5" fmla="*/ 0 h 4"/>
                  <a:gd name="T6" fmla="*/ 3 w 10"/>
                  <a:gd name="T7" fmla="*/ 1 h 4"/>
                  <a:gd name="T8" fmla="*/ 0 w 10"/>
                  <a:gd name="T9" fmla="*/ 1 h 4"/>
                  <a:gd name="T10" fmla="*/ 0 w 10"/>
                  <a:gd name="T11" fmla="*/ 1 h 4"/>
                  <a:gd name="T12" fmla="*/ 0 w 10"/>
                  <a:gd name="T13" fmla="*/ 3 h 4"/>
                  <a:gd name="T14" fmla="*/ 3 w 10"/>
                  <a:gd name="T15" fmla="*/ 3 h 4"/>
                  <a:gd name="T16" fmla="*/ 3 w 10"/>
                  <a:gd name="T17" fmla="*/ 4 h 4"/>
                  <a:gd name="T18" fmla="*/ 8 w 10"/>
                  <a:gd name="T19" fmla="*/ 4 h 4"/>
                  <a:gd name="T20" fmla="*/ 10 w 10"/>
                  <a:gd name="T21" fmla="*/ 1 h 4"/>
                  <a:gd name="T22" fmla="*/ 8 w 10"/>
                  <a:gd name="T23"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 h="4">
                    <a:moveTo>
                      <a:pt x="8" y="1"/>
                    </a:moveTo>
                    <a:lnTo>
                      <a:pt x="7" y="1"/>
                    </a:lnTo>
                    <a:lnTo>
                      <a:pt x="5" y="0"/>
                    </a:lnTo>
                    <a:lnTo>
                      <a:pt x="3" y="1"/>
                    </a:lnTo>
                    <a:lnTo>
                      <a:pt x="0" y="1"/>
                    </a:lnTo>
                    <a:lnTo>
                      <a:pt x="0" y="1"/>
                    </a:lnTo>
                    <a:lnTo>
                      <a:pt x="0" y="3"/>
                    </a:lnTo>
                    <a:lnTo>
                      <a:pt x="3" y="3"/>
                    </a:lnTo>
                    <a:lnTo>
                      <a:pt x="3" y="4"/>
                    </a:lnTo>
                    <a:lnTo>
                      <a:pt x="8" y="4"/>
                    </a:lnTo>
                    <a:lnTo>
                      <a:pt x="10" y="1"/>
                    </a:lnTo>
                    <a:lnTo>
                      <a:pt x="8" y="1"/>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2" name="Freeform 438">
                <a:extLst>
                  <a:ext uri="{FF2B5EF4-FFF2-40B4-BE49-F238E27FC236}">
                    <a16:creationId xmlns:a16="http://schemas.microsoft.com/office/drawing/2014/main" id="{3A28218E-FC1A-44A2-898B-F2D8A7D87C34}"/>
                  </a:ext>
                </a:extLst>
              </p:cNvPr>
              <p:cNvSpPr>
                <a:spLocks/>
              </p:cNvSpPr>
              <p:nvPr/>
            </p:nvSpPr>
            <p:spPr bwMode="auto">
              <a:xfrm>
                <a:off x="6815" y="2575"/>
                <a:ext cx="8" cy="5"/>
              </a:xfrm>
              <a:custGeom>
                <a:avLst/>
                <a:gdLst>
                  <a:gd name="T0" fmla="*/ 5 w 8"/>
                  <a:gd name="T1" fmla="*/ 2 h 5"/>
                  <a:gd name="T2" fmla="*/ 3 w 8"/>
                  <a:gd name="T3" fmla="*/ 2 h 5"/>
                  <a:gd name="T4" fmla="*/ 3 w 8"/>
                  <a:gd name="T5" fmla="*/ 2 h 5"/>
                  <a:gd name="T6" fmla="*/ 2 w 8"/>
                  <a:gd name="T7" fmla="*/ 0 h 5"/>
                  <a:gd name="T8" fmla="*/ 0 w 8"/>
                  <a:gd name="T9" fmla="*/ 0 h 5"/>
                  <a:gd name="T10" fmla="*/ 0 w 8"/>
                  <a:gd name="T11" fmla="*/ 0 h 5"/>
                  <a:gd name="T12" fmla="*/ 2 w 8"/>
                  <a:gd name="T13" fmla="*/ 0 h 5"/>
                  <a:gd name="T14" fmla="*/ 2 w 8"/>
                  <a:gd name="T15" fmla="*/ 3 h 5"/>
                  <a:gd name="T16" fmla="*/ 3 w 8"/>
                  <a:gd name="T17" fmla="*/ 3 h 5"/>
                  <a:gd name="T18" fmla="*/ 3 w 8"/>
                  <a:gd name="T19" fmla="*/ 5 h 5"/>
                  <a:gd name="T20" fmla="*/ 5 w 8"/>
                  <a:gd name="T21" fmla="*/ 5 h 5"/>
                  <a:gd name="T22" fmla="*/ 7 w 8"/>
                  <a:gd name="T23" fmla="*/ 5 h 5"/>
                  <a:gd name="T24" fmla="*/ 7 w 8"/>
                  <a:gd name="T25" fmla="*/ 3 h 5"/>
                  <a:gd name="T26" fmla="*/ 8 w 8"/>
                  <a:gd name="T27" fmla="*/ 3 h 5"/>
                  <a:gd name="T28" fmla="*/ 8 w 8"/>
                  <a:gd name="T29" fmla="*/ 2 h 5"/>
                  <a:gd name="T30" fmla="*/ 7 w 8"/>
                  <a:gd name="T31" fmla="*/ 2 h 5"/>
                  <a:gd name="T32" fmla="*/ 5 w 8"/>
                  <a:gd name="T33" fmla="*/ 3 h 5"/>
                  <a:gd name="T34" fmla="*/ 5 w 8"/>
                  <a:gd name="T35"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 h="5">
                    <a:moveTo>
                      <a:pt x="5" y="2"/>
                    </a:moveTo>
                    <a:lnTo>
                      <a:pt x="3" y="2"/>
                    </a:lnTo>
                    <a:lnTo>
                      <a:pt x="3" y="2"/>
                    </a:lnTo>
                    <a:lnTo>
                      <a:pt x="2" y="0"/>
                    </a:lnTo>
                    <a:lnTo>
                      <a:pt x="0" y="0"/>
                    </a:lnTo>
                    <a:lnTo>
                      <a:pt x="0" y="0"/>
                    </a:lnTo>
                    <a:lnTo>
                      <a:pt x="2" y="0"/>
                    </a:lnTo>
                    <a:lnTo>
                      <a:pt x="2" y="3"/>
                    </a:lnTo>
                    <a:lnTo>
                      <a:pt x="3" y="3"/>
                    </a:lnTo>
                    <a:lnTo>
                      <a:pt x="3" y="5"/>
                    </a:lnTo>
                    <a:lnTo>
                      <a:pt x="5" y="5"/>
                    </a:lnTo>
                    <a:lnTo>
                      <a:pt x="7" y="5"/>
                    </a:lnTo>
                    <a:lnTo>
                      <a:pt x="7" y="3"/>
                    </a:lnTo>
                    <a:lnTo>
                      <a:pt x="8" y="3"/>
                    </a:lnTo>
                    <a:lnTo>
                      <a:pt x="8" y="2"/>
                    </a:lnTo>
                    <a:lnTo>
                      <a:pt x="7" y="2"/>
                    </a:lnTo>
                    <a:lnTo>
                      <a:pt x="5" y="3"/>
                    </a:lnTo>
                    <a:lnTo>
                      <a:pt x="5" y="2"/>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3" name="Freeform 439">
                <a:extLst>
                  <a:ext uri="{FF2B5EF4-FFF2-40B4-BE49-F238E27FC236}">
                    <a16:creationId xmlns:a16="http://schemas.microsoft.com/office/drawing/2014/main" id="{95A03578-55C0-4600-A83D-C707BCD47CBF}"/>
                  </a:ext>
                </a:extLst>
              </p:cNvPr>
              <p:cNvSpPr>
                <a:spLocks/>
              </p:cNvSpPr>
              <p:nvPr/>
            </p:nvSpPr>
            <p:spPr bwMode="auto">
              <a:xfrm>
                <a:off x="6775" y="2511"/>
                <a:ext cx="4" cy="5"/>
              </a:xfrm>
              <a:custGeom>
                <a:avLst/>
                <a:gdLst>
                  <a:gd name="T0" fmla="*/ 4 w 4"/>
                  <a:gd name="T1" fmla="*/ 5 h 5"/>
                  <a:gd name="T2" fmla="*/ 4 w 4"/>
                  <a:gd name="T3" fmla="*/ 4 h 5"/>
                  <a:gd name="T4" fmla="*/ 4 w 4"/>
                  <a:gd name="T5" fmla="*/ 2 h 5"/>
                  <a:gd name="T6" fmla="*/ 2 w 4"/>
                  <a:gd name="T7" fmla="*/ 0 h 5"/>
                  <a:gd name="T8" fmla="*/ 0 w 4"/>
                  <a:gd name="T9" fmla="*/ 2 h 5"/>
                  <a:gd name="T10" fmla="*/ 0 w 4"/>
                  <a:gd name="T11" fmla="*/ 4 h 5"/>
                  <a:gd name="T12" fmla="*/ 4 w 4"/>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4" h="5">
                    <a:moveTo>
                      <a:pt x="4" y="5"/>
                    </a:moveTo>
                    <a:lnTo>
                      <a:pt x="4" y="4"/>
                    </a:lnTo>
                    <a:lnTo>
                      <a:pt x="4" y="2"/>
                    </a:lnTo>
                    <a:lnTo>
                      <a:pt x="2" y="0"/>
                    </a:lnTo>
                    <a:lnTo>
                      <a:pt x="0" y="2"/>
                    </a:lnTo>
                    <a:lnTo>
                      <a:pt x="0" y="4"/>
                    </a:lnTo>
                    <a:lnTo>
                      <a:pt x="4" y="5"/>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4" name="Freeform 440">
                <a:extLst>
                  <a:ext uri="{FF2B5EF4-FFF2-40B4-BE49-F238E27FC236}">
                    <a16:creationId xmlns:a16="http://schemas.microsoft.com/office/drawing/2014/main" id="{B1FF1081-6752-4787-923F-414157701E07}"/>
                  </a:ext>
                </a:extLst>
              </p:cNvPr>
              <p:cNvSpPr>
                <a:spLocks/>
              </p:cNvSpPr>
              <p:nvPr/>
            </p:nvSpPr>
            <p:spPr bwMode="auto">
              <a:xfrm>
                <a:off x="6807" y="2567"/>
                <a:ext cx="4" cy="5"/>
              </a:xfrm>
              <a:custGeom>
                <a:avLst/>
                <a:gdLst>
                  <a:gd name="T0" fmla="*/ 4 w 4"/>
                  <a:gd name="T1" fmla="*/ 5 h 5"/>
                  <a:gd name="T2" fmla="*/ 4 w 4"/>
                  <a:gd name="T3" fmla="*/ 5 h 5"/>
                  <a:gd name="T4" fmla="*/ 4 w 4"/>
                  <a:gd name="T5" fmla="*/ 3 h 5"/>
                  <a:gd name="T6" fmla="*/ 2 w 4"/>
                  <a:gd name="T7" fmla="*/ 0 h 5"/>
                  <a:gd name="T8" fmla="*/ 0 w 4"/>
                  <a:gd name="T9" fmla="*/ 0 h 5"/>
                  <a:gd name="T10" fmla="*/ 0 w 4"/>
                  <a:gd name="T11" fmla="*/ 0 h 5"/>
                  <a:gd name="T12" fmla="*/ 0 w 4"/>
                  <a:gd name="T13" fmla="*/ 3 h 5"/>
                  <a:gd name="T14" fmla="*/ 2 w 4"/>
                  <a:gd name="T15" fmla="*/ 3 h 5"/>
                  <a:gd name="T16" fmla="*/ 4 w 4"/>
                  <a:gd name="T1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5">
                    <a:moveTo>
                      <a:pt x="4" y="5"/>
                    </a:moveTo>
                    <a:lnTo>
                      <a:pt x="4" y="5"/>
                    </a:lnTo>
                    <a:lnTo>
                      <a:pt x="4" y="3"/>
                    </a:lnTo>
                    <a:lnTo>
                      <a:pt x="2" y="0"/>
                    </a:lnTo>
                    <a:lnTo>
                      <a:pt x="0" y="0"/>
                    </a:lnTo>
                    <a:lnTo>
                      <a:pt x="0" y="0"/>
                    </a:lnTo>
                    <a:lnTo>
                      <a:pt x="0" y="3"/>
                    </a:lnTo>
                    <a:lnTo>
                      <a:pt x="2" y="3"/>
                    </a:lnTo>
                    <a:lnTo>
                      <a:pt x="4" y="5"/>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5" name="Freeform 441">
                <a:extLst>
                  <a:ext uri="{FF2B5EF4-FFF2-40B4-BE49-F238E27FC236}">
                    <a16:creationId xmlns:a16="http://schemas.microsoft.com/office/drawing/2014/main" id="{D3B98F06-FF98-4656-AA65-4881D2C16D05}"/>
                  </a:ext>
                </a:extLst>
              </p:cNvPr>
              <p:cNvSpPr>
                <a:spLocks/>
              </p:cNvSpPr>
              <p:nvPr/>
            </p:nvSpPr>
            <p:spPr bwMode="auto">
              <a:xfrm>
                <a:off x="6812" y="2570"/>
                <a:ext cx="6" cy="4"/>
              </a:xfrm>
              <a:custGeom>
                <a:avLst/>
                <a:gdLst>
                  <a:gd name="T0" fmla="*/ 3 w 6"/>
                  <a:gd name="T1" fmla="*/ 0 h 4"/>
                  <a:gd name="T2" fmla="*/ 3 w 6"/>
                  <a:gd name="T3" fmla="*/ 0 h 4"/>
                  <a:gd name="T4" fmla="*/ 2 w 6"/>
                  <a:gd name="T5" fmla="*/ 0 h 4"/>
                  <a:gd name="T6" fmla="*/ 0 w 6"/>
                  <a:gd name="T7" fmla="*/ 0 h 4"/>
                  <a:gd name="T8" fmla="*/ 2 w 6"/>
                  <a:gd name="T9" fmla="*/ 2 h 4"/>
                  <a:gd name="T10" fmla="*/ 3 w 6"/>
                  <a:gd name="T11" fmla="*/ 4 h 4"/>
                  <a:gd name="T12" fmla="*/ 5 w 6"/>
                  <a:gd name="T13" fmla="*/ 4 h 4"/>
                  <a:gd name="T14" fmla="*/ 5 w 6"/>
                  <a:gd name="T15" fmla="*/ 4 h 4"/>
                  <a:gd name="T16" fmla="*/ 6 w 6"/>
                  <a:gd name="T17" fmla="*/ 4 h 4"/>
                  <a:gd name="T18" fmla="*/ 5 w 6"/>
                  <a:gd name="T19" fmla="*/ 2 h 4"/>
                  <a:gd name="T20" fmla="*/ 3 w 6"/>
                  <a:gd name="T21" fmla="*/ 2 h 4"/>
                  <a:gd name="T22" fmla="*/ 5 w 6"/>
                  <a:gd name="T23" fmla="*/ 0 h 4"/>
                  <a:gd name="T24" fmla="*/ 3 w 6"/>
                  <a:gd name="T25"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4">
                    <a:moveTo>
                      <a:pt x="3" y="0"/>
                    </a:moveTo>
                    <a:lnTo>
                      <a:pt x="3" y="0"/>
                    </a:lnTo>
                    <a:lnTo>
                      <a:pt x="2" y="0"/>
                    </a:lnTo>
                    <a:lnTo>
                      <a:pt x="0" y="0"/>
                    </a:lnTo>
                    <a:lnTo>
                      <a:pt x="2" y="2"/>
                    </a:lnTo>
                    <a:lnTo>
                      <a:pt x="3" y="4"/>
                    </a:lnTo>
                    <a:lnTo>
                      <a:pt x="5" y="4"/>
                    </a:lnTo>
                    <a:lnTo>
                      <a:pt x="5" y="4"/>
                    </a:lnTo>
                    <a:lnTo>
                      <a:pt x="6" y="4"/>
                    </a:lnTo>
                    <a:lnTo>
                      <a:pt x="5" y="2"/>
                    </a:lnTo>
                    <a:lnTo>
                      <a:pt x="3" y="2"/>
                    </a:lnTo>
                    <a:lnTo>
                      <a:pt x="5" y="0"/>
                    </a:lnTo>
                    <a:lnTo>
                      <a:pt x="3"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6" name="Freeform 442">
                <a:extLst>
                  <a:ext uri="{FF2B5EF4-FFF2-40B4-BE49-F238E27FC236}">
                    <a16:creationId xmlns:a16="http://schemas.microsoft.com/office/drawing/2014/main" id="{9BF24DA1-DE61-4BF6-9466-41567D41E79C}"/>
                  </a:ext>
                </a:extLst>
              </p:cNvPr>
              <p:cNvSpPr>
                <a:spLocks/>
              </p:cNvSpPr>
              <p:nvPr/>
            </p:nvSpPr>
            <p:spPr bwMode="auto">
              <a:xfrm>
                <a:off x="6766" y="2507"/>
                <a:ext cx="3" cy="4"/>
              </a:xfrm>
              <a:custGeom>
                <a:avLst/>
                <a:gdLst>
                  <a:gd name="T0" fmla="*/ 0 w 3"/>
                  <a:gd name="T1" fmla="*/ 3 h 4"/>
                  <a:gd name="T2" fmla="*/ 0 w 3"/>
                  <a:gd name="T3" fmla="*/ 4 h 4"/>
                  <a:gd name="T4" fmla="*/ 3 w 3"/>
                  <a:gd name="T5" fmla="*/ 4 h 4"/>
                  <a:gd name="T6" fmla="*/ 3 w 3"/>
                  <a:gd name="T7" fmla="*/ 1 h 4"/>
                  <a:gd name="T8" fmla="*/ 0 w 3"/>
                  <a:gd name="T9" fmla="*/ 0 h 4"/>
                  <a:gd name="T10" fmla="*/ 0 w 3"/>
                  <a:gd name="T11" fmla="*/ 3 h 4"/>
                </a:gdLst>
                <a:ahLst/>
                <a:cxnLst>
                  <a:cxn ang="0">
                    <a:pos x="T0" y="T1"/>
                  </a:cxn>
                  <a:cxn ang="0">
                    <a:pos x="T2" y="T3"/>
                  </a:cxn>
                  <a:cxn ang="0">
                    <a:pos x="T4" y="T5"/>
                  </a:cxn>
                  <a:cxn ang="0">
                    <a:pos x="T6" y="T7"/>
                  </a:cxn>
                  <a:cxn ang="0">
                    <a:pos x="T8" y="T9"/>
                  </a:cxn>
                  <a:cxn ang="0">
                    <a:pos x="T10" y="T11"/>
                  </a:cxn>
                </a:cxnLst>
                <a:rect l="0" t="0" r="r" b="b"/>
                <a:pathLst>
                  <a:path w="3" h="4">
                    <a:moveTo>
                      <a:pt x="0" y="3"/>
                    </a:moveTo>
                    <a:lnTo>
                      <a:pt x="0" y="4"/>
                    </a:lnTo>
                    <a:lnTo>
                      <a:pt x="3" y="4"/>
                    </a:lnTo>
                    <a:lnTo>
                      <a:pt x="3" y="1"/>
                    </a:lnTo>
                    <a:lnTo>
                      <a:pt x="0" y="0"/>
                    </a:lnTo>
                    <a:lnTo>
                      <a:pt x="0" y="3"/>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7" name="Freeform 443">
                <a:extLst>
                  <a:ext uri="{FF2B5EF4-FFF2-40B4-BE49-F238E27FC236}">
                    <a16:creationId xmlns:a16="http://schemas.microsoft.com/office/drawing/2014/main" id="{9B0D6B00-610D-489B-AD1D-E46761953C33}"/>
                  </a:ext>
                </a:extLst>
              </p:cNvPr>
              <p:cNvSpPr>
                <a:spLocks/>
              </p:cNvSpPr>
              <p:nvPr/>
            </p:nvSpPr>
            <p:spPr bwMode="auto">
              <a:xfrm>
                <a:off x="6783" y="2492"/>
                <a:ext cx="59" cy="32"/>
              </a:xfrm>
              <a:custGeom>
                <a:avLst/>
                <a:gdLst>
                  <a:gd name="T0" fmla="*/ 56 w 59"/>
                  <a:gd name="T1" fmla="*/ 18 h 32"/>
                  <a:gd name="T2" fmla="*/ 53 w 59"/>
                  <a:gd name="T3" fmla="*/ 15 h 32"/>
                  <a:gd name="T4" fmla="*/ 53 w 59"/>
                  <a:gd name="T5" fmla="*/ 13 h 32"/>
                  <a:gd name="T6" fmla="*/ 55 w 59"/>
                  <a:gd name="T7" fmla="*/ 11 h 32"/>
                  <a:gd name="T8" fmla="*/ 56 w 59"/>
                  <a:gd name="T9" fmla="*/ 11 h 32"/>
                  <a:gd name="T10" fmla="*/ 59 w 59"/>
                  <a:gd name="T11" fmla="*/ 10 h 32"/>
                  <a:gd name="T12" fmla="*/ 59 w 59"/>
                  <a:gd name="T13" fmla="*/ 3 h 32"/>
                  <a:gd name="T14" fmla="*/ 56 w 59"/>
                  <a:gd name="T15" fmla="*/ 0 h 32"/>
                  <a:gd name="T16" fmla="*/ 55 w 59"/>
                  <a:gd name="T17" fmla="*/ 2 h 32"/>
                  <a:gd name="T18" fmla="*/ 53 w 59"/>
                  <a:gd name="T19" fmla="*/ 2 h 32"/>
                  <a:gd name="T20" fmla="*/ 51 w 59"/>
                  <a:gd name="T21" fmla="*/ 0 h 32"/>
                  <a:gd name="T22" fmla="*/ 48 w 59"/>
                  <a:gd name="T23" fmla="*/ 0 h 32"/>
                  <a:gd name="T24" fmla="*/ 47 w 59"/>
                  <a:gd name="T25" fmla="*/ 3 h 32"/>
                  <a:gd name="T26" fmla="*/ 48 w 59"/>
                  <a:gd name="T27" fmla="*/ 10 h 32"/>
                  <a:gd name="T28" fmla="*/ 50 w 59"/>
                  <a:gd name="T29" fmla="*/ 10 h 32"/>
                  <a:gd name="T30" fmla="*/ 48 w 59"/>
                  <a:gd name="T31" fmla="*/ 11 h 32"/>
                  <a:gd name="T32" fmla="*/ 45 w 59"/>
                  <a:gd name="T33" fmla="*/ 11 h 32"/>
                  <a:gd name="T34" fmla="*/ 40 w 59"/>
                  <a:gd name="T35" fmla="*/ 16 h 32"/>
                  <a:gd name="T36" fmla="*/ 39 w 59"/>
                  <a:gd name="T37" fmla="*/ 19 h 32"/>
                  <a:gd name="T38" fmla="*/ 37 w 59"/>
                  <a:gd name="T39" fmla="*/ 19 h 32"/>
                  <a:gd name="T40" fmla="*/ 35 w 59"/>
                  <a:gd name="T41" fmla="*/ 19 h 32"/>
                  <a:gd name="T42" fmla="*/ 34 w 59"/>
                  <a:gd name="T43" fmla="*/ 21 h 32"/>
                  <a:gd name="T44" fmla="*/ 32 w 59"/>
                  <a:gd name="T45" fmla="*/ 19 h 32"/>
                  <a:gd name="T46" fmla="*/ 31 w 59"/>
                  <a:gd name="T47" fmla="*/ 19 h 32"/>
                  <a:gd name="T48" fmla="*/ 28 w 59"/>
                  <a:gd name="T49" fmla="*/ 21 h 32"/>
                  <a:gd name="T50" fmla="*/ 26 w 59"/>
                  <a:gd name="T51" fmla="*/ 21 h 32"/>
                  <a:gd name="T52" fmla="*/ 26 w 59"/>
                  <a:gd name="T53" fmla="*/ 18 h 32"/>
                  <a:gd name="T54" fmla="*/ 26 w 59"/>
                  <a:gd name="T55" fmla="*/ 15 h 32"/>
                  <a:gd name="T56" fmla="*/ 24 w 59"/>
                  <a:gd name="T57" fmla="*/ 15 h 32"/>
                  <a:gd name="T58" fmla="*/ 23 w 59"/>
                  <a:gd name="T59" fmla="*/ 16 h 32"/>
                  <a:gd name="T60" fmla="*/ 23 w 59"/>
                  <a:gd name="T61" fmla="*/ 18 h 32"/>
                  <a:gd name="T62" fmla="*/ 21 w 59"/>
                  <a:gd name="T63" fmla="*/ 19 h 32"/>
                  <a:gd name="T64" fmla="*/ 18 w 59"/>
                  <a:gd name="T65" fmla="*/ 18 h 32"/>
                  <a:gd name="T66" fmla="*/ 15 w 59"/>
                  <a:gd name="T67" fmla="*/ 19 h 32"/>
                  <a:gd name="T68" fmla="*/ 12 w 59"/>
                  <a:gd name="T69" fmla="*/ 19 h 32"/>
                  <a:gd name="T70" fmla="*/ 10 w 59"/>
                  <a:gd name="T71" fmla="*/ 19 h 32"/>
                  <a:gd name="T72" fmla="*/ 8 w 59"/>
                  <a:gd name="T73" fmla="*/ 19 h 32"/>
                  <a:gd name="T74" fmla="*/ 5 w 59"/>
                  <a:gd name="T75" fmla="*/ 19 h 32"/>
                  <a:gd name="T76" fmla="*/ 2 w 59"/>
                  <a:gd name="T77" fmla="*/ 18 h 32"/>
                  <a:gd name="T78" fmla="*/ 0 w 59"/>
                  <a:gd name="T79" fmla="*/ 21 h 32"/>
                  <a:gd name="T80" fmla="*/ 2 w 59"/>
                  <a:gd name="T81" fmla="*/ 24 h 32"/>
                  <a:gd name="T82" fmla="*/ 5 w 59"/>
                  <a:gd name="T83" fmla="*/ 24 h 32"/>
                  <a:gd name="T84" fmla="*/ 10 w 59"/>
                  <a:gd name="T85" fmla="*/ 29 h 32"/>
                  <a:gd name="T86" fmla="*/ 10 w 59"/>
                  <a:gd name="T87" fmla="*/ 30 h 32"/>
                  <a:gd name="T88" fmla="*/ 12 w 59"/>
                  <a:gd name="T89" fmla="*/ 29 h 32"/>
                  <a:gd name="T90" fmla="*/ 16 w 59"/>
                  <a:gd name="T91" fmla="*/ 29 h 32"/>
                  <a:gd name="T92" fmla="*/ 18 w 59"/>
                  <a:gd name="T93" fmla="*/ 32 h 32"/>
                  <a:gd name="T94" fmla="*/ 21 w 59"/>
                  <a:gd name="T95" fmla="*/ 32 h 32"/>
                  <a:gd name="T96" fmla="*/ 24 w 59"/>
                  <a:gd name="T97" fmla="*/ 32 h 32"/>
                  <a:gd name="T98" fmla="*/ 29 w 59"/>
                  <a:gd name="T99" fmla="*/ 30 h 32"/>
                  <a:gd name="T100" fmla="*/ 32 w 59"/>
                  <a:gd name="T101" fmla="*/ 30 h 32"/>
                  <a:gd name="T102" fmla="*/ 34 w 59"/>
                  <a:gd name="T103" fmla="*/ 30 h 32"/>
                  <a:gd name="T104" fmla="*/ 37 w 59"/>
                  <a:gd name="T105" fmla="*/ 32 h 32"/>
                  <a:gd name="T106" fmla="*/ 39 w 59"/>
                  <a:gd name="T107" fmla="*/ 30 h 32"/>
                  <a:gd name="T108" fmla="*/ 39 w 59"/>
                  <a:gd name="T109" fmla="*/ 29 h 32"/>
                  <a:gd name="T110" fmla="*/ 42 w 59"/>
                  <a:gd name="T111" fmla="*/ 27 h 32"/>
                  <a:gd name="T112" fmla="*/ 47 w 59"/>
                  <a:gd name="T113" fmla="*/ 23 h 32"/>
                  <a:gd name="T114" fmla="*/ 47 w 59"/>
                  <a:gd name="T115" fmla="*/ 19 h 32"/>
                  <a:gd name="T116" fmla="*/ 50 w 59"/>
                  <a:gd name="T117" fmla="*/ 19 h 32"/>
                  <a:gd name="T118" fmla="*/ 51 w 59"/>
                  <a:gd name="T119" fmla="*/ 21 h 32"/>
                  <a:gd name="T120" fmla="*/ 55 w 59"/>
                  <a:gd name="T121" fmla="*/ 19 h 32"/>
                  <a:gd name="T122" fmla="*/ 56 w 59"/>
                  <a:gd name="T123" fmla="*/ 1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9" h="32">
                    <a:moveTo>
                      <a:pt x="56" y="18"/>
                    </a:moveTo>
                    <a:lnTo>
                      <a:pt x="53" y="15"/>
                    </a:lnTo>
                    <a:lnTo>
                      <a:pt x="53" y="13"/>
                    </a:lnTo>
                    <a:lnTo>
                      <a:pt x="55" y="11"/>
                    </a:lnTo>
                    <a:lnTo>
                      <a:pt x="56" y="11"/>
                    </a:lnTo>
                    <a:lnTo>
                      <a:pt x="59" y="10"/>
                    </a:lnTo>
                    <a:lnTo>
                      <a:pt x="59" y="3"/>
                    </a:lnTo>
                    <a:lnTo>
                      <a:pt x="56" y="0"/>
                    </a:lnTo>
                    <a:lnTo>
                      <a:pt x="55" y="2"/>
                    </a:lnTo>
                    <a:lnTo>
                      <a:pt x="53" y="2"/>
                    </a:lnTo>
                    <a:lnTo>
                      <a:pt x="51" y="0"/>
                    </a:lnTo>
                    <a:lnTo>
                      <a:pt x="48" y="0"/>
                    </a:lnTo>
                    <a:lnTo>
                      <a:pt x="47" y="3"/>
                    </a:lnTo>
                    <a:lnTo>
                      <a:pt x="48" y="10"/>
                    </a:lnTo>
                    <a:lnTo>
                      <a:pt x="50" y="10"/>
                    </a:lnTo>
                    <a:lnTo>
                      <a:pt x="48" y="11"/>
                    </a:lnTo>
                    <a:lnTo>
                      <a:pt x="45" y="11"/>
                    </a:lnTo>
                    <a:lnTo>
                      <a:pt x="40" y="16"/>
                    </a:lnTo>
                    <a:lnTo>
                      <a:pt x="39" y="19"/>
                    </a:lnTo>
                    <a:lnTo>
                      <a:pt x="37" y="19"/>
                    </a:lnTo>
                    <a:lnTo>
                      <a:pt x="35" y="19"/>
                    </a:lnTo>
                    <a:lnTo>
                      <a:pt x="34" y="21"/>
                    </a:lnTo>
                    <a:lnTo>
                      <a:pt x="32" y="19"/>
                    </a:lnTo>
                    <a:lnTo>
                      <a:pt x="31" y="19"/>
                    </a:lnTo>
                    <a:lnTo>
                      <a:pt x="28" y="21"/>
                    </a:lnTo>
                    <a:lnTo>
                      <a:pt x="26" y="21"/>
                    </a:lnTo>
                    <a:lnTo>
                      <a:pt x="26" y="18"/>
                    </a:lnTo>
                    <a:lnTo>
                      <a:pt x="26" y="15"/>
                    </a:lnTo>
                    <a:lnTo>
                      <a:pt x="24" y="15"/>
                    </a:lnTo>
                    <a:lnTo>
                      <a:pt x="23" y="16"/>
                    </a:lnTo>
                    <a:lnTo>
                      <a:pt x="23" y="18"/>
                    </a:lnTo>
                    <a:lnTo>
                      <a:pt x="21" y="19"/>
                    </a:lnTo>
                    <a:lnTo>
                      <a:pt x="18" y="18"/>
                    </a:lnTo>
                    <a:lnTo>
                      <a:pt x="15" y="19"/>
                    </a:lnTo>
                    <a:lnTo>
                      <a:pt x="12" y="19"/>
                    </a:lnTo>
                    <a:lnTo>
                      <a:pt x="10" y="19"/>
                    </a:lnTo>
                    <a:lnTo>
                      <a:pt x="8" y="19"/>
                    </a:lnTo>
                    <a:lnTo>
                      <a:pt x="5" y="19"/>
                    </a:lnTo>
                    <a:lnTo>
                      <a:pt x="2" y="18"/>
                    </a:lnTo>
                    <a:lnTo>
                      <a:pt x="0" y="21"/>
                    </a:lnTo>
                    <a:lnTo>
                      <a:pt x="2" y="24"/>
                    </a:lnTo>
                    <a:lnTo>
                      <a:pt x="5" y="24"/>
                    </a:lnTo>
                    <a:lnTo>
                      <a:pt x="10" y="29"/>
                    </a:lnTo>
                    <a:lnTo>
                      <a:pt x="10" y="30"/>
                    </a:lnTo>
                    <a:lnTo>
                      <a:pt x="12" y="29"/>
                    </a:lnTo>
                    <a:lnTo>
                      <a:pt x="16" y="29"/>
                    </a:lnTo>
                    <a:lnTo>
                      <a:pt x="18" y="32"/>
                    </a:lnTo>
                    <a:lnTo>
                      <a:pt x="21" y="32"/>
                    </a:lnTo>
                    <a:lnTo>
                      <a:pt x="24" y="32"/>
                    </a:lnTo>
                    <a:lnTo>
                      <a:pt x="29" y="30"/>
                    </a:lnTo>
                    <a:lnTo>
                      <a:pt x="32" y="30"/>
                    </a:lnTo>
                    <a:lnTo>
                      <a:pt x="34" y="30"/>
                    </a:lnTo>
                    <a:lnTo>
                      <a:pt x="37" y="32"/>
                    </a:lnTo>
                    <a:lnTo>
                      <a:pt x="39" y="30"/>
                    </a:lnTo>
                    <a:lnTo>
                      <a:pt x="39" y="29"/>
                    </a:lnTo>
                    <a:lnTo>
                      <a:pt x="42" y="27"/>
                    </a:lnTo>
                    <a:lnTo>
                      <a:pt x="47" y="23"/>
                    </a:lnTo>
                    <a:lnTo>
                      <a:pt x="47" y="19"/>
                    </a:lnTo>
                    <a:lnTo>
                      <a:pt x="50" y="19"/>
                    </a:lnTo>
                    <a:lnTo>
                      <a:pt x="51" y="21"/>
                    </a:lnTo>
                    <a:lnTo>
                      <a:pt x="55" y="19"/>
                    </a:lnTo>
                    <a:lnTo>
                      <a:pt x="56" y="18"/>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8" name="Freeform 444">
                <a:extLst>
                  <a:ext uri="{FF2B5EF4-FFF2-40B4-BE49-F238E27FC236}">
                    <a16:creationId xmlns:a16="http://schemas.microsoft.com/office/drawing/2014/main" id="{D1B609C4-53B3-4792-B967-485B44107006}"/>
                  </a:ext>
                </a:extLst>
              </p:cNvPr>
              <p:cNvSpPr>
                <a:spLocks/>
              </p:cNvSpPr>
              <p:nvPr/>
            </p:nvSpPr>
            <p:spPr bwMode="auto">
              <a:xfrm>
                <a:off x="6710" y="2558"/>
                <a:ext cx="7" cy="3"/>
              </a:xfrm>
              <a:custGeom>
                <a:avLst/>
                <a:gdLst>
                  <a:gd name="T0" fmla="*/ 7 w 7"/>
                  <a:gd name="T1" fmla="*/ 3 h 3"/>
                  <a:gd name="T2" fmla="*/ 5 w 7"/>
                  <a:gd name="T3" fmla="*/ 1 h 3"/>
                  <a:gd name="T4" fmla="*/ 0 w 7"/>
                  <a:gd name="T5" fmla="*/ 0 h 3"/>
                  <a:gd name="T6" fmla="*/ 7 w 7"/>
                  <a:gd name="T7" fmla="*/ 3 h 3"/>
                </a:gdLst>
                <a:ahLst/>
                <a:cxnLst>
                  <a:cxn ang="0">
                    <a:pos x="T0" y="T1"/>
                  </a:cxn>
                  <a:cxn ang="0">
                    <a:pos x="T2" y="T3"/>
                  </a:cxn>
                  <a:cxn ang="0">
                    <a:pos x="T4" y="T5"/>
                  </a:cxn>
                  <a:cxn ang="0">
                    <a:pos x="T6" y="T7"/>
                  </a:cxn>
                </a:cxnLst>
                <a:rect l="0" t="0" r="r" b="b"/>
                <a:pathLst>
                  <a:path w="7" h="3">
                    <a:moveTo>
                      <a:pt x="7" y="3"/>
                    </a:moveTo>
                    <a:lnTo>
                      <a:pt x="5" y="1"/>
                    </a:lnTo>
                    <a:lnTo>
                      <a:pt x="0" y="0"/>
                    </a:lnTo>
                    <a:lnTo>
                      <a:pt x="7" y="3"/>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9" name="Freeform 445">
                <a:extLst>
                  <a:ext uri="{FF2B5EF4-FFF2-40B4-BE49-F238E27FC236}">
                    <a16:creationId xmlns:a16="http://schemas.microsoft.com/office/drawing/2014/main" id="{6DB72B99-C5FC-4A61-98C6-D1B9728D3695}"/>
                  </a:ext>
                </a:extLst>
              </p:cNvPr>
              <p:cNvSpPr>
                <a:spLocks/>
              </p:cNvSpPr>
              <p:nvPr/>
            </p:nvSpPr>
            <p:spPr bwMode="auto">
              <a:xfrm>
                <a:off x="6720" y="2545"/>
                <a:ext cx="1" cy="1"/>
              </a:xfrm>
              <a:custGeom>
                <a:avLst/>
                <a:gdLst>
                  <a:gd name="T0" fmla="*/ 0 w 1"/>
                  <a:gd name="T1" fmla="*/ 0 h 1"/>
                  <a:gd name="T2" fmla="*/ 1 w 1"/>
                  <a:gd name="T3" fmla="*/ 1 h 1"/>
                  <a:gd name="T4" fmla="*/ 1 w 1"/>
                  <a:gd name="T5" fmla="*/ 1 h 1"/>
                  <a:gd name="T6" fmla="*/ 1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lnTo>
                      <a:pt x="1" y="1"/>
                    </a:lnTo>
                    <a:lnTo>
                      <a:pt x="1" y="1"/>
                    </a:lnTo>
                    <a:lnTo>
                      <a:pt x="1" y="0"/>
                    </a:lnTo>
                    <a:lnTo>
                      <a:pt x="0"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0" name="Rectangle 446">
                <a:extLst>
                  <a:ext uri="{FF2B5EF4-FFF2-40B4-BE49-F238E27FC236}">
                    <a16:creationId xmlns:a16="http://schemas.microsoft.com/office/drawing/2014/main" id="{2452C4FF-9DCE-4A6A-9833-CAE55C7E1930}"/>
                  </a:ext>
                </a:extLst>
              </p:cNvPr>
              <p:cNvSpPr>
                <a:spLocks noChangeArrowheads="1"/>
              </p:cNvSpPr>
              <p:nvPr/>
            </p:nvSpPr>
            <p:spPr bwMode="auto">
              <a:xfrm>
                <a:off x="6712" y="2556"/>
                <a:ext cx="1" cy="1"/>
              </a:xfrm>
              <a:prstGeom prst="rect">
                <a:avLst/>
              </a:prstGeom>
              <a:solidFill>
                <a:srgbClr val="8E86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1" name="Freeform 447">
                <a:extLst>
                  <a:ext uri="{FF2B5EF4-FFF2-40B4-BE49-F238E27FC236}">
                    <a16:creationId xmlns:a16="http://schemas.microsoft.com/office/drawing/2014/main" id="{51E7FAB7-E92C-4ADA-AC6D-D31FB5AE982A}"/>
                  </a:ext>
                </a:extLst>
              </p:cNvPr>
              <p:cNvSpPr>
                <a:spLocks/>
              </p:cNvSpPr>
              <p:nvPr/>
            </p:nvSpPr>
            <p:spPr bwMode="auto">
              <a:xfrm>
                <a:off x="6726" y="2543"/>
                <a:ext cx="2" cy="2"/>
              </a:xfrm>
              <a:custGeom>
                <a:avLst/>
                <a:gdLst>
                  <a:gd name="T0" fmla="*/ 0 w 2"/>
                  <a:gd name="T1" fmla="*/ 0 h 2"/>
                  <a:gd name="T2" fmla="*/ 0 w 2"/>
                  <a:gd name="T3" fmla="*/ 2 h 2"/>
                  <a:gd name="T4" fmla="*/ 2 w 2"/>
                  <a:gd name="T5" fmla="*/ 2 h 2"/>
                  <a:gd name="T6" fmla="*/ 2 w 2"/>
                  <a:gd name="T7" fmla="*/ 2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lnTo>
                      <a:pt x="0" y="2"/>
                    </a:lnTo>
                    <a:lnTo>
                      <a:pt x="2" y="2"/>
                    </a:lnTo>
                    <a:lnTo>
                      <a:pt x="2" y="2"/>
                    </a:lnTo>
                    <a:lnTo>
                      <a:pt x="0"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2" name="Freeform 448">
                <a:extLst>
                  <a:ext uri="{FF2B5EF4-FFF2-40B4-BE49-F238E27FC236}">
                    <a16:creationId xmlns:a16="http://schemas.microsoft.com/office/drawing/2014/main" id="{4EAA0EF9-3C52-44D0-894D-AB28564EE366}"/>
                  </a:ext>
                </a:extLst>
              </p:cNvPr>
              <p:cNvSpPr>
                <a:spLocks/>
              </p:cNvSpPr>
              <p:nvPr/>
            </p:nvSpPr>
            <p:spPr bwMode="auto">
              <a:xfrm>
                <a:off x="6717" y="2545"/>
                <a:ext cx="3" cy="5"/>
              </a:xfrm>
              <a:custGeom>
                <a:avLst/>
                <a:gdLst>
                  <a:gd name="T0" fmla="*/ 3 w 3"/>
                  <a:gd name="T1" fmla="*/ 3 h 5"/>
                  <a:gd name="T2" fmla="*/ 1 w 3"/>
                  <a:gd name="T3" fmla="*/ 0 h 5"/>
                  <a:gd name="T4" fmla="*/ 0 w 3"/>
                  <a:gd name="T5" fmla="*/ 1 h 5"/>
                  <a:gd name="T6" fmla="*/ 0 w 3"/>
                  <a:gd name="T7" fmla="*/ 3 h 5"/>
                  <a:gd name="T8" fmla="*/ 1 w 3"/>
                  <a:gd name="T9" fmla="*/ 5 h 5"/>
                  <a:gd name="T10" fmla="*/ 3 w 3"/>
                  <a:gd name="T11" fmla="*/ 5 h 5"/>
                  <a:gd name="T12" fmla="*/ 3 w 3"/>
                  <a:gd name="T13" fmla="*/ 3 h 5"/>
                </a:gdLst>
                <a:ahLst/>
                <a:cxnLst>
                  <a:cxn ang="0">
                    <a:pos x="T0" y="T1"/>
                  </a:cxn>
                  <a:cxn ang="0">
                    <a:pos x="T2" y="T3"/>
                  </a:cxn>
                  <a:cxn ang="0">
                    <a:pos x="T4" y="T5"/>
                  </a:cxn>
                  <a:cxn ang="0">
                    <a:pos x="T6" y="T7"/>
                  </a:cxn>
                  <a:cxn ang="0">
                    <a:pos x="T8" y="T9"/>
                  </a:cxn>
                  <a:cxn ang="0">
                    <a:pos x="T10" y="T11"/>
                  </a:cxn>
                  <a:cxn ang="0">
                    <a:pos x="T12" y="T13"/>
                  </a:cxn>
                </a:cxnLst>
                <a:rect l="0" t="0" r="r" b="b"/>
                <a:pathLst>
                  <a:path w="3" h="5">
                    <a:moveTo>
                      <a:pt x="3" y="3"/>
                    </a:moveTo>
                    <a:lnTo>
                      <a:pt x="1" y="0"/>
                    </a:lnTo>
                    <a:lnTo>
                      <a:pt x="0" y="1"/>
                    </a:lnTo>
                    <a:lnTo>
                      <a:pt x="0" y="3"/>
                    </a:lnTo>
                    <a:lnTo>
                      <a:pt x="1" y="5"/>
                    </a:lnTo>
                    <a:lnTo>
                      <a:pt x="3" y="5"/>
                    </a:lnTo>
                    <a:lnTo>
                      <a:pt x="3" y="3"/>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3" name="Freeform 449">
                <a:extLst>
                  <a:ext uri="{FF2B5EF4-FFF2-40B4-BE49-F238E27FC236}">
                    <a16:creationId xmlns:a16="http://schemas.microsoft.com/office/drawing/2014/main" id="{B2972F37-6E50-478C-BEE4-CECDC43D1082}"/>
                  </a:ext>
                </a:extLst>
              </p:cNvPr>
              <p:cNvSpPr>
                <a:spLocks/>
              </p:cNvSpPr>
              <p:nvPr/>
            </p:nvSpPr>
            <p:spPr bwMode="auto">
              <a:xfrm>
                <a:off x="6715" y="2558"/>
                <a:ext cx="2" cy="0"/>
              </a:xfrm>
              <a:custGeom>
                <a:avLst/>
                <a:gdLst>
                  <a:gd name="T0" fmla="*/ 0 w 2"/>
                  <a:gd name="T1" fmla="*/ 2 w 2"/>
                  <a:gd name="T2" fmla="*/ 0 w 2"/>
                  <a:gd name="T3" fmla="*/ 0 w 2"/>
                </a:gdLst>
                <a:ahLst/>
                <a:cxnLst>
                  <a:cxn ang="0">
                    <a:pos x="T0" y="0"/>
                  </a:cxn>
                  <a:cxn ang="0">
                    <a:pos x="T1" y="0"/>
                  </a:cxn>
                  <a:cxn ang="0">
                    <a:pos x="T2" y="0"/>
                  </a:cxn>
                  <a:cxn ang="0">
                    <a:pos x="T3" y="0"/>
                  </a:cxn>
                </a:cxnLst>
                <a:rect l="0" t="0" r="r" b="b"/>
                <a:pathLst>
                  <a:path w="2">
                    <a:moveTo>
                      <a:pt x="0" y="0"/>
                    </a:moveTo>
                    <a:lnTo>
                      <a:pt x="2" y="0"/>
                    </a:lnTo>
                    <a:lnTo>
                      <a:pt x="0" y="0"/>
                    </a:lnTo>
                    <a:lnTo>
                      <a:pt x="0"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4" name="Freeform 450">
                <a:extLst>
                  <a:ext uri="{FF2B5EF4-FFF2-40B4-BE49-F238E27FC236}">
                    <a16:creationId xmlns:a16="http://schemas.microsoft.com/office/drawing/2014/main" id="{CF5B2D66-78A2-4F55-822B-53E5FEEF9379}"/>
                  </a:ext>
                </a:extLst>
              </p:cNvPr>
              <p:cNvSpPr>
                <a:spLocks/>
              </p:cNvSpPr>
              <p:nvPr/>
            </p:nvSpPr>
            <p:spPr bwMode="auto">
              <a:xfrm>
                <a:off x="6715" y="2550"/>
                <a:ext cx="2" cy="1"/>
              </a:xfrm>
              <a:custGeom>
                <a:avLst/>
                <a:gdLst>
                  <a:gd name="T0" fmla="*/ 0 w 2"/>
                  <a:gd name="T1" fmla="*/ 0 h 1"/>
                  <a:gd name="T2" fmla="*/ 0 w 2"/>
                  <a:gd name="T3" fmla="*/ 1 h 1"/>
                  <a:gd name="T4" fmla="*/ 2 w 2"/>
                  <a:gd name="T5" fmla="*/ 1 h 1"/>
                  <a:gd name="T6" fmla="*/ 2 w 2"/>
                  <a:gd name="T7" fmla="*/ 1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lnTo>
                      <a:pt x="0" y="1"/>
                    </a:lnTo>
                    <a:lnTo>
                      <a:pt x="2" y="1"/>
                    </a:lnTo>
                    <a:lnTo>
                      <a:pt x="2" y="1"/>
                    </a:lnTo>
                    <a:lnTo>
                      <a:pt x="0"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5" name="Freeform 451">
                <a:extLst>
                  <a:ext uri="{FF2B5EF4-FFF2-40B4-BE49-F238E27FC236}">
                    <a16:creationId xmlns:a16="http://schemas.microsoft.com/office/drawing/2014/main" id="{37A4922F-1B8F-47BB-8C45-6326BBC1F423}"/>
                  </a:ext>
                </a:extLst>
              </p:cNvPr>
              <p:cNvSpPr>
                <a:spLocks/>
              </p:cNvSpPr>
              <p:nvPr/>
            </p:nvSpPr>
            <p:spPr bwMode="auto">
              <a:xfrm>
                <a:off x="6715" y="2554"/>
                <a:ext cx="3" cy="2"/>
              </a:xfrm>
              <a:custGeom>
                <a:avLst/>
                <a:gdLst>
                  <a:gd name="T0" fmla="*/ 3 w 3"/>
                  <a:gd name="T1" fmla="*/ 0 h 2"/>
                  <a:gd name="T2" fmla="*/ 2 w 3"/>
                  <a:gd name="T3" fmla="*/ 0 h 2"/>
                  <a:gd name="T4" fmla="*/ 0 w 3"/>
                  <a:gd name="T5" fmla="*/ 2 h 2"/>
                  <a:gd name="T6" fmla="*/ 3 w 3"/>
                  <a:gd name="T7" fmla="*/ 2 h 2"/>
                  <a:gd name="T8" fmla="*/ 3 w 3"/>
                  <a:gd name="T9" fmla="*/ 0 h 2"/>
                </a:gdLst>
                <a:ahLst/>
                <a:cxnLst>
                  <a:cxn ang="0">
                    <a:pos x="T0" y="T1"/>
                  </a:cxn>
                  <a:cxn ang="0">
                    <a:pos x="T2" y="T3"/>
                  </a:cxn>
                  <a:cxn ang="0">
                    <a:pos x="T4" y="T5"/>
                  </a:cxn>
                  <a:cxn ang="0">
                    <a:pos x="T6" y="T7"/>
                  </a:cxn>
                  <a:cxn ang="0">
                    <a:pos x="T8" y="T9"/>
                  </a:cxn>
                </a:cxnLst>
                <a:rect l="0" t="0" r="r" b="b"/>
                <a:pathLst>
                  <a:path w="3" h="2">
                    <a:moveTo>
                      <a:pt x="3" y="0"/>
                    </a:moveTo>
                    <a:lnTo>
                      <a:pt x="2" y="0"/>
                    </a:lnTo>
                    <a:lnTo>
                      <a:pt x="0" y="2"/>
                    </a:lnTo>
                    <a:lnTo>
                      <a:pt x="3" y="2"/>
                    </a:lnTo>
                    <a:lnTo>
                      <a:pt x="3"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6" name="Freeform 452">
                <a:extLst>
                  <a:ext uri="{FF2B5EF4-FFF2-40B4-BE49-F238E27FC236}">
                    <a16:creationId xmlns:a16="http://schemas.microsoft.com/office/drawing/2014/main" id="{7CB6CA00-C807-4030-A66E-273DA521B74E}"/>
                  </a:ext>
                </a:extLst>
              </p:cNvPr>
              <p:cNvSpPr>
                <a:spLocks/>
              </p:cNvSpPr>
              <p:nvPr/>
            </p:nvSpPr>
            <p:spPr bwMode="auto">
              <a:xfrm>
                <a:off x="6728" y="2542"/>
                <a:ext cx="3" cy="3"/>
              </a:xfrm>
              <a:custGeom>
                <a:avLst/>
                <a:gdLst>
                  <a:gd name="T0" fmla="*/ 1 w 3"/>
                  <a:gd name="T1" fmla="*/ 0 h 3"/>
                  <a:gd name="T2" fmla="*/ 0 w 3"/>
                  <a:gd name="T3" fmla="*/ 1 h 3"/>
                  <a:gd name="T4" fmla="*/ 1 w 3"/>
                  <a:gd name="T5" fmla="*/ 3 h 3"/>
                  <a:gd name="T6" fmla="*/ 1 w 3"/>
                  <a:gd name="T7" fmla="*/ 1 h 3"/>
                  <a:gd name="T8" fmla="*/ 3 w 3"/>
                  <a:gd name="T9" fmla="*/ 0 h 3"/>
                  <a:gd name="T10" fmla="*/ 1 w 3"/>
                  <a:gd name="T11" fmla="*/ 0 h 3"/>
                </a:gdLst>
                <a:ahLst/>
                <a:cxnLst>
                  <a:cxn ang="0">
                    <a:pos x="T0" y="T1"/>
                  </a:cxn>
                  <a:cxn ang="0">
                    <a:pos x="T2" y="T3"/>
                  </a:cxn>
                  <a:cxn ang="0">
                    <a:pos x="T4" y="T5"/>
                  </a:cxn>
                  <a:cxn ang="0">
                    <a:pos x="T6" y="T7"/>
                  </a:cxn>
                  <a:cxn ang="0">
                    <a:pos x="T8" y="T9"/>
                  </a:cxn>
                  <a:cxn ang="0">
                    <a:pos x="T10" y="T11"/>
                  </a:cxn>
                </a:cxnLst>
                <a:rect l="0" t="0" r="r" b="b"/>
                <a:pathLst>
                  <a:path w="3" h="3">
                    <a:moveTo>
                      <a:pt x="1" y="0"/>
                    </a:moveTo>
                    <a:lnTo>
                      <a:pt x="0" y="1"/>
                    </a:lnTo>
                    <a:lnTo>
                      <a:pt x="1" y="3"/>
                    </a:lnTo>
                    <a:lnTo>
                      <a:pt x="1" y="1"/>
                    </a:lnTo>
                    <a:lnTo>
                      <a:pt x="3" y="0"/>
                    </a:lnTo>
                    <a:lnTo>
                      <a:pt x="1"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7" name="Rectangle 453">
                <a:extLst>
                  <a:ext uri="{FF2B5EF4-FFF2-40B4-BE49-F238E27FC236}">
                    <a16:creationId xmlns:a16="http://schemas.microsoft.com/office/drawing/2014/main" id="{78A8D34A-2FC0-4FBF-A47B-AC4CBA3BDB48}"/>
                  </a:ext>
                </a:extLst>
              </p:cNvPr>
              <p:cNvSpPr>
                <a:spLocks noChangeArrowheads="1"/>
              </p:cNvSpPr>
              <p:nvPr/>
            </p:nvSpPr>
            <p:spPr bwMode="auto">
              <a:xfrm>
                <a:off x="6731" y="2543"/>
                <a:ext cx="1" cy="2"/>
              </a:xfrm>
              <a:prstGeom prst="rect">
                <a:avLst/>
              </a:prstGeom>
              <a:solidFill>
                <a:srgbClr val="8E86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8" name="Rectangle 454">
                <a:extLst>
                  <a:ext uri="{FF2B5EF4-FFF2-40B4-BE49-F238E27FC236}">
                    <a16:creationId xmlns:a16="http://schemas.microsoft.com/office/drawing/2014/main" id="{36EF912E-82C8-4C32-BA3A-37DC46D21AB5}"/>
                  </a:ext>
                </a:extLst>
              </p:cNvPr>
              <p:cNvSpPr>
                <a:spLocks noChangeArrowheads="1"/>
              </p:cNvSpPr>
              <p:nvPr/>
            </p:nvSpPr>
            <p:spPr bwMode="auto">
              <a:xfrm>
                <a:off x="6462" y="2269"/>
                <a:ext cx="1" cy="2"/>
              </a:xfrm>
              <a:prstGeom prst="rect">
                <a:avLst/>
              </a:prstGeom>
              <a:solidFill>
                <a:srgbClr val="8E86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9" name="Freeform 455">
                <a:extLst>
                  <a:ext uri="{FF2B5EF4-FFF2-40B4-BE49-F238E27FC236}">
                    <a16:creationId xmlns:a16="http://schemas.microsoft.com/office/drawing/2014/main" id="{68DFF21A-5B2C-493A-87D9-9494A35DA9E1}"/>
                  </a:ext>
                </a:extLst>
              </p:cNvPr>
              <p:cNvSpPr>
                <a:spLocks/>
              </p:cNvSpPr>
              <p:nvPr/>
            </p:nvSpPr>
            <p:spPr bwMode="auto">
              <a:xfrm>
                <a:off x="6376" y="2274"/>
                <a:ext cx="3" cy="3"/>
              </a:xfrm>
              <a:custGeom>
                <a:avLst/>
                <a:gdLst>
                  <a:gd name="T0" fmla="*/ 3 w 3"/>
                  <a:gd name="T1" fmla="*/ 1 h 3"/>
                  <a:gd name="T2" fmla="*/ 1 w 3"/>
                  <a:gd name="T3" fmla="*/ 0 h 3"/>
                  <a:gd name="T4" fmla="*/ 1 w 3"/>
                  <a:gd name="T5" fmla="*/ 1 h 3"/>
                  <a:gd name="T6" fmla="*/ 0 w 3"/>
                  <a:gd name="T7" fmla="*/ 1 h 3"/>
                  <a:gd name="T8" fmla="*/ 0 w 3"/>
                  <a:gd name="T9" fmla="*/ 3 h 3"/>
                  <a:gd name="T10" fmla="*/ 1 w 3"/>
                  <a:gd name="T11" fmla="*/ 3 h 3"/>
                  <a:gd name="T12" fmla="*/ 3 w 3"/>
                  <a:gd name="T13" fmla="*/ 3 h 3"/>
                  <a:gd name="T14" fmla="*/ 3 w 3"/>
                  <a:gd name="T15" fmla="*/ 1 h 3"/>
                  <a:gd name="T16" fmla="*/ 3 w 3"/>
                  <a:gd name="T17"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3">
                    <a:moveTo>
                      <a:pt x="3" y="1"/>
                    </a:moveTo>
                    <a:lnTo>
                      <a:pt x="1" y="0"/>
                    </a:lnTo>
                    <a:lnTo>
                      <a:pt x="1" y="1"/>
                    </a:lnTo>
                    <a:lnTo>
                      <a:pt x="0" y="1"/>
                    </a:lnTo>
                    <a:lnTo>
                      <a:pt x="0" y="3"/>
                    </a:lnTo>
                    <a:lnTo>
                      <a:pt x="1" y="3"/>
                    </a:lnTo>
                    <a:lnTo>
                      <a:pt x="3" y="3"/>
                    </a:lnTo>
                    <a:lnTo>
                      <a:pt x="3" y="1"/>
                    </a:lnTo>
                    <a:lnTo>
                      <a:pt x="3" y="1"/>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0" name="Freeform 456">
                <a:extLst>
                  <a:ext uri="{FF2B5EF4-FFF2-40B4-BE49-F238E27FC236}">
                    <a16:creationId xmlns:a16="http://schemas.microsoft.com/office/drawing/2014/main" id="{696D583B-A4E6-4FBF-8D02-6DD14393F508}"/>
                  </a:ext>
                </a:extLst>
              </p:cNvPr>
              <p:cNvSpPr>
                <a:spLocks/>
              </p:cNvSpPr>
              <p:nvPr/>
            </p:nvSpPr>
            <p:spPr bwMode="auto">
              <a:xfrm>
                <a:off x="6409" y="2286"/>
                <a:ext cx="69" cy="64"/>
              </a:xfrm>
              <a:custGeom>
                <a:avLst/>
                <a:gdLst>
                  <a:gd name="T0" fmla="*/ 46 w 69"/>
                  <a:gd name="T1" fmla="*/ 13 h 64"/>
                  <a:gd name="T2" fmla="*/ 41 w 69"/>
                  <a:gd name="T3" fmla="*/ 12 h 64"/>
                  <a:gd name="T4" fmla="*/ 40 w 69"/>
                  <a:gd name="T5" fmla="*/ 21 h 64"/>
                  <a:gd name="T6" fmla="*/ 33 w 69"/>
                  <a:gd name="T7" fmla="*/ 20 h 64"/>
                  <a:gd name="T8" fmla="*/ 27 w 69"/>
                  <a:gd name="T9" fmla="*/ 26 h 64"/>
                  <a:gd name="T10" fmla="*/ 27 w 69"/>
                  <a:gd name="T11" fmla="*/ 20 h 64"/>
                  <a:gd name="T12" fmla="*/ 19 w 69"/>
                  <a:gd name="T13" fmla="*/ 20 h 64"/>
                  <a:gd name="T14" fmla="*/ 16 w 69"/>
                  <a:gd name="T15" fmla="*/ 26 h 64"/>
                  <a:gd name="T16" fmla="*/ 8 w 69"/>
                  <a:gd name="T17" fmla="*/ 28 h 64"/>
                  <a:gd name="T18" fmla="*/ 3 w 69"/>
                  <a:gd name="T19" fmla="*/ 34 h 64"/>
                  <a:gd name="T20" fmla="*/ 3 w 69"/>
                  <a:gd name="T21" fmla="*/ 45 h 64"/>
                  <a:gd name="T22" fmla="*/ 8 w 69"/>
                  <a:gd name="T23" fmla="*/ 36 h 64"/>
                  <a:gd name="T24" fmla="*/ 13 w 69"/>
                  <a:gd name="T25" fmla="*/ 34 h 64"/>
                  <a:gd name="T26" fmla="*/ 14 w 69"/>
                  <a:gd name="T27" fmla="*/ 36 h 64"/>
                  <a:gd name="T28" fmla="*/ 18 w 69"/>
                  <a:gd name="T29" fmla="*/ 34 h 64"/>
                  <a:gd name="T30" fmla="*/ 19 w 69"/>
                  <a:gd name="T31" fmla="*/ 36 h 64"/>
                  <a:gd name="T32" fmla="*/ 21 w 69"/>
                  <a:gd name="T33" fmla="*/ 36 h 64"/>
                  <a:gd name="T34" fmla="*/ 22 w 69"/>
                  <a:gd name="T35" fmla="*/ 32 h 64"/>
                  <a:gd name="T36" fmla="*/ 29 w 69"/>
                  <a:gd name="T37" fmla="*/ 34 h 64"/>
                  <a:gd name="T38" fmla="*/ 35 w 69"/>
                  <a:gd name="T39" fmla="*/ 42 h 64"/>
                  <a:gd name="T40" fmla="*/ 30 w 69"/>
                  <a:gd name="T41" fmla="*/ 42 h 64"/>
                  <a:gd name="T42" fmla="*/ 32 w 69"/>
                  <a:gd name="T43" fmla="*/ 48 h 64"/>
                  <a:gd name="T44" fmla="*/ 33 w 69"/>
                  <a:gd name="T45" fmla="*/ 55 h 64"/>
                  <a:gd name="T46" fmla="*/ 41 w 69"/>
                  <a:gd name="T47" fmla="*/ 59 h 64"/>
                  <a:gd name="T48" fmla="*/ 46 w 69"/>
                  <a:gd name="T49" fmla="*/ 58 h 64"/>
                  <a:gd name="T50" fmla="*/ 48 w 69"/>
                  <a:gd name="T51" fmla="*/ 59 h 64"/>
                  <a:gd name="T52" fmla="*/ 53 w 69"/>
                  <a:gd name="T53" fmla="*/ 63 h 64"/>
                  <a:gd name="T54" fmla="*/ 54 w 69"/>
                  <a:gd name="T55" fmla="*/ 53 h 64"/>
                  <a:gd name="T56" fmla="*/ 51 w 69"/>
                  <a:gd name="T57" fmla="*/ 45 h 64"/>
                  <a:gd name="T58" fmla="*/ 59 w 69"/>
                  <a:gd name="T59" fmla="*/ 40 h 64"/>
                  <a:gd name="T60" fmla="*/ 61 w 69"/>
                  <a:gd name="T61" fmla="*/ 48 h 64"/>
                  <a:gd name="T62" fmla="*/ 62 w 69"/>
                  <a:gd name="T63" fmla="*/ 51 h 64"/>
                  <a:gd name="T64" fmla="*/ 62 w 69"/>
                  <a:gd name="T65" fmla="*/ 44 h 64"/>
                  <a:gd name="T66" fmla="*/ 65 w 69"/>
                  <a:gd name="T67" fmla="*/ 44 h 64"/>
                  <a:gd name="T68" fmla="*/ 67 w 69"/>
                  <a:gd name="T69" fmla="*/ 36 h 64"/>
                  <a:gd name="T70" fmla="*/ 64 w 69"/>
                  <a:gd name="T71" fmla="*/ 26 h 64"/>
                  <a:gd name="T72" fmla="*/ 62 w 69"/>
                  <a:gd name="T73" fmla="*/ 21 h 64"/>
                  <a:gd name="T74" fmla="*/ 61 w 69"/>
                  <a:gd name="T75" fmla="*/ 18 h 64"/>
                  <a:gd name="T76" fmla="*/ 62 w 69"/>
                  <a:gd name="T77" fmla="*/ 13 h 64"/>
                  <a:gd name="T78" fmla="*/ 59 w 69"/>
                  <a:gd name="T79" fmla="*/ 10 h 64"/>
                  <a:gd name="T80" fmla="*/ 51 w 69"/>
                  <a:gd name="T81" fmla="*/ 2 h 64"/>
                  <a:gd name="T82" fmla="*/ 48 w 69"/>
                  <a:gd name="T83" fmla="*/ 4 h 64"/>
                  <a:gd name="T84" fmla="*/ 48 w 69"/>
                  <a:gd name="T85" fmla="*/ 1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9" h="64">
                    <a:moveTo>
                      <a:pt x="48" y="10"/>
                    </a:moveTo>
                    <a:lnTo>
                      <a:pt x="46" y="10"/>
                    </a:lnTo>
                    <a:lnTo>
                      <a:pt x="46" y="13"/>
                    </a:lnTo>
                    <a:lnTo>
                      <a:pt x="46" y="15"/>
                    </a:lnTo>
                    <a:lnTo>
                      <a:pt x="43" y="13"/>
                    </a:lnTo>
                    <a:lnTo>
                      <a:pt x="41" y="12"/>
                    </a:lnTo>
                    <a:lnTo>
                      <a:pt x="40" y="18"/>
                    </a:lnTo>
                    <a:lnTo>
                      <a:pt x="40" y="18"/>
                    </a:lnTo>
                    <a:lnTo>
                      <a:pt x="40" y="21"/>
                    </a:lnTo>
                    <a:lnTo>
                      <a:pt x="38" y="21"/>
                    </a:lnTo>
                    <a:lnTo>
                      <a:pt x="37" y="18"/>
                    </a:lnTo>
                    <a:lnTo>
                      <a:pt x="33" y="20"/>
                    </a:lnTo>
                    <a:lnTo>
                      <a:pt x="32" y="24"/>
                    </a:lnTo>
                    <a:lnTo>
                      <a:pt x="29" y="26"/>
                    </a:lnTo>
                    <a:lnTo>
                      <a:pt x="27" y="26"/>
                    </a:lnTo>
                    <a:lnTo>
                      <a:pt x="24" y="29"/>
                    </a:lnTo>
                    <a:lnTo>
                      <a:pt x="27" y="24"/>
                    </a:lnTo>
                    <a:lnTo>
                      <a:pt x="27" y="20"/>
                    </a:lnTo>
                    <a:lnTo>
                      <a:pt x="24" y="16"/>
                    </a:lnTo>
                    <a:lnTo>
                      <a:pt x="21" y="16"/>
                    </a:lnTo>
                    <a:lnTo>
                      <a:pt x="19" y="20"/>
                    </a:lnTo>
                    <a:lnTo>
                      <a:pt x="16" y="21"/>
                    </a:lnTo>
                    <a:lnTo>
                      <a:pt x="14" y="23"/>
                    </a:lnTo>
                    <a:lnTo>
                      <a:pt x="16" y="26"/>
                    </a:lnTo>
                    <a:lnTo>
                      <a:pt x="13" y="26"/>
                    </a:lnTo>
                    <a:lnTo>
                      <a:pt x="10" y="26"/>
                    </a:lnTo>
                    <a:lnTo>
                      <a:pt x="8" y="28"/>
                    </a:lnTo>
                    <a:lnTo>
                      <a:pt x="5" y="29"/>
                    </a:lnTo>
                    <a:lnTo>
                      <a:pt x="2" y="32"/>
                    </a:lnTo>
                    <a:lnTo>
                      <a:pt x="3" y="34"/>
                    </a:lnTo>
                    <a:lnTo>
                      <a:pt x="2" y="37"/>
                    </a:lnTo>
                    <a:lnTo>
                      <a:pt x="0" y="42"/>
                    </a:lnTo>
                    <a:lnTo>
                      <a:pt x="3" y="45"/>
                    </a:lnTo>
                    <a:lnTo>
                      <a:pt x="5" y="44"/>
                    </a:lnTo>
                    <a:lnTo>
                      <a:pt x="6" y="37"/>
                    </a:lnTo>
                    <a:lnTo>
                      <a:pt x="8" y="36"/>
                    </a:lnTo>
                    <a:lnTo>
                      <a:pt x="10" y="32"/>
                    </a:lnTo>
                    <a:lnTo>
                      <a:pt x="11" y="31"/>
                    </a:lnTo>
                    <a:lnTo>
                      <a:pt x="13" y="34"/>
                    </a:lnTo>
                    <a:lnTo>
                      <a:pt x="13" y="36"/>
                    </a:lnTo>
                    <a:lnTo>
                      <a:pt x="13" y="37"/>
                    </a:lnTo>
                    <a:lnTo>
                      <a:pt x="14" y="36"/>
                    </a:lnTo>
                    <a:lnTo>
                      <a:pt x="16" y="37"/>
                    </a:lnTo>
                    <a:lnTo>
                      <a:pt x="16" y="34"/>
                    </a:lnTo>
                    <a:lnTo>
                      <a:pt x="18" y="34"/>
                    </a:lnTo>
                    <a:lnTo>
                      <a:pt x="19" y="34"/>
                    </a:lnTo>
                    <a:lnTo>
                      <a:pt x="18" y="36"/>
                    </a:lnTo>
                    <a:lnTo>
                      <a:pt x="19" y="36"/>
                    </a:lnTo>
                    <a:lnTo>
                      <a:pt x="22" y="37"/>
                    </a:lnTo>
                    <a:lnTo>
                      <a:pt x="22" y="37"/>
                    </a:lnTo>
                    <a:lnTo>
                      <a:pt x="21" y="36"/>
                    </a:lnTo>
                    <a:lnTo>
                      <a:pt x="22" y="34"/>
                    </a:lnTo>
                    <a:lnTo>
                      <a:pt x="22" y="32"/>
                    </a:lnTo>
                    <a:lnTo>
                      <a:pt x="22" y="32"/>
                    </a:lnTo>
                    <a:lnTo>
                      <a:pt x="24" y="32"/>
                    </a:lnTo>
                    <a:lnTo>
                      <a:pt x="27" y="34"/>
                    </a:lnTo>
                    <a:lnTo>
                      <a:pt x="29" y="34"/>
                    </a:lnTo>
                    <a:lnTo>
                      <a:pt x="32" y="37"/>
                    </a:lnTo>
                    <a:lnTo>
                      <a:pt x="32" y="39"/>
                    </a:lnTo>
                    <a:lnTo>
                      <a:pt x="35" y="42"/>
                    </a:lnTo>
                    <a:lnTo>
                      <a:pt x="32" y="40"/>
                    </a:lnTo>
                    <a:lnTo>
                      <a:pt x="30" y="40"/>
                    </a:lnTo>
                    <a:lnTo>
                      <a:pt x="30" y="42"/>
                    </a:lnTo>
                    <a:lnTo>
                      <a:pt x="30" y="44"/>
                    </a:lnTo>
                    <a:lnTo>
                      <a:pt x="32" y="45"/>
                    </a:lnTo>
                    <a:lnTo>
                      <a:pt x="32" y="48"/>
                    </a:lnTo>
                    <a:lnTo>
                      <a:pt x="30" y="50"/>
                    </a:lnTo>
                    <a:lnTo>
                      <a:pt x="33" y="51"/>
                    </a:lnTo>
                    <a:lnTo>
                      <a:pt x="33" y="55"/>
                    </a:lnTo>
                    <a:lnTo>
                      <a:pt x="37" y="58"/>
                    </a:lnTo>
                    <a:lnTo>
                      <a:pt x="38" y="58"/>
                    </a:lnTo>
                    <a:lnTo>
                      <a:pt x="41" y="59"/>
                    </a:lnTo>
                    <a:lnTo>
                      <a:pt x="45" y="61"/>
                    </a:lnTo>
                    <a:lnTo>
                      <a:pt x="46" y="59"/>
                    </a:lnTo>
                    <a:lnTo>
                      <a:pt x="46" y="58"/>
                    </a:lnTo>
                    <a:lnTo>
                      <a:pt x="48" y="58"/>
                    </a:lnTo>
                    <a:lnTo>
                      <a:pt x="49" y="58"/>
                    </a:lnTo>
                    <a:lnTo>
                      <a:pt x="48" y="59"/>
                    </a:lnTo>
                    <a:lnTo>
                      <a:pt x="49" y="63"/>
                    </a:lnTo>
                    <a:lnTo>
                      <a:pt x="49" y="64"/>
                    </a:lnTo>
                    <a:lnTo>
                      <a:pt x="53" y="63"/>
                    </a:lnTo>
                    <a:lnTo>
                      <a:pt x="56" y="58"/>
                    </a:lnTo>
                    <a:lnTo>
                      <a:pt x="56" y="55"/>
                    </a:lnTo>
                    <a:lnTo>
                      <a:pt x="54" y="53"/>
                    </a:lnTo>
                    <a:lnTo>
                      <a:pt x="53" y="48"/>
                    </a:lnTo>
                    <a:lnTo>
                      <a:pt x="51" y="47"/>
                    </a:lnTo>
                    <a:lnTo>
                      <a:pt x="51" y="45"/>
                    </a:lnTo>
                    <a:lnTo>
                      <a:pt x="54" y="39"/>
                    </a:lnTo>
                    <a:lnTo>
                      <a:pt x="57" y="37"/>
                    </a:lnTo>
                    <a:lnTo>
                      <a:pt x="59" y="40"/>
                    </a:lnTo>
                    <a:lnTo>
                      <a:pt x="59" y="44"/>
                    </a:lnTo>
                    <a:lnTo>
                      <a:pt x="61" y="45"/>
                    </a:lnTo>
                    <a:lnTo>
                      <a:pt x="61" y="48"/>
                    </a:lnTo>
                    <a:lnTo>
                      <a:pt x="62" y="51"/>
                    </a:lnTo>
                    <a:lnTo>
                      <a:pt x="62" y="55"/>
                    </a:lnTo>
                    <a:lnTo>
                      <a:pt x="62" y="51"/>
                    </a:lnTo>
                    <a:lnTo>
                      <a:pt x="64" y="48"/>
                    </a:lnTo>
                    <a:lnTo>
                      <a:pt x="62" y="45"/>
                    </a:lnTo>
                    <a:lnTo>
                      <a:pt x="62" y="44"/>
                    </a:lnTo>
                    <a:lnTo>
                      <a:pt x="64" y="44"/>
                    </a:lnTo>
                    <a:lnTo>
                      <a:pt x="65" y="45"/>
                    </a:lnTo>
                    <a:lnTo>
                      <a:pt x="65" y="44"/>
                    </a:lnTo>
                    <a:lnTo>
                      <a:pt x="67" y="44"/>
                    </a:lnTo>
                    <a:lnTo>
                      <a:pt x="69" y="39"/>
                    </a:lnTo>
                    <a:lnTo>
                      <a:pt x="67" y="36"/>
                    </a:lnTo>
                    <a:lnTo>
                      <a:pt x="65" y="32"/>
                    </a:lnTo>
                    <a:lnTo>
                      <a:pt x="64" y="29"/>
                    </a:lnTo>
                    <a:lnTo>
                      <a:pt x="64" y="26"/>
                    </a:lnTo>
                    <a:lnTo>
                      <a:pt x="64" y="23"/>
                    </a:lnTo>
                    <a:lnTo>
                      <a:pt x="62" y="24"/>
                    </a:lnTo>
                    <a:lnTo>
                      <a:pt x="62" y="21"/>
                    </a:lnTo>
                    <a:lnTo>
                      <a:pt x="62" y="20"/>
                    </a:lnTo>
                    <a:lnTo>
                      <a:pt x="62" y="20"/>
                    </a:lnTo>
                    <a:lnTo>
                      <a:pt x="61" y="18"/>
                    </a:lnTo>
                    <a:lnTo>
                      <a:pt x="61" y="16"/>
                    </a:lnTo>
                    <a:lnTo>
                      <a:pt x="62" y="16"/>
                    </a:lnTo>
                    <a:lnTo>
                      <a:pt x="62" y="13"/>
                    </a:lnTo>
                    <a:lnTo>
                      <a:pt x="61" y="10"/>
                    </a:lnTo>
                    <a:lnTo>
                      <a:pt x="61" y="8"/>
                    </a:lnTo>
                    <a:lnTo>
                      <a:pt x="59" y="10"/>
                    </a:lnTo>
                    <a:lnTo>
                      <a:pt x="56" y="7"/>
                    </a:lnTo>
                    <a:lnTo>
                      <a:pt x="53" y="4"/>
                    </a:lnTo>
                    <a:lnTo>
                      <a:pt x="51" y="2"/>
                    </a:lnTo>
                    <a:lnTo>
                      <a:pt x="51" y="2"/>
                    </a:lnTo>
                    <a:lnTo>
                      <a:pt x="48" y="0"/>
                    </a:lnTo>
                    <a:lnTo>
                      <a:pt x="48" y="4"/>
                    </a:lnTo>
                    <a:lnTo>
                      <a:pt x="49" y="10"/>
                    </a:lnTo>
                    <a:lnTo>
                      <a:pt x="49" y="12"/>
                    </a:lnTo>
                    <a:lnTo>
                      <a:pt x="48" y="1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1" name="Freeform 457">
                <a:extLst>
                  <a:ext uri="{FF2B5EF4-FFF2-40B4-BE49-F238E27FC236}">
                    <a16:creationId xmlns:a16="http://schemas.microsoft.com/office/drawing/2014/main" id="{E66635E4-7DA0-48DC-8C00-E436FA793EE7}"/>
                  </a:ext>
                </a:extLst>
              </p:cNvPr>
              <p:cNvSpPr>
                <a:spLocks/>
              </p:cNvSpPr>
              <p:nvPr/>
            </p:nvSpPr>
            <p:spPr bwMode="auto">
              <a:xfrm>
                <a:off x="6460" y="2272"/>
                <a:ext cx="3" cy="2"/>
              </a:xfrm>
              <a:custGeom>
                <a:avLst/>
                <a:gdLst>
                  <a:gd name="T0" fmla="*/ 0 w 3"/>
                  <a:gd name="T1" fmla="*/ 2 h 2"/>
                  <a:gd name="T2" fmla="*/ 2 w 3"/>
                  <a:gd name="T3" fmla="*/ 2 h 2"/>
                  <a:gd name="T4" fmla="*/ 3 w 3"/>
                  <a:gd name="T5" fmla="*/ 2 h 2"/>
                  <a:gd name="T6" fmla="*/ 0 w 3"/>
                  <a:gd name="T7" fmla="*/ 0 h 2"/>
                  <a:gd name="T8" fmla="*/ 0 w 3"/>
                  <a:gd name="T9" fmla="*/ 2 h 2"/>
                </a:gdLst>
                <a:ahLst/>
                <a:cxnLst>
                  <a:cxn ang="0">
                    <a:pos x="T0" y="T1"/>
                  </a:cxn>
                  <a:cxn ang="0">
                    <a:pos x="T2" y="T3"/>
                  </a:cxn>
                  <a:cxn ang="0">
                    <a:pos x="T4" y="T5"/>
                  </a:cxn>
                  <a:cxn ang="0">
                    <a:pos x="T6" y="T7"/>
                  </a:cxn>
                  <a:cxn ang="0">
                    <a:pos x="T8" y="T9"/>
                  </a:cxn>
                </a:cxnLst>
                <a:rect l="0" t="0" r="r" b="b"/>
                <a:pathLst>
                  <a:path w="3" h="2">
                    <a:moveTo>
                      <a:pt x="0" y="2"/>
                    </a:moveTo>
                    <a:lnTo>
                      <a:pt x="2" y="2"/>
                    </a:lnTo>
                    <a:lnTo>
                      <a:pt x="3" y="2"/>
                    </a:lnTo>
                    <a:lnTo>
                      <a:pt x="0" y="0"/>
                    </a:lnTo>
                    <a:lnTo>
                      <a:pt x="0" y="2"/>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2" name="Freeform 458">
                <a:extLst>
                  <a:ext uri="{FF2B5EF4-FFF2-40B4-BE49-F238E27FC236}">
                    <a16:creationId xmlns:a16="http://schemas.microsoft.com/office/drawing/2014/main" id="{9C6BD6C3-CC5A-4A49-A0C7-D54385BAB1B8}"/>
                  </a:ext>
                </a:extLst>
              </p:cNvPr>
              <p:cNvSpPr>
                <a:spLocks/>
              </p:cNvSpPr>
              <p:nvPr/>
            </p:nvSpPr>
            <p:spPr bwMode="auto">
              <a:xfrm>
                <a:off x="6374" y="2255"/>
                <a:ext cx="3" cy="4"/>
              </a:xfrm>
              <a:custGeom>
                <a:avLst/>
                <a:gdLst>
                  <a:gd name="T0" fmla="*/ 2 w 3"/>
                  <a:gd name="T1" fmla="*/ 4 h 4"/>
                  <a:gd name="T2" fmla="*/ 3 w 3"/>
                  <a:gd name="T3" fmla="*/ 3 h 4"/>
                  <a:gd name="T4" fmla="*/ 3 w 3"/>
                  <a:gd name="T5" fmla="*/ 3 h 4"/>
                  <a:gd name="T6" fmla="*/ 3 w 3"/>
                  <a:gd name="T7" fmla="*/ 0 h 4"/>
                  <a:gd name="T8" fmla="*/ 0 w 3"/>
                  <a:gd name="T9" fmla="*/ 0 h 4"/>
                  <a:gd name="T10" fmla="*/ 0 w 3"/>
                  <a:gd name="T11" fmla="*/ 1 h 4"/>
                  <a:gd name="T12" fmla="*/ 0 w 3"/>
                  <a:gd name="T13" fmla="*/ 4 h 4"/>
                  <a:gd name="T14" fmla="*/ 2 w 3"/>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2" y="4"/>
                    </a:moveTo>
                    <a:lnTo>
                      <a:pt x="3" y="3"/>
                    </a:lnTo>
                    <a:lnTo>
                      <a:pt x="3" y="3"/>
                    </a:lnTo>
                    <a:lnTo>
                      <a:pt x="3" y="0"/>
                    </a:lnTo>
                    <a:lnTo>
                      <a:pt x="0" y="0"/>
                    </a:lnTo>
                    <a:lnTo>
                      <a:pt x="0" y="1"/>
                    </a:lnTo>
                    <a:lnTo>
                      <a:pt x="0" y="4"/>
                    </a:lnTo>
                    <a:lnTo>
                      <a:pt x="2" y="4"/>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3" name="Freeform 459">
                <a:extLst>
                  <a:ext uri="{FF2B5EF4-FFF2-40B4-BE49-F238E27FC236}">
                    <a16:creationId xmlns:a16="http://schemas.microsoft.com/office/drawing/2014/main" id="{C9285115-66C9-40A2-9605-20900C32CC34}"/>
                  </a:ext>
                </a:extLst>
              </p:cNvPr>
              <p:cNvSpPr>
                <a:spLocks/>
              </p:cNvSpPr>
              <p:nvPr/>
            </p:nvSpPr>
            <p:spPr bwMode="auto">
              <a:xfrm>
                <a:off x="6385" y="2143"/>
                <a:ext cx="2" cy="2"/>
              </a:xfrm>
              <a:custGeom>
                <a:avLst/>
                <a:gdLst>
                  <a:gd name="T0" fmla="*/ 0 w 2"/>
                  <a:gd name="T1" fmla="*/ 2 h 2"/>
                  <a:gd name="T2" fmla="*/ 2 w 2"/>
                  <a:gd name="T3" fmla="*/ 2 h 2"/>
                  <a:gd name="T4" fmla="*/ 0 w 2"/>
                  <a:gd name="T5" fmla="*/ 0 h 2"/>
                  <a:gd name="T6" fmla="*/ 0 w 2"/>
                  <a:gd name="T7" fmla="*/ 2 h 2"/>
                </a:gdLst>
                <a:ahLst/>
                <a:cxnLst>
                  <a:cxn ang="0">
                    <a:pos x="T0" y="T1"/>
                  </a:cxn>
                  <a:cxn ang="0">
                    <a:pos x="T2" y="T3"/>
                  </a:cxn>
                  <a:cxn ang="0">
                    <a:pos x="T4" y="T5"/>
                  </a:cxn>
                  <a:cxn ang="0">
                    <a:pos x="T6" y="T7"/>
                  </a:cxn>
                </a:cxnLst>
                <a:rect l="0" t="0" r="r" b="b"/>
                <a:pathLst>
                  <a:path w="2" h="2">
                    <a:moveTo>
                      <a:pt x="0" y="2"/>
                    </a:moveTo>
                    <a:lnTo>
                      <a:pt x="2" y="2"/>
                    </a:lnTo>
                    <a:lnTo>
                      <a:pt x="0" y="0"/>
                    </a:lnTo>
                    <a:lnTo>
                      <a:pt x="0" y="2"/>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4" name="Freeform 460">
                <a:extLst>
                  <a:ext uri="{FF2B5EF4-FFF2-40B4-BE49-F238E27FC236}">
                    <a16:creationId xmlns:a16="http://schemas.microsoft.com/office/drawing/2014/main" id="{65FBD584-3298-4653-BC8A-61AC2009E8E7}"/>
                  </a:ext>
                </a:extLst>
              </p:cNvPr>
              <p:cNvSpPr>
                <a:spLocks/>
              </p:cNvSpPr>
              <p:nvPr/>
            </p:nvSpPr>
            <p:spPr bwMode="auto">
              <a:xfrm>
                <a:off x="6404" y="2255"/>
                <a:ext cx="21" cy="22"/>
              </a:xfrm>
              <a:custGeom>
                <a:avLst/>
                <a:gdLst>
                  <a:gd name="T0" fmla="*/ 7 w 21"/>
                  <a:gd name="T1" fmla="*/ 3 h 22"/>
                  <a:gd name="T2" fmla="*/ 3 w 21"/>
                  <a:gd name="T3" fmla="*/ 0 h 22"/>
                  <a:gd name="T4" fmla="*/ 2 w 21"/>
                  <a:gd name="T5" fmla="*/ 0 h 22"/>
                  <a:gd name="T6" fmla="*/ 0 w 21"/>
                  <a:gd name="T7" fmla="*/ 1 h 22"/>
                  <a:gd name="T8" fmla="*/ 3 w 21"/>
                  <a:gd name="T9" fmla="*/ 3 h 22"/>
                  <a:gd name="T10" fmla="*/ 5 w 21"/>
                  <a:gd name="T11" fmla="*/ 3 h 22"/>
                  <a:gd name="T12" fmla="*/ 5 w 21"/>
                  <a:gd name="T13" fmla="*/ 6 h 22"/>
                  <a:gd name="T14" fmla="*/ 3 w 21"/>
                  <a:gd name="T15" fmla="*/ 9 h 22"/>
                  <a:gd name="T16" fmla="*/ 5 w 21"/>
                  <a:gd name="T17" fmla="*/ 14 h 22"/>
                  <a:gd name="T18" fmla="*/ 3 w 21"/>
                  <a:gd name="T19" fmla="*/ 17 h 22"/>
                  <a:gd name="T20" fmla="*/ 5 w 21"/>
                  <a:gd name="T21" fmla="*/ 22 h 22"/>
                  <a:gd name="T22" fmla="*/ 5 w 21"/>
                  <a:gd name="T23" fmla="*/ 20 h 22"/>
                  <a:gd name="T24" fmla="*/ 7 w 21"/>
                  <a:gd name="T25" fmla="*/ 20 h 22"/>
                  <a:gd name="T26" fmla="*/ 10 w 21"/>
                  <a:gd name="T27" fmla="*/ 17 h 22"/>
                  <a:gd name="T28" fmla="*/ 11 w 21"/>
                  <a:gd name="T29" fmla="*/ 19 h 22"/>
                  <a:gd name="T30" fmla="*/ 11 w 21"/>
                  <a:gd name="T31" fmla="*/ 17 h 22"/>
                  <a:gd name="T32" fmla="*/ 13 w 21"/>
                  <a:gd name="T33" fmla="*/ 17 h 22"/>
                  <a:gd name="T34" fmla="*/ 15 w 21"/>
                  <a:gd name="T35" fmla="*/ 16 h 22"/>
                  <a:gd name="T36" fmla="*/ 18 w 21"/>
                  <a:gd name="T37" fmla="*/ 12 h 22"/>
                  <a:gd name="T38" fmla="*/ 19 w 21"/>
                  <a:gd name="T39" fmla="*/ 9 h 22"/>
                  <a:gd name="T40" fmla="*/ 21 w 21"/>
                  <a:gd name="T41" fmla="*/ 8 h 22"/>
                  <a:gd name="T42" fmla="*/ 21 w 21"/>
                  <a:gd name="T43" fmla="*/ 6 h 22"/>
                  <a:gd name="T44" fmla="*/ 19 w 21"/>
                  <a:gd name="T45" fmla="*/ 4 h 22"/>
                  <a:gd name="T46" fmla="*/ 18 w 21"/>
                  <a:gd name="T47" fmla="*/ 4 h 22"/>
                  <a:gd name="T48" fmla="*/ 16 w 21"/>
                  <a:gd name="T49" fmla="*/ 8 h 22"/>
                  <a:gd name="T50" fmla="*/ 15 w 21"/>
                  <a:gd name="T51" fmla="*/ 4 h 22"/>
                  <a:gd name="T52" fmla="*/ 13 w 21"/>
                  <a:gd name="T53" fmla="*/ 4 h 22"/>
                  <a:gd name="T54" fmla="*/ 10 w 21"/>
                  <a:gd name="T55" fmla="*/ 4 h 22"/>
                  <a:gd name="T56" fmla="*/ 8 w 21"/>
                  <a:gd name="T57" fmla="*/ 4 h 22"/>
                  <a:gd name="T58" fmla="*/ 8 w 21"/>
                  <a:gd name="T59" fmla="*/ 3 h 22"/>
                  <a:gd name="T60" fmla="*/ 7 w 21"/>
                  <a:gd name="T61" fmla="*/ 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1" h="22">
                    <a:moveTo>
                      <a:pt x="7" y="3"/>
                    </a:moveTo>
                    <a:lnTo>
                      <a:pt x="3" y="0"/>
                    </a:lnTo>
                    <a:lnTo>
                      <a:pt x="2" y="0"/>
                    </a:lnTo>
                    <a:lnTo>
                      <a:pt x="0" y="1"/>
                    </a:lnTo>
                    <a:lnTo>
                      <a:pt x="3" y="3"/>
                    </a:lnTo>
                    <a:lnTo>
                      <a:pt x="5" y="3"/>
                    </a:lnTo>
                    <a:lnTo>
                      <a:pt x="5" y="6"/>
                    </a:lnTo>
                    <a:lnTo>
                      <a:pt x="3" y="9"/>
                    </a:lnTo>
                    <a:lnTo>
                      <a:pt x="5" y="14"/>
                    </a:lnTo>
                    <a:lnTo>
                      <a:pt x="3" y="17"/>
                    </a:lnTo>
                    <a:lnTo>
                      <a:pt x="5" y="22"/>
                    </a:lnTo>
                    <a:lnTo>
                      <a:pt x="5" y="20"/>
                    </a:lnTo>
                    <a:lnTo>
                      <a:pt x="7" y="20"/>
                    </a:lnTo>
                    <a:lnTo>
                      <a:pt x="10" y="17"/>
                    </a:lnTo>
                    <a:lnTo>
                      <a:pt x="11" y="19"/>
                    </a:lnTo>
                    <a:lnTo>
                      <a:pt x="11" y="17"/>
                    </a:lnTo>
                    <a:lnTo>
                      <a:pt x="13" y="17"/>
                    </a:lnTo>
                    <a:lnTo>
                      <a:pt x="15" y="16"/>
                    </a:lnTo>
                    <a:lnTo>
                      <a:pt x="18" y="12"/>
                    </a:lnTo>
                    <a:lnTo>
                      <a:pt x="19" y="9"/>
                    </a:lnTo>
                    <a:lnTo>
                      <a:pt x="21" y="8"/>
                    </a:lnTo>
                    <a:lnTo>
                      <a:pt x="21" y="6"/>
                    </a:lnTo>
                    <a:lnTo>
                      <a:pt x="19" y="4"/>
                    </a:lnTo>
                    <a:lnTo>
                      <a:pt x="18" y="4"/>
                    </a:lnTo>
                    <a:lnTo>
                      <a:pt x="16" y="8"/>
                    </a:lnTo>
                    <a:lnTo>
                      <a:pt x="15" y="4"/>
                    </a:lnTo>
                    <a:lnTo>
                      <a:pt x="13" y="4"/>
                    </a:lnTo>
                    <a:lnTo>
                      <a:pt x="10" y="4"/>
                    </a:lnTo>
                    <a:lnTo>
                      <a:pt x="8" y="4"/>
                    </a:lnTo>
                    <a:lnTo>
                      <a:pt x="8" y="3"/>
                    </a:lnTo>
                    <a:lnTo>
                      <a:pt x="7" y="3"/>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5" name="Freeform 461">
                <a:extLst>
                  <a:ext uri="{FF2B5EF4-FFF2-40B4-BE49-F238E27FC236}">
                    <a16:creationId xmlns:a16="http://schemas.microsoft.com/office/drawing/2014/main" id="{27BDDFAA-3242-46DF-ACEE-9A3FA2225306}"/>
                  </a:ext>
                </a:extLst>
              </p:cNvPr>
              <p:cNvSpPr>
                <a:spLocks/>
              </p:cNvSpPr>
              <p:nvPr/>
            </p:nvSpPr>
            <p:spPr bwMode="auto">
              <a:xfrm>
                <a:off x="6414" y="2247"/>
                <a:ext cx="3" cy="1"/>
              </a:xfrm>
              <a:custGeom>
                <a:avLst/>
                <a:gdLst>
                  <a:gd name="T0" fmla="*/ 3 w 3"/>
                  <a:gd name="T1" fmla="*/ 1 h 1"/>
                  <a:gd name="T2" fmla="*/ 3 w 3"/>
                  <a:gd name="T3" fmla="*/ 0 h 1"/>
                  <a:gd name="T4" fmla="*/ 1 w 3"/>
                  <a:gd name="T5" fmla="*/ 0 h 1"/>
                  <a:gd name="T6" fmla="*/ 0 w 3"/>
                  <a:gd name="T7" fmla="*/ 0 h 1"/>
                  <a:gd name="T8" fmla="*/ 0 w 3"/>
                  <a:gd name="T9" fmla="*/ 1 h 1"/>
                  <a:gd name="T10" fmla="*/ 3 w 3"/>
                  <a:gd name="T11" fmla="*/ 1 h 1"/>
                </a:gdLst>
                <a:ahLst/>
                <a:cxnLst>
                  <a:cxn ang="0">
                    <a:pos x="T0" y="T1"/>
                  </a:cxn>
                  <a:cxn ang="0">
                    <a:pos x="T2" y="T3"/>
                  </a:cxn>
                  <a:cxn ang="0">
                    <a:pos x="T4" y="T5"/>
                  </a:cxn>
                  <a:cxn ang="0">
                    <a:pos x="T6" y="T7"/>
                  </a:cxn>
                  <a:cxn ang="0">
                    <a:pos x="T8" y="T9"/>
                  </a:cxn>
                  <a:cxn ang="0">
                    <a:pos x="T10" y="T11"/>
                  </a:cxn>
                </a:cxnLst>
                <a:rect l="0" t="0" r="r" b="b"/>
                <a:pathLst>
                  <a:path w="3" h="1">
                    <a:moveTo>
                      <a:pt x="3" y="1"/>
                    </a:moveTo>
                    <a:lnTo>
                      <a:pt x="3" y="0"/>
                    </a:lnTo>
                    <a:lnTo>
                      <a:pt x="1" y="0"/>
                    </a:lnTo>
                    <a:lnTo>
                      <a:pt x="0" y="0"/>
                    </a:lnTo>
                    <a:lnTo>
                      <a:pt x="0" y="1"/>
                    </a:lnTo>
                    <a:lnTo>
                      <a:pt x="3" y="1"/>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6" name="Freeform 462">
                <a:extLst>
                  <a:ext uri="{FF2B5EF4-FFF2-40B4-BE49-F238E27FC236}">
                    <a16:creationId xmlns:a16="http://schemas.microsoft.com/office/drawing/2014/main" id="{0FCBA914-E0F6-4069-9FEB-8EDB09FA9F76}"/>
                  </a:ext>
                </a:extLst>
              </p:cNvPr>
              <p:cNvSpPr>
                <a:spLocks/>
              </p:cNvSpPr>
              <p:nvPr/>
            </p:nvSpPr>
            <p:spPr bwMode="auto">
              <a:xfrm>
                <a:off x="6458" y="2277"/>
                <a:ext cx="5" cy="9"/>
              </a:xfrm>
              <a:custGeom>
                <a:avLst/>
                <a:gdLst>
                  <a:gd name="T0" fmla="*/ 0 w 5"/>
                  <a:gd name="T1" fmla="*/ 3 h 9"/>
                  <a:gd name="T2" fmla="*/ 2 w 5"/>
                  <a:gd name="T3" fmla="*/ 6 h 9"/>
                  <a:gd name="T4" fmla="*/ 2 w 5"/>
                  <a:gd name="T5" fmla="*/ 8 h 9"/>
                  <a:gd name="T6" fmla="*/ 4 w 5"/>
                  <a:gd name="T7" fmla="*/ 9 h 9"/>
                  <a:gd name="T8" fmla="*/ 4 w 5"/>
                  <a:gd name="T9" fmla="*/ 9 h 9"/>
                  <a:gd name="T10" fmla="*/ 5 w 5"/>
                  <a:gd name="T11" fmla="*/ 6 h 9"/>
                  <a:gd name="T12" fmla="*/ 2 w 5"/>
                  <a:gd name="T13" fmla="*/ 5 h 9"/>
                  <a:gd name="T14" fmla="*/ 2 w 5"/>
                  <a:gd name="T15" fmla="*/ 1 h 9"/>
                  <a:gd name="T16" fmla="*/ 4 w 5"/>
                  <a:gd name="T17" fmla="*/ 1 h 9"/>
                  <a:gd name="T18" fmla="*/ 4 w 5"/>
                  <a:gd name="T19" fmla="*/ 0 h 9"/>
                  <a:gd name="T20" fmla="*/ 2 w 5"/>
                  <a:gd name="T21" fmla="*/ 0 h 9"/>
                  <a:gd name="T22" fmla="*/ 0 w 5"/>
                  <a:gd name="T23" fmla="*/ 3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 h="9">
                    <a:moveTo>
                      <a:pt x="0" y="3"/>
                    </a:moveTo>
                    <a:lnTo>
                      <a:pt x="2" y="6"/>
                    </a:lnTo>
                    <a:lnTo>
                      <a:pt x="2" y="8"/>
                    </a:lnTo>
                    <a:lnTo>
                      <a:pt x="4" y="9"/>
                    </a:lnTo>
                    <a:lnTo>
                      <a:pt x="4" y="9"/>
                    </a:lnTo>
                    <a:lnTo>
                      <a:pt x="5" y="6"/>
                    </a:lnTo>
                    <a:lnTo>
                      <a:pt x="2" y="5"/>
                    </a:lnTo>
                    <a:lnTo>
                      <a:pt x="2" y="1"/>
                    </a:lnTo>
                    <a:lnTo>
                      <a:pt x="4" y="1"/>
                    </a:lnTo>
                    <a:lnTo>
                      <a:pt x="4" y="0"/>
                    </a:lnTo>
                    <a:lnTo>
                      <a:pt x="2" y="0"/>
                    </a:lnTo>
                    <a:lnTo>
                      <a:pt x="0" y="3"/>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7" name="Freeform 463">
                <a:extLst>
                  <a:ext uri="{FF2B5EF4-FFF2-40B4-BE49-F238E27FC236}">
                    <a16:creationId xmlns:a16="http://schemas.microsoft.com/office/drawing/2014/main" id="{25BC2C91-C5D6-41B6-BCCE-FC9CE63285A1}"/>
                  </a:ext>
                </a:extLst>
              </p:cNvPr>
              <p:cNvSpPr>
                <a:spLocks/>
              </p:cNvSpPr>
              <p:nvPr/>
            </p:nvSpPr>
            <p:spPr bwMode="auto">
              <a:xfrm>
                <a:off x="6423" y="2245"/>
                <a:ext cx="15" cy="11"/>
              </a:xfrm>
              <a:custGeom>
                <a:avLst/>
                <a:gdLst>
                  <a:gd name="T0" fmla="*/ 0 w 15"/>
                  <a:gd name="T1" fmla="*/ 8 h 11"/>
                  <a:gd name="T2" fmla="*/ 2 w 15"/>
                  <a:gd name="T3" fmla="*/ 10 h 11"/>
                  <a:gd name="T4" fmla="*/ 4 w 15"/>
                  <a:gd name="T5" fmla="*/ 6 h 11"/>
                  <a:gd name="T6" fmla="*/ 5 w 15"/>
                  <a:gd name="T7" fmla="*/ 5 h 11"/>
                  <a:gd name="T8" fmla="*/ 8 w 15"/>
                  <a:gd name="T9" fmla="*/ 10 h 11"/>
                  <a:gd name="T10" fmla="*/ 12 w 15"/>
                  <a:gd name="T11" fmla="*/ 11 h 11"/>
                  <a:gd name="T12" fmla="*/ 15 w 15"/>
                  <a:gd name="T13" fmla="*/ 11 h 11"/>
                  <a:gd name="T14" fmla="*/ 15 w 15"/>
                  <a:gd name="T15" fmla="*/ 10 h 11"/>
                  <a:gd name="T16" fmla="*/ 13 w 15"/>
                  <a:gd name="T17" fmla="*/ 6 h 11"/>
                  <a:gd name="T18" fmla="*/ 8 w 15"/>
                  <a:gd name="T19" fmla="*/ 3 h 11"/>
                  <a:gd name="T20" fmla="*/ 7 w 15"/>
                  <a:gd name="T21" fmla="*/ 3 h 11"/>
                  <a:gd name="T22" fmla="*/ 4 w 15"/>
                  <a:gd name="T23" fmla="*/ 2 h 11"/>
                  <a:gd name="T24" fmla="*/ 4 w 15"/>
                  <a:gd name="T25" fmla="*/ 2 h 11"/>
                  <a:gd name="T26" fmla="*/ 4 w 15"/>
                  <a:gd name="T27" fmla="*/ 0 h 11"/>
                  <a:gd name="T28" fmla="*/ 2 w 15"/>
                  <a:gd name="T29" fmla="*/ 0 h 11"/>
                  <a:gd name="T30" fmla="*/ 2 w 15"/>
                  <a:gd name="T31" fmla="*/ 3 h 11"/>
                  <a:gd name="T32" fmla="*/ 2 w 15"/>
                  <a:gd name="T33" fmla="*/ 5 h 11"/>
                  <a:gd name="T34" fmla="*/ 0 w 15"/>
                  <a:gd name="T35" fmla="*/ 6 h 11"/>
                  <a:gd name="T36" fmla="*/ 0 w 15"/>
                  <a:gd name="T37" fmla="*/ 8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 h="11">
                    <a:moveTo>
                      <a:pt x="0" y="8"/>
                    </a:moveTo>
                    <a:lnTo>
                      <a:pt x="2" y="10"/>
                    </a:lnTo>
                    <a:lnTo>
                      <a:pt x="4" y="6"/>
                    </a:lnTo>
                    <a:lnTo>
                      <a:pt x="5" y="5"/>
                    </a:lnTo>
                    <a:lnTo>
                      <a:pt x="8" y="10"/>
                    </a:lnTo>
                    <a:lnTo>
                      <a:pt x="12" y="11"/>
                    </a:lnTo>
                    <a:lnTo>
                      <a:pt x="15" y="11"/>
                    </a:lnTo>
                    <a:lnTo>
                      <a:pt x="15" y="10"/>
                    </a:lnTo>
                    <a:lnTo>
                      <a:pt x="13" y="6"/>
                    </a:lnTo>
                    <a:lnTo>
                      <a:pt x="8" y="3"/>
                    </a:lnTo>
                    <a:lnTo>
                      <a:pt x="7" y="3"/>
                    </a:lnTo>
                    <a:lnTo>
                      <a:pt x="4" y="2"/>
                    </a:lnTo>
                    <a:lnTo>
                      <a:pt x="4" y="2"/>
                    </a:lnTo>
                    <a:lnTo>
                      <a:pt x="4" y="0"/>
                    </a:lnTo>
                    <a:lnTo>
                      <a:pt x="2" y="0"/>
                    </a:lnTo>
                    <a:lnTo>
                      <a:pt x="2" y="3"/>
                    </a:lnTo>
                    <a:lnTo>
                      <a:pt x="2" y="5"/>
                    </a:lnTo>
                    <a:lnTo>
                      <a:pt x="0" y="6"/>
                    </a:lnTo>
                    <a:lnTo>
                      <a:pt x="0" y="8"/>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8" name="Freeform 464">
                <a:extLst>
                  <a:ext uri="{FF2B5EF4-FFF2-40B4-BE49-F238E27FC236}">
                    <a16:creationId xmlns:a16="http://schemas.microsoft.com/office/drawing/2014/main" id="{03E383C0-8B91-4D60-9F9A-E87E5D280C99}"/>
                  </a:ext>
                </a:extLst>
              </p:cNvPr>
              <p:cNvSpPr>
                <a:spLocks/>
              </p:cNvSpPr>
              <p:nvPr/>
            </p:nvSpPr>
            <p:spPr bwMode="auto">
              <a:xfrm>
                <a:off x="6406" y="2242"/>
                <a:ext cx="3" cy="11"/>
              </a:xfrm>
              <a:custGeom>
                <a:avLst/>
                <a:gdLst>
                  <a:gd name="T0" fmla="*/ 3 w 3"/>
                  <a:gd name="T1" fmla="*/ 1 h 11"/>
                  <a:gd name="T2" fmla="*/ 1 w 3"/>
                  <a:gd name="T3" fmla="*/ 5 h 11"/>
                  <a:gd name="T4" fmla="*/ 0 w 3"/>
                  <a:gd name="T5" fmla="*/ 6 h 11"/>
                  <a:gd name="T6" fmla="*/ 1 w 3"/>
                  <a:gd name="T7" fmla="*/ 11 h 11"/>
                  <a:gd name="T8" fmla="*/ 3 w 3"/>
                  <a:gd name="T9" fmla="*/ 9 h 11"/>
                  <a:gd name="T10" fmla="*/ 3 w 3"/>
                  <a:gd name="T11" fmla="*/ 6 h 11"/>
                  <a:gd name="T12" fmla="*/ 3 w 3"/>
                  <a:gd name="T13" fmla="*/ 5 h 11"/>
                  <a:gd name="T14" fmla="*/ 3 w 3"/>
                  <a:gd name="T15" fmla="*/ 0 h 11"/>
                  <a:gd name="T16" fmla="*/ 3 w 3"/>
                  <a:gd name="T17"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11">
                    <a:moveTo>
                      <a:pt x="3" y="1"/>
                    </a:moveTo>
                    <a:lnTo>
                      <a:pt x="1" y="5"/>
                    </a:lnTo>
                    <a:lnTo>
                      <a:pt x="0" y="6"/>
                    </a:lnTo>
                    <a:lnTo>
                      <a:pt x="1" y="11"/>
                    </a:lnTo>
                    <a:lnTo>
                      <a:pt x="3" y="9"/>
                    </a:lnTo>
                    <a:lnTo>
                      <a:pt x="3" y="6"/>
                    </a:lnTo>
                    <a:lnTo>
                      <a:pt x="3" y="5"/>
                    </a:lnTo>
                    <a:lnTo>
                      <a:pt x="3" y="0"/>
                    </a:lnTo>
                    <a:lnTo>
                      <a:pt x="3" y="1"/>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9" name="Freeform 465">
                <a:extLst>
                  <a:ext uri="{FF2B5EF4-FFF2-40B4-BE49-F238E27FC236}">
                    <a16:creationId xmlns:a16="http://schemas.microsoft.com/office/drawing/2014/main" id="{1D96974D-B246-4830-8DEA-2B5FC2C02D68}"/>
                  </a:ext>
                </a:extLst>
              </p:cNvPr>
              <p:cNvSpPr>
                <a:spLocks/>
              </p:cNvSpPr>
              <p:nvPr/>
            </p:nvSpPr>
            <p:spPr bwMode="auto">
              <a:xfrm>
                <a:off x="6428" y="2245"/>
                <a:ext cx="5" cy="3"/>
              </a:xfrm>
              <a:custGeom>
                <a:avLst/>
                <a:gdLst>
                  <a:gd name="T0" fmla="*/ 3 w 5"/>
                  <a:gd name="T1" fmla="*/ 3 h 3"/>
                  <a:gd name="T2" fmla="*/ 5 w 5"/>
                  <a:gd name="T3" fmla="*/ 3 h 3"/>
                  <a:gd name="T4" fmla="*/ 3 w 5"/>
                  <a:gd name="T5" fmla="*/ 0 h 3"/>
                  <a:gd name="T6" fmla="*/ 0 w 5"/>
                  <a:gd name="T7" fmla="*/ 0 h 3"/>
                  <a:gd name="T8" fmla="*/ 2 w 5"/>
                  <a:gd name="T9" fmla="*/ 0 h 3"/>
                  <a:gd name="T10" fmla="*/ 3 w 5"/>
                  <a:gd name="T11" fmla="*/ 3 h 3"/>
                </a:gdLst>
                <a:ahLst/>
                <a:cxnLst>
                  <a:cxn ang="0">
                    <a:pos x="T0" y="T1"/>
                  </a:cxn>
                  <a:cxn ang="0">
                    <a:pos x="T2" y="T3"/>
                  </a:cxn>
                  <a:cxn ang="0">
                    <a:pos x="T4" y="T5"/>
                  </a:cxn>
                  <a:cxn ang="0">
                    <a:pos x="T6" y="T7"/>
                  </a:cxn>
                  <a:cxn ang="0">
                    <a:pos x="T8" y="T9"/>
                  </a:cxn>
                  <a:cxn ang="0">
                    <a:pos x="T10" y="T11"/>
                  </a:cxn>
                </a:cxnLst>
                <a:rect l="0" t="0" r="r" b="b"/>
                <a:pathLst>
                  <a:path w="5" h="3">
                    <a:moveTo>
                      <a:pt x="3" y="3"/>
                    </a:moveTo>
                    <a:lnTo>
                      <a:pt x="5" y="3"/>
                    </a:lnTo>
                    <a:lnTo>
                      <a:pt x="3" y="0"/>
                    </a:lnTo>
                    <a:lnTo>
                      <a:pt x="0" y="0"/>
                    </a:lnTo>
                    <a:lnTo>
                      <a:pt x="2" y="0"/>
                    </a:lnTo>
                    <a:lnTo>
                      <a:pt x="3" y="3"/>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0" name="Freeform 466">
                <a:extLst>
                  <a:ext uri="{FF2B5EF4-FFF2-40B4-BE49-F238E27FC236}">
                    <a16:creationId xmlns:a16="http://schemas.microsoft.com/office/drawing/2014/main" id="{EE5CC340-3685-4A2E-A6CA-1B836B7859CA}"/>
                  </a:ext>
                </a:extLst>
              </p:cNvPr>
              <p:cNvSpPr>
                <a:spLocks/>
              </p:cNvSpPr>
              <p:nvPr/>
            </p:nvSpPr>
            <p:spPr bwMode="auto">
              <a:xfrm>
                <a:off x="6414" y="2274"/>
                <a:ext cx="5" cy="4"/>
              </a:xfrm>
              <a:custGeom>
                <a:avLst/>
                <a:gdLst>
                  <a:gd name="T0" fmla="*/ 5 w 5"/>
                  <a:gd name="T1" fmla="*/ 1 h 4"/>
                  <a:gd name="T2" fmla="*/ 5 w 5"/>
                  <a:gd name="T3" fmla="*/ 0 h 4"/>
                  <a:gd name="T4" fmla="*/ 3 w 5"/>
                  <a:gd name="T5" fmla="*/ 0 h 4"/>
                  <a:gd name="T6" fmla="*/ 1 w 5"/>
                  <a:gd name="T7" fmla="*/ 0 h 4"/>
                  <a:gd name="T8" fmla="*/ 0 w 5"/>
                  <a:gd name="T9" fmla="*/ 3 h 4"/>
                  <a:gd name="T10" fmla="*/ 1 w 5"/>
                  <a:gd name="T11" fmla="*/ 4 h 4"/>
                  <a:gd name="T12" fmla="*/ 5 w 5"/>
                  <a:gd name="T13" fmla="*/ 1 h 4"/>
                </a:gdLst>
                <a:ahLst/>
                <a:cxnLst>
                  <a:cxn ang="0">
                    <a:pos x="T0" y="T1"/>
                  </a:cxn>
                  <a:cxn ang="0">
                    <a:pos x="T2" y="T3"/>
                  </a:cxn>
                  <a:cxn ang="0">
                    <a:pos x="T4" y="T5"/>
                  </a:cxn>
                  <a:cxn ang="0">
                    <a:pos x="T6" y="T7"/>
                  </a:cxn>
                  <a:cxn ang="0">
                    <a:pos x="T8" y="T9"/>
                  </a:cxn>
                  <a:cxn ang="0">
                    <a:pos x="T10" y="T11"/>
                  </a:cxn>
                  <a:cxn ang="0">
                    <a:pos x="T12" y="T13"/>
                  </a:cxn>
                </a:cxnLst>
                <a:rect l="0" t="0" r="r" b="b"/>
                <a:pathLst>
                  <a:path w="5" h="4">
                    <a:moveTo>
                      <a:pt x="5" y="1"/>
                    </a:moveTo>
                    <a:lnTo>
                      <a:pt x="5" y="0"/>
                    </a:lnTo>
                    <a:lnTo>
                      <a:pt x="3" y="0"/>
                    </a:lnTo>
                    <a:lnTo>
                      <a:pt x="1" y="0"/>
                    </a:lnTo>
                    <a:lnTo>
                      <a:pt x="0" y="3"/>
                    </a:lnTo>
                    <a:lnTo>
                      <a:pt x="1" y="4"/>
                    </a:lnTo>
                    <a:lnTo>
                      <a:pt x="5" y="1"/>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1" name="Freeform 467">
                <a:extLst>
                  <a:ext uri="{FF2B5EF4-FFF2-40B4-BE49-F238E27FC236}">
                    <a16:creationId xmlns:a16="http://schemas.microsoft.com/office/drawing/2014/main" id="{38A75436-CD5D-43B5-AD1A-F93AC72DC927}"/>
                  </a:ext>
                </a:extLst>
              </p:cNvPr>
              <p:cNvSpPr>
                <a:spLocks/>
              </p:cNvSpPr>
              <p:nvPr/>
            </p:nvSpPr>
            <p:spPr bwMode="auto">
              <a:xfrm>
                <a:off x="6380" y="2231"/>
                <a:ext cx="19" cy="20"/>
              </a:xfrm>
              <a:custGeom>
                <a:avLst/>
                <a:gdLst>
                  <a:gd name="T0" fmla="*/ 19 w 19"/>
                  <a:gd name="T1" fmla="*/ 6 h 20"/>
                  <a:gd name="T2" fmla="*/ 16 w 19"/>
                  <a:gd name="T3" fmla="*/ 4 h 20"/>
                  <a:gd name="T4" fmla="*/ 10 w 19"/>
                  <a:gd name="T5" fmla="*/ 0 h 20"/>
                  <a:gd name="T6" fmla="*/ 7 w 19"/>
                  <a:gd name="T7" fmla="*/ 0 h 20"/>
                  <a:gd name="T8" fmla="*/ 4 w 19"/>
                  <a:gd name="T9" fmla="*/ 0 h 20"/>
                  <a:gd name="T10" fmla="*/ 0 w 19"/>
                  <a:gd name="T11" fmla="*/ 0 h 20"/>
                  <a:gd name="T12" fmla="*/ 2 w 19"/>
                  <a:gd name="T13" fmla="*/ 1 h 20"/>
                  <a:gd name="T14" fmla="*/ 4 w 19"/>
                  <a:gd name="T15" fmla="*/ 1 h 20"/>
                  <a:gd name="T16" fmla="*/ 4 w 19"/>
                  <a:gd name="T17" fmla="*/ 4 h 20"/>
                  <a:gd name="T18" fmla="*/ 7 w 19"/>
                  <a:gd name="T19" fmla="*/ 6 h 20"/>
                  <a:gd name="T20" fmla="*/ 8 w 19"/>
                  <a:gd name="T21" fmla="*/ 8 h 20"/>
                  <a:gd name="T22" fmla="*/ 8 w 19"/>
                  <a:gd name="T23" fmla="*/ 12 h 20"/>
                  <a:gd name="T24" fmla="*/ 10 w 19"/>
                  <a:gd name="T25" fmla="*/ 14 h 20"/>
                  <a:gd name="T26" fmla="*/ 10 w 19"/>
                  <a:gd name="T27" fmla="*/ 16 h 20"/>
                  <a:gd name="T28" fmla="*/ 13 w 19"/>
                  <a:gd name="T29" fmla="*/ 19 h 20"/>
                  <a:gd name="T30" fmla="*/ 15 w 19"/>
                  <a:gd name="T31" fmla="*/ 20 h 20"/>
                  <a:gd name="T32" fmla="*/ 18 w 19"/>
                  <a:gd name="T33" fmla="*/ 17 h 20"/>
                  <a:gd name="T34" fmla="*/ 18 w 19"/>
                  <a:gd name="T35" fmla="*/ 16 h 20"/>
                  <a:gd name="T36" fmla="*/ 19 w 19"/>
                  <a:gd name="T37" fmla="*/ 14 h 20"/>
                  <a:gd name="T38" fmla="*/ 19 w 19"/>
                  <a:gd name="T39" fmla="*/ 12 h 20"/>
                  <a:gd name="T40" fmla="*/ 18 w 19"/>
                  <a:gd name="T41" fmla="*/ 11 h 20"/>
                  <a:gd name="T42" fmla="*/ 19 w 19"/>
                  <a:gd name="T43" fmla="*/ 8 h 20"/>
                  <a:gd name="T44" fmla="*/ 19 w 19"/>
                  <a:gd name="T45" fmla="*/ 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 h="20">
                    <a:moveTo>
                      <a:pt x="19" y="6"/>
                    </a:moveTo>
                    <a:lnTo>
                      <a:pt x="16" y="4"/>
                    </a:lnTo>
                    <a:lnTo>
                      <a:pt x="10" y="0"/>
                    </a:lnTo>
                    <a:lnTo>
                      <a:pt x="7" y="0"/>
                    </a:lnTo>
                    <a:lnTo>
                      <a:pt x="4" y="0"/>
                    </a:lnTo>
                    <a:lnTo>
                      <a:pt x="0" y="0"/>
                    </a:lnTo>
                    <a:lnTo>
                      <a:pt x="2" y="1"/>
                    </a:lnTo>
                    <a:lnTo>
                      <a:pt x="4" y="1"/>
                    </a:lnTo>
                    <a:lnTo>
                      <a:pt x="4" y="4"/>
                    </a:lnTo>
                    <a:lnTo>
                      <a:pt x="7" y="6"/>
                    </a:lnTo>
                    <a:lnTo>
                      <a:pt x="8" y="8"/>
                    </a:lnTo>
                    <a:lnTo>
                      <a:pt x="8" y="12"/>
                    </a:lnTo>
                    <a:lnTo>
                      <a:pt x="10" y="14"/>
                    </a:lnTo>
                    <a:lnTo>
                      <a:pt x="10" y="16"/>
                    </a:lnTo>
                    <a:lnTo>
                      <a:pt x="13" y="19"/>
                    </a:lnTo>
                    <a:lnTo>
                      <a:pt x="15" y="20"/>
                    </a:lnTo>
                    <a:lnTo>
                      <a:pt x="18" y="17"/>
                    </a:lnTo>
                    <a:lnTo>
                      <a:pt x="18" y="16"/>
                    </a:lnTo>
                    <a:lnTo>
                      <a:pt x="19" y="14"/>
                    </a:lnTo>
                    <a:lnTo>
                      <a:pt x="19" y="12"/>
                    </a:lnTo>
                    <a:lnTo>
                      <a:pt x="18" y="11"/>
                    </a:lnTo>
                    <a:lnTo>
                      <a:pt x="19" y="8"/>
                    </a:lnTo>
                    <a:lnTo>
                      <a:pt x="19" y="6"/>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2" name="Freeform 468">
                <a:extLst>
                  <a:ext uri="{FF2B5EF4-FFF2-40B4-BE49-F238E27FC236}">
                    <a16:creationId xmlns:a16="http://schemas.microsoft.com/office/drawing/2014/main" id="{941724D0-439A-4BB6-B5C4-E1B423116FDA}"/>
                  </a:ext>
                </a:extLst>
              </p:cNvPr>
              <p:cNvSpPr>
                <a:spLocks/>
              </p:cNvSpPr>
              <p:nvPr/>
            </p:nvSpPr>
            <p:spPr bwMode="auto">
              <a:xfrm>
                <a:off x="6428" y="2266"/>
                <a:ext cx="10" cy="25"/>
              </a:xfrm>
              <a:custGeom>
                <a:avLst/>
                <a:gdLst>
                  <a:gd name="T0" fmla="*/ 10 w 10"/>
                  <a:gd name="T1" fmla="*/ 0 h 25"/>
                  <a:gd name="T2" fmla="*/ 8 w 10"/>
                  <a:gd name="T3" fmla="*/ 0 h 25"/>
                  <a:gd name="T4" fmla="*/ 7 w 10"/>
                  <a:gd name="T5" fmla="*/ 6 h 25"/>
                  <a:gd name="T6" fmla="*/ 3 w 10"/>
                  <a:gd name="T7" fmla="*/ 9 h 25"/>
                  <a:gd name="T8" fmla="*/ 3 w 10"/>
                  <a:gd name="T9" fmla="*/ 12 h 25"/>
                  <a:gd name="T10" fmla="*/ 3 w 10"/>
                  <a:gd name="T11" fmla="*/ 17 h 25"/>
                  <a:gd name="T12" fmla="*/ 0 w 10"/>
                  <a:gd name="T13" fmla="*/ 20 h 25"/>
                  <a:gd name="T14" fmla="*/ 0 w 10"/>
                  <a:gd name="T15" fmla="*/ 22 h 25"/>
                  <a:gd name="T16" fmla="*/ 2 w 10"/>
                  <a:gd name="T17" fmla="*/ 25 h 25"/>
                  <a:gd name="T18" fmla="*/ 3 w 10"/>
                  <a:gd name="T19" fmla="*/ 22 h 25"/>
                  <a:gd name="T20" fmla="*/ 3 w 10"/>
                  <a:gd name="T21" fmla="*/ 17 h 25"/>
                  <a:gd name="T22" fmla="*/ 8 w 10"/>
                  <a:gd name="T23" fmla="*/ 12 h 25"/>
                  <a:gd name="T24" fmla="*/ 8 w 10"/>
                  <a:gd name="T25" fmla="*/ 9 h 25"/>
                  <a:gd name="T26" fmla="*/ 8 w 10"/>
                  <a:gd name="T27" fmla="*/ 8 h 25"/>
                  <a:gd name="T28" fmla="*/ 10 w 10"/>
                  <a:gd name="T29" fmla="*/ 5 h 25"/>
                  <a:gd name="T30" fmla="*/ 10 w 10"/>
                  <a:gd name="T31"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 h="25">
                    <a:moveTo>
                      <a:pt x="10" y="0"/>
                    </a:moveTo>
                    <a:lnTo>
                      <a:pt x="8" y="0"/>
                    </a:lnTo>
                    <a:lnTo>
                      <a:pt x="7" y="6"/>
                    </a:lnTo>
                    <a:lnTo>
                      <a:pt x="3" y="9"/>
                    </a:lnTo>
                    <a:lnTo>
                      <a:pt x="3" y="12"/>
                    </a:lnTo>
                    <a:lnTo>
                      <a:pt x="3" y="17"/>
                    </a:lnTo>
                    <a:lnTo>
                      <a:pt x="0" y="20"/>
                    </a:lnTo>
                    <a:lnTo>
                      <a:pt x="0" y="22"/>
                    </a:lnTo>
                    <a:lnTo>
                      <a:pt x="2" y="25"/>
                    </a:lnTo>
                    <a:lnTo>
                      <a:pt x="3" y="22"/>
                    </a:lnTo>
                    <a:lnTo>
                      <a:pt x="3" y="17"/>
                    </a:lnTo>
                    <a:lnTo>
                      <a:pt x="8" y="12"/>
                    </a:lnTo>
                    <a:lnTo>
                      <a:pt x="8" y="9"/>
                    </a:lnTo>
                    <a:lnTo>
                      <a:pt x="8" y="8"/>
                    </a:lnTo>
                    <a:lnTo>
                      <a:pt x="10" y="5"/>
                    </a:lnTo>
                    <a:lnTo>
                      <a:pt x="10"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3" name="Freeform 469">
                <a:extLst>
                  <a:ext uri="{FF2B5EF4-FFF2-40B4-BE49-F238E27FC236}">
                    <a16:creationId xmlns:a16="http://schemas.microsoft.com/office/drawing/2014/main" id="{FF72B027-5BA7-4449-B1D8-323D82EC35A0}"/>
                  </a:ext>
                </a:extLst>
              </p:cNvPr>
              <p:cNvSpPr>
                <a:spLocks/>
              </p:cNvSpPr>
              <p:nvPr/>
            </p:nvSpPr>
            <p:spPr bwMode="auto">
              <a:xfrm>
                <a:off x="6465" y="2288"/>
                <a:ext cx="1" cy="3"/>
              </a:xfrm>
              <a:custGeom>
                <a:avLst/>
                <a:gdLst>
                  <a:gd name="T0" fmla="*/ 0 w 1"/>
                  <a:gd name="T1" fmla="*/ 2 h 3"/>
                  <a:gd name="T2" fmla="*/ 1 w 1"/>
                  <a:gd name="T3" fmla="*/ 3 h 3"/>
                  <a:gd name="T4" fmla="*/ 1 w 1"/>
                  <a:gd name="T5" fmla="*/ 2 h 3"/>
                  <a:gd name="T6" fmla="*/ 0 w 1"/>
                  <a:gd name="T7" fmla="*/ 0 h 3"/>
                  <a:gd name="T8" fmla="*/ 0 w 1"/>
                  <a:gd name="T9" fmla="*/ 2 h 3"/>
                </a:gdLst>
                <a:ahLst/>
                <a:cxnLst>
                  <a:cxn ang="0">
                    <a:pos x="T0" y="T1"/>
                  </a:cxn>
                  <a:cxn ang="0">
                    <a:pos x="T2" y="T3"/>
                  </a:cxn>
                  <a:cxn ang="0">
                    <a:pos x="T4" y="T5"/>
                  </a:cxn>
                  <a:cxn ang="0">
                    <a:pos x="T6" y="T7"/>
                  </a:cxn>
                  <a:cxn ang="0">
                    <a:pos x="T8" y="T9"/>
                  </a:cxn>
                </a:cxnLst>
                <a:rect l="0" t="0" r="r" b="b"/>
                <a:pathLst>
                  <a:path w="1" h="3">
                    <a:moveTo>
                      <a:pt x="0" y="2"/>
                    </a:moveTo>
                    <a:lnTo>
                      <a:pt x="1" y="3"/>
                    </a:lnTo>
                    <a:lnTo>
                      <a:pt x="1" y="2"/>
                    </a:lnTo>
                    <a:lnTo>
                      <a:pt x="0" y="0"/>
                    </a:lnTo>
                    <a:lnTo>
                      <a:pt x="0" y="2"/>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4" name="Freeform 470">
                <a:extLst>
                  <a:ext uri="{FF2B5EF4-FFF2-40B4-BE49-F238E27FC236}">
                    <a16:creationId xmlns:a16="http://schemas.microsoft.com/office/drawing/2014/main" id="{5312EFF6-36A5-4FC7-9E05-B8444B9A2590}"/>
                  </a:ext>
                </a:extLst>
              </p:cNvPr>
              <p:cNvSpPr>
                <a:spLocks/>
              </p:cNvSpPr>
              <p:nvPr/>
            </p:nvSpPr>
            <p:spPr bwMode="auto">
              <a:xfrm>
                <a:off x="6414" y="2269"/>
                <a:ext cx="16" cy="29"/>
              </a:xfrm>
              <a:custGeom>
                <a:avLst/>
                <a:gdLst>
                  <a:gd name="T0" fmla="*/ 1 w 16"/>
                  <a:gd name="T1" fmla="*/ 21 h 29"/>
                  <a:gd name="T2" fmla="*/ 3 w 16"/>
                  <a:gd name="T3" fmla="*/ 22 h 29"/>
                  <a:gd name="T4" fmla="*/ 6 w 16"/>
                  <a:gd name="T5" fmla="*/ 24 h 29"/>
                  <a:gd name="T6" fmla="*/ 9 w 16"/>
                  <a:gd name="T7" fmla="*/ 24 h 29"/>
                  <a:gd name="T8" fmla="*/ 9 w 16"/>
                  <a:gd name="T9" fmla="*/ 27 h 29"/>
                  <a:gd name="T10" fmla="*/ 11 w 16"/>
                  <a:gd name="T11" fmla="*/ 29 h 29"/>
                  <a:gd name="T12" fmla="*/ 14 w 16"/>
                  <a:gd name="T13" fmla="*/ 27 h 29"/>
                  <a:gd name="T14" fmla="*/ 14 w 16"/>
                  <a:gd name="T15" fmla="*/ 24 h 29"/>
                  <a:gd name="T16" fmla="*/ 13 w 16"/>
                  <a:gd name="T17" fmla="*/ 21 h 29"/>
                  <a:gd name="T18" fmla="*/ 11 w 16"/>
                  <a:gd name="T19" fmla="*/ 16 h 29"/>
                  <a:gd name="T20" fmla="*/ 13 w 16"/>
                  <a:gd name="T21" fmla="*/ 8 h 29"/>
                  <a:gd name="T22" fmla="*/ 16 w 16"/>
                  <a:gd name="T23" fmla="*/ 5 h 29"/>
                  <a:gd name="T24" fmla="*/ 16 w 16"/>
                  <a:gd name="T25" fmla="*/ 2 h 29"/>
                  <a:gd name="T26" fmla="*/ 14 w 16"/>
                  <a:gd name="T27" fmla="*/ 0 h 29"/>
                  <a:gd name="T28" fmla="*/ 13 w 16"/>
                  <a:gd name="T29" fmla="*/ 2 h 29"/>
                  <a:gd name="T30" fmla="*/ 11 w 16"/>
                  <a:gd name="T31" fmla="*/ 0 h 29"/>
                  <a:gd name="T32" fmla="*/ 8 w 16"/>
                  <a:gd name="T33" fmla="*/ 2 h 29"/>
                  <a:gd name="T34" fmla="*/ 8 w 16"/>
                  <a:gd name="T35" fmla="*/ 5 h 29"/>
                  <a:gd name="T36" fmla="*/ 6 w 16"/>
                  <a:gd name="T37" fmla="*/ 8 h 29"/>
                  <a:gd name="T38" fmla="*/ 8 w 16"/>
                  <a:gd name="T39" fmla="*/ 11 h 29"/>
                  <a:gd name="T40" fmla="*/ 6 w 16"/>
                  <a:gd name="T41" fmla="*/ 14 h 29"/>
                  <a:gd name="T42" fmla="*/ 1 w 16"/>
                  <a:gd name="T43" fmla="*/ 16 h 29"/>
                  <a:gd name="T44" fmla="*/ 0 w 16"/>
                  <a:gd name="T45" fmla="*/ 17 h 29"/>
                  <a:gd name="T46" fmla="*/ 1 w 16"/>
                  <a:gd name="T47" fmla="*/ 2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6" h="29">
                    <a:moveTo>
                      <a:pt x="1" y="21"/>
                    </a:moveTo>
                    <a:lnTo>
                      <a:pt x="3" y="22"/>
                    </a:lnTo>
                    <a:lnTo>
                      <a:pt x="6" y="24"/>
                    </a:lnTo>
                    <a:lnTo>
                      <a:pt x="9" y="24"/>
                    </a:lnTo>
                    <a:lnTo>
                      <a:pt x="9" y="27"/>
                    </a:lnTo>
                    <a:lnTo>
                      <a:pt x="11" y="29"/>
                    </a:lnTo>
                    <a:lnTo>
                      <a:pt x="14" y="27"/>
                    </a:lnTo>
                    <a:lnTo>
                      <a:pt x="14" y="24"/>
                    </a:lnTo>
                    <a:lnTo>
                      <a:pt x="13" y="21"/>
                    </a:lnTo>
                    <a:lnTo>
                      <a:pt x="11" y="16"/>
                    </a:lnTo>
                    <a:lnTo>
                      <a:pt x="13" y="8"/>
                    </a:lnTo>
                    <a:lnTo>
                      <a:pt x="16" y="5"/>
                    </a:lnTo>
                    <a:lnTo>
                      <a:pt x="16" y="2"/>
                    </a:lnTo>
                    <a:lnTo>
                      <a:pt x="14" y="0"/>
                    </a:lnTo>
                    <a:lnTo>
                      <a:pt x="13" y="2"/>
                    </a:lnTo>
                    <a:lnTo>
                      <a:pt x="11" y="0"/>
                    </a:lnTo>
                    <a:lnTo>
                      <a:pt x="8" y="2"/>
                    </a:lnTo>
                    <a:lnTo>
                      <a:pt x="8" y="5"/>
                    </a:lnTo>
                    <a:lnTo>
                      <a:pt x="6" y="8"/>
                    </a:lnTo>
                    <a:lnTo>
                      <a:pt x="8" y="11"/>
                    </a:lnTo>
                    <a:lnTo>
                      <a:pt x="6" y="14"/>
                    </a:lnTo>
                    <a:lnTo>
                      <a:pt x="1" y="16"/>
                    </a:lnTo>
                    <a:lnTo>
                      <a:pt x="0" y="17"/>
                    </a:lnTo>
                    <a:lnTo>
                      <a:pt x="1" y="21"/>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5" name="Freeform 471">
                <a:extLst>
                  <a:ext uri="{FF2B5EF4-FFF2-40B4-BE49-F238E27FC236}">
                    <a16:creationId xmlns:a16="http://schemas.microsoft.com/office/drawing/2014/main" id="{A841B8EB-A0CF-40E6-8B5B-CFF0D58EB034}"/>
                  </a:ext>
                </a:extLst>
              </p:cNvPr>
              <p:cNvSpPr>
                <a:spLocks/>
              </p:cNvSpPr>
              <p:nvPr/>
            </p:nvSpPr>
            <p:spPr bwMode="auto">
              <a:xfrm>
                <a:off x="6446" y="2293"/>
                <a:ext cx="3" cy="5"/>
              </a:xfrm>
              <a:custGeom>
                <a:avLst/>
                <a:gdLst>
                  <a:gd name="T0" fmla="*/ 3 w 3"/>
                  <a:gd name="T1" fmla="*/ 1 h 5"/>
                  <a:gd name="T2" fmla="*/ 1 w 3"/>
                  <a:gd name="T3" fmla="*/ 0 h 5"/>
                  <a:gd name="T4" fmla="*/ 0 w 3"/>
                  <a:gd name="T5" fmla="*/ 1 h 5"/>
                  <a:gd name="T6" fmla="*/ 1 w 3"/>
                  <a:gd name="T7" fmla="*/ 3 h 5"/>
                  <a:gd name="T8" fmla="*/ 3 w 3"/>
                  <a:gd name="T9" fmla="*/ 5 h 5"/>
                  <a:gd name="T10" fmla="*/ 3 w 3"/>
                  <a:gd name="T11" fmla="*/ 1 h 5"/>
                </a:gdLst>
                <a:ahLst/>
                <a:cxnLst>
                  <a:cxn ang="0">
                    <a:pos x="T0" y="T1"/>
                  </a:cxn>
                  <a:cxn ang="0">
                    <a:pos x="T2" y="T3"/>
                  </a:cxn>
                  <a:cxn ang="0">
                    <a:pos x="T4" y="T5"/>
                  </a:cxn>
                  <a:cxn ang="0">
                    <a:pos x="T6" y="T7"/>
                  </a:cxn>
                  <a:cxn ang="0">
                    <a:pos x="T8" y="T9"/>
                  </a:cxn>
                  <a:cxn ang="0">
                    <a:pos x="T10" y="T11"/>
                  </a:cxn>
                </a:cxnLst>
                <a:rect l="0" t="0" r="r" b="b"/>
                <a:pathLst>
                  <a:path w="3" h="5">
                    <a:moveTo>
                      <a:pt x="3" y="1"/>
                    </a:moveTo>
                    <a:lnTo>
                      <a:pt x="1" y="0"/>
                    </a:lnTo>
                    <a:lnTo>
                      <a:pt x="0" y="1"/>
                    </a:lnTo>
                    <a:lnTo>
                      <a:pt x="1" y="3"/>
                    </a:lnTo>
                    <a:lnTo>
                      <a:pt x="3" y="5"/>
                    </a:lnTo>
                    <a:lnTo>
                      <a:pt x="3" y="1"/>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6" name="Freeform 472">
                <a:extLst>
                  <a:ext uri="{FF2B5EF4-FFF2-40B4-BE49-F238E27FC236}">
                    <a16:creationId xmlns:a16="http://schemas.microsoft.com/office/drawing/2014/main" id="{36F5F087-2707-47AE-BE03-710D61A5E32B}"/>
                  </a:ext>
                </a:extLst>
              </p:cNvPr>
              <p:cNvSpPr>
                <a:spLocks/>
              </p:cNvSpPr>
              <p:nvPr/>
            </p:nvSpPr>
            <p:spPr bwMode="auto">
              <a:xfrm>
                <a:off x="6430" y="2294"/>
                <a:ext cx="5" cy="4"/>
              </a:xfrm>
              <a:custGeom>
                <a:avLst/>
                <a:gdLst>
                  <a:gd name="T0" fmla="*/ 0 w 5"/>
                  <a:gd name="T1" fmla="*/ 2 h 4"/>
                  <a:gd name="T2" fmla="*/ 1 w 5"/>
                  <a:gd name="T3" fmla="*/ 4 h 4"/>
                  <a:gd name="T4" fmla="*/ 3 w 5"/>
                  <a:gd name="T5" fmla="*/ 2 h 4"/>
                  <a:gd name="T6" fmla="*/ 5 w 5"/>
                  <a:gd name="T7" fmla="*/ 0 h 4"/>
                  <a:gd name="T8" fmla="*/ 3 w 5"/>
                  <a:gd name="T9" fmla="*/ 0 h 4"/>
                  <a:gd name="T10" fmla="*/ 0 w 5"/>
                  <a:gd name="T11" fmla="*/ 0 h 4"/>
                  <a:gd name="T12" fmla="*/ 0 w 5"/>
                  <a:gd name="T13" fmla="*/ 2 h 4"/>
                </a:gdLst>
                <a:ahLst/>
                <a:cxnLst>
                  <a:cxn ang="0">
                    <a:pos x="T0" y="T1"/>
                  </a:cxn>
                  <a:cxn ang="0">
                    <a:pos x="T2" y="T3"/>
                  </a:cxn>
                  <a:cxn ang="0">
                    <a:pos x="T4" y="T5"/>
                  </a:cxn>
                  <a:cxn ang="0">
                    <a:pos x="T6" y="T7"/>
                  </a:cxn>
                  <a:cxn ang="0">
                    <a:pos x="T8" y="T9"/>
                  </a:cxn>
                  <a:cxn ang="0">
                    <a:pos x="T10" y="T11"/>
                  </a:cxn>
                  <a:cxn ang="0">
                    <a:pos x="T12" y="T13"/>
                  </a:cxn>
                </a:cxnLst>
                <a:rect l="0" t="0" r="r" b="b"/>
                <a:pathLst>
                  <a:path w="5" h="4">
                    <a:moveTo>
                      <a:pt x="0" y="2"/>
                    </a:moveTo>
                    <a:lnTo>
                      <a:pt x="1" y="4"/>
                    </a:lnTo>
                    <a:lnTo>
                      <a:pt x="3" y="2"/>
                    </a:lnTo>
                    <a:lnTo>
                      <a:pt x="5" y="0"/>
                    </a:lnTo>
                    <a:lnTo>
                      <a:pt x="3" y="0"/>
                    </a:lnTo>
                    <a:lnTo>
                      <a:pt x="0" y="0"/>
                    </a:lnTo>
                    <a:lnTo>
                      <a:pt x="0" y="2"/>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7" name="Freeform 473">
                <a:extLst>
                  <a:ext uri="{FF2B5EF4-FFF2-40B4-BE49-F238E27FC236}">
                    <a16:creationId xmlns:a16="http://schemas.microsoft.com/office/drawing/2014/main" id="{1ECF8CA2-A84E-495D-85C2-EA81D36BF491}"/>
                  </a:ext>
                </a:extLst>
              </p:cNvPr>
              <p:cNvSpPr>
                <a:spLocks/>
              </p:cNvSpPr>
              <p:nvPr/>
            </p:nvSpPr>
            <p:spPr bwMode="auto">
              <a:xfrm>
                <a:off x="6466" y="2282"/>
                <a:ext cx="4" cy="6"/>
              </a:xfrm>
              <a:custGeom>
                <a:avLst/>
                <a:gdLst>
                  <a:gd name="T0" fmla="*/ 4 w 4"/>
                  <a:gd name="T1" fmla="*/ 4 h 6"/>
                  <a:gd name="T2" fmla="*/ 2 w 4"/>
                  <a:gd name="T3" fmla="*/ 3 h 6"/>
                  <a:gd name="T4" fmla="*/ 0 w 4"/>
                  <a:gd name="T5" fmla="*/ 0 h 6"/>
                  <a:gd name="T6" fmla="*/ 0 w 4"/>
                  <a:gd name="T7" fmla="*/ 3 h 6"/>
                  <a:gd name="T8" fmla="*/ 0 w 4"/>
                  <a:gd name="T9" fmla="*/ 4 h 6"/>
                  <a:gd name="T10" fmla="*/ 2 w 4"/>
                  <a:gd name="T11" fmla="*/ 6 h 6"/>
                  <a:gd name="T12" fmla="*/ 4 w 4"/>
                  <a:gd name="T13" fmla="*/ 4 h 6"/>
                </a:gdLst>
                <a:ahLst/>
                <a:cxnLst>
                  <a:cxn ang="0">
                    <a:pos x="T0" y="T1"/>
                  </a:cxn>
                  <a:cxn ang="0">
                    <a:pos x="T2" y="T3"/>
                  </a:cxn>
                  <a:cxn ang="0">
                    <a:pos x="T4" y="T5"/>
                  </a:cxn>
                  <a:cxn ang="0">
                    <a:pos x="T6" y="T7"/>
                  </a:cxn>
                  <a:cxn ang="0">
                    <a:pos x="T8" y="T9"/>
                  </a:cxn>
                  <a:cxn ang="0">
                    <a:pos x="T10" y="T11"/>
                  </a:cxn>
                  <a:cxn ang="0">
                    <a:pos x="T12" y="T13"/>
                  </a:cxn>
                </a:cxnLst>
                <a:rect l="0" t="0" r="r" b="b"/>
                <a:pathLst>
                  <a:path w="4" h="6">
                    <a:moveTo>
                      <a:pt x="4" y="4"/>
                    </a:moveTo>
                    <a:lnTo>
                      <a:pt x="2" y="3"/>
                    </a:lnTo>
                    <a:lnTo>
                      <a:pt x="0" y="0"/>
                    </a:lnTo>
                    <a:lnTo>
                      <a:pt x="0" y="3"/>
                    </a:lnTo>
                    <a:lnTo>
                      <a:pt x="0" y="4"/>
                    </a:lnTo>
                    <a:lnTo>
                      <a:pt x="2" y="6"/>
                    </a:lnTo>
                    <a:lnTo>
                      <a:pt x="4" y="4"/>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8" name="Freeform 474">
                <a:extLst>
                  <a:ext uri="{FF2B5EF4-FFF2-40B4-BE49-F238E27FC236}">
                    <a16:creationId xmlns:a16="http://schemas.microsoft.com/office/drawing/2014/main" id="{4C49C0DA-05E3-438C-917B-26D7EF01E505}"/>
                  </a:ext>
                </a:extLst>
              </p:cNvPr>
              <p:cNvSpPr>
                <a:spLocks/>
              </p:cNvSpPr>
              <p:nvPr/>
            </p:nvSpPr>
            <p:spPr bwMode="auto">
              <a:xfrm>
                <a:off x="6342" y="2309"/>
                <a:ext cx="2" cy="1"/>
              </a:xfrm>
              <a:custGeom>
                <a:avLst/>
                <a:gdLst>
                  <a:gd name="T0" fmla="*/ 2 w 2"/>
                  <a:gd name="T1" fmla="*/ 1 h 1"/>
                  <a:gd name="T2" fmla="*/ 2 w 2"/>
                  <a:gd name="T3" fmla="*/ 0 h 1"/>
                  <a:gd name="T4" fmla="*/ 0 w 2"/>
                  <a:gd name="T5" fmla="*/ 1 h 1"/>
                  <a:gd name="T6" fmla="*/ 2 w 2"/>
                  <a:gd name="T7" fmla="*/ 1 h 1"/>
                </a:gdLst>
                <a:ahLst/>
                <a:cxnLst>
                  <a:cxn ang="0">
                    <a:pos x="T0" y="T1"/>
                  </a:cxn>
                  <a:cxn ang="0">
                    <a:pos x="T2" y="T3"/>
                  </a:cxn>
                  <a:cxn ang="0">
                    <a:pos x="T4" y="T5"/>
                  </a:cxn>
                  <a:cxn ang="0">
                    <a:pos x="T6" y="T7"/>
                  </a:cxn>
                </a:cxnLst>
                <a:rect l="0" t="0" r="r" b="b"/>
                <a:pathLst>
                  <a:path w="2" h="1">
                    <a:moveTo>
                      <a:pt x="2" y="1"/>
                    </a:moveTo>
                    <a:lnTo>
                      <a:pt x="2" y="0"/>
                    </a:lnTo>
                    <a:lnTo>
                      <a:pt x="0" y="1"/>
                    </a:lnTo>
                    <a:lnTo>
                      <a:pt x="2" y="1"/>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9" name="Freeform 475">
                <a:extLst>
                  <a:ext uri="{FF2B5EF4-FFF2-40B4-BE49-F238E27FC236}">
                    <a16:creationId xmlns:a16="http://schemas.microsoft.com/office/drawing/2014/main" id="{1BDB90F7-C443-4685-B612-7ECBFB249990}"/>
                  </a:ext>
                </a:extLst>
              </p:cNvPr>
              <p:cNvSpPr>
                <a:spLocks/>
              </p:cNvSpPr>
              <p:nvPr/>
            </p:nvSpPr>
            <p:spPr bwMode="auto">
              <a:xfrm>
                <a:off x="6407" y="2333"/>
                <a:ext cx="8" cy="6"/>
              </a:xfrm>
              <a:custGeom>
                <a:avLst/>
                <a:gdLst>
                  <a:gd name="T0" fmla="*/ 4 w 8"/>
                  <a:gd name="T1" fmla="*/ 1 h 6"/>
                  <a:gd name="T2" fmla="*/ 0 w 8"/>
                  <a:gd name="T3" fmla="*/ 1 h 6"/>
                  <a:gd name="T4" fmla="*/ 0 w 8"/>
                  <a:gd name="T5" fmla="*/ 3 h 6"/>
                  <a:gd name="T6" fmla="*/ 2 w 8"/>
                  <a:gd name="T7" fmla="*/ 4 h 6"/>
                  <a:gd name="T8" fmla="*/ 4 w 8"/>
                  <a:gd name="T9" fmla="*/ 6 h 6"/>
                  <a:gd name="T10" fmla="*/ 8 w 8"/>
                  <a:gd name="T11" fmla="*/ 3 h 6"/>
                  <a:gd name="T12" fmla="*/ 8 w 8"/>
                  <a:gd name="T13" fmla="*/ 1 h 6"/>
                  <a:gd name="T14" fmla="*/ 7 w 8"/>
                  <a:gd name="T15" fmla="*/ 1 h 6"/>
                  <a:gd name="T16" fmla="*/ 5 w 8"/>
                  <a:gd name="T17" fmla="*/ 0 h 6"/>
                  <a:gd name="T18" fmla="*/ 4 w 8"/>
                  <a:gd name="T19"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6">
                    <a:moveTo>
                      <a:pt x="4" y="1"/>
                    </a:moveTo>
                    <a:lnTo>
                      <a:pt x="0" y="1"/>
                    </a:lnTo>
                    <a:lnTo>
                      <a:pt x="0" y="3"/>
                    </a:lnTo>
                    <a:lnTo>
                      <a:pt x="2" y="4"/>
                    </a:lnTo>
                    <a:lnTo>
                      <a:pt x="4" y="6"/>
                    </a:lnTo>
                    <a:lnTo>
                      <a:pt x="8" y="3"/>
                    </a:lnTo>
                    <a:lnTo>
                      <a:pt x="8" y="1"/>
                    </a:lnTo>
                    <a:lnTo>
                      <a:pt x="7" y="1"/>
                    </a:lnTo>
                    <a:lnTo>
                      <a:pt x="5" y="0"/>
                    </a:lnTo>
                    <a:lnTo>
                      <a:pt x="4" y="1"/>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0" name="Freeform 476">
                <a:extLst>
                  <a:ext uri="{FF2B5EF4-FFF2-40B4-BE49-F238E27FC236}">
                    <a16:creationId xmlns:a16="http://schemas.microsoft.com/office/drawing/2014/main" id="{21790157-CAE5-40BA-BCF4-2C7B8A7BBE1B}"/>
                  </a:ext>
                </a:extLst>
              </p:cNvPr>
              <p:cNvSpPr>
                <a:spLocks/>
              </p:cNvSpPr>
              <p:nvPr/>
            </p:nvSpPr>
            <p:spPr bwMode="auto">
              <a:xfrm>
                <a:off x="6337" y="2312"/>
                <a:ext cx="3" cy="6"/>
              </a:xfrm>
              <a:custGeom>
                <a:avLst/>
                <a:gdLst>
                  <a:gd name="T0" fmla="*/ 0 w 3"/>
                  <a:gd name="T1" fmla="*/ 2 h 6"/>
                  <a:gd name="T2" fmla="*/ 0 w 3"/>
                  <a:gd name="T3" fmla="*/ 3 h 6"/>
                  <a:gd name="T4" fmla="*/ 2 w 3"/>
                  <a:gd name="T5" fmla="*/ 6 h 6"/>
                  <a:gd name="T6" fmla="*/ 3 w 3"/>
                  <a:gd name="T7" fmla="*/ 6 h 6"/>
                  <a:gd name="T8" fmla="*/ 3 w 3"/>
                  <a:gd name="T9" fmla="*/ 2 h 6"/>
                  <a:gd name="T10" fmla="*/ 3 w 3"/>
                  <a:gd name="T11" fmla="*/ 2 h 6"/>
                  <a:gd name="T12" fmla="*/ 2 w 3"/>
                  <a:gd name="T13" fmla="*/ 0 h 6"/>
                  <a:gd name="T14" fmla="*/ 0 w 3"/>
                  <a:gd name="T15" fmla="*/ 2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6">
                    <a:moveTo>
                      <a:pt x="0" y="2"/>
                    </a:moveTo>
                    <a:lnTo>
                      <a:pt x="0" y="3"/>
                    </a:lnTo>
                    <a:lnTo>
                      <a:pt x="2" y="6"/>
                    </a:lnTo>
                    <a:lnTo>
                      <a:pt x="3" y="6"/>
                    </a:lnTo>
                    <a:lnTo>
                      <a:pt x="3" y="2"/>
                    </a:lnTo>
                    <a:lnTo>
                      <a:pt x="3" y="2"/>
                    </a:lnTo>
                    <a:lnTo>
                      <a:pt x="2" y="0"/>
                    </a:lnTo>
                    <a:lnTo>
                      <a:pt x="0" y="2"/>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1" name="Freeform 477">
                <a:extLst>
                  <a:ext uri="{FF2B5EF4-FFF2-40B4-BE49-F238E27FC236}">
                    <a16:creationId xmlns:a16="http://schemas.microsoft.com/office/drawing/2014/main" id="{60AC84D9-8085-432B-A96B-7AD96D553C77}"/>
                  </a:ext>
                </a:extLst>
              </p:cNvPr>
              <p:cNvSpPr>
                <a:spLocks/>
              </p:cNvSpPr>
              <p:nvPr/>
            </p:nvSpPr>
            <p:spPr bwMode="auto">
              <a:xfrm>
                <a:off x="6340" y="2309"/>
                <a:ext cx="2" cy="1"/>
              </a:xfrm>
              <a:custGeom>
                <a:avLst/>
                <a:gdLst>
                  <a:gd name="T0" fmla="*/ 2 w 2"/>
                  <a:gd name="T1" fmla="*/ 1 h 1"/>
                  <a:gd name="T2" fmla="*/ 2 w 2"/>
                  <a:gd name="T3" fmla="*/ 0 h 1"/>
                  <a:gd name="T4" fmla="*/ 0 w 2"/>
                  <a:gd name="T5" fmla="*/ 1 h 1"/>
                  <a:gd name="T6" fmla="*/ 2 w 2"/>
                  <a:gd name="T7" fmla="*/ 1 h 1"/>
                </a:gdLst>
                <a:ahLst/>
                <a:cxnLst>
                  <a:cxn ang="0">
                    <a:pos x="T0" y="T1"/>
                  </a:cxn>
                  <a:cxn ang="0">
                    <a:pos x="T2" y="T3"/>
                  </a:cxn>
                  <a:cxn ang="0">
                    <a:pos x="T4" y="T5"/>
                  </a:cxn>
                  <a:cxn ang="0">
                    <a:pos x="T6" y="T7"/>
                  </a:cxn>
                </a:cxnLst>
                <a:rect l="0" t="0" r="r" b="b"/>
                <a:pathLst>
                  <a:path w="2" h="1">
                    <a:moveTo>
                      <a:pt x="2" y="1"/>
                    </a:moveTo>
                    <a:lnTo>
                      <a:pt x="2" y="0"/>
                    </a:lnTo>
                    <a:lnTo>
                      <a:pt x="0" y="1"/>
                    </a:lnTo>
                    <a:lnTo>
                      <a:pt x="2" y="1"/>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2" name="Freeform 478">
                <a:extLst>
                  <a:ext uri="{FF2B5EF4-FFF2-40B4-BE49-F238E27FC236}">
                    <a16:creationId xmlns:a16="http://schemas.microsoft.com/office/drawing/2014/main" id="{621A0803-DE59-4998-B8D3-DDA4B18E6C4F}"/>
                  </a:ext>
                </a:extLst>
              </p:cNvPr>
              <p:cNvSpPr>
                <a:spLocks/>
              </p:cNvSpPr>
              <p:nvPr/>
            </p:nvSpPr>
            <p:spPr bwMode="auto">
              <a:xfrm>
                <a:off x="6369" y="2152"/>
                <a:ext cx="69" cy="95"/>
              </a:xfrm>
              <a:custGeom>
                <a:avLst/>
                <a:gdLst>
                  <a:gd name="T0" fmla="*/ 19 w 69"/>
                  <a:gd name="T1" fmla="*/ 2 h 95"/>
                  <a:gd name="T2" fmla="*/ 10 w 69"/>
                  <a:gd name="T3" fmla="*/ 5 h 95"/>
                  <a:gd name="T4" fmla="*/ 8 w 69"/>
                  <a:gd name="T5" fmla="*/ 20 h 95"/>
                  <a:gd name="T6" fmla="*/ 8 w 69"/>
                  <a:gd name="T7" fmla="*/ 36 h 95"/>
                  <a:gd name="T8" fmla="*/ 3 w 69"/>
                  <a:gd name="T9" fmla="*/ 37 h 95"/>
                  <a:gd name="T10" fmla="*/ 2 w 69"/>
                  <a:gd name="T11" fmla="*/ 42 h 95"/>
                  <a:gd name="T12" fmla="*/ 2 w 69"/>
                  <a:gd name="T13" fmla="*/ 45 h 95"/>
                  <a:gd name="T14" fmla="*/ 5 w 69"/>
                  <a:gd name="T15" fmla="*/ 58 h 95"/>
                  <a:gd name="T16" fmla="*/ 10 w 69"/>
                  <a:gd name="T17" fmla="*/ 58 h 95"/>
                  <a:gd name="T18" fmla="*/ 13 w 69"/>
                  <a:gd name="T19" fmla="*/ 64 h 95"/>
                  <a:gd name="T20" fmla="*/ 15 w 69"/>
                  <a:gd name="T21" fmla="*/ 60 h 95"/>
                  <a:gd name="T22" fmla="*/ 16 w 69"/>
                  <a:gd name="T23" fmla="*/ 66 h 95"/>
                  <a:gd name="T24" fmla="*/ 15 w 69"/>
                  <a:gd name="T25" fmla="*/ 72 h 95"/>
                  <a:gd name="T26" fmla="*/ 19 w 69"/>
                  <a:gd name="T27" fmla="*/ 72 h 95"/>
                  <a:gd name="T28" fmla="*/ 21 w 69"/>
                  <a:gd name="T29" fmla="*/ 75 h 95"/>
                  <a:gd name="T30" fmla="*/ 29 w 69"/>
                  <a:gd name="T31" fmla="*/ 75 h 95"/>
                  <a:gd name="T32" fmla="*/ 32 w 69"/>
                  <a:gd name="T33" fmla="*/ 72 h 95"/>
                  <a:gd name="T34" fmla="*/ 43 w 69"/>
                  <a:gd name="T35" fmla="*/ 79 h 95"/>
                  <a:gd name="T36" fmla="*/ 46 w 69"/>
                  <a:gd name="T37" fmla="*/ 79 h 95"/>
                  <a:gd name="T38" fmla="*/ 45 w 69"/>
                  <a:gd name="T39" fmla="*/ 72 h 95"/>
                  <a:gd name="T40" fmla="*/ 50 w 69"/>
                  <a:gd name="T41" fmla="*/ 79 h 95"/>
                  <a:gd name="T42" fmla="*/ 54 w 69"/>
                  <a:gd name="T43" fmla="*/ 85 h 95"/>
                  <a:gd name="T44" fmla="*/ 62 w 69"/>
                  <a:gd name="T45" fmla="*/ 88 h 95"/>
                  <a:gd name="T46" fmla="*/ 66 w 69"/>
                  <a:gd name="T47" fmla="*/ 90 h 95"/>
                  <a:gd name="T48" fmla="*/ 67 w 69"/>
                  <a:gd name="T49" fmla="*/ 95 h 95"/>
                  <a:gd name="T50" fmla="*/ 69 w 69"/>
                  <a:gd name="T51" fmla="*/ 88 h 95"/>
                  <a:gd name="T52" fmla="*/ 64 w 69"/>
                  <a:gd name="T53" fmla="*/ 85 h 95"/>
                  <a:gd name="T54" fmla="*/ 59 w 69"/>
                  <a:gd name="T55" fmla="*/ 79 h 95"/>
                  <a:gd name="T56" fmla="*/ 61 w 69"/>
                  <a:gd name="T57" fmla="*/ 75 h 95"/>
                  <a:gd name="T58" fmla="*/ 61 w 69"/>
                  <a:gd name="T59" fmla="*/ 72 h 95"/>
                  <a:gd name="T60" fmla="*/ 54 w 69"/>
                  <a:gd name="T61" fmla="*/ 71 h 95"/>
                  <a:gd name="T62" fmla="*/ 51 w 69"/>
                  <a:gd name="T63" fmla="*/ 74 h 95"/>
                  <a:gd name="T64" fmla="*/ 45 w 69"/>
                  <a:gd name="T65" fmla="*/ 64 h 95"/>
                  <a:gd name="T66" fmla="*/ 38 w 69"/>
                  <a:gd name="T67" fmla="*/ 69 h 95"/>
                  <a:gd name="T68" fmla="*/ 32 w 69"/>
                  <a:gd name="T69" fmla="*/ 67 h 95"/>
                  <a:gd name="T70" fmla="*/ 30 w 69"/>
                  <a:gd name="T71" fmla="*/ 61 h 95"/>
                  <a:gd name="T72" fmla="*/ 26 w 69"/>
                  <a:gd name="T73" fmla="*/ 53 h 95"/>
                  <a:gd name="T74" fmla="*/ 27 w 69"/>
                  <a:gd name="T75" fmla="*/ 45 h 95"/>
                  <a:gd name="T76" fmla="*/ 34 w 69"/>
                  <a:gd name="T77" fmla="*/ 37 h 95"/>
                  <a:gd name="T78" fmla="*/ 37 w 69"/>
                  <a:gd name="T79" fmla="*/ 37 h 95"/>
                  <a:gd name="T80" fmla="*/ 38 w 69"/>
                  <a:gd name="T81" fmla="*/ 23 h 95"/>
                  <a:gd name="T82" fmla="*/ 34 w 69"/>
                  <a:gd name="T83" fmla="*/ 16 h 95"/>
                  <a:gd name="T84" fmla="*/ 34 w 69"/>
                  <a:gd name="T85" fmla="*/ 5 h 95"/>
                  <a:gd name="T86" fmla="*/ 30 w 69"/>
                  <a:gd name="T87" fmla="*/ 0 h 95"/>
                  <a:gd name="T88" fmla="*/ 26 w 69"/>
                  <a:gd name="T89" fmla="*/ 4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9" h="95">
                    <a:moveTo>
                      <a:pt x="24" y="5"/>
                    </a:moveTo>
                    <a:lnTo>
                      <a:pt x="22" y="4"/>
                    </a:lnTo>
                    <a:lnTo>
                      <a:pt x="19" y="2"/>
                    </a:lnTo>
                    <a:lnTo>
                      <a:pt x="15" y="0"/>
                    </a:lnTo>
                    <a:lnTo>
                      <a:pt x="11" y="2"/>
                    </a:lnTo>
                    <a:lnTo>
                      <a:pt x="10" y="5"/>
                    </a:lnTo>
                    <a:lnTo>
                      <a:pt x="7" y="10"/>
                    </a:lnTo>
                    <a:lnTo>
                      <a:pt x="8" y="15"/>
                    </a:lnTo>
                    <a:lnTo>
                      <a:pt x="8" y="20"/>
                    </a:lnTo>
                    <a:lnTo>
                      <a:pt x="7" y="28"/>
                    </a:lnTo>
                    <a:lnTo>
                      <a:pt x="5" y="31"/>
                    </a:lnTo>
                    <a:lnTo>
                      <a:pt x="8" y="36"/>
                    </a:lnTo>
                    <a:lnTo>
                      <a:pt x="8" y="37"/>
                    </a:lnTo>
                    <a:lnTo>
                      <a:pt x="5" y="37"/>
                    </a:lnTo>
                    <a:lnTo>
                      <a:pt x="3" y="37"/>
                    </a:lnTo>
                    <a:lnTo>
                      <a:pt x="2" y="36"/>
                    </a:lnTo>
                    <a:lnTo>
                      <a:pt x="0" y="39"/>
                    </a:lnTo>
                    <a:lnTo>
                      <a:pt x="2" y="42"/>
                    </a:lnTo>
                    <a:lnTo>
                      <a:pt x="3" y="42"/>
                    </a:lnTo>
                    <a:lnTo>
                      <a:pt x="3" y="44"/>
                    </a:lnTo>
                    <a:lnTo>
                      <a:pt x="2" y="45"/>
                    </a:lnTo>
                    <a:lnTo>
                      <a:pt x="3" y="48"/>
                    </a:lnTo>
                    <a:lnTo>
                      <a:pt x="5" y="53"/>
                    </a:lnTo>
                    <a:lnTo>
                      <a:pt x="5" y="58"/>
                    </a:lnTo>
                    <a:lnTo>
                      <a:pt x="7" y="58"/>
                    </a:lnTo>
                    <a:lnTo>
                      <a:pt x="8" y="58"/>
                    </a:lnTo>
                    <a:lnTo>
                      <a:pt x="10" y="58"/>
                    </a:lnTo>
                    <a:lnTo>
                      <a:pt x="10" y="61"/>
                    </a:lnTo>
                    <a:lnTo>
                      <a:pt x="11" y="64"/>
                    </a:lnTo>
                    <a:lnTo>
                      <a:pt x="13" y="64"/>
                    </a:lnTo>
                    <a:lnTo>
                      <a:pt x="15" y="63"/>
                    </a:lnTo>
                    <a:lnTo>
                      <a:pt x="15" y="61"/>
                    </a:lnTo>
                    <a:lnTo>
                      <a:pt x="15" y="60"/>
                    </a:lnTo>
                    <a:lnTo>
                      <a:pt x="18" y="60"/>
                    </a:lnTo>
                    <a:lnTo>
                      <a:pt x="19" y="61"/>
                    </a:lnTo>
                    <a:lnTo>
                      <a:pt x="16" y="66"/>
                    </a:lnTo>
                    <a:lnTo>
                      <a:pt x="15" y="67"/>
                    </a:lnTo>
                    <a:lnTo>
                      <a:pt x="15" y="69"/>
                    </a:lnTo>
                    <a:lnTo>
                      <a:pt x="15" y="72"/>
                    </a:lnTo>
                    <a:lnTo>
                      <a:pt x="16" y="75"/>
                    </a:lnTo>
                    <a:lnTo>
                      <a:pt x="18" y="72"/>
                    </a:lnTo>
                    <a:lnTo>
                      <a:pt x="19" y="72"/>
                    </a:lnTo>
                    <a:lnTo>
                      <a:pt x="21" y="74"/>
                    </a:lnTo>
                    <a:lnTo>
                      <a:pt x="19" y="77"/>
                    </a:lnTo>
                    <a:lnTo>
                      <a:pt x="21" y="75"/>
                    </a:lnTo>
                    <a:lnTo>
                      <a:pt x="22" y="74"/>
                    </a:lnTo>
                    <a:lnTo>
                      <a:pt x="26" y="77"/>
                    </a:lnTo>
                    <a:lnTo>
                      <a:pt x="29" y="75"/>
                    </a:lnTo>
                    <a:lnTo>
                      <a:pt x="29" y="74"/>
                    </a:lnTo>
                    <a:lnTo>
                      <a:pt x="29" y="72"/>
                    </a:lnTo>
                    <a:lnTo>
                      <a:pt x="32" y="72"/>
                    </a:lnTo>
                    <a:lnTo>
                      <a:pt x="38" y="74"/>
                    </a:lnTo>
                    <a:lnTo>
                      <a:pt x="40" y="77"/>
                    </a:lnTo>
                    <a:lnTo>
                      <a:pt x="43" y="79"/>
                    </a:lnTo>
                    <a:lnTo>
                      <a:pt x="45" y="83"/>
                    </a:lnTo>
                    <a:lnTo>
                      <a:pt x="46" y="83"/>
                    </a:lnTo>
                    <a:lnTo>
                      <a:pt x="46" y="79"/>
                    </a:lnTo>
                    <a:lnTo>
                      <a:pt x="43" y="74"/>
                    </a:lnTo>
                    <a:lnTo>
                      <a:pt x="43" y="72"/>
                    </a:lnTo>
                    <a:lnTo>
                      <a:pt x="45" y="72"/>
                    </a:lnTo>
                    <a:lnTo>
                      <a:pt x="46" y="74"/>
                    </a:lnTo>
                    <a:lnTo>
                      <a:pt x="48" y="74"/>
                    </a:lnTo>
                    <a:lnTo>
                      <a:pt x="50" y="79"/>
                    </a:lnTo>
                    <a:lnTo>
                      <a:pt x="54" y="79"/>
                    </a:lnTo>
                    <a:lnTo>
                      <a:pt x="54" y="82"/>
                    </a:lnTo>
                    <a:lnTo>
                      <a:pt x="54" y="85"/>
                    </a:lnTo>
                    <a:lnTo>
                      <a:pt x="58" y="85"/>
                    </a:lnTo>
                    <a:lnTo>
                      <a:pt x="61" y="90"/>
                    </a:lnTo>
                    <a:lnTo>
                      <a:pt x="62" y="88"/>
                    </a:lnTo>
                    <a:lnTo>
                      <a:pt x="62" y="88"/>
                    </a:lnTo>
                    <a:lnTo>
                      <a:pt x="66" y="88"/>
                    </a:lnTo>
                    <a:lnTo>
                      <a:pt x="66" y="90"/>
                    </a:lnTo>
                    <a:lnTo>
                      <a:pt x="62" y="91"/>
                    </a:lnTo>
                    <a:lnTo>
                      <a:pt x="66" y="93"/>
                    </a:lnTo>
                    <a:lnTo>
                      <a:pt x="67" y="95"/>
                    </a:lnTo>
                    <a:lnTo>
                      <a:pt x="69" y="90"/>
                    </a:lnTo>
                    <a:lnTo>
                      <a:pt x="69" y="88"/>
                    </a:lnTo>
                    <a:lnTo>
                      <a:pt x="69" y="88"/>
                    </a:lnTo>
                    <a:lnTo>
                      <a:pt x="69" y="87"/>
                    </a:lnTo>
                    <a:lnTo>
                      <a:pt x="66" y="87"/>
                    </a:lnTo>
                    <a:lnTo>
                      <a:pt x="64" y="85"/>
                    </a:lnTo>
                    <a:lnTo>
                      <a:pt x="61" y="85"/>
                    </a:lnTo>
                    <a:lnTo>
                      <a:pt x="61" y="83"/>
                    </a:lnTo>
                    <a:lnTo>
                      <a:pt x="59" y="79"/>
                    </a:lnTo>
                    <a:lnTo>
                      <a:pt x="59" y="75"/>
                    </a:lnTo>
                    <a:lnTo>
                      <a:pt x="61" y="75"/>
                    </a:lnTo>
                    <a:lnTo>
                      <a:pt x="61" y="75"/>
                    </a:lnTo>
                    <a:lnTo>
                      <a:pt x="64" y="75"/>
                    </a:lnTo>
                    <a:lnTo>
                      <a:pt x="62" y="74"/>
                    </a:lnTo>
                    <a:lnTo>
                      <a:pt x="61" y="72"/>
                    </a:lnTo>
                    <a:lnTo>
                      <a:pt x="56" y="72"/>
                    </a:lnTo>
                    <a:lnTo>
                      <a:pt x="54" y="69"/>
                    </a:lnTo>
                    <a:lnTo>
                      <a:pt x="54" y="71"/>
                    </a:lnTo>
                    <a:lnTo>
                      <a:pt x="54" y="74"/>
                    </a:lnTo>
                    <a:lnTo>
                      <a:pt x="53" y="75"/>
                    </a:lnTo>
                    <a:lnTo>
                      <a:pt x="51" y="74"/>
                    </a:lnTo>
                    <a:lnTo>
                      <a:pt x="51" y="71"/>
                    </a:lnTo>
                    <a:lnTo>
                      <a:pt x="50" y="67"/>
                    </a:lnTo>
                    <a:lnTo>
                      <a:pt x="45" y="64"/>
                    </a:lnTo>
                    <a:lnTo>
                      <a:pt x="43" y="64"/>
                    </a:lnTo>
                    <a:lnTo>
                      <a:pt x="38" y="67"/>
                    </a:lnTo>
                    <a:lnTo>
                      <a:pt x="38" y="69"/>
                    </a:lnTo>
                    <a:lnTo>
                      <a:pt x="37" y="71"/>
                    </a:lnTo>
                    <a:lnTo>
                      <a:pt x="34" y="69"/>
                    </a:lnTo>
                    <a:lnTo>
                      <a:pt x="32" y="67"/>
                    </a:lnTo>
                    <a:lnTo>
                      <a:pt x="29" y="64"/>
                    </a:lnTo>
                    <a:lnTo>
                      <a:pt x="29" y="63"/>
                    </a:lnTo>
                    <a:lnTo>
                      <a:pt x="30" y="61"/>
                    </a:lnTo>
                    <a:lnTo>
                      <a:pt x="29" y="58"/>
                    </a:lnTo>
                    <a:lnTo>
                      <a:pt x="27" y="55"/>
                    </a:lnTo>
                    <a:lnTo>
                      <a:pt x="26" y="53"/>
                    </a:lnTo>
                    <a:lnTo>
                      <a:pt x="26" y="50"/>
                    </a:lnTo>
                    <a:lnTo>
                      <a:pt x="27" y="48"/>
                    </a:lnTo>
                    <a:lnTo>
                      <a:pt x="27" y="45"/>
                    </a:lnTo>
                    <a:lnTo>
                      <a:pt x="29" y="42"/>
                    </a:lnTo>
                    <a:lnTo>
                      <a:pt x="32" y="39"/>
                    </a:lnTo>
                    <a:lnTo>
                      <a:pt x="34" y="37"/>
                    </a:lnTo>
                    <a:lnTo>
                      <a:pt x="34" y="39"/>
                    </a:lnTo>
                    <a:lnTo>
                      <a:pt x="34" y="40"/>
                    </a:lnTo>
                    <a:lnTo>
                      <a:pt x="37" y="37"/>
                    </a:lnTo>
                    <a:lnTo>
                      <a:pt x="35" y="34"/>
                    </a:lnTo>
                    <a:lnTo>
                      <a:pt x="37" y="29"/>
                    </a:lnTo>
                    <a:lnTo>
                      <a:pt x="38" y="23"/>
                    </a:lnTo>
                    <a:lnTo>
                      <a:pt x="37" y="21"/>
                    </a:lnTo>
                    <a:lnTo>
                      <a:pt x="35" y="18"/>
                    </a:lnTo>
                    <a:lnTo>
                      <a:pt x="34" y="16"/>
                    </a:lnTo>
                    <a:lnTo>
                      <a:pt x="32" y="13"/>
                    </a:lnTo>
                    <a:lnTo>
                      <a:pt x="32" y="7"/>
                    </a:lnTo>
                    <a:lnTo>
                      <a:pt x="34" y="5"/>
                    </a:lnTo>
                    <a:lnTo>
                      <a:pt x="34" y="4"/>
                    </a:lnTo>
                    <a:lnTo>
                      <a:pt x="32" y="0"/>
                    </a:lnTo>
                    <a:lnTo>
                      <a:pt x="30" y="0"/>
                    </a:lnTo>
                    <a:lnTo>
                      <a:pt x="30" y="2"/>
                    </a:lnTo>
                    <a:lnTo>
                      <a:pt x="29" y="4"/>
                    </a:lnTo>
                    <a:lnTo>
                      <a:pt x="26" y="4"/>
                    </a:lnTo>
                    <a:lnTo>
                      <a:pt x="24" y="5"/>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3" name="Freeform 479">
                <a:extLst>
                  <a:ext uri="{FF2B5EF4-FFF2-40B4-BE49-F238E27FC236}">
                    <a16:creationId xmlns:a16="http://schemas.microsoft.com/office/drawing/2014/main" id="{CFD9D313-DDBD-456D-BD7F-A289ED0C8EEA}"/>
                  </a:ext>
                </a:extLst>
              </p:cNvPr>
              <p:cNvSpPr>
                <a:spLocks/>
              </p:cNvSpPr>
              <p:nvPr/>
            </p:nvSpPr>
            <p:spPr bwMode="auto">
              <a:xfrm>
                <a:off x="6435" y="2282"/>
                <a:ext cx="11" cy="8"/>
              </a:xfrm>
              <a:custGeom>
                <a:avLst/>
                <a:gdLst>
                  <a:gd name="T0" fmla="*/ 0 w 11"/>
                  <a:gd name="T1" fmla="*/ 4 h 8"/>
                  <a:gd name="T2" fmla="*/ 1 w 11"/>
                  <a:gd name="T3" fmla="*/ 6 h 8"/>
                  <a:gd name="T4" fmla="*/ 1 w 11"/>
                  <a:gd name="T5" fmla="*/ 8 h 8"/>
                  <a:gd name="T6" fmla="*/ 4 w 11"/>
                  <a:gd name="T7" fmla="*/ 8 h 8"/>
                  <a:gd name="T8" fmla="*/ 9 w 11"/>
                  <a:gd name="T9" fmla="*/ 6 h 8"/>
                  <a:gd name="T10" fmla="*/ 11 w 11"/>
                  <a:gd name="T11" fmla="*/ 3 h 8"/>
                  <a:gd name="T12" fmla="*/ 9 w 11"/>
                  <a:gd name="T13" fmla="*/ 1 h 8"/>
                  <a:gd name="T14" fmla="*/ 9 w 11"/>
                  <a:gd name="T15" fmla="*/ 0 h 8"/>
                  <a:gd name="T16" fmla="*/ 7 w 11"/>
                  <a:gd name="T17" fmla="*/ 0 h 8"/>
                  <a:gd name="T18" fmla="*/ 1 w 11"/>
                  <a:gd name="T19" fmla="*/ 3 h 8"/>
                  <a:gd name="T20" fmla="*/ 0 w 11"/>
                  <a:gd name="T21"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8">
                    <a:moveTo>
                      <a:pt x="0" y="4"/>
                    </a:moveTo>
                    <a:lnTo>
                      <a:pt x="1" y="6"/>
                    </a:lnTo>
                    <a:lnTo>
                      <a:pt x="1" y="8"/>
                    </a:lnTo>
                    <a:lnTo>
                      <a:pt x="4" y="8"/>
                    </a:lnTo>
                    <a:lnTo>
                      <a:pt x="9" y="6"/>
                    </a:lnTo>
                    <a:lnTo>
                      <a:pt x="11" y="3"/>
                    </a:lnTo>
                    <a:lnTo>
                      <a:pt x="9" y="1"/>
                    </a:lnTo>
                    <a:lnTo>
                      <a:pt x="9" y="0"/>
                    </a:lnTo>
                    <a:lnTo>
                      <a:pt x="7" y="0"/>
                    </a:lnTo>
                    <a:lnTo>
                      <a:pt x="1" y="3"/>
                    </a:lnTo>
                    <a:lnTo>
                      <a:pt x="0" y="4"/>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4" name="Freeform 480">
                <a:extLst>
                  <a:ext uri="{FF2B5EF4-FFF2-40B4-BE49-F238E27FC236}">
                    <a16:creationId xmlns:a16="http://schemas.microsoft.com/office/drawing/2014/main" id="{E642F03B-A93F-49CF-846E-F3935C619002}"/>
                  </a:ext>
                </a:extLst>
              </p:cNvPr>
              <p:cNvSpPr>
                <a:spLocks/>
              </p:cNvSpPr>
              <p:nvPr/>
            </p:nvSpPr>
            <p:spPr bwMode="auto">
              <a:xfrm>
                <a:off x="6441" y="2264"/>
                <a:ext cx="14" cy="19"/>
              </a:xfrm>
              <a:custGeom>
                <a:avLst/>
                <a:gdLst>
                  <a:gd name="T0" fmla="*/ 9 w 14"/>
                  <a:gd name="T1" fmla="*/ 8 h 19"/>
                  <a:gd name="T2" fmla="*/ 9 w 14"/>
                  <a:gd name="T3" fmla="*/ 5 h 19"/>
                  <a:gd name="T4" fmla="*/ 8 w 14"/>
                  <a:gd name="T5" fmla="*/ 0 h 19"/>
                  <a:gd name="T6" fmla="*/ 8 w 14"/>
                  <a:gd name="T7" fmla="*/ 0 h 19"/>
                  <a:gd name="T8" fmla="*/ 5 w 14"/>
                  <a:gd name="T9" fmla="*/ 0 h 19"/>
                  <a:gd name="T10" fmla="*/ 1 w 14"/>
                  <a:gd name="T11" fmla="*/ 0 h 19"/>
                  <a:gd name="T12" fmla="*/ 0 w 14"/>
                  <a:gd name="T13" fmla="*/ 0 h 19"/>
                  <a:gd name="T14" fmla="*/ 1 w 14"/>
                  <a:gd name="T15" fmla="*/ 2 h 19"/>
                  <a:gd name="T16" fmla="*/ 1 w 14"/>
                  <a:gd name="T17" fmla="*/ 5 h 19"/>
                  <a:gd name="T18" fmla="*/ 3 w 14"/>
                  <a:gd name="T19" fmla="*/ 7 h 19"/>
                  <a:gd name="T20" fmla="*/ 5 w 14"/>
                  <a:gd name="T21" fmla="*/ 5 h 19"/>
                  <a:gd name="T22" fmla="*/ 6 w 14"/>
                  <a:gd name="T23" fmla="*/ 7 h 19"/>
                  <a:gd name="T24" fmla="*/ 6 w 14"/>
                  <a:gd name="T25" fmla="*/ 11 h 19"/>
                  <a:gd name="T26" fmla="*/ 6 w 14"/>
                  <a:gd name="T27" fmla="*/ 13 h 19"/>
                  <a:gd name="T28" fmla="*/ 8 w 14"/>
                  <a:gd name="T29" fmla="*/ 18 h 19"/>
                  <a:gd name="T30" fmla="*/ 9 w 14"/>
                  <a:gd name="T31" fmla="*/ 19 h 19"/>
                  <a:gd name="T32" fmla="*/ 9 w 14"/>
                  <a:gd name="T33" fmla="*/ 14 h 19"/>
                  <a:gd name="T34" fmla="*/ 11 w 14"/>
                  <a:gd name="T35" fmla="*/ 18 h 19"/>
                  <a:gd name="T36" fmla="*/ 14 w 14"/>
                  <a:gd name="T37" fmla="*/ 16 h 19"/>
                  <a:gd name="T38" fmla="*/ 14 w 14"/>
                  <a:gd name="T39" fmla="*/ 14 h 19"/>
                  <a:gd name="T40" fmla="*/ 11 w 14"/>
                  <a:gd name="T41" fmla="*/ 10 h 19"/>
                  <a:gd name="T42" fmla="*/ 9 w 14"/>
                  <a:gd name="T43" fmla="*/ 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 h="19">
                    <a:moveTo>
                      <a:pt x="9" y="8"/>
                    </a:moveTo>
                    <a:lnTo>
                      <a:pt x="9" y="5"/>
                    </a:lnTo>
                    <a:lnTo>
                      <a:pt x="8" y="0"/>
                    </a:lnTo>
                    <a:lnTo>
                      <a:pt x="8" y="0"/>
                    </a:lnTo>
                    <a:lnTo>
                      <a:pt x="5" y="0"/>
                    </a:lnTo>
                    <a:lnTo>
                      <a:pt x="1" y="0"/>
                    </a:lnTo>
                    <a:lnTo>
                      <a:pt x="0" y="0"/>
                    </a:lnTo>
                    <a:lnTo>
                      <a:pt x="1" y="2"/>
                    </a:lnTo>
                    <a:lnTo>
                      <a:pt x="1" y="5"/>
                    </a:lnTo>
                    <a:lnTo>
                      <a:pt x="3" y="7"/>
                    </a:lnTo>
                    <a:lnTo>
                      <a:pt x="5" y="5"/>
                    </a:lnTo>
                    <a:lnTo>
                      <a:pt x="6" y="7"/>
                    </a:lnTo>
                    <a:lnTo>
                      <a:pt x="6" y="11"/>
                    </a:lnTo>
                    <a:lnTo>
                      <a:pt x="6" y="13"/>
                    </a:lnTo>
                    <a:lnTo>
                      <a:pt x="8" y="18"/>
                    </a:lnTo>
                    <a:lnTo>
                      <a:pt x="9" y="19"/>
                    </a:lnTo>
                    <a:lnTo>
                      <a:pt x="9" y="14"/>
                    </a:lnTo>
                    <a:lnTo>
                      <a:pt x="11" y="18"/>
                    </a:lnTo>
                    <a:lnTo>
                      <a:pt x="14" y="16"/>
                    </a:lnTo>
                    <a:lnTo>
                      <a:pt x="14" y="14"/>
                    </a:lnTo>
                    <a:lnTo>
                      <a:pt x="11" y="10"/>
                    </a:lnTo>
                    <a:lnTo>
                      <a:pt x="9" y="8"/>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5" name="Freeform 481">
                <a:extLst>
                  <a:ext uri="{FF2B5EF4-FFF2-40B4-BE49-F238E27FC236}">
                    <a16:creationId xmlns:a16="http://schemas.microsoft.com/office/drawing/2014/main" id="{830F634F-B095-438F-904D-901B599DE91F}"/>
                  </a:ext>
                </a:extLst>
              </p:cNvPr>
              <p:cNvSpPr>
                <a:spLocks/>
              </p:cNvSpPr>
              <p:nvPr/>
            </p:nvSpPr>
            <p:spPr bwMode="auto">
              <a:xfrm>
                <a:off x="6454" y="2282"/>
                <a:ext cx="1" cy="4"/>
              </a:xfrm>
              <a:custGeom>
                <a:avLst/>
                <a:gdLst>
                  <a:gd name="T0" fmla="*/ 1 w 1"/>
                  <a:gd name="T1" fmla="*/ 0 h 4"/>
                  <a:gd name="T2" fmla="*/ 0 w 1"/>
                  <a:gd name="T3" fmla="*/ 3 h 4"/>
                  <a:gd name="T4" fmla="*/ 1 w 1"/>
                  <a:gd name="T5" fmla="*/ 4 h 4"/>
                  <a:gd name="T6" fmla="*/ 1 w 1"/>
                  <a:gd name="T7" fmla="*/ 3 h 4"/>
                  <a:gd name="T8" fmla="*/ 1 w 1"/>
                  <a:gd name="T9" fmla="*/ 0 h 4"/>
                </a:gdLst>
                <a:ahLst/>
                <a:cxnLst>
                  <a:cxn ang="0">
                    <a:pos x="T0" y="T1"/>
                  </a:cxn>
                  <a:cxn ang="0">
                    <a:pos x="T2" y="T3"/>
                  </a:cxn>
                  <a:cxn ang="0">
                    <a:pos x="T4" y="T5"/>
                  </a:cxn>
                  <a:cxn ang="0">
                    <a:pos x="T6" y="T7"/>
                  </a:cxn>
                  <a:cxn ang="0">
                    <a:pos x="T8" y="T9"/>
                  </a:cxn>
                </a:cxnLst>
                <a:rect l="0" t="0" r="r" b="b"/>
                <a:pathLst>
                  <a:path w="1" h="4">
                    <a:moveTo>
                      <a:pt x="1" y="0"/>
                    </a:moveTo>
                    <a:lnTo>
                      <a:pt x="0" y="3"/>
                    </a:lnTo>
                    <a:lnTo>
                      <a:pt x="1" y="4"/>
                    </a:lnTo>
                    <a:lnTo>
                      <a:pt x="1" y="3"/>
                    </a:lnTo>
                    <a:lnTo>
                      <a:pt x="1"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6" name="Freeform 482">
                <a:extLst>
                  <a:ext uri="{FF2B5EF4-FFF2-40B4-BE49-F238E27FC236}">
                    <a16:creationId xmlns:a16="http://schemas.microsoft.com/office/drawing/2014/main" id="{74381008-FEE7-40A3-8777-0732ECE4F97F}"/>
                  </a:ext>
                </a:extLst>
              </p:cNvPr>
              <p:cNvSpPr>
                <a:spLocks/>
              </p:cNvSpPr>
              <p:nvPr/>
            </p:nvSpPr>
            <p:spPr bwMode="auto">
              <a:xfrm>
                <a:off x="6441" y="2272"/>
                <a:ext cx="0" cy="3"/>
              </a:xfrm>
              <a:custGeom>
                <a:avLst/>
                <a:gdLst>
                  <a:gd name="T0" fmla="*/ 3 h 3"/>
                  <a:gd name="T1" fmla="*/ 0 h 3"/>
                  <a:gd name="T2" fmla="*/ 2 h 3"/>
                  <a:gd name="T3" fmla="*/ 3 h 3"/>
                </a:gdLst>
                <a:ahLst/>
                <a:cxnLst>
                  <a:cxn ang="0">
                    <a:pos x="0" y="T0"/>
                  </a:cxn>
                  <a:cxn ang="0">
                    <a:pos x="0" y="T1"/>
                  </a:cxn>
                  <a:cxn ang="0">
                    <a:pos x="0" y="T2"/>
                  </a:cxn>
                  <a:cxn ang="0">
                    <a:pos x="0" y="T3"/>
                  </a:cxn>
                </a:cxnLst>
                <a:rect l="0" t="0" r="r" b="b"/>
                <a:pathLst>
                  <a:path h="3">
                    <a:moveTo>
                      <a:pt x="0" y="3"/>
                    </a:moveTo>
                    <a:lnTo>
                      <a:pt x="0" y="0"/>
                    </a:lnTo>
                    <a:lnTo>
                      <a:pt x="0" y="2"/>
                    </a:lnTo>
                    <a:lnTo>
                      <a:pt x="0" y="3"/>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7" name="Freeform 483">
                <a:extLst>
                  <a:ext uri="{FF2B5EF4-FFF2-40B4-BE49-F238E27FC236}">
                    <a16:creationId xmlns:a16="http://schemas.microsoft.com/office/drawing/2014/main" id="{E0DBE3B7-AED7-407F-B955-007B55617B7B}"/>
                  </a:ext>
                </a:extLst>
              </p:cNvPr>
              <p:cNvSpPr>
                <a:spLocks/>
              </p:cNvSpPr>
              <p:nvPr/>
            </p:nvSpPr>
            <p:spPr bwMode="auto">
              <a:xfrm>
                <a:off x="6342" y="2263"/>
                <a:ext cx="32" cy="44"/>
              </a:xfrm>
              <a:custGeom>
                <a:avLst/>
                <a:gdLst>
                  <a:gd name="T0" fmla="*/ 3 w 32"/>
                  <a:gd name="T1" fmla="*/ 36 h 44"/>
                  <a:gd name="T2" fmla="*/ 0 w 32"/>
                  <a:gd name="T3" fmla="*/ 41 h 44"/>
                  <a:gd name="T4" fmla="*/ 0 w 32"/>
                  <a:gd name="T5" fmla="*/ 43 h 44"/>
                  <a:gd name="T6" fmla="*/ 0 w 32"/>
                  <a:gd name="T7" fmla="*/ 44 h 44"/>
                  <a:gd name="T8" fmla="*/ 2 w 32"/>
                  <a:gd name="T9" fmla="*/ 43 h 44"/>
                  <a:gd name="T10" fmla="*/ 5 w 32"/>
                  <a:gd name="T11" fmla="*/ 41 h 44"/>
                  <a:gd name="T12" fmla="*/ 6 w 32"/>
                  <a:gd name="T13" fmla="*/ 39 h 44"/>
                  <a:gd name="T14" fmla="*/ 10 w 32"/>
                  <a:gd name="T15" fmla="*/ 38 h 44"/>
                  <a:gd name="T16" fmla="*/ 13 w 32"/>
                  <a:gd name="T17" fmla="*/ 33 h 44"/>
                  <a:gd name="T18" fmla="*/ 16 w 32"/>
                  <a:gd name="T19" fmla="*/ 33 h 44"/>
                  <a:gd name="T20" fmla="*/ 18 w 32"/>
                  <a:gd name="T21" fmla="*/ 31 h 44"/>
                  <a:gd name="T22" fmla="*/ 18 w 32"/>
                  <a:gd name="T23" fmla="*/ 30 h 44"/>
                  <a:gd name="T24" fmla="*/ 19 w 32"/>
                  <a:gd name="T25" fmla="*/ 27 h 44"/>
                  <a:gd name="T26" fmla="*/ 19 w 32"/>
                  <a:gd name="T27" fmla="*/ 22 h 44"/>
                  <a:gd name="T28" fmla="*/ 21 w 32"/>
                  <a:gd name="T29" fmla="*/ 20 h 44"/>
                  <a:gd name="T30" fmla="*/ 26 w 32"/>
                  <a:gd name="T31" fmla="*/ 20 h 44"/>
                  <a:gd name="T32" fmla="*/ 27 w 32"/>
                  <a:gd name="T33" fmla="*/ 17 h 44"/>
                  <a:gd name="T34" fmla="*/ 29 w 32"/>
                  <a:gd name="T35" fmla="*/ 15 h 44"/>
                  <a:gd name="T36" fmla="*/ 30 w 32"/>
                  <a:gd name="T37" fmla="*/ 15 h 44"/>
                  <a:gd name="T38" fmla="*/ 32 w 32"/>
                  <a:gd name="T39" fmla="*/ 12 h 44"/>
                  <a:gd name="T40" fmla="*/ 30 w 32"/>
                  <a:gd name="T41" fmla="*/ 9 h 44"/>
                  <a:gd name="T42" fmla="*/ 29 w 32"/>
                  <a:gd name="T43" fmla="*/ 8 h 44"/>
                  <a:gd name="T44" fmla="*/ 29 w 32"/>
                  <a:gd name="T45" fmla="*/ 4 h 44"/>
                  <a:gd name="T46" fmla="*/ 29 w 32"/>
                  <a:gd name="T47" fmla="*/ 0 h 44"/>
                  <a:gd name="T48" fmla="*/ 27 w 32"/>
                  <a:gd name="T49" fmla="*/ 1 h 44"/>
                  <a:gd name="T50" fmla="*/ 27 w 32"/>
                  <a:gd name="T51" fmla="*/ 4 h 44"/>
                  <a:gd name="T52" fmla="*/ 27 w 32"/>
                  <a:gd name="T53" fmla="*/ 9 h 44"/>
                  <a:gd name="T54" fmla="*/ 26 w 32"/>
                  <a:gd name="T55" fmla="*/ 8 h 44"/>
                  <a:gd name="T56" fmla="*/ 27 w 32"/>
                  <a:gd name="T57" fmla="*/ 11 h 44"/>
                  <a:gd name="T58" fmla="*/ 27 w 32"/>
                  <a:gd name="T59" fmla="*/ 12 h 44"/>
                  <a:gd name="T60" fmla="*/ 24 w 32"/>
                  <a:gd name="T61" fmla="*/ 15 h 44"/>
                  <a:gd name="T62" fmla="*/ 22 w 32"/>
                  <a:gd name="T63" fmla="*/ 15 h 44"/>
                  <a:gd name="T64" fmla="*/ 19 w 32"/>
                  <a:gd name="T65" fmla="*/ 19 h 44"/>
                  <a:gd name="T66" fmla="*/ 19 w 32"/>
                  <a:gd name="T67" fmla="*/ 20 h 44"/>
                  <a:gd name="T68" fmla="*/ 16 w 32"/>
                  <a:gd name="T69" fmla="*/ 22 h 44"/>
                  <a:gd name="T70" fmla="*/ 14 w 32"/>
                  <a:gd name="T71" fmla="*/ 28 h 44"/>
                  <a:gd name="T72" fmla="*/ 10 w 32"/>
                  <a:gd name="T73" fmla="*/ 31 h 44"/>
                  <a:gd name="T74" fmla="*/ 8 w 32"/>
                  <a:gd name="T75" fmla="*/ 31 h 44"/>
                  <a:gd name="T76" fmla="*/ 6 w 32"/>
                  <a:gd name="T77" fmla="*/ 36 h 44"/>
                  <a:gd name="T78" fmla="*/ 3 w 32"/>
                  <a:gd name="T79" fmla="*/ 3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2" h="44">
                    <a:moveTo>
                      <a:pt x="3" y="36"/>
                    </a:moveTo>
                    <a:lnTo>
                      <a:pt x="0" y="41"/>
                    </a:lnTo>
                    <a:lnTo>
                      <a:pt x="0" y="43"/>
                    </a:lnTo>
                    <a:lnTo>
                      <a:pt x="0" y="44"/>
                    </a:lnTo>
                    <a:lnTo>
                      <a:pt x="2" y="43"/>
                    </a:lnTo>
                    <a:lnTo>
                      <a:pt x="5" y="41"/>
                    </a:lnTo>
                    <a:lnTo>
                      <a:pt x="6" y="39"/>
                    </a:lnTo>
                    <a:lnTo>
                      <a:pt x="10" y="38"/>
                    </a:lnTo>
                    <a:lnTo>
                      <a:pt x="13" y="33"/>
                    </a:lnTo>
                    <a:lnTo>
                      <a:pt x="16" y="33"/>
                    </a:lnTo>
                    <a:lnTo>
                      <a:pt x="18" y="31"/>
                    </a:lnTo>
                    <a:lnTo>
                      <a:pt x="18" y="30"/>
                    </a:lnTo>
                    <a:lnTo>
                      <a:pt x="19" y="27"/>
                    </a:lnTo>
                    <a:lnTo>
                      <a:pt x="19" y="22"/>
                    </a:lnTo>
                    <a:lnTo>
                      <a:pt x="21" y="20"/>
                    </a:lnTo>
                    <a:lnTo>
                      <a:pt x="26" y="20"/>
                    </a:lnTo>
                    <a:lnTo>
                      <a:pt x="27" y="17"/>
                    </a:lnTo>
                    <a:lnTo>
                      <a:pt x="29" y="15"/>
                    </a:lnTo>
                    <a:lnTo>
                      <a:pt x="30" y="15"/>
                    </a:lnTo>
                    <a:lnTo>
                      <a:pt x="32" y="12"/>
                    </a:lnTo>
                    <a:lnTo>
                      <a:pt x="30" y="9"/>
                    </a:lnTo>
                    <a:lnTo>
                      <a:pt x="29" y="8"/>
                    </a:lnTo>
                    <a:lnTo>
                      <a:pt x="29" y="4"/>
                    </a:lnTo>
                    <a:lnTo>
                      <a:pt x="29" y="0"/>
                    </a:lnTo>
                    <a:lnTo>
                      <a:pt x="27" y="1"/>
                    </a:lnTo>
                    <a:lnTo>
                      <a:pt x="27" y="4"/>
                    </a:lnTo>
                    <a:lnTo>
                      <a:pt x="27" y="9"/>
                    </a:lnTo>
                    <a:lnTo>
                      <a:pt x="26" y="8"/>
                    </a:lnTo>
                    <a:lnTo>
                      <a:pt x="27" y="11"/>
                    </a:lnTo>
                    <a:lnTo>
                      <a:pt x="27" y="12"/>
                    </a:lnTo>
                    <a:lnTo>
                      <a:pt x="24" y="15"/>
                    </a:lnTo>
                    <a:lnTo>
                      <a:pt x="22" y="15"/>
                    </a:lnTo>
                    <a:lnTo>
                      <a:pt x="19" y="19"/>
                    </a:lnTo>
                    <a:lnTo>
                      <a:pt x="19" y="20"/>
                    </a:lnTo>
                    <a:lnTo>
                      <a:pt x="16" y="22"/>
                    </a:lnTo>
                    <a:lnTo>
                      <a:pt x="14" y="28"/>
                    </a:lnTo>
                    <a:lnTo>
                      <a:pt x="10" y="31"/>
                    </a:lnTo>
                    <a:lnTo>
                      <a:pt x="8" y="31"/>
                    </a:lnTo>
                    <a:lnTo>
                      <a:pt x="6" y="36"/>
                    </a:lnTo>
                    <a:lnTo>
                      <a:pt x="3" y="36"/>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8" name="Freeform 484">
                <a:extLst>
                  <a:ext uri="{FF2B5EF4-FFF2-40B4-BE49-F238E27FC236}">
                    <a16:creationId xmlns:a16="http://schemas.microsoft.com/office/drawing/2014/main" id="{76DB720B-D30D-476C-AC82-2E81D1AE82A2}"/>
                  </a:ext>
                </a:extLst>
              </p:cNvPr>
              <p:cNvSpPr>
                <a:spLocks/>
              </p:cNvSpPr>
              <p:nvPr/>
            </p:nvSpPr>
            <p:spPr bwMode="auto">
              <a:xfrm>
                <a:off x="6439" y="2259"/>
                <a:ext cx="5" cy="4"/>
              </a:xfrm>
              <a:custGeom>
                <a:avLst/>
                <a:gdLst>
                  <a:gd name="T0" fmla="*/ 0 w 5"/>
                  <a:gd name="T1" fmla="*/ 2 h 4"/>
                  <a:gd name="T2" fmla="*/ 3 w 5"/>
                  <a:gd name="T3" fmla="*/ 4 h 4"/>
                  <a:gd name="T4" fmla="*/ 5 w 5"/>
                  <a:gd name="T5" fmla="*/ 4 h 4"/>
                  <a:gd name="T6" fmla="*/ 5 w 5"/>
                  <a:gd name="T7" fmla="*/ 0 h 4"/>
                  <a:gd name="T8" fmla="*/ 2 w 5"/>
                  <a:gd name="T9" fmla="*/ 0 h 4"/>
                  <a:gd name="T10" fmla="*/ 0 w 5"/>
                  <a:gd name="T11" fmla="*/ 2 h 4"/>
                </a:gdLst>
                <a:ahLst/>
                <a:cxnLst>
                  <a:cxn ang="0">
                    <a:pos x="T0" y="T1"/>
                  </a:cxn>
                  <a:cxn ang="0">
                    <a:pos x="T2" y="T3"/>
                  </a:cxn>
                  <a:cxn ang="0">
                    <a:pos x="T4" y="T5"/>
                  </a:cxn>
                  <a:cxn ang="0">
                    <a:pos x="T6" y="T7"/>
                  </a:cxn>
                  <a:cxn ang="0">
                    <a:pos x="T8" y="T9"/>
                  </a:cxn>
                  <a:cxn ang="0">
                    <a:pos x="T10" y="T11"/>
                  </a:cxn>
                </a:cxnLst>
                <a:rect l="0" t="0" r="r" b="b"/>
                <a:pathLst>
                  <a:path w="5" h="4">
                    <a:moveTo>
                      <a:pt x="0" y="2"/>
                    </a:moveTo>
                    <a:lnTo>
                      <a:pt x="3" y="4"/>
                    </a:lnTo>
                    <a:lnTo>
                      <a:pt x="5" y="4"/>
                    </a:lnTo>
                    <a:lnTo>
                      <a:pt x="5" y="0"/>
                    </a:lnTo>
                    <a:lnTo>
                      <a:pt x="2" y="0"/>
                    </a:lnTo>
                    <a:lnTo>
                      <a:pt x="0" y="2"/>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9" name="Freeform 485">
                <a:extLst>
                  <a:ext uri="{FF2B5EF4-FFF2-40B4-BE49-F238E27FC236}">
                    <a16:creationId xmlns:a16="http://schemas.microsoft.com/office/drawing/2014/main" id="{B009EDC0-8F8F-4BFE-B223-D9AF2B813E44}"/>
                  </a:ext>
                </a:extLst>
              </p:cNvPr>
              <p:cNvSpPr>
                <a:spLocks/>
              </p:cNvSpPr>
              <p:nvPr/>
            </p:nvSpPr>
            <p:spPr bwMode="auto">
              <a:xfrm>
                <a:off x="6420" y="2235"/>
                <a:ext cx="3" cy="7"/>
              </a:xfrm>
              <a:custGeom>
                <a:avLst/>
                <a:gdLst>
                  <a:gd name="T0" fmla="*/ 0 w 3"/>
                  <a:gd name="T1" fmla="*/ 0 h 7"/>
                  <a:gd name="T2" fmla="*/ 0 w 3"/>
                  <a:gd name="T3" fmla="*/ 2 h 7"/>
                  <a:gd name="T4" fmla="*/ 0 w 3"/>
                  <a:gd name="T5" fmla="*/ 4 h 7"/>
                  <a:gd name="T6" fmla="*/ 3 w 3"/>
                  <a:gd name="T7" fmla="*/ 7 h 7"/>
                  <a:gd name="T8" fmla="*/ 3 w 3"/>
                  <a:gd name="T9" fmla="*/ 5 h 7"/>
                  <a:gd name="T10" fmla="*/ 3 w 3"/>
                  <a:gd name="T11" fmla="*/ 4 h 7"/>
                  <a:gd name="T12" fmla="*/ 0 w 3"/>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3" h="7">
                    <a:moveTo>
                      <a:pt x="0" y="0"/>
                    </a:moveTo>
                    <a:lnTo>
                      <a:pt x="0" y="2"/>
                    </a:lnTo>
                    <a:lnTo>
                      <a:pt x="0" y="4"/>
                    </a:lnTo>
                    <a:lnTo>
                      <a:pt x="3" y="7"/>
                    </a:lnTo>
                    <a:lnTo>
                      <a:pt x="3" y="5"/>
                    </a:lnTo>
                    <a:lnTo>
                      <a:pt x="3" y="4"/>
                    </a:lnTo>
                    <a:lnTo>
                      <a:pt x="0"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0" name="Freeform 486">
                <a:extLst>
                  <a:ext uri="{FF2B5EF4-FFF2-40B4-BE49-F238E27FC236}">
                    <a16:creationId xmlns:a16="http://schemas.microsoft.com/office/drawing/2014/main" id="{18D7FFDF-4F52-4C2D-B4CC-CA060ADE616A}"/>
                  </a:ext>
                </a:extLst>
              </p:cNvPr>
              <p:cNvSpPr>
                <a:spLocks/>
              </p:cNvSpPr>
              <p:nvPr/>
            </p:nvSpPr>
            <p:spPr bwMode="auto">
              <a:xfrm>
                <a:off x="6439" y="2243"/>
                <a:ext cx="21" cy="24"/>
              </a:xfrm>
              <a:custGeom>
                <a:avLst/>
                <a:gdLst>
                  <a:gd name="T0" fmla="*/ 2 w 21"/>
                  <a:gd name="T1" fmla="*/ 2 h 24"/>
                  <a:gd name="T2" fmla="*/ 0 w 21"/>
                  <a:gd name="T3" fmla="*/ 2 h 24"/>
                  <a:gd name="T4" fmla="*/ 0 w 21"/>
                  <a:gd name="T5" fmla="*/ 4 h 24"/>
                  <a:gd name="T6" fmla="*/ 3 w 21"/>
                  <a:gd name="T7" fmla="*/ 8 h 24"/>
                  <a:gd name="T8" fmla="*/ 7 w 21"/>
                  <a:gd name="T9" fmla="*/ 12 h 24"/>
                  <a:gd name="T10" fmla="*/ 10 w 21"/>
                  <a:gd name="T11" fmla="*/ 15 h 24"/>
                  <a:gd name="T12" fmla="*/ 11 w 21"/>
                  <a:gd name="T13" fmla="*/ 15 h 24"/>
                  <a:gd name="T14" fmla="*/ 10 w 21"/>
                  <a:gd name="T15" fmla="*/ 16 h 24"/>
                  <a:gd name="T16" fmla="*/ 10 w 21"/>
                  <a:gd name="T17" fmla="*/ 18 h 24"/>
                  <a:gd name="T18" fmla="*/ 8 w 21"/>
                  <a:gd name="T19" fmla="*/ 20 h 24"/>
                  <a:gd name="T20" fmla="*/ 10 w 21"/>
                  <a:gd name="T21" fmla="*/ 18 h 24"/>
                  <a:gd name="T22" fmla="*/ 10 w 21"/>
                  <a:gd name="T23" fmla="*/ 20 h 24"/>
                  <a:gd name="T24" fmla="*/ 11 w 21"/>
                  <a:gd name="T25" fmla="*/ 20 h 24"/>
                  <a:gd name="T26" fmla="*/ 15 w 21"/>
                  <a:gd name="T27" fmla="*/ 21 h 24"/>
                  <a:gd name="T28" fmla="*/ 15 w 21"/>
                  <a:gd name="T29" fmla="*/ 24 h 24"/>
                  <a:gd name="T30" fmla="*/ 19 w 21"/>
                  <a:gd name="T31" fmla="*/ 24 h 24"/>
                  <a:gd name="T32" fmla="*/ 19 w 21"/>
                  <a:gd name="T33" fmla="*/ 24 h 24"/>
                  <a:gd name="T34" fmla="*/ 21 w 21"/>
                  <a:gd name="T35" fmla="*/ 23 h 24"/>
                  <a:gd name="T36" fmla="*/ 21 w 21"/>
                  <a:gd name="T37" fmla="*/ 24 h 24"/>
                  <a:gd name="T38" fmla="*/ 21 w 21"/>
                  <a:gd name="T39" fmla="*/ 23 h 24"/>
                  <a:gd name="T40" fmla="*/ 19 w 21"/>
                  <a:gd name="T41" fmla="*/ 20 h 24"/>
                  <a:gd name="T42" fmla="*/ 18 w 21"/>
                  <a:gd name="T43" fmla="*/ 18 h 24"/>
                  <a:gd name="T44" fmla="*/ 18 w 21"/>
                  <a:gd name="T45" fmla="*/ 15 h 24"/>
                  <a:gd name="T46" fmla="*/ 18 w 21"/>
                  <a:gd name="T47" fmla="*/ 10 h 24"/>
                  <a:gd name="T48" fmla="*/ 18 w 21"/>
                  <a:gd name="T49" fmla="*/ 8 h 24"/>
                  <a:gd name="T50" fmla="*/ 16 w 21"/>
                  <a:gd name="T51" fmla="*/ 7 h 24"/>
                  <a:gd name="T52" fmla="*/ 15 w 21"/>
                  <a:gd name="T53" fmla="*/ 4 h 24"/>
                  <a:gd name="T54" fmla="*/ 13 w 21"/>
                  <a:gd name="T55" fmla="*/ 2 h 24"/>
                  <a:gd name="T56" fmla="*/ 11 w 21"/>
                  <a:gd name="T57" fmla="*/ 0 h 24"/>
                  <a:gd name="T58" fmla="*/ 10 w 21"/>
                  <a:gd name="T59" fmla="*/ 2 h 24"/>
                  <a:gd name="T60" fmla="*/ 10 w 21"/>
                  <a:gd name="T61" fmla="*/ 0 h 24"/>
                  <a:gd name="T62" fmla="*/ 8 w 21"/>
                  <a:gd name="T63" fmla="*/ 2 h 24"/>
                  <a:gd name="T64" fmla="*/ 7 w 21"/>
                  <a:gd name="T65" fmla="*/ 2 h 24"/>
                  <a:gd name="T66" fmla="*/ 3 w 21"/>
                  <a:gd name="T67" fmla="*/ 2 h 24"/>
                  <a:gd name="T68" fmla="*/ 2 w 21"/>
                  <a:gd name="T69" fmla="*/ 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 h="24">
                    <a:moveTo>
                      <a:pt x="2" y="2"/>
                    </a:moveTo>
                    <a:lnTo>
                      <a:pt x="0" y="2"/>
                    </a:lnTo>
                    <a:lnTo>
                      <a:pt x="0" y="4"/>
                    </a:lnTo>
                    <a:lnTo>
                      <a:pt x="3" y="8"/>
                    </a:lnTo>
                    <a:lnTo>
                      <a:pt x="7" y="12"/>
                    </a:lnTo>
                    <a:lnTo>
                      <a:pt x="10" y="15"/>
                    </a:lnTo>
                    <a:lnTo>
                      <a:pt x="11" y="15"/>
                    </a:lnTo>
                    <a:lnTo>
                      <a:pt x="10" y="16"/>
                    </a:lnTo>
                    <a:lnTo>
                      <a:pt x="10" y="18"/>
                    </a:lnTo>
                    <a:lnTo>
                      <a:pt x="8" y="20"/>
                    </a:lnTo>
                    <a:lnTo>
                      <a:pt x="10" y="18"/>
                    </a:lnTo>
                    <a:lnTo>
                      <a:pt x="10" y="20"/>
                    </a:lnTo>
                    <a:lnTo>
                      <a:pt x="11" y="20"/>
                    </a:lnTo>
                    <a:lnTo>
                      <a:pt x="15" y="21"/>
                    </a:lnTo>
                    <a:lnTo>
                      <a:pt x="15" y="24"/>
                    </a:lnTo>
                    <a:lnTo>
                      <a:pt x="19" y="24"/>
                    </a:lnTo>
                    <a:lnTo>
                      <a:pt x="19" y="24"/>
                    </a:lnTo>
                    <a:lnTo>
                      <a:pt x="21" y="23"/>
                    </a:lnTo>
                    <a:lnTo>
                      <a:pt x="21" y="24"/>
                    </a:lnTo>
                    <a:lnTo>
                      <a:pt x="21" y="23"/>
                    </a:lnTo>
                    <a:lnTo>
                      <a:pt x="19" y="20"/>
                    </a:lnTo>
                    <a:lnTo>
                      <a:pt x="18" y="18"/>
                    </a:lnTo>
                    <a:lnTo>
                      <a:pt x="18" y="15"/>
                    </a:lnTo>
                    <a:lnTo>
                      <a:pt x="18" y="10"/>
                    </a:lnTo>
                    <a:lnTo>
                      <a:pt x="18" y="8"/>
                    </a:lnTo>
                    <a:lnTo>
                      <a:pt x="16" y="7"/>
                    </a:lnTo>
                    <a:lnTo>
                      <a:pt x="15" y="4"/>
                    </a:lnTo>
                    <a:lnTo>
                      <a:pt x="13" y="2"/>
                    </a:lnTo>
                    <a:lnTo>
                      <a:pt x="11" y="0"/>
                    </a:lnTo>
                    <a:lnTo>
                      <a:pt x="10" y="2"/>
                    </a:lnTo>
                    <a:lnTo>
                      <a:pt x="10" y="0"/>
                    </a:lnTo>
                    <a:lnTo>
                      <a:pt x="8" y="2"/>
                    </a:lnTo>
                    <a:lnTo>
                      <a:pt x="7" y="2"/>
                    </a:lnTo>
                    <a:lnTo>
                      <a:pt x="3" y="2"/>
                    </a:lnTo>
                    <a:lnTo>
                      <a:pt x="2" y="2"/>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1" name="Freeform 487">
                <a:extLst>
                  <a:ext uri="{FF2B5EF4-FFF2-40B4-BE49-F238E27FC236}">
                    <a16:creationId xmlns:a16="http://schemas.microsoft.com/office/drawing/2014/main" id="{ED5A38D7-A3F6-4DD5-B7C1-0EAFEB104BAB}"/>
                  </a:ext>
                </a:extLst>
              </p:cNvPr>
              <p:cNvSpPr>
                <a:spLocks/>
              </p:cNvSpPr>
              <p:nvPr/>
            </p:nvSpPr>
            <p:spPr bwMode="auto">
              <a:xfrm>
                <a:off x="6435" y="2221"/>
                <a:ext cx="6" cy="10"/>
              </a:xfrm>
              <a:custGeom>
                <a:avLst/>
                <a:gdLst>
                  <a:gd name="T0" fmla="*/ 1 w 6"/>
                  <a:gd name="T1" fmla="*/ 10 h 10"/>
                  <a:gd name="T2" fmla="*/ 4 w 6"/>
                  <a:gd name="T3" fmla="*/ 8 h 10"/>
                  <a:gd name="T4" fmla="*/ 6 w 6"/>
                  <a:gd name="T5" fmla="*/ 5 h 10"/>
                  <a:gd name="T6" fmla="*/ 4 w 6"/>
                  <a:gd name="T7" fmla="*/ 3 h 10"/>
                  <a:gd name="T8" fmla="*/ 1 w 6"/>
                  <a:gd name="T9" fmla="*/ 0 h 10"/>
                  <a:gd name="T10" fmla="*/ 1 w 6"/>
                  <a:gd name="T11" fmla="*/ 2 h 10"/>
                  <a:gd name="T12" fmla="*/ 1 w 6"/>
                  <a:gd name="T13" fmla="*/ 5 h 10"/>
                  <a:gd name="T14" fmla="*/ 0 w 6"/>
                  <a:gd name="T15" fmla="*/ 6 h 10"/>
                  <a:gd name="T16" fmla="*/ 0 w 6"/>
                  <a:gd name="T17" fmla="*/ 8 h 10"/>
                  <a:gd name="T18" fmla="*/ 1 w 6"/>
                  <a:gd name="T1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10">
                    <a:moveTo>
                      <a:pt x="1" y="10"/>
                    </a:moveTo>
                    <a:lnTo>
                      <a:pt x="4" y="8"/>
                    </a:lnTo>
                    <a:lnTo>
                      <a:pt x="6" y="5"/>
                    </a:lnTo>
                    <a:lnTo>
                      <a:pt x="4" y="3"/>
                    </a:lnTo>
                    <a:lnTo>
                      <a:pt x="1" y="0"/>
                    </a:lnTo>
                    <a:lnTo>
                      <a:pt x="1" y="2"/>
                    </a:lnTo>
                    <a:lnTo>
                      <a:pt x="1" y="5"/>
                    </a:lnTo>
                    <a:lnTo>
                      <a:pt x="0" y="6"/>
                    </a:lnTo>
                    <a:lnTo>
                      <a:pt x="0" y="8"/>
                    </a:lnTo>
                    <a:lnTo>
                      <a:pt x="1" y="1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2" name="Freeform 488">
                <a:extLst>
                  <a:ext uri="{FF2B5EF4-FFF2-40B4-BE49-F238E27FC236}">
                    <a16:creationId xmlns:a16="http://schemas.microsoft.com/office/drawing/2014/main" id="{B599D777-A37B-406E-AEF5-51FC7B646B23}"/>
                  </a:ext>
                </a:extLst>
              </p:cNvPr>
              <p:cNvSpPr>
                <a:spLocks/>
              </p:cNvSpPr>
              <p:nvPr/>
            </p:nvSpPr>
            <p:spPr bwMode="auto">
              <a:xfrm>
                <a:off x="6401" y="2205"/>
                <a:ext cx="5" cy="10"/>
              </a:xfrm>
              <a:custGeom>
                <a:avLst/>
                <a:gdLst>
                  <a:gd name="T0" fmla="*/ 3 w 5"/>
                  <a:gd name="T1" fmla="*/ 0 h 10"/>
                  <a:gd name="T2" fmla="*/ 0 w 5"/>
                  <a:gd name="T3" fmla="*/ 2 h 10"/>
                  <a:gd name="T4" fmla="*/ 2 w 5"/>
                  <a:gd name="T5" fmla="*/ 7 h 10"/>
                  <a:gd name="T6" fmla="*/ 2 w 5"/>
                  <a:gd name="T7" fmla="*/ 8 h 10"/>
                  <a:gd name="T8" fmla="*/ 2 w 5"/>
                  <a:gd name="T9" fmla="*/ 10 h 10"/>
                  <a:gd name="T10" fmla="*/ 3 w 5"/>
                  <a:gd name="T11" fmla="*/ 8 h 10"/>
                  <a:gd name="T12" fmla="*/ 3 w 5"/>
                  <a:gd name="T13" fmla="*/ 3 h 10"/>
                  <a:gd name="T14" fmla="*/ 5 w 5"/>
                  <a:gd name="T15" fmla="*/ 2 h 10"/>
                  <a:gd name="T16" fmla="*/ 3 w 5"/>
                  <a:gd name="T1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10">
                    <a:moveTo>
                      <a:pt x="3" y="0"/>
                    </a:moveTo>
                    <a:lnTo>
                      <a:pt x="0" y="2"/>
                    </a:lnTo>
                    <a:lnTo>
                      <a:pt x="2" y="7"/>
                    </a:lnTo>
                    <a:lnTo>
                      <a:pt x="2" y="8"/>
                    </a:lnTo>
                    <a:lnTo>
                      <a:pt x="2" y="10"/>
                    </a:lnTo>
                    <a:lnTo>
                      <a:pt x="3" y="8"/>
                    </a:lnTo>
                    <a:lnTo>
                      <a:pt x="3" y="3"/>
                    </a:lnTo>
                    <a:lnTo>
                      <a:pt x="5" y="2"/>
                    </a:lnTo>
                    <a:lnTo>
                      <a:pt x="3"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3" name="Freeform 489">
                <a:extLst>
                  <a:ext uri="{FF2B5EF4-FFF2-40B4-BE49-F238E27FC236}">
                    <a16:creationId xmlns:a16="http://schemas.microsoft.com/office/drawing/2014/main" id="{C3747BF4-BE66-401A-B73A-FF9654652F7D}"/>
                  </a:ext>
                </a:extLst>
              </p:cNvPr>
              <p:cNvSpPr>
                <a:spLocks/>
              </p:cNvSpPr>
              <p:nvPr/>
            </p:nvSpPr>
            <p:spPr bwMode="auto">
              <a:xfrm>
                <a:off x="6404" y="2218"/>
                <a:ext cx="2" cy="3"/>
              </a:xfrm>
              <a:custGeom>
                <a:avLst/>
                <a:gdLst>
                  <a:gd name="T0" fmla="*/ 0 w 2"/>
                  <a:gd name="T1" fmla="*/ 3 h 3"/>
                  <a:gd name="T2" fmla="*/ 2 w 2"/>
                  <a:gd name="T3" fmla="*/ 3 h 3"/>
                  <a:gd name="T4" fmla="*/ 2 w 2"/>
                  <a:gd name="T5" fmla="*/ 1 h 3"/>
                  <a:gd name="T6" fmla="*/ 0 w 2"/>
                  <a:gd name="T7" fmla="*/ 0 h 3"/>
                  <a:gd name="T8" fmla="*/ 0 w 2"/>
                  <a:gd name="T9" fmla="*/ 3 h 3"/>
                </a:gdLst>
                <a:ahLst/>
                <a:cxnLst>
                  <a:cxn ang="0">
                    <a:pos x="T0" y="T1"/>
                  </a:cxn>
                  <a:cxn ang="0">
                    <a:pos x="T2" y="T3"/>
                  </a:cxn>
                  <a:cxn ang="0">
                    <a:pos x="T4" y="T5"/>
                  </a:cxn>
                  <a:cxn ang="0">
                    <a:pos x="T6" y="T7"/>
                  </a:cxn>
                  <a:cxn ang="0">
                    <a:pos x="T8" y="T9"/>
                  </a:cxn>
                </a:cxnLst>
                <a:rect l="0" t="0" r="r" b="b"/>
                <a:pathLst>
                  <a:path w="2" h="3">
                    <a:moveTo>
                      <a:pt x="0" y="3"/>
                    </a:moveTo>
                    <a:lnTo>
                      <a:pt x="2" y="3"/>
                    </a:lnTo>
                    <a:lnTo>
                      <a:pt x="2" y="1"/>
                    </a:lnTo>
                    <a:lnTo>
                      <a:pt x="0" y="0"/>
                    </a:lnTo>
                    <a:lnTo>
                      <a:pt x="0" y="3"/>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4" name="Freeform 490">
                <a:extLst>
                  <a:ext uri="{FF2B5EF4-FFF2-40B4-BE49-F238E27FC236}">
                    <a16:creationId xmlns:a16="http://schemas.microsoft.com/office/drawing/2014/main" id="{F49533C2-0E44-4FB6-B411-A811880BA038}"/>
                  </a:ext>
                </a:extLst>
              </p:cNvPr>
              <p:cNvSpPr>
                <a:spLocks/>
              </p:cNvSpPr>
              <p:nvPr/>
            </p:nvSpPr>
            <p:spPr bwMode="auto">
              <a:xfrm>
                <a:off x="6395" y="2146"/>
                <a:ext cx="3" cy="3"/>
              </a:xfrm>
              <a:custGeom>
                <a:avLst/>
                <a:gdLst>
                  <a:gd name="T0" fmla="*/ 3 w 3"/>
                  <a:gd name="T1" fmla="*/ 0 h 3"/>
                  <a:gd name="T2" fmla="*/ 0 w 3"/>
                  <a:gd name="T3" fmla="*/ 2 h 3"/>
                  <a:gd name="T4" fmla="*/ 1 w 3"/>
                  <a:gd name="T5" fmla="*/ 3 h 3"/>
                  <a:gd name="T6" fmla="*/ 3 w 3"/>
                  <a:gd name="T7" fmla="*/ 0 h 3"/>
                  <a:gd name="T8" fmla="*/ 3 w 3"/>
                  <a:gd name="T9" fmla="*/ 0 h 3"/>
                </a:gdLst>
                <a:ahLst/>
                <a:cxnLst>
                  <a:cxn ang="0">
                    <a:pos x="T0" y="T1"/>
                  </a:cxn>
                  <a:cxn ang="0">
                    <a:pos x="T2" y="T3"/>
                  </a:cxn>
                  <a:cxn ang="0">
                    <a:pos x="T4" y="T5"/>
                  </a:cxn>
                  <a:cxn ang="0">
                    <a:pos x="T6" y="T7"/>
                  </a:cxn>
                  <a:cxn ang="0">
                    <a:pos x="T8" y="T9"/>
                  </a:cxn>
                </a:cxnLst>
                <a:rect l="0" t="0" r="r" b="b"/>
                <a:pathLst>
                  <a:path w="3" h="3">
                    <a:moveTo>
                      <a:pt x="3" y="0"/>
                    </a:moveTo>
                    <a:lnTo>
                      <a:pt x="0" y="2"/>
                    </a:lnTo>
                    <a:lnTo>
                      <a:pt x="1" y="3"/>
                    </a:lnTo>
                    <a:lnTo>
                      <a:pt x="3" y="0"/>
                    </a:lnTo>
                    <a:lnTo>
                      <a:pt x="3"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5" name="Freeform 491">
                <a:extLst>
                  <a:ext uri="{FF2B5EF4-FFF2-40B4-BE49-F238E27FC236}">
                    <a16:creationId xmlns:a16="http://schemas.microsoft.com/office/drawing/2014/main" id="{2EF7CDE0-DB6B-4C87-83C6-E187CB09772D}"/>
                  </a:ext>
                </a:extLst>
              </p:cNvPr>
              <p:cNvSpPr>
                <a:spLocks/>
              </p:cNvSpPr>
              <p:nvPr/>
            </p:nvSpPr>
            <p:spPr bwMode="auto">
              <a:xfrm>
                <a:off x="6403" y="2229"/>
                <a:ext cx="4" cy="6"/>
              </a:xfrm>
              <a:custGeom>
                <a:avLst/>
                <a:gdLst>
                  <a:gd name="T0" fmla="*/ 1 w 4"/>
                  <a:gd name="T1" fmla="*/ 0 h 6"/>
                  <a:gd name="T2" fmla="*/ 0 w 4"/>
                  <a:gd name="T3" fmla="*/ 2 h 6"/>
                  <a:gd name="T4" fmla="*/ 0 w 4"/>
                  <a:gd name="T5" fmla="*/ 3 h 6"/>
                  <a:gd name="T6" fmla="*/ 3 w 4"/>
                  <a:gd name="T7" fmla="*/ 6 h 6"/>
                  <a:gd name="T8" fmla="*/ 4 w 4"/>
                  <a:gd name="T9" fmla="*/ 5 h 6"/>
                  <a:gd name="T10" fmla="*/ 4 w 4"/>
                  <a:gd name="T11" fmla="*/ 3 h 6"/>
                  <a:gd name="T12" fmla="*/ 3 w 4"/>
                  <a:gd name="T13" fmla="*/ 0 h 6"/>
                  <a:gd name="T14" fmla="*/ 1 w 4"/>
                  <a:gd name="T15" fmla="*/ 0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6">
                    <a:moveTo>
                      <a:pt x="1" y="0"/>
                    </a:moveTo>
                    <a:lnTo>
                      <a:pt x="0" y="2"/>
                    </a:lnTo>
                    <a:lnTo>
                      <a:pt x="0" y="3"/>
                    </a:lnTo>
                    <a:lnTo>
                      <a:pt x="3" y="6"/>
                    </a:lnTo>
                    <a:lnTo>
                      <a:pt x="4" y="5"/>
                    </a:lnTo>
                    <a:lnTo>
                      <a:pt x="4" y="3"/>
                    </a:lnTo>
                    <a:lnTo>
                      <a:pt x="3" y="0"/>
                    </a:lnTo>
                    <a:lnTo>
                      <a:pt x="1"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6" name="Freeform 492">
                <a:extLst>
                  <a:ext uri="{FF2B5EF4-FFF2-40B4-BE49-F238E27FC236}">
                    <a16:creationId xmlns:a16="http://schemas.microsoft.com/office/drawing/2014/main" id="{EC7E74FC-A4B8-466B-86E0-3E9444F844CD}"/>
                  </a:ext>
                </a:extLst>
              </p:cNvPr>
              <p:cNvSpPr>
                <a:spLocks/>
              </p:cNvSpPr>
              <p:nvPr/>
            </p:nvSpPr>
            <p:spPr bwMode="auto">
              <a:xfrm>
                <a:off x="6388" y="2138"/>
                <a:ext cx="3" cy="3"/>
              </a:xfrm>
              <a:custGeom>
                <a:avLst/>
                <a:gdLst>
                  <a:gd name="T0" fmla="*/ 2 w 3"/>
                  <a:gd name="T1" fmla="*/ 3 h 3"/>
                  <a:gd name="T2" fmla="*/ 3 w 3"/>
                  <a:gd name="T3" fmla="*/ 0 h 3"/>
                  <a:gd name="T4" fmla="*/ 0 w 3"/>
                  <a:gd name="T5" fmla="*/ 2 h 3"/>
                  <a:gd name="T6" fmla="*/ 2 w 3"/>
                  <a:gd name="T7" fmla="*/ 3 h 3"/>
                </a:gdLst>
                <a:ahLst/>
                <a:cxnLst>
                  <a:cxn ang="0">
                    <a:pos x="T0" y="T1"/>
                  </a:cxn>
                  <a:cxn ang="0">
                    <a:pos x="T2" y="T3"/>
                  </a:cxn>
                  <a:cxn ang="0">
                    <a:pos x="T4" y="T5"/>
                  </a:cxn>
                  <a:cxn ang="0">
                    <a:pos x="T6" y="T7"/>
                  </a:cxn>
                </a:cxnLst>
                <a:rect l="0" t="0" r="r" b="b"/>
                <a:pathLst>
                  <a:path w="3" h="3">
                    <a:moveTo>
                      <a:pt x="2" y="3"/>
                    </a:moveTo>
                    <a:lnTo>
                      <a:pt x="3" y="0"/>
                    </a:lnTo>
                    <a:lnTo>
                      <a:pt x="0" y="2"/>
                    </a:lnTo>
                    <a:lnTo>
                      <a:pt x="2" y="3"/>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7" name="Freeform 493">
                <a:extLst>
                  <a:ext uri="{FF2B5EF4-FFF2-40B4-BE49-F238E27FC236}">
                    <a16:creationId xmlns:a16="http://schemas.microsoft.com/office/drawing/2014/main" id="{9643CF02-E0C3-4B3F-930E-CA04FEF3729E}"/>
                  </a:ext>
                </a:extLst>
              </p:cNvPr>
              <p:cNvSpPr>
                <a:spLocks/>
              </p:cNvSpPr>
              <p:nvPr/>
            </p:nvSpPr>
            <p:spPr bwMode="auto">
              <a:xfrm>
                <a:off x="6376" y="2226"/>
                <a:ext cx="4" cy="3"/>
              </a:xfrm>
              <a:custGeom>
                <a:avLst/>
                <a:gdLst>
                  <a:gd name="T0" fmla="*/ 4 w 4"/>
                  <a:gd name="T1" fmla="*/ 1 h 3"/>
                  <a:gd name="T2" fmla="*/ 3 w 4"/>
                  <a:gd name="T3" fmla="*/ 0 h 3"/>
                  <a:gd name="T4" fmla="*/ 0 w 4"/>
                  <a:gd name="T5" fmla="*/ 0 h 3"/>
                  <a:gd name="T6" fmla="*/ 1 w 4"/>
                  <a:gd name="T7" fmla="*/ 1 h 3"/>
                  <a:gd name="T8" fmla="*/ 4 w 4"/>
                  <a:gd name="T9" fmla="*/ 3 h 3"/>
                  <a:gd name="T10" fmla="*/ 4 w 4"/>
                  <a:gd name="T11" fmla="*/ 1 h 3"/>
                </a:gdLst>
                <a:ahLst/>
                <a:cxnLst>
                  <a:cxn ang="0">
                    <a:pos x="T0" y="T1"/>
                  </a:cxn>
                  <a:cxn ang="0">
                    <a:pos x="T2" y="T3"/>
                  </a:cxn>
                  <a:cxn ang="0">
                    <a:pos x="T4" y="T5"/>
                  </a:cxn>
                  <a:cxn ang="0">
                    <a:pos x="T6" y="T7"/>
                  </a:cxn>
                  <a:cxn ang="0">
                    <a:pos x="T8" y="T9"/>
                  </a:cxn>
                  <a:cxn ang="0">
                    <a:pos x="T10" y="T11"/>
                  </a:cxn>
                </a:cxnLst>
                <a:rect l="0" t="0" r="r" b="b"/>
                <a:pathLst>
                  <a:path w="4" h="3">
                    <a:moveTo>
                      <a:pt x="4" y="1"/>
                    </a:moveTo>
                    <a:lnTo>
                      <a:pt x="3" y="0"/>
                    </a:lnTo>
                    <a:lnTo>
                      <a:pt x="0" y="0"/>
                    </a:lnTo>
                    <a:lnTo>
                      <a:pt x="1" y="1"/>
                    </a:lnTo>
                    <a:lnTo>
                      <a:pt x="4" y="3"/>
                    </a:lnTo>
                    <a:lnTo>
                      <a:pt x="4" y="1"/>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8" name="Freeform 494">
                <a:extLst>
                  <a:ext uri="{FF2B5EF4-FFF2-40B4-BE49-F238E27FC236}">
                    <a16:creationId xmlns:a16="http://schemas.microsoft.com/office/drawing/2014/main" id="{CA7F6C70-88C1-49E7-B69D-7E913A7566FD}"/>
                  </a:ext>
                </a:extLst>
              </p:cNvPr>
              <p:cNvSpPr>
                <a:spLocks/>
              </p:cNvSpPr>
              <p:nvPr/>
            </p:nvSpPr>
            <p:spPr bwMode="auto">
              <a:xfrm>
                <a:off x="6387" y="2148"/>
                <a:ext cx="3" cy="1"/>
              </a:xfrm>
              <a:custGeom>
                <a:avLst/>
                <a:gdLst>
                  <a:gd name="T0" fmla="*/ 1 w 3"/>
                  <a:gd name="T1" fmla="*/ 1 h 1"/>
                  <a:gd name="T2" fmla="*/ 3 w 3"/>
                  <a:gd name="T3" fmla="*/ 0 h 1"/>
                  <a:gd name="T4" fmla="*/ 0 w 3"/>
                  <a:gd name="T5" fmla="*/ 0 h 1"/>
                  <a:gd name="T6" fmla="*/ 1 w 3"/>
                  <a:gd name="T7" fmla="*/ 1 h 1"/>
                </a:gdLst>
                <a:ahLst/>
                <a:cxnLst>
                  <a:cxn ang="0">
                    <a:pos x="T0" y="T1"/>
                  </a:cxn>
                  <a:cxn ang="0">
                    <a:pos x="T2" y="T3"/>
                  </a:cxn>
                  <a:cxn ang="0">
                    <a:pos x="T4" y="T5"/>
                  </a:cxn>
                  <a:cxn ang="0">
                    <a:pos x="T6" y="T7"/>
                  </a:cxn>
                </a:cxnLst>
                <a:rect l="0" t="0" r="r" b="b"/>
                <a:pathLst>
                  <a:path w="3" h="1">
                    <a:moveTo>
                      <a:pt x="1" y="1"/>
                    </a:moveTo>
                    <a:lnTo>
                      <a:pt x="3" y="0"/>
                    </a:lnTo>
                    <a:lnTo>
                      <a:pt x="0" y="0"/>
                    </a:lnTo>
                    <a:lnTo>
                      <a:pt x="1" y="1"/>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9" name="Freeform 495">
                <a:extLst>
                  <a:ext uri="{FF2B5EF4-FFF2-40B4-BE49-F238E27FC236}">
                    <a16:creationId xmlns:a16="http://schemas.microsoft.com/office/drawing/2014/main" id="{A2922E2A-F1AE-42A0-86E8-CE8373F0C489}"/>
                  </a:ext>
                </a:extLst>
              </p:cNvPr>
              <p:cNvSpPr>
                <a:spLocks/>
              </p:cNvSpPr>
              <p:nvPr/>
            </p:nvSpPr>
            <p:spPr bwMode="auto">
              <a:xfrm>
                <a:off x="6374" y="2248"/>
                <a:ext cx="8" cy="7"/>
              </a:xfrm>
              <a:custGeom>
                <a:avLst/>
                <a:gdLst>
                  <a:gd name="T0" fmla="*/ 0 w 8"/>
                  <a:gd name="T1" fmla="*/ 2 h 7"/>
                  <a:gd name="T2" fmla="*/ 0 w 8"/>
                  <a:gd name="T3" fmla="*/ 3 h 7"/>
                  <a:gd name="T4" fmla="*/ 2 w 8"/>
                  <a:gd name="T5" fmla="*/ 5 h 7"/>
                  <a:gd name="T6" fmla="*/ 5 w 8"/>
                  <a:gd name="T7" fmla="*/ 5 h 7"/>
                  <a:gd name="T8" fmla="*/ 6 w 8"/>
                  <a:gd name="T9" fmla="*/ 7 h 7"/>
                  <a:gd name="T10" fmla="*/ 8 w 8"/>
                  <a:gd name="T11" fmla="*/ 5 h 7"/>
                  <a:gd name="T12" fmla="*/ 8 w 8"/>
                  <a:gd name="T13" fmla="*/ 3 h 7"/>
                  <a:gd name="T14" fmla="*/ 5 w 8"/>
                  <a:gd name="T15" fmla="*/ 3 h 7"/>
                  <a:gd name="T16" fmla="*/ 3 w 8"/>
                  <a:gd name="T17" fmla="*/ 0 h 7"/>
                  <a:gd name="T18" fmla="*/ 0 w 8"/>
                  <a:gd name="T19" fmla="*/ 0 h 7"/>
                  <a:gd name="T20" fmla="*/ 0 w 8"/>
                  <a:gd name="T21"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7">
                    <a:moveTo>
                      <a:pt x="0" y="2"/>
                    </a:moveTo>
                    <a:lnTo>
                      <a:pt x="0" y="3"/>
                    </a:lnTo>
                    <a:lnTo>
                      <a:pt x="2" y="5"/>
                    </a:lnTo>
                    <a:lnTo>
                      <a:pt x="5" y="5"/>
                    </a:lnTo>
                    <a:lnTo>
                      <a:pt x="6" y="7"/>
                    </a:lnTo>
                    <a:lnTo>
                      <a:pt x="8" y="5"/>
                    </a:lnTo>
                    <a:lnTo>
                      <a:pt x="8" y="3"/>
                    </a:lnTo>
                    <a:lnTo>
                      <a:pt x="5" y="3"/>
                    </a:lnTo>
                    <a:lnTo>
                      <a:pt x="3" y="0"/>
                    </a:lnTo>
                    <a:lnTo>
                      <a:pt x="0" y="0"/>
                    </a:lnTo>
                    <a:lnTo>
                      <a:pt x="0" y="2"/>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0" name="Freeform 496">
                <a:extLst>
                  <a:ext uri="{FF2B5EF4-FFF2-40B4-BE49-F238E27FC236}">
                    <a16:creationId xmlns:a16="http://schemas.microsoft.com/office/drawing/2014/main" id="{1ED62FDF-CA35-4067-8CBD-D21C4249D727}"/>
                  </a:ext>
                </a:extLst>
              </p:cNvPr>
              <p:cNvSpPr>
                <a:spLocks/>
              </p:cNvSpPr>
              <p:nvPr/>
            </p:nvSpPr>
            <p:spPr bwMode="auto">
              <a:xfrm>
                <a:off x="6348" y="2379"/>
                <a:ext cx="4" cy="2"/>
              </a:xfrm>
              <a:custGeom>
                <a:avLst/>
                <a:gdLst>
                  <a:gd name="T0" fmla="*/ 4 w 4"/>
                  <a:gd name="T1" fmla="*/ 0 h 2"/>
                  <a:gd name="T2" fmla="*/ 0 w 4"/>
                  <a:gd name="T3" fmla="*/ 0 h 2"/>
                  <a:gd name="T4" fmla="*/ 2 w 4"/>
                  <a:gd name="T5" fmla="*/ 2 h 2"/>
                  <a:gd name="T6" fmla="*/ 4 w 4"/>
                  <a:gd name="T7" fmla="*/ 0 h 2"/>
                </a:gdLst>
                <a:ahLst/>
                <a:cxnLst>
                  <a:cxn ang="0">
                    <a:pos x="T0" y="T1"/>
                  </a:cxn>
                  <a:cxn ang="0">
                    <a:pos x="T2" y="T3"/>
                  </a:cxn>
                  <a:cxn ang="0">
                    <a:pos x="T4" y="T5"/>
                  </a:cxn>
                  <a:cxn ang="0">
                    <a:pos x="T6" y="T7"/>
                  </a:cxn>
                </a:cxnLst>
                <a:rect l="0" t="0" r="r" b="b"/>
                <a:pathLst>
                  <a:path w="4" h="2">
                    <a:moveTo>
                      <a:pt x="4" y="0"/>
                    </a:moveTo>
                    <a:lnTo>
                      <a:pt x="0" y="0"/>
                    </a:lnTo>
                    <a:lnTo>
                      <a:pt x="2" y="2"/>
                    </a:lnTo>
                    <a:lnTo>
                      <a:pt x="4"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1" name="Freeform 497">
                <a:extLst>
                  <a:ext uri="{FF2B5EF4-FFF2-40B4-BE49-F238E27FC236}">
                    <a16:creationId xmlns:a16="http://schemas.microsoft.com/office/drawing/2014/main" id="{0DB31628-5E03-4148-9A47-F8EEABA1DF43}"/>
                  </a:ext>
                </a:extLst>
              </p:cNvPr>
              <p:cNvSpPr>
                <a:spLocks/>
              </p:cNvSpPr>
              <p:nvPr/>
            </p:nvSpPr>
            <p:spPr bwMode="auto">
              <a:xfrm>
                <a:off x="6348" y="2373"/>
                <a:ext cx="2" cy="1"/>
              </a:xfrm>
              <a:custGeom>
                <a:avLst/>
                <a:gdLst>
                  <a:gd name="T0" fmla="*/ 0 w 2"/>
                  <a:gd name="T1" fmla="*/ 0 h 1"/>
                  <a:gd name="T2" fmla="*/ 2 w 2"/>
                  <a:gd name="T3" fmla="*/ 1 h 1"/>
                  <a:gd name="T4" fmla="*/ 2 w 2"/>
                  <a:gd name="T5" fmla="*/ 0 h 1"/>
                  <a:gd name="T6" fmla="*/ 0 w 2"/>
                  <a:gd name="T7" fmla="*/ 0 h 1"/>
                </a:gdLst>
                <a:ahLst/>
                <a:cxnLst>
                  <a:cxn ang="0">
                    <a:pos x="T0" y="T1"/>
                  </a:cxn>
                  <a:cxn ang="0">
                    <a:pos x="T2" y="T3"/>
                  </a:cxn>
                  <a:cxn ang="0">
                    <a:pos x="T4" y="T5"/>
                  </a:cxn>
                  <a:cxn ang="0">
                    <a:pos x="T6" y="T7"/>
                  </a:cxn>
                </a:cxnLst>
                <a:rect l="0" t="0" r="r" b="b"/>
                <a:pathLst>
                  <a:path w="2" h="1">
                    <a:moveTo>
                      <a:pt x="0" y="0"/>
                    </a:moveTo>
                    <a:lnTo>
                      <a:pt x="2" y="1"/>
                    </a:lnTo>
                    <a:lnTo>
                      <a:pt x="2" y="0"/>
                    </a:lnTo>
                    <a:lnTo>
                      <a:pt x="0"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2" name="Rectangle 498">
                <a:extLst>
                  <a:ext uri="{FF2B5EF4-FFF2-40B4-BE49-F238E27FC236}">
                    <a16:creationId xmlns:a16="http://schemas.microsoft.com/office/drawing/2014/main" id="{F551B54A-F965-4D9E-878A-1E853EBE21BA}"/>
                  </a:ext>
                </a:extLst>
              </p:cNvPr>
              <p:cNvSpPr>
                <a:spLocks noChangeArrowheads="1"/>
              </p:cNvSpPr>
              <p:nvPr/>
            </p:nvSpPr>
            <p:spPr bwMode="auto">
              <a:xfrm>
                <a:off x="6535" y="2542"/>
                <a:ext cx="1" cy="1"/>
              </a:xfrm>
              <a:prstGeom prst="rect">
                <a:avLst/>
              </a:prstGeom>
              <a:solidFill>
                <a:srgbClr val="8E86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3" name="Freeform 499">
                <a:extLst>
                  <a:ext uri="{FF2B5EF4-FFF2-40B4-BE49-F238E27FC236}">
                    <a16:creationId xmlns:a16="http://schemas.microsoft.com/office/drawing/2014/main" id="{99756B7D-1764-45C4-9147-23725C419072}"/>
                  </a:ext>
                </a:extLst>
              </p:cNvPr>
              <p:cNvSpPr>
                <a:spLocks/>
              </p:cNvSpPr>
              <p:nvPr/>
            </p:nvSpPr>
            <p:spPr bwMode="auto">
              <a:xfrm>
                <a:off x="6350" y="2371"/>
                <a:ext cx="3" cy="2"/>
              </a:xfrm>
              <a:custGeom>
                <a:avLst/>
                <a:gdLst>
                  <a:gd name="T0" fmla="*/ 3 w 3"/>
                  <a:gd name="T1" fmla="*/ 2 h 2"/>
                  <a:gd name="T2" fmla="*/ 3 w 3"/>
                  <a:gd name="T3" fmla="*/ 2 h 2"/>
                  <a:gd name="T4" fmla="*/ 0 w 3"/>
                  <a:gd name="T5" fmla="*/ 0 h 2"/>
                  <a:gd name="T6" fmla="*/ 0 w 3"/>
                  <a:gd name="T7" fmla="*/ 0 h 2"/>
                  <a:gd name="T8" fmla="*/ 0 w 3"/>
                  <a:gd name="T9" fmla="*/ 2 h 2"/>
                  <a:gd name="T10" fmla="*/ 3 w 3"/>
                  <a:gd name="T11" fmla="*/ 2 h 2"/>
                </a:gdLst>
                <a:ahLst/>
                <a:cxnLst>
                  <a:cxn ang="0">
                    <a:pos x="T0" y="T1"/>
                  </a:cxn>
                  <a:cxn ang="0">
                    <a:pos x="T2" y="T3"/>
                  </a:cxn>
                  <a:cxn ang="0">
                    <a:pos x="T4" y="T5"/>
                  </a:cxn>
                  <a:cxn ang="0">
                    <a:pos x="T6" y="T7"/>
                  </a:cxn>
                  <a:cxn ang="0">
                    <a:pos x="T8" y="T9"/>
                  </a:cxn>
                  <a:cxn ang="0">
                    <a:pos x="T10" y="T11"/>
                  </a:cxn>
                </a:cxnLst>
                <a:rect l="0" t="0" r="r" b="b"/>
                <a:pathLst>
                  <a:path w="3" h="2">
                    <a:moveTo>
                      <a:pt x="3" y="2"/>
                    </a:moveTo>
                    <a:lnTo>
                      <a:pt x="3" y="2"/>
                    </a:lnTo>
                    <a:lnTo>
                      <a:pt x="0" y="0"/>
                    </a:lnTo>
                    <a:lnTo>
                      <a:pt x="0" y="0"/>
                    </a:lnTo>
                    <a:lnTo>
                      <a:pt x="0" y="2"/>
                    </a:lnTo>
                    <a:lnTo>
                      <a:pt x="3" y="2"/>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4" name="Freeform 500">
                <a:extLst>
                  <a:ext uri="{FF2B5EF4-FFF2-40B4-BE49-F238E27FC236}">
                    <a16:creationId xmlns:a16="http://schemas.microsoft.com/office/drawing/2014/main" id="{03C55D6B-7911-43D7-97B6-7A439066DAEC}"/>
                  </a:ext>
                </a:extLst>
              </p:cNvPr>
              <p:cNvSpPr>
                <a:spLocks/>
              </p:cNvSpPr>
              <p:nvPr/>
            </p:nvSpPr>
            <p:spPr bwMode="auto">
              <a:xfrm>
                <a:off x="6478" y="2366"/>
                <a:ext cx="3" cy="7"/>
              </a:xfrm>
              <a:custGeom>
                <a:avLst/>
                <a:gdLst>
                  <a:gd name="T0" fmla="*/ 3 w 3"/>
                  <a:gd name="T1" fmla="*/ 3 h 7"/>
                  <a:gd name="T2" fmla="*/ 3 w 3"/>
                  <a:gd name="T3" fmla="*/ 2 h 7"/>
                  <a:gd name="T4" fmla="*/ 1 w 3"/>
                  <a:gd name="T5" fmla="*/ 0 h 7"/>
                  <a:gd name="T6" fmla="*/ 0 w 3"/>
                  <a:gd name="T7" fmla="*/ 0 h 7"/>
                  <a:gd name="T8" fmla="*/ 1 w 3"/>
                  <a:gd name="T9" fmla="*/ 5 h 7"/>
                  <a:gd name="T10" fmla="*/ 1 w 3"/>
                  <a:gd name="T11" fmla="*/ 7 h 7"/>
                  <a:gd name="T12" fmla="*/ 3 w 3"/>
                  <a:gd name="T13" fmla="*/ 7 h 7"/>
                  <a:gd name="T14" fmla="*/ 3 w 3"/>
                  <a:gd name="T15" fmla="*/ 3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7">
                    <a:moveTo>
                      <a:pt x="3" y="3"/>
                    </a:moveTo>
                    <a:lnTo>
                      <a:pt x="3" y="2"/>
                    </a:lnTo>
                    <a:lnTo>
                      <a:pt x="1" y="0"/>
                    </a:lnTo>
                    <a:lnTo>
                      <a:pt x="0" y="0"/>
                    </a:lnTo>
                    <a:lnTo>
                      <a:pt x="1" y="5"/>
                    </a:lnTo>
                    <a:lnTo>
                      <a:pt x="1" y="7"/>
                    </a:lnTo>
                    <a:lnTo>
                      <a:pt x="3" y="7"/>
                    </a:lnTo>
                    <a:lnTo>
                      <a:pt x="3" y="3"/>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5" name="Freeform 501">
                <a:extLst>
                  <a:ext uri="{FF2B5EF4-FFF2-40B4-BE49-F238E27FC236}">
                    <a16:creationId xmlns:a16="http://schemas.microsoft.com/office/drawing/2014/main" id="{B1A8E47B-91A9-4AE5-B7B9-098BEFD1B328}"/>
                  </a:ext>
                </a:extLst>
              </p:cNvPr>
              <p:cNvSpPr>
                <a:spLocks/>
              </p:cNvSpPr>
              <p:nvPr/>
            </p:nvSpPr>
            <p:spPr bwMode="auto">
              <a:xfrm>
                <a:off x="6374" y="2360"/>
                <a:ext cx="0" cy="5"/>
              </a:xfrm>
              <a:custGeom>
                <a:avLst/>
                <a:gdLst>
                  <a:gd name="T0" fmla="*/ 0 h 5"/>
                  <a:gd name="T1" fmla="*/ 1 h 5"/>
                  <a:gd name="T2" fmla="*/ 5 h 5"/>
                  <a:gd name="T3" fmla="*/ 1 h 5"/>
                  <a:gd name="T4" fmla="*/ 0 h 5"/>
                </a:gdLst>
                <a:ahLst/>
                <a:cxnLst>
                  <a:cxn ang="0">
                    <a:pos x="0" y="T0"/>
                  </a:cxn>
                  <a:cxn ang="0">
                    <a:pos x="0" y="T1"/>
                  </a:cxn>
                  <a:cxn ang="0">
                    <a:pos x="0" y="T2"/>
                  </a:cxn>
                  <a:cxn ang="0">
                    <a:pos x="0" y="T3"/>
                  </a:cxn>
                  <a:cxn ang="0">
                    <a:pos x="0" y="T4"/>
                  </a:cxn>
                </a:cxnLst>
                <a:rect l="0" t="0" r="r" b="b"/>
                <a:pathLst>
                  <a:path h="5">
                    <a:moveTo>
                      <a:pt x="0" y="0"/>
                    </a:moveTo>
                    <a:lnTo>
                      <a:pt x="0" y="1"/>
                    </a:lnTo>
                    <a:lnTo>
                      <a:pt x="0" y="5"/>
                    </a:lnTo>
                    <a:lnTo>
                      <a:pt x="0" y="1"/>
                    </a:lnTo>
                    <a:lnTo>
                      <a:pt x="0"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6" name="Freeform 502">
                <a:extLst>
                  <a:ext uri="{FF2B5EF4-FFF2-40B4-BE49-F238E27FC236}">
                    <a16:creationId xmlns:a16="http://schemas.microsoft.com/office/drawing/2014/main" id="{83CE6979-FC41-441C-BB30-160E7F716A6B}"/>
                  </a:ext>
                </a:extLst>
              </p:cNvPr>
              <p:cNvSpPr>
                <a:spLocks/>
              </p:cNvSpPr>
              <p:nvPr/>
            </p:nvSpPr>
            <p:spPr bwMode="auto">
              <a:xfrm>
                <a:off x="6463" y="2542"/>
                <a:ext cx="15" cy="6"/>
              </a:xfrm>
              <a:custGeom>
                <a:avLst/>
                <a:gdLst>
                  <a:gd name="T0" fmla="*/ 3 w 15"/>
                  <a:gd name="T1" fmla="*/ 4 h 6"/>
                  <a:gd name="T2" fmla="*/ 8 w 15"/>
                  <a:gd name="T3" fmla="*/ 6 h 6"/>
                  <a:gd name="T4" fmla="*/ 10 w 15"/>
                  <a:gd name="T5" fmla="*/ 6 h 6"/>
                  <a:gd name="T6" fmla="*/ 10 w 15"/>
                  <a:gd name="T7" fmla="*/ 4 h 6"/>
                  <a:gd name="T8" fmla="*/ 13 w 15"/>
                  <a:gd name="T9" fmla="*/ 4 h 6"/>
                  <a:gd name="T10" fmla="*/ 15 w 15"/>
                  <a:gd name="T11" fmla="*/ 3 h 6"/>
                  <a:gd name="T12" fmla="*/ 15 w 15"/>
                  <a:gd name="T13" fmla="*/ 1 h 6"/>
                  <a:gd name="T14" fmla="*/ 11 w 15"/>
                  <a:gd name="T15" fmla="*/ 0 h 6"/>
                  <a:gd name="T16" fmla="*/ 10 w 15"/>
                  <a:gd name="T17" fmla="*/ 1 h 6"/>
                  <a:gd name="T18" fmla="*/ 5 w 15"/>
                  <a:gd name="T19" fmla="*/ 3 h 6"/>
                  <a:gd name="T20" fmla="*/ 3 w 15"/>
                  <a:gd name="T21" fmla="*/ 1 h 6"/>
                  <a:gd name="T22" fmla="*/ 2 w 15"/>
                  <a:gd name="T23" fmla="*/ 1 h 6"/>
                  <a:gd name="T24" fmla="*/ 0 w 15"/>
                  <a:gd name="T25" fmla="*/ 4 h 6"/>
                  <a:gd name="T26" fmla="*/ 0 w 15"/>
                  <a:gd name="T27" fmla="*/ 6 h 6"/>
                  <a:gd name="T28" fmla="*/ 3 w 15"/>
                  <a:gd name="T29"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6">
                    <a:moveTo>
                      <a:pt x="3" y="4"/>
                    </a:moveTo>
                    <a:lnTo>
                      <a:pt x="8" y="6"/>
                    </a:lnTo>
                    <a:lnTo>
                      <a:pt x="10" y="6"/>
                    </a:lnTo>
                    <a:lnTo>
                      <a:pt x="10" y="4"/>
                    </a:lnTo>
                    <a:lnTo>
                      <a:pt x="13" y="4"/>
                    </a:lnTo>
                    <a:lnTo>
                      <a:pt x="15" y="3"/>
                    </a:lnTo>
                    <a:lnTo>
                      <a:pt x="15" y="1"/>
                    </a:lnTo>
                    <a:lnTo>
                      <a:pt x="11" y="0"/>
                    </a:lnTo>
                    <a:lnTo>
                      <a:pt x="10" y="1"/>
                    </a:lnTo>
                    <a:lnTo>
                      <a:pt x="5" y="3"/>
                    </a:lnTo>
                    <a:lnTo>
                      <a:pt x="3" y="1"/>
                    </a:lnTo>
                    <a:lnTo>
                      <a:pt x="2" y="1"/>
                    </a:lnTo>
                    <a:lnTo>
                      <a:pt x="0" y="4"/>
                    </a:lnTo>
                    <a:lnTo>
                      <a:pt x="0" y="6"/>
                    </a:lnTo>
                    <a:lnTo>
                      <a:pt x="3" y="4"/>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7" name="Freeform 503">
                <a:extLst>
                  <a:ext uri="{FF2B5EF4-FFF2-40B4-BE49-F238E27FC236}">
                    <a16:creationId xmlns:a16="http://schemas.microsoft.com/office/drawing/2014/main" id="{360A0F0D-3E39-4890-83DC-5C7D83AEA678}"/>
                  </a:ext>
                </a:extLst>
              </p:cNvPr>
              <p:cNvSpPr>
                <a:spLocks/>
              </p:cNvSpPr>
              <p:nvPr/>
            </p:nvSpPr>
            <p:spPr bwMode="auto">
              <a:xfrm>
                <a:off x="6379" y="2353"/>
                <a:ext cx="6" cy="5"/>
              </a:xfrm>
              <a:custGeom>
                <a:avLst/>
                <a:gdLst>
                  <a:gd name="T0" fmla="*/ 3 w 6"/>
                  <a:gd name="T1" fmla="*/ 4 h 5"/>
                  <a:gd name="T2" fmla="*/ 6 w 6"/>
                  <a:gd name="T3" fmla="*/ 2 h 5"/>
                  <a:gd name="T4" fmla="*/ 6 w 6"/>
                  <a:gd name="T5" fmla="*/ 0 h 5"/>
                  <a:gd name="T6" fmla="*/ 5 w 6"/>
                  <a:gd name="T7" fmla="*/ 0 h 5"/>
                  <a:gd name="T8" fmla="*/ 0 w 6"/>
                  <a:gd name="T9" fmla="*/ 4 h 5"/>
                  <a:gd name="T10" fmla="*/ 0 w 6"/>
                  <a:gd name="T11" fmla="*/ 5 h 5"/>
                  <a:gd name="T12" fmla="*/ 3 w 6"/>
                  <a:gd name="T13" fmla="*/ 4 h 5"/>
                </a:gdLst>
                <a:ahLst/>
                <a:cxnLst>
                  <a:cxn ang="0">
                    <a:pos x="T0" y="T1"/>
                  </a:cxn>
                  <a:cxn ang="0">
                    <a:pos x="T2" y="T3"/>
                  </a:cxn>
                  <a:cxn ang="0">
                    <a:pos x="T4" y="T5"/>
                  </a:cxn>
                  <a:cxn ang="0">
                    <a:pos x="T6" y="T7"/>
                  </a:cxn>
                  <a:cxn ang="0">
                    <a:pos x="T8" y="T9"/>
                  </a:cxn>
                  <a:cxn ang="0">
                    <a:pos x="T10" y="T11"/>
                  </a:cxn>
                  <a:cxn ang="0">
                    <a:pos x="T12" y="T13"/>
                  </a:cxn>
                </a:cxnLst>
                <a:rect l="0" t="0" r="r" b="b"/>
                <a:pathLst>
                  <a:path w="6" h="5">
                    <a:moveTo>
                      <a:pt x="3" y="4"/>
                    </a:moveTo>
                    <a:lnTo>
                      <a:pt x="6" y="2"/>
                    </a:lnTo>
                    <a:lnTo>
                      <a:pt x="6" y="0"/>
                    </a:lnTo>
                    <a:lnTo>
                      <a:pt x="5" y="0"/>
                    </a:lnTo>
                    <a:lnTo>
                      <a:pt x="0" y="4"/>
                    </a:lnTo>
                    <a:lnTo>
                      <a:pt x="0" y="5"/>
                    </a:lnTo>
                    <a:lnTo>
                      <a:pt x="3" y="4"/>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8" name="Freeform 504">
                <a:extLst>
                  <a:ext uri="{FF2B5EF4-FFF2-40B4-BE49-F238E27FC236}">
                    <a16:creationId xmlns:a16="http://schemas.microsoft.com/office/drawing/2014/main" id="{E4DA619F-9603-4CBF-ACF3-C8676380D96A}"/>
                  </a:ext>
                </a:extLst>
              </p:cNvPr>
              <p:cNvSpPr>
                <a:spLocks/>
              </p:cNvSpPr>
              <p:nvPr/>
            </p:nvSpPr>
            <p:spPr bwMode="auto">
              <a:xfrm>
                <a:off x="6466" y="2478"/>
                <a:ext cx="19" cy="11"/>
              </a:xfrm>
              <a:custGeom>
                <a:avLst/>
                <a:gdLst>
                  <a:gd name="T0" fmla="*/ 15 w 19"/>
                  <a:gd name="T1" fmla="*/ 11 h 11"/>
                  <a:gd name="T2" fmla="*/ 18 w 19"/>
                  <a:gd name="T3" fmla="*/ 8 h 11"/>
                  <a:gd name="T4" fmla="*/ 19 w 19"/>
                  <a:gd name="T5" fmla="*/ 8 h 11"/>
                  <a:gd name="T6" fmla="*/ 19 w 19"/>
                  <a:gd name="T7" fmla="*/ 6 h 11"/>
                  <a:gd name="T8" fmla="*/ 18 w 19"/>
                  <a:gd name="T9" fmla="*/ 3 h 11"/>
                  <a:gd name="T10" fmla="*/ 18 w 19"/>
                  <a:gd name="T11" fmla="*/ 1 h 11"/>
                  <a:gd name="T12" fmla="*/ 13 w 19"/>
                  <a:gd name="T13" fmla="*/ 0 h 11"/>
                  <a:gd name="T14" fmla="*/ 8 w 19"/>
                  <a:gd name="T15" fmla="*/ 0 h 11"/>
                  <a:gd name="T16" fmla="*/ 7 w 19"/>
                  <a:gd name="T17" fmla="*/ 1 h 11"/>
                  <a:gd name="T18" fmla="*/ 4 w 19"/>
                  <a:gd name="T19" fmla="*/ 0 h 11"/>
                  <a:gd name="T20" fmla="*/ 0 w 19"/>
                  <a:gd name="T21" fmla="*/ 1 h 11"/>
                  <a:gd name="T22" fmla="*/ 0 w 19"/>
                  <a:gd name="T23" fmla="*/ 6 h 11"/>
                  <a:gd name="T24" fmla="*/ 4 w 19"/>
                  <a:gd name="T25" fmla="*/ 8 h 11"/>
                  <a:gd name="T26" fmla="*/ 7 w 19"/>
                  <a:gd name="T27" fmla="*/ 9 h 11"/>
                  <a:gd name="T28" fmla="*/ 8 w 19"/>
                  <a:gd name="T29" fmla="*/ 11 h 11"/>
                  <a:gd name="T30" fmla="*/ 12 w 19"/>
                  <a:gd name="T31" fmla="*/ 9 h 11"/>
                  <a:gd name="T32" fmla="*/ 15 w 19"/>
                  <a:gd name="T33"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 h="11">
                    <a:moveTo>
                      <a:pt x="15" y="11"/>
                    </a:moveTo>
                    <a:lnTo>
                      <a:pt x="18" y="8"/>
                    </a:lnTo>
                    <a:lnTo>
                      <a:pt x="19" y="8"/>
                    </a:lnTo>
                    <a:lnTo>
                      <a:pt x="19" y="6"/>
                    </a:lnTo>
                    <a:lnTo>
                      <a:pt x="18" y="3"/>
                    </a:lnTo>
                    <a:lnTo>
                      <a:pt x="18" y="1"/>
                    </a:lnTo>
                    <a:lnTo>
                      <a:pt x="13" y="0"/>
                    </a:lnTo>
                    <a:lnTo>
                      <a:pt x="8" y="0"/>
                    </a:lnTo>
                    <a:lnTo>
                      <a:pt x="7" y="1"/>
                    </a:lnTo>
                    <a:lnTo>
                      <a:pt x="4" y="0"/>
                    </a:lnTo>
                    <a:lnTo>
                      <a:pt x="0" y="1"/>
                    </a:lnTo>
                    <a:lnTo>
                      <a:pt x="0" y="6"/>
                    </a:lnTo>
                    <a:lnTo>
                      <a:pt x="4" y="8"/>
                    </a:lnTo>
                    <a:lnTo>
                      <a:pt x="7" y="9"/>
                    </a:lnTo>
                    <a:lnTo>
                      <a:pt x="8" y="11"/>
                    </a:lnTo>
                    <a:lnTo>
                      <a:pt x="12" y="9"/>
                    </a:lnTo>
                    <a:lnTo>
                      <a:pt x="15" y="11"/>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9" name="Freeform 505">
                <a:extLst>
                  <a:ext uri="{FF2B5EF4-FFF2-40B4-BE49-F238E27FC236}">
                    <a16:creationId xmlns:a16="http://schemas.microsoft.com/office/drawing/2014/main" id="{5E8310AC-16FB-4D8A-82CC-0F5DC10D6A4F}"/>
                  </a:ext>
                </a:extLst>
              </p:cNvPr>
              <p:cNvSpPr>
                <a:spLocks/>
              </p:cNvSpPr>
              <p:nvPr/>
            </p:nvSpPr>
            <p:spPr bwMode="auto">
              <a:xfrm>
                <a:off x="6460" y="2377"/>
                <a:ext cx="5" cy="8"/>
              </a:xfrm>
              <a:custGeom>
                <a:avLst/>
                <a:gdLst>
                  <a:gd name="T0" fmla="*/ 0 w 5"/>
                  <a:gd name="T1" fmla="*/ 2 h 8"/>
                  <a:gd name="T2" fmla="*/ 0 w 5"/>
                  <a:gd name="T3" fmla="*/ 5 h 8"/>
                  <a:gd name="T4" fmla="*/ 3 w 5"/>
                  <a:gd name="T5" fmla="*/ 8 h 8"/>
                  <a:gd name="T6" fmla="*/ 5 w 5"/>
                  <a:gd name="T7" fmla="*/ 7 h 8"/>
                  <a:gd name="T8" fmla="*/ 3 w 5"/>
                  <a:gd name="T9" fmla="*/ 4 h 8"/>
                  <a:gd name="T10" fmla="*/ 0 w 5"/>
                  <a:gd name="T11" fmla="*/ 0 h 8"/>
                  <a:gd name="T12" fmla="*/ 0 w 5"/>
                  <a:gd name="T13" fmla="*/ 2 h 8"/>
                </a:gdLst>
                <a:ahLst/>
                <a:cxnLst>
                  <a:cxn ang="0">
                    <a:pos x="T0" y="T1"/>
                  </a:cxn>
                  <a:cxn ang="0">
                    <a:pos x="T2" y="T3"/>
                  </a:cxn>
                  <a:cxn ang="0">
                    <a:pos x="T4" y="T5"/>
                  </a:cxn>
                  <a:cxn ang="0">
                    <a:pos x="T6" y="T7"/>
                  </a:cxn>
                  <a:cxn ang="0">
                    <a:pos x="T8" y="T9"/>
                  </a:cxn>
                  <a:cxn ang="0">
                    <a:pos x="T10" y="T11"/>
                  </a:cxn>
                  <a:cxn ang="0">
                    <a:pos x="T12" y="T13"/>
                  </a:cxn>
                </a:cxnLst>
                <a:rect l="0" t="0" r="r" b="b"/>
                <a:pathLst>
                  <a:path w="5" h="8">
                    <a:moveTo>
                      <a:pt x="0" y="2"/>
                    </a:moveTo>
                    <a:lnTo>
                      <a:pt x="0" y="5"/>
                    </a:lnTo>
                    <a:lnTo>
                      <a:pt x="3" y="8"/>
                    </a:lnTo>
                    <a:lnTo>
                      <a:pt x="5" y="7"/>
                    </a:lnTo>
                    <a:lnTo>
                      <a:pt x="3" y="4"/>
                    </a:lnTo>
                    <a:lnTo>
                      <a:pt x="0" y="0"/>
                    </a:lnTo>
                    <a:lnTo>
                      <a:pt x="0" y="2"/>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0" name="Freeform 506">
                <a:extLst>
                  <a:ext uri="{FF2B5EF4-FFF2-40B4-BE49-F238E27FC236}">
                    <a16:creationId xmlns:a16="http://schemas.microsoft.com/office/drawing/2014/main" id="{B54CD5E8-1C6E-4EA9-8EF4-E368A547B8A6}"/>
                  </a:ext>
                </a:extLst>
              </p:cNvPr>
              <p:cNvSpPr>
                <a:spLocks/>
              </p:cNvSpPr>
              <p:nvPr/>
            </p:nvSpPr>
            <p:spPr bwMode="auto">
              <a:xfrm>
                <a:off x="6478" y="2374"/>
                <a:ext cx="1" cy="3"/>
              </a:xfrm>
              <a:custGeom>
                <a:avLst/>
                <a:gdLst>
                  <a:gd name="T0" fmla="*/ 1 w 1"/>
                  <a:gd name="T1" fmla="*/ 3 h 3"/>
                  <a:gd name="T2" fmla="*/ 1 w 1"/>
                  <a:gd name="T3" fmla="*/ 3 h 3"/>
                  <a:gd name="T4" fmla="*/ 1 w 1"/>
                  <a:gd name="T5" fmla="*/ 0 h 3"/>
                  <a:gd name="T6" fmla="*/ 0 w 1"/>
                  <a:gd name="T7" fmla="*/ 0 h 3"/>
                  <a:gd name="T8" fmla="*/ 1 w 1"/>
                  <a:gd name="T9" fmla="*/ 3 h 3"/>
                </a:gdLst>
                <a:ahLst/>
                <a:cxnLst>
                  <a:cxn ang="0">
                    <a:pos x="T0" y="T1"/>
                  </a:cxn>
                  <a:cxn ang="0">
                    <a:pos x="T2" y="T3"/>
                  </a:cxn>
                  <a:cxn ang="0">
                    <a:pos x="T4" y="T5"/>
                  </a:cxn>
                  <a:cxn ang="0">
                    <a:pos x="T6" y="T7"/>
                  </a:cxn>
                  <a:cxn ang="0">
                    <a:pos x="T8" y="T9"/>
                  </a:cxn>
                </a:cxnLst>
                <a:rect l="0" t="0" r="r" b="b"/>
                <a:pathLst>
                  <a:path w="1" h="3">
                    <a:moveTo>
                      <a:pt x="1" y="3"/>
                    </a:moveTo>
                    <a:lnTo>
                      <a:pt x="1" y="3"/>
                    </a:lnTo>
                    <a:lnTo>
                      <a:pt x="1" y="0"/>
                    </a:lnTo>
                    <a:lnTo>
                      <a:pt x="0" y="0"/>
                    </a:lnTo>
                    <a:lnTo>
                      <a:pt x="1" y="3"/>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1" name="Freeform 507">
                <a:extLst>
                  <a:ext uri="{FF2B5EF4-FFF2-40B4-BE49-F238E27FC236}">
                    <a16:creationId xmlns:a16="http://schemas.microsoft.com/office/drawing/2014/main" id="{9F34A0FA-14A5-4348-8609-9CFA737538E9}"/>
                  </a:ext>
                </a:extLst>
              </p:cNvPr>
              <p:cNvSpPr>
                <a:spLocks/>
              </p:cNvSpPr>
              <p:nvPr/>
            </p:nvSpPr>
            <p:spPr bwMode="auto">
              <a:xfrm>
                <a:off x="6484" y="2438"/>
                <a:ext cx="1" cy="3"/>
              </a:xfrm>
              <a:custGeom>
                <a:avLst/>
                <a:gdLst>
                  <a:gd name="T0" fmla="*/ 1 w 1"/>
                  <a:gd name="T1" fmla="*/ 2 h 3"/>
                  <a:gd name="T2" fmla="*/ 1 w 1"/>
                  <a:gd name="T3" fmla="*/ 0 h 3"/>
                  <a:gd name="T4" fmla="*/ 0 w 1"/>
                  <a:gd name="T5" fmla="*/ 0 h 3"/>
                  <a:gd name="T6" fmla="*/ 0 w 1"/>
                  <a:gd name="T7" fmla="*/ 3 h 3"/>
                  <a:gd name="T8" fmla="*/ 1 w 1"/>
                  <a:gd name="T9" fmla="*/ 3 h 3"/>
                  <a:gd name="T10" fmla="*/ 1 w 1"/>
                  <a:gd name="T11" fmla="*/ 2 h 3"/>
                </a:gdLst>
                <a:ahLst/>
                <a:cxnLst>
                  <a:cxn ang="0">
                    <a:pos x="T0" y="T1"/>
                  </a:cxn>
                  <a:cxn ang="0">
                    <a:pos x="T2" y="T3"/>
                  </a:cxn>
                  <a:cxn ang="0">
                    <a:pos x="T4" y="T5"/>
                  </a:cxn>
                  <a:cxn ang="0">
                    <a:pos x="T6" y="T7"/>
                  </a:cxn>
                  <a:cxn ang="0">
                    <a:pos x="T8" y="T9"/>
                  </a:cxn>
                  <a:cxn ang="0">
                    <a:pos x="T10" y="T11"/>
                  </a:cxn>
                </a:cxnLst>
                <a:rect l="0" t="0" r="r" b="b"/>
                <a:pathLst>
                  <a:path w="1" h="3">
                    <a:moveTo>
                      <a:pt x="1" y="2"/>
                    </a:moveTo>
                    <a:lnTo>
                      <a:pt x="1" y="0"/>
                    </a:lnTo>
                    <a:lnTo>
                      <a:pt x="0" y="0"/>
                    </a:lnTo>
                    <a:lnTo>
                      <a:pt x="0" y="3"/>
                    </a:lnTo>
                    <a:lnTo>
                      <a:pt x="1" y="3"/>
                    </a:lnTo>
                    <a:lnTo>
                      <a:pt x="1" y="2"/>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2" name="Freeform 508">
                <a:extLst>
                  <a:ext uri="{FF2B5EF4-FFF2-40B4-BE49-F238E27FC236}">
                    <a16:creationId xmlns:a16="http://schemas.microsoft.com/office/drawing/2014/main" id="{2969A36D-583A-4A68-A71F-8400556B98F3}"/>
                  </a:ext>
                </a:extLst>
              </p:cNvPr>
              <p:cNvSpPr>
                <a:spLocks/>
              </p:cNvSpPr>
              <p:nvPr/>
            </p:nvSpPr>
            <p:spPr bwMode="auto">
              <a:xfrm>
                <a:off x="6630" y="2540"/>
                <a:ext cx="20" cy="13"/>
              </a:xfrm>
              <a:custGeom>
                <a:avLst/>
                <a:gdLst>
                  <a:gd name="T0" fmla="*/ 18 w 20"/>
                  <a:gd name="T1" fmla="*/ 6 h 13"/>
                  <a:gd name="T2" fmla="*/ 18 w 20"/>
                  <a:gd name="T3" fmla="*/ 5 h 13"/>
                  <a:gd name="T4" fmla="*/ 20 w 20"/>
                  <a:gd name="T5" fmla="*/ 3 h 13"/>
                  <a:gd name="T6" fmla="*/ 20 w 20"/>
                  <a:gd name="T7" fmla="*/ 2 h 13"/>
                  <a:gd name="T8" fmla="*/ 18 w 20"/>
                  <a:gd name="T9" fmla="*/ 0 h 13"/>
                  <a:gd name="T10" fmla="*/ 16 w 20"/>
                  <a:gd name="T11" fmla="*/ 0 h 13"/>
                  <a:gd name="T12" fmla="*/ 12 w 20"/>
                  <a:gd name="T13" fmla="*/ 0 h 13"/>
                  <a:gd name="T14" fmla="*/ 8 w 20"/>
                  <a:gd name="T15" fmla="*/ 2 h 13"/>
                  <a:gd name="T16" fmla="*/ 7 w 20"/>
                  <a:gd name="T17" fmla="*/ 5 h 13"/>
                  <a:gd name="T18" fmla="*/ 5 w 20"/>
                  <a:gd name="T19" fmla="*/ 8 h 13"/>
                  <a:gd name="T20" fmla="*/ 0 w 20"/>
                  <a:gd name="T21" fmla="*/ 13 h 13"/>
                  <a:gd name="T22" fmla="*/ 5 w 20"/>
                  <a:gd name="T23" fmla="*/ 13 h 13"/>
                  <a:gd name="T24" fmla="*/ 7 w 20"/>
                  <a:gd name="T25" fmla="*/ 13 h 13"/>
                  <a:gd name="T26" fmla="*/ 10 w 20"/>
                  <a:gd name="T27" fmla="*/ 13 h 13"/>
                  <a:gd name="T28" fmla="*/ 13 w 20"/>
                  <a:gd name="T29" fmla="*/ 13 h 13"/>
                  <a:gd name="T30" fmla="*/ 15 w 20"/>
                  <a:gd name="T31" fmla="*/ 10 h 13"/>
                  <a:gd name="T32" fmla="*/ 16 w 20"/>
                  <a:gd name="T33" fmla="*/ 10 h 13"/>
                  <a:gd name="T34" fmla="*/ 18 w 20"/>
                  <a:gd name="T35" fmla="*/ 8 h 13"/>
                  <a:gd name="T36" fmla="*/ 18 w 20"/>
                  <a:gd name="T37" fmla="*/ 6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 h="13">
                    <a:moveTo>
                      <a:pt x="18" y="6"/>
                    </a:moveTo>
                    <a:lnTo>
                      <a:pt x="18" y="5"/>
                    </a:lnTo>
                    <a:lnTo>
                      <a:pt x="20" y="3"/>
                    </a:lnTo>
                    <a:lnTo>
                      <a:pt x="20" y="2"/>
                    </a:lnTo>
                    <a:lnTo>
                      <a:pt x="18" y="0"/>
                    </a:lnTo>
                    <a:lnTo>
                      <a:pt x="16" y="0"/>
                    </a:lnTo>
                    <a:lnTo>
                      <a:pt x="12" y="0"/>
                    </a:lnTo>
                    <a:lnTo>
                      <a:pt x="8" y="2"/>
                    </a:lnTo>
                    <a:lnTo>
                      <a:pt x="7" y="5"/>
                    </a:lnTo>
                    <a:lnTo>
                      <a:pt x="5" y="8"/>
                    </a:lnTo>
                    <a:lnTo>
                      <a:pt x="0" y="13"/>
                    </a:lnTo>
                    <a:lnTo>
                      <a:pt x="5" y="13"/>
                    </a:lnTo>
                    <a:lnTo>
                      <a:pt x="7" y="13"/>
                    </a:lnTo>
                    <a:lnTo>
                      <a:pt x="10" y="13"/>
                    </a:lnTo>
                    <a:lnTo>
                      <a:pt x="13" y="13"/>
                    </a:lnTo>
                    <a:lnTo>
                      <a:pt x="15" y="10"/>
                    </a:lnTo>
                    <a:lnTo>
                      <a:pt x="16" y="10"/>
                    </a:lnTo>
                    <a:lnTo>
                      <a:pt x="18" y="8"/>
                    </a:lnTo>
                    <a:lnTo>
                      <a:pt x="18" y="6"/>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3" name="Freeform 509">
                <a:extLst>
                  <a:ext uri="{FF2B5EF4-FFF2-40B4-BE49-F238E27FC236}">
                    <a16:creationId xmlns:a16="http://schemas.microsoft.com/office/drawing/2014/main" id="{B8F100B0-9272-4929-92FF-186617701ACE}"/>
                  </a:ext>
                </a:extLst>
              </p:cNvPr>
              <p:cNvSpPr>
                <a:spLocks/>
              </p:cNvSpPr>
              <p:nvPr/>
            </p:nvSpPr>
            <p:spPr bwMode="auto">
              <a:xfrm>
                <a:off x="6374" y="2558"/>
                <a:ext cx="2" cy="3"/>
              </a:xfrm>
              <a:custGeom>
                <a:avLst/>
                <a:gdLst>
                  <a:gd name="T0" fmla="*/ 0 w 2"/>
                  <a:gd name="T1" fmla="*/ 3 h 3"/>
                  <a:gd name="T2" fmla="*/ 2 w 2"/>
                  <a:gd name="T3" fmla="*/ 3 h 3"/>
                  <a:gd name="T4" fmla="*/ 2 w 2"/>
                  <a:gd name="T5" fmla="*/ 1 h 3"/>
                  <a:gd name="T6" fmla="*/ 2 w 2"/>
                  <a:gd name="T7" fmla="*/ 0 h 3"/>
                  <a:gd name="T8" fmla="*/ 0 w 2"/>
                  <a:gd name="T9" fmla="*/ 3 h 3"/>
                </a:gdLst>
                <a:ahLst/>
                <a:cxnLst>
                  <a:cxn ang="0">
                    <a:pos x="T0" y="T1"/>
                  </a:cxn>
                  <a:cxn ang="0">
                    <a:pos x="T2" y="T3"/>
                  </a:cxn>
                  <a:cxn ang="0">
                    <a:pos x="T4" y="T5"/>
                  </a:cxn>
                  <a:cxn ang="0">
                    <a:pos x="T6" y="T7"/>
                  </a:cxn>
                  <a:cxn ang="0">
                    <a:pos x="T8" y="T9"/>
                  </a:cxn>
                </a:cxnLst>
                <a:rect l="0" t="0" r="r" b="b"/>
                <a:pathLst>
                  <a:path w="2" h="3">
                    <a:moveTo>
                      <a:pt x="0" y="3"/>
                    </a:moveTo>
                    <a:lnTo>
                      <a:pt x="2" y="3"/>
                    </a:lnTo>
                    <a:lnTo>
                      <a:pt x="2" y="1"/>
                    </a:lnTo>
                    <a:lnTo>
                      <a:pt x="2" y="0"/>
                    </a:lnTo>
                    <a:lnTo>
                      <a:pt x="0" y="3"/>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4" name="Freeform 510">
                <a:extLst>
                  <a:ext uri="{FF2B5EF4-FFF2-40B4-BE49-F238E27FC236}">
                    <a16:creationId xmlns:a16="http://schemas.microsoft.com/office/drawing/2014/main" id="{7A468FEF-AFEB-4E73-B055-815D87B5D992}"/>
                  </a:ext>
                </a:extLst>
              </p:cNvPr>
              <p:cNvSpPr>
                <a:spLocks/>
              </p:cNvSpPr>
              <p:nvPr/>
            </p:nvSpPr>
            <p:spPr bwMode="auto">
              <a:xfrm>
                <a:off x="6390" y="2336"/>
                <a:ext cx="1" cy="3"/>
              </a:xfrm>
              <a:custGeom>
                <a:avLst/>
                <a:gdLst>
                  <a:gd name="T0" fmla="*/ 1 w 1"/>
                  <a:gd name="T1" fmla="*/ 3 h 3"/>
                  <a:gd name="T2" fmla="*/ 1 w 1"/>
                  <a:gd name="T3" fmla="*/ 1 h 3"/>
                  <a:gd name="T4" fmla="*/ 1 w 1"/>
                  <a:gd name="T5" fmla="*/ 0 h 3"/>
                  <a:gd name="T6" fmla="*/ 0 w 1"/>
                  <a:gd name="T7" fmla="*/ 1 h 3"/>
                  <a:gd name="T8" fmla="*/ 1 w 1"/>
                  <a:gd name="T9" fmla="*/ 3 h 3"/>
                </a:gdLst>
                <a:ahLst/>
                <a:cxnLst>
                  <a:cxn ang="0">
                    <a:pos x="T0" y="T1"/>
                  </a:cxn>
                  <a:cxn ang="0">
                    <a:pos x="T2" y="T3"/>
                  </a:cxn>
                  <a:cxn ang="0">
                    <a:pos x="T4" y="T5"/>
                  </a:cxn>
                  <a:cxn ang="0">
                    <a:pos x="T6" y="T7"/>
                  </a:cxn>
                  <a:cxn ang="0">
                    <a:pos x="T8" y="T9"/>
                  </a:cxn>
                </a:cxnLst>
                <a:rect l="0" t="0" r="r" b="b"/>
                <a:pathLst>
                  <a:path w="1" h="3">
                    <a:moveTo>
                      <a:pt x="1" y="3"/>
                    </a:moveTo>
                    <a:lnTo>
                      <a:pt x="1" y="1"/>
                    </a:lnTo>
                    <a:lnTo>
                      <a:pt x="1" y="0"/>
                    </a:lnTo>
                    <a:lnTo>
                      <a:pt x="0" y="1"/>
                    </a:lnTo>
                    <a:lnTo>
                      <a:pt x="1" y="3"/>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5" name="Freeform 511">
                <a:extLst>
                  <a:ext uri="{FF2B5EF4-FFF2-40B4-BE49-F238E27FC236}">
                    <a16:creationId xmlns:a16="http://schemas.microsoft.com/office/drawing/2014/main" id="{75A21BB9-4C8B-43B2-8BB9-56BBB5216584}"/>
                  </a:ext>
                </a:extLst>
              </p:cNvPr>
              <p:cNvSpPr>
                <a:spLocks/>
              </p:cNvSpPr>
              <p:nvPr/>
            </p:nvSpPr>
            <p:spPr bwMode="auto">
              <a:xfrm>
                <a:off x="6371" y="2556"/>
                <a:ext cx="3" cy="5"/>
              </a:xfrm>
              <a:custGeom>
                <a:avLst/>
                <a:gdLst>
                  <a:gd name="T0" fmla="*/ 0 w 3"/>
                  <a:gd name="T1" fmla="*/ 3 h 5"/>
                  <a:gd name="T2" fmla="*/ 1 w 3"/>
                  <a:gd name="T3" fmla="*/ 5 h 5"/>
                  <a:gd name="T4" fmla="*/ 1 w 3"/>
                  <a:gd name="T5" fmla="*/ 2 h 5"/>
                  <a:gd name="T6" fmla="*/ 3 w 3"/>
                  <a:gd name="T7" fmla="*/ 2 h 5"/>
                  <a:gd name="T8" fmla="*/ 0 w 3"/>
                  <a:gd name="T9" fmla="*/ 0 h 5"/>
                  <a:gd name="T10" fmla="*/ 0 w 3"/>
                  <a:gd name="T11" fmla="*/ 3 h 5"/>
                </a:gdLst>
                <a:ahLst/>
                <a:cxnLst>
                  <a:cxn ang="0">
                    <a:pos x="T0" y="T1"/>
                  </a:cxn>
                  <a:cxn ang="0">
                    <a:pos x="T2" y="T3"/>
                  </a:cxn>
                  <a:cxn ang="0">
                    <a:pos x="T4" y="T5"/>
                  </a:cxn>
                  <a:cxn ang="0">
                    <a:pos x="T6" y="T7"/>
                  </a:cxn>
                  <a:cxn ang="0">
                    <a:pos x="T8" y="T9"/>
                  </a:cxn>
                  <a:cxn ang="0">
                    <a:pos x="T10" y="T11"/>
                  </a:cxn>
                </a:cxnLst>
                <a:rect l="0" t="0" r="r" b="b"/>
                <a:pathLst>
                  <a:path w="3" h="5">
                    <a:moveTo>
                      <a:pt x="0" y="3"/>
                    </a:moveTo>
                    <a:lnTo>
                      <a:pt x="1" y="5"/>
                    </a:lnTo>
                    <a:lnTo>
                      <a:pt x="1" y="2"/>
                    </a:lnTo>
                    <a:lnTo>
                      <a:pt x="3" y="2"/>
                    </a:lnTo>
                    <a:lnTo>
                      <a:pt x="0" y="0"/>
                    </a:lnTo>
                    <a:lnTo>
                      <a:pt x="0" y="3"/>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6" name="Freeform 512">
                <a:extLst>
                  <a:ext uri="{FF2B5EF4-FFF2-40B4-BE49-F238E27FC236}">
                    <a16:creationId xmlns:a16="http://schemas.microsoft.com/office/drawing/2014/main" id="{274DC196-73B3-4F96-96DD-DA6E37DDF9CB}"/>
                  </a:ext>
                </a:extLst>
              </p:cNvPr>
              <p:cNvSpPr>
                <a:spLocks/>
              </p:cNvSpPr>
              <p:nvPr/>
            </p:nvSpPr>
            <p:spPr bwMode="auto">
              <a:xfrm>
                <a:off x="6395" y="2342"/>
                <a:ext cx="6" cy="3"/>
              </a:xfrm>
              <a:custGeom>
                <a:avLst/>
                <a:gdLst>
                  <a:gd name="T0" fmla="*/ 0 w 6"/>
                  <a:gd name="T1" fmla="*/ 2 h 3"/>
                  <a:gd name="T2" fmla="*/ 0 w 6"/>
                  <a:gd name="T3" fmla="*/ 2 h 3"/>
                  <a:gd name="T4" fmla="*/ 0 w 6"/>
                  <a:gd name="T5" fmla="*/ 3 h 3"/>
                  <a:gd name="T6" fmla="*/ 3 w 6"/>
                  <a:gd name="T7" fmla="*/ 3 h 3"/>
                  <a:gd name="T8" fmla="*/ 3 w 6"/>
                  <a:gd name="T9" fmla="*/ 2 h 3"/>
                  <a:gd name="T10" fmla="*/ 4 w 6"/>
                  <a:gd name="T11" fmla="*/ 3 h 3"/>
                  <a:gd name="T12" fmla="*/ 6 w 6"/>
                  <a:gd name="T13" fmla="*/ 2 h 3"/>
                  <a:gd name="T14" fmla="*/ 6 w 6"/>
                  <a:gd name="T15" fmla="*/ 2 h 3"/>
                  <a:gd name="T16" fmla="*/ 3 w 6"/>
                  <a:gd name="T17" fmla="*/ 0 h 3"/>
                  <a:gd name="T18" fmla="*/ 0 w 6"/>
                  <a:gd name="T19"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3">
                    <a:moveTo>
                      <a:pt x="0" y="2"/>
                    </a:moveTo>
                    <a:lnTo>
                      <a:pt x="0" y="2"/>
                    </a:lnTo>
                    <a:lnTo>
                      <a:pt x="0" y="3"/>
                    </a:lnTo>
                    <a:lnTo>
                      <a:pt x="3" y="3"/>
                    </a:lnTo>
                    <a:lnTo>
                      <a:pt x="3" y="2"/>
                    </a:lnTo>
                    <a:lnTo>
                      <a:pt x="4" y="3"/>
                    </a:lnTo>
                    <a:lnTo>
                      <a:pt x="6" y="2"/>
                    </a:lnTo>
                    <a:lnTo>
                      <a:pt x="6" y="2"/>
                    </a:lnTo>
                    <a:lnTo>
                      <a:pt x="3" y="0"/>
                    </a:lnTo>
                    <a:lnTo>
                      <a:pt x="0" y="2"/>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7" name="Freeform 513">
                <a:extLst>
                  <a:ext uri="{FF2B5EF4-FFF2-40B4-BE49-F238E27FC236}">
                    <a16:creationId xmlns:a16="http://schemas.microsoft.com/office/drawing/2014/main" id="{F70204E1-246D-4040-9A66-5B54DFCDB15C}"/>
                  </a:ext>
                </a:extLst>
              </p:cNvPr>
              <p:cNvSpPr>
                <a:spLocks/>
              </p:cNvSpPr>
              <p:nvPr/>
            </p:nvSpPr>
            <p:spPr bwMode="auto">
              <a:xfrm>
                <a:off x="6387" y="2516"/>
                <a:ext cx="4" cy="10"/>
              </a:xfrm>
              <a:custGeom>
                <a:avLst/>
                <a:gdLst>
                  <a:gd name="T0" fmla="*/ 4 w 4"/>
                  <a:gd name="T1" fmla="*/ 5 h 10"/>
                  <a:gd name="T2" fmla="*/ 1 w 4"/>
                  <a:gd name="T3" fmla="*/ 0 h 10"/>
                  <a:gd name="T4" fmla="*/ 1 w 4"/>
                  <a:gd name="T5" fmla="*/ 2 h 10"/>
                  <a:gd name="T6" fmla="*/ 1 w 4"/>
                  <a:gd name="T7" fmla="*/ 5 h 10"/>
                  <a:gd name="T8" fmla="*/ 0 w 4"/>
                  <a:gd name="T9" fmla="*/ 6 h 10"/>
                  <a:gd name="T10" fmla="*/ 1 w 4"/>
                  <a:gd name="T11" fmla="*/ 8 h 10"/>
                  <a:gd name="T12" fmla="*/ 1 w 4"/>
                  <a:gd name="T13" fmla="*/ 10 h 10"/>
                  <a:gd name="T14" fmla="*/ 3 w 4"/>
                  <a:gd name="T15" fmla="*/ 6 h 10"/>
                  <a:gd name="T16" fmla="*/ 4 w 4"/>
                  <a:gd name="T17" fmla="*/ 5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10">
                    <a:moveTo>
                      <a:pt x="4" y="5"/>
                    </a:moveTo>
                    <a:lnTo>
                      <a:pt x="1" y="0"/>
                    </a:lnTo>
                    <a:lnTo>
                      <a:pt x="1" y="2"/>
                    </a:lnTo>
                    <a:lnTo>
                      <a:pt x="1" y="5"/>
                    </a:lnTo>
                    <a:lnTo>
                      <a:pt x="0" y="6"/>
                    </a:lnTo>
                    <a:lnTo>
                      <a:pt x="1" y="8"/>
                    </a:lnTo>
                    <a:lnTo>
                      <a:pt x="1" y="10"/>
                    </a:lnTo>
                    <a:lnTo>
                      <a:pt x="3" y="6"/>
                    </a:lnTo>
                    <a:lnTo>
                      <a:pt x="4" y="5"/>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8" name="Freeform 514">
                <a:extLst>
                  <a:ext uri="{FF2B5EF4-FFF2-40B4-BE49-F238E27FC236}">
                    <a16:creationId xmlns:a16="http://schemas.microsoft.com/office/drawing/2014/main" id="{829E2E98-B07B-4A1A-B3D0-147257B106EC}"/>
                  </a:ext>
                </a:extLst>
              </p:cNvPr>
              <p:cNvSpPr>
                <a:spLocks/>
              </p:cNvSpPr>
              <p:nvPr/>
            </p:nvSpPr>
            <p:spPr bwMode="auto">
              <a:xfrm>
                <a:off x="6423" y="2451"/>
                <a:ext cx="12" cy="6"/>
              </a:xfrm>
              <a:custGeom>
                <a:avLst/>
                <a:gdLst>
                  <a:gd name="T0" fmla="*/ 8 w 12"/>
                  <a:gd name="T1" fmla="*/ 3 h 6"/>
                  <a:gd name="T2" fmla="*/ 8 w 12"/>
                  <a:gd name="T3" fmla="*/ 5 h 6"/>
                  <a:gd name="T4" fmla="*/ 12 w 12"/>
                  <a:gd name="T5" fmla="*/ 5 h 6"/>
                  <a:gd name="T6" fmla="*/ 12 w 12"/>
                  <a:gd name="T7" fmla="*/ 1 h 6"/>
                  <a:gd name="T8" fmla="*/ 10 w 12"/>
                  <a:gd name="T9" fmla="*/ 0 h 6"/>
                  <a:gd name="T10" fmla="*/ 8 w 12"/>
                  <a:gd name="T11" fmla="*/ 3 h 6"/>
                  <a:gd name="T12" fmla="*/ 7 w 12"/>
                  <a:gd name="T13" fmla="*/ 3 h 6"/>
                  <a:gd name="T14" fmla="*/ 7 w 12"/>
                  <a:gd name="T15" fmla="*/ 1 h 6"/>
                  <a:gd name="T16" fmla="*/ 7 w 12"/>
                  <a:gd name="T17" fmla="*/ 0 h 6"/>
                  <a:gd name="T18" fmla="*/ 4 w 12"/>
                  <a:gd name="T19" fmla="*/ 0 h 6"/>
                  <a:gd name="T20" fmla="*/ 0 w 12"/>
                  <a:gd name="T21" fmla="*/ 1 h 6"/>
                  <a:gd name="T22" fmla="*/ 0 w 12"/>
                  <a:gd name="T23" fmla="*/ 5 h 6"/>
                  <a:gd name="T24" fmla="*/ 2 w 12"/>
                  <a:gd name="T25" fmla="*/ 6 h 6"/>
                  <a:gd name="T26" fmla="*/ 4 w 12"/>
                  <a:gd name="T27" fmla="*/ 5 h 6"/>
                  <a:gd name="T28" fmla="*/ 7 w 12"/>
                  <a:gd name="T29" fmla="*/ 6 h 6"/>
                  <a:gd name="T30" fmla="*/ 8 w 12"/>
                  <a:gd name="T31"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 h="6">
                    <a:moveTo>
                      <a:pt x="8" y="3"/>
                    </a:moveTo>
                    <a:lnTo>
                      <a:pt x="8" y="5"/>
                    </a:lnTo>
                    <a:lnTo>
                      <a:pt x="12" y="5"/>
                    </a:lnTo>
                    <a:lnTo>
                      <a:pt x="12" y="1"/>
                    </a:lnTo>
                    <a:lnTo>
                      <a:pt x="10" y="0"/>
                    </a:lnTo>
                    <a:lnTo>
                      <a:pt x="8" y="3"/>
                    </a:lnTo>
                    <a:lnTo>
                      <a:pt x="7" y="3"/>
                    </a:lnTo>
                    <a:lnTo>
                      <a:pt x="7" y="1"/>
                    </a:lnTo>
                    <a:lnTo>
                      <a:pt x="7" y="0"/>
                    </a:lnTo>
                    <a:lnTo>
                      <a:pt x="4" y="0"/>
                    </a:lnTo>
                    <a:lnTo>
                      <a:pt x="0" y="1"/>
                    </a:lnTo>
                    <a:lnTo>
                      <a:pt x="0" y="5"/>
                    </a:lnTo>
                    <a:lnTo>
                      <a:pt x="2" y="6"/>
                    </a:lnTo>
                    <a:lnTo>
                      <a:pt x="4" y="5"/>
                    </a:lnTo>
                    <a:lnTo>
                      <a:pt x="7" y="6"/>
                    </a:lnTo>
                    <a:lnTo>
                      <a:pt x="8" y="3"/>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9" name="Freeform 515">
                <a:extLst>
                  <a:ext uri="{FF2B5EF4-FFF2-40B4-BE49-F238E27FC236}">
                    <a16:creationId xmlns:a16="http://schemas.microsoft.com/office/drawing/2014/main" id="{6725B70C-C87B-48FF-9200-14EAB8D9E791}"/>
                  </a:ext>
                </a:extLst>
              </p:cNvPr>
              <p:cNvSpPr>
                <a:spLocks/>
              </p:cNvSpPr>
              <p:nvPr/>
            </p:nvSpPr>
            <p:spPr bwMode="auto">
              <a:xfrm>
                <a:off x="6427" y="2460"/>
                <a:ext cx="1" cy="2"/>
              </a:xfrm>
              <a:custGeom>
                <a:avLst/>
                <a:gdLst>
                  <a:gd name="T0" fmla="*/ 1 w 1"/>
                  <a:gd name="T1" fmla="*/ 2 h 2"/>
                  <a:gd name="T2" fmla="*/ 1 w 1"/>
                  <a:gd name="T3" fmla="*/ 0 h 2"/>
                  <a:gd name="T4" fmla="*/ 0 w 1"/>
                  <a:gd name="T5" fmla="*/ 2 h 2"/>
                  <a:gd name="T6" fmla="*/ 1 w 1"/>
                  <a:gd name="T7" fmla="*/ 2 h 2"/>
                </a:gdLst>
                <a:ahLst/>
                <a:cxnLst>
                  <a:cxn ang="0">
                    <a:pos x="T0" y="T1"/>
                  </a:cxn>
                  <a:cxn ang="0">
                    <a:pos x="T2" y="T3"/>
                  </a:cxn>
                  <a:cxn ang="0">
                    <a:pos x="T4" y="T5"/>
                  </a:cxn>
                  <a:cxn ang="0">
                    <a:pos x="T6" y="T7"/>
                  </a:cxn>
                </a:cxnLst>
                <a:rect l="0" t="0" r="r" b="b"/>
                <a:pathLst>
                  <a:path w="1" h="2">
                    <a:moveTo>
                      <a:pt x="1" y="2"/>
                    </a:moveTo>
                    <a:lnTo>
                      <a:pt x="1" y="0"/>
                    </a:lnTo>
                    <a:lnTo>
                      <a:pt x="0" y="2"/>
                    </a:lnTo>
                    <a:lnTo>
                      <a:pt x="1" y="2"/>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0" name="Freeform 516">
                <a:extLst>
                  <a:ext uri="{FF2B5EF4-FFF2-40B4-BE49-F238E27FC236}">
                    <a16:creationId xmlns:a16="http://schemas.microsoft.com/office/drawing/2014/main" id="{3B556144-677A-407C-B6BE-4FB4BC63C1BE}"/>
                  </a:ext>
                </a:extLst>
              </p:cNvPr>
              <p:cNvSpPr>
                <a:spLocks/>
              </p:cNvSpPr>
              <p:nvPr/>
            </p:nvSpPr>
            <p:spPr bwMode="auto">
              <a:xfrm>
                <a:off x="6428" y="2553"/>
                <a:ext cx="8" cy="6"/>
              </a:xfrm>
              <a:custGeom>
                <a:avLst/>
                <a:gdLst>
                  <a:gd name="T0" fmla="*/ 0 w 8"/>
                  <a:gd name="T1" fmla="*/ 6 h 6"/>
                  <a:gd name="T2" fmla="*/ 3 w 8"/>
                  <a:gd name="T3" fmla="*/ 5 h 6"/>
                  <a:gd name="T4" fmla="*/ 5 w 8"/>
                  <a:gd name="T5" fmla="*/ 3 h 6"/>
                  <a:gd name="T6" fmla="*/ 8 w 8"/>
                  <a:gd name="T7" fmla="*/ 1 h 6"/>
                  <a:gd name="T8" fmla="*/ 7 w 8"/>
                  <a:gd name="T9" fmla="*/ 0 h 6"/>
                  <a:gd name="T10" fmla="*/ 5 w 8"/>
                  <a:gd name="T11" fmla="*/ 1 h 6"/>
                  <a:gd name="T12" fmla="*/ 3 w 8"/>
                  <a:gd name="T13" fmla="*/ 1 h 6"/>
                  <a:gd name="T14" fmla="*/ 2 w 8"/>
                  <a:gd name="T15" fmla="*/ 1 h 6"/>
                  <a:gd name="T16" fmla="*/ 2 w 8"/>
                  <a:gd name="T17" fmla="*/ 3 h 6"/>
                  <a:gd name="T18" fmla="*/ 0 w 8"/>
                  <a:gd name="T19" fmla="*/ 5 h 6"/>
                  <a:gd name="T20" fmla="*/ 0 w 8"/>
                  <a:gd name="T21"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6">
                    <a:moveTo>
                      <a:pt x="0" y="6"/>
                    </a:moveTo>
                    <a:lnTo>
                      <a:pt x="3" y="5"/>
                    </a:lnTo>
                    <a:lnTo>
                      <a:pt x="5" y="3"/>
                    </a:lnTo>
                    <a:lnTo>
                      <a:pt x="8" y="1"/>
                    </a:lnTo>
                    <a:lnTo>
                      <a:pt x="7" y="0"/>
                    </a:lnTo>
                    <a:lnTo>
                      <a:pt x="5" y="1"/>
                    </a:lnTo>
                    <a:lnTo>
                      <a:pt x="3" y="1"/>
                    </a:lnTo>
                    <a:lnTo>
                      <a:pt x="2" y="1"/>
                    </a:lnTo>
                    <a:lnTo>
                      <a:pt x="2" y="3"/>
                    </a:lnTo>
                    <a:lnTo>
                      <a:pt x="0" y="5"/>
                    </a:lnTo>
                    <a:lnTo>
                      <a:pt x="0" y="6"/>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1" name="Freeform 517">
                <a:extLst>
                  <a:ext uri="{FF2B5EF4-FFF2-40B4-BE49-F238E27FC236}">
                    <a16:creationId xmlns:a16="http://schemas.microsoft.com/office/drawing/2014/main" id="{34D8DFA4-942F-4292-A2F9-0627F225F8E3}"/>
                  </a:ext>
                </a:extLst>
              </p:cNvPr>
              <p:cNvSpPr>
                <a:spLocks/>
              </p:cNvSpPr>
              <p:nvPr/>
            </p:nvSpPr>
            <p:spPr bwMode="auto">
              <a:xfrm>
                <a:off x="6436" y="2554"/>
                <a:ext cx="5" cy="4"/>
              </a:xfrm>
              <a:custGeom>
                <a:avLst/>
                <a:gdLst>
                  <a:gd name="T0" fmla="*/ 2 w 5"/>
                  <a:gd name="T1" fmla="*/ 2 h 4"/>
                  <a:gd name="T2" fmla="*/ 0 w 5"/>
                  <a:gd name="T3" fmla="*/ 4 h 4"/>
                  <a:gd name="T4" fmla="*/ 2 w 5"/>
                  <a:gd name="T5" fmla="*/ 4 h 4"/>
                  <a:gd name="T6" fmla="*/ 3 w 5"/>
                  <a:gd name="T7" fmla="*/ 4 h 4"/>
                  <a:gd name="T8" fmla="*/ 5 w 5"/>
                  <a:gd name="T9" fmla="*/ 2 h 4"/>
                  <a:gd name="T10" fmla="*/ 5 w 5"/>
                  <a:gd name="T11" fmla="*/ 0 h 4"/>
                  <a:gd name="T12" fmla="*/ 3 w 5"/>
                  <a:gd name="T13" fmla="*/ 2 h 4"/>
                  <a:gd name="T14" fmla="*/ 2 w 5"/>
                  <a:gd name="T15" fmla="*/ 2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2" y="2"/>
                    </a:moveTo>
                    <a:lnTo>
                      <a:pt x="0" y="4"/>
                    </a:lnTo>
                    <a:lnTo>
                      <a:pt x="2" y="4"/>
                    </a:lnTo>
                    <a:lnTo>
                      <a:pt x="3" y="4"/>
                    </a:lnTo>
                    <a:lnTo>
                      <a:pt x="5" y="2"/>
                    </a:lnTo>
                    <a:lnTo>
                      <a:pt x="5" y="0"/>
                    </a:lnTo>
                    <a:lnTo>
                      <a:pt x="3" y="2"/>
                    </a:lnTo>
                    <a:lnTo>
                      <a:pt x="2" y="2"/>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2" name="Freeform 518">
                <a:extLst>
                  <a:ext uri="{FF2B5EF4-FFF2-40B4-BE49-F238E27FC236}">
                    <a16:creationId xmlns:a16="http://schemas.microsoft.com/office/drawing/2014/main" id="{3E7D9E29-BD92-406B-ADC5-93E90D7D1316}"/>
                  </a:ext>
                </a:extLst>
              </p:cNvPr>
              <p:cNvSpPr>
                <a:spLocks/>
              </p:cNvSpPr>
              <p:nvPr/>
            </p:nvSpPr>
            <p:spPr bwMode="auto">
              <a:xfrm>
                <a:off x="6409" y="2438"/>
                <a:ext cx="2" cy="2"/>
              </a:xfrm>
              <a:custGeom>
                <a:avLst/>
                <a:gdLst>
                  <a:gd name="T0" fmla="*/ 2 w 2"/>
                  <a:gd name="T1" fmla="*/ 0 h 2"/>
                  <a:gd name="T2" fmla="*/ 0 w 2"/>
                  <a:gd name="T3" fmla="*/ 0 h 2"/>
                  <a:gd name="T4" fmla="*/ 2 w 2"/>
                  <a:gd name="T5" fmla="*/ 2 h 2"/>
                  <a:gd name="T6" fmla="*/ 2 w 2"/>
                  <a:gd name="T7" fmla="*/ 0 h 2"/>
                </a:gdLst>
                <a:ahLst/>
                <a:cxnLst>
                  <a:cxn ang="0">
                    <a:pos x="T0" y="T1"/>
                  </a:cxn>
                  <a:cxn ang="0">
                    <a:pos x="T2" y="T3"/>
                  </a:cxn>
                  <a:cxn ang="0">
                    <a:pos x="T4" y="T5"/>
                  </a:cxn>
                  <a:cxn ang="0">
                    <a:pos x="T6" y="T7"/>
                  </a:cxn>
                </a:cxnLst>
                <a:rect l="0" t="0" r="r" b="b"/>
                <a:pathLst>
                  <a:path w="2" h="2">
                    <a:moveTo>
                      <a:pt x="2" y="0"/>
                    </a:moveTo>
                    <a:lnTo>
                      <a:pt x="0" y="0"/>
                    </a:lnTo>
                    <a:lnTo>
                      <a:pt x="2" y="2"/>
                    </a:lnTo>
                    <a:lnTo>
                      <a:pt x="2"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3" name="Freeform 519">
                <a:extLst>
                  <a:ext uri="{FF2B5EF4-FFF2-40B4-BE49-F238E27FC236}">
                    <a16:creationId xmlns:a16="http://schemas.microsoft.com/office/drawing/2014/main" id="{1CAAE816-F9F2-4EED-891C-C4361B4D7472}"/>
                  </a:ext>
                </a:extLst>
              </p:cNvPr>
              <p:cNvSpPr>
                <a:spLocks/>
              </p:cNvSpPr>
              <p:nvPr/>
            </p:nvSpPr>
            <p:spPr bwMode="auto">
              <a:xfrm>
                <a:off x="6364" y="2409"/>
                <a:ext cx="94" cy="106"/>
              </a:xfrm>
              <a:custGeom>
                <a:avLst/>
                <a:gdLst>
                  <a:gd name="T0" fmla="*/ 90 w 94"/>
                  <a:gd name="T1" fmla="*/ 11 h 106"/>
                  <a:gd name="T2" fmla="*/ 94 w 94"/>
                  <a:gd name="T3" fmla="*/ 3 h 106"/>
                  <a:gd name="T4" fmla="*/ 86 w 94"/>
                  <a:gd name="T5" fmla="*/ 0 h 106"/>
                  <a:gd name="T6" fmla="*/ 80 w 94"/>
                  <a:gd name="T7" fmla="*/ 8 h 106"/>
                  <a:gd name="T8" fmla="*/ 67 w 94"/>
                  <a:gd name="T9" fmla="*/ 11 h 106"/>
                  <a:gd name="T10" fmla="*/ 56 w 94"/>
                  <a:gd name="T11" fmla="*/ 10 h 106"/>
                  <a:gd name="T12" fmla="*/ 45 w 94"/>
                  <a:gd name="T13" fmla="*/ 8 h 106"/>
                  <a:gd name="T14" fmla="*/ 34 w 94"/>
                  <a:gd name="T15" fmla="*/ 5 h 106"/>
                  <a:gd name="T16" fmla="*/ 29 w 94"/>
                  <a:gd name="T17" fmla="*/ 11 h 106"/>
                  <a:gd name="T18" fmla="*/ 18 w 94"/>
                  <a:gd name="T19" fmla="*/ 15 h 106"/>
                  <a:gd name="T20" fmla="*/ 16 w 94"/>
                  <a:gd name="T21" fmla="*/ 26 h 106"/>
                  <a:gd name="T22" fmla="*/ 16 w 94"/>
                  <a:gd name="T23" fmla="*/ 39 h 106"/>
                  <a:gd name="T24" fmla="*/ 12 w 94"/>
                  <a:gd name="T25" fmla="*/ 37 h 106"/>
                  <a:gd name="T26" fmla="*/ 8 w 94"/>
                  <a:gd name="T27" fmla="*/ 47 h 106"/>
                  <a:gd name="T28" fmla="*/ 5 w 94"/>
                  <a:gd name="T29" fmla="*/ 56 h 106"/>
                  <a:gd name="T30" fmla="*/ 2 w 94"/>
                  <a:gd name="T31" fmla="*/ 67 h 106"/>
                  <a:gd name="T32" fmla="*/ 5 w 94"/>
                  <a:gd name="T33" fmla="*/ 75 h 106"/>
                  <a:gd name="T34" fmla="*/ 12 w 94"/>
                  <a:gd name="T35" fmla="*/ 78 h 106"/>
                  <a:gd name="T36" fmla="*/ 10 w 94"/>
                  <a:gd name="T37" fmla="*/ 93 h 106"/>
                  <a:gd name="T38" fmla="*/ 13 w 94"/>
                  <a:gd name="T39" fmla="*/ 106 h 106"/>
                  <a:gd name="T40" fmla="*/ 23 w 94"/>
                  <a:gd name="T41" fmla="*/ 104 h 106"/>
                  <a:gd name="T42" fmla="*/ 23 w 94"/>
                  <a:gd name="T43" fmla="*/ 99 h 106"/>
                  <a:gd name="T44" fmla="*/ 23 w 94"/>
                  <a:gd name="T45" fmla="*/ 83 h 106"/>
                  <a:gd name="T46" fmla="*/ 24 w 94"/>
                  <a:gd name="T47" fmla="*/ 70 h 106"/>
                  <a:gd name="T48" fmla="*/ 27 w 94"/>
                  <a:gd name="T49" fmla="*/ 64 h 106"/>
                  <a:gd name="T50" fmla="*/ 34 w 94"/>
                  <a:gd name="T51" fmla="*/ 67 h 106"/>
                  <a:gd name="T52" fmla="*/ 32 w 94"/>
                  <a:gd name="T53" fmla="*/ 78 h 106"/>
                  <a:gd name="T54" fmla="*/ 40 w 94"/>
                  <a:gd name="T55" fmla="*/ 86 h 106"/>
                  <a:gd name="T56" fmla="*/ 42 w 94"/>
                  <a:gd name="T57" fmla="*/ 94 h 106"/>
                  <a:gd name="T58" fmla="*/ 48 w 94"/>
                  <a:gd name="T59" fmla="*/ 93 h 106"/>
                  <a:gd name="T60" fmla="*/ 56 w 94"/>
                  <a:gd name="T61" fmla="*/ 86 h 106"/>
                  <a:gd name="T62" fmla="*/ 64 w 94"/>
                  <a:gd name="T63" fmla="*/ 86 h 106"/>
                  <a:gd name="T64" fmla="*/ 61 w 94"/>
                  <a:gd name="T65" fmla="*/ 83 h 106"/>
                  <a:gd name="T66" fmla="*/ 55 w 94"/>
                  <a:gd name="T67" fmla="*/ 80 h 106"/>
                  <a:gd name="T68" fmla="*/ 53 w 94"/>
                  <a:gd name="T69" fmla="*/ 78 h 106"/>
                  <a:gd name="T70" fmla="*/ 51 w 94"/>
                  <a:gd name="T71" fmla="*/ 74 h 106"/>
                  <a:gd name="T72" fmla="*/ 53 w 94"/>
                  <a:gd name="T73" fmla="*/ 70 h 106"/>
                  <a:gd name="T74" fmla="*/ 51 w 94"/>
                  <a:gd name="T75" fmla="*/ 66 h 106"/>
                  <a:gd name="T76" fmla="*/ 42 w 94"/>
                  <a:gd name="T77" fmla="*/ 56 h 106"/>
                  <a:gd name="T78" fmla="*/ 40 w 94"/>
                  <a:gd name="T79" fmla="*/ 51 h 106"/>
                  <a:gd name="T80" fmla="*/ 47 w 94"/>
                  <a:gd name="T81" fmla="*/ 50 h 106"/>
                  <a:gd name="T82" fmla="*/ 61 w 94"/>
                  <a:gd name="T83" fmla="*/ 40 h 106"/>
                  <a:gd name="T84" fmla="*/ 67 w 94"/>
                  <a:gd name="T85" fmla="*/ 39 h 106"/>
                  <a:gd name="T86" fmla="*/ 61 w 94"/>
                  <a:gd name="T87" fmla="*/ 32 h 106"/>
                  <a:gd name="T88" fmla="*/ 50 w 94"/>
                  <a:gd name="T89" fmla="*/ 37 h 106"/>
                  <a:gd name="T90" fmla="*/ 40 w 94"/>
                  <a:gd name="T91" fmla="*/ 35 h 106"/>
                  <a:gd name="T92" fmla="*/ 29 w 94"/>
                  <a:gd name="T93" fmla="*/ 45 h 106"/>
                  <a:gd name="T94" fmla="*/ 20 w 94"/>
                  <a:gd name="T95" fmla="*/ 31 h 106"/>
                  <a:gd name="T96" fmla="*/ 27 w 94"/>
                  <a:gd name="T97" fmla="*/ 16 h 106"/>
                  <a:gd name="T98" fmla="*/ 45 w 94"/>
                  <a:gd name="T99" fmla="*/ 16 h 106"/>
                  <a:gd name="T100" fmla="*/ 56 w 94"/>
                  <a:gd name="T101" fmla="*/ 18 h 106"/>
                  <a:gd name="T102" fmla="*/ 66 w 94"/>
                  <a:gd name="T103" fmla="*/ 18 h 106"/>
                  <a:gd name="T104" fmla="*/ 85 w 94"/>
                  <a:gd name="T105" fmla="*/ 1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4" h="106">
                    <a:moveTo>
                      <a:pt x="85" y="15"/>
                    </a:moveTo>
                    <a:lnTo>
                      <a:pt x="86" y="13"/>
                    </a:lnTo>
                    <a:lnTo>
                      <a:pt x="88" y="13"/>
                    </a:lnTo>
                    <a:lnTo>
                      <a:pt x="90" y="11"/>
                    </a:lnTo>
                    <a:lnTo>
                      <a:pt x="91" y="10"/>
                    </a:lnTo>
                    <a:lnTo>
                      <a:pt x="91" y="7"/>
                    </a:lnTo>
                    <a:lnTo>
                      <a:pt x="93" y="5"/>
                    </a:lnTo>
                    <a:lnTo>
                      <a:pt x="94" y="3"/>
                    </a:lnTo>
                    <a:lnTo>
                      <a:pt x="93" y="3"/>
                    </a:lnTo>
                    <a:lnTo>
                      <a:pt x="93" y="0"/>
                    </a:lnTo>
                    <a:lnTo>
                      <a:pt x="90" y="0"/>
                    </a:lnTo>
                    <a:lnTo>
                      <a:pt x="86" y="0"/>
                    </a:lnTo>
                    <a:lnTo>
                      <a:pt x="86" y="3"/>
                    </a:lnTo>
                    <a:lnTo>
                      <a:pt x="83" y="5"/>
                    </a:lnTo>
                    <a:lnTo>
                      <a:pt x="83" y="7"/>
                    </a:lnTo>
                    <a:lnTo>
                      <a:pt x="80" y="8"/>
                    </a:lnTo>
                    <a:lnTo>
                      <a:pt x="78" y="10"/>
                    </a:lnTo>
                    <a:lnTo>
                      <a:pt x="77" y="11"/>
                    </a:lnTo>
                    <a:lnTo>
                      <a:pt x="74" y="11"/>
                    </a:lnTo>
                    <a:lnTo>
                      <a:pt x="67" y="11"/>
                    </a:lnTo>
                    <a:lnTo>
                      <a:pt x="61" y="10"/>
                    </a:lnTo>
                    <a:lnTo>
                      <a:pt x="59" y="11"/>
                    </a:lnTo>
                    <a:lnTo>
                      <a:pt x="59" y="11"/>
                    </a:lnTo>
                    <a:lnTo>
                      <a:pt x="56" y="10"/>
                    </a:lnTo>
                    <a:lnTo>
                      <a:pt x="55" y="10"/>
                    </a:lnTo>
                    <a:lnTo>
                      <a:pt x="51" y="10"/>
                    </a:lnTo>
                    <a:lnTo>
                      <a:pt x="48" y="8"/>
                    </a:lnTo>
                    <a:lnTo>
                      <a:pt x="45" y="8"/>
                    </a:lnTo>
                    <a:lnTo>
                      <a:pt x="43" y="10"/>
                    </a:lnTo>
                    <a:lnTo>
                      <a:pt x="42" y="8"/>
                    </a:lnTo>
                    <a:lnTo>
                      <a:pt x="39" y="5"/>
                    </a:lnTo>
                    <a:lnTo>
                      <a:pt x="34" y="5"/>
                    </a:lnTo>
                    <a:lnTo>
                      <a:pt x="32" y="5"/>
                    </a:lnTo>
                    <a:lnTo>
                      <a:pt x="32" y="8"/>
                    </a:lnTo>
                    <a:lnTo>
                      <a:pt x="29" y="10"/>
                    </a:lnTo>
                    <a:lnTo>
                      <a:pt x="29" y="11"/>
                    </a:lnTo>
                    <a:lnTo>
                      <a:pt x="26" y="13"/>
                    </a:lnTo>
                    <a:lnTo>
                      <a:pt x="23" y="13"/>
                    </a:lnTo>
                    <a:lnTo>
                      <a:pt x="20" y="13"/>
                    </a:lnTo>
                    <a:lnTo>
                      <a:pt x="18" y="15"/>
                    </a:lnTo>
                    <a:lnTo>
                      <a:pt x="18" y="16"/>
                    </a:lnTo>
                    <a:lnTo>
                      <a:pt x="15" y="19"/>
                    </a:lnTo>
                    <a:lnTo>
                      <a:pt x="15" y="23"/>
                    </a:lnTo>
                    <a:lnTo>
                      <a:pt x="16" y="26"/>
                    </a:lnTo>
                    <a:lnTo>
                      <a:pt x="16" y="31"/>
                    </a:lnTo>
                    <a:lnTo>
                      <a:pt x="15" y="32"/>
                    </a:lnTo>
                    <a:lnTo>
                      <a:pt x="16" y="35"/>
                    </a:lnTo>
                    <a:lnTo>
                      <a:pt x="16" y="39"/>
                    </a:lnTo>
                    <a:lnTo>
                      <a:pt x="16" y="37"/>
                    </a:lnTo>
                    <a:lnTo>
                      <a:pt x="15" y="34"/>
                    </a:lnTo>
                    <a:lnTo>
                      <a:pt x="13" y="35"/>
                    </a:lnTo>
                    <a:lnTo>
                      <a:pt x="12" y="37"/>
                    </a:lnTo>
                    <a:lnTo>
                      <a:pt x="8" y="39"/>
                    </a:lnTo>
                    <a:lnTo>
                      <a:pt x="8" y="42"/>
                    </a:lnTo>
                    <a:lnTo>
                      <a:pt x="8" y="45"/>
                    </a:lnTo>
                    <a:lnTo>
                      <a:pt x="8" y="47"/>
                    </a:lnTo>
                    <a:lnTo>
                      <a:pt x="8" y="53"/>
                    </a:lnTo>
                    <a:lnTo>
                      <a:pt x="8" y="53"/>
                    </a:lnTo>
                    <a:lnTo>
                      <a:pt x="7" y="56"/>
                    </a:lnTo>
                    <a:lnTo>
                      <a:pt x="5" y="56"/>
                    </a:lnTo>
                    <a:lnTo>
                      <a:pt x="5" y="61"/>
                    </a:lnTo>
                    <a:lnTo>
                      <a:pt x="2" y="62"/>
                    </a:lnTo>
                    <a:lnTo>
                      <a:pt x="2" y="66"/>
                    </a:lnTo>
                    <a:lnTo>
                      <a:pt x="2" y="67"/>
                    </a:lnTo>
                    <a:lnTo>
                      <a:pt x="0" y="69"/>
                    </a:lnTo>
                    <a:lnTo>
                      <a:pt x="2" y="74"/>
                    </a:lnTo>
                    <a:lnTo>
                      <a:pt x="4" y="77"/>
                    </a:lnTo>
                    <a:lnTo>
                      <a:pt x="5" y="75"/>
                    </a:lnTo>
                    <a:lnTo>
                      <a:pt x="7" y="75"/>
                    </a:lnTo>
                    <a:lnTo>
                      <a:pt x="8" y="75"/>
                    </a:lnTo>
                    <a:lnTo>
                      <a:pt x="10" y="75"/>
                    </a:lnTo>
                    <a:lnTo>
                      <a:pt x="12" y="78"/>
                    </a:lnTo>
                    <a:lnTo>
                      <a:pt x="13" y="85"/>
                    </a:lnTo>
                    <a:lnTo>
                      <a:pt x="12" y="86"/>
                    </a:lnTo>
                    <a:lnTo>
                      <a:pt x="12" y="91"/>
                    </a:lnTo>
                    <a:lnTo>
                      <a:pt x="10" y="93"/>
                    </a:lnTo>
                    <a:lnTo>
                      <a:pt x="8" y="99"/>
                    </a:lnTo>
                    <a:lnTo>
                      <a:pt x="10" y="104"/>
                    </a:lnTo>
                    <a:lnTo>
                      <a:pt x="12" y="104"/>
                    </a:lnTo>
                    <a:lnTo>
                      <a:pt x="13" y="106"/>
                    </a:lnTo>
                    <a:lnTo>
                      <a:pt x="16" y="106"/>
                    </a:lnTo>
                    <a:lnTo>
                      <a:pt x="18" y="104"/>
                    </a:lnTo>
                    <a:lnTo>
                      <a:pt x="20" y="104"/>
                    </a:lnTo>
                    <a:lnTo>
                      <a:pt x="23" y="104"/>
                    </a:lnTo>
                    <a:lnTo>
                      <a:pt x="24" y="106"/>
                    </a:lnTo>
                    <a:lnTo>
                      <a:pt x="24" y="104"/>
                    </a:lnTo>
                    <a:lnTo>
                      <a:pt x="24" y="101"/>
                    </a:lnTo>
                    <a:lnTo>
                      <a:pt x="23" y="99"/>
                    </a:lnTo>
                    <a:lnTo>
                      <a:pt x="21" y="96"/>
                    </a:lnTo>
                    <a:lnTo>
                      <a:pt x="23" y="93"/>
                    </a:lnTo>
                    <a:lnTo>
                      <a:pt x="24" y="88"/>
                    </a:lnTo>
                    <a:lnTo>
                      <a:pt x="23" y="83"/>
                    </a:lnTo>
                    <a:lnTo>
                      <a:pt x="23" y="83"/>
                    </a:lnTo>
                    <a:lnTo>
                      <a:pt x="24" y="78"/>
                    </a:lnTo>
                    <a:lnTo>
                      <a:pt x="26" y="75"/>
                    </a:lnTo>
                    <a:lnTo>
                      <a:pt x="24" y="70"/>
                    </a:lnTo>
                    <a:lnTo>
                      <a:pt x="23" y="69"/>
                    </a:lnTo>
                    <a:lnTo>
                      <a:pt x="23" y="67"/>
                    </a:lnTo>
                    <a:lnTo>
                      <a:pt x="26" y="66"/>
                    </a:lnTo>
                    <a:lnTo>
                      <a:pt x="27" y="64"/>
                    </a:lnTo>
                    <a:lnTo>
                      <a:pt x="31" y="62"/>
                    </a:lnTo>
                    <a:lnTo>
                      <a:pt x="34" y="64"/>
                    </a:lnTo>
                    <a:lnTo>
                      <a:pt x="32" y="66"/>
                    </a:lnTo>
                    <a:lnTo>
                      <a:pt x="34" y="67"/>
                    </a:lnTo>
                    <a:lnTo>
                      <a:pt x="34" y="70"/>
                    </a:lnTo>
                    <a:lnTo>
                      <a:pt x="32" y="74"/>
                    </a:lnTo>
                    <a:lnTo>
                      <a:pt x="31" y="75"/>
                    </a:lnTo>
                    <a:lnTo>
                      <a:pt x="32" y="78"/>
                    </a:lnTo>
                    <a:lnTo>
                      <a:pt x="35" y="78"/>
                    </a:lnTo>
                    <a:lnTo>
                      <a:pt x="37" y="82"/>
                    </a:lnTo>
                    <a:lnTo>
                      <a:pt x="40" y="83"/>
                    </a:lnTo>
                    <a:lnTo>
                      <a:pt x="40" y="86"/>
                    </a:lnTo>
                    <a:lnTo>
                      <a:pt x="39" y="85"/>
                    </a:lnTo>
                    <a:lnTo>
                      <a:pt x="39" y="91"/>
                    </a:lnTo>
                    <a:lnTo>
                      <a:pt x="39" y="93"/>
                    </a:lnTo>
                    <a:lnTo>
                      <a:pt x="42" y="94"/>
                    </a:lnTo>
                    <a:lnTo>
                      <a:pt x="43" y="94"/>
                    </a:lnTo>
                    <a:lnTo>
                      <a:pt x="47" y="94"/>
                    </a:lnTo>
                    <a:lnTo>
                      <a:pt x="48" y="94"/>
                    </a:lnTo>
                    <a:lnTo>
                      <a:pt x="48" y="93"/>
                    </a:lnTo>
                    <a:lnTo>
                      <a:pt x="48" y="91"/>
                    </a:lnTo>
                    <a:lnTo>
                      <a:pt x="50" y="90"/>
                    </a:lnTo>
                    <a:lnTo>
                      <a:pt x="53" y="88"/>
                    </a:lnTo>
                    <a:lnTo>
                      <a:pt x="56" y="86"/>
                    </a:lnTo>
                    <a:lnTo>
                      <a:pt x="59" y="86"/>
                    </a:lnTo>
                    <a:lnTo>
                      <a:pt x="61" y="85"/>
                    </a:lnTo>
                    <a:lnTo>
                      <a:pt x="63" y="86"/>
                    </a:lnTo>
                    <a:lnTo>
                      <a:pt x="64" y="86"/>
                    </a:lnTo>
                    <a:lnTo>
                      <a:pt x="66" y="83"/>
                    </a:lnTo>
                    <a:lnTo>
                      <a:pt x="66" y="83"/>
                    </a:lnTo>
                    <a:lnTo>
                      <a:pt x="61" y="83"/>
                    </a:lnTo>
                    <a:lnTo>
                      <a:pt x="61" y="83"/>
                    </a:lnTo>
                    <a:lnTo>
                      <a:pt x="59" y="83"/>
                    </a:lnTo>
                    <a:lnTo>
                      <a:pt x="56" y="83"/>
                    </a:lnTo>
                    <a:lnTo>
                      <a:pt x="56" y="82"/>
                    </a:lnTo>
                    <a:lnTo>
                      <a:pt x="55" y="80"/>
                    </a:lnTo>
                    <a:lnTo>
                      <a:pt x="55" y="80"/>
                    </a:lnTo>
                    <a:lnTo>
                      <a:pt x="55" y="78"/>
                    </a:lnTo>
                    <a:lnTo>
                      <a:pt x="53" y="80"/>
                    </a:lnTo>
                    <a:lnTo>
                      <a:pt x="53" y="78"/>
                    </a:lnTo>
                    <a:lnTo>
                      <a:pt x="50" y="77"/>
                    </a:lnTo>
                    <a:lnTo>
                      <a:pt x="50" y="75"/>
                    </a:lnTo>
                    <a:lnTo>
                      <a:pt x="51" y="74"/>
                    </a:lnTo>
                    <a:lnTo>
                      <a:pt x="51" y="74"/>
                    </a:lnTo>
                    <a:lnTo>
                      <a:pt x="53" y="74"/>
                    </a:lnTo>
                    <a:lnTo>
                      <a:pt x="51" y="72"/>
                    </a:lnTo>
                    <a:lnTo>
                      <a:pt x="53" y="72"/>
                    </a:lnTo>
                    <a:lnTo>
                      <a:pt x="53" y="70"/>
                    </a:lnTo>
                    <a:lnTo>
                      <a:pt x="53" y="69"/>
                    </a:lnTo>
                    <a:lnTo>
                      <a:pt x="50" y="67"/>
                    </a:lnTo>
                    <a:lnTo>
                      <a:pt x="51" y="67"/>
                    </a:lnTo>
                    <a:lnTo>
                      <a:pt x="51" y="66"/>
                    </a:lnTo>
                    <a:lnTo>
                      <a:pt x="48" y="64"/>
                    </a:lnTo>
                    <a:lnTo>
                      <a:pt x="47" y="64"/>
                    </a:lnTo>
                    <a:lnTo>
                      <a:pt x="47" y="61"/>
                    </a:lnTo>
                    <a:lnTo>
                      <a:pt x="42" y="56"/>
                    </a:lnTo>
                    <a:lnTo>
                      <a:pt x="40" y="54"/>
                    </a:lnTo>
                    <a:lnTo>
                      <a:pt x="39" y="53"/>
                    </a:lnTo>
                    <a:lnTo>
                      <a:pt x="39" y="51"/>
                    </a:lnTo>
                    <a:lnTo>
                      <a:pt x="40" y="51"/>
                    </a:lnTo>
                    <a:lnTo>
                      <a:pt x="40" y="53"/>
                    </a:lnTo>
                    <a:lnTo>
                      <a:pt x="43" y="53"/>
                    </a:lnTo>
                    <a:lnTo>
                      <a:pt x="45" y="51"/>
                    </a:lnTo>
                    <a:lnTo>
                      <a:pt x="47" y="50"/>
                    </a:lnTo>
                    <a:lnTo>
                      <a:pt x="51" y="48"/>
                    </a:lnTo>
                    <a:lnTo>
                      <a:pt x="56" y="45"/>
                    </a:lnTo>
                    <a:lnTo>
                      <a:pt x="58" y="42"/>
                    </a:lnTo>
                    <a:lnTo>
                      <a:pt x="61" y="40"/>
                    </a:lnTo>
                    <a:lnTo>
                      <a:pt x="61" y="37"/>
                    </a:lnTo>
                    <a:lnTo>
                      <a:pt x="63" y="37"/>
                    </a:lnTo>
                    <a:lnTo>
                      <a:pt x="66" y="39"/>
                    </a:lnTo>
                    <a:lnTo>
                      <a:pt x="67" y="39"/>
                    </a:lnTo>
                    <a:lnTo>
                      <a:pt x="71" y="35"/>
                    </a:lnTo>
                    <a:lnTo>
                      <a:pt x="71" y="32"/>
                    </a:lnTo>
                    <a:lnTo>
                      <a:pt x="67" y="32"/>
                    </a:lnTo>
                    <a:lnTo>
                      <a:pt x="61" y="32"/>
                    </a:lnTo>
                    <a:lnTo>
                      <a:pt x="58" y="34"/>
                    </a:lnTo>
                    <a:lnTo>
                      <a:pt x="55" y="34"/>
                    </a:lnTo>
                    <a:lnTo>
                      <a:pt x="51" y="35"/>
                    </a:lnTo>
                    <a:lnTo>
                      <a:pt x="50" y="37"/>
                    </a:lnTo>
                    <a:lnTo>
                      <a:pt x="47" y="37"/>
                    </a:lnTo>
                    <a:lnTo>
                      <a:pt x="45" y="39"/>
                    </a:lnTo>
                    <a:lnTo>
                      <a:pt x="42" y="37"/>
                    </a:lnTo>
                    <a:lnTo>
                      <a:pt x="40" y="35"/>
                    </a:lnTo>
                    <a:lnTo>
                      <a:pt x="37" y="39"/>
                    </a:lnTo>
                    <a:lnTo>
                      <a:pt x="35" y="43"/>
                    </a:lnTo>
                    <a:lnTo>
                      <a:pt x="32" y="45"/>
                    </a:lnTo>
                    <a:lnTo>
                      <a:pt x="29" y="45"/>
                    </a:lnTo>
                    <a:lnTo>
                      <a:pt x="29" y="43"/>
                    </a:lnTo>
                    <a:lnTo>
                      <a:pt x="26" y="39"/>
                    </a:lnTo>
                    <a:lnTo>
                      <a:pt x="21" y="37"/>
                    </a:lnTo>
                    <a:lnTo>
                      <a:pt x="20" y="31"/>
                    </a:lnTo>
                    <a:lnTo>
                      <a:pt x="20" y="26"/>
                    </a:lnTo>
                    <a:lnTo>
                      <a:pt x="23" y="21"/>
                    </a:lnTo>
                    <a:lnTo>
                      <a:pt x="24" y="18"/>
                    </a:lnTo>
                    <a:lnTo>
                      <a:pt x="27" y="16"/>
                    </a:lnTo>
                    <a:lnTo>
                      <a:pt x="32" y="19"/>
                    </a:lnTo>
                    <a:lnTo>
                      <a:pt x="37" y="19"/>
                    </a:lnTo>
                    <a:lnTo>
                      <a:pt x="42" y="16"/>
                    </a:lnTo>
                    <a:lnTo>
                      <a:pt x="45" y="16"/>
                    </a:lnTo>
                    <a:lnTo>
                      <a:pt x="47" y="18"/>
                    </a:lnTo>
                    <a:lnTo>
                      <a:pt x="48" y="18"/>
                    </a:lnTo>
                    <a:lnTo>
                      <a:pt x="51" y="18"/>
                    </a:lnTo>
                    <a:lnTo>
                      <a:pt x="56" y="18"/>
                    </a:lnTo>
                    <a:lnTo>
                      <a:pt x="59" y="18"/>
                    </a:lnTo>
                    <a:lnTo>
                      <a:pt x="61" y="18"/>
                    </a:lnTo>
                    <a:lnTo>
                      <a:pt x="64" y="18"/>
                    </a:lnTo>
                    <a:lnTo>
                      <a:pt x="66" y="18"/>
                    </a:lnTo>
                    <a:lnTo>
                      <a:pt x="67" y="19"/>
                    </a:lnTo>
                    <a:lnTo>
                      <a:pt x="69" y="21"/>
                    </a:lnTo>
                    <a:lnTo>
                      <a:pt x="80" y="18"/>
                    </a:lnTo>
                    <a:lnTo>
                      <a:pt x="85" y="15"/>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4" name="Freeform 520">
                <a:extLst>
                  <a:ext uri="{FF2B5EF4-FFF2-40B4-BE49-F238E27FC236}">
                    <a16:creationId xmlns:a16="http://schemas.microsoft.com/office/drawing/2014/main" id="{BF1F0D88-456B-49A7-87AF-663424EC8419}"/>
                  </a:ext>
                </a:extLst>
              </p:cNvPr>
              <p:cNvSpPr>
                <a:spLocks/>
              </p:cNvSpPr>
              <p:nvPr/>
            </p:nvSpPr>
            <p:spPr bwMode="auto">
              <a:xfrm>
                <a:off x="6430" y="2459"/>
                <a:ext cx="1" cy="1"/>
              </a:xfrm>
              <a:custGeom>
                <a:avLst/>
                <a:gdLst>
                  <a:gd name="T0" fmla="*/ 0 w 1"/>
                  <a:gd name="T1" fmla="*/ 1 h 1"/>
                  <a:gd name="T2" fmla="*/ 1 w 1"/>
                  <a:gd name="T3" fmla="*/ 1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lnTo>
                      <a:pt x="1" y="1"/>
                    </a:lnTo>
                    <a:lnTo>
                      <a:pt x="1" y="0"/>
                    </a:lnTo>
                    <a:lnTo>
                      <a:pt x="0" y="1"/>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5" name="Freeform 521">
                <a:extLst>
                  <a:ext uri="{FF2B5EF4-FFF2-40B4-BE49-F238E27FC236}">
                    <a16:creationId xmlns:a16="http://schemas.microsoft.com/office/drawing/2014/main" id="{CDC2D8EE-9F4F-4E5A-BD03-8DAA3576D28F}"/>
                  </a:ext>
                </a:extLst>
              </p:cNvPr>
              <p:cNvSpPr>
                <a:spLocks/>
              </p:cNvSpPr>
              <p:nvPr/>
            </p:nvSpPr>
            <p:spPr bwMode="auto">
              <a:xfrm>
                <a:off x="6433" y="2456"/>
                <a:ext cx="3" cy="1"/>
              </a:xfrm>
              <a:custGeom>
                <a:avLst/>
                <a:gdLst>
                  <a:gd name="T0" fmla="*/ 3 w 3"/>
                  <a:gd name="T1" fmla="*/ 1 h 1"/>
                  <a:gd name="T2" fmla="*/ 2 w 3"/>
                  <a:gd name="T3" fmla="*/ 0 h 1"/>
                  <a:gd name="T4" fmla="*/ 0 w 3"/>
                  <a:gd name="T5" fmla="*/ 1 h 1"/>
                  <a:gd name="T6" fmla="*/ 3 w 3"/>
                  <a:gd name="T7" fmla="*/ 1 h 1"/>
                </a:gdLst>
                <a:ahLst/>
                <a:cxnLst>
                  <a:cxn ang="0">
                    <a:pos x="T0" y="T1"/>
                  </a:cxn>
                  <a:cxn ang="0">
                    <a:pos x="T2" y="T3"/>
                  </a:cxn>
                  <a:cxn ang="0">
                    <a:pos x="T4" y="T5"/>
                  </a:cxn>
                  <a:cxn ang="0">
                    <a:pos x="T6" y="T7"/>
                  </a:cxn>
                </a:cxnLst>
                <a:rect l="0" t="0" r="r" b="b"/>
                <a:pathLst>
                  <a:path w="3" h="1">
                    <a:moveTo>
                      <a:pt x="3" y="1"/>
                    </a:moveTo>
                    <a:lnTo>
                      <a:pt x="2" y="0"/>
                    </a:lnTo>
                    <a:lnTo>
                      <a:pt x="0" y="1"/>
                    </a:lnTo>
                    <a:lnTo>
                      <a:pt x="3" y="1"/>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6" name="Freeform 522">
                <a:extLst>
                  <a:ext uri="{FF2B5EF4-FFF2-40B4-BE49-F238E27FC236}">
                    <a16:creationId xmlns:a16="http://schemas.microsoft.com/office/drawing/2014/main" id="{68F5216C-01EF-41FF-B5E6-940D8CAC3AC3}"/>
                  </a:ext>
                </a:extLst>
              </p:cNvPr>
              <p:cNvSpPr>
                <a:spLocks/>
              </p:cNvSpPr>
              <p:nvPr/>
            </p:nvSpPr>
            <p:spPr bwMode="auto">
              <a:xfrm>
                <a:off x="6522" y="2457"/>
                <a:ext cx="10" cy="5"/>
              </a:xfrm>
              <a:custGeom>
                <a:avLst/>
                <a:gdLst>
                  <a:gd name="T0" fmla="*/ 5 w 10"/>
                  <a:gd name="T1" fmla="*/ 5 h 5"/>
                  <a:gd name="T2" fmla="*/ 10 w 10"/>
                  <a:gd name="T3" fmla="*/ 5 h 5"/>
                  <a:gd name="T4" fmla="*/ 8 w 10"/>
                  <a:gd name="T5" fmla="*/ 3 h 5"/>
                  <a:gd name="T6" fmla="*/ 8 w 10"/>
                  <a:gd name="T7" fmla="*/ 2 h 5"/>
                  <a:gd name="T8" fmla="*/ 7 w 10"/>
                  <a:gd name="T9" fmla="*/ 0 h 5"/>
                  <a:gd name="T10" fmla="*/ 2 w 10"/>
                  <a:gd name="T11" fmla="*/ 2 h 5"/>
                  <a:gd name="T12" fmla="*/ 0 w 10"/>
                  <a:gd name="T13" fmla="*/ 3 h 5"/>
                  <a:gd name="T14" fmla="*/ 0 w 10"/>
                  <a:gd name="T15" fmla="*/ 3 h 5"/>
                  <a:gd name="T16" fmla="*/ 5 w 10"/>
                  <a:gd name="T1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5">
                    <a:moveTo>
                      <a:pt x="5" y="5"/>
                    </a:moveTo>
                    <a:lnTo>
                      <a:pt x="10" y="5"/>
                    </a:lnTo>
                    <a:lnTo>
                      <a:pt x="8" y="3"/>
                    </a:lnTo>
                    <a:lnTo>
                      <a:pt x="8" y="2"/>
                    </a:lnTo>
                    <a:lnTo>
                      <a:pt x="7" y="0"/>
                    </a:lnTo>
                    <a:lnTo>
                      <a:pt x="2" y="2"/>
                    </a:lnTo>
                    <a:lnTo>
                      <a:pt x="0" y="3"/>
                    </a:lnTo>
                    <a:lnTo>
                      <a:pt x="0" y="3"/>
                    </a:lnTo>
                    <a:lnTo>
                      <a:pt x="5" y="5"/>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7" name="Freeform 523">
                <a:extLst>
                  <a:ext uri="{FF2B5EF4-FFF2-40B4-BE49-F238E27FC236}">
                    <a16:creationId xmlns:a16="http://schemas.microsoft.com/office/drawing/2014/main" id="{C1EB9B93-4A61-4A6B-AD67-532D407F268C}"/>
                  </a:ext>
                </a:extLst>
              </p:cNvPr>
              <p:cNvSpPr>
                <a:spLocks/>
              </p:cNvSpPr>
              <p:nvPr/>
            </p:nvSpPr>
            <p:spPr bwMode="auto">
              <a:xfrm>
                <a:off x="6487" y="2440"/>
                <a:ext cx="8" cy="6"/>
              </a:xfrm>
              <a:custGeom>
                <a:avLst/>
                <a:gdLst>
                  <a:gd name="T0" fmla="*/ 3 w 8"/>
                  <a:gd name="T1" fmla="*/ 0 h 6"/>
                  <a:gd name="T2" fmla="*/ 2 w 8"/>
                  <a:gd name="T3" fmla="*/ 0 h 6"/>
                  <a:gd name="T4" fmla="*/ 0 w 8"/>
                  <a:gd name="T5" fmla="*/ 1 h 6"/>
                  <a:gd name="T6" fmla="*/ 0 w 8"/>
                  <a:gd name="T7" fmla="*/ 3 h 6"/>
                  <a:gd name="T8" fmla="*/ 2 w 8"/>
                  <a:gd name="T9" fmla="*/ 4 h 6"/>
                  <a:gd name="T10" fmla="*/ 5 w 8"/>
                  <a:gd name="T11" fmla="*/ 4 h 6"/>
                  <a:gd name="T12" fmla="*/ 6 w 8"/>
                  <a:gd name="T13" fmla="*/ 6 h 6"/>
                  <a:gd name="T14" fmla="*/ 8 w 8"/>
                  <a:gd name="T15" fmla="*/ 4 h 6"/>
                  <a:gd name="T16" fmla="*/ 6 w 8"/>
                  <a:gd name="T17" fmla="*/ 3 h 6"/>
                  <a:gd name="T18" fmla="*/ 5 w 8"/>
                  <a:gd name="T19" fmla="*/ 3 h 6"/>
                  <a:gd name="T20" fmla="*/ 5 w 8"/>
                  <a:gd name="T21" fmla="*/ 1 h 6"/>
                  <a:gd name="T22" fmla="*/ 3 w 8"/>
                  <a:gd name="T23"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 h="6">
                    <a:moveTo>
                      <a:pt x="3" y="0"/>
                    </a:moveTo>
                    <a:lnTo>
                      <a:pt x="2" y="0"/>
                    </a:lnTo>
                    <a:lnTo>
                      <a:pt x="0" y="1"/>
                    </a:lnTo>
                    <a:lnTo>
                      <a:pt x="0" y="3"/>
                    </a:lnTo>
                    <a:lnTo>
                      <a:pt x="2" y="4"/>
                    </a:lnTo>
                    <a:lnTo>
                      <a:pt x="5" y="4"/>
                    </a:lnTo>
                    <a:lnTo>
                      <a:pt x="6" y="6"/>
                    </a:lnTo>
                    <a:lnTo>
                      <a:pt x="8" y="4"/>
                    </a:lnTo>
                    <a:lnTo>
                      <a:pt x="6" y="3"/>
                    </a:lnTo>
                    <a:lnTo>
                      <a:pt x="5" y="3"/>
                    </a:lnTo>
                    <a:lnTo>
                      <a:pt x="5" y="1"/>
                    </a:lnTo>
                    <a:lnTo>
                      <a:pt x="3"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8" name="Freeform 524">
                <a:extLst>
                  <a:ext uri="{FF2B5EF4-FFF2-40B4-BE49-F238E27FC236}">
                    <a16:creationId xmlns:a16="http://schemas.microsoft.com/office/drawing/2014/main" id="{DC704C7B-4C3F-4CA6-BAD6-5FAF26548E70}"/>
                  </a:ext>
                </a:extLst>
              </p:cNvPr>
              <p:cNvSpPr>
                <a:spLocks/>
              </p:cNvSpPr>
              <p:nvPr/>
            </p:nvSpPr>
            <p:spPr bwMode="auto">
              <a:xfrm>
                <a:off x="6407" y="2507"/>
                <a:ext cx="4" cy="6"/>
              </a:xfrm>
              <a:custGeom>
                <a:avLst/>
                <a:gdLst>
                  <a:gd name="T0" fmla="*/ 0 w 4"/>
                  <a:gd name="T1" fmla="*/ 0 h 6"/>
                  <a:gd name="T2" fmla="*/ 0 w 4"/>
                  <a:gd name="T3" fmla="*/ 1 h 6"/>
                  <a:gd name="T4" fmla="*/ 0 w 4"/>
                  <a:gd name="T5" fmla="*/ 3 h 6"/>
                  <a:gd name="T6" fmla="*/ 0 w 4"/>
                  <a:gd name="T7" fmla="*/ 4 h 6"/>
                  <a:gd name="T8" fmla="*/ 2 w 4"/>
                  <a:gd name="T9" fmla="*/ 6 h 6"/>
                  <a:gd name="T10" fmla="*/ 4 w 4"/>
                  <a:gd name="T11" fmla="*/ 4 h 6"/>
                  <a:gd name="T12" fmla="*/ 4 w 4"/>
                  <a:gd name="T13" fmla="*/ 1 h 6"/>
                  <a:gd name="T14" fmla="*/ 2 w 4"/>
                  <a:gd name="T15" fmla="*/ 0 h 6"/>
                  <a:gd name="T16" fmla="*/ 0 w 4"/>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6">
                    <a:moveTo>
                      <a:pt x="0" y="0"/>
                    </a:moveTo>
                    <a:lnTo>
                      <a:pt x="0" y="1"/>
                    </a:lnTo>
                    <a:lnTo>
                      <a:pt x="0" y="3"/>
                    </a:lnTo>
                    <a:lnTo>
                      <a:pt x="0" y="4"/>
                    </a:lnTo>
                    <a:lnTo>
                      <a:pt x="2" y="6"/>
                    </a:lnTo>
                    <a:lnTo>
                      <a:pt x="4" y="4"/>
                    </a:lnTo>
                    <a:lnTo>
                      <a:pt x="4" y="1"/>
                    </a:lnTo>
                    <a:lnTo>
                      <a:pt x="2" y="0"/>
                    </a:lnTo>
                    <a:lnTo>
                      <a:pt x="0"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9" name="Freeform 525">
                <a:extLst>
                  <a:ext uri="{FF2B5EF4-FFF2-40B4-BE49-F238E27FC236}">
                    <a16:creationId xmlns:a16="http://schemas.microsoft.com/office/drawing/2014/main" id="{59800F1C-729B-4CCA-9552-A70B70251CBD}"/>
                  </a:ext>
                </a:extLst>
              </p:cNvPr>
              <p:cNvSpPr>
                <a:spLocks/>
              </p:cNvSpPr>
              <p:nvPr/>
            </p:nvSpPr>
            <p:spPr bwMode="auto">
              <a:xfrm>
                <a:off x="6388" y="2535"/>
                <a:ext cx="3" cy="2"/>
              </a:xfrm>
              <a:custGeom>
                <a:avLst/>
                <a:gdLst>
                  <a:gd name="T0" fmla="*/ 3 w 3"/>
                  <a:gd name="T1" fmla="*/ 2 h 2"/>
                  <a:gd name="T2" fmla="*/ 2 w 3"/>
                  <a:gd name="T3" fmla="*/ 0 h 2"/>
                  <a:gd name="T4" fmla="*/ 0 w 3"/>
                  <a:gd name="T5" fmla="*/ 2 h 2"/>
                  <a:gd name="T6" fmla="*/ 2 w 3"/>
                  <a:gd name="T7" fmla="*/ 2 h 2"/>
                  <a:gd name="T8" fmla="*/ 3 w 3"/>
                  <a:gd name="T9" fmla="*/ 2 h 2"/>
                </a:gdLst>
                <a:ahLst/>
                <a:cxnLst>
                  <a:cxn ang="0">
                    <a:pos x="T0" y="T1"/>
                  </a:cxn>
                  <a:cxn ang="0">
                    <a:pos x="T2" y="T3"/>
                  </a:cxn>
                  <a:cxn ang="0">
                    <a:pos x="T4" y="T5"/>
                  </a:cxn>
                  <a:cxn ang="0">
                    <a:pos x="T6" y="T7"/>
                  </a:cxn>
                  <a:cxn ang="0">
                    <a:pos x="T8" y="T9"/>
                  </a:cxn>
                </a:cxnLst>
                <a:rect l="0" t="0" r="r" b="b"/>
                <a:pathLst>
                  <a:path w="3" h="2">
                    <a:moveTo>
                      <a:pt x="3" y="2"/>
                    </a:moveTo>
                    <a:lnTo>
                      <a:pt x="2" y="0"/>
                    </a:lnTo>
                    <a:lnTo>
                      <a:pt x="0" y="2"/>
                    </a:lnTo>
                    <a:lnTo>
                      <a:pt x="2" y="2"/>
                    </a:lnTo>
                    <a:lnTo>
                      <a:pt x="3" y="2"/>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0" name="Freeform 526">
                <a:extLst>
                  <a:ext uri="{FF2B5EF4-FFF2-40B4-BE49-F238E27FC236}">
                    <a16:creationId xmlns:a16="http://schemas.microsoft.com/office/drawing/2014/main" id="{A540EC22-8328-4483-9CC5-A93F0996D3FA}"/>
                  </a:ext>
                </a:extLst>
              </p:cNvPr>
              <p:cNvSpPr>
                <a:spLocks/>
              </p:cNvSpPr>
              <p:nvPr/>
            </p:nvSpPr>
            <p:spPr bwMode="auto">
              <a:xfrm>
                <a:off x="6444" y="2551"/>
                <a:ext cx="10" cy="5"/>
              </a:xfrm>
              <a:custGeom>
                <a:avLst/>
                <a:gdLst>
                  <a:gd name="T0" fmla="*/ 0 w 10"/>
                  <a:gd name="T1" fmla="*/ 5 h 5"/>
                  <a:gd name="T2" fmla="*/ 3 w 10"/>
                  <a:gd name="T3" fmla="*/ 5 h 5"/>
                  <a:gd name="T4" fmla="*/ 8 w 10"/>
                  <a:gd name="T5" fmla="*/ 3 h 5"/>
                  <a:gd name="T6" fmla="*/ 10 w 10"/>
                  <a:gd name="T7" fmla="*/ 2 h 5"/>
                  <a:gd name="T8" fmla="*/ 8 w 10"/>
                  <a:gd name="T9" fmla="*/ 0 h 5"/>
                  <a:gd name="T10" fmla="*/ 3 w 10"/>
                  <a:gd name="T11" fmla="*/ 2 h 5"/>
                  <a:gd name="T12" fmla="*/ 2 w 10"/>
                  <a:gd name="T13" fmla="*/ 0 h 5"/>
                  <a:gd name="T14" fmla="*/ 0 w 10"/>
                  <a:gd name="T15" fmla="*/ 2 h 5"/>
                  <a:gd name="T16" fmla="*/ 0 w 10"/>
                  <a:gd name="T17" fmla="*/ 3 h 5"/>
                  <a:gd name="T18" fmla="*/ 0 w 10"/>
                  <a:gd name="T19" fmla="*/ 3 h 5"/>
                  <a:gd name="T20" fmla="*/ 0 w 10"/>
                  <a:gd name="T21"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5">
                    <a:moveTo>
                      <a:pt x="0" y="5"/>
                    </a:moveTo>
                    <a:lnTo>
                      <a:pt x="3" y="5"/>
                    </a:lnTo>
                    <a:lnTo>
                      <a:pt x="8" y="3"/>
                    </a:lnTo>
                    <a:lnTo>
                      <a:pt x="10" y="2"/>
                    </a:lnTo>
                    <a:lnTo>
                      <a:pt x="8" y="0"/>
                    </a:lnTo>
                    <a:lnTo>
                      <a:pt x="3" y="2"/>
                    </a:lnTo>
                    <a:lnTo>
                      <a:pt x="2" y="0"/>
                    </a:lnTo>
                    <a:lnTo>
                      <a:pt x="0" y="2"/>
                    </a:lnTo>
                    <a:lnTo>
                      <a:pt x="0" y="3"/>
                    </a:lnTo>
                    <a:lnTo>
                      <a:pt x="0" y="3"/>
                    </a:lnTo>
                    <a:lnTo>
                      <a:pt x="0" y="5"/>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1" name="Freeform 527">
                <a:extLst>
                  <a:ext uri="{FF2B5EF4-FFF2-40B4-BE49-F238E27FC236}">
                    <a16:creationId xmlns:a16="http://schemas.microsoft.com/office/drawing/2014/main" id="{6D8E92B8-DC3A-44D9-86EE-6F550D59951D}"/>
                  </a:ext>
                </a:extLst>
              </p:cNvPr>
              <p:cNvSpPr>
                <a:spLocks/>
              </p:cNvSpPr>
              <p:nvPr/>
            </p:nvSpPr>
            <p:spPr bwMode="auto">
              <a:xfrm>
                <a:off x="6406" y="2440"/>
                <a:ext cx="3" cy="1"/>
              </a:xfrm>
              <a:custGeom>
                <a:avLst/>
                <a:gdLst>
                  <a:gd name="T0" fmla="*/ 0 w 3"/>
                  <a:gd name="T1" fmla="*/ 0 h 1"/>
                  <a:gd name="T2" fmla="*/ 1 w 3"/>
                  <a:gd name="T3" fmla="*/ 1 h 1"/>
                  <a:gd name="T4" fmla="*/ 3 w 3"/>
                  <a:gd name="T5" fmla="*/ 1 h 1"/>
                  <a:gd name="T6" fmla="*/ 1 w 3"/>
                  <a:gd name="T7" fmla="*/ 0 h 1"/>
                  <a:gd name="T8" fmla="*/ 0 w 3"/>
                  <a:gd name="T9" fmla="*/ 0 h 1"/>
                </a:gdLst>
                <a:ahLst/>
                <a:cxnLst>
                  <a:cxn ang="0">
                    <a:pos x="T0" y="T1"/>
                  </a:cxn>
                  <a:cxn ang="0">
                    <a:pos x="T2" y="T3"/>
                  </a:cxn>
                  <a:cxn ang="0">
                    <a:pos x="T4" y="T5"/>
                  </a:cxn>
                  <a:cxn ang="0">
                    <a:pos x="T6" y="T7"/>
                  </a:cxn>
                  <a:cxn ang="0">
                    <a:pos x="T8" y="T9"/>
                  </a:cxn>
                </a:cxnLst>
                <a:rect l="0" t="0" r="r" b="b"/>
                <a:pathLst>
                  <a:path w="3" h="1">
                    <a:moveTo>
                      <a:pt x="0" y="0"/>
                    </a:moveTo>
                    <a:lnTo>
                      <a:pt x="1" y="1"/>
                    </a:lnTo>
                    <a:lnTo>
                      <a:pt x="3" y="1"/>
                    </a:lnTo>
                    <a:lnTo>
                      <a:pt x="1" y="0"/>
                    </a:lnTo>
                    <a:lnTo>
                      <a:pt x="0"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2" name="Freeform 528">
                <a:extLst>
                  <a:ext uri="{FF2B5EF4-FFF2-40B4-BE49-F238E27FC236}">
                    <a16:creationId xmlns:a16="http://schemas.microsoft.com/office/drawing/2014/main" id="{17151DDF-E945-4621-B4CE-2826B68C2D2D}"/>
                  </a:ext>
                </a:extLst>
              </p:cNvPr>
              <p:cNvSpPr>
                <a:spLocks/>
              </p:cNvSpPr>
              <p:nvPr/>
            </p:nvSpPr>
            <p:spPr bwMode="auto">
              <a:xfrm>
                <a:off x="6500" y="2398"/>
                <a:ext cx="6" cy="6"/>
              </a:xfrm>
              <a:custGeom>
                <a:avLst/>
                <a:gdLst>
                  <a:gd name="T0" fmla="*/ 5 w 6"/>
                  <a:gd name="T1" fmla="*/ 5 h 6"/>
                  <a:gd name="T2" fmla="*/ 6 w 6"/>
                  <a:gd name="T3" fmla="*/ 3 h 6"/>
                  <a:gd name="T4" fmla="*/ 6 w 6"/>
                  <a:gd name="T5" fmla="*/ 0 h 6"/>
                  <a:gd name="T6" fmla="*/ 5 w 6"/>
                  <a:gd name="T7" fmla="*/ 0 h 6"/>
                  <a:gd name="T8" fmla="*/ 1 w 6"/>
                  <a:gd name="T9" fmla="*/ 2 h 6"/>
                  <a:gd name="T10" fmla="*/ 0 w 6"/>
                  <a:gd name="T11" fmla="*/ 2 h 6"/>
                  <a:gd name="T12" fmla="*/ 1 w 6"/>
                  <a:gd name="T13" fmla="*/ 6 h 6"/>
                  <a:gd name="T14" fmla="*/ 3 w 6"/>
                  <a:gd name="T15" fmla="*/ 5 h 6"/>
                  <a:gd name="T16" fmla="*/ 5 w 6"/>
                  <a:gd name="T17"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6">
                    <a:moveTo>
                      <a:pt x="5" y="5"/>
                    </a:moveTo>
                    <a:lnTo>
                      <a:pt x="6" y="3"/>
                    </a:lnTo>
                    <a:lnTo>
                      <a:pt x="6" y="0"/>
                    </a:lnTo>
                    <a:lnTo>
                      <a:pt x="5" y="0"/>
                    </a:lnTo>
                    <a:lnTo>
                      <a:pt x="1" y="2"/>
                    </a:lnTo>
                    <a:lnTo>
                      <a:pt x="0" y="2"/>
                    </a:lnTo>
                    <a:lnTo>
                      <a:pt x="1" y="6"/>
                    </a:lnTo>
                    <a:lnTo>
                      <a:pt x="3" y="5"/>
                    </a:lnTo>
                    <a:lnTo>
                      <a:pt x="5" y="5"/>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3" name="Freeform 529">
                <a:extLst>
                  <a:ext uri="{FF2B5EF4-FFF2-40B4-BE49-F238E27FC236}">
                    <a16:creationId xmlns:a16="http://schemas.microsoft.com/office/drawing/2014/main" id="{A73B4CC9-32D1-4149-BD35-250E7F39E49B}"/>
                  </a:ext>
                </a:extLst>
              </p:cNvPr>
              <p:cNvSpPr>
                <a:spLocks/>
              </p:cNvSpPr>
              <p:nvPr/>
            </p:nvSpPr>
            <p:spPr bwMode="auto">
              <a:xfrm>
                <a:off x="6414" y="2500"/>
                <a:ext cx="8" cy="10"/>
              </a:xfrm>
              <a:custGeom>
                <a:avLst/>
                <a:gdLst>
                  <a:gd name="T0" fmla="*/ 0 w 8"/>
                  <a:gd name="T1" fmla="*/ 10 h 10"/>
                  <a:gd name="T2" fmla="*/ 1 w 8"/>
                  <a:gd name="T3" fmla="*/ 10 h 10"/>
                  <a:gd name="T4" fmla="*/ 3 w 8"/>
                  <a:gd name="T5" fmla="*/ 10 h 10"/>
                  <a:gd name="T6" fmla="*/ 5 w 8"/>
                  <a:gd name="T7" fmla="*/ 10 h 10"/>
                  <a:gd name="T8" fmla="*/ 5 w 8"/>
                  <a:gd name="T9" fmla="*/ 8 h 10"/>
                  <a:gd name="T10" fmla="*/ 5 w 8"/>
                  <a:gd name="T11" fmla="*/ 7 h 10"/>
                  <a:gd name="T12" fmla="*/ 8 w 8"/>
                  <a:gd name="T13" fmla="*/ 5 h 10"/>
                  <a:gd name="T14" fmla="*/ 8 w 8"/>
                  <a:gd name="T15" fmla="*/ 3 h 10"/>
                  <a:gd name="T16" fmla="*/ 6 w 8"/>
                  <a:gd name="T17" fmla="*/ 0 h 10"/>
                  <a:gd name="T18" fmla="*/ 3 w 8"/>
                  <a:gd name="T19" fmla="*/ 2 h 10"/>
                  <a:gd name="T20" fmla="*/ 1 w 8"/>
                  <a:gd name="T21" fmla="*/ 3 h 10"/>
                  <a:gd name="T22" fmla="*/ 3 w 8"/>
                  <a:gd name="T23" fmla="*/ 5 h 10"/>
                  <a:gd name="T24" fmla="*/ 0 w 8"/>
                  <a:gd name="T25" fmla="*/ 8 h 10"/>
                  <a:gd name="T26" fmla="*/ 0 w 8"/>
                  <a:gd name="T27"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10">
                    <a:moveTo>
                      <a:pt x="0" y="10"/>
                    </a:moveTo>
                    <a:lnTo>
                      <a:pt x="1" y="10"/>
                    </a:lnTo>
                    <a:lnTo>
                      <a:pt x="3" y="10"/>
                    </a:lnTo>
                    <a:lnTo>
                      <a:pt x="5" y="10"/>
                    </a:lnTo>
                    <a:lnTo>
                      <a:pt x="5" y="8"/>
                    </a:lnTo>
                    <a:lnTo>
                      <a:pt x="5" y="7"/>
                    </a:lnTo>
                    <a:lnTo>
                      <a:pt x="8" y="5"/>
                    </a:lnTo>
                    <a:lnTo>
                      <a:pt x="8" y="3"/>
                    </a:lnTo>
                    <a:lnTo>
                      <a:pt x="6" y="0"/>
                    </a:lnTo>
                    <a:lnTo>
                      <a:pt x="3" y="2"/>
                    </a:lnTo>
                    <a:lnTo>
                      <a:pt x="1" y="3"/>
                    </a:lnTo>
                    <a:lnTo>
                      <a:pt x="3" y="5"/>
                    </a:lnTo>
                    <a:lnTo>
                      <a:pt x="0" y="8"/>
                    </a:lnTo>
                    <a:lnTo>
                      <a:pt x="0" y="1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4" name="Freeform 530">
                <a:extLst>
                  <a:ext uri="{FF2B5EF4-FFF2-40B4-BE49-F238E27FC236}">
                    <a16:creationId xmlns:a16="http://schemas.microsoft.com/office/drawing/2014/main" id="{283B106F-6C34-462E-81FC-9F3DD5BDD8E6}"/>
                  </a:ext>
                </a:extLst>
              </p:cNvPr>
              <p:cNvSpPr>
                <a:spLocks/>
              </p:cNvSpPr>
              <p:nvPr/>
            </p:nvSpPr>
            <p:spPr bwMode="auto">
              <a:xfrm>
                <a:off x="6540" y="2436"/>
                <a:ext cx="141" cy="130"/>
              </a:xfrm>
              <a:custGeom>
                <a:avLst/>
                <a:gdLst>
                  <a:gd name="T0" fmla="*/ 141 w 141"/>
                  <a:gd name="T1" fmla="*/ 34 h 130"/>
                  <a:gd name="T2" fmla="*/ 137 w 141"/>
                  <a:gd name="T3" fmla="*/ 34 h 130"/>
                  <a:gd name="T4" fmla="*/ 129 w 141"/>
                  <a:gd name="T5" fmla="*/ 29 h 130"/>
                  <a:gd name="T6" fmla="*/ 113 w 141"/>
                  <a:gd name="T7" fmla="*/ 24 h 130"/>
                  <a:gd name="T8" fmla="*/ 98 w 141"/>
                  <a:gd name="T9" fmla="*/ 20 h 130"/>
                  <a:gd name="T10" fmla="*/ 86 w 141"/>
                  <a:gd name="T11" fmla="*/ 23 h 130"/>
                  <a:gd name="T12" fmla="*/ 79 w 141"/>
                  <a:gd name="T13" fmla="*/ 29 h 130"/>
                  <a:gd name="T14" fmla="*/ 75 w 141"/>
                  <a:gd name="T15" fmla="*/ 32 h 130"/>
                  <a:gd name="T16" fmla="*/ 68 w 141"/>
                  <a:gd name="T17" fmla="*/ 40 h 130"/>
                  <a:gd name="T18" fmla="*/ 62 w 141"/>
                  <a:gd name="T19" fmla="*/ 47 h 130"/>
                  <a:gd name="T20" fmla="*/ 54 w 141"/>
                  <a:gd name="T21" fmla="*/ 39 h 130"/>
                  <a:gd name="T22" fmla="*/ 51 w 141"/>
                  <a:gd name="T23" fmla="*/ 34 h 130"/>
                  <a:gd name="T24" fmla="*/ 46 w 141"/>
                  <a:gd name="T25" fmla="*/ 35 h 130"/>
                  <a:gd name="T26" fmla="*/ 44 w 141"/>
                  <a:gd name="T27" fmla="*/ 20 h 130"/>
                  <a:gd name="T28" fmla="*/ 43 w 141"/>
                  <a:gd name="T29" fmla="*/ 10 h 130"/>
                  <a:gd name="T30" fmla="*/ 35 w 141"/>
                  <a:gd name="T31" fmla="*/ 7 h 130"/>
                  <a:gd name="T32" fmla="*/ 17 w 141"/>
                  <a:gd name="T33" fmla="*/ 2 h 130"/>
                  <a:gd name="T34" fmla="*/ 4 w 141"/>
                  <a:gd name="T35" fmla="*/ 8 h 130"/>
                  <a:gd name="T36" fmla="*/ 0 w 141"/>
                  <a:gd name="T37" fmla="*/ 16 h 130"/>
                  <a:gd name="T38" fmla="*/ 6 w 141"/>
                  <a:gd name="T39" fmla="*/ 16 h 130"/>
                  <a:gd name="T40" fmla="*/ 12 w 141"/>
                  <a:gd name="T41" fmla="*/ 23 h 130"/>
                  <a:gd name="T42" fmla="*/ 22 w 141"/>
                  <a:gd name="T43" fmla="*/ 29 h 130"/>
                  <a:gd name="T44" fmla="*/ 32 w 141"/>
                  <a:gd name="T45" fmla="*/ 29 h 130"/>
                  <a:gd name="T46" fmla="*/ 39 w 141"/>
                  <a:gd name="T47" fmla="*/ 27 h 130"/>
                  <a:gd name="T48" fmla="*/ 38 w 141"/>
                  <a:gd name="T49" fmla="*/ 34 h 130"/>
                  <a:gd name="T50" fmla="*/ 28 w 141"/>
                  <a:gd name="T51" fmla="*/ 34 h 130"/>
                  <a:gd name="T52" fmla="*/ 19 w 141"/>
                  <a:gd name="T53" fmla="*/ 37 h 130"/>
                  <a:gd name="T54" fmla="*/ 14 w 141"/>
                  <a:gd name="T55" fmla="*/ 39 h 130"/>
                  <a:gd name="T56" fmla="*/ 22 w 141"/>
                  <a:gd name="T57" fmla="*/ 45 h 130"/>
                  <a:gd name="T58" fmla="*/ 24 w 141"/>
                  <a:gd name="T59" fmla="*/ 50 h 130"/>
                  <a:gd name="T60" fmla="*/ 30 w 141"/>
                  <a:gd name="T61" fmla="*/ 56 h 130"/>
                  <a:gd name="T62" fmla="*/ 36 w 141"/>
                  <a:gd name="T63" fmla="*/ 45 h 130"/>
                  <a:gd name="T64" fmla="*/ 39 w 141"/>
                  <a:gd name="T65" fmla="*/ 42 h 130"/>
                  <a:gd name="T66" fmla="*/ 41 w 141"/>
                  <a:gd name="T67" fmla="*/ 51 h 130"/>
                  <a:gd name="T68" fmla="*/ 44 w 141"/>
                  <a:gd name="T69" fmla="*/ 53 h 130"/>
                  <a:gd name="T70" fmla="*/ 49 w 141"/>
                  <a:gd name="T71" fmla="*/ 55 h 130"/>
                  <a:gd name="T72" fmla="*/ 52 w 141"/>
                  <a:gd name="T73" fmla="*/ 55 h 130"/>
                  <a:gd name="T74" fmla="*/ 54 w 141"/>
                  <a:gd name="T75" fmla="*/ 58 h 130"/>
                  <a:gd name="T76" fmla="*/ 71 w 141"/>
                  <a:gd name="T77" fmla="*/ 64 h 130"/>
                  <a:gd name="T78" fmla="*/ 86 w 141"/>
                  <a:gd name="T79" fmla="*/ 71 h 130"/>
                  <a:gd name="T80" fmla="*/ 92 w 141"/>
                  <a:gd name="T81" fmla="*/ 72 h 130"/>
                  <a:gd name="T82" fmla="*/ 98 w 141"/>
                  <a:gd name="T83" fmla="*/ 74 h 130"/>
                  <a:gd name="T84" fmla="*/ 100 w 141"/>
                  <a:gd name="T85" fmla="*/ 79 h 130"/>
                  <a:gd name="T86" fmla="*/ 102 w 141"/>
                  <a:gd name="T87" fmla="*/ 85 h 130"/>
                  <a:gd name="T88" fmla="*/ 108 w 141"/>
                  <a:gd name="T89" fmla="*/ 94 h 130"/>
                  <a:gd name="T90" fmla="*/ 105 w 141"/>
                  <a:gd name="T91" fmla="*/ 98 h 130"/>
                  <a:gd name="T92" fmla="*/ 116 w 141"/>
                  <a:gd name="T93" fmla="*/ 101 h 130"/>
                  <a:gd name="T94" fmla="*/ 108 w 141"/>
                  <a:gd name="T95" fmla="*/ 102 h 130"/>
                  <a:gd name="T96" fmla="*/ 110 w 141"/>
                  <a:gd name="T97" fmla="*/ 109 h 130"/>
                  <a:gd name="T98" fmla="*/ 110 w 141"/>
                  <a:gd name="T99" fmla="*/ 115 h 130"/>
                  <a:gd name="T100" fmla="*/ 119 w 141"/>
                  <a:gd name="T101" fmla="*/ 114 h 130"/>
                  <a:gd name="T102" fmla="*/ 126 w 141"/>
                  <a:gd name="T103" fmla="*/ 114 h 130"/>
                  <a:gd name="T104" fmla="*/ 129 w 141"/>
                  <a:gd name="T105" fmla="*/ 120 h 130"/>
                  <a:gd name="T106" fmla="*/ 137 w 141"/>
                  <a:gd name="T107" fmla="*/ 13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1" h="130">
                    <a:moveTo>
                      <a:pt x="138" y="93"/>
                    </a:moveTo>
                    <a:lnTo>
                      <a:pt x="138" y="91"/>
                    </a:lnTo>
                    <a:lnTo>
                      <a:pt x="140" y="88"/>
                    </a:lnTo>
                    <a:lnTo>
                      <a:pt x="141" y="34"/>
                    </a:lnTo>
                    <a:lnTo>
                      <a:pt x="141" y="34"/>
                    </a:lnTo>
                    <a:lnTo>
                      <a:pt x="138" y="35"/>
                    </a:lnTo>
                    <a:lnTo>
                      <a:pt x="137" y="34"/>
                    </a:lnTo>
                    <a:lnTo>
                      <a:pt x="137" y="34"/>
                    </a:lnTo>
                    <a:lnTo>
                      <a:pt x="137" y="32"/>
                    </a:lnTo>
                    <a:lnTo>
                      <a:pt x="135" y="31"/>
                    </a:lnTo>
                    <a:lnTo>
                      <a:pt x="132" y="31"/>
                    </a:lnTo>
                    <a:lnTo>
                      <a:pt x="129" y="29"/>
                    </a:lnTo>
                    <a:lnTo>
                      <a:pt x="127" y="29"/>
                    </a:lnTo>
                    <a:lnTo>
                      <a:pt x="126" y="29"/>
                    </a:lnTo>
                    <a:lnTo>
                      <a:pt x="118" y="26"/>
                    </a:lnTo>
                    <a:lnTo>
                      <a:pt x="113" y="24"/>
                    </a:lnTo>
                    <a:lnTo>
                      <a:pt x="111" y="24"/>
                    </a:lnTo>
                    <a:lnTo>
                      <a:pt x="108" y="23"/>
                    </a:lnTo>
                    <a:lnTo>
                      <a:pt x="103" y="21"/>
                    </a:lnTo>
                    <a:lnTo>
                      <a:pt x="98" y="20"/>
                    </a:lnTo>
                    <a:lnTo>
                      <a:pt x="97" y="18"/>
                    </a:lnTo>
                    <a:lnTo>
                      <a:pt x="94" y="16"/>
                    </a:lnTo>
                    <a:lnTo>
                      <a:pt x="86" y="21"/>
                    </a:lnTo>
                    <a:lnTo>
                      <a:pt x="86" y="23"/>
                    </a:lnTo>
                    <a:lnTo>
                      <a:pt x="87" y="24"/>
                    </a:lnTo>
                    <a:lnTo>
                      <a:pt x="86" y="27"/>
                    </a:lnTo>
                    <a:lnTo>
                      <a:pt x="83" y="27"/>
                    </a:lnTo>
                    <a:lnTo>
                      <a:pt x="79" y="29"/>
                    </a:lnTo>
                    <a:lnTo>
                      <a:pt x="78" y="29"/>
                    </a:lnTo>
                    <a:lnTo>
                      <a:pt x="76" y="27"/>
                    </a:lnTo>
                    <a:lnTo>
                      <a:pt x="76" y="29"/>
                    </a:lnTo>
                    <a:lnTo>
                      <a:pt x="75" y="32"/>
                    </a:lnTo>
                    <a:lnTo>
                      <a:pt x="73" y="34"/>
                    </a:lnTo>
                    <a:lnTo>
                      <a:pt x="70" y="34"/>
                    </a:lnTo>
                    <a:lnTo>
                      <a:pt x="68" y="37"/>
                    </a:lnTo>
                    <a:lnTo>
                      <a:pt x="68" y="40"/>
                    </a:lnTo>
                    <a:lnTo>
                      <a:pt x="67" y="40"/>
                    </a:lnTo>
                    <a:lnTo>
                      <a:pt x="65" y="42"/>
                    </a:lnTo>
                    <a:lnTo>
                      <a:pt x="65" y="45"/>
                    </a:lnTo>
                    <a:lnTo>
                      <a:pt x="62" y="47"/>
                    </a:lnTo>
                    <a:lnTo>
                      <a:pt x="59" y="47"/>
                    </a:lnTo>
                    <a:lnTo>
                      <a:pt x="57" y="43"/>
                    </a:lnTo>
                    <a:lnTo>
                      <a:pt x="54" y="42"/>
                    </a:lnTo>
                    <a:lnTo>
                      <a:pt x="54" y="39"/>
                    </a:lnTo>
                    <a:lnTo>
                      <a:pt x="52" y="40"/>
                    </a:lnTo>
                    <a:lnTo>
                      <a:pt x="52" y="37"/>
                    </a:lnTo>
                    <a:lnTo>
                      <a:pt x="52" y="34"/>
                    </a:lnTo>
                    <a:lnTo>
                      <a:pt x="51" y="34"/>
                    </a:lnTo>
                    <a:lnTo>
                      <a:pt x="49" y="34"/>
                    </a:lnTo>
                    <a:lnTo>
                      <a:pt x="49" y="39"/>
                    </a:lnTo>
                    <a:lnTo>
                      <a:pt x="47" y="39"/>
                    </a:lnTo>
                    <a:lnTo>
                      <a:pt x="46" y="35"/>
                    </a:lnTo>
                    <a:lnTo>
                      <a:pt x="44" y="32"/>
                    </a:lnTo>
                    <a:lnTo>
                      <a:pt x="44" y="26"/>
                    </a:lnTo>
                    <a:lnTo>
                      <a:pt x="43" y="23"/>
                    </a:lnTo>
                    <a:lnTo>
                      <a:pt x="44" y="20"/>
                    </a:lnTo>
                    <a:lnTo>
                      <a:pt x="47" y="18"/>
                    </a:lnTo>
                    <a:lnTo>
                      <a:pt x="46" y="15"/>
                    </a:lnTo>
                    <a:lnTo>
                      <a:pt x="43" y="13"/>
                    </a:lnTo>
                    <a:lnTo>
                      <a:pt x="43" y="10"/>
                    </a:lnTo>
                    <a:lnTo>
                      <a:pt x="44" y="8"/>
                    </a:lnTo>
                    <a:lnTo>
                      <a:pt x="43" y="7"/>
                    </a:lnTo>
                    <a:lnTo>
                      <a:pt x="38" y="7"/>
                    </a:lnTo>
                    <a:lnTo>
                      <a:pt x="35" y="7"/>
                    </a:lnTo>
                    <a:lnTo>
                      <a:pt x="30" y="4"/>
                    </a:lnTo>
                    <a:lnTo>
                      <a:pt x="22" y="0"/>
                    </a:lnTo>
                    <a:lnTo>
                      <a:pt x="17" y="2"/>
                    </a:lnTo>
                    <a:lnTo>
                      <a:pt x="17" y="2"/>
                    </a:lnTo>
                    <a:lnTo>
                      <a:pt x="12" y="5"/>
                    </a:lnTo>
                    <a:lnTo>
                      <a:pt x="11" y="7"/>
                    </a:lnTo>
                    <a:lnTo>
                      <a:pt x="9" y="8"/>
                    </a:lnTo>
                    <a:lnTo>
                      <a:pt x="4" y="8"/>
                    </a:lnTo>
                    <a:lnTo>
                      <a:pt x="3" y="10"/>
                    </a:lnTo>
                    <a:lnTo>
                      <a:pt x="4" y="12"/>
                    </a:lnTo>
                    <a:lnTo>
                      <a:pt x="4" y="13"/>
                    </a:lnTo>
                    <a:lnTo>
                      <a:pt x="0" y="16"/>
                    </a:lnTo>
                    <a:lnTo>
                      <a:pt x="0" y="18"/>
                    </a:lnTo>
                    <a:lnTo>
                      <a:pt x="3" y="18"/>
                    </a:lnTo>
                    <a:lnTo>
                      <a:pt x="6" y="16"/>
                    </a:lnTo>
                    <a:lnTo>
                      <a:pt x="6" y="16"/>
                    </a:lnTo>
                    <a:lnTo>
                      <a:pt x="8" y="18"/>
                    </a:lnTo>
                    <a:lnTo>
                      <a:pt x="11" y="20"/>
                    </a:lnTo>
                    <a:lnTo>
                      <a:pt x="12" y="23"/>
                    </a:lnTo>
                    <a:lnTo>
                      <a:pt x="12" y="23"/>
                    </a:lnTo>
                    <a:lnTo>
                      <a:pt x="14" y="26"/>
                    </a:lnTo>
                    <a:lnTo>
                      <a:pt x="16" y="29"/>
                    </a:lnTo>
                    <a:lnTo>
                      <a:pt x="19" y="29"/>
                    </a:lnTo>
                    <a:lnTo>
                      <a:pt x="22" y="29"/>
                    </a:lnTo>
                    <a:lnTo>
                      <a:pt x="24" y="29"/>
                    </a:lnTo>
                    <a:lnTo>
                      <a:pt x="25" y="29"/>
                    </a:lnTo>
                    <a:lnTo>
                      <a:pt x="27" y="29"/>
                    </a:lnTo>
                    <a:lnTo>
                      <a:pt x="32" y="29"/>
                    </a:lnTo>
                    <a:lnTo>
                      <a:pt x="32" y="29"/>
                    </a:lnTo>
                    <a:lnTo>
                      <a:pt x="35" y="29"/>
                    </a:lnTo>
                    <a:lnTo>
                      <a:pt x="33" y="27"/>
                    </a:lnTo>
                    <a:lnTo>
                      <a:pt x="39" y="27"/>
                    </a:lnTo>
                    <a:lnTo>
                      <a:pt x="41" y="29"/>
                    </a:lnTo>
                    <a:lnTo>
                      <a:pt x="41" y="32"/>
                    </a:lnTo>
                    <a:lnTo>
                      <a:pt x="39" y="32"/>
                    </a:lnTo>
                    <a:lnTo>
                      <a:pt x="38" y="34"/>
                    </a:lnTo>
                    <a:lnTo>
                      <a:pt x="36" y="37"/>
                    </a:lnTo>
                    <a:lnTo>
                      <a:pt x="35" y="34"/>
                    </a:lnTo>
                    <a:lnTo>
                      <a:pt x="30" y="32"/>
                    </a:lnTo>
                    <a:lnTo>
                      <a:pt x="28" y="34"/>
                    </a:lnTo>
                    <a:lnTo>
                      <a:pt x="27" y="37"/>
                    </a:lnTo>
                    <a:lnTo>
                      <a:pt x="25" y="39"/>
                    </a:lnTo>
                    <a:lnTo>
                      <a:pt x="22" y="37"/>
                    </a:lnTo>
                    <a:lnTo>
                      <a:pt x="19" y="37"/>
                    </a:lnTo>
                    <a:lnTo>
                      <a:pt x="19" y="35"/>
                    </a:lnTo>
                    <a:lnTo>
                      <a:pt x="16" y="35"/>
                    </a:lnTo>
                    <a:lnTo>
                      <a:pt x="12" y="39"/>
                    </a:lnTo>
                    <a:lnTo>
                      <a:pt x="14" y="39"/>
                    </a:lnTo>
                    <a:lnTo>
                      <a:pt x="17" y="40"/>
                    </a:lnTo>
                    <a:lnTo>
                      <a:pt x="20" y="42"/>
                    </a:lnTo>
                    <a:lnTo>
                      <a:pt x="22" y="45"/>
                    </a:lnTo>
                    <a:lnTo>
                      <a:pt x="22" y="45"/>
                    </a:lnTo>
                    <a:lnTo>
                      <a:pt x="24" y="45"/>
                    </a:lnTo>
                    <a:lnTo>
                      <a:pt x="25" y="47"/>
                    </a:lnTo>
                    <a:lnTo>
                      <a:pt x="24" y="48"/>
                    </a:lnTo>
                    <a:lnTo>
                      <a:pt x="24" y="50"/>
                    </a:lnTo>
                    <a:lnTo>
                      <a:pt x="24" y="51"/>
                    </a:lnTo>
                    <a:lnTo>
                      <a:pt x="25" y="56"/>
                    </a:lnTo>
                    <a:lnTo>
                      <a:pt x="28" y="56"/>
                    </a:lnTo>
                    <a:lnTo>
                      <a:pt x="30" y="56"/>
                    </a:lnTo>
                    <a:lnTo>
                      <a:pt x="33" y="53"/>
                    </a:lnTo>
                    <a:lnTo>
                      <a:pt x="33" y="50"/>
                    </a:lnTo>
                    <a:lnTo>
                      <a:pt x="35" y="47"/>
                    </a:lnTo>
                    <a:lnTo>
                      <a:pt x="36" y="45"/>
                    </a:lnTo>
                    <a:lnTo>
                      <a:pt x="36" y="43"/>
                    </a:lnTo>
                    <a:lnTo>
                      <a:pt x="38" y="40"/>
                    </a:lnTo>
                    <a:lnTo>
                      <a:pt x="39" y="37"/>
                    </a:lnTo>
                    <a:lnTo>
                      <a:pt x="39" y="42"/>
                    </a:lnTo>
                    <a:lnTo>
                      <a:pt x="38" y="43"/>
                    </a:lnTo>
                    <a:lnTo>
                      <a:pt x="39" y="47"/>
                    </a:lnTo>
                    <a:lnTo>
                      <a:pt x="39" y="50"/>
                    </a:lnTo>
                    <a:lnTo>
                      <a:pt x="41" y="51"/>
                    </a:lnTo>
                    <a:lnTo>
                      <a:pt x="41" y="50"/>
                    </a:lnTo>
                    <a:lnTo>
                      <a:pt x="43" y="50"/>
                    </a:lnTo>
                    <a:lnTo>
                      <a:pt x="44" y="51"/>
                    </a:lnTo>
                    <a:lnTo>
                      <a:pt x="44" y="53"/>
                    </a:lnTo>
                    <a:lnTo>
                      <a:pt x="46" y="51"/>
                    </a:lnTo>
                    <a:lnTo>
                      <a:pt x="46" y="53"/>
                    </a:lnTo>
                    <a:lnTo>
                      <a:pt x="47" y="53"/>
                    </a:lnTo>
                    <a:lnTo>
                      <a:pt x="49" y="55"/>
                    </a:lnTo>
                    <a:lnTo>
                      <a:pt x="52" y="53"/>
                    </a:lnTo>
                    <a:lnTo>
                      <a:pt x="54" y="53"/>
                    </a:lnTo>
                    <a:lnTo>
                      <a:pt x="54" y="55"/>
                    </a:lnTo>
                    <a:lnTo>
                      <a:pt x="52" y="55"/>
                    </a:lnTo>
                    <a:lnTo>
                      <a:pt x="51" y="55"/>
                    </a:lnTo>
                    <a:lnTo>
                      <a:pt x="51" y="56"/>
                    </a:lnTo>
                    <a:lnTo>
                      <a:pt x="54" y="56"/>
                    </a:lnTo>
                    <a:lnTo>
                      <a:pt x="54" y="58"/>
                    </a:lnTo>
                    <a:lnTo>
                      <a:pt x="55" y="59"/>
                    </a:lnTo>
                    <a:lnTo>
                      <a:pt x="59" y="61"/>
                    </a:lnTo>
                    <a:lnTo>
                      <a:pt x="62" y="61"/>
                    </a:lnTo>
                    <a:lnTo>
                      <a:pt x="71" y="64"/>
                    </a:lnTo>
                    <a:lnTo>
                      <a:pt x="79" y="66"/>
                    </a:lnTo>
                    <a:lnTo>
                      <a:pt x="81" y="66"/>
                    </a:lnTo>
                    <a:lnTo>
                      <a:pt x="86" y="67"/>
                    </a:lnTo>
                    <a:lnTo>
                      <a:pt x="86" y="71"/>
                    </a:lnTo>
                    <a:lnTo>
                      <a:pt x="90" y="72"/>
                    </a:lnTo>
                    <a:lnTo>
                      <a:pt x="92" y="71"/>
                    </a:lnTo>
                    <a:lnTo>
                      <a:pt x="95" y="71"/>
                    </a:lnTo>
                    <a:lnTo>
                      <a:pt x="92" y="72"/>
                    </a:lnTo>
                    <a:lnTo>
                      <a:pt x="94" y="74"/>
                    </a:lnTo>
                    <a:lnTo>
                      <a:pt x="95" y="74"/>
                    </a:lnTo>
                    <a:lnTo>
                      <a:pt x="95" y="74"/>
                    </a:lnTo>
                    <a:lnTo>
                      <a:pt x="98" y="74"/>
                    </a:lnTo>
                    <a:lnTo>
                      <a:pt x="97" y="75"/>
                    </a:lnTo>
                    <a:lnTo>
                      <a:pt x="98" y="77"/>
                    </a:lnTo>
                    <a:lnTo>
                      <a:pt x="98" y="77"/>
                    </a:lnTo>
                    <a:lnTo>
                      <a:pt x="100" y="79"/>
                    </a:lnTo>
                    <a:lnTo>
                      <a:pt x="102" y="79"/>
                    </a:lnTo>
                    <a:lnTo>
                      <a:pt x="98" y="80"/>
                    </a:lnTo>
                    <a:lnTo>
                      <a:pt x="98" y="82"/>
                    </a:lnTo>
                    <a:lnTo>
                      <a:pt x="102" y="85"/>
                    </a:lnTo>
                    <a:lnTo>
                      <a:pt x="102" y="88"/>
                    </a:lnTo>
                    <a:lnTo>
                      <a:pt x="102" y="90"/>
                    </a:lnTo>
                    <a:lnTo>
                      <a:pt x="105" y="91"/>
                    </a:lnTo>
                    <a:lnTo>
                      <a:pt x="108" y="94"/>
                    </a:lnTo>
                    <a:lnTo>
                      <a:pt x="110" y="96"/>
                    </a:lnTo>
                    <a:lnTo>
                      <a:pt x="108" y="96"/>
                    </a:lnTo>
                    <a:lnTo>
                      <a:pt x="106" y="96"/>
                    </a:lnTo>
                    <a:lnTo>
                      <a:pt x="105" y="98"/>
                    </a:lnTo>
                    <a:lnTo>
                      <a:pt x="108" y="99"/>
                    </a:lnTo>
                    <a:lnTo>
                      <a:pt x="110" y="101"/>
                    </a:lnTo>
                    <a:lnTo>
                      <a:pt x="113" y="99"/>
                    </a:lnTo>
                    <a:lnTo>
                      <a:pt x="116" y="101"/>
                    </a:lnTo>
                    <a:lnTo>
                      <a:pt x="113" y="101"/>
                    </a:lnTo>
                    <a:lnTo>
                      <a:pt x="111" y="102"/>
                    </a:lnTo>
                    <a:lnTo>
                      <a:pt x="110" y="101"/>
                    </a:lnTo>
                    <a:lnTo>
                      <a:pt x="108" y="102"/>
                    </a:lnTo>
                    <a:lnTo>
                      <a:pt x="110" y="104"/>
                    </a:lnTo>
                    <a:lnTo>
                      <a:pt x="111" y="104"/>
                    </a:lnTo>
                    <a:lnTo>
                      <a:pt x="111" y="107"/>
                    </a:lnTo>
                    <a:lnTo>
                      <a:pt x="110" y="109"/>
                    </a:lnTo>
                    <a:lnTo>
                      <a:pt x="110" y="110"/>
                    </a:lnTo>
                    <a:lnTo>
                      <a:pt x="110" y="112"/>
                    </a:lnTo>
                    <a:lnTo>
                      <a:pt x="108" y="114"/>
                    </a:lnTo>
                    <a:lnTo>
                      <a:pt x="110" y="115"/>
                    </a:lnTo>
                    <a:lnTo>
                      <a:pt x="113" y="114"/>
                    </a:lnTo>
                    <a:lnTo>
                      <a:pt x="114" y="115"/>
                    </a:lnTo>
                    <a:lnTo>
                      <a:pt x="116" y="115"/>
                    </a:lnTo>
                    <a:lnTo>
                      <a:pt x="119" y="114"/>
                    </a:lnTo>
                    <a:lnTo>
                      <a:pt x="122" y="114"/>
                    </a:lnTo>
                    <a:lnTo>
                      <a:pt x="124" y="114"/>
                    </a:lnTo>
                    <a:lnTo>
                      <a:pt x="126" y="110"/>
                    </a:lnTo>
                    <a:lnTo>
                      <a:pt x="126" y="114"/>
                    </a:lnTo>
                    <a:lnTo>
                      <a:pt x="124" y="115"/>
                    </a:lnTo>
                    <a:lnTo>
                      <a:pt x="124" y="117"/>
                    </a:lnTo>
                    <a:lnTo>
                      <a:pt x="126" y="118"/>
                    </a:lnTo>
                    <a:lnTo>
                      <a:pt x="129" y="120"/>
                    </a:lnTo>
                    <a:lnTo>
                      <a:pt x="129" y="122"/>
                    </a:lnTo>
                    <a:lnTo>
                      <a:pt x="130" y="123"/>
                    </a:lnTo>
                    <a:lnTo>
                      <a:pt x="134" y="128"/>
                    </a:lnTo>
                    <a:lnTo>
                      <a:pt x="137" y="130"/>
                    </a:lnTo>
                    <a:lnTo>
                      <a:pt x="138" y="130"/>
                    </a:lnTo>
                    <a:lnTo>
                      <a:pt x="138" y="94"/>
                    </a:lnTo>
                    <a:lnTo>
                      <a:pt x="138" y="93"/>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5" name="Freeform 531">
                <a:extLst>
                  <a:ext uri="{FF2B5EF4-FFF2-40B4-BE49-F238E27FC236}">
                    <a16:creationId xmlns:a16="http://schemas.microsoft.com/office/drawing/2014/main" id="{19218B7D-8AE1-4C77-A6F4-343FC7A1C4FB}"/>
                  </a:ext>
                </a:extLst>
              </p:cNvPr>
              <p:cNvSpPr>
                <a:spLocks/>
              </p:cNvSpPr>
              <p:nvPr/>
            </p:nvSpPr>
            <p:spPr bwMode="auto">
              <a:xfrm>
                <a:off x="6237" y="2449"/>
                <a:ext cx="5" cy="5"/>
              </a:xfrm>
              <a:custGeom>
                <a:avLst/>
                <a:gdLst>
                  <a:gd name="T0" fmla="*/ 0 w 5"/>
                  <a:gd name="T1" fmla="*/ 5 h 5"/>
                  <a:gd name="T2" fmla="*/ 3 w 5"/>
                  <a:gd name="T3" fmla="*/ 5 h 5"/>
                  <a:gd name="T4" fmla="*/ 5 w 5"/>
                  <a:gd name="T5" fmla="*/ 2 h 5"/>
                  <a:gd name="T6" fmla="*/ 3 w 5"/>
                  <a:gd name="T7" fmla="*/ 0 h 5"/>
                  <a:gd name="T8" fmla="*/ 0 w 5"/>
                  <a:gd name="T9" fmla="*/ 0 h 5"/>
                  <a:gd name="T10" fmla="*/ 0 w 5"/>
                  <a:gd name="T11" fmla="*/ 2 h 5"/>
                  <a:gd name="T12" fmla="*/ 0 w 5"/>
                  <a:gd name="T13" fmla="*/ 3 h 5"/>
                  <a:gd name="T14" fmla="*/ 0 w 5"/>
                  <a:gd name="T15" fmla="*/ 5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5">
                    <a:moveTo>
                      <a:pt x="0" y="5"/>
                    </a:moveTo>
                    <a:lnTo>
                      <a:pt x="3" y="5"/>
                    </a:lnTo>
                    <a:lnTo>
                      <a:pt x="5" y="2"/>
                    </a:lnTo>
                    <a:lnTo>
                      <a:pt x="3" y="0"/>
                    </a:lnTo>
                    <a:lnTo>
                      <a:pt x="0" y="0"/>
                    </a:lnTo>
                    <a:lnTo>
                      <a:pt x="0" y="2"/>
                    </a:lnTo>
                    <a:lnTo>
                      <a:pt x="0" y="3"/>
                    </a:lnTo>
                    <a:lnTo>
                      <a:pt x="0" y="5"/>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6" name="Freeform 532">
                <a:extLst>
                  <a:ext uri="{FF2B5EF4-FFF2-40B4-BE49-F238E27FC236}">
                    <a16:creationId xmlns:a16="http://schemas.microsoft.com/office/drawing/2014/main" id="{5C283EC6-8219-448E-AF26-51EA1FC2227E}"/>
                  </a:ext>
                </a:extLst>
              </p:cNvPr>
              <p:cNvSpPr>
                <a:spLocks/>
              </p:cNvSpPr>
              <p:nvPr/>
            </p:nvSpPr>
            <p:spPr bwMode="auto">
              <a:xfrm>
                <a:off x="6280" y="2532"/>
                <a:ext cx="17" cy="6"/>
              </a:xfrm>
              <a:custGeom>
                <a:avLst/>
                <a:gdLst>
                  <a:gd name="T0" fmla="*/ 13 w 17"/>
                  <a:gd name="T1" fmla="*/ 2 h 6"/>
                  <a:gd name="T2" fmla="*/ 11 w 17"/>
                  <a:gd name="T3" fmla="*/ 2 h 6"/>
                  <a:gd name="T4" fmla="*/ 3 w 17"/>
                  <a:gd name="T5" fmla="*/ 2 h 6"/>
                  <a:gd name="T6" fmla="*/ 2 w 17"/>
                  <a:gd name="T7" fmla="*/ 0 h 6"/>
                  <a:gd name="T8" fmla="*/ 0 w 17"/>
                  <a:gd name="T9" fmla="*/ 3 h 6"/>
                  <a:gd name="T10" fmla="*/ 2 w 17"/>
                  <a:gd name="T11" fmla="*/ 6 h 6"/>
                  <a:gd name="T12" fmla="*/ 5 w 17"/>
                  <a:gd name="T13" fmla="*/ 6 h 6"/>
                  <a:gd name="T14" fmla="*/ 6 w 17"/>
                  <a:gd name="T15" fmla="*/ 5 h 6"/>
                  <a:gd name="T16" fmla="*/ 11 w 17"/>
                  <a:gd name="T17" fmla="*/ 5 h 6"/>
                  <a:gd name="T18" fmla="*/ 13 w 17"/>
                  <a:gd name="T19" fmla="*/ 5 h 6"/>
                  <a:gd name="T20" fmla="*/ 16 w 17"/>
                  <a:gd name="T21" fmla="*/ 3 h 6"/>
                  <a:gd name="T22" fmla="*/ 17 w 17"/>
                  <a:gd name="T23" fmla="*/ 2 h 6"/>
                  <a:gd name="T24" fmla="*/ 16 w 17"/>
                  <a:gd name="T25" fmla="*/ 2 h 6"/>
                  <a:gd name="T26" fmla="*/ 13 w 17"/>
                  <a:gd name="T27"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6">
                    <a:moveTo>
                      <a:pt x="13" y="2"/>
                    </a:moveTo>
                    <a:lnTo>
                      <a:pt x="11" y="2"/>
                    </a:lnTo>
                    <a:lnTo>
                      <a:pt x="3" y="2"/>
                    </a:lnTo>
                    <a:lnTo>
                      <a:pt x="2" y="0"/>
                    </a:lnTo>
                    <a:lnTo>
                      <a:pt x="0" y="3"/>
                    </a:lnTo>
                    <a:lnTo>
                      <a:pt x="2" y="6"/>
                    </a:lnTo>
                    <a:lnTo>
                      <a:pt x="5" y="6"/>
                    </a:lnTo>
                    <a:lnTo>
                      <a:pt x="6" y="5"/>
                    </a:lnTo>
                    <a:lnTo>
                      <a:pt x="11" y="5"/>
                    </a:lnTo>
                    <a:lnTo>
                      <a:pt x="13" y="5"/>
                    </a:lnTo>
                    <a:lnTo>
                      <a:pt x="16" y="3"/>
                    </a:lnTo>
                    <a:lnTo>
                      <a:pt x="17" y="2"/>
                    </a:lnTo>
                    <a:lnTo>
                      <a:pt x="16" y="2"/>
                    </a:lnTo>
                    <a:lnTo>
                      <a:pt x="13" y="2"/>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7" name="Freeform 533">
                <a:extLst>
                  <a:ext uri="{FF2B5EF4-FFF2-40B4-BE49-F238E27FC236}">
                    <a16:creationId xmlns:a16="http://schemas.microsoft.com/office/drawing/2014/main" id="{27CE0723-79A0-4385-BF82-222C7F0EE2C5}"/>
                  </a:ext>
                </a:extLst>
              </p:cNvPr>
              <p:cNvSpPr>
                <a:spLocks/>
              </p:cNvSpPr>
              <p:nvPr/>
            </p:nvSpPr>
            <p:spPr bwMode="auto">
              <a:xfrm>
                <a:off x="6313" y="2532"/>
                <a:ext cx="5" cy="3"/>
              </a:xfrm>
              <a:custGeom>
                <a:avLst/>
                <a:gdLst>
                  <a:gd name="T0" fmla="*/ 4 w 5"/>
                  <a:gd name="T1" fmla="*/ 2 h 3"/>
                  <a:gd name="T2" fmla="*/ 5 w 5"/>
                  <a:gd name="T3" fmla="*/ 2 h 3"/>
                  <a:gd name="T4" fmla="*/ 5 w 5"/>
                  <a:gd name="T5" fmla="*/ 2 h 3"/>
                  <a:gd name="T6" fmla="*/ 5 w 5"/>
                  <a:gd name="T7" fmla="*/ 2 h 3"/>
                  <a:gd name="T8" fmla="*/ 4 w 5"/>
                  <a:gd name="T9" fmla="*/ 0 h 3"/>
                  <a:gd name="T10" fmla="*/ 0 w 5"/>
                  <a:gd name="T11" fmla="*/ 0 h 3"/>
                  <a:gd name="T12" fmla="*/ 0 w 5"/>
                  <a:gd name="T13" fmla="*/ 2 h 3"/>
                  <a:gd name="T14" fmla="*/ 0 w 5"/>
                  <a:gd name="T15" fmla="*/ 2 h 3"/>
                  <a:gd name="T16" fmla="*/ 2 w 5"/>
                  <a:gd name="T17" fmla="*/ 3 h 3"/>
                  <a:gd name="T18" fmla="*/ 4 w 5"/>
                  <a:gd name="T19"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3">
                    <a:moveTo>
                      <a:pt x="4" y="2"/>
                    </a:moveTo>
                    <a:lnTo>
                      <a:pt x="5" y="2"/>
                    </a:lnTo>
                    <a:lnTo>
                      <a:pt x="5" y="2"/>
                    </a:lnTo>
                    <a:lnTo>
                      <a:pt x="5" y="2"/>
                    </a:lnTo>
                    <a:lnTo>
                      <a:pt x="4" y="0"/>
                    </a:lnTo>
                    <a:lnTo>
                      <a:pt x="0" y="0"/>
                    </a:lnTo>
                    <a:lnTo>
                      <a:pt x="0" y="2"/>
                    </a:lnTo>
                    <a:lnTo>
                      <a:pt x="0" y="2"/>
                    </a:lnTo>
                    <a:lnTo>
                      <a:pt x="2" y="3"/>
                    </a:lnTo>
                    <a:lnTo>
                      <a:pt x="4" y="2"/>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8" name="Freeform 534">
                <a:extLst>
                  <a:ext uri="{FF2B5EF4-FFF2-40B4-BE49-F238E27FC236}">
                    <a16:creationId xmlns:a16="http://schemas.microsoft.com/office/drawing/2014/main" id="{55E2E7BC-83DF-407E-B592-845886FFFF48}"/>
                  </a:ext>
                </a:extLst>
              </p:cNvPr>
              <p:cNvSpPr>
                <a:spLocks/>
              </p:cNvSpPr>
              <p:nvPr/>
            </p:nvSpPr>
            <p:spPr bwMode="auto">
              <a:xfrm>
                <a:off x="6321" y="2553"/>
                <a:ext cx="12" cy="9"/>
              </a:xfrm>
              <a:custGeom>
                <a:avLst/>
                <a:gdLst>
                  <a:gd name="T0" fmla="*/ 12 w 12"/>
                  <a:gd name="T1" fmla="*/ 1 h 9"/>
                  <a:gd name="T2" fmla="*/ 7 w 12"/>
                  <a:gd name="T3" fmla="*/ 0 h 9"/>
                  <a:gd name="T4" fmla="*/ 4 w 12"/>
                  <a:gd name="T5" fmla="*/ 3 h 9"/>
                  <a:gd name="T6" fmla="*/ 4 w 12"/>
                  <a:gd name="T7" fmla="*/ 6 h 9"/>
                  <a:gd name="T8" fmla="*/ 0 w 12"/>
                  <a:gd name="T9" fmla="*/ 6 h 9"/>
                  <a:gd name="T10" fmla="*/ 0 w 12"/>
                  <a:gd name="T11" fmla="*/ 6 h 9"/>
                  <a:gd name="T12" fmla="*/ 0 w 12"/>
                  <a:gd name="T13" fmla="*/ 8 h 9"/>
                  <a:gd name="T14" fmla="*/ 5 w 12"/>
                  <a:gd name="T15" fmla="*/ 9 h 9"/>
                  <a:gd name="T16" fmla="*/ 8 w 12"/>
                  <a:gd name="T17" fmla="*/ 8 h 9"/>
                  <a:gd name="T18" fmla="*/ 10 w 12"/>
                  <a:gd name="T19" fmla="*/ 9 h 9"/>
                  <a:gd name="T20" fmla="*/ 10 w 12"/>
                  <a:gd name="T21" fmla="*/ 6 h 9"/>
                  <a:gd name="T22" fmla="*/ 12 w 12"/>
                  <a:gd name="T23" fmla="*/ 5 h 9"/>
                  <a:gd name="T24" fmla="*/ 12 w 12"/>
                  <a:gd name="T25" fmla="*/ 1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9">
                    <a:moveTo>
                      <a:pt x="12" y="1"/>
                    </a:moveTo>
                    <a:lnTo>
                      <a:pt x="7" y="0"/>
                    </a:lnTo>
                    <a:lnTo>
                      <a:pt x="4" y="3"/>
                    </a:lnTo>
                    <a:lnTo>
                      <a:pt x="4" y="6"/>
                    </a:lnTo>
                    <a:lnTo>
                      <a:pt x="0" y="6"/>
                    </a:lnTo>
                    <a:lnTo>
                      <a:pt x="0" y="6"/>
                    </a:lnTo>
                    <a:lnTo>
                      <a:pt x="0" y="8"/>
                    </a:lnTo>
                    <a:lnTo>
                      <a:pt x="5" y="9"/>
                    </a:lnTo>
                    <a:lnTo>
                      <a:pt x="8" y="8"/>
                    </a:lnTo>
                    <a:lnTo>
                      <a:pt x="10" y="9"/>
                    </a:lnTo>
                    <a:lnTo>
                      <a:pt x="10" y="6"/>
                    </a:lnTo>
                    <a:lnTo>
                      <a:pt x="12" y="5"/>
                    </a:lnTo>
                    <a:lnTo>
                      <a:pt x="12" y="1"/>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9" name="Freeform 535">
                <a:extLst>
                  <a:ext uri="{FF2B5EF4-FFF2-40B4-BE49-F238E27FC236}">
                    <a16:creationId xmlns:a16="http://schemas.microsoft.com/office/drawing/2014/main" id="{6C8B594A-494B-478C-8CF3-1046D6B896C6}"/>
                  </a:ext>
                </a:extLst>
              </p:cNvPr>
              <p:cNvSpPr>
                <a:spLocks/>
              </p:cNvSpPr>
              <p:nvPr/>
            </p:nvSpPr>
            <p:spPr bwMode="auto">
              <a:xfrm>
                <a:off x="6232" y="2438"/>
                <a:ext cx="5" cy="3"/>
              </a:xfrm>
              <a:custGeom>
                <a:avLst/>
                <a:gdLst>
                  <a:gd name="T0" fmla="*/ 3 w 5"/>
                  <a:gd name="T1" fmla="*/ 2 h 3"/>
                  <a:gd name="T2" fmla="*/ 0 w 5"/>
                  <a:gd name="T3" fmla="*/ 0 h 3"/>
                  <a:gd name="T4" fmla="*/ 0 w 5"/>
                  <a:gd name="T5" fmla="*/ 2 h 3"/>
                  <a:gd name="T6" fmla="*/ 0 w 5"/>
                  <a:gd name="T7" fmla="*/ 2 h 3"/>
                  <a:gd name="T8" fmla="*/ 3 w 5"/>
                  <a:gd name="T9" fmla="*/ 3 h 3"/>
                  <a:gd name="T10" fmla="*/ 5 w 5"/>
                  <a:gd name="T11" fmla="*/ 2 h 3"/>
                  <a:gd name="T12" fmla="*/ 3 w 5"/>
                  <a:gd name="T13" fmla="*/ 2 h 3"/>
                </a:gdLst>
                <a:ahLst/>
                <a:cxnLst>
                  <a:cxn ang="0">
                    <a:pos x="T0" y="T1"/>
                  </a:cxn>
                  <a:cxn ang="0">
                    <a:pos x="T2" y="T3"/>
                  </a:cxn>
                  <a:cxn ang="0">
                    <a:pos x="T4" y="T5"/>
                  </a:cxn>
                  <a:cxn ang="0">
                    <a:pos x="T6" y="T7"/>
                  </a:cxn>
                  <a:cxn ang="0">
                    <a:pos x="T8" y="T9"/>
                  </a:cxn>
                  <a:cxn ang="0">
                    <a:pos x="T10" y="T11"/>
                  </a:cxn>
                  <a:cxn ang="0">
                    <a:pos x="T12" y="T13"/>
                  </a:cxn>
                </a:cxnLst>
                <a:rect l="0" t="0" r="r" b="b"/>
                <a:pathLst>
                  <a:path w="5" h="3">
                    <a:moveTo>
                      <a:pt x="3" y="2"/>
                    </a:moveTo>
                    <a:lnTo>
                      <a:pt x="0" y="0"/>
                    </a:lnTo>
                    <a:lnTo>
                      <a:pt x="0" y="2"/>
                    </a:lnTo>
                    <a:lnTo>
                      <a:pt x="0" y="2"/>
                    </a:lnTo>
                    <a:lnTo>
                      <a:pt x="3" y="3"/>
                    </a:lnTo>
                    <a:lnTo>
                      <a:pt x="5" y="2"/>
                    </a:lnTo>
                    <a:lnTo>
                      <a:pt x="3" y="2"/>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0" name="Freeform 536">
                <a:extLst>
                  <a:ext uri="{FF2B5EF4-FFF2-40B4-BE49-F238E27FC236}">
                    <a16:creationId xmlns:a16="http://schemas.microsoft.com/office/drawing/2014/main" id="{95ADE022-D545-4AEF-A3A4-8C296CE44EDB}"/>
                  </a:ext>
                </a:extLst>
              </p:cNvPr>
              <p:cNvSpPr>
                <a:spLocks/>
              </p:cNvSpPr>
              <p:nvPr/>
            </p:nvSpPr>
            <p:spPr bwMode="auto">
              <a:xfrm>
                <a:off x="6227" y="2457"/>
                <a:ext cx="4" cy="3"/>
              </a:xfrm>
              <a:custGeom>
                <a:avLst/>
                <a:gdLst>
                  <a:gd name="T0" fmla="*/ 0 w 4"/>
                  <a:gd name="T1" fmla="*/ 2 h 3"/>
                  <a:gd name="T2" fmla="*/ 2 w 4"/>
                  <a:gd name="T3" fmla="*/ 3 h 3"/>
                  <a:gd name="T4" fmla="*/ 4 w 4"/>
                  <a:gd name="T5" fmla="*/ 2 h 3"/>
                  <a:gd name="T6" fmla="*/ 2 w 4"/>
                  <a:gd name="T7" fmla="*/ 0 h 3"/>
                  <a:gd name="T8" fmla="*/ 0 w 4"/>
                  <a:gd name="T9" fmla="*/ 0 h 3"/>
                  <a:gd name="T10" fmla="*/ 0 w 4"/>
                  <a:gd name="T11" fmla="*/ 2 h 3"/>
                </a:gdLst>
                <a:ahLst/>
                <a:cxnLst>
                  <a:cxn ang="0">
                    <a:pos x="T0" y="T1"/>
                  </a:cxn>
                  <a:cxn ang="0">
                    <a:pos x="T2" y="T3"/>
                  </a:cxn>
                  <a:cxn ang="0">
                    <a:pos x="T4" y="T5"/>
                  </a:cxn>
                  <a:cxn ang="0">
                    <a:pos x="T6" y="T7"/>
                  </a:cxn>
                  <a:cxn ang="0">
                    <a:pos x="T8" y="T9"/>
                  </a:cxn>
                  <a:cxn ang="0">
                    <a:pos x="T10" y="T11"/>
                  </a:cxn>
                </a:cxnLst>
                <a:rect l="0" t="0" r="r" b="b"/>
                <a:pathLst>
                  <a:path w="4" h="3">
                    <a:moveTo>
                      <a:pt x="0" y="2"/>
                    </a:moveTo>
                    <a:lnTo>
                      <a:pt x="2" y="3"/>
                    </a:lnTo>
                    <a:lnTo>
                      <a:pt x="4" y="2"/>
                    </a:lnTo>
                    <a:lnTo>
                      <a:pt x="2" y="0"/>
                    </a:lnTo>
                    <a:lnTo>
                      <a:pt x="0" y="0"/>
                    </a:lnTo>
                    <a:lnTo>
                      <a:pt x="0" y="2"/>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1" name="Freeform 537">
                <a:extLst>
                  <a:ext uri="{FF2B5EF4-FFF2-40B4-BE49-F238E27FC236}">
                    <a16:creationId xmlns:a16="http://schemas.microsoft.com/office/drawing/2014/main" id="{FFA76DE0-90D8-4B68-99CE-BC7396B62884}"/>
                  </a:ext>
                </a:extLst>
              </p:cNvPr>
              <p:cNvSpPr>
                <a:spLocks/>
              </p:cNvSpPr>
              <p:nvPr/>
            </p:nvSpPr>
            <p:spPr bwMode="auto">
              <a:xfrm>
                <a:off x="6331" y="2483"/>
                <a:ext cx="0" cy="4"/>
              </a:xfrm>
              <a:custGeom>
                <a:avLst/>
                <a:gdLst>
                  <a:gd name="T0" fmla="*/ 1 h 4"/>
                  <a:gd name="T1" fmla="*/ 0 h 4"/>
                  <a:gd name="T2" fmla="*/ 1 h 4"/>
                  <a:gd name="T3" fmla="*/ 4 h 4"/>
                  <a:gd name="T4" fmla="*/ 4 h 4"/>
                  <a:gd name="T5" fmla="*/ 1 h 4"/>
                </a:gdLst>
                <a:ahLst/>
                <a:cxnLst>
                  <a:cxn ang="0">
                    <a:pos x="0" y="T0"/>
                  </a:cxn>
                  <a:cxn ang="0">
                    <a:pos x="0" y="T1"/>
                  </a:cxn>
                  <a:cxn ang="0">
                    <a:pos x="0" y="T2"/>
                  </a:cxn>
                  <a:cxn ang="0">
                    <a:pos x="0" y="T3"/>
                  </a:cxn>
                  <a:cxn ang="0">
                    <a:pos x="0" y="T4"/>
                  </a:cxn>
                  <a:cxn ang="0">
                    <a:pos x="0" y="T5"/>
                  </a:cxn>
                </a:cxnLst>
                <a:rect l="0" t="0" r="r" b="b"/>
                <a:pathLst>
                  <a:path h="4">
                    <a:moveTo>
                      <a:pt x="0" y="1"/>
                    </a:moveTo>
                    <a:lnTo>
                      <a:pt x="0" y="0"/>
                    </a:lnTo>
                    <a:lnTo>
                      <a:pt x="0" y="1"/>
                    </a:lnTo>
                    <a:lnTo>
                      <a:pt x="0" y="4"/>
                    </a:lnTo>
                    <a:lnTo>
                      <a:pt x="0" y="4"/>
                    </a:lnTo>
                    <a:lnTo>
                      <a:pt x="0" y="1"/>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2" name="Freeform 538">
                <a:extLst>
                  <a:ext uri="{FF2B5EF4-FFF2-40B4-BE49-F238E27FC236}">
                    <a16:creationId xmlns:a16="http://schemas.microsoft.com/office/drawing/2014/main" id="{85A17454-17C0-408F-AEED-E9BAB90AA337}"/>
                  </a:ext>
                </a:extLst>
              </p:cNvPr>
              <p:cNvSpPr>
                <a:spLocks/>
              </p:cNvSpPr>
              <p:nvPr/>
            </p:nvSpPr>
            <p:spPr bwMode="auto">
              <a:xfrm>
                <a:off x="6326" y="2483"/>
                <a:ext cx="3" cy="9"/>
              </a:xfrm>
              <a:custGeom>
                <a:avLst/>
                <a:gdLst>
                  <a:gd name="T0" fmla="*/ 3 w 3"/>
                  <a:gd name="T1" fmla="*/ 4 h 9"/>
                  <a:gd name="T2" fmla="*/ 3 w 3"/>
                  <a:gd name="T3" fmla="*/ 0 h 9"/>
                  <a:gd name="T4" fmla="*/ 3 w 3"/>
                  <a:gd name="T5" fmla="*/ 0 h 9"/>
                  <a:gd name="T6" fmla="*/ 2 w 3"/>
                  <a:gd name="T7" fmla="*/ 0 h 9"/>
                  <a:gd name="T8" fmla="*/ 0 w 3"/>
                  <a:gd name="T9" fmla="*/ 4 h 9"/>
                  <a:gd name="T10" fmla="*/ 0 w 3"/>
                  <a:gd name="T11" fmla="*/ 8 h 9"/>
                  <a:gd name="T12" fmla="*/ 0 w 3"/>
                  <a:gd name="T13" fmla="*/ 9 h 9"/>
                  <a:gd name="T14" fmla="*/ 3 w 3"/>
                  <a:gd name="T15" fmla="*/ 8 h 9"/>
                  <a:gd name="T16" fmla="*/ 3 w 3"/>
                  <a:gd name="T17" fmla="*/ 4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9">
                    <a:moveTo>
                      <a:pt x="3" y="4"/>
                    </a:moveTo>
                    <a:lnTo>
                      <a:pt x="3" y="0"/>
                    </a:lnTo>
                    <a:lnTo>
                      <a:pt x="3" y="0"/>
                    </a:lnTo>
                    <a:lnTo>
                      <a:pt x="2" y="0"/>
                    </a:lnTo>
                    <a:lnTo>
                      <a:pt x="0" y="4"/>
                    </a:lnTo>
                    <a:lnTo>
                      <a:pt x="0" y="8"/>
                    </a:lnTo>
                    <a:lnTo>
                      <a:pt x="0" y="9"/>
                    </a:lnTo>
                    <a:lnTo>
                      <a:pt x="3" y="8"/>
                    </a:lnTo>
                    <a:lnTo>
                      <a:pt x="3" y="4"/>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3" name="Freeform 539">
                <a:extLst>
                  <a:ext uri="{FF2B5EF4-FFF2-40B4-BE49-F238E27FC236}">
                    <a16:creationId xmlns:a16="http://schemas.microsoft.com/office/drawing/2014/main" id="{0CC0F4E4-5831-4BBE-8BC6-E635DB11BA4F}"/>
                  </a:ext>
                </a:extLst>
              </p:cNvPr>
              <p:cNvSpPr>
                <a:spLocks/>
              </p:cNvSpPr>
              <p:nvPr/>
            </p:nvSpPr>
            <p:spPr bwMode="auto">
              <a:xfrm>
                <a:off x="6602" y="2441"/>
                <a:ext cx="13" cy="8"/>
              </a:xfrm>
              <a:custGeom>
                <a:avLst/>
                <a:gdLst>
                  <a:gd name="T0" fmla="*/ 8 w 13"/>
                  <a:gd name="T1" fmla="*/ 8 h 8"/>
                  <a:gd name="T2" fmla="*/ 8 w 13"/>
                  <a:gd name="T3" fmla="*/ 8 h 8"/>
                  <a:gd name="T4" fmla="*/ 9 w 13"/>
                  <a:gd name="T5" fmla="*/ 8 h 8"/>
                  <a:gd name="T6" fmla="*/ 13 w 13"/>
                  <a:gd name="T7" fmla="*/ 8 h 8"/>
                  <a:gd name="T8" fmla="*/ 13 w 13"/>
                  <a:gd name="T9" fmla="*/ 7 h 8"/>
                  <a:gd name="T10" fmla="*/ 9 w 13"/>
                  <a:gd name="T11" fmla="*/ 5 h 8"/>
                  <a:gd name="T12" fmla="*/ 8 w 13"/>
                  <a:gd name="T13" fmla="*/ 2 h 8"/>
                  <a:gd name="T14" fmla="*/ 6 w 13"/>
                  <a:gd name="T15" fmla="*/ 0 h 8"/>
                  <a:gd name="T16" fmla="*/ 3 w 13"/>
                  <a:gd name="T17" fmla="*/ 0 h 8"/>
                  <a:gd name="T18" fmla="*/ 0 w 13"/>
                  <a:gd name="T19" fmla="*/ 0 h 8"/>
                  <a:gd name="T20" fmla="*/ 0 w 13"/>
                  <a:gd name="T21" fmla="*/ 2 h 8"/>
                  <a:gd name="T22" fmla="*/ 3 w 13"/>
                  <a:gd name="T23" fmla="*/ 3 h 8"/>
                  <a:gd name="T24" fmla="*/ 1 w 13"/>
                  <a:gd name="T25" fmla="*/ 2 h 8"/>
                  <a:gd name="T26" fmla="*/ 3 w 13"/>
                  <a:gd name="T27" fmla="*/ 2 h 8"/>
                  <a:gd name="T28" fmla="*/ 6 w 13"/>
                  <a:gd name="T29" fmla="*/ 5 h 8"/>
                  <a:gd name="T30" fmla="*/ 6 w 13"/>
                  <a:gd name="T31" fmla="*/ 7 h 8"/>
                  <a:gd name="T32" fmla="*/ 8 w 13"/>
                  <a:gd name="T33"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 h="8">
                    <a:moveTo>
                      <a:pt x="8" y="8"/>
                    </a:moveTo>
                    <a:lnTo>
                      <a:pt x="8" y="8"/>
                    </a:lnTo>
                    <a:lnTo>
                      <a:pt x="9" y="8"/>
                    </a:lnTo>
                    <a:lnTo>
                      <a:pt x="13" y="8"/>
                    </a:lnTo>
                    <a:lnTo>
                      <a:pt x="13" y="7"/>
                    </a:lnTo>
                    <a:lnTo>
                      <a:pt x="9" y="5"/>
                    </a:lnTo>
                    <a:lnTo>
                      <a:pt x="8" y="2"/>
                    </a:lnTo>
                    <a:lnTo>
                      <a:pt x="6" y="0"/>
                    </a:lnTo>
                    <a:lnTo>
                      <a:pt x="3" y="0"/>
                    </a:lnTo>
                    <a:lnTo>
                      <a:pt x="0" y="0"/>
                    </a:lnTo>
                    <a:lnTo>
                      <a:pt x="0" y="2"/>
                    </a:lnTo>
                    <a:lnTo>
                      <a:pt x="3" y="3"/>
                    </a:lnTo>
                    <a:lnTo>
                      <a:pt x="1" y="2"/>
                    </a:lnTo>
                    <a:lnTo>
                      <a:pt x="3" y="2"/>
                    </a:lnTo>
                    <a:lnTo>
                      <a:pt x="6" y="5"/>
                    </a:lnTo>
                    <a:lnTo>
                      <a:pt x="6" y="7"/>
                    </a:lnTo>
                    <a:lnTo>
                      <a:pt x="8" y="8"/>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4" name="Freeform 540">
                <a:extLst>
                  <a:ext uri="{FF2B5EF4-FFF2-40B4-BE49-F238E27FC236}">
                    <a16:creationId xmlns:a16="http://schemas.microsoft.com/office/drawing/2014/main" id="{FB2DCDDA-B247-40C6-9FD3-33DA819CF8C3}"/>
                  </a:ext>
                </a:extLst>
              </p:cNvPr>
              <p:cNvSpPr>
                <a:spLocks/>
              </p:cNvSpPr>
              <p:nvPr/>
            </p:nvSpPr>
            <p:spPr bwMode="auto">
              <a:xfrm>
                <a:off x="6317" y="2558"/>
                <a:ext cx="1" cy="3"/>
              </a:xfrm>
              <a:custGeom>
                <a:avLst/>
                <a:gdLst>
                  <a:gd name="T0" fmla="*/ 0 w 1"/>
                  <a:gd name="T1" fmla="*/ 3 h 3"/>
                  <a:gd name="T2" fmla="*/ 1 w 1"/>
                  <a:gd name="T3" fmla="*/ 1 h 3"/>
                  <a:gd name="T4" fmla="*/ 1 w 1"/>
                  <a:gd name="T5" fmla="*/ 0 h 3"/>
                  <a:gd name="T6" fmla="*/ 0 w 1"/>
                  <a:gd name="T7" fmla="*/ 1 h 3"/>
                  <a:gd name="T8" fmla="*/ 0 w 1"/>
                  <a:gd name="T9" fmla="*/ 3 h 3"/>
                </a:gdLst>
                <a:ahLst/>
                <a:cxnLst>
                  <a:cxn ang="0">
                    <a:pos x="T0" y="T1"/>
                  </a:cxn>
                  <a:cxn ang="0">
                    <a:pos x="T2" y="T3"/>
                  </a:cxn>
                  <a:cxn ang="0">
                    <a:pos x="T4" y="T5"/>
                  </a:cxn>
                  <a:cxn ang="0">
                    <a:pos x="T6" y="T7"/>
                  </a:cxn>
                  <a:cxn ang="0">
                    <a:pos x="T8" y="T9"/>
                  </a:cxn>
                </a:cxnLst>
                <a:rect l="0" t="0" r="r" b="b"/>
                <a:pathLst>
                  <a:path w="1" h="3">
                    <a:moveTo>
                      <a:pt x="0" y="3"/>
                    </a:moveTo>
                    <a:lnTo>
                      <a:pt x="1" y="1"/>
                    </a:lnTo>
                    <a:lnTo>
                      <a:pt x="1" y="0"/>
                    </a:lnTo>
                    <a:lnTo>
                      <a:pt x="0" y="1"/>
                    </a:lnTo>
                    <a:lnTo>
                      <a:pt x="0" y="3"/>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5" name="Freeform 541">
                <a:extLst>
                  <a:ext uri="{FF2B5EF4-FFF2-40B4-BE49-F238E27FC236}">
                    <a16:creationId xmlns:a16="http://schemas.microsoft.com/office/drawing/2014/main" id="{5A94E155-2C46-409C-99C7-0844EC10FD1B}"/>
                  </a:ext>
                </a:extLst>
              </p:cNvPr>
              <p:cNvSpPr>
                <a:spLocks/>
              </p:cNvSpPr>
              <p:nvPr/>
            </p:nvSpPr>
            <p:spPr bwMode="auto">
              <a:xfrm>
                <a:off x="6321" y="2538"/>
                <a:ext cx="2" cy="0"/>
              </a:xfrm>
              <a:custGeom>
                <a:avLst/>
                <a:gdLst>
                  <a:gd name="T0" fmla="*/ 2 w 2"/>
                  <a:gd name="T1" fmla="*/ 2 w 2"/>
                  <a:gd name="T2" fmla="*/ 0 w 2"/>
                  <a:gd name="T3" fmla="*/ 0 w 2"/>
                  <a:gd name="T4" fmla="*/ 2 w 2"/>
                  <a:gd name="T5" fmla="*/ 2 w 2"/>
                </a:gdLst>
                <a:ahLst/>
                <a:cxnLst>
                  <a:cxn ang="0">
                    <a:pos x="T0" y="0"/>
                  </a:cxn>
                  <a:cxn ang="0">
                    <a:pos x="T1" y="0"/>
                  </a:cxn>
                  <a:cxn ang="0">
                    <a:pos x="T2" y="0"/>
                  </a:cxn>
                  <a:cxn ang="0">
                    <a:pos x="T3" y="0"/>
                  </a:cxn>
                  <a:cxn ang="0">
                    <a:pos x="T4" y="0"/>
                  </a:cxn>
                  <a:cxn ang="0">
                    <a:pos x="T5" y="0"/>
                  </a:cxn>
                </a:cxnLst>
                <a:rect l="0" t="0" r="r" b="b"/>
                <a:pathLst>
                  <a:path w="2">
                    <a:moveTo>
                      <a:pt x="2" y="0"/>
                    </a:moveTo>
                    <a:lnTo>
                      <a:pt x="2" y="0"/>
                    </a:lnTo>
                    <a:lnTo>
                      <a:pt x="0" y="0"/>
                    </a:lnTo>
                    <a:lnTo>
                      <a:pt x="0" y="0"/>
                    </a:lnTo>
                    <a:lnTo>
                      <a:pt x="2" y="0"/>
                    </a:lnTo>
                    <a:lnTo>
                      <a:pt x="2"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6" name="Freeform 542">
                <a:extLst>
                  <a:ext uri="{FF2B5EF4-FFF2-40B4-BE49-F238E27FC236}">
                    <a16:creationId xmlns:a16="http://schemas.microsoft.com/office/drawing/2014/main" id="{4E4EE979-172F-4F45-A5E2-E73F36DF8EC7}"/>
                  </a:ext>
                </a:extLst>
              </p:cNvPr>
              <p:cNvSpPr>
                <a:spLocks/>
              </p:cNvSpPr>
              <p:nvPr/>
            </p:nvSpPr>
            <p:spPr bwMode="auto">
              <a:xfrm>
                <a:off x="6229" y="2366"/>
                <a:ext cx="139" cy="126"/>
              </a:xfrm>
              <a:custGeom>
                <a:avLst/>
                <a:gdLst>
                  <a:gd name="T0" fmla="*/ 104 w 139"/>
                  <a:gd name="T1" fmla="*/ 99 h 126"/>
                  <a:gd name="T2" fmla="*/ 104 w 139"/>
                  <a:gd name="T3" fmla="*/ 96 h 126"/>
                  <a:gd name="T4" fmla="*/ 100 w 139"/>
                  <a:gd name="T5" fmla="*/ 93 h 126"/>
                  <a:gd name="T6" fmla="*/ 108 w 139"/>
                  <a:gd name="T7" fmla="*/ 86 h 126"/>
                  <a:gd name="T8" fmla="*/ 110 w 139"/>
                  <a:gd name="T9" fmla="*/ 85 h 126"/>
                  <a:gd name="T10" fmla="*/ 116 w 139"/>
                  <a:gd name="T11" fmla="*/ 74 h 126"/>
                  <a:gd name="T12" fmla="*/ 119 w 139"/>
                  <a:gd name="T13" fmla="*/ 59 h 126"/>
                  <a:gd name="T14" fmla="*/ 126 w 139"/>
                  <a:gd name="T15" fmla="*/ 54 h 126"/>
                  <a:gd name="T16" fmla="*/ 134 w 139"/>
                  <a:gd name="T17" fmla="*/ 54 h 126"/>
                  <a:gd name="T18" fmla="*/ 137 w 139"/>
                  <a:gd name="T19" fmla="*/ 51 h 126"/>
                  <a:gd name="T20" fmla="*/ 126 w 139"/>
                  <a:gd name="T21" fmla="*/ 42 h 126"/>
                  <a:gd name="T22" fmla="*/ 121 w 139"/>
                  <a:gd name="T23" fmla="*/ 35 h 126"/>
                  <a:gd name="T24" fmla="*/ 119 w 139"/>
                  <a:gd name="T25" fmla="*/ 24 h 126"/>
                  <a:gd name="T26" fmla="*/ 119 w 139"/>
                  <a:gd name="T27" fmla="*/ 18 h 126"/>
                  <a:gd name="T28" fmla="*/ 116 w 139"/>
                  <a:gd name="T29" fmla="*/ 11 h 126"/>
                  <a:gd name="T30" fmla="*/ 118 w 139"/>
                  <a:gd name="T31" fmla="*/ 7 h 126"/>
                  <a:gd name="T32" fmla="*/ 119 w 139"/>
                  <a:gd name="T33" fmla="*/ 3 h 126"/>
                  <a:gd name="T34" fmla="*/ 105 w 139"/>
                  <a:gd name="T35" fmla="*/ 2 h 126"/>
                  <a:gd name="T36" fmla="*/ 96 w 139"/>
                  <a:gd name="T37" fmla="*/ 7 h 126"/>
                  <a:gd name="T38" fmla="*/ 86 w 139"/>
                  <a:gd name="T39" fmla="*/ 27 h 126"/>
                  <a:gd name="T40" fmla="*/ 73 w 139"/>
                  <a:gd name="T41" fmla="*/ 45 h 126"/>
                  <a:gd name="T42" fmla="*/ 59 w 139"/>
                  <a:gd name="T43" fmla="*/ 45 h 126"/>
                  <a:gd name="T44" fmla="*/ 35 w 139"/>
                  <a:gd name="T45" fmla="*/ 50 h 126"/>
                  <a:gd name="T46" fmla="*/ 24 w 139"/>
                  <a:gd name="T47" fmla="*/ 53 h 126"/>
                  <a:gd name="T48" fmla="*/ 17 w 139"/>
                  <a:gd name="T49" fmla="*/ 46 h 126"/>
                  <a:gd name="T50" fmla="*/ 6 w 139"/>
                  <a:gd name="T51" fmla="*/ 42 h 126"/>
                  <a:gd name="T52" fmla="*/ 2 w 139"/>
                  <a:gd name="T53" fmla="*/ 53 h 126"/>
                  <a:gd name="T54" fmla="*/ 3 w 139"/>
                  <a:gd name="T55" fmla="*/ 67 h 126"/>
                  <a:gd name="T56" fmla="*/ 5 w 139"/>
                  <a:gd name="T57" fmla="*/ 72 h 126"/>
                  <a:gd name="T58" fmla="*/ 17 w 139"/>
                  <a:gd name="T59" fmla="*/ 70 h 126"/>
                  <a:gd name="T60" fmla="*/ 10 w 139"/>
                  <a:gd name="T61" fmla="*/ 74 h 126"/>
                  <a:gd name="T62" fmla="*/ 8 w 139"/>
                  <a:gd name="T63" fmla="*/ 78 h 126"/>
                  <a:gd name="T64" fmla="*/ 16 w 139"/>
                  <a:gd name="T65" fmla="*/ 90 h 126"/>
                  <a:gd name="T66" fmla="*/ 16 w 139"/>
                  <a:gd name="T67" fmla="*/ 97 h 126"/>
                  <a:gd name="T68" fmla="*/ 21 w 139"/>
                  <a:gd name="T69" fmla="*/ 110 h 126"/>
                  <a:gd name="T70" fmla="*/ 29 w 139"/>
                  <a:gd name="T71" fmla="*/ 112 h 126"/>
                  <a:gd name="T72" fmla="*/ 38 w 139"/>
                  <a:gd name="T73" fmla="*/ 110 h 126"/>
                  <a:gd name="T74" fmla="*/ 40 w 139"/>
                  <a:gd name="T75" fmla="*/ 110 h 126"/>
                  <a:gd name="T76" fmla="*/ 43 w 139"/>
                  <a:gd name="T77" fmla="*/ 120 h 126"/>
                  <a:gd name="T78" fmla="*/ 51 w 139"/>
                  <a:gd name="T79" fmla="*/ 117 h 126"/>
                  <a:gd name="T80" fmla="*/ 59 w 139"/>
                  <a:gd name="T81" fmla="*/ 112 h 126"/>
                  <a:gd name="T82" fmla="*/ 64 w 139"/>
                  <a:gd name="T83" fmla="*/ 117 h 126"/>
                  <a:gd name="T84" fmla="*/ 68 w 139"/>
                  <a:gd name="T85" fmla="*/ 115 h 126"/>
                  <a:gd name="T86" fmla="*/ 75 w 139"/>
                  <a:gd name="T87" fmla="*/ 118 h 126"/>
                  <a:gd name="T88" fmla="*/ 76 w 139"/>
                  <a:gd name="T89" fmla="*/ 123 h 126"/>
                  <a:gd name="T90" fmla="*/ 91 w 139"/>
                  <a:gd name="T91" fmla="*/ 123 h 126"/>
                  <a:gd name="T92" fmla="*/ 99 w 139"/>
                  <a:gd name="T93" fmla="*/ 109 h 126"/>
                  <a:gd name="T94" fmla="*/ 102 w 139"/>
                  <a:gd name="T95" fmla="*/ 10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9" h="126">
                    <a:moveTo>
                      <a:pt x="102" y="104"/>
                    </a:moveTo>
                    <a:lnTo>
                      <a:pt x="104" y="104"/>
                    </a:lnTo>
                    <a:lnTo>
                      <a:pt x="105" y="102"/>
                    </a:lnTo>
                    <a:lnTo>
                      <a:pt x="104" y="99"/>
                    </a:lnTo>
                    <a:lnTo>
                      <a:pt x="102" y="99"/>
                    </a:lnTo>
                    <a:lnTo>
                      <a:pt x="102" y="99"/>
                    </a:lnTo>
                    <a:lnTo>
                      <a:pt x="104" y="97"/>
                    </a:lnTo>
                    <a:lnTo>
                      <a:pt x="104" y="96"/>
                    </a:lnTo>
                    <a:lnTo>
                      <a:pt x="104" y="94"/>
                    </a:lnTo>
                    <a:lnTo>
                      <a:pt x="100" y="96"/>
                    </a:lnTo>
                    <a:lnTo>
                      <a:pt x="100" y="94"/>
                    </a:lnTo>
                    <a:lnTo>
                      <a:pt x="100" y="93"/>
                    </a:lnTo>
                    <a:lnTo>
                      <a:pt x="102" y="93"/>
                    </a:lnTo>
                    <a:lnTo>
                      <a:pt x="105" y="91"/>
                    </a:lnTo>
                    <a:lnTo>
                      <a:pt x="105" y="90"/>
                    </a:lnTo>
                    <a:lnTo>
                      <a:pt x="108" y="86"/>
                    </a:lnTo>
                    <a:lnTo>
                      <a:pt x="108" y="83"/>
                    </a:lnTo>
                    <a:lnTo>
                      <a:pt x="107" y="82"/>
                    </a:lnTo>
                    <a:lnTo>
                      <a:pt x="108" y="82"/>
                    </a:lnTo>
                    <a:lnTo>
                      <a:pt x="110" y="85"/>
                    </a:lnTo>
                    <a:lnTo>
                      <a:pt x="111" y="82"/>
                    </a:lnTo>
                    <a:lnTo>
                      <a:pt x="113" y="80"/>
                    </a:lnTo>
                    <a:lnTo>
                      <a:pt x="113" y="77"/>
                    </a:lnTo>
                    <a:lnTo>
                      <a:pt x="116" y="74"/>
                    </a:lnTo>
                    <a:lnTo>
                      <a:pt x="118" y="69"/>
                    </a:lnTo>
                    <a:lnTo>
                      <a:pt x="118" y="67"/>
                    </a:lnTo>
                    <a:lnTo>
                      <a:pt x="119" y="61"/>
                    </a:lnTo>
                    <a:lnTo>
                      <a:pt x="119" y="59"/>
                    </a:lnTo>
                    <a:lnTo>
                      <a:pt x="119" y="58"/>
                    </a:lnTo>
                    <a:lnTo>
                      <a:pt x="123" y="54"/>
                    </a:lnTo>
                    <a:lnTo>
                      <a:pt x="124" y="56"/>
                    </a:lnTo>
                    <a:lnTo>
                      <a:pt x="126" y="54"/>
                    </a:lnTo>
                    <a:lnTo>
                      <a:pt x="124" y="51"/>
                    </a:lnTo>
                    <a:lnTo>
                      <a:pt x="129" y="56"/>
                    </a:lnTo>
                    <a:lnTo>
                      <a:pt x="132" y="56"/>
                    </a:lnTo>
                    <a:lnTo>
                      <a:pt x="134" y="54"/>
                    </a:lnTo>
                    <a:lnTo>
                      <a:pt x="135" y="54"/>
                    </a:lnTo>
                    <a:lnTo>
                      <a:pt x="139" y="54"/>
                    </a:lnTo>
                    <a:lnTo>
                      <a:pt x="139" y="51"/>
                    </a:lnTo>
                    <a:lnTo>
                      <a:pt x="137" y="51"/>
                    </a:lnTo>
                    <a:lnTo>
                      <a:pt x="135" y="50"/>
                    </a:lnTo>
                    <a:lnTo>
                      <a:pt x="134" y="46"/>
                    </a:lnTo>
                    <a:lnTo>
                      <a:pt x="131" y="46"/>
                    </a:lnTo>
                    <a:lnTo>
                      <a:pt x="126" y="42"/>
                    </a:lnTo>
                    <a:lnTo>
                      <a:pt x="123" y="40"/>
                    </a:lnTo>
                    <a:lnTo>
                      <a:pt x="123" y="38"/>
                    </a:lnTo>
                    <a:lnTo>
                      <a:pt x="121" y="37"/>
                    </a:lnTo>
                    <a:lnTo>
                      <a:pt x="121" y="35"/>
                    </a:lnTo>
                    <a:lnTo>
                      <a:pt x="126" y="34"/>
                    </a:lnTo>
                    <a:lnTo>
                      <a:pt x="127" y="32"/>
                    </a:lnTo>
                    <a:lnTo>
                      <a:pt x="124" y="31"/>
                    </a:lnTo>
                    <a:lnTo>
                      <a:pt x="119" y="24"/>
                    </a:lnTo>
                    <a:lnTo>
                      <a:pt x="119" y="23"/>
                    </a:lnTo>
                    <a:lnTo>
                      <a:pt x="116" y="19"/>
                    </a:lnTo>
                    <a:lnTo>
                      <a:pt x="118" y="18"/>
                    </a:lnTo>
                    <a:lnTo>
                      <a:pt x="119" y="18"/>
                    </a:lnTo>
                    <a:lnTo>
                      <a:pt x="118" y="16"/>
                    </a:lnTo>
                    <a:lnTo>
                      <a:pt x="118" y="15"/>
                    </a:lnTo>
                    <a:lnTo>
                      <a:pt x="115" y="13"/>
                    </a:lnTo>
                    <a:lnTo>
                      <a:pt x="116" y="11"/>
                    </a:lnTo>
                    <a:lnTo>
                      <a:pt x="119" y="13"/>
                    </a:lnTo>
                    <a:lnTo>
                      <a:pt x="123" y="11"/>
                    </a:lnTo>
                    <a:lnTo>
                      <a:pt x="119" y="8"/>
                    </a:lnTo>
                    <a:lnTo>
                      <a:pt x="118" y="7"/>
                    </a:lnTo>
                    <a:lnTo>
                      <a:pt x="118" y="5"/>
                    </a:lnTo>
                    <a:lnTo>
                      <a:pt x="118" y="5"/>
                    </a:lnTo>
                    <a:lnTo>
                      <a:pt x="119" y="3"/>
                    </a:lnTo>
                    <a:lnTo>
                      <a:pt x="119" y="3"/>
                    </a:lnTo>
                    <a:lnTo>
                      <a:pt x="116" y="2"/>
                    </a:lnTo>
                    <a:lnTo>
                      <a:pt x="113" y="2"/>
                    </a:lnTo>
                    <a:lnTo>
                      <a:pt x="111" y="2"/>
                    </a:lnTo>
                    <a:lnTo>
                      <a:pt x="105" y="2"/>
                    </a:lnTo>
                    <a:lnTo>
                      <a:pt x="100" y="2"/>
                    </a:lnTo>
                    <a:lnTo>
                      <a:pt x="99" y="0"/>
                    </a:lnTo>
                    <a:lnTo>
                      <a:pt x="96" y="5"/>
                    </a:lnTo>
                    <a:lnTo>
                      <a:pt x="96" y="7"/>
                    </a:lnTo>
                    <a:lnTo>
                      <a:pt x="94" y="8"/>
                    </a:lnTo>
                    <a:lnTo>
                      <a:pt x="94" y="11"/>
                    </a:lnTo>
                    <a:lnTo>
                      <a:pt x="91" y="21"/>
                    </a:lnTo>
                    <a:lnTo>
                      <a:pt x="86" y="27"/>
                    </a:lnTo>
                    <a:lnTo>
                      <a:pt x="84" y="34"/>
                    </a:lnTo>
                    <a:lnTo>
                      <a:pt x="78" y="42"/>
                    </a:lnTo>
                    <a:lnTo>
                      <a:pt x="80" y="45"/>
                    </a:lnTo>
                    <a:lnTo>
                      <a:pt x="73" y="45"/>
                    </a:lnTo>
                    <a:lnTo>
                      <a:pt x="67" y="48"/>
                    </a:lnTo>
                    <a:lnTo>
                      <a:pt x="64" y="48"/>
                    </a:lnTo>
                    <a:lnTo>
                      <a:pt x="62" y="46"/>
                    </a:lnTo>
                    <a:lnTo>
                      <a:pt x="59" y="45"/>
                    </a:lnTo>
                    <a:lnTo>
                      <a:pt x="53" y="45"/>
                    </a:lnTo>
                    <a:lnTo>
                      <a:pt x="49" y="46"/>
                    </a:lnTo>
                    <a:lnTo>
                      <a:pt x="41" y="50"/>
                    </a:lnTo>
                    <a:lnTo>
                      <a:pt x="35" y="50"/>
                    </a:lnTo>
                    <a:lnTo>
                      <a:pt x="32" y="51"/>
                    </a:lnTo>
                    <a:lnTo>
                      <a:pt x="29" y="51"/>
                    </a:lnTo>
                    <a:lnTo>
                      <a:pt x="29" y="53"/>
                    </a:lnTo>
                    <a:lnTo>
                      <a:pt x="24" y="53"/>
                    </a:lnTo>
                    <a:lnTo>
                      <a:pt x="22" y="53"/>
                    </a:lnTo>
                    <a:lnTo>
                      <a:pt x="21" y="51"/>
                    </a:lnTo>
                    <a:lnTo>
                      <a:pt x="17" y="48"/>
                    </a:lnTo>
                    <a:lnTo>
                      <a:pt x="17" y="46"/>
                    </a:lnTo>
                    <a:lnTo>
                      <a:pt x="13" y="43"/>
                    </a:lnTo>
                    <a:lnTo>
                      <a:pt x="10" y="38"/>
                    </a:lnTo>
                    <a:lnTo>
                      <a:pt x="8" y="38"/>
                    </a:lnTo>
                    <a:lnTo>
                      <a:pt x="6" y="42"/>
                    </a:lnTo>
                    <a:lnTo>
                      <a:pt x="3" y="46"/>
                    </a:lnTo>
                    <a:lnTo>
                      <a:pt x="2" y="50"/>
                    </a:lnTo>
                    <a:lnTo>
                      <a:pt x="0" y="51"/>
                    </a:lnTo>
                    <a:lnTo>
                      <a:pt x="2" y="53"/>
                    </a:lnTo>
                    <a:lnTo>
                      <a:pt x="2" y="54"/>
                    </a:lnTo>
                    <a:lnTo>
                      <a:pt x="0" y="56"/>
                    </a:lnTo>
                    <a:lnTo>
                      <a:pt x="0" y="61"/>
                    </a:lnTo>
                    <a:lnTo>
                      <a:pt x="3" y="67"/>
                    </a:lnTo>
                    <a:lnTo>
                      <a:pt x="5" y="69"/>
                    </a:lnTo>
                    <a:lnTo>
                      <a:pt x="3" y="69"/>
                    </a:lnTo>
                    <a:lnTo>
                      <a:pt x="3" y="69"/>
                    </a:lnTo>
                    <a:lnTo>
                      <a:pt x="5" y="72"/>
                    </a:lnTo>
                    <a:lnTo>
                      <a:pt x="8" y="74"/>
                    </a:lnTo>
                    <a:lnTo>
                      <a:pt x="10" y="72"/>
                    </a:lnTo>
                    <a:lnTo>
                      <a:pt x="13" y="72"/>
                    </a:lnTo>
                    <a:lnTo>
                      <a:pt x="17" y="70"/>
                    </a:lnTo>
                    <a:lnTo>
                      <a:pt x="19" y="70"/>
                    </a:lnTo>
                    <a:lnTo>
                      <a:pt x="17" y="70"/>
                    </a:lnTo>
                    <a:lnTo>
                      <a:pt x="14" y="74"/>
                    </a:lnTo>
                    <a:lnTo>
                      <a:pt x="10" y="74"/>
                    </a:lnTo>
                    <a:lnTo>
                      <a:pt x="6" y="75"/>
                    </a:lnTo>
                    <a:lnTo>
                      <a:pt x="5" y="77"/>
                    </a:lnTo>
                    <a:lnTo>
                      <a:pt x="5" y="77"/>
                    </a:lnTo>
                    <a:lnTo>
                      <a:pt x="8" y="78"/>
                    </a:lnTo>
                    <a:lnTo>
                      <a:pt x="11" y="80"/>
                    </a:lnTo>
                    <a:lnTo>
                      <a:pt x="14" y="85"/>
                    </a:lnTo>
                    <a:lnTo>
                      <a:pt x="16" y="86"/>
                    </a:lnTo>
                    <a:lnTo>
                      <a:pt x="16" y="90"/>
                    </a:lnTo>
                    <a:lnTo>
                      <a:pt x="14" y="91"/>
                    </a:lnTo>
                    <a:lnTo>
                      <a:pt x="13" y="94"/>
                    </a:lnTo>
                    <a:lnTo>
                      <a:pt x="14" y="96"/>
                    </a:lnTo>
                    <a:lnTo>
                      <a:pt x="16" y="97"/>
                    </a:lnTo>
                    <a:lnTo>
                      <a:pt x="17" y="104"/>
                    </a:lnTo>
                    <a:lnTo>
                      <a:pt x="17" y="107"/>
                    </a:lnTo>
                    <a:lnTo>
                      <a:pt x="19" y="110"/>
                    </a:lnTo>
                    <a:lnTo>
                      <a:pt x="21" y="110"/>
                    </a:lnTo>
                    <a:lnTo>
                      <a:pt x="22" y="109"/>
                    </a:lnTo>
                    <a:lnTo>
                      <a:pt x="24" y="110"/>
                    </a:lnTo>
                    <a:lnTo>
                      <a:pt x="27" y="110"/>
                    </a:lnTo>
                    <a:lnTo>
                      <a:pt x="29" y="112"/>
                    </a:lnTo>
                    <a:lnTo>
                      <a:pt x="32" y="112"/>
                    </a:lnTo>
                    <a:lnTo>
                      <a:pt x="35" y="110"/>
                    </a:lnTo>
                    <a:lnTo>
                      <a:pt x="37" y="110"/>
                    </a:lnTo>
                    <a:lnTo>
                      <a:pt x="38" y="110"/>
                    </a:lnTo>
                    <a:lnTo>
                      <a:pt x="40" y="107"/>
                    </a:lnTo>
                    <a:lnTo>
                      <a:pt x="38" y="105"/>
                    </a:lnTo>
                    <a:lnTo>
                      <a:pt x="40" y="107"/>
                    </a:lnTo>
                    <a:lnTo>
                      <a:pt x="40" y="110"/>
                    </a:lnTo>
                    <a:lnTo>
                      <a:pt x="40" y="113"/>
                    </a:lnTo>
                    <a:lnTo>
                      <a:pt x="41" y="118"/>
                    </a:lnTo>
                    <a:lnTo>
                      <a:pt x="40" y="120"/>
                    </a:lnTo>
                    <a:lnTo>
                      <a:pt x="43" y="120"/>
                    </a:lnTo>
                    <a:lnTo>
                      <a:pt x="46" y="117"/>
                    </a:lnTo>
                    <a:lnTo>
                      <a:pt x="48" y="115"/>
                    </a:lnTo>
                    <a:lnTo>
                      <a:pt x="49" y="117"/>
                    </a:lnTo>
                    <a:lnTo>
                      <a:pt x="51" y="117"/>
                    </a:lnTo>
                    <a:lnTo>
                      <a:pt x="51" y="115"/>
                    </a:lnTo>
                    <a:lnTo>
                      <a:pt x="54" y="115"/>
                    </a:lnTo>
                    <a:lnTo>
                      <a:pt x="57" y="112"/>
                    </a:lnTo>
                    <a:lnTo>
                      <a:pt x="59" y="112"/>
                    </a:lnTo>
                    <a:lnTo>
                      <a:pt x="61" y="113"/>
                    </a:lnTo>
                    <a:lnTo>
                      <a:pt x="62" y="113"/>
                    </a:lnTo>
                    <a:lnTo>
                      <a:pt x="64" y="113"/>
                    </a:lnTo>
                    <a:lnTo>
                      <a:pt x="64" y="117"/>
                    </a:lnTo>
                    <a:lnTo>
                      <a:pt x="65" y="118"/>
                    </a:lnTo>
                    <a:lnTo>
                      <a:pt x="68" y="118"/>
                    </a:lnTo>
                    <a:lnTo>
                      <a:pt x="67" y="117"/>
                    </a:lnTo>
                    <a:lnTo>
                      <a:pt x="68" y="115"/>
                    </a:lnTo>
                    <a:lnTo>
                      <a:pt x="68" y="117"/>
                    </a:lnTo>
                    <a:lnTo>
                      <a:pt x="72" y="117"/>
                    </a:lnTo>
                    <a:lnTo>
                      <a:pt x="73" y="117"/>
                    </a:lnTo>
                    <a:lnTo>
                      <a:pt x="75" y="118"/>
                    </a:lnTo>
                    <a:lnTo>
                      <a:pt x="75" y="118"/>
                    </a:lnTo>
                    <a:lnTo>
                      <a:pt x="76" y="118"/>
                    </a:lnTo>
                    <a:lnTo>
                      <a:pt x="78" y="121"/>
                    </a:lnTo>
                    <a:lnTo>
                      <a:pt x="76" y="123"/>
                    </a:lnTo>
                    <a:lnTo>
                      <a:pt x="78" y="126"/>
                    </a:lnTo>
                    <a:lnTo>
                      <a:pt x="81" y="126"/>
                    </a:lnTo>
                    <a:lnTo>
                      <a:pt x="86" y="125"/>
                    </a:lnTo>
                    <a:lnTo>
                      <a:pt x="91" y="123"/>
                    </a:lnTo>
                    <a:lnTo>
                      <a:pt x="96" y="120"/>
                    </a:lnTo>
                    <a:lnTo>
                      <a:pt x="99" y="115"/>
                    </a:lnTo>
                    <a:lnTo>
                      <a:pt x="99" y="112"/>
                    </a:lnTo>
                    <a:lnTo>
                      <a:pt x="99" y="109"/>
                    </a:lnTo>
                    <a:lnTo>
                      <a:pt x="99" y="110"/>
                    </a:lnTo>
                    <a:lnTo>
                      <a:pt x="100" y="110"/>
                    </a:lnTo>
                    <a:lnTo>
                      <a:pt x="104" y="105"/>
                    </a:lnTo>
                    <a:lnTo>
                      <a:pt x="102" y="105"/>
                    </a:lnTo>
                    <a:lnTo>
                      <a:pt x="100" y="104"/>
                    </a:lnTo>
                    <a:lnTo>
                      <a:pt x="100" y="102"/>
                    </a:lnTo>
                    <a:lnTo>
                      <a:pt x="102" y="104"/>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7" name="Freeform 543">
                <a:extLst>
                  <a:ext uri="{FF2B5EF4-FFF2-40B4-BE49-F238E27FC236}">
                    <a16:creationId xmlns:a16="http://schemas.microsoft.com/office/drawing/2014/main" id="{EDEBAF08-49F2-450D-AA48-A58B2D1F257D}"/>
                  </a:ext>
                </a:extLst>
              </p:cNvPr>
              <p:cNvSpPr>
                <a:spLocks/>
              </p:cNvSpPr>
              <p:nvPr/>
            </p:nvSpPr>
            <p:spPr bwMode="auto">
              <a:xfrm>
                <a:off x="6302" y="2550"/>
                <a:ext cx="18" cy="11"/>
              </a:xfrm>
              <a:custGeom>
                <a:avLst/>
                <a:gdLst>
                  <a:gd name="T0" fmla="*/ 18 w 18"/>
                  <a:gd name="T1" fmla="*/ 4 h 11"/>
                  <a:gd name="T2" fmla="*/ 15 w 18"/>
                  <a:gd name="T3" fmla="*/ 1 h 11"/>
                  <a:gd name="T4" fmla="*/ 11 w 18"/>
                  <a:gd name="T5" fmla="*/ 0 h 11"/>
                  <a:gd name="T6" fmla="*/ 7 w 18"/>
                  <a:gd name="T7" fmla="*/ 1 h 11"/>
                  <a:gd name="T8" fmla="*/ 3 w 18"/>
                  <a:gd name="T9" fmla="*/ 0 h 11"/>
                  <a:gd name="T10" fmla="*/ 0 w 18"/>
                  <a:gd name="T11" fmla="*/ 1 h 11"/>
                  <a:gd name="T12" fmla="*/ 0 w 18"/>
                  <a:gd name="T13" fmla="*/ 3 h 11"/>
                  <a:gd name="T14" fmla="*/ 2 w 18"/>
                  <a:gd name="T15" fmla="*/ 4 h 11"/>
                  <a:gd name="T16" fmla="*/ 7 w 18"/>
                  <a:gd name="T17" fmla="*/ 6 h 11"/>
                  <a:gd name="T18" fmla="*/ 10 w 18"/>
                  <a:gd name="T19" fmla="*/ 9 h 11"/>
                  <a:gd name="T20" fmla="*/ 10 w 18"/>
                  <a:gd name="T21" fmla="*/ 11 h 11"/>
                  <a:gd name="T22" fmla="*/ 11 w 18"/>
                  <a:gd name="T23" fmla="*/ 8 h 11"/>
                  <a:gd name="T24" fmla="*/ 13 w 18"/>
                  <a:gd name="T25" fmla="*/ 8 h 11"/>
                  <a:gd name="T26" fmla="*/ 15 w 18"/>
                  <a:gd name="T27" fmla="*/ 6 h 11"/>
                  <a:gd name="T28" fmla="*/ 16 w 18"/>
                  <a:gd name="T29" fmla="*/ 6 h 11"/>
                  <a:gd name="T30" fmla="*/ 18 w 18"/>
                  <a:gd name="T31" fmla="*/ 4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 h="11">
                    <a:moveTo>
                      <a:pt x="18" y="4"/>
                    </a:moveTo>
                    <a:lnTo>
                      <a:pt x="15" y="1"/>
                    </a:lnTo>
                    <a:lnTo>
                      <a:pt x="11" y="0"/>
                    </a:lnTo>
                    <a:lnTo>
                      <a:pt x="7" y="1"/>
                    </a:lnTo>
                    <a:lnTo>
                      <a:pt x="3" y="0"/>
                    </a:lnTo>
                    <a:lnTo>
                      <a:pt x="0" y="1"/>
                    </a:lnTo>
                    <a:lnTo>
                      <a:pt x="0" y="3"/>
                    </a:lnTo>
                    <a:lnTo>
                      <a:pt x="2" y="4"/>
                    </a:lnTo>
                    <a:lnTo>
                      <a:pt x="7" y="6"/>
                    </a:lnTo>
                    <a:lnTo>
                      <a:pt x="10" y="9"/>
                    </a:lnTo>
                    <a:lnTo>
                      <a:pt x="10" y="11"/>
                    </a:lnTo>
                    <a:lnTo>
                      <a:pt x="11" y="8"/>
                    </a:lnTo>
                    <a:lnTo>
                      <a:pt x="13" y="8"/>
                    </a:lnTo>
                    <a:lnTo>
                      <a:pt x="15" y="6"/>
                    </a:lnTo>
                    <a:lnTo>
                      <a:pt x="16" y="6"/>
                    </a:lnTo>
                    <a:lnTo>
                      <a:pt x="18" y="4"/>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8" name="Freeform 544">
                <a:extLst>
                  <a:ext uri="{FF2B5EF4-FFF2-40B4-BE49-F238E27FC236}">
                    <a16:creationId xmlns:a16="http://schemas.microsoft.com/office/drawing/2014/main" id="{BB0DC540-520F-448F-BB71-2BB82B559E16}"/>
                  </a:ext>
                </a:extLst>
              </p:cNvPr>
              <p:cNvSpPr>
                <a:spLocks/>
              </p:cNvSpPr>
              <p:nvPr/>
            </p:nvSpPr>
            <p:spPr bwMode="auto">
              <a:xfrm>
                <a:off x="6234" y="2444"/>
                <a:ext cx="6" cy="4"/>
              </a:xfrm>
              <a:custGeom>
                <a:avLst/>
                <a:gdLst>
                  <a:gd name="T0" fmla="*/ 6 w 6"/>
                  <a:gd name="T1" fmla="*/ 4 h 4"/>
                  <a:gd name="T2" fmla="*/ 6 w 6"/>
                  <a:gd name="T3" fmla="*/ 4 h 4"/>
                  <a:gd name="T4" fmla="*/ 5 w 6"/>
                  <a:gd name="T5" fmla="*/ 4 h 4"/>
                  <a:gd name="T6" fmla="*/ 3 w 6"/>
                  <a:gd name="T7" fmla="*/ 2 h 4"/>
                  <a:gd name="T8" fmla="*/ 0 w 6"/>
                  <a:gd name="T9" fmla="*/ 0 h 4"/>
                  <a:gd name="T10" fmla="*/ 0 w 6"/>
                  <a:gd name="T11" fmla="*/ 2 h 4"/>
                  <a:gd name="T12" fmla="*/ 1 w 6"/>
                  <a:gd name="T13" fmla="*/ 4 h 4"/>
                  <a:gd name="T14" fmla="*/ 3 w 6"/>
                  <a:gd name="T15" fmla="*/ 4 h 4"/>
                  <a:gd name="T16" fmla="*/ 6 w 6"/>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4">
                    <a:moveTo>
                      <a:pt x="6" y="4"/>
                    </a:moveTo>
                    <a:lnTo>
                      <a:pt x="6" y="4"/>
                    </a:lnTo>
                    <a:lnTo>
                      <a:pt x="5" y="4"/>
                    </a:lnTo>
                    <a:lnTo>
                      <a:pt x="3" y="2"/>
                    </a:lnTo>
                    <a:lnTo>
                      <a:pt x="0" y="0"/>
                    </a:lnTo>
                    <a:lnTo>
                      <a:pt x="0" y="2"/>
                    </a:lnTo>
                    <a:lnTo>
                      <a:pt x="1" y="4"/>
                    </a:lnTo>
                    <a:lnTo>
                      <a:pt x="3" y="4"/>
                    </a:lnTo>
                    <a:lnTo>
                      <a:pt x="6" y="4"/>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9" name="Freeform 545">
                <a:extLst>
                  <a:ext uri="{FF2B5EF4-FFF2-40B4-BE49-F238E27FC236}">
                    <a16:creationId xmlns:a16="http://schemas.microsoft.com/office/drawing/2014/main" id="{D43BEA8C-F7C5-4424-AC8C-97CDB47988DC}"/>
                  </a:ext>
                </a:extLst>
              </p:cNvPr>
              <p:cNvSpPr>
                <a:spLocks/>
              </p:cNvSpPr>
              <p:nvPr/>
            </p:nvSpPr>
            <p:spPr bwMode="auto">
              <a:xfrm>
                <a:off x="6536" y="254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0" name="Freeform 546">
                <a:extLst>
                  <a:ext uri="{FF2B5EF4-FFF2-40B4-BE49-F238E27FC236}">
                    <a16:creationId xmlns:a16="http://schemas.microsoft.com/office/drawing/2014/main" id="{1DAC67AF-5526-4D4E-BB2F-212B87A8ED94}"/>
                  </a:ext>
                </a:extLst>
              </p:cNvPr>
              <p:cNvSpPr>
                <a:spLocks/>
              </p:cNvSpPr>
              <p:nvPr/>
            </p:nvSpPr>
            <p:spPr bwMode="auto">
              <a:xfrm>
                <a:off x="6595" y="2454"/>
                <a:ext cx="5" cy="2"/>
              </a:xfrm>
              <a:custGeom>
                <a:avLst/>
                <a:gdLst>
                  <a:gd name="T0" fmla="*/ 4 w 5"/>
                  <a:gd name="T1" fmla="*/ 2 h 2"/>
                  <a:gd name="T2" fmla="*/ 5 w 5"/>
                  <a:gd name="T3" fmla="*/ 0 h 2"/>
                  <a:gd name="T4" fmla="*/ 0 w 5"/>
                  <a:gd name="T5" fmla="*/ 0 h 2"/>
                  <a:gd name="T6" fmla="*/ 4 w 5"/>
                  <a:gd name="T7" fmla="*/ 2 h 2"/>
                </a:gdLst>
                <a:ahLst/>
                <a:cxnLst>
                  <a:cxn ang="0">
                    <a:pos x="T0" y="T1"/>
                  </a:cxn>
                  <a:cxn ang="0">
                    <a:pos x="T2" y="T3"/>
                  </a:cxn>
                  <a:cxn ang="0">
                    <a:pos x="T4" y="T5"/>
                  </a:cxn>
                  <a:cxn ang="0">
                    <a:pos x="T6" y="T7"/>
                  </a:cxn>
                </a:cxnLst>
                <a:rect l="0" t="0" r="r" b="b"/>
                <a:pathLst>
                  <a:path w="5" h="2">
                    <a:moveTo>
                      <a:pt x="4" y="2"/>
                    </a:moveTo>
                    <a:lnTo>
                      <a:pt x="5" y="0"/>
                    </a:lnTo>
                    <a:lnTo>
                      <a:pt x="0" y="0"/>
                    </a:lnTo>
                    <a:lnTo>
                      <a:pt x="4" y="2"/>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1" name="Freeform 547">
                <a:extLst>
                  <a:ext uri="{FF2B5EF4-FFF2-40B4-BE49-F238E27FC236}">
                    <a16:creationId xmlns:a16="http://schemas.microsoft.com/office/drawing/2014/main" id="{81A6731F-6AD0-44A2-9CA2-03050DB9CA79}"/>
                  </a:ext>
                </a:extLst>
              </p:cNvPr>
              <p:cNvSpPr>
                <a:spLocks/>
              </p:cNvSpPr>
              <p:nvPr/>
            </p:nvSpPr>
            <p:spPr bwMode="auto">
              <a:xfrm>
                <a:off x="6536" y="2540"/>
                <a:ext cx="4" cy="0"/>
              </a:xfrm>
              <a:custGeom>
                <a:avLst/>
                <a:gdLst>
                  <a:gd name="T0" fmla="*/ 0 w 4"/>
                  <a:gd name="T1" fmla="*/ 2 w 4"/>
                  <a:gd name="T2" fmla="*/ 4 w 4"/>
                  <a:gd name="T3" fmla="*/ 4 w 4"/>
                  <a:gd name="T4" fmla="*/ 0 w 4"/>
                </a:gdLst>
                <a:ahLst/>
                <a:cxnLst>
                  <a:cxn ang="0">
                    <a:pos x="T0" y="0"/>
                  </a:cxn>
                  <a:cxn ang="0">
                    <a:pos x="T1" y="0"/>
                  </a:cxn>
                  <a:cxn ang="0">
                    <a:pos x="T2" y="0"/>
                  </a:cxn>
                  <a:cxn ang="0">
                    <a:pos x="T3" y="0"/>
                  </a:cxn>
                  <a:cxn ang="0">
                    <a:pos x="T4" y="0"/>
                  </a:cxn>
                </a:cxnLst>
                <a:rect l="0" t="0" r="r" b="b"/>
                <a:pathLst>
                  <a:path w="4">
                    <a:moveTo>
                      <a:pt x="0" y="0"/>
                    </a:moveTo>
                    <a:lnTo>
                      <a:pt x="2" y="0"/>
                    </a:lnTo>
                    <a:lnTo>
                      <a:pt x="4" y="0"/>
                    </a:lnTo>
                    <a:lnTo>
                      <a:pt x="4" y="0"/>
                    </a:lnTo>
                    <a:lnTo>
                      <a:pt x="0"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2" name="Freeform 548">
                <a:extLst>
                  <a:ext uri="{FF2B5EF4-FFF2-40B4-BE49-F238E27FC236}">
                    <a16:creationId xmlns:a16="http://schemas.microsoft.com/office/drawing/2014/main" id="{259EF6F1-17EB-49A4-85FA-CE78DDCDB792}"/>
                  </a:ext>
                </a:extLst>
              </p:cNvPr>
              <p:cNvSpPr>
                <a:spLocks/>
              </p:cNvSpPr>
              <p:nvPr/>
            </p:nvSpPr>
            <p:spPr bwMode="auto">
              <a:xfrm>
                <a:off x="6536" y="2446"/>
                <a:ext cx="5" cy="6"/>
              </a:xfrm>
              <a:custGeom>
                <a:avLst/>
                <a:gdLst>
                  <a:gd name="T0" fmla="*/ 5 w 5"/>
                  <a:gd name="T1" fmla="*/ 0 h 6"/>
                  <a:gd name="T2" fmla="*/ 2 w 5"/>
                  <a:gd name="T3" fmla="*/ 0 h 6"/>
                  <a:gd name="T4" fmla="*/ 0 w 5"/>
                  <a:gd name="T5" fmla="*/ 2 h 6"/>
                  <a:gd name="T6" fmla="*/ 0 w 5"/>
                  <a:gd name="T7" fmla="*/ 5 h 6"/>
                  <a:gd name="T8" fmla="*/ 4 w 5"/>
                  <a:gd name="T9" fmla="*/ 6 h 6"/>
                  <a:gd name="T10" fmla="*/ 4 w 5"/>
                  <a:gd name="T11" fmla="*/ 5 h 6"/>
                  <a:gd name="T12" fmla="*/ 5 w 5"/>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5" h="6">
                    <a:moveTo>
                      <a:pt x="5" y="0"/>
                    </a:moveTo>
                    <a:lnTo>
                      <a:pt x="2" y="0"/>
                    </a:lnTo>
                    <a:lnTo>
                      <a:pt x="0" y="2"/>
                    </a:lnTo>
                    <a:lnTo>
                      <a:pt x="0" y="5"/>
                    </a:lnTo>
                    <a:lnTo>
                      <a:pt x="4" y="6"/>
                    </a:lnTo>
                    <a:lnTo>
                      <a:pt x="4" y="5"/>
                    </a:lnTo>
                    <a:lnTo>
                      <a:pt x="5"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3" name="Freeform 549">
                <a:extLst>
                  <a:ext uri="{FF2B5EF4-FFF2-40B4-BE49-F238E27FC236}">
                    <a16:creationId xmlns:a16="http://schemas.microsoft.com/office/drawing/2014/main" id="{AE876358-C403-46EC-9900-C12C49F18383}"/>
                  </a:ext>
                </a:extLst>
              </p:cNvPr>
              <p:cNvSpPr>
                <a:spLocks/>
              </p:cNvSpPr>
              <p:nvPr/>
            </p:nvSpPr>
            <p:spPr bwMode="auto">
              <a:xfrm>
                <a:off x="6592" y="2446"/>
                <a:ext cx="3" cy="2"/>
              </a:xfrm>
              <a:custGeom>
                <a:avLst/>
                <a:gdLst>
                  <a:gd name="T0" fmla="*/ 0 w 3"/>
                  <a:gd name="T1" fmla="*/ 0 h 2"/>
                  <a:gd name="T2" fmla="*/ 2 w 3"/>
                  <a:gd name="T3" fmla="*/ 2 h 2"/>
                  <a:gd name="T4" fmla="*/ 3 w 3"/>
                  <a:gd name="T5" fmla="*/ 2 h 2"/>
                  <a:gd name="T6" fmla="*/ 2 w 3"/>
                  <a:gd name="T7" fmla="*/ 0 h 2"/>
                  <a:gd name="T8" fmla="*/ 0 w 3"/>
                  <a:gd name="T9" fmla="*/ 0 h 2"/>
                </a:gdLst>
                <a:ahLst/>
                <a:cxnLst>
                  <a:cxn ang="0">
                    <a:pos x="T0" y="T1"/>
                  </a:cxn>
                  <a:cxn ang="0">
                    <a:pos x="T2" y="T3"/>
                  </a:cxn>
                  <a:cxn ang="0">
                    <a:pos x="T4" y="T5"/>
                  </a:cxn>
                  <a:cxn ang="0">
                    <a:pos x="T6" y="T7"/>
                  </a:cxn>
                  <a:cxn ang="0">
                    <a:pos x="T8" y="T9"/>
                  </a:cxn>
                </a:cxnLst>
                <a:rect l="0" t="0" r="r" b="b"/>
                <a:pathLst>
                  <a:path w="3" h="2">
                    <a:moveTo>
                      <a:pt x="0" y="0"/>
                    </a:moveTo>
                    <a:lnTo>
                      <a:pt x="2" y="2"/>
                    </a:lnTo>
                    <a:lnTo>
                      <a:pt x="3" y="2"/>
                    </a:lnTo>
                    <a:lnTo>
                      <a:pt x="2" y="0"/>
                    </a:lnTo>
                    <a:lnTo>
                      <a:pt x="0"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4" name="Freeform 550">
                <a:extLst>
                  <a:ext uri="{FF2B5EF4-FFF2-40B4-BE49-F238E27FC236}">
                    <a16:creationId xmlns:a16="http://schemas.microsoft.com/office/drawing/2014/main" id="{B4FAB2D9-E3E5-4A3A-8C45-5049AEF0015C}"/>
                  </a:ext>
                </a:extLst>
              </p:cNvPr>
              <p:cNvSpPr>
                <a:spLocks/>
              </p:cNvSpPr>
              <p:nvPr/>
            </p:nvSpPr>
            <p:spPr bwMode="auto">
              <a:xfrm>
                <a:off x="6535" y="2550"/>
                <a:ext cx="5" cy="3"/>
              </a:xfrm>
              <a:custGeom>
                <a:avLst/>
                <a:gdLst>
                  <a:gd name="T0" fmla="*/ 5 w 5"/>
                  <a:gd name="T1" fmla="*/ 1 h 3"/>
                  <a:gd name="T2" fmla="*/ 5 w 5"/>
                  <a:gd name="T3" fmla="*/ 0 h 3"/>
                  <a:gd name="T4" fmla="*/ 3 w 5"/>
                  <a:gd name="T5" fmla="*/ 0 h 3"/>
                  <a:gd name="T6" fmla="*/ 1 w 5"/>
                  <a:gd name="T7" fmla="*/ 1 h 3"/>
                  <a:gd name="T8" fmla="*/ 0 w 5"/>
                  <a:gd name="T9" fmla="*/ 3 h 3"/>
                  <a:gd name="T10" fmla="*/ 3 w 5"/>
                  <a:gd name="T11" fmla="*/ 3 h 3"/>
                  <a:gd name="T12" fmla="*/ 5 w 5"/>
                  <a:gd name="T13" fmla="*/ 1 h 3"/>
                </a:gdLst>
                <a:ahLst/>
                <a:cxnLst>
                  <a:cxn ang="0">
                    <a:pos x="T0" y="T1"/>
                  </a:cxn>
                  <a:cxn ang="0">
                    <a:pos x="T2" y="T3"/>
                  </a:cxn>
                  <a:cxn ang="0">
                    <a:pos x="T4" y="T5"/>
                  </a:cxn>
                  <a:cxn ang="0">
                    <a:pos x="T6" y="T7"/>
                  </a:cxn>
                  <a:cxn ang="0">
                    <a:pos x="T8" y="T9"/>
                  </a:cxn>
                  <a:cxn ang="0">
                    <a:pos x="T10" y="T11"/>
                  </a:cxn>
                  <a:cxn ang="0">
                    <a:pos x="T12" y="T13"/>
                  </a:cxn>
                </a:cxnLst>
                <a:rect l="0" t="0" r="r" b="b"/>
                <a:pathLst>
                  <a:path w="5" h="3">
                    <a:moveTo>
                      <a:pt x="5" y="1"/>
                    </a:moveTo>
                    <a:lnTo>
                      <a:pt x="5" y="0"/>
                    </a:lnTo>
                    <a:lnTo>
                      <a:pt x="3" y="0"/>
                    </a:lnTo>
                    <a:lnTo>
                      <a:pt x="1" y="1"/>
                    </a:lnTo>
                    <a:lnTo>
                      <a:pt x="0" y="3"/>
                    </a:lnTo>
                    <a:lnTo>
                      <a:pt x="3" y="3"/>
                    </a:lnTo>
                    <a:lnTo>
                      <a:pt x="5" y="1"/>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5" name="Freeform 551">
                <a:extLst>
                  <a:ext uri="{FF2B5EF4-FFF2-40B4-BE49-F238E27FC236}">
                    <a16:creationId xmlns:a16="http://schemas.microsoft.com/office/drawing/2014/main" id="{DB74DBB1-5154-4058-9AB0-1FD85748B5FF}"/>
                  </a:ext>
                </a:extLst>
              </p:cNvPr>
              <p:cNvSpPr>
                <a:spLocks/>
              </p:cNvSpPr>
              <p:nvPr/>
            </p:nvSpPr>
            <p:spPr bwMode="auto">
              <a:xfrm>
                <a:off x="6530" y="2433"/>
                <a:ext cx="16" cy="5"/>
              </a:xfrm>
              <a:custGeom>
                <a:avLst/>
                <a:gdLst>
                  <a:gd name="T0" fmla="*/ 11 w 16"/>
                  <a:gd name="T1" fmla="*/ 5 h 5"/>
                  <a:gd name="T2" fmla="*/ 13 w 16"/>
                  <a:gd name="T3" fmla="*/ 5 h 5"/>
                  <a:gd name="T4" fmla="*/ 16 w 16"/>
                  <a:gd name="T5" fmla="*/ 3 h 5"/>
                  <a:gd name="T6" fmla="*/ 16 w 16"/>
                  <a:gd name="T7" fmla="*/ 2 h 5"/>
                  <a:gd name="T8" fmla="*/ 11 w 16"/>
                  <a:gd name="T9" fmla="*/ 0 h 5"/>
                  <a:gd name="T10" fmla="*/ 6 w 16"/>
                  <a:gd name="T11" fmla="*/ 0 h 5"/>
                  <a:gd name="T12" fmla="*/ 5 w 16"/>
                  <a:gd name="T13" fmla="*/ 2 h 5"/>
                  <a:gd name="T14" fmla="*/ 2 w 16"/>
                  <a:gd name="T15" fmla="*/ 2 h 5"/>
                  <a:gd name="T16" fmla="*/ 2 w 16"/>
                  <a:gd name="T17" fmla="*/ 2 h 5"/>
                  <a:gd name="T18" fmla="*/ 2 w 16"/>
                  <a:gd name="T19" fmla="*/ 3 h 5"/>
                  <a:gd name="T20" fmla="*/ 0 w 16"/>
                  <a:gd name="T21" fmla="*/ 3 h 5"/>
                  <a:gd name="T22" fmla="*/ 5 w 16"/>
                  <a:gd name="T23" fmla="*/ 5 h 5"/>
                  <a:gd name="T24" fmla="*/ 6 w 16"/>
                  <a:gd name="T25" fmla="*/ 5 h 5"/>
                  <a:gd name="T26" fmla="*/ 10 w 16"/>
                  <a:gd name="T27" fmla="*/ 5 h 5"/>
                  <a:gd name="T28" fmla="*/ 10 w 16"/>
                  <a:gd name="T29" fmla="*/ 3 h 5"/>
                  <a:gd name="T30" fmla="*/ 6 w 16"/>
                  <a:gd name="T31" fmla="*/ 3 h 5"/>
                  <a:gd name="T32" fmla="*/ 6 w 16"/>
                  <a:gd name="T33" fmla="*/ 2 h 5"/>
                  <a:gd name="T34" fmla="*/ 8 w 16"/>
                  <a:gd name="T35" fmla="*/ 2 h 5"/>
                  <a:gd name="T36" fmla="*/ 11 w 16"/>
                  <a:gd name="T3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 h="5">
                    <a:moveTo>
                      <a:pt x="11" y="5"/>
                    </a:moveTo>
                    <a:lnTo>
                      <a:pt x="13" y="5"/>
                    </a:lnTo>
                    <a:lnTo>
                      <a:pt x="16" y="3"/>
                    </a:lnTo>
                    <a:lnTo>
                      <a:pt x="16" y="2"/>
                    </a:lnTo>
                    <a:lnTo>
                      <a:pt x="11" y="0"/>
                    </a:lnTo>
                    <a:lnTo>
                      <a:pt x="6" y="0"/>
                    </a:lnTo>
                    <a:lnTo>
                      <a:pt x="5" y="2"/>
                    </a:lnTo>
                    <a:lnTo>
                      <a:pt x="2" y="2"/>
                    </a:lnTo>
                    <a:lnTo>
                      <a:pt x="2" y="2"/>
                    </a:lnTo>
                    <a:lnTo>
                      <a:pt x="2" y="3"/>
                    </a:lnTo>
                    <a:lnTo>
                      <a:pt x="0" y="3"/>
                    </a:lnTo>
                    <a:lnTo>
                      <a:pt x="5" y="5"/>
                    </a:lnTo>
                    <a:lnTo>
                      <a:pt x="6" y="5"/>
                    </a:lnTo>
                    <a:lnTo>
                      <a:pt x="10" y="5"/>
                    </a:lnTo>
                    <a:lnTo>
                      <a:pt x="10" y="3"/>
                    </a:lnTo>
                    <a:lnTo>
                      <a:pt x="6" y="3"/>
                    </a:lnTo>
                    <a:lnTo>
                      <a:pt x="6" y="2"/>
                    </a:lnTo>
                    <a:lnTo>
                      <a:pt x="8" y="2"/>
                    </a:lnTo>
                    <a:lnTo>
                      <a:pt x="11" y="5"/>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6" name="Freeform 552">
                <a:extLst>
                  <a:ext uri="{FF2B5EF4-FFF2-40B4-BE49-F238E27FC236}">
                    <a16:creationId xmlns:a16="http://schemas.microsoft.com/office/drawing/2014/main" id="{5C412478-0F02-4590-82B7-4EF7AB0019CC}"/>
                  </a:ext>
                </a:extLst>
              </p:cNvPr>
              <p:cNvSpPr>
                <a:spLocks/>
              </p:cNvSpPr>
              <p:nvPr/>
            </p:nvSpPr>
            <p:spPr bwMode="auto">
              <a:xfrm>
                <a:off x="6514" y="2432"/>
                <a:ext cx="5" cy="4"/>
              </a:xfrm>
              <a:custGeom>
                <a:avLst/>
                <a:gdLst>
                  <a:gd name="T0" fmla="*/ 2 w 5"/>
                  <a:gd name="T1" fmla="*/ 1 h 4"/>
                  <a:gd name="T2" fmla="*/ 5 w 5"/>
                  <a:gd name="T3" fmla="*/ 4 h 4"/>
                  <a:gd name="T4" fmla="*/ 5 w 5"/>
                  <a:gd name="T5" fmla="*/ 3 h 4"/>
                  <a:gd name="T6" fmla="*/ 0 w 5"/>
                  <a:gd name="T7" fmla="*/ 0 h 4"/>
                  <a:gd name="T8" fmla="*/ 2 w 5"/>
                  <a:gd name="T9" fmla="*/ 1 h 4"/>
                </a:gdLst>
                <a:ahLst/>
                <a:cxnLst>
                  <a:cxn ang="0">
                    <a:pos x="T0" y="T1"/>
                  </a:cxn>
                  <a:cxn ang="0">
                    <a:pos x="T2" y="T3"/>
                  </a:cxn>
                  <a:cxn ang="0">
                    <a:pos x="T4" y="T5"/>
                  </a:cxn>
                  <a:cxn ang="0">
                    <a:pos x="T6" y="T7"/>
                  </a:cxn>
                  <a:cxn ang="0">
                    <a:pos x="T8" y="T9"/>
                  </a:cxn>
                </a:cxnLst>
                <a:rect l="0" t="0" r="r" b="b"/>
                <a:pathLst>
                  <a:path w="5" h="4">
                    <a:moveTo>
                      <a:pt x="2" y="1"/>
                    </a:moveTo>
                    <a:lnTo>
                      <a:pt x="5" y="4"/>
                    </a:lnTo>
                    <a:lnTo>
                      <a:pt x="5" y="3"/>
                    </a:lnTo>
                    <a:lnTo>
                      <a:pt x="0" y="0"/>
                    </a:lnTo>
                    <a:lnTo>
                      <a:pt x="2" y="1"/>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7" name="Freeform 553">
                <a:extLst>
                  <a:ext uri="{FF2B5EF4-FFF2-40B4-BE49-F238E27FC236}">
                    <a16:creationId xmlns:a16="http://schemas.microsoft.com/office/drawing/2014/main" id="{12047525-466E-4AAB-A4DA-D55C1E708FEF}"/>
                  </a:ext>
                </a:extLst>
              </p:cNvPr>
              <p:cNvSpPr>
                <a:spLocks/>
              </p:cNvSpPr>
              <p:nvPr/>
            </p:nvSpPr>
            <p:spPr bwMode="auto">
              <a:xfrm>
                <a:off x="6489" y="2400"/>
                <a:ext cx="20" cy="48"/>
              </a:xfrm>
              <a:custGeom>
                <a:avLst/>
                <a:gdLst>
                  <a:gd name="T0" fmla="*/ 19 w 20"/>
                  <a:gd name="T1" fmla="*/ 17 h 48"/>
                  <a:gd name="T2" fmla="*/ 20 w 20"/>
                  <a:gd name="T3" fmla="*/ 12 h 48"/>
                  <a:gd name="T4" fmla="*/ 20 w 20"/>
                  <a:gd name="T5" fmla="*/ 11 h 48"/>
                  <a:gd name="T6" fmla="*/ 19 w 20"/>
                  <a:gd name="T7" fmla="*/ 9 h 48"/>
                  <a:gd name="T8" fmla="*/ 14 w 20"/>
                  <a:gd name="T9" fmla="*/ 11 h 48"/>
                  <a:gd name="T10" fmla="*/ 9 w 20"/>
                  <a:gd name="T11" fmla="*/ 12 h 48"/>
                  <a:gd name="T12" fmla="*/ 9 w 20"/>
                  <a:gd name="T13" fmla="*/ 14 h 48"/>
                  <a:gd name="T14" fmla="*/ 11 w 20"/>
                  <a:gd name="T15" fmla="*/ 14 h 48"/>
                  <a:gd name="T16" fmla="*/ 9 w 20"/>
                  <a:gd name="T17" fmla="*/ 16 h 48"/>
                  <a:gd name="T18" fmla="*/ 8 w 20"/>
                  <a:gd name="T19" fmla="*/ 17 h 48"/>
                  <a:gd name="T20" fmla="*/ 6 w 20"/>
                  <a:gd name="T21" fmla="*/ 19 h 48"/>
                  <a:gd name="T22" fmla="*/ 4 w 20"/>
                  <a:gd name="T23" fmla="*/ 20 h 48"/>
                  <a:gd name="T24" fmla="*/ 3 w 20"/>
                  <a:gd name="T25" fmla="*/ 17 h 48"/>
                  <a:gd name="T26" fmla="*/ 6 w 20"/>
                  <a:gd name="T27" fmla="*/ 16 h 48"/>
                  <a:gd name="T28" fmla="*/ 8 w 20"/>
                  <a:gd name="T29" fmla="*/ 16 h 48"/>
                  <a:gd name="T30" fmla="*/ 9 w 20"/>
                  <a:gd name="T31" fmla="*/ 12 h 48"/>
                  <a:gd name="T32" fmla="*/ 9 w 20"/>
                  <a:gd name="T33" fmla="*/ 8 h 48"/>
                  <a:gd name="T34" fmla="*/ 6 w 20"/>
                  <a:gd name="T35" fmla="*/ 6 h 48"/>
                  <a:gd name="T36" fmla="*/ 6 w 20"/>
                  <a:gd name="T37" fmla="*/ 4 h 48"/>
                  <a:gd name="T38" fmla="*/ 8 w 20"/>
                  <a:gd name="T39" fmla="*/ 3 h 48"/>
                  <a:gd name="T40" fmla="*/ 9 w 20"/>
                  <a:gd name="T41" fmla="*/ 0 h 48"/>
                  <a:gd name="T42" fmla="*/ 8 w 20"/>
                  <a:gd name="T43" fmla="*/ 1 h 48"/>
                  <a:gd name="T44" fmla="*/ 3 w 20"/>
                  <a:gd name="T45" fmla="*/ 4 h 48"/>
                  <a:gd name="T46" fmla="*/ 1 w 20"/>
                  <a:gd name="T47" fmla="*/ 9 h 48"/>
                  <a:gd name="T48" fmla="*/ 3 w 20"/>
                  <a:gd name="T49" fmla="*/ 12 h 48"/>
                  <a:gd name="T50" fmla="*/ 0 w 20"/>
                  <a:gd name="T51" fmla="*/ 14 h 48"/>
                  <a:gd name="T52" fmla="*/ 0 w 20"/>
                  <a:gd name="T53" fmla="*/ 17 h 48"/>
                  <a:gd name="T54" fmla="*/ 1 w 20"/>
                  <a:gd name="T55" fmla="*/ 19 h 48"/>
                  <a:gd name="T56" fmla="*/ 3 w 20"/>
                  <a:gd name="T57" fmla="*/ 22 h 48"/>
                  <a:gd name="T58" fmla="*/ 1 w 20"/>
                  <a:gd name="T59" fmla="*/ 24 h 48"/>
                  <a:gd name="T60" fmla="*/ 1 w 20"/>
                  <a:gd name="T61" fmla="*/ 27 h 48"/>
                  <a:gd name="T62" fmla="*/ 4 w 20"/>
                  <a:gd name="T63" fmla="*/ 28 h 48"/>
                  <a:gd name="T64" fmla="*/ 3 w 20"/>
                  <a:gd name="T65" fmla="*/ 30 h 48"/>
                  <a:gd name="T66" fmla="*/ 4 w 20"/>
                  <a:gd name="T67" fmla="*/ 32 h 48"/>
                  <a:gd name="T68" fmla="*/ 3 w 20"/>
                  <a:gd name="T69" fmla="*/ 35 h 48"/>
                  <a:gd name="T70" fmla="*/ 4 w 20"/>
                  <a:gd name="T71" fmla="*/ 38 h 48"/>
                  <a:gd name="T72" fmla="*/ 8 w 20"/>
                  <a:gd name="T73" fmla="*/ 40 h 48"/>
                  <a:gd name="T74" fmla="*/ 9 w 20"/>
                  <a:gd name="T75" fmla="*/ 44 h 48"/>
                  <a:gd name="T76" fmla="*/ 12 w 20"/>
                  <a:gd name="T77" fmla="*/ 46 h 48"/>
                  <a:gd name="T78" fmla="*/ 12 w 20"/>
                  <a:gd name="T79" fmla="*/ 48 h 48"/>
                  <a:gd name="T80" fmla="*/ 12 w 20"/>
                  <a:gd name="T81" fmla="*/ 46 h 48"/>
                  <a:gd name="T82" fmla="*/ 14 w 20"/>
                  <a:gd name="T83" fmla="*/ 46 h 48"/>
                  <a:gd name="T84" fmla="*/ 12 w 20"/>
                  <a:gd name="T85" fmla="*/ 44 h 48"/>
                  <a:gd name="T86" fmla="*/ 9 w 20"/>
                  <a:gd name="T87" fmla="*/ 41 h 48"/>
                  <a:gd name="T88" fmla="*/ 9 w 20"/>
                  <a:gd name="T89" fmla="*/ 38 h 48"/>
                  <a:gd name="T90" fmla="*/ 6 w 20"/>
                  <a:gd name="T91" fmla="*/ 33 h 48"/>
                  <a:gd name="T92" fmla="*/ 6 w 20"/>
                  <a:gd name="T93" fmla="*/ 27 h 48"/>
                  <a:gd name="T94" fmla="*/ 8 w 20"/>
                  <a:gd name="T95" fmla="*/ 27 h 48"/>
                  <a:gd name="T96" fmla="*/ 11 w 20"/>
                  <a:gd name="T97" fmla="*/ 28 h 48"/>
                  <a:gd name="T98" fmla="*/ 16 w 20"/>
                  <a:gd name="T99" fmla="*/ 28 h 48"/>
                  <a:gd name="T100" fmla="*/ 17 w 20"/>
                  <a:gd name="T101" fmla="*/ 30 h 48"/>
                  <a:gd name="T102" fmla="*/ 20 w 20"/>
                  <a:gd name="T103" fmla="*/ 30 h 48"/>
                  <a:gd name="T104" fmla="*/ 19 w 20"/>
                  <a:gd name="T105" fmla="*/ 28 h 48"/>
                  <a:gd name="T106" fmla="*/ 17 w 20"/>
                  <a:gd name="T107" fmla="*/ 27 h 48"/>
                  <a:gd name="T108" fmla="*/ 14 w 20"/>
                  <a:gd name="T109" fmla="*/ 24 h 48"/>
                  <a:gd name="T110" fmla="*/ 12 w 20"/>
                  <a:gd name="T111" fmla="*/ 24 h 48"/>
                  <a:gd name="T112" fmla="*/ 11 w 20"/>
                  <a:gd name="T113" fmla="*/ 22 h 48"/>
                  <a:gd name="T114" fmla="*/ 12 w 20"/>
                  <a:gd name="T115" fmla="*/ 19 h 48"/>
                  <a:gd name="T116" fmla="*/ 19 w 20"/>
                  <a:gd name="T117" fmla="*/ 1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 h="48">
                    <a:moveTo>
                      <a:pt x="19" y="17"/>
                    </a:moveTo>
                    <a:lnTo>
                      <a:pt x="20" y="12"/>
                    </a:lnTo>
                    <a:lnTo>
                      <a:pt x="20" y="11"/>
                    </a:lnTo>
                    <a:lnTo>
                      <a:pt x="19" y="9"/>
                    </a:lnTo>
                    <a:lnTo>
                      <a:pt x="14" y="11"/>
                    </a:lnTo>
                    <a:lnTo>
                      <a:pt x="9" y="12"/>
                    </a:lnTo>
                    <a:lnTo>
                      <a:pt x="9" y="14"/>
                    </a:lnTo>
                    <a:lnTo>
                      <a:pt x="11" y="14"/>
                    </a:lnTo>
                    <a:lnTo>
                      <a:pt x="9" y="16"/>
                    </a:lnTo>
                    <a:lnTo>
                      <a:pt x="8" y="17"/>
                    </a:lnTo>
                    <a:lnTo>
                      <a:pt x="6" y="19"/>
                    </a:lnTo>
                    <a:lnTo>
                      <a:pt x="4" y="20"/>
                    </a:lnTo>
                    <a:lnTo>
                      <a:pt x="3" y="17"/>
                    </a:lnTo>
                    <a:lnTo>
                      <a:pt x="6" y="16"/>
                    </a:lnTo>
                    <a:lnTo>
                      <a:pt x="8" y="16"/>
                    </a:lnTo>
                    <a:lnTo>
                      <a:pt x="9" y="12"/>
                    </a:lnTo>
                    <a:lnTo>
                      <a:pt x="9" y="8"/>
                    </a:lnTo>
                    <a:lnTo>
                      <a:pt x="6" y="6"/>
                    </a:lnTo>
                    <a:lnTo>
                      <a:pt x="6" y="4"/>
                    </a:lnTo>
                    <a:lnTo>
                      <a:pt x="8" y="3"/>
                    </a:lnTo>
                    <a:lnTo>
                      <a:pt x="9" y="0"/>
                    </a:lnTo>
                    <a:lnTo>
                      <a:pt x="8" y="1"/>
                    </a:lnTo>
                    <a:lnTo>
                      <a:pt x="3" y="4"/>
                    </a:lnTo>
                    <a:lnTo>
                      <a:pt x="1" y="9"/>
                    </a:lnTo>
                    <a:lnTo>
                      <a:pt x="3" y="12"/>
                    </a:lnTo>
                    <a:lnTo>
                      <a:pt x="0" y="14"/>
                    </a:lnTo>
                    <a:lnTo>
                      <a:pt x="0" y="17"/>
                    </a:lnTo>
                    <a:lnTo>
                      <a:pt x="1" y="19"/>
                    </a:lnTo>
                    <a:lnTo>
                      <a:pt x="3" y="22"/>
                    </a:lnTo>
                    <a:lnTo>
                      <a:pt x="1" y="24"/>
                    </a:lnTo>
                    <a:lnTo>
                      <a:pt x="1" y="27"/>
                    </a:lnTo>
                    <a:lnTo>
                      <a:pt x="4" y="28"/>
                    </a:lnTo>
                    <a:lnTo>
                      <a:pt x="3" y="30"/>
                    </a:lnTo>
                    <a:lnTo>
                      <a:pt x="4" y="32"/>
                    </a:lnTo>
                    <a:lnTo>
                      <a:pt x="3" y="35"/>
                    </a:lnTo>
                    <a:lnTo>
                      <a:pt x="4" y="38"/>
                    </a:lnTo>
                    <a:lnTo>
                      <a:pt x="8" y="40"/>
                    </a:lnTo>
                    <a:lnTo>
                      <a:pt x="9" y="44"/>
                    </a:lnTo>
                    <a:lnTo>
                      <a:pt x="12" y="46"/>
                    </a:lnTo>
                    <a:lnTo>
                      <a:pt x="12" y="48"/>
                    </a:lnTo>
                    <a:lnTo>
                      <a:pt x="12" y="46"/>
                    </a:lnTo>
                    <a:lnTo>
                      <a:pt x="14" y="46"/>
                    </a:lnTo>
                    <a:lnTo>
                      <a:pt x="12" y="44"/>
                    </a:lnTo>
                    <a:lnTo>
                      <a:pt x="9" y="41"/>
                    </a:lnTo>
                    <a:lnTo>
                      <a:pt x="9" y="38"/>
                    </a:lnTo>
                    <a:lnTo>
                      <a:pt x="6" y="33"/>
                    </a:lnTo>
                    <a:lnTo>
                      <a:pt x="6" y="27"/>
                    </a:lnTo>
                    <a:lnTo>
                      <a:pt x="8" y="27"/>
                    </a:lnTo>
                    <a:lnTo>
                      <a:pt x="11" y="28"/>
                    </a:lnTo>
                    <a:lnTo>
                      <a:pt x="16" y="28"/>
                    </a:lnTo>
                    <a:lnTo>
                      <a:pt x="17" y="30"/>
                    </a:lnTo>
                    <a:lnTo>
                      <a:pt x="20" y="30"/>
                    </a:lnTo>
                    <a:lnTo>
                      <a:pt x="19" y="28"/>
                    </a:lnTo>
                    <a:lnTo>
                      <a:pt x="17" y="27"/>
                    </a:lnTo>
                    <a:lnTo>
                      <a:pt x="14" y="24"/>
                    </a:lnTo>
                    <a:lnTo>
                      <a:pt x="12" y="24"/>
                    </a:lnTo>
                    <a:lnTo>
                      <a:pt x="11" y="22"/>
                    </a:lnTo>
                    <a:lnTo>
                      <a:pt x="12" y="19"/>
                    </a:lnTo>
                    <a:lnTo>
                      <a:pt x="19" y="17"/>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8" name="Freeform 554">
                <a:extLst>
                  <a:ext uri="{FF2B5EF4-FFF2-40B4-BE49-F238E27FC236}">
                    <a16:creationId xmlns:a16="http://schemas.microsoft.com/office/drawing/2014/main" id="{BA2345FB-4CDA-43CF-9C3B-D00DD6926CDD}"/>
                  </a:ext>
                </a:extLst>
              </p:cNvPr>
              <p:cNvSpPr>
                <a:spLocks/>
              </p:cNvSpPr>
              <p:nvPr/>
            </p:nvSpPr>
            <p:spPr bwMode="auto">
              <a:xfrm>
                <a:off x="6602" y="2456"/>
                <a:ext cx="19" cy="3"/>
              </a:xfrm>
              <a:custGeom>
                <a:avLst/>
                <a:gdLst>
                  <a:gd name="T0" fmla="*/ 1 w 19"/>
                  <a:gd name="T1" fmla="*/ 1 h 3"/>
                  <a:gd name="T2" fmla="*/ 5 w 19"/>
                  <a:gd name="T3" fmla="*/ 3 h 3"/>
                  <a:gd name="T4" fmla="*/ 13 w 19"/>
                  <a:gd name="T5" fmla="*/ 3 h 3"/>
                  <a:gd name="T6" fmla="*/ 17 w 19"/>
                  <a:gd name="T7" fmla="*/ 3 h 3"/>
                  <a:gd name="T8" fmla="*/ 19 w 19"/>
                  <a:gd name="T9" fmla="*/ 1 h 3"/>
                  <a:gd name="T10" fmla="*/ 14 w 19"/>
                  <a:gd name="T11" fmla="*/ 1 h 3"/>
                  <a:gd name="T12" fmla="*/ 13 w 19"/>
                  <a:gd name="T13" fmla="*/ 1 h 3"/>
                  <a:gd name="T14" fmla="*/ 8 w 19"/>
                  <a:gd name="T15" fmla="*/ 0 h 3"/>
                  <a:gd name="T16" fmla="*/ 5 w 19"/>
                  <a:gd name="T17" fmla="*/ 1 h 3"/>
                  <a:gd name="T18" fmla="*/ 0 w 19"/>
                  <a:gd name="T19" fmla="*/ 0 h 3"/>
                  <a:gd name="T20" fmla="*/ 1 w 19"/>
                  <a:gd name="T21"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3">
                    <a:moveTo>
                      <a:pt x="1" y="1"/>
                    </a:moveTo>
                    <a:lnTo>
                      <a:pt x="5" y="3"/>
                    </a:lnTo>
                    <a:lnTo>
                      <a:pt x="13" y="3"/>
                    </a:lnTo>
                    <a:lnTo>
                      <a:pt x="17" y="3"/>
                    </a:lnTo>
                    <a:lnTo>
                      <a:pt x="19" y="1"/>
                    </a:lnTo>
                    <a:lnTo>
                      <a:pt x="14" y="1"/>
                    </a:lnTo>
                    <a:lnTo>
                      <a:pt x="13" y="1"/>
                    </a:lnTo>
                    <a:lnTo>
                      <a:pt x="8" y="0"/>
                    </a:lnTo>
                    <a:lnTo>
                      <a:pt x="5" y="1"/>
                    </a:lnTo>
                    <a:lnTo>
                      <a:pt x="0" y="0"/>
                    </a:lnTo>
                    <a:lnTo>
                      <a:pt x="1" y="1"/>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9" name="Freeform 555">
                <a:extLst>
                  <a:ext uri="{FF2B5EF4-FFF2-40B4-BE49-F238E27FC236}">
                    <a16:creationId xmlns:a16="http://schemas.microsoft.com/office/drawing/2014/main" id="{F6C34169-36E4-4F71-818B-BEDAC5173585}"/>
                  </a:ext>
                </a:extLst>
              </p:cNvPr>
              <p:cNvSpPr>
                <a:spLocks/>
              </p:cNvSpPr>
              <p:nvPr/>
            </p:nvSpPr>
            <p:spPr bwMode="auto">
              <a:xfrm>
                <a:off x="6536" y="2443"/>
                <a:ext cx="4" cy="3"/>
              </a:xfrm>
              <a:custGeom>
                <a:avLst/>
                <a:gdLst>
                  <a:gd name="T0" fmla="*/ 4 w 4"/>
                  <a:gd name="T1" fmla="*/ 0 h 3"/>
                  <a:gd name="T2" fmla="*/ 0 w 4"/>
                  <a:gd name="T3" fmla="*/ 1 h 3"/>
                  <a:gd name="T4" fmla="*/ 2 w 4"/>
                  <a:gd name="T5" fmla="*/ 3 h 3"/>
                  <a:gd name="T6" fmla="*/ 4 w 4"/>
                  <a:gd name="T7" fmla="*/ 0 h 3"/>
                </a:gdLst>
                <a:ahLst/>
                <a:cxnLst>
                  <a:cxn ang="0">
                    <a:pos x="T0" y="T1"/>
                  </a:cxn>
                  <a:cxn ang="0">
                    <a:pos x="T2" y="T3"/>
                  </a:cxn>
                  <a:cxn ang="0">
                    <a:pos x="T4" y="T5"/>
                  </a:cxn>
                  <a:cxn ang="0">
                    <a:pos x="T6" y="T7"/>
                  </a:cxn>
                </a:cxnLst>
                <a:rect l="0" t="0" r="r" b="b"/>
                <a:pathLst>
                  <a:path w="4" h="3">
                    <a:moveTo>
                      <a:pt x="4" y="0"/>
                    </a:moveTo>
                    <a:lnTo>
                      <a:pt x="0" y="1"/>
                    </a:lnTo>
                    <a:lnTo>
                      <a:pt x="2" y="3"/>
                    </a:lnTo>
                    <a:lnTo>
                      <a:pt x="4"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0" name="Freeform 556">
                <a:extLst>
                  <a:ext uri="{FF2B5EF4-FFF2-40B4-BE49-F238E27FC236}">
                    <a16:creationId xmlns:a16="http://schemas.microsoft.com/office/drawing/2014/main" id="{AFAEE951-86C6-4EE2-8D63-611E8206DE9F}"/>
                  </a:ext>
                </a:extLst>
              </p:cNvPr>
              <p:cNvSpPr>
                <a:spLocks/>
              </p:cNvSpPr>
              <p:nvPr/>
            </p:nvSpPr>
            <p:spPr bwMode="auto">
              <a:xfrm>
                <a:off x="6532" y="2444"/>
                <a:ext cx="4" cy="2"/>
              </a:xfrm>
              <a:custGeom>
                <a:avLst/>
                <a:gdLst>
                  <a:gd name="T0" fmla="*/ 0 w 4"/>
                  <a:gd name="T1" fmla="*/ 0 h 2"/>
                  <a:gd name="T2" fmla="*/ 1 w 4"/>
                  <a:gd name="T3" fmla="*/ 2 h 2"/>
                  <a:gd name="T4" fmla="*/ 4 w 4"/>
                  <a:gd name="T5" fmla="*/ 2 h 2"/>
                  <a:gd name="T6" fmla="*/ 3 w 4"/>
                  <a:gd name="T7" fmla="*/ 0 h 2"/>
                  <a:gd name="T8" fmla="*/ 0 w 4"/>
                  <a:gd name="T9" fmla="*/ 0 h 2"/>
                </a:gdLst>
                <a:ahLst/>
                <a:cxnLst>
                  <a:cxn ang="0">
                    <a:pos x="T0" y="T1"/>
                  </a:cxn>
                  <a:cxn ang="0">
                    <a:pos x="T2" y="T3"/>
                  </a:cxn>
                  <a:cxn ang="0">
                    <a:pos x="T4" y="T5"/>
                  </a:cxn>
                  <a:cxn ang="0">
                    <a:pos x="T6" y="T7"/>
                  </a:cxn>
                  <a:cxn ang="0">
                    <a:pos x="T8" y="T9"/>
                  </a:cxn>
                </a:cxnLst>
                <a:rect l="0" t="0" r="r" b="b"/>
                <a:pathLst>
                  <a:path w="4" h="2">
                    <a:moveTo>
                      <a:pt x="0" y="0"/>
                    </a:moveTo>
                    <a:lnTo>
                      <a:pt x="1" y="2"/>
                    </a:lnTo>
                    <a:lnTo>
                      <a:pt x="4" y="2"/>
                    </a:lnTo>
                    <a:lnTo>
                      <a:pt x="3" y="0"/>
                    </a:lnTo>
                    <a:lnTo>
                      <a:pt x="0"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1" name="Freeform 557">
                <a:extLst>
                  <a:ext uri="{FF2B5EF4-FFF2-40B4-BE49-F238E27FC236}">
                    <a16:creationId xmlns:a16="http://schemas.microsoft.com/office/drawing/2014/main" id="{D5DC3E10-113D-48A9-A550-0DE2F45EB047}"/>
                  </a:ext>
                </a:extLst>
              </p:cNvPr>
              <p:cNvSpPr>
                <a:spLocks/>
              </p:cNvSpPr>
              <p:nvPr/>
            </p:nvSpPr>
            <p:spPr bwMode="auto">
              <a:xfrm>
                <a:off x="6562" y="2513"/>
                <a:ext cx="2" cy="5"/>
              </a:xfrm>
              <a:custGeom>
                <a:avLst/>
                <a:gdLst>
                  <a:gd name="T0" fmla="*/ 0 w 2"/>
                  <a:gd name="T1" fmla="*/ 2 h 5"/>
                  <a:gd name="T2" fmla="*/ 0 w 2"/>
                  <a:gd name="T3" fmla="*/ 5 h 5"/>
                  <a:gd name="T4" fmla="*/ 2 w 2"/>
                  <a:gd name="T5" fmla="*/ 5 h 5"/>
                  <a:gd name="T6" fmla="*/ 2 w 2"/>
                  <a:gd name="T7" fmla="*/ 2 h 5"/>
                  <a:gd name="T8" fmla="*/ 0 w 2"/>
                  <a:gd name="T9" fmla="*/ 0 h 5"/>
                  <a:gd name="T10" fmla="*/ 0 w 2"/>
                  <a:gd name="T11" fmla="*/ 2 h 5"/>
                </a:gdLst>
                <a:ahLst/>
                <a:cxnLst>
                  <a:cxn ang="0">
                    <a:pos x="T0" y="T1"/>
                  </a:cxn>
                  <a:cxn ang="0">
                    <a:pos x="T2" y="T3"/>
                  </a:cxn>
                  <a:cxn ang="0">
                    <a:pos x="T4" y="T5"/>
                  </a:cxn>
                  <a:cxn ang="0">
                    <a:pos x="T6" y="T7"/>
                  </a:cxn>
                  <a:cxn ang="0">
                    <a:pos x="T8" y="T9"/>
                  </a:cxn>
                  <a:cxn ang="0">
                    <a:pos x="T10" y="T11"/>
                  </a:cxn>
                </a:cxnLst>
                <a:rect l="0" t="0" r="r" b="b"/>
                <a:pathLst>
                  <a:path w="2" h="5">
                    <a:moveTo>
                      <a:pt x="0" y="2"/>
                    </a:moveTo>
                    <a:lnTo>
                      <a:pt x="0" y="5"/>
                    </a:lnTo>
                    <a:lnTo>
                      <a:pt x="2" y="5"/>
                    </a:lnTo>
                    <a:lnTo>
                      <a:pt x="2" y="2"/>
                    </a:lnTo>
                    <a:lnTo>
                      <a:pt x="0" y="0"/>
                    </a:lnTo>
                    <a:lnTo>
                      <a:pt x="0" y="2"/>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2" name="Freeform 558">
                <a:extLst>
                  <a:ext uri="{FF2B5EF4-FFF2-40B4-BE49-F238E27FC236}">
                    <a16:creationId xmlns:a16="http://schemas.microsoft.com/office/drawing/2014/main" id="{CBCED724-7D7A-44CE-A334-1430C6313FCC}"/>
                  </a:ext>
                </a:extLst>
              </p:cNvPr>
              <p:cNvSpPr>
                <a:spLocks/>
              </p:cNvSpPr>
              <p:nvPr/>
            </p:nvSpPr>
            <p:spPr bwMode="auto">
              <a:xfrm>
                <a:off x="6587" y="2511"/>
                <a:ext cx="4" cy="2"/>
              </a:xfrm>
              <a:custGeom>
                <a:avLst/>
                <a:gdLst>
                  <a:gd name="T0" fmla="*/ 4 w 4"/>
                  <a:gd name="T1" fmla="*/ 2 h 2"/>
                  <a:gd name="T2" fmla="*/ 2 w 4"/>
                  <a:gd name="T3" fmla="*/ 0 h 2"/>
                  <a:gd name="T4" fmla="*/ 0 w 4"/>
                  <a:gd name="T5" fmla="*/ 0 h 2"/>
                  <a:gd name="T6" fmla="*/ 2 w 4"/>
                  <a:gd name="T7" fmla="*/ 2 h 2"/>
                  <a:gd name="T8" fmla="*/ 4 w 4"/>
                  <a:gd name="T9" fmla="*/ 2 h 2"/>
                </a:gdLst>
                <a:ahLst/>
                <a:cxnLst>
                  <a:cxn ang="0">
                    <a:pos x="T0" y="T1"/>
                  </a:cxn>
                  <a:cxn ang="0">
                    <a:pos x="T2" y="T3"/>
                  </a:cxn>
                  <a:cxn ang="0">
                    <a:pos x="T4" y="T5"/>
                  </a:cxn>
                  <a:cxn ang="0">
                    <a:pos x="T6" y="T7"/>
                  </a:cxn>
                  <a:cxn ang="0">
                    <a:pos x="T8" y="T9"/>
                  </a:cxn>
                </a:cxnLst>
                <a:rect l="0" t="0" r="r" b="b"/>
                <a:pathLst>
                  <a:path w="4" h="2">
                    <a:moveTo>
                      <a:pt x="4" y="2"/>
                    </a:moveTo>
                    <a:lnTo>
                      <a:pt x="2" y="0"/>
                    </a:lnTo>
                    <a:lnTo>
                      <a:pt x="0" y="0"/>
                    </a:lnTo>
                    <a:lnTo>
                      <a:pt x="2" y="2"/>
                    </a:lnTo>
                    <a:lnTo>
                      <a:pt x="4" y="2"/>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3" name="Freeform 559">
                <a:extLst>
                  <a:ext uri="{FF2B5EF4-FFF2-40B4-BE49-F238E27FC236}">
                    <a16:creationId xmlns:a16="http://schemas.microsoft.com/office/drawing/2014/main" id="{D6FE4C40-7BDE-4BCC-803A-30A4C59857E3}"/>
                  </a:ext>
                </a:extLst>
              </p:cNvPr>
              <p:cNvSpPr>
                <a:spLocks/>
              </p:cNvSpPr>
              <p:nvPr/>
            </p:nvSpPr>
            <p:spPr bwMode="auto">
              <a:xfrm>
                <a:off x="6564" y="2510"/>
                <a:ext cx="4" cy="9"/>
              </a:xfrm>
              <a:custGeom>
                <a:avLst/>
                <a:gdLst>
                  <a:gd name="T0" fmla="*/ 1 w 4"/>
                  <a:gd name="T1" fmla="*/ 8 h 9"/>
                  <a:gd name="T2" fmla="*/ 0 w 4"/>
                  <a:gd name="T3" fmla="*/ 9 h 9"/>
                  <a:gd name="T4" fmla="*/ 1 w 4"/>
                  <a:gd name="T5" fmla="*/ 8 h 9"/>
                  <a:gd name="T6" fmla="*/ 3 w 4"/>
                  <a:gd name="T7" fmla="*/ 3 h 9"/>
                  <a:gd name="T8" fmla="*/ 4 w 4"/>
                  <a:gd name="T9" fmla="*/ 0 h 9"/>
                  <a:gd name="T10" fmla="*/ 3 w 4"/>
                  <a:gd name="T11" fmla="*/ 1 h 9"/>
                  <a:gd name="T12" fmla="*/ 1 w 4"/>
                  <a:gd name="T13" fmla="*/ 8 h 9"/>
                </a:gdLst>
                <a:ahLst/>
                <a:cxnLst>
                  <a:cxn ang="0">
                    <a:pos x="T0" y="T1"/>
                  </a:cxn>
                  <a:cxn ang="0">
                    <a:pos x="T2" y="T3"/>
                  </a:cxn>
                  <a:cxn ang="0">
                    <a:pos x="T4" y="T5"/>
                  </a:cxn>
                  <a:cxn ang="0">
                    <a:pos x="T6" y="T7"/>
                  </a:cxn>
                  <a:cxn ang="0">
                    <a:pos x="T8" y="T9"/>
                  </a:cxn>
                  <a:cxn ang="0">
                    <a:pos x="T10" y="T11"/>
                  </a:cxn>
                  <a:cxn ang="0">
                    <a:pos x="T12" y="T13"/>
                  </a:cxn>
                </a:cxnLst>
                <a:rect l="0" t="0" r="r" b="b"/>
                <a:pathLst>
                  <a:path w="4" h="9">
                    <a:moveTo>
                      <a:pt x="1" y="8"/>
                    </a:moveTo>
                    <a:lnTo>
                      <a:pt x="0" y="9"/>
                    </a:lnTo>
                    <a:lnTo>
                      <a:pt x="1" y="8"/>
                    </a:lnTo>
                    <a:lnTo>
                      <a:pt x="3" y="3"/>
                    </a:lnTo>
                    <a:lnTo>
                      <a:pt x="4" y="0"/>
                    </a:lnTo>
                    <a:lnTo>
                      <a:pt x="3" y="1"/>
                    </a:lnTo>
                    <a:lnTo>
                      <a:pt x="1" y="8"/>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4" name="Freeform 560">
                <a:extLst>
                  <a:ext uri="{FF2B5EF4-FFF2-40B4-BE49-F238E27FC236}">
                    <a16:creationId xmlns:a16="http://schemas.microsoft.com/office/drawing/2014/main" id="{9C360CD4-9B45-4F90-95CE-D253ED7F1342}"/>
                  </a:ext>
                </a:extLst>
              </p:cNvPr>
              <p:cNvSpPr>
                <a:spLocks/>
              </p:cNvSpPr>
              <p:nvPr/>
            </p:nvSpPr>
            <p:spPr bwMode="auto">
              <a:xfrm>
                <a:off x="6587" y="2524"/>
                <a:ext cx="2" cy="3"/>
              </a:xfrm>
              <a:custGeom>
                <a:avLst/>
                <a:gdLst>
                  <a:gd name="T0" fmla="*/ 2 w 2"/>
                  <a:gd name="T1" fmla="*/ 3 h 3"/>
                  <a:gd name="T2" fmla="*/ 2 w 2"/>
                  <a:gd name="T3" fmla="*/ 2 h 3"/>
                  <a:gd name="T4" fmla="*/ 0 w 2"/>
                  <a:gd name="T5" fmla="*/ 0 h 3"/>
                  <a:gd name="T6" fmla="*/ 0 w 2"/>
                  <a:gd name="T7" fmla="*/ 2 h 3"/>
                  <a:gd name="T8" fmla="*/ 0 w 2"/>
                  <a:gd name="T9" fmla="*/ 3 h 3"/>
                  <a:gd name="T10" fmla="*/ 0 w 2"/>
                  <a:gd name="T11" fmla="*/ 3 h 3"/>
                  <a:gd name="T12" fmla="*/ 2 w 2"/>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2" h="3">
                    <a:moveTo>
                      <a:pt x="2" y="3"/>
                    </a:moveTo>
                    <a:lnTo>
                      <a:pt x="2" y="2"/>
                    </a:lnTo>
                    <a:lnTo>
                      <a:pt x="0" y="0"/>
                    </a:lnTo>
                    <a:lnTo>
                      <a:pt x="0" y="2"/>
                    </a:lnTo>
                    <a:lnTo>
                      <a:pt x="0" y="3"/>
                    </a:lnTo>
                    <a:lnTo>
                      <a:pt x="0" y="3"/>
                    </a:lnTo>
                    <a:lnTo>
                      <a:pt x="2" y="3"/>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5" name="Freeform 561">
                <a:extLst>
                  <a:ext uri="{FF2B5EF4-FFF2-40B4-BE49-F238E27FC236}">
                    <a16:creationId xmlns:a16="http://schemas.microsoft.com/office/drawing/2014/main" id="{0468C974-E97D-4E10-BDEF-1985113FFC40}"/>
                  </a:ext>
                </a:extLst>
              </p:cNvPr>
              <p:cNvSpPr>
                <a:spLocks/>
              </p:cNvSpPr>
              <p:nvPr/>
            </p:nvSpPr>
            <p:spPr bwMode="auto">
              <a:xfrm>
                <a:off x="6589" y="2529"/>
                <a:ext cx="2" cy="1"/>
              </a:xfrm>
              <a:custGeom>
                <a:avLst/>
                <a:gdLst>
                  <a:gd name="T0" fmla="*/ 2 w 2"/>
                  <a:gd name="T1" fmla="*/ 1 h 1"/>
                  <a:gd name="T2" fmla="*/ 2 w 2"/>
                  <a:gd name="T3" fmla="*/ 0 h 1"/>
                  <a:gd name="T4" fmla="*/ 0 w 2"/>
                  <a:gd name="T5" fmla="*/ 1 h 1"/>
                  <a:gd name="T6" fmla="*/ 2 w 2"/>
                  <a:gd name="T7" fmla="*/ 1 h 1"/>
                  <a:gd name="T8" fmla="*/ 2 w 2"/>
                  <a:gd name="T9" fmla="*/ 1 h 1"/>
                </a:gdLst>
                <a:ahLst/>
                <a:cxnLst>
                  <a:cxn ang="0">
                    <a:pos x="T0" y="T1"/>
                  </a:cxn>
                  <a:cxn ang="0">
                    <a:pos x="T2" y="T3"/>
                  </a:cxn>
                  <a:cxn ang="0">
                    <a:pos x="T4" y="T5"/>
                  </a:cxn>
                  <a:cxn ang="0">
                    <a:pos x="T6" y="T7"/>
                  </a:cxn>
                  <a:cxn ang="0">
                    <a:pos x="T8" y="T9"/>
                  </a:cxn>
                </a:cxnLst>
                <a:rect l="0" t="0" r="r" b="b"/>
                <a:pathLst>
                  <a:path w="2" h="1">
                    <a:moveTo>
                      <a:pt x="2" y="1"/>
                    </a:moveTo>
                    <a:lnTo>
                      <a:pt x="2" y="0"/>
                    </a:lnTo>
                    <a:lnTo>
                      <a:pt x="0" y="1"/>
                    </a:lnTo>
                    <a:lnTo>
                      <a:pt x="2" y="1"/>
                    </a:lnTo>
                    <a:lnTo>
                      <a:pt x="2" y="1"/>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6" name="Freeform 562">
                <a:extLst>
                  <a:ext uri="{FF2B5EF4-FFF2-40B4-BE49-F238E27FC236}">
                    <a16:creationId xmlns:a16="http://schemas.microsoft.com/office/drawing/2014/main" id="{52A04AED-16F5-4965-958D-BD8D0D7A167D}"/>
                  </a:ext>
                </a:extLst>
              </p:cNvPr>
              <p:cNvSpPr>
                <a:spLocks/>
              </p:cNvSpPr>
              <p:nvPr/>
            </p:nvSpPr>
            <p:spPr bwMode="auto">
              <a:xfrm>
                <a:off x="6584" y="2518"/>
                <a:ext cx="7" cy="6"/>
              </a:xfrm>
              <a:custGeom>
                <a:avLst/>
                <a:gdLst>
                  <a:gd name="T0" fmla="*/ 7 w 7"/>
                  <a:gd name="T1" fmla="*/ 3 h 6"/>
                  <a:gd name="T2" fmla="*/ 7 w 7"/>
                  <a:gd name="T3" fmla="*/ 3 h 6"/>
                  <a:gd name="T4" fmla="*/ 7 w 7"/>
                  <a:gd name="T5" fmla="*/ 1 h 6"/>
                  <a:gd name="T6" fmla="*/ 5 w 7"/>
                  <a:gd name="T7" fmla="*/ 0 h 6"/>
                  <a:gd name="T8" fmla="*/ 5 w 7"/>
                  <a:gd name="T9" fmla="*/ 0 h 6"/>
                  <a:gd name="T10" fmla="*/ 2 w 7"/>
                  <a:gd name="T11" fmla="*/ 1 h 6"/>
                  <a:gd name="T12" fmla="*/ 0 w 7"/>
                  <a:gd name="T13" fmla="*/ 3 h 6"/>
                  <a:gd name="T14" fmla="*/ 2 w 7"/>
                  <a:gd name="T15" fmla="*/ 3 h 6"/>
                  <a:gd name="T16" fmla="*/ 3 w 7"/>
                  <a:gd name="T17" fmla="*/ 4 h 6"/>
                  <a:gd name="T18" fmla="*/ 5 w 7"/>
                  <a:gd name="T19" fmla="*/ 6 h 6"/>
                  <a:gd name="T20" fmla="*/ 7 w 7"/>
                  <a:gd name="T21" fmla="*/ 4 h 6"/>
                  <a:gd name="T22" fmla="*/ 7 w 7"/>
                  <a:gd name="T23"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 h="6">
                    <a:moveTo>
                      <a:pt x="7" y="3"/>
                    </a:moveTo>
                    <a:lnTo>
                      <a:pt x="7" y="3"/>
                    </a:lnTo>
                    <a:lnTo>
                      <a:pt x="7" y="1"/>
                    </a:lnTo>
                    <a:lnTo>
                      <a:pt x="5" y="0"/>
                    </a:lnTo>
                    <a:lnTo>
                      <a:pt x="5" y="0"/>
                    </a:lnTo>
                    <a:lnTo>
                      <a:pt x="2" y="1"/>
                    </a:lnTo>
                    <a:lnTo>
                      <a:pt x="0" y="3"/>
                    </a:lnTo>
                    <a:lnTo>
                      <a:pt x="2" y="3"/>
                    </a:lnTo>
                    <a:lnTo>
                      <a:pt x="3" y="4"/>
                    </a:lnTo>
                    <a:lnTo>
                      <a:pt x="5" y="6"/>
                    </a:lnTo>
                    <a:lnTo>
                      <a:pt x="7" y="4"/>
                    </a:lnTo>
                    <a:lnTo>
                      <a:pt x="7" y="3"/>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7" name="Rectangle 563">
                <a:extLst>
                  <a:ext uri="{FF2B5EF4-FFF2-40B4-BE49-F238E27FC236}">
                    <a16:creationId xmlns:a16="http://schemas.microsoft.com/office/drawing/2014/main" id="{7FB83950-BCC3-4678-AD76-A65C1162E3BA}"/>
                  </a:ext>
                </a:extLst>
              </p:cNvPr>
              <p:cNvSpPr>
                <a:spLocks noChangeArrowheads="1"/>
              </p:cNvSpPr>
              <p:nvPr/>
            </p:nvSpPr>
            <p:spPr bwMode="auto">
              <a:xfrm>
                <a:off x="6583" y="2515"/>
                <a:ext cx="1" cy="1"/>
              </a:xfrm>
              <a:prstGeom prst="rect">
                <a:avLst/>
              </a:prstGeom>
              <a:solidFill>
                <a:srgbClr val="8E86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8" name="Freeform 564">
                <a:extLst>
                  <a:ext uri="{FF2B5EF4-FFF2-40B4-BE49-F238E27FC236}">
                    <a16:creationId xmlns:a16="http://schemas.microsoft.com/office/drawing/2014/main" id="{8A5674B8-C159-4020-8D5C-CE31271B215E}"/>
                  </a:ext>
                </a:extLst>
              </p:cNvPr>
              <p:cNvSpPr>
                <a:spLocks/>
              </p:cNvSpPr>
              <p:nvPr/>
            </p:nvSpPr>
            <p:spPr bwMode="auto">
              <a:xfrm>
                <a:off x="6584" y="2511"/>
                <a:ext cx="7" cy="8"/>
              </a:xfrm>
              <a:custGeom>
                <a:avLst/>
                <a:gdLst>
                  <a:gd name="T0" fmla="*/ 2 w 7"/>
                  <a:gd name="T1" fmla="*/ 0 h 8"/>
                  <a:gd name="T2" fmla="*/ 0 w 7"/>
                  <a:gd name="T3" fmla="*/ 4 h 8"/>
                  <a:gd name="T4" fmla="*/ 0 w 7"/>
                  <a:gd name="T5" fmla="*/ 4 h 8"/>
                  <a:gd name="T6" fmla="*/ 2 w 7"/>
                  <a:gd name="T7" fmla="*/ 4 h 8"/>
                  <a:gd name="T8" fmla="*/ 2 w 7"/>
                  <a:gd name="T9" fmla="*/ 5 h 8"/>
                  <a:gd name="T10" fmla="*/ 2 w 7"/>
                  <a:gd name="T11" fmla="*/ 5 h 8"/>
                  <a:gd name="T12" fmla="*/ 0 w 7"/>
                  <a:gd name="T13" fmla="*/ 7 h 8"/>
                  <a:gd name="T14" fmla="*/ 2 w 7"/>
                  <a:gd name="T15" fmla="*/ 8 h 8"/>
                  <a:gd name="T16" fmla="*/ 2 w 7"/>
                  <a:gd name="T17" fmla="*/ 8 h 8"/>
                  <a:gd name="T18" fmla="*/ 3 w 7"/>
                  <a:gd name="T19" fmla="*/ 7 h 8"/>
                  <a:gd name="T20" fmla="*/ 5 w 7"/>
                  <a:gd name="T21" fmla="*/ 7 h 8"/>
                  <a:gd name="T22" fmla="*/ 7 w 7"/>
                  <a:gd name="T23" fmla="*/ 5 h 8"/>
                  <a:gd name="T24" fmla="*/ 7 w 7"/>
                  <a:gd name="T25" fmla="*/ 2 h 8"/>
                  <a:gd name="T26" fmla="*/ 5 w 7"/>
                  <a:gd name="T27" fmla="*/ 2 h 8"/>
                  <a:gd name="T28" fmla="*/ 3 w 7"/>
                  <a:gd name="T29" fmla="*/ 0 h 8"/>
                  <a:gd name="T30" fmla="*/ 2 w 7"/>
                  <a:gd name="T31"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 h="8">
                    <a:moveTo>
                      <a:pt x="2" y="0"/>
                    </a:moveTo>
                    <a:lnTo>
                      <a:pt x="0" y="4"/>
                    </a:lnTo>
                    <a:lnTo>
                      <a:pt x="0" y="4"/>
                    </a:lnTo>
                    <a:lnTo>
                      <a:pt x="2" y="4"/>
                    </a:lnTo>
                    <a:lnTo>
                      <a:pt x="2" y="5"/>
                    </a:lnTo>
                    <a:lnTo>
                      <a:pt x="2" y="5"/>
                    </a:lnTo>
                    <a:lnTo>
                      <a:pt x="0" y="7"/>
                    </a:lnTo>
                    <a:lnTo>
                      <a:pt x="2" y="8"/>
                    </a:lnTo>
                    <a:lnTo>
                      <a:pt x="2" y="8"/>
                    </a:lnTo>
                    <a:lnTo>
                      <a:pt x="3" y="7"/>
                    </a:lnTo>
                    <a:lnTo>
                      <a:pt x="5" y="7"/>
                    </a:lnTo>
                    <a:lnTo>
                      <a:pt x="7" y="5"/>
                    </a:lnTo>
                    <a:lnTo>
                      <a:pt x="7" y="2"/>
                    </a:lnTo>
                    <a:lnTo>
                      <a:pt x="5" y="2"/>
                    </a:lnTo>
                    <a:lnTo>
                      <a:pt x="3" y="0"/>
                    </a:lnTo>
                    <a:lnTo>
                      <a:pt x="2"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9" name="Freeform 565">
                <a:extLst>
                  <a:ext uri="{FF2B5EF4-FFF2-40B4-BE49-F238E27FC236}">
                    <a16:creationId xmlns:a16="http://schemas.microsoft.com/office/drawing/2014/main" id="{C0A632E3-414E-41D5-B14B-47419EABD13F}"/>
                  </a:ext>
                </a:extLst>
              </p:cNvPr>
              <p:cNvSpPr>
                <a:spLocks/>
              </p:cNvSpPr>
              <p:nvPr/>
            </p:nvSpPr>
            <p:spPr bwMode="auto">
              <a:xfrm>
                <a:off x="6458" y="2459"/>
                <a:ext cx="15" cy="3"/>
              </a:xfrm>
              <a:custGeom>
                <a:avLst/>
                <a:gdLst>
                  <a:gd name="T0" fmla="*/ 2 w 15"/>
                  <a:gd name="T1" fmla="*/ 1 h 3"/>
                  <a:gd name="T2" fmla="*/ 5 w 15"/>
                  <a:gd name="T3" fmla="*/ 3 h 3"/>
                  <a:gd name="T4" fmla="*/ 12 w 15"/>
                  <a:gd name="T5" fmla="*/ 1 h 3"/>
                  <a:gd name="T6" fmla="*/ 15 w 15"/>
                  <a:gd name="T7" fmla="*/ 0 h 3"/>
                  <a:gd name="T8" fmla="*/ 12 w 15"/>
                  <a:gd name="T9" fmla="*/ 0 h 3"/>
                  <a:gd name="T10" fmla="*/ 7 w 15"/>
                  <a:gd name="T11" fmla="*/ 0 h 3"/>
                  <a:gd name="T12" fmla="*/ 5 w 15"/>
                  <a:gd name="T13" fmla="*/ 0 h 3"/>
                  <a:gd name="T14" fmla="*/ 2 w 15"/>
                  <a:gd name="T15" fmla="*/ 0 h 3"/>
                  <a:gd name="T16" fmla="*/ 0 w 15"/>
                  <a:gd name="T17" fmla="*/ 0 h 3"/>
                  <a:gd name="T18" fmla="*/ 2 w 15"/>
                  <a:gd name="T19" fmla="*/ 1 h 3"/>
                  <a:gd name="T20" fmla="*/ 2 w 15"/>
                  <a:gd name="T21"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3">
                    <a:moveTo>
                      <a:pt x="2" y="1"/>
                    </a:moveTo>
                    <a:lnTo>
                      <a:pt x="5" y="3"/>
                    </a:lnTo>
                    <a:lnTo>
                      <a:pt x="12" y="1"/>
                    </a:lnTo>
                    <a:lnTo>
                      <a:pt x="15" y="0"/>
                    </a:lnTo>
                    <a:lnTo>
                      <a:pt x="12" y="0"/>
                    </a:lnTo>
                    <a:lnTo>
                      <a:pt x="7" y="0"/>
                    </a:lnTo>
                    <a:lnTo>
                      <a:pt x="5" y="0"/>
                    </a:lnTo>
                    <a:lnTo>
                      <a:pt x="2" y="0"/>
                    </a:lnTo>
                    <a:lnTo>
                      <a:pt x="0" y="0"/>
                    </a:lnTo>
                    <a:lnTo>
                      <a:pt x="2" y="1"/>
                    </a:lnTo>
                    <a:lnTo>
                      <a:pt x="2" y="1"/>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0" name="Freeform 566">
                <a:extLst>
                  <a:ext uri="{FF2B5EF4-FFF2-40B4-BE49-F238E27FC236}">
                    <a16:creationId xmlns:a16="http://schemas.microsoft.com/office/drawing/2014/main" id="{D98927D2-2466-46DA-8B02-B96778441948}"/>
                  </a:ext>
                </a:extLst>
              </p:cNvPr>
              <p:cNvSpPr>
                <a:spLocks/>
              </p:cNvSpPr>
              <p:nvPr/>
            </p:nvSpPr>
            <p:spPr bwMode="auto">
              <a:xfrm>
                <a:off x="6458" y="2551"/>
                <a:ext cx="2" cy="3"/>
              </a:xfrm>
              <a:custGeom>
                <a:avLst/>
                <a:gdLst>
                  <a:gd name="T0" fmla="*/ 2 w 2"/>
                  <a:gd name="T1" fmla="*/ 2 h 3"/>
                  <a:gd name="T2" fmla="*/ 0 w 2"/>
                  <a:gd name="T3" fmla="*/ 0 h 3"/>
                  <a:gd name="T4" fmla="*/ 0 w 2"/>
                  <a:gd name="T5" fmla="*/ 2 h 3"/>
                  <a:gd name="T6" fmla="*/ 0 w 2"/>
                  <a:gd name="T7" fmla="*/ 3 h 3"/>
                  <a:gd name="T8" fmla="*/ 2 w 2"/>
                  <a:gd name="T9" fmla="*/ 2 h 3"/>
                </a:gdLst>
                <a:ahLst/>
                <a:cxnLst>
                  <a:cxn ang="0">
                    <a:pos x="T0" y="T1"/>
                  </a:cxn>
                  <a:cxn ang="0">
                    <a:pos x="T2" y="T3"/>
                  </a:cxn>
                  <a:cxn ang="0">
                    <a:pos x="T4" y="T5"/>
                  </a:cxn>
                  <a:cxn ang="0">
                    <a:pos x="T6" y="T7"/>
                  </a:cxn>
                  <a:cxn ang="0">
                    <a:pos x="T8" y="T9"/>
                  </a:cxn>
                </a:cxnLst>
                <a:rect l="0" t="0" r="r" b="b"/>
                <a:pathLst>
                  <a:path w="2" h="3">
                    <a:moveTo>
                      <a:pt x="2" y="2"/>
                    </a:moveTo>
                    <a:lnTo>
                      <a:pt x="0" y="0"/>
                    </a:lnTo>
                    <a:lnTo>
                      <a:pt x="0" y="2"/>
                    </a:lnTo>
                    <a:lnTo>
                      <a:pt x="0" y="3"/>
                    </a:lnTo>
                    <a:lnTo>
                      <a:pt x="2" y="2"/>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1" name="Freeform 567">
                <a:extLst>
                  <a:ext uri="{FF2B5EF4-FFF2-40B4-BE49-F238E27FC236}">
                    <a16:creationId xmlns:a16="http://schemas.microsoft.com/office/drawing/2014/main" id="{A12A0468-8E3E-4674-BBF1-578BC3FB1FE0}"/>
                  </a:ext>
                </a:extLst>
              </p:cNvPr>
              <p:cNvSpPr>
                <a:spLocks/>
              </p:cNvSpPr>
              <p:nvPr/>
            </p:nvSpPr>
            <p:spPr bwMode="auto">
              <a:xfrm>
                <a:off x="6466" y="2462"/>
                <a:ext cx="2" cy="8"/>
              </a:xfrm>
              <a:custGeom>
                <a:avLst/>
                <a:gdLst>
                  <a:gd name="T0" fmla="*/ 0 w 2"/>
                  <a:gd name="T1" fmla="*/ 1 h 8"/>
                  <a:gd name="T2" fmla="*/ 0 w 2"/>
                  <a:gd name="T3" fmla="*/ 3 h 8"/>
                  <a:gd name="T4" fmla="*/ 2 w 2"/>
                  <a:gd name="T5" fmla="*/ 6 h 8"/>
                  <a:gd name="T6" fmla="*/ 2 w 2"/>
                  <a:gd name="T7" fmla="*/ 8 h 8"/>
                  <a:gd name="T8" fmla="*/ 2 w 2"/>
                  <a:gd name="T9" fmla="*/ 6 h 8"/>
                  <a:gd name="T10" fmla="*/ 0 w 2"/>
                  <a:gd name="T11" fmla="*/ 3 h 8"/>
                  <a:gd name="T12" fmla="*/ 0 w 2"/>
                  <a:gd name="T13" fmla="*/ 0 h 8"/>
                  <a:gd name="T14" fmla="*/ 0 w 2"/>
                  <a:gd name="T15" fmla="*/ 1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8">
                    <a:moveTo>
                      <a:pt x="0" y="1"/>
                    </a:moveTo>
                    <a:lnTo>
                      <a:pt x="0" y="3"/>
                    </a:lnTo>
                    <a:lnTo>
                      <a:pt x="2" y="6"/>
                    </a:lnTo>
                    <a:lnTo>
                      <a:pt x="2" y="8"/>
                    </a:lnTo>
                    <a:lnTo>
                      <a:pt x="2" y="6"/>
                    </a:lnTo>
                    <a:lnTo>
                      <a:pt x="0" y="3"/>
                    </a:lnTo>
                    <a:lnTo>
                      <a:pt x="0" y="0"/>
                    </a:lnTo>
                    <a:lnTo>
                      <a:pt x="0" y="1"/>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2" name="Freeform 568">
                <a:extLst>
                  <a:ext uri="{FF2B5EF4-FFF2-40B4-BE49-F238E27FC236}">
                    <a16:creationId xmlns:a16="http://schemas.microsoft.com/office/drawing/2014/main" id="{AB03ABB7-6BED-41BC-A4A9-ADCAF509DC7F}"/>
                  </a:ext>
                </a:extLst>
              </p:cNvPr>
              <p:cNvSpPr>
                <a:spLocks/>
              </p:cNvSpPr>
              <p:nvPr/>
            </p:nvSpPr>
            <p:spPr bwMode="auto">
              <a:xfrm>
                <a:off x="6583" y="2519"/>
                <a:ext cx="3" cy="5"/>
              </a:xfrm>
              <a:custGeom>
                <a:avLst/>
                <a:gdLst>
                  <a:gd name="T0" fmla="*/ 0 w 3"/>
                  <a:gd name="T1" fmla="*/ 2 h 5"/>
                  <a:gd name="T2" fmla="*/ 1 w 3"/>
                  <a:gd name="T3" fmla="*/ 5 h 5"/>
                  <a:gd name="T4" fmla="*/ 3 w 3"/>
                  <a:gd name="T5" fmla="*/ 5 h 5"/>
                  <a:gd name="T6" fmla="*/ 3 w 3"/>
                  <a:gd name="T7" fmla="*/ 5 h 5"/>
                  <a:gd name="T8" fmla="*/ 1 w 3"/>
                  <a:gd name="T9" fmla="*/ 3 h 5"/>
                  <a:gd name="T10" fmla="*/ 1 w 3"/>
                  <a:gd name="T11" fmla="*/ 2 h 5"/>
                  <a:gd name="T12" fmla="*/ 0 w 3"/>
                  <a:gd name="T13" fmla="*/ 0 h 5"/>
                  <a:gd name="T14" fmla="*/ 0 w 3"/>
                  <a:gd name="T15" fmla="*/ 2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5">
                    <a:moveTo>
                      <a:pt x="0" y="2"/>
                    </a:moveTo>
                    <a:lnTo>
                      <a:pt x="1" y="5"/>
                    </a:lnTo>
                    <a:lnTo>
                      <a:pt x="3" y="5"/>
                    </a:lnTo>
                    <a:lnTo>
                      <a:pt x="3" y="5"/>
                    </a:lnTo>
                    <a:lnTo>
                      <a:pt x="1" y="3"/>
                    </a:lnTo>
                    <a:lnTo>
                      <a:pt x="1" y="2"/>
                    </a:lnTo>
                    <a:lnTo>
                      <a:pt x="0" y="0"/>
                    </a:lnTo>
                    <a:lnTo>
                      <a:pt x="0" y="2"/>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3" name="Freeform 569">
                <a:extLst>
                  <a:ext uri="{FF2B5EF4-FFF2-40B4-BE49-F238E27FC236}">
                    <a16:creationId xmlns:a16="http://schemas.microsoft.com/office/drawing/2014/main" id="{EF875C85-7B2C-4112-92B6-D4DEDAC19B76}"/>
                  </a:ext>
                </a:extLst>
              </p:cNvPr>
              <p:cNvSpPr>
                <a:spLocks/>
              </p:cNvSpPr>
              <p:nvPr/>
            </p:nvSpPr>
            <p:spPr bwMode="auto">
              <a:xfrm>
                <a:off x="6446" y="2457"/>
                <a:ext cx="12" cy="6"/>
              </a:xfrm>
              <a:custGeom>
                <a:avLst/>
                <a:gdLst>
                  <a:gd name="T0" fmla="*/ 11 w 12"/>
                  <a:gd name="T1" fmla="*/ 3 h 6"/>
                  <a:gd name="T2" fmla="*/ 12 w 12"/>
                  <a:gd name="T3" fmla="*/ 3 h 6"/>
                  <a:gd name="T4" fmla="*/ 12 w 12"/>
                  <a:gd name="T5" fmla="*/ 2 h 6"/>
                  <a:gd name="T6" fmla="*/ 11 w 12"/>
                  <a:gd name="T7" fmla="*/ 0 h 6"/>
                  <a:gd name="T8" fmla="*/ 9 w 12"/>
                  <a:gd name="T9" fmla="*/ 2 h 6"/>
                  <a:gd name="T10" fmla="*/ 8 w 12"/>
                  <a:gd name="T11" fmla="*/ 0 h 6"/>
                  <a:gd name="T12" fmla="*/ 4 w 12"/>
                  <a:gd name="T13" fmla="*/ 0 h 6"/>
                  <a:gd name="T14" fmla="*/ 3 w 12"/>
                  <a:gd name="T15" fmla="*/ 0 h 6"/>
                  <a:gd name="T16" fmla="*/ 1 w 12"/>
                  <a:gd name="T17" fmla="*/ 0 h 6"/>
                  <a:gd name="T18" fmla="*/ 0 w 12"/>
                  <a:gd name="T19" fmla="*/ 2 h 6"/>
                  <a:gd name="T20" fmla="*/ 0 w 12"/>
                  <a:gd name="T21" fmla="*/ 3 h 6"/>
                  <a:gd name="T22" fmla="*/ 0 w 12"/>
                  <a:gd name="T23" fmla="*/ 5 h 6"/>
                  <a:gd name="T24" fmla="*/ 3 w 12"/>
                  <a:gd name="T25" fmla="*/ 6 h 6"/>
                  <a:gd name="T26" fmla="*/ 6 w 12"/>
                  <a:gd name="T27" fmla="*/ 3 h 6"/>
                  <a:gd name="T28" fmla="*/ 8 w 12"/>
                  <a:gd name="T29" fmla="*/ 5 h 6"/>
                  <a:gd name="T30" fmla="*/ 11 w 12"/>
                  <a:gd name="T31"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 h="6">
                    <a:moveTo>
                      <a:pt x="11" y="3"/>
                    </a:moveTo>
                    <a:lnTo>
                      <a:pt x="12" y="3"/>
                    </a:lnTo>
                    <a:lnTo>
                      <a:pt x="12" y="2"/>
                    </a:lnTo>
                    <a:lnTo>
                      <a:pt x="11" y="0"/>
                    </a:lnTo>
                    <a:lnTo>
                      <a:pt x="9" y="2"/>
                    </a:lnTo>
                    <a:lnTo>
                      <a:pt x="8" y="0"/>
                    </a:lnTo>
                    <a:lnTo>
                      <a:pt x="4" y="0"/>
                    </a:lnTo>
                    <a:lnTo>
                      <a:pt x="3" y="0"/>
                    </a:lnTo>
                    <a:lnTo>
                      <a:pt x="1" y="0"/>
                    </a:lnTo>
                    <a:lnTo>
                      <a:pt x="0" y="2"/>
                    </a:lnTo>
                    <a:lnTo>
                      <a:pt x="0" y="3"/>
                    </a:lnTo>
                    <a:lnTo>
                      <a:pt x="0" y="5"/>
                    </a:lnTo>
                    <a:lnTo>
                      <a:pt x="3" y="6"/>
                    </a:lnTo>
                    <a:lnTo>
                      <a:pt x="6" y="3"/>
                    </a:lnTo>
                    <a:lnTo>
                      <a:pt x="8" y="5"/>
                    </a:lnTo>
                    <a:lnTo>
                      <a:pt x="11" y="3"/>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4" name="Freeform 570">
                <a:extLst>
                  <a:ext uri="{FF2B5EF4-FFF2-40B4-BE49-F238E27FC236}">
                    <a16:creationId xmlns:a16="http://schemas.microsoft.com/office/drawing/2014/main" id="{190961E5-3DCF-4772-808F-30E2AD1F6FEB}"/>
                  </a:ext>
                </a:extLst>
              </p:cNvPr>
              <p:cNvSpPr>
                <a:spLocks/>
              </p:cNvSpPr>
              <p:nvPr/>
            </p:nvSpPr>
            <p:spPr bwMode="auto">
              <a:xfrm>
                <a:off x="6581" y="2522"/>
                <a:ext cx="6" cy="10"/>
              </a:xfrm>
              <a:custGeom>
                <a:avLst/>
                <a:gdLst>
                  <a:gd name="T0" fmla="*/ 0 w 6"/>
                  <a:gd name="T1" fmla="*/ 7 h 10"/>
                  <a:gd name="T2" fmla="*/ 0 w 6"/>
                  <a:gd name="T3" fmla="*/ 8 h 10"/>
                  <a:gd name="T4" fmla="*/ 2 w 6"/>
                  <a:gd name="T5" fmla="*/ 10 h 10"/>
                  <a:gd name="T6" fmla="*/ 3 w 6"/>
                  <a:gd name="T7" fmla="*/ 10 h 10"/>
                  <a:gd name="T8" fmla="*/ 6 w 6"/>
                  <a:gd name="T9" fmla="*/ 8 h 10"/>
                  <a:gd name="T10" fmla="*/ 6 w 6"/>
                  <a:gd name="T11" fmla="*/ 7 h 10"/>
                  <a:gd name="T12" fmla="*/ 5 w 6"/>
                  <a:gd name="T13" fmla="*/ 5 h 10"/>
                  <a:gd name="T14" fmla="*/ 5 w 6"/>
                  <a:gd name="T15" fmla="*/ 4 h 10"/>
                  <a:gd name="T16" fmla="*/ 2 w 6"/>
                  <a:gd name="T17" fmla="*/ 2 h 10"/>
                  <a:gd name="T18" fmla="*/ 0 w 6"/>
                  <a:gd name="T19" fmla="*/ 0 h 10"/>
                  <a:gd name="T20" fmla="*/ 0 w 6"/>
                  <a:gd name="T21" fmla="*/ 2 h 10"/>
                  <a:gd name="T22" fmla="*/ 0 w 6"/>
                  <a:gd name="T23" fmla="*/ 5 h 10"/>
                  <a:gd name="T24" fmla="*/ 2 w 6"/>
                  <a:gd name="T25" fmla="*/ 5 h 10"/>
                  <a:gd name="T26" fmla="*/ 3 w 6"/>
                  <a:gd name="T27" fmla="*/ 7 h 10"/>
                  <a:gd name="T28" fmla="*/ 2 w 6"/>
                  <a:gd name="T29" fmla="*/ 7 h 10"/>
                  <a:gd name="T30" fmla="*/ 0 w 6"/>
                  <a:gd name="T31" fmla="*/ 7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 h="10">
                    <a:moveTo>
                      <a:pt x="0" y="7"/>
                    </a:moveTo>
                    <a:lnTo>
                      <a:pt x="0" y="8"/>
                    </a:lnTo>
                    <a:lnTo>
                      <a:pt x="2" y="10"/>
                    </a:lnTo>
                    <a:lnTo>
                      <a:pt x="3" y="10"/>
                    </a:lnTo>
                    <a:lnTo>
                      <a:pt x="6" y="8"/>
                    </a:lnTo>
                    <a:lnTo>
                      <a:pt x="6" y="7"/>
                    </a:lnTo>
                    <a:lnTo>
                      <a:pt x="5" y="5"/>
                    </a:lnTo>
                    <a:lnTo>
                      <a:pt x="5" y="4"/>
                    </a:lnTo>
                    <a:lnTo>
                      <a:pt x="2" y="2"/>
                    </a:lnTo>
                    <a:lnTo>
                      <a:pt x="0" y="0"/>
                    </a:lnTo>
                    <a:lnTo>
                      <a:pt x="0" y="2"/>
                    </a:lnTo>
                    <a:lnTo>
                      <a:pt x="0" y="5"/>
                    </a:lnTo>
                    <a:lnTo>
                      <a:pt x="2" y="5"/>
                    </a:lnTo>
                    <a:lnTo>
                      <a:pt x="3" y="7"/>
                    </a:lnTo>
                    <a:lnTo>
                      <a:pt x="2" y="7"/>
                    </a:lnTo>
                    <a:lnTo>
                      <a:pt x="0" y="7"/>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5" name="Freeform 571">
                <a:extLst>
                  <a:ext uri="{FF2B5EF4-FFF2-40B4-BE49-F238E27FC236}">
                    <a16:creationId xmlns:a16="http://schemas.microsoft.com/office/drawing/2014/main" id="{523F4C84-67CA-4B63-AA3C-4C516B1FE3CD}"/>
                  </a:ext>
                </a:extLst>
              </p:cNvPr>
              <p:cNvSpPr>
                <a:spLocks/>
              </p:cNvSpPr>
              <p:nvPr/>
            </p:nvSpPr>
            <p:spPr bwMode="auto">
              <a:xfrm>
                <a:off x="6540" y="2537"/>
                <a:ext cx="8" cy="13"/>
              </a:xfrm>
              <a:custGeom>
                <a:avLst/>
                <a:gdLst>
                  <a:gd name="T0" fmla="*/ 8 w 8"/>
                  <a:gd name="T1" fmla="*/ 0 h 13"/>
                  <a:gd name="T2" fmla="*/ 6 w 8"/>
                  <a:gd name="T3" fmla="*/ 0 h 13"/>
                  <a:gd name="T4" fmla="*/ 4 w 8"/>
                  <a:gd name="T5" fmla="*/ 0 h 13"/>
                  <a:gd name="T6" fmla="*/ 4 w 8"/>
                  <a:gd name="T7" fmla="*/ 1 h 13"/>
                  <a:gd name="T8" fmla="*/ 1 w 8"/>
                  <a:gd name="T9" fmla="*/ 5 h 13"/>
                  <a:gd name="T10" fmla="*/ 0 w 8"/>
                  <a:gd name="T11" fmla="*/ 6 h 13"/>
                  <a:gd name="T12" fmla="*/ 1 w 8"/>
                  <a:gd name="T13" fmla="*/ 6 h 13"/>
                  <a:gd name="T14" fmla="*/ 0 w 8"/>
                  <a:gd name="T15" fmla="*/ 8 h 13"/>
                  <a:gd name="T16" fmla="*/ 0 w 8"/>
                  <a:gd name="T17" fmla="*/ 11 h 13"/>
                  <a:gd name="T18" fmla="*/ 1 w 8"/>
                  <a:gd name="T19" fmla="*/ 13 h 13"/>
                  <a:gd name="T20" fmla="*/ 3 w 8"/>
                  <a:gd name="T21" fmla="*/ 11 h 13"/>
                  <a:gd name="T22" fmla="*/ 6 w 8"/>
                  <a:gd name="T23" fmla="*/ 8 h 13"/>
                  <a:gd name="T24" fmla="*/ 8 w 8"/>
                  <a:gd name="T25" fmla="*/ 5 h 13"/>
                  <a:gd name="T26" fmla="*/ 8 w 8"/>
                  <a:gd name="T27" fmla="*/ 1 h 13"/>
                  <a:gd name="T28" fmla="*/ 8 w 8"/>
                  <a:gd name="T29" fmla="*/ 1 h 13"/>
                  <a:gd name="T30" fmla="*/ 8 w 8"/>
                  <a:gd name="T31"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 h="13">
                    <a:moveTo>
                      <a:pt x="8" y="0"/>
                    </a:moveTo>
                    <a:lnTo>
                      <a:pt x="6" y="0"/>
                    </a:lnTo>
                    <a:lnTo>
                      <a:pt x="4" y="0"/>
                    </a:lnTo>
                    <a:lnTo>
                      <a:pt x="4" y="1"/>
                    </a:lnTo>
                    <a:lnTo>
                      <a:pt x="1" y="5"/>
                    </a:lnTo>
                    <a:lnTo>
                      <a:pt x="0" y="6"/>
                    </a:lnTo>
                    <a:lnTo>
                      <a:pt x="1" y="6"/>
                    </a:lnTo>
                    <a:lnTo>
                      <a:pt x="0" y="8"/>
                    </a:lnTo>
                    <a:lnTo>
                      <a:pt x="0" y="11"/>
                    </a:lnTo>
                    <a:lnTo>
                      <a:pt x="1" y="13"/>
                    </a:lnTo>
                    <a:lnTo>
                      <a:pt x="3" y="11"/>
                    </a:lnTo>
                    <a:lnTo>
                      <a:pt x="6" y="8"/>
                    </a:lnTo>
                    <a:lnTo>
                      <a:pt x="8" y="5"/>
                    </a:lnTo>
                    <a:lnTo>
                      <a:pt x="8" y="1"/>
                    </a:lnTo>
                    <a:lnTo>
                      <a:pt x="8" y="1"/>
                    </a:lnTo>
                    <a:lnTo>
                      <a:pt x="8"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6" name="Freeform 572">
                <a:extLst>
                  <a:ext uri="{FF2B5EF4-FFF2-40B4-BE49-F238E27FC236}">
                    <a16:creationId xmlns:a16="http://schemas.microsoft.com/office/drawing/2014/main" id="{8A83CE03-77C0-4118-AD69-B4FB92EE158A}"/>
                  </a:ext>
                </a:extLst>
              </p:cNvPr>
              <p:cNvSpPr>
                <a:spLocks/>
              </p:cNvSpPr>
              <p:nvPr/>
            </p:nvSpPr>
            <p:spPr bwMode="auto">
              <a:xfrm>
                <a:off x="6643" y="2550"/>
                <a:ext cx="5" cy="4"/>
              </a:xfrm>
              <a:custGeom>
                <a:avLst/>
                <a:gdLst>
                  <a:gd name="T0" fmla="*/ 2 w 5"/>
                  <a:gd name="T1" fmla="*/ 1 h 4"/>
                  <a:gd name="T2" fmla="*/ 0 w 5"/>
                  <a:gd name="T3" fmla="*/ 3 h 4"/>
                  <a:gd name="T4" fmla="*/ 2 w 5"/>
                  <a:gd name="T5" fmla="*/ 3 h 4"/>
                  <a:gd name="T6" fmla="*/ 5 w 5"/>
                  <a:gd name="T7" fmla="*/ 4 h 4"/>
                  <a:gd name="T8" fmla="*/ 5 w 5"/>
                  <a:gd name="T9" fmla="*/ 3 h 4"/>
                  <a:gd name="T10" fmla="*/ 5 w 5"/>
                  <a:gd name="T11" fmla="*/ 0 h 4"/>
                  <a:gd name="T12" fmla="*/ 3 w 5"/>
                  <a:gd name="T13" fmla="*/ 0 h 4"/>
                  <a:gd name="T14" fmla="*/ 2 w 5"/>
                  <a:gd name="T15" fmla="*/ 1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2" y="1"/>
                    </a:moveTo>
                    <a:lnTo>
                      <a:pt x="0" y="3"/>
                    </a:lnTo>
                    <a:lnTo>
                      <a:pt x="2" y="3"/>
                    </a:lnTo>
                    <a:lnTo>
                      <a:pt x="5" y="4"/>
                    </a:lnTo>
                    <a:lnTo>
                      <a:pt x="5" y="3"/>
                    </a:lnTo>
                    <a:lnTo>
                      <a:pt x="5" y="0"/>
                    </a:lnTo>
                    <a:lnTo>
                      <a:pt x="3" y="0"/>
                    </a:lnTo>
                    <a:lnTo>
                      <a:pt x="2" y="1"/>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7" name="Freeform 573">
                <a:extLst>
                  <a:ext uri="{FF2B5EF4-FFF2-40B4-BE49-F238E27FC236}">
                    <a16:creationId xmlns:a16="http://schemas.microsoft.com/office/drawing/2014/main" id="{449EC99E-94D6-42A1-8F20-E2362C0FCDCC}"/>
                  </a:ext>
                </a:extLst>
              </p:cNvPr>
              <p:cNvSpPr>
                <a:spLocks/>
              </p:cNvSpPr>
              <p:nvPr/>
            </p:nvSpPr>
            <p:spPr bwMode="auto">
              <a:xfrm>
                <a:off x="6428" y="2556"/>
                <a:ext cx="54" cy="29"/>
              </a:xfrm>
              <a:custGeom>
                <a:avLst/>
                <a:gdLst>
                  <a:gd name="T0" fmla="*/ 26 w 54"/>
                  <a:gd name="T1" fmla="*/ 16 h 29"/>
                  <a:gd name="T2" fmla="*/ 27 w 54"/>
                  <a:gd name="T3" fmla="*/ 14 h 29"/>
                  <a:gd name="T4" fmla="*/ 27 w 54"/>
                  <a:gd name="T5" fmla="*/ 14 h 29"/>
                  <a:gd name="T6" fmla="*/ 29 w 54"/>
                  <a:gd name="T7" fmla="*/ 11 h 29"/>
                  <a:gd name="T8" fmla="*/ 32 w 54"/>
                  <a:gd name="T9" fmla="*/ 11 h 29"/>
                  <a:gd name="T10" fmla="*/ 35 w 54"/>
                  <a:gd name="T11" fmla="*/ 11 h 29"/>
                  <a:gd name="T12" fmla="*/ 40 w 54"/>
                  <a:gd name="T13" fmla="*/ 10 h 29"/>
                  <a:gd name="T14" fmla="*/ 45 w 54"/>
                  <a:gd name="T15" fmla="*/ 8 h 29"/>
                  <a:gd name="T16" fmla="*/ 48 w 54"/>
                  <a:gd name="T17" fmla="*/ 6 h 29"/>
                  <a:gd name="T18" fmla="*/ 50 w 54"/>
                  <a:gd name="T19" fmla="*/ 5 h 29"/>
                  <a:gd name="T20" fmla="*/ 51 w 54"/>
                  <a:gd name="T21" fmla="*/ 5 h 29"/>
                  <a:gd name="T22" fmla="*/ 54 w 54"/>
                  <a:gd name="T23" fmla="*/ 3 h 29"/>
                  <a:gd name="T24" fmla="*/ 54 w 54"/>
                  <a:gd name="T25" fmla="*/ 2 h 29"/>
                  <a:gd name="T26" fmla="*/ 53 w 54"/>
                  <a:gd name="T27" fmla="*/ 0 h 29"/>
                  <a:gd name="T28" fmla="*/ 46 w 54"/>
                  <a:gd name="T29" fmla="*/ 2 h 29"/>
                  <a:gd name="T30" fmla="*/ 43 w 54"/>
                  <a:gd name="T31" fmla="*/ 2 h 29"/>
                  <a:gd name="T32" fmla="*/ 40 w 54"/>
                  <a:gd name="T33" fmla="*/ 2 h 29"/>
                  <a:gd name="T34" fmla="*/ 38 w 54"/>
                  <a:gd name="T35" fmla="*/ 2 h 29"/>
                  <a:gd name="T36" fmla="*/ 34 w 54"/>
                  <a:gd name="T37" fmla="*/ 3 h 29"/>
                  <a:gd name="T38" fmla="*/ 29 w 54"/>
                  <a:gd name="T39" fmla="*/ 3 h 29"/>
                  <a:gd name="T40" fmla="*/ 24 w 54"/>
                  <a:gd name="T41" fmla="*/ 6 h 29"/>
                  <a:gd name="T42" fmla="*/ 21 w 54"/>
                  <a:gd name="T43" fmla="*/ 8 h 29"/>
                  <a:gd name="T44" fmla="*/ 19 w 54"/>
                  <a:gd name="T45" fmla="*/ 10 h 29"/>
                  <a:gd name="T46" fmla="*/ 16 w 54"/>
                  <a:gd name="T47" fmla="*/ 10 h 29"/>
                  <a:gd name="T48" fmla="*/ 14 w 54"/>
                  <a:gd name="T49" fmla="*/ 10 h 29"/>
                  <a:gd name="T50" fmla="*/ 11 w 54"/>
                  <a:gd name="T51" fmla="*/ 11 h 29"/>
                  <a:gd name="T52" fmla="*/ 10 w 54"/>
                  <a:gd name="T53" fmla="*/ 13 h 29"/>
                  <a:gd name="T54" fmla="*/ 8 w 54"/>
                  <a:gd name="T55" fmla="*/ 13 h 29"/>
                  <a:gd name="T56" fmla="*/ 5 w 54"/>
                  <a:gd name="T57" fmla="*/ 14 h 29"/>
                  <a:gd name="T58" fmla="*/ 5 w 54"/>
                  <a:gd name="T59" fmla="*/ 18 h 29"/>
                  <a:gd name="T60" fmla="*/ 2 w 54"/>
                  <a:gd name="T61" fmla="*/ 22 h 29"/>
                  <a:gd name="T62" fmla="*/ 2 w 54"/>
                  <a:gd name="T63" fmla="*/ 24 h 29"/>
                  <a:gd name="T64" fmla="*/ 2 w 54"/>
                  <a:gd name="T65" fmla="*/ 24 h 29"/>
                  <a:gd name="T66" fmla="*/ 3 w 54"/>
                  <a:gd name="T67" fmla="*/ 25 h 29"/>
                  <a:gd name="T68" fmla="*/ 2 w 54"/>
                  <a:gd name="T69" fmla="*/ 25 h 29"/>
                  <a:gd name="T70" fmla="*/ 0 w 54"/>
                  <a:gd name="T71" fmla="*/ 25 h 29"/>
                  <a:gd name="T72" fmla="*/ 0 w 54"/>
                  <a:gd name="T73" fmla="*/ 27 h 29"/>
                  <a:gd name="T74" fmla="*/ 0 w 54"/>
                  <a:gd name="T75" fmla="*/ 29 h 29"/>
                  <a:gd name="T76" fmla="*/ 5 w 54"/>
                  <a:gd name="T77" fmla="*/ 29 h 29"/>
                  <a:gd name="T78" fmla="*/ 10 w 54"/>
                  <a:gd name="T79" fmla="*/ 25 h 29"/>
                  <a:gd name="T80" fmla="*/ 11 w 54"/>
                  <a:gd name="T81" fmla="*/ 25 h 29"/>
                  <a:gd name="T82" fmla="*/ 14 w 54"/>
                  <a:gd name="T83" fmla="*/ 25 h 29"/>
                  <a:gd name="T84" fmla="*/ 16 w 54"/>
                  <a:gd name="T85" fmla="*/ 24 h 29"/>
                  <a:gd name="T86" fmla="*/ 19 w 54"/>
                  <a:gd name="T87" fmla="*/ 21 h 29"/>
                  <a:gd name="T88" fmla="*/ 24 w 54"/>
                  <a:gd name="T89" fmla="*/ 18 h 29"/>
                  <a:gd name="T90" fmla="*/ 26 w 54"/>
                  <a:gd name="T91" fmla="*/ 16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4" h="29">
                    <a:moveTo>
                      <a:pt x="26" y="16"/>
                    </a:moveTo>
                    <a:lnTo>
                      <a:pt x="27" y="14"/>
                    </a:lnTo>
                    <a:lnTo>
                      <a:pt x="27" y="14"/>
                    </a:lnTo>
                    <a:lnTo>
                      <a:pt x="29" y="11"/>
                    </a:lnTo>
                    <a:lnTo>
                      <a:pt x="32" y="11"/>
                    </a:lnTo>
                    <a:lnTo>
                      <a:pt x="35" y="11"/>
                    </a:lnTo>
                    <a:lnTo>
                      <a:pt x="40" y="10"/>
                    </a:lnTo>
                    <a:lnTo>
                      <a:pt x="45" y="8"/>
                    </a:lnTo>
                    <a:lnTo>
                      <a:pt x="48" y="6"/>
                    </a:lnTo>
                    <a:lnTo>
                      <a:pt x="50" y="5"/>
                    </a:lnTo>
                    <a:lnTo>
                      <a:pt x="51" y="5"/>
                    </a:lnTo>
                    <a:lnTo>
                      <a:pt x="54" y="3"/>
                    </a:lnTo>
                    <a:lnTo>
                      <a:pt x="54" y="2"/>
                    </a:lnTo>
                    <a:lnTo>
                      <a:pt x="53" y="0"/>
                    </a:lnTo>
                    <a:lnTo>
                      <a:pt x="46" y="2"/>
                    </a:lnTo>
                    <a:lnTo>
                      <a:pt x="43" y="2"/>
                    </a:lnTo>
                    <a:lnTo>
                      <a:pt x="40" y="2"/>
                    </a:lnTo>
                    <a:lnTo>
                      <a:pt x="38" y="2"/>
                    </a:lnTo>
                    <a:lnTo>
                      <a:pt x="34" y="3"/>
                    </a:lnTo>
                    <a:lnTo>
                      <a:pt x="29" y="3"/>
                    </a:lnTo>
                    <a:lnTo>
                      <a:pt x="24" y="6"/>
                    </a:lnTo>
                    <a:lnTo>
                      <a:pt x="21" y="8"/>
                    </a:lnTo>
                    <a:lnTo>
                      <a:pt x="19" y="10"/>
                    </a:lnTo>
                    <a:lnTo>
                      <a:pt x="16" y="10"/>
                    </a:lnTo>
                    <a:lnTo>
                      <a:pt x="14" y="10"/>
                    </a:lnTo>
                    <a:lnTo>
                      <a:pt x="11" y="11"/>
                    </a:lnTo>
                    <a:lnTo>
                      <a:pt x="10" y="13"/>
                    </a:lnTo>
                    <a:lnTo>
                      <a:pt x="8" y="13"/>
                    </a:lnTo>
                    <a:lnTo>
                      <a:pt x="5" y="14"/>
                    </a:lnTo>
                    <a:lnTo>
                      <a:pt x="5" y="18"/>
                    </a:lnTo>
                    <a:lnTo>
                      <a:pt x="2" y="22"/>
                    </a:lnTo>
                    <a:lnTo>
                      <a:pt x="2" y="24"/>
                    </a:lnTo>
                    <a:lnTo>
                      <a:pt x="2" y="24"/>
                    </a:lnTo>
                    <a:lnTo>
                      <a:pt x="3" y="25"/>
                    </a:lnTo>
                    <a:lnTo>
                      <a:pt x="2" y="25"/>
                    </a:lnTo>
                    <a:lnTo>
                      <a:pt x="0" y="25"/>
                    </a:lnTo>
                    <a:lnTo>
                      <a:pt x="0" y="27"/>
                    </a:lnTo>
                    <a:lnTo>
                      <a:pt x="0" y="29"/>
                    </a:lnTo>
                    <a:lnTo>
                      <a:pt x="5" y="29"/>
                    </a:lnTo>
                    <a:lnTo>
                      <a:pt x="10" y="25"/>
                    </a:lnTo>
                    <a:lnTo>
                      <a:pt x="11" y="25"/>
                    </a:lnTo>
                    <a:lnTo>
                      <a:pt x="14" y="25"/>
                    </a:lnTo>
                    <a:lnTo>
                      <a:pt x="16" y="24"/>
                    </a:lnTo>
                    <a:lnTo>
                      <a:pt x="19" y="21"/>
                    </a:lnTo>
                    <a:lnTo>
                      <a:pt x="24" y="18"/>
                    </a:lnTo>
                    <a:lnTo>
                      <a:pt x="26" y="16"/>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8" name="Freeform 574">
                <a:extLst>
                  <a:ext uri="{FF2B5EF4-FFF2-40B4-BE49-F238E27FC236}">
                    <a16:creationId xmlns:a16="http://schemas.microsoft.com/office/drawing/2014/main" id="{CBEB9FAA-6D60-43F0-81FE-85741551659B}"/>
                  </a:ext>
                </a:extLst>
              </p:cNvPr>
              <p:cNvSpPr>
                <a:spLocks/>
              </p:cNvSpPr>
              <p:nvPr/>
            </p:nvSpPr>
            <p:spPr bwMode="auto">
              <a:xfrm>
                <a:off x="6505" y="2553"/>
                <a:ext cx="4" cy="0"/>
              </a:xfrm>
              <a:custGeom>
                <a:avLst/>
                <a:gdLst>
                  <a:gd name="T0" fmla="*/ 4 w 4"/>
                  <a:gd name="T1" fmla="*/ 3 w 4"/>
                  <a:gd name="T2" fmla="*/ 0 w 4"/>
                  <a:gd name="T3" fmla="*/ 1 w 4"/>
                  <a:gd name="T4" fmla="*/ 4 w 4"/>
                </a:gdLst>
                <a:ahLst/>
                <a:cxnLst>
                  <a:cxn ang="0">
                    <a:pos x="T0" y="0"/>
                  </a:cxn>
                  <a:cxn ang="0">
                    <a:pos x="T1" y="0"/>
                  </a:cxn>
                  <a:cxn ang="0">
                    <a:pos x="T2" y="0"/>
                  </a:cxn>
                  <a:cxn ang="0">
                    <a:pos x="T3" y="0"/>
                  </a:cxn>
                  <a:cxn ang="0">
                    <a:pos x="T4" y="0"/>
                  </a:cxn>
                </a:cxnLst>
                <a:rect l="0" t="0" r="r" b="b"/>
                <a:pathLst>
                  <a:path w="4">
                    <a:moveTo>
                      <a:pt x="4" y="0"/>
                    </a:moveTo>
                    <a:lnTo>
                      <a:pt x="3" y="0"/>
                    </a:lnTo>
                    <a:lnTo>
                      <a:pt x="0" y="0"/>
                    </a:lnTo>
                    <a:lnTo>
                      <a:pt x="1" y="0"/>
                    </a:lnTo>
                    <a:lnTo>
                      <a:pt x="4"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9" name="Freeform 575">
                <a:extLst>
                  <a:ext uri="{FF2B5EF4-FFF2-40B4-BE49-F238E27FC236}">
                    <a16:creationId xmlns:a16="http://schemas.microsoft.com/office/drawing/2014/main" id="{C19D45C0-444A-45CB-9D0C-B770647BB17C}"/>
                  </a:ext>
                </a:extLst>
              </p:cNvPr>
              <p:cNvSpPr>
                <a:spLocks/>
              </p:cNvSpPr>
              <p:nvPr/>
            </p:nvSpPr>
            <p:spPr bwMode="auto">
              <a:xfrm>
                <a:off x="6495" y="2473"/>
                <a:ext cx="41" cy="16"/>
              </a:xfrm>
              <a:custGeom>
                <a:avLst/>
                <a:gdLst>
                  <a:gd name="T0" fmla="*/ 16 w 41"/>
                  <a:gd name="T1" fmla="*/ 10 h 16"/>
                  <a:gd name="T2" fmla="*/ 22 w 41"/>
                  <a:gd name="T3" fmla="*/ 10 h 16"/>
                  <a:gd name="T4" fmla="*/ 24 w 41"/>
                  <a:gd name="T5" fmla="*/ 8 h 16"/>
                  <a:gd name="T6" fmla="*/ 27 w 41"/>
                  <a:gd name="T7" fmla="*/ 8 h 16"/>
                  <a:gd name="T8" fmla="*/ 32 w 41"/>
                  <a:gd name="T9" fmla="*/ 11 h 16"/>
                  <a:gd name="T10" fmla="*/ 35 w 41"/>
                  <a:gd name="T11" fmla="*/ 13 h 16"/>
                  <a:gd name="T12" fmla="*/ 38 w 41"/>
                  <a:gd name="T13" fmla="*/ 16 h 16"/>
                  <a:gd name="T14" fmla="*/ 41 w 41"/>
                  <a:gd name="T15" fmla="*/ 16 h 16"/>
                  <a:gd name="T16" fmla="*/ 41 w 41"/>
                  <a:gd name="T17" fmla="*/ 13 h 16"/>
                  <a:gd name="T18" fmla="*/ 40 w 41"/>
                  <a:gd name="T19" fmla="*/ 8 h 16"/>
                  <a:gd name="T20" fmla="*/ 34 w 41"/>
                  <a:gd name="T21" fmla="*/ 3 h 16"/>
                  <a:gd name="T22" fmla="*/ 27 w 41"/>
                  <a:gd name="T23" fmla="*/ 3 h 16"/>
                  <a:gd name="T24" fmla="*/ 26 w 41"/>
                  <a:gd name="T25" fmla="*/ 0 h 16"/>
                  <a:gd name="T26" fmla="*/ 22 w 41"/>
                  <a:gd name="T27" fmla="*/ 0 h 16"/>
                  <a:gd name="T28" fmla="*/ 19 w 41"/>
                  <a:gd name="T29" fmla="*/ 2 h 16"/>
                  <a:gd name="T30" fmla="*/ 16 w 41"/>
                  <a:gd name="T31" fmla="*/ 2 h 16"/>
                  <a:gd name="T32" fmla="*/ 14 w 41"/>
                  <a:gd name="T33" fmla="*/ 2 h 16"/>
                  <a:gd name="T34" fmla="*/ 10 w 41"/>
                  <a:gd name="T35" fmla="*/ 2 h 16"/>
                  <a:gd name="T36" fmla="*/ 5 w 41"/>
                  <a:gd name="T37" fmla="*/ 2 h 16"/>
                  <a:gd name="T38" fmla="*/ 3 w 41"/>
                  <a:gd name="T39" fmla="*/ 3 h 16"/>
                  <a:gd name="T40" fmla="*/ 3 w 41"/>
                  <a:gd name="T41" fmla="*/ 5 h 16"/>
                  <a:gd name="T42" fmla="*/ 0 w 41"/>
                  <a:gd name="T43" fmla="*/ 5 h 16"/>
                  <a:gd name="T44" fmla="*/ 0 w 41"/>
                  <a:gd name="T45" fmla="*/ 8 h 16"/>
                  <a:gd name="T46" fmla="*/ 0 w 41"/>
                  <a:gd name="T47" fmla="*/ 10 h 16"/>
                  <a:gd name="T48" fmla="*/ 2 w 41"/>
                  <a:gd name="T49" fmla="*/ 10 h 16"/>
                  <a:gd name="T50" fmla="*/ 5 w 41"/>
                  <a:gd name="T51" fmla="*/ 6 h 16"/>
                  <a:gd name="T52" fmla="*/ 6 w 41"/>
                  <a:gd name="T53" fmla="*/ 8 h 16"/>
                  <a:gd name="T54" fmla="*/ 8 w 41"/>
                  <a:gd name="T55" fmla="*/ 10 h 16"/>
                  <a:gd name="T56" fmla="*/ 11 w 41"/>
                  <a:gd name="T57" fmla="*/ 10 h 16"/>
                  <a:gd name="T58" fmla="*/ 13 w 41"/>
                  <a:gd name="T59" fmla="*/ 6 h 16"/>
                  <a:gd name="T60" fmla="*/ 14 w 41"/>
                  <a:gd name="T61" fmla="*/ 6 h 16"/>
                  <a:gd name="T62" fmla="*/ 16 w 41"/>
                  <a:gd name="T63" fmla="*/ 1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 h="16">
                    <a:moveTo>
                      <a:pt x="16" y="10"/>
                    </a:moveTo>
                    <a:lnTo>
                      <a:pt x="22" y="10"/>
                    </a:lnTo>
                    <a:lnTo>
                      <a:pt x="24" y="8"/>
                    </a:lnTo>
                    <a:lnTo>
                      <a:pt x="27" y="8"/>
                    </a:lnTo>
                    <a:lnTo>
                      <a:pt x="32" y="11"/>
                    </a:lnTo>
                    <a:lnTo>
                      <a:pt x="35" y="13"/>
                    </a:lnTo>
                    <a:lnTo>
                      <a:pt x="38" y="16"/>
                    </a:lnTo>
                    <a:lnTo>
                      <a:pt x="41" y="16"/>
                    </a:lnTo>
                    <a:lnTo>
                      <a:pt x="41" y="13"/>
                    </a:lnTo>
                    <a:lnTo>
                      <a:pt x="40" y="8"/>
                    </a:lnTo>
                    <a:lnTo>
                      <a:pt x="34" y="3"/>
                    </a:lnTo>
                    <a:lnTo>
                      <a:pt x="27" y="3"/>
                    </a:lnTo>
                    <a:lnTo>
                      <a:pt x="26" y="0"/>
                    </a:lnTo>
                    <a:lnTo>
                      <a:pt x="22" y="0"/>
                    </a:lnTo>
                    <a:lnTo>
                      <a:pt x="19" y="2"/>
                    </a:lnTo>
                    <a:lnTo>
                      <a:pt x="16" y="2"/>
                    </a:lnTo>
                    <a:lnTo>
                      <a:pt x="14" y="2"/>
                    </a:lnTo>
                    <a:lnTo>
                      <a:pt x="10" y="2"/>
                    </a:lnTo>
                    <a:lnTo>
                      <a:pt x="5" y="2"/>
                    </a:lnTo>
                    <a:lnTo>
                      <a:pt x="3" y="3"/>
                    </a:lnTo>
                    <a:lnTo>
                      <a:pt x="3" y="5"/>
                    </a:lnTo>
                    <a:lnTo>
                      <a:pt x="0" y="5"/>
                    </a:lnTo>
                    <a:lnTo>
                      <a:pt x="0" y="8"/>
                    </a:lnTo>
                    <a:lnTo>
                      <a:pt x="0" y="10"/>
                    </a:lnTo>
                    <a:lnTo>
                      <a:pt x="2" y="10"/>
                    </a:lnTo>
                    <a:lnTo>
                      <a:pt x="5" y="6"/>
                    </a:lnTo>
                    <a:lnTo>
                      <a:pt x="6" y="8"/>
                    </a:lnTo>
                    <a:lnTo>
                      <a:pt x="8" y="10"/>
                    </a:lnTo>
                    <a:lnTo>
                      <a:pt x="11" y="10"/>
                    </a:lnTo>
                    <a:lnTo>
                      <a:pt x="13" y="6"/>
                    </a:lnTo>
                    <a:lnTo>
                      <a:pt x="14" y="6"/>
                    </a:lnTo>
                    <a:lnTo>
                      <a:pt x="16" y="1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0" name="Freeform 576">
                <a:extLst>
                  <a:ext uri="{FF2B5EF4-FFF2-40B4-BE49-F238E27FC236}">
                    <a16:creationId xmlns:a16="http://schemas.microsoft.com/office/drawing/2014/main" id="{1BF202C5-A92B-4F41-B9F1-834AC2D393B5}"/>
                  </a:ext>
                </a:extLst>
              </p:cNvPr>
              <p:cNvSpPr>
                <a:spLocks/>
              </p:cNvSpPr>
              <p:nvPr/>
            </p:nvSpPr>
            <p:spPr bwMode="auto">
              <a:xfrm>
                <a:off x="6403" y="2585"/>
                <a:ext cx="4" cy="3"/>
              </a:xfrm>
              <a:custGeom>
                <a:avLst/>
                <a:gdLst>
                  <a:gd name="T0" fmla="*/ 1 w 4"/>
                  <a:gd name="T1" fmla="*/ 1 h 3"/>
                  <a:gd name="T2" fmla="*/ 0 w 4"/>
                  <a:gd name="T3" fmla="*/ 3 h 3"/>
                  <a:gd name="T4" fmla="*/ 1 w 4"/>
                  <a:gd name="T5" fmla="*/ 3 h 3"/>
                  <a:gd name="T6" fmla="*/ 4 w 4"/>
                  <a:gd name="T7" fmla="*/ 3 h 3"/>
                  <a:gd name="T8" fmla="*/ 3 w 4"/>
                  <a:gd name="T9" fmla="*/ 1 h 3"/>
                  <a:gd name="T10" fmla="*/ 1 w 4"/>
                  <a:gd name="T11" fmla="*/ 0 h 3"/>
                  <a:gd name="T12" fmla="*/ 1 w 4"/>
                  <a:gd name="T13" fmla="*/ 1 h 3"/>
                </a:gdLst>
                <a:ahLst/>
                <a:cxnLst>
                  <a:cxn ang="0">
                    <a:pos x="T0" y="T1"/>
                  </a:cxn>
                  <a:cxn ang="0">
                    <a:pos x="T2" y="T3"/>
                  </a:cxn>
                  <a:cxn ang="0">
                    <a:pos x="T4" y="T5"/>
                  </a:cxn>
                  <a:cxn ang="0">
                    <a:pos x="T6" y="T7"/>
                  </a:cxn>
                  <a:cxn ang="0">
                    <a:pos x="T8" y="T9"/>
                  </a:cxn>
                  <a:cxn ang="0">
                    <a:pos x="T10" y="T11"/>
                  </a:cxn>
                  <a:cxn ang="0">
                    <a:pos x="T12" y="T13"/>
                  </a:cxn>
                </a:cxnLst>
                <a:rect l="0" t="0" r="r" b="b"/>
                <a:pathLst>
                  <a:path w="4" h="3">
                    <a:moveTo>
                      <a:pt x="1" y="1"/>
                    </a:moveTo>
                    <a:lnTo>
                      <a:pt x="0" y="3"/>
                    </a:lnTo>
                    <a:lnTo>
                      <a:pt x="1" y="3"/>
                    </a:lnTo>
                    <a:lnTo>
                      <a:pt x="4" y="3"/>
                    </a:lnTo>
                    <a:lnTo>
                      <a:pt x="3" y="1"/>
                    </a:lnTo>
                    <a:lnTo>
                      <a:pt x="1" y="0"/>
                    </a:lnTo>
                    <a:lnTo>
                      <a:pt x="1" y="1"/>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1" name="Freeform 577">
                <a:extLst>
                  <a:ext uri="{FF2B5EF4-FFF2-40B4-BE49-F238E27FC236}">
                    <a16:creationId xmlns:a16="http://schemas.microsoft.com/office/drawing/2014/main" id="{4AE10467-3ED1-40FE-94FD-B30E4D8362AA}"/>
                  </a:ext>
                </a:extLst>
              </p:cNvPr>
              <p:cNvSpPr>
                <a:spLocks/>
              </p:cNvSpPr>
              <p:nvPr/>
            </p:nvSpPr>
            <p:spPr bwMode="auto">
              <a:xfrm>
                <a:off x="6377" y="2550"/>
                <a:ext cx="46" cy="12"/>
              </a:xfrm>
              <a:custGeom>
                <a:avLst/>
                <a:gdLst>
                  <a:gd name="T0" fmla="*/ 35 w 46"/>
                  <a:gd name="T1" fmla="*/ 11 h 12"/>
                  <a:gd name="T2" fmla="*/ 37 w 46"/>
                  <a:gd name="T3" fmla="*/ 11 h 12"/>
                  <a:gd name="T4" fmla="*/ 38 w 46"/>
                  <a:gd name="T5" fmla="*/ 9 h 12"/>
                  <a:gd name="T6" fmla="*/ 42 w 46"/>
                  <a:gd name="T7" fmla="*/ 9 h 12"/>
                  <a:gd name="T8" fmla="*/ 43 w 46"/>
                  <a:gd name="T9" fmla="*/ 6 h 12"/>
                  <a:gd name="T10" fmla="*/ 45 w 46"/>
                  <a:gd name="T11" fmla="*/ 6 h 12"/>
                  <a:gd name="T12" fmla="*/ 46 w 46"/>
                  <a:gd name="T13" fmla="*/ 3 h 12"/>
                  <a:gd name="T14" fmla="*/ 46 w 46"/>
                  <a:gd name="T15" fmla="*/ 1 h 12"/>
                  <a:gd name="T16" fmla="*/ 43 w 46"/>
                  <a:gd name="T17" fmla="*/ 0 h 12"/>
                  <a:gd name="T18" fmla="*/ 42 w 46"/>
                  <a:gd name="T19" fmla="*/ 1 h 12"/>
                  <a:gd name="T20" fmla="*/ 42 w 46"/>
                  <a:gd name="T21" fmla="*/ 1 h 12"/>
                  <a:gd name="T22" fmla="*/ 40 w 46"/>
                  <a:gd name="T23" fmla="*/ 4 h 12"/>
                  <a:gd name="T24" fmla="*/ 38 w 46"/>
                  <a:gd name="T25" fmla="*/ 4 h 12"/>
                  <a:gd name="T26" fmla="*/ 37 w 46"/>
                  <a:gd name="T27" fmla="*/ 8 h 12"/>
                  <a:gd name="T28" fmla="*/ 34 w 46"/>
                  <a:gd name="T29" fmla="*/ 8 h 12"/>
                  <a:gd name="T30" fmla="*/ 32 w 46"/>
                  <a:gd name="T31" fmla="*/ 6 h 12"/>
                  <a:gd name="T32" fmla="*/ 27 w 46"/>
                  <a:gd name="T33" fmla="*/ 6 h 12"/>
                  <a:gd name="T34" fmla="*/ 24 w 46"/>
                  <a:gd name="T35" fmla="*/ 6 h 12"/>
                  <a:gd name="T36" fmla="*/ 21 w 46"/>
                  <a:gd name="T37" fmla="*/ 4 h 12"/>
                  <a:gd name="T38" fmla="*/ 18 w 46"/>
                  <a:gd name="T39" fmla="*/ 3 h 12"/>
                  <a:gd name="T40" fmla="*/ 14 w 46"/>
                  <a:gd name="T41" fmla="*/ 4 h 12"/>
                  <a:gd name="T42" fmla="*/ 11 w 46"/>
                  <a:gd name="T43" fmla="*/ 3 h 12"/>
                  <a:gd name="T44" fmla="*/ 5 w 46"/>
                  <a:gd name="T45" fmla="*/ 4 h 12"/>
                  <a:gd name="T46" fmla="*/ 0 w 46"/>
                  <a:gd name="T47" fmla="*/ 6 h 12"/>
                  <a:gd name="T48" fmla="*/ 0 w 46"/>
                  <a:gd name="T49" fmla="*/ 9 h 12"/>
                  <a:gd name="T50" fmla="*/ 0 w 46"/>
                  <a:gd name="T51" fmla="*/ 11 h 12"/>
                  <a:gd name="T52" fmla="*/ 3 w 46"/>
                  <a:gd name="T53" fmla="*/ 11 h 12"/>
                  <a:gd name="T54" fmla="*/ 5 w 46"/>
                  <a:gd name="T55" fmla="*/ 11 h 12"/>
                  <a:gd name="T56" fmla="*/ 7 w 46"/>
                  <a:gd name="T57" fmla="*/ 12 h 12"/>
                  <a:gd name="T58" fmla="*/ 8 w 46"/>
                  <a:gd name="T59" fmla="*/ 11 h 12"/>
                  <a:gd name="T60" fmla="*/ 11 w 46"/>
                  <a:gd name="T61" fmla="*/ 12 h 12"/>
                  <a:gd name="T62" fmla="*/ 13 w 46"/>
                  <a:gd name="T63" fmla="*/ 12 h 12"/>
                  <a:gd name="T64" fmla="*/ 14 w 46"/>
                  <a:gd name="T65" fmla="*/ 12 h 12"/>
                  <a:gd name="T66" fmla="*/ 16 w 46"/>
                  <a:gd name="T67" fmla="*/ 12 h 12"/>
                  <a:gd name="T68" fmla="*/ 19 w 46"/>
                  <a:gd name="T69" fmla="*/ 12 h 12"/>
                  <a:gd name="T70" fmla="*/ 19 w 46"/>
                  <a:gd name="T71" fmla="*/ 12 h 12"/>
                  <a:gd name="T72" fmla="*/ 22 w 46"/>
                  <a:gd name="T73" fmla="*/ 11 h 12"/>
                  <a:gd name="T74" fmla="*/ 27 w 46"/>
                  <a:gd name="T75" fmla="*/ 12 h 12"/>
                  <a:gd name="T76" fmla="*/ 30 w 46"/>
                  <a:gd name="T77" fmla="*/ 9 h 12"/>
                  <a:gd name="T78" fmla="*/ 35 w 46"/>
                  <a:gd name="T79" fmla="*/ 1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6" h="12">
                    <a:moveTo>
                      <a:pt x="35" y="11"/>
                    </a:moveTo>
                    <a:lnTo>
                      <a:pt x="37" y="11"/>
                    </a:lnTo>
                    <a:lnTo>
                      <a:pt x="38" y="9"/>
                    </a:lnTo>
                    <a:lnTo>
                      <a:pt x="42" y="9"/>
                    </a:lnTo>
                    <a:lnTo>
                      <a:pt x="43" y="6"/>
                    </a:lnTo>
                    <a:lnTo>
                      <a:pt x="45" y="6"/>
                    </a:lnTo>
                    <a:lnTo>
                      <a:pt x="46" y="3"/>
                    </a:lnTo>
                    <a:lnTo>
                      <a:pt x="46" y="1"/>
                    </a:lnTo>
                    <a:lnTo>
                      <a:pt x="43" y="0"/>
                    </a:lnTo>
                    <a:lnTo>
                      <a:pt x="42" y="1"/>
                    </a:lnTo>
                    <a:lnTo>
                      <a:pt x="42" y="1"/>
                    </a:lnTo>
                    <a:lnTo>
                      <a:pt x="40" y="4"/>
                    </a:lnTo>
                    <a:lnTo>
                      <a:pt x="38" y="4"/>
                    </a:lnTo>
                    <a:lnTo>
                      <a:pt x="37" y="8"/>
                    </a:lnTo>
                    <a:lnTo>
                      <a:pt x="34" y="8"/>
                    </a:lnTo>
                    <a:lnTo>
                      <a:pt x="32" y="6"/>
                    </a:lnTo>
                    <a:lnTo>
                      <a:pt x="27" y="6"/>
                    </a:lnTo>
                    <a:lnTo>
                      <a:pt x="24" y="6"/>
                    </a:lnTo>
                    <a:lnTo>
                      <a:pt x="21" y="4"/>
                    </a:lnTo>
                    <a:lnTo>
                      <a:pt x="18" y="3"/>
                    </a:lnTo>
                    <a:lnTo>
                      <a:pt x="14" y="4"/>
                    </a:lnTo>
                    <a:lnTo>
                      <a:pt x="11" y="3"/>
                    </a:lnTo>
                    <a:lnTo>
                      <a:pt x="5" y="4"/>
                    </a:lnTo>
                    <a:lnTo>
                      <a:pt x="0" y="6"/>
                    </a:lnTo>
                    <a:lnTo>
                      <a:pt x="0" y="9"/>
                    </a:lnTo>
                    <a:lnTo>
                      <a:pt x="0" y="11"/>
                    </a:lnTo>
                    <a:lnTo>
                      <a:pt x="3" y="11"/>
                    </a:lnTo>
                    <a:lnTo>
                      <a:pt x="5" y="11"/>
                    </a:lnTo>
                    <a:lnTo>
                      <a:pt x="7" y="12"/>
                    </a:lnTo>
                    <a:lnTo>
                      <a:pt x="8" y="11"/>
                    </a:lnTo>
                    <a:lnTo>
                      <a:pt x="11" y="12"/>
                    </a:lnTo>
                    <a:lnTo>
                      <a:pt x="13" y="12"/>
                    </a:lnTo>
                    <a:lnTo>
                      <a:pt x="14" y="12"/>
                    </a:lnTo>
                    <a:lnTo>
                      <a:pt x="16" y="12"/>
                    </a:lnTo>
                    <a:lnTo>
                      <a:pt x="19" y="12"/>
                    </a:lnTo>
                    <a:lnTo>
                      <a:pt x="19" y="12"/>
                    </a:lnTo>
                    <a:lnTo>
                      <a:pt x="22" y="11"/>
                    </a:lnTo>
                    <a:lnTo>
                      <a:pt x="27" y="12"/>
                    </a:lnTo>
                    <a:lnTo>
                      <a:pt x="30" y="9"/>
                    </a:lnTo>
                    <a:lnTo>
                      <a:pt x="35" y="11"/>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2" name="Rectangle 578">
                <a:extLst>
                  <a:ext uri="{FF2B5EF4-FFF2-40B4-BE49-F238E27FC236}">
                    <a16:creationId xmlns:a16="http://schemas.microsoft.com/office/drawing/2014/main" id="{F16EC4C1-CD35-407A-9537-8A6A312C5DC3}"/>
                  </a:ext>
                </a:extLst>
              </p:cNvPr>
              <p:cNvSpPr>
                <a:spLocks noChangeArrowheads="1"/>
              </p:cNvSpPr>
              <p:nvPr/>
            </p:nvSpPr>
            <p:spPr bwMode="auto">
              <a:xfrm>
                <a:off x="6505" y="2484"/>
                <a:ext cx="1" cy="2"/>
              </a:xfrm>
              <a:prstGeom prst="rect">
                <a:avLst/>
              </a:prstGeom>
              <a:solidFill>
                <a:srgbClr val="8E86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3" name="Freeform 579">
                <a:extLst>
                  <a:ext uri="{FF2B5EF4-FFF2-40B4-BE49-F238E27FC236}">
                    <a16:creationId xmlns:a16="http://schemas.microsoft.com/office/drawing/2014/main" id="{1A77D185-F469-46B3-B388-DF474267606F}"/>
                  </a:ext>
                </a:extLst>
              </p:cNvPr>
              <p:cNvSpPr>
                <a:spLocks/>
              </p:cNvSpPr>
              <p:nvPr/>
            </p:nvSpPr>
            <p:spPr bwMode="auto">
              <a:xfrm>
                <a:off x="6551" y="2532"/>
                <a:ext cx="1" cy="2"/>
              </a:xfrm>
              <a:custGeom>
                <a:avLst/>
                <a:gdLst>
                  <a:gd name="T0" fmla="*/ 1 w 1"/>
                  <a:gd name="T1" fmla="*/ 0 h 2"/>
                  <a:gd name="T2" fmla="*/ 0 w 1"/>
                  <a:gd name="T3" fmla="*/ 2 h 2"/>
                  <a:gd name="T4" fmla="*/ 1 w 1"/>
                  <a:gd name="T5" fmla="*/ 2 h 2"/>
                  <a:gd name="T6" fmla="*/ 1 w 1"/>
                  <a:gd name="T7" fmla="*/ 0 h 2"/>
                </a:gdLst>
                <a:ahLst/>
                <a:cxnLst>
                  <a:cxn ang="0">
                    <a:pos x="T0" y="T1"/>
                  </a:cxn>
                  <a:cxn ang="0">
                    <a:pos x="T2" y="T3"/>
                  </a:cxn>
                  <a:cxn ang="0">
                    <a:pos x="T4" y="T5"/>
                  </a:cxn>
                  <a:cxn ang="0">
                    <a:pos x="T6" y="T7"/>
                  </a:cxn>
                </a:cxnLst>
                <a:rect l="0" t="0" r="r" b="b"/>
                <a:pathLst>
                  <a:path w="1" h="2">
                    <a:moveTo>
                      <a:pt x="1" y="0"/>
                    </a:moveTo>
                    <a:lnTo>
                      <a:pt x="0" y="2"/>
                    </a:lnTo>
                    <a:lnTo>
                      <a:pt x="1" y="2"/>
                    </a:lnTo>
                    <a:lnTo>
                      <a:pt x="1"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4" name="Freeform 580">
                <a:extLst>
                  <a:ext uri="{FF2B5EF4-FFF2-40B4-BE49-F238E27FC236}">
                    <a16:creationId xmlns:a16="http://schemas.microsoft.com/office/drawing/2014/main" id="{DA45503F-4F9C-40C2-8694-838A8C68B5A6}"/>
                  </a:ext>
                </a:extLst>
              </p:cNvPr>
              <p:cNvSpPr>
                <a:spLocks/>
              </p:cNvSpPr>
              <p:nvPr/>
            </p:nvSpPr>
            <p:spPr bwMode="auto">
              <a:xfrm>
                <a:off x="6548" y="2535"/>
                <a:ext cx="4" cy="2"/>
              </a:xfrm>
              <a:custGeom>
                <a:avLst/>
                <a:gdLst>
                  <a:gd name="T0" fmla="*/ 4 w 4"/>
                  <a:gd name="T1" fmla="*/ 2 h 2"/>
                  <a:gd name="T2" fmla="*/ 3 w 4"/>
                  <a:gd name="T3" fmla="*/ 0 h 2"/>
                  <a:gd name="T4" fmla="*/ 0 w 4"/>
                  <a:gd name="T5" fmla="*/ 0 h 2"/>
                  <a:gd name="T6" fmla="*/ 4 w 4"/>
                  <a:gd name="T7" fmla="*/ 2 h 2"/>
                </a:gdLst>
                <a:ahLst/>
                <a:cxnLst>
                  <a:cxn ang="0">
                    <a:pos x="T0" y="T1"/>
                  </a:cxn>
                  <a:cxn ang="0">
                    <a:pos x="T2" y="T3"/>
                  </a:cxn>
                  <a:cxn ang="0">
                    <a:pos x="T4" y="T5"/>
                  </a:cxn>
                  <a:cxn ang="0">
                    <a:pos x="T6" y="T7"/>
                  </a:cxn>
                </a:cxnLst>
                <a:rect l="0" t="0" r="r" b="b"/>
                <a:pathLst>
                  <a:path w="4" h="2">
                    <a:moveTo>
                      <a:pt x="4" y="2"/>
                    </a:moveTo>
                    <a:lnTo>
                      <a:pt x="3" y="0"/>
                    </a:lnTo>
                    <a:lnTo>
                      <a:pt x="0" y="0"/>
                    </a:lnTo>
                    <a:lnTo>
                      <a:pt x="4" y="2"/>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5" name="Freeform 581">
                <a:extLst>
                  <a:ext uri="{FF2B5EF4-FFF2-40B4-BE49-F238E27FC236}">
                    <a16:creationId xmlns:a16="http://schemas.microsoft.com/office/drawing/2014/main" id="{F9092AC8-814F-4DA0-AEFB-9E47C3D974C1}"/>
                  </a:ext>
                </a:extLst>
              </p:cNvPr>
              <p:cNvSpPr>
                <a:spLocks/>
              </p:cNvSpPr>
              <p:nvPr/>
            </p:nvSpPr>
            <p:spPr bwMode="auto">
              <a:xfrm>
                <a:off x="6333" y="2551"/>
                <a:ext cx="35" cy="15"/>
              </a:xfrm>
              <a:custGeom>
                <a:avLst/>
                <a:gdLst>
                  <a:gd name="T0" fmla="*/ 1 w 35"/>
                  <a:gd name="T1" fmla="*/ 13 h 15"/>
                  <a:gd name="T2" fmla="*/ 4 w 35"/>
                  <a:gd name="T3" fmla="*/ 15 h 15"/>
                  <a:gd name="T4" fmla="*/ 7 w 35"/>
                  <a:gd name="T5" fmla="*/ 13 h 15"/>
                  <a:gd name="T6" fmla="*/ 9 w 35"/>
                  <a:gd name="T7" fmla="*/ 15 h 15"/>
                  <a:gd name="T8" fmla="*/ 12 w 35"/>
                  <a:gd name="T9" fmla="*/ 13 h 15"/>
                  <a:gd name="T10" fmla="*/ 14 w 35"/>
                  <a:gd name="T11" fmla="*/ 11 h 15"/>
                  <a:gd name="T12" fmla="*/ 17 w 35"/>
                  <a:gd name="T13" fmla="*/ 13 h 15"/>
                  <a:gd name="T14" fmla="*/ 19 w 35"/>
                  <a:gd name="T15" fmla="*/ 11 h 15"/>
                  <a:gd name="T16" fmla="*/ 22 w 35"/>
                  <a:gd name="T17" fmla="*/ 11 h 15"/>
                  <a:gd name="T18" fmla="*/ 25 w 35"/>
                  <a:gd name="T19" fmla="*/ 10 h 15"/>
                  <a:gd name="T20" fmla="*/ 27 w 35"/>
                  <a:gd name="T21" fmla="*/ 11 h 15"/>
                  <a:gd name="T22" fmla="*/ 28 w 35"/>
                  <a:gd name="T23" fmla="*/ 11 h 15"/>
                  <a:gd name="T24" fmla="*/ 33 w 35"/>
                  <a:gd name="T25" fmla="*/ 11 h 15"/>
                  <a:gd name="T26" fmla="*/ 31 w 35"/>
                  <a:gd name="T27" fmla="*/ 10 h 15"/>
                  <a:gd name="T28" fmla="*/ 35 w 35"/>
                  <a:gd name="T29" fmla="*/ 10 h 15"/>
                  <a:gd name="T30" fmla="*/ 35 w 35"/>
                  <a:gd name="T31" fmla="*/ 7 h 15"/>
                  <a:gd name="T32" fmla="*/ 35 w 35"/>
                  <a:gd name="T33" fmla="*/ 8 h 15"/>
                  <a:gd name="T34" fmla="*/ 33 w 35"/>
                  <a:gd name="T35" fmla="*/ 5 h 15"/>
                  <a:gd name="T36" fmla="*/ 33 w 35"/>
                  <a:gd name="T37" fmla="*/ 3 h 15"/>
                  <a:gd name="T38" fmla="*/ 30 w 35"/>
                  <a:gd name="T39" fmla="*/ 2 h 15"/>
                  <a:gd name="T40" fmla="*/ 31 w 35"/>
                  <a:gd name="T41" fmla="*/ 5 h 15"/>
                  <a:gd name="T42" fmla="*/ 30 w 35"/>
                  <a:gd name="T43" fmla="*/ 5 h 15"/>
                  <a:gd name="T44" fmla="*/ 30 w 35"/>
                  <a:gd name="T45" fmla="*/ 3 h 15"/>
                  <a:gd name="T46" fmla="*/ 27 w 35"/>
                  <a:gd name="T47" fmla="*/ 2 h 15"/>
                  <a:gd name="T48" fmla="*/ 23 w 35"/>
                  <a:gd name="T49" fmla="*/ 2 h 15"/>
                  <a:gd name="T50" fmla="*/ 20 w 35"/>
                  <a:gd name="T51" fmla="*/ 0 h 15"/>
                  <a:gd name="T52" fmla="*/ 19 w 35"/>
                  <a:gd name="T53" fmla="*/ 0 h 15"/>
                  <a:gd name="T54" fmla="*/ 15 w 35"/>
                  <a:gd name="T55" fmla="*/ 2 h 15"/>
                  <a:gd name="T56" fmla="*/ 15 w 35"/>
                  <a:gd name="T57" fmla="*/ 3 h 15"/>
                  <a:gd name="T58" fmla="*/ 20 w 35"/>
                  <a:gd name="T59" fmla="*/ 5 h 15"/>
                  <a:gd name="T60" fmla="*/ 23 w 35"/>
                  <a:gd name="T61" fmla="*/ 8 h 15"/>
                  <a:gd name="T62" fmla="*/ 19 w 35"/>
                  <a:gd name="T63" fmla="*/ 8 h 15"/>
                  <a:gd name="T64" fmla="*/ 17 w 35"/>
                  <a:gd name="T65" fmla="*/ 8 h 15"/>
                  <a:gd name="T66" fmla="*/ 14 w 35"/>
                  <a:gd name="T67" fmla="*/ 7 h 15"/>
                  <a:gd name="T68" fmla="*/ 12 w 35"/>
                  <a:gd name="T69" fmla="*/ 5 h 15"/>
                  <a:gd name="T70" fmla="*/ 11 w 35"/>
                  <a:gd name="T71" fmla="*/ 3 h 15"/>
                  <a:gd name="T72" fmla="*/ 9 w 35"/>
                  <a:gd name="T73" fmla="*/ 5 h 15"/>
                  <a:gd name="T74" fmla="*/ 6 w 35"/>
                  <a:gd name="T75" fmla="*/ 3 h 15"/>
                  <a:gd name="T76" fmla="*/ 3 w 35"/>
                  <a:gd name="T77" fmla="*/ 5 h 15"/>
                  <a:gd name="T78" fmla="*/ 1 w 35"/>
                  <a:gd name="T79" fmla="*/ 8 h 15"/>
                  <a:gd name="T80" fmla="*/ 0 w 35"/>
                  <a:gd name="T81" fmla="*/ 10 h 15"/>
                  <a:gd name="T82" fmla="*/ 1 w 35"/>
                  <a:gd name="T83" fmla="*/ 10 h 15"/>
                  <a:gd name="T84" fmla="*/ 0 w 35"/>
                  <a:gd name="T85" fmla="*/ 11 h 15"/>
                  <a:gd name="T86" fmla="*/ 1 w 35"/>
                  <a:gd name="T87" fmla="*/ 1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5" h="15">
                    <a:moveTo>
                      <a:pt x="1" y="13"/>
                    </a:moveTo>
                    <a:lnTo>
                      <a:pt x="4" y="15"/>
                    </a:lnTo>
                    <a:lnTo>
                      <a:pt x="7" y="13"/>
                    </a:lnTo>
                    <a:lnTo>
                      <a:pt x="9" y="15"/>
                    </a:lnTo>
                    <a:lnTo>
                      <a:pt x="12" y="13"/>
                    </a:lnTo>
                    <a:lnTo>
                      <a:pt x="14" y="11"/>
                    </a:lnTo>
                    <a:lnTo>
                      <a:pt x="17" y="13"/>
                    </a:lnTo>
                    <a:lnTo>
                      <a:pt x="19" y="11"/>
                    </a:lnTo>
                    <a:lnTo>
                      <a:pt x="22" y="11"/>
                    </a:lnTo>
                    <a:lnTo>
                      <a:pt x="25" y="10"/>
                    </a:lnTo>
                    <a:lnTo>
                      <a:pt x="27" y="11"/>
                    </a:lnTo>
                    <a:lnTo>
                      <a:pt x="28" y="11"/>
                    </a:lnTo>
                    <a:lnTo>
                      <a:pt x="33" y="11"/>
                    </a:lnTo>
                    <a:lnTo>
                      <a:pt x="31" y="10"/>
                    </a:lnTo>
                    <a:lnTo>
                      <a:pt x="35" y="10"/>
                    </a:lnTo>
                    <a:lnTo>
                      <a:pt x="35" y="7"/>
                    </a:lnTo>
                    <a:lnTo>
                      <a:pt x="35" y="8"/>
                    </a:lnTo>
                    <a:lnTo>
                      <a:pt x="33" y="5"/>
                    </a:lnTo>
                    <a:lnTo>
                      <a:pt x="33" y="3"/>
                    </a:lnTo>
                    <a:lnTo>
                      <a:pt x="30" y="2"/>
                    </a:lnTo>
                    <a:lnTo>
                      <a:pt x="31" y="5"/>
                    </a:lnTo>
                    <a:lnTo>
                      <a:pt x="30" y="5"/>
                    </a:lnTo>
                    <a:lnTo>
                      <a:pt x="30" y="3"/>
                    </a:lnTo>
                    <a:lnTo>
                      <a:pt x="27" y="2"/>
                    </a:lnTo>
                    <a:lnTo>
                      <a:pt x="23" y="2"/>
                    </a:lnTo>
                    <a:lnTo>
                      <a:pt x="20" y="0"/>
                    </a:lnTo>
                    <a:lnTo>
                      <a:pt x="19" y="0"/>
                    </a:lnTo>
                    <a:lnTo>
                      <a:pt x="15" y="2"/>
                    </a:lnTo>
                    <a:lnTo>
                      <a:pt x="15" y="3"/>
                    </a:lnTo>
                    <a:lnTo>
                      <a:pt x="20" y="5"/>
                    </a:lnTo>
                    <a:lnTo>
                      <a:pt x="23" y="8"/>
                    </a:lnTo>
                    <a:lnTo>
                      <a:pt x="19" y="8"/>
                    </a:lnTo>
                    <a:lnTo>
                      <a:pt x="17" y="8"/>
                    </a:lnTo>
                    <a:lnTo>
                      <a:pt x="14" y="7"/>
                    </a:lnTo>
                    <a:lnTo>
                      <a:pt x="12" y="5"/>
                    </a:lnTo>
                    <a:lnTo>
                      <a:pt x="11" y="3"/>
                    </a:lnTo>
                    <a:lnTo>
                      <a:pt x="9" y="5"/>
                    </a:lnTo>
                    <a:lnTo>
                      <a:pt x="6" y="3"/>
                    </a:lnTo>
                    <a:lnTo>
                      <a:pt x="3" y="5"/>
                    </a:lnTo>
                    <a:lnTo>
                      <a:pt x="1" y="8"/>
                    </a:lnTo>
                    <a:lnTo>
                      <a:pt x="0" y="10"/>
                    </a:lnTo>
                    <a:lnTo>
                      <a:pt x="1" y="10"/>
                    </a:lnTo>
                    <a:lnTo>
                      <a:pt x="0" y="11"/>
                    </a:lnTo>
                    <a:lnTo>
                      <a:pt x="1" y="13"/>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6" name="Freeform 582">
                <a:extLst>
                  <a:ext uri="{FF2B5EF4-FFF2-40B4-BE49-F238E27FC236}">
                    <a16:creationId xmlns:a16="http://schemas.microsoft.com/office/drawing/2014/main" id="{46285DB9-7E58-4F89-BA39-16489AA67B61}"/>
                  </a:ext>
                </a:extLst>
              </p:cNvPr>
              <p:cNvSpPr>
                <a:spLocks/>
              </p:cNvSpPr>
              <p:nvPr/>
            </p:nvSpPr>
            <p:spPr bwMode="auto">
              <a:xfrm>
                <a:off x="6501" y="2535"/>
                <a:ext cx="4" cy="2"/>
              </a:xfrm>
              <a:custGeom>
                <a:avLst/>
                <a:gdLst>
                  <a:gd name="T0" fmla="*/ 4 w 4"/>
                  <a:gd name="T1" fmla="*/ 2 h 2"/>
                  <a:gd name="T2" fmla="*/ 4 w 4"/>
                  <a:gd name="T3" fmla="*/ 2 h 2"/>
                  <a:gd name="T4" fmla="*/ 2 w 4"/>
                  <a:gd name="T5" fmla="*/ 0 h 2"/>
                  <a:gd name="T6" fmla="*/ 0 w 4"/>
                  <a:gd name="T7" fmla="*/ 2 h 2"/>
                  <a:gd name="T8" fmla="*/ 2 w 4"/>
                  <a:gd name="T9" fmla="*/ 2 h 2"/>
                  <a:gd name="T10" fmla="*/ 4 w 4"/>
                  <a:gd name="T11" fmla="*/ 2 h 2"/>
                </a:gdLst>
                <a:ahLst/>
                <a:cxnLst>
                  <a:cxn ang="0">
                    <a:pos x="T0" y="T1"/>
                  </a:cxn>
                  <a:cxn ang="0">
                    <a:pos x="T2" y="T3"/>
                  </a:cxn>
                  <a:cxn ang="0">
                    <a:pos x="T4" y="T5"/>
                  </a:cxn>
                  <a:cxn ang="0">
                    <a:pos x="T6" y="T7"/>
                  </a:cxn>
                  <a:cxn ang="0">
                    <a:pos x="T8" y="T9"/>
                  </a:cxn>
                  <a:cxn ang="0">
                    <a:pos x="T10" y="T11"/>
                  </a:cxn>
                </a:cxnLst>
                <a:rect l="0" t="0" r="r" b="b"/>
                <a:pathLst>
                  <a:path w="4" h="2">
                    <a:moveTo>
                      <a:pt x="4" y="2"/>
                    </a:moveTo>
                    <a:lnTo>
                      <a:pt x="4" y="2"/>
                    </a:lnTo>
                    <a:lnTo>
                      <a:pt x="2" y="0"/>
                    </a:lnTo>
                    <a:lnTo>
                      <a:pt x="0" y="2"/>
                    </a:lnTo>
                    <a:lnTo>
                      <a:pt x="2" y="2"/>
                    </a:lnTo>
                    <a:lnTo>
                      <a:pt x="4" y="2"/>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7" name="Rectangle 583">
                <a:extLst>
                  <a:ext uri="{FF2B5EF4-FFF2-40B4-BE49-F238E27FC236}">
                    <a16:creationId xmlns:a16="http://schemas.microsoft.com/office/drawing/2014/main" id="{48C70292-6C7B-43F3-AB7B-CBC6C7B3CDDF}"/>
                  </a:ext>
                </a:extLst>
              </p:cNvPr>
              <p:cNvSpPr>
                <a:spLocks noChangeArrowheads="1"/>
              </p:cNvSpPr>
              <p:nvPr/>
            </p:nvSpPr>
            <p:spPr bwMode="auto">
              <a:xfrm>
                <a:off x="6501" y="2484"/>
                <a:ext cx="2" cy="2"/>
              </a:xfrm>
              <a:prstGeom prst="rect">
                <a:avLst/>
              </a:prstGeom>
              <a:solidFill>
                <a:srgbClr val="8E86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8" name="Freeform 584">
                <a:extLst>
                  <a:ext uri="{FF2B5EF4-FFF2-40B4-BE49-F238E27FC236}">
                    <a16:creationId xmlns:a16="http://schemas.microsoft.com/office/drawing/2014/main" id="{013A8D69-3204-4069-B2BC-13FD4D04D78D}"/>
                  </a:ext>
                </a:extLst>
              </p:cNvPr>
              <p:cNvSpPr>
                <a:spLocks/>
              </p:cNvSpPr>
              <p:nvPr/>
            </p:nvSpPr>
            <p:spPr bwMode="auto">
              <a:xfrm>
                <a:off x="6490" y="2551"/>
                <a:ext cx="8" cy="2"/>
              </a:xfrm>
              <a:custGeom>
                <a:avLst/>
                <a:gdLst>
                  <a:gd name="T0" fmla="*/ 3 w 8"/>
                  <a:gd name="T1" fmla="*/ 2 h 2"/>
                  <a:gd name="T2" fmla="*/ 8 w 8"/>
                  <a:gd name="T3" fmla="*/ 2 h 2"/>
                  <a:gd name="T4" fmla="*/ 8 w 8"/>
                  <a:gd name="T5" fmla="*/ 0 h 2"/>
                  <a:gd name="T6" fmla="*/ 5 w 8"/>
                  <a:gd name="T7" fmla="*/ 0 h 2"/>
                  <a:gd name="T8" fmla="*/ 0 w 8"/>
                  <a:gd name="T9" fmla="*/ 0 h 2"/>
                  <a:gd name="T10" fmla="*/ 2 w 8"/>
                  <a:gd name="T11" fmla="*/ 2 h 2"/>
                  <a:gd name="T12" fmla="*/ 3 w 8"/>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8" h="2">
                    <a:moveTo>
                      <a:pt x="3" y="2"/>
                    </a:moveTo>
                    <a:lnTo>
                      <a:pt x="8" y="2"/>
                    </a:lnTo>
                    <a:lnTo>
                      <a:pt x="8" y="0"/>
                    </a:lnTo>
                    <a:lnTo>
                      <a:pt x="5" y="0"/>
                    </a:lnTo>
                    <a:lnTo>
                      <a:pt x="0" y="0"/>
                    </a:lnTo>
                    <a:lnTo>
                      <a:pt x="2" y="2"/>
                    </a:lnTo>
                    <a:lnTo>
                      <a:pt x="3" y="2"/>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9" name="Freeform 585">
                <a:extLst>
                  <a:ext uri="{FF2B5EF4-FFF2-40B4-BE49-F238E27FC236}">
                    <a16:creationId xmlns:a16="http://schemas.microsoft.com/office/drawing/2014/main" id="{BD50F8EF-83AD-4644-AFF9-E35D37B67679}"/>
                  </a:ext>
                </a:extLst>
              </p:cNvPr>
              <p:cNvSpPr>
                <a:spLocks/>
              </p:cNvSpPr>
              <p:nvPr/>
            </p:nvSpPr>
            <p:spPr bwMode="auto">
              <a:xfrm>
                <a:off x="6132" y="2508"/>
                <a:ext cx="5" cy="3"/>
              </a:xfrm>
              <a:custGeom>
                <a:avLst/>
                <a:gdLst>
                  <a:gd name="T0" fmla="*/ 1 w 5"/>
                  <a:gd name="T1" fmla="*/ 0 h 3"/>
                  <a:gd name="T2" fmla="*/ 0 w 5"/>
                  <a:gd name="T3" fmla="*/ 2 h 3"/>
                  <a:gd name="T4" fmla="*/ 5 w 5"/>
                  <a:gd name="T5" fmla="*/ 3 h 3"/>
                  <a:gd name="T6" fmla="*/ 5 w 5"/>
                  <a:gd name="T7" fmla="*/ 2 h 3"/>
                  <a:gd name="T8" fmla="*/ 1 w 5"/>
                  <a:gd name="T9" fmla="*/ 0 h 3"/>
                </a:gdLst>
                <a:ahLst/>
                <a:cxnLst>
                  <a:cxn ang="0">
                    <a:pos x="T0" y="T1"/>
                  </a:cxn>
                  <a:cxn ang="0">
                    <a:pos x="T2" y="T3"/>
                  </a:cxn>
                  <a:cxn ang="0">
                    <a:pos x="T4" y="T5"/>
                  </a:cxn>
                  <a:cxn ang="0">
                    <a:pos x="T6" y="T7"/>
                  </a:cxn>
                  <a:cxn ang="0">
                    <a:pos x="T8" y="T9"/>
                  </a:cxn>
                </a:cxnLst>
                <a:rect l="0" t="0" r="r" b="b"/>
                <a:pathLst>
                  <a:path w="5" h="3">
                    <a:moveTo>
                      <a:pt x="1" y="0"/>
                    </a:moveTo>
                    <a:lnTo>
                      <a:pt x="0" y="2"/>
                    </a:lnTo>
                    <a:lnTo>
                      <a:pt x="5" y="3"/>
                    </a:lnTo>
                    <a:lnTo>
                      <a:pt x="5" y="2"/>
                    </a:lnTo>
                    <a:lnTo>
                      <a:pt x="1"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0" name="Freeform 586">
                <a:extLst>
                  <a:ext uri="{FF2B5EF4-FFF2-40B4-BE49-F238E27FC236}">
                    <a16:creationId xmlns:a16="http://schemas.microsoft.com/office/drawing/2014/main" id="{D11CE177-FB1B-46F0-88DA-CCBB57E8082A}"/>
                  </a:ext>
                </a:extLst>
              </p:cNvPr>
              <p:cNvSpPr>
                <a:spLocks/>
              </p:cNvSpPr>
              <p:nvPr/>
            </p:nvSpPr>
            <p:spPr bwMode="auto">
              <a:xfrm>
                <a:off x="6062" y="2411"/>
                <a:ext cx="11" cy="14"/>
              </a:xfrm>
              <a:custGeom>
                <a:avLst/>
                <a:gdLst>
                  <a:gd name="T0" fmla="*/ 6 w 11"/>
                  <a:gd name="T1" fmla="*/ 1 h 14"/>
                  <a:gd name="T2" fmla="*/ 4 w 11"/>
                  <a:gd name="T3" fmla="*/ 0 h 14"/>
                  <a:gd name="T4" fmla="*/ 3 w 11"/>
                  <a:gd name="T5" fmla="*/ 1 h 14"/>
                  <a:gd name="T6" fmla="*/ 0 w 11"/>
                  <a:gd name="T7" fmla="*/ 1 h 14"/>
                  <a:gd name="T8" fmla="*/ 3 w 11"/>
                  <a:gd name="T9" fmla="*/ 5 h 14"/>
                  <a:gd name="T10" fmla="*/ 3 w 11"/>
                  <a:gd name="T11" fmla="*/ 8 h 14"/>
                  <a:gd name="T12" fmla="*/ 6 w 11"/>
                  <a:gd name="T13" fmla="*/ 8 h 14"/>
                  <a:gd name="T14" fmla="*/ 8 w 11"/>
                  <a:gd name="T15" fmla="*/ 14 h 14"/>
                  <a:gd name="T16" fmla="*/ 9 w 11"/>
                  <a:gd name="T17" fmla="*/ 13 h 14"/>
                  <a:gd name="T18" fmla="*/ 11 w 11"/>
                  <a:gd name="T19" fmla="*/ 9 h 14"/>
                  <a:gd name="T20" fmla="*/ 11 w 11"/>
                  <a:gd name="T21" fmla="*/ 8 h 14"/>
                  <a:gd name="T22" fmla="*/ 8 w 11"/>
                  <a:gd name="T23" fmla="*/ 5 h 14"/>
                  <a:gd name="T24" fmla="*/ 6 w 11"/>
                  <a:gd name="T25"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14">
                    <a:moveTo>
                      <a:pt x="6" y="1"/>
                    </a:moveTo>
                    <a:lnTo>
                      <a:pt x="4" y="0"/>
                    </a:lnTo>
                    <a:lnTo>
                      <a:pt x="3" y="1"/>
                    </a:lnTo>
                    <a:lnTo>
                      <a:pt x="0" y="1"/>
                    </a:lnTo>
                    <a:lnTo>
                      <a:pt x="3" y="5"/>
                    </a:lnTo>
                    <a:lnTo>
                      <a:pt x="3" y="8"/>
                    </a:lnTo>
                    <a:lnTo>
                      <a:pt x="6" y="8"/>
                    </a:lnTo>
                    <a:lnTo>
                      <a:pt x="8" y="14"/>
                    </a:lnTo>
                    <a:lnTo>
                      <a:pt x="9" y="13"/>
                    </a:lnTo>
                    <a:lnTo>
                      <a:pt x="11" y="9"/>
                    </a:lnTo>
                    <a:lnTo>
                      <a:pt x="11" y="8"/>
                    </a:lnTo>
                    <a:lnTo>
                      <a:pt x="8" y="5"/>
                    </a:lnTo>
                    <a:lnTo>
                      <a:pt x="6" y="1"/>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1" name="Freeform 587">
                <a:extLst>
                  <a:ext uri="{FF2B5EF4-FFF2-40B4-BE49-F238E27FC236}">
                    <a16:creationId xmlns:a16="http://schemas.microsoft.com/office/drawing/2014/main" id="{F93BD64A-E603-4B23-A7D3-063FC467A7D9}"/>
                  </a:ext>
                </a:extLst>
              </p:cNvPr>
              <p:cNvSpPr>
                <a:spLocks/>
              </p:cNvSpPr>
              <p:nvPr/>
            </p:nvSpPr>
            <p:spPr bwMode="auto">
              <a:xfrm>
                <a:off x="6095" y="2462"/>
                <a:ext cx="5" cy="5"/>
              </a:xfrm>
              <a:custGeom>
                <a:avLst/>
                <a:gdLst>
                  <a:gd name="T0" fmla="*/ 0 w 5"/>
                  <a:gd name="T1" fmla="*/ 1 h 5"/>
                  <a:gd name="T2" fmla="*/ 2 w 5"/>
                  <a:gd name="T3" fmla="*/ 5 h 5"/>
                  <a:gd name="T4" fmla="*/ 5 w 5"/>
                  <a:gd name="T5" fmla="*/ 5 h 5"/>
                  <a:gd name="T6" fmla="*/ 2 w 5"/>
                  <a:gd name="T7" fmla="*/ 0 h 5"/>
                  <a:gd name="T8" fmla="*/ 0 w 5"/>
                  <a:gd name="T9" fmla="*/ 1 h 5"/>
                </a:gdLst>
                <a:ahLst/>
                <a:cxnLst>
                  <a:cxn ang="0">
                    <a:pos x="T0" y="T1"/>
                  </a:cxn>
                  <a:cxn ang="0">
                    <a:pos x="T2" y="T3"/>
                  </a:cxn>
                  <a:cxn ang="0">
                    <a:pos x="T4" y="T5"/>
                  </a:cxn>
                  <a:cxn ang="0">
                    <a:pos x="T6" y="T7"/>
                  </a:cxn>
                  <a:cxn ang="0">
                    <a:pos x="T8" y="T9"/>
                  </a:cxn>
                </a:cxnLst>
                <a:rect l="0" t="0" r="r" b="b"/>
                <a:pathLst>
                  <a:path w="5" h="5">
                    <a:moveTo>
                      <a:pt x="0" y="1"/>
                    </a:moveTo>
                    <a:lnTo>
                      <a:pt x="2" y="5"/>
                    </a:lnTo>
                    <a:lnTo>
                      <a:pt x="5" y="5"/>
                    </a:lnTo>
                    <a:lnTo>
                      <a:pt x="2" y="0"/>
                    </a:lnTo>
                    <a:lnTo>
                      <a:pt x="0" y="1"/>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2" name="Freeform 588">
                <a:extLst>
                  <a:ext uri="{FF2B5EF4-FFF2-40B4-BE49-F238E27FC236}">
                    <a16:creationId xmlns:a16="http://schemas.microsoft.com/office/drawing/2014/main" id="{C98AA15F-128A-4635-9D5D-1A52D27BD410}"/>
                  </a:ext>
                </a:extLst>
              </p:cNvPr>
              <p:cNvSpPr>
                <a:spLocks/>
              </p:cNvSpPr>
              <p:nvPr/>
            </p:nvSpPr>
            <p:spPr bwMode="auto">
              <a:xfrm>
                <a:off x="6105" y="2475"/>
                <a:ext cx="4" cy="6"/>
              </a:xfrm>
              <a:custGeom>
                <a:avLst/>
                <a:gdLst>
                  <a:gd name="T0" fmla="*/ 4 w 4"/>
                  <a:gd name="T1" fmla="*/ 1 h 6"/>
                  <a:gd name="T2" fmla="*/ 1 w 4"/>
                  <a:gd name="T3" fmla="*/ 0 h 6"/>
                  <a:gd name="T4" fmla="*/ 0 w 4"/>
                  <a:gd name="T5" fmla="*/ 1 h 6"/>
                  <a:gd name="T6" fmla="*/ 4 w 4"/>
                  <a:gd name="T7" fmla="*/ 6 h 6"/>
                  <a:gd name="T8" fmla="*/ 4 w 4"/>
                  <a:gd name="T9" fmla="*/ 4 h 6"/>
                  <a:gd name="T10" fmla="*/ 4 w 4"/>
                  <a:gd name="T11" fmla="*/ 1 h 6"/>
                </a:gdLst>
                <a:ahLst/>
                <a:cxnLst>
                  <a:cxn ang="0">
                    <a:pos x="T0" y="T1"/>
                  </a:cxn>
                  <a:cxn ang="0">
                    <a:pos x="T2" y="T3"/>
                  </a:cxn>
                  <a:cxn ang="0">
                    <a:pos x="T4" y="T5"/>
                  </a:cxn>
                  <a:cxn ang="0">
                    <a:pos x="T6" y="T7"/>
                  </a:cxn>
                  <a:cxn ang="0">
                    <a:pos x="T8" y="T9"/>
                  </a:cxn>
                  <a:cxn ang="0">
                    <a:pos x="T10" y="T11"/>
                  </a:cxn>
                </a:cxnLst>
                <a:rect l="0" t="0" r="r" b="b"/>
                <a:pathLst>
                  <a:path w="4" h="6">
                    <a:moveTo>
                      <a:pt x="4" y="1"/>
                    </a:moveTo>
                    <a:lnTo>
                      <a:pt x="1" y="0"/>
                    </a:lnTo>
                    <a:lnTo>
                      <a:pt x="0" y="1"/>
                    </a:lnTo>
                    <a:lnTo>
                      <a:pt x="4" y="6"/>
                    </a:lnTo>
                    <a:lnTo>
                      <a:pt x="4" y="4"/>
                    </a:lnTo>
                    <a:lnTo>
                      <a:pt x="4" y="1"/>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3" name="Freeform 589">
                <a:extLst>
                  <a:ext uri="{FF2B5EF4-FFF2-40B4-BE49-F238E27FC236}">
                    <a16:creationId xmlns:a16="http://schemas.microsoft.com/office/drawing/2014/main" id="{19D2AF2B-3E2B-4C08-AE8A-61B825C84A01}"/>
                  </a:ext>
                </a:extLst>
              </p:cNvPr>
              <p:cNvSpPr>
                <a:spLocks/>
              </p:cNvSpPr>
              <p:nvPr/>
            </p:nvSpPr>
            <p:spPr bwMode="auto">
              <a:xfrm>
                <a:off x="6082" y="2448"/>
                <a:ext cx="10" cy="12"/>
              </a:xfrm>
              <a:custGeom>
                <a:avLst/>
                <a:gdLst>
                  <a:gd name="T0" fmla="*/ 2 w 10"/>
                  <a:gd name="T1" fmla="*/ 0 h 12"/>
                  <a:gd name="T2" fmla="*/ 0 w 10"/>
                  <a:gd name="T3" fmla="*/ 1 h 12"/>
                  <a:gd name="T4" fmla="*/ 0 w 10"/>
                  <a:gd name="T5" fmla="*/ 4 h 12"/>
                  <a:gd name="T6" fmla="*/ 4 w 10"/>
                  <a:gd name="T7" fmla="*/ 4 h 12"/>
                  <a:gd name="T8" fmla="*/ 7 w 10"/>
                  <a:gd name="T9" fmla="*/ 11 h 12"/>
                  <a:gd name="T10" fmla="*/ 10 w 10"/>
                  <a:gd name="T11" fmla="*/ 12 h 12"/>
                  <a:gd name="T12" fmla="*/ 10 w 10"/>
                  <a:gd name="T13" fmla="*/ 6 h 12"/>
                  <a:gd name="T14" fmla="*/ 5 w 10"/>
                  <a:gd name="T15" fmla="*/ 1 h 12"/>
                  <a:gd name="T16" fmla="*/ 2 w 10"/>
                  <a:gd name="T1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2">
                    <a:moveTo>
                      <a:pt x="2" y="0"/>
                    </a:moveTo>
                    <a:lnTo>
                      <a:pt x="0" y="1"/>
                    </a:lnTo>
                    <a:lnTo>
                      <a:pt x="0" y="4"/>
                    </a:lnTo>
                    <a:lnTo>
                      <a:pt x="4" y="4"/>
                    </a:lnTo>
                    <a:lnTo>
                      <a:pt x="7" y="11"/>
                    </a:lnTo>
                    <a:lnTo>
                      <a:pt x="10" y="12"/>
                    </a:lnTo>
                    <a:lnTo>
                      <a:pt x="10" y="6"/>
                    </a:lnTo>
                    <a:lnTo>
                      <a:pt x="5" y="1"/>
                    </a:lnTo>
                    <a:lnTo>
                      <a:pt x="2"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4" name="Freeform 590">
                <a:extLst>
                  <a:ext uri="{FF2B5EF4-FFF2-40B4-BE49-F238E27FC236}">
                    <a16:creationId xmlns:a16="http://schemas.microsoft.com/office/drawing/2014/main" id="{AB72B0D6-FCC3-4D95-92D0-D7E50CD1C2F9}"/>
                  </a:ext>
                </a:extLst>
              </p:cNvPr>
              <p:cNvSpPr>
                <a:spLocks/>
              </p:cNvSpPr>
              <p:nvPr/>
            </p:nvSpPr>
            <p:spPr bwMode="auto">
              <a:xfrm>
                <a:off x="6062" y="2401"/>
                <a:ext cx="3" cy="2"/>
              </a:xfrm>
              <a:custGeom>
                <a:avLst/>
                <a:gdLst>
                  <a:gd name="T0" fmla="*/ 1 w 3"/>
                  <a:gd name="T1" fmla="*/ 0 h 2"/>
                  <a:gd name="T2" fmla="*/ 0 w 3"/>
                  <a:gd name="T3" fmla="*/ 0 h 2"/>
                  <a:gd name="T4" fmla="*/ 3 w 3"/>
                  <a:gd name="T5" fmla="*/ 2 h 2"/>
                  <a:gd name="T6" fmla="*/ 1 w 3"/>
                  <a:gd name="T7" fmla="*/ 0 h 2"/>
                </a:gdLst>
                <a:ahLst/>
                <a:cxnLst>
                  <a:cxn ang="0">
                    <a:pos x="T0" y="T1"/>
                  </a:cxn>
                  <a:cxn ang="0">
                    <a:pos x="T2" y="T3"/>
                  </a:cxn>
                  <a:cxn ang="0">
                    <a:pos x="T4" y="T5"/>
                  </a:cxn>
                  <a:cxn ang="0">
                    <a:pos x="T6" y="T7"/>
                  </a:cxn>
                </a:cxnLst>
                <a:rect l="0" t="0" r="r" b="b"/>
                <a:pathLst>
                  <a:path w="3" h="2">
                    <a:moveTo>
                      <a:pt x="1" y="0"/>
                    </a:moveTo>
                    <a:lnTo>
                      <a:pt x="0" y="0"/>
                    </a:lnTo>
                    <a:lnTo>
                      <a:pt x="3" y="2"/>
                    </a:lnTo>
                    <a:lnTo>
                      <a:pt x="1"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5" name="Freeform 591">
                <a:extLst>
                  <a:ext uri="{FF2B5EF4-FFF2-40B4-BE49-F238E27FC236}">
                    <a16:creationId xmlns:a16="http://schemas.microsoft.com/office/drawing/2014/main" id="{7FED61FC-714E-4530-BC16-AAC7ECE77B80}"/>
                  </a:ext>
                </a:extLst>
              </p:cNvPr>
              <p:cNvSpPr>
                <a:spLocks/>
              </p:cNvSpPr>
              <p:nvPr/>
            </p:nvSpPr>
            <p:spPr bwMode="auto">
              <a:xfrm>
                <a:off x="6082" y="2430"/>
                <a:ext cx="5" cy="3"/>
              </a:xfrm>
              <a:custGeom>
                <a:avLst/>
                <a:gdLst>
                  <a:gd name="T0" fmla="*/ 4 w 5"/>
                  <a:gd name="T1" fmla="*/ 3 h 3"/>
                  <a:gd name="T2" fmla="*/ 5 w 5"/>
                  <a:gd name="T3" fmla="*/ 0 h 3"/>
                  <a:gd name="T4" fmla="*/ 2 w 5"/>
                  <a:gd name="T5" fmla="*/ 0 h 3"/>
                  <a:gd name="T6" fmla="*/ 0 w 5"/>
                  <a:gd name="T7" fmla="*/ 2 h 3"/>
                  <a:gd name="T8" fmla="*/ 4 w 5"/>
                  <a:gd name="T9" fmla="*/ 2 h 3"/>
                  <a:gd name="T10" fmla="*/ 4 w 5"/>
                  <a:gd name="T11" fmla="*/ 3 h 3"/>
                </a:gdLst>
                <a:ahLst/>
                <a:cxnLst>
                  <a:cxn ang="0">
                    <a:pos x="T0" y="T1"/>
                  </a:cxn>
                  <a:cxn ang="0">
                    <a:pos x="T2" y="T3"/>
                  </a:cxn>
                  <a:cxn ang="0">
                    <a:pos x="T4" y="T5"/>
                  </a:cxn>
                  <a:cxn ang="0">
                    <a:pos x="T6" y="T7"/>
                  </a:cxn>
                  <a:cxn ang="0">
                    <a:pos x="T8" y="T9"/>
                  </a:cxn>
                  <a:cxn ang="0">
                    <a:pos x="T10" y="T11"/>
                  </a:cxn>
                </a:cxnLst>
                <a:rect l="0" t="0" r="r" b="b"/>
                <a:pathLst>
                  <a:path w="5" h="3">
                    <a:moveTo>
                      <a:pt x="4" y="3"/>
                    </a:moveTo>
                    <a:lnTo>
                      <a:pt x="5" y="0"/>
                    </a:lnTo>
                    <a:lnTo>
                      <a:pt x="2" y="0"/>
                    </a:lnTo>
                    <a:lnTo>
                      <a:pt x="0" y="2"/>
                    </a:lnTo>
                    <a:lnTo>
                      <a:pt x="4" y="2"/>
                    </a:lnTo>
                    <a:lnTo>
                      <a:pt x="4" y="3"/>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6" name="Freeform 592">
                <a:extLst>
                  <a:ext uri="{FF2B5EF4-FFF2-40B4-BE49-F238E27FC236}">
                    <a16:creationId xmlns:a16="http://schemas.microsoft.com/office/drawing/2014/main" id="{0705F9BC-94C8-4660-B455-BE4AB1F762B3}"/>
                  </a:ext>
                </a:extLst>
              </p:cNvPr>
              <p:cNvSpPr>
                <a:spLocks/>
              </p:cNvSpPr>
              <p:nvPr/>
            </p:nvSpPr>
            <p:spPr bwMode="auto">
              <a:xfrm>
                <a:off x="6079" y="2440"/>
                <a:ext cx="3" cy="4"/>
              </a:xfrm>
              <a:custGeom>
                <a:avLst/>
                <a:gdLst>
                  <a:gd name="T0" fmla="*/ 3 w 3"/>
                  <a:gd name="T1" fmla="*/ 0 h 4"/>
                  <a:gd name="T2" fmla="*/ 0 w 3"/>
                  <a:gd name="T3" fmla="*/ 0 h 4"/>
                  <a:gd name="T4" fmla="*/ 0 w 3"/>
                  <a:gd name="T5" fmla="*/ 3 h 4"/>
                  <a:gd name="T6" fmla="*/ 2 w 3"/>
                  <a:gd name="T7" fmla="*/ 4 h 4"/>
                  <a:gd name="T8" fmla="*/ 3 w 3"/>
                  <a:gd name="T9" fmla="*/ 3 h 4"/>
                  <a:gd name="T10" fmla="*/ 3 w 3"/>
                  <a:gd name="T11" fmla="*/ 0 h 4"/>
                </a:gdLst>
                <a:ahLst/>
                <a:cxnLst>
                  <a:cxn ang="0">
                    <a:pos x="T0" y="T1"/>
                  </a:cxn>
                  <a:cxn ang="0">
                    <a:pos x="T2" y="T3"/>
                  </a:cxn>
                  <a:cxn ang="0">
                    <a:pos x="T4" y="T5"/>
                  </a:cxn>
                  <a:cxn ang="0">
                    <a:pos x="T6" y="T7"/>
                  </a:cxn>
                  <a:cxn ang="0">
                    <a:pos x="T8" y="T9"/>
                  </a:cxn>
                  <a:cxn ang="0">
                    <a:pos x="T10" y="T11"/>
                  </a:cxn>
                </a:cxnLst>
                <a:rect l="0" t="0" r="r" b="b"/>
                <a:pathLst>
                  <a:path w="3" h="4">
                    <a:moveTo>
                      <a:pt x="3" y="0"/>
                    </a:moveTo>
                    <a:lnTo>
                      <a:pt x="0" y="0"/>
                    </a:lnTo>
                    <a:lnTo>
                      <a:pt x="0" y="3"/>
                    </a:lnTo>
                    <a:lnTo>
                      <a:pt x="2" y="4"/>
                    </a:lnTo>
                    <a:lnTo>
                      <a:pt x="3" y="3"/>
                    </a:lnTo>
                    <a:lnTo>
                      <a:pt x="3"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7" name="Freeform 593">
                <a:extLst>
                  <a:ext uri="{FF2B5EF4-FFF2-40B4-BE49-F238E27FC236}">
                    <a16:creationId xmlns:a16="http://schemas.microsoft.com/office/drawing/2014/main" id="{11123109-BF85-43A6-B401-C6B2178FDB5E}"/>
                  </a:ext>
                </a:extLst>
              </p:cNvPr>
              <p:cNvSpPr>
                <a:spLocks/>
              </p:cNvSpPr>
              <p:nvPr/>
            </p:nvSpPr>
            <p:spPr bwMode="auto">
              <a:xfrm>
                <a:off x="6101" y="2471"/>
                <a:ext cx="4" cy="4"/>
              </a:xfrm>
              <a:custGeom>
                <a:avLst/>
                <a:gdLst>
                  <a:gd name="T0" fmla="*/ 0 w 4"/>
                  <a:gd name="T1" fmla="*/ 0 h 4"/>
                  <a:gd name="T2" fmla="*/ 2 w 4"/>
                  <a:gd name="T3" fmla="*/ 4 h 4"/>
                  <a:gd name="T4" fmla="*/ 4 w 4"/>
                  <a:gd name="T5" fmla="*/ 2 h 4"/>
                  <a:gd name="T6" fmla="*/ 0 w 4"/>
                  <a:gd name="T7" fmla="*/ 0 h 4"/>
                </a:gdLst>
                <a:ahLst/>
                <a:cxnLst>
                  <a:cxn ang="0">
                    <a:pos x="T0" y="T1"/>
                  </a:cxn>
                  <a:cxn ang="0">
                    <a:pos x="T2" y="T3"/>
                  </a:cxn>
                  <a:cxn ang="0">
                    <a:pos x="T4" y="T5"/>
                  </a:cxn>
                  <a:cxn ang="0">
                    <a:pos x="T6" y="T7"/>
                  </a:cxn>
                </a:cxnLst>
                <a:rect l="0" t="0" r="r" b="b"/>
                <a:pathLst>
                  <a:path w="4" h="4">
                    <a:moveTo>
                      <a:pt x="0" y="0"/>
                    </a:moveTo>
                    <a:lnTo>
                      <a:pt x="2" y="4"/>
                    </a:lnTo>
                    <a:lnTo>
                      <a:pt x="4" y="2"/>
                    </a:lnTo>
                    <a:lnTo>
                      <a:pt x="0"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8" name="Freeform 594">
                <a:extLst>
                  <a:ext uri="{FF2B5EF4-FFF2-40B4-BE49-F238E27FC236}">
                    <a16:creationId xmlns:a16="http://schemas.microsoft.com/office/drawing/2014/main" id="{C48999EB-A75C-4C6C-B475-15757ACEB9D0}"/>
                  </a:ext>
                </a:extLst>
              </p:cNvPr>
              <p:cNvSpPr>
                <a:spLocks/>
              </p:cNvSpPr>
              <p:nvPr/>
            </p:nvSpPr>
            <p:spPr bwMode="auto">
              <a:xfrm>
                <a:off x="6516" y="2529"/>
                <a:ext cx="1" cy="1"/>
              </a:xfrm>
              <a:custGeom>
                <a:avLst/>
                <a:gdLst>
                  <a:gd name="T0" fmla="*/ 1 w 1"/>
                  <a:gd name="T1" fmla="*/ 0 h 1"/>
                  <a:gd name="T2" fmla="*/ 0 w 1"/>
                  <a:gd name="T3" fmla="*/ 1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lnTo>
                      <a:pt x="0" y="1"/>
                    </a:lnTo>
                    <a:lnTo>
                      <a:pt x="1" y="1"/>
                    </a:lnTo>
                    <a:lnTo>
                      <a:pt x="1"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9" name="Freeform 595">
                <a:extLst>
                  <a:ext uri="{FF2B5EF4-FFF2-40B4-BE49-F238E27FC236}">
                    <a16:creationId xmlns:a16="http://schemas.microsoft.com/office/drawing/2014/main" id="{F0633DA5-BAEF-4FE6-848C-37D6342D2418}"/>
                  </a:ext>
                </a:extLst>
              </p:cNvPr>
              <p:cNvSpPr>
                <a:spLocks/>
              </p:cNvSpPr>
              <p:nvPr/>
            </p:nvSpPr>
            <p:spPr bwMode="auto">
              <a:xfrm>
                <a:off x="6035" y="2349"/>
                <a:ext cx="154" cy="170"/>
              </a:xfrm>
              <a:custGeom>
                <a:avLst/>
                <a:gdLst>
                  <a:gd name="T0" fmla="*/ 148 w 154"/>
                  <a:gd name="T1" fmla="*/ 167 h 170"/>
                  <a:gd name="T2" fmla="*/ 151 w 154"/>
                  <a:gd name="T3" fmla="*/ 151 h 170"/>
                  <a:gd name="T4" fmla="*/ 151 w 154"/>
                  <a:gd name="T5" fmla="*/ 138 h 170"/>
                  <a:gd name="T6" fmla="*/ 154 w 154"/>
                  <a:gd name="T7" fmla="*/ 130 h 170"/>
                  <a:gd name="T8" fmla="*/ 149 w 154"/>
                  <a:gd name="T9" fmla="*/ 126 h 170"/>
                  <a:gd name="T10" fmla="*/ 146 w 154"/>
                  <a:gd name="T11" fmla="*/ 119 h 170"/>
                  <a:gd name="T12" fmla="*/ 137 w 154"/>
                  <a:gd name="T13" fmla="*/ 118 h 170"/>
                  <a:gd name="T14" fmla="*/ 132 w 154"/>
                  <a:gd name="T15" fmla="*/ 113 h 170"/>
                  <a:gd name="T16" fmla="*/ 132 w 154"/>
                  <a:gd name="T17" fmla="*/ 100 h 170"/>
                  <a:gd name="T18" fmla="*/ 121 w 154"/>
                  <a:gd name="T19" fmla="*/ 100 h 170"/>
                  <a:gd name="T20" fmla="*/ 119 w 154"/>
                  <a:gd name="T21" fmla="*/ 92 h 170"/>
                  <a:gd name="T22" fmla="*/ 117 w 154"/>
                  <a:gd name="T23" fmla="*/ 91 h 170"/>
                  <a:gd name="T24" fmla="*/ 114 w 154"/>
                  <a:gd name="T25" fmla="*/ 89 h 170"/>
                  <a:gd name="T26" fmla="*/ 122 w 154"/>
                  <a:gd name="T27" fmla="*/ 83 h 170"/>
                  <a:gd name="T28" fmla="*/ 111 w 154"/>
                  <a:gd name="T29" fmla="*/ 79 h 170"/>
                  <a:gd name="T30" fmla="*/ 106 w 154"/>
                  <a:gd name="T31" fmla="*/ 81 h 170"/>
                  <a:gd name="T32" fmla="*/ 111 w 154"/>
                  <a:gd name="T33" fmla="*/ 78 h 170"/>
                  <a:gd name="T34" fmla="*/ 103 w 154"/>
                  <a:gd name="T35" fmla="*/ 75 h 170"/>
                  <a:gd name="T36" fmla="*/ 98 w 154"/>
                  <a:gd name="T37" fmla="*/ 67 h 170"/>
                  <a:gd name="T38" fmla="*/ 89 w 154"/>
                  <a:gd name="T39" fmla="*/ 60 h 170"/>
                  <a:gd name="T40" fmla="*/ 82 w 154"/>
                  <a:gd name="T41" fmla="*/ 49 h 170"/>
                  <a:gd name="T42" fmla="*/ 73 w 154"/>
                  <a:gd name="T43" fmla="*/ 48 h 170"/>
                  <a:gd name="T44" fmla="*/ 68 w 154"/>
                  <a:gd name="T45" fmla="*/ 44 h 170"/>
                  <a:gd name="T46" fmla="*/ 63 w 154"/>
                  <a:gd name="T47" fmla="*/ 35 h 170"/>
                  <a:gd name="T48" fmla="*/ 52 w 154"/>
                  <a:gd name="T49" fmla="*/ 27 h 170"/>
                  <a:gd name="T50" fmla="*/ 43 w 154"/>
                  <a:gd name="T51" fmla="*/ 24 h 170"/>
                  <a:gd name="T52" fmla="*/ 38 w 154"/>
                  <a:gd name="T53" fmla="*/ 14 h 170"/>
                  <a:gd name="T54" fmla="*/ 33 w 154"/>
                  <a:gd name="T55" fmla="*/ 8 h 170"/>
                  <a:gd name="T56" fmla="*/ 25 w 154"/>
                  <a:gd name="T57" fmla="*/ 6 h 170"/>
                  <a:gd name="T58" fmla="*/ 16 w 154"/>
                  <a:gd name="T59" fmla="*/ 6 h 170"/>
                  <a:gd name="T60" fmla="*/ 1 w 154"/>
                  <a:gd name="T61" fmla="*/ 0 h 170"/>
                  <a:gd name="T62" fmla="*/ 0 w 154"/>
                  <a:gd name="T63" fmla="*/ 6 h 170"/>
                  <a:gd name="T64" fmla="*/ 11 w 154"/>
                  <a:gd name="T65" fmla="*/ 22 h 170"/>
                  <a:gd name="T66" fmla="*/ 19 w 154"/>
                  <a:gd name="T67" fmla="*/ 27 h 170"/>
                  <a:gd name="T68" fmla="*/ 30 w 154"/>
                  <a:gd name="T69" fmla="*/ 38 h 170"/>
                  <a:gd name="T70" fmla="*/ 36 w 154"/>
                  <a:gd name="T71" fmla="*/ 48 h 170"/>
                  <a:gd name="T72" fmla="*/ 41 w 154"/>
                  <a:gd name="T73" fmla="*/ 54 h 170"/>
                  <a:gd name="T74" fmla="*/ 49 w 154"/>
                  <a:gd name="T75" fmla="*/ 59 h 170"/>
                  <a:gd name="T76" fmla="*/ 51 w 154"/>
                  <a:gd name="T77" fmla="*/ 62 h 170"/>
                  <a:gd name="T78" fmla="*/ 54 w 154"/>
                  <a:gd name="T79" fmla="*/ 68 h 170"/>
                  <a:gd name="T80" fmla="*/ 60 w 154"/>
                  <a:gd name="T81" fmla="*/ 81 h 170"/>
                  <a:gd name="T82" fmla="*/ 68 w 154"/>
                  <a:gd name="T83" fmla="*/ 92 h 170"/>
                  <a:gd name="T84" fmla="*/ 78 w 154"/>
                  <a:gd name="T85" fmla="*/ 111 h 170"/>
                  <a:gd name="T86" fmla="*/ 84 w 154"/>
                  <a:gd name="T87" fmla="*/ 122 h 170"/>
                  <a:gd name="T88" fmla="*/ 94 w 154"/>
                  <a:gd name="T89" fmla="*/ 134 h 170"/>
                  <a:gd name="T90" fmla="*/ 100 w 154"/>
                  <a:gd name="T91" fmla="*/ 142 h 170"/>
                  <a:gd name="T92" fmla="*/ 113 w 154"/>
                  <a:gd name="T93" fmla="*/ 151 h 170"/>
                  <a:gd name="T94" fmla="*/ 125 w 154"/>
                  <a:gd name="T95" fmla="*/ 162 h 170"/>
                  <a:gd name="T96" fmla="*/ 130 w 154"/>
                  <a:gd name="T97" fmla="*/ 170 h 170"/>
                  <a:gd name="T98" fmla="*/ 130 w 154"/>
                  <a:gd name="T99" fmla="*/ 164 h 170"/>
                  <a:gd name="T100" fmla="*/ 138 w 154"/>
                  <a:gd name="T101" fmla="*/ 169 h 170"/>
                  <a:gd name="T102" fmla="*/ 141 w 154"/>
                  <a:gd name="T103" fmla="*/ 162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4" h="170">
                    <a:moveTo>
                      <a:pt x="143" y="162"/>
                    </a:moveTo>
                    <a:lnTo>
                      <a:pt x="146" y="167"/>
                    </a:lnTo>
                    <a:lnTo>
                      <a:pt x="148" y="167"/>
                    </a:lnTo>
                    <a:lnTo>
                      <a:pt x="149" y="166"/>
                    </a:lnTo>
                    <a:lnTo>
                      <a:pt x="149" y="159"/>
                    </a:lnTo>
                    <a:lnTo>
                      <a:pt x="151" y="151"/>
                    </a:lnTo>
                    <a:lnTo>
                      <a:pt x="149" y="146"/>
                    </a:lnTo>
                    <a:lnTo>
                      <a:pt x="151" y="140"/>
                    </a:lnTo>
                    <a:lnTo>
                      <a:pt x="151" y="138"/>
                    </a:lnTo>
                    <a:lnTo>
                      <a:pt x="151" y="134"/>
                    </a:lnTo>
                    <a:lnTo>
                      <a:pt x="153" y="134"/>
                    </a:lnTo>
                    <a:lnTo>
                      <a:pt x="154" y="130"/>
                    </a:lnTo>
                    <a:lnTo>
                      <a:pt x="154" y="129"/>
                    </a:lnTo>
                    <a:lnTo>
                      <a:pt x="151" y="127"/>
                    </a:lnTo>
                    <a:lnTo>
                      <a:pt x="149" y="126"/>
                    </a:lnTo>
                    <a:lnTo>
                      <a:pt x="148" y="122"/>
                    </a:lnTo>
                    <a:lnTo>
                      <a:pt x="146" y="121"/>
                    </a:lnTo>
                    <a:lnTo>
                      <a:pt x="146" y="119"/>
                    </a:lnTo>
                    <a:lnTo>
                      <a:pt x="143" y="118"/>
                    </a:lnTo>
                    <a:lnTo>
                      <a:pt x="138" y="118"/>
                    </a:lnTo>
                    <a:lnTo>
                      <a:pt x="137" y="118"/>
                    </a:lnTo>
                    <a:lnTo>
                      <a:pt x="135" y="114"/>
                    </a:lnTo>
                    <a:lnTo>
                      <a:pt x="133" y="111"/>
                    </a:lnTo>
                    <a:lnTo>
                      <a:pt x="132" y="113"/>
                    </a:lnTo>
                    <a:lnTo>
                      <a:pt x="133" y="110"/>
                    </a:lnTo>
                    <a:lnTo>
                      <a:pt x="132" y="107"/>
                    </a:lnTo>
                    <a:lnTo>
                      <a:pt x="132" y="100"/>
                    </a:lnTo>
                    <a:lnTo>
                      <a:pt x="129" y="100"/>
                    </a:lnTo>
                    <a:lnTo>
                      <a:pt x="127" y="100"/>
                    </a:lnTo>
                    <a:lnTo>
                      <a:pt x="121" y="100"/>
                    </a:lnTo>
                    <a:lnTo>
                      <a:pt x="116" y="97"/>
                    </a:lnTo>
                    <a:lnTo>
                      <a:pt x="116" y="94"/>
                    </a:lnTo>
                    <a:lnTo>
                      <a:pt x="119" y="92"/>
                    </a:lnTo>
                    <a:lnTo>
                      <a:pt x="122" y="91"/>
                    </a:lnTo>
                    <a:lnTo>
                      <a:pt x="121" y="89"/>
                    </a:lnTo>
                    <a:lnTo>
                      <a:pt x="117" y="91"/>
                    </a:lnTo>
                    <a:lnTo>
                      <a:pt x="116" y="89"/>
                    </a:lnTo>
                    <a:lnTo>
                      <a:pt x="113" y="91"/>
                    </a:lnTo>
                    <a:lnTo>
                      <a:pt x="114" y="89"/>
                    </a:lnTo>
                    <a:lnTo>
                      <a:pt x="117" y="86"/>
                    </a:lnTo>
                    <a:lnTo>
                      <a:pt x="122" y="86"/>
                    </a:lnTo>
                    <a:lnTo>
                      <a:pt x="122" y="83"/>
                    </a:lnTo>
                    <a:lnTo>
                      <a:pt x="117" y="78"/>
                    </a:lnTo>
                    <a:lnTo>
                      <a:pt x="114" y="78"/>
                    </a:lnTo>
                    <a:lnTo>
                      <a:pt x="111" y="79"/>
                    </a:lnTo>
                    <a:lnTo>
                      <a:pt x="108" y="81"/>
                    </a:lnTo>
                    <a:lnTo>
                      <a:pt x="105" y="81"/>
                    </a:lnTo>
                    <a:lnTo>
                      <a:pt x="106" y="81"/>
                    </a:lnTo>
                    <a:lnTo>
                      <a:pt x="108" y="79"/>
                    </a:lnTo>
                    <a:lnTo>
                      <a:pt x="110" y="79"/>
                    </a:lnTo>
                    <a:lnTo>
                      <a:pt x="111" y="78"/>
                    </a:lnTo>
                    <a:lnTo>
                      <a:pt x="111" y="76"/>
                    </a:lnTo>
                    <a:lnTo>
                      <a:pt x="108" y="75"/>
                    </a:lnTo>
                    <a:lnTo>
                      <a:pt x="103" y="75"/>
                    </a:lnTo>
                    <a:lnTo>
                      <a:pt x="98" y="71"/>
                    </a:lnTo>
                    <a:lnTo>
                      <a:pt x="98" y="70"/>
                    </a:lnTo>
                    <a:lnTo>
                      <a:pt x="98" y="67"/>
                    </a:lnTo>
                    <a:lnTo>
                      <a:pt x="92" y="60"/>
                    </a:lnTo>
                    <a:lnTo>
                      <a:pt x="90" y="60"/>
                    </a:lnTo>
                    <a:lnTo>
                      <a:pt x="89" y="60"/>
                    </a:lnTo>
                    <a:lnTo>
                      <a:pt x="87" y="59"/>
                    </a:lnTo>
                    <a:lnTo>
                      <a:pt x="86" y="54"/>
                    </a:lnTo>
                    <a:lnTo>
                      <a:pt x="82" y="49"/>
                    </a:lnTo>
                    <a:lnTo>
                      <a:pt x="76" y="46"/>
                    </a:lnTo>
                    <a:lnTo>
                      <a:pt x="73" y="46"/>
                    </a:lnTo>
                    <a:lnTo>
                      <a:pt x="73" y="48"/>
                    </a:lnTo>
                    <a:lnTo>
                      <a:pt x="71" y="46"/>
                    </a:lnTo>
                    <a:lnTo>
                      <a:pt x="70" y="43"/>
                    </a:lnTo>
                    <a:lnTo>
                      <a:pt x="68" y="44"/>
                    </a:lnTo>
                    <a:lnTo>
                      <a:pt x="66" y="43"/>
                    </a:lnTo>
                    <a:lnTo>
                      <a:pt x="66" y="38"/>
                    </a:lnTo>
                    <a:lnTo>
                      <a:pt x="63" y="35"/>
                    </a:lnTo>
                    <a:lnTo>
                      <a:pt x="62" y="35"/>
                    </a:lnTo>
                    <a:lnTo>
                      <a:pt x="60" y="33"/>
                    </a:lnTo>
                    <a:lnTo>
                      <a:pt x="52" y="27"/>
                    </a:lnTo>
                    <a:lnTo>
                      <a:pt x="49" y="27"/>
                    </a:lnTo>
                    <a:lnTo>
                      <a:pt x="46" y="24"/>
                    </a:lnTo>
                    <a:lnTo>
                      <a:pt x="43" y="24"/>
                    </a:lnTo>
                    <a:lnTo>
                      <a:pt x="41" y="20"/>
                    </a:lnTo>
                    <a:lnTo>
                      <a:pt x="41" y="16"/>
                    </a:lnTo>
                    <a:lnTo>
                      <a:pt x="38" y="14"/>
                    </a:lnTo>
                    <a:lnTo>
                      <a:pt x="36" y="11"/>
                    </a:lnTo>
                    <a:lnTo>
                      <a:pt x="35" y="11"/>
                    </a:lnTo>
                    <a:lnTo>
                      <a:pt x="33" y="8"/>
                    </a:lnTo>
                    <a:lnTo>
                      <a:pt x="30" y="6"/>
                    </a:lnTo>
                    <a:lnTo>
                      <a:pt x="27" y="6"/>
                    </a:lnTo>
                    <a:lnTo>
                      <a:pt x="25" y="6"/>
                    </a:lnTo>
                    <a:lnTo>
                      <a:pt x="23" y="6"/>
                    </a:lnTo>
                    <a:lnTo>
                      <a:pt x="20" y="6"/>
                    </a:lnTo>
                    <a:lnTo>
                      <a:pt x="16" y="6"/>
                    </a:lnTo>
                    <a:lnTo>
                      <a:pt x="14" y="6"/>
                    </a:lnTo>
                    <a:lnTo>
                      <a:pt x="8" y="1"/>
                    </a:lnTo>
                    <a:lnTo>
                      <a:pt x="1" y="0"/>
                    </a:lnTo>
                    <a:lnTo>
                      <a:pt x="0" y="1"/>
                    </a:lnTo>
                    <a:lnTo>
                      <a:pt x="0" y="3"/>
                    </a:lnTo>
                    <a:lnTo>
                      <a:pt x="0" y="6"/>
                    </a:lnTo>
                    <a:lnTo>
                      <a:pt x="3" y="14"/>
                    </a:lnTo>
                    <a:lnTo>
                      <a:pt x="6" y="16"/>
                    </a:lnTo>
                    <a:lnTo>
                      <a:pt x="11" y="22"/>
                    </a:lnTo>
                    <a:lnTo>
                      <a:pt x="14" y="22"/>
                    </a:lnTo>
                    <a:lnTo>
                      <a:pt x="17" y="27"/>
                    </a:lnTo>
                    <a:lnTo>
                      <a:pt x="19" y="27"/>
                    </a:lnTo>
                    <a:lnTo>
                      <a:pt x="20" y="27"/>
                    </a:lnTo>
                    <a:lnTo>
                      <a:pt x="25" y="30"/>
                    </a:lnTo>
                    <a:lnTo>
                      <a:pt x="30" y="38"/>
                    </a:lnTo>
                    <a:lnTo>
                      <a:pt x="35" y="43"/>
                    </a:lnTo>
                    <a:lnTo>
                      <a:pt x="36" y="43"/>
                    </a:lnTo>
                    <a:lnTo>
                      <a:pt x="36" y="48"/>
                    </a:lnTo>
                    <a:lnTo>
                      <a:pt x="38" y="48"/>
                    </a:lnTo>
                    <a:lnTo>
                      <a:pt x="38" y="52"/>
                    </a:lnTo>
                    <a:lnTo>
                      <a:pt x="41" y="54"/>
                    </a:lnTo>
                    <a:lnTo>
                      <a:pt x="43" y="54"/>
                    </a:lnTo>
                    <a:lnTo>
                      <a:pt x="47" y="59"/>
                    </a:lnTo>
                    <a:lnTo>
                      <a:pt x="49" y="59"/>
                    </a:lnTo>
                    <a:lnTo>
                      <a:pt x="51" y="59"/>
                    </a:lnTo>
                    <a:lnTo>
                      <a:pt x="51" y="60"/>
                    </a:lnTo>
                    <a:lnTo>
                      <a:pt x="51" y="62"/>
                    </a:lnTo>
                    <a:lnTo>
                      <a:pt x="52" y="65"/>
                    </a:lnTo>
                    <a:lnTo>
                      <a:pt x="54" y="68"/>
                    </a:lnTo>
                    <a:lnTo>
                      <a:pt x="54" y="68"/>
                    </a:lnTo>
                    <a:lnTo>
                      <a:pt x="55" y="76"/>
                    </a:lnTo>
                    <a:lnTo>
                      <a:pt x="57" y="81"/>
                    </a:lnTo>
                    <a:lnTo>
                      <a:pt x="60" y="81"/>
                    </a:lnTo>
                    <a:lnTo>
                      <a:pt x="65" y="84"/>
                    </a:lnTo>
                    <a:lnTo>
                      <a:pt x="65" y="87"/>
                    </a:lnTo>
                    <a:lnTo>
                      <a:pt x="68" y="92"/>
                    </a:lnTo>
                    <a:lnTo>
                      <a:pt x="71" y="95"/>
                    </a:lnTo>
                    <a:lnTo>
                      <a:pt x="73" y="102"/>
                    </a:lnTo>
                    <a:lnTo>
                      <a:pt x="78" y="111"/>
                    </a:lnTo>
                    <a:lnTo>
                      <a:pt x="78" y="116"/>
                    </a:lnTo>
                    <a:lnTo>
                      <a:pt x="79" y="119"/>
                    </a:lnTo>
                    <a:lnTo>
                      <a:pt x="84" y="122"/>
                    </a:lnTo>
                    <a:lnTo>
                      <a:pt x="89" y="129"/>
                    </a:lnTo>
                    <a:lnTo>
                      <a:pt x="90" y="134"/>
                    </a:lnTo>
                    <a:lnTo>
                      <a:pt x="94" y="134"/>
                    </a:lnTo>
                    <a:lnTo>
                      <a:pt x="95" y="135"/>
                    </a:lnTo>
                    <a:lnTo>
                      <a:pt x="98" y="138"/>
                    </a:lnTo>
                    <a:lnTo>
                      <a:pt x="100" y="142"/>
                    </a:lnTo>
                    <a:lnTo>
                      <a:pt x="103" y="143"/>
                    </a:lnTo>
                    <a:lnTo>
                      <a:pt x="106" y="148"/>
                    </a:lnTo>
                    <a:lnTo>
                      <a:pt x="113" y="151"/>
                    </a:lnTo>
                    <a:lnTo>
                      <a:pt x="114" y="154"/>
                    </a:lnTo>
                    <a:lnTo>
                      <a:pt x="117" y="156"/>
                    </a:lnTo>
                    <a:lnTo>
                      <a:pt x="125" y="162"/>
                    </a:lnTo>
                    <a:lnTo>
                      <a:pt x="127" y="166"/>
                    </a:lnTo>
                    <a:lnTo>
                      <a:pt x="129" y="167"/>
                    </a:lnTo>
                    <a:lnTo>
                      <a:pt x="130" y="170"/>
                    </a:lnTo>
                    <a:lnTo>
                      <a:pt x="132" y="169"/>
                    </a:lnTo>
                    <a:lnTo>
                      <a:pt x="132" y="166"/>
                    </a:lnTo>
                    <a:lnTo>
                      <a:pt x="130" y="164"/>
                    </a:lnTo>
                    <a:lnTo>
                      <a:pt x="130" y="164"/>
                    </a:lnTo>
                    <a:lnTo>
                      <a:pt x="133" y="164"/>
                    </a:lnTo>
                    <a:lnTo>
                      <a:pt x="138" y="169"/>
                    </a:lnTo>
                    <a:lnTo>
                      <a:pt x="140" y="167"/>
                    </a:lnTo>
                    <a:lnTo>
                      <a:pt x="140" y="164"/>
                    </a:lnTo>
                    <a:lnTo>
                      <a:pt x="141" y="162"/>
                    </a:lnTo>
                    <a:lnTo>
                      <a:pt x="143" y="162"/>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0" name="Freeform 596">
                <a:extLst>
                  <a:ext uri="{FF2B5EF4-FFF2-40B4-BE49-F238E27FC236}">
                    <a16:creationId xmlns:a16="http://schemas.microsoft.com/office/drawing/2014/main" id="{50587AE8-0CEF-4DAB-B80F-EBDA79BBF929}"/>
                  </a:ext>
                </a:extLst>
              </p:cNvPr>
              <p:cNvSpPr>
                <a:spLocks/>
              </p:cNvSpPr>
              <p:nvPr/>
            </p:nvSpPr>
            <p:spPr bwMode="auto">
              <a:xfrm>
                <a:off x="6524" y="2522"/>
                <a:ext cx="1" cy="2"/>
              </a:xfrm>
              <a:custGeom>
                <a:avLst/>
                <a:gdLst>
                  <a:gd name="T0" fmla="*/ 1 w 1"/>
                  <a:gd name="T1" fmla="*/ 2 h 2"/>
                  <a:gd name="T2" fmla="*/ 0 w 1"/>
                  <a:gd name="T3" fmla="*/ 0 h 2"/>
                  <a:gd name="T4" fmla="*/ 0 w 1"/>
                  <a:gd name="T5" fmla="*/ 2 h 2"/>
                  <a:gd name="T6" fmla="*/ 1 w 1"/>
                  <a:gd name="T7" fmla="*/ 2 h 2"/>
                </a:gdLst>
                <a:ahLst/>
                <a:cxnLst>
                  <a:cxn ang="0">
                    <a:pos x="T0" y="T1"/>
                  </a:cxn>
                  <a:cxn ang="0">
                    <a:pos x="T2" y="T3"/>
                  </a:cxn>
                  <a:cxn ang="0">
                    <a:pos x="T4" y="T5"/>
                  </a:cxn>
                  <a:cxn ang="0">
                    <a:pos x="T6" y="T7"/>
                  </a:cxn>
                </a:cxnLst>
                <a:rect l="0" t="0" r="r" b="b"/>
                <a:pathLst>
                  <a:path w="1" h="2">
                    <a:moveTo>
                      <a:pt x="1" y="2"/>
                    </a:moveTo>
                    <a:lnTo>
                      <a:pt x="0" y="0"/>
                    </a:lnTo>
                    <a:lnTo>
                      <a:pt x="0" y="2"/>
                    </a:lnTo>
                    <a:lnTo>
                      <a:pt x="1" y="2"/>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1" name="Freeform 597">
                <a:extLst>
                  <a:ext uri="{FF2B5EF4-FFF2-40B4-BE49-F238E27FC236}">
                    <a16:creationId xmlns:a16="http://schemas.microsoft.com/office/drawing/2014/main" id="{5F718B38-3806-434A-A46B-95AF6B309AAD}"/>
                  </a:ext>
                </a:extLst>
              </p:cNvPr>
              <p:cNvSpPr>
                <a:spLocks/>
              </p:cNvSpPr>
              <p:nvPr/>
            </p:nvSpPr>
            <p:spPr bwMode="auto">
              <a:xfrm>
                <a:off x="6517" y="2545"/>
                <a:ext cx="4" cy="5"/>
              </a:xfrm>
              <a:custGeom>
                <a:avLst/>
                <a:gdLst>
                  <a:gd name="T0" fmla="*/ 2 w 4"/>
                  <a:gd name="T1" fmla="*/ 5 h 5"/>
                  <a:gd name="T2" fmla="*/ 4 w 4"/>
                  <a:gd name="T3" fmla="*/ 3 h 5"/>
                  <a:gd name="T4" fmla="*/ 4 w 4"/>
                  <a:gd name="T5" fmla="*/ 1 h 5"/>
                  <a:gd name="T6" fmla="*/ 2 w 4"/>
                  <a:gd name="T7" fmla="*/ 0 h 5"/>
                  <a:gd name="T8" fmla="*/ 0 w 4"/>
                  <a:gd name="T9" fmla="*/ 1 h 5"/>
                  <a:gd name="T10" fmla="*/ 0 w 4"/>
                  <a:gd name="T11" fmla="*/ 3 h 5"/>
                  <a:gd name="T12" fmla="*/ 2 w 4"/>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4" h="5">
                    <a:moveTo>
                      <a:pt x="2" y="5"/>
                    </a:moveTo>
                    <a:lnTo>
                      <a:pt x="4" y="3"/>
                    </a:lnTo>
                    <a:lnTo>
                      <a:pt x="4" y="1"/>
                    </a:lnTo>
                    <a:lnTo>
                      <a:pt x="2" y="0"/>
                    </a:lnTo>
                    <a:lnTo>
                      <a:pt x="0" y="1"/>
                    </a:lnTo>
                    <a:lnTo>
                      <a:pt x="0" y="3"/>
                    </a:lnTo>
                    <a:lnTo>
                      <a:pt x="2" y="5"/>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2" name="Freeform 598">
                <a:extLst>
                  <a:ext uri="{FF2B5EF4-FFF2-40B4-BE49-F238E27FC236}">
                    <a16:creationId xmlns:a16="http://schemas.microsoft.com/office/drawing/2014/main" id="{8B44002E-6F20-45B7-9C02-DD5DB8F471F0}"/>
                  </a:ext>
                </a:extLst>
              </p:cNvPr>
              <p:cNvSpPr>
                <a:spLocks/>
              </p:cNvSpPr>
              <p:nvPr/>
            </p:nvSpPr>
            <p:spPr bwMode="auto">
              <a:xfrm>
                <a:off x="6175" y="2527"/>
                <a:ext cx="1" cy="2"/>
              </a:xfrm>
              <a:custGeom>
                <a:avLst/>
                <a:gdLst>
                  <a:gd name="T0" fmla="*/ 1 w 1"/>
                  <a:gd name="T1" fmla="*/ 0 h 2"/>
                  <a:gd name="T2" fmla="*/ 0 w 1"/>
                  <a:gd name="T3" fmla="*/ 0 h 2"/>
                  <a:gd name="T4" fmla="*/ 1 w 1"/>
                  <a:gd name="T5" fmla="*/ 2 h 2"/>
                  <a:gd name="T6" fmla="*/ 1 w 1"/>
                  <a:gd name="T7" fmla="*/ 2 h 2"/>
                  <a:gd name="T8" fmla="*/ 1 w 1"/>
                  <a:gd name="T9" fmla="*/ 0 h 2"/>
                </a:gdLst>
                <a:ahLst/>
                <a:cxnLst>
                  <a:cxn ang="0">
                    <a:pos x="T0" y="T1"/>
                  </a:cxn>
                  <a:cxn ang="0">
                    <a:pos x="T2" y="T3"/>
                  </a:cxn>
                  <a:cxn ang="0">
                    <a:pos x="T4" y="T5"/>
                  </a:cxn>
                  <a:cxn ang="0">
                    <a:pos x="T6" y="T7"/>
                  </a:cxn>
                  <a:cxn ang="0">
                    <a:pos x="T8" y="T9"/>
                  </a:cxn>
                </a:cxnLst>
                <a:rect l="0" t="0" r="r" b="b"/>
                <a:pathLst>
                  <a:path w="1" h="2">
                    <a:moveTo>
                      <a:pt x="1" y="0"/>
                    </a:moveTo>
                    <a:lnTo>
                      <a:pt x="0" y="0"/>
                    </a:lnTo>
                    <a:lnTo>
                      <a:pt x="1" y="2"/>
                    </a:lnTo>
                    <a:lnTo>
                      <a:pt x="1" y="2"/>
                    </a:lnTo>
                    <a:lnTo>
                      <a:pt x="1"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3" name="Freeform 599">
                <a:extLst>
                  <a:ext uri="{FF2B5EF4-FFF2-40B4-BE49-F238E27FC236}">
                    <a16:creationId xmlns:a16="http://schemas.microsoft.com/office/drawing/2014/main" id="{466DA2C0-FAFB-49EC-B0DA-016D1DBEDF0E}"/>
                  </a:ext>
                </a:extLst>
              </p:cNvPr>
              <p:cNvSpPr>
                <a:spLocks/>
              </p:cNvSpPr>
              <p:nvPr/>
            </p:nvSpPr>
            <p:spPr bwMode="auto">
              <a:xfrm>
                <a:off x="6519" y="2550"/>
                <a:ext cx="3" cy="1"/>
              </a:xfrm>
              <a:custGeom>
                <a:avLst/>
                <a:gdLst>
                  <a:gd name="T0" fmla="*/ 3 w 3"/>
                  <a:gd name="T1" fmla="*/ 0 h 1"/>
                  <a:gd name="T2" fmla="*/ 0 w 3"/>
                  <a:gd name="T3" fmla="*/ 1 h 1"/>
                  <a:gd name="T4" fmla="*/ 2 w 3"/>
                  <a:gd name="T5" fmla="*/ 1 h 1"/>
                  <a:gd name="T6" fmla="*/ 3 w 3"/>
                  <a:gd name="T7" fmla="*/ 0 h 1"/>
                </a:gdLst>
                <a:ahLst/>
                <a:cxnLst>
                  <a:cxn ang="0">
                    <a:pos x="T0" y="T1"/>
                  </a:cxn>
                  <a:cxn ang="0">
                    <a:pos x="T2" y="T3"/>
                  </a:cxn>
                  <a:cxn ang="0">
                    <a:pos x="T4" y="T5"/>
                  </a:cxn>
                  <a:cxn ang="0">
                    <a:pos x="T6" y="T7"/>
                  </a:cxn>
                </a:cxnLst>
                <a:rect l="0" t="0" r="r" b="b"/>
                <a:pathLst>
                  <a:path w="3" h="1">
                    <a:moveTo>
                      <a:pt x="3" y="0"/>
                    </a:moveTo>
                    <a:lnTo>
                      <a:pt x="0" y="1"/>
                    </a:lnTo>
                    <a:lnTo>
                      <a:pt x="2" y="1"/>
                    </a:lnTo>
                    <a:lnTo>
                      <a:pt x="3"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4" name="Freeform 600">
                <a:extLst>
                  <a:ext uri="{FF2B5EF4-FFF2-40B4-BE49-F238E27FC236}">
                    <a16:creationId xmlns:a16="http://schemas.microsoft.com/office/drawing/2014/main" id="{FC6BE70C-707B-4AE2-BDC7-34B09F0FEFE3}"/>
                  </a:ext>
                </a:extLst>
              </p:cNvPr>
              <p:cNvSpPr>
                <a:spLocks/>
              </p:cNvSpPr>
              <p:nvPr/>
            </p:nvSpPr>
            <p:spPr bwMode="auto">
              <a:xfrm>
                <a:off x="6176" y="2518"/>
                <a:ext cx="126" cy="43"/>
              </a:xfrm>
              <a:custGeom>
                <a:avLst/>
                <a:gdLst>
                  <a:gd name="T0" fmla="*/ 90 w 126"/>
                  <a:gd name="T1" fmla="*/ 36 h 43"/>
                  <a:gd name="T2" fmla="*/ 96 w 126"/>
                  <a:gd name="T3" fmla="*/ 35 h 43"/>
                  <a:gd name="T4" fmla="*/ 104 w 126"/>
                  <a:gd name="T5" fmla="*/ 36 h 43"/>
                  <a:gd name="T6" fmla="*/ 110 w 126"/>
                  <a:gd name="T7" fmla="*/ 35 h 43"/>
                  <a:gd name="T8" fmla="*/ 115 w 126"/>
                  <a:gd name="T9" fmla="*/ 38 h 43"/>
                  <a:gd name="T10" fmla="*/ 121 w 126"/>
                  <a:gd name="T11" fmla="*/ 41 h 43"/>
                  <a:gd name="T12" fmla="*/ 126 w 126"/>
                  <a:gd name="T13" fmla="*/ 43 h 43"/>
                  <a:gd name="T14" fmla="*/ 123 w 126"/>
                  <a:gd name="T15" fmla="*/ 38 h 43"/>
                  <a:gd name="T16" fmla="*/ 126 w 126"/>
                  <a:gd name="T17" fmla="*/ 30 h 43"/>
                  <a:gd name="T18" fmla="*/ 121 w 126"/>
                  <a:gd name="T19" fmla="*/ 27 h 43"/>
                  <a:gd name="T20" fmla="*/ 118 w 126"/>
                  <a:gd name="T21" fmla="*/ 27 h 43"/>
                  <a:gd name="T22" fmla="*/ 115 w 126"/>
                  <a:gd name="T23" fmla="*/ 27 h 43"/>
                  <a:gd name="T24" fmla="*/ 110 w 126"/>
                  <a:gd name="T25" fmla="*/ 27 h 43"/>
                  <a:gd name="T26" fmla="*/ 104 w 126"/>
                  <a:gd name="T27" fmla="*/ 24 h 43"/>
                  <a:gd name="T28" fmla="*/ 102 w 126"/>
                  <a:gd name="T29" fmla="*/ 19 h 43"/>
                  <a:gd name="T30" fmla="*/ 98 w 126"/>
                  <a:gd name="T31" fmla="*/ 14 h 43"/>
                  <a:gd name="T32" fmla="*/ 94 w 126"/>
                  <a:gd name="T33" fmla="*/ 12 h 43"/>
                  <a:gd name="T34" fmla="*/ 88 w 126"/>
                  <a:gd name="T35" fmla="*/ 11 h 43"/>
                  <a:gd name="T36" fmla="*/ 85 w 126"/>
                  <a:gd name="T37" fmla="*/ 9 h 43"/>
                  <a:gd name="T38" fmla="*/ 78 w 126"/>
                  <a:gd name="T39" fmla="*/ 6 h 43"/>
                  <a:gd name="T40" fmla="*/ 75 w 126"/>
                  <a:gd name="T41" fmla="*/ 12 h 43"/>
                  <a:gd name="T42" fmla="*/ 67 w 126"/>
                  <a:gd name="T43" fmla="*/ 16 h 43"/>
                  <a:gd name="T44" fmla="*/ 51 w 126"/>
                  <a:gd name="T45" fmla="*/ 14 h 43"/>
                  <a:gd name="T46" fmla="*/ 45 w 126"/>
                  <a:gd name="T47" fmla="*/ 11 h 43"/>
                  <a:gd name="T48" fmla="*/ 43 w 126"/>
                  <a:gd name="T49" fmla="*/ 4 h 43"/>
                  <a:gd name="T50" fmla="*/ 32 w 126"/>
                  <a:gd name="T51" fmla="*/ 3 h 43"/>
                  <a:gd name="T52" fmla="*/ 26 w 126"/>
                  <a:gd name="T53" fmla="*/ 1 h 43"/>
                  <a:gd name="T54" fmla="*/ 23 w 126"/>
                  <a:gd name="T55" fmla="*/ 3 h 43"/>
                  <a:gd name="T56" fmla="*/ 16 w 126"/>
                  <a:gd name="T57" fmla="*/ 1 h 43"/>
                  <a:gd name="T58" fmla="*/ 12 w 126"/>
                  <a:gd name="T59" fmla="*/ 0 h 43"/>
                  <a:gd name="T60" fmla="*/ 10 w 126"/>
                  <a:gd name="T61" fmla="*/ 6 h 43"/>
                  <a:gd name="T62" fmla="*/ 5 w 126"/>
                  <a:gd name="T63" fmla="*/ 9 h 43"/>
                  <a:gd name="T64" fmla="*/ 2 w 126"/>
                  <a:gd name="T65" fmla="*/ 12 h 43"/>
                  <a:gd name="T66" fmla="*/ 0 w 126"/>
                  <a:gd name="T67" fmla="*/ 12 h 43"/>
                  <a:gd name="T68" fmla="*/ 2 w 126"/>
                  <a:gd name="T69" fmla="*/ 14 h 43"/>
                  <a:gd name="T70" fmla="*/ 12 w 126"/>
                  <a:gd name="T71" fmla="*/ 14 h 43"/>
                  <a:gd name="T72" fmla="*/ 15 w 126"/>
                  <a:gd name="T73" fmla="*/ 17 h 43"/>
                  <a:gd name="T74" fmla="*/ 18 w 126"/>
                  <a:gd name="T75" fmla="*/ 16 h 43"/>
                  <a:gd name="T76" fmla="*/ 15 w 126"/>
                  <a:gd name="T77" fmla="*/ 20 h 43"/>
                  <a:gd name="T78" fmla="*/ 20 w 126"/>
                  <a:gd name="T79" fmla="*/ 22 h 43"/>
                  <a:gd name="T80" fmla="*/ 26 w 126"/>
                  <a:gd name="T81" fmla="*/ 22 h 43"/>
                  <a:gd name="T82" fmla="*/ 32 w 126"/>
                  <a:gd name="T83" fmla="*/ 24 h 43"/>
                  <a:gd name="T84" fmla="*/ 42 w 126"/>
                  <a:gd name="T85" fmla="*/ 28 h 43"/>
                  <a:gd name="T86" fmla="*/ 47 w 126"/>
                  <a:gd name="T87" fmla="*/ 25 h 43"/>
                  <a:gd name="T88" fmla="*/ 51 w 126"/>
                  <a:gd name="T89" fmla="*/ 28 h 43"/>
                  <a:gd name="T90" fmla="*/ 56 w 126"/>
                  <a:gd name="T91" fmla="*/ 27 h 43"/>
                  <a:gd name="T92" fmla="*/ 64 w 126"/>
                  <a:gd name="T93" fmla="*/ 28 h 43"/>
                  <a:gd name="T94" fmla="*/ 77 w 126"/>
                  <a:gd name="T95" fmla="*/ 35 h 43"/>
                  <a:gd name="T96" fmla="*/ 85 w 126"/>
                  <a:gd name="T97" fmla="*/ 35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6" h="43">
                    <a:moveTo>
                      <a:pt x="85" y="35"/>
                    </a:moveTo>
                    <a:lnTo>
                      <a:pt x="90" y="36"/>
                    </a:lnTo>
                    <a:lnTo>
                      <a:pt x="93" y="33"/>
                    </a:lnTo>
                    <a:lnTo>
                      <a:pt x="96" y="35"/>
                    </a:lnTo>
                    <a:lnTo>
                      <a:pt x="99" y="36"/>
                    </a:lnTo>
                    <a:lnTo>
                      <a:pt x="104" y="36"/>
                    </a:lnTo>
                    <a:lnTo>
                      <a:pt x="107" y="35"/>
                    </a:lnTo>
                    <a:lnTo>
                      <a:pt x="110" y="35"/>
                    </a:lnTo>
                    <a:lnTo>
                      <a:pt x="112" y="38"/>
                    </a:lnTo>
                    <a:lnTo>
                      <a:pt x="115" y="38"/>
                    </a:lnTo>
                    <a:lnTo>
                      <a:pt x="118" y="41"/>
                    </a:lnTo>
                    <a:lnTo>
                      <a:pt x="121" y="41"/>
                    </a:lnTo>
                    <a:lnTo>
                      <a:pt x="125" y="43"/>
                    </a:lnTo>
                    <a:lnTo>
                      <a:pt x="126" y="43"/>
                    </a:lnTo>
                    <a:lnTo>
                      <a:pt x="125" y="38"/>
                    </a:lnTo>
                    <a:lnTo>
                      <a:pt x="123" y="38"/>
                    </a:lnTo>
                    <a:lnTo>
                      <a:pt x="125" y="35"/>
                    </a:lnTo>
                    <a:lnTo>
                      <a:pt x="126" y="30"/>
                    </a:lnTo>
                    <a:lnTo>
                      <a:pt x="125" y="27"/>
                    </a:lnTo>
                    <a:lnTo>
                      <a:pt x="121" y="27"/>
                    </a:lnTo>
                    <a:lnTo>
                      <a:pt x="121" y="27"/>
                    </a:lnTo>
                    <a:lnTo>
                      <a:pt x="118" y="27"/>
                    </a:lnTo>
                    <a:lnTo>
                      <a:pt x="117" y="27"/>
                    </a:lnTo>
                    <a:lnTo>
                      <a:pt x="115" y="27"/>
                    </a:lnTo>
                    <a:lnTo>
                      <a:pt x="112" y="27"/>
                    </a:lnTo>
                    <a:lnTo>
                      <a:pt x="110" y="27"/>
                    </a:lnTo>
                    <a:lnTo>
                      <a:pt x="107" y="25"/>
                    </a:lnTo>
                    <a:lnTo>
                      <a:pt x="104" y="24"/>
                    </a:lnTo>
                    <a:lnTo>
                      <a:pt x="104" y="22"/>
                    </a:lnTo>
                    <a:lnTo>
                      <a:pt x="102" y="19"/>
                    </a:lnTo>
                    <a:lnTo>
                      <a:pt x="101" y="14"/>
                    </a:lnTo>
                    <a:lnTo>
                      <a:pt x="98" y="14"/>
                    </a:lnTo>
                    <a:lnTo>
                      <a:pt x="96" y="16"/>
                    </a:lnTo>
                    <a:lnTo>
                      <a:pt x="94" y="12"/>
                    </a:lnTo>
                    <a:lnTo>
                      <a:pt x="91" y="12"/>
                    </a:lnTo>
                    <a:lnTo>
                      <a:pt x="88" y="11"/>
                    </a:lnTo>
                    <a:lnTo>
                      <a:pt x="86" y="9"/>
                    </a:lnTo>
                    <a:lnTo>
                      <a:pt x="85" y="9"/>
                    </a:lnTo>
                    <a:lnTo>
                      <a:pt x="82" y="9"/>
                    </a:lnTo>
                    <a:lnTo>
                      <a:pt x="78" y="6"/>
                    </a:lnTo>
                    <a:lnTo>
                      <a:pt x="75" y="6"/>
                    </a:lnTo>
                    <a:lnTo>
                      <a:pt x="75" y="12"/>
                    </a:lnTo>
                    <a:lnTo>
                      <a:pt x="74" y="14"/>
                    </a:lnTo>
                    <a:lnTo>
                      <a:pt x="67" y="16"/>
                    </a:lnTo>
                    <a:lnTo>
                      <a:pt x="59" y="14"/>
                    </a:lnTo>
                    <a:lnTo>
                      <a:pt x="51" y="14"/>
                    </a:lnTo>
                    <a:lnTo>
                      <a:pt x="47" y="12"/>
                    </a:lnTo>
                    <a:lnTo>
                      <a:pt x="45" y="11"/>
                    </a:lnTo>
                    <a:lnTo>
                      <a:pt x="45" y="8"/>
                    </a:lnTo>
                    <a:lnTo>
                      <a:pt x="43" y="4"/>
                    </a:lnTo>
                    <a:lnTo>
                      <a:pt x="37" y="4"/>
                    </a:lnTo>
                    <a:lnTo>
                      <a:pt x="32" y="3"/>
                    </a:lnTo>
                    <a:lnTo>
                      <a:pt x="31" y="1"/>
                    </a:lnTo>
                    <a:lnTo>
                      <a:pt x="26" y="1"/>
                    </a:lnTo>
                    <a:lnTo>
                      <a:pt x="24" y="3"/>
                    </a:lnTo>
                    <a:lnTo>
                      <a:pt x="23" y="3"/>
                    </a:lnTo>
                    <a:lnTo>
                      <a:pt x="21" y="1"/>
                    </a:lnTo>
                    <a:lnTo>
                      <a:pt x="16" y="1"/>
                    </a:lnTo>
                    <a:lnTo>
                      <a:pt x="13" y="1"/>
                    </a:lnTo>
                    <a:lnTo>
                      <a:pt x="12" y="0"/>
                    </a:lnTo>
                    <a:lnTo>
                      <a:pt x="10" y="3"/>
                    </a:lnTo>
                    <a:lnTo>
                      <a:pt x="10" y="6"/>
                    </a:lnTo>
                    <a:lnTo>
                      <a:pt x="8" y="9"/>
                    </a:lnTo>
                    <a:lnTo>
                      <a:pt x="5" y="9"/>
                    </a:lnTo>
                    <a:lnTo>
                      <a:pt x="5" y="12"/>
                    </a:lnTo>
                    <a:lnTo>
                      <a:pt x="2" y="12"/>
                    </a:lnTo>
                    <a:lnTo>
                      <a:pt x="2" y="11"/>
                    </a:lnTo>
                    <a:lnTo>
                      <a:pt x="0" y="12"/>
                    </a:lnTo>
                    <a:lnTo>
                      <a:pt x="0" y="14"/>
                    </a:lnTo>
                    <a:lnTo>
                      <a:pt x="2" y="14"/>
                    </a:lnTo>
                    <a:lnTo>
                      <a:pt x="8" y="14"/>
                    </a:lnTo>
                    <a:lnTo>
                      <a:pt x="12" y="14"/>
                    </a:lnTo>
                    <a:lnTo>
                      <a:pt x="13" y="16"/>
                    </a:lnTo>
                    <a:lnTo>
                      <a:pt x="15" y="17"/>
                    </a:lnTo>
                    <a:lnTo>
                      <a:pt x="16" y="16"/>
                    </a:lnTo>
                    <a:lnTo>
                      <a:pt x="18" y="16"/>
                    </a:lnTo>
                    <a:lnTo>
                      <a:pt x="16" y="17"/>
                    </a:lnTo>
                    <a:lnTo>
                      <a:pt x="15" y="20"/>
                    </a:lnTo>
                    <a:lnTo>
                      <a:pt x="16" y="22"/>
                    </a:lnTo>
                    <a:lnTo>
                      <a:pt x="20" y="22"/>
                    </a:lnTo>
                    <a:lnTo>
                      <a:pt x="23" y="24"/>
                    </a:lnTo>
                    <a:lnTo>
                      <a:pt x="26" y="22"/>
                    </a:lnTo>
                    <a:lnTo>
                      <a:pt x="27" y="24"/>
                    </a:lnTo>
                    <a:lnTo>
                      <a:pt x="32" y="24"/>
                    </a:lnTo>
                    <a:lnTo>
                      <a:pt x="37" y="27"/>
                    </a:lnTo>
                    <a:lnTo>
                      <a:pt x="42" y="28"/>
                    </a:lnTo>
                    <a:lnTo>
                      <a:pt x="45" y="25"/>
                    </a:lnTo>
                    <a:lnTo>
                      <a:pt x="47" y="25"/>
                    </a:lnTo>
                    <a:lnTo>
                      <a:pt x="50" y="28"/>
                    </a:lnTo>
                    <a:lnTo>
                      <a:pt x="51" y="28"/>
                    </a:lnTo>
                    <a:lnTo>
                      <a:pt x="53" y="27"/>
                    </a:lnTo>
                    <a:lnTo>
                      <a:pt x="56" y="27"/>
                    </a:lnTo>
                    <a:lnTo>
                      <a:pt x="59" y="28"/>
                    </a:lnTo>
                    <a:lnTo>
                      <a:pt x="64" y="28"/>
                    </a:lnTo>
                    <a:lnTo>
                      <a:pt x="70" y="33"/>
                    </a:lnTo>
                    <a:lnTo>
                      <a:pt x="77" y="35"/>
                    </a:lnTo>
                    <a:lnTo>
                      <a:pt x="80" y="33"/>
                    </a:lnTo>
                    <a:lnTo>
                      <a:pt x="85" y="35"/>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5" name="Freeform 601">
                <a:extLst>
                  <a:ext uri="{FF2B5EF4-FFF2-40B4-BE49-F238E27FC236}">
                    <a16:creationId xmlns:a16="http://schemas.microsoft.com/office/drawing/2014/main" id="{9FA05FF0-D4FE-4F80-8D8A-7FAE00737429}"/>
                  </a:ext>
                </a:extLst>
              </p:cNvPr>
              <p:cNvSpPr>
                <a:spLocks/>
              </p:cNvSpPr>
              <p:nvPr/>
            </p:nvSpPr>
            <p:spPr bwMode="auto">
              <a:xfrm>
                <a:off x="6164" y="2414"/>
                <a:ext cx="6" cy="8"/>
              </a:xfrm>
              <a:custGeom>
                <a:avLst/>
                <a:gdLst>
                  <a:gd name="T0" fmla="*/ 4 w 6"/>
                  <a:gd name="T1" fmla="*/ 0 h 8"/>
                  <a:gd name="T2" fmla="*/ 3 w 6"/>
                  <a:gd name="T3" fmla="*/ 2 h 8"/>
                  <a:gd name="T4" fmla="*/ 1 w 6"/>
                  <a:gd name="T5" fmla="*/ 2 h 8"/>
                  <a:gd name="T6" fmla="*/ 0 w 6"/>
                  <a:gd name="T7" fmla="*/ 3 h 8"/>
                  <a:gd name="T8" fmla="*/ 3 w 6"/>
                  <a:gd name="T9" fmla="*/ 5 h 8"/>
                  <a:gd name="T10" fmla="*/ 3 w 6"/>
                  <a:gd name="T11" fmla="*/ 8 h 8"/>
                  <a:gd name="T12" fmla="*/ 6 w 6"/>
                  <a:gd name="T13" fmla="*/ 8 h 8"/>
                  <a:gd name="T14" fmla="*/ 6 w 6"/>
                  <a:gd name="T15" fmla="*/ 3 h 8"/>
                  <a:gd name="T16" fmla="*/ 4 w 6"/>
                  <a:gd name="T17" fmla="*/ 2 h 8"/>
                  <a:gd name="T18" fmla="*/ 6 w 6"/>
                  <a:gd name="T19" fmla="*/ 0 h 8"/>
                  <a:gd name="T20" fmla="*/ 4 w 6"/>
                  <a:gd name="T21"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8">
                    <a:moveTo>
                      <a:pt x="4" y="0"/>
                    </a:moveTo>
                    <a:lnTo>
                      <a:pt x="3" y="2"/>
                    </a:lnTo>
                    <a:lnTo>
                      <a:pt x="1" y="2"/>
                    </a:lnTo>
                    <a:lnTo>
                      <a:pt x="0" y="3"/>
                    </a:lnTo>
                    <a:lnTo>
                      <a:pt x="3" y="5"/>
                    </a:lnTo>
                    <a:lnTo>
                      <a:pt x="3" y="8"/>
                    </a:lnTo>
                    <a:lnTo>
                      <a:pt x="6" y="8"/>
                    </a:lnTo>
                    <a:lnTo>
                      <a:pt x="6" y="3"/>
                    </a:lnTo>
                    <a:lnTo>
                      <a:pt x="4" y="2"/>
                    </a:lnTo>
                    <a:lnTo>
                      <a:pt x="6" y="0"/>
                    </a:lnTo>
                    <a:lnTo>
                      <a:pt x="4"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6" name="Freeform 602">
                <a:extLst>
                  <a:ext uri="{FF2B5EF4-FFF2-40B4-BE49-F238E27FC236}">
                    <a16:creationId xmlns:a16="http://schemas.microsoft.com/office/drawing/2014/main" id="{5FCF5182-5F14-41C1-8967-A84BD4001CD1}"/>
                  </a:ext>
                </a:extLst>
              </p:cNvPr>
              <p:cNvSpPr>
                <a:spLocks/>
              </p:cNvSpPr>
              <p:nvPr/>
            </p:nvSpPr>
            <p:spPr bwMode="auto">
              <a:xfrm>
                <a:off x="6167" y="2435"/>
                <a:ext cx="8" cy="5"/>
              </a:xfrm>
              <a:custGeom>
                <a:avLst/>
                <a:gdLst>
                  <a:gd name="T0" fmla="*/ 6 w 8"/>
                  <a:gd name="T1" fmla="*/ 5 h 5"/>
                  <a:gd name="T2" fmla="*/ 8 w 8"/>
                  <a:gd name="T3" fmla="*/ 3 h 5"/>
                  <a:gd name="T4" fmla="*/ 3 w 8"/>
                  <a:gd name="T5" fmla="*/ 0 h 5"/>
                  <a:gd name="T6" fmla="*/ 1 w 8"/>
                  <a:gd name="T7" fmla="*/ 0 h 5"/>
                  <a:gd name="T8" fmla="*/ 0 w 8"/>
                  <a:gd name="T9" fmla="*/ 1 h 5"/>
                  <a:gd name="T10" fmla="*/ 1 w 8"/>
                  <a:gd name="T11" fmla="*/ 3 h 5"/>
                  <a:gd name="T12" fmla="*/ 3 w 8"/>
                  <a:gd name="T13" fmla="*/ 3 h 5"/>
                  <a:gd name="T14" fmla="*/ 6 w 8"/>
                  <a:gd name="T15" fmla="*/ 5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5">
                    <a:moveTo>
                      <a:pt x="6" y="5"/>
                    </a:moveTo>
                    <a:lnTo>
                      <a:pt x="8" y="3"/>
                    </a:lnTo>
                    <a:lnTo>
                      <a:pt x="3" y="0"/>
                    </a:lnTo>
                    <a:lnTo>
                      <a:pt x="1" y="0"/>
                    </a:lnTo>
                    <a:lnTo>
                      <a:pt x="0" y="1"/>
                    </a:lnTo>
                    <a:lnTo>
                      <a:pt x="1" y="3"/>
                    </a:lnTo>
                    <a:lnTo>
                      <a:pt x="3" y="3"/>
                    </a:lnTo>
                    <a:lnTo>
                      <a:pt x="6" y="5"/>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7" name="Freeform 603">
                <a:extLst>
                  <a:ext uri="{FF2B5EF4-FFF2-40B4-BE49-F238E27FC236}">
                    <a16:creationId xmlns:a16="http://schemas.microsoft.com/office/drawing/2014/main" id="{4AA6DB7C-C436-4D78-A107-8CDF6A17C43D}"/>
                  </a:ext>
                </a:extLst>
              </p:cNvPr>
              <p:cNvSpPr>
                <a:spLocks/>
              </p:cNvSpPr>
              <p:nvPr/>
            </p:nvSpPr>
            <p:spPr bwMode="auto">
              <a:xfrm>
                <a:off x="6159" y="2414"/>
                <a:ext cx="3" cy="5"/>
              </a:xfrm>
              <a:custGeom>
                <a:avLst/>
                <a:gdLst>
                  <a:gd name="T0" fmla="*/ 1 w 3"/>
                  <a:gd name="T1" fmla="*/ 5 h 5"/>
                  <a:gd name="T2" fmla="*/ 3 w 3"/>
                  <a:gd name="T3" fmla="*/ 2 h 5"/>
                  <a:gd name="T4" fmla="*/ 3 w 3"/>
                  <a:gd name="T5" fmla="*/ 0 h 5"/>
                  <a:gd name="T6" fmla="*/ 0 w 3"/>
                  <a:gd name="T7" fmla="*/ 3 h 5"/>
                  <a:gd name="T8" fmla="*/ 1 w 3"/>
                  <a:gd name="T9" fmla="*/ 5 h 5"/>
                </a:gdLst>
                <a:ahLst/>
                <a:cxnLst>
                  <a:cxn ang="0">
                    <a:pos x="T0" y="T1"/>
                  </a:cxn>
                  <a:cxn ang="0">
                    <a:pos x="T2" y="T3"/>
                  </a:cxn>
                  <a:cxn ang="0">
                    <a:pos x="T4" y="T5"/>
                  </a:cxn>
                  <a:cxn ang="0">
                    <a:pos x="T6" y="T7"/>
                  </a:cxn>
                  <a:cxn ang="0">
                    <a:pos x="T8" y="T9"/>
                  </a:cxn>
                </a:cxnLst>
                <a:rect l="0" t="0" r="r" b="b"/>
                <a:pathLst>
                  <a:path w="3" h="5">
                    <a:moveTo>
                      <a:pt x="1" y="5"/>
                    </a:moveTo>
                    <a:lnTo>
                      <a:pt x="3" y="2"/>
                    </a:lnTo>
                    <a:lnTo>
                      <a:pt x="3" y="0"/>
                    </a:lnTo>
                    <a:lnTo>
                      <a:pt x="0" y="3"/>
                    </a:lnTo>
                    <a:lnTo>
                      <a:pt x="1" y="5"/>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8" name="Freeform 604">
                <a:extLst>
                  <a:ext uri="{FF2B5EF4-FFF2-40B4-BE49-F238E27FC236}">
                    <a16:creationId xmlns:a16="http://schemas.microsoft.com/office/drawing/2014/main" id="{892EF461-5B89-4E0F-882E-0BF04791109B}"/>
                  </a:ext>
                </a:extLst>
              </p:cNvPr>
              <p:cNvSpPr>
                <a:spLocks/>
              </p:cNvSpPr>
              <p:nvPr/>
            </p:nvSpPr>
            <p:spPr bwMode="auto">
              <a:xfrm>
                <a:off x="6165" y="2440"/>
                <a:ext cx="5" cy="4"/>
              </a:xfrm>
              <a:custGeom>
                <a:avLst/>
                <a:gdLst>
                  <a:gd name="T0" fmla="*/ 5 w 5"/>
                  <a:gd name="T1" fmla="*/ 3 h 4"/>
                  <a:gd name="T2" fmla="*/ 3 w 5"/>
                  <a:gd name="T3" fmla="*/ 0 h 4"/>
                  <a:gd name="T4" fmla="*/ 2 w 5"/>
                  <a:gd name="T5" fmla="*/ 0 h 4"/>
                  <a:gd name="T6" fmla="*/ 0 w 5"/>
                  <a:gd name="T7" fmla="*/ 3 h 4"/>
                  <a:gd name="T8" fmla="*/ 2 w 5"/>
                  <a:gd name="T9" fmla="*/ 4 h 4"/>
                  <a:gd name="T10" fmla="*/ 5 w 5"/>
                  <a:gd name="T11" fmla="*/ 3 h 4"/>
                </a:gdLst>
                <a:ahLst/>
                <a:cxnLst>
                  <a:cxn ang="0">
                    <a:pos x="T0" y="T1"/>
                  </a:cxn>
                  <a:cxn ang="0">
                    <a:pos x="T2" y="T3"/>
                  </a:cxn>
                  <a:cxn ang="0">
                    <a:pos x="T4" y="T5"/>
                  </a:cxn>
                  <a:cxn ang="0">
                    <a:pos x="T6" y="T7"/>
                  </a:cxn>
                  <a:cxn ang="0">
                    <a:pos x="T8" y="T9"/>
                  </a:cxn>
                  <a:cxn ang="0">
                    <a:pos x="T10" y="T11"/>
                  </a:cxn>
                </a:cxnLst>
                <a:rect l="0" t="0" r="r" b="b"/>
                <a:pathLst>
                  <a:path w="5" h="4">
                    <a:moveTo>
                      <a:pt x="5" y="3"/>
                    </a:moveTo>
                    <a:lnTo>
                      <a:pt x="3" y="0"/>
                    </a:lnTo>
                    <a:lnTo>
                      <a:pt x="2" y="0"/>
                    </a:lnTo>
                    <a:lnTo>
                      <a:pt x="0" y="3"/>
                    </a:lnTo>
                    <a:lnTo>
                      <a:pt x="2" y="4"/>
                    </a:lnTo>
                    <a:lnTo>
                      <a:pt x="5" y="3"/>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9" name="Freeform 605">
                <a:extLst>
                  <a:ext uri="{FF2B5EF4-FFF2-40B4-BE49-F238E27FC236}">
                    <a16:creationId xmlns:a16="http://schemas.microsoft.com/office/drawing/2014/main" id="{444483E9-BFF9-4710-8434-E2173DC56D84}"/>
                  </a:ext>
                </a:extLst>
              </p:cNvPr>
              <p:cNvSpPr>
                <a:spLocks/>
              </p:cNvSpPr>
              <p:nvPr/>
            </p:nvSpPr>
            <p:spPr bwMode="auto">
              <a:xfrm>
                <a:off x="6495" y="2484"/>
                <a:ext cx="5" cy="3"/>
              </a:xfrm>
              <a:custGeom>
                <a:avLst/>
                <a:gdLst>
                  <a:gd name="T0" fmla="*/ 3 w 5"/>
                  <a:gd name="T1" fmla="*/ 3 h 3"/>
                  <a:gd name="T2" fmla="*/ 5 w 5"/>
                  <a:gd name="T3" fmla="*/ 0 h 3"/>
                  <a:gd name="T4" fmla="*/ 5 w 5"/>
                  <a:gd name="T5" fmla="*/ 0 h 3"/>
                  <a:gd name="T6" fmla="*/ 3 w 5"/>
                  <a:gd name="T7" fmla="*/ 2 h 3"/>
                  <a:gd name="T8" fmla="*/ 0 w 5"/>
                  <a:gd name="T9" fmla="*/ 2 h 3"/>
                  <a:gd name="T10" fmla="*/ 2 w 5"/>
                  <a:gd name="T11" fmla="*/ 3 h 3"/>
                  <a:gd name="T12" fmla="*/ 3 w 5"/>
                  <a:gd name="T13" fmla="*/ 3 h 3"/>
                  <a:gd name="T14" fmla="*/ 3 w 5"/>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3">
                    <a:moveTo>
                      <a:pt x="3" y="3"/>
                    </a:moveTo>
                    <a:lnTo>
                      <a:pt x="5" y="0"/>
                    </a:lnTo>
                    <a:lnTo>
                      <a:pt x="5" y="0"/>
                    </a:lnTo>
                    <a:lnTo>
                      <a:pt x="3" y="2"/>
                    </a:lnTo>
                    <a:lnTo>
                      <a:pt x="0" y="2"/>
                    </a:lnTo>
                    <a:lnTo>
                      <a:pt x="2" y="3"/>
                    </a:lnTo>
                    <a:lnTo>
                      <a:pt x="3" y="3"/>
                    </a:lnTo>
                    <a:lnTo>
                      <a:pt x="3" y="3"/>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0" name="Freeform 606">
                <a:extLst>
                  <a:ext uri="{FF2B5EF4-FFF2-40B4-BE49-F238E27FC236}">
                    <a16:creationId xmlns:a16="http://schemas.microsoft.com/office/drawing/2014/main" id="{62B64B77-7FA7-489D-9D50-BA8B05003EB5}"/>
                  </a:ext>
                </a:extLst>
              </p:cNvPr>
              <p:cNvSpPr>
                <a:spLocks/>
              </p:cNvSpPr>
              <p:nvPr/>
            </p:nvSpPr>
            <p:spPr bwMode="auto">
              <a:xfrm>
                <a:off x="6122" y="2403"/>
                <a:ext cx="7" cy="5"/>
              </a:xfrm>
              <a:custGeom>
                <a:avLst/>
                <a:gdLst>
                  <a:gd name="T0" fmla="*/ 3 w 7"/>
                  <a:gd name="T1" fmla="*/ 1 h 5"/>
                  <a:gd name="T2" fmla="*/ 0 w 7"/>
                  <a:gd name="T3" fmla="*/ 1 h 5"/>
                  <a:gd name="T4" fmla="*/ 2 w 7"/>
                  <a:gd name="T5" fmla="*/ 5 h 5"/>
                  <a:gd name="T6" fmla="*/ 5 w 7"/>
                  <a:gd name="T7" fmla="*/ 5 h 5"/>
                  <a:gd name="T8" fmla="*/ 7 w 7"/>
                  <a:gd name="T9" fmla="*/ 1 h 5"/>
                  <a:gd name="T10" fmla="*/ 5 w 7"/>
                  <a:gd name="T11" fmla="*/ 0 h 5"/>
                  <a:gd name="T12" fmla="*/ 3 w 7"/>
                  <a:gd name="T13" fmla="*/ 1 h 5"/>
                </a:gdLst>
                <a:ahLst/>
                <a:cxnLst>
                  <a:cxn ang="0">
                    <a:pos x="T0" y="T1"/>
                  </a:cxn>
                  <a:cxn ang="0">
                    <a:pos x="T2" y="T3"/>
                  </a:cxn>
                  <a:cxn ang="0">
                    <a:pos x="T4" y="T5"/>
                  </a:cxn>
                  <a:cxn ang="0">
                    <a:pos x="T6" y="T7"/>
                  </a:cxn>
                  <a:cxn ang="0">
                    <a:pos x="T8" y="T9"/>
                  </a:cxn>
                  <a:cxn ang="0">
                    <a:pos x="T10" y="T11"/>
                  </a:cxn>
                  <a:cxn ang="0">
                    <a:pos x="T12" y="T13"/>
                  </a:cxn>
                </a:cxnLst>
                <a:rect l="0" t="0" r="r" b="b"/>
                <a:pathLst>
                  <a:path w="7" h="5">
                    <a:moveTo>
                      <a:pt x="3" y="1"/>
                    </a:moveTo>
                    <a:lnTo>
                      <a:pt x="0" y="1"/>
                    </a:lnTo>
                    <a:lnTo>
                      <a:pt x="2" y="5"/>
                    </a:lnTo>
                    <a:lnTo>
                      <a:pt x="5" y="5"/>
                    </a:lnTo>
                    <a:lnTo>
                      <a:pt x="7" y="1"/>
                    </a:lnTo>
                    <a:lnTo>
                      <a:pt x="5" y="0"/>
                    </a:lnTo>
                    <a:lnTo>
                      <a:pt x="3" y="1"/>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9" name="Group 808">
              <a:extLst>
                <a:ext uri="{FF2B5EF4-FFF2-40B4-BE49-F238E27FC236}">
                  <a16:creationId xmlns:a16="http://schemas.microsoft.com/office/drawing/2014/main" id="{546BF03D-BFEF-468F-8B51-952B6D238BFD}"/>
                </a:ext>
              </a:extLst>
            </p:cNvPr>
            <p:cNvGrpSpPr>
              <a:grpSpLocks/>
            </p:cNvGrpSpPr>
            <p:nvPr/>
          </p:nvGrpSpPr>
          <p:grpSpPr bwMode="auto">
            <a:xfrm>
              <a:off x="4556" y="1173"/>
              <a:ext cx="1942" cy="1420"/>
              <a:chOff x="4556" y="1173"/>
              <a:chExt cx="1942" cy="1420"/>
            </a:xfrm>
          </p:grpSpPr>
          <p:sp>
            <p:nvSpPr>
              <p:cNvPr id="781" name="Freeform 608">
                <a:extLst>
                  <a:ext uri="{FF2B5EF4-FFF2-40B4-BE49-F238E27FC236}">
                    <a16:creationId xmlns:a16="http://schemas.microsoft.com/office/drawing/2014/main" id="{70B44289-5CE9-4F76-949E-E9475ADDBDE8}"/>
                  </a:ext>
                </a:extLst>
              </p:cNvPr>
              <p:cNvSpPr>
                <a:spLocks/>
              </p:cNvSpPr>
              <p:nvPr/>
            </p:nvSpPr>
            <p:spPr bwMode="auto">
              <a:xfrm>
                <a:off x="6191" y="2389"/>
                <a:ext cx="1" cy="3"/>
              </a:xfrm>
              <a:custGeom>
                <a:avLst/>
                <a:gdLst>
                  <a:gd name="T0" fmla="*/ 0 w 1"/>
                  <a:gd name="T1" fmla="*/ 3 h 3"/>
                  <a:gd name="T2" fmla="*/ 1 w 1"/>
                  <a:gd name="T3" fmla="*/ 1 h 3"/>
                  <a:gd name="T4" fmla="*/ 0 w 1"/>
                  <a:gd name="T5" fmla="*/ 0 h 3"/>
                  <a:gd name="T6" fmla="*/ 0 w 1"/>
                  <a:gd name="T7" fmla="*/ 3 h 3"/>
                </a:gdLst>
                <a:ahLst/>
                <a:cxnLst>
                  <a:cxn ang="0">
                    <a:pos x="T0" y="T1"/>
                  </a:cxn>
                  <a:cxn ang="0">
                    <a:pos x="T2" y="T3"/>
                  </a:cxn>
                  <a:cxn ang="0">
                    <a:pos x="T4" y="T5"/>
                  </a:cxn>
                  <a:cxn ang="0">
                    <a:pos x="T6" y="T7"/>
                  </a:cxn>
                </a:cxnLst>
                <a:rect l="0" t="0" r="r" b="b"/>
                <a:pathLst>
                  <a:path w="1" h="3">
                    <a:moveTo>
                      <a:pt x="0" y="3"/>
                    </a:moveTo>
                    <a:lnTo>
                      <a:pt x="1" y="1"/>
                    </a:lnTo>
                    <a:lnTo>
                      <a:pt x="0" y="0"/>
                    </a:lnTo>
                    <a:lnTo>
                      <a:pt x="0" y="3"/>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2" name="Freeform 609">
                <a:extLst>
                  <a:ext uri="{FF2B5EF4-FFF2-40B4-BE49-F238E27FC236}">
                    <a16:creationId xmlns:a16="http://schemas.microsoft.com/office/drawing/2014/main" id="{82DC8BD6-05E0-41BA-A014-1E7BFE6C6A72}"/>
                  </a:ext>
                </a:extLst>
              </p:cNvPr>
              <p:cNvSpPr>
                <a:spLocks/>
              </p:cNvSpPr>
              <p:nvPr/>
            </p:nvSpPr>
            <p:spPr bwMode="auto">
              <a:xfrm>
                <a:off x="6132" y="2411"/>
                <a:ext cx="6" cy="6"/>
              </a:xfrm>
              <a:custGeom>
                <a:avLst/>
                <a:gdLst>
                  <a:gd name="T0" fmla="*/ 1 w 6"/>
                  <a:gd name="T1" fmla="*/ 0 h 6"/>
                  <a:gd name="T2" fmla="*/ 0 w 6"/>
                  <a:gd name="T3" fmla="*/ 0 h 6"/>
                  <a:gd name="T4" fmla="*/ 5 w 6"/>
                  <a:gd name="T5" fmla="*/ 5 h 6"/>
                  <a:gd name="T6" fmla="*/ 5 w 6"/>
                  <a:gd name="T7" fmla="*/ 6 h 6"/>
                  <a:gd name="T8" fmla="*/ 6 w 6"/>
                  <a:gd name="T9" fmla="*/ 3 h 6"/>
                  <a:gd name="T10" fmla="*/ 6 w 6"/>
                  <a:gd name="T11" fmla="*/ 1 h 6"/>
                  <a:gd name="T12" fmla="*/ 1 w 6"/>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6" h="6">
                    <a:moveTo>
                      <a:pt x="1" y="0"/>
                    </a:moveTo>
                    <a:lnTo>
                      <a:pt x="0" y="0"/>
                    </a:lnTo>
                    <a:lnTo>
                      <a:pt x="5" y="5"/>
                    </a:lnTo>
                    <a:lnTo>
                      <a:pt x="5" y="6"/>
                    </a:lnTo>
                    <a:lnTo>
                      <a:pt x="6" y="3"/>
                    </a:lnTo>
                    <a:lnTo>
                      <a:pt x="6" y="1"/>
                    </a:lnTo>
                    <a:lnTo>
                      <a:pt x="1"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3" name="Freeform 610">
                <a:extLst>
                  <a:ext uri="{FF2B5EF4-FFF2-40B4-BE49-F238E27FC236}">
                    <a16:creationId xmlns:a16="http://schemas.microsoft.com/office/drawing/2014/main" id="{2B543144-8BE4-4EE7-BF30-9A4D92B390F2}"/>
                  </a:ext>
                </a:extLst>
              </p:cNvPr>
              <p:cNvSpPr>
                <a:spLocks/>
              </p:cNvSpPr>
              <p:nvPr/>
            </p:nvSpPr>
            <p:spPr bwMode="auto">
              <a:xfrm>
                <a:off x="6041" y="2390"/>
                <a:ext cx="5" cy="5"/>
              </a:xfrm>
              <a:custGeom>
                <a:avLst/>
                <a:gdLst>
                  <a:gd name="T0" fmla="*/ 2 w 5"/>
                  <a:gd name="T1" fmla="*/ 0 h 5"/>
                  <a:gd name="T2" fmla="*/ 0 w 5"/>
                  <a:gd name="T3" fmla="*/ 0 h 5"/>
                  <a:gd name="T4" fmla="*/ 0 w 5"/>
                  <a:gd name="T5" fmla="*/ 3 h 5"/>
                  <a:gd name="T6" fmla="*/ 2 w 5"/>
                  <a:gd name="T7" fmla="*/ 5 h 5"/>
                  <a:gd name="T8" fmla="*/ 5 w 5"/>
                  <a:gd name="T9" fmla="*/ 3 h 5"/>
                  <a:gd name="T10" fmla="*/ 3 w 5"/>
                  <a:gd name="T11" fmla="*/ 2 h 5"/>
                  <a:gd name="T12" fmla="*/ 2 w 5"/>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5" h="5">
                    <a:moveTo>
                      <a:pt x="2" y="0"/>
                    </a:moveTo>
                    <a:lnTo>
                      <a:pt x="0" y="0"/>
                    </a:lnTo>
                    <a:lnTo>
                      <a:pt x="0" y="3"/>
                    </a:lnTo>
                    <a:lnTo>
                      <a:pt x="2" y="5"/>
                    </a:lnTo>
                    <a:lnTo>
                      <a:pt x="5" y="3"/>
                    </a:lnTo>
                    <a:lnTo>
                      <a:pt x="3" y="2"/>
                    </a:lnTo>
                    <a:lnTo>
                      <a:pt x="2"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4" name="Freeform 611">
                <a:extLst>
                  <a:ext uri="{FF2B5EF4-FFF2-40B4-BE49-F238E27FC236}">
                    <a16:creationId xmlns:a16="http://schemas.microsoft.com/office/drawing/2014/main" id="{01D15F99-117B-48A7-BCA1-3526AAA5CD99}"/>
                  </a:ext>
                </a:extLst>
              </p:cNvPr>
              <p:cNvSpPr>
                <a:spLocks/>
              </p:cNvSpPr>
              <p:nvPr/>
            </p:nvSpPr>
            <p:spPr bwMode="auto">
              <a:xfrm>
                <a:off x="6138" y="2416"/>
                <a:ext cx="10" cy="8"/>
              </a:xfrm>
              <a:custGeom>
                <a:avLst/>
                <a:gdLst>
                  <a:gd name="T0" fmla="*/ 5 w 10"/>
                  <a:gd name="T1" fmla="*/ 6 h 8"/>
                  <a:gd name="T2" fmla="*/ 8 w 10"/>
                  <a:gd name="T3" fmla="*/ 8 h 8"/>
                  <a:gd name="T4" fmla="*/ 10 w 10"/>
                  <a:gd name="T5" fmla="*/ 6 h 8"/>
                  <a:gd name="T6" fmla="*/ 10 w 10"/>
                  <a:gd name="T7" fmla="*/ 3 h 8"/>
                  <a:gd name="T8" fmla="*/ 7 w 10"/>
                  <a:gd name="T9" fmla="*/ 0 h 8"/>
                  <a:gd name="T10" fmla="*/ 2 w 10"/>
                  <a:gd name="T11" fmla="*/ 0 h 8"/>
                  <a:gd name="T12" fmla="*/ 0 w 10"/>
                  <a:gd name="T13" fmla="*/ 3 h 8"/>
                  <a:gd name="T14" fmla="*/ 0 w 10"/>
                  <a:gd name="T15" fmla="*/ 6 h 8"/>
                  <a:gd name="T16" fmla="*/ 5 w 10"/>
                  <a:gd name="T17"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8">
                    <a:moveTo>
                      <a:pt x="5" y="6"/>
                    </a:moveTo>
                    <a:lnTo>
                      <a:pt x="8" y="8"/>
                    </a:lnTo>
                    <a:lnTo>
                      <a:pt x="10" y="6"/>
                    </a:lnTo>
                    <a:lnTo>
                      <a:pt x="10" y="3"/>
                    </a:lnTo>
                    <a:lnTo>
                      <a:pt x="7" y="0"/>
                    </a:lnTo>
                    <a:lnTo>
                      <a:pt x="2" y="0"/>
                    </a:lnTo>
                    <a:lnTo>
                      <a:pt x="0" y="3"/>
                    </a:lnTo>
                    <a:lnTo>
                      <a:pt x="0" y="6"/>
                    </a:lnTo>
                    <a:lnTo>
                      <a:pt x="5" y="6"/>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5" name="Freeform 612">
                <a:extLst>
                  <a:ext uri="{FF2B5EF4-FFF2-40B4-BE49-F238E27FC236}">
                    <a16:creationId xmlns:a16="http://schemas.microsoft.com/office/drawing/2014/main" id="{F5CFCB41-02D7-4A03-96C4-C1423B508DBA}"/>
                  </a:ext>
                </a:extLst>
              </p:cNvPr>
              <p:cNvSpPr>
                <a:spLocks/>
              </p:cNvSpPr>
              <p:nvPr/>
            </p:nvSpPr>
            <p:spPr bwMode="auto">
              <a:xfrm>
                <a:off x="6215" y="2368"/>
                <a:ext cx="6" cy="8"/>
              </a:xfrm>
              <a:custGeom>
                <a:avLst/>
                <a:gdLst>
                  <a:gd name="T0" fmla="*/ 3 w 6"/>
                  <a:gd name="T1" fmla="*/ 0 h 8"/>
                  <a:gd name="T2" fmla="*/ 1 w 6"/>
                  <a:gd name="T3" fmla="*/ 1 h 8"/>
                  <a:gd name="T4" fmla="*/ 0 w 6"/>
                  <a:gd name="T5" fmla="*/ 3 h 8"/>
                  <a:gd name="T6" fmla="*/ 1 w 6"/>
                  <a:gd name="T7" fmla="*/ 6 h 8"/>
                  <a:gd name="T8" fmla="*/ 3 w 6"/>
                  <a:gd name="T9" fmla="*/ 6 h 8"/>
                  <a:gd name="T10" fmla="*/ 3 w 6"/>
                  <a:gd name="T11" fmla="*/ 8 h 8"/>
                  <a:gd name="T12" fmla="*/ 4 w 6"/>
                  <a:gd name="T13" fmla="*/ 8 h 8"/>
                  <a:gd name="T14" fmla="*/ 6 w 6"/>
                  <a:gd name="T15" fmla="*/ 5 h 8"/>
                  <a:gd name="T16" fmla="*/ 3 w 6"/>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8">
                    <a:moveTo>
                      <a:pt x="3" y="0"/>
                    </a:moveTo>
                    <a:lnTo>
                      <a:pt x="1" y="1"/>
                    </a:lnTo>
                    <a:lnTo>
                      <a:pt x="0" y="3"/>
                    </a:lnTo>
                    <a:lnTo>
                      <a:pt x="1" y="6"/>
                    </a:lnTo>
                    <a:lnTo>
                      <a:pt x="3" y="6"/>
                    </a:lnTo>
                    <a:lnTo>
                      <a:pt x="3" y="8"/>
                    </a:lnTo>
                    <a:lnTo>
                      <a:pt x="4" y="8"/>
                    </a:lnTo>
                    <a:lnTo>
                      <a:pt x="6" y="5"/>
                    </a:lnTo>
                    <a:lnTo>
                      <a:pt x="3"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6" name="Freeform 613">
                <a:extLst>
                  <a:ext uri="{FF2B5EF4-FFF2-40B4-BE49-F238E27FC236}">
                    <a16:creationId xmlns:a16="http://schemas.microsoft.com/office/drawing/2014/main" id="{7DC2CDC5-7281-4C41-A566-65AAACD304B4}"/>
                  </a:ext>
                </a:extLst>
              </p:cNvPr>
              <p:cNvSpPr>
                <a:spLocks/>
              </p:cNvSpPr>
              <p:nvPr/>
            </p:nvSpPr>
            <p:spPr bwMode="auto">
              <a:xfrm>
                <a:off x="6207" y="2470"/>
                <a:ext cx="14" cy="11"/>
              </a:xfrm>
              <a:custGeom>
                <a:avLst/>
                <a:gdLst>
                  <a:gd name="T0" fmla="*/ 4 w 14"/>
                  <a:gd name="T1" fmla="*/ 11 h 11"/>
                  <a:gd name="T2" fmla="*/ 8 w 14"/>
                  <a:gd name="T3" fmla="*/ 6 h 11"/>
                  <a:gd name="T4" fmla="*/ 9 w 14"/>
                  <a:gd name="T5" fmla="*/ 9 h 11"/>
                  <a:gd name="T6" fmla="*/ 11 w 14"/>
                  <a:gd name="T7" fmla="*/ 9 h 11"/>
                  <a:gd name="T8" fmla="*/ 12 w 14"/>
                  <a:gd name="T9" fmla="*/ 8 h 11"/>
                  <a:gd name="T10" fmla="*/ 14 w 14"/>
                  <a:gd name="T11" fmla="*/ 6 h 11"/>
                  <a:gd name="T12" fmla="*/ 12 w 14"/>
                  <a:gd name="T13" fmla="*/ 3 h 11"/>
                  <a:gd name="T14" fmla="*/ 8 w 14"/>
                  <a:gd name="T15" fmla="*/ 1 h 11"/>
                  <a:gd name="T16" fmla="*/ 3 w 14"/>
                  <a:gd name="T17" fmla="*/ 0 h 11"/>
                  <a:gd name="T18" fmla="*/ 1 w 14"/>
                  <a:gd name="T19" fmla="*/ 0 h 11"/>
                  <a:gd name="T20" fmla="*/ 3 w 14"/>
                  <a:gd name="T21" fmla="*/ 3 h 11"/>
                  <a:gd name="T22" fmla="*/ 3 w 14"/>
                  <a:gd name="T23" fmla="*/ 5 h 11"/>
                  <a:gd name="T24" fmla="*/ 0 w 14"/>
                  <a:gd name="T25" fmla="*/ 5 h 11"/>
                  <a:gd name="T26" fmla="*/ 0 w 14"/>
                  <a:gd name="T27" fmla="*/ 6 h 11"/>
                  <a:gd name="T28" fmla="*/ 1 w 14"/>
                  <a:gd name="T29" fmla="*/ 6 h 11"/>
                  <a:gd name="T30" fmla="*/ 1 w 14"/>
                  <a:gd name="T31" fmla="*/ 5 h 11"/>
                  <a:gd name="T32" fmla="*/ 3 w 14"/>
                  <a:gd name="T33" fmla="*/ 5 h 11"/>
                  <a:gd name="T34" fmla="*/ 3 w 14"/>
                  <a:gd name="T35" fmla="*/ 8 h 11"/>
                  <a:gd name="T36" fmla="*/ 4 w 14"/>
                  <a:gd name="T37"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 h="11">
                    <a:moveTo>
                      <a:pt x="4" y="11"/>
                    </a:moveTo>
                    <a:lnTo>
                      <a:pt x="8" y="6"/>
                    </a:lnTo>
                    <a:lnTo>
                      <a:pt x="9" y="9"/>
                    </a:lnTo>
                    <a:lnTo>
                      <a:pt x="11" y="9"/>
                    </a:lnTo>
                    <a:lnTo>
                      <a:pt x="12" y="8"/>
                    </a:lnTo>
                    <a:lnTo>
                      <a:pt x="14" y="6"/>
                    </a:lnTo>
                    <a:lnTo>
                      <a:pt x="12" y="3"/>
                    </a:lnTo>
                    <a:lnTo>
                      <a:pt x="8" y="1"/>
                    </a:lnTo>
                    <a:lnTo>
                      <a:pt x="3" y="0"/>
                    </a:lnTo>
                    <a:lnTo>
                      <a:pt x="1" y="0"/>
                    </a:lnTo>
                    <a:lnTo>
                      <a:pt x="3" y="3"/>
                    </a:lnTo>
                    <a:lnTo>
                      <a:pt x="3" y="5"/>
                    </a:lnTo>
                    <a:lnTo>
                      <a:pt x="0" y="5"/>
                    </a:lnTo>
                    <a:lnTo>
                      <a:pt x="0" y="6"/>
                    </a:lnTo>
                    <a:lnTo>
                      <a:pt x="1" y="6"/>
                    </a:lnTo>
                    <a:lnTo>
                      <a:pt x="1" y="5"/>
                    </a:lnTo>
                    <a:lnTo>
                      <a:pt x="3" y="5"/>
                    </a:lnTo>
                    <a:lnTo>
                      <a:pt x="3" y="8"/>
                    </a:lnTo>
                    <a:lnTo>
                      <a:pt x="4" y="11"/>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7" name="Freeform 614">
                <a:extLst>
                  <a:ext uri="{FF2B5EF4-FFF2-40B4-BE49-F238E27FC236}">
                    <a16:creationId xmlns:a16="http://schemas.microsoft.com/office/drawing/2014/main" id="{79B7084B-6921-4B24-B28A-D1EE5599D7C7}"/>
                  </a:ext>
                </a:extLst>
              </p:cNvPr>
              <p:cNvSpPr>
                <a:spLocks/>
              </p:cNvSpPr>
              <p:nvPr/>
            </p:nvSpPr>
            <p:spPr bwMode="auto">
              <a:xfrm>
                <a:off x="6199" y="2476"/>
                <a:ext cx="1" cy="2"/>
              </a:xfrm>
              <a:custGeom>
                <a:avLst/>
                <a:gdLst>
                  <a:gd name="T0" fmla="*/ 1 w 1"/>
                  <a:gd name="T1" fmla="*/ 0 h 2"/>
                  <a:gd name="T2" fmla="*/ 1 w 1"/>
                  <a:gd name="T3" fmla="*/ 0 h 2"/>
                  <a:gd name="T4" fmla="*/ 0 w 1"/>
                  <a:gd name="T5" fmla="*/ 2 h 2"/>
                  <a:gd name="T6" fmla="*/ 1 w 1"/>
                  <a:gd name="T7" fmla="*/ 0 h 2"/>
                </a:gdLst>
                <a:ahLst/>
                <a:cxnLst>
                  <a:cxn ang="0">
                    <a:pos x="T0" y="T1"/>
                  </a:cxn>
                  <a:cxn ang="0">
                    <a:pos x="T2" y="T3"/>
                  </a:cxn>
                  <a:cxn ang="0">
                    <a:pos x="T4" y="T5"/>
                  </a:cxn>
                  <a:cxn ang="0">
                    <a:pos x="T6" y="T7"/>
                  </a:cxn>
                </a:cxnLst>
                <a:rect l="0" t="0" r="r" b="b"/>
                <a:pathLst>
                  <a:path w="1" h="2">
                    <a:moveTo>
                      <a:pt x="1" y="0"/>
                    </a:moveTo>
                    <a:lnTo>
                      <a:pt x="1" y="0"/>
                    </a:lnTo>
                    <a:lnTo>
                      <a:pt x="0" y="2"/>
                    </a:lnTo>
                    <a:lnTo>
                      <a:pt x="1"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8" name="Freeform 615">
                <a:extLst>
                  <a:ext uri="{FF2B5EF4-FFF2-40B4-BE49-F238E27FC236}">
                    <a16:creationId xmlns:a16="http://schemas.microsoft.com/office/drawing/2014/main" id="{3F8138CC-7BF5-4F92-9359-826D804A0776}"/>
                  </a:ext>
                </a:extLst>
              </p:cNvPr>
              <p:cNvSpPr>
                <a:spLocks/>
              </p:cNvSpPr>
              <p:nvPr/>
            </p:nvSpPr>
            <p:spPr bwMode="auto">
              <a:xfrm>
                <a:off x="6181" y="2387"/>
                <a:ext cx="5" cy="3"/>
              </a:xfrm>
              <a:custGeom>
                <a:avLst/>
                <a:gdLst>
                  <a:gd name="T0" fmla="*/ 5 w 5"/>
                  <a:gd name="T1" fmla="*/ 0 h 3"/>
                  <a:gd name="T2" fmla="*/ 3 w 5"/>
                  <a:gd name="T3" fmla="*/ 0 h 3"/>
                  <a:gd name="T4" fmla="*/ 2 w 5"/>
                  <a:gd name="T5" fmla="*/ 0 h 3"/>
                  <a:gd name="T6" fmla="*/ 0 w 5"/>
                  <a:gd name="T7" fmla="*/ 2 h 3"/>
                  <a:gd name="T8" fmla="*/ 2 w 5"/>
                  <a:gd name="T9" fmla="*/ 3 h 3"/>
                  <a:gd name="T10" fmla="*/ 5 w 5"/>
                  <a:gd name="T11" fmla="*/ 0 h 3"/>
                </a:gdLst>
                <a:ahLst/>
                <a:cxnLst>
                  <a:cxn ang="0">
                    <a:pos x="T0" y="T1"/>
                  </a:cxn>
                  <a:cxn ang="0">
                    <a:pos x="T2" y="T3"/>
                  </a:cxn>
                  <a:cxn ang="0">
                    <a:pos x="T4" y="T5"/>
                  </a:cxn>
                  <a:cxn ang="0">
                    <a:pos x="T6" y="T7"/>
                  </a:cxn>
                  <a:cxn ang="0">
                    <a:pos x="T8" y="T9"/>
                  </a:cxn>
                  <a:cxn ang="0">
                    <a:pos x="T10" y="T11"/>
                  </a:cxn>
                </a:cxnLst>
                <a:rect l="0" t="0" r="r" b="b"/>
                <a:pathLst>
                  <a:path w="5" h="3">
                    <a:moveTo>
                      <a:pt x="5" y="0"/>
                    </a:moveTo>
                    <a:lnTo>
                      <a:pt x="3" y="0"/>
                    </a:lnTo>
                    <a:lnTo>
                      <a:pt x="2" y="0"/>
                    </a:lnTo>
                    <a:lnTo>
                      <a:pt x="0" y="2"/>
                    </a:lnTo>
                    <a:lnTo>
                      <a:pt x="2" y="3"/>
                    </a:lnTo>
                    <a:lnTo>
                      <a:pt x="5"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9" name="Freeform 616">
                <a:extLst>
                  <a:ext uri="{FF2B5EF4-FFF2-40B4-BE49-F238E27FC236}">
                    <a16:creationId xmlns:a16="http://schemas.microsoft.com/office/drawing/2014/main" id="{631C79FC-64F1-4F09-9276-9DDD7E1F2CF9}"/>
                  </a:ext>
                </a:extLst>
              </p:cNvPr>
              <p:cNvSpPr>
                <a:spLocks/>
              </p:cNvSpPr>
              <p:nvPr/>
            </p:nvSpPr>
            <p:spPr bwMode="auto">
              <a:xfrm>
                <a:off x="6176" y="2456"/>
                <a:ext cx="21" cy="23"/>
              </a:xfrm>
              <a:custGeom>
                <a:avLst/>
                <a:gdLst>
                  <a:gd name="T0" fmla="*/ 16 w 21"/>
                  <a:gd name="T1" fmla="*/ 14 h 23"/>
                  <a:gd name="T2" fmla="*/ 15 w 21"/>
                  <a:gd name="T3" fmla="*/ 11 h 23"/>
                  <a:gd name="T4" fmla="*/ 13 w 21"/>
                  <a:gd name="T5" fmla="*/ 4 h 23"/>
                  <a:gd name="T6" fmla="*/ 12 w 21"/>
                  <a:gd name="T7" fmla="*/ 3 h 23"/>
                  <a:gd name="T8" fmla="*/ 12 w 21"/>
                  <a:gd name="T9" fmla="*/ 1 h 23"/>
                  <a:gd name="T10" fmla="*/ 10 w 21"/>
                  <a:gd name="T11" fmla="*/ 0 h 23"/>
                  <a:gd name="T12" fmla="*/ 8 w 21"/>
                  <a:gd name="T13" fmla="*/ 0 h 23"/>
                  <a:gd name="T14" fmla="*/ 8 w 21"/>
                  <a:gd name="T15" fmla="*/ 3 h 23"/>
                  <a:gd name="T16" fmla="*/ 8 w 21"/>
                  <a:gd name="T17" fmla="*/ 4 h 23"/>
                  <a:gd name="T18" fmla="*/ 7 w 21"/>
                  <a:gd name="T19" fmla="*/ 3 h 23"/>
                  <a:gd name="T20" fmla="*/ 5 w 21"/>
                  <a:gd name="T21" fmla="*/ 1 h 23"/>
                  <a:gd name="T22" fmla="*/ 4 w 21"/>
                  <a:gd name="T23" fmla="*/ 1 h 23"/>
                  <a:gd name="T24" fmla="*/ 4 w 21"/>
                  <a:gd name="T25" fmla="*/ 4 h 23"/>
                  <a:gd name="T26" fmla="*/ 0 w 21"/>
                  <a:gd name="T27" fmla="*/ 6 h 23"/>
                  <a:gd name="T28" fmla="*/ 2 w 21"/>
                  <a:gd name="T29" fmla="*/ 7 h 23"/>
                  <a:gd name="T30" fmla="*/ 8 w 21"/>
                  <a:gd name="T31" fmla="*/ 9 h 23"/>
                  <a:gd name="T32" fmla="*/ 8 w 21"/>
                  <a:gd name="T33" fmla="*/ 11 h 23"/>
                  <a:gd name="T34" fmla="*/ 10 w 21"/>
                  <a:gd name="T35" fmla="*/ 12 h 23"/>
                  <a:gd name="T36" fmla="*/ 12 w 21"/>
                  <a:gd name="T37" fmla="*/ 14 h 23"/>
                  <a:gd name="T38" fmla="*/ 12 w 21"/>
                  <a:gd name="T39" fmla="*/ 17 h 23"/>
                  <a:gd name="T40" fmla="*/ 15 w 21"/>
                  <a:gd name="T41" fmla="*/ 20 h 23"/>
                  <a:gd name="T42" fmla="*/ 18 w 21"/>
                  <a:gd name="T43" fmla="*/ 19 h 23"/>
                  <a:gd name="T44" fmla="*/ 18 w 21"/>
                  <a:gd name="T45" fmla="*/ 22 h 23"/>
                  <a:gd name="T46" fmla="*/ 20 w 21"/>
                  <a:gd name="T47" fmla="*/ 23 h 23"/>
                  <a:gd name="T48" fmla="*/ 21 w 21"/>
                  <a:gd name="T49" fmla="*/ 20 h 23"/>
                  <a:gd name="T50" fmla="*/ 20 w 21"/>
                  <a:gd name="T51" fmla="*/ 19 h 23"/>
                  <a:gd name="T52" fmla="*/ 21 w 21"/>
                  <a:gd name="T53" fmla="*/ 14 h 23"/>
                  <a:gd name="T54" fmla="*/ 16 w 21"/>
                  <a:gd name="T55"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1" h="23">
                    <a:moveTo>
                      <a:pt x="16" y="14"/>
                    </a:moveTo>
                    <a:lnTo>
                      <a:pt x="15" y="11"/>
                    </a:lnTo>
                    <a:lnTo>
                      <a:pt x="13" y="4"/>
                    </a:lnTo>
                    <a:lnTo>
                      <a:pt x="12" y="3"/>
                    </a:lnTo>
                    <a:lnTo>
                      <a:pt x="12" y="1"/>
                    </a:lnTo>
                    <a:lnTo>
                      <a:pt x="10" y="0"/>
                    </a:lnTo>
                    <a:lnTo>
                      <a:pt x="8" y="0"/>
                    </a:lnTo>
                    <a:lnTo>
                      <a:pt x="8" y="3"/>
                    </a:lnTo>
                    <a:lnTo>
                      <a:pt x="8" y="4"/>
                    </a:lnTo>
                    <a:lnTo>
                      <a:pt x="7" y="3"/>
                    </a:lnTo>
                    <a:lnTo>
                      <a:pt x="5" y="1"/>
                    </a:lnTo>
                    <a:lnTo>
                      <a:pt x="4" y="1"/>
                    </a:lnTo>
                    <a:lnTo>
                      <a:pt x="4" y="4"/>
                    </a:lnTo>
                    <a:lnTo>
                      <a:pt x="0" y="6"/>
                    </a:lnTo>
                    <a:lnTo>
                      <a:pt x="2" y="7"/>
                    </a:lnTo>
                    <a:lnTo>
                      <a:pt x="8" y="9"/>
                    </a:lnTo>
                    <a:lnTo>
                      <a:pt x="8" y="11"/>
                    </a:lnTo>
                    <a:lnTo>
                      <a:pt x="10" y="12"/>
                    </a:lnTo>
                    <a:lnTo>
                      <a:pt x="12" y="14"/>
                    </a:lnTo>
                    <a:lnTo>
                      <a:pt x="12" y="17"/>
                    </a:lnTo>
                    <a:lnTo>
                      <a:pt x="15" y="20"/>
                    </a:lnTo>
                    <a:lnTo>
                      <a:pt x="18" y="19"/>
                    </a:lnTo>
                    <a:lnTo>
                      <a:pt x="18" y="22"/>
                    </a:lnTo>
                    <a:lnTo>
                      <a:pt x="20" y="23"/>
                    </a:lnTo>
                    <a:lnTo>
                      <a:pt x="21" y="20"/>
                    </a:lnTo>
                    <a:lnTo>
                      <a:pt x="20" y="19"/>
                    </a:lnTo>
                    <a:lnTo>
                      <a:pt x="21" y="14"/>
                    </a:lnTo>
                    <a:lnTo>
                      <a:pt x="16" y="14"/>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0" name="Freeform 617">
                <a:extLst>
                  <a:ext uri="{FF2B5EF4-FFF2-40B4-BE49-F238E27FC236}">
                    <a16:creationId xmlns:a16="http://schemas.microsoft.com/office/drawing/2014/main" id="{5C0E7805-307C-4C59-BCFF-0BD6ACDBF483}"/>
                  </a:ext>
                </a:extLst>
              </p:cNvPr>
              <p:cNvSpPr>
                <a:spLocks/>
              </p:cNvSpPr>
              <p:nvPr/>
            </p:nvSpPr>
            <p:spPr bwMode="auto">
              <a:xfrm>
                <a:off x="6191" y="2384"/>
                <a:ext cx="1" cy="1"/>
              </a:xfrm>
              <a:custGeom>
                <a:avLst/>
                <a:gdLst>
                  <a:gd name="T0" fmla="*/ 1 w 1"/>
                  <a:gd name="T1" fmla="*/ 1 h 1"/>
                  <a:gd name="T2" fmla="*/ 0 w 1"/>
                  <a:gd name="T3" fmla="*/ 0 h 1"/>
                  <a:gd name="T4" fmla="*/ 0 w 1"/>
                  <a:gd name="T5" fmla="*/ 1 h 1"/>
                  <a:gd name="T6" fmla="*/ 1 w 1"/>
                  <a:gd name="T7" fmla="*/ 1 h 1"/>
                </a:gdLst>
                <a:ahLst/>
                <a:cxnLst>
                  <a:cxn ang="0">
                    <a:pos x="T0" y="T1"/>
                  </a:cxn>
                  <a:cxn ang="0">
                    <a:pos x="T2" y="T3"/>
                  </a:cxn>
                  <a:cxn ang="0">
                    <a:pos x="T4" y="T5"/>
                  </a:cxn>
                  <a:cxn ang="0">
                    <a:pos x="T6" y="T7"/>
                  </a:cxn>
                </a:cxnLst>
                <a:rect l="0" t="0" r="r" b="b"/>
                <a:pathLst>
                  <a:path w="1" h="1">
                    <a:moveTo>
                      <a:pt x="1" y="1"/>
                    </a:moveTo>
                    <a:lnTo>
                      <a:pt x="0" y="0"/>
                    </a:lnTo>
                    <a:lnTo>
                      <a:pt x="0" y="1"/>
                    </a:lnTo>
                    <a:lnTo>
                      <a:pt x="1" y="1"/>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1" name="Freeform 618">
                <a:extLst>
                  <a:ext uri="{FF2B5EF4-FFF2-40B4-BE49-F238E27FC236}">
                    <a16:creationId xmlns:a16="http://schemas.microsoft.com/office/drawing/2014/main" id="{3525155A-96D4-4AFD-BB39-DA425EC32A66}"/>
                  </a:ext>
                </a:extLst>
              </p:cNvPr>
              <p:cNvSpPr>
                <a:spLocks/>
              </p:cNvSpPr>
              <p:nvPr/>
            </p:nvSpPr>
            <p:spPr bwMode="auto">
              <a:xfrm>
                <a:off x="6191" y="2381"/>
                <a:ext cx="1" cy="1"/>
              </a:xfrm>
              <a:custGeom>
                <a:avLst/>
                <a:gdLst>
                  <a:gd name="T0" fmla="*/ 0 w 1"/>
                  <a:gd name="T1" fmla="*/ 0 h 1"/>
                  <a:gd name="T2" fmla="*/ 0 w 1"/>
                  <a:gd name="T3" fmla="*/ 1 h 1"/>
                  <a:gd name="T4" fmla="*/ 1 w 1"/>
                  <a:gd name="T5" fmla="*/ 0 h 1"/>
                  <a:gd name="T6" fmla="*/ 0 w 1"/>
                  <a:gd name="T7" fmla="*/ 0 h 1"/>
                </a:gdLst>
                <a:ahLst/>
                <a:cxnLst>
                  <a:cxn ang="0">
                    <a:pos x="T0" y="T1"/>
                  </a:cxn>
                  <a:cxn ang="0">
                    <a:pos x="T2" y="T3"/>
                  </a:cxn>
                  <a:cxn ang="0">
                    <a:pos x="T4" y="T5"/>
                  </a:cxn>
                  <a:cxn ang="0">
                    <a:pos x="T6" y="T7"/>
                  </a:cxn>
                </a:cxnLst>
                <a:rect l="0" t="0" r="r" b="b"/>
                <a:pathLst>
                  <a:path w="1" h="1">
                    <a:moveTo>
                      <a:pt x="0" y="0"/>
                    </a:moveTo>
                    <a:lnTo>
                      <a:pt x="0" y="1"/>
                    </a:lnTo>
                    <a:lnTo>
                      <a:pt x="1" y="0"/>
                    </a:lnTo>
                    <a:lnTo>
                      <a:pt x="0"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2" name="Freeform 619">
                <a:extLst>
                  <a:ext uri="{FF2B5EF4-FFF2-40B4-BE49-F238E27FC236}">
                    <a16:creationId xmlns:a16="http://schemas.microsoft.com/office/drawing/2014/main" id="{94D6BAA9-4B29-4336-9CA7-9F4CCD2D73DD}"/>
                  </a:ext>
                </a:extLst>
              </p:cNvPr>
              <p:cNvSpPr>
                <a:spLocks/>
              </p:cNvSpPr>
              <p:nvPr/>
            </p:nvSpPr>
            <p:spPr bwMode="auto">
              <a:xfrm>
                <a:off x="6364" y="2567"/>
                <a:ext cx="27" cy="16"/>
              </a:xfrm>
              <a:custGeom>
                <a:avLst/>
                <a:gdLst>
                  <a:gd name="T0" fmla="*/ 7 w 27"/>
                  <a:gd name="T1" fmla="*/ 8 h 16"/>
                  <a:gd name="T2" fmla="*/ 10 w 27"/>
                  <a:gd name="T3" fmla="*/ 8 h 16"/>
                  <a:gd name="T4" fmla="*/ 12 w 27"/>
                  <a:gd name="T5" fmla="*/ 10 h 16"/>
                  <a:gd name="T6" fmla="*/ 13 w 27"/>
                  <a:gd name="T7" fmla="*/ 11 h 16"/>
                  <a:gd name="T8" fmla="*/ 16 w 27"/>
                  <a:gd name="T9" fmla="*/ 14 h 16"/>
                  <a:gd name="T10" fmla="*/ 20 w 27"/>
                  <a:gd name="T11" fmla="*/ 16 h 16"/>
                  <a:gd name="T12" fmla="*/ 23 w 27"/>
                  <a:gd name="T13" fmla="*/ 16 h 16"/>
                  <a:gd name="T14" fmla="*/ 27 w 27"/>
                  <a:gd name="T15" fmla="*/ 13 h 16"/>
                  <a:gd name="T16" fmla="*/ 27 w 27"/>
                  <a:gd name="T17" fmla="*/ 11 h 16"/>
                  <a:gd name="T18" fmla="*/ 24 w 27"/>
                  <a:gd name="T19" fmla="*/ 10 h 16"/>
                  <a:gd name="T20" fmla="*/ 23 w 27"/>
                  <a:gd name="T21" fmla="*/ 7 h 16"/>
                  <a:gd name="T22" fmla="*/ 20 w 27"/>
                  <a:gd name="T23" fmla="*/ 7 h 16"/>
                  <a:gd name="T24" fmla="*/ 18 w 27"/>
                  <a:gd name="T25" fmla="*/ 3 h 16"/>
                  <a:gd name="T26" fmla="*/ 15 w 27"/>
                  <a:gd name="T27" fmla="*/ 2 h 16"/>
                  <a:gd name="T28" fmla="*/ 13 w 27"/>
                  <a:gd name="T29" fmla="*/ 3 h 16"/>
                  <a:gd name="T30" fmla="*/ 10 w 27"/>
                  <a:gd name="T31" fmla="*/ 3 h 16"/>
                  <a:gd name="T32" fmla="*/ 7 w 27"/>
                  <a:gd name="T33" fmla="*/ 0 h 16"/>
                  <a:gd name="T34" fmla="*/ 0 w 27"/>
                  <a:gd name="T35" fmla="*/ 3 h 16"/>
                  <a:gd name="T36" fmla="*/ 0 w 27"/>
                  <a:gd name="T37" fmla="*/ 5 h 16"/>
                  <a:gd name="T38" fmla="*/ 2 w 27"/>
                  <a:gd name="T39" fmla="*/ 8 h 16"/>
                  <a:gd name="T40" fmla="*/ 7 w 27"/>
                  <a:gd name="T41" fmla="*/ 8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7" h="16">
                    <a:moveTo>
                      <a:pt x="7" y="8"/>
                    </a:moveTo>
                    <a:lnTo>
                      <a:pt x="10" y="8"/>
                    </a:lnTo>
                    <a:lnTo>
                      <a:pt x="12" y="10"/>
                    </a:lnTo>
                    <a:lnTo>
                      <a:pt x="13" y="11"/>
                    </a:lnTo>
                    <a:lnTo>
                      <a:pt x="16" y="14"/>
                    </a:lnTo>
                    <a:lnTo>
                      <a:pt x="20" y="16"/>
                    </a:lnTo>
                    <a:lnTo>
                      <a:pt x="23" y="16"/>
                    </a:lnTo>
                    <a:lnTo>
                      <a:pt x="27" y="13"/>
                    </a:lnTo>
                    <a:lnTo>
                      <a:pt x="27" y="11"/>
                    </a:lnTo>
                    <a:lnTo>
                      <a:pt x="24" y="10"/>
                    </a:lnTo>
                    <a:lnTo>
                      <a:pt x="23" y="7"/>
                    </a:lnTo>
                    <a:lnTo>
                      <a:pt x="20" y="7"/>
                    </a:lnTo>
                    <a:lnTo>
                      <a:pt x="18" y="3"/>
                    </a:lnTo>
                    <a:lnTo>
                      <a:pt x="15" y="2"/>
                    </a:lnTo>
                    <a:lnTo>
                      <a:pt x="13" y="3"/>
                    </a:lnTo>
                    <a:lnTo>
                      <a:pt x="10" y="3"/>
                    </a:lnTo>
                    <a:lnTo>
                      <a:pt x="7" y="0"/>
                    </a:lnTo>
                    <a:lnTo>
                      <a:pt x="0" y="3"/>
                    </a:lnTo>
                    <a:lnTo>
                      <a:pt x="0" y="5"/>
                    </a:lnTo>
                    <a:lnTo>
                      <a:pt x="2" y="8"/>
                    </a:lnTo>
                    <a:lnTo>
                      <a:pt x="7" y="8"/>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3" name="Freeform 620">
                <a:extLst>
                  <a:ext uri="{FF2B5EF4-FFF2-40B4-BE49-F238E27FC236}">
                    <a16:creationId xmlns:a16="http://schemas.microsoft.com/office/drawing/2014/main" id="{795F4042-629D-4666-BFCD-016D23B99E17}"/>
                  </a:ext>
                </a:extLst>
              </p:cNvPr>
              <p:cNvSpPr>
                <a:spLocks/>
              </p:cNvSpPr>
              <p:nvPr/>
            </p:nvSpPr>
            <p:spPr bwMode="auto">
              <a:xfrm>
                <a:off x="6420" y="2497"/>
                <a:ext cx="8" cy="18"/>
              </a:xfrm>
              <a:custGeom>
                <a:avLst/>
                <a:gdLst>
                  <a:gd name="T0" fmla="*/ 8 w 8"/>
                  <a:gd name="T1" fmla="*/ 11 h 18"/>
                  <a:gd name="T2" fmla="*/ 5 w 8"/>
                  <a:gd name="T3" fmla="*/ 10 h 18"/>
                  <a:gd name="T4" fmla="*/ 5 w 8"/>
                  <a:gd name="T5" fmla="*/ 8 h 18"/>
                  <a:gd name="T6" fmla="*/ 5 w 8"/>
                  <a:gd name="T7" fmla="*/ 6 h 18"/>
                  <a:gd name="T8" fmla="*/ 7 w 8"/>
                  <a:gd name="T9" fmla="*/ 6 h 18"/>
                  <a:gd name="T10" fmla="*/ 8 w 8"/>
                  <a:gd name="T11" fmla="*/ 5 h 18"/>
                  <a:gd name="T12" fmla="*/ 8 w 8"/>
                  <a:gd name="T13" fmla="*/ 6 h 18"/>
                  <a:gd name="T14" fmla="*/ 8 w 8"/>
                  <a:gd name="T15" fmla="*/ 5 h 18"/>
                  <a:gd name="T16" fmla="*/ 8 w 8"/>
                  <a:gd name="T17" fmla="*/ 3 h 18"/>
                  <a:gd name="T18" fmla="*/ 8 w 8"/>
                  <a:gd name="T19" fmla="*/ 0 h 18"/>
                  <a:gd name="T20" fmla="*/ 5 w 8"/>
                  <a:gd name="T21" fmla="*/ 0 h 18"/>
                  <a:gd name="T22" fmla="*/ 5 w 8"/>
                  <a:gd name="T23" fmla="*/ 2 h 18"/>
                  <a:gd name="T24" fmla="*/ 3 w 8"/>
                  <a:gd name="T25" fmla="*/ 6 h 18"/>
                  <a:gd name="T26" fmla="*/ 3 w 8"/>
                  <a:gd name="T27" fmla="*/ 10 h 18"/>
                  <a:gd name="T28" fmla="*/ 0 w 8"/>
                  <a:gd name="T29" fmla="*/ 14 h 18"/>
                  <a:gd name="T30" fmla="*/ 0 w 8"/>
                  <a:gd name="T31" fmla="*/ 16 h 18"/>
                  <a:gd name="T32" fmla="*/ 2 w 8"/>
                  <a:gd name="T33" fmla="*/ 18 h 18"/>
                  <a:gd name="T34" fmla="*/ 3 w 8"/>
                  <a:gd name="T35" fmla="*/ 16 h 18"/>
                  <a:gd name="T36" fmla="*/ 5 w 8"/>
                  <a:gd name="T37" fmla="*/ 14 h 18"/>
                  <a:gd name="T38" fmla="*/ 7 w 8"/>
                  <a:gd name="T39" fmla="*/ 13 h 18"/>
                  <a:gd name="T40" fmla="*/ 8 w 8"/>
                  <a:gd name="T41" fmla="*/ 13 h 18"/>
                  <a:gd name="T42" fmla="*/ 8 w 8"/>
                  <a:gd name="T43" fmla="*/ 1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 h="18">
                    <a:moveTo>
                      <a:pt x="8" y="11"/>
                    </a:moveTo>
                    <a:lnTo>
                      <a:pt x="5" y="10"/>
                    </a:lnTo>
                    <a:lnTo>
                      <a:pt x="5" y="8"/>
                    </a:lnTo>
                    <a:lnTo>
                      <a:pt x="5" y="6"/>
                    </a:lnTo>
                    <a:lnTo>
                      <a:pt x="7" y="6"/>
                    </a:lnTo>
                    <a:lnTo>
                      <a:pt x="8" y="5"/>
                    </a:lnTo>
                    <a:lnTo>
                      <a:pt x="8" y="6"/>
                    </a:lnTo>
                    <a:lnTo>
                      <a:pt x="8" y="5"/>
                    </a:lnTo>
                    <a:lnTo>
                      <a:pt x="8" y="3"/>
                    </a:lnTo>
                    <a:lnTo>
                      <a:pt x="8" y="0"/>
                    </a:lnTo>
                    <a:lnTo>
                      <a:pt x="5" y="0"/>
                    </a:lnTo>
                    <a:lnTo>
                      <a:pt x="5" y="2"/>
                    </a:lnTo>
                    <a:lnTo>
                      <a:pt x="3" y="6"/>
                    </a:lnTo>
                    <a:lnTo>
                      <a:pt x="3" y="10"/>
                    </a:lnTo>
                    <a:lnTo>
                      <a:pt x="0" y="14"/>
                    </a:lnTo>
                    <a:lnTo>
                      <a:pt x="0" y="16"/>
                    </a:lnTo>
                    <a:lnTo>
                      <a:pt x="2" y="18"/>
                    </a:lnTo>
                    <a:lnTo>
                      <a:pt x="3" y="16"/>
                    </a:lnTo>
                    <a:lnTo>
                      <a:pt x="5" y="14"/>
                    </a:lnTo>
                    <a:lnTo>
                      <a:pt x="7" y="13"/>
                    </a:lnTo>
                    <a:lnTo>
                      <a:pt x="8" y="13"/>
                    </a:lnTo>
                    <a:lnTo>
                      <a:pt x="8" y="11"/>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4" name="Freeform 621">
                <a:extLst>
                  <a:ext uri="{FF2B5EF4-FFF2-40B4-BE49-F238E27FC236}">
                    <a16:creationId xmlns:a16="http://schemas.microsoft.com/office/drawing/2014/main" id="{B46180FA-7C57-42B6-AD5A-55E06E325EE0}"/>
                  </a:ext>
                </a:extLst>
              </p:cNvPr>
              <p:cNvSpPr>
                <a:spLocks/>
              </p:cNvSpPr>
              <p:nvPr/>
            </p:nvSpPr>
            <p:spPr bwMode="auto">
              <a:xfrm>
                <a:off x="6481" y="2550"/>
                <a:ext cx="3" cy="3"/>
              </a:xfrm>
              <a:custGeom>
                <a:avLst/>
                <a:gdLst>
                  <a:gd name="T0" fmla="*/ 3 w 3"/>
                  <a:gd name="T1" fmla="*/ 1 h 3"/>
                  <a:gd name="T2" fmla="*/ 1 w 3"/>
                  <a:gd name="T3" fmla="*/ 0 h 3"/>
                  <a:gd name="T4" fmla="*/ 0 w 3"/>
                  <a:gd name="T5" fmla="*/ 1 h 3"/>
                  <a:gd name="T6" fmla="*/ 1 w 3"/>
                  <a:gd name="T7" fmla="*/ 3 h 3"/>
                  <a:gd name="T8" fmla="*/ 3 w 3"/>
                  <a:gd name="T9" fmla="*/ 1 h 3"/>
                </a:gdLst>
                <a:ahLst/>
                <a:cxnLst>
                  <a:cxn ang="0">
                    <a:pos x="T0" y="T1"/>
                  </a:cxn>
                  <a:cxn ang="0">
                    <a:pos x="T2" y="T3"/>
                  </a:cxn>
                  <a:cxn ang="0">
                    <a:pos x="T4" y="T5"/>
                  </a:cxn>
                  <a:cxn ang="0">
                    <a:pos x="T6" y="T7"/>
                  </a:cxn>
                  <a:cxn ang="0">
                    <a:pos x="T8" y="T9"/>
                  </a:cxn>
                </a:cxnLst>
                <a:rect l="0" t="0" r="r" b="b"/>
                <a:pathLst>
                  <a:path w="3" h="3">
                    <a:moveTo>
                      <a:pt x="3" y="1"/>
                    </a:moveTo>
                    <a:lnTo>
                      <a:pt x="1" y="0"/>
                    </a:lnTo>
                    <a:lnTo>
                      <a:pt x="0" y="1"/>
                    </a:lnTo>
                    <a:lnTo>
                      <a:pt x="1" y="3"/>
                    </a:lnTo>
                    <a:lnTo>
                      <a:pt x="3" y="1"/>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5" name="Freeform 622">
                <a:extLst>
                  <a:ext uri="{FF2B5EF4-FFF2-40B4-BE49-F238E27FC236}">
                    <a16:creationId xmlns:a16="http://schemas.microsoft.com/office/drawing/2014/main" id="{64634F71-04F5-4757-BE51-BA27C6EE15EB}"/>
                  </a:ext>
                </a:extLst>
              </p:cNvPr>
              <p:cNvSpPr>
                <a:spLocks/>
              </p:cNvSpPr>
              <p:nvPr/>
            </p:nvSpPr>
            <p:spPr bwMode="auto">
              <a:xfrm>
                <a:off x="6425" y="2553"/>
                <a:ext cx="2" cy="1"/>
              </a:xfrm>
              <a:custGeom>
                <a:avLst/>
                <a:gdLst>
                  <a:gd name="T0" fmla="*/ 2 w 2"/>
                  <a:gd name="T1" fmla="*/ 0 h 1"/>
                  <a:gd name="T2" fmla="*/ 0 w 2"/>
                  <a:gd name="T3" fmla="*/ 1 h 1"/>
                  <a:gd name="T4" fmla="*/ 2 w 2"/>
                  <a:gd name="T5" fmla="*/ 1 h 1"/>
                  <a:gd name="T6" fmla="*/ 2 w 2"/>
                  <a:gd name="T7" fmla="*/ 1 h 1"/>
                  <a:gd name="T8" fmla="*/ 2 w 2"/>
                  <a:gd name="T9" fmla="*/ 0 h 1"/>
                </a:gdLst>
                <a:ahLst/>
                <a:cxnLst>
                  <a:cxn ang="0">
                    <a:pos x="T0" y="T1"/>
                  </a:cxn>
                  <a:cxn ang="0">
                    <a:pos x="T2" y="T3"/>
                  </a:cxn>
                  <a:cxn ang="0">
                    <a:pos x="T4" y="T5"/>
                  </a:cxn>
                  <a:cxn ang="0">
                    <a:pos x="T6" y="T7"/>
                  </a:cxn>
                  <a:cxn ang="0">
                    <a:pos x="T8" y="T9"/>
                  </a:cxn>
                </a:cxnLst>
                <a:rect l="0" t="0" r="r" b="b"/>
                <a:pathLst>
                  <a:path w="2" h="1">
                    <a:moveTo>
                      <a:pt x="2" y="0"/>
                    </a:moveTo>
                    <a:lnTo>
                      <a:pt x="0" y="1"/>
                    </a:lnTo>
                    <a:lnTo>
                      <a:pt x="2" y="1"/>
                    </a:lnTo>
                    <a:lnTo>
                      <a:pt x="2" y="1"/>
                    </a:lnTo>
                    <a:lnTo>
                      <a:pt x="2"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6" name="Freeform 623">
                <a:extLst>
                  <a:ext uri="{FF2B5EF4-FFF2-40B4-BE49-F238E27FC236}">
                    <a16:creationId xmlns:a16="http://schemas.microsoft.com/office/drawing/2014/main" id="{9B5D592F-4E37-4E71-B73D-3B645D3D1253}"/>
                  </a:ext>
                </a:extLst>
              </p:cNvPr>
              <p:cNvSpPr>
                <a:spLocks/>
              </p:cNvSpPr>
              <p:nvPr/>
            </p:nvSpPr>
            <p:spPr bwMode="auto">
              <a:xfrm>
                <a:off x="6417" y="2586"/>
                <a:ext cx="10" cy="7"/>
              </a:xfrm>
              <a:custGeom>
                <a:avLst/>
                <a:gdLst>
                  <a:gd name="T0" fmla="*/ 8 w 10"/>
                  <a:gd name="T1" fmla="*/ 3 h 7"/>
                  <a:gd name="T2" fmla="*/ 10 w 10"/>
                  <a:gd name="T3" fmla="*/ 2 h 7"/>
                  <a:gd name="T4" fmla="*/ 10 w 10"/>
                  <a:gd name="T5" fmla="*/ 0 h 7"/>
                  <a:gd name="T6" fmla="*/ 6 w 10"/>
                  <a:gd name="T7" fmla="*/ 2 h 7"/>
                  <a:gd name="T8" fmla="*/ 6 w 10"/>
                  <a:gd name="T9" fmla="*/ 2 h 7"/>
                  <a:gd name="T10" fmla="*/ 2 w 10"/>
                  <a:gd name="T11" fmla="*/ 3 h 7"/>
                  <a:gd name="T12" fmla="*/ 0 w 10"/>
                  <a:gd name="T13" fmla="*/ 5 h 7"/>
                  <a:gd name="T14" fmla="*/ 2 w 10"/>
                  <a:gd name="T15" fmla="*/ 7 h 7"/>
                  <a:gd name="T16" fmla="*/ 8 w 10"/>
                  <a:gd name="T17"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7">
                    <a:moveTo>
                      <a:pt x="8" y="3"/>
                    </a:moveTo>
                    <a:lnTo>
                      <a:pt x="10" y="2"/>
                    </a:lnTo>
                    <a:lnTo>
                      <a:pt x="10" y="0"/>
                    </a:lnTo>
                    <a:lnTo>
                      <a:pt x="6" y="2"/>
                    </a:lnTo>
                    <a:lnTo>
                      <a:pt x="6" y="2"/>
                    </a:lnTo>
                    <a:lnTo>
                      <a:pt x="2" y="3"/>
                    </a:lnTo>
                    <a:lnTo>
                      <a:pt x="0" y="5"/>
                    </a:lnTo>
                    <a:lnTo>
                      <a:pt x="2" y="7"/>
                    </a:lnTo>
                    <a:lnTo>
                      <a:pt x="8" y="3"/>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7" name="Freeform 624">
                <a:extLst>
                  <a:ext uri="{FF2B5EF4-FFF2-40B4-BE49-F238E27FC236}">
                    <a16:creationId xmlns:a16="http://schemas.microsoft.com/office/drawing/2014/main" id="{884A99CD-FAD0-484D-B344-0F5F1B322978}"/>
                  </a:ext>
                </a:extLst>
              </p:cNvPr>
              <p:cNvSpPr>
                <a:spLocks/>
              </p:cNvSpPr>
              <p:nvPr/>
            </p:nvSpPr>
            <p:spPr bwMode="auto">
              <a:xfrm>
                <a:off x="6423" y="2581"/>
                <a:ext cx="4" cy="4"/>
              </a:xfrm>
              <a:custGeom>
                <a:avLst/>
                <a:gdLst>
                  <a:gd name="T0" fmla="*/ 2 w 4"/>
                  <a:gd name="T1" fmla="*/ 0 h 4"/>
                  <a:gd name="T2" fmla="*/ 0 w 4"/>
                  <a:gd name="T3" fmla="*/ 2 h 4"/>
                  <a:gd name="T4" fmla="*/ 2 w 4"/>
                  <a:gd name="T5" fmla="*/ 4 h 4"/>
                  <a:gd name="T6" fmla="*/ 4 w 4"/>
                  <a:gd name="T7" fmla="*/ 0 h 4"/>
                  <a:gd name="T8" fmla="*/ 2 w 4"/>
                  <a:gd name="T9" fmla="*/ 0 h 4"/>
                </a:gdLst>
                <a:ahLst/>
                <a:cxnLst>
                  <a:cxn ang="0">
                    <a:pos x="T0" y="T1"/>
                  </a:cxn>
                  <a:cxn ang="0">
                    <a:pos x="T2" y="T3"/>
                  </a:cxn>
                  <a:cxn ang="0">
                    <a:pos x="T4" y="T5"/>
                  </a:cxn>
                  <a:cxn ang="0">
                    <a:pos x="T6" y="T7"/>
                  </a:cxn>
                  <a:cxn ang="0">
                    <a:pos x="T8" y="T9"/>
                  </a:cxn>
                </a:cxnLst>
                <a:rect l="0" t="0" r="r" b="b"/>
                <a:pathLst>
                  <a:path w="4" h="4">
                    <a:moveTo>
                      <a:pt x="2" y="0"/>
                    </a:moveTo>
                    <a:lnTo>
                      <a:pt x="0" y="2"/>
                    </a:lnTo>
                    <a:lnTo>
                      <a:pt x="2" y="4"/>
                    </a:lnTo>
                    <a:lnTo>
                      <a:pt x="4" y="0"/>
                    </a:lnTo>
                    <a:lnTo>
                      <a:pt x="2"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8" name="Freeform 625">
                <a:extLst>
                  <a:ext uri="{FF2B5EF4-FFF2-40B4-BE49-F238E27FC236}">
                    <a16:creationId xmlns:a16="http://schemas.microsoft.com/office/drawing/2014/main" id="{440A9407-2E7D-4747-871E-22A4698C87DF}"/>
                  </a:ext>
                </a:extLst>
              </p:cNvPr>
              <p:cNvSpPr>
                <a:spLocks/>
              </p:cNvSpPr>
              <p:nvPr/>
            </p:nvSpPr>
            <p:spPr bwMode="auto">
              <a:xfrm>
                <a:off x="6422" y="2558"/>
                <a:ext cx="3" cy="1"/>
              </a:xfrm>
              <a:custGeom>
                <a:avLst/>
                <a:gdLst>
                  <a:gd name="T0" fmla="*/ 0 w 3"/>
                  <a:gd name="T1" fmla="*/ 1 h 1"/>
                  <a:gd name="T2" fmla="*/ 1 w 3"/>
                  <a:gd name="T3" fmla="*/ 0 h 1"/>
                  <a:gd name="T4" fmla="*/ 3 w 3"/>
                  <a:gd name="T5" fmla="*/ 0 h 1"/>
                  <a:gd name="T6" fmla="*/ 0 w 3"/>
                  <a:gd name="T7" fmla="*/ 0 h 1"/>
                  <a:gd name="T8" fmla="*/ 0 w 3"/>
                  <a:gd name="T9" fmla="*/ 1 h 1"/>
                </a:gdLst>
                <a:ahLst/>
                <a:cxnLst>
                  <a:cxn ang="0">
                    <a:pos x="T0" y="T1"/>
                  </a:cxn>
                  <a:cxn ang="0">
                    <a:pos x="T2" y="T3"/>
                  </a:cxn>
                  <a:cxn ang="0">
                    <a:pos x="T4" y="T5"/>
                  </a:cxn>
                  <a:cxn ang="0">
                    <a:pos x="T6" y="T7"/>
                  </a:cxn>
                  <a:cxn ang="0">
                    <a:pos x="T8" y="T9"/>
                  </a:cxn>
                </a:cxnLst>
                <a:rect l="0" t="0" r="r" b="b"/>
                <a:pathLst>
                  <a:path w="3" h="1">
                    <a:moveTo>
                      <a:pt x="0" y="1"/>
                    </a:moveTo>
                    <a:lnTo>
                      <a:pt x="1" y="0"/>
                    </a:lnTo>
                    <a:lnTo>
                      <a:pt x="3" y="0"/>
                    </a:lnTo>
                    <a:lnTo>
                      <a:pt x="0" y="0"/>
                    </a:lnTo>
                    <a:lnTo>
                      <a:pt x="0" y="1"/>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9" name="Freeform 626">
                <a:extLst>
                  <a:ext uri="{FF2B5EF4-FFF2-40B4-BE49-F238E27FC236}">
                    <a16:creationId xmlns:a16="http://schemas.microsoft.com/office/drawing/2014/main" id="{4870F946-5154-4E4A-801D-F25F06C6F634}"/>
                  </a:ext>
                </a:extLst>
              </p:cNvPr>
              <p:cNvSpPr>
                <a:spLocks/>
              </p:cNvSpPr>
              <p:nvPr/>
            </p:nvSpPr>
            <p:spPr bwMode="auto">
              <a:xfrm>
                <a:off x="6484" y="2540"/>
                <a:ext cx="1" cy="3"/>
              </a:xfrm>
              <a:custGeom>
                <a:avLst/>
                <a:gdLst>
                  <a:gd name="T0" fmla="*/ 0 w 1"/>
                  <a:gd name="T1" fmla="*/ 0 h 3"/>
                  <a:gd name="T2" fmla="*/ 0 w 1"/>
                  <a:gd name="T3" fmla="*/ 2 h 3"/>
                  <a:gd name="T4" fmla="*/ 0 w 1"/>
                  <a:gd name="T5" fmla="*/ 3 h 3"/>
                  <a:gd name="T6" fmla="*/ 1 w 1"/>
                  <a:gd name="T7" fmla="*/ 2 h 3"/>
                  <a:gd name="T8" fmla="*/ 0 w 1"/>
                  <a:gd name="T9" fmla="*/ 0 h 3"/>
                </a:gdLst>
                <a:ahLst/>
                <a:cxnLst>
                  <a:cxn ang="0">
                    <a:pos x="T0" y="T1"/>
                  </a:cxn>
                  <a:cxn ang="0">
                    <a:pos x="T2" y="T3"/>
                  </a:cxn>
                  <a:cxn ang="0">
                    <a:pos x="T4" y="T5"/>
                  </a:cxn>
                  <a:cxn ang="0">
                    <a:pos x="T6" y="T7"/>
                  </a:cxn>
                  <a:cxn ang="0">
                    <a:pos x="T8" y="T9"/>
                  </a:cxn>
                </a:cxnLst>
                <a:rect l="0" t="0" r="r" b="b"/>
                <a:pathLst>
                  <a:path w="1" h="3">
                    <a:moveTo>
                      <a:pt x="0" y="0"/>
                    </a:moveTo>
                    <a:lnTo>
                      <a:pt x="0" y="2"/>
                    </a:lnTo>
                    <a:lnTo>
                      <a:pt x="0" y="3"/>
                    </a:lnTo>
                    <a:lnTo>
                      <a:pt x="1" y="2"/>
                    </a:lnTo>
                    <a:lnTo>
                      <a:pt x="0"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0" name="Freeform 627">
                <a:extLst>
                  <a:ext uri="{FF2B5EF4-FFF2-40B4-BE49-F238E27FC236}">
                    <a16:creationId xmlns:a16="http://schemas.microsoft.com/office/drawing/2014/main" id="{4A3006A6-D7C4-4BB2-98CF-83248ED014DC}"/>
                  </a:ext>
                </a:extLst>
              </p:cNvPr>
              <p:cNvSpPr>
                <a:spLocks/>
              </p:cNvSpPr>
              <p:nvPr/>
            </p:nvSpPr>
            <p:spPr bwMode="auto">
              <a:xfrm>
                <a:off x="6348" y="2382"/>
                <a:ext cx="2" cy="3"/>
              </a:xfrm>
              <a:custGeom>
                <a:avLst/>
                <a:gdLst>
                  <a:gd name="T0" fmla="*/ 0 w 2"/>
                  <a:gd name="T1" fmla="*/ 2 h 3"/>
                  <a:gd name="T2" fmla="*/ 2 w 2"/>
                  <a:gd name="T3" fmla="*/ 3 h 3"/>
                  <a:gd name="T4" fmla="*/ 2 w 2"/>
                  <a:gd name="T5" fmla="*/ 0 h 3"/>
                  <a:gd name="T6" fmla="*/ 0 w 2"/>
                  <a:gd name="T7" fmla="*/ 0 h 3"/>
                  <a:gd name="T8" fmla="*/ 0 w 2"/>
                  <a:gd name="T9" fmla="*/ 2 h 3"/>
                </a:gdLst>
                <a:ahLst/>
                <a:cxnLst>
                  <a:cxn ang="0">
                    <a:pos x="T0" y="T1"/>
                  </a:cxn>
                  <a:cxn ang="0">
                    <a:pos x="T2" y="T3"/>
                  </a:cxn>
                  <a:cxn ang="0">
                    <a:pos x="T4" y="T5"/>
                  </a:cxn>
                  <a:cxn ang="0">
                    <a:pos x="T6" y="T7"/>
                  </a:cxn>
                  <a:cxn ang="0">
                    <a:pos x="T8" y="T9"/>
                  </a:cxn>
                </a:cxnLst>
                <a:rect l="0" t="0" r="r" b="b"/>
                <a:pathLst>
                  <a:path w="2" h="3">
                    <a:moveTo>
                      <a:pt x="0" y="2"/>
                    </a:moveTo>
                    <a:lnTo>
                      <a:pt x="2" y="3"/>
                    </a:lnTo>
                    <a:lnTo>
                      <a:pt x="2" y="0"/>
                    </a:lnTo>
                    <a:lnTo>
                      <a:pt x="0" y="0"/>
                    </a:lnTo>
                    <a:lnTo>
                      <a:pt x="0" y="2"/>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1" name="Freeform 628">
                <a:extLst>
                  <a:ext uri="{FF2B5EF4-FFF2-40B4-BE49-F238E27FC236}">
                    <a16:creationId xmlns:a16="http://schemas.microsoft.com/office/drawing/2014/main" id="{93B838D0-0BE2-4E64-A934-16FA668FCBA4}"/>
                  </a:ext>
                </a:extLst>
              </p:cNvPr>
              <p:cNvSpPr>
                <a:spLocks/>
              </p:cNvSpPr>
              <p:nvPr/>
            </p:nvSpPr>
            <p:spPr bwMode="auto">
              <a:xfrm>
                <a:off x="6484" y="2443"/>
                <a:ext cx="3" cy="3"/>
              </a:xfrm>
              <a:custGeom>
                <a:avLst/>
                <a:gdLst>
                  <a:gd name="T0" fmla="*/ 1 w 3"/>
                  <a:gd name="T1" fmla="*/ 1 h 3"/>
                  <a:gd name="T2" fmla="*/ 1 w 3"/>
                  <a:gd name="T3" fmla="*/ 0 h 3"/>
                  <a:gd name="T4" fmla="*/ 0 w 3"/>
                  <a:gd name="T5" fmla="*/ 1 h 3"/>
                  <a:gd name="T6" fmla="*/ 3 w 3"/>
                  <a:gd name="T7" fmla="*/ 3 h 3"/>
                  <a:gd name="T8" fmla="*/ 1 w 3"/>
                  <a:gd name="T9" fmla="*/ 1 h 3"/>
                </a:gdLst>
                <a:ahLst/>
                <a:cxnLst>
                  <a:cxn ang="0">
                    <a:pos x="T0" y="T1"/>
                  </a:cxn>
                  <a:cxn ang="0">
                    <a:pos x="T2" y="T3"/>
                  </a:cxn>
                  <a:cxn ang="0">
                    <a:pos x="T4" y="T5"/>
                  </a:cxn>
                  <a:cxn ang="0">
                    <a:pos x="T6" y="T7"/>
                  </a:cxn>
                  <a:cxn ang="0">
                    <a:pos x="T8" y="T9"/>
                  </a:cxn>
                </a:cxnLst>
                <a:rect l="0" t="0" r="r" b="b"/>
                <a:pathLst>
                  <a:path w="3" h="3">
                    <a:moveTo>
                      <a:pt x="1" y="1"/>
                    </a:moveTo>
                    <a:lnTo>
                      <a:pt x="1" y="0"/>
                    </a:lnTo>
                    <a:lnTo>
                      <a:pt x="0" y="1"/>
                    </a:lnTo>
                    <a:lnTo>
                      <a:pt x="3" y="3"/>
                    </a:lnTo>
                    <a:lnTo>
                      <a:pt x="1" y="1"/>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2" name="Freeform 629">
                <a:extLst>
                  <a:ext uri="{FF2B5EF4-FFF2-40B4-BE49-F238E27FC236}">
                    <a16:creationId xmlns:a16="http://schemas.microsoft.com/office/drawing/2014/main" id="{D33FEEFB-9161-434B-A410-6092FE7959BD}"/>
                  </a:ext>
                </a:extLst>
              </p:cNvPr>
              <p:cNvSpPr>
                <a:spLocks/>
              </p:cNvSpPr>
              <p:nvPr/>
            </p:nvSpPr>
            <p:spPr bwMode="auto">
              <a:xfrm>
                <a:off x="6489" y="2452"/>
                <a:ext cx="9" cy="7"/>
              </a:xfrm>
              <a:custGeom>
                <a:avLst/>
                <a:gdLst>
                  <a:gd name="T0" fmla="*/ 3 w 9"/>
                  <a:gd name="T1" fmla="*/ 7 h 7"/>
                  <a:gd name="T2" fmla="*/ 4 w 9"/>
                  <a:gd name="T3" fmla="*/ 7 h 7"/>
                  <a:gd name="T4" fmla="*/ 8 w 9"/>
                  <a:gd name="T5" fmla="*/ 7 h 7"/>
                  <a:gd name="T6" fmla="*/ 9 w 9"/>
                  <a:gd name="T7" fmla="*/ 7 h 7"/>
                  <a:gd name="T8" fmla="*/ 9 w 9"/>
                  <a:gd name="T9" fmla="*/ 5 h 7"/>
                  <a:gd name="T10" fmla="*/ 6 w 9"/>
                  <a:gd name="T11" fmla="*/ 2 h 7"/>
                  <a:gd name="T12" fmla="*/ 3 w 9"/>
                  <a:gd name="T13" fmla="*/ 0 h 7"/>
                  <a:gd name="T14" fmla="*/ 0 w 9"/>
                  <a:gd name="T15" fmla="*/ 4 h 7"/>
                  <a:gd name="T16" fmla="*/ 1 w 9"/>
                  <a:gd name="T17" fmla="*/ 5 h 7"/>
                  <a:gd name="T18" fmla="*/ 3 w 9"/>
                  <a:gd name="T19"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7">
                    <a:moveTo>
                      <a:pt x="3" y="7"/>
                    </a:moveTo>
                    <a:lnTo>
                      <a:pt x="4" y="7"/>
                    </a:lnTo>
                    <a:lnTo>
                      <a:pt x="8" y="7"/>
                    </a:lnTo>
                    <a:lnTo>
                      <a:pt x="9" y="7"/>
                    </a:lnTo>
                    <a:lnTo>
                      <a:pt x="9" y="5"/>
                    </a:lnTo>
                    <a:lnTo>
                      <a:pt x="6" y="2"/>
                    </a:lnTo>
                    <a:lnTo>
                      <a:pt x="3" y="0"/>
                    </a:lnTo>
                    <a:lnTo>
                      <a:pt x="0" y="4"/>
                    </a:lnTo>
                    <a:lnTo>
                      <a:pt x="1" y="5"/>
                    </a:lnTo>
                    <a:lnTo>
                      <a:pt x="3" y="7"/>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3" name="Freeform 630">
                <a:extLst>
                  <a:ext uri="{FF2B5EF4-FFF2-40B4-BE49-F238E27FC236}">
                    <a16:creationId xmlns:a16="http://schemas.microsoft.com/office/drawing/2014/main" id="{1A906911-0FF7-4739-83AE-6E1463CF2196}"/>
                  </a:ext>
                </a:extLst>
              </p:cNvPr>
              <p:cNvSpPr>
                <a:spLocks/>
              </p:cNvSpPr>
              <p:nvPr/>
            </p:nvSpPr>
            <p:spPr bwMode="auto">
              <a:xfrm>
                <a:off x="6492" y="2478"/>
                <a:ext cx="1" cy="1"/>
              </a:xfrm>
              <a:custGeom>
                <a:avLst/>
                <a:gdLst>
                  <a:gd name="T0" fmla="*/ 1 w 1"/>
                  <a:gd name="T1" fmla="*/ 1 h 1"/>
                  <a:gd name="T2" fmla="*/ 1 w 1"/>
                  <a:gd name="T3" fmla="*/ 0 h 1"/>
                  <a:gd name="T4" fmla="*/ 0 w 1"/>
                  <a:gd name="T5" fmla="*/ 1 h 1"/>
                  <a:gd name="T6" fmla="*/ 1 w 1"/>
                  <a:gd name="T7" fmla="*/ 1 h 1"/>
                </a:gdLst>
                <a:ahLst/>
                <a:cxnLst>
                  <a:cxn ang="0">
                    <a:pos x="T0" y="T1"/>
                  </a:cxn>
                  <a:cxn ang="0">
                    <a:pos x="T2" y="T3"/>
                  </a:cxn>
                  <a:cxn ang="0">
                    <a:pos x="T4" y="T5"/>
                  </a:cxn>
                  <a:cxn ang="0">
                    <a:pos x="T6" y="T7"/>
                  </a:cxn>
                </a:cxnLst>
                <a:rect l="0" t="0" r="r" b="b"/>
                <a:pathLst>
                  <a:path w="1" h="1">
                    <a:moveTo>
                      <a:pt x="1" y="1"/>
                    </a:moveTo>
                    <a:lnTo>
                      <a:pt x="1" y="0"/>
                    </a:lnTo>
                    <a:lnTo>
                      <a:pt x="0" y="1"/>
                    </a:lnTo>
                    <a:lnTo>
                      <a:pt x="1" y="1"/>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4" name="Freeform 631">
                <a:extLst>
                  <a:ext uri="{FF2B5EF4-FFF2-40B4-BE49-F238E27FC236}">
                    <a16:creationId xmlns:a16="http://schemas.microsoft.com/office/drawing/2014/main" id="{1929613B-8EB2-4351-81C8-36F59AA56E46}"/>
                  </a:ext>
                </a:extLst>
              </p:cNvPr>
              <p:cNvSpPr>
                <a:spLocks/>
              </p:cNvSpPr>
              <p:nvPr/>
            </p:nvSpPr>
            <p:spPr bwMode="auto">
              <a:xfrm>
                <a:off x="6493" y="2475"/>
                <a:ext cx="4" cy="1"/>
              </a:xfrm>
              <a:custGeom>
                <a:avLst/>
                <a:gdLst>
                  <a:gd name="T0" fmla="*/ 2 w 4"/>
                  <a:gd name="T1" fmla="*/ 1 h 1"/>
                  <a:gd name="T2" fmla="*/ 4 w 4"/>
                  <a:gd name="T3" fmla="*/ 1 h 1"/>
                  <a:gd name="T4" fmla="*/ 4 w 4"/>
                  <a:gd name="T5" fmla="*/ 0 h 1"/>
                  <a:gd name="T6" fmla="*/ 0 w 4"/>
                  <a:gd name="T7" fmla="*/ 0 h 1"/>
                  <a:gd name="T8" fmla="*/ 2 w 4"/>
                  <a:gd name="T9" fmla="*/ 1 h 1"/>
                </a:gdLst>
                <a:ahLst/>
                <a:cxnLst>
                  <a:cxn ang="0">
                    <a:pos x="T0" y="T1"/>
                  </a:cxn>
                  <a:cxn ang="0">
                    <a:pos x="T2" y="T3"/>
                  </a:cxn>
                  <a:cxn ang="0">
                    <a:pos x="T4" y="T5"/>
                  </a:cxn>
                  <a:cxn ang="0">
                    <a:pos x="T6" y="T7"/>
                  </a:cxn>
                  <a:cxn ang="0">
                    <a:pos x="T8" y="T9"/>
                  </a:cxn>
                </a:cxnLst>
                <a:rect l="0" t="0" r="r" b="b"/>
                <a:pathLst>
                  <a:path w="4" h="1">
                    <a:moveTo>
                      <a:pt x="2" y="1"/>
                    </a:moveTo>
                    <a:lnTo>
                      <a:pt x="4" y="1"/>
                    </a:lnTo>
                    <a:lnTo>
                      <a:pt x="4" y="0"/>
                    </a:lnTo>
                    <a:lnTo>
                      <a:pt x="0" y="0"/>
                    </a:lnTo>
                    <a:lnTo>
                      <a:pt x="2" y="1"/>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5" name="Freeform 632">
                <a:extLst>
                  <a:ext uri="{FF2B5EF4-FFF2-40B4-BE49-F238E27FC236}">
                    <a16:creationId xmlns:a16="http://schemas.microsoft.com/office/drawing/2014/main" id="{4DBE8297-52DA-4896-A9FA-75DA6886E679}"/>
                  </a:ext>
                </a:extLst>
              </p:cNvPr>
              <p:cNvSpPr>
                <a:spLocks/>
              </p:cNvSpPr>
              <p:nvPr/>
            </p:nvSpPr>
            <p:spPr bwMode="auto">
              <a:xfrm>
                <a:off x="6487" y="2551"/>
                <a:ext cx="2" cy="2"/>
              </a:xfrm>
              <a:custGeom>
                <a:avLst/>
                <a:gdLst>
                  <a:gd name="T0" fmla="*/ 2 w 2"/>
                  <a:gd name="T1" fmla="*/ 0 h 2"/>
                  <a:gd name="T2" fmla="*/ 0 w 2"/>
                  <a:gd name="T3" fmla="*/ 2 h 2"/>
                  <a:gd name="T4" fmla="*/ 2 w 2"/>
                  <a:gd name="T5" fmla="*/ 2 h 2"/>
                  <a:gd name="T6" fmla="*/ 2 w 2"/>
                  <a:gd name="T7" fmla="*/ 0 h 2"/>
                </a:gdLst>
                <a:ahLst/>
                <a:cxnLst>
                  <a:cxn ang="0">
                    <a:pos x="T0" y="T1"/>
                  </a:cxn>
                  <a:cxn ang="0">
                    <a:pos x="T2" y="T3"/>
                  </a:cxn>
                  <a:cxn ang="0">
                    <a:pos x="T4" y="T5"/>
                  </a:cxn>
                  <a:cxn ang="0">
                    <a:pos x="T6" y="T7"/>
                  </a:cxn>
                </a:cxnLst>
                <a:rect l="0" t="0" r="r" b="b"/>
                <a:pathLst>
                  <a:path w="2" h="2">
                    <a:moveTo>
                      <a:pt x="2" y="0"/>
                    </a:moveTo>
                    <a:lnTo>
                      <a:pt x="0" y="2"/>
                    </a:lnTo>
                    <a:lnTo>
                      <a:pt x="2" y="2"/>
                    </a:lnTo>
                    <a:lnTo>
                      <a:pt x="2"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6" name="Freeform 633">
                <a:extLst>
                  <a:ext uri="{FF2B5EF4-FFF2-40B4-BE49-F238E27FC236}">
                    <a16:creationId xmlns:a16="http://schemas.microsoft.com/office/drawing/2014/main" id="{02A59C42-42DC-4AA7-B5AA-7B26EF6A0B28}"/>
                  </a:ext>
                </a:extLst>
              </p:cNvPr>
              <p:cNvSpPr>
                <a:spLocks/>
              </p:cNvSpPr>
              <p:nvPr/>
            </p:nvSpPr>
            <p:spPr bwMode="auto">
              <a:xfrm>
                <a:off x="6103" y="2333"/>
                <a:ext cx="61" cy="79"/>
              </a:xfrm>
              <a:custGeom>
                <a:avLst/>
                <a:gdLst>
                  <a:gd name="T0" fmla="*/ 24 w 61"/>
                  <a:gd name="T1" fmla="*/ 14 h 79"/>
                  <a:gd name="T2" fmla="*/ 19 w 61"/>
                  <a:gd name="T3" fmla="*/ 12 h 79"/>
                  <a:gd name="T4" fmla="*/ 13 w 61"/>
                  <a:gd name="T5" fmla="*/ 14 h 79"/>
                  <a:gd name="T6" fmla="*/ 14 w 61"/>
                  <a:gd name="T7" fmla="*/ 9 h 79"/>
                  <a:gd name="T8" fmla="*/ 13 w 61"/>
                  <a:gd name="T9" fmla="*/ 4 h 79"/>
                  <a:gd name="T10" fmla="*/ 10 w 61"/>
                  <a:gd name="T11" fmla="*/ 3 h 79"/>
                  <a:gd name="T12" fmla="*/ 2 w 61"/>
                  <a:gd name="T13" fmla="*/ 0 h 79"/>
                  <a:gd name="T14" fmla="*/ 0 w 61"/>
                  <a:gd name="T15" fmla="*/ 4 h 79"/>
                  <a:gd name="T16" fmla="*/ 5 w 61"/>
                  <a:gd name="T17" fmla="*/ 20 h 79"/>
                  <a:gd name="T18" fmla="*/ 8 w 61"/>
                  <a:gd name="T19" fmla="*/ 28 h 79"/>
                  <a:gd name="T20" fmla="*/ 6 w 61"/>
                  <a:gd name="T21" fmla="*/ 33 h 79"/>
                  <a:gd name="T22" fmla="*/ 8 w 61"/>
                  <a:gd name="T23" fmla="*/ 38 h 79"/>
                  <a:gd name="T24" fmla="*/ 10 w 61"/>
                  <a:gd name="T25" fmla="*/ 43 h 79"/>
                  <a:gd name="T26" fmla="*/ 16 w 61"/>
                  <a:gd name="T27" fmla="*/ 49 h 79"/>
                  <a:gd name="T28" fmla="*/ 19 w 61"/>
                  <a:gd name="T29" fmla="*/ 52 h 79"/>
                  <a:gd name="T30" fmla="*/ 18 w 61"/>
                  <a:gd name="T31" fmla="*/ 57 h 79"/>
                  <a:gd name="T32" fmla="*/ 24 w 61"/>
                  <a:gd name="T33" fmla="*/ 60 h 79"/>
                  <a:gd name="T34" fmla="*/ 29 w 61"/>
                  <a:gd name="T35" fmla="*/ 67 h 79"/>
                  <a:gd name="T36" fmla="*/ 34 w 61"/>
                  <a:gd name="T37" fmla="*/ 70 h 79"/>
                  <a:gd name="T38" fmla="*/ 37 w 61"/>
                  <a:gd name="T39" fmla="*/ 70 h 79"/>
                  <a:gd name="T40" fmla="*/ 43 w 61"/>
                  <a:gd name="T41" fmla="*/ 75 h 79"/>
                  <a:gd name="T42" fmla="*/ 49 w 61"/>
                  <a:gd name="T43" fmla="*/ 78 h 79"/>
                  <a:gd name="T44" fmla="*/ 54 w 61"/>
                  <a:gd name="T45" fmla="*/ 78 h 79"/>
                  <a:gd name="T46" fmla="*/ 57 w 61"/>
                  <a:gd name="T47" fmla="*/ 78 h 79"/>
                  <a:gd name="T48" fmla="*/ 56 w 61"/>
                  <a:gd name="T49" fmla="*/ 78 h 79"/>
                  <a:gd name="T50" fmla="*/ 57 w 61"/>
                  <a:gd name="T51" fmla="*/ 76 h 79"/>
                  <a:gd name="T52" fmla="*/ 57 w 61"/>
                  <a:gd name="T53" fmla="*/ 76 h 79"/>
                  <a:gd name="T54" fmla="*/ 59 w 61"/>
                  <a:gd name="T55" fmla="*/ 78 h 79"/>
                  <a:gd name="T56" fmla="*/ 61 w 61"/>
                  <a:gd name="T57" fmla="*/ 75 h 79"/>
                  <a:gd name="T58" fmla="*/ 56 w 61"/>
                  <a:gd name="T59" fmla="*/ 68 h 79"/>
                  <a:gd name="T60" fmla="*/ 56 w 61"/>
                  <a:gd name="T61" fmla="*/ 67 h 79"/>
                  <a:gd name="T62" fmla="*/ 54 w 61"/>
                  <a:gd name="T63" fmla="*/ 62 h 79"/>
                  <a:gd name="T64" fmla="*/ 54 w 61"/>
                  <a:gd name="T65" fmla="*/ 60 h 79"/>
                  <a:gd name="T66" fmla="*/ 49 w 61"/>
                  <a:gd name="T67" fmla="*/ 57 h 79"/>
                  <a:gd name="T68" fmla="*/ 46 w 61"/>
                  <a:gd name="T69" fmla="*/ 46 h 79"/>
                  <a:gd name="T70" fmla="*/ 46 w 61"/>
                  <a:gd name="T71" fmla="*/ 41 h 79"/>
                  <a:gd name="T72" fmla="*/ 46 w 61"/>
                  <a:gd name="T73" fmla="*/ 33 h 79"/>
                  <a:gd name="T74" fmla="*/ 46 w 61"/>
                  <a:gd name="T75" fmla="*/ 27 h 79"/>
                  <a:gd name="T76" fmla="*/ 34 w 61"/>
                  <a:gd name="T77" fmla="*/ 11 h 79"/>
                  <a:gd name="T78" fmla="*/ 29 w 61"/>
                  <a:gd name="T79" fmla="*/ 8 h 79"/>
                  <a:gd name="T80" fmla="*/ 26 w 61"/>
                  <a:gd name="T81" fmla="*/ 9 h 79"/>
                  <a:gd name="T82" fmla="*/ 26 w 61"/>
                  <a:gd name="T83" fmla="*/ 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1" h="79">
                    <a:moveTo>
                      <a:pt x="26" y="12"/>
                    </a:moveTo>
                    <a:lnTo>
                      <a:pt x="24" y="14"/>
                    </a:lnTo>
                    <a:lnTo>
                      <a:pt x="22" y="12"/>
                    </a:lnTo>
                    <a:lnTo>
                      <a:pt x="19" y="12"/>
                    </a:lnTo>
                    <a:lnTo>
                      <a:pt x="16" y="16"/>
                    </a:lnTo>
                    <a:lnTo>
                      <a:pt x="13" y="14"/>
                    </a:lnTo>
                    <a:lnTo>
                      <a:pt x="13" y="12"/>
                    </a:lnTo>
                    <a:lnTo>
                      <a:pt x="14" y="9"/>
                    </a:lnTo>
                    <a:lnTo>
                      <a:pt x="14" y="6"/>
                    </a:lnTo>
                    <a:lnTo>
                      <a:pt x="13" y="4"/>
                    </a:lnTo>
                    <a:lnTo>
                      <a:pt x="10" y="4"/>
                    </a:lnTo>
                    <a:lnTo>
                      <a:pt x="10" y="3"/>
                    </a:lnTo>
                    <a:lnTo>
                      <a:pt x="5" y="1"/>
                    </a:lnTo>
                    <a:lnTo>
                      <a:pt x="2" y="0"/>
                    </a:lnTo>
                    <a:lnTo>
                      <a:pt x="0" y="1"/>
                    </a:lnTo>
                    <a:lnTo>
                      <a:pt x="0" y="4"/>
                    </a:lnTo>
                    <a:lnTo>
                      <a:pt x="3" y="9"/>
                    </a:lnTo>
                    <a:lnTo>
                      <a:pt x="5" y="20"/>
                    </a:lnTo>
                    <a:lnTo>
                      <a:pt x="6" y="25"/>
                    </a:lnTo>
                    <a:lnTo>
                      <a:pt x="8" y="28"/>
                    </a:lnTo>
                    <a:lnTo>
                      <a:pt x="6" y="33"/>
                    </a:lnTo>
                    <a:lnTo>
                      <a:pt x="6" y="33"/>
                    </a:lnTo>
                    <a:lnTo>
                      <a:pt x="6" y="36"/>
                    </a:lnTo>
                    <a:lnTo>
                      <a:pt x="8" y="38"/>
                    </a:lnTo>
                    <a:lnTo>
                      <a:pt x="8" y="40"/>
                    </a:lnTo>
                    <a:lnTo>
                      <a:pt x="10" y="43"/>
                    </a:lnTo>
                    <a:lnTo>
                      <a:pt x="13" y="44"/>
                    </a:lnTo>
                    <a:lnTo>
                      <a:pt x="16" y="49"/>
                    </a:lnTo>
                    <a:lnTo>
                      <a:pt x="18" y="51"/>
                    </a:lnTo>
                    <a:lnTo>
                      <a:pt x="19" y="52"/>
                    </a:lnTo>
                    <a:lnTo>
                      <a:pt x="18" y="54"/>
                    </a:lnTo>
                    <a:lnTo>
                      <a:pt x="18" y="57"/>
                    </a:lnTo>
                    <a:lnTo>
                      <a:pt x="19" y="59"/>
                    </a:lnTo>
                    <a:lnTo>
                      <a:pt x="24" y="60"/>
                    </a:lnTo>
                    <a:lnTo>
                      <a:pt x="29" y="64"/>
                    </a:lnTo>
                    <a:lnTo>
                      <a:pt x="29" y="67"/>
                    </a:lnTo>
                    <a:lnTo>
                      <a:pt x="32" y="70"/>
                    </a:lnTo>
                    <a:lnTo>
                      <a:pt x="34" y="70"/>
                    </a:lnTo>
                    <a:lnTo>
                      <a:pt x="35" y="70"/>
                    </a:lnTo>
                    <a:lnTo>
                      <a:pt x="37" y="70"/>
                    </a:lnTo>
                    <a:lnTo>
                      <a:pt x="40" y="73"/>
                    </a:lnTo>
                    <a:lnTo>
                      <a:pt x="43" y="75"/>
                    </a:lnTo>
                    <a:lnTo>
                      <a:pt x="48" y="76"/>
                    </a:lnTo>
                    <a:lnTo>
                      <a:pt x="49" y="78"/>
                    </a:lnTo>
                    <a:lnTo>
                      <a:pt x="53" y="79"/>
                    </a:lnTo>
                    <a:lnTo>
                      <a:pt x="54" y="78"/>
                    </a:lnTo>
                    <a:lnTo>
                      <a:pt x="54" y="79"/>
                    </a:lnTo>
                    <a:lnTo>
                      <a:pt x="57" y="78"/>
                    </a:lnTo>
                    <a:lnTo>
                      <a:pt x="57" y="78"/>
                    </a:lnTo>
                    <a:lnTo>
                      <a:pt x="56" y="78"/>
                    </a:lnTo>
                    <a:lnTo>
                      <a:pt x="57" y="76"/>
                    </a:lnTo>
                    <a:lnTo>
                      <a:pt x="57" y="76"/>
                    </a:lnTo>
                    <a:lnTo>
                      <a:pt x="56" y="75"/>
                    </a:lnTo>
                    <a:lnTo>
                      <a:pt x="57" y="76"/>
                    </a:lnTo>
                    <a:lnTo>
                      <a:pt x="57" y="78"/>
                    </a:lnTo>
                    <a:lnTo>
                      <a:pt x="59" y="78"/>
                    </a:lnTo>
                    <a:lnTo>
                      <a:pt x="61" y="78"/>
                    </a:lnTo>
                    <a:lnTo>
                      <a:pt x="61" y="75"/>
                    </a:lnTo>
                    <a:lnTo>
                      <a:pt x="57" y="70"/>
                    </a:lnTo>
                    <a:lnTo>
                      <a:pt x="56" y="68"/>
                    </a:lnTo>
                    <a:lnTo>
                      <a:pt x="56" y="68"/>
                    </a:lnTo>
                    <a:lnTo>
                      <a:pt x="56" y="67"/>
                    </a:lnTo>
                    <a:lnTo>
                      <a:pt x="56" y="67"/>
                    </a:lnTo>
                    <a:lnTo>
                      <a:pt x="54" y="62"/>
                    </a:lnTo>
                    <a:lnTo>
                      <a:pt x="54" y="60"/>
                    </a:lnTo>
                    <a:lnTo>
                      <a:pt x="54" y="60"/>
                    </a:lnTo>
                    <a:lnTo>
                      <a:pt x="53" y="60"/>
                    </a:lnTo>
                    <a:lnTo>
                      <a:pt x="49" y="57"/>
                    </a:lnTo>
                    <a:lnTo>
                      <a:pt x="46" y="52"/>
                    </a:lnTo>
                    <a:lnTo>
                      <a:pt x="46" y="46"/>
                    </a:lnTo>
                    <a:lnTo>
                      <a:pt x="46" y="44"/>
                    </a:lnTo>
                    <a:lnTo>
                      <a:pt x="46" y="41"/>
                    </a:lnTo>
                    <a:lnTo>
                      <a:pt x="46" y="41"/>
                    </a:lnTo>
                    <a:lnTo>
                      <a:pt x="46" y="33"/>
                    </a:lnTo>
                    <a:lnTo>
                      <a:pt x="48" y="32"/>
                    </a:lnTo>
                    <a:lnTo>
                      <a:pt x="46" y="27"/>
                    </a:lnTo>
                    <a:lnTo>
                      <a:pt x="43" y="22"/>
                    </a:lnTo>
                    <a:lnTo>
                      <a:pt x="34" y="11"/>
                    </a:lnTo>
                    <a:lnTo>
                      <a:pt x="30" y="8"/>
                    </a:lnTo>
                    <a:lnTo>
                      <a:pt x="29" y="8"/>
                    </a:lnTo>
                    <a:lnTo>
                      <a:pt x="29" y="9"/>
                    </a:lnTo>
                    <a:lnTo>
                      <a:pt x="26" y="9"/>
                    </a:lnTo>
                    <a:lnTo>
                      <a:pt x="26" y="9"/>
                    </a:lnTo>
                    <a:lnTo>
                      <a:pt x="26" y="9"/>
                    </a:lnTo>
                    <a:lnTo>
                      <a:pt x="26" y="12"/>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7" name="Freeform 634">
                <a:extLst>
                  <a:ext uri="{FF2B5EF4-FFF2-40B4-BE49-F238E27FC236}">
                    <a16:creationId xmlns:a16="http://schemas.microsoft.com/office/drawing/2014/main" id="{6B12B70F-1120-4A26-9F78-AB33D4AB951A}"/>
                  </a:ext>
                </a:extLst>
              </p:cNvPr>
              <p:cNvSpPr>
                <a:spLocks/>
              </p:cNvSpPr>
              <p:nvPr/>
            </p:nvSpPr>
            <p:spPr bwMode="auto">
              <a:xfrm>
                <a:off x="6266" y="2393"/>
                <a:ext cx="3" cy="4"/>
              </a:xfrm>
              <a:custGeom>
                <a:avLst/>
                <a:gdLst>
                  <a:gd name="T0" fmla="*/ 3 w 3"/>
                  <a:gd name="T1" fmla="*/ 4 h 4"/>
                  <a:gd name="T2" fmla="*/ 3 w 3"/>
                  <a:gd name="T3" fmla="*/ 0 h 4"/>
                  <a:gd name="T4" fmla="*/ 1 w 3"/>
                  <a:gd name="T5" fmla="*/ 0 h 4"/>
                  <a:gd name="T6" fmla="*/ 1 w 3"/>
                  <a:gd name="T7" fmla="*/ 0 h 4"/>
                  <a:gd name="T8" fmla="*/ 0 w 3"/>
                  <a:gd name="T9" fmla="*/ 0 h 4"/>
                  <a:gd name="T10" fmla="*/ 0 w 3"/>
                  <a:gd name="T11" fmla="*/ 2 h 4"/>
                  <a:gd name="T12" fmla="*/ 1 w 3"/>
                  <a:gd name="T13" fmla="*/ 4 h 4"/>
                  <a:gd name="T14" fmla="*/ 3 w 3"/>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3" y="4"/>
                    </a:moveTo>
                    <a:lnTo>
                      <a:pt x="3" y="0"/>
                    </a:lnTo>
                    <a:lnTo>
                      <a:pt x="1" y="0"/>
                    </a:lnTo>
                    <a:lnTo>
                      <a:pt x="1" y="0"/>
                    </a:lnTo>
                    <a:lnTo>
                      <a:pt x="0" y="0"/>
                    </a:lnTo>
                    <a:lnTo>
                      <a:pt x="0" y="2"/>
                    </a:lnTo>
                    <a:lnTo>
                      <a:pt x="1" y="4"/>
                    </a:lnTo>
                    <a:lnTo>
                      <a:pt x="3" y="4"/>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8" name="Freeform 635">
                <a:extLst>
                  <a:ext uri="{FF2B5EF4-FFF2-40B4-BE49-F238E27FC236}">
                    <a16:creationId xmlns:a16="http://schemas.microsoft.com/office/drawing/2014/main" id="{4C23B86E-C65B-44B6-9039-903C9290A1B5}"/>
                  </a:ext>
                </a:extLst>
              </p:cNvPr>
              <p:cNvSpPr>
                <a:spLocks/>
              </p:cNvSpPr>
              <p:nvPr/>
            </p:nvSpPr>
            <p:spPr bwMode="auto">
              <a:xfrm>
                <a:off x="6340" y="2325"/>
                <a:ext cx="4" cy="3"/>
              </a:xfrm>
              <a:custGeom>
                <a:avLst/>
                <a:gdLst>
                  <a:gd name="T0" fmla="*/ 0 w 4"/>
                  <a:gd name="T1" fmla="*/ 3 h 3"/>
                  <a:gd name="T2" fmla="*/ 4 w 4"/>
                  <a:gd name="T3" fmla="*/ 1 h 3"/>
                  <a:gd name="T4" fmla="*/ 4 w 4"/>
                  <a:gd name="T5" fmla="*/ 0 h 3"/>
                  <a:gd name="T6" fmla="*/ 2 w 4"/>
                  <a:gd name="T7" fmla="*/ 0 h 3"/>
                  <a:gd name="T8" fmla="*/ 0 w 4"/>
                  <a:gd name="T9" fmla="*/ 1 h 3"/>
                  <a:gd name="T10" fmla="*/ 0 w 4"/>
                  <a:gd name="T11" fmla="*/ 3 h 3"/>
                </a:gdLst>
                <a:ahLst/>
                <a:cxnLst>
                  <a:cxn ang="0">
                    <a:pos x="T0" y="T1"/>
                  </a:cxn>
                  <a:cxn ang="0">
                    <a:pos x="T2" y="T3"/>
                  </a:cxn>
                  <a:cxn ang="0">
                    <a:pos x="T4" y="T5"/>
                  </a:cxn>
                  <a:cxn ang="0">
                    <a:pos x="T6" y="T7"/>
                  </a:cxn>
                  <a:cxn ang="0">
                    <a:pos x="T8" y="T9"/>
                  </a:cxn>
                  <a:cxn ang="0">
                    <a:pos x="T10" y="T11"/>
                  </a:cxn>
                </a:cxnLst>
                <a:rect l="0" t="0" r="r" b="b"/>
                <a:pathLst>
                  <a:path w="4" h="3">
                    <a:moveTo>
                      <a:pt x="0" y="3"/>
                    </a:moveTo>
                    <a:lnTo>
                      <a:pt x="4" y="1"/>
                    </a:lnTo>
                    <a:lnTo>
                      <a:pt x="4" y="0"/>
                    </a:lnTo>
                    <a:lnTo>
                      <a:pt x="2" y="0"/>
                    </a:lnTo>
                    <a:lnTo>
                      <a:pt x="0" y="1"/>
                    </a:lnTo>
                    <a:lnTo>
                      <a:pt x="0" y="3"/>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9" name="Freeform 636">
                <a:extLst>
                  <a:ext uri="{FF2B5EF4-FFF2-40B4-BE49-F238E27FC236}">
                    <a16:creationId xmlns:a16="http://schemas.microsoft.com/office/drawing/2014/main" id="{34F0C27C-DC39-4CF0-A57E-F81D6EB09380}"/>
                  </a:ext>
                </a:extLst>
              </p:cNvPr>
              <p:cNvSpPr>
                <a:spLocks/>
              </p:cNvSpPr>
              <p:nvPr/>
            </p:nvSpPr>
            <p:spPr bwMode="auto">
              <a:xfrm>
                <a:off x="6336" y="2325"/>
                <a:ext cx="3" cy="1"/>
              </a:xfrm>
              <a:custGeom>
                <a:avLst/>
                <a:gdLst>
                  <a:gd name="T0" fmla="*/ 1 w 3"/>
                  <a:gd name="T1" fmla="*/ 1 h 1"/>
                  <a:gd name="T2" fmla="*/ 3 w 3"/>
                  <a:gd name="T3" fmla="*/ 0 h 1"/>
                  <a:gd name="T4" fmla="*/ 3 w 3"/>
                  <a:gd name="T5" fmla="*/ 0 h 1"/>
                  <a:gd name="T6" fmla="*/ 0 w 3"/>
                  <a:gd name="T7" fmla="*/ 1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3" y="0"/>
                    </a:lnTo>
                    <a:lnTo>
                      <a:pt x="3" y="0"/>
                    </a:lnTo>
                    <a:lnTo>
                      <a:pt x="0" y="1"/>
                    </a:lnTo>
                    <a:lnTo>
                      <a:pt x="1" y="1"/>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0" name="Freeform 637">
                <a:extLst>
                  <a:ext uri="{FF2B5EF4-FFF2-40B4-BE49-F238E27FC236}">
                    <a16:creationId xmlns:a16="http://schemas.microsoft.com/office/drawing/2014/main" id="{76243928-01D8-4A4D-9DF9-D4E183186DAE}"/>
                  </a:ext>
                </a:extLst>
              </p:cNvPr>
              <p:cNvSpPr>
                <a:spLocks/>
              </p:cNvSpPr>
              <p:nvPr/>
            </p:nvSpPr>
            <p:spPr bwMode="auto">
              <a:xfrm>
                <a:off x="6264" y="2393"/>
                <a:ext cx="2" cy="2"/>
              </a:xfrm>
              <a:custGeom>
                <a:avLst/>
                <a:gdLst>
                  <a:gd name="T0" fmla="*/ 0 w 2"/>
                  <a:gd name="T1" fmla="*/ 2 h 2"/>
                  <a:gd name="T2" fmla="*/ 2 w 2"/>
                  <a:gd name="T3" fmla="*/ 2 h 2"/>
                  <a:gd name="T4" fmla="*/ 2 w 2"/>
                  <a:gd name="T5" fmla="*/ 0 h 2"/>
                  <a:gd name="T6" fmla="*/ 2 w 2"/>
                  <a:gd name="T7" fmla="*/ 0 h 2"/>
                  <a:gd name="T8" fmla="*/ 0 w 2"/>
                  <a:gd name="T9" fmla="*/ 2 h 2"/>
                  <a:gd name="T10" fmla="*/ 0 w 2"/>
                  <a:gd name="T11" fmla="*/ 2 h 2"/>
                </a:gdLst>
                <a:ahLst/>
                <a:cxnLst>
                  <a:cxn ang="0">
                    <a:pos x="T0" y="T1"/>
                  </a:cxn>
                  <a:cxn ang="0">
                    <a:pos x="T2" y="T3"/>
                  </a:cxn>
                  <a:cxn ang="0">
                    <a:pos x="T4" y="T5"/>
                  </a:cxn>
                  <a:cxn ang="0">
                    <a:pos x="T6" y="T7"/>
                  </a:cxn>
                  <a:cxn ang="0">
                    <a:pos x="T8" y="T9"/>
                  </a:cxn>
                  <a:cxn ang="0">
                    <a:pos x="T10" y="T11"/>
                  </a:cxn>
                </a:cxnLst>
                <a:rect l="0" t="0" r="r" b="b"/>
                <a:pathLst>
                  <a:path w="2" h="2">
                    <a:moveTo>
                      <a:pt x="0" y="2"/>
                    </a:moveTo>
                    <a:lnTo>
                      <a:pt x="2" y="2"/>
                    </a:lnTo>
                    <a:lnTo>
                      <a:pt x="2" y="0"/>
                    </a:lnTo>
                    <a:lnTo>
                      <a:pt x="2" y="0"/>
                    </a:lnTo>
                    <a:lnTo>
                      <a:pt x="0" y="2"/>
                    </a:lnTo>
                    <a:lnTo>
                      <a:pt x="0" y="2"/>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1" name="Freeform 638">
                <a:extLst>
                  <a:ext uri="{FF2B5EF4-FFF2-40B4-BE49-F238E27FC236}">
                    <a16:creationId xmlns:a16="http://schemas.microsoft.com/office/drawing/2014/main" id="{257282F4-2437-4101-8D8A-6B40C2B652DD}"/>
                  </a:ext>
                </a:extLst>
              </p:cNvPr>
              <p:cNvSpPr>
                <a:spLocks/>
              </p:cNvSpPr>
              <p:nvPr/>
            </p:nvSpPr>
            <p:spPr bwMode="auto">
              <a:xfrm>
                <a:off x="6239" y="2330"/>
                <a:ext cx="133" cy="89"/>
              </a:xfrm>
              <a:custGeom>
                <a:avLst/>
                <a:gdLst>
                  <a:gd name="T0" fmla="*/ 11 w 133"/>
                  <a:gd name="T1" fmla="*/ 87 h 89"/>
                  <a:gd name="T2" fmla="*/ 19 w 133"/>
                  <a:gd name="T3" fmla="*/ 89 h 89"/>
                  <a:gd name="T4" fmla="*/ 25 w 133"/>
                  <a:gd name="T5" fmla="*/ 86 h 89"/>
                  <a:gd name="T6" fmla="*/ 43 w 133"/>
                  <a:gd name="T7" fmla="*/ 81 h 89"/>
                  <a:gd name="T8" fmla="*/ 54 w 133"/>
                  <a:gd name="T9" fmla="*/ 84 h 89"/>
                  <a:gd name="T10" fmla="*/ 70 w 133"/>
                  <a:gd name="T11" fmla="*/ 81 h 89"/>
                  <a:gd name="T12" fmla="*/ 76 w 133"/>
                  <a:gd name="T13" fmla="*/ 63 h 89"/>
                  <a:gd name="T14" fmla="*/ 84 w 133"/>
                  <a:gd name="T15" fmla="*/ 44 h 89"/>
                  <a:gd name="T16" fmla="*/ 89 w 133"/>
                  <a:gd name="T17" fmla="*/ 36 h 89"/>
                  <a:gd name="T18" fmla="*/ 101 w 133"/>
                  <a:gd name="T19" fmla="*/ 38 h 89"/>
                  <a:gd name="T20" fmla="*/ 109 w 133"/>
                  <a:gd name="T21" fmla="*/ 39 h 89"/>
                  <a:gd name="T22" fmla="*/ 116 w 133"/>
                  <a:gd name="T23" fmla="*/ 41 h 89"/>
                  <a:gd name="T24" fmla="*/ 122 w 133"/>
                  <a:gd name="T25" fmla="*/ 38 h 89"/>
                  <a:gd name="T26" fmla="*/ 121 w 133"/>
                  <a:gd name="T27" fmla="*/ 30 h 89"/>
                  <a:gd name="T28" fmla="*/ 133 w 133"/>
                  <a:gd name="T29" fmla="*/ 27 h 89"/>
                  <a:gd name="T30" fmla="*/ 127 w 133"/>
                  <a:gd name="T31" fmla="*/ 23 h 89"/>
                  <a:gd name="T32" fmla="*/ 119 w 133"/>
                  <a:gd name="T33" fmla="*/ 19 h 89"/>
                  <a:gd name="T34" fmla="*/ 113 w 133"/>
                  <a:gd name="T35" fmla="*/ 19 h 89"/>
                  <a:gd name="T36" fmla="*/ 114 w 133"/>
                  <a:gd name="T37" fmla="*/ 15 h 89"/>
                  <a:gd name="T38" fmla="*/ 109 w 133"/>
                  <a:gd name="T39" fmla="*/ 15 h 89"/>
                  <a:gd name="T40" fmla="*/ 111 w 133"/>
                  <a:gd name="T41" fmla="*/ 9 h 89"/>
                  <a:gd name="T42" fmla="*/ 105 w 133"/>
                  <a:gd name="T43" fmla="*/ 4 h 89"/>
                  <a:gd name="T44" fmla="*/ 100 w 133"/>
                  <a:gd name="T45" fmla="*/ 0 h 89"/>
                  <a:gd name="T46" fmla="*/ 97 w 133"/>
                  <a:gd name="T47" fmla="*/ 6 h 89"/>
                  <a:gd name="T48" fmla="*/ 95 w 133"/>
                  <a:gd name="T49" fmla="*/ 0 h 89"/>
                  <a:gd name="T50" fmla="*/ 89 w 133"/>
                  <a:gd name="T51" fmla="*/ 14 h 89"/>
                  <a:gd name="T52" fmla="*/ 81 w 133"/>
                  <a:gd name="T53" fmla="*/ 23 h 89"/>
                  <a:gd name="T54" fmla="*/ 76 w 133"/>
                  <a:gd name="T55" fmla="*/ 27 h 89"/>
                  <a:gd name="T56" fmla="*/ 81 w 133"/>
                  <a:gd name="T57" fmla="*/ 27 h 89"/>
                  <a:gd name="T58" fmla="*/ 76 w 133"/>
                  <a:gd name="T59" fmla="*/ 31 h 89"/>
                  <a:gd name="T60" fmla="*/ 78 w 133"/>
                  <a:gd name="T61" fmla="*/ 39 h 89"/>
                  <a:gd name="T62" fmla="*/ 74 w 133"/>
                  <a:gd name="T63" fmla="*/ 31 h 89"/>
                  <a:gd name="T64" fmla="*/ 73 w 133"/>
                  <a:gd name="T65" fmla="*/ 31 h 89"/>
                  <a:gd name="T66" fmla="*/ 71 w 133"/>
                  <a:gd name="T67" fmla="*/ 41 h 89"/>
                  <a:gd name="T68" fmla="*/ 63 w 133"/>
                  <a:gd name="T69" fmla="*/ 35 h 89"/>
                  <a:gd name="T70" fmla="*/ 60 w 133"/>
                  <a:gd name="T71" fmla="*/ 39 h 89"/>
                  <a:gd name="T72" fmla="*/ 51 w 133"/>
                  <a:gd name="T73" fmla="*/ 49 h 89"/>
                  <a:gd name="T74" fmla="*/ 43 w 133"/>
                  <a:gd name="T75" fmla="*/ 59 h 89"/>
                  <a:gd name="T76" fmla="*/ 31 w 133"/>
                  <a:gd name="T77" fmla="*/ 67 h 89"/>
                  <a:gd name="T78" fmla="*/ 28 w 133"/>
                  <a:gd name="T79" fmla="*/ 68 h 89"/>
                  <a:gd name="T80" fmla="*/ 23 w 133"/>
                  <a:gd name="T81" fmla="*/ 73 h 89"/>
                  <a:gd name="T82" fmla="*/ 20 w 133"/>
                  <a:gd name="T83" fmla="*/ 82 h 89"/>
                  <a:gd name="T84" fmla="*/ 4 w 133"/>
                  <a:gd name="T85" fmla="*/ 79 h 89"/>
                  <a:gd name="T86" fmla="*/ 0 w 133"/>
                  <a:gd name="T87" fmla="*/ 74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3" h="89">
                    <a:moveTo>
                      <a:pt x="7" y="82"/>
                    </a:moveTo>
                    <a:lnTo>
                      <a:pt x="7" y="84"/>
                    </a:lnTo>
                    <a:lnTo>
                      <a:pt x="11" y="87"/>
                    </a:lnTo>
                    <a:lnTo>
                      <a:pt x="12" y="89"/>
                    </a:lnTo>
                    <a:lnTo>
                      <a:pt x="14" y="89"/>
                    </a:lnTo>
                    <a:lnTo>
                      <a:pt x="19" y="89"/>
                    </a:lnTo>
                    <a:lnTo>
                      <a:pt x="19" y="87"/>
                    </a:lnTo>
                    <a:lnTo>
                      <a:pt x="22" y="87"/>
                    </a:lnTo>
                    <a:lnTo>
                      <a:pt x="25" y="86"/>
                    </a:lnTo>
                    <a:lnTo>
                      <a:pt x="31" y="86"/>
                    </a:lnTo>
                    <a:lnTo>
                      <a:pt x="39" y="82"/>
                    </a:lnTo>
                    <a:lnTo>
                      <a:pt x="43" y="81"/>
                    </a:lnTo>
                    <a:lnTo>
                      <a:pt x="49" y="81"/>
                    </a:lnTo>
                    <a:lnTo>
                      <a:pt x="52" y="82"/>
                    </a:lnTo>
                    <a:lnTo>
                      <a:pt x="54" y="84"/>
                    </a:lnTo>
                    <a:lnTo>
                      <a:pt x="57" y="84"/>
                    </a:lnTo>
                    <a:lnTo>
                      <a:pt x="63" y="81"/>
                    </a:lnTo>
                    <a:lnTo>
                      <a:pt x="70" y="81"/>
                    </a:lnTo>
                    <a:lnTo>
                      <a:pt x="68" y="78"/>
                    </a:lnTo>
                    <a:lnTo>
                      <a:pt x="74" y="70"/>
                    </a:lnTo>
                    <a:lnTo>
                      <a:pt x="76" y="63"/>
                    </a:lnTo>
                    <a:lnTo>
                      <a:pt x="81" y="57"/>
                    </a:lnTo>
                    <a:lnTo>
                      <a:pt x="84" y="47"/>
                    </a:lnTo>
                    <a:lnTo>
                      <a:pt x="84" y="44"/>
                    </a:lnTo>
                    <a:lnTo>
                      <a:pt x="86" y="43"/>
                    </a:lnTo>
                    <a:lnTo>
                      <a:pt x="86" y="41"/>
                    </a:lnTo>
                    <a:lnTo>
                      <a:pt x="89" y="36"/>
                    </a:lnTo>
                    <a:lnTo>
                      <a:pt x="90" y="38"/>
                    </a:lnTo>
                    <a:lnTo>
                      <a:pt x="95" y="38"/>
                    </a:lnTo>
                    <a:lnTo>
                      <a:pt x="101" y="38"/>
                    </a:lnTo>
                    <a:lnTo>
                      <a:pt x="103" y="38"/>
                    </a:lnTo>
                    <a:lnTo>
                      <a:pt x="106" y="38"/>
                    </a:lnTo>
                    <a:lnTo>
                      <a:pt x="109" y="39"/>
                    </a:lnTo>
                    <a:lnTo>
                      <a:pt x="109" y="38"/>
                    </a:lnTo>
                    <a:lnTo>
                      <a:pt x="113" y="41"/>
                    </a:lnTo>
                    <a:lnTo>
                      <a:pt x="116" y="41"/>
                    </a:lnTo>
                    <a:lnTo>
                      <a:pt x="119" y="39"/>
                    </a:lnTo>
                    <a:lnTo>
                      <a:pt x="122" y="39"/>
                    </a:lnTo>
                    <a:lnTo>
                      <a:pt x="122" y="38"/>
                    </a:lnTo>
                    <a:lnTo>
                      <a:pt x="117" y="35"/>
                    </a:lnTo>
                    <a:lnTo>
                      <a:pt x="117" y="30"/>
                    </a:lnTo>
                    <a:lnTo>
                      <a:pt x="121" y="30"/>
                    </a:lnTo>
                    <a:lnTo>
                      <a:pt x="125" y="30"/>
                    </a:lnTo>
                    <a:lnTo>
                      <a:pt x="130" y="28"/>
                    </a:lnTo>
                    <a:lnTo>
                      <a:pt x="133" y="27"/>
                    </a:lnTo>
                    <a:lnTo>
                      <a:pt x="132" y="23"/>
                    </a:lnTo>
                    <a:lnTo>
                      <a:pt x="130" y="23"/>
                    </a:lnTo>
                    <a:lnTo>
                      <a:pt x="127" y="23"/>
                    </a:lnTo>
                    <a:lnTo>
                      <a:pt x="125" y="22"/>
                    </a:lnTo>
                    <a:lnTo>
                      <a:pt x="122" y="22"/>
                    </a:lnTo>
                    <a:lnTo>
                      <a:pt x="119" y="19"/>
                    </a:lnTo>
                    <a:lnTo>
                      <a:pt x="117" y="19"/>
                    </a:lnTo>
                    <a:lnTo>
                      <a:pt x="114" y="20"/>
                    </a:lnTo>
                    <a:lnTo>
                      <a:pt x="113" y="19"/>
                    </a:lnTo>
                    <a:lnTo>
                      <a:pt x="116" y="17"/>
                    </a:lnTo>
                    <a:lnTo>
                      <a:pt x="114" y="14"/>
                    </a:lnTo>
                    <a:lnTo>
                      <a:pt x="114" y="15"/>
                    </a:lnTo>
                    <a:lnTo>
                      <a:pt x="111" y="17"/>
                    </a:lnTo>
                    <a:lnTo>
                      <a:pt x="111" y="15"/>
                    </a:lnTo>
                    <a:lnTo>
                      <a:pt x="109" y="15"/>
                    </a:lnTo>
                    <a:lnTo>
                      <a:pt x="109" y="11"/>
                    </a:lnTo>
                    <a:lnTo>
                      <a:pt x="113" y="11"/>
                    </a:lnTo>
                    <a:lnTo>
                      <a:pt x="111" y="9"/>
                    </a:lnTo>
                    <a:lnTo>
                      <a:pt x="108" y="6"/>
                    </a:lnTo>
                    <a:lnTo>
                      <a:pt x="108" y="7"/>
                    </a:lnTo>
                    <a:lnTo>
                      <a:pt x="105" y="4"/>
                    </a:lnTo>
                    <a:lnTo>
                      <a:pt x="105" y="1"/>
                    </a:lnTo>
                    <a:lnTo>
                      <a:pt x="101" y="0"/>
                    </a:lnTo>
                    <a:lnTo>
                      <a:pt x="100" y="0"/>
                    </a:lnTo>
                    <a:lnTo>
                      <a:pt x="101" y="3"/>
                    </a:lnTo>
                    <a:lnTo>
                      <a:pt x="98" y="6"/>
                    </a:lnTo>
                    <a:lnTo>
                      <a:pt x="97" y="6"/>
                    </a:lnTo>
                    <a:lnTo>
                      <a:pt x="98" y="3"/>
                    </a:lnTo>
                    <a:lnTo>
                      <a:pt x="97" y="1"/>
                    </a:lnTo>
                    <a:lnTo>
                      <a:pt x="95" y="0"/>
                    </a:lnTo>
                    <a:lnTo>
                      <a:pt x="94" y="6"/>
                    </a:lnTo>
                    <a:lnTo>
                      <a:pt x="92" y="7"/>
                    </a:lnTo>
                    <a:lnTo>
                      <a:pt x="89" y="14"/>
                    </a:lnTo>
                    <a:lnTo>
                      <a:pt x="89" y="17"/>
                    </a:lnTo>
                    <a:lnTo>
                      <a:pt x="82" y="23"/>
                    </a:lnTo>
                    <a:lnTo>
                      <a:pt x="81" y="23"/>
                    </a:lnTo>
                    <a:lnTo>
                      <a:pt x="76" y="25"/>
                    </a:lnTo>
                    <a:lnTo>
                      <a:pt x="74" y="27"/>
                    </a:lnTo>
                    <a:lnTo>
                      <a:pt x="76" y="27"/>
                    </a:lnTo>
                    <a:lnTo>
                      <a:pt x="76" y="28"/>
                    </a:lnTo>
                    <a:lnTo>
                      <a:pt x="78" y="28"/>
                    </a:lnTo>
                    <a:lnTo>
                      <a:pt x="81" y="27"/>
                    </a:lnTo>
                    <a:lnTo>
                      <a:pt x="79" y="30"/>
                    </a:lnTo>
                    <a:lnTo>
                      <a:pt x="76" y="30"/>
                    </a:lnTo>
                    <a:lnTo>
                      <a:pt x="76" y="31"/>
                    </a:lnTo>
                    <a:lnTo>
                      <a:pt x="76" y="31"/>
                    </a:lnTo>
                    <a:lnTo>
                      <a:pt x="78" y="36"/>
                    </a:lnTo>
                    <a:lnTo>
                      <a:pt x="78" y="39"/>
                    </a:lnTo>
                    <a:lnTo>
                      <a:pt x="74" y="38"/>
                    </a:lnTo>
                    <a:lnTo>
                      <a:pt x="74" y="35"/>
                    </a:lnTo>
                    <a:lnTo>
                      <a:pt x="74" y="31"/>
                    </a:lnTo>
                    <a:lnTo>
                      <a:pt x="74" y="33"/>
                    </a:lnTo>
                    <a:lnTo>
                      <a:pt x="74" y="31"/>
                    </a:lnTo>
                    <a:lnTo>
                      <a:pt x="73" y="31"/>
                    </a:lnTo>
                    <a:lnTo>
                      <a:pt x="71" y="35"/>
                    </a:lnTo>
                    <a:lnTo>
                      <a:pt x="73" y="41"/>
                    </a:lnTo>
                    <a:lnTo>
                      <a:pt x="71" y="41"/>
                    </a:lnTo>
                    <a:lnTo>
                      <a:pt x="68" y="39"/>
                    </a:lnTo>
                    <a:lnTo>
                      <a:pt x="65" y="35"/>
                    </a:lnTo>
                    <a:lnTo>
                      <a:pt x="63" y="35"/>
                    </a:lnTo>
                    <a:lnTo>
                      <a:pt x="62" y="33"/>
                    </a:lnTo>
                    <a:lnTo>
                      <a:pt x="60" y="36"/>
                    </a:lnTo>
                    <a:lnTo>
                      <a:pt x="60" y="39"/>
                    </a:lnTo>
                    <a:lnTo>
                      <a:pt x="57" y="43"/>
                    </a:lnTo>
                    <a:lnTo>
                      <a:pt x="55" y="46"/>
                    </a:lnTo>
                    <a:lnTo>
                      <a:pt x="51" y="49"/>
                    </a:lnTo>
                    <a:lnTo>
                      <a:pt x="51" y="52"/>
                    </a:lnTo>
                    <a:lnTo>
                      <a:pt x="47" y="55"/>
                    </a:lnTo>
                    <a:lnTo>
                      <a:pt x="43" y="59"/>
                    </a:lnTo>
                    <a:lnTo>
                      <a:pt x="31" y="62"/>
                    </a:lnTo>
                    <a:lnTo>
                      <a:pt x="30" y="62"/>
                    </a:lnTo>
                    <a:lnTo>
                      <a:pt x="31" y="67"/>
                    </a:lnTo>
                    <a:lnTo>
                      <a:pt x="33" y="68"/>
                    </a:lnTo>
                    <a:lnTo>
                      <a:pt x="30" y="67"/>
                    </a:lnTo>
                    <a:lnTo>
                      <a:pt x="28" y="68"/>
                    </a:lnTo>
                    <a:lnTo>
                      <a:pt x="25" y="68"/>
                    </a:lnTo>
                    <a:lnTo>
                      <a:pt x="23" y="70"/>
                    </a:lnTo>
                    <a:lnTo>
                      <a:pt x="23" y="73"/>
                    </a:lnTo>
                    <a:lnTo>
                      <a:pt x="23" y="78"/>
                    </a:lnTo>
                    <a:lnTo>
                      <a:pt x="20" y="81"/>
                    </a:lnTo>
                    <a:lnTo>
                      <a:pt x="20" y="82"/>
                    </a:lnTo>
                    <a:lnTo>
                      <a:pt x="15" y="81"/>
                    </a:lnTo>
                    <a:lnTo>
                      <a:pt x="9" y="79"/>
                    </a:lnTo>
                    <a:lnTo>
                      <a:pt x="4" y="79"/>
                    </a:lnTo>
                    <a:lnTo>
                      <a:pt x="4" y="76"/>
                    </a:lnTo>
                    <a:lnTo>
                      <a:pt x="1" y="74"/>
                    </a:lnTo>
                    <a:lnTo>
                      <a:pt x="0" y="74"/>
                    </a:lnTo>
                    <a:lnTo>
                      <a:pt x="3" y="79"/>
                    </a:lnTo>
                    <a:lnTo>
                      <a:pt x="7" y="82"/>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2" name="Freeform 639">
                <a:extLst>
                  <a:ext uri="{FF2B5EF4-FFF2-40B4-BE49-F238E27FC236}">
                    <a16:creationId xmlns:a16="http://schemas.microsoft.com/office/drawing/2014/main" id="{F4674242-DC5B-4AF9-9762-FEE7F9B984E5}"/>
                  </a:ext>
                </a:extLst>
              </p:cNvPr>
              <p:cNvSpPr>
                <a:spLocks/>
              </p:cNvSpPr>
              <p:nvPr/>
            </p:nvSpPr>
            <p:spPr bwMode="auto">
              <a:xfrm>
                <a:off x="6266" y="2397"/>
                <a:ext cx="1" cy="1"/>
              </a:xfrm>
              <a:custGeom>
                <a:avLst/>
                <a:gdLst>
                  <a:gd name="T0" fmla="*/ 0 w 1"/>
                  <a:gd name="T1" fmla="*/ 0 h 1"/>
                  <a:gd name="T2" fmla="*/ 0 w 1"/>
                  <a:gd name="T3" fmla="*/ 1 h 1"/>
                  <a:gd name="T4" fmla="*/ 1 w 1"/>
                  <a:gd name="T5" fmla="*/ 0 h 1"/>
                  <a:gd name="T6" fmla="*/ 0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lnTo>
                      <a:pt x="0" y="1"/>
                    </a:lnTo>
                    <a:lnTo>
                      <a:pt x="1" y="0"/>
                    </a:lnTo>
                    <a:lnTo>
                      <a:pt x="0" y="0"/>
                    </a:lnTo>
                    <a:lnTo>
                      <a:pt x="0"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3" name="Freeform 640">
                <a:extLst>
                  <a:ext uri="{FF2B5EF4-FFF2-40B4-BE49-F238E27FC236}">
                    <a16:creationId xmlns:a16="http://schemas.microsoft.com/office/drawing/2014/main" id="{E00923A6-76C2-4B1F-81EB-18BE367BEF9D}"/>
                  </a:ext>
                </a:extLst>
              </p:cNvPr>
              <p:cNvSpPr>
                <a:spLocks/>
              </p:cNvSpPr>
              <p:nvPr/>
            </p:nvSpPr>
            <p:spPr bwMode="auto">
              <a:xfrm>
                <a:off x="6101" y="2350"/>
                <a:ext cx="4" cy="5"/>
              </a:xfrm>
              <a:custGeom>
                <a:avLst/>
                <a:gdLst>
                  <a:gd name="T0" fmla="*/ 0 w 4"/>
                  <a:gd name="T1" fmla="*/ 0 h 5"/>
                  <a:gd name="T2" fmla="*/ 2 w 4"/>
                  <a:gd name="T3" fmla="*/ 3 h 5"/>
                  <a:gd name="T4" fmla="*/ 4 w 4"/>
                  <a:gd name="T5" fmla="*/ 5 h 5"/>
                  <a:gd name="T6" fmla="*/ 4 w 4"/>
                  <a:gd name="T7" fmla="*/ 3 h 5"/>
                  <a:gd name="T8" fmla="*/ 4 w 4"/>
                  <a:gd name="T9" fmla="*/ 2 h 5"/>
                  <a:gd name="T10" fmla="*/ 2 w 4"/>
                  <a:gd name="T11" fmla="*/ 0 h 5"/>
                  <a:gd name="T12" fmla="*/ 0 w 4"/>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4" h="5">
                    <a:moveTo>
                      <a:pt x="0" y="0"/>
                    </a:moveTo>
                    <a:lnTo>
                      <a:pt x="2" y="3"/>
                    </a:lnTo>
                    <a:lnTo>
                      <a:pt x="4" y="5"/>
                    </a:lnTo>
                    <a:lnTo>
                      <a:pt x="4" y="3"/>
                    </a:lnTo>
                    <a:lnTo>
                      <a:pt x="4" y="2"/>
                    </a:lnTo>
                    <a:lnTo>
                      <a:pt x="2" y="0"/>
                    </a:lnTo>
                    <a:lnTo>
                      <a:pt x="0"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4" name="Freeform 641">
                <a:extLst>
                  <a:ext uri="{FF2B5EF4-FFF2-40B4-BE49-F238E27FC236}">
                    <a16:creationId xmlns:a16="http://schemas.microsoft.com/office/drawing/2014/main" id="{6CA040A6-293A-48F2-9398-E782445305A3}"/>
                  </a:ext>
                </a:extLst>
              </p:cNvPr>
              <p:cNvSpPr>
                <a:spLocks/>
              </p:cNvSpPr>
              <p:nvPr/>
            </p:nvSpPr>
            <p:spPr bwMode="auto">
              <a:xfrm>
                <a:off x="6262" y="2397"/>
                <a:ext cx="4" cy="1"/>
              </a:xfrm>
              <a:custGeom>
                <a:avLst/>
                <a:gdLst>
                  <a:gd name="T0" fmla="*/ 0 w 4"/>
                  <a:gd name="T1" fmla="*/ 1 h 1"/>
                  <a:gd name="T2" fmla="*/ 4 w 4"/>
                  <a:gd name="T3" fmla="*/ 1 h 1"/>
                  <a:gd name="T4" fmla="*/ 2 w 4"/>
                  <a:gd name="T5" fmla="*/ 0 h 1"/>
                  <a:gd name="T6" fmla="*/ 0 w 4"/>
                  <a:gd name="T7" fmla="*/ 1 h 1"/>
                </a:gdLst>
                <a:ahLst/>
                <a:cxnLst>
                  <a:cxn ang="0">
                    <a:pos x="T0" y="T1"/>
                  </a:cxn>
                  <a:cxn ang="0">
                    <a:pos x="T2" y="T3"/>
                  </a:cxn>
                  <a:cxn ang="0">
                    <a:pos x="T4" y="T5"/>
                  </a:cxn>
                  <a:cxn ang="0">
                    <a:pos x="T6" y="T7"/>
                  </a:cxn>
                </a:cxnLst>
                <a:rect l="0" t="0" r="r" b="b"/>
                <a:pathLst>
                  <a:path w="4" h="1">
                    <a:moveTo>
                      <a:pt x="0" y="1"/>
                    </a:moveTo>
                    <a:lnTo>
                      <a:pt x="4" y="1"/>
                    </a:lnTo>
                    <a:lnTo>
                      <a:pt x="2" y="0"/>
                    </a:lnTo>
                    <a:lnTo>
                      <a:pt x="0" y="1"/>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5" name="Freeform 642">
                <a:extLst>
                  <a:ext uri="{FF2B5EF4-FFF2-40B4-BE49-F238E27FC236}">
                    <a16:creationId xmlns:a16="http://schemas.microsoft.com/office/drawing/2014/main" id="{FBE74994-38CD-4482-90DC-30A6865C3B90}"/>
                  </a:ext>
                </a:extLst>
              </p:cNvPr>
              <p:cNvSpPr>
                <a:spLocks/>
              </p:cNvSpPr>
              <p:nvPr/>
            </p:nvSpPr>
            <p:spPr bwMode="auto">
              <a:xfrm>
                <a:off x="6301" y="2358"/>
                <a:ext cx="12" cy="13"/>
              </a:xfrm>
              <a:custGeom>
                <a:avLst/>
                <a:gdLst>
                  <a:gd name="T0" fmla="*/ 3 w 12"/>
                  <a:gd name="T1" fmla="*/ 7 h 13"/>
                  <a:gd name="T2" fmla="*/ 6 w 12"/>
                  <a:gd name="T3" fmla="*/ 11 h 13"/>
                  <a:gd name="T4" fmla="*/ 9 w 12"/>
                  <a:gd name="T5" fmla="*/ 13 h 13"/>
                  <a:gd name="T6" fmla="*/ 11 w 12"/>
                  <a:gd name="T7" fmla="*/ 13 h 13"/>
                  <a:gd name="T8" fmla="*/ 9 w 12"/>
                  <a:gd name="T9" fmla="*/ 7 h 13"/>
                  <a:gd name="T10" fmla="*/ 11 w 12"/>
                  <a:gd name="T11" fmla="*/ 3 h 13"/>
                  <a:gd name="T12" fmla="*/ 12 w 12"/>
                  <a:gd name="T13" fmla="*/ 3 h 13"/>
                  <a:gd name="T14" fmla="*/ 12 w 12"/>
                  <a:gd name="T15" fmla="*/ 2 h 13"/>
                  <a:gd name="T16" fmla="*/ 12 w 12"/>
                  <a:gd name="T17" fmla="*/ 0 h 13"/>
                  <a:gd name="T18" fmla="*/ 9 w 12"/>
                  <a:gd name="T19" fmla="*/ 0 h 13"/>
                  <a:gd name="T20" fmla="*/ 6 w 12"/>
                  <a:gd name="T21" fmla="*/ 3 h 13"/>
                  <a:gd name="T22" fmla="*/ 1 w 12"/>
                  <a:gd name="T23" fmla="*/ 5 h 13"/>
                  <a:gd name="T24" fmla="*/ 0 w 12"/>
                  <a:gd name="T25" fmla="*/ 5 h 13"/>
                  <a:gd name="T26" fmla="*/ 1 w 12"/>
                  <a:gd name="T27" fmla="*/ 7 h 13"/>
                  <a:gd name="T28" fmla="*/ 3 w 12"/>
                  <a:gd name="T29" fmla="*/ 7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 h="13">
                    <a:moveTo>
                      <a:pt x="3" y="7"/>
                    </a:moveTo>
                    <a:lnTo>
                      <a:pt x="6" y="11"/>
                    </a:lnTo>
                    <a:lnTo>
                      <a:pt x="9" y="13"/>
                    </a:lnTo>
                    <a:lnTo>
                      <a:pt x="11" y="13"/>
                    </a:lnTo>
                    <a:lnTo>
                      <a:pt x="9" y="7"/>
                    </a:lnTo>
                    <a:lnTo>
                      <a:pt x="11" y="3"/>
                    </a:lnTo>
                    <a:lnTo>
                      <a:pt x="12" y="3"/>
                    </a:lnTo>
                    <a:lnTo>
                      <a:pt x="12" y="2"/>
                    </a:lnTo>
                    <a:lnTo>
                      <a:pt x="12" y="0"/>
                    </a:lnTo>
                    <a:lnTo>
                      <a:pt x="9" y="0"/>
                    </a:lnTo>
                    <a:lnTo>
                      <a:pt x="6" y="3"/>
                    </a:lnTo>
                    <a:lnTo>
                      <a:pt x="1" y="5"/>
                    </a:lnTo>
                    <a:lnTo>
                      <a:pt x="0" y="5"/>
                    </a:lnTo>
                    <a:lnTo>
                      <a:pt x="1" y="7"/>
                    </a:lnTo>
                    <a:lnTo>
                      <a:pt x="3" y="7"/>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6" name="Freeform 643">
                <a:extLst>
                  <a:ext uri="{FF2B5EF4-FFF2-40B4-BE49-F238E27FC236}">
                    <a16:creationId xmlns:a16="http://schemas.microsoft.com/office/drawing/2014/main" id="{58C36090-7323-4C44-9432-6B4EDDC0E0FF}"/>
                  </a:ext>
                </a:extLst>
              </p:cNvPr>
              <p:cNvSpPr>
                <a:spLocks/>
              </p:cNvSpPr>
              <p:nvPr/>
            </p:nvSpPr>
            <p:spPr bwMode="auto">
              <a:xfrm>
                <a:off x="6313" y="2361"/>
                <a:ext cx="4" cy="8"/>
              </a:xfrm>
              <a:custGeom>
                <a:avLst/>
                <a:gdLst>
                  <a:gd name="T0" fmla="*/ 0 w 4"/>
                  <a:gd name="T1" fmla="*/ 7 h 8"/>
                  <a:gd name="T2" fmla="*/ 4 w 4"/>
                  <a:gd name="T3" fmla="*/ 8 h 8"/>
                  <a:gd name="T4" fmla="*/ 4 w 4"/>
                  <a:gd name="T5" fmla="*/ 5 h 8"/>
                  <a:gd name="T6" fmla="*/ 2 w 4"/>
                  <a:gd name="T7" fmla="*/ 0 h 8"/>
                  <a:gd name="T8" fmla="*/ 2 w 4"/>
                  <a:gd name="T9" fmla="*/ 0 h 8"/>
                  <a:gd name="T10" fmla="*/ 2 w 4"/>
                  <a:gd name="T11" fmla="*/ 0 h 8"/>
                  <a:gd name="T12" fmla="*/ 0 w 4"/>
                  <a:gd name="T13" fmla="*/ 0 h 8"/>
                  <a:gd name="T14" fmla="*/ 0 w 4"/>
                  <a:gd name="T15" fmla="*/ 4 h 8"/>
                  <a:gd name="T16" fmla="*/ 0 w 4"/>
                  <a:gd name="T17" fmla="*/ 7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8">
                    <a:moveTo>
                      <a:pt x="0" y="7"/>
                    </a:moveTo>
                    <a:lnTo>
                      <a:pt x="4" y="8"/>
                    </a:lnTo>
                    <a:lnTo>
                      <a:pt x="4" y="5"/>
                    </a:lnTo>
                    <a:lnTo>
                      <a:pt x="2" y="0"/>
                    </a:lnTo>
                    <a:lnTo>
                      <a:pt x="2" y="0"/>
                    </a:lnTo>
                    <a:lnTo>
                      <a:pt x="2" y="0"/>
                    </a:lnTo>
                    <a:lnTo>
                      <a:pt x="0" y="0"/>
                    </a:lnTo>
                    <a:lnTo>
                      <a:pt x="0" y="4"/>
                    </a:lnTo>
                    <a:lnTo>
                      <a:pt x="0" y="7"/>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7" name="Freeform 644">
                <a:extLst>
                  <a:ext uri="{FF2B5EF4-FFF2-40B4-BE49-F238E27FC236}">
                    <a16:creationId xmlns:a16="http://schemas.microsoft.com/office/drawing/2014/main" id="{11B15E1F-944D-407E-B82B-BBDE1BB35CA9}"/>
                  </a:ext>
                </a:extLst>
              </p:cNvPr>
              <p:cNvSpPr>
                <a:spLocks/>
              </p:cNvSpPr>
              <p:nvPr/>
            </p:nvSpPr>
            <p:spPr bwMode="auto">
              <a:xfrm>
                <a:off x="6152" y="2278"/>
                <a:ext cx="5" cy="7"/>
              </a:xfrm>
              <a:custGeom>
                <a:avLst/>
                <a:gdLst>
                  <a:gd name="T0" fmla="*/ 4 w 5"/>
                  <a:gd name="T1" fmla="*/ 7 h 7"/>
                  <a:gd name="T2" fmla="*/ 5 w 5"/>
                  <a:gd name="T3" fmla="*/ 7 h 7"/>
                  <a:gd name="T4" fmla="*/ 5 w 5"/>
                  <a:gd name="T5" fmla="*/ 2 h 7"/>
                  <a:gd name="T6" fmla="*/ 4 w 5"/>
                  <a:gd name="T7" fmla="*/ 2 h 7"/>
                  <a:gd name="T8" fmla="*/ 4 w 5"/>
                  <a:gd name="T9" fmla="*/ 0 h 7"/>
                  <a:gd name="T10" fmla="*/ 0 w 5"/>
                  <a:gd name="T11" fmla="*/ 2 h 7"/>
                  <a:gd name="T12" fmla="*/ 2 w 5"/>
                  <a:gd name="T13" fmla="*/ 4 h 7"/>
                  <a:gd name="T14" fmla="*/ 2 w 5"/>
                  <a:gd name="T15" fmla="*/ 5 h 7"/>
                  <a:gd name="T16" fmla="*/ 4 w 5"/>
                  <a:gd name="T1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7">
                    <a:moveTo>
                      <a:pt x="4" y="7"/>
                    </a:moveTo>
                    <a:lnTo>
                      <a:pt x="5" y="7"/>
                    </a:lnTo>
                    <a:lnTo>
                      <a:pt x="5" y="2"/>
                    </a:lnTo>
                    <a:lnTo>
                      <a:pt x="4" y="2"/>
                    </a:lnTo>
                    <a:lnTo>
                      <a:pt x="4" y="0"/>
                    </a:lnTo>
                    <a:lnTo>
                      <a:pt x="0" y="2"/>
                    </a:lnTo>
                    <a:lnTo>
                      <a:pt x="2" y="4"/>
                    </a:lnTo>
                    <a:lnTo>
                      <a:pt x="2" y="5"/>
                    </a:lnTo>
                    <a:lnTo>
                      <a:pt x="4" y="7"/>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8" name="Freeform 645">
                <a:extLst>
                  <a:ext uri="{FF2B5EF4-FFF2-40B4-BE49-F238E27FC236}">
                    <a16:creationId xmlns:a16="http://schemas.microsoft.com/office/drawing/2014/main" id="{0E6A0E1C-C055-47E8-A0E7-661D0615986C}"/>
                  </a:ext>
                </a:extLst>
              </p:cNvPr>
              <p:cNvSpPr>
                <a:spLocks/>
              </p:cNvSpPr>
              <p:nvPr/>
            </p:nvSpPr>
            <p:spPr bwMode="auto">
              <a:xfrm>
                <a:off x="6114" y="2081"/>
                <a:ext cx="117" cy="225"/>
              </a:xfrm>
              <a:custGeom>
                <a:avLst/>
                <a:gdLst>
                  <a:gd name="T0" fmla="*/ 70 w 117"/>
                  <a:gd name="T1" fmla="*/ 24 h 225"/>
                  <a:gd name="T2" fmla="*/ 62 w 117"/>
                  <a:gd name="T3" fmla="*/ 11 h 225"/>
                  <a:gd name="T4" fmla="*/ 58 w 117"/>
                  <a:gd name="T5" fmla="*/ 6 h 225"/>
                  <a:gd name="T6" fmla="*/ 45 w 117"/>
                  <a:gd name="T7" fmla="*/ 0 h 225"/>
                  <a:gd name="T8" fmla="*/ 31 w 117"/>
                  <a:gd name="T9" fmla="*/ 9 h 225"/>
                  <a:gd name="T10" fmla="*/ 21 w 117"/>
                  <a:gd name="T11" fmla="*/ 9 h 225"/>
                  <a:gd name="T12" fmla="*/ 13 w 117"/>
                  <a:gd name="T13" fmla="*/ 12 h 225"/>
                  <a:gd name="T14" fmla="*/ 5 w 117"/>
                  <a:gd name="T15" fmla="*/ 11 h 225"/>
                  <a:gd name="T16" fmla="*/ 0 w 117"/>
                  <a:gd name="T17" fmla="*/ 17 h 225"/>
                  <a:gd name="T18" fmla="*/ 10 w 117"/>
                  <a:gd name="T19" fmla="*/ 30 h 225"/>
                  <a:gd name="T20" fmla="*/ 31 w 117"/>
                  <a:gd name="T21" fmla="*/ 38 h 225"/>
                  <a:gd name="T22" fmla="*/ 40 w 117"/>
                  <a:gd name="T23" fmla="*/ 46 h 225"/>
                  <a:gd name="T24" fmla="*/ 38 w 117"/>
                  <a:gd name="T25" fmla="*/ 57 h 225"/>
                  <a:gd name="T26" fmla="*/ 34 w 117"/>
                  <a:gd name="T27" fmla="*/ 65 h 225"/>
                  <a:gd name="T28" fmla="*/ 40 w 117"/>
                  <a:gd name="T29" fmla="*/ 73 h 225"/>
                  <a:gd name="T30" fmla="*/ 58 w 117"/>
                  <a:gd name="T31" fmla="*/ 86 h 225"/>
                  <a:gd name="T32" fmla="*/ 69 w 117"/>
                  <a:gd name="T33" fmla="*/ 97 h 225"/>
                  <a:gd name="T34" fmla="*/ 77 w 117"/>
                  <a:gd name="T35" fmla="*/ 105 h 225"/>
                  <a:gd name="T36" fmla="*/ 83 w 117"/>
                  <a:gd name="T37" fmla="*/ 111 h 225"/>
                  <a:gd name="T38" fmla="*/ 85 w 117"/>
                  <a:gd name="T39" fmla="*/ 119 h 225"/>
                  <a:gd name="T40" fmla="*/ 85 w 117"/>
                  <a:gd name="T41" fmla="*/ 132 h 225"/>
                  <a:gd name="T42" fmla="*/ 86 w 117"/>
                  <a:gd name="T43" fmla="*/ 143 h 225"/>
                  <a:gd name="T44" fmla="*/ 89 w 117"/>
                  <a:gd name="T45" fmla="*/ 164 h 225"/>
                  <a:gd name="T46" fmla="*/ 77 w 117"/>
                  <a:gd name="T47" fmla="*/ 174 h 225"/>
                  <a:gd name="T48" fmla="*/ 70 w 117"/>
                  <a:gd name="T49" fmla="*/ 185 h 225"/>
                  <a:gd name="T50" fmla="*/ 69 w 117"/>
                  <a:gd name="T51" fmla="*/ 191 h 225"/>
                  <a:gd name="T52" fmla="*/ 53 w 117"/>
                  <a:gd name="T53" fmla="*/ 194 h 225"/>
                  <a:gd name="T54" fmla="*/ 48 w 117"/>
                  <a:gd name="T55" fmla="*/ 201 h 225"/>
                  <a:gd name="T56" fmla="*/ 59 w 117"/>
                  <a:gd name="T57" fmla="*/ 202 h 225"/>
                  <a:gd name="T58" fmla="*/ 53 w 117"/>
                  <a:gd name="T59" fmla="*/ 213 h 225"/>
                  <a:gd name="T60" fmla="*/ 54 w 117"/>
                  <a:gd name="T61" fmla="*/ 221 h 225"/>
                  <a:gd name="T62" fmla="*/ 54 w 117"/>
                  <a:gd name="T63" fmla="*/ 225 h 225"/>
                  <a:gd name="T64" fmla="*/ 62 w 117"/>
                  <a:gd name="T65" fmla="*/ 217 h 225"/>
                  <a:gd name="T66" fmla="*/ 70 w 117"/>
                  <a:gd name="T67" fmla="*/ 212 h 225"/>
                  <a:gd name="T68" fmla="*/ 72 w 117"/>
                  <a:gd name="T69" fmla="*/ 207 h 225"/>
                  <a:gd name="T70" fmla="*/ 77 w 117"/>
                  <a:gd name="T71" fmla="*/ 205 h 225"/>
                  <a:gd name="T72" fmla="*/ 78 w 117"/>
                  <a:gd name="T73" fmla="*/ 201 h 225"/>
                  <a:gd name="T74" fmla="*/ 77 w 117"/>
                  <a:gd name="T75" fmla="*/ 196 h 225"/>
                  <a:gd name="T76" fmla="*/ 80 w 117"/>
                  <a:gd name="T77" fmla="*/ 197 h 225"/>
                  <a:gd name="T78" fmla="*/ 94 w 117"/>
                  <a:gd name="T79" fmla="*/ 194 h 225"/>
                  <a:gd name="T80" fmla="*/ 104 w 117"/>
                  <a:gd name="T81" fmla="*/ 188 h 225"/>
                  <a:gd name="T82" fmla="*/ 112 w 117"/>
                  <a:gd name="T83" fmla="*/ 178 h 225"/>
                  <a:gd name="T84" fmla="*/ 113 w 117"/>
                  <a:gd name="T85" fmla="*/ 169 h 225"/>
                  <a:gd name="T86" fmla="*/ 113 w 117"/>
                  <a:gd name="T87" fmla="*/ 161 h 225"/>
                  <a:gd name="T88" fmla="*/ 115 w 117"/>
                  <a:gd name="T89" fmla="*/ 158 h 225"/>
                  <a:gd name="T90" fmla="*/ 112 w 117"/>
                  <a:gd name="T91" fmla="*/ 150 h 225"/>
                  <a:gd name="T92" fmla="*/ 109 w 117"/>
                  <a:gd name="T93" fmla="*/ 138 h 225"/>
                  <a:gd name="T94" fmla="*/ 105 w 117"/>
                  <a:gd name="T95" fmla="*/ 127 h 225"/>
                  <a:gd name="T96" fmla="*/ 101 w 117"/>
                  <a:gd name="T97" fmla="*/ 118 h 225"/>
                  <a:gd name="T98" fmla="*/ 77 w 117"/>
                  <a:gd name="T99" fmla="*/ 97 h 225"/>
                  <a:gd name="T100" fmla="*/ 66 w 117"/>
                  <a:gd name="T101" fmla="*/ 86 h 225"/>
                  <a:gd name="T102" fmla="*/ 59 w 117"/>
                  <a:gd name="T103" fmla="*/ 76 h 225"/>
                  <a:gd name="T104" fmla="*/ 53 w 117"/>
                  <a:gd name="T105" fmla="*/ 68 h 225"/>
                  <a:gd name="T106" fmla="*/ 54 w 117"/>
                  <a:gd name="T107" fmla="*/ 57 h 225"/>
                  <a:gd name="T108" fmla="*/ 58 w 117"/>
                  <a:gd name="T109" fmla="*/ 52 h 225"/>
                  <a:gd name="T110" fmla="*/ 62 w 117"/>
                  <a:gd name="T111" fmla="*/ 46 h 225"/>
                  <a:gd name="T112" fmla="*/ 64 w 117"/>
                  <a:gd name="T113" fmla="*/ 40 h 225"/>
                  <a:gd name="T114" fmla="*/ 67 w 117"/>
                  <a:gd name="T115" fmla="*/ 36 h 225"/>
                  <a:gd name="T116" fmla="*/ 72 w 117"/>
                  <a:gd name="T117" fmla="*/ 33 h 225"/>
                  <a:gd name="T118" fmla="*/ 82 w 117"/>
                  <a:gd name="T119" fmla="*/ 30 h 225"/>
                  <a:gd name="T120" fmla="*/ 85 w 117"/>
                  <a:gd name="T121" fmla="*/ 27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7" h="225">
                    <a:moveTo>
                      <a:pt x="80" y="27"/>
                    </a:moveTo>
                    <a:lnTo>
                      <a:pt x="78" y="25"/>
                    </a:lnTo>
                    <a:lnTo>
                      <a:pt x="75" y="25"/>
                    </a:lnTo>
                    <a:lnTo>
                      <a:pt x="74" y="25"/>
                    </a:lnTo>
                    <a:lnTo>
                      <a:pt x="70" y="24"/>
                    </a:lnTo>
                    <a:lnTo>
                      <a:pt x="69" y="22"/>
                    </a:lnTo>
                    <a:lnTo>
                      <a:pt x="64" y="19"/>
                    </a:lnTo>
                    <a:lnTo>
                      <a:pt x="62" y="16"/>
                    </a:lnTo>
                    <a:lnTo>
                      <a:pt x="61" y="16"/>
                    </a:lnTo>
                    <a:lnTo>
                      <a:pt x="62" y="11"/>
                    </a:lnTo>
                    <a:lnTo>
                      <a:pt x="64" y="11"/>
                    </a:lnTo>
                    <a:lnTo>
                      <a:pt x="66" y="8"/>
                    </a:lnTo>
                    <a:lnTo>
                      <a:pt x="62" y="6"/>
                    </a:lnTo>
                    <a:lnTo>
                      <a:pt x="59" y="8"/>
                    </a:lnTo>
                    <a:lnTo>
                      <a:pt x="58" y="6"/>
                    </a:lnTo>
                    <a:lnTo>
                      <a:pt x="51" y="6"/>
                    </a:lnTo>
                    <a:lnTo>
                      <a:pt x="50" y="5"/>
                    </a:lnTo>
                    <a:lnTo>
                      <a:pt x="46" y="3"/>
                    </a:lnTo>
                    <a:lnTo>
                      <a:pt x="46" y="1"/>
                    </a:lnTo>
                    <a:lnTo>
                      <a:pt x="45" y="0"/>
                    </a:lnTo>
                    <a:lnTo>
                      <a:pt x="42" y="1"/>
                    </a:lnTo>
                    <a:lnTo>
                      <a:pt x="38" y="1"/>
                    </a:lnTo>
                    <a:lnTo>
                      <a:pt x="35" y="3"/>
                    </a:lnTo>
                    <a:lnTo>
                      <a:pt x="35" y="8"/>
                    </a:lnTo>
                    <a:lnTo>
                      <a:pt x="31" y="9"/>
                    </a:lnTo>
                    <a:lnTo>
                      <a:pt x="29" y="8"/>
                    </a:lnTo>
                    <a:lnTo>
                      <a:pt x="26" y="8"/>
                    </a:lnTo>
                    <a:lnTo>
                      <a:pt x="24" y="11"/>
                    </a:lnTo>
                    <a:lnTo>
                      <a:pt x="21" y="12"/>
                    </a:lnTo>
                    <a:lnTo>
                      <a:pt x="21" y="9"/>
                    </a:lnTo>
                    <a:lnTo>
                      <a:pt x="19" y="9"/>
                    </a:lnTo>
                    <a:lnTo>
                      <a:pt x="18" y="11"/>
                    </a:lnTo>
                    <a:lnTo>
                      <a:pt x="15" y="9"/>
                    </a:lnTo>
                    <a:lnTo>
                      <a:pt x="13" y="11"/>
                    </a:lnTo>
                    <a:lnTo>
                      <a:pt x="13" y="12"/>
                    </a:lnTo>
                    <a:lnTo>
                      <a:pt x="10" y="12"/>
                    </a:lnTo>
                    <a:lnTo>
                      <a:pt x="10" y="12"/>
                    </a:lnTo>
                    <a:lnTo>
                      <a:pt x="10" y="9"/>
                    </a:lnTo>
                    <a:lnTo>
                      <a:pt x="8" y="9"/>
                    </a:lnTo>
                    <a:lnTo>
                      <a:pt x="5" y="11"/>
                    </a:lnTo>
                    <a:lnTo>
                      <a:pt x="3" y="12"/>
                    </a:lnTo>
                    <a:lnTo>
                      <a:pt x="2" y="14"/>
                    </a:lnTo>
                    <a:lnTo>
                      <a:pt x="2" y="14"/>
                    </a:lnTo>
                    <a:lnTo>
                      <a:pt x="0" y="14"/>
                    </a:lnTo>
                    <a:lnTo>
                      <a:pt x="0" y="17"/>
                    </a:lnTo>
                    <a:lnTo>
                      <a:pt x="7" y="19"/>
                    </a:lnTo>
                    <a:lnTo>
                      <a:pt x="8" y="22"/>
                    </a:lnTo>
                    <a:lnTo>
                      <a:pt x="11" y="24"/>
                    </a:lnTo>
                    <a:lnTo>
                      <a:pt x="11" y="27"/>
                    </a:lnTo>
                    <a:lnTo>
                      <a:pt x="10" y="30"/>
                    </a:lnTo>
                    <a:lnTo>
                      <a:pt x="15" y="35"/>
                    </a:lnTo>
                    <a:lnTo>
                      <a:pt x="18" y="40"/>
                    </a:lnTo>
                    <a:lnTo>
                      <a:pt x="24" y="40"/>
                    </a:lnTo>
                    <a:lnTo>
                      <a:pt x="27" y="40"/>
                    </a:lnTo>
                    <a:lnTo>
                      <a:pt x="31" y="38"/>
                    </a:lnTo>
                    <a:lnTo>
                      <a:pt x="34" y="38"/>
                    </a:lnTo>
                    <a:lnTo>
                      <a:pt x="37" y="41"/>
                    </a:lnTo>
                    <a:lnTo>
                      <a:pt x="40" y="41"/>
                    </a:lnTo>
                    <a:lnTo>
                      <a:pt x="40" y="44"/>
                    </a:lnTo>
                    <a:lnTo>
                      <a:pt x="40" y="46"/>
                    </a:lnTo>
                    <a:lnTo>
                      <a:pt x="45" y="48"/>
                    </a:lnTo>
                    <a:lnTo>
                      <a:pt x="45" y="49"/>
                    </a:lnTo>
                    <a:lnTo>
                      <a:pt x="42" y="51"/>
                    </a:lnTo>
                    <a:lnTo>
                      <a:pt x="40" y="56"/>
                    </a:lnTo>
                    <a:lnTo>
                      <a:pt x="38" y="57"/>
                    </a:lnTo>
                    <a:lnTo>
                      <a:pt x="37" y="57"/>
                    </a:lnTo>
                    <a:lnTo>
                      <a:pt x="32" y="59"/>
                    </a:lnTo>
                    <a:lnTo>
                      <a:pt x="31" y="59"/>
                    </a:lnTo>
                    <a:lnTo>
                      <a:pt x="31" y="62"/>
                    </a:lnTo>
                    <a:lnTo>
                      <a:pt x="34" y="65"/>
                    </a:lnTo>
                    <a:lnTo>
                      <a:pt x="32" y="67"/>
                    </a:lnTo>
                    <a:lnTo>
                      <a:pt x="32" y="68"/>
                    </a:lnTo>
                    <a:lnTo>
                      <a:pt x="34" y="68"/>
                    </a:lnTo>
                    <a:lnTo>
                      <a:pt x="37" y="73"/>
                    </a:lnTo>
                    <a:lnTo>
                      <a:pt x="40" y="73"/>
                    </a:lnTo>
                    <a:lnTo>
                      <a:pt x="45" y="75"/>
                    </a:lnTo>
                    <a:lnTo>
                      <a:pt x="48" y="75"/>
                    </a:lnTo>
                    <a:lnTo>
                      <a:pt x="51" y="81"/>
                    </a:lnTo>
                    <a:lnTo>
                      <a:pt x="56" y="83"/>
                    </a:lnTo>
                    <a:lnTo>
                      <a:pt x="58" y="86"/>
                    </a:lnTo>
                    <a:lnTo>
                      <a:pt x="58" y="89"/>
                    </a:lnTo>
                    <a:lnTo>
                      <a:pt x="62" y="94"/>
                    </a:lnTo>
                    <a:lnTo>
                      <a:pt x="64" y="97"/>
                    </a:lnTo>
                    <a:lnTo>
                      <a:pt x="66" y="97"/>
                    </a:lnTo>
                    <a:lnTo>
                      <a:pt x="69" y="97"/>
                    </a:lnTo>
                    <a:lnTo>
                      <a:pt x="70" y="100"/>
                    </a:lnTo>
                    <a:lnTo>
                      <a:pt x="70" y="102"/>
                    </a:lnTo>
                    <a:lnTo>
                      <a:pt x="72" y="105"/>
                    </a:lnTo>
                    <a:lnTo>
                      <a:pt x="74" y="103"/>
                    </a:lnTo>
                    <a:lnTo>
                      <a:pt x="77" y="105"/>
                    </a:lnTo>
                    <a:lnTo>
                      <a:pt x="75" y="107"/>
                    </a:lnTo>
                    <a:lnTo>
                      <a:pt x="77" y="108"/>
                    </a:lnTo>
                    <a:lnTo>
                      <a:pt x="80" y="108"/>
                    </a:lnTo>
                    <a:lnTo>
                      <a:pt x="82" y="111"/>
                    </a:lnTo>
                    <a:lnTo>
                      <a:pt x="83" y="111"/>
                    </a:lnTo>
                    <a:lnTo>
                      <a:pt x="86" y="110"/>
                    </a:lnTo>
                    <a:lnTo>
                      <a:pt x="86" y="113"/>
                    </a:lnTo>
                    <a:lnTo>
                      <a:pt x="85" y="115"/>
                    </a:lnTo>
                    <a:lnTo>
                      <a:pt x="85" y="118"/>
                    </a:lnTo>
                    <a:lnTo>
                      <a:pt x="85" y="119"/>
                    </a:lnTo>
                    <a:lnTo>
                      <a:pt x="88" y="121"/>
                    </a:lnTo>
                    <a:lnTo>
                      <a:pt x="88" y="124"/>
                    </a:lnTo>
                    <a:lnTo>
                      <a:pt x="83" y="127"/>
                    </a:lnTo>
                    <a:lnTo>
                      <a:pt x="85" y="131"/>
                    </a:lnTo>
                    <a:lnTo>
                      <a:pt x="85" y="132"/>
                    </a:lnTo>
                    <a:lnTo>
                      <a:pt x="85" y="137"/>
                    </a:lnTo>
                    <a:lnTo>
                      <a:pt x="83" y="138"/>
                    </a:lnTo>
                    <a:lnTo>
                      <a:pt x="82" y="138"/>
                    </a:lnTo>
                    <a:lnTo>
                      <a:pt x="85" y="142"/>
                    </a:lnTo>
                    <a:lnTo>
                      <a:pt x="86" y="143"/>
                    </a:lnTo>
                    <a:lnTo>
                      <a:pt x="89" y="150"/>
                    </a:lnTo>
                    <a:lnTo>
                      <a:pt x="88" y="154"/>
                    </a:lnTo>
                    <a:lnTo>
                      <a:pt x="89" y="156"/>
                    </a:lnTo>
                    <a:lnTo>
                      <a:pt x="88" y="161"/>
                    </a:lnTo>
                    <a:lnTo>
                      <a:pt x="89" y="164"/>
                    </a:lnTo>
                    <a:lnTo>
                      <a:pt x="86" y="167"/>
                    </a:lnTo>
                    <a:lnTo>
                      <a:pt x="85" y="169"/>
                    </a:lnTo>
                    <a:lnTo>
                      <a:pt x="85" y="170"/>
                    </a:lnTo>
                    <a:lnTo>
                      <a:pt x="80" y="172"/>
                    </a:lnTo>
                    <a:lnTo>
                      <a:pt x="77" y="174"/>
                    </a:lnTo>
                    <a:lnTo>
                      <a:pt x="75" y="177"/>
                    </a:lnTo>
                    <a:lnTo>
                      <a:pt x="70" y="177"/>
                    </a:lnTo>
                    <a:lnTo>
                      <a:pt x="67" y="178"/>
                    </a:lnTo>
                    <a:lnTo>
                      <a:pt x="67" y="183"/>
                    </a:lnTo>
                    <a:lnTo>
                      <a:pt x="70" y="185"/>
                    </a:lnTo>
                    <a:lnTo>
                      <a:pt x="74" y="188"/>
                    </a:lnTo>
                    <a:lnTo>
                      <a:pt x="72" y="190"/>
                    </a:lnTo>
                    <a:lnTo>
                      <a:pt x="74" y="193"/>
                    </a:lnTo>
                    <a:lnTo>
                      <a:pt x="69" y="193"/>
                    </a:lnTo>
                    <a:lnTo>
                      <a:pt x="69" y="191"/>
                    </a:lnTo>
                    <a:lnTo>
                      <a:pt x="66" y="190"/>
                    </a:lnTo>
                    <a:lnTo>
                      <a:pt x="59" y="191"/>
                    </a:lnTo>
                    <a:lnTo>
                      <a:pt x="58" y="190"/>
                    </a:lnTo>
                    <a:lnTo>
                      <a:pt x="54" y="190"/>
                    </a:lnTo>
                    <a:lnTo>
                      <a:pt x="53" y="194"/>
                    </a:lnTo>
                    <a:lnTo>
                      <a:pt x="50" y="194"/>
                    </a:lnTo>
                    <a:lnTo>
                      <a:pt x="48" y="197"/>
                    </a:lnTo>
                    <a:lnTo>
                      <a:pt x="48" y="197"/>
                    </a:lnTo>
                    <a:lnTo>
                      <a:pt x="48" y="201"/>
                    </a:lnTo>
                    <a:lnTo>
                      <a:pt x="48" y="201"/>
                    </a:lnTo>
                    <a:lnTo>
                      <a:pt x="51" y="202"/>
                    </a:lnTo>
                    <a:lnTo>
                      <a:pt x="53" y="201"/>
                    </a:lnTo>
                    <a:lnTo>
                      <a:pt x="53" y="202"/>
                    </a:lnTo>
                    <a:lnTo>
                      <a:pt x="56" y="201"/>
                    </a:lnTo>
                    <a:lnTo>
                      <a:pt x="59" y="202"/>
                    </a:lnTo>
                    <a:lnTo>
                      <a:pt x="61" y="201"/>
                    </a:lnTo>
                    <a:lnTo>
                      <a:pt x="59" y="202"/>
                    </a:lnTo>
                    <a:lnTo>
                      <a:pt x="56" y="205"/>
                    </a:lnTo>
                    <a:lnTo>
                      <a:pt x="53" y="209"/>
                    </a:lnTo>
                    <a:lnTo>
                      <a:pt x="53" y="213"/>
                    </a:lnTo>
                    <a:lnTo>
                      <a:pt x="53" y="215"/>
                    </a:lnTo>
                    <a:lnTo>
                      <a:pt x="54" y="215"/>
                    </a:lnTo>
                    <a:lnTo>
                      <a:pt x="53" y="215"/>
                    </a:lnTo>
                    <a:lnTo>
                      <a:pt x="53" y="220"/>
                    </a:lnTo>
                    <a:lnTo>
                      <a:pt x="54" y="221"/>
                    </a:lnTo>
                    <a:lnTo>
                      <a:pt x="56" y="220"/>
                    </a:lnTo>
                    <a:lnTo>
                      <a:pt x="56" y="221"/>
                    </a:lnTo>
                    <a:lnTo>
                      <a:pt x="53" y="223"/>
                    </a:lnTo>
                    <a:lnTo>
                      <a:pt x="51" y="225"/>
                    </a:lnTo>
                    <a:lnTo>
                      <a:pt x="54" y="225"/>
                    </a:lnTo>
                    <a:lnTo>
                      <a:pt x="61" y="221"/>
                    </a:lnTo>
                    <a:lnTo>
                      <a:pt x="59" y="221"/>
                    </a:lnTo>
                    <a:lnTo>
                      <a:pt x="61" y="221"/>
                    </a:lnTo>
                    <a:lnTo>
                      <a:pt x="62" y="220"/>
                    </a:lnTo>
                    <a:lnTo>
                      <a:pt x="62" y="217"/>
                    </a:lnTo>
                    <a:lnTo>
                      <a:pt x="64" y="215"/>
                    </a:lnTo>
                    <a:lnTo>
                      <a:pt x="66" y="215"/>
                    </a:lnTo>
                    <a:lnTo>
                      <a:pt x="67" y="215"/>
                    </a:lnTo>
                    <a:lnTo>
                      <a:pt x="69" y="212"/>
                    </a:lnTo>
                    <a:lnTo>
                      <a:pt x="70" y="212"/>
                    </a:lnTo>
                    <a:lnTo>
                      <a:pt x="72" y="212"/>
                    </a:lnTo>
                    <a:lnTo>
                      <a:pt x="72" y="210"/>
                    </a:lnTo>
                    <a:lnTo>
                      <a:pt x="72" y="210"/>
                    </a:lnTo>
                    <a:lnTo>
                      <a:pt x="72" y="209"/>
                    </a:lnTo>
                    <a:lnTo>
                      <a:pt x="72" y="207"/>
                    </a:lnTo>
                    <a:lnTo>
                      <a:pt x="74" y="207"/>
                    </a:lnTo>
                    <a:lnTo>
                      <a:pt x="74" y="209"/>
                    </a:lnTo>
                    <a:lnTo>
                      <a:pt x="75" y="209"/>
                    </a:lnTo>
                    <a:lnTo>
                      <a:pt x="77" y="207"/>
                    </a:lnTo>
                    <a:lnTo>
                      <a:pt x="77" y="205"/>
                    </a:lnTo>
                    <a:lnTo>
                      <a:pt x="74" y="202"/>
                    </a:lnTo>
                    <a:lnTo>
                      <a:pt x="77" y="205"/>
                    </a:lnTo>
                    <a:lnTo>
                      <a:pt x="78" y="204"/>
                    </a:lnTo>
                    <a:lnTo>
                      <a:pt x="78" y="202"/>
                    </a:lnTo>
                    <a:lnTo>
                      <a:pt x="78" y="201"/>
                    </a:lnTo>
                    <a:lnTo>
                      <a:pt x="75" y="199"/>
                    </a:lnTo>
                    <a:lnTo>
                      <a:pt x="77" y="199"/>
                    </a:lnTo>
                    <a:lnTo>
                      <a:pt x="78" y="199"/>
                    </a:lnTo>
                    <a:lnTo>
                      <a:pt x="78" y="197"/>
                    </a:lnTo>
                    <a:lnTo>
                      <a:pt x="77" y="196"/>
                    </a:lnTo>
                    <a:lnTo>
                      <a:pt x="78" y="197"/>
                    </a:lnTo>
                    <a:lnTo>
                      <a:pt x="80" y="196"/>
                    </a:lnTo>
                    <a:lnTo>
                      <a:pt x="80" y="194"/>
                    </a:lnTo>
                    <a:lnTo>
                      <a:pt x="80" y="196"/>
                    </a:lnTo>
                    <a:lnTo>
                      <a:pt x="80" y="197"/>
                    </a:lnTo>
                    <a:lnTo>
                      <a:pt x="80" y="199"/>
                    </a:lnTo>
                    <a:lnTo>
                      <a:pt x="83" y="197"/>
                    </a:lnTo>
                    <a:lnTo>
                      <a:pt x="85" y="199"/>
                    </a:lnTo>
                    <a:lnTo>
                      <a:pt x="88" y="199"/>
                    </a:lnTo>
                    <a:lnTo>
                      <a:pt x="94" y="194"/>
                    </a:lnTo>
                    <a:lnTo>
                      <a:pt x="96" y="193"/>
                    </a:lnTo>
                    <a:lnTo>
                      <a:pt x="99" y="193"/>
                    </a:lnTo>
                    <a:lnTo>
                      <a:pt x="99" y="191"/>
                    </a:lnTo>
                    <a:lnTo>
                      <a:pt x="102" y="188"/>
                    </a:lnTo>
                    <a:lnTo>
                      <a:pt x="104" y="188"/>
                    </a:lnTo>
                    <a:lnTo>
                      <a:pt x="107" y="185"/>
                    </a:lnTo>
                    <a:lnTo>
                      <a:pt x="109" y="183"/>
                    </a:lnTo>
                    <a:lnTo>
                      <a:pt x="109" y="180"/>
                    </a:lnTo>
                    <a:lnTo>
                      <a:pt x="110" y="180"/>
                    </a:lnTo>
                    <a:lnTo>
                      <a:pt x="112" y="178"/>
                    </a:lnTo>
                    <a:lnTo>
                      <a:pt x="112" y="177"/>
                    </a:lnTo>
                    <a:lnTo>
                      <a:pt x="112" y="174"/>
                    </a:lnTo>
                    <a:lnTo>
                      <a:pt x="110" y="172"/>
                    </a:lnTo>
                    <a:lnTo>
                      <a:pt x="112" y="170"/>
                    </a:lnTo>
                    <a:lnTo>
                      <a:pt x="113" y="169"/>
                    </a:lnTo>
                    <a:lnTo>
                      <a:pt x="113" y="167"/>
                    </a:lnTo>
                    <a:lnTo>
                      <a:pt x="115" y="166"/>
                    </a:lnTo>
                    <a:lnTo>
                      <a:pt x="113" y="164"/>
                    </a:lnTo>
                    <a:lnTo>
                      <a:pt x="113" y="162"/>
                    </a:lnTo>
                    <a:lnTo>
                      <a:pt x="113" y="161"/>
                    </a:lnTo>
                    <a:lnTo>
                      <a:pt x="115" y="162"/>
                    </a:lnTo>
                    <a:lnTo>
                      <a:pt x="115" y="164"/>
                    </a:lnTo>
                    <a:lnTo>
                      <a:pt x="115" y="164"/>
                    </a:lnTo>
                    <a:lnTo>
                      <a:pt x="117" y="161"/>
                    </a:lnTo>
                    <a:lnTo>
                      <a:pt x="115" y="158"/>
                    </a:lnTo>
                    <a:lnTo>
                      <a:pt x="113" y="156"/>
                    </a:lnTo>
                    <a:lnTo>
                      <a:pt x="112" y="156"/>
                    </a:lnTo>
                    <a:lnTo>
                      <a:pt x="112" y="154"/>
                    </a:lnTo>
                    <a:lnTo>
                      <a:pt x="112" y="151"/>
                    </a:lnTo>
                    <a:lnTo>
                      <a:pt x="112" y="150"/>
                    </a:lnTo>
                    <a:lnTo>
                      <a:pt x="110" y="148"/>
                    </a:lnTo>
                    <a:lnTo>
                      <a:pt x="112" y="146"/>
                    </a:lnTo>
                    <a:lnTo>
                      <a:pt x="112" y="143"/>
                    </a:lnTo>
                    <a:lnTo>
                      <a:pt x="110" y="143"/>
                    </a:lnTo>
                    <a:lnTo>
                      <a:pt x="109" y="138"/>
                    </a:lnTo>
                    <a:lnTo>
                      <a:pt x="109" y="137"/>
                    </a:lnTo>
                    <a:lnTo>
                      <a:pt x="107" y="132"/>
                    </a:lnTo>
                    <a:lnTo>
                      <a:pt x="105" y="129"/>
                    </a:lnTo>
                    <a:lnTo>
                      <a:pt x="105" y="127"/>
                    </a:lnTo>
                    <a:lnTo>
                      <a:pt x="105" y="127"/>
                    </a:lnTo>
                    <a:lnTo>
                      <a:pt x="105" y="126"/>
                    </a:lnTo>
                    <a:lnTo>
                      <a:pt x="102" y="123"/>
                    </a:lnTo>
                    <a:lnTo>
                      <a:pt x="102" y="119"/>
                    </a:lnTo>
                    <a:lnTo>
                      <a:pt x="101" y="119"/>
                    </a:lnTo>
                    <a:lnTo>
                      <a:pt x="101" y="118"/>
                    </a:lnTo>
                    <a:lnTo>
                      <a:pt x="99" y="115"/>
                    </a:lnTo>
                    <a:lnTo>
                      <a:pt x="93" y="110"/>
                    </a:lnTo>
                    <a:lnTo>
                      <a:pt x="91" y="107"/>
                    </a:lnTo>
                    <a:lnTo>
                      <a:pt x="85" y="102"/>
                    </a:lnTo>
                    <a:lnTo>
                      <a:pt x="77" y="97"/>
                    </a:lnTo>
                    <a:lnTo>
                      <a:pt x="77" y="97"/>
                    </a:lnTo>
                    <a:lnTo>
                      <a:pt x="74" y="95"/>
                    </a:lnTo>
                    <a:lnTo>
                      <a:pt x="67" y="91"/>
                    </a:lnTo>
                    <a:lnTo>
                      <a:pt x="67" y="89"/>
                    </a:lnTo>
                    <a:lnTo>
                      <a:pt x="66" y="86"/>
                    </a:lnTo>
                    <a:lnTo>
                      <a:pt x="67" y="84"/>
                    </a:lnTo>
                    <a:lnTo>
                      <a:pt x="67" y="83"/>
                    </a:lnTo>
                    <a:lnTo>
                      <a:pt x="64" y="79"/>
                    </a:lnTo>
                    <a:lnTo>
                      <a:pt x="64" y="79"/>
                    </a:lnTo>
                    <a:lnTo>
                      <a:pt x="59" y="76"/>
                    </a:lnTo>
                    <a:lnTo>
                      <a:pt x="56" y="73"/>
                    </a:lnTo>
                    <a:lnTo>
                      <a:pt x="53" y="73"/>
                    </a:lnTo>
                    <a:lnTo>
                      <a:pt x="56" y="73"/>
                    </a:lnTo>
                    <a:lnTo>
                      <a:pt x="56" y="71"/>
                    </a:lnTo>
                    <a:lnTo>
                      <a:pt x="53" y="68"/>
                    </a:lnTo>
                    <a:lnTo>
                      <a:pt x="54" y="67"/>
                    </a:lnTo>
                    <a:lnTo>
                      <a:pt x="56" y="62"/>
                    </a:lnTo>
                    <a:lnTo>
                      <a:pt x="54" y="60"/>
                    </a:lnTo>
                    <a:lnTo>
                      <a:pt x="53" y="60"/>
                    </a:lnTo>
                    <a:lnTo>
                      <a:pt x="54" y="57"/>
                    </a:lnTo>
                    <a:lnTo>
                      <a:pt x="54" y="56"/>
                    </a:lnTo>
                    <a:lnTo>
                      <a:pt x="56" y="54"/>
                    </a:lnTo>
                    <a:lnTo>
                      <a:pt x="58" y="52"/>
                    </a:lnTo>
                    <a:lnTo>
                      <a:pt x="58" y="52"/>
                    </a:lnTo>
                    <a:lnTo>
                      <a:pt x="58" y="52"/>
                    </a:lnTo>
                    <a:lnTo>
                      <a:pt x="59" y="52"/>
                    </a:lnTo>
                    <a:lnTo>
                      <a:pt x="61" y="49"/>
                    </a:lnTo>
                    <a:lnTo>
                      <a:pt x="62" y="49"/>
                    </a:lnTo>
                    <a:lnTo>
                      <a:pt x="64" y="48"/>
                    </a:lnTo>
                    <a:lnTo>
                      <a:pt x="62" y="46"/>
                    </a:lnTo>
                    <a:lnTo>
                      <a:pt x="62" y="46"/>
                    </a:lnTo>
                    <a:lnTo>
                      <a:pt x="62" y="43"/>
                    </a:lnTo>
                    <a:lnTo>
                      <a:pt x="64" y="41"/>
                    </a:lnTo>
                    <a:lnTo>
                      <a:pt x="62" y="40"/>
                    </a:lnTo>
                    <a:lnTo>
                      <a:pt x="64" y="40"/>
                    </a:lnTo>
                    <a:lnTo>
                      <a:pt x="64" y="36"/>
                    </a:lnTo>
                    <a:lnTo>
                      <a:pt x="64" y="38"/>
                    </a:lnTo>
                    <a:lnTo>
                      <a:pt x="66" y="38"/>
                    </a:lnTo>
                    <a:lnTo>
                      <a:pt x="67" y="38"/>
                    </a:lnTo>
                    <a:lnTo>
                      <a:pt x="67" y="36"/>
                    </a:lnTo>
                    <a:lnTo>
                      <a:pt x="70" y="36"/>
                    </a:lnTo>
                    <a:lnTo>
                      <a:pt x="72" y="38"/>
                    </a:lnTo>
                    <a:lnTo>
                      <a:pt x="72" y="36"/>
                    </a:lnTo>
                    <a:lnTo>
                      <a:pt x="74" y="35"/>
                    </a:lnTo>
                    <a:lnTo>
                      <a:pt x="72" y="33"/>
                    </a:lnTo>
                    <a:lnTo>
                      <a:pt x="74" y="32"/>
                    </a:lnTo>
                    <a:lnTo>
                      <a:pt x="75" y="32"/>
                    </a:lnTo>
                    <a:lnTo>
                      <a:pt x="78" y="32"/>
                    </a:lnTo>
                    <a:lnTo>
                      <a:pt x="82" y="30"/>
                    </a:lnTo>
                    <a:lnTo>
                      <a:pt x="82" y="30"/>
                    </a:lnTo>
                    <a:lnTo>
                      <a:pt x="83" y="30"/>
                    </a:lnTo>
                    <a:lnTo>
                      <a:pt x="85" y="28"/>
                    </a:lnTo>
                    <a:lnTo>
                      <a:pt x="83" y="27"/>
                    </a:lnTo>
                    <a:lnTo>
                      <a:pt x="83" y="27"/>
                    </a:lnTo>
                    <a:lnTo>
                      <a:pt x="85" y="27"/>
                    </a:lnTo>
                    <a:lnTo>
                      <a:pt x="85" y="27"/>
                    </a:lnTo>
                    <a:lnTo>
                      <a:pt x="85" y="27"/>
                    </a:lnTo>
                    <a:lnTo>
                      <a:pt x="82" y="25"/>
                    </a:lnTo>
                    <a:lnTo>
                      <a:pt x="80" y="27"/>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9" name="Freeform 646">
                <a:extLst>
                  <a:ext uri="{FF2B5EF4-FFF2-40B4-BE49-F238E27FC236}">
                    <a16:creationId xmlns:a16="http://schemas.microsoft.com/office/drawing/2014/main" id="{22B80F7A-ED86-4180-B74D-D9399E9ADEF6}"/>
                  </a:ext>
                </a:extLst>
              </p:cNvPr>
              <p:cNvSpPr>
                <a:spLocks/>
              </p:cNvSpPr>
              <p:nvPr/>
            </p:nvSpPr>
            <p:spPr bwMode="auto">
              <a:xfrm>
                <a:off x="6129" y="2215"/>
                <a:ext cx="74" cy="63"/>
              </a:xfrm>
              <a:custGeom>
                <a:avLst/>
                <a:gdLst>
                  <a:gd name="T0" fmla="*/ 39 w 74"/>
                  <a:gd name="T1" fmla="*/ 56 h 63"/>
                  <a:gd name="T2" fmla="*/ 44 w 74"/>
                  <a:gd name="T3" fmla="*/ 57 h 63"/>
                  <a:gd name="T4" fmla="*/ 54 w 74"/>
                  <a:gd name="T5" fmla="*/ 57 h 63"/>
                  <a:gd name="T6" fmla="*/ 59 w 74"/>
                  <a:gd name="T7" fmla="*/ 59 h 63"/>
                  <a:gd name="T8" fmla="*/ 59 w 74"/>
                  <a:gd name="T9" fmla="*/ 54 h 63"/>
                  <a:gd name="T10" fmla="*/ 52 w 74"/>
                  <a:gd name="T11" fmla="*/ 49 h 63"/>
                  <a:gd name="T12" fmla="*/ 55 w 74"/>
                  <a:gd name="T13" fmla="*/ 43 h 63"/>
                  <a:gd name="T14" fmla="*/ 62 w 74"/>
                  <a:gd name="T15" fmla="*/ 40 h 63"/>
                  <a:gd name="T16" fmla="*/ 70 w 74"/>
                  <a:gd name="T17" fmla="*/ 36 h 63"/>
                  <a:gd name="T18" fmla="*/ 71 w 74"/>
                  <a:gd name="T19" fmla="*/ 33 h 63"/>
                  <a:gd name="T20" fmla="*/ 73 w 74"/>
                  <a:gd name="T21" fmla="*/ 27 h 63"/>
                  <a:gd name="T22" fmla="*/ 73 w 74"/>
                  <a:gd name="T23" fmla="*/ 20 h 63"/>
                  <a:gd name="T24" fmla="*/ 71 w 74"/>
                  <a:gd name="T25" fmla="*/ 9 h 63"/>
                  <a:gd name="T26" fmla="*/ 67 w 74"/>
                  <a:gd name="T27" fmla="*/ 4 h 63"/>
                  <a:gd name="T28" fmla="*/ 62 w 74"/>
                  <a:gd name="T29" fmla="*/ 3 h 63"/>
                  <a:gd name="T30" fmla="*/ 59 w 74"/>
                  <a:gd name="T31" fmla="*/ 0 h 63"/>
                  <a:gd name="T32" fmla="*/ 52 w 74"/>
                  <a:gd name="T33" fmla="*/ 3 h 63"/>
                  <a:gd name="T34" fmla="*/ 54 w 74"/>
                  <a:gd name="T35" fmla="*/ 9 h 63"/>
                  <a:gd name="T36" fmla="*/ 55 w 74"/>
                  <a:gd name="T37" fmla="*/ 12 h 63"/>
                  <a:gd name="T38" fmla="*/ 47 w 74"/>
                  <a:gd name="T39" fmla="*/ 8 h 63"/>
                  <a:gd name="T40" fmla="*/ 43 w 74"/>
                  <a:gd name="T41" fmla="*/ 4 h 63"/>
                  <a:gd name="T42" fmla="*/ 38 w 74"/>
                  <a:gd name="T43" fmla="*/ 4 h 63"/>
                  <a:gd name="T44" fmla="*/ 31 w 74"/>
                  <a:gd name="T45" fmla="*/ 3 h 63"/>
                  <a:gd name="T46" fmla="*/ 25 w 74"/>
                  <a:gd name="T47" fmla="*/ 1 h 63"/>
                  <a:gd name="T48" fmla="*/ 20 w 74"/>
                  <a:gd name="T49" fmla="*/ 1 h 63"/>
                  <a:gd name="T50" fmla="*/ 9 w 74"/>
                  <a:gd name="T51" fmla="*/ 4 h 63"/>
                  <a:gd name="T52" fmla="*/ 4 w 74"/>
                  <a:gd name="T53" fmla="*/ 8 h 63"/>
                  <a:gd name="T54" fmla="*/ 1 w 74"/>
                  <a:gd name="T55" fmla="*/ 16 h 63"/>
                  <a:gd name="T56" fmla="*/ 1 w 74"/>
                  <a:gd name="T57" fmla="*/ 27 h 63"/>
                  <a:gd name="T58" fmla="*/ 6 w 74"/>
                  <a:gd name="T59" fmla="*/ 30 h 63"/>
                  <a:gd name="T60" fmla="*/ 4 w 74"/>
                  <a:gd name="T61" fmla="*/ 38 h 63"/>
                  <a:gd name="T62" fmla="*/ 6 w 74"/>
                  <a:gd name="T63" fmla="*/ 40 h 63"/>
                  <a:gd name="T64" fmla="*/ 9 w 74"/>
                  <a:gd name="T65" fmla="*/ 44 h 63"/>
                  <a:gd name="T66" fmla="*/ 11 w 74"/>
                  <a:gd name="T67" fmla="*/ 49 h 63"/>
                  <a:gd name="T68" fmla="*/ 12 w 74"/>
                  <a:gd name="T69" fmla="*/ 51 h 63"/>
                  <a:gd name="T70" fmla="*/ 14 w 74"/>
                  <a:gd name="T71" fmla="*/ 56 h 63"/>
                  <a:gd name="T72" fmla="*/ 16 w 74"/>
                  <a:gd name="T73" fmla="*/ 57 h 63"/>
                  <a:gd name="T74" fmla="*/ 17 w 74"/>
                  <a:gd name="T75" fmla="*/ 56 h 63"/>
                  <a:gd name="T76" fmla="*/ 20 w 74"/>
                  <a:gd name="T77" fmla="*/ 52 h 63"/>
                  <a:gd name="T78" fmla="*/ 22 w 74"/>
                  <a:gd name="T79" fmla="*/ 57 h 63"/>
                  <a:gd name="T80" fmla="*/ 20 w 74"/>
                  <a:gd name="T81" fmla="*/ 60 h 63"/>
                  <a:gd name="T82" fmla="*/ 20 w 74"/>
                  <a:gd name="T83" fmla="*/ 62 h 63"/>
                  <a:gd name="T84" fmla="*/ 25 w 74"/>
                  <a:gd name="T85" fmla="*/ 60 h 63"/>
                  <a:gd name="T86" fmla="*/ 27 w 74"/>
                  <a:gd name="T87" fmla="*/ 60 h 63"/>
                  <a:gd name="T88" fmla="*/ 30 w 74"/>
                  <a:gd name="T89" fmla="*/ 62 h 63"/>
                  <a:gd name="T90" fmla="*/ 35 w 74"/>
                  <a:gd name="T91" fmla="*/ 6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4" h="63">
                    <a:moveTo>
                      <a:pt x="38" y="60"/>
                    </a:moveTo>
                    <a:lnTo>
                      <a:pt x="39" y="56"/>
                    </a:lnTo>
                    <a:lnTo>
                      <a:pt x="43" y="56"/>
                    </a:lnTo>
                    <a:lnTo>
                      <a:pt x="44" y="57"/>
                    </a:lnTo>
                    <a:lnTo>
                      <a:pt x="51" y="56"/>
                    </a:lnTo>
                    <a:lnTo>
                      <a:pt x="54" y="57"/>
                    </a:lnTo>
                    <a:lnTo>
                      <a:pt x="54" y="59"/>
                    </a:lnTo>
                    <a:lnTo>
                      <a:pt x="59" y="59"/>
                    </a:lnTo>
                    <a:lnTo>
                      <a:pt x="57" y="56"/>
                    </a:lnTo>
                    <a:lnTo>
                      <a:pt x="59" y="54"/>
                    </a:lnTo>
                    <a:lnTo>
                      <a:pt x="55" y="51"/>
                    </a:lnTo>
                    <a:lnTo>
                      <a:pt x="52" y="49"/>
                    </a:lnTo>
                    <a:lnTo>
                      <a:pt x="52" y="44"/>
                    </a:lnTo>
                    <a:lnTo>
                      <a:pt x="55" y="43"/>
                    </a:lnTo>
                    <a:lnTo>
                      <a:pt x="60" y="43"/>
                    </a:lnTo>
                    <a:lnTo>
                      <a:pt x="62" y="40"/>
                    </a:lnTo>
                    <a:lnTo>
                      <a:pt x="65" y="38"/>
                    </a:lnTo>
                    <a:lnTo>
                      <a:pt x="70" y="36"/>
                    </a:lnTo>
                    <a:lnTo>
                      <a:pt x="70" y="35"/>
                    </a:lnTo>
                    <a:lnTo>
                      <a:pt x="71" y="33"/>
                    </a:lnTo>
                    <a:lnTo>
                      <a:pt x="74" y="30"/>
                    </a:lnTo>
                    <a:lnTo>
                      <a:pt x="73" y="27"/>
                    </a:lnTo>
                    <a:lnTo>
                      <a:pt x="74" y="22"/>
                    </a:lnTo>
                    <a:lnTo>
                      <a:pt x="73" y="20"/>
                    </a:lnTo>
                    <a:lnTo>
                      <a:pt x="74" y="16"/>
                    </a:lnTo>
                    <a:lnTo>
                      <a:pt x="71" y="9"/>
                    </a:lnTo>
                    <a:lnTo>
                      <a:pt x="70" y="8"/>
                    </a:lnTo>
                    <a:lnTo>
                      <a:pt x="67" y="4"/>
                    </a:lnTo>
                    <a:lnTo>
                      <a:pt x="65" y="4"/>
                    </a:lnTo>
                    <a:lnTo>
                      <a:pt x="62" y="3"/>
                    </a:lnTo>
                    <a:lnTo>
                      <a:pt x="60" y="1"/>
                    </a:lnTo>
                    <a:lnTo>
                      <a:pt x="59" y="0"/>
                    </a:lnTo>
                    <a:lnTo>
                      <a:pt x="54" y="1"/>
                    </a:lnTo>
                    <a:lnTo>
                      <a:pt x="52" y="3"/>
                    </a:lnTo>
                    <a:lnTo>
                      <a:pt x="55" y="6"/>
                    </a:lnTo>
                    <a:lnTo>
                      <a:pt x="54" y="9"/>
                    </a:lnTo>
                    <a:lnTo>
                      <a:pt x="55" y="11"/>
                    </a:lnTo>
                    <a:lnTo>
                      <a:pt x="55" y="12"/>
                    </a:lnTo>
                    <a:lnTo>
                      <a:pt x="51" y="11"/>
                    </a:lnTo>
                    <a:lnTo>
                      <a:pt x="47" y="8"/>
                    </a:lnTo>
                    <a:lnTo>
                      <a:pt x="44" y="8"/>
                    </a:lnTo>
                    <a:lnTo>
                      <a:pt x="43" y="4"/>
                    </a:lnTo>
                    <a:lnTo>
                      <a:pt x="39" y="3"/>
                    </a:lnTo>
                    <a:lnTo>
                      <a:pt x="38" y="4"/>
                    </a:lnTo>
                    <a:lnTo>
                      <a:pt x="35" y="1"/>
                    </a:lnTo>
                    <a:lnTo>
                      <a:pt x="31" y="3"/>
                    </a:lnTo>
                    <a:lnTo>
                      <a:pt x="28" y="1"/>
                    </a:lnTo>
                    <a:lnTo>
                      <a:pt x="25" y="1"/>
                    </a:lnTo>
                    <a:lnTo>
                      <a:pt x="22" y="3"/>
                    </a:lnTo>
                    <a:lnTo>
                      <a:pt x="20" y="1"/>
                    </a:lnTo>
                    <a:lnTo>
                      <a:pt x="16" y="1"/>
                    </a:lnTo>
                    <a:lnTo>
                      <a:pt x="9" y="4"/>
                    </a:lnTo>
                    <a:lnTo>
                      <a:pt x="8" y="4"/>
                    </a:lnTo>
                    <a:lnTo>
                      <a:pt x="4" y="8"/>
                    </a:lnTo>
                    <a:lnTo>
                      <a:pt x="3" y="12"/>
                    </a:lnTo>
                    <a:lnTo>
                      <a:pt x="1" y="16"/>
                    </a:lnTo>
                    <a:lnTo>
                      <a:pt x="0" y="20"/>
                    </a:lnTo>
                    <a:lnTo>
                      <a:pt x="1" y="27"/>
                    </a:lnTo>
                    <a:lnTo>
                      <a:pt x="4" y="27"/>
                    </a:lnTo>
                    <a:lnTo>
                      <a:pt x="6" y="30"/>
                    </a:lnTo>
                    <a:lnTo>
                      <a:pt x="4" y="35"/>
                    </a:lnTo>
                    <a:lnTo>
                      <a:pt x="4" y="38"/>
                    </a:lnTo>
                    <a:lnTo>
                      <a:pt x="4" y="38"/>
                    </a:lnTo>
                    <a:lnTo>
                      <a:pt x="6" y="40"/>
                    </a:lnTo>
                    <a:lnTo>
                      <a:pt x="6" y="43"/>
                    </a:lnTo>
                    <a:lnTo>
                      <a:pt x="9" y="44"/>
                    </a:lnTo>
                    <a:lnTo>
                      <a:pt x="9" y="48"/>
                    </a:lnTo>
                    <a:lnTo>
                      <a:pt x="11" y="49"/>
                    </a:lnTo>
                    <a:lnTo>
                      <a:pt x="12" y="49"/>
                    </a:lnTo>
                    <a:lnTo>
                      <a:pt x="12" y="51"/>
                    </a:lnTo>
                    <a:lnTo>
                      <a:pt x="12" y="54"/>
                    </a:lnTo>
                    <a:lnTo>
                      <a:pt x="14" y="56"/>
                    </a:lnTo>
                    <a:lnTo>
                      <a:pt x="14" y="57"/>
                    </a:lnTo>
                    <a:lnTo>
                      <a:pt x="16" y="57"/>
                    </a:lnTo>
                    <a:lnTo>
                      <a:pt x="17" y="57"/>
                    </a:lnTo>
                    <a:lnTo>
                      <a:pt x="17" y="56"/>
                    </a:lnTo>
                    <a:lnTo>
                      <a:pt x="20" y="54"/>
                    </a:lnTo>
                    <a:lnTo>
                      <a:pt x="20" y="52"/>
                    </a:lnTo>
                    <a:lnTo>
                      <a:pt x="20" y="54"/>
                    </a:lnTo>
                    <a:lnTo>
                      <a:pt x="22" y="57"/>
                    </a:lnTo>
                    <a:lnTo>
                      <a:pt x="22" y="59"/>
                    </a:lnTo>
                    <a:lnTo>
                      <a:pt x="20" y="60"/>
                    </a:lnTo>
                    <a:lnTo>
                      <a:pt x="20" y="62"/>
                    </a:lnTo>
                    <a:lnTo>
                      <a:pt x="20" y="62"/>
                    </a:lnTo>
                    <a:lnTo>
                      <a:pt x="22" y="63"/>
                    </a:lnTo>
                    <a:lnTo>
                      <a:pt x="25" y="60"/>
                    </a:lnTo>
                    <a:lnTo>
                      <a:pt x="25" y="60"/>
                    </a:lnTo>
                    <a:lnTo>
                      <a:pt x="27" y="60"/>
                    </a:lnTo>
                    <a:lnTo>
                      <a:pt x="30" y="62"/>
                    </a:lnTo>
                    <a:lnTo>
                      <a:pt x="30" y="62"/>
                    </a:lnTo>
                    <a:lnTo>
                      <a:pt x="33" y="63"/>
                    </a:lnTo>
                    <a:lnTo>
                      <a:pt x="35" y="60"/>
                    </a:lnTo>
                    <a:lnTo>
                      <a:pt x="38" y="6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0" name="Freeform 647">
                <a:extLst>
                  <a:ext uri="{FF2B5EF4-FFF2-40B4-BE49-F238E27FC236}">
                    <a16:creationId xmlns:a16="http://schemas.microsoft.com/office/drawing/2014/main" id="{269F3A07-A412-48FD-8656-93745B6E587C}"/>
                  </a:ext>
                </a:extLst>
              </p:cNvPr>
              <p:cNvSpPr>
                <a:spLocks/>
              </p:cNvSpPr>
              <p:nvPr/>
            </p:nvSpPr>
            <p:spPr bwMode="auto">
              <a:xfrm>
                <a:off x="6087" y="2095"/>
                <a:ext cx="115" cy="132"/>
              </a:xfrm>
              <a:custGeom>
                <a:avLst/>
                <a:gdLst>
                  <a:gd name="T0" fmla="*/ 8 w 115"/>
                  <a:gd name="T1" fmla="*/ 42 h 132"/>
                  <a:gd name="T2" fmla="*/ 11 w 115"/>
                  <a:gd name="T3" fmla="*/ 48 h 132"/>
                  <a:gd name="T4" fmla="*/ 18 w 115"/>
                  <a:gd name="T5" fmla="*/ 48 h 132"/>
                  <a:gd name="T6" fmla="*/ 18 w 115"/>
                  <a:gd name="T7" fmla="*/ 56 h 132"/>
                  <a:gd name="T8" fmla="*/ 18 w 115"/>
                  <a:gd name="T9" fmla="*/ 67 h 132"/>
                  <a:gd name="T10" fmla="*/ 26 w 115"/>
                  <a:gd name="T11" fmla="*/ 72 h 132"/>
                  <a:gd name="T12" fmla="*/ 35 w 115"/>
                  <a:gd name="T13" fmla="*/ 69 h 132"/>
                  <a:gd name="T14" fmla="*/ 46 w 115"/>
                  <a:gd name="T15" fmla="*/ 72 h 132"/>
                  <a:gd name="T16" fmla="*/ 61 w 115"/>
                  <a:gd name="T17" fmla="*/ 65 h 132"/>
                  <a:gd name="T18" fmla="*/ 72 w 115"/>
                  <a:gd name="T19" fmla="*/ 77 h 132"/>
                  <a:gd name="T20" fmla="*/ 72 w 115"/>
                  <a:gd name="T21" fmla="*/ 83 h 132"/>
                  <a:gd name="T22" fmla="*/ 72 w 115"/>
                  <a:gd name="T23" fmla="*/ 93 h 132"/>
                  <a:gd name="T24" fmla="*/ 80 w 115"/>
                  <a:gd name="T25" fmla="*/ 99 h 132"/>
                  <a:gd name="T26" fmla="*/ 85 w 115"/>
                  <a:gd name="T27" fmla="*/ 104 h 132"/>
                  <a:gd name="T28" fmla="*/ 85 w 115"/>
                  <a:gd name="T29" fmla="*/ 110 h 132"/>
                  <a:gd name="T30" fmla="*/ 85 w 115"/>
                  <a:gd name="T31" fmla="*/ 120 h 132"/>
                  <a:gd name="T32" fmla="*/ 85 w 115"/>
                  <a:gd name="T33" fmla="*/ 124 h 132"/>
                  <a:gd name="T34" fmla="*/ 93 w 115"/>
                  <a:gd name="T35" fmla="*/ 131 h 132"/>
                  <a:gd name="T36" fmla="*/ 96 w 115"/>
                  <a:gd name="T37" fmla="*/ 129 h 132"/>
                  <a:gd name="T38" fmla="*/ 96 w 115"/>
                  <a:gd name="T39" fmla="*/ 121 h 132"/>
                  <a:gd name="T40" fmla="*/ 104 w 115"/>
                  <a:gd name="T41" fmla="*/ 123 h 132"/>
                  <a:gd name="T42" fmla="*/ 110 w 115"/>
                  <a:gd name="T43" fmla="*/ 124 h 132"/>
                  <a:gd name="T44" fmla="*/ 112 w 115"/>
                  <a:gd name="T45" fmla="*/ 117 h 132"/>
                  <a:gd name="T46" fmla="*/ 115 w 115"/>
                  <a:gd name="T47" fmla="*/ 107 h 132"/>
                  <a:gd name="T48" fmla="*/ 112 w 115"/>
                  <a:gd name="T49" fmla="*/ 101 h 132"/>
                  <a:gd name="T50" fmla="*/ 110 w 115"/>
                  <a:gd name="T51" fmla="*/ 97 h 132"/>
                  <a:gd name="T52" fmla="*/ 104 w 115"/>
                  <a:gd name="T53" fmla="*/ 94 h 132"/>
                  <a:gd name="T54" fmla="*/ 101 w 115"/>
                  <a:gd name="T55" fmla="*/ 89 h 132"/>
                  <a:gd name="T56" fmla="*/ 97 w 115"/>
                  <a:gd name="T57" fmla="*/ 86 h 132"/>
                  <a:gd name="T58" fmla="*/ 91 w 115"/>
                  <a:gd name="T59" fmla="*/ 83 h 132"/>
                  <a:gd name="T60" fmla="*/ 85 w 115"/>
                  <a:gd name="T61" fmla="*/ 72 h 132"/>
                  <a:gd name="T62" fmla="*/ 75 w 115"/>
                  <a:gd name="T63" fmla="*/ 61 h 132"/>
                  <a:gd name="T64" fmla="*/ 64 w 115"/>
                  <a:gd name="T65" fmla="*/ 59 h 132"/>
                  <a:gd name="T66" fmla="*/ 59 w 115"/>
                  <a:gd name="T67" fmla="*/ 53 h 132"/>
                  <a:gd name="T68" fmla="*/ 58 w 115"/>
                  <a:gd name="T69" fmla="*/ 45 h 132"/>
                  <a:gd name="T70" fmla="*/ 65 w 115"/>
                  <a:gd name="T71" fmla="*/ 43 h 132"/>
                  <a:gd name="T72" fmla="*/ 72 w 115"/>
                  <a:gd name="T73" fmla="*/ 35 h 132"/>
                  <a:gd name="T74" fmla="*/ 67 w 115"/>
                  <a:gd name="T75" fmla="*/ 30 h 132"/>
                  <a:gd name="T76" fmla="*/ 61 w 115"/>
                  <a:gd name="T77" fmla="*/ 24 h 132"/>
                  <a:gd name="T78" fmla="*/ 51 w 115"/>
                  <a:gd name="T79" fmla="*/ 26 h 132"/>
                  <a:gd name="T80" fmla="*/ 37 w 115"/>
                  <a:gd name="T81" fmla="*/ 16 h 132"/>
                  <a:gd name="T82" fmla="*/ 35 w 115"/>
                  <a:gd name="T83" fmla="*/ 8 h 132"/>
                  <a:gd name="T84" fmla="*/ 27 w 115"/>
                  <a:gd name="T85" fmla="*/ 0 h 132"/>
                  <a:gd name="T86" fmla="*/ 19 w 115"/>
                  <a:gd name="T87" fmla="*/ 3 h 132"/>
                  <a:gd name="T88" fmla="*/ 21 w 115"/>
                  <a:gd name="T89" fmla="*/ 14 h 132"/>
                  <a:gd name="T90" fmla="*/ 16 w 115"/>
                  <a:gd name="T91" fmla="*/ 19 h 132"/>
                  <a:gd name="T92" fmla="*/ 10 w 115"/>
                  <a:gd name="T93" fmla="*/ 18 h 132"/>
                  <a:gd name="T94" fmla="*/ 5 w 115"/>
                  <a:gd name="T95" fmla="*/ 24 h 132"/>
                  <a:gd name="T96" fmla="*/ 2 w 115"/>
                  <a:gd name="T97" fmla="*/ 27 h 132"/>
                  <a:gd name="T98" fmla="*/ 5 w 115"/>
                  <a:gd name="T99" fmla="*/ 34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5" h="132">
                    <a:moveTo>
                      <a:pt x="5" y="34"/>
                    </a:moveTo>
                    <a:lnTo>
                      <a:pt x="8" y="37"/>
                    </a:lnTo>
                    <a:lnTo>
                      <a:pt x="8" y="42"/>
                    </a:lnTo>
                    <a:lnTo>
                      <a:pt x="7" y="43"/>
                    </a:lnTo>
                    <a:lnTo>
                      <a:pt x="8" y="46"/>
                    </a:lnTo>
                    <a:lnTo>
                      <a:pt x="11" y="48"/>
                    </a:lnTo>
                    <a:lnTo>
                      <a:pt x="13" y="46"/>
                    </a:lnTo>
                    <a:lnTo>
                      <a:pt x="18" y="46"/>
                    </a:lnTo>
                    <a:lnTo>
                      <a:pt x="18" y="48"/>
                    </a:lnTo>
                    <a:lnTo>
                      <a:pt x="16" y="51"/>
                    </a:lnTo>
                    <a:lnTo>
                      <a:pt x="18" y="54"/>
                    </a:lnTo>
                    <a:lnTo>
                      <a:pt x="18" y="56"/>
                    </a:lnTo>
                    <a:lnTo>
                      <a:pt x="16" y="59"/>
                    </a:lnTo>
                    <a:lnTo>
                      <a:pt x="18" y="62"/>
                    </a:lnTo>
                    <a:lnTo>
                      <a:pt x="18" y="67"/>
                    </a:lnTo>
                    <a:lnTo>
                      <a:pt x="18" y="75"/>
                    </a:lnTo>
                    <a:lnTo>
                      <a:pt x="22" y="72"/>
                    </a:lnTo>
                    <a:lnTo>
                      <a:pt x="26" y="72"/>
                    </a:lnTo>
                    <a:lnTo>
                      <a:pt x="26" y="69"/>
                    </a:lnTo>
                    <a:lnTo>
                      <a:pt x="30" y="67"/>
                    </a:lnTo>
                    <a:lnTo>
                      <a:pt x="35" y="69"/>
                    </a:lnTo>
                    <a:lnTo>
                      <a:pt x="38" y="69"/>
                    </a:lnTo>
                    <a:lnTo>
                      <a:pt x="40" y="72"/>
                    </a:lnTo>
                    <a:lnTo>
                      <a:pt x="46" y="72"/>
                    </a:lnTo>
                    <a:lnTo>
                      <a:pt x="50" y="65"/>
                    </a:lnTo>
                    <a:lnTo>
                      <a:pt x="54" y="64"/>
                    </a:lnTo>
                    <a:lnTo>
                      <a:pt x="61" y="65"/>
                    </a:lnTo>
                    <a:lnTo>
                      <a:pt x="62" y="70"/>
                    </a:lnTo>
                    <a:lnTo>
                      <a:pt x="69" y="73"/>
                    </a:lnTo>
                    <a:lnTo>
                      <a:pt x="72" y="77"/>
                    </a:lnTo>
                    <a:lnTo>
                      <a:pt x="73" y="80"/>
                    </a:lnTo>
                    <a:lnTo>
                      <a:pt x="72" y="81"/>
                    </a:lnTo>
                    <a:lnTo>
                      <a:pt x="72" y="83"/>
                    </a:lnTo>
                    <a:lnTo>
                      <a:pt x="73" y="88"/>
                    </a:lnTo>
                    <a:lnTo>
                      <a:pt x="73" y="91"/>
                    </a:lnTo>
                    <a:lnTo>
                      <a:pt x="72" y="93"/>
                    </a:lnTo>
                    <a:lnTo>
                      <a:pt x="75" y="96"/>
                    </a:lnTo>
                    <a:lnTo>
                      <a:pt x="78" y="99"/>
                    </a:lnTo>
                    <a:lnTo>
                      <a:pt x="80" y="99"/>
                    </a:lnTo>
                    <a:lnTo>
                      <a:pt x="83" y="99"/>
                    </a:lnTo>
                    <a:lnTo>
                      <a:pt x="81" y="101"/>
                    </a:lnTo>
                    <a:lnTo>
                      <a:pt x="85" y="104"/>
                    </a:lnTo>
                    <a:lnTo>
                      <a:pt x="86" y="105"/>
                    </a:lnTo>
                    <a:lnTo>
                      <a:pt x="85" y="109"/>
                    </a:lnTo>
                    <a:lnTo>
                      <a:pt x="85" y="110"/>
                    </a:lnTo>
                    <a:lnTo>
                      <a:pt x="85" y="113"/>
                    </a:lnTo>
                    <a:lnTo>
                      <a:pt x="85" y="115"/>
                    </a:lnTo>
                    <a:lnTo>
                      <a:pt x="85" y="120"/>
                    </a:lnTo>
                    <a:lnTo>
                      <a:pt x="83" y="123"/>
                    </a:lnTo>
                    <a:lnTo>
                      <a:pt x="81" y="123"/>
                    </a:lnTo>
                    <a:lnTo>
                      <a:pt x="85" y="124"/>
                    </a:lnTo>
                    <a:lnTo>
                      <a:pt x="86" y="128"/>
                    </a:lnTo>
                    <a:lnTo>
                      <a:pt x="89" y="128"/>
                    </a:lnTo>
                    <a:lnTo>
                      <a:pt x="93" y="131"/>
                    </a:lnTo>
                    <a:lnTo>
                      <a:pt x="97" y="132"/>
                    </a:lnTo>
                    <a:lnTo>
                      <a:pt x="97" y="131"/>
                    </a:lnTo>
                    <a:lnTo>
                      <a:pt x="96" y="129"/>
                    </a:lnTo>
                    <a:lnTo>
                      <a:pt x="97" y="126"/>
                    </a:lnTo>
                    <a:lnTo>
                      <a:pt x="94" y="123"/>
                    </a:lnTo>
                    <a:lnTo>
                      <a:pt x="96" y="121"/>
                    </a:lnTo>
                    <a:lnTo>
                      <a:pt x="101" y="120"/>
                    </a:lnTo>
                    <a:lnTo>
                      <a:pt x="102" y="121"/>
                    </a:lnTo>
                    <a:lnTo>
                      <a:pt x="104" y="123"/>
                    </a:lnTo>
                    <a:lnTo>
                      <a:pt x="107" y="124"/>
                    </a:lnTo>
                    <a:lnTo>
                      <a:pt x="109" y="124"/>
                    </a:lnTo>
                    <a:lnTo>
                      <a:pt x="110" y="124"/>
                    </a:lnTo>
                    <a:lnTo>
                      <a:pt x="112" y="123"/>
                    </a:lnTo>
                    <a:lnTo>
                      <a:pt x="112" y="118"/>
                    </a:lnTo>
                    <a:lnTo>
                      <a:pt x="112" y="117"/>
                    </a:lnTo>
                    <a:lnTo>
                      <a:pt x="110" y="113"/>
                    </a:lnTo>
                    <a:lnTo>
                      <a:pt x="115" y="110"/>
                    </a:lnTo>
                    <a:lnTo>
                      <a:pt x="115" y="107"/>
                    </a:lnTo>
                    <a:lnTo>
                      <a:pt x="112" y="105"/>
                    </a:lnTo>
                    <a:lnTo>
                      <a:pt x="112" y="104"/>
                    </a:lnTo>
                    <a:lnTo>
                      <a:pt x="112" y="101"/>
                    </a:lnTo>
                    <a:lnTo>
                      <a:pt x="113" y="99"/>
                    </a:lnTo>
                    <a:lnTo>
                      <a:pt x="113" y="96"/>
                    </a:lnTo>
                    <a:lnTo>
                      <a:pt x="110" y="97"/>
                    </a:lnTo>
                    <a:lnTo>
                      <a:pt x="109" y="97"/>
                    </a:lnTo>
                    <a:lnTo>
                      <a:pt x="107" y="94"/>
                    </a:lnTo>
                    <a:lnTo>
                      <a:pt x="104" y="94"/>
                    </a:lnTo>
                    <a:lnTo>
                      <a:pt x="102" y="93"/>
                    </a:lnTo>
                    <a:lnTo>
                      <a:pt x="104" y="91"/>
                    </a:lnTo>
                    <a:lnTo>
                      <a:pt x="101" y="89"/>
                    </a:lnTo>
                    <a:lnTo>
                      <a:pt x="99" y="91"/>
                    </a:lnTo>
                    <a:lnTo>
                      <a:pt x="97" y="88"/>
                    </a:lnTo>
                    <a:lnTo>
                      <a:pt x="97" y="86"/>
                    </a:lnTo>
                    <a:lnTo>
                      <a:pt x="96" y="83"/>
                    </a:lnTo>
                    <a:lnTo>
                      <a:pt x="93" y="83"/>
                    </a:lnTo>
                    <a:lnTo>
                      <a:pt x="91" y="83"/>
                    </a:lnTo>
                    <a:lnTo>
                      <a:pt x="89" y="80"/>
                    </a:lnTo>
                    <a:lnTo>
                      <a:pt x="85" y="75"/>
                    </a:lnTo>
                    <a:lnTo>
                      <a:pt x="85" y="72"/>
                    </a:lnTo>
                    <a:lnTo>
                      <a:pt x="83" y="69"/>
                    </a:lnTo>
                    <a:lnTo>
                      <a:pt x="78" y="67"/>
                    </a:lnTo>
                    <a:lnTo>
                      <a:pt x="75" y="61"/>
                    </a:lnTo>
                    <a:lnTo>
                      <a:pt x="72" y="61"/>
                    </a:lnTo>
                    <a:lnTo>
                      <a:pt x="67" y="59"/>
                    </a:lnTo>
                    <a:lnTo>
                      <a:pt x="64" y="59"/>
                    </a:lnTo>
                    <a:lnTo>
                      <a:pt x="61" y="54"/>
                    </a:lnTo>
                    <a:lnTo>
                      <a:pt x="59" y="54"/>
                    </a:lnTo>
                    <a:lnTo>
                      <a:pt x="59" y="53"/>
                    </a:lnTo>
                    <a:lnTo>
                      <a:pt x="61" y="51"/>
                    </a:lnTo>
                    <a:lnTo>
                      <a:pt x="58" y="48"/>
                    </a:lnTo>
                    <a:lnTo>
                      <a:pt x="58" y="45"/>
                    </a:lnTo>
                    <a:lnTo>
                      <a:pt x="59" y="45"/>
                    </a:lnTo>
                    <a:lnTo>
                      <a:pt x="64" y="43"/>
                    </a:lnTo>
                    <a:lnTo>
                      <a:pt x="65" y="43"/>
                    </a:lnTo>
                    <a:lnTo>
                      <a:pt x="67" y="42"/>
                    </a:lnTo>
                    <a:lnTo>
                      <a:pt x="69" y="37"/>
                    </a:lnTo>
                    <a:lnTo>
                      <a:pt x="72" y="35"/>
                    </a:lnTo>
                    <a:lnTo>
                      <a:pt x="72" y="34"/>
                    </a:lnTo>
                    <a:lnTo>
                      <a:pt x="67" y="32"/>
                    </a:lnTo>
                    <a:lnTo>
                      <a:pt x="67" y="30"/>
                    </a:lnTo>
                    <a:lnTo>
                      <a:pt x="67" y="27"/>
                    </a:lnTo>
                    <a:lnTo>
                      <a:pt x="64" y="27"/>
                    </a:lnTo>
                    <a:lnTo>
                      <a:pt x="61" y="24"/>
                    </a:lnTo>
                    <a:lnTo>
                      <a:pt x="58" y="24"/>
                    </a:lnTo>
                    <a:lnTo>
                      <a:pt x="54" y="26"/>
                    </a:lnTo>
                    <a:lnTo>
                      <a:pt x="51" y="26"/>
                    </a:lnTo>
                    <a:lnTo>
                      <a:pt x="45" y="26"/>
                    </a:lnTo>
                    <a:lnTo>
                      <a:pt x="42" y="21"/>
                    </a:lnTo>
                    <a:lnTo>
                      <a:pt x="37" y="16"/>
                    </a:lnTo>
                    <a:lnTo>
                      <a:pt x="38" y="13"/>
                    </a:lnTo>
                    <a:lnTo>
                      <a:pt x="38" y="10"/>
                    </a:lnTo>
                    <a:lnTo>
                      <a:pt x="35" y="8"/>
                    </a:lnTo>
                    <a:lnTo>
                      <a:pt x="34" y="5"/>
                    </a:lnTo>
                    <a:lnTo>
                      <a:pt x="27" y="3"/>
                    </a:lnTo>
                    <a:lnTo>
                      <a:pt x="27" y="0"/>
                    </a:lnTo>
                    <a:lnTo>
                      <a:pt x="22" y="0"/>
                    </a:lnTo>
                    <a:lnTo>
                      <a:pt x="22" y="3"/>
                    </a:lnTo>
                    <a:lnTo>
                      <a:pt x="19" y="3"/>
                    </a:lnTo>
                    <a:lnTo>
                      <a:pt x="19" y="8"/>
                    </a:lnTo>
                    <a:lnTo>
                      <a:pt x="21" y="11"/>
                    </a:lnTo>
                    <a:lnTo>
                      <a:pt x="21" y="14"/>
                    </a:lnTo>
                    <a:lnTo>
                      <a:pt x="22" y="19"/>
                    </a:lnTo>
                    <a:lnTo>
                      <a:pt x="19" y="18"/>
                    </a:lnTo>
                    <a:lnTo>
                      <a:pt x="16" y="19"/>
                    </a:lnTo>
                    <a:lnTo>
                      <a:pt x="14" y="16"/>
                    </a:lnTo>
                    <a:lnTo>
                      <a:pt x="13" y="16"/>
                    </a:lnTo>
                    <a:lnTo>
                      <a:pt x="10" y="18"/>
                    </a:lnTo>
                    <a:lnTo>
                      <a:pt x="7" y="19"/>
                    </a:lnTo>
                    <a:lnTo>
                      <a:pt x="7" y="21"/>
                    </a:lnTo>
                    <a:lnTo>
                      <a:pt x="5" y="24"/>
                    </a:lnTo>
                    <a:lnTo>
                      <a:pt x="7" y="26"/>
                    </a:lnTo>
                    <a:lnTo>
                      <a:pt x="3" y="27"/>
                    </a:lnTo>
                    <a:lnTo>
                      <a:pt x="2" y="27"/>
                    </a:lnTo>
                    <a:lnTo>
                      <a:pt x="0" y="32"/>
                    </a:lnTo>
                    <a:lnTo>
                      <a:pt x="2" y="35"/>
                    </a:lnTo>
                    <a:lnTo>
                      <a:pt x="5" y="34"/>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1" name="Freeform 648">
                <a:extLst>
                  <a:ext uri="{FF2B5EF4-FFF2-40B4-BE49-F238E27FC236}">
                    <a16:creationId xmlns:a16="http://schemas.microsoft.com/office/drawing/2014/main" id="{ADD67501-0D62-4CAA-A44B-DC0C4DC95DE8}"/>
                  </a:ext>
                </a:extLst>
              </p:cNvPr>
              <p:cNvSpPr>
                <a:spLocks/>
              </p:cNvSpPr>
              <p:nvPr/>
            </p:nvSpPr>
            <p:spPr bwMode="auto">
              <a:xfrm>
                <a:off x="6098" y="2290"/>
                <a:ext cx="2" cy="4"/>
              </a:xfrm>
              <a:custGeom>
                <a:avLst/>
                <a:gdLst>
                  <a:gd name="T0" fmla="*/ 2 w 2"/>
                  <a:gd name="T1" fmla="*/ 4 h 4"/>
                  <a:gd name="T2" fmla="*/ 2 w 2"/>
                  <a:gd name="T3" fmla="*/ 1 h 4"/>
                  <a:gd name="T4" fmla="*/ 2 w 2"/>
                  <a:gd name="T5" fmla="*/ 0 h 4"/>
                  <a:gd name="T6" fmla="*/ 0 w 2"/>
                  <a:gd name="T7" fmla="*/ 1 h 4"/>
                  <a:gd name="T8" fmla="*/ 0 w 2"/>
                  <a:gd name="T9" fmla="*/ 3 h 4"/>
                  <a:gd name="T10" fmla="*/ 2 w 2"/>
                  <a:gd name="T11" fmla="*/ 4 h 4"/>
                </a:gdLst>
                <a:ahLst/>
                <a:cxnLst>
                  <a:cxn ang="0">
                    <a:pos x="T0" y="T1"/>
                  </a:cxn>
                  <a:cxn ang="0">
                    <a:pos x="T2" y="T3"/>
                  </a:cxn>
                  <a:cxn ang="0">
                    <a:pos x="T4" y="T5"/>
                  </a:cxn>
                  <a:cxn ang="0">
                    <a:pos x="T6" y="T7"/>
                  </a:cxn>
                  <a:cxn ang="0">
                    <a:pos x="T8" y="T9"/>
                  </a:cxn>
                  <a:cxn ang="0">
                    <a:pos x="T10" y="T11"/>
                  </a:cxn>
                </a:cxnLst>
                <a:rect l="0" t="0" r="r" b="b"/>
                <a:pathLst>
                  <a:path w="2" h="4">
                    <a:moveTo>
                      <a:pt x="2" y="4"/>
                    </a:moveTo>
                    <a:lnTo>
                      <a:pt x="2" y="1"/>
                    </a:lnTo>
                    <a:lnTo>
                      <a:pt x="2" y="0"/>
                    </a:lnTo>
                    <a:lnTo>
                      <a:pt x="0" y="1"/>
                    </a:lnTo>
                    <a:lnTo>
                      <a:pt x="0" y="3"/>
                    </a:lnTo>
                    <a:lnTo>
                      <a:pt x="2" y="4"/>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2" name="Freeform 649">
                <a:extLst>
                  <a:ext uri="{FF2B5EF4-FFF2-40B4-BE49-F238E27FC236}">
                    <a16:creationId xmlns:a16="http://schemas.microsoft.com/office/drawing/2014/main" id="{E60AFF80-63F6-4571-ABC0-BC87D45C0D5D}"/>
                  </a:ext>
                </a:extLst>
              </p:cNvPr>
              <p:cNvSpPr>
                <a:spLocks/>
              </p:cNvSpPr>
              <p:nvPr/>
            </p:nvSpPr>
            <p:spPr bwMode="auto">
              <a:xfrm>
                <a:off x="6097" y="2286"/>
                <a:ext cx="3" cy="2"/>
              </a:xfrm>
              <a:custGeom>
                <a:avLst/>
                <a:gdLst>
                  <a:gd name="T0" fmla="*/ 0 w 3"/>
                  <a:gd name="T1" fmla="*/ 2 h 2"/>
                  <a:gd name="T2" fmla="*/ 1 w 3"/>
                  <a:gd name="T3" fmla="*/ 2 h 2"/>
                  <a:gd name="T4" fmla="*/ 3 w 3"/>
                  <a:gd name="T5" fmla="*/ 0 h 2"/>
                  <a:gd name="T6" fmla="*/ 0 w 3"/>
                  <a:gd name="T7" fmla="*/ 2 h 2"/>
                </a:gdLst>
                <a:ahLst/>
                <a:cxnLst>
                  <a:cxn ang="0">
                    <a:pos x="T0" y="T1"/>
                  </a:cxn>
                  <a:cxn ang="0">
                    <a:pos x="T2" y="T3"/>
                  </a:cxn>
                  <a:cxn ang="0">
                    <a:pos x="T4" y="T5"/>
                  </a:cxn>
                  <a:cxn ang="0">
                    <a:pos x="T6" y="T7"/>
                  </a:cxn>
                </a:cxnLst>
                <a:rect l="0" t="0" r="r" b="b"/>
                <a:pathLst>
                  <a:path w="3" h="2">
                    <a:moveTo>
                      <a:pt x="0" y="2"/>
                    </a:moveTo>
                    <a:lnTo>
                      <a:pt x="1" y="2"/>
                    </a:lnTo>
                    <a:lnTo>
                      <a:pt x="3" y="0"/>
                    </a:lnTo>
                    <a:lnTo>
                      <a:pt x="0" y="2"/>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3" name="Freeform 650">
                <a:extLst>
                  <a:ext uri="{FF2B5EF4-FFF2-40B4-BE49-F238E27FC236}">
                    <a16:creationId xmlns:a16="http://schemas.microsoft.com/office/drawing/2014/main" id="{5EE160BB-0E4C-421F-B4DB-52DCDCDDDAE8}"/>
                  </a:ext>
                </a:extLst>
              </p:cNvPr>
              <p:cNvSpPr>
                <a:spLocks/>
              </p:cNvSpPr>
              <p:nvPr/>
            </p:nvSpPr>
            <p:spPr bwMode="auto">
              <a:xfrm>
                <a:off x="6095" y="2333"/>
                <a:ext cx="2" cy="3"/>
              </a:xfrm>
              <a:custGeom>
                <a:avLst/>
                <a:gdLst>
                  <a:gd name="T0" fmla="*/ 0 w 2"/>
                  <a:gd name="T1" fmla="*/ 1 h 3"/>
                  <a:gd name="T2" fmla="*/ 0 w 2"/>
                  <a:gd name="T3" fmla="*/ 3 h 3"/>
                  <a:gd name="T4" fmla="*/ 2 w 2"/>
                  <a:gd name="T5" fmla="*/ 3 h 3"/>
                  <a:gd name="T6" fmla="*/ 2 w 2"/>
                  <a:gd name="T7" fmla="*/ 1 h 3"/>
                  <a:gd name="T8" fmla="*/ 0 w 2"/>
                  <a:gd name="T9" fmla="*/ 0 h 3"/>
                  <a:gd name="T10" fmla="*/ 0 w 2"/>
                  <a:gd name="T11" fmla="*/ 1 h 3"/>
                </a:gdLst>
                <a:ahLst/>
                <a:cxnLst>
                  <a:cxn ang="0">
                    <a:pos x="T0" y="T1"/>
                  </a:cxn>
                  <a:cxn ang="0">
                    <a:pos x="T2" y="T3"/>
                  </a:cxn>
                  <a:cxn ang="0">
                    <a:pos x="T4" y="T5"/>
                  </a:cxn>
                  <a:cxn ang="0">
                    <a:pos x="T6" y="T7"/>
                  </a:cxn>
                  <a:cxn ang="0">
                    <a:pos x="T8" y="T9"/>
                  </a:cxn>
                  <a:cxn ang="0">
                    <a:pos x="T10" y="T11"/>
                  </a:cxn>
                </a:cxnLst>
                <a:rect l="0" t="0" r="r" b="b"/>
                <a:pathLst>
                  <a:path w="2" h="3">
                    <a:moveTo>
                      <a:pt x="0" y="1"/>
                    </a:moveTo>
                    <a:lnTo>
                      <a:pt x="0" y="3"/>
                    </a:lnTo>
                    <a:lnTo>
                      <a:pt x="2" y="3"/>
                    </a:lnTo>
                    <a:lnTo>
                      <a:pt x="2" y="1"/>
                    </a:lnTo>
                    <a:lnTo>
                      <a:pt x="0" y="0"/>
                    </a:lnTo>
                    <a:lnTo>
                      <a:pt x="0" y="1"/>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4" name="Freeform 651">
                <a:extLst>
                  <a:ext uri="{FF2B5EF4-FFF2-40B4-BE49-F238E27FC236}">
                    <a16:creationId xmlns:a16="http://schemas.microsoft.com/office/drawing/2014/main" id="{EE2EA813-0E04-4897-81E5-44944397A3B9}"/>
                  </a:ext>
                </a:extLst>
              </p:cNvPr>
              <p:cNvSpPr>
                <a:spLocks/>
              </p:cNvSpPr>
              <p:nvPr/>
            </p:nvSpPr>
            <p:spPr bwMode="auto">
              <a:xfrm>
                <a:off x="6086" y="2320"/>
                <a:ext cx="1" cy="3"/>
              </a:xfrm>
              <a:custGeom>
                <a:avLst/>
                <a:gdLst>
                  <a:gd name="T0" fmla="*/ 0 w 1"/>
                  <a:gd name="T1" fmla="*/ 3 h 3"/>
                  <a:gd name="T2" fmla="*/ 1 w 1"/>
                  <a:gd name="T3" fmla="*/ 2 h 3"/>
                  <a:gd name="T4" fmla="*/ 1 w 1"/>
                  <a:gd name="T5" fmla="*/ 0 h 3"/>
                  <a:gd name="T6" fmla="*/ 0 w 1"/>
                  <a:gd name="T7" fmla="*/ 0 h 3"/>
                  <a:gd name="T8" fmla="*/ 0 w 1"/>
                  <a:gd name="T9" fmla="*/ 3 h 3"/>
                </a:gdLst>
                <a:ahLst/>
                <a:cxnLst>
                  <a:cxn ang="0">
                    <a:pos x="T0" y="T1"/>
                  </a:cxn>
                  <a:cxn ang="0">
                    <a:pos x="T2" y="T3"/>
                  </a:cxn>
                  <a:cxn ang="0">
                    <a:pos x="T4" y="T5"/>
                  </a:cxn>
                  <a:cxn ang="0">
                    <a:pos x="T6" y="T7"/>
                  </a:cxn>
                  <a:cxn ang="0">
                    <a:pos x="T8" y="T9"/>
                  </a:cxn>
                </a:cxnLst>
                <a:rect l="0" t="0" r="r" b="b"/>
                <a:pathLst>
                  <a:path w="1" h="3">
                    <a:moveTo>
                      <a:pt x="0" y="3"/>
                    </a:moveTo>
                    <a:lnTo>
                      <a:pt x="1" y="2"/>
                    </a:lnTo>
                    <a:lnTo>
                      <a:pt x="1" y="0"/>
                    </a:lnTo>
                    <a:lnTo>
                      <a:pt x="0" y="0"/>
                    </a:lnTo>
                    <a:lnTo>
                      <a:pt x="0" y="3"/>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5" name="Freeform 652">
                <a:extLst>
                  <a:ext uri="{FF2B5EF4-FFF2-40B4-BE49-F238E27FC236}">
                    <a16:creationId xmlns:a16="http://schemas.microsoft.com/office/drawing/2014/main" id="{E65BA1C3-F1C5-415C-AB0F-A4D2878FEC2A}"/>
                  </a:ext>
                </a:extLst>
              </p:cNvPr>
              <p:cNvSpPr>
                <a:spLocks/>
              </p:cNvSpPr>
              <p:nvPr/>
            </p:nvSpPr>
            <p:spPr bwMode="auto">
              <a:xfrm>
                <a:off x="6127" y="2253"/>
                <a:ext cx="3" cy="3"/>
              </a:xfrm>
              <a:custGeom>
                <a:avLst/>
                <a:gdLst>
                  <a:gd name="T0" fmla="*/ 0 w 3"/>
                  <a:gd name="T1" fmla="*/ 2 h 3"/>
                  <a:gd name="T2" fmla="*/ 2 w 3"/>
                  <a:gd name="T3" fmla="*/ 3 h 3"/>
                  <a:gd name="T4" fmla="*/ 3 w 3"/>
                  <a:gd name="T5" fmla="*/ 3 h 3"/>
                  <a:gd name="T6" fmla="*/ 0 w 3"/>
                  <a:gd name="T7" fmla="*/ 0 h 3"/>
                  <a:gd name="T8" fmla="*/ 0 w 3"/>
                  <a:gd name="T9" fmla="*/ 2 h 3"/>
                </a:gdLst>
                <a:ahLst/>
                <a:cxnLst>
                  <a:cxn ang="0">
                    <a:pos x="T0" y="T1"/>
                  </a:cxn>
                  <a:cxn ang="0">
                    <a:pos x="T2" y="T3"/>
                  </a:cxn>
                  <a:cxn ang="0">
                    <a:pos x="T4" y="T5"/>
                  </a:cxn>
                  <a:cxn ang="0">
                    <a:pos x="T6" y="T7"/>
                  </a:cxn>
                  <a:cxn ang="0">
                    <a:pos x="T8" y="T9"/>
                  </a:cxn>
                </a:cxnLst>
                <a:rect l="0" t="0" r="r" b="b"/>
                <a:pathLst>
                  <a:path w="3" h="3">
                    <a:moveTo>
                      <a:pt x="0" y="2"/>
                    </a:moveTo>
                    <a:lnTo>
                      <a:pt x="2" y="3"/>
                    </a:lnTo>
                    <a:lnTo>
                      <a:pt x="3" y="3"/>
                    </a:lnTo>
                    <a:lnTo>
                      <a:pt x="0" y="0"/>
                    </a:lnTo>
                    <a:lnTo>
                      <a:pt x="0" y="2"/>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6" name="Freeform 653">
                <a:extLst>
                  <a:ext uri="{FF2B5EF4-FFF2-40B4-BE49-F238E27FC236}">
                    <a16:creationId xmlns:a16="http://schemas.microsoft.com/office/drawing/2014/main" id="{6C7AD658-05D0-4DB3-8337-AC2DBEEF85BD}"/>
                  </a:ext>
                </a:extLst>
              </p:cNvPr>
              <p:cNvSpPr>
                <a:spLocks/>
              </p:cNvSpPr>
              <p:nvPr/>
            </p:nvSpPr>
            <p:spPr bwMode="auto">
              <a:xfrm>
                <a:off x="6054" y="2127"/>
                <a:ext cx="119" cy="222"/>
              </a:xfrm>
              <a:custGeom>
                <a:avLst/>
                <a:gdLst>
                  <a:gd name="T0" fmla="*/ 76 w 119"/>
                  <a:gd name="T1" fmla="*/ 104 h 222"/>
                  <a:gd name="T2" fmla="*/ 91 w 119"/>
                  <a:gd name="T3" fmla="*/ 89 h 222"/>
                  <a:gd name="T4" fmla="*/ 106 w 119"/>
                  <a:gd name="T5" fmla="*/ 91 h 222"/>
                  <a:gd name="T6" fmla="*/ 118 w 119"/>
                  <a:gd name="T7" fmla="*/ 83 h 222"/>
                  <a:gd name="T8" fmla="*/ 118 w 119"/>
                  <a:gd name="T9" fmla="*/ 72 h 222"/>
                  <a:gd name="T10" fmla="*/ 108 w 119"/>
                  <a:gd name="T11" fmla="*/ 64 h 222"/>
                  <a:gd name="T12" fmla="*/ 105 w 119"/>
                  <a:gd name="T13" fmla="*/ 49 h 222"/>
                  <a:gd name="T14" fmla="*/ 94 w 119"/>
                  <a:gd name="T15" fmla="*/ 33 h 222"/>
                  <a:gd name="T16" fmla="*/ 71 w 119"/>
                  <a:gd name="T17" fmla="*/ 37 h 222"/>
                  <a:gd name="T18" fmla="*/ 55 w 119"/>
                  <a:gd name="T19" fmla="*/ 40 h 222"/>
                  <a:gd name="T20" fmla="*/ 51 w 119"/>
                  <a:gd name="T21" fmla="*/ 24 h 222"/>
                  <a:gd name="T22" fmla="*/ 46 w 119"/>
                  <a:gd name="T23" fmla="*/ 14 h 222"/>
                  <a:gd name="T24" fmla="*/ 41 w 119"/>
                  <a:gd name="T25" fmla="*/ 5 h 222"/>
                  <a:gd name="T26" fmla="*/ 28 w 119"/>
                  <a:gd name="T27" fmla="*/ 0 h 222"/>
                  <a:gd name="T28" fmla="*/ 22 w 119"/>
                  <a:gd name="T29" fmla="*/ 6 h 222"/>
                  <a:gd name="T30" fmla="*/ 12 w 119"/>
                  <a:gd name="T31" fmla="*/ 14 h 222"/>
                  <a:gd name="T32" fmla="*/ 4 w 119"/>
                  <a:gd name="T33" fmla="*/ 27 h 222"/>
                  <a:gd name="T34" fmla="*/ 1 w 119"/>
                  <a:gd name="T35" fmla="*/ 35 h 222"/>
                  <a:gd name="T36" fmla="*/ 14 w 119"/>
                  <a:gd name="T37" fmla="*/ 53 h 222"/>
                  <a:gd name="T38" fmla="*/ 22 w 119"/>
                  <a:gd name="T39" fmla="*/ 65 h 222"/>
                  <a:gd name="T40" fmla="*/ 16 w 119"/>
                  <a:gd name="T41" fmla="*/ 80 h 222"/>
                  <a:gd name="T42" fmla="*/ 30 w 119"/>
                  <a:gd name="T43" fmla="*/ 99 h 222"/>
                  <a:gd name="T44" fmla="*/ 33 w 119"/>
                  <a:gd name="T45" fmla="*/ 115 h 222"/>
                  <a:gd name="T46" fmla="*/ 36 w 119"/>
                  <a:gd name="T47" fmla="*/ 132 h 222"/>
                  <a:gd name="T48" fmla="*/ 25 w 119"/>
                  <a:gd name="T49" fmla="*/ 151 h 222"/>
                  <a:gd name="T50" fmla="*/ 25 w 119"/>
                  <a:gd name="T51" fmla="*/ 161 h 222"/>
                  <a:gd name="T52" fmla="*/ 22 w 119"/>
                  <a:gd name="T53" fmla="*/ 172 h 222"/>
                  <a:gd name="T54" fmla="*/ 22 w 119"/>
                  <a:gd name="T55" fmla="*/ 185 h 222"/>
                  <a:gd name="T56" fmla="*/ 28 w 119"/>
                  <a:gd name="T57" fmla="*/ 183 h 222"/>
                  <a:gd name="T58" fmla="*/ 38 w 119"/>
                  <a:gd name="T59" fmla="*/ 196 h 222"/>
                  <a:gd name="T60" fmla="*/ 43 w 119"/>
                  <a:gd name="T61" fmla="*/ 203 h 222"/>
                  <a:gd name="T62" fmla="*/ 49 w 119"/>
                  <a:gd name="T63" fmla="*/ 207 h 222"/>
                  <a:gd name="T64" fmla="*/ 62 w 119"/>
                  <a:gd name="T65" fmla="*/ 210 h 222"/>
                  <a:gd name="T66" fmla="*/ 65 w 119"/>
                  <a:gd name="T67" fmla="*/ 222 h 222"/>
                  <a:gd name="T68" fmla="*/ 75 w 119"/>
                  <a:gd name="T69" fmla="*/ 215 h 222"/>
                  <a:gd name="T70" fmla="*/ 68 w 119"/>
                  <a:gd name="T71" fmla="*/ 206 h 222"/>
                  <a:gd name="T72" fmla="*/ 57 w 119"/>
                  <a:gd name="T73" fmla="*/ 199 h 222"/>
                  <a:gd name="T74" fmla="*/ 49 w 119"/>
                  <a:gd name="T75" fmla="*/ 196 h 222"/>
                  <a:gd name="T76" fmla="*/ 54 w 119"/>
                  <a:gd name="T77" fmla="*/ 191 h 222"/>
                  <a:gd name="T78" fmla="*/ 49 w 119"/>
                  <a:gd name="T79" fmla="*/ 179 h 222"/>
                  <a:gd name="T80" fmla="*/ 44 w 119"/>
                  <a:gd name="T81" fmla="*/ 177 h 222"/>
                  <a:gd name="T82" fmla="*/ 40 w 119"/>
                  <a:gd name="T83" fmla="*/ 167 h 222"/>
                  <a:gd name="T84" fmla="*/ 35 w 119"/>
                  <a:gd name="T85" fmla="*/ 169 h 222"/>
                  <a:gd name="T86" fmla="*/ 32 w 119"/>
                  <a:gd name="T87" fmla="*/ 156 h 222"/>
                  <a:gd name="T88" fmla="*/ 33 w 119"/>
                  <a:gd name="T89" fmla="*/ 148 h 222"/>
                  <a:gd name="T90" fmla="*/ 41 w 119"/>
                  <a:gd name="T91" fmla="*/ 126 h 222"/>
                  <a:gd name="T92" fmla="*/ 43 w 119"/>
                  <a:gd name="T93" fmla="*/ 113 h 222"/>
                  <a:gd name="T94" fmla="*/ 41 w 119"/>
                  <a:gd name="T95" fmla="*/ 107 h 222"/>
                  <a:gd name="T96" fmla="*/ 49 w 119"/>
                  <a:gd name="T97" fmla="*/ 105 h 222"/>
                  <a:gd name="T98" fmla="*/ 54 w 119"/>
                  <a:gd name="T99" fmla="*/ 108 h 222"/>
                  <a:gd name="T100" fmla="*/ 54 w 119"/>
                  <a:gd name="T101" fmla="*/ 120 h 222"/>
                  <a:gd name="T102" fmla="*/ 65 w 119"/>
                  <a:gd name="T103" fmla="*/ 121 h 222"/>
                  <a:gd name="T104" fmla="*/ 71 w 119"/>
                  <a:gd name="T105" fmla="*/ 123 h 222"/>
                  <a:gd name="T106" fmla="*/ 78 w 119"/>
                  <a:gd name="T107" fmla="*/ 128 h 222"/>
                  <a:gd name="T108" fmla="*/ 81 w 119"/>
                  <a:gd name="T109" fmla="*/ 118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9" h="222">
                    <a:moveTo>
                      <a:pt x="81" y="118"/>
                    </a:moveTo>
                    <a:lnTo>
                      <a:pt x="79" y="115"/>
                    </a:lnTo>
                    <a:lnTo>
                      <a:pt x="76" y="115"/>
                    </a:lnTo>
                    <a:lnTo>
                      <a:pt x="75" y="108"/>
                    </a:lnTo>
                    <a:lnTo>
                      <a:pt x="76" y="104"/>
                    </a:lnTo>
                    <a:lnTo>
                      <a:pt x="78" y="100"/>
                    </a:lnTo>
                    <a:lnTo>
                      <a:pt x="79" y="96"/>
                    </a:lnTo>
                    <a:lnTo>
                      <a:pt x="83" y="92"/>
                    </a:lnTo>
                    <a:lnTo>
                      <a:pt x="84" y="92"/>
                    </a:lnTo>
                    <a:lnTo>
                      <a:pt x="91" y="89"/>
                    </a:lnTo>
                    <a:lnTo>
                      <a:pt x="95" y="89"/>
                    </a:lnTo>
                    <a:lnTo>
                      <a:pt x="97" y="91"/>
                    </a:lnTo>
                    <a:lnTo>
                      <a:pt x="100" y="89"/>
                    </a:lnTo>
                    <a:lnTo>
                      <a:pt x="103" y="89"/>
                    </a:lnTo>
                    <a:lnTo>
                      <a:pt x="106" y="91"/>
                    </a:lnTo>
                    <a:lnTo>
                      <a:pt x="110" y="89"/>
                    </a:lnTo>
                    <a:lnTo>
                      <a:pt x="113" y="92"/>
                    </a:lnTo>
                    <a:lnTo>
                      <a:pt x="116" y="91"/>
                    </a:lnTo>
                    <a:lnTo>
                      <a:pt x="118" y="88"/>
                    </a:lnTo>
                    <a:lnTo>
                      <a:pt x="118" y="83"/>
                    </a:lnTo>
                    <a:lnTo>
                      <a:pt x="118" y="81"/>
                    </a:lnTo>
                    <a:lnTo>
                      <a:pt x="118" y="78"/>
                    </a:lnTo>
                    <a:lnTo>
                      <a:pt x="118" y="77"/>
                    </a:lnTo>
                    <a:lnTo>
                      <a:pt x="119" y="73"/>
                    </a:lnTo>
                    <a:lnTo>
                      <a:pt x="118" y="72"/>
                    </a:lnTo>
                    <a:lnTo>
                      <a:pt x="114" y="69"/>
                    </a:lnTo>
                    <a:lnTo>
                      <a:pt x="116" y="67"/>
                    </a:lnTo>
                    <a:lnTo>
                      <a:pt x="113" y="67"/>
                    </a:lnTo>
                    <a:lnTo>
                      <a:pt x="111" y="67"/>
                    </a:lnTo>
                    <a:lnTo>
                      <a:pt x="108" y="64"/>
                    </a:lnTo>
                    <a:lnTo>
                      <a:pt x="105" y="61"/>
                    </a:lnTo>
                    <a:lnTo>
                      <a:pt x="106" y="59"/>
                    </a:lnTo>
                    <a:lnTo>
                      <a:pt x="106" y="56"/>
                    </a:lnTo>
                    <a:lnTo>
                      <a:pt x="105" y="51"/>
                    </a:lnTo>
                    <a:lnTo>
                      <a:pt x="105" y="49"/>
                    </a:lnTo>
                    <a:lnTo>
                      <a:pt x="106" y="48"/>
                    </a:lnTo>
                    <a:lnTo>
                      <a:pt x="105" y="45"/>
                    </a:lnTo>
                    <a:lnTo>
                      <a:pt x="102" y="41"/>
                    </a:lnTo>
                    <a:lnTo>
                      <a:pt x="95" y="38"/>
                    </a:lnTo>
                    <a:lnTo>
                      <a:pt x="94" y="33"/>
                    </a:lnTo>
                    <a:lnTo>
                      <a:pt x="87" y="32"/>
                    </a:lnTo>
                    <a:lnTo>
                      <a:pt x="83" y="33"/>
                    </a:lnTo>
                    <a:lnTo>
                      <a:pt x="79" y="40"/>
                    </a:lnTo>
                    <a:lnTo>
                      <a:pt x="73" y="40"/>
                    </a:lnTo>
                    <a:lnTo>
                      <a:pt x="71" y="37"/>
                    </a:lnTo>
                    <a:lnTo>
                      <a:pt x="68" y="37"/>
                    </a:lnTo>
                    <a:lnTo>
                      <a:pt x="63" y="35"/>
                    </a:lnTo>
                    <a:lnTo>
                      <a:pt x="59" y="37"/>
                    </a:lnTo>
                    <a:lnTo>
                      <a:pt x="59" y="40"/>
                    </a:lnTo>
                    <a:lnTo>
                      <a:pt x="55" y="40"/>
                    </a:lnTo>
                    <a:lnTo>
                      <a:pt x="51" y="43"/>
                    </a:lnTo>
                    <a:lnTo>
                      <a:pt x="51" y="35"/>
                    </a:lnTo>
                    <a:lnTo>
                      <a:pt x="51" y="30"/>
                    </a:lnTo>
                    <a:lnTo>
                      <a:pt x="49" y="27"/>
                    </a:lnTo>
                    <a:lnTo>
                      <a:pt x="51" y="24"/>
                    </a:lnTo>
                    <a:lnTo>
                      <a:pt x="51" y="22"/>
                    </a:lnTo>
                    <a:lnTo>
                      <a:pt x="49" y="19"/>
                    </a:lnTo>
                    <a:lnTo>
                      <a:pt x="51" y="16"/>
                    </a:lnTo>
                    <a:lnTo>
                      <a:pt x="51" y="14"/>
                    </a:lnTo>
                    <a:lnTo>
                      <a:pt x="46" y="14"/>
                    </a:lnTo>
                    <a:lnTo>
                      <a:pt x="44" y="16"/>
                    </a:lnTo>
                    <a:lnTo>
                      <a:pt x="41" y="14"/>
                    </a:lnTo>
                    <a:lnTo>
                      <a:pt x="40" y="11"/>
                    </a:lnTo>
                    <a:lnTo>
                      <a:pt x="41" y="10"/>
                    </a:lnTo>
                    <a:lnTo>
                      <a:pt x="41" y="5"/>
                    </a:lnTo>
                    <a:lnTo>
                      <a:pt x="38" y="2"/>
                    </a:lnTo>
                    <a:lnTo>
                      <a:pt x="35" y="3"/>
                    </a:lnTo>
                    <a:lnTo>
                      <a:pt x="33" y="0"/>
                    </a:lnTo>
                    <a:lnTo>
                      <a:pt x="33" y="0"/>
                    </a:lnTo>
                    <a:lnTo>
                      <a:pt x="28" y="0"/>
                    </a:lnTo>
                    <a:lnTo>
                      <a:pt x="25" y="2"/>
                    </a:lnTo>
                    <a:lnTo>
                      <a:pt x="25" y="3"/>
                    </a:lnTo>
                    <a:lnTo>
                      <a:pt x="27" y="5"/>
                    </a:lnTo>
                    <a:lnTo>
                      <a:pt x="25" y="6"/>
                    </a:lnTo>
                    <a:lnTo>
                      <a:pt x="22" y="6"/>
                    </a:lnTo>
                    <a:lnTo>
                      <a:pt x="20" y="8"/>
                    </a:lnTo>
                    <a:lnTo>
                      <a:pt x="20" y="11"/>
                    </a:lnTo>
                    <a:lnTo>
                      <a:pt x="19" y="13"/>
                    </a:lnTo>
                    <a:lnTo>
                      <a:pt x="17" y="13"/>
                    </a:lnTo>
                    <a:lnTo>
                      <a:pt x="12" y="14"/>
                    </a:lnTo>
                    <a:lnTo>
                      <a:pt x="8" y="13"/>
                    </a:lnTo>
                    <a:lnTo>
                      <a:pt x="6" y="16"/>
                    </a:lnTo>
                    <a:lnTo>
                      <a:pt x="6" y="21"/>
                    </a:lnTo>
                    <a:lnTo>
                      <a:pt x="4" y="22"/>
                    </a:lnTo>
                    <a:lnTo>
                      <a:pt x="4" y="27"/>
                    </a:lnTo>
                    <a:lnTo>
                      <a:pt x="6" y="29"/>
                    </a:lnTo>
                    <a:lnTo>
                      <a:pt x="3" y="30"/>
                    </a:lnTo>
                    <a:lnTo>
                      <a:pt x="0" y="32"/>
                    </a:lnTo>
                    <a:lnTo>
                      <a:pt x="0" y="35"/>
                    </a:lnTo>
                    <a:lnTo>
                      <a:pt x="1" y="35"/>
                    </a:lnTo>
                    <a:lnTo>
                      <a:pt x="4" y="40"/>
                    </a:lnTo>
                    <a:lnTo>
                      <a:pt x="6" y="41"/>
                    </a:lnTo>
                    <a:lnTo>
                      <a:pt x="6" y="43"/>
                    </a:lnTo>
                    <a:lnTo>
                      <a:pt x="11" y="46"/>
                    </a:lnTo>
                    <a:lnTo>
                      <a:pt x="14" y="53"/>
                    </a:lnTo>
                    <a:lnTo>
                      <a:pt x="16" y="54"/>
                    </a:lnTo>
                    <a:lnTo>
                      <a:pt x="17" y="57"/>
                    </a:lnTo>
                    <a:lnTo>
                      <a:pt x="19" y="61"/>
                    </a:lnTo>
                    <a:lnTo>
                      <a:pt x="20" y="62"/>
                    </a:lnTo>
                    <a:lnTo>
                      <a:pt x="22" y="65"/>
                    </a:lnTo>
                    <a:lnTo>
                      <a:pt x="19" y="67"/>
                    </a:lnTo>
                    <a:lnTo>
                      <a:pt x="17" y="69"/>
                    </a:lnTo>
                    <a:lnTo>
                      <a:pt x="19" y="75"/>
                    </a:lnTo>
                    <a:lnTo>
                      <a:pt x="19" y="78"/>
                    </a:lnTo>
                    <a:lnTo>
                      <a:pt x="16" y="80"/>
                    </a:lnTo>
                    <a:lnTo>
                      <a:pt x="17" y="85"/>
                    </a:lnTo>
                    <a:lnTo>
                      <a:pt x="17" y="86"/>
                    </a:lnTo>
                    <a:lnTo>
                      <a:pt x="22" y="91"/>
                    </a:lnTo>
                    <a:lnTo>
                      <a:pt x="25" y="94"/>
                    </a:lnTo>
                    <a:lnTo>
                      <a:pt x="30" y="99"/>
                    </a:lnTo>
                    <a:lnTo>
                      <a:pt x="32" y="104"/>
                    </a:lnTo>
                    <a:lnTo>
                      <a:pt x="30" y="107"/>
                    </a:lnTo>
                    <a:lnTo>
                      <a:pt x="32" y="110"/>
                    </a:lnTo>
                    <a:lnTo>
                      <a:pt x="32" y="113"/>
                    </a:lnTo>
                    <a:lnTo>
                      <a:pt x="33" y="115"/>
                    </a:lnTo>
                    <a:lnTo>
                      <a:pt x="33" y="118"/>
                    </a:lnTo>
                    <a:lnTo>
                      <a:pt x="35" y="121"/>
                    </a:lnTo>
                    <a:lnTo>
                      <a:pt x="35" y="124"/>
                    </a:lnTo>
                    <a:lnTo>
                      <a:pt x="36" y="128"/>
                    </a:lnTo>
                    <a:lnTo>
                      <a:pt x="36" y="132"/>
                    </a:lnTo>
                    <a:lnTo>
                      <a:pt x="35" y="134"/>
                    </a:lnTo>
                    <a:lnTo>
                      <a:pt x="30" y="142"/>
                    </a:lnTo>
                    <a:lnTo>
                      <a:pt x="28" y="145"/>
                    </a:lnTo>
                    <a:lnTo>
                      <a:pt x="27" y="148"/>
                    </a:lnTo>
                    <a:lnTo>
                      <a:pt x="25" y="151"/>
                    </a:lnTo>
                    <a:lnTo>
                      <a:pt x="25" y="153"/>
                    </a:lnTo>
                    <a:lnTo>
                      <a:pt x="25" y="158"/>
                    </a:lnTo>
                    <a:lnTo>
                      <a:pt x="27" y="158"/>
                    </a:lnTo>
                    <a:lnTo>
                      <a:pt x="25" y="161"/>
                    </a:lnTo>
                    <a:lnTo>
                      <a:pt x="25" y="161"/>
                    </a:lnTo>
                    <a:lnTo>
                      <a:pt x="24" y="164"/>
                    </a:lnTo>
                    <a:lnTo>
                      <a:pt x="25" y="164"/>
                    </a:lnTo>
                    <a:lnTo>
                      <a:pt x="24" y="167"/>
                    </a:lnTo>
                    <a:lnTo>
                      <a:pt x="22" y="166"/>
                    </a:lnTo>
                    <a:lnTo>
                      <a:pt x="22" y="172"/>
                    </a:lnTo>
                    <a:lnTo>
                      <a:pt x="20" y="172"/>
                    </a:lnTo>
                    <a:lnTo>
                      <a:pt x="20" y="177"/>
                    </a:lnTo>
                    <a:lnTo>
                      <a:pt x="20" y="179"/>
                    </a:lnTo>
                    <a:lnTo>
                      <a:pt x="20" y="183"/>
                    </a:lnTo>
                    <a:lnTo>
                      <a:pt x="22" y="185"/>
                    </a:lnTo>
                    <a:lnTo>
                      <a:pt x="24" y="185"/>
                    </a:lnTo>
                    <a:lnTo>
                      <a:pt x="24" y="182"/>
                    </a:lnTo>
                    <a:lnTo>
                      <a:pt x="27" y="182"/>
                    </a:lnTo>
                    <a:lnTo>
                      <a:pt x="27" y="182"/>
                    </a:lnTo>
                    <a:lnTo>
                      <a:pt x="28" y="183"/>
                    </a:lnTo>
                    <a:lnTo>
                      <a:pt x="28" y="185"/>
                    </a:lnTo>
                    <a:lnTo>
                      <a:pt x="30" y="187"/>
                    </a:lnTo>
                    <a:lnTo>
                      <a:pt x="32" y="191"/>
                    </a:lnTo>
                    <a:lnTo>
                      <a:pt x="35" y="191"/>
                    </a:lnTo>
                    <a:lnTo>
                      <a:pt x="38" y="196"/>
                    </a:lnTo>
                    <a:lnTo>
                      <a:pt x="38" y="198"/>
                    </a:lnTo>
                    <a:lnTo>
                      <a:pt x="40" y="198"/>
                    </a:lnTo>
                    <a:lnTo>
                      <a:pt x="41" y="201"/>
                    </a:lnTo>
                    <a:lnTo>
                      <a:pt x="43" y="201"/>
                    </a:lnTo>
                    <a:lnTo>
                      <a:pt x="43" y="203"/>
                    </a:lnTo>
                    <a:lnTo>
                      <a:pt x="41" y="203"/>
                    </a:lnTo>
                    <a:lnTo>
                      <a:pt x="41" y="204"/>
                    </a:lnTo>
                    <a:lnTo>
                      <a:pt x="47" y="209"/>
                    </a:lnTo>
                    <a:lnTo>
                      <a:pt x="49" y="210"/>
                    </a:lnTo>
                    <a:lnTo>
                      <a:pt x="49" y="207"/>
                    </a:lnTo>
                    <a:lnTo>
                      <a:pt x="51" y="206"/>
                    </a:lnTo>
                    <a:lnTo>
                      <a:pt x="54" y="207"/>
                    </a:lnTo>
                    <a:lnTo>
                      <a:pt x="59" y="209"/>
                    </a:lnTo>
                    <a:lnTo>
                      <a:pt x="59" y="210"/>
                    </a:lnTo>
                    <a:lnTo>
                      <a:pt x="62" y="210"/>
                    </a:lnTo>
                    <a:lnTo>
                      <a:pt x="63" y="212"/>
                    </a:lnTo>
                    <a:lnTo>
                      <a:pt x="63" y="215"/>
                    </a:lnTo>
                    <a:lnTo>
                      <a:pt x="62" y="218"/>
                    </a:lnTo>
                    <a:lnTo>
                      <a:pt x="62" y="220"/>
                    </a:lnTo>
                    <a:lnTo>
                      <a:pt x="65" y="222"/>
                    </a:lnTo>
                    <a:lnTo>
                      <a:pt x="68" y="218"/>
                    </a:lnTo>
                    <a:lnTo>
                      <a:pt x="71" y="218"/>
                    </a:lnTo>
                    <a:lnTo>
                      <a:pt x="73" y="220"/>
                    </a:lnTo>
                    <a:lnTo>
                      <a:pt x="75" y="218"/>
                    </a:lnTo>
                    <a:lnTo>
                      <a:pt x="75" y="215"/>
                    </a:lnTo>
                    <a:lnTo>
                      <a:pt x="75" y="215"/>
                    </a:lnTo>
                    <a:lnTo>
                      <a:pt x="75" y="214"/>
                    </a:lnTo>
                    <a:lnTo>
                      <a:pt x="73" y="212"/>
                    </a:lnTo>
                    <a:lnTo>
                      <a:pt x="71" y="210"/>
                    </a:lnTo>
                    <a:lnTo>
                      <a:pt x="68" y="206"/>
                    </a:lnTo>
                    <a:lnTo>
                      <a:pt x="67" y="204"/>
                    </a:lnTo>
                    <a:lnTo>
                      <a:pt x="63" y="204"/>
                    </a:lnTo>
                    <a:lnTo>
                      <a:pt x="62" y="206"/>
                    </a:lnTo>
                    <a:lnTo>
                      <a:pt x="60" y="204"/>
                    </a:lnTo>
                    <a:lnTo>
                      <a:pt x="57" y="199"/>
                    </a:lnTo>
                    <a:lnTo>
                      <a:pt x="55" y="199"/>
                    </a:lnTo>
                    <a:lnTo>
                      <a:pt x="54" y="196"/>
                    </a:lnTo>
                    <a:lnTo>
                      <a:pt x="54" y="196"/>
                    </a:lnTo>
                    <a:lnTo>
                      <a:pt x="54" y="198"/>
                    </a:lnTo>
                    <a:lnTo>
                      <a:pt x="49" y="196"/>
                    </a:lnTo>
                    <a:lnTo>
                      <a:pt x="49" y="195"/>
                    </a:lnTo>
                    <a:lnTo>
                      <a:pt x="52" y="193"/>
                    </a:lnTo>
                    <a:lnTo>
                      <a:pt x="52" y="193"/>
                    </a:lnTo>
                    <a:lnTo>
                      <a:pt x="52" y="193"/>
                    </a:lnTo>
                    <a:lnTo>
                      <a:pt x="54" y="191"/>
                    </a:lnTo>
                    <a:lnTo>
                      <a:pt x="52" y="187"/>
                    </a:lnTo>
                    <a:lnTo>
                      <a:pt x="51" y="185"/>
                    </a:lnTo>
                    <a:lnTo>
                      <a:pt x="51" y="183"/>
                    </a:lnTo>
                    <a:lnTo>
                      <a:pt x="49" y="180"/>
                    </a:lnTo>
                    <a:lnTo>
                      <a:pt x="49" y="179"/>
                    </a:lnTo>
                    <a:lnTo>
                      <a:pt x="49" y="180"/>
                    </a:lnTo>
                    <a:lnTo>
                      <a:pt x="49" y="182"/>
                    </a:lnTo>
                    <a:lnTo>
                      <a:pt x="47" y="182"/>
                    </a:lnTo>
                    <a:lnTo>
                      <a:pt x="46" y="179"/>
                    </a:lnTo>
                    <a:lnTo>
                      <a:pt x="44" y="177"/>
                    </a:lnTo>
                    <a:lnTo>
                      <a:pt x="44" y="174"/>
                    </a:lnTo>
                    <a:lnTo>
                      <a:pt x="43" y="172"/>
                    </a:lnTo>
                    <a:lnTo>
                      <a:pt x="43" y="169"/>
                    </a:lnTo>
                    <a:lnTo>
                      <a:pt x="41" y="169"/>
                    </a:lnTo>
                    <a:lnTo>
                      <a:pt x="40" y="167"/>
                    </a:lnTo>
                    <a:lnTo>
                      <a:pt x="38" y="167"/>
                    </a:lnTo>
                    <a:lnTo>
                      <a:pt x="38" y="169"/>
                    </a:lnTo>
                    <a:lnTo>
                      <a:pt x="36" y="171"/>
                    </a:lnTo>
                    <a:lnTo>
                      <a:pt x="35" y="171"/>
                    </a:lnTo>
                    <a:lnTo>
                      <a:pt x="35" y="169"/>
                    </a:lnTo>
                    <a:lnTo>
                      <a:pt x="36" y="167"/>
                    </a:lnTo>
                    <a:lnTo>
                      <a:pt x="33" y="163"/>
                    </a:lnTo>
                    <a:lnTo>
                      <a:pt x="33" y="161"/>
                    </a:lnTo>
                    <a:lnTo>
                      <a:pt x="33" y="158"/>
                    </a:lnTo>
                    <a:lnTo>
                      <a:pt x="32" y="156"/>
                    </a:lnTo>
                    <a:lnTo>
                      <a:pt x="33" y="155"/>
                    </a:lnTo>
                    <a:lnTo>
                      <a:pt x="33" y="155"/>
                    </a:lnTo>
                    <a:lnTo>
                      <a:pt x="32" y="155"/>
                    </a:lnTo>
                    <a:lnTo>
                      <a:pt x="33" y="151"/>
                    </a:lnTo>
                    <a:lnTo>
                      <a:pt x="33" y="148"/>
                    </a:lnTo>
                    <a:lnTo>
                      <a:pt x="36" y="144"/>
                    </a:lnTo>
                    <a:lnTo>
                      <a:pt x="38" y="134"/>
                    </a:lnTo>
                    <a:lnTo>
                      <a:pt x="40" y="131"/>
                    </a:lnTo>
                    <a:lnTo>
                      <a:pt x="40" y="128"/>
                    </a:lnTo>
                    <a:lnTo>
                      <a:pt x="41" y="126"/>
                    </a:lnTo>
                    <a:lnTo>
                      <a:pt x="43" y="121"/>
                    </a:lnTo>
                    <a:lnTo>
                      <a:pt x="41" y="121"/>
                    </a:lnTo>
                    <a:lnTo>
                      <a:pt x="41" y="118"/>
                    </a:lnTo>
                    <a:lnTo>
                      <a:pt x="41" y="116"/>
                    </a:lnTo>
                    <a:lnTo>
                      <a:pt x="43" y="113"/>
                    </a:lnTo>
                    <a:lnTo>
                      <a:pt x="43" y="110"/>
                    </a:lnTo>
                    <a:lnTo>
                      <a:pt x="40" y="110"/>
                    </a:lnTo>
                    <a:lnTo>
                      <a:pt x="41" y="107"/>
                    </a:lnTo>
                    <a:lnTo>
                      <a:pt x="41" y="107"/>
                    </a:lnTo>
                    <a:lnTo>
                      <a:pt x="41" y="107"/>
                    </a:lnTo>
                    <a:lnTo>
                      <a:pt x="43" y="107"/>
                    </a:lnTo>
                    <a:lnTo>
                      <a:pt x="44" y="107"/>
                    </a:lnTo>
                    <a:lnTo>
                      <a:pt x="46" y="107"/>
                    </a:lnTo>
                    <a:lnTo>
                      <a:pt x="47" y="107"/>
                    </a:lnTo>
                    <a:lnTo>
                      <a:pt x="49" y="105"/>
                    </a:lnTo>
                    <a:lnTo>
                      <a:pt x="51" y="107"/>
                    </a:lnTo>
                    <a:lnTo>
                      <a:pt x="51" y="107"/>
                    </a:lnTo>
                    <a:lnTo>
                      <a:pt x="51" y="107"/>
                    </a:lnTo>
                    <a:lnTo>
                      <a:pt x="54" y="107"/>
                    </a:lnTo>
                    <a:lnTo>
                      <a:pt x="54" y="108"/>
                    </a:lnTo>
                    <a:lnTo>
                      <a:pt x="54" y="110"/>
                    </a:lnTo>
                    <a:lnTo>
                      <a:pt x="54" y="113"/>
                    </a:lnTo>
                    <a:lnTo>
                      <a:pt x="55" y="116"/>
                    </a:lnTo>
                    <a:lnTo>
                      <a:pt x="54" y="116"/>
                    </a:lnTo>
                    <a:lnTo>
                      <a:pt x="54" y="120"/>
                    </a:lnTo>
                    <a:lnTo>
                      <a:pt x="55" y="120"/>
                    </a:lnTo>
                    <a:lnTo>
                      <a:pt x="57" y="120"/>
                    </a:lnTo>
                    <a:lnTo>
                      <a:pt x="60" y="120"/>
                    </a:lnTo>
                    <a:lnTo>
                      <a:pt x="63" y="120"/>
                    </a:lnTo>
                    <a:lnTo>
                      <a:pt x="65" y="121"/>
                    </a:lnTo>
                    <a:lnTo>
                      <a:pt x="65" y="120"/>
                    </a:lnTo>
                    <a:lnTo>
                      <a:pt x="65" y="120"/>
                    </a:lnTo>
                    <a:lnTo>
                      <a:pt x="67" y="118"/>
                    </a:lnTo>
                    <a:lnTo>
                      <a:pt x="68" y="118"/>
                    </a:lnTo>
                    <a:lnTo>
                      <a:pt x="71" y="123"/>
                    </a:lnTo>
                    <a:lnTo>
                      <a:pt x="73" y="123"/>
                    </a:lnTo>
                    <a:lnTo>
                      <a:pt x="73" y="124"/>
                    </a:lnTo>
                    <a:lnTo>
                      <a:pt x="75" y="124"/>
                    </a:lnTo>
                    <a:lnTo>
                      <a:pt x="78" y="128"/>
                    </a:lnTo>
                    <a:lnTo>
                      <a:pt x="78" y="128"/>
                    </a:lnTo>
                    <a:lnTo>
                      <a:pt x="78" y="128"/>
                    </a:lnTo>
                    <a:lnTo>
                      <a:pt x="78" y="126"/>
                    </a:lnTo>
                    <a:lnTo>
                      <a:pt x="79" y="126"/>
                    </a:lnTo>
                    <a:lnTo>
                      <a:pt x="79" y="123"/>
                    </a:lnTo>
                    <a:lnTo>
                      <a:pt x="81" y="118"/>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7" name="Freeform 654">
                <a:extLst>
                  <a:ext uri="{FF2B5EF4-FFF2-40B4-BE49-F238E27FC236}">
                    <a16:creationId xmlns:a16="http://schemas.microsoft.com/office/drawing/2014/main" id="{2848D852-9D91-4A01-BA14-24D5FAEEF45E}"/>
                  </a:ext>
                </a:extLst>
              </p:cNvPr>
              <p:cNvSpPr>
                <a:spLocks/>
              </p:cNvSpPr>
              <p:nvPr/>
            </p:nvSpPr>
            <p:spPr bwMode="auto">
              <a:xfrm>
                <a:off x="6074" y="2312"/>
                <a:ext cx="4" cy="6"/>
              </a:xfrm>
              <a:custGeom>
                <a:avLst/>
                <a:gdLst>
                  <a:gd name="T0" fmla="*/ 4 w 4"/>
                  <a:gd name="T1" fmla="*/ 5 h 6"/>
                  <a:gd name="T2" fmla="*/ 4 w 4"/>
                  <a:gd name="T3" fmla="*/ 2 h 6"/>
                  <a:gd name="T4" fmla="*/ 2 w 4"/>
                  <a:gd name="T5" fmla="*/ 0 h 6"/>
                  <a:gd name="T6" fmla="*/ 0 w 4"/>
                  <a:gd name="T7" fmla="*/ 3 h 6"/>
                  <a:gd name="T8" fmla="*/ 2 w 4"/>
                  <a:gd name="T9" fmla="*/ 3 h 6"/>
                  <a:gd name="T10" fmla="*/ 2 w 4"/>
                  <a:gd name="T11" fmla="*/ 6 h 6"/>
                  <a:gd name="T12" fmla="*/ 4 w 4"/>
                  <a:gd name="T13" fmla="*/ 5 h 6"/>
                </a:gdLst>
                <a:ahLst/>
                <a:cxnLst>
                  <a:cxn ang="0">
                    <a:pos x="T0" y="T1"/>
                  </a:cxn>
                  <a:cxn ang="0">
                    <a:pos x="T2" y="T3"/>
                  </a:cxn>
                  <a:cxn ang="0">
                    <a:pos x="T4" y="T5"/>
                  </a:cxn>
                  <a:cxn ang="0">
                    <a:pos x="T6" y="T7"/>
                  </a:cxn>
                  <a:cxn ang="0">
                    <a:pos x="T8" y="T9"/>
                  </a:cxn>
                  <a:cxn ang="0">
                    <a:pos x="T10" y="T11"/>
                  </a:cxn>
                  <a:cxn ang="0">
                    <a:pos x="T12" y="T13"/>
                  </a:cxn>
                </a:cxnLst>
                <a:rect l="0" t="0" r="r" b="b"/>
                <a:pathLst>
                  <a:path w="4" h="6">
                    <a:moveTo>
                      <a:pt x="4" y="5"/>
                    </a:moveTo>
                    <a:lnTo>
                      <a:pt x="4" y="2"/>
                    </a:lnTo>
                    <a:lnTo>
                      <a:pt x="2" y="0"/>
                    </a:lnTo>
                    <a:lnTo>
                      <a:pt x="0" y="3"/>
                    </a:lnTo>
                    <a:lnTo>
                      <a:pt x="2" y="3"/>
                    </a:lnTo>
                    <a:lnTo>
                      <a:pt x="2" y="6"/>
                    </a:lnTo>
                    <a:lnTo>
                      <a:pt x="4" y="5"/>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8" name="Freeform 655">
                <a:extLst>
                  <a:ext uri="{FF2B5EF4-FFF2-40B4-BE49-F238E27FC236}">
                    <a16:creationId xmlns:a16="http://schemas.microsoft.com/office/drawing/2014/main" id="{3393D131-00BF-43E0-BF55-3C2854AABE4F}"/>
                  </a:ext>
                </a:extLst>
              </p:cNvPr>
              <p:cNvSpPr>
                <a:spLocks/>
              </p:cNvSpPr>
              <p:nvPr/>
            </p:nvSpPr>
            <p:spPr bwMode="auto">
              <a:xfrm>
                <a:off x="5976" y="2006"/>
                <a:ext cx="125" cy="280"/>
              </a:xfrm>
              <a:custGeom>
                <a:avLst/>
                <a:gdLst>
                  <a:gd name="T0" fmla="*/ 63 w 125"/>
                  <a:gd name="T1" fmla="*/ 182 h 280"/>
                  <a:gd name="T2" fmla="*/ 70 w 125"/>
                  <a:gd name="T3" fmla="*/ 178 h 280"/>
                  <a:gd name="T4" fmla="*/ 70 w 125"/>
                  <a:gd name="T5" fmla="*/ 170 h 280"/>
                  <a:gd name="T6" fmla="*/ 73 w 125"/>
                  <a:gd name="T7" fmla="*/ 170 h 280"/>
                  <a:gd name="T8" fmla="*/ 81 w 125"/>
                  <a:gd name="T9" fmla="*/ 182 h 280"/>
                  <a:gd name="T10" fmla="*/ 84 w 125"/>
                  <a:gd name="T11" fmla="*/ 186 h 280"/>
                  <a:gd name="T12" fmla="*/ 86 w 125"/>
                  <a:gd name="T13" fmla="*/ 202 h 280"/>
                  <a:gd name="T14" fmla="*/ 90 w 125"/>
                  <a:gd name="T15" fmla="*/ 213 h 280"/>
                  <a:gd name="T16" fmla="*/ 94 w 125"/>
                  <a:gd name="T17" fmla="*/ 226 h 280"/>
                  <a:gd name="T18" fmla="*/ 100 w 125"/>
                  <a:gd name="T19" fmla="*/ 239 h 280"/>
                  <a:gd name="T20" fmla="*/ 103 w 125"/>
                  <a:gd name="T21" fmla="*/ 249 h 280"/>
                  <a:gd name="T22" fmla="*/ 103 w 125"/>
                  <a:gd name="T23" fmla="*/ 258 h 280"/>
                  <a:gd name="T24" fmla="*/ 100 w 125"/>
                  <a:gd name="T25" fmla="*/ 269 h 280"/>
                  <a:gd name="T26" fmla="*/ 102 w 125"/>
                  <a:gd name="T27" fmla="*/ 280 h 280"/>
                  <a:gd name="T28" fmla="*/ 105 w 125"/>
                  <a:gd name="T29" fmla="*/ 269 h 280"/>
                  <a:gd name="T30" fmla="*/ 114 w 125"/>
                  <a:gd name="T31" fmla="*/ 249 h 280"/>
                  <a:gd name="T32" fmla="*/ 110 w 125"/>
                  <a:gd name="T33" fmla="*/ 234 h 280"/>
                  <a:gd name="T34" fmla="*/ 103 w 125"/>
                  <a:gd name="T35" fmla="*/ 215 h 280"/>
                  <a:gd name="T36" fmla="*/ 97 w 125"/>
                  <a:gd name="T37" fmla="*/ 199 h 280"/>
                  <a:gd name="T38" fmla="*/ 98 w 125"/>
                  <a:gd name="T39" fmla="*/ 183 h 280"/>
                  <a:gd name="T40" fmla="*/ 89 w 125"/>
                  <a:gd name="T41" fmla="*/ 167 h 280"/>
                  <a:gd name="T42" fmla="*/ 78 w 125"/>
                  <a:gd name="T43" fmla="*/ 156 h 280"/>
                  <a:gd name="T44" fmla="*/ 82 w 125"/>
                  <a:gd name="T45" fmla="*/ 143 h 280"/>
                  <a:gd name="T46" fmla="*/ 95 w 125"/>
                  <a:gd name="T47" fmla="*/ 134 h 280"/>
                  <a:gd name="T48" fmla="*/ 103 w 125"/>
                  <a:gd name="T49" fmla="*/ 127 h 280"/>
                  <a:gd name="T50" fmla="*/ 111 w 125"/>
                  <a:gd name="T51" fmla="*/ 121 h 280"/>
                  <a:gd name="T52" fmla="*/ 116 w 125"/>
                  <a:gd name="T53" fmla="*/ 113 h 280"/>
                  <a:gd name="T54" fmla="*/ 125 w 125"/>
                  <a:gd name="T55" fmla="*/ 100 h 280"/>
                  <a:gd name="T56" fmla="*/ 108 w 125"/>
                  <a:gd name="T57" fmla="*/ 103 h 280"/>
                  <a:gd name="T58" fmla="*/ 103 w 125"/>
                  <a:gd name="T59" fmla="*/ 95 h 280"/>
                  <a:gd name="T60" fmla="*/ 102 w 125"/>
                  <a:gd name="T61" fmla="*/ 86 h 280"/>
                  <a:gd name="T62" fmla="*/ 97 w 125"/>
                  <a:gd name="T63" fmla="*/ 78 h 280"/>
                  <a:gd name="T64" fmla="*/ 90 w 125"/>
                  <a:gd name="T65" fmla="*/ 73 h 280"/>
                  <a:gd name="T66" fmla="*/ 86 w 125"/>
                  <a:gd name="T67" fmla="*/ 67 h 280"/>
                  <a:gd name="T68" fmla="*/ 75 w 125"/>
                  <a:gd name="T69" fmla="*/ 62 h 280"/>
                  <a:gd name="T70" fmla="*/ 71 w 125"/>
                  <a:gd name="T71" fmla="*/ 52 h 280"/>
                  <a:gd name="T72" fmla="*/ 76 w 125"/>
                  <a:gd name="T73" fmla="*/ 44 h 280"/>
                  <a:gd name="T74" fmla="*/ 79 w 125"/>
                  <a:gd name="T75" fmla="*/ 36 h 280"/>
                  <a:gd name="T76" fmla="*/ 78 w 125"/>
                  <a:gd name="T77" fmla="*/ 17 h 280"/>
                  <a:gd name="T78" fmla="*/ 70 w 125"/>
                  <a:gd name="T79" fmla="*/ 3 h 280"/>
                  <a:gd name="T80" fmla="*/ 57 w 125"/>
                  <a:gd name="T81" fmla="*/ 0 h 280"/>
                  <a:gd name="T82" fmla="*/ 55 w 125"/>
                  <a:gd name="T83" fmla="*/ 11 h 280"/>
                  <a:gd name="T84" fmla="*/ 41 w 125"/>
                  <a:gd name="T85" fmla="*/ 16 h 280"/>
                  <a:gd name="T86" fmla="*/ 30 w 125"/>
                  <a:gd name="T87" fmla="*/ 33 h 280"/>
                  <a:gd name="T88" fmla="*/ 25 w 125"/>
                  <a:gd name="T89" fmla="*/ 57 h 280"/>
                  <a:gd name="T90" fmla="*/ 12 w 125"/>
                  <a:gd name="T91" fmla="*/ 67 h 280"/>
                  <a:gd name="T92" fmla="*/ 11 w 125"/>
                  <a:gd name="T93" fmla="*/ 86 h 280"/>
                  <a:gd name="T94" fmla="*/ 6 w 125"/>
                  <a:gd name="T95" fmla="*/ 97 h 280"/>
                  <a:gd name="T96" fmla="*/ 3 w 125"/>
                  <a:gd name="T97" fmla="*/ 108 h 280"/>
                  <a:gd name="T98" fmla="*/ 1 w 125"/>
                  <a:gd name="T99" fmla="*/ 118 h 280"/>
                  <a:gd name="T100" fmla="*/ 11 w 125"/>
                  <a:gd name="T101" fmla="*/ 124 h 280"/>
                  <a:gd name="T102" fmla="*/ 14 w 125"/>
                  <a:gd name="T103" fmla="*/ 126 h 280"/>
                  <a:gd name="T104" fmla="*/ 25 w 125"/>
                  <a:gd name="T105" fmla="*/ 135 h 280"/>
                  <a:gd name="T106" fmla="*/ 22 w 125"/>
                  <a:gd name="T107" fmla="*/ 140 h 280"/>
                  <a:gd name="T108" fmla="*/ 16 w 125"/>
                  <a:gd name="T109" fmla="*/ 137 h 280"/>
                  <a:gd name="T110" fmla="*/ 27 w 125"/>
                  <a:gd name="T111" fmla="*/ 148 h 280"/>
                  <a:gd name="T112" fmla="*/ 30 w 125"/>
                  <a:gd name="T113" fmla="*/ 146 h 280"/>
                  <a:gd name="T114" fmla="*/ 35 w 125"/>
                  <a:gd name="T115" fmla="*/ 156 h 280"/>
                  <a:gd name="T116" fmla="*/ 36 w 125"/>
                  <a:gd name="T117" fmla="*/ 172 h 280"/>
                  <a:gd name="T118" fmla="*/ 38 w 125"/>
                  <a:gd name="T119" fmla="*/ 188 h 280"/>
                  <a:gd name="T120" fmla="*/ 38 w 125"/>
                  <a:gd name="T121" fmla="*/ 193 h 280"/>
                  <a:gd name="T122" fmla="*/ 47 w 125"/>
                  <a:gd name="T123" fmla="*/ 191 h 280"/>
                  <a:gd name="T124" fmla="*/ 52 w 125"/>
                  <a:gd name="T125" fmla="*/ 19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5" h="280">
                    <a:moveTo>
                      <a:pt x="60" y="185"/>
                    </a:moveTo>
                    <a:lnTo>
                      <a:pt x="62" y="185"/>
                    </a:lnTo>
                    <a:lnTo>
                      <a:pt x="65" y="183"/>
                    </a:lnTo>
                    <a:lnTo>
                      <a:pt x="62" y="183"/>
                    </a:lnTo>
                    <a:lnTo>
                      <a:pt x="63" y="182"/>
                    </a:lnTo>
                    <a:lnTo>
                      <a:pt x="62" y="180"/>
                    </a:lnTo>
                    <a:lnTo>
                      <a:pt x="63" y="180"/>
                    </a:lnTo>
                    <a:lnTo>
                      <a:pt x="65" y="182"/>
                    </a:lnTo>
                    <a:lnTo>
                      <a:pt x="67" y="182"/>
                    </a:lnTo>
                    <a:lnTo>
                      <a:pt x="70" y="178"/>
                    </a:lnTo>
                    <a:lnTo>
                      <a:pt x="70" y="177"/>
                    </a:lnTo>
                    <a:lnTo>
                      <a:pt x="71" y="175"/>
                    </a:lnTo>
                    <a:lnTo>
                      <a:pt x="71" y="172"/>
                    </a:lnTo>
                    <a:lnTo>
                      <a:pt x="70" y="172"/>
                    </a:lnTo>
                    <a:lnTo>
                      <a:pt x="70" y="170"/>
                    </a:lnTo>
                    <a:lnTo>
                      <a:pt x="70" y="169"/>
                    </a:lnTo>
                    <a:lnTo>
                      <a:pt x="68" y="167"/>
                    </a:lnTo>
                    <a:lnTo>
                      <a:pt x="71" y="169"/>
                    </a:lnTo>
                    <a:lnTo>
                      <a:pt x="71" y="170"/>
                    </a:lnTo>
                    <a:lnTo>
                      <a:pt x="73" y="170"/>
                    </a:lnTo>
                    <a:lnTo>
                      <a:pt x="73" y="172"/>
                    </a:lnTo>
                    <a:lnTo>
                      <a:pt x="76" y="177"/>
                    </a:lnTo>
                    <a:lnTo>
                      <a:pt x="78" y="178"/>
                    </a:lnTo>
                    <a:lnTo>
                      <a:pt x="78" y="182"/>
                    </a:lnTo>
                    <a:lnTo>
                      <a:pt x="81" y="182"/>
                    </a:lnTo>
                    <a:lnTo>
                      <a:pt x="82" y="182"/>
                    </a:lnTo>
                    <a:lnTo>
                      <a:pt x="82" y="180"/>
                    </a:lnTo>
                    <a:lnTo>
                      <a:pt x="82" y="182"/>
                    </a:lnTo>
                    <a:lnTo>
                      <a:pt x="82" y="183"/>
                    </a:lnTo>
                    <a:lnTo>
                      <a:pt x="84" y="186"/>
                    </a:lnTo>
                    <a:lnTo>
                      <a:pt x="84" y="188"/>
                    </a:lnTo>
                    <a:lnTo>
                      <a:pt x="82" y="188"/>
                    </a:lnTo>
                    <a:lnTo>
                      <a:pt x="84" y="191"/>
                    </a:lnTo>
                    <a:lnTo>
                      <a:pt x="86" y="191"/>
                    </a:lnTo>
                    <a:lnTo>
                      <a:pt x="86" y="202"/>
                    </a:lnTo>
                    <a:lnTo>
                      <a:pt x="87" y="202"/>
                    </a:lnTo>
                    <a:lnTo>
                      <a:pt x="87" y="207"/>
                    </a:lnTo>
                    <a:lnTo>
                      <a:pt x="90" y="209"/>
                    </a:lnTo>
                    <a:lnTo>
                      <a:pt x="90" y="210"/>
                    </a:lnTo>
                    <a:lnTo>
                      <a:pt x="90" y="213"/>
                    </a:lnTo>
                    <a:lnTo>
                      <a:pt x="92" y="215"/>
                    </a:lnTo>
                    <a:lnTo>
                      <a:pt x="92" y="221"/>
                    </a:lnTo>
                    <a:lnTo>
                      <a:pt x="94" y="225"/>
                    </a:lnTo>
                    <a:lnTo>
                      <a:pt x="94" y="226"/>
                    </a:lnTo>
                    <a:lnTo>
                      <a:pt x="94" y="226"/>
                    </a:lnTo>
                    <a:lnTo>
                      <a:pt x="95" y="221"/>
                    </a:lnTo>
                    <a:lnTo>
                      <a:pt x="97" y="225"/>
                    </a:lnTo>
                    <a:lnTo>
                      <a:pt x="97" y="228"/>
                    </a:lnTo>
                    <a:lnTo>
                      <a:pt x="98" y="229"/>
                    </a:lnTo>
                    <a:lnTo>
                      <a:pt x="100" y="239"/>
                    </a:lnTo>
                    <a:lnTo>
                      <a:pt x="102" y="239"/>
                    </a:lnTo>
                    <a:lnTo>
                      <a:pt x="102" y="242"/>
                    </a:lnTo>
                    <a:lnTo>
                      <a:pt x="102" y="244"/>
                    </a:lnTo>
                    <a:lnTo>
                      <a:pt x="102" y="247"/>
                    </a:lnTo>
                    <a:lnTo>
                      <a:pt x="103" y="249"/>
                    </a:lnTo>
                    <a:lnTo>
                      <a:pt x="105" y="252"/>
                    </a:lnTo>
                    <a:lnTo>
                      <a:pt x="103" y="253"/>
                    </a:lnTo>
                    <a:lnTo>
                      <a:pt x="105" y="257"/>
                    </a:lnTo>
                    <a:lnTo>
                      <a:pt x="103" y="258"/>
                    </a:lnTo>
                    <a:lnTo>
                      <a:pt x="103" y="258"/>
                    </a:lnTo>
                    <a:lnTo>
                      <a:pt x="102" y="263"/>
                    </a:lnTo>
                    <a:lnTo>
                      <a:pt x="103" y="263"/>
                    </a:lnTo>
                    <a:lnTo>
                      <a:pt x="103" y="266"/>
                    </a:lnTo>
                    <a:lnTo>
                      <a:pt x="102" y="268"/>
                    </a:lnTo>
                    <a:lnTo>
                      <a:pt x="100" y="269"/>
                    </a:lnTo>
                    <a:lnTo>
                      <a:pt x="98" y="269"/>
                    </a:lnTo>
                    <a:lnTo>
                      <a:pt x="100" y="271"/>
                    </a:lnTo>
                    <a:lnTo>
                      <a:pt x="100" y="272"/>
                    </a:lnTo>
                    <a:lnTo>
                      <a:pt x="100" y="276"/>
                    </a:lnTo>
                    <a:lnTo>
                      <a:pt x="102" y="280"/>
                    </a:lnTo>
                    <a:lnTo>
                      <a:pt x="102" y="276"/>
                    </a:lnTo>
                    <a:lnTo>
                      <a:pt x="103" y="274"/>
                    </a:lnTo>
                    <a:lnTo>
                      <a:pt x="103" y="274"/>
                    </a:lnTo>
                    <a:lnTo>
                      <a:pt x="103" y="272"/>
                    </a:lnTo>
                    <a:lnTo>
                      <a:pt x="105" y="269"/>
                    </a:lnTo>
                    <a:lnTo>
                      <a:pt x="106" y="266"/>
                    </a:lnTo>
                    <a:lnTo>
                      <a:pt x="108" y="263"/>
                    </a:lnTo>
                    <a:lnTo>
                      <a:pt x="113" y="255"/>
                    </a:lnTo>
                    <a:lnTo>
                      <a:pt x="114" y="253"/>
                    </a:lnTo>
                    <a:lnTo>
                      <a:pt x="114" y="249"/>
                    </a:lnTo>
                    <a:lnTo>
                      <a:pt x="113" y="245"/>
                    </a:lnTo>
                    <a:lnTo>
                      <a:pt x="113" y="242"/>
                    </a:lnTo>
                    <a:lnTo>
                      <a:pt x="111" y="239"/>
                    </a:lnTo>
                    <a:lnTo>
                      <a:pt x="111" y="236"/>
                    </a:lnTo>
                    <a:lnTo>
                      <a:pt x="110" y="234"/>
                    </a:lnTo>
                    <a:lnTo>
                      <a:pt x="110" y="231"/>
                    </a:lnTo>
                    <a:lnTo>
                      <a:pt x="108" y="228"/>
                    </a:lnTo>
                    <a:lnTo>
                      <a:pt x="110" y="225"/>
                    </a:lnTo>
                    <a:lnTo>
                      <a:pt x="108" y="220"/>
                    </a:lnTo>
                    <a:lnTo>
                      <a:pt x="103" y="215"/>
                    </a:lnTo>
                    <a:lnTo>
                      <a:pt x="100" y="212"/>
                    </a:lnTo>
                    <a:lnTo>
                      <a:pt x="95" y="207"/>
                    </a:lnTo>
                    <a:lnTo>
                      <a:pt x="95" y="206"/>
                    </a:lnTo>
                    <a:lnTo>
                      <a:pt x="94" y="201"/>
                    </a:lnTo>
                    <a:lnTo>
                      <a:pt x="97" y="199"/>
                    </a:lnTo>
                    <a:lnTo>
                      <a:pt x="97" y="196"/>
                    </a:lnTo>
                    <a:lnTo>
                      <a:pt x="95" y="190"/>
                    </a:lnTo>
                    <a:lnTo>
                      <a:pt x="97" y="188"/>
                    </a:lnTo>
                    <a:lnTo>
                      <a:pt x="100" y="186"/>
                    </a:lnTo>
                    <a:lnTo>
                      <a:pt x="98" y="183"/>
                    </a:lnTo>
                    <a:lnTo>
                      <a:pt x="97" y="182"/>
                    </a:lnTo>
                    <a:lnTo>
                      <a:pt x="95" y="178"/>
                    </a:lnTo>
                    <a:lnTo>
                      <a:pt x="94" y="175"/>
                    </a:lnTo>
                    <a:lnTo>
                      <a:pt x="92" y="174"/>
                    </a:lnTo>
                    <a:lnTo>
                      <a:pt x="89" y="167"/>
                    </a:lnTo>
                    <a:lnTo>
                      <a:pt x="84" y="164"/>
                    </a:lnTo>
                    <a:lnTo>
                      <a:pt x="84" y="162"/>
                    </a:lnTo>
                    <a:lnTo>
                      <a:pt x="82" y="161"/>
                    </a:lnTo>
                    <a:lnTo>
                      <a:pt x="79" y="156"/>
                    </a:lnTo>
                    <a:lnTo>
                      <a:pt x="78" y="156"/>
                    </a:lnTo>
                    <a:lnTo>
                      <a:pt x="78" y="153"/>
                    </a:lnTo>
                    <a:lnTo>
                      <a:pt x="81" y="151"/>
                    </a:lnTo>
                    <a:lnTo>
                      <a:pt x="84" y="150"/>
                    </a:lnTo>
                    <a:lnTo>
                      <a:pt x="82" y="148"/>
                    </a:lnTo>
                    <a:lnTo>
                      <a:pt x="82" y="143"/>
                    </a:lnTo>
                    <a:lnTo>
                      <a:pt x="84" y="142"/>
                    </a:lnTo>
                    <a:lnTo>
                      <a:pt x="84" y="137"/>
                    </a:lnTo>
                    <a:lnTo>
                      <a:pt x="86" y="134"/>
                    </a:lnTo>
                    <a:lnTo>
                      <a:pt x="90" y="135"/>
                    </a:lnTo>
                    <a:lnTo>
                      <a:pt x="95" y="134"/>
                    </a:lnTo>
                    <a:lnTo>
                      <a:pt x="97" y="134"/>
                    </a:lnTo>
                    <a:lnTo>
                      <a:pt x="98" y="132"/>
                    </a:lnTo>
                    <a:lnTo>
                      <a:pt x="98" y="129"/>
                    </a:lnTo>
                    <a:lnTo>
                      <a:pt x="100" y="127"/>
                    </a:lnTo>
                    <a:lnTo>
                      <a:pt x="103" y="127"/>
                    </a:lnTo>
                    <a:lnTo>
                      <a:pt x="105" y="126"/>
                    </a:lnTo>
                    <a:lnTo>
                      <a:pt x="103" y="124"/>
                    </a:lnTo>
                    <a:lnTo>
                      <a:pt x="103" y="123"/>
                    </a:lnTo>
                    <a:lnTo>
                      <a:pt x="106" y="121"/>
                    </a:lnTo>
                    <a:lnTo>
                      <a:pt x="111" y="121"/>
                    </a:lnTo>
                    <a:lnTo>
                      <a:pt x="111" y="121"/>
                    </a:lnTo>
                    <a:lnTo>
                      <a:pt x="113" y="116"/>
                    </a:lnTo>
                    <a:lnTo>
                      <a:pt x="114" y="116"/>
                    </a:lnTo>
                    <a:lnTo>
                      <a:pt x="118" y="115"/>
                    </a:lnTo>
                    <a:lnTo>
                      <a:pt x="116" y="113"/>
                    </a:lnTo>
                    <a:lnTo>
                      <a:pt x="118" y="110"/>
                    </a:lnTo>
                    <a:lnTo>
                      <a:pt x="118" y="108"/>
                    </a:lnTo>
                    <a:lnTo>
                      <a:pt x="121" y="107"/>
                    </a:lnTo>
                    <a:lnTo>
                      <a:pt x="125" y="103"/>
                    </a:lnTo>
                    <a:lnTo>
                      <a:pt x="125" y="100"/>
                    </a:lnTo>
                    <a:lnTo>
                      <a:pt x="122" y="100"/>
                    </a:lnTo>
                    <a:lnTo>
                      <a:pt x="116" y="102"/>
                    </a:lnTo>
                    <a:lnTo>
                      <a:pt x="113" y="102"/>
                    </a:lnTo>
                    <a:lnTo>
                      <a:pt x="111" y="105"/>
                    </a:lnTo>
                    <a:lnTo>
                      <a:pt x="108" y="103"/>
                    </a:lnTo>
                    <a:lnTo>
                      <a:pt x="106" y="100"/>
                    </a:lnTo>
                    <a:lnTo>
                      <a:pt x="108" y="97"/>
                    </a:lnTo>
                    <a:lnTo>
                      <a:pt x="106" y="94"/>
                    </a:lnTo>
                    <a:lnTo>
                      <a:pt x="103" y="95"/>
                    </a:lnTo>
                    <a:lnTo>
                      <a:pt x="103" y="95"/>
                    </a:lnTo>
                    <a:lnTo>
                      <a:pt x="98" y="94"/>
                    </a:lnTo>
                    <a:lnTo>
                      <a:pt x="97" y="95"/>
                    </a:lnTo>
                    <a:lnTo>
                      <a:pt x="97" y="94"/>
                    </a:lnTo>
                    <a:lnTo>
                      <a:pt x="98" y="91"/>
                    </a:lnTo>
                    <a:lnTo>
                      <a:pt x="102" y="86"/>
                    </a:lnTo>
                    <a:lnTo>
                      <a:pt x="102" y="84"/>
                    </a:lnTo>
                    <a:lnTo>
                      <a:pt x="103" y="83"/>
                    </a:lnTo>
                    <a:lnTo>
                      <a:pt x="103" y="80"/>
                    </a:lnTo>
                    <a:lnTo>
                      <a:pt x="100" y="78"/>
                    </a:lnTo>
                    <a:lnTo>
                      <a:pt x="97" y="78"/>
                    </a:lnTo>
                    <a:lnTo>
                      <a:pt x="95" y="80"/>
                    </a:lnTo>
                    <a:lnTo>
                      <a:pt x="95" y="78"/>
                    </a:lnTo>
                    <a:lnTo>
                      <a:pt x="95" y="76"/>
                    </a:lnTo>
                    <a:lnTo>
                      <a:pt x="92" y="76"/>
                    </a:lnTo>
                    <a:lnTo>
                      <a:pt x="90" y="73"/>
                    </a:lnTo>
                    <a:lnTo>
                      <a:pt x="90" y="72"/>
                    </a:lnTo>
                    <a:lnTo>
                      <a:pt x="90" y="68"/>
                    </a:lnTo>
                    <a:lnTo>
                      <a:pt x="87" y="70"/>
                    </a:lnTo>
                    <a:lnTo>
                      <a:pt x="86" y="68"/>
                    </a:lnTo>
                    <a:lnTo>
                      <a:pt x="86" y="67"/>
                    </a:lnTo>
                    <a:lnTo>
                      <a:pt x="86" y="64"/>
                    </a:lnTo>
                    <a:lnTo>
                      <a:pt x="79" y="65"/>
                    </a:lnTo>
                    <a:lnTo>
                      <a:pt x="76" y="68"/>
                    </a:lnTo>
                    <a:lnTo>
                      <a:pt x="75" y="65"/>
                    </a:lnTo>
                    <a:lnTo>
                      <a:pt x="75" y="62"/>
                    </a:lnTo>
                    <a:lnTo>
                      <a:pt x="73" y="59"/>
                    </a:lnTo>
                    <a:lnTo>
                      <a:pt x="71" y="57"/>
                    </a:lnTo>
                    <a:lnTo>
                      <a:pt x="70" y="57"/>
                    </a:lnTo>
                    <a:lnTo>
                      <a:pt x="70" y="54"/>
                    </a:lnTo>
                    <a:lnTo>
                      <a:pt x="71" y="52"/>
                    </a:lnTo>
                    <a:lnTo>
                      <a:pt x="70" y="51"/>
                    </a:lnTo>
                    <a:lnTo>
                      <a:pt x="70" y="48"/>
                    </a:lnTo>
                    <a:lnTo>
                      <a:pt x="73" y="46"/>
                    </a:lnTo>
                    <a:lnTo>
                      <a:pt x="75" y="46"/>
                    </a:lnTo>
                    <a:lnTo>
                      <a:pt x="76" y="44"/>
                    </a:lnTo>
                    <a:lnTo>
                      <a:pt x="75" y="43"/>
                    </a:lnTo>
                    <a:lnTo>
                      <a:pt x="75" y="40"/>
                    </a:lnTo>
                    <a:lnTo>
                      <a:pt x="76" y="40"/>
                    </a:lnTo>
                    <a:lnTo>
                      <a:pt x="76" y="38"/>
                    </a:lnTo>
                    <a:lnTo>
                      <a:pt x="79" y="36"/>
                    </a:lnTo>
                    <a:lnTo>
                      <a:pt x="79" y="35"/>
                    </a:lnTo>
                    <a:lnTo>
                      <a:pt x="79" y="32"/>
                    </a:lnTo>
                    <a:lnTo>
                      <a:pt x="81" y="25"/>
                    </a:lnTo>
                    <a:lnTo>
                      <a:pt x="81" y="22"/>
                    </a:lnTo>
                    <a:lnTo>
                      <a:pt x="78" y="17"/>
                    </a:lnTo>
                    <a:lnTo>
                      <a:pt x="78" y="13"/>
                    </a:lnTo>
                    <a:lnTo>
                      <a:pt x="76" y="9"/>
                    </a:lnTo>
                    <a:lnTo>
                      <a:pt x="73" y="9"/>
                    </a:lnTo>
                    <a:lnTo>
                      <a:pt x="71" y="5"/>
                    </a:lnTo>
                    <a:lnTo>
                      <a:pt x="70" y="3"/>
                    </a:lnTo>
                    <a:lnTo>
                      <a:pt x="68" y="0"/>
                    </a:lnTo>
                    <a:lnTo>
                      <a:pt x="65" y="0"/>
                    </a:lnTo>
                    <a:lnTo>
                      <a:pt x="62" y="0"/>
                    </a:lnTo>
                    <a:lnTo>
                      <a:pt x="59" y="0"/>
                    </a:lnTo>
                    <a:lnTo>
                      <a:pt x="57" y="0"/>
                    </a:lnTo>
                    <a:lnTo>
                      <a:pt x="57" y="1"/>
                    </a:lnTo>
                    <a:lnTo>
                      <a:pt x="57" y="3"/>
                    </a:lnTo>
                    <a:lnTo>
                      <a:pt x="55" y="6"/>
                    </a:lnTo>
                    <a:lnTo>
                      <a:pt x="55" y="9"/>
                    </a:lnTo>
                    <a:lnTo>
                      <a:pt x="55" y="11"/>
                    </a:lnTo>
                    <a:lnTo>
                      <a:pt x="52" y="11"/>
                    </a:lnTo>
                    <a:lnTo>
                      <a:pt x="51" y="8"/>
                    </a:lnTo>
                    <a:lnTo>
                      <a:pt x="46" y="11"/>
                    </a:lnTo>
                    <a:lnTo>
                      <a:pt x="43" y="13"/>
                    </a:lnTo>
                    <a:lnTo>
                      <a:pt x="41" y="16"/>
                    </a:lnTo>
                    <a:lnTo>
                      <a:pt x="38" y="21"/>
                    </a:lnTo>
                    <a:lnTo>
                      <a:pt x="35" y="22"/>
                    </a:lnTo>
                    <a:lnTo>
                      <a:pt x="30" y="28"/>
                    </a:lnTo>
                    <a:lnTo>
                      <a:pt x="28" y="32"/>
                    </a:lnTo>
                    <a:lnTo>
                      <a:pt x="30" y="33"/>
                    </a:lnTo>
                    <a:lnTo>
                      <a:pt x="28" y="40"/>
                    </a:lnTo>
                    <a:lnTo>
                      <a:pt x="24" y="46"/>
                    </a:lnTo>
                    <a:lnTo>
                      <a:pt x="25" y="48"/>
                    </a:lnTo>
                    <a:lnTo>
                      <a:pt x="28" y="49"/>
                    </a:lnTo>
                    <a:lnTo>
                      <a:pt x="25" y="57"/>
                    </a:lnTo>
                    <a:lnTo>
                      <a:pt x="24" y="64"/>
                    </a:lnTo>
                    <a:lnTo>
                      <a:pt x="22" y="68"/>
                    </a:lnTo>
                    <a:lnTo>
                      <a:pt x="17" y="68"/>
                    </a:lnTo>
                    <a:lnTo>
                      <a:pt x="16" y="67"/>
                    </a:lnTo>
                    <a:lnTo>
                      <a:pt x="12" y="67"/>
                    </a:lnTo>
                    <a:lnTo>
                      <a:pt x="14" y="75"/>
                    </a:lnTo>
                    <a:lnTo>
                      <a:pt x="14" y="78"/>
                    </a:lnTo>
                    <a:lnTo>
                      <a:pt x="14" y="83"/>
                    </a:lnTo>
                    <a:lnTo>
                      <a:pt x="11" y="83"/>
                    </a:lnTo>
                    <a:lnTo>
                      <a:pt x="11" y="86"/>
                    </a:lnTo>
                    <a:lnTo>
                      <a:pt x="11" y="89"/>
                    </a:lnTo>
                    <a:lnTo>
                      <a:pt x="11" y="92"/>
                    </a:lnTo>
                    <a:lnTo>
                      <a:pt x="9" y="97"/>
                    </a:lnTo>
                    <a:lnTo>
                      <a:pt x="8" y="99"/>
                    </a:lnTo>
                    <a:lnTo>
                      <a:pt x="6" y="97"/>
                    </a:lnTo>
                    <a:lnTo>
                      <a:pt x="6" y="100"/>
                    </a:lnTo>
                    <a:lnTo>
                      <a:pt x="6" y="102"/>
                    </a:lnTo>
                    <a:lnTo>
                      <a:pt x="6" y="105"/>
                    </a:lnTo>
                    <a:lnTo>
                      <a:pt x="4" y="108"/>
                    </a:lnTo>
                    <a:lnTo>
                      <a:pt x="3" y="108"/>
                    </a:lnTo>
                    <a:lnTo>
                      <a:pt x="1" y="111"/>
                    </a:lnTo>
                    <a:lnTo>
                      <a:pt x="0" y="113"/>
                    </a:lnTo>
                    <a:lnTo>
                      <a:pt x="1" y="115"/>
                    </a:lnTo>
                    <a:lnTo>
                      <a:pt x="1" y="115"/>
                    </a:lnTo>
                    <a:lnTo>
                      <a:pt x="1" y="118"/>
                    </a:lnTo>
                    <a:lnTo>
                      <a:pt x="3" y="121"/>
                    </a:lnTo>
                    <a:lnTo>
                      <a:pt x="9" y="127"/>
                    </a:lnTo>
                    <a:lnTo>
                      <a:pt x="8" y="124"/>
                    </a:lnTo>
                    <a:lnTo>
                      <a:pt x="8" y="123"/>
                    </a:lnTo>
                    <a:lnTo>
                      <a:pt x="11" y="124"/>
                    </a:lnTo>
                    <a:lnTo>
                      <a:pt x="12" y="124"/>
                    </a:lnTo>
                    <a:lnTo>
                      <a:pt x="11" y="127"/>
                    </a:lnTo>
                    <a:lnTo>
                      <a:pt x="11" y="129"/>
                    </a:lnTo>
                    <a:lnTo>
                      <a:pt x="14" y="127"/>
                    </a:lnTo>
                    <a:lnTo>
                      <a:pt x="14" y="126"/>
                    </a:lnTo>
                    <a:lnTo>
                      <a:pt x="14" y="127"/>
                    </a:lnTo>
                    <a:lnTo>
                      <a:pt x="17" y="129"/>
                    </a:lnTo>
                    <a:lnTo>
                      <a:pt x="19" y="131"/>
                    </a:lnTo>
                    <a:lnTo>
                      <a:pt x="22" y="131"/>
                    </a:lnTo>
                    <a:lnTo>
                      <a:pt x="25" y="135"/>
                    </a:lnTo>
                    <a:lnTo>
                      <a:pt x="25" y="137"/>
                    </a:lnTo>
                    <a:lnTo>
                      <a:pt x="24" y="139"/>
                    </a:lnTo>
                    <a:lnTo>
                      <a:pt x="22" y="137"/>
                    </a:lnTo>
                    <a:lnTo>
                      <a:pt x="20" y="137"/>
                    </a:lnTo>
                    <a:lnTo>
                      <a:pt x="22" y="140"/>
                    </a:lnTo>
                    <a:lnTo>
                      <a:pt x="22" y="140"/>
                    </a:lnTo>
                    <a:lnTo>
                      <a:pt x="22" y="142"/>
                    </a:lnTo>
                    <a:lnTo>
                      <a:pt x="20" y="140"/>
                    </a:lnTo>
                    <a:lnTo>
                      <a:pt x="19" y="139"/>
                    </a:lnTo>
                    <a:lnTo>
                      <a:pt x="16" y="137"/>
                    </a:lnTo>
                    <a:lnTo>
                      <a:pt x="17" y="139"/>
                    </a:lnTo>
                    <a:lnTo>
                      <a:pt x="19" y="142"/>
                    </a:lnTo>
                    <a:lnTo>
                      <a:pt x="19" y="143"/>
                    </a:lnTo>
                    <a:lnTo>
                      <a:pt x="22" y="146"/>
                    </a:lnTo>
                    <a:lnTo>
                      <a:pt x="27" y="148"/>
                    </a:lnTo>
                    <a:lnTo>
                      <a:pt x="27" y="143"/>
                    </a:lnTo>
                    <a:lnTo>
                      <a:pt x="25" y="140"/>
                    </a:lnTo>
                    <a:lnTo>
                      <a:pt x="28" y="142"/>
                    </a:lnTo>
                    <a:lnTo>
                      <a:pt x="28" y="145"/>
                    </a:lnTo>
                    <a:lnTo>
                      <a:pt x="30" y="146"/>
                    </a:lnTo>
                    <a:lnTo>
                      <a:pt x="31" y="150"/>
                    </a:lnTo>
                    <a:lnTo>
                      <a:pt x="33" y="153"/>
                    </a:lnTo>
                    <a:lnTo>
                      <a:pt x="35" y="154"/>
                    </a:lnTo>
                    <a:lnTo>
                      <a:pt x="33" y="156"/>
                    </a:lnTo>
                    <a:lnTo>
                      <a:pt x="35" y="156"/>
                    </a:lnTo>
                    <a:lnTo>
                      <a:pt x="36" y="158"/>
                    </a:lnTo>
                    <a:lnTo>
                      <a:pt x="36" y="162"/>
                    </a:lnTo>
                    <a:lnTo>
                      <a:pt x="38" y="169"/>
                    </a:lnTo>
                    <a:lnTo>
                      <a:pt x="39" y="170"/>
                    </a:lnTo>
                    <a:lnTo>
                      <a:pt x="36" y="172"/>
                    </a:lnTo>
                    <a:lnTo>
                      <a:pt x="35" y="186"/>
                    </a:lnTo>
                    <a:lnTo>
                      <a:pt x="35" y="190"/>
                    </a:lnTo>
                    <a:lnTo>
                      <a:pt x="35" y="191"/>
                    </a:lnTo>
                    <a:lnTo>
                      <a:pt x="35" y="191"/>
                    </a:lnTo>
                    <a:lnTo>
                      <a:pt x="38" y="188"/>
                    </a:lnTo>
                    <a:lnTo>
                      <a:pt x="39" y="186"/>
                    </a:lnTo>
                    <a:lnTo>
                      <a:pt x="43" y="182"/>
                    </a:lnTo>
                    <a:lnTo>
                      <a:pt x="41" y="186"/>
                    </a:lnTo>
                    <a:lnTo>
                      <a:pt x="38" y="190"/>
                    </a:lnTo>
                    <a:lnTo>
                      <a:pt x="38" y="193"/>
                    </a:lnTo>
                    <a:lnTo>
                      <a:pt x="39" y="193"/>
                    </a:lnTo>
                    <a:lnTo>
                      <a:pt x="39" y="191"/>
                    </a:lnTo>
                    <a:lnTo>
                      <a:pt x="44" y="190"/>
                    </a:lnTo>
                    <a:lnTo>
                      <a:pt x="46" y="191"/>
                    </a:lnTo>
                    <a:lnTo>
                      <a:pt x="47" y="191"/>
                    </a:lnTo>
                    <a:lnTo>
                      <a:pt x="47" y="190"/>
                    </a:lnTo>
                    <a:lnTo>
                      <a:pt x="47" y="191"/>
                    </a:lnTo>
                    <a:lnTo>
                      <a:pt x="49" y="191"/>
                    </a:lnTo>
                    <a:lnTo>
                      <a:pt x="49" y="190"/>
                    </a:lnTo>
                    <a:lnTo>
                      <a:pt x="52" y="190"/>
                    </a:lnTo>
                    <a:lnTo>
                      <a:pt x="57" y="186"/>
                    </a:lnTo>
                    <a:lnTo>
                      <a:pt x="59" y="183"/>
                    </a:lnTo>
                    <a:lnTo>
                      <a:pt x="60" y="185"/>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9" name="Freeform 656">
                <a:extLst>
                  <a:ext uri="{FF2B5EF4-FFF2-40B4-BE49-F238E27FC236}">
                    <a16:creationId xmlns:a16="http://schemas.microsoft.com/office/drawing/2014/main" id="{1FC0D80C-F903-4E17-B902-61F568A5E262}"/>
                  </a:ext>
                </a:extLst>
              </p:cNvPr>
              <p:cNvSpPr>
                <a:spLocks/>
              </p:cNvSpPr>
              <p:nvPr/>
            </p:nvSpPr>
            <p:spPr bwMode="auto">
              <a:xfrm>
                <a:off x="5995" y="2154"/>
                <a:ext cx="5" cy="5"/>
              </a:xfrm>
              <a:custGeom>
                <a:avLst/>
                <a:gdLst>
                  <a:gd name="T0" fmla="*/ 0 w 5"/>
                  <a:gd name="T1" fmla="*/ 0 h 5"/>
                  <a:gd name="T2" fmla="*/ 0 w 5"/>
                  <a:gd name="T3" fmla="*/ 3 h 5"/>
                  <a:gd name="T4" fmla="*/ 3 w 5"/>
                  <a:gd name="T5" fmla="*/ 5 h 5"/>
                  <a:gd name="T6" fmla="*/ 5 w 5"/>
                  <a:gd name="T7" fmla="*/ 2 h 5"/>
                  <a:gd name="T8" fmla="*/ 1 w 5"/>
                  <a:gd name="T9" fmla="*/ 0 h 5"/>
                  <a:gd name="T10" fmla="*/ 0 w 5"/>
                  <a:gd name="T11" fmla="*/ 0 h 5"/>
                </a:gdLst>
                <a:ahLst/>
                <a:cxnLst>
                  <a:cxn ang="0">
                    <a:pos x="T0" y="T1"/>
                  </a:cxn>
                  <a:cxn ang="0">
                    <a:pos x="T2" y="T3"/>
                  </a:cxn>
                  <a:cxn ang="0">
                    <a:pos x="T4" y="T5"/>
                  </a:cxn>
                  <a:cxn ang="0">
                    <a:pos x="T6" y="T7"/>
                  </a:cxn>
                  <a:cxn ang="0">
                    <a:pos x="T8" y="T9"/>
                  </a:cxn>
                  <a:cxn ang="0">
                    <a:pos x="T10" y="T11"/>
                  </a:cxn>
                </a:cxnLst>
                <a:rect l="0" t="0" r="r" b="b"/>
                <a:pathLst>
                  <a:path w="5" h="5">
                    <a:moveTo>
                      <a:pt x="0" y="0"/>
                    </a:moveTo>
                    <a:lnTo>
                      <a:pt x="0" y="3"/>
                    </a:lnTo>
                    <a:lnTo>
                      <a:pt x="3" y="5"/>
                    </a:lnTo>
                    <a:lnTo>
                      <a:pt x="5" y="2"/>
                    </a:lnTo>
                    <a:lnTo>
                      <a:pt x="1" y="0"/>
                    </a:lnTo>
                    <a:lnTo>
                      <a:pt x="0"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0" name="Freeform 657">
                <a:extLst>
                  <a:ext uri="{FF2B5EF4-FFF2-40B4-BE49-F238E27FC236}">
                    <a16:creationId xmlns:a16="http://schemas.microsoft.com/office/drawing/2014/main" id="{8EA6FBC6-07A7-4A25-BAAD-2B7D76105922}"/>
                  </a:ext>
                </a:extLst>
              </p:cNvPr>
              <p:cNvSpPr>
                <a:spLocks/>
              </p:cNvSpPr>
              <p:nvPr/>
            </p:nvSpPr>
            <p:spPr bwMode="auto">
              <a:xfrm>
                <a:off x="5813" y="2310"/>
                <a:ext cx="2" cy="7"/>
              </a:xfrm>
              <a:custGeom>
                <a:avLst/>
                <a:gdLst>
                  <a:gd name="T0" fmla="*/ 2 w 2"/>
                  <a:gd name="T1" fmla="*/ 4 h 7"/>
                  <a:gd name="T2" fmla="*/ 2 w 2"/>
                  <a:gd name="T3" fmla="*/ 0 h 7"/>
                  <a:gd name="T4" fmla="*/ 2 w 2"/>
                  <a:gd name="T5" fmla="*/ 0 h 7"/>
                  <a:gd name="T6" fmla="*/ 2 w 2"/>
                  <a:gd name="T7" fmla="*/ 0 h 7"/>
                  <a:gd name="T8" fmla="*/ 0 w 2"/>
                  <a:gd name="T9" fmla="*/ 0 h 7"/>
                  <a:gd name="T10" fmla="*/ 0 w 2"/>
                  <a:gd name="T11" fmla="*/ 4 h 7"/>
                  <a:gd name="T12" fmla="*/ 0 w 2"/>
                  <a:gd name="T13" fmla="*/ 7 h 7"/>
                  <a:gd name="T14" fmla="*/ 2 w 2"/>
                  <a:gd name="T15" fmla="*/ 4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7">
                    <a:moveTo>
                      <a:pt x="2" y="4"/>
                    </a:moveTo>
                    <a:lnTo>
                      <a:pt x="2" y="0"/>
                    </a:lnTo>
                    <a:lnTo>
                      <a:pt x="2" y="0"/>
                    </a:lnTo>
                    <a:lnTo>
                      <a:pt x="2" y="0"/>
                    </a:lnTo>
                    <a:lnTo>
                      <a:pt x="0" y="0"/>
                    </a:lnTo>
                    <a:lnTo>
                      <a:pt x="0" y="4"/>
                    </a:lnTo>
                    <a:lnTo>
                      <a:pt x="0" y="7"/>
                    </a:lnTo>
                    <a:lnTo>
                      <a:pt x="2" y="4"/>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1" name="Freeform 658">
                <a:extLst>
                  <a:ext uri="{FF2B5EF4-FFF2-40B4-BE49-F238E27FC236}">
                    <a16:creationId xmlns:a16="http://schemas.microsoft.com/office/drawing/2014/main" id="{3E797FEE-1E75-4BA5-84F6-43392B564F3E}"/>
                  </a:ext>
                </a:extLst>
              </p:cNvPr>
              <p:cNvSpPr>
                <a:spLocks/>
              </p:cNvSpPr>
              <p:nvPr/>
            </p:nvSpPr>
            <p:spPr bwMode="auto">
              <a:xfrm>
                <a:off x="5813" y="2293"/>
                <a:ext cx="30" cy="52"/>
              </a:xfrm>
              <a:custGeom>
                <a:avLst/>
                <a:gdLst>
                  <a:gd name="T0" fmla="*/ 30 w 30"/>
                  <a:gd name="T1" fmla="*/ 32 h 52"/>
                  <a:gd name="T2" fmla="*/ 30 w 30"/>
                  <a:gd name="T3" fmla="*/ 30 h 52"/>
                  <a:gd name="T4" fmla="*/ 30 w 30"/>
                  <a:gd name="T5" fmla="*/ 29 h 52"/>
                  <a:gd name="T6" fmla="*/ 29 w 30"/>
                  <a:gd name="T7" fmla="*/ 27 h 52"/>
                  <a:gd name="T8" fmla="*/ 26 w 30"/>
                  <a:gd name="T9" fmla="*/ 21 h 52"/>
                  <a:gd name="T10" fmla="*/ 24 w 30"/>
                  <a:gd name="T11" fmla="*/ 16 h 52"/>
                  <a:gd name="T12" fmla="*/ 22 w 30"/>
                  <a:gd name="T13" fmla="*/ 16 h 52"/>
                  <a:gd name="T14" fmla="*/ 22 w 30"/>
                  <a:gd name="T15" fmla="*/ 16 h 52"/>
                  <a:gd name="T16" fmla="*/ 19 w 30"/>
                  <a:gd name="T17" fmla="*/ 16 h 52"/>
                  <a:gd name="T18" fmla="*/ 22 w 30"/>
                  <a:gd name="T19" fmla="*/ 14 h 52"/>
                  <a:gd name="T20" fmla="*/ 22 w 30"/>
                  <a:gd name="T21" fmla="*/ 13 h 52"/>
                  <a:gd name="T22" fmla="*/ 21 w 30"/>
                  <a:gd name="T23" fmla="*/ 13 h 52"/>
                  <a:gd name="T24" fmla="*/ 19 w 30"/>
                  <a:gd name="T25" fmla="*/ 9 h 52"/>
                  <a:gd name="T26" fmla="*/ 18 w 30"/>
                  <a:gd name="T27" fmla="*/ 9 h 52"/>
                  <a:gd name="T28" fmla="*/ 16 w 30"/>
                  <a:gd name="T29" fmla="*/ 6 h 52"/>
                  <a:gd name="T30" fmla="*/ 16 w 30"/>
                  <a:gd name="T31" fmla="*/ 5 h 52"/>
                  <a:gd name="T32" fmla="*/ 16 w 30"/>
                  <a:gd name="T33" fmla="*/ 3 h 52"/>
                  <a:gd name="T34" fmla="*/ 11 w 30"/>
                  <a:gd name="T35" fmla="*/ 1 h 52"/>
                  <a:gd name="T36" fmla="*/ 11 w 30"/>
                  <a:gd name="T37" fmla="*/ 3 h 52"/>
                  <a:gd name="T38" fmla="*/ 10 w 30"/>
                  <a:gd name="T39" fmla="*/ 3 h 52"/>
                  <a:gd name="T40" fmla="*/ 10 w 30"/>
                  <a:gd name="T41" fmla="*/ 1 h 52"/>
                  <a:gd name="T42" fmla="*/ 6 w 30"/>
                  <a:gd name="T43" fmla="*/ 0 h 52"/>
                  <a:gd name="T44" fmla="*/ 6 w 30"/>
                  <a:gd name="T45" fmla="*/ 1 h 52"/>
                  <a:gd name="T46" fmla="*/ 6 w 30"/>
                  <a:gd name="T47" fmla="*/ 1 h 52"/>
                  <a:gd name="T48" fmla="*/ 6 w 30"/>
                  <a:gd name="T49" fmla="*/ 3 h 52"/>
                  <a:gd name="T50" fmla="*/ 5 w 30"/>
                  <a:gd name="T51" fmla="*/ 3 h 52"/>
                  <a:gd name="T52" fmla="*/ 6 w 30"/>
                  <a:gd name="T53" fmla="*/ 3 h 52"/>
                  <a:gd name="T54" fmla="*/ 6 w 30"/>
                  <a:gd name="T55" fmla="*/ 6 h 52"/>
                  <a:gd name="T56" fmla="*/ 5 w 30"/>
                  <a:gd name="T57" fmla="*/ 8 h 52"/>
                  <a:gd name="T58" fmla="*/ 3 w 30"/>
                  <a:gd name="T59" fmla="*/ 8 h 52"/>
                  <a:gd name="T60" fmla="*/ 2 w 30"/>
                  <a:gd name="T61" fmla="*/ 6 h 52"/>
                  <a:gd name="T62" fmla="*/ 0 w 30"/>
                  <a:gd name="T63" fmla="*/ 6 h 52"/>
                  <a:gd name="T64" fmla="*/ 0 w 30"/>
                  <a:gd name="T65" fmla="*/ 6 h 52"/>
                  <a:gd name="T66" fmla="*/ 2 w 30"/>
                  <a:gd name="T67" fmla="*/ 8 h 52"/>
                  <a:gd name="T68" fmla="*/ 3 w 30"/>
                  <a:gd name="T69" fmla="*/ 9 h 52"/>
                  <a:gd name="T70" fmla="*/ 2 w 30"/>
                  <a:gd name="T71" fmla="*/ 9 h 52"/>
                  <a:gd name="T72" fmla="*/ 3 w 30"/>
                  <a:gd name="T73" fmla="*/ 13 h 52"/>
                  <a:gd name="T74" fmla="*/ 3 w 30"/>
                  <a:gd name="T75" fmla="*/ 16 h 52"/>
                  <a:gd name="T76" fmla="*/ 2 w 30"/>
                  <a:gd name="T77" fmla="*/ 17 h 52"/>
                  <a:gd name="T78" fmla="*/ 2 w 30"/>
                  <a:gd name="T79" fmla="*/ 24 h 52"/>
                  <a:gd name="T80" fmla="*/ 2 w 30"/>
                  <a:gd name="T81" fmla="*/ 25 h 52"/>
                  <a:gd name="T82" fmla="*/ 2 w 30"/>
                  <a:gd name="T83" fmla="*/ 27 h 52"/>
                  <a:gd name="T84" fmla="*/ 2 w 30"/>
                  <a:gd name="T85" fmla="*/ 32 h 52"/>
                  <a:gd name="T86" fmla="*/ 2 w 30"/>
                  <a:gd name="T87" fmla="*/ 33 h 52"/>
                  <a:gd name="T88" fmla="*/ 3 w 30"/>
                  <a:gd name="T89" fmla="*/ 40 h 52"/>
                  <a:gd name="T90" fmla="*/ 6 w 30"/>
                  <a:gd name="T91" fmla="*/ 48 h 52"/>
                  <a:gd name="T92" fmla="*/ 8 w 30"/>
                  <a:gd name="T93" fmla="*/ 51 h 52"/>
                  <a:gd name="T94" fmla="*/ 11 w 30"/>
                  <a:gd name="T95" fmla="*/ 52 h 52"/>
                  <a:gd name="T96" fmla="*/ 14 w 30"/>
                  <a:gd name="T97" fmla="*/ 52 h 52"/>
                  <a:gd name="T98" fmla="*/ 19 w 30"/>
                  <a:gd name="T99" fmla="*/ 51 h 52"/>
                  <a:gd name="T100" fmla="*/ 22 w 30"/>
                  <a:gd name="T101" fmla="*/ 51 h 52"/>
                  <a:gd name="T102" fmla="*/ 27 w 30"/>
                  <a:gd name="T103" fmla="*/ 46 h 52"/>
                  <a:gd name="T104" fmla="*/ 30 w 30"/>
                  <a:gd name="T105" fmla="*/ 41 h 52"/>
                  <a:gd name="T106" fmla="*/ 30 w 30"/>
                  <a:gd name="T107" fmla="*/ 40 h 52"/>
                  <a:gd name="T108" fmla="*/ 30 w 30"/>
                  <a:gd name="T109" fmla="*/ 37 h 52"/>
                  <a:gd name="T110" fmla="*/ 30 w 30"/>
                  <a:gd name="T111" fmla="*/ 37 h 52"/>
                  <a:gd name="T112" fmla="*/ 30 w 30"/>
                  <a:gd name="T113" fmla="*/ 3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 h="52">
                    <a:moveTo>
                      <a:pt x="30" y="32"/>
                    </a:moveTo>
                    <a:lnTo>
                      <a:pt x="30" y="30"/>
                    </a:lnTo>
                    <a:lnTo>
                      <a:pt x="30" y="29"/>
                    </a:lnTo>
                    <a:lnTo>
                      <a:pt x="29" y="27"/>
                    </a:lnTo>
                    <a:lnTo>
                      <a:pt x="26" y="21"/>
                    </a:lnTo>
                    <a:lnTo>
                      <a:pt x="24" y="16"/>
                    </a:lnTo>
                    <a:lnTo>
                      <a:pt x="22" y="16"/>
                    </a:lnTo>
                    <a:lnTo>
                      <a:pt x="22" y="16"/>
                    </a:lnTo>
                    <a:lnTo>
                      <a:pt x="19" y="16"/>
                    </a:lnTo>
                    <a:lnTo>
                      <a:pt x="22" y="14"/>
                    </a:lnTo>
                    <a:lnTo>
                      <a:pt x="22" y="13"/>
                    </a:lnTo>
                    <a:lnTo>
                      <a:pt x="21" y="13"/>
                    </a:lnTo>
                    <a:lnTo>
                      <a:pt x="19" y="9"/>
                    </a:lnTo>
                    <a:lnTo>
                      <a:pt x="18" y="9"/>
                    </a:lnTo>
                    <a:lnTo>
                      <a:pt x="16" y="6"/>
                    </a:lnTo>
                    <a:lnTo>
                      <a:pt x="16" y="5"/>
                    </a:lnTo>
                    <a:lnTo>
                      <a:pt x="16" y="3"/>
                    </a:lnTo>
                    <a:lnTo>
                      <a:pt x="11" y="1"/>
                    </a:lnTo>
                    <a:lnTo>
                      <a:pt x="11" y="3"/>
                    </a:lnTo>
                    <a:lnTo>
                      <a:pt x="10" y="3"/>
                    </a:lnTo>
                    <a:lnTo>
                      <a:pt x="10" y="1"/>
                    </a:lnTo>
                    <a:lnTo>
                      <a:pt x="6" y="0"/>
                    </a:lnTo>
                    <a:lnTo>
                      <a:pt x="6" y="1"/>
                    </a:lnTo>
                    <a:lnTo>
                      <a:pt x="6" y="1"/>
                    </a:lnTo>
                    <a:lnTo>
                      <a:pt x="6" y="3"/>
                    </a:lnTo>
                    <a:lnTo>
                      <a:pt x="5" y="3"/>
                    </a:lnTo>
                    <a:lnTo>
                      <a:pt x="6" y="3"/>
                    </a:lnTo>
                    <a:lnTo>
                      <a:pt x="6" y="6"/>
                    </a:lnTo>
                    <a:lnTo>
                      <a:pt x="5" y="8"/>
                    </a:lnTo>
                    <a:lnTo>
                      <a:pt x="3" y="8"/>
                    </a:lnTo>
                    <a:lnTo>
                      <a:pt x="2" y="6"/>
                    </a:lnTo>
                    <a:lnTo>
                      <a:pt x="0" y="6"/>
                    </a:lnTo>
                    <a:lnTo>
                      <a:pt x="0" y="6"/>
                    </a:lnTo>
                    <a:lnTo>
                      <a:pt x="2" y="8"/>
                    </a:lnTo>
                    <a:lnTo>
                      <a:pt x="3" y="9"/>
                    </a:lnTo>
                    <a:lnTo>
                      <a:pt x="2" y="9"/>
                    </a:lnTo>
                    <a:lnTo>
                      <a:pt x="3" y="13"/>
                    </a:lnTo>
                    <a:lnTo>
                      <a:pt x="3" y="16"/>
                    </a:lnTo>
                    <a:lnTo>
                      <a:pt x="2" y="17"/>
                    </a:lnTo>
                    <a:lnTo>
                      <a:pt x="2" y="24"/>
                    </a:lnTo>
                    <a:lnTo>
                      <a:pt x="2" y="25"/>
                    </a:lnTo>
                    <a:lnTo>
                      <a:pt x="2" y="27"/>
                    </a:lnTo>
                    <a:lnTo>
                      <a:pt x="2" y="32"/>
                    </a:lnTo>
                    <a:lnTo>
                      <a:pt x="2" y="33"/>
                    </a:lnTo>
                    <a:lnTo>
                      <a:pt x="3" y="40"/>
                    </a:lnTo>
                    <a:lnTo>
                      <a:pt x="6" y="48"/>
                    </a:lnTo>
                    <a:lnTo>
                      <a:pt x="8" y="51"/>
                    </a:lnTo>
                    <a:lnTo>
                      <a:pt x="11" y="52"/>
                    </a:lnTo>
                    <a:lnTo>
                      <a:pt x="14" y="52"/>
                    </a:lnTo>
                    <a:lnTo>
                      <a:pt x="19" y="51"/>
                    </a:lnTo>
                    <a:lnTo>
                      <a:pt x="22" y="51"/>
                    </a:lnTo>
                    <a:lnTo>
                      <a:pt x="27" y="46"/>
                    </a:lnTo>
                    <a:lnTo>
                      <a:pt x="30" y="41"/>
                    </a:lnTo>
                    <a:lnTo>
                      <a:pt x="30" y="40"/>
                    </a:lnTo>
                    <a:lnTo>
                      <a:pt x="30" y="37"/>
                    </a:lnTo>
                    <a:lnTo>
                      <a:pt x="30" y="37"/>
                    </a:lnTo>
                    <a:lnTo>
                      <a:pt x="30" y="32"/>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2" name="Freeform 659">
                <a:extLst>
                  <a:ext uri="{FF2B5EF4-FFF2-40B4-BE49-F238E27FC236}">
                    <a16:creationId xmlns:a16="http://schemas.microsoft.com/office/drawing/2014/main" id="{F7B208AD-07ED-46B5-AC7A-65094B88D88D}"/>
                  </a:ext>
                </a:extLst>
              </p:cNvPr>
              <p:cNvSpPr>
                <a:spLocks/>
              </p:cNvSpPr>
              <p:nvPr/>
            </p:nvSpPr>
            <p:spPr bwMode="auto">
              <a:xfrm>
                <a:off x="5815" y="2288"/>
                <a:ext cx="4" cy="5"/>
              </a:xfrm>
              <a:custGeom>
                <a:avLst/>
                <a:gdLst>
                  <a:gd name="T0" fmla="*/ 4 w 4"/>
                  <a:gd name="T1" fmla="*/ 0 h 5"/>
                  <a:gd name="T2" fmla="*/ 4 w 4"/>
                  <a:gd name="T3" fmla="*/ 0 h 5"/>
                  <a:gd name="T4" fmla="*/ 0 w 4"/>
                  <a:gd name="T5" fmla="*/ 0 h 5"/>
                  <a:gd name="T6" fmla="*/ 0 w 4"/>
                  <a:gd name="T7" fmla="*/ 2 h 5"/>
                  <a:gd name="T8" fmla="*/ 3 w 4"/>
                  <a:gd name="T9" fmla="*/ 5 h 5"/>
                  <a:gd name="T10" fmla="*/ 3 w 4"/>
                  <a:gd name="T11" fmla="*/ 3 h 5"/>
                  <a:gd name="T12" fmla="*/ 4 w 4"/>
                  <a:gd name="T13" fmla="*/ 3 h 5"/>
                  <a:gd name="T14" fmla="*/ 4 w 4"/>
                  <a:gd name="T15" fmla="*/ 0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5">
                    <a:moveTo>
                      <a:pt x="4" y="0"/>
                    </a:moveTo>
                    <a:lnTo>
                      <a:pt x="4" y="0"/>
                    </a:lnTo>
                    <a:lnTo>
                      <a:pt x="0" y="0"/>
                    </a:lnTo>
                    <a:lnTo>
                      <a:pt x="0" y="2"/>
                    </a:lnTo>
                    <a:lnTo>
                      <a:pt x="3" y="5"/>
                    </a:lnTo>
                    <a:lnTo>
                      <a:pt x="3" y="3"/>
                    </a:lnTo>
                    <a:lnTo>
                      <a:pt x="4" y="3"/>
                    </a:lnTo>
                    <a:lnTo>
                      <a:pt x="4"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3" name="Freeform 660">
                <a:extLst>
                  <a:ext uri="{FF2B5EF4-FFF2-40B4-BE49-F238E27FC236}">
                    <a16:creationId xmlns:a16="http://schemas.microsoft.com/office/drawing/2014/main" id="{AE89A36F-6E75-4C55-8B76-C60665F23B9C}"/>
                  </a:ext>
                </a:extLst>
              </p:cNvPr>
              <p:cNvSpPr>
                <a:spLocks/>
              </p:cNvSpPr>
              <p:nvPr/>
            </p:nvSpPr>
            <p:spPr bwMode="auto">
              <a:xfrm>
                <a:off x="5819" y="2290"/>
                <a:ext cx="8" cy="4"/>
              </a:xfrm>
              <a:custGeom>
                <a:avLst/>
                <a:gdLst>
                  <a:gd name="T0" fmla="*/ 0 w 8"/>
                  <a:gd name="T1" fmla="*/ 1 h 4"/>
                  <a:gd name="T2" fmla="*/ 4 w 8"/>
                  <a:gd name="T3" fmla="*/ 3 h 4"/>
                  <a:gd name="T4" fmla="*/ 5 w 8"/>
                  <a:gd name="T5" fmla="*/ 4 h 4"/>
                  <a:gd name="T6" fmla="*/ 7 w 8"/>
                  <a:gd name="T7" fmla="*/ 4 h 4"/>
                  <a:gd name="T8" fmla="*/ 8 w 8"/>
                  <a:gd name="T9" fmla="*/ 4 h 4"/>
                  <a:gd name="T10" fmla="*/ 8 w 8"/>
                  <a:gd name="T11" fmla="*/ 4 h 4"/>
                  <a:gd name="T12" fmla="*/ 5 w 8"/>
                  <a:gd name="T13" fmla="*/ 1 h 4"/>
                  <a:gd name="T14" fmla="*/ 5 w 8"/>
                  <a:gd name="T15" fmla="*/ 0 h 4"/>
                  <a:gd name="T16" fmla="*/ 2 w 8"/>
                  <a:gd name="T17" fmla="*/ 0 h 4"/>
                  <a:gd name="T18" fmla="*/ 2 w 8"/>
                  <a:gd name="T19" fmla="*/ 0 h 4"/>
                  <a:gd name="T20" fmla="*/ 4 w 8"/>
                  <a:gd name="T21" fmla="*/ 1 h 4"/>
                  <a:gd name="T22" fmla="*/ 2 w 8"/>
                  <a:gd name="T23" fmla="*/ 1 h 4"/>
                  <a:gd name="T24" fmla="*/ 0 w 8"/>
                  <a:gd name="T25"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4">
                    <a:moveTo>
                      <a:pt x="0" y="1"/>
                    </a:moveTo>
                    <a:lnTo>
                      <a:pt x="4" y="3"/>
                    </a:lnTo>
                    <a:lnTo>
                      <a:pt x="5" y="4"/>
                    </a:lnTo>
                    <a:lnTo>
                      <a:pt x="7" y="4"/>
                    </a:lnTo>
                    <a:lnTo>
                      <a:pt x="8" y="4"/>
                    </a:lnTo>
                    <a:lnTo>
                      <a:pt x="8" y="4"/>
                    </a:lnTo>
                    <a:lnTo>
                      <a:pt x="5" y="1"/>
                    </a:lnTo>
                    <a:lnTo>
                      <a:pt x="5" y="0"/>
                    </a:lnTo>
                    <a:lnTo>
                      <a:pt x="2" y="0"/>
                    </a:lnTo>
                    <a:lnTo>
                      <a:pt x="2" y="0"/>
                    </a:lnTo>
                    <a:lnTo>
                      <a:pt x="4" y="1"/>
                    </a:lnTo>
                    <a:lnTo>
                      <a:pt x="2" y="1"/>
                    </a:lnTo>
                    <a:lnTo>
                      <a:pt x="0" y="1"/>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4" name="Freeform 661">
                <a:extLst>
                  <a:ext uri="{FF2B5EF4-FFF2-40B4-BE49-F238E27FC236}">
                    <a16:creationId xmlns:a16="http://schemas.microsoft.com/office/drawing/2014/main" id="{8129AFE7-4D2C-47BC-AA0D-9E658BBA65DC}"/>
                  </a:ext>
                </a:extLst>
              </p:cNvPr>
              <p:cNvSpPr>
                <a:spLocks/>
              </p:cNvSpPr>
              <p:nvPr/>
            </p:nvSpPr>
            <p:spPr bwMode="auto">
              <a:xfrm>
                <a:off x="5639" y="1928"/>
                <a:ext cx="394" cy="386"/>
              </a:xfrm>
              <a:custGeom>
                <a:avLst/>
                <a:gdLst>
                  <a:gd name="T0" fmla="*/ 278 w 394"/>
                  <a:gd name="T1" fmla="*/ 140 h 386"/>
                  <a:gd name="T2" fmla="*/ 284 w 394"/>
                  <a:gd name="T3" fmla="*/ 119 h 386"/>
                  <a:gd name="T4" fmla="*/ 276 w 394"/>
                  <a:gd name="T5" fmla="*/ 105 h 386"/>
                  <a:gd name="T6" fmla="*/ 284 w 394"/>
                  <a:gd name="T7" fmla="*/ 108 h 386"/>
                  <a:gd name="T8" fmla="*/ 297 w 394"/>
                  <a:gd name="T9" fmla="*/ 119 h 386"/>
                  <a:gd name="T10" fmla="*/ 324 w 394"/>
                  <a:gd name="T11" fmla="*/ 126 h 386"/>
                  <a:gd name="T12" fmla="*/ 327 w 394"/>
                  <a:gd name="T13" fmla="*/ 142 h 386"/>
                  <a:gd name="T14" fmla="*/ 321 w 394"/>
                  <a:gd name="T15" fmla="*/ 153 h 386"/>
                  <a:gd name="T16" fmla="*/ 329 w 394"/>
                  <a:gd name="T17" fmla="*/ 154 h 386"/>
                  <a:gd name="T18" fmla="*/ 337 w 394"/>
                  <a:gd name="T19" fmla="*/ 162 h 386"/>
                  <a:gd name="T20" fmla="*/ 343 w 394"/>
                  <a:gd name="T21" fmla="*/ 178 h 386"/>
                  <a:gd name="T22" fmla="*/ 351 w 394"/>
                  <a:gd name="T23" fmla="*/ 156 h 386"/>
                  <a:gd name="T24" fmla="*/ 362 w 394"/>
                  <a:gd name="T25" fmla="*/ 126 h 386"/>
                  <a:gd name="T26" fmla="*/ 380 w 394"/>
                  <a:gd name="T27" fmla="*/ 91 h 386"/>
                  <a:gd name="T28" fmla="*/ 394 w 394"/>
                  <a:gd name="T29" fmla="*/ 78 h 386"/>
                  <a:gd name="T30" fmla="*/ 383 w 394"/>
                  <a:gd name="T31" fmla="*/ 63 h 386"/>
                  <a:gd name="T32" fmla="*/ 368 w 394"/>
                  <a:gd name="T33" fmla="*/ 59 h 386"/>
                  <a:gd name="T34" fmla="*/ 348 w 394"/>
                  <a:gd name="T35" fmla="*/ 68 h 386"/>
                  <a:gd name="T36" fmla="*/ 327 w 394"/>
                  <a:gd name="T37" fmla="*/ 83 h 386"/>
                  <a:gd name="T38" fmla="*/ 316 w 394"/>
                  <a:gd name="T39" fmla="*/ 100 h 386"/>
                  <a:gd name="T40" fmla="*/ 281 w 394"/>
                  <a:gd name="T41" fmla="*/ 100 h 386"/>
                  <a:gd name="T42" fmla="*/ 270 w 394"/>
                  <a:gd name="T43" fmla="*/ 84 h 386"/>
                  <a:gd name="T44" fmla="*/ 241 w 394"/>
                  <a:gd name="T45" fmla="*/ 102 h 386"/>
                  <a:gd name="T46" fmla="*/ 198 w 394"/>
                  <a:gd name="T47" fmla="*/ 94 h 386"/>
                  <a:gd name="T48" fmla="*/ 160 w 394"/>
                  <a:gd name="T49" fmla="*/ 75 h 386"/>
                  <a:gd name="T50" fmla="*/ 158 w 394"/>
                  <a:gd name="T51" fmla="*/ 44 h 386"/>
                  <a:gd name="T52" fmla="*/ 137 w 394"/>
                  <a:gd name="T53" fmla="*/ 36 h 386"/>
                  <a:gd name="T54" fmla="*/ 128 w 394"/>
                  <a:gd name="T55" fmla="*/ 16 h 386"/>
                  <a:gd name="T56" fmla="*/ 101 w 394"/>
                  <a:gd name="T57" fmla="*/ 0 h 386"/>
                  <a:gd name="T58" fmla="*/ 75 w 394"/>
                  <a:gd name="T59" fmla="*/ 19 h 386"/>
                  <a:gd name="T60" fmla="*/ 66 w 394"/>
                  <a:gd name="T61" fmla="*/ 49 h 386"/>
                  <a:gd name="T62" fmla="*/ 40 w 394"/>
                  <a:gd name="T63" fmla="*/ 87 h 386"/>
                  <a:gd name="T64" fmla="*/ 13 w 394"/>
                  <a:gd name="T65" fmla="*/ 97 h 386"/>
                  <a:gd name="T66" fmla="*/ 20 w 394"/>
                  <a:gd name="T67" fmla="*/ 114 h 386"/>
                  <a:gd name="T68" fmla="*/ 35 w 394"/>
                  <a:gd name="T69" fmla="*/ 142 h 386"/>
                  <a:gd name="T70" fmla="*/ 8 w 394"/>
                  <a:gd name="T71" fmla="*/ 146 h 386"/>
                  <a:gd name="T72" fmla="*/ 2 w 394"/>
                  <a:gd name="T73" fmla="*/ 158 h 386"/>
                  <a:gd name="T74" fmla="*/ 29 w 394"/>
                  <a:gd name="T75" fmla="*/ 162 h 386"/>
                  <a:gd name="T76" fmla="*/ 18 w 394"/>
                  <a:gd name="T77" fmla="*/ 175 h 386"/>
                  <a:gd name="T78" fmla="*/ 10 w 394"/>
                  <a:gd name="T79" fmla="*/ 177 h 386"/>
                  <a:gd name="T80" fmla="*/ 50 w 394"/>
                  <a:gd name="T81" fmla="*/ 194 h 386"/>
                  <a:gd name="T82" fmla="*/ 59 w 394"/>
                  <a:gd name="T83" fmla="*/ 173 h 386"/>
                  <a:gd name="T84" fmla="*/ 61 w 394"/>
                  <a:gd name="T85" fmla="*/ 181 h 386"/>
                  <a:gd name="T86" fmla="*/ 66 w 394"/>
                  <a:gd name="T87" fmla="*/ 196 h 386"/>
                  <a:gd name="T88" fmla="*/ 71 w 394"/>
                  <a:gd name="T89" fmla="*/ 226 h 386"/>
                  <a:gd name="T90" fmla="*/ 79 w 394"/>
                  <a:gd name="T91" fmla="*/ 264 h 386"/>
                  <a:gd name="T92" fmla="*/ 94 w 394"/>
                  <a:gd name="T93" fmla="*/ 291 h 386"/>
                  <a:gd name="T94" fmla="*/ 106 w 394"/>
                  <a:gd name="T95" fmla="*/ 322 h 386"/>
                  <a:gd name="T96" fmla="*/ 122 w 394"/>
                  <a:gd name="T97" fmla="*/ 350 h 386"/>
                  <a:gd name="T98" fmla="*/ 152 w 394"/>
                  <a:gd name="T99" fmla="*/ 379 h 386"/>
                  <a:gd name="T100" fmla="*/ 168 w 394"/>
                  <a:gd name="T101" fmla="*/ 371 h 386"/>
                  <a:gd name="T102" fmla="*/ 173 w 394"/>
                  <a:gd name="T103" fmla="*/ 354 h 386"/>
                  <a:gd name="T104" fmla="*/ 180 w 394"/>
                  <a:gd name="T105" fmla="*/ 309 h 386"/>
                  <a:gd name="T106" fmla="*/ 184 w 394"/>
                  <a:gd name="T107" fmla="*/ 271 h 386"/>
                  <a:gd name="T108" fmla="*/ 204 w 394"/>
                  <a:gd name="T109" fmla="*/ 255 h 386"/>
                  <a:gd name="T110" fmla="*/ 243 w 394"/>
                  <a:gd name="T111" fmla="*/ 215 h 386"/>
                  <a:gd name="T112" fmla="*/ 247 w 394"/>
                  <a:gd name="T113" fmla="*/ 213 h 386"/>
                  <a:gd name="T114" fmla="*/ 263 w 394"/>
                  <a:gd name="T115" fmla="*/ 196 h 386"/>
                  <a:gd name="T116" fmla="*/ 278 w 394"/>
                  <a:gd name="T117" fmla="*/ 175 h 386"/>
                  <a:gd name="T118" fmla="*/ 282 w 394"/>
                  <a:gd name="T119" fmla="*/ 181 h 386"/>
                  <a:gd name="T120" fmla="*/ 289 w 394"/>
                  <a:gd name="T121" fmla="*/ 183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94" h="386">
                    <a:moveTo>
                      <a:pt x="290" y="170"/>
                    </a:moveTo>
                    <a:lnTo>
                      <a:pt x="290" y="167"/>
                    </a:lnTo>
                    <a:lnTo>
                      <a:pt x="286" y="161"/>
                    </a:lnTo>
                    <a:lnTo>
                      <a:pt x="286" y="158"/>
                    </a:lnTo>
                    <a:lnTo>
                      <a:pt x="286" y="154"/>
                    </a:lnTo>
                    <a:lnTo>
                      <a:pt x="286" y="151"/>
                    </a:lnTo>
                    <a:lnTo>
                      <a:pt x="286" y="146"/>
                    </a:lnTo>
                    <a:lnTo>
                      <a:pt x="281" y="142"/>
                    </a:lnTo>
                    <a:lnTo>
                      <a:pt x="278" y="140"/>
                    </a:lnTo>
                    <a:lnTo>
                      <a:pt x="274" y="137"/>
                    </a:lnTo>
                    <a:lnTo>
                      <a:pt x="274" y="132"/>
                    </a:lnTo>
                    <a:lnTo>
                      <a:pt x="278" y="130"/>
                    </a:lnTo>
                    <a:lnTo>
                      <a:pt x="279" y="127"/>
                    </a:lnTo>
                    <a:lnTo>
                      <a:pt x="281" y="126"/>
                    </a:lnTo>
                    <a:lnTo>
                      <a:pt x="282" y="126"/>
                    </a:lnTo>
                    <a:lnTo>
                      <a:pt x="284" y="126"/>
                    </a:lnTo>
                    <a:lnTo>
                      <a:pt x="284" y="121"/>
                    </a:lnTo>
                    <a:lnTo>
                      <a:pt x="284" y="119"/>
                    </a:lnTo>
                    <a:lnTo>
                      <a:pt x="281" y="119"/>
                    </a:lnTo>
                    <a:lnTo>
                      <a:pt x="278" y="121"/>
                    </a:lnTo>
                    <a:lnTo>
                      <a:pt x="271" y="118"/>
                    </a:lnTo>
                    <a:lnTo>
                      <a:pt x="271" y="114"/>
                    </a:lnTo>
                    <a:lnTo>
                      <a:pt x="274" y="111"/>
                    </a:lnTo>
                    <a:lnTo>
                      <a:pt x="276" y="108"/>
                    </a:lnTo>
                    <a:lnTo>
                      <a:pt x="274" y="106"/>
                    </a:lnTo>
                    <a:lnTo>
                      <a:pt x="274" y="105"/>
                    </a:lnTo>
                    <a:lnTo>
                      <a:pt x="276" y="105"/>
                    </a:lnTo>
                    <a:lnTo>
                      <a:pt x="276" y="103"/>
                    </a:lnTo>
                    <a:lnTo>
                      <a:pt x="278" y="105"/>
                    </a:lnTo>
                    <a:lnTo>
                      <a:pt x="279" y="106"/>
                    </a:lnTo>
                    <a:lnTo>
                      <a:pt x="279" y="108"/>
                    </a:lnTo>
                    <a:lnTo>
                      <a:pt x="281" y="110"/>
                    </a:lnTo>
                    <a:lnTo>
                      <a:pt x="284" y="111"/>
                    </a:lnTo>
                    <a:lnTo>
                      <a:pt x="286" y="110"/>
                    </a:lnTo>
                    <a:lnTo>
                      <a:pt x="284" y="110"/>
                    </a:lnTo>
                    <a:lnTo>
                      <a:pt x="284" y="108"/>
                    </a:lnTo>
                    <a:lnTo>
                      <a:pt x="286" y="108"/>
                    </a:lnTo>
                    <a:lnTo>
                      <a:pt x="287" y="110"/>
                    </a:lnTo>
                    <a:lnTo>
                      <a:pt x="289" y="111"/>
                    </a:lnTo>
                    <a:lnTo>
                      <a:pt x="292" y="111"/>
                    </a:lnTo>
                    <a:lnTo>
                      <a:pt x="292" y="110"/>
                    </a:lnTo>
                    <a:lnTo>
                      <a:pt x="294" y="110"/>
                    </a:lnTo>
                    <a:lnTo>
                      <a:pt x="295" y="113"/>
                    </a:lnTo>
                    <a:lnTo>
                      <a:pt x="295" y="118"/>
                    </a:lnTo>
                    <a:lnTo>
                      <a:pt x="297" y="119"/>
                    </a:lnTo>
                    <a:lnTo>
                      <a:pt x="297" y="122"/>
                    </a:lnTo>
                    <a:lnTo>
                      <a:pt x="297" y="124"/>
                    </a:lnTo>
                    <a:lnTo>
                      <a:pt x="300" y="124"/>
                    </a:lnTo>
                    <a:lnTo>
                      <a:pt x="302" y="124"/>
                    </a:lnTo>
                    <a:lnTo>
                      <a:pt x="305" y="126"/>
                    </a:lnTo>
                    <a:lnTo>
                      <a:pt x="310" y="126"/>
                    </a:lnTo>
                    <a:lnTo>
                      <a:pt x="314" y="126"/>
                    </a:lnTo>
                    <a:lnTo>
                      <a:pt x="319" y="126"/>
                    </a:lnTo>
                    <a:lnTo>
                      <a:pt x="324" y="126"/>
                    </a:lnTo>
                    <a:lnTo>
                      <a:pt x="325" y="126"/>
                    </a:lnTo>
                    <a:lnTo>
                      <a:pt x="327" y="126"/>
                    </a:lnTo>
                    <a:lnTo>
                      <a:pt x="329" y="126"/>
                    </a:lnTo>
                    <a:lnTo>
                      <a:pt x="330" y="129"/>
                    </a:lnTo>
                    <a:lnTo>
                      <a:pt x="332" y="129"/>
                    </a:lnTo>
                    <a:lnTo>
                      <a:pt x="330" y="132"/>
                    </a:lnTo>
                    <a:lnTo>
                      <a:pt x="330" y="135"/>
                    </a:lnTo>
                    <a:lnTo>
                      <a:pt x="329" y="140"/>
                    </a:lnTo>
                    <a:lnTo>
                      <a:pt x="327" y="142"/>
                    </a:lnTo>
                    <a:lnTo>
                      <a:pt x="327" y="143"/>
                    </a:lnTo>
                    <a:lnTo>
                      <a:pt x="325" y="145"/>
                    </a:lnTo>
                    <a:lnTo>
                      <a:pt x="324" y="143"/>
                    </a:lnTo>
                    <a:lnTo>
                      <a:pt x="324" y="143"/>
                    </a:lnTo>
                    <a:lnTo>
                      <a:pt x="321" y="145"/>
                    </a:lnTo>
                    <a:lnTo>
                      <a:pt x="321" y="146"/>
                    </a:lnTo>
                    <a:lnTo>
                      <a:pt x="319" y="148"/>
                    </a:lnTo>
                    <a:lnTo>
                      <a:pt x="319" y="150"/>
                    </a:lnTo>
                    <a:lnTo>
                      <a:pt x="321" y="153"/>
                    </a:lnTo>
                    <a:lnTo>
                      <a:pt x="322" y="154"/>
                    </a:lnTo>
                    <a:lnTo>
                      <a:pt x="322" y="156"/>
                    </a:lnTo>
                    <a:lnTo>
                      <a:pt x="324" y="158"/>
                    </a:lnTo>
                    <a:lnTo>
                      <a:pt x="327" y="161"/>
                    </a:lnTo>
                    <a:lnTo>
                      <a:pt x="329" y="161"/>
                    </a:lnTo>
                    <a:lnTo>
                      <a:pt x="329" y="159"/>
                    </a:lnTo>
                    <a:lnTo>
                      <a:pt x="327" y="158"/>
                    </a:lnTo>
                    <a:lnTo>
                      <a:pt x="329" y="156"/>
                    </a:lnTo>
                    <a:lnTo>
                      <a:pt x="329" y="154"/>
                    </a:lnTo>
                    <a:lnTo>
                      <a:pt x="330" y="153"/>
                    </a:lnTo>
                    <a:lnTo>
                      <a:pt x="329" y="151"/>
                    </a:lnTo>
                    <a:lnTo>
                      <a:pt x="330" y="151"/>
                    </a:lnTo>
                    <a:lnTo>
                      <a:pt x="332" y="151"/>
                    </a:lnTo>
                    <a:lnTo>
                      <a:pt x="335" y="151"/>
                    </a:lnTo>
                    <a:lnTo>
                      <a:pt x="335" y="153"/>
                    </a:lnTo>
                    <a:lnTo>
                      <a:pt x="337" y="154"/>
                    </a:lnTo>
                    <a:lnTo>
                      <a:pt x="337" y="159"/>
                    </a:lnTo>
                    <a:lnTo>
                      <a:pt x="337" y="162"/>
                    </a:lnTo>
                    <a:lnTo>
                      <a:pt x="338" y="164"/>
                    </a:lnTo>
                    <a:lnTo>
                      <a:pt x="340" y="170"/>
                    </a:lnTo>
                    <a:lnTo>
                      <a:pt x="340" y="173"/>
                    </a:lnTo>
                    <a:lnTo>
                      <a:pt x="341" y="175"/>
                    </a:lnTo>
                    <a:lnTo>
                      <a:pt x="341" y="177"/>
                    </a:lnTo>
                    <a:lnTo>
                      <a:pt x="341" y="178"/>
                    </a:lnTo>
                    <a:lnTo>
                      <a:pt x="343" y="178"/>
                    </a:lnTo>
                    <a:lnTo>
                      <a:pt x="343" y="180"/>
                    </a:lnTo>
                    <a:lnTo>
                      <a:pt x="343" y="178"/>
                    </a:lnTo>
                    <a:lnTo>
                      <a:pt x="343" y="175"/>
                    </a:lnTo>
                    <a:lnTo>
                      <a:pt x="345" y="177"/>
                    </a:lnTo>
                    <a:lnTo>
                      <a:pt x="346" y="175"/>
                    </a:lnTo>
                    <a:lnTo>
                      <a:pt x="348" y="170"/>
                    </a:lnTo>
                    <a:lnTo>
                      <a:pt x="348" y="167"/>
                    </a:lnTo>
                    <a:lnTo>
                      <a:pt x="348" y="164"/>
                    </a:lnTo>
                    <a:lnTo>
                      <a:pt x="348" y="161"/>
                    </a:lnTo>
                    <a:lnTo>
                      <a:pt x="351" y="161"/>
                    </a:lnTo>
                    <a:lnTo>
                      <a:pt x="351" y="156"/>
                    </a:lnTo>
                    <a:lnTo>
                      <a:pt x="351" y="153"/>
                    </a:lnTo>
                    <a:lnTo>
                      <a:pt x="349" y="145"/>
                    </a:lnTo>
                    <a:lnTo>
                      <a:pt x="353" y="145"/>
                    </a:lnTo>
                    <a:lnTo>
                      <a:pt x="354" y="146"/>
                    </a:lnTo>
                    <a:lnTo>
                      <a:pt x="359" y="146"/>
                    </a:lnTo>
                    <a:lnTo>
                      <a:pt x="361" y="142"/>
                    </a:lnTo>
                    <a:lnTo>
                      <a:pt x="362" y="135"/>
                    </a:lnTo>
                    <a:lnTo>
                      <a:pt x="365" y="127"/>
                    </a:lnTo>
                    <a:lnTo>
                      <a:pt x="362" y="126"/>
                    </a:lnTo>
                    <a:lnTo>
                      <a:pt x="361" y="124"/>
                    </a:lnTo>
                    <a:lnTo>
                      <a:pt x="365" y="118"/>
                    </a:lnTo>
                    <a:lnTo>
                      <a:pt x="367" y="111"/>
                    </a:lnTo>
                    <a:lnTo>
                      <a:pt x="365" y="110"/>
                    </a:lnTo>
                    <a:lnTo>
                      <a:pt x="367" y="106"/>
                    </a:lnTo>
                    <a:lnTo>
                      <a:pt x="372" y="100"/>
                    </a:lnTo>
                    <a:lnTo>
                      <a:pt x="375" y="99"/>
                    </a:lnTo>
                    <a:lnTo>
                      <a:pt x="378" y="94"/>
                    </a:lnTo>
                    <a:lnTo>
                      <a:pt x="380" y="91"/>
                    </a:lnTo>
                    <a:lnTo>
                      <a:pt x="383" y="89"/>
                    </a:lnTo>
                    <a:lnTo>
                      <a:pt x="388" y="86"/>
                    </a:lnTo>
                    <a:lnTo>
                      <a:pt x="389" y="89"/>
                    </a:lnTo>
                    <a:lnTo>
                      <a:pt x="392" y="89"/>
                    </a:lnTo>
                    <a:lnTo>
                      <a:pt x="392" y="87"/>
                    </a:lnTo>
                    <a:lnTo>
                      <a:pt x="392" y="84"/>
                    </a:lnTo>
                    <a:lnTo>
                      <a:pt x="394" y="81"/>
                    </a:lnTo>
                    <a:lnTo>
                      <a:pt x="394" y="79"/>
                    </a:lnTo>
                    <a:lnTo>
                      <a:pt x="394" y="78"/>
                    </a:lnTo>
                    <a:lnTo>
                      <a:pt x="391" y="76"/>
                    </a:lnTo>
                    <a:lnTo>
                      <a:pt x="389" y="75"/>
                    </a:lnTo>
                    <a:lnTo>
                      <a:pt x="388" y="76"/>
                    </a:lnTo>
                    <a:lnTo>
                      <a:pt x="384" y="75"/>
                    </a:lnTo>
                    <a:lnTo>
                      <a:pt x="383" y="73"/>
                    </a:lnTo>
                    <a:lnTo>
                      <a:pt x="386" y="70"/>
                    </a:lnTo>
                    <a:lnTo>
                      <a:pt x="386" y="68"/>
                    </a:lnTo>
                    <a:lnTo>
                      <a:pt x="383" y="65"/>
                    </a:lnTo>
                    <a:lnTo>
                      <a:pt x="383" y="63"/>
                    </a:lnTo>
                    <a:lnTo>
                      <a:pt x="381" y="63"/>
                    </a:lnTo>
                    <a:lnTo>
                      <a:pt x="380" y="65"/>
                    </a:lnTo>
                    <a:lnTo>
                      <a:pt x="378" y="62"/>
                    </a:lnTo>
                    <a:lnTo>
                      <a:pt x="380" y="59"/>
                    </a:lnTo>
                    <a:lnTo>
                      <a:pt x="380" y="57"/>
                    </a:lnTo>
                    <a:lnTo>
                      <a:pt x="378" y="57"/>
                    </a:lnTo>
                    <a:lnTo>
                      <a:pt x="376" y="55"/>
                    </a:lnTo>
                    <a:lnTo>
                      <a:pt x="373" y="55"/>
                    </a:lnTo>
                    <a:lnTo>
                      <a:pt x="368" y="59"/>
                    </a:lnTo>
                    <a:lnTo>
                      <a:pt x="368" y="60"/>
                    </a:lnTo>
                    <a:lnTo>
                      <a:pt x="367" y="62"/>
                    </a:lnTo>
                    <a:lnTo>
                      <a:pt x="362" y="60"/>
                    </a:lnTo>
                    <a:lnTo>
                      <a:pt x="357" y="62"/>
                    </a:lnTo>
                    <a:lnTo>
                      <a:pt x="356" y="59"/>
                    </a:lnTo>
                    <a:lnTo>
                      <a:pt x="353" y="60"/>
                    </a:lnTo>
                    <a:lnTo>
                      <a:pt x="349" y="60"/>
                    </a:lnTo>
                    <a:lnTo>
                      <a:pt x="351" y="63"/>
                    </a:lnTo>
                    <a:lnTo>
                      <a:pt x="348" y="68"/>
                    </a:lnTo>
                    <a:lnTo>
                      <a:pt x="341" y="68"/>
                    </a:lnTo>
                    <a:lnTo>
                      <a:pt x="338" y="70"/>
                    </a:lnTo>
                    <a:lnTo>
                      <a:pt x="337" y="73"/>
                    </a:lnTo>
                    <a:lnTo>
                      <a:pt x="335" y="75"/>
                    </a:lnTo>
                    <a:lnTo>
                      <a:pt x="333" y="76"/>
                    </a:lnTo>
                    <a:lnTo>
                      <a:pt x="333" y="78"/>
                    </a:lnTo>
                    <a:lnTo>
                      <a:pt x="330" y="78"/>
                    </a:lnTo>
                    <a:lnTo>
                      <a:pt x="329" y="79"/>
                    </a:lnTo>
                    <a:lnTo>
                      <a:pt x="327" y="83"/>
                    </a:lnTo>
                    <a:lnTo>
                      <a:pt x="325" y="83"/>
                    </a:lnTo>
                    <a:lnTo>
                      <a:pt x="319" y="84"/>
                    </a:lnTo>
                    <a:lnTo>
                      <a:pt x="318" y="84"/>
                    </a:lnTo>
                    <a:lnTo>
                      <a:pt x="316" y="87"/>
                    </a:lnTo>
                    <a:lnTo>
                      <a:pt x="318" y="91"/>
                    </a:lnTo>
                    <a:lnTo>
                      <a:pt x="321" y="92"/>
                    </a:lnTo>
                    <a:lnTo>
                      <a:pt x="321" y="95"/>
                    </a:lnTo>
                    <a:lnTo>
                      <a:pt x="322" y="99"/>
                    </a:lnTo>
                    <a:lnTo>
                      <a:pt x="316" y="100"/>
                    </a:lnTo>
                    <a:lnTo>
                      <a:pt x="313" y="100"/>
                    </a:lnTo>
                    <a:lnTo>
                      <a:pt x="306" y="102"/>
                    </a:lnTo>
                    <a:lnTo>
                      <a:pt x="305" y="100"/>
                    </a:lnTo>
                    <a:lnTo>
                      <a:pt x="302" y="100"/>
                    </a:lnTo>
                    <a:lnTo>
                      <a:pt x="298" y="103"/>
                    </a:lnTo>
                    <a:lnTo>
                      <a:pt x="294" y="103"/>
                    </a:lnTo>
                    <a:lnTo>
                      <a:pt x="287" y="100"/>
                    </a:lnTo>
                    <a:lnTo>
                      <a:pt x="286" y="100"/>
                    </a:lnTo>
                    <a:lnTo>
                      <a:pt x="281" y="100"/>
                    </a:lnTo>
                    <a:lnTo>
                      <a:pt x="278" y="95"/>
                    </a:lnTo>
                    <a:lnTo>
                      <a:pt x="279" y="94"/>
                    </a:lnTo>
                    <a:lnTo>
                      <a:pt x="279" y="91"/>
                    </a:lnTo>
                    <a:lnTo>
                      <a:pt x="279" y="91"/>
                    </a:lnTo>
                    <a:lnTo>
                      <a:pt x="276" y="87"/>
                    </a:lnTo>
                    <a:lnTo>
                      <a:pt x="276" y="84"/>
                    </a:lnTo>
                    <a:lnTo>
                      <a:pt x="274" y="81"/>
                    </a:lnTo>
                    <a:lnTo>
                      <a:pt x="271" y="83"/>
                    </a:lnTo>
                    <a:lnTo>
                      <a:pt x="270" y="84"/>
                    </a:lnTo>
                    <a:lnTo>
                      <a:pt x="268" y="84"/>
                    </a:lnTo>
                    <a:lnTo>
                      <a:pt x="270" y="87"/>
                    </a:lnTo>
                    <a:lnTo>
                      <a:pt x="268" y="94"/>
                    </a:lnTo>
                    <a:lnTo>
                      <a:pt x="271" y="99"/>
                    </a:lnTo>
                    <a:lnTo>
                      <a:pt x="270" y="106"/>
                    </a:lnTo>
                    <a:lnTo>
                      <a:pt x="262" y="108"/>
                    </a:lnTo>
                    <a:lnTo>
                      <a:pt x="255" y="105"/>
                    </a:lnTo>
                    <a:lnTo>
                      <a:pt x="252" y="106"/>
                    </a:lnTo>
                    <a:lnTo>
                      <a:pt x="241" y="102"/>
                    </a:lnTo>
                    <a:lnTo>
                      <a:pt x="236" y="102"/>
                    </a:lnTo>
                    <a:lnTo>
                      <a:pt x="233" y="103"/>
                    </a:lnTo>
                    <a:lnTo>
                      <a:pt x="225" y="102"/>
                    </a:lnTo>
                    <a:lnTo>
                      <a:pt x="222" y="99"/>
                    </a:lnTo>
                    <a:lnTo>
                      <a:pt x="222" y="95"/>
                    </a:lnTo>
                    <a:lnTo>
                      <a:pt x="214" y="94"/>
                    </a:lnTo>
                    <a:lnTo>
                      <a:pt x="208" y="95"/>
                    </a:lnTo>
                    <a:lnTo>
                      <a:pt x="204" y="92"/>
                    </a:lnTo>
                    <a:lnTo>
                      <a:pt x="198" y="94"/>
                    </a:lnTo>
                    <a:lnTo>
                      <a:pt x="193" y="91"/>
                    </a:lnTo>
                    <a:lnTo>
                      <a:pt x="188" y="91"/>
                    </a:lnTo>
                    <a:lnTo>
                      <a:pt x="187" y="89"/>
                    </a:lnTo>
                    <a:lnTo>
                      <a:pt x="180" y="87"/>
                    </a:lnTo>
                    <a:lnTo>
                      <a:pt x="177" y="83"/>
                    </a:lnTo>
                    <a:lnTo>
                      <a:pt x="171" y="78"/>
                    </a:lnTo>
                    <a:lnTo>
                      <a:pt x="166" y="76"/>
                    </a:lnTo>
                    <a:lnTo>
                      <a:pt x="163" y="75"/>
                    </a:lnTo>
                    <a:lnTo>
                      <a:pt x="160" y="75"/>
                    </a:lnTo>
                    <a:lnTo>
                      <a:pt x="158" y="73"/>
                    </a:lnTo>
                    <a:lnTo>
                      <a:pt x="155" y="71"/>
                    </a:lnTo>
                    <a:lnTo>
                      <a:pt x="153" y="68"/>
                    </a:lnTo>
                    <a:lnTo>
                      <a:pt x="158" y="63"/>
                    </a:lnTo>
                    <a:lnTo>
                      <a:pt x="158" y="59"/>
                    </a:lnTo>
                    <a:lnTo>
                      <a:pt x="160" y="52"/>
                    </a:lnTo>
                    <a:lnTo>
                      <a:pt x="160" y="47"/>
                    </a:lnTo>
                    <a:lnTo>
                      <a:pt x="160" y="47"/>
                    </a:lnTo>
                    <a:lnTo>
                      <a:pt x="158" y="44"/>
                    </a:lnTo>
                    <a:lnTo>
                      <a:pt x="155" y="44"/>
                    </a:lnTo>
                    <a:lnTo>
                      <a:pt x="153" y="41"/>
                    </a:lnTo>
                    <a:lnTo>
                      <a:pt x="152" y="39"/>
                    </a:lnTo>
                    <a:lnTo>
                      <a:pt x="149" y="38"/>
                    </a:lnTo>
                    <a:lnTo>
                      <a:pt x="145" y="36"/>
                    </a:lnTo>
                    <a:lnTo>
                      <a:pt x="144" y="35"/>
                    </a:lnTo>
                    <a:lnTo>
                      <a:pt x="141" y="35"/>
                    </a:lnTo>
                    <a:lnTo>
                      <a:pt x="139" y="38"/>
                    </a:lnTo>
                    <a:lnTo>
                      <a:pt x="137" y="36"/>
                    </a:lnTo>
                    <a:lnTo>
                      <a:pt x="136" y="33"/>
                    </a:lnTo>
                    <a:lnTo>
                      <a:pt x="134" y="33"/>
                    </a:lnTo>
                    <a:lnTo>
                      <a:pt x="134" y="32"/>
                    </a:lnTo>
                    <a:lnTo>
                      <a:pt x="133" y="28"/>
                    </a:lnTo>
                    <a:lnTo>
                      <a:pt x="131" y="27"/>
                    </a:lnTo>
                    <a:lnTo>
                      <a:pt x="133" y="25"/>
                    </a:lnTo>
                    <a:lnTo>
                      <a:pt x="131" y="24"/>
                    </a:lnTo>
                    <a:lnTo>
                      <a:pt x="131" y="17"/>
                    </a:lnTo>
                    <a:lnTo>
                      <a:pt x="128" y="16"/>
                    </a:lnTo>
                    <a:lnTo>
                      <a:pt x="128" y="14"/>
                    </a:lnTo>
                    <a:lnTo>
                      <a:pt x="126" y="11"/>
                    </a:lnTo>
                    <a:lnTo>
                      <a:pt x="126" y="11"/>
                    </a:lnTo>
                    <a:lnTo>
                      <a:pt x="120" y="8"/>
                    </a:lnTo>
                    <a:lnTo>
                      <a:pt x="117" y="8"/>
                    </a:lnTo>
                    <a:lnTo>
                      <a:pt x="115" y="4"/>
                    </a:lnTo>
                    <a:lnTo>
                      <a:pt x="112" y="3"/>
                    </a:lnTo>
                    <a:lnTo>
                      <a:pt x="107" y="4"/>
                    </a:lnTo>
                    <a:lnTo>
                      <a:pt x="101" y="0"/>
                    </a:lnTo>
                    <a:lnTo>
                      <a:pt x="98" y="0"/>
                    </a:lnTo>
                    <a:lnTo>
                      <a:pt x="96" y="3"/>
                    </a:lnTo>
                    <a:lnTo>
                      <a:pt x="91" y="3"/>
                    </a:lnTo>
                    <a:lnTo>
                      <a:pt x="88" y="8"/>
                    </a:lnTo>
                    <a:lnTo>
                      <a:pt x="83" y="14"/>
                    </a:lnTo>
                    <a:lnTo>
                      <a:pt x="83" y="16"/>
                    </a:lnTo>
                    <a:lnTo>
                      <a:pt x="80" y="19"/>
                    </a:lnTo>
                    <a:lnTo>
                      <a:pt x="79" y="17"/>
                    </a:lnTo>
                    <a:lnTo>
                      <a:pt x="75" y="19"/>
                    </a:lnTo>
                    <a:lnTo>
                      <a:pt x="72" y="20"/>
                    </a:lnTo>
                    <a:lnTo>
                      <a:pt x="69" y="25"/>
                    </a:lnTo>
                    <a:lnTo>
                      <a:pt x="69" y="25"/>
                    </a:lnTo>
                    <a:lnTo>
                      <a:pt x="71" y="32"/>
                    </a:lnTo>
                    <a:lnTo>
                      <a:pt x="71" y="38"/>
                    </a:lnTo>
                    <a:lnTo>
                      <a:pt x="69" y="41"/>
                    </a:lnTo>
                    <a:lnTo>
                      <a:pt x="67" y="43"/>
                    </a:lnTo>
                    <a:lnTo>
                      <a:pt x="63" y="47"/>
                    </a:lnTo>
                    <a:lnTo>
                      <a:pt x="66" y="49"/>
                    </a:lnTo>
                    <a:lnTo>
                      <a:pt x="66" y="52"/>
                    </a:lnTo>
                    <a:lnTo>
                      <a:pt x="64" y="55"/>
                    </a:lnTo>
                    <a:lnTo>
                      <a:pt x="59" y="57"/>
                    </a:lnTo>
                    <a:lnTo>
                      <a:pt x="56" y="62"/>
                    </a:lnTo>
                    <a:lnTo>
                      <a:pt x="55" y="67"/>
                    </a:lnTo>
                    <a:lnTo>
                      <a:pt x="53" y="70"/>
                    </a:lnTo>
                    <a:lnTo>
                      <a:pt x="47" y="75"/>
                    </a:lnTo>
                    <a:lnTo>
                      <a:pt x="45" y="83"/>
                    </a:lnTo>
                    <a:lnTo>
                      <a:pt x="40" y="87"/>
                    </a:lnTo>
                    <a:lnTo>
                      <a:pt x="32" y="87"/>
                    </a:lnTo>
                    <a:lnTo>
                      <a:pt x="28" y="91"/>
                    </a:lnTo>
                    <a:lnTo>
                      <a:pt x="26" y="91"/>
                    </a:lnTo>
                    <a:lnTo>
                      <a:pt x="24" y="87"/>
                    </a:lnTo>
                    <a:lnTo>
                      <a:pt x="21" y="86"/>
                    </a:lnTo>
                    <a:lnTo>
                      <a:pt x="20" y="87"/>
                    </a:lnTo>
                    <a:lnTo>
                      <a:pt x="18" y="89"/>
                    </a:lnTo>
                    <a:lnTo>
                      <a:pt x="16" y="91"/>
                    </a:lnTo>
                    <a:lnTo>
                      <a:pt x="13" y="97"/>
                    </a:lnTo>
                    <a:lnTo>
                      <a:pt x="12" y="97"/>
                    </a:lnTo>
                    <a:lnTo>
                      <a:pt x="8" y="103"/>
                    </a:lnTo>
                    <a:lnTo>
                      <a:pt x="8" y="106"/>
                    </a:lnTo>
                    <a:lnTo>
                      <a:pt x="12" y="106"/>
                    </a:lnTo>
                    <a:lnTo>
                      <a:pt x="15" y="106"/>
                    </a:lnTo>
                    <a:lnTo>
                      <a:pt x="16" y="106"/>
                    </a:lnTo>
                    <a:lnTo>
                      <a:pt x="18" y="106"/>
                    </a:lnTo>
                    <a:lnTo>
                      <a:pt x="21" y="111"/>
                    </a:lnTo>
                    <a:lnTo>
                      <a:pt x="20" y="114"/>
                    </a:lnTo>
                    <a:lnTo>
                      <a:pt x="21" y="119"/>
                    </a:lnTo>
                    <a:lnTo>
                      <a:pt x="26" y="122"/>
                    </a:lnTo>
                    <a:lnTo>
                      <a:pt x="28" y="122"/>
                    </a:lnTo>
                    <a:lnTo>
                      <a:pt x="31" y="124"/>
                    </a:lnTo>
                    <a:lnTo>
                      <a:pt x="29" y="126"/>
                    </a:lnTo>
                    <a:lnTo>
                      <a:pt x="32" y="129"/>
                    </a:lnTo>
                    <a:lnTo>
                      <a:pt x="35" y="138"/>
                    </a:lnTo>
                    <a:lnTo>
                      <a:pt x="35" y="140"/>
                    </a:lnTo>
                    <a:lnTo>
                      <a:pt x="35" y="142"/>
                    </a:lnTo>
                    <a:lnTo>
                      <a:pt x="34" y="143"/>
                    </a:lnTo>
                    <a:lnTo>
                      <a:pt x="31" y="145"/>
                    </a:lnTo>
                    <a:lnTo>
                      <a:pt x="29" y="143"/>
                    </a:lnTo>
                    <a:lnTo>
                      <a:pt x="29" y="142"/>
                    </a:lnTo>
                    <a:lnTo>
                      <a:pt x="26" y="142"/>
                    </a:lnTo>
                    <a:lnTo>
                      <a:pt x="26" y="143"/>
                    </a:lnTo>
                    <a:lnTo>
                      <a:pt x="20" y="145"/>
                    </a:lnTo>
                    <a:lnTo>
                      <a:pt x="10" y="145"/>
                    </a:lnTo>
                    <a:lnTo>
                      <a:pt x="8" y="146"/>
                    </a:lnTo>
                    <a:lnTo>
                      <a:pt x="5" y="145"/>
                    </a:lnTo>
                    <a:lnTo>
                      <a:pt x="5" y="150"/>
                    </a:lnTo>
                    <a:lnTo>
                      <a:pt x="2" y="150"/>
                    </a:lnTo>
                    <a:lnTo>
                      <a:pt x="0" y="151"/>
                    </a:lnTo>
                    <a:lnTo>
                      <a:pt x="0" y="154"/>
                    </a:lnTo>
                    <a:lnTo>
                      <a:pt x="4" y="153"/>
                    </a:lnTo>
                    <a:lnTo>
                      <a:pt x="7" y="151"/>
                    </a:lnTo>
                    <a:lnTo>
                      <a:pt x="5" y="153"/>
                    </a:lnTo>
                    <a:lnTo>
                      <a:pt x="2" y="158"/>
                    </a:lnTo>
                    <a:lnTo>
                      <a:pt x="2" y="161"/>
                    </a:lnTo>
                    <a:lnTo>
                      <a:pt x="4" y="161"/>
                    </a:lnTo>
                    <a:lnTo>
                      <a:pt x="8" y="165"/>
                    </a:lnTo>
                    <a:lnTo>
                      <a:pt x="16" y="169"/>
                    </a:lnTo>
                    <a:lnTo>
                      <a:pt x="20" y="167"/>
                    </a:lnTo>
                    <a:lnTo>
                      <a:pt x="23" y="167"/>
                    </a:lnTo>
                    <a:lnTo>
                      <a:pt x="29" y="165"/>
                    </a:lnTo>
                    <a:lnTo>
                      <a:pt x="29" y="164"/>
                    </a:lnTo>
                    <a:lnTo>
                      <a:pt x="29" y="162"/>
                    </a:lnTo>
                    <a:lnTo>
                      <a:pt x="29" y="164"/>
                    </a:lnTo>
                    <a:lnTo>
                      <a:pt x="32" y="164"/>
                    </a:lnTo>
                    <a:lnTo>
                      <a:pt x="31" y="167"/>
                    </a:lnTo>
                    <a:lnTo>
                      <a:pt x="31" y="165"/>
                    </a:lnTo>
                    <a:lnTo>
                      <a:pt x="28" y="170"/>
                    </a:lnTo>
                    <a:lnTo>
                      <a:pt x="26" y="170"/>
                    </a:lnTo>
                    <a:lnTo>
                      <a:pt x="20" y="175"/>
                    </a:lnTo>
                    <a:lnTo>
                      <a:pt x="20" y="177"/>
                    </a:lnTo>
                    <a:lnTo>
                      <a:pt x="18" y="175"/>
                    </a:lnTo>
                    <a:lnTo>
                      <a:pt x="18" y="175"/>
                    </a:lnTo>
                    <a:lnTo>
                      <a:pt x="16" y="177"/>
                    </a:lnTo>
                    <a:lnTo>
                      <a:pt x="13" y="177"/>
                    </a:lnTo>
                    <a:lnTo>
                      <a:pt x="13" y="173"/>
                    </a:lnTo>
                    <a:lnTo>
                      <a:pt x="12" y="173"/>
                    </a:lnTo>
                    <a:lnTo>
                      <a:pt x="12" y="173"/>
                    </a:lnTo>
                    <a:lnTo>
                      <a:pt x="10" y="173"/>
                    </a:lnTo>
                    <a:lnTo>
                      <a:pt x="8" y="175"/>
                    </a:lnTo>
                    <a:lnTo>
                      <a:pt x="10" y="177"/>
                    </a:lnTo>
                    <a:lnTo>
                      <a:pt x="16" y="183"/>
                    </a:lnTo>
                    <a:lnTo>
                      <a:pt x="18" y="183"/>
                    </a:lnTo>
                    <a:lnTo>
                      <a:pt x="20" y="183"/>
                    </a:lnTo>
                    <a:lnTo>
                      <a:pt x="20" y="185"/>
                    </a:lnTo>
                    <a:lnTo>
                      <a:pt x="23" y="191"/>
                    </a:lnTo>
                    <a:lnTo>
                      <a:pt x="34" y="199"/>
                    </a:lnTo>
                    <a:lnTo>
                      <a:pt x="39" y="201"/>
                    </a:lnTo>
                    <a:lnTo>
                      <a:pt x="43" y="199"/>
                    </a:lnTo>
                    <a:lnTo>
                      <a:pt x="50" y="194"/>
                    </a:lnTo>
                    <a:lnTo>
                      <a:pt x="55" y="193"/>
                    </a:lnTo>
                    <a:lnTo>
                      <a:pt x="55" y="191"/>
                    </a:lnTo>
                    <a:lnTo>
                      <a:pt x="56" y="188"/>
                    </a:lnTo>
                    <a:lnTo>
                      <a:pt x="58" y="183"/>
                    </a:lnTo>
                    <a:lnTo>
                      <a:pt x="55" y="181"/>
                    </a:lnTo>
                    <a:lnTo>
                      <a:pt x="58" y="175"/>
                    </a:lnTo>
                    <a:lnTo>
                      <a:pt x="58" y="172"/>
                    </a:lnTo>
                    <a:lnTo>
                      <a:pt x="58" y="170"/>
                    </a:lnTo>
                    <a:lnTo>
                      <a:pt x="59" y="173"/>
                    </a:lnTo>
                    <a:lnTo>
                      <a:pt x="63" y="172"/>
                    </a:lnTo>
                    <a:lnTo>
                      <a:pt x="64" y="173"/>
                    </a:lnTo>
                    <a:lnTo>
                      <a:pt x="67" y="172"/>
                    </a:lnTo>
                    <a:lnTo>
                      <a:pt x="66" y="173"/>
                    </a:lnTo>
                    <a:lnTo>
                      <a:pt x="63" y="177"/>
                    </a:lnTo>
                    <a:lnTo>
                      <a:pt x="61" y="175"/>
                    </a:lnTo>
                    <a:lnTo>
                      <a:pt x="61" y="177"/>
                    </a:lnTo>
                    <a:lnTo>
                      <a:pt x="59" y="178"/>
                    </a:lnTo>
                    <a:lnTo>
                      <a:pt x="61" y="181"/>
                    </a:lnTo>
                    <a:lnTo>
                      <a:pt x="61" y="185"/>
                    </a:lnTo>
                    <a:lnTo>
                      <a:pt x="63" y="185"/>
                    </a:lnTo>
                    <a:lnTo>
                      <a:pt x="66" y="183"/>
                    </a:lnTo>
                    <a:lnTo>
                      <a:pt x="69" y="185"/>
                    </a:lnTo>
                    <a:lnTo>
                      <a:pt x="66" y="185"/>
                    </a:lnTo>
                    <a:lnTo>
                      <a:pt x="66" y="186"/>
                    </a:lnTo>
                    <a:lnTo>
                      <a:pt x="63" y="188"/>
                    </a:lnTo>
                    <a:lnTo>
                      <a:pt x="64" y="194"/>
                    </a:lnTo>
                    <a:lnTo>
                      <a:pt x="66" y="196"/>
                    </a:lnTo>
                    <a:lnTo>
                      <a:pt x="66" y="199"/>
                    </a:lnTo>
                    <a:lnTo>
                      <a:pt x="67" y="204"/>
                    </a:lnTo>
                    <a:lnTo>
                      <a:pt x="66" y="207"/>
                    </a:lnTo>
                    <a:lnTo>
                      <a:pt x="66" y="209"/>
                    </a:lnTo>
                    <a:lnTo>
                      <a:pt x="67" y="210"/>
                    </a:lnTo>
                    <a:lnTo>
                      <a:pt x="64" y="212"/>
                    </a:lnTo>
                    <a:lnTo>
                      <a:pt x="66" y="217"/>
                    </a:lnTo>
                    <a:lnTo>
                      <a:pt x="71" y="224"/>
                    </a:lnTo>
                    <a:lnTo>
                      <a:pt x="71" y="226"/>
                    </a:lnTo>
                    <a:lnTo>
                      <a:pt x="72" y="229"/>
                    </a:lnTo>
                    <a:lnTo>
                      <a:pt x="69" y="229"/>
                    </a:lnTo>
                    <a:lnTo>
                      <a:pt x="69" y="232"/>
                    </a:lnTo>
                    <a:lnTo>
                      <a:pt x="74" y="237"/>
                    </a:lnTo>
                    <a:lnTo>
                      <a:pt x="71" y="237"/>
                    </a:lnTo>
                    <a:lnTo>
                      <a:pt x="74" y="242"/>
                    </a:lnTo>
                    <a:lnTo>
                      <a:pt x="74" y="245"/>
                    </a:lnTo>
                    <a:lnTo>
                      <a:pt x="79" y="256"/>
                    </a:lnTo>
                    <a:lnTo>
                      <a:pt x="79" y="264"/>
                    </a:lnTo>
                    <a:lnTo>
                      <a:pt x="82" y="271"/>
                    </a:lnTo>
                    <a:lnTo>
                      <a:pt x="83" y="272"/>
                    </a:lnTo>
                    <a:lnTo>
                      <a:pt x="85" y="277"/>
                    </a:lnTo>
                    <a:lnTo>
                      <a:pt x="86" y="277"/>
                    </a:lnTo>
                    <a:lnTo>
                      <a:pt x="86" y="279"/>
                    </a:lnTo>
                    <a:lnTo>
                      <a:pt x="90" y="285"/>
                    </a:lnTo>
                    <a:lnTo>
                      <a:pt x="91" y="285"/>
                    </a:lnTo>
                    <a:lnTo>
                      <a:pt x="91" y="287"/>
                    </a:lnTo>
                    <a:lnTo>
                      <a:pt x="94" y="291"/>
                    </a:lnTo>
                    <a:lnTo>
                      <a:pt x="96" y="291"/>
                    </a:lnTo>
                    <a:lnTo>
                      <a:pt x="96" y="296"/>
                    </a:lnTo>
                    <a:lnTo>
                      <a:pt x="98" y="299"/>
                    </a:lnTo>
                    <a:lnTo>
                      <a:pt x="99" y="303"/>
                    </a:lnTo>
                    <a:lnTo>
                      <a:pt x="99" y="306"/>
                    </a:lnTo>
                    <a:lnTo>
                      <a:pt x="102" y="312"/>
                    </a:lnTo>
                    <a:lnTo>
                      <a:pt x="104" y="315"/>
                    </a:lnTo>
                    <a:lnTo>
                      <a:pt x="104" y="320"/>
                    </a:lnTo>
                    <a:lnTo>
                      <a:pt x="106" y="322"/>
                    </a:lnTo>
                    <a:lnTo>
                      <a:pt x="107" y="325"/>
                    </a:lnTo>
                    <a:lnTo>
                      <a:pt x="110" y="330"/>
                    </a:lnTo>
                    <a:lnTo>
                      <a:pt x="112" y="330"/>
                    </a:lnTo>
                    <a:lnTo>
                      <a:pt x="114" y="335"/>
                    </a:lnTo>
                    <a:lnTo>
                      <a:pt x="118" y="339"/>
                    </a:lnTo>
                    <a:lnTo>
                      <a:pt x="120" y="344"/>
                    </a:lnTo>
                    <a:lnTo>
                      <a:pt x="122" y="347"/>
                    </a:lnTo>
                    <a:lnTo>
                      <a:pt x="122" y="347"/>
                    </a:lnTo>
                    <a:lnTo>
                      <a:pt x="122" y="350"/>
                    </a:lnTo>
                    <a:lnTo>
                      <a:pt x="125" y="355"/>
                    </a:lnTo>
                    <a:lnTo>
                      <a:pt x="126" y="362"/>
                    </a:lnTo>
                    <a:lnTo>
                      <a:pt x="128" y="366"/>
                    </a:lnTo>
                    <a:lnTo>
                      <a:pt x="133" y="378"/>
                    </a:lnTo>
                    <a:lnTo>
                      <a:pt x="136" y="382"/>
                    </a:lnTo>
                    <a:lnTo>
                      <a:pt x="141" y="386"/>
                    </a:lnTo>
                    <a:lnTo>
                      <a:pt x="145" y="386"/>
                    </a:lnTo>
                    <a:lnTo>
                      <a:pt x="150" y="382"/>
                    </a:lnTo>
                    <a:lnTo>
                      <a:pt x="152" y="379"/>
                    </a:lnTo>
                    <a:lnTo>
                      <a:pt x="152" y="378"/>
                    </a:lnTo>
                    <a:lnTo>
                      <a:pt x="152" y="378"/>
                    </a:lnTo>
                    <a:lnTo>
                      <a:pt x="152" y="376"/>
                    </a:lnTo>
                    <a:lnTo>
                      <a:pt x="153" y="373"/>
                    </a:lnTo>
                    <a:lnTo>
                      <a:pt x="158" y="371"/>
                    </a:lnTo>
                    <a:lnTo>
                      <a:pt x="160" y="371"/>
                    </a:lnTo>
                    <a:lnTo>
                      <a:pt x="166" y="368"/>
                    </a:lnTo>
                    <a:lnTo>
                      <a:pt x="168" y="370"/>
                    </a:lnTo>
                    <a:lnTo>
                      <a:pt x="168" y="371"/>
                    </a:lnTo>
                    <a:lnTo>
                      <a:pt x="168" y="370"/>
                    </a:lnTo>
                    <a:lnTo>
                      <a:pt x="168" y="370"/>
                    </a:lnTo>
                    <a:lnTo>
                      <a:pt x="163" y="366"/>
                    </a:lnTo>
                    <a:lnTo>
                      <a:pt x="163" y="365"/>
                    </a:lnTo>
                    <a:lnTo>
                      <a:pt x="165" y="363"/>
                    </a:lnTo>
                    <a:lnTo>
                      <a:pt x="168" y="358"/>
                    </a:lnTo>
                    <a:lnTo>
                      <a:pt x="168" y="357"/>
                    </a:lnTo>
                    <a:lnTo>
                      <a:pt x="169" y="355"/>
                    </a:lnTo>
                    <a:lnTo>
                      <a:pt x="173" y="354"/>
                    </a:lnTo>
                    <a:lnTo>
                      <a:pt x="174" y="355"/>
                    </a:lnTo>
                    <a:lnTo>
                      <a:pt x="176" y="354"/>
                    </a:lnTo>
                    <a:lnTo>
                      <a:pt x="176" y="350"/>
                    </a:lnTo>
                    <a:lnTo>
                      <a:pt x="176" y="339"/>
                    </a:lnTo>
                    <a:lnTo>
                      <a:pt x="174" y="336"/>
                    </a:lnTo>
                    <a:lnTo>
                      <a:pt x="174" y="331"/>
                    </a:lnTo>
                    <a:lnTo>
                      <a:pt x="177" y="325"/>
                    </a:lnTo>
                    <a:lnTo>
                      <a:pt x="180" y="315"/>
                    </a:lnTo>
                    <a:lnTo>
                      <a:pt x="180" y="309"/>
                    </a:lnTo>
                    <a:lnTo>
                      <a:pt x="177" y="307"/>
                    </a:lnTo>
                    <a:lnTo>
                      <a:pt x="177" y="296"/>
                    </a:lnTo>
                    <a:lnTo>
                      <a:pt x="176" y="293"/>
                    </a:lnTo>
                    <a:lnTo>
                      <a:pt x="179" y="290"/>
                    </a:lnTo>
                    <a:lnTo>
                      <a:pt x="176" y="284"/>
                    </a:lnTo>
                    <a:lnTo>
                      <a:pt x="176" y="279"/>
                    </a:lnTo>
                    <a:lnTo>
                      <a:pt x="177" y="276"/>
                    </a:lnTo>
                    <a:lnTo>
                      <a:pt x="182" y="271"/>
                    </a:lnTo>
                    <a:lnTo>
                      <a:pt x="184" y="271"/>
                    </a:lnTo>
                    <a:lnTo>
                      <a:pt x="185" y="274"/>
                    </a:lnTo>
                    <a:lnTo>
                      <a:pt x="187" y="274"/>
                    </a:lnTo>
                    <a:lnTo>
                      <a:pt x="190" y="269"/>
                    </a:lnTo>
                    <a:lnTo>
                      <a:pt x="190" y="266"/>
                    </a:lnTo>
                    <a:lnTo>
                      <a:pt x="193" y="263"/>
                    </a:lnTo>
                    <a:lnTo>
                      <a:pt x="200" y="264"/>
                    </a:lnTo>
                    <a:lnTo>
                      <a:pt x="203" y="263"/>
                    </a:lnTo>
                    <a:lnTo>
                      <a:pt x="206" y="258"/>
                    </a:lnTo>
                    <a:lnTo>
                      <a:pt x="204" y="255"/>
                    </a:lnTo>
                    <a:lnTo>
                      <a:pt x="206" y="252"/>
                    </a:lnTo>
                    <a:lnTo>
                      <a:pt x="209" y="248"/>
                    </a:lnTo>
                    <a:lnTo>
                      <a:pt x="214" y="247"/>
                    </a:lnTo>
                    <a:lnTo>
                      <a:pt x="217" y="244"/>
                    </a:lnTo>
                    <a:lnTo>
                      <a:pt x="219" y="240"/>
                    </a:lnTo>
                    <a:lnTo>
                      <a:pt x="231" y="231"/>
                    </a:lnTo>
                    <a:lnTo>
                      <a:pt x="235" y="224"/>
                    </a:lnTo>
                    <a:lnTo>
                      <a:pt x="244" y="215"/>
                    </a:lnTo>
                    <a:lnTo>
                      <a:pt x="243" y="215"/>
                    </a:lnTo>
                    <a:lnTo>
                      <a:pt x="243" y="217"/>
                    </a:lnTo>
                    <a:lnTo>
                      <a:pt x="239" y="217"/>
                    </a:lnTo>
                    <a:lnTo>
                      <a:pt x="239" y="213"/>
                    </a:lnTo>
                    <a:lnTo>
                      <a:pt x="241" y="213"/>
                    </a:lnTo>
                    <a:lnTo>
                      <a:pt x="244" y="210"/>
                    </a:lnTo>
                    <a:lnTo>
                      <a:pt x="246" y="210"/>
                    </a:lnTo>
                    <a:lnTo>
                      <a:pt x="246" y="212"/>
                    </a:lnTo>
                    <a:lnTo>
                      <a:pt x="246" y="213"/>
                    </a:lnTo>
                    <a:lnTo>
                      <a:pt x="247" y="213"/>
                    </a:lnTo>
                    <a:lnTo>
                      <a:pt x="254" y="210"/>
                    </a:lnTo>
                    <a:lnTo>
                      <a:pt x="254" y="209"/>
                    </a:lnTo>
                    <a:lnTo>
                      <a:pt x="260" y="205"/>
                    </a:lnTo>
                    <a:lnTo>
                      <a:pt x="259" y="202"/>
                    </a:lnTo>
                    <a:lnTo>
                      <a:pt x="260" y="202"/>
                    </a:lnTo>
                    <a:lnTo>
                      <a:pt x="262" y="201"/>
                    </a:lnTo>
                    <a:lnTo>
                      <a:pt x="265" y="197"/>
                    </a:lnTo>
                    <a:lnTo>
                      <a:pt x="263" y="197"/>
                    </a:lnTo>
                    <a:lnTo>
                      <a:pt x="263" y="196"/>
                    </a:lnTo>
                    <a:lnTo>
                      <a:pt x="262" y="193"/>
                    </a:lnTo>
                    <a:lnTo>
                      <a:pt x="262" y="191"/>
                    </a:lnTo>
                    <a:lnTo>
                      <a:pt x="263" y="189"/>
                    </a:lnTo>
                    <a:lnTo>
                      <a:pt x="263" y="186"/>
                    </a:lnTo>
                    <a:lnTo>
                      <a:pt x="265" y="185"/>
                    </a:lnTo>
                    <a:lnTo>
                      <a:pt x="274" y="181"/>
                    </a:lnTo>
                    <a:lnTo>
                      <a:pt x="276" y="180"/>
                    </a:lnTo>
                    <a:lnTo>
                      <a:pt x="276" y="178"/>
                    </a:lnTo>
                    <a:lnTo>
                      <a:pt x="278" y="175"/>
                    </a:lnTo>
                    <a:lnTo>
                      <a:pt x="278" y="175"/>
                    </a:lnTo>
                    <a:lnTo>
                      <a:pt x="276" y="173"/>
                    </a:lnTo>
                    <a:lnTo>
                      <a:pt x="274" y="173"/>
                    </a:lnTo>
                    <a:lnTo>
                      <a:pt x="274" y="172"/>
                    </a:lnTo>
                    <a:lnTo>
                      <a:pt x="278" y="172"/>
                    </a:lnTo>
                    <a:lnTo>
                      <a:pt x="279" y="175"/>
                    </a:lnTo>
                    <a:lnTo>
                      <a:pt x="279" y="177"/>
                    </a:lnTo>
                    <a:lnTo>
                      <a:pt x="279" y="180"/>
                    </a:lnTo>
                    <a:lnTo>
                      <a:pt x="282" y="181"/>
                    </a:lnTo>
                    <a:lnTo>
                      <a:pt x="282" y="180"/>
                    </a:lnTo>
                    <a:lnTo>
                      <a:pt x="284" y="180"/>
                    </a:lnTo>
                    <a:lnTo>
                      <a:pt x="286" y="180"/>
                    </a:lnTo>
                    <a:lnTo>
                      <a:pt x="286" y="180"/>
                    </a:lnTo>
                    <a:lnTo>
                      <a:pt x="286" y="178"/>
                    </a:lnTo>
                    <a:lnTo>
                      <a:pt x="286" y="177"/>
                    </a:lnTo>
                    <a:lnTo>
                      <a:pt x="287" y="178"/>
                    </a:lnTo>
                    <a:lnTo>
                      <a:pt x="287" y="181"/>
                    </a:lnTo>
                    <a:lnTo>
                      <a:pt x="289" y="183"/>
                    </a:lnTo>
                    <a:lnTo>
                      <a:pt x="289" y="181"/>
                    </a:lnTo>
                    <a:lnTo>
                      <a:pt x="292" y="183"/>
                    </a:lnTo>
                    <a:lnTo>
                      <a:pt x="294" y="181"/>
                    </a:lnTo>
                    <a:lnTo>
                      <a:pt x="292" y="178"/>
                    </a:lnTo>
                    <a:lnTo>
                      <a:pt x="292" y="178"/>
                    </a:lnTo>
                    <a:lnTo>
                      <a:pt x="292" y="173"/>
                    </a:lnTo>
                    <a:lnTo>
                      <a:pt x="290" y="17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5" name="Freeform 662">
                <a:extLst>
                  <a:ext uri="{FF2B5EF4-FFF2-40B4-BE49-F238E27FC236}">
                    <a16:creationId xmlns:a16="http://schemas.microsoft.com/office/drawing/2014/main" id="{04E77E82-54A4-4727-B7E9-767E0EE76A52}"/>
                  </a:ext>
                </a:extLst>
              </p:cNvPr>
              <p:cNvSpPr>
                <a:spLocks/>
              </p:cNvSpPr>
              <p:nvPr/>
            </p:nvSpPr>
            <p:spPr bwMode="auto">
              <a:xfrm>
                <a:off x="5639" y="1928"/>
                <a:ext cx="394" cy="386"/>
              </a:xfrm>
              <a:custGeom>
                <a:avLst/>
                <a:gdLst>
                  <a:gd name="T0" fmla="*/ 278 w 394"/>
                  <a:gd name="T1" fmla="*/ 140 h 386"/>
                  <a:gd name="T2" fmla="*/ 284 w 394"/>
                  <a:gd name="T3" fmla="*/ 119 h 386"/>
                  <a:gd name="T4" fmla="*/ 276 w 394"/>
                  <a:gd name="T5" fmla="*/ 105 h 386"/>
                  <a:gd name="T6" fmla="*/ 284 w 394"/>
                  <a:gd name="T7" fmla="*/ 108 h 386"/>
                  <a:gd name="T8" fmla="*/ 297 w 394"/>
                  <a:gd name="T9" fmla="*/ 119 h 386"/>
                  <a:gd name="T10" fmla="*/ 324 w 394"/>
                  <a:gd name="T11" fmla="*/ 126 h 386"/>
                  <a:gd name="T12" fmla="*/ 327 w 394"/>
                  <a:gd name="T13" fmla="*/ 142 h 386"/>
                  <a:gd name="T14" fmla="*/ 321 w 394"/>
                  <a:gd name="T15" fmla="*/ 153 h 386"/>
                  <a:gd name="T16" fmla="*/ 329 w 394"/>
                  <a:gd name="T17" fmla="*/ 154 h 386"/>
                  <a:gd name="T18" fmla="*/ 337 w 394"/>
                  <a:gd name="T19" fmla="*/ 162 h 386"/>
                  <a:gd name="T20" fmla="*/ 343 w 394"/>
                  <a:gd name="T21" fmla="*/ 178 h 386"/>
                  <a:gd name="T22" fmla="*/ 351 w 394"/>
                  <a:gd name="T23" fmla="*/ 156 h 386"/>
                  <a:gd name="T24" fmla="*/ 362 w 394"/>
                  <a:gd name="T25" fmla="*/ 126 h 386"/>
                  <a:gd name="T26" fmla="*/ 380 w 394"/>
                  <a:gd name="T27" fmla="*/ 91 h 386"/>
                  <a:gd name="T28" fmla="*/ 394 w 394"/>
                  <a:gd name="T29" fmla="*/ 78 h 386"/>
                  <a:gd name="T30" fmla="*/ 383 w 394"/>
                  <a:gd name="T31" fmla="*/ 63 h 386"/>
                  <a:gd name="T32" fmla="*/ 368 w 394"/>
                  <a:gd name="T33" fmla="*/ 59 h 386"/>
                  <a:gd name="T34" fmla="*/ 348 w 394"/>
                  <a:gd name="T35" fmla="*/ 68 h 386"/>
                  <a:gd name="T36" fmla="*/ 327 w 394"/>
                  <a:gd name="T37" fmla="*/ 83 h 386"/>
                  <a:gd name="T38" fmla="*/ 316 w 394"/>
                  <a:gd name="T39" fmla="*/ 100 h 386"/>
                  <a:gd name="T40" fmla="*/ 281 w 394"/>
                  <a:gd name="T41" fmla="*/ 100 h 386"/>
                  <a:gd name="T42" fmla="*/ 270 w 394"/>
                  <a:gd name="T43" fmla="*/ 84 h 386"/>
                  <a:gd name="T44" fmla="*/ 241 w 394"/>
                  <a:gd name="T45" fmla="*/ 102 h 386"/>
                  <a:gd name="T46" fmla="*/ 198 w 394"/>
                  <a:gd name="T47" fmla="*/ 94 h 386"/>
                  <a:gd name="T48" fmla="*/ 160 w 394"/>
                  <a:gd name="T49" fmla="*/ 75 h 386"/>
                  <a:gd name="T50" fmla="*/ 158 w 394"/>
                  <a:gd name="T51" fmla="*/ 44 h 386"/>
                  <a:gd name="T52" fmla="*/ 137 w 394"/>
                  <a:gd name="T53" fmla="*/ 36 h 386"/>
                  <a:gd name="T54" fmla="*/ 128 w 394"/>
                  <a:gd name="T55" fmla="*/ 16 h 386"/>
                  <a:gd name="T56" fmla="*/ 101 w 394"/>
                  <a:gd name="T57" fmla="*/ 0 h 386"/>
                  <a:gd name="T58" fmla="*/ 75 w 394"/>
                  <a:gd name="T59" fmla="*/ 19 h 386"/>
                  <a:gd name="T60" fmla="*/ 66 w 394"/>
                  <a:gd name="T61" fmla="*/ 49 h 386"/>
                  <a:gd name="T62" fmla="*/ 40 w 394"/>
                  <a:gd name="T63" fmla="*/ 87 h 386"/>
                  <a:gd name="T64" fmla="*/ 13 w 394"/>
                  <a:gd name="T65" fmla="*/ 97 h 386"/>
                  <a:gd name="T66" fmla="*/ 20 w 394"/>
                  <a:gd name="T67" fmla="*/ 114 h 386"/>
                  <a:gd name="T68" fmla="*/ 35 w 394"/>
                  <a:gd name="T69" fmla="*/ 142 h 386"/>
                  <a:gd name="T70" fmla="*/ 8 w 394"/>
                  <a:gd name="T71" fmla="*/ 146 h 386"/>
                  <a:gd name="T72" fmla="*/ 2 w 394"/>
                  <a:gd name="T73" fmla="*/ 158 h 386"/>
                  <a:gd name="T74" fmla="*/ 29 w 394"/>
                  <a:gd name="T75" fmla="*/ 162 h 386"/>
                  <a:gd name="T76" fmla="*/ 18 w 394"/>
                  <a:gd name="T77" fmla="*/ 175 h 386"/>
                  <a:gd name="T78" fmla="*/ 10 w 394"/>
                  <a:gd name="T79" fmla="*/ 177 h 386"/>
                  <a:gd name="T80" fmla="*/ 50 w 394"/>
                  <a:gd name="T81" fmla="*/ 194 h 386"/>
                  <a:gd name="T82" fmla="*/ 59 w 394"/>
                  <a:gd name="T83" fmla="*/ 173 h 386"/>
                  <a:gd name="T84" fmla="*/ 61 w 394"/>
                  <a:gd name="T85" fmla="*/ 181 h 386"/>
                  <a:gd name="T86" fmla="*/ 66 w 394"/>
                  <a:gd name="T87" fmla="*/ 196 h 386"/>
                  <a:gd name="T88" fmla="*/ 71 w 394"/>
                  <a:gd name="T89" fmla="*/ 226 h 386"/>
                  <a:gd name="T90" fmla="*/ 79 w 394"/>
                  <a:gd name="T91" fmla="*/ 264 h 386"/>
                  <a:gd name="T92" fmla="*/ 94 w 394"/>
                  <a:gd name="T93" fmla="*/ 291 h 386"/>
                  <a:gd name="T94" fmla="*/ 106 w 394"/>
                  <a:gd name="T95" fmla="*/ 322 h 386"/>
                  <a:gd name="T96" fmla="*/ 122 w 394"/>
                  <a:gd name="T97" fmla="*/ 350 h 386"/>
                  <a:gd name="T98" fmla="*/ 152 w 394"/>
                  <a:gd name="T99" fmla="*/ 379 h 386"/>
                  <a:gd name="T100" fmla="*/ 168 w 394"/>
                  <a:gd name="T101" fmla="*/ 371 h 386"/>
                  <a:gd name="T102" fmla="*/ 173 w 394"/>
                  <a:gd name="T103" fmla="*/ 354 h 386"/>
                  <a:gd name="T104" fmla="*/ 180 w 394"/>
                  <a:gd name="T105" fmla="*/ 309 h 386"/>
                  <a:gd name="T106" fmla="*/ 184 w 394"/>
                  <a:gd name="T107" fmla="*/ 271 h 386"/>
                  <a:gd name="T108" fmla="*/ 204 w 394"/>
                  <a:gd name="T109" fmla="*/ 255 h 386"/>
                  <a:gd name="T110" fmla="*/ 243 w 394"/>
                  <a:gd name="T111" fmla="*/ 215 h 386"/>
                  <a:gd name="T112" fmla="*/ 247 w 394"/>
                  <a:gd name="T113" fmla="*/ 213 h 386"/>
                  <a:gd name="T114" fmla="*/ 263 w 394"/>
                  <a:gd name="T115" fmla="*/ 196 h 386"/>
                  <a:gd name="T116" fmla="*/ 278 w 394"/>
                  <a:gd name="T117" fmla="*/ 175 h 386"/>
                  <a:gd name="T118" fmla="*/ 282 w 394"/>
                  <a:gd name="T119" fmla="*/ 181 h 386"/>
                  <a:gd name="T120" fmla="*/ 289 w 394"/>
                  <a:gd name="T121" fmla="*/ 183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94" h="386">
                    <a:moveTo>
                      <a:pt x="290" y="170"/>
                    </a:moveTo>
                    <a:lnTo>
                      <a:pt x="290" y="167"/>
                    </a:lnTo>
                    <a:lnTo>
                      <a:pt x="286" y="161"/>
                    </a:lnTo>
                    <a:lnTo>
                      <a:pt x="286" y="158"/>
                    </a:lnTo>
                    <a:lnTo>
                      <a:pt x="286" y="154"/>
                    </a:lnTo>
                    <a:lnTo>
                      <a:pt x="286" y="151"/>
                    </a:lnTo>
                    <a:lnTo>
                      <a:pt x="286" y="146"/>
                    </a:lnTo>
                    <a:lnTo>
                      <a:pt x="281" y="142"/>
                    </a:lnTo>
                    <a:lnTo>
                      <a:pt x="278" y="140"/>
                    </a:lnTo>
                    <a:lnTo>
                      <a:pt x="274" y="137"/>
                    </a:lnTo>
                    <a:lnTo>
                      <a:pt x="274" y="132"/>
                    </a:lnTo>
                    <a:lnTo>
                      <a:pt x="278" y="130"/>
                    </a:lnTo>
                    <a:lnTo>
                      <a:pt x="279" y="127"/>
                    </a:lnTo>
                    <a:lnTo>
                      <a:pt x="281" y="126"/>
                    </a:lnTo>
                    <a:lnTo>
                      <a:pt x="282" y="126"/>
                    </a:lnTo>
                    <a:lnTo>
                      <a:pt x="284" y="126"/>
                    </a:lnTo>
                    <a:lnTo>
                      <a:pt x="284" y="121"/>
                    </a:lnTo>
                    <a:lnTo>
                      <a:pt x="284" y="119"/>
                    </a:lnTo>
                    <a:lnTo>
                      <a:pt x="281" y="119"/>
                    </a:lnTo>
                    <a:lnTo>
                      <a:pt x="278" y="121"/>
                    </a:lnTo>
                    <a:lnTo>
                      <a:pt x="271" y="118"/>
                    </a:lnTo>
                    <a:lnTo>
                      <a:pt x="271" y="114"/>
                    </a:lnTo>
                    <a:lnTo>
                      <a:pt x="274" y="111"/>
                    </a:lnTo>
                    <a:lnTo>
                      <a:pt x="276" y="108"/>
                    </a:lnTo>
                    <a:lnTo>
                      <a:pt x="274" y="106"/>
                    </a:lnTo>
                    <a:lnTo>
                      <a:pt x="274" y="105"/>
                    </a:lnTo>
                    <a:lnTo>
                      <a:pt x="276" y="105"/>
                    </a:lnTo>
                    <a:lnTo>
                      <a:pt x="276" y="103"/>
                    </a:lnTo>
                    <a:lnTo>
                      <a:pt x="278" y="105"/>
                    </a:lnTo>
                    <a:lnTo>
                      <a:pt x="279" y="106"/>
                    </a:lnTo>
                    <a:lnTo>
                      <a:pt x="279" y="108"/>
                    </a:lnTo>
                    <a:lnTo>
                      <a:pt x="281" y="110"/>
                    </a:lnTo>
                    <a:lnTo>
                      <a:pt x="284" y="111"/>
                    </a:lnTo>
                    <a:lnTo>
                      <a:pt x="286" y="110"/>
                    </a:lnTo>
                    <a:lnTo>
                      <a:pt x="284" y="110"/>
                    </a:lnTo>
                    <a:lnTo>
                      <a:pt x="284" y="108"/>
                    </a:lnTo>
                    <a:lnTo>
                      <a:pt x="286" y="108"/>
                    </a:lnTo>
                    <a:lnTo>
                      <a:pt x="287" y="110"/>
                    </a:lnTo>
                    <a:lnTo>
                      <a:pt x="289" y="111"/>
                    </a:lnTo>
                    <a:lnTo>
                      <a:pt x="292" y="111"/>
                    </a:lnTo>
                    <a:lnTo>
                      <a:pt x="292" y="110"/>
                    </a:lnTo>
                    <a:lnTo>
                      <a:pt x="294" y="110"/>
                    </a:lnTo>
                    <a:lnTo>
                      <a:pt x="295" y="113"/>
                    </a:lnTo>
                    <a:lnTo>
                      <a:pt x="295" y="118"/>
                    </a:lnTo>
                    <a:lnTo>
                      <a:pt x="297" y="119"/>
                    </a:lnTo>
                    <a:lnTo>
                      <a:pt x="297" y="122"/>
                    </a:lnTo>
                    <a:lnTo>
                      <a:pt x="297" y="124"/>
                    </a:lnTo>
                    <a:lnTo>
                      <a:pt x="300" y="124"/>
                    </a:lnTo>
                    <a:lnTo>
                      <a:pt x="302" y="124"/>
                    </a:lnTo>
                    <a:lnTo>
                      <a:pt x="305" y="126"/>
                    </a:lnTo>
                    <a:lnTo>
                      <a:pt x="310" y="126"/>
                    </a:lnTo>
                    <a:lnTo>
                      <a:pt x="314" y="126"/>
                    </a:lnTo>
                    <a:lnTo>
                      <a:pt x="319" y="126"/>
                    </a:lnTo>
                    <a:lnTo>
                      <a:pt x="324" y="126"/>
                    </a:lnTo>
                    <a:lnTo>
                      <a:pt x="325" y="126"/>
                    </a:lnTo>
                    <a:lnTo>
                      <a:pt x="327" y="126"/>
                    </a:lnTo>
                    <a:lnTo>
                      <a:pt x="329" y="126"/>
                    </a:lnTo>
                    <a:lnTo>
                      <a:pt x="330" y="129"/>
                    </a:lnTo>
                    <a:lnTo>
                      <a:pt x="332" y="129"/>
                    </a:lnTo>
                    <a:lnTo>
                      <a:pt x="330" y="132"/>
                    </a:lnTo>
                    <a:lnTo>
                      <a:pt x="330" y="135"/>
                    </a:lnTo>
                    <a:lnTo>
                      <a:pt x="329" y="140"/>
                    </a:lnTo>
                    <a:lnTo>
                      <a:pt x="327" y="142"/>
                    </a:lnTo>
                    <a:lnTo>
                      <a:pt x="327" y="143"/>
                    </a:lnTo>
                    <a:lnTo>
                      <a:pt x="325" y="145"/>
                    </a:lnTo>
                    <a:lnTo>
                      <a:pt x="324" y="143"/>
                    </a:lnTo>
                    <a:lnTo>
                      <a:pt x="324" y="143"/>
                    </a:lnTo>
                    <a:lnTo>
                      <a:pt x="321" y="145"/>
                    </a:lnTo>
                    <a:lnTo>
                      <a:pt x="321" y="146"/>
                    </a:lnTo>
                    <a:lnTo>
                      <a:pt x="319" y="148"/>
                    </a:lnTo>
                    <a:lnTo>
                      <a:pt x="319" y="150"/>
                    </a:lnTo>
                    <a:lnTo>
                      <a:pt x="321" y="153"/>
                    </a:lnTo>
                    <a:lnTo>
                      <a:pt x="322" y="154"/>
                    </a:lnTo>
                    <a:lnTo>
                      <a:pt x="322" y="156"/>
                    </a:lnTo>
                    <a:lnTo>
                      <a:pt x="324" y="158"/>
                    </a:lnTo>
                    <a:lnTo>
                      <a:pt x="327" y="161"/>
                    </a:lnTo>
                    <a:lnTo>
                      <a:pt x="329" y="161"/>
                    </a:lnTo>
                    <a:lnTo>
                      <a:pt x="329" y="159"/>
                    </a:lnTo>
                    <a:lnTo>
                      <a:pt x="327" y="158"/>
                    </a:lnTo>
                    <a:lnTo>
                      <a:pt x="329" y="156"/>
                    </a:lnTo>
                    <a:lnTo>
                      <a:pt x="329" y="154"/>
                    </a:lnTo>
                    <a:lnTo>
                      <a:pt x="330" y="153"/>
                    </a:lnTo>
                    <a:lnTo>
                      <a:pt x="329" y="151"/>
                    </a:lnTo>
                    <a:lnTo>
                      <a:pt x="330" y="151"/>
                    </a:lnTo>
                    <a:lnTo>
                      <a:pt x="332" y="151"/>
                    </a:lnTo>
                    <a:lnTo>
                      <a:pt x="335" y="151"/>
                    </a:lnTo>
                    <a:lnTo>
                      <a:pt x="335" y="153"/>
                    </a:lnTo>
                    <a:lnTo>
                      <a:pt x="337" y="154"/>
                    </a:lnTo>
                    <a:lnTo>
                      <a:pt x="337" y="159"/>
                    </a:lnTo>
                    <a:lnTo>
                      <a:pt x="337" y="162"/>
                    </a:lnTo>
                    <a:lnTo>
                      <a:pt x="338" y="164"/>
                    </a:lnTo>
                    <a:lnTo>
                      <a:pt x="340" y="170"/>
                    </a:lnTo>
                    <a:lnTo>
                      <a:pt x="340" y="173"/>
                    </a:lnTo>
                    <a:lnTo>
                      <a:pt x="341" y="175"/>
                    </a:lnTo>
                    <a:lnTo>
                      <a:pt x="341" y="177"/>
                    </a:lnTo>
                    <a:lnTo>
                      <a:pt x="341" y="178"/>
                    </a:lnTo>
                    <a:lnTo>
                      <a:pt x="343" y="178"/>
                    </a:lnTo>
                    <a:lnTo>
                      <a:pt x="343" y="180"/>
                    </a:lnTo>
                    <a:lnTo>
                      <a:pt x="343" y="178"/>
                    </a:lnTo>
                    <a:lnTo>
                      <a:pt x="343" y="175"/>
                    </a:lnTo>
                    <a:lnTo>
                      <a:pt x="345" y="177"/>
                    </a:lnTo>
                    <a:lnTo>
                      <a:pt x="346" y="175"/>
                    </a:lnTo>
                    <a:lnTo>
                      <a:pt x="348" y="170"/>
                    </a:lnTo>
                    <a:lnTo>
                      <a:pt x="348" y="167"/>
                    </a:lnTo>
                    <a:lnTo>
                      <a:pt x="348" y="164"/>
                    </a:lnTo>
                    <a:lnTo>
                      <a:pt x="348" y="161"/>
                    </a:lnTo>
                    <a:lnTo>
                      <a:pt x="351" y="161"/>
                    </a:lnTo>
                    <a:lnTo>
                      <a:pt x="351" y="156"/>
                    </a:lnTo>
                    <a:lnTo>
                      <a:pt x="351" y="153"/>
                    </a:lnTo>
                    <a:lnTo>
                      <a:pt x="349" y="145"/>
                    </a:lnTo>
                    <a:lnTo>
                      <a:pt x="353" y="145"/>
                    </a:lnTo>
                    <a:lnTo>
                      <a:pt x="354" y="146"/>
                    </a:lnTo>
                    <a:lnTo>
                      <a:pt x="359" y="146"/>
                    </a:lnTo>
                    <a:lnTo>
                      <a:pt x="361" y="142"/>
                    </a:lnTo>
                    <a:lnTo>
                      <a:pt x="362" y="135"/>
                    </a:lnTo>
                    <a:lnTo>
                      <a:pt x="365" y="127"/>
                    </a:lnTo>
                    <a:lnTo>
                      <a:pt x="362" y="126"/>
                    </a:lnTo>
                    <a:lnTo>
                      <a:pt x="361" y="124"/>
                    </a:lnTo>
                    <a:lnTo>
                      <a:pt x="365" y="118"/>
                    </a:lnTo>
                    <a:lnTo>
                      <a:pt x="367" y="111"/>
                    </a:lnTo>
                    <a:lnTo>
                      <a:pt x="365" y="110"/>
                    </a:lnTo>
                    <a:lnTo>
                      <a:pt x="367" y="106"/>
                    </a:lnTo>
                    <a:lnTo>
                      <a:pt x="372" y="100"/>
                    </a:lnTo>
                    <a:lnTo>
                      <a:pt x="375" y="99"/>
                    </a:lnTo>
                    <a:lnTo>
                      <a:pt x="378" y="94"/>
                    </a:lnTo>
                    <a:lnTo>
                      <a:pt x="380" y="91"/>
                    </a:lnTo>
                    <a:lnTo>
                      <a:pt x="383" y="89"/>
                    </a:lnTo>
                    <a:lnTo>
                      <a:pt x="388" y="86"/>
                    </a:lnTo>
                    <a:lnTo>
                      <a:pt x="389" y="89"/>
                    </a:lnTo>
                    <a:lnTo>
                      <a:pt x="392" y="89"/>
                    </a:lnTo>
                    <a:lnTo>
                      <a:pt x="392" y="87"/>
                    </a:lnTo>
                    <a:lnTo>
                      <a:pt x="392" y="84"/>
                    </a:lnTo>
                    <a:lnTo>
                      <a:pt x="394" y="81"/>
                    </a:lnTo>
                    <a:lnTo>
                      <a:pt x="394" y="79"/>
                    </a:lnTo>
                    <a:lnTo>
                      <a:pt x="394" y="78"/>
                    </a:lnTo>
                    <a:lnTo>
                      <a:pt x="391" y="76"/>
                    </a:lnTo>
                    <a:lnTo>
                      <a:pt x="389" y="75"/>
                    </a:lnTo>
                    <a:lnTo>
                      <a:pt x="388" y="76"/>
                    </a:lnTo>
                    <a:lnTo>
                      <a:pt x="384" y="75"/>
                    </a:lnTo>
                    <a:lnTo>
                      <a:pt x="383" y="73"/>
                    </a:lnTo>
                    <a:lnTo>
                      <a:pt x="386" y="70"/>
                    </a:lnTo>
                    <a:lnTo>
                      <a:pt x="386" y="68"/>
                    </a:lnTo>
                    <a:lnTo>
                      <a:pt x="383" y="65"/>
                    </a:lnTo>
                    <a:lnTo>
                      <a:pt x="383" y="63"/>
                    </a:lnTo>
                    <a:lnTo>
                      <a:pt x="381" y="63"/>
                    </a:lnTo>
                    <a:lnTo>
                      <a:pt x="380" y="65"/>
                    </a:lnTo>
                    <a:lnTo>
                      <a:pt x="378" y="62"/>
                    </a:lnTo>
                    <a:lnTo>
                      <a:pt x="380" y="59"/>
                    </a:lnTo>
                    <a:lnTo>
                      <a:pt x="380" y="57"/>
                    </a:lnTo>
                    <a:lnTo>
                      <a:pt x="378" y="57"/>
                    </a:lnTo>
                    <a:lnTo>
                      <a:pt x="376" y="55"/>
                    </a:lnTo>
                    <a:lnTo>
                      <a:pt x="373" y="55"/>
                    </a:lnTo>
                    <a:lnTo>
                      <a:pt x="368" y="59"/>
                    </a:lnTo>
                    <a:lnTo>
                      <a:pt x="368" y="60"/>
                    </a:lnTo>
                    <a:lnTo>
                      <a:pt x="367" y="62"/>
                    </a:lnTo>
                    <a:lnTo>
                      <a:pt x="362" y="60"/>
                    </a:lnTo>
                    <a:lnTo>
                      <a:pt x="357" y="62"/>
                    </a:lnTo>
                    <a:lnTo>
                      <a:pt x="356" y="59"/>
                    </a:lnTo>
                    <a:lnTo>
                      <a:pt x="353" y="60"/>
                    </a:lnTo>
                    <a:lnTo>
                      <a:pt x="349" y="60"/>
                    </a:lnTo>
                    <a:lnTo>
                      <a:pt x="351" y="63"/>
                    </a:lnTo>
                    <a:lnTo>
                      <a:pt x="348" y="68"/>
                    </a:lnTo>
                    <a:lnTo>
                      <a:pt x="341" y="68"/>
                    </a:lnTo>
                    <a:lnTo>
                      <a:pt x="338" y="70"/>
                    </a:lnTo>
                    <a:lnTo>
                      <a:pt x="337" y="73"/>
                    </a:lnTo>
                    <a:lnTo>
                      <a:pt x="335" y="75"/>
                    </a:lnTo>
                    <a:lnTo>
                      <a:pt x="333" y="76"/>
                    </a:lnTo>
                    <a:lnTo>
                      <a:pt x="333" y="78"/>
                    </a:lnTo>
                    <a:lnTo>
                      <a:pt x="330" y="78"/>
                    </a:lnTo>
                    <a:lnTo>
                      <a:pt x="329" y="79"/>
                    </a:lnTo>
                    <a:lnTo>
                      <a:pt x="327" y="83"/>
                    </a:lnTo>
                    <a:lnTo>
                      <a:pt x="325" y="83"/>
                    </a:lnTo>
                    <a:lnTo>
                      <a:pt x="319" y="84"/>
                    </a:lnTo>
                    <a:lnTo>
                      <a:pt x="318" y="84"/>
                    </a:lnTo>
                    <a:lnTo>
                      <a:pt x="316" y="87"/>
                    </a:lnTo>
                    <a:lnTo>
                      <a:pt x="318" y="91"/>
                    </a:lnTo>
                    <a:lnTo>
                      <a:pt x="321" y="92"/>
                    </a:lnTo>
                    <a:lnTo>
                      <a:pt x="321" y="95"/>
                    </a:lnTo>
                    <a:lnTo>
                      <a:pt x="322" y="99"/>
                    </a:lnTo>
                    <a:lnTo>
                      <a:pt x="316" y="100"/>
                    </a:lnTo>
                    <a:lnTo>
                      <a:pt x="313" y="100"/>
                    </a:lnTo>
                    <a:lnTo>
                      <a:pt x="306" y="102"/>
                    </a:lnTo>
                    <a:lnTo>
                      <a:pt x="305" y="100"/>
                    </a:lnTo>
                    <a:lnTo>
                      <a:pt x="302" y="100"/>
                    </a:lnTo>
                    <a:lnTo>
                      <a:pt x="298" y="103"/>
                    </a:lnTo>
                    <a:lnTo>
                      <a:pt x="294" y="103"/>
                    </a:lnTo>
                    <a:lnTo>
                      <a:pt x="287" y="100"/>
                    </a:lnTo>
                    <a:lnTo>
                      <a:pt x="286" y="100"/>
                    </a:lnTo>
                    <a:lnTo>
                      <a:pt x="281" y="100"/>
                    </a:lnTo>
                    <a:lnTo>
                      <a:pt x="278" y="95"/>
                    </a:lnTo>
                    <a:lnTo>
                      <a:pt x="279" y="94"/>
                    </a:lnTo>
                    <a:lnTo>
                      <a:pt x="279" y="91"/>
                    </a:lnTo>
                    <a:lnTo>
                      <a:pt x="279" y="91"/>
                    </a:lnTo>
                    <a:lnTo>
                      <a:pt x="276" y="87"/>
                    </a:lnTo>
                    <a:lnTo>
                      <a:pt x="276" y="84"/>
                    </a:lnTo>
                    <a:lnTo>
                      <a:pt x="274" y="81"/>
                    </a:lnTo>
                    <a:lnTo>
                      <a:pt x="271" y="83"/>
                    </a:lnTo>
                    <a:lnTo>
                      <a:pt x="270" y="84"/>
                    </a:lnTo>
                    <a:lnTo>
                      <a:pt x="268" y="84"/>
                    </a:lnTo>
                    <a:lnTo>
                      <a:pt x="270" y="87"/>
                    </a:lnTo>
                    <a:lnTo>
                      <a:pt x="268" y="94"/>
                    </a:lnTo>
                    <a:lnTo>
                      <a:pt x="271" y="99"/>
                    </a:lnTo>
                    <a:lnTo>
                      <a:pt x="270" y="106"/>
                    </a:lnTo>
                    <a:lnTo>
                      <a:pt x="262" y="108"/>
                    </a:lnTo>
                    <a:lnTo>
                      <a:pt x="255" y="105"/>
                    </a:lnTo>
                    <a:lnTo>
                      <a:pt x="252" y="106"/>
                    </a:lnTo>
                    <a:lnTo>
                      <a:pt x="241" y="102"/>
                    </a:lnTo>
                    <a:lnTo>
                      <a:pt x="236" y="102"/>
                    </a:lnTo>
                    <a:lnTo>
                      <a:pt x="233" y="103"/>
                    </a:lnTo>
                    <a:lnTo>
                      <a:pt x="225" y="102"/>
                    </a:lnTo>
                    <a:lnTo>
                      <a:pt x="222" y="99"/>
                    </a:lnTo>
                    <a:lnTo>
                      <a:pt x="222" y="95"/>
                    </a:lnTo>
                    <a:lnTo>
                      <a:pt x="214" y="94"/>
                    </a:lnTo>
                    <a:lnTo>
                      <a:pt x="208" y="95"/>
                    </a:lnTo>
                    <a:lnTo>
                      <a:pt x="204" y="92"/>
                    </a:lnTo>
                    <a:lnTo>
                      <a:pt x="198" y="94"/>
                    </a:lnTo>
                    <a:lnTo>
                      <a:pt x="193" y="91"/>
                    </a:lnTo>
                    <a:lnTo>
                      <a:pt x="188" y="91"/>
                    </a:lnTo>
                    <a:lnTo>
                      <a:pt x="187" y="89"/>
                    </a:lnTo>
                    <a:lnTo>
                      <a:pt x="180" y="87"/>
                    </a:lnTo>
                    <a:lnTo>
                      <a:pt x="177" y="83"/>
                    </a:lnTo>
                    <a:lnTo>
                      <a:pt x="171" y="78"/>
                    </a:lnTo>
                    <a:lnTo>
                      <a:pt x="166" y="76"/>
                    </a:lnTo>
                    <a:lnTo>
                      <a:pt x="163" y="75"/>
                    </a:lnTo>
                    <a:lnTo>
                      <a:pt x="160" y="75"/>
                    </a:lnTo>
                    <a:lnTo>
                      <a:pt x="158" y="73"/>
                    </a:lnTo>
                    <a:lnTo>
                      <a:pt x="155" y="71"/>
                    </a:lnTo>
                    <a:lnTo>
                      <a:pt x="153" y="68"/>
                    </a:lnTo>
                    <a:lnTo>
                      <a:pt x="158" y="63"/>
                    </a:lnTo>
                    <a:lnTo>
                      <a:pt x="158" y="59"/>
                    </a:lnTo>
                    <a:lnTo>
                      <a:pt x="160" y="52"/>
                    </a:lnTo>
                    <a:lnTo>
                      <a:pt x="160" y="47"/>
                    </a:lnTo>
                    <a:lnTo>
                      <a:pt x="160" y="47"/>
                    </a:lnTo>
                    <a:lnTo>
                      <a:pt x="158" y="44"/>
                    </a:lnTo>
                    <a:lnTo>
                      <a:pt x="155" y="44"/>
                    </a:lnTo>
                    <a:lnTo>
                      <a:pt x="153" y="41"/>
                    </a:lnTo>
                    <a:lnTo>
                      <a:pt x="152" y="39"/>
                    </a:lnTo>
                    <a:lnTo>
                      <a:pt x="149" y="38"/>
                    </a:lnTo>
                    <a:lnTo>
                      <a:pt x="145" y="36"/>
                    </a:lnTo>
                    <a:lnTo>
                      <a:pt x="144" y="35"/>
                    </a:lnTo>
                    <a:lnTo>
                      <a:pt x="141" y="35"/>
                    </a:lnTo>
                    <a:lnTo>
                      <a:pt x="139" y="38"/>
                    </a:lnTo>
                    <a:lnTo>
                      <a:pt x="137" y="36"/>
                    </a:lnTo>
                    <a:lnTo>
                      <a:pt x="136" y="33"/>
                    </a:lnTo>
                    <a:lnTo>
                      <a:pt x="134" y="33"/>
                    </a:lnTo>
                    <a:lnTo>
                      <a:pt x="134" y="32"/>
                    </a:lnTo>
                    <a:lnTo>
                      <a:pt x="133" y="28"/>
                    </a:lnTo>
                    <a:lnTo>
                      <a:pt x="131" y="27"/>
                    </a:lnTo>
                    <a:lnTo>
                      <a:pt x="133" y="25"/>
                    </a:lnTo>
                    <a:lnTo>
                      <a:pt x="131" y="24"/>
                    </a:lnTo>
                    <a:lnTo>
                      <a:pt x="131" y="17"/>
                    </a:lnTo>
                    <a:lnTo>
                      <a:pt x="128" y="16"/>
                    </a:lnTo>
                    <a:lnTo>
                      <a:pt x="128" y="14"/>
                    </a:lnTo>
                    <a:lnTo>
                      <a:pt x="126" y="11"/>
                    </a:lnTo>
                    <a:lnTo>
                      <a:pt x="126" y="11"/>
                    </a:lnTo>
                    <a:lnTo>
                      <a:pt x="120" y="8"/>
                    </a:lnTo>
                    <a:lnTo>
                      <a:pt x="117" y="8"/>
                    </a:lnTo>
                    <a:lnTo>
                      <a:pt x="115" y="4"/>
                    </a:lnTo>
                    <a:lnTo>
                      <a:pt x="112" y="3"/>
                    </a:lnTo>
                    <a:lnTo>
                      <a:pt x="107" y="4"/>
                    </a:lnTo>
                    <a:lnTo>
                      <a:pt x="101" y="0"/>
                    </a:lnTo>
                    <a:lnTo>
                      <a:pt x="98" y="0"/>
                    </a:lnTo>
                    <a:lnTo>
                      <a:pt x="96" y="3"/>
                    </a:lnTo>
                    <a:lnTo>
                      <a:pt x="91" y="3"/>
                    </a:lnTo>
                    <a:lnTo>
                      <a:pt x="88" y="8"/>
                    </a:lnTo>
                    <a:lnTo>
                      <a:pt x="83" y="14"/>
                    </a:lnTo>
                    <a:lnTo>
                      <a:pt x="83" y="16"/>
                    </a:lnTo>
                    <a:lnTo>
                      <a:pt x="80" y="19"/>
                    </a:lnTo>
                    <a:lnTo>
                      <a:pt x="79" y="17"/>
                    </a:lnTo>
                    <a:lnTo>
                      <a:pt x="75" y="19"/>
                    </a:lnTo>
                    <a:lnTo>
                      <a:pt x="72" y="20"/>
                    </a:lnTo>
                    <a:lnTo>
                      <a:pt x="69" y="25"/>
                    </a:lnTo>
                    <a:lnTo>
                      <a:pt x="69" y="25"/>
                    </a:lnTo>
                    <a:lnTo>
                      <a:pt x="71" y="32"/>
                    </a:lnTo>
                    <a:lnTo>
                      <a:pt x="71" y="38"/>
                    </a:lnTo>
                    <a:lnTo>
                      <a:pt x="69" y="41"/>
                    </a:lnTo>
                    <a:lnTo>
                      <a:pt x="67" y="43"/>
                    </a:lnTo>
                    <a:lnTo>
                      <a:pt x="63" y="47"/>
                    </a:lnTo>
                    <a:lnTo>
                      <a:pt x="66" y="49"/>
                    </a:lnTo>
                    <a:lnTo>
                      <a:pt x="66" y="52"/>
                    </a:lnTo>
                    <a:lnTo>
                      <a:pt x="64" y="55"/>
                    </a:lnTo>
                    <a:lnTo>
                      <a:pt x="59" y="57"/>
                    </a:lnTo>
                    <a:lnTo>
                      <a:pt x="56" y="62"/>
                    </a:lnTo>
                    <a:lnTo>
                      <a:pt x="55" y="67"/>
                    </a:lnTo>
                    <a:lnTo>
                      <a:pt x="53" y="70"/>
                    </a:lnTo>
                    <a:lnTo>
                      <a:pt x="47" y="75"/>
                    </a:lnTo>
                    <a:lnTo>
                      <a:pt x="45" y="83"/>
                    </a:lnTo>
                    <a:lnTo>
                      <a:pt x="40" y="87"/>
                    </a:lnTo>
                    <a:lnTo>
                      <a:pt x="32" y="87"/>
                    </a:lnTo>
                    <a:lnTo>
                      <a:pt x="28" y="91"/>
                    </a:lnTo>
                    <a:lnTo>
                      <a:pt x="26" y="91"/>
                    </a:lnTo>
                    <a:lnTo>
                      <a:pt x="24" y="87"/>
                    </a:lnTo>
                    <a:lnTo>
                      <a:pt x="21" y="86"/>
                    </a:lnTo>
                    <a:lnTo>
                      <a:pt x="20" y="87"/>
                    </a:lnTo>
                    <a:lnTo>
                      <a:pt x="18" y="89"/>
                    </a:lnTo>
                    <a:lnTo>
                      <a:pt x="16" y="91"/>
                    </a:lnTo>
                    <a:lnTo>
                      <a:pt x="13" y="97"/>
                    </a:lnTo>
                    <a:lnTo>
                      <a:pt x="12" y="97"/>
                    </a:lnTo>
                    <a:lnTo>
                      <a:pt x="8" y="103"/>
                    </a:lnTo>
                    <a:lnTo>
                      <a:pt x="8" y="106"/>
                    </a:lnTo>
                    <a:lnTo>
                      <a:pt x="12" y="106"/>
                    </a:lnTo>
                    <a:lnTo>
                      <a:pt x="15" y="106"/>
                    </a:lnTo>
                    <a:lnTo>
                      <a:pt x="16" y="106"/>
                    </a:lnTo>
                    <a:lnTo>
                      <a:pt x="18" y="106"/>
                    </a:lnTo>
                    <a:lnTo>
                      <a:pt x="21" y="111"/>
                    </a:lnTo>
                    <a:lnTo>
                      <a:pt x="20" y="114"/>
                    </a:lnTo>
                    <a:lnTo>
                      <a:pt x="21" y="119"/>
                    </a:lnTo>
                    <a:lnTo>
                      <a:pt x="26" y="122"/>
                    </a:lnTo>
                    <a:lnTo>
                      <a:pt x="28" y="122"/>
                    </a:lnTo>
                    <a:lnTo>
                      <a:pt x="31" y="124"/>
                    </a:lnTo>
                    <a:lnTo>
                      <a:pt x="29" y="126"/>
                    </a:lnTo>
                    <a:lnTo>
                      <a:pt x="32" y="129"/>
                    </a:lnTo>
                    <a:lnTo>
                      <a:pt x="35" y="138"/>
                    </a:lnTo>
                    <a:lnTo>
                      <a:pt x="35" y="140"/>
                    </a:lnTo>
                    <a:lnTo>
                      <a:pt x="35" y="142"/>
                    </a:lnTo>
                    <a:lnTo>
                      <a:pt x="34" y="143"/>
                    </a:lnTo>
                    <a:lnTo>
                      <a:pt x="31" y="145"/>
                    </a:lnTo>
                    <a:lnTo>
                      <a:pt x="29" y="143"/>
                    </a:lnTo>
                    <a:lnTo>
                      <a:pt x="29" y="142"/>
                    </a:lnTo>
                    <a:lnTo>
                      <a:pt x="26" y="142"/>
                    </a:lnTo>
                    <a:lnTo>
                      <a:pt x="26" y="143"/>
                    </a:lnTo>
                    <a:lnTo>
                      <a:pt x="20" y="145"/>
                    </a:lnTo>
                    <a:lnTo>
                      <a:pt x="10" y="145"/>
                    </a:lnTo>
                    <a:lnTo>
                      <a:pt x="8" y="146"/>
                    </a:lnTo>
                    <a:lnTo>
                      <a:pt x="5" y="145"/>
                    </a:lnTo>
                    <a:lnTo>
                      <a:pt x="5" y="150"/>
                    </a:lnTo>
                    <a:lnTo>
                      <a:pt x="2" y="150"/>
                    </a:lnTo>
                    <a:lnTo>
                      <a:pt x="0" y="151"/>
                    </a:lnTo>
                    <a:lnTo>
                      <a:pt x="0" y="154"/>
                    </a:lnTo>
                    <a:lnTo>
                      <a:pt x="4" y="153"/>
                    </a:lnTo>
                    <a:lnTo>
                      <a:pt x="7" y="151"/>
                    </a:lnTo>
                    <a:lnTo>
                      <a:pt x="5" y="153"/>
                    </a:lnTo>
                    <a:lnTo>
                      <a:pt x="2" y="158"/>
                    </a:lnTo>
                    <a:lnTo>
                      <a:pt x="2" y="161"/>
                    </a:lnTo>
                    <a:lnTo>
                      <a:pt x="4" y="161"/>
                    </a:lnTo>
                    <a:lnTo>
                      <a:pt x="8" y="165"/>
                    </a:lnTo>
                    <a:lnTo>
                      <a:pt x="16" y="169"/>
                    </a:lnTo>
                    <a:lnTo>
                      <a:pt x="20" y="167"/>
                    </a:lnTo>
                    <a:lnTo>
                      <a:pt x="23" y="167"/>
                    </a:lnTo>
                    <a:lnTo>
                      <a:pt x="29" y="165"/>
                    </a:lnTo>
                    <a:lnTo>
                      <a:pt x="29" y="164"/>
                    </a:lnTo>
                    <a:lnTo>
                      <a:pt x="29" y="162"/>
                    </a:lnTo>
                    <a:lnTo>
                      <a:pt x="29" y="164"/>
                    </a:lnTo>
                    <a:lnTo>
                      <a:pt x="32" y="164"/>
                    </a:lnTo>
                    <a:lnTo>
                      <a:pt x="31" y="167"/>
                    </a:lnTo>
                    <a:lnTo>
                      <a:pt x="31" y="165"/>
                    </a:lnTo>
                    <a:lnTo>
                      <a:pt x="28" y="170"/>
                    </a:lnTo>
                    <a:lnTo>
                      <a:pt x="26" y="170"/>
                    </a:lnTo>
                    <a:lnTo>
                      <a:pt x="20" y="175"/>
                    </a:lnTo>
                    <a:lnTo>
                      <a:pt x="20" y="177"/>
                    </a:lnTo>
                    <a:lnTo>
                      <a:pt x="18" y="175"/>
                    </a:lnTo>
                    <a:lnTo>
                      <a:pt x="18" y="175"/>
                    </a:lnTo>
                    <a:lnTo>
                      <a:pt x="16" y="177"/>
                    </a:lnTo>
                    <a:lnTo>
                      <a:pt x="13" y="177"/>
                    </a:lnTo>
                    <a:lnTo>
                      <a:pt x="13" y="173"/>
                    </a:lnTo>
                    <a:lnTo>
                      <a:pt x="12" y="173"/>
                    </a:lnTo>
                    <a:lnTo>
                      <a:pt x="12" y="173"/>
                    </a:lnTo>
                    <a:lnTo>
                      <a:pt x="10" y="173"/>
                    </a:lnTo>
                    <a:lnTo>
                      <a:pt x="8" y="175"/>
                    </a:lnTo>
                    <a:lnTo>
                      <a:pt x="10" y="177"/>
                    </a:lnTo>
                    <a:lnTo>
                      <a:pt x="16" y="183"/>
                    </a:lnTo>
                    <a:lnTo>
                      <a:pt x="18" y="183"/>
                    </a:lnTo>
                    <a:lnTo>
                      <a:pt x="20" y="183"/>
                    </a:lnTo>
                    <a:lnTo>
                      <a:pt x="20" y="185"/>
                    </a:lnTo>
                    <a:lnTo>
                      <a:pt x="23" y="191"/>
                    </a:lnTo>
                    <a:lnTo>
                      <a:pt x="34" y="199"/>
                    </a:lnTo>
                    <a:lnTo>
                      <a:pt x="39" y="201"/>
                    </a:lnTo>
                    <a:lnTo>
                      <a:pt x="43" y="199"/>
                    </a:lnTo>
                    <a:lnTo>
                      <a:pt x="50" y="194"/>
                    </a:lnTo>
                    <a:lnTo>
                      <a:pt x="55" y="193"/>
                    </a:lnTo>
                    <a:lnTo>
                      <a:pt x="55" y="191"/>
                    </a:lnTo>
                    <a:lnTo>
                      <a:pt x="56" y="188"/>
                    </a:lnTo>
                    <a:lnTo>
                      <a:pt x="58" y="183"/>
                    </a:lnTo>
                    <a:lnTo>
                      <a:pt x="55" y="181"/>
                    </a:lnTo>
                    <a:lnTo>
                      <a:pt x="58" y="175"/>
                    </a:lnTo>
                    <a:lnTo>
                      <a:pt x="58" y="172"/>
                    </a:lnTo>
                    <a:lnTo>
                      <a:pt x="58" y="170"/>
                    </a:lnTo>
                    <a:lnTo>
                      <a:pt x="59" y="173"/>
                    </a:lnTo>
                    <a:lnTo>
                      <a:pt x="63" y="172"/>
                    </a:lnTo>
                    <a:lnTo>
                      <a:pt x="64" y="173"/>
                    </a:lnTo>
                    <a:lnTo>
                      <a:pt x="67" y="172"/>
                    </a:lnTo>
                    <a:lnTo>
                      <a:pt x="66" y="173"/>
                    </a:lnTo>
                    <a:lnTo>
                      <a:pt x="63" y="177"/>
                    </a:lnTo>
                    <a:lnTo>
                      <a:pt x="61" y="175"/>
                    </a:lnTo>
                    <a:lnTo>
                      <a:pt x="61" y="177"/>
                    </a:lnTo>
                    <a:lnTo>
                      <a:pt x="59" y="178"/>
                    </a:lnTo>
                    <a:lnTo>
                      <a:pt x="61" y="181"/>
                    </a:lnTo>
                    <a:lnTo>
                      <a:pt x="61" y="185"/>
                    </a:lnTo>
                    <a:lnTo>
                      <a:pt x="63" y="185"/>
                    </a:lnTo>
                    <a:lnTo>
                      <a:pt x="66" y="183"/>
                    </a:lnTo>
                    <a:lnTo>
                      <a:pt x="69" y="185"/>
                    </a:lnTo>
                    <a:lnTo>
                      <a:pt x="66" y="185"/>
                    </a:lnTo>
                    <a:lnTo>
                      <a:pt x="66" y="186"/>
                    </a:lnTo>
                    <a:lnTo>
                      <a:pt x="63" y="188"/>
                    </a:lnTo>
                    <a:lnTo>
                      <a:pt x="64" y="194"/>
                    </a:lnTo>
                    <a:lnTo>
                      <a:pt x="66" y="196"/>
                    </a:lnTo>
                    <a:lnTo>
                      <a:pt x="66" y="199"/>
                    </a:lnTo>
                    <a:lnTo>
                      <a:pt x="67" y="204"/>
                    </a:lnTo>
                    <a:lnTo>
                      <a:pt x="66" y="207"/>
                    </a:lnTo>
                    <a:lnTo>
                      <a:pt x="66" y="209"/>
                    </a:lnTo>
                    <a:lnTo>
                      <a:pt x="67" y="210"/>
                    </a:lnTo>
                    <a:lnTo>
                      <a:pt x="64" y="212"/>
                    </a:lnTo>
                    <a:lnTo>
                      <a:pt x="66" y="217"/>
                    </a:lnTo>
                    <a:lnTo>
                      <a:pt x="71" y="224"/>
                    </a:lnTo>
                    <a:lnTo>
                      <a:pt x="71" y="226"/>
                    </a:lnTo>
                    <a:lnTo>
                      <a:pt x="72" y="229"/>
                    </a:lnTo>
                    <a:lnTo>
                      <a:pt x="69" y="229"/>
                    </a:lnTo>
                    <a:lnTo>
                      <a:pt x="69" y="232"/>
                    </a:lnTo>
                    <a:lnTo>
                      <a:pt x="74" y="237"/>
                    </a:lnTo>
                    <a:lnTo>
                      <a:pt x="71" y="237"/>
                    </a:lnTo>
                    <a:lnTo>
                      <a:pt x="74" y="242"/>
                    </a:lnTo>
                    <a:lnTo>
                      <a:pt x="74" y="245"/>
                    </a:lnTo>
                    <a:lnTo>
                      <a:pt x="79" y="256"/>
                    </a:lnTo>
                    <a:lnTo>
                      <a:pt x="79" y="264"/>
                    </a:lnTo>
                    <a:lnTo>
                      <a:pt x="82" y="271"/>
                    </a:lnTo>
                    <a:lnTo>
                      <a:pt x="83" y="272"/>
                    </a:lnTo>
                    <a:lnTo>
                      <a:pt x="85" y="277"/>
                    </a:lnTo>
                    <a:lnTo>
                      <a:pt x="86" y="277"/>
                    </a:lnTo>
                    <a:lnTo>
                      <a:pt x="86" y="279"/>
                    </a:lnTo>
                    <a:lnTo>
                      <a:pt x="90" y="285"/>
                    </a:lnTo>
                    <a:lnTo>
                      <a:pt x="91" y="285"/>
                    </a:lnTo>
                    <a:lnTo>
                      <a:pt x="91" y="287"/>
                    </a:lnTo>
                    <a:lnTo>
                      <a:pt x="94" y="291"/>
                    </a:lnTo>
                    <a:lnTo>
                      <a:pt x="96" y="291"/>
                    </a:lnTo>
                    <a:lnTo>
                      <a:pt x="96" y="296"/>
                    </a:lnTo>
                    <a:lnTo>
                      <a:pt x="98" y="299"/>
                    </a:lnTo>
                    <a:lnTo>
                      <a:pt x="99" y="303"/>
                    </a:lnTo>
                    <a:lnTo>
                      <a:pt x="99" y="306"/>
                    </a:lnTo>
                    <a:lnTo>
                      <a:pt x="102" y="312"/>
                    </a:lnTo>
                    <a:lnTo>
                      <a:pt x="104" y="315"/>
                    </a:lnTo>
                    <a:lnTo>
                      <a:pt x="104" y="320"/>
                    </a:lnTo>
                    <a:lnTo>
                      <a:pt x="106" y="322"/>
                    </a:lnTo>
                    <a:lnTo>
                      <a:pt x="107" y="325"/>
                    </a:lnTo>
                    <a:lnTo>
                      <a:pt x="110" y="330"/>
                    </a:lnTo>
                    <a:lnTo>
                      <a:pt x="112" y="330"/>
                    </a:lnTo>
                    <a:lnTo>
                      <a:pt x="114" y="335"/>
                    </a:lnTo>
                    <a:lnTo>
                      <a:pt x="118" y="339"/>
                    </a:lnTo>
                    <a:lnTo>
                      <a:pt x="120" y="344"/>
                    </a:lnTo>
                    <a:lnTo>
                      <a:pt x="122" y="347"/>
                    </a:lnTo>
                    <a:lnTo>
                      <a:pt x="122" y="347"/>
                    </a:lnTo>
                    <a:lnTo>
                      <a:pt x="122" y="350"/>
                    </a:lnTo>
                    <a:lnTo>
                      <a:pt x="125" y="355"/>
                    </a:lnTo>
                    <a:lnTo>
                      <a:pt x="126" y="362"/>
                    </a:lnTo>
                    <a:lnTo>
                      <a:pt x="128" y="366"/>
                    </a:lnTo>
                    <a:lnTo>
                      <a:pt x="133" y="378"/>
                    </a:lnTo>
                    <a:lnTo>
                      <a:pt x="136" y="382"/>
                    </a:lnTo>
                    <a:lnTo>
                      <a:pt x="141" y="386"/>
                    </a:lnTo>
                    <a:lnTo>
                      <a:pt x="145" y="386"/>
                    </a:lnTo>
                    <a:lnTo>
                      <a:pt x="150" y="382"/>
                    </a:lnTo>
                    <a:lnTo>
                      <a:pt x="152" y="379"/>
                    </a:lnTo>
                    <a:lnTo>
                      <a:pt x="152" y="378"/>
                    </a:lnTo>
                    <a:lnTo>
                      <a:pt x="152" y="378"/>
                    </a:lnTo>
                    <a:lnTo>
                      <a:pt x="152" y="376"/>
                    </a:lnTo>
                    <a:lnTo>
                      <a:pt x="153" y="373"/>
                    </a:lnTo>
                    <a:lnTo>
                      <a:pt x="158" y="371"/>
                    </a:lnTo>
                    <a:lnTo>
                      <a:pt x="160" y="371"/>
                    </a:lnTo>
                    <a:lnTo>
                      <a:pt x="166" y="368"/>
                    </a:lnTo>
                    <a:lnTo>
                      <a:pt x="168" y="370"/>
                    </a:lnTo>
                    <a:lnTo>
                      <a:pt x="168" y="371"/>
                    </a:lnTo>
                    <a:lnTo>
                      <a:pt x="168" y="370"/>
                    </a:lnTo>
                    <a:lnTo>
                      <a:pt x="168" y="370"/>
                    </a:lnTo>
                    <a:lnTo>
                      <a:pt x="163" y="366"/>
                    </a:lnTo>
                    <a:lnTo>
                      <a:pt x="163" y="365"/>
                    </a:lnTo>
                    <a:lnTo>
                      <a:pt x="165" y="363"/>
                    </a:lnTo>
                    <a:lnTo>
                      <a:pt x="168" y="358"/>
                    </a:lnTo>
                    <a:lnTo>
                      <a:pt x="168" y="357"/>
                    </a:lnTo>
                    <a:lnTo>
                      <a:pt x="169" y="355"/>
                    </a:lnTo>
                    <a:lnTo>
                      <a:pt x="173" y="354"/>
                    </a:lnTo>
                    <a:lnTo>
                      <a:pt x="174" y="355"/>
                    </a:lnTo>
                    <a:lnTo>
                      <a:pt x="176" y="354"/>
                    </a:lnTo>
                    <a:lnTo>
                      <a:pt x="176" y="350"/>
                    </a:lnTo>
                    <a:lnTo>
                      <a:pt x="176" y="339"/>
                    </a:lnTo>
                    <a:lnTo>
                      <a:pt x="174" y="336"/>
                    </a:lnTo>
                    <a:lnTo>
                      <a:pt x="174" y="331"/>
                    </a:lnTo>
                    <a:lnTo>
                      <a:pt x="177" y="325"/>
                    </a:lnTo>
                    <a:lnTo>
                      <a:pt x="180" y="315"/>
                    </a:lnTo>
                    <a:lnTo>
                      <a:pt x="180" y="309"/>
                    </a:lnTo>
                    <a:lnTo>
                      <a:pt x="177" y="307"/>
                    </a:lnTo>
                    <a:lnTo>
                      <a:pt x="177" y="296"/>
                    </a:lnTo>
                    <a:lnTo>
                      <a:pt x="176" y="293"/>
                    </a:lnTo>
                    <a:lnTo>
                      <a:pt x="179" y="290"/>
                    </a:lnTo>
                    <a:lnTo>
                      <a:pt x="176" y="284"/>
                    </a:lnTo>
                    <a:lnTo>
                      <a:pt x="176" y="279"/>
                    </a:lnTo>
                    <a:lnTo>
                      <a:pt x="177" y="276"/>
                    </a:lnTo>
                    <a:lnTo>
                      <a:pt x="182" y="271"/>
                    </a:lnTo>
                    <a:lnTo>
                      <a:pt x="184" y="271"/>
                    </a:lnTo>
                    <a:lnTo>
                      <a:pt x="185" y="274"/>
                    </a:lnTo>
                    <a:lnTo>
                      <a:pt x="187" y="274"/>
                    </a:lnTo>
                    <a:lnTo>
                      <a:pt x="190" y="269"/>
                    </a:lnTo>
                    <a:lnTo>
                      <a:pt x="190" y="266"/>
                    </a:lnTo>
                    <a:lnTo>
                      <a:pt x="193" y="263"/>
                    </a:lnTo>
                    <a:lnTo>
                      <a:pt x="200" y="264"/>
                    </a:lnTo>
                    <a:lnTo>
                      <a:pt x="203" y="263"/>
                    </a:lnTo>
                    <a:lnTo>
                      <a:pt x="206" y="258"/>
                    </a:lnTo>
                    <a:lnTo>
                      <a:pt x="204" y="255"/>
                    </a:lnTo>
                    <a:lnTo>
                      <a:pt x="206" y="252"/>
                    </a:lnTo>
                    <a:lnTo>
                      <a:pt x="209" y="248"/>
                    </a:lnTo>
                    <a:lnTo>
                      <a:pt x="214" y="247"/>
                    </a:lnTo>
                    <a:lnTo>
                      <a:pt x="217" y="244"/>
                    </a:lnTo>
                    <a:lnTo>
                      <a:pt x="219" y="240"/>
                    </a:lnTo>
                    <a:lnTo>
                      <a:pt x="231" y="231"/>
                    </a:lnTo>
                    <a:lnTo>
                      <a:pt x="235" y="224"/>
                    </a:lnTo>
                    <a:lnTo>
                      <a:pt x="244" y="215"/>
                    </a:lnTo>
                    <a:lnTo>
                      <a:pt x="243" y="215"/>
                    </a:lnTo>
                    <a:lnTo>
                      <a:pt x="243" y="217"/>
                    </a:lnTo>
                    <a:lnTo>
                      <a:pt x="239" y="217"/>
                    </a:lnTo>
                    <a:lnTo>
                      <a:pt x="239" y="213"/>
                    </a:lnTo>
                    <a:lnTo>
                      <a:pt x="241" y="213"/>
                    </a:lnTo>
                    <a:lnTo>
                      <a:pt x="244" y="210"/>
                    </a:lnTo>
                    <a:lnTo>
                      <a:pt x="246" y="210"/>
                    </a:lnTo>
                    <a:lnTo>
                      <a:pt x="246" y="212"/>
                    </a:lnTo>
                    <a:lnTo>
                      <a:pt x="246" y="213"/>
                    </a:lnTo>
                    <a:lnTo>
                      <a:pt x="247" y="213"/>
                    </a:lnTo>
                    <a:lnTo>
                      <a:pt x="254" y="210"/>
                    </a:lnTo>
                    <a:lnTo>
                      <a:pt x="254" y="209"/>
                    </a:lnTo>
                    <a:lnTo>
                      <a:pt x="260" y="205"/>
                    </a:lnTo>
                    <a:lnTo>
                      <a:pt x="259" y="202"/>
                    </a:lnTo>
                    <a:lnTo>
                      <a:pt x="260" y="202"/>
                    </a:lnTo>
                    <a:lnTo>
                      <a:pt x="262" y="201"/>
                    </a:lnTo>
                    <a:lnTo>
                      <a:pt x="265" y="197"/>
                    </a:lnTo>
                    <a:lnTo>
                      <a:pt x="263" y="197"/>
                    </a:lnTo>
                    <a:lnTo>
                      <a:pt x="263" y="196"/>
                    </a:lnTo>
                    <a:lnTo>
                      <a:pt x="262" y="193"/>
                    </a:lnTo>
                    <a:lnTo>
                      <a:pt x="262" y="191"/>
                    </a:lnTo>
                    <a:lnTo>
                      <a:pt x="263" y="189"/>
                    </a:lnTo>
                    <a:lnTo>
                      <a:pt x="263" y="186"/>
                    </a:lnTo>
                    <a:lnTo>
                      <a:pt x="265" y="185"/>
                    </a:lnTo>
                    <a:lnTo>
                      <a:pt x="274" y="181"/>
                    </a:lnTo>
                    <a:lnTo>
                      <a:pt x="276" y="180"/>
                    </a:lnTo>
                    <a:lnTo>
                      <a:pt x="276" y="178"/>
                    </a:lnTo>
                    <a:lnTo>
                      <a:pt x="278" y="175"/>
                    </a:lnTo>
                    <a:lnTo>
                      <a:pt x="278" y="175"/>
                    </a:lnTo>
                    <a:lnTo>
                      <a:pt x="276" y="173"/>
                    </a:lnTo>
                    <a:lnTo>
                      <a:pt x="274" y="173"/>
                    </a:lnTo>
                    <a:lnTo>
                      <a:pt x="274" y="172"/>
                    </a:lnTo>
                    <a:lnTo>
                      <a:pt x="278" y="172"/>
                    </a:lnTo>
                    <a:lnTo>
                      <a:pt x="279" y="175"/>
                    </a:lnTo>
                    <a:lnTo>
                      <a:pt x="279" y="177"/>
                    </a:lnTo>
                    <a:lnTo>
                      <a:pt x="279" y="180"/>
                    </a:lnTo>
                    <a:lnTo>
                      <a:pt x="282" y="181"/>
                    </a:lnTo>
                    <a:lnTo>
                      <a:pt x="282" y="180"/>
                    </a:lnTo>
                    <a:lnTo>
                      <a:pt x="284" y="180"/>
                    </a:lnTo>
                    <a:lnTo>
                      <a:pt x="286" y="180"/>
                    </a:lnTo>
                    <a:lnTo>
                      <a:pt x="286" y="180"/>
                    </a:lnTo>
                    <a:lnTo>
                      <a:pt x="286" y="178"/>
                    </a:lnTo>
                    <a:lnTo>
                      <a:pt x="286" y="177"/>
                    </a:lnTo>
                    <a:lnTo>
                      <a:pt x="287" y="178"/>
                    </a:lnTo>
                    <a:lnTo>
                      <a:pt x="287" y="181"/>
                    </a:lnTo>
                    <a:lnTo>
                      <a:pt x="289" y="183"/>
                    </a:lnTo>
                    <a:lnTo>
                      <a:pt x="289" y="181"/>
                    </a:lnTo>
                    <a:lnTo>
                      <a:pt x="292" y="183"/>
                    </a:lnTo>
                    <a:lnTo>
                      <a:pt x="294" y="181"/>
                    </a:lnTo>
                    <a:lnTo>
                      <a:pt x="292" y="178"/>
                    </a:lnTo>
                    <a:lnTo>
                      <a:pt x="292" y="178"/>
                    </a:lnTo>
                    <a:lnTo>
                      <a:pt x="292" y="173"/>
                    </a:lnTo>
                    <a:lnTo>
                      <a:pt x="290" y="17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6" name="Freeform 663">
                <a:extLst>
                  <a:ext uri="{FF2B5EF4-FFF2-40B4-BE49-F238E27FC236}">
                    <a16:creationId xmlns:a16="http://schemas.microsoft.com/office/drawing/2014/main" id="{FA288DFF-E39B-4E8C-A1F4-10D957136C86}"/>
                  </a:ext>
                </a:extLst>
              </p:cNvPr>
              <p:cNvSpPr>
                <a:spLocks/>
              </p:cNvSpPr>
              <p:nvPr/>
            </p:nvSpPr>
            <p:spPr bwMode="auto">
              <a:xfrm>
                <a:off x="5925" y="2111"/>
                <a:ext cx="1" cy="2"/>
              </a:xfrm>
              <a:custGeom>
                <a:avLst/>
                <a:gdLst>
                  <a:gd name="T0" fmla="*/ 0 w 1"/>
                  <a:gd name="T1" fmla="*/ 2 h 2"/>
                  <a:gd name="T2" fmla="*/ 1 w 1"/>
                  <a:gd name="T3" fmla="*/ 0 h 2"/>
                  <a:gd name="T4" fmla="*/ 0 w 1"/>
                  <a:gd name="T5" fmla="*/ 0 h 2"/>
                  <a:gd name="T6" fmla="*/ 0 w 1"/>
                  <a:gd name="T7" fmla="*/ 2 h 2"/>
                </a:gdLst>
                <a:ahLst/>
                <a:cxnLst>
                  <a:cxn ang="0">
                    <a:pos x="T0" y="T1"/>
                  </a:cxn>
                  <a:cxn ang="0">
                    <a:pos x="T2" y="T3"/>
                  </a:cxn>
                  <a:cxn ang="0">
                    <a:pos x="T4" y="T5"/>
                  </a:cxn>
                  <a:cxn ang="0">
                    <a:pos x="T6" y="T7"/>
                  </a:cxn>
                </a:cxnLst>
                <a:rect l="0" t="0" r="r" b="b"/>
                <a:pathLst>
                  <a:path w="1" h="2">
                    <a:moveTo>
                      <a:pt x="0" y="2"/>
                    </a:moveTo>
                    <a:lnTo>
                      <a:pt x="1" y="0"/>
                    </a:lnTo>
                    <a:lnTo>
                      <a:pt x="0" y="0"/>
                    </a:lnTo>
                    <a:lnTo>
                      <a:pt x="0" y="2"/>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7" name="Freeform 664">
                <a:extLst>
                  <a:ext uri="{FF2B5EF4-FFF2-40B4-BE49-F238E27FC236}">
                    <a16:creationId xmlns:a16="http://schemas.microsoft.com/office/drawing/2014/main" id="{598BEC05-B1CC-47C3-8BC2-AFA239C88EE4}"/>
                  </a:ext>
                </a:extLst>
              </p:cNvPr>
              <p:cNvSpPr>
                <a:spLocks/>
              </p:cNvSpPr>
              <p:nvPr/>
            </p:nvSpPr>
            <p:spPr bwMode="auto">
              <a:xfrm>
                <a:off x="5920" y="2109"/>
                <a:ext cx="1" cy="5"/>
              </a:xfrm>
              <a:custGeom>
                <a:avLst/>
                <a:gdLst>
                  <a:gd name="T0" fmla="*/ 0 w 1"/>
                  <a:gd name="T1" fmla="*/ 0 h 5"/>
                  <a:gd name="T2" fmla="*/ 0 w 1"/>
                  <a:gd name="T3" fmla="*/ 4 h 5"/>
                  <a:gd name="T4" fmla="*/ 1 w 1"/>
                  <a:gd name="T5" fmla="*/ 5 h 5"/>
                  <a:gd name="T6" fmla="*/ 1 w 1"/>
                  <a:gd name="T7" fmla="*/ 2 h 5"/>
                  <a:gd name="T8" fmla="*/ 0 w 1"/>
                  <a:gd name="T9" fmla="*/ 0 h 5"/>
                </a:gdLst>
                <a:ahLst/>
                <a:cxnLst>
                  <a:cxn ang="0">
                    <a:pos x="T0" y="T1"/>
                  </a:cxn>
                  <a:cxn ang="0">
                    <a:pos x="T2" y="T3"/>
                  </a:cxn>
                  <a:cxn ang="0">
                    <a:pos x="T4" y="T5"/>
                  </a:cxn>
                  <a:cxn ang="0">
                    <a:pos x="T6" y="T7"/>
                  </a:cxn>
                  <a:cxn ang="0">
                    <a:pos x="T8" y="T9"/>
                  </a:cxn>
                </a:cxnLst>
                <a:rect l="0" t="0" r="r" b="b"/>
                <a:pathLst>
                  <a:path w="1" h="5">
                    <a:moveTo>
                      <a:pt x="0" y="0"/>
                    </a:moveTo>
                    <a:lnTo>
                      <a:pt x="0" y="4"/>
                    </a:lnTo>
                    <a:lnTo>
                      <a:pt x="1" y="5"/>
                    </a:lnTo>
                    <a:lnTo>
                      <a:pt x="1" y="2"/>
                    </a:lnTo>
                    <a:lnTo>
                      <a:pt x="0"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8" name="Freeform 665">
                <a:extLst>
                  <a:ext uri="{FF2B5EF4-FFF2-40B4-BE49-F238E27FC236}">
                    <a16:creationId xmlns:a16="http://schemas.microsoft.com/office/drawing/2014/main" id="{E0BF19B0-A1BE-4043-A45C-8E8ED35B3C3E}"/>
                  </a:ext>
                </a:extLst>
              </p:cNvPr>
              <p:cNvSpPr>
                <a:spLocks/>
              </p:cNvSpPr>
              <p:nvPr/>
            </p:nvSpPr>
            <p:spPr bwMode="auto">
              <a:xfrm>
                <a:off x="5921" y="2109"/>
                <a:ext cx="2" cy="4"/>
              </a:xfrm>
              <a:custGeom>
                <a:avLst/>
                <a:gdLst>
                  <a:gd name="T0" fmla="*/ 0 w 2"/>
                  <a:gd name="T1" fmla="*/ 0 h 4"/>
                  <a:gd name="T2" fmla="*/ 2 w 2"/>
                  <a:gd name="T3" fmla="*/ 2 h 4"/>
                  <a:gd name="T4" fmla="*/ 2 w 2"/>
                  <a:gd name="T5" fmla="*/ 4 h 4"/>
                  <a:gd name="T6" fmla="*/ 2 w 2"/>
                  <a:gd name="T7" fmla="*/ 2 h 4"/>
                  <a:gd name="T8" fmla="*/ 2 w 2"/>
                  <a:gd name="T9" fmla="*/ 0 h 4"/>
                  <a:gd name="T10" fmla="*/ 0 w 2"/>
                  <a:gd name="T11" fmla="*/ 0 h 4"/>
                </a:gdLst>
                <a:ahLst/>
                <a:cxnLst>
                  <a:cxn ang="0">
                    <a:pos x="T0" y="T1"/>
                  </a:cxn>
                  <a:cxn ang="0">
                    <a:pos x="T2" y="T3"/>
                  </a:cxn>
                  <a:cxn ang="0">
                    <a:pos x="T4" y="T5"/>
                  </a:cxn>
                  <a:cxn ang="0">
                    <a:pos x="T6" y="T7"/>
                  </a:cxn>
                  <a:cxn ang="0">
                    <a:pos x="T8" y="T9"/>
                  </a:cxn>
                  <a:cxn ang="0">
                    <a:pos x="T10" y="T11"/>
                  </a:cxn>
                </a:cxnLst>
                <a:rect l="0" t="0" r="r" b="b"/>
                <a:pathLst>
                  <a:path w="2" h="4">
                    <a:moveTo>
                      <a:pt x="0" y="0"/>
                    </a:moveTo>
                    <a:lnTo>
                      <a:pt x="2" y="2"/>
                    </a:lnTo>
                    <a:lnTo>
                      <a:pt x="2" y="4"/>
                    </a:lnTo>
                    <a:lnTo>
                      <a:pt x="2" y="2"/>
                    </a:lnTo>
                    <a:lnTo>
                      <a:pt x="2" y="0"/>
                    </a:lnTo>
                    <a:lnTo>
                      <a:pt x="0"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9" name="Freeform 666">
                <a:extLst>
                  <a:ext uri="{FF2B5EF4-FFF2-40B4-BE49-F238E27FC236}">
                    <a16:creationId xmlns:a16="http://schemas.microsoft.com/office/drawing/2014/main" id="{287A4F88-374F-4D28-BE3E-0B2F43D00891}"/>
                  </a:ext>
                </a:extLst>
              </p:cNvPr>
              <p:cNvSpPr>
                <a:spLocks/>
              </p:cNvSpPr>
              <p:nvPr/>
            </p:nvSpPr>
            <p:spPr bwMode="auto">
              <a:xfrm>
                <a:off x="5915" y="2106"/>
                <a:ext cx="3" cy="7"/>
              </a:xfrm>
              <a:custGeom>
                <a:avLst/>
                <a:gdLst>
                  <a:gd name="T0" fmla="*/ 0 w 3"/>
                  <a:gd name="T1" fmla="*/ 5 h 7"/>
                  <a:gd name="T2" fmla="*/ 0 w 3"/>
                  <a:gd name="T3" fmla="*/ 7 h 7"/>
                  <a:gd name="T4" fmla="*/ 2 w 3"/>
                  <a:gd name="T5" fmla="*/ 5 h 7"/>
                  <a:gd name="T6" fmla="*/ 3 w 3"/>
                  <a:gd name="T7" fmla="*/ 2 h 7"/>
                  <a:gd name="T8" fmla="*/ 2 w 3"/>
                  <a:gd name="T9" fmla="*/ 0 h 7"/>
                  <a:gd name="T10" fmla="*/ 0 w 3"/>
                  <a:gd name="T11" fmla="*/ 5 h 7"/>
                </a:gdLst>
                <a:ahLst/>
                <a:cxnLst>
                  <a:cxn ang="0">
                    <a:pos x="T0" y="T1"/>
                  </a:cxn>
                  <a:cxn ang="0">
                    <a:pos x="T2" y="T3"/>
                  </a:cxn>
                  <a:cxn ang="0">
                    <a:pos x="T4" y="T5"/>
                  </a:cxn>
                  <a:cxn ang="0">
                    <a:pos x="T6" y="T7"/>
                  </a:cxn>
                  <a:cxn ang="0">
                    <a:pos x="T8" y="T9"/>
                  </a:cxn>
                  <a:cxn ang="0">
                    <a:pos x="T10" y="T11"/>
                  </a:cxn>
                </a:cxnLst>
                <a:rect l="0" t="0" r="r" b="b"/>
                <a:pathLst>
                  <a:path w="3" h="7">
                    <a:moveTo>
                      <a:pt x="0" y="5"/>
                    </a:moveTo>
                    <a:lnTo>
                      <a:pt x="0" y="7"/>
                    </a:lnTo>
                    <a:lnTo>
                      <a:pt x="2" y="5"/>
                    </a:lnTo>
                    <a:lnTo>
                      <a:pt x="3" y="2"/>
                    </a:lnTo>
                    <a:lnTo>
                      <a:pt x="2" y="0"/>
                    </a:lnTo>
                    <a:lnTo>
                      <a:pt x="0" y="5"/>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0" name="Freeform 667">
                <a:extLst>
                  <a:ext uri="{FF2B5EF4-FFF2-40B4-BE49-F238E27FC236}">
                    <a16:creationId xmlns:a16="http://schemas.microsoft.com/office/drawing/2014/main" id="{9B2D2883-B6CB-4F87-9610-2A97621451C9}"/>
                  </a:ext>
                </a:extLst>
              </p:cNvPr>
              <p:cNvSpPr>
                <a:spLocks/>
              </p:cNvSpPr>
              <p:nvPr/>
            </p:nvSpPr>
            <p:spPr bwMode="auto">
              <a:xfrm>
                <a:off x="5910" y="2031"/>
                <a:ext cx="72" cy="93"/>
              </a:xfrm>
              <a:custGeom>
                <a:avLst/>
                <a:gdLst>
                  <a:gd name="T0" fmla="*/ 70 w 72"/>
                  <a:gd name="T1" fmla="*/ 83 h 93"/>
                  <a:gd name="T2" fmla="*/ 72 w 72"/>
                  <a:gd name="T3" fmla="*/ 75 h 93"/>
                  <a:gd name="T4" fmla="*/ 70 w 72"/>
                  <a:gd name="T5" fmla="*/ 72 h 93"/>
                  <a:gd name="T6" fmla="*/ 67 w 72"/>
                  <a:gd name="T7" fmla="*/ 61 h 93"/>
                  <a:gd name="T8" fmla="*/ 66 w 72"/>
                  <a:gd name="T9" fmla="*/ 51 h 93"/>
                  <a:gd name="T10" fmla="*/ 61 w 72"/>
                  <a:gd name="T11" fmla="*/ 48 h 93"/>
                  <a:gd name="T12" fmla="*/ 59 w 72"/>
                  <a:gd name="T13" fmla="*/ 50 h 93"/>
                  <a:gd name="T14" fmla="*/ 56 w 72"/>
                  <a:gd name="T15" fmla="*/ 55 h 93"/>
                  <a:gd name="T16" fmla="*/ 56 w 72"/>
                  <a:gd name="T17" fmla="*/ 58 h 93"/>
                  <a:gd name="T18" fmla="*/ 51 w 72"/>
                  <a:gd name="T19" fmla="*/ 51 h 93"/>
                  <a:gd name="T20" fmla="*/ 48 w 72"/>
                  <a:gd name="T21" fmla="*/ 45 h 93"/>
                  <a:gd name="T22" fmla="*/ 53 w 72"/>
                  <a:gd name="T23" fmla="*/ 40 h 93"/>
                  <a:gd name="T24" fmla="*/ 56 w 72"/>
                  <a:gd name="T25" fmla="*/ 40 h 93"/>
                  <a:gd name="T26" fmla="*/ 59 w 72"/>
                  <a:gd name="T27" fmla="*/ 32 h 93"/>
                  <a:gd name="T28" fmla="*/ 59 w 72"/>
                  <a:gd name="T29" fmla="*/ 26 h 93"/>
                  <a:gd name="T30" fmla="*/ 54 w 72"/>
                  <a:gd name="T31" fmla="*/ 23 h 93"/>
                  <a:gd name="T32" fmla="*/ 43 w 72"/>
                  <a:gd name="T33" fmla="*/ 23 h 93"/>
                  <a:gd name="T34" fmla="*/ 31 w 72"/>
                  <a:gd name="T35" fmla="*/ 21 h 93"/>
                  <a:gd name="T36" fmla="*/ 26 w 72"/>
                  <a:gd name="T37" fmla="*/ 19 h 93"/>
                  <a:gd name="T38" fmla="*/ 24 w 72"/>
                  <a:gd name="T39" fmla="*/ 10 h 93"/>
                  <a:gd name="T40" fmla="*/ 21 w 72"/>
                  <a:gd name="T41" fmla="*/ 8 h 93"/>
                  <a:gd name="T42" fmla="*/ 15 w 72"/>
                  <a:gd name="T43" fmla="*/ 5 h 93"/>
                  <a:gd name="T44" fmla="*/ 15 w 72"/>
                  <a:gd name="T45" fmla="*/ 7 h 93"/>
                  <a:gd name="T46" fmla="*/ 8 w 72"/>
                  <a:gd name="T47" fmla="*/ 5 h 93"/>
                  <a:gd name="T48" fmla="*/ 5 w 72"/>
                  <a:gd name="T49" fmla="*/ 0 h 93"/>
                  <a:gd name="T50" fmla="*/ 3 w 72"/>
                  <a:gd name="T51" fmla="*/ 3 h 93"/>
                  <a:gd name="T52" fmla="*/ 0 w 72"/>
                  <a:gd name="T53" fmla="*/ 11 h 93"/>
                  <a:gd name="T54" fmla="*/ 10 w 72"/>
                  <a:gd name="T55" fmla="*/ 16 h 93"/>
                  <a:gd name="T56" fmla="*/ 13 w 72"/>
                  <a:gd name="T57" fmla="*/ 23 h 93"/>
                  <a:gd name="T58" fmla="*/ 8 w 72"/>
                  <a:gd name="T59" fmla="*/ 24 h 93"/>
                  <a:gd name="T60" fmla="*/ 3 w 72"/>
                  <a:gd name="T61" fmla="*/ 34 h 93"/>
                  <a:gd name="T62" fmla="*/ 15 w 72"/>
                  <a:gd name="T63" fmla="*/ 43 h 93"/>
                  <a:gd name="T64" fmla="*/ 15 w 72"/>
                  <a:gd name="T65" fmla="*/ 55 h 93"/>
                  <a:gd name="T66" fmla="*/ 19 w 72"/>
                  <a:gd name="T67" fmla="*/ 67 h 93"/>
                  <a:gd name="T68" fmla="*/ 23 w 72"/>
                  <a:gd name="T69" fmla="*/ 74 h 93"/>
                  <a:gd name="T70" fmla="*/ 26 w 72"/>
                  <a:gd name="T71" fmla="*/ 78 h 93"/>
                  <a:gd name="T72" fmla="*/ 29 w 72"/>
                  <a:gd name="T73" fmla="*/ 77 h 93"/>
                  <a:gd name="T74" fmla="*/ 31 w 72"/>
                  <a:gd name="T75" fmla="*/ 74 h 93"/>
                  <a:gd name="T76" fmla="*/ 31 w 72"/>
                  <a:gd name="T77" fmla="*/ 67 h 93"/>
                  <a:gd name="T78" fmla="*/ 32 w 72"/>
                  <a:gd name="T79" fmla="*/ 66 h 93"/>
                  <a:gd name="T80" fmla="*/ 32 w 72"/>
                  <a:gd name="T81" fmla="*/ 74 h 93"/>
                  <a:gd name="T82" fmla="*/ 35 w 72"/>
                  <a:gd name="T83" fmla="*/ 72 h 93"/>
                  <a:gd name="T84" fmla="*/ 35 w 72"/>
                  <a:gd name="T85" fmla="*/ 77 h 93"/>
                  <a:gd name="T86" fmla="*/ 40 w 72"/>
                  <a:gd name="T87" fmla="*/ 67 h 93"/>
                  <a:gd name="T88" fmla="*/ 40 w 72"/>
                  <a:gd name="T89" fmla="*/ 62 h 93"/>
                  <a:gd name="T90" fmla="*/ 39 w 72"/>
                  <a:gd name="T91" fmla="*/ 53 h 93"/>
                  <a:gd name="T92" fmla="*/ 43 w 72"/>
                  <a:gd name="T93" fmla="*/ 59 h 93"/>
                  <a:gd name="T94" fmla="*/ 51 w 72"/>
                  <a:gd name="T95" fmla="*/ 61 h 93"/>
                  <a:gd name="T96" fmla="*/ 53 w 72"/>
                  <a:gd name="T97" fmla="*/ 61 h 93"/>
                  <a:gd name="T98" fmla="*/ 59 w 72"/>
                  <a:gd name="T99" fmla="*/ 74 h 93"/>
                  <a:gd name="T100" fmla="*/ 59 w 72"/>
                  <a:gd name="T101" fmla="*/ 82 h 93"/>
                  <a:gd name="T102" fmla="*/ 61 w 72"/>
                  <a:gd name="T103" fmla="*/ 80 h 93"/>
                  <a:gd name="T104" fmla="*/ 62 w 72"/>
                  <a:gd name="T105" fmla="*/ 85 h 93"/>
                  <a:gd name="T106" fmla="*/ 67 w 72"/>
                  <a:gd name="T107" fmla="*/ 93 h 93"/>
                  <a:gd name="T108" fmla="*/ 66 w 72"/>
                  <a:gd name="T109" fmla="*/ 88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2" h="93">
                    <a:moveTo>
                      <a:pt x="67" y="86"/>
                    </a:moveTo>
                    <a:lnTo>
                      <a:pt x="69" y="83"/>
                    </a:lnTo>
                    <a:lnTo>
                      <a:pt x="70" y="83"/>
                    </a:lnTo>
                    <a:lnTo>
                      <a:pt x="72" y="80"/>
                    </a:lnTo>
                    <a:lnTo>
                      <a:pt x="72" y="77"/>
                    </a:lnTo>
                    <a:lnTo>
                      <a:pt x="72" y="75"/>
                    </a:lnTo>
                    <a:lnTo>
                      <a:pt x="70" y="75"/>
                    </a:lnTo>
                    <a:lnTo>
                      <a:pt x="70" y="74"/>
                    </a:lnTo>
                    <a:lnTo>
                      <a:pt x="70" y="72"/>
                    </a:lnTo>
                    <a:lnTo>
                      <a:pt x="69" y="70"/>
                    </a:lnTo>
                    <a:lnTo>
                      <a:pt x="69" y="67"/>
                    </a:lnTo>
                    <a:lnTo>
                      <a:pt x="67" y="61"/>
                    </a:lnTo>
                    <a:lnTo>
                      <a:pt x="66" y="59"/>
                    </a:lnTo>
                    <a:lnTo>
                      <a:pt x="66" y="56"/>
                    </a:lnTo>
                    <a:lnTo>
                      <a:pt x="66" y="51"/>
                    </a:lnTo>
                    <a:lnTo>
                      <a:pt x="64" y="50"/>
                    </a:lnTo>
                    <a:lnTo>
                      <a:pt x="64" y="48"/>
                    </a:lnTo>
                    <a:lnTo>
                      <a:pt x="61" y="48"/>
                    </a:lnTo>
                    <a:lnTo>
                      <a:pt x="59" y="48"/>
                    </a:lnTo>
                    <a:lnTo>
                      <a:pt x="58" y="48"/>
                    </a:lnTo>
                    <a:lnTo>
                      <a:pt x="59" y="50"/>
                    </a:lnTo>
                    <a:lnTo>
                      <a:pt x="58" y="51"/>
                    </a:lnTo>
                    <a:lnTo>
                      <a:pt x="58" y="53"/>
                    </a:lnTo>
                    <a:lnTo>
                      <a:pt x="56" y="55"/>
                    </a:lnTo>
                    <a:lnTo>
                      <a:pt x="58" y="56"/>
                    </a:lnTo>
                    <a:lnTo>
                      <a:pt x="58" y="58"/>
                    </a:lnTo>
                    <a:lnTo>
                      <a:pt x="56" y="58"/>
                    </a:lnTo>
                    <a:lnTo>
                      <a:pt x="53" y="55"/>
                    </a:lnTo>
                    <a:lnTo>
                      <a:pt x="51" y="53"/>
                    </a:lnTo>
                    <a:lnTo>
                      <a:pt x="51" y="51"/>
                    </a:lnTo>
                    <a:lnTo>
                      <a:pt x="50" y="50"/>
                    </a:lnTo>
                    <a:lnTo>
                      <a:pt x="48" y="47"/>
                    </a:lnTo>
                    <a:lnTo>
                      <a:pt x="48" y="45"/>
                    </a:lnTo>
                    <a:lnTo>
                      <a:pt x="50" y="43"/>
                    </a:lnTo>
                    <a:lnTo>
                      <a:pt x="50" y="42"/>
                    </a:lnTo>
                    <a:lnTo>
                      <a:pt x="53" y="40"/>
                    </a:lnTo>
                    <a:lnTo>
                      <a:pt x="53" y="40"/>
                    </a:lnTo>
                    <a:lnTo>
                      <a:pt x="54" y="42"/>
                    </a:lnTo>
                    <a:lnTo>
                      <a:pt x="56" y="40"/>
                    </a:lnTo>
                    <a:lnTo>
                      <a:pt x="56" y="39"/>
                    </a:lnTo>
                    <a:lnTo>
                      <a:pt x="58" y="37"/>
                    </a:lnTo>
                    <a:lnTo>
                      <a:pt x="59" y="32"/>
                    </a:lnTo>
                    <a:lnTo>
                      <a:pt x="59" y="29"/>
                    </a:lnTo>
                    <a:lnTo>
                      <a:pt x="61" y="26"/>
                    </a:lnTo>
                    <a:lnTo>
                      <a:pt x="59" y="26"/>
                    </a:lnTo>
                    <a:lnTo>
                      <a:pt x="58" y="23"/>
                    </a:lnTo>
                    <a:lnTo>
                      <a:pt x="56" y="23"/>
                    </a:lnTo>
                    <a:lnTo>
                      <a:pt x="54" y="23"/>
                    </a:lnTo>
                    <a:lnTo>
                      <a:pt x="53" y="23"/>
                    </a:lnTo>
                    <a:lnTo>
                      <a:pt x="48" y="23"/>
                    </a:lnTo>
                    <a:lnTo>
                      <a:pt x="43" y="23"/>
                    </a:lnTo>
                    <a:lnTo>
                      <a:pt x="39" y="23"/>
                    </a:lnTo>
                    <a:lnTo>
                      <a:pt x="34" y="23"/>
                    </a:lnTo>
                    <a:lnTo>
                      <a:pt x="31" y="21"/>
                    </a:lnTo>
                    <a:lnTo>
                      <a:pt x="29" y="21"/>
                    </a:lnTo>
                    <a:lnTo>
                      <a:pt x="26" y="21"/>
                    </a:lnTo>
                    <a:lnTo>
                      <a:pt x="26" y="19"/>
                    </a:lnTo>
                    <a:lnTo>
                      <a:pt x="26" y="16"/>
                    </a:lnTo>
                    <a:lnTo>
                      <a:pt x="24" y="15"/>
                    </a:lnTo>
                    <a:lnTo>
                      <a:pt x="24" y="10"/>
                    </a:lnTo>
                    <a:lnTo>
                      <a:pt x="23" y="7"/>
                    </a:lnTo>
                    <a:lnTo>
                      <a:pt x="21" y="7"/>
                    </a:lnTo>
                    <a:lnTo>
                      <a:pt x="21" y="8"/>
                    </a:lnTo>
                    <a:lnTo>
                      <a:pt x="18" y="8"/>
                    </a:lnTo>
                    <a:lnTo>
                      <a:pt x="16" y="7"/>
                    </a:lnTo>
                    <a:lnTo>
                      <a:pt x="15" y="5"/>
                    </a:lnTo>
                    <a:lnTo>
                      <a:pt x="13" y="5"/>
                    </a:lnTo>
                    <a:lnTo>
                      <a:pt x="13" y="7"/>
                    </a:lnTo>
                    <a:lnTo>
                      <a:pt x="15" y="7"/>
                    </a:lnTo>
                    <a:lnTo>
                      <a:pt x="13" y="8"/>
                    </a:lnTo>
                    <a:lnTo>
                      <a:pt x="10" y="7"/>
                    </a:lnTo>
                    <a:lnTo>
                      <a:pt x="8" y="5"/>
                    </a:lnTo>
                    <a:lnTo>
                      <a:pt x="8" y="3"/>
                    </a:lnTo>
                    <a:lnTo>
                      <a:pt x="7" y="2"/>
                    </a:lnTo>
                    <a:lnTo>
                      <a:pt x="5" y="0"/>
                    </a:lnTo>
                    <a:lnTo>
                      <a:pt x="5" y="2"/>
                    </a:lnTo>
                    <a:lnTo>
                      <a:pt x="3" y="2"/>
                    </a:lnTo>
                    <a:lnTo>
                      <a:pt x="3" y="3"/>
                    </a:lnTo>
                    <a:lnTo>
                      <a:pt x="5" y="5"/>
                    </a:lnTo>
                    <a:lnTo>
                      <a:pt x="3" y="8"/>
                    </a:lnTo>
                    <a:lnTo>
                      <a:pt x="0" y="11"/>
                    </a:lnTo>
                    <a:lnTo>
                      <a:pt x="0" y="15"/>
                    </a:lnTo>
                    <a:lnTo>
                      <a:pt x="7" y="18"/>
                    </a:lnTo>
                    <a:lnTo>
                      <a:pt x="10" y="16"/>
                    </a:lnTo>
                    <a:lnTo>
                      <a:pt x="13" y="16"/>
                    </a:lnTo>
                    <a:lnTo>
                      <a:pt x="13" y="18"/>
                    </a:lnTo>
                    <a:lnTo>
                      <a:pt x="13" y="23"/>
                    </a:lnTo>
                    <a:lnTo>
                      <a:pt x="11" y="23"/>
                    </a:lnTo>
                    <a:lnTo>
                      <a:pt x="10" y="23"/>
                    </a:lnTo>
                    <a:lnTo>
                      <a:pt x="8" y="24"/>
                    </a:lnTo>
                    <a:lnTo>
                      <a:pt x="7" y="27"/>
                    </a:lnTo>
                    <a:lnTo>
                      <a:pt x="3" y="29"/>
                    </a:lnTo>
                    <a:lnTo>
                      <a:pt x="3" y="34"/>
                    </a:lnTo>
                    <a:lnTo>
                      <a:pt x="7" y="37"/>
                    </a:lnTo>
                    <a:lnTo>
                      <a:pt x="10" y="39"/>
                    </a:lnTo>
                    <a:lnTo>
                      <a:pt x="15" y="43"/>
                    </a:lnTo>
                    <a:lnTo>
                      <a:pt x="15" y="48"/>
                    </a:lnTo>
                    <a:lnTo>
                      <a:pt x="15" y="51"/>
                    </a:lnTo>
                    <a:lnTo>
                      <a:pt x="15" y="55"/>
                    </a:lnTo>
                    <a:lnTo>
                      <a:pt x="16" y="59"/>
                    </a:lnTo>
                    <a:lnTo>
                      <a:pt x="19" y="64"/>
                    </a:lnTo>
                    <a:lnTo>
                      <a:pt x="19" y="67"/>
                    </a:lnTo>
                    <a:lnTo>
                      <a:pt x="21" y="70"/>
                    </a:lnTo>
                    <a:lnTo>
                      <a:pt x="21" y="75"/>
                    </a:lnTo>
                    <a:lnTo>
                      <a:pt x="23" y="74"/>
                    </a:lnTo>
                    <a:lnTo>
                      <a:pt x="23" y="77"/>
                    </a:lnTo>
                    <a:lnTo>
                      <a:pt x="24" y="78"/>
                    </a:lnTo>
                    <a:lnTo>
                      <a:pt x="26" y="78"/>
                    </a:lnTo>
                    <a:lnTo>
                      <a:pt x="26" y="77"/>
                    </a:lnTo>
                    <a:lnTo>
                      <a:pt x="27" y="75"/>
                    </a:lnTo>
                    <a:lnTo>
                      <a:pt x="29" y="77"/>
                    </a:lnTo>
                    <a:lnTo>
                      <a:pt x="29" y="77"/>
                    </a:lnTo>
                    <a:lnTo>
                      <a:pt x="31" y="77"/>
                    </a:lnTo>
                    <a:lnTo>
                      <a:pt x="31" y="74"/>
                    </a:lnTo>
                    <a:lnTo>
                      <a:pt x="29" y="70"/>
                    </a:lnTo>
                    <a:lnTo>
                      <a:pt x="31" y="70"/>
                    </a:lnTo>
                    <a:lnTo>
                      <a:pt x="31" y="67"/>
                    </a:lnTo>
                    <a:lnTo>
                      <a:pt x="32" y="66"/>
                    </a:lnTo>
                    <a:lnTo>
                      <a:pt x="31" y="64"/>
                    </a:lnTo>
                    <a:lnTo>
                      <a:pt x="32" y="66"/>
                    </a:lnTo>
                    <a:lnTo>
                      <a:pt x="32" y="67"/>
                    </a:lnTo>
                    <a:lnTo>
                      <a:pt x="31" y="72"/>
                    </a:lnTo>
                    <a:lnTo>
                      <a:pt x="32" y="74"/>
                    </a:lnTo>
                    <a:lnTo>
                      <a:pt x="34" y="72"/>
                    </a:lnTo>
                    <a:lnTo>
                      <a:pt x="37" y="70"/>
                    </a:lnTo>
                    <a:lnTo>
                      <a:pt x="35" y="72"/>
                    </a:lnTo>
                    <a:lnTo>
                      <a:pt x="34" y="72"/>
                    </a:lnTo>
                    <a:lnTo>
                      <a:pt x="34" y="75"/>
                    </a:lnTo>
                    <a:lnTo>
                      <a:pt x="35" y="77"/>
                    </a:lnTo>
                    <a:lnTo>
                      <a:pt x="37" y="72"/>
                    </a:lnTo>
                    <a:lnTo>
                      <a:pt x="40" y="70"/>
                    </a:lnTo>
                    <a:lnTo>
                      <a:pt x="40" y="67"/>
                    </a:lnTo>
                    <a:lnTo>
                      <a:pt x="39" y="64"/>
                    </a:lnTo>
                    <a:lnTo>
                      <a:pt x="37" y="62"/>
                    </a:lnTo>
                    <a:lnTo>
                      <a:pt x="40" y="62"/>
                    </a:lnTo>
                    <a:lnTo>
                      <a:pt x="40" y="61"/>
                    </a:lnTo>
                    <a:lnTo>
                      <a:pt x="39" y="58"/>
                    </a:lnTo>
                    <a:lnTo>
                      <a:pt x="39" y="53"/>
                    </a:lnTo>
                    <a:lnTo>
                      <a:pt x="39" y="58"/>
                    </a:lnTo>
                    <a:lnTo>
                      <a:pt x="42" y="59"/>
                    </a:lnTo>
                    <a:lnTo>
                      <a:pt x="43" y="59"/>
                    </a:lnTo>
                    <a:lnTo>
                      <a:pt x="43" y="61"/>
                    </a:lnTo>
                    <a:lnTo>
                      <a:pt x="48" y="62"/>
                    </a:lnTo>
                    <a:lnTo>
                      <a:pt x="51" y="61"/>
                    </a:lnTo>
                    <a:lnTo>
                      <a:pt x="53" y="61"/>
                    </a:lnTo>
                    <a:lnTo>
                      <a:pt x="53" y="61"/>
                    </a:lnTo>
                    <a:lnTo>
                      <a:pt x="53" y="61"/>
                    </a:lnTo>
                    <a:lnTo>
                      <a:pt x="58" y="70"/>
                    </a:lnTo>
                    <a:lnTo>
                      <a:pt x="59" y="72"/>
                    </a:lnTo>
                    <a:lnTo>
                      <a:pt x="59" y="74"/>
                    </a:lnTo>
                    <a:lnTo>
                      <a:pt x="59" y="77"/>
                    </a:lnTo>
                    <a:lnTo>
                      <a:pt x="59" y="77"/>
                    </a:lnTo>
                    <a:lnTo>
                      <a:pt x="59" y="82"/>
                    </a:lnTo>
                    <a:lnTo>
                      <a:pt x="59" y="82"/>
                    </a:lnTo>
                    <a:lnTo>
                      <a:pt x="61" y="80"/>
                    </a:lnTo>
                    <a:lnTo>
                      <a:pt x="61" y="80"/>
                    </a:lnTo>
                    <a:lnTo>
                      <a:pt x="61" y="82"/>
                    </a:lnTo>
                    <a:lnTo>
                      <a:pt x="61" y="83"/>
                    </a:lnTo>
                    <a:lnTo>
                      <a:pt x="62" y="85"/>
                    </a:lnTo>
                    <a:lnTo>
                      <a:pt x="64" y="88"/>
                    </a:lnTo>
                    <a:lnTo>
                      <a:pt x="67" y="93"/>
                    </a:lnTo>
                    <a:lnTo>
                      <a:pt x="67" y="93"/>
                    </a:lnTo>
                    <a:lnTo>
                      <a:pt x="66" y="90"/>
                    </a:lnTo>
                    <a:lnTo>
                      <a:pt x="67" y="90"/>
                    </a:lnTo>
                    <a:lnTo>
                      <a:pt x="66" y="88"/>
                    </a:lnTo>
                    <a:lnTo>
                      <a:pt x="67" y="86"/>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1" name="Freeform 668">
                <a:extLst>
                  <a:ext uri="{FF2B5EF4-FFF2-40B4-BE49-F238E27FC236}">
                    <a16:creationId xmlns:a16="http://schemas.microsoft.com/office/drawing/2014/main" id="{03808B79-A5FB-4E37-AD14-B331B4B938FD}"/>
                  </a:ext>
                </a:extLst>
              </p:cNvPr>
              <p:cNvSpPr>
                <a:spLocks/>
              </p:cNvSpPr>
              <p:nvPr/>
            </p:nvSpPr>
            <p:spPr bwMode="auto">
              <a:xfrm>
                <a:off x="5961" y="2095"/>
                <a:ext cx="2" cy="3"/>
              </a:xfrm>
              <a:custGeom>
                <a:avLst/>
                <a:gdLst>
                  <a:gd name="T0" fmla="*/ 0 w 2"/>
                  <a:gd name="T1" fmla="*/ 2 h 3"/>
                  <a:gd name="T2" fmla="*/ 0 w 2"/>
                  <a:gd name="T3" fmla="*/ 3 h 3"/>
                  <a:gd name="T4" fmla="*/ 2 w 2"/>
                  <a:gd name="T5" fmla="*/ 3 h 3"/>
                  <a:gd name="T6" fmla="*/ 2 w 2"/>
                  <a:gd name="T7" fmla="*/ 2 h 3"/>
                  <a:gd name="T8" fmla="*/ 2 w 2"/>
                  <a:gd name="T9" fmla="*/ 0 h 3"/>
                  <a:gd name="T10" fmla="*/ 0 w 2"/>
                  <a:gd name="T11" fmla="*/ 2 h 3"/>
                </a:gdLst>
                <a:ahLst/>
                <a:cxnLst>
                  <a:cxn ang="0">
                    <a:pos x="T0" y="T1"/>
                  </a:cxn>
                  <a:cxn ang="0">
                    <a:pos x="T2" y="T3"/>
                  </a:cxn>
                  <a:cxn ang="0">
                    <a:pos x="T4" y="T5"/>
                  </a:cxn>
                  <a:cxn ang="0">
                    <a:pos x="T6" y="T7"/>
                  </a:cxn>
                  <a:cxn ang="0">
                    <a:pos x="T8" y="T9"/>
                  </a:cxn>
                  <a:cxn ang="0">
                    <a:pos x="T10" y="T11"/>
                  </a:cxn>
                </a:cxnLst>
                <a:rect l="0" t="0" r="r" b="b"/>
                <a:pathLst>
                  <a:path w="2" h="3">
                    <a:moveTo>
                      <a:pt x="0" y="2"/>
                    </a:moveTo>
                    <a:lnTo>
                      <a:pt x="0" y="3"/>
                    </a:lnTo>
                    <a:lnTo>
                      <a:pt x="2" y="3"/>
                    </a:lnTo>
                    <a:lnTo>
                      <a:pt x="2" y="2"/>
                    </a:lnTo>
                    <a:lnTo>
                      <a:pt x="2" y="0"/>
                    </a:lnTo>
                    <a:lnTo>
                      <a:pt x="0" y="2"/>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2" name="Freeform 669">
                <a:extLst>
                  <a:ext uri="{FF2B5EF4-FFF2-40B4-BE49-F238E27FC236}">
                    <a16:creationId xmlns:a16="http://schemas.microsoft.com/office/drawing/2014/main" id="{F43257B5-2F7D-4B95-A4FB-72DBD409DDBD}"/>
                  </a:ext>
                </a:extLst>
              </p:cNvPr>
              <p:cNvSpPr>
                <a:spLocks/>
              </p:cNvSpPr>
              <p:nvPr/>
            </p:nvSpPr>
            <p:spPr bwMode="auto">
              <a:xfrm>
                <a:off x="5957" y="2093"/>
                <a:ext cx="3" cy="10"/>
              </a:xfrm>
              <a:custGeom>
                <a:avLst/>
                <a:gdLst>
                  <a:gd name="T0" fmla="*/ 0 w 3"/>
                  <a:gd name="T1" fmla="*/ 0 h 10"/>
                  <a:gd name="T2" fmla="*/ 0 w 3"/>
                  <a:gd name="T3" fmla="*/ 2 h 10"/>
                  <a:gd name="T4" fmla="*/ 0 w 3"/>
                  <a:gd name="T5" fmla="*/ 5 h 10"/>
                  <a:gd name="T6" fmla="*/ 0 w 3"/>
                  <a:gd name="T7" fmla="*/ 8 h 10"/>
                  <a:gd name="T8" fmla="*/ 1 w 3"/>
                  <a:gd name="T9" fmla="*/ 10 h 10"/>
                  <a:gd name="T10" fmla="*/ 3 w 3"/>
                  <a:gd name="T11" fmla="*/ 5 h 10"/>
                  <a:gd name="T12" fmla="*/ 3 w 3"/>
                  <a:gd name="T13" fmla="*/ 4 h 10"/>
                  <a:gd name="T14" fmla="*/ 0 w 3"/>
                  <a:gd name="T15" fmla="*/ 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10">
                    <a:moveTo>
                      <a:pt x="0" y="0"/>
                    </a:moveTo>
                    <a:lnTo>
                      <a:pt x="0" y="2"/>
                    </a:lnTo>
                    <a:lnTo>
                      <a:pt x="0" y="5"/>
                    </a:lnTo>
                    <a:lnTo>
                      <a:pt x="0" y="8"/>
                    </a:lnTo>
                    <a:lnTo>
                      <a:pt x="1" y="10"/>
                    </a:lnTo>
                    <a:lnTo>
                      <a:pt x="3" y="5"/>
                    </a:lnTo>
                    <a:lnTo>
                      <a:pt x="3" y="4"/>
                    </a:lnTo>
                    <a:lnTo>
                      <a:pt x="0"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3" name="Freeform 670">
                <a:extLst>
                  <a:ext uri="{FF2B5EF4-FFF2-40B4-BE49-F238E27FC236}">
                    <a16:creationId xmlns:a16="http://schemas.microsoft.com/office/drawing/2014/main" id="{F9EE71FA-8E57-4958-8EE3-92138A232CE8}"/>
                  </a:ext>
                </a:extLst>
              </p:cNvPr>
              <p:cNvSpPr>
                <a:spLocks/>
              </p:cNvSpPr>
              <p:nvPr/>
            </p:nvSpPr>
            <p:spPr bwMode="auto">
              <a:xfrm>
                <a:off x="5950" y="2093"/>
                <a:ext cx="5" cy="7"/>
              </a:xfrm>
              <a:custGeom>
                <a:avLst/>
                <a:gdLst>
                  <a:gd name="T0" fmla="*/ 3 w 5"/>
                  <a:gd name="T1" fmla="*/ 0 h 7"/>
                  <a:gd name="T2" fmla="*/ 0 w 5"/>
                  <a:gd name="T3" fmla="*/ 2 h 7"/>
                  <a:gd name="T4" fmla="*/ 0 w 5"/>
                  <a:gd name="T5" fmla="*/ 2 h 7"/>
                  <a:gd name="T6" fmla="*/ 2 w 5"/>
                  <a:gd name="T7" fmla="*/ 7 h 7"/>
                  <a:gd name="T8" fmla="*/ 5 w 5"/>
                  <a:gd name="T9" fmla="*/ 7 h 7"/>
                  <a:gd name="T10" fmla="*/ 5 w 5"/>
                  <a:gd name="T11" fmla="*/ 4 h 7"/>
                  <a:gd name="T12" fmla="*/ 3 w 5"/>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5" h="7">
                    <a:moveTo>
                      <a:pt x="3" y="0"/>
                    </a:moveTo>
                    <a:lnTo>
                      <a:pt x="0" y="2"/>
                    </a:lnTo>
                    <a:lnTo>
                      <a:pt x="0" y="2"/>
                    </a:lnTo>
                    <a:lnTo>
                      <a:pt x="2" y="7"/>
                    </a:lnTo>
                    <a:lnTo>
                      <a:pt x="5" y="7"/>
                    </a:lnTo>
                    <a:lnTo>
                      <a:pt x="5" y="4"/>
                    </a:lnTo>
                    <a:lnTo>
                      <a:pt x="3"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4" name="Freeform 671">
                <a:extLst>
                  <a:ext uri="{FF2B5EF4-FFF2-40B4-BE49-F238E27FC236}">
                    <a16:creationId xmlns:a16="http://schemas.microsoft.com/office/drawing/2014/main" id="{FFF2E58A-1D23-463D-9F97-C0606B683A6A}"/>
                  </a:ext>
                </a:extLst>
              </p:cNvPr>
              <p:cNvSpPr>
                <a:spLocks/>
              </p:cNvSpPr>
              <p:nvPr/>
            </p:nvSpPr>
            <p:spPr bwMode="auto">
              <a:xfrm>
                <a:off x="5917" y="2006"/>
                <a:ext cx="44" cy="25"/>
              </a:xfrm>
              <a:custGeom>
                <a:avLst/>
                <a:gdLst>
                  <a:gd name="T0" fmla="*/ 36 w 44"/>
                  <a:gd name="T1" fmla="*/ 3 h 25"/>
                  <a:gd name="T2" fmla="*/ 33 w 44"/>
                  <a:gd name="T3" fmla="*/ 3 h 25"/>
                  <a:gd name="T4" fmla="*/ 30 w 44"/>
                  <a:gd name="T5" fmla="*/ 5 h 25"/>
                  <a:gd name="T6" fmla="*/ 27 w 44"/>
                  <a:gd name="T7" fmla="*/ 3 h 25"/>
                  <a:gd name="T8" fmla="*/ 20 w 44"/>
                  <a:gd name="T9" fmla="*/ 1 h 25"/>
                  <a:gd name="T10" fmla="*/ 19 w 44"/>
                  <a:gd name="T11" fmla="*/ 0 h 25"/>
                  <a:gd name="T12" fmla="*/ 14 w 44"/>
                  <a:gd name="T13" fmla="*/ 0 h 25"/>
                  <a:gd name="T14" fmla="*/ 8 w 44"/>
                  <a:gd name="T15" fmla="*/ 5 h 25"/>
                  <a:gd name="T16" fmla="*/ 4 w 44"/>
                  <a:gd name="T17" fmla="*/ 11 h 25"/>
                  <a:gd name="T18" fmla="*/ 1 w 44"/>
                  <a:gd name="T19" fmla="*/ 13 h 25"/>
                  <a:gd name="T20" fmla="*/ 1 w 44"/>
                  <a:gd name="T21" fmla="*/ 16 h 25"/>
                  <a:gd name="T22" fmla="*/ 0 w 44"/>
                  <a:gd name="T23" fmla="*/ 17 h 25"/>
                  <a:gd name="T24" fmla="*/ 3 w 44"/>
                  <a:gd name="T25" fmla="*/ 22 h 25"/>
                  <a:gd name="T26" fmla="*/ 8 w 44"/>
                  <a:gd name="T27" fmla="*/ 22 h 25"/>
                  <a:gd name="T28" fmla="*/ 9 w 44"/>
                  <a:gd name="T29" fmla="*/ 22 h 25"/>
                  <a:gd name="T30" fmla="*/ 16 w 44"/>
                  <a:gd name="T31" fmla="*/ 25 h 25"/>
                  <a:gd name="T32" fmla="*/ 20 w 44"/>
                  <a:gd name="T33" fmla="*/ 25 h 25"/>
                  <a:gd name="T34" fmla="*/ 24 w 44"/>
                  <a:gd name="T35" fmla="*/ 22 h 25"/>
                  <a:gd name="T36" fmla="*/ 27 w 44"/>
                  <a:gd name="T37" fmla="*/ 22 h 25"/>
                  <a:gd name="T38" fmla="*/ 28 w 44"/>
                  <a:gd name="T39" fmla="*/ 24 h 25"/>
                  <a:gd name="T40" fmla="*/ 35 w 44"/>
                  <a:gd name="T41" fmla="*/ 22 h 25"/>
                  <a:gd name="T42" fmla="*/ 38 w 44"/>
                  <a:gd name="T43" fmla="*/ 22 h 25"/>
                  <a:gd name="T44" fmla="*/ 44 w 44"/>
                  <a:gd name="T45" fmla="*/ 21 h 25"/>
                  <a:gd name="T46" fmla="*/ 43 w 44"/>
                  <a:gd name="T47" fmla="*/ 17 h 25"/>
                  <a:gd name="T48" fmla="*/ 43 w 44"/>
                  <a:gd name="T49" fmla="*/ 14 h 25"/>
                  <a:gd name="T50" fmla="*/ 40 w 44"/>
                  <a:gd name="T51" fmla="*/ 13 h 25"/>
                  <a:gd name="T52" fmla="*/ 38 w 44"/>
                  <a:gd name="T53" fmla="*/ 9 h 25"/>
                  <a:gd name="T54" fmla="*/ 40 w 44"/>
                  <a:gd name="T55" fmla="*/ 6 h 25"/>
                  <a:gd name="T56" fmla="*/ 40 w 44"/>
                  <a:gd name="T57" fmla="*/ 6 h 25"/>
                  <a:gd name="T58" fmla="*/ 36 w 44"/>
                  <a:gd name="T59" fmla="*/ 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4" h="25">
                    <a:moveTo>
                      <a:pt x="36" y="3"/>
                    </a:moveTo>
                    <a:lnTo>
                      <a:pt x="33" y="3"/>
                    </a:lnTo>
                    <a:lnTo>
                      <a:pt x="30" y="5"/>
                    </a:lnTo>
                    <a:lnTo>
                      <a:pt x="27" y="3"/>
                    </a:lnTo>
                    <a:lnTo>
                      <a:pt x="20" y="1"/>
                    </a:lnTo>
                    <a:lnTo>
                      <a:pt x="19" y="0"/>
                    </a:lnTo>
                    <a:lnTo>
                      <a:pt x="14" y="0"/>
                    </a:lnTo>
                    <a:lnTo>
                      <a:pt x="8" y="5"/>
                    </a:lnTo>
                    <a:lnTo>
                      <a:pt x="4" y="11"/>
                    </a:lnTo>
                    <a:lnTo>
                      <a:pt x="1" y="13"/>
                    </a:lnTo>
                    <a:lnTo>
                      <a:pt x="1" y="16"/>
                    </a:lnTo>
                    <a:lnTo>
                      <a:pt x="0" y="17"/>
                    </a:lnTo>
                    <a:lnTo>
                      <a:pt x="3" y="22"/>
                    </a:lnTo>
                    <a:lnTo>
                      <a:pt x="8" y="22"/>
                    </a:lnTo>
                    <a:lnTo>
                      <a:pt x="9" y="22"/>
                    </a:lnTo>
                    <a:lnTo>
                      <a:pt x="16" y="25"/>
                    </a:lnTo>
                    <a:lnTo>
                      <a:pt x="20" y="25"/>
                    </a:lnTo>
                    <a:lnTo>
                      <a:pt x="24" y="22"/>
                    </a:lnTo>
                    <a:lnTo>
                      <a:pt x="27" y="22"/>
                    </a:lnTo>
                    <a:lnTo>
                      <a:pt x="28" y="24"/>
                    </a:lnTo>
                    <a:lnTo>
                      <a:pt x="35" y="22"/>
                    </a:lnTo>
                    <a:lnTo>
                      <a:pt x="38" y="22"/>
                    </a:lnTo>
                    <a:lnTo>
                      <a:pt x="44" y="21"/>
                    </a:lnTo>
                    <a:lnTo>
                      <a:pt x="43" y="17"/>
                    </a:lnTo>
                    <a:lnTo>
                      <a:pt x="43" y="14"/>
                    </a:lnTo>
                    <a:lnTo>
                      <a:pt x="40" y="13"/>
                    </a:lnTo>
                    <a:lnTo>
                      <a:pt x="38" y="9"/>
                    </a:lnTo>
                    <a:lnTo>
                      <a:pt x="40" y="6"/>
                    </a:lnTo>
                    <a:lnTo>
                      <a:pt x="40" y="6"/>
                    </a:lnTo>
                    <a:lnTo>
                      <a:pt x="36" y="3"/>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5" name="Freeform 672">
                <a:extLst>
                  <a:ext uri="{FF2B5EF4-FFF2-40B4-BE49-F238E27FC236}">
                    <a16:creationId xmlns:a16="http://schemas.microsoft.com/office/drawing/2014/main" id="{1C1F43E6-CE44-462F-803A-3874D000B524}"/>
                  </a:ext>
                </a:extLst>
              </p:cNvPr>
              <p:cNvSpPr>
                <a:spLocks/>
              </p:cNvSpPr>
              <p:nvPr/>
            </p:nvSpPr>
            <p:spPr bwMode="auto">
              <a:xfrm>
                <a:off x="5792" y="1974"/>
                <a:ext cx="118" cy="62"/>
              </a:xfrm>
              <a:custGeom>
                <a:avLst/>
                <a:gdLst>
                  <a:gd name="T0" fmla="*/ 107 w 118"/>
                  <a:gd name="T1" fmla="*/ 38 h 62"/>
                  <a:gd name="T2" fmla="*/ 102 w 118"/>
                  <a:gd name="T3" fmla="*/ 40 h 62"/>
                  <a:gd name="T4" fmla="*/ 94 w 118"/>
                  <a:gd name="T5" fmla="*/ 33 h 62"/>
                  <a:gd name="T6" fmla="*/ 91 w 118"/>
                  <a:gd name="T7" fmla="*/ 29 h 62"/>
                  <a:gd name="T8" fmla="*/ 83 w 118"/>
                  <a:gd name="T9" fmla="*/ 32 h 62"/>
                  <a:gd name="T10" fmla="*/ 78 w 118"/>
                  <a:gd name="T11" fmla="*/ 33 h 62"/>
                  <a:gd name="T12" fmla="*/ 72 w 118"/>
                  <a:gd name="T13" fmla="*/ 32 h 62"/>
                  <a:gd name="T14" fmla="*/ 70 w 118"/>
                  <a:gd name="T15" fmla="*/ 24 h 62"/>
                  <a:gd name="T16" fmla="*/ 63 w 118"/>
                  <a:gd name="T17" fmla="*/ 24 h 62"/>
                  <a:gd name="T18" fmla="*/ 59 w 118"/>
                  <a:gd name="T19" fmla="*/ 17 h 62"/>
                  <a:gd name="T20" fmla="*/ 53 w 118"/>
                  <a:gd name="T21" fmla="*/ 16 h 62"/>
                  <a:gd name="T22" fmla="*/ 50 w 118"/>
                  <a:gd name="T23" fmla="*/ 16 h 62"/>
                  <a:gd name="T24" fmla="*/ 48 w 118"/>
                  <a:gd name="T25" fmla="*/ 21 h 62"/>
                  <a:gd name="T26" fmla="*/ 45 w 118"/>
                  <a:gd name="T27" fmla="*/ 14 h 62"/>
                  <a:gd name="T28" fmla="*/ 40 w 118"/>
                  <a:gd name="T29" fmla="*/ 11 h 62"/>
                  <a:gd name="T30" fmla="*/ 34 w 118"/>
                  <a:gd name="T31" fmla="*/ 6 h 62"/>
                  <a:gd name="T32" fmla="*/ 27 w 118"/>
                  <a:gd name="T33" fmla="*/ 5 h 62"/>
                  <a:gd name="T34" fmla="*/ 21 w 118"/>
                  <a:gd name="T35" fmla="*/ 1 h 62"/>
                  <a:gd name="T36" fmla="*/ 16 w 118"/>
                  <a:gd name="T37" fmla="*/ 5 h 62"/>
                  <a:gd name="T38" fmla="*/ 12 w 118"/>
                  <a:gd name="T39" fmla="*/ 3 h 62"/>
                  <a:gd name="T40" fmla="*/ 7 w 118"/>
                  <a:gd name="T41" fmla="*/ 0 h 62"/>
                  <a:gd name="T42" fmla="*/ 7 w 118"/>
                  <a:gd name="T43" fmla="*/ 6 h 62"/>
                  <a:gd name="T44" fmla="*/ 5 w 118"/>
                  <a:gd name="T45" fmla="*/ 17 h 62"/>
                  <a:gd name="T46" fmla="*/ 2 w 118"/>
                  <a:gd name="T47" fmla="*/ 25 h 62"/>
                  <a:gd name="T48" fmla="*/ 7 w 118"/>
                  <a:gd name="T49" fmla="*/ 29 h 62"/>
                  <a:gd name="T50" fmla="*/ 13 w 118"/>
                  <a:gd name="T51" fmla="*/ 30 h 62"/>
                  <a:gd name="T52" fmla="*/ 24 w 118"/>
                  <a:gd name="T53" fmla="*/ 37 h 62"/>
                  <a:gd name="T54" fmla="*/ 34 w 118"/>
                  <a:gd name="T55" fmla="*/ 43 h 62"/>
                  <a:gd name="T56" fmla="*/ 40 w 118"/>
                  <a:gd name="T57" fmla="*/ 45 h 62"/>
                  <a:gd name="T58" fmla="*/ 51 w 118"/>
                  <a:gd name="T59" fmla="*/ 46 h 62"/>
                  <a:gd name="T60" fmla="*/ 61 w 118"/>
                  <a:gd name="T61" fmla="*/ 48 h 62"/>
                  <a:gd name="T62" fmla="*/ 69 w 118"/>
                  <a:gd name="T63" fmla="*/ 53 h 62"/>
                  <a:gd name="T64" fmla="*/ 80 w 118"/>
                  <a:gd name="T65" fmla="*/ 57 h 62"/>
                  <a:gd name="T66" fmla="*/ 88 w 118"/>
                  <a:gd name="T67" fmla="*/ 56 h 62"/>
                  <a:gd name="T68" fmla="*/ 102 w 118"/>
                  <a:gd name="T69" fmla="*/ 59 h 62"/>
                  <a:gd name="T70" fmla="*/ 117 w 118"/>
                  <a:gd name="T71" fmla="*/ 60 h 62"/>
                  <a:gd name="T72" fmla="*/ 115 w 118"/>
                  <a:gd name="T73" fmla="*/ 48 h 62"/>
                  <a:gd name="T74" fmla="*/ 115 w 118"/>
                  <a:gd name="T75" fmla="*/ 38 h 62"/>
                  <a:gd name="T76" fmla="*/ 109 w 118"/>
                  <a:gd name="T77" fmla="*/ 4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8" h="62">
                    <a:moveTo>
                      <a:pt x="109" y="40"/>
                    </a:moveTo>
                    <a:lnTo>
                      <a:pt x="107" y="38"/>
                    </a:lnTo>
                    <a:lnTo>
                      <a:pt x="104" y="40"/>
                    </a:lnTo>
                    <a:lnTo>
                      <a:pt x="102" y="40"/>
                    </a:lnTo>
                    <a:lnTo>
                      <a:pt x="99" y="35"/>
                    </a:lnTo>
                    <a:lnTo>
                      <a:pt x="94" y="33"/>
                    </a:lnTo>
                    <a:lnTo>
                      <a:pt x="94" y="30"/>
                    </a:lnTo>
                    <a:lnTo>
                      <a:pt x="91" y="29"/>
                    </a:lnTo>
                    <a:lnTo>
                      <a:pt x="85" y="29"/>
                    </a:lnTo>
                    <a:lnTo>
                      <a:pt x="83" y="32"/>
                    </a:lnTo>
                    <a:lnTo>
                      <a:pt x="80" y="32"/>
                    </a:lnTo>
                    <a:lnTo>
                      <a:pt x="78" y="33"/>
                    </a:lnTo>
                    <a:lnTo>
                      <a:pt x="74" y="32"/>
                    </a:lnTo>
                    <a:lnTo>
                      <a:pt x="72" y="32"/>
                    </a:lnTo>
                    <a:lnTo>
                      <a:pt x="70" y="29"/>
                    </a:lnTo>
                    <a:lnTo>
                      <a:pt x="70" y="24"/>
                    </a:lnTo>
                    <a:lnTo>
                      <a:pt x="67" y="22"/>
                    </a:lnTo>
                    <a:lnTo>
                      <a:pt x="63" y="24"/>
                    </a:lnTo>
                    <a:lnTo>
                      <a:pt x="59" y="21"/>
                    </a:lnTo>
                    <a:lnTo>
                      <a:pt x="59" y="17"/>
                    </a:lnTo>
                    <a:lnTo>
                      <a:pt x="56" y="16"/>
                    </a:lnTo>
                    <a:lnTo>
                      <a:pt x="53" y="16"/>
                    </a:lnTo>
                    <a:lnTo>
                      <a:pt x="53" y="14"/>
                    </a:lnTo>
                    <a:lnTo>
                      <a:pt x="50" y="16"/>
                    </a:lnTo>
                    <a:lnTo>
                      <a:pt x="50" y="19"/>
                    </a:lnTo>
                    <a:lnTo>
                      <a:pt x="48" y="21"/>
                    </a:lnTo>
                    <a:lnTo>
                      <a:pt x="48" y="17"/>
                    </a:lnTo>
                    <a:lnTo>
                      <a:pt x="45" y="14"/>
                    </a:lnTo>
                    <a:lnTo>
                      <a:pt x="43" y="13"/>
                    </a:lnTo>
                    <a:lnTo>
                      <a:pt x="40" y="11"/>
                    </a:lnTo>
                    <a:lnTo>
                      <a:pt x="37" y="11"/>
                    </a:lnTo>
                    <a:lnTo>
                      <a:pt x="34" y="6"/>
                    </a:lnTo>
                    <a:lnTo>
                      <a:pt x="31" y="5"/>
                    </a:lnTo>
                    <a:lnTo>
                      <a:pt x="27" y="5"/>
                    </a:lnTo>
                    <a:lnTo>
                      <a:pt x="26" y="3"/>
                    </a:lnTo>
                    <a:lnTo>
                      <a:pt x="21" y="1"/>
                    </a:lnTo>
                    <a:lnTo>
                      <a:pt x="18" y="1"/>
                    </a:lnTo>
                    <a:lnTo>
                      <a:pt x="16" y="5"/>
                    </a:lnTo>
                    <a:lnTo>
                      <a:pt x="15" y="3"/>
                    </a:lnTo>
                    <a:lnTo>
                      <a:pt x="12" y="3"/>
                    </a:lnTo>
                    <a:lnTo>
                      <a:pt x="12" y="1"/>
                    </a:lnTo>
                    <a:lnTo>
                      <a:pt x="7" y="0"/>
                    </a:lnTo>
                    <a:lnTo>
                      <a:pt x="7" y="1"/>
                    </a:lnTo>
                    <a:lnTo>
                      <a:pt x="7" y="6"/>
                    </a:lnTo>
                    <a:lnTo>
                      <a:pt x="5" y="13"/>
                    </a:lnTo>
                    <a:lnTo>
                      <a:pt x="5" y="17"/>
                    </a:lnTo>
                    <a:lnTo>
                      <a:pt x="0" y="22"/>
                    </a:lnTo>
                    <a:lnTo>
                      <a:pt x="2" y="25"/>
                    </a:lnTo>
                    <a:lnTo>
                      <a:pt x="5" y="27"/>
                    </a:lnTo>
                    <a:lnTo>
                      <a:pt x="7" y="29"/>
                    </a:lnTo>
                    <a:lnTo>
                      <a:pt x="10" y="29"/>
                    </a:lnTo>
                    <a:lnTo>
                      <a:pt x="13" y="30"/>
                    </a:lnTo>
                    <a:lnTo>
                      <a:pt x="18" y="32"/>
                    </a:lnTo>
                    <a:lnTo>
                      <a:pt x="24" y="37"/>
                    </a:lnTo>
                    <a:lnTo>
                      <a:pt x="27" y="41"/>
                    </a:lnTo>
                    <a:lnTo>
                      <a:pt x="34" y="43"/>
                    </a:lnTo>
                    <a:lnTo>
                      <a:pt x="35" y="45"/>
                    </a:lnTo>
                    <a:lnTo>
                      <a:pt x="40" y="45"/>
                    </a:lnTo>
                    <a:lnTo>
                      <a:pt x="45" y="48"/>
                    </a:lnTo>
                    <a:lnTo>
                      <a:pt x="51" y="46"/>
                    </a:lnTo>
                    <a:lnTo>
                      <a:pt x="55" y="49"/>
                    </a:lnTo>
                    <a:lnTo>
                      <a:pt x="61" y="48"/>
                    </a:lnTo>
                    <a:lnTo>
                      <a:pt x="69" y="49"/>
                    </a:lnTo>
                    <a:lnTo>
                      <a:pt x="69" y="53"/>
                    </a:lnTo>
                    <a:lnTo>
                      <a:pt x="72" y="56"/>
                    </a:lnTo>
                    <a:lnTo>
                      <a:pt x="80" y="57"/>
                    </a:lnTo>
                    <a:lnTo>
                      <a:pt x="83" y="56"/>
                    </a:lnTo>
                    <a:lnTo>
                      <a:pt x="88" y="56"/>
                    </a:lnTo>
                    <a:lnTo>
                      <a:pt x="99" y="60"/>
                    </a:lnTo>
                    <a:lnTo>
                      <a:pt x="102" y="59"/>
                    </a:lnTo>
                    <a:lnTo>
                      <a:pt x="109" y="62"/>
                    </a:lnTo>
                    <a:lnTo>
                      <a:pt x="117" y="60"/>
                    </a:lnTo>
                    <a:lnTo>
                      <a:pt x="118" y="53"/>
                    </a:lnTo>
                    <a:lnTo>
                      <a:pt x="115" y="48"/>
                    </a:lnTo>
                    <a:lnTo>
                      <a:pt x="117" y="41"/>
                    </a:lnTo>
                    <a:lnTo>
                      <a:pt x="115" y="38"/>
                    </a:lnTo>
                    <a:lnTo>
                      <a:pt x="114" y="38"/>
                    </a:lnTo>
                    <a:lnTo>
                      <a:pt x="109" y="4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6" name="Freeform 673">
                <a:extLst>
                  <a:ext uri="{FF2B5EF4-FFF2-40B4-BE49-F238E27FC236}">
                    <a16:creationId xmlns:a16="http://schemas.microsoft.com/office/drawing/2014/main" id="{CDC47843-A882-4FB5-9AA9-44A2A7EC49E0}"/>
                  </a:ext>
                </a:extLst>
              </p:cNvPr>
              <p:cNvSpPr>
                <a:spLocks/>
              </p:cNvSpPr>
              <p:nvPr/>
            </p:nvSpPr>
            <p:spPr bwMode="auto">
              <a:xfrm>
                <a:off x="5526" y="1869"/>
                <a:ext cx="196" cy="215"/>
              </a:xfrm>
              <a:custGeom>
                <a:avLst/>
                <a:gdLst>
                  <a:gd name="T0" fmla="*/ 121 w 196"/>
                  <a:gd name="T1" fmla="*/ 205 h 215"/>
                  <a:gd name="T2" fmla="*/ 139 w 196"/>
                  <a:gd name="T3" fmla="*/ 201 h 215"/>
                  <a:gd name="T4" fmla="*/ 147 w 196"/>
                  <a:gd name="T5" fmla="*/ 202 h 215"/>
                  <a:gd name="T6" fmla="*/ 145 w 196"/>
                  <a:gd name="T7" fmla="*/ 188 h 215"/>
                  <a:gd name="T8" fmla="*/ 139 w 196"/>
                  <a:gd name="T9" fmla="*/ 181 h 215"/>
                  <a:gd name="T10" fmla="*/ 131 w 196"/>
                  <a:gd name="T11" fmla="*/ 165 h 215"/>
                  <a:gd name="T12" fmla="*/ 121 w 196"/>
                  <a:gd name="T13" fmla="*/ 165 h 215"/>
                  <a:gd name="T14" fmla="*/ 129 w 196"/>
                  <a:gd name="T15" fmla="*/ 150 h 215"/>
                  <a:gd name="T16" fmla="*/ 137 w 196"/>
                  <a:gd name="T17" fmla="*/ 146 h 215"/>
                  <a:gd name="T18" fmla="*/ 153 w 196"/>
                  <a:gd name="T19" fmla="*/ 146 h 215"/>
                  <a:gd name="T20" fmla="*/ 168 w 196"/>
                  <a:gd name="T21" fmla="*/ 126 h 215"/>
                  <a:gd name="T22" fmla="*/ 179 w 196"/>
                  <a:gd name="T23" fmla="*/ 111 h 215"/>
                  <a:gd name="T24" fmla="*/ 182 w 196"/>
                  <a:gd name="T25" fmla="*/ 100 h 215"/>
                  <a:gd name="T26" fmla="*/ 182 w 196"/>
                  <a:gd name="T27" fmla="*/ 84 h 215"/>
                  <a:gd name="T28" fmla="*/ 193 w 196"/>
                  <a:gd name="T29" fmla="*/ 78 h 215"/>
                  <a:gd name="T30" fmla="*/ 188 w 196"/>
                  <a:gd name="T31" fmla="*/ 71 h 215"/>
                  <a:gd name="T32" fmla="*/ 172 w 196"/>
                  <a:gd name="T33" fmla="*/ 63 h 215"/>
                  <a:gd name="T34" fmla="*/ 161 w 196"/>
                  <a:gd name="T35" fmla="*/ 41 h 215"/>
                  <a:gd name="T36" fmla="*/ 168 w 196"/>
                  <a:gd name="T37" fmla="*/ 30 h 215"/>
                  <a:gd name="T38" fmla="*/ 160 w 196"/>
                  <a:gd name="T39" fmla="*/ 20 h 215"/>
                  <a:gd name="T40" fmla="*/ 148 w 196"/>
                  <a:gd name="T41" fmla="*/ 16 h 215"/>
                  <a:gd name="T42" fmla="*/ 152 w 196"/>
                  <a:gd name="T43" fmla="*/ 1 h 215"/>
                  <a:gd name="T44" fmla="*/ 136 w 196"/>
                  <a:gd name="T45" fmla="*/ 6 h 215"/>
                  <a:gd name="T46" fmla="*/ 133 w 196"/>
                  <a:gd name="T47" fmla="*/ 20 h 215"/>
                  <a:gd name="T48" fmla="*/ 131 w 196"/>
                  <a:gd name="T49" fmla="*/ 43 h 215"/>
                  <a:gd name="T50" fmla="*/ 113 w 196"/>
                  <a:gd name="T51" fmla="*/ 49 h 215"/>
                  <a:gd name="T52" fmla="*/ 118 w 196"/>
                  <a:gd name="T53" fmla="*/ 60 h 215"/>
                  <a:gd name="T54" fmla="*/ 110 w 196"/>
                  <a:gd name="T55" fmla="*/ 68 h 215"/>
                  <a:gd name="T56" fmla="*/ 110 w 196"/>
                  <a:gd name="T57" fmla="*/ 81 h 215"/>
                  <a:gd name="T58" fmla="*/ 102 w 196"/>
                  <a:gd name="T59" fmla="*/ 84 h 215"/>
                  <a:gd name="T60" fmla="*/ 93 w 196"/>
                  <a:gd name="T61" fmla="*/ 86 h 215"/>
                  <a:gd name="T62" fmla="*/ 83 w 196"/>
                  <a:gd name="T63" fmla="*/ 94 h 215"/>
                  <a:gd name="T64" fmla="*/ 77 w 196"/>
                  <a:gd name="T65" fmla="*/ 98 h 215"/>
                  <a:gd name="T66" fmla="*/ 74 w 196"/>
                  <a:gd name="T67" fmla="*/ 110 h 215"/>
                  <a:gd name="T68" fmla="*/ 67 w 196"/>
                  <a:gd name="T69" fmla="*/ 121 h 215"/>
                  <a:gd name="T70" fmla="*/ 47 w 196"/>
                  <a:gd name="T71" fmla="*/ 122 h 215"/>
                  <a:gd name="T72" fmla="*/ 19 w 196"/>
                  <a:gd name="T73" fmla="*/ 126 h 215"/>
                  <a:gd name="T74" fmla="*/ 8 w 196"/>
                  <a:gd name="T75" fmla="*/ 134 h 215"/>
                  <a:gd name="T76" fmla="*/ 21 w 196"/>
                  <a:gd name="T77" fmla="*/ 142 h 215"/>
                  <a:gd name="T78" fmla="*/ 29 w 196"/>
                  <a:gd name="T79" fmla="*/ 148 h 215"/>
                  <a:gd name="T80" fmla="*/ 34 w 196"/>
                  <a:gd name="T81" fmla="*/ 158 h 215"/>
                  <a:gd name="T82" fmla="*/ 32 w 196"/>
                  <a:gd name="T83" fmla="*/ 167 h 215"/>
                  <a:gd name="T84" fmla="*/ 18 w 196"/>
                  <a:gd name="T85" fmla="*/ 175 h 215"/>
                  <a:gd name="T86" fmla="*/ 18 w 196"/>
                  <a:gd name="T87" fmla="*/ 188 h 215"/>
                  <a:gd name="T88" fmla="*/ 21 w 196"/>
                  <a:gd name="T89" fmla="*/ 193 h 215"/>
                  <a:gd name="T90" fmla="*/ 29 w 196"/>
                  <a:gd name="T91" fmla="*/ 191 h 215"/>
                  <a:gd name="T92" fmla="*/ 39 w 196"/>
                  <a:gd name="T93" fmla="*/ 189 h 215"/>
                  <a:gd name="T94" fmla="*/ 43 w 196"/>
                  <a:gd name="T95" fmla="*/ 186 h 215"/>
                  <a:gd name="T96" fmla="*/ 50 w 196"/>
                  <a:gd name="T97" fmla="*/ 188 h 215"/>
                  <a:gd name="T98" fmla="*/ 56 w 196"/>
                  <a:gd name="T99" fmla="*/ 191 h 215"/>
                  <a:gd name="T100" fmla="*/ 67 w 196"/>
                  <a:gd name="T101" fmla="*/ 186 h 215"/>
                  <a:gd name="T102" fmla="*/ 75 w 196"/>
                  <a:gd name="T103" fmla="*/ 188 h 215"/>
                  <a:gd name="T104" fmla="*/ 88 w 196"/>
                  <a:gd name="T105" fmla="*/ 191 h 215"/>
                  <a:gd name="T106" fmla="*/ 86 w 196"/>
                  <a:gd name="T107" fmla="*/ 196 h 215"/>
                  <a:gd name="T108" fmla="*/ 96 w 196"/>
                  <a:gd name="T109" fmla="*/ 201 h 215"/>
                  <a:gd name="T110" fmla="*/ 96 w 196"/>
                  <a:gd name="T111" fmla="*/ 209 h 215"/>
                  <a:gd name="T112" fmla="*/ 102 w 196"/>
                  <a:gd name="T113" fmla="*/ 212 h 215"/>
                  <a:gd name="T114" fmla="*/ 113 w 196"/>
                  <a:gd name="T115" fmla="*/ 213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96" h="215">
                    <a:moveTo>
                      <a:pt x="115" y="209"/>
                    </a:moveTo>
                    <a:lnTo>
                      <a:pt x="118" y="209"/>
                    </a:lnTo>
                    <a:lnTo>
                      <a:pt x="118" y="204"/>
                    </a:lnTo>
                    <a:lnTo>
                      <a:pt x="121" y="205"/>
                    </a:lnTo>
                    <a:lnTo>
                      <a:pt x="123" y="204"/>
                    </a:lnTo>
                    <a:lnTo>
                      <a:pt x="133" y="204"/>
                    </a:lnTo>
                    <a:lnTo>
                      <a:pt x="139" y="202"/>
                    </a:lnTo>
                    <a:lnTo>
                      <a:pt x="139" y="201"/>
                    </a:lnTo>
                    <a:lnTo>
                      <a:pt x="142" y="201"/>
                    </a:lnTo>
                    <a:lnTo>
                      <a:pt x="142" y="202"/>
                    </a:lnTo>
                    <a:lnTo>
                      <a:pt x="144" y="204"/>
                    </a:lnTo>
                    <a:lnTo>
                      <a:pt x="147" y="202"/>
                    </a:lnTo>
                    <a:lnTo>
                      <a:pt x="148" y="201"/>
                    </a:lnTo>
                    <a:lnTo>
                      <a:pt x="148" y="199"/>
                    </a:lnTo>
                    <a:lnTo>
                      <a:pt x="148" y="197"/>
                    </a:lnTo>
                    <a:lnTo>
                      <a:pt x="145" y="188"/>
                    </a:lnTo>
                    <a:lnTo>
                      <a:pt x="142" y="185"/>
                    </a:lnTo>
                    <a:lnTo>
                      <a:pt x="144" y="183"/>
                    </a:lnTo>
                    <a:lnTo>
                      <a:pt x="141" y="181"/>
                    </a:lnTo>
                    <a:lnTo>
                      <a:pt x="139" y="181"/>
                    </a:lnTo>
                    <a:lnTo>
                      <a:pt x="134" y="178"/>
                    </a:lnTo>
                    <a:lnTo>
                      <a:pt x="133" y="173"/>
                    </a:lnTo>
                    <a:lnTo>
                      <a:pt x="134" y="170"/>
                    </a:lnTo>
                    <a:lnTo>
                      <a:pt x="131" y="165"/>
                    </a:lnTo>
                    <a:lnTo>
                      <a:pt x="129" y="165"/>
                    </a:lnTo>
                    <a:lnTo>
                      <a:pt x="128" y="165"/>
                    </a:lnTo>
                    <a:lnTo>
                      <a:pt x="125" y="165"/>
                    </a:lnTo>
                    <a:lnTo>
                      <a:pt x="121" y="165"/>
                    </a:lnTo>
                    <a:lnTo>
                      <a:pt x="121" y="162"/>
                    </a:lnTo>
                    <a:lnTo>
                      <a:pt x="125" y="156"/>
                    </a:lnTo>
                    <a:lnTo>
                      <a:pt x="126" y="156"/>
                    </a:lnTo>
                    <a:lnTo>
                      <a:pt x="129" y="150"/>
                    </a:lnTo>
                    <a:lnTo>
                      <a:pt x="131" y="148"/>
                    </a:lnTo>
                    <a:lnTo>
                      <a:pt x="133" y="146"/>
                    </a:lnTo>
                    <a:lnTo>
                      <a:pt x="134" y="145"/>
                    </a:lnTo>
                    <a:lnTo>
                      <a:pt x="137" y="146"/>
                    </a:lnTo>
                    <a:lnTo>
                      <a:pt x="139" y="150"/>
                    </a:lnTo>
                    <a:lnTo>
                      <a:pt x="141" y="150"/>
                    </a:lnTo>
                    <a:lnTo>
                      <a:pt x="145" y="146"/>
                    </a:lnTo>
                    <a:lnTo>
                      <a:pt x="153" y="146"/>
                    </a:lnTo>
                    <a:lnTo>
                      <a:pt x="158" y="142"/>
                    </a:lnTo>
                    <a:lnTo>
                      <a:pt x="160" y="134"/>
                    </a:lnTo>
                    <a:lnTo>
                      <a:pt x="166" y="129"/>
                    </a:lnTo>
                    <a:lnTo>
                      <a:pt x="168" y="126"/>
                    </a:lnTo>
                    <a:lnTo>
                      <a:pt x="169" y="121"/>
                    </a:lnTo>
                    <a:lnTo>
                      <a:pt x="172" y="116"/>
                    </a:lnTo>
                    <a:lnTo>
                      <a:pt x="177" y="114"/>
                    </a:lnTo>
                    <a:lnTo>
                      <a:pt x="179" y="111"/>
                    </a:lnTo>
                    <a:lnTo>
                      <a:pt x="179" y="108"/>
                    </a:lnTo>
                    <a:lnTo>
                      <a:pt x="176" y="106"/>
                    </a:lnTo>
                    <a:lnTo>
                      <a:pt x="180" y="102"/>
                    </a:lnTo>
                    <a:lnTo>
                      <a:pt x="182" y="100"/>
                    </a:lnTo>
                    <a:lnTo>
                      <a:pt x="184" y="97"/>
                    </a:lnTo>
                    <a:lnTo>
                      <a:pt x="184" y="91"/>
                    </a:lnTo>
                    <a:lnTo>
                      <a:pt x="182" y="84"/>
                    </a:lnTo>
                    <a:lnTo>
                      <a:pt x="182" y="84"/>
                    </a:lnTo>
                    <a:lnTo>
                      <a:pt x="185" y="79"/>
                    </a:lnTo>
                    <a:lnTo>
                      <a:pt x="188" y="78"/>
                    </a:lnTo>
                    <a:lnTo>
                      <a:pt x="192" y="76"/>
                    </a:lnTo>
                    <a:lnTo>
                      <a:pt x="193" y="78"/>
                    </a:lnTo>
                    <a:lnTo>
                      <a:pt x="196" y="75"/>
                    </a:lnTo>
                    <a:lnTo>
                      <a:pt x="195" y="71"/>
                    </a:lnTo>
                    <a:lnTo>
                      <a:pt x="192" y="70"/>
                    </a:lnTo>
                    <a:lnTo>
                      <a:pt x="188" y="71"/>
                    </a:lnTo>
                    <a:lnTo>
                      <a:pt x="184" y="70"/>
                    </a:lnTo>
                    <a:lnTo>
                      <a:pt x="182" y="67"/>
                    </a:lnTo>
                    <a:lnTo>
                      <a:pt x="177" y="65"/>
                    </a:lnTo>
                    <a:lnTo>
                      <a:pt x="172" y="63"/>
                    </a:lnTo>
                    <a:lnTo>
                      <a:pt x="168" y="59"/>
                    </a:lnTo>
                    <a:lnTo>
                      <a:pt x="166" y="55"/>
                    </a:lnTo>
                    <a:lnTo>
                      <a:pt x="164" y="46"/>
                    </a:lnTo>
                    <a:lnTo>
                      <a:pt x="161" y="41"/>
                    </a:lnTo>
                    <a:lnTo>
                      <a:pt x="161" y="36"/>
                    </a:lnTo>
                    <a:lnTo>
                      <a:pt x="164" y="36"/>
                    </a:lnTo>
                    <a:lnTo>
                      <a:pt x="164" y="33"/>
                    </a:lnTo>
                    <a:lnTo>
                      <a:pt x="168" y="30"/>
                    </a:lnTo>
                    <a:lnTo>
                      <a:pt x="168" y="27"/>
                    </a:lnTo>
                    <a:lnTo>
                      <a:pt x="164" y="25"/>
                    </a:lnTo>
                    <a:lnTo>
                      <a:pt x="163" y="24"/>
                    </a:lnTo>
                    <a:lnTo>
                      <a:pt x="160" y="20"/>
                    </a:lnTo>
                    <a:lnTo>
                      <a:pt x="156" y="17"/>
                    </a:lnTo>
                    <a:lnTo>
                      <a:pt x="153" y="14"/>
                    </a:lnTo>
                    <a:lnTo>
                      <a:pt x="150" y="16"/>
                    </a:lnTo>
                    <a:lnTo>
                      <a:pt x="148" y="16"/>
                    </a:lnTo>
                    <a:lnTo>
                      <a:pt x="145" y="14"/>
                    </a:lnTo>
                    <a:lnTo>
                      <a:pt x="145" y="8"/>
                    </a:lnTo>
                    <a:lnTo>
                      <a:pt x="152" y="4"/>
                    </a:lnTo>
                    <a:lnTo>
                      <a:pt x="152" y="1"/>
                    </a:lnTo>
                    <a:lnTo>
                      <a:pt x="147" y="3"/>
                    </a:lnTo>
                    <a:lnTo>
                      <a:pt x="144" y="0"/>
                    </a:lnTo>
                    <a:lnTo>
                      <a:pt x="139" y="3"/>
                    </a:lnTo>
                    <a:lnTo>
                      <a:pt x="136" y="6"/>
                    </a:lnTo>
                    <a:lnTo>
                      <a:pt x="133" y="6"/>
                    </a:lnTo>
                    <a:lnTo>
                      <a:pt x="129" y="9"/>
                    </a:lnTo>
                    <a:lnTo>
                      <a:pt x="128" y="12"/>
                    </a:lnTo>
                    <a:lnTo>
                      <a:pt x="133" y="20"/>
                    </a:lnTo>
                    <a:lnTo>
                      <a:pt x="134" y="27"/>
                    </a:lnTo>
                    <a:lnTo>
                      <a:pt x="126" y="36"/>
                    </a:lnTo>
                    <a:lnTo>
                      <a:pt x="131" y="39"/>
                    </a:lnTo>
                    <a:lnTo>
                      <a:pt x="131" y="43"/>
                    </a:lnTo>
                    <a:lnTo>
                      <a:pt x="126" y="47"/>
                    </a:lnTo>
                    <a:lnTo>
                      <a:pt x="121" y="47"/>
                    </a:lnTo>
                    <a:lnTo>
                      <a:pt x="117" y="46"/>
                    </a:lnTo>
                    <a:lnTo>
                      <a:pt x="113" y="49"/>
                    </a:lnTo>
                    <a:lnTo>
                      <a:pt x="115" y="52"/>
                    </a:lnTo>
                    <a:lnTo>
                      <a:pt x="117" y="54"/>
                    </a:lnTo>
                    <a:lnTo>
                      <a:pt x="120" y="57"/>
                    </a:lnTo>
                    <a:lnTo>
                      <a:pt x="118" y="60"/>
                    </a:lnTo>
                    <a:lnTo>
                      <a:pt x="115" y="62"/>
                    </a:lnTo>
                    <a:lnTo>
                      <a:pt x="112" y="62"/>
                    </a:lnTo>
                    <a:lnTo>
                      <a:pt x="110" y="63"/>
                    </a:lnTo>
                    <a:lnTo>
                      <a:pt x="110" y="68"/>
                    </a:lnTo>
                    <a:lnTo>
                      <a:pt x="110" y="73"/>
                    </a:lnTo>
                    <a:lnTo>
                      <a:pt x="109" y="75"/>
                    </a:lnTo>
                    <a:lnTo>
                      <a:pt x="109" y="75"/>
                    </a:lnTo>
                    <a:lnTo>
                      <a:pt x="110" y="81"/>
                    </a:lnTo>
                    <a:lnTo>
                      <a:pt x="107" y="86"/>
                    </a:lnTo>
                    <a:lnTo>
                      <a:pt x="104" y="83"/>
                    </a:lnTo>
                    <a:lnTo>
                      <a:pt x="102" y="83"/>
                    </a:lnTo>
                    <a:lnTo>
                      <a:pt x="102" y="84"/>
                    </a:lnTo>
                    <a:lnTo>
                      <a:pt x="99" y="84"/>
                    </a:lnTo>
                    <a:lnTo>
                      <a:pt x="97" y="83"/>
                    </a:lnTo>
                    <a:lnTo>
                      <a:pt x="94" y="84"/>
                    </a:lnTo>
                    <a:lnTo>
                      <a:pt x="93" y="86"/>
                    </a:lnTo>
                    <a:lnTo>
                      <a:pt x="88" y="89"/>
                    </a:lnTo>
                    <a:lnTo>
                      <a:pt x="90" y="91"/>
                    </a:lnTo>
                    <a:lnTo>
                      <a:pt x="88" y="92"/>
                    </a:lnTo>
                    <a:lnTo>
                      <a:pt x="83" y="94"/>
                    </a:lnTo>
                    <a:lnTo>
                      <a:pt x="82" y="94"/>
                    </a:lnTo>
                    <a:lnTo>
                      <a:pt x="78" y="94"/>
                    </a:lnTo>
                    <a:lnTo>
                      <a:pt x="77" y="97"/>
                    </a:lnTo>
                    <a:lnTo>
                      <a:pt x="77" y="98"/>
                    </a:lnTo>
                    <a:lnTo>
                      <a:pt x="74" y="100"/>
                    </a:lnTo>
                    <a:lnTo>
                      <a:pt x="72" y="102"/>
                    </a:lnTo>
                    <a:lnTo>
                      <a:pt x="72" y="105"/>
                    </a:lnTo>
                    <a:lnTo>
                      <a:pt x="74" y="110"/>
                    </a:lnTo>
                    <a:lnTo>
                      <a:pt x="72" y="113"/>
                    </a:lnTo>
                    <a:lnTo>
                      <a:pt x="74" y="116"/>
                    </a:lnTo>
                    <a:lnTo>
                      <a:pt x="74" y="118"/>
                    </a:lnTo>
                    <a:lnTo>
                      <a:pt x="67" y="121"/>
                    </a:lnTo>
                    <a:lnTo>
                      <a:pt x="62" y="121"/>
                    </a:lnTo>
                    <a:lnTo>
                      <a:pt x="58" y="121"/>
                    </a:lnTo>
                    <a:lnTo>
                      <a:pt x="51" y="122"/>
                    </a:lnTo>
                    <a:lnTo>
                      <a:pt x="47" y="122"/>
                    </a:lnTo>
                    <a:lnTo>
                      <a:pt x="45" y="124"/>
                    </a:lnTo>
                    <a:lnTo>
                      <a:pt x="40" y="124"/>
                    </a:lnTo>
                    <a:lnTo>
                      <a:pt x="35" y="126"/>
                    </a:lnTo>
                    <a:lnTo>
                      <a:pt x="19" y="126"/>
                    </a:lnTo>
                    <a:lnTo>
                      <a:pt x="0" y="121"/>
                    </a:lnTo>
                    <a:lnTo>
                      <a:pt x="0" y="121"/>
                    </a:lnTo>
                    <a:lnTo>
                      <a:pt x="7" y="130"/>
                    </a:lnTo>
                    <a:lnTo>
                      <a:pt x="8" y="134"/>
                    </a:lnTo>
                    <a:lnTo>
                      <a:pt x="11" y="137"/>
                    </a:lnTo>
                    <a:lnTo>
                      <a:pt x="16" y="138"/>
                    </a:lnTo>
                    <a:lnTo>
                      <a:pt x="16" y="140"/>
                    </a:lnTo>
                    <a:lnTo>
                      <a:pt x="21" y="142"/>
                    </a:lnTo>
                    <a:lnTo>
                      <a:pt x="24" y="142"/>
                    </a:lnTo>
                    <a:lnTo>
                      <a:pt x="24" y="143"/>
                    </a:lnTo>
                    <a:lnTo>
                      <a:pt x="29" y="143"/>
                    </a:lnTo>
                    <a:lnTo>
                      <a:pt x="29" y="148"/>
                    </a:lnTo>
                    <a:lnTo>
                      <a:pt x="29" y="153"/>
                    </a:lnTo>
                    <a:lnTo>
                      <a:pt x="29" y="156"/>
                    </a:lnTo>
                    <a:lnTo>
                      <a:pt x="31" y="158"/>
                    </a:lnTo>
                    <a:lnTo>
                      <a:pt x="34" y="158"/>
                    </a:lnTo>
                    <a:lnTo>
                      <a:pt x="37" y="161"/>
                    </a:lnTo>
                    <a:lnTo>
                      <a:pt x="39" y="165"/>
                    </a:lnTo>
                    <a:lnTo>
                      <a:pt x="35" y="169"/>
                    </a:lnTo>
                    <a:lnTo>
                      <a:pt x="32" y="167"/>
                    </a:lnTo>
                    <a:lnTo>
                      <a:pt x="26" y="169"/>
                    </a:lnTo>
                    <a:lnTo>
                      <a:pt x="24" y="170"/>
                    </a:lnTo>
                    <a:lnTo>
                      <a:pt x="19" y="172"/>
                    </a:lnTo>
                    <a:lnTo>
                      <a:pt x="18" y="175"/>
                    </a:lnTo>
                    <a:lnTo>
                      <a:pt x="19" y="177"/>
                    </a:lnTo>
                    <a:lnTo>
                      <a:pt x="16" y="180"/>
                    </a:lnTo>
                    <a:lnTo>
                      <a:pt x="18" y="183"/>
                    </a:lnTo>
                    <a:lnTo>
                      <a:pt x="18" y="188"/>
                    </a:lnTo>
                    <a:lnTo>
                      <a:pt x="18" y="191"/>
                    </a:lnTo>
                    <a:lnTo>
                      <a:pt x="19" y="191"/>
                    </a:lnTo>
                    <a:lnTo>
                      <a:pt x="19" y="193"/>
                    </a:lnTo>
                    <a:lnTo>
                      <a:pt x="21" y="193"/>
                    </a:lnTo>
                    <a:lnTo>
                      <a:pt x="24" y="191"/>
                    </a:lnTo>
                    <a:lnTo>
                      <a:pt x="27" y="191"/>
                    </a:lnTo>
                    <a:lnTo>
                      <a:pt x="27" y="191"/>
                    </a:lnTo>
                    <a:lnTo>
                      <a:pt x="29" y="191"/>
                    </a:lnTo>
                    <a:lnTo>
                      <a:pt x="31" y="189"/>
                    </a:lnTo>
                    <a:lnTo>
                      <a:pt x="34" y="189"/>
                    </a:lnTo>
                    <a:lnTo>
                      <a:pt x="35" y="191"/>
                    </a:lnTo>
                    <a:lnTo>
                      <a:pt x="39" y="189"/>
                    </a:lnTo>
                    <a:lnTo>
                      <a:pt x="40" y="189"/>
                    </a:lnTo>
                    <a:lnTo>
                      <a:pt x="42" y="189"/>
                    </a:lnTo>
                    <a:lnTo>
                      <a:pt x="42" y="188"/>
                    </a:lnTo>
                    <a:lnTo>
                      <a:pt x="43" y="186"/>
                    </a:lnTo>
                    <a:lnTo>
                      <a:pt x="45" y="189"/>
                    </a:lnTo>
                    <a:lnTo>
                      <a:pt x="48" y="189"/>
                    </a:lnTo>
                    <a:lnTo>
                      <a:pt x="48" y="188"/>
                    </a:lnTo>
                    <a:lnTo>
                      <a:pt x="50" y="188"/>
                    </a:lnTo>
                    <a:lnTo>
                      <a:pt x="50" y="189"/>
                    </a:lnTo>
                    <a:lnTo>
                      <a:pt x="53" y="189"/>
                    </a:lnTo>
                    <a:lnTo>
                      <a:pt x="54" y="191"/>
                    </a:lnTo>
                    <a:lnTo>
                      <a:pt x="56" y="191"/>
                    </a:lnTo>
                    <a:lnTo>
                      <a:pt x="59" y="188"/>
                    </a:lnTo>
                    <a:lnTo>
                      <a:pt x="64" y="188"/>
                    </a:lnTo>
                    <a:lnTo>
                      <a:pt x="66" y="188"/>
                    </a:lnTo>
                    <a:lnTo>
                      <a:pt x="67" y="186"/>
                    </a:lnTo>
                    <a:lnTo>
                      <a:pt x="70" y="186"/>
                    </a:lnTo>
                    <a:lnTo>
                      <a:pt x="70" y="186"/>
                    </a:lnTo>
                    <a:lnTo>
                      <a:pt x="72" y="186"/>
                    </a:lnTo>
                    <a:lnTo>
                      <a:pt x="75" y="188"/>
                    </a:lnTo>
                    <a:lnTo>
                      <a:pt x="78" y="186"/>
                    </a:lnTo>
                    <a:lnTo>
                      <a:pt x="83" y="186"/>
                    </a:lnTo>
                    <a:lnTo>
                      <a:pt x="86" y="188"/>
                    </a:lnTo>
                    <a:lnTo>
                      <a:pt x="88" y="191"/>
                    </a:lnTo>
                    <a:lnTo>
                      <a:pt x="86" y="194"/>
                    </a:lnTo>
                    <a:lnTo>
                      <a:pt x="88" y="194"/>
                    </a:lnTo>
                    <a:lnTo>
                      <a:pt x="86" y="194"/>
                    </a:lnTo>
                    <a:lnTo>
                      <a:pt x="86" y="196"/>
                    </a:lnTo>
                    <a:lnTo>
                      <a:pt x="90" y="196"/>
                    </a:lnTo>
                    <a:lnTo>
                      <a:pt x="93" y="194"/>
                    </a:lnTo>
                    <a:lnTo>
                      <a:pt x="93" y="196"/>
                    </a:lnTo>
                    <a:lnTo>
                      <a:pt x="96" y="201"/>
                    </a:lnTo>
                    <a:lnTo>
                      <a:pt x="97" y="205"/>
                    </a:lnTo>
                    <a:lnTo>
                      <a:pt x="97" y="205"/>
                    </a:lnTo>
                    <a:lnTo>
                      <a:pt x="97" y="207"/>
                    </a:lnTo>
                    <a:lnTo>
                      <a:pt x="96" y="209"/>
                    </a:lnTo>
                    <a:lnTo>
                      <a:pt x="97" y="209"/>
                    </a:lnTo>
                    <a:lnTo>
                      <a:pt x="97" y="209"/>
                    </a:lnTo>
                    <a:lnTo>
                      <a:pt x="99" y="212"/>
                    </a:lnTo>
                    <a:lnTo>
                      <a:pt x="102" y="212"/>
                    </a:lnTo>
                    <a:lnTo>
                      <a:pt x="105" y="212"/>
                    </a:lnTo>
                    <a:lnTo>
                      <a:pt x="110" y="213"/>
                    </a:lnTo>
                    <a:lnTo>
                      <a:pt x="110" y="215"/>
                    </a:lnTo>
                    <a:lnTo>
                      <a:pt x="113" y="213"/>
                    </a:lnTo>
                    <a:lnTo>
                      <a:pt x="113" y="210"/>
                    </a:lnTo>
                    <a:lnTo>
                      <a:pt x="115" y="209"/>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7" name="Freeform 674">
                <a:extLst>
                  <a:ext uri="{FF2B5EF4-FFF2-40B4-BE49-F238E27FC236}">
                    <a16:creationId xmlns:a16="http://schemas.microsoft.com/office/drawing/2014/main" id="{49212643-403F-44DE-A93A-6A0BD42AE737}"/>
                  </a:ext>
                </a:extLst>
              </p:cNvPr>
              <p:cNvSpPr>
                <a:spLocks/>
              </p:cNvSpPr>
              <p:nvPr/>
            </p:nvSpPr>
            <p:spPr bwMode="auto">
              <a:xfrm>
                <a:off x="5526" y="1869"/>
                <a:ext cx="196" cy="215"/>
              </a:xfrm>
              <a:custGeom>
                <a:avLst/>
                <a:gdLst>
                  <a:gd name="T0" fmla="*/ 121 w 196"/>
                  <a:gd name="T1" fmla="*/ 205 h 215"/>
                  <a:gd name="T2" fmla="*/ 139 w 196"/>
                  <a:gd name="T3" fmla="*/ 201 h 215"/>
                  <a:gd name="T4" fmla="*/ 147 w 196"/>
                  <a:gd name="T5" fmla="*/ 202 h 215"/>
                  <a:gd name="T6" fmla="*/ 145 w 196"/>
                  <a:gd name="T7" fmla="*/ 188 h 215"/>
                  <a:gd name="T8" fmla="*/ 139 w 196"/>
                  <a:gd name="T9" fmla="*/ 181 h 215"/>
                  <a:gd name="T10" fmla="*/ 131 w 196"/>
                  <a:gd name="T11" fmla="*/ 165 h 215"/>
                  <a:gd name="T12" fmla="*/ 121 w 196"/>
                  <a:gd name="T13" fmla="*/ 165 h 215"/>
                  <a:gd name="T14" fmla="*/ 129 w 196"/>
                  <a:gd name="T15" fmla="*/ 150 h 215"/>
                  <a:gd name="T16" fmla="*/ 137 w 196"/>
                  <a:gd name="T17" fmla="*/ 146 h 215"/>
                  <a:gd name="T18" fmla="*/ 153 w 196"/>
                  <a:gd name="T19" fmla="*/ 146 h 215"/>
                  <a:gd name="T20" fmla="*/ 168 w 196"/>
                  <a:gd name="T21" fmla="*/ 126 h 215"/>
                  <a:gd name="T22" fmla="*/ 179 w 196"/>
                  <a:gd name="T23" fmla="*/ 111 h 215"/>
                  <a:gd name="T24" fmla="*/ 182 w 196"/>
                  <a:gd name="T25" fmla="*/ 100 h 215"/>
                  <a:gd name="T26" fmla="*/ 182 w 196"/>
                  <a:gd name="T27" fmla="*/ 84 h 215"/>
                  <a:gd name="T28" fmla="*/ 193 w 196"/>
                  <a:gd name="T29" fmla="*/ 78 h 215"/>
                  <a:gd name="T30" fmla="*/ 188 w 196"/>
                  <a:gd name="T31" fmla="*/ 71 h 215"/>
                  <a:gd name="T32" fmla="*/ 172 w 196"/>
                  <a:gd name="T33" fmla="*/ 63 h 215"/>
                  <a:gd name="T34" fmla="*/ 161 w 196"/>
                  <a:gd name="T35" fmla="*/ 41 h 215"/>
                  <a:gd name="T36" fmla="*/ 168 w 196"/>
                  <a:gd name="T37" fmla="*/ 30 h 215"/>
                  <a:gd name="T38" fmla="*/ 160 w 196"/>
                  <a:gd name="T39" fmla="*/ 20 h 215"/>
                  <a:gd name="T40" fmla="*/ 148 w 196"/>
                  <a:gd name="T41" fmla="*/ 16 h 215"/>
                  <a:gd name="T42" fmla="*/ 152 w 196"/>
                  <a:gd name="T43" fmla="*/ 1 h 215"/>
                  <a:gd name="T44" fmla="*/ 136 w 196"/>
                  <a:gd name="T45" fmla="*/ 6 h 215"/>
                  <a:gd name="T46" fmla="*/ 133 w 196"/>
                  <a:gd name="T47" fmla="*/ 20 h 215"/>
                  <a:gd name="T48" fmla="*/ 131 w 196"/>
                  <a:gd name="T49" fmla="*/ 43 h 215"/>
                  <a:gd name="T50" fmla="*/ 113 w 196"/>
                  <a:gd name="T51" fmla="*/ 49 h 215"/>
                  <a:gd name="T52" fmla="*/ 118 w 196"/>
                  <a:gd name="T53" fmla="*/ 60 h 215"/>
                  <a:gd name="T54" fmla="*/ 110 w 196"/>
                  <a:gd name="T55" fmla="*/ 68 h 215"/>
                  <a:gd name="T56" fmla="*/ 110 w 196"/>
                  <a:gd name="T57" fmla="*/ 81 h 215"/>
                  <a:gd name="T58" fmla="*/ 102 w 196"/>
                  <a:gd name="T59" fmla="*/ 84 h 215"/>
                  <a:gd name="T60" fmla="*/ 93 w 196"/>
                  <a:gd name="T61" fmla="*/ 86 h 215"/>
                  <a:gd name="T62" fmla="*/ 83 w 196"/>
                  <a:gd name="T63" fmla="*/ 94 h 215"/>
                  <a:gd name="T64" fmla="*/ 77 w 196"/>
                  <a:gd name="T65" fmla="*/ 98 h 215"/>
                  <a:gd name="T66" fmla="*/ 74 w 196"/>
                  <a:gd name="T67" fmla="*/ 110 h 215"/>
                  <a:gd name="T68" fmla="*/ 67 w 196"/>
                  <a:gd name="T69" fmla="*/ 121 h 215"/>
                  <a:gd name="T70" fmla="*/ 47 w 196"/>
                  <a:gd name="T71" fmla="*/ 122 h 215"/>
                  <a:gd name="T72" fmla="*/ 19 w 196"/>
                  <a:gd name="T73" fmla="*/ 126 h 215"/>
                  <a:gd name="T74" fmla="*/ 8 w 196"/>
                  <a:gd name="T75" fmla="*/ 134 h 215"/>
                  <a:gd name="T76" fmla="*/ 21 w 196"/>
                  <a:gd name="T77" fmla="*/ 142 h 215"/>
                  <a:gd name="T78" fmla="*/ 29 w 196"/>
                  <a:gd name="T79" fmla="*/ 148 h 215"/>
                  <a:gd name="T80" fmla="*/ 34 w 196"/>
                  <a:gd name="T81" fmla="*/ 158 h 215"/>
                  <a:gd name="T82" fmla="*/ 32 w 196"/>
                  <a:gd name="T83" fmla="*/ 167 h 215"/>
                  <a:gd name="T84" fmla="*/ 18 w 196"/>
                  <a:gd name="T85" fmla="*/ 175 h 215"/>
                  <a:gd name="T86" fmla="*/ 18 w 196"/>
                  <a:gd name="T87" fmla="*/ 188 h 215"/>
                  <a:gd name="T88" fmla="*/ 21 w 196"/>
                  <a:gd name="T89" fmla="*/ 193 h 215"/>
                  <a:gd name="T90" fmla="*/ 29 w 196"/>
                  <a:gd name="T91" fmla="*/ 191 h 215"/>
                  <a:gd name="T92" fmla="*/ 39 w 196"/>
                  <a:gd name="T93" fmla="*/ 189 h 215"/>
                  <a:gd name="T94" fmla="*/ 43 w 196"/>
                  <a:gd name="T95" fmla="*/ 186 h 215"/>
                  <a:gd name="T96" fmla="*/ 50 w 196"/>
                  <a:gd name="T97" fmla="*/ 188 h 215"/>
                  <a:gd name="T98" fmla="*/ 56 w 196"/>
                  <a:gd name="T99" fmla="*/ 191 h 215"/>
                  <a:gd name="T100" fmla="*/ 67 w 196"/>
                  <a:gd name="T101" fmla="*/ 186 h 215"/>
                  <a:gd name="T102" fmla="*/ 75 w 196"/>
                  <a:gd name="T103" fmla="*/ 188 h 215"/>
                  <a:gd name="T104" fmla="*/ 88 w 196"/>
                  <a:gd name="T105" fmla="*/ 191 h 215"/>
                  <a:gd name="T106" fmla="*/ 86 w 196"/>
                  <a:gd name="T107" fmla="*/ 196 h 215"/>
                  <a:gd name="T108" fmla="*/ 96 w 196"/>
                  <a:gd name="T109" fmla="*/ 201 h 215"/>
                  <a:gd name="T110" fmla="*/ 96 w 196"/>
                  <a:gd name="T111" fmla="*/ 209 h 215"/>
                  <a:gd name="T112" fmla="*/ 102 w 196"/>
                  <a:gd name="T113" fmla="*/ 212 h 215"/>
                  <a:gd name="T114" fmla="*/ 113 w 196"/>
                  <a:gd name="T115" fmla="*/ 213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96" h="215">
                    <a:moveTo>
                      <a:pt x="115" y="209"/>
                    </a:moveTo>
                    <a:lnTo>
                      <a:pt x="118" y="209"/>
                    </a:lnTo>
                    <a:lnTo>
                      <a:pt x="118" y="204"/>
                    </a:lnTo>
                    <a:lnTo>
                      <a:pt x="121" y="205"/>
                    </a:lnTo>
                    <a:lnTo>
                      <a:pt x="123" y="204"/>
                    </a:lnTo>
                    <a:lnTo>
                      <a:pt x="133" y="204"/>
                    </a:lnTo>
                    <a:lnTo>
                      <a:pt x="139" y="202"/>
                    </a:lnTo>
                    <a:lnTo>
                      <a:pt x="139" y="201"/>
                    </a:lnTo>
                    <a:lnTo>
                      <a:pt x="142" y="201"/>
                    </a:lnTo>
                    <a:lnTo>
                      <a:pt x="142" y="202"/>
                    </a:lnTo>
                    <a:lnTo>
                      <a:pt x="144" y="204"/>
                    </a:lnTo>
                    <a:lnTo>
                      <a:pt x="147" y="202"/>
                    </a:lnTo>
                    <a:lnTo>
                      <a:pt x="148" y="201"/>
                    </a:lnTo>
                    <a:lnTo>
                      <a:pt x="148" y="199"/>
                    </a:lnTo>
                    <a:lnTo>
                      <a:pt x="148" y="197"/>
                    </a:lnTo>
                    <a:lnTo>
                      <a:pt x="145" y="188"/>
                    </a:lnTo>
                    <a:lnTo>
                      <a:pt x="142" y="185"/>
                    </a:lnTo>
                    <a:lnTo>
                      <a:pt x="144" y="183"/>
                    </a:lnTo>
                    <a:lnTo>
                      <a:pt x="141" y="181"/>
                    </a:lnTo>
                    <a:lnTo>
                      <a:pt x="139" y="181"/>
                    </a:lnTo>
                    <a:lnTo>
                      <a:pt x="134" y="178"/>
                    </a:lnTo>
                    <a:lnTo>
                      <a:pt x="133" y="173"/>
                    </a:lnTo>
                    <a:lnTo>
                      <a:pt x="134" y="170"/>
                    </a:lnTo>
                    <a:lnTo>
                      <a:pt x="131" y="165"/>
                    </a:lnTo>
                    <a:lnTo>
                      <a:pt x="129" y="165"/>
                    </a:lnTo>
                    <a:lnTo>
                      <a:pt x="128" y="165"/>
                    </a:lnTo>
                    <a:lnTo>
                      <a:pt x="125" y="165"/>
                    </a:lnTo>
                    <a:lnTo>
                      <a:pt x="121" y="165"/>
                    </a:lnTo>
                    <a:lnTo>
                      <a:pt x="121" y="162"/>
                    </a:lnTo>
                    <a:lnTo>
                      <a:pt x="125" y="156"/>
                    </a:lnTo>
                    <a:lnTo>
                      <a:pt x="126" y="156"/>
                    </a:lnTo>
                    <a:lnTo>
                      <a:pt x="129" y="150"/>
                    </a:lnTo>
                    <a:lnTo>
                      <a:pt x="131" y="148"/>
                    </a:lnTo>
                    <a:lnTo>
                      <a:pt x="133" y="146"/>
                    </a:lnTo>
                    <a:lnTo>
                      <a:pt x="134" y="145"/>
                    </a:lnTo>
                    <a:lnTo>
                      <a:pt x="137" y="146"/>
                    </a:lnTo>
                    <a:lnTo>
                      <a:pt x="139" y="150"/>
                    </a:lnTo>
                    <a:lnTo>
                      <a:pt x="141" y="150"/>
                    </a:lnTo>
                    <a:lnTo>
                      <a:pt x="145" y="146"/>
                    </a:lnTo>
                    <a:lnTo>
                      <a:pt x="153" y="146"/>
                    </a:lnTo>
                    <a:lnTo>
                      <a:pt x="158" y="142"/>
                    </a:lnTo>
                    <a:lnTo>
                      <a:pt x="160" y="134"/>
                    </a:lnTo>
                    <a:lnTo>
                      <a:pt x="166" y="129"/>
                    </a:lnTo>
                    <a:lnTo>
                      <a:pt x="168" y="126"/>
                    </a:lnTo>
                    <a:lnTo>
                      <a:pt x="169" y="121"/>
                    </a:lnTo>
                    <a:lnTo>
                      <a:pt x="172" y="116"/>
                    </a:lnTo>
                    <a:lnTo>
                      <a:pt x="177" y="114"/>
                    </a:lnTo>
                    <a:lnTo>
                      <a:pt x="179" y="111"/>
                    </a:lnTo>
                    <a:lnTo>
                      <a:pt x="179" y="108"/>
                    </a:lnTo>
                    <a:lnTo>
                      <a:pt x="176" y="106"/>
                    </a:lnTo>
                    <a:lnTo>
                      <a:pt x="180" y="102"/>
                    </a:lnTo>
                    <a:lnTo>
                      <a:pt x="182" y="100"/>
                    </a:lnTo>
                    <a:lnTo>
                      <a:pt x="184" y="97"/>
                    </a:lnTo>
                    <a:lnTo>
                      <a:pt x="184" y="91"/>
                    </a:lnTo>
                    <a:lnTo>
                      <a:pt x="182" y="84"/>
                    </a:lnTo>
                    <a:lnTo>
                      <a:pt x="182" y="84"/>
                    </a:lnTo>
                    <a:lnTo>
                      <a:pt x="185" y="79"/>
                    </a:lnTo>
                    <a:lnTo>
                      <a:pt x="188" y="78"/>
                    </a:lnTo>
                    <a:lnTo>
                      <a:pt x="192" y="76"/>
                    </a:lnTo>
                    <a:lnTo>
                      <a:pt x="193" y="78"/>
                    </a:lnTo>
                    <a:lnTo>
                      <a:pt x="196" y="75"/>
                    </a:lnTo>
                    <a:lnTo>
                      <a:pt x="195" y="71"/>
                    </a:lnTo>
                    <a:lnTo>
                      <a:pt x="192" y="70"/>
                    </a:lnTo>
                    <a:lnTo>
                      <a:pt x="188" y="71"/>
                    </a:lnTo>
                    <a:lnTo>
                      <a:pt x="184" y="70"/>
                    </a:lnTo>
                    <a:lnTo>
                      <a:pt x="182" y="67"/>
                    </a:lnTo>
                    <a:lnTo>
                      <a:pt x="177" y="65"/>
                    </a:lnTo>
                    <a:lnTo>
                      <a:pt x="172" y="63"/>
                    </a:lnTo>
                    <a:lnTo>
                      <a:pt x="168" y="59"/>
                    </a:lnTo>
                    <a:lnTo>
                      <a:pt x="166" y="55"/>
                    </a:lnTo>
                    <a:lnTo>
                      <a:pt x="164" y="46"/>
                    </a:lnTo>
                    <a:lnTo>
                      <a:pt x="161" y="41"/>
                    </a:lnTo>
                    <a:lnTo>
                      <a:pt x="161" y="36"/>
                    </a:lnTo>
                    <a:lnTo>
                      <a:pt x="164" y="36"/>
                    </a:lnTo>
                    <a:lnTo>
                      <a:pt x="164" y="33"/>
                    </a:lnTo>
                    <a:lnTo>
                      <a:pt x="168" y="30"/>
                    </a:lnTo>
                    <a:lnTo>
                      <a:pt x="168" y="27"/>
                    </a:lnTo>
                    <a:lnTo>
                      <a:pt x="164" y="25"/>
                    </a:lnTo>
                    <a:lnTo>
                      <a:pt x="163" y="24"/>
                    </a:lnTo>
                    <a:lnTo>
                      <a:pt x="160" y="20"/>
                    </a:lnTo>
                    <a:lnTo>
                      <a:pt x="156" y="17"/>
                    </a:lnTo>
                    <a:lnTo>
                      <a:pt x="153" y="14"/>
                    </a:lnTo>
                    <a:lnTo>
                      <a:pt x="150" y="16"/>
                    </a:lnTo>
                    <a:lnTo>
                      <a:pt x="148" y="16"/>
                    </a:lnTo>
                    <a:lnTo>
                      <a:pt x="145" y="14"/>
                    </a:lnTo>
                    <a:lnTo>
                      <a:pt x="145" y="8"/>
                    </a:lnTo>
                    <a:lnTo>
                      <a:pt x="152" y="4"/>
                    </a:lnTo>
                    <a:lnTo>
                      <a:pt x="152" y="1"/>
                    </a:lnTo>
                    <a:lnTo>
                      <a:pt x="147" y="3"/>
                    </a:lnTo>
                    <a:lnTo>
                      <a:pt x="144" y="0"/>
                    </a:lnTo>
                    <a:lnTo>
                      <a:pt x="139" y="3"/>
                    </a:lnTo>
                    <a:lnTo>
                      <a:pt x="136" y="6"/>
                    </a:lnTo>
                    <a:lnTo>
                      <a:pt x="133" y="6"/>
                    </a:lnTo>
                    <a:lnTo>
                      <a:pt x="129" y="9"/>
                    </a:lnTo>
                    <a:lnTo>
                      <a:pt x="128" y="12"/>
                    </a:lnTo>
                    <a:lnTo>
                      <a:pt x="133" y="20"/>
                    </a:lnTo>
                    <a:lnTo>
                      <a:pt x="134" y="27"/>
                    </a:lnTo>
                    <a:lnTo>
                      <a:pt x="126" y="36"/>
                    </a:lnTo>
                    <a:lnTo>
                      <a:pt x="131" y="39"/>
                    </a:lnTo>
                    <a:lnTo>
                      <a:pt x="131" y="43"/>
                    </a:lnTo>
                    <a:lnTo>
                      <a:pt x="126" y="47"/>
                    </a:lnTo>
                    <a:lnTo>
                      <a:pt x="121" y="47"/>
                    </a:lnTo>
                    <a:lnTo>
                      <a:pt x="117" y="46"/>
                    </a:lnTo>
                    <a:lnTo>
                      <a:pt x="113" y="49"/>
                    </a:lnTo>
                    <a:lnTo>
                      <a:pt x="115" y="52"/>
                    </a:lnTo>
                    <a:lnTo>
                      <a:pt x="117" y="54"/>
                    </a:lnTo>
                    <a:lnTo>
                      <a:pt x="120" y="57"/>
                    </a:lnTo>
                    <a:lnTo>
                      <a:pt x="118" y="60"/>
                    </a:lnTo>
                    <a:lnTo>
                      <a:pt x="115" y="62"/>
                    </a:lnTo>
                    <a:lnTo>
                      <a:pt x="112" y="62"/>
                    </a:lnTo>
                    <a:lnTo>
                      <a:pt x="110" y="63"/>
                    </a:lnTo>
                    <a:lnTo>
                      <a:pt x="110" y="68"/>
                    </a:lnTo>
                    <a:lnTo>
                      <a:pt x="110" y="73"/>
                    </a:lnTo>
                    <a:lnTo>
                      <a:pt x="109" y="75"/>
                    </a:lnTo>
                    <a:lnTo>
                      <a:pt x="109" y="75"/>
                    </a:lnTo>
                    <a:lnTo>
                      <a:pt x="110" y="81"/>
                    </a:lnTo>
                    <a:lnTo>
                      <a:pt x="107" y="86"/>
                    </a:lnTo>
                    <a:lnTo>
                      <a:pt x="104" y="83"/>
                    </a:lnTo>
                    <a:lnTo>
                      <a:pt x="102" y="83"/>
                    </a:lnTo>
                    <a:lnTo>
                      <a:pt x="102" y="84"/>
                    </a:lnTo>
                    <a:lnTo>
                      <a:pt x="99" y="84"/>
                    </a:lnTo>
                    <a:lnTo>
                      <a:pt x="97" y="83"/>
                    </a:lnTo>
                    <a:lnTo>
                      <a:pt x="94" y="84"/>
                    </a:lnTo>
                    <a:lnTo>
                      <a:pt x="93" y="86"/>
                    </a:lnTo>
                    <a:lnTo>
                      <a:pt x="88" y="89"/>
                    </a:lnTo>
                    <a:lnTo>
                      <a:pt x="90" y="91"/>
                    </a:lnTo>
                    <a:lnTo>
                      <a:pt x="88" y="92"/>
                    </a:lnTo>
                    <a:lnTo>
                      <a:pt x="83" y="94"/>
                    </a:lnTo>
                    <a:lnTo>
                      <a:pt x="82" y="94"/>
                    </a:lnTo>
                    <a:lnTo>
                      <a:pt x="78" y="94"/>
                    </a:lnTo>
                    <a:lnTo>
                      <a:pt x="77" y="97"/>
                    </a:lnTo>
                    <a:lnTo>
                      <a:pt x="77" y="98"/>
                    </a:lnTo>
                    <a:lnTo>
                      <a:pt x="74" y="100"/>
                    </a:lnTo>
                    <a:lnTo>
                      <a:pt x="72" y="102"/>
                    </a:lnTo>
                    <a:lnTo>
                      <a:pt x="72" y="105"/>
                    </a:lnTo>
                    <a:lnTo>
                      <a:pt x="74" y="110"/>
                    </a:lnTo>
                    <a:lnTo>
                      <a:pt x="72" y="113"/>
                    </a:lnTo>
                    <a:lnTo>
                      <a:pt x="74" y="116"/>
                    </a:lnTo>
                    <a:lnTo>
                      <a:pt x="74" y="118"/>
                    </a:lnTo>
                    <a:lnTo>
                      <a:pt x="67" y="121"/>
                    </a:lnTo>
                    <a:lnTo>
                      <a:pt x="62" y="121"/>
                    </a:lnTo>
                    <a:lnTo>
                      <a:pt x="58" y="121"/>
                    </a:lnTo>
                    <a:lnTo>
                      <a:pt x="51" y="122"/>
                    </a:lnTo>
                    <a:lnTo>
                      <a:pt x="47" y="122"/>
                    </a:lnTo>
                    <a:lnTo>
                      <a:pt x="45" y="124"/>
                    </a:lnTo>
                    <a:lnTo>
                      <a:pt x="40" y="124"/>
                    </a:lnTo>
                    <a:lnTo>
                      <a:pt x="35" y="126"/>
                    </a:lnTo>
                    <a:lnTo>
                      <a:pt x="19" y="126"/>
                    </a:lnTo>
                    <a:lnTo>
                      <a:pt x="0" y="121"/>
                    </a:lnTo>
                    <a:lnTo>
                      <a:pt x="0" y="121"/>
                    </a:lnTo>
                    <a:lnTo>
                      <a:pt x="7" y="130"/>
                    </a:lnTo>
                    <a:lnTo>
                      <a:pt x="8" y="134"/>
                    </a:lnTo>
                    <a:lnTo>
                      <a:pt x="11" y="137"/>
                    </a:lnTo>
                    <a:lnTo>
                      <a:pt x="16" y="138"/>
                    </a:lnTo>
                    <a:lnTo>
                      <a:pt x="16" y="140"/>
                    </a:lnTo>
                    <a:lnTo>
                      <a:pt x="21" y="142"/>
                    </a:lnTo>
                    <a:lnTo>
                      <a:pt x="24" y="142"/>
                    </a:lnTo>
                    <a:lnTo>
                      <a:pt x="24" y="143"/>
                    </a:lnTo>
                    <a:lnTo>
                      <a:pt x="29" y="143"/>
                    </a:lnTo>
                    <a:lnTo>
                      <a:pt x="29" y="148"/>
                    </a:lnTo>
                    <a:lnTo>
                      <a:pt x="29" y="153"/>
                    </a:lnTo>
                    <a:lnTo>
                      <a:pt x="29" y="156"/>
                    </a:lnTo>
                    <a:lnTo>
                      <a:pt x="31" y="158"/>
                    </a:lnTo>
                    <a:lnTo>
                      <a:pt x="34" y="158"/>
                    </a:lnTo>
                    <a:lnTo>
                      <a:pt x="37" y="161"/>
                    </a:lnTo>
                    <a:lnTo>
                      <a:pt x="39" y="165"/>
                    </a:lnTo>
                    <a:lnTo>
                      <a:pt x="35" y="169"/>
                    </a:lnTo>
                    <a:lnTo>
                      <a:pt x="32" y="167"/>
                    </a:lnTo>
                    <a:lnTo>
                      <a:pt x="26" y="169"/>
                    </a:lnTo>
                    <a:lnTo>
                      <a:pt x="24" y="170"/>
                    </a:lnTo>
                    <a:lnTo>
                      <a:pt x="19" y="172"/>
                    </a:lnTo>
                    <a:lnTo>
                      <a:pt x="18" y="175"/>
                    </a:lnTo>
                    <a:lnTo>
                      <a:pt x="19" y="177"/>
                    </a:lnTo>
                    <a:lnTo>
                      <a:pt x="16" y="180"/>
                    </a:lnTo>
                    <a:lnTo>
                      <a:pt x="18" y="183"/>
                    </a:lnTo>
                    <a:lnTo>
                      <a:pt x="18" y="188"/>
                    </a:lnTo>
                    <a:lnTo>
                      <a:pt x="18" y="191"/>
                    </a:lnTo>
                    <a:lnTo>
                      <a:pt x="19" y="191"/>
                    </a:lnTo>
                    <a:lnTo>
                      <a:pt x="19" y="193"/>
                    </a:lnTo>
                    <a:lnTo>
                      <a:pt x="21" y="193"/>
                    </a:lnTo>
                    <a:lnTo>
                      <a:pt x="24" y="191"/>
                    </a:lnTo>
                    <a:lnTo>
                      <a:pt x="27" y="191"/>
                    </a:lnTo>
                    <a:lnTo>
                      <a:pt x="27" y="191"/>
                    </a:lnTo>
                    <a:lnTo>
                      <a:pt x="29" y="191"/>
                    </a:lnTo>
                    <a:lnTo>
                      <a:pt x="31" y="189"/>
                    </a:lnTo>
                    <a:lnTo>
                      <a:pt x="34" y="189"/>
                    </a:lnTo>
                    <a:lnTo>
                      <a:pt x="35" y="191"/>
                    </a:lnTo>
                    <a:lnTo>
                      <a:pt x="39" y="189"/>
                    </a:lnTo>
                    <a:lnTo>
                      <a:pt x="40" y="189"/>
                    </a:lnTo>
                    <a:lnTo>
                      <a:pt x="42" y="189"/>
                    </a:lnTo>
                    <a:lnTo>
                      <a:pt x="42" y="188"/>
                    </a:lnTo>
                    <a:lnTo>
                      <a:pt x="43" y="186"/>
                    </a:lnTo>
                    <a:lnTo>
                      <a:pt x="45" y="189"/>
                    </a:lnTo>
                    <a:lnTo>
                      <a:pt x="48" y="189"/>
                    </a:lnTo>
                    <a:lnTo>
                      <a:pt x="48" y="188"/>
                    </a:lnTo>
                    <a:lnTo>
                      <a:pt x="50" y="188"/>
                    </a:lnTo>
                    <a:lnTo>
                      <a:pt x="50" y="189"/>
                    </a:lnTo>
                    <a:lnTo>
                      <a:pt x="53" y="189"/>
                    </a:lnTo>
                    <a:lnTo>
                      <a:pt x="54" y="191"/>
                    </a:lnTo>
                    <a:lnTo>
                      <a:pt x="56" y="191"/>
                    </a:lnTo>
                    <a:lnTo>
                      <a:pt x="59" y="188"/>
                    </a:lnTo>
                    <a:lnTo>
                      <a:pt x="64" y="188"/>
                    </a:lnTo>
                    <a:lnTo>
                      <a:pt x="66" y="188"/>
                    </a:lnTo>
                    <a:lnTo>
                      <a:pt x="67" y="186"/>
                    </a:lnTo>
                    <a:lnTo>
                      <a:pt x="70" y="186"/>
                    </a:lnTo>
                    <a:lnTo>
                      <a:pt x="70" y="186"/>
                    </a:lnTo>
                    <a:lnTo>
                      <a:pt x="72" y="186"/>
                    </a:lnTo>
                    <a:lnTo>
                      <a:pt x="75" y="188"/>
                    </a:lnTo>
                    <a:lnTo>
                      <a:pt x="78" y="186"/>
                    </a:lnTo>
                    <a:lnTo>
                      <a:pt x="83" y="186"/>
                    </a:lnTo>
                    <a:lnTo>
                      <a:pt x="86" y="188"/>
                    </a:lnTo>
                    <a:lnTo>
                      <a:pt x="88" y="191"/>
                    </a:lnTo>
                    <a:lnTo>
                      <a:pt x="86" y="194"/>
                    </a:lnTo>
                    <a:lnTo>
                      <a:pt x="88" y="194"/>
                    </a:lnTo>
                    <a:lnTo>
                      <a:pt x="86" y="194"/>
                    </a:lnTo>
                    <a:lnTo>
                      <a:pt x="86" y="196"/>
                    </a:lnTo>
                    <a:lnTo>
                      <a:pt x="90" y="196"/>
                    </a:lnTo>
                    <a:lnTo>
                      <a:pt x="93" y="194"/>
                    </a:lnTo>
                    <a:lnTo>
                      <a:pt x="93" y="196"/>
                    </a:lnTo>
                    <a:lnTo>
                      <a:pt x="96" y="201"/>
                    </a:lnTo>
                    <a:lnTo>
                      <a:pt x="97" y="205"/>
                    </a:lnTo>
                    <a:lnTo>
                      <a:pt x="97" y="205"/>
                    </a:lnTo>
                    <a:lnTo>
                      <a:pt x="97" y="207"/>
                    </a:lnTo>
                    <a:lnTo>
                      <a:pt x="96" y="209"/>
                    </a:lnTo>
                    <a:lnTo>
                      <a:pt x="97" y="209"/>
                    </a:lnTo>
                    <a:lnTo>
                      <a:pt x="97" y="209"/>
                    </a:lnTo>
                    <a:lnTo>
                      <a:pt x="99" y="212"/>
                    </a:lnTo>
                    <a:lnTo>
                      <a:pt x="102" y="212"/>
                    </a:lnTo>
                    <a:lnTo>
                      <a:pt x="105" y="212"/>
                    </a:lnTo>
                    <a:lnTo>
                      <a:pt x="110" y="213"/>
                    </a:lnTo>
                    <a:lnTo>
                      <a:pt x="110" y="215"/>
                    </a:lnTo>
                    <a:lnTo>
                      <a:pt x="113" y="213"/>
                    </a:lnTo>
                    <a:lnTo>
                      <a:pt x="113" y="210"/>
                    </a:lnTo>
                    <a:lnTo>
                      <a:pt x="115" y="20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8" name="Freeform 675">
                <a:extLst>
                  <a:ext uri="{FF2B5EF4-FFF2-40B4-BE49-F238E27FC236}">
                    <a16:creationId xmlns:a16="http://schemas.microsoft.com/office/drawing/2014/main" id="{6671B7F4-21C7-4AE6-98F4-60E67BC5B0DA}"/>
                  </a:ext>
                </a:extLst>
              </p:cNvPr>
              <p:cNvSpPr>
                <a:spLocks/>
              </p:cNvSpPr>
              <p:nvPr/>
            </p:nvSpPr>
            <p:spPr bwMode="auto">
              <a:xfrm>
                <a:off x="5512" y="1840"/>
                <a:ext cx="186" cy="155"/>
              </a:xfrm>
              <a:custGeom>
                <a:avLst/>
                <a:gdLst>
                  <a:gd name="T0" fmla="*/ 185 w 186"/>
                  <a:gd name="T1" fmla="*/ 21 h 155"/>
                  <a:gd name="T2" fmla="*/ 186 w 186"/>
                  <a:gd name="T3" fmla="*/ 14 h 155"/>
                  <a:gd name="T4" fmla="*/ 172 w 186"/>
                  <a:gd name="T5" fmla="*/ 17 h 155"/>
                  <a:gd name="T6" fmla="*/ 161 w 186"/>
                  <a:gd name="T7" fmla="*/ 19 h 155"/>
                  <a:gd name="T8" fmla="*/ 156 w 186"/>
                  <a:gd name="T9" fmla="*/ 25 h 155"/>
                  <a:gd name="T10" fmla="*/ 148 w 186"/>
                  <a:gd name="T11" fmla="*/ 30 h 155"/>
                  <a:gd name="T12" fmla="*/ 143 w 186"/>
                  <a:gd name="T13" fmla="*/ 27 h 155"/>
                  <a:gd name="T14" fmla="*/ 140 w 186"/>
                  <a:gd name="T15" fmla="*/ 16 h 155"/>
                  <a:gd name="T16" fmla="*/ 137 w 186"/>
                  <a:gd name="T17" fmla="*/ 11 h 155"/>
                  <a:gd name="T18" fmla="*/ 137 w 186"/>
                  <a:gd name="T19" fmla="*/ 3 h 155"/>
                  <a:gd name="T20" fmla="*/ 129 w 186"/>
                  <a:gd name="T21" fmla="*/ 0 h 155"/>
                  <a:gd name="T22" fmla="*/ 124 w 186"/>
                  <a:gd name="T23" fmla="*/ 8 h 155"/>
                  <a:gd name="T24" fmla="*/ 123 w 186"/>
                  <a:gd name="T25" fmla="*/ 16 h 155"/>
                  <a:gd name="T26" fmla="*/ 118 w 186"/>
                  <a:gd name="T27" fmla="*/ 16 h 155"/>
                  <a:gd name="T28" fmla="*/ 113 w 186"/>
                  <a:gd name="T29" fmla="*/ 19 h 155"/>
                  <a:gd name="T30" fmla="*/ 110 w 186"/>
                  <a:gd name="T31" fmla="*/ 22 h 155"/>
                  <a:gd name="T32" fmla="*/ 105 w 186"/>
                  <a:gd name="T33" fmla="*/ 21 h 155"/>
                  <a:gd name="T34" fmla="*/ 99 w 186"/>
                  <a:gd name="T35" fmla="*/ 25 h 155"/>
                  <a:gd name="T36" fmla="*/ 89 w 186"/>
                  <a:gd name="T37" fmla="*/ 21 h 155"/>
                  <a:gd name="T38" fmla="*/ 83 w 186"/>
                  <a:gd name="T39" fmla="*/ 24 h 155"/>
                  <a:gd name="T40" fmla="*/ 73 w 186"/>
                  <a:gd name="T41" fmla="*/ 21 h 155"/>
                  <a:gd name="T42" fmla="*/ 67 w 186"/>
                  <a:gd name="T43" fmla="*/ 19 h 155"/>
                  <a:gd name="T44" fmla="*/ 57 w 186"/>
                  <a:gd name="T45" fmla="*/ 22 h 155"/>
                  <a:gd name="T46" fmla="*/ 51 w 186"/>
                  <a:gd name="T47" fmla="*/ 25 h 155"/>
                  <a:gd name="T48" fmla="*/ 53 w 186"/>
                  <a:gd name="T49" fmla="*/ 30 h 155"/>
                  <a:gd name="T50" fmla="*/ 48 w 186"/>
                  <a:gd name="T51" fmla="*/ 41 h 155"/>
                  <a:gd name="T52" fmla="*/ 43 w 186"/>
                  <a:gd name="T53" fmla="*/ 45 h 155"/>
                  <a:gd name="T54" fmla="*/ 33 w 186"/>
                  <a:gd name="T55" fmla="*/ 51 h 155"/>
                  <a:gd name="T56" fmla="*/ 30 w 186"/>
                  <a:gd name="T57" fmla="*/ 56 h 155"/>
                  <a:gd name="T58" fmla="*/ 22 w 186"/>
                  <a:gd name="T59" fmla="*/ 57 h 155"/>
                  <a:gd name="T60" fmla="*/ 16 w 186"/>
                  <a:gd name="T61" fmla="*/ 53 h 155"/>
                  <a:gd name="T62" fmla="*/ 10 w 186"/>
                  <a:gd name="T63" fmla="*/ 53 h 155"/>
                  <a:gd name="T64" fmla="*/ 6 w 186"/>
                  <a:gd name="T65" fmla="*/ 53 h 155"/>
                  <a:gd name="T66" fmla="*/ 5 w 186"/>
                  <a:gd name="T67" fmla="*/ 61 h 155"/>
                  <a:gd name="T68" fmla="*/ 6 w 186"/>
                  <a:gd name="T69" fmla="*/ 65 h 155"/>
                  <a:gd name="T70" fmla="*/ 2 w 186"/>
                  <a:gd name="T71" fmla="*/ 72 h 155"/>
                  <a:gd name="T72" fmla="*/ 2 w 186"/>
                  <a:gd name="T73" fmla="*/ 78 h 155"/>
                  <a:gd name="T74" fmla="*/ 6 w 186"/>
                  <a:gd name="T75" fmla="*/ 86 h 155"/>
                  <a:gd name="T76" fmla="*/ 3 w 186"/>
                  <a:gd name="T77" fmla="*/ 96 h 155"/>
                  <a:gd name="T78" fmla="*/ 8 w 186"/>
                  <a:gd name="T79" fmla="*/ 112 h 155"/>
                  <a:gd name="T80" fmla="*/ 22 w 186"/>
                  <a:gd name="T81" fmla="*/ 120 h 155"/>
                  <a:gd name="T82" fmla="*/ 25 w 186"/>
                  <a:gd name="T83" fmla="*/ 134 h 155"/>
                  <a:gd name="T84" fmla="*/ 33 w 186"/>
                  <a:gd name="T85" fmla="*/ 155 h 155"/>
                  <a:gd name="T86" fmla="*/ 59 w 186"/>
                  <a:gd name="T87" fmla="*/ 153 h 155"/>
                  <a:gd name="T88" fmla="*/ 72 w 186"/>
                  <a:gd name="T89" fmla="*/ 150 h 155"/>
                  <a:gd name="T90" fmla="*/ 88 w 186"/>
                  <a:gd name="T91" fmla="*/ 147 h 155"/>
                  <a:gd name="T92" fmla="*/ 88 w 186"/>
                  <a:gd name="T93" fmla="*/ 139 h 155"/>
                  <a:gd name="T94" fmla="*/ 88 w 186"/>
                  <a:gd name="T95" fmla="*/ 129 h 155"/>
                  <a:gd name="T96" fmla="*/ 92 w 186"/>
                  <a:gd name="T97" fmla="*/ 123 h 155"/>
                  <a:gd name="T98" fmla="*/ 102 w 186"/>
                  <a:gd name="T99" fmla="*/ 121 h 155"/>
                  <a:gd name="T100" fmla="*/ 107 w 186"/>
                  <a:gd name="T101" fmla="*/ 115 h 155"/>
                  <a:gd name="T102" fmla="*/ 113 w 186"/>
                  <a:gd name="T103" fmla="*/ 113 h 155"/>
                  <a:gd name="T104" fmla="*/ 118 w 186"/>
                  <a:gd name="T105" fmla="*/ 112 h 155"/>
                  <a:gd name="T106" fmla="*/ 123 w 186"/>
                  <a:gd name="T107" fmla="*/ 104 h 155"/>
                  <a:gd name="T108" fmla="*/ 124 w 186"/>
                  <a:gd name="T109" fmla="*/ 97 h 155"/>
                  <a:gd name="T110" fmla="*/ 129 w 186"/>
                  <a:gd name="T111" fmla="*/ 91 h 155"/>
                  <a:gd name="T112" fmla="*/ 131 w 186"/>
                  <a:gd name="T113" fmla="*/ 83 h 155"/>
                  <a:gd name="T114" fmla="*/ 131 w 186"/>
                  <a:gd name="T115" fmla="*/ 75 h 155"/>
                  <a:gd name="T116" fmla="*/ 145 w 186"/>
                  <a:gd name="T117" fmla="*/ 72 h 155"/>
                  <a:gd name="T118" fmla="*/ 148 w 186"/>
                  <a:gd name="T119" fmla="*/ 56 h 155"/>
                  <a:gd name="T120" fmla="*/ 143 w 186"/>
                  <a:gd name="T121" fmla="*/ 38 h 155"/>
                  <a:gd name="T122" fmla="*/ 153 w 186"/>
                  <a:gd name="T123" fmla="*/ 32 h 155"/>
                  <a:gd name="T124" fmla="*/ 166 w 186"/>
                  <a:gd name="T125" fmla="*/ 3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6" h="155">
                    <a:moveTo>
                      <a:pt x="182" y="25"/>
                    </a:moveTo>
                    <a:lnTo>
                      <a:pt x="185" y="21"/>
                    </a:lnTo>
                    <a:lnTo>
                      <a:pt x="185" y="21"/>
                    </a:lnTo>
                    <a:lnTo>
                      <a:pt x="182" y="21"/>
                    </a:lnTo>
                    <a:lnTo>
                      <a:pt x="186" y="16"/>
                    </a:lnTo>
                    <a:lnTo>
                      <a:pt x="186" y="14"/>
                    </a:lnTo>
                    <a:lnTo>
                      <a:pt x="180" y="14"/>
                    </a:lnTo>
                    <a:lnTo>
                      <a:pt x="178" y="16"/>
                    </a:lnTo>
                    <a:lnTo>
                      <a:pt x="172" y="17"/>
                    </a:lnTo>
                    <a:lnTo>
                      <a:pt x="172" y="14"/>
                    </a:lnTo>
                    <a:lnTo>
                      <a:pt x="167" y="14"/>
                    </a:lnTo>
                    <a:lnTo>
                      <a:pt x="161" y="19"/>
                    </a:lnTo>
                    <a:lnTo>
                      <a:pt x="159" y="21"/>
                    </a:lnTo>
                    <a:lnTo>
                      <a:pt x="159" y="24"/>
                    </a:lnTo>
                    <a:lnTo>
                      <a:pt x="156" y="25"/>
                    </a:lnTo>
                    <a:lnTo>
                      <a:pt x="151" y="27"/>
                    </a:lnTo>
                    <a:lnTo>
                      <a:pt x="151" y="29"/>
                    </a:lnTo>
                    <a:lnTo>
                      <a:pt x="148" y="30"/>
                    </a:lnTo>
                    <a:lnTo>
                      <a:pt x="145" y="30"/>
                    </a:lnTo>
                    <a:lnTo>
                      <a:pt x="143" y="30"/>
                    </a:lnTo>
                    <a:lnTo>
                      <a:pt x="143" y="27"/>
                    </a:lnTo>
                    <a:lnTo>
                      <a:pt x="140" y="25"/>
                    </a:lnTo>
                    <a:lnTo>
                      <a:pt x="140" y="19"/>
                    </a:lnTo>
                    <a:lnTo>
                      <a:pt x="140" y="16"/>
                    </a:lnTo>
                    <a:lnTo>
                      <a:pt x="140" y="13"/>
                    </a:lnTo>
                    <a:lnTo>
                      <a:pt x="139" y="11"/>
                    </a:lnTo>
                    <a:lnTo>
                      <a:pt x="137" y="11"/>
                    </a:lnTo>
                    <a:lnTo>
                      <a:pt x="135" y="8"/>
                    </a:lnTo>
                    <a:lnTo>
                      <a:pt x="137" y="5"/>
                    </a:lnTo>
                    <a:lnTo>
                      <a:pt x="137" y="3"/>
                    </a:lnTo>
                    <a:lnTo>
                      <a:pt x="134" y="2"/>
                    </a:lnTo>
                    <a:lnTo>
                      <a:pt x="132" y="0"/>
                    </a:lnTo>
                    <a:lnTo>
                      <a:pt x="129" y="0"/>
                    </a:lnTo>
                    <a:lnTo>
                      <a:pt x="127" y="2"/>
                    </a:lnTo>
                    <a:lnTo>
                      <a:pt x="126" y="6"/>
                    </a:lnTo>
                    <a:lnTo>
                      <a:pt x="124" y="8"/>
                    </a:lnTo>
                    <a:lnTo>
                      <a:pt x="124" y="9"/>
                    </a:lnTo>
                    <a:lnTo>
                      <a:pt x="124" y="13"/>
                    </a:lnTo>
                    <a:lnTo>
                      <a:pt x="123" y="16"/>
                    </a:lnTo>
                    <a:lnTo>
                      <a:pt x="119" y="16"/>
                    </a:lnTo>
                    <a:lnTo>
                      <a:pt x="119" y="16"/>
                    </a:lnTo>
                    <a:lnTo>
                      <a:pt x="118" y="16"/>
                    </a:lnTo>
                    <a:lnTo>
                      <a:pt x="116" y="16"/>
                    </a:lnTo>
                    <a:lnTo>
                      <a:pt x="113" y="17"/>
                    </a:lnTo>
                    <a:lnTo>
                      <a:pt x="113" y="19"/>
                    </a:lnTo>
                    <a:lnTo>
                      <a:pt x="115" y="21"/>
                    </a:lnTo>
                    <a:lnTo>
                      <a:pt x="115" y="22"/>
                    </a:lnTo>
                    <a:lnTo>
                      <a:pt x="110" y="22"/>
                    </a:lnTo>
                    <a:lnTo>
                      <a:pt x="108" y="21"/>
                    </a:lnTo>
                    <a:lnTo>
                      <a:pt x="107" y="19"/>
                    </a:lnTo>
                    <a:lnTo>
                      <a:pt x="105" y="21"/>
                    </a:lnTo>
                    <a:lnTo>
                      <a:pt x="104" y="21"/>
                    </a:lnTo>
                    <a:lnTo>
                      <a:pt x="102" y="24"/>
                    </a:lnTo>
                    <a:lnTo>
                      <a:pt x="99" y="25"/>
                    </a:lnTo>
                    <a:lnTo>
                      <a:pt x="94" y="27"/>
                    </a:lnTo>
                    <a:lnTo>
                      <a:pt x="92" y="25"/>
                    </a:lnTo>
                    <a:lnTo>
                      <a:pt x="89" y="21"/>
                    </a:lnTo>
                    <a:lnTo>
                      <a:pt x="86" y="21"/>
                    </a:lnTo>
                    <a:lnTo>
                      <a:pt x="84" y="24"/>
                    </a:lnTo>
                    <a:lnTo>
                      <a:pt x="83" y="24"/>
                    </a:lnTo>
                    <a:lnTo>
                      <a:pt x="81" y="21"/>
                    </a:lnTo>
                    <a:lnTo>
                      <a:pt x="78" y="19"/>
                    </a:lnTo>
                    <a:lnTo>
                      <a:pt x="73" y="21"/>
                    </a:lnTo>
                    <a:lnTo>
                      <a:pt x="72" y="19"/>
                    </a:lnTo>
                    <a:lnTo>
                      <a:pt x="68" y="21"/>
                    </a:lnTo>
                    <a:lnTo>
                      <a:pt x="67" y="19"/>
                    </a:lnTo>
                    <a:lnTo>
                      <a:pt x="64" y="19"/>
                    </a:lnTo>
                    <a:lnTo>
                      <a:pt x="59" y="22"/>
                    </a:lnTo>
                    <a:lnTo>
                      <a:pt x="57" y="22"/>
                    </a:lnTo>
                    <a:lnTo>
                      <a:pt x="54" y="24"/>
                    </a:lnTo>
                    <a:lnTo>
                      <a:pt x="53" y="24"/>
                    </a:lnTo>
                    <a:lnTo>
                      <a:pt x="51" y="25"/>
                    </a:lnTo>
                    <a:lnTo>
                      <a:pt x="51" y="27"/>
                    </a:lnTo>
                    <a:lnTo>
                      <a:pt x="53" y="29"/>
                    </a:lnTo>
                    <a:lnTo>
                      <a:pt x="53" y="30"/>
                    </a:lnTo>
                    <a:lnTo>
                      <a:pt x="49" y="35"/>
                    </a:lnTo>
                    <a:lnTo>
                      <a:pt x="49" y="38"/>
                    </a:lnTo>
                    <a:lnTo>
                      <a:pt x="48" y="41"/>
                    </a:lnTo>
                    <a:lnTo>
                      <a:pt x="46" y="41"/>
                    </a:lnTo>
                    <a:lnTo>
                      <a:pt x="43" y="45"/>
                    </a:lnTo>
                    <a:lnTo>
                      <a:pt x="43" y="45"/>
                    </a:lnTo>
                    <a:lnTo>
                      <a:pt x="38" y="46"/>
                    </a:lnTo>
                    <a:lnTo>
                      <a:pt x="33" y="49"/>
                    </a:lnTo>
                    <a:lnTo>
                      <a:pt x="33" y="51"/>
                    </a:lnTo>
                    <a:lnTo>
                      <a:pt x="32" y="53"/>
                    </a:lnTo>
                    <a:lnTo>
                      <a:pt x="32" y="54"/>
                    </a:lnTo>
                    <a:lnTo>
                      <a:pt x="30" y="56"/>
                    </a:lnTo>
                    <a:lnTo>
                      <a:pt x="25" y="57"/>
                    </a:lnTo>
                    <a:lnTo>
                      <a:pt x="24" y="59"/>
                    </a:lnTo>
                    <a:lnTo>
                      <a:pt x="22" y="57"/>
                    </a:lnTo>
                    <a:lnTo>
                      <a:pt x="22" y="56"/>
                    </a:lnTo>
                    <a:lnTo>
                      <a:pt x="19" y="53"/>
                    </a:lnTo>
                    <a:lnTo>
                      <a:pt x="16" y="53"/>
                    </a:lnTo>
                    <a:lnTo>
                      <a:pt x="14" y="54"/>
                    </a:lnTo>
                    <a:lnTo>
                      <a:pt x="13" y="54"/>
                    </a:lnTo>
                    <a:lnTo>
                      <a:pt x="10" y="53"/>
                    </a:lnTo>
                    <a:lnTo>
                      <a:pt x="8" y="53"/>
                    </a:lnTo>
                    <a:lnTo>
                      <a:pt x="6" y="53"/>
                    </a:lnTo>
                    <a:lnTo>
                      <a:pt x="6" y="53"/>
                    </a:lnTo>
                    <a:lnTo>
                      <a:pt x="6" y="57"/>
                    </a:lnTo>
                    <a:lnTo>
                      <a:pt x="6" y="59"/>
                    </a:lnTo>
                    <a:lnTo>
                      <a:pt x="5" y="61"/>
                    </a:lnTo>
                    <a:lnTo>
                      <a:pt x="6" y="64"/>
                    </a:lnTo>
                    <a:lnTo>
                      <a:pt x="6" y="64"/>
                    </a:lnTo>
                    <a:lnTo>
                      <a:pt x="6" y="65"/>
                    </a:lnTo>
                    <a:lnTo>
                      <a:pt x="3" y="68"/>
                    </a:lnTo>
                    <a:lnTo>
                      <a:pt x="0" y="70"/>
                    </a:lnTo>
                    <a:lnTo>
                      <a:pt x="2" y="72"/>
                    </a:lnTo>
                    <a:lnTo>
                      <a:pt x="3" y="73"/>
                    </a:lnTo>
                    <a:lnTo>
                      <a:pt x="0" y="76"/>
                    </a:lnTo>
                    <a:lnTo>
                      <a:pt x="2" y="78"/>
                    </a:lnTo>
                    <a:lnTo>
                      <a:pt x="2" y="83"/>
                    </a:lnTo>
                    <a:lnTo>
                      <a:pt x="2" y="84"/>
                    </a:lnTo>
                    <a:lnTo>
                      <a:pt x="6" y="86"/>
                    </a:lnTo>
                    <a:lnTo>
                      <a:pt x="8" y="86"/>
                    </a:lnTo>
                    <a:lnTo>
                      <a:pt x="3" y="92"/>
                    </a:lnTo>
                    <a:lnTo>
                      <a:pt x="3" y="96"/>
                    </a:lnTo>
                    <a:lnTo>
                      <a:pt x="6" y="102"/>
                    </a:lnTo>
                    <a:lnTo>
                      <a:pt x="10" y="110"/>
                    </a:lnTo>
                    <a:lnTo>
                      <a:pt x="8" y="112"/>
                    </a:lnTo>
                    <a:lnTo>
                      <a:pt x="10" y="113"/>
                    </a:lnTo>
                    <a:lnTo>
                      <a:pt x="10" y="120"/>
                    </a:lnTo>
                    <a:lnTo>
                      <a:pt x="22" y="120"/>
                    </a:lnTo>
                    <a:lnTo>
                      <a:pt x="24" y="124"/>
                    </a:lnTo>
                    <a:lnTo>
                      <a:pt x="24" y="127"/>
                    </a:lnTo>
                    <a:lnTo>
                      <a:pt x="25" y="134"/>
                    </a:lnTo>
                    <a:lnTo>
                      <a:pt x="24" y="135"/>
                    </a:lnTo>
                    <a:lnTo>
                      <a:pt x="14" y="150"/>
                    </a:lnTo>
                    <a:lnTo>
                      <a:pt x="33" y="155"/>
                    </a:lnTo>
                    <a:lnTo>
                      <a:pt x="49" y="155"/>
                    </a:lnTo>
                    <a:lnTo>
                      <a:pt x="54" y="153"/>
                    </a:lnTo>
                    <a:lnTo>
                      <a:pt x="59" y="153"/>
                    </a:lnTo>
                    <a:lnTo>
                      <a:pt x="61" y="151"/>
                    </a:lnTo>
                    <a:lnTo>
                      <a:pt x="65" y="151"/>
                    </a:lnTo>
                    <a:lnTo>
                      <a:pt x="72" y="150"/>
                    </a:lnTo>
                    <a:lnTo>
                      <a:pt x="76" y="150"/>
                    </a:lnTo>
                    <a:lnTo>
                      <a:pt x="81" y="150"/>
                    </a:lnTo>
                    <a:lnTo>
                      <a:pt x="88" y="147"/>
                    </a:lnTo>
                    <a:lnTo>
                      <a:pt x="88" y="145"/>
                    </a:lnTo>
                    <a:lnTo>
                      <a:pt x="86" y="142"/>
                    </a:lnTo>
                    <a:lnTo>
                      <a:pt x="88" y="139"/>
                    </a:lnTo>
                    <a:lnTo>
                      <a:pt x="86" y="134"/>
                    </a:lnTo>
                    <a:lnTo>
                      <a:pt x="86" y="131"/>
                    </a:lnTo>
                    <a:lnTo>
                      <a:pt x="88" y="129"/>
                    </a:lnTo>
                    <a:lnTo>
                      <a:pt x="91" y="127"/>
                    </a:lnTo>
                    <a:lnTo>
                      <a:pt x="91" y="126"/>
                    </a:lnTo>
                    <a:lnTo>
                      <a:pt x="92" y="123"/>
                    </a:lnTo>
                    <a:lnTo>
                      <a:pt x="96" y="123"/>
                    </a:lnTo>
                    <a:lnTo>
                      <a:pt x="97" y="123"/>
                    </a:lnTo>
                    <a:lnTo>
                      <a:pt x="102" y="121"/>
                    </a:lnTo>
                    <a:lnTo>
                      <a:pt x="104" y="120"/>
                    </a:lnTo>
                    <a:lnTo>
                      <a:pt x="102" y="118"/>
                    </a:lnTo>
                    <a:lnTo>
                      <a:pt x="107" y="115"/>
                    </a:lnTo>
                    <a:lnTo>
                      <a:pt x="108" y="113"/>
                    </a:lnTo>
                    <a:lnTo>
                      <a:pt x="111" y="112"/>
                    </a:lnTo>
                    <a:lnTo>
                      <a:pt x="113" y="113"/>
                    </a:lnTo>
                    <a:lnTo>
                      <a:pt x="116" y="113"/>
                    </a:lnTo>
                    <a:lnTo>
                      <a:pt x="116" y="112"/>
                    </a:lnTo>
                    <a:lnTo>
                      <a:pt x="118" y="112"/>
                    </a:lnTo>
                    <a:lnTo>
                      <a:pt x="121" y="115"/>
                    </a:lnTo>
                    <a:lnTo>
                      <a:pt x="124" y="110"/>
                    </a:lnTo>
                    <a:lnTo>
                      <a:pt x="123" y="104"/>
                    </a:lnTo>
                    <a:lnTo>
                      <a:pt x="123" y="104"/>
                    </a:lnTo>
                    <a:lnTo>
                      <a:pt x="124" y="102"/>
                    </a:lnTo>
                    <a:lnTo>
                      <a:pt x="124" y="97"/>
                    </a:lnTo>
                    <a:lnTo>
                      <a:pt x="124" y="92"/>
                    </a:lnTo>
                    <a:lnTo>
                      <a:pt x="126" y="91"/>
                    </a:lnTo>
                    <a:lnTo>
                      <a:pt x="129" y="91"/>
                    </a:lnTo>
                    <a:lnTo>
                      <a:pt x="132" y="89"/>
                    </a:lnTo>
                    <a:lnTo>
                      <a:pt x="134" y="86"/>
                    </a:lnTo>
                    <a:lnTo>
                      <a:pt x="131" y="83"/>
                    </a:lnTo>
                    <a:lnTo>
                      <a:pt x="129" y="81"/>
                    </a:lnTo>
                    <a:lnTo>
                      <a:pt x="127" y="78"/>
                    </a:lnTo>
                    <a:lnTo>
                      <a:pt x="131" y="75"/>
                    </a:lnTo>
                    <a:lnTo>
                      <a:pt x="135" y="76"/>
                    </a:lnTo>
                    <a:lnTo>
                      <a:pt x="140" y="76"/>
                    </a:lnTo>
                    <a:lnTo>
                      <a:pt x="145" y="72"/>
                    </a:lnTo>
                    <a:lnTo>
                      <a:pt x="145" y="68"/>
                    </a:lnTo>
                    <a:lnTo>
                      <a:pt x="140" y="65"/>
                    </a:lnTo>
                    <a:lnTo>
                      <a:pt x="148" y="56"/>
                    </a:lnTo>
                    <a:lnTo>
                      <a:pt x="147" y="49"/>
                    </a:lnTo>
                    <a:lnTo>
                      <a:pt x="142" y="41"/>
                    </a:lnTo>
                    <a:lnTo>
                      <a:pt x="143" y="38"/>
                    </a:lnTo>
                    <a:lnTo>
                      <a:pt x="147" y="35"/>
                    </a:lnTo>
                    <a:lnTo>
                      <a:pt x="150" y="35"/>
                    </a:lnTo>
                    <a:lnTo>
                      <a:pt x="153" y="32"/>
                    </a:lnTo>
                    <a:lnTo>
                      <a:pt x="158" y="29"/>
                    </a:lnTo>
                    <a:lnTo>
                      <a:pt x="161" y="32"/>
                    </a:lnTo>
                    <a:lnTo>
                      <a:pt x="166" y="30"/>
                    </a:lnTo>
                    <a:lnTo>
                      <a:pt x="175" y="29"/>
                    </a:lnTo>
                    <a:lnTo>
                      <a:pt x="182" y="25"/>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9" name="Freeform 676">
                <a:extLst>
                  <a:ext uri="{FF2B5EF4-FFF2-40B4-BE49-F238E27FC236}">
                    <a16:creationId xmlns:a16="http://schemas.microsoft.com/office/drawing/2014/main" id="{65115528-9B80-4C26-B3D2-F3BAD913FDAC}"/>
                  </a:ext>
                </a:extLst>
              </p:cNvPr>
              <p:cNvSpPr>
                <a:spLocks/>
              </p:cNvSpPr>
              <p:nvPr/>
            </p:nvSpPr>
            <p:spPr bwMode="auto">
              <a:xfrm>
                <a:off x="5512" y="1840"/>
                <a:ext cx="186" cy="155"/>
              </a:xfrm>
              <a:custGeom>
                <a:avLst/>
                <a:gdLst>
                  <a:gd name="T0" fmla="*/ 185 w 186"/>
                  <a:gd name="T1" fmla="*/ 21 h 155"/>
                  <a:gd name="T2" fmla="*/ 186 w 186"/>
                  <a:gd name="T3" fmla="*/ 14 h 155"/>
                  <a:gd name="T4" fmla="*/ 172 w 186"/>
                  <a:gd name="T5" fmla="*/ 17 h 155"/>
                  <a:gd name="T6" fmla="*/ 161 w 186"/>
                  <a:gd name="T7" fmla="*/ 19 h 155"/>
                  <a:gd name="T8" fmla="*/ 156 w 186"/>
                  <a:gd name="T9" fmla="*/ 25 h 155"/>
                  <a:gd name="T10" fmla="*/ 148 w 186"/>
                  <a:gd name="T11" fmla="*/ 30 h 155"/>
                  <a:gd name="T12" fmla="*/ 143 w 186"/>
                  <a:gd name="T13" fmla="*/ 27 h 155"/>
                  <a:gd name="T14" fmla="*/ 140 w 186"/>
                  <a:gd name="T15" fmla="*/ 16 h 155"/>
                  <a:gd name="T16" fmla="*/ 137 w 186"/>
                  <a:gd name="T17" fmla="*/ 11 h 155"/>
                  <a:gd name="T18" fmla="*/ 137 w 186"/>
                  <a:gd name="T19" fmla="*/ 3 h 155"/>
                  <a:gd name="T20" fmla="*/ 129 w 186"/>
                  <a:gd name="T21" fmla="*/ 0 h 155"/>
                  <a:gd name="T22" fmla="*/ 124 w 186"/>
                  <a:gd name="T23" fmla="*/ 8 h 155"/>
                  <a:gd name="T24" fmla="*/ 123 w 186"/>
                  <a:gd name="T25" fmla="*/ 16 h 155"/>
                  <a:gd name="T26" fmla="*/ 118 w 186"/>
                  <a:gd name="T27" fmla="*/ 16 h 155"/>
                  <a:gd name="T28" fmla="*/ 113 w 186"/>
                  <a:gd name="T29" fmla="*/ 19 h 155"/>
                  <a:gd name="T30" fmla="*/ 110 w 186"/>
                  <a:gd name="T31" fmla="*/ 22 h 155"/>
                  <a:gd name="T32" fmla="*/ 105 w 186"/>
                  <a:gd name="T33" fmla="*/ 21 h 155"/>
                  <a:gd name="T34" fmla="*/ 99 w 186"/>
                  <a:gd name="T35" fmla="*/ 25 h 155"/>
                  <a:gd name="T36" fmla="*/ 89 w 186"/>
                  <a:gd name="T37" fmla="*/ 21 h 155"/>
                  <a:gd name="T38" fmla="*/ 83 w 186"/>
                  <a:gd name="T39" fmla="*/ 24 h 155"/>
                  <a:gd name="T40" fmla="*/ 73 w 186"/>
                  <a:gd name="T41" fmla="*/ 21 h 155"/>
                  <a:gd name="T42" fmla="*/ 67 w 186"/>
                  <a:gd name="T43" fmla="*/ 19 h 155"/>
                  <a:gd name="T44" fmla="*/ 57 w 186"/>
                  <a:gd name="T45" fmla="*/ 22 h 155"/>
                  <a:gd name="T46" fmla="*/ 51 w 186"/>
                  <a:gd name="T47" fmla="*/ 25 h 155"/>
                  <a:gd name="T48" fmla="*/ 53 w 186"/>
                  <a:gd name="T49" fmla="*/ 30 h 155"/>
                  <a:gd name="T50" fmla="*/ 48 w 186"/>
                  <a:gd name="T51" fmla="*/ 41 h 155"/>
                  <a:gd name="T52" fmla="*/ 43 w 186"/>
                  <a:gd name="T53" fmla="*/ 45 h 155"/>
                  <a:gd name="T54" fmla="*/ 33 w 186"/>
                  <a:gd name="T55" fmla="*/ 51 h 155"/>
                  <a:gd name="T56" fmla="*/ 30 w 186"/>
                  <a:gd name="T57" fmla="*/ 56 h 155"/>
                  <a:gd name="T58" fmla="*/ 22 w 186"/>
                  <a:gd name="T59" fmla="*/ 57 h 155"/>
                  <a:gd name="T60" fmla="*/ 16 w 186"/>
                  <a:gd name="T61" fmla="*/ 53 h 155"/>
                  <a:gd name="T62" fmla="*/ 10 w 186"/>
                  <a:gd name="T63" fmla="*/ 53 h 155"/>
                  <a:gd name="T64" fmla="*/ 6 w 186"/>
                  <a:gd name="T65" fmla="*/ 53 h 155"/>
                  <a:gd name="T66" fmla="*/ 5 w 186"/>
                  <a:gd name="T67" fmla="*/ 61 h 155"/>
                  <a:gd name="T68" fmla="*/ 6 w 186"/>
                  <a:gd name="T69" fmla="*/ 65 h 155"/>
                  <a:gd name="T70" fmla="*/ 2 w 186"/>
                  <a:gd name="T71" fmla="*/ 72 h 155"/>
                  <a:gd name="T72" fmla="*/ 2 w 186"/>
                  <a:gd name="T73" fmla="*/ 78 h 155"/>
                  <a:gd name="T74" fmla="*/ 6 w 186"/>
                  <a:gd name="T75" fmla="*/ 86 h 155"/>
                  <a:gd name="T76" fmla="*/ 3 w 186"/>
                  <a:gd name="T77" fmla="*/ 96 h 155"/>
                  <a:gd name="T78" fmla="*/ 8 w 186"/>
                  <a:gd name="T79" fmla="*/ 112 h 155"/>
                  <a:gd name="T80" fmla="*/ 22 w 186"/>
                  <a:gd name="T81" fmla="*/ 120 h 155"/>
                  <a:gd name="T82" fmla="*/ 25 w 186"/>
                  <a:gd name="T83" fmla="*/ 134 h 155"/>
                  <a:gd name="T84" fmla="*/ 33 w 186"/>
                  <a:gd name="T85" fmla="*/ 155 h 155"/>
                  <a:gd name="T86" fmla="*/ 59 w 186"/>
                  <a:gd name="T87" fmla="*/ 153 h 155"/>
                  <a:gd name="T88" fmla="*/ 72 w 186"/>
                  <a:gd name="T89" fmla="*/ 150 h 155"/>
                  <a:gd name="T90" fmla="*/ 88 w 186"/>
                  <a:gd name="T91" fmla="*/ 147 h 155"/>
                  <a:gd name="T92" fmla="*/ 88 w 186"/>
                  <a:gd name="T93" fmla="*/ 139 h 155"/>
                  <a:gd name="T94" fmla="*/ 88 w 186"/>
                  <a:gd name="T95" fmla="*/ 129 h 155"/>
                  <a:gd name="T96" fmla="*/ 92 w 186"/>
                  <a:gd name="T97" fmla="*/ 123 h 155"/>
                  <a:gd name="T98" fmla="*/ 102 w 186"/>
                  <a:gd name="T99" fmla="*/ 121 h 155"/>
                  <a:gd name="T100" fmla="*/ 107 w 186"/>
                  <a:gd name="T101" fmla="*/ 115 h 155"/>
                  <a:gd name="T102" fmla="*/ 113 w 186"/>
                  <a:gd name="T103" fmla="*/ 113 h 155"/>
                  <a:gd name="T104" fmla="*/ 118 w 186"/>
                  <a:gd name="T105" fmla="*/ 112 h 155"/>
                  <a:gd name="T106" fmla="*/ 123 w 186"/>
                  <a:gd name="T107" fmla="*/ 104 h 155"/>
                  <a:gd name="T108" fmla="*/ 124 w 186"/>
                  <a:gd name="T109" fmla="*/ 97 h 155"/>
                  <a:gd name="T110" fmla="*/ 129 w 186"/>
                  <a:gd name="T111" fmla="*/ 91 h 155"/>
                  <a:gd name="T112" fmla="*/ 131 w 186"/>
                  <a:gd name="T113" fmla="*/ 83 h 155"/>
                  <a:gd name="T114" fmla="*/ 131 w 186"/>
                  <a:gd name="T115" fmla="*/ 75 h 155"/>
                  <a:gd name="T116" fmla="*/ 145 w 186"/>
                  <a:gd name="T117" fmla="*/ 72 h 155"/>
                  <a:gd name="T118" fmla="*/ 148 w 186"/>
                  <a:gd name="T119" fmla="*/ 56 h 155"/>
                  <a:gd name="T120" fmla="*/ 143 w 186"/>
                  <a:gd name="T121" fmla="*/ 38 h 155"/>
                  <a:gd name="T122" fmla="*/ 153 w 186"/>
                  <a:gd name="T123" fmla="*/ 32 h 155"/>
                  <a:gd name="T124" fmla="*/ 166 w 186"/>
                  <a:gd name="T125" fmla="*/ 3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6" h="155">
                    <a:moveTo>
                      <a:pt x="182" y="25"/>
                    </a:moveTo>
                    <a:lnTo>
                      <a:pt x="185" y="21"/>
                    </a:lnTo>
                    <a:lnTo>
                      <a:pt x="185" y="21"/>
                    </a:lnTo>
                    <a:lnTo>
                      <a:pt x="182" y="21"/>
                    </a:lnTo>
                    <a:lnTo>
                      <a:pt x="186" y="16"/>
                    </a:lnTo>
                    <a:lnTo>
                      <a:pt x="186" y="14"/>
                    </a:lnTo>
                    <a:lnTo>
                      <a:pt x="180" y="14"/>
                    </a:lnTo>
                    <a:lnTo>
                      <a:pt x="178" y="16"/>
                    </a:lnTo>
                    <a:lnTo>
                      <a:pt x="172" y="17"/>
                    </a:lnTo>
                    <a:lnTo>
                      <a:pt x="172" y="14"/>
                    </a:lnTo>
                    <a:lnTo>
                      <a:pt x="167" y="14"/>
                    </a:lnTo>
                    <a:lnTo>
                      <a:pt x="161" y="19"/>
                    </a:lnTo>
                    <a:lnTo>
                      <a:pt x="159" y="21"/>
                    </a:lnTo>
                    <a:lnTo>
                      <a:pt x="159" y="24"/>
                    </a:lnTo>
                    <a:lnTo>
                      <a:pt x="156" y="25"/>
                    </a:lnTo>
                    <a:lnTo>
                      <a:pt x="151" y="27"/>
                    </a:lnTo>
                    <a:lnTo>
                      <a:pt x="151" y="29"/>
                    </a:lnTo>
                    <a:lnTo>
                      <a:pt x="148" y="30"/>
                    </a:lnTo>
                    <a:lnTo>
                      <a:pt x="145" y="30"/>
                    </a:lnTo>
                    <a:lnTo>
                      <a:pt x="143" y="30"/>
                    </a:lnTo>
                    <a:lnTo>
                      <a:pt x="143" y="27"/>
                    </a:lnTo>
                    <a:lnTo>
                      <a:pt x="140" y="25"/>
                    </a:lnTo>
                    <a:lnTo>
                      <a:pt x="140" y="19"/>
                    </a:lnTo>
                    <a:lnTo>
                      <a:pt x="140" y="16"/>
                    </a:lnTo>
                    <a:lnTo>
                      <a:pt x="140" y="13"/>
                    </a:lnTo>
                    <a:lnTo>
                      <a:pt x="139" y="11"/>
                    </a:lnTo>
                    <a:lnTo>
                      <a:pt x="137" y="11"/>
                    </a:lnTo>
                    <a:lnTo>
                      <a:pt x="135" y="8"/>
                    </a:lnTo>
                    <a:lnTo>
                      <a:pt x="137" y="5"/>
                    </a:lnTo>
                    <a:lnTo>
                      <a:pt x="137" y="3"/>
                    </a:lnTo>
                    <a:lnTo>
                      <a:pt x="134" y="2"/>
                    </a:lnTo>
                    <a:lnTo>
                      <a:pt x="132" y="0"/>
                    </a:lnTo>
                    <a:lnTo>
                      <a:pt x="129" y="0"/>
                    </a:lnTo>
                    <a:lnTo>
                      <a:pt x="127" y="2"/>
                    </a:lnTo>
                    <a:lnTo>
                      <a:pt x="126" y="6"/>
                    </a:lnTo>
                    <a:lnTo>
                      <a:pt x="124" y="8"/>
                    </a:lnTo>
                    <a:lnTo>
                      <a:pt x="124" y="9"/>
                    </a:lnTo>
                    <a:lnTo>
                      <a:pt x="124" y="13"/>
                    </a:lnTo>
                    <a:lnTo>
                      <a:pt x="123" y="16"/>
                    </a:lnTo>
                    <a:lnTo>
                      <a:pt x="119" y="16"/>
                    </a:lnTo>
                    <a:lnTo>
                      <a:pt x="119" y="16"/>
                    </a:lnTo>
                    <a:lnTo>
                      <a:pt x="118" y="16"/>
                    </a:lnTo>
                    <a:lnTo>
                      <a:pt x="116" y="16"/>
                    </a:lnTo>
                    <a:lnTo>
                      <a:pt x="113" y="17"/>
                    </a:lnTo>
                    <a:lnTo>
                      <a:pt x="113" y="19"/>
                    </a:lnTo>
                    <a:lnTo>
                      <a:pt x="115" y="21"/>
                    </a:lnTo>
                    <a:lnTo>
                      <a:pt x="115" y="22"/>
                    </a:lnTo>
                    <a:lnTo>
                      <a:pt x="110" y="22"/>
                    </a:lnTo>
                    <a:lnTo>
                      <a:pt x="108" y="21"/>
                    </a:lnTo>
                    <a:lnTo>
                      <a:pt x="107" y="19"/>
                    </a:lnTo>
                    <a:lnTo>
                      <a:pt x="105" y="21"/>
                    </a:lnTo>
                    <a:lnTo>
                      <a:pt x="104" y="21"/>
                    </a:lnTo>
                    <a:lnTo>
                      <a:pt x="102" y="24"/>
                    </a:lnTo>
                    <a:lnTo>
                      <a:pt x="99" y="25"/>
                    </a:lnTo>
                    <a:lnTo>
                      <a:pt x="94" y="27"/>
                    </a:lnTo>
                    <a:lnTo>
                      <a:pt x="92" y="25"/>
                    </a:lnTo>
                    <a:lnTo>
                      <a:pt x="89" y="21"/>
                    </a:lnTo>
                    <a:lnTo>
                      <a:pt x="86" y="21"/>
                    </a:lnTo>
                    <a:lnTo>
                      <a:pt x="84" y="24"/>
                    </a:lnTo>
                    <a:lnTo>
                      <a:pt x="83" y="24"/>
                    </a:lnTo>
                    <a:lnTo>
                      <a:pt x="81" y="21"/>
                    </a:lnTo>
                    <a:lnTo>
                      <a:pt x="78" y="19"/>
                    </a:lnTo>
                    <a:lnTo>
                      <a:pt x="73" y="21"/>
                    </a:lnTo>
                    <a:lnTo>
                      <a:pt x="72" y="19"/>
                    </a:lnTo>
                    <a:lnTo>
                      <a:pt x="68" y="21"/>
                    </a:lnTo>
                    <a:lnTo>
                      <a:pt x="67" y="19"/>
                    </a:lnTo>
                    <a:lnTo>
                      <a:pt x="64" y="19"/>
                    </a:lnTo>
                    <a:lnTo>
                      <a:pt x="59" y="22"/>
                    </a:lnTo>
                    <a:lnTo>
                      <a:pt x="57" y="22"/>
                    </a:lnTo>
                    <a:lnTo>
                      <a:pt x="54" y="24"/>
                    </a:lnTo>
                    <a:lnTo>
                      <a:pt x="53" y="24"/>
                    </a:lnTo>
                    <a:lnTo>
                      <a:pt x="51" y="25"/>
                    </a:lnTo>
                    <a:lnTo>
                      <a:pt x="51" y="27"/>
                    </a:lnTo>
                    <a:lnTo>
                      <a:pt x="53" y="29"/>
                    </a:lnTo>
                    <a:lnTo>
                      <a:pt x="53" y="30"/>
                    </a:lnTo>
                    <a:lnTo>
                      <a:pt x="49" y="35"/>
                    </a:lnTo>
                    <a:lnTo>
                      <a:pt x="49" y="38"/>
                    </a:lnTo>
                    <a:lnTo>
                      <a:pt x="48" y="41"/>
                    </a:lnTo>
                    <a:lnTo>
                      <a:pt x="46" y="41"/>
                    </a:lnTo>
                    <a:lnTo>
                      <a:pt x="43" y="45"/>
                    </a:lnTo>
                    <a:lnTo>
                      <a:pt x="43" y="45"/>
                    </a:lnTo>
                    <a:lnTo>
                      <a:pt x="38" y="46"/>
                    </a:lnTo>
                    <a:lnTo>
                      <a:pt x="33" y="49"/>
                    </a:lnTo>
                    <a:lnTo>
                      <a:pt x="33" y="51"/>
                    </a:lnTo>
                    <a:lnTo>
                      <a:pt x="32" y="53"/>
                    </a:lnTo>
                    <a:lnTo>
                      <a:pt x="32" y="54"/>
                    </a:lnTo>
                    <a:lnTo>
                      <a:pt x="30" y="56"/>
                    </a:lnTo>
                    <a:lnTo>
                      <a:pt x="25" y="57"/>
                    </a:lnTo>
                    <a:lnTo>
                      <a:pt x="24" y="59"/>
                    </a:lnTo>
                    <a:lnTo>
                      <a:pt x="22" y="57"/>
                    </a:lnTo>
                    <a:lnTo>
                      <a:pt x="22" y="56"/>
                    </a:lnTo>
                    <a:lnTo>
                      <a:pt x="19" y="53"/>
                    </a:lnTo>
                    <a:lnTo>
                      <a:pt x="16" y="53"/>
                    </a:lnTo>
                    <a:lnTo>
                      <a:pt x="14" y="54"/>
                    </a:lnTo>
                    <a:lnTo>
                      <a:pt x="13" y="54"/>
                    </a:lnTo>
                    <a:lnTo>
                      <a:pt x="10" y="53"/>
                    </a:lnTo>
                    <a:lnTo>
                      <a:pt x="8" y="53"/>
                    </a:lnTo>
                    <a:lnTo>
                      <a:pt x="6" y="53"/>
                    </a:lnTo>
                    <a:lnTo>
                      <a:pt x="6" y="53"/>
                    </a:lnTo>
                    <a:lnTo>
                      <a:pt x="6" y="57"/>
                    </a:lnTo>
                    <a:lnTo>
                      <a:pt x="6" y="59"/>
                    </a:lnTo>
                    <a:lnTo>
                      <a:pt x="5" y="61"/>
                    </a:lnTo>
                    <a:lnTo>
                      <a:pt x="6" y="64"/>
                    </a:lnTo>
                    <a:lnTo>
                      <a:pt x="6" y="64"/>
                    </a:lnTo>
                    <a:lnTo>
                      <a:pt x="6" y="65"/>
                    </a:lnTo>
                    <a:lnTo>
                      <a:pt x="3" y="68"/>
                    </a:lnTo>
                    <a:lnTo>
                      <a:pt x="0" y="70"/>
                    </a:lnTo>
                    <a:lnTo>
                      <a:pt x="2" y="72"/>
                    </a:lnTo>
                    <a:lnTo>
                      <a:pt x="3" y="73"/>
                    </a:lnTo>
                    <a:lnTo>
                      <a:pt x="0" y="76"/>
                    </a:lnTo>
                    <a:lnTo>
                      <a:pt x="2" y="78"/>
                    </a:lnTo>
                    <a:lnTo>
                      <a:pt x="2" y="83"/>
                    </a:lnTo>
                    <a:lnTo>
                      <a:pt x="2" y="84"/>
                    </a:lnTo>
                    <a:lnTo>
                      <a:pt x="6" y="86"/>
                    </a:lnTo>
                    <a:lnTo>
                      <a:pt x="8" y="86"/>
                    </a:lnTo>
                    <a:lnTo>
                      <a:pt x="3" y="92"/>
                    </a:lnTo>
                    <a:lnTo>
                      <a:pt x="3" y="96"/>
                    </a:lnTo>
                    <a:lnTo>
                      <a:pt x="6" y="102"/>
                    </a:lnTo>
                    <a:lnTo>
                      <a:pt x="10" y="110"/>
                    </a:lnTo>
                    <a:lnTo>
                      <a:pt x="8" y="112"/>
                    </a:lnTo>
                    <a:lnTo>
                      <a:pt x="10" y="113"/>
                    </a:lnTo>
                    <a:lnTo>
                      <a:pt x="10" y="120"/>
                    </a:lnTo>
                    <a:lnTo>
                      <a:pt x="22" y="120"/>
                    </a:lnTo>
                    <a:lnTo>
                      <a:pt x="24" y="124"/>
                    </a:lnTo>
                    <a:lnTo>
                      <a:pt x="24" y="127"/>
                    </a:lnTo>
                    <a:lnTo>
                      <a:pt x="25" y="134"/>
                    </a:lnTo>
                    <a:lnTo>
                      <a:pt x="24" y="135"/>
                    </a:lnTo>
                    <a:lnTo>
                      <a:pt x="14" y="150"/>
                    </a:lnTo>
                    <a:lnTo>
                      <a:pt x="33" y="155"/>
                    </a:lnTo>
                    <a:lnTo>
                      <a:pt x="49" y="155"/>
                    </a:lnTo>
                    <a:lnTo>
                      <a:pt x="54" y="153"/>
                    </a:lnTo>
                    <a:lnTo>
                      <a:pt x="59" y="153"/>
                    </a:lnTo>
                    <a:lnTo>
                      <a:pt x="61" y="151"/>
                    </a:lnTo>
                    <a:lnTo>
                      <a:pt x="65" y="151"/>
                    </a:lnTo>
                    <a:lnTo>
                      <a:pt x="72" y="150"/>
                    </a:lnTo>
                    <a:lnTo>
                      <a:pt x="76" y="150"/>
                    </a:lnTo>
                    <a:lnTo>
                      <a:pt x="81" y="150"/>
                    </a:lnTo>
                    <a:lnTo>
                      <a:pt x="88" y="147"/>
                    </a:lnTo>
                    <a:lnTo>
                      <a:pt x="88" y="145"/>
                    </a:lnTo>
                    <a:lnTo>
                      <a:pt x="86" y="142"/>
                    </a:lnTo>
                    <a:lnTo>
                      <a:pt x="88" y="139"/>
                    </a:lnTo>
                    <a:lnTo>
                      <a:pt x="86" y="134"/>
                    </a:lnTo>
                    <a:lnTo>
                      <a:pt x="86" y="131"/>
                    </a:lnTo>
                    <a:lnTo>
                      <a:pt x="88" y="129"/>
                    </a:lnTo>
                    <a:lnTo>
                      <a:pt x="91" y="127"/>
                    </a:lnTo>
                    <a:lnTo>
                      <a:pt x="91" y="126"/>
                    </a:lnTo>
                    <a:lnTo>
                      <a:pt x="92" y="123"/>
                    </a:lnTo>
                    <a:lnTo>
                      <a:pt x="96" y="123"/>
                    </a:lnTo>
                    <a:lnTo>
                      <a:pt x="97" y="123"/>
                    </a:lnTo>
                    <a:lnTo>
                      <a:pt x="102" y="121"/>
                    </a:lnTo>
                    <a:lnTo>
                      <a:pt x="104" y="120"/>
                    </a:lnTo>
                    <a:lnTo>
                      <a:pt x="102" y="118"/>
                    </a:lnTo>
                    <a:lnTo>
                      <a:pt x="107" y="115"/>
                    </a:lnTo>
                    <a:lnTo>
                      <a:pt x="108" y="113"/>
                    </a:lnTo>
                    <a:lnTo>
                      <a:pt x="111" y="112"/>
                    </a:lnTo>
                    <a:lnTo>
                      <a:pt x="113" y="113"/>
                    </a:lnTo>
                    <a:lnTo>
                      <a:pt x="116" y="113"/>
                    </a:lnTo>
                    <a:lnTo>
                      <a:pt x="116" y="112"/>
                    </a:lnTo>
                    <a:lnTo>
                      <a:pt x="118" y="112"/>
                    </a:lnTo>
                    <a:lnTo>
                      <a:pt x="121" y="115"/>
                    </a:lnTo>
                    <a:lnTo>
                      <a:pt x="124" y="110"/>
                    </a:lnTo>
                    <a:lnTo>
                      <a:pt x="123" y="104"/>
                    </a:lnTo>
                    <a:lnTo>
                      <a:pt x="123" y="104"/>
                    </a:lnTo>
                    <a:lnTo>
                      <a:pt x="124" y="102"/>
                    </a:lnTo>
                    <a:lnTo>
                      <a:pt x="124" y="97"/>
                    </a:lnTo>
                    <a:lnTo>
                      <a:pt x="124" y="92"/>
                    </a:lnTo>
                    <a:lnTo>
                      <a:pt x="126" y="91"/>
                    </a:lnTo>
                    <a:lnTo>
                      <a:pt x="129" y="91"/>
                    </a:lnTo>
                    <a:lnTo>
                      <a:pt x="132" y="89"/>
                    </a:lnTo>
                    <a:lnTo>
                      <a:pt x="134" y="86"/>
                    </a:lnTo>
                    <a:lnTo>
                      <a:pt x="131" y="83"/>
                    </a:lnTo>
                    <a:lnTo>
                      <a:pt x="129" y="81"/>
                    </a:lnTo>
                    <a:lnTo>
                      <a:pt x="127" y="78"/>
                    </a:lnTo>
                    <a:lnTo>
                      <a:pt x="131" y="75"/>
                    </a:lnTo>
                    <a:lnTo>
                      <a:pt x="135" y="76"/>
                    </a:lnTo>
                    <a:lnTo>
                      <a:pt x="140" y="76"/>
                    </a:lnTo>
                    <a:lnTo>
                      <a:pt x="145" y="72"/>
                    </a:lnTo>
                    <a:lnTo>
                      <a:pt x="145" y="68"/>
                    </a:lnTo>
                    <a:lnTo>
                      <a:pt x="140" y="65"/>
                    </a:lnTo>
                    <a:lnTo>
                      <a:pt x="148" y="56"/>
                    </a:lnTo>
                    <a:lnTo>
                      <a:pt x="147" y="49"/>
                    </a:lnTo>
                    <a:lnTo>
                      <a:pt x="142" y="41"/>
                    </a:lnTo>
                    <a:lnTo>
                      <a:pt x="143" y="38"/>
                    </a:lnTo>
                    <a:lnTo>
                      <a:pt x="147" y="35"/>
                    </a:lnTo>
                    <a:lnTo>
                      <a:pt x="150" y="35"/>
                    </a:lnTo>
                    <a:lnTo>
                      <a:pt x="153" y="32"/>
                    </a:lnTo>
                    <a:lnTo>
                      <a:pt x="158" y="29"/>
                    </a:lnTo>
                    <a:lnTo>
                      <a:pt x="161" y="32"/>
                    </a:lnTo>
                    <a:lnTo>
                      <a:pt x="166" y="30"/>
                    </a:lnTo>
                    <a:lnTo>
                      <a:pt x="175" y="29"/>
                    </a:lnTo>
                    <a:lnTo>
                      <a:pt x="182" y="2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0" name="Line 677">
                <a:extLst>
                  <a:ext uri="{FF2B5EF4-FFF2-40B4-BE49-F238E27FC236}">
                    <a16:creationId xmlns:a16="http://schemas.microsoft.com/office/drawing/2014/main" id="{B469B14F-6BA1-487E-AC20-D167A338D1CF}"/>
                  </a:ext>
                </a:extLst>
              </p:cNvPr>
              <p:cNvSpPr>
                <a:spLocks noChangeShapeType="1"/>
              </p:cNvSpPr>
              <p:nvPr/>
            </p:nvSpPr>
            <p:spPr bwMode="auto">
              <a:xfrm>
                <a:off x="4819" y="1558"/>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1" name="Line 678">
                <a:extLst>
                  <a:ext uri="{FF2B5EF4-FFF2-40B4-BE49-F238E27FC236}">
                    <a16:creationId xmlns:a16="http://schemas.microsoft.com/office/drawing/2014/main" id="{F07A1F74-0F52-46BC-A2CA-805157A4F275}"/>
                  </a:ext>
                </a:extLst>
              </p:cNvPr>
              <p:cNvSpPr>
                <a:spLocks noChangeShapeType="1"/>
              </p:cNvSpPr>
              <p:nvPr/>
            </p:nvSpPr>
            <p:spPr bwMode="auto">
              <a:xfrm>
                <a:off x="4819" y="1558"/>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2" name="Freeform 679">
                <a:extLst>
                  <a:ext uri="{FF2B5EF4-FFF2-40B4-BE49-F238E27FC236}">
                    <a16:creationId xmlns:a16="http://schemas.microsoft.com/office/drawing/2014/main" id="{B86A045A-351A-4D03-BC1F-FE5384921596}"/>
                  </a:ext>
                </a:extLst>
              </p:cNvPr>
              <p:cNvSpPr>
                <a:spLocks/>
              </p:cNvSpPr>
              <p:nvPr/>
            </p:nvSpPr>
            <p:spPr bwMode="auto">
              <a:xfrm>
                <a:off x="4835" y="1559"/>
                <a:ext cx="3" cy="3"/>
              </a:xfrm>
              <a:custGeom>
                <a:avLst/>
                <a:gdLst>
                  <a:gd name="T0" fmla="*/ 0 w 3"/>
                  <a:gd name="T1" fmla="*/ 3 h 3"/>
                  <a:gd name="T2" fmla="*/ 0 w 3"/>
                  <a:gd name="T3" fmla="*/ 3 h 3"/>
                  <a:gd name="T4" fmla="*/ 1 w 3"/>
                  <a:gd name="T5" fmla="*/ 2 h 3"/>
                  <a:gd name="T6" fmla="*/ 3 w 3"/>
                  <a:gd name="T7" fmla="*/ 2 h 3"/>
                  <a:gd name="T8" fmla="*/ 3 w 3"/>
                  <a:gd name="T9" fmla="*/ 0 h 3"/>
                  <a:gd name="T10" fmla="*/ 0 w 3"/>
                  <a:gd name="T11" fmla="*/ 2 h 3"/>
                  <a:gd name="T12" fmla="*/ 0 w 3"/>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3" h="3">
                    <a:moveTo>
                      <a:pt x="0" y="3"/>
                    </a:moveTo>
                    <a:lnTo>
                      <a:pt x="0" y="3"/>
                    </a:lnTo>
                    <a:lnTo>
                      <a:pt x="1" y="2"/>
                    </a:lnTo>
                    <a:lnTo>
                      <a:pt x="3" y="2"/>
                    </a:lnTo>
                    <a:lnTo>
                      <a:pt x="3" y="0"/>
                    </a:lnTo>
                    <a:lnTo>
                      <a:pt x="0" y="2"/>
                    </a:lnTo>
                    <a:lnTo>
                      <a:pt x="0" y="3"/>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3" name="Freeform 680">
                <a:extLst>
                  <a:ext uri="{FF2B5EF4-FFF2-40B4-BE49-F238E27FC236}">
                    <a16:creationId xmlns:a16="http://schemas.microsoft.com/office/drawing/2014/main" id="{254CE4BA-F19A-49E3-BC4E-6169DB2B1842}"/>
                  </a:ext>
                </a:extLst>
              </p:cNvPr>
              <p:cNvSpPr>
                <a:spLocks/>
              </p:cNvSpPr>
              <p:nvPr/>
            </p:nvSpPr>
            <p:spPr bwMode="auto">
              <a:xfrm>
                <a:off x="4822" y="1540"/>
                <a:ext cx="16" cy="21"/>
              </a:xfrm>
              <a:custGeom>
                <a:avLst/>
                <a:gdLst>
                  <a:gd name="T0" fmla="*/ 0 w 16"/>
                  <a:gd name="T1" fmla="*/ 10 h 21"/>
                  <a:gd name="T2" fmla="*/ 2 w 16"/>
                  <a:gd name="T3" fmla="*/ 11 h 21"/>
                  <a:gd name="T4" fmla="*/ 2 w 16"/>
                  <a:gd name="T5" fmla="*/ 14 h 21"/>
                  <a:gd name="T6" fmla="*/ 3 w 16"/>
                  <a:gd name="T7" fmla="*/ 16 h 21"/>
                  <a:gd name="T8" fmla="*/ 5 w 16"/>
                  <a:gd name="T9" fmla="*/ 16 h 21"/>
                  <a:gd name="T10" fmla="*/ 8 w 16"/>
                  <a:gd name="T11" fmla="*/ 18 h 21"/>
                  <a:gd name="T12" fmla="*/ 8 w 16"/>
                  <a:gd name="T13" fmla="*/ 18 h 21"/>
                  <a:gd name="T14" fmla="*/ 8 w 16"/>
                  <a:gd name="T15" fmla="*/ 19 h 21"/>
                  <a:gd name="T16" fmla="*/ 8 w 16"/>
                  <a:gd name="T17" fmla="*/ 21 h 21"/>
                  <a:gd name="T18" fmla="*/ 11 w 16"/>
                  <a:gd name="T19" fmla="*/ 21 h 21"/>
                  <a:gd name="T20" fmla="*/ 11 w 16"/>
                  <a:gd name="T21" fmla="*/ 19 h 21"/>
                  <a:gd name="T22" fmla="*/ 11 w 16"/>
                  <a:gd name="T23" fmla="*/ 18 h 21"/>
                  <a:gd name="T24" fmla="*/ 14 w 16"/>
                  <a:gd name="T25" fmla="*/ 16 h 21"/>
                  <a:gd name="T26" fmla="*/ 16 w 16"/>
                  <a:gd name="T27" fmla="*/ 14 h 21"/>
                  <a:gd name="T28" fmla="*/ 16 w 16"/>
                  <a:gd name="T29" fmla="*/ 13 h 21"/>
                  <a:gd name="T30" fmla="*/ 13 w 16"/>
                  <a:gd name="T31" fmla="*/ 11 h 21"/>
                  <a:gd name="T32" fmla="*/ 13 w 16"/>
                  <a:gd name="T33" fmla="*/ 11 h 21"/>
                  <a:gd name="T34" fmla="*/ 16 w 16"/>
                  <a:gd name="T35" fmla="*/ 10 h 21"/>
                  <a:gd name="T36" fmla="*/ 16 w 16"/>
                  <a:gd name="T37" fmla="*/ 6 h 21"/>
                  <a:gd name="T38" fmla="*/ 16 w 16"/>
                  <a:gd name="T39" fmla="*/ 3 h 21"/>
                  <a:gd name="T40" fmla="*/ 16 w 16"/>
                  <a:gd name="T41" fmla="*/ 0 h 21"/>
                  <a:gd name="T42" fmla="*/ 13 w 16"/>
                  <a:gd name="T43" fmla="*/ 0 h 21"/>
                  <a:gd name="T44" fmla="*/ 8 w 16"/>
                  <a:gd name="T45" fmla="*/ 2 h 21"/>
                  <a:gd name="T46" fmla="*/ 6 w 16"/>
                  <a:gd name="T47" fmla="*/ 5 h 21"/>
                  <a:gd name="T48" fmla="*/ 8 w 16"/>
                  <a:gd name="T49" fmla="*/ 5 h 21"/>
                  <a:gd name="T50" fmla="*/ 10 w 16"/>
                  <a:gd name="T51" fmla="*/ 6 h 21"/>
                  <a:gd name="T52" fmla="*/ 10 w 16"/>
                  <a:gd name="T53" fmla="*/ 8 h 21"/>
                  <a:gd name="T54" fmla="*/ 8 w 16"/>
                  <a:gd name="T55" fmla="*/ 8 h 21"/>
                  <a:gd name="T56" fmla="*/ 8 w 16"/>
                  <a:gd name="T57" fmla="*/ 8 h 21"/>
                  <a:gd name="T58" fmla="*/ 5 w 16"/>
                  <a:gd name="T59" fmla="*/ 6 h 21"/>
                  <a:gd name="T60" fmla="*/ 5 w 16"/>
                  <a:gd name="T61" fmla="*/ 5 h 21"/>
                  <a:gd name="T62" fmla="*/ 5 w 16"/>
                  <a:gd name="T63" fmla="*/ 3 h 21"/>
                  <a:gd name="T64" fmla="*/ 3 w 16"/>
                  <a:gd name="T65" fmla="*/ 5 h 21"/>
                  <a:gd name="T66" fmla="*/ 2 w 16"/>
                  <a:gd name="T67" fmla="*/ 6 h 21"/>
                  <a:gd name="T68" fmla="*/ 0 w 16"/>
                  <a:gd name="T69" fmla="*/ 8 h 21"/>
                  <a:gd name="T70" fmla="*/ 0 w 16"/>
                  <a:gd name="T71" fmla="*/ 1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 h="21">
                    <a:moveTo>
                      <a:pt x="0" y="10"/>
                    </a:moveTo>
                    <a:lnTo>
                      <a:pt x="2" y="11"/>
                    </a:lnTo>
                    <a:lnTo>
                      <a:pt x="2" y="14"/>
                    </a:lnTo>
                    <a:lnTo>
                      <a:pt x="3" y="16"/>
                    </a:lnTo>
                    <a:lnTo>
                      <a:pt x="5" y="16"/>
                    </a:lnTo>
                    <a:lnTo>
                      <a:pt x="8" y="18"/>
                    </a:lnTo>
                    <a:lnTo>
                      <a:pt x="8" y="18"/>
                    </a:lnTo>
                    <a:lnTo>
                      <a:pt x="8" y="19"/>
                    </a:lnTo>
                    <a:lnTo>
                      <a:pt x="8" y="21"/>
                    </a:lnTo>
                    <a:lnTo>
                      <a:pt x="11" y="21"/>
                    </a:lnTo>
                    <a:lnTo>
                      <a:pt x="11" y="19"/>
                    </a:lnTo>
                    <a:lnTo>
                      <a:pt x="11" y="18"/>
                    </a:lnTo>
                    <a:lnTo>
                      <a:pt x="14" y="16"/>
                    </a:lnTo>
                    <a:lnTo>
                      <a:pt x="16" y="14"/>
                    </a:lnTo>
                    <a:lnTo>
                      <a:pt x="16" y="13"/>
                    </a:lnTo>
                    <a:lnTo>
                      <a:pt x="13" y="11"/>
                    </a:lnTo>
                    <a:lnTo>
                      <a:pt x="13" y="11"/>
                    </a:lnTo>
                    <a:lnTo>
                      <a:pt x="16" y="10"/>
                    </a:lnTo>
                    <a:lnTo>
                      <a:pt x="16" y="6"/>
                    </a:lnTo>
                    <a:lnTo>
                      <a:pt x="16" y="3"/>
                    </a:lnTo>
                    <a:lnTo>
                      <a:pt x="16" y="0"/>
                    </a:lnTo>
                    <a:lnTo>
                      <a:pt x="13" y="0"/>
                    </a:lnTo>
                    <a:lnTo>
                      <a:pt x="8" y="2"/>
                    </a:lnTo>
                    <a:lnTo>
                      <a:pt x="6" y="5"/>
                    </a:lnTo>
                    <a:lnTo>
                      <a:pt x="8" y="5"/>
                    </a:lnTo>
                    <a:lnTo>
                      <a:pt x="10" y="6"/>
                    </a:lnTo>
                    <a:lnTo>
                      <a:pt x="10" y="8"/>
                    </a:lnTo>
                    <a:lnTo>
                      <a:pt x="8" y="8"/>
                    </a:lnTo>
                    <a:lnTo>
                      <a:pt x="8" y="8"/>
                    </a:lnTo>
                    <a:lnTo>
                      <a:pt x="5" y="6"/>
                    </a:lnTo>
                    <a:lnTo>
                      <a:pt x="5" y="5"/>
                    </a:lnTo>
                    <a:lnTo>
                      <a:pt x="5" y="3"/>
                    </a:lnTo>
                    <a:lnTo>
                      <a:pt x="3" y="5"/>
                    </a:lnTo>
                    <a:lnTo>
                      <a:pt x="2" y="6"/>
                    </a:lnTo>
                    <a:lnTo>
                      <a:pt x="0" y="8"/>
                    </a:lnTo>
                    <a:lnTo>
                      <a:pt x="0" y="1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4" name="Freeform 681">
                <a:extLst>
                  <a:ext uri="{FF2B5EF4-FFF2-40B4-BE49-F238E27FC236}">
                    <a16:creationId xmlns:a16="http://schemas.microsoft.com/office/drawing/2014/main" id="{A1E225B1-CD49-4D2B-9F49-A05AFDD3BB59}"/>
                  </a:ext>
                </a:extLst>
              </p:cNvPr>
              <p:cNvSpPr>
                <a:spLocks/>
              </p:cNvSpPr>
              <p:nvPr/>
            </p:nvSpPr>
            <p:spPr bwMode="auto">
              <a:xfrm>
                <a:off x="4838" y="1546"/>
                <a:ext cx="2" cy="5"/>
              </a:xfrm>
              <a:custGeom>
                <a:avLst/>
                <a:gdLst>
                  <a:gd name="T0" fmla="*/ 2 w 2"/>
                  <a:gd name="T1" fmla="*/ 0 h 5"/>
                  <a:gd name="T2" fmla="*/ 0 w 2"/>
                  <a:gd name="T3" fmla="*/ 4 h 5"/>
                  <a:gd name="T4" fmla="*/ 2 w 2"/>
                  <a:gd name="T5" fmla="*/ 5 h 5"/>
                  <a:gd name="T6" fmla="*/ 2 w 2"/>
                  <a:gd name="T7" fmla="*/ 0 h 5"/>
                </a:gdLst>
                <a:ahLst/>
                <a:cxnLst>
                  <a:cxn ang="0">
                    <a:pos x="T0" y="T1"/>
                  </a:cxn>
                  <a:cxn ang="0">
                    <a:pos x="T2" y="T3"/>
                  </a:cxn>
                  <a:cxn ang="0">
                    <a:pos x="T4" y="T5"/>
                  </a:cxn>
                  <a:cxn ang="0">
                    <a:pos x="T6" y="T7"/>
                  </a:cxn>
                </a:cxnLst>
                <a:rect l="0" t="0" r="r" b="b"/>
                <a:pathLst>
                  <a:path w="2" h="5">
                    <a:moveTo>
                      <a:pt x="2" y="0"/>
                    </a:moveTo>
                    <a:lnTo>
                      <a:pt x="0" y="4"/>
                    </a:lnTo>
                    <a:lnTo>
                      <a:pt x="2" y="5"/>
                    </a:lnTo>
                    <a:lnTo>
                      <a:pt x="2"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5" name="Freeform 682">
                <a:extLst>
                  <a:ext uri="{FF2B5EF4-FFF2-40B4-BE49-F238E27FC236}">
                    <a16:creationId xmlns:a16="http://schemas.microsoft.com/office/drawing/2014/main" id="{FD7DF25D-D67D-4FA5-9B36-2574C7B9BE7A}"/>
                  </a:ext>
                </a:extLst>
              </p:cNvPr>
              <p:cNvSpPr>
                <a:spLocks/>
              </p:cNvSpPr>
              <p:nvPr/>
            </p:nvSpPr>
            <p:spPr bwMode="auto">
              <a:xfrm>
                <a:off x="4867" y="1553"/>
                <a:ext cx="4" cy="8"/>
              </a:xfrm>
              <a:custGeom>
                <a:avLst/>
                <a:gdLst>
                  <a:gd name="T0" fmla="*/ 4 w 4"/>
                  <a:gd name="T1" fmla="*/ 6 h 8"/>
                  <a:gd name="T2" fmla="*/ 3 w 4"/>
                  <a:gd name="T3" fmla="*/ 1 h 8"/>
                  <a:gd name="T4" fmla="*/ 0 w 4"/>
                  <a:gd name="T5" fmla="*/ 0 h 8"/>
                  <a:gd name="T6" fmla="*/ 0 w 4"/>
                  <a:gd name="T7" fmla="*/ 5 h 8"/>
                  <a:gd name="T8" fmla="*/ 0 w 4"/>
                  <a:gd name="T9" fmla="*/ 6 h 8"/>
                  <a:gd name="T10" fmla="*/ 4 w 4"/>
                  <a:gd name="T11" fmla="*/ 8 h 8"/>
                  <a:gd name="T12" fmla="*/ 4 w 4"/>
                  <a:gd name="T13" fmla="*/ 6 h 8"/>
                </a:gdLst>
                <a:ahLst/>
                <a:cxnLst>
                  <a:cxn ang="0">
                    <a:pos x="T0" y="T1"/>
                  </a:cxn>
                  <a:cxn ang="0">
                    <a:pos x="T2" y="T3"/>
                  </a:cxn>
                  <a:cxn ang="0">
                    <a:pos x="T4" y="T5"/>
                  </a:cxn>
                  <a:cxn ang="0">
                    <a:pos x="T6" y="T7"/>
                  </a:cxn>
                  <a:cxn ang="0">
                    <a:pos x="T8" y="T9"/>
                  </a:cxn>
                  <a:cxn ang="0">
                    <a:pos x="T10" y="T11"/>
                  </a:cxn>
                  <a:cxn ang="0">
                    <a:pos x="T12" y="T13"/>
                  </a:cxn>
                </a:cxnLst>
                <a:rect l="0" t="0" r="r" b="b"/>
                <a:pathLst>
                  <a:path w="4" h="8">
                    <a:moveTo>
                      <a:pt x="4" y="6"/>
                    </a:moveTo>
                    <a:lnTo>
                      <a:pt x="3" y="1"/>
                    </a:lnTo>
                    <a:lnTo>
                      <a:pt x="0" y="0"/>
                    </a:lnTo>
                    <a:lnTo>
                      <a:pt x="0" y="5"/>
                    </a:lnTo>
                    <a:lnTo>
                      <a:pt x="0" y="6"/>
                    </a:lnTo>
                    <a:lnTo>
                      <a:pt x="4" y="8"/>
                    </a:lnTo>
                    <a:lnTo>
                      <a:pt x="4" y="6"/>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6" name="Freeform 683">
                <a:extLst>
                  <a:ext uri="{FF2B5EF4-FFF2-40B4-BE49-F238E27FC236}">
                    <a16:creationId xmlns:a16="http://schemas.microsoft.com/office/drawing/2014/main" id="{72D5763E-CAB4-4AF6-81F1-1F4354B6467A}"/>
                  </a:ext>
                </a:extLst>
              </p:cNvPr>
              <p:cNvSpPr>
                <a:spLocks/>
              </p:cNvSpPr>
              <p:nvPr/>
            </p:nvSpPr>
            <p:spPr bwMode="auto">
              <a:xfrm>
                <a:off x="4805" y="1550"/>
                <a:ext cx="12" cy="11"/>
              </a:xfrm>
              <a:custGeom>
                <a:avLst/>
                <a:gdLst>
                  <a:gd name="T0" fmla="*/ 12 w 12"/>
                  <a:gd name="T1" fmla="*/ 8 h 11"/>
                  <a:gd name="T2" fmla="*/ 12 w 12"/>
                  <a:gd name="T3" fmla="*/ 6 h 11"/>
                  <a:gd name="T4" fmla="*/ 11 w 12"/>
                  <a:gd name="T5" fmla="*/ 1 h 11"/>
                  <a:gd name="T6" fmla="*/ 7 w 12"/>
                  <a:gd name="T7" fmla="*/ 1 h 11"/>
                  <a:gd name="T8" fmla="*/ 4 w 12"/>
                  <a:gd name="T9" fmla="*/ 0 h 11"/>
                  <a:gd name="T10" fmla="*/ 1 w 12"/>
                  <a:gd name="T11" fmla="*/ 1 h 11"/>
                  <a:gd name="T12" fmla="*/ 0 w 12"/>
                  <a:gd name="T13" fmla="*/ 4 h 11"/>
                  <a:gd name="T14" fmla="*/ 1 w 12"/>
                  <a:gd name="T15" fmla="*/ 8 h 11"/>
                  <a:gd name="T16" fmla="*/ 4 w 12"/>
                  <a:gd name="T17" fmla="*/ 9 h 11"/>
                  <a:gd name="T18" fmla="*/ 6 w 12"/>
                  <a:gd name="T19" fmla="*/ 11 h 11"/>
                  <a:gd name="T20" fmla="*/ 7 w 12"/>
                  <a:gd name="T21" fmla="*/ 11 h 11"/>
                  <a:gd name="T22" fmla="*/ 11 w 12"/>
                  <a:gd name="T23" fmla="*/ 11 h 11"/>
                  <a:gd name="T24" fmla="*/ 12 w 12"/>
                  <a:gd name="T25" fmla="*/ 8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11">
                    <a:moveTo>
                      <a:pt x="12" y="8"/>
                    </a:moveTo>
                    <a:lnTo>
                      <a:pt x="12" y="6"/>
                    </a:lnTo>
                    <a:lnTo>
                      <a:pt x="11" y="1"/>
                    </a:lnTo>
                    <a:lnTo>
                      <a:pt x="7" y="1"/>
                    </a:lnTo>
                    <a:lnTo>
                      <a:pt x="4" y="0"/>
                    </a:lnTo>
                    <a:lnTo>
                      <a:pt x="1" y="1"/>
                    </a:lnTo>
                    <a:lnTo>
                      <a:pt x="0" y="4"/>
                    </a:lnTo>
                    <a:lnTo>
                      <a:pt x="1" y="8"/>
                    </a:lnTo>
                    <a:lnTo>
                      <a:pt x="4" y="9"/>
                    </a:lnTo>
                    <a:lnTo>
                      <a:pt x="6" y="11"/>
                    </a:lnTo>
                    <a:lnTo>
                      <a:pt x="7" y="11"/>
                    </a:lnTo>
                    <a:lnTo>
                      <a:pt x="11" y="11"/>
                    </a:lnTo>
                    <a:lnTo>
                      <a:pt x="12" y="8"/>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7" name="Freeform 684">
                <a:extLst>
                  <a:ext uri="{FF2B5EF4-FFF2-40B4-BE49-F238E27FC236}">
                    <a16:creationId xmlns:a16="http://schemas.microsoft.com/office/drawing/2014/main" id="{542037C3-3281-4DD6-883B-CB1F25303F97}"/>
                  </a:ext>
                </a:extLst>
              </p:cNvPr>
              <p:cNvSpPr>
                <a:spLocks/>
              </p:cNvSpPr>
              <p:nvPr/>
            </p:nvSpPr>
            <p:spPr bwMode="auto">
              <a:xfrm>
                <a:off x="4820" y="1561"/>
                <a:ext cx="13" cy="8"/>
              </a:xfrm>
              <a:custGeom>
                <a:avLst/>
                <a:gdLst>
                  <a:gd name="T0" fmla="*/ 2 w 13"/>
                  <a:gd name="T1" fmla="*/ 5 h 8"/>
                  <a:gd name="T2" fmla="*/ 0 w 13"/>
                  <a:gd name="T3" fmla="*/ 5 h 8"/>
                  <a:gd name="T4" fmla="*/ 2 w 13"/>
                  <a:gd name="T5" fmla="*/ 6 h 8"/>
                  <a:gd name="T6" fmla="*/ 5 w 13"/>
                  <a:gd name="T7" fmla="*/ 8 h 8"/>
                  <a:gd name="T8" fmla="*/ 10 w 13"/>
                  <a:gd name="T9" fmla="*/ 8 h 8"/>
                  <a:gd name="T10" fmla="*/ 12 w 13"/>
                  <a:gd name="T11" fmla="*/ 5 h 8"/>
                  <a:gd name="T12" fmla="*/ 12 w 13"/>
                  <a:gd name="T13" fmla="*/ 8 h 8"/>
                  <a:gd name="T14" fmla="*/ 12 w 13"/>
                  <a:gd name="T15" fmla="*/ 8 h 8"/>
                  <a:gd name="T16" fmla="*/ 12 w 13"/>
                  <a:gd name="T17" fmla="*/ 6 h 8"/>
                  <a:gd name="T18" fmla="*/ 13 w 13"/>
                  <a:gd name="T19" fmla="*/ 3 h 8"/>
                  <a:gd name="T20" fmla="*/ 13 w 13"/>
                  <a:gd name="T21" fmla="*/ 1 h 8"/>
                  <a:gd name="T22" fmla="*/ 13 w 13"/>
                  <a:gd name="T23" fmla="*/ 1 h 8"/>
                  <a:gd name="T24" fmla="*/ 10 w 13"/>
                  <a:gd name="T25" fmla="*/ 1 h 8"/>
                  <a:gd name="T26" fmla="*/ 10 w 13"/>
                  <a:gd name="T27" fmla="*/ 3 h 8"/>
                  <a:gd name="T28" fmla="*/ 8 w 13"/>
                  <a:gd name="T29" fmla="*/ 3 h 8"/>
                  <a:gd name="T30" fmla="*/ 7 w 13"/>
                  <a:gd name="T31" fmla="*/ 5 h 8"/>
                  <a:gd name="T32" fmla="*/ 4 w 13"/>
                  <a:gd name="T33" fmla="*/ 0 h 8"/>
                  <a:gd name="T34" fmla="*/ 2 w 13"/>
                  <a:gd name="T35" fmla="*/ 1 h 8"/>
                  <a:gd name="T36" fmla="*/ 0 w 13"/>
                  <a:gd name="T37" fmla="*/ 3 h 8"/>
                  <a:gd name="T38" fmla="*/ 2 w 13"/>
                  <a:gd name="T39"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 h="8">
                    <a:moveTo>
                      <a:pt x="2" y="5"/>
                    </a:moveTo>
                    <a:lnTo>
                      <a:pt x="0" y="5"/>
                    </a:lnTo>
                    <a:lnTo>
                      <a:pt x="2" y="6"/>
                    </a:lnTo>
                    <a:lnTo>
                      <a:pt x="5" y="8"/>
                    </a:lnTo>
                    <a:lnTo>
                      <a:pt x="10" y="8"/>
                    </a:lnTo>
                    <a:lnTo>
                      <a:pt x="12" y="5"/>
                    </a:lnTo>
                    <a:lnTo>
                      <a:pt x="12" y="8"/>
                    </a:lnTo>
                    <a:lnTo>
                      <a:pt x="12" y="8"/>
                    </a:lnTo>
                    <a:lnTo>
                      <a:pt x="12" y="6"/>
                    </a:lnTo>
                    <a:lnTo>
                      <a:pt x="13" y="3"/>
                    </a:lnTo>
                    <a:lnTo>
                      <a:pt x="13" y="1"/>
                    </a:lnTo>
                    <a:lnTo>
                      <a:pt x="13" y="1"/>
                    </a:lnTo>
                    <a:lnTo>
                      <a:pt x="10" y="1"/>
                    </a:lnTo>
                    <a:lnTo>
                      <a:pt x="10" y="3"/>
                    </a:lnTo>
                    <a:lnTo>
                      <a:pt x="8" y="3"/>
                    </a:lnTo>
                    <a:lnTo>
                      <a:pt x="7" y="5"/>
                    </a:lnTo>
                    <a:lnTo>
                      <a:pt x="4" y="0"/>
                    </a:lnTo>
                    <a:lnTo>
                      <a:pt x="2" y="1"/>
                    </a:lnTo>
                    <a:lnTo>
                      <a:pt x="0" y="3"/>
                    </a:lnTo>
                    <a:lnTo>
                      <a:pt x="2" y="5"/>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8" name="Freeform 685">
                <a:extLst>
                  <a:ext uri="{FF2B5EF4-FFF2-40B4-BE49-F238E27FC236}">
                    <a16:creationId xmlns:a16="http://schemas.microsoft.com/office/drawing/2014/main" id="{F27D6639-32C2-4697-9EF0-CED9A9CF9D65}"/>
                  </a:ext>
                </a:extLst>
              </p:cNvPr>
              <p:cNvSpPr>
                <a:spLocks/>
              </p:cNvSpPr>
              <p:nvPr/>
            </p:nvSpPr>
            <p:spPr bwMode="auto">
              <a:xfrm>
                <a:off x="4846" y="1567"/>
                <a:ext cx="8" cy="8"/>
              </a:xfrm>
              <a:custGeom>
                <a:avLst/>
                <a:gdLst>
                  <a:gd name="T0" fmla="*/ 2 w 8"/>
                  <a:gd name="T1" fmla="*/ 3 h 8"/>
                  <a:gd name="T2" fmla="*/ 0 w 8"/>
                  <a:gd name="T3" fmla="*/ 7 h 8"/>
                  <a:gd name="T4" fmla="*/ 2 w 8"/>
                  <a:gd name="T5" fmla="*/ 7 h 8"/>
                  <a:gd name="T6" fmla="*/ 5 w 8"/>
                  <a:gd name="T7" fmla="*/ 8 h 8"/>
                  <a:gd name="T8" fmla="*/ 6 w 8"/>
                  <a:gd name="T9" fmla="*/ 5 h 8"/>
                  <a:gd name="T10" fmla="*/ 8 w 8"/>
                  <a:gd name="T11" fmla="*/ 7 h 8"/>
                  <a:gd name="T12" fmla="*/ 8 w 8"/>
                  <a:gd name="T13" fmla="*/ 5 h 8"/>
                  <a:gd name="T14" fmla="*/ 6 w 8"/>
                  <a:gd name="T15" fmla="*/ 3 h 8"/>
                  <a:gd name="T16" fmla="*/ 8 w 8"/>
                  <a:gd name="T17" fmla="*/ 0 h 8"/>
                  <a:gd name="T18" fmla="*/ 5 w 8"/>
                  <a:gd name="T19" fmla="*/ 0 h 8"/>
                  <a:gd name="T20" fmla="*/ 5 w 8"/>
                  <a:gd name="T21" fmla="*/ 0 h 8"/>
                  <a:gd name="T22" fmla="*/ 3 w 8"/>
                  <a:gd name="T23" fmla="*/ 0 h 8"/>
                  <a:gd name="T24" fmla="*/ 2 w 8"/>
                  <a:gd name="T25" fmla="*/ 0 h 8"/>
                  <a:gd name="T26" fmla="*/ 2 w 8"/>
                  <a:gd name="T27" fmla="*/ 2 h 8"/>
                  <a:gd name="T28" fmla="*/ 3 w 8"/>
                  <a:gd name="T29" fmla="*/ 2 h 8"/>
                  <a:gd name="T30" fmla="*/ 3 w 8"/>
                  <a:gd name="T31" fmla="*/ 3 h 8"/>
                  <a:gd name="T32" fmla="*/ 2 w 8"/>
                  <a:gd name="T33" fmla="*/ 3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 h="8">
                    <a:moveTo>
                      <a:pt x="2" y="3"/>
                    </a:moveTo>
                    <a:lnTo>
                      <a:pt x="0" y="7"/>
                    </a:lnTo>
                    <a:lnTo>
                      <a:pt x="2" y="7"/>
                    </a:lnTo>
                    <a:lnTo>
                      <a:pt x="5" y="8"/>
                    </a:lnTo>
                    <a:lnTo>
                      <a:pt x="6" y="5"/>
                    </a:lnTo>
                    <a:lnTo>
                      <a:pt x="8" y="7"/>
                    </a:lnTo>
                    <a:lnTo>
                      <a:pt x="8" y="5"/>
                    </a:lnTo>
                    <a:lnTo>
                      <a:pt x="6" y="3"/>
                    </a:lnTo>
                    <a:lnTo>
                      <a:pt x="8" y="0"/>
                    </a:lnTo>
                    <a:lnTo>
                      <a:pt x="5" y="0"/>
                    </a:lnTo>
                    <a:lnTo>
                      <a:pt x="5" y="0"/>
                    </a:lnTo>
                    <a:lnTo>
                      <a:pt x="3" y="0"/>
                    </a:lnTo>
                    <a:lnTo>
                      <a:pt x="2" y="0"/>
                    </a:lnTo>
                    <a:lnTo>
                      <a:pt x="2" y="2"/>
                    </a:lnTo>
                    <a:lnTo>
                      <a:pt x="3" y="2"/>
                    </a:lnTo>
                    <a:lnTo>
                      <a:pt x="3" y="3"/>
                    </a:lnTo>
                    <a:lnTo>
                      <a:pt x="2" y="3"/>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9" name="Freeform 686">
                <a:extLst>
                  <a:ext uri="{FF2B5EF4-FFF2-40B4-BE49-F238E27FC236}">
                    <a16:creationId xmlns:a16="http://schemas.microsoft.com/office/drawing/2014/main" id="{102674A9-DBCC-4C76-9AF6-332BCC709823}"/>
                  </a:ext>
                </a:extLst>
              </p:cNvPr>
              <p:cNvSpPr>
                <a:spLocks/>
              </p:cNvSpPr>
              <p:nvPr/>
            </p:nvSpPr>
            <p:spPr bwMode="auto">
              <a:xfrm>
                <a:off x="4817" y="1515"/>
                <a:ext cx="5" cy="1"/>
              </a:xfrm>
              <a:custGeom>
                <a:avLst/>
                <a:gdLst>
                  <a:gd name="T0" fmla="*/ 0 w 5"/>
                  <a:gd name="T1" fmla="*/ 1 h 1"/>
                  <a:gd name="T2" fmla="*/ 2 w 5"/>
                  <a:gd name="T3" fmla="*/ 1 h 1"/>
                  <a:gd name="T4" fmla="*/ 5 w 5"/>
                  <a:gd name="T5" fmla="*/ 0 h 1"/>
                  <a:gd name="T6" fmla="*/ 2 w 5"/>
                  <a:gd name="T7" fmla="*/ 0 h 1"/>
                  <a:gd name="T8" fmla="*/ 0 w 5"/>
                  <a:gd name="T9" fmla="*/ 1 h 1"/>
                </a:gdLst>
                <a:ahLst/>
                <a:cxnLst>
                  <a:cxn ang="0">
                    <a:pos x="T0" y="T1"/>
                  </a:cxn>
                  <a:cxn ang="0">
                    <a:pos x="T2" y="T3"/>
                  </a:cxn>
                  <a:cxn ang="0">
                    <a:pos x="T4" y="T5"/>
                  </a:cxn>
                  <a:cxn ang="0">
                    <a:pos x="T6" y="T7"/>
                  </a:cxn>
                  <a:cxn ang="0">
                    <a:pos x="T8" y="T9"/>
                  </a:cxn>
                </a:cxnLst>
                <a:rect l="0" t="0" r="r" b="b"/>
                <a:pathLst>
                  <a:path w="5" h="1">
                    <a:moveTo>
                      <a:pt x="0" y="1"/>
                    </a:moveTo>
                    <a:lnTo>
                      <a:pt x="2" y="1"/>
                    </a:lnTo>
                    <a:lnTo>
                      <a:pt x="5" y="0"/>
                    </a:lnTo>
                    <a:lnTo>
                      <a:pt x="2" y="0"/>
                    </a:lnTo>
                    <a:lnTo>
                      <a:pt x="0" y="1"/>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0" name="Freeform 687">
                <a:extLst>
                  <a:ext uri="{FF2B5EF4-FFF2-40B4-BE49-F238E27FC236}">
                    <a16:creationId xmlns:a16="http://schemas.microsoft.com/office/drawing/2014/main" id="{09D1726A-5731-454A-A4E4-CEAE8C82FA41}"/>
                  </a:ext>
                </a:extLst>
              </p:cNvPr>
              <p:cNvSpPr>
                <a:spLocks/>
              </p:cNvSpPr>
              <p:nvPr/>
            </p:nvSpPr>
            <p:spPr bwMode="auto">
              <a:xfrm>
                <a:off x="4792" y="1524"/>
                <a:ext cx="5" cy="5"/>
              </a:xfrm>
              <a:custGeom>
                <a:avLst/>
                <a:gdLst>
                  <a:gd name="T0" fmla="*/ 0 w 5"/>
                  <a:gd name="T1" fmla="*/ 2 h 5"/>
                  <a:gd name="T2" fmla="*/ 0 w 5"/>
                  <a:gd name="T3" fmla="*/ 5 h 5"/>
                  <a:gd name="T4" fmla="*/ 1 w 5"/>
                  <a:gd name="T5" fmla="*/ 5 h 5"/>
                  <a:gd name="T6" fmla="*/ 3 w 5"/>
                  <a:gd name="T7" fmla="*/ 2 h 5"/>
                  <a:gd name="T8" fmla="*/ 5 w 5"/>
                  <a:gd name="T9" fmla="*/ 0 h 5"/>
                  <a:gd name="T10" fmla="*/ 1 w 5"/>
                  <a:gd name="T11" fmla="*/ 0 h 5"/>
                  <a:gd name="T12" fmla="*/ 0 w 5"/>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5" h="5">
                    <a:moveTo>
                      <a:pt x="0" y="2"/>
                    </a:moveTo>
                    <a:lnTo>
                      <a:pt x="0" y="5"/>
                    </a:lnTo>
                    <a:lnTo>
                      <a:pt x="1" y="5"/>
                    </a:lnTo>
                    <a:lnTo>
                      <a:pt x="3" y="2"/>
                    </a:lnTo>
                    <a:lnTo>
                      <a:pt x="5" y="0"/>
                    </a:lnTo>
                    <a:lnTo>
                      <a:pt x="1" y="0"/>
                    </a:lnTo>
                    <a:lnTo>
                      <a:pt x="0" y="2"/>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1" name="Freeform 688">
                <a:extLst>
                  <a:ext uri="{FF2B5EF4-FFF2-40B4-BE49-F238E27FC236}">
                    <a16:creationId xmlns:a16="http://schemas.microsoft.com/office/drawing/2014/main" id="{3AB83228-2CF0-4DB4-BA3B-2A7551C31905}"/>
                  </a:ext>
                </a:extLst>
              </p:cNvPr>
              <p:cNvSpPr>
                <a:spLocks/>
              </p:cNvSpPr>
              <p:nvPr/>
            </p:nvSpPr>
            <p:spPr bwMode="auto">
              <a:xfrm>
                <a:off x="4817" y="1558"/>
                <a:ext cx="3" cy="8"/>
              </a:xfrm>
              <a:custGeom>
                <a:avLst/>
                <a:gdLst>
                  <a:gd name="T0" fmla="*/ 2 w 3"/>
                  <a:gd name="T1" fmla="*/ 6 h 8"/>
                  <a:gd name="T2" fmla="*/ 3 w 3"/>
                  <a:gd name="T3" fmla="*/ 1 h 8"/>
                  <a:gd name="T4" fmla="*/ 2 w 3"/>
                  <a:gd name="T5" fmla="*/ 0 h 8"/>
                  <a:gd name="T6" fmla="*/ 0 w 3"/>
                  <a:gd name="T7" fmla="*/ 4 h 8"/>
                  <a:gd name="T8" fmla="*/ 0 w 3"/>
                  <a:gd name="T9" fmla="*/ 6 h 8"/>
                  <a:gd name="T10" fmla="*/ 0 w 3"/>
                  <a:gd name="T11" fmla="*/ 8 h 8"/>
                  <a:gd name="T12" fmla="*/ 2 w 3"/>
                  <a:gd name="T13" fmla="*/ 6 h 8"/>
                </a:gdLst>
                <a:ahLst/>
                <a:cxnLst>
                  <a:cxn ang="0">
                    <a:pos x="T0" y="T1"/>
                  </a:cxn>
                  <a:cxn ang="0">
                    <a:pos x="T2" y="T3"/>
                  </a:cxn>
                  <a:cxn ang="0">
                    <a:pos x="T4" y="T5"/>
                  </a:cxn>
                  <a:cxn ang="0">
                    <a:pos x="T6" y="T7"/>
                  </a:cxn>
                  <a:cxn ang="0">
                    <a:pos x="T8" y="T9"/>
                  </a:cxn>
                  <a:cxn ang="0">
                    <a:pos x="T10" y="T11"/>
                  </a:cxn>
                  <a:cxn ang="0">
                    <a:pos x="T12" y="T13"/>
                  </a:cxn>
                </a:cxnLst>
                <a:rect l="0" t="0" r="r" b="b"/>
                <a:pathLst>
                  <a:path w="3" h="8">
                    <a:moveTo>
                      <a:pt x="2" y="6"/>
                    </a:moveTo>
                    <a:lnTo>
                      <a:pt x="3" y="1"/>
                    </a:lnTo>
                    <a:lnTo>
                      <a:pt x="2" y="0"/>
                    </a:lnTo>
                    <a:lnTo>
                      <a:pt x="0" y="4"/>
                    </a:lnTo>
                    <a:lnTo>
                      <a:pt x="0" y="6"/>
                    </a:lnTo>
                    <a:lnTo>
                      <a:pt x="0" y="8"/>
                    </a:lnTo>
                    <a:lnTo>
                      <a:pt x="2" y="6"/>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2" name="Freeform 689">
                <a:extLst>
                  <a:ext uri="{FF2B5EF4-FFF2-40B4-BE49-F238E27FC236}">
                    <a16:creationId xmlns:a16="http://schemas.microsoft.com/office/drawing/2014/main" id="{5AAE6BAF-10CA-4C51-8505-9683B6A4606C}"/>
                  </a:ext>
                </a:extLst>
              </p:cNvPr>
              <p:cNvSpPr>
                <a:spLocks/>
              </p:cNvSpPr>
              <p:nvPr/>
            </p:nvSpPr>
            <p:spPr bwMode="auto">
              <a:xfrm>
                <a:off x="4785" y="1505"/>
                <a:ext cx="29" cy="26"/>
              </a:xfrm>
              <a:custGeom>
                <a:avLst/>
                <a:gdLst>
                  <a:gd name="T0" fmla="*/ 29 w 29"/>
                  <a:gd name="T1" fmla="*/ 0 h 26"/>
                  <a:gd name="T2" fmla="*/ 26 w 29"/>
                  <a:gd name="T3" fmla="*/ 5 h 26"/>
                  <a:gd name="T4" fmla="*/ 21 w 29"/>
                  <a:gd name="T5" fmla="*/ 6 h 26"/>
                  <a:gd name="T6" fmla="*/ 20 w 29"/>
                  <a:gd name="T7" fmla="*/ 6 h 26"/>
                  <a:gd name="T8" fmla="*/ 18 w 29"/>
                  <a:gd name="T9" fmla="*/ 10 h 26"/>
                  <a:gd name="T10" fmla="*/ 16 w 29"/>
                  <a:gd name="T11" fmla="*/ 13 h 26"/>
                  <a:gd name="T12" fmla="*/ 13 w 29"/>
                  <a:gd name="T13" fmla="*/ 14 h 26"/>
                  <a:gd name="T14" fmla="*/ 10 w 29"/>
                  <a:gd name="T15" fmla="*/ 14 h 26"/>
                  <a:gd name="T16" fmla="*/ 7 w 29"/>
                  <a:gd name="T17" fmla="*/ 18 h 26"/>
                  <a:gd name="T18" fmla="*/ 5 w 29"/>
                  <a:gd name="T19" fmla="*/ 16 h 26"/>
                  <a:gd name="T20" fmla="*/ 4 w 29"/>
                  <a:gd name="T21" fmla="*/ 16 h 26"/>
                  <a:gd name="T22" fmla="*/ 2 w 29"/>
                  <a:gd name="T23" fmla="*/ 19 h 26"/>
                  <a:gd name="T24" fmla="*/ 0 w 29"/>
                  <a:gd name="T25" fmla="*/ 21 h 26"/>
                  <a:gd name="T26" fmla="*/ 2 w 29"/>
                  <a:gd name="T27" fmla="*/ 22 h 26"/>
                  <a:gd name="T28" fmla="*/ 4 w 29"/>
                  <a:gd name="T29" fmla="*/ 22 h 26"/>
                  <a:gd name="T30" fmla="*/ 7 w 29"/>
                  <a:gd name="T31" fmla="*/ 26 h 26"/>
                  <a:gd name="T32" fmla="*/ 5 w 29"/>
                  <a:gd name="T33" fmla="*/ 22 h 26"/>
                  <a:gd name="T34" fmla="*/ 7 w 29"/>
                  <a:gd name="T35" fmla="*/ 19 h 26"/>
                  <a:gd name="T36" fmla="*/ 10 w 29"/>
                  <a:gd name="T37" fmla="*/ 16 h 26"/>
                  <a:gd name="T38" fmla="*/ 12 w 29"/>
                  <a:gd name="T39" fmla="*/ 18 h 26"/>
                  <a:gd name="T40" fmla="*/ 13 w 29"/>
                  <a:gd name="T41" fmla="*/ 18 h 26"/>
                  <a:gd name="T42" fmla="*/ 16 w 29"/>
                  <a:gd name="T43" fmla="*/ 18 h 26"/>
                  <a:gd name="T44" fmla="*/ 18 w 29"/>
                  <a:gd name="T45" fmla="*/ 16 h 26"/>
                  <a:gd name="T46" fmla="*/ 21 w 29"/>
                  <a:gd name="T47" fmla="*/ 16 h 26"/>
                  <a:gd name="T48" fmla="*/ 24 w 29"/>
                  <a:gd name="T49" fmla="*/ 18 h 26"/>
                  <a:gd name="T50" fmla="*/ 26 w 29"/>
                  <a:gd name="T51" fmla="*/ 18 h 26"/>
                  <a:gd name="T52" fmla="*/ 27 w 29"/>
                  <a:gd name="T53" fmla="*/ 13 h 26"/>
                  <a:gd name="T54" fmla="*/ 27 w 29"/>
                  <a:gd name="T55" fmla="*/ 10 h 26"/>
                  <a:gd name="T56" fmla="*/ 27 w 29"/>
                  <a:gd name="T57" fmla="*/ 8 h 26"/>
                  <a:gd name="T58" fmla="*/ 27 w 29"/>
                  <a:gd name="T59" fmla="*/ 5 h 26"/>
                  <a:gd name="T60" fmla="*/ 29 w 29"/>
                  <a:gd name="T61" fmla="*/ 2 h 26"/>
                  <a:gd name="T62" fmla="*/ 29 w 29"/>
                  <a:gd name="T63"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 h="26">
                    <a:moveTo>
                      <a:pt x="29" y="0"/>
                    </a:moveTo>
                    <a:lnTo>
                      <a:pt x="26" y="5"/>
                    </a:lnTo>
                    <a:lnTo>
                      <a:pt x="21" y="6"/>
                    </a:lnTo>
                    <a:lnTo>
                      <a:pt x="20" y="6"/>
                    </a:lnTo>
                    <a:lnTo>
                      <a:pt x="18" y="10"/>
                    </a:lnTo>
                    <a:lnTo>
                      <a:pt x="16" y="13"/>
                    </a:lnTo>
                    <a:lnTo>
                      <a:pt x="13" y="14"/>
                    </a:lnTo>
                    <a:lnTo>
                      <a:pt x="10" y="14"/>
                    </a:lnTo>
                    <a:lnTo>
                      <a:pt x="7" y="18"/>
                    </a:lnTo>
                    <a:lnTo>
                      <a:pt x="5" y="16"/>
                    </a:lnTo>
                    <a:lnTo>
                      <a:pt x="4" y="16"/>
                    </a:lnTo>
                    <a:lnTo>
                      <a:pt x="2" y="19"/>
                    </a:lnTo>
                    <a:lnTo>
                      <a:pt x="0" y="21"/>
                    </a:lnTo>
                    <a:lnTo>
                      <a:pt x="2" y="22"/>
                    </a:lnTo>
                    <a:lnTo>
                      <a:pt x="4" y="22"/>
                    </a:lnTo>
                    <a:lnTo>
                      <a:pt x="7" y="26"/>
                    </a:lnTo>
                    <a:lnTo>
                      <a:pt x="5" y="22"/>
                    </a:lnTo>
                    <a:lnTo>
                      <a:pt x="7" y="19"/>
                    </a:lnTo>
                    <a:lnTo>
                      <a:pt x="10" y="16"/>
                    </a:lnTo>
                    <a:lnTo>
                      <a:pt x="12" y="18"/>
                    </a:lnTo>
                    <a:lnTo>
                      <a:pt x="13" y="18"/>
                    </a:lnTo>
                    <a:lnTo>
                      <a:pt x="16" y="18"/>
                    </a:lnTo>
                    <a:lnTo>
                      <a:pt x="18" y="16"/>
                    </a:lnTo>
                    <a:lnTo>
                      <a:pt x="21" y="16"/>
                    </a:lnTo>
                    <a:lnTo>
                      <a:pt x="24" y="18"/>
                    </a:lnTo>
                    <a:lnTo>
                      <a:pt x="26" y="18"/>
                    </a:lnTo>
                    <a:lnTo>
                      <a:pt x="27" y="13"/>
                    </a:lnTo>
                    <a:lnTo>
                      <a:pt x="27" y="10"/>
                    </a:lnTo>
                    <a:lnTo>
                      <a:pt x="27" y="8"/>
                    </a:lnTo>
                    <a:lnTo>
                      <a:pt x="27" y="5"/>
                    </a:lnTo>
                    <a:lnTo>
                      <a:pt x="29" y="2"/>
                    </a:lnTo>
                    <a:lnTo>
                      <a:pt x="29"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3" name="Freeform 690">
                <a:extLst>
                  <a:ext uri="{FF2B5EF4-FFF2-40B4-BE49-F238E27FC236}">
                    <a16:creationId xmlns:a16="http://schemas.microsoft.com/office/drawing/2014/main" id="{346F62C3-C4DB-4CFB-B078-466989E728ED}"/>
                  </a:ext>
                </a:extLst>
              </p:cNvPr>
              <p:cNvSpPr>
                <a:spLocks/>
              </p:cNvSpPr>
              <p:nvPr/>
            </p:nvSpPr>
            <p:spPr bwMode="auto">
              <a:xfrm>
                <a:off x="4812" y="1562"/>
                <a:ext cx="4" cy="2"/>
              </a:xfrm>
              <a:custGeom>
                <a:avLst/>
                <a:gdLst>
                  <a:gd name="T0" fmla="*/ 2 w 4"/>
                  <a:gd name="T1" fmla="*/ 2 h 2"/>
                  <a:gd name="T2" fmla="*/ 4 w 4"/>
                  <a:gd name="T3" fmla="*/ 2 h 2"/>
                  <a:gd name="T4" fmla="*/ 0 w 4"/>
                  <a:gd name="T5" fmla="*/ 0 h 2"/>
                  <a:gd name="T6" fmla="*/ 2 w 4"/>
                  <a:gd name="T7" fmla="*/ 2 h 2"/>
                </a:gdLst>
                <a:ahLst/>
                <a:cxnLst>
                  <a:cxn ang="0">
                    <a:pos x="T0" y="T1"/>
                  </a:cxn>
                  <a:cxn ang="0">
                    <a:pos x="T2" y="T3"/>
                  </a:cxn>
                  <a:cxn ang="0">
                    <a:pos x="T4" y="T5"/>
                  </a:cxn>
                  <a:cxn ang="0">
                    <a:pos x="T6" y="T7"/>
                  </a:cxn>
                </a:cxnLst>
                <a:rect l="0" t="0" r="r" b="b"/>
                <a:pathLst>
                  <a:path w="4" h="2">
                    <a:moveTo>
                      <a:pt x="2" y="2"/>
                    </a:moveTo>
                    <a:lnTo>
                      <a:pt x="4" y="2"/>
                    </a:lnTo>
                    <a:lnTo>
                      <a:pt x="0" y="0"/>
                    </a:lnTo>
                    <a:lnTo>
                      <a:pt x="2" y="2"/>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4" name="Freeform 691">
                <a:extLst>
                  <a:ext uri="{FF2B5EF4-FFF2-40B4-BE49-F238E27FC236}">
                    <a16:creationId xmlns:a16="http://schemas.microsoft.com/office/drawing/2014/main" id="{E08A008F-9529-4457-89F4-7B42D053420A}"/>
                  </a:ext>
                </a:extLst>
              </p:cNvPr>
              <p:cNvSpPr>
                <a:spLocks/>
              </p:cNvSpPr>
              <p:nvPr/>
            </p:nvSpPr>
            <p:spPr bwMode="auto">
              <a:xfrm>
                <a:off x="4814" y="1542"/>
                <a:ext cx="2" cy="6"/>
              </a:xfrm>
              <a:custGeom>
                <a:avLst/>
                <a:gdLst>
                  <a:gd name="T0" fmla="*/ 2 w 2"/>
                  <a:gd name="T1" fmla="*/ 3 h 6"/>
                  <a:gd name="T2" fmla="*/ 2 w 2"/>
                  <a:gd name="T3" fmla="*/ 0 h 6"/>
                  <a:gd name="T4" fmla="*/ 2 w 2"/>
                  <a:gd name="T5" fmla="*/ 3 h 6"/>
                  <a:gd name="T6" fmla="*/ 0 w 2"/>
                  <a:gd name="T7" fmla="*/ 6 h 6"/>
                  <a:gd name="T8" fmla="*/ 2 w 2"/>
                  <a:gd name="T9" fmla="*/ 4 h 6"/>
                  <a:gd name="T10" fmla="*/ 2 w 2"/>
                  <a:gd name="T11" fmla="*/ 3 h 6"/>
                </a:gdLst>
                <a:ahLst/>
                <a:cxnLst>
                  <a:cxn ang="0">
                    <a:pos x="T0" y="T1"/>
                  </a:cxn>
                  <a:cxn ang="0">
                    <a:pos x="T2" y="T3"/>
                  </a:cxn>
                  <a:cxn ang="0">
                    <a:pos x="T4" y="T5"/>
                  </a:cxn>
                  <a:cxn ang="0">
                    <a:pos x="T6" y="T7"/>
                  </a:cxn>
                  <a:cxn ang="0">
                    <a:pos x="T8" y="T9"/>
                  </a:cxn>
                  <a:cxn ang="0">
                    <a:pos x="T10" y="T11"/>
                  </a:cxn>
                </a:cxnLst>
                <a:rect l="0" t="0" r="r" b="b"/>
                <a:pathLst>
                  <a:path w="2" h="6">
                    <a:moveTo>
                      <a:pt x="2" y="3"/>
                    </a:moveTo>
                    <a:lnTo>
                      <a:pt x="2" y="0"/>
                    </a:lnTo>
                    <a:lnTo>
                      <a:pt x="2" y="3"/>
                    </a:lnTo>
                    <a:lnTo>
                      <a:pt x="0" y="6"/>
                    </a:lnTo>
                    <a:lnTo>
                      <a:pt x="2" y="4"/>
                    </a:lnTo>
                    <a:lnTo>
                      <a:pt x="2" y="3"/>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5" name="Freeform 692">
                <a:extLst>
                  <a:ext uri="{FF2B5EF4-FFF2-40B4-BE49-F238E27FC236}">
                    <a16:creationId xmlns:a16="http://schemas.microsoft.com/office/drawing/2014/main" id="{11815D99-6641-4D91-A43E-D997879178B3}"/>
                  </a:ext>
                </a:extLst>
              </p:cNvPr>
              <p:cNvSpPr>
                <a:spLocks/>
              </p:cNvSpPr>
              <p:nvPr/>
            </p:nvSpPr>
            <p:spPr bwMode="auto">
              <a:xfrm>
                <a:off x="4784" y="1523"/>
                <a:ext cx="36" cy="41"/>
              </a:xfrm>
              <a:custGeom>
                <a:avLst/>
                <a:gdLst>
                  <a:gd name="T0" fmla="*/ 17 w 36"/>
                  <a:gd name="T1" fmla="*/ 41 h 41"/>
                  <a:gd name="T2" fmla="*/ 19 w 36"/>
                  <a:gd name="T3" fmla="*/ 41 h 41"/>
                  <a:gd name="T4" fmla="*/ 17 w 36"/>
                  <a:gd name="T5" fmla="*/ 36 h 41"/>
                  <a:gd name="T6" fmla="*/ 17 w 36"/>
                  <a:gd name="T7" fmla="*/ 35 h 41"/>
                  <a:gd name="T8" fmla="*/ 19 w 36"/>
                  <a:gd name="T9" fmla="*/ 31 h 41"/>
                  <a:gd name="T10" fmla="*/ 17 w 36"/>
                  <a:gd name="T11" fmla="*/ 28 h 41"/>
                  <a:gd name="T12" fmla="*/ 22 w 36"/>
                  <a:gd name="T13" fmla="*/ 25 h 41"/>
                  <a:gd name="T14" fmla="*/ 25 w 36"/>
                  <a:gd name="T15" fmla="*/ 23 h 41"/>
                  <a:gd name="T16" fmla="*/ 27 w 36"/>
                  <a:gd name="T17" fmla="*/ 19 h 41"/>
                  <a:gd name="T18" fmla="*/ 28 w 36"/>
                  <a:gd name="T19" fmla="*/ 14 h 41"/>
                  <a:gd name="T20" fmla="*/ 32 w 36"/>
                  <a:gd name="T21" fmla="*/ 15 h 41"/>
                  <a:gd name="T22" fmla="*/ 35 w 36"/>
                  <a:gd name="T23" fmla="*/ 15 h 41"/>
                  <a:gd name="T24" fmla="*/ 36 w 36"/>
                  <a:gd name="T25" fmla="*/ 12 h 41"/>
                  <a:gd name="T26" fmla="*/ 32 w 36"/>
                  <a:gd name="T27" fmla="*/ 11 h 41"/>
                  <a:gd name="T28" fmla="*/ 27 w 36"/>
                  <a:gd name="T29" fmla="*/ 9 h 41"/>
                  <a:gd name="T30" fmla="*/ 24 w 36"/>
                  <a:gd name="T31" fmla="*/ 6 h 41"/>
                  <a:gd name="T32" fmla="*/ 25 w 36"/>
                  <a:gd name="T33" fmla="*/ 1 h 41"/>
                  <a:gd name="T34" fmla="*/ 19 w 36"/>
                  <a:gd name="T35" fmla="*/ 0 h 41"/>
                  <a:gd name="T36" fmla="*/ 14 w 36"/>
                  <a:gd name="T37" fmla="*/ 1 h 41"/>
                  <a:gd name="T38" fmla="*/ 16 w 36"/>
                  <a:gd name="T39" fmla="*/ 4 h 41"/>
                  <a:gd name="T40" fmla="*/ 17 w 36"/>
                  <a:gd name="T41" fmla="*/ 9 h 41"/>
                  <a:gd name="T42" fmla="*/ 16 w 36"/>
                  <a:gd name="T43" fmla="*/ 9 h 41"/>
                  <a:gd name="T44" fmla="*/ 13 w 36"/>
                  <a:gd name="T45" fmla="*/ 8 h 41"/>
                  <a:gd name="T46" fmla="*/ 13 w 36"/>
                  <a:gd name="T47" fmla="*/ 4 h 41"/>
                  <a:gd name="T48" fmla="*/ 9 w 36"/>
                  <a:gd name="T49" fmla="*/ 8 h 41"/>
                  <a:gd name="T50" fmla="*/ 8 w 36"/>
                  <a:gd name="T51" fmla="*/ 11 h 41"/>
                  <a:gd name="T52" fmla="*/ 5 w 36"/>
                  <a:gd name="T53" fmla="*/ 9 h 41"/>
                  <a:gd name="T54" fmla="*/ 0 w 36"/>
                  <a:gd name="T55" fmla="*/ 9 h 41"/>
                  <a:gd name="T56" fmla="*/ 3 w 36"/>
                  <a:gd name="T57" fmla="*/ 15 h 41"/>
                  <a:gd name="T58" fmla="*/ 0 w 36"/>
                  <a:gd name="T59" fmla="*/ 14 h 41"/>
                  <a:gd name="T60" fmla="*/ 3 w 36"/>
                  <a:gd name="T61" fmla="*/ 19 h 41"/>
                  <a:gd name="T62" fmla="*/ 5 w 36"/>
                  <a:gd name="T63" fmla="*/ 23 h 41"/>
                  <a:gd name="T64" fmla="*/ 0 w 36"/>
                  <a:gd name="T65" fmla="*/ 28 h 41"/>
                  <a:gd name="T66" fmla="*/ 3 w 36"/>
                  <a:gd name="T67" fmla="*/ 28 h 41"/>
                  <a:gd name="T68" fmla="*/ 6 w 36"/>
                  <a:gd name="T69" fmla="*/ 36 h 41"/>
                  <a:gd name="T70" fmla="*/ 6 w 36"/>
                  <a:gd name="T71" fmla="*/ 39 h 41"/>
                  <a:gd name="T72" fmla="*/ 16 w 36"/>
                  <a:gd name="T73" fmla="*/ 3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6" h="41">
                    <a:moveTo>
                      <a:pt x="16" y="39"/>
                    </a:moveTo>
                    <a:lnTo>
                      <a:pt x="17" y="41"/>
                    </a:lnTo>
                    <a:lnTo>
                      <a:pt x="19" y="41"/>
                    </a:lnTo>
                    <a:lnTo>
                      <a:pt x="19" y="41"/>
                    </a:lnTo>
                    <a:lnTo>
                      <a:pt x="19" y="38"/>
                    </a:lnTo>
                    <a:lnTo>
                      <a:pt x="17" y="36"/>
                    </a:lnTo>
                    <a:lnTo>
                      <a:pt x="17" y="36"/>
                    </a:lnTo>
                    <a:lnTo>
                      <a:pt x="17" y="35"/>
                    </a:lnTo>
                    <a:lnTo>
                      <a:pt x="19" y="33"/>
                    </a:lnTo>
                    <a:lnTo>
                      <a:pt x="19" y="31"/>
                    </a:lnTo>
                    <a:lnTo>
                      <a:pt x="17" y="30"/>
                    </a:lnTo>
                    <a:lnTo>
                      <a:pt x="17" y="28"/>
                    </a:lnTo>
                    <a:lnTo>
                      <a:pt x="22" y="27"/>
                    </a:lnTo>
                    <a:lnTo>
                      <a:pt x="22" y="25"/>
                    </a:lnTo>
                    <a:lnTo>
                      <a:pt x="24" y="23"/>
                    </a:lnTo>
                    <a:lnTo>
                      <a:pt x="25" y="23"/>
                    </a:lnTo>
                    <a:lnTo>
                      <a:pt x="27" y="22"/>
                    </a:lnTo>
                    <a:lnTo>
                      <a:pt x="27" y="19"/>
                    </a:lnTo>
                    <a:lnTo>
                      <a:pt x="27" y="15"/>
                    </a:lnTo>
                    <a:lnTo>
                      <a:pt x="28" y="14"/>
                    </a:lnTo>
                    <a:lnTo>
                      <a:pt x="30" y="14"/>
                    </a:lnTo>
                    <a:lnTo>
                      <a:pt x="32" y="15"/>
                    </a:lnTo>
                    <a:lnTo>
                      <a:pt x="33" y="15"/>
                    </a:lnTo>
                    <a:lnTo>
                      <a:pt x="35" y="15"/>
                    </a:lnTo>
                    <a:lnTo>
                      <a:pt x="35" y="14"/>
                    </a:lnTo>
                    <a:lnTo>
                      <a:pt x="36" y="12"/>
                    </a:lnTo>
                    <a:lnTo>
                      <a:pt x="33" y="9"/>
                    </a:lnTo>
                    <a:lnTo>
                      <a:pt x="32" y="11"/>
                    </a:lnTo>
                    <a:lnTo>
                      <a:pt x="28" y="11"/>
                    </a:lnTo>
                    <a:lnTo>
                      <a:pt x="27" y="9"/>
                    </a:lnTo>
                    <a:lnTo>
                      <a:pt x="25" y="6"/>
                    </a:lnTo>
                    <a:lnTo>
                      <a:pt x="24" y="6"/>
                    </a:lnTo>
                    <a:lnTo>
                      <a:pt x="25" y="4"/>
                    </a:lnTo>
                    <a:lnTo>
                      <a:pt x="25" y="1"/>
                    </a:lnTo>
                    <a:lnTo>
                      <a:pt x="22" y="0"/>
                    </a:lnTo>
                    <a:lnTo>
                      <a:pt x="19" y="0"/>
                    </a:lnTo>
                    <a:lnTo>
                      <a:pt x="17" y="1"/>
                    </a:lnTo>
                    <a:lnTo>
                      <a:pt x="14" y="1"/>
                    </a:lnTo>
                    <a:lnTo>
                      <a:pt x="14" y="1"/>
                    </a:lnTo>
                    <a:lnTo>
                      <a:pt x="16" y="4"/>
                    </a:lnTo>
                    <a:lnTo>
                      <a:pt x="16" y="6"/>
                    </a:lnTo>
                    <a:lnTo>
                      <a:pt x="17" y="9"/>
                    </a:lnTo>
                    <a:lnTo>
                      <a:pt x="17" y="9"/>
                    </a:lnTo>
                    <a:lnTo>
                      <a:pt x="16" y="9"/>
                    </a:lnTo>
                    <a:lnTo>
                      <a:pt x="13" y="9"/>
                    </a:lnTo>
                    <a:lnTo>
                      <a:pt x="13" y="8"/>
                    </a:lnTo>
                    <a:lnTo>
                      <a:pt x="14" y="6"/>
                    </a:lnTo>
                    <a:lnTo>
                      <a:pt x="13" y="4"/>
                    </a:lnTo>
                    <a:lnTo>
                      <a:pt x="11" y="4"/>
                    </a:lnTo>
                    <a:lnTo>
                      <a:pt x="9" y="8"/>
                    </a:lnTo>
                    <a:lnTo>
                      <a:pt x="11" y="9"/>
                    </a:lnTo>
                    <a:lnTo>
                      <a:pt x="8" y="11"/>
                    </a:lnTo>
                    <a:lnTo>
                      <a:pt x="6" y="9"/>
                    </a:lnTo>
                    <a:lnTo>
                      <a:pt x="5" y="9"/>
                    </a:lnTo>
                    <a:lnTo>
                      <a:pt x="3" y="8"/>
                    </a:lnTo>
                    <a:lnTo>
                      <a:pt x="0" y="9"/>
                    </a:lnTo>
                    <a:lnTo>
                      <a:pt x="3" y="12"/>
                    </a:lnTo>
                    <a:lnTo>
                      <a:pt x="3" y="15"/>
                    </a:lnTo>
                    <a:lnTo>
                      <a:pt x="1" y="14"/>
                    </a:lnTo>
                    <a:lnTo>
                      <a:pt x="0" y="14"/>
                    </a:lnTo>
                    <a:lnTo>
                      <a:pt x="1" y="17"/>
                    </a:lnTo>
                    <a:lnTo>
                      <a:pt x="3" y="19"/>
                    </a:lnTo>
                    <a:lnTo>
                      <a:pt x="3" y="22"/>
                    </a:lnTo>
                    <a:lnTo>
                      <a:pt x="5" y="23"/>
                    </a:lnTo>
                    <a:lnTo>
                      <a:pt x="1" y="25"/>
                    </a:lnTo>
                    <a:lnTo>
                      <a:pt x="0" y="28"/>
                    </a:lnTo>
                    <a:lnTo>
                      <a:pt x="1" y="30"/>
                    </a:lnTo>
                    <a:lnTo>
                      <a:pt x="3" y="28"/>
                    </a:lnTo>
                    <a:lnTo>
                      <a:pt x="6" y="31"/>
                    </a:lnTo>
                    <a:lnTo>
                      <a:pt x="6" y="36"/>
                    </a:lnTo>
                    <a:lnTo>
                      <a:pt x="6" y="36"/>
                    </a:lnTo>
                    <a:lnTo>
                      <a:pt x="6" y="39"/>
                    </a:lnTo>
                    <a:lnTo>
                      <a:pt x="9" y="39"/>
                    </a:lnTo>
                    <a:lnTo>
                      <a:pt x="16" y="39"/>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6" name="Freeform 693">
                <a:extLst>
                  <a:ext uri="{FF2B5EF4-FFF2-40B4-BE49-F238E27FC236}">
                    <a16:creationId xmlns:a16="http://schemas.microsoft.com/office/drawing/2014/main" id="{454F276C-595D-4488-8A0C-8C61EE0C6686}"/>
                  </a:ext>
                </a:extLst>
              </p:cNvPr>
              <p:cNvSpPr>
                <a:spLocks/>
              </p:cNvSpPr>
              <p:nvPr/>
            </p:nvSpPr>
            <p:spPr bwMode="auto">
              <a:xfrm>
                <a:off x="4849" y="1240"/>
                <a:ext cx="16" cy="16"/>
              </a:xfrm>
              <a:custGeom>
                <a:avLst/>
                <a:gdLst>
                  <a:gd name="T0" fmla="*/ 7 w 16"/>
                  <a:gd name="T1" fmla="*/ 16 h 16"/>
                  <a:gd name="T2" fmla="*/ 8 w 16"/>
                  <a:gd name="T3" fmla="*/ 13 h 16"/>
                  <a:gd name="T4" fmla="*/ 11 w 16"/>
                  <a:gd name="T5" fmla="*/ 11 h 16"/>
                  <a:gd name="T6" fmla="*/ 16 w 16"/>
                  <a:gd name="T7" fmla="*/ 7 h 16"/>
                  <a:gd name="T8" fmla="*/ 13 w 16"/>
                  <a:gd name="T9" fmla="*/ 3 h 16"/>
                  <a:gd name="T10" fmla="*/ 11 w 16"/>
                  <a:gd name="T11" fmla="*/ 2 h 16"/>
                  <a:gd name="T12" fmla="*/ 11 w 16"/>
                  <a:gd name="T13" fmla="*/ 3 h 16"/>
                  <a:gd name="T14" fmla="*/ 13 w 16"/>
                  <a:gd name="T15" fmla="*/ 7 h 16"/>
                  <a:gd name="T16" fmla="*/ 8 w 16"/>
                  <a:gd name="T17" fmla="*/ 7 h 16"/>
                  <a:gd name="T18" fmla="*/ 7 w 16"/>
                  <a:gd name="T19" fmla="*/ 10 h 16"/>
                  <a:gd name="T20" fmla="*/ 5 w 16"/>
                  <a:gd name="T21" fmla="*/ 7 h 16"/>
                  <a:gd name="T22" fmla="*/ 8 w 16"/>
                  <a:gd name="T23" fmla="*/ 0 h 16"/>
                  <a:gd name="T24" fmla="*/ 3 w 16"/>
                  <a:gd name="T25" fmla="*/ 5 h 16"/>
                  <a:gd name="T26" fmla="*/ 3 w 16"/>
                  <a:gd name="T27" fmla="*/ 8 h 16"/>
                  <a:gd name="T28" fmla="*/ 2 w 16"/>
                  <a:gd name="T29" fmla="*/ 10 h 16"/>
                  <a:gd name="T30" fmla="*/ 2 w 16"/>
                  <a:gd name="T31" fmla="*/ 13 h 16"/>
                  <a:gd name="T32" fmla="*/ 2 w 16"/>
                  <a:gd name="T33" fmla="*/ 13 h 16"/>
                  <a:gd name="T34" fmla="*/ 0 w 16"/>
                  <a:gd name="T35" fmla="*/ 16 h 16"/>
                  <a:gd name="T36" fmla="*/ 2 w 16"/>
                  <a:gd name="T37" fmla="*/ 16 h 16"/>
                  <a:gd name="T38" fmla="*/ 5 w 16"/>
                  <a:gd name="T39" fmla="*/ 11 h 16"/>
                  <a:gd name="T40" fmla="*/ 5 w 16"/>
                  <a:gd name="T41" fmla="*/ 15 h 16"/>
                  <a:gd name="T42" fmla="*/ 7 w 16"/>
                  <a:gd name="T43"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 h="16">
                    <a:moveTo>
                      <a:pt x="7" y="16"/>
                    </a:moveTo>
                    <a:lnTo>
                      <a:pt x="8" y="13"/>
                    </a:lnTo>
                    <a:lnTo>
                      <a:pt x="11" y="11"/>
                    </a:lnTo>
                    <a:lnTo>
                      <a:pt x="16" y="7"/>
                    </a:lnTo>
                    <a:lnTo>
                      <a:pt x="13" y="3"/>
                    </a:lnTo>
                    <a:lnTo>
                      <a:pt x="11" y="2"/>
                    </a:lnTo>
                    <a:lnTo>
                      <a:pt x="11" y="3"/>
                    </a:lnTo>
                    <a:lnTo>
                      <a:pt x="13" y="7"/>
                    </a:lnTo>
                    <a:lnTo>
                      <a:pt x="8" y="7"/>
                    </a:lnTo>
                    <a:lnTo>
                      <a:pt x="7" y="10"/>
                    </a:lnTo>
                    <a:lnTo>
                      <a:pt x="5" y="7"/>
                    </a:lnTo>
                    <a:lnTo>
                      <a:pt x="8" y="0"/>
                    </a:lnTo>
                    <a:lnTo>
                      <a:pt x="3" y="5"/>
                    </a:lnTo>
                    <a:lnTo>
                      <a:pt x="3" y="8"/>
                    </a:lnTo>
                    <a:lnTo>
                      <a:pt x="2" y="10"/>
                    </a:lnTo>
                    <a:lnTo>
                      <a:pt x="2" y="13"/>
                    </a:lnTo>
                    <a:lnTo>
                      <a:pt x="2" y="13"/>
                    </a:lnTo>
                    <a:lnTo>
                      <a:pt x="0" y="16"/>
                    </a:lnTo>
                    <a:lnTo>
                      <a:pt x="2" y="16"/>
                    </a:lnTo>
                    <a:lnTo>
                      <a:pt x="5" y="11"/>
                    </a:lnTo>
                    <a:lnTo>
                      <a:pt x="5" y="15"/>
                    </a:lnTo>
                    <a:lnTo>
                      <a:pt x="7" y="16"/>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7" name="Freeform 694">
                <a:extLst>
                  <a:ext uri="{FF2B5EF4-FFF2-40B4-BE49-F238E27FC236}">
                    <a16:creationId xmlns:a16="http://schemas.microsoft.com/office/drawing/2014/main" id="{E5328433-277E-41F9-9524-1F1F7D8DF18E}"/>
                  </a:ext>
                </a:extLst>
              </p:cNvPr>
              <p:cNvSpPr>
                <a:spLocks/>
              </p:cNvSpPr>
              <p:nvPr/>
            </p:nvSpPr>
            <p:spPr bwMode="auto">
              <a:xfrm>
                <a:off x="4929" y="1191"/>
                <a:ext cx="6" cy="8"/>
              </a:xfrm>
              <a:custGeom>
                <a:avLst/>
                <a:gdLst>
                  <a:gd name="T0" fmla="*/ 3 w 6"/>
                  <a:gd name="T1" fmla="*/ 8 h 8"/>
                  <a:gd name="T2" fmla="*/ 5 w 6"/>
                  <a:gd name="T3" fmla="*/ 6 h 8"/>
                  <a:gd name="T4" fmla="*/ 6 w 6"/>
                  <a:gd name="T5" fmla="*/ 3 h 8"/>
                  <a:gd name="T6" fmla="*/ 6 w 6"/>
                  <a:gd name="T7" fmla="*/ 0 h 8"/>
                  <a:gd name="T8" fmla="*/ 0 w 6"/>
                  <a:gd name="T9" fmla="*/ 5 h 8"/>
                  <a:gd name="T10" fmla="*/ 3 w 6"/>
                  <a:gd name="T11" fmla="*/ 8 h 8"/>
                </a:gdLst>
                <a:ahLst/>
                <a:cxnLst>
                  <a:cxn ang="0">
                    <a:pos x="T0" y="T1"/>
                  </a:cxn>
                  <a:cxn ang="0">
                    <a:pos x="T2" y="T3"/>
                  </a:cxn>
                  <a:cxn ang="0">
                    <a:pos x="T4" y="T5"/>
                  </a:cxn>
                  <a:cxn ang="0">
                    <a:pos x="T6" y="T7"/>
                  </a:cxn>
                  <a:cxn ang="0">
                    <a:pos x="T8" y="T9"/>
                  </a:cxn>
                  <a:cxn ang="0">
                    <a:pos x="T10" y="T11"/>
                  </a:cxn>
                </a:cxnLst>
                <a:rect l="0" t="0" r="r" b="b"/>
                <a:pathLst>
                  <a:path w="6" h="8">
                    <a:moveTo>
                      <a:pt x="3" y="8"/>
                    </a:moveTo>
                    <a:lnTo>
                      <a:pt x="5" y="6"/>
                    </a:lnTo>
                    <a:lnTo>
                      <a:pt x="6" y="3"/>
                    </a:lnTo>
                    <a:lnTo>
                      <a:pt x="6" y="0"/>
                    </a:lnTo>
                    <a:lnTo>
                      <a:pt x="0" y="5"/>
                    </a:lnTo>
                    <a:lnTo>
                      <a:pt x="3" y="8"/>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8" name="Freeform 695">
                <a:extLst>
                  <a:ext uri="{FF2B5EF4-FFF2-40B4-BE49-F238E27FC236}">
                    <a16:creationId xmlns:a16="http://schemas.microsoft.com/office/drawing/2014/main" id="{96D23549-FC64-4960-8F35-790E0459AD5D}"/>
                  </a:ext>
                </a:extLst>
              </p:cNvPr>
              <p:cNvSpPr>
                <a:spLocks/>
              </p:cNvSpPr>
              <p:nvPr/>
            </p:nvSpPr>
            <p:spPr bwMode="auto">
              <a:xfrm>
                <a:off x="4844" y="1250"/>
                <a:ext cx="4" cy="3"/>
              </a:xfrm>
              <a:custGeom>
                <a:avLst/>
                <a:gdLst>
                  <a:gd name="T0" fmla="*/ 2 w 4"/>
                  <a:gd name="T1" fmla="*/ 0 h 3"/>
                  <a:gd name="T2" fmla="*/ 0 w 4"/>
                  <a:gd name="T3" fmla="*/ 3 h 3"/>
                  <a:gd name="T4" fmla="*/ 4 w 4"/>
                  <a:gd name="T5" fmla="*/ 1 h 3"/>
                  <a:gd name="T6" fmla="*/ 2 w 4"/>
                  <a:gd name="T7" fmla="*/ 0 h 3"/>
                </a:gdLst>
                <a:ahLst/>
                <a:cxnLst>
                  <a:cxn ang="0">
                    <a:pos x="T0" y="T1"/>
                  </a:cxn>
                  <a:cxn ang="0">
                    <a:pos x="T2" y="T3"/>
                  </a:cxn>
                  <a:cxn ang="0">
                    <a:pos x="T4" y="T5"/>
                  </a:cxn>
                  <a:cxn ang="0">
                    <a:pos x="T6" y="T7"/>
                  </a:cxn>
                </a:cxnLst>
                <a:rect l="0" t="0" r="r" b="b"/>
                <a:pathLst>
                  <a:path w="4" h="3">
                    <a:moveTo>
                      <a:pt x="2" y="0"/>
                    </a:moveTo>
                    <a:lnTo>
                      <a:pt x="0" y="3"/>
                    </a:lnTo>
                    <a:lnTo>
                      <a:pt x="4" y="1"/>
                    </a:lnTo>
                    <a:lnTo>
                      <a:pt x="2"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9" name="Freeform 696">
                <a:extLst>
                  <a:ext uri="{FF2B5EF4-FFF2-40B4-BE49-F238E27FC236}">
                    <a16:creationId xmlns:a16="http://schemas.microsoft.com/office/drawing/2014/main" id="{C1960BD2-291C-44A0-8E2F-65CC39048841}"/>
                  </a:ext>
                </a:extLst>
              </p:cNvPr>
              <p:cNvSpPr>
                <a:spLocks/>
              </p:cNvSpPr>
              <p:nvPr/>
            </p:nvSpPr>
            <p:spPr bwMode="auto">
              <a:xfrm>
                <a:off x="4841" y="1287"/>
                <a:ext cx="3" cy="3"/>
              </a:xfrm>
              <a:custGeom>
                <a:avLst/>
                <a:gdLst>
                  <a:gd name="T0" fmla="*/ 2 w 3"/>
                  <a:gd name="T1" fmla="*/ 3 h 3"/>
                  <a:gd name="T2" fmla="*/ 3 w 3"/>
                  <a:gd name="T3" fmla="*/ 0 h 3"/>
                  <a:gd name="T4" fmla="*/ 2 w 3"/>
                  <a:gd name="T5" fmla="*/ 0 h 3"/>
                  <a:gd name="T6" fmla="*/ 0 w 3"/>
                  <a:gd name="T7" fmla="*/ 1 h 3"/>
                  <a:gd name="T8" fmla="*/ 2 w 3"/>
                  <a:gd name="T9" fmla="*/ 3 h 3"/>
                </a:gdLst>
                <a:ahLst/>
                <a:cxnLst>
                  <a:cxn ang="0">
                    <a:pos x="T0" y="T1"/>
                  </a:cxn>
                  <a:cxn ang="0">
                    <a:pos x="T2" y="T3"/>
                  </a:cxn>
                  <a:cxn ang="0">
                    <a:pos x="T4" y="T5"/>
                  </a:cxn>
                  <a:cxn ang="0">
                    <a:pos x="T6" y="T7"/>
                  </a:cxn>
                  <a:cxn ang="0">
                    <a:pos x="T8" y="T9"/>
                  </a:cxn>
                </a:cxnLst>
                <a:rect l="0" t="0" r="r" b="b"/>
                <a:pathLst>
                  <a:path w="3" h="3">
                    <a:moveTo>
                      <a:pt x="2" y="3"/>
                    </a:moveTo>
                    <a:lnTo>
                      <a:pt x="3" y="0"/>
                    </a:lnTo>
                    <a:lnTo>
                      <a:pt x="2" y="0"/>
                    </a:lnTo>
                    <a:lnTo>
                      <a:pt x="0" y="1"/>
                    </a:lnTo>
                    <a:lnTo>
                      <a:pt x="2" y="3"/>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0" name="Freeform 697">
                <a:extLst>
                  <a:ext uri="{FF2B5EF4-FFF2-40B4-BE49-F238E27FC236}">
                    <a16:creationId xmlns:a16="http://schemas.microsoft.com/office/drawing/2014/main" id="{EE66CE1F-DCC1-48BC-9902-76B614885019}"/>
                  </a:ext>
                </a:extLst>
              </p:cNvPr>
              <p:cNvSpPr>
                <a:spLocks/>
              </p:cNvSpPr>
              <p:nvPr/>
            </p:nvSpPr>
            <p:spPr bwMode="auto">
              <a:xfrm>
                <a:off x="4841" y="1253"/>
                <a:ext cx="7" cy="6"/>
              </a:xfrm>
              <a:custGeom>
                <a:avLst/>
                <a:gdLst>
                  <a:gd name="T0" fmla="*/ 7 w 7"/>
                  <a:gd name="T1" fmla="*/ 6 h 6"/>
                  <a:gd name="T2" fmla="*/ 7 w 7"/>
                  <a:gd name="T3" fmla="*/ 0 h 6"/>
                  <a:gd name="T4" fmla="*/ 0 w 7"/>
                  <a:gd name="T5" fmla="*/ 5 h 6"/>
                  <a:gd name="T6" fmla="*/ 0 w 7"/>
                  <a:gd name="T7" fmla="*/ 6 h 6"/>
                  <a:gd name="T8" fmla="*/ 3 w 7"/>
                  <a:gd name="T9" fmla="*/ 5 h 6"/>
                  <a:gd name="T10" fmla="*/ 7 w 7"/>
                  <a:gd name="T11" fmla="*/ 6 h 6"/>
                </a:gdLst>
                <a:ahLst/>
                <a:cxnLst>
                  <a:cxn ang="0">
                    <a:pos x="T0" y="T1"/>
                  </a:cxn>
                  <a:cxn ang="0">
                    <a:pos x="T2" y="T3"/>
                  </a:cxn>
                  <a:cxn ang="0">
                    <a:pos x="T4" y="T5"/>
                  </a:cxn>
                  <a:cxn ang="0">
                    <a:pos x="T6" y="T7"/>
                  </a:cxn>
                  <a:cxn ang="0">
                    <a:pos x="T8" y="T9"/>
                  </a:cxn>
                  <a:cxn ang="0">
                    <a:pos x="T10" y="T11"/>
                  </a:cxn>
                </a:cxnLst>
                <a:rect l="0" t="0" r="r" b="b"/>
                <a:pathLst>
                  <a:path w="7" h="6">
                    <a:moveTo>
                      <a:pt x="7" y="6"/>
                    </a:moveTo>
                    <a:lnTo>
                      <a:pt x="7" y="0"/>
                    </a:lnTo>
                    <a:lnTo>
                      <a:pt x="0" y="5"/>
                    </a:lnTo>
                    <a:lnTo>
                      <a:pt x="0" y="6"/>
                    </a:lnTo>
                    <a:lnTo>
                      <a:pt x="3" y="5"/>
                    </a:lnTo>
                    <a:lnTo>
                      <a:pt x="7" y="6"/>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1" name="Freeform 698">
                <a:extLst>
                  <a:ext uri="{FF2B5EF4-FFF2-40B4-BE49-F238E27FC236}">
                    <a16:creationId xmlns:a16="http://schemas.microsoft.com/office/drawing/2014/main" id="{36875BBE-62D5-4AEF-87D7-35822C1BB59F}"/>
                  </a:ext>
                </a:extLst>
              </p:cNvPr>
              <p:cNvSpPr>
                <a:spLocks/>
              </p:cNvSpPr>
              <p:nvPr/>
            </p:nvSpPr>
            <p:spPr bwMode="auto">
              <a:xfrm>
                <a:off x="4843" y="1240"/>
                <a:ext cx="8" cy="10"/>
              </a:xfrm>
              <a:custGeom>
                <a:avLst/>
                <a:gdLst>
                  <a:gd name="T0" fmla="*/ 8 w 8"/>
                  <a:gd name="T1" fmla="*/ 3 h 10"/>
                  <a:gd name="T2" fmla="*/ 6 w 8"/>
                  <a:gd name="T3" fmla="*/ 0 h 10"/>
                  <a:gd name="T4" fmla="*/ 5 w 8"/>
                  <a:gd name="T5" fmla="*/ 0 h 10"/>
                  <a:gd name="T6" fmla="*/ 5 w 8"/>
                  <a:gd name="T7" fmla="*/ 2 h 10"/>
                  <a:gd name="T8" fmla="*/ 3 w 8"/>
                  <a:gd name="T9" fmla="*/ 3 h 10"/>
                  <a:gd name="T10" fmla="*/ 0 w 8"/>
                  <a:gd name="T11" fmla="*/ 3 h 10"/>
                  <a:gd name="T12" fmla="*/ 0 w 8"/>
                  <a:gd name="T13" fmla="*/ 7 h 10"/>
                  <a:gd name="T14" fmla="*/ 0 w 8"/>
                  <a:gd name="T15" fmla="*/ 8 h 10"/>
                  <a:gd name="T16" fmla="*/ 5 w 8"/>
                  <a:gd name="T17" fmla="*/ 5 h 10"/>
                  <a:gd name="T18" fmla="*/ 6 w 8"/>
                  <a:gd name="T19" fmla="*/ 5 h 10"/>
                  <a:gd name="T20" fmla="*/ 3 w 8"/>
                  <a:gd name="T21" fmla="*/ 8 h 10"/>
                  <a:gd name="T22" fmla="*/ 5 w 8"/>
                  <a:gd name="T23" fmla="*/ 10 h 10"/>
                  <a:gd name="T24" fmla="*/ 8 w 8"/>
                  <a:gd name="T25" fmla="*/ 8 h 10"/>
                  <a:gd name="T26" fmla="*/ 8 w 8"/>
                  <a:gd name="T27" fmla="*/ 3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10">
                    <a:moveTo>
                      <a:pt x="8" y="3"/>
                    </a:moveTo>
                    <a:lnTo>
                      <a:pt x="6" y="0"/>
                    </a:lnTo>
                    <a:lnTo>
                      <a:pt x="5" y="0"/>
                    </a:lnTo>
                    <a:lnTo>
                      <a:pt x="5" y="2"/>
                    </a:lnTo>
                    <a:lnTo>
                      <a:pt x="3" y="3"/>
                    </a:lnTo>
                    <a:lnTo>
                      <a:pt x="0" y="3"/>
                    </a:lnTo>
                    <a:lnTo>
                      <a:pt x="0" y="7"/>
                    </a:lnTo>
                    <a:lnTo>
                      <a:pt x="0" y="8"/>
                    </a:lnTo>
                    <a:lnTo>
                      <a:pt x="5" y="5"/>
                    </a:lnTo>
                    <a:lnTo>
                      <a:pt x="6" y="5"/>
                    </a:lnTo>
                    <a:lnTo>
                      <a:pt x="3" y="8"/>
                    </a:lnTo>
                    <a:lnTo>
                      <a:pt x="5" y="10"/>
                    </a:lnTo>
                    <a:lnTo>
                      <a:pt x="8" y="8"/>
                    </a:lnTo>
                    <a:lnTo>
                      <a:pt x="8" y="3"/>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2" name="Freeform 699">
                <a:extLst>
                  <a:ext uri="{FF2B5EF4-FFF2-40B4-BE49-F238E27FC236}">
                    <a16:creationId xmlns:a16="http://schemas.microsoft.com/office/drawing/2014/main" id="{77236416-E88E-4B60-A255-88B162D80384}"/>
                  </a:ext>
                </a:extLst>
              </p:cNvPr>
              <p:cNvSpPr>
                <a:spLocks/>
              </p:cNvSpPr>
              <p:nvPr/>
            </p:nvSpPr>
            <p:spPr bwMode="auto">
              <a:xfrm>
                <a:off x="4860" y="1239"/>
                <a:ext cx="5" cy="3"/>
              </a:xfrm>
              <a:custGeom>
                <a:avLst/>
                <a:gdLst>
                  <a:gd name="T0" fmla="*/ 5 w 5"/>
                  <a:gd name="T1" fmla="*/ 1 h 3"/>
                  <a:gd name="T2" fmla="*/ 2 w 5"/>
                  <a:gd name="T3" fmla="*/ 0 h 3"/>
                  <a:gd name="T4" fmla="*/ 0 w 5"/>
                  <a:gd name="T5" fmla="*/ 0 h 3"/>
                  <a:gd name="T6" fmla="*/ 2 w 5"/>
                  <a:gd name="T7" fmla="*/ 1 h 3"/>
                  <a:gd name="T8" fmla="*/ 5 w 5"/>
                  <a:gd name="T9" fmla="*/ 3 h 3"/>
                  <a:gd name="T10" fmla="*/ 5 w 5"/>
                  <a:gd name="T11" fmla="*/ 1 h 3"/>
                </a:gdLst>
                <a:ahLst/>
                <a:cxnLst>
                  <a:cxn ang="0">
                    <a:pos x="T0" y="T1"/>
                  </a:cxn>
                  <a:cxn ang="0">
                    <a:pos x="T2" y="T3"/>
                  </a:cxn>
                  <a:cxn ang="0">
                    <a:pos x="T4" y="T5"/>
                  </a:cxn>
                  <a:cxn ang="0">
                    <a:pos x="T6" y="T7"/>
                  </a:cxn>
                  <a:cxn ang="0">
                    <a:pos x="T8" y="T9"/>
                  </a:cxn>
                  <a:cxn ang="0">
                    <a:pos x="T10" y="T11"/>
                  </a:cxn>
                </a:cxnLst>
                <a:rect l="0" t="0" r="r" b="b"/>
                <a:pathLst>
                  <a:path w="5" h="3">
                    <a:moveTo>
                      <a:pt x="5" y="1"/>
                    </a:moveTo>
                    <a:lnTo>
                      <a:pt x="2" y="0"/>
                    </a:lnTo>
                    <a:lnTo>
                      <a:pt x="0" y="0"/>
                    </a:lnTo>
                    <a:lnTo>
                      <a:pt x="2" y="1"/>
                    </a:lnTo>
                    <a:lnTo>
                      <a:pt x="5" y="3"/>
                    </a:lnTo>
                    <a:lnTo>
                      <a:pt x="5" y="1"/>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3" name="Freeform 700">
                <a:extLst>
                  <a:ext uri="{FF2B5EF4-FFF2-40B4-BE49-F238E27FC236}">
                    <a16:creationId xmlns:a16="http://schemas.microsoft.com/office/drawing/2014/main" id="{5BA0A2C1-8A7D-4983-8170-D0635DD1391E}"/>
                  </a:ext>
                </a:extLst>
              </p:cNvPr>
              <p:cNvSpPr>
                <a:spLocks/>
              </p:cNvSpPr>
              <p:nvPr/>
            </p:nvSpPr>
            <p:spPr bwMode="auto">
              <a:xfrm>
                <a:off x="4824" y="1310"/>
                <a:ext cx="3" cy="7"/>
              </a:xfrm>
              <a:custGeom>
                <a:avLst/>
                <a:gdLst>
                  <a:gd name="T0" fmla="*/ 0 w 3"/>
                  <a:gd name="T1" fmla="*/ 4 h 7"/>
                  <a:gd name="T2" fmla="*/ 1 w 3"/>
                  <a:gd name="T3" fmla="*/ 7 h 7"/>
                  <a:gd name="T4" fmla="*/ 3 w 3"/>
                  <a:gd name="T5" fmla="*/ 4 h 7"/>
                  <a:gd name="T6" fmla="*/ 3 w 3"/>
                  <a:gd name="T7" fmla="*/ 0 h 7"/>
                  <a:gd name="T8" fmla="*/ 0 w 3"/>
                  <a:gd name="T9" fmla="*/ 4 h 7"/>
                </a:gdLst>
                <a:ahLst/>
                <a:cxnLst>
                  <a:cxn ang="0">
                    <a:pos x="T0" y="T1"/>
                  </a:cxn>
                  <a:cxn ang="0">
                    <a:pos x="T2" y="T3"/>
                  </a:cxn>
                  <a:cxn ang="0">
                    <a:pos x="T4" y="T5"/>
                  </a:cxn>
                  <a:cxn ang="0">
                    <a:pos x="T6" y="T7"/>
                  </a:cxn>
                  <a:cxn ang="0">
                    <a:pos x="T8" y="T9"/>
                  </a:cxn>
                </a:cxnLst>
                <a:rect l="0" t="0" r="r" b="b"/>
                <a:pathLst>
                  <a:path w="3" h="7">
                    <a:moveTo>
                      <a:pt x="0" y="4"/>
                    </a:moveTo>
                    <a:lnTo>
                      <a:pt x="1" y="7"/>
                    </a:lnTo>
                    <a:lnTo>
                      <a:pt x="3" y="4"/>
                    </a:lnTo>
                    <a:lnTo>
                      <a:pt x="3" y="0"/>
                    </a:lnTo>
                    <a:lnTo>
                      <a:pt x="0" y="4"/>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4" name="Freeform 701">
                <a:extLst>
                  <a:ext uri="{FF2B5EF4-FFF2-40B4-BE49-F238E27FC236}">
                    <a16:creationId xmlns:a16="http://schemas.microsoft.com/office/drawing/2014/main" id="{ED2F8D93-18C9-4FD5-A1A9-BB66041C5181}"/>
                  </a:ext>
                </a:extLst>
              </p:cNvPr>
              <p:cNvSpPr>
                <a:spLocks/>
              </p:cNvSpPr>
              <p:nvPr/>
            </p:nvSpPr>
            <p:spPr bwMode="auto">
              <a:xfrm>
                <a:off x="4825" y="1317"/>
                <a:ext cx="5" cy="3"/>
              </a:xfrm>
              <a:custGeom>
                <a:avLst/>
                <a:gdLst>
                  <a:gd name="T0" fmla="*/ 2 w 5"/>
                  <a:gd name="T1" fmla="*/ 3 h 3"/>
                  <a:gd name="T2" fmla="*/ 5 w 5"/>
                  <a:gd name="T3" fmla="*/ 1 h 3"/>
                  <a:gd name="T4" fmla="*/ 2 w 5"/>
                  <a:gd name="T5" fmla="*/ 0 h 3"/>
                  <a:gd name="T6" fmla="*/ 0 w 5"/>
                  <a:gd name="T7" fmla="*/ 1 h 3"/>
                  <a:gd name="T8" fmla="*/ 2 w 5"/>
                  <a:gd name="T9" fmla="*/ 3 h 3"/>
                </a:gdLst>
                <a:ahLst/>
                <a:cxnLst>
                  <a:cxn ang="0">
                    <a:pos x="T0" y="T1"/>
                  </a:cxn>
                  <a:cxn ang="0">
                    <a:pos x="T2" y="T3"/>
                  </a:cxn>
                  <a:cxn ang="0">
                    <a:pos x="T4" y="T5"/>
                  </a:cxn>
                  <a:cxn ang="0">
                    <a:pos x="T6" y="T7"/>
                  </a:cxn>
                  <a:cxn ang="0">
                    <a:pos x="T8" y="T9"/>
                  </a:cxn>
                </a:cxnLst>
                <a:rect l="0" t="0" r="r" b="b"/>
                <a:pathLst>
                  <a:path w="5" h="3">
                    <a:moveTo>
                      <a:pt x="2" y="3"/>
                    </a:moveTo>
                    <a:lnTo>
                      <a:pt x="5" y="1"/>
                    </a:lnTo>
                    <a:lnTo>
                      <a:pt x="2" y="0"/>
                    </a:lnTo>
                    <a:lnTo>
                      <a:pt x="0" y="1"/>
                    </a:lnTo>
                    <a:lnTo>
                      <a:pt x="2" y="3"/>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5" name="Freeform 702">
                <a:extLst>
                  <a:ext uri="{FF2B5EF4-FFF2-40B4-BE49-F238E27FC236}">
                    <a16:creationId xmlns:a16="http://schemas.microsoft.com/office/drawing/2014/main" id="{46857822-AC96-4251-8AEB-952FA3985234}"/>
                  </a:ext>
                </a:extLst>
              </p:cNvPr>
              <p:cNvSpPr>
                <a:spLocks/>
              </p:cNvSpPr>
              <p:nvPr/>
            </p:nvSpPr>
            <p:spPr bwMode="auto">
              <a:xfrm>
                <a:off x="4830" y="1261"/>
                <a:ext cx="3" cy="3"/>
              </a:xfrm>
              <a:custGeom>
                <a:avLst/>
                <a:gdLst>
                  <a:gd name="T0" fmla="*/ 2 w 3"/>
                  <a:gd name="T1" fmla="*/ 3 h 3"/>
                  <a:gd name="T2" fmla="*/ 3 w 3"/>
                  <a:gd name="T3" fmla="*/ 2 h 3"/>
                  <a:gd name="T4" fmla="*/ 2 w 3"/>
                  <a:gd name="T5" fmla="*/ 0 h 3"/>
                  <a:gd name="T6" fmla="*/ 0 w 3"/>
                  <a:gd name="T7" fmla="*/ 2 h 3"/>
                  <a:gd name="T8" fmla="*/ 2 w 3"/>
                  <a:gd name="T9" fmla="*/ 3 h 3"/>
                </a:gdLst>
                <a:ahLst/>
                <a:cxnLst>
                  <a:cxn ang="0">
                    <a:pos x="T0" y="T1"/>
                  </a:cxn>
                  <a:cxn ang="0">
                    <a:pos x="T2" y="T3"/>
                  </a:cxn>
                  <a:cxn ang="0">
                    <a:pos x="T4" y="T5"/>
                  </a:cxn>
                  <a:cxn ang="0">
                    <a:pos x="T6" y="T7"/>
                  </a:cxn>
                  <a:cxn ang="0">
                    <a:pos x="T8" y="T9"/>
                  </a:cxn>
                </a:cxnLst>
                <a:rect l="0" t="0" r="r" b="b"/>
                <a:pathLst>
                  <a:path w="3" h="3">
                    <a:moveTo>
                      <a:pt x="2" y="3"/>
                    </a:moveTo>
                    <a:lnTo>
                      <a:pt x="3" y="2"/>
                    </a:lnTo>
                    <a:lnTo>
                      <a:pt x="2" y="0"/>
                    </a:lnTo>
                    <a:lnTo>
                      <a:pt x="0" y="2"/>
                    </a:lnTo>
                    <a:lnTo>
                      <a:pt x="2" y="3"/>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6" name="Freeform 703">
                <a:extLst>
                  <a:ext uri="{FF2B5EF4-FFF2-40B4-BE49-F238E27FC236}">
                    <a16:creationId xmlns:a16="http://schemas.microsoft.com/office/drawing/2014/main" id="{37B46D78-E714-4004-9FA1-61CD7509DA4C}"/>
                  </a:ext>
                </a:extLst>
              </p:cNvPr>
              <p:cNvSpPr>
                <a:spLocks/>
              </p:cNvSpPr>
              <p:nvPr/>
            </p:nvSpPr>
            <p:spPr bwMode="auto">
              <a:xfrm>
                <a:off x="4824" y="1274"/>
                <a:ext cx="1" cy="3"/>
              </a:xfrm>
              <a:custGeom>
                <a:avLst/>
                <a:gdLst>
                  <a:gd name="T0" fmla="*/ 1 w 1"/>
                  <a:gd name="T1" fmla="*/ 0 h 3"/>
                  <a:gd name="T2" fmla="*/ 0 w 1"/>
                  <a:gd name="T3" fmla="*/ 1 h 3"/>
                  <a:gd name="T4" fmla="*/ 1 w 1"/>
                  <a:gd name="T5" fmla="*/ 3 h 3"/>
                  <a:gd name="T6" fmla="*/ 1 w 1"/>
                  <a:gd name="T7" fmla="*/ 1 h 3"/>
                  <a:gd name="T8" fmla="*/ 1 w 1"/>
                  <a:gd name="T9" fmla="*/ 0 h 3"/>
                </a:gdLst>
                <a:ahLst/>
                <a:cxnLst>
                  <a:cxn ang="0">
                    <a:pos x="T0" y="T1"/>
                  </a:cxn>
                  <a:cxn ang="0">
                    <a:pos x="T2" y="T3"/>
                  </a:cxn>
                  <a:cxn ang="0">
                    <a:pos x="T4" y="T5"/>
                  </a:cxn>
                  <a:cxn ang="0">
                    <a:pos x="T6" y="T7"/>
                  </a:cxn>
                  <a:cxn ang="0">
                    <a:pos x="T8" y="T9"/>
                  </a:cxn>
                </a:cxnLst>
                <a:rect l="0" t="0" r="r" b="b"/>
                <a:pathLst>
                  <a:path w="1" h="3">
                    <a:moveTo>
                      <a:pt x="1" y="0"/>
                    </a:moveTo>
                    <a:lnTo>
                      <a:pt x="0" y="1"/>
                    </a:lnTo>
                    <a:lnTo>
                      <a:pt x="1" y="3"/>
                    </a:lnTo>
                    <a:lnTo>
                      <a:pt x="1" y="1"/>
                    </a:lnTo>
                    <a:lnTo>
                      <a:pt x="1"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7" name="Freeform 704">
                <a:extLst>
                  <a:ext uri="{FF2B5EF4-FFF2-40B4-BE49-F238E27FC236}">
                    <a16:creationId xmlns:a16="http://schemas.microsoft.com/office/drawing/2014/main" id="{13D84A25-1EBE-4844-960A-A934CE596CEE}"/>
                  </a:ext>
                </a:extLst>
              </p:cNvPr>
              <p:cNvSpPr>
                <a:spLocks/>
              </p:cNvSpPr>
              <p:nvPr/>
            </p:nvSpPr>
            <p:spPr bwMode="auto">
              <a:xfrm>
                <a:off x="4835" y="1258"/>
                <a:ext cx="5" cy="6"/>
              </a:xfrm>
              <a:custGeom>
                <a:avLst/>
                <a:gdLst>
                  <a:gd name="T0" fmla="*/ 0 w 5"/>
                  <a:gd name="T1" fmla="*/ 6 h 6"/>
                  <a:gd name="T2" fmla="*/ 5 w 5"/>
                  <a:gd name="T3" fmla="*/ 3 h 6"/>
                  <a:gd name="T4" fmla="*/ 5 w 5"/>
                  <a:gd name="T5" fmla="*/ 0 h 6"/>
                  <a:gd name="T6" fmla="*/ 0 w 5"/>
                  <a:gd name="T7" fmla="*/ 1 h 6"/>
                  <a:gd name="T8" fmla="*/ 0 w 5"/>
                  <a:gd name="T9" fmla="*/ 6 h 6"/>
                </a:gdLst>
                <a:ahLst/>
                <a:cxnLst>
                  <a:cxn ang="0">
                    <a:pos x="T0" y="T1"/>
                  </a:cxn>
                  <a:cxn ang="0">
                    <a:pos x="T2" y="T3"/>
                  </a:cxn>
                  <a:cxn ang="0">
                    <a:pos x="T4" y="T5"/>
                  </a:cxn>
                  <a:cxn ang="0">
                    <a:pos x="T6" y="T7"/>
                  </a:cxn>
                  <a:cxn ang="0">
                    <a:pos x="T8" y="T9"/>
                  </a:cxn>
                </a:cxnLst>
                <a:rect l="0" t="0" r="r" b="b"/>
                <a:pathLst>
                  <a:path w="5" h="6">
                    <a:moveTo>
                      <a:pt x="0" y="6"/>
                    </a:moveTo>
                    <a:lnTo>
                      <a:pt x="5" y="3"/>
                    </a:lnTo>
                    <a:lnTo>
                      <a:pt x="5" y="0"/>
                    </a:lnTo>
                    <a:lnTo>
                      <a:pt x="0" y="1"/>
                    </a:lnTo>
                    <a:lnTo>
                      <a:pt x="0" y="6"/>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8" name="Freeform 705">
                <a:extLst>
                  <a:ext uri="{FF2B5EF4-FFF2-40B4-BE49-F238E27FC236}">
                    <a16:creationId xmlns:a16="http://schemas.microsoft.com/office/drawing/2014/main" id="{269D54A7-BD93-4472-B41D-91A763E39B14}"/>
                  </a:ext>
                </a:extLst>
              </p:cNvPr>
              <p:cNvSpPr>
                <a:spLocks/>
              </p:cNvSpPr>
              <p:nvPr/>
            </p:nvSpPr>
            <p:spPr bwMode="auto">
              <a:xfrm>
                <a:off x="4895" y="1200"/>
                <a:ext cx="5" cy="8"/>
              </a:xfrm>
              <a:custGeom>
                <a:avLst/>
                <a:gdLst>
                  <a:gd name="T0" fmla="*/ 5 w 5"/>
                  <a:gd name="T1" fmla="*/ 8 h 8"/>
                  <a:gd name="T2" fmla="*/ 5 w 5"/>
                  <a:gd name="T3" fmla="*/ 7 h 8"/>
                  <a:gd name="T4" fmla="*/ 2 w 5"/>
                  <a:gd name="T5" fmla="*/ 4 h 8"/>
                  <a:gd name="T6" fmla="*/ 2 w 5"/>
                  <a:gd name="T7" fmla="*/ 0 h 8"/>
                  <a:gd name="T8" fmla="*/ 0 w 5"/>
                  <a:gd name="T9" fmla="*/ 2 h 8"/>
                  <a:gd name="T10" fmla="*/ 0 w 5"/>
                  <a:gd name="T11" fmla="*/ 5 h 8"/>
                  <a:gd name="T12" fmla="*/ 0 w 5"/>
                  <a:gd name="T13" fmla="*/ 8 h 8"/>
                  <a:gd name="T14" fmla="*/ 4 w 5"/>
                  <a:gd name="T15" fmla="*/ 8 h 8"/>
                  <a:gd name="T16" fmla="*/ 5 w 5"/>
                  <a:gd name="T1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8">
                    <a:moveTo>
                      <a:pt x="5" y="8"/>
                    </a:moveTo>
                    <a:lnTo>
                      <a:pt x="5" y="7"/>
                    </a:lnTo>
                    <a:lnTo>
                      <a:pt x="2" y="4"/>
                    </a:lnTo>
                    <a:lnTo>
                      <a:pt x="2" y="0"/>
                    </a:lnTo>
                    <a:lnTo>
                      <a:pt x="0" y="2"/>
                    </a:lnTo>
                    <a:lnTo>
                      <a:pt x="0" y="5"/>
                    </a:lnTo>
                    <a:lnTo>
                      <a:pt x="0" y="8"/>
                    </a:lnTo>
                    <a:lnTo>
                      <a:pt x="4" y="8"/>
                    </a:lnTo>
                    <a:lnTo>
                      <a:pt x="5" y="8"/>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9" name="Freeform 706">
                <a:extLst>
                  <a:ext uri="{FF2B5EF4-FFF2-40B4-BE49-F238E27FC236}">
                    <a16:creationId xmlns:a16="http://schemas.microsoft.com/office/drawing/2014/main" id="{9D8D0583-3863-49D7-8CB4-5CC2859F1474}"/>
                  </a:ext>
                </a:extLst>
              </p:cNvPr>
              <p:cNvSpPr>
                <a:spLocks/>
              </p:cNvSpPr>
              <p:nvPr/>
            </p:nvSpPr>
            <p:spPr bwMode="auto">
              <a:xfrm>
                <a:off x="4886" y="1208"/>
                <a:ext cx="9" cy="8"/>
              </a:xfrm>
              <a:custGeom>
                <a:avLst/>
                <a:gdLst>
                  <a:gd name="T0" fmla="*/ 8 w 9"/>
                  <a:gd name="T1" fmla="*/ 2 h 8"/>
                  <a:gd name="T2" fmla="*/ 6 w 9"/>
                  <a:gd name="T3" fmla="*/ 2 h 8"/>
                  <a:gd name="T4" fmla="*/ 5 w 9"/>
                  <a:gd name="T5" fmla="*/ 0 h 8"/>
                  <a:gd name="T6" fmla="*/ 0 w 9"/>
                  <a:gd name="T7" fmla="*/ 4 h 8"/>
                  <a:gd name="T8" fmla="*/ 5 w 9"/>
                  <a:gd name="T9" fmla="*/ 8 h 8"/>
                  <a:gd name="T10" fmla="*/ 6 w 9"/>
                  <a:gd name="T11" fmla="*/ 8 h 8"/>
                  <a:gd name="T12" fmla="*/ 6 w 9"/>
                  <a:gd name="T13" fmla="*/ 7 h 8"/>
                  <a:gd name="T14" fmla="*/ 6 w 9"/>
                  <a:gd name="T15" fmla="*/ 4 h 8"/>
                  <a:gd name="T16" fmla="*/ 9 w 9"/>
                  <a:gd name="T17" fmla="*/ 2 h 8"/>
                  <a:gd name="T18" fmla="*/ 8 w 9"/>
                  <a:gd name="T19"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8">
                    <a:moveTo>
                      <a:pt x="8" y="2"/>
                    </a:moveTo>
                    <a:lnTo>
                      <a:pt x="6" y="2"/>
                    </a:lnTo>
                    <a:lnTo>
                      <a:pt x="5" y="0"/>
                    </a:lnTo>
                    <a:lnTo>
                      <a:pt x="0" y="4"/>
                    </a:lnTo>
                    <a:lnTo>
                      <a:pt x="5" y="8"/>
                    </a:lnTo>
                    <a:lnTo>
                      <a:pt x="6" y="8"/>
                    </a:lnTo>
                    <a:lnTo>
                      <a:pt x="6" y="7"/>
                    </a:lnTo>
                    <a:lnTo>
                      <a:pt x="6" y="4"/>
                    </a:lnTo>
                    <a:lnTo>
                      <a:pt x="9" y="2"/>
                    </a:lnTo>
                    <a:lnTo>
                      <a:pt x="8" y="2"/>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0" name="Freeform 707">
                <a:extLst>
                  <a:ext uri="{FF2B5EF4-FFF2-40B4-BE49-F238E27FC236}">
                    <a16:creationId xmlns:a16="http://schemas.microsoft.com/office/drawing/2014/main" id="{1FE7675A-F2E7-4091-BBA4-ACD7F4363AE9}"/>
                  </a:ext>
                </a:extLst>
              </p:cNvPr>
              <p:cNvSpPr>
                <a:spLocks/>
              </p:cNvSpPr>
              <p:nvPr/>
            </p:nvSpPr>
            <p:spPr bwMode="auto">
              <a:xfrm>
                <a:off x="4919" y="1184"/>
                <a:ext cx="15" cy="10"/>
              </a:xfrm>
              <a:custGeom>
                <a:avLst/>
                <a:gdLst>
                  <a:gd name="T0" fmla="*/ 8 w 15"/>
                  <a:gd name="T1" fmla="*/ 4 h 10"/>
                  <a:gd name="T2" fmla="*/ 7 w 15"/>
                  <a:gd name="T3" fmla="*/ 7 h 10"/>
                  <a:gd name="T4" fmla="*/ 5 w 15"/>
                  <a:gd name="T5" fmla="*/ 5 h 10"/>
                  <a:gd name="T6" fmla="*/ 3 w 15"/>
                  <a:gd name="T7" fmla="*/ 7 h 10"/>
                  <a:gd name="T8" fmla="*/ 0 w 15"/>
                  <a:gd name="T9" fmla="*/ 7 h 10"/>
                  <a:gd name="T10" fmla="*/ 2 w 15"/>
                  <a:gd name="T11" fmla="*/ 8 h 10"/>
                  <a:gd name="T12" fmla="*/ 5 w 15"/>
                  <a:gd name="T13" fmla="*/ 10 h 10"/>
                  <a:gd name="T14" fmla="*/ 8 w 15"/>
                  <a:gd name="T15" fmla="*/ 10 h 10"/>
                  <a:gd name="T16" fmla="*/ 15 w 15"/>
                  <a:gd name="T17" fmla="*/ 2 h 10"/>
                  <a:gd name="T18" fmla="*/ 15 w 15"/>
                  <a:gd name="T19" fmla="*/ 0 h 10"/>
                  <a:gd name="T20" fmla="*/ 10 w 15"/>
                  <a:gd name="T21" fmla="*/ 5 h 10"/>
                  <a:gd name="T22" fmla="*/ 8 w 15"/>
                  <a:gd name="T23" fmla="*/ 4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 h="10">
                    <a:moveTo>
                      <a:pt x="8" y="4"/>
                    </a:moveTo>
                    <a:lnTo>
                      <a:pt x="7" y="7"/>
                    </a:lnTo>
                    <a:lnTo>
                      <a:pt x="5" y="5"/>
                    </a:lnTo>
                    <a:lnTo>
                      <a:pt x="3" y="7"/>
                    </a:lnTo>
                    <a:lnTo>
                      <a:pt x="0" y="7"/>
                    </a:lnTo>
                    <a:lnTo>
                      <a:pt x="2" y="8"/>
                    </a:lnTo>
                    <a:lnTo>
                      <a:pt x="5" y="10"/>
                    </a:lnTo>
                    <a:lnTo>
                      <a:pt x="8" y="10"/>
                    </a:lnTo>
                    <a:lnTo>
                      <a:pt x="15" y="2"/>
                    </a:lnTo>
                    <a:lnTo>
                      <a:pt x="15" y="0"/>
                    </a:lnTo>
                    <a:lnTo>
                      <a:pt x="10" y="5"/>
                    </a:lnTo>
                    <a:lnTo>
                      <a:pt x="8" y="4"/>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1" name="Freeform 708">
                <a:extLst>
                  <a:ext uri="{FF2B5EF4-FFF2-40B4-BE49-F238E27FC236}">
                    <a16:creationId xmlns:a16="http://schemas.microsoft.com/office/drawing/2014/main" id="{49F2C037-4DA6-4A8E-9947-F701ED1F6AE6}"/>
                  </a:ext>
                </a:extLst>
              </p:cNvPr>
              <p:cNvSpPr>
                <a:spLocks/>
              </p:cNvSpPr>
              <p:nvPr/>
            </p:nvSpPr>
            <p:spPr bwMode="auto">
              <a:xfrm>
                <a:off x="4924" y="1197"/>
                <a:ext cx="6" cy="5"/>
              </a:xfrm>
              <a:custGeom>
                <a:avLst/>
                <a:gdLst>
                  <a:gd name="T0" fmla="*/ 2 w 6"/>
                  <a:gd name="T1" fmla="*/ 0 h 5"/>
                  <a:gd name="T2" fmla="*/ 0 w 6"/>
                  <a:gd name="T3" fmla="*/ 2 h 5"/>
                  <a:gd name="T4" fmla="*/ 2 w 6"/>
                  <a:gd name="T5" fmla="*/ 3 h 5"/>
                  <a:gd name="T6" fmla="*/ 5 w 6"/>
                  <a:gd name="T7" fmla="*/ 5 h 5"/>
                  <a:gd name="T8" fmla="*/ 6 w 6"/>
                  <a:gd name="T9" fmla="*/ 2 h 5"/>
                  <a:gd name="T10" fmla="*/ 5 w 6"/>
                  <a:gd name="T11" fmla="*/ 0 h 5"/>
                  <a:gd name="T12" fmla="*/ 2 w 6"/>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6" h="5">
                    <a:moveTo>
                      <a:pt x="2" y="0"/>
                    </a:moveTo>
                    <a:lnTo>
                      <a:pt x="0" y="2"/>
                    </a:lnTo>
                    <a:lnTo>
                      <a:pt x="2" y="3"/>
                    </a:lnTo>
                    <a:lnTo>
                      <a:pt x="5" y="5"/>
                    </a:lnTo>
                    <a:lnTo>
                      <a:pt x="6" y="2"/>
                    </a:lnTo>
                    <a:lnTo>
                      <a:pt x="5" y="0"/>
                    </a:lnTo>
                    <a:lnTo>
                      <a:pt x="2"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2" name="Freeform 709">
                <a:extLst>
                  <a:ext uri="{FF2B5EF4-FFF2-40B4-BE49-F238E27FC236}">
                    <a16:creationId xmlns:a16="http://schemas.microsoft.com/office/drawing/2014/main" id="{4BA03368-227A-4837-8514-47A6AB75AB53}"/>
                  </a:ext>
                </a:extLst>
              </p:cNvPr>
              <p:cNvSpPr>
                <a:spLocks/>
              </p:cNvSpPr>
              <p:nvPr/>
            </p:nvSpPr>
            <p:spPr bwMode="auto">
              <a:xfrm>
                <a:off x="4879" y="1216"/>
                <a:ext cx="10" cy="8"/>
              </a:xfrm>
              <a:custGeom>
                <a:avLst/>
                <a:gdLst>
                  <a:gd name="T0" fmla="*/ 8 w 10"/>
                  <a:gd name="T1" fmla="*/ 0 h 8"/>
                  <a:gd name="T2" fmla="*/ 7 w 10"/>
                  <a:gd name="T3" fmla="*/ 2 h 8"/>
                  <a:gd name="T4" fmla="*/ 4 w 10"/>
                  <a:gd name="T5" fmla="*/ 2 h 8"/>
                  <a:gd name="T6" fmla="*/ 4 w 10"/>
                  <a:gd name="T7" fmla="*/ 5 h 8"/>
                  <a:gd name="T8" fmla="*/ 0 w 10"/>
                  <a:gd name="T9" fmla="*/ 5 h 8"/>
                  <a:gd name="T10" fmla="*/ 2 w 10"/>
                  <a:gd name="T11" fmla="*/ 8 h 8"/>
                  <a:gd name="T12" fmla="*/ 5 w 10"/>
                  <a:gd name="T13" fmla="*/ 7 h 8"/>
                  <a:gd name="T14" fmla="*/ 8 w 10"/>
                  <a:gd name="T15" fmla="*/ 7 h 8"/>
                  <a:gd name="T16" fmla="*/ 8 w 10"/>
                  <a:gd name="T17" fmla="*/ 5 h 8"/>
                  <a:gd name="T18" fmla="*/ 10 w 10"/>
                  <a:gd name="T19" fmla="*/ 2 h 8"/>
                  <a:gd name="T20" fmla="*/ 8 w 10"/>
                  <a:gd name="T21"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8">
                    <a:moveTo>
                      <a:pt x="8" y="0"/>
                    </a:moveTo>
                    <a:lnTo>
                      <a:pt x="7" y="2"/>
                    </a:lnTo>
                    <a:lnTo>
                      <a:pt x="4" y="2"/>
                    </a:lnTo>
                    <a:lnTo>
                      <a:pt x="4" y="5"/>
                    </a:lnTo>
                    <a:lnTo>
                      <a:pt x="0" y="5"/>
                    </a:lnTo>
                    <a:lnTo>
                      <a:pt x="2" y="8"/>
                    </a:lnTo>
                    <a:lnTo>
                      <a:pt x="5" y="7"/>
                    </a:lnTo>
                    <a:lnTo>
                      <a:pt x="8" y="7"/>
                    </a:lnTo>
                    <a:lnTo>
                      <a:pt x="8" y="5"/>
                    </a:lnTo>
                    <a:lnTo>
                      <a:pt x="10" y="2"/>
                    </a:lnTo>
                    <a:lnTo>
                      <a:pt x="8"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3" name="Freeform 710">
                <a:extLst>
                  <a:ext uri="{FF2B5EF4-FFF2-40B4-BE49-F238E27FC236}">
                    <a16:creationId xmlns:a16="http://schemas.microsoft.com/office/drawing/2014/main" id="{707B1100-9148-4FBC-8F3E-873F7AD8A9E8}"/>
                  </a:ext>
                </a:extLst>
              </p:cNvPr>
              <p:cNvSpPr>
                <a:spLocks/>
              </p:cNvSpPr>
              <p:nvPr/>
            </p:nvSpPr>
            <p:spPr bwMode="auto">
              <a:xfrm>
                <a:off x="4903" y="1202"/>
                <a:ext cx="7" cy="10"/>
              </a:xfrm>
              <a:custGeom>
                <a:avLst/>
                <a:gdLst>
                  <a:gd name="T0" fmla="*/ 3 w 7"/>
                  <a:gd name="T1" fmla="*/ 0 h 10"/>
                  <a:gd name="T2" fmla="*/ 0 w 7"/>
                  <a:gd name="T3" fmla="*/ 3 h 10"/>
                  <a:gd name="T4" fmla="*/ 2 w 7"/>
                  <a:gd name="T5" fmla="*/ 8 h 10"/>
                  <a:gd name="T6" fmla="*/ 3 w 7"/>
                  <a:gd name="T7" fmla="*/ 8 h 10"/>
                  <a:gd name="T8" fmla="*/ 5 w 7"/>
                  <a:gd name="T9" fmla="*/ 10 h 10"/>
                  <a:gd name="T10" fmla="*/ 7 w 7"/>
                  <a:gd name="T11" fmla="*/ 8 h 10"/>
                  <a:gd name="T12" fmla="*/ 5 w 7"/>
                  <a:gd name="T13" fmla="*/ 6 h 10"/>
                  <a:gd name="T14" fmla="*/ 5 w 7"/>
                  <a:gd name="T15" fmla="*/ 3 h 10"/>
                  <a:gd name="T16" fmla="*/ 3 w 7"/>
                  <a:gd name="T1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10">
                    <a:moveTo>
                      <a:pt x="3" y="0"/>
                    </a:moveTo>
                    <a:lnTo>
                      <a:pt x="0" y="3"/>
                    </a:lnTo>
                    <a:lnTo>
                      <a:pt x="2" y="8"/>
                    </a:lnTo>
                    <a:lnTo>
                      <a:pt x="3" y="8"/>
                    </a:lnTo>
                    <a:lnTo>
                      <a:pt x="5" y="10"/>
                    </a:lnTo>
                    <a:lnTo>
                      <a:pt x="7" y="8"/>
                    </a:lnTo>
                    <a:lnTo>
                      <a:pt x="5" y="6"/>
                    </a:lnTo>
                    <a:lnTo>
                      <a:pt x="5" y="3"/>
                    </a:lnTo>
                    <a:lnTo>
                      <a:pt x="3"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4" name="Freeform 711">
                <a:extLst>
                  <a:ext uri="{FF2B5EF4-FFF2-40B4-BE49-F238E27FC236}">
                    <a16:creationId xmlns:a16="http://schemas.microsoft.com/office/drawing/2014/main" id="{98472C30-F393-4D33-89C2-8A72E251BA29}"/>
                  </a:ext>
                </a:extLst>
              </p:cNvPr>
              <p:cNvSpPr>
                <a:spLocks/>
              </p:cNvSpPr>
              <p:nvPr/>
            </p:nvSpPr>
            <p:spPr bwMode="auto">
              <a:xfrm>
                <a:off x="4867" y="1223"/>
                <a:ext cx="12" cy="16"/>
              </a:xfrm>
              <a:custGeom>
                <a:avLst/>
                <a:gdLst>
                  <a:gd name="T0" fmla="*/ 9 w 12"/>
                  <a:gd name="T1" fmla="*/ 11 h 16"/>
                  <a:gd name="T2" fmla="*/ 12 w 12"/>
                  <a:gd name="T3" fmla="*/ 9 h 16"/>
                  <a:gd name="T4" fmla="*/ 11 w 12"/>
                  <a:gd name="T5" fmla="*/ 8 h 16"/>
                  <a:gd name="T6" fmla="*/ 11 w 12"/>
                  <a:gd name="T7" fmla="*/ 6 h 16"/>
                  <a:gd name="T8" fmla="*/ 11 w 12"/>
                  <a:gd name="T9" fmla="*/ 3 h 16"/>
                  <a:gd name="T10" fmla="*/ 9 w 12"/>
                  <a:gd name="T11" fmla="*/ 1 h 16"/>
                  <a:gd name="T12" fmla="*/ 8 w 12"/>
                  <a:gd name="T13" fmla="*/ 0 h 16"/>
                  <a:gd name="T14" fmla="*/ 4 w 12"/>
                  <a:gd name="T15" fmla="*/ 0 h 16"/>
                  <a:gd name="T16" fmla="*/ 4 w 12"/>
                  <a:gd name="T17" fmla="*/ 3 h 16"/>
                  <a:gd name="T18" fmla="*/ 3 w 12"/>
                  <a:gd name="T19" fmla="*/ 1 h 16"/>
                  <a:gd name="T20" fmla="*/ 1 w 12"/>
                  <a:gd name="T21" fmla="*/ 5 h 16"/>
                  <a:gd name="T22" fmla="*/ 4 w 12"/>
                  <a:gd name="T23" fmla="*/ 6 h 16"/>
                  <a:gd name="T24" fmla="*/ 1 w 12"/>
                  <a:gd name="T25" fmla="*/ 6 h 16"/>
                  <a:gd name="T26" fmla="*/ 0 w 12"/>
                  <a:gd name="T27" fmla="*/ 9 h 16"/>
                  <a:gd name="T28" fmla="*/ 3 w 12"/>
                  <a:gd name="T29" fmla="*/ 9 h 16"/>
                  <a:gd name="T30" fmla="*/ 0 w 12"/>
                  <a:gd name="T31" fmla="*/ 12 h 16"/>
                  <a:gd name="T32" fmla="*/ 3 w 12"/>
                  <a:gd name="T33" fmla="*/ 12 h 16"/>
                  <a:gd name="T34" fmla="*/ 3 w 12"/>
                  <a:gd name="T35" fmla="*/ 16 h 16"/>
                  <a:gd name="T36" fmla="*/ 4 w 12"/>
                  <a:gd name="T37" fmla="*/ 16 h 16"/>
                  <a:gd name="T38" fmla="*/ 4 w 12"/>
                  <a:gd name="T39" fmla="*/ 11 h 16"/>
                  <a:gd name="T40" fmla="*/ 8 w 12"/>
                  <a:gd name="T41" fmla="*/ 12 h 16"/>
                  <a:gd name="T42" fmla="*/ 9 w 12"/>
                  <a:gd name="T43" fmla="*/ 1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 h="16">
                    <a:moveTo>
                      <a:pt x="9" y="11"/>
                    </a:moveTo>
                    <a:lnTo>
                      <a:pt x="12" y="9"/>
                    </a:lnTo>
                    <a:lnTo>
                      <a:pt x="11" y="8"/>
                    </a:lnTo>
                    <a:lnTo>
                      <a:pt x="11" y="6"/>
                    </a:lnTo>
                    <a:lnTo>
                      <a:pt x="11" y="3"/>
                    </a:lnTo>
                    <a:lnTo>
                      <a:pt x="9" y="1"/>
                    </a:lnTo>
                    <a:lnTo>
                      <a:pt x="8" y="0"/>
                    </a:lnTo>
                    <a:lnTo>
                      <a:pt x="4" y="0"/>
                    </a:lnTo>
                    <a:lnTo>
                      <a:pt x="4" y="3"/>
                    </a:lnTo>
                    <a:lnTo>
                      <a:pt x="3" y="1"/>
                    </a:lnTo>
                    <a:lnTo>
                      <a:pt x="1" y="5"/>
                    </a:lnTo>
                    <a:lnTo>
                      <a:pt x="4" y="6"/>
                    </a:lnTo>
                    <a:lnTo>
                      <a:pt x="1" y="6"/>
                    </a:lnTo>
                    <a:lnTo>
                      <a:pt x="0" y="9"/>
                    </a:lnTo>
                    <a:lnTo>
                      <a:pt x="3" y="9"/>
                    </a:lnTo>
                    <a:lnTo>
                      <a:pt x="0" y="12"/>
                    </a:lnTo>
                    <a:lnTo>
                      <a:pt x="3" y="12"/>
                    </a:lnTo>
                    <a:lnTo>
                      <a:pt x="3" y="16"/>
                    </a:lnTo>
                    <a:lnTo>
                      <a:pt x="4" y="16"/>
                    </a:lnTo>
                    <a:lnTo>
                      <a:pt x="4" y="11"/>
                    </a:lnTo>
                    <a:lnTo>
                      <a:pt x="8" y="12"/>
                    </a:lnTo>
                    <a:lnTo>
                      <a:pt x="9" y="11"/>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5" name="Freeform 712">
                <a:extLst>
                  <a:ext uri="{FF2B5EF4-FFF2-40B4-BE49-F238E27FC236}">
                    <a16:creationId xmlns:a16="http://schemas.microsoft.com/office/drawing/2014/main" id="{042BE1D0-FE8C-476E-84C2-66BBD02FD2C3}"/>
                  </a:ext>
                </a:extLst>
              </p:cNvPr>
              <p:cNvSpPr>
                <a:spLocks/>
              </p:cNvSpPr>
              <p:nvPr/>
            </p:nvSpPr>
            <p:spPr bwMode="auto">
              <a:xfrm>
                <a:off x="4889" y="1202"/>
                <a:ext cx="3" cy="3"/>
              </a:xfrm>
              <a:custGeom>
                <a:avLst/>
                <a:gdLst>
                  <a:gd name="T0" fmla="*/ 0 w 3"/>
                  <a:gd name="T1" fmla="*/ 2 h 3"/>
                  <a:gd name="T2" fmla="*/ 2 w 3"/>
                  <a:gd name="T3" fmla="*/ 3 h 3"/>
                  <a:gd name="T4" fmla="*/ 3 w 3"/>
                  <a:gd name="T5" fmla="*/ 0 h 3"/>
                  <a:gd name="T6" fmla="*/ 0 w 3"/>
                  <a:gd name="T7" fmla="*/ 2 h 3"/>
                </a:gdLst>
                <a:ahLst/>
                <a:cxnLst>
                  <a:cxn ang="0">
                    <a:pos x="T0" y="T1"/>
                  </a:cxn>
                  <a:cxn ang="0">
                    <a:pos x="T2" y="T3"/>
                  </a:cxn>
                  <a:cxn ang="0">
                    <a:pos x="T4" y="T5"/>
                  </a:cxn>
                  <a:cxn ang="0">
                    <a:pos x="T6" y="T7"/>
                  </a:cxn>
                </a:cxnLst>
                <a:rect l="0" t="0" r="r" b="b"/>
                <a:pathLst>
                  <a:path w="3" h="3">
                    <a:moveTo>
                      <a:pt x="0" y="2"/>
                    </a:moveTo>
                    <a:lnTo>
                      <a:pt x="2" y="3"/>
                    </a:lnTo>
                    <a:lnTo>
                      <a:pt x="3" y="0"/>
                    </a:lnTo>
                    <a:lnTo>
                      <a:pt x="0" y="2"/>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6" name="Freeform 713">
                <a:extLst>
                  <a:ext uri="{FF2B5EF4-FFF2-40B4-BE49-F238E27FC236}">
                    <a16:creationId xmlns:a16="http://schemas.microsoft.com/office/drawing/2014/main" id="{5946C1B1-A07C-44F7-A1C9-D51CC81DC1C5}"/>
                  </a:ext>
                </a:extLst>
              </p:cNvPr>
              <p:cNvSpPr>
                <a:spLocks/>
              </p:cNvSpPr>
              <p:nvPr/>
            </p:nvSpPr>
            <p:spPr bwMode="auto">
              <a:xfrm>
                <a:off x="4884" y="1207"/>
                <a:ext cx="5" cy="3"/>
              </a:xfrm>
              <a:custGeom>
                <a:avLst/>
                <a:gdLst>
                  <a:gd name="T0" fmla="*/ 5 w 5"/>
                  <a:gd name="T1" fmla="*/ 0 h 3"/>
                  <a:gd name="T2" fmla="*/ 2 w 5"/>
                  <a:gd name="T3" fmla="*/ 0 h 3"/>
                  <a:gd name="T4" fmla="*/ 0 w 5"/>
                  <a:gd name="T5" fmla="*/ 3 h 3"/>
                  <a:gd name="T6" fmla="*/ 5 w 5"/>
                  <a:gd name="T7" fmla="*/ 1 h 3"/>
                  <a:gd name="T8" fmla="*/ 5 w 5"/>
                  <a:gd name="T9" fmla="*/ 0 h 3"/>
                </a:gdLst>
                <a:ahLst/>
                <a:cxnLst>
                  <a:cxn ang="0">
                    <a:pos x="T0" y="T1"/>
                  </a:cxn>
                  <a:cxn ang="0">
                    <a:pos x="T2" y="T3"/>
                  </a:cxn>
                  <a:cxn ang="0">
                    <a:pos x="T4" y="T5"/>
                  </a:cxn>
                  <a:cxn ang="0">
                    <a:pos x="T6" y="T7"/>
                  </a:cxn>
                  <a:cxn ang="0">
                    <a:pos x="T8" y="T9"/>
                  </a:cxn>
                </a:cxnLst>
                <a:rect l="0" t="0" r="r" b="b"/>
                <a:pathLst>
                  <a:path w="5" h="3">
                    <a:moveTo>
                      <a:pt x="5" y="0"/>
                    </a:moveTo>
                    <a:lnTo>
                      <a:pt x="2" y="0"/>
                    </a:lnTo>
                    <a:lnTo>
                      <a:pt x="0" y="3"/>
                    </a:lnTo>
                    <a:lnTo>
                      <a:pt x="5" y="1"/>
                    </a:lnTo>
                    <a:lnTo>
                      <a:pt x="5"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7" name="Freeform 714">
                <a:extLst>
                  <a:ext uri="{FF2B5EF4-FFF2-40B4-BE49-F238E27FC236}">
                    <a16:creationId xmlns:a16="http://schemas.microsoft.com/office/drawing/2014/main" id="{6D07B273-6458-46B8-8036-34D83CED4BFB}"/>
                  </a:ext>
                </a:extLst>
              </p:cNvPr>
              <p:cNvSpPr>
                <a:spLocks/>
              </p:cNvSpPr>
              <p:nvPr/>
            </p:nvSpPr>
            <p:spPr bwMode="auto">
              <a:xfrm>
                <a:off x="4868" y="1240"/>
                <a:ext cx="3" cy="3"/>
              </a:xfrm>
              <a:custGeom>
                <a:avLst/>
                <a:gdLst>
                  <a:gd name="T0" fmla="*/ 0 w 3"/>
                  <a:gd name="T1" fmla="*/ 3 h 3"/>
                  <a:gd name="T2" fmla="*/ 3 w 3"/>
                  <a:gd name="T3" fmla="*/ 3 h 3"/>
                  <a:gd name="T4" fmla="*/ 2 w 3"/>
                  <a:gd name="T5" fmla="*/ 0 h 3"/>
                  <a:gd name="T6" fmla="*/ 0 w 3"/>
                  <a:gd name="T7" fmla="*/ 3 h 3"/>
                </a:gdLst>
                <a:ahLst/>
                <a:cxnLst>
                  <a:cxn ang="0">
                    <a:pos x="T0" y="T1"/>
                  </a:cxn>
                  <a:cxn ang="0">
                    <a:pos x="T2" y="T3"/>
                  </a:cxn>
                  <a:cxn ang="0">
                    <a:pos x="T4" y="T5"/>
                  </a:cxn>
                  <a:cxn ang="0">
                    <a:pos x="T6" y="T7"/>
                  </a:cxn>
                </a:cxnLst>
                <a:rect l="0" t="0" r="r" b="b"/>
                <a:pathLst>
                  <a:path w="3" h="3">
                    <a:moveTo>
                      <a:pt x="0" y="3"/>
                    </a:moveTo>
                    <a:lnTo>
                      <a:pt x="3" y="3"/>
                    </a:lnTo>
                    <a:lnTo>
                      <a:pt x="2" y="0"/>
                    </a:lnTo>
                    <a:lnTo>
                      <a:pt x="0" y="3"/>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8" name="Freeform 715">
                <a:extLst>
                  <a:ext uri="{FF2B5EF4-FFF2-40B4-BE49-F238E27FC236}">
                    <a16:creationId xmlns:a16="http://schemas.microsoft.com/office/drawing/2014/main" id="{213AA8B9-749C-4471-BE34-B265A7A90BC7}"/>
                  </a:ext>
                </a:extLst>
              </p:cNvPr>
              <p:cNvSpPr>
                <a:spLocks/>
              </p:cNvSpPr>
              <p:nvPr/>
            </p:nvSpPr>
            <p:spPr bwMode="auto">
              <a:xfrm>
                <a:off x="4851" y="1229"/>
                <a:ext cx="9" cy="13"/>
              </a:xfrm>
              <a:custGeom>
                <a:avLst/>
                <a:gdLst>
                  <a:gd name="T0" fmla="*/ 6 w 9"/>
                  <a:gd name="T1" fmla="*/ 5 h 13"/>
                  <a:gd name="T2" fmla="*/ 9 w 9"/>
                  <a:gd name="T3" fmla="*/ 3 h 13"/>
                  <a:gd name="T4" fmla="*/ 8 w 9"/>
                  <a:gd name="T5" fmla="*/ 0 h 13"/>
                  <a:gd name="T6" fmla="*/ 5 w 9"/>
                  <a:gd name="T7" fmla="*/ 2 h 13"/>
                  <a:gd name="T8" fmla="*/ 5 w 9"/>
                  <a:gd name="T9" fmla="*/ 5 h 13"/>
                  <a:gd name="T10" fmla="*/ 0 w 9"/>
                  <a:gd name="T11" fmla="*/ 6 h 13"/>
                  <a:gd name="T12" fmla="*/ 0 w 9"/>
                  <a:gd name="T13" fmla="*/ 11 h 13"/>
                  <a:gd name="T14" fmla="*/ 1 w 9"/>
                  <a:gd name="T15" fmla="*/ 13 h 13"/>
                  <a:gd name="T16" fmla="*/ 5 w 9"/>
                  <a:gd name="T17" fmla="*/ 8 h 13"/>
                  <a:gd name="T18" fmla="*/ 6 w 9"/>
                  <a:gd name="T19" fmla="*/ 5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13">
                    <a:moveTo>
                      <a:pt x="6" y="5"/>
                    </a:moveTo>
                    <a:lnTo>
                      <a:pt x="9" y="3"/>
                    </a:lnTo>
                    <a:lnTo>
                      <a:pt x="8" y="0"/>
                    </a:lnTo>
                    <a:lnTo>
                      <a:pt x="5" y="2"/>
                    </a:lnTo>
                    <a:lnTo>
                      <a:pt x="5" y="5"/>
                    </a:lnTo>
                    <a:lnTo>
                      <a:pt x="0" y="6"/>
                    </a:lnTo>
                    <a:lnTo>
                      <a:pt x="0" y="11"/>
                    </a:lnTo>
                    <a:lnTo>
                      <a:pt x="1" y="13"/>
                    </a:lnTo>
                    <a:lnTo>
                      <a:pt x="5" y="8"/>
                    </a:lnTo>
                    <a:lnTo>
                      <a:pt x="6" y="5"/>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9" name="Freeform 716">
                <a:extLst>
                  <a:ext uri="{FF2B5EF4-FFF2-40B4-BE49-F238E27FC236}">
                    <a16:creationId xmlns:a16="http://schemas.microsoft.com/office/drawing/2014/main" id="{58537C95-036C-4DFE-8771-8AEF01FEA0BC}"/>
                  </a:ext>
                </a:extLst>
              </p:cNvPr>
              <p:cNvSpPr>
                <a:spLocks/>
              </p:cNvSpPr>
              <p:nvPr/>
            </p:nvSpPr>
            <p:spPr bwMode="auto">
              <a:xfrm>
                <a:off x="4744" y="1454"/>
                <a:ext cx="3" cy="3"/>
              </a:xfrm>
              <a:custGeom>
                <a:avLst/>
                <a:gdLst>
                  <a:gd name="T0" fmla="*/ 3 w 3"/>
                  <a:gd name="T1" fmla="*/ 3 h 3"/>
                  <a:gd name="T2" fmla="*/ 3 w 3"/>
                  <a:gd name="T3" fmla="*/ 0 h 3"/>
                  <a:gd name="T4" fmla="*/ 0 w 3"/>
                  <a:gd name="T5" fmla="*/ 2 h 3"/>
                  <a:gd name="T6" fmla="*/ 3 w 3"/>
                  <a:gd name="T7" fmla="*/ 3 h 3"/>
                </a:gdLst>
                <a:ahLst/>
                <a:cxnLst>
                  <a:cxn ang="0">
                    <a:pos x="T0" y="T1"/>
                  </a:cxn>
                  <a:cxn ang="0">
                    <a:pos x="T2" y="T3"/>
                  </a:cxn>
                  <a:cxn ang="0">
                    <a:pos x="T4" y="T5"/>
                  </a:cxn>
                  <a:cxn ang="0">
                    <a:pos x="T6" y="T7"/>
                  </a:cxn>
                </a:cxnLst>
                <a:rect l="0" t="0" r="r" b="b"/>
                <a:pathLst>
                  <a:path w="3" h="3">
                    <a:moveTo>
                      <a:pt x="3" y="3"/>
                    </a:moveTo>
                    <a:lnTo>
                      <a:pt x="3" y="0"/>
                    </a:lnTo>
                    <a:lnTo>
                      <a:pt x="0" y="2"/>
                    </a:lnTo>
                    <a:lnTo>
                      <a:pt x="3" y="3"/>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0" name="Freeform 717">
                <a:extLst>
                  <a:ext uri="{FF2B5EF4-FFF2-40B4-BE49-F238E27FC236}">
                    <a16:creationId xmlns:a16="http://schemas.microsoft.com/office/drawing/2014/main" id="{F90FE9BA-7149-4552-9C6F-178F3F08D9C3}"/>
                  </a:ext>
                </a:extLst>
              </p:cNvPr>
              <p:cNvSpPr>
                <a:spLocks/>
              </p:cNvSpPr>
              <p:nvPr/>
            </p:nvSpPr>
            <p:spPr bwMode="auto">
              <a:xfrm>
                <a:off x="4739" y="1416"/>
                <a:ext cx="3" cy="1"/>
              </a:xfrm>
              <a:custGeom>
                <a:avLst/>
                <a:gdLst>
                  <a:gd name="T0" fmla="*/ 3 w 3"/>
                  <a:gd name="T1" fmla="*/ 1 h 1"/>
                  <a:gd name="T2" fmla="*/ 0 w 3"/>
                  <a:gd name="T3" fmla="*/ 0 h 1"/>
                  <a:gd name="T4" fmla="*/ 2 w 3"/>
                  <a:gd name="T5" fmla="*/ 1 h 1"/>
                  <a:gd name="T6" fmla="*/ 3 w 3"/>
                  <a:gd name="T7" fmla="*/ 1 h 1"/>
                </a:gdLst>
                <a:ahLst/>
                <a:cxnLst>
                  <a:cxn ang="0">
                    <a:pos x="T0" y="T1"/>
                  </a:cxn>
                  <a:cxn ang="0">
                    <a:pos x="T2" y="T3"/>
                  </a:cxn>
                  <a:cxn ang="0">
                    <a:pos x="T4" y="T5"/>
                  </a:cxn>
                  <a:cxn ang="0">
                    <a:pos x="T6" y="T7"/>
                  </a:cxn>
                </a:cxnLst>
                <a:rect l="0" t="0" r="r" b="b"/>
                <a:pathLst>
                  <a:path w="3" h="1">
                    <a:moveTo>
                      <a:pt x="3" y="1"/>
                    </a:moveTo>
                    <a:lnTo>
                      <a:pt x="0" y="0"/>
                    </a:lnTo>
                    <a:lnTo>
                      <a:pt x="2" y="1"/>
                    </a:lnTo>
                    <a:lnTo>
                      <a:pt x="3" y="1"/>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1" name="Freeform 718">
                <a:extLst>
                  <a:ext uri="{FF2B5EF4-FFF2-40B4-BE49-F238E27FC236}">
                    <a16:creationId xmlns:a16="http://schemas.microsoft.com/office/drawing/2014/main" id="{31677536-7E7D-430F-A1D0-65140CCA7FF3}"/>
                  </a:ext>
                </a:extLst>
              </p:cNvPr>
              <p:cNvSpPr>
                <a:spLocks/>
              </p:cNvSpPr>
              <p:nvPr/>
            </p:nvSpPr>
            <p:spPr bwMode="auto">
              <a:xfrm>
                <a:off x="4744" y="1460"/>
                <a:ext cx="3" cy="4"/>
              </a:xfrm>
              <a:custGeom>
                <a:avLst/>
                <a:gdLst>
                  <a:gd name="T0" fmla="*/ 0 w 3"/>
                  <a:gd name="T1" fmla="*/ 0 h 4"/>
                  <a:gd name="T2" fmla="*/ 3 w 3"/>
                  <a:gd name="T3" fmla="*/ 4 h 4"/>
                  <a:gd name="T4" fmla="*/ 3 w 3"/>
                  <a:gd name="T5" fmla="*/ 2 h 4"/>
                  <a:gd name="T6" fmla="*/ 3 w 3"/>
                  <a:gd name="T7" fmla="*/ 0 h 4"/>
                  <a:gd name="T8" fmla="*/ 0 w 3"/>
                  <a:gd name="T9" fmla="*/ 0 h 4"/>
                </a:gdLst>
                <a:ahLst/>
                <a:cxnLst>
                  <a:cxn ang="0">
                    <a:pos x="T0" y="T1"/>
                  </a:cxn>
                  <a:cxn ang="0">
                    <a:pos x="T2" y="T3"/>
                  </a:cxn>
                  <a:cxn ang="0">
                    <a:pos x="T4" y="T5"/>
                  </a:cxn>
                  <a:cxn ang="0">
                    <a:pos x="T6" y="T7"/>
                  </a:cxn>
                  <a:cxn ang="0">
                    <a:pos x="T8" y="T9"/>
                  </a:cxn>
                </a:cxnLst>
                <a:rect l="0" t="0" r="r" b="b"/>
                <a:pathLst>
                  <a:path w="3" h="4">
                    <a:moveTo>
                      <a:pt x="0" y="0"/>
                    </a:moveTo>
                    <a:lnTo>
                      <a:pt x="3" y="4"/>
                    </a:lnTo>
                    <a:lnTo>
                      <a:pt x="3" y="2"/>
                    </a:lnTo>
                    <a:lnTo>
                      <a:pt x="3" y="0"/>
                    </a:lnTo>
                    <a:lnTo>
                      <a:pt x="0"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2" name="Freeform 719">
                <a:extLst>
                  <a:ext uri="{FF2B5EF4-FFF2-40B4-BE49-F238E27FC236}">
                    <a16:creationId xmlns:a16="http://schemas.microsoft.com/office/drawing/2014/main" id="{47D191CE-084E-48F9-BC30-6BC56C650C04}"/>
                  </a:ext>
                </a:extLst>
              </p:cNvPr>
              <p:cNvSpPr>
                <a:spLocks/>
              </p:cNvSpPr>
              <p:nvPr/>
            </p:nvSpPr>
            <p:spPr bwMode="auto">
              <a:xfrm>
                <a:off x="4741" y="1411"/>
                <a:ext cx="3" cy="3"/>
              </a:xfrm>
              <a:custGeom>
                <a:avLst/>
                <a:gdLst>
                  <a:gd name="T0" fmla="*/ 0 w 3"/>
                  <a:gd name="T1" fmla="*/ 0 h 3"/>
                  <a:gd name="T2" fmla="*/ 1 w 3"/>
                  <a:gd name="T3" fmla="*/ 3 h 3"/>
                  <a:gd name="T4" fmla="*/ 3 w 3"/>
                  <a:gd name="T5" fmla="*/ 1 h 3"/>
                  <a:gd name="T6" fmla="*/ 0 w 3"/>
                  <a:gd name="T7" fmla="*/ 0 h 3"/>
                </a:gdLst>
                <a:ahLst/>
                <a:cxnLst>
                  <a:cxn ang="0">
                    <a:pos x="T0" y="T1"/>
                  </a:cxn>
                  <a:cxn ang="0">
                    <a:pos x="T2" y="T3"/>
                  </a:cxn>
                  <a:cxn ang="0">
                    <a:pos x="T4" y="T5"/>
                  </a:cxn>
                  <a:cxn ang="0">
                    <a:pos x="T6" y="T7"/>
                  </a:cxn>
                </a:cxnLst>
                <a:rect l="0" t="0" r="r" b="b"/>
                <a:pathLst>
                  <a:path w="3" h="3">
                    <a:moveTo>
                      <a:pt x="0" y="0"/>
                    </a:moveTo>
                    <a:lnTo>
                      <a:pt x="1" y="3"/>
                    </a:lnTo>
                    <a:lnTo>
                      <a:pt x="3" y="1"/>
                    </a:lnTo>
                    <a:lnTo>
                      <a:pt x="0"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3" name="Freeform 720">
                <a:extLst>
                  <a:ext uri="{FF2B5EF4-FFF2-40B4-BE49-F238E27FC236}">
                    <a16:creationId xmlns:a16="http://schemas.microsoft.com/office/drawing/2014/main" id="{4C0F2255-437E-4D34-AA30-2B198AAE8C49}"/>
                  </a:ext>
                </a:extLst>
              </p:cNvPr>
              <p:cNvSpPr>
                <a:spLocks/>
              </p:cNvSpPr>
              <p:nvPr/>
            </p:nvSpPr>
            <p:spPr bwMode="auto">
              <a:xfrm>
                <a:off x="4749" y="1456"/>
                <a:ext cx="1" cy="1"/>
              </a:xfrm>
              <a:custGeom>
                <a:avLst/>
                <a:gdLst>
                  <a:gd name="T0" fmla="*/ 1 w 1"/>
                  <a:gd name="T1" fmla="*/ 0 h 1"/>
                  <a:gd name="T2" fmla="*/ 0 w 1"/>
                  <a:gd name="T3" fmla="*/ 1 h 1"/>
                  <a:gd name="T4" fmla="*/ 0 w 1"/>
                  <a:gd name="T5" fmla="*/ 1 h 1"/>
                  <a:gd name="T6" fmla="*/ 1 w 1"/>
                  <a:gd name="T7" fmla="*/ 0 h 1"/>
                </a:gdLst>
                <a:ahLst/>
                <a:cxnLst>
                  <a:cxn ang="0">
                    <a:pos x="T0" y="T1"/>
                  </a:cxn>
                  <a:cxn ang="0">
                    <a:pos x="T2" y="T3"/>
                  </a:cxn>
                  <a:cxn ang="0">
                    <a:pos x="T4" y="T5"/>
                  </a:cxn>
                  <a:cxn ang="0">
                    <a:pos x="T6" y="T7"/>
                  </a:cxn>
                </a:cxnLst>
                <a:rect l="0" t="0" r="r" b="b"/>
                <a:pathLst>
                  <a:path w="1" h="1">
                    <a:moveTo>
                      <a:pt x="1" y="0"/>
                    </a:moveTo>
                    <a:lnTo>
                      <a:pt x="0" y="1"/>
                    </a:lnTo>
                    <a:lnTo>
                      <a:pt x="0" y="1"/>
                    </a:lnTo>
                    <a:lnTo>
                      <a:pt x="1"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4" name="Freeform 721">
                <a:extLst>
                  <a:ext uri="{FF2B5EF4-FFF2-40B4-BE49-F238E27FC236}">
                    <a16:creationId xmlns:a16="http://schemas.microsoft.com/office/drawing/2014/main" id="{F995CEEB-F5FF-4DDD-9043-AAE7992DC718}"/>
                  </a:ext>
                </a:extLst>
              </p:cNvPr>
              <p:cNvSpPr>
                <a:spLocks/>
              </p:cNvSpPr>
              <p:nvPr/>
            </p:nvSpPr>
            <p:spPr bwMode="auto">
              <a:xfrm>
                <a:off x="4741" y="1440"/>
                <a:ext cx="1" cy="3"/>
              </a:xfrm>
              <a:custGeom>
                <a:avLst/>
                <a:gdLst>
                  <a:gd name="T0" fmla="*/ 0 w 1"/>
                  <a:gd name="T1" fmla="*/ 1 h 3"/>
                  <a:gd name="T2" fmla="*/ 1 w 1"/>
                  <a:gd name="T3" fmla="*/ 3 h 3"/>
                  <a:gd name="T4" fmla="*/ 1 w 1"/>
                  <a:gd name="T5" fmla="*/ 0 h 3"/>
                  <a:gd name="T6" fmla="*/ 0 w 1"/>
                  <a:gd name="T7" fmla="*/ 1 h 3"/>
                </a:gdLst>
                <a:ahLst/>
                <a:cxnLst>
                  <a:cxn ang="0">
                    <a:pos x="T0" y="T1"/>
                  </a:cxn>
                  <a:cxn ang="0">
                    <a:pos x="T2" y="T3"/>
                  </a:cxn>
                  <a:cxn ang="0">
                    <a:pos x="T4" y="T5"/>
                  </a:cxn>
                  <a:cxn ang="0">
                    <a:pos x="T6" y="T7"/>
                  </a:cxn>
                </a:cxnLst>
                <a:rect l="0" t="0" r="r" b="b"/>
                <a:pathLst>
                  <a:path w="1" h="3">
                    <a:moveTo>
                      <a:pt x="0" y="1"/>
                    </a:moveTo>
                    <a:lnTo>
                      <a:pt x="1" y="3"/>
                    </a:lnTo>
                    <a:lnTo>
                      <a:pt x="1" y="0"/>
                    </a:lnTo>
                    <a:lnTo>
                      <a:pt x="0" y="1"/>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5" name="Freeform 722">
                <a:extLst>
                  <a:ext uri="{FF2B5EF4-FFF2-40B4-BE49-F238E27FC236}">
                    <a16:creationId xmlns:a16="http://schemas.microsoft.com/office/drawing/2014/main" id="{264B8F13-DD2E-496C-B59E-489B597193E6}"/>
                  </a:ext>
                </a:extLst>
              </p:cNvPr>
              <p:cNvSpPr>
                <a:spLocks/>
              </p:cNvSpPr>
              <p:nvPr/>
            </p:nvSpPr>
            <p:spPr bwMode="auto">
              <a:xfrm>
                <a:off x="4739" y="1435"/>
                <a:ext cx="2" cy="3"/>
              </a:xfrm>
              <a:custGeom>
                <a:avLst/>
                <a:gdLst>
                  <a:gd name="T0" fmla="*/ 2 w 2"/>
                  <a:gd name="T1" fmla="*/ 1 h 3"/>
                  <a:gd name="T2" fmla="*/ 2 w 2"/>
                  <a:gd name="T3" fmla="*/ 0 h 3"/>
                  <a:gd name="T4" fmla="*/ 0 w 2"/>
                  <a:gd name="T5" fmla="*/ 1 h 3"/>
                  <a:gd name="T6" fmla="*/ 0 w 2"/>
                  <a:gd name="T7" fmla="*/ 3 h 3"/>
                  <a:gd name="T8" fmla="*/ 2 w 2"/>
                  <a:gd name="T9" fmla="*/ 1 h 3"/>
                </a:gdLst>
                <a:ahLst/>
                <a:cxnLst>
                  <a:cxn ang="0">
                    <a:pos x="T0" y="T1"/>
                  </a:cxn>
                  <a:cxn ang="0">
                    <a:pos x="T2" y="T3"/>
                  </a:cxn>
                  <a:cxn ang="0">
                    <a:pos x="T4" y="T5"/>
                  </a:cxn>
                  <a:cxn ang="0">
                    <a:pos x="T6" y="T7"/>
                  </a:cxn>
                  <a:cxn ang="0">
                    <a:pos x="T8" y="T9"/>
                  </a:cxn>
                </a:cxnLst>
                <a:rect l="0" t="0" r="r" b="b"/>
                <a:pathLst>
                  <a:path w="2" h="3">
                    <a:moveTo>
                      <a:pt x="2" y="1"/>
                    </a:moveTo>
                    <a:lnTo>
                      <a:pt x="2" y="0"/>
                    </a:lnTo>
                    <a:lnTo>
                      <a:pt x="0" y="1"/>
                    </a:lnTo>
                    <a:lnTo>
                      <a:pt x="0" y="3"/>
                    </a:lnTo>
                    <a:lnTo>
                      <a:pt x="2" y="1"/>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6" name="Freeform 723">
                <a:extLst>
                  <a:ext uri="{FF2B5EF4-FFF2-40B4-BE49-F238E27FC236}">
                    <a16:creationId xmlns:a16="http://schemas.microsoft.com/office/drawing/2014/main" id="{137F76A2-A04B-466A-9625-8EE758E0DB11}"/>
                  </a:ext>
                </a:extLst>
              </p:cNvPr>
              <p:cNvSpPr>
                <a:spLocks/>
              </p:cNvSpPr>
              <p:nvPr/>
            </p:nvSpPr>
            <p:spPr bwMode="auto">
              <a:xfrm>
                <a:off x="4741" y="1449"/>
                <a:ext cx="3" cy="3"/>
              </a:xfrm>
              <a:custGeom>
                <a:avLst/>
                <a:gdLst>
                  <a:gd name="T0" fmla="*/ 1 w 3"/>
                  <a:gd name="T1" fmla="*/ 3 h 3"/>
                  <a:gd name="T2" fmla="*/ 3 w 3"/>
                  <a:gd name="T3" fmla="*/ 0 h 3"/>
                  <a:gd name="T4" fmla="*/ 0 w 3"/>
                  <a:gd name="T5" fmla="*/ 0 h 3"/>
                  <a:gd name="T6" fmla="*/ 1 w 3"/>
                  <a:gd name="T7" fmla="*/ 3 h 3"/>
                </a:gdLst>
                <a:ahLst/>
                <a:cxnLst>
                  <a:cxn ang="0">
                    <a:pos x="T0" y="T1"/>
                  </a:cxn>
                  <a:cxn ang="0">
                    <a:pos x="T2" y="T3"/>
                  </a:cxn>
                  <a:cxn ang="0">
                    <a:pos x="T4" y="T5"/>
                  </a:cxn>
                  <a:cxn ang="0">
                    <a:pos x="T6" y="T7"/>
                  </a:cxn>
                </a:cxnLst>
                <a:rect l="0" t="0" r="r" b="b"/>
                <a:pathLst>
                  <a:path w="3" h="3">
                    <a:moveTo>
                      <a:pt x="1" y="3"/>
                    </a:moveTo>
                    <a:lnTo>
                      <a:pt x="3" y="0"/>
                    </a:lnTo>
                    <a:lnTo>
                      <a:pt x="0" y="0"/>
                    </a:lnTo>
                    <a:lnTo>
                      <a:pt x="1" y="3"/>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7" name="Freeform 724">
                <a:extLst>
                  <a:ext uri="{FF2B5EF4-FFF2-40B4-BE49-F238E27FC236}">
                    <a16:creationId xmlns:a16="http://schemas.microsoft.com/office/drawing/2014/main" id="{B1034760-9407-4C47-9392-21FA312BC6B1}"/>
                  </a:ext>
                </a:extLst>
              </p:cNvPr>
              <p:cNvSpPr>
                <a:spLocks/>
              </p:cNvSpPr>
              <p:nvPr/>
            </p:nvSpPr>
            <p:spPr bwMode="auto">
              <a:xfrm>
                <a:off x="4747" y="1448"/>
                <a:ext cx="2" cy="6"/>
              </a:xfrm>
              <a:custGeom>
                <a:avLst/>
                <a:gdLst>
                  <a:gd name="T0" fmla="*/ 0 w 2"/>
                  <a:gd name="T1" fmla="*/ 6 h 6"/>
                  <a:gd name="T2" fmla="*/ 2 w 2"/>
                  <a:gd name="T3" fmla="*/ 3 h 6"/>
                  <a:gd name="T4" fmla="*/ 0 w 2"/>
                  <a:gd name="T5" fmla="*/ 0 h 6"/>
                  <a:gd name="T6" fmla="*/ 0 w 2"/>
                  <a:gd name="T7" fmla="*/ 6 h 6"/>
                </a:gdLst>
                <a:ahLst/>
                <a:cxnLst>
                  <a:cxn ang="0">
                    <a:pos x="T0" y="T1"/>
                  </a:cxn>
                  <a:cxn ang="0">
                    <a:pos x="T2" y="T3"/>
                  </a:cxn>
                  <a:cxn ang="0">
                    <a:pos x="T4" y="T5"/>
                  </a:cxn>
                  <a:cxn ang="0">
                    <a:pos x="T6" y="T7"/>
                  </a:cxn>
                </a:cxnLst>
                <a:rect l="0" t="0" r="r" b="b"/>
                <a:pathLst>
                  <a:path w="2" h="6">
                    <a:moveTo>
                      <a:pt x="0" y="6"/>
                    </a:moveTo>
                    <a:lnTo>
                      <a:pt x="2" y="3"/>
                    </a:lnTo>
                    <a:lnTo>
                      <a:pt x="0" y="0"/>
                    </a:lnTo>
                    <a:lnTo>
                      <a:pt x="0" y="6"/>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8" name="Freeform 725">
                <a:extLst>
                  <a:ext uri="{FF2B5EF4-FFF2-40B4-BE49-F238E27FC236}">
                    <a16:creationId xmlns:a16="http://schemas.microsoft.com/office/drawing/2014/main" id="{3CC27DA2-77BF-4F32-856E-BAF516E7066F}"/>
                  </a:ext>
                </a:extLst>
              </p:cNvPr>
              <p:cNvSpPr>
                <a:spLocks/>
              </p:cNvSpPr>
              <p:nvPr/>
            </p:nvSpPr>
            <p:spPr bwMode="auto">
              <a:xfrm>
                <a:off x="4741" y="1446"/>
                <a:ext cx="3" cy="0"/>
              </a:xfrm>
              <a:custGeom>
                <a:avLst/>
                <a:gdLst>
                  <a:gd name="T0" fmla="*/ 1 w 3"/>
                  <a:gd name="T1" fmla="*/ 3 w 3"/>
                  <a:gd name="T2" fmla="*/ 0 w 3"/>
                  <a:gd name="T3" fmla="*/ 1 w 3"/>
                </a:gdLst>
                <a:ahLst/>
                <a:cxnLst>
                  <a:cxn ang="0">
                    <a:pos x="T0" y="0"/>
                  </a:cxn>
                  <a:cxn ang="0">
                    <a:pos x="T1" y="0"/>
                  </a:cxn>
                  <a:cxn ang="0">
                    <a:pos x="T2" y="0"/>
                  </a:cxn>
                  <a:cxn ang="0">
                    <a:pos x="T3" y="0"/>
                  </a:cxn>
                </a:cxnLst>
                <a:rect l="0" t="0" r="r" b="b"/>
                <a:pathLst>
                  <a:path w="3">
                    <a:moveTo>
                      <a:pt x="1" y="0"/>
                    </a:moveTo>
                    <a:lnTo>
                      <a:pt x="3" y="0"/>
                    </a:lnTo>
                    <a:lnTo>
                      <a:pt x="0" y="0"/>
                    </a:lnTo>
                    <a:lnTo>
                      <a:pt x="1"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9" name="Freeform 726">
                <a:extLst>
                  <a:ext uri="{FF2B5EF4-FFF2-40B4-BE49-F238E27FC236}">
                    <a16:creationId xmlns:a16="http://schemas.microsoft.com/office/drawing/2014/main" id="{03AF0BCD-3643-4D5E-BA68-89BD1E01FF67}"/>
                  </a:ext>
                </a:extLst>
              </p:cNvPr>
              <p:cNvSpPr>
                <a:spLocks/>
              </p:cNvSpPr>
              <p:nvPr/>
            </p:nvSpPr>
            <p:spPr bwMode="auto">
              <a:xfrm>
                <a:off x="4827" y="1263"/>
                <a:ext cx="3" cy="8"/>
              </a:xfrm>
              <a:custGeom>
                <a:avLst/>
                <a:gdLst>
                  <a:gd name="T0" fmla="*/ 1 w 3"/>
                  <a:gd name="T1" fmla="*/ 0 h 8"/>
                  <a:gd name="T2" fmla="*/ 0 w 3"/>
                  <a:gd name="T3" fmla="*/ 4 h 8"/>
                  <a:gd name="T4" fmla="*/ 0 w 3"/>
                  <a:gd name="T5" fmla="*/ 8 h 8"/>
                  <a:gd name="T6" fmla="*/ 3 w 3"/>
                  <a:gd name="T7" fmla="*/ 4 h 8"/>
                  <a:gd name="T8" fmla="*/ 1 w 3"/>
                  <a:gd name="T9" fmla="*/ 0 h 8"/>
                </a:gdLst>
                <a:ahLst/>
                <a:cxnLst>
                  <a:cxn ang="0">
                    <a:pos x="T0" y="T1"/>
                  </a:cxn>
                  <a:cxn ang="0">
                    <a:pos x="T2" y="T3"/>
                  </a:cxn>
                  <a:cxn ang="0">
                    <a:pos x="T4" y="T5"/>
                  </a:cxn>
                  <a:cxn ang="0">
                    <a:pos x="T6" y="T7"/>
                  </a:cxn>
                  <a:cxn ang="0">
                    <a:pos x="T8" y="T9"/>
                  </a:cxn>
                </a:cxnLst>
                <a:rect l="0" t="0" r="r" b="b"/>
                <a:pathLst>
                  <a:path w="3" h="8">
                    <a:moveTo>
                      <a:pt x="1" y="0"/>
                    </a:moveTo>
                    <a:lnTo>
                      <a:pt x="0" y="4"/>
                    </a:lnTo>
                    <a:lnTo>
                      <a:pt x="0" y="8"/>
                    </a:lnTo>
                    <a:lnTo>
                      <a:pt x="3" y="4"/>
                    </a:lnTo>
                    <a:lnTo>
                      <a:pt x="1"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0" name="Freeform 727">
                <a:extLst>
                  <a:ext uri="{FF2B5EF4-FFF2-40B4-BE49-F238E27FC236}">
                    <a16:creationId xmlns:a16="http://schemas.microsoft.com/office/drawing/2014/main" id="{FEDC154A-B652-4204-BA23-3F4DD709A42F}"/>
                  </a:ext>
                </a:extLst>
              </p:cNvPr>
              <p:cNvSpPr>
                <a:spLocks/>
              </p:cNvSpPr>
              <p:nvPr/>
            </p:nvSpPr>
            <p:spPr bwMode="auto">
              <a:xfrm>
                <a:off x="4811" y="1342"/>
                <a:ext cx="8" cy="5"/>
              </a:xfrm>
              <a:custGeom>
                <a:avLst/>
                <a:gdLst>
                  <a:gd name="T0" fmla="*/ 1 w 8"/>
                  <a:gd name="T1" fmla="*/ 2 h 5"/>
                  <a:gd name="T2" fmla="*/ 0 w 8"/>
                  <a:gd name="T3" fmla="*/ 4 h 5"/>
                  <a:gd name="T4" fmla="*/ 1 w 8"/>
                  <a:gd name="T5" fmla="*/ 4 h 5"/>
                  <a:gd name="T6" fmla="*/ 3 w 8"/>
                  <a:gd name="T7" fmla="*/ 5 h 5"/>
                  <a:gd name="T8" fmla="*/ 5 w 8"/>
                  <a:gd name="T9" fmla="*/ 5 h 5"/>
                  <a:gd name="T10" fmla="*/ 8 w 8"/>
                  <a:gd name="T11" fmla="*/ 0 h 5"/>
                  <a:gd name="T12" fmla="*/ 5 w 8"/>
                  <a:gd name="T13" fmla="*/ 2 h 5"/>
                  <a:gd name="T14" fmla="*/ 1 w 8"/>
                  <a:gd name="T15" fmla="*/ 2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5">
                    <a:moveTo>
                      <a:pt x="1" y="2"/>
                    </a:moveTo>
                    <a:lnTo>
                      <a:pt x="0" y="4"/>
                    </a:lnTo>
                    <a:lnTo>
                      <a:pt x="1" y="4"/>
                    </a:lnTo>
                    <a:lnTo>
                      <a:pt x="3" y="5"/>
                    </a:lnTo>
                    <a:lnTo>
                      <a:pt x="5" y="5"/>
                    </a:lnTo>
                    <a:lnTo>
                      <a:pt x="8" y="0"/>
                    </a:lnTo>
                    <a:lnTo>
                      <a:pt x="5" y="2"/>
                    </a:lnTo>
                    <a:lnTo>
                      <a:pt x="1" y="2"/>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1" name="Freeform 728">
                <a:extLst>
                  <a:ext uri="{FF2B5EF4-FFF2-40B4-BE49-F238E27FC236}">
                    <a16:creationId xmlns:a16="http://schemas.microsoft.com/office/drawing/2014/main" id="{1C698356-3220-40BC-96D9-8F38D0DE2A4E}"/>
                  </a:ext>
                </a:extLst>
              </p:cNvPr>
              <p:cNvSpPr>
                <a:spLocks/>
              </p:cNvSpPr>
              <p:nvPr/>
            </p:nvSpPr>
            <p:spPr bwMode="auto">
              <a:xfrm>
                <a:off x="4819" y="1323"/>
                <a:ext cx="3" cy="5"/>
              </a:xfrm>
              <a:custGeom>
                <a:avLst/>
                <a:gdLst>
                  <a:gd name="T0" fmla="*/ 3 w 3"/>
                  <a:gd name="T1" fmla="*/ 2 h 5"/>
                  <a:gd name="T2" fmla="*/ 1 w 3"/>
                  <a:gd name="T3" fmla="*/ 0 h 5"/>
                  <a:gd name="T4" fmla="*/ 0 w 3"/>
                  <a:gd name="T5" fmla="*/ 3 h 5"/>
                  <a:gd name="T6" fmla="*/ 1 w 3"/>
                  <a:gd name="T7" fmla="*/ 5 h 5"/>
                  <a:gd name="T8" fmla="*/ 3 w 3"/>
                  <a:gd name="T9" fmla="*/ 3 h 5"/>
                  <a:gd name="T10" fmla="*/ 3 w 3"/>
                  <a:gd name="T11" fmla="*/ 2 h 5"/>
                </a:gdLst>
                <a:ahLst/>
                <a:cxnLst>
                  <a:cxn ang="0">
                    <a:pos x="T0" y="T1"/>
                  </a:cxn>
                  <a:cxn ang="0">
                    <a:pos x="T2" y="T3"/>
                  </a:cxn>
                  <a:cxn ang="0">
                    <a:pos x="T4" y="T5"/>
                  </a:cxn>
                  <a:cxn ang="0">
                    <a:pos x="T6" y="T7"/>
                  </a:cxn>
                  <a:cxn ang="0">
                    <a:pos x="T8" y="T9"/>
                  </a:cxn>
                  <a:cxn ang="0">
                    <a:pos x="T10" y="T11"/>
                  </a:cxn>
                </a:cxnLst>
                <a:rect l="0" t="0" r="r" b="b"/>
                <a:pathLst>
                  <a:path w="3" h="5">
                    <a:moveTo>
                      <a:pt x="3" y="2"/>
                    </a:moveTo>
                    <a:lnTo>
                      <a:pt x="1" y="0"/>
                    </a:lnTo>
                    <a:lnTo>
                      <a:pt x="0" y="3"/>
                    </a:lnTo>
                    <a:lnTo>
                      <a:pt x="1" y="5"/>
                    </a:lnTo>
                    <a:lnTo>
                      <a:pt x="3" y="3"/>
                    </a:lnTo>
                    <a:lnTo>
                      <a:pt x="3" y="2"/>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2" name="Freeform 729">
                <a:extLst>
                  <a:ext uri="{FF2B5EF4-FFF2-40B4-BE49-F238E27FC236}">
                    <a16:creationId xmlns:a16="http://schemas.microsoft.com/office/drawing/2014/main" id="{3B4C3969-3C42-47E7-9B0C-8B5A91E932F4}"/>
                  </a:ext>
                </a:extLst>
              </p:cNvPr>
              <p:cNvSpPr>
                <a:spLocks/>
              </p:cNvSpPr>
              <p:nvPr/>
            </p:nvSpPr>
            <p:spPr bwMode="auto">
              <a:xfrm>
                <a:off x="4747" y="1405"/>
                <a:ext cx="2" cy="3"/>
              </a:xfrm>
              <a:custGeom>
                <a:avLst/>
                <a:gdLst>
                  <a:gd name="T0" fmla="*/ 2 w 2"/>
                  <a:gd name="T1" fmla="*/ 0 h 3"/>
                  <a:gd name="T2" fmla="*/ 0 w 2"/>
                  <a:gd name="T3" fmla="*/ 3 h 3"/>
                  <a:gd name="T4" fmla="*/ 2 w 2"/>
                  <a:gd name="T5" fmla="*/ 3 h 3"/>
                  <a:gd name="T6" fmla="*/ 2 w 2"/>
                  <a:gd name="T7" fmla="*/ 0 h 3"/>
                </a:gdLst>
                <a:ahLst/>
                <a:cxnLst>
                  <a:cxn ang="0">
                    <a:pos x="T0" y="T1"/>
                  </a:cxn>
                  <a:cxn ang="0">
                    <a:pos x="T2" y="T3"/>
                  </a:cxn>
                  <a:cxn ang="0">
                    <a:pos x="T4" y="T5"/>
                  </a:cxn>
                  <a:cxn ang="0">
                    <a:pos x="T6" y="T7"/>
                  </a:cxn>
                </a:cxnLst>
                <a:rect l="0" t="0" r="r" b="b"/>
                <a:pathLst>
                  <a:path w="2" h="3">
                    <a:moveTo>
                      <a:pt x="2" y="0"/>
                    </a:moveTo>
                    <a:lnTo>
                      <a:pt x="0" y="3"/>
                    </a:lnTo>
                    <a:lnTo>
                      <a:pt x="2" y="3"/>
                    </a:lnTo>
                    <a:lnTo>
                      <a:pt x="2"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3" name="Freeform 730">
                <a:extLst>
                  <a:ext uri="{FF2B5EF4-FFF2-40B4-BE49-F238E27FC236}">
                    <a16:creationId xmlns:a16="http://schemas.microsoft.com/office/drawing/2014/main" id="{17F811D9-E486-4CC4-9A8F-82D6FE909073}"/>
                  </a:ext>
                </a:extLst>
              </p:cNvPr>
              <p:cNvSpPr>
                <a:spLocks/>
              </p:cNvSpPr>
              <p:nvPr/>
            </p:nvSpPr>
            <p:spPr bwMode="auto">
              <a:xfrm>
                <a:off x="4750" y="1476"/>
                <a:ext cx="4" cy="3"/>
              </a:xfrm>
              <a:custGeom>
                <a:avLst/>
                <a:gdLst>
                  <a:gd name="T0" fmla="*/ 0 w 4"/>
                  <a:gd name="T1" fmla="*/ 0 h 3"/>
                  <a:gd name="T2" fmla="*/ 0 w 4"/>
                  <a:gd name="T3" fmla="*/ 3 h 3"/>
                  <a:gd name="T4" fmla="*/ 4 w 4"/>
                  <a:gd name="T5" fmla="*/ 2 h 3"/>
                  <a:gd name="T6" fmla="*/ 0 w 4"/>
                  <a:gd name="T7" fmla="*/ 0 h 3"/>
                </a:gdLst>
                <a:ahLst/>
                <a:cxnLst>
                  <a:cxn ang="0">
                    <a:pos x="T0" y="T1"/>
                  </a:cxn>
                  <a:cxn ang="0">
                    <a:pos x="T2" y="T3"/>
                  </a:cxn>
                  <a:cxn ang="0">
                    <a:pos x="T4" y="T5"/>
                  </a:cxn>
                  <a:cxn ang="0">
                    <a:pos x="T6" y="T7"/>
                  </a:cxn>
                </a:cxnLst>
                <a:rect l="0" t="0" r="r" b="b"/>
                <a:pathLst>
                  <a:path w="4" h="3">
                    <a:moveTo>
                      <a:pt x="0" y="0"/>
                    </a:moveTo>
                    <a:lnTo>
                      <a:pt x="0" y="3"/>
                    </a:lnTo>
                    <a:lnTo>
                      <a:pt x="4" y="2"/>
                    </a:lnTo>
                    <a:lnTo>
                      <a:pt x="0"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4" name="Freeform 731">
                <a:extLst>
                  <a:ext uri="{FF2B5EF4-FFF2-40B4-BE49-F238E27FC236}">
                    <a16:creationId xmlns:a16="http://schemas.microsoft.com/office/drawing/2014/main" id="{BAA36F21-6A59-4499-A3BE-7DF5F789E425}"/>
                  </a:ext>
                </a:extLst>
              </p:cNvPr>
              <p:cNvSpPr>
                <a:spLocks/>
              </p:cNvSpPr>
              <p:nvPr/>
            </p:nvSpPr>
            <p:spPr bwMode="auto">
              <a:xfrm>
                <a:off x="4817" y="1338"/>
                <a:ext cx="5" cy="4"/>
              </a:xfrm>
              <a:custGeom>
                <a:avLst/>
                <a:gdLst>
                  <a:gd name="T0" fmla="*/ 5 w 5"/>
                  <a:gd name="T1" fmla="*/ 0 h 4"/>
                  <a:gd name="T2" fmla="*/ 0 w 5"/>
                  <a:gd name="T3" fmla="*/ 1 h 4"/>
                  <a:gd name="T4" fmla="*/ 0 w 5"/>
                  <a:gd name="T5" fmla="*/ 3 h 4"/>
                  <a:gd name="T6" fmla="*/ 2 w 5"/>
                  <a:gd name="T7" fmla="*/ 4 h 4"/>
                  <a:gd name="T8" fmla="*/ 5 w 5"/>
                  <a:gd name="T9" fmla="*/ 0 h 4"/>
                </a:gdLst>
                <a:ahLst/>
                <a:cxnLst>
                  <a:cxn ang="0">
                    <a:pos x="T0" y="T1"/>
                  </a:cxn>
                  <a:cxn ang="0">
                    <a:pos x="T2" y="T3"/>
                  </a:cxn>
                  <a:cxn ang="0">
                    <a:pos x="T4" y="T5"/>
                  </a:cxn>
                  <a:cxn ang="0">
                    <a:pos x="T6" y="T7"/>
                  </a:cxn>
                  <a:cxn ang="0">
                    <a:pos x="T8" y="T9"/>
                  </a:cxn>
                </a:cxnLst>
                <a:rect l="0" t="0" r="r" b="b"/>
                <a:pathLst>
                  <a:path w="5" h="4">
                    <a:moveTo>
                      <a:pt x="5" y="0"/>
                    </a:moveTo>
                    <a:lnTo>
                      <a:pt x="0" y="1"/>
                    </a:lnTo>
                    <a:lnTo>
                      <a:pt x="0" y="3"/>
                    </a:lnTo>
                    <a:lnTo>
                      <a:pt x="2" y="4"/>
                    </a:lnTo>
                    <a:lnTo>
                      <a:pt x="5"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5" name="Freeform 732">
                <a:extLst>
                  <a:ext uri="{FF2B5EF4-FFF2-40B4-BE49-F238E27FC236}">
                    <a16:creationId xmlns:a16="http://schemas.microsoft.com/office/drawing/2014/main" id="{14F88FAF-043C-4DBF-84CE-41605514B2F7}"/>
                  </a:ext>
                </a:extLst>
              </p:cNvPr>
              <p:cNvSpPr>
                <a:spLocks/>
              </p:cNvSpPr>
              <p:nvPr/>
            </p:nvSpPr>
            <p:spPr bwMode="auto">
              <a:xfrm>
                <a:off x="4781" y="1376"/>
                <a:ext cx="8" cy="5"/>
              </a:xfrm>
              <a:custGeom>
                <a:avLst/>
                <a:gdLst>
                  <a:gd name="T0" fmla="*/ 3 w 8"/>
                  <a:gd name="T1" fmla="*/ 5 h 5"/>
                  <a:gd name="T2" fmla="*/ 6 w 8"/>
                  <a:gd name="T3" fmla="*/ 5 h 5"/>
                  <a:gd name="T4" fmla="*/ 8 w 8"/>
                  <a:gd name="T5" fmla="*/ 1 h 5"/>
                  <a:gd name="T6" fmla="*/ 6 w 8"/>
                  <a:gd name="T7" fmla="*/ 0 h 5"/>
                  <a:gd name="T8" fmla="*/ 4 w 8"/>
                  <a:gd name="T9" fmla="*/ 0 h 5"/>
                  <a:gd name="T10" fmla="*/ 4 w 8"/>
                  <a:gd name="T11" fmla="*/ 1 h 5"/>
                  <a:gd name="T12" fmla="*/ 1 w 8"/>
                  <a:gd name="T13" fmla="*/ 1 h 5"/>
                  <a:gd name="T14" fmla="*/ 0 w 8"/>
                  <a:gd name="T15" fmla="*/ 5 h 5"/>
                  <a:gd name="T16" fmla="*/ 1 w 8"/>
                  <a:gd name="T17" fmla="*/ 5 h 5"/>
                  <a:gd name="T18" fmla="*/ 3 w 8"/>
                  <a:gd name="T19"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5">
                    <a:moveTo>
                      <a:pt x="3" y="5"/>
                    </a:moveTo>
                    <a:lnTo>
                      <a:pt x="6" y="5"/>
                    </a:lnTo>
                    <a:lnTo>
                      <a:pt x="8" y="1"/>
                    </a:lnTo>
                    <a:lnTo>
                      <a:pt x="6" y="0"/>
                    </a:lnTo>
                    <a:lnTo>
                      <a:pt x="4" y="0"/>
                    </a:lnTo>
                    <a:lnTo>
                      <a:pt x="4" y="1"/>
                    </a:lnTo>
                    <a:lnTo>
                      <a:pt x="1" y="1"/>
                    </a:lnTo>
                    <a:lnTo>
                      <a:pt x="0" y="5"/>
                    </a:lnTo>
                    <a:lnTo>
                      <a:pt x="1" y="5"/>
                    </a:lnTo>
                    <a:lnTo>
                      <a:pt x="3" y="5"/>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6" name="Freeform 733">
                <a:extLst>
                  <a:ext uri="{FF2B5EF4-FFF2-40B4-BE49-F238E27FC236}">
                    <a16:creationId xmlns:a16="http://schemas.microsoft.com/office/drawing/2014/main" id="{003B248E-15A1-4F7C-8E13-AC151090D465}"/>
                  </a:ext>
                </a:extLst>
              </p:cNvPr>
              <p:cNvSpPr>
                <a:spLocks/>
              </p:cNvSpPr>
              <p:nvPr/>
            </p:nvSpPr>
            <p:spPr bwMode="auto">
              <a:xfrm>
                <a:off x="4773" y="1379"/>
                <a:ext cx="4" cy="3"/>
              </a:xfrm>
              <a:custGeom>
                <a:avLst/>
                <a:gdLst>
                  <a:gd name="T0" fmla="*/ 4 w 4"/>
                  <a:gd name="T1" fmla="*/ 2 h 3"/>
                  <a:gd name="T2" fmla="*/ 3 w 4"/>
                  <a:gd name="T3" fmla="*/ 0 h 3"/>
                  <a:gd name="T4" fmla="*/ 0 w 4"/>
                  <a:gd name="T5" fmla="*/ 0 h 3"/>
                  <a:gd name="T6" fmla="*/ 3 w 4"/>
                  <a:gd name="T7" fmla="*/ 3 h 3"/>
                  <a:gd name="T8" fmla="*/ 4 w 4"/>
                  <a:gd name="T9" fmla="*/ 2 h 3"/>
                </a:gdLst>
                <a:ahLst/>
                <a:cxnLst>
                  <a:cxn ang="0">
                    <a:pos x="T0" y="T1"/>
                  </a:cxn>
                  <a:cxn ang="0">
                    <a:pos x="T2" y="T3"/>
                  </a:cxn>
                  <a:cxn ang="0">
                    <a:pos x="T4" y="T5"/>
                  </a:cxn>
                  <a:cxn ang="0">
                    <a:pos x="T6" y="T7"/>
                  </a:cxn>
                  <a:cxn ang="0">
                    <a:pos x="T8" y="T9"/>
                  </a:cxn>
                </a:cxnLst>
                <a:rect l="0" t="0" r="r" b="b"/>
                <a:pathLst>
                  <a:path w="4" h="3">
                    <a:moveTo>
                      <a:pt x="4" y="2"/>
                    </a:moveTo>
                    <a:lnTo>
                      <a:pt x="3" y="0"/>
                    </a:lnTo>
                    <a:lnTo>
                      <a:pt x="0" y="0"/>
                    </a:lnTo>
                    <a:lnTo>
                      <a:pt x="3" y="3"/>
                    </a:lnTo>
                    <a:lnTo>
                      <a:pt x="4" y="2"/>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7" name="Freeform 734">
                <a:extLst>
                  <a:ext uri="{FF2B5EF4-FFF2-40B4-BE49-F238E27FC236}">
                    <a16:creationId xmlns:a16="http://schemas.microsoft.com/office/drawing/2014/main" id="{94FA8443-BF2A-4E8B-8450-9C6A54006837}"/>
                  </a:ext>
                </a:extLst>
              </p:cNvPr>
              <p:cNvSpPr>
                <a:spLocks/>
              </p:cNvSpPr>
              <p:nvPr/>
            </p:nvSpPr>
            <p:spPr bwMode="auto">
              <a:xfrm>
                <a:off x="4750" y="1403"/>
                <a:ext cx="4" cy="5"/>
              </a:xfrm>
              <a:custGeom>
                <a:avLst/>
                <a:gdLst>
                  <a:gd name="T0" fmla="*/ 4 w 4"/>
                  <a:gd name="T1" fmla="*/ 3 h 5"/>
                  <a:gd name="T2" fmla="*/ 4 w 4"/>
                  <a:gd name="T3" fmla="*/ 2 h 5"/>
                  <a:gd name="T4" fmla="*/ 0 w 4"/>
                  <a:gd name="T5" fmla="*/ 0 h 5"/>
                  <a:gd name="T6" fmla="*/ 2 w 4"/>
                  <a:gd name="T7" fmla="*/ 5 h 5"/>
                  <a:gd name="T8" fmla="*/ 4 w 4"/>
                  <a:gd name="T9" fmla="*/ 3 h 5"/>
                </a:gdLst>
                <a:ahLst/>
                <a:cxnLst>
                  <a:cxn ang="0">
                    <a:pos x="T0" y="T1"/>
                  </a:cxn>
                  <a:cxn ang="0">
                    <a:pos x="T2" y="T3"/>
                  </a:cxn>
                  <a:cxn ang="0">
                    <a:pos x="T4" y="T5"/>
                  </a:cxn>
                  <a:cxn ang="0">
                    <a:pos x="T6" y="T7"/>
                  </a:cxn>
                  <a:cxn ang="0">
                    <a:pos x="T8" y="T9"/>
                  </a:cxn>
                </a:cxnLst>
                <a:rect l="0" t="0" r="r" b="b"/>
                <a:pathLst>
                  <a:path w="4" h="5">
                    <a:moveTo>
                      <a:pt x="4" y="3"/>
                    </a:moveTo>
                    <a:lnTo>
                      <a:pt x="4" y="2"/>
                    </a:lnTo>
                    <a:lnTo>
                      <a:pt x="0" y="0"/>
                    </a:lnTo>
                    <a:lnTo>
                      <a:pt x="2" y="5"/>
                    </a:lnTo>
                    <a:lnTo>
                      <a:pt x="4" y="3"/>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8" name="Freeform 735">
                <a:extLst>
                  <a:ext uri="{FF2B5EF4-FFF2-40B4-BE49-F238E27FC236}">
                    <a16:creationId xmlns:a16="http://schemas.microsoft.com/office/drawing/2014/main" id="{2F47B052-232A-436F-9ABF-3EA4ED40E9AA}"/>
                  </a:ext>
                </a:extLst>
              </p:cNvPr>
              <p:cNvSpPr>
                <a:spLocks/>
              </p:cNvSpPr>
              <p:nvPr/>
            </p:nvSpPr>
            <p:spPr bwMode="auto">
              <a:xfrm>
                <a:off x="4776" y="1384"/>
                <a:ext cx="3" cy="3"/>
              </a:xfrm>
              <a:custGeom>
                <a:avLst/>
                <a:gdLst>
                  <a:gd name="T0" fmla="*/ 1 w 3"/>
                  <a:gd name="T1" fmla="*/ 3 h 3"/>
                  <a:gd name="T2" fmla="*/ 3 w 3"/>
                  <a:gd name="T3" fmla="*/ 3 h 3"/>
                  <a:gd name="T4" fmla="*/ 3 w 3"/>
                  <a:gd name="T5" fmla="*/ 0 h 3"/>
                  <a:gd name="T6" fmla="*/ 0 w 3"/>
                  <a:gd name="T7" fmla="*/ 1 h 3"/>
                  <a:gd name="T8" fmla="*/ 1 w 3"/>
                  <a:gd name="T9" fmla="*/ 3 h 3"/>
                </a:gdLst>
                <a:ahLst/>
                <a:cxnLst>
                  <a:cxn ang="0">
                    <a:pos x="T0" y="T1"/>
                  </a:cxn>
                  <a:cxn ang="0">
                    <a:pos x="T2" y="T3"/>
                  </a:cxn>
                  <a:cxn ang="0">
                    <a:pos x="T4" y="T5"/>
                  </a:cxn>
                  <a:cxn ang="0">
                    <a:pos x="T6" y="T7"/>
                  </a:cxn>
                  <a:cxn ang="0">
                    <a:pos x="T8" y="T9"/>
                  </a:cxn>
                </a:cxnLst>
                <a:rect l="0" t="0" r="r" b="b"/>
                <a:pathLst>
                  <a:path w="3" h="3">
                    <a:moveTo>
                      <a:pt x="1" y="3"/>
                    </a:moveTo>
                    <a:lnTo>
                      <a:pt x="3" y="3"/>
                    </a:lnTo>
                    <a:lnTo>
                      <a:pt x="3" y="0"/>
                    </a:lnTo>
                    <a:lnTo>
                      <a:pt x="0" y="1"/>
                    </a:lnTo>
                    <a:lnTo>
                      <a:pt x="1" y="3"/>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9" name="Freeform 736">
                <a:extLst>
                  <a:ext uri="{FF2B5EF4-FFF2-40B4-BE49-F238E27FC236}">
                    <a16:creationId xmlns:a16="http://schemas.microsoft.com/office/drawing/2014/main" id="{A72EC34F-DA8C-4943-90E2-D5F80B38E65D}"/>
                  </a:ext>
                </a:extLst>
              </p:cNvPr>
              <p:cNvSpPr>
                <a:spLocks/>
              </p:cNvSpPr>
              <p:nvPr/>
            </p:nvSpPr>
            <p:spPr bwMode="auto">
              <a:xfrm>
                <a:off x="4779" y="1371"/>
                <a:ext cx="6" cy="5"/>
              </a:xfrm>
              <a:custGeom>
                <a:avLst/>
                <a:gdLst>
                  <a:gd name="T0" fmla="*/ 6 w 6"/>
                  <a:gd name="T1" fmla="*/ 2 h 5"/>
                  <a:gd name="T2" fmla="*/ 5 w 6"/>
                  <a:gd name="T3" fmla="*/ 0 h 5"/>
                  <a:gd name="T4" fmla="*/ 0 w 6"/>
                  <a:gd name="T5" fmla="*/ 5 h 5"/>
                  <a:gd name="T6" fmla="*/ 3 w 6"/>
                  <a:gd name="T7" fmla="*/ 5 h 5"/>
                  <a:gd name="T8" fmla="*/ 6 w 6"/>
                  <a:gd name="T9" fmla="*/ 2 h 5"/>
                </a:gdLst>
                <a:ahLst/>
                <a:cxnLst>
                  <a:cxn ang="0">
                    <a:pos x="T0" y="T1"/>
                  </a:cxn>
                  <a:cxn ang="0">
                    <a:pos x="T2" y="T3"/>
                  </a:cxn>
                  <a:cxn ang="0">
                    <a:pos x="T4" y="T5"/>
                  </a:cxn>
                  <a:cxn ang="0">
                    <a:pos x="T6" y="T7"/>
                  </a:cxn>
                  <a:cxn ang="0">
                    <a:pos x="T8" y="T9"/>
                  </a:cxn>
                </a:cxnLst>
                <a:rect l="0" t="0" r="r" b="b"/>
                <a:pathLst>
                  <a:path w="6" h="5">
                    <a:moveTo>
                      <a:pt x="6" y="2"/>
                    </a:moveTo>
                    <a:lnTo>
                      <a:pt x="5" y="0"/>
                    </a:lnTo>
                    <a:lnTo>
                      <a:pt x="0" y="5"/>
                    </a:lnTo>
                    <a:lnTo>
                      <a:pt x="3" y="5"/>
                    </a:lnTo>
                    <a:lnTo>
                      <a:pt x="6" y="2"/>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0" name="Freeform 737">
                <a:extLst>
                  <a:ext uri="{FF2B5EF4-FFF2-40B4-BE49-F238E27FC236}">
                    <a16:creationId xmlns:a16="http://schemas.microsoft.com/office/drawing/2014/main" id="{80ABD69D-B8B2-473D-96CE-764D9FE4F726}"/>
                  </a:ext>
                </a:extLst>
              </p:cNvPr>
              <p:cNvSpPr>
                <a:spLocks/>
              </p:cNvSpPr>
              <p:nvPr/>
            </p:nvSpPr>
            <p:spPr bwMode="auto">
              <a:xfrm>
                <a:off x="4894" y="1212"/>
                <a:ext cx="3" cy="4"/>
              </a:xfrm>
              <a:custGeom>
                <a:avLst/>
                <a:gdLst>
                  <a:gd name="T0" fmla="*/ 1 w 3"/>
                  <a:gd name="T1" fmla="*/ 0 h 4"/>
                  <a:gd name="T2" fmla="*/ 0 w 3"/>
                  <a:gd name="T3" fmla="*/ 4 h 4"/>
                  <a:gd name="T4" fmla="*/ 3 w 3"/>
                  <a:gd name="T5" fmla="*/ 3 h 4"/>
                  <a:gd name="T6" fmla="*/ 1 w 3"/>
                  <a:gd name="T7" fmla="*/ 0 h 4"/>
                </a:gdLst>
                <a:ahLst/>
                <a:cxnLst>
                  <a:cxn ang="0">
                    <a:pos x="T0" y="T1"/>
                  </a:cxn>
                  <a:cxn ang="0">
                    <a:pos x="T2" y="T3"/>
                  </a:cxn>
                  <a:cxn ang="0">
                    <a:pos x="T4" y="T5"/>
                  </a:cxn>
                  <a:cxn ang="0">
                    <a:pos x="T6" y="T7"/>
                  </a:cxn>
                </a:cxnLst>
                <a:rect l="0" t="0" r="r" b="b"/>
                <a:pathLst>
                  <a:path w="3" h="4">
                    <a:moveTo>
                      <a:pt x="1" y="0"/>
                    </a:moveTo>
                    <a:lnTo>
                      <a:pt x="0" y="4"/>
                    </a:lnTo>
                    <a:lnTo>
                      <a:pt x="3" y="3"/>
                    </a:lnTo>
                    <a:lnTo>
                      <a:pt x="1"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1" name="Freeform 738">
                <a:extLst>
                  <a:ext uri="{FF2B5EF4-FFF2-40B4-BE49-F238E27FC236}">
                    <a16:creationId xmlns:a16="http://schemas.microsoft.com/office/drawing/2014/main" id="{4F933F4B-738A-423A-917F-FB22F87BAC6B}"/>
                  </a:ext>
                </a:extLst>
              </p:cNvPr>
              <p:cNvSpPr>
                <a:spLocks/>
              </p:cNvSpPr>
              <p:nvPr/>
            </p:nvSpPr>
            <p:spPr bwMode="auto">
              <a:xfrm>
                <a:off x="4938" y="1180"/>
                <a:ext cx="5" cy="3"/>
              </a:xfrm>
              <a:custGeom>
                <a:avLst/>
                <a:gdLst>
                  <a:gd name="T0" fmla="*/ 0 w 5"/>
                  <a:gd name="T1" fmla="*/ 1 h 3"/>
                  <a:gd name="T2" fmla="*/ 4 w 5"/>
                  <a:gd name="T3" fmla="*/ 3 h 3"/>
                  <a:gd name="T4" fmla="*/ 4 w 5"/>
                  <a:gd name="T5" fmla="*/ 3 h 3"/>
                  <a:gd name="T6" fmla="*/ 5 w 5"/>
                  <a:gd name="T7" fmla="*/ 1 h 3"/>
                  <a:gd name="T8" fmla="*/ 4 w 5"/>
                  <a:gd name="T9" fmla="*/ 0 h 3"/>
                  <a:gd name="T10" fmla="*/ 0 w 5"/>
                  <a:gd name="T11" fmla="*/ 1 h 3"/>
                </a:gdLst>
                <a:ahLst/>
                <a:cxnLst>
                  <a:cxn ang="0">
                    <a:pos x="T0" y="T1"/>
                  </a:cxn>
                  <a:cxn ang="0">
                    <a:pos x="T2" y="T3"/>
                  </a:cxn>
                  <a:cxn ang="0">
                    <a:pos x="T4" y="T5"/>
                  </a:cxn>
                  <a:cxn ang="0">
                    <a:pos x="T6" y="T7"/>
                  </a:cxn>
                  <a:cxn ang="0">
                    <a:pos x="T8" y="T9"/>
                  </a:cxn>
                  <a:cxn ang="0">
                    <a:pos x="T10" y="T11"/>
                  </a:cxn>
                </a:cxnLst>
                <a:rect l="0" t="0" r="r" b="b"/>
                <a:pathLst>
                  <a:path w="5" h="3">
                    <a:moveTo>
                      <a:pt x="0" y="1"/>
                    </a:moveTo>
                    <a:lnTo>
                      <a:pt x="4" y="3"/>
                    </a:lnTo>
                    <a:lnTo>
                      <a:pt x="4" y="3"/>
                    </a:lnTo>
                    <a:lnTo>
                      <a:pt x="5" y="1"/>
                    </a:lnTo>
                    <a:lnTo>
                      <a:pt x="4" y="0"/>
                    </a:lnTo>
                    <a:lnTo>
                      <a:pt x="0" y="1"/>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2" name="Freeform 739">
                <a:extLst>
                  <a:ext uri="{FF2B5EF4-FFF2-40B4-BE49-F238E27FC236}">
                    <a16:creationId xmlns:a16="http://schemas.microsoft.com/office/drawing/2014/main" id="{C8A7CB3D-E2B5-4DFC-93B3-D9735836AB82}"/>
                  </a:ext>
                </a:extLst>
              </p:cNvPr>
              <p:cNvSpPr>
                <a:spLocks/>
              </p:cNvSpPr>
              <p:nvPr/>
            </p:nvSpPr>
            <p:spPr bwMode="auto">
              <a:xfrm>
                <a:off x="4946" y="1175"/>
                <a:ext cx="4" cy="1"/>
              </a:xfrm>
              <a:custGeom>
                <a:avLst/>
                <a:gdLst>
                  <a:gd name="T0" fmla="*/ 4 w 4"/>
                  <a:gd name="T1" fmla="*/ 1 h 1"/>
                  <a:gd name="T2" fmla="*/ 4 w 4"/>
                  <a:gd name="T3" fmla="*/ 0 h 1"/>
                  <a:gd name="T4" fmla="*/ 2 w 4"/>
                  <a:gd name="T5" fmla="*/ 0 h 1"/>
                  <a:gd name="T6" fmla="*/ 0 w 4"/>
                  <a:gd name="T7" fmla="*/ 1 h 1"/>
                  <a:gd name="T8" fmla="*/ 4 w 4"/>
                  <a:gd name="T9" fmla="*/ 1 h 1"/>
                </a:gdLst>
                <a:ahLst/>
                <a:cxnLst>
                  <a:cxn ang="0">
                    <a:pos x="T0" y="T1"/>
                  </a:cxn>
                  <a:cxn ang="0">
                    <a:pos x="T2" y="T3"/>
                  </a:cxn>
                  <a:cxn ang="0">
                    <a:pos x="T4" y="T5"/>
                  </a:cxn>
                  <a:cxn ang="0">
                    <a:pos x="T6" y="T7"/>
                  </a:cxn>
                  <a:cxn ang="0">
                    <a:pos x="T8" y="T9"/>
                  </a:cxn>
                </a:cxnLst>
                <a:rect l="0" t="0" r="r" b="b"/>
                <a:pathLst>
                  <a:path w="4" h="1">
                    <a:moveTo>
                      <a:pt x="4" y="1"/>
                    </a:moveTo>
                    <a:lnTo>
                      <a:pt x="4" y="0"/>
                    </a:lnTo>
                    <a:lnTo>
                      <a:pt x="2" y="0"/>
                    </a:lnTo>
                    <a:lnTo>
                      <a:pt x="0" y="1"/>
                    </a:lnTo>
                    <a:lnTo>
                      <a:pt x="4" y="1"/>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3" name="Freeform 740">
                <a:extLst>
                  <a:ext uri="{FF2B5EF4-FFF2-40B4-BE49-F238E27FC236}">
                    <a16:creationId xmlns:a16="http://schemas.microsoft.com/office/drawing/2014/main" id="{8D037584-752F-475E-8622-68E082A7158E}"/>
                  </a:ext>
                </a:extLst>
              </p:cNvPr>
              <p:cNvSpPr>
                <a:spLocks/>
              </p:cNvSpPr>
              <p:nvPr/>
            </p:nvSpPr>
            <p:spPr bwMode="auto">
              <a:xfrm>
                <a:off x="4741" y="1173"/>
                <a:ext cx="283" cy="330"/>
              </a:xfrm>
              <a:custGeom>
                <a:avLst/>
                <a:gdLst>
                  <a:gd name="T0" fmla="*/ 87 w 283"/>
                  <a:gd name="T1" fmla="*/ 262 h 330"/>
                  <a:gd name="T2" fmla="*/ 87 w 283"/>
                  <a:gd name="T3" fmla="*/ 192 h 330"/>
                  <a:gd name="T4" fmla="*/ 111 w 283"/>
                  <a:gd name="T5" fmla="*/ 137 h 330"/>
                  <a:gd name="T6" fmla="*/ 135 w 283"/>
                  <a:gd name="T7" fmla="*/ 88 h 330"/>
                  <a:gd name="T8" fmla="*/ 161 w 283"/>
                  <a:gd name="T9" fmla="*/ 80 h 330"/>
                  <a:gd name="T10" fmla="*/ 172 w 283"/>
                  <a:gd name="T11" fmla="*/ 62 h 330"/>
                  <a:gd name="T12" fmla="*/ 209 w 283"/>
                  <a:gd name="T13" fmla="*/ 67 h 330"/>
                  <a:gd name="T14" fmla="*/ 229 w 283"/>
                  <a:gd name="T15" fmla="*/ 39 h 330"/>
                  <a:gd name="T16" fmla="*/ 264 w 283"/>
                  <a:gd name="T17" fmla="*/ 50 h 330"/>
                  <a:gd name="T18" fmla="*/ 277 w 283"/>
                  <a:gd name="T19" fmla="*/ 37 h 330"/>
                  <a:gd name="T20" fmla="*/ 264 w 283"/>
                  <a:gd name="T21" fmla="*/ 37 h 330"/>
                  <a:gd name="T22" fmla="*/ 283 w 283"/>
                  <a:gd name="T23" fmla="*/ 21 h 330"/>
                  <a:gd name="T24" fmla="*/ 264 w 283"/>
                  <a:gd name="T25" fmla="*/ 13 h 330"/>
                  <a:gd name="T26" fmla="*/ 250 w 283"/>
                  <a:gd name="T27" fmla="*/ 16 h 330"/>
                  <a:gd name="T28" fmla="*/ 242 w 283"/>
                  <a:gd name="T29" fmla="*/ 16 h 330"/>
                  <a:gd name="T30" fmla="*/ 242 w 283"/>
                  <a:gd name="T31" fmla="*/ 2 h 330"/>
                  <a:gd name="T32" fmla="*/ 234 w 283"/>
                  <a:gd name="T33" fmla="*/ 11 h 330"/>
                  <a:gd name="T34" fmla="*/ 226 w 283"/>
                  <a:gd name="T35" fmla="*/ 15 h 330"/>
                  <a:gd name="T36" fmla="*/ 215 w 283"/>
                  <a:gd name="T37" fmla="*/ 26 h 330"/>
                  <a:gd name="T38" fmla="*/ 207 w 283"/>
                  <a:gd name="T39" fmla="*/ 8 h 330"/>
                  <a:gd name="T40" fmla="*/ 202 w 283"/>
                  <a:gd name="T41" fmla="*/ 23 h 330"/>
                  <a:gd name="T42" fmla="*/ 191 w 283"/>
                  <a:gd name="T43" fmla="*/ 34 h 330"/>
                  <a:gd name="T44" fmla="*/ 177 w 283"/>
                  <a:gd name="T45" fmla="*/ 35 h 330"/>
                  <a:gd name="T46" fmla="*/ 165 w 283"/>
                  <a:gd name="T47" fmla="*/ 45 h 330"/>
                  <a:gd name="T48" fmla="*/ 158 w 283"/>
                  <a:gd name="T49" fmla="*/ 47 h 330"/>
                  <a:gd name="T50" fmla="*/ 153 w 283"/>
                  <a:gd name="T51" fmla="*/ 58 h 330"/>
                  <a:gd name="T52" fmla="*/ 142 w 283"/>
                  <a:gd name="T53" fmla="*/ 53 h 330"/>
                  <a:gd name="T54" fmla="*/ 132 w 283"/>
                  <a:gd name="T55" fmla="*/ 72 h 330"/>
                  <a:gd name="T56" fmla="*/ 135 w 283"/>
                  <a:gd name="T57" fmla="*/ 78 h 330"/>
                  <a:gd name="T58" fmla="*/ 124 w 283"/>
                  <a:gd name="T59" fmla="*/ 88 h 330"/>
                  <a:gd name="T60" fmla="*/ 116 w 283"/>
                  <a:gd name="T61" fmla="*/ 91 h 330"/>
                  <a:gd name="T62" fmla="*/ 113 w 283"/>
                  <a:gd name="T63" fmla="*/ 104 h 330"/>
                  <a:gd name="T64" fmla="*/ 113 w 283"/>
                  <a:gd name="T65" fmla="*/ 112 h 330"/>
                  <a:gd name="T66" fmla="*/ 99 w 283"/>
                  <a:gd name="T67" fmla="*/ 125 h 330"/>
                  <a:gd name="T68" fmla="*/ 91 w 283"/>
                  <a:gd name="T69" fmla="*/ 133 h 330"/>
                  <a:gd name="T70" fmla="*/ 91 w 283"/>
                  <a:gd name="T71" fmla="*/ 144 h 330"/>
                  <a:gd name="T72" fmla="*/ 87 w 283"/>
                  <a:gd name="T73" fmla="*/ 157 h 330"/>
                  <a:gd name="T74" fmla="*/ 83 w 283"/>
                  <a:gd name="T75" fmla="*/ 169 h 330"/>
                  <a:gd name="T76" fmla="*/ 68 w 283"/>
                  <a:gd name="T77" fmla="*/ 180 h 330"/>
                  <a:gd name="T78" fmla="*/ 56 w 283"/>
                  <a:gd name="T79" fmla="*/ 201 h 330"/>
                  <a:gd name="T80" fmla="*/ 71 w 283"/>
                  <a:gd name="T81" fmla="*/ 192 h 330"/>
                  <a:gd name="T82" fmla="*/ 60 w 283"/>
                  <a:gd name="T83" fmla="*/ 209 h 330"/>
                  <a:gd name="T84" fmla="*/ 48 w 283"/>
                  <a:gd name="T85" fmla="*/ 209 h 330"/>
                  <a:gd name="T86" fmla="*/ 46 w 283"/>
                  <a:gd name="T87" fmla="*/ 222 h 330"/>
                  <a:gd name="T88" fmla="*/ 32 w 283"/>
                  <a:gd name="T89" fmla="*/ 220 h 330"/>
                  <a:gd name="T90" fmla="*/ 30 w 283"/>
                  <a:gd name="T91" fmla="*/ 227 h 330"/>
                  <a:gd name="T92" fmla="*/ 25 w 283"/>
                  <a:gd name="T93" fmla="*/ 236 h 330"/>
                  <a:gd name="T94" fmla="*/ 8 w 283"/>
                  <a:gd name="T95" fmla="*/ 238 h 330"/>
                  <a:gd name="T96" fmla="*/ 19 w 283"/>
                  <a:gd name="T97" fmla="*/ 246 h 330"/>
                  <a:gd name="T98" fmla="*/ 5 w 283"/>
                  <a:gd name="T99" fmla="*/ 252 h 330"/>
                  <a:gd name="T100" fmla="*/ 17 w 283"/>
                  <a:gd name="T101" fmla="*/ 259 h 330"/>
                  <a:gd name="T102" fmla="*/ 33 w 283"/>
                  <a:gd name="T103" fmla="*/ 257 h 330"/>
                  <a:gd name="T104" fmla="*/ 11 w 283"/>
                  <a:gd name="T105" fmla="*/ 262 h 330"/>
                  <a:gd name="T106" fmla="*/ 3 w 283"/>
                  <a:gd name="T107" fmla="*/ 268 h 330"/>
                  <a:gd name="T108" fmla="*/ 14 w 283"/>
                  <a:gd name="T109" fmla="*/ 279 h 330"/>
                  <a:gd name="T110" fmla="*/ 14 w 283"/>
                  <a:gd name="T111" fmla="*/ 284 h 330"/>
                  <a:gd name="T112" fmla="*/ 6 w 283"/>
                  <a:gd name="T113" fmla="*/ 299 h 330"/>
                  <a:gd name="T114" fmla="*/ 22 w 283"/>
                  <a:gd name="T115" fmla="*/ 308 h 330"/>
                  <a:gd name="T116" fmla="*/ 24 w 283"/>
                  <a:gd name="T117" fmla="*/ 326 h 330"/>
                  <a:gd name="T118" fmla="*/ 41 w 283"/>
                  <a:gd name="T119" fmla="*/ 324 h 330"/>
                  <a:gd name="T120" fmla="*/ 57 w 283"/>
                  <a:gd name="T121" fmla="*/ 303 h 330"/>
                  <a:gd name="T122" fmla="*/ 67 w 283"/>
                  <a:gd name="T123" fmla="*/ 305 h 330"/>
                  <a:gd name="T124" fmla="*/ 71 w 283"/>
                  <a:gd name="T125" fmla="*/ 291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3" h="330">
                    <a:moveTo>
                      <a:pt x="84" y="310"/>
                    </a:moveTo>
                    <a:lnTo>
                      <a:pt x="86" y="306"/>
                    </a:lnTo>
                    <a:lnTo>
                      <a:pt x="84" y="299"/>
                    </a:lnTo>
                    <a:lnTo>
                      <a:pt x="83" y="294"/>
                    </a:lnTo>
                    <a:lnTo>
                      <a:pt x="84" y="292"/>
                    </a:lnTo>
                    <a:lnTo>
                      <a:pt x="86" y="291"/>
                    </a:lnTo>
                    <a:lnTo>
                      <a:pt x="84" y="287"/>
                    </a:lnTo>
                    <a:lnTo>
                      <a:pt x="86" y="286"/>
                    </a:lnTo>
                    <a:lnTo>
                      <a:pt x="89" y="286"/>
                    </a:lnTo>
                    <a:lnTo>
                      <a:pt x="91" y="284"/>
                    </a:lnTo>
                    <a:lnTo>
                      <a:pt x="91" y="281"/>
                    </a:lnTo>
                    <a:lnTo>
                      <a:pt x="92" y="276"/>
                    </a:lnTo>
                    <a:lnTo>
                      <a:pt x="91" y="273"/>
                    </a:lnTo>
                    <a:lnTo>
                      <a:pt x="89" y="267"/>
                    </a:lnTo>
                    <a:lnTo>
                      <a:pt x="87" y="262"/>
                    </a:lnTo>
                    <a:lnTo>
                      <a:pt x="87" y="260"/>
                    </a:lnTo>
                    <a:lnTo>
                      <a:pt x="94" y="257"/>
                    </a:lnTo>
                    <a:lnTo>
                      <a:pt x="94" y="252"/>
                    </a:lnTo>
                    <a:lnTo>
                      <a:pt x="95" y="249"/>
                    </a:lnTo>
                    <a:lnTo>
                      <a:pt x="91" y="244"/>
                    </a:lnTo>
                    <a:lnTo>
                      <a:pt x="86" y="243"/>
                    </a:lnTo>
                    <a:lnTo>
                      <a:pt x="86" y="236"/>
                    </a:lnTo>
                    <a:lnTo>
                      <a:pt x="87" y="232"/>
                    </a:lnTo>
                    <a:lnTo>
                      <a:pt x="86" y="227"/>
                    </a:lnTo>
                    <a:lnTo>
                      <a:pt x="84" y="222"/>
                    </a:lnTo>
                    <a:lnTo>
                      <a:pt x="86" y="219"/>
                    </a:lnTo>
                    <a:lnTo>
                      <a:pt x="86" y="211"/>
                    </a:lnTo>
                    <a:lnTo>
                      <a:pt x="84" y="203"/>
                    </a:lnTo>
                    <a:lnTo>
                      <a:pt x="84" y="196"/>
                    </a:lnTo>
                    <a:lnTo>
                      <a:pt x="87" y="192"/>
                    </a:lnTo>
                    <a:lnTo>
                      <a:pt x="91" y="190"/>
                    </a:lnTo>
                    <a:lnTo>
                      <a:pt x="95" y="190"/>
                    </a:lnTo>
                    <a:lnTo>
                      <a:pt x="100" y="192"/>
                    </a:lnTo>
                    <a:lnTo>
                      <a:pt x="102" y="187"/>
                    </a:lnTo>
                    <a:lnTo>
                      <a:pt x="102" y="182"/>
                    </a:lnTo>
                    <a:lnTo>
                      <a:pt x="100" y="180"/>
                    </a:lnTo>
                    <a:lnTo>
                      <a:pt x="100" y="177"/>
                    </a:lnTo>
                    <a:lnTo>
                      <a:pt x="105" y="165"/>
                    </a:lnTo>
                    <a:lnTo>
                      <a:pt x="105" y="158"/>
                    </a:lnTo>
                    <a:lnTo>
                      <a:pt x="107" y="152"/>
                    </a:lnTo>
                    <a:lnTo>
                      <a:pt x="108" y="149"/>
                    </a:lnTo>
                    <a:lnTo>
                      <a:pt x="108" y="144"/>
                    </a:lnTo>
                    <a:lnTo>
                      <a:pt x="107" y="142"/>
                    </a:lnTo>
                    <a:lnTo>
                      <a:pt x="107" y="139"/>
                    </a:lnTo>
                    <a:lnTo>
                      <a:pt x="111" y="137"/>
                    </a:lnTo>
                    <a:lnTo>
                      <a:pt x="116" y="136"/>
                    </a:lnTo>
                    <a:lnTo>
                      <a:pt x="118" y="134"/>
                    </a:lnTo>
                    <a:lnTo>
                      <a:pt x="118" y="131"/>
                    </a:lnTo>
                    <a:lnTo>
                      <a:pt x="121" y="125"/>
                    </a:lnTo>
                    <a:lnTo>
                      <a:pt x="126" y="118"/>
                    </a:lnTo>
                    <a:lnTo>
                      <a:pt x="127" y="115"/>
                    </a:lnTo>
                    <a:lnTo>
                      <a:pt x="126" y="112"/>
                    </a:lnTo>
                    <a:lnTo>
                      <a:pt x="124" y="110"/>
                    </a:lnTo>
                    <a:lnTo>
                      <a:pt x="124" y="104"/>
                    </a:lnTo>
                    <a:lnTo>
                      <a:pt x="126" y="102"/>
                    </a:lnTo>
                    <a:lnTo>
                      <a:pt x="127" y="99"/>
                    </a:lnTo>
                    <a:lnTo>
                      <a:pt x="127" y="96"/>
                    </a:lnTo>
                    <a:lnTo>
                      <a:pt x="130" y="96"/>
                    </a:lnTo>
                    <a:lnTo>
                      <a:pt x="132" y="91"/>
                    </a:lnTo>
                    <a:lnTo>
                      <a:pt x="135" y="88"/>
                    </a:lnTo>
                    <a:lnTo>
                      <a:pt x="138" y="90"/>
                    </a:lnTo>
                    <a:lnTo>
                      <a:pt x="140" y="91"/>
                    </a:lnTo>
                    <a:lnTo>
                      <a:pt x="142" y="91"/>
                    </a:lnTo>
                    <a:lnTo>
                      <a:pt x="143" y="90"/>
                    </a:lnTo>
                    <a:lnTo>
                      <a:pt x="142" y="86"/>
                    </a:lnTo>
                    <a:lnTo>
                      <a:pt x="143" y="85"/>
                    </a:lnTo>
                    <a:lnTo>
                      <a:pt x="143" y="83"/>
                    </a:lnTo>
                    <a:lnTo>
                      <a:pt x="143" y="82"/>
                    </a:lnTo>
                    <a:lnTo>
                      <a:pt x="142" y="78"/>
                    </a:lnTo>
                    <a:lnTo>
                      <a:pt x="143" y="77"/>
                    </a:lnTo>
                    <a:lnTo>
                      <a:pt x="148" y="77"/>
                    </a:lnTo>
                    <a:lnTo>
                      <a:pt x="150" y="75"/>
                    </a:lnTo>
                    <a:lnTo>
                      <a:pt x="154" y="77"/>
                    </a:lnTo>
                    <a:lnTo>
                      <a:pt x="158" y="78"/>
                    </a:lnTo>
                    <a:lnTo>
                      <a:pt x="161" y="80"/>
                    </a:lnTo>
                    <a:lnTo>
                      <a:pt x="162" y="80"/>
                    </a:lnTo>
                    <a:lnTo>
                      <a:pt x="164" y="80"/>
                    </a:lnTo>
                    <a:lnTo>
                      <a:pt x="165" y="82"/>
                    </a:lnTo>
                    <a:lnTo>
                      <a:pt x="165" y="77"/>
                    </a:lnTo>
                    <a:lnTo>
                      <a:pt x="164" y="75"/>
                    </a:lnTo>
                    <a:lnTo>
                      <a:pt x="164" y="70"/>
                    </a:lnTo>
                    <a:lnTo>
                      <a:pt x="167" y="70"/>
                    </a:lnTo>
                    <a:lnTo>
                      <a:pt x="165" y="67"/>
                    </a:lnTo>
                    <a:lnTo>
                      <a:pt x="164" y="66"/>
                    </a:lnTo>
                    <a:lnTo>
                      <a:pt x="164" y="62"/>
                    </a:lnTo>
                    <a:lnTo>
                      <a:pt x="167" y="64"/>
                    </a:lnTo>
                    <a:lnTo>
                      <a:pt x="170" y="62"/>
                    </a:lnTo>
                    <a:lnTo>
                      <a:pt x="170" y="62"/>
                    </a:lnTo>
                    <a:lnTo>
                      <a:pt x="170" y="62"/>
                    </a:lnTo>
                    <a:lnTo>
                      <a:pt x="172" y="62"/>
                    </a:lnTo>
                    <a:lnTo>
                      <a:pt x="172" y="62"/>
                    </a:lnTo>
                    <a:lnTo>
                      <a:pt x="173" y="62"/>
                    </a:lnTo>
                    <a:lnTo>
                      <a:pt x="173" y="59"/>
                    </a:lnTo>
                    <a:lnTo>
                      <a:pt x="173" y="58"/>
                    </a:lnTo>
                    <a:lnTo>
                      <a:pt x="175" y="56"/>
                    </a:lnTo>
                    <a:lnTo>
                      <a:pt x="178" y="56"/>
                    </a:lnTo>
                    <a:lnTo>
                      <a:pt x="180" y="59"/>
                    </a:lnTo>
                    <a:lnTo>
                      <a:pt x="186" y="64"/>
                    </a:lnTo>
                    <a:lnTo>
                      <a:pt x="188" y="67"/>
                    </a:lnTo>
                    <a:lnTo>
                      <a:pt x="189" y="70"/>
                    </a:lnTo>
                    <a:lnTo>
                      <a:pt x="193" y="72"/>
                    </a:lnTo>
                    <a:lnTo>
                      <a:pt x="201" y="72"/>
                    </a:lnTo>
                    <a:lnTo>
                      <a:pt x="204" y="69"/>
                    </a:lnTo>
                    <a:lnTo>
                      <a:pt x="205" y="67"/>
                    </a:lnTo>
                    <a:lnTo>
                      <a:pt x="209" y="67"/>
                    </a:lnTo>
                    <a:lnTo>
                      <a:pt x="213" y="70"/>
                    </a:lnTo>
                    <a:lnTo>
                      <a:pt x="216" y="70"/>
                    </a:lnTo>
                    <a:lnTo>
                      <a:pt x="218" y="67"/>
                    </a:lnTo>
                    <a:lnTo>
                      <a:pt x="220" y="66"/>
                    </a:lnTo>
                    <a:lnTo>
                      <a:pt x="221" y="64"/>
                    </a:lnTo>
                    <a:lnTo>
                      <a:pt x="224" y="64"/>
                    </a:lnTo>
                    <a:lnTo>
                      <a:pt x="226" y="62"/>
                    </a:lnTo>
                    <a:lnTo>
                      <a:pt x="228" y="61"/>
                    </a:lnTo>
                    <a:lnTo>
                      <a:pt x="226" y="58"/>
                    </a:lnTo>
                    <a:lnTo>
                      <a:pt x="224" y="55"/>
                    </a:lnTo>
                    <a:lnTo>
                      <a:pt x="226" y="47"/>
                    </a:lnTo>
                    <a:lnTo>
                      <a:pt x="226" y="45"/>
                    </a:lnTo>
                    <a:lnTo>
                      <a:pt x="226" y="43"/>
                    </a:lnTo>
                    <a:lnTo>
                      <a:pt x="228" y="42"/>
                    </a:lnTo>
                    <a:lnTo>
                      <a:pt x="229" y="39"/>
                    </a:lnTo>
                    <a:lnTo>
                      <a:pt x="229" y="37"/>
                    </a:lnTo>
                    <a:lnTo>
                      <a:pt x="232" y="35"/>
                    </a:lnTo>
                    <a:lnTo>
                      <a:pt x="236" y="37"/>
                    </a:lnTo>
                    <a:lnTo>
                      <a:pt x="237" y="35"/>
                    </a:lnTo>
                    <a:lnTo>
                      <a:pt x="237" y="35"/>
                    </a:lnTo>
                    <a:lnTo>
                      <a:pt x="240" y="32"/>
                    </a:lnTo>
                    <a:lnTo>
                      <a:pt x="245" y="32"/>
                    </a:lnTo>
                    <a:lnTo>
                      <a:pt x="248" y="34"/>
                    </a:lnTo>
                    <a:lnTo>
                      <a:pt x="252" y="39"/>
                    </a:lnTo>
                    <a:lnTo>
                      <a:pt x="253" y="40"/>
                    </a:lnTo>
                    <a:lnTo>
                      <a:pt x="256" y="42"/>
                    </a:lnTo>
                    <a:lnTo>
                      <a:pt x="261" y="42"/>
                    </a:lnTo>
                    <a:lnTo>
                      <a:pt x="263" y="43"/>
                    </a:lnTo>
                    <a:lnTo>
                      <a:pt x="266" y="47"/>
                    </a:lnTo>
                    <a:lnTo>
                      <a:pt x="264" y="50"/>
                    </a:lnTo>
                    <a:lnTo>
                      <a:pt x="263" y="55"/>
                    </a:lnTo>
                    <a:lnTo>
                      <a:pt x="263" y="59"/>
                    </a:lnTo>
                    <a:lnTo>
                      <a:pt x="264" y="59"/>
                    </a:lnTo>
                    <a:lnTo>
                      <a:pt x="264" y="55"/>
                    </a:lnTo>
                    <a:lnTo>
                      <a:pt x="269" y="51"/>
                    </a:lnTo>
                    <a:lnTo>
                      <a:pt x="272" y="50"/>
                    </a:lnTo>
                    <a:lnTo>
                      <a:pt x="274" y="48"/>
                    </a:lnTo>
                    <a:lnTo>
                      <a:pt x="274" y="43"/>
                    </a:lnTo>
                    <a:lnTo>
                      <a:pt x="275" y="43"/>
                    </a:lnTo>
                    <a:lnTo>
                      <a:pt x="279" y="45"/>
                    </a:lnTo>
                    <a:lnTo>
                      <a:pt x="280" y="42"/>
                    </a:lnTo>
                    <a:lnTo>
                      <a:pt x="280" y="39"/>
                    </a:lnTo>
                    <a:lnTo>
                      <a:pt x="280" y="39"/>
                    </a:lnTo>
                    <a:lnTo>
                      <a:pt x="280" y="39"/>
                    </a:lnTo>
                    <a:lnTo>
                      <a:pt x="277" y="37"/>
                    </a:lnTo>
                    <a:lnTo>
                      <a:pt x="277" y="37"/>
                    </a:lnTo>
                    <a:lnTo>
                      <a:pt x="275" y="39"/>
                    </a:lnTo>
                    <a:lnTo>
                      <a:pt x="275" y="40"/>
                    </a:lnTo>
                    <a:lnTo>
                      <a:pt x="274" y="39"/>
                    </a:lnTo>
                    <a:lnTo>
                      <a:pt x="274" y="37"/>
                    </a:lnTo>
                    <a:lnTo>
                      <a:pt x="272" y="37"/>
                    </a:lnTo>
                    <a:lnTo>
                      <a:pt x="272" y="39"/>
                    </a:lnTo>
                    <a:lnTo>
                      <a:pt x="272" y="42"/>
                    </a:lnTo>
                    <a:lnTo>
                      <a:pt x="271" y="40"/>
                    </a:lnTo>
                    <a:lnTo>
                      <a:pt x="269" y="39"/>
                    </a:lnTo>
                    <a:lnTo>
                      <a:pt x="267" y="40"/>
                    </a:lnTo>
                    <a:lnTo>
                      <a:pt x="267" y="42"/>
                    </a:lnTo>
                    <a:lnTo>
                      <a:pt x="266" y="40"/>
                    </a:lnTo>
                    <a:lnTo>
                      <a:pt x="266" y="37"/>
                    </a:lnTo>
                    <a:lnTo>
                      <a:pt x="264" y="37"/>
                    </a:lnTo>
                    <a:lnTo>
                      <a:pt x="263" y="34"/>
                    </a:lnTo>
                    <a:lnTo>
                      <a:pt x="263" y="32"/>
                    </a:lnTo>
                    <a:lnTo>
                      <a:pt x="260" y="34"/>
                    </a:lnTo>
                    <a:lnTo>
                      <a:pt x="258" y="32"/>
                    </a:lnTo>
                    <a:lnTo>
                      <a:pt x="255" y="32"/>
                    </a:lnTo>
                    <a:lnTo>
                      <a:pt x="253" y="29"/>
                    </a:lnTo>
                    <a:lnTo>
                      <a:pt x="253" y="29"/>
                    </a:lnTo>
                    <a:lnTo>
                      <a:pt x="258" y="31"/>
                    </a:lnTo>
                    <a:lnTo>
                      <a:pt x="261" y="29"/>
                    </a:lnTo>
                    <a:lnTo>
                      <a:pt x="264" y="31"/>
                    </a:lnTo>
                    <a:lnTo>
                      <a:pt x="269" y="31"/>
                    </a:lnTo>
                    <a:lnTo>
                      <a:pt x="274" y="29"/>
                    </a:lnTo>
                    <a:lnTo>
                      <a:pt x="275" y="24"/>
                    </a:lnTo>
                    <a:lnTo>
                      <a:pt x="282" y="23"/>
                    </a:lnTo>
                    <a:lnTo>
                      <a:pt x="283" y="21"/>
                    </a:lnTo>
                    <a:lnTo>
                      <a:pt x="283" y="21"/>
                    </a:lnTo>
                    <a:lnTo>
                      <a:pt x="282" y="19"/>
                    </a:lnTo>
                    <a:lnTo>
                      <a:pt x="282" y="19"/>
                    </a:lnTo>
                    <a:lnTo>
                      <a:pt x="279" y="18"/>
                    </a:lnTo>
                    <a:lnTo>
                      <a:pt x="277" y="19"/>
                    </a:lnTo>
                    <a:lnTo>
                      <a:pt x="274" y="16"/>
                    </a:lnTo>
                    <a:lnTo>
                      <a:pt x="272" y="16"/>
                    </a:lnTo>
                    <a:lnTo>
                      <a:pt x="269" y="18"/>
                    </a:lnTo>
                    <a:lnTo>
                      <a:pt x="267" y="18"/>
                    </a:lnTo>
                    <a:lnTo>
                      <a:pt x="267" y="18"/>
                    </a:lnTo>
                    <a:lnTo>
                      <a:pt x="269" y="16"/>
                    </a:lnTo>
                    <a:lnTo>
                      <a:pt x="271" y="15"/>
                    </a:lnTo>
                    <a:lnTo>
                      <a:pt x="267" y="13"/>
                    </a:lnTo>
                    <a:lnTo>
                      <a:pt x="267" y="13"/>
                    </a:lnTo>
                    <a:lnTo>
                      <a:pt x="264" y="13"/>
                    </a:lnTo>
                    <a:lnTo>
                      <a:pt x="263" y="16"/>
                    </a:lnTo>
                    <a:lnTo>
                      <a:pt x="263" y="16"/>
                    </a:lnTo>
                    <a:lnTo>
                      <a:pt x="263" y="13"/>
                    </a:lnTo>
                    <a:lnTo>
                      <a:pt x="261" y="13"/>
                    </a:lnTo>
                    <a:lnTo>
                      <a:pt x="260" y="15"/>
                    </a:lnTo>
                    <a:lnTo>
                      <a:pt x="258" y="15"/>
                    </a:lnTo>
                    <a:lnTo>
                      <a:pt x="258" y="13"/>
                    </a:lnTo>
                    <a:lnTo>
                      <a:pt x="260" y="13"/>
                    </a:lnTo>
                    <a:lnTo>
                      <a:pt x="260" y="11"/>
                    </a:lnTo>
                    <a:lnTo>
                      <a:pt x="258" y="10"/>
                    </a:lnTo>
                    <a:lnTo>
                      <a:pt x="255" y="8"/>
                    </a:lnTo>
                    <a:lnTo>
                      <a:pt x="253" y="10"/>
                    </a:lnTo>
                    <a:lnTo>
                      <a:pt x="253" y="15"/>
                    </a:lnTo>
                    <a:lnTo>
                      <a:pt x="252" y="15"/>
                    </a:lnTo>
                    <a:lnTo>
                      <a:pt x="250" y="16"/>
                    </a:lnTo>
                    <a:lnTo>
                      <a:pt x="252" y="19"/>
                    </a:lnTo>
                    <a:lnTo>
                      <a:pt x="252" y="21"/>
                    </a:lnTo>
                    <a:lnTo>
                      <a:pt x="250" y="23"/>
                    </a:lnTo>
                    <a:lnTo>
                      <a:pt x="250" y="21"/>
                    </a:lnTo>
                    <a:lnTo>
                      <a:pt x="248" y="21"/>
                    </a:lnTo>
                    <a:lnTo>
                      <a:pt x="247" y="21"/>
                    </a:lnTo>
                    <a:lnTo>
                      <a:pt x="245" y="21"/>
                    </a:lnTo>
                    <a:lnTo>
                      <a:pt x="242" y="23"/>
                    </a:lnTo>
                    <a:lnTo>
                      <a:pt x="244" y="19"/>
                    </a:lnTo>
                    <a:lnTo>
                      <a:pt x="247" y="18"/>
                    </a:lnTo>
                    <a:lnTo>
                      <a:pt x="248" y="16"/>
                    </a:lnTo>
                    <a:lnTo>
                      <a:pt x="247" y="15"/>
                    </a:lnTo>
                    <a:lnTo>
                      <a:pt x="247" y="15"/>
                    </a:lnTo>
                    <a:lnTo>
                      <a:pt x="244" y="16"/>
                    </a:lnTo>
                    <a:lnTo>
                      <a:pt x="242" y="16"/>
                    </a:lnTo>
                    <a:lnTo>
                      <a:pt x="242" y="15"/>
                    </a:lnTo>
                    <a:lnTo>
                      <a:pt x="244" y="13"/>
                    </a:lnTo>
                    <a:lnTo>
                      <a:pt x="244" y="11"/>
                    </a:lnTo>
                    <a:lnTo>
                      <a:pt x="242" y="11"/>
                    </a:lnTo>
                    <a:lnTo>
                      <a:pt x="242" y="10"/>
                    </a:lnTo>
                    <a:lnTo>
                      <a:pt x="244" y="10"/>
                    </a:lnTo>
                    <a:lnTo>
                      <a:pt x="244" y="11"/>
                    </a:lnTo>
                    <a:lnTo>
                      <a:pt x="247" y="11"/>
                    </a:lnTo>
                    <a:lnTo>
                      <a:pt x="248" y="7"/>
                    </a:lnTo>
                    <a:lnTo>
                      <a:pt x="248" y="5"/>
                    </a:lnTo>
                    <a:lnTo>
                      <a:pt x="245" y="5"/>
                    </a:lnTo>
                    <a:lnTo>
                      <a:pt x="244" y="5"/>
                    </a:lnTo>
                    <a:lnTo>
                      <a:pt x="245" y="2"/>
                    </a:lnTo>
                    <a:lnTo>
                      <a:pt x="244" y="0"/>
                    </a:lnTo>
                    <a:lnTo>
                      <a:pt x="242" y="2"/>
                    </a:lnTo>
                    <a:lnTo>
                      <a:pt x="240" y="2"/>
                    </a:lnTo>
                    <a:lnTo>
                      <a:pt x="239" y="0"/>
                    </a:lnTo>
                    <a:lnTo>
                      <a:pt x="237" y="2"/>
                    </a:lnTo>
                    <a:lnTo>
                      <a:pt x="237" y="3"/>
                    </a:lnTo>
                    <a:lnTo>
                      <a:pt x="239" y="5"/>
                    </a:lnTo>
                    <a:lnTo>
                      <a:pt x="237" y="7"/>
                    </a:lnTo>
                    <a:lnTo>
                      <a:pt x="237" y="7"/>
                    </a:lnTo>
                    <a:lnTo>
                      <a:pt x="234" y="5"/>
                    </a:lnTo>
                    <a:lnTo>
                      <a:pt x="234" y="7"/>
                    </a:lnTo>
                    <a:lnTo>
                      <a:pt x="232" y="8"/>
                    </a:lnTo>
                    <a:lnTo>
                      <a:pt x="232" y="10"/>
                    </a:lnTo>
                    <a:lnTo>
                      <a:pt x="236" y="10"/>
                    </a:lnTo>
                    <a:lnTo>
                      <a:pt x="236" y="10"/>
                    </a:lnTo>
                    <a:lnTo>
                      <a:pt x="236" y="11"/>
                    </a:lnTo>
                    <a:lnTo>
                      <a:pt x="234" y="11"/>
                    </a:lnTo>
                    <a:lnTo>
                      <a:pt x="234" y="15"/>
                    </a:lnTo>
                    <a:lnTo>
                      <a:pt x="232" y="15"/>
                    </a:lnTo>
                    <a:lnTo>
                      <a:pt x="232" y="16"/>
                    </a:lnTo>
                    <a:lnTo>
                      <a:pt x="232" y="18"/>
                    </a:lnTo>
                    <a:lnTo>
                      <a:pt x="232" y="19"/>
                    </a:lnTo>
                    <a:lnTo>
                      <a:pt x="232" y="21"/>
                    </a:lnTo>
                    <a:lnTo>
                      <a:pt x="232" y="23"/>
                    </a:lnTo>
                    <a:lnTo>
                      <a:pt x="229" y="21"/>
                    </a:lnTo>
                    <a:lnTo>
                      <a:pt x="228" y="23"/>
                    </a:lnTo>
                    <a:lnTo>
                      <a:pt x="228" y="24"/>
                    </a:lnTo>
                    <a:lnTo>
                      <a:pt x="226" y="24"/>
                    </a:lnTo>
                    <a:lnTo>
                      <a:pt x="226" y="23"/>
                    </a:lnTo>
                    <a:lnTo>
                      <a:pt x="228" y="18"/>
                    </a:lnTo>
                    <a:lnTo>
                      <a:pt x="226" y="16"/>
                    </a:lnTo>
                    <a:lnTo>
                      <a:pt x="226" y="15"/>
                    </a:lnTo>
                    <a:lnTo>
                      <a:pt x="228" y="13"/>
                    </a:lnTo>
                    <a:lnTo>
                      <a:pt x="228" y="10"/>
                    </a:lnTo>
                    <a:lnTo>
                      <a:pt x="228" y="8"/>
                    </a:lnTo>
                    <a:lnTo>
                      <a:pt x="226" y="8"/>
                    </a:lnTo>
                    <a:lnTo>
                      <a:pt x="223" y="13"/>
                    </a:lnTo>
                    <a:lnTo>
                      <a:pt x="223" y="16"/>
                    </a:lnTo>
                    <a:lnTo>
                      <a:pt x="218" y="21"/>
                    </a:lnTo>
                    <a:lnTo>
                      <a:pt x="218" y="26"/>
                    </a:lnTo>
                    <a:lnTo>
                      <a:pt x="218" y="27"/>
                    </a:lnTo>
                    <a:lnTo>
                      <a:pt x="218" y="29"/>
                    </a:lnTo>
                    <a:lnTo>
                      <a:pt x="215" y="34"/>
                    </a:lnTo>
                    <a:lnTo>
                      <a:pt x="213" y="34"/>
                    </a:lnTo>
                    <a:lnTo>
                      <a:pt x="213" y="32"/>
                    </a:lnTo>
                    <a:lnTo>
                      <a:pt x="212" y="31"/>
                    </a:lnTo>
                    <a:lnTo>
                      <a:pt x="215" y="26"/>
                    </a:lnTo>
                    <a:lnTo>
                      <a:pt x="213" y="24"/>
                    </a:lnTo>
                    <a:lnTo>
                      <a:pt x="215" y="23"/>
                    </a:lnTo>
                    <a:lnTo>
                      <a:pt x="213" y="19"/>
                    </a:lnTo>
                    <a:lnTo>
                      <a:pt x="218" y="15"/>
                    </a:lnTo>
                    <a:lnTo>
                      <a:pt x="218" y="13"/>
                    </a:lnTo>
                    <a:lnTo>
                      <a:pt x="220" y="11"/>
                    </a:lnTo>
                    <a:lnTo>
                      <a:pt x="218" y="10"/>
                    </a:lnTo>
                    <a:lnTo>
                      <a:pt x="216" y="10"/>
                    </a:lnTo>
                    <a:lnTo>
                      <a:pt x="215" y="8"/>
                    </a:lnTo>
                    <a:lnTo>
                      <a:pt x="213" y="8"/>
                    </a:lnTo>
                    <a:lnTo>
                      <a:pt x="213" y="11"/>
                    </a:lnTo>
                    <a:lnTo>
                      <a:pt x="212" y="13"/>
                    </a:lnTo>
                    <a:lnTo>
                      <a:pt x="212" y="10"/>
                    </a:lnTo>
                    <a:lnTo>
                      <a:pt x="210" y="8"/>
                    </a:lnTo>
                    <a:lnTo>
                      <a:pt x="207" y="8"/>
                    </a:lnTo>
                    <a:lnTo>
                      <a:pt x="205" y="8"/>
                    </a:lnTo>
                    <a:lnTo>
                      <a:pt x="207" y="11"/>
                    </a:lnTo>
                    <a:lnTo>
                      <a:pt x="205" y="15"/>
                    </a:lnTo>
                    <a:lnTo>
                      <a:pt x="204" y="13"/>
                    </a:lnTo>
                    <a:lnTo>
                      <a:pt x="202" y="11"/>
                    </a:lnTo>
                    <a:lnTo>
                      <a:pt x="202" y="13"/>
                    </a:lnTo>
                    <a:lnTo>
                      <a:pt x="202" y="13"/>
                    </a:lnTo>
                    <a:lnTo>
                      <a:pt x="205" y="16"/>
                    </a:lnTo>
                    <a:lnTo>
                      <a:pt x="205" y="18"/>
                    </a:lnTo>
                    <a:lnTo>
                      <a:pt x="205" y="19"/>
                    </a:lnTo>
                    <a:lnTo>
                      <a:pt x="204" y="18"/>
                    </a:lnTo>
                    <a:lnTo>
                      <a:pt x="202" y="19"/>
                    </a:lnTo>
                    <a:lnTo>
                      <a:pt x="202" y="21"/>
                    </a:lnTo>
                    <a:lnTo>
                      <a:pt x="202" y="21"/>
                    </a:lnTo>
                    <a:lnTo>
                      <a:pt x="202" y="23"/>
                    </a:lnTo>
                    <a:lnTo>
                      <a:pt x="199" y="21"/>
                    </a:lnTo>
                    <a:lnTo>
                      <a:pt x="197" y="21"/>
                    </a:lnTo>
                    <a:lnTo>
                      <a:pt x="197" y="24"/>
                    </a:lnTo>
                    <a:lnTo>
                      <a:pt x="194" y="24"/>
                    </a:lnTo>
                    <a:lnTo>
                      <a:pt x="194" y="26"/>
                    </a:lnTo>
                    <a:lnTo>
                      <a:pt x="196" y="27"/>
                    </a:lnTo>
                    <a:lnTo>
                      <a:pt x="193" y="29"/>
                    </a:lnTo>
                    <a:lnTo>
                      <a:pt x="193" y="31"/>
                    </a:lnTo>
                    <a:lnTo>
                      <a:pt x="194" y="32"/>
                    </a:lnTo>
                    <a:lnTo>
                      <a:pt x="193" y="34"/>
                    </a:lnTo>
                    <a:lnTo>
                      <a:pt x="196" y="35"/>
                    </a:lnTo>
                    <a:lnTo>
                      <a:pt x="196" y="37"/>
                    </a:lnTo>
                    <a:lnTo>
                      <a:pt x="196" y="37"/>
                    </a:lnTo>
                    <a:lnTo>
                      <a:pt x="191" y="37"/>
                    </a:lnTo>
                    <a:lnTo>
                      <a:pt x="191" y="34"/>
                    </a:lnTo>
                    <a:lnTo>
                      <a:pt x="189" y="34"/>
                    </a:lnTo>
                    <a:lnTo>
                      <a:pt x="191" y="31"/>
                    </a:lnTo>
                    <a:lnTo>
                      <a:pt x="188" y="31"/>
                    </a:lnTo>
                    <a:lnTo>
                      <a:pt x="186" y="31"/>
                    </a:lnTo>
                    <a:lnTo>
                      <a:pt x="183" y="31"/>
                    </a:lnTo>
                    <a:lnTo>
                      <a:pt x="178" y="27"/>
                    </a:lnTo>
                    <a:lnTo>
                      <a:pt x="178" y="27"/>
                    </a:lnTo>
                    <a:lnTo>
                      <a:pt x="177" y="29"/>
                    </a:lnTo>
                    <a:lnTo>
                      <a:pt x="175" y="27"/>
                    </a:lnTo>
                    <a:lnTo>
                      <a:pt x="173" y="29"/>
                    </a:lnTo>
                    <a:lnTo>
                      <a:pt x="170" y="29"/>
                    </a:lnTo>
                    <a:lnTo>
                      <a:pt x="170" y="31"/>
                    </a:lnTo>
                    <a:lnTo>
                      <a:pt x="173" y="34"/>
                    </a:lnTo>
                    <a:lnTo>
                      <a:pt x="175" y="34"/>
                    </a:lnTo>
                    <a:lnTo>
                      <a:pt x="177" y="35"/>
                    </a:lnTo>
                    <a:lnTo>
                      <a:pt x="180" y="35"/>
                    </a:lnTo>
                    <a:lnTo>
                      <a:pt x="178" y="39"/>
                    </a:lnTo>
                    <a:lnTo>
                      <a:pt x="178" y="40"/>
                    </a:lnTo>
                    <a:lnTo>
                      <a:pt x="181" y="43"/>
                    </a:lnTo>
                    <a:lnTo>
                      <a:pt x="180" y="45"/>
                    </a:lnTo>
                    <a:lnTo>
                      <a:pt x="178" y="43"/>
                    </a:lnTo>
                    <a:lnTo>
                      <a:pt x="177" y="42"/>
                    </a:lnTo>
                    <a:lnTo>
                      <a:pt x="175" y="40"/>
                    </a:lnTo>
                    <a:lnTo>
                      <a:pt x="173" y="39"/>
                    </a:lnTo>
                    <a:lnTo>
                      <a:pt x="172" y="40"/>
                    </a:lnTo>
                    <a:lnTo>
                      <a:pt x="170" y="42"/>
                    </a:lnTo>
                    <a:lnTo>
                      <a:pt x="170" y="39"/>
                    </a:lnTo>
                    <a:lnTo>
                      <a:pt x="167" y="40"/>
                    </a:lnTo>
                    <a:lnTo>
                      <a:pt x="167" y="42"/>
                    </a:lnTo>
                    <a:lnTo>
                      <a:pt x="165" y="45"/>
                    </a:lnTo>
                    <a:lnTo>
                      <a:pt x="165" y="47"/>
                    </a:lnTo>
                    <a:lnTo>
                      <a:pt x="169" y="48"/>
                    </a:lnTo>
                    <a:lnTo>
                      <a:pt x="169" y="50"/>
                    </a:lnTo>
                    <a:lnTo>
                      <a:pt x="167" y="50"/>
                    </a:lnTo>
                    <a:lnTo>
                      <a:pt x="165" y="48"/>
                    </a:lnTo>
                    <a:lnTo>
                      <a:pt x="164" y="51"/>
                    </a:lnTo>
                    <a:lnTo>
                      <a:pt x="164" y="55"/>
                    </a:lnTo>
                    <a:lnTo>
                      <a:pt x="161" y="56"/>
                    </a:lnTo>
                    <a:lnTo>
                      <a:pt x="161" y="55"/>
                    </a:lnTo>
                    <a:lnTo>
                      <a:pt x="162" y="53"/>
                    </a:lnTo>
                    <a:lnTo>
                      <a:pt x="162" y="51"/>
                    </a:lnTo>
                    <a:lnTo>
                      <a:pt x="164" y="48"/>
                    </a:lnTo>
                    <a:lnTo>
                      <a:pt x="162" y="40"/>
                    </a:lnTo>
                    <a:lnTo>
                      <a:pt x="161" y="40"/>
                    </a:lnTo>
                    <a:lnTo>
                      <a:pt x="158" y="47"/>
                    </a:lnTo>
                    <a:lnTo>
                      <a:pt x="158" y="50"/>
                    </a:lnTo>
                    <a:lnTo>
                      <a:pt x="158" y="51"/>
                    </a:lnTo>
                    <a:lnTo>
                      <a:pt x="156" y="53"/>
                    </a:lnTo>
                    <a:lnTo>
                      <a:pt x="154" y="51"/>
                    </a:lnTo>
                    <a:lnTo>
                      <a:pt x="156" y="48"/>
                    </a:lnTo>
                    <a:lnTo>
                      <a:pt x="156" y="43"/>
                    </a:lnTo>
                    <a:lnTo>
                      <a:pt x="154" y="43"/>
                    </a:lnTo>
                    <a:lnTo>
                      <a:pt x="151" y="45"/>
                    </a:lnTo>
                    <a:lnTo>
                      <a:pt x="150" y="50"/>
                    </a:lnTo>
                    <a:lnTo>
                      <a:pt x="151" y="51"/>
                    </a:lnTo>
                    <a:lnTo>
                      <a:pt x="150" y="55"/>
                    </a:lnTo>
                    <a:lnTo>
                      <a:pt x="154" y="56"/>
                    </a:lnTo>
                    <a:lnTo>
                      <a:pt x="156" y="59"/>
                    </a:lnTo>
                    <a:lnTo>
                      <a:pt x="154" y="62"/>
                    </a:lnTo>
                    <a:lnTo>
                      <a:pt x="153" y="58"/>
                    </a:lnTo>
                    <a:lnTo>
                      <a:pt x="150" y="56"/>
                    </a:lnTo>
                    <a:lnTo>
                      <a:pt x="148" y="51"/>
                    </a:lnTo>
                    <a:lnTo>
                      <a:pt x="146" y="51"/>
                    </a:lnTo>
                    <a:lnTo>
                      <a:pt x="143" y="53"/>
                    </a:lnTo>
                    <a:lnTo>
                      <a:pt x="143" y="55"/>
                    </a:lnTo>
                    <a:lnTo>
                      <a:pt x="146" y="58"/>
                    </a:lnTo>
                    <a:lnTo>
                      <a:pt x="148" y="58"/>
                    </a:lnTo>
                    <a:lnTo>
                      <a:pt x="150" y="58"/>
                    </a:lnTo>
                    <a:lnTo>
                      <a:pt x="146" y="58"/>
                    </a:lnTo>
                    <a:lnTo>
                      <a:pt x="145" y="59"/>
                    </a:lnTo>
                    <a:lnTo>
                      <a:pt x="146" y="61"/>
                    </a:lnTo>
                    <a:lnTo>
                      <a:pt x="143" y="59"/>
                    </a:lnTo>
                    <a:lnTo>
                      <a:pt x="143" y="56"/>
                    </a:lnTo>
                    <a:lnTo>
                      <a:pt x="142" y="56"/>
                    </a:lnTo>
                    <a:lnTo>
                      <a:pt x="142" y="53"/>
                    </a:lnTo>
                    <a:lnTo>
                      <a:pt x="140" y="55"/>
                    </a:lnTo>
                    <a:lnTo>
                      <a:pt x="138" y="58"/>
                    </a:lnTo>
                    <a:lnTo>
                      <a:pt x="140" y="59"/>
                    </a:lnTo>
                    <a:lnTo>
                      <a:pt x="140" y="62"/>
                    </a:lnTo>
                    <a:lnTo>
                      <a:pt x="137" y="62"/>
                    </a:lnTo>
                    <a:lnTo>
                      <a:pt x="135" y="62"/>
                    </a:lnTo>
                    <a:lnTo>
                      <a:pt x="134" y="66"/>
                    </a:lnTo>
                    <a:lnTo>
                      <a:pt x="134" y="66"/>
                    </a:lnTo>
                    <a:lnTo>
                      <a:pt x="135" y="66"/>
                    </a:lnTo>
                    <a:lnTo>
                      <a:pt x="137" y="67"/>
                    </a:lnTo>
                    <a:lnTo>
                      <a:pt x="135" y="67"/>
                    </a:lnTo>
                    <a:lnTo>
                      <a:pt x="134" y="69"/>
                    </a:lnTo>
                    <a:lnTo>
                      <a:pt x="135" y="70"/>
                    </a:lnTo>
                    <a:lnTo>
                      <a:pt x="134" y="72"/>
                    </a:lnTo>
                    <a:lnTo>
                      <a:pt x="132" y="72"/>
                    </a:lnTo>
                    <a:lnTo>
                      <a:pt x="132" y="74"/>
                    </a:lnTo>
                    <a:lnTo>
                      <a:pt x="132" y="74"/>
                    </a:lnTo>
                    <a:lnTo>
                      <a:pt x="130" y="74"/>
                    </a:lnTo>
                    <a:lnTo>
                      <a:pt x="129" y="72"/>
                    </a:lnTo>
                    <a:lnTo>
                      <a:pt x="127" y="74"/>
                    </a:lnTo>
                    <a:lnTo>
                      <a:pt x="126" y="75"/>
                    </a:lnTo>
                    <a:lnTo>
                      <a:pt x="126" y="77"/>
                    </a:lnTo>
                    <a:lnTo>
                      <a:pt x="126" y="77"/>
                    </a:lnTo>
                    <a:lnTo>
                      <a:pt x="122" y="78"/>
                    </a:lnTo>
                    <a:lnTo>
                      <a:pt x="121" y="80"/>
                    </a:lnTo>
                    <a:lnTo>
                      <a:pt x="124" y="82"/>
                    </a:lnTo>
                    <a:lnTo>
                      <a:pt x="130" y="80"/>
                    </a:lnTo>
                    <a:lnTo>
                      <a:pt x="132" y="80"/>
                    </a:lnTo>
                    <a:lnTo>
                      <a:pt x="134" y="78"/>
                    </a:lnTo>
                    <a:lnTo>
                      <a:pt x="135" y="78"/>
                    </a:lnTo>
                    <a:lnTo>
                      <a:pt x="135" y="80"/>
                    </a:lnTo>
                    <a:lnTo>
                      <a:pt x="134" y="83"/>
                    </a:lnTo>
                    <a:lnTo>
                      <a:pt x="134" y="86"/>
                    </a:lnTo>
                    <a:lnTo>
                      <a:pt x="132" y="88"/>
                    </a:lnTo>
                    <a:lnTo>
                      <a:pt x="132" y="86"/>
                    </a:lnTo>
                    <a:lnTo>
                      <a:pt x="130" y="85"/>
                    </a:lnTo>
                    <a:lnTo>
                      <a:pt x="129" y="85"/>
                    </a:lnTo>
                    <a:lnTo>
                      <a:pt x="127" y="83"/>
                    </a:lnTo>
                    <a:lnTo>
                      <a:pt x="126" y="83"/>
                    </a:lnTo>
                    <a:lnTo>
                      <a:pt x="126" y="85"/>
                    </a:lnTo>
                    <a:lnTo>
                      <a:pt x="126" y="86"/>
                    </a:lnTo>
                    <a:lnTo>
                      <a:pt x="122" y="85"/>
                    </a:lnTo>
                    <a:lnTo>
                      <a:pt x="121" y="85"/>
                    </a:lnTo>
                    <a:lnTo>
                      <a:pt x="124" y="86"/>
                    </a:lnTo>
                    <a:lnTo>
                      <a:pt x="124" y="88"/>
                    </a:lnTo>
                    <a:lnTo>
                      <a:pt x="122" y="88"/>
                    </a:lnTo>
                    <a:lnTo>
                      <a:pt x="122" y="90"/>
                    </a:lnTo>
                    <a:lnTo>
                      <a:pt x="122" y="93"/>
                    </a:lnTo>
                    <a:lnTo>
                      <a:pt x="122" y="94"/>
                    </a:lnTo>
                    <a:lnTo>
                      <a:pt x="121" y="91"/>
                    </a:lnTo>
                    <a:lnTo>
                      <a:pt x="121" y="90"/>
                    </a:lnTo>
                    <a:lnTo>
                      <a:pt x="119" y="86"/>
                    </a:lnTo>
                    <a:lnTo>
                      <a:pt x="118" y="90"/>
                    </a:lnTo>
                    <a:lnTo>
                      <a:pt x="115" y="90"/>
                    </a:lnTo>
                    <a:lnTo>
                      <a:pt x="115" y="88"/>
                    </a:lnTo>
                    <a:lnTo>
                      <a:pt x="115" y="86"/>
                    </a:lnTo>
                    <a:lnTo>
                      <a:pt x="113" y="86"/>
                    </a:lnTo>
                    <a:lnTo>
                      <a:pt x="111" y="90"/>
                    </a:lnTo>
                    <a:lnTo>
                      <a:pt x="113" y="91"/>
                    </a:lnTo>
                    <a:lnTo>
                      <a:pt x="116" y="91"/>
                    </a:lnTo>
                    <a:lnTo>
                      <a:pt x="118" y="93"/>
                    </a:lnTo>
                    <a:lnTo>
                      <a:pt x="118" y="94"/>
                    </a:lnTo>
                    <a:lnTo>
                      <a:pt x="111" y="94"/>
                    </a:lnTo>
                    <a:lnTo>
                      <a:pt x="111" y="94"/>
                    </a:lnTo>
                    <a:lnTo>
                      <a:pt x="108" y="94"/>
                    </a:lnTo>
                    <a:lnTo>
                      <a:pt x="108" y="98"/>
                    </a:lnTo>
                    <a:lnTo>
                      <a:pt x="110" y="99"/>
                    </a:lnTo>
                    <a:lnTo>
                      <a:pt x="108" y="101"/>
                    </a:lnTo>
                    <a:lnTo>
                      <a:pt x="110" y="101"/>
                    </a:lnTo>
                    <a:lnTo>
                      <a:pt x="113" y="98"/>
                    </a:lnTo>
                    <a:lnTo>
                      <a:pt x="115" y="98"/>
                    </a:lnTo>
                    <a:lnTo>
                      <a:pt x="116" y="99"/>
                    </a:lnTo>
                    <a:lnTo>
                      <a:pt x="113" y="99"/>
                    </a:lnTo>
                    <a:lnTo>
                      <a:pt x="111" y="102"/>
                    </a:lnTo>
                    <a:lnTo>
                      <a:pt x="113" y="104"/>
                    </a:lnTo>
                    <a:lnTo>
                      <a:pt x="116" y="106"/>
                    </a:lnTo>
                    <a:lnTo>
                      <a:pt x="116" y="109"/>
                    </a:lnTo>
                    <a:lnTo>
                      <a:pt x="115" y="107"/>
                    </a:lnTo>
                    <a:lnTo>
                      <a:pt x="113" y="107"/>
                    </a:lnTo>
                    <a:lnTo>
                      <a:pt x="110" y="104"/>
                    </a:lnTo>
                    <a:lnTo>
                      <a:pt x="108" y="104"/>
                    </a:lnTo>
                    <a:lnTo>
                      <a:pt x="107" y="106"/>
                    </a:lnTo>
                    <a:lnTo>
                      <a:pt x="110" y="107"/>
                    </a:lnTo>
                    <a:lnTo>
                      <a:pt x="107" y="109"/>
                    </a:lnTo>
                    <a:lnTo>
                      <a:pt x="103" y="110"/>
                    </a:lnTo>
                    <a:lnTo>
                      <a:pt x="103" y="112"/>
                    </a:lnTo>
                    <a:lnTo>
                      <a:pt x="107" y="112"/>
                    </a:lnTo>
                    <a:lnTo>
                      <a:pt x="108" y="112"/>
                    </a:lnTo>
                    <a:lnTo>
                      <a:pt x="110" y="112"/>
                    </a:lnTo>
                    <a:lnTo>
                      <a:pt x="113" y="112"/>
                    </a:lnTo>
                    <a:lnTo>
                      <a:pt x="113" y="114"/>
                    </a:lnTo>
                    <a:lnTo>
                      <a:pt x="115" y="115"/>
                    </a:lnTo>
                    <a:lnTo>
                      <a:pt x="115" y="117"/>
                    </a:lnTo>
                    <a:lnTo>
                      <a:pt x="111" y="115"/>
                    </a:lnTo>
                    <a:lnTo>
                      <a:pt x="108" y="115"/>
                    </a:lnTo>
                    <a:lnTo>
                      <a:pt x="107" y="115"/>
                    </a:lnTo>
                    <a:lnTo>
                      <a:pt x="103" y="115"/>
                    </a:lnTo>
                    <a:lnTo>
                      <a:pt x="103" y="118"/>
                    </a:lnTo>
                    <a:lnTo>
                      <a:pt x="102" y="120"/>
                    </a:lnTo>
                    <a:lnTo>
                      <a:pt x="100" y="118"/>
                    </a:lnTo>
                    <a:lnTo>
                      <a:pt x="97" y="120"/>
                    </a:lnTo>
                    <a:lnTo>
                      <a:pt x="95" y="120"/>
                    </a:lnTo>
                    <a:lnTo>
                      <a:pt x="94" y="121"/>
                    </a:lnTo>
                    <a:lnTo>
                      <a:pt x="97" y="123"/>
                    </a:lnTo>
                    <a:lnTo>
                      <a:pt x="99" y="125"/>
                    </a:lnTo>
                    <a:lnTo>
                      <a:pt x="97" y="125"/>
                    </a:lnTo>
                    <a:lnTo>
                      <a:pt x="95" y="125"/>
                    </a:lnTo>
                    <a:lnTo>
                      <a:pt x="94" y="125"/>
                    </a:lnTo>
                    <a:lnTo>
                      <a:pt x="97" y="126"/>
                    </a:lnTo>
                    <a:lnTo>
                      <a:pt x="95" y="128"/>
                    </a:lnTo>
                    <a:lnTo>
                      <a:pt x="94" y="128"/>
                    </a:lnTo>
                    <a:lnTo>
                      <a:pt x="92" y="126"/>
                    </a:lnTo>
                    <a:lnTo>
                      <a:pt x="92" y="128"/>
                    </a:lnTo>
                    <a:lnTo>
                      <a:pt x="94" y="129"/>
                    </a:lnTo>
                    <a:lnTo>
                      <a:pt x="92" y="129"/>
                    </a:lnTo>
                    <a:lnTo>
                      <a:pt x="92" y="131"/>
                    </a:lnTo>
                    <a:lnTo>
                      <a:pt x="94" y="131"/>
                    </a:lnTo>
                    <a:lnTo>
                      <a:pt x="92" y="133"/>
                    </a:lnTo>
                    <a:lnTo>
                      <a:pt x="91" y="133"/>
                    </a:lnTo>
                    <a:lnTo>
                      <a:pt x="91" y="133"/>
                    </a:lnTo>
                    <a:lnTo>
                      <a:pt x="91" y="133"/>
                    </a:lnTo>
                    <a:lnTo>
                      <a:pt x="89" y="134"/>
                    </a:lnTo>
                    <a:lnTo>
                      <a:pt x="91" y="136"/>
                    </a:lnTo>
                    <a:lnTo>
                      <a:pt x="94" y="137"/>
                    </a:lnTo>
                    <a:lnTo>
                      <a:pt x="95" y="139"/>
                    </a:lnTo>
                    <a:lnTo>
                      <a:pt x="97" y="139"/>
                    </a:lnTo>
                    <a:lnTo>
                      <a:pt x="99" y="137"/>
                    </a:lnTo>
                    <a:lnTo>
                      <a:pt x="97" y="139"/>
                    </a:lnTo>
                    <a:lnTo>
                      <a:pt x="97" y="141"/>
                    </a:lnTo>
                    <a:lnTo>
                      <a:pt x="95" y="141"/>
                    </a:lnTo>
                    <a:lnTo>
                      <a:pt x="94" y="141"/>
                    </a:lnTo>
                    <a:lnTo>
                      <a:pt x="89" y="141"/>
                    </a:lnTo>
                    <a:lnTo>
                      <a:pt x="87" y="142"/>
                    </a:lnTo>
                    <a:lnTo>
                      <a:pt x="87" y="144"/>
                    </a:lnTo>
                    <a:lnTo>
                      <a:pt x="91" y="144"/>
                    </a:lnTo>
                    <a:lnTo>
                      <a:pt x="91" y="145"/>
                    </a:lnTo>
                    <a:lnTo>
                      <a:pt x="92" y="147"/>
                    </a:lnTo>
                    <a:lnTo>
                      <a:pt x="92" y="149"/>
                    </a:lnTo>
                    <a:lnTo>
                      <a:pt x="91" y="147"/>
                    </a:lnTo>
                    <a:lnTo>
                      <a:pt x="89" y="147"/>
                    </a:lnTo>
                    <a:lnTo>
                      <a:pt x="87" y="149"/>
                    </a:lnTo>
                    <a:lnTo>
                      <a:pt x="87" y="150"/>
                    </a:lnTo>
                    <a:lnTo>
                      <a:pt x="87" y="150"/>
                    </a:lnTo>
                    <a:lnTo>
                      <a:pt x="89" y="152"/>
                    </a:lnTo>
                    <a:lnTo>
                      <a:pt x="89" y="153"/>
                    </a:lnTo>
                    <a:lnTo>
                      <a:pt x="87" y="153"/>
                    </a:lnTo>
                    <a:lnTo>
                      <a:pt x="86" y="152"/>
                    </a:lnTo>
                    <a:lnTo>
                      <a:pt x="86" y="153"/>
                    </a:lnTo>
                    <a:lnTo>
                      <a:pt x="86" y="155"/>
                    </a:lnTo>
                    <a:lnTo>
                      <a:pt x="87" y="157"/>
                    </a:lnTo>
                    <a:lnTo>
                      <a:pt x="89" y="157"/>
                    </a:lnTo>
                    <a:lnTo>
                      <a:pt x="87" y="158"/>
                    </a:lnTo>
                    <a:lnTo>
                      <a:pt x="84" y="157"/>
                    </a:lnTo>
                    <a:lnTo>
                      <a:pt x="84" y="158"/>
                    </a:lnTo>
                    <a:lnTo>
                      <a:pt x="84" y="160"/>
                    </a:lnTo>
                    <a:lnTo>
                      <a:pt x="84" y="160"/>
                    </a:lnTo>
                    <a:lnTo>
                      <a:pt x="84" y="163"/>
                    </a:lnTo>
                    <a:lnTo>
                      <a:pt x="86" y="165"/>
                    </a:lnTo>
                    <a:lnTo>
                      <a:pt x="87" y="165"/>
                    </a:lnTo>
                    <a:lnTo>
                      <a:pt x="87" y="163"/>
                    </a:lnTo>
                    <a:lnTo>
                      <a:pt x="89" y="163"/>
                    </a:lnTo>
                    <a:lnTo>
                      <a:pt x="89" y="166"/>
                    </a:lnTo>
                    <a:lnTo>
                      <a:pt x="86" y="166"/>
                    </a:lnTo>
                    <a:lnTo>
                      <a:pt x="84" y="169"/>
                    </a:lnTo>
                    <a:lnTo>
                      <a:pt x="83" y="169"/>
                    </a:lnTo>
                    <a:lnTo>
                      <a:pt x="81" y="169"/>
                    </a:lnTo>
                    <a:lnTo>
                      <a:pt x="81" y="171"/>
                    </a:lnTo>
                    <a:lnTo>
                      <a:pt x="78" y="171"/>
                    </a:lnTo>
                    <a:lnTo>
                      <a:pt x="76" y="173"/>
                    </a:lnTo>
                    <a:lnTo>
                      <a:pt x="78" y="174"/>
                    </a:lnTo>
                    <a:lnTo>
                      <a:pt x="78" y="176"/>
                    </a:lnTo>
                    <a:lnTo>
                      <a:pt x="75" y="176"/>
                    </a:lnTo>
                    <a:lnTo>
                      <a:pt x="73" y="177"/>
                    </a:lnTo>
                    <a:lnTo>
                      <a:pt x="73" y="179"/>
                    </a:lnTo>
                    <a:lnTo>
                      <a:pt x="76" y="180"/>
                    </a:lnTo>
                    <a:lnTo>
                      <a:pt x="73" y="180"/>
                    </a:lnTo>
                    <a:lnTo>
                      <a:pt x="73" y="184"/>
                    </a:lnTo>
                    <a:lnTo>
                      <a:pt x="70" y="184"/>
                    </a:lnTo>
                    <a:lnTo>
                      <a:pt x="70" y="180"/>
                    </a:lnTo>
                    <a:lnTo>
                      <a:pt x="68" y="180"/>
                    </a:lnTo>
                    <a:lnTo>
                      <a:pt x="68" y="182"/>
                    </a:lnTo>
                    <a:lnTo>
                      <a:pt x="65" y="182"/>
                    </a:lnTo>
                    <a:lnTo>
                      <a:pt x="67" y="184"/>
                    </a:lnTo>
                    <a:lnTo>
                      <a:pt x="65" y="184"/>
                    </a:lnTo>
                    <a:lnTo>
                      <a:pt x="65" y="185"/>
                    </a:lnTo>
                    <a:lnTo>
                      <a:pt x="65" y="187"/>
                    </a:lnTo>
                    <a:lnTo>
                      <a:pt x="62" y="187"/>
                    </a:lnTo>
                    <a:lnTo>
                      <a:pt x="60" y="188"/>
                    </a:lnTo>
                    <a:lnTo>
                      <a:pt x="62" y="192"/>
                    </a:lnTo>
                    <a:lnTo>
                      <a:pt x="59" y="193"/>
                    </a:lnTo>
                    <a:lnTo>
                      <a:pt x="59" y="193"/>
                    </a:lnTo>
                    <a:lnTo>
                      <a:pt x="59" y="196"/>
                    </a:lnTo>
                    <a:lnTo>
                      <a:pt x="57" y="198"/>
                    </a:lnTo>
                    <a:lnTo>
                      <a:pt x="54" y="200"/>
                    </a:lnTo>
                    <a:lnTo>
                      <a:pt x="56" y="201"/>
                    </a:lnTo>
                    <a:lnTo>
                      <a:pt x="57" y="200"/>
                    </a:lnTo>
                    <a:lnTo>
                      <a:pt x="59" y="200"/>
                    </a:lnTo>
                    <a:lnTo>
                      <a:pt x="59" y="201"/>
                    </a:lnTo>
                    <a:lnTo>
                      <a:pt x="57" y="201"/>
                    </a:lnTo>
                    <a:lnTo>
                      <a:pt x="57" y="204"/>
                    </a:lnTo>
                    <a:lnTo>
                      <a:pt x="59" y="208"/>
                    </a:lnTo>
                    <a:lnTo>
                      <a:pt x="62" y="204"/>
                    </a:lnTo>
                    <a:lnTo>
                      <a:pt x="65" y="204"/>
                    </a:lnTo>
                    <a:lnTo>
                      <a:pt x="70" y="201"/>
                    </a:lnTo>
                    <a:lnTo>
                      <a:pt x="70" y="198"/>
                    </a:lnTo>
                    <a:lnTo>
                      <a:pt x="67" y="200"/>
                    </a:lnTo>
                    <a:lnTo>
                      <a:pt x="68" y="196"/>
                    </a:lnTo>
                    <a:lnTo>
                      <a:pt x="70" y="193"/>
                    </a:lnTo>
                    <a:lnTo>
                      <a:pt x="70" y="193"/>
                    </a:lnTo>
                    <a:lnTo>
                      <a:pt x="71" y="192"/>
                    </a:lnTo>
                    <a:lnTo>
                      <a:pt x="75" y="193"/>
                    </a:lnTo>
                    <a:lnTo>
                      <a:pt x="76" y="193"/>
                    </a:lnTo>
                    <a:lnTo>
                      <a:pt x="71" y="195"/>
                    </a:lnTo>
                    <a:lnTo>
                      <a:pt x="71" y="196"/>
                    </a:lnTo>
                    <a:lnTo>
                      <a:pt x="75" y="198"/>
                    </a:lnTo>
                    <a:lnTo>
                      <a:pt x="75" y="200"/>
                    </a:lnTo>
                    <a:lnTo>
                      <a:pt x="71" y="200"/>
                    </a:lnTo>
                    <a:lnTo>
                      <a:pt x="68" y="204"/>
                    </a:lnTo>
                    <a:lnTo>
                      <a:pt x="70" y="206"/>
                    </a:lnTo>
                    <a:lnTo>
                      <a:pt x="70" y="208"/>
                    </a:lnTo>
                    <a:lnTo>
                      <a:pt x="70" y="209"/>
                    </a:lnTo>
                    <a:lnTo>
                      <a:pt x="67" y="209"/>
                    </a:lnTo>
                    <a:lnTo>
                      <a:pt x="65" y="208"/>
                    </a:lnTo>
                    <a:lnTo>
                      <a:pt x="62" y="208"/>
                    </a:lnTo>
                    <a:lnTo>
                      <a:pt x="60" y="209"/>
                    </a:lnTo>
                    <a:lnTo>
                      <a:pt x="60" y="211"/>
                    </a:lnTo>
                    <a:lnTo>
                      <a:pt x="57" y="212"/>
                    </a:lnTo>
                    <a:lnTo>
                      <a:pt x="56" y="214"/>
                    </a:lnTo>
                    <a:lnTo>
                      <a:pt x="57" y="212"/>
                    </a:lnTo>
                    <a:lnTo>
                      <a:pt x="59" y="211"/>
                    </a:lnTo>
                    <a:lnTo>
                      <a:pt x="57" y="209"/>
                    </a:lnTo>
                    <a:lnTo>
                      <a:pt x="57" y="206"/>
                    </a:lnTo>
                    <a:lnTo>
                      <a:pt x="56" y="204"/>
                    </a:lnTo>
                    <a:lnTo>
                      <a:pt x="52" y="204"/>
                    </a:lnTo>
                    <a:lnTo>
                      <a:pt x="52" y="206"/>
                    </a:lnTo>
                    <a:lnTo>
                      <a:pt x="49" y="206"/>
                    </a:lnTo>
                    <a:lnTo>
                      <a:pt x="49" y="208"/>
                    </a:lnTo>
                    <a:lnTo>
                      <a:pt x="52" y="208"/>
                    </a:lnTo>
                    <a:lnTo>
                      <a:pt x="49" y="211"/>
                    </a:lnTo>
                    <a:lnTo>
                      <a:pt x="48" y="209"/>
                    </a:lnTo>
                    <a:lnTo>
                      <a:pt x="44" y="209"/>
                    </a:lnTo>
                    <a:lnTo>
                      <a:pt x="43" y="212"/>
                    </a:lnTo>
                    <a:lnTo>
                      <a:pt x="44" y="212"/>
                    </a:lnTo>
                    <a:lnTo>
                      <a:pt x="44" y="212"/>
                    </a:lnTo>
                    <a:lnTo>
                      <a:pt x="46" y="212"/>
                    </a:lnTo>
                    <a:lnTo>
                      <a:pt x="43" y="214"/>
                    </a:lnTo>
                    <a:lnTo>
                      <a:pt x="41" y="216"/>
                    </a:lnTo>
                    <a:lnTo>
                      <a:pt x="40" y="214"/>
                    </a:lnTo>
                    <a:lnTo>
                      <a:pt x="38" y="214"/>
                    </a:lnTo>
                    <a:lnTo>
                      <a:pt x="38" y="216"/>
                    </a:lnTo>
                    <a:lnTo>
                      <a:pt x="41" y="217"/>
                    </a:lnTo>
                    <a:lnTo>
                      <a:pt x="44" y="217"/>
                    </a:lnTo>
                    <a:lnTo>
                      <a:pt x="44" y="220"/>
                    </a:lnTo>
                    <a:lnTo>
                      <a:pt x="46" y="220"/>
                    </a:lnTo>
                    <a:lnTo>
                      <a:pt x="46" y="222"/>
                    </a:lnTo>
                    <a:lnTo>
                      <a:pt x="43" y="220"/>
                    </a:lnTo>
                    <a:lnTo>
                      <a:pt x="41" y="219"/>
                    </a:lnTo>
                    <a:lnTo>
                      <a:pt x="40" y="219"/>
                    </a:lnTo>
                    <a:lnTo>
                      <a:pt x="36" y="217"/>
                    </a:lnTo>
                    <a:lnTo>
                      <a:pt x="36" y="216"/>
                    </a:lnTo>
                    <a:lnTo>
                      <a:pt x="35" y="216"/>
                    </a:lnTo>
                    <a:lnTo>
                      <a:pt x="35" y="217"/>
                    </a:lnTo>
                    <a:lnTo>
                      <a:pt x="38" y="220"/>
                    </a:lnTo>
                    <a:lnTo>
                      <a:pt x="40" y="224"/>
                    </a:lnTo>
                    <a:lnTo>
                      <a:pt x="43" y="224"/>
                    </a:lnTo>
                    <a:lnTo>
                      <a:pt x="43" y="225"/>
                    </a:lnTo>
                    <a:lnTo>
                      <a:pt x="41" y="225"/>
                    </a:lnTo>
                    <a:lnTo>
                      <a:pt x="38" y="224"/>
                    </a:lnTo>
                    <a:lnTo>
                      <a:pt x="33" y="219"/>
                    </a:lnTo>
                    <a:lnTo>
                      <a:pt x="32" y="220"/>
                    </a:lnTo>
                    <a:lnTo>
                      <a:pt x="30" y="219"/>
                    </a:lnTo>
                    <a:lnTo>
                      <a:pt x="27" y="219"/>
                    </a:lnTo>
                    <a:lnTo>
                      <a:pt x="25" y="217"/>
                    </a:lnTo>
                    <a:lnTo>
                      <a:pt x="25" y="219"/>
                    </a:lnTo>
                    <a:lnTo>
                      <a:pt x="25" y="220"/>
                    </a:lnTo>
                    <a:lnTo>
                      <a:pt x="24" y="222"/>
                    </a:lnTo>
                    <a:lnTo>
                      <a:pt x="25" y="224"/>
                    </a:lnTo>
                    <a:lnTo>
                      <a:pt x="30" y="224"/>
                    </a:lnTo>
                    <a:lnTo>
                      <a:pt x="32" y="224"/>
                    </a:lnTo>
                    <a:lnTo>
                      <a:pt x="28" y="225"/>
                    </a:lnTo>
                    <a:lnTo>
                      <a:pt x="30" y="225"/>
                    </a:lnTo>
                    <a:lnTo>
                      <a:pt x="33" y="224"/>
                    </a:lnTo>
                    <a:lnTo>
                      <a:pt x="35" y="224"/>
                    </a:lnTo>
                    <a:lnTo>
                      <a:pt x="35" y="225"/>
                    </a:lnTo>
                    <a:lnTo>
                      <a:pt x="30" y="227"/>
                    </a:lnTo>
                    <a:lnTo>
                      <a:pt x="28" y="230"/>
                    </a:lnTo>
                    <a:lnTo>
                      <a:pt x="25" y="228"/>
                    </a:lnTo>
                    <a:lnTo>
                      <a:pt x="24" y="225"/>
                    </a:lnTo>
                    <a:lnTo>
                      <a:pt x="22" y="225"/>
                    </a:lnTo>
                    <a:lnTo>
                      <a:pt x="21" y="227"/>
                    </a:lnTo>
                    <a:lnTo>
                      <a:pt x="19" y="225"/>
                    </a:lnTo>
                    <a:lnTo>
                      <a:pt x="17" y="227"/>
                    </a:lnTo>
                    <a:lnTo>
                      <a:pt x="16" y="225"/>
                    </a:lnTo>
                    <a:lnTo>
                      <a:pt x="14" y="227"/>
                    </a:lnTo>
                    <a:lnTo>
                      <a:pt x="14" y="228"/>
                    </a:lnTo>
                    <a:lnTo>
                      <a:pt x="19" y="228"/>
                    </a:lnTo>
                    <a:lnTo>
                      <a:pt x="22" y="230"/>
                    </a:lnTo>
                    <a:lnTo>
                      <a:pt x="25" y="232"/>
                    </a:lnTo>
                    <a:lnTo>
                      <a:pt x="24" y="235"/>
                    </a:lnTo>
                    <a:lnTo>
                      <a:pt x="25" y="236"/>
                    </a:lnTo>
                    <a:lnTo>
                      <a:pt x="24" y="238"/>
                    </a:lnTo>
                    <a:lnTo>
                      <a:pt x="22" y="236"/>
                    </a:lnTo>
                    <a:lnTo>
                      <a:pt x="22" y="233"/>
                    </a:lnTo>
                    <a:lnTo>
                      <a:pt x="21" y="232"/>
                    </a:lnTo>
                    <a:lnTo>
                      <a:pt x="17" y="232"/>
                    </a:lnTo>
                    <a:lnTo>
                      <a:pt x="19" y="233"/>
                    </a:lnTo>
                    <a:lnTo>
                      <a:pt x="17" y="235"/>
                    </a:lnTo>
                    <a:lnTo>
                      <a:pt x="14" y="233"/>
                    </a:lnTo>
                    <a:lnTo>
                      <a:pt x="13" y="236"/>
                    </a:lnTo>
                    <a:lnTo>
                      <a:pt x="14" y="238"/>
                    </a:lnTo>
                    <a:lnTo>
                      <a:pt x="13" y="238"/>
                    </a:lnTo>
                    <a:lnTo>
                      <a:pt x="11" y="238"/>
                    </a:lnTo>
                    <a:lnTo>
                      <a:pt x="11" y="236"/>
                    </a:lnTo>
                    <a:lnTo>
                      <a:pt x="6" y="236"/>
                    </a:lnTo>
                    <a:lnTo>
                      <a:pt x="8" y="238"/>
                    </a:lnTo>
                    <a:lnTo>
                      <a:pt x="6" y="239"/>
                    </a:lnTo>
                    <a:lnTo>
                      <a:pt x="5" y="238"/>
                    </a:lnTo>
                    <a:lnTo>
                      <a:pt x="3" y="235"/>
                    </a:lnTo>
                    <a:lnTo>
                      <a:pt x="1" y="235"/>
                    </a:lnTo>
                    <a:lnTo>
                      <a:pt x="1" y="236"/>
                    </a:lnTo>
                    <a:lnTo>
                      <a:pt x="5" y="239"/>
                    </a:lnTo>
                    <a:lnTo>
                      <a:pt x="3" y="241"/>
                    </a:lnTo>
                    <a:lnTo>
                      <a:pt x="5" y="243"/>
                    </a:lnTo>
                    <a:lnTo>
                      <a:pt x="8" y="241"/>
                    </a:lnTo>
                    <a:lnTo>
                      <a:pt x="13" y="243"/>
                    </a:lnTo>
                    <a:lnTo>
                      <a:pt x="14" y="244"/>
                    </a:lnTo>
                    <a:lnTo>
                      <a:pt x="19" y="244"/>
                    </a:lnTo>
                    <a:lnTo>
                      <a:pt x="21" y="243"/>
                    </a:lnTo>
                    <a:lnTo>
                      <a:pt x="22" y="243"/>
                    </a:lnTo>
                    <a:lnTo>
                      <a:pt x="19" y="246"/>
                    </a:lnTo>
                    <a:lnTo>
                      <a:pt x="16" y="244"/>
                    </a:lnTo>
                    <a:lnTo>
                      <a:pt x="14" y="246"/>
                    </a:lnTo>
                    <a:lnTo>
                      <a:pt x="9" y="243"/>
                    </a:lnTo>
                    <a:lnTo>
                      <a:pt x="8" y="244"/>
                    </a:lnTo>
                    <a:lnTo>
                      <a:pt x="6" y="244"/>
                    </a:lnTo>
                    <a:lnTo>
                      <a:pt x="3" y="246"/>
                    </a:lnTo>
                    <a:lnTo>
                      <a:pt x="1" y="246"/>
                    </a:lnTo>
                    <a:lnTo>
                      <a:pt x="0" y="247"/>
                    </a:lnTo>
                    <a:lnTo>
                      <a:pt x="5" y="249"/>
                    </a:lnTo>
                    <a:lnTo>
                      <a:pt x="3" y="251"/>
                    </a:lnTo>
                    <a:lnTo>
                      <a:pt x="6" y="252"/>
                    </a:lnTo>
                    <a:lnTo>
                      <a:pt x="8" y="251"/>
                    </a:lnTo>
                    <a:lnTo>
                      <a:pt x="11" y="251"/>
                    </a:lnTo>
                    <a:lnTo>
                      <a:pt x="8" y="252"/>
                    </a:lnTo>
                    <a:lnTo>
                      <a:pt x="5" y="252"/>
                    </a:lnTo>
                    <a:lnTo>
                      <a:pt x="3" y="252"/>
                    </a:lnTo>
                    <a:lnTo>
                      <a:pt x="1" y="252"/>
                    </a:lnTo>
                    <a:lnTo>
                      <a:pt x="1" y="254"/>
                    </a:lnTo>
                    <a:lnTo>
                      <a:pt x="5" y="254"/>
                    </a:lnTo>
                    <a:lnTo>
                      <a:pt x="5" y="254"/>
                    </a:lnTo>
                    <a:lnTo>
                      <a:pt x="3" y="255"/>
                    </a:lnTo>
                    <a:lnTo>
                      <a:pt x="1" y="255"/>
                    </a:lnTo>
                    <a:lnTo>
                      <a:pt x="3" y="257"/>
                    </a:lnTo>
                    <a:lnTo>
                      <a:pt x="3" y="259"/>
                    </a:lnTo>
                    <a:lnTo>
                      <a:pt x="5" y="260"/>
                    </a:lnTo>
                    <a:lnTo>
                      <a:pt x="8" y="260"/>
                    </a:lnTo>
                    <a:lnTo>
                      <a:pt x="9" y="259"/>
                    </a:lnTo>
                    <a:lnTo>
                      <a:pt x="14" y="257"/>
                    </a:lnTo>
                    <a:lnTo>
                      <a:pt x="16" y="259"/>
                    </a:lnTo>
                    <a:lnTo>
                      <a:pt x="17" y="259"/>
                    </a:lnTo>
                    <a:lnTo>
                      <a:pt x="19" y="259"/>
                    </a:lnTo>
                    <a:lnTo>
                      <a:pt x="19" y="255"/>
                    </a:lnTo>
                    <a:lnTo>
                      <a:pt x="22" y="255"/>
                    </a:lnTo>
                    <a:lnTo>
                      <a:pt x="22" y="257"/>
                    </a:lnTo>
                    <a:lnTo>
                      <a:pt x="24" y="257"/>
                    </a:lnTo>
                    <a:lnTo>
                      <a:pt x="27" y="255"/>
                    </a:lnTo>
                    <a:lnTo>
                      <a:pt x="28" y="255"/>
                    </a:lnTo>
                    <a:lnTo>
                      <a:pt x="28" y="257"/>
                    </a:lnTo>
                    <a:lnTo>
                      <a:pt x="27" y="257"/>
                    </a:lnTo>
                    <a:lnTo>
                      <a:pt x="28" y="259"/>
                    </a:lnTo>
                    <a:lnTo>
                      <a:pt x="30" y="257"/>
                    </a:lnTo>
                    <a:lnTo>
                      <a:pt x="30" y="255"/>
                    </a:lnTo>
                    <a:lnTo>
                      <a:pt x="32" y="252"/>
                    </a:lnTo>
                    <a:lnTo>
                      <a:pt x="32" y="255"/>
                    </a:lnTo>
                    <a:lnTo>
                      <a:pt x="33" y="257"/>
                    </a:lnTo>
                    <a:lnTo>
                      <a:pt x="32" y="260"/>
                    </a:lnTo>
                    <a:lnTo>
                      <a:pt x="28" y="260"/>
                    </a:lnTo>
                    <a:lnTo>
                      <a:pt x="27" y="262"/>
                    </a:lnTo>
                    <a:lnTo>
                      <a:pt x="27" y="263"/>
                    </a:lnTo>
                    <a:lnTo>
                      <a:pt x="27" y="265"/>
                    </a:lnTo>
                    <a:lnTo>
                      <a:pt x="24" y="265"/>
                    </a:lnTo>
                    <a:lnTo>
                      <a:pt x="22" y="263"/>
                    </a:lnTo>
                    <a:lnTo>
                      <a:pt x="24" y="262"/>
                    </a:lnTo>
                    <a:lnTo>
                      <a:pt x="24" y="260"/>
                    </a:lnTo>
                    <a:lnTo>
                      <a:pt x="22" y="259"/>
                    </a:lnTo>
                    <a:lnTo>
                      <a:pt x="19" y="262"/>
                    </a:lnTo>
                    <a:lnTo>
                      <a:pt x="19" y="263"/>
                    </a:lnTo>
                    <a:lnTo>
                      <a:pt x="16" y="262"/>
                    </a:lnTo>
                    <a:lnTo>
                      <a:pt x="14" y="260"/>
                    </a:lnTo>
                    <a:lnTo>
                      <a:pt x="11" y="262"/>
                    </a:lnTo>
                    <a:lnTo>
                      <a:pt x="9" y="260"/>
                    </a:lnTo>
                    <a:lnTo>
                      <a:pt x="6" y="262"/>
                    </a:lnTo>
                    <a:lnTo>
                      <a:pt x="5" y="262"/>
                    </a:lnTo>
                    <a:lnTo>
                      <a:pt x="1" y="260"/>
                    </a:lnTo>
                    <a:lnTo>
                      <a:pt x="1" y="262"/>
                    </a:lnTo>
                    <a:lnTo>
                      <a:pt x="3" y="263"/>
                    </a:lnTo>
                    <a:lnTo>
                      <a:pt x="1" y="265"/>
                    </a:lnTo>
                    <a:lnTo>
                      <a:pt x="3" y="267"/>
                    </a:lnTo>
                    <a:lnTo>
                      <a:pt x="5" y="267"/>
                    </a:lnTo>
                    <a:lnTo>
                      <a:pt x="6" y="265"/>
                    </a:lnTo>
                    <a:lnTo>
                      <a:pt x="8" y="265"/>
                    </a:lnTo>
                    <a:lnTo>
                      <a:pt x="6" y="267"/>
                    </a:lnTo>
                    <a:lnTo>
                      <a:pt x="6" y="268"/>
                    </a:lnTo>
                    <a:lnTo>
                      <a:pt x="5" y="270"/>
                    </a:lnTo>
                    <a:lnTo>
                      <a:pt x="3" y="268"/>
                    </a:lnTo>
                    <a:lnTo>
                      <a:pt x="5" y="271"/>
                    </a:lnTo>
                    <a:lnTo>
                      <a:pt x="6" y="273"/>
                    </a:lnTo>
                    <a:lnTo>
                      <a:pt x="9" y="268"/>
                    </a:lnTo>
                    <a:lnTo>
                      <a:pt x="13" y="270"/>
                    </a:lnTo>
                    <a:lnTo>
                      <a:pt x="11" y="271"/>
                    </a:lnTo>
                    <a:lnTo>
                      <a:pt x="11" y="273"/>
                    </a:lnTo>
                    <a:lnTo>
                      <a:pt x="8" y="275"/>
                    </a:lnTo>
                    <a:lnTo>
                      <a:pt x="8" y="276"/>
                    </a:lnTo>
                    <a:lnTo>
                      <a:pt x="11" y="276"/>
                    </a:lnTo>
                    <a:lnTo>
                      <a:pt x="9" y="278"/>
                    </a:lnTo>
                    <a:lnTo>
                      <a:pt x="11" y="281"/>
                    </a:lnTo>
                    <a:lnTo>
                      <a:pt x="9" y="283"/>
                    </a:lnTo>
                    <a:lnTo>
                      <a:pt x="11" y="283"/>
                    </a:lnTo>
                    <a:lnTo>
                      <a:pt x="13" y="279"/>
                    </a:lnTo>
                    <a:lnTo>
                      <a:pt x="14" y="279"/>
                    </a:lnTo>
                    <a:lnTo>
                      <a:pt x="16" y="276"/>
                    </a:lnTo>
                    <a:lnTo>
                      <a:pt x="21" y="275"/>
                    </a:lnTo>
                    <a:lnTo>
                      <a:pt x="22" y="275"/>
                    </a:lnTo>
                    <a:lnTo>
                      <a:pt x="25" y="273"/>
                    </a:lnTo>
                    <a:lnTo>
                      <a:pt x="24" y="275"/>
                    </a:lnTo>
                    <a:lnTo>
                      <a:pt x="21" y="276"/>
                    </a:lnTo>
                    <a:lnTo>
                      <a:pt x="21" y="279"/>
                    </a:lnTo>
                    <a:lnTo>
                      <a:pt x="22" y="281"/>
                    </a:lnTo>
                    <a:lnTo>
                      <a:pt x="19" y="279"/>
                    </a:lnTo>
                    <a:lnTo>
                      <a:pt x="19" y="278"/>
                    </a:lnTo>
                    <a:lnTo>
                      <a:pt x="17" y="278"/>
                    </a:lnTo>
                    <a:lnTo>
                      <a:pt x="16" y="281"/>
                    </a:lnTo>
                    <a:lnTo>
                      <a:pt x="14" y="281"/>
                    </a:lnTo>
                    <a:lnTo>
                      <a:pt x="17" y="281"/>
                    </a:lnTo>
                    <a:lnTo>
                      <a:pt x="14" y="284"/>
                    </a:lnTo>
                    <a:lnTo>
                      <a:pt x="13" y="284"/>
                    </a:lnTo>
                    <a:lnTo>
                      <a:pt x="13" y="287"/>
                    </a:lnTo>
                    <a:lnTo>
                      <a:pt x="14" y="287"/>
                    </a:lnTo>
                    <a:lnTo>
                      <a:pt x="17" y="287"/>
                    </a:lnTo>
                    <a:lnTo>
                      <a:pt x="19" y="289"/>
                    </a:lnTo>
                    <a:lnTo>
                      <a:pt x="16" y="289"/>
                    </a:lnTo>
                    <a:lnTo>
                      <a:pt x="14" y="291"/>
                    </a:lnTo>
                    <a:lnTo>
                      <a:pt x="14" y="292"/>
                    </a:lnTo>
                    <a:lnTo>
                      <a:pt x="11" y="291"/>
                    </a:lnTo>
                    <a:lnTo>
                      <a:pt x="9" y="291"/>
                    </a:lnTo>
                    <a:lnTo>
                      <a:pt x="9" y="294"/>
                    </a:lnTo>
                    <a:lnTo>
                      <a:pt x="9" y="291"/>
                    </a:lnTo>
                    <a:lnTo>
                      <a:pt x="8" y="292"/>
                    </a:lnTo>
                    <a:lnTo>
                      <a:pt x="5" y="295"/>
                    </a:lnTo>
                    <a:lnTo>
                      <a:pt x="6" y="299"/>
                    </a:lnTo>
                    <a:lnTo>
                      <a:pt x="9" y="302"/>
                    </a:lnTo>
                    <a:lnTo>
                      <a:pt x="9" y="300"/>
                    </a:lnTo>
                    <a:lnTo>
                      <a:pt x="11" y="300"/>
                    </a:lnTo>
                    <a:lnTo>
                      <a:pt x="13" y="300"/>
                    </a:lnTo>
                    <a:lnTo>
                      <a:pt x="13" y="299"/>
                    </a:lnTo>
                    <a:lnTo>
                      <a:pt x="14" y="295"/>
                    </a:lnTo>
                    <a:lnTo>
                      <a:pt x="17" y="299"/>
                    </a:lnTo>
                    <a:lnTo>
                      <a:pt x="16" y="299"/>
                    </a:lnTo>
                    <a:lnTo>
                      <a:pt x="17" y="300"/>
                    </a:lnTo>
                    <a:lnTo>
                      <a:pt x="16" y="303"/>
                    </a:lnTo>
                    <a:lnTo>
                      <a:pt x="14" y="303"/>
                    </a:lnTo>
                    <a:lnTo>
                      <a:pt x="16" y="308"/>
                    </a:lnTo>
                    <a:lnTo>
                      <a:pt x="17" y="306"/>
                    </a:lnTo>
                    <a:lnTo>
                      <a:pt x="21" y="305"/>
                    </a:lnTo>
                    <a:lnTo>
                      <a:pt x="22" y="308"/>
                    </a:lnTo>
                    <a:lnTo>
                      <a:pt x="19" y="308"/>
                    </a:lnTo>
                    <a:lnTo>
                      <a:pt x="17" y="308"/>
                    </a:lnTo>
                    <a:lnTo>
                      <a:pt x="19" y="311"/>
                    </a:lnTo>
                    <a:lnTo>
                      <a:pt x="19" y="311"/>
                    </a:lnTo>
                    <a:lnTo>
                      <a:pt x="14" y="308"/>
                    </a:lnTo>
                    <a:lnTo>
                      <a:pt x="13" y="310"/>
                    </a:lnTo>
                    <a:lnTo>
                      <a:pt x="11" y="308"/>
                    </a:lnTo>
                    <a:lnTo>
                      <a:pt x="9" y="308"/>
                    </a:lnTo>
                    <a:lnTo>
                      <a:pt x="9" y="310"/>
                    </a:lnTo>
                    <a:lnTo>
                      <a:pt x="8" y="311"/>
                    </a:lnTo>
                    <a:lnTo>
                      <a:pt x="11" y="318"/>
                    </a:lnTo>
                    <a:lnTo>
                      <a:pt x="14" y="318"/>
                    </a:lnTo>
                    <a:lnTo>
                      <a:pt x="17" y="321"/>
                    </a:lnTo>
                    <a:lnTo>
                      <a:pt x="22" y="324"/>
                    </a:lnTo>
                    <a:lnTo>
                      <a:pt x="24" y="326"/>
                    </a:lnTo>
                    <a:lnTo>
                      <a:pt x="22" y="326"/>
                    </a:lnTo>
                    <a:lnTo>
                      <a:pt x="24" y="327"/>
                    </a:lnTo>
                    <a:lnTo>
                      <a:pt x="25" y="327"/>
                    </a:lnTo>
                    <a:lnTo>
                      <a:pt x="25" y="324"/>
                    </a:lnTo>
                    <a:lnTo>
                      <a:pt x="27" y="324"/>
                    </a:lnTo>
                    <a:lnTo>
                      <a:pt x="28" y="326"/>
                    </a:lnTo>
                    <a:lnTo>
                      <a:pt x="28" y="326"/>
                    </a:lnTo>
                    <a:lnTo>
                      <a:pt x="32" y="330"/>
                    </a:lnTo>
                    <a:lnTo>
                      <a:pt x="32" y="329"/>
                    </a:lnTo>
                    <a:lnTo>
                      <a:pt x="33" y="329"/>
                    </a:lnTo>
                    <a:lnTo>
                      <a:pt x="36" y="327"/>
                    </a:lnTo>
                    <a:lnTo>
                      <a:pt x="38" y="326"/>
                    </a:lnTo>
                    <a:lnTo>
                      <a:pt x="40" y="324"/>
                    </a:lnTo>
                    <a:lnTo>
                      <a:pt x="41" y="324"/>
                    </a:lnTo>
                    <a:lnTo>
                      <a:pt x="41" y="324"/>
                    </a:lnTo>
                    <a:lnTo>
                      <a:pt x="43" y="326"/>
                    </a:lnTo>
                    <a:lnTo>
                      <a:pt x="44" y="326"/>
                    </a:lnTo>
                    <a:lnTo>
                      <a:pt x="49" y="321"/>
                    </a:lnTo>
                    <a:lnTo>
                      <a:pt x="49" y="319"/>
                    </a:lnTo>
                    <a:lnTo>
                      <a:pt x="46" y="316"/>
                    </a:lnTo>
                    <a:lnTo>
                      <a:pt x="51" y="319"/>
                    </a:lnTo>
                    <a:lnTo>
                      <a:pt x="54" y="316"/>
                    </a:lnTo>
                    <a:lnTo>
                      <a:pt x="52" y="314"/>
                    </a:lnTo>
                    <a:lnTo>
                      <a:pt x="54" y="313"/>
                    </a:lnTo>
                    <a:lnTo>
                      <a:pt x="54" y="311"/>
                    </a:lnTo>
                    <a:lnTo>
                      <a:pt x="56" y="310"/>
                    </a:lnTo>
                    <a:lnTo>
                      <a:pt x="59" y="310"/>
                    </a:lnTo>
                    <a:lnTo>
                      <a:pt x="59" y="308"/>
                    </a:lnTo>
                    <a:lnTo>
                      <a:pt x="57" y="305"/>
                    </a:lnTo>
                    <a:lnTo>
                      <a:pt x="57" y="303"/>
                    </a:lnTo>
                    <a:lnTo>
                      <a:pt x="56" y="300"/>
                    </a:lnTo>
                    <a:lnTo>
                      <a:pt x="54" y="299"/>
                    </a:lnTo>
                    <a:lnTo>
                      <a:pt x="54" y="297"/>
                    </a:lnTo>
                    <a:lnTo>
                      <a:pt x="54" y="297"/>
                    </a:lnTo>
                    <a:lnTo>
                      <a:pt x="57" y="300"/>
                    </a:lnTo>
                    <a:lnTo>
                      <a:pt x="59" y="305"/>
                    </a:lnTo>
                    <a:lnTo>
                      <a:pt x="59" y="305"/>
                    </a:lnTo>
                    <a:lnTo>
                      <a:pt x="60" y="305"/>
                    </a:lnTo>
                    <a:lnTo>
                      <a:pt x="60" y="306"/>
                    </a:lnTo>
                    <a:lnTo>
                      <a:pt x="62" y="308"/>
                    </a:lnTo>
                    <a:lnTo>
                      <a:pt x="65" y="308"/>
                    </a:lnTo>
                    <a:lnTo>
                      <a:pt x="64" y="306"/>
                    </a:lnTo>
                    <a:lnTo>
                      <a:pt x="64" y="305"/>
                    </a:lnTo>
                    <a:lnTo>
                      <a:pt x="64" y="303"/>
                    </a:lnTo>
                    <a:lnTo>
                      <a:pt x="67" y="305"/>
                    </a:lnTo>
                    <a:lnTo>
                      <a:pt x="67" y="306"/>
                    </a:lnTo>
                    <a:lnTo>
                      <a:pt x="70" y="303"/>
                    </a:lnTo>
                    <a:lnTo>
                      <a:pt x="70" y="300"/>
                    </a:lnTo>
                    <a:lnTo>
                      <a:pt x="70" y="297"/>
                    </a:lnTo>
                    <a:lnTo>
                      <a:pt x="68" y="297"/>
                    </a:lnTo>
                    <a:lnTo>
                      <a:pt x="67" y="295"/>
                    </a:lnTo>
                    <a:lnTo>
                      <a:pt x="68" y="294"/>
                    </a:lnTo>
                    <a:lnTo>
                      <a:pt x="68" y="294"/>
                    </a:lnTo>
                    <a:lnTo>
                      <a:pt x="70" y="292"/>
                    </a:lnTo>
                    <a:lnTo>
                      <a:pt x="71" y="292"/>
                    </a:lnTo>
                    <a:lnTo>
                      <a:pt x="70" y="291"/>
                    </a:lnTo>
                    <a:lnTo>
                      <a:pt x="70" y="287"/>
                    </a:lnTo>
                    <a:lnTo>
                      <a:pt x="71" y="286"/>
                    </a:lnTo>
                    <a:lnTo>
                      <a:pt x="73" y="287"/>
                    </a:lnTo>
                    <a:lnTo>
                      <a:pt x="71" y="291"/>
                    </a:lnTo>
                    <a:lnTo>
                      <a:pt x="73" y="294"/>
                    </a:lnTo>
                    <a:lnTo>
                      <a:pt x="71" y="295"/>
                    </a:lnTo>
                    <a:lnTo>
                      <a:pt x="73" y="299"/>
                    </a:lnTo>
                    <a:lnTo>
                      <a:pt x="75" y="300"/>
                    </a:lnTo>
                    <a:lnTo>
                      <a:pt x="76" y="303"/>
                    </a:lnTo>
                    <a:lnTo>
                      <a:pt x="79" y="303"/>
                    </a:lnTo>
                    <a:lnTo>
                      <a:pt x="81" y="305"/>
                    </a:lnTo>
                    <a:lnTo>
                      <a:pt x="81" y="305"/>
                    </a:lnTo>
                    <a:lnTo>
                      <a:pt x="83" y="306"/>
                    </a:lnTo>
                    <a:lnTo>
                      <a:pt x="84" y="31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4" name="Freeform 741">
                <a:extLst>
                  <a:ext uri="{FF2B5EF4-FFF2-40B4-BE49-F238E27FC236}">
                    <a16:creationId xmlns:a16="http://schemas.microsoft.com/office/drawing/2014/main" id="{777B185F-370C-4DA5-AFCC-93AF89999CC2}"/>
                  </a:ext>
                </a:extLst>
              </p:cNvPr>
              <p:cNvSpPr>
                <a:spLocks/>
              </p:cNvSpPr>
              <p:nvPr/>
            </p:nvSpPr>
            <p:spPr bwMode="auto">
              <a:xfrm>
                <a:off x="4953" y="1173"/>
                <a:ext cx="9" cy="8"/>
              </a:xfrm>
              <a:custGeom>
                <a:avLst/>
                <a:gdLst>
                  <a:gd name="T0" fmla="*/ 0 w 9"/>
                  <a:gd name="T1" fmla="*/ 5 h 8"/>
                  <a:gd name="T2" fmla="*/ 3 w 9"/>
                  <a:gd name="T3" fmla="*/ 7 h 8"/>
                  <a:gd name="T4" fmla="*/ 6 w 9"/>
                  <a:gd name="T5" fmla="*/ 8 h 8"/>
                  <a:gd name="T6" fmla="*/ 9 w 9"/>
                  <a:gd name="T7" fmla="*/ 8 h 8"/>
                  <a:gd name="T8" fmla="*/ 9 w 9"/>
                  <a:gd name="T9" fmla="*/ 5 h 8"/>
                  <a:gd name="T10" fmla="*/ 6 w 9"/>
                  <a:gd name="T11" fmla="*/ 5 h 8"/>
                  <a:gd name="T12" fmla="*/ 8 w 9"/>
                  <a:gd name="T13" fmla="*/ 2 h 8"/>
                  <a:gd name="T14" fmla="*/ 6 w 9"/>
                  <a:gd name="T15" fmla="*/ 2 h 8"/>
                  <a:gd name="T16" fmla="*/ 4 w 9"/>
                  <a:gd name="T17" fmla="*/ 0 h 8"/>
                  <a:gd name="T18" fmla="*/ 4 w 9"/>
                  <a:gd name="T19" fmla="*/ 3 h 8"/>
                  <a:gd name="T20" fmla="*/ 3 w 9"/>
                  <a:gd name="T21" fmla="*/ 3 h 8"/>
                  <a:gd name="T22" fmla="*/ 1 w 9"/>
                  <a:gd name="T23" fmla="*/ 3 h 8"/>
                  <a:gd name="T24" fmla="*/ 0 w 9"/>
                  <a:gd name="T25" fmla="*/ 5 h 8"/>
                  <a:gd name="T26" fmla="*/ 0 w 9"/>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 h="8">
                    <a:moveTo>
                      <a:pt x="0" y="5"/>
                    </a:moveTo>
                    <a:lnTo>
                      <a:pt x="3" y="7"/>
                    </a:lnTo>
                    <a:lnTo>
                      <a:pt x="6" y="8"/>
                    </a:lnTo>
                    <a:lnTo>
                      <a:pt x="9" y="8"/>
                    </a:lnTo>
                    <a:lnTo>
                      <a:pt x="9" y="5"/>
                    </a:lnTo>
                    <a:lnTo>
                      <a:pt x="6" y="5"/>
                    </a:lnTo>
                    <a:lnTo>
                      <a:pt x="8" y="2"/>
                    </a:lnTo>
                    <a:lnTo>
                      <a:pt x="6" y="2"/>
                    </a:lnTo>
                    <a:lnTo>
                      <a:pt x="4" y="0"/>
                    </a:lnTo>
                    <a:lnTo>
                      <a:pt x="4" y="3"/>
                    </a:lnTo>
                    <a:lnTo>
                      <a:pt x="3" y="3"/>
                    </a:lnTo>
                    <a:lnTo>
                      <a:pt x="1" y="3"/>
                    </a:lnTo>
                    <a:lnTo>
                      <a:pt x="0" y="5"/>
                    </a:lnTo>
                    <a:lnTo>
                      <a:pt x="0" y="5"/>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5" name="Freeform 742">
                <a:extLst>
                  <a:ext uri="{FF2B5EF4-FFF2-40B4-BE49-F238E27FC236}">
                    <a16:creationId xmlns:a16="http://schemas.microsoft.com/office/drawing/2014/main" id="{2BDC23B0-0BCA-46C6-8B55-8E31500CBB2D}"/>
                  </a:ext>
                </a:extLst>
              </p:cNvPr>
              <p:cNvSpPr>
                <a:spLocks/>
              </p:cNvSpPr>
              <p:nvPr/>
            </p:nvSpPr>
            <p:spPr bwMode="auto">
              <a:xfrm>
                <a:off x="4935" y="1188"/>
                <a:ext cx="8" cy="4"/>
              </a:xfrm>
              <a:custGeom>
                <a:avLst/>
                <a:gdLst>
                  <a:gd name="T0" fmla="*/ 3 w 8"/>
                  <a:gd name="T1" fmla="*/ 4 h 4"/>
                  <a:gd name="T2" fmla="*/ 7 w 8"/>
                  <a:gd name="T3" fmla="*/ 4 h 4"/>
                  <a:gd name="T4" fmla="*/ 8 w 8"/>
                  <a:gd name="T5" fmla="*/ 1 h 4"/>
                  <a:gd name="T6" fmla="*/ 5 w 8"/>
                  <a:gd name="T7" fmla="*/ 0 h 4"/>
                  <a:gd name="T8" fmla="*/ 0 w 8"/>
                  <a:gd name="T9" fmla="*/ 0 h 4"/>
                  <a:gd name="T10" fmla="*/ 2 w 8"/>
                  <a:gd name="T11" fmla="*/ 3 h 4"/>
                  <a:gd name="T12" fmla="*/ 3 w 8"/>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8" h="4">
                    <a:moveTo>
                      <a:pt x="3" y="4"/>
                    </a:moveTo>
                    <a:lnTo>
                      <a:pt x="7" y="4"/>
                    </a:lnTo>
                    <a:lnTo>
                      <a:pt x="8" y="1"/>
                    </a:lnTo>
                    <a:lnTo>
                      <a:pt x="5" y="0"/>
                    </a:lnTo>
                    <a:lnTo>
                      <a:pt x="0" y="0"/>
                    </a:lnTo>
                    <a:lnTo>
                      <a:pt x="2" y="3"/>
                    </a:lnTo>
                    <a:lnTo>
                      <a:pt x="3" y="4"/>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6" name="Freeform 743">
                <a:extLst>
                  <a:ext uri="{FF2B5EF4-FFF2-40B4-BE49-F238E27FC236}">
                    <a16:creationId xmlns:a16="http://schemas.microsoft.com/office/drawing/2014/main" id="{CC688902-D979-40AF-A644-CE24970AB38F}"/>
                  </a:ext>
                </a:extLst>
              </p:cNvPr>
              <p:cNvSpPr>
                <a:spLocks/>
              </p:cNvSpPr>
              <p:nvPr/>
            </p:nvSpPr>
            <p:spPr bwMode="auto">
              <a:xfrm>
                <a:off x="4824" y="1497"/>
                <a:ext cx="1" cy="3"/>
              </a:xfrm>
              <a:custGeom>
                <a:avLst/>
                <a:gdLst>
                  <a:gd name="T0" fmla="*/ 1 w 1"/>
                  <a:gd name="T1" fmla="*/ 0 h 3"/>
                  <a:gd name="T2" fmla="*/ 0 w 1"/>
                  <a:gd name="T3" fmla="*/ 2 h 3"/>
                  <a:gd name="T4" fmla="*/ 0 w 1"/>
                  <a:gd name="T5" fmla="*/ 3 h 3"/>
                  <a:gd name="T6" fmla="*/ 0 w 1"/>
                  <a:gd name="T7" fmla="*/ 3 h 3"/>
                  <a:gd name="T8" fmla="*/ 1 w 1"/>
                  <a:gd name="T9" fmla="*/ 0 h 3"/>
                </a:gdLst>
                <a:ahLst/>
                <a:cxnLst>
                  <a:cxn ang="0">
                    <a:pos x="T0" y="T1"/>
                  </a:cxn>
                  <a:cxn ang="0">
                    <a:pos x="T2" y="T3"/>
                  </a:cxn>
                  <a:cxn ang="0">
                    <a:pos x="T4" y="T5"/>
                  </a:cxn>
                  <a:cxn ang="0">
                    <a:pos x="T6" y="T7"/>
                  </a:cxn>
                  <a:cxn ang="0">
                    <a:pos x="T8" y="T9"/>
                  </a:cxn>
                </a:cxnLst>
                <a:rect l="0" t="0" r="r" b="b"/>
                <a:pathLst>
                  <a:path w="1" h="3">
                    <a:moveTo>
                      <a:pt x="1" y="0"/>
                    </a:moveTo>
                    <a:lnTo>
                      <a:pt x="0" y="2"/>
                    </a:lnTo>
                    <a:lnTo>
                      <a:pt x="0" y="3"/>
                    </a:lnTo>
                    <a:lnTo>
                      <a:pt x="0" y="3"/>
                    </a:lnTo>
                    <a:lnTo>
                      <a:pt x="1"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7" name="Freeform 744">
                <a:extLst>
                  <a:ext uri="{FF2B5EF4-FFF2-40B4-BE49-F238E27FC236}">
                    <a16:creationId xmlns:a16="http://schemas.microsoft.com/office/drawing/2014/main" id="{A5AC9F95-6497-4B25-8B8B-348A65CC470E}"/>
                  </a:ext>
                </a:extLst>
              </p:cNvPr>
              <p:cNvSpPr>
                <a:spLocks/>
              </p:cNvSpPr>
              <p:nvPr/>
            </p:nvSpPr>
            <p:spPr bwMode="auto">
              <a:xfrm>
                <a:off x="4903" y="1467"/>
                <a:ext cx="7" cy="8"/>
              </a:xfrm>
              <a:custGeom>
                <a:avLst/>
                <a:gdLst>
                  <a:gd name="T0" fmla="*/ 3 w 7"/>
                  <a:gd name="T1" fmla="*/ 8 h 8"/>
                  <a:gd name="T2" fmla="*/ 5 w 7"/>
                  <a:gd name="T3" fmla="*/ 3 h 8"/>
                  <a:gd name="T4" fmla="*/ 7 w 7"/>
                  <a:gd name="T5" fmla="*/ 1 h 8"/>
                  <a:gd name="T6" fmla="*/ 7 w 7"/>
                  <a:gd name="T7" fmla="*/ 0 h 8"/>
                  <a:gd name="T8" fmla="*/ 3 w 7"/>
                  <a:gd name="T9" fmla="*/ 0 h 8"/>
                  <a:gd name="T10" fmla="*/ 0 w 7"/>
                  <a:gd name="T11" fmla="*/ 3 h 8"/>
                  <a:gd name="T12" fmla="*/ 3 w 7"/>
                  <a:gd name="T13" fmla="*/ 6 h 8"/>
                  <a:gd name="T14" fmla="*/ 3 w 7"/>
                  <a:gd name="T15" fmla="*/ 8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8">
                    <a:moveTo>
                      <a:pt x="3" y="8"/>
                    </a:moveTo>
                    <a:lnTo>
                      <a:pt x="5" y="3"/>
                    </a:lnTo>
                    <a:lnTo>
                      <a:pt x="7" y="1"/>
                    </a:lnTo>
                    <a:lnTo>
                      <a:pt x="7" y="0"/>
                    </a:lnTo>
                    <a:lnTo>
                      <a:pt x="3" y="0"/>
                    </a:lnTo>
                    <a:lnTo>
                      <a:pt x="0" y="3"/>
                    </a:lnTo>
                    <a:lnTo>
                      <a:pt x="3" y="6"/>
                    </a:lnTo>
                    <a:lnTo>
                      <a:pt x="3" y="8"/>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8" name="Freeform 745">
                <a:extLst>
                  <a:ext uri="{FF2B5EF4-FFF2-40B4-BE49-F238E27FC236}">
                    <a16:creationId xmlns:a16="http://schemas.microsoft.com/office/drawing/2014/main" id="{38E171F0-0BEA-46F9-8DB8-73FC28C35166}"/>
                  </a:ext>
                </a:extLst>
              </p:cNvPr>
              <p:cNvSpPr>
                <a:spLocks/>
              </p:cNvSpPr>
              <p:nvPr/>
            </p:nvSpPr>
            <p:spPr bwMode="auto">
              <a:xfrm>
                <a:off x="4819" y="1235"/>
                <a:ext cx="140" cy="318"/>
              </a:xfrm>
              <a:custGeom>
                <a:avLst/>
                <a:gdLst>
                  <a:gd name="T0" fmla="*/ 134 w 140"/>
                  <a:gd name="T1" fmla="*/ 61 h 318"/>
                  <a:gd name="T2" fmla="*/ 132 w 140"/>
                  <a:gd name="T3" fmla="*/ 44 h 318"/>
                  <a:gd name="T4" fmla="*/ 129 w 140"/>
                  <a:gd name="T5" fmla="*/ 28 h 318"/>
                  <a:gd name="T6" fmla="*/ 119 w 140"/>
                  <a:gd name="T7" fmla="*/ 20 h 318"/>
                  <a:gd name="T8" fmla="*/ 99 w 140"/>
                  <a:gd name="T9" fmla="*/ 5 h 318"/>
                  <a:gd name="T10" fmla="*/ 86 w 140"/>
                  <a:gd name="T11" fmla="*/ 4 h 318"/>
                  <a:gd name="T12" fmla="*/ 87 w 140"/>
                  <a:gd name="T13" fmla="*/ 20 h 318"/>
                  <a:gd name="T14" fmla="*/ 72 w 140"/>
                  <a:gd name="T15" fmla="*/ 13 h 318"/>
                  <a:gd name="T16" fmla="*/ 65 w 140"/>
                  <a:gd name="T17" fmla="*/ 23 h 318"/>
                  <a:gd name="T18" fmla="*/ 57 w 140"/>
                  <a:gd name="T19" fmla="*/ 26 h 318"/>
                  <a:gd name="T20" fmla="*/ 46 w 140"/>
                  <a:gd name="T21" fmla="*/ 42 h 318"/>
                  <a:gd name="T22" fmla="*/ 40 w 140"/>
                  <a:gd name="T23" fmla="*/ 69 h 318"/>
                  <a:gd name="T24" fmla="*/ 30 w 140"/>
                  <a:gd name="T25" fmla="*/ 82 h 318"/>
                  <a:gd name="T26" fmla="*/ 22 w 140"/>
                  <a:gd name="T27" fmla="*/ 118 h 318"/>
                  <a:gd name="T28" fmla="*/ 9 w 140"/>
                  <a:gd name="T29" fmla="*/ 130 h 318"/>
                  <a:gd name="T30" fmla="*/ 8 w 140"/>
                  <a:gd name="T31" fmla="*/ 165 h 318"/>
                  <a:gd name="T32" fmla="*/ 16 w 140"/>
                  <a:gd name="T33" fmla="*/ 190 h 318"/>
                  <a:gd name="T34" fmla="*/ 14 w 140"/>
                  <a:gd name="T35" fmla="*/ 214 h 318"/>
                  <a:gd name="T36" fmla="*/ 8 w 140"/>
                  <a:gd name="T37" fmla="*/ 229 h 318"/>
                  <a:gd name="T38" fmla="*/ 5 w 140"/>
                  <a:gd name="T39" fmla="*/ 244 h 318"/>
                  <a:gd name="T40" fmla="*/ 1 w 140"/>
                  <a:gd name="T41" fmla="*/ 257 h 318"/>
                  <a:gd name="T42" fmla="*/ 6 w 140"/>
                  <a:gd name="T43" fmla="*/ 257 h 318"/>
                  <a:gd name="T44" fmla="*/ 6 w 140"/>
                  <a:gd name="T45" fmla="*/ 265 h 318"/>
                  <a:gd name="T46" fmla="*/ 11 w 140"/>
                  <a:gd name="T47" fmla="*/ 278 h 318"/>
                  <a:gd name="T48" fmla="*/ 22 w 140"/>
                  <a:gd name="T49" fmla="*/ 296 h 318"/>
                  <a:gd name="T50" fmla="*/ 21 w 140"/>
                  <a:gd name="T51" fmla="*/ 303 h 318"/>
                  <a:gd name="T52" fmla="*/ 29 w 140"/>
                  <a:gd name="T53" fmla="*/ 318 h 318"/>
                  <a:gd name="T54" fmla="*/ 41 w 140"/>
                  <a:gd name="T55" fmla="*/ 307 h 318"/>
                  <a:gd name="T56" fmla="*/ 59 w 140"/>
                  <a:gd name="T57" fmla="*/ 303 h 318"/>
                  <a:gd name="T58" fmla="*/ 68 w 140"/>
                  <a:gd name="T59" fmla="*/ 284 h 318"/>
                  <a:gd name="T60" fmla="*/ 65 w 140"/>
                  <a:gd name="T61" fmla="*/ 270 h 318"/>
                  <a:gd name="T62" fmla="*/ 70 w 140"/>
                  <a:gd name="T63" fmla="*/ 260 h 318"/>
                  <a:gd name="T64" fmla="*/ 67 w 140"/>
                  <a:gd name="T65" fmla="*/ 251 h 318"/>
                  <a:gd name="T66" fmla="*/ 73 w 140"/>
                  <a:gd name="T67" fmla="*/ 248 h 318"/>
                  <a:gd name="T68" fmla="*/ 78 w 140"/>
                  <a:gd name="T69" fmla="*/ 246 h 318"/>
                  <a:gd name="T70" fmla="*/ 84 w 140"/>
                  <a:gd name="T71" fmla="*/ 237 h 318"/>
                  <a:gd name="T72" fmla="*/ 70 w 140"/>
                  <a:gd name="T73" fmla="*/ 235 h 318"/>
                  <a:gd name="T74" fmla="*/ 59 w 140"/>
                  <a:gd name="T75" fmla="*/ 232 h 318"/>
                  <a:gd name="T76" fmla="*/ 70 w 140"/>
                  <a:gd name="T77" fmla="*/ 229 h 318"/>
                  <a:gd name="T78" fmla="*/ 80 w 140"/>
                  <a:gd name="T79" fmla="*/ 232 h 318"/>
                  <a:gd name="T80" fmla="*/ 91 w 140"/>
                  <a:gd name="T81" fmla="*/ 222 h 318"/>
                  <a:gd name="T82" fmla="*/ 80 w 140"/>
                  <a:gd name="T83" fmla="*/ 208 h 318"/>
                  <a:gd name="T84" fmla="*/ 70 w 140"/>
                  <a:gd name="T85" fmla="*/ 205 h 318"/>
                  <a:gd name="T86" fmla="*/ 70 w 140"/>
                  <a:gd name="T87" fmla="*/ 192 h 318"/>
                  <a:gd name="T88" fmla="*/ 72 w 140"/>
                  <a:gd name="T89" fmla="*/ 182 h 318"/>
                  <a:gd name="T90" fmla="*/ 67 w 140"/>
                  <a:gd name="T91" fmla="*/ 165 h 318"/>
                  <a:gd name="T92" fmla="*/ 76 w 140"/>
                  <a:gd name="T93" fmla="*/ 158 h 318"/>
                  <a:gd name="T94" fmla="*/ 83 w 140"/>
                  <a:gd name="T95" fmla="*/ 150 h 318"/>
                  <a:gd name="T96" fmla="*/ 89 w 140"/>
                  <a:gd name="T97" fmla="*/ 144 h 318"/>
                  <a:gd name="T98" fmla="*/ 100 w 140"/>
                  <a:gd name="T99" fmla="*/ 138 h 318"/>
                  <a:gd name="T100" fmla="*/ 108 w 140"/>
                  <a:gd name="T101" fmla="*/ 128 h 318"/>
                  <a:gd name="T102" fmla="*/ 110 w 140"/>
                  <a:gd name="T103" fmla="*/ 114 h 318"/>
                  <a:gd name="T104" fmla="*/ 108 w 140"/>
                  <a:gd name="T105" fmla="*/ 107 h 318"/>
                  <a:gd name="T106" fmla="*/ 108 w 140"/>
                  <a:gd name="T107" fmla="*/ 96 h 318"/>
                  <a:gd name="T108" fmla="*/ 111 w 140"/>
                  <a:gd name="T109" fmla="*/ 93 h 318"/>
                  <a:gd name="T110" fmla="*/ 116 w 140"/>
                  <a:gd name="T111" fmla="*/ 88 h 318"/>
                  <a:gd name="T112" fmla="*/ 124 w 140"/>
                  <a:gd name="T113" fmla="*/ 82 h 318"/>
                  <a:gd name="T114" fmla="*/ 135 w 140"/>
                  <a:gd name="T115" fmla="*/ 85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0" h="318">
                    <a:moveTo>
                      <a:pt x="138" y="79"/>
                    </a:moveTo>
                    <a:lnTo>
                      <a:pt x="137" y="74"/>
                    </a:lnTo>
                    <a:lnTo>
                      <a:pt x="134" y="72"/>
                    </a:lnTo>
                    <a:lnTo>
                      <a:pt x="132" y="69"/>
                    </a:lnTo>
                    <a:lnTo>
                      <a:pt x="134" y="66"/>
                    </a:lnTo>
                    <a:lnTo>
                      <a:pt x="134" y="61"/>
                    </a:lnTo>
                    <a:lnTo>
                      <a:pt x="132" y="59"/>
                    </a:lnTo>
                    <a:lnTo>
                      <a:pt x="134" y="56"/>
                    </a:lnTo>
                    <a:lnTo>
                      <a:pt x="132" y="52"/>
                    </a:lnTo>
                    <a:lnTo>
                      <a:pt x="131" y="50"/>
                    </a:lnTo>
                    <a:lnTo>
                      <a:pt x="131" y="45"/>
                    </a:lnTo>
                    <a:lnTo>
                      <a:pt x="132" y="44"/>
                    </a:lnTo>
                    <a:lnTo>
                      <a:pt x="131" y="40"/>
                    </a:lnTo>
                    <a:lnTo>
                      <a:pt x="127" y="40"/>
                    </a:lnTo>
                    <a:lnTo>
                      <a:pt x="127" y="37"/>
                    </a:lnTo>
                    <a:lnTo>
                      <a:pt x="129" y="34"/>
                    </a:lnTo>
                    <a:lnTo>
                      <a:pt x="127" y="29"/>
                    </a:lnTo>
                    <a:lnTo>
                      <a:pt x="129" y="28"/>
                    </a:lnTo>
                    <a:lnTo>
                      <a:pt x="127" y="26"/>
                    </a:lnTo>
                    <a:lnTo>
                      <a:pt x="126" y="24"/>
                    </a:lnTo>
                    <a:lnTo>
                      <a:pt x="123" y="21"/>
                    </a:lnTo>
                    <a:lnTo>
                      <a:pt x="123" y="21"/>
                    </a:lnTo>
                    <a:lnTo>
                      <a:pt x="121" y="21"/>
                    </a:lnTo>
                    <a:lnTo>
                      <a:pt x="119" y="20"/>
                    </a:lnTo>
                    <a:lnTo>
                      <a:pt x="116" y="16"/>
                    </a:lnTo>
                    <a:lnTo>
                      <a:pt x="115" y="15"/>
                    </a:lnTo>
                    <a:lnTo>
                      <a:pt x="113" y="15"/>
                    </a:lnTo>
                    <a:lnTo>
                      <a:pt x="108" y="13"/>
                    </a:lnTo>
                    <a:lnTo>
                      <a:pt x="103" y="12"/>
                    </a:lnTo>
                    <a:lnTo>
                      <a:pt x="99" y="5"/>
                    </a:lnTo>
                    <a:lnTo>
                      <a:pt x="95" y="4"/>
                    </a:lnTo>
                    <a:lnTo>
                      <a:pt x="92" y="0"/>
                    </a:lnTo>
                    <a:lnTo>
                      <a:pt x="92" y="0"/>
                    </a:lnTo>
                    <a:lnTo>
                      <a:pt x="89" y="2"/>
                    </a:lnTo>
                    <a:lnTo>
                      <a:pt x="86" y="0"/>
                    </a:lnTo>
                    <a:lnTo>
                      <a:pt x="86" y="4"/>
                    </a:lnTo>
                    <a:lnTo>
                      <a:pt x="87" y="5"/>
                    </a:lnTo>
                    <a:lnTo>
                      <a:pt x="89" y="8"/>
                    </a:lnTo>
                    <a:lnTo>
                      <a:pt x="86" y="8"/>
                    </a:lnTo>
                    <a:lnTo>
                      <a:pt x="86" y="13"/>
                    </a:lnTo>
                    <a:lnTo>
                      <a:pt x="87" y="15"/>
                    </a:lnTo>
                    <a:lnTo>
                      <a:pt x="87" y="20"/>
                    </a:lnTo>
                    <a:lnTo>
                      <a:pt x="86" y="18"/>
                    </a:lnTo>
                    <a:lnTo>
                      <a:pt x="84" y="18"/>
                    </a:lnTo>
                    <a:lnTo>
                      <a:pt x="83" y="18"/>
                    </a:lnTo>
                    <a:lnTo>
                      <a:pt x="80" y="16"/>
                    </a:lnTo>
                    <a:lnTo>
                      <a:pt x="76" y="15"/>
                    </a:lnTo>
                    <a:lnTo>
                      <a:pt x="72" y="13"/>
                    </a:lnTo>
                    <a:lnTo>
                      <a:pt x="70" y="15"/>
                    </a:lnTo>
                    <a:lnTo>
                      <a:pt x="65" y="15"/>
                    </a:lnTo>
                    <a:lnTo>
                      <a:pt x="64" y="16"/>
                    </a:lnTo>
                    <a:lnTo>
                      <a:pt x="65" y="20"/>
                    </a:lnTo>
                    <a:lnTo>
                      <a:pt x="65" y="21"/>
                    </a:lnTo>
                    <a:lnTo>
                      <a:pt x="65" y="23"/>
                    </a:lnTo>
                    <a:lnTo>
                      <a:pt x="64" y="24"/>
                    </a:lnTo>
                    <a:lnTo>
                      <a:pt x="65" y="28"/>
                    </a:lnTo>
                    <a:lnTo>
                      <a:pt x="64" y="29"/>
                    </a:lnTo>
                    <a:lnTo>
                      <a:pt x="62" y="29"/>
                    </a:lnTo>
                    <a:lnTo>
                      <a:pt x="60" y="28"/>
                    </a:lnTo>
                    <a:lnTo>
                      <a:pt x="57" y="26"/>
                    </a:lnTo>
                    <a:lnTo>
                      <a:pt x="54" y="29"/>
                    </a:lnTo>
                    <a:lnTo>
                      <a:pt x="52" y="34"/>
                    </a:lnTo>
                    <a:lnTo>
                      <a:pt x="49" y="34"/>
                    </a:lnTo>
                    <a:lnTo>
                      <a:pt x="49" y="37"/>
                    </a:lnTo>
                    <a:lnTo>
                      <a:pt x="48" y="40"/>
                    </a:lnTo>
                    <a:lnTo>
                      <a:pt x="46" y="42"/>
                    </a:lnTo>
                    <a:lnTo>
                      <a:pt x="46" y="48"/>
                    </a:lnTo>
                    <a:lnTo>
                      <a:pt x="48" y="50"/>
                    </a:lnTo>
                    <a:lnTo>
                      <a:pt x="49" y="53"/>
                    </a:lnTo>
                    <a:lnTo>
                      <a:pt x="48" y="56"/>
                    </a:lnTo>
                    <a:lnTo>
                      <a:pt x="43" y="63"/>
                    </a:lnTo>
                    <a:lnTo>
                      <a:pt x="40" y="69"/>
                    </a:lnTo>
                    <a:lnTo>
                      <a:pt x="40" y="72"/>
                    </a:lnTo>
                    <a:lnTo>
                      <a:pt x="38" y="74"/>
                    </a:lnTo>
                    <a:lnTo>
                      <a:pt x="33" y="75"/>
                    </a:lnTo>
                    <a:lnTo>
                      <a:pt x="29" y="77"/>
                    </a:lnTo>
                    <a:lnTo>
                      <a:pt x="29" y="80"/>
                    </a:lnTo>
                    <a:lnTo>
                      <a:pt x="30" y="82"/>
                    </a:lnTo>
                    <a:lnTo>
                      <a:pt x="30" y="87"/>
                    </a:lnTo>
                    <a:lnTo>
                      <a:pt x="29" y="90"/>
                    </a:lnTo>
                    <a:lnTo>
                      <a:pt x="27" y="96"/>
                    </a:lnTo>
                    <a:lnTo>
                      <a:pt x="27" y="103"/>
                    </a:lnTo>
                    <a:lnTo>
                      <a:pt x="22" y="115"/>
                    </a:lnTo>
                    <a:lnTo>
                      <a:pt x="22" y="118"/>
                    </a:lnTo>
                    <a:lnTo>
                      <a:pt x="24" y="120"/>
                    </a:lnTo>
                    <a:lnTo>
                      <a:pt x="24" y="125"/>
                    </a:lnTo>
                    <a:lnTo>
                      <a:pt x="22" y="130"/>
                    </a:lnTo>
                    <a:lnTo>
                      <a:pt x="17" y="128"/>
                    </a:lnTo>
                    <a:lnTo>
                      <a:pt x="13" y="128"/>
                    </a:lnTo>
                    <a:lnTo>
                      <a:pt x="9" y="130"/>
                    </a:lnTo>
                    <a:lnTo>
                      <a:pt x="6" y="134"/>
                    </a:lnTo>
                    <a:lnTo>
                      <a:pt x="6" y="141"/>
                    </a:lnTo>
                    <a:lnTo>
                      <a:pt x="8" y="149"/>
                    </a:lnTo>
                    <a:lnTo>
                      <a:pt x="8" y="157"/>
                    </a:lnTo>
                    <a:lnTo>
                      <a:pt x="6" y="160"/>
                    </a:lnTo>
                    <a:lnTo>
                      <a:pt x="8" y="165"/>
                    </a:lnTo>
                    <a:lnTo>
                      <a:pt x="9" y="170"/>
                    </a:lnTo>
                    <a:lnTo>
                      <a:pt x="8" y="174"/>
                    </a:lnTo>
                    <a:lnTo>
                      <a:pt x="8" y="181"/>
                    </a:lnTo>
                    <a:lnTo>
                      <a:pt x="13" y="182"/>
                    </a:lnTo>
                    <a:lnTo>
                      <a:pt x="17" y="187"/>
                    </a:lnTo>
                    <a:lnTo>
                      <a:pt x="16" y="190"/>
                    </a:lnTo>
                    <a:lnTo>
                      <a:pt x="16" y="195"/>
                    </a:lnTo>
                    <a:lnTo>
                      <a:pt x="9" y="198"/>
                    </a:lnTo>
                    <a:lnTo>
                      <a:pt x="9" y="200"/>
                    </a:lnTo>
                    <a:lnTo>
                      <a:pt x="11" y="205"/>
                    </a:lnTo>
                    <a:lnTo>
                      <a:pt x="13" y="211"/>
                    </a:lnTo>
                    <a:lnTo>
                      <a:pt x="14" y="214"/>
                    </a:lnTo>
                    <a:lnTo>
                      <a:pt x="13" y="219"/>
                    </a:lnTo>
                    <a:lnTo>
                      <a:pt x="13" y="222"/>
                    </a:lnTo>
                    <a:lnTo>
                      <a:pt x="11" y="224"/>
                    </a:lnTo>
                    <a:lnTo>
                      <a:pt x="8" y="224"/>
                    </a:lnTo>
                    <a:lnTo>
                      <a:pt x="6" y="225"/>
                    </a:lnTo>
                    <a:lnTo>
                      <a:pt x="8" y="229"/>
                    </a:lnTo>
                    <a:lnTo>
                      <a:pt x="6" y="230"/>
                    </a:lnTo>
                    <a:lnTo>
                      <a:pt x="5" y="232"/>
                    </a:lnTo>
                    <a:lnTo>
                      <a:pt x="6" y="237"/>
                    </a:lnTo>
                    <a:lnTo>
                      <a:pt x="8" y="244"/>
                    </a:lnTo>
                    <a:lnTo>
                      <a:pt x="6" y="248"/>
                    </a:lnTo>
                    <a:lnTo>
                      <a:pt x="5" y="244"/>
                    </a:lnTo>
                    <a:lnTo>
                      <a:pt x="3" y="243"/>
                    </a:lnTo>
                    <a:lnTo>
                      <a:pt x="3" y="243"/>
                    </a:lnTo>
                    <a:lnTo>
                      <a:pt x="0" y="244"/>
                    </a:lnTo>
                    <a:lnTo>
                      <a:pt x="1" y="251"/>
                    </a:lnTo>
                    <a:lnTo>
                      <a:pt x="1" y="252"/>
                    </a:lnTo>
                    <a:lnTo>
                      <a:pt x="1" y="257"/>
                    </a:lnTo>
                    <a:lnTo>
                      <a:pt x="5" y="259"/>
                    </a:lnTo>
                    <a:lnTo>
                      <a:pt x="5" y="259"/>
                    </a:lnTo>
                    <a:lnTo>
                      <a:pt x="5" y="262"/>
                    </a:lnTo>
                    <a:lnTo>
                      <a:pt x="8" y="260"/>
                    </a:lnTo>
                    <a:lnTo>
                      <a:pt x="6" y="259"/>
                    </a:lnTo>
                    <a:lnTo>
                      <a:pt x="6" y="257"/>
                    </a:lnTo>
                    <a:lnTo>
                      <a:pt x="8" y="257"/>
                    </a:lnTo>
                    <a:lnTo>
                      <a:pt x="6" y="259"/>
                    </a:lnTo>
                    <a:lnTo>
                      <a:pt x="9" y="259"/>
                    </a:lnTo>
                    <a:lnTo>
                      <a:pt x="9" y="260"/>
                    </a:lnTo>
                    <a:lnTo>
                      <a:pt x="6" y="264"/>
                    </a:lnTo>
                    <a:lnTo>
                      <a:pt x="6" y="265"/>
                    </a:lnTo>
                    <a:lnTo>
                      <a:pt x="8" y="268"/>
                    </a:lnTo>
                    <a:lnTo>
                      <a:pt x="6" y="270"/>
                    </a:lnTo>
                    <a:lnTo>
                      <a:pt x="6" y="272"/>
                    </a:lnTo>
                    <a:lnTo>
                      <a:pt x="8" y="275"/>
                    </a:lnTo>
                    <a:lnTo>
                      <a:pt x="9" y="275"/>
                    </a:lnTo>
                    <a:lnTo>
                      <a:pt x="11" y="278"/>
                    </a:lnTo>
                    <a:lnTo>
                      <a:pt x="13" y="280"/>
                    </a:lnTo>
                    <a:lnTo>
                      <a:pt x="14" y="284"/>
                    </a:lnTo>
                    <a:lnTo>
                      <a:pt x="16" y="289"/>
                    </a:lnTo>
                    <a:lnTo>
                      <a:pt x="17" y="289"/>
                    </a:lnTo>
                    <a:lnTo>
                      <a:pt x="19" y="292"/>
                    </a:lnTo>
                    <a:lnTo>
                      <a:pt x="22" y="296"/>
                    </a:lnTo>
                    <a:lnTo>
                      <a:pt x="24" y="294"/>
                    </a:lnTo>
                    <a:lnTo>
                      <a:pt x="25" y="297"/>
                    </a:lnTo>
                    <a:lnTo>
                      <a:pt x="24" y="300"/>
                    </a:lnTo>
                    <a:lnTo>
                      <a:pt x="19" y="302"/>
                    </a:lnTo>
                    <a:lnTo>
                      <a:pt x="19" y="302"/>
                    </a:lnTo>
                    <a:lnTo>
                      <a:pt x="21" y="303"/>
                    </a:lnTo>
                    <a:lnTo>
                      <a:pt x="22" y="307"/>
                    </a:lnTo>
                    <a:lnTo>
                      <a:pt x="24" y="307"/>
                    </a:lnTo>
                    <a:lnTo>
                      <a:pt x="25" y="313"/>
                    </a:lnTo>
                    <a:lnTo>
                      <a:pt x="24" y="316"/>
                    </a:lnTo>
                    <a:lnTo>
                      <a:pt x="25" y="318"/>
                    </a:lnTo>
                    <a:lnTo>
                      <a:pt x="29" y="318"/>
                    </a:lnTo>
                    <a:lnTo>
                      <a:pt x="35" y="316"/>
                    </a:lnTo>
                    <a:lnTo>
                      <a:pt x="40" y="318"/>
                    </a:lnTo>
                    <a:lnTo>
                      <a:pt x="41" y="315"/>
                    </a:lnTo>
                    <a:lnTo>
                      <a:pt x="41" y="313"/>
                    </a:lnTo>
                    <a:lnTo>
                      <a:pt x="40" y="311"/>
                    </a:lnTo>
                    <a:lnTo>
                      <a:pt x="41" y="307"/>
                    </a:lnTo>
                    <a:lnTo>
                      <a:pt x="46" y="305"/>
                    </a:lnTo>
                    <a:lnTo>
                      <a:pt x="48" y="302"/>
                    </a:lnTo>
                    <a:lnTo>
                      <a:pt x="48" y="303"/>
                    </a:lnTo>
                    <a:lnTo>
                      <a:pt x="52" y="303"/>
                    </a:lnTo>
                    <a:lnTo>
                      <a:pt x="56" y="302"/>
                    </a:lnTo>
                    <a:lnTo>
                      <a:pt x="59" y="303"/>
                    </a:lnTo>
                    <a:lnTo>
                      <a:pt x="60" y="305"/>
                    </a:lnTo>
                    <a:lnTo>
                      <a:pt x="64" y="302"/>
                    </a:lnTo>
                    <a:lnTo>
                      <a:pt x="64" y="297"/>
                    </a:lnTo>
                    <a:lnTo>
                      <a:pt x="67" y="294"/>
                    </a:lnTo>
                    <a:lnTo>
                      <a:pt x="67" y="288"/>
                    </a:lnTo>
                    <a:lnTo>
                      <a:pt x="68" y="284"/>
                    </a:lnTo>
                    <a:lnTo>
                      <a:pt x="65" y="283"/>
                    </a:lnTo>
                    <a:lnTo>
                      <a:pt x="67" y="280"/>
                    </a:lnTo>
                    <a:lnTo>
                      <a:pt x="68" y="278"/>
                    </a:lnTo>
                    <a:lnTo>
                      <a:pt x="67" y="275"/>
                    </a:lnTo>
                    <a:lnTo>
                      <a:pt x="68" y="272"/>
                    </a:lnTo>
                    <a:lnTo>
                      <a:pt x="65" y="270"/>
                    </a:lnTo>
                    <a:lnTo>
                      <a:pt x="67" y="268"/>
                    </a:lnTo>
                    <a:lnTo>
                      <a:pt x="65" y="265"/>
                    </a:lnTo>
                    <a:lnTo>
                      <a:pt x="68" y="267"/>
                    </a:lnTo>
                    <a:lnTo>
                      <a:pt x="72" y="265"/>
                    </a:lnTo>
                    <a:lnTo>
                      <a:pt x="68" y="264"/>
                    </a:lnTo>
                    <a:lnTo>
                      <a:pt x="70" y="260"/>
                    </a:lnTo>
                    <a:lnTo>
                      <a:pt x="70" y="257"/>
                    </a:lnTo>
                    <a:lnTo>
                      <a:pt x="65" y="257"/>
                    </a:lnTo>
                    <a:lnTo>
                      <a:pt x="72" y="256"/>
                    </a:lnTo>
                    <a:lnTo>
                      <a:pt x="68" y="254"/>
                    </a:lnTo>
                    <a:lnTo>
                      <a:pt x="65" y="252"/>
                    </a:lnTo>
                    <a:lnTo>
                      <a:pt x="67" y="251"/>
                    </a:lnTo>
                    <a:lnTo>
                      <a:pt x="68" y="251"/>
                    </a:lnTo>
                    <a:lnTo>
                      <a:pt x="70" y="252"/>
                    </a:lnTo>
                    <a:lnTo>
                      <a:pt x="72" y="251"/>
                    </a:lnTo>
                    <a:lnTo>
                      <a:pt x="72" y="249"/>
                    </a:lnTo>
                    <a:lnTo>
                      <a:pt x="73" y="251"/>
                    </a:lnTo>
                    <a:lnTo>
                      <a:pt x="73" y="248"/>
                    </a:lnTo>
                    <a:lnTo>
                      <a:pt x="75" y="246"/>
                    </a:lnTo>
                    <a:lnTo>
                      <a:pt x="78" y="244"/>
                    </a:lnTo>
                    <a:lnTo>
                      <a:pt x="76" y="243"/>
                    </a:lnTo>
                    <a:lnTo>
                      <a:pt x="78" y="241"/>
                    </a:lnTo>
                    <a:lnTo>
                      <a:pt x="80" y="243"/>
                    </a:lnTo>
                    <a:lnTo>
                      <a:pt x="78" y="246"/>
                    </a:lnTo>
                    <a:lnTo>
                      <a:pt x="80" y="246"/>
                    </a:lnTo>
                    <a:lnTo>
                      <a:pt x="83" y="241"/>
                    </a:lnTo>
                    <a:lnTo>
                      <a:pt x="84" y="241"/>
                    </a:lnTo>
                    <a:lnTo>
                      <a:pt x="86" y="240"/>
                    </a:lnTo>
                    <a:lnTo>
                      <a:pt x="86" y="238"/>
                    </a:lnTo>
                    <a:lnTo>
                      <a:pt x="84" y="237"/>
                    </a:lnTo>
                    <a:lnTo>
                      <a:pt x="81" y="235"/>
                    </a:lnTo>
                    <a:lnTo>
                      <a:pt x="78" y="237"/>
                    </a:lnTo>
                    <a:lnTo>
                      <a:pt x="76" y="237"/>
                    </a:lnTo>
                    <a:lnTo>
                      <a:pt x="75" y="238"/>
                    </a:lnTo>
                    <a:lnTo>
                      <a:pt x="73" y="235"/>
                    </a:lnTo>
                    <a:lnTo>
                      <a:pt x="70" y="235"/>
                    </a:lnTo>
                    <a:lnTo>
                      <a:pt x="68" y="233"/>
                    </a:lnTo>
                    <a:lnTo>
                      <a:pt x="65" y="233"/>
                    </a:lnTo>
                    <a:lnTo>
                      <a:pt x="64" y="235"/>
                    </a:lnTo>
                    <a:lnTo>
                      <a:pt x="64" y="233"/>
                    </a:lnTo>
                    <a:lnTo>
                      <a:pt x="59" y="233"/>
                    </a:lnTo>
                    <a:lnTo>
                      <a:pt x="59" y="232"/>
                    </a:lnTo>
                    <a:lnTo>
                      <a:pt x="60" y="232"/>
                    </a:lnTo>
                    <a:lnTo>
                      <a:pt x="64" y="233"/>
                    </a:lnTo>
                    <a:lnTo>
                      <a:pt x="65" y="230"/>
                    </a:lnTo>
                    <a:lnTo>
                      <a:pt x="67" y="232"/>
                    </a:lnTo>
                    <a:lnTo>
                      <a:pt x="68" y="230"/>
                    </a:lnTo>
                    <a:lnTo>
                      <a:pt x="70" y="229"/>
                    </a:lnTo>
                    <a:lnTo>
                      <a:pt x="72" y="229"/>
                    </a:lnTo>
                    <a:lnTo>
                      <a:pt x="73" y="230"/>
                    </a:lnTo>
                    <a:lnTo>
                      <a:pt x="75" y="230"/>
                    </a:lnTo>
                    <a:lnTo>
                      <a:pt x="75" y="229"/>
                    </a:lnTo>
                    <a:lnTo>
                      <a:pt x="76" y="230"/>
                    </a:lnTo>
                    <a:lnTo>
                      <a:pt x="80" y="232"/>
                    </a:lnTo>
                    <a:lnTo>
                      <a:pt x="80" y="233"/>
                    </a:lnTo>
                    <a:lnTo>
                      <a:pt x="81" y="235"/>
                    </a:lnTo>
                    <a:lnTo>
                      <a:pt x="86" y="233"/>
                    </a:lnTo>
                    <a:lnTo>
                      <a:pt x="86" y="230"/>
                    </a:lnTo>
                    <a:lnTo>
                      <a:pt x="89" y="227"/>
                    </a:lnTo>
                    <a:lnTo>
                      <a:pt x="91" y="222"/>
                    </a:lnTo>
                    <a:lnTo>
                      <a:pt x="89" y="221"/>
                    </a:lnTo>
                    <a:lnTo>
                      <a:pt x="89" y="217"/>
                    </a:lnTo>
                    <a:lnTo>
                      <a:pt x="84" y="216"/>
                    </a:lnTo>
                    <a:lnTo>
                      <a:pt x="86" y="214"/>
                    </a:lnTo>
                    <a:lnTo>
                      <a:pt x="80" y="209"/>
                    </a:lnTo>
                    <a:lnTo>
                      <a:pt x="80" y="208"/>
                    </a:lnTo>
                    <a:lnTo>
                      <a:pt x="78" y="206"/>
                    </a:lnTo>
                    <a:lnTo>
                      <a:pt x="75" y="209"/>
                    </a:lnTo>
                    <a:lnTo>
                      <a:pt x="73" y="206"/>
                    </a:lnTo>
                    <a:lnTo>
                      <a:pt x="73" y="208"/>
                    </a:lnTo>
                    <a:lnTo>
                      <a:pt x="73" y="205"/>
                    </a:lnTo>
                    <a:lnTo>
                      <a:pt x="70" y="205"/>
                    </a:lnTo>
                    <a:lnTo>
                      <a:pt x="68" y="201"/>
                    </a:lnTo>
                    <a:lnTo>
                      <a:pt x="67" y="200"/>
                    </a:lnTo>
                    <a:lnTo>
                      <a:pt x="70" y="198"/>
                    </a:lnTo>
                    <a:lnTo>
                      <a:pt x="68" y="195"/>
                    </a:lnTo>
                    <a:lnTo>
                      <a:pt x="70" y="193"/>
                    </a:lnTo>
                    <a:lnTo>
                      <a:pt x="70" y="192"/>
                    </a:lnTo>
                    <a:lnTo>
                      <a:pt x="67" y="192"/>
                    </a:lnTo>
                    <a:lnTo>
                      <a:pt x="70" y="189"/>
                    </a:lnTo>
                    <a:lnTo>
                      <a:pt x="68" y="184"/>
                    </a:lnTo>
                    <a:lnTo>
                      <a:pt x="68" y="184"/>
                    </a:lnTo>
                    <a:lnTo>
                      <a:pt x="72" y="185"/>
                    </a:lnTo>
                    <a:lnTo>
                      <a:pt x="72" y="182"/>
                    </a:lnTo>
                    <a:lnTo>
                      <a:pt x="68" y="181"/>
                    </a:lnTo>
                    <a:lnTo>
                      <a:pt x="70" y="176"/>
                    </a:lnTo>
                    <a:lnTo>
                      <a:pt x="70" y="173"/>
                    </a:lnTo>
                    <a:lnTo>
                      <a:pt x="70" y="173"/>
                    </a:lnTo>
                    <a:lnTo>
                      <a:pt x="70" y="168"/>
                    </a:lnTo>
                    <a:lnTo>
                      <a:pt x="67" y="165"/>
                    </a:lnTo>
                    <a:lnTo>
                      <a:pt x="68" y="165"/>
                    </a:lnTo>
                    <a:lnTo>
                      <a:pt x="73" y="165"/>
                    </a:lnTo>
                    <a:lnTo>
                      <a:pt x="75" y="162"/>
                    </a:lnTo>
                    <a:lnTo>
                      <a:pt x="73" y="158"/>
                    </a:lnTo>
                    <a:lnTo>
                      <a:pt x="75" y="157"/>
                    </a:lnTo>
                    <a:lnTo>
                      <a:pt x="76" y="158"/>
                    </a:lnTo>
                    <a:lnTo>
                      <a:pt x="81" y="155"/>
                    </a:lnTo>
                    <a:lnTo>
                      <a:pt x="81" y="154"/>
                    </a:lnTo>
                    <a:lnTo>
                      <a:pt x="80" y="152"/>
                    </a:lnTo>
                    <a:lnTo>
                      <a:pt x="80" y="150"/>
                    </a:lnTo>
                    <a:lnTo>
                      <a:pt x="81" y="149"/>
                    </a:lnTo>
                    <a:lnTo>
                      <a:pt x="83" y="150"/>
                    </a:lnTo>
                    <a:lnTo>
                      <a:pt x="84" y="149"/>
                    </a:lnTo>
                    <a:lnTo>
                      <a:pt x="84" y="146"/>
                    </a:lnTo>
                    <a:lnTo>
                      <a:pt x="86" y="146"/>
                    </a:lnTo>
                    <a:lnTo>
                      <a:pt x="87" y="149"/>
                    </a:lnTo>
                    <a:lnTo>
                      <a:pt x="89" y="147"/>
                    </a:lnTo>
                    <a:lnTo>
                      <a:pt x="89" y="144"/>
                    </a:lnTo>
                    <a:lnTo>
                      <a:pt x="91" y="141"/>
                    </a:lnTo>
                    <a:lnTo>
                      <a:pt x="92" y="141"/>
                    </a:lnTo>
                    <a:lnTo>
                      <a:pt x="92" y="142"/>
                    </a:lnTo>
                    <a:lnTo>
                      <a:pt x="95" y="142"/>
                    </a:lnTo>
                    <a:lnTo>
                      <a:pt x="95" y="139"/>
                    </a:lnTo>
                    <a:lnTo>
                      <a:pt x="100" y="138"/>
                    </a:lnTo>
                    <a:lnTo>
                      <a:pt x="99" y="136"/>
                    </a:lnTo>
                    <a:lnTo>
                      <a:pt x="99" y="133"/>
                    </a:lnTo>
                    <a:lnTo>
                      <a:pt x="100" y="134"/>
                    </a:lnTo>
                    <a:lnTo>
                      <a:pt x="103" y="131"/>
                    </a:lnTo>
                    <a:lnTo>
                      <a:pt x="105" y="133"/>
                    </a:lnTo>
                    <a:lnTo>
                      <a:pt x="108" y="128"/>
                    </a:lnTo>
                    <a:lnTo>
                      <a:pt x="107" y="123"/>
                    </a:lnTo>
                    <a:lnTo>
                      <a:pt x="110" y="120"/>
                    </a:lnTo>
                    <a:lnTo>
                      <a:pt x="111" y="120"/>
                    </a:lnTo>
                    <a:lnTo>
                      <a:pt x="115" y="117"/>
                    </a:lnTo>
                    <a:lnTo>
                      <a:pt x="111" y="117"/>
                    </a:lnTo>
                    <a:lnTo>
                      <a:pt x="110" y="114"/>
                    </a:lnTo>
                    <a:lnTo>
                      <a:pt x="111" y="114"/>
                    </a:lnTo>
                    <a:lnTo>
                      <a:pt x="111" y="112"/>
                    </a:lnTo>
                    <a:lnTo>
                      <a:pt x="108" y="112"/>
                    </a:lnTo>
                    <a:lnTo>
                      <a:pt x="107" y="109"/>
                    </a:lnTo>
                    <a:lnTo>
                      <a:pt x="110" y="109"/>
                    </a:lnTo>
                    <a:lnTo>
                      <a:pt x="108" y="107"/>
                    </a:lnTo>
                    <a:lnTo>
                      <a:pt x="111" y="103"/>
                    </a:lnTo>
                    <a:lnTo>
                      <a:pt x="111" y="101"/>
                    </a:lnTo>
                    <a:lnTo>
                      <a:pt x="110" y="99"/>
                    </a:lnTo>
                    <a:lnTo>
                      <a:pt x="108" y="99"/>
                    </a:lnTo>
                    <a:lnTo>
                      <a:pt x="107" y="96"/>
                    </a:lnTo>
                    <a:lnTo>
                      <a:pt x="108" y="96"/>
                    </a:lnTo>
                    <a:lnTo>
                      <a:pt x="110" y="96"/>
                    </a:lnTo>
                    <a:lnTo>
                      <a:pt x="110" y="98"/>
                    </a:lnTo>
                    <a:lnTo>
                      <a:pt x="111" y="98"/>
                    </a:lnTo>
                    <a:lnTo>
                      <a:pt x="111" y="96"/>
                    </a:lnTo>
                    <a:lnTo>
                      <a:pt x="110" y="95"/>
                    </a:lnTo>
                    <a:lnTo>
                      <a:pt x="111" y="93"/>
                    </a:lnTo>
                    <a:lnTo>
                      <a:pt x="113" y="93"/>
                    </a:lnTo>
                    <a:lnTo>
                      <a:pt x="116" y="91"/>
                    </a:lnTo>
                    <a:lnTo>
                      <a:pt x="115" y="90"/>
                    </a:lnTo>
                    <a:lnTo>
                      <a:pt x="113" y="87"/>
                    </a:lnTo>
                    <a:lnTo>
                      <a:pt x="115" y="87"/>
                    </a:lnTo>
                    <a:lnTo>
                      <a:pt x="116" y="88"/>
                    </a:lnTo>
                    <a:lnTo>
                      <a:pt x="118" y="88"/>
                    </a:lnTo>
                    <a:lnTo>
                      <a:pt x="118" y="87"/>
                    </a:lnTo>
                    <a:lnTo>
                      <a:pt x="119" y="83"/>
                    </a:lnTo>
                    <a:lnTo>
                      <a:pt x="121" y="82"/>
                    </a:lnTo>
                    <a:lnTo>
                      <a:pt x="123" y="85"/>
                    </a:lnTo>
                    <a:lnTo>
                      <a:pt x="124" y="82"/>
                    </a:lnTo>
                    <a:lnTo>
                      <a:pt x="126" y="85"/>
                    </a:lnTo>
                    <a:lnTo>
                      <a:pt x="127" y="85"/>
                    </a:lnTo>
                    <a:lnTo>
                      <a:pt x="129" y="83"/>
                    </a:lnTo>
                    <a:lnTo>
                      <a:pt x="131" y="85"/>
                    </a:lnTo>
                    <a:lnTo>
                      <a:pt x="134" y="82"/>
                    </a:lnTo>
                    <a:lnTo>
                      <a:pt x="135" y="85"/>
                    </a:lnTo>
                    <a:lnTo>
                      <a:pt x="138" y="85"/>
                    </a:lnTo>
                    <a:lnTo>
                      <a:pt x="140" y="83"/>
                    </a:lnTo>
                    <a:lnTo>
                      <a:pt x="140" y="83"/>
                    </a:lnTo>
                    <a:lnTo>
                      <a:pt x="140" y="80"/>
                    </a:lnTo>
                    <a:lnTo>
                      <a:pt x="138" y="79"/>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9" name="Freeform 746">
                <a:extLst>
                  <a:ext uri="{FF2B5EF4-FFF2-40B4-BE49-F238E27FC236}">
                    <a16:creationId xmlns:a16="http://schemas.microsoft.com/office/drawing/2014/main" id="{84525D3D-EE0A-4F32-B7CB-8E7E581D09A7}"/>
                  </a:ext>
                </a:extLst>
              </p:cNvPr>
              <p:cNvSpPr>
                <a:spLocks/>
              </p:cNvSpPr>
              <p:nvPr/>
            </p:nvSpPr>
            <p:spPr bwMode="auto">
              <a:xfrm>
                <a:off x="4906" y="1503"/>
                <a:ext cx="12" cy="21"/>
              </a:xfrm>
              <a:custGeom>
                <a:avLst/>
                <a:gdLst>
                  <a:gd name="T0" fmla="*/ 2 w 12"/>
                  <a:gd name="T1" fmla="*/ 16 h 21"/>
                  <a:gd name="T2" fmla="*/ 4 w 12"/>
                  <a:gd name="T3" fmla="*/ 15 h 21"/>
                  <a:gd name="T4" fmla="*/ 4 w 12"/>
                  <a:gd name="T5" fmla="*/ 18 h 21"/>
                  <a:gd name="T6" fmla="*/ 2 w 12"/>
                  <a:gd name="T7" fmla="*/ 20 h 21"/>
                  <a:gd name="T8" fmla="*/ 2 w 12"/>
                  <a:gd name="T9" fmla="*/ 21 h 21"/>
                  <a:gd name="T10" fmla="*/ 5 w 12"/>
                  <a:gd name="T11" fmla="*/ 20 h 21"/>
                  <a:gd name="T12" fmla="*/ 5 w 12"/>
                  <a:gd name="T13" fmla="*/ 18 h 21"/>
                  <a:gd name="T14" fmla="*/ 5 w 12"/>
                  <a:gd name="T15" fmla="*/ 18 h 21"/>
                  <a:gd name="T16" fmla="*/ 5 w 12"/>
                  <a:gd name="T17" fmla="*/ 16 h 21"/>
                  <a:gd name="T18" fmla="*/ 8 w 12"/>
                  <a:gd name="T19" fmla="*/ 13 h 21"/>
                  <a:gd name="T20" fmla="*/ 8 w 12"/>
                  <a:gd name="T21" fmla="*/ 12 h 21"/>
                  <a:gd name="T22" fmla="*/ 12 w 12"/>
                  <a:gd name="T23" fmla="*/ 10 h 21"/>
                  <a:gd name="T24" fmla="*/ 10 w 12"/>
                  <a:gd name="T25" fmla="*/ 8 h 21"/>
                  <a:gd name="T26" fmla="*/ 8 w 12"/>
                  <a:gd name="T27" fmla="*/ 7 h 21"/>
                  <a:gd name="T28" fmla="*/ 10 w 12"/>
                  <a:gd name="T29" fmla="*/ 4 h 21"/>
                  <a:gd name="T30" fmla="*/ 10 w 12"/>
                  <a:gd name="T31" fmla="*/ 2 h 21"/>
                  <a:gd name="T32" fmla="*/ 12 w 12"/>
                  <a:gd name="T33" fmla="*/ 0 h 21"/>
                  <a:gd name="T34" fmla="*/ 10 w 12"/>
                  <a:gd name="T35" fmla="*/ 0 h 21"/>
                  <a:gd name="T36" fmla="*/ 8 w 12"/>
                  <a:gd name="T37" fmla="*/ 0 h 21"/>
                  <a:gd name="T38" fmla="*/ 5 w 12"/>
                  <a:gd name="T39" fmla="*/ 0 h 21"/>
                  <a:gd name="T40" fmla="*/ 4 w 12"/>
                  <a:gd name="T41" fmla="*/ 4 h 21"/>
                  <a:gd name="T42" fmla="*/ 2 w 12"/>
                  <a:gd name="T43" fmla="*/ 5 h 21"/>
                  <a:gd name="T44" fmla="*/ 0 w 12"/>
                  <a:gd name="T45" fmla="*/ 8 h 21"/>
                  <a:gd name="T46" fmla="*/ 0 w 12"/>
                  <a:gd name="T47" fmla="*/ 12 h 21"/>
                  <a:gd name="T48" fmla="*/ 0 w 12"/>
                  <a:gd name="T49" fmla="*/ 12 h 21"/>
                  <a:gd name="T50" fmla="*/ 2 w 12"/>
                  <a:gd name="T51" fmla="*/ 16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 h="21">
                    <a:moveTo>
                      <a:pt x="2" y="16"/>
                    </a:moveTo>
                    <a:lnTo>
                      <a:pt x="4" y="15"/>
                    </a:lnTo>
                    <a:lnTo>
                      <a:pt x="4" y="18"/>
                    </a:lnTo>
                    <a:lnTo>
                      <a:pt x="2" y="20"/>
                    </a:lnTo>
                    <a:lnTo>
                      <a:pt x="2" y="21"/>
                    </a:lnTo>
                    <a:lnTo>
                      <a:pt x="5" y="20"/>
                    </a:lnTo>
                    <a:lnTo>
                      <a:pt x="5" y="18"/>
                    </a:lnTo>
                    <a:lnTo>
                      <a:pt x="5" y="18"/>
                    </a:lnTo>
                    <a:lnTo>
                      <a:pt x="5" y="16"/>
                    </a:lnTo>
                    <a:lnTo>
                      <a:pt x="8" y="13"/>
                    </a:lnTo>
                    <a:lnTo>
                      <a:pt x="8" y="12"/>
                    </a:lnTo>
                    <a:lnTo>
                      <a:pt x="12" y="10"/>
                    </a:lnTo>
                    <a:lnTo>
                      <a:pt x="10" y="8"/>
                    </a:lnTo>
                    <a:lnTo>
                      <a:pt x="8" y="7"/>
                    </a:lnTo>
                    <a:lnTo>
                      <a:pt x="10" y="4"/>
                    </a:lnTo>
                    <a:lnTo>
                      <a:pt x="10" y="2"/>
                    </a:lnTo>
                    <a:lnTo>
                      <a:pt x="12" y="0"/>
                    </a:lnTo>
                    <a:lnTo>
                      <a:pt x="10" y="0"/>
                    </a:lnTo>
                    <a:lnTo>
                      <a:pt x="8" y="0"/>
                    </a:lnTo>
                    <a:lnTo>
                      <a:pt x="5" y="0"/>
                    </a:lnTo>
                    <a:lnTo>
                      <a:pt x="4" y="4"/>
                    </a:lnTo>
                    <a:lnTo>
                      <a:pt x="2" y="5"/>
                    </a:lnTo>
                    <a:lnTo>
                      <a:pt x="0" y="8"/>
                    </a:lnTo>
                    <a:lnTo>
                      <a:pt x="0" y="12"/>
                    </a:lnTo>
                    <a:lnTo>
                      <a:pt x="0" y="12"/>
                    </a:lnTo>
                    <a:lnTo>
                      <a:pt x="2" y="16"/>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0" name="Freeform 747">
                <a:extLst>
                  <a:ext uri="{FF2B5EF4-FFF2-40B4-BE49-F238E27FC236}">
                    <a16:creationId xmlns:a16="http://schemas.microsoft.com/office/drawing/2014/main" id="{66554194-1484-4F62-9C81-89E5EAC958B3}"/>
                  </a:ext>
                </a:extLst>
              </p:cNvPr>
              <p:cNvSpPr>
                <a:spLocks/>
              </p:cNvSpPr>
              <p:nvPr/>
            </p:nvSpPr>
            <p:spPr bwMode="auto">
              <a:xfrm>
                <a:off x="4887" y="1516"/>
                <a:ext cx="7" cy="22"/>
              </a:xfrm>
              <a:custGeom>
                <a:avLst/>
                <a:gdLst>
                  <a:gd name="T0" fmla="*/ 0 w 7"/>
                  <a:gd name="T1" fmla="*/ 8 h 22"/>
                  <a:gd name="T2" fmla="*/ 0 w 7"/>
                  <a:gd name="T3" fmla="*/ 16 h 22"/>
                  <a:gd name="T4" fmla="*/ 0 w 7"/>
                  <a:gd name="T5" fmla="*/ 19 h 22"/>
                  <a:gd name="T6" fmla="*/ 0 w 7"/>
                  <a:gd name="T7" fmla="*/ 21 h 22"/>
                  <a:gd name="T8" fmla="*/ 0 w 7"/>
                  <a:gd name="T9" fmla="*/ 22 h 22"/>
                  <a:gd name="T10" fmla="*/ 2 w 7"/>
                  <a:gd name="T11" fmla="*/ 19 h 22"/>
                  <a:gd name="T12" fmla="*/ 4 w 7"/>
                  <a:gd name="T13" fmla="*/ 15 h 22"/>
                  <a:gd name="T14" fmla="*/ 4 w 7"/>
                  <a:gd name="T15" fmla="*/ 10 h 22"/>
                  <a:gd name="T16" fmla="*/ 5 w 7"/>
                  <a:gd name="T17" fmla="*/ 5 h 22"/>
                  <a:gd name="T18" fmla="*/ 7 w 7"/>
                  <a:gd name="T19" fmla="*/ 2 h 22"/>
                  <a:gd name="T20" fmla="*/ 5 w 7"/>
                  <a:gd name="T21" fmla="*/ 0 h 22"/>
                  <a:gd name="T22" fmla="*/ 4 w 7"/>
                  <a:gd name="T23" fmla="*/ 2 h 22"/>
                  <a:gd name="T24" fmla="*/ 4 w 7"/>
                  <a:gd name="T25" fmla="*/ 3 h 22"/>
                  <a:gd name="T26" fmla="*/ 2 w 7"/>
                  <a:gd name="T27" fmla="*/ 8 h 22"/>
                  <a:gd name="T28" fmla="*/ 0 w 7"/>
                  <a:gd name="T29" fmla="*/ 8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 h="22">
                    <a:moveTo>
                      <a:pt x="0" y="8"/>
                    </a:moveTo>
                    <a:lnTo>
                      <a:pt x="0" y="16"/>
                    </a:lnTo>
                    <a:lnTo>
                      <a:pt x="0" y="19"/>
                    </a:lnTo>
                    <a:lnTo>
                      <a:pt x="0" y="21"/>
                    </a:lnTo>
                    <a:lnTo>
                      <a:pt x="0" y="22"/>
                    </a:lnTo>
                    <a:lnTo>
                      <a:pt x="2" y="19"/>
                    </a:lnTo>
                    <a:lnTo>
                      <a:pt x="4" y="15"/>
                    </a:lnTo>
                    <a:lnTo>
                      <a:pt x="4" y="10"/>
                    </a:lnTo>
                    <a:lnTo>
                      <a:pt x="5" y="5"/>
                    </a:lnTo>
                    <a:lnTo>
                      <a:pt x="7" y="2"/>
                    </a:lnTo>
                    <a:lnTo>
                      <a:pt x="5" y="0"/>
                    </a:lnTo>
                    <a:lnTo>
                      <a:pt x="4" y="2"/>
                    </a:lnTo>
                    <a:lnTo>
                      <a:pt x="4" y="3"/>
                    </a:lnTo>
                    <a:lnTo>
                      <a:pt x="2" y="8"/>
                    </a:lnTo>
                    <a:lnTo>
                      <a:pt x="0" y="8"/>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1" name="Freeform 748">
                <a:extLst>
                  <a:ext uri="{FF2B5EF4-FFF2-40B4-BE49-F238E27FC236}">
                    <a16:creationId xmlns:a16="http://schemas.microsoft.com/office/drawing/2014/main" id="{82E45503-B57F-420F-944A-C5841F1C5334}"/>
                  </a:ext>
                </a:extLst>
              </p:cNvPr>
              <p:cNvSpPr>
                <a:spLocks/>
              </p:cNvSpPr>
              <p:nvPr/>
            </p:nvSpPr>
            <p:spPr bwMode="auto">
              <a:xfrm>
                <a:off x="4918" y="1500"/>
                <a:ext cx="4" cy="3"/>
              </a:xfrm>
              <a:custGeom>
                <a:avLst/>
                <a:gdLst>
                  <a:gd name="T0" fmla="*/ 0 w 4"/>
                  <a:gd name="T1" fmla="*/ 2 h 3"/>
                  <a:gd name="T2" fmla="*/ 0 w 4"/>
                  <a:gd name="T3" fmla="*/ 3 h 3"/>
                  <a:gd name="T4" fmla="*/ 1 w 4"/>
                  <a:gd name="T5" fmla="*/ 2 h 3"/>
                  <a:gd name="T6" fmla="*/ 4 w 4"/>
                  <a:gd name="T7" fmla="*/ 2 h 3"/>
                  <a:gd name="T8" fmla="*/ 4 w 4"/>
                  <a:gd name="T9" fmla="*/ 0 h 3"/>
                  <a:gd name="T10" fmla="*/ 1 w 4"/>
                  <a:gd name="T11" fmla="*/ 0 h 3"/>
                  <a:gd name="T12" fmla="*/ 0 w 4"/>
                  <a:gd name="T13" fmla="*/ 2 h 3"/>
                </a:gdLst>
                <a:ahLst/>
                <a:cxnLst>
                  <a:cxn ang="0">
                    <a:pos x="T0" y="T1"/>
                  </a:cxn>
                  <a:cxn ang="0">
                    <a:pos x="T2" y="T3"/>
                  </a:cxn>
                  <a:cxn ang="0">
                    <a:pos x="T4" y="T5"/>
                  </a:cxn>
                  <a:cxn ang="0">
                    <a:pos x="T6" y="T7"/>
                  </a:cxn>
                  <a:cxn ang="0">
                    <a:pos x="T8" y="T9"/>
                  </a:cxn>
                  <a:cxn ang="0">
                    <a:pos x="T10" y="T11"/>
                  </a:cxn>
                  <a:cxn ang="0">
                    <a:pos x="T12" y="T13"/>
                  </a:cxn>
                </a:cxnLst>
                <a:rect l="0" t="0" r="r" b="b"/>
                <a:pathLst>
                  <a:path w="4" h="3">
                    <a:moveTo>
                      <a:pt x="0" y="2"/>
                    </a:moveTo>
                    <a:lnTo>
                      <a:pt x="0" y="3"/>
                    </a:lnTo>
                    <a:lnTo>
                      <a:pt x="1" y="2"/>
                    </a:lnTo>
                    <a:lnTo>
                      <a:pt x="4" y="2"/>
                    </a:lnTo>
                    <a:lnTo>
                      <a:pt x="4" y="0"/>
                    </a:lnTo>
                    <a:lnTo>
                      <a:pt x="1" y="0"/>
                    </a:lnTo>
                    <a:lnTo>
                      <a:pt x="0" y="2"/>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2" name="Freeform 749">
                <a:extLst>
                  <a:ext uri="{FF2B5EF4-FFF2-40B4-BE49-F238E27FC236}">
                    <a16:creationId xmlns:a16="http://schemas.microsoft.com/office/drawing/2014/main" id="{FF882711-990E-4917-AFD6-9340A912F9D0}"/>
                  </a:ext>
                </a:extLst>
              </p:cNvPr>
              <p:cNvSpPr>
                <a:spLocks/>
              </p:cNvSpPr>
              <p:nvPr/>
            </p:nvSpPr>
            <p:spPr bwMode="auto">
              <a:xfrm>
                <a:off x="4916" y="1489"/>
                <a:ext cx="3" cy="3"/>
              </a:xfrm>
              <a:custGeom>
                <a:avLst/>
                <a:gdLst>
                  <a:gd name="T0" fmla="*/ 0 w 3"/>
                  <a:gd name="T1" fmla="*/ 0 h 3"/>
                  <a:gd name="T2" fmla="*/ 2 w 3"/>
                  <a:gd name="T3" fmla="*/ 3 h 3"/>
                  <a:gd name="T4" fmla="*/ 3 w 3"/>
                  <a:gd name="T5" fmla="*/ 2 h 3"/>
                  <a:gd name="T6" fmla="*/ 2 w 3"/>
                  <a:gd name="T7" fmla="*/ 0 h 3"/>
                  <a:gd name="T8" fmla="*/ 0 w 3"/>
                  <a:gd name="T9" fmla="*/ 0 h 3"/>
                </a:gdLst>
                <a:ahLst/>
                <a:cxnLst>
                  <a:cxn ang="0">
                    <a:pos x="T0" y="T1"/>
                  </a:cxn>
                  <a:cxn ang="0">
                    <a:pos x="T2" y="T3"/>
                  </a:cxn>
                  <a:cxn ang="0">
                    <a:pos x="T4" y="T5"/>
                  </a:cxn>
                  <a:cxn ang="0">
                    <a:pos x="T6" y="T7"/>
                  </a:cxn>
                  <a:cxn ang="0">
                    <a:pos x="T8" y="T9"/>
                  </a:cxn>
                </a:cxnLst>
                <a:rect l="0" t="0" r="r" b="b"/>
                <a:pathLst>
                  <a:path w="3" h="3">
                    <a:moveTo>
                      <a:pt x="0" y="0"/>
                    </a:moveTo>
                    <a:lnTo>
                      <a:pt x="2" y="3"/>
                    </a:lnTo>
                    <a:lnTo>
                      <a:pt x="3" y="2"/>
                    </a:lnTo>
                    <a:lnTo>
                      <a:pt x="2" y="0"/>
                    </a:lnTo>
                    <a:lnTo>
                      <a:pt x="0"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3" name="Freeform 750">
                <a:extLst>
                  <a:ext uri="{FF2B5EF4-FFF2-40B4-BE49-F238E27FC236}">
                    <a16:creationId xmlns:a16="http://schemas.microsoft.com/office/drawing/2014/main" id="{3FB22D7D-E4D2-4F44-A271-99F1234435DF}"/>
                  </a:ext>
                </a:extLst>
              </p:cNvPr>
              <p:cNvSpPr>
                <a:spLocks/>
              </p:cNvSpPr>
              <p:nvPr/>
            </p:nvSpPr>
            <p:spPr bwMode="auto">
              <a:xfrm>
                <a:off x="4954" y="1449"/>
                <a:ext cx="2" cy="2"/>
              </a:xfrm>
              <a:custGeom>
                <a:avLst/>
                <a:gdLst>
                  <a:gd name="T0" fmla="*/ 0 w 2"/>
                  <a:gd name="T1" fmla="*/ 2 h 2"/>
                  <a:gd name="T2" fmla="*/ 2 w 2"/>
                  <a:gd name="T3" fmla="*/ 2 h 2"/>
                  <a:gd name="T4" fmla="*/ 2 w 2"/>
                  <a:gd name="T5" fmla="*/ 0 h 2"/>
                  <a:gd name="T6" fmla="*/ 0 w 2"/>
                  <a:gd name="T7" fmla="*/ 2 h 2"/>
                </a:gdLst>
                <a:ahLst/>
                <a:cxnLst>
                  <a:cxn ang="0">
                    <a:pos x="T0" y="T1"/>
                  </a:cxn>
                  <a:cxn ang="0">
                    <a:pos x="T2" y="T3"/>
                  </a:cxn>
                  <a:cxn ang="0">
                    <a:pos x="T4" y="T5"/>
                  </a:cxn>
                  <a:cxn ang="0">
                    <a:pos x="T6" y="T7"/>
                  </a:cxn>
                </a:cxnLst>
                <a:rect l="0" t="0" r="r" b="b"/>
                <a:pathLst>
                  <a:path w="2" h="2">
                    <a:moveTo>
                      <a:pt x="0" y="2"/>
                    </a:moveTo>
                    <a:lnTo>
                      <a:pt x="2" y="2"/>
                    </a:lnTo>
                    <a:lnTo>
                      <a:pt x="2" y="0"/>
                    </a:lnTo>
                    <a:lnTo>
                      <a:pt x="0" y="2"/>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4" name="Freeform 751">
                <a:extLst>
                  <a:ext uri="{FF2B5EF4-FFF2-40B4-BE49-F238E27FC236}">
                    <a16:creationId xmlns:a16="http://schemas.microsoft.com/office/drawing/2014/main" id="{B275B4E4-A94A-4D37-AC86-96C7E31BAA0A}"/>
                  </a:ext>
                </a:extLst>
              </p:cNvPr>
              <p:cNvSpPr>
                <a:spLocks/>
              </p:cNvSpPr>
              <p:nvPr/>
            </p:nvSpPr>
            <p:spPr bwMode="auto">
              <a:xfrm>
                <a:off x="4957" y="1452"/>
                <a:ext cx="2" cy="4"/>
              </a:xfrm>
              <a:custGeom>
                <a:avLst/>
                <a:gdLst>
                  <a:gd name="T0" fmla="*/ 2 w 2"/>
                  <a:gd name="T1" fmla="*/ 2 h 4"/>
                  <a:gd name="T2" fmla="*/ 2 w 2"/>
                  <a:gd name="T3" fmla="*/ 0 h 4"/>
                  <a:gd name="T4" fmla="*/ 0 w 2"/>
                  <a:gd name="T5" fmla="*/ 2 h 4"/>
                  <a:gd name="T6" fmla="*/ 0 w 2"/>
                  <a:gd name="T7" fmla="*/ 2 h 4"/>
                  <a:gd name="T8" fmla="*/ 0 w 2"/>
                  <a:gd name="T9" fmla="*/ 4 h 4"/>
                  <a:gd name="T10" fmla="*/ 2 w 2"/>
                  <a:gd name="T11" fmla="*/ 2 h 4"/>
                </a:gdLst>
                <a:ahLst/>
                <a:cxnLst>
                  <a:cxn ang="0">
                    <a:pos x="T0" y="T1"/>
                  </a:cxn>
                  <a:cxn ang="0">
                    <a:pos x="T2" y="T3"/>
                  </a:cxn>
                  <a:cxn ang="0">
                    <a:pos x="T4" y="T5"/>
                  </a:cxn>
                  <a:cxn ang="0">
                    <a:pos x="T6" y="T7"/>
                  </a:cxn>
                  <a:cxn ang="0">
                    <a:pos x="T8" y="T9"/>
                  </a:cxn>
                  <a:cxn ang="0">
                    <a:pos x="T10" y="T11"/>
                  </a:cxn>
                </a:cxnLst>
                <a:rect l="0" t="0" r="r" b="b"/>
                <a:pathLst>
                  <a:path w="2" h="4">
                    <a:moveTo>
                      <a:pt x="2" y="2"/>
                    </a:moveTo>
                    <a:lnTo>
                      <a:pt x="2" y="0"/>
                    </a:lnTo>
                    <a:lnTo>
                      <a:pt x="0" y="2"/>
                    </a:lnTo>
                    <a:lnTo>
                      <a:pt x="0" y="2"/>
                    </a:lnTo>
                    <a:lnTo>
                      <a:pt x="0" y="4"/>
                    </a:lnTo>
                    <a:lnTo>
                      <a:pt x="2" y="2"/>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5" name="Freeform 752">
                <a:extLst>
                  <a:ext uri="{FF2B5EF4-FFF2-40B4-BE49-F238E27FC236}">
                    <a16:creationId xmlns:a16="http://schemas.microsoft.com/office/drawing/2014/main" id="{3DB5B812-BD25-4303-8D07-0F38368EFF2C}"/>
                  </a:ext>
                </a:extLst>
              </p:cNvPr>
              <p:cNvSpPr>
                <a:spLocks/>
              </p:cNvSpPr>
              <p:nvPr/>
            </p:nvSpPr>
            <p:spPr bwMode="auto">
              <a:xfrm>
                <a:off x="4930" y="1374"/>
                <a:ext cx="4" cy="3"/>
              </a:xfrm>
              <a:custGeom>
                <a:avLst/>
                <a:gdLst>
                  <a:gd name="T0" fmla="*/ 4 w 4"/>
                  <a:gd name="T1" fmla="*/ 2 h 3"/>
                  <a:gd name="T2" fmla="*/ 2 w 4"/>
                  <a:gd name="T3" fmla="*/ 0 h 3"/>
                  <a:gd name="T4" fmla="*/ 0 w 4"/>
                  <a:gd name="T5" fmla="*/ 2 h 3"/>
                  <a:gd name="T6" fmla="*/ 2 w 4"/>
                  <a:gd name="T7" fmla="*/ 3 h 3"/>
                  <a:gd name="T8" fmla="*/ 4 w 4"/>
                  <a:gd name="T9" fmla="*/ 2 h 3"/>
                </a:gdLst>
                <a:ahLst/>
                <a:cxnLst>
                  <a:cxn ang="0">
                    <a:pos x="T0" y="T1"/>
                  </a:cxn>
                  <a:cxn ang="0">
                    <a:pos x="T2" y="T3"/>
                  </a:cxn>
                  <a:cxn ang="0">
                    <a:pos x="T4" y="T5"/>
                  </a:cxn>
                  <a:cxn ang="0">
                    <a:pos x="T6" y="T7"/>
                  </a:cxn>
                  <a:cxn ang="0">
                    <a:pos x="T8" y="T9"/>
                  </a:cxn>
                </a:cxnLst>
                <a:rect l="0" t="0" r="r" b="b"/>
                <a:pathLst>
                  <a:path w="4" h="3">
                    <a:moveTo>
                      <a:pt x="4" y="2"/>
                    </a:moveTo>
                    <a:lnTo>
                      <a:pt x="2" y="0"/>
                    </a:lnTo>
                    <a:lnTo>
                      <a:pt x="0" y="2"/>
                    </a:lnTo>
                    <a:lnTo>
                      <a:pt x="2" y="3"/>
                    </a:lnTo>
                    <a:lnTo>
                      <a:pt x="4" y="2"/>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6" name="Freeform 753">
                <a:extLst>
                  <a:ext uri="{FF2B5EF4-FFF2-40B4-BE49-F238E27FC236}">
                    <a16:creationId xmlns:a16="http://schemas.microsoft.com/office/drawing/2014/main" id="{7E40AC9F-5196-4607-8B48-0580963E521E}"/>
                  </a:ext>
                </a:extLst>
              </p:cNvPr>
              <p:cNvSpPr>
                <a:spLocks/>
              </p:cNvSpPr>
              <p:nvPr/>
            </p:nvSpPr>
            <p:spPr bwMode="auto">
              <a:xfrm>
                <a:off x="4943" y="1441"/>
                <a:ext cx="3" cy="3"/>
              </a:xfrm>
              <a:custGeom>
                <a:avLst/>
                <a:gdLst>
                  <a:gd name="T0" fmla="*/ 3 w 3"/>
                  <a:gd name="T1" fmla="*/ 3 h 3"/>
                  <a:gd name="T2" fmla="*/ 0 w 3"/>
                  <a:gd name="T3" fmla="*/ 0 h 3"/>
                  <a:gd name="T4" fmla="*/ 0 w 3"/>
                  <a:gd name="T5" fmla="*/ 3 h 3"/>
                  <a:gd name="T6" fmla="*/ 2 w 3"/>
                  <a:gd name="T7" fmla="*/ 3 h 3"/>
                  <a:gd name="T8" fmla="*/ 3 w 3"/>
                  <a:gd name="T9" fmla="*/ 3 h 3"/>
                </a:gdLst>
                <a:ahLst/>
                <a:cxnLst>
                  <a:cxn ang="0">
                    <a:pos x="T0" y="T1"/>
                  </a:cxn>
                  <a:cxn ang="0">
                    <a:pos x="T2" y="T3"/>
                  </a:cxn>
                  <a:cxn ang="0">
                    <a:pos x="T4" y="T5"/>
                  </a:cxn>
                  <a:cxn ang="0">
                    <a:pos x="T6" y="T7"/>
                  </a:cxn>
                  <a:cxn ang="0">
                    <a:pos x="T8" y="T9"/>
                  </a:cxn>
                </a:cxnLst>
                <a:rect l="0" t="0" r="r" b="b"/>
                <a:pathLst>
                  <a:path w="3" h="3">
                    <a:moveTo>
                      <a:pt x="3" y="3"/>
                    </a:moveTo>
                    <a:lnTo>
                      <a:pt x="0" y="0"/>
                    </a:lnTo>
                    <a:lnTo>
                      <a:pt x="0" y="3"/>
                    </a:lnTo>
                    <a:lnTo>
                      <a:pt x="2" y="3"/>
                    </a:lnTo>
                    <a:lnTo>
                      <a:pt x="3" y="3"/>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7" name="Freeform 754">
                <a:extLst>
                  <a:ext uri="{FF2B5EF4-FFF2-40B4-BE49-F238E27FC236}">
                    <a16:creationId xmlns:a16="http://schemas.microsoft.com/office/drawing/2014/main" id="{8A9A1F57-0161-4219-BE07-03027799385D}"/>
                  </a:ext>
                </a:extLst>
              </p:cNvPr>
              <p:cNvSpPr>
                <a:spLocks/>
              </p:cNvSpPr>
              <p:nvPr/>
            </p:nvSpPr>
            <p:spPr bwMode="auto">
              <a:xfrm>
                <a:off x="4950" y="1446"/>
                <a:ext cx="4" cy="3"/>
              </a:xfrm>
              <a:custGeom>
                <a:avLst/>
                <a:gdLst>
                  <a:gd name="T0" fmla="*/ 0 w 4"/>
                  <a:gd name="T1" fmla="*/ 2 h 3"/>
                  <a:gd name="T2" fmla="*/ 1 w 4"/>
                  <a:gd name="T3" fmla="*/ 3 h 3"/>
                  <a:gd name="T4" fmla="*/ 4 w 4"/>
                  <a:gd name="T5" fmla="*/ 2 h 3"/>
                  <a:gd name="T6" fmla="*/ 4 w 4"/>
                  <a:gd name="T7" fmla="*/ 0 h 3"/>
                  <a:gd name="T8" fmla="*/ 0 w 4"/>
                  <a:gd name="T9" fmla="*/ 0 h 3"/>
                  <a:gd name="T10" fmla="*/ 0 w 4"/>
                  <a:gd name="T11" fmla="*/ 2 h 3"/>
                </a:gdLst>
                <a:ahLst/>
                <a:cxnLst>
                  <a:cxn ang="0">
                    <a:pos x="T0" y="T1"/>
                  </a:cxn>
                  <a:cxn ang="0">
                    <a:pos x="T2" y="T3"/>
                  </a:cxn>
                  <a:cxn ang="0">
                    <a:pos x="T4" y="T5"/>
                  </a:cxn>
                  <a:cxn ang="0">
                    <a:pos x="T6" y="T7"/>
                  </a:cxn>
                  <a:cxn ang="0">
                    <a:pos x="T8" y="T9"/>
                  </a:cxn>
                  <a:cxn ang="0">
                    <a:pos x="T10" y="T11"/>
                  </a:cxn>
                </a:cxnLst>
                <a:rect l="0" t="0" r="r" b="b"/>
                <a:pathLst>
                  <a:path w="4" h="3">
                    <a:moveTo>
                      <a:pt x="0" y="2"/>
                    </a:moveTo>
                    <a:lnTo>
                      <a:pt x="1" y="3"/>
                    </a:lnTo>
                    <a:lnTo>
                      <a:pt x="4" y="2"/>
                    </a:lnTo>
                    <a:lnTo>
                      <a:pt x="4" y="0"/>
                    </a:lnTo>
                    <a:lnTo>
                      <a:pt x="0" y="0"/>
                    </a:lnTo>
                    <a:lnTo>
                      <a:pt x="0" y="2"/>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8" name="Freeform 755">
                <a:extLst>
                  <a:ext uri="{FF2B5EF4-FFF2-40B4-BE49-F238E27FC236}">
                    <a16:creationId xmlns:a16="http://schemas.microsoft.com/office/drawing/2014/main" id="{A05D05BB-4AF7-4C58-B90D-E438A78878CF}"/>
                  </a:ext>
                </a:extLst>
              </p:cNvPr>
              <p:cNvSpPr>
                <a:spLocks/>
              </p:cNvSpPr>
              <p:nvPr/>
            </p:nvSpPr>
            <p:spPr bwMode="auto">
              <a:xfrm>
                <a:off x="4937" y="1443"/>
                <a:ext cx="3" cy="1"/>
              </a:xfrm>
              <a:custGeom>
                <a:avLst/>
                <a:gdLst>
                  <a:gd name="T0" fmla="*/ 0 w 3"/>
                  <a:gd name="T1" fmla="*/ 0 h 1"/>
                  <a:gd name="T2" fmla="*/ 1 w 3"/>
                  <a:gd name="T3" fmla="*/ 1 h 1"/>
                  <a:gd name="T4" fmla="*/ 3 w 3"/>
                  <a:gd name="T5" fmla="*/ 0 h 1"/>
                  <a:gd name="T6" fmla="*/ 0 w 3"/>
                  <a:gd name="T7" fmla="*/ 0 h 1"/>
                </a:gdLst>
                <a:ahLst/>
                <a:cxnLst>
                  <a:cxn ang="0">
                    <a:pos x="T0" y="T1"/>
                  </a:cxn>
                  <a:cxn ang="0">
                    <a:pos x="T2" y="T3"/>
                  </a:cxn>
                  <a:cxn ang="0">
                    <a:pos x="T4" y="T5"/>
                  </a:cxn>
                  <a:cxn ang="0">
                    <a:pos x="T6" y="T7"/>
                  </a:cxn>
                </a:cxnLst>
                <a:rect l="0" t="0" r="r" b="b"/>
                <a:pathLst>
                  <a:path w="3" h="1">
                    <a:moveTo>
                      <a:pt x="0" y="0"/>
                    </a:moveTo>
                    <a:lnTo>
                      <a:pt x="1" y="1"/>
                    </a:lnTo>
                    <a:lnTo>
                      <a:pt x="3" y="0"/>
                    </a:lnTo>
                    <a:lnTo>
                      <a:pt x="0"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9" name="Freeform 756">
                <a:extLst>
                  <a:ext uri="{FF2B5EF4-FFF2-40B4-BE49-F238E27FC236}">
                    <a16:creationId xmlns:a16="http://schemas.microsoft.com/office/drawing/2014/main" id="{77BD4D83-6F7B-4AC4-8D17-37A04FB058A6}"/>
                  </a:ext>
                </a:extLst>
              </p:cNvPr>
              <p:cNvSpPr>
                <a:spLocks/>
              </p:cNvSpPr>
              <p:nvPr/>
            </p:nvSpPr>
            <p:spPr bwMode="auto">
              <a:xfrm>
                <a:off x="4918" y="1443"/>
                <a:ext cx="9" cy="11"/>
              </a:xfrm>
              <a:custGeom>
                <a:avLst/>
                <a:gdLst>
                  <a:gd name="T0" fmla="*/ 1 w 9"/>
                  <a:gd name="T1" fmla="*/ 3 h 11"/>
                  <a:gd name="T2" fmla="*/ 0 w 9"/>
                  <a:gd name="T3" fmla="*/ 5 h 11"/>
                  <a:gd name="T4" fmla="*/ 1 w 9"/>
                  <a:gd name="T5" fmla="*/ 6 h 11"/>
                  <a:gd name="T6" fmla="*/ 3 w 9"/>
                  <a:gd name="T7" fmla="*/ 8 h 11"/>
                  <a:gd name="T8" fmla="*/ 6 w 9"/>
                  <a:gd name="T9" fmla="*/ 9 h 11"/>
                  <a:gd name="T10" fmla="*/ 8 w 9"/>
                  <a:gd name="T11" fmla="*/ 11 h 11"/>
                  <a:gd name="T12" fmla="*/ 9 w 9"/>
                  <a:gd name="T13" fmla="*/ 11 h 11"/>
                  <a:gd name="T14" fmla="*/ 9 w 9"/>
                  <a:gd name="T15" fmla="*/ 8 h 11"/>
                  <a:gd name="T16" fmla="*/ 8 w 9"/>
                  <a:gd name="T17" fmla="*/ 8 h 11"/>
                  <a:gd name="T18" fmla="*/ 6 w 9"/>
                  <a:gd name="T19" fmla="*/ 6 h 11"/>
                  <a:gd name="T20" fmla="*/ 6 w 9"/>
                  <a:gd name="T21" fmla="*/ 5 h 11"/>
                  <a:gd name="T22" fmla="*/ 9 w 9"/>
                  <a:gd name="T23" fmla="*/ 5 h 11"/>
                  <a:gd name="T24" fmla="*/ 8 w 9"/>
                  <a:gd name="T25" fmla="*/ 3 h 11"/>
                  <a:gd name="T26" fmla="*/ 4 w 9"/>
                  <a:gd name="T27" fmla="*/ 0 h 11"/>
                  <a:gd name="T28" fmla="*/ 3 w 9"/>
                  <a:gd name="T29" fmla="*/ 0 h 11"/>
                  <a:gd name="T30" fmla="*/ 3 w 9"/>
                  <a:gd name="T31" fmla="*/ 1 h 11"/>
                  <a:gd name="T32" fmla="*/ 4 w 9"/>
                  <a:gd name="T33" fmla="*/ 3 h 11"/>
                  <a:gd name="T34" fmla="*/ 4 w 9"/>
                  <a:gd name="T35" fmla="*/ 5 h 11"/>
                  <a:gd name="T36" fmla="*/ 1 w 9"/>
                  <a:gd name="T37" fmla="*/ 3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 h="11">
                    <a:moveTo>
                      <a:pt x="1" y="3"/>
                    </a:moveTo>
                    <a:lnTo>
                      <a:pt x="0" y="5"/>
                    </a:lnTo>
                    <a:lnTo>
                      <a:pt x="1" y="6"/>
                    </a:lnTo>
                    <a:lnTo>
                      <a:pt x="3" y="8"/>
                    </a:lnTo>
                    <a:lnTo>
                      <a:pt x="6" y="9"/>
                    </a:lnTo>
                    <a:lnTo>
                      <a:pt x="8" y="11"/>
                    </a:lnTo>
                    <a:lnTo>
                      <a:pt x="9" y="11"/>
                    </a:lnTo>
                    <a:lnTo>
                      <a:pt x="9" y="8"/>
                    </a:lnTo>
                    <a:lnTo>
                      <a:pt x="8" y="8"/>
                    </a:lnTo>
                    <a:lnTo>
                      <a:pt x="6" y="6"/>
                    </a:lnTo>
                    <a:lnTo>
                      <a:pt x="6" y="5"/>
                    </a:lnTo>
                    <a:lnTo>
                      <a:pt x="9" y="5"/>
                    </a:lnTo>
                    <a:lnTo>
                      <a:pt x="8" y="3"/>
                    </a:lnTo>
                    <a:lnTo>
                      <a:pt x="4" y="0"/>
                    </a:lnTo>
                    <a:lnTo>
                      <a:pt x="3" y="0"/>
                    </a:lnTo>
                    <a:lnTo>
                      <a:pt x="3" y="1"/>
                    </a:lnTo>
                    <a:lnTo>
                      <a:pt x="4" y="3"/>
                    </a:lnTo>
                    <a:lnTo>
                      <a:pt x="4" y="5"/>
                    </a:lnTo>
                    <a:lnTo>
                      <a:pt x="1" y="3"/>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0" name="Freeform 757">
                <a:extLst>
                  <a:ext uri="{FF2B5EF4-FFF2-40B4-BE49-F238E27FC236}">
                    <a16:creationId xmlns:a16="http://schemas.microsoft.com/office/drawing/2014/main" id="{91F4D91B-3A58-4DE9-9017-31BE8F8D1962}"/>
                  </a:ext>
                </a:extLst>
              </p:cNvPr>
              <p:cNvSpPr>
                <a:spLocks/>
              </p:cNvSpPr>
              <p:nvPr/>
            </p:nvSpPr>
            <p:spPr bwMode="auto">
              <a:xfrm>
                <a:off x="4911" y="1205"/>
                <a:ext cx="142" cy="252"/>
              </a:xfrm>
              <a:custGeom>
                <a:avLst/>
                <a:gdLst>
                  <a:gd name="T0" fmla="*/ 86 w 89"/>
                  <a:gd name="T1" fmla="*/ 121 h 158"/>
                  <a:gd name="T2" fmla="*/ 78 w 89"/>
                  <a:gd name="T3" fmla="*/ 101 h 158"/>
                  <a:gd name="T4" fmla="*/ 77 w 89"/>
                  <a:gd name="T5" fmla="*/ 90 h 158"/>
                  <a:gd name="T6" fmla="*/ 73 w 89"/>
                  <a:gd name="T7" fmla="*/ 82 h 158"/>
                  <a:gd name="T8" fmla="*/ 73 w 89"/>
                  <a:gd name="T9" fmla="*/ 70 h 158"/>
                  <a:gd name="T10" fmla="*/ 64 w 89"/>
                  <a:gd name="T11" fmla="*/ 49 h 158"/>
                  <a:gd name="T12" fmla="*/ 63 w 89"/>
                  <a:gd name="T13" fmla="*/ 36 h 158"/>
                  <a:gd name="T14" fmla="*/ 56 w 89"/>
                  <a:gd name="T15" fmla="*/ 26 h 158"/>
                  <a:gd name="T16" fmla="*/ 56 w 89"/>
                  <a:gd name="T17" fmla="*/ 18 h 158"/>
                  <a:gd name="T18" fmla="*/ 60 w 89"/>
                  <a:gd name="T19" fmla="*/ 9 h 158"/>
                  <a:gd name="T20" fmla="*/ 51 w 89"/>
                  <a:gd name="T21" fmla="*/ 4 h 158"/>
                  <a:gd name="T22" fmla="*/ 42 w 89"/>
                  <a:gd name="T23" fmla="*/ 2 h 158"/>
                  <a:gd name="T24" fmla="*/ 36 w 89"/>
                  <a:gd name="T25" fmla="*/ 6 h 158"/>
                  <a:gd name="T26" fmla="*/ 35 w 89"/>
                  <a:gd name="T27" fmla="*/ 16 h 158"/>
                  <a:gd name="T28" fmla="*/ 31 w 89"/>
                  <a:gd name="T29" fmla="*/ 21 h 158"/>
                  <a:gd name="T30" fmla="*/ 22 w 89"/>
                  <a:gd name="T31" fmla="*/ 22 h 158"/>
                  <a:gd name="T32" fmla="*/ 11 w 89"/>
                  <a:gd name="T33" fmla="*/ 22 h 158"/>
                  <a:gd name="T34" fmla="*/ 2 w 89"/>
                  <a:gd name="T35" fmla="*/ 16 h 158"/>
                  <a:gd name="T36" fmla="*/ 0 w 89"/>
                  <a:gd name="T37" fmla="*/ 19 h 158"/>
                  <a:gd name="T38" fmla="*/ 13 w 89"/>
                  <a:gd name="T39" fmla="*/ 28 h 158"/>
                  <a:gd name="T40" fmla="*/ 19 w 89"/>
                  <a:gd name="T41" fmla="*/ 32 h 158"/>
                  <a:gd name="T42" fmla="*/ 22 w 89"/>
                  <a:gd name="T43" fmla="*/ 37 h 158"/>
                  <a:gd name="T44" fmla="*/ 25 w 89"/>
                  <a:gd name="T45" fmla="*/ 46 h 158"/>
                  <a:gd name="T46" fmla="*/ 25 w 89"/>
                  <a:gd name="T47" fmla="*/ 56 h 158"/>
                  <a:gd name="T48" fmla="*/ 28 w 89"/>
                  <a:gd name="T49" fmla="*/ 65 h 158"/>
                  <a:gd name="T50" fmla="*/ 32 w 89"/>
                  <a:gd name="T51" fmla="*/ 72 h 158"/>
                  <a:gd name="T52" fmla="*/ 39 w 89"/>
                  <a:gd name="T53" fmla="*/ 77 h 158"/>
                  <a:gd name="T54" fmla="*/ 39 w 89"/>
                  <a:gd name="T55" fmla="*/ 83 h 158"/>
                  <a:gd name="T56" fmla="*/ 34 w 89"/>
                  <a:gd name="T57" fmla="*/ 86 h 158"/>
                  <a:gd name="T58" fmla="*/ 29 w 89"/>
                  <a:gd name="T59" fmla="*/ 94 h 158"/>
                  <a:gd name="T60" fmla="*/ 27 w 89"/>
                  <a:gd name="T61" fmla="*/ 98 h 158"/>
                  <a:gd name="T62" fmla="*/ 26 w 89"/>
                  <a:gd name="T63" fmla="*/ 104 h 158"/>
                  <a:gd name="T64" fmla="*/ 21 w 89"/>
                  <a:gd name="T65" fmla="*/ 106 h 158"/>
                  <a:gd name="T66" fmla="*/ 20 w 89"/>
                  <a:gd name="T67" fmla="*/ 109 h 158"/>
                  <a:gd name="T68" fmla="*/ 16 w 89"/>
                  <a:gd name="T69" fmla="*/ 109 h 158"/>
                  <a:gd name="T70" fmla="*/ 14 w 89"/>
                  <a:gd name="T71" fmla="*/ 115 h 158"/>
                  <a:gd name="T72" fmla="*/ 13 w 89"/>
                  <a:gd name="T73" fmla="*/ 121 h 158"/>
                  <a:gd name="T74" fmla="*/ 14 w 89"/>
                  <a:gd name="T75" fmla="*/ 125 h 158"/>
                  <a:gd name="T76" fmla="*/ 17 w 89"/>
                  <a:gd name="T77" fmla="*/ 132 h 158"/>
                  <a:gd name="T78" fmla="*/ 16 w 89"/>
                  <a:gd name="T79" fmla="*/ 142 h 158"/>
                  <a:gd name="T80" fmla="*/ 19 w 89"/>
                  <a:gd name="T81" fmla="*/ 147 h 158"/>
                  <a:gd name="T82" fmla="*/ 25 w 89"/>
                  <a:gd name="T83" fmla="*/ 149 h 158"/>
                  <a:gd name="T84" fmla="*/ 31 w 89"/>
                  <a:gd name="T85" fmla="*/ 149 h 158"/>
                  <a:gd name="T86" fmla="*/ 32 w 89"/>
                  <a:gd name="T87" fmla="*/ 158 h 158"/>
                  <a:gd name="T88" fmla="*/ 36 w 89"/>
                  <a:gd name="T89" fmla="*/ 156 h 158"/>
                  <a:gd name="T90" fmla="*/ 45 w 89"/>
                  <a:gd name="T91" fmla="*/ 150 h 158"/>
                  <a:gd name="T92" fmla="*/ 50 w 89"/>
                  <a:gd name="T93" fmla="*/ 151 h 158"/>
                  <a:gd name="T94" fmla="*/ 53 w 89"/>
                  <a:gd name="T95" fmla="*/ 147 h 158"/>
                  <a:gd name="T96" fmla="*/ 57 w 89"/>
                  <a:gd name="T97" fmla="*/ 149 h 158"/>
                  <a:gd name="T98" fmla="*/ 62 w 89"/>
                  <a:gd name="T99" fmla="*/ 147 h 158"/>
                  <a:gd name="T100" fmla="*/ 66 w 89"/>
                  <a:gd name="T101" fmla="*/ 146 h 158"/>
                  <a:gd name="T102" fmla="*/ 70 w 89"/>
                  <a:gd name="T103" fmla="*/ 144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9" h="158">
                    <a:moveTo>
                      <a:pt x="76" y="139"/>
                    </a:moveTo>
                    <a:cubicBezTo>
                      <a:pt x="78" y="135"/>
                      <a:pt x="78" y="135"/>
                      <a:pt x="78" y="135"/>
                    </a:cubicBezTo>
                    <a:cubicBezTo>
                      <a:pt x="81" y="131"/>
                      <a:pt x="81" y="131"/>
                      <a:pt x="81" y="131"/>
                    </a:cubicBezTo>
                    <a:cubicBezTo>
                      <a:pt x="83" y="127"/>
                      <a:pt x="83" y="127"/>
                      <a:pt x="83" y="127"/>
                    </a:cubicBezTo>
                    <a:cubicBezTo>
                      <a:pt x="86" y="121"/>
                      <a:pt x="86" y="121"/>
                      <a:pt x="86" y="121"/>
                    </a:cubicBezTo>
                    <a:cubicBezTo>
                      <a:pt x="89" y="114"/>
                      <a:pt x="89" y="114"/>
                      <a:pt x="89" y="114"/>
                    </a:cubicBezTo>
                    <a:cubicBezTo>
                      <a:pt x="88" y="112"/>
                      <a:pt x="88" y="112"/>
                      <a:pt x="88" y="112"/>
                    </a:cubicBezTo>
                    <a:cubicBezTo>
                      <a:pt x="84" y="107"/>
                      <a:pt x="84" y="107"/>
                      <a:pt x="84" y="107"/>
                    </a:cubicBezTo>
                    <a:cubicBezTo>
                      <a:pt x="82" y="107"/>
                      <a:pt x="82" y="107"/>
                      <a:pt x="82" y="107"/>
                    </a:cubicBezTo>
                    <a:cubicBezTo>
                      <a:pt x="78" y="101"/>
                      <a:pt x="78" y="101"/>
                      <a:pt x="78" y="101"/>
                    </a:cubicBezTo>
                    <a:cubicBezTo>
                      <a:pt x="79" y="98"/>
                      <a:pt x="79" y="98"/>
                      <a:pt x="79" y="98"/>
                    </a:cubicBezTo>
                    <a:cubicBezTo>
                      <a:pt x="80" y="96"/>
                      <a:pt x="80" y="96"/>
                      <a:pt x="80" y="96"/>
                    </a:cubicBezTo>
                    <a:cubicBezTo>
                      <a:pt x="80" y="93"/>
                      <a:pt x="80" y="93"/>
                      <a:pt x="80" y="93"/>
                    </a:cubicBezTo>
                    <a:cubicBezTo>
                      <a:pt x="78" y="92"/>
                      <a:pt x="78" y="92"/>
                      <a:pt x="78" y="92"/>
                    </a:cubicBezTo>
                    <a:cubicBezTo>
                      <a:pt x="77" y="90"/>
                      <a:pt x="77" y="90"/>
                      <a:pt x="77" y="90"/>
                    </a:cubicBezTo>
                    <a:cubicBezTo>
                      <a:pt x="76" y="86"/>
                      <a:pt x="76" y="86"/>
                      <a:pt x="76" y="86"/>
                    </a:cubicBezTo>
                    <a:cubicBezTo>
                      <a:pt x="77" y="86"/>
                      <a:pt x="77" y="86"/>
                      <a:pt x="77" y="86"/>
                    </a:cubicBezTo>
                    <a:cubicBezTo>
                      <a:pt x="76" y="84"/>
                      <a:pt x="76" y="84"/>
                      <a:pt x="76" y="84"/>
                    </a:cubicBezTo>
                    <a:cubicBezTo>
                      <a:pt x="74" y="83"/>
                      <a:pt x="74" y="83"/>
                      <a:pt x="74" y="83"/>
                    </a:cubicBezTo>
                    <a:cubicBezTo>
                      <a:pt x="73" y="82"/>
                      <a:pt x="73" y="82"/>
                      <a:pt x="73" y="82"/>
                    </a:cubicBezTo>
                    <a:cubicBezTo>
                      <a:pt x="73" y="79"/>
                      <a:pt x="73" y="79"/>
                      <a:pt x="73" y="79"/>
                    </a:cubicBezTo>
                    <a:cubicBezTo>
                      <a:pt x="74" y="78"/>
                      <a:pt x="74" y="78"/>
                      <a:pt x="74" y="78"/>
                    </a:cubicBezTo>
                    <a:cubicBezTo>
                      <a:pt x="73" y="77"/>
                      <a:pt x="73" y="77"/>
                      <a:pt x="73" y="77"/>
                    </a:cubicBezTo>
                    <a:cubicBezTo>
                      <a:pt x="73" y="76"/>
                      <a:pt x="73" y="76"/>
                      <a:pt x="73" y="76"/>
                    </a:cubicBezTo>
                    <a:cubicBezTo>
                      <a:pt x="73" y="70"/>
                      <a:pt x="73" y="70"/>
                      <a:pt x="73" y="70"/>
                    </a:cubicBezTo>
                    <a:cubicBezTo>
                      <a:pt x="74" y="69"/>
                      <a:pt x="74" y="69"/>
                      <a:pt x="74" y="69"/>
                    </a:cubicBezTo>
                    <a:cubicBezTo>
                      <a:pt x="71" y="60"/>
                      <a:pt x="71" y="60"/>
                      <a:pt x="71" y="60"/>
                    </a:cubicBezTo>
                    <a:cubicBezTo>
                      <a:pt x="67" y="54"/>
                      <a:pt x="67" y="54"/>
                      <a:pt x="67" y="54"/>
                    </a:cubicBezTo>
                    <a:cubicBezTo>
                      <a:pt x="66" y="51"/>
                      <a:pt x="66" y="51"/>
                      <a:pt x="66" y="51"/>
                    </a:cubicBezTo>
                    <a:cubicBezTo>
                      <a:pt x="64" y="49"/>
                      <a:pt x="64" y="49"/>
                      <a:pt x="64" y="49"/>
                    </a:cubicBezTo>
                    <a:cubicBezTo>
                      <a:pt x="66" y="45"/>
                      <a:pt x="66" y="45"/>
                      <a:pt x="66" y="45"/>
                    </a:cubicBezTo>
                    <a:cubicBezTo>
                      <a:pt x="67" y="42"/>
                      <a:pt x="67" y="42"/>
                      <a:pt x="67" y="42"/>
                    </a:cubicBezTo>
                    <a:cubicBezTo>
                      <a:pt x="68" y="39"/>
                      <a:pt x="68" y="39"/>
                      <a:pt x="68" y="39"/>
                    </a:cubicBezTo>
                    <a:cubicBezTo>
                      <a:pt x="67" y="38"/>
                      <a:pt x="67" y="38"/>
                      <a:pt x="67" y="38"/>
                    </a:cubicBezTo>
                    <a:cubicBezTo>
                      <a:pt x="63" y="36"/>
                      <a:pt x="63" y="36"/>
                      <a:pt x="63" y="36"/>
                    </a:cubicBezTo>
                    <a:cubicBezTo>
                      <a:pt x="62" y="34"/>
                      <a:pt x="62" y="34"/>
                      <a:pt x="62" y="34"/>
                    </a:cubicBezTo>
                    <a:cubicBezTo>
                      <a:pt x="61" y="32"/>
                      <a:pt x="61" y="32"/>
                      <a:pt x="61" y="32"/>
                    </a:cubicBezTo>
                    <a:cubicBezTo>
                      <a:pt x="59" y="31"/>
                      <a:pt x="59" y="31"/>
                      <a:pt x="59" y="31"/>
                    </a:cubicBezTo>
                    <a:cubicBezTo>
                      <a:pt x="57" y="30"/>
                      <a:pt x="57" y="30"/>
                      <a:pt x="57" y="30"/>
                    </a:cubicBezTo>
                    <a:cubicBezTo>
                      <a:pt x="56" y="26"/>
                      <a:pt x="56" y="26"/>
                      <a:pt x="56" y="26"/>
                    </a:cubicBezTo>
                    <a:cubicBezTo>
                      <a:pt x="55" y="25"/>
                      <a:pt x="55" y="25"/>
                      <a:pt x="55" y="25"/>
                    </a:cubicBezTo>
                    <a:cubicBezTo>
                      <a:pt x="55" y="22"/>
                      <a:pt x="55" y="22"/>
                      <a:pt x="55" y="22"/>
                    </a:cubicBezTo>
                    <a:cubicBezTo>
                      <a:pt x="56" y="20"/>
                      <a:pt x="56" y="20"/>
                      <a:pt x="56" y="20"/>
                    </a:cubicBezTo>
                    <a:cubicBezTo>
                      <a:pt x="54" y="19"/>
                      <a:pt x="54" y="19"/>
                      <a:pt x="54" y="19"/>
                    </a:cubicBezTo>
                    <a:cubicBezTo>
                      <a:pt x="56" y="18"/>
                      <a:pt x="56" y="18"/>
                      <a:pt x="56" y="18"/>
                    </a:cubicBezTo>
                    <a:cubicBezTo>
                      <a:pt x="58" y="17"/>
                      <a:pt x="58" y="17"/>
                      <a:pt x="58" y="17"/>
                    </a:cubicBezTo>
                    <a:cubicBezTo>
                      <a:pt x="58" y="17"/>
                      <a:pt x="58" y="17"/>
                      <a:pt x="58" y="17"/>
                    </a:cubicBezTo>
                    <a:cubicBezTo>
                      <a:pt x="58" y="14"/>
                      <a:pt x="58" y="14"/>
                      <a:pt x="58" y="14"/>
                    </a:cubicBezTo>
                    <a:cubicBezTo>
                      <a:pt x="59" y="11"/>
                      <a:pt x="59" y="11"/>
                      <a:pt x="59" y="11"/>
                    </a:cubicBezTo>
                    <a:cubicBezTo>
                      <a:pt x="60" y="9"/>
                      <a:pt x="60" y="9"/>
                      <a:pt x="60" y="9"/>
                    </a:cubicBezTo>
                    <a:cubicBezTo>
                      <a:pt x="58" y="7"/>
                      <a:pt x="58" y="7"/>
                      <a:pt x="58" y="7"/>
                    </a:cubicBezTo>
                    <a:cubicBezTo>
                      <a:pt x="57" y="6"/>
                      <a:pt x="57" y="6"/>
                      <a:pt x="57" y="6"/>
                    </a:cubicBezTo>
                    <a:cubicBezTo>
                      <a:pt x="54" y="6"/>
                      <a:pt x="54" y="6"/>
                      <a:pt x="54" y="6"/>
                    </a:cubicBezTo>
                    <a:cubicBezTo>
                      <a:pt x="52" y="5"/>
                      <a:pt x="52" y="5"/>
                      <a:pt x="52" y="5"/>
                    </a:cubicBezTo>
                    <a:cubicBezTo>
                      <a:pt x="51" y="4"/>
                      <a:pt x="51" y="4"/>
                      <a:pt x="51" y="4"/>
                    </a:cubicBezTo>
                    <a:cubicBezTo>
                      <a:pt x="49" y="1"/>
                      <a:pt x="49" y="1"/>
                      <a:pt x="49" y="1"/>
                    </a:cubicBezTo>
                    <a:cubicBezTo>
                      <a:pt x="47" y="0"/>
                      <a:pt x="47" y="0"/>
                      <a:pt x="47" y="0"/>
                    </a:cubicBezTo>
                    <a:cubicBezTo>
                      <a:pt x="44" y="0"/>
                      <a:pt x="44" y="0"/>
                      <a:pt x="44" y="0"/>
                    </a:cubicBezTo>
                    <a:cubicBezTo>
                      <a:pt x="42" y="2"/>
                      <a:pt x="42" y="2"/>
                      <a:pt x="42" y="2"/>
                    </a:cubicBezTo>
                    <a:cubicBezTo>
                      <a:pt x="42" y="2"/>
                      <a:pt x="42" y="2"/>
                      <a:pt x="42" y="2"/>
                    </a:cubicBezTo>
                    <a:cubicBezTo>
                      <a:pt x="41" y="3"/>
                      <a:pt x="41" y="3"/>
                      <a:pt x="41" y="3"/>
                    </a:cubicBezTo>
                    <a:cubicBezTo>
                      <a:pt x="39" y="2"/>
                      <a:pt x="39" y="2"/>
                      <a:pt x="39" y="2"/>
                    </a:cubicBezTo>
                    <a:cubicBezTo>
                      <a:pt x="37" y="3"/>
                      <a:pt x="37" y="3"/>
                      <a:pt x="37" y="3"/>
                    </a:cubicBezTo>
                    <a:cubicBezTo>
                      <a:pt x="37" y="4"/>
                      <a:pt x="37" y="4"/>
                      <a:pt x="37" y="4"/>
                    </a:cubicBezTo>
                    <a:cubicBezTo>
                      <a:pt x="36" y="6"/>
                      <a:pt x="36" y="6"/>
                      <a:pt x="36" y="6"/>
                    </a:cubicBezTo>
                    <a:cubicBezTo>
                      <a:pt x="35" y="7"/>
                      <a:pt x="35" y="7"/>
                      <a:pt x="35" y="7"/>
                    </a:cubicBezTo>
                    <a:cubicBezTo>
                      <a:pt x="35" y="8"/>
                      <a:pt x="35" y="8"/>
                      <a:pt x="35" y="8"/>
                    </a:cubicBezTo>
                    <a:cubicBezTo>
                      <a:pt x="35" y="9"/>
                      <a:pt x="35" y="9"/>
                      <a:pt x="35" y="9"/>
                    </a:cubicBezTo>
                    <a:cubicBezTo>
                      <a:pt x="34" y="14"/>
                      <a:pt x="34" y="14"/>
                      <a:pt x="34" y="14"/>
                    </a:cubicBezTo>
                    <a:cubicBezTo>
                      <a:pt x="35" y="16"/>
                      <a:pt x="35" y="16"/>
                      <a:pt x="35" y="16"/>
                    </a:cubicBezTo>
                    <a:cubicBezTo>
                      <a:pt x="36" y="18"/>
                      <a:pt x="36" y="18"/>
                      <a:pt x="36" y="18"/>
                    </a:cubicBezTo>
                    <a:cubicBezTo>
                      <a:pt x="35" y="19"/>
                      <a:pt x="35" y="19"/>
                      <a:pt x="35" y="19"/>
                    </a:cubicBezTo>
                    <a:cubicBezTo>
                      <a:pt x="34" y="20"/>
                      <a:pt x="34" y="20"/>
                      <a:pt x="34" y="20"/>
                    </a:cubicBezTo>
                    <a:cubicBezTo>
                      <a:pt x="32" y="20"/>
                      <a:pt x="32" y="20"/>
                      <a:pt x="32" y="20"/>
                    </a:cubicBezTo>
                    <a:cubicBezTo>
                      <a:pt x="31" y="21"/>
                      <a:pt x="31" y="21"/>
                      <a:pt x="31" y="21"/>
                    </a:cubicBezTo>
                    <a:cubicBezTo>
                      <a:pt x="30" y="22"/>
                      <a:pt x="30" y="22"/>
                      <a:pt x="30" y="22"/>
                    </a:cubicBezTo>
                    <a:cubicBezTo>
                      <a:pt x="29" y="24"/>
                      <a:pt x="29" y="24"/>
                      <a:pt x="29" y="24"/>
                    </a:cubicBezTo>
                    <a:cubicBezTo>
                      <a:pt x="27" y="24"/>
                      <a:pt x="27" y="24"/>
                      <a:pt x="27" y="24"/>
                    </a:cubicBezTo>
                    <a:cubicBezTo>
                      <a:pt x="24" y="22"/>
                      <a:pt x="24" y="22"/>
                      <a:pt x="24" y="22"/>
                    </a:cubicBezTo>
                    <a:cubicBezTo>
                      <a:pt x="22" y="22"/>
                      <a:pt x="22" y="22"/>
                      <a:pt x="22" y="22"/>
                    </a:cubicBezTo>
                    <a:cubicBezTo>
                      <a:pt x="21" y="23"/>
                      <a:pt x="21" y="23"/>
                      <a:pt x="21" y="23"/>
                    </a:cubicBezTo>
                    <a:cubicBezTo>
                      <a:pt x="19" y="25"/>
                      <a:pt x="19" y="25"/>
                      <a:pt x="19" y="25"/>
                    </a:cubicBezTo>
                    <a:cubicBezTo>
                      <a:pt x="14" y="25"/>
                      <a:pt x="14" y="25"/>
                      <a:pt x="14" y="25"/>
                    </a:cubicBezTo>
                    <a:cubicBezTo>
                      <a:pt x="12" y="24"/>
                      <a:pt x="12" y="24"/>
                      <a:pt x="12" y="24"/>
                    </a:cubicBezTo>
                    <a:cubicBezTo>
                      <a:pt x="11" y="22"/>
                      <a:pt x="11" y="22"/>
                      <a:pt x="11" y="22"/>
                    </a:cubicBezTo>
                    <a:cubicBezTo>
                      <a:pt x="10" y="20"/>
                      <a:pt x="10" y="20"/>
                      <a:pt x="10" y="20"/>
                    </a:cubicBezTo>
                    <a:cubicBezTo>
                      <a:pt x="6" y="17"/>
                      <a:pt x="6" y="17"/>
                      <a:pt x="6" y="17"/>
                    </a:cubicBezTo>
                    <a:cubicBezTo>
                      <a:pt x="5" y="15"/>
                      <a:pt x="5" y="15"/>
                      <a:pt x="5" y="15"/>
                    </a:cubicBezTo>
                    <a:cubicBezTo>
                      <a:pt x="3" y="15"/>
                      <a:pt x="3" y="15"/>
                      <a:pt x="3" y="15"/>
                    </a:cubicBezTo>
                    <a:cubicBezTo>
                      <a:pt x="2" y="16"/>
                      <a:pt x="2" y="16"/>
                      <a:pt x="2" y="16"/>
                    </a:cubicBezTo>
                    <a:cubicBezTo>
                      <a:pt x="2" y="17"/>
                      <a:pt x="2" y="17"/>
                      <a:pt x="2" y="17"/>
                    </a:cubicBezTo>
                    <a:cubicBezTo>
                      <a:pt x="2" y="19"/>
                      <a:pt x="2" y="19"/>
                      <a:pt x="2" y="19"/>
                    </a:cubicBezTo>
                    <a:cubicBezTo>
                      <a:pt x="1" y="19"/>
                      <a:pt x="1" y="19"/>
                      <a:pt x="1" y="19"/>
                    </a:cubicBezTo>
                    <a:cubicBezTo>
                      <a:pt x="1" y="19"/>
                      <a:pt x="1" y="19"/>
                      <a:pt x="1" y="19"/>
                    </a:cubicBezTo>
                    <a:cubicBezTo>
                      <a:pt x="0" y="19"/>
                      <a:pt x="0" y="19"/>
                      <a:pt x="0" y="19"/>
                    </a:cubicBezTo>
                    <a:cubicBezTo>
                      <a:pt x="2" y="21"/>
                      <a:pt x="2" y="21"/>
                      <a:pt x="2" y="21"/>
                    </a:cubicBezTo>
                    <a:cubicBezTo>
                      <a:pt x="4" y="22"/>
                      <a:pt x="4" y="22"/>
                      <a:pt x="4" y="22"/>
                    </a:cubicBezTo>
                    <a:cubicBezTo>
                      <a:pt x="7" y="26"/>
                      <a:pt x="7" y="26"/>
                      <a:pt x="7" y="26"/>
                    </a:cubicBezTo>
                    <a:cubicBezTo>
                      <a:pt x="10" y="27"/>
                      <a:pt x="10" y="27"/>
                      <a:pt x="10" y="27"/>
                    </a:cubicBezTo>
                    <a:cubicBezTo>
                      <a:pt x="13" y="28"/>
                      <a:pt x="13" y="28"/>
                      <a:pt x="13" y="28"/>
                    </a:cubicBezTo>
                    <a:cubicBezTo>
                      <a:pt x="14" y="28"/>
                      <a:pt x="14" y="28"/>
                      <a:pt x="14" y="28"/>
                    </a:cubicBezTo>
                    <a:cubicBezTo>
                      <a:pt x="15" y="29"/>
                      <a:pt x="15" y="29"/>
                      <a:pt x="15" y="29"/>
                    </a:cubicBezTo>
                    <a:cubicBezTo>
                      <a:pt x="17" y="31"/>
                      <a:pt x="17" y="31"/>
                      <a:pt x="17" y="31"/>
                    </a:cubicBezTo>
                    <a:cubicBezTo>
                      <a:pt x="18" y="32"/>
                      <a:pt x="18" y="32"/>
                      <a:pt x="18" y="32"/>
                    </a:cubicBezTo>
                    <a:cubicBezTo>
                      <a:pt x="19" y="32"/>
                      <a:pt x="19" y="32"/>
                      <a:pt x="19" y="32"/>
                    </a:cubicBezTo>
                    <a:cubicBezTo>
                      <a:pt x="19" y="32"/>
                      <a:pt x="19" y="32"/>
                      <a:pt x="19" y="32"/>
                    </a:cubicBezTo>
                    <a:cubicBezTo>
                      <a:pt x="21" y="34"/>
                      <a:pt x="21" y="34"/>
                      <a:pt x="21" y="34"/>
                    </a:cubicBezTo>
                    <a:cubicBezTo>
                      <a:pt x="22" y="35"/>
                      <a:pt x="22" y="35"/>
                      <a:pt x="22" y="35"/>
                    </a:cubicBezTo>
                    <a:cubicBezTo>
                      <a:pt x="23" y="36"/>
                      <a:pt x="23" y="36"/>
                      <a:pt x="23" y="36"/>
                    </a:cubicBezTo>
                    <a:cubicBezTo>
                      <a:pt x="22" y="37"/>
                      <a:pt x="22" y="37"/>
                      <a:pt x="22" y="37"/>
                    </a:cubicBezTo>
                    <a:cubicBezTo>
                      <a:pt x="23" y="40"/>
                      <a:pt x="23" y="40"/>
                      <a:pt x="23" y="40"/>
                    </a:cubicBezTo>
                    <a:cubicBezTo>
                      <a:pt x="22" y="42"/>
                      <a:pt x="22" y="42"/>
                      <a:pt x="22" y="42"/>
                    </a:cubicBezTo>
                    <a:cubicBezTo>
                      <a:pt x="22" y="44"/>
                      <a:pt x="22" y="44"/>
                      <a:pt x="22" y="44"/>
                    </a:cubicBezTo>
                    <a:cubicBezTo>
                      <a:pt x="24" y="44"/>
                      <a:pt x="24" y="44"/>
                      <a:pt x="24" y="44"/>
                    </a:cubicBezTo>
                    <a:cubicBezTo>
                      <a:pt x="25" y="46"/>
                      <a:pt x="25" y="46"/>
                      <a:pt x="25" y="46"/>
                    </a:cubicBezTo>
                    <a:cubicBezTo>
                      <a:pt x="24" y="47"/>
                      <a:pt x="24" y="47"/>
                      <a:pt x="24" y="47"/>
                    </a:cubicBezTo>
                    <a:cubicBezTo>
                      <a:pt x="24" y="50"/>
                      <a:pt x="24" y="50"/>
                      <a:pt x="24" y="50"/>
                    </a:cubicBezTo>
                    <a:cubicBezTo>
                      <a:pt x="25" y="51"/>
                      <a:pt x="25" y="51"/>
                      <a:pt x="25" y="51"/>
                    </a:cubicBezTo>
                    <a:cubicBezTo>
                      <a:pt x="26" y="54"/>
                      <a:pt x="26" y="54"/>
                      <a:pt x="26" y="54"/>
                    </a:cubicBezTo>
                    <a:cubicBezTo>
                      <a:pt x="25" y="56"/>
                      <a:pt x="25" y="56"/>
                      <a:pt x="25" y="56"/>
                    </a:cubicBezTo>
                    <a:cubicBezTo>
                      <a:pt x="26" y="57"/>
                      <a:pt x="26" y="57"/>
                      <a:pt x="26" y="57"/>
                    </a:cubicBezTo>
                    <a:cubicBezTo>
                      <a:pt x="26" y="60"/>
                      <a:pt x="26" y="60"/>
                      <a:pt x="26" y="60"/>
                    </a:cubicBezTo>
                    <a:cubicBezTo>
                      <a:pt x="25" y="62"/>
                      <a:pt x="25" y="62"/>
                      <a:pt x="25" y="62"/>
                    </a:cubicBezTo>
                    <a:cubicBezTo>
                      <a:pt x="26" y="64"/>
                      <a:pt x="26" y="64"/>
                      <a:pt x="26" y="64"/>
                    </a:cubicBezTo>
                    <a:cubicBezTo>
                      <a:pt x="28" y="65"/>
                      <a:pt x="28" y="65"/>
                      <a:pt x="28" y="65"/>
                    </a:cubicBezTo>
                    <a:cubicBezTo>
                      <a:pt x="29" y="68"/>
                      <a:pt x="29" y="68"/>
                      <a:pt x="29" y="68"/>
                    </a:cubicBezTo>
                    <a:cubicBezTo>
                      <a:pt x="30" y="69"/>
                      <a:pt x="30" y="69"/>
                      <a:pt x="30" y="69"/>
                    </a:cubicBezTo>
                    <a:cubicBezTo>
                      <a:pt x="30" y="71"/>
                      <a:pt x="30" y="71"/>
                      <a:pt x="30" y="71"/>
                    </a:cubicBezTo>
                    <a:cubicBezTo>
                      <a:pt x="31" y="72"/>
                      <a:pt x="31" y="72"/>
                      <a:pt x="31" y="72"/>
                    </a:cubicBezTo>
                    <a:cubicBezTo>
                      <a:pt x="32" y="72"/>
                      <a:pt x="32" y="72"/>
                      <a:pt x="32" y="72"/>
                    </a:cubicBezTo>
                    <a:cubicBezTo>
                      <a:pt x="34" y="73"/>
                      <a:pt x="34" y="73"/>
                      <a:pt x="34" y="73"/>
                    </a:cubicBezTo>
                    <a:cubicBezTo>
                      <a:pt x="37" y="73"/>
                      <a:pt x="37" y="73"/>
                      <a:pt x="37" y="73"/>
                    </a:cubicBezTo>
                    <a:cubicBezTo>
                      <a:pt x="40" y="76"/>
                      <a:pt x="40" y="76"/>
                      <a:pt x="40" y="76"/>
                    </a:cubicBezTo>
                    <a:cubicBezTo>
                      <a:pt x="38" y="76"/>
                      <a:pt x="38" y="76"/>
                      <a:pt x="38" y="76"/>
                    </a:cubicBezTo>
                    <a:cubicBezTo>
                      <a:pt x="39" y="77"/>
                      <a:pt x="39" y="77"/>
                      <a:pt x="39" y="77"/>
                    </a:cubicBezTo>
                    <a:cubicBezTo>
                      <a:pt x="39" y="80"/>
                      <a:pt x="39" y="80"/>
                      <a:pt x="39" y="80"/>
                    </a:cubicBezTo>
                    <a:cubicBezTo>
                      <a:pt x="39" y="81"/>
                      <a:pt x="39" y="81"/>
                      <a:pt x="39" y="81"/>
                    </a:cubicBezTo>
                    <a:cubicBezTo>
                      <a:pt x="41" y="83"/>
                      <a:pt x="41" y="83"/>
                      <a:pt x="41" y="83"/>
                    </a:cubicBezTo>
                    <a:cubicBezTo>
                      <a:pt x="40" y="83"/>
                      <a:pt x="40" y="83"/>
                      <a:pt x="40" y="83"/>
                    </a:cubicBezTo>
                    <a:cubicBezTo>
                      <a:pt x="39" y="83"/>
                      <a:pt x="39" y="83"/>
                      <a:pt x="39" y="83"/>
                    </a:cubicBezTo>
                    <a:cubicBezTo>
                      <a:pt x="41" y="85"/>
                      <a:pt x="41" y="85"/>
                      <a:pt x="41" y="85"/>
                    </a:cubicBezTo>
                    <a:cubicBezTo>
                      <a:pt x="41" y="86"/>
                      <a:pt x="41" y="86"/>
                      <a:pt x="41" y="86"/>
                    </a:cubicBezTo>
                    <a:cubicBezTo>
                      <a:pt x="38" y="84"/>
                      <a:pt x="38" y="84"/>
                      <a:pt x="38" y="84"/>
                    </a:cubicBezTo>
                    <a:cubicBezTo>
                      <a:pt x="36" y="85"/>
                      <a:pt x="36" y="85"/>
                      <a:pt x="36" y="85"/>
                    </a:cubicBezTo>
                    <a:cubicBezTo>
                      <a:pt x="34" y="86"/>
                      <a:pt x="34" y="86"/>
                      <a:pt x="34" y="86"/>
                    </a:cubicBezTo>
                    <a:cubicBezTo>
                      <a:pt x="34" y="87"/>
                      <a:pt x="34" y="87"/>
                      <a:pt x="34" y="87"/>
                    </a:cubicBezTo>
                    <a:cubicBezTo>
                      <a:pt x="32" y="89"/>
                      <a:pt x="32" y="89"/>
                      <a:pt x="32" y="89"/>
                    </a:cubicBezTo>
                    <a:cubicBezTo>
                      <a:pt x="32" y="90"/>
                      <a:pt x="32" y="90"/>
                      <a:pt x="32" y="90"/>
                    </a:cubicBezTo>
                    <a:cubicBezTo>
                      <a:pt x="32" y="91"/>
                      <a:pt x="32" y="91"/>
                      <a:pt x="32" y="91"/>
                    </a:cubicBezTo>
                    <a:cubicBezTo>
                      <a:pt x="29" y="94"/>
                      <a:pt x="29" y="94"/>
                      <a:pt x="29" y="94"/>
                    </a:cubicBezTo>
                    <a:cubicBezTo>
                      <a:pt x="29" y="97"/>
                      <a:pt x="29" y="97"/>
                      <a:pt x="29" y="97"/>
                    </a:cubicBezTo>
                    <a:cubicBezTo>
                      <a:pt x="28" y="97"/>
                      <a:pt x="28" y="97"/>
                      <a:pt x="28" y="97"/>
                    </a:cubicBezTo>
                    <a:cubicBezTo>
                      <a:pt x="27" y="96"/>
                      <a:pt x="27" y="96"/>
                      <a:pt x="27" y="96"/>
                    </a:cubicBezTo>
                    <a:cubicBezTo>
                      <a:pt x="27" y="96"/>
                      <a:pt x="27" y="96"/>
                      <a:pt x="27" y="96"/>
                    </a:cubicBezTo>
                    <a:cubicBezTo>
                      <a:pt x="27" y="98"/>
                      <a:pt x="27" y="98"/>
                      <a:pt x="27" y="98"/>
                    </a:cubicBezTo>
                    <a:cubicBezTo>
                      <a:pt x="27" y="99"/>
                      <a:pt x="27" y="99"/>
                      <a:pt x="27" y="99"/>
                    </a:cubicBezTo>
                    <a:cubicBezTo>
                      <a:pt x="25" y="99"/>
                      <a:pt x="25" y="99"/>
                      <a:pt x="25" y="99"/>
                    </a:cubicBezTo>
                    <a:cubicBezTo>
                      <a:pt x="24" y="101"/>
                      <a:pt x="24" y="101"/>
                      <a:pt x="24" y="101"/>
                    </a:cubicBezTo>
                    <a:cubicBezTo>
                      <a:pt x="24" y="103"/>
                      <a:pt x="24" y="103"/>
                      <a:pt x="24" y="103"/>
                    </a:cubicBezTo>
                    <a:cubicBezTo>
                      <a:pt x="26" y="104"/>
                      <a:pt x="26" y="104"/>
                      <a:pt x="26" y="104"/>
                    </a:cubicBezTo>
                    <a:cubicBezTo>
                      <a:pt x="23" y="103"/>
                      <a:pt x="23" y="103"/>
                      <a:pt x="23" y="103"/>
                    </a:cubicBezTo>
                    <a:cubicBezTo>
                      <a:pt x="23" y="102"/>
                      <a:pt x="23" y="102"/>
                      <a:pt x="23" y="102"/>
                    </a:cubicBezTo>
                    <a:cubicBezTo>
                      <a:pt x="22" y="103"/>
                      <a:pt x="22" y="103"/>
                      <a:pt x="22" y="103"/>
                    </a:cubicBezTo>
                    <a:cubicBezTo>
                      <a:pt x="21" y="105"/>
                      <a:pt x="21" y="105"/>
                      <a:pt x="21" y="105"/>
                    </a:cubicBezTo>
                    <a:cubicBezTo>
                      <a:pt x="21" y="106"/>
                      <a:pt x="21" y="106"/>
                      <a:pt x="21" y="106"/>
                    </a:cubicBezTo>
                    <a:cubicBezTo>
                      <a:pt x="20" y="105"/>
                      <a:pt x="20" y="105"/>
                      <a:pt x="20" y="105"/>
                    </a:cubicBezTo>
                    <a:cubicBezTo>
                      <a:pt x="20" y="106"/>
                      <a:pt x="20" y="106"/>
                      <a:pt x="20" y="106"/>
                    </a:cubicBezTo>
                    <a:cubicBezTo>
                      <a:pt x="21" y="107"/>
                      <a:pt x="21" y="107"/>
                      <a:pt x="21" y="107"/>
                    </a:cubicBezTo>
                    <a:cubicBezTo>
                      <a:pt x="21" y="108"/>
                      <a:pt x="21" y="108"/>
                      <a:pt x="21" y="108"/>
                    </a:cubicBezTo>
                    <a:cubicBezTo>
                      <a:pt x="20" y="109"/>
                      <a:pt x="20" y="109"/>
                      <a:pt x="20" y="109"/>
                    </a:cubicBezTo>
                    <a:cubicBezTo>
                      <a:pt x="19" y="110"/>
                      <a:pt x="19" y="110"/>
                      <a:pt x="19" y="110"/>
                    </a:cubicBezTo>
                    <a:cubicBezTo>
                      <a:pt x="18" y="111"/>
                      <a:pt x="18" y="111"/>
                      <a:pt x="18" y="111"/>
                    </a:cubicBezTo>
                    <a:cubicBezTo>
                      <a:pt x="17" y="110"/>
                      <a:pt x="17" y="110"/>
                      <a:pt x="17" y="110"/>
                    </a:cubicBezTo>
                    <a:cubicBezTo>
                      <a:pt x="17" y="110"/>
                      <a:pt x="17" y="110"/>
                      <a:pt x="17" y="110"/>
                    </a:cubicBezTo>
                    <a:cubicBezTo>
                      <a:pt x="16" y="109"/>
                      <a:pt x="16" y="109"/>
                      <a:pt x="16" y="109"/>
                    </a:cubicBezTo>
                    <a:cubicBezTo>
                      <a:pt x="14" y="110"/>
                      <a:pt x="14" y="110"/>
                      <a:pt x="14" y="110"/>
                    </a:cubicBezTo>
                    <a:cubicBezTo>
                      <a:pt x="15" y="111"/>
                      <a:pt x="15" y="111"/>
                      <a:pt x="15" y="111"/>
                    </a:cubicBezTo>
                    <a:cubicBezTo>
                      <a:pt x="14" y="112"/>
                      <a:pt x="14" y="112"/>
                      <a:pt x="14" y="112"/>
                    </a:cubicBezTo>
                    <a:cubicBezTo>
                      <a:pt x="14" y="114"/>
                      <a:pt x="14" y="114"/>
                      <a:pt x="14" y="114"/>
                    </a:cubicBezTo>
                    <a:cubicBezTo>
                      <a:pt x="14" y="115"/>
                      <a:pt x="14" y="115"/>
                      <a:pt x="14" y="115"/>
                    </a:cubicBezTo>
                    <a:cubicBezTo>
                      <a:pt x="13" y="116"/>
                      <a:pt x="13" y="116"/>
                      <a:pt x="13" y="116"/>
                    </a:cubicBezTo>
                    <a:cubicBezTo>
                      <a:pt x="12" y="117"/>
                      <a:pt x="12" y="117"/>
                      <a:pt x="12" y="117"/>
                    </a:cubicBezTo>
                    <a:cubicBezTo>
                      <a:pt x="13" y="119"/>
                      <a:pt x="13" y="119"/>
                      <a:pt x="13" y="119"/>
                    </a:cubicBezTo>
                    <a:cubicBezTo>
                      <a:pt x="13" y="119"/>
                      <a:pt x="13" y="119"/>
                      <a:pt x="13" y="119"/>
                    </a:cubicBezTo>
                    <a:cubicBezTo>
                      <a:pt x="13" y="121"/>
                      <a:pt x="13" y="121"/>
                      <a:pt x="13" y="121"/>
                    </a:cubicBezTo>
                    <a:cubicBezTo>
                      <a:pt x="13" y="122"/>
                      <a:pt x="13" y="122"/>
                      <a:pt x="13" y="122"/>
                    </a:cubicBezTo>
                    <a:cubicBezTo>
                      <a:pt x="14" y="122"/>
                      <a:pt x="14" y="122"/>
                      <a:pt x="14" y="122"/>
                    </a:cubicBezTo>
                    <a:cubicBezTo>
                      <a:pt x="15" y="123"/>
                      <a:pt x="15" y="123"/>
                      <a:pt x="15" y="123"/>
                    </a:cubicBezTo>
                    <a:cubicBezTo>
                      <a:pt x="15" y="125"/>
                      <a:pt x="15" y="125"/>
                      <a:pt x="15" y="125"/>
                    </a:cubicBezTo>
                    <a:cubicBezTo>
                      <a:pt x="14" y="125"/>
                      <a:pt x="14" y="125"/>
                      <a:pt x="14" y="125"/>
                    </a:cubicBezTo>
                    <a:cubicBezTo>
                      <a:pt x="15" y="127"/>
                      <a:pt x="15" y="127"/>
                      <a:pt x="15" y="127"/>
                    </a:cubicBezTo>
                    <a:cubicBezTo>
                      <a:pt x="15" y="128"/>
                      <a:pt x="15" y="128"/>
                      <a:pt x="15" y="128"/>
                    </a:cubicBezTo>
                    <a:cubicBezTo>
                      <a:pt x="16" y="131"/>
                      <a:pt x="16" y="131"/>
                      <a:pt x="16" y="131"/>
                    </a:cubicBezTo>
                    <a:cubicBezTo>
                      <a:pt x="17" y="131"/>
                      <a:pt x="17" y="131"/>
                      <a:pt x="17" y="131"/>
                    </a:cubicBezTo>
                    <a:cubicBezTo>
                      <a:pt x="17" y="132"/>
                      <a:pt x="17" y="132"/>
                      <a:pt x="17" y="132"/>
                    </a:cubicBezTo>
                    <a:cubicBezTo>
                      <a:pt x="18" y="135"/>
                      <a:pt x="18" y="135"/>
                      <a:pt x="18" y="135"/>
                    </a:cubicBezTo>
                    <a:cubicBezTo>
                      <a:pt x="17" y="135"/>
                      <a:pt x="17" y="135"/>
                      <a:pt x="17" y="135"/>
                    </a:cubicBezTo>
                    <a:cubicBezTo>
                      <a:pt x="17" y="138"/>
                      <a:pt x="17" y="138"/>
                      <a:pt x="17" y="138"/>
                    </a:cubicBezTo>
                    <a:cubicBezTo>
                      <a:pt x="16" y="139"/>
                      <a:pt x="16" y="139"/>
                      <a:pt x="16" y="139"/>
                    </a:cubicBezTo>
                    <a:cubicBezTo>
                      <a:pt x="16" y="142"/>
                      <a:pt x="16" y="142"/>
                      <a:pt x="16" y="142"/>
                    </a:cubicBezTo>
                    <a:cubicBezTo>
                      <a:pt x="17" y="144"/>
                      <a:pt x="17" y="144"/>
                      <a:pt x="17" y="144"/>
                    </a:cubicBezTo>
                    <a:cubicBezTo>
                      <a:pt x="16" y="146"/>
                      <a:pt x="16" y="146"/>
                      <a:pt x="16" y="146"/>
                    </a:cubicBezTo>
                    <a:cubicBezTo>
                      <a:pt x="16" y="147"/>
                      <a:pt x="16" y="147"/>
                      <a:pt x="16" y="147"/>
                    </a:cubicBezTo>
                    <a:cubicBezTo>
                      <a:pt x="17" y="148"/>
                      <a:pt x="17" y="148"/>
                      <a:pt x="17" y="148"/>
                    </a:cubicBezTo>
                    <a:cubicBezTo>
                      <a:pt x="19" y="147"/>
                      <a:pt x="19" y="147"/>
                      <a:pt x="19" y="147"/>
                    </a:cubicBezTo>
                    <a:cubicBezTo>
                      <a:pt x="20" y="148"/>
                      <a:pt x="20" y="148"/>
                      <a:pt x="20" y="148"/>
                    </a:cubicBezTo>
                    <a:cubicBezTo>
                      <a:pt x="21" y="146"/>
                      <a:pt x="21" y="146"/>
                      <a:pt x="21" y="146"/>
                    </a:cubicBezTo>
                    <a:cubicBezTo>
                      <a:pt x="23" y="149"/>
                      <a:pt x="23" y="149"/>
                      <a:pt x="23" y="149"/>
                    </a:cubicBezTo>
                    <a:cubicBezTo>
                      <a:pt x="24" y="148"/>
                      <a:pt x="24" y="148"/>
                      <a:pt x="24" y="148"/>
                    </a:cubicBezTo>
                    <a:cubicBezTo>
                      <a:pt x="25" y="149"/>
                      <a:pt x="25" y="149"/>
                      <a:pt x="25" y="149"/>
                    </a:cubicBezTo>
                    <a:cubicBezTo>
                      <a:pt x="27" y="149"/>
                      <a:pt x="27" y="149"/>
                      <a:pt x="27" y="149"/>
                    </a:cubicBezTo>
                    <a:cubicBezTo>
                      <a:pt x="28" y="150"/>
                      <a:pt x="28" y="150"/>
                      <a:pt x="28" y="150"/>
                    </a:cubicBezTo>
                    <a:cubicBezTo>
                      <a:pt x="28" y="151"/>
                      <a:pt x="28" y="151"/>
                      <a:pt x="28" y="151"/>
                    </a:cubicBezTo>
                    <a:cubicBezTo>
                      <a:pt x="28" y="151"/>
                      <a:pt x="28" y="151"/>
                      <a:pt x="28" y="151"/>
                    </a:cubicBezTo>
                    <a:cubicBezTo>
                      <a:pt x="31" y="149"/>
                      <a:pt x="31" y="149"/>
                      <a:pt x="31" y="149"/>
                    </a:cubicBezTo>
                    <a:cubicBezTo>
                      <a:pt x="31" y="151"/>
                      <a:pt x="31" y="151"/>
                      <a:pt x="31" y="151"/>
                    </a:cubicBezTo>
                    <a:cubicBezTo>
                      <a:pt x="30" y="152"/>
                      <a:pt x="30" y="152"/>
                      <a:pt x="30" y="152"/>
                    </a:cubicBezTo>
                    <a:cubicBezTo>
                      <a:pt x="32" y="155"/>
                      <a:pt x="32" y="155"/>
                      <a:pt x="32" y="155"/>
                    </a:cubicBezTo>
                    <a:cubicBezTo>
                      <a:pt x="32" y="156"/>
                      <a:pt x="32" y="156"/>
                      <a:pt x="32" y="156"/>
                    </a:cubicBezTo>
                    <a:cubicBezTo>
                      <a:pt x="32" y="158"/>
                      <a:pt x="32" y="158"/>
                      <a:pt x="32" y="158"/>
                    </a:cubicBezTo>
                    <a:cubicBezTo>
                      <a:pt x="32" y="158"/>
                      <a:pt x="32" y="158"/>
                      <a:pt x="32" y="158"/>
                    </a:cubicBezTo>
                    <a:cubicBezTo>
                      <a:pt x="33" y="156"/>
                      <a:pt x="33" y="156"/>
                      <a:pt x="33" y="156"/>
                    </a:cubicBezTo>
                    <a:cubicBezTo>
                      <a:pt x="34" y="155"/>
                      <a:pt x="34" y="155"/>
                      <a:pt x="34" y="155"/>
                    </a:cubicBezTo>
                    <a:cubicBezTo>
                      <a:pt x="34" y="156"/>
                      <a:pt x="34" y="156"/>
                      <a:pt x="34" y="156"/>
                    </a:cubicBezTo>
                    <a:cubicBezTo>
                      <a:pt x="36" y="156"/>
                      <a:pt x="36" y="156"/>
                      <a:pt x="36" y="156"/>
                    </a:cubicBezTo>
                    <a:cubicBezTo>
                      <a:pt x="37" y="156"/>
                      <a:pt x="37" y="156"/>
                      <a:pt x="37" y="156"/>
                    </a:cubicBezTo>
                    <a:cubicBezTo>
                      <a:pt x="40" y="154"/>
                      <a:pt x="40" y="154"/>
                      <a:pt x="40" y="154"/>
                    </a:cubicBezTo>
                    <a:cubicBezTo>
                      <a:pt x="42" y="154"/>
                      <a:pt x="42" y="154"/>
                      <a:pt x="42" y="154"/>
                    </a:cubicBezTo>
                    <a:cubicBezTo>
                      <a:pt x="45" y="151"/>
                      <a:pt x="45" y="151"/>
                      <a:pt x="45" y="151"/>
                    </a:cubicBezTo>
                    <a:cubicBezTo>
                      <a:pt x="45" y="150"/>
                      <a:pt x="45" y="150"/>
                      <a:pt x="45" y="150"/>
                    </a:cubicBezTo>
                    <a:cubicBezTo>
                      <a:pt x="48" y="151"/>
                      <a:pt x="48" y="151"/>
                      <a:pt x="48" y="151"/>
                    </a:cubicBezTo>
                    <a:cubicBezTo>
                      <a:pt x="49" y="151"/>
                      <a:pt x="49" y="151"/>
                      <a:pt x="49" y="151"/>
                    </a:cubicBezTo>
                    <a:cubicBezTo>
                      <a:pt x="51" y="149"/>
                      <a:pt x="51" y="149"/>
                      <a:pt x="51" y="149"/>
                    </a:cubicBezTo>
                    <a:cubicBezTo>
                      <a:pt x="51" y="149"/>
                      <a:pt x="51" y="149"/>
                      <a:pt x="51" y="149"/>
                    </a:cubicBezTo>
                    <a:cubicBezTo>
                      <a:pt x="50" y="151"/>
                      <a:pt x="50" y="151"/>
                      <a:pt x="50" y="151"/>
                    </a:cubicBezTo>
                    <a:cubicBezTo>
                      <a:pt x="51" y="151"/>
                      <a:pt x="51" y="151"/>
                      <a:pt x="51" y="151"/>
                    </a:cubicBezTo>
                    <a:cubicBezTo>
                      <a:pt x="52" y="149"/>
                      <a:pt x="52" y="149"/>
                      <a:pt x="52" y="149"/>
                    </a:cubicBezTo>
                    <a:cubicBezTo>
                      <a:pt x="53" y="149"/>
                      <a:pt x="53" y="149"/>
                      <a:pt x="53" y="149"/>
                    </a:cubicBezTo>
                    <a:cubicBezTo>
                      <a:pt x="52" y="147"/>
                      <a:pt x="52" y="147"/>
                      <a:pt x="52" y="147"/>
                    </a:cubicBezTo>
                    <a:cubicBezTo>
                      <a:pt x="53" y="147"/>
                      <a:pt x="53" y="147"/>
                      <a:pt x="53" y="147"/>
                    </a:cubicBezTo>
                    <a:cubicBezTo>
                      <a:pt x="54" y="148"/>
                      <a:pt x="54" y="148"/>
                      <a:pt x="54" y="148"/>
                    </a:cubicBezTo>
                    <a:cubicBezTo>
                      <a:pt x="55" y="149"/>
                      <a:pt x="55" y="149"/>
                      <a:pt x="55" y="149"/>
                    </a:cubicBezTo>
                    <a:cubicBezTo>
                      <a:pt x="55" y="147"/>
                      <a:pt x="55" y="147"/>
                      <a:pt x="55" y="147"/>
                    </a:cubicBezTo>
                    <a:cubicBezTo>
                      <a:pt x="56" y="149"/>
                      <a:pt x="56" y="149"/>
                      <a:pt x="56" y="149"/>
                    </a:cubicBezTo>
                    <a:cubicBezTo>
                      <a:pt x="57" y="149"/>
                      <a:pt x="57" y="149"/>
                      <a:pt x="57" y="149"/>
                    </a:cubicBezTo>
                    <a:cubicBezTo>
                      <a:pt x="57" y="148"/>
                      <a:pt x="57" y="148"/>
                      <a:pt x="57" y="148"/>
                    </a:cubicBezTo>
                    <a:cubicBezTo>
                      <a:pt x="58" y="148"/>
                      <a:pt x="58" y="148"/>
                      <a:pt x="58" y="148"/>
                    </a:cubicBezTo>
                    <a:cubicBezTo>
                      <a:pt x="59" y="149"/>
                      <a:pt x="59" y="149"/>
                      <a:pt x="59" y="149"/>
                    </a:cubicBezTo>
                    <a:cubicBezTo>
                      <a:pt x="60" y="148"/>
                      <a:pt x="60" y="148"/>
                      <a:pt x="60" y="148"/>
                    </a:cubicBezTo>
                    <a:cubicBezTo>
                      <a:pt x="62" y="147"/>
                      <a:pt x="62" y="147"/>
                      <a:pt x="62" y="147"/>
                    </a:cubicBezTo>
                    <a:cubicBezTo>
                      <a:pt x="63" y="149"/>
                      <a:pt x="63" y="149"/>
                      <a:pt x="63" y="149"/>
                    </a:cubicBezTo>
                    <a:cubicBezTo>
                      <a:pt x="66" y="148"/>
                      <a:pt x="66" y="148"/>
                      <a:pt x="66" y="148"/>
                    </a:cubicBezTo>
                    <a:cubicBezTo>
                      <a:pt x="66" y="147"/>
                      <a:pt x="66" y="147"/>
                      <a:pt x="66" y="147"/>
                    </a:cubicBezTo>
                    <a:cubicBezTo>
                      <a:pt x="65" y="146"/>
                      <a:pt x="65" y="146"/>
                      <a:pt x="65" y="146"/>
                    </a:cubicBezTo>
                    <a:cubicBezTo>
                      <a:pt x="66" y="146"/>
                      <a:pt x="66" y="146"/>
                      <a:pt x="66" y="146"/>
                    </a:cubicBezTo>
                    <a:cubicBezTo>
                      <a:pt x="67" y="146"/>
                      <a:pt x="67" y="146"/>
                      <a:pt x="67" y="146"/>
                    </a:cubicBezTo>
                    <a:cubicBezTo>
                      <a:pt x="68" y="147"/>
                      <a:pt x="68" y="147"/>
                      <a:pt x="68" y="147"/>
                    </a:cubicBezTo>
                    <a:cubicBezTo>
                      <a:pt x="69" y="148"/>
                      <a:pt x="69" y="148"/>
                      <a:pt x="69" y="148"/>
                    </a:cubicBezTo>
                    <a:cubicBezTo>
                      <a:pt x="69" y="148"/>
                      <a:pt x="70" y="147"/>
                      <a:pt x="70" y="146"/>
                    </a:cubicBezTo>
                    <a:cubicBezTo>
                      <a:pt x="70" y="144"/>
                      <a:pt x="70" y="144"/>
                      <a:pt x="70" y="144"/>
                    </a:cubicBezTo>
                    <a:cubicBezTo>
                      <a:pt x="74" y="140"/>
                      <a:pt x="74" y="140"/>
                      <a:pt x="74" y="140"/>
                    </a:cubicBezTo>
                    <a:lnTo>
                      <a:pt x="76" y="139"/>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1" name="Freeform 758">
                <a:extLst>
                  <a:ext uri="{FF2B5EF4-FFF2-40B4-BE49-F238E27FC236}">
                    <a16:creationId xmlns:a16="http://schemas.microsoft.com/office/drawing/2014/main" id="{B773ECD3-EF49-40E0-BE40-7BAC2FDF447F}"/>
                  </a:ext>
                </a:extLst>
              </p:cNvPr>
              <p:cNvSpPr>
                <a:spLocks/>
              </p:cNvSpPr>
              <p:nvPr/>
            </p:nvSpPr>
            <p:spPr bwMode="auto">
              <a:xfrm>
                <a:off x="4965" y="1333"/>
                <a:ext cx="7" cy="5"/>
              </a:xfrm>
              <a:custGeom>
                <a:avLst/>
                <a:gdLst>
                  <a:gd name="T0" fmla="*/ 7 w 7"/>
                  <a:gd name="T1" fmla="*/ 1 h 5"/>
                  <a:gd name="T2" fmla="*/ 4 w 7"/>
                  <a:gd name="T3" fmla="*/ 0 h 5"/>
                  <a:gd name="T4" fmla="*/ 0 w 7"/>
                  <a:gd name="T5" fmla="*/ 1 h 5"/>
                  <a:gd name="T6" fmla="*/ 2 w 7"/>
                  <a:gd name="T7" fmla="*/ 5 h 5"/>
                  <a:gd name="T8" fmla="*/ 5 w 7"/>
                  <a:gd name="T9" fmla="*/ 5 h 5"/>
                  <a:gd name="T10" fmla="*/ 5 w 7"/>
                  <a:gd name="T11" fmla="*/ 3 h 5"/>
                  <a:gd name="T12" fmla="*/ 4 w 7"/>
                  <a:gd name="T13" fmla="*/ 1 h 5"/>
                  <a:gd name="T14" fmla="*/ 7 w 7"/>
                  <a:gd name="T15" fmla="*/ 1 h 5"/>
                  <a:gd name="T16" fmla="*/ 7 w 7"/>
                  <a:gd name="T17"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5">
                    <a:moveTo>
                      <a:pt x="7" y="1"/>
                    </a:moveTo>
                    <a:lnTo>
                      <a:pt x="4" y="0"/>
                    </a:lnTo>
                    <a:lnTo>
                      <a:pt x="0" y="1"/>
                    </a:lnTo>
                    <a:lnTo>
                      <a:pt x="2" y="5"/>
                    </a:lnTo>
                    <a:lnTo>
                      <a:pt x="5" y="5"/>
                    </a:lnTo>
                    <a:lnTo>
                      <a:pt x="5" y="3"/>
                    </a:lnTo>
                    <a:lnTo>
                      <a:pt x="4" y="1"/>
                    </a:lnTo>
                    <a:lnTo>
                      <a:pt x="7" y="1"/>
                    </a:lnTo>
                    <a:lnTo>
                      <a:pt x="7" y="1"/>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2" name="Freeform 759">
                <a:extLst>
                  <a:ext uri="{FF2B5EF4-FFF2-40B4-BE49-F238E27FC236}">
                    <a16:creationId xmlns:a16="http://schemas.microsoft.com/office/drawing/2014/main" id="{9FD6983A-45A3-4C17-BFD6-B6B0E3406938}"/>
                  </a:ext>
                </a:extLst>
              </p:cNvPr>
              <p:cNvSpPr>
                <a:spLocks/>
              </p:cNvSpPr>
              <p:nvPr/>
            </p:nvSpPr>
            <p:spPr bwMode="auto">
              <a:xfrm>
                <a:off x="4929" y="1377"/>
                <a:ext cx="5" cy="5"/>
              </a:xfrm>
              <a:custGeom>
                <a:avLst/>
                <a:gdLst>
                  <a:gd name="T0" fmla="*/ 0 w 5"/>
                  <a:gd name="T1" fmla="*/ 4 h 5"/>
                  <a:gd name="T2" fmla="*/ 1 w 5"/>
                  <a:gd name="T3" fmla="*/ 5 h 5"/>
                  <a:gd name="T4" fmla="*/ 5 w 5"/>
                  <a:gd name="T5" fmla="*/ 4 h 5"/>
                  <a:gd name="T6" fmla="*/ 5 w 5"/>
                  <a:gd name="T7" fmla="*/ 2 h 5"/>
                  <a:gd name="T8" fmla="*/ 3 w 5"/>
                  <a:gd name="T9" fmla="*/ 2 h 5"/>
                  <a:gd name="T10" fmla="*/ 1 w 5"/>
                  <a:gd name="T11" fmla="*/ 0 h 5"/>
                  <a:gd name="T12" fmla="*/ 0 w 5"/>
                  <a:gd name="T13" fmla="*/ 4 h 5"/>
                </a:gdLst>
                <a:ahLst/>
                <a:cxnLst>
                  <a:cxn ang="0">
                    <a:pos x="T0" y="T1"/>
                  </a:cxn>
                  <a:cxn ang="0">
                    <a:pos x="T2" y="T3"/>
                  </a:cxn>
                  <a:cxn ang="0">
                    <a:pos x="T4" y="T5"/>
                  </a:cxn>
                  <a:cxn ang="0">
                    <a:pos x="T6" y="T7"/>
                  </a:cxn>
                  <a:cxn ang="0">
                    <a:pos x="T8" y="T9"/>
                  </a:cxn>
                  <a:cxn ang="0">
                    <a:pos x="T10" y="T11"/>
                  </a:cxn>
                  <a:cxn ang="0">
                    <a:pos x="T12" y="T13"/>
                  </a:cxn>
                </a:cxnLst>
                <a:rect l="0" t="0" r="r" b="b"/>
                <a:pathLst>
                  <a:path w="5" h="5">
                    <a:moveTo>
                      <a:pt x="0" y="4"/>
                    </a:moveTo>
                    <a:lnTo>
                      <a:pt x="1" y="5"/>
                    </a:lnTo>
                    <a:lnTo>
                      <a:pt x="5" y="4"/>
                    </a:lnTo>
                    <a:lnTo>
                      <a:pt x="5" y="2"/>
                    </a:lnTo>
                    <a:lnTo>
                      <a:pt x="3" y="2"/>
                    </a:lnTo>
                    <a:lnTo>
                      <a:pt x="1" y="0"/>
                    </a:lnTo>
                    <a:lnTo>
                      <a:pt x="0" y="4"/>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3" name="Freeform 760">
                <a:extLst>
                  <a:ext uri="{FF2B5EF4-FFF2-40B4-BE49-F238E27FC236}">
                    <a16:creationId xmlns:a16="http://schemas.microsoft.com/office/drawing/2014/main" id="{B8564E1D-6FD0-416E-8193-91A8178726A5}"/>
                  </a:ext>
                </a:extLst>
              </p:cNvPr>
              <p:cNvSpPr>
                <a:spLocks/>
              </p:cNvSpPr>
              <p:nvPr/>
            </p:nvSpPr>
            <p:spPr bwMode="auto">
              <a:xfrm>
                <a:off x="4950" y="1484"/>
                <a:ext cx="17" cy="18"/>
              </a:xfrm>
              <a:custGeom>
                <a:avLst/>
                <a:gdLst>
                  <a:gd name="T0" fmla="*/ 9 w 17"/>
                  <a:gd name="T1" fmla="*/ 2 h 18"/>
                  <a:gd name="T2" fmla="*/ 7 w 17"/>
                  <a:gd name="T3" fmla="*/ 0 h 18"/>
                  <a:gd name="T4" fmla="*/ 6 w 17"/>
                  <a:gd name="T5" fmla="*/ 2 h 18"/>
                  <a:gd name="T6" fmla="*/ 4 w 17"/>
                  <a:gd name="T7" fmla="*/ 2 h 18"/>
                  <a:gd name="T8" fmla="*/ 4 w 17"/>
                  <a:gd name="T9" fmla="*/ 3 h 18"/>
                  <a:gd name="T10" fmla="*/ 3 w 17"/>
                  <a:gd name="T11" fmla="*/ 3 h 18"/>
                  <a:gd name="T12" fmla="*/ 1 w 17"/>
                  <a:gd name="T13" fmla="*/ 2 h 18"/>
                  <a:gd name="T14" fmla="*/ 1 w 17"/>
                  <a:gd name="T15" fmla="*/ 3 h 18"/>
                  <a:gd name="T16" fmla="*/ 0 w 17"/>
                  <a:gd name="T17" fmla="*/ 3 h 18"/>
                  <a:gd name="T18" fmla="*/ 3 w 17"/>
                  <a:gd name="T19" fmla="*/ 5 h 18"/>
                  <a:gd name="T20" fmla="*/ 3 w 17"/>
                  <a:gd name="T21" fmla="*/ 7 h 18"/>
                  <a:gd name="T22" fmla="*/ 1 w 17"/>
                  <a:gd name="T23" fmla="*/ 7 h 18"/>
                  <a:gd name="T24" fmla="*/ 1 w 17"/>
                  <a:gd name="T25" fmla="*/ 8 h 18"/>
                  <a:gd name="T26" fmla="*/ 3 w 17"/>
                  <a:gd name="T27" fmla="*/ 10 h 18"/>
                  <a:gd name="T28" fmla="*/ 4 w 17"/>
                  <a:gd name="T29" fmla="*/ 11 h 18"/>
                  <a:gd name="T30" fmla="*/ 4 w 17"/>
                  <a:gd name="T31" fmla="*/ 13 h 18"/>
                  <a:gd name="T32" fmla="*/ 3 w 17"/>
                  <a:gd name="T33" fmla="*/ 13 h 18"/>
                  <a:gd name="T34" fmla="*/ 3 w 17"/>
                  <a:gd name="T35" fmla="*/ 16 h 18"/>
                  <a:gd name="T36" fmla="*/ 3 w 17"/>
                  <a:gd name="T37" fmla="*/ 18 h 18"/>
                  <a:gd name="T38" fmla="*/ 6 w 17"/>
                  <a:gd name="T39" fmla="*/ 15 h 18"/>
                  <a:gd name="T40" fmla="*/ 6 w 17"/>
                  <a:gd name="T41" fmla="*/ 15 h 18"/>
                  <a:gd name="T42" fmla="*/ 7 w 17"/>
                  <a:gd name="T43" fmla="*/ 10 h 18"/>
                  <a:gd name="T44" fmla="*/ 11 w 17"/>
                  <a:gd name="T45" fmla="*/ 10 h 18"/>
                  <a:gd name="T46" fmla="*/ 12 w 17"/>
                  <a:gd name="T47" fmla="*/ 7 h 18"/>
                  <a:gd name="T48" fmla="*/ 14 w 17"/>
                  <a:gd name="T49" fmla="*/ 5 h 18"/>
                  <a:gd name="T50" fmla="*/ 15 w 17"/>
                  <a:gd name="T51" fmla="*/ 5 h 18"/>
                  <a:gd name="T52" fmla="*/ 17 w 17"/>
                  <a:gd name="T53" fmla="*/ 5 h 18"/>
                  <a:gd name="T54" fmla="*/ 15 w 17"/>
                  <a:gd name="T55" fmla="*/ 3 h 18"/>
                  <a:gd name="T56" fmla="*/ 15 w 17"/>
                  <a:gd name="T57" fmla="*/ 3 h 18"/>
                  <a:gd name="T58" fmla="*/ 12 w 17"/>
                  <a:gd name="T59" fmla="*/ 2 h 18"/>
                  <a:gd name="T60" fmla="*/ 9 w 17"/>
                  <a:gd name="T61" fmla="*/ 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7" h="18">
                    <a:moveTo>
                      <a:pt x="9" y="2"/>
                    </a:moveTo>
                    <a:lnTo>
                      <a:pt x="7" y="0"/>
                    </a:lnTo>
                    <a:lnTo>
                      <a:pt x="6" y="2"/>
                    </a:lnTo>
                    <a:lnTo>
                      <a:pt x="4" y="2"/>
                    </a:lnTo>
                    <a:lnTo>
                      <a:pt x="4" y="3"/>
                    </a:lnTo>
                    <a:lnTo>
                      <a:pt x="3" y="3"/>
                    </a:lnTo>
                    <a:lnTo>
                      <a:pt x="1" y="2"/>
                    </a:lnTo>
                    <a:lnTo>
                      <a:pt x="1" y="3"/>
                    </a:lnTo>
                    <a:lnTo>
                      <a:pt x="0" y="3"/>
                    </a:lnTo>
                    <a:lnTo>
                      <a:pt x="3" y="5"/>
                    </a:lnTo>
                    <a:lnTo>
                      <a:pt x="3" y="7"/>
                    </a:lnTo>
                    <a:lnTo>
                      <a:pt x="1" y="7"/>
                    </a:lnTo>
                    <a:lnTo>
                      <a:pt x="1" y="8"/>
                    </a:lnTo>
                    <a:lnTo>
                      <a:pt x="3" y="10"/>
                    </a:lnTo>
                    <a:lnTo>
                      <a:pt x="4" y="11"/>
                    </a:lnTo>
                    <a:lnTo>
                      <a:pt x="4" y="13"/>
                    </a:lnTo>
                    <a:lnTo>
                      <a:pt x="3" y="13"/>
                    </a:lnTo>
                    <a:lnTo>
                      <a:pt x="3" y="16"/>
                    </a:lnTo>
                    <a:lnTo>
                      <a:pt x="3" y="18"/>
                    </a:lnTo>
                    <a:lnTo>
                      <a:pt x="6" y="15"/>
                    </a:lnTo>
                    <a:lnTo>
                      <a:pt x="6" y="15"/>
                    </a:lnTo>
                    <a:lnTo>
                      <a:pt x="7" y="10"/>
                    </a:lnTo>
                    <a:lnTo>
                      <a:pt x="11" y="10"/>
                    </a:lnTo>
                    <a:lnTo>
                      <a:pt x="12" y="7"/>
                    </a:lnTo>
                    <a:lnTo>
                      <a:pt x="14" y="5"/>
                    </a:lnTo>
                    <a:lnTo>
                      <a:pt x="15" y="5"/>
                    </a:lnTo>
                    <a:lnTo>
                      <a:pt x="17" y="5"/>
                    </a:lnTo>
                    <a:lnTo>
                      <a:pt x="15" y="3"/>
                    </a:lnTo>
                    <a:lnTo>
                      <a:pt x="15" y="3"/>
                    </a:lnTo>
                    <a:lnTo>
                      <a:pt x="12" y="2"/>
                    </a:lnTo>
                    <a:lnTo>
                      <a:pt x="9" y="2"/>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4" name="Freeform 761">
                <a:extLst>
                  <a:ext uri="{FF2B5EF4-FFF2-40B4-BE49-F238E27FC236}">
                    <a16:creationId xmlns:a16="http://schemas.microsoft.com/office/drawing/2014/main" id="{EBD6D72C-4663-4770-85DF-86A70F39AF85}"/>
                  </a:ext>
                </a:extLst>
              </p:cNvPr>
              <p:cNvSpPr>
                <a:spLocks/>
              </p:cNvSpPr>
              <p:nvPr/>
            </p:nvSpPr>
            <p:spPr bwMode="auto">
              <a:xfrm>
                <a:off x="4969" y="1459"/>
                <a:ext cx="55" cy="51"/>
              </a:xfrm>
              <a:custGeom>
                <a:avLst/>
                <a:gdLst>
                  <a:gd name="T0" fmla="*/ 22 w 55"/>
                  <a:gd name="T1" fmla="*/ 38 h 51"/>
                  <a:gd name="T2" fmla="*/ 27 w 55"/>
                  <a:gd name="T3" fmla="*/ 40 h 51"/>
                  <a:gd name="T4" fmla="*/ 30 w 55"/>
                  <a:gd name="T5" fmla="*/ 40 h 51"/>
                  <a:gd name="T6" fmla="*/ 33 w 55"/>
                  <a:gd name="T7" fmla="*/ 41 h 51"/>
                  <a:gd name="T8" fmla="*/ 38 w 55"/>
                  <a:gd name="T9" fmla="*/ 48 h 51"/>
                  <a:gd name="T10" fmla="*/ 43 w 55"/>
                  <a:gd name="T11" fmla="*/ 51 h 51"/>
                  <a:gd name="T12" fmla="*/ 52 w 55"/>
                  <a:gd name="T13" fmla="*/ 49 h 51"/>
                  <a:gd name="T14" fmla="*/ 54 w 55"/>
                  <a:gd name="T15" fmla="*/ 44 h 51"/>
                  <a:gd name="T16" fmla="*/ 55 w 55"/>
                  <a:gd name="T17" fmla="*/ 40 h 51"/>
                  <a:gd name="T18" fmla="*/ 51 w 55"/>
                  <a:gd name="T19" fmla="*/ 17 h 51"/>
                  <a:gd name="T20" fmla="*/ 54 w 55"/>
                  <a:gd name="T21" fmla="*/ 13 h 51"/>
                  <a:gd name="T22" fmla="*/ 55 w 55"/>
                  <a:gd name="T23" fmla="*/ 8 h 51"/>
                  <a:gd name="T24" fmla="*/ 54 w 55"/>
                  <a:gd name="T25" fmla="*/ 6 h 51"/>
                  <a:gd name="T26" fmla="*/ 43 w 55"/>
                  <a:gd name="T27" fmla="*/ 6 h 51"/>
                  <a:gd name="T28" fmla="*/ 33 w 55"/>
                  <a:gd name="T29" fmla="*/ 3 h 51"/>
                  <a:gd name="T30" fmla="*/ 27 w 55"/>
                  <a:gd name="T31" fmla="*/ 3 h 51"/>
                  <a:gd name="T32" fmla="*/ 24 w 55"/>
                  <a:gd name="T33" fmla="*/ 1 h 51"/>
                  <a:gd name="T34" fmla="*/ 22 w 55"/>
                  <a:gd name="T35" fmla="*/ 3 h 51"/>
                  <a:gd name="T36" fmla="*/ 22 w 55"/>
                  <a:gd name="T37" fmla="*/ 6 h 51"/>
                  <a:gd name="T38" fmla="*/ 16 w 55"/>
                  <a:gd name="T39" fmla="*/ 5 h 51"/>
                  <a:gd name="T40" fmla="*/ 14 w 55"/>
                  <a:gd name="T41" fmla="*/ 6 h 51"/>
                  <a:gd name="T42" fmla="*/ 8 w 55"/>
                  <a:gd name="T43" fmla="*/ 6 h 51"/>
                  <a:gd name="T44" fmla="*/ 6 w 55"/>
                  <a:gd name="T45" fmla="*/ 9 h 51"/>
                  <a:gd name="T46" fmla="*/ 0 w 55"/>
                  <a:gd name="T47" fmla="*/ 14 h 51"/>
                  <a:gd name="T48" fmla="*/ 1 w 55"/>
                  <a:gd name="T49" fmla="*/ 22 h 51"/>
                  <a:gd name="T50" fmla="*/ 6 w 55"/>
                  <a:gd name="T51" fmla="*/ 22 h 51"/>
                  <a:gd name="T52" fmla="*/ 1 w 55"/>
                  <a:gd name="T53" fmla="*/ 24 h 51"/>
                  <a:gd name="T54" fmla="*/ 4 w 55"/>
                  <a:gd name="T55" fmla="*/ 32 h 51"/>
                  <a:gd name="T56" fmla="*/ 9 w 55"/>
                  <a:gd name="T57" fmla="*/ 35 h 51"/>
                  <a:gd name="T58" fmla="*/ 12 w 55"/>
                  <a:gd name="T59" fmla="*/ 30 h 51"/>
                  <a:gd name="T60" fmla="*/ 12 w 55"/>
                  <a:gd name="T61" fmla="*/ 40 h 51"/>
                  <a:gd name="T62" fmla="*/ 14 w 55"/>
                  <a:gd name="T63" fmla="*/ 4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5" h="51">
                    <a:moveTo>
                      <a:pt x="19" y="38"/>
                    </a:moveTo>
                    <a:lnTo>
                      <a:pt x="22" y="38"/>
                    </a:lnTo>
                    <a:lnTo>
                      <a:pt x="25" y="40"/>
                    </a:lnTo>
                    <a:lnTo>
                      <a:pt x="27" y="40"/>
                    </a:lnTo>
                    <a:lnTo>
                      <a:pt x="28" y="38"/>
                    </a:lnTo>
                    <a:lnTo>
                      <a:pt x="30" y="40"/>
                    </a:lnTo>
                    <a:lnTo>
                      <a:pt x="30" y="41"/>
                    </a:lnTo>
                    <a:lnTo>
                      <a:pt x="33" y="41"/>
                    </a:lnTo>
                    <a:lnTo>
                      <a:pt x="36" y="44"/>
                    </a:lnTo>
                    <a:lnTo>
                      <a:pt x="38" y="48"/>
                    </a:lnTo>
                    <a:lnTo>
                      <a:pt x="41" y="48"/>
                    </a:lnTo>
                    <a:lnTo>
                      <a:pt x="43" y="51"/>
                    </a:lnTo>
                    <a:lnTo>
                      <a:pt x="47" y="49"/>
                    </a:lnTo>
                    <a:lnTo>
                      <a:pt x="52" y="49"/>
                    </a:lnTo>
                    <a:lnTo>
                      <a:pt x="54" y="46"/>
                    </a:lnTo>
                    <a:lnTo>
                      <a:pt x="54" y="44"/>
                    </a:lnTo>
                    <a:lnTo>
                      <a:pt x="55" y="43"/>
                    </a:lnTo>
                    <a:lnTo>
                      <a:pt x="55" y="40"/>
                    </a:lnTo>
                    <a:lnTo>
                      <a:pt x="49" y="27"/>
                    </a:lnTo>
                    <a:lnTo>
                      <a:pt x="51" y="17"/>
                    </a:lnTo>
                    <a:lnTo>
                      <a:pt x="52" y="16"/>
                    </a:lnTo>
                    <a:lnTo>
                      <a:pt x="54" y="13"/>
                    </a:lnTo>
                    <a:lnTo>
                      <a:pt x="55" y="9"/>
                    </a:lnTo>
                    <a:lnTo>
                      <a:pt x="55" y="8"/>
                    </a:lnTo>
                    <a:lnTo>
                      <a:pt x="55" y="8"/>
                    </a:lnTo>
                    <a:lnTo>
                      <a:pt x="54" y="6"/>
                    </a:lnTo>
                    <a:lnTo>
                      <a:pt x="54" y="6"/>
                    </a:lnTo>
                    <a:lnTo>
                      <a:pt x="43" y="6"/>
                    </a:lnTo>
                    <a:lnTo>
                      <a:pt x="38" y="3"/>
                    </a:lnTo>
                    <a:lnTo>
                      <a:pt x="33" y="3"/>
                    </a:lnTo>
                    <a:lnTo>
                      <a:pt x="30" y="1"/>
                    </a:lnTo>
                    <a:lnTo>
                      <a:pt x="27" y="3"/>
                    </a:lnTo>
                    <a:lnTo>
                      <a:pt x="25" y="0"/>
                    </a:lnTo>
                    <a:lnTo>
                      <a:pt x="24" y="1"/>
                    </a:lnTo>
                    <a:lnTo>
                      <a:pt x="22" y="1"/>
                    </a:lnTo>
                    <a:lnTo>
                      <a:pt x="22" y="3"/>
                    </a:lnTo>
                    <a:lnTo>
                      <a:pt x="24" y="5"/>
                    </a:lnTo>
                    <a:lnTo>
                      <a:pt x="22" y="6"/>
                    </a:lnTo>
                    <a:lnTo>
                      <a:pt x="20" y="5"/>
                    </a:lnTo>
                    <a:lnTo>
                      <a:pt x="16" y="5"/>
                    </a:lnTo>
                    <a:lnTo>
                      <a:pt x="14" y="3"/>
                    </a:lnTo>
                    <a:lnTo>
                      <a:pt x="14" y="6"/>
                    </a:lnTo>
                    <a:lnTo>
                      <a:pt x="11" y="6"/>
                    </a:lnTo>
                    <a:lnTo>
                      <a:pt x="8" y="6"/>
                    </a:lnTo>
                    <a:lnTo>
                      <a:pt x="8" y="9"/>
                    </a:lnTo>
                    <a:lnTo>
                      <a:pt x="6" y="9"/>
                    </a:lnTo>
                    <a:lnTo>
                      <a:pt x="1" y="11"/>
                    </a:lnTo>
                    <a:lnTo>
                      <a:pt x="0" y="14"/>
                    </a:lnTo>
                    <a:lnTo>
                      <a:pt x="0" y="22"/>
                    </a:lnTo>
                    <a:lnTo>
                      <a:pt x="1" y="22"/>
                    </a:lnTo>
                    <a:lnTo>
                      <a:pt x="3" y="22"/>
                    </a:lnTo>
                    <a:lnTo>
                      <a:pt x="6" y="22"/>
                    </a:lnTo>
                    <a:lnTo>
                      <a:pt x="4" y="24"/>
                    </a:lnTo>
                    <a:lnTo>
                      <a:pt x="1" y="24"/>
                    </a:lnTo>
                    <a:lnTo>
                      <a:pt x="3" y="28"/>
                    </a:lnTo>
                    <a:lnTo>
                      <a:pt x="4" y="32"/>
                    </a:lnTo>
                    <a:lnTo>
                      <a:pt x="9" y="35"/>
                    </a:lnTo>
                    <a:lnTo>
                      <a:pt x="9" y="35"/>
                    </a:lnTo>
                    <a:lnTo>
                      <a:pt x="11" y="33"/>
                    </a:lnTo>
                    <a:lnTo>
                      <a:pt x="12" y="30"/>
                    </a:lnTo>
                    <a:lnTo>
                      <a:pt x="14" y="32"/>
                    </a:lnTo>
                    <a:lnTo>
                      <a:pt x="12" y="40"/>
                    </a:lnTo>
                    <a:lnTo>
                      <a:pt x="12" y="41"/>
                    </a:lnTo>
                    <a:lnTo>
                      <a:pt x="14" y="41"/>
                    </a:lnTo>
                    <a:lnTo>
                      <a:pt x="19" y="38"/>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5" name="Freeform 762">
                <a:extLst>
                  <a:ext uri="{FF2B5EF4-FFF2-40B4-BE49-F238E27FC236}">
                    <a16:creationId xmlns:a16="http://schemas.microsoft.com/office/drawing/2014/main" id="{8FC2020C-2EDD-42F9-8574-EC39B55C31F0}"/>
                  </a:ext>
                </a:extLst>
              </p:cNvPr>
              <p:cNvSpPr>
                <a:spLocks/>
              </p:cNvSpPr>
              <p:nvPr/>
            </p:nvSpPr>
            <p:spPr bwMode="auto">
              <a:xfrm>
                <a:off x="4964" y="1476"/>
                <a:ext cx="3" cy="2"/>
              </a:xfrm>
              <a:custGeom>
                <a:avLst/>
                <a:gdLst>
                  <a:gd name="T0" fmla="*/ 3 w 3"/>
                  <a:gd name="T1" fmla="*/ 0 h 2"/>
                  <a:gd name="T2" fmla="*/ 0 w 3"/>
                  <a:gd name="T3" fmla="*/ 0 h 2"/>
                  <a:gd name="T4" fmla="*/ 1 w 3"/>
                  <a:gd name="T5" fmla="*/ 2 h 2"/>
                  <a:gd name="T6" fmla="*/ 3 w 3"/>
                  <a:gd name="T7" fmla="*/ 2 h 2"/>
                  <a:gd name="T8" fmla="*/ 3 w 3"/>
                  <a:gd name="T9" fmla="*/ 0 h 2"/>
                </a:gdLst>
                <a:ahLst/>
                <a:cxnLst>
                  <a:cxn ang="0">
                    <a:pos x="T0" y="T1"/>
                  </a:cxn>
                  <a:cxn ang="0">
                    <a:pos x="T2" y="T3"/>
                  </a:cxn>
                  <a:cxn ang="0">
                    <a:pos x="T4" y="T5"/>
                  </a:cxn>
                  <a:cxn ang="0">
                    <a:pos x="T6" y="T7"/>
                  </a:cxn>
                  <a:cxn ang="0">
                    <a:pos x="T8" y="T9"/>
                  </a:cxn>
                </a:cxnLst>
                <a:rect l="0" t="0" r="r" b="b"/>
                <a:pathLst>
                  <a:path w="3" h="2">
                    <a:moveTo>
                      <a:pt x="3" y="0"/>
                    </a:moveTo>
                    <a:lnTo>
                      <a:pt x="0" y="0"/>
                    </a:lnTo>
                    <a:lnTo>
                      <a:pt x="1" y="2"/>
                    </a:lnTo>
                    <a:lnTo>
                      <a:pt x="3" y="2"/>
                    </a:lnTo>
                    <a:lnTo>
                      <a:pt x="3"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6" name="Freeform 763">
                <a:extLst>
                  <a:ext uri="{FF2B5EF4-FFF2-40B4-BE49-F238E27FC236}">
                    <a16:creationId xmlns:a16="http://schemas.microsoft.com/office/drawing/2014/main" id="{7731F221-FC69-4F55-8C8E-3F4547E00478}"/>
                  </a:ext>
                </a:extLst>
              </p:cNvPr>
              <p:cNvSpPr>
                <a:spLocks/>
              </p:cNvSpPr>
              <p:nvPr/>
            </p:nvSpPr>
            <p:spPr bwMode="auto">
              <a:xfrm>
                <a:off x="4951" y="1476"/>
                <a:ext cx="13" cy="7"/>
              </a:xfrm>
              <a:custGeom>
                <a:avLst/>
                <a:gdLst>
                  <a:gd name="T0" fmla="*/ 2 w 13"/>
                  <a:gd name="T1" fmla="*/ 5 h 7"/>
                  <a:gd name="T2" fmla="*/ 5 w 13"/>
                  <a:gd name="T3" fmla="*/ 3 h 7"/>
                  <a:gd name="T4" fmla="*/ 6 w 13"/>
                  <a:gd name="T5" fmla="*/ 3 h 7"/>
                  <a:gd name="T6" fmla="*/ 8 w 13"/>
                  <a:gd name="T7" fmla="*/ 7 h 7"/>
                  <a:gd name="T8" fmla="*/ 10 w 13"/>
                  <a:gd name="T9" fmla="*/ 5 h 7"/>
                  <a:gd name="T10" fmla="*/ 11 w 13"/>
                  <a:gd name="T11" fmla="*/ 3 h 7"/>
                  <a:gd name="T12" fmla="*/ 13 w 13"/>
                  <a:gd name="T13" fmla="*/ 3 h 7"/>
                  <a:gd name="T14" fmla="*/ 13 w 13"/>
                  <a:gd name="T15" fmla="*/ 2 h 7"/>
                  <a:gd name="T16" fmla="*/ 10 w 13"/>
                  <a:gd name="T17" fmla="*/ 2 h 7"/>
                  <a:gd name="T18" fmla="*/ 8 w 13"/>
                  <a:gd name="T19" fmla="*/ 0 h 7"/>
                  <a:gd name="T20" fmla="*/ 6 w 13"/>
                  <a:gd name="T21" fmla="*/ 0 h 7"/>
                  <a:gd name="T22" fmla="*/ 6 w 13"/>
                  <a:gd name="T23" fmla="*/ 0 h 7"/>
                  <a:gd name="T24" fmla="*/ 5 w 13"/>
                  <a:gd name="T25" fmla="*/ 2 h 7"/>
                  <a:gd name="T26" fmla="*/ 0 w 13"/>
                  <a:gd name="T27" fmla="*/ 5 h 7"/>
                  <a:gd name="T28" fmla="*/ 2 w 13"/>
                  <a:gd name="T29"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 h="7">
                    <a:moveTo>
                      <a:pt x="2" y="5"/>
                    </a:moveTo>
                    <a:lnTo>
                      <a:pt x="5" y="3"/>
                    </a:lnTo>
                    <a:lnTo>
                      <a:pt x="6" y="3"/>
                    </a:lnTo>
                    <a:lnTo>
                      <a:pt x="8" y="7"/>
                    </a:lnTo>
                    <a:lnTo>
                      <a:pt x="10" y="5"/>
                    </a:lnTo>
                    <a:lnTo>
                      <a:pt x="11" y="3"/>
                    </a:lnTo>
                    <a:lnTo>
                      <a:pt x="13" y="3"/>
                    </a:lnTo>
                    <a:lnTo>
                      <a:pt x="13" y="2"/>
                    </a:lnTo>
                    <a:lnTo>
                      <a:pt x="10" y="2"/>
                    </a:lnTo>
                    <a:lnTo>
                      <a:pt x="8" y="0"/>
                    </a:lnTo>
                    <a:lnTo>
                      <a:pt x="6" y="0"/>
                    </a:lnTo>
                    <a:lnTo>
                      <a:pt x="6" y="0"/>
                    </a:lnTo>
                    <a:lnTo>
                      <a:pt x="5" y="2"/>
                    </a:lnTo>
                    <a:lnTo>
                      <a:pt x="0" y="5"/>
                    </a:lnTo>
                    <a:lnTo>
                      <a:pt x="2" y="5"/>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7" name="Freeform 764">
                <a:extLst>
                  <a:ext uri="{FF2B5EF4-FFF2-40B4-BE49-F238E27FC236}">
                    <a16:creationId xmlns:a16="http://schemas.microsoft.com/office/drawing/2014/main" id="{CE191325-37FD-48D4-B601-3AA334479C98}"/>
                  </a:ext>
                </a:extLst>
              </p:cNvPr>
              <p:cNvSpPr>
                <a:spLocks/>
              </p:cNvSpPr>
              <p:nvPr/>
            </p:nvSpPr>
            <p:spPr bwMode="auto">
              <a:xfrm>
                <a:off x="4964" y="1483"/>
                <a:ext cx="5" cy="4"/>
              </a:xfrm>
              <a:custGeom>
                <a:avLst/>
                <a:gdLst>
                  <a:gd name="T0" fmla="*/ 0 w 5"/>
                  <a:gd name="T1" fmla="*/ 1 h 4"/>
                  <a:gd name="T2" fmla="*/ 3 w 5"/>
                  <a:gd name="T3" fmla="*/ 4 h 4"/>
                  <a:gd name="T4" fmla="*/ 5 w 5"/>
                  <a:gd name="T5" fmla="*/ 3 h 4"/>
                  <a:gd name="T6" fmla="*/ 5 w 5"/>
                  <a:gd name="T7" fmla="*/ 0 h 4"/>
                  <a:gd name="T8" fmla="*/ 0 w 5"/>
                  <a:gd name="T9" fmla="*/ 0 h 4"/>
                  <a:gd name="T10" fmla="*/ 0 w 5"/>
                  <a:gd name="T11" fmla="*/ 1 h 4"/>
                </a:gdLst>
                <a:ahLst/>
                <a:cxnLst>
                  <a:cxn ang="0">
                    <a:pos x="T0" y="T1"/>
                  </a:cxn>
                  <a:cxn ang="0">
                    <a:pos x="T2" y="T3"/>
                  </a:cxn>
                  <a:cxn ang="0">
                    <a:pos x="T4" y="T5"/>
                  </a:cxn>
                  <a:cxn ang="0">
                    <a:pos x="T6" y="T7"/>
                  </a:cxn>
                  <a:cxn ang="0">
                    <a:pos x="T8" y="T9"/>
                  </a:cxn>
                  <a:cxn ang="0">
                    <a:pos x="T10" y="T11"/>
                  </a:cxn>
                </a:cxnLst>
                <a:rect l="0" t="0" r="r" b="b"/>
                <a:pathLst>
                  <a:path w="5" h="4">
                    <a:moveTo>
                      <a:pt x="0" y="1"/>
                    </a:moveTo>
                    <a:lnTo>
                      <a:pt x="3" y="4"/>
                    </a:lnTo>
                    <a:lnTo>
                      <a:pt x="5" y="3"/>
                    </a:lnTo>
                    <a:lnTo>
                      <a:pt x="5" y="0"/>
                    </a:lnTo>
                    <a:lnTo>
                      <a:pt x="0" y="0"/>
                    </a:lnTo>
                    <a:lnTo>
                      <a:pt x="0" y="1"/>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8" name="Freeform 765">
                <a:extLst>
                  <a:ext uri="{FF2B5EF4-FFF2-40B4-BE49-F238E27FC236}">
                    <a16:creationId xmlns:a16="http://schemas.microsoft.com/office/drawing/2014/main" id="{8892C545-D418-405D-98E2-7CDAEAFFC7B9}"/>
                  </a:ext>
                </a:extLst>
              </p:cNvPr>
              <p:cNvSpPr>
                <a:spLocks/>
              </p:cNvSpPr>
              <p:nvPr/>
            </p:nvSpPr>
            <p:spPr bwMode="auto">
              <a:xfrm>
                <a:off x="4942" y="1497"/>
                <a:ext cx="90" cy="48"/>
              </a:xfrm>
              <a:custGeom>
                <a:avLst/>
                <a:gdLst>
                  <a:gd name="T0" fmla="*/ 11 w 90"/>
                  <a:gd name="T1" fmla="*/ 35 h 48"/>
                  <a:gd name="T2" fmla="*/ 22 w 90"/>
                  <a:gd name="T3" fmla="*/ 34 h 48"/>
                  <a:gd name="T4" fmla="*/ 28 w 90"/>
                  <a:gd name="T5" fmla="*/ 35 h 48"/>
                  <a:gd name="T6" fmla="*/ 33 w 90"/>
                  <a:gd name="T7" fmla="*/ 32 h 48"/>
                  <a:gd name="T8" fmla="*/ 36 w 90"/>
                  <a:gd name="T9" fmla="*/ 34 h 48"/>
                  <a:gd name="T10" fmla="*/ 43 w 90"/>
                  <a:gd name="T11" fmla="*/ 37 h 48"/>
                  <a:gd name="T12" fmla="*/ 49 w 90"/>
                  <a:gd name="T13" fmla="*/ 35 h 48"/>
                  <a:gd name="T14" fmla="*/ 59 w 90"/>
                  <a:gd name="T15" fmla="*/ 37 h 48"/>
                  <a:gd name="T16" fmla="*/ 65 w 90"/>
                  <a:gd name="T17" fmla="*/ 41 h 48"/>
                  <a:gd name="T18" fmla="*/ 71 w 90"/>
                  <a:gd name="T19" fmla="*/ 46 h 48"/>
                  <a:gd name="T20" fmla="*/ 73 w 90"/>
                  <a:gd name="T21" fmla="*/ 48 h 48"/>
                  <a:gd name="T22" fmla="*/ 84 w 90"/>
                  <a:gd name="T23" fmla="*/ 45 h 48"/>
                  <a:gd name="T24" fmla="*/ 87 w 90"/>
                  <a:gd name="T25" fmla="*/ 40 h 48"/>
                  <a:gd name="T26" fmla="*/ 90 w 90"/>
                  <a:gd name="T27" fmla="*/ 37 h 48"/>
                  <a:gd name="T28" fmla="*/ 87 w 90"/>
                  <a:gd name="T29" fmla="*/ 30 h 48"/>
                  <a:gd name="T30" fmla="*/ 86 w 90"/>
                  <a:gd name="T31" fmla="*/ 26 h 48"/>
                  <a:gd name="T32" fmla="*/ 84 w 90"/>
                  <a:gd name="T33" fmla="*/ 19 h 48"/>
                  <a:gd name="T34" fmla="*/ 82 w 90"/>
                  <a:gd name="T35" fmla="*/ 16 h 48"/>
                  <a:gd name="T36" fmla="*/ 82 w 90"/>
                  <a:gd name="T37" fmla="*/ 13 h 48"/>
                  <a:gd name="T38" fmla="*/ 70 w 90"/>
                  <a:gd name="T39" fmla="*/ 13 h 48"/>
                  <a:gd name="T40" fmla="*/ 65 w 90"/>
                  <a:gd name="T41" fmla="*/ 10 h 48"/>
                  <a:gd name="T42" fmla="*/ 60 w 90"/>
                  <a:gd name="T43" fmla="*/ 3 h 48"/>
                  <a:gd name="T44" fmla="*/ 57 w 90"/>
                  <a:gd name="T45" fmla="*/ 2 h 48"/>
                  <a:gd name="T46" fmla="*/ 54 w 90"/>
                  <a:gd name="T47" fmla="*/ 2 h 48"/>
                  <a:gd name="T48" fmla="*/ 49 w 90"/>
                  <a:gd name="T49" fmla="*/ 0 h 48"/>
                  <a:gd name="T50" fmla="*/ 41 w 90"/>
                  <a:gd name="T51" fmla="*/ 3 h 48"/>
                  <a:gd name="T52" fmla="*/ 39 w 90"/>
                  <a:gd name="T53" fmla="*/ 6 h 48"/>
                  <a:gd name="T54" fmla="*/ 39 w 90"/>
                  <a:gd name="T55" fmla="*/ 18 h 48"/>
                  <a:gd name="T56" fmla="*/ 31 w 90"/>
                  <a:gd name="T57" fmla="*/ 22 h 48"/>
                  <a:gd name="T58" fmla="*/ 28 w 90"/>
                  <a:gd name="T59" fmla="*/ 18 h 48"/>
                  <a:gd name="T60" fmla="*/ 20 w 90"/>
                  <a:gd name="T61" fmla="*/ 6 h 48"/>
                  <a:gd name="T62" fmla="*/ 17 w 90"/>
                  <a:gd name="T63" fmla="*/ 8 h 48"/>
                  <a:gd name="T64" fmla="*/ 12 w 90"/>
                  <a:gd name="T65" fmla="*/ 11 h 48"/>
                  <a:gd name="T66" fmla="*/ 8 w 90"/>
                  <a:gd name="T67" fmla="*/ 14 h 48"/>
                  <a:gd name="T68" fmla="*/ 6 w 90"/>
                  <a:gd name="T69" fmla="*/ 16 h 48"/>
                  <a:gd name="T70" fmla="*/ 3 w 90"/>
                  <a:gd name="T71" fmla="*/ 26 h 48"/>
                  <a:gd name="T72" fmla="*/ 3 w 90"/>
                  <a:gd name="T73" fmla="*/ 30 h 48"/>
                  <a:gd name="T74" fmla="*/ 1 w 90"/>
                  <a:gd name="T75" fmla="*/ 40 h 48"/>
                  <a:gd name="T76" fmla="*/ 4 w 90"/>
                  <a:gd name="T77" fmla="*/ 41 h 48"/>
                  <a:gd name="T78" fmla="*/ 8 w 90"/>
                  <a:gd name="T79" fmla="*/ 3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0" h="48">
                    <a:moveTo>
                      <a:pt x="8" y="38"/>
                    </a:moveTo>
                    <a:lnTo>
                      <a:pt x="11" y="35"/>
                    </a:lnTo>
                    <a:lnTo>
                      <a:pt x="17" y="34"/>
                    </a:lnTo>
                    <a:lnTo>
                      <a:pt x="22" y="34"/>
                    </a:lnTo>
                    <a:lnTo>
                      <a:pt x="25" y="34"/>
                    </a:lnTo>
                    <a:lnTo>
                      <a:pt x="28" y="35"/>
                    </a:lnTo>
                    <a:lnTo>
                      <a:pt x="30" y="34"/>
                    </a:lnTo>
                    <a:lnTo>
                      <a:pt x="33" y="32"/>
                    </a:lnTo>
                    <a:lnTo>
                      <a:pt x="33" y="34"/>
                    </a:lnTo>
                    <a:lnTo>
                      <a:pt x="36" y="34"/>
                    </a:lnTo>
                    <a:lnTo>
                      <a:pt x="38" y="37"/>
                    </a:lnTo>
                    <a:lnTo>
                      <a:pt x="43" y="37"/>
                    </a:lnTo>
                    <a:lnTo>
                      <a:pt x="44" y="37"/>
                    </a:lnTo>
                    <a:lnTo>
                      <a:pt x="49" y="35"/>
                    </a:lnTo>
                    <a:lnTo>
                      <a:pt x="54" y="37"/>
                    </a:lnTo>
                    <a:lnTo>
                      <a:pt x="59" y="37"/>
                    </a:lnTo>
                    <a:lnTo>
                      <a:pt x="62" y="41"/>
                    </a:lnTo>
                    <a:lnTo>
                      <a:pt x="65" y="41"/>
                    </a:lnTo>
                    <a:lnTo>
                      <a:pt x="68" y="46"/>
                    </a:lnTo>
                    <a:lnTo>
                      <a:pt x="71" y="46"/>
                    </a:lnTo>
                    <a:lnTo>
                      <a:pt x="73" y="48"/>
                    </a:lnTo>
                    <a:lnTo>
                      <a:pt x="73" y="48"/>
                    </a:lnTo>
                    <a:lnTo>
                      <a:pt x="78" y="46"/>
                    </a:lnTo>
                    <a:lnTo>
                      <a:pt x="84" y="45"/>
                    </a:lnTo>
                    <a:lnTo>
                      <a:pt x="84" y="41"/>
                    </a:lnTo>
                    <a:lnTo>
                      <a:pt x="87" y="40"/>
                    </a:lnTo>
                    <a:lnTo>
                      <a:pt x="87" y="37"/>
                    </a:lnTo>
                    <a:lnTo>
                      <a:pt x="90" y="37"/>
                    </a:lnTo>
                    <a:lnTo>
                      <a:pt x="89" y="34"/>
                    </a:lnTo>
                    <a:lnTo>
                      <a:pt x="87" y="30"/>
                    </a:lnTo>
                    <a:lnTo>
                      <a:pt x="86" y="26"/>
                    </a:lnTo>
                    <a:lnTo>
                      <a:pt x="86" y="26"/>
                    </a:lnTo>
                    <a:lnTo>
                      <a:pt x="84" y="21"/>
                    </a:lnTo>
                    <a:lnTo>
                      <a:pt x="84" y="19"/>
                    </a:lnTo>
                    <a:lnTo>
                      <a:pt x="82" y="18"/>
                    </a:lnTo>
                    <a:lnTo>
                      <a:pt x="82" y="16"/>
                    </a:lnTo>
                    <a:lnTo>
                      <a:pt x="82" y="14"/>
                    </a:lnTo>
                    <a:lnTo>
                      <a:pt x="82" y="13"/>
                    </a:lnTo>
                    <a:lnTo>
                      <a:pt x="74" y="11"/>
                    </a:lnTo>
                    <a:lnTo>
                      <a:pt x="70" y="13"/>
                    </a:lnTo>
                    <a:lnTo>
                      <a:pt x="68" y="10"/>
                    </a:lnTo>
                    <a:lnTo>
                      <a:pt x="65" y="10"/>
                    </a:lnTo>
                    <a:lnTo>
                      <a:pt x="63" y="6"/>
                    </a:lnTo>
                    <a:lnTo>
                      <a:pt x="60" y="3"/>
                    </a:lnTo>
                    <a:lnTo>
                      <a:pt x="57" y="3"/>
                    </a:lnTo>
                    <a:lnTo>
                      <a:pt x="57" y="2"/>
                    </a:lnTo>
                    <a:lnTo>
                      <a:pt x="55" y="0"/>
                    </a:lnTo>
                    <a:lnTo>
                      <a:pt x="54" y="2"/>
                    </a:lnTo>
                    <a:lnTo>
                      <a:pt x="52" y="2"/>
                    </a:lnTo>
                    <a:lnTo>
                      <a:pt x="49" y="0"/>
                    </a:lnTo>
                    <a:lnTo>
                      <a:pt x="46" y="0"/>
                    </a:lnTo>
                    <a:lnTo>
                      <a:pt x="41" y="3"/>
                    </a:lnTo>
                    <a:lnTo>
                      <a:pt x="39" y="3"/>
                    </a:lnTo>
                    <a:lnTo>
                      <a:pt x="39" y="6"/>
                    </a:lnTo>
                    <a:lnTo>
                      <a:pt x="41" y="13"/>
                    </a:lnTo>
                    <a:lnTo>
                      <a:pt x="39" y="18"/>
                    </a:lnTo>
                    <a:lnTo>
                      <a:pt x="35" y="22"/>
                    </a:lnTo>
                    <a:lnTo>
                      <a:pt x="31" y="22"/>
                    </a:lnTo>
                    <a:lnTo>
                      <a:pt x="28" y="19"/>
                    </a:lnTo>
                    <a:lnTo>
                      <a:pt x="28" y="18"/>
                    </a:lnTo>
                    <a:lnTo>
                      <a:pt x="20" y="10"/>
                    </a:lnTo>
                    <a:lnTo>
                      <a:pt x="20" y="6"/>
                    </a:lnTo>
                    <a:lnTo>
                      <a:pt x="20" y="6"/>
                    </a:lnTo>
                    <a:lnTo>
                      <a:pt x="17" y="8"/>
                    </a:lnTo>
                    <a:lnTo>
                      <a:pt x="14" y="10"/>
                    </a:lnTo>
                    <a:lnTo>
                      <a:pt x="12" y="11"/>
                    </a:lnTo>
                    <a:lnTo>
                      <a:pt x="9" y="11"/>
                    </a:lnTo>
                    <a:lnTo>
                      <a:pt x="8" y="14"/>
                    </a:lnTo>
                    <a:lnTo>
                      <a:pt x="8" y="18"/>
                    </a:lnTo>
                    <a:lnTo>
                      <a:pt x="6" y="16"/>
                    </a:lnTo>
                    <a:lnTo>
                      <a:pt x="6" y="21"/>
                    </a:lnTo>
                    <a:lnTo>
                      <a:pt x="3" y="26"/>
                    </a:lnTo>
                    <a:lnTo>
                      <a:pt x="3" y="29"/>
                    </a:lnTo>
                    <a:lnTo>
                      <a:pt x="3" y="30"/>
                    </a:lnTo>
                    <a:lnTo>
                      <a:pt x="0" y="34"/>
                    </a:lnTo>
                    <a:lnTo>
                      <a:pt x="1" y="40"/>
                    </a:lnTo>
                    <a:lnTo>
                      <a:pt x="3" y="41"/>
                    </a:lnTo>
                    <a:lnTo>
                      <a:pt x="4" y="41"/>
                    </a:lnTo>
                    <a:lnTo>
                      <a:pt x="6" y="41"/>
                    </a:lnTo>
                    <a:lnTo>
                      <a:pt x="8" y="38"/>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9" name="Freeform 766">
                <a:extLst>
                  <a:ext uri="{FF2B5EF4-FFF2-40B4-BE49-F238E27FC236}">
                    <a16:creationId xmlns:a16="http://schemas.microsoft.com/office/drawing/2014/main" id="{BDCF707A-4946-4545-94A0-8161DB0F8396}"/>
                  </a:ext>
                </a:extLst>
              </p:cNvPr>
              <p:cNvSpPr>
                <a:spLocks/>
              </p:cNvSpPr>
              <p:nvPr/>
            </p:nvSpPr>
            <p:spPr bwMode="auto">
              <a:xfrm>
                <a:off x="4946" y="1529"/>
                <a:ext cx="69" cy="51"/>
              </a:xfrm>
              <a:custGeom>
                <a:avLst/>
                <a:gdLst>
                  <a:gd name="T0" fmla="*/ 27 w 69"/>
                  <a:gd name="T1" fmla="*/ 40 h 51"/>
                  <a:gd name="T2" fmla="*/ 31 w 69"/>
                  <a:gd name="T3" fmla="*/ 40 h 51"/>
                  <a:gd name="T4" fmla="*/ 32 w 69"/>
                  <a:gd name="T5" fmla="*/ 45 h 51"/>
                  <a:gd name="T6" fmla="*/ 31 w 69"/>
                  <a:gd name="T7" fmla="*/ 49 h 51"/>
                  <a:gd name="T8" fmla="*/ 34 w 69"/>
                  <a:gd name="T9" fmla="*/ 51 h 51"/>
                  <a:gd name="T10" fmla="*/ 37 w 69"/>
                  <a:gd name="T11" fmla="*/ 49 h 51"/>
                  <a:gd name="T12" fmla="*/ 42 w 69"/>
                  <a:gd name="T13" fmla="*/ 48 h 51"/>
                  <a:gd name="T14" fmla="*/ 45 w 69"/>
                  <a:gd name="T15" fmla="*/ 49 h 51"/>
                  <a:gd name="T16" fmla="*/ 48 w 69"/>
                  <a:gd name="T17" fmla="*/ 48 h 51"/>
                  <a:gd name="T18" fmla="*/ 51 w 69"/>
                  <a:gd name="T19" fmla="*/ 48 h 51"/>
                  <a:gd name="T20" fmla="*/ 50 w 69"/>
                  <a:gd name="T21" fmla="*/ 43 h 51"/>
                  <a:gd name="T22" fmla="*/ 53 w 69"/>
                  <a:gd name="T23" fmla="*/ 43 h 51"/>
                  <a:gd name="T24" fmla="*/ 55 w 69"/>
                  <a:gd name="T25" fmla="*/ 40 h 51"/>
                  <a:gd name="T26" fmla="*/ 58 w 69"/>
                  <a:gd name="T27" fmla="*/ 38 h 51"/>
                  <a:gd name="T28" fmla="*/ 59 w 69"/>
                  <a:gd name="T29" fmla="*/ 40 h 51"/>
                  <a:gd name="T30" fmla="*/ 61 w 69"/>
                  <a:gd name="T31" fmla="*/ 40 h 51"/>
                  <a:gd name="T32" fmla="*/ 61 w 69"/>
                  <a:gd name="T33" fmla="*/ 37 h 51"/>
                  <a:gd name="T34" fmla="*/ 58 w 69"/>
                  <a:gd name="T35" fmla="*/ 35 h 51"/>
                  <a:gd name="T36" fmla="*/ 59 w 69"/>
                  <a:gd name="T37" fmla="*/ 32 h 51"/>
                  <a:gd name="T38" fmla="*/ 61 w 69"/>
                  <a:gd name="T39" fmla="*/ 30 h 51"/>
                  <a:gd name="T40" fmla="*/ 64 w 69"/>
                  <a:gd name="T41" fmla="*/ 25 h 51"/>
                  <a:gd name="T42" fmla="*/ 69 w 69"/>
                  <a:gd name="T43" fmla="*/ 24 h 51"/>
                  <a:gd name="T44" fmla="*/ 69 w 69"/>
                  <a:gd name="T45" fmla="*/ 21 h 51"/>
                  <a:gd name="T46" fmla="*/ 66 w 69"/>
                  <a:gd name="T47" fmla="*/ 21 h 51"/>
                  <a:gd name="T48" fmla="*/ 69 w 69"/>
                  <a:gd name="T49" fmla="*/ 16 h 51"/>
                  <a:gd name="T50" fmla="*/ 67 w 69"/>
                  <a:gd name="T51" fmla="*/ 14 h 51"/>
                  <a:gd name="T52" fmla="*/ 64 w 69"/>
                  <a:gd name="T53" fmla="*/ 14 h 51"/>
                  <a:gd name="T54" fmla="*/ 61 w 69"/>
                  <a:gd name="T55" fmla="*/ 9 h 51"/>
                  <a:gd name="T56" fmla="*/ 58 w 69"/>
                  <a:gd name="T57" fmla="*/ 9 h 51"/>
                  <a:gd name="T58" fmla="*/ 55 w 69"/>
                  <a:gd name="T59" fmla="*/ 5 h 51"/>
                  <a:gd name="T60" fmla="*/ 50 w 69"/>
                  <a:gd name="T61" fmla="*/ 5 h 51"/>
                  <a:gd name="T62" fmla="*/ 45 w 69"/>
                  <a:gd name="T63" fmla="*/ 3 h 51"/>
                  <a:gd name="T64" fmla="*/ 40 w 69"/>
                  <a:gd name="T65" fmla="*/ 5 h 51"/>
                  <a:gd name="T66" fmla="*/ 39 w 69"/>
                  <a:gd name="T67" fmla="*/ 5 h 51"/>
                  <a:gd name="T68" fmla="*/ 34 w 69"/>
                  <a:gd name="T69" fmla="*/ 5 h 51"/>
                  <a:gd name="T70" fmla="*/ 32 w 69"/>
                  <a:gd name="T71" fmla="*/ 2 h 51"/>
                  <a:gd name="T72" fmla="*/ 29 w 69"/>
                  <a:gd name="T73" fmla="*/ 2 h 51"/>
                  <a:gd name="T74" fmla="*/ 29 w 69"/>
                  <a:gd name="T75" fmla="*/ 0 h 51"/>
                  <a:gd name="T76" fmla="*/ 26 w 69"/>
                  <a:gd name="T77" fmla="*/ 2 h 51"/>
                  <a:gd name="T78" fmla="*/ 24 w 69"/>
                  <a:gd name="T79" fmla="*/ 3 h 51"/>
                  <a:gd name="T80" fmla="*/ 21 w 69"/>
                  <a:gd name="T81" fmla="*/ 2 h 51"/>
                  <a:gd name="T82" fmla="*/ 18 w 69"/>
                  <a:gd name="T83" fmla="*/ 2 h 51"/>
                  <a:gd name="T84" fmla="*/ 13 w 69"/>
                  <a:gd name="T85" fmla="*/ 2 h 51"/>
                  <a:gd name="T86" fmla="*/ 7 w 69"/>
                  <a:gd name="T87" fmla="*/ 3 h 51"/>
                  <a:gd name="T88" fmla="*/ 4 w 69"/>
                  <a:gd name="T89" fmla="*/ 6 h 51"/>
                  <a:gd name="T90" fmla="*/ 2 w 69"/>
                  <a:gd name="T91" fmla="*/ 9 h 51"/>
                  <a:gd name="T92" fmla="*/ 0 w 69"/>
                  <a:gd name="T93" fmla="*/ 9 h 51"/>
                  <a:gd name="T94" fmla="*/ 0 w 69"/>
                  <a:gd name="T95" fmla="*/ 14 h 51"/>
                  <a:gd name="T96" fmla="*/ 0 w 69"/>
                  <a:gd name="T97" fmla="*/ 17 h 51"/>
                  <a:gd name="T98" fmla="*/ 0 w 69"/>
                  <a:gd name="T99" fmla="*/ 19 h 51"/>
                  <a:gd name="T100" fmla="*/ 0 w 69"/>
                  <a:gd name="T101" fmla="*/ 21 h 51"/>
                  <a:gd name="T102" fmla="*/ 5 w 69"/>
                  <a:gd name="T103" fmla="*/ 19 h 51"/>
                  <a:gd name="T104" fmla="*/ 8 w 69"/>
                  <a:gd name="T105" fmla="*/ 24 h 51"/>
                  <a:gd name="T106" fmla="*/ 13 w 69"/>
                  <a:gd name="T107" fmla="*/ 25 h 51"/>
                  <a:gd name="T108" fmla="*/ 18 w 69"/>
                  <a:gd name="T109" fmla="*/ 25 h 51"/>
                  <a:gd name="T110" fmla="*/ 19 w 69"/>
                  <a:gd name="T111" fmla="*/ 25 h 51"/>
                  <a:gd name="T112" fmla="*/ 19 w 69"/>
                  <a:gd name="T113" fmla="*/ 29 h 51"/>
                  <a:gd name="T114" fmla="*/ 23 w 69"/>
                  <a:gd name="T115" fmla="*/ 29 h 51"/>
                  <a:gd name="T116" fmla="*/ 23 w 69"/>
                  <a:gd name="T117" fmla="*/ 30 h 51"/>
                  <a:gd name="T118" fmla="*/ 21 w 69"/>
                  <a:gd name="T119" fmla="*/ 33 h 51"/>
                  <a:gd name="T120" fmla="*/ 23 w 69"/>
                  <a:gd name="T121" fmla="*/ 38 h 51"/>
                  <a:gd name="T122" fmla="*/ 24 w 69"/>
                  <a:gd name="T123" fmla="*/ 37 h 51"/>
                  <a:gd name="T124" fmla="*/ 27 w 69"/>
                  <a:gd name="T125" fmla="*/ 4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9" h="51">
                    <a:moveTo>
                      <a:pt x="27" y="40"/>
                    </a:moveTo>
                    <a:lnTo>
                      <a:pt x="31" y="40"/>
                    </a:lnTo>
                    <a:lnTo>
                      <a:pt x="32" y="45"/>
                    </a:lnTo>
                    <a:lnTo>
                      <a:pt x="31" y="49"/>
                    </a:lnTo>
                    <a:lnTo>
                      <a:pt x="34" y="51"/>
                    </a:lnTo>
                    <a:lnTo>
                      <a:pt x="37" y="49"/>
                    </a:lnTo>
                    <a:lnTo>
                      <a:pt x="42" y="48"/>
                    </a:lnTo>
                    <a:lnTo>
                      <a:pt x="45" y="49"/>
                    </a:lnTo>
                    <a:lnTo>
                      <a:pt x="48" y="48"/>
                    </a:lnTo>
                    <a:lnTo>
                      <a:pt x="51" y="48"/>
                    </a:lnTo>
                    <a:lnTo>
                      <a:pt x="50" y="43"/>
                    </a:lnTo>
                    <a:lnTo>
                      <a:pt x="53" y="43"/>
                    </a:lnTo>
                    <a:lnTo>
                      <a:pt x="55" y="40"/>
                    </a:lnTo>
                    <a:lnTo>
                      <a:pt x="58" y="38"/>
                    </a:lnTo>
                    <a:lnTo>
                      <a:pt x="59" y="40"/>
                    </a:lnTo>
                    <a:lnTo>
                      <a:pt x="61" y="40"/>
                    </a:lnTo>
                    <a:lnTo>
                      <a:pt x="61" y="37"/>
                    </a:lnTo>
                    <a:lnTo>
                      <a:pt x="58" y="35"/>
                    </a:lnTo>
                    <a:lnTo>
                      <a:pt x="59" y="32"/>
                    </a:lnTo>
                    <a:lnTo>
                      <a:pt x="61" y="30"/>
                    </a:lnTo>
                    <a:lnTo>
                      <a:pt x="64" y="25"/>
                    </a:lnTo>
                    <a:lnTo>
                      <a:pt x="69" y="24"/>
                    </a:lnTo>
                    <a:lnTo>
                      <a:pt x="69" y="21"/>
                    </a:lnTo>
                    <a:lnTo>
                      <a:pt x="66" y="21"/>
                    </a:lnTo>
                    <a:lnTo>
                      <a:pt x="69" y="16"/>
                    </a:lnTo>
                    <a:lnTo>
                      <a:pt x="67" y="14"/>
                    </a:lnTo>
                    <a:lnTo>
                      <a:pt x="64" y="14"/>
                    </a:lnTo>
                    <a:lnTo>
                      <a:pt x="61" y="9"/>
                    </a:lnTo>
                    <a:lnTo>
                      <a:pt x="58" y="9"/>
                    </a:lnTo>
                    <a:lnTo>
                      <a:pt x="55" y="5"/>
                    </a:lnTo>
                    <a:lnTo>
                      <a:pt x="50" y="5"/>
                    </a:lnTo>
                    <a:lnTo>
                      <a:pt x="45" y="3"/>
                    </a:lnTo>
                    <a:lnTo>
                      <a:pt x="40" y="5"/>
                    </a:lnTo>
                    <a:lnTo>
                      <a:pt x="39" y="5"/>
                    </a:lnTo>
                    <a:lnTo>
                      <a:pt x="34" y="5"/>
                    </a:lnTo>
                    <a:lnTo>
                      <a:pt x="32" y="2"/>
                    </a:lnTo>
                    <a:lnTo>
                      <a:pt x="29" y="2"/>
                    </a:lnTo>
                    <a:lnTo>
                      <a:pt x="29" y="0"/>
                    </a:lnTo>
                    <a:lnTo>
                      <a:pt x="26" y="2"/>
                    </a:lnTo>
                    <a:lnTo>
                      <a:pt x="24" y="3"/>
                    </a:lnTo>
                    <a:lnTo>
                      <a:pt x="21" y="2"/>
                    </a:lnTo>
                    <a:lnTo>
                      <a:pt x="18" y="2"/>
                    </a:lnTo>
                    <a:lnTo>
                      <a:pt x="13" y="2"/>
                    </a:lnTo>
                    <a:lnTo>
                      <a:pt x="7" y="3"/>
                    </a:lnTo>
                    <a:lnTo>
                      <a:pt x="4" y="6"/>
                    </a:lnTo>
                    <a:lnTo>
                      <a:pt x="2" y="9"/>
                    </a:lnTo>
                    <a:lnTo>
                      <a:pt x="0" y="9"/>
                    </a:lnTo>
                    <a:lnTo>
                      <a:pt x="0" y="14"/>
                    </a:lnTo>
                    <a:lnTo>
                      <a:pt x="0" y="17"/>
                    </a:lnTo>
                    <a:lnTo>
                      <a:pt x="0" y="19"/>
                    </a:lnTo>
                    <a:lnTo>
                      <a:pt x="0" y="21"/>
                    </a:lnTo>
                    <a:lnTo>
                      <a:pt x="5" y="19"/>
                    </a:lnTo>
                    <a:lnTo>
                      <a:pt x="8" y="24"/>
                    </a:lnTo>
                    <a:lnTo>
                      <a:pt x="13" y="25"/>
                    </a:lnTo>
                    <a:lnTo>
                      <a:pt x="18" y="25"/>
                    </a:lnTo>
                    <a:lnTo>
                      <a:pt x="19" y="25"/>
                    </a:lnTo>
                    <a:lnTo>
                      <a:pt x="19" y="29"/>
                    </a:lnTo>
                    <a:lnTo>
                      <a:pt x="23" y="29"/>
                    </a:lnTo>
                    <a:lnTo>
                      <a:pt x="23" y="30"/>
                    </a:lnTo>
                    <a:lnTo>
                      <a:pt x="21" y="33"/>
                    </a:lnTo>
                    <a:lnTo>
                      <a:pt x="23" y="38"/>
                    </a:lnTo>
                    <a:lnTo>
                      <a:pt x="24" y="37"/>
                    </a:lnTo>
                    <a:lnTo>
                      <a:pt x="27" y="4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0" name="Freeform 767">
                <a:extLst>
                  <a:ext uri="{FF2B5EF4-FFF2-40B4-BE49-F238E27FC236}">
                    <a16:creationId xmlns:a16="http://schemas.microsoft.com/office/drawing/2014/main" id="{07675FFF-D2F0-48AD-9DDA-9B3B971D7449}"/>
                  </a:ext>
                </a:extLst>
              </p:cNvPr>
              <p:cNvSpPr>
                <a:spLocks/>
              </p:cNvSpPr>
              <p:nvPr/>
            </p:nvSpPr>
            <p:spPr bwMode="auto">
              <a:xfrm>
                <a:off x="4980" y="1534"/>
                <a:ext cx="116" cy="91"/>
              </a:xfrm>
              <a:custGeom>
                <a:avLst/>
                <a:gdLst>
                  <a:gd name="T0" fmla="*/ 46 w 116"/>
                  <a:gd name="T1" fmla="*/ 4 h 91"/>
                  <a:gd name="T2" fmla="*/ 40 w 116"/>
                  <a:gd name="T3" fmla="*/ 9 h 91"/>
                  <a:gd name="T4" fmla="*/ 35 w 116"/>
                  <a:gd name="T5" fmla="*/ 11 h 91"/>
                  <a:gd name="T6" fmla="*/ 35 w 116"/>
                  <a:gd name="T7" fmla="*/ 16 h 91"/>
                  <a:gd name="T8" fmla="*/ 30 w 116"/>
                  <a:gd name="T9" fmla="*/ 20 h 91"/>
                  <a:gd name="T10" fmla="*/ 25 w 116"/>
                  <a:gd name="T11" fmla="*/ 27 h 91"/>
                  <a:gd name="T12" fmla="*/ 27 w 116"/>
                  <a:gd name="T13" fmla="*/ 32 h 91"/>
                  <a:gd name="T14" fmla="*/ 25 w 116"/>
                  <a:gd name="T15" fmla="*/ 35 h 91"/>
                  <a:gd name="T16" fmla="*/ 21 w 116"/>
                  <a:gd name="T17" fmla="*/ 35 h 91"/>
                  <a:gd name="T18" fmla="*/ 16 w 116"/>
                  <a:gd name="T19" fmla="*/ 38 h 91"/>
                  <a:gd name="T20" fmla="*/ 14 w 116"/>
                  <a:gd name="T21" fmla="*/ 43 h 91"/>
                  <a:gd name="T22" fmla="*/ 8 w 116"/>
                  <a:gd name="T23" fmla="*/ 43 h 91"/>
                  <a:gd name="T24" fmla="*/ 0 w 116"/>
                  <a:gd name="T25" fmla="*/ 46 h 91"/>
                  <a:gd name="T26" fmla="*/ 1 w 116"/>
                  <a:gd name="T27" fmla="*/ 54 h 91"/>
                  <a:gd name="T28" fmla="*/ 5 w 116"/>
                  <a:gd name="T29" fmla="*/ 60 h 91"/>
                  <a:gd name="T30" fmla="*/ 6 w 116"/>
                  <a:gd name="T31" fmla="*/ 70 h 91"/>
                  <a:gd name="T32" fmla="*/ 1 w 116"/>
                  <a:gd name="T33" fmla="*/ 75 h 91"/>
                  <a:gd name="T34" fmla="*/ 5 w 116"/>
                  <a:gd name="T35" fmla="*/ 84 h 91"/>
                  <a:gd name="T36" fmla="*/ 8 w 116"/>
                  <a:gd name="T37" fmla="*/ 84 h 91"/>
                  <a:gd name="T38" fmla="*/ 14 w 116"/>
                  <a:gd name="T39" fmla="*/ 86 h 91"/>
                  <a:gd name="T40" fmla="*/ 28 w 116"/>
                  <a:gd name="T41" fmla="*/ 84 h 91"/>
                  <a:gd name="T42" fmla="*/ 33 w 116"/>
                  <a:gd name="T43" fmla="*/ 83 h 91"/>
                  <a:gd name="T44" fmla="*/ 44 w 116"/>
                  <a:gd name="T45" fmla="*/ 86 h 91"/>
                  <a:gd name="T46" fmla="*/ 49 w 116"/>
                  <a:gd name="T47" fmla="*/ 89 h 91"/>
                  <a:gd name="T48" fmla="*/ 56 w 116"/>
                  <a:gd name="T49" fmla="*/ 89 h 91"/>
                  <a:gd name="T50" fmla="*/ 59 w 116"/>
                  <a:gd name="T51" fmla="*/ 87 h 91"/>
                  <a:gd name="T52" fmla="*/ 65 w 116"/>
                  <a:gd name="T53" fmla="*/ 89 h 91"/>
                  <a:gd name="T54" fmla="*/ 73 w 116"/>
                  <a:gd name="T55" fmla="*/ 87 h 91"/>
                  <a:gd name="T56" fmla="*/ 76 w 116"/>
                  <a:gd name="T57" fmla="*/ 91 h 91"/>
                  <a:gd name="T58" fmla="*/ 83 w 116"/>
                  <a:gd name="T59" fmla="*/ 87 h 91"/>
                  <a:gd name="T60" fmla="*/ 89 w 116"/>
                  <a:gd name="T61" fmla="*/ 87 h 91"/>
                  <a:gd name="T62" fmla="*/ 94 w 116"/>
                  <a:gd name="T63" fmla="*/ 89 h 91"/>
                  <a:gd name="T64" fmla="*/ 95 w 116"/>
                  <a:gd name="T65" fmla="*/ 79 h 91"/>
                  <a:gd name="T66" fmla="*/ 107 w 116"/>
                  <a:gd name="T67" fmla="*/ 76 h 91"/>
                  <a:gd name="T68" fmla="*/ 107 w 116"/>
                  <a:gd name="T69" fmla="*/ 73 h 91"/>
                  <a:gd name="T70" fmla="*/ 103 w 116"/>
                  <a:gd name="T71" fmla="*/ 65 h 91"/>
                  <a:gd name="T72" fmla="*/ 100 w 116"/>
                  <a:gd name="T73" fmla="*/ 57 h 91"/>
                  <a:gd name="T74" fmla="*/ 105 w 116"/>
                  <a:gd name="T75" fmla="*/ 59 h 91"/>
                  <a:gd name="T76" fmla="*/ 115 w 116"/>
                  <a:gd name="T77" fmla="*/ 52 h 91"/>
                  <a:gd name="T78" fmla="*/ 113 w 116"/>
                  <a:gd name="T79" fmla="*/ 49 h 91"/>
                  <a:gd name="T80" fmla="*/ 108 w 116"/>
                  <a:gd name="T81" fmla="*/ 41 h 91"/>
                  <a:gd name="T82" fmla="*/ 102 w 116"/>
                  <a:gd name="T83" fmla="*/ 36 h 91"/>
                  <a:gd name="T84" fmla="*/ 95 w 116"/>
                  <a:gd name="T85" fmla="*/ 28 h 91"/>
                  <a:gd name="T86" fmla="*/ 91 w 116"/>
                  <a:gd name="T87" fmla="*/ 22 h 91"/>
                  <a:gd name="T88" fmla="*/ 87 w 116"/>
                  <a:gd name="T89" fmla="*/ 14 h 91"/>
                  <a:gd name="T90" fmla="*/ 87 w 116"/>
                  <a:gd name="T91" fmla="*/ 8 h 91"/>
                  <a:gd name="T92" fmla="*/ 79 w 116"/>
                  <a:gd name="T93" fmla="*/ 4 h 91"/>
                  <a:gd name="T94" fmla="*/ 75 w 116"/>
                  <a:gd name="T95" fmla="*/ 4 h 91"/>
                  <a:gd name="T96" fmla="*/ 68 w 116"/>
                  <a:gd name="T97" fmla="*/ 3 h 91"/>
                  <a:gd name="T98" fmla="*/ 62 w 116"/>
                  <a:gd name="T99" fmla="*/ 4 h 91"/>
                  <a:gd name="T100" fmla="*/ 56 w 116"/>
                  <a:gd name="T101" fmla="*/ 1 h 91"/>
                  <a:gd name="T102" fmla="*/ 49 w 116"/>
                  <a:gd name="T103"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6" h="91">
                    <a:moveTo>
                      <a:pt x="49" y="3"/>
                    </a:moveTo>
                    <a:lnTo>
                      <a:pt x="46" y="4"/>
                    </a:lnTo>
                    <a:lnTo>
                      <a:pt x="46" y="8"/>
                    </a:lnTo>
                    <a:lnTo>
                      <a:pt x="40" y="9"/>
                    </a:lnTo>
                    <a:lnTo>
                      <a:pt x="35" y="11"/>
                    </a:lnTo>
                    <a:lnTo>
                      <a:pt x="35" y="11"/>
                    </a:lnTo>
                    <a:lnTo>
                      <a:pt x="32" y="16"/>
                    </a:lnTo>
                    <a:lnTo>
                      <a:pt x="35" y="16"/>
                    </a:lnTo>
                    <a:lnTo>
                      <a:pt x="35" y="19"/>
                    </a:lnTo>
                    <a:lnTo>
                      <a:pt x="30" y="20"/>
                    </a:lnTo>
                    <a:lnTo>
                      <a:pt x="27" y="25"/>
                    </a:lnTo>
                    <a:lnTo>
                      <a:pt x="25" y="27"/>
                    </a:lnTo>
                    <a:lnTo>
                      <a:pt x="24" y="30"/>
                    </a:lnTo>
                    <a:lnTo>
                      <a:pt x="27" y="32"/>
                    </a:lnTo>
                    <a:lnTo>
                      <a:pt x="27" y="35"/>
                    </a:lnTo>
                    <a:lnTo>
                      <a:pt x="25" y="35"/>
                    </a:lnTo>
                    <a:lnTo>
                      <a:pt x="24" y="33"/>
                    </a:lnTo>
                    <a:lnTo>
                      <a:pt x="21" y="35"/>
                    </a:lnTo>
                    <a:lnTo>
                      <a:pt x="19" y="38"/>
                    </a:lnTo>
                    <a:lnTo>
                      <a:pt x="16" y="38"/>
                    </a:lnTo>
                    <a:lnTo>
                      <a:pt x="17" y="43"/>
                    </a:lnTo>
                    <a:lnTo>
                      <a:pt x="14" y="43"/>
                    </a:lnTo>
                    <a:lnTo>
                      <a:pt x="11" y="44"/>
                    </a:lnTo>
                    <a:lnTo>
                      <a:pt x="8" y="43"/>
                    </a:lnTo>
                    <a:lnTo>
                      <a:pt x="3" y="44"/>
                    </a:lnTo>
                    <a:lnTo>
                      <a:pt x="0" y="46"/>
                    </a:lnTo>
                    <a:lnTo>
                      <a:pt x="0" y="48"/>
                    </a:lnTo>
                    <a:lnTo>
                      <a:pt x="1" y="54"/>
                    </a:lnTo>
                    <a:lnTo>
                      <a:pt x="5" y="57"/>
                    </a:lnTo>
                    <a:lnTo>
                      <a:pt x="5" y="60"/>
                    </a:lnTo>
                    <a:lnTo>
                      <a:pt x="6" y="62"/>
                    </a:lnTo>
                    <a:lnTo>
                      <a:pt x="6" y="70"/>
                    </a:lnTo>
                    <a:lnTo>
                      <a:pt x="3" y="71"/>
                    </a:lnTo>
                    <a:lnTo>
                      <a:pt x="1" y="75"/>
                    </a:lnTo>
                    <a:lnTo>
                      <a:pt x="3" y="79"/>
                    </a:lnTo>
                    <a:lnTo>
                      <a:pt x="5" y="84"/>
                    </a:lnTo>
                    <a:lnTo>
                      <a:pt x="5" y="86"/>
                    </a:lnTo>
                    <a:lnTo>
                      <a:pt x="8" y="84"/>
                    </a:lnTo>
                    <a:lnTo>
                      <a:pt x="13" y="87"/>
                    </a:lnTo>
                    <a:lnTo>
                      <a:pt x="14" y="86"/>
                    </a:lnTo>
                    <a:lnTo>
                      <a:pt x="24" y="84"/>
                    </a:lnTo>
                    <a:lnTo>
                      <a:pt x="28" y="84"/>
                    </a:lnTo>
                    <a:lnTo>
                      <a:pt x="32" y="83"/>
                    </a:lnTo>
                    <a:lnTo>
                      <a:pt x="33" y="83"/>
                    </a:lnTo>
                    <a:lnTo>
                      <a:pt x="36" y="84"/>
                    </a:lnTo>
                    <a:lnTo>
                      <a:pt x="44" y="86"/>
                    </a:lnTo>
                    <a:lnTo>
                      <a:pt x="48" y="87"/>
                    </a:lnTo>
                    <a:lnTo>
                      <a:pt x="49" y="89"/>
                    </a:lnTo>
                    <a:lnTo>
                      <a:pt x="54" y="86"/>
                    </a:lnTo>
                    <a:lnTo>
                      <a:pt x="56" y="89"/>
                    </a:lnTo>
                    <a:lnTo>
                      <a:pt x="57" y="89"/>
                    </a:lnTo>
                    <a:lnTo>
                      <a:pt x="59" y="87"/>
                    </a:lnTo>
                    <a:lnTo>
                      <a:pt x="64" y="87"/>
                    </a:lnTo>
                    <a:lnTo>
                      <a:pt x="65" y="89"/>
                    </a:lnTo>
                    <a:lnTo>
                      <a:pt x="70" y="86"/>
                    </a:lnTo>
                    <a:lnTo>
                      <a:pt x="73" y="87"/>
                    </a:lnTo>
                    <a:lnTo>
                      <a:pt x="75" y="89"/>
                    </a:lnTo>
                    <a:lnTo>
                      <a:pt x="76" y="91"/>
                    </a:lnTo>
                    <a:lnTo>
                      <a:pt x="79" y="87"/>
                    </a:lnTo>
                    <a:lnTo>
                      <a:pt x="83" y="87"/>
                    </a:lnTo>
                    <a:lnTo>
                      <a:pt x="84" y="89"/>
                    </a:lnTo>
                    <a:lnTo>
                      <a:pt x="89" y="87"/>
                    </a:lnTo>
                    <a:lnTo>
                      <a:pt x="91" y="89"/>
                    </a:lnTo>
                    <a:lnTo>
                      <a:pt x="94" y="89"/>
                    </a:lnTo>
                    <a:lnTo>
                      <a:pt x="94" y="84"/>
                    </a:lnTo>
                    <a:lnTo>
                      <a:pt x="95" y="79"/>
                    </a:lnTo>
                    <a:lnTo>
                      <a:pt x="100" y="78"/>
                    </a:lnTo>
                    <a:lnTo>
                      <a:pt x="107" y="76"/>
                    </a:lnTo>
                    <a:lnTo>
                      <a:pt x="107" y="76"/>
                    </a:lnTo>
                    <a:lnTo>
                      <a:pt x="107" y="73"/>
                    </a:lnTo>
                    <a:lnTo>
                      <a:pt x="103" y="70"/>
                    </a:lnTo>
                    <a:lnTo>
                      <a:pt x="103" y="65"/>
                    </a:lnTo>
                    <a:lnTo>
                      <a:pt x="100" y="62"/>
                    </a:lnTo>
                    <a:lnTo>
                      <a:pt x="100" y="57"/>
                    </a:lnTo>
                    <a:lnTo>
                      <a:pt x="102" y="56"/>
                    </a:lnTo>
                    <a:lnTo>
                      <a:pt x="105" y="59"/>
                    </a:lnTo>
                    <a:lnTo>
                      <a:pt x="113" y="57"/>
                    </a:lnTo>
                    <a:lnTo>
                      <a:pt x="115" y="52"/>
                    </a:lnTo>
                    <a:lnTo>
                      <a:pt x="116" y="51"/>
                    </a:lnTo>
                    <a:lnTo>
                      <a:pt x="113" y="49"/>
                    </a:lnTo>
                    <a:lnTo>
                      <a:pt x="113" y="46"/>
                    </a:lnTo>
                    <a:lnTo>
                      <a:pt x="108" y="41"/>
                    </a:lnTo>
                    <a:lnTo>
                      <a:pt x="103" y="41"/>
                    </a:lnTo>
                    <a:lnTo>
                      <a:pt x="102" y="36"/>
                    </a:lnTo>
                    <a:lnTo>
                      <a:pt x="99" y="33"/>
                    </a:lnTo>
                    <a:lnTo>
                      <a:pt x="95" y="28"/>
                    </a:lnTo>
                    <a:lnTo>
                      <a:pt x="94" y="25"/>
                    </a:lnTo>
                    <a:lnTo>
                      <a:pt x="91" y="22"/>
                    </a:lnTo>
                    <a:lnTo>
                      <a:pt x="91" y="17"/>
                    </a:lnTo>
                    <a:lnTo>
                      <a:pt x="87" y="14"/>
                    </a:lnTo>
                    <a:lnTo>
                      <a:pt x="89" y="11"/>
                    </a:lnTo>
                    <a:lnTo>
                      <a:pt x="87" y="8"/>
                    </a:lnTo>
                    <a:lnTo>
                      <a:pt x="83" y="4"/>
                    </a:lnTo>
                    <a:lnTo>
                      <a:pt x="79" y="4"/>
                    </a:lnTo>
                    <a:lnTo>
                      <a:pt x="78" y="3"/>
                    </a:lnTo>
                    <a:lnTo>
                      <a:pt x="75" y="4"/>
                    </a:lnTo>
                    <a:lnTo>
                      <a:pt x="70" y="8"/>
                    </a:lnTo>
                    <a:lnTo>
                      <a:pt x="68" y="3"/>
                    </a:lnTo>
                    <a:lnTo>
                      <a:pt x="65" y="3"/>
                    </a:lnTo>
                    <a:lnTo>
                      <a:pt x="62" y="4"/>
                    </a:lnTo>
                    <a:lnTo>
                      <a:pt x="59" y="0"/>
                    </a:lnTo>
                    <a:lnTo>
                      <a:pt x="56" y="1"/>
                    </a:lnTo>
                    <a:lnTo>
                      <a:pt x="52" y="0"/>
                    </a:lnTo>
                    <a:lnTo>
                      <a:pt x="49" y="0"/>
                    </a:lnTo>
                    <a:lnTo>
                      <a:pt x="49" y="3"/>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1" name="Freeform 768">
                <a:extLst>
                  <a:ext uri="{FF2B5EF4-FFF2-40B4-BE49-F238E27FC236}">
                    <a16:creationId xmlns:a16="http://schemas.microsoft.com/office/drawing/2014/main" id="{5713BB99-9E93-4235-83E3-B503C11C3E53}"/>
                  </a:ext>
                </a:extLst>
              </p:cNvPr>
              <p:cNvSpPr>
                <a:spLocks/>
              </p:cNvSpPr>
              <p:nvPr/>
            </p:nvSpPr>
            <p:spPr bwMode="auto">
              <a:xfrm>
                <a:off x="4970" y="1605"/>
                <a:ext cx="231" cy="146"/>
              </a:xfrm>
              <a:custGeom>
                <a:avLst/>
                <a:gdLst>
                  <a:gd name="T0" fmla="*/ 228 w 231"/>
                  <a:gd name="T1" fmla="*/ 77 h 146"/>
                  <a:gd name="T2" fmla="*/ 230 w 231"/>
                  <a:gd name="T3" fmla="*/ 58 h 146"/>
                  <a:gd name="T4" fmla="*/ 226 w 231"/>
                  <a:gd name="T5" fmla="*/ 48 h 146"/>
                  <a:gd name="T6" fmla="*/ 209 w 231"/>
                  <a:gd name="T7" fmla="*/ 45 h 146"/>
                  <a:gd name="T8" fmla="*/ 193 w 231"/>
                  <a:gd name="T9" fmla="*/ 32 h 146"/>
                  <a:gd name="T10" fmla="*/ 175 w 231"/>
                  <a:gd name="T11" fmla="*/ 36 h 146"/>
                  <a:gd name="T12" fmla="*/ 163 w 231"/>
                  <a:gd name="T13" fmla="*/ 23 h 146"/>
                  <a:gd name="T14" fmla="*/ 150 w 231"/>
                  <a:gd name="T15" fmla="*/ 10 h 146"/>
                  <a:gd name="T16" fmla="*/ 131 w 231"/>
                  <a:gd name="T17" fmla="*/ 4 h 146"/>
                  <a:gd name="T18" fmla="*/ 117 w 231"/>
                  <a:gd name="T19" fmla="*/ 5 h 146"/>
                  <a:gd name="T20" fmla="*/ 104 w 231"/>
                  <a:gd name="T21" fmla="*/ 18 h 146"/>
                  <a:gd name="T22" fmla="*/ 89 w 231"/>
                  <a:gd name="T23" fmla="*/ 16 h 146"/>
                  <a:gd name="T24" fmla="*/ 75 w 231"/>
                  <a:gd name="T25" fmla="*/ 18 h 146"/>
                  <a:gd name="T26" fmla="*/ 64 w 231"/>
                  <a:gd name="T27" fmla="*/ 15 h 146"/>
                  <a:gd name="T28" fmla="*/ 43 w 231"/>
                  <a:gd name="T29" fmla="*/ 12 h 146"/>
                  <a:gd name="T30" fmla="*/ 23 w 231"/>
                  <a:gd name="T31" fmla="*/ 16 h 146"/>
                  <a:gd name="T32" fmla="*/ 16 w 231"/>
                  <a:gd name="T33" fmla="*/ 24 h 146"/>
                  <a:gd name="T34" fmla="*/ 23 w 231"/>
                  <a:gd name="T35" fmla="*/ 37 h 146"/>
                  <a:gd name="T36" fmla="*/ 7 w 231"/>
                  <a:gd name="T37" fmla="*/ 56 h 146"/>
                  <a:gd name="T38" fmla="*/ 2 w 231"/>
                  <a:gd name="T39" fmla="*/ 75 h 146"/>
                  <a:gd name="T40" fmla="*/ 11 w 231"/>
                  <a:gd name="T41" fmla="*/ 83 h 146"/>
                  <a:gd name="T42" fmla="*/ 29 w 231"/>
                  <a:gd name="T43" fmla="*/ 87 h 146"/>
                  <a:gd name="T44" fmla="*/ 42 w 231"/>
                  <a:gd name="T45" fmla="*/ 87 h 146"/>
                  <a:gd name="T46" fmla="*/ 58 w 231"/>
                  <a:gd name="T47" fmla="*/ 77 h 146"/>
                  <a:gd name="T48" fmla="*/ 64 w 231"/>
                  <a:gd name="T49" fmla="*/ 74 h 146"/>
                  <a:gd name="T50" fmla="*/ 78 w 231"/>
                  <a:gd name="T51" fmla="*/ 80 h 146"/>
                  <a:gd name="T52" fmla="*/ 93 w 231"/>
                  <a:gd name="T53" fmla="*/ 85 h 146"/>
                  <a:gd name="T54" fmla="*/ 101 w 231"/>
                  <a:gd name="T55" fmla="*/ 99 h 146"/>
                  <a:gd name="T56" fmla="*/ 105 w 231"/>
                  <a:gd name="T57" fmla="*/ 111 h 146"/>
                  <a:gd name="T58" fmla="*/ 93 w 231"/>
                  <a:gd name="T59" fmla="*/ 115 h 146"/>
                  <a:gd name="T60" fmla="*/ 86 w 231"/>
                  <a:gd name="T61" fmla="*/ 125 h 146"/>
                  <a:gd name="T62" fmla="*/ 97 w 231"/>
                  <a:gd name="T63" fmla="*/ 130 h 146"/>
                  <a:gd name="T64" fmla="*/ 104 w 231"/>
                  <a:gd name="T65" fmla="*/ 126 h 146"/>
                  <a:gd name="T66" fmla="*/ 112 w 231"/>
                  <a:gd name="T67" fmla="*/ 118 h 146"/>
                  <a:gd name="T68" fmla="*/ 118 w 231"/>
                  <a:gd name="T69" fmla="*/ 109 h 146"/>
                  <a:gd name="T70" fmla="*/ 128 w 231"/>
                  <a:gd name="T71" fmla="*/ 107 h 146"/>
                  <a:gd name="T72" fmla="*/ 136 w 231"/>
                  <a:gd name="T73" fmla="*/ 107 h 146"/>
                  <a:gd name="T74" fmla="*/ 128 w 231"/>
                  <a:gd name="T75" fmla="*/ 109 h 146"/>
                  <a:gd name="T76" fmla="*/ 134 w 231"/>
                  <a:gd name="T77" fmla="*/ 112 h 146"/>
                  <a:gd name="T78" fmla="*/ 142 w 231"/>
                  <a:gd name="T79" fmla="*/ 115 h 146"/>
                  <a:gd name="T80" fmla="*/ 153 w 231"/>
                  <a:gd name="T81" fmla="*/ 115 h 146"/>
                  <a:gd name="T82" fmla="*/ 145 w 231"/>
                  <a:gd name="T83" fmla="*/ 126 h 146"/>
                  <a:gd name="T84" fmla="*/ 152 w 231"/>
                  <a:gd name="T85" fmla="*/ 131 h 146"/>
                  <a:gd name="T86" fmla="*/ 156 w 231"/>
                  <a:gd name="T87" fmla="*/ 144 h 146"/>
                  <a:gd name="T88" fmla="*/ 179 w 231"/>
                  <a:gd name="T89" fmla="*/ 134 h 146"/>
                  <a:gd name="T90" fmla="*/ 193 w 231"/>
                  <a:gd name="T91" fmla="*/ 128 h 146"/>
                  <a:gd name="T92" fmla="*/ 187 w 231"/>
                  <a:gd name="T93" fmla="*/ 128 h 146"/>
                  <a:gd name="T94" fmla="*/ 171 w 231"/>
                  <a:gd name="T95" fmla="*/ 122 h 146"/>
                  <a:gd name="T96" fmla="*/ 174 w 231"/>
                  <a:gd name="T97" fmla="*/ 125 h 146"/>
                  <a:gd name="T98" fmla="*/ 171 w 231"/>
                  <a:gd name="T99" fmla="*/ 125 h 146"/>
                  <a:gd name="T100" fmla="*/ 166 w 231"/>
                  <a:gd name="T101" fmla="*/ 123 h 146"/>
                  <a:gd name="T102" fmla="*/ 163 w 231"/>
                  <a:gd name="T103" fmla="*/ 118 h 146"/>
                  <a:gd name="T104" fmla="*/ 158 w 231"/>
                  <a:gd name="T105" fmla="*/ 115 h 146"/>
                  <a:gd name="T106" fmla="*/ 168 w 231"/>
                  <a:gd name="T107" fmla="*/ 114 h 146"/>
                  <a:gd name="T108" fmla="*/ 172 w 231"/>
                  <a:gd name="T109" fmla="*/ 112 h 146"/>
                  <a:gd name="T110" fmla="*/ 177 w 231"/>
                  <a:gd name="T111" fmla="*/ 107 h 146"/>
                  <a:gd name="T112" fmla="*/ 179 w 231"/>
                  <a:gd name="T113" fmla="*/ 107 h 146"/>
                  <a:gd name="T114" fmla="*/ 191 w 231"/>
                  <a:gd name="T115" fmla="*/ 104 h 146"/>
                  <a:gd name="T116" fmla="*/ 203 w 231"/>
                  <a:gd name="T117" fmla="*/ 95 h 146"/>
                  <a:gd name="T118" fmla="*/ 214 w 231"/>
                  <a:gd name="T119" fmla="*/ 95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1" h="146">
                    <a:moveTo>
                      <a:pt x="217" y="87"/>
                    </a:moveTo>
                    <a:lnTo>
                      <a:pt x="220" y="82"/>
                    </a:lnTo>
                    <a:lnTo>
                      <a:pt x="226" y="82"/>
                    </a:lnTo>
                    <a:lnTo>
                      <a:pt x="230" y="80"/>
                    </a:lnTo>
                    <a:lnTo>
                      <a:pt x="228" y="77"/>
                    </a:lnTo>
                    <a:lnTo>
                      <a:pt x="230" y="71"/>
                    </a:lnTo>
                    <a:lnTo>
                      <a:pt x="230" y="67"/>
                    </a:lnTo>
                    <a:lnTo>
                      <a:pt x="226" y="64"/>
                    </a:lnTo>
                    <a:lnTo>
                      <a:pt x="226" y="58"/>
                    </a:lnTo>
                    <a:lnTo>
                      <a:pt x="230" y="58"/>
                    </a:lnTo>
                    <a:lnTo>
                      <a:pt x="231" y="55"/>
                    </a:lnTo>
                    <a:lnTo>
                      <a:pt x="231" y="52"/>
                    </a:lnTo>
                    <a:lnTo>
                      <a:pt x="230" y="50"/>
                    </a:lnTo>
                    <a:lnTo>
                      <a:pt x="228" y="47"/>
                    </a:lnTo>
                    <a:lnTo>
                      <a:pt x="226" y="48"/>
                    </a:lnTo>
                    <a:lnTo>
                      <a:pt x="222" y="48"/>
                    </a:lnTo>
                    <a:lnTo>
                      <a:pt x="219" y="45"/>
                    </a:lnTo>
                    <a:lnTo>
                      <a:pt x="215" y="47"/>
                    </a:lnTo>
                    <a:lnTo>
                      <a:pt x="214" y="45"/>
                    </a:lnTo>
                    <a:lnTo>
                      <a:pt x="209" y="45"/>
                    </a:lnTo>
                    <a:lnTo>
                      <a:pt x="204" y="44"/>
                    </a:lnTo>
                    <a:lnTo>
                      <a:pt x="203" y="45"/>
                    </a:lnTo>
                    <a:lnTo>
                      <a:pt x="201" y="42"/>
                    </a:lnTo>
                    <a:lnTo>
                      <a:pt x="196" y="40"/>
                    </a:lnTo>
                    <a:lnTo>
                      <a:pt x="193" y="32"/>
                    </a:lnTo>
                    <a:lnTo>
                      <a:pt x="191" y="32"/>
                    </a:lnTo>
                    <a:lnTo>
                      <a:pt x="187" y="37"/>
                    </a:lnTo>
                    <a:lnTo>
                      <a:pt x="183" y="36"/>
                    </a:lnTo>
                    <a:lnTo>
                      <a:pt x="180" y="37"/>
                    </a:lnTo>
                    <a:lnTo>
                      <a:pt x="175" y="36"/>
                    </a:lnTo>
                    <a:lnTo>
                      <a:pt x="174" y="37"/>
                    </a:lnTo>
                    <a:lnTo>
                      <a:pt x="168" y="32"/>
                    </a:lnTo>
                    <a:lnTo>
                      <a:pt x="166" y="28"/>
                    </a:lnTo>
                    <a:lnTo>
                      <a:pt x="166" y="23"/>
                    </a:lnTo>
                    <a:lnTo>
                      <a:pt x="163" y="23"/>
                    </a:lnTo>
                    <a:lnTo>
                      <a:pt x="163" y="20"/>
                    </a:lnTo>
                    <a:lnTo>
                      <a:pt x="160" y="18"/>
                    </a:lnTo>
                    <a:lnTo>
                      <a:pt x="152" y="18"/>
                    </a:lnTo>
                    <a:lnTo>
                      <a:pt x="148" y="13"/>
                    </a:lnTo>
                    <a:lnTo>
                      <a:pt x="150" y="10"/>
                    </a:lnTo>
                    <a:lnTo>
                      <a:pt x="147" y="8"/>
                    </a:lnTo>
                    <a:lnTo>
                      <a:pt x="145" y="2"/>
                    </a:lnTo>
                    <a:lnTo>
                      <a:pt x="142" y="0"/>
                    </a:lnTo>
                    <a:lnTo>
                      <a:pt x="139" y="4"/>
                    </a:lnTo>
                    <a:lnTo>
                      <a:pt x="131" y="4"/>
                    </a:lnTo>
                    <a:lnTo>
                      <a:pt x="125" y="0"/>
                    </a:lnTo>
                    <a:lnTo>
                      <a:pt x="121" y="2"/>
                    </a:lnTo>
                    <a:lnTo>
                      <a:pt x="121" y="5"/>
                    </a:lnTo>
                    <a:lnTo>
                      <a:pt x="118" y="7"/>
                    </a:lnTo>
                    <a:lnTo>
                      <a:pt x="117" y="5"/>
                    </a:lnTo>
                    <a:lnTo>
                      <a:pt x="117" y="5"/>
                    </a:lnTo>
                    <a:lnTo>
                      <a:pt x="110" y="7"/>
                    </a:lnTo>
                    <a:lnTo>
                      <a:pt x="105" y="8"/>
                    </a:lnTo>
                    <a:lnTo>
                      <a:pt x="104" y="13"/>
                    </a:lnTo>
                    <a:lnTo>
                      <a:pt x="104" y="18"/>
                    </a:lnTo>
                    <a:lnTo>
                      <a:pt x="101" y="18"/>
                    </a:lnTo>
                    <a:lnTo>
                      <a:pt x="99" y="16"/>
                    </a:lnTo>
                    <a:lnTo>
                      <a:pt x="94" y="18"/>
                    </a:lnTo>
                    <a:lnTo>
                      <a:pt x="93" y="16"/>
                    </a:lnTo>
                    <a:lnTo>
                      <a:pt x="89" y="16"/>
                    </a:lnTo>
                    <a:lnTo>
                      <a:pt x="86" y="20"/>
                    </a:lnTo>
                    <a:lnTo>
                      <a:pt x="85" y="18"/>
                    </a:lnTo>
                    <a:lnTo>
                      <a:pt x="83" y="16"/>
                    </a:lnTo>
                    <a:lnTo>
                      <a:pt x="80" y="15"/>
                    </a:lnTo>
                    <a:lnTo>
                      <a:pt x="75" y="18"/>
                    </a:lnTo>
                    <a:lnTo>
                      <a:pt x="74" y="16"/>
                    </a:lnTo>
                    <a:lnTo>
                      <a:pt x="69" y="16"/>
                    </a:lnTo>
                    <a:lnTo>
                      <a:pt x="67" y="18"/>
                    </a:lnTo>
                    <a:lnTo>
                      <a:pt x="66" y="18"/>
                    </a:lnTo>
                    <a:lnTo>
                      <a:pt x="64" y="15"/>
                    </a:lnTo>
                    <a:lnTo>
                      <a:pt x="59" y="18"/>
                    </a:lnTo>
                    <a:lnTo>
                      <a:pt x="58" y="16"/>
                    </a:lnTo>
                    <a:lnTo>
                      <a:pt x="54" y="15"/>
                    </a:lnTo>
                    <a:lnTo>
                      <a:pt x="46" y="13"/>
                    </a:lnTo>
                    <a:lnTo>
                      <a:pt x="43" y="12"/>
                    </a:lnTo>
                    <a:lnTo>
                      <a:pt x="42" y="12"/>
                    </a:lnTo>
                    <a:lnTo>
                      <a:pt x="38" y="13"/>
                    </a:lnTo>
                    <a:lnTo>
                      <a:pt x="34" y="13"/>
                    </a:lnTo>
                    <a:lnTo>
                      <a:pt x="24" y="15"/>
                    </a:lnTo>
                    <a:lnTo>
                      <a:pt x="23" y="16"/>
                    </a:lnTo>
                    <a:lnTo>
                      <a:pt x="18" y="13"/>
                    </a:lnTo>
                    <a:lnTo>
                      <a:pt x="15" y="15"/>
                    </a:lnTo>
                    <a:lnTo>
                      <a:pt x="15" y="16"/>
                    </a:lnTo>
                    <a:lnTo>
                      <a:pt x="15" y="23"/>
                    </a:lnTo>
                    <a:lnTo>
                      <a:pt x="16" y="24"/>
                    </a:lnTo>
                    <a:lnTo>
                      <a:pt x="18" y="29"/>
                    </a:lnTo>
                    <a:lnTo>
                      <a:pt x="23" y="31"/>
                    </a:lnTo>
                    <a:lnTo>
                      <a:pt x="21" y="32"/>
                    </a:lnTo>
                    <a:lnTo>
                      <a:pt x="21" y="36"/>
                    </a:lnTo>
                    <a:lnTo>
                      <a:pt x="23" y="37"/>
                    </a:lnTo>
                    <a:lnTo>
                      <a:pt x="21" y="40"/>
                    </a:lnTo>
                    <a:lnTo>
                      <a:pt x="19" y="40"/>
                    </a:lnTo>
                    <a:lnTo>
                      <a:pt x="16" y="44"/>
                    </a:lnTo>
                    <a:lnTo>
                      <a:pt x="16" y="47"/>
                    </a:lnTo>
                    <a:lnTo>
                      <a:pt x="7" y="56"/>
                    </a:lnTo>
                    <a:lnTo>
                      <a:pt x="8" y="61"/>
                    </a:lnTo>
                    <a:lnTo>
                      <a:pt x="7" y="64"/>
                    </a:lnTo>
                    <a:lnTo>
                      <a:pt x="5" y="64"/>
                    </a:lnTo>
                    <a:lnTo>
                      <a:pt x="2" y="71"/>
                    </a:lnTo>
                    <a:lnTo>
                      <a:pt x="2" y="75"/>
                    </a:lnTo>
                    <a:lnTo>
                      <a:pt x="0" y="75"/>
                    </a:lnTo>
                    <a:lnTo>
                      <a:pt x="3" y="79"/>
                    </a:lnTo>
                    <a:lnTo>
                      <a:pt x="8" y="82"/>
                    </a:lnTo>
                    <a:lnTo>
                      <a:pt x="8" y="85"/>
                    </a:lnTo>
                    <a:lnTo>
                      <a:pt x="11" y="83"/>
                    </a:lnTo>
                    <a:lnTo>
                      <a:pt x="13" y="82"/>
                    </a:lnTo>
                    <a:lnTo>
                      <a:pt x="16" y="82"/>
                    </a:lnTo>
                    <a:lnTo>
                      <a:pt x="21" y="85"/>
                    </a:lnTo>
                    <a:lnTo>
                      <a:pt x="24" y="85"/>
                    </a:lnTo>
                    <a:lnTo>
                      <a:pt x="29" y="87"/>
                    </a:lnTo>
                    <a:lnTo>
                      <a:pt x="31" y="90"/>
                    </a:lnTo>
                    <a:lnTo>
                      <a:pt x="32" y="91"/>
                    </a:lnTo>
                    <a:lnTo>
                      <a:pt x="37" y="90"/>
                    </a:lnTo>
                    <a:lnTo>
                      <a:pt x="40" y="90"/>
                    </a:lnTo>
                    <a:lnTo>
                      <a:pt x="42" y="87"/>
                    </a:lnTo>
                    <a:lnTo>
                      <a:pt x="51" y="85"/>
                    </a:lnTo>
                    <a:lnTo>
                      <a:pt x="54" y="83"/>
                    </a:lnTo>
                    <a:lnTo>
                      <a:pt x="58" y="82"/>
                    </a:lnTo>
                    <a:lnTo>
                      <a:pt x="58" y="79"/>
                    </a:lnTo>
                    <a:lnTo>
                      <a:pt x="58" y="77"/>
                    </a:lnTo>
                    <a:lnTo>
                      <a:pt x="58" y="74"/>
                    </a:lnTo>
                    <a:lnTo>
                      <a:pt x="59" y="74"/>
                    </a:lnTo>
                    <a:lnTo>
                      <a:pt x="61" y="74"/>
                    </a:lnTo>
                    <a:lnTo>
                      <a:pt x="64" y="75"/>
                    </a:lnTo>
                    <a:lnTo>
                      <a:pt x="64" y="74"/>
                    </a:lnTo>
                    <a:lnTo>
                      <a:pt x="67" y="74"/>
                    </a:lnTo>
                    <a:lnTo>
                      <a:pt x="69" y="72"/>
                    </a:lnTo>
                    <a:lnTo>
                      <a:pt x="70" y="75"/>
                    </a:lnTo>
                    <a:lnTo>
                      <a:pt x="74" y="75"/>
                    </a:lnTo>
                    <a:lnTo>
                      <a:pt x="78" y="80"/>
                    </a:lnTo>
                    <a:lnTo>
                      <a:pt x="83" y="80"/>
                    </a:lnTo>
                    <a:lnTo>
                      <a:pt x="83" y="79"/>
                    </a:lnTo>
                    <a:lnTo>
                      <a:pt x="85" y="79"/>
                    </a:lnTo>
                    <a:lnTo>
                      <a:pt x="89" y="83"/>
                    </a:lnTo>
                    <a:lnTo>
                      <a:pt x="93" y="85"/>
                    </a:lnTo>
                    <a:lnTo>
                      <a:pt x="94" y="90"/>
                    </a:lnTo>
                    <a:lnTo>
                      <a:pt x="94" y="93"/>
                    </a:lnTo>
                    <a:lnTo>
                      <a:pt x="96" y="95"/>
                    </a:lnTo>
                    <a:lnTo>
                      <a:pt x="97" y="96"/>
                    </a:lnTo>
                    <a:lnTo>
                      <a:pt x="101" y="99"/>
                    </a:lnTo>
                    <a:lnTo>
                      <a:pt x="104" y="101"/>
                    </a:lnTo>
                    <a:lnTo>
                      <a:pt x="105" y="104"/>
                    </a:lnTo>
                    <a:lnTo>
                      <a:pt x="104" y="107"/>
                    </a:lnTo>
                    <a:lnTo>
                      <a:pt x="107" y="109"/>
                    </a:lnTo>
                    <a:lnTo>
                      <a:pt x="105" y="111"/>
                    </a:lnTo>
                    <a:lnTo>
                      <a:pt x="102" y="111"/>
                    </a:lnTo>
                    <a:lnTo>
                      <a:pt x="99" y="109"/>
                    </a:lnTo>
                    <a:lnTo>
                      <a:pt x="96" y="111"/>
                    </a:lnTo>
                    <a:lnTo>
                      <a:pt x="93" y="111"/>
                    </a:lnTo>
                    <a:lnTo>
                      <a:pt x="93" y="115"/>
                    </a:lnTo>
                    <a:lnTo>
                      <a:pt x="93" y="118"/>
                    </a:lnTo>
                    <a:lnTo>
                      <a:pt x="91" y="118"/>
                    </a:lnTo>
                    <a:lnTo>
                      <a:pt x="88" y="123"/>
                    </a:lnTo>
                    <a:lnTo>
                      <a:pt x="88" y="126"/>
                    </a:lnTo>
                    <a:lnTo>
                      <a:pt x="86" y="125"/>
                    </a:lnTo>
                    <a:lnTo>
                      <a:pt x="85" y="126"/>
                    </a:lnTo>
                    <a:lnTo>
                      <a:pt x="86" y="131"/>
                    </a:lnTo>
                    <a:lnTo>
                      <a:pt x="89" y="131"/>
                    </a:lnTo>
                    <a:lnTo>
                      <a:pt x="96" y="131"/>
                    </a:lnTo>
                    <a:lnTo>
                      <a:pt x="97" y="130"/>
                    </a:lnTo>
                    <a:lnTo>
                      <a:pt x="102" y="130"/>
                    </a:lnTo>
                    <a:lnTo>
                      <a:pt x="104" y="131"/>
                    </a:lnTo>
                    <a:lnTo>
                      <a:pt x="104" y="131"/>
                    </a:lnTo>
                    <a:lnTo>
                      <a:pt x="105" y="128"/>
                    </a:lnTo>
                    <a:lnTo>
                      <a:pt x="104" y="126"/>
                    </a:lnTo>
                    <a:lnTo>
                      <a:pt x="104" y="125"/>
                    </a:lnTo>
                    <a:lnTo>
                      <a:pt x="104" y="123"/>
                    </a:lnTo>
                    <a:lnTo>
                      <a:pt x="105" y="125"/>
                    </a:lnTo>
                    <a:lnTo>
                      <a:pt x="107" y="125"/>
                    </a:lnTo>
                    <a:lnTo>
                      <a:pt x="112" y="118"/>
                    </a:lnTo>
                    <a:lnTo>
                      <a:pt x="112" y="117"/>
                    </a:lnTo>
                    <a:lnTo>
                      <a:pt x="113" y="117"/>
                    </a:lnTo>
                    <a:lnTo>
                      <a:pt x="117" y="114"/>
                    </a:lnTo>
                    <a:lnTo>
                      <a:pt x="117" y="111"/>
                    </a:lnTo>
                    <a:lnTo>
                      <a:pt x="118" y="109"/>
                    </a:lnTo>
                    <a:lnTo>
                      <a:pt x="121" y="107"/>
                    </a:lnTo>
                    <a:lnTo>
                      <a:pt x="125" y="104"/>
                    </a:lnTo>
                    <a:lnTo>
                      <a:pt x="126" y="106"/>
                    </a:lnTo>
                    <a:lnTo>
                      <a:pt x="126" y="107"/>
                    </a:lnTo>
                    <a:lnTo>
                      <a:pt x="128" y="107"/>
                    </a:lnTo>
                    <a:lnTo>
                      <a:pt x="129" y="106"/>
                    </a:lnTo>
                    <a:lnTo>
                      <a:pt x="131" y="103"/>
                    </a:lnTo>
                    <a:lnTo>
                      <a:pt x="131" y="104"/>
                    </a:lnTo>
                    <a:lnTo>
                      <a:pt x="132" y="106"/>
                    </a:lnTo>
                    <a:lnTo>
                      <a:pt x="136" y="107"/>
                    </a:lnTo>
                    <a:lnTo>
                      <a:pt x="139" y="106"/>
                    </a:lnTo>
                    <a:lnTo>
                      <a:pt x="136" y="107"/>
                    </a:lnTo>
                    <a:lnTo>
                      <a:pt x="134" y="109"/>
                    </a:lnTo>
                    <a:lnTo>
                      <a:pt x="132" y="107"/>
                    </a:lnTo>
                    <a:lnTo>
                      <a:pt x="128" y="109"/>
                    </a:lnTo>
                    <a:lnTo>
                      <a:pt x="125" y="109"/>
                    </a:lnTo>
                    <a:lnTo>
                      <a:pt x="125" y="111"/>
                    </a:lnTo>
                    <a:lnTo>
                      <a:pt x="131" y="111"/>
                    </a:lnTo>
                    <a:lnTo>
                      <a:pt x="134" y="112"/>
                    </a:lnTo>
                    <a:lnTo>
                      <a:pt x="134" y="112"/>
                    </a:lnTo>
                    <a:lnTo>
                      <a:pt x="132" y="114"/>
                    </a:lnTo>
                    <a:lnTo>
                      <a:pt x="134" y="115"/>
                    </a:lnTo>
                    <a:lnTo>
                      <a:pt x="136" y="115"/>
                    </a:lnTo>
                    <a:lnTo>
                      <a:pt x="139" y="117"/>
                    </a:lnTo>
                    <a:lnTo>
                      <a:pt x="142" y="115"/>
                    </a:lnTo>
                    <a:lnTo>
                      <a:pt x="145" y="115"/>
                    </a:lnTo>
                    <a:lnTo>
                      <a:pt x="148" y="117"/>
                    </a:lnTo>
                    <a:lnTo>
                      <a:pt x="150" y="117"/>
                    </a:lnTo>
                    <a:lnTo>
                      <a:pt x="152" y="115"/>
                    </a:lnTo>
                    <a:lnTo>
                      <a:pt x="153" y="115"/>
                    </a:lnTo>
                    <a:lnTo>
                      <a:pt x="153" y="120"/>
                    </a:lnTo>
                    <a:lnTo>
                      <a:pt x="155" y="122"/>
                    </a:lnTo>
                    <a:lnTo>
                      <a:pt x="155" y="122"/>
                    </a:lnTo>
                    <a:lnTo>
                      <a:pt x="150" y="123"/>
                    </a:lnTo>
                    <a:lnTo>
                      <a:pt x="145" y="126"/>
                    </a:lnTo>
                    <a:lnTo>
                      <a:pt x="142" y="130"/>
                    </a:lnTo>
                    <a:lnTo>
                      <a:pt x="145" y="131"/>
                    </a:lnTo>
                    <a:lnTo>
                      <a:pt x="147" y="130"/>
                    </a:lnTo>
                    <a:lnTo>
                      <a:pt x="150" y="131"/>
                    </a:lnTo>
                    <a:lnTo>
                      <a:pt x="152" y="131"/>
                    </a:lnTo>
                    <a:lnTo>
                      <a:pt x="155" y="134"/>
                    </a:lnTo>
                    <a:lnTo>
                      <a:pt x="156" y="136"/>
                    </a:lnTo>
                    <a:lnTo>
                      <a:pt x="155" y="142"/>
                    </a:lnTo>
                    <a:lnTo>
                      <a:pt x="153" y="142"/>
                    </a:lnTo>
                    <a:lnTo>
                      <a:pt x="156" y="144"/>
                    </a:lnTo>
                    <a:lnTo>
                      <a:pt x="161" y="146"/>
                    </a:lnTo>
                    <a:lnTo>
                      <a:pt x="166" y="142"/>
                    </a:lnTo>
                    <a:lnTo>
                      <a:pt x="172" y="138"/>
                    </a:lnTo>
                    <a:lnTo>
                      <a:pt x="177" y="138"/>
                    </a:lnTo>
                    <a:lnTo>
                      <a:pt x="179" y="134"/>
                    </a:lnTo>
                    <a:lnTo>
                      <a:pt x="182" y="133"/>
                    </a:lnTo>
                    <a:lnTo>
                      <a:pt x="188" y="133"/>
                    </a:lnTo>
                    <a:lnTo>
                      <a:pt x="193" y="133"/>
                    </a:lnTo>
                    <a:lnTo>
                      <a:pt x="195" y="131"/>
                    </a:lnTo>
                    <a:lnTo>
                      <a:pt x="193" y="128"/>
                    </a:lnTo>
                    <a:lnTo>
                      <a:pt x="195" y="128"/>
                    </a:lnTo>
                    <a:lnTo>
                      <a:pt x="196" y="125"/>
                    </a:lnTo>
                    <a:lnTo>
                      <a:pt x="191" y="125"/>
                    </a:lnTo>
                    <a:lnTo>
                      <a:pt x="187" y="126"/>
                    </a:lnTo>
                    <a:lnTo>
                      <a:pt x="187" y="128"/>
                    </a:lnTo>
                    <a:lnTo>
                      <a:pt x="183" y="126"/>
                    </a:lnTo>
                    <a:lnTo>
                      <a:pt x="182" y="126"/>
                    </a:lnTo>
                    <a:lnTo>
                      <a:pt x="180" y="130"/>
                    </a:lnTo>
                    <a:lnTo>
                      <a:pt x="179" y="130"/>
                    </a:lnTo>
                    <a:lnTo>
                      <a:pt x="171" y="122"/>
                    </a:lnTo>
                    <a:lnTo>
                      <a:pt x="171" y="118"/>
                    </a:lnTo>
                    <a:lnTo>
                      <a:pt x="168" y="115"/>
                    </a:lnTo>
                    <a:lnTo>
                      <a:pt x="168" y="115"/>
                    </a:lnTo>
                    <a:lnTo>
                      <a:pt x="169" y="118"/>
                    </a:lnTo>
                    <a:lnTo>
                      <a:pt x="174" y="125"/>
                    </a:lnTo>
                    <a:lnTo>
                      <a:pt x="179" y="130"/>
                    </a:lnTo>
                    <a:lnTo>
                      <a:pt x="177" y="130"/>
                    </a:lnTo>
                    <a:lnTo>
                      <a:pt x="174" y="130"/>
                    </a:lnTo>
                    <a:lnTo>
                      <a:pt x="172" y="128"/>
                    </a:lnTo>
                    <a:lnTo>
                      <a:pt x="171" y="125"/>
                    </a:lnTo>
                    <a:lnTo>
                      <a:pt x="169" y="123"/>
                    </a:lnTo>
                    <a:lnTo>
                      <a:pt x="168" y="125"/>
                    </a:lnTo>
                    <a:lnTo>
                      <a:pt x="169" y="123"/>
                    </a:lnTo>
                    <a:lnTo>
                      <a:pt x="168" y="123"/>
                    </a:lnTo>
                    <a:lnTo>
                      <a:pt x="166" y="123"/>
                    </a:lnTo>
                    <a:lnTo>
                      <a:pt x="166" y="123"/>
                    </a:lnTo>
                    <a:lnTo>
                      <a:pt x="168" y="120"/>
                    </a:lnTo>
                    <a:lnTo>
                      <a:pt x="166" y="120"/>
                    </a:lnTo>
                    <a:lnTo>
                      <a:pt x="164" y="120"/>
                    </a:lnTo>
                    <a:lnTo>
                      <a:pt x="163" y="118"/>
                    </a:lnTo>
                    <a:lnTo>
                      <a:pt x="161" y="117"/>
                    </a:lnTo>
                    <a:lnTo>
                      <a:pt x="156" y="117"/>
                    </a:lnTo>
                    <a:lnTo>
                      <a:pt x="155" y="117"/>
                    </a:lnTo>
                    <a:lnTo>
                      <a:pt x="155" y="115"/>
                    </a:lnTo>
                    <a:lnTo>
                      <a:pt x="158" y="115"/>
                    </a:lnTo>
                    <a:lnTo>
                      <a:pt x="160" y="114"/>
                    </a:lnTo>
                    <a:lnTo>
                      <a:pt x="163" y="115"/>
                    </a:lnTo>
                    <a:lnTo>
                      <a:pt x="164" y="115"/>
                    </a:lnTo>
                    <a:lnTo>
                      <a:pt x="166" y="114"/>
                    </a:lnTo>
                    <a:lnTo>
                      <a:pt x="168" y="114"/>
                    </a:lnTo>
                    <a:lnTo>
                      <a:pt x="172" y="109"/>
                    </a:lnTo>
                    <a:lnTo>
                      <a:pt x="172" y="107"/>
                    </a:lnTo>
                    <a:lnTo>
                      <a:pt x="174" y="109"/>
                    </a:lnTo>
                    <a:lnTo>
                      <a:pt x="175" y="109"/>
                    </a:lnTo>
                    <a:lnTo>
                      <a:pt x="172" y="112"/>
                    </a:lnTo>
                    <a:lnTo>
                      <a:pt x="171" y="114"/>
                    </a:lnTo>
                    <a:lnTo>
                      <a:pt x="172" y="115"/>
                    </a:lnTo>
                    <a:lnTo>
                      <a:pt x="174" y="114"/>
                    </a:lnTo>
                    <a:lnTo>
                      <a:pt x="175" y="109"/>
                    </a:lnTo>
                    <a:lnTo>
                      <a:pt x="177" y="107"/>
                    </a:lnTo>
                    <a:lnTo>
                      <a:pt x="175" y="106"/>
                    </a:lnTo>
                    <a:lnTo>
                      <a:pt x="174" y="104"/>
                    </a:lnTo>
                    <a:lnTo>
                      <a:pt x="175" y="104"/>
                    </a:lnTo>
                    <a:lnTo>
                      <a:pt x="177" y="107"/>
                    </a:lnTo>
                    <a:lnTo>
                      <a:pt x="179" y="107"/>
                    </a:lnTo>
                    <a:lnTo>
                      <a:pt x="182" y="106"/>
                    </a:lnTo>
                    <a:lnTo>
                      <a:pt x="187" y="106"/>
                    </a:lnTo>
                    <a:lnTo>
                      <a:pt x="188" y="104"/>
                    </a:lnTo>
                    <a:lnTo>
                      <a:pt x="191" y="104"/>
                    </a:lnTo>
                    <a:lnTo>
                      <a:pt x="191" y="104"/>
                    </a:lnTo>
                    <a:lnTo>
                      <a:pt x="195" y="101"/>
                    </a:lnTo>
                    <a:lnTo>
                      <a:pt x="196" y="99"/>
                    </a:lnTo>
                    <a:lnTo>
                      <a:pt x="199" y="99"/>
                    </a:lnTo>
                    <a:lnTo>
                      <a:pt x="201" y="96"/>
                    </a:lnTo>
                    <a:lnTo>
                      <a:pt x="203" y="95"/>
                    </a:lnTo>
                    <a:lnTo>
                      <a:pt x="206" y="95"/>
                    </a:lnTo>
                    <a:lnTo>
                      <a:pt x="209" y="95"/>
                    </a:lnTo>
                    <a:lnTo>
                      <a:pt x="211" y="95"/>
                    </a:lnTo>
                    <a:lnTo>
                      <a:pt x="212" y="96"/>
                    </a:lnTo>
                    <a:lnTo>
                      <a:pt x="214" y="95"/>
                    </a:lnTo>
                    <a:lnTo>
                      <a:pt x="214" y="95"/>
                    </a:lnTo>
                    <a:lnTo>
                      <a:pt x="215" y="88"/>
                    </a:lnTo>
                    <a:lnTo>
                      <a:pt x="217" y="87"/>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2" name="Freeform 769">
                <a:extLst>
                  <a:ext uri="{FF2B5EF4-FFF2-40B4-BE49-F238E27FC236}">
                    <a16:creationId xmlns:a16="http://schemas.microsoft.com/office/drawing/2014/main" id="{93CC4BD8-9047-4938-AD97-182B51C45389}"/>
                  </a:ext>
                </a:extLst>
              </p:cNvPr>
              <p:cNvSpPr>
                <a:spLocks/>
              </p:cNvSpPr>
              <p:nvPr/>
            </p:nvSpPr>
            <p:spPr bwMode="auto">
              <a:xfrm>
                <a:off x="5028" y="1677"/>
                <a:ext cx="49" cy="54"/>
              </a:xfrm>
              <a:custGeom>
                <a:avLst/>
                <a:gdLst>
                  <a:gd name="T0" fmla="*/ 8 w 49"/>
                  <a:gd name="T1" fmla="*/ 16 h 54"/>
                  <a:gd name="T2" fmla="*/ 14 w 49"/>
                  <a:gd name="T3" fmla="*/ 21 h 54"/>
                  <a:gd name="T4" fmla="*/ 14 w 49"/>
                  <a:gd name="T5" fmla="*/ 24 h 54"/>
                  <a:gd name="T6" fmla="*/ 22 w 49"/>
                  <a:gd name="T7" fmla="*/ 29 h 54"/>
                  <a:gd name="T8" fmla="*/ 22 w 49"/>
                  <a:gd name="T9" fmla="*/ 34 h 54"/>
                  <a:gd name="T10" fmla="*/ 25 w 49"/>
                  <a:gd name="T11" fmla="*/ 37 h 54"/>
                  <a:gd name="T12" fmla="*/ 23 w 49"/>
                  <a:gd name="T13" fmla="*/ 50 h 54"/>
                  <a:gd name="T14" fmla="*/ 27 w 49"/>
                  <a:gd name="T15" fmla="*/ 54 h 54"/>
                  <a:gd name="T16" fmla="*/ 27 w 49"/>
                  <a:gd name="T17" fmla="*/ 54 h 54"/>
                  <a:gd name="T18" fmla="*/ 28 w 49"/>
                  <a:gd name="T19" fmla="*/ 53 h 54"/>
                  <a:gd name="T20" fmla="*/ 30 w 49"/>
                  <a:gd name="T21" fmla="*/ 54 h 54"/>
                  <a:gd name="T22" fmla="*/ 30 w 49"/>
                  <a:gd name="T23" fmla="*/ 51 h 54"/>
                  <a:gd name="T24" fmla="*/ 33 w 49"/>
                  <a:gd name="T25" fmla="*/ 46 h 54"/>
                  <a:gd name="T26" fmla="*/ 35 w 49"/>
                  <a:gd name="T27" fmla="*/ 46 h 54"/>
                  <a:gd name="T28" fmla="*/ 35 w 49"/>
                  <a:gd name="T29" fmla="*/ 43 h 54"/>
                  <a:gd name="T30" fmla="*/ 35 w 49"/>
                  <a:gd name="T31" fmla="*/ 39 h 54"/>
                  <a:gd name="T32" fmla="*/ 38 w 49"/>
                  <a:gd name="T33" fmla="*/ 39 h 54"/>
                  <a:gd name="T34" fmla="*/ 41 w 49"/>
                  <a:gd name="T35" fmla="*/ 37 h 54"/>
                  <a:gd name="T36" fmla="*/ 44 w 49"/>
                  <a:gd name="T37" fmla="*/ 39 h 54"/>
                  <a:gd name="T38" fmla="*/ 47 w 49"/>
                  <a:gd name="T39" fmla="*/ 39 h 54"/>
                  <a:gd name="T40" fmla="*/ 49 w 49"/>
                  <a:gd name="T41" fmla="*/ 37 h 54"/>
                  <a:gd name="T42" fmla="*/ 46 w 49"/>
                  <a:gd name="T43" fmla="*/ 35 h 54"/>
                  <a:gd name="T44" fmla="*/ 47 w 49"/>
                  <a:gd name="T45" fmla="*/ 32 h 54"/>
                  <a:gd name="T46" fmla="*/ 46 w 49"/>
                  <a:gd name="T47" fmla="*/ 29 h 54"/>
                  <a:gd name="T48" fmla="*/ 43 w 49"/>
                  <a:gd name="T49" fmla="*/ 27 h 54"/>
                  <a:gd name="T50" fmla="*/ 39 w 49"/>
                  <a:gd name="T51" fmla="*/ 24 h 54"/>
                  <a:gd name="T52" fmla="*/ 38 w 49"/>
                  <a:gd name="T53" fmla="*/ 23 h 54"/>
                  <a:gd name="T54" fmla="*/ 36 w 49"/>
                  <a:gd name="T55" fmla="*/ 21 h 54"/>
                  <a:gd name="T56" fmla="*/ 36 w 49"/>
                  <a:gd name="T57" fmla="*/ 18 h 54"/>
                  <a:gd name="T58" fmla="*/ 35 w 49"/>
                  <a:gd name="T59" fmla="*/ 13 h 54"/>
                  <a:gd name="T60" fmla="*/ 31 w 49"/>
                  <a:gd name="T61" fmla="*/ 11 h 54"/>
                  <a:gd name="T62" fmla="*/ 27 w 49"/>
                  <a:gd name="T63" fmla="*/ 7 h 54"/>
                  <a:gd name="T64" fmla="*/ 25 w 49"/>
                  <a:gd name="T65" fmla="*/ 7 h 54"/>
                  <a:gd name="T66" fmla="*/ 25 w 49"/>
                  <a:gd name="T67" fmla="*/ 8 h 54"/>
                  <a:gd name="T68" fmla="*/ 20 w 49"/>
                  <a:gd name="T69" fmla="*/ 8 h 54"/>
                  <a:gd name="T70" fmla="*/ 16 w 49"/>
                  <a:gd name="T71" fmla="*/ 3 h 54"/>
                  <a:gd name="T72" fmla="*/ 12 w 49"/>
                  <a:gd name="T73" fmla="*/ 3 h 54"/>
                  <a:gd name="T74" fmla="*/ 11 w 49"/>
                  <a:gd name="T75" fmla="*/ 0 h 54"/>
                  <a:gd name="T76" fmla="*/ 9 w 49"/>
                  <a:gd name="T77" fmla="*/ 2 h 54"/>
                  <a:gd name="T78" fmla="*/ 6 w 49"/>
                  <a:gd name="T79" fmla="*/ 2 h 54"/>
                  <a:gd name="T80" fmla="*/ 6 w 49"/>
                  <a:gd name="T81" fmla="*/ 3 h 54"/>
                  <a:gd name="T82" fmla="*/ 3 w 49"/>
                  <a:gd name="T83" fmla="*/ 2 h 54"/>
                  <a:gd name="T84" fmla="*/ 1 w 49"/>
                  <a:gd name="T85" fmla="*/ 2 h 54"/>
                  <a:gd name="T86" fmla="*/ 0 w 49"/>
                  <a:gd name="T87" fmla="*/ 2 h 54"/>
                  <a:gd name="T88" fmla="*/ 0 w 49"/>
                  <a:gd name="T89" fmla="*/ 5 h 54"/>
                  <a:gd name="T90" fmla="*/ 0 w 49"/>
                  <a:gd name="T91" fmla="*/ 7 h 54"/>
                  <a:gd name="T92" fmla="*/ 0 w 49"/>
                  <a:gd name="T93" fmla="*/ 10 h 54"/>
                  <a:gd name="T94" fmla="*/ 6 w 49"/>
                  <a:gd name="T95" fmla="*/ 10 h 54"/>
                  <a:gd name="T96" fmla="*/ 8 w 49"/>
                  <a:gd name="T97" fmla="*/ 1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9" h="54">
                    <a:moveTo>
                      <a:pt x="8" y="16"/>
                    </a:moveTo>
                    <a:lnTo>
                      <a:pt x="14" y="21"/>
                    </a:lnTo>
                    <a:lnTo>
                      <a:pt x="14" y="24"/>
                    </a:lnTo>
                    <a:lnTo>
                      <a:pt x="22" y="29"/>
                    </a:lnTo>
                    <a:lnTo>
                      <a:pt x="22" y="34"/>
                    </a:lnTo>
                    <a:lnTo>
                      <a:pt x="25" y="37"/>
                    </a:lnTo>
                    <a:lnTo>
                      <a:pt x="23" y="50"/>
                    </a:lnTo>
                    <a:lnTo>
                      <a:pt x="27" y="54"/>
                    </a:lnTo>
                    <a:lnTo>
                      <a:pt x="27" y="54"/>
                    </a:lnTo>
                    <a:lnTo>
                      <a:pt x="28" y="53"/>
                    </a:lnTo>
                    <a:lnTo>
                      <a:pt x="30" y="54"/>
                    </a:lnTo>
                    <a:lnTo>
                      <a:pt x="30" y="51"/>
                    </a:lnTo>
                    <a:lnTo>
                      <a:pt x="33" y="46"/>
                    </a:lnTo>
                    <a:lnTo>
                      <a:pt x="35" y="46"/>
                    </a:lnTo>
                    <a:lnTo>
                      <a:pt x="35" y="43"/>
                    </a:lnTo>
                    <a:lnTo>
                      <a:pt x="35" y="39"/>
                    </a:lnTo>
                    <a:lnTo>
                      <a:pt x="38" y="39"/>
                    </a:lnTo>
                    <a:lnTo>
                      <a:pt x="41" y="37"/>
                    </a:lnTo>
                    <a:lnTo>
                      <a:pt x="44" y="39"/>
                    </a:lnTo>
                    <a:lnTo>
                      <a:pt x="47" y="39"/>
                    </a:lnTo>
                    <a:lnTo>
                      <a:pt x="49" y="37"/>
                    </a:lnTo>
                    <a:lnTo>
                      <a:pt x="46" y="35"/>
                    </a:lnTo>
                    <a:lnTo>
                      <a:pt x="47" y="32"/>
                    </a:lnTo>
                    <a:lnTo>
                      <a:pt x="46" y="29"/>
                    </a:lnTo>
                    <a:lnTo>
                      <a:pt x="43" y="27"/>
                    </a:lnTo>
                    <a:lnTo>
                      <a:pt x="39" y="24"/>
                    </a:lnTo>
                    <a:lnTo>
                      <a:pt x="38" y="23"/>
                    </a:lnTo>
                    <a:lnTo>
                      <a:pt x="36" y="21"/>
                    </a:lnTo>
                    <a:lnTo>
                      <a:pt x="36" y="18"/>
                    </a:lnTo>
                    <a:lnTo>
                      <a:pt x="35" y="13"/>
                    </a:lnTo>
                    <a:lnTo>
                      <a:pt x="31" y="11"/>
                    </a:lnTo>
                    <a:lnTo>
                      <a:pt x="27" y="7"/>
                    </a:lnTo>
                    <a:lnTo>
                      <a:pt x="25" y="7"/>
                    </a:lnTo>
                    <a:lnTo>
                      <a:pt x="25" y="8"/>
                    </a:lnTo>
                    <a:lnTo>
                      <a:pt x="20" y="8"/>
                    </a:lnTo>
                    <a:lnTo>
                      <a:pt x="16" y="3"/>
                    </a:lnTo>
                    <a:lnTo>
                      <a:pt x="12" y="3"/>
                    </a:lnTo>
                    <a:lnTo>
                      <a:pt x="11" y="0"/>
                    </a:lnTo>
                    <a:lnTo>
                      <a:pt x="9" y="2"/>
                    </a:lnTo>
                    <a:lnTo>
                      <a:pt x="6" y="2"/>
                    </a:lnTo>
                    <a:lnTo>
                      <a:pt x="6" y="3"/>
                    </a:lnTo>
                    <a:lnTo>
                      <a:pt x="3" y="2"/>
                    </a:lnTo>
                    <a:lnTo>
                      <a:pt x="1" y="2"/>
                    </a:lnTo>
                    <a:lnTo>
                      <a:pt x="0" y="2"/>
                    </a:lnTo>
                    <a:lnTo>
                      <a:pt x="0" y="5"/>
                    </a:lnTo>
                    <a:lnTo>
                      <a:pt x="0" y="7"/>
                    </a:lnTo>
                    <a:lnTo>
                      <a:pt x="0" y="10"/>
                    </a:lnTo>
                    <a:lnTo>
                      <a:pt x="6" y="10"/>
                    </a:lnTo>
                    <a:lnTo>
                      <a:pt x="8" y="16"/>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3" name="Freeform 770">
                <a:extLst>
                  <a:ext uri="{FF2B5EF4-FFF2-40B4-BE49-F238E27FC236}">
                    <a16:creationId xmlns:a16="http://schemas.microsoft.com/office/drawing/2014/main" id="{62DF7DE5-DD67-4972-806A-C52A3022F21C}"/>
                  </a:ext>
                </a:extLst>
              </p:cNvPr>
              <p:cNvSpPr>
                <a:spLocks/>
              </p:cNvSpPr>
              <p:nvPr/>
            </p:nvSpPr>
            <p:spPr bwMode="auto">
              <a:xfrm>
                <a:off x="4951" y="1687"/>
                <a:ext cx="123" cy="80"/>
              </a:xfrm>
              <a:custGeom>
                <a:avLst/>
                <a:gdLst>
                  <a:gd name="T0" fmla="*/ 115 w 123"/>
                  <a:gd name="T1" fmla="*/ 49 h 80"/>
                  <a:gd name="T2" fmla="*/ 105 w 123"/>
                  <a:gd name="T3" fmla="*/ 49 h 80"/>
                  <a:gd name="T4" fmla="*/ 100 w 123"/>
                  <a:gd name="T5" fmla="*/ 40 h 80"/>
                  <a:gd name="T6" fmla="*/ 99 w 123"/>
                  <a:gd name="T7" fmla="*/ 24 h 80"/>
                  <a:gd name="T8" fmla="*/ 91 w 123"/>
                  <a:gd name="T9" fmla="*/ 14 h 80"/>
                  <a:gd name="T10" fmla="*/ 85 w 123"/>
                  <a:gd name="T11" fmla="*/ 6 h 80"/>
                  <a:gd name="T12" fmla="*/ 73 w 123"/>
                  <a:gd name="T13" fmla="*/ 1 h 80"/>
                  <a:gd name="T14" fmla="*/ 61 w 123"/>
                  <a:gd name="T15" fmla="*/ 5 h 80"/>
                  <a:gd name="T16" fmla="*/ 56 w 123"/>
                  <a:gd name="T17" fmla="*/ 8 h 80"/>
                  <a:gd name="T18" fmla="*/ 50 w 123"/>
                  <a:gd name="T19" fmla="*/ 8 h 80"/>
                  <a:gd name="T20" fmla="*/ 43 w 123"/>
                  <a:gd name="T21" fmla="*/ 3 h 80"/>
                  <a:gd name="T22" fmla="*/ 35 w 123"/>
                  <a:gd name="T23" fmla="*/ 0 h 80"/>
                  <a:gd name="T24" fmla="*/ 30 w 123"/>
                  <a:gd name="T25" fmla="*/ 1 h 80"/>
                  <a:gd name="T26" fmla="*/ 27 w 123"/>
                  <a:gd name="T27" fmla="*/ 3 h 80"/>
                  <a:gd name="T28" fmla="*/ 22 w 123"/>
                  <a:gd name="T29" fmla="*/ 6 h 80"/>
                  <a:gd name="T30" fmla="*/ 18 w 123"/>
                  <a:gd name="T31" fmla="*/ 21 h 80"/>
                  <a:gd name="T32" fmla="*/ 13 w 123"/>
                  <a:gd name="T33" fmla="*/ 32 h 80"/>
                  <a:gd name="T34" fmla="*/ 6 w 123"/>
                  <a:gd name="T35" fmla="*/ 33 h 80"/>
                  <a:gd name="T36" fmla="*/ 2 w 123"/>
                  <a:gd name="T37" fmla="*/ 36 h 80"/>
                  <a:gd name="T38" fmla="*/ 2 w 123"/>
                  <a:gd name="T39" fmla="*/ 40 h 80"/>
                  <a:gd name="T40" fmla="*/ 8 w 123"/>
                  <a:gd name="T41" fmla="*/ 48 h 80"/>
                  <a:gd name="T42" fmla="*/ 11 w 123"/>
                  <a:gd name="T43" fmla="*/ 51 h 80"/>
                  <a:gd name="T44" fmla="*/ 14 w 123"/>
                  <a:gd name="T45" fmla="*/ 57 h 80"/>
                  <a:gd name="T46" fmla="*/ 19 w 123"/>
                  <a:gd name="T47" fmla="*/ 60 h 80"/>
                  <a:gd name="T48" fmla="*/ 24 w 123"/>
                  <a:gd name="T49" fmla="*/ 62 h 80"/>
                  <a:gd name="T50" fmla="*/ 29 w 123"/>
                  <a:gd name="T51" fmla="*/ 60 h 80"/>
                  <a:gd name="T52" fmla="*/ 30 w 123"/>
                  <a:gd name="T53" fmla="*/ 65 h 80"/>
                  <a:gd name="T54" fmla="*/ 32 w 123"/>
                  <a:gd name="T55" fmla="*/ 70 h 80"/>
                  <a:gd name="T56" fmla="*/ 37 w 123"/>
                  <a:gd name="T57" fmla="*/ 72 h 80"/>
                  <a:gd name="T58" fmla="*/ 37 w 123"/>
                  <a:gd name="T59" fmla="*/ 75 h 80"/>
                  <a:gd name="T60" fmla="*/ 42 w 123"/>
                  <a:gd name="T61" fmla="*/ 75 h 80"/>
                  <a:gd name="T62" fmla="*/ 46 w 123"/>
                  <a:gd name="T63" fmla="*/ 78 h 80"/>
                  <a:gd name="T64" fmla="*/ 53 w 123"/>
                  <a:gd name="T65" fmla="*/ 80 h 80"/>
                  <a:gd name="T66" fmla="*/ 59 w 123"/>
                  <a:gd name="T67" fmla="*/ 78 h 80"/>
                  <a:gd name="T68" fmla="*/ 65 w 123"/>
                  <a:gd name="T69" fmla="*/ 78 h 80"/>
                  <a:gd name="T70" fmla="*/ 72 w 123"/>
                  <a:gd name="T71" fmla="*/ 78 h 80"/>
                  <a:gd name="T72" fmla="*/ 78 w 123"/>
                  <a:gd name="T73" fmla="*/ 76 h 80"/>
                  <a:gd name="T74" fmla="*/ 88 w 123"/>
                  <a:gd name="T75" fmla="*/ 70 h 80"/>
                  <a:gd name="T76" fmla="*/ 96 w 123"/>
                  <a:gd name="T77" fmla="*/ 70 h 80"/>
                  <a:gd name="T78" fmla="*/ 100 w 123"/>
                  <a:gd name="T79" fmla="*/ 73 h 80"/>
                  <a:gd name="T80" fmla="*/ 107 w 123"/>
                  <a:gd name="T81" fmla="*/ 75 h 80"/>
                  <a:gd name="T82" fmla="*/ 112 w 123"/>
                  <a:gd name="T83" fmla="*/ 76 h 80"/>
                  <a:gd name="T84" fmla="*/ 112 w 123"/>
                  <a:gd name="T85" fmla="*/ 70 h 80"/>
                  <a:gd name="T86" fmla="*/ 112 w 123"/>
                  <a:gd name="T87" fmla="*/ 64 h 80"/>
                  <a:gd name="T88" fmla="*/ 113 w 123"/>
                  <a:gd name="T89" fmla="*/ 59 h 80"/>
                  <a:gd name="T90" fmla="*/ 121 w 123"/>
                  <a:gd name="T91" fmla="*/ 57 h 80"/>
                  <a:gd name="T92" fmla="*/ 123 w 123"/>
                  <a:gd name="T93" fmla="*/ 52 h 80"/>
                  <a:gd name="T94" fmla="*/ 123 w 123"/>
                  <a:gd name="T95" fmla="*/ 49 h 80"/>
                  <a:gd name="T96" fmla="*/ 116 w 123"/>
                  <a:gd name="T97" fmla="*/ 4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3" h="80">
                    <a:moveTo>
                      <a:pt x="116" y="48"/>
                    </a:moveTo>
                    <a:lnTo>
                      <a:pt x="115" y="49"/>
                    </a:lnTo>
                    <a:lnTo>
                      <a:pt x="108" y="49"/>
                    </a:lnTo>
                    <a:lnTo>
                      <a:pt x="105" y="49"/>
                    </a:lnTo>
                    <a:lnTo>
                      <a:pt x="104" y="44"/>
                    </a:lnTo>
                    <a:lnTo>
                      <a:pt x="100" y="40"/>
                    </a:lnTo>
                    <a:lnTo>
                      <a:pt x="102" y="27"/>
                    </a:lnTo>
                    <a:lnTo>
                      <a:pt x="99" y="24"/>
                    </a:lnTo>
                    <a:lnTo>
                      <a:pt x="99" y="19"/>
                    </a:lnTo>
                    <a:lnTo>
                      <a:pt x="91" y="14"/>
                    </a:lnTo>
                    <a:lnTo>
                      <a:pt x="91" y="11"/>
                    </a:lnTo>
                    <a:lnTo>
                      <a:pt x="85" y="6"/>
                    </a:lnTo>
                    <a:lnTo>
                      <a:pt x="83" y="0"/>
                    </a:lnTo>
                    <a:lnTo>
                      <a:pt x="73" y="1"/>
                    </a:lnTo>
                    <a:lnTo>
                      <a:pt x="70" y="3"/>
                    </a:lnTo>
                    <a:lnTo>
                      <a:pt x="61" y="5"/>
                    </a:lnTo>
                    <a:lnTo>
                      <a:pt x="59" y="8"/>
                    </a:lnTo>
                    <a:lnTo>
                      <a:pt x="56" y="8"/>
                    </a:lnTo>
                    <a:lnTo>
                      <a:pt x="51" y="9"/>
                    </a:lnTo>
                    <a:lnTo>
                      <a:pt x="50" y="8"/>
                    </a:lnTo>
                    <a:lnTo>
                      <a:pt x="48" y="5"/>
                    </a:lnTo>
                    <a:lnTo>
                      <a:pt x="43" y="3"/>
                    </a:lnTo>
                    <a:lnTo>
                      <a:pt x="40" y="3"/>
                    </a:lnTo>
                    <a:lnTo>
                      <a:pt x="35" y="0"/>
                    </a:lnTo>
                    <a:lnTo>
                      <a:pt x="32" y="0"/>
                    </a:lnTo>
                    <a:lnTo>
                      <a:pt x="30" y="1"/>
                    </a:lnTo>
                    <a:lnTo>
                      <a:pt x="27" y="3"/>
                    </a:lnTo>
                    <a:lnTo>
                      <a:pt x="27" y="3"/>
                    </a:lnTo>
                    <a:lnTo>
                      <a:pt x="26" y="6"/>
                    </a:lnTo>
                    <a:lnTo>
                      <a:pt x="22" y="6"/>
                    </a:lnTo>
                    <a:lnTo>
                      <a:pt x="21" y="13"/>
                    </a:lnTo>
                    <a:lnTo>
                      <a:pt x="18" y="21"/>
                    </a:lnTo>
                    <a:lnTo>
                      <a:pt x="13" y="29"/>
                    </a:lnTo>
                    <a:lnTo>
                      <a:pt x="13" y="32"/>
                    </a:lnTo>
                    <a:lnTo>
                      <a:pt x="10" y="33"/>
                    </a:lnTo>
                    <a:lnTo>
                      <a:pt x="6" y="33"/>
                    </a:lnTo>
                    <a:lnTo>
                      <a:pt x="5" y="35"/>
                    </a:lnTo>
                    <a:lnTo>
                      <a:pt x="2" y="36"/>
                    </a:lnTo>
                    <a:lnTo>
                      <a:pt x="0" y="40"/>
                    </a:lnTo>
                    <a:lnTo>
                      <a:pt x="2" y="40"/>
                    </a:lnTo>
                    <a:lnTo>
                      <a:pt x="3" y="41"/>
                    </a:lnTo>
                    <a:lnTo>
                      <a:pt x="8" y="48"/>
                    </a:lnTo>
                    <a:lnTo>
                      <a:pt x="8" y="49"/>
                    </a:lnTo>
                    <a:lnTo>
                      <a:pt x="11" y="51"/>
                    </a:lnTo>
                    <a:lnTo>
                      <a:pt x="16" y="54"/>
                    </a:lnTo>
                    <a:lnTo>
                      <a:pt x="14" y="57"/>
                    </a:lnTo>
                    <a:lnTo>
                      <a:pt x="14" y="59"/>
                    </a:lnTo>
                    <a:lnTo>
                      <a:pt x="19" y="60"/>
                    </a:lnTo>
                    <a:lnTo>
                      <a:pt x="21" y="64"/>
                    </a:lnTo>
                    <a:lnTo>
                      <a:pt x="24" y="62"/>
                    </a:lnTo>
                    <a:lnTo>
                      <a:pt x="26" y="64"/>
                    </a:lnTo>
                    <a:lnTo>
                      <a:pt x="29" y="60"/>
                    </a:lnTo>
                    <a:lnTo>
                      <a:pt x="34" y="62"/>
                    </a:lnTo>
                    <a:lnTo>
                      <a:pt x="30" y="65"/>
                    </a:lnTo>
                    <a:lnTo>
                      <a:pt x="30" y="67"/>
                    </a:lnTo>
                    <a:lnTo>
                      <a:pt x="32" y="70"/>
                    </a:lnTo>
                    <a:lnTo>
                      <a:pt x="35" y="70"/>
                    </a:lnTo>
                    <a:lnTo>
                      <a:pt x="37" y="72"/>
                    </a:lnTo>
                    <a:lnTo>
                      <a:pt x="37" y="73"/>
                    </a:lnTo>
                    <a:lnTo>
                      <a:pt x="37" y="75"/>
                    </a:lnTo>
                    <a:lnTo>
                      <a:pt x="38" y="78"/>
                    </a:lnTo>
                    <a:lnTo>
                      <a:pt x="42" y="75"/>
                    </a:lnTo>
                    <a:lnTo>
                      <a:pt x="45" y="76"/>
                    </a:lnTo>
                    <a:lnTo>
                      <a:pt x="46" y="78"/>
                    </a:lnTo>
                    <a:lnTo>
                      <a:pt x="48" y="76"/>
                    </a:lnTo>
                    <a:lnTo>
                      <a:pt x="53" y="80"/>
                    </a:lnTo>
                    <a:lnTo>
                      <a:pt x="57" y="76"/>
                    </a:lnTo>
                    <a:lnTo>
                      <a:pt x="59" y="78"/>
                    </a:lnTo>
                    <a:lnTo>
                      <a:pt x="62" y="76"/>
                    </a:lnTo>
                    <a:lnTo>
                      <a:pt x="65" y="78"/>
                    </a:lnTo>
                    <a:lnTo>
                      <a:pt x="67" y="78"/>
                    </a:lnTo>
                    <a:lnTo>
                      <a:pt x="72" y="78"/>
                    </a:lnTo>
                    <a:lnTo>
                      <a:pt x="73" y="76"/>
                    </a:lnTo>
                    <a:lnTo>
                      <a:pt x="78" y="76"/>
                    </a:lnTo>
                    <a:lnTo>
                      <a:pt x="78" y="73"/>
                    </a:lnTo>
                    <a:lnTo>
                      <a:pt x="88" y="70"/>
                    </a:lnTo>
                    <a:lnTo>
                      <a:pt x="91" y="70"/>
                    </a:lnTo>
                    <a:lnTo>
                      <a:pt x="96" y="70"/>
                    </a:lnTo>
                    <a:lnTo>
                      <a:pt x="100" y="72"/>
                    </a:lnTo>
                    <a:lnTo>
                      <a:pt x="100" y="73"/>
                    </a:lnTo>
                    <a:lnTo>
                      <a:pt x="104" y="72"/>
                    </a:lnTo>
                    <a:lnTo>
                      <a:pt x="107" y="75"/>
                    </a:lnTo>
                    <a:lnTo>
                      <a:pt x="108" y="75"/>
                    </a:lnTo>
                    <a:lnTo>
                      <a:pt x="112" y="76"/>
                    </a:lnTo>
                    <a:lnTo>
                      <a:pt x="110" y="72"/>
                    </a:lnTo>
                    <a:lnTo>
                      <a:pt x="112" y="70"/>
                    </a:lnTo>
                    <a:lnTo>
                      <a:pt x="112" y="65"/>
                    </a:lnTo>
                    <a:lnTo>
                      <a:pt x="112" y="64"/>
                    </a:lnTo>
                    <a:lnTo>
                      <a:pt x="113" y="62"/>
                    </a:lnTo>
                    <a:lnTo>
                      <a:pt x="113" y="59"/>
                    </a:lnTo>
                    <a:lnTo>
                      <a:pt x="118" y="59"/>
                    </a:lnTo>
                    <a:lnTo>
                      <a:pt x="121" y="57"/>
                    </a:lnTo>
                    <a:lnTo>
                      <a:pt x="123" y="54"/>
                    </a:lnTo>
                    <a:lnTo>
                      <a:pt x="123" y="52"/>
                    </a:lnTo>
                    <a:lnTo>
                      <a:pt x="121" y="51"/>
                    </a:lnTo>
                    <a:lnTo>
                      <a:pt x="123" y="49"/>
                    </a:lnTo>
                    <a:lnTo>
                      <a:pt x="121" y="48"/>
                    </a:lnTo>
                    <a:lnTo>
                      <a:pt x="116" y="48"/>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4" name="Freeform 771">
                <a:extLst>
                  <a:ext uri="{FF2B5EF4-FFF2-40B4-BE49-F238E27FC236}">
                    <a16:creationId xmlns:a16="http://schemas.microsoft.com/office/drawing/2014/main" id="{E2C3F3EF-709E-44F2-9E50-11D5CFFCB0BB}"/>
                  </a:ext>
                </a:extLst>
              </p:cNvPr>
              <p:cNvSpPr>
                <a:spLocks/>
              </p:cNvSpPr>
              <p:nvPr/>
            </p:nvSpPr>
            <p:spPr bwMode="auto">
              <a:xfrm>
                <a:off x="4899" y="1680"/>
                <a:ext cx="79" cy="53"/>
              </a:xfrm>
              <a:custGeom>
                <a:avLst/>
                <a:gdLst>
                  <a:gd name="T0" fmla="*/ 65 w 79"/>
                  <a:gd name="T1" fmla="*/ 2 h 53"/>
                  <a:gd name="T2" fmla="*/ 58 w 79"/>
                  <a:gd name="T3" fmla="*/ 2 h 53"/>
                  <a:gd name="T4" fmla="*/ 55 w 79"/>
                  <a:gd name="T5" fmla="*/ 2 h 53"/>
                  <a:gd name="T6" fmla="*/ 51 w 79"/>
                  <a:gd name="T7" fmla="*/ 2 h 53"/>
                  <a:gd name="T8" fmla="*/ 47 w 79"/>
                  <a:gd name="T9" fmla="*/ 5 h 53"/>
                  <a:gd name="T10" fmla="*/ 46 w 79"/>
                  <a:gd name="T11" fmla="*/ 8 h 53"/>
                  <a:gd name="T12" fmla="*/ 46 w 79"/>
                  <a:gd name="T13" fmla="*/ 10 h 53"/>
                  <a:gd name="T14" fmla="*/ 41 w 79"/>
                  <a:gd name="T15" fmla="*/ 7 h 53"/>
                  <a:gd name="T16" fmla="*/ 36 w 79"/>
                  <a:gd name="T17" fmla="*/ 10 h 53"/>
                  <a:gd name="T18" fmla="*/ 33 w 79"/>
                  <a:gd name="T19" fmla="*/ 12 h 53"/>
                  <a:gd name="T20" fmla="*/ 33 w 79"/>
                  <a:gd name="T21" fmla="*/ 15 h 53"/>
                  <a:gd name="T22" fmla="*/ 25 w 79"/>
                  <a:gd name="T23" fmla="*/ 15 h 53"/>
                  <a:gd name="T24" fmla="*/ 20 w 79"/>
                  <a:gd name="T25" fmla="*/ 16 h 53"/>
                  <a:gd name="T26" fmla="*/ 15 w 79"/>
                  <a:gd name="T27" fmla="*/ 16 h 53"/>
                  <a:gd name="T28" fmla="*/ 6 w 79"/>
                  <a:gd name="T29" fmla="*/ 10 h 53"/>
                  <a:gd name="T30" fmla="*/ 6 w 79"/>
                  <a:gd name="T31" fmla="*/ 12 h 53"/>
                  <a:gd name="T32" fmla="*/ 6 w 79"/>
                  <a:gd name="T33" fmla="*/ 15 h 53"/>
                  <a:gd name="T34" fmla="*/ 6 w 79"/>
                  <a:gd name="T35" fmla="*/ 18 h 53"/>
                  <a:gd name="T36" fmla="*/ 0 w 79"/>
                  <a:gd name="T37" fmla="*/ 18 h 53"/>
                  <a:gd name="T38" fmla="*/ 0 w 79"/>
                  <a:gd name="T39" fmla="*/ 20 h 53"/>
                  <a:gd name="T40" fmla="*/ 1 w 79"/>
                  <a:gd name="T41" fmla="*/ 21 h 53"/>
                  <a:gd name="T42" fmla="*/ 1 w 79"/>
                  <a:gd name="T43" fmla="*/ 24 h 53"/>
                  <a:gd name="T44" fmla="*/ 0 w 79"/>
                  <a:gd name="T45" fmla="*/ 28 h 53"/>
                  <a:gd name="T46" fmla="*/ 1 w 79"/>
                  <a:gd name="T47" fmla="*/ 31 h 53"/>
                  <a:gd name="T48" fmla="*/ 0 w 79"/>
                  <a:gd name="T49" fmla="*/ 32 h 53"/>
                  <a:gd name="T50" fmla="*/ 0 w 79"/>
                  <a:gd name="T51" fmla="*/ 34 h 53"/>
                  <a:gd name="T52" fmla="*/ 3 w 79"/>
                  <a:gd name="T53" fmla="*/ 37 h 53"/>
                  <a:gd name="T54" fmla="*/ 3 w 79"/>
                  <a:gd name="T55" fmla="*/ 42 h 53"/>
                  <a:gd name="T56" fmla="*/ 6 w 79"/>
                  <a:gd name="T57" fmla="*/ 42 h 53"/>
                  <a:gd name="T58" fmla="*/ 11 w 79"/>
                  <a:gd name="T59" fmla="*/ 48 h 53"/>
                  <a:gd name="T60" fmla="*/ 14 w 79"/>
                  <a:gd name="T61" fmla="*/ 48 h 53"/>
                  <a:gd name="T62" fmla="*/ 17 w 79"/>
                  <a:gd name="T63" fmla="*/ 51 h 53"/>
                  <a:gd name="T64" fmla="*/ 23 w 79"/>
                  <a:gd name="T65" fmla="*/ 51 h 53"/>
                  <a:gd name="T66" fmla="*/ 28 w 79"/>
                  <a:gd name="T67" fmla="*/ 53 h 53"/>
                  <a:gd name="T68" fmla="*/ 31 w 79"/>
                  <a:gd name="T69" fmla="*/ 51 h 53"/>
                  <a:gd name="T70" fmla="*/ 33 w 79"/>
                  <a:gd name="T71" fmla="*/ 51 h 53"/>
                  <a:gd name="T72" fmla="*/ 35 w 79"/>
                  <a:gd name="T73" fmla="*/ 50 h 53"/>
                  <a:gd name="T74" fmla="*/ 38 w 79"/>
                  <a:gd name="T75" fmla="*/ 48 h 53"/>
                  <a:gd name="T76" fmla="*/ 41 w 79"/>
                  <a:gd name="T77" fmla="*/ 48 h 53"/>
                  <a:gd name="T78" fmla="*/ 41 w 79"/>
                  <a:gd name="T79" fmla="*/ 47 h 53"/>
                  <a:gd name="T80" fmla="*/ 44 w 79"/>
                  <a:gd name="T81" fmla="*/ 43 h 53"/>
                  <a:gd name="T82" fmla="*/ 47 w 79"/>
                  <a:gd name="T83" fmla="*/ 45 h 53"/>
                  <a:gd name="T84" fmla="*/ 49 w 79"/>
                  <a:gd name="T85" fmla="*/ 45 h 53"/>
                  <a:gd name="T86" fmla="*/ 52 w 79"/>
                  <a:gd name="T87" fmla="*/ 47 h 53"/>
                  <a:gd name="T88" fmla="*/ 54 w 79"/>
                  <a:gd name="T89" fmla="*/ 43 h 53"/>
                  <a:gd name="T90" fmla="*/ 57 w 79"/>
                  <a:gd name="T91" fmla="*/ 42 h 53"/>
                  <a:gd name="T92" fmla="*/ 58 w 79"/>
                  <a:gd name="T93" fmla="*/ 40 h 53"/>
                  <a:gd name="T94" fmla="*/ 62 w 79"/>
                  <a:gd name="T95" fmla="*/ 40 h 53"/>
                  <a:gd name="T96" fmla="*/ 65 w 79"/>
                  <a:gd name="T97" fmla="*/ 39 h 53"/>
                  <a:gd name="T98" fmla="*/ 65 w 79"/>
                  <a:gd name="T99" fmla="*/ 36 h 53"/>
                  <a:gd name="T100" fmla="*/ 70 w 79"/>
                  <a:gd name="T101" fmla="*/ 28 h 53"/>
                  <a:gd name="T102" fmla="*/ 73 w 79"/>
                  <a:gd name="T103" fmla="*/ 20 h 53"/>
                  <a:gd name="T104" fmla="*/ 74 w 79"/>
                  <a:gd name="T105" fmla="*/ 13 h 53"/>
                  <a:gd name="T106" fmla="*/ 78 w 79"/>
                  <a:gd name="T107" fmla="*/ 13 h 53"/>
                  <a:gd name="T108" fmla="*/ 79 w 79"/>
                  <a:gd name="T109" fmla="*/ 10 h 53"/>
                  <a:gd name="T110" fmla="*/ 79 w 79"/>
                  <a:gd name="T111" fmla="*/ 7 h 53"/>
                  <a:gd name="T112" fmla="*/ 74 w 79"/>
                  <a:gd name="T113" fmla="*/ 4 h 53"/>
                  <a:gd name="T114" fmla="*/ 71 w 79"/>
                  <a:gd name="T115" fmla="*/ 0 h 53"/>
                  <a:gd name="T116" fmla="*/ 68 w 79"/>
                  <a:gd name="T117" fmla="*/ 4 h 53"/>
                  <a:gd name="T118" fmla="*/ 65 w 79"/>
                  <a:gd name="T119" fmla="*/ 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9" h="53">
                    <a:moveTo>
                      <a:pt x="65" y="2"/>
                    </a:moveTo>
                    <a:lnTo>
                      <a:pt x="58" y="2"/>
                    </a:lnTo>
                    <a:lnTo>
                      <a:pt x="55" y="2"/>
                    </a:lnTo>
                    <a:lnTo>
                      <a:pt x="51" y="2"/>
                    </a:lnTo>
                    <a:lnTo>
                      <a:pt x="47" y="5"/>
                    </a:lnTo>
                    <a:lnTo>
                      <a:pt x="46" y="8"/>
                    </a:lnTo>
                    <a:lnTo>
                      <a:pt x="46" y="10"/>
                    </a:lnTo>
                    <a:lnTo>
                      <a:pt x="41" y="7"/>
                    </a:lnTo>
                    <a:lnTo>
                      <a:pt x="36" y="10"/>
                    </a:lnTo>
                    <a:lnTo>
                      <a:pt x="33" y="12"/>
                    </a:lnTo>
                    <a:lnTo>
                      <a:pt x="33" y="15"/>
                    </a:lnTo>
                    <a:lnTo>
                      <a:pt x="25" y="15"/>
                    </a:lnTo>
                    <a:lnTo>
                      <a:pt x="20" y="16"/>
                    </a:lnTo>
                    <a:lnTo>
                      <a:pt x="15" y="16"/>
                    </a:lnTo>
                    <a:lnTo>
                      <a:pt x="6" y="10"/>
                    </a:lnTo>
                    <a:lnTo>
                      <a:pt x="6" y="12"/>
                    </a:lnTo>
                    <a:lnTo>
                      <a:pt x="6" y="15"/>
                    </a:lnTo>
                    <a:lnTo>
                      <a:pt x="6" y="18"/>
                    </a:lnTo>
                    <a:lnTo>
                      <a:pt x="0" y="18"/>
                    </a:lnTo>
                    <a:lnTo>
                      <a:pt x="0" y="20"/>
                    </a:lnTo>
                    <a:lnTo>
                      <a:pt x="1" y="21"/>
                    </a:lnTo>
                    <a:lnTo>
                      <a:pt x="1" y="24"/>
                    </a:lnTo>
                    <a:lnTo>
                      <a:pt x="0" y="28"/>
                    </a:lnTo>
                    <a:lnTo>
                      <a:pt x="1" y="31"/>
                    </a:lnTo>
                    <a:lnTo>
                      <a:pt x="0" y="32"/>
                    </a:lnTo>
                    <a:lnTo>
                      <a:pt x="0" y="34"/>
                    </a:lnTo>
                    <a:lnTo>
                      <a:pt x="3" y="37"/>
                    </a:lnTo>
                    <a:lnTo>
                      <a:pt x="3" y="42"/>
                    </a:lnTo>
                    <a:lnTo>
                      <a:pt x="6" y="42"/>
                    </a:lnTo>
                    <a:lnTo>
                      <a:pt x="11" y="48"/>
                    </a:lnTo>
                    <a:lnTo>
                      <a:pt x="14" y="48"/>
                    </a:lnTo>
                    <a:lnTo>
                      <a:pt x="17" y="51"/>
                    </a:lnTo>
                    <a:lnTo>
                      <a:pt x="23" y="51"/>
                    </a:lnTo>
                    <a:lnTo>
                      <a:pt x="28" y="53"/>
                    </a:lnTo>
                    <a:lnTo>
                      <a:pt x="31" y="51"/>
                    </a:lnTo>
                    <a:lnTo>
                      <a:pt x="33" y="51"/>
                    </a:lnTo>
                    <a:lnTo>
                      <a:pt x="35" y="50"/>
                    </a:lnTo>
                    <a:lnTo>
                      <a:pt x="38" y="48"/>
                    </a:lnTo>
                    <a:lnTo>
                      <a:pt x="41" y="48"/>
                    </a:lnTo>
                    <a:lnTo>
                      <a:pt x="41" y="47"/>
                    </a:lnTo>
                    <a:lnTo>
                      <a:pt x="44" y="43"/>
                    </a:lnTo>
                    <a:lnTo>
                      <a:pt x="47" y="45"/>
                    </a:lnTo>
                    <a:lnTo>
                      <a:pt x="49" y="45"/>
                    </a:lnTo>
                    <a:lnTo>
                      <a:pt x="52" y="47"/>
                    </a:lnTo>
                    <a:lnTo>
                      <a:pt x="54" y="43"/>
                    </a:lnTo>
                    <a:lnTo>
                      <a:pt x="57" y="42"/>
                    </a:lnTo>
                    <a:lnTo>
                      <a:pt x="58" y="40"/>
                    </a:lnTo>
                    <a:lnTo>
                      <a:pt x="62" y="40"/>
                    </a:lnTo>
                    <a:lnTo>
                      <a:pt x="65" y="39"/>
                    </a:lnTo>
                    <a:lnTo>
                      <a:pt x="65" y="36"/>
                    </a:lnTo>
                    <a:lnTo>
                      <a:pt x="70" y="28"/>
                    </a:lnTo>
                    <a:lnTo>
                      <a:pt x="73" y="20"/>
                    </a:lnTo>
                    <a:lnTo>
                      <a:pt x="74" y="13"/>
                    </a:lnTo>
                    <a:lnTo>
                      <a:pt x="78" y="13"/>
                    </a:lnTo>
                    <a:lnTo>
                      <a:pt x="79" y="10"/>
                    </a:lnTo>
                    <a:lnTo>
                      <a:pt x="79" y="7"/>
                    </a:lnTo>
                    <a:lnTo>
                      <a:pt x="74" y="4"/>
                    </a:lnTo>
                    <a:lnTo>
                      <a:pt x="71" y="0"/>
                    </a:lnTo>
                    <a:lnTo>
                      <a:pt x="68" y="4"/>
                    </a:lnTo>
                    <a:lnTo>
                      <a:pt x="65" y="2"/>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5" name="Freeform 772">
                <a:extLst>
                  <a:ext uri="{FF2B5EF4-FFF2-40B4-BE49-F238E27FC236}">
                    <a16:creationId xmlns:a16="http://schemas.microsoft.com/office/drawing/2014/main" id="{6D02B484-06DC-440C-B57C-E0BC4F095707}"/>
                  </a:ext>
                </a:extLst>
              </p:cNvPr>
              <p:cNvSpPr>
                <a:spLocks/>
              </p:cNvSpPr>
              <p:nvPr/>
            </p:nvSpPr>
            <p:spPr bwMode="auto">
              <a:xfrm>
                <a:off x="4903" y="1666"/>
                <a:ext cx="72" cy="30"/>
              </a:xfrm>
              <a:custGeom>
                <a:avLst/>
                <a:gdLst>
                  <a:gd name="T0" fmla="*/ 66 w 72"/>
                  <a:gd name="T1" fmla="*/ 0 h 30"/>
                  <a:gd name="T2" fmla="*/ 61 w 72"/>
                  <a:gd name="T3" fmla="*/ 0 h 30"/>
                  <a:gd name="T4" fmla="*/ 58 w 72"/>
                  <a:gd name="T5" fmla="*/ 2 h 30"/>
                  <a:gd name="T6" fmla="*/ 56 w 72"/>
                  <a:gd name="T7" fmla="*/ 0 h 30"/>
                  <a:gd name="T8" fmla="*/ 54 w 72"/>
                  <a:gd name="T9" fmla="*/ 0 h 30"/>
                  <a:gd name="T10" fmla="*/ 53 w 72"/>
                  <a:gd name="T11" fmla="*/ 2 h 30"/>
                  <a:gd name="T12" fmla="*/ 50 w 72"/>
                  <a:gd name="T13" fmla="*/ 0 h 30"/>
                  <a:gd name="T14" fmla="*/ 47 w 72"/>
                  <a:gd name="T15" fmla="*/ 0 h 30"/>
                  <a:gd name="T16" fmla="*/ 45 w 72"/>
                  <a:gd name="T17" fmla="*/ 0 h 30"/>
                  <a:gd name="T18" fmla="*/ 42 w 72"/>
                  <a:gd name="T19" fmla="*/ 2 h 30"/>
                  <a:gd name="T20" fmla="*/ 40 w 72"/>
                  <a:gd name="T21" fmla="*/ 3 h 30"/>
                  <a:gd name="T22" fmla="*/ 39 w 72"/>
                  <a:gd name="T23" fmla="*/ 3 h 30"/>
                  <a:gd name="T24" fmla="*/ 37 w 72"/>
                  <a:gd name="T25" fmla="*/ 3 h 30"/>
                  <a:gd name="T26" fmla="*/ 37 w 72"/>
                  <a:gd name="T27" fmla="*/ 3 h 30"/>
                  <a:gd name="T28" fmla="*/ 31 w 72"/>
                  <a:gd name="T29" fmla="*/ 3 h 30"/>
                  <a:gd name="T30" fmla="*/ 27 w 72"/>
                  <a:gd name="T31" fmla="*/ 6 h 30"/>
                  <a:gd name="T32" fmla="*/ 24 w 72"/>
                  <a:gd name="T33" fmla="*/ 6 h 30"/>
                  <a:gd name="T34" fmla="*/ 21 w 72"/>
                  <a:gd name="T35" fmla="*/ 10 h 30"/>
                  <a:gd name="T36" fmla="*/ 15 w 72"/>
                  <a:gd name="T37" fmla="*/ 11 h 30"/>
                  <a:gd name="T38" fmla="*/ 10 w 72"/>
                  <a:gd name="T39" fmla="*/ 13 h 30"/>
                  <a:gd name="T40" fmla="*/ 8 w 72"/>
                  <a:gd name="T41" fmla="*/ 11 h 30"/>
                  <a:gd name="T42" fmla="*/ 5 w 72"/>
                  <a:gd name="T43" fmla="*/ 11 h 30"/>
                  <a:gd name="T44" fmla="*/ 2 w 72"/>
                  <a:gd name="T45" fmla="*/ 14 h 30"/>
                  <a:gd name="T46" fmla="*/ 2 w 72"/>
                  <a:gd name="T47" fmla="*/ 14 h 30"/>
                  <a:gd name="T48" fmla="*/ 0 w 72"/>
                  <a:gd name="T49" fmla="*/ 18 h 30"/>
                  <a:gd name="T50" fmla="*/ 2 w 72"/>
                  <a:gd name="T51" fmla="*/ 24 h 30"/>
                  <a:gd name="T52" fmla="*/ 11 w 72"/>
                  <a:gd name="T53" fmla="*/ 30 h 30"/>
                  <a:gd name="T54" fmla="*/ 16 w 72"/>
                  <a:gd name="T55" fmla="*/ 30 h 30"/>
                  <a:gd name="T56" fmla="*/ 21 w 72"/>
                  <a:gd name="T57" fmla="*/ 29 h 30"/>
                  <a:gd name="T58" fmla="*/ 29 w 72"/>
                  <a:gd name="T59" fmla="*/ 29 h 30"/>
                  <a:gd name="T60" fmla="*/ 29 w 72"/>
                  <a:gd name="T61" fmla="*/ 26 h 30"/>
                  <a:gd name="T62" fmla="*/ 32 w 72"/>
                  <a:gd name="T63" fmla="*/ 24 h 30"/>
                  <a:gd name="T64" fmla="*/ 37 w 72"/>
                  <a:gd name="T65" fmla="*/ 21 h 30"/>
                  <a:gd name="T66" fmla="*/ 42 w 72"/>
                  <a:gd name="T67" fmla="*/ 24 h 30"/>
                  <a:gd name="T68" fmla="*/ 42 w 72"/>
                  <a:gd name="T69" fmla="*/ 22 h 30"/>
                  <a:gd name="T70" fmla="*/ 43 w 72"/>
                  <a:gd name="T71" fmla="*/ 19 h 30"/>
                  <a:gd name="T72" fmla="*/ 47 w 72"/>
                  <a:gd name="T73" fmla="*/ 16 h 30"/>
                  <a:gd name="T74" fmla="*/ 51 w 72"/>
                  <a:gd name="T75" fmla="*/ 16 h 30"/>
                  <a:gd name="T76" fmla="*/ 54 w 72"/>
                  <a:gd name="T77" fmla="*/ 16 h 30"/>
                  <a:gd name="T78" fmla="*/ 61 w 72"/>
                  <a:gd name="T79" fmla="*/ 16 h 30"/>
                  <a:gd name="T80" fmla="*/ 64 w 72"/>
                  <a:gd name="T81" fmla="*/ 18 h 30"/>
                  <a:gd name="T82" fmla="*/ 69 w 72"/>
                  <a:gd name="T83" fmla="*/ 14 h 30"/>
                  <a:gd name="T84" fmla="*/ 69 w 72"/>
                  <a:gd name="T85" fmla="*/ 10 h 30"/>
                  <a:gd name="T86" fmla="*/ 72 w 72"/>
                  <a:gd name="T87" fmla="*/ 3 h 30"/>
                  <a:gd name="T88" fmla="*/ 72 w 72"/>
                  <a:gd name="T89" fmla="*/ 3 h 30"/>
                  <a:gd name="T90" fmla="*/ 66 w 72"/>
                  <a:gd name="T9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2" h="30">
                    <a:moveTo>
                      <a:pt x="66" y="0"/>
                    </a:moveTo>
                    <a:lnTo>
                      <a:pt x="61" y="0"/>
                    </a:lnTo>
                    <a:lnTo>
                      <a:pt x="58" y="2"/>
                    </a:lnTo>
                    <a:lnTo>
                      <a:pt x="56" y="0"/>
                    </a:lnTo>
                    <a:lnTo>
                      <a:pt x="54" y="0"/>
                    </a:lnTo>
                    <a:lnTo>
                      <a:pt x="53" y="2"/>
                    </a:lnTo>
                    <a:lnTo>
                      <a:pt x="50" y="0"/>
                    </a:lnTo>
                    <a:lnTo>
                      <a:pt x="47" y="0"/>
                    </a:lnTo>
                    <a:lnTo>
                      <a:pt x="45" y="0"/>
                    </a:lnTo>
                    <a:lnTo>
                      <a:pt x="42" y="2"/>
                    </a:lnTo>
                    <a:lnTo>
                      <a:pt x="40" y="3"/>
                    </a:lnTo>
                    <a:lnTo>
                      <a:pt x="39" y="3"/>
                    </a:lnTo>
                    <a:lnTo>
                      <a:pt x="37" y="3"/>
                    </a:lnTo>
                    <a:lnTo>
                      <a:pt x="37" y="3"/>
                    </a:lnTo>
                    <a:lnTo>
                      <a:pt x="31" y="3"/>
                    </a:lnTo>
                    <a:lnTo>
                      <a:pt x="27" y="6"/>
                    </a:lnTo>
                    <a:lnTo>
                      <a:pt x="24" y="6"/>
                    </a:lnTo>
                    <a:lnTo>
                      <a:pt x="21" y="10"/>
                    </a:lnTo>
                    <a:lnTo>
                      <a:pt x="15" y="11"/>
                    </a:lnTo>
                    <a:lnTo>
                      <a:pt x="10" y="13"/>
                    </a:lnTo>
                    <a:lnTo>
                      <a:pt x="8" y="11"/>
                    </a:lnTo>
                    <a:lnTo>
                      <a:pt x="5" y="11"/>
                    </a:lnTo>
                    <a:lnTo>
                      <a:pt x="2" y="14"/>
                    </a:lnTo>
                    <a:lnTo>
                      <a:pt x="2" y="14"/>
                    </a:lnTo>
                    <a:lnTo>
                      <a:pt x="0" y="18"/>
                    </a:lnTo>
                    <a:lnTo>
                      <a:pt x="2" y="24"/>
                    </a:lnTo>
                    <a:lnTo>
                      <a:pt x="11" y="30"/>
                    </a:lnTo>
                    <a:lnTo>
                      <a:pt x="16" y="30"/>
                    </a:lnTo>
                    <a:lnTo>
                      <a:pt x="21" y="29"/>
                    </a:lnTo>
                    <a:lnTo>
                      <a:pt x="29" y="29"/>
                    </a:lnTo>
                    <a:lnTo>
                      <a:pt x="29" y="26"/>
                    </a:lnTo>
                    <a:lnTo>
                      <a:pt x="32" y="24"/>
                    </a:lnTo>
                    <a:lnTo>
                      <a:pt x="37" y="21"/>
                    </a:lnTo>
                    <a:lnTo>
                      <a:pt x="42" y="24"/>
                    </a:lnTo>
                    <a:lnTo>
                      <a:pt x="42" y="22"/>
                    </a:lnTo>
                    <a:lnTo>
                      <a:pt x="43" y="19"/>
                    </a:lnTo>
                    <a:lnTo>
                      <a:pt x="47" y="16"/>
                    </a:lnTo>
                    <a:lnTo>
                      <a:pt x="51" y="16"/>
                    </a:lnTo>
                    <a:lnTo>
                      <a:pt x="54" y="16"/>
                    </a:lnTo>
                    <a:lnTo>
                      <a:pt x="61" y="16"/>
                    </a:lnTo>
                    <a:lnTo>
                      <a:pt x="64" y="18"/>
                    </a:lnTo>
                    <a:lnTo>
                      <a:pt x="69" y="14"/>
                    </a:lnTo>
                    <a:lnTo>
                      <a:pt x="69" y="10"/>
                    </a:lnTo>
                    <a:lnTo>
                      <a:pt x="72" y="3"/>
                    </a:lnTo>
                    <a:lnTo>
                      <a:pt x="72" y="3"/>
                    </a:lnTo>
                    <a:lnTo>
                      <a:pt x="66"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6" name="Freeform 773">
                <a:extLst>
                  <a:ext uri="{FF2B5EF4-FFF2-40B4-BE49-F238E27FC236}">
                    <a16:creationId xmlns:a16="http://schemas.microsoft.com/office/drawing/2014/main" id="{4B7D66D4-0B35-45BF-8A57-C96D96985DF9}"/>
                  </a:ext>
                </a:extLst>
              </p:cNvPr>
              <p:cNvSpPr>
                <a:spLocks/>
              </p:cNvSpPr>
              <p:nvPr/>
            </p:nvSpPr>
            <p:spPr bwMode="auto">
              <a:xfrm>
                <a:off x="4981" y="1757"/>
                <a:ext cx="82" cy="51"/>
              </a:xfrm>
              <a:custGeom>
                <a:avLst/>
                <a:gdLst>
                  <a:gd name="T0" fmla="*/ 74 w 82"/>
                  <a:gd name="T1" fmla="*/ 2 h 51"/>
                  <a:gd name="T2" fmla="*/ 70 w 82"/>
                  <a:gd name="T3" fmla="*/ 2 h 51"/>
                  <a:gd name="T4" fmla="*/ 61 w 82"/>
                  <a:gd name="T5" fmla="*/ 0 h 51"/>
                  <a:gd name="T6" fmla="*/ 48 w 82"/>
                  <a:gd name="T7" fmla="*/ 3 h 51"/>
                  <a:gd name="T8" fmla="*/ 43 w 82"/>
                  <a:gd name="T9" fmla="*/ 6 h 51"/>
                  <a:gd name="T10" fmla="*/ 37 w 82"/>
                  <a:gd name="T11" fmla="*/ 8 h 51"/>
                  <a:gd name="T12" fmla="*/ 32 w 82"/>
                  <a:gd name="T13" fmla="*/ 6 h 51"/>
                  <a:gd name="T14" fmla="*/ 27 w 82"/>
                  <a:gd name="T15" fmla="*/ 6 h 51"/>
                  <a:gd name="T16" fmla="*/ 18 w 82"/>
                  <a:gd name="T17" fmla="*/ 6 h 51"/>
                  <a:gd name="T18" fmla="*/ 15 w 82"/>
                  <a:gd name="T19" fmla="*/ 6 h 51"/>
                  <a:gd name="T20" fmla="*/ 8 w 82"/>
                  <a:gd name="T21" fmla="*/ 8 h 51"/>
                  <a:gd name="T22" fmla="*/ 7 w 82"/>
                  <a:gd name="T23" fmla="*/ 3 h 51"/>
                  <a:gd name="T24" fmla="*/ 5 w 82"/>
                  <a:gd name="T25" fmla="*/ 0 h 51"/>
                  <a:gd name="T26" fmla="*/ 2 w 82"/>
                  <a:gd name="T27" fmla="*/ 3 h 51"/>
                  <a:gd name="T28" fmla="*/ 2 w 82"/>
                  <a:gd name="T29" fmla="*/ 10 h 51"/>
                  <a:gd name="T30" fmla="*/ 8 w 82"/>
                  <a:gd name="T31" fmla="*/ 18 h 51"/>
                  <a:gd name="T32" fmla="*/ 2 w 82"/>
                  <a:gd name="T33" fmla="*/ 25 h 51"/>
                  <a:gd name="T34" fmla="*/ 4 w 82"/>
                  <a:gd name="T35" fmla="*/ 30 h 51"/>
                  <a:gd name="T36" fmla="*/ 4 w 82"/>
                  <a:gd name="T37" fmla="*/ 33 h 51"/>
                  <a:gd name="T38" fmla="*/ 12 w 82"/>
                  <a:gd name="T39" fmla="*/ 45 h 51"/>
                  <a:gd name="T40" fmla="*/ 13 w 82"/>
                  <a:gd name="T41" fmla="*/ 51 h 51"/>
                  <a:gd name="T42" fmla="*/ 15 w 82"/>
                  <a:gd name="T43" fmla="*/ 51 h 51"/>
                  <a:gd name="T44" fmla="*/ 23 w 82"/>
                  <a:gd name="T45" fmla="*/ 49 h 51"/>
                  <a:gd name="T46" fmla="*/ 29 w 82"/>
                  <a:gd name="T47" fmla="*/ 48 h 51"/>
                  <a:gd name="T48" fmla="*/ 32 w 82"/>
                  <a:gd name="T49" fmla="*/ 51 h 51"/>
                  <a:gd name="T50" fmla="*/ 37 w 82"/>
                  <a:gd name="T51" fmla="*/ 49 h 51"/>
                  <a:gd name="T52" fmla="*/ 43 w 82"/>
                  <a:gd name="T53" fmla="*/ 51 h 51"/>
                  <a:gd name="T54" fmla="*/ 51 w 82"/>
                  <a:gd name="T55" fmla="*/ 49 h 51"/>
                  <a:gd name="T56" fmla="*/ 51 w 82"/>
                  <a:gd name="T57" fmla="*/ 46 h 51"/>
                  <a:gd name="T58" fmla="*/ 56 w 82"/>
                  <a:gd name="T59" fmla="*/ 40 h 51"/>
                  <a:gd name="T60" fmla="*/ 58 w 82"/>
                  <a:gd name="T61" fmla="*/ 40 h 51"/>
                  <a:gd name="T62" fmla="*/ 63 w 82"/>
                  <a:gd name="T63" fmla="*/ 37 h 51"/>
                  <a:gd name="T64" fmla="*/ 67 w 82"/>
                  <a:gd name="T65" fmla="*/ 35 h 51"/>
                  <a:gd name="T66" fmla="*/ 74 w 82"/>
                  <a:gd name="T67" fmla="*/ 37 h 51"/>
                  <a:gd name="T68" fmla="*/ 77 w 82"/>
                  <a:gd name="T69" fmla="*/ 38 h 51"/>
                  <a:gd name="T70" fmla="*/ 72 w 82"/>
                  <a:gd name="T71" fmla="*/ 30 h 51"/>
                  <a:gd name="T72" fmla="*/ 69 w 82"/>
                  <a:gd name="T73" fmla="*/ 29 h 51"/>
                  <a:gd name="T74" fmla="*/ 74 w 82"/>
                  <a:gd name="T75" fmla="*/ 22 h 51"/>
                  <a:gd name="T76" fmla="*/ 77 w 82"/>
                  <a:gd name="T77" fmla="*/ 13 h 51"/>
                  <a:gd name="T78" fmla="*/ 82 w 82"/>
                  <a:gd name="T79" fmla="*/ 11 h 51"/>
                  <a:gd name="T80" fmla="*/ 82 w 82"/>
                  <a:gd name="T81" fmla="*/ 6 h 51"/>
                  <a:gd name="T82" fmla="*/ 77 w 82"/>
                  <a:gd name="T83" fmla="*/ 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2" h="51">
                    <a:moveTo>
                      <a:pt x="77" y="5"/>
                    </a:moveTo>
                    <a:lnTo>
                      <a:pt x="74" y="2"/>
                    </a:lnTo>
                    <a:lnTo>
                      <a:pt x="70" y="3"/>
                    </a:lnTo>
                    <a:lnTo>
                      <a:pt x="70" y="2"/>
                    </a:lnTo>
                    <a:lnTo>
                      <a:pt x="66" y="0"/>
                    </a:lnTo>
                    <a:lnTo>
                      <a:pt x="61" y="0"/>
                    </a:lnTo>
                    <a:lnTo>
                      <a:pt x="58" y="0"/>
                    </a:lnTo>
                    <a:lnTo>
                      <a:pt x="48" y="3"/>
                    </a:lnTo>
                    <a:lnTo>
                      <a:pt x="48" y="6"/>
                    </a:lnTo>
                    <a:lnTo>
                      <a:pt x="43" y="6"/>
                    </a:lnTo>
                    <a:lnTo>
                      <a:pt x="42" y="8"/>
                    </a:lnTo>
                    <a:lnTo>
                      <a:pt x="37" y="8"/>
                    </a:lnTo>
                    <a:lnTo>
                      <a:pt x="35" y="8"/>
                    </a:lnTo>
                    <a:lnTo>
                      <a:pt x="32" y="6"/>
                    </a:lnTo>
                    <a:lnTo>
                      <a:pt x="29" y="8"/>
                    </a:lnTo>
                    <a:lnTo>
                      <a:pt x="27" y="6"/>
                    </a:lnTo>
                    <a:lnTo>
                      <a:pt x="23" y="10"/>
                    </a:lnTo>
                    <a:lnTo>
                      <a:pt x="18" y="6"/>
                    </a:lnTo>
                    <a:lnTo>
                      <a:pt x="16" y="8"/>
                    </a:lnTo>
                    <a:lnTo>
                      <a:pt x="15" y="6"/>
                    </a:lnTo>
                    <a:lnTo>
                      <a:pt x="12" y="5"/>
                    </a:lnTo>
                    <a:lnTo>
                      <a:pt x="8" y="8"/>
                    </a:lnTo>
                    <a:lnTo>
                      <a:pt x="7" y="5"/>
                    </a:lnTo>
                    <a:lnTo>
                      <a:pt x="7" y="3"/>
                    </a:lnTo>
                    <a:lnTo>
                      <a:pt x="7" y="2"/>
                    </a:lnTo>
                    <a:lnTo>
                      <a:pt x="5" y="0"/>
                    </a:lnTo>
                    <a:lnTo>
                      <a:pt x="2" y="0"/>
                    </a:lnTo>
                    <a:lnTo>
                      <a:pt x="2" y="3"/>
                    </a:lnTo>
                    <a:lnTo>
                      <a:pt x="0" y="5"/>
                    </a:lnTo>
                    <a:lnTo>
                      <a:pt x="2" y="10"/>
                    </a:lnTo>
                    <a:lnTo>
                      <a:pt x="5" y="14"/>
                    </a:lnTo>
                    <a:lnTo>
                      <a:pt x="8" y="18"/>
                    </a:lnTo>
                    <a:lnTo>
                      <a:pt x="7" y="21"/>
                    </a:lnTo>
                    <a:lnTo>
                      <a:pt x="2" y="25"/>
                    </a:lnTo>
                    <a:lnTo>
                      <a:pt x="2" y="27"/>
                    </a:lnTo>
                    <a:lnTo>
                      <a:pt x="4" y="30"/>
                    </a:lnTo>
                    <a:lnTo>
                      <a:pt x="4" y="33"/>
                    </a:lnTo>
                    <a:lnTo>
                      <a:pt x="4" y="33"/>
                    </a:lnTo>
                    <a:lnTo>
                      <a:pt x="8" y="38"/>
                    </a:lnTo>
                    <a:lnTo>
                      <a:pt x="12" y="45"/>
                    </a:lnTo>
                    <a:lnTo>
                      <a:pt x="13" y="48"/>
                    </a:lnTo>
                    <a:lnTo>
                      <a:pt x="13" y="51"/>
                    </a:lnTo>
                    <a:lnTo>
                      <a:pt x="13" y="51"/>
                    </a:lnTo>
                    <a:lnTo>
                      <a:pt x="15" y="51"/>
                    </a:lnTo>
                    <a:lnTo>
                      <a:pt x="20" y="51"/>
                    </a:lnTo>
                    <a:lnTo>
                      <a:pt x="23" y="49"/>
                    </a:lnTo>
                    <a:lnTo>
                      <a:pt x="26" y="48"/>
                    </a:lnTo>
                    <a:lnTo>
                      <a:pt x="29" y="48"/>
                    </a:lnTo>
                    <a:lnTo>
                      <a:pt x="32" y="48"/>
                    </a:lnTo>
                    <a:lnTo>
                      <a:pt x="32" y="51"/>
                    </a:lnTo>
                    <a:lnTo>
                      <a:pt x="35" y="51"/>
                    </a:lnTo>
                    <a:lnTo>
                      <a:pt x="37" y="49"/>
                    </a:lnTo>
                    <a:lnTo>
                      <a:pt x="40" y="49"/>
                    </a:lnTo>
                    <a:lnTo>
                      <a:pt x="43" y="51"/>
                    </a:lnTo>
                    <a:lnTo>
                      <a:pt x="45" y="49"/>
                    </a:lnTo>
                    <a:lnTo>
                      <a:pt x="51" y="49"/>
                    </a:lnTo>
                    <a:lnTo>
                      <a:pt x="53" y="48"/>
                    </a:lnTo>
                    <a:lnTo>
                      <a:pt x="51" y="46"/>
                    </a:lnTo>
                    <a:lnTo>
                      <a:pt x="53" y="43"/>
                    </a:lnTo>
                    <a:lnTo>
                      <a:pt x="56" y="40"/>
                    </a:lnTo>
                    <a:lnTo>
                      <a:pt x="58" y="40"/>
                    </a:lnTo>
                    <a:lnTo>
                      <a:pt x="58" y="40"/>
                    </a:lnTo>
                    <a:lnTo>
                      <a:pt x="59" y="38"/>
                    </a:lnTo>
                    <a:lnTo>
                      <a:pt x="63" y="37"/>
                    </a:lnTo>
                    <a:lnTo>
                      <a:pt x="64" y="35"/>
                    </a:lnTo>
                    <a:lnTo>
                      <a:pt x="67" y="35"/>
                    </a:lnTo>
                    <a:lnTo>
                      <a:pt x="72" y="38"/>
                    </a:lnTo>
                    <a:lnTo>
                      <a:pt x="74" y="37"/>
                    </a:lnTo>
                    <a:lnTo>
                      <a:pt x="77" y="38"/>
                    </a:lnTo>
                    <a:lnTo>
                      <a:pt x="77" y="38"/>
                    </a:lnTo>
                    <a:lnTo>
                      <a:pt x="74" y="33"/>
                    </a:lnTo>
                    <a:lnTo>
                      <a:pt x="72" y="30"/>
                    </a:lnTo>
                    <a:lnTo>
                      <a:pt x="69" y="30"/>
                    </a:lnTo>
                    <a:lnTo>
                      <a:pt x="69" y="29"/>
                    </a:lnTo>
                    <a:lnTo>
                      <a:pt x="72" y="25"/>
                    </a:lnTo>
                    <a:lnTo>
                      <a:pt x="74" y="22"/>
                    </a:lnTo>
                    <a:lnTo>
                      <a:pt x="74" y="16"/>
                    </a:lnTo>
                    <a:lnTo>
                      <a:pt x="77" y="13"/>
                    </a:lnTo>
                    <a:lnTo>
                      <a:pt x="80" y="13"/>
                    </a:lnTo>
                    <a:lnTo>
                      <a:pt x="82" y="11"/>
                    </a:lnTo>
                    <a:lnTo>
                      <a:pt x="82" y="6"/>
                    </a:lnTo>
                    <a:lnTo>
                      <a:pt x="82" y="6"/>
                    </a:lnTo>
                    <a:lnTo>
                      <a:pt x="78" y="5"/>
                    </a:lnTo>
                    <a:lnTo>
                      <a:pt x="77" y="5"/>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7" name="Freeform 774">
                <a:extLst>
                  <a:ext uri="{FF2B5EF4-FFF2-40B4-BE49-F238E27FC236}">
                    <a16:creationId xmlns:a16="http://schemas.microsoft.com/office/drawing/2014/main" id="{F2031376-1DD1-4A8F-81D7-C95A8F5BDD4A}"/>
                  </a:ext>
                </a:extLst>
              </p:cNvPr>
              <p:cNvSpPr>
                <a:spLocks/>
              </p:cNvSpPr>
              <p:nvPr/>
            </p:nvSpPr>
            <p:spPr bwMode="auto">
              <a:xfrm>
                <a:off x="4959" y="1790"/>
                <a:ext cx="35" cy="29"/>
              </a:xfrm>
              <a:custGeom>
                <a:avLst/>
                <a:gdLst>
                  <a:gd name="T0" fmla="*/ 19 w 35"/>
                  <a:gd name="T1" fmla="*/ 0 h 29"/>
                  <a:gd name="T2" fmla="*/ 16 w 35"/>
                  <a:gd name="T3" fmla="*/ 0 h 29"/>
                  <a:gd name="T4" fmla="*/ 11 w 35"/>
                  <a:gd name="T5" fmla="*/ 2 h 29"/>
                  <a:gd name="T6" fmla="*/ 8 w 35"/>
                  <a:gd name="T7" fmla="*/ 4 h 29"/>
                  <a:gd name="T8" fmla="*/ 5 w 35"/>
                  <a:gd name="T9" fmla="*/ 5 h 29"/>
                  <a:gd name="T10" fmla="*/ 2 w 35"/>
                  <a:gd name="T11" fmla="*/ 7 h 29"/>
                  <a:gd name="T12" fmla="*/ 2 w 35"/>
                  <a:gd name="T13" fmla="*/ 8 h 29"/>
                  <a:gd name="T14" fmla="*/ 2 w 35"/>
                  <a:gd name="T15" fmla="*/ 10 h 29"/>
                  <a:gd name="T16" fmla="*/ 2 w 35"/>
                  <a:gd name="T17" fmla="*/ 10 h 29"/>
                  <a:gd name="T18" fmla="*/ 0 w 35"/>
                  <a:gd name="T19" fmla="*/ 15 h 29"/>
                  <a:gd name="T20" fmla="*/ 2 w 35"/>
                  <a:gd name="T21" fmla="*/ 20 h 29"/>
                  <a:gd name="T22" fmla="*/ 3 w 35"/>
                  <a:gd name="T23" fmla="*/ 23 h 29"/>
                  <a:gd name="T24" fmla="*/ 5 w 35"/>
                  <a:gd name="T25" fmla="*/ 26 h 29"/>
                  <a:gd name="T26" fmla="*/ 8 w 35"/>
                  <a:gd name="T27" fmla="*/ 29 h 29"/>
                  <a:gd name="T28" fmla="*/ 8 w 35"/>
                  <a:gd name="T29" fmla="*/ 29 h 29"/>
                  <a:gd name="T30" fmla="*/ 14 w 35"/>
                  <a:gd name="T31" fmla="*/ 24 h 29"/>
                  <a:gd name="T32" fmla="*/ 18 w 35"/>
                  <a:gd name="T33" fmla="*/ 23 h 29"/>
                  <a:gd name="T34" fmla="*/ 18 w 35"/>
                  <a:gd name="T35" fmla="*/ 23 h 29"/>
                  <a:gd name="T36" fmla="*/ 21 w 35"/>
                  <a:gd name="T37" fmla="*/ 21 h 29"/>
                  <a:gd name="T38" fmla="*/ 27 w 35"/>
                  <a:gd name="T39" fmla="*/ 21 h 29"/>
                  <a:gd name="T40" fmla="*/ 30 w 35"/>
                  <a:gd name="T41" fmla="*/ 20 h 29"/>
                  <a:gd name="T42" fmla="*/ 34 w 35"/>
                  <a:gd name="T43" fmla="*/ 20 h 29"/>
                  <a:gd name="T44" fmla="*/ 35 w 35"/>
                  <a:gd name="T45" fmla="*/ 18 h 29"/>
                  <a:gd name="T46" fmla="*/ 35 w 35"/>
                  <a:gd name="T47" fmla="*/ 15 h 29"/>
                  <a:gd name="T48" fmla="*/ 34 w 35"/>
                  <a:gd name="T49" fmla="*/ 12 h 29"/>
                  <a:gd name="T50" fmla="*/ 30 w 35"/>
                  <a:gd name="T51" fmla="*/ 5 h 29"/>
                  <a:gd name="T52" fmla="*/ 26 w 35"/>
                  <a:gd name="T53" fmla="*/ 0 h 29"/>
                  <a:gd name="T54" fmla="*/ 22 w 35"/>
                  <a:gd name="T55" fmla="*/ 0 h 29"/>
                  <a:gd name="T56" fmla="*/ 19 w 35"/>
                  <a:gd name="T5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5" h="29">
                    <a:moveTo>
                      <a:pt x="19" y="0"/>
                    </a:moveTo>
                    <a:lnTo>
                      <a:pt x="16" y="0"/>
                    </a:lnTo>
                    <a:lnTo>
                      <a:pt x="11" y="2"/>
                    </a:lnTo>
                    <a:lnTo>
                      <a:pt x="8" y="4"/>
                    </a:lnTo>
                    <a:lnTo>
                      <a:pt x="5" y="5"/>
                    </a:lnTo>
                    <a:lnTo>
                      <a:pt x="2" y="7"/>
                    </a:lnTo>
                    <a:lnTo>
                      <a:pt x="2" y="8"/>
                    </a:lnTo>
                    <a:lnTo>
                      <a:pt x="2" y="10"/>
                    </a:lnTo>
                    <a:lnTo>
                      <a:pt x="2" y="10"/>
                    </a:lnTo>
                    <a:lnTo>
                      <a:pt x="0" y="15"/>
                    </a:lnTo>
                    <a:lnTo>
                      <a:pt x="2" y="20"/>
                    </a:lnTo>
                    <a:lnTo>
                      <a:pt x="3" y="23"/>
                    </a:lnTo>
                    <a:lnTo>
                      <a:pt x="5" y="26"/>
                    </a:lnTo>
                    <a:lnTo>
                      <a:pt x="8" y="29"/>
                    </a:lnTo>
                    <a:lnTo>
                      <a:pt x="8" y="29"/>
                    </a:lnTo>
                    <a:lnTo>
                      <a:pt x="14" y="24"/>
                    </a:lnTo>
                    <a:lnTo>
                      <a:pt x="18" y="23"/>
                    </a:lnTo>
                    <a:lnTo>
                      <a:pt x="18" y="23"/>
                    </a:lnTo>
                    <a:lnTo>
                      <a:pt x="21" y="21"/>
                    </a:lnTo>
                    <a:lnTo>
                      <a:pt x="27" y="21"/>
                    </a:lnTo>
                    <a:lnTo>
                      <a:pt x="30" y="20"/>
                    </a:lnTo>
                    <a:lnTo>
                      <a:pt x="34" y="20"/>
                    </a:lnTo>
                    <a:lnTo>
                      <a:pt x="35" y="18"/>
                    </a:lnTo>
                    <a:lnTo>
                      <a:pt x="35" y="15"/>
                    </a:lnTo>
                    <a:lnTo>
                      <a:pt x="34" y="12"/>
                    </a:lnTo>
                    <a:lnTo>
                      <a:pt x="30" y="5"/>
                    </a:lnTo>
                    <a:lnTo>
                      <a:pt x="26" y="0"/>
                    </a:lnTo>
                    <a:lnTo>
                      <a:pt x="22" y="0"/>
                    </a:lnTo>
                    <a:lnTo>
                      <a:pt x="19"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8" name="Freeform 775">
                <a:extLst>
                  <a:ext uri="{FF2B5EF4-FFF2-40B4-BE49-F238E27FC236}">
                    <a16:creationId xmlns:a16="http://schemas.microsoft.com/office/drawing/2014/main" id="{4A928E06-6240-4519-90DA-B36FCC4D7B59}"/>
                  </a:ext>
                </a:extLst>
              </p:cNvPr>
              <p:cNvSpPr>
                <a:spLocks/>
              </p:cNvSpPr>
              <p:nvPr/>
            </p:nvSpPr>
            <p:spPr bwMode="auto">
              <a:xfrm>
                <a:off x="4942" y="1786"/>
                <a:ext cx="25" cy="51"/>
              </a:xfrm>
              <a:custGeom>
                <a:avLst/>
                <a:gdLst>
                  <a:gd name="T0" fmla="*/ 17 w 25"/>
                  <a:gd name="T1" fmla="*/ 46 h 51"/>
                  <a:gd name="T2" fmla="*/ 17 w 25"/>
                  <a:gd name="T3" fmla="*/ 43 h 51"/>
                  <a:gd name="T4" fmla="*/ 22 w 25"/>
                  <a:gd name="T5" fmla="*/ 41 h 51"/>
                  <a:gd name="T6" fmla="*/ 25 w 25"/>
                  <a:gd name="T7" fmla="*/ 36 h 51"/>
                  <a:gd name="T8" fmla="*/ 25 w 25"/>
                  <a:gd name="T9" fmla="*/ 33 h 51"/>
                  <a:gd name="T10" fmla="*/ 22 w 25"/>
                  <a:gd name="T11" fmla="*/ 30 h 51"/>
                  <a:gd name="T12" fmla="*/ 20 w 25"/>
                  <a:gd name="T13" fmla="*/ 27 h 51"/>
                  <a:gd name="T14" fmla="*/ 19 w 25"/>
                  <a:gd name="T15" fmla="*/ 24 h 51"/>
                  <a:gd name="T16" fmla="*/ 17 w 25"/>
                  <a:gd name="T17" fmla="*/ 19 h 51"/>
                  <a:gd name="T18" fmla="*/ 19 w 25"/>
                  <a:gd name="T19" fmla="*/ 14 h 51"/>
                  <a:gd name="T20" fmla="*/ 17 w 25"/>
                  <a:gd name="T21" fmla="*/ 12 h 51"/>
                  <a:gd name="T22" fmla="*/ 17 w 25"/>
                  <a:gd name="T23" fmla="*/ 8 h 51"/>
                  <a:gd name="T24" fmla="*/ 17 w 25"/>
                  <a:gd name="T25" fmla="*/ 6 h 51"/>
                  <a:gd name="T26" fmla="*/ 14 w 25"/>
                  <a:gd name="T27" fmla="*/ 4 h 51"/>
                  <a:gd name="T28" fmla="*/ 12 w 25"/>
                  <a:gd name="T29" fmla="*/ 3 h 51"/>
                  <a:gd name="T30" fmla="*/ 11 w 25"/>
                  <a:gd name="T31" fmla="*/ 0 h 51"/>
                  <a:gd name="T32" fmla="*/ 9 w 25"/>
                  <a:gd name="T33" fmla="*/ 0 h 51"/>
                  <a:gd name="T34" fmla="*/ 9 w 25"/>
                  <a:gd name="T35" fmla="*/ 0 h 51"/>
                  <a:gd name="T36" fmla="*/ 8 w 25"/>
                  <a:gd name="T37" fmla="*/ 3 h 51"/>
                  <a:gd name="T38" fmla="*/ 6 w 25"/>
                  <a:gd name="T39" fmla="*/ 0 h 51"/>
                  <a:gd name="T40" fmla="*/ 4 w 25"/>
                  <a:gd name="T41" fmla="*/ 0 h 51"/>
                  <a:gd name="T42" fmla="*/ 1 w 25"/>
                  <a:gd name="T43" fmla="*/ 3 h 51"/>
                  <a:gd name="T44" fmla="*/ 0 w 25"/>
                  <a:gd name="T45" fmla="*/ 8 h 51"/>
                  <a:gd name="T46" fmla="*/ 0 w 25"/>
                  <a:gd name="T47" fmla="*/ 12 h 51"/>
                  <a:gd name="T48" fmla="*/ 3 w 25"/>
                  <a:gd name="T49" fmla="*/ 16 h 51"/>
                  <a:gd name="T50" fmla="*/ 3 w 25"/>
                  <a:gd name="T51" fmla="*/ 17 h 51"/>
                  <a:gd name="T52" fmla="*/ 1 w 25"/>
                  <a:gd name="T53" fmla="*/ 17 h 51"/>
                  <a:gd name="T54" fmla="*/ 1 w 25"/>
                  <a:gd name="T55" fmla="*/ 24 h 51"/>
                  <a:gd name="T56" fmla="*/ 3 w 25"/>
                  <a:gd name="T57" fmla="*/ 28 h 51"/>
                  <a:gd name="T58" fmla="*/ 1 w 25"/>
                  <a:gd name="T59" fmla="*/ 32 h 51"/>
                  <a:gd name="T60" fmla="*/ 1 w 25"/>
                  <a:gd name="T61" fmla="*/ 35 h 51"/>
                  <a:gd name="T62" fmla="*/ 3 w 25"/>
                  <a:gd name="T63" fmla="*/ 38 h 51"/>
                  <a:gd name="T64" fmla="*/ 1 w 25"/>
                  <a:gd name="T65" fmla="*/ 41 h 51"/>
                  <a:gd name="T66" fmla="*/ 3 w 25"/>
                  <a:gd name="T67" fmla="*/ 43 h 51"/>
                  <a:gd name="T68" fmla="*/ 8 w 25"/>
                  <a:gd name="T69" fmla="*/ 43 h 51"/>
                  <a:gd name="T70" fmla="*/ 11 w 25"/>
                  <a:gd name="T71" fmla="*/ 49 h 51"/>
                  <a:gd name="T72" fmla="*/ 12 w 25"/>
                  <a:gd name="T73" fmla="*/ 51 h 51"/>
                  <a:gd name="T74" fmla="*/ 15 w 25"/>
                  <a:gd name="T75" fmla="*/ 49 h 51"/>
                  <a:gd name="T76" fmla="*/ 17 w 25"/>
                  <a:gd name="T77" fmla="*/ 46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5" h="51">
                    <a:moveTo>
                      <a:pt x="17" y="46"/>
                    </a:moveTo>
                    <a:lnTo>
                      <a:pt x="17" y="43"/>
                    </a:lnTo>
                    <a:lnTo>
                      <a:pt x="22" y="41"/>
                    </a:lnTo>
                    <a:lnTo>
                      <a:pt x="25" y="36"/>
                    </a:lnTo>
                    <a:lnTo>
                      <a:pt x="25" y="33"/>
                    </a:lnTo>
                    <a:lnTo>
                      <a:pt x="22" y="30"/>
                    </a:lnTo>
                    <a:lnTo>
                      <a:pt x="20" y="27"/>
                    </a:lnTo>
                    <a:lnTo>
                      <a:pt x="19" y="24"/>
                    </a:lnTo>
                    <a:lnTo>
                      <a:pt x="17" y="19"/>
                    </a:lnTo>
                    <a:lnTo>
                      <a:pt x="19" y="14"/>
                    </a:lnTo>
                    <a:lnTo>
                      <a:pt x="17" y="12"/>
                    </a:lnTo>
                    <a:lnTo>
                      <a:pt x="17" y="8"/>
                    </a:lnTo>
                    <a:lnTo>
                      <a:pt x="17" y="6"/>
                    </a:lnTo>
                    <a:lnTo>
                      <a:pt x="14" y="4"/>
                    </a:lnTo>
                    <a:lnTo>
                      <a:pt x="12" y="3"/>
                    </a:lnTo>
                    <a:lnTo>
                      <a:pt x="11" y="0"/>
                    </a:lnTo>
                    <a:lnTo>
                      <a:pt x="9" y="0"/>
                    </a:lnTo>
                    <a:lnTo>
                      <a:pt x="9" y="0"/>
                    </a:lnTo>
                    <a:lnTo>
                      <a:pt x="8" y="3"/>
                    </a:lnTo>
                    <a:lnTo>
                      <a:pt x="6" y="0"/>
                    </a:lnTo>
                    <a:lnTo>
                      <a:pt x="4" y="0"/>
                    </a:lnTo>
                    <a:lnTo>
                      <a:pt x="1" y="3"/>
                    </a:lnTo>
                    <a:lnTo>
                      <a:pt x="0" y="8"/>
                    </a:lnTo>
                    <a:lnTo>
                      <a:pt x="0" y="12"/>
                    </a:lnTo>
                    <a:lnTo>
                      <a:pt x="3" y="16"/>
                    </a:lnTo>
                    <a:lnTo>
                      <a:pt x="3" y="17"/>
                    </a:lnTo>
                    <a:lnTo>
                      <a:pt x="1" y="17"/>
                    </a:lnTo>
                    <a:lnTo>
                      <a:pt x="1" y="24"/>
                    </a:lnTo>
                    <a:lnTo>
                      <a:pt x="3" y="28"/>
                    </a:lnTo>
                    <a:lnTo>
                      <a:pt x="1" y="32"/>
                    </a:lnTo>
                    <a:lnTo>
                      <a:pt x="1" y="35"/>
                    </a:lnTo>
                    <a:lnTo>
                      <a:pt x="3" y="38"/>
                    </a:lnTo>
                    <a:lnTo>
                      <a:pt x="1" y="41"/>
                    </a:lnTo>
                    <a:lnTo>
                      <a:pt x="3" y="43"/>
                    </a:lnTo>
                    <a:lnTo>
                      <a:pt x="8" y="43"/>
                    </a:lnTo>
                    <a:lnTo>
                      <a:pt x="11" y="49"/>
                    </a:lnTo>
                    <a:lnTo>
                      <a:pt x="12" y="51"/>
                    </a:lnTo>
                    <a:lnTo>
                      <a:pt x="15" y="49"/>
                    </a:lnTo>
                    <a:lnTo>
                      <a:pt x="17" y="46"/>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9" name="Freeform 776">
                <a:extLst>
                  <a:ext uri="{FF2B5EF4-FFF2-40B4-BE49-F238E27FC236}">
                    <a16:creationId xmlns:a16="http://schemas.microsoft.com/office/drawing/2014/main" id="{4C453C5E-1552-4544-8650-7CFBF3FB301C}"/>
                  </a:ext>
                </a:extLst>
              </p:cNvPr>
              <p:cNvSpPr>
                <a:spLocks/>
              </p:cNvSpPr>
              <p:nvPr/>
            </p:nvSpPr>
            <p:spPr bwMode="auto">
              <a:xfrm>
                <a:off x="4932" y="1723"/>
                <a:ext cx="57" cy="77"/>
              </a:xfrm>
              <a:custGeom>
                <a:avLst/>
                <a:gdLst>
                  <a:gd name="T0" fmla="*/ 11 w 57"/>
                  <a:gd name="T1" fmla="*/ 0 h 77"/>
                  <a:gd name="T2" fmla="*/ 8 w 57"/>
                  <a:gd name="T3" fmla="*/ 5 h 77"/>
                  <a:gd name="T4" fmla="*/ 2 w 57"/>
                  <a:gd name="T5" fmla="*/ 7 h 77"/>
                  <a:gd name="T6" fmla="*/ 0 w 57"/>
                  <a:gd name="T7" fmla="*/ 8 h 77"/>
                  <a:gd name="T8" fmla="*/ 3 w 57"/>
                  <a:gd name="T9" fmla="*/ 16 h 77"/>
                  <a:gd name="T10" fmla="*/ 6 w 57"/>
                  <a:gd name="T11" fmla="*/ 18 h 77"/>
                  <a:gd name="T12" fmla="*/ 5 w 57"/>
                  <a:gd name="T13" fmla="*/ 20 h 77"/>
                  <a:gd name="T14" fmla="*/ 3 w 57"/>
                  <a:gd name="T15" fmla="*/ 23 h 77"/>
                  <a:gd name="T16" fmla="*/ 5 w 57"/>
                  <a:gd name="T17" fmla="*/ 23 h 77"/>
                  <a:gd name="T18" fmla="*/ 6 w 57"/>
                  <a:gd name="T19" fmla="*/ 26 h 77"/>
                  <a:gd name="T20" fmla="*/ 3 w 57"/>
                  <a:gd name="T21" fmla="*/ 32 h 77"/>
                  <a:gd name="T22" fmla="*/ 10 w 57"/>
                  <a:gd name="T23" fmla="*/ 36 h 77"/>
                  <a:gd name="T24" fmla="*/ 10 w 57"/>
                  <a:gd name="T25" fmla="*/ 40 h 77"/>
                  <a:gd name="T26" fmla="*/ 6 w 57"/>
                  <a:gd name="T27" fmla="*/ 39 h 77"/>
                  <a:gd name="T28" fmla="*/ 10 w 57"/>
                  <a:gd name="T29" fmla="*/ 45 h 77"/>
                  <a:gd name="T30" fmla="*/ 11 w 57"/>
                  <a:gd name="T31" fmla="*/ 50 h 77"/>
                  <a:gd name="T32" fmla="*/ 13 w 57"/>
                  <a:gd name="T33" fmla="*/ 53 h 77"/>
                  <a:gd name="T34" fmla="*/ 19 w 57"/>
                  <a:gd name="T35" fmla="*/ 56 h 77"/>
                  <a:gd name="T36" fmla="*/ 22 w 57"/>
                  <a:gd name="T37" fmla="*/ 59 h 77"/>
                  <a:gd name="T38" fmla="*/ 19 w 57"/>
                  <a:gd name="T39" fmla="*/ 63 h 77"/>
                  <a:gd name="T40" fmla="*/ 22 w 57"/>
                  <a:gd name="T41" fmla="*/ 66 h 77"/>
                  <a:gd name="T42" fmla="*/ 27 w 57"/>
                  <a:gd name="T43" fmla="*/ 69 h 77"/>
                  <a:gd name="T44" fmla="*/ 27 w 57"/>
                  <a:gd name="T45" fmla="*/ 75 h 77"/>
                  <a:gd name="T46" fmla="*/ 29 w 57"/>
                  <a:gd name="T47" fmla="*/ 75 h 77"/>
                  <a:gd name="T48" fmla="*/ 32 w 57"/>
                  <a:gd name="T49" fmla="*/ 72 h 77"/>
                  <a:gd name="T50" fmla="*/ 38 w 57"/>
                  <a:gd name="T51" fmla="*/ 69 h 77"/>
                  <a:gd name="T52" fmla="*/ 46 w 57"/>
                  <a:gd name="T53" fmla="*/ 67 h 77"/>
                  <a:gd name="T54" fmla="*/ 53 w 57"/>
                  <a:gd name="T55" fmla="*/ 67 h 77"/>
                  <a:gd name="T56" fmla="*/ 53 w 57"/>
                  <a:gd name="T57" fmla="*/ 64 h 77"/>
                  <a:gd name="T58" fmla="*/ 51 w 57"/>
                  <a:gd name="T59" fmla="*/ 59 h 77"/>
                  <a:gd name="T60" fmla="*/ 57 w 57"/>
                  <a:gd name="T61" fmla="*/ 52 h 77"/>
                  <a:gd name="T62" fmla="*/ 51 w 57"/>
                  <a:gd name="T63" fmla="*/ 44 h 77"/>
                  <a:gd name="T64" fmla="*/ 51 w 57"/>
                  <a:gd name="T65" fmla="*/ 37 h 77"/>
                  <a:gd name="T66" fmla="*/ 49 w 57"/>
                  <a:gd name="T67" fmla="*/ 31 h 77"/>
                  <a:gd name="T68" fmla="*/ 53 w 57"/>
                  <a:gd name="T69" fmla="*/ 26 h 77"/>
                  <a:gd name="T70" fmla="*/ 45 w 57"/>
                  <a:gd name="T71" fmla="*/ 28 h 77"/>
                  <a:gd name="T72" fmla="*/ 40 w 57"/>
                  <a:gd name="T73" fmla="*/ 28 h 77"/>
                  <a:gd name="T74" fmla="*/ 33 w 57"/>
                  <a:gd name="T75" fmla="*/ 23 h 77"/>
                  <a:gd name="T76" fmla="*/ 35 w 57"/>
                  <a:gd name="T77" fmla="*/ 18 h 77"/>
                  <a:gd name="T78" fmla="*/ 27 w 57"/>
                  <a:gd name="T79" fmla="*/ 13 h 77"/>
                  <a:gd name="T80" fmla="*/ 22 w 57"/>
                  <a:gd name="T81" fmla="*/ 5 h 77"/>
                  <a:gd name="T82" fmla="*/ 19 w 57"/>
                  <a:gd name="T83" fmla="*/ 4 h 77"/>
                  <a:gd name="T84" fmla="*/ 14 w 57"/>
                  <a:gd name="T85" fmla="*/ 2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7" h="77">
                    <a:moveTo>
                      <a:pt x="14" y="2"/>
                    </a:moveTo>
                    <a:lnTo>
                      <a:pt x="11" y="0"/>
                    </a:lnTo>
                    <a:lnTo>
                      <a:pt x="8" y="4"/>
                    </a:lnTo>
                    <a:lnTo>
                      <a:pt x="8" y="5"/>
                    </a:lnTo>
                    <a:lnTo>
                      <a:pt x="5" y="5"/>
                    </a:lnTo>
                    <a:lnTo>
                      <a:pt x="2" y="7"/>
                    </a:lnTo>
                    <a:lnTo>
                      <a:pt x="0" y="8"/>
                    </a:lnTo>
                    <a:lnTo>
                      <a:pt x="0" y="8"/>
                    </a:lnTo>
                    <a:lnTo>
                      <a:pt x="2" y="13"/>
                    </a:lnTo>
                    <a:lnTo>
                      <a:pt x="3" y="16"/>
                    </a:lnTo>
                    <a:lnTo>
                      <a:pt x="3" y="18"/>
                    </a:lnTo>
                    <a:lnTo>
                      <a:pt x="6" y="18"/>
                    </a:lnTo>
                    <a:lnTo>
                      <a:pt x="6" y="20"/>
                    </a:lnTo>
                    <a:lnTo>
                      <a:pt x="5" y="20"/>
                    </a:lnTo>
                    <a:lnTo>
                      <a:pt x="3" y="21"/>
                    </a:lnTo>
                    <a:lnTo>
                      <a:pt x="3" y="23"/>
                    </a:lnTo>
                    <a:lnTo>
                      <a:pt x="3" y="24"/>
                    </a:lnTo>
                    <a:lnTo>
                      <a:pt x="5" y="23"/>
                    </a:lnTo>
                    <a:lnTo>
                      <a:pt x="6" y="23"/>
                    </a:lnTo>
                    <a:lnTo>
                      <a:pt x="6" y="26"/>
                    </a:lnTo>
                    <a:lnTo>
                      <a:pt x="3" y="31"/>
                    </a:lnTo>
                    <a:lnTo>
                      <a:pt x="3" y="32"/>
                    </a:lnTo>
                    <a:lnTo>
                      <a:pt x="8" y="36"/>
                    </a:lnTo>
                    <a:lnTo>
                      <a:pt x="10" y="36"/>
                    </a:lnTo>
                    <a:lnTo>
                      <a:pt x="11" y="39"/>
                    </a:lnTo>
                    <a:lnTo>
                      <a:pt x="10" y="40"/>
                    </a:lnTo>
                    <a:lnTo>
                      <a:pt x="8" y="39"/>
                    </a:lnTo>
                    <a:lnTo>
                      <a:pt x="6" y="39"/>
                    </a:lnTo>
                    <a:lnTo>
                      <a:pt x="6" y="42"/>
                    </a:lnTo>
                    <a:lnTo>
                      <a:pt x="10" y="45"/>
                    </a:lnTo>
                    <a:lnTo>
                      <a:pt x="8" y="47"/>
                    </a:lnTo>
                    <a:lnTo>
                      <a:pt x="11" y="50"/>
                    </a:lnTo>
                    <a:lnTo>
                      <a:pt x="11" y="52"/>
                    </a:lnTo>
                    <a:lnTo>
                      <a:pt x="13" y="53"/>
                    </a:lnTo>
                    <a:lnTo>
                      <a:pt x="16" y="53"/>
                    </a:lnTo>
                    <a:lnTo>
                      <a:pt x="19" y="56"/>
                    </a:lnTo>
                    <a:lnTo>
                      <a:pt x="22" y="56"/>
                    </a:lnTo>
                    <a:lnTo>
                      <a:pt x="22" y="59"/>
                    </a:lnTo>
                    <a:lnTo>
                      <a:pt x="21" y="61"/>
                    </a:lnTo>
                    <a:lnTo>
                      <a:pt x="19" y="63"/>
                    </a:lnTo>
                    <a:lnTo>
                      <a:pt x="21" y="63"/>
                    </a:lnTo>
                    <a:lnTo>
                      <a:pt x="22" y="66"/>
                    </a:lnTo>
                    <a:lnTo>
                      <a:pt x="24" y="67"/>
                    </a:lnTo>
                    <a:lnTo>
                      <a:pt x="27" y="69"/>
                    </a:lnTo>
                    <a:lnTo>
                      <a:pt x="27" y="71"/>
                    </a:lnTo>
                    <a:lnTo>
                      <a:pt x="27" y="75"/>
                    </a:lnTo>
                    <a:lnTo>
                      <a:pt x="29" y="77"/>
                    </a:lnTo>
                    <a:lnTo>
                      <a:pt x="29" y="75"/>
                    </a:lnTo>
                    <a:lnTo>
                      <a:pt x="29" y="74"/>
                    </a:lnTo>
                    <a:lnTo>
                      <a:pt x="32" y="72"/>
                    </a:lnTo>
                    <a:lnTo>
                      <a:pt x="35" y="71"/>
                    </a:lnTo>
                    <a:lnTo>
                      <a:pt x="38" y="69"/>
                    </a:lnTo>
                    <a:lnTo>
                      <a:pt x="43" y="67"/>
                    </a:lnTo>
                    <a:lnTo>
                      <a:pt x="46" y="67"/>
                    </a:lnTo>
                    <a:lnTo>
                      <a:pt x="49" y="67"/>
                    </a:lnTo>
                    <a:lnTo>
                      <a:pt x="53" y="67"/>
                    </a:lnTo>
                    <a:lnTo>
                      <a:pt x="53" y="67"/>
                    </a:lnTo>
                    <a:lnTo>
                      <a:pt x="53" y="64"/>
                    </a:lnTo>
                    <a:lnTo>
                      <a:pt x="51" y="61"/>
                    </a:lnTo>
                    <a:lnTo>
                      <a:pt x="51" y="59"/>
                    </a:lnTo>
                    <a:lnTo>
                      <a:pt x="56" y="55"/>
                    </a:lnTo>
                    <a:lnTo>
                      <a:pt x="57" y="52"/>
                    </a:lnTo>
                    <a:lnTo>
                      <a:pt x="54" y="48"/>
                    </a:lnTo>
                    <a:lnTo>
                      <a:pt x="51" y="44"/>
                    </a:lnTo>
                    <a:lnTo>
                      <a:pt x="49" y="39"/>
                    </a:lnTo>
                    <a:lnTo>
                      <a:pt x="51" y="37"/>
                    </a:lnTo>
                    <a:lnTo>
                      <a:pt x="51" y="34"/>
                    </a:lnTo>
                    <a:lnTo>
                      <a:pt x="49" y="31"/>
                    </a:lnTo>
                    <a:lnTo>
                      <a:pt x="49" y="29"/>
                    </a:lnTo>
                    <a:lnTo>
                      <a:pt x="53" y="26"/>
                    </a:lnTo>
                    <a:lnTo>
                      <a:pt x="48" y="24"/>
                    </a:lnTo>
                    <a:lnTo>
                      <a:pt x="45" y="28"/>
                    </a:lnTo>
                    <a:lnTo>
                      <a:pt x="43" y="26"/>
                    </a:lnTo>
                    <a:lnTo>
                      <a:pt x="40" y="28"/>
                    </a:lnTo>
                    <a:lnTo>
                      <a:pt x="38" y="24"/>
                    </a:lnTo>
                    <a:lnTo>
                      <a:pt x="33" y="23"/>
                    </a:lnTo>
                    <a:lnTo>
                      <a:pt x="33" y="21"/>
                    </a:lnTo>
                    <a:lnTo>
                      <a:pt x="35" y="18"/>
                    </a:lnTo>
                    <a:lnTo>
                      <a:pt x="30" y="15"/>
                    </a:lnTo>
                    <a:lnTo>
                      <a:pt x="27" y="13"/>
                    </a:lnTo>
                    <a:lnTo>
                      <a:pt x="27" y="12"/>
                    </a:lnTo>
                    <a:lnTo>
                      <a:pt x="22" y="5"/>
                    </a:lnTo>
                    <a:lnTo>
                      <a:pt x="21" y="4"/>
                    </a:lnTo>
                    <a:lnTo>
                      <a:pt x="19" y="4"/>
                    </a:lnTo>
                    <a:lnTo>
                      <a:pt x="16" y="2"/>
                    </a:lnTo>
                    <a:lnTo>
                      <a:pt x="14" y="2"/>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0" name="Freeform 777">
                <a:extLst>
                  <a:ext uri="{FF2B5EF4-FFF2-40B4-BE49-F238E27FC236}">
                    <a16:creationId xmlns:a16="http://schemas.microsoft.com/office/drawing/2014/main" id="{802D2AFB-D37F-4CA5-BEC4-4ED0775FC690}"/>
                  </a:ext>
                </a:extLst>
              </p:cNvPr>
              <p:cNvSpPr>
                <a:spLocks/>
              </p:cNvSpPr>
              <p:nvPr/>
            </p:nvSpPr>
            <p:spPr bwMode="auto">
              <a:xfrm>
                <a:off x="4929" y="1768"/>
                <a:ext cx="25" cy="30"/>
              </a:xfrm>
              <a:custGeom>
                <a:avLst/>
                <a:gdLst>
                  <a:gd name="T0" fmla="*/ 14 w 25"/>
                  <a:gd name="T1" fmla="*/ 21 h 30"/>
                  <a:gd name="T2" fmla="*/ 17 w 25"/>
                  <a:gd name="T3" fmla="*/ 18 h 30"/>
                  <a:gd name="T4" fmla="*/ 19 w 25"/>
                  <a:gd name="T5" fmla="*/ 18 h 30"/>
                  <a:gd name="T6" fmla="*/ 21 w 25"/>
                  <a:gd name="T7" fmla="*/ 21 h 30"/>
                  <a:gd name="T8" fmla="*/ 22 w 25"/>
                  <a:gd name="T9" fmla="*/ 18 h 30"/>
                  <a:gd name="T10" fmla="*/ 24 w 25"/>
                  <a:gd name="T11" fmla="*/ 16 h 30"/>
                  <a:gd name="T12" fmla="*/ 25 w 25"/>
                  <a:gd name="T13" fmla="*/ 14 h 30"/>
                  <a:gd name="T14" fmla="*/ 25 w 25"/>
                  <a:gd name="T15" fmla="*/ 11 h 30"/>
                  <a:gd name="T16" fmla="*/ 22 w 25"/>
                  <a:gd name="T17" fmla="*/ 11 h 30"/>
                  <a:gd name="T18" fmla="*/ 19 w 25"/>
                  <a:gd name="T19" fmla="*/ 8 h 30"/>
                  <a:gd name="T20" fmla="*/ 16 w 25"/>
                  <a:gd name="T21" fmla="*/ 8 h 30"/>
                  <a:gd name="T22" fmla="*/ 14 w 25"/>
                  <a:gd name="T23" fmla="*/ 7 h 30"/>
                  <a:gd name="T24" fmla="*/ 14 w 25"/>
                  <a:gd name="T25" fmla="*/ 5 h 30"/>
                  <a:gd name="T26" fmla="*/ 11 w 25"/>
                  <a:gd name="T27" fmla="*/ 2 h 30"/>
                  <a:gd name="T28" fmla="*/ 11 w 25"/>
                  <a:gd name="T29" fmla="*/ 2 h 30"/>
                  <a:gd name="T30" fmla="*/ 9 w 25"/>
                  <a:gd name="T31" fmla="*/ 2 h 30"/>
                  <a:gd name="T32" fmla="*/ 6 w 25"/>
                  <a:gd name="T33" fmla="*/ 0 h 30"/>
                  <a:gd name="T34" fmla="*/ 5 w 25"/>
                  <a:gd name="T35" fmla="*/ 0 h 30"/>
                  <a:gd name="T36" fmla="*/ 5 w 25"/>
                  <a:gd name="T37" fmla="*/ 3 h 30"/>
                  <a:gd name="T38" fmla="*/ 8 w 25"/>
                  <a:gd name="T39" fmla="*/ 5 h 30"/>
                  <a:gd name="T40" fmla="*/ 8 w 25"/>
                  <a:gd name="T41" fmla="*/ 7 h 30"/>
                  <a:gd name="T42" fmla="*/ 6 w 25"/>
                  <a:gd name="T43" fmla="*/ 8 h 30"/>
                  <a:gd name="T44" fmla="*/ 5 w 25"/>
                  <a:gd name="T45" fmla="*/ 8 h 30"/>
                  <a:gd name="T46" fmla="*/ 3 w 25"/>
                  <a:gd name="T47" fmla="*/ 11 h 30"/>
                  <a:gd name="T48" fmla="*/ 3 w 25"/>
                  <a:gd name="T49" fmla="*/ 14 h 30"/>
                  <a:gd name="T50" fmla="*/ 1 w 25"/>
                  <a:gd name="T51" fmla="*/ 18 h 30"/>
                  <a:gd name="T52" fmla="*/ 0 w 25"/>
                  <a:gd name="T53" fmla="*/ 18 h 30"/>
                  <a:gd name="T54" fmla="*/ 1 w 25"/>
                  <a:gd name="T55" fmla="*/ 19 h 30"/>
                  <a:gd name="T56" fmla="*/ 3 w 25"/>
                  <a:gd name="T57" fmla="*/ 21 h 30"/>
                  <a:gd name="T58" fmla="*/ 9 w 25"/>
                  <a:gd name="T59" fmla="*/ 27 h 30"/>
                  <a:gd name="T60" fmla="*/ 9 w 25"/>
                  <a:gd name="T61" fmla="*/ 29 h 30"/>
                  <a:gd name="T62" fmla="*/ 13 w 25"/>
                  <a:gd name="T63" fmla="*/ 30 h 30"/>
                  <a:gd name="T64" fmla="*/ 13 w 25"/>
                  <a:gd name="T65" fmla="*/ 26 h 30"/>
                  <a:gd name="T66" fmla="*/ 14 w 25"/>
                  <a:gd name="T67" fmla="*/ 2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 h="30">
                    <a:moveTo>
                      <a:pt x="14" y="21"/>
                    </a:moveTo>
                    <a:lnTo>
                      <a:pt x="17" y="18"/>
                    </a:lnTo>
                    <a:lnTo>
                      <a:pt x="19" y="18"/>
                    </a:lnTo>
                    <a:lnTo>
                      <a:pt x="21" y="21"/>
                    </a:lnTo>
                    <a:lnTo>
                      <a:pt x="22" y="18"/>
                    </a:lnTo>
                    <a:lnTo>
                      <a:pt x="24" y="16"/>
                    </a:lnTo>
                    <a:lnTo>
                      <a:pt x="25" y="14"/>
                    </a:lnTo>
                    <a:lnTo>
                      <a:pt x="25" y="11"/>
                    </a:lnTo>
                    <a:lnTo>
                      <a:pt x="22" y="11"/>
                    </a:lnTo>
                    <a:lnTo>
                      <a:pt x="19" y="8"/>
                    </a:lnTo>
                    <a:lnTo>
                      <a:pt x="16" y="8"/>
                    </a:lnTo>
                    <a:lnTo>
                      <a:pt x="14" y="7"/>
                    </a:lnTo>
                    <a:lnTo>
                      <a:pt x="14" y="5"/>
                    </a:lnTo>
                    <a:lnTo>
                      <a:pt x="11" y="2"/>
                    </a:lnTo>
                    <a:lnTo>
                      <a:pt x="11" y="2"/>
                    </a:lnTo>
                    <a:lnTo>
                      <a:pt x="9" y="2"/>
                    </a:lnTo>
                    <a:lnTo>
                      <a:pt x="6" y="0"/>
                    </a:lnTo>
                    <a:lnTo>
                      <a:pt x="5" y="0"/>
                    </a:lnTo>
                    <a:lnTo>
                      <a:pt x="5" y="3"/>
                    </a:lnTo>
                    <a:lnTo>
                      <a:pt x="8" y="5"/>
                    </a:lnTo>
                    <a:lnTo>
                      <a:pt x="8" y="7"/>
                    </a:lnTo>
                    <a:lnTo>
                      <a:pt x="6" y="8"/>
                    </a:lnTo>
                    <a:lnTo>
                      <a:pt x="5" y="8"/>
                    </a:lnTo>
                    <a:lnTo>
                      <a:pt x="3" y="11"/>
                    </a:lnTo>
                    <a:lnTo>
                      <a:pt x="3" y="14"/>
                    </a:lnTo>
                    <a:lnTo>
                      <a:pt x="1" y="18"/>
                    </a:lnTo>
                    <a:lnTo>
                      <a:pt x="0" y="18"/>
                    </a:lnTo>
                    <a:lnTo>
                      <a:pt x="1" y="19"/>
                    </a:lnTo>
                    <a:lnTo>
                      <a:pt x="3" y="21"/>
                    </a:lnTo>
                    <a:lnTo>
                      <a:pt x="9" y="27"/>
                    </a:lnTo>
                    <a:lnTo>
                      <a:pt x="9" y="29"/>
                    </a:lnTo>
                    <a:lnTo>
                      <a:pt x="13" y="30"/>
                    </a:lnTo>
                    <a:lnTo>
                      <a:pt x="13" y="26"/>
                    </a:lnTo>
                    <a:lnTo>
                      <a:pt x="14" y="21"/>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1" name="Freeform 778">
                <a:extLst>
                  <a:ext uri="{FF2B5EF4-FFF2-40B4-BE49-F238E27FC236}">
                    <a16:creationId xmlns:a16="http://schemas.microsoft.com/office/drawing/2014/main" id="{6238BE93-4CE9-4B73-80B4-5EEDFDDDF798}"/>
                  </a:ext>
                </a:extLst>
              </p:cNvPr>
              <p:cNvSpPr>
                <a:spLocks/>
              </p:cNvSpPr>
              <p:nvPr/>
            </p:nvSpPr>
            <p:spPr bwMode="auto">
              <a:xfrm>
                <a:off x="4873" y="1747"/>
                <a:ext cx="5" cy="7"/>
              </a:xfrm>
              <a:custGeom>
                <a:avLst/>
                <a:gdLst>
                  <a:gd name="T0" fmla="*/ 3 w 5"/>
                  <a:gd name="T1" fmla="*/ 7 h 7"/>
                  <a:gd name="T2" fmla="*/ 5 w 5"/>
                  <a:gd name="T3" fmla="*/ 7 h 7"/>
                  <a:gd name="T4" fmla="*/ 3 w 5"/>
                  <a:gd name="T5" fmla="*/ 4 h 7"/>
                  <a:gd name="T6" fmla="*/ 0 w 5"/>
                  <a:gd name="T7" fmla="*/ 0 h 7"/>
                  <a:gd name="T8" fmla="*/ 2 w 5"/>
                  <a:gd name="T9" fmla="*/ 4 h 7"/>
                  <a:gd name="T10" fmla="*/ 0 w 5"/>
                  <a:gd name="T11" fmla="*/ 4 h 7"/>
                  <a:gd name="T12" fmla="*/ 3 w 5"/>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5" h="7">
                    <a:moveTo>
                      <a:pt x="3" y="7"/>
                    </a:moveTo>
                    <a:lnTo>
                      <a:pt x="5" y="7"/>
                    </a:lnTo>
                    <a:lnTo>
                      <a:pt x="3" y="4"/>
                    </a:lnTo>
                    <a:lnTo>
                      <a:pt x="0" y="0"/>
                    </a:lnTo>
                    <a:lnTo>
                      <a:pt x="2" y="4"/>
                    </a:lnTo>
                    <a:lnTo>
                      <a:pt x="0" y="4"/>
                    </a:lnTo>
                    <a:lnTo>
                      <a:pt x="3" y="7"/>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2" name="Freeform 779">
                <a:extLst>
                  <a:ext uri="{FF2B5EF4-FFF2-40B4-BE49-F238E27FC236}">
                    <a16:creationId xmlns:a16="http://schemas.microsoft.com/office/drawing/2014/main" id="{118ABFE3-35B0-4041-B8FA-B675E5CEECFB}"/>
                  </a:ext>
                </a:extLst>
              </p:cNvPr>
              <p:cNvSpPr>
                <a:spLocks/>
              </p:cNvSpPr>
              <p:nvPr/>
            </p:nvSpPr>
            <p:spPr bwMode="auto">
              <a:xfrm>
                <a:off x="4902" y="1776"/>
                <a:ext cx="8" cy="2"/>
              </a:xfrm>
              <a:custGeom>
                <a:avLst/>
                <a:gdLst>
                  <a:gd name="T0" fmla="*/ 4 w 8"/>
                  <a:gd name="T1" fmla="*/ 2 h 2"/>
                  <a:gd name="T2" fmla="*/ 8 w 8"/>
                  <a:gd name="T3" fmla="*/ 0 h 2"/>
                  <a:gd name="T4" fmla="*/ 0 w 8"/>
                  <a:gd name="T5" fmla="*/ 0 h 2"/>
                  <a:gd name="T6" fmla="*/ 4 w 8"/>
                  <a:gd name="T7" fmla="*/ 2 h 2"/>
                </a:gdLst>
                <a:ahLst/>
                <a:cxnLst>
                  <a:cxn ang="0">
                    <a:pos x="T0" y="T1"/>
                  </a:cxn>
                  <a:cxn ang="0">
                    <a:pos x="T2" y="T3"/>
                  </a:cxn>
                  <a:cxn ang="0">
                    <a:pos x="T4" y="T5"/>
                  </a:cxn>
                  <a:cxn ang="0">
                    <a:pos x="T6" y="T7"/>
                  </a:cxn>
                </a:cxnLst>
                <a:rect l="0" t="0" r="r" b="b"/>
                <a:pathLst>
                  <a:path w="8" h="2">
                    <a:moveTo>
                      <a:pt x="4" y="2"/>
                    </a:moveTo>
                    <a:lnTo>
                      <a:pt x="8" y="0"/>
                    </a:lnTo>
                    <a:lnTo>
                      <a:pt x="0" y="0"/>
                    </a:lnTo>
                    <a:lnTo>
                      <a:pt x="4" y="2"/>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3" name="Freeform 780">
                <a:extLst>
                  <a:ext uri="{FF2B5EF4-FFF2-40B4-BE49-F238E27FC236}">
                    <a16:creationId xmlns:a16="http://schemas.microsoft.com/office/drawing/2014/main" id="{A311975D-4959-4B0B-A44D-D19E3485ED9F}"/>
                  </a:ext>
                </a:extLst>
              </p:cNvPr>
              <p:cNvSpPr>
                <a:spLocks/>
              </p:cNvSpPr>
              <p:nvPr/>
            </p:nvSpPr>
            <p:spPr bwMode="auto">
              <a:xfrm>
                <a:off x="4903" y="1773"/>
                <a:ext cx="7" cy="2"/>
              </a:xfrm>
              <a:custGeom>
                <a:avLst/>
                <a:gdLst>
                  <a:gd name="T0" fmla="*/ 7 w 7"/>
                  <a:gd name="T1" fmla="*/ 2 h 2"/>
                  <a:gd name="T2" fmla="*/ 5 w 7"/>
                  <a:gd name="T3" fmla="*/ 0 h 2"/>
                  <a:gd name="T4" fmla="*/ 0 w 7"/>
                  <a:gd name="T5" fmla="*/ 0 h 2"/>
                  <a:gd name="T6" fmla="*/ 0 w 7"/>
                  <a:gd name="T7" fmla="*/ 2 h 2"/>
                  <a:gd name="T8" fmla="*/ 3 w 7"/>
                  <a:gd name="T9" fmla="*/ 2 h 2"/>
                  <a:gd name="T10" fmla="*/ 7 w 7"/>
                  <a:gd name="T11" fmla="*/ 2 h 2"/>
                </a:gdLst>
                <a:ahLst/>
                <a:cxnLst>
                  <a:cxn ang="0">
                    <a:pos x="T0" y="T1"/>
                  </a:cxn>
                  <a:cxn ang="0">
                    <a:pos x="T2" y="T3"/>
                  </a:cxn>
                  <a:cxn ang="0">
                    <a:pos x="T4" y="T5"/>
                  </a:cxn>
                  <a:cxn ang="0">
                    <a:pos x="T6" y="T7"/>
                  </a:cxn>
                  <a:cxn ang="0">
                    <a:pos x="T8" y="T9"/>
                  </a:cxn>
                  <a:cxn ang="0">
                    <a:pos x="T10" y="T11"/>
                  </a:cxn>
                </a:cxnLst>
                <a:rect l="0" t="0" r="r" b="b"/>
                <a:pathLst>
                  <a:path w="7" h="2">
                    <a:moveTo>
                      <a:pt x="7" y="2"/>
                    </a:moveTo>
                    <a:lnTo>
                      <a:pt x="5" y="0"/>
                    </a:lnTo>
                    <a:lnTo>
                      <a:pt x="0" y="0"/>
                    </a:lnTo>
                    <a:lnTo>
                      <a:pt x="0" y="2"/>
                    </a:lnTo>
                    <a:lnTo>
                      <a:pt x="3" y="2"/>
                    </a:lnTo>
                    <a:lnTo>
                      <a:pt x="7" y="2"/>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4" name="Freeform 781">
                <a:extLst>
                  <a:ext uri="{FF2B5EF4-FFF2-40B4-BE49-F238E27FC236}">
                    <a16:creationId xmlns:a16="http://schemas.microsoft.com/office/drawing/2014/main" id="{C88E001E-0D24-406B-B944-28B7AB6DB5DC}"/>
                  </a:ext>
                </a:extLst>
              </p:cNvPr>
              <p:cNvSpPr>
                <a:spLocks/>
              </p:cNvSpPr>
              <p:nvPr/>
            </p:nvSpPr>
            <p:spPr bwMode="auto">
              <a:xfrm>
                <a:off x="4878" y="1755"/>
                <a:ext cx="1" cy="4"/>
              </a:xfrm>
              <a:custGeom>
                <a:avLst/>
                <a:gdLst>
                  <a:gd name="T0" fmla="*/ 1 w 1"/>
                  <a:gd name="T1" fmla="*/ 0 h 4"/>
                  <a:gd name="T2" fmla="*/ 0 w 1"/>
                  <a:gd name="T3" fmla="*/ 0 h 4"/>
                  <a:gd name="T4" fmla="*/ 1 w 1"/>
                  <a:gd name="T5" fmla="*/ 4 h 4"/>
                  <a:gd name="T6" fmla="*/ 1 w 1"/>
                  <a:gd name="T7" fmla="*/ 0 h 4"/>
                </a:gdLst>
                <a:ahLst/>
                <a:cxnLst>
                  <a:cxn ang="0">
                    <a:pos x="T0" y="T1"/>
                  </a:cxn>
                  <a:cxn ang="0">
                    <a:pos x="T2" y="T3"/>
                  </a:cxn>
                  <a:cxn ang="0">
                    <a:pos x="T4" y="T5"/>
                  </a:cxn>
                  <a:cxn ang="0">
                    <a:pos x="T6" y="T7"/>
                  </a:cxn>
                </a:cxnLst>
                <a:rect l="0" t="0" r="r" b="b"/>
                <a:pathLst>
                  <a:path w="1" h="4">
                    <a:moveTo>
                      <a:pt x="1" y="0"/>
                    </a:moveTo>
                    <a:lnTo>
                      <a:pt x="0" y="0"/>
                    </a:lnTo>
                    <a:lnTo>
                      <a:pt x="1" y="4"/>
                    </a:lnTo>
                    <a:lnTo>
                      <a:pt x="1"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5" name="Freeform 782">
                <a:extLst>
                  <a:ext uri="{FF2B5EF4-FFF2-40B4-BE49-F238E27FC236}">
                    <a16:creationId xmlns:a16="http://schemas.microsoft.com/office/drawing/2014/main" id="{593C6DED-BF3C-4296-AF17-203E36A67C80}"/>
                  </a:ext>
                </a:extLst>
              </p:cNvPr>
              <p:cNvSpPr>
                <a:spLocks/>
              </p:cNvSpPr>
              <p:nvPr/>
            </p:nvSpPr>
            <p:spPr bwMode="auto">
              <a:xfrm>
                <a:off x="4905" y="1779"/>
                <a:ext cx="8" cy="2"/>
              </a:xfrm>
              <a:custGeom>
                <a:avLst/>
                <a:gdLst>
                  <a:gd name="T0" fmla="*/ 8 w 8"/>
                  <a:gd name="T1" fmla="*/ 2 h 2"/>
                  <a:gd name="T2" fmla="*/ 6 w 8"/>
                  <a:gd name="T3" fmla="*/ 0 h 2"/>
                  <a:gd name="T4" fmla="*/ 0 w 8"/>
                  <a:gd name="T5" fmla="*/ 0 h 2"/>
                  <a:gd name="T6" fmla="*/ 3 w 8"/>
                  <a:gd name="T7" fmla="*/ 2 h 2"/>
                  <a:gd name="T8" fmla="*/ 8 w 8"/>
                  <a:gd name="T9" fmla="*/ 2 h 2"/>
                </a:gdLst>
                <a:ahLst/>
                <a:cxnLst>
                  <a:cxn ang="0">
                    <a:pos x="T0" y="T1"/>
                  </a:cxn>
                  <a:cxn ang="0">
                    <a:pos x="T2" y="T3"/>
                  </a:cxn>
                  <a:cxn ang="0">
                    <a:pos x="T4" y="T5"/>
                  </a:cxn>
                  <a:cxn ang="0">
                    <a:pos x="T6" y="T7"/>
                  </a:cxn>
                  <a:cxn ang="0">
                    <a:pos x="T8" y="T9"/>
                  </a:cxn>
                </a:cxnLst>
                <a:rect l="0" t="0" r="r" b="b"/>
                <a:pathLst>
                  <a:path w="8" h="2">
                    <a:moveTo>
                      <a:pt x="8" y="2"/>
                    </a:moveTo>
                    <a:lnTo>
                      <a:pt x="6" y="0"/>
                    </a:lnTo>
                    <a:lnTo>
                      <a:pt x="0" y="0"/>
                    </a:lnTo>
                    <a:lnTo>
                      <a:pt x="3" y="2"/>
                    </a:lnTo>
                    <a:lnTo>
                      <a:pt x="8" y="2"/>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6" name="Freeform 783">
                <a:extLst>
                  <a:ext uri="{FF2B5EF4-FFF2-40B4-BE49-F238E27FC236}">
                    <a16:creationId xmlns:a16="http://schemas.microsoft.com/office/drawing/2014/main" id="{B8BAB86E-C72E-4600-8EDD-C8A5326043B9}"/>
                  </a:ext>
                </a:extLst>
              </p:cNvPr>
              <p:cNvSpPr>
                <a:spLocks/>
              </p:cNvSpPr>
              <p:nvPr/>
            </p:nvSpPr>
            <p:spPr bwMode="auto">
              <a:xfrm>
                <a:off x="4883" y="1755"/>
                <a:ext cx="3" cy="4"/>
              </a:xfrm>
              <a:custGeom>
                <a:avLst/>
                <a:gdLst>
                  <a:gd name="T0" fmla="*/ 3 w 3"/>
                  <a:gd name="T1" fmla="*/ 4 h 4"/>
                  <a:gd name="T2" fmla="*/ 1 w 3"/>
                  <a:gd name="T3" fmla="*/ 0 h 4"/>
                  <a:gd name="T4" fmla="*/ 0 w 3"/>
                  <a:gd name="T5" fmla="*/ 0 h 4"/>
                  <a:gd name="T6" fmla="*/ 1 w 3"/>
                  <a:gd name="T7" fmla="*/ 4 h 4"/>
                  <a:gd name="T8" fmla="*/ 3 w 3"/>
                  <a:gd name="T9" fmla="*/ 4 h 4"/>
                </a:gdLst>
                <a:ahLst/>
                <a:cxnLst>
                  <a:cxn ang="0">
                    <a:pos x="T0" y="T1"/>
                  </a:cxn>
                  <a:cxn ang="0">
                    <a:pos x="T2" y="T3"/>
                  </a:cxn>
                  <a:cxn ang="0">
                    <a:pos x="T4" y="T5"/>
                  </a:cxn>
                  <a:cxn ang="0">
                    <a:pos x="T6" y="T7"/>
                  </a:cxn>
                  <a:cxn ang="0">
                    <a:pos x="T8" y="T9"/>
                  </a:cxn>
                </a:cxnLst>
                <a:rect l="0" t="0" r="r" b="b"/>
                <a:pathLst>
                  <a:path w="3" h="4">
                    <a:moveTo>
                      <a:pt x="3" y="4"/>
                    </a:moveTo>
                    <a:lnTo>
                      <a:pt x="1" y="0"/>
                    </a:lnTo>
                    <a:lnTo>
                      <a:pt x="0" y="0"/>
                    </a:lnTo>
                    <a:lnTo>
                      <a:pt x="1" y="4"/>
                    </a:lnTo>
                    <a:lnTo>
                      <a:pt x="3" y="4"/>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7" name="Freeform 784">
                <a:extLst>
                  <a:ext uri="{FF2B5EF4-FFF2-40B4-BE49-F238E27FC236}">
                    <a16:creationId xmlns:a16="http://schemas.microsoft.com/office/drawing/2014/main" id="{86A7FFA2-015E-4FBD-BCB2-085E18CA4BFE}"/>
                  </a:ext>
                </a:extLst>
              </p:cNvPr>
              <p:cNvSpPr>
                <a:spLocks/>
              </p:cNvSpPr>
              <p:nvPr/>
            </p:nvSpPr>
            <p:spPr bwMode="auto">
              <a:xfrm>
                <a:off x="4873" y="1743"/>
                <a:ext cx="6" cy="6"/>
              </a:xfrm>
              <a:custGeom>
                <a:avLst/>
                <a:gdLst>
                  <a:gd name="T0" fmla="*/ 2 w 6"/>
                  <a:gd name="T1" fmla="*/ 0 h 6"/>
                  <a:gd name="T2" fmla="*/ 0 w 6"/>
                  <a:gd name="T3" fmla="*/ 0 h 6"/>
                  <a:gd name="T4" fmla="*/ 0 w 6"/>
                  <a:gd name="T5" fmla="*/ 4 h 6"/>
                  <a:gd name="T6" fmla="*/ 3 w 6"/>
                  <a:gd name="T7" fmla="*/ 4 h 6"/>
                  <a:gd name="T8" fmla="*/ 3 w 6"/>
                  <a:gd name="T9" fmla="*/ 6 h 6"/>
                  <a:gd name="T10" fmla="*/ 6 w 6"/>
                  <a:gd name="T11" fmla="*/ 4 h 6"/>
                  <a:gd name="T12" fmla="*/ 2 w 6"/>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6" h="6">
                    <a:moveTo>
                      <a:pt x="2" y="0"/>
                    </a:moveTo>
                    <a:lnTo>
                      <a:pt x="0" y="0"/>
                    </a:lnTo>
                    <a:lnTo>
                      <a:pt x="0" y="4"/>
                    </a:lnTo>
                    <a:lnTo>
                      <a:pt x="3" y="4"/>
                    </a:lnTo>
                    <a:lnTo>
                      <a:pt x="3" y="6"/>
                    </a:lnTo>
                    <a:lnTo>
                      <a:pt x="6" y="4"/>
                    </a:lnTo>
                    <a:lnTo>
                      <a:pt x="2"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8" name="Freeform 785">
                <a:extLst>
                  <a:ext uri="{FF2B5EF4-FFF2-40B4-BE49-F238E27FC236}">
                    <a16:creationId xmlns:a16="http://schemas.microsoft.com/office/drawing/2014/main" id="{F33FA559-2858-4259-904A-FEA3C78CD98A}"/>
                  </a:ext>
                </a:extLst>
              </p:cNvPr>
              <p:cNvSpPr>
                <a:spLocks/>
              </p:cNvSpPr>
              <p:nvPr/>
            </p:nvSpPr>
            <p:spPr bwMode="auto">
              <a:xfrm>
                <a:off x="4862" y="1722"/>
                <a:ext cx="76" cy="59"/>
              </a:xfrm>
              <a:custGeom>
                <a:avLst/>
                <a:gdLst>
                  <a:gd name="T0" fmla="*/ 46 w 76"/>
                  <a:gd name="T1" fmla="*/ 46 h 59"/>
                  <a:gd name="T2" fmla="*/ 35 w 76"/>
                  <a:gd name="T3" fmla="*/ 35 h 59"/>
                  <a:gd name="T4" fmla="*/ 33 w 76"/>
                  <a:gd name="T5" fmla="*/ 32 h 59"/>
                  <a:gd name="T6" fmla="*/ 30 w 76"/>
                  <a:gd name="T7" fmla="*/ 25 h 59"/>
                  <a:gd name="T8" fmla="*/ 29 w 76"/>
                  <a:gd name="T9" fmla="*/ 24 h 59"/>
                  <a:gd name="T10" fmla="*/ 30 w 76"/>
                  <a:gd name="T11" fmla="*/ 19 h 59"/>
                  <a:gd name="T12" fmla="*/ 33 w 76"/>
                  <a:gd name="T13" fmla="*/ 21 h 59"/>
                  <a:gd name="T14" fmla="*/ 37 w 76"/>
                  <a:gd name="T15" fmla="*/ 22 h 59"/>
                  <a:gd name="T16" fmla="*/ 40 w 76"/>
                  <a:gd name="T17" fmla="*/ 19 h 59"/>
                  <a:gd name="T18" fmla="*/ 43 w 76"/>
                  <a:gd name="T19" fmla="*/ 17 h 59"/>
                  <a:gd name="T20" fmla="*/ 46 w 76"/>
                  <a:gd name="T21" fmla="*/ 17 h 59"/>
                  <a:gd name="T22" fmla="*/ 49 w 76"/>
                  <a:gd name="T23" fmla="*/ 21 h 59"/>
                  <a:gd name="T24" fmla="*/ 54 w 76"/>
                  <a:gd name="T25" fmla="*/ 21 h 59"/>
                  <a:gd name="T26" fmla="*/ 57 w 76"/>
                  <a:gd name="T27" fmla="*/ 21 h 59"/>
                  <a:gd name="T28" fmla="*/ 64 w 76"/>
                  <a:gd name="T29" fmla="*/ 21 h 59"/>
                  <a:gd name="T30" fmla="*/ 68 w 76"/>
                  <a:gd name="T31" fmla="*/ 24 h 59"/>
                  <a:gd name="T32" fmla="*/ 73 w 76"/>
                  <a:gd name="T33" fmla="*/ 24 h 59"/>
                  <a:gd name="T34" fmla="*/ 75 w 76"/>
                  <a:gd name="T35" fmla="*/ 21 h 59"/>
                  <a:gd name="T36" fmla="*/ 76 w 76"/>
                  <a:gd name="T37" fmla="*/ 19 h 59"/>
                  <a:gd name="T38" fmla="*/ 73 w 76"/>
                  <a:gd name="T39" fmla="*/ 17 h 59"/>
                  <a:gd name="T40" fmla="*/ 70 w 76"/>
                  <a:gd name="T41" fmla="*/ 9 h 59"/>
                  <a:gd name="T42" fmla="*/ 65 w 76"/>
                  <a:gd name="T43" fmla="*/ 11 h 59"/>
                  <a:gd name="T44" fmla="*/ 54 w 76"/>
                  <a:gd name="T45" fmla="*/ 9 h 59"/>
                  <a:gd name="T46" fmla="*/ 48 w 76"/>
                  <a:gd name="T47" fmla="*/ 6 h 59"/>
                  <a:gd name="T48" fmla="*/ 40 w 76"/>
                  <a:gd name="T49" fmla="*/ 0 h 59"/>
                  <a:gd name="T50" fmla="*/ 33 w 76"/>
                  <a:gd name="T51" fmla="*/ 0 h 59"/>
                  <a:gd name="T52" fmla="*/ 25 w 76"/>
                  <a:gd name="T53" fmla="*/ 9 h 59"/>
                  <a:gd name="T54" fmla="*/ 19 w 76"/>
                  <a:gd name="T55" fmla="*/ 16 h 59"/>
                  <a:gd name="T56" fmla="*/ 11 w 76"/>
                  <a:gd name="T57" fmla="*/ 14 h 59"/>
                  <a:gd name="T58" fmla="*/ 5 w 76"/>
                  <a:gd name="T59" fmla="*/ 17 h 59"/>
                  <a:gd name="T60" fmla="*/ 0 w 76"/>
                  <a:gd name="T61" fmla="*/ 17 h 59"/>
                  <a:gd name="T62" fmla="*/ 5 w 76"/>
                  <a:gd name="T63" fmla="*/ 25 h 59"/>
                  <a:gd name="T64" fmla="*/ 5 w 76"/>
                  <a:gd name="T65" fmla="*/ 29 h 59"/>
                  <a:gd name="T66" fmla="*/ 9 w 76"/>
                  <a:gd name="T67" fmla="*/ 19 h 59"/>
                  <a:gd name="T68" fmla="*/ 14 w 76"/>
                  <a:gd name="T69" fmla="*/ 17 h 59"/>
                  <a:gd name="T70" fmla="*/ 17 w 76"/>
                  <a:gd name="T71" fmla="*/ 22 h 59"/>
                  <a:gd name="T72" fmla="*/ 21 w 76"/>
                  <a:gd name="T73" fmla="*/ 30 h 59"/>
                  <a:gd name="T74" fmla="*/ 27 w 76"/>
                  <a:gd name="T75" fmla="*/ 35 h 59"/>
                  <a:gd name="T76" fmla="*/ 27 w 76"/>
                  <a:gd name="T77" fmla="*/ 37 h 59"/>
                  <a:gd name="T78" fmla="*/ 24 w 76"/>
                  <a:gd name="T79" fmla="*/ 38 h 59"/>
                  <a:gd name="T80" fmla="*/ 27 w 76"/>
                  <a:gd name="T81" fmla="*/ 41 h 59"/>
                  <a:gd name="T82" fmla="*/ 33 w 76"/>
                  <a:gd name="T83" fmla="*/ 46 h 59"/>
                  <a:gd name="T84" fmla="*/ 37 w 76"/>
                  <a:gd name="T85" fmla="*/ 49 h 59"/>
                  <a:gd name="T86" fmla="*/ 46 w 76"/>
                  <a:gd name="T87" fmla="*/ 49 h 59"/>
                  <a:gd name="T88" fmla="*/ 56 w 76"/>
                  <a:gd name="T89" fmla="*/ 59 h 59"/>
                  <a:gd name="T90" fmla="*/ 51 w 76"/>
                  <a:gd name="T91" fmla="*/ 57 h 59"/>
                  <a:gd name="T92" fmla="*/ 56 w 76"/>
                  <a:gd name="T93" fmla="*/ 59 h 59"/>
                  <a:gd name="T94" fmla="*/ 56 w 76"/>
                  <a:gd name="T95" fmla="*/ 5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6" h="59">
                    <a:moveTo>
                      <a:pt x="56" y="57"/>
                    </a:moveTo>
                    <a:lnTo>
                      <a:pt x="46" y="46"/>
                    </a:lnTo>
                    <a:lnTo>
                      <a:pt x="35" y="37"/>
                    </a:lnTo>
                    <a:lnTo>
                      <a:pt x="35" y="35"/>
                    </a:lnTo>
                    <a:lnTo>
                      <a:pt x="35" y="33"/>
                    </a:lnTo>
                    <a:lnTo>
                      <a:pt x="33" y="32"/>
                    </a:lnTo>
                    <a:lnTo>
                      <a:pt x="33" y="29"/>
                    </a:lnTo>
                    <a:lnTo>
                      <a:pt x="30" y="25"/>
                    </a:lnTo>
                    <a:lnTo>
                      <a:pt x="29" y="25"/>
                    </a:lnTo>
                    <a:lnTo>
                      <a:pt x="29" y="24"/>
                    </a:lnTo>
                    <a:lnTo>
                      <a:pt x="30" y="22"/>
                    </a:lnTo>
                    <a:lnTo>
                      <a:pt x="30" y="19"/>
                    </a:lnTo>
                    <a:lnTo>
                      <a:pt x="30" y="17"/>
                    </a:lnTo>
                    <a:lnTo>
                      <a:pt x="33" y="21"/>
                    </a:lnTo>
                    <a:lnTo>
                      <a:pt x="35" y="22"/>
                    </a:lnTo>
                    <a:lnTo>
                      <a:pt x="37" y="22"/>
                    </a:lnTo>
                    <a:lnTo>
                      <a:pt x="37" y="19"/>
                    </a:lnTo>
                    <a:lnTo>
                      <a:pt x="40" y="19"/>
                    </a:lnTo>
                    <a:lnTo>
                      <a:pt x="41" y="19"/>
                    </a:lnTo>
                    <a:lnTo>
                      <a:pt x="43" y="17"/>
                    </a:lnTo>
                    <a:lnTo>
                      <a:pt x="44" y="19"/>
                    </a:lnTo>
                    <a:lnTo>
                      <a:pt x="46" y="17"/>
                    </a:lnTo>
                    <a:lnTo>
                      <a:pt x="48" y="19"/>
                    </a:lnTo>
                    <a:lnTo>
                      <a:pt x="49" y="21"/>
                    </a:lnTo>
                    <a:lnTo>
                      <a:pt x="51" y="19"/>
                    </a:lnTo>
                    <a:lnTo>
                      <a:pt x="54" y="21"/>
                    </a:lnTo>
                    <a:lnTo>
                      <a:pt x="57" y="19"/>
                    </a:lnTo>
                    <a:lnTo>
                      <a:pt x="57" y="21"/>
                    </a:lnTo>
                    <a:lnTo>
                      <a:pt x="60" y="21"/>
                    </a:lnTo>
                    <a:lnTo>
                      <a:pt x="64" y="21"/>
                    </a:lnTo>
                    <a:lnTo>
                      <a:pt x="65" y="21"/>
                    </a:lnTo>
                    <a:lnTo>
                      <a:pt x="68" y="24"/>
                    </a:lnTo>
                    <a:lnTo>
                      <a:pt x="73" y="24"/>
                    </a:lnTo>
                    <a:lnTo>
                      <a:pt x="73" y="24"/>
                    </a:lnTo>
                    <a:lnTo>
                      <a:pt x="73" y="22"/>
                    </a:lnTo>
                    <a:lnTo>
                      <a:pt x="75" y="21"/>
                    </a:lnTo>
                    <a:lnTo>
                      <a:pt x="76" y="21"/>
                    </a:lnTo>
                    <a:lnTo>
                      <a:pt x="76" y="19"/>
                    </a:lnTo>
                    <a:lnTo>
                      <a:pt x="73" y="19"/>
                    </a:lnTo>
                    <a:lnTo>
                      <a:pt x="73" y="17"/>
                    </a:lnTo>
                    <a:lnTo>
                      <a:pt x="72" y="14"/>
                    </a:lnTo>
                    <a:lnTo>
                      <a:pt x="70" y="9"/>
                    </a:lnTo>
                    <a:lnTo>
                      <a:pt x="68" y="9"/>
                    </a:lnTo>
                    <a:lnTo>
                      <a:pt x="65" y="11"/>
                    </a:lnTo>
                    <a:lnTo>
                      <a:pt x="60" y="9"/>
                    </a:lnTo>
                    <a:lnTo>
                      <a:pt x="54" y="9"/>
                    </a:lnTo>
                    <a:lnTo>
                      <a:pt x="51" y="6"/>
                    </a:lnTo>
                    <a:lnTo>
                      <a:pt x="48" y="6"/>
                    </a:lnTo>
                    <a:lnTo>
                      <a:pt x="43" y="0"/>
                    </a:lnTo>
                    <a:lnTo>
                      <a:pt x="40" y="0"/>
                    </a:lnTo>
                    <a:lnTo>
                      <a:pt x="40" y="0"/>
                    </a:lnTo>
                    <a:lnTo>
                      <a:pt x="33" y="0"/>
                    </a:lnTo>
                    <a:lnTo>
                      <a:pt x="25" y="5"/>
                    </a:lnTo>
                    <a:lnTo>
                      <a:pt x="25" y="9"/>
                    </a:lnTo>
                    <a:lnTo>
                      <a:pt x="21" y="11"/>
                    </a:lnTo>
                    <a:lnTo>
                      <a:pt x="19" y="16"/>
                    </a:lnTo>
                    <a:lnTo>
                      <a:pt x="17" y="16"/>
                    </a:lnTo>
                    <a:lnTo>
                      <a:pt x="11" y="14"/>
                    </a:lnTo>
                    <a:lnTo>
                      <a:pt x="9" y="14"/>
                    </a:lnTo>
                    <a:lnTo>
                      <a:pt x="5" y="17"/>
                    </a:lnTo>
                    <a:lnTo>
                      <a:pt x="0" y="17"/>
                    </a:lnTo>
                    <a:lnTo>
                      <a:pt x="0" y="17"/>
                    </a:lnTo>
                    <a:lnTo>
                      <a:pt x="1" y="24"/>
                    </a:lnTo>
                    <a:lnTo>
                      <a:pt x="5" y="25"/>
                    </a:lnTo>
                    <a:lnTo>
                      <a:pt x="3" y="27"/>
                    </a:lnTo>
                    <a:lnTo>
                      <a:pt x="5" y="29"/>
                    </a:lnTo>
                    <a:lnTo>
                      <a:pt x="8" y="22"/>
                    </a:lnTo>
                    <a:lnTo>
                      <a:pt x="9" y="19"/>
                    </a:lnTo>
                    <a:lnTo>
                      <a:pt x="11" y="17"/>
                    </a:lnTo>
                    <a:lnTo>
                      <a:pt x="14" y="17"/>
                    </a:lnTo>
                    <a:lnTo>
                      <a:pt x="16" y="21"/>
                    </a:lnTo>
                    <a:lnTo>
                      <a:pt x="17" y="22"/>
                    </a:lnTo>
                    <a:lnTo>
                      <a:pt x="19" y="27"/>
                    </a:lnTo>
                    <a:lnTo>
                      <a:pt x="21" y="30"/>
                    </a:lnTo>
                    <a:lnTo>
                      <a:pt x="25" y="33"/>
                    </a:lnTo>
                    <a:lnTo>
                      <a:pt x="27" y="35"/>
                    </a:lnTo>
                    <a:lnTo>
                      <a:pt x="29" y="37"/>
                    </a:lnTo>
                    <a:lnTo>
                      <a:pt x="27" y="37"/>
                    </a:lnTo>
                    <a:lnTo>
                      <a:pt x="24" y="37"/>
                    </a:lnTo>
                    <a:lnTo>
                      <a:pt x="24" y="38"/>
                    </a:lnTo>
                    <a:lnTo>
                      <a:pt x="24" y="41"/>
                    </a:lnTo>
                    <a:lnTo>
                      <a:pt x="27" y="41"/>
                    </a:lnTo>
                    <a:lnTo>
                      <a:pt x="30" y="45"/>
                    </a:lnTo>
                    <a:lnTo>
                      <a:pt x="33" y="46"/>
                    </a:lnTo>
                    <a:lnTo>
                      <a:pt x="35" y="48"/>
                    </a:lnTo>
                    <a:lnTo>
                      <a:pt x="37" y="49"/>
                    </a:lnTo>
                    <a:lnTo>
                      <a:pt x="40" y="49"/>
                    </a:lnTo>
                    <a:lnTo>
                      <a:pt x="46" y="49"/>
                    </a:lnTo>
                    <a:lnTo>
                      <a:pt x="49" y="51"/>
                    </a:lnTo>
                    <a:lnTo>
                      <a:pt x="56" y="59"/>
                    </a:lnTo>
                    <a:lnTo>
                      <a:pt x="54" y="59"/>
                    </a:lnTo>
                    <a:lnTo>
                      <a:pt x="51" y="57"/>
                    </a:lnTo>
                    <a:lnTo>
                      <a:pt x="52" y="59"/>
                    </a:lnTo>
                    <a:lnTo>
                      <a:pt x="56" y="59"/>
                    </a:lnTo>
                    <a:lnTo>
                      <a:pt x="56" y="59"/>
                    </a:lnTo>
                    <a:lnTo>
                      <a:pt x="56" y="57"/>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9" name="Freeform 786">
                <a:extLst>
                  <a:ext uri="{FF2B5EF4-FFF2-40B4-BE49-F238E27FC236}">
                    <a16:creationId xmlns:a16="http://schemas.microsoft.com/office/drawing/2014/main" id="{AE781DEF-92B0-417E-90B0-EDA47507CEC0}"/>
                  </a:ext>
                </a:extLst>
              </p:cNvPr>
              <p:cNvSpPr>
                <a:spLocks/>
              </p:cNvSpPr>
              <p:nvPr/>
            </p:nvSpPr>
            <p:spPr bwMode="auto">
              <a:xfrm>
                <a:off x="4881" y="1760"/>
                <a:ext cx="3" cy="5"/>
              </a:xfrm>
              <a:custGeom>
                <a:avLst/>
                <a:gdLst>
                  <a:gd name="T0" fmla="*/ 3 w 3"/>
                  <a:gd name="T1" fmla="*/ 5 h 5"/>
                  <a:gd name="T2" fmla="*/ 3 w 3"/>
                  <a:gd name="T3" fmla="*/ 2 h 5"/>
                  <a:gd name="T4" fmla="*/ 0 w 3"/>
                  <a:gd name="T5" fmla="*/ 0 h 5"/>
                  <a:gd name="T6" fmla="*/ 3 w 3"/>
                  <a:gd name="T7" fmla="*/ 5 h 5"/>
                </a:gdLst>
                <a:ahLst/>
                <a:cxnLst>
                  <a:cxn ang="0">
                    <a:pos x="T0" y="T1"/>
                  </a:cxn>
                  <a:cxn ang="0">
                    <a:pos x="T2" y="T3"/>
                  </a:cxn>
                  <a:cxn ang="0">
                    <a:pos x="T4" y="T5"/>
                  </a:cxn>
                  <a:cxn ang="0">
                    <a:pos x="T6" y="T7"/>
                  </a:cxn>
                </a:cxnLst>
                <a:rect l="0" t="0" r="r" b="b"/>
                <a:pathLst>
                  <a:path w="3" h="5">
                    <a:moveTo>
                      <a:pt x="3" y="5"/>
                    </a:moveTo>
                    <a:lnTo>
                      <a:pt x="3" y="2"/>
                    </a:lnTo>
                    <a:lnTo>
                      <a:pt x="0" y="0"/>
                    </a:lnTo>
                    <a:lnTo>
                      <a:pt x="3" y="5"/>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0" name="Freeform 787">
                <a:extLst>
                  <a:ext uri="{FF2B5EF4-FFF2-40B4-BE49-F238E27FC236}">
                    <a16:creationId xmlns:a16="http://schemas.microsoft.com/office/drawing/2014/main" id="{841CCDA6-E527-47E9-84F3-D2F8815BA13C}"/>
                  </a:ext>
                </a:extLst>
              </p:cNvPr>
              <p:cNvSpPr>
                <a:spLocks/>
              </p:cNvSpPr>
              <p:nvPr/>
            </p:nvSpPr>
            <p:spPr bwMode="auto">
              <a:xfrm>
                <a:off x="4879" y="1751"/>
                <a:ext cx="4" cy="3"/>
              </a:xfrm>
              <a:custGeom>
                <a:avLst/>
                <a:gdLst>
                  <a:gd name="T0" fmla="*/ 2 w 4"/>
                  <a:gd name="T1" fmla="*/ 0 h 3"/>
                  <a:gd name="T2" fmla="*/ 0 w 4"/>
                  <a:gd name="T3" fmla="*/ 3 h 3"/>
                  <a:gd name="T4" fmla="*/ 4 w 4"/>
                  <a:gd name="T5" fmla="*/ 3 h 3"/>
                  <a:gd name="T6" fmla="*/ 2 w 4"/>
                  <a:gd name="T7" fmla="*/ 0 h 3"/>
                </a:gdLst>
                <a:ahLst/>
                <a:cxnLst>
                  <a:cxn ang="0">
                    <a:pos x="T0" y="T1"/>
                  </a:cxn>
                  <a:cxn ang="0">
                    <a:pos x="T2" y="T3"/>
                  </a:cxn>
                  <a:cxn ang="0">
                    <a:pos x="T4" y="T5"/>
                  </a:cxn>
                  <a:cxn ang="0">
                    <a:pos x="T6" y="T7"/>
                  </a:cxn>
                </a:cxnLst>
                <a:rect l="0" t="0" r="r" b="b"/>
                <a:pathLst>
                  <a:path w="4" h="3">
                    <a:moveTo>
                      <a:pt x="2" y="0"/>
                    </a:moveTo>
                    <a:lnTo>
                      <a:pt x="0" y="3"/>
                    </a:lnTo>
                    <a:lnTo>
                      <a:pt x="4" y="3"/>
                    </a:lnTo>
                    <a:lnTo>
                      <a:pt x="2"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1" name="Freeform 788">
                <a:extLst>
                  <a:ext uri="{FF2B5EF4-FFF2-40B4-BE49-F238E27FC236}">
                    <a16:creationId xmlns:a16="http://schemas.microsoft.com/office/drawing/2014/main" id="{5F6BCCA4-F8BB-4BC4-8B81-262AE7F85C9A}"/>
                  </a:ext>
                </a:extLst>
              </p:cNvPr>
              <p:cNvSpPr>
                <a:spLocks/>
              </p:cNvSpPr>
              <p:nvPr/>
            </p:nvSpPr>
            <p:spPr bwMode="auto">
              <a:xfrm>
                <a:off x="4891" y="1739"/>
                <a:ext cx="52" cy="47"/>
              </a:xfrm>
              <a:custGeom>
                <a:avLst/>
                <a:gdLst>
                  <a:gd name="T0" fmla="*/ 41 w 52"/>
                  <a:gd name="T1" fmla="*/ 40 h 47"/>
                  <a:gd name="T2" fmla="*/ 44 w 52"/>
                  <a:gd name="T3" fmla="*/ 37 h 47"/>
                  <a:gd name="T4" fmla="*/ 46 w 52"/>
                  <a:gd name="T5" fmla="*/ 34 h 47"/>
                  <a:gd name="T6" fmla="*/ 43 w 52"/>
                  <a:gd name="T7" fmla="*/ 29 h 47"/>
                  <a:gd name="T8" fmla="*/ 47 w 52"/>
                  <a:gd name="T9" fmla="*/ 31 h 47"/>
                  <a:gd name="T10" fmla="*/ 51 w 52"/>
                  <a:gd name="T11" fmla="*/ 29 h 47"/>
                  <a:gd name="T12" fmla="*/ 47 w 52"/>
                  <a:gd name="T13" fmla="*/ 23 h 47"/>
                  <a:gd name="T14" fmla="*/ 51 w 52"/>
                  <a:gd name="T15" fmla="*/ 24 h 47"/>
                  <a:gd name="T16" fmla="*/ 51 w 52"/>
                  <a:gd name="T17" fmla="*/ 20 h 47"/>
                  <a:gd name="T18" fmla="*/ 44 w 52"/>
                  <a:gd name="T19" fmla="*/ 16 h 47"/>
                  <a:gd name="T20" fmla="*/ 47 w 52"/>
                  <a:gd name="T21" fmla="*/ 10 h 47"/>
                  <a:gd name="T22" fmla="*/ 46 w 52"/>
                  <a:gd name="T23" fmla="*/ 7 h 47"/>
                  <a:gd name="T24" fmla="*/ 44 w 52"/>
                  <a:gd name="T25" fmla="*/ 7 h 47"/>
                  <a:gd name="T26" fmla="*/ 36 w 52"/>
                  <a:gd name="T27" fmla="*/ 4 h 47"/>
                  <a:gd name="T28" fmla="*/ 31 w 52"/>
                  <a:gd name="T29" fmla="*/ 4 h 47"/>
                  <a:gd name="T30" fmla="*/ 28 w 52"/>
                  <a:gd name="T31" fmla="*/ 2 h 47"/>
                  <a:gd name="T32" fmla="*/ 22 w 52"/>
                  <a:gd name="T33" fmla="*/ 2 h 47"/>
                  <a:gd name="T34" fmla="*/ 19 w 52"/>
                  <a:gd name="T35" fmla="*/ 2 h 47"/>
                  <a:gd name="T36" fmla="*/ 15 w 52"/>
                  <a:gd name="T37" fmla="*/ 2 h 47"/>
                  <a:gd name="T38" fmla="*/ 12 w 52"/>
                  <a:gd name="T39" fmla="*/ 2 h 47"/>
                  <a:gd name="T40" fmla="*/ 8 w 52"/>
                  <a:gd name="T41" fmla="*/ 2 h 47"/>
                  <a:gd name="T42" fmla="*/ 6 w 52"/>
                  <a:gd name="T43" fmla="*/ 5 h 47"/>
                  <a:gd name="T44" fmla="*/ 1 w 52"/>
                  <a:gd name="T45" fmla="*/ 0 h 47"/>
                  <a:gd name="T46" fmla="*/ 1 w 52"/>
                  <a:gd name="T47" fmla="*/ 5 h 47"/>
                  <a:gd name="T48" fmla="*/ 0 w 52"/>
                  <a:gd name="T49" fmla="*/ 8 h 47"/>
                  <a:gd name="T50" fmla="*/ 4 w 52"/>
                  <a:gd name="T51" fmla="*/ 12 h 47"/>
                  <a:gd name="T52" fmla="*/ 6 w 52"/>
                  <a:gd name="T53" fmla="*/ 16 h 47"/>
                  <a:gd name="T54" fmla="*/ 6 w 52"/>
                  <a:gd name="T55" fmla="*/ 20 h 47"/>
                  <a:gd name="T56" fmla="*/ 27 w 52"/>
                  <a:gd name="T57" fmla="*/ 40 h 47"/>
                  <a:gd name="T58" fmla="*/ 27 w 52"/>
                  <a:gd name="T59" fmla="*/ 42 h 47"/>
                  <a:gd name="T60" fmla="*/ 33 w 52"/>
                  <a:gd name="T61" fmla="*/ 43 h 47"/>
                  <a:gd name="T62" fmla="*/ 38 w 52"/>
                  <a:gd name="T63" fmla="*/ 47 h 47"/>
                  <a:gd name="T64" fmla="*/ 41 w 52"/>
                  <a:gd name="T65" fmla="*/ 43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2" h="47">
                    <a:moveTo>
                      <a:pt x="41" y="43"/>
                    </a:moveTo>
                    <a:lnTo>
                      <a:pt x="41" y="40"/>
                    </a:lnTo>
                    <a:lnTo>
                      <a:pt x="43" y="37"/>
                    </a:lnTo>
                    <a:lnTo>
                      <a:pt x="44" y="37"/>
                    </a:lnTo>
                    <a:lnTo>
                      <a:pt x="46" y="36"/>
                    </a:lnTo>
                    <a:lnTo>
                      <a:pt x="46" y="34"/>
                    </a:lnTo>
                    <a:lnTo>
                      <a:pt x="43" y="32"/>
                    </a:lnTo>
                    <a:lnTo>
                      <a:pt x="43" y="29"/>
                    </a:lnTo>
                    <a:lnTo>
                      <a:pt x="44" y="29"/>
                    </a:lnTo>
                    <a:lnTo>
                      <a:pt x="47" y="31"/>
                    </a:lnTo>
                    <a:lnTo>
                      <a:pt x="49" y="31"/>
                    </a:lnTo>
                    <a:lnTo>
                      <a:pt x="51" y="29"/>
                    </a:lnTo>
                    <a:lnTo>
                      <a:pt x="47" y="26"/>
                    </a:lnTo>
                    <a:lnTo>
                      <a:pt x="47" y="23"/>
                    </a:lnTo>
                    <a:lnTo>
                      <a:pt x="49" y="23"/>
                    </a:lnTo>
                    <a:lnTo>
                      <a:pt x="51" y="24"/>
                    </a:lnTo>
                    <a:lnTo>
                      <a:pt x="52" y="23"/>
                    </a:lnTo>
                    <a:lnTo>
                      <a:pt x="51" y="20"/>
                    </a:lnTo>
                    <a:lnTo>
                      <a:pt x="49" y="20"/>
                    </a:lnTo>
                    <a:lnTo>
                      <a:pt x="44" y="16"/>
                    </a:lnTo>
                    <a:lnTo>
                      <a:pt x="44" y="15"/>
                    </a:lnTo>
                    <a:lnTo>
                      <a:pt x="47" y="10"/>
                    </a:lnTo>
                    <a:lnTo>
                      <a:pt x="47" y="7"/>
                    </a:lnTo>
                    <a:lnTo>
                      <a:pt x="46" y="7"/>
                    </a:lnTo>
                    <a:lnTo>
                      <a:pt x="44" y="8"/>
                    </a:lnTo>
                    <a:lnTo>
                      <a:pt x="44" y="7"/>
                    </a:lnTo>
                    <a:lnTo>
                      <a:pt x="39" y="7"/>
                    </a:lnTo>
                    <a:lnTo>
                      <a:pt x="36" y="4"/>
                    </a:lnTo>
                    <a:lnTo>
                      <a:pt x="35" y="4"/>
                    </a:lnTo>
                    <a:lnTo>
                      <a:pt x="31" y="4"/>
                    </a:lnTo>
                    <a:lnTo>
                      <a:pt x="28" y="4"/>
                    </a:lnTo>
                    <a:lnTo>
                      <a:pt x="28" y="2"/>
                    </a:lnTo>
                    <a:lnTo>
                      <a:pt x="25" y="4"/>
                    </a:lnTo>
                    <a:lnTo>
                      <a:pt x="22" y="2"/>
                    </a:lnTo>
                    <a:lnTo>
                      <a:pt x="20" y="4"/>
                    </a:lnTo>
                    <a:lnTo>
                      <a:pt x="19" y="2"/>
                    </a:lnTo>
                    <a:lnTo>
                      <a:pt x="17" y="0"/>
                    </a:lnTo>
                    <a:lnTo>
                      <a:pt x="15" y="2"/>
                    </a:lnTo>
                    <a:lnTo>
                      <a:pt x="14" y="0"/>
                    </a:lnTo>
                    <a:lnTo>
                      <a:pt x="12" y="2"/>
                    </a:lnTo>
                    <a:lnTo>
                      <a:pt x="11" y="2"/>
                    </a:lnTo>
                    <a:lnTo>
                      <a:pt x="8" y="2"/>
                    </a:lnTo>
                    <a:lnTo>
                      <a:pt x="8" y="5"/>
                    </a:lnTo>
                    <a:lnTo>
                      <a:pt x="6" y="5"/>
                    </a:lnTo>
                    <a:lnTo>
                      <a:pt x="4" y="4"/>
                    </a:lnTo>
                    <a:lnTo>
                      <a:pt x="1" y="0"/>
                    </a:lnTo>
                    <a:lnTo>
                      <a:pt x="1" y="2"/>
                    </a:lnTo>
                    <a:lnTo>
                      <a:pt x="1" y="5"/>
                    </a:lnTo>
                    <a:lnTo>
                      <a:pt x="0" y="7"/>
                    </a:lnTo>
                    <a:lnTo>
                      <a:pt x="0" y="8"/>
                    </a:lnTo>
                    <a:lnTo>
                      <a:pt x="1" y="8"/>
                    </a:lnTo>
                    <a:lnTo>
                      <a:pt x="4" y="12"/>
                    </a:lnTo>
                    <a:lnTo>
                      <a:pt x="4" y="15"/>
                    </a:lnTo>
                    <a:lnTo>
                      <a:pt x="6" y="16"/>
                    </a:lnTo>
                    <a:lnTo>
                      <a:pt x="6" y="18"/>
                    </a:lnTo>
                    <a:lnTo>
                      <a:pt x="6" y="20"/>
                    </a:lnTo>
                    <a:lnTo>
                      <a:pt x="17" y="29"/>
                    </a:lnTo>
                    <a:lnTo>
                      <a:pt x="27" y="40"/>
                    </a:lnTo>
                    <a:lnTo>
                      <a:pt x="27" y="42"/>
                    </a:lnTo>
                    <a:lnTo>
                      <a:pt x="27" y="42"/>
                    </a:lnTo>
                    <a:lnTo>
                      <a:pt x="28" y="43"/>
                    </a:lnTo>
                    <a:lnTo>
                      <a:pt x="33" y="43"/>
                    </a:lnTo>
                    <a:lnTo>
                      <a:pt x="35" y="43"/>
                    </a:lnTo>
                    <a:lnTo>
                      <a:pt x="38" y="47"/>
                    </a:lnTo>
                    <a:lnTo>
                      <a:pt x="39" y="47"/>
                    </a:lnTo>
                    <a:lnTo>
                      <a:pt x="41" y="43"/>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2" name="Freeform 789">
                <a:extLst>
                  <a:ext uri="{FF2B5EF4-FFF2-40B4-BE49-F238E27FC236}">
                    <a16:creationId xmlns:a16="http://schemas.microsoft.com/office/drawing/2014/main" id="{B55DACEA-4351-4985-9A25-C0D3C7010465}"/>
                  </a:ext>
                </a:extLst>
              </p:cNvPr>
              <p:cNvSpPr>
                <a:spLocks/>
              </p:cNvSpPr>
              <p:nvPr/>
            </p:nvSpPr>
            <p:spPr bwMode="auto">
              <a:xfrm>
                <a:off x="4860" y="1714"/>
                <a:ext cx="42" cy="25"/>
              </a:xfrm>
              <a:custGeom>
                <a:avLst/>
                <a:gdLst>
                  <a:gd name="T0" fmla="*/ 11 w 42"/>
                  <a:gd name="T1" fmla="*/ 22 h 25"/>
                  <a:gd name="T2" fmla="*/ 13 w 42"/>
                  <a:gd name="T3" fmla="*/ 22 h 25"/>
                  <a:gd name="T4" fmla="*/ 19 w 42"/>
                  <a:gd name="T5" fmla="*/ 24 h 25"/>
                  <a:gd name="T6" fmla="*/ 21 w 42"/>
                  <a:gd name="T7" fmla="*/ 24 h 25"/>
                  <a:gd name="T8" fmla="*/ 23 w 42"/>
                  <a:gd name="T9" fmla="*/ 19 h 25"/>
                  <a:gd name="T10" fmla="*/ 27 w 42"/>
                  <a:gd name="T11" fmla="*/ 17 h 25"/>
                  <a:gd name="T12" fmla="*/ 27 w 42"/>
                  <a:gd name="T13" fmla="*/ 13 h 25"/>
                  <a:gd name="T14" fmla="*/ 35 w 42"/>
                  <a:gd name="T15" fmla="*/ 8 h 25"/>
                  <a:gd name="T16" fmla="*/ 42 w 42"/>
                  <a:gd name="T17" fmla="*/ 8 h 25"/>
                  <a:gd name="T18" fmla="*/ 42 w 42"/>
                  <a:gd name="T19" fmla="*/ 3 h 25"/>
                  <a:gd name="T20" fmla="*/ 39 w 42"/>
                  <a:gd name="T21" fmla="*/ 0 h 25"/>
                  <a:gd name="T22" fmla="*/ 35 w 42"/>
                  <a:gd name="T23" fmla="*/ 0 h 25"/>
                  <a:gd name="T24" fmla="*/ 29 w 42"/>
                  <a:gd name="T25" fmla="*/ 3 h 25"/>
                  <a:gd name="T26" fmla="*/ 27 w 42"/>
                  <a:gd name="T27" fmla="*/ 3 h 25"/>
                  <a:gd name="T28" fmla="*/ 24 w 42"/>
                  <a:gd name="T29" fmla="*/ 3 h 25"/>
                  <a:gd name="T30" fmla="*/ 21 w 42"/>
                  <a:gd name="T31" fmla="*/ 5 h 25"/>
                  <a:gd name="T32" fmla="*/ 19 w 42"/>
                  <a:gd name="T33" fmla="*/ 5 h 25"/>
                  <a:gd name="T34" fmla="*/ 15 w 42"/>
                  <a:gd name="T35" fmla="*/ 6 h 25"/>
                  <a:gd name="T36" fmla="*/ 13 w 42"/>
                  <a:gd name="T37" fmla="*/ 5 h 25"/>
                  <a:gd name="T38" fmla="*/ 7 w 42"/>
                  <a:gd name="T39" fmla="*/ 5 h 25"/>
                  <a:gd name="T40" fmla="*/ 5 w 42"/>
                  <a:gd name="T41" fmla="*/ 5 h 25"/>
                  <a:gd name="T42" fmla="*/ 2 w 42"/>
                  <a:gd name="T43" fmla="*/ 9 h 25"/>
                  <a:gd name="T44" fmla="*/ 3 w 42"/>
                  <a:gd name="T45" fmla="*/ 11 h 25"/>
                  <a:gd name="T46" fmla="*/ 0 w 42"/>
                  <a:gd name="T47" fmla="*/ 14 h 25"/>
                  <a:gd name="T48" fmla="*/ 2 w 42"/>
                  <a:gd name="T49" fmla="*/ 19 h 25"/>
                  <a:gd name="T50" fmla="*/ 2 w 42"/>
                  <a:gd name="T51" fmla="*/ 19 h 25"/>
                  <a:gd name="T52" fmla="*/ 5 w 42"/>
                  <a:gd name="T53" fmla="*/ 21 h 25"/>
                  <a:gd name="T54" fmla="*/ 5 w 42"/>
                  <a:gd name="T55" fmla="*/ 22 h 25"/>
                  <a:gd name="T56" fmla="*/ 2 w 42"/>
                  <a:gd name="T57" fmla="*/ 22 h 25"/>
                  <a:gd name="T58" fmla="*/ 2 w 42"/>
                  <a:gd name="T59" fmla="*/ 25 h 25"/>
                  <a:gd name="T60" fmla="*/ 7 w 42"/>
                  <a:gd name="T61" fmla="*/ 25 h 25"/>
                  <a:gd name="T62" fmla="*/ 11 w 42"/>
                  <a:gd name="T63" fmla="*/ 2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2" h="25">
                    <a:moveTo>
                      <a:pt x="11" y="22"/>
                    </a:moveTo>
                    <a:lnTo>
                      <a:pt x="13" y="22"/>
                    </a:lnTo>
                    <a:lnTo>
                      <a:pt x="19" y="24"/>
                    </a:lnTo>
                    <a:lnTo>
                      <a:pt x="21" y="24"/>
                    </a:lnTo>
                    <a:lnTo>
                      <a:pt x="23" y="19"/>
                    </a:lnTo>
                    <a:lnTo>
                      <a:pt x="27" y="17"/>
                    </a:lnTo>
                    <a:lnTo>
                      <a:pt x="27" y="13"/>
                    </a:lnTo>
                    <a:lnTo>
                      <a:pt x="35" y="8"/>
                    </a:lnTo>
                    <a:lnTo>
                      <a:pt x="42" y="8"/>
                    </a:lnTo>
                    <a:lnTo>
                      <a:pt x="42" y="3"/>
                    </a:lnTo>
                    <a:lnTo>
                      <a:pt x="39" y="0"/>
                    </a:lnTo>
                    <a:lnTo>
                      <a:pt x="35" y="0"/>
                    </a:lnTo>
                    <a:lnTo>
                      <a:pt x="29" y="3"/>
                    </a:lnTo>
                    <a:lnTo>
                      <a:pt x="27" y="3"/>
                    </a:lnTo>
                    <a:lnTo>
                      <a:pt x="24" y="3"/>
                    </a:lnTo>
                    <a:lnTo>
                      <a:pt x="21" y="5"/>
                    </a:lnTo>
                    <a:lnTo>
                      <a:pt x="19" y="5"/>
                    </a:lnTo>
                    <a:lnTo>
                      <a:pt x="15" y="6"/>
                    </a:lnTo>
                    <a:lnTo>
                      <a:pt x="13" y="5"/>
                    </a:lnTo>
                    <a:lnTo>
                      <a:pt x="7" y="5"/>
                    </a:lnTo>
                    <a:lnTo>
                      <a:pt x="5" y="5"/>
                    </a:lnTo>
                    <a:lnTo>
                      <a:pt x="2" y="9"/>
                    </a:lnTo>
                    <a:lnTo>
                      <a:pt x="3" y="11"/>
                    </a:lnTo>
                    <a:lnTo>
                      <a:pt x="0" y="14"/>
                    </a:lnTo>
                    <a:lnTo>
                      <a:pt x="2" y="19"/>
                    </a:lnTo>
                    <a:lnTo>
                      <a:pt x="2" y="19"/>
                    </a:lnTo>
                    <a:lnTo>
                      <a:pt x="5" y="21"/>
                    </a:lnTo>
                    <a:lnTo>
                      <a:pt x="5" y="22"/>
                    </a:lnTo>
                    <a:lnTo>
                      <a:pt x="2" y="22"/>
                    </a:lnTo>
                    <a:lnTo>
                      <a:pt x="2" y="25"/>
                    </a:lnTo>
                    <a:lnTo>
                      <a:pt x="7" y="25"/>
                    </a:lnTo>
                    <a:lnTo>
                      <a:pt x="11" y="22"/>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3" name="Freeform 790">
                <a:extLst>
                  <a:ext uri="{FF2B5EF4-FFF2-40B4-BE49-F238E27FC236}">
                    <a16:creationId xmlns:a16="http://schemas.microsoft.com/office/drawing/2014/main" id="{44165C5D-351C-4204-8CBB-D3630668C21F}"/>
                  </a:ext>
                </a:extLst>
              </p:cNvPr>
              <p:cNvSpPr>
                <a:spLocks/>
              </p:cNvSpPr>
              <p:nvPr/>
            </p:nvSpPr>
            <p:spPr bwMode="auto">
              <a:xfrm>
                <a:off x="4808" y="1674"/>
                <a:ext cx="97" cy="46"/>
              </a:xfrm>
              <a:custGeom>
                <a:avLst/>
                <a:gdLst>
                  <a:gd name="T0" fmla="*/ 91 w 97"/>
                  <a:gd name="T1" fmla="*/ 34 h 46"/>
                  <a:gd name="T2" fmla="*/ 92 w 97"/>
                  <a:gd name="T3" fmla="*/ 27 h 46"/>
                  <a:gd name="T4" fmla="*/ 91 w 97"/>
                  <a:gd name="T5" fmla="*/ 24 h 46"/>
                  <a:gd name="T6" fmla="*/ 97 w 97"/>
                  <a:gd name="T7" fmla="*/ 21 h 46"/>
                  <a:gd name="T8" fmla="*/ 97 w 97"/>
                  <a:gd name="T9" fmla="*/ 16 h 46"/>
                  <a:gd name="T10" fmla="*/ 97 w 97"/>
                  <a:gd name="T11" fmla="*/ 6 h 46"/>
                  <a:gd name="T12" fmla="*/ 89 w 97"/>
                  <a:gd name="T13" fmla="*/ 3 h 46"/>
                  <a:gd name="T14" fmla="*/ 81 w 97"/>
                  <a:gd name="T15" fmla="*/ 3 h 46"/>
                  <a:gd name="T16" fmla="*/ 71 w 97"/>
                  <a:gd name="T17" fmla="*/ 0 h 46"/>
                  <a:gd name="T18" fmla="*/ 68 w 97"/>
                  <a:gd name="T19" fmla="*/ 2 h 46"/>
                  <a:gd name="T20" fmla="*/ 67 w 97"/>
                  <a:gd name="T21" fmla="*/ 5 h 46"/>
                  <a:gd name="T22" fmla="*/ 62 w 97"/>
                  <a:gd name="T23" fmla="*/ 8 h 46"/>
                  <a:gd name="T24" fmla="*/ 52 w 97"/>
                  <a:gd name="T25" fmla="*/ 3 h 46"/>
                  <a:gd name="T26" fmla="*/ 52 w 97"/>
                  <a:gd name="T27" fmla="*/ 8 h 46"/>
                  <a:gd name="T28" fmla="*/ 48 w 97"/>
                  <a:gd name="T29" fmla="*/ 11 h 46"/>
                  <a:gd name="T30" fmla="*/ 41 w 97"/>
                  <a:gd name="T31" fmla="*/ 18 h 46"/>
                  <a:gd name="T32" fmla="*/ 44 w 97"/>
                  <a:gd name="T33" fmla="*/ 21 h 46"/>
                  <a:gd name="T34" fmla="*/ 44 w 97"/>
                  <a:gd name="T35" fmla="*/ 24 h 46"/>
                  <a:gd name="T36" fmla="*/ 38 w 97"/>
                  <a:gd name="T37" fmla="*/ 24 h 46"/>
                  <a:gd name="T38" fmla="*/ 32 w 97"/>
                  <a:gd name="T39" fmla="*/ 24 h 46"/>
                  <a:gd name="T40" fmla="*/ 25 w 97"/>
                  <a:gd name="T41" fmla="*/ 27 h 46"/>
                  <a:gd name="T42" fmla="*/ 20 w 97"/>
                  <a:gd name="T43" fmla="*/ 27 h 46"/>
                  <a:gd name="T44" fmla="*/ 14 w 97"/>
                  <a:gd name="T45" fmla="*/ 24 h 46"/>
                  <a:gd name="T46" fmla="*/ 11 w 97"/>
                  <a:gd name="T47" fmla="*/ 27 h 46"/>
                  <a:gd name="T48" fmla="*/ 6 w 97"/>
                  <a:gd name="T49" fmla="*/ 27 h 46"/>
                  <a:gd name="T50" fmla="*/ 1 w 97"/>
                  <a:gd name="T51" fmla="*/ 26 h 46"/>
                  <a:gd name="T52" fmla="*/ 0 w 97"/>
                  <a:gd name="T53" fmla="*/ 27 h 46"/>
                  <a:gd name="T54" fmla="*/ 1 w 97"/>
                  <a:gd name="T55" fmla="*/ 30 h 46"/>
                  <a:gd name="T56" fmla="*/ 3 w 97"/>
                  <a:gd name="T57" fmla="*/ 34 h 46"/>
                  <a:gd name="T58" fmla="*/ 6 w 97"/>
                  <a:gd name="T59" fmla="*/ 34 h 46"/>
                  <a:gd name="T60" fmla="*/ 12 w 97"/>
                  <a:gd name="T61" fmla="*/ 34 h 46"/>
                  <a:gd name="T62" fmla="*/ 16 w 97"/>
                  <a:gd name="T63" fmla="*/ 37 h 46"/>
                  <a:gd name="T64" fmla="*/ 20 w 97"/>
                  <a:gd name="T65" fmla="*/ 38 h 46"/>
                  <a:gd name="T66" fmla="*/ 30 w 97"/>
                  <a:gd name="T67" fmla="*/ 35 h 46"/>
                  <a:gd name="T68" fmla="*/ 35 w 97"/>
                  <a:gd name="T69" fmla="*/ 37 h 46"/>
                  <a:gd name="T70" fmla="*/ 51 w 97"/>
                  <a:gd name="T71" fmla="*/ 43 h 46"/>
                  <a:gd name="T72" fmla="*/ 57 w 97"/>
                  <a:gd name="T73" fmla="*/ 45 h 46"/>
                  <a:gd name="T74" fmla="*/ 59 w 97"/>
                  <a:gd name="T75" fmla="*/ 45 h 46"/>
                  <a:gd name="T76" fmla="*/ 67 w 97"/>
                  <a:gd name="T77" fmla="*/ 46 h 46"/>
                  <a:gd name="T78" fmla="*/ 73 w 97"/>
                  <a:gd name="T79" fmla="*/ 45 h 46"/>
                  <a:gd name="T80" fmla="*/ 79 w 97"/>
                  <a:gd name="T81" fmla="*/ 43 h 46"/>
                  <a:gd name="T82" fmla="*/ 87 w 97"/>
                  <a:gd name="T83" fmla="*/ 40 h 46"/>
                  <a:gd name="T84" fmla="*/ 91 w 97"/>
                  <a:gd name="T85" fmla="*/ 38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7" h="46">
                    <a:moveTo>
                      <a:pt x="92" y="37"/>
                    </a:moveTo>
                    <a:lnTo>
                      <a:pt x="91" y="34"/>
                    </a:lnTo>
                    <a:lnTo>
                      <a:pt x="92" y="30"/>
                    </a:lnTo>
                    <a:lnTo>
                      <a:pt x="92" y="27"/>
                    </a:lnTo>
                    <a:lnTo>
                      <a:pt x="91" y="26"/>
                    </a:lnTo>
                    <a:lnTo>
                      <a:pt x="91" y="24"/>
                    </a:lnTo>
                    <a:lnTo>
                      <a:pt x="97" y="24"/>
                    </a:lnTo>
                    <a:lnTo>
                      <a:pt x="97" y="21"/>
                    </a:lnTo>
                    <a:lnTo>
                      <a:pt x="97" y="18"/>
                    </a:lnTo>
                    <a:lnTo>
                      <a:pt x="97" y="16"/>
                    </a:lnTo>
                    <a:lnTo>
                      <a:pt x="95" y="10"/>
                    </a:lnTo>
                    <a:lnTo>
                      <a:pt x="97" y="6"/>
                    </a:lnTo>
                    <a:lnTo>
                      <a:pt x="91" y="5"/>
                    </a:lnTo>
                    <a:lnTo>
                      <a:pt x="89" y="3"/>
                    </a:lnTo>
                    <a:lnTo>
                      <a:pt x="84" y="3"/>
                    </a:lnTo>
                    <a:lnTo>
                      <a:pt x="81" y="3"/>
                    </a:lnTo>
                    <a:lnTo>
                      <a:pt x="78" y="0"/>
                    </a:lnTo>
                    <a:lnTo>
                      <a:pt x="71" y="0"/>
                    </a:lnTo>
                    <a:lnTo>
                      <a:pt x="70" y="0"/>
                    </a:lnTo>
                    <a:lnTo>
                      <a:pt x="68" y="2"/>
                    </a:lnTo>
                    <a:lnTo>
                      <a:pt x="67" y="3"/>
                    </a:lnTo>
                    <a:lnTo>
                      <a:pt x="67" y="5"/>
                    </a:lnTo>
                    <a:lnTo>
                      <a:pt x="63" y="6"/>
                    </a:lnTo>
                    <a:lnTo>
                      <a:pt x="62" y="8"/>
                    </a:lnTo>
                    <a:lnTo>
                      <a:pt x="54" y="3"/>
                    </a:lnTo>
                    <a:lnTo>
                      <a:pt x="52" y="3"/>
                    </a:lnTo>
                    <a:lnTo>
                      <a:pt x="52" y="5"/>
                    </a:lnTo>
                    <a:lnTo>
                      <a:pt x="52" y="8"/>
                    </a:lnTo>
                    <a:lnTo>
                      <a:pt x="49" y="8"/>
                    </a:lnTo>
                    <a:lnTo>
                      <a:pt x="48" y="11"/>
                    </a:lnTo>
                    <a:lnTo>
                      <a:pt x="44" y="13"/>
                    </a:lnTo>
                    <a:lnTo>
                      <a:pt x="41" y="18"/>
                    </a:lnTo>
                    <a:lnTo>
                      <a:pt x="41" y="19"/>
                    </a:lnTo>
                    <a:lnTo>
                      <a:pt x="44" y="21"/>
                    </a:lnTo>
                    <a:lnTo>
                      <a:pt x="44" y="24"/>
                    </a:lnTo>
                    <a:lnTo>
                      <a:pt x="44" y="24"/>
                    </a:lnTo>
                    <a:lnTo>
                      <a:pt x="41" y="22"/>
                    </a:lnTo>
                    <a:lnTo>
                      <a:pt x="38" y="24"/>
                    </a:lnTo>
                    <a:lnTo>
                      <a:pt x="35" y="22"/>
                    </a:lnTo>
                    <a:lnTo>
                      <a:pt x="32" y="24"/>
                    </a:lnTo>
                    <a:lnTo>
                      <a:pt x="27" y="26"/>
                    </a:lnTo>
                    <a:lnTo>
                      <a:pt x="25" y="27"/>
                    </a:lnTo>
                    <a:lnTo>
                      <a:pt x="22" y="26"/>
                    </a:lnTo>
                    <a:lnTo>
                      <a:pt x="20" y="27"/>
                    </a:lnTo>
                    <a:lnTo>
                      <a:pt x="19" y="26"/>
                    </a:lnTo>
                    <a:lnTo>
                      <a:pt x="14" y="24"/>
                    </a:lnTo>
                    <a:lnTo>
                      <a:pt x="11" y="26"/>
                    </a:lnTo>
                    <a:lnTo>
                      <a:pt x="11" y="27"/>
                    </a:lnTo>
                    <a:lnTo>
                      <a:pt x="9" y="29"/>
                    </a:lnTo>
                    <a:lnTo>
                      <a:pt x="6" y="27"/>
                    </a:lnTo>
                    <a:lnTo>
                      <a:pt x="4" y="26"/>
                    </a:lnTo>
                    <a:lnTo>
                      <a:pt x="1" y="26"/>
                    </a:lnTo>
                    <a:lnTo>
                      <a:pt x="0" y="27"/>
                    </a:lnTo>
                    <a:lnTo>
                      <a:pt x="0" y="27"/>
                    </a:lnTo>
                    <a:lnTo>
                      <a:pt x="1" y="29"/>
                    </a:lnTo>
                    <a:lnTo>
                      <a:pt x="1" y="30"/>
                    </a:lnTo>
                    <a:lnTo>
                      <a:pt x="3" y="32"/>
                    </a:lnTo>
                    <a:lnTo>
                      <a:pt x="3" y="34"/>
                    </a:lnTo>
                    <a:lnTo>
                      <a:pt x="4" y="34"/>
                    </a:lnTo>
                    <a:lnTo>
                      <a:pt x="6" y="34"/>
                    </a:lnTo>
                    <a:lnTo>
                      <a:pt x="9" y="37"/>
                    </a:lnTo>
                    <a:lnTo>
                      <a:pt x="12" y="34"/>
                    </a:lnTo>
                    <a:lnTo>
                      <a:pt x="14" y="34"/>
                    </a:lnTo>
                    <a:lnTo>
                      <a:pt x="16" y="37"/>
                    </a:lnTo>
                    <a:lnTo>
                      <a:pt x="16" y="37"/>
                    </a:lnTo>
                    <a:lnTo>
                      <a:pt x="20" y="38"/>
                    </a:lnTo>
                    <a:lnTo>
                      <a:pt x="27" y="34"/>
                    </a:lnTo>
                    <a:lnTo>
                      <a:pt x="30" y="35"/>
                    </a:lnTo>
                    <a:lnTo>
                      <a:pt x="35" y="35"/>
                    </a:lnTo>
                    <a:lnTo>
                      <a:pt x="35" y="37"/>
                    </a:lnTo>
                    <a:lnTo>
                      <a:pt x="41" y="42"/>
                    </a:lnTo>
                    <a:lnTo>
                      <a:pt x="51" y="43"/>
                    </a:lnTo>
                    <a:lnTo>
                      <a:pt x="55" y="43"/>
                    </a:lnTo>
                    <a:lnTo>
                      <a:pt x="57" y="45"/>
                    </a:lnTo>
                    <a:lnTo>
                      <a:pt x="57" y="45"/>
                    </a:lnTo>
                    <a:lnTo>
                      <a:pt x="59" y="45"/>
                    </a:lnTo>
                    <a:lnTo>
                      <a:pt x="65" y="45"/>
                    </a:lnTo>
                    <a:lnTo>
                      <a:pt x="67" y="46"/>
                    </a:lnTo>
                    <a:lnTo>
                      <a:pt x="71" y="45"/>
                    </a:lnTo>
                    <a:lnTo>
                      <a:pt x="73" y="45"/>
                    </a:lnTo>
                    <a:lnTo>
                      <a:pt x="76" y="43"/>
                    </a:lnTo>
                    <a:lnTo>
                      <a:pt x="79" y="43"/>
                    </a:lnTo>
                    <a:lnTo>
                      <a:pt x="81" y="43"/>
                    </a:lnTo>
                    <a:lnTo>
                      <a:pt x="87" y="40"/>
                    </a:lnTo>
                    <a:lnTo>
                      <a:pt x="91" y="40"/>
                    </a:lnTo>
                    <a:lnTo>
                      <a:pt x="91" y="38"/>
                    </a:lnTo>
                    <a:lnTo>
                      <a:pt x="92" y="37"/>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4" name="Freeform 791">
                <a:extLst>
                  <a:ext uri="{FF2B5EF4-FFF2-40B4-BE49-F238E27FC236}">
                    <a16:creationId xmlns:a16="http://schemas.microsoft.com/office/drawing/2014/main" id="{A97B4695-0F5F-49C1-9A16-1ACF5E2D41FF}"/>
                  </a:ext>
                </a:extLst>
              </p:cNvPr>
              <p:cNvSpPr>
                <a:spLocks/>
              </p:cNvSpPr>
              <p:nvPr/>
            </p:nvSpPr>
            <p:spPr bwMode="auto">
              <a:xfrm>
                <a:off x="4863" y="1561"/>
                <a:ext cx="130" cy="108"/>
              </a:xfrm>
              <a:custGeom>
                <a:avLst/>
                <a:gdLst>
                  <a:gd name="T0" fmla="*/ 0 w 130"/>
                  <a:gd name="T1" fmla="*/ 38 h 108"/>
                  <a:gd name="T2" fmla="*/ 4 w 130"/>
                  <a:gd name="T3" fmla="*/ 44 h 108"/>
                  <a:gd name="T4" fmla="*/ 5 w 130"/>
                  <a:gd name="T5" fmla="*/ 51 h 108"/>
                  <a:gd name="T6" fmla="*/ 7 w 130"/>
                  <a:gd name="T7" fmla="*/ 56 h 108"/>
                  <a:gd name="T8" fmla="*/ 8 w 130"/>
                  <a:gd name="T9" fmla="*/ 64 h 108"/>
                  <a:gd name="T10" fmla="*/ 12 w 130"/>
                  <a:gd name="T11" fmla="*/ 67 h 108"/>
                  <a:gd name="T12" fmla="*/ 12 w 130"/>
                  <a:gd name="T13" fmla="*/ 76 h 108"/>
                  <a:gd name="T14" fmla="*/ 13 w 130"/>
                  <a:gd name="T15" fmla="*/ 76 h 108"/>
                  <a:gd name="T16" fmla="*/ 18 w 130"/>
                  <a:gd name="T17" fmla="*/ 76 h 108"/>
                  <a:gd name="T18" fmla="*/ 23 w 130"/>
                  <a:gd name="T19" fmla="*/ 80 h 108"/>
                  <a:gd name="T20" fmla="*/ 28 w 130"/>
                  <a:gd name="T21" fmla="*/ 81 h 108"/>
                  <a:gd name="T22" fmla="*/ 28 w 130"/>
                  <a:gd name="T23" fmla="*/ 86 h 108"/>
                  <a:gd name="T24" fmla="*/ 31 w 130"/>
                  <a:gd name="T25" fmla="*/ 88 h 108"/>
                  <a:gd name="T26" fmla="*/ 32 w 130"/>
                  <a:gd name="T27" fmla="*/ 92 h 108"/>
                  <a:gd name="T28" fmla="*/ 36 w 130"/>
                  <a:gd name="T29" fmla="*/ 91 h 108"/>
                  <a:gd name="T30" fmla="*/ 34 w 130"/>
                  <a:gd name="T31" fmla="*/ 84 h 108"/>
                  <a:gd name="T32" fmla="*/ 43 w 130"/>
                  <a:gd name="T33" fmla="*/ 88 h 108"/>
                  <a:gd name="T34" fmla="*/ 47 w 130"/>
                  <a:gd name="T35" fmla="*/ 92 h 108"/>
                  <a:gd name="T36" fmla="*/ 56 w 130"/>
                  <a:gd name="T37" fmla="*/ 94 h 108"/>
                  <a:gd name="T38" fmla="*/ 67 w 130"/>
                  <a:gd name="T39" fmla="*/ 103 h 108"/>
                  <a:gd name="T40" fmla="*/ 71 w 130"/>
                  <a:gd name="T41" fmla="*/ 102 h 108"/>
                  <a:gd name="T42" fmla="*/ 77 w 130"/>
                  <a:gd name="T43" fmla="*/ 105 h 108"/>
                  <a:gd name="T44" fmla="*/ 79 w 130"/>
                  <a:gd name="T45" fmla="*/ 108 h 108"/>
                  <a:gd name="T46" fmla="*/ 82 w 130"/>
                  <a:gd name="T47" fmla="*/ 107 h 108"/>
                  <a:gd name="T48" fmla="*/ 87 w 130"/>
                  <a:gd name="T49" fmla="*/ 105 h 108"/>
                  <a:gd name="T50" fmla="*/ 93 w 130"/>
                  <a:gd name="T51" fmla="*/ 107 h 108"/>
                  <a:gd name="T52" fmla="*/ 96 w 130"/>
                  <a:gd name="T53" fmla="*/ 105 h 108"/>
                  <a:gd name="T54" fmla="*/ 101 w 130"/>
                  <a:gd name="T55" fmla="*/ 105 h 108"/>
                  <a:gd name="T56" fmla="*/ 112 w 130"/>
                  <a:gd name="T57" fmla="*/ 108 h 108"/>
                  <a:gd name="T58" fmla="*/ 115 w 130"/>
                  <a:gd name="T59" fmla="*/ 105 h 108"/>
                  <a:gd name="T60" fmla="*/ 123 w 130"/>
                  <a:gd name="T61" fmla="*/ 91 h 108"/>
                  <a:gd name="T62" fmla="*/ 126 w 130"/>
                  <a:gd name="T63" fmla="*/ 84 h 108"/>
                  <a:gd name="T64" fmla="*/ 130 w 130"/>
                  <a:gd name="T65" fmla="*/ 81 h 108"/>
                  <a:gd name="T66" fmla="*/ 128 w 130"/>
                  <a:gd name="T67" fmla="*/ 76 h 108"/>
                  <a:gd name="T68" fmla="*/ 125 w 130"/>
                  <a:gd name="T69" fmla="*/ 73 h 108"/>
                  <a:gd name="T70" fmla="*/ 122 w 130"/>
                  <a:gd name="T71" fmla="*/ 67 h 108"/>
                  <a:gd name="T72" fmla="*/ 122 w 130"/>
                  <a:gd name="T73" fmla="*/ 59 h 108"/>
                  <a:gd name="T74" fmla="*/ 120 w 130"/>
                  <a:gd name="T75" fmla="*/ 52 h 108"/>
                  <a:gd name="T76" fmla="*/ 120 w 130"/>
                  <a:gd name="T77" fmla="*/ 44 h 108"/>
                  <a:gd name="T78" fmla="*/ 123 w 130"/>
                  <a:gd name="T79" fmla="*/ 35 h 108"/>
                  <a:gd name="T80" fmla="*/ 122 w 130"/>
                  <a:gd name="T81" fmla="*/ 30 h 108"/>
                  <a:gd name="T82" fmla="*/ 117 w 130"/>
                  <a:gd name="T83" fmla="*/ 21 h 108"/>
                  <a:gd name="T84" fmla="*/ 115 w 130"/>
                  <a:gd name="T85" fmla="*/ 13 h 108"/>
                  <a:gd name="T86" fmla="*/ 110 w 130"/>
                  <a:gd name="T87" fmla="*/ 8 h 108"/>
                  <a:gd name="T88" fmla="*/ 106 w 130"/>
                  <a:gd name="T89" fmla="*/ 6 h 108"/>
                  <a:gd name="T90" fmla="*/ 72 w 130"/>
                  <a:gd name="T91" fmla="*/ 6 h 108"/>
                  <a:gd name="T92" fmla="*/ 66 w 130"/>
                  <a:gd name="T93" fmla="*/ 11 h 108"/>
                  <a:gd name="T94" fmla="*/ 59 w 130"/>
                  <a:gd name="T95" fmla="*/ 11 h 108"/>
                  <a:gd name="T96" fmla="*/ 67 w 130"/>
                  <a:gd name="T97" fmla="*/ 5 h 108"/>
                  <a:gd name="T98" fmla="*/ 64 w 130"/>
                  <a:gd name="T99" fmla="*/ 8 h 108"/>
                  <a:gd name="T100" fmla="*/ 53 w 130"/>
                  <a:gd name="T101" fmla="*/ 9 h 108"/>
                  <a:gd name="T102" fmla="*/ 51 w 130"/>
                  <a:gd name="T103" fmla="*/ 3 h 108"/>
                  <a:gd name="T104" fmla="*/ 56 w 130"/>
                  <a:gd name="T105" fmla="*/ 5 h 108"/>
                  <a:gd name="T106" fmla="*/ 53 w 130"/>
                  <a:gd name="T107" fmla="*/ 1 h 108"/>
                  <a:gd name="T108" fmla="*/ 40 w 130"/>
                  <a:gd name="T109" fmla="*/ 3 h 108"/>
                  <a:gd name="T110" fmla="*/ 32 w 130"/>
                  <a:gd name="T111" fmla="*/ 5 h 108"/>
                  <a:gd name="T112" fmla="*/ 26 w 130"/>
                  <a:gd name="T113" fmla="*/ 8 h 108"/>
                  <a:gd name="T114" fmla="*/ 23 w 130"/>
                  <a:gd name="T115" fmla="*/ 13 h 108"/>
                  <a:gd name="T116" fmla="*/ 12 w 130"/>
                  <a:gd name="T117" fmla="*/ 16 h 108"/>
                  <a:gd name="T118" fmla="*/ 5 w 130"/>
                  <a:gd name="T119" fmla="*/ 21 h 108"/>
                  <a:gd name="T120" fmla="*/ 4 w 130"/>
                  <a:gd name="T121" fmla="*/ 24 h 108"/>
                  <a:gd name="T122" fmla="*/ 2 w 130"/>
                  <a:gd name="T123" fmla="*/ 25 h 108"/>
                  <a:gd name="T124" fmla="*/ 4 w 130"/>
                  <a:gd name="T125" fmla="*/ 3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0" h="108">
                    <a:moveTo>
                      <a:pt x="4" y="36"/>
                    </a:moveTo>
                    <a:lnTo>
                      <a:pt x="0" y="38"/>
                    </a:lnTo>
                    <a:lnTo>
                      <a:pt x="0" y="40"/>
                    </a:lnTo>
                    <a:lnTo>
                      <a:pt x="4" y="44"/>
                    </a:lnTo>
                    <a:lnTo>
                      <a:pt x="4" y="48"/>
                    </a:lnTo>
                    <a:lnTo>
                      <a:pt x="5" y="51"/>
                    </a:lnTo>
                    <a:lnTo>
                      <a:pt x="5" y="52"/>
                    </a:lnTo>
                    <a:lnTo>
                      <a:pt x="7" y="56"/>
                    </a:lnTo>
                    <a:lnTo>
                      <a:pt x="5" y="59"/>
                    </a:lnTo>
                    <a:lnTo>
                      <a:pt x="8" y="64"/>
                    </a:lnTo>
                    <a:lnTo>
                      <a:pt x="10" y="65"/>
                    </a:lnTo>
                    <a:lnTo>
                      <a:pt x="12" y="67"/>
                    </a:lnTo>
                    <a:lnTo>
                      <a:pt x="12" y="75"/>
                    </a:lnTo>
                    <a:lnTo>
                      <a:pt x="12" y="76"/>
                    </a:lnTo>
                    <a:lnTo>
                      <a:pt x="12" y="78"/>
                    </a:lnTo>
                    <a:lnTo>
                      <a:pt x="13" y="76"/>
                    </a:lnTo>
                    <a:lnTo>
                      <a:pt x="16" y="76"/>
                    </a:lnTo>
                    <a:lnTo>
                      <a:pt x="18" y="76"/>
                    </a:lnTo>
                    <a:lnTo>
                      <a:pt x="23" y="78"/>
                    </a:lnTo>
                    <a:lnTo>
                      <a:pt x="23" y="80"/>
                    </a:lnTo>
                    <a:lnTo>
                      <a:pt x="26" y="81"/>
                    </a:lnTo>
                    <a:lnTo>
                      <a:pt x="28" y="81"/>
                    </a:lnTo>
                    <a:lnTo>
                      <a:pt x="29" y="83"/>
                    </a:lnTo>
                    <a:lnTo>
                      <a:pt x="28" y="86"/>
                    </a:lnTo>
                    <a:lnTo>
                      <a:pt x="29" y="88"/>
                    </a:lnTo>
                    <a:lnTo>
                      <a:pt x="31" y="88"/>
                    </a:lnTo>
                    <a:lnTo>
                      <a:pt x="31" y="91"/>
                    </a:lnTo>
                    <a:lnTo>
                      <a:pt x="32" y="92"/>
                    </a:lnTo>
                    <a:lnTo>
                      <a:pt x="34" y="91"/>
                    </a:lnTo>
                    <a:lnTo>
                      <a:pt x="36" y="91"/>
                    </a:lnTo>
                    <a:lnTo>
                      <a:pt x="32" y="86"/>
                    </a:lnTo>
                    <a:lnTo>
                      <a:pt x="34" y="84"/>
                    </a:lnTo>
                    <a:lnTo>
                      <a:pt x="40" y="89"/>
                    </a:lnTo>
                    <a:lnTo>
                      <a:pt x="43" y="88"/>
                    </a:lnTo>
                    <a:lnTo>
                      <a:pt x="43" y="91"/>
                    </a:lnTo>
                    <a:lnTo>
                      <a:pt x="47" y="92"/>
                    </a:lnTo>
                    <a:lnTo>
                      <a:pt x="51" y="92"/>
                    </a:lnTo>
                    <a:lnTo>
                      <a:pt x="56" y="94"/>
                    </a:lnTo>
                    <a:lnTo>
                      <a:pt x="64" y="99"/>
                    </a:lnTo>
                    <a:lnTo>
                      <a:pt x="67" y="103"/>
                    </a:lnTo>
                    <a:lnTo>
                      <a:pt x="69" y="103"/>
                    </a:lnTo>
                    <a:lnTo>
                      <a:pt x="71" y="102"/>
                    </a:lnTo>
                    <a:lnTo>
                      <a:pt x="74" y="102"/>
                    </a:lnTo>
                    <a:lnTo>
                      <a:pt x="77" y="105"/>
                    </a:lnTo>
                    <a:lnTo>
                      <a:pt x="77" y="108"/>
                    </a:lnTo>
                    <a:lnTo>
                      <a:pt x="79" y="108"/>
                    </a:lnTo>
                    <a:lnTo>
                      <a:pt x="80" y="108"/>
                    </a:lnTo>
                    <a:lnTo>
                      <a:pt x="82" y="107"/>
                    </a:lnTo>
                    <a:lnTo>
                      <a:pt x="85" y="105"/>
                    </a:lnTo>
                    <a:lnTo>
                      <a:pt x="87" y="105"/>
                    </a:lnTo>
                    <a:lnTo>
                      <a:pt x="90" y="105"/>
                    </a:lnTo>
                    <a:lnTo>
                      <a:pt x="93" y="107"/>
                    </a:lnTo>
                    <a:lnTo>
                      <a:pt x="94" y="105"/>
                    </a:lnTo>
                    <a:lnTo>
                      <a:pt x="96" y="105"/>
                    </a:lnTo>
                    <a:lnTo>
                      <a:pt x="98" y="107"/>
                    </a:lnTo>
                    <a:lnTo>
                      <a:pt x="101" y="105"/>
                    </a:lnTo>
                    <a:lnTo>
                      <a:pt x="106" y="105"/>
                    </a:lnTo>
                    <a:lnTo>
                      <a:pt x="112" y="108"/>
                    </a:lnTo>
                    <a:lnTo>
                      <a:pt x="114" y="108"/>
                    </a:lnTo>
                    <a:lnTo>
                      <a:pt x="115" y="105"/>
                    </a:lnTo>
                    <a:lnTo>
                      <a:pt x="114" y="100"/>
                    </a:lnTo>
                    <a:lnTo>
                      <a:pt x="123" y="91"/>
                    </a:lnTo>
                    <a:lnTo>
                      <a:pt x="123" y="88"/>
                    </a:lnTo>
                    <a:lnTo>
                      <a:pt x="126" y="84"/>
                    </a:lnTo>
                    <a:lnTo>
                      <a:pt x="128" y="84"/>
                    </a:lnTo>
                    <a:lnTo>
                      <a:pt x="130" y="81"/>
                    </a:lnTo>
                    <a:lnTo>
                      <a:pt x="128" y="80"/>
                    </a:lnTo>
                    <a:lnTo>
                      <a:pt x="128" y="76"/>
                    </a:lnTo>
                    <a:lnTo>
                      <a:pt x="130" y="75"/>
                    </a:lnTo>
                    <a:lnTo>
                      <a:pt x="125" y="73"/>
                    </a:lnTo>
                    <a:lnTo>
                      <a:pt x="123" y="68"/>
                    </a:lnTo>
                    <a:lnTo>
                      <a:pt x="122" y="67"/>
                    </a:lnTo>
                    <a:lnTo>
                      <a:pt x="122" y="60"/>
                    </a:lnTo>
                    <a:lnTo>
                      <a:pt x="122" y="59"/>
                    </a:lnTo>
                    <a:lnTo>
                      <a:pt x="122" y="57"/>
                    </a:lnTo>
                    <a:lnTo>
                      <a:pt x="120" y="52"/>
                    </a:lnTo>
                    <a:lnTo>
                      <a:pt x="118" y="48"/>
                    </a:lnTo>
                    <a:lnTo>
                      <a:pt x="120" y="44"/>
                    </a:lnTo>
                    <a:lnTo>
                      <a:pt x="123" y="43"/>
                    </a:lnTo>
                    <a:lnTo>
                      <a:pt x="123" y="35"/>
                    </a:lnTo>
                    <a:lnTo>
                      <a:pt x="122" y="33"/>
                    </a:lnTo>
                    <a:lnTo>
                      <a:pt x="122" y="30"/>
                    </a:lnTo>
                    <a:lnTo>
                      <a:pt x="118" y="27"/>
                    </a:lnTo>
                    <a:lnTo>
                      <a:pt x="117" y="21"/>
                    </a:lnTo>
                    <a:lnTo>
                      <a:pt x="114" y="17"/>
                    </a:lnTo>
                    <a:lnTo>
                      <a:pt x="115" y="13"/>
                    </a:lnTo>
                    <a:lnTo>
                      <a:pt x="114" y="8"/>
                    </a:lnTo>
                    <a:lnTo>
                      <a:pt x="110" y="8"/>
                    </a:lnTo>
                    <a:lnTo>
                      <a:pt x="107" y="5"/>
                    </a:lnTo>
                    <a:lnTo>
                      <a:pt x="106" y="6"/>
                    </a:lnTo>
                    <a:lnTo>
                      <a:pt x="90" y="8"/>
                    </a:lnTo>
                    <a:lnTo>
                      <a:pt x="72" y="6"/>
                    </a:lnTo>
                    <a:lnTo>
                      <a:pt x="71" y="6"/>
                    </a:lnTo>
                    <a:lnTo>
                      <a:pt x="66" y="11"/>
                    </a:lnTo>
                    <a:lnTo>
                      <a:pt x="61" y="13"/>
                    </a:lnTo>
                    <a:lnTo>
                      <a:pt x="59" y="11"/>
                    </a:lnTo>
                    <a:lnTo>
                      <a:pt x="64" y="9"/>
                    </a:lnTo>
                    <a:lnTo>
                      <a:pt x="67" y="5"/>
                    </a:lnTo>
                    <a:lnTo>
                      <a:pt x="66" y="5"/>
                    </a:lnTo>
                    <a:lnTo>
                      <a:pt x="64" y="8"/>
                    </a:lnTo>
                    <a:lnTo>
                      <a:pt x="58" y="11"/>
                    </a:lnTo>
                    <a:lnTo>
                      <a:pt x="53" y="9"/>
                    </a:lnTo>
                    <a:lnTo>
                      <a:pt x="51" y="6"/>
                    </a:lnTo>
                    <a:lnTo>
                      <a:pt x="51" y="3"/>
                    </a:lnTo>
                    <a:lnTo>
                      <a:pt x="55" y="3"/>
                    </a:lnTo>
                    <a:lnTo>
                      <a:pt x="56" y="5"/>
                    </a:lnTo>
                    <a:lnTo>
                      <a:pt x="56" y="3"/>
                    </a:lnTo>
                    <a:lnTo>
                      <a:pt x="53" y="1"/>
                    </a:lnTo>
                    <a:lnTo>
                      <a:pt x="45" y="0"/>
                    </a:lnTo>
                    <a:lnTo>
                      <a:pt x="40" y="3"/>
                    </a:lnTo>
                    <a:lnTo>
                      <a:pt x="36" y="3"/>
                    </a:lnTo>
                    <a:lnTo>
                      <a:pt x="32" y="5"/>
                    </a:lnTo>
                    <a:lnTo>
                      <a:pt x="29" y="8"/>
                    </a:lnTo>
                    <a:lnTo>
                      <a:pt x="26" y="8"/>
                    </a:lnTo>
                    <a:lnTo>
                      <a:pt x="23" y="11"/>
                    </a:lnTo>
                    <a:lnTo>
                      <a:pt x="23" y="13"/>
                    </a:lnTo>
                    <a:lnTo>
                      <a:pt x="18" y="13"/>
                    </a:lnTo>
                    <a:lnTo>
                      <a:pt x="12" y="16"/>
                    </a:lnTo>
                    <a:lnTo>
                      <a:pt x="7" y="17"/>
                    </a:lnTo>
                    <a:lnTo>
                      <a:pt x="5" y="21"/>
                    </a:lnTo>
                    <a:lnTo>
                      <a:pt x="5" y="24"/>
                    </a:lnTo>
                    <a:lnTo>
                      <a:pt x="4" y="24"/>
                    </a:lnTo>
                    <a:lnTo>
                      <a:pt x="4" y="25"/>
                    </a:lnTo>
                    <a:lnTo>
                      <a:pt x="2" y="25"/>
                    </a:lnTo>
                    <a:lnTo>
                      <a:pt x="4" y="32"/>
                    </a:lnTo>
                    <a:lnTo>
                      <a:pt x="4" y="36"/>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5" name="Freeform 792">
                <a:extLst>
                  <a:ext uri="{FF2B5EF4-FFF2-40B4-BE49-F238E27FC236}">
                    <a16:creationId xmlns:a16="http://schemas.microsoft.com/office/drawing/2014/main" id="{4A744C0E-6B74-45A8-A516-9A4714D9F61C}"/>
                  </a:ext>
                </a:extLst>
              </p:cNvPr>
              <p:cNvSpPr>
                <a:spLocks/>
              </p:cNvSpPr>
              <p:nvPr/>
            </p:nvSpPr>
            <p:spPr bwMode="auto">
              <a:xfrm>
                <a:off x="4836" y="1637"/>
                <a:ext cx="104" cy="45"/>
              </a:xfrm>
              <a:custGeom>
                <a:avLst/>
                <a:gdLst>
                  <a:gd name="T0" fmla="*/ 35 w 104"/>
                  <a:gd name="T1" fmla="*/ 43 h 45"/>
                  <a:gd name="T2" fmla="*/ 39 w 104"/>
                  <a:gd name="T3" fmla="*/ 40 h 45"/>
                  <a:gd name="T4" fmla="*/ 42 w 104"/>
                  <a:gd name="T5" fmla="*/ 37 h 45"/>
                  <a:gd name="T6" fmla="*/ 50 w 104"/>
                  <a:gd name="T7" fmla="*/ 37 h 45"/>
                  <a:gd name="T8" fmla="*/ 56 w 104"/>
                  <a:gd name="T9" fmla="*/ 40 h 45"/>
                  <a:gd name="T10" fmla="*/ 63 w 104"/>
                  <a:gd name="T11" fmla="*/ 42 h 45"/>
                  <a:gd name="T12" fmla="*/ 69 w 104"/>
                  <a:gd name="T13" fmla="*/ 43 h 45"/>
                  <a:gd name="T14" fmla="*/ 75 w 104"/>
                  <a:gd name="T15" fmla="*/ 40 h 45"/>
                  <a:gd name="T16" fmla="*/ 82 w 104"/>
                  <a:gd name="T17" fmla="*/ 40 h 45"/>
                  <a:gd name="T18" fmla="*/ 91 w 104"/>
                  <a:gd name="T19" fmla="*/ 35 h 45"/>
                  <a:gd name="T20" fmla="*/ 98 w 104"/>
                  <a:gd name="T21" fmla="*/ 32 h 45"/>
                  <a:gd name="T22" fmla="*/ 104 w 104"/>
                  <a:gd name="T23" fmla="*/ 29 h 45"/>
                  <a:gd name="T24" fmla="*/ 98 w 104"/>
                  <a:gd name="T25" fmla="*/ 26 h 45"/>
                  <a:gd name="T26" fmla="*/ 94 w 104"/>
                  <a:gd name="T27" fmla="*/ 27 h 45"/>
                  <a:gd name="T28" fmla="*/ 83 w 104"/>
                  <a:gd name="T29" fmla="*/ 18 h 45"/>
                  <a:gd name="T30" fmla="*/ 74 w 104"/>
                  <a:gd name="T31" fmla="*/ 16 h 45"/>
                  <a:gd name="T32" fmla="*/ 70 w 104"/>
                  <a:gd name="T33" fmla="*/ 12 h 45"/>
                  <a:gd name="T34" fmla="*/ 61 w 104"/>
                  <a:gd name="T35" fmla="*/ 8 h 45"/>
                  <a:gd name="T36" fmla="*/ 63 w 104"/>
                  <a:gd name="T37" fmla="*/ 15 h 45"/>
                  <a:gd name="T38" fmla="*/ 59 w 104"/>
                  <a:gd name="T39" fmla="*/ 16 h 45"/>
                  <a:gd name="T40" fmla="*/ 58 w 104"/>
                  <a:gd name="T41" fmla="*/ 12 h 45"/>
                  <a:gd name="T42" fmla="*/ 55 w 104"/>
                  <a:gd name="T43" fmla="*/ 10 h 45"/>
                  <a:gd name="T44" fmla="*/ 55 w 104"/>
                  <a:gd name="T45" fmla="*/ 5 h 45"/>
                  <a:gd name="T46" fmla="*/ 50 w 104"/>
                  <a:gd name="T47" fmla="*/ 4 h 45"/>
                  <a:gd name="T48" fmla="*/ 45 w 104"/>
                  <a:gd name="T49" fmla="*/ 0 h 45"/>
                  <a:gd name="T50" fmla="*/ 40 w 104"/>
                  <a:gd name="T51" fmla="*/ 0 h 45"/>
                  <a:gd name="T52" fmla="*/ 39 w 104"/>
                  <a:gd name="T53" fmla="*/ 0 h 45"/>
                  <a:gd name="T54" fmla="*/ 35 w 104"/>
                  <a:gd name="T55" fmla="*/ 0 h 45"/>
                  <a:gd name="T56" fmla="*/ 29 w 104"/>
                  <a:gd name="T57" fmla="*/ 0 h 45"/>
                  <a:gd name="T58" fmla="*/ 27 w 104"/>
                  <a:gd name="T59" fmla="*/ 4 h 45"/>
                  <a:gd name="T60" fmla="*/ 21 w 104"/>
                  <a:gd name="T61" fmla="*/ 4 h 45"/>
                  <a:gd name="T62" fmla="*/ 16 w 104"/>
                  <a:gd name="T63" fmla="*/ 5 h 45"/>
                  <a:gd name="T64" fmla="*/ 12 w 104"/>
                  <a:gd name="T65" fmla="*/ 10 h 45"/>
                  <a:gd name="T66" fmla="*/ 4 w 104"/>
                  <a:gd name="T67" fmla="*/ 13 h 45"/>
                  <a:gd name="T68" fmla="*/ 0 w 104"/>
                  <a:gd name="T69" fmla="*/ 13 h 45"/>
                  <a:gd name="T70" fmla="*/ 5 w 104"/>
                  <a:gd name="T71" fmla="*/ 16 h 45"/>
                  <a:gd name="T72" fmla="*/ 8 w 104"/>
                  <a:gd name="T73" fmla="*/ 24 h 45"/>
                  <a:gd name="T74" fmla="*/ 12 w 104"/>
                  <a:gd name="T75" fmla="*/ 29 h 45"/>
                  <a:gd name="T76" fmla="*/ 18 w 104"/>
                  <a:gd name="T77" fmla="*/ 34 h 45"/>
                  <a:gd name="T78" fmla="*/ 24 w 104"/>
                  <a:gd name="T79" fmla="*/ 40 h 45"/>
                  <a:gd name="T80" fmla="*/ 34 w 104"/>
                  <a:gd name="T81"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4" h="45">
                    <a:moveTo>
                      <a:pt x="34" y="45"/>
                    </a:moveTo>
                    <a:lnTo>
                      <a:pt x="35" y="43"/>
                    </a:lnTo>
                    <a:lnTo>
                      <a:pt x="39" y="42"/>
                    </a:lnTo>
                    <a:lnTo>
                      <a:pt x="39" y="40"/>
                    </a:lnTo>
                    <a:lnTo>
                      <a:pt x="40" y="39"/>
                    </a:lnTo>
                    <a:lnTo>
                      <a:pt x="42" y="37"/>
                    </a:lnTo>
                    <a:lnTo>
                      <a:pt x="43" y="37"/>
                    </a:lnTo>
                    <a:lnTo>
                      <a:pt x="50" y="37"/>
                    </a:lnTo>
                    <a:lnTo>
                      <a:pt x="53" y="40"/>
                    </a:lnTo>
                    <a:lnTo>
                      <a:pt x="56" y="40"/>
                    </a:lnTo>
                    <a:lnTo>
                      <a:pt x="61" y="40"/>
                    </a:lnTo>
                    <a:lnTo>
                      <a:pt x="63" y="42"/>
                    </a:lnTo>
                    <a:lnTo>
                      <a:pt x="69" y="43"/>
                    </a:lnTo>
                    <a:lnTo>
                      <a:pt x="69" y="43"/>
                    </a:lnTo>
                    <a:lnTo>
                      <a:pt x="72" y="40"/>
                    </a:lnTo>
                    <a:lnTo>
                      <a:pt x="75" y="40"/>
                    </a:lnTo>
                    <a:lnTo>
                      <a:pt x="77" y="42"/>
                    </a:lnTo>
                    <a:lnTo>
                      <a:pt x="82" y="40"/>
                    </a:lnTo>
                    <a:lnTo>
                      <a:pt x="88" y="39"/>
                    </a:lnTo>
                    <a:lnTo>
                      <a:pt x="91" y="35"/>
                    </a:lnTo>
                    <a:lnTo>
                      <a:pt x="94" y="35"/>
                    </a:lnTo>
                    <a:lnTo>
                      <a:pt x="98" y="32"/>
                    </a:lnTo>
                    <a:lnTo>
                      <a:pt x="104" y="32"/>
                    </a:lnTo>
                    <a:lnTo>
                      <a:pt x="104" y="29"/>
                    </a:lnTo>
                    <a:lnTo>
                      <a:pt x="101" y="26"/>
                    </a:lnTo>
                    <a:lnTo>
                      <a:pt x="98" y="26"/>
                    </a:lnTo>
                    <a:lnTo>
                      <a:pt x="96" y="27"/>
                    </a:lnTo>
                    <a:lnTo>
                      <a:pt x="94" y="27"/>
                    </a:lnTo>
                    <a:lnTo>
                      <a:pt x="91" y="23"/>
                    </a:lnTo>
                    <a:lnTo>
                      <a:pt x="83" y="18"/>
                    </a:lnTo>
                    <a:lnTo>
                      <a:pt x="78" y="16"/>
                    </a:lnTo>
                    <a:lnTo>
                      <a:pt x="74" y="16"/>
                    </a:lnTo>
                    <a:lnTo>
                      <a:pt x="70" y="15"/>
                    </a:lnTo>
                    <a:lnTo>
                      <a:pt x="70" y="12"/>
                    </a:lnTo>
                    <a:lnTo>
                      <a:pt x="67" y="13"/>
                    </a:lnTo>
                    <a:lnTo>
                      <a:pt x="61" y="8"/>
                    </a:lnTo>
                    <a:lnTo>
                      <a:pt x="59" y="10"/>
                    </a:lnTo>
                    <a:lnTo>
                      <a:pt x="63" y="15"/>
                    </a:lnTo>
                    <a:lnTo>
                      <a:pt x="61" y="15"/>
                    </a:lnTo>
                    <a:lnTo>
                      <a:pt x="59" y="16"/>
                    </a:lnTo>
                    <a:lnTo>
                      <a:pt x="58" y="15"/>
                    </a:lnTo>
                    <a:lnTo>
                      <a:pt x="58" y="12"/>
                    </a:lnTo>
                    <a:lnTo>
                      <a:pt x="56" y="12"/>
                    </a:lnTo>
                    <a:lnTo>
                      <a:pt x="55" y="10"/>
                    </a:lnTo>
                    <a:lnTo>
                      <a:pt x="56" y="7"/>
                    </a:lnTo>
                    <a:lnTo>
                      <a:pt x="55" y="5"/>
                    </a:lnTo>
                    <a:lnTo>
                      <a:pt x="53" y="5"/>
                    </a:lnTo>
                    <a:lnTo>
                      <a:pt x="50" y="4"/>
                    </a:lnTo>
                    <a:lnTo>
                      <a:pt x="50" y="2"/>
                    </a:lnTo>
                    <a:lnTo>
                      <a:pt x="45" y="0"/>
                    </a:lnTo>
                    <a:lnTo>
                      <a:pt x="43" y="0"/>
                    </a:lnTo>
                    <a:lnTo>
                      <a:pt x="40" y="0"/>
                    </a:lnTo>
                    <a:lnTo>
                      <a:pt x="39" y="2"/>
                    </a:lnTo>
                    <a:lnTo>
                      <a:pt x="39" y="0"/>
                    </a:lnTo>
                    <a:lnTo>
                      <a:pt x="37" y="0"/>
                    </a:lnTo>
                    <a:lnTo>
                      <a:pt x="35" y="0"/>
                    </a:lnTo>
                    <a:lnTo>
                      <a:pt x="34" y="0"/>
                    </a:lnTo>
                    <a:lnTo>
                      <a:pt x="29" y="0"/>
                    </a:lnTo>
                    <a:lnTo>
                      <a:pt x="29" y="2"/>
                    </a:lnTo>
                    <a:lnTo>
                      <a:pt x="27" y="4"/>
                    </a:lnTo>
                    <a:lnTo>
                      <a:pt x="26" y="4"/>
                    </a:lnTo>
                    <a:lnTo>
                      <a:pt x="21" y="4"/>
                    </a:lnTo>
                    <a:lnTo>
                      <a:pt x="20" y="5"/>
                    </a:lnTo>
                    <a:lnTo>
                      <a:pt x="16" y="5"/>
                    </a:lnTo>
                    <a:lnTo>
                      <a:pt x="13" y="8"/>
                    </a:lnTo>
                    <a:lnTo>
                      <a:pt x="12" y="10"/>
                    </a:lnTo>
                    <a:lnTo>
                      <a:pt x="5" y="13"/>
                    </a:lnTo>
                    <a:lnTo>
                      <a:pt x="4" y="13"/>
                    </a:lnTo>
                    <a:lnTo>
                      <a:pt x="2" y="12"/>
                    </a:lnTo>
                    <a:lnTo>
                      <a:pt x="0" y="13"/>
                    </a:lnTo>
                    <a:lnTo>
                      <a:pt x="2" y="15"/>
                    </a:lnTo>
                    <a:lnTo>
                      <a:pt x="5" y="16"/>
                    </a:lnTo>
                    <a:lnTo>
                      <a:pt x="8" y="21"/>
                    </a:lnTo>
                    <a:lnTo>
                      <a:pt x="8" y="24"/>
                    </a:lnTo>
                    <a:lnTo>
                      <a:pt x="8" y="27"/>
                    </a:lnTo>
                    <a:lnTo>
                      <a:pt x="12" y="29"/>
                    </a:lnTo>
                    <a:lnTo>
                      <a:pt x="16" y="32"/>
                    </a:lnTo>
                    <a:lnTo>
                      <a:pt x="18" y="34"/>
                    </a:lnTo>
                    <a:lnTo>
                      <a:pt x="24" y="40"/>
                    </a:lnTo>
                    <a:lnTo>
                      <a:pt x="24" y="40"/>
                    </a:lnTo>
                    <a:lnTo>
                      <a:pt x="26" y="40"/>
                    </a:lnTo>
                    <a:lnTo>
                      <a:pt x="34" y="45"/>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6" name="Freeform 793">
                <a:extLst>
                  <a:ext uri="{FF2B5EF4-FFF2-40B4-BE49-F238E27FC236}">
                    <a16:creationId xmlns:a16="http://schemas.microsoft.com/office/drawing/2014/main" id="{F0E449BA-A1CE-41BB-B64A-618D0CF0CE47}"/>
                  </a:ext>
                </a:extLst>
              </p:cNvPr>
              <p:cNvSpPr>
                <a:spLocks/>
              </p:cNvSpPr>
              <p:nvPr/>
            </p:nvSpPr>
            <p:spPr bwMode="auto">
              <a:xfrm>
                <a:off x="4758" y="1562"/>
                <a:ext cx="117" cy="141"/>
              </a:xfrm>
              <a:custGeom>
                <a:avLst/>
                <a:gdLst>
                  <a:gd name="T0" fmla="*/ 16 w 117"/>
                  <a:gd name="T1" fmla="*/ 43 h 141"/>
                  <a:gd name="T2" fmla="*/ 11 w 117"/>
                  <a:gd name="T3" fmla="*/ 48 h 141"/>
                  <a:gd name="T4" fmla="*/ 15 w 117"/>
                  <a:gd name="T5" fmla="*/ 55 h 141"/>
                  <a:gd name="T6" fmla="*/ 8 w 117"/>
                  <a:gd name="T7" fmla="*/ 59 h 141"/>
                  <a:gd name="T8" fmla="*/ 2 w 117"/>
                  <a:gd name="T9" fmla="*/ 69 h 141"/>
                  <a:gd name="T10" fmla="*/ 0 w 117"/>
                  <a:gd name="T11" fmla="*/ 79 h 141"/>
                  <a:gd name="T12" fmla="*/ 2 w 117"/>
                  <a:gd name="T13" fmla="*/ 91 h 141"/>
                  <a:gd name="T14" fmla="*/ 8 w 117"/>
                  <a:gd name="T15" fmla="*/ 99 h 141"/>
                  <a:gd name="T16" fmla="*/ 10 w 117"/>
                  <a:gd name="T17" fmla="*/ 107 h 141"/>
                  <a:gd name="T18" fmla="*/ 19 w 117"/>
                  <a:gd name="T19" fmla="*/ 110 h 141"/>
                  <a:gd name="T20" fmla="*/ 31 w 117"/>
                  <a:gd name="T21" fmla="*/ 112 h 141"/>
                  <a:gd name="T22" fmla="*/ 24 w 117"/>
                  <a:gd name="T23" fmla="*/ 123 h 141"/>
                  <a:gd name="T24" fmla="*/ 27 w 117"/>
                  <a:gd name="T25" fmla="*/ 138 h 141"/>
                  <a:gd name="T26" fmla="*/ 35 w 117"/>
                  <a:gd name="T27" fmla="*/ 138 h 141"/>
                  <a:gd name="T28" fmla="*/ 40 w 117"/>
                  <a:gd name="T29" fmla="*/ 136 h 141"/>
                  <a:gd name="T30" fmla="*/ 48 w 117"/>
                  <a:gd name="T31" fmla="*/ 138 h 141"/>
                  <a:gd name="T32" fmla="*/ 54 w 117"/>
                  <a:gd name="T33" fmla="*/ 138 h 141"/>
                  <a:gd name="T34" fmla="*/ 61 w 117"/>
                  <a:gd name="T35" fmla="*/ 138 h 141"/>
                  <a:gd name="T36" fmla="*/ 72 w 117"/>
                  <a:gd name="T37" fmla="*/ 138 h 141"/>
                  <a:gd name="T38" fmla="*/ 85 w 117"/>
                  <a:gd name="T39" fmla="*/ 134 h 141"/>
                  <a:gd name="T40" fmla="*/ 94 w 117"/>
                  <a:gd name="T41" fmla="*/ 136 h 141"/>
                  <a:gd name="T42" fmla="*/ 94 w 117"/>
                  <a:gd name="T43" fmla="*/ 125 h 141"/>
                  <a:gd name="T44" fmla="*/ 102 w 117"/>
                  <a:gd name="T45" fmla="*/ 117 h 141"/>
                  <a:gd name="T46" fmla="*/ 94 w 117"/>
                  <a:gd name="T47" fmla="*/ 107 h 141"/>
                  <a:gd name="T48" fmla="*/ 86 w 117"/>
                  <a:gd name="T49" fmla="*/ 96 h 141"/>
                  <a:gd name="T50" fmla="*/ 80 w 117"/>
                  <a:gd name="T51" fmla="*/ 87 h 141"/>
                  <a:gd name="T52" fmla="*/ 91 w 117"/>
                  <a:gd name="T53" fmla="*/ 83 h 141"/>
                  <a:gd name="T54" fmla="*/ 104 w 117"/>
                  <a:gd name="T55" fmla="*/ 79 h 141"/>
                  <a:gd name="T56" fmla="*/ 112 w 117"/>
                  <a:gd name="T57" fmla="*/ 75 h 141"/>
                  <a:gd name="T58" fmla="*/ 117 w 117"/>
                  <a:gd name="T59" fmla="*/ 74 h 141"/>
                  <a:gd name="T60" fmla="*/ 110 w 117"/>
                  <a:gd name="T61" fmla="*/ 58 h 141"/>
                  <a:gd name="T62" fmla="*/ 109 w 117"/>
                  <a:gd name="T63" fmla="*/ 47 h 141"/>
                  <a:gd name="T64" fmla="*/ 109 w 117"/>
                  <a:gd name="T65" fmla="*/ 35 h 141"/>
                  <a:gd name="T66" fmla="*/ 104 w 117"/>
                  <a:gd name="T67" fmla="*/ 23 h 141"/>
                  <a:gd name="T68" fmla="*/ 98 w 117"/>
                  <a:gd name="T69" fmla="*/ 16 h 141"/>
                  <a:gd name="T70" fmla="*/ 88 w 117"/>
                  <a:gd name="T71" fmla="*/ 12 h 141"/>
                  <a:gd name="T72" fmla="*/ 80 w 117"/>
                  <a:gd name="T73" fmla="*/ 13 h 141"/>
                  <a:gd name="T74" fmla="*/ 85 w 117"/>
                  <a:gd name="T75" fmla="*/ 10 h 141"/>
                  <a:gd name="T76" fmla="*/ 77 w 117"/>
                  <a:gd name="T77" fmla="*/ 13 h 141"/>
                  <a:gd name="T78" fmla="*/ 70 w 117"/>
                  <a:gd name="T79" fmla="*/ 20 h 141"/>
                  <a:gd name="T80" fmla="*/ 62 w 117"/>
                  <a:gd name="T81" fmla="*/ 20 h 141"/>
                  <a:gd name="T82" fmla="*/ 64 w 117"/>
                  <a:gd name="T83" fmla="*/ 15 h 141"/>
                  <a:gd name="T84" fmla="*/ 61 w 117"/>
                  <a:gd name="T85" fmla="*/ 15 h 141"/>
                  <a:gd name="T86" fmla="*/ 54 w 117"/>
                  <a:gd name="T87" fmla="*/ 12 h 141"/>
                  <a:gd name="T88" fmla="*/ 48 w 117"/>
                  <a:gd name="T89" fmla="*/ 10 h 141"/>
                  <a:gd name="T90" fmla="*/ 45 w 117"/>
                  <a:gd name="T91" fmla="*/ 2 h 141"/>
                  <a:gd name="T92" fmla="*/ 32 w 117"/>
                  <a:gd name="T93" fmla="*/ 0 h 141"/>
                  <a:gd name="T94" fmla="*/ 35 w 117"/>
                  <a:gd name="T95" fmla="*/ 4 h 141"/>
                  <a:gd name="T96" fmla="*/ 34 w 117"/>
                  <a:gd name="T97" fmla="*/ 10 h 141"/>
                  <a:gd name="T98" fmla="*/ 39 w 117"/>
                  <a:gd name="T99" fmla="*/ 16 h 141"/>
                  <a:gd name="T100" fmla="*/ 42 w 117"/>
                  <a:gd name="T101" fmla="*/ 21 h 141"/>
                  <a:gd name="T102" fmla="*/ 42 w 117"/>
                  <a:gd name="T103" fmla="*/ 23 h 141"/>
                  <a:gd name="T104" fmla="*/ 32 w 117"/>
                  <a:gd name="T105" fmla="*/ 26 h 141"/>
                  <a:gd name="T106" fmla="*/ 31 w 117"/>
                  <a:gd name="T107" fmla="*/ 31 h 141"/>
                  <a:gd name="T108" fmla="*/ 27 w 117"/>
                  <a:gd name="T109" fmla="*/ 29 h 141"/>
                  <a:gd name="T110" fmla="*/ 26 w 117"/>
                  <a:gd name="T111" fmla="*/ 26 h 141"/>
                  <a:gd name="T112" fmla="*/ 15 w 117"/>
                  <a:gd name="T113" fmla="*/ 29 h 141"/>
                  <a:gd name="T114" fmla="*/ 19 w 117"/>
                  <a:gd name="T115" fmla="*/ 35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7" h="141">
                    <a:moveTo>
                      <a:pt x="18" y="37"/>
                    </a:moveTo>
                    <a:lnTo>
                      <a:pt x="18" y="39"/>
                    </a:lnTo>
                    <a:lnTo>
                      <a:pt x="16" y="40"/>
                    </a:lnTo>
                    <a:lnTo>
                      <a:pt x="16" y="43"/>
                    </a:lnTo>
                    <a:lnTo>
                      <a:pt x="15" y="45"/>
                    </a:lnTo>
                    <a:lnTo>
                      <a:pt x="11" y="43"/>
                    </a:lnTo>
                    <a:lnTo>
                      <a:pt x="10" y="47"/>
                    </a:lnTo>
                    <a:lnTo>
                      <a:pt x="11" y="48"/>
                    </a:lnTo>
                    <a:lnTo>
                      <a:pt x="15" y="48"/>
                    </a:lnTo>
                    <a:lnTo>
                      <a:pt x="16" y="50"/>
                    </a:lnTo>
                    <a:lnTo>
                      <a:pt x="15" y="51"/>
                    </a:lnTo>
                    <a:lnTo>
                      <a:pt x="15" y="55"/>
                    </a:lnTo>
                    <a:lnTo>
                      <a:pt x="13" y="56"/>
                    </a:lnTo>
                    <a:lnTo>
                      <a:pt x="15" y="58"/>
                    </a:lnTo>
                    <a:lnTo>
                      <a:pt x="11" y="59"/>
                    </a:lnTo>
                    <a:lnTo>
                      <a:pt x="8" y="59"/>
                    </a:lnTo>
                    <a:lnTo>
                      <a:pt x="5" y="59"/>
                    </a:lnTo>
                    <a:lnTo>
                      <a:pt x="4" y="63"/>
                    </a:lnTo>
                    <a:lnTo>
                      <a:pt x="2" y="64"/>
                    </a:lnTo>
                    <a:lnTo>
                      <a:pt x="2" y="69"/>
                    </a:lnTo>
                    <a:lnTo>
                      <a:pt x="2" y="74"/>
                    </a:lnTo>
                    <a:lnTo>
                      <a:pt x="0" y="77"/>
                    </a:lnTo>
                    <a:lnTo>
                      <a:pt x="0" y="77"/>
                    </a:lnTo>
                    <a:lnTo>
                      <a:pt x="0" y="79"/>
                    </a:lnTo>
                    <a:lnTo>
                      <a:pt x="2" y="83"/>
                    </a:lnTo>
                    <a:lnTo>
                      <a:pt x="2" y="85"/>
                    </a:lnTo>
                    <a:lnTo>
                      <a:pt x="4" y="88"/>
                    </a:lnTo>
                    <a:lnTo>
                      <a:pt x="2" y="91"/>
                    </a:lnTo>
                    <a:lnTo>
                      <a:pt x="2" y="91"/>
                    </a:lnTo>
                    <a:lnTo>
                      <a:pt x="7" y="96"/>
                    </a:lnTo>
                    <a:lnTo>
                      <a:pt x="7" y="98"/>
                    </a:lnTo>
                    <a:lnTo>
                      <a:pt x="8" y="99"/>
                    </a:lnTo>
                    <a:lnTo>
                      <a:pt x="8" y="104"/>
                    </a:lnTo>
                    <a:lnTo>
                      <a:pt x="8" y="104"/>
                    </a:lnTo>
                    <a:lnTo>
                      <a:pt x="10" y="106"/>
                    </a:lnTo>
                    <a:lnTo>
                      <a:pt x="10" y="107"/>
                    </a:lnTo>
                    <a:lnTo>
                      <a:pt x="13" y="110"/>
                    </a:lnTo>
                    <a:lnTo>
                      <a:pt x="15" y="109"/>
                    </a:lnTo>
                    <a:lnTo>
                      <a:pt x="18" y="109"/>
                    </a:lnTo>
                    <a:lnTo>
                      <a:pt x="19" y="110"/>
                    </a:lnTo>
                    <a:lnTo>
                      <a:pt x="23" y="109"/>
                    </a:lnTo>
                    <a:lnTo>
                      <a:pt x="26" y="110"/>
                    </a:lnTo>
                    <a:lnTo>
                      <a:pt x="27" y="110"/>
                    </a:lnTo>
                    <a:lnTo>
                      <a:pt x="31" y="112"/>
                    </a:lnTo>
                    <a:lnTo>
                      <a:pt x="27" y="115"/>
                    </a:lnTo>
                    <a:lnTo>
                      <a:pt x="26" y="120"/>
                    </a:lnTo>
                    <a:lnTo>
                      <a:pt x="26" y="122"/>
                    </a:lnTo>
                    <a:lnTo>
                      <a:pt x="24" y="123"/>
                    </a:lnTo>
                    <a:lnTo>
                      <a:pt x="23" y="128"/>
                    </a:lnTo>
                    <a:lnTo>
                      <a:pt x="23" y="133"/>
                    </a:lnTo>
                    <a:lnTo>
                      <a:pt x="26" y="134"/>
                    </a:lnTo>
                    <a:lnTo>
                      <a:pt x="27" y="138"/>
                    </a:lnTo>
                    <a:lnTo>
                      <a:pt x="26" y="138"/>
                    </a:lnTo>
                    <a:lnTo>
                      <a:pt x="29" y="138"/>
                    </a:lnTo>
                    <a:lnTo>
                      <a:pt x="32" y="136"/>
                    </a:lnTo>
                    <a:lnTo>
                      <a:pt x="35" y="138"/>
                    </a:lnTo>
                    <a:lnTo>
                      <a:pt x="35" y="136"/>
                    </a:lnTo>
                    <a:lnTo>
                      <a:pt x="35" y="134"/>
                    </a:lnTo>
                    <a:lnTo>
                      <a:pt x="39" y="133"/>
                    </a:lnTo>
                    <a:lnTo>
                      <a:pt x="40" y="136"/>
                    </a:lnTo>
                    <a:lnTo>
                      <a:pt x="42" y="136"/>
                    </a:lnTo>
                    <a:lnTo>
                      <a:pt x="43" y="134"/>
                    </a:lnTo>
                    <a:lnTo>
                      <a:pt x="45" y="134"/>
                    </a:lnTo>
                    <a:lnTo>
                      <a:pt x="48" y="138"/>
                    </a:lnTo>
                    <a:lnTo>
                      <a:pt x="50" y="139"/>
                    </a:lnTo>
                    <a:lnTo>
                      <a:pt x="50" y="139"/>
                    </a:lnTo>
                    <a:lnTo>
                      <a:pt x="51" y="138"/>
                    </a:lnTo>
                    <a:lnTo>
                      <a:pt x="54" y="138"/>
                    </a:lnTo>
                    <a:lnTo>
                      <a:pt x="56" y="139"/>
                    </a:lnTo>
                    <a:lnTo>
                      <a:pt x="59" y="141"/>
                    </a:lnTo>
                    <a:lnTo>
                      <a:pt x="61" y="139"/>
                    </a:lnTo>
                    <a:lnTo>
                      <a:pt x="61" y="138"/>
                    </a:lnTo>
                    <a:lnTo>
                      <a:pt x="64" y="136"/>
                    </a:lnTo>
                    <a:lnTo>
                      <a:pt x="69" y="138"/>
                    </a:lnTo>
                    <a:lnTo>
                      <a:pt x="70" y="139"/>
                    </a:lnTo>
                    <a:lnTo>
                      <a:pt x="72" y="138"/>
                    </a:lnTo>
                    <a:lnTo>
                      <a:pt x="75" y="139"/>
                    </a:lnTo>
                    <a:lnTo>
                      <a:pt x="77" y="138"/>
                    </a:lnTo>
                    <a:lnTo>
                      <a:pt x="82" y="136"/>
                    </a:lnTo>
                    <a:lnTo>
                      <a:pt x="85" y="134"/>
                    </a:lnTo>
                    <a:lnTo>
                      <a:pt x="88" y="136"/>
                    </a:lnTo>
                    <a:lnTo>
                      <a:pt x="91" y="134"/>
                    </a:lnTo>
                    <a:lnTo>
                      <a:pt x="94" y="136"/>
                    </a:lnTo>
                    <a:lnTo>
                      <a:pt x="94" y="136"/>
                    </a:lnTo>
                    <a:lnTo>
                      <a:pt x="94" y="133"/>
                    </a:lnTo>
                    <a:lnTo>
                      <a:pt x="91" y="131"/>
                    </a:lnTo>
                    <a:lnTo>
                      <a:pt x="91" y="130"/>
                    </a:lnTo>
                    <a:lnTo>
                      <a:pt x="94" y="125"/>
                    </a:lnTo>
                    <a:lnTo>
                      <a:pt x="98" y="123"/>
                    </a:lnTo>
                    <a:lnTo>
                      <a:pt x="99" y="120"/>
                    </a:lnTo>
                    <a:lnTo>
                      <a:pt x="102" y="120"/>
                    </a:lnTo>
                    <a:lnTo>
                      <a:pt x="102" y="117"/>
                    </a:lnTo>
                    <a:lnTo>
                      <a:pt x="102" y="115"/>
                    </a:lnTo>
                    <a:lnTo>
                      <a:pt x="102" y="115"/>
                    </a:lnTo>
                    <a:lnTo>
                      <a:pt x="96" y="109"/>
                    </a:lnTo>
                    <a:lnTo>
                      <a:pt x="94" y="107"/>
                    </a:lnTo>
                    <a:lnTo>
                      <a:pt x="90" y="104"/>
                    </a:lnTo>
                    <a:lnTo>
                      <a:pt x="86" y="102"/>
                    </a:lnTo>
                    <a:lnTo>
                      <a:pt x="86" y="99"/>
                    </a:lnTo>
                    <a:lnTo>
                      <a:pt x="86" y="96"/>
                    </a:lnTo>
                    <a:lnTo>
                      <a:pt x="83" y="91"/>
                    </a:lnTo>
                    <a:lnTo>
                      <a:pt x="80" y="90"/>
                    </a:lnTo>
                    <a:lnTo>
                      <a:pt x="78" y="88"/>
                    </a:lnTo>
                    <a:lnTo>
                      <a:pt x="80" y="87"/>
                    </a:lnTo>
                    <a:lnTo>
                      <a:pt x="82" y="88"/>
                    </a:lnTo>
                    <a:lnTo>
                      <a:pt x="83" y="88"/>
                    </a:lnTo>
                    <a:lnTo>
                      <a:pt x="90" y="85"/>
                    </a:lnTo>
                    <a:lnTo>
                      <a:pt x="91" y="83"/>
                    </a:lnTo>
                    <a:lnTo>
                      <a:pt x="94" y="80"/>
                    </a:lnTo>
                    <a:lnTo>
                      <a:pt x="98" y="80"/>
                    </a:lnTo>
                    <a:lnTo>
                      <a:pt x="99" y="79"/>
                    </a:lnTo>
                    <a:lnTo>
                      <a:pt x="104" y="79"/>
                    </a:lnTo>
                    <a:lnTo>
                      <a:pt x="105" y="79"/>
                    </a:lnTo>
                    <a:lnTo>
                      <a:pt x="107" y="77"/>
                    </a:lnTo>
                    <a:lnTo>
                      <a:pt x="107" y="75"/>
                    </a:lnTo>
                    <a:lnTo>
                      <a:pt x="112" y="75"/>
                    </a:lnTo>
                    <a:lnTo>
                      <a:pt x="113" y="75"/>
                    </a:lnTo>
                    <a:lnTo>
                      <a:pt x="115" y="75"/>
                    </a:lnTo>
                    <a:lnTo>
                      <a:pt x="117" y="75"/>
                    </a:lnTo>
                    <a:lnTo>
                      <a:pt x="117" y="74"/>
                    </a:lnTo>
                    <a:lnTo>
                      <a:pt x="117" y="66"/>
                    </a:lnTo>
                    <a:lnTo>
                      <a:pt x="115" y="64"/>
                    </a:lnTo>
                    <a:lnTo>
                      <a:pt x="113" y="63"/>
                    </a:lnTo>
                    <a:lnTo>
                      <a:pt x="110" y="58"/>
                    </a:lnTo>
                    <a:lnTo>
                      <a:pt x="112" y="55"/>
                    </a:lnTo>
                    <a:lnTo>
                      <a:pt x="110" y="51"/>
                    </a:lnTo>
                    <a:lnTo>
                      <a:pt x="110" y="50"/>
                    </a:lnTo>
                    <a:lnTo>
                      <a:pt x="109" y="47"/>
                    </a:lnTo>
                    <a:lnTo>
                      <a:pt x="109" y="43"/>
                    </a:lnTo>
                    <a:lnTo>
                      <a:pt x="105" y="39"/>
                    </a:lnTo>
                    <a:lnTo>
                      <a:pt x="105" y="37"/>
                    </a:lnTo>
                    <a:lnTo>
                      <a:pt x="109" y="35"/>
                    </a:lnTo>
                    <a:lnTo>
                      <a:pt x="109" y="31"/>
                    </a:lnTo>
                    <a:lnTo>
                      <a:pt x="107" y="24"/>
                    </a:lnTo>
                    <a:lnTo>
                      <a:pt x="105" y="24"/>
                    </a:lnTo>
                    <a:lnTo>
                      <a:pt x="104" y="23"/>
                    </a:lnTo>
                    <a:lnTo>
                      <a:pt x="101" y="23"/>
                    </a:lnTo>
                    <a:lnTo>
                      <a:pt x="99" y="21"/>
                    </a:lnTo>
                    <a:lnTo>
                      <a:pt x="99" y="20"/>
                    </a:lnTo>
                    <a:lnTo>
                      <a:pt x="98" y="16"/>
                    </a:lnTo>
                    <a:lnTo>
                      <a:pt x="94" y="16"/>
                    </a:lnTo>
                    <a:lnTo>
                      <a:pt x="91" y="13"/>
                    </a:lnTo>
                    <a:lnTo>
                      <a:pt x="88" y="13"/>
                    </a:lnTo>
                    <a:lnTo>
                      <a:pt x="88" y="12"/>
                    </a:lnTo>
                    <a:lnTo>
                      <a:pt x="86" y="12"/>
                    </a:lnTo>
                    <a:lnTo>
                      <a:pt x="83" y="13"/>
                    </a:lnTo>
                    <a:lnTo>
                      <a:pt x="80" y="15"/>
                    </a:lnTo>
                    <a:lnTo>
                      <a:pt x="80" y="13"/>
                    </a:lnTo>
                    <a:lnTo>
                      <a:pt x="82" y="12"/>
                    </a:lnTo>
                    <a:lnTo>
                      <a:pt x="82" y="12"/>
                    </a:lnTo>
                    <a:lnTo>
                      <a:pt x="83" y="12"/>
                    </a:lnTo>
                    <a:lnTo>
                      <a:pt x="85" y="10"/>
                    </a:lnTo>
                    <a:lnTo>
                      <a:pt x="82" y="10"/>
                    </a:lnTo>
                    <a:lnTo>
                      <a:pt x="80" y="10"/>
                    </a:lnTo>
                    <a:lnTo>
                      <a:pt x="80" y="12"/>
                    </a:lnTo>
                    <a:lnTo>
                      <a:pt x="77" y="13"/>
                    </a:lnTo>
                    <a:lnTo>
                      <a:pt x="77" y="15"/>
                    </a:lnTo>
                    <a:lnTo>
                      <a:pt x="72" y="15"/>
                    </a:lnTo>
                    <a:lnTo>
                      <a:pt x="70" y="18"/>
                    </a:lnTo>
                    <a:lnTo>
                      <a:pt x="70" y="20"/>
                    </a:lnTo>
                    <a:lnTo>
                      <a:pt x="67" y="20"/>
                    </a:lnTo>
                    <a:lnTo>
                      <a:pt x="66" y="18"/>
                    </a:lnTo>
                    <a:lnTo>
                      <a:pt x="64" y="18"/>
                    </a:lnTo>
                    <a:lnTo>
                      <a:pt x="62" y="20"/>
                    </a:lnTo>
                    <a:lnTo>
                      <a:pt x="59" y="18"/>
                    </a:lnTo>
                    <a:lnTo>
                      <a:pt x="61" y="16"/>
                    </a:lnTo>
                    <a:lnTo>
                      <a:pt x="62" y="16"/>
                    </a:lnTo>
                    <a:lnTo>
                      <a:pt x="64" y="15"/>
                    </a:lnTo>
                    <a:lnTo>
                      <a:pt x="64" y="12"/>
                    </a:lnTo>
                    <a:lnTo>
                      <a:pt x="64" y="12"/>
                    </a:lnTo>
                    <a:lnTo>
                      <a:pt x="61" y="13"/>
                    </a:lnTo>
                    <a:lnTo>
                      <a:pt x="61" y="15"/>
                    </a:lnTo>
                    <a:lnTo>
                      <a:pt x="56" y="12"/>
                    </a:lnTo>
                    <a:lnTo>
                      <a:pt x="56" y="10"/>
                    </a:lnTo>
                    <a:lnTo>
                      <a:pt x="54" y="12"/>
                    </a:lnTo>
                    <a:lnTo>
                      <a:pt x="54" y="12"/>
                    </a:lnTo>
                    <a:lnTo>
                      <a:pt x="51" y="13"/>
                    </a:lnTo>
                    <a:lnTo>
                      <a:pt x="51" y="12"/>
                    </a:lnTo>
                    <a:lnTo>
                      <a:pt x="48" y="12"/>
                    </a:lnTo>
                    <a:lnTo>
                      <a:pt x="48" y="10"/>
                    </a:lnTo>
                    <a:lnTo>
                      <a:pt x="50" y="8"/>
                    </a:lnTo>
                    <a:lnTo>
                      <a:pt x="51" y="5"/>
                    </a:lnTo>
                    <a:lnTo>
                      <a:pt x="48" y="4"/>
                    </a:lnTo>
                    <a:lnTo>
                      <a:pt x="45" y="2"/>
                    </a:lnTo>
                    <a:lnTo>
                      <a:pt x="43" y="2"/>
                    </a:lnTo>
                    <a:lnTo>
                      <a:pt x="42" y="0"/>
                    </a:lnTo>
                    <a:lnTo>
                      <a:pt x="35" y="0"/>
                    </a:lnTo>
                    <a:lnTo>
                      <a:pt x="32" y="0"/>
                    </a:lnTo>
                    <a:lnTo>
                      <a:pt x="32" y="0"/>
                    </a:lnTo>
                    <a:lnTo>
                      <a:pt x="32" y="4"/>
                    </a:lnTo>
                    <a:lnTo>
                      <a:pt x="34" y="4"/>
                    </a:lnTo>
                    <a:lnTo>
                      <a:pt x="35" y="4"/>
                    </a:lnTo>
                    <a:lnTo>
                      <a:pt x="35" y="7"/>
                    </a:lnTo>
                    <a:lnTo>
                      <a:pt x="39" y="8"/>
                    </a:lnTo>
                    <a:lnTo>
                      <a:pt x="35" y="10"/>
                    </a:lnTo>
                    <a:lnTo>
                      <a:pt x="34" y="10"/>
                    </a:lnTo>
                    <a:lnTo>
                      <a:pt x="34" y="13"/>
                    </a:lnTo>
                    <a:lnTo>
                      <a:pt x="35" y="12"/>
                    </a:lnTo>
                    <a:lnTo>
                      <a:pt x="35" y="15"/>
                    </a:lnTo>
                    <a:lnTo>
                      <a:pt x="39" y="16"/>
                    </a:lnTo>
                    <a:lnTo>
                      <a:pt x="37" y="18"/>
                    </a:lnTo>
                    <a:lnTo>
                      <a:pt x="37" y="20"/>
                    </a:lnTo>
                    <a:lnTo>
                      <a:pt x="39" y="21"/>
                    </a:lnTo>
                    <a:lnTo>
                      <a:pt x="42" y="21"/>
                    </a:lnTo>
                    <a:lnTo>
                      <a:pt x="47" y="26"/>
                    </a:lnTo>
                    <a:lnTo>
                      <a:pt x="51" y="29"/>
                    </a:lnTo>
                    <a:lnTo>
                      <a:pt x="47" y="28"/>
                    </a:lnTo>
                    <a:lnTo>
                      <a:pt x="42" y="23"/>
                    </a:lnTo>
                    <a:lnTo>
                      <a:pt x="39" y="24"/>
                    </a:lnTo>
                    <a:lnTo>
                      <a:pt x="37" y="23"/>
                    </a:lnTo>
                    <a:lnTo>
                      <a:pt x="34" y="23"/>
                    </a:lnTo>
                    <a:lnTo>
                      <a:pt x="32" y="26"/>
                    </a:lnTo>
                    <a:lnTo>
                      <a:pt x="32" y="28"/>
                    </a:lnTo>
                    <a:lnTo>
                      <a:pt x="32" y="32"/>
                    </a:lnTo>
                    <a:lnTo>
                      <a:pt x="34" y="34"/>
                    </a:lnTo>
                    <a:lnTo>
                      <a:pt x="31" y="31"/>
                    </a:lnTo>
                    <a:lnTo>
                      <a:pt x="31" y="28"/>
                    </a:lnTo>
                    <a:lnTo>
                      <a:pt x="29" y="26"/>
                    </a:lnTo>
                    <a:lnTo>
                      <a:pt x="27" y="26"/>
                    </a:lnTo>
                    <a:lnTo>
                      <a:pt x="27" y="29"/>
                    </a:lnTo>
                    <a:lnTo>
                      <a:pt x="29" y="31"/>
                    </a:lnTo>
                    <a:lnTo>
                      <a:pt x="27" y="32"/>
                    </a:lnTo>
                    <a:lnTo>
                      <a:pt x="26" y="29"/>
                    </a:lnTo>
                    <a:lnTo>
                      <a:pt x="26" y="26"/>
                    </a:lnTo>
                    <a:lnTo>
                      <a:pt x="23" y="24"/>
                    </a:lnTo>
                    <a:lnTo>
                      <a:pt x="21" y="26"/>
                    </a:lnTo>
                    <a:lnTo>
                      <a:pt x="15" y="28"/>
                    </a:lnTo>
                    <a:lnTo>
                      <a:pt x="15" y="29"/>
                    </a:lnTo>
                    <a:lnTo>
                      <a:pt x="15" y="32"/>
                    </a:lnTo>
                    <a:lnTo>
                      <a:pt x="18" y="32"/>
                    </a:lnTo>
                    <a:lnTo>
                      <a:pt x="19" y="35"/>
                    </a:lnTo>
                    <a:lnTo>
                      <a:pt x="19" y="35"/>
                    </a:lnTo>
                    <a:lnTo>
                      <a:pt x="18" y="35"/>
                    </a:lnTo>
                    <a:lnTo>
                      <a:pt x="18" y="37"/>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7" name="Freeform 794">
                <a:extLst>
                  <a:ext uri="{FF2B5EF4-FFF2-40B4-BE49-F238E27FC236}">
                    <a16:creationId xmlns:a16="http://schemas.microsoft.com/office/drawing/2014/main" id="{05414362-7812-44B3-B8C5-A89834024D7B}"/>
                  </a:ext>
                </a:extLst>
              </p:cNvPr>
              <p:cNvSpPr>
                <a:spLocks/>
              </p:cNvSpPr>
              <p:nvPr/>
            </p:nvSpPr>
            <p:spPr bwMode="auto">
              <a:xfrm>
                <a:off x="4808" y="1704"/>
                <a:ext cx="3" cy="4"/>
              </a:xfrm>
              <a:custGeom>
                <a:avLst/>
                <a:gdLst>
                  <a:gd name="T0" fmla="*/ 0 w 3"/>
                  <a:gd name="T1" fmla="*/ 2 h 4"/>
                  <a:gd name="T2" fmla="*/ 1 w 3"/>
                  <a:gd name="T3" fmla="*/ 4 h 4"/>
                  <a:gd name="T4" fmla="*/ 3 w 3"/>
                  <a:gd name="T5" fmla="*/ 4 h 4"/>
                  <a:gd name="T6" fmla="*/ 3 w 3"/>
                  <a:gd name="T7" fmla="*/ 2 h 4"/>
                  <a:gd name="T8" fmla="*/ 1 w 3"/>
                  <a:gd name="T9" fmla="*/ 0 h 4"/>
                  <a:gd name="T10" fmla="*/ 1 w 3"/>
                  <a:gd name="T11" fmla="*/ 0 h 4"/>
                  <a:gd name="T12" fmla="*/ 0 w 3"/>
                  <a:gd name="T13" fmla="*/ 2 h 4"/>
                </a:gdLst>
                <a:ahLst/>
                <a:cxnLst>
                  <a:cxn ang="0">
                    <a:pos x="T0" y="T1"/>
                  </a:cxn>
                  <a:cxn ang="0">
                    <a:pos x="T2" y="T3"/>
                  </a:cxn>
                  <a:cxn ang="0">
                    <a:pos x="T4" y="T5"/>
                  </a:cxn>
                  <a:cxn ang="0">
                    <a:pos x="T6" y="T7"/>
                  </a:cxn>
                  <a:cxn ang="0">
                    <a:pos x="T8" y="T9"/>
                  </a:cxn>
                  <a:cxn ang="0">
                    <a:pos x="T10" y="T11"/>
                  </a:cxn>
                  <a:cxn ang="0">
                    <a:pos x="T12" y="T13"/>
                  </a:cxn>
                </a:cxnLst>
                <a:rect l="0" t="0" r="r" b="b"/>
                <a:pathLst>
                  <a:path w="3" h="4">
                    <a:moveTo>
                      <a:pt x="0" y="2"/>
                    </a:moveTo>
                    <a:lnTo>
                      <a:pt x="1" y="4"/>
                    </a:lnTo>
                    <a:lnTo>
                      <a:pt x="3" y="4"/>
                    </a:lnTo>
                    <a:lnTo>
                      <a:pt x="3" y="2"/>
                    </a:lnTo>
                    <a:lnTo>
                      <a:pt x="1" y="0"/>
                    </a:lnTo>
                    <a:lnTo>
                      <a:pt x="1" y="0"/>
                    </a:lnTo>
                    <a:lnTo>
                      <a:pt x="0" y="2"/>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8" name="Freeform 795">
                <a:extLst>
                  <a:ext uri="{FF2B5EF4-FFF2-40B4-BE49-F238E27FC236}">
                    <a16:creationId xmlns:a16="http://schemas.microsoft.com/office/drawing/2014/main" id="{5C038FF3-E581-40A7-ACC2-9D5DD699AE25}"/>
                  </a:ext>
                </a:extLst>
              </p:cNvPr>
              <p:cNvSpPr>
                <a:spLocks/>
              </p:cNvSpPr>
              <p:nvPr/>
            </p:nvSpPr>
            <p:spPr bwMode="auto">
              <a:xfrm>
                <a:off x="4760" y="1695"/>
                <a:ext cx="64" cy="36"/>
              </a:xfrm>
              <a:custGeom>
                <a:avLst/>
                <a:gdLst>
                  <a:gd name="T0" fmla="*/ 60 w 64"/>
                  <a:gd name="T1" fmla="*/ 13 h 36"/>
                  <a:gd name="T2" fmla="*/ 54 w 64"/>
                  <a:gd name="T3" fmla="*/ 13 h 36"/>
                  <a:gd name="T4" fmla="*/ 51 w 64"/>
                  <a:gd name="T5" fmla="*/ 13 h 36"/>
                  <a:gd name="T6" fmla="*/ 48 w 64"/>
                  <a:gd name="T7" fmla="*/ 11 h 36"/>
                  <a:gd name="T8" fmla="*/ 49 w 64"/>
                  <a:gd name="T9" fmla="*/ 8 h 36"/>
                  <a:gd name="T10" fmla="*/ 43 w 64"/>
                  <a:gd name="T11" fmla="*/ 1 h 36"/>
                  <a:gd name="T12" fmla="*/ 40 w 64"/>
                  <a:gd name="T13" fmla="*/ 3 h 36"/>
                  <a:gd name="T14" fmla="*/ 37 w 64"/>
                  <a:gd name="T15" fmla="*/ 0 h 36"/>
                  <a:gd name="T16" fmla="*/ 33 w 64"/>
                  <a:gd name="T17" fmla="*/ 3 h 36"/>
                  <a:gd name="T18" fmla="*/ 30 w 64"/>
                  <a:gd name="T19" fmla="*/ 3 h 36"/>
                  <a:gd name="T20" fmla="*/ 24 w 64"/>
                  <a:gd name="T21" fmla="*/ 5 h 36"/>
                  <a:gd name="T22" fmla="*/ 17 w 64"/>
                  <a:gd name="T23" fmla="*/ 5 h 36"/>
                  <a:gd name="T24" fmla="*/ 14 w 64"/>
                  <a:gd name="T25" fmla="*/ 3 h 36"/>
                  <a:gd name="T26" fmla="*/ 14 w 64"/>
                  <a:gd name="T27" fmla="*/ 8 h 36"/>
                  <a:gd name="T28" fmla="*/ 13 w 64"/>
                  <a:gd name="T29" fmla="*/ 11 h 36"/>
                  <a:gd name="T30" fmla="*/ 8 w 64"/>
                  <a:gd name="T31" fmla="*/ 16 h 36"/>
                  <a:gd name="T32" fmla="*/ 3 w 64"/>
                  <a:gd name="T33" fmla="*/ 25 h 36"/>
                  <a:gd name="T34" fmla="*/ 2 w 64"/>
                  <a:gd name="T35" fmla="*/ 28 h 36"/>
                  <a:gd name="T36" fmla="*/ 0 w 64"/>
                  <a:gd name="T37" fmla="*/ 32 h 36"/>
                  <a:gd name="T38" fmla="*/ 6 w 64"/>
                  <a:gd name="T39" fmla="*/ 30 h 36"/>
                  <a:gd name="T40" fmla="*/ 8 w 64"/>
                  <a:gd name="T41" fmla="*/ 25 h 36"/>
                  <a:gd name="T42" fmla="*/ 13 w 64"/>
                  <a:gd name="T43" fmla="*/ 27 h 36"/>
                  <a:gd name="T44" fmla="*/ 16 w 64"/>
                  <a:gd name="T45" fmla="*/ 32 h 36"/>
                  <a:gd name="T46" fmla="*/ 19 w 64"/>
                  <a:gd name="T47" fmla="*/ 36 h 36"/>
                  <a:gd name="T48" fmla="*/ 29 w 64"/>
                  <a:gd name="T49" fmla="*/ 33 h 36"/>
                  <a:gd name="T50" fmla="*/ 37 w 64"/>
                  <a:gd name="T51" fmla="*/ 27 h 36"/>
                  <a:gd name="T52" fmla="*/ 41 w 64"/>
                  <a:gd name="T53" fmla="*/ 32 h 36"/>
                  <a:gd name="T54" fmla="*/ 45 w 64"/>
                  <a:gd name="T55" fmla="*/ 30 h 36"/>
                  <a:gd name="T56" fmla="*/ 51 w 64"/>
                  <a:gd name="T57" fmla="*/ 28 h 36"/>
                  <a:gd name="T58" fmla="*/ 56 w 64"/>
                  <a:gd name="T59" fmla="*/ 30 h 36"/>
                  <a:gd name="T60" fmla="*/ 62 w 64"/>
                  <a:gd name="T61" fmla="*/ 24 h 36"/>
                  <a:gd name="T62" fmla="*/ 64 w 64"/>
                  <a:gd name="T63" fmla="*/ 1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4" h="36">
                    <a:moveTo>
                      <a:pt x="62" y="13"/>
                    </a:moveTo>
                    <a:lnTo>
                      <a:pt x="60" y="13"/>
                    </a:lnTo>
                    <a:lnTo>
                      <a:pt x="57" y="16"/>
                    </a:lnTo>
                    <a:lnTo>
                      <a:pt x="54" y="13"/>
                    </a:lnTo>
                    <a:lnTo>
                      <a:pt x="52" y="13"/>
                    </a:lnTo>
                    <a:lnTo>
                      <a:pt x="51" y="13"/>
                    </a:lnTo>
                    <a:lnTo>
                      <a:pt x="49" y="13"/>
                    </a:lnTo>
                    <a:lnTo>
                      <a:pt x="48" y="11"/>
                    </a:lnTo>
                    <a:lnTo>
                      <a:pt x="49" y="9"/>
                    </a:lnTo>
                    <a:lnTo>
                      <a:pt x="49" y="8"/>
                    </a:lnTo>
                    <a:lnTo>
                      <a:pt x="46" y="5"/>
                    </a:lnTo>
                    <a:lnTo>
                      <a:pt x="43" y="1"/>
                    </a:lnTo>
                    <a:lnTo>
                      <a:pt x="41" y="1"/>
                    </a:lnTo>
                    <a:lnTo>
                      <a:pt x="40" y="3"/>
                    </a:lnTo>
                    <a:lnTo>
                      <a:pt x="38" y="3"/>
                    </a:lnTo>
                    <a:lnTo>
                      <a:pt x="37" y="0"/>
                    </a:lnTo>
                    <a:lnTo>
                      <a:pt x="33" y="1"/>
                    </a:lnTo>
                    <a:lnTo>
                      <a:pt x="33" y="3"/>
                    </a:lnTo>
                    <a:lnTo>
                      <a:pt x="33" y="5"/>
                    </a:lnTo>
                    <a:lnTo>
                      <a:pt x="30" y="3"/>
                    </a:lnTo>
                    <a:lnTo>
                      <a:pt x="27" y="5"/>
                    </a:lnTo>
                    <a:lnTo>
                      <a:pt x="24" y="5"/>
                    </a:lnTo>
                    <a:lnTo>
                      <a:pt x="21" y="6"/>
                    </a:lnTo>
                    <a:lnTo>
                      <a:pt x="17" y="5"/>
                    </a:lnTo>
                    <a:lnTo>
                      <a:pt x="17" y="3"/>
                    </a:lnTo>
                    <a:lnTo>
                      <a:pt x="14" y="3"/>
                    </a:lnTo>
                    <a:lnTo>
                      <a:pt x="11" y="6"/>
                    </a:lnTo>
                    <a:lnTo>
                      <a:pt x="14" y="8"/>
                    </a:lnTo>
                    <a:lnTo>
                      <a:pt x="16" y="9"/>
                    </a:lnTo>
                    <a:lnTo>
                      <a:pt x="13" y="11"/>
                    </a:lnTo>
                    <a:lnTo>
                      <a:pt x="9" y="14"/>
                    </a:lnTo>
                    <a:lnTo>
                      <a:pt x="8" y="16"/>
                    </a:lnTo>
                    <a:lnTo>
                      <a:pt x="5" y="21"/>
                    </a:lnTo>
                    <a:lnTo>
                      <a:pt x="3" y="25"/>
                    </a:lnTo>
                    <a:lnTo>
                      <a:pt x="3" y="28"/>
                    </a:lnTo>
                    <a:lnTo>
                      <a:pt x="2" y="28"/>
                    </a:lnTo>
                    <a:lnTo>
                      <a:pt x="0" y="28"/>
                    </a:lnTo>
                    <a:lnTo>
                      <a:pt x="0" y="32"/>
                    </a:lnTo>
                    <a:lnTo>
                      <a:pt x="3" y="32"/>
                    </a:lnTo>
                    <a:lnTo>
                      <a:pt x="6" y="30"/>
                    </a:lnTo>
                    <a:lnTo>
                      <a:pt x="6" y="27"/>
                    </a:lnTo>
                    <a:lnTo>
                      <a:pt x="8" y="25"/>
                    </a:lnTo>
                    <a:lnTo>
                      <a:pt x="11" y="25"/>
                    </a:lnTo>
                    <a:lnTo>
                      <a:pt x="13" y="27"/>
                    </a:lnTo>
                    <a:lnTo>
                      <a:pt x="14" y="32"/>
                    </a:lnTo>
                    <a:lnTo>
                      <a:pt x="16" y="32"/>
                    </a:lnTo>
                    <a:lnTo>
                      <a:pt x="16" y="35"/>
                    </a:lnTo>
                    <a:lnTo>
                      <a:pt x="19" y="36"/>
                    </a:lnTo>
                    <a:lnTo>
                      <a:pt x="25" y="32"/>
                    </a:lnTo>
                    <a:lnTo>
                      <a:pt x="29" y="33"/>
                    </a:lnTo>
                    <a:lnTo>
                      <a:pt x="33" y="25"/>
                    </a:lnTo>
                    <a:lnTo>
                      <a:pt x="37" y="27"/>
                    </a:lnTo>
                    <a:lnTo>
                      <a:pt x="37" y="30"/>
                    </a:lnTo>
                    <a:lnTo>
                      <a:pt x="41" y="32"/>
                    </a:lnTo>
                    <a:lnTo>
                      <a:pt x="43" y="35"/>
                    </a:lnTo>
                    <a:lnTo>
                      <a:pt x="45" y="30"/>
                    </a:lnTo>
                    <a:lnTo>
                      <a:pt x="45" y="27"/>
                    </a:lnTo>
                    <a:lnTo>
                      <a:pt x="51" y="28"/>
                    </a:lnTo>
                    <a:lnTo>
                      <a:pt x="54" y="27"/>
                    </a:lnTo>
                    <a:lnTo>
                      <a:pt x="56" y="30"/>
                    </a:lnTo>
                    <a:lnTo>
                      <a:pt x="57" y="24"/>
                    </a:lnTo>
                    <a:lnTo>
                      <a:pt x="62" y="24"/>
                    </a:lnTo>
                    <a:lnTo>
                      <a:pt x="60" y="19"/>
                    </a:lnTo>
                    <a:lnTo>
                      <a:pt x="64" y="16"/>
                    </a:lnTo>
                    <a:lnTo>
                      <a:pt x="62" y="13"/>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9" name="Freeform 796">
                <a:extLst>
                  <a:ext uri="{FF2B5EF4-FFF2-40B4-BE49-F238E27FC236}">
                    <a16:creationId xmlns:a16="http://schemas.microsoft.com/office/drawing/2014/main" id="{28F8C376-17FC-499D-841F-4F1388DBD55F}"/>
                  </a:ext>
                </a:extLst>
              </p:cNvPr>
              <p:cNvSpPr>
                <a:spLocks/>
              </p:cNvSpPr>
              <p:nvPr/>
            </p:nvSpPr>
            <p:spPr bwMode="auto">
              <a:xfrm>
                <a:off x="4731" y="1625"/>
                <a:ext cx="3" cy="3"/>
              </a:xfrm>
              <a:custGeom>
                <a:avLst/>
                <a:gdLst>
                  <a:gd name="T0" fmla="*/ 2 w 3"/>
                  <a:gd name="T1" fmla="*/ 3 h 3"/>
                  <a:gd name="T2" fmla="*/ 3 w 3"/>
                  <a:gd name="T3" fmla="*/ 1 h 3"/>
                  <a:gd name="T4" fmla="*/ 3 w 3"/>
                  <a:gd name="T5" fmla="*/ 0 h 3"/>
                  <a:gd name="T6" fmla="*/ 0 w 3"/>
                  <a:gd name="T7" fmla="*/ 1 h 3"/>
                  <a:gd name="T8" fmla="*/ 2 w 3"/>
                  <a:gd name="T9" fmla="*/ 1 h 3"/>
                  <a:gd name="T10" fmla="*/ 2 w 3"/>
                  <a:gd name="T11" fmla="*/ 3 h 3"/>
                </a:gdLst>
                <a:ahLst/>
                <a:cxnLst>
                  <a:cxn ang="0">
                    <a:pos x="T0" y="T1"/>
                  </a:cxn>
                  <a:cxn ang="0">
                    <a:pos x="T2" y="T3"/>
                  </a:cxn>
                  <a:cxn ang="0">
                    <a:pos x="T4" y="T5"/>
                  </a:cxn>
                  <a:cxn ang="0">
                    <a:pos x="T6" y="T7"/>
                  </a:cxn>
                  <a:cxn ang="0">
                    <a:pos x="T8" y="T9"/>
                  </a:cxn>
                  <a:cxn ang="0">
                    <a:pos x="T10" y="T11"/>
                  </a:cxn>
                </a:cxnLst>
                <a:rect l="0" t="0" r="r" b="b"/>
                <a:pathLst>
                  <a:path w="3" h="3">
                    <a:moveTo>
                      <a:pt x="2" y="3"/>
                    </a:moveTo>
                    <a:lnTo>
                      <a:pt x="3" y="1"/>
                    </a:lnTo>
                    <a:lnTo>
                      <a:pt x="3" y="0"/>
                    </a:lnTo>
                    <a:lnTo>
                      <a:pt x="0" y="1"/>
                    </a:lnTo>
                    <a:lnTo>
                      <a:pt x="2" y="1"/>
                    </a:lnTo>
                    <a:lnTo>
                      <a:pt x="2" y="3"/>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0" name="Freeform 797">
                <a:extLst>
                  <a:ext uri="{FF2B5EF4-FFF2-40B4-BE49-F238E27FC236}">
                    <a16:creationId xmlns:a16="http://schemas.microsoft.com/office/drawing/2014/main" id="{7CB569FF-49BE-4629-9922-9B55D705BC3D}"/>
                  </a:ext>
                </a:extLst>
              </p:cNvPr>
              <p:cNvSpPr>
                <a:spLocks/>
              </p:cNvSpPr>
              <p:nvPr/>
            </p:nvSpPr>
            <p:spPr bwMode="auto">
              <a:xfrm>
                <a:off x="4733" y="1623"/>
                <a:ext cx="5" cy="2"/>
              </a:xfrm>
              <a:custGeom>
                <a:avLst/>
                <a:gdLst>
                  <a:gd name="T0" fmla="*/ 1 w 5"/>
                  <a:gd name="T1" fmla="*/ 2 h 2"/>
                  <a:gd name="T2" fmla="*/ 1 w 5"/>
                  <a:gd name="T3" fmla="*/ 2 h 2"/>
                  <a:gd name="T4" fmla="*/ 3 w 5"/>
                  <a:gd name="T5" fmla="*/ 2 h 2"/>
                  <a:gd name="T6" fmla="*/ 5 w 5"/>
                  <a:gd name="T7" fmla="*/ 2 h 2"/>
                  <a:gd name="T8" fmla="*/ 1 w 5"/>
                  <a:gd name="T9" fmla="*/ 0 h 2"/>
                  <a:gd name="T10" fmla="*/ 0 w 5"/>
                  <a:gd name="T11" fmla="*/ 0 h 2"/>
                  <a:gd name="T12" fmla="*/ 0 w 5"/>
                  <a:gd name="T13" fmla="*/ 2 h 2"/>
                  <a:gd name="T14" fmla="*/ 1 w 5"/>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2">
                    <a:moveTo>
                      <a:pt x="1" y="2"/>
                    </a:moveTo>
                    <a:lnTo>
                      <a:pt x="1" y="2"/>
                    </a:lnTo>
                    <a:lnTo>
                      <a:pt x="3" y="2"/>
                    </a:lnTo>
                    <a:lnTo>
                      <a:pt x="5" y="2"/>
                    </a:lnTo>
                    <a:lnTo>
                      <a:pt x="1" y="0"/>
                    </a:lnTo>
                    <a:lnTo>
                      <a:pt x="0" y="0"/>
                    </a:lnTo>
                    <a:lnTo>
                      <a:pt x="0" y="2"/>
                    </a:lnTo>
                    <a:lnTo>
                      <a:pt x="1" y="2"/>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1" name="Freeform 798">
                <a:extLst>
                  <a:ext uri="{FF2B5EF4-FFF2-40B4-BE49-F238E27FC236}">
                    <a16:creationId xmlns:a16="http://schemas.microsoft.com/office/drawing/2014/main" id="{99AEE182-6E8D-41A7-98F7-55D31EBBAB40}"/>
                  </a:ext>
                </a:extLst>
              </p:cNvPr>
              <p:cNvSpPr>
                <a:spLocks/>
              </p:cNvSpPr>
              <p:nvPr/>
            </p:nvSpPr>
            <p:spPr bwMode="auto">
              <a:xfrm>
                <a:off x="4726" y="1593"/>
                <a:ext cx="51" cy="46"/>
              </a:xfrm>
              <a:custGeom>
                <a:avLst/>
                <a:gdLst>
                  <a:gd name="T0" fmla="*/ 5 w 51"/>
                  <a:gd name="T1" fmla="*/ 41 h 46"/>
                  <a:gd name="T2" fmla="*/ 8 w 51"/>
                  <a:gd name="T3" fmla="*/ 41 h 46"/>
                  <a:gd name="T4" fmla="*/ 12 w 51"/>
                  <a:gd name="T5" fmla="*/ 40 h 46"/>
                  <a:gd name="T6" fmla="*/ 15 w 51"/>
                  <a:gd name="T7" fmla="*/ 38 h 46"/>
                  <a:gd name="T8" fmla="*/ 21 w 51"/>
                  <a:gd name="T9" fmla="*/ 40 h 46"/>
                  <a:gd name="T10" fmla="*/ 24 w 51"/>
                  <a:gd name="T11" fmla="*/ 41 h 46"/>
                  <a:gd name="T12" fmla="*/ 29 w 51"/>
                  <a:gd name="T13" fmla="*/ 43 h 46"/>
                  <a:gd name="T14" fmla="*/ 32 w 51"/>
                  <a:gd name="T15" fmla="*/ 46 h 46"/>
                  <a:gd name="T16" fmla="*/ 34 w 51"/>
                  <a:gd name="T17" fmla="*/ 38 h 46"/>
                  <a:gd name="T18" fmla="*/ 36 w 51"/>
                  <a:gd name="T19" fmla="*/ 32 h 46"/>
                  <a:gd name="T20" fmla="*/ 40 w 51"/>
                  <a:gd name="T21" fmla="*/ 28 h 46"/>
                  <a:gd name="T22" fmla="*/ 47 w 51"/>
                  <a:gd name="T23" fmla="*/ 27 h 46"/>
                  <a:gd name="T24" fmla="*/ 47 w 51"/>
                  <a:gd name="T25" fmla="*/ 24 h 46"/>
                  <a:gd name="T26" fmla="*/ 48 w 51"/>
                  <a:gd name="T27" fmla="*/ 19 h 46"/>
                  <a:gd name="T28" fmla="*/ 43 w 51"/>
                  <a:gd name="T29" fmla="*/ 17 h 46"/>
                  <a:gd name="T30" fmla="*/ 43 w 51"/>
                  <a:gd name="T31" fmla="*/ 12 h 46"/>
                  <a:gd name="T32" fmla="*/ 48 w 51"/>
                  <a:gd name="T33" fmla="*/ 12 h 46"/>
                  <a:gd name="T34" fmla="*/ 50 w 51"/>
                  <a:gd name="T35" fmla="*/ 8 h 46"/>
                  <a:gd name="T36" fmla="*/ 50 w 51"/>
                  <a:gd name="T37" fmla="*/ 4 h 46"/>
                  <a:gd name="T38" fmla="*/ 48 w 51"/>
                  <a:gd name="T39" fmla="*/ 3 h 46"/>
                  <a:gd name="T40" fmla="*/ 42 w 51"/>
                  <a:gd name="T41" fmla="*/ 0 h 46"/>
                  <a:gd name="T42" fmla="*/ 36 w 51"/>
                  <a:gd name="T43" fmla="*/ 3 h 46"/>
                  <a:gd name="T44" fmla="*/ 31 w 51"/>
                  <a:gd name="T45" fmla="*/ 3 h 46"/>
                  <a:gd name="T46" fmla="*/ 24 w 51"/>
                  <a:gd name="T47" fmla="*/ 6 h 46"/>
                  <a:gd name="T48" fmla="*/ 18 w 51"/>
                  <a:gd name="T49" fmla="*/ 8 h 46"/>
                  <a:gd name="T50" fmla="*/ 16 w 51"/>
                  <a:gd name="T51" fmla="*/ 12 h 46"/>
                  <a:gd name="T52" fmla="*/ 13 w 51"/>
                  <a:gd name="T53" fmla="*/ 17 h 46"/>
                  <a:gd name="T54" fmla="*/ 12 w 51"/>
                  <a:gd name="T55" fmla="*/ 24 h 46"/>
                  <a:gd name="T56" fmla="*/ 8 w 51"/>
                  <a:gd name="T57" fmla="*/ 27 h 46"/>
                  <a:gd name="T58" fmla="*/ 12 w 51"/>
                  <a:gd name="T59" fmla="*/ 32 h 46"/>
                  <a:gd name="T60" fmla="*/ 12 w 51"/>
                  <a:gd name="T61" fmla="*/ 33 h 46"/>
                  <a:gd name="T62" fmla="*/ 10 w 51"/>
                  <a:gd name="T63" fmla="*/ 35 h 46"/>
                  <a:gd name="T64" fmla="*/ 12 w 51"/>
                  <a:gd name="T65" fmla="*/ 36 h 46"/>
                  <a:gd name="T66" fmla="*/ 10 w 51"/>
                  <a:gd name="T67" fmla="*/ 38 h 46"/>
                  <a:gd name="T68" fmla="*/ 5 w 51"/>
                  <a:gd name="T69" fmla="*/ 35 h 46"/>
                  <a:gd name="T70" fmla="*/ 4 w 51"/>
                  <a:gd name="T71" fmla="*/ 36 h 46"/>
                  <a:gd name="T72" fmla="*/ 8 w 51"/>
                  <a:gd name="T73" fmla="*/ 38 h 46"/>
                  <a:gd name="T74" fmla="*/ 12 w 51"/>
                  <a:gd name="T75" fmla="*/ 40 h 46"/>
                  <a:gd name="T76" fmla="*/ 7 w 51"/>
                  <a:gd name="T77" fmla="*/ 40 h 46"/>
                  <a:gd name="T78" fmla="*/ 0 w 51"/>
                  <a:gd name="T79" fmla="*/ 38 h 46"/>
                  <a:gd name="T80" fmla="*/ 2 w 51"/>
                  <a:gd name="T81" fmla="*/ 4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1" h="46">
                    <a:moveTo>
                      <a:pt x="4" y="41"/>
                    </a:moveTo>
                    <a:lnTo>
                      <a:pt x="5" y="41"/>
                    </a:lnTo>
                    <a:lnTo>
                      <a:pt x="7" y="43"/>
                    </a:lnTo>
                    <a:lnTo>
                      <a:pt x="8" y="41"/>
                    </a:lnTo>
                    <a:lnTo>
                      <a:pt x="12" y="41"/>
                    </a:lnTo>
                    <a:lnTo>
                      <a:pt x="12" y="40"/>
                    </a:lnTo>
                    <a:lnTo>
                      <a:pt x="13" y="40"/>
                    </a:lnTo>
                    <a:lnTo>
                      <a:pt x="15" y="38"/>
                    </a:lnTo>
                    <a:lnTo>
                      <a:pt x="20" y="38"/>
                    </a:lnTo>
                    <a:lnTo>
                      <a:pt x="21" y="40"/>
                    </a:lnTo>
                    <a:lnTo>
                      <a:pt x="23" y="40"/>
                    </a:lnTo>
                    <a:lnTo>
                      <a:pt x="24" y="41"/>
                    </a:lnTo>
                    <a:lnTo>
                      <a:pt x="29" y="41"/>
                    </a:lnTo>
                    <a:lnTo>
                      <a:pt x="29" y="43"/>
                    </a:lnTo>
                    <a:lnTo>
                      <a:pt x="29" y="44"/>
                    </a:lnTo>
                    <a:lnTo>
                      <a:pt x="32" y="46"/>
                    </a:lnTo>
                    <a:lnTo>
                      <a:pt x="34" y="43"/>
                    </a:lnTo>
                    <a:lnTo>
                      <a:pt x="34" y="38"/>
                    </a:lnTo>
                    <a:lnTo>
                      <a:pt x="34" y="33"/>
                    </a:lnTo>
                    <a:lnTo>
                      <a:pt x="36" y="32"/>
                    </a:lnTo>
                    <a:lnTo>
                      <a:pt x="37" y="28"/>
                    </a:lnTo>
                    <a:lnTo>
                      <a:pt x="40" y="28"/>
                    </a:lnTo>
                    <a:lnTo>
                      <a:pt x="43" y="28"/>
                    </a:lnTo>
                    <a:lnTo>
                      <a:pt x="47" y="27"/>
                    </a:lnTo>
                    <a:lnTo>
                      <a:pt x="45" y="25"/>
                    </a:lnTo>
                    <a:lnTo>
                      <a:pt x="47" y="24"/>
                    </a:lnTo>
                    <a:lnTo>
                      <a:pt x="47" y="20"/>
                    </a:lnTo>
                    <a:lnTo>
                      <a:pt x="48" y="19"/>
                    </a:lnTo>
                    <a:lnTo>
                      <a:pt x="47" y="17"/>
                    </a:lnTo>
                    <a:lnTo>
                      <a:pt x="43" y="17"/>
                    </a:lnTo>
                    <a:lnTo>
                      <a:pt x="42" y="16"/>
                    </a:lnTo>
                    <a:lnTo>
                      <a:pt x="43" y="12"/>
                    </a:lnTo>
                    <a:lnTo>
                      <a:pt x="47" y="14"/>
                    </a:lnTo>
                    <a:lnTo>
                      <a:pt x="48" y="12"/>
                    </a:lnTo>
                    <a:lnTo>
                      <a:pt x="48" y="9"/>
                    </a:lnTo>
                    <a:lnTo>
                      <a:pt x="50" y="8"/>
                    </a:lnTo>
                    <a:lnTo>
                      <a:pt x="50" y="6"/>
                    </a:lnTo>
                    <a:lnTo>
                      <a:pt x="50" y="4"/>
                    </a:lnTo>
                    <a:lnTo>
                      <a:pt x="51" y="4"/>
                    </a:lnTo>
                    <a:lnTo>
                      <a:pt x="48" y="3"/>
                    </a:lnTo>
                    <a:lnTo>
                      <a:pt x="45" y="1"/>
                    </a:lnTo>
                    <a:lnTo>
                      <a:pt x="42" y="0"/>
                    </a:lnTo>
                    <a:lnTo>
                      <a:pt x="37" y="0"/>
                    </a:lnTo>
                    <a:lnTo>
                      <a:pt x="36" y="3"/>
                    </a:lnTo>
                    <a:lnTo>
                      <a:pt x="32" y="1"/>
                    </a:lnTo>
                    <a:lnTo>
                      <a:pt x="31" y="3"/>
                    </a:lnTo>
                    <a:lnTo>
                      <a:pt x="28" y="3"/>
                    </a:lnTo>
                    <a:lnTo>
                      <a:pt x="24" y="6"/>
                    </a:lnTo>
                    <a:lnTo>
                      <a:pt x="20" y="9"/>
                    </a:lnTo>
                    <a:lnTo>
                      <a:pt x="18" y="8"/>
                    </a:lnTo>
                    <a:lnTo>
                      <a:pt x="16" y="9"/>
                    </a:lnTo>
                    <a:lnTo>
                      <a:pt x="16" y="12"/>
                    </a:lnTo>
                    <a:lnTo>
                      <a:pt x="13" y="14"/>
                    </a:lnTo>
                    <a:lnTo>
                      <a:pt x="13" y="17"/>
                    </a:lnTo>
                    <a:lnTo>
                      <a:pt x="13" y="20"/>
                    </a:lnTo>
                    <a:lnTo>
                      <a:pt x="12" y="24"/>
                    </a:lnTo>
                    <a:lnTo>
                      <a:pt x="12" y="25"/>
                    </a:lnTo>
                    <a:lnTo>
                      <a:pt x="8" y="27"/>
                    </a:lnTo>
                    <a:lnTo>
                      <a:pt x="8" y="28"/>
                    </a:lnTo>
                    <a:lnTo>
                      <a:pt x="12" y="32"/>
                    </a:lnTo>
                    <a:lnTo>
                      <a:pt x="15" y="33"/>
                    </a:lnTo>
                    <a:lnTo>
                      <a:pt x="12" y="33"/>
                    </a:lnTo>
                    <a:lnTo>
                      <a:pt x="10" y="33"/>
                    </a:lnTo>
                    <a:lnTo>
                      <a:pt x="10" y="35"/>
                    </a:lnTo>
                    <a:lnTo>
                      <a:pt x="10" y="36"/>
                    </a:lnTo>
                    <a:lnTo>
                      <a:pt x="12" y="36"/>
                    </a:lnTo>
                    <a:lnTo>
                      <a:pt x="12" y="38"/>
                    </a:lnTo>
                    <a:lnTo>
                      <a:pt x="10" y="38"/>
                    </a:lnTo>
                    <a:lnTo>
                      <a:pt x="7" y="35"/>
                    </a:lnTo>
                    <a:lnTo>
                      <a:pt x="5" y="35"/>
                    </a:lnTo>
                    <a:lnTo>
                      <a:pt x="2" y="35"/>
                    </a:lnTo>
                    <a:lnTo>
                      <a:pt x="4" y="36"/>
                    </a:lnTo>
                    <a:lnTo>
                      <a:pt x="5" y="36"/>
                    </a:lnTo>
                    <a:lnTo>
                      <a:pt x="8" y="38"/>
                    </a:lnTo>
                    <a:lnTo>
                      <a:pt x="8" y="38"/>
                    </a:lnTo>
                    <a:lnTo>
                      <a:pt x="12" y="40"/>
                    </a:lnTo>
                    <a:lnTo>
                      <a:pt x="8" y="40"/>
                    </a:lnTo>
                    <a:lnTo>
                      <a:pt x="7" y="40"/>
                    </a:lnTo>
                    <a:lnTo>
                      <a:pt x="4" y="38"/>
                    </a:lnTo>
                    <a:lnTo>
                      <a:pt x="0" y="38"/>
                    </a:lnTo>
                    <a:lnTo>
                      <a:pt x="0" y="38"/>
                    </a:lnTo>
                    <a:lnTo>
                      <a:pt x="2" y="40"/>
                    </a:lnTo>
                    <a:lnTo>
                      <a:pt x="4" y="41"/>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2" name="Freeform 799">
                <a:extLst>
                  <a:ext uri="{FF2B5EF4-FFF2-40B4-BE49-F238E27FC236}">
                    <a16:creationId xmlns:a16="http://schemas.microsoft.com/office/drawing/2014/main" id="{46E84EBB-E3BB-48FD-9A18-23C5242727E3}"/>
                  </a:ext>
                </a:extLst>
              </p:cNvPr>
              <p:cNvSpPr>
                <a:spLocks/>
              </p:cNvSpPr>
              <p:nvPr/>
            </p:nvSpPr>
            <p:spPr bwMode="auto">
              <a:xfrm>
                <a:off x="4722" y="1631"/>
                <a:ext cx="40" cy="33"/>
              </a:xfrm>
              <a:custGeom>
                <a:avLst/>
                <a:gdLst>
                  <a:gd name="T0" fmla="*/ 3 w 40"/>
                  <a:gd name="T1" fmla="*/ 11 h 33"/>
                  <a:gd name="T2" fmla="*/ 6 w 40"/>
                  <a:gd name="T3" fmla="*/ 13 h 33"/>
                  <a:gd name="T4" fmla="*/ 6 w 40"/>
                  <a:gd name="T5" fmla="*/ 16 h 33"/>
                  <a:gd name="T6" fmla="*/ 9 w 40"/>
                  <a:gd name="T7" fmla="*/ 19 h 33"/>
                  <a:gd name="T8" fmla="*/ 11 w 40"/>
                  <a:gd name="T9" fmla="*/ 19 h 33"/>
                  <a:gd name="T10" fmla="*/ 14 w 40"/>
                  <a:gd name="T11" fmla="*/ 21 h 33"/>
                  <a:gd name="T12" fmla="*/ 16 w 40"/>
                  <a:gd name="T13" fmla="*/ 21 h 33"/>
                  <a:gd name="T14" fmla="*/ 16 w 40"/>
                  <a:gd name="T15" fmla="*/ 26 h 33"/>
                  <a:gd name="T16" fmla="*/ 19 w 40"/>
                  <a:gd name="T17" fmla="*/ 26 h 33"/>
                  <a:gd name="T18" fmla="*/ 20 w 40"/>
                  <a:gd name="T19" fmla="*/ 26 h 33"/>
                  <a:gd name="T20" fmla="*/ 22 w 40"/>
                  <a:gd name="T21" fmla="*/ 26 h 33"/>
                  <a:gd name="T22" fmla="*/ 24 w 40"/>
                  <a:gd name="T23" fmla="*/ 27 h 33"/>
                  <a:gd name="T24" fmla="*/ 25 w 40"/>
                  <a:gd name="T25" fmla="*/ 27 h 33"/>
                  <a:gd name="T26" fmla="*/ 28 w 40"/>
                  <a:gd name="T27" fmla="*/ 32 h 33"/>
                  <a:gd name="T28" fmla="*/ 30 w 40"/>
                  <a:gd name="T29" fmla="*/ 32 h 33"/>
                  <a:gd name="T30" fmla="*/ 33 w 40"/>
                  <a:gd name="T31" fmla="*/ 33 h 33"/>
                  <a:gd name="T32" fmla="*/ 35 w 40"/>
                  <a:gd name="T33" fmla="*/ 32 h 33"/>
                  <a:gd name="T34" fmla="*/ 36 w 40"/>
                  <a:gd name="T35" fmla="*/ 32 h 33"/>
                  <a:gd name="T36" fmla="*/ 36 w 40"/>
                  <a:gd name="T37" fmla="*/ 30 h 33"/>
                  <a:gd name="T38" fmla="*/ 35 w 40"/>
                  <a:gd name="T39" fmla="*/ 30 h 33"/>
                  <a:gd name="T40" fmla="*/ 35 w 40"/>
                  <a:gd name="T41" fmla="*/ 29 h 33"/>
                  <a:gd name="T42" fmla="*/ 35 w 40"/>
                  <a:gd name="T43" fmla="*/ 27 h 33"/>
                  <a:gd name="T44" fmla="*/ 36 w 40"/>
                  <a:gd name="T45" fmla="*/ 24 h 33"/>
                  <a:gd name="T46" fmla="*/ 36 w 40"/>
                  <a:gd name="T47" fmla="*/ 22 h 33"/>
                  <a:gd name="T48" fmla="*/ 38 w 40"/>
                  <a:gd name="T49" fmla="*/ 22 h 33"/>
                  <a:gd name="T50" fmla="*/ 40 w 40"/>
                  <a:gd name="T51" fmla="*/ 19 h 33"/>
                  <a:gd name="T52" fmla="*/ 38 w 40"/>
                  <a:gd name="T53" fmla="*/ 16 h 33"/>
                  <a:gd name="T54" fmla="*/ 38 w 40"/>
                  <a:gd name="T55" fmla="*/ 14 h 33"/>
                  <a:gd name="T56" fmla="*/ 36 w 40"/>
                  <a:gd name="T57" fmla="*/ 10 h 33"/>
                  <a:gd name="T58" fmla="*/ 36 w 40"/>
                  <a:gd name="T59" fmla="*/ 8 h 33"/>
                  <a:gd name="T60" fmla="*/ 36 w 40"/>
                  <a:gd name="T61" fmla="*/ 8 h 33"/>
                  <a:gd name="T62" fmla="*/ 33 w 40"/>
                  <a:gd name="T63" fmla="*/ 6 h 33"/>
                  <a:gd name="T64" fmla="*/ 33 w 40"/>
                  <a:gd name="T65" fmla="*/ 5 h 33"/>
                  <a:gd name="T66" fmla="*/ 33 w 40"/>
                  <a:gd name="T67" fmla="*/ 3 h 33"/>
                  <a:gd name="T68" fmla="*/ 28 w 40"/>
                  <a:gd name="T69" fmla="*/ 3 h 33"/>
                  <a:gd name="T70" fmla="*/ 27 w 40"/>
                  <a:gd name="T71" fmla="*/ 2 h 33"/>
                  <a:gd name="T72" fmla="*/ 25 w 40"/>
                  <a:gd name="T73" fmla="*/ 2 h 33"/>
                  <a:gd name="T74" fmla="*/ 24 w 40"/>
                  <a:gd name="T75" fmla="*/ 0 h 33"/>
                  <a:gd name="T76" fmla="*/ 19 w 40"/>
                  <a:gd name="T77" fmla="*/ 0 h 33"/>
                  <a:gd name="T78" fmla="*/ 17 w 40"/>
                  <a:gd name="T79" fmla="*/ 2 h 33"/>
                  <a:gd name="T80" fmla="*/ 16 w 40"/>
                  <a:gd name="T81" fmla="*/ 2 h 33"/>
                  <a:gd name="T82" fmla="*/ 16 w 40"/>
                  <a:gd name="T83" fmla="*/ 3 h 33"/>
                  <a:gd name="T84" fmla="*/ 12 w 40"/>
                  <a:gd name="T85" fmla="*/ 3 h 33"/>
                  <a:gd name="T86" fmla="*/ 11 w 40"/>
                  <a:gd name="T87" fmla="*/ 5 h 33"/>
                  <a:gd name="T88" fmla="*/ 9 w 40"/>
                  <a:gd name="T89" fmla="*/ 3 h 33"/>
                  <a:gd name="T90" fmla="*/ 8 w 40"/>
                  <a:gd name="T91" fmla="*/ 3 h 33"/>
                  <a:gd name="T92" fmla="*/ 6 w 40"/>
                  <a:gd name="T93" fmla="*/ 2 h 33"/>
                  <a:gd name="T94" fmla="*/ 4 w 40"/>
                  <a:gd name="T95" fmla="*/ 0 h 33"/>
                  <a:gd name="T96" fmla="*/ 1 w 40"/>
                  <a:gd name="T97" fmla="*/ 2 h 33"/>
                  <a:gd name="T98" fmla="*/ 0 w 40"/>
                  <a:gd name="T99" fmla="*/ 6 h 33"/>
                  <a:gd name="T100" fmla="*/ 1 w 40"/>
                  <a:gd name="T101" fmla="*/ 6 h 33"/>
                  <a:gd name="T102" fmla="*/ 3 w 40"/>
                  <a:gd name="T103" fmla="*/ 1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 h="33">
                    <a:moveTo>
                      <a:pt x="3" y="11"/>
                    </a:moveTo>
                    <a:lnTo>
                      <a:pt x="6" y="13"/>
                    </a:lnTo>
                    <a:lnTo>
                      <a:pt x="6" y="16"/>
                    </a:lnTo>
                    <a:lnTo>
                      <a:pt x="9" y="19"/>
                    </a:lnTo>
                    <a:lnTo>
                      <a:pt x="11" y="19"/>
                    </a:lnTo>
                    <a:lnTo>
                      <a:pt x="14" y="21"/>
                    </a:lnTo>
                    <a:lnTo>
                      <a:pt x="16" y="21"/>
                    </a:lnTo>
                    <a:lnTo>
                      <a:pt x="16" y="26"/>
                    </a:lnTo>
                    <a:lnTo>
                      <a:pt x="19" y="26"/>
                    </a:lnTo>
                    <a:lnTo>
                      <a:pt x="20" y="26"/>
                    </a:lnTo>
                    <a:lnTo>
                      <a:pt x="22" y="26"/>
                    </a:lnTo>
                    <a:lnTo>
                      <a:pt x="24" y="27"/>
                    </a:lnTo>
                    <a:lnTo>
                      <a:pt x="25" y="27"/>
                    </a:lnTo>
                    <a:lnTo>
                      <a:pt x="28" y="32"/>
                    </a:lnTo>
                    <a:lnTo>
                      <a:pt x="30" y="32"/>
                    </a:lnTo>
                    <a:lnTo>
                      <a:pt x="33" y="33"/>
                    </a:lnTo>
                    <a:lnTo>
                      <a:pt x="35" y="32"/>
                    </a:lnTo>
                    <a:lnTo>
                      <a:pt x="36" y="32"/>
                    </a:lnTo>
                    <a:lnTo>
                      <a:pt x="36" y="30"/>
                    </a:lnTo>
                    <a:lnTo>
                      <a:pt x="35" y="30"/>
                    </a:lnTo>
                    <a:lnTo>
                      <a:pt x="35" y="29"/>
                    </a:lnTo>
                    <a:lnTo>
                      <a:pt x="35" y="27"/>
                    </a:lnTo>
                    <a:lnTo>
                      <a:pt x="36" y="24"/>
                    </a:lnTo>
                    <a:lnTo>
                      <a:pt x="36" y="22"/>
                    </a:lnTo>
                    <a:lnTo>
                      <a:pt x="38" y="22"/>
                    </a:lnTo>
                    <a:lnTo>
                      <a:pt x="40" y="19"/>
                    </a:lnTo>
                    <a:lnTo>
                      <a:pt x="38" y="16"/>
                    </a:lnTo>
                    <a:lnTo>
                      <a:pt x="38" y="14"/>
                    </a:lnTo>
                    <a:lnTo>
                      <a:pt x="36" y="10"/>
                    </a:lnTo>
                    <a:lnTo>
                      <a:pt x="36" y="8"/>
                    </a:lnTo>
                    <a:lnTo>
                      <a:pt x="36" y="8"/>
                    </a:lnTo>
                    <a:lnTo>
                      <a:pt x="33" y="6"/>
                    </a:lnTo>
                    <a:lnTo>
                      <a:pt x="33" y="5"/>
                    </a:lnTo>
                    <a:lnTo>
                      <a:pt x="33" y="3"/>
                    </a:lnTo>
                    <a:lnTo>
                      <a:pt x="28" y="3"/>
                    </a:lnTo>
                    <a:lnTo>
                      <a:pt x="27" y="2"/>
                    </a:lnTo>
                    <a:lnTo>
                      <a:pt x="25" y="2"/>
                    </a:lnTo>
                    <a:lnTo>
                      <a:pt x="24" y="0"/>
                    </a:lnTo>
                    <a:lnTo>
                      <a:pt x="19" y="0"/>
                    </a:lnTo>
                    <a:lnTo>
                      <a:pt x="17" y="2"/>
                    </a:lnTo>
                    <a:lnTo>
                      <a:pt x="16" y="2"/>
                    </a:lnTo>
                    <a:lnTo>
                      <a:pt x="16" y="3"/>
                    </a:lnTo>
                    <a:lnTo>
                      <a:pt x="12" y="3"/>
                    </a:lnTo>
                    <a:lnTo>
                      <a:pt x="11" y="5"/>
                    </a:lnTo>
                    <a:lnTo>
                      <a:pt x="9" y="3"/>
                    </a:lnTo>
                    <a:lnTo>
                      <a:pt x="8" y="3"/>
                    </a:lnTo>
                    <a:lnTo>
                      <a:pt x="6" y="2"/>
                    </a:lnTo>
                    <a:lnTo>
                      <a:pt x="4" y="0"/>
                    </a:lnTo>
                    <a:lnTo>
                      <a:pt x="1" y="2"/>
                    </a:lnTo>
                    <a:lnTo>
                      <a:pt x="0" y="6"/>
                    </a:lnTo>
                    <a:lnTo>
                      <a:pt x="1" y="6"/>
                    </a:lnTo>
                    <a:lnTo>
                      <a:pt x="3" y="11"/>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3" name="Freeform 800">
                <a:extLst>
                  <a:ext uri="{FF2B5EF4-FFF2-40B4-BE49-F238E27FC236}">
                    <a16:creationId xmlns:a16="http://schemas.microsoft.com/office/drawing/2014/main" id="{EF207229-5285-4F7A-8F7F-FAF25D4D4CE4}"/>
                  </a:ext>
                </a:extLst>
              </p:cNvPr>
              <p:cNvSpPr>
                <a:spLocks/>
              </p:cNvSpPr>
              <p:nvPr/>
            </p:nvSpPr>
            <p:spPr bwMode="auto">
              <a:xfrm>
                <a:off x="4757" y="1653"/>
                <a:ext cx="9" cy="13"/>
              </a:xfrm>
              <a:custGeom>
                <a:avLst/>
                <a:gdLst>
                  <a:gd name="T0" fmla="*/ 9 w 9"/>
                  <a:gd name="T1" fmla="*/ 8 h 13"/>
                  <a:gd name="T2" fmla="*/ 8 w 9"/>
                  <a:gd name="T3" fmla="*/ 7 h 13"/>
                  <a:gd name="T4" fmla="*/ 8 w 9"/>
                  <a:gd name="T5" fmla="*/ 5 h 13"/>
                  <a:gd name="T6" fmla="*/ 3 w 9"/>
                  <a:gd name="T7" fmla="*/ 0 h 13"/>
                  <a:gd name="T8" fmla="*/ 3 w 9"/>
                  <a:gd name="T9" fmla="*/ 0 h 13"/>
                  <a:gd name="T10" fmla="*/ 1 w 9"/>
                  <a:gd name="T11" fmla="*/ 0 h 13"/>
                  <a:gd name="T12" fmla="*/ 1 w 9"/>
                  <a:gd name="T13" fmla="*/ 2 h 13"/>
                  <a:gd name="T14" fmla="*/ 0 w 9"/>
                  <a:gd name="T15" fmla="*/ 5 h 13"/>
                  <a:gd name="T16" fmla="*/ 0 w 9"/>
                  <a:gd name="T17" fmla="*/ 7 h 13"/>
                  <a:gd name="T18" fmla="*/ 0 w 9"/>
                  <a:gd name="T19" fmla="*/ 8 h 13"/>
                  <a:gd name="T20" fmla="*/ 1 w 9"/>
                  <a:gd name="T21" fmla="*/ 8 h 13"/>
                  <a:gd name="T22" fmla="*/ 1 w 9"/>
                  <a:gd name="T23" fmla="*/ 10 h 13"/>
                  <a:gd name="T24" fmla="*/ 1 w 9"/>
                  <a:gd name="T25" fmla="*/ 10 h 13"/>
                  <a:gd name="T26" fmla="*/ 3 w 9"/>
                  <a:gd name="T27" fmla="*/ 13 h 13"/>
                  <a:gd name="T28" fmla="*/ 6 w 9"/>
                  <a:gd name="T29" fmla="*/ 13 h 13"/>
                  <a:gd name="T30" fmla="*/ 9 w 9"/>
                  <a:gd name="T31" fmla="*/ 13 h 13"/>
                  <a:gd name="T32" fmla="*/ 9 w 9"/>
                  <a:gd name="T33"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 h="13">
                    <a:moveTo>
                      <a:pt x="9" y="8"/>
                    </a:moveTo>
                    <a:lnTo>
                      <a:pt x="8" y="7"/>
                    </a:lnTo>
                    <a:lnTo>
                      <a:pt x="8" y="5"/>
                    </a:lnTo>
                    <a:lnTo>
                      <a:pt x="3" y="0"/>
                    </a:lnTo>
                    <a:lnTo>
                      <a:pt x="3" y="0"/>
                    </a:lnTo>
                    <a:lnTo>
                      <a:pt x="1" y="0"/>
                    </a:lnTo>
                    <a:lnTo>
                      <a:pt x="1" y="2"/>
                    </a:lnTo>
                    <a:lnTo>
                      <a:pt x="0" y="5"/>
                    </a:lnTo>
                    <a:lnTo>
                      <a:pt x="0" y="7"/>
                    </a:lnTo>
                    <a:lnTo>
                      <a:pt x="0" y="8"/>
                    </a:lnTo>
                    <a:lnTo>
                      <a:pt x="1" y="8"/>
                    </a:lnTo>
                    <a:lnTo>
                      <a:pt x="1" y="10"/>
                    </a:lnTo>
                    <a:lnTo>
                      <a:pt x="1" y="10"/>
                    </a:lnTo>
                    <a:lnTo>
                      <a:pt x="3" y="13"/>
                    </a:lnTo>
                    <a:lnTo>
                      <a:pt x="6" y="13"/>
                    </a:lnTo>
                    <a:lnTo>
                      <a:pt x="9" y="13"/>
                    </a:lnTo>
                    <a:lnTo>
                      <a:pt x="9" y="8"/>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4" name="Freeform 801">
                <a:extLst>
                  <a:ext uri="{FF2B5EF4-FFF2-40B4-BE49-F238E27FC236}">
                    <a16:creationId xmlns:a16="http://schemas.microsoft.com/office/drawing/2014/main" id="{68D121A6-1184-4158-9BD1-99C07A287A93}"/>
                  </a:ext>
                </a:extLst>
              </p:cNvPr>
              <p:cNvSpPr>
                <a:spLocks/>
              </p:cNvSpPr>
              <p:nvPr/>
            </p:nvSpPr>
            <p:spPr bwMode="auto">
              <a:xfrm>
                <a:off x="4605" y="1422"/>
                <a:ext cx="2" cy="5"/>
              </a:xfrm>
              <a:custGeom>
                <a:avLst/>
                <a:gdLst>
                  <a:gd name="T0" fmla="*/ 2 w 2"/>
                  <a:gd name="T1" fmla="*/ 5 h 5"/>
                  <a:gd name="T2" fmla="*/ 2 w 2"/>
                  <a:gd name="T3" fmla="*/ 2 h 5"/>
                  <a:gd name="T4" fmla="*/ 2 w 2"/>
                  <a:gd name="T5" fmla="*/ 0 h 5"/>
                  <a:gd name="T6" fmla="*/ 0 w 2"/>
                  <a:gd name="T7" fmla="*/ 0 h 5"/>
                  <a:gd name="T8" fmla="*/ 2 w 2"/>
                  <a:gd name="T9" fmla="*/ 5 h 5"/>
                </a:gdLst>
                <a:ahLst/>
                <a:cxnLst>
                  <a:cxn ang="0">
                    <a:pos x="T0" y="T1"/>
                  </a:cxn>
                  <a:cxn ang="0">
                    <a:pos x="T2" y="T3"/>
                  </a:cxn>
                  <a:cxn ang="0">
                    <a:pos x="T4" y="T5"/>
                  </a:cxn>
                  <a:cxn ang="0">
                    <a:pos x="T6" y="T7"/>
                  </a:cxn>
                  <a:cxn ang="0">
                    <a:pos x="T8" y="T9"/>
                  </a:cxn>
                </a:cxnLst>
                <a:rect l="0" t="0" r="r" b="b"/>
                <a:pathLst>
                  <a:path w="2" h="5">
                    <a:moveTo>
                      <a:pt x="2" y="5"/>
                    </a:moveTo>
                    <a:lnTo>
                      <a:pt x="2" y="2"/>
                    </a:lnTo>
                    <a:lnTo>
                      <a:pt x="2" y="0"/>
                    </a:lnTo>
                    <a:lnTo>
                      <a:pt x="0" y="0"/>
                    </a:lnTo>
                    <a:lnTo>
                      <a:pt x="2" y="5"/>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5" name="Freeform 802">
                <a:extLst>
                  <a:ext uri="{FF2B5EF4-FFF2-40B4-BE49-F238E27FC236}">
                    <a16:creationId xmlns:a16="http://schemas.microsoft.com/office/drawing/2014/main" id="{E124F93A-E7B1-4FF5-B6C9-0B1EABCB07F6}"/>
                  </a:ext>
                </a:extLst>
              </p:cNvPr>
              <p:cNvSpPr>
                <a:spLocks/>
              </p:cNvSpPr>
              <p:nvPr/>
            </p:nvSpPr>
            <p:spPr bwMode="auto">
              <a:xfrm>
                <a:off x="4609" y="1405"/>
                <a:ext cx="1" cy="1"/>
              </a:xfrm>
              <a:custGeom>
                <a:avLst/>
                <a:gdLst>
                  <a:gd name="T0" fmla="*/ 1 w 1"/>
                  <a:gd name="T1" fmla="*/ 0 h 1"/>
                  <a:gd name="T2" fmla="*/ 0 w 1"/>
                  <a:gd name="T3" fmla="*/ 0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lnTo>
                      <a:pt x="0" y="0"/>
                    </a:lnTo>
                    <a:lnTo>
                      <a:pt x="1" y="1"/>
                    </a:lnTo>
                    <a:lnTo>
                      <a:pt x="1"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6" name="Freeform 803">
                <a:extLst>
                  <a:ext uri="{FF2B5EF4-FFF2-40B4-BE49-F238E27FC236}">
                    <a16:creationId xmlns:a16="http://schemas.microsoft.com/office/drawing/2014/main" id="{7B22B003-5513-466D-840A-6F1F9F68C167}"/>
                  </a:ext>
                </a:extLst>
              </p:cNvPr>
              <p:cNvSpPr>
                <a:spLocks/>
              </p:cNvSpPr>
              <p:nvPr/>
            </p:nvSpPr>
            <p:spPr bwMode="auto">
              <a:xfrm>
                <a:off x="4604" y="1405"/>
                <a:ext cx="5" cy="3"/>
              </a:xfrm>
              <a:custGeom>
                <a:avLst/>
                <a:gdLst>
                  <a:gd name="T0" fmla="*/ 5 w 5"/>
                  <a:gd name="T1" fmla="*/ 3 h 3"/>
                  <a:gd name="T2" fmla="*/ 5 w 5"/>
                  <a:gd name="T3" fmla="*/ 1 h 3"/>
                  <a:gd name="T4" fmla="*/ 1 w 5"/>
                  <a:gd name="T5" fmla="*/ 0 h 3"/>
                  <a:gd name="T6" fmla="*/ 0 w 5"/>
                  <a:gd name="T7" fmla="*/ 0 h 3"/>
                  <a:gd name="T8" fmla="*/ 1 w 5"/>
                  <a:gd name="T9" fmla="*/ 3 h 3"/>
                  <a:gd name="T10" fmla="*/ 5 w 5"/>
                  <a:gd name="T11" fmla="*/ 3 h 3"/>
                </a:gdLst>
                <a:ahLst/>
                <a:cxnLst>
                  <a:cxn ang="0">
                    <a:pos x="T0" y="T1"/>
                  </a:cxn>
                  <a:cxn ang="0">
                    <a:pos x="T2" y="T3"/>
                  </a:cxn>
                  <a:cxn ang="0">
                    <a:pos x="T4" y="T5"/>
                  </a:cxn>
                  <a:cxn ang="0">
                    <a:pos x="T6" y="T7"/>
                  </a:cxn>
                  <a:cxn ang="0">
                    <a:pos x="T8" y="T9"/>
                  </a:cxn>
                  <a:cxn ang="0">
                    <a:pos x="T10" y="T11"/>
                  </a:cxn>
                </a:cxnLst>
                <a:rect l="0" t="0" r="r" b="b"/>
                <a:pathLst>
                  <a:path w="5" h="3">
                    <a:moveTo>
                      <a:pt x="5" y="3"/>
                    </a:moveTo>
                    <a:lnTo>
                      <a:pt x="5" y="1"/>
                    </a:lnTo>
                    <a:lnTo>
                      <a:pt x="1" y="0"/>
                    </a:lnTo>
                    <a:lnTo>
                      <a:pt x="0" y="0"/>
                    </a:lnTo>
                    <a:lnTo>
                      <a:pt x="1" y="3"/>
                    </a:lnTo>
                    <a:lnTo>
                      <a:pt x="5" y="3"/>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7" name="Freeform 804">
                <a:extLst>
                  <a:ext uri="{FF2B5EF4-FFF2-40B4-BE49-F238E27FC236}">
                    <a16:creationId xmlns:a16="http://schemas.microsoft.com/office/drawing/2014/main" id="{98534A8E-3BE9-4F19-862E-88E37E405D38}"/>
                  </a:ext>
                </a:extLst>
              </p:cNvPr>
              <p:cNvSpPr>
                <a:spLocks/>
              </p:cNvSpPr>
              <p:nvPr/>
            </p:nvSpPr>
            <p:spPr bwMode="auto">
              <a:xfrm>
                <a:off x="4605" y="1416"/>
                <a:ext cx="2" cy="3"/>
              </a:xfrm>
              <a:custGeom>
                <a:avLst/>
                <a:gdLst>
                  <a:gd name="T0" fmla="*/ 2 w 2"/>
                  <a:gd name="T1" fmla="*/ 0 h 3"/>
                  <a:gd name="T2" fmla="*/ 2 w 2"/>
                  <a:gd name="T3" fmla="*/ 0 h 3"/>
                  <a:gd name="T4" fmla="*/ 0 w 2"/>
                  <a:gd name="T5" fmla="*/ 0 h 3"/>
                  <a:gd name="T6" fmla="*/ 2 w 2"/>
                  <a:gd name="T7" fmla="*/ 3 h 3"/>
                  <a:gd name="T8" fmla="*/ 2 w 2"/>
                  <a:gd name="T9" fmla="*/ 0 h 3"/>
                </a:gdLst>
                <a:ahLst/>
                <a:cxnLst>
                  <a:cxn ang="0">
                    <a:pos x="T0" y="T1"/>
                  </a:cxn>
                  <a:cxn ang="0">
                    <a:pos x="T2" y="T3"/>
                  </a:cxn>
                  <a:cxn ang="0">
                    <a:pos x="T4" y="T5"/>
                  </a:cxn>
                  <a:cxn ang="0">
                    <a:pos x="T6" y="T7"/>
                  </a:cxn>
                  <a:cxn ang="0">
                    <a:pos x="T8" y="T9"/>
                  </a:cxn>
                </a:cxnLst>
                <a:rect l="0" t="0" r="r" b="b"/>
                <a:pathLst>
                  <a:path w="2" h="3">
                    <a:moveTo>
                      <a:pt x="2" y="0"/>
                    </a:moveTo>
                    <a:lnTo>
                      <a:pt x="2" y="0"/>
                    </a:lnTo>
                    <a:lnTo>
                      <a:pt x="0" y="0"/>
                    </a:lnTo>
                    <a:lnTo>
                      <a:pt x="2" y="3"/>
                    </a:lnTo>
                    <a:lnTo>
                      <a:pt x="2"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8" name="Freeform 805">
                <a:extLst>
                  <a:ext uri="{FF2B5EF4-FFF2-40B4-BE49-F238E27FC236}">
                    <a16:creationId xmlns:a16="http://schemas.microsoft.com/office/drawing/2014/main" id="{B9856E8F-EAB0-4F2C-B43B-86270D0BCBCE}"/>
                  </a:ext>
                </a:extLst>
              </p:cNvPr>
              <p:cNvSpPr>
                <a:spLocks/>
              </p:cNvSpPr>
              <p:nvPr/>
            </p:nvSpPr>
            <p:spPr bwMode="auto">
              <a:xfrm>
                <a:off x="4602" y="1405"/>
                <a:ext cx="7" cy="7"/>
              </a:xfrm>
              <a:custGeom>
                <a:avLst/>
                <a:gdLst>
                  <a:gd name="T0" fmla="*/ 5 w 7"/>
                  <a:gd name="T1" fmla="*/ 7 h 7"/>
                  <a:gd name="T2" fmla="*/ 7 w 7"/>
                  <a:gd name="T3" fmla="*/ 7 h 7"/>
                  <a:gd name="T4" fmla="*/ 5 w 7"/>
                  <a:gd name="T5" fmla="*/ 6 h 7"/>
                  <a:gd name="T6" fmla="*/ 0 w 7"/>
                  <a:gd name="T7" fmla="*/ 0 h 7"/>
                  <a:gd name="T8" fmla="*/ 0 w 7"/>
                  <a:gd name="T9" fmla="*/ 1 h 7"/>
                  <a:gd name="T10" fmla="*/ 0 w 7"/>
                  <a:gd name="T11" fmla="*/ 4 h 7"/>
                  <a:gd name="T12" fmla="*/ 5 w 7"/>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7" h="7">
                    <a:moveTo>
                      <a:pt x="5" y="7"/>
                    </a:moveTo>
                    <a:lnTo>
                      <a:pt x="7" y="7"/>
                    </a:lnTo>
                    <a:lnTo>
                      <a:pt x="5" y="6"/>
                    </a:lnTo>
                    <a:lnTo>
                      <a:pt x="0" y="0"/>
                    </a:lnTo>
                    <a:lnTo>
                      <a:pt x="0" y="1"/>
                    </a:lnTo>
                    <a:lnTo>
                      <a:pt x="0" y="4"/>
                    </a:lnTo>
                    <a:lnTo>
                      <a:pt x="5" y="7"/>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9" name="Freeform 806">
                <a:extLst>
                  <a:ext uri="{FF2B5EF4-FFF2-40B4-BE49-F238E27FC236}">
                    <a16:creationId xmlns:a16="http://schemas.microsoft.com/office/drawing/2014/main" id="{ADF890FE-1B36-4C62-8515-47074652C9DC}"/>
                  </a:ext>
                </a:extLst>
              </p:cNvPr>
              <p:cNvSpPr>
                <a:spLocks/>
              </p:cNvSpPr>
              <p:nvPr/>
            </p:nvSpPr>
            <p:spPr bwMode="auto">
              <a:xfrm>
                <a:off x="4601" y="1408"/>
                <a:ext cx="1" cy="3"/>
              </a:xfrm>
              <a:custGeom>
                <a:avLst/>
                <a:gdLst>
                  <a:gd name="T0" fmla="*/ 1 w 1"/>
                  <a:gd name="T1" fmla="*/ 3 h 3"/>
                  <a:gd name="T2" fmla="*/ 0 w 1"/>
                  <a:gd name="T3" fmla="*/ 0 h 3"/>
                  <a:gd name="T4" fmla="*/ 0 w 1"/>
                  <a:gd name="T5" fmla="*/ 1 h 3"/>
                  <a:gd name="T6" fmla="*/ 1 w 1"/>
                  <a:gd name="T7" fmla="*/ 3 h 3"/>
                </a:gdLst>
                <a:ahLst/>
                <a:cxnLst>
                  <a:cxn ang="0">
                    <a:pos x="T0" y="T1"/>
                  </a:cxn>
                  <a:cxn ang="0">
                    <a:pos x="T2" y="T3"/>
                  </a:cxn>
                  <a:cxn ang="0">
                    <a:pos x="T4" y="T5"/>
                  </a:cxn>
                  <a:cxn ang="0">
                    <a:pos x="T6" y="T7"/>
                  </a:cxn>
                </a:cxnLst>
                <a:rect l="0" t="0" r="r" b="b"/>
                <a:pathLst>
                  <a:path w="1" h="3">
                    <a:moveTo>
                      <a:pt x="1" y="3"/>
                    </a:moveTo>
                    <a:lnTo>
                      <a:pt x="0" y="0"/>
                    </a:lnTo>
                    <a:lnTo>
                      <a:pt x="0" y="1"/>
                    </a:lnTo>
                    <a:lnTo>
                      <a:pt x="1" y="3"/>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0" name="Freeform 807">
                <a:extLst>
                  <a:ext uri="{FF2B5EF4-FFF2-40B4-BE49-F238E27FC236}">
                    <a16:creationId xmlns:a16="http://schemas.microsoft.com/office/drawing/2014/main" id="{809C44BC-D331-44CD-8F95-0179CBACA292}"/>
                  </a:ext>
                </a:extLst>
              </p:cNvPr>
              <p:cNvSpPr>
                <a:spLocks/>
              </p:cNvSpPr>
              <p:nvPr/>
            </p:nvSpPr>
            <p:spPr bwMode="auto">
              <a:xfrm>
                <a:off x="4556" y="1553"/>
                <a:ext cx="56" cy="75"/>
              </a:xfrm>
              <a:custGeom>
                <a:avLst/>
                <a:gdLst>
                  <a:gd name="T0" fmla="*/ 27 w 56"/>
                  <a:gd name="T1" fmla="*/ 9 h 75"/>
                  <a:gd name="T2" fmla="*/ 25 w 56"/>
                  <a:gd name="T3" fmla="*/ 14 h 75"/>
                  <a:gd name="T4" fmla="*/ 30 w 56"/>
                  <a:gd name="T5" fmla="*/ 14 h 75"/>
                  <a:gd name="T6" fmla="*/ 25 w 56"/>
                  <a:gd name="T7" fmla="*/ 19 h 75"/>
                  <a:gd name="T8" fmla="*/ 21 w 56"/>
                  <a:gd name="T9" fmla="*/ 21 h 75"/>
                  <a:gd name="T10" fmla="*/ 11 w 56"/>
                  <a:gd name="T11" fmla="*/ 19 h 75"/>
                  <a:gd name="T12" fmla="*/ 8 w 56"/>
                  <a:gd name="T13" fmla="*/ 22 h 75"/>
                  <a:gd name="T14" fmla="*/ 11 w 56"/>
                  <a:gd name="T15" fmla="*/ 24 h 75"/>
                  <a:gd name="T16" fmla="*/ 10 w 56"/>
                  <a:gd name="T17" fmla="*/ 24 h 75"/>
                  <a:gd name="T18" fmla="*/ 13 w 56"/>
                  <a:gd name="T19" fmla="*/ 27 h 75"/>
                  <a:gd name="T20" fmla="*/ 10 w 56"/>
                  <a:gd name="T21" fmla="*/ 32 h 75"/>
                  <a:gd name="T22" fmla="*/ 8 w 56"/>
                  <a:gd name="T23" fmla="*/ 35 h 75"/>
                  <a:gd name="T24" fmla="*/ 10 w 56"/>
                  <a:gd name="T25" fmla="*/ 37 h 75"/>
                  <a:gd name="T26" fmla="*/ 13 w 56"/>
                  <a:gd name="T27" fmla="*/ 40 h 75"/>
                  <a:gd name="T28" fmla="*/ 16 w 56"/>
                  <a:gd name="T29" fmla="*/ 41 h 75"/>
                  <a:gd name="T30" fmla="*/ 13 w 56"/>
                  <a:gd name="T31" fmla="*/ 49 h 75"/>
                  <a:gd name="T32" fmla="*/ 13 w 56"/>
                  <a:gd name="T33" fmla="*/ 51 h 75"/>
                  <a:gd name="T34" fmla="*/ 19 w 56"/>
                  <a:gd name="T35" fmla="*/ 51 h 75"/>
                  <a:gd name="T36" fmla="*/ 16 w 56"/>
                  <a:gd name="T37" fmla="*/ 52 h 75"/>
                  <a:gd name="T38" fmla="*/ 8 w 56"/>
                  <a:gd name="T39" fmla="*/ 56 h 75"/>
                  <a:gd name="T40" fmla="*/ 10 w 56"/>
                  <a:gd name="T41" fmla="*/ 59 h 75"/>
                  <a:gd name="T42" fmla="*/ 5 w 56"/>
                  <a:gd name="T43" fmla="*/ 59 h 75"/>
                  <a:gd name="T44" fmla="*/ 0 w 56"/>
                  <a:gd name="T45" fmla="*/ 62 h 75"/>
                  <a:gd name="T46" fmla="*/ 3 w 56"/>
                  <a:gd name="T47" fmla="*/ 64 h 75"/>
                  <a:gd name="T48" fmla="*/ 5 w 56"/>
                  <a:gd name="T49" fmla="*/ 68 h 75"/>
                  <a:gd name="T50" fmla="*/ 3 w 56"/>
                  <a:gd name="T51" fmla="*/ 72 h 75"/>
                  <a:gd name="T52" fmla="*/ 11 w 56"/>
                  <a:gd name="T53" fmla="*/ 72 h 75"/>
                  <a:gd name="T54" fmla="*/ 10 w 56"/>
                  <a:gd name="T55" fmla="*/ 73 h 75"/>
                  <a:gd name="T56" fmla="*/ 19 w 56"/>
                  <a:gd name="T57" fmla="*/ 73 h 75"/>
                  <a:gd name="T58" fmla="*/ 25 w 56"/>
                  <a:gd name="T59" fmla="*/ 67 h 75"/>
                  <a:gd name="T60" fmla="*/ 30 w 56"/>
                  <a:gd name="T61" fmla="*/ 68 h 75"/>
                  <a:gd name="T62" fmla="*/ 35 w 56"/>
                  <a:gd name="T63" fmla="*/ 64 h 75"/>
                  <a:gd name="T64" fmla="*/ 45 w 56"/>
                  <a:gd name="T65" fmla="*/ 64 h 75"/>
                  <a:gd name="T66" fmla="*/ 53 w 56"/>
                  <a:gd name="T67" fmla="*/ 62 h 75"/>
                  <a:gd name="T68" fmla="*/ 54 w 56"/>
                  <a:gd name="T69" fmla="*/ 56 h 75"/>
                  <a:gd name="T70" fmla="*/ 56 w 56"/>
                  <a:gd name="T71" fmla="*/ 48 h 75"/>
                  <a:gd name="T72" fmla="*/ 56 w 56"/>
                  <a:gd name="T73" fmla="*/ 40 h 75"/>
                  <a:gd name="T74" fmla="*/ 54 w 56"/>
                  <a:gd name="T75" fmla="*/ 30 h 75"/>
                  <a:gd name="T76" fmla="*/ 56 w 56"/>
                  <a:gd name="T77" fmla="*/ 27 h 75"/>
                  <a:gd name="T78" fmla="*/ 48 w 56"/>
                  <a:gd name="T79" fmla="*/ 21 h 75"/>
                  <a:gd name="T80" fmla="*/ 41 w 56"/>
                  <a:gd name="T81" fmla="*/ 24 h 75"/>
                  <a:gd name="T82" fmla="*/ 37 w 56"/>
                  <a:gd name="T83" fmla="*/ 11 h 75"/>
                  <a:gd name="T84" fmla="*/ 41 w 56"/>
                  <a:gd name="T85" fmla="*/ 8 h 75"/>
                  <a:gd name="T86" fmla="*/ 45 w 56"/>
                  <a:gd name="T87" fmla="*/ 5 h 75"/>
                  <a:gd name="T88" fmla="*/ 41 w 56"/>
                  <a:gd name="T89" fmla="*/ 0 h 75"/>
                  <a:gd name="T90" fmla="*/ 40 w 56"/>
                  <a:gd name="T91" fmla="*/ 5 h 75"/>
                  <a:gd name="T92" fmla="*/ 40 w 56"/>
                  <a:gd name="T93" fmla="*/ 5 h 75"/>
                  <a:gd name="T94" fmla="*/ 38 w 56"/>
                  <a:gd name="T95" fmla="*/ 5 h 75"/>
                  <a:gd name="T96" fmla="*/ 30 w 56"/>
                  <a:gd name="T97" fmla="*/ 3 h 75"/>
                  <a:gd name="T98" fmla="*/ 29 w 56"/>
                  <a:gd name="T99" fmla="*/ 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6" h="75">
                    <a:moveTo>
                      <a:pt x="30" y="9"/>
                    </a:moveTo>
                    <a:lnTo>
                      <a:pt x="30" y="9"/>
                    </a:lnTo>
                    <a:lnTo>
                      <a:pt x="27" y="9"/>
                    </a:lnTo>
                    <a:lnTo>
                      <a:pt x="29" y="11"/>
                    </a:lnTo>
                    <a:lnTo>
                      <a:pt x="25" y="11"/>
                    </a:lnTo>
                    <a:lnTo>
                      <a:pt x="25" y="14"/>
                    </a:lnTo>
                    <a:lnTo>
                      <a:pt x="29" y="14"/>
                    </a:lnTo>
                    <a:lnTo>
                      <a:pt x="29" y="14"/>
                    </a:lnTo>
                    <a:lnTo>
                      <a:pt x="30" y="14"/>
                    </a:lnTo>
                    <a:lnTo>
                      <a:pt x="32" y="14"/>
                    </a:lnTo>
                    <a:lnTo>
                      <a:pt x="29" y="17"/>
                    </a:lnTo>
                    <a:lnTo>
                      <a:pt x="25" y="19"/>
                    </a:lnTo>
                    <a:lnTo>
                      <a:pt x="27" y="21"/>
                    </a:lnTo>
                    <a:lnTo>
                      <a:pt x="22" y="21"/>
                    </a:lnTo>
                    <a:lnTo>
                      <a:pt x="21" y="21"/>
                    </a:lnTo>
                    <a:lnTo>
                      <a:pt x="19" y="22"/>
                    </a:lnTo>
                    <a:lnTo>
                      <a:pt x="17" y="19"/>
                    </a:lnTo>
                    <a:lnTo>
                      <a:pt x="11" y="19"/>
                    </a:lnTo>
                    <a:lnTo>
                      <a:pt x="11" y="19"/>
                    </a:lnTo>
                    <a:lnTo>
                      <a:pt x="8" y="19"/>
                    </a:lnTo>
                    <a:lnTo>
                      <a:pt x="8" y="22"/>
                    </a:lnTo>
                    <a:lnTo>
                      <a:pt x="10" y="21"/>
                    </a:lnTo>
                    <a:lnTo>
                      <a:pt x="10" y="24"/>
                    </a:lnTo>
                    <a:lnTo>
                      <a:pt x="11" y="24"/>
                    </a:lnTo>
                    <a:lnTo>
                      <a:pt x="11" y="25"/>
                    </a:lnTo>
                    <a:lnTo>
                      <a:pt x="10" y="25"/>
                    </a:lnTo>
                    <a:lnTo>
                      <a:pt x="10" y="24"/>
                    </a:lnTo>
                    <a:lnTo>
                      <a:pt x="6" y="25"/>
                    </a:lnTo>
                    <a:lnTo>
                      <a:pt x="10" y="27"/>
                    </a:lnTo>
                    <a:lnTo>
                      <a:pt x="13" y="27"/>
                    </a:lnTo>
                    <a:lnTo>
                      <a:pt x="14" y="29"/>
                    </a:lnTo>
                    <a:lnTo>
                      <a:pt x="10" y="30"/>
                    </a:lnTo>
                    <a:lnTo>
                      <a:pt x="10" y="32"/>
                    </a:lnTo>
                    <a:lnTo>
                      <a:pt x="11" y="33"/>
                    </a:lnTo>
                    <a:lnTo>
                      <a:pt x="6" y="33"/>
                    </a:lnTo>
                    <a:lnTo>
                      <a:pt x="8" y="35"/>
                    </a:lnTo>
                    <a:lnTo>
                      <a:pt x="6" y="35"/>
                    </a:lnTo>
                    <a:lnTo>
                      <a:pt x="8" y="37"/>
                    </a:lnTo>
                    <a:lnTo>
                      <a:pt x="10" y="37"/>
                    </a:lnTo>
                    <a:lnTo>
                      <a:pt x="10" y="38"/>
                    </a:lnTo>
                    <a:lnTo>
                      <a:pt x="13" y="37"/>
                    </a:lnTo>
                    <a:lnTo>
                      <a:pt x="13" y="40"/>
                    </a:lnTo>
                    <a:lnTo>
                      <a:pt x="21" y="40"/>
                    </a:lnTo>
                    <a:lnTo>
                      <a:pt x="17" y="43"/>
                    </a:lnTo>
                    <a:lnTo>
                      <a:pt x="16" y="41"/>
                    </a:lnTo>
                    <a:lnTo>
                      <a:pt x="14" y="46"/>
                    </a:lnTo>
                    <a:lnTo>
                      <a:pt x="14" y="46"/>
                    </a:lnTo>
                    <a:lnTo>
                      <a:pt x="13" y="49"/>
                    </a:lnTo>
                    <a:lnTo>
                      <a:pt x="8" y="52"/>
                    </a:lnTo>
                    <a:lnTo>
                      <a:pt x="10" y="52"/>
                    </a:lnTo>
                    <a:lnTo>
                      <a:pt x="13" y="51"/>
                    </a:lnTo>
                    <a:lnTo>
                      <a:pt x="14" y="52"/>
                    </a:lnTo>
                    <a:lnTo>
                      <a:pt x="17" y="52"/>
                    </a:lnTo>
                    <a:lnTo>
                      <a:pt x="19" y="51"/>
                    </a:lnTo>
                    <a:lnTo>
                      <a:pt x="19" y="51"/>
                    </a:lnTo>
                    <a:lnTo>
                      <a:pt x="22" y="51"/>
                    </a:lnTo>
                    <a:lnTo>
                      <a:pt x="16" y="52"/>
                    </a:lnTo>
                    <a:lnTo>
                      <a:pt x="11" y="54"/>
                    </a:lnTo>
                    <a:lnTo>
                      <a:pt x="11" y="56"/>
                    </a:lnTo>
                    <a:lnTo>
                      <a:pt x="8" y="56"/>
                    </a:lnTo>
                    <a:lnTo>
                      <a:pt x="8" y="57"/>
                    </a:lnTo>
                    <a:lnTo>
                      <a:pt x="8" y="59"/>
                    </a:lnTo>
                    <a:lnTo>
                      <a:pt x="10" y="59"/>
                    </a:lnTo>
                    <a:lnTo>
                      <a:pt x="6" y="60"/>
                    </a:lnTo>
                    <a:lnTo>
                      <a:pt x="5" y="57"/>
                    </a:lnTo>
                    <a:lnTo>
                      <a:pt x="5" y="59"/>
                    </a:lnTo>
                    <a:lnTo>
                      <a:pt x="3" y="59"/>
                    </a:lnTo>
                    <a:lnTo>
                      <a:pt x="0" y="60"/>
                    </a:lnTo>
                    <a:lnTo>
                      <a:pt x="0" y="62"/>
                    </a:lnTo>
                    <a:lnTo>
                      <a:pt x="10" y="60"/>
                    </a:lnTo>
                    <a:lnTo>
                      <a:pt x="6" y="64"/>
                    </a:lnTo>
                    <a:lnTo>
                      <a:pt x="3" y="64"/>
                    </a:lnTo>
                    <a:lnTo>
                      <a:pt x="2" y="67"/>
                    </a:lnTo>
                    <a:lnTo>
                      <a:pt x="3" y="67"/>
                    </a:lnTo>
                    <a:lnTo>
                      <a:pt x="5" y="68"/>
                    </a:lnTo>
                    <a:lnTo>
                      <a:pt x="11" y="67"/>
                    </a:lnTo>
                    <a:lnTo>
                      <a:pt x="6" y="70"/>
                    </a:lnTo>
                    <a:lnTo>
                      <a:pt x="3" y="72"/>
                    </a:lnTo>
                    <a:lnTo>
                      <a:pt x="6" y="72"/>
                    </a:lnTo>
                    <a:lnTo>
                      <a:pt x="11" y="68"/>
                    </a:lnTo>
                    <a:lnTo>
                      <a:pt x="11" y="72"/>
                    </a:lnTo>
                    <a:lnTo>
                      <a:pt x="8" y="73"/>
                    </a:lnTo>
                    <a:lnTo>
                      <a:pt x="10" y="73"/>
                    </a:lnTo>
                    <a:lnTo>
                      <a:pt x="10" y="73"/>
                    </a:lnTo>
                    <a:lnTo>
                      <a:pt x="13" y="73"/>
                    </a:lnTo>
                    <a:lnTo>
                      <a:pt x="14" y="75"/>
                    </a:lnTo>
                    <a:lnTo>
                      <a:pt x="19" y="73"/>
                    </a:lnTo>
                    <a:lnTo>
                      <a:pt x="24" y="73"/>
                    </a:lnTo>
                    <a:lnTo>
                      <a:pt x="27" y="70"/>
                    </a:lnTo>
                    <a:lnTo>
                      <a:pt x="25" y="67"/>
                    </a:lnTo>
                    <a:lnTo>
                      <a:pt x="29" y="67"/>
                    </a:lnTo>
                    <a:lnTo>
                      <a:pt x="27" y="68"/>
                    </a:lnTo>
                    <a:lnTo>
                      <a:pt x="30" y="68"/>
                    </a:lnTo>
                    <a:lnTo>
                      <a:pt x="33" y="67"/>
                    </a:lnTo>
                    <a:lnTo>
                      <a:pt x="35" y="67"/>
                    </a:lnTo>
                    <a:lnTo>
                      <a:pt x="35" y="64"/>
                    </a:lnTo>
                    <a:lnTo>
                      <a:pt x="43" y="64"/>
                    </a:lnTo>
                    <a:lnTo>
                      <a:pt x="45" y="62"/>
                    </a:lnTo>
                    <a:lnTo>
                      <a:pt x="45" y="64"/>
                    </a:lnTo>
                    <a:lnTo>
                      <a:pt x="46" y="62"/>
                    </a:lnTo>
                    <a:lnTo>
                      <a:pt x="48" y="62"/>
                    </a:lnTo>
                    <a:lnTo>
                      <a:pt x="53" y="62"/>
                    </a:lnTo>
                    <a:lnTo>
                      <a:pt x="49" y="59"/>
                    </a:lnTo>
                    <a:lnTo>
                      <a:pt x="53" y="57"/>
                    </a:lnTo>
                    <a:lnTo>
                      <a:pt x="54" y="56"/>
                    </a:lnTo>
                    <a:lnTo>
                      <a:pt x="54" y="52"/>
                    </a:lnTo>
                    <a:lnTo>
                      <a:pt x="56" y="51"/>
                    </a:lnTo>
                    <a:lnTo>
                      <a:pt x="56" y="48"/>
                    </a:lnTo>
                    <a:lnTo>
                      <a:pt x="56" y="41"/>
                    </a:lnTo>
                    <a:lnTo>
                      <a:pt x="54" y="40"/>
                    </a:lnTo>
                    <a:lnTo>
                      <a:pt x="56" y="40"/>
                    </a:lnTo>
                    <a:lnTo>
                      <a:pt x="56" y="37"/>
                    </a:lnTo>
                    <a:lnTo>
                      <a:pt x="54" y="33"/>
                    </a:lnTo>
                    <a:lnTo>
                      <a:pt x="54" y="30"/>
                    </a:lnTo>
                    <a:lnTo>
                      <a:pt x="53" y="29"/>
                    </a:lnTo>
                    <a:lnTo>
                      <a:pt x="54" y="27"/>
                    </a:lnTo>
                    <a:lnTo>
                      <a:pt x="56" y="27"/>
                    </a:lnTo>
                    <a:lnTo>
                      <a:pt x="53" y="25"/>
                    </a:lnTo>
                    <a:lnTo>
                      <a:pt x="49" y="25"/>
                    </a:lnTo>
                    <a:lnTo>
                      <a:pt x="48" y="21"/>
                    </a:lnTo>
                    <a:lnTo>
                      <a:pt x="43" y="17"/>
                    </a:lnTo>
                    <a:lnTo>
                      <a:pt x="41" y="19"/>
                    </a:lnTo>
                    <a:lnTo>
                      <a:pt x="41" y="24"/>
                    </a:lnTo>
                    <a:lnTo>
                      <a:pt x="38" y="24"/>
                    </a:lnTo>
                    <a:lnTo>
                      <a:pt x="33" y="17"/>
                    </a:lnTo>
                    <a:lnTo>
                      <a:pt x="37" y="11"/>
                    </a:lnTo>
                    <a:lnTo>
                      <a:pt x="38" y="11"/>
                    </a:lnTo>
                    <a:lnTo>
                      <a:pt x="40" y="9"/>
                    </a:lnTo>
                    <a:lnTo>
                      <a:pt x="41" y="8"/>
                    </a:lnTo>
                    <a:lnTo>
                      <a:pt x="43" y="6"/>
                    </a:lnTo>
                    <a:lnTo>
                      <a:pt x="41" y="6"/>
                    </a:lnTo>
                    <a:lnTo>
                      <a:pt x="45" y="5"/>
                    </a:lnTo>
                    <a:lnTo>
                      <a:pt x="46" y="3"/>
                    </a:lnTo>
                    <a:lnTo>
                      <a:pt x="45" y="1"/>
                    </a:lnTo>
                    <a:lnTo>
                      <a:pt x="41" y="0"/>
                    </a:lnTo>
                    <a:lnTo>
                      <a:pt x="43" y="1"/>
                    </a:lnTo>
                    <a:lnTo>
                      <a:pt x="40" y="1"/>
                    </a:lnTo>
                    <a:lnTo>
                      <a:pt x="40" y="5"/>
                    </a:lnTo>
                    <a:lnTo>
                      <a:pt x="38" y="8"/>
                    </a:lnTo>
                    <a:lnTo>
                      <a:pt x="38" y="6"/>
                    </a:lnTo>
                    <a:lnTo>
                      <a:pt x="40" y="5"/>
                    </a:lnTo>
                    <a:lnTo>
                      <a:pt x="38" y="1"/>
                    </a:lnTo>
                    <a:lnTo>
                      <a:pt x="37" y="3"/>
                    </a:lnTo>
                    <a:lnTo>
                      <a:pt x="38" y="5"/>
                    </a:lnTo>
                    <a:lnTo>
                      <a:pt x="35" y="5"/>
                    </a:lnTo>
                    <a:lnTo>
                      <a:pt x="35" y="3"/>
                    </a:lnTo>
                    <a:lnTo>
                      <a:pt x="30" y="3"/>
                    </a:lnTo>
                    <a:lnTo>
                      <a:pt x="30" y="6"/>
                    </a:lnTo>
                    <a:lnTo>
                      <a:pt x="29" y="6"/>
                    </a:lnTo>
                    <a:lnTo>
                      <a:pt x="29" y="8"/>
                    </a:lnTo>
                    <a:lnTo>
                      <a:pt x="30" y="9"/>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0" name="Group 1009">
              <a:extLst>
                <a:ext uri="{FF2B5EF4-FFF2-40B4-BE49-F238E27FC236}">
                  <a16:creationId xmlns:a16="http://schemas.microsoft.com/office/drawing/2014/main" id="{B329413D-323C-4D52-B0D8-91CE9A2F38E5}"/>
                </a:ext>
              </a:extLst>
            </p:cNvPr>
            <p:cNvGrpSpPr>
              <a:grpSpLocks/>
            </p:cNvGrpSpPr>
            <p:nvPr/>
          </p:nvGrpSpPr>
          <p:grpSpPr bwMode="auto">
            <a:xfrm>
              <a:off x="4307" y="1438"/>
              <a:ext cx="2735" cy="1860"/>
              <a:chOff x="4307" y="1438"/>
              <a:chExt cx="2735" cy="1860"/>
            </a:xfrm>
          </p:grpSpPr>
          <p:sp>
            <p:nvSpPr>
              <p:cNvPr id="581" name="Rectangle 809">
                <a:extLst>
                  <a:ext uri="{FF2B5EF4-FFF2-40B4-BE49-F238E27FC236}">
                    <a16:creationId xmlns:a16="http://schemas.microsoft.com/office/drawing/2014/main" id="{287988F3-9BF0-44C1-AD55-3E4898317984}"/>
                  </a:ext>
                </a:extLst>
              </p:cNvPr>
              <p:cNvSpPr>
                <a:spLocks noChangeArrowheads="1"/>
              </p:cNvSpPr>
              <p:nvPr/>
            </p:nvSpPr>
            <p:spPr bwMode="auto">
              <a:xfrm>
                <a:off x="4610" y="1521"/>
                <a:ext cx="2" cy="2"/>
              </a:xfrm>
              <a:prstGeom prst="rect">
                <a:avLst/>
              </a:prstGeom>
              <a:solidFill>
                <a:srgbClr val="8E86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2" name="Freeform 810">
                <a:extLst>
                  <a:ext uri="{FF2B5EF4-FFF2-40B4-BE49-F238E27FC236}">
                    <a16:creationId xmlns:a16="http://schemas.microsoft.com/office/drawing/2014/main" id="{28774063-89FA-4F7B-981B-9853937394E4}"/>
                  </a:ext>
                </a:extLst>
              </p:cNvPr>
              <p:cNvSpPr>
                <a:spLocks/>
              </p:cNvSpPr>
              <p:nvPr/>
            </p:nvSpPr>
            <p:spPr bwMode="auto">
              <a:xfrm>
                <a:off x="4613" y="1538"/>
                <a:ext cx="5" cy="7"/>
              </a:xfrm>
              <a:custGeom>
                <a:avLst/>
                <a:gdLst>
                  <a:gd name="T0" fmla="*/ 4 w 5"/>
                  <a:gd name="T1" fmla="*/ 5 h 7"/>
                  <a:gd name="T2" fmla="*/ 5 w 5"/>
                  <a:gd name="T3" fmla="*/ 0 h 7"/>
                  <a:gd name="T4" fmla="*/ 0 w 5"/>
                  <a:gd name="T5" fmla="*/ 5 h 7"/>
                  <a:gd name="T6" fmla="*/ 0 w 5"/>
                  <a:gd name="T7" fmla="*/ 7 h 7"/>
                  <a:gd name="T8" fmla="*/ 4 w 5"/>
                  <a:gd name="T9" fmla="*/ 5 h 7"/>
                </a:gdLst>
                <a:ahLst/>
                <a:cxnLst>
                  <a:cxn ang="0">
                    <a:pos x="T0" y="T1"/>
                  </a:cxn>
                  <a:cxn ang="0">
                    <a:pos x="T2" y="T3"/>
                  </a:cxn>
                  <a:cxn ang="0">
                    <a:pos x="T4" y="T5"/>
                  </a:cxn>
                  <a:cxn ang="0">
                    <a:pos x="T6" y="T7"/>
                  </a:cxn>
                  <a:cxn ang="0">
                    <a:pos x="T8" y="T9"/>
                  </a:cxn>
                </a:cxnLst>
                <a:rect l="0" t="0" r="r" b="b"/>
                <a:pathLst>
                  <a:path w="5" h="7">
                    <a:moveTo>
                      <a:pt x="4" y="5"/>
                    </a:moveTo>
                    <a:lnTo>
                      <a:pt x="5" y="0"/>
                    </a:lnTo>
                    <a:lnTo>
                      <a:pt x="0" y="5"/>
                    </a:lnTo>
                    <a:lnTo>
                      <a:pt x="0" y="7"/>
                    </a:lnTo>
                    <a:lnTo>
                      <a:pt x="4" y="5"/>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3" name="Freeform 811">
                <a:extLst>
                  <a:ext uri="{FF2B5EF4-FFF2-40B4-BE49-F238E27FC236}">
                    <a16:creationId xmlns:a16="http://schemas.microsoft.com/office/drawing/2014/main" id="{542E83B1-9514-4CF6-8E3B-A0AFF430AE42}"/>
                  </a:ext>
                </a:extLst>
              </p:cNvPr>
              <p:cNvSpPr>
                <a:spLocks/>
              </p:cNvSpPr>
              <p:nvPr/>
            </p:nvSpPr>
            <p:spPr bwMode="auto">
              <a:xfrm>
                <a:off x="4605" y="1508"/>
                <a:ext cx="13" cy="13"/>
              </a:xfrm>
              <a:custGeom>
                <a:avLst/>
                <a:gdLst>
                  <a:gd name="T0" fmla="*/ 7 w 13"/>
                  <a:gd name="T1" fmla="*/ 0 h 13"/>
                  <a:gd name="T2" fmla="*/ 5 w 13"/>
                  <a:gd name="T3" fmla="*/ 0 h 13"/>
                  <a:gd name="T4" fmla="*/ 5 w 13"/>
                  <a:gd name="T5" fmla="*/ 3 h 13"/>
                  <a:gd name="T6" fmla="*/ 4 w 13"/>
                  <a:gd name="T7" fmla="*/ 2 h 13"/>
                  <a:gd name="T8" fmla="*/ 4 w 13"/>
                  <a:gd name="T9" fmla="*/ 3 h 13"/>
                  <a:gd name="T10" fmla="*/ 2 w 13"/>
                  <a:gd name="T11" fmla="*/ 3 h 13"/>
                  <a:gd name="T12" fmla="*/ 0 w 13"/>
                  <a:gd name="T13" fmla="*/ 5 h 13"/>
                  <a:gd name="T14" fmla="*/ 4 w 13"/>
                  <a:gd name="T15" fmla="*/ 7 h 13"/>
                  <a:gd name="T16" fmla="*/ 4 w 13"/>
                  <a:gd name="T17" fmla="*/ 5 h 13"/>
                  <a:gd name="T18" fmla="*/ 5 w 13"/>
                  <a:gd name="T19" fmla="*/ 7 h 13"/>
                  <a:gd name="T20" fmla="*/ 4 w 13"/>
                  <a:gd name="T21" fmla="*/ 7 h 13"/>
                  <a:gd name="T22" fmla="*/ 7 w 13"/>
                  <a:gd name="T23" fmla="*/ 10 h 13"/>
                  <a:gd name="T24" fmla="*/ 10 w 13"/>
                  <a:gd name="T25" fmla="*/ 10 h 13"/>
                  <a:gd name="T26" fmla="*/ 10 w 13"/>
                  <a:gd name="T27" fmla="*/ 13 h 13"/>
                  <a:gd name="T28" fmla="*/ 10 w 13"/>
                  <a:gd name="T29" fmla="*/ 13 h 13"/>
                  <a:gd name="T30" fmla="*/ 12 w 13"/>
                  <a:gd name="T31" fmla="*/ 10 h 13"/>
                  <a:gd name="T32" fmla="*/ 13 w 13"/>
                  <a:gd name="T33" fmla="*/ 10 h 13"/>
                  <a:gd name="T34" fmla="*/ 13 w 13"/>
                  <a:gd name="T35" fmla="*/ 8 h 13"/>
                  <a:gd name="T36" fmla="*/ 12 w 13"/>
                  <a:gd name="T37" fmla="*/ 8 h 13"/>
                  <a:gd name="T38" fmla="*/ 8 w 13"/>
                  <a:gd name="T39" fmla="*/ 7 h 13"/>
                  <a:gd name="T40" fmla="*/ 8 w 13"/>
                  <a:gd name="T41" fmla="*/ 2 h 13"/>
                  <a:gd name="T42" fmla="*/ 7 w 13"/>
                  <a:gd name="T43"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 h="13">
                    <a:moveTo>
                      <a:pt x="7" y="0"/>
                    </a:moveTo>
                    <a:lnTo>
                      <a:pt x="5" y="0"/>
                    </a:lnTo>
                    <a:lnTo>
                      <a:pt x="5" y="3"/>
                    </a:lnTo>
                    <a:lnTo>
                      <a:pt x="4" y="2"/>
                    </a:lnTo>
                    <a:lnTo>
                      <a:pt x="4" y="3"/>
                    </a:lnTo>
                    <a:lnTo>
                      <a:pt x="2" y="3"/>
                    </a:lnTo>
                    <a:lnTo>
                      <a:pt x="0" y="5"/>
                    </a:lnTo>
                    <a:lnTo>
                      <a:pt x="4" y="7"/>
                    </a:lnTo>
                    <a:lnTo>
                      <a:pt x="4" y="5"/>
                    </a:lnTo>
                    <a:lnTo>
                      <a:pt x="5" y="7"/>
                    </a:lnTo>
                    <a:lnTo>
                      <a:pt x="4" y="7"/>
                    </a:lnTo>
                    <a:lnTo>
                      <a:pt x="7" y="10"/>
                    </a:lnTo>
                    <a:lnTo>
                      <a:pt x="10" y="10"/>
                    </a:lnTo>
                    <a:lnTo>
                      <a:pt x="10" y="13"/>
                    </a:lnTo>
                    <a:lnTo>
                      <a:pt x="10" y="13"/>
                    </a:lnTo>
                    <a:lnTo>
                      <a:pt x="12" y="10"/>
                    </a:lnTo>
                    <a:lnTo>
                      <a:pt x="13" y="10"/>
                    </a:lnTo>
                    <a:lnTo>
                      <a:pt x="13" y="8"/>
                    </a:lnTo>
                    <a:lnTo>
                      <a:pt x="12" y="8"/>
                    </a:lnTo>
                    <a:lnTo>
                      <a:pt x="8" y="7"/>
                    </a:lnTo>
                    <a:lnTo>
                      <a:pt x="8" y="2"/>
                    </a:lnTo>
                    <a:lnTo>
                      <a:pt x="7"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4" name="Rectangle 812">
                <a:extLst>
                  <a:ext uri="{FF2B5EF4-FFF2-40B4-BE49-F238E27FC236}">
                    <a16:creationId xmlns:a16="http://schemas.microsoft.com/office/drawing/2014/main" id="{55F1AC27-84C4-4F49-A7EB-03488F089C25}"/>
                  </a:ext>
                </a:extLst>
              </p:cNvPr>
              <p:cNvSpPr>
                <a:spLocks noChangeArrowheads="1"/>
              </p:cNvSpPr>
              <p:nvPr/>
            </p:nvSpPr>
            <p:spPr bwMode="auto">
              <a:xfrm>
                <a:off x="4647" y="1479"/>
                <a:ext cx="1" cy="1"/>
              </a:xfrm>
              <a:prstGeom prst="rect">
                <a:avLst/>
              </a:prstGeom>
              <a:solidFill>
                <a:srgbClr val="8E86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5" name="Freeform 813">
                <a:extLst>
                  <a:ext uri="{FF2B5EF4-FFF2-40B4-BE49-F238E27FC236}">
                    <a16:creationId xmlns:a16="http://schemas.microsoft.com/office/drawing/2014/main" id="{5B146DC8-7239-4FBD-AC49-FE36E07867A6}"/>
                  </a:ext>
                </a:extLst>
              </p:cNvPr>
              <p:cNvSpPr>
                <a:spLocks/>
              </p:cNvSpPr>
              <p:nvPr/>
            </p:nvSpPr>
            <p:spPr bwMode="auto">
              <a:xfrm>
                <a:off x="4698" y="1629"/>
                <a:ext cx="3" cy="2"/>
              </a:xfrm>
              <a:custGeom>
                <a:avLst/>
                <a:gdLst>
                  <a:gd name="T0" fmla="*/ 1 w 3"/>
                  <a:gd name="T1" fmla="*/ 0 h 2"/>
                  <a:gd name="T2" fmla="*/ 0 w 3"/>
                  <a:gd name="T3" fmla="*/ 0 h 2"/>
                  <a:gd name="T4" fmla="*/ 1 w 3"/>
                  <a:gd name="T5" fmla="*/ 2 h 2"/>
                  <a:gd name="T6" fmla="*/ 3 w 3"/>
                  <a:gd name="T7" fmla="*/ 2 h 2"/>
                  <a:gd name="T8" fmla="*/ 3 w 3"/>
                  <a:gd name="T9" fmla="*/ 0 h 2"/>
                  <a:gd name="T10" fmla="*/ 1 w 3"/>
                  <a:gd name="T11" fmla="*/ 0 h 2"/>
                </a:gdLst>
                <a:ahLst/>
                <a:cxnLst>
                  <a:cxn ang="0">
                    <a:pos x="T0" y="T1"/>
                  </a:cxn>
                  <a:cxn ang="0">
                    <a:pos x="T2" y="T3"/>
                  </a:cxn>
                  <a:cxn ang="0">
                    <a:pos x="T4" y="T5"/>
                  </a:cxn>
                  <a:cxn ang="0">
                    <a:pos x="T6" y="T7"/>
                  </a:cxn>
                  <a:cxn ang="0">
                    <a:pos x="T8" y="T9"/>
                  </a:cxn>
                  <a:cxn ang="0">
                    <a:pos x="T10" y="T11"/>
                  </a:cxn>
                </a:cxnLst>
                <a:rect l="0" t="0" r="r" b="b"/>
                <a:pathLst>
                  <a:path w="3" h="2">
                    <a:moveTo>
                      <a:pt x="1" y="0"/>
                    </a:moveTo>
                    <a:lnTo>
                      <a:pt x="0" y="0"/>
                    </a:lnTo>
                    <a:lnTo>
                      <a:pt x="1" y="2"/>
                    </a:lnTo>
                    <a:lnTo>
                      <a:pt x="3" y="2"/>
                    </a:lnTo>
                    <a:lnTo>
                      <a:pt x="3" y="0"/>
                    </a:lnTo>
                    <a:lnTo>
                      <a:pt x="1"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6" name="Freeform 814">
                <a:extLst>
                  <a:ext uri="{FF2B5EF4-FFF2-40B4-BE49-F238E27FC236}">
                    <a16:creationId xmlns:a16="http://schemas.microsoft.com/office/drawing/2014/main" id="{B4A4E700-AD4A-4682-9F7D-1E0839D1D2CF}"/>
                  </a:ext>
                </a:extLst>
              </p:cNvPr>
              <p:cNvSpPr>
                <a:spLocks/>
              </p:cNvSpPr>
              <p:nvPr/>
            </p:nvSpPr>
            <p:spPr bwMode="auto">
              <a:xfrm>
                <a:off x="4602" y="1503"/>
                <a:ext cx="5" cy="4"/>
              </a:xfrm>
              <a:custGeom>
                <a:avLst/>
                <a:gdLst>
                  <a:gd name="T0" fmla="*/ 3 w 5"/>
                  <a:gd name="T1" fmla="*/ 0 h 4"/>
                  <a:gd name="T2" fmla="*/ 2 w 5"/>
                  <a:gd name="T3" fmla="*/ 0 h 4"/>
                  <a:gd name="T4" fmla="*/ 2 w 5"/>
                  <a:gd name="T5" fmla="*/ 2 h 4"/>
                  <a:gd name="T6" fmla="*/ 0 w 5"/>
                  <a:gd name="T7" fmla="*/ 2 h 4"/>
                  <a:gd name="T8" fmla="*/ 3 w 5"/>
                  <a:gd name="T9" fmla="*/ 4 h 4"/>
                  <a:gd name="T10" fmla="*/ 5 w 5"/>
                  <a:gd name="T11" fmla="*/ 0 h 4"/>
                  <a:gd name="T12" fmla="*/ 3 w 5"/>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5" h="4">
                    <a:moveTo>
                      <a:pt x="3" y="0"/>
                    </a:moveTo>
                    <a:lnTo>
                      <a:pt x="2" y="0"/>
                    </a:lnTo>
                    <a:lnTo>
                      <a:pt x="2" y="2"/>
                    </a:lnTo>
                    <a:lnTo>
                      <a:pt x="0" y="2"/>
                    </a:lnTo>
                    <a:lnTo>
                      <a:pt x="3" y="4"/>
                    </a:lnTo>
                    <a:lnTo>
                      <a:pt x="5" y="0"/>
                    </a:lnTo>
                    <a:lnTo>
                      <a:pt x="3"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7" name="Freeform 815">
                <a:extLst>
                  <a:ext uri="{FF2B5EF4-FFF2-40B4-BE49-F238E27FC236}">
                    <a16:creationId xmlns:a16="http://schemas.microsoft.com/office/drawing/2014/main" id="{293F127F-AA02-4E2F-8A21-A541476EF602}"/>
                  </a:ext>
                </a:extLst>
              </p:cNvPr>
              <p:cNvSpPr>
                <a:spLocks/>
              </p:cNvSpPr>
              <p:nvPr/>
            </p:nvSpPr>
            <p:spPr bwMode="auto">
              <a:xfrm>
                <a:off x="4612" y="1538"/>
                <a:ext cx="0" cy="4"/>
              </a:xfrm>
              <a:custGeom>
                <a:avLst/>
                <a:gdLst>
                  <a:gd name="T0" fmla="*/ 2 h 4"/>
                  <a:gd name="T1" fmla="*/ 0 h 4"/>
                  <a:gd name="T2" fmla="*/ 4 h 4"/>
                  <a:gd name="T3" fmla="*/ 2 h 4"/>
                </a:gdLst>
                <a:ahLst/>
                <a:cxnLst>
                  <a:cxn ang="0">
                    <a:pos x="0" y="T0"/>
                  </a:cxn>
                  <a:cxn ang="0">
                    <a:pos x="0" y="T1"/>
                  </a:cxn>
                  <a:cxn ang="0">
                    <a:pos x="0" y="T2"/>
                  </a:cxn>
                  <a:cxn ang="0">
                    <a:pos x="0" y="T3"/>
                  </a:cxn>
                </a:cxnLst>
                <a:rect l="0" t="0" r="r" b="b"/>
                <a:pathLst>
                  <a:path h="4">
                    <a:moveTo>
                      <a:pt x="0" y="2"/>
                    </a:moveTo>
                    <a:lnTo>
                      <a:pt x="0" y="0"/>
                    </a:lnTo>
                    <a:lnTo>
                      <a:pt x="0" y="4"/>
                    </a:lnTo>
                    <a:lnTo>
                      <a:pt x="0" y="2"/>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8" name="Freeform 816">
                <a:extLst>
                  <a:ext uri="{FF2B5EF4-FFF2-40B4-BE49-F238E27FC236}">
                    <a16:creationId xmlns:a16="http://schemas.microsoft.com/office/drawing/2014/main" id="{40D1EB61-053D-4336-9E3E-AF2CCC1DA688}"/>
                  </a:ext>
                </a:extLst>
              </p:cNvPr>
              <p:cNvSpPr>
                <a:spLocks/>
              </p:cNvSpPr>
              <p:nvPr/>
            </p:nvSpPr>
            <p:spPr bwMode="auto">
              <a:xfrm>
                <a:off x="4612" y="1523"/>
                <a:ext cx="1" cy="1"/>
              </a:xfrm>
              <a:custGeom>
                <a:avLst/>
                <a:gdLst>
                  <a:gd name="T0" fmla="*/ 0 w 1"/>
                  <a:gd name="T1" fmla="*/ 0 h 1"/>
                  <a:gd name="T2" fmla="*/ 0 w 1"/>
                  <a:gd name="T3" fmla="*/ 1 h 1"/>
                  <a:gd name="T4" fmla="*/ 1 w 1"/>
                  <a:gd name="T5" fmla="*/ 0 h 1"/>
                  <a:gd name="T6" fmla="*/ 0 w 1"/>
                  <a:gd name="T7" fmla="*/ 0 h 1"/>
                </a:gdLst>
                <a:ahLst/>
                <a:cxnLst>
                  <a:cxn ang="0">
                    <a:pos x="T0" y="T1"/>
                  </a:cxn>
                  <a:cxn ang="0">
                    <a:pos x="T2" y="T3"/>
                  </a:cxn>
                  <a:cxn ang="0">
                    <a:pos x="T4" y="T5"/>
                  </a:cxn>
                  <a:cxn ang="0">
                    <a:pos x="T6" y="T7"/>
                  </a:cxn>
                </a:cxnLst>
                <a:rect l="0" t="0" r="r" b="b"/>
                <a:pathLst>
                  <a:path w="1" h="1">
                    <a:moveTo>
                      <a:pt x="0" y="0"/>
                    </a:moveTo>
                    <a:lnTo>
                      <a:pt x="0" y="1"/>
                    </a:lnTo>
                    <a:lnTo>
                      <a:pt x="1" y="0"/>
                    </a:lnTo>
                    <a:lnTo>
                      <a:pt x="0"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9" name="Freeform 817">
                <a:extLst>
                  <a:ext uri="{FF2B5EF4-FFF2-40B4-BE49-F238E27FC236}">
                    <a16:creationId xmlns:a16="http://schemas.microsoft.com/office/drawing/2014/main" id="{7FA63480-36DA-4471-A0FB-C48D6DA15023}"/>
                  </a:ext>
                </a:extLst>
              </p:cNvPr>
              <p:cNvSpPr>
                <a:spLocks/>
              </p:cNvSpPr>
              <p:nvPr/>
            </p:nvSpPr>
            <p:spPr bwMode="auto">
              <a:xfrm>
                <a:off x="4667" y="1444"/>
                <a:ext cx="2" cy="4"/>
              </a:xfrm>
              <a:custGeom>
                <a:avLst/>
                <a:gdLst>
                  <a:gd name="T0" fmla="*/ 2 w 2"/>
                  <a:gd name="T1" fmla="*/ 0 h 4"/>
                  <a:gd name="T2" fmla="*/ 0 w 2"/>
                  <a:gd name="T3" fmla="*/ 0 h 4"/>
                  <a:gd name="T4" fmla="*/ 0 w 2"/>
                  <a:gd name="T5" fmla="*/ 2 h 4"/>
                  <a:gd name="T6" fmla="*/ 2 w 2"/>
                  <a:gd name="T7" fmla="*/ 4 h 4"/>
                  <a:gd name="T8" fmla="*/ 2 w 2"/>
                  <a:gd name="T9" fmla="*/ 0 h 4"/>
                </a:gdLst>
                <a:ahLst/>
                <a:cxnLst>
                  <a:cxn ang="0">
                    <a:pos x="T0" y="T1"/>
                  </a:cxn>
                  <a:cxn ang="0">
                    <a:pos x="T2" y="T3"/>
                  </a:cxn>
                  <a:cxn ang="0">
                    <a:pos x="T4" y="T5"/>
                  </a:cxn>
                  <a:cxn ang="0">
                    <a:pos x="T6" y="T7"/>
                  </a:cxn>
                  <a:cxn ang="0">
                    <a:pos x="T8" y="T9"/>
                  </a:cxn>
                </a:cxnLst>
                <a:rect l="0" t="0" r="r" b="b"/>
                <a:pathLst>
                  <a:path w="2" h="4">
                    <a:moveTo>
                      <a:pt x="2" y="0"/>
                    </a:moveTo>
                    <a:lnTo>
                      <a:pt x="0" y="0"/>
                    </a:lnTo>
                    <a:lnTo>
                      <a:pt x="0" y="2"/>
                    </a:lnTo>
                    <a:lnTo>
                      <a:pt x="2" y="4"/>
                    </a:lnTo>
                    <a:lnTo>
                      <a:pt x="2"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0" name="Freeform 818">
                <a:extLst>
                  <a:ext uri="{FF2B5EF4-FFF2-40B4-BE49-F238E27FC236}">
                    <a16:creationId xmlns:a16="http://schemas.microsoft.com/office/drawing/2014/main" id="{8EB838F8-CFC6-497A-83CD-08976AD8D006}"/>
                  </a:ext>
                </a:extLst>
              </p:cNvPr>
              <p:cNvSpPr>
                <a:spLocks/>
              </p:cNvSpPr>
              <p:nvPr/>
            </p:nvSpPr>
            <p:spPr bwMode="auto">
              <a:xfrm>
                <a:off x="4671" y="1440"/>
                <a:ext cx="3" cy="6"/>
              </a:xfrm>
              <a:custGeom>
                <a:avLst/>
                <a:gdLst>
                  <a:gd name="T0" fmla="*/ 3 w 3"/>
                  <a:gd name="T1" fmla="*/ 4 h 6"/>
                  <a:gd name="T2" fmla="*/ 3 w 3"/>
                  <a:gd name="T3" fmla="*/ 1 h 6"/>
                  <a:gd name="T4" fmla="*/ 1 w 3"/>
                  <a:gd name="T5" fmla="*/ 0 h 6"/>
                  <a:gd name="T6" fmla="*/ 1 w 3"/>
                  <a:gd name="T7" fmla="*/ 3 h 6"/>
                  <a:gd name="T8" fmla="*/ 0 w 3"/>
                  <a:gd name="T9" fmla="*/ 4 h 6"/>
                  <a:gd name="T10" fmla="*/ 1 w 3"/>
                  <a:gd name="T11" fmla="*/ 6 h 6"/>
                  <a:gd name="T12" fmla="*/ 3 w 3"/>
                  <a:gd name="T13" fmla="*/ 4 h 6"/>
                </a:gdLst>
                <a:ahLst/>
                <a:cxnLst>
                  <a:cxn ang="0">
                    <a:pos x="T0" y="T1"/>
                  </a:cxn>
                  <a:cxn ang="0">
                    <a:pos x="T2" y="T3"/>
                  </a:cxn>
                  <a:cxn ang="0">
                    <a:pos x="T4" y="T5"/>
                  </a:cxn>
                  <a:cxn ang="0">
                    <a:pos x="T6" y="T7"/>
                  </a:cxn>
                  <a:cxn ang="0">
                    <a:pos x="T8" y="T9"/>
                  </a:cxn>
                  <a:cxn ang="0">
                    <a:pos x="T10" y="T11"/>
                  </a:cxn>
                  <a:cxn ang="0">
                    <a:pos x="T12" y="T13"/>
                  </a:cxn>
                </a:cxnLst>
                <a:rect l="0" t="0" r="r" b="b"/>
                <a:pathLst>
                  <a:path w="3" h="6">
                    <a:moveTo>
                      <a:pt x="3" y="4"/>
                    </a:moveTo>
                    <a:lnTo>
                      <a:pt x="3" y="1"/>
                    </a:lnTo>
                    <a:lnTo>
                      <a:pt x="1" y="0"/>
                    </a:lnTo>
                    <a:lnTo>
                      <a:pt x="1" y="3"/>
                    </a:lnTo>
                    <a:lnTo>
                      <a:pt x="0" y="4"/>
                    </a:lnTo>
                    <a:lnTo>
                      <a:pt x="1" y="6"/>
                    </a:lnTo>
                    <a:lnTo>
                      <a:pt x="3" y="4"/>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1" name="Freeform 819">
                <a:extLst>
                  <a:ext uri="{FF2B5EF4-FFF2-40B4-BE49-F238E27FC236}">
                    <a16:creationId xmlns:a16="http://schemas.microsoft.com/office/drawing/2014/main" id="{EDAD7737-171D-4C13-A820-C3F12D756794}"/>
                  </a:ext>
                </a:extLst>
              </p:cNvPr>
              <p:cNvSpPr>
                <a:spLocks/>
              </p:cNvSpPr>
              <p:nvPr/>
            </p:nvSpPr>
            <p:spPr bwMode="auto">
              <a:xfrm>
                <a:off x="4674" y="1438"/>
                <a:ext cx="3" cy="3"/>
              </a:xfrm>
              <a:custGeom>
                <a:avLst/>
                <a:gdLst>
                  <a:gd name="T0" fmla="*/ 3 w 3"/>
                  <a:gd name="T1" fmla="*/ 0 h 3"/>
                  <a:gd name="T2" fmla="*/ 0 w 3"/>
                  <a:gd name="T3" fmla="*/ 2 h 3"/>
                  <a:gd name="T4" fmla="*/ 1 w 3"/>
                  <a:gd name="T5" fmla="*/ 3 h 3"/>
                  <a:gd name="T6" fmla="*/ 3 w 3"/>
                  <a:gd name="T7" fmla="*/ 0 h 3"/>
                </a:gdLst>
                <a:ahLst/>
                <a:cxnLst>
                  <a:cxn ang="0">
                    <a:pos x="T0" y="T1"/>
                  </a:cxn>
                  <a:cxn ang="0">
                    <a:pos x="T2" y="T3"/>
                  </a:cxn>
                  <a:cxn ang="0">
                    <a:pos x="T4" y="T5"/>
                  </a:cxn>
                  <a:cxn ang="0">
                    <a:pos x="T6" y="T7"/>
                  </a:cxn>
                </a:cxnLst>
                <a:rect l="0" t="0" r="r" b="b"/>
                <a:pathLst>
                  <a:path w="3" h="3">
                    <a:moveTo>
                      <a:pt x="3" y="0"/>
                    </a:moveTo>
                    <a:lnTo>
                      <a:pt x="0" y="2"/>
                    </a:lnTo>
                    <a:lnTo>
                      <a:pt x="1" y="3"/>
                    </a:lnTo>
                    <a:lnTo>
                      <a:pt x="3"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2" name="Freeform 820">
                <a:extLst>
                  <a:ext uri="{FF2B5EF4-FFF2-40B4-BE49-F238E27FC236}">
                    <a16:creationId xmlns:a16="http://schemas.microsoft.com/office/drawing/2014/main" id="{37DED7D1-7C01-48A6-99D0-B994821CD50F}"/>
                  </a:ext>
                </a:extLst>
              </p:cNvPr>
              <p:cNvSpPr>
                <a:spLocks/>
              </p:cNvSpPr>
              <p:nvPr/>
            </p:nvSpPr>
            <p:spPr bwMode="auto">
              <a:xfrm>
                <a:off x="4604" y="1531"/>
                <a:ext cx="1" cy="1"/>
              </a:xfrm>
              <a:custGeom>
                <a:avLst/>
                <a:gdLst>
                  <a:gd name="T0" fmla="*/ 0 w 1"/>
                  <a:gd name="T1" fmla="*/ 1 h 1"/>
                  <a:gd name="T2" fmla="*/ 1 w 1"/>
                  <a:gd name="T3" fmla="*/ 0 h 1"/>
                  <a:gd name="T4" fmla="*/ 0 w 1"/>
                  <a:gd name="T5" fmla="*/ 0 h 1"/>
                  <a:gd name="T6" fmla="*/ 0 w 1"/>
                  <a:gd name="T7" fmla="*/ 1 h 1"/>
                </a:gdLst>
                <a:ahLst/>
                <a:cxnLst>
                  <a:cxn ang="0">
                    <a:pos x="T0" y="T1"/>
                  </a:cxn>
                  <a:cxn ang="0">
                    <a:pos x="T2" y="T3"/>
                  </a:cxn>
                  <a:cxn ang="0">
                    <a:pos x="T4" y="T5"/>
                  </a:cxn>
                  <a:cxn ang="0">
                    <a:pos x="T6" y="T7"/>
                  </a:cxn>
                </a:cxnLst>
                <a:rect l="0" t="0" r="r" b="b"/>
                <a:pathLst>
                  <a:path w="1" h="1">
                    <a:moveTo>
                      <a:pt x="0" y="1"/>
                    </a:moveTo>
                    <a:lnTo>
                      <a:pt x="1" y="0"/>
                    </a:lnTo>
                    <a:lnTo>
                      <a:pt x="0" y="0"/>
                    </a:lnTo>
                    <a:lnTo>
                      <a:pt x="0" y="1"/>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3" name="Freeform 821">
                <a:extLst>
                  <a:ext uri="{FF2B5EF4-FFF2-40B4-BE49-F238E27FC236}">
                    <a16:creationId xmlns:a16="http://schemas.microsoft.com/office/drawing/2014/main" id="{CB78BF9F-870A-4431-89DD-28596AD2A476}"/>
                  </a:ext>
                </a:extLst>
              </p:cNvPr>
              <p:cNvSpPr>
                <a:spLocks/>
              </p:cNvSpPr>
              <p:nvPr/>
            </p:nvSpPr>
            <p:spPr bwMode="auto">
              <a:xfrm>
                <a:off x="4602" y="1492"/>
                <a:ext cx="11" cy="11"/>
              </a:xfrm>
              <a:custGeom>
                <a:avLst/>
                <a:gdLst>
                  <a:gd name="T0" fmla="*/ 5 w 11"/>
                  <a:gd name="T1" fmla="*/ 7 h 11"/>
                  <a:gd name="T2" fmla="*/ 2 w 11"/>
                  <a:gd name="T3" fmla="*/ 5 h 11"/>
                  <a:gd name="T4" fmla="*/ 0 w 11"/>
                  <a:gd name="T5" fmla="*/ 7 h 11"/>
                  <a:gd name="T6" fmla="*/ 2 w 11"/>
                  <a:gd name="T7" fmla="*/ 8 h 11"/>
                  <a:gd name="T8" fmla="*/ 2 w 11"/>
                  <a:gd name="T9" fmla="*/ 10 h 11"/>
                  <a:gd name="T10" fmla="*/ 2 w 11"/>
                  <a:gd name="T11" fmla="*/ 10 h 11"/>
                  <a:gd name="T12" fmla="*/ 5 w 11"/>
                  <a:gd name="T13" fmla="*/ 10 h 11"/>
                  <a:gd name="T14" fmla="*/ 7 w 11"/>
                  <a:gd name="T15" fmla="*/ 11 h 11"/>
                  <a:gd name="T16" fmla="*/ 8 w 11"/>
                  <a:gd name="T17" fmla="*/ 8 h 11"/>
                  <a:gd name="T18" fmla="*/ 8 w 11"/>
                  <a:gd name="T19" fmla="*/ 8 h 11"/>
                  <a:gd name="T20" fmla="*/ 8 w 11"/>
                  <a:gd name="T21" fmla="*/ 5 h 11"/>
                  <a:gd name="T22" fmla="*/ 11 w 11"/>
                  <a:gd name="T23" fmla="*/ 3 h 11"/>
                  <a:gd name="T24" fmla="*/ 11 w 11"/>
                  <a:gd name="T25" fmla="*/ 0 h 11"/>
                  <a:gd name="T26" fmla="*/ 5 w 11"/>
                  <a:gd name="T27" fmla="*/ 5 h 11"/>
                  <a:gd name="T28" fmla="*/ 5 w 11"/>
                  <a:gd name="T29"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 h="11">
                    <a:moveTo>
                      <a:pt x="5" y="7"/>
                    </a:moveTo>
                    <a:lnTo>
                      <a:pt x="2" y="5"/>
                    </a:lnTo>
                    <a:lnTo>
                      <a:pt x="0" y="7"/>
                    </a:lnTo>
                    <a:lnTo>
                      <a:pt x="2" y="8"/>
                    </a:lnTo>
                    <a:lnTo>
                      <a:pt x="2" y="10"/>
                    </a:lnTo>
                    <a:lnTo>
                      <a:pt x="2" y="10"/>
                    </a:lnTo>
                    <a:lnTo>
                      <a:pt x="5" y="10"/>
                    </a:lnTo>
                    <a:lnTo>
                      <a:pt x="7" y="11"/>
                    </a:lnTo>
                    <a:lnTo>
                      <a:pt x="8" y="8"/>
                    </a:lnTo>
                    <a:lnTo>
                      <a:pt x="8" y="8"/>
                    </a:lnTo>
                    <a:lnTo>
                      <a:pt x="8" y="5"/>
                    </a:lnTo>
                    <a:lnTo>
                      <a:pt x="11" y="3"/>
                    </a:lnTo>
                    <a:lnTo>
                      <a:pt x="11" y="0"/>
                    </a:lnTo>
                    <a:lnTo>
                      <a:pt x="5" y="5"/>
                    </a:lnTo>
                    <a:lnTo>
                      <a:pt x="5" y="7"/>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4" name="Freeform 822">
                <a:extLst>
                  <a:ext uri="{FF2B5EF4-FFF2-40B4-BE49-F238E27FC236}">
                    <a16:creationId xmlns:a16="http://schemas.microsoft.com/office/drawing/2014/main" id="{90CB2BA7-5018-434A-AC85-D978B1BB8D51}"/>
                  </a:ext>
                </a:extLst>
              </p:cNvPr>
              <p:cNvSpPr>
                <a:spLocks/>
              </p:cNvSpPr>
              <p:nvPr/>
            </p:nvSpPr>
            <p:spPr bwMode="auto">
              <a:xfrm>
                <a:off x="4671" y="1456"/>
                <a:ext cx="1" cy="1"/>
              </a:xfrm>
              <a:custGeom>
                <a:avLst/>
                <a:gdLst>
                  <a:gd name="T0" fmla="*/ 1 w 1"/>
                  <a:gd name="T1" fmla="*/ 0 h 1"/>
                  <a:gd name="T2" fmla="*/ 0 w 1"/>
                  <a:gd name="T3" fmla="*/ 0 h 1"/>
                  <a:gd name="T4" fmla="*/ 0 w 1"/>
                  <a:gd name="T5" fmla="*/ 1 h 1"/>
                  <a:gd name="T6" fmla="*/ 1 w 1"/>
                  <a:gd name="T7" fmla="*/ 0 h 1"/>
                </a:gdLst>
                <a:ahLst/>
                <a:cxnLst>
                  <a:cxn ang="0">
                    <a:pos x="T0" y="T1"/>
                  </a:cxn>
                  <a:cxn ang="0">
                    <a:pos x="T2" y="T3"/>
                  </a:cxn>
                  <a:cxn ang="0">
                    <a:pos x="T4" y="T5"/>
                  </a:cxn>
                  <a:cxn ang="0">
                    <a:pos x="T6" y="T7"/>
                  </a:cxn>
                </a:cxnLst>
                <a:rect l="0" t="0" r="r" b="b"/>
                <a:pathLst>
                  <a:path w="1" h="1">
                    <a:moveTo>
                      <a:pt x="1" y="0"/>
                    </a:moveTo>
                    <a:lnTo>
                      <a:pt x="0" y="0"/>
                    </a:lnTo>
                    <a:lnTo>
                      <a:pt x="0" y="1"/>
                    </a:lnTo>
                    <a:lnTo>
                      <a:pt x="1"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5" name="Freeform 823">
                <a:extLst>
                  <a:ext uri="{FF2B5EF4-FFF2-40B4-BE49-F238E27FC236}">
                    <a16:creationId xmlns:a16="http://schemas.microsoft.com/office/drawing/2014/main" id="{819A5E25-F6B9-4BA8-9D46-B49CBDBF55F4}"/>
                  </a:ext>
                </a:extLst>
              </p:cNvPr>
              <p:cNvSpPr>
                <a:spLocks/>
              </p:cNvSpPr>
              <p:nvPr/>
            </p:nvSpPr>
            <p:spPr bwMode="auto">
              <a:xfrm>
                <a:off x="4666" y="1446"/>
                <a:ext cx="8" cy="8"/>
              </a:xfrm>
              <a:custGeom>
                <a:avLst/>
                <a:gdLst>
                  <a:gd name="T0" fmla="*/ 5 w 8"/>
                  <a:gd name="T1" fmla="*/ 5 h 8"/>
                  <a:gd name="T2" fmla="*/ 5 w 8"/>
                  <a:gd name="T3" fmla="*/ 8 h 8"/>
                  <a:gd name="T4" fmla="*/ 6 w 8"/>
                  <a:gd name="T5" fmla="*/ 8 h 8"/>
                  <a:gd name="T6" fmla="*/ 6 w 8"/>
                  <a:gd name="T7" fmla="*/ 6 h 8"/>
                  <a:gd name="T8" fmla="*/ 8 w 8"/>
                  <a:gd name="T9" fmla="*/ 5 h 8"/>
                  <a:gd name="T10" fmla="*/ 6 w 8"/>
                  <a:gd name="T11" fmla="*/ 3 h 8"/>
                  <a:gd name="T12" fmla="*/ 8 w 8"/>
                  <a:gd name="T13" fmla="*/ 2 h 8"/>
                  <a:gd name="T14" fmla="*/ 6 w 8"/>
                  <a:gd name="T15" fmla="*/ 2 h 8"/>
                  <a:gd name="T16" fmla="*/ 5 w 8"/>
                  <a:gd name="T17" fmla="*/ 0 h 8"/>
                  <a:gd name="T18" fmla="*/ 3 w 8"/>
                  <a:gd name="T19" fmla="*/ 2 h 8"/>
                  <a:gd name="T20" fmla="*/ 5 w 8"/>
                  <a:gd name="T21" fmla="*/ 2 h 8"/>
                  <a:gd name="T22" fmla="*/ 5 w 8"/>
                  <a:gd name="T23" fmla="*/ 3 h 8"/>
                  <a:gd name="T24" fmla="*/ 1 w 8"/>
                  <a:gd name="T25" fmla="*/ 3 h 8"/>
                  <a:gd name="T26" fmla="*/ 0 w 8"/>
                  <a:gd name="T27" fmla="*/ 3 h 8"/>
                  <a:gd name="T28" fmla="*/ 0 w 8"/>
                  <a:gd name="T29" fmla="*/ 5 h 8"/>
                  <a:gd name="T30" fmla="*/ 5 w 8"/>
                  <a:gd name="T3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 h="8">
                    <a:moveTo>
                      <a:pt x="5" y="5"/>
                    </a:moveTo>
                    <a:lnTo>
                      <a:pt x="5" y="8"/>
                    </a:lnTo>
                    <a:lnTo>
                      <a:pt x="6" y="8"/>
                    </a:lnTo>
                    <a:lnTo>
                      <a:pt x="6" y="6"/>
                    </a:lnTo>
                    <a:lnTo>
                      <a:pt x="8" y="5"/>
                    </a:lnTo>
                    <a:lnTo>
                      <a:pt x="6" y="3"/>
                    </a:lnTo>
                    <a:lnTo>
                      <a:pt x="8" y="2"/>
                    </a:lnTo>
                    <a:lnTo>
                      <a:pt x="6" y="2"/>
                    </a:lnTo>
                    <a:lnTo>
                      <a:pt x="5" y="0"/>
                    </a:lnTo>
                    <a:lnTo>
                      <a:pt x="3" y="2"/>
                    </a:lnTo>
                    <a:lnTo>
                      <a:pt x="5" y="2"/>
                    </a:lnTo>
                    <a:lnTo>
                      <a:pt x="5" y="3"/>
                    </a:lnTo>
                    <a:lnTo>
                      <a:pt x="1" y="3"/>
                    </a:lnTo>
                    <a:lnTo>
                      <a:pt x="0" y="3"/>
                    </a:lnTo>
                    <a:lnTo>
                      <a:pt x="0" y="5"/>
                    </a:lnTo>
                    <a:lnTo>
                      <a:pt x="5" y="5"/>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6" name="Freeform 824">
                <a:extLst>
                  <a:ext uri="{FF2B5EF4-FFF2-40B4-BE49-F238E27FC236}">
                    <a16:creationId xmlns:a16="http://schemas.microsoft.com/office/drawing/2014/main" id="{22B01193-7CB3-46EC-8517-3DE3E58EACD3}"/>
                  </a:ext>
                </a:extLst>
              </p:cNvPr>
              <p:cNvSpPr>
                <a:spLocks/>
              </p:cNvSpPr>
              <p:nvPr/>
            </p:nvSpPr>
            <p:spPr bwMode="auto">
              <a:xfrm>
                <a:off x="4599" y="1511"/>
                <a:ext cx="3" cy="2"/>
              </a:xfrm>
              <a:custGeom>
                <a:avLst/>
                <a:gdLst>
                  <a:gd name="T0" fmla="*/ 0 w 3"/>
                  <a:gd name="T1" fmla="*/ 0 h 2"/>
                  <a:gd name="T2" fmla="*/ 0 w 3"/>
                  <a:gd name="T3" fmla="*/ 2 h 2"/>
                  <a:gd name="T4" fmla="*/ 2 w 3"/>
                  <a:gd name="T5" fmla="*/ 2 h 2"/>
                  <a:gd name="T6" fmla="*/ 3 w 3"/>
                  <a:gd name="T7" fmla="*/ 0 h 2"/>
                  <a:gd name="T8" fmla="*/ 0 w 3"/>
                  <a:gd name="T9" fmla="*/ 0 h 2"/>
                </a:gdLst>
                <a:ahLst/>
                <a:cxnLst>
                  <a:cxn ang="0">
                    <a:pos x="T0" y="T1"/>
                  </a:cxn>
                  <a:cxn ang="0">
                    <a:pos x="T2" y="T3"/>
                  </a:cxn>
                  <a:cxn ang="0">
                    <a:pos x="T4" y="T5"/>
                  </a:cxn>
                  <a:cxn ang="0">
                    <a:pos x="T6" y="T7"/>
                  </a:cxn>
                  <a:cxn ang="0">
                    <a:pos x="T8" y="T9"/>
                  </a:cxn>
                </a:cxnLst>
                <a:rect l="0" t="0" r="r" b="b"/>
                <a:pathLst>
                  <a:path w="3" h="2">
                    <a:moveTo>
                      <a:pt x="0" y="0"/>
                    </a:moveTo>
                    <a:lnTo>
                      <a:pt x="0" y="2"/>
                    </a:lnTo>
                    <a:lnTo>
                      <a:pt x="2" y="2"/>
                    </a:lnTo>
                    <a:lnTo>
                      <a:pt x="3" y="0"/>
                    </a:lnTo>
                    <a:lnTo>
                      <a:pt x="0"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7" name="Freeform 825">
                <a:extLst>
                  <a:ext uri="{FF2B5EF4-FFF2-40B4-BE49-F238E27FC236}">
                    <a16:creationId xmlns:a16="http://schemas.microsoft.com/office/drawing/2014/main" id="{C205BF41-C127-4B01-B30E-88C15525F248}"/>
                  </a:ext>
                </a:extLst>
              </p:cNvPr>
              <p:cNvSpPr>
                <a:spLocks/>
              </p:cNvSpPr>
              <p:nvPr/>
            </p:nvSpPr>
            <p:spPr bwMode="auto">
              <a:xfrm>
                <a:off x="4644" y="1479"/>
                <a:ext cx="4" cy="5"/>
              </a:xfrm>
              <a:custGeom>
                <a:avLst/>
                <a:gdLst>
                  <a:gd name="T0" fmla="*/ 1 w 4"/>
                  <a:gd name="T1" fmla="*/ 2 h 5"/>
                  <a:gd name="T2" fmla="*/ 1 w 4"/>
                  <a:gd name="T3" fmla="*/ 5 h 5"/>
                  <a:gd name="T4" fmla="*/ 3 w 4"/>
                  <a:gd name="T5" fmla="*/ 5 h 5"/>
                  <a:gd name="T6" fmla="*/ 4 w 4"/>
                  <a:gd name="T7" fmla="*/ 5 h 5"/>
                  <a:gd name="T8" fmla="*/ 4 w 4"/>
                  <a:gd name="T9" fmla="*/ 4 h 5"/>
                  <a:gd name="T10" fmla="*/ 3 w 4"/>
                  <a:gd name="T11" fmla="*/ 4 h 5"/>
                  <a:gd name="T12" fmla="*/ 3 w 4"/>
                  <a:gd name="T13" fmla="*/ 2 h 5"/>
                  <a:gd name="T14" fmla="*/ 1 w 4"/>
                  <a:gd name="T15" fmla="*/ 0 h 5"/>
                  <a:gd name="T16" fmla="*/ 0 w 4"/>
                  <a:gd name="T17" fmla="*/ 0 h 5"/>
                  <a:gd name="T18" fmla="*/ 0 w 4"/>
                  <a:gd name="T19" fmla="*/ 4 h 5"/>
                  <a:gd name="T20" fmla="*/ 0 w 4"/>
                  <a:gd name="T21" fmla="*/ 5 h 5"/>
                  <a:gd name="T22" fmla="*/ 1 w 4"/>
                  <a:gd name="T23"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5">
                    <a:moveTo>
                      <a:pt x="1" y="2"/>
                    </a:moveTo>
                    <a:lnTo>
                      <a:pt x="1" y="5"/>
                    </a:lnTo>
                    <a:lnTo>
                      <a:pt x="3" y="5"/>
                    </a:lnTo>
                    <a:lnTo>
                      <a:pt x="4" y="5"/>
                    </a:lnTo>
                    <a:lnTo>
                      <a:pt x="4" y="4"/>
                    </a:lnTo>
                    <a:lnTo>
                      <a:pt x="3" y="4"/>
                    </a:lnTo>
                    <a:lnTo>
                      <a:pt x="3" y="2"/>
                    </a:lnTo>
                    <a:lnTo>
                      <a:pt x="1" y="0"/>
                    </a:lnTo>
                    <a:lnTo>
                      <a:pt x="0" y="0"/>
                    </a:lnTo>
                    <a:lnTo>
                      <a:pt x="0" y="4"/>
                    </a:lnTo>
                    <a:lnTo>
                      <a:pt x="0" y="5"/>
                    </a:lnTo>
                    <a:lnTo>
                      <a:pt x="1" y="2"/>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8" name="Freeform 826">
                <a:extLst>
                  <a:ext uri="{FF2B5EF4-FFF2-40B4-BE49-F238E27FC236}">
                    <a16:creationId xmlns:a16="http://schemas.microsoft.com/office/drawing/2014/main" id="{75F44087-EFB7-426A-9118-A85E8D527BAF}"/>
                  </a:ext>
                </a:extLst>
              </p:cNvPr>
              <p:cNvSpPr>
                <a:spLocks/>
              </p:cNvSpPr>
              <p:nvPr/>
            </p:nvSpPr>
            <p:spPr bwMode="auto">
              <a:xfrm>
                <a:off x="4612" y="1489"/>
                <a:ext cx="99" cy="171"/>
              </a:xfrm>
              <a:custGeom>
                <a:avLst/>
                <a:gdLst>
                  <a:gd name="T0" fmla="*/ 6 w 99"/>
                  <a:gd name="T1" fmla="*/ 27 h 171"/>
                  <a:gd name="T2" fmla="*/ 8 w 99"/>
                  <a:gd name="T3" fmla="*/ 30 h 171"/>
                  <a:gd name="T4" fmla="*/ 5 w 99"/>
                  <a:gd name="T5" fmla="*/ 35 h 171"/>
                  <a:gd name="T6" fmla="*/ 5 w 99"/>
                  <a:gd name="T7" fmla="*/ 38 h 171"/>
                  <a:gd name="T8" fmla="*/ 11 w 99"/>
                  <a:gd name="T9" fmla="*/ 38 h 171"/>
                  <a:gd name="T10" fmla="*/ 6 w 99"/>
                  <a:gd name="T11" fmla="*/ 51 h 171"/>
                  <a:gd name="T12" fmla="*/ 5 w 99"/>
                  <a:gd name="T13" fmla="*/ 64 h 171"/>
                  <a:gd name="T14" fmla="*/ 8 w 99"/>
                  <a:gd name="T15" fmla="*/ 51 h 171"/>
                  <a:gd name="T16" fmla="*/ 12 w 99"/>
                  <a:gd name="T17" fmla="*/ 53 h 171"/>
                  <a:gd name="T18" fmla="*/ 16 w 99"/>
                  <a:gd name="T19" fmla="*/ 53 h 171"/>
                  <a:gd name="T20" fmla="*/ 14 w 99"/>
                  <a:gd name="T21" fmla="*/ 73 h 171"/>
                  <a:gd name="T22" fmla="*/ 20 w 99"/>
                  <a:gd name="T23" fmla="*/ 75 h 171"/>
                  <a:gd name="T24" fmla="*/ 30 w 99"/>
                  <a:gd name="T25" fmla="*/ 72 h 171"/>
                  <a:gd name="T26" fmla="*/ 36 w 99"/>
                  <a:gd name="T27" fmla="*/ 88 h 171"/>
                  <a:gd name="T28" fmla="*/ 38 w 99"/>
                  <a:gd name="T29" fmla="*/ 102 h 171"/>
                  <a:gd name="T30" fmla="*/ 36 w 99"/>
                  <a:gd name="T31" fmla="*/ 105 h 171"/>
                  <a:gd name="T32" fmla="*/ 20 w 99"/>
                  <a:gd name="T33" fmla="*/ 112 h 171"/>
                  <a:gd name="T34" fmla="*/ 24 w 99"/>
                  <a:gd name="T35" fmla="*/ 115 h 171"/>
                  <a:gd name="T36" fmla="*/ 19 w 99"/>
                  <a:gd name="T37" fmla="*/ 129 h 171"/>
                  <a:gd name="T38" fmla="*/ 9 w 99"/>
                  <a:gd name="T39" fmla="*/ 136 h 171"/>
                  <a:gd name="T40" fmla="*/ 22 w 99"/>
                  <a:gd name="T41" fmla="*/ 137 h 171"/>
                  <a:gd name="T42" fmla="*/ 30 w 99"/>
                  <a:gd name="T43" fmla="*/ 140 h 171"/>
                  <a:gd name="T44" fmla="*/ 46 w 99"/>
                  <a:gd name="T45" fmla="*/ 136 h 171"/>
                  <a:gd name="T46" fmla="*/ 27 w 99"/>
                  <a:gd name="T47" fmla="*/ 147 h 171"/>
                  <a:gd name="T48" fmla="*/ 16 w 99"/>
                  <a:gd name="T49" fmla="*/ 160 h 171"/>
                  <a:gd name="T50" fmla="*/ 3 w 99"/>
                  <a:gd name="T51" fmla="*/ 168 h 171"/>
                  <a:gd name="T52" fmla="*/ 11 w 99"/>
                  <a:gd name="T53" fmla="*/ 169 h 171"/>
                  <a:gd name="T54" fmla="*/ 22 w 99"/>
                  <a:gd name="T55" fmla="*/ 163 h 171"/>
                  <a:gd name="T56" fmla="*/ 30 w 99"/>
                  <a:gd name="T57" fmla="*/ 164 h 171"/>
                  <a:gd name="T58" fmla="*/ 41 w 99"/>
                  <a:gd name="T59" fmla="*/ 156 h 171"/>
                  <a:gd name="T60" fmla="*/ 55 w 99"/>
                  <a:gd name="T61" fmla="*/ 155 h 171"/>
                  <a:gd name="T62" fmla="*/ 68 w 99"/>
                  <a:gd name="T63" fmla="*/ 155 h 171"/>
                  <a:gd name="T64" fmla="*/ 86 w 99"/>
                  <a:gd name="T65" fmla="*/ 152 h 171"/>
                  <a:gd name="T66" fmla="*/ 95 w 99"/>
                  <a:gd name="T67" fmla="*/ 144 h 171"/>
                  <a:gd name="T68" fmla="*/ 84 w 99"/>
                  <a:gd name="T69" fmla="*/ 142 h 171"/>
                  <a:gd name="T70" fmla="*/ 87 w 99"/>
                  <a:gd name="T71" fmla="*/ 139 h 171"/>
                  <a:gd name="T72" fmla="*/ 92 w 99"/>
                  <a:gd name="T73" fmla="*/ 132 h 171"/>
                  <a:gd name="T74" fmla="*/ 94 w 99"/>
                  <a:gd name="T75" fmla="*/ 129 h 171"/>
                  <a:gd name="T76" fmla="*/ 92 w 99"/>
                  <a:gd name="T77" fmla="*/ 110 h 171"/>
                  <a:gd name="T78" fmla="*/ 79 w 99"/>
                  <a:gd name="T79" fmla="*/ 108 h 171"/>
                  <a:gd name="T80" fmla="*/ 68 w 99"/>
                  <a:gd name="T81" fmla="*/ 97 h 171"/>
                  <a:gd name="T82" fmla="*/ 73 w 99"/>
                  <a:gd name="T83" fmla="*/ 97 h 171"/>
                  <a:gd name="T84" fmla="*/ 71 w 99"/>
                  <a:gd name="T85" fmla="*/ 88 h 171"/>
                  <a:gd name="T86" fmla="*/ 57 w 99"/>
                  <a:gd name="T87" fmla="*/ 77 h 171"/>
                  <a:gd name="T88" fmla="*/ 44 w 99"/>
                  <a:gd name="T89" fmla="*/ 54 h 171"/>
                  <a:gd name="T90" fmla="*/ 28 w 99"/>
                  <a:gd name="T91" fmla="*/ 53 h 171"/>
                  <a:gd name="T92" fmla="*/ 41 w 99"/>
                  <a:gd name="T93" fmla="*/ 46 h 171"/>
                  <a:gd name="T94" fmla="*/ 40 w 99"/>
                  <a:gd name="T95" fmla="*/ 43 h 171"/>
                  <a:gd name="T96" fmla="*/ 48 w 99"/>
                  <a:gd name="T97" fmla="*/ 30 h 171"/>
                  <a:gd name="T98" fmla="*/ 40 w 99"/>
                  <a:gd name="T99" fmla="*/ 19 h 171"/>
                  <a:gd name="T100" fmla="*/ 28 w 99"/>
                  <a:gd name="T101" fmla="*/ 21 h 171"/>
                  <a:gd name="T102" fmla="*/ 25 w 99"/>
                  <a:gd name="T103" fmla="*/ 18 h 171"/>
                  <a:gd name="T104" fmla="*/ 35 w 99"/>
                  <a:gd name="T105" fmla="*/ 5 h 171"/>
                  <a:gd name="T106" fmla="*/ 27 w 99"/>
                  <a:gd name="T107" fmla="*/ 2 h 171"/>
                  <a:gd name="T108" fmla="*/ 17 w 99"/>
                  <a:gd name="T109" fmla="*/ 5 h 171"/>
                  <a:gd name="T110" fmla="*/ 12 w 99"/>
                  <a:gd name="T111" fmla="*/ 8 h 171"/>
                  <a:gd name="T112" fmla="*/ 11 w 99"/>
                  <a:gd name="T113" fmla="*/ 14 h 171"/>
                  <a:gd name="T114" fmla="*/ 5 w 99"/>
                  <a:gd name="T115" fmla="*/ 18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9" h="171">
                    <a:moveTo>
                      <a:pt x="5" y="22"/>
                    </a:moveTo>
                    <a:lnTo>
                      <a:pt x="5" y="24"/>
                    </a:lnTo>
                    <a:lnTo>
                      <a:pt x="5" y="26"/>
                    </a:lnTo>
                    <a:lnTo>
                      <a:pt x="8" y="26"/>
                    </a:lnTo>
                    <a:lnTo>
                      <a:pt x="6" y="26"/>
                    </a:lnTo>
                    <a:lnTo>
                      <a:pt x="6" y="27"/>
                    </a:lnTo>
                    <a:lnTo>
                      <a:pt x="6" y="27"/>
                    </a:lnTo>
                    <a:lnTo>
                      <a:pt x="9" y="27"/>
                    </a:lnTo>
                    <a:lnTo>
                      <a:pt x="8" y="27"/>
                    </a:lnTo>
                    <a:lnTo>
                      <a:pt x="9" y="29"/>
                    </a:lnTo>
                    <a:lnTo>
                      <a:pt x="8" y="27"/>
                    </a:lnTo>
                    <a:lnTo>
                      <a:pt x="8" y="29"/>
                    </a:lnTo>
                    <a:lnTo>
                      <a:pt x="6" y="30"/>
                    </a:lnTo>
                    <a:lnTo>
                      <a:pt x="8" y="30"/>
                    </a:lnTo>
                    <a:lnTo>
                      <a:pt x="6" y="30"/>
                    </a:lnTo>
                    <a:lnTo>
                      <a:pt x="5" y="32"/>
                    </a:lnTo>
                    <a:lnTo>
                      <a:pt x="6" y="32"/>
                    </a:lnTo>
                    <a:lnTo>
                      <a:pt x="8" y="34"/>
                    </a:lnTo>
                    <a:lnTo>
                      <a:pt x="5" y="32"/>
                    </a:lnTo>
                    <a:lnTo>
                      <a:pt x="5" y="34"/>
                    </a:lnTo>
                    <a:lnTo>
                      <a:pt x="5" y="35"/>
                    </a:lnTo>
                    <a:lnTo>
                      <a:pt x="5" y="37"/>
                    </a:lnTo>
                    <a:lnTo>
                      <a:pt x="3" y="37"/>
                    </a:lnTo>
                    <a:lnTo>
                      <a:pt x="1" y="37"/>
                    </a:lnTo>
                    <a:lnTo>
                      <a:pt x="0" y="38"/>
                    </a:lnTo>
                    <a:lnTo>
                      <a:pt x="1" y="38"/>
                    </a:lnTo>
                    <a:lnTo>
                      <a:pt x="3" y="38"/>
                    </a:lnTo>
                    <a:lnTo>
                      <a:pt x="5" y="38"/>
                    </a:lnTo>
                    <a:lnTo>
                      <a:pt x="5" y="40"/>
                    </a:lnTo>
                    <a:lnTo>
                      <a:pt x="3" y="40"/>
                    </a:lnTo>
                    <a:lnTo>
                      <a:pt x="5" y="42"/>
                    </a:lnTo>
                    <a:lnTo>
                      <a:pt x="5" y="42"/>
                    </a:lnTo>
                    <a:lnTo>
                      <a:pt x="6" y="43"/>
                    </a:lnTo>
                    <a:lnTo>
                      <a:pt x="12" y="37"/>
                    </a:lnTo>
                    <a:lnTo>
                      <a:pt x="11" y="38"/>
                    </a:lnTo>
                    <a:lnTo>
                      <a:pt x="12" y="38"/>
                    </a:lnTo>
                    <a:lnTo>
                      <a:pt x="11" y="40"/>
                    </a:lnTo>
                    <a:lnTo>
                      <a:pt x="9" y="43"/>
                    </a:lnTo>
                    <a:lnTo>
                      <a:pt x="9" y="43"/>
                    </a:lnTo>
                    <a:lnTo>
                      <a:pt x="8" y="46"/>
                    </a:lnTo>
                    <a:lnTo>
                      <a:pt x="8" y="48"/>
                    </a:lnTo>
                    <a:lnTo>
                      <a:pt x="6" y="51"/>
                    </a:lnTo>
                    <a:lnTo>
                      <a:pt x="6" y="54"/>
                    </a:lnTo>
                    <a:lnTo>
                      <a:pt x="6" y="56"/>
                    </a:lnTo>
                    <a:lnTo>
                      <a:pt x="6" y="57"/>
                    </a:lnTo>
                    <a:lnTo>
                      <a:pt x="8" y="56"/>
                    </a:lnTo>
                    <a:lnTo>
                      <a:pt x="6" y="59"/>
                    </a:lnTo>
                    <a:lnTo>
                      <a:pt x="6" y="64"/>
                    </a:lnTo>
                    <a:lnTo>
                      <a:pt x="5" y="64"/>
                    </a:lnTo>
                    <a:lnTo>
                      <a:pt x="5" y="65"/>
                    </a:lnTo>
                    <a:lnTo>
                      <a:pt x="8" y="65"/>
                    </a:lnTo>
                    <a:lnTo>
                      <a:pt x="6" y="64"/>
                    </a:lnTo>
                    <a:lnTo>
                      <a:pt x="8" y="61"/>
                    </a:lnTo>
                    <a:lnTo>
                      <a:pt x="8" y="59"/>
                    </a:lnTo>
                    <a:lnTo>
                      <a:pt x="9" y="57"/>
                    </a:lnTo>
                    <a:lnTo>
                      <a:pt x="8" y="51"/>
                    </a:lnTo>
                    <a:lnTo>
                      <a:pt x="9" y="51"/>
                    </a:lnTo>
                    <a:lnTo>
                      <a:pt x="12" y="48"/>
                    </a:lnTo>
                    <a:lnTo>
                      <a:pt x="11" y="51"/>
                    </a:lnTo>
                    <a:lnTo>
                      <a:pt x="9" y="54"/>
                    </a:lnTo>
                    <a:lnTo>
                      <a:pt x="11" y="56"/>
                    </a:lnTo>
                    <a:lnTo>
                      <a:pt x="11" y="53"/>
                    </a:lnTo>
                    <a:lnTo>
                      <a:pt x="12" y="53"/>
                    </a:lnTo>
                    <a:lnTo>
                      <a:pt x="14" y="54"/>
                    </a:lnTo>
                    <a:lnTo>
                      <a:pt x="16" y="51"/>
                    </a:lnTo>
                    <a:lnTo>
                      <a:pt x="14" y="49"/>
                    </a:lnTo>
                    <a:lnTo>
                      <a:pt x="16" y="48"/>
                    </a:lnTo>
                    <a:lnTo>
                      <a:pt x="16" y="51"/>
                    </a:lnTo>
                    <a:lnTo>
                      <a:pt x="19" y="54"/>
                    </a:lnTo>
                    <a:lnTo>
                      <a:pt x="16" y="53"/>
                    </a:lnTo>
                    <a:lnTo>
                      <a:pt x="16" y="57"/>
                    </a:lnTo>
                    <a:lnTo>
                      <a:pt x="16" y="59"/>
                    </a:lnTo>
                    <a:lnTo>
                      <a:pt x="17" y="61"/>
                    </a:lnTo>
                    <a:lnTo>
                      <a:pt x="19" y="62"/>
                    </a:lnTo>
                    <a:lnTo>
                      <a:pt x="16" y="65"/>
                    </a:lnTo>
                    <a:lnTo>
                      <a:pt x="14" y="70"/>
                    </a:lnTo>
                    <a:lnTo>
                      <a:pt x="14" y="73"/>
                    </a:lnTo>
                    <a:lnTo>
                      <a:pt x="12" y="72"/>
                    </a:lnTo>
                    <a:lnTo>
                      <a:pt x="12" y="75"/>
                    </a:lnTo>
                    <a:lnTo>
                      <a:pt x="16" y="78"/>
                    </a:lnTo>
                    <a:lnTo>
                      <a:pt x="14" y="75"/>
                    </a:lnTo>
                    <a:lnTo>
                      <a:pt x="16" y="75"/>
                    </a:lnTo>
                    <a:lnTo>
                      <a:pt x="20" y="78"/>
                    </a:lnTo>
                    <a:lnTo>
                      <a:pt x="20" y="75"/>
                    </a:lnTo>
                    <a:lnTo>
                      <a:pt x="19" y="73"/>
                    </a:lnTo>
                    <a:lnTo>
                      <a:pt x="20" y="73"/>
                    </a:lnTo>
                    <a:lnTo>
                      <a:pt x="24" y="77"/>
                    </a:lnTo>
                    <a:lnTo>
                      <a:pt x="27" y="75"/>
                    </a:lnTo>
                    <a:lnTo>
                      <a:pt x="27" y="75"/>
                    </a:lnTo>
                    <a:lnTo>
                      <a:pt x="30" y="75"/>
                    </a:lnTo>
                    <a:lnTo>
                      <a:pt x="30" y="72"/>
                    </a:lnTo>
                    <a:lnTo>
                      <a:pt x="36" y="72"/>
                    </a:lnTo>
                    <a:lnTo>
                      <a:pt x="33" y="73"/>
                    </a:lnTo>
                    <a:lnTo>
                      <a:pt x="30" y="81"/>
                    </a:lnTo>
                    <a:lnTo>
                      <a:pt x="33" y="88"/>
                    </a:lnTo>
                    <a:lnTo>
                      <a:pt x="35" y="86"/>
                    </a:lnTo>
                    <a:lnTo>
                      <a:pt x="35" y="89"/>
                    </a:lnTo>
                    <a:lnTo>
                      <a:pt x="36" y="88"/>
                    </a:lnTo>
                    <a:lnTo>
                      <a:pt x="40" y="88"/>
                    </a:lnTo>
                    <a:lnTo>
                      <a:pt x="40" y="91"/>
                    </a:lnTo>
                    <a:lnTo>
                      <a:pt x="40" y="91"/>
                    </a:lnTo>
                    <a:lnTo>
                      <a:pt x="36" y="94"/>
                    </a:lnTo>
                    <a:lnTo>
                      <a:pt x="38" y="97"/>
                    </a:lnTo>
                    <a:lnTo>
                      <a:pt x="36" y="101"/>
                    </a:lnTo>
                    <a:lnTo>
                      <a:pt x="38" y="102"/>
                    </a:lnTo>
                    <a:lnTo>
                      <a:pt x="40" y="104"/>
                    </a:lnTo>
                    <a:lnTo>
                      <a:pt x="41" y="105"/>
                    </a:lnTo>
                    <a:lnTo>
                      <a:pt x="41" y="105"/>
                    </a:lnTo>
                    <a:lnTo>
                      <a:pt x="40" y="105"/>
                    </a:lnTo>
                    <a:lnTo>
                      <a:pt x="38" y="104"/>
                    </a:lnTo>
                    <a:lnTo>
                      <a:pt x="36" y="104"/>
                    </a:lnTo>
                    <a:lnTo>
                      <a:pt x="36" y="105"/>
                    </a:lnTo>
                    <a:lnTo>
                      <a:pt x="38" y="107"/>
                    </a:lnTo>
                    <a:lnTo>
                      <a:pt x="36" y="107"/>
                    </a:lnTo>
                    <a:lnTo>
                      <a:pt x="35" y="105"/>
                    </a:lnTo>
                    <a:lnTo>
                      <a:pt x="30" y="107"/>
                    </a:lnTo>
                    <a:lnTo>
                      <a:pt x="28" y="105"/>
                    </a:lnTo>
                    <a:lnTo>
                      <a:pt x="24" y="108"/>
                    </a:lnTo>
                    <a:lnTo>
                      <a:pt x="20" y="112"/>
                    </a:lnTo>
                    <a:lnTo>
                      <a:pt x="17" y="113"/>
                    </a:lnTo>
                    <a:lnTo>
                      <a:pt x="16" y="115"/>
                    </a:lnTo>
                    <a:lnTo>
                      <a:pt x="19" y="115"/>
                    </a:lnTo>
                    <a:lnTo>
                      <a:pt x="19" y="115"/>
                    </a:lnTo>
                    <a:lnTo>
                      <a:pt x="19" y="115"/>
                    </a:lnTo>
                    <a:lnTo>
                      <a:pt x="24" y="113"/>
                    </a:lnTo>
                    <a:lnTo>
                      <a:pt x="24" y="115"/>
                    </a:lnTo>
                    <a:lnTo>
                      <a:pt x="25" y="118"/>
                    </a:lnTo>
                    <a:lnTo>
                      <a:pt x="24" y="118"/>
                    </a:lnTo>
                    <a:lnTo>
                      <a:pt x="25" y="121"/>
                    </a:lnTo>
                    <a:lnTo>
                      <a:pt x="25" y="121"/>
                    </a:lnTo>
                    <a:lnTo>
                      <a:pt x="24" y="126"/>
                    </a:lnTo>
                    <a:lnTo>
                      <a:pt x="20" y="128"/>
                    </a:lnTo>
                    <a:lnTo>
                      <a:pt x="19" y="129"/>
                    </a:lnTo>
                    <a:lnTo>
                      <a:pt x="17" y="129"/>
                    </a:lnTo>
                    <a:lnTo>
                      <a:pt x="14" y="131"/>
                    </a:lnTo>
                    <a:lnTo>
                      <a:pt x="12" y="131"/>
                    </a:lnTo>
                    <a:lnTo>
                      <a:pt x="9" y="132"/>
                    </a:lnTo>
                    <a:lnTo>
                      <a:pt x="11" y="134"/>
                    </a:lnTo>
                    <a:lnTo>
                      <a:pt x="12" y="136"/>
                    </a:lnTo>
                    <a:lnTo>
                      <a:pt x="9" y="136"/>
                    </a:lnTo>
                    <a:lnTo>
                      <a:pt x="14" y="137"/>
                    </a:lnTo>
                    <a:lnTo>
                      <a:pt x="12" y="137"/>
                    </a:lnTo>
                    <a:lnTo>
                      <a:pt x="14" y="139"/>
                    </a:lnTo>
                    <a:lnTo>
                      <a:pt x="16" y="137"/>
                    </a:lnTo>
                    <a:lnTo>
                      <a:pt x="17" y="137"/>
                    </a:lnTo>
                    <a:lnTo>
                      <a:pt x="22" y="136"/>
                    </a:lnTo>
                    <a:lnTo>
                      <a:pt x="22" y="137"/>
                    </a:lnTo>
                    <a:lnTo>
                      <a:pt x="25" y="137"/>
                    </a:lnTo>
                    <a:lnTo>
                      <a:pt x="22" y="139"/>
                    </a:lnTo>
                    <a:lnTo>
                      <a:pt x="22" y="140"/>
                    </a:lnTo>
                    <a:lnTo>
                      <a:pt x="27" y="140"/>
                    </a:lnTo>
                    <a:lnTo>
                      <a:pt x="27" y="139"/>
                    </a:lnTo>
                    <a:lnTo>
                      <a:pt x="28" y="139"/>
                    </a:lnTo>
                    <a:lnTo>
                      <a:pt x="30" y="140"/>
                    </a:lnTo>
                    <a:lnTo>
                      <a:pt x="32" y="144"/>
                    </a:lnTo>
                    <a:lnTo>
                      <a:pt x="36" y="144"/>
                    </a:lnTo>
                    <a:lnTo>
                      <a:pt x="38" y="140"/>
                    </a:lnTo>
                    <a:lnTo>
                      <a:pt x="40" y="140"/>
                    </a:lnTo>
                    <a:lnTo>
                      <a:pt x="43" y="139"/>
                    </a:lnTo>
                    <a:lnTo>
                      <a:pt x="44" y="137"/>
                    </a:lnTo>
                    <a:lnTo>
                      <a:pt x="46" y="136"/>
                    </a:lnTo>
                    <a:lnTo>
                      <a:pt x="43" y="140"/>
                    </a:lnTo>
                    <a:lnTo>
                      <a:pt x="40" y="144"/>
                    </a:lnTo>
                    <a:lnTo>
                      <a:pt x="40" y="147"/>
                    </a:lnTo>
                    <a:lnTo>
                      <a:pt x="36" y="147"/>
                    </a:lnTo>
                    <a:lnTo>
                      <a:pt x="35" y="148"/>
                    </a:lnTo>
                    <a:lnTo>
                      <a:pt x="33" y="147"/>
                    </a:lnTo>
                    <a:lnTo>
                      <a:pt x="27" y="147"/>
                    </a:lnTo>
                    <a:lnTo>
                      <a:pt x="24" y="147"/>
                    </a:lnTo>
                    <a:lnTo>
                      <a:pt x="24" y="150"/>
                    </a:lnTo>
                    <a:lnTo>
                      <a:pt x="22" y="152"/>
                    </a:lnTo>
                    <a:lnTo>
                      <a:pt x="19" y="152"/>
                    </a:lnTo>
                    <a:lnTo>
                      <a:pt x="19" y="156"/>
                    </a:lnTo>
                    <a:lnTo>
                      <a:pt x="16" y="158"/>
                    </a:lnTo>
                    <a:lnTo>
                      <a:pt x="16" y="160"/>
                    </a:lnTo>
                    <a:lnTo>
                      <a:pt x="12" y="160"/>
                    </a:lnTo>
                    <a:lnTo>
                      <a:pt x="12" y="163"/>
                    </a:lnTo>
                    <a:lnTo>
                      <a:pt x="11" y="163"/>
                    </a:lnTo>
                    <a:lnTo>
                      <a:pt x="11" y="164"/>
                    </a:lnTo>
                    <a:lnTo>
                      <a:pt x="8" y="166"/>
                    </a:lnTo>
                    <a:lnTo>
                      <a:pt x="6" y="166"/>
                    </a:lnTo>
                    <a:lnTo>
                      <a:pt x="3" y="168"/>
                    </a:lnTo>
                    <a:lnTo>
                      <a:pt x="3" y="169"/>
                    </a:lnTo>
                    <a:lnTo>
                      <a:pt x="6" y="169"/>
                    </a:lnTo>
                    <a:lnTo>
                      <a:pt x="6" y="168"/>
                    </a:lnTo>
                    <a:lnTo>
                      <a:pt x="9" y="169"/>
                    </a:lnTo>
                    <a:lnTo>
                      <a:pt x="11" y="171"/>
                    </a:lnTo>
                    <a:lnTo>
                      <a:pt x="11" y="169"/>
                    </a:lnTo>
                    <a:lnTo>
                      <a:pt x="11" y="169"/>
                    </a:lnTo>
                    <a:lnTo>
                      <a:pt x="12" y="166"/>
                    </a:lnTo>
                    <a:lnTo>
                      <a:pt x="12" y="168"/>
                    </a:lnTo>
                    <a:lnTo>
                      <a:pt x="14" y="166"/>
                    </a:lnTo>
                    <a:lnTo>
                      <a:pt x="16" y="166"/>
                    </a:lnTo>
                    <a:lnTo>
                      <a:pt x="17" y="164"/>
                    </a:lnTo>
                    <a:lnTo>
                      <a:pt x="19" y="164"/>
                    </a:lnTo>
                    <a:lnTo>
                      <a:pt x="22" y="163"/>
                    </a:lnTo>
                    <a:lnTo>
                      <a:pt x="24" y="164"/>
                    </a:lnTo>
                    <a:lnTo>
                      <a:pt x="24" y="163"/>
                    </a:lnTo>
                    <a:lnTo>
                      <a:pt x="25" y="164"/>
                    </a:lnTo>
                    <a:lnTo>
                      <a:pt x="27" y="164"/>
                    </a:lnTo>
                    <a:lnTo>
                      <a:pt x="28" y="166"/>
                    </a:lnTo>
                    <a:lnTo>
                      <a:pt x="32" y="166"/>
                    </a:lnTo>
                    <a:lnTo>
                      <a:pt x="30" y="164"/>
                    </a:lnTo>
                    <a:lnTo>
                      <a:pt x="32" y="164"/>
                    </a:lnTo>
                    <a:lnTo>
                      <a:pt x="33" y="163"/>
                    </a:lnTo>
                    <a:lnTo>
                      <a:pt x="32" y="160"/>
                    </a:lnTo>
                    <a:lnTo>
                      <a:pt x="33" y="158"/>
                    </a:lnTo>
                    <a:lnTo>
                      <a:pt x="35" y="158"/>
                    </a:lnTo>
                    <a:lnTo>
                      <a:pt x="35" y="158"/>
                    </a:lnTo>
                    <a:lnTo>
                      <a:pt x="41" y="156"/>
                    </a:lnTo>
                    <a:lnTo>
                      <a:pt x="43" y="156"/>
                    </a:lnTo>
                    <a:lnTo>
                      <a:pt x="46" y="158"/>
                    </a:lnTo>
                    <a:lnTo>
                      <a:pt x="48" y="158"/>
                    </a:lnTo>
                    <a:lnTo>
                      <a:pt x="51" y="158"/>
                    </a:lnTo>
                    <a:lnTo>
                      <a:pt x="52" y="160"/>
                    </a:lnTo>
                    <a:lnTo>
                      <a:pt x="54" y="156"/>
                    </a:lnTo>
                    <a:lnTo>
                      <a:pt x="55" y="155"/>
                    </a:lnTo>
                    <a:lnTo>
                      <a:pt x="59" y="156"/>
                    </a:lnTo>
                    <a:lnTo>
                      <a:pt x="62" y="153"/>
                    </a:lnTo>
                    <a:lnTo>
                      <a:pt x="63" y="155"/>
                    </a:lnTo>
                    <a:lnTo>
                      <a:pt x="65" y="155"/>
                    </a:lnTo>
                    <a:lnTo>
                      <a:pt x="65" y="153"/>
                    </a:lnTo>
                    <a:lnTo>
                      <a:pt x="67" y="155"/>
                    </a:lnTo>
                    <a:lnTo>
                      <a:pt x="68" y="155"/>
                    </a:lnTo>
                    <a:lnTo>
                      <a:pt x="70" y="153"/>
                    </a:lnTo>
                    <a:lnTo>
                      <a:pt x="75" y="153"/>
                    </a:lnTo>
                    <a:lnTo>
                      <a:pt x="78" y="153"/>
                    </a:lnTo>
                    <a:lnTo>
                      <a:pt x="79" y="155"/>
                    </a:lnTo>
                    <a:lnTo>
                      <a:pt x="81" y="155"/>
                    </a:lnTo>
                    <a:lnTo>
                      <a:pt x="84" y="153"/>
                    </a:lnTo>
                    <a:lnTo>
                      <a:pt x="86" y="152"/>
                    </a:lnTo>
                    <a:lnTo>
                      <a:pt x="87" y="150"/>
                    </a:lnTo>
                    <a:lnTo>
                      <a:pt x="89" y="150"/>
                    </a:lnTo>
                    <a:lnTo>
                      <a:pt x="91" y="150"/>
                    </a:lnTo>
                    <a:lnTo>
                      <a:pt x="91" y="148"/>
                    </a:lnTo>
                    <a:lnTo>
                      <a:pt x="94" y="147"/>
                    </a:lnTo>
                    <a:lnTo>
                      <a:pt x="95" y="147"/>
                    </a:lnTo>
                    <a:lnTo>
                      <a:pt x="95" y="144"/>
                    </a:lnTo>
                    <a:lnTo>
                      <a:pt x="95" y="142"/>
                    </a:lnTo>
                    <a:lnTo>
                      <a:pt x="95" y="140"/>
                    </a:lnTo>
                    <a:lnTo>
                      <a:pt x="92" y="140"/>
                    </a:lnTo>
                    <a:lnTo>
                      <a:pt x="89" y="142"/>
                    </a:lnTo>
                    <a:lnTo>
                      <a:pt x="87" y="142"/>
                    </a:lnTo>
                    <a:lnTo>
                      <a:pt x="86" y="142"/>
                    </a:lnTo>
                    <a:lnTo>
                      <a:pt x="84" y="142"/>
                    </a:lnTo>
                    <a:lnTo>
                      <a:pt x="86" y="140"/>
                    </a:lnTo>
                    <a:lnTo>
                      <a:pt x="86" y="140"/>
                    </a:lnTo>
                    <a:lnTo>
                      <a:pt x="87" y="140"/>
                    </a:lnTo>
                    <a:lnTo>
                      <a:pt x="84" y="139"/>
                    </a:lnTo>
                    <a:lnTo>
                      <a:pt x="83" y="140"/>
                    </a:lnTo>
                    <a:lnTo>
                      <a:pt x="86" y="139"/>
                    </a:lnTo>
                    <a:lnTo>
                      <a:pt x="87" y="139"/>
                    </a:lnTo>
                    <a:lnTo>
                      <a:pt x="89" y="137"/>
                    </a:lnTo>
                    <a:lnTo>
                      <a:pt x="89" y="136"/>
                    </a:lnTo>
                    <a:lnTo>
                      <a:pt x="86" y="136"/>
                    </a:lnTo>
                    <a:lnTo>
                      <a:pt x="87" y="134"/>
                    </a:lnTo>
                    <a:lnTo>
                      <a:pt x="89" y="132"/>
                    </a:lnTo>
                    <a:lnTo>
                      <a:pt x="91" y="134"/>
                    </a:lnTo>
                    <a:lnTo>
                      <a:pt x="92" y="132"/>
                    </a:lnTo>
                    <a:lnTo>
                      <a:pt x="94" y="131"/>
                    </a:lnTo>
                    <a:lnTo>
                      <a:pt x="92" y="131"/>
                    </a:lnTo>
                    <a:lnTo>
                      <a:pt x="92" y="131"/>
                    </a:lnTo>
                    <a:lnTo>
                      <a:pt x="91" y="129"/>
                    </a:lnTo>
                    <a:lnTo>
                      <a:pt x="92" y="128"/>
                    </a:lnTo>
                    <a:lnTo>
                      <a:pt x="92" y="129"/>
                    </a:lnTo>
                    <a:lnTo>
                      <a:pt x="94" y="129"/>
                    </a:lnTo>
                    <a:lnTo>
                      <a:pt x="95" y="128"/>
                    </a:lnTo>
                    <a:lnTo>
                      <a:pt x="97" y="128"/>
                    </a:lnTo>
                    <a:lnTo>
                      <a:pt x="97" y="123"/>
                    </a:lnTo>
                    <a:lnTo>
                      <a:pt x="99" y="120"/>
                    </a:lnTo>
                    <a:lnTo>
                      <a:pt x="97" y="118"/>
                    </a:lnTo>
                    <a:lnTo>
                      <a:pt x="97" y="115"/>
                    </a:lnTo>
                    <a:lnTo>
                      <a:pt x="92" y="110"/>
                    </a:lnTo>
                    <a:lnTo>
                      <a:pt x="86" y="110"/>
                    </a:lnTo>
                    <a:lnTo>
                      <a:pt x="81" y="110"/>
                    </a:lnTo>
                    <a:lnTo>
                      <a:pt x="81" y="113"/>
                    </a:lnTo>
                    <a:lnTo>
                      <a:pt x="79" y="115"/>
                    </a:lnTo>
                    <a:lnTo>
                      <a:pt x="78" y="113"/>
                    </a:lnTo>
                    <a:lnTo>
                      <a:pt x="75" y="112"/>
                    </a:lnTo>
                    <a:lnTo>
                      <a:pt x="79" y="108"/>
                    </a:lnTo>
                    <a:lnTo>
                      <a:pt x="79" y="105"/>
                    </a:lnTo>
                    <a:lnTo>
                      <a:pt x="76" y="101"/>
                    </a:lnTo>
                    <a:lnTo>
                      <a:pt x="75" y="101"/>
                    </a:lnTo>
                    <a:lnTo>
                      <a:pt x="71" y="99"/>
                    </a:lnTo>
                    <a:lnTo>
                      <a:pt x="71" y="97"/>
                    </a:lnTo>
                    <a:lnTo>
                      <a:pt x="70" y="97"/>
                    </a:lnTo>
                    <a:lnTo>
                      <a:pt x="68" y="97"/>
                    </a:lnTo>
                    <a:lnTo>
                      <a:pt x="67" y="97"/>
                    </a:lnTo>
                    <a:lnTo>
                      <a:pt x="65" y="97"/>
                    </a:lnTo>
                    <a:lnTo>
                      <a:pt x="68" y="96"/>
                    </a:lnTo>
                    <a:lnTo>
                      <a:pt x="68" y="96"/>
                    </a:lnTo>
                    <a:lnTo>
                      <a:pt x="71" y="96"/>
                    </a:lnTo>
                    <a:lnTo>
                      <a:pt x="71" y="96"/>
                    </a:lnTo>
                    <a:lnTo>
                      <a:pt x="73" y="97"/>
                    </a:lnTo>
                    <a:lnTo>
                      <a:pt x="75" y="97"/>
                    </a:lnTo>
                    <a:lnTo>
                      <a:pt x="76" y="97"/>
                    </a:lnTo>
                    <a:lnTo>
                      <a:pt x="73" y="93"/>
                    </a:lnTo>
                    <a:lnTo>
                      <a:pt x="70" y="91"/>
                    </a:lnTo>
                    <a:lnTo>
                      <a:pt x="71" y="89"/>
                    </a:lnTo>
                    <a:lnTo>
                      <a:pt x="73" y="89"/>
                    </a:lnTo>
                    <a:lnTo>
                      <a:pt x="71" y="88"/>
                    </a:lnTo>
                    <a:lnTo>
                      <a:pt x="70" y="86"/>
                    </a:lnTo>
                    <a:lnTo>
                      <a:pt x="70" y="86"/>
                    </a:lnTo>
                    <a:lnTo>
                      <a:pt x="67" y="81"/>
                    </a:lnTo>
                    <a:lnTo>
                      <a:pt x="63" y="80"/>
                    </a:lnTo>
                    <a:lnTo>
                      <a:pt x="59" y="80"/>
                    </a:lnTo>
                    <a:lnTo>
                      <a:pt x="59" y="77"/>
                    </a:lnTo>
                    <a:lnTo>
                      <a:pt x="57" y="77"/>
                    </a:lnTo>
                    <a:lnTo>
                      <a:pt x="55" y="72"/>
                    </a:lnTo>
                    <a:lnTo>
                      <a:pt x="54" y="69"/>
                    </a:lnTo>
                    <a:lnTo>
                      <a:pt x="54" y="62"/>
                    </a:lnTo>
                    <a:lnTo>
                      <a:pt x="52" y="61"/>
                    </a:lnTo>
                    <a:lnTo>
                      <a:pt x="51" y="61"/>
                    </a:lnTo>
                    <a:lnTo>
                      <a:pt x="46" y="54"/>
                    </a:lnTo>
                    <a:lnTo>
                      <a:pt x="44" y="54"/>
                    </a:lnTo>
                    <a:lnTo>
                      <a:pt x="43" y="53"/>
                    </a:lnTo>
                    <a:lnTo>
                      <a:pt x="40" y="51"/>
                    </a:lnTo>
                    <a:lnTo>
                      <a:pt x="38" y="53"/>
                    </a:lnTo>
                    <a:lnTo>
                      <a:pt x="36" y="54"/>
                    </a:lnTo>
                    <a:lnTo>
                      <a:pt x="33" y="53"/>
                    </a:lnTo>
                    <a:lnTo>
                      <a:pt x="32" y="53"/>
                    </a:lnTo>
                    <a:lnTo>
                      <a:pt x="28" y="53"/>
                    </a:lnTo>
                    <a:lnTo>
                      <a:pt x="28" y="51"/>
                    </a:lnTo>
                    <a:lnTo>
                      <a:pt x="30" y="51"/>
                    </a:lnTo>
                    <a:lnTo>
                      <a:pt x="33" y="51"/>
                    </a:lnTo>
                    <a:lnTo>
                      <a:pt x="35" y="51"/>
                    </a:lnTo>
                    <a:lnTo>
                      <a:pt x="36" y="48"/>
                    </a:lnTo>
                    <a:lnTo>
                      <a:pt x="38" y="49"/>
                    </a:lnTo>
                    <a:lnTo>
                      <a:pt x="41" y="46"/>
                    </a:lnTo>
                    <a:lnTo>
                      <a:pt x="38" y="46"/>
                    </a:lnTo>
                    <a:lnTo>
                      <a:pt x="38" y="45"/>
                    </a:lnTo>
                    <a:lnTo>
                      <a:pt x="38" y="43"/>
                    </a:lnTo>
                    <a:lnTo>
                      <a:pt x="35" y="45"/>
                    </a:lnTo>
                    <a:lnTo>
                      <a:pt x="33" y="45"/>
                    </a:lnTo>
                    <a:lnTo>
                      <a:pt x="36" y="43"/>
                    </a:lnTo>
                    <a:lnTo>
                      <a:pt x="40" y="43"/>
                    </a:lnTo>
                    <a:lnTo>
                      <a:pt x="41" y="42"/>
                    </a:lnTo>
                    <a:lnTo>
                      <a:pt x="41" y="40"/>
                    </a:lnTo>
                    <a:lnTo>
                      <a:pt x="43" y="38"/>
                    </a:lnTo>
                    <a:lnTo>
                      <a:pt x="44" y="35"/>
                    </a:lnTo>
                    <a:lnTo>
                      <a:pt x="46" y="34"/>
                    </a:lnTo>
                    <a:lnTo>
                      <a:pt x="46" y="32"/>
                    </a:lnTo>
                    <a:lnTo>
                      <a:pt x="48" y="30"/>
                    </a:lnTo>
                    <a:lnTo>
                      <a:pt x="46" y="29"/>
                    </a:lnTo>
                    <a:lnTo>
                      <a:pt x="48" y="26"/>
                    </a:lnTo>
                    <a:lnTo>
                      <a:pt x="49" y="24"/>
                    </a:lnTo>
                    <a:lnTo>
                      <a:pt x="49" y="22"/>
                    </a:lnTo>
                    <a:lnTo>
                      <a:pt x="46" y="19"/>
                    </a:lnTo>
                    <a:lnTo>
                      <a:pt x="46" y="19"/>
                    </a:lnTo>
                    <a:lnTo>
                      <a:pt x="40" y="19"/>
                    </a:lnTo>
                    <a:lnTo>
                      <a:pt x="36" y="19"/>
                    </a:lnTo>
                    <a:lnTo>
                      <a:pt x="36" y="19"/>
                    </a:lnTo>
                    <a:lnTo>
                      <a:pt x="35" y="19"/>
                    </a:lnTo>
                    <a:lnTo>
                      <a:pt x="32" y="19"/>
                    </a:lnTo>
                    <a:lnTo>
                      <a:pt x="30" y="19"/>
                    </a:lnTo>
                    <a:lnTo>
                      <a:pt x="30" y="19"/>
                    </a:lnTo>
                    <a:lnTo>
                      <a:pt x="28" y="21"/>
                    </a:lnTo>
                    <a:lnTo>
                      <a:pt x="25" y="21"/>
                    </a:lnTo>
                    <a:lnTo>
                      <a:pt x="25" y="21"/>
                    </a:lnTo>
                    <a:lnTo>
                      <a:pt x="24" y="22"/>
                    </a:lnTo>
                    <a:lnTo>
                      <a:pt x="24" y="22"/>
                    </a:lnTo>
                    <a:lnTo>
                      <a:pt x="25" y="19"/>
                    </a:lnTo>
                    <a:lnTo>
                      <a:pt x="27" y="16"/>
                    </a:lnTo>
                    <a:lnTo>
                      <a:pt x="25" y="18"/>
                    </a:lnTo>
                    <a:lnTo>
                      <a:pt x="24" y="16"/>
                    </a:lnTo>
                    <a:lnTo>
                      <a:pt x="25" y="16"/>
                    </a:lnTo>
                    <a:lnTo>
                      <a:pt x="25" y="14"/>
                    </a:lnTo>
                    <a:lnTo>
                      <a:pt x="30" y="10"/>
                    </a:lnTo>
                    <a:lnTo>
                      <a:pt x="32" y="8"/>
                    </a:lnTo>
                    <a:lnTo>
                      <a:pt x="35" y="6"/>
                    </a:lnTo>
                    <a:lnTo>
                      <a:pt x="35" y="5"/>
                    </a:lnTo>
                    <a:lnTo>
                      <a:pt x="35" y="3"/>
                    </a:lnTo>
                    <a:lnTo>
                      <a:pt x="35" y="2"/>
                    </a:lnTo>
                    <a:lnTo>
                      <a:pt x="35" y="0"/>
                    </a:lnTo>
                    <a:lnTo>
                      <a:pt x="32" y="0"/>
                    </a:lnTo>
                    <a:lnTo>
                      <a:pt x="32" y="2"/>
                    </a:lnTo>
                    <a:lnTo>
                      <a:pt x="30" y="2"/>
                    </a:lnTo>
                    <a:lnTo>
                      <a:pt x="27" y="2"/>
                    </a:lnTo>
                    <a:lnTo>
                      <a:pt x="24" y="2"/>
                    </a:lnTo>
                    <a:lnTo>
                      <a:pt x="22" y="3"/>
                    </a:lnTo>
                    <a:lnTo>
                      <a:pt x="20" y="3"/>
                    </a:lnTo>
                    <a:lnTo>
                      <a:pt x="20" y="3"/>
                    </a:lnTo>
                    <a:lnTo>
                      <a:pt x="20" y="3"/>
                    </a:lnTo>
                    <a:lnTo>
                      <a:pt x="19" y="2"/>
                    </a:lnTo>
                    <a:lnTo>
                      <a:pt x="17" y="5"/>
                    </a:lnTo>
                    <a:lnTo>
                      <a:pt x="17" y="2"/>
                    </a:lnTo>
                    <a:lnTo>
                      <a:pt x="14" y="2"/>
                    </a:lnTo>
                    <a:lnTo>
                      <a:pt x="14" y="3"/>
                    </a:lnTo>
                    <a:lnTo>
                      <a:pt x="12" y="3"/>
                    </a:lnTo>
                    <a:lnTo>
                      <a:pt x="12" y="5"/>
                    </a:lnTo>
                    <a:lnTo>
                      <a:pt x="12" y="5"/>
                    </a:lnTo>
                    <a:lnTo>
                      <a:pt x="12" y="8"/>
                    </a:lnTo>
                    <a:lnTo>
                      <a:pt x="11" y="8"/>
                    </a:lnTo>
                    <a:lnTo>
                      <a:pt x="11" y="10"/>
                    </a:lnTo>
                    <a:lnTo>
                      <a:pt x="11" y="13"/>
                    </a:lnTo>
                    <a:lnTo>
                      <a:pt x="9" y="13"/>
                    </a:lnTo>
                    <a:lnTo>
                      <a:pt x="12" y="14"/>
                    </a:lnTo>
                    <a:lnTo>
                      <a:pt x="12" y="16"/>
                    </a:lnTo>
                    <a:lnTo>
                      <a:pt x="11" y="14"/>
                    </a:lnTo>
                    <a:lnTo>
                      <a:pt x="9" y="16"/>
                    </a:lnTo>
                    <a:lnTo>
                      <a:pt x="8" y="14"/>
                    </a:lnTo>
                    <a:lnTo>
                      <a:pt x="8" y="16"/>
                    </a:lnTo>
                    <a:lnTo>
                      <a:pt x="8" y="16"/>
                    </a:lnTo>
                    <a:lnTo>
                      <a:pt x="6" y="18"/>
                    </a:lnTo>
                    <a:lnTo>
                      <a:pt x="6" y="16"/>
                    </a:lnTo>
                    <a:lnTo>
                      <a:pt x="5" y="18"/>
                    </a:lnTo>
                    <a:lnTo>
                      <a:pt x="6" y="19"/>
                    </a:lnTo>
                    <a:lnTo>
                      <a:pt x="5" y="21"/>
                    </a:lnTo>
                    <a:lnTo>
                      <a:pt x="6" y="22"/>
                    </a:lnTo>
                    <a:lnTo>
                      <a:pt x="8" y="22"/>
                    </a:lnTo>
                    <a:lnTo>
                      <a:pt x="6" y="22"/>
                    </a:lnTo>
                    <a:lnTo>
                      <a:pt x="5" y="22"/>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9" name="Freeform 827">
                <a:extLst>
                  <a:ext uri="{FF2B5EF4-FFF2-40B4-BE49-F238E27FC236}">
                    <a16:creationId xmlns:a16="http://schemas.microsoft.com/office/drawing/2014/main" id="{B9D701C6-C077-4A13-9F73-B94C72746D1D}"/>
                  </a:ext>
                </a:extLst>
              </p:cNvPr>
              <p:cNvSpPr>
                <a:spLocks/>
              </p:cNvSpPr>
              <p:nvPr/>
            </p:nvSpPr>
            <p:spPr bwMode="auto">
              <a:xfrm>
                <a:off x="4597" y="1508"/>
                <a:ext cx="5" cy="2"/>
              </a:xfrm>
              <a:custGeom>
                <a:avLst/>
                <a:gdLst>
                  <a:gd name="T0" fmla="*/ 5 w 5"/>
                  <a:gd name="T1" fmla="*/ 2 h 2"/>
                  <a:gd name="T2" fmla="*/ 5 w 5"/>
                  <a:gd name="T3" fmla="*/ 0 h 2"/>
                  <a:gd name="T4" fmla="*/ 2 w 5"/>
                  <a:gd name="T5" fmla="*/ 0 h 2"/>
                  <a:gd name="T6" fmla="*/ 0 w 5"/>
                  <a:gd name="T7" fmla="*/ 0 h 2"/>
                  <a:gd name="T8" fmla="*/ 2 w 5"/>
                  <a:gd name="T9" fmla="*/ 2 h 2"/>
                  <a:gd name="T10" fmla="*/ 5 w 5"/>
                  <a:gd name="T11" fmla="*/ 2 h 2"/>
                </a:gdLst>
                <a:ahLst/>
                <a:cxnLst>
                  <a:cxn ang="0">
                    <a:pos x="T0" y="T1"/>
                  </a:cxn>
                  <a:cxn ang="0">
                    <a:pos x="T2" y="T3"/>
                  </a:cxn>
                  <a:cxn ang="0">
                    <a:pos x="T4" y="T5"/>
                  </a:cxn>
                  <a:cxn ang="0">
                    <a:pos x="T6" y="T7"/>
                  </a:cxn>
                  <a:cxn ang="0">
                    <a:pos x="T8" y="T9"/>
                  </a:cxn>
                  <a:cxn ang="0">
                    <a:pos x="T10" y="T11"/>
                  </a:cxn>
                </a:cxnLst>
                <a:rect l="0" t="0" r="r" b="b"/>
                <a:pathLst>
                  <a:path w="5" h="2">
                    <a:moveTo>
                      <a:pt x="5" y="2"/>
                    </a:moveTo>
                    <a:lnTo>
                      <a:pt x="5" y="0"/>
                    </a:lnTo>
                    <a:lnTo>
                      <a:pt x="2" y="0"/>
                    </a:lnTo>
                    <a:lnTo>
                      <a:pt x="0" y="0"/>
                    </a:lnTo>
                    <a:lnTo>
                      <a:pt x="2" y="2"/>
                    </a:lnTo>
                    <a:lnTo>
                      <a:pt x="5" y="2"/>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0" name="Freeform 828">
                <a:extLst>
                  <a:ext uri="{FF2B5EF4-FFF2-40B4-BE49-F238E27FC236}">
                    <a16:creationId xmlns:a16="http://schemas.microsoft.com/office/drawing/2014/main" id="{E03856D9-99BC-4E27-9BFF-2337EB6257E6}"/>
                  </a:ext>
                </a:extLst>
              </p:cNvPr>
              <p:cNvSpPr>
                <a:spLocks/>
              </p:cNvSpPr>
              <p:nvPr/>
            </p:nvSpPr>
            <p:spPr bwMode="auto">
              <a:xfrm>
                <a:off x="4624" y="1543"/>
                <a:ext cx="2" cy="3"/>
              </a:xfrm>
              <a:custGeom>
                <a:avLst/>
                <a:gdLst>
                  <a:gd name="T0" fmla="*/ 2 w 2"/>
                  <a:gd name="T1" fmla="*/ 2 h 3"/>
                  <a:gd name="T2" fmla="*/ 0 w 2"/>
                  <a:gd name="T3" fmla="*/ 0 h 3"/>
                  <a:gd name="T4" fmla="*/ 0 w 2"/>
                  <a:gd name="T5" fmla="*/ 2 h 3"/>
                  <a:gd name="T6" fmla="*/ 2 w 2"/>
                  <a:gd name="T7" fmla="*/ 3 h 3"/>
                  <a:gd name="T8" fmla="*/ 2 w 2"/>
                  <a:gd name="T9" fmla="*/ 2 h 3"/>
                </a:gdLst>
                <a:ahLst/>
                <a:cxnLst>
                  <a:cxn ang="0">
                    <a:pos x="T0" y="T1"/>
                  </a:cxn>
                  <a:cxn ang="0">
                    <a:pos x="T2" y="T3"/>
                  </a:cxn>
                  <a:cxn ang="0">
                    <a:pos x="T4" y="T5"/>
                  </a:cxn>
                  <a:cxn ang="0">
                    <a:pos x="T6" y="T7"/>
                  </a:cxn>
                  <a:cxn ang="0">
                    <a:pos x="T8" y="T9"/>
                  </a:cxn>
                </a:cxnLst>
                <a:rect l="0" t="0" r="r" b="b"/>
                <a:pathLst>
                  <a:path w="2" h="3">
                    <a:moveTo>
                      <a:pt x="2" y="2"/>
                    </a:moveTo>
                    <a:lnTo>
                      <a:pt x="0" y="0"/>
                    </a:lnTo>
                    <a:lnTo>
                      <a:pt x="0" y="2"/>
                    </a:lnTo>
                    <a:lnTo>
                      <a:pt x="2" y="3"/>
                    </a:lnTo>
                    <a:lnTo>
                      <a:pt x="2" y="2"/>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1" name="Freeform 829">
                <a:extLst>
                  <a:ext uri="{FF2B5EF4-FFF2-40B4-BE49-F238E27FC236}">
                    <a16:creationId xmlns:a16="http://schemas.microsoft.com/office/drawing/2014/main" id="{9985618A-C49D-4B28-B045-FEE4C6C6CC9D}"/>
                  </a:ext>
                </a:extLst>
              </p:cNvPr>
              <p:cNvSpPr>
                <a:spLocks/>
              </p:cNvSpPr>
              <p:nvPr/>
            </p:nvSpPr>
            <p:spPr bwMode="auto">
              <a:xfrm>
                <a:off x="4589" y="1556"/>
                <a:ext cx="31" cy="26"/>
              </a:xfrm>
              <a:custGeom>
                <a:avLst/>
                <a:gdLst>
                  <a:gd name="T0" fmla="*/ 7 w 31"/>
                  <a:gd name="T1" fmla="*/ 6 h 26"/>
                  <a:gd name="T2" fmla="*/ 5 w 31"/>
                  <a:gd name="T3" fmla="*/ 8 h 26"/>
                  <a:gd name="T4" fmla="*/ 4 w 31"/>
                  <a:gd name="T5" fmla="*/ 8 h 26"/>
                  <a:gd name="T6" fmla="*/ 0 w 31"/>
                  <a:gd name="T7" fmla="*/ 14 h 26"/>
                  <a:gd name="T8" fmla="*/ 5 w 31"/>
                  <a:gd name="T9" fmla="*/ 21 h 26"/>
                  <a:gd name="T10" fmla="*/ 8 w 31"/>
                  <a:gd name="T11" fmla="*/ 21 h 26"/>
                  <a:gd name="T12" fmla="*/ 8 w 31"/>
                  <a:gd name="T13" fmla="*/ 16 h 26"/>
                  <a:gd name="T14" fmla="*/ 10 w 31"/>
                  <a:gd name="T15" fmla="*/ 14 h 26"/>
                  <a:gd name="T16" fmla="*/ 15 w 31"/>
                  <a:gd name="T17" fmla="*/ 18 h 26"/>
                  <a:gd name="T18" fmla="*/ 16 w 31"/>
                  <a:gd name="T19" fmla="*/ 22 h 26"/>
                  <a:gd name="T20" fmla="*/ 20 w 31"/>
                  <a:gd name="T21" fmla="*/ 22 h 26"/>
                  <a:gd name="T22" fmla="*/ 23 w 31"/>
                  <a:gd name="T23" fmla="*/ 24 h 26"/>
                  <a:gd name="T24" fmla="*/ 23 w 31"/>
                  <a:gd name="T25" fmla="*/ 26 h 26"/>
                  <a:gd name="T26" fmla="*/ 23 w 31"/>
                  <a:gd name="T27" fmla="*/ 22 h 26"/>
                  <a:gd name="T28" fmla="*/ 24 w 31"/>
                  <a:gd name="T29" fmla="*/ 22 h 26"/>
                  <a:gd name="T30" fmla="*/ 26 w 31"/>
                  <a:gd name="T31" fmla="*/ 21 h 26"/>
                  <a:gd name="T32" fmla="*/ 26 w 31"/>
                  <a:gd name="T33" fmla="*/ 19 h 26"/>
                  <a:gd name="T34" fmla="*/ 29 w 31"/>
                  <a:gd name="T35" fmla="*/ 19 h 26"/>
                  <a:gd name="T36" fmla="*/ 29 w 31"/>
                  <a:gd name="T37" fmla="*/ 18 h 26"/>
                  <a:gd name="T38" fmla="*/ 28 w 31"/>
                  <a:gd name="T39" fmla="*/ 18 h 26"/>
                  <a:gd name="T40" fmla="*/ 29 w 31"/>
                  <a:gd name="T41" fmla="*/ 14 h 26"/>
                  <a:gd name="T42" fmla="*/ 28 w 31"/>
                  <a:gd name="T43" fmla="*/ 13 h 26"/>
                  <a:gd name="T44" fmla="*/ 29 w 31"/>
                  <a:gd name="T45" fmla="*/ 13 h 26"/>
                  <a:gd name="T46" fmla="*/ 31 w 31"/>
                  <a:gd name="T47" fmla="*/ 18 h 26"/>
                  <a:gd name="T48" fmla="*/ 31 w 31"/>
                  <a:gd name="T49" fmla="*/ 11 h 26"/>
                  <a:gd name="T50" fmla="*/ 26 w 31"/>
                  <a:gd name="T51" fmla="*/ 11 h 26"/>
                  <a:gd name="T52" fmla="*/ 29 w 31"/>
                  <a:gd name="T53" fmla="*/ 10 h 26"/>
                  <a:gd name="T54" fmla="*/ 24 w 31"/>
                  <a:gd name="T55" fmla="*/ 5 h 26"/>
                  <a:gd name="T56" fmla="*/ 24 w 31"/>
                  <a:gd name="T57" fmla="*/ 2 h 26"/>
                  <a:gd name="T58" fmla="*/ 21 w 31"/>
                  <a:gd name="T59" fmla="*/ 0 h 26"/>
                  <a:gd name="T60" fmla="*/ 18 w 31"/>
                  <a:gd name="T61" fmla="*/ 0 h 26"/>
                  <a:gd name="T62" fmla="*/ 15 w 31"/>
                  <a:gd name="T63" fmla="*/ 2 h 26"/>
                  <a:gd name="T64" fmla="*/ 13 w 31"/>
                  <a:gd name="T65" fmla="*/ 2 h 26"/>
                  <a:gd name="T66" fmla="*/ 13 w 31"/>
                  <a:gd name="T67" fmla="*/ 3 h 26"/>
                  <a:gd name="T68" fmla="*/ 10 w 31"/>
                  <a:gd name="T69" fmla="*/ 3 h 26"/>
                  <a:gd name="T70" fmla="*/ 8 w 31"/>
                  <a:gd name="T71" fmla="*/ 5 h 26"/>
                  <a:gd name="T72" fmla="*/ 7 w 31"/>
                  <a:gd name="T73" fmla="*/ 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 h="26">
                    <a:moveTo>
                      <a:pt x="7" y="6"/>
                    </a:moveTo>
                    <a:lnTo>
                      <a:pt x="5" y="8"/>
                    </a:lnTo>
                    <a:lnTo>
                      <a:pt x="4" y="8"/>
                    </a:lnTo>
                    <a:lnTo>
                      <a:pt x="0" y="14"/>
                    </a:lnTo>
                    <a:lnTo>
                      <a:pt x="5" y="21"/>
                    </a:lnTo>
                    <a:lnTo>
                      <a:pt x="8" y="21"/>
                    </a:lnTo>
                    <a:lnTo>
                      <a:pt x="8" y="16"/>
                    </a:lnTo>
                    <a:lnTo>
                      <a:pt x="10" y="14"/>
                    </a:lnTo>
                    <a:lnTo>
                      <a:pt x="15" y="18"/>
                    </a:lnTo>
                    <a:lnTo>
                      <a:pt x="16" y="22"/>
                    </a:lnTo>
                    <a:lnTo>
                      <a:pt x="20" y="22"/>
                    </a:lnTo>
                    <a:lnTo>
                      <a:pt x="23" y="24"/>
                    </a:lnTo>
                    <a:lnTo>
                      <a:pt x="23" y="26"/>
                    </a:lnTo>
                    <a:lnTo>
                      <a:pt x="23" y="22"/>
                    </a:lnTo>
                    <a:lnTo>
                      <a:pt x="24" y="22"/>
                    </a:lnTo>
                    <a:lnTo>
                      <a:pt x="26" y="21"/>
                    </a:lnTo>
                    <a:lnTo>
                      <a:pt x="26" y="19"/>
                    </a:lnTo>
                    <a:lnTo>
                      <a:pt x="29" y="19"/>
                    </a:lnTo>
                    <a:lnTo>
                      <a:pt x="29" y="18"/>
                    </a:lnTo>
                    <a:lnTo>
                      <a:pt x="28" y="18"/>
                    </a:lnTo>
                    <a:lnTo>
                      <a:pt x="29" y="14"/>
                    </a:lnTo>
                    <a:lnTo>
                      <a:pt x="28" y="13"/>
                    </a:lnTo>
                    <a:lnTo>
                      <a:pt x="29" y="13"/>
                    </a:lnTo>
                    <a:lnTo>
                      <a:pt x="31" y="18"/>
                    </a:lnTo>
                    <a:lnTo>
                      <a:pt x="31" y="11"/>
                    </a:lnTo>
                    <a:lnTo>
                      <a:pt x="26" y="11"/>
                    </a:lnTo>
                    <a:lnTo>
                      <a:pt x="29" y="10"/>
                    </a:lnTo>
                    <a:lnTo>
                      <a:pt x="24" y="5"/>
                    </a:lnTo>
                    <a:lnTo>
                      <a:pt x="24" y="2"/>
                    </a:lnTo>
                    <a:lnTo>
                      <a:pt x="21" y="0"/>
                    </a:lnTo>
                    <a:lnTo>
                      <a:pt x="18" y="0"/>
                    </a:lnTo>
                    <a:lnTo>
                      <a:pt x="15" y="2"/>
                    </a:lnTo>
                    <a:lnTo>
                      <a:pt x="13" y="2"/>
                    </a:lnTo>
                    <a:lnTo>
                      <a:pt x="13" y="3"/>
                    </a:lnTo>
                    <a:lnTo>
                      <a:pt x="10" y="3"/>
                    </a:lnTo>
                    <a:lnTo>
                      <a:pt x="8" y="5"/>
                    </a:lnTo>
                    <a:lnTo>
                      <a:pt x="7" y="6"/>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2" name="Freeform 830">
                <a:extLst>
                  <a:ext uri="{FF2B5EF4-FFF2-40B4-BE49-F238E27FC236}">
                    <a16:creationId xmlns:a16="http://schemas.microsoft.com/office/drawing/2014/main" id="{559722A7-F03B-4F44-BF64-96112255CC2B}"/>
                  </a:ext>
                </a:extLst>
              </p:cNvPr>
              <p:cNvSpPr>
                <a:spLocks/>
              </p:cNvSpPr>
              <p:nvPr/>
            </p:nvSpPr>
            <p:spPr bwMode="auto">
              <a:xfrm>
                <a:off x="4628" y="1572"/>
                <a:ext cx="4" cy="8"/>
              </a:xfrm>
              <a:custGeom>
                <a:avLst/>
                <a:gdLst>
                  <a:gd name="T0" fmla="*/ 1 w 4"/>
                  <a:gd name="T1" fmla="*/ 5 h 8"/>
                  <a:gd name="T2" fmla="*/ 0 w 4"/>
                  <a:gd name="T3" fmla="*/ 8 h 8"/>
                  <a:gd name="T4" fmla="*/ 1 w 4"/>
                  <a:gd name="T5" fmla="*/ 8 h 8"/>
                  <a:gd name="T6" fmla="*/ 4 w 4"/>
                  <a:gd name="T7" fmla="*/ 5 h 8"/>
                  <a:gd name="T8" fmla="*/ 4 w 4"/>
                  <a:gd name="T9" fmla="*/ 3 h 8"/>
                  <a:gd name="T10" fmla="*/ 4 w 4"/>
                  <a:gd name="T11" fmla="*/ 0 h 8"/>
                  <a:gd name="T12" fmla="*/ 1 w 4"/>
                  <a:gd name="T13" fmla="*/ 5 h 8"/>
                </a:gdLst>
                <a:ahLst/>
                <a:cxnLst>
                  <a:cxn ang="0">
                    <a:pos x="T0" y="T1"/>
                  </a:cxn>
                  <a:cxn ang="0">
                    <a:pos x="T2" y="T3"/>
                  </a:cxn>
                  <a:cxn ang="0">
                    <a:pos x="T4" y="T5"/>
                  </a:cxn>
                  <a:cxn ang="0">
                    <a:pos x="T6" y="T7"/>
                  </a:cxn>
                  <a:cxn ang="0">
                    <a:pos x="T8" y="T9"/>
                  </a:cxn>
                  <a:cxn ang="0">
                    <a:pos x="T10" y="T11"/>
                  </a:cxn>
                  <a:cxn ang="0">
                    <a:pos x="T12" y="T13"/>
                  </a:cxn>
                </a:cxnLst>
                <a:rect l="0" t="0" r="r" b="b"/>
                <a:pathLst>
                  <a:path w="4" h="8">
                    <a:moveTo>
                      <a:pt x="1" y="5"/>
                    </a:moveTo>
                    <a:lnTo>
                      <a:pt x="0" y="8"/>
                    </a:lnTo>
                    <a:lnTo>
                      <a:pt x="1" y="8"/>
                    </a:lnTo>
                    <a:lnTo>
                      <a:pt x="4" y="5"/>
                    </a:lnTo>
                    <a:lnTo>
                      <a:pt x="4" y="3"/>
                    </a:lnTo>
                    <a:lnTo>
                      <a:pt x="4" y="0"/>
                    </a:lnTo>
                    <a:lnTo>
                      <a:pt x="1" y="5"/>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3" name="Freeform 831">
                <a:extLst>
                  <a:ext uri="{FF2B5EF4-FFF2-40B4-BE49-F238E27FC236}">
                    <a16:creationId xmlns:a16="http://schemas.microsoft.com/office/drawing/2014/main" id="{1D5AD923-9733-44C4-9C8B-FA69C0E09355}"/>
                  </a:ext>
                </a:extLst>
              </p:cNvPr>
              <p:cNvSpPr>
                <a:spLocks/>
              </p:cNvSpPr>
              <p:nvPr/>
            </p:nvSpPr>
            <p:spPr bwMode="auto">
              <a:xfrm>
                <a:off x="4609" y="1543"/>
                <a:ext cx="4" cy="7"/>
              </a:xfrm>
              <a:custGeom>
                <a:avLst/>
                <a:gdLst>
                  <a:gd name="T0" fmla="*/ 4 w 4"/>
                  <a:gd name="T1" fmla="*/ 5 h 7"/>
                  <a:gd name="T2" fmla="*/ 3 w 4"/>
                  <a:gd name="T3" fmla="*/ 0 h 7"/>
                  <a:gd name="T4" fmla="*/ 0 w 4"/>
                  <a:gd name="T5" fmla="*/ 2 h 7"/>
                  <a:gd name="T6" fmla="*/ 0 w 4"/>
                  <a:gd name="T7" fmla="*/ 5 h 7"/>
                  <a:gd name="T8" fmla="*/ 1 w 4"/>
                  <a:gd name="T9" fmla="*/ 3 h 7"/>
                  <a:gd name="T10" fmla="*/ 1 w 4"/>
                  <a:gd name="T11" fmla="*/ 7 h 7"/>
                  <a:gd name="T12" fmla="*/ 4 w 4"/>
                  <a:gd name="T13" fmla="*/ 5 h 7"/>
                </a:gdLst>
                <a:ahLst/>
                <a:cxnLst>
                  <a:cxn ang="0">
                    <a:pos x="T0" y="T1"/>
                  </a:cxn>
                  <a:cxn ang="0">
                    <a:pos x="T2" y="T3"/>
                  </a:cxn>
                  <a:cxn ang="0">
                    <a:pos x="T4" y="T5"/>
                  </a:cxn>
                  <a:cxn ang="0">
                    <a:pos x="T6" y="T7"/>
                  </a:cxn>
                  <a:cxn ang="0">
                    <a:pos x="T8" y="T9"/>
                  </a:cxn>
                  <a:cxn ang="0">
                    <a:pos x="T10" y="T11"/>
                  </a:cxn>
                  <a:cxn ang="0">
                    <a:pos x="T12" y="T13"/>
                  </a:cxn>
                </a:cxnLst>
                <a:rect l="0" t="0" r="r" b="b"/>
                <a:pathLst>
                  <a:path w="4" h="7">
                    <a:moveTo>
                      <a:pt x="4" y="5"/>
                    </a:moveTo>
                    <a:lnTo>
                      <a:pt x="3" y="0"/>
                    </a:lnTo>
                    <a:lnTo>
                      <a:pt x="0" y="2"/>
                    </a:lnTo>
                    <a:lnTo>
                      <a:pt x="0" y="5"/>
                    </a:lnTo>
                    <a:lnTo>
                      <a:pt x="1" y="3"/>
                    </a:lnTo>
                    <a:lnTo>
                      <a:pt x="1" y="7"/>
                    </a:lnTo>
                    <a:lnTo>
                      <a:pt x="4" y="5"/>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4" name="Freeform 832">
                <a:extLst>
                  <a:ext uri="{FF2B5EF4-FFF2-40B4-BE49-F238E27FC236}">
                    <a16:creationId xmlns:a16="http://schemas.microsoft.com/office/drawing/2014/main" id="{B2200138-99E1-4C68-8361-42FCCE0051D6}"/>
                  </a:ext>
                </a:extLst>
              </p:cNvPr>
              <p:cNvSpPr>
                <a:spLocks/>
              </p:cNvSpPr>
              <p:nvPr/>
            </p:nvSpPr>
            <p:spPr bwMode="auto">
              <a:xfrm>
                <a:off x="4607" y="1527"/>
                <a:ext cx="2" cy="4"/>
              </a:xfrm>
              <a:custGeom>
                <a:avLst/>
                <a:gdLst>
                  <a:gd name="T0" fmla="*/ 0 w 2"/>
                  <a:gd name="T1" fmla="*/ 4 h 4"/>
                  <a:gd name="T2" fmla="*/ 2 w 2"/>
                  <a:gd name="T3" fmla="*/ 2 h 4"/>
                  <a:gd name="T4" fmla="*/ 2 w 2"/>
                  <a:gd name="T5" fmla="*/ 0 h 4"/>
                  <a:gd name="T6" fmla="*/ 0 w 2"/>
                  <a:gd name="T7" fmla="*/ 4 h 4"/>
                </a:gdLst>
                <a:ahLst/>
                <a:cxnLst>
                  <a:cxn ang="0">
                    <a:pos x="T0" y="T1"/>
                  </a:cxn>
                  <a:cxn ang="0">
                    <a:pos x="T2" y="T3"/>
                  </a:cxn>
                  <a:cxn ang="0">
                    <a:pos x="T4" y="T5"/>
                  </a:cxn>
                  <a:cxn ang="0">
                    <a:pos x="T6" y="T7"/>
                  </a:cxn>
                </a:cxnLst>
                <a:rect l="0" t="0" r="r" b="b"/>
                <a:pathLst>
                  <a:path w="2" h="4">
                    <a:moveTo>
                      <a:pt x="0" y="4"/>
                    </a:moveTo>
                    <a:lnTo>
                      <a:pt x="2" y="2"/>
                    </a:lnTo>
                    <a:lnTo>
                      <a:pt x="2" y="0"/>
                    </a:lnTo>
                    <a:lnTo>
                      <a:pt x="0" y="4"/>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5" name="Freeform 833">
                <a:extLst>
                  <a:ext uri="{FF2B5EF4-FFF2-40B4-BE49-F238E27FC236}">
                    <a16:creationId xmlns:a16="http://schemas.microsoft.com/office/drawing/2014/main" id="{7C8E1247-9395-48B6-82C6-7580E2D9A778}"/>
                  </a:ext>
                </a:extLst>
              </p:cNvPr>
              <p:cNvSpPr>
                <a:spLocks/>
              </p:cNvSpPr>
              <p:nvPr/>
            </p:nvSpPr>
            <p:spPr bwMode="auto">
              <a:xfrm>
                <a:off x="4631" y="1593"/>
                <a:ext cx="6" cy="4"/>
              </a:xfrm>
              <a:custGeom>
                <a:avLst/>
                <a:gdLst>
                  <a:gd name="T0" fmla="*/ 0 w 6"/>
                  <a:gd name="T1" fmla="*/ 1 h 4"/>
                  <a:gd name="T2" fmla="*/ 3 w 6"/>
                  <a:gd name="T3" fmla="*/ 4 h 4"/>
                  <a:gd name="T4" fmla="*/ 6 w 6"/>
                  <a:gd name="T5" fmla="*/ 1 h 4"/>
                  <a:gd name="T6" fmla="*/ 5 w 6"/>
                  <a:gd name="T7" fmla="*/ 1 h 4"/>
                  <a:gd name="T8" fmla="*/ 3 w 6"/>
                  <a:gd name="T9" fmla="*/ 0 h 4"/>
                  <a:gd name="T10" fmla="*/ 0 w 6"/>
                  <a:gd name="T11" fmla="*/ 0 h 4"/>
                  <a:gd name="T12" fmla="*/ 0 w 6"/>
                  <a:gd name="T13" fmla="*/ 1 h 4"/>
                </a:gdLst>
                <a:ahLst/>
                <a:cxnLst>
                  <a:cxn ang="0">
                    <a:pos x="T0" y="T1"/>
                  </a:cxn>
                  <a:cxn ang="0">
                    <a:pos x="T2" y="T3"/>
                  </a:cxn>
                  <a:cxn ang="0">
                    <a:pos x="T4" y="T5"/>
                  </a:cxn>
                  <a:cxn ang="0">
                    <a:pos x="T6" y="T7"/>
                  </a:cxn>
                  <a:cxn ang="0">
                    <a:pos x="T8" y="T9"/>
                  </a:cxn>
                  <a:cxn ang="0">
                    <a:pos x="T10" y="T11"/>
                  </a:cxn>
                  <a:cxn ang="0">
                    <a:pos x="T12" y="T13"/>
                  </a:cxn>
                </a:cxnLst>
                <a:rect l="0" t="0" r="r" b="b"/>
                <a:pathLst>
                  <a:path w="6" h="4">
                    <a:moveTo>
                      <a:pt x="0" y="1"/>
                    </a:moveTo>
                    <a:lnTo>
                      <a:pt x="3" y="4"/>
                    </a:lnTo>
                    <a:lnTo>
                      <a:pt x="6" y="1"/>
                    </a:lnTo>
                    <a:lnTo>
                      <a:pt x="5" y="1"/>
                    </a:lnTo>
                    <a:lnTo>
                      <a:pt x="3" y="0"/>
                    </a:lnTo>
                    <a:lnTo>
                      <a:pt x="0" y="0"/>
                    </a:lnTo>
                    <a:lnTo>
                      <a:pt x="0" y="1"/>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6" name="Freeform 834">
                <a:extLst>
                  <a:ext uri="{FF2B5EF4-FFF2-40B4-BE49-F238E27FC236}">
                    <a16:creationId xmlns:a16="http://schemas.microsoft.com/office/drawing/2014/main" id="{5C70774A-12DB-47F1-96BF-B25227671D02}"/>
                  </a:ext>
                </a:extLst>
              </p:cNvPr>
              <p:cNvSpPr>
                <a:spLocks/>
              </p:cNvSpPr>
              <p:nvPr/>
            </p:nvSpPr>
            <p:spPr bwMode="auto">
              <a:xfrm>
                <a:off x="4669" y="1644"/>
                <a:ext cx="6" cy="3"/>
              </a:xfrm>
              <a:custGeom>
                <a:avLst/>
                <a:gdLst>
                  <a:gd name="T0" fmla="*/ 5 w 6"/>
                  <a:gd name="T1" fmla="*/ 0 h 3"/>
                  <a:gd name="T2" fmla="*/ 0 w 6"/>
                  <a:gd name="T3" fmla="*/ 1 h 3"/>
                  <a:gd name="T4" fmla="*/ 2 w 6"/>
                  <a:gd name="T5" fmla="*/ 3 h 3"/>
                  <a:gd name="T6" fmla="*/ 5 w 6"/>
                  <a:gd name="T7" fmla="*/ 3 h 3"/>
                  <a:gd name="T8" fmla="*/ 6 w 6"/>
                  <a:gd name="T9" fmla="*/ 3 h 3"/>
                  <a:gd name="T10" fmla="*/ 6 w 6"/>
                  <a:gd name="T11" fmla="*/ 3 h 3"/>
                  <a:gd name="T12" fmla="*/ 6 w 6"/>
                  <a:gd name="T13" fmla="*/ 1 h 3"/>
                  <a:gd name="T14" fmla="*/ 5 w 6"/>
                  <a:gd name="T15" fmla="*/ 1 h 3"/>
                  <a:gd name="T16" fmla="*/ 5 w 6"/>
                  <a:gd name="T1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3">
                    <a:moveTo>
                      <a:pt x="5" y="0"/>
                    </a:moveTo>
                    <a:lnTo>
                      <a:pt x="0" y="1"/>
                    </a:lnTo>
                    <a:lnTo>
                      <a:pt x="2" y="3"/>
                    </a:lnTo>
                    <a:lnTo>
                      <a:pt x="5" y="3"/>
                    </a:lnTo>
                    <a:lnTo>
                      <a:pt x="6" y="3"/>
                    </a:lnTo>
                    <a:lnTo>
                      <a:pt x="6" y="3"/>
                    </a:lnTo>
                    <a:lnTo>
                      <a:pt x="6" y="1"/>
                    </a:lnTo>
                    <a:lnTo>
                      <a:pt x="5" y="1"/>
                    </a:lnTo>
                    <a:lnTo>
                      <a:pt x="5"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7" name="Freeform 835">
                <a:extLst>
                  <a:ext uri="{FF2B5EF4-FFF2-40B4-BE49-F238E27FC236}">
                    <a16:creationId xmlns:a16="http://schemas.microsoft.com/office/drawing/2014/main" id="{841F6DF8-BA29-4794-A335-E01FAA592C57}"/>
                  </a:ext>
                </a:extLst>
              </p:cNvPr>
              <p:cNvSpPr>
                <a:spLocks/>
              </p:cNvSpPr>
              <p:nvPr/>
            </p:nvSpPr>
            <p:spPr bwMode="auto">
              <a:xfrm>
                <a:off x="4621" y="1546"/>
                <a:ext cx="3" cy="8"/>
              </a:xfrm>
              <a:custGeom>
                <a:avLst/>
                <a:gdLst>
                  <a:gd name="T0" fmla="*/ 0 w 3"/>
                  <a:gd name="T1" fmla="*/ 2 h 8"/>
                  <a:gd name="T2" fmla="*/ 0 w 3"/>
                  <a:gd name="T3" fmla="*/ 7 h 8"/>
                  <a:gd name="T4" fmla="*/ 3 w 3"/>
                  <a:gd name="T5" fmla="*/ 8 h 8"/>
                  <a:gd name="T6" fmla="*/ 3 w 3"/>
                  <a:gd name="T7" fmla="*/ 5 h 8"/>
                  <a:gd name="T8" fmla="*/ 2 w 3"/>
                  <a:gd name="T9" fmla="*/ 0 h 8"/>
                  <a:gd name="T10" fmla="*/ 0 w 3"/>
                  <a:gd name="T11" fmla="*/ 2 h 8"/>
                </a:gdLst>
                <a:ahLst/>
                <a:cxnLst>
                  <a:cxn ang="0">
                    <a:pos x="T0" y="T1"/>
                  </a:cxn>
                  <a:cxn ang="0">
                    <a:pos x="T2" y="T3"/>
                  </a:cxn>
                  <a:cxn ang="0">
                    <a:pos x="T4" y="T5"/>
                  </a:cxn>
                  <a:cxn ang="0">
                    <a:pos x="T6" y="T7"/>
                  </a:cxn>
                  <a:cxn ang="0">
                    <a:pos x="T8" y="T9"/>
                  </a:cxn>
                  <a:cxn ang="0">
                    <a:pos x="T10" y="T11"/>
                  </a:cxn>
                </a:cxnLst>
                <a:rect l="0" t="0" r="r" b="b"/>
                <a:pathLst>
                  <a:path w="3" h="8">
                    <a:moveTo>
                      <a:pt x="0" y="2"/>
                    </a:moveTo>
                    <a:lnTo>
                      <a:pt x="0" y="7"/>
                    </a:lnTo>
                    <a:lnTo>
                      <a:pt x="3" y="8"/>
                    </a:lnTo>
                    <a:lnTo>
                      <a:pt x="3" y="5"/>
                    </a:lnTo>
                    <a:lnTo>
                      <a:pt x="2" y="0"/>
                    </a:lnTo>
                    <a:lnTo>
                      <a:pt x="0" y="2"/>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8" name="Freeform 836">
                <a:extLst>
                  <a:ext uri="{FF2B5EF4-FFF2-40B4-BE49-F238E27FC236}">
                    <a16:creationId xmlns:a16="http://schemas.microsoft.com/office/drawing/2014/main" id="{B55CA557-E103-4B29-8941-268DCB3DB697}"/>
                  </a:ext>
                </a:extLst>
              </p:cNvPr>
              <p:cNvSpPr>
                <a:spLocks/>
              </p:cNvSpPr>
              <p:nvPr/>
            </p:nvSpPr>
            <p:spPr bwMode="auto">
              <a:xfrm>
                <a:off x="4610" y="1529"/>
                <a:ext cx="8" cy="6"/>
              </a:xfrm>
              <a:custGeom>
                <a:avLst/>
                <a:gdLst>
                  <a:gd name="T0" fmla="*/ 5 w 8"/>
                  <a:gd name="T1" fmla="*/ 6 h 6"/>
                  <a:gd name="T2" fmla="*/ 8 w 8"/>
                  <a:gd name="T3" fmla="*/ 5 h 6"/>
                  <a:gd name="T4" fmla="*/ 7 w 8"/>
                  <a:gd name="T5" fmla="*/ 3 h 6"/>
                  <a:gd name="T6" fmla="*/ 5 w 8"/>
                  <a:gd name="T7" fmla="*/ 2 h 6"/>
                  <a:gd name="T8" fmla="*/ 3 w 8"/>
                  <a:gd name="T9" fmla="*/ 0 h 6"/>
                  <a:gd name="T10" fmla="*/ 0 w 8"/>
                  <a:gd name="T11" fmla="*/ 2 h 6"/>
                  <a:gd name="T12" fmla="*/ 3 w 8"/>
                  <a:gd name="T13" fmla="*/ 3 h 6"/>
                  <a:gd name="T14" fmla="*/ 2 w 8"/>
                  <a:gd name="T15" fmla="*/ 5 h 6"/>
                  <a:gd name="T16" fmla="*/ 3 w 8"/>
                  <a:gd name="T17" fmla="*/ 5 h 6"/>
                  <a:gd name="T18" fmla="*/ 0 w 8"/>
                  <a:gd name="T19" fmla="*/ 6 h 6"/>
                  <a:gd name="T20" fmla="*/ 5 w 8"/>
                  <a:gd name="T21" fmla="*/ 6 h 6"/>
                  <a:gd name="T22" fmla="*/ 5 w 8"/>
                  <a:gd name="T23"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 h="6">
                    <a:moveTo>
                      <a:pt x="5" y="6"/>
                    </a:moveTo>
                    <a:lnTo>
                      <a:pt x="8" y="5"/>
                    </a:lnTo>
                    <a:lnTo>
                      <a:pt x="7" y="3"/>
                    </a:lnTo>
                    <a:lnTo>
                      <a:pt x="5" y="2"/>
                    </a:lnTo>
                    <a:lnTo>
                      <a:pt x="3" y="0"/>
                    </a:lnTo>
                    <a:lnTo>
                      <a:pt x="0" y="2"/>
                    </a:lnTo>
                    <a:lnTo>
                      <a:pt x="3" y="3"/>
                    </a:lnTo>
                    <a:lnTo>
                      <a:pt x="2" y="5"/>
                    </a:lnTo>
                    <a:lnTo>
                      <a:pt x="3" y="5"/>
                    </a:lnTo>
                    <a:lnTo>
                      <a:pt x="0" y="6"/>
                    </a:lnTo>
                    <a:lnTo>
                      <a:pt x="5" y="6"/>
                    </a:lnTo>
                    <a:lnTo>
                      <a:pt x="5" y="6"/>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9" name="Freeform 837">
                <a:extLst>
                  <a:ext uri="{FF2B5EF4-FFF2-40B4-BE49-F238E27FC236}">
                    <a16:creationId xmlns:a16="http://schemas.microsoft.com/office/drawing/2014/main" id="{B7509306-4926-4367-9143-0291CB684102}"/>
                  </a:ext>
                </a:extLst>
              </p:cNvPr>
              <p:cNvSpPr>
                <a:spLocks/>
              </p:cNvSpPr>
              <p:nvPr/>
            </p:nvSpPr>
            <p:spPr bwMode="auto">
              <a:xfrm>
                <a:off x="4644" y="1484"/>
                <a:ext cx="1" cy="3"/>
              </a:xfrm>
              <a:custGeom>
                <a:avLst/>
                <a:gdLst>
                  <a:gd name="T0" fmla="*/ 1 w 1"/>
                  <a:gd name="T1" fmla="*/ 2 h 3"/>
                  <a:gd name="T2" fmla="*/ 0 w 1"/>
                  <a:gd name="T3" fmla="*/ 0 h 3"/>
                  <a:gd name="T4" fmla="*/ 0 w 1"/>
                  <a:gd name="T5" fmla="*/ 0 h 3"/>
                  <a:gd name="T6" fmla="*/ 1 w 1"/>
                  <a:gd name="T7" fmla="*/ 3 h 3"/>
                  <a:gd name="T8" fmla="*/ 1 w 1"/>
                  <a:gd name="T9" fmla="*/ 2 h 3"/>
                </a:gdLst>
                <a:ahLst/>
                <a:cxnLst>
                  <a:cxn ang="0">
                    <a:pos x="T0" y="T1"/>
                  </a:cxn>
                  <a:cxn ang="0">
                    <a:pos x="T2" y="T3"/>
                  </a:cxn>
                  <a:cxn ang="0">
                    <a:pos x="T4" y="T5"/>
                  </a:cxn>
                  <a:cxn ang="0">
                    <a:pos x="T6" y="T7"/>
                  </a:cxn>
                  <a:cxn ang="0">
                    <a:pos x="T8" y="T9"/>
                  </a:cxn>
                </a:cxnLst>
                <a:rect l="0" t="0" r="r" b="b"/>
                <a:pathLst>
                  <a:path w="1" h="3">
                    <a:moveTo>
                      <a:pt x="1" y="2"/>
                    </a:moveTo>
                    <a:lnTo>
                      <a:pt x="0" y="0"/>
                    </a:lnTo>
                    <a:lnTo>
                      <a:pt x="0" y="0"/>
                    </a:lnTo>
                    <a:lnTo>
                      <a:pt x="1" y="3"/>
                    </a:lnTo>
                    <a:lnTo>
                      <a:pt x="1" y="2"/>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0" name="Freeform 838">
                <a:extLst>
                  <a:ext uri="{FF2B5EF4-FFF2-40B4-BE49-F238E27FC236}">
                    <a16:creationId xmlns:a16="http://schemas.microsoft.com/office/drawing/2014/main" id="{0ED7575F-4FBF-4945-AB70-FDDCED423650}"/>
                  </a:ext>
                </a:extLst>
              </p:cNvPr>
              <p:cNvSpPr>
                <a:spLocks/>
              </p:cNvSpPr>
              <p:nvPr/>
            </p:nvSpPr>
            <p:spPr bwMode="auto">
              <a:xfrm>
                <a:off x="4597" y="1519"/>
                <a:ext cx="2" cy="4"/>
              </a:xfrm>
              <a:custGeom>
                <a:avLst/>
                <a:gdLst>
                  <a:gd name="T0" fmla="*/ 2 w 2"/>
                  <a:gd name="T1" fmla="*/ 0 h 4"/>
                  <a:gd name="T2" fmla="*/ 0 w 2"/>
                  <a:gd name="T3" fmla="*/ 2 h 4"/>
                  <a:gd name="T4" fmla="*/ 0 w 2"/>
                  <a:gd name="T5" fmla="*/ 4 h 4"/>
                  <a:gd name="T6" fmla="*/ 2 w 2"/>
                  <a:gd name="T7" fmla="*/ 2 h 4"/>
                  <a:gd name="T8" fmla="*/ 2 w 2"/>
                  <a:gd name="T9" fmla="*/ 0 h 4"/>
                </a:gdLst>
                <a:ahLst/>
                <a:cxnLst>
                  <a:cxn ang="0">
                    <a:pos x="T0" y="T1"/>
                  </a:cxn>
                  <a:cxn ang="0">
                    <a:pos x="T2" y="T3"/>
                  </a:cxn>
                  <a:cxn ang="0">
                    <a:pos x="T4" y="T5"/>
                  </a:cxn>
                  <a:cxn ang="0">
                    <a:pos x="T6" y="T7"/>
                  </a:cxn>
                  <a:cxn ang="0">
                    <a:pos x="T8" y="T9"/>
                  </a:cxn>
                </a:cxnLst>
                <a:rect l="0" t="0" r="r" b="b"/>
                <a:pathLst>
                  <a:path w="2" h="4">
                    <a:moveTo>
                      <a:pt x="2" y="0"/>
                    </a:moveTo>
                    <a:lnTo>
                      <a:pt x="0" y="2"/>
                    </a:lnTo>
                    <a:lnTo>
                      <a:pt x="0" y="4"/>
                    </a:lnTo>
                    <a:lnTo>
                      <a:pt x="2" y="2"/>
                    </a:lnTo>
                    <a:lnTo>
                      <a:pt x="2"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1" name="Freeform 839">
                <a:extLst>
                  <a:ext uri="{FF2B5EF4-FFF2-40B4-BE49-F238E27FC236}">
                    <a16:creationId xmlns:a16="http://schemas.microsoft.com/office/drawing/2014/main" id="{E55F20A6-9230-4F29-AAAF-64C0C434438A}"/>
                  </a:ext>
                </a:extLst>
              </p:cNvPr>
              <p:cNvSpPr>
                <a:spLocks/>
              </p:cNvSpPr>
              <p:nvPr/>
            </p:nvSpPr>
            <p:spPr bwMode="auto">
              <a:xfrm>
                <a:off x="4599" y="1513"/>
                <a:ext cx="2" cy="6"/>
              </a:xfrm>
              <a:custGeom>
                <a:avLst/>
                <a:gdLst>
                  <a:gd name="T0" fmla="*/ 2 w 2"/>
                  <a:gd name="T1" fmla="*/ 0 h 6"/>
                  <a:gd name="T2" fmla="*/ 0 w 2"/>
                  <a:gd name="T3" fmla="*/ 0 h 6"/>
                  <a:gd name="T4" fmla="*/ 0 w 2"/>
                  <a:gd name="T5" fmla="*/ 2 h 6"/>
                  <a:gd name="T6" fmla="*/ 0 w 2"/>
                  <a:gd name="T7" fmla="*/ 3 h 6"/>
                  <a:gd name="T8" fmla="*/ 0 w 2"/>
                  <a:gd name="T9" fmla="*/ 6 h 6"/>
                  <a:gd name="T10" fmla="*/ 2 w 2"/>
                  <a:gd name="T11" fmla="*/ 6 h 6"/>
                  <a:gd name="T12" fmla="*/ 2 w 2"/>
                  <a:gd name="T13" fmla="*/ 3 h 6"/>
                  <a:gd name="T14" fmla="*/ 2 w 2"/>
                  <a:gd name="T15" fmla="*/ 3 h 6"/>
                  <a:gd name="T16" fmla="*/ 2 w 2"/>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6">
                    <a:moveTo>
                      <a:pt x="2" y="0"/>
                    </a:moveTo>
                    <a:lnTo>
                      <a:pt x="0" y="0"/>
                    </a:lnTo>
                    <a:lnTo>
                      <a:pt x="0" y="2"/>
                    </a:lnTo>
                    <a:lnTo>
                      <a:pt x="0" y="3"/>
                    </a:lnTo>
                    <a:lnTo>
                      <a:pt x="0" y="6"/>
                    </a:lnTo>
                    <a:lnTo>
                      <a:pt x="2" y="6"/>
                    </a:lnTo>
                    <a:lnTo>
                      <a:pt x="2" y="3"/>
                    </a:lnTo>
                    <a:lnTo>
                      <a:pt x="2" y="3"/>
                    </a:lnTo>
                    <a:lnTo>
                      <a:pt x="2"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2" name="Freeform 840">
                <a:extLst>
                  <a:ext uri="{FF2B5EF4-FFF2-40B4-BE49-F238E27FC236}">
                    <a16:creationId xmlns:a16="http://schemas.microsoft.com/office/drawing/2014/main" id="{88198E2B-D81E-4929-AF4C-49812F989ACB}"/>
                  </a:ext>
                </a:extLst>
              </p:cNvPr>
              <p:cNvSpPr>
                <a:spLocks/>
              </p:cNvSpPr>
              <p:nvPr/>
            </p:nvSpPr>
            <p:spPr bwMode="auto">
              <a:xfrm>
                <a:off x="4628" y="1637"/>
                <a:ext cx="161" cy="153"/>
              </a:xfrm>
              <a:custGeom>
                <a:avLst/>
                <a:gdLst>
                  <a:gd name="T0" fmla="*/ 148 w 161"/>
                  <a:gd name="T1" fmla="*/ 110 h 153"/>
                  <a:gd name="T2" fmla="*/ 149 w 161"/>
                  <a:gd name="T3" fmla="*/ 99 h 153"/>
                  <a:gd name="T4" fmla="*/ 148 w 161"/>
                  <a:gd name="T5" fmla="*/ 93 h 153"/>
                  <a:gd name="T6" fmla="*/ 143 w 161"/>
                  <a:gd name="T7" fmla="*/ 83 h 153"/>
                  <a:gd name="T8" fmla="*/ 135 w 161"/>
                  <a:gd name="T9" fmla="*/ 90 h 153"/>
                  <a:gd name="T10" fmla="*/ 135 w 161"/>
                  <a:gd name="T11" fmla="*/ 86 h 153"/>
                  <a:gd name="T12" fmla="*/ 141 w 161"/>
                  <a:gd name="T13" fmla="*/ 72 h 153"/>
                  <a:gd name="T14" fmla="*/ 143 w 161"/>
                  <a:gd name="T15" fmla="*/ 64 h 153"/>
                  <a:gd name="T16" fmla="*/ 153 w 161"/>
                  <a:gd name="T17" fmla="*/ 64 h 153"/>
                  <a:gd name="T18" fmla="*/ 153 w 161"/>
                  <a:gd name="T19" fmla="*/ 53 h 153"/>
                  <a:gd name="T20" fmla="*/ 157 w 161"/>
                  <a:gd name="T21" fmla="*/ 40 h 153"/>
                  <a:gd name="T22" fmla="*/ 153 w 161"/>
                  <a:gd name="T23" fmla="*/ 34 h 153"/>
                  <a:gd name="T24" fmla="*/ 143 w 161"/>
                  <a:gd name="T25" fmla="*/ 35 h 153"/>
                  <a:gd name="T26" fmla="*/ 135 w 161"/>
                  <a:gd name="T27" fmla="*/ 29 h 153"/>
                  <a:gd name="T28" fmla="*/ 129 w 161"/>
                  <a:gd name="T29" fmla="*/ 26 h 153"/>
                  <a:gd name="T30" fmla="*/ 119 w 161"/>
                  <a:gd name="T31" fmla="*/ 21 h 153"/>
                  <a:gd name="T32" fmla="*/ 113 w 161"/>
                  <a:gd name="T33" fmla="*/ 20 h 153"/>
                  <a:gd name="T34" fmla="*/ 105 w 161"/>
                  <a:gd name="T35" fmla="*/ 13 h 153"/>
                  <a:gd name="T36" fmla="*/ 97 w 161"/>
                  <a:gd name="T37" fmla="*/ 5 h 153"/>
                  <a:gd name="T38" fmla="*/ 89 w 161"/>
                  <a:gd name="T39" fmla="*/ 2 h 153"/>
                  <a:gd name="T40" fmla="*/ 83 w 161"/>
                  <a:gd name="T41" fmla="*/ 10 h 153"/>
                  <a:gd name="T42" fmla="*/ 73 w 161"/>
                  <a:gd name="T43" fmla="*/ 21 h 153"/>
                  <a:gd name="T44" fmla="*/ 62 w 161"/>
                  <a:gd name="T45" fmla="*/ 26 h 153"/>
                  <a:gd name="T46" fmla="*/ 59 w 161"/>
                  <a:gd name="T47" fmla="*/ 32 h 153"/>
                  <a:gd name="T48" fmla="*/ 47 w 161"/>
                  <a:gd name="T49" fmla="*/ 29 h 153"/>
                  <a:gd name="T50" fmla="*/ 41 w 161"/>
                  <a:gd name="T51" fmla="*/ 26 h 153"/>
                  <a:gd name="T52" fmla="*/ 38 w 161"/>
                  <a:gd name="T53" fmla="*/ 29 h 153"/>
                  <a:gd name="T54" fmla="*/ 41 w 161"/>
                  <a:gd name="T55" fmla="*/ 39 h 153"/>
                  <a:gd name="T56" fmla="*/ 36 w 161"/>
                  <a:gd name="T57" fmla="*/ 43 h 153"/>
                  <a:gd name="T58" fmla="*/ 28 w 161"/>
                  <a:gd name="T59" fmla="*/ 45 h 153"/>
                  <a:gd name="T60" fmla="*/ 16 w 161"/>
                  <a:gd name="T61" fmla="*/ 43 h 153"/>
                  <a:gd name="T62" fmla="*/ 8 w 161"/>
                  <a:gd name="T63" fmla="*/ 43 h 153"/>
                  <a:gd name="T64" fmla="*/ 1 w 161"/>
                  <a:gd name="T65" fmla="*/ 50 h 153"/>
                  <a:gd name="T66" fmla="*/ 4 w 161"/>
                  <a:gd name="T67" fmla="*/ 50 h 153"/>
                  <a:gd name="T68" fmla="*/ 6 w 161"/>
                  <a:gd name="T69" fmla="*/ 51 h 153"/>
                  <a:gd name="T70" fmla="*/ 3 w 161"/>
                  <a:gd name="T71" fmla="*/ 55 h 153"/>
                  <a:gd name="T72" fmla="*/ 9 w 161"/>
                  <a:gd name="T73" fmla="*/ 58 h 153"/>
                  <a:gd name="T74" fmla="*/ 17 w 161"/>
                  <a:gd name="T75" fmla="*/ 61 h 153"/>
                  <a:gd name="T76" fmla="*/ 27 w 161"/>
                  <a:gd name="T77" fmla="*/ 61 h 153"/>
                  <a:gd name="T78" fmla="*/ 30 w 161"/>
                  <a:gd name="T79" fmla="*/ 64 h 153"/>
                  <a:gd name="T80" fmla="*/ 35 w 161"/>
                  <a:gd name="T81" fmla="*/ 67 h 153"/>
                  <a:gd name="T82" fmla="*/ 35 w 161"/>
                  <a:gd name="T83" fmla="*/ 69 h 153"/>
                  <a:gd name="T84" fmla="*/ 33 w 161"/>
                  <a:gd name="T85" fmla="*/ 77 h 153"/>
                  <a:gd name="T86" fmla="*/ 44 w 161"/>
                  <a:gd name="T87" fmla="*/ 83 h 153"/>
                  <a:gd name="T88" fmla="*/ 47 w 161"/>
                  <a:gd name="T89" fmla="*/ 93 h 153"/>
                  <a:gd name="T90" fmla="*/ 52 w 161"/>
                  <a:gd name="T91" fmla="*/ 99 h 153"/>
                  <a:gd name="T92" fmla="*/ 47 w 161"/>
                  <a:gd name="T93" fmla="*/ 99 h 153"/>
                  <a:gd name="T94" fmla="*/ 47 w 161"/>
                  <a:gd name="T95" fmla="*/ 114 h 153"/>
                  <a:gd name="T96" fmla="*/ 39 w 161"/>
                  <a:gd name="T97" fmla="*/ 136 h 153"/>
                  <a:gd name="T98" fmla="*/ 44 w 161"/>
                  <a:gd name="T99" fmla="*/ 141 h 153"/>
                  <a:gd name="T100" fmla="*/ 57 w 161"/>
                  <a:gd name="T101" fmla="*/ 147 h 153"/>
                  <a:gd name="T102" fmla="*/ 68 w 161"/>
                  <a:gd name="T103" fmla="*/ 150 h 153"/>
                  <a:gd name="T104" fmla="*/ 83 w 161"/>
                  <a:gd name="T105" fmla="*/ 149 h 153"/>
                  <a:gd name="T106" fmla="*/ 100 w 161"/>
                  <a:gd name="T107" fmla="*/ 153 h 153"/>
                  <a:gd name="T108" fmla="*/ 100 w 161"/>
                  <a:gd name="T109" fmla="*/ 141 h 153"/>
                  <a:gd name="T110" fmla="*/ 111 w 161"/>
                  <a:gd name="T111" fmla="*/ 134 h 153"/>
                  <a:gd name="T112" fmla="*/ 122 w 161"/>
                  <a:gd name="T113" fmla="*/ 134 h 153"/>
                  <a:gd name="T114" fmla="*/ 141 w 161"/>
                  <a:gd name="T115" fmla="*/ 142 h 153"/>
                  <a:gd name="T116" fmla="*/ 156 w 161"/>
                  <a:gd name="T117" fmla="*/ 128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1" h="153">
                    <a:moveTo>
                      <a:pt x="156" y="122"/>
                    </a:moveTo>
                    <a:lnTo>
                      <a:pt x="153" y="122"/>
                    </a:lnTo>
                    <a:lnTo>
                      <a:pt x="148" y="118"/>
                    </a:lnTo>
                    <a:lnTo>
                      <a:pt x="148" y="110"/>
                    </a:lnTo>
                    <a:lnTo>
                      <a:pt x="143" y="107"/>
                    </a:lnTo>
                    <a:lnTo>
                      <a:pt x="146" y="106"/>
                    </a:lnTo>
                    <a:lnTo>
                      <a:pt x="149" y="104"/>
                    </a:lnTo>
                    <a:lnTo>
                      <a:pt x="149" y="99"/>
                    </a:lnTo>
                    <a:lnTo>
                      <a:pt x="148" y="98"/>
                    </a:lnTo>
                    <a:lnTo>
                      <a:pt x="146" y="94"/>
                    </a:lnTo>
                    <a:lnTo>
                      <a:pt x="148" y="93"/>
                    </a:lnTo>
                    <a:lnTo>
                      <a:pt x="148" y="93"/>
                    </a:lnTo>
                    <a:lnTo>
                      <a:pt x="148" y="90"/>
                    </a:lnTo>
                    <a:lnTo>
                      <a:pt x="146" y="90"/>
                    </a:lnTo>
                    <a:lnTo>
                      <a:pt x="145" y="85"/>
                    </a:lnTo>
                    <a:lnTo>
                      <a:pt x="143" y="83"/>
                    </a:lnTo>
                    <a:lnTo>
                      <a:pt x="140" y="83"/>
                    </a:lnTo>
                    <a:lnTo>
                      <a:pt x="138" y="85"/>
                    </a:lnTo>
                    <a:lnTo>
                      <a:pt x="138" y="88"/>
                    </a:lnTo>
                    <a:lnTo>
                      <a:pt x="135" y="90"/>
                    </a:lnTo>
                    <a:lnTo>
                      <a:pt x="132" y="90"/>
                    </a:lnTo>
                    <a:lnTo>
                      <a:pt x="132" y="86"/>
                    </a:lnTo>
                    <a:lnTo>
                      <a:pt x="134" y="86"/>
                    </a:lnTo>
                    <a:lnTo>
                      <a:pt x="135" y="86"/>
                    </a:lnTo>
                    <a:lnTo>
                      <a:pt x="135" y="83"/>
                    </a:lnTo>
                    <a:lnTo>
                      <a:pt x="137" y="79"/>
                    </a:lnTo>
                    <a:lnTo>
                      <a:pt x="140" y="74"/>
                    </a:lnTo>
                    <a:lnTo>
                      <a:pt x="141" y="72"/>
                    </a:lnTo>
                    <a:lnTo>
                      <a:pt x="145" y="69"/>
                    </a:lnTo>
                    <a:lnTo>
                      <a:pt x="148" y="67"/>
                    </a:lnTo>
                    <a:lnTo>
                      <a:pt x="146" y="66"/>
                    </a:lnTo>
                    <a:lnTo>
                      <a:pt x="143" y="64"/>
                    </a:lnTo>
                    <a:lnTo>
                      <a:pt x="146" y="61"/>
                    </a:lnTo>
                    <a:lnTo>
                      <a:pt x="149" y="61"/>
                    </a:lnTo>
                    <a:lnTo>
                      <a:pt x="149" y="63"/>
                    </a:lnTo>
                    <a:lnTo>
                      <a:pt x="153" y="64"/>
                    </a:lnTo>
                    <a:lnTo>
                      <a:pt x="157" y="63"/>
                    </a:lnTo>
                    <a:lnTo>
                      <a:pt x="156" y="59"/>
                    </a:lnTo>
                    <a:lnTo>
                      <a:pt x="153" y="58"/>
                    </a:lnTo>
                    <a:lnTo>
                      <a:pt x="153" y="53"/>
                    </a:lnTo>
                    <a:lnTo>
                      <a:pt x="154" y="48"/>
                    </a:lnTo>
                    <a:lnTo>
                      <a:pt x="156" y="47"/>
                    </a:lnTo>
                    <a:lnTo>
                      <a:pt x="156" y="45"/>
                    </a:lnTo>
                    <a:lnTo>
                      <a:pt x="157" y="40"/>
                    </a:lnTo>
                    <a:lnTo>
                      <a:pt x="161" y="37"/>
                    </a:lnTo>
                    <a:lnTo>
                      <a:pt x="157" y="35"/>
                    </a:lnTo>
                    <a:lnTo>
                      <a:pt x="156" y="35"/>
                    </a:lnTo>
                    <a:lnTo>
                      <a:pt x="153" y="34"/>
                    </a:lnTo>
                    <a:lnTo>
                      <a:pt x="149" y="35"/>
                    </a:lnTo>
                    <a:lnTo>
                      <a:pt x="148" y="34"/>
                    </a:lnTo>
                    <a:lnTo>
                      <a:pt x="145" y="34"/>
                    </a:lnTo>
                    <a:lnTo>
                      <a:pt x="143" y="35"/>
                    </a:lnTo>
                    <a:lnTo>
                      <a:pt x="140" y="32"/>
                    </a:lnTo>
                    <a:lnTo>
                      <a:pt x="140" y="31"/>
                    </a:lnTo>
                    <a:lnTo>
                      <a:pt x="138" y="29"/>
                    </a:lnTo>
                    <a:lnTo>
                      <a:pt x="135" y="29"/>
                    </a:lnTo>
                    <a:lnTo>
                      <a:pt x="132" y="29"/>
                    </a:lnTo>
                    <a:lnTo>
                      <a:pt x="130" y="26"/>
                    </a:lnTo>
                    <a:lnTo>
                      <a:pt x="130" y="26"/>
                    </a:lnTo>
                    <a:lnTo>
                      <a:pt x="129" y="26"/>
                    </a:lnTo>
                    <a:lnTo>
                      <a:pt x="127" y="27"/>
                    </a:lnTo>
                    <a:lnTo>
                      <a:pt x="124" y="26"/>
                    </a:lnTo>
                    <a:lnTo>
                      <a:pt x="122" y="26"/>
                    </a:lnTo>
                    <a:lnTo>
                      <a:pt x="119" y="21"/>
                    </a:lnTo>
                    <a:lnTo>
                      <a:pt x="118" y="21"/>
                    </a:lnTo>
                    <a:lnTo>
                      <a:pt x="116" y="20"/>
                    </a:lnTo>
                    <a:lnTo>
                      <a:pt x="114" y="20"/>
                    </a:lnTo>
                    <a:lnTo>
                      <a:pt x="113" y="20"/>
                    </a:lnTo>
                    <a:lnTo>
                      <a:pt x="110" y="20"/>
                    </a:lnTo>
                    <a:lnTo>
                      <a:pt x="110" y="15"/>
                    </a:lnTo>
                    <a:lnTo>
                      <a:pt x="108" y="15"/>
                    </a:lnTo>
                    <a:lnTo>
                      <a:pt x="105" y="13"/>
                    </a:lnTo>
                    <a:lnTo>
                      <a:pt x="103" y="13"/>
                    </a:lnTo>
                    <a:lnTo>
                      <a:pt x="100" y="10"/>
                    </a:lnTo>
                    <a:lnTo>
                      <a:pt x="100" y="7"/>
                    </a:lnTo>
                    <a:lnTo>
                      <a:pt x="97" y="5"/>
                    </a:lnTo>
                    <a:lnTo>
                      <a:pt x="95" y="0"/>
                    </a:lnTo>
                    <a:lnTo>
                      <a:pt x="94" y="0"/>
                    </a:lnTo>
                    <a:lnTo>
                      <a:pt x="94" y="0"/>
                    </a:lnTo>
                    <a:lnTo>
                      <a:pt x="89" y="2"/>
                    </a:lnTo>
                    <a:lnTo>
                      <a:pt x="87" y="2"/>
                    </a:lnTo>
                    <a:lnTo>
                      <a:pt x="83" y="4"/>
                    </a:lnTo>
                    <a:lnTo>
                      <a:pt x="83" y="7"/>
                    </a:lnTo>
                    <a:lnTo>
                      <a:pt x="83" y="10"/>
                    </a:lnTo>
                    <a:lnTo>
                      <a:pt x="83" y="15"/>
                    </a:lnTo>
                    <a:lnTo>
                      <a:pt x="78" y="20"/>
                    </a:lnTo>
                    <a:lnTo>
                      <a:pt x="78" y="21"/>
                    </a:lnTo>
                    <a:lnTo>
                      <a:pt x="73" y="21"/>
                    </a:lnTo>
                    <a:lnTo>
                      <a:pt x="71" y="23"/>
                    </a:lnTo>
                    <a:lnTo>
                      <a:pt x="68" y="21"/>
                    </a:lnTo>
                    <a:lnTo>
                      <a:pt x="63" y="24"/>
                    </a:lnTo>
                    <a:lnTo>
                      <a:pt x="62" y="26"/>
                    </a:lnTo>
                    <a:lnTo>
                      <a:pt x="63" y="27"/>
                    </a:lnTo>
                    <a:lnTo>
                      <a:pt x="65" y="29"/>
                    </a:lnTo>
                    <a:lnTo>
                      <a:pt x="62" y="31"/>
                    </a:lnTo>
                    <a:lnTo>
                      <a:pt x="59" y="32"/>
                    </a:lnTo>
                    <a:lnTo>
                      <a:pt x="52" y="31"/>
                    </a:lnTo>
                    <a:lnTo>
                      <a:pt x="51" y="31"/>
                    </a:lnTo>
                    <a:lnTo>
                      <a:pt x="47" y="31"/>
                    </a:lnTo>
                    <a:lnTo>
                      <a:pt x="47" y="29"/>
                    </a:lnTo>
                    <a:lnTo>
                      <a:pt x="46" y="27"/>
                    </a:lnTo>
                    <a:lnTo>
                      <a:pt x="46" y="26"/>
                    </a:lnTo>
                    <a:lnTo>
                      <a:pt x="44" y="24"/>
                    </a:lnTo>
                    <a:lnTo>
                      <a:pt x="41" y="26"/>
                    </a:lnTo>
                    <a:lnTo>
                      <a:pt x="38" y="26"/>
                    </a:lnTo>
                    <a:lnTo>
                      <a:pt x="36" y="24"/>
                    </a:lnTo>
                    <a:lnTo>
                      <a:pt x="38" y="27"/>
                    </a:lnTo>
                    <a:lnTo>
                      <a:pt x="38" y="29"/>
                    </a:lnTo>
                    <a:lnTo>
                      <a:pt x="43" y="34"/>
                    </a:lnTo>
                    <a:lnTo>
                      <a:pt x="41" y="35"/>
                    </a:lnTo>
                    <a:lnTo>
                      <a:pt x="43" y="37"/>
                    </a:lnTo>
                    <a:lnTo>
                      <a:pt x="41" y="39"/>
                    </a:lnTo>
                    <a:lnTo>
                      <a:pt x="43" y="42"/>
                    </a:lnTo>
                    <a:lnTo>
                      <a:pt x="43" y="43"/>
                    </a:lnTo>
                    <a:lnTo>
                      <a:pt x="38" y="43"/>
                    </a:lnTo>
                    <a:lnTo>
                      <a:pt x="36" y="43"/>
                    </a:lnTo>
                    <a:lnTo>
                      <a:pt x="35" y="43"/>
                    </a:lnTo>
                    <a:lnTo>
                      <a:pt x="32" y="43"/>
                    </a:lnTo>
                    <a:lnTo>
                      <a:pt x="32" y="43"/>
                    </a:lnTo>
                    <a:lnTo>
                      <a:pt x="28" y="45"/>
                    </a:lnTo>
                    <a:lnTo>
                      <a:pt x="24" y="40"/>
                    </a:lnTo>
                    <a:lnTo>
                      <a:pt x="22" y="40"/>
                    </a:lnTo>
                    <a:lnTo>
                      <a:pt x="19" y="40"/>
                    </a:lnTo>
                    <a:lnTo>
                      <a:pt x="16" y="43"/>
                    </a:lnTo>
                    <a:lnTo>
                      <a:pt x="14" y="42"/>
                    </a:lnTo>
                    <a:lnTo>
                      <a:pt x="12" y="43"/>
                    </a:lnTo>
                    <a:lnTo>
                      <a:pt x="11" y="42"/>
                    </a:lnTo>
                    <a:lnTo>
                      <a:pt x="8" y="43"/>
                    </a:lnTo>
                    <a:lnTo>
                      <a:pt x="6" y="45"/>
                    </a:lnTo>
                    <a:lnTo>
                      <a:pt x="3" y="45"/>
                    </a:lnTo>
                    <a:lnTo>
                      <a:pt x="0" y="47"/>
                    </a:lnTo>
                    <a:lnTo>
                      <a:pt x="1" y="50"/>
                    </a:lnTo>
                    <a:lnTo>
                      <a:pt x="4" y="48"/>
                    </a:lnTo>
                    <a:lnTo>
                      <a:pt x="6" y="48"/>
                    </a:lnTo>
                    <a:lnTo>
                      <a:pt x="8" y="50"/>
                    </a:lnTo>
                    <a:lnTo>
                      <a:pt x="4" y="50"/>
                    </a:lnTo>
                    <a:lnTo>
                      <a:pt x="3" y="50"/>
                    </a:lnTo>
                    <a:lnTo>
                      <a:pt x="4" y="53"/>
                    </a:lnTo>
                    <a:lnTo>
                      <a:pt x="4" y="50"/>
                    </a:lnTo>
                    <a:lnTo>
                      <a:pt x="6" y="51"/>
                    </a:lnTo>
                    <a:lnTo>
                      <a:pt x="6" y="53"/>
                    </a:lnTo>
                    <a:lnTo>
                      <a:pt x="4" y="53"/>
                    </a:lnTo>
                    <a:lnTo>
                      <a:pt x="3" y="55"/>
                    </a:lnTo>
                    <a:lnTo>
                      <a:pt x="3" y="55"/>
                    </a:lnTo>
                    <a:lnTo>
                      <a:pt x="4" y="55"/>
                    </a:lnTo>
                    <a:lnTo>
                      <a:pt x="6" y="58"/>
                    </a:lnTo>
                    <a:lnTo>
                      <a:pt x="6" y="59"/>
                    </a:lnTo>
                    <a:lnTo>
                      <a:pt x="9" y="58"/>
                    </a:lnTo>
                    <a:lnTo>
                      <a:pt x="11" y="58"/>
                    </a:lnTo>
                    <a:lnTo>
                      <a:pt x="12" y="58"/>
                    </a:lnTo>
                    <a:lnTo>
                      <a:pt x="17" y="59"/>
                    </a:lnTo>
                    <a:lnTo>
                      <a:pt x="17" y="61"/>
                    </a:lnTo>
                    <a:lnTo>
                      <a:pt x="20" y="61"/>
                    </a:lnTo>
                    <a:lnTo>
                      <a:pt x="22" y="64"/>
                    </a:lnTo>
                    <a:lnTo>
                      <a:pt x="25" y="61"/>
                    </a:lnTo>
                    <a:lnTo>
                      <a:pt x="27" y="61"/>
                    </a:lnTo>
                    <a:lnTo>
                      <a:pt x="25" y="63"/>
                    </a:lnTo>
                    <a:lnTo>
                      <a:pt x="27" y="64"/>
                    </a:lnTo>
                    <a:lnTo>
                      <a:pt x="28" y="63"/>
                    </a:lnTo>
                    <a:lnTo>
                      <a:pt x="30" y="64"/>
                    </a:lnTo>
                    <a:lnTo>
                      <a:pt x="30" y="67"/>
                    </a:lnTo>
                    <a:lnTo>
                      <a:pt x="30" y="69"/>
                    </a:lnTo>
                    <a:lnTo>
                      <a:pt x="32" y="69"/>
                    </a:lnTo>
                    <a:lnTo>
                      <a:pt x="35" y="67"/>
                    </a:lnTo>
                    <a:lnTo>
                      <a:pt x="38" y="67"/>
                    </a:lnTo>
                    <a:lnTo>
                      <a:pt x="39" y="71"/>
                    </a:lnTo>
                    <a:lnTo>
                      <a:pt x="38" y="69"/>
                    </a:lnTo>
                    <a:lnTo>
                      <a:pt x="35" y="69"/>
                    </a:lnTo>
                    <a:lnTo>
                      <a:pt x="33" y="71"/>
                    </a:lnTo>
                    <a:lnTo>
                      <a:pt x="35" y="72"/>
                    </a:lnTo>
                    <a:lnTo>
                      <a:pt x="35" y="75"/>
                    </a:lnTo>
                    <a:lnTo>
                      <a:pt x="33" y="77"/>
                    </a:lnTo>
                    <a:lnTo>
                      <a:pt x="35" y="79"/>
                    </a:lnTo>
                    <a:lnTo>
                      <a:pt x="36" y="79"/>
                    </a:lnTo>
                    <a:lnTo>
                      <a:pt x="39" y="83"/>
                    </a:lnTo>
                    <a:lnTo>
                      <a:pt x="44" y="83"/>
                    </a:lnTo>
                    <a:lnTo>
                      <a:pt x="47" y="86"/>
                    </a:lnTo>
                    <a:lnTo>
                      <a:pt x="47" y="88"/>
                    </a:lnTo>
                    <a:lnTo>
                      <a:pt x="47" y="90"/>
                    </a:lnTo>
                    <a:lnTo>
                      <a:pt x="47" y="93"/>
                    </a:lnTo>
                    <a:lnTo>
                      <a:pt x="46" y="93"/>
                    </a:lnTo>
                    <a:lnTo>
                      <a:pt x="46" y="96"/>
                    </a:lnTo>
                    <a:lnTo>
                      <a:pt x="47" y="96"/>
                    </a:lnTo>
                    <a:lnTo>
                      <a:pt x="52" y="99"/>
                    </a:lnTo>
                    <a:lnTo>
                      <a:pt x="55" y="107"/>
                    </a:lnTo>
                    <a:lnTo>
                      <a:pt x="52" y="104"/>
                    </a:lnTo>
                    <a:lnTo>
                      <a:pt x="51" y="101"/>
                    </a:lnTo>
                    <a:lnTo>
                      <a:pt x="47" y="99"/>
                    </a:lnTo>
                    <a:lnTo>
                      <a:pt x="47" y="101"/>
                    </a:lnTo>
                    <a:lnTo>
                      <a:pt x="46" y="107"/>
                    </a:lnTo>
                    <a:lnTo>
                      <a:pt x="46" y="112"/>
                    </a:lnTo>
                    <a:lnTo>
                      <a:pt x="47" y="114"/>
                    </a:lnTo>
                    <a:lnTo>
                      <a:pt x="46" y="115"/>
                    </a:lnTo>
                    <a:lnTo>
                      <a:pt x="46" y="125"/>
                    </a:lnTo>
                    <a:lnTo>
                      <a:pt x="43" y="133"/>
                    </a:lnTo>
                    <a:lnTo>
                      <a:pt x="39" y="136"/>
                    </a:lnTo>
                    <a:lnTo>
                      <a:pt x="43" y="136"/>
                    </a:lnTo>
                    <a:lnTo>
                      <a:pt x="43" y="138"/>
                    </a:lnTo>
                    <a:lnTo>
                      <a:pt x="44" y="138"/>
                    </a:lnTo>
                    <a:lnTo>
                      <a:pt x="44" y="141"/>
                    </a:lnTo>
                    <a:lnTo>
                      <a:pt x="44" y="142"/>
                    </a:lnTo>
                    <a:lnTo>
                      <a:pt x="47" y="142"/>
                    </a:lnTo>
                    <a:lnTo>
                      <a:pt x="54" y="144"/>
                    </a:lnTo>
                    <a:lnTo>
                      <a:pt x="57" y="147"/>
                    </a:lnTo>
                    <a:lnTo>
                      <a:pt x="59" y="145"/>
                    </a:lnTo>
                    <a:lnTo>
                      <a:pt x="62" y="149"/>
                    </a:lnTo>
                    <a:lnTo>
                      <a:pt x="67" y="149"/>
                    </a:lnTo>
                    <a:lnTo>
                      <a:pt x="68" y="150"/>
                    </a:lnTo>
                    <a:lnTo>
                      <a:pt x="70" y="147"/>
                    </a:lnTo>
                    <a:lnTo>
                      <a:pt x="76" y="147"/>
                    </a:lnTo>
                    <a:lnTo>
                      <a:pt x="79" y="149"/>
                    </a:lnTo>
                    <a:lnTo>
                      <a:pt x="83" y="149"/>
                    </a:lnTo>
                    <a:lnTo>
                      <a:pt x="87" y="150"/>
                    </a:lnTo>
                    <a:lnTo>
                      <a:pt x="94" y="150"/>
                    </a:lnTo>
                    <a:lnTo>
                      <a:pt x="98" y="153"/>
                    </a:lnTo>
                    <a:lnTo>
                      <a:pt x="100" y="153"/>
                    </a:lnTo>
                    <a:lnTo>
                      <a:pt x="100" y="152"/>
                    </a:lnTo>
                    <a:lnTo>
                      <a:pt x="98" y="147"/>
                    </a:lnTo>
                    <a:lnTo>
                      <a:pt x="100" y="142"/>
                    </a:lnTo>
                    <a:lnTo>
                      <a:pt x="100" y="141"/>
                    </a:lnTo>
                    <a:lnTo>
                      <a:pt x="103" y="138"/>
                    </a:lnTo>
                    <a:lnTo>
                      <a:pt x="108" y="133"/>
                    </a:lnTo>
                    <a:lnTo>
                      <a:pt x="110" y="133"/>
                    </a:lnTo>
                    <a:lnTo>
                      <a:pt x="111" y="134"/>
                    </a:lnTo>
                    <a:lnTo>
                      <a:pt x="114" y="134"/>
                    </a:lnTo>
                    <a:lnTo>
                      <a:pt x="118" y="136"/>
                    </a:lnTo>
                    <a:lnTo>
                      <a:pt x="121" y="136"/>
                    </a:lnTo>
                    <a:lnTo>
                      <a:pt x="122" y="134"/>
                    </a:lnTo>
                    <a:lnTo>
                      <a:pt x="124" y="134"/>
                    </a:lnTo>
                    <a:lnTo>
                      <a:pt x="134" y="139"/>
                    </a:lnTo>
                    <a:lnTo>
                      <a:pt x="135" y="142"/>
                    </a:lnTo>
                    <a:lnTo>
                      <a:pt x="141" y="142"/>
                    </a:lnTo>
                    <a:lnTo>
                      <a:pt x="145" y="139"/>
                    </a:lnTo>
                    <a:lnTo>
                      <a:pt x="145" y="138"/>
                    </a:lnTo>
                    <a:lnTo>
                      <a:pt x="146" y="136"/>
                    </a:lnTo>
                    <a:lnTo>
                      <a:pt x="156" y="128"/>
                    </a:lnTo>
                    <a:lnTo>
                      <a:pt x="156" y="128"/>
                    </a:lnTo>
                    <a:lnTo>
                      <a:pt x="154" y="125"/>
                    </a:lnTo>
                    <a:lnTo>
                      <a:pt x="156" y="122"/>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3" name="Freeform 841">
                <a:extLst>
                  <a:ext uri="{FF2B5EF4-FFF2-40B4-BE49-F238E27FC236}">
                    <a16:creationId xmlns:a16="http://schemas.microsoft.com/office/drawing/2014/main" id="{2D2E1AA4-666E-4940-BAAE-B6671647BFBF}"/>
                  </a:ext>
                </a:extLst>
              </p:cNvPr>
              <p:cNvSpPr>
                <a:spLocks/>
              </p:cNvSpPr>
              <p:nvPr/>
            </p:nvSpPr>
            <p:spPr bwMode="auto">
              <a:xfrm>
                <a:off x="4797" y="1778"/>
                <a:ext cx="14" cy="28"/>
              </a:xfrm>
              <a:custGeom>
                <a:avLst/>
                <a:gdLst>
                  <a:gd name="T0" fmla="*/ 0 w 14"/>
                  <a:gd name="T1" fmla="*/ 14 h 28"/>
                  <a:gd name="T2" fmla="*/ 0 w 14"/>
                  <a:gd name="T3" fmla="*/ 16 h 28"/>
                  <a:gd name="T4" fmla="*/ 3 w 14"/>
                  <a:gd name="T5" fmla="*/ 17 h 28"/>
                  <a:gd name="T6" fmla="*/ 3 w 14"/>
                  <a:gd name="T7" fmla="*/ 19 h 28"/>
                  <a:gd name="T8" fmla="*/ 1 w 14"/>
                  <a:gd name="T9" fmla="*/ 19 h 28"/>
                  <a:gd name="T10" fmla="*/ 3 w 14"/>
                  <a:gd name="T11" fmla="*/ 20 h 28"/>
                  <a:gd name="T12" fmla="*/ 4 w 14"/>
                  <a:gd name="T13" fmla="*/ 22 h 28"/>
                  <a:gd name="T14" fmla="*/ 4 w 14"/>
                  <a:gd name="T15" fmla="*/ 24 h 28"/>
                  <a:gd name="T16" fmla="*/ 4 w 14"/>
                  <a:gd name="T17" fmla="*/ 24 h 28"/>
                  <a:gd name="T18" fmla="*/ 6 w 14"/>
                  <a:gd name="T19" fmla="*/ 25 h 28"/>
                  <a:gd name="T20" fmla="*/ 4 w 14"/>
                  <a:gd name="T21" fmla="*/ 24 h 28"/>
                  <a:gd name="T22" fmla="*/ 4 w 14"/>
                  <a:gd name="T23" fmla="*/ 25 h 28"/>
                  <a:gd name="T24" fmla="*/ 4 w 14"/>
                  <a:gd name="T25" fmla="*/ 27 h 28"/>
                  <a:gd name="T26" fmla="*/ 9 w 14"/>
                  <a:gd name="T27" fmla="*/ 28 h 28"/>
                  <a:gd name="T28" fmla="*/ 11 w 14"/>
                  <a:gd name="T29" fmla="*/ 28 h 28"/>
                  <a:gd name="T30" fmla="*/ 12 w 14"/>
                  <a:gd name="T31" fmla="*/ 24 h 28"/>
                  <a:gd name="T32" fmla="*/ 12 w 14"/>
                  <a:gd name="T33" fmla="*/ 19 h 28"/>
                  <a:gd name="T34" fmla="*/ 14 w 14"/>
                  <a:gd name="T35" fmla="*/ 12 h 28"/>
                  <a:gd name="T36" fmla="*/ 12 w 14"/>
                  <a:gd name="T37" fmla="*/ 8 h 28"/>
                  <a:gd name="T38" fmla="*/ 14 w 14"/>
                  <a:gd name="T39" fmla="*/ 4 h 28"/>
                  <a:gd name="T40" fmla="*/ 12 w 14"/>
                  <a:gd name="T41" fmla="*/ 0 h 28"/>
                  <a:gd name="T42" fmla="*/ 11 w 14"/>
                  <a:gd name="T43" fmla="*/ 0 h 28"/>
                  <a:gd name="T44" fmla="*/ 11 w 14"/>
                  <a:gd name="T45" fmla="*/ 3 h 28"/>
                  <a:gd name="T46" fmla="*/ 11 w 14"/>
                  <a:gd name="T47" fmla="*/ 4 h 28"/>
                  <a:gd name="T48" fmla="*/ 11 w 14"/>
                  <a:gd name="T49" fmla="*/ 6 h 28"/>
                  <a:gd name="T50" fmla="*/ 9 w 14"/>
                  <a:gd name="T51" fmla="*/ 6 h 28"/>
                  <a:gd name="T52" fmla="*/ 8 w 14"/>
                  <a:gd name="T53" fmla="*/ 4 h 28"/>
                  <a:gd name="T54" fmla="*/ 6 w 14"/>
                  <a:gd name="T55" fmla="*/ 6 h 28"/>
                  <a:gd name="T56" fmla="*/ 3 w 14"/>
                  <a:gd name="T57" fmla="*/ 8 h 28"/>
                  <a:gd name="T58" fmla="*/ 0 w 14"/>
                  <a:gd name="T59" fmla="*/ 11 h 28"/>
                  <a:gd name="T60" fmla="*/ 1 w 14"/>
                  <a:gd name="T61" fmla="*/ 12 h 28"/>
                  <a:gd name="T62" fmla="*/ 1 w 14"/>
                  <a:gd name="T63" fmla="*/ 14 h 28"/>
                  <a:gd name="T64" fmla="*/ 0 w 14"/>
                  <a:gd name="T65" fmla="*/ 1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 h="28">
                    <a:moveTo>
                      <a:pt x="0" y="14"/>
                    </a:moveTo>
                    <a:lnTo>
                      <a:pt x="0" y="16"/>
                    </a:lnTo>
                    <a:lnTo>
                      <a:pt x="3" y="17"/>
                    </a:lnTo>
                    <a:lnTo>
                      <a:pt x="3" y="19"/>
                    </a:lnTo>
                    <a:lnTo>
                      <a:pt x="1" y="19"/>
                    </a:lnTo>
                    <a:lnTo>
                      <a:pt x="3" y="20"/>
                    </a:lnTo>
                    <a:lnTo>
                      <a:pt x="4" y="22"/>
                    </a:lnTo>
                    <a:lnTo>
                      <a:pt x="4" y="24"/>
                    </a:lnTo>
                    <a:lnTo>
                      <a:pt x="4" y="24"/>
                    </a:lnTo>
                    <a:lnTo>
                      <a:pt x="6" y="25"/>
                    </a:lnTo>
                    <a:lnTo>
                      <a:pt x="4" y="24"/>
                    </a:lnTo>
                    <a:lnTo>
                      <a:pt x="4" y="25"/>
                    </a:lnTo>
                    <a:lnTo>
                      <a:pt x="4" y="27"/>
                    </a:lnTo>
                    <a:lnTo>
                      <a:pt x="9" y="28"/>
                    </a:lnTo>
                    <a:lnTo>
                      <a:pt x="11" y="28"/>
                    </a:lnTo>
                    <a:lnTo>
                      <a:pt x="12" y="24"/>
                    </a:lnTo>
                    <a:lnTo>
                      <a:pt x="12" y="19"/>
                    </a:lnTo>
                    <a:lnTo>
                      <a:pt x="14" y="12"/>
                    </a:lnTo>
                    <a:lnTo>
                      <a:pt x="12" y="8"/>
                    </a:lnTo>
                    <a:lnTo>
                      <a:pt x="14" y="4"/>
                    </a:lnTo>
                    <a:lnTo>
                      <a:pt x="12" y="0"/>
                    </a:lnTo>
                    <a:lnTo>
                      <a:pt x="11" y="0"/>
                    </a:lnTo>
                    <a:lnTo>
                      <a:pt x="11" y="3"/>
                    </a:lnTo>
                    <a:lnTo>
                      <a:pt x="11" y="4"/>
                    </a:lnTo>
                    <a:lnTo>
                      <a:pt x="11" y="6"/>
                    </a:lnTo>
                    <a:lnTo>
                      <a:pt x="9" y="6"/>
                    </a:lnTo>
                    <a:lnTo>
                      <a:pt x="8" y="4"/>
                    </a:lnTo>
                    <a:lnTo>
                      <a:pt x="6" y="6"/>
                    </a:lnTo>
                    <a:lnTo>
                      <a:pt x="3" y="8"/>
                    </a:lnTo>
                    <a:lnTo>
                      <a:pt x="0" y="11"/>
                    </a:lnTo>
                    <a:lnTo>
                      <a:pt x="1" y="12"/>
                    </a:lnTo>
                    <a:lnTo>
                      <a:pt x="1" y="14"/>
                    </a:lnTo>
                    <a:lnTo>
                      <a:pt x="0" y="14"/>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4" name="Freeform 842">
                <a:extLst>
                  <a:ext uri="{FF2B5EF4-FFF2-40B4-BE49-F238E27FC236}">
                    <a16:creationId xmlns:a16="http://schemas.microsoft.com/office/drawing/2014/main" id="{BFA4CFA7-578A-4634-A70F-3B2F31F3B9AB}"/>
                  </a:ext>
                </a:extLst>
              </p:cNvPr>
              <p:cNvSpPr>
                <a:spLocks/>
              </p:cNvSpPr>
              <p:nvPr/>
            </p:nvSpPr>
            <p:spPr bwMode="auto">
              <a:xfrm>
                <a:off x="4879" y="1899"/>
                <a:ext cx="5" cy="5"/>
              </a:xfrm>
              <a:custGeom>
                <a:avLst/>
                <a:gdLst>
                  <a:gd name="T0" fmla="*/ 0 w 5"/>
                  <a:gd name="T1" fmla="*/ 3 h 5"/>
                  <a:gd name="T2" fmla="*/ 4 w 5"/>
                  <a:gd name="T3" fmla="*/ 5 h 5"/>
                  <a:gd name="T4" fmla="*/ 5 w 5"/>
                  <a:gd name="T5" fmla="*/ 3 h 5"/>
                  <a:gd name="T6" fmla="*/ 5 w 5"/>
                  <a:gd name="T7" fmla="*/ 2 h 5"/>
                  <a:gd name="T8" fmla="*/ 0 w 5"/>
                  <a:gd name="T9" fmla="*/ 0 h 5"/>
                  <a:gd name="T10" fmla="*/ 0 w 5"/>
                  <a:gd name="T11" fmla="*/ 3 h 5"/>
                </a:gdLst>
                <a:ahLst/>
                <a:cxnLst>
                  <a:cxn ang="0">
                    <a:pos x="T0" y="T1"/>
                  </a:cxn>
                  <a:cxn ang="0">
                    <a:pos x="T2" y="T3"/>
                  </a:cxn>
                  <a:cxn ang="0">
                    <a:pos x="T4" y="T5"/>
                  </a:cxn>
                  <a:cxn ang="0">
                    <a:pos x="T6" y="T7"/>
                  </a:cxn>
                  <a:cxn ang="0">
                    <a:pos x="T8" y="T9"/>
                  </a:cxn>
                  <a:cxn ang="0">
                    <a:pos x="T10" y="T11"/>
                  </a:cxn>
                </a:cxnLst>
                <a:rect l="0" t="0" r="r" b="b"/>
                <a:pathLst>
                  <a:path w="5" h="5">
                    <a:moveTo>
                      <a:pt x="0" y="3"/>
                    </a:moveTo>
                    <a:lnTo>
                      <a:pt x="4" y="5"/>
                    </a:lnTo>
                    <a:lnTo>
                      <a:pt x="5" y="3"/>
                    </a:lnTo>
                    <a:lnTo>
                      <a:pt x="5" y="2"/>
                    </a:lnTo>
                    <a:lnTo>
                      <a:pt x="0" y="0"/>
                    </a:lnTo>
                    <a:lnTo>
                      <a:pt x="0" y="3"/>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5" name="Freeform 843">
                <a:extLst>
                  <a:ext uri="{FF2B5EF4-FFF2-40B4-BE49-F238E27FC236}">
                    <a16:creationId xmlns:a16="http://schemas.microsoft.com/office/drawing/2014/main" id="{D4677667-85FE-4A8A-8226-EEC5BA0E1FE4}"/>
                  </a:ext>
                </a:extLst>
              </p:cNvPr>
              <p:cNvSpPr>
                <a:spLocks/>
              </p:cNvSpPr>
              <p:nvPr/>
            </p:nvSpPr>
            <p:spPr bwMode="auto">
              <a:xfrm>
                <a:off x="4793" y="1810"/>
                <a:ext cx="4" cy="3"/>
              </a:xfrm>
              <a:custGeom>
                <a:avLst/>
                <a:gdLst>
                  <a:gd name="T0" fmla="*/ 2 w 4"/>
                  <a:gd name="T1" fmla="*/ 3 h 3"/>
                  <a:gd name="T2" fmla="*/ 2 w 4"/>
                  <a:gd name="T3" fmla="*/ 1 h 3"/>
                  <a:gd name="T4" fmla="*/ 4 w 4"/>
                  <a:gd name="T5" fmla="*/ 0 h 3"/>
                  <a:gd name="T6" fmla="*/ 2 w 4"/>
                  <a:gd name="T7" fmla="*/ 0 h 3"/>
                  <a:gd name="T8" fmla="*/ 2 w 4"/>
                  <a:gd name="T9" fmla="*/ 1 h 3"/>
                  <a:gd name="T10" fmla="*/ 0 w 4"/>
                  <a:gd name="T11" fmla="*/ 1 h 3"/>
                  <a:gd name="T12" fmla="*/ 0 w 4"/>
                  <a:gd name="T13" fmla="*/ 3 h 3"/>
                  <a:gd name="T14" fmla="*/ 2 w 4"/>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3">
                    <a:moveTo>
                      <a:pt x="2" y="3"/>
                    </a:moveTo>
                    <a:lnTo>
                      <a:pt x="2" y="1"/>
                    </a:lnTo>
                    <a:lnTo>
                      <a:pt x="4" y="0"/>
                    </a:lnTo>
                    <a:lnTo>
                      <a:pt x="2" y="0"/>
                    </a:lnTo>
                    <a:lnTo>
                      <a:pt x="2" y="1"/>
                    </a:lnTo>
                    <a:lnTo>
                      <a:pt x="0" y="1"/>
                    </a:lnTo>
                    <a:lnTo>
                      <a:pt x="0" y="3"/>
                    </a:lnTo>
                    <a:lnTo>
                      <a:pt x="2" y="3"/>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6" name="Freeform 844">
                <a:extLst>
                  <a:ext uri="{FF2B5EF4-FFF2-40B4-BE49-F238E27FC236}">
                    <a16:creationId xmlns:a16="http://schemas.microsoft.com/office/drawing/2014/main" id="{67995ABA-1568-49A0-B2AD-E3E5CA7869BC}"/>
                  </a:ext>
                </a:extLst>
              </p:cNvPr>
              <p:cNvSpPr>
                <a:spLocks/>
              </p:cNvSpPr>
              <p:nvPr/>
            </p:nvSpPr>
            <p:spPr bwMode="auto">
              <a:xfrm>
                <a:off x="4793" y="1810"/>
                <a:ext cx="21" cy="41"/>
              </a:xfrm>
              <a:custGeom>
                <a:avLst/>
                <a:gdLst>
                  <a:gd name="T0" fmla="*/ 2 w 21"/>
                  <a:gd name="T1" fmla="*/ 12 h 41"/>
                  <a:gd name="T2" fmla="*/ 4 w 21"/>
                  <a:gd name="T3" fmla="*/ 14 h 41"/>
                  <a:gd name="T4" fmla="*/ 5 w 21"/>
                  <a:gd name="T5" fmla="*/ 16 h 41"/>
                  <a:gd name="T6" fmla="*/ 5 w 21"/>
                  <a:gd name="T7" fmla="*/ 19 h 41"/>
                  <a:gd name="T8" fmla="*/ 4 w 21"/>
                  <a:gd name="T9" fmla="*/ 20 h 41"/>
                  <a:gd name="T10" fmla="*/ 4 w 21"/>
                  <a:gd name="T11" fmla="*/ 22 h 41"/>
                  <a:gd name="T12" fmla="*/ 7 w 21"/>
                  <a:gd name="T13" fmla="*/ 24 h 41"/>
                  <a:gd name="T14" fmla="*/ 7 w 21"/>
                  <a:gd name="T15" fmla="*/ 24 h 41"/>
                  <a:gd name="T16" fmla="*/ 5 w 21"/>
                  <a:gd name="T17" fmla="*/ 27 h 41"/>
                  <a:gd name="T18" fmla="*/ 4 w 21"/>
                  <a:gd name="T19" fmla="*/ 32 h 41"/>
                  <a:gd name="T20" fmla="*/ 5 w 21"/>
                  <a:gd name="T21" fmla="*/ 33 h 41"/>
                  <a:gd name="T22" fmla="*/ 7 w 21"/>
                  <a:gd name="T23" fmla="*/ 38 h 41"/>
                  <a:gd name="T24" fmla="*/ 8 w 21"/>
                  <a:gd name="T25" fmla="*/ 41 h 41"/>
                  <a:gd name="T26" fmla="*/ 10 w 21"/>
                  <a:gd name="T27" fmla="*/ 39 h 41"/>
                  <a:gd name="T28" fmla="*/ 10 w 21"/>
                  <a:gd name="T29" fmla="*/ 41 h 41"/>
                  <a:gd name="T30" fmla="*/ 13 w 21"/>
                  <a:gd name="T31" fmla="*/ 39 h 41"/>
                  <a:gd name="T32" fmla="*/ 13 w 21"/>
                  <a:gd name="T33" fmla="*/ 36 h 41"/>
                  <a:gd name="T34" fmla="*/ 13 w 21"/>
                  <a:gd name="T35" fmla="*/ 35 h 41"/>
                  <a:gd name="T36" fmla="*/ 16 w 21"/>
                  <a:gd name="T37" fmla="*/ 35 h 41"/>
                  <a:gd name="T38" fmla="*/ 18 w 21"/>
                  <a:gd name="T39" fmla="*/ 36 h 41"/>
                  <a:gd name="T40" fmla="*/ 19 w 21"/>
                  <a:gd name="T41" fmla="*/ 36 h 41"/>
                  <a:gd name="T42" fmla="*/ 21 w 21"/>
                  <a:gd name="T43" fmla="*/ 35 h 41"/>
                  <a:gd name="T44" fmla="*/ 21 w 21"/>
                  <a:gd name="T45" fmla="*/ 30 h 41"/>
                  <a:gd name="T46" fmla="*/ 21 w 21"/>
                  <a:gd name="T47" fmla="*/ 28 h 41"/>
                  <a:gd name="T48" fmla="*/ 21 w 21"/>
                  <a:gd name="T49" fmla="*/ 22 h 41"/>
                  <a:gd name="T50" fmla="*/ 21 w 21"/>
                  <a:gd name="T51" fmla="*/ 17 h 41"/>
                  <a:gd name="T52" fmla="*/ 18 w 21"/>
                  <a:gd name="T53" fmla="*/ 14 h 41"/>
                  <a:gd name="T54" fmla="*/ 21 w 21"/>
                  <a:gd name="T55" fmla="*/ 12 h 41"/>
                  <a:gd name="T56" fmla="*/ 21 w 21"/>
                  <a:gd name="T57" fmla="*/ 9 h 41"/>
                  <a:gd name="T58" fmla="*/ 21 w 21"/>
                  <a:gd name="T59" fmla="*/ 6 h 41"/>
                  <a:gd name="T60" fmla="*/ 19 w 21"/>
                  <a:gd name="T61" fmla="*/ 4 h 41"/>
                  <a:gd name="T62" fmla="*/ 16 w 21"/>
                  <a:gd name="T63" fmla="*/ 1 h 41"/>
                  <a:gd name="T64" fmla="*/ 16 w 21"/>
                  <a:gd name="T65" fmla="*/ 1 h 41"/>
                  <a:gd name="T66" fmla="*/ 13 w 21"/>
                  <a:gd name="T67" fmla="*/ 0 h 41"/>
                  <a:gd name="T68" fmla="*/ 12 w 21"/>
                  <a:gd name="T69" fmla="*/ 0 h 41"/>
                  <a:gd name="T70" fmla="*/ 7 w 21"/>
                  <a:gd name="T71" fmla="*/ 6 h 41"/>
                  <a:gd name="T72" fmla="*/ 4 w 21"/>
                  <a:gd name="T73" fmla="*/ 6 h 41"/>
                  <a:gd name="T74" fmla="*/ 0 w 21"/>
                  <a:gd name="T75" fmla="*/ 4 h 41"/>
                  <a:gd name="T76" fmla="*/ 0 w 21"/>
                  <a:gd name="T77" fmla="*/ 8 h 41"/>
                  <a:gd name="T78" fmla="*/ 0 w 21"/>
                  <a:gd name="T79" fmla="*/ 9 h 41"/>
                  <a:gd name="T80" fmla="*/ 2 w 21"/>
                  <a:gd name="T81" fmla="*/ 12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1" h="41">
                    <a:moveTo>
                      <a:pt x="2" y="12"/>
                    </a:moveTo>
                    <a:lnTo>
                      <a:pt x="4" y="14"/>
                    </a:lnTo>
                    <a:lnTo>
                      <a:pt x="5" y="16"/>
                    </a:lnTo>
                    <a:lnTo>
                      <a:pt x="5" y="19"/>
                    </a:lnTo>
                    <a:lnTo>
                      <a:pt x="4" y="20"/>
                    </a:lnTo>
                    <a:lnTo>
                      <a:pt x="4" y="22"/>
                    </a:lnTo>
                    <a:lnTo>
                      <a:pt x="7" y="24"/>
                    </a:lnTo>
                    <a:lnTo>
                      <a:pt x="7" y="24"/>
                    </a:lnTo>
                    <a:lnTo>
                      <a:pt x="5" y="27"/>
                    </a:lnTo>
                    <a:lnTo>
                      <a:pt x="4" y="32"/>
                    </a:lnTo>
                    <a:lnTo>
                      <a:pt x="5" y="33"/>
                    </a:lnTo>
                    <a:lnTo>
                      <a:pt x="7" y="38"/>
                    </a:lnTo>
                    <a:lnTo>
                      <a:pt x="8" y="41"/>
                    </a:lnTo>
                    <a:lnTo>
                      <a:pt x="10" y="39"/>
                    </a:lnTo>
                    <a:lnTo>
                      <a:pt x="10" y="41"/>
                    </a:lnTo>
                    <a:lnTo>
                      <a:pt x="13" y="39"/>
                    </a:lnTo>
                    <a:lnTo>
                      <a:pt x="13" y="36"/>
                    </a:lnTo>
                    <a:lnTo>
                      <a:pt x="13" y="35"/>
                    </a:lnTo>
                    <a:lnTo>
                      <a:pt x="16" y="35"/>
                    </a:lnTo>
                    <a:lnTo>
                      <a:pt x="18" y="36"/>
                    </a:lnTo>
                    <a:lnTo>
                      <a:pt x="19" y="36"/>
                    </a:lnTo>
                    <a:lnTo>
                      <a:pt x="21" y="35"/>
                    </a:lnTo>
                    <a:lnTo>
                      <a:pt x="21" y="30"/>
                    </a:lnTo>
                    <a:lnTo>
                      <a:pt x="21" y="28"/>
                    </a:lnTo>
                    <a:lnTo>
                      <a:pt x="21" y="22"/>
                    </a:lnTo>
                    <a:lnTo>
                      <a:pt x="21" y="17"/>
                    </a:lnTo>
                    <a:lnTo>
                      <a:pt x="18" y="14"/>
                    </a:lnTo>
                    <a:lnTo>
                      <a:pt x="21" y="12"/>
                    </a:lnTo>
                    <a:lnTo>
                      <a:pt x="21" y="9"/>
                    </a:lnTo>
                    <a:lnTo>
                      <a:pt x="21" y="6"/>
                    </a:lnTo>
                    <a:lnTo>
                      <a:pt x="19" y="4"/>
                    </a:lnTo>
                    <a:lnTo>
                      <a:pt x="16" y="1"/>
                    </a:lnTo>
                    <a:lnTo>
                      <a:pt x="16" y="1"/>
                    </a:lnTo>
                    <a:lnTo>
                      <a:pt x="13" y="0"/>
                    </a:lnTo>
                    <a:lnTo>
                      <a:pt x="12" y="0"/>
                    </a:lnTo>
                    <a:lnTo>
                      <a:pt x="7" y="6"/>
                    </a:lnTo>
                    <a:lnTo>
                      <a:pt x="4" y="6"/>
                    </a:lnTo>
                    <a:lnTo>
                      <a:pt x="0" y="4"/>
                    </a:lnTo>
                    <a:lnTo>
                      <a:pt x="0" y="8"/>
                    </a:lnTo>
                    <a:lnTo>
                      <a:pt x="0" y="9"/>
                    </a:lnTo>
                    <a:lnTo>
                      <a:pt x="2" y="12"/>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7" name="Freeform 845">
                <a:extLst>
                  <a:ext uri="{FF2B5EF4-FFF2-40B4-BE49-F238E27FC236}">
                    <a16:creationId xmlns:a16="http://schemas.microsoft.com/office/drawing/2014/main" id="{60B61CEB-AFC2-4152-B401-564FCBA2FC1A}"/>
                  </a:ext>
                </a:extLst>
              </p:cNvPr>
              <p:cNvSpPr>
                <a:spLocks/>
              </p:cNvSpPr>
              <p:nvPr/>
            </p:nvSpPr>
            <p:spPr bwMode="auto">
              <a:xfrm>
                <a:off x="4817" y="1779"/>
                <a:ext cx="7" cy="5"/>
              </a:xfrm>
              <a:custGeom>
                <a:avLst/>
                <a:gdLst>
                  <a:gd name="T0" fmla="*/ 7 w 7"/>
                  <a:gd name="T1" fmla="*/ 3 h 5"/>
                  <a:gd name="T2" fmla="*/ 7 w 7"/>
                  <a:gd name="T3" fmla="*/ 2 h 5"/>
                  <a:gd name="T4" fmla="*/ 5 w 7"/>
                  <a:gd name="T5" fmla="*/ 0 h 5"/>
                  <a:gd name="T6" fmla="*/ 5 w 7"/>
                  <a:gd name="T7" fmla="*/ 2 h 5"/>
                  <a:gd name="T8" fmla="*/ 2 w 7"/>
                  <a:gd name="T9" fmla="*/ 3 h 5"/>
                  <a:gd name="T10" fmla="*/ 0 w 7"/>
                  <a:gd name="T11" fmla="*/ 3 h 5"/>
                  <a:gd name="T12" fmla="*/ 2 w 7"/>
                  <a:gd name="T13" fmla="*/ 5 h 5"/>
                  <a:gd name="T14" fmla="*/ 5 w 7"/>
                  <a:gd name="T15" fmla="*/ 3 h 5"/>
                  <a:gd name="T16" fmla="*/ 7 w 7"/>
                  <a:gd name="T17"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5">
                    <a:moveTo>
                      <a:pt x="7" y="3"/>
                    </a:moveTo>
                    <a:lnTo>
                      <a:pt x="7" y="2"/>
                    </a:lnTo>
                    <a:lnTo>
                      <a:pt x="5" y="0"/>
                    </a:lnTo>
                    <a:lnTo>
                      <a:pt x="5" y="2"/>
                    </a:lnTo>
                    <a:lnTo>
                      <a:pt x="2" y="3"/>
                    </a:lnTo>
                    <a:lnTo>
                      <a:pt x="0" y="3"/>
                    </a:lnTo>
                    <a:lnTo>
                      <a:pt x="2" y="5"/>
                    </a:lnTo>
                    <a:lnTo>
                      <a:pt x="5" y="3"/>
                    </a:lnTo>
                    <a:lnTo>
                      <a:pt x="7" y="3"/>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8" name="Freeform 846">
                <a:extLst>
                  <a:ext uri="{FF2B5EF4-FFF2-40B4-BE49-F238E27FC236}">
                    <a16:creationId xmlns:a16="http://schemas.microsoft.com/office/drawing/2014/main" id="{B5B96890-7485-4A67-8DFF-DB63356EDFFC}"/>
                  </a:ext>
                </a:extLst>
              </p:cNvPr>
              <p:cNvSpPr>
                <a:spLocks/>
              </p:cNvSpPr>
              <p:nvPr/>
            </p:nvSpPr>
            <p:spPr bwMode="auto">
              <a:xfrm>
                <a:off x="4830" y="1789"/>
                <a:ext cx="2" cy="1"/>
              </a:xfrm>
              <a:custGeom>
                <a:avLst/>
                <a:gdLst>
                  <a:gd name="T0" fmla="*/ 0 w 2"/>
                  <a:gd name="T1" fmla="*/ 1 h 1"/>
                  <a:gd name="T2" fmla="*/ 2 w 2"/>
                  <a:gd name="T3" fmla="*/ 1 h 1"/>
                  <a:gd name="T4" fmla="*/ 2 w 2"/>
                  <a:gd name="T5" fmla="*/ 0 h 1"/>
                  <a:gd name="T6" fmla="*/ 0 w 2"/>
                  <a:gd name="T7" fmla="*/ 1 h 1"/>
                </a:gdLst>
                <a:ahLst/>
                <a:cxnLst>
                  <a:cxn ang="0">
                    <a:pos x="T0" y="T1"/>
                  </a:cxn>
                  <a:cxn ang="0">
                    <a:pos x="T2" y="T3"/>
                  </a:cxn>
                  <a:cxn ang="0">
                    <a:pos x="T4" y="T5"/>
                  </a:cxn>
                  <a:cxn ang="0">
                    <a:pos x="T6" y="T7"/>
                  </a:cxn>
                </a:cxnLst>
                <a:rect l="0" t="0" r="r" b="b"/>
                <a:pathLst>
                  <a:path w="2" h="1">
                    <a:moveTo>
                      <a:pt x="0" y="1"/>
                    </a:moveTo>
                    <a:lnTo>
                      <a:pt x="2" y="1"/>
                    </a:lnTo>
                    <a:lnTo>
                      <a:pt x="2" y="0"/>
                    </a:lnTo>
                    <a:lnTo>
                      <a:pt x="0" y="1"/>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9" name="Freeform 847">
                <a:extLst>
                  <a:ext uri="{FF2B5EF4-FFF2-40B4-BE49-F238E27FC236}">
                    <a16:creationId xmlns:a16="http://schemas.microsoft.com/office/drawing/2014/main" id="{EA961BD9-A399-4F92-8904-0EB9526C7E85}"/>
                  </a:ext>
                </a:extLst>
              </p:cNvPr>
              <p:cNvSpPr>
                <a:spLocks/>
              </p:cNvSpPr>
              <p:nvPr/>
            </p:nvSpPr>
            <p:spPr bwMode="auto">
              <a:xfrm>
                <a:off x="4854" y="1861"/>
                <a:ext cx="40" cy="27"/>
              </a:xfrm>
              <a:custGeom>
                <a:avLst/>
                <a:gdLst>
                  <a:gd name="T0" fmla="*/ 40 w 40"/>
                  <a:gd name="T1" fmla="*/ 6 h 27"/>
                  <a:gd name="T2" fmla="*/ 40 w 40"/>
                  <a:gd name="T3" fmla="*/ 3 h 27"/>
                  <a:gd name="T4" fmla="*/ 38 w 40"/>
                  <a:gd name="T5" fmla="*/ 0 h 27"/>
                  <a:gd name="T6" fmla="*/ 35 w 40"/>
                  <a:gd name="T7" fmla="*/ 3 h 27"/>
                  <a:gd name="T8" fmla="*/ 33 w 40"/>
                  <a:gd name="T9" fmla="*/ 3 h 27"/>
                  <a:gd name="T10" fmla="*/ 30 w 40"/>
                  <a:gd name="T11" fmla="*/ 1 h 27"/>
                  <a:gd name="T12" fmla="*/ 27 w 40"/>
                  <a:gd name="T13" fmla="*/ 4 h 27"/>
                  <a:gd name="T14" fmla="*/ 21 w 40"/>
                  <a:gd name="T15" fmla="*/ 4 h 27"/>
                  <a:gd name="T16" fmla="*/ 16 w 40"/>
                  <a:gd name="T17" fmla="*/ 6 h 27"/>
                  <a:gd name="T18" fmla="*/ 11 w 40"/>
                  <a:gd name="T19" fmla="*/ 4 h 27"/>
                  <a:gd name="T20" fmla="*/ 9 w 40"/>
                  <a:gd name="T21" fmla="*/ 3 h 27"/>
                  <a:gd name="T22" fmla="*/ 6 w 40"/>
                  <a:gd name="T23" fmla="*/ 3 h 27"/>
                  <a:gd name="T24" fmla="*/ 5 w 40"/>
                  <a:gd name="T25" fmla="*/ 4 h 27"/>
                  <a:gd name="T26" fmla="*/ 3 w 40"/>
                  <a:gd name="T27" fmla="*/ 3 h 27"/>
                  <a:gd name="T28" fmla="*/ 0 w 40"/>
                  <a:gd name="T29" fmla="*/ 4 h 27"/>
                  <a:gd name="T30" fmla="*/ 0 w 40"/>
                  <a:gd name="T31" fmla="*/ 9 h 27"/>
                  <a:gd name="T32" fmla="*/ 3 w 40"/>
                  <a:gd name="T33" fmla="*/ 12 h 27"/>
                  <a:gd name="T34" fmla="*/ 5 w 40"/>
                  <a:gd name="T35" fmla="*/ 12 h 27"/>
                  <a:gd name="T36" fmla="*/ 11 w 40"/>
                  <a:gd name="T37" fmla="*/ 16 h 27"/>
                  <a:gd name="T38" fmla="*/ 14 w 40"/>
                  <a:gd name="T39" fmla="*/ 16 h 27"/>
                  <a:gd name="T40" fmla="*/ 16 w 40"/>
                  <a:gd name="T41" fmla="*/ 19 h 27"/>
                  <a:gd name="T42" fmla="*/ 22 w 40"/>
                  <a:gd name="T43" fmla="*/ 22 h 27"/>
                  <a:gd name="T44" fmla="*/ 24 w 40"/>
                  <a:gd name="T45" fmla="*/ 20 h 27"/>
                  <a:gd name="T46" fmla="*/ 27 w 40"/>
                  <a:gd name="T47" fmla="*/ 22 h 27"/>
                  <a:gd name="T48" fmla="*/ 27 w 40"/>
                  <a:gd name="T49" fmla="*/ 25 h 27"/>
                  <a:gd name="T50" fmla="*/ 33 w 40"/>
                  <a:gd name="T51" fmla="*/ 27 h 27"/>
                  <a:gd name="T52" fmla="*/ 37 w 40"/>
                  <a:gd name="T53" fmla="*/ 27 h 27"/>
                  <a:gd name="T54" fmla="*/ 37 w 40"/>
                  <a:gd name="T55" fmla="*/ 24 h 27"/>
                  <a:gd name="T56" fmla="*/ 37 w 40"/>
                  <a:gd name="T57" fmla="*/ 22 h 27"/>
                  <a:gd name="T58" fmla="*/ 37 w 40"/>
                  <a:gd name="T59" fmla="*/ 19 h 27"/>
                  <a:gd name="T60" fmla="*/ 35 w 40"/>
                  <a:gd name="T61" fmla="*/ 16 h 27"/>
                  <a:gd name="T62" fmla="*/ 37 w 40"/>
                  <a:gd name="T63" fmla="*/ 8 h 27"/>
                  <a:gd name="T64" fmla="*/ 40 w 40"/>
                  <a:gd name="T65" fmla="*/ 6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0" h="27">
                    <a:moveTo>
                      <a:pt x="40" y="6"/>
                    </a:moveTo>
                    <a:lnTo>
                      <a:pt x="40" y="3"/>
                    </a:lnTo>
                    <a:lnTo>
                      <a:pt x="38" y="0"/>
                    </a:lnTo>
                    <a:lnTo>
                      <a:pt x="35" y="3"/>
                    </a:lnTo>
                    <a:lnTo>
                      <a:pt x="33" y="3"/>
                    </a:lnTo>
                    <a:lnTo>
                      <a:pt x="30" y="1"/>
                    </a:lnTo>
                    <a:lnTo>
                      <a:pt x="27" y="4"/>
                    </a:lnTo>
                    <a:lnTo>
                      <a:pt x="21" y="4"/>
                    </a:lnTo>
                    <a:lnTo>
                      <a:pt x="16" y="6"/>
                    </a:lnTo>
                    <a:lnTo>
                      <a:pt x="11" y="4"/>
                    </a:lnTo>
                    <a:lnTo>
                      <a:pt x="9" y="3"/>
                    </a:lnTo>
                    <a:lnTo>
                      <a:pt x="6" y="3"/>
                    </a:lnTo>
                    <a:lnTo>
                      <a:pt x="5" y="4"/>
                    </a:lnTo>
                    <a:lnTo>
                      <a:pt x="3" y="3"/>
                    </a:lnTo>
                    <a:lnTo>
                      <a:pt x="0" y="4"/>
                    </a:lnTo>
                    <a:lnTo>
                      <a:pt x="0" y="9"/>
                    </a:lnTo>
                    <a:lnTo>
                      <a:pt x="3" y="12"/>
                    </a:lnTo>
                    <a:lnTo>
                      <a:pt x="5" y="12"/>
                    </a:lnTo>
                    <a:lnTo>
                      <a:pt x="11" y="16"/>
                    </a:lnTo>
                    <a:lnTo>
                      <a:pt x="14" y="16"/>
                    </a:lnTo>
                    <a:lnTo>
                      <a:pt x="16" y="19"/>
                    </a:lnTo>
                    <a:lnTo>
                      <a:pt x="22" y="22"/>
                    </a:lnTo>
                    <a:lnTo>
                      <a:pt x="24" y="20"/>
                    </a:lnTo>
                    <a:lnTo>
                      <a:pt x="27" y="22"/>
                    </a:lnTo>
                    <a:lnTo>
                      <a:pt x="27" y="25"/>
                    </a:lnTo>
                    <a:lnTo>
                      <a:pt x="33" y="27"/>
                    </a:lnTo>
                    <a:lnTo>
                      <a:pt x="37" y="27"/>
                    </a:lnTo>
                    <a:lnTo>
                      <a:pt x="37" y="24"/>
                    </a:lnTo>
                    <a:lnTo>
                      <a:pt x="37" y="22"/>
                    </a:lnTo>
                    <a:lnTo>
                      <a:pt x="37" y="19"/>
                    </a:lnTo>
                    <a:lnTo>
                      <a:pt x="35" y="16"/>
                    </a:lnTo>
                    <a:lnTo>
                      <a:pt x="37" y="8"/>
                    </a:lnTo>
                    <a:lnTo>
                      <a:pt x="40" y="6"/>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0" name="Freeform 848">
                <a:extLst>
                  <a:ext uri="{FF2B5EF4-FFF2-40B4-BE49-F238E27FC236}">
                    <a16:creationId xmlns:a16="http://schemas.microsoft.com/office/drawing/2014/main" id="{81A51DD1-5163-44A9-A30B-8DB08AF87852}"/>
                  </a:ext>
                </a:extLst>
              </p:cNvPr>
              <p:cNvSpPr>
                <a:spLocks/>
              </p:cNvSpPr>
              <p:nvPr/>
            </p:nvSpPr>
            <p:spPr bwMode="auto">
              <a:xfrm>
                <a:off x="4771" y="1708"/>
                <a:ext cx="161" cy="161"/>
              </a:xfrm>
              <a:custGeom>
                <a:avLst/>
                <a:gdLst>
                  <a:gd name="T0" fmla="*/ 94 w 161"/>
                  <a:gd name="T1" fmla="*/ 11 h 161"/>
                  <a:gd name="T2" fmla="*/ 78 w 161"/>
                  <a:gd name="T3" fmla="*/ 8 h 161"/>
                  <a:gd name="T4" fmla="*/ 67 w 161"/>
                  <a:gd name="T5" fmla="*/ 1 h 161"/>
                  <a:gd name="T6" fmla="*/ 53 w 161"/>
                  <a:gd name="T7" fmla="*/ 3 h 161"/>
                  <a:gd name="T8" fmla="*/ 46 w 161"/>
                  <a:gd name="T9" fmla="*/ 11 h 161"/>
                  <a:gd name="T10" fmla="*/ 40 w 161"/>
                  <a:gd name="T11" fmla="*/ 15 h 161"/>
                  <a:gd name="T12" fmla="*/ 32 w 161"/>
                  <a:gd name="T13" fmla="*/ 22 h 161"/>
                  <a:gd name="T14" fmla="*/ 26 w 161"/>
                  <a:gd name="T15" fmla="*/ 14 h 161"/>
                  <a:gd name="T16" fmla="*/ 14 w 161"/>
                  <a:gd name="T17" fmla="*/ 19 h 161"/>
                  <a:gd name="T18" fmla="*/ 3 w 161"/>
                  <a:gd name="T19" fmla="*/ 23 h 161"/>
                  <a:gd name="T20" fmla="*/ 6 w 161"/>
                  <a:gd name="T21" fmla="*/ 33 h 161"/>
                  <a:gd name="T22" fmla="*/ 5 w 161"/>
                  <a:gd name="T23" fmla="*/ 39 h 161"/>
                  <a:gd name="T24" fmla="*/ 13 w 161"/>
                  <a:gd name="T25" fmla="*/ 51 h 161"/>
                  <a:gd name="T26" fmla="*/ 19 w 161"/>
                  <a:gd name="T27" fmla="*/ 57 h 161"/>
                  <a:gd name="T28" fmla="*/ 29 w 161"/>
                  <a:gd name="T29" fmla="*/ 47 h 161"/>
                  <a:gd name="T30" fmla="*/ 45 w 161"/>
                  <a:gd name="T31" fmla="*/ 52 h 161"/>
                  <a:gd name="T32" fmla="*/ 48 w 161"/>
                  <a:gd name="T33" fmla="*/ 59 h 161"/>
                  <a:gd name="T34" fmla="*/ 53 w 161"/>
                  <a:gd name="T35" fmla="*/ 67 h 161"/>
                  <a:gd name="T36" fmla="*/ 59 w 161"/>
                  <a:gd name="T37" fmla="*/ 74 h 161"/>
                  <a:gd name="T38" fmla="*/ 67 w 161"/>
                  <a:gd name="T39" fmla="*/ 81 h 161"/>
                  <a:gd name="T40" fmla="*/ 72 w 161"/>
                  <a:gd name="T41" fmla="*/ 87 h 161"/>
                  <a:gd name="T42" fmla="*/ 86 w 161"/>
                  <a:gd name="T43" fmla="*/ 98 h 161"/>
                  <a:gd name="T44" fmla="*/ 91 w 161"/>
                  <a:gd name="T45" fmla="*/ 103 h 161"/>
                  <a:gd name="T46" fmla="*/ 99 w 161"/>
                  <a:gd name="T47" fmla="*/ 103 h 161"/>
                  <a:gd name="T48" fmla="*/ 105 w 161"/>
                  <a:gd name="T49" fmla="*/ 108 h 161"/>
                  <a:gd name="T50" fmla="*/ 110 w 161"/>
                  <a:gd name="T51" fmla="*/ 111 h 161"/>
                  <a:gd name="T52" fmla="*/ 113 w 161"/>
                  <a:gd name="T53" fmla="*/ 116 h 161"/>
                  <a:gd name="T54" fmla="*/ 118 w 161"/>
                  <a:gd name="T55" fmla="*/ 119 h 161"/>
                  <a:gd name="T56" fmla="*/ 124 w 161"/>
                  <a:gd name="T57" fmla="*/ 121 h 161"/>
                  <a:gd name="T58" fmla="*/ 128 w 161"/>
                  <a:gd name="T59" fmla="*/ 132 h 161"/>
                  <a:gd name="T60" fmla="*/ 132 w 161"/>
                  <a:gd name="T61" fmla="*/ 141 h 161"/>
                  <a:gd name="T62" fmla="*/ 129 w 161"/>
                  <a:gd name="T63" fmla="*/ 145 h 161"/>
                  <a:gd name="T64" fmla="*/ 128 w 161"/>
                  <a:gd name="T65" fmla="*/ 151 h 161"/>
                  <a:gd name="T66" fmla="*/ 124 w 161"/>
                  <a:gd name="T67" fmla="*/ 154 h 161"/>
                  <a:gd name="T68" fmla="*/ 131 w 161"/>
                  <a:gd name="T69" fmla="*/ 161 h 161"/>
                  <a:gd name="T70" fmla="*/ 137 w 161"/>
                  <a:gd name="T71" fmla="*/ 151 h 161"/>
                  <a:gd name="T72" fmla="*/ 143 w 161"/>
                  <a:gd name="T73" fmla="*/ 141 h 161"/>
                  <a:gd name="T74" fmla="*/ 143 w 161"/>
                  <a:gd name="T75" fmla="*/ 135 h 161"/>
                  <a:gd name="T76" fmla="*/ 137 w 161"/>
                  <a:gd name="T77" fmla="*/ 129 h 161"/>
                  <a:gd name="T78" fmla="*/ 137 w 161"/>
                  <a:gd name="T79" fmla="*/ 124 h 161"/>
                  <a:gd name="T80" fmla="*/ 140 w 161"/>
                  <a:gd name="T81" fmla="*/ 119 h 161"/>
                  <a:gd name="T82" fmla="*/ 143 w 161"/>
                  <a:gd name="T83" fmla="*/ 114 h 161"/>
                  <a:gd name="T84" fmla="*/ 151 w 161"/>
                  <a:gd name="T85" fmla="*/ 116 h 161"/>
                  <a:gd name="T86" fmla="*/ 155 w 161"/>
                  <a:gd name="T87" fmla="*/ 122 h 161"/>
                  <a:gd name="T88" fmla="*/ 159 w 161"/>
                  <a:gd name="T89" fmla="*/ 126 h 161"/>
                  <a:gd name="T90" fmla="*/ 161 w 161"/>
                  <a:gd name="T91" fmla="*/ 121 h 161"/>
                  <a:gd name="T92" fmla="*/ 158 w 161"/>
                  <a:gd name="T93" fmla="*/ 113 h 161"/>
                  <a:gd name="T94" fmla="*/ 145 w 161"/>
                  <a:gd name="T95" fmla="*/ 106 h 161"/>
                  <a:gd name="T96" fmla="*/ 126 w 161"/>
                  <a:gd name="T97" fmla="*/ 98 h 161"/>
                  <a:gd name="T98" fmla="*/ 129 w 161"/>
                  <a:gd name="T99" fmla="*/ 92 h 161"/>
                  <a:gd name="T100" fmla="*/ 123 w 161"/>
                  <a:gd name="T101" fmla="*/ 90 h 161"/>
                  <a:gd name="T102" fmla="*/ 115 w 161"/>
                  <a:gd name="T103" fmla="*/ 89 h 161"/>
                  <a:gd name="T104" fmla="*/ 105 w 161"/>
                  <a:gd name="T105" fmla="*/ 82 h 161"/>
                  <a:gd name="T106" fmla="*/ 99 w 161"/>
                  <a:gd name="T107" fmla="*/ 74 h 161"/>
                  <a:gd name="T108" fmla="*/ 97 w 161"/>
                  <a:gd name="T109" fmla="*/ 68 h 161"/>
                  <a:gd name="T110" fmla="*/ 83 w 161"/>
                  <a:gd name="T111" fmla="*/ 55 h 161"/>
                  <a:gd name="T112" fmla="*/ 75 w 161"/>
                  <a:gd name="T113" fmla="*/ 46 h 161"/>
                  <a:gd name="T114" fmla="*/ 77 w 161"/>
                  <a:gd name="T115" fmla="*/ 38 h 161"/>
                  <a:gd name="T116" fmla="*/ 75 w 161"/>
                  <a:gd name="T117" fmla="*/ 30 h 161"/>
                  <a:gd name="T118" fmla="*/ 83 w 161"/>
                  <a:gd name="T119" fmla="*/ 27 h 161"/>
                  <a:gd name="T120" fmla="*/ 91 w 161"/>
                  <a:gd name="T121" fmla="*/ 25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1" h="161">
                    <a:moveTo>
                      <a:pt x="92" y="17"/>
                    </a:moveTo>
                    <a:lnTo>
                      <a:pt x="91" y="15"/>
                    </a:lnTo>
                    <a:lnTo>
                      <a:pt x="94" y="11"/>
                    </a:lnTo>
                    <a:lnTo>
                      <a:pt x="92" y="9"/>
                    </a:lnTo>
                    <a:lnTo>
                      <a:pt x="88" y="9"/>
                    </a:lnTo>
                    <a:lnTo>
                      <a:pt x="78" y="8"/>
                    </a:lnTo>
                    <a:lnTo>
                      <a:pt x="72" y="3"/>
                    </a:lnTo>
                    <a:lnTo>
                      <a:pt x="72" y="1"/>
                    </a:lnTo>
                    <a:lnTo>
                      <a:pt x="67" y="1"/>
                    </a:lnTo>
                    <a:lnTo>
                      <a:pt x="64" y="0"/>
                    </a:lnTo>
                    <a:lnTo>
                      <a:pt x="57" y="4"/>
                    </a:lnTo>
                    <a:lnTo>
                      <a:pt x="53" y="3"/>
                    </a:lnTo>
                    <a:lnTo>
                      <a:pt x="49" y="6"/>
                    </a:lnTo>
                    <a:lnTo>
                      <a:pt x="51" y="11"/>
                    </a:lnTo>
                    <a:lnTo>
                      <a:pt x="46" y="11"/>
                    </a:lnTo>
                    <a:lnTo>
                      <a:pt x="45" y="17"/>
                    </a:lnTo>
                    <a:lnTo>
                      <a:pt x="43" y="14"/>
                    </a:lnTo>
                    <a:lnTo>
                      <a:pt x="40" y="15"/>
                    </a:lnTo>
                    <a:lnTo>
                      <a:pt x="34" y="14"/>
                    </a:lnTo>
                    <a:lnTo>
                      <a:pt x="34" y="17"/>
                    </a:lnTo>
                    <a:lnTo>
                      <a:pt x="32" y="22"/>
                    </a:lnTo>
                    <a:lnTo>
                      <a:pt x="30" y="19"/>
                    </a:lnTo>
                    <a:lnTo>
                      <a:pt x="26" y="17"/>
                    </a:lnTo>
                    <a:lnTo>
                      <a:pt x="26" y="14"/>
                    </a:lnTo>
                    <a:lnTo>
                      <a:pt x="22" y="12"/>
                    </a:lnTo>
                    <a:lnTo>
                      <a:pt x="18" y="20"/>
                    </a:lnTo>
                    <a:lnTo>
                      <a:pt x="14" y="19"/>
                    </a:lnTo>
                    <a:lnTo>
                      <a:pt x="8" y="23"/>
                    </a:lnTo>
                    <a:lnTo>
                      <a:pt x="5" y="22"/>
                    </a:lnTo>
                    <a:lnTo>
                      <a:pt x="3" y="23"/>
                    </a:lnTo>
                    <a:lnTo>
                      <a:pt x="5" y="27"/>
                    </a:lnTo>
                    <a:lnTo>
                      <a:pt x="6" y="28"/>
                    </a:lnTo>
                    <a:lnTo>
                      <a:pt x="6" y="33"/>
                    </a:lnTo>
                    <a:lnTo>
                      <a:pt x="3" y="35"/>
                    </a:lnTo>
                    <a:lnTo>
                      <a:pt x="0" y="36"/>
                    </a:lnTo>
                    <a:lnTo>
                      <a:pt x="5" y="39"/>
                    </a:lnTo>
                    <a:lnTo>
                      <a:pt x="5" y="47"/>
                    </a:lnTo>
                    <a:lnTo>
                      <a:pt x="10" y="51"/>
                    </a:lnTo>
                    <a:lnTo>
                      <a:pt x="13" y="51"/>
                    </a:lnTo>
                    <a:lnTo>
                      <a:pt x="11" y="54"/>
                    </a:lnTo>
                    <a:lnTo>
                      <a:pt x="13" y="57"/>
                    </a:lnTo>
                    <a:lnTo>
                      <a:pt x="19" y="57"/>
                    </a:lnTo>
                    <a:lnTo>
                      <a:pt x="22" y="54"/>
                    </a:lnTo>
                    <a:lnTo>
                      <a:pt x="22" y="51"/>
                    </a:lnTo>
                    <a:lnTo>
                      <a:pt x="29" y="47"/>
                    </a:lnTo>
                    <a:lnTo>
                      <a:pt x="38" y="49"/>
                    </a:lnTo>
                    <a:lnTo>
                      <a:pt x="41" y="51"/>
                    </a:lnTo>
                    <a:lnTo>
                      <a:pt x="45" y="52"/>
                    </a:lnTo>
                    <a:lnTo>
                      <a:pt x="46" y="55"/>
                    </a:lnTo>
                    <a:lnTo>
                      <a:pt x="48" y="55"/>
                    </a:lnTo>
                    <a:lnTo>
                      <a:pt x="48" y="59"/>
                    </a:lnTo>
                    <a:lnTo>
                      <a:pt x="51" y="62"/>
                    </a:lnTo>
                    <a:lnTo>
                      <a:pt x="51" y="65"/>
                    </a:lnTo>
                    <a:lnTo>
                      <a:pt x="53" y="67"/>
                    </a:lnTo>
                    <a:lnTo>
                      <a:pt x="53" y="70"/>
                    </a:lnTo>
                    <a:lnTo>
                      <a:pt x="56" y="71"/>
                    </a:lnTo>
                    <a:lnTo>
                      <a:pt x="59" y="74"/>
                    </a:lnTo>
                    <a:lnTo>
                      <a:pt x="62" y="78"/>
                    </a:lnTo>
                    <a:lnTo>
                      <a:pt x="62" y="81"/>
                    </a:lnTo>
                    <a:lnTo>
                      <a:pt x="67" y="81"/>
                    </a:lnTo>
                    <a:lnTo>
                      <a:pt x="70" y="84"/>
                    </a:lnTo>
                    <a:lnTo>
                      <a:pt x="70" y="86"/>
                    </a:lnTo>
                    <a:lnTo>
                      <a:pt x="72" y="87"/>
                    </a:lnTo>
                    <a:lnTo>
                      <a:pt x="78" y="94"/>
                    </a:lnTo>
                    <a:lnTo>
                      <a:pt x="83" y="98"/>
                    </a:lnTo>
                    <a:lnTo>
                      <a:pt x="86" y="98"/>
                    </a:lnTo>
                    <a:lnTo>
                      <a:pt x="88" y="100"/>
                    </a:lnTo>
                    <a:lnTo>
                      <a:pt x="89" y="103"/>
                    </a:lnTo>
                    <a:lnTo>
                      <a:pt x="91" y="103"/>
                    </a:lnTo>
                    <a:lnTo>
                      <a:pt x="92" y="102"/>
                    </a:lnTo>
                    <a:lnTo>
                      <a:pt x="96" y="102"/>
                    </a:lnTo>
                    <a:lnTo>
                      <a:pt x="99" y="103"/>
                    </a:lnTo>
                    <a:lnTo>
                      <a:pt x="102" y="108"/>
                    </a:lnTo>
                    <a:lnTo>
                      <a:pt x="104" y="110"/>
                    </a:lnTo>
                    <a:lnTo>
                      <a:pt x="105" y="108"/>
                    </a:lnTo>
                    <a:lnTo>
                      <a:pt x="107" y="110"/>
                    </a:lnTo>
                    <a:lnTo>
                      <a:pt x="107" y="111"/>
                    </a:lnTo>
                    <a:lnTo>
                      <a:pt x="110" y="111"/>
                    </a:lnTo>
                    <a:lnTo>
                      <a:pt x="112" y="111"/>
                    </a:lnTo>
                    <a:lnTo>
                      <a:pt x="113" y="114"/>
                    </a:lnTo>
                    <a:lnTo>
                      <a:pt x="113" y="116"/>
                    </a:lnTo>
                    <a:lnTo>
                      <a:pt x="113" y="118"/>
                    </a:lnTo>
                    <a:lnTo>
                      <a:pt x="115" y="119"/>
                    </a:lnTo>
                    <a:lnTo>
                      <a:pt x="118" y="119"/>
                    </a:lnTo>
                    <a:lnTo>
                      <a:pt x="118" y="122"/>
                    </a:lnTo>
                    <a:lnTo>
                      <a:pt x="123" y="122"/>
                    </a:lnTo>
                    <a:lnTo>
                      <a:pt x="124" y="121"/>
                    </a:lnTo>
                    <a:lnTo>
                      <a:pt x="126" y="122"/>
                    </a:lnTo>
                    <a:lnTo>
                      <a:pt x="128" y="127"/>
                    </a:lnTo>
                    <a:lnTo>
                      <a:pt x="128" y="132"/>
                    </a:lnTo>
                    <a:lnTo>
                      <a:pt x="129" y="134"/>
                    </a:lnTo>
                    <a:lnTo>
                      <a:pt x="131" y="138"/>
                    </a:lnTo>
                    <a:lnTo>
                      <a:pt x="132" y="141"/>
                    </a:lnTo>
                    <a:lnTo>
                      <a:pt x="132" y="143"/>
                    </a:lnTo>
                    <a:lnTo>
                      <a:pt x="131" y="145"/>
                    </a:lnTo>
                    <a:lnTo>
                      <a:pt x="129" y="145"/>
                    </a:lnTo>
                    <a:lnTo>
                      <a:pt x="128" y="146"/>
                    </a:lnTo>
                    <a:lnTo>
                      <a:pt x="129" y="148"/>
                    </a:lnTo>
                    <a:lnTo>
                      <a:pt x="128" y="151"/>
                    </a:lnTo>
                    <a:lnTo>
                      <a:pt x="126" y="153"/>
                    </a:lnTo>
                    <a:lnTo>
                      <a:pt x="124" y="154"/>
                    </a:lnTo>
                    <a:lnTo>
                      <a:pt x="124" y="154"/>
                    </a:lnTo>
                    <a:lnTo>
                      <a:pt x="124" y="157"/>
                    </a:lnTo>
                    <a:lnTo>
                      <a:pt x="128" y="161"/>
                    </a:lnTo>
                    <a:lnTo>
                      <a:pt x="131" y="161"/>
                    </a:lnTo>
                    <a:lnTo>
                      <a:pt x="134" y="157"/>
                    </a:lnTo>
                    <a:lnTo>
                      <a:pt x="134" y="154"/>
                    </a:lnTo>
                    <a:lnTo>
                      <a:pt x="137" y="151"/>
                    </a:lnTo>
                    <a:lnTo>
                      <a:pt x="139" y="145"/>
                    </a:lnTo>
                    <a:lnTo>
                      <a:pt x="140" y="141"/>
                    </a:lnTo>
                    <a:lnTo>
                      <a:pt x="143" y="141"/>
                    </a:lnTo>
                    <a:lnTo>
                      <a:pt x="143" y="140"/>
                    </a:lnTo>
                    <a:lnTo>
                      <a:pt x="143" y="138"/>
                    </a:lnTo>
                    <a:lnTo>
                      <a:pt x="143" y="135"/>
                    </a:lnTo>
                    <a:lnTo>
                      <a:pt x="143" y="134"/>
                    </a:lnTo>
                    <a:lnTo>
                      <a:pt x="139" y="129"/>
                    </a:lnTo>
                    <a:lnTo>
                      <a:pt x="137" y="129"/>
                    </a:lnTo>
                    <a:lnTo>
                      <a:pt x="135" y="127"/>
                    </a:lnTo>
                    <a:lnTo>
                      <a:pt x="135" y="126"/>
                    </a:lnTo>
                    <a:lnTo>
                      <a:pt x="137" y="124"/>
                    </a:lnTo>
                    <a:lnTo>
                      <a:pt x="139" y="122"/>
                    </a:lnTo>
                    <a:lnTo>
                      <a:pt x="139" y="121"/>
                    </a:lnTo>
                    <a:lnTo>
                      <a:pt x="140" y="119"/>
                    </a:lnTo>
                    <a:lnTo>
                      <a:pt x="140" y="114"/>
                    </a:lnTo>
                    <a:lnTo>
                      <a:pt x="142" y="114"/>
                    </a:lnTo>
                    <a:lnTo>
                      <a:pt x="143" y="114"/>
                    </a:lnTo>
                    <a:lnTo>
                      <a:pt x="147" y="116"/>
                    </a:lnTo>
                    <a:lnTo>
                      <a:pt x="148" y="116"/>
                    </a:lnTo>
                    <a:lnTo>
                      <a:pt x="151" y="116"/>
                    </a:lnTo>
                    <a:lnTo>
                      <a:pt x="153" y="118"/>
                    </a:lnTo>
                    <a:lnTo>
                      <a:pt x="153" y="119"/>
                    </a:lnTo>
                    <a:lnTo>
                      <a:pt x="155" y="122"/>
                    </a:lnTo>
                    <a:lnTo>
                      <a:pt x="156" y="126"/>
                    </a:lnTo>
                    <a:lnTo>
                      <a:pt x="159" y="126"/>
                    </a:lnTo>
                    <a:lnTo>
                      <a:pt x="159" y="126"/>
                    </a:lnTo>
                    <a:lnTo>
                      <a:pt x="159" y="124"/>
                    </a:lnTo>
                    <a:lnTo>
                      <a:pt x="159" y="122"/>
                    </a:lnTo>
                    <a:lnTo>
                      <a:pt x="161" y="121"/>
                    </a:lnTo>
                    <a:lnTo>
                      <a:pt x="161" y="116"/>
                    </a:lnTo>
                    <a:lnTo>
                      <a:pt x="159" y="114"/>
                    </a:lnTo>
                    <a:lnTo>
                      <a:pt x="158" y="113"/>
                    </a:lnTo>
                    <a:lnTo>
                      <a:pt x="153" y="113"/>
                    </a:lnTo>
                    <a:lnTo>
                      <a:pt x="150" y="110"/>
                    </a:lnTo>
                    <a:lnTo>
                      <a:pt x="145" y="106"/>
                    </a:lnTo>
                    <a:lnTo>
                      <a:pt x="134" y="100"/>
                    </a:lnTo>
                    <a:lnTo>
                      <a:pt x="129" y="98"/>
                    </a:lnTo>
                    <a:lnTo>
                      <a:pt x="126" y="98"/>
                    </a:lnTo>
                    <a:lnTo>
                      <a:pt x="124" y="97"/>
                    </a:lnTo>
                    <a:lnTo>
                      <a:pt x="126" y="95"/>
                    </a:lnTo>
                    <a:lnTo>
                      <a:pt x="129" y="92"/>
                    </a:lnTo>
                    <a:lnTo>
                      <a:pt x="129" y="90"/>
                    </a:lnTo>
                    <a:lnTo>
                      <a:pt x="128" y="89"/>
                    </a:lnTo>
                    <a:lnTo>
                      <a:pt x="123" y="90"/>
                    </a:lnTo>
                    <a:lnTo>
                      <a:pt x="121" y="89"/>
                    </a:lnTo>
                    <a:lnTo>
                      <a:pt x="116" y="89"/>
                    </a:lnTo>
                    <a:lnTo>
                      <a:pt x="115" y="89"/>
                    </a:lnTo>
                    <a:lnTo>
                      <a:pt x="112" y="87"/>
                    </a:lnTo>
                    <a:lnTo>
                      <a:pt x="110" y="86"/>
                    </a:lnTo>
                    <a:lnTo>
                      <a:pt x="105" y="82"/>
                    </a:lnTo>
                    <a:lnTo>
                      <a:pt x="104" y="79"/>
                    </a:lnTo>
                    <a:lnTo>
                      <a:pt x="100" y="76"/>
                    </a:lnTo>
                    <a:lnTo>
                      <a:pt x="99" y="74"/>
                    </a:lnTo>
                    <a:lnTo>
                      <a:pt x="99" y="71"/>
                    </a:lnTo>
                    <a:lnTo>
                      <a:pt x="97" y="71"/>
                    </a:lnTo>
                    <a:lnTo>
                      <a:pt x="97" y="68"/>
                    </a:lnTo>
                    <a:lnTo>
                      <a:pt x="88" y="59"/>
                    </a:lnTo>
                    <a:lnTo>
                      <a:pt x="86" y="57"/>
                    </a:lnTo>
                    <a:lnTo>
                      <a:pt x="83" y="55"/>
                    </a:lnTo>
                    <a:lnTo>
                      <a:pt x="77" y="52"/>
                    </a:lnTo>
                    <a:lnTo>
                      <a:pt x="75" y="49"/>
                    </a:lnTo>
                    <a:lnTo>
                      <a:pt x="75" y="46"/>
                    </a:lnTo>
                    <a:lnTo>
                      <a:pt x="73" y="41"/>
                    </a:lnTo>
                    <a:lnTo>
                      <a:pt x="75" y="41"/>
                    </a:lnTo>
                    <a:lnTo>
                      <a:pt x="77" y="38"/>
                    </a:lnTo>
                    <a:lnTo>
                      <a:pt x="75" y="35"/>
                    </a:lnTo>
                    <a:lnTo>
                      <a:pt x="73" y="31"/>
                    </a:lnTo>
                    <a:lnTo>
                      <a:pt x="75" y="30"/>
                    </a:lnTo>
                    <a:lnTo>
                      <a:pt x="78" y="30"/>
                    </a:lnTo>
                    <a:lnTo>
                      <a:pt x="80" y="27"/>
                    </a:lnTo>
                    <a:lnTo>
                      <a:pt x="83" y="27"/>
                    </a:lnTo>
                    <a:lnTo>
                      <a:pt x="86" y="25"/>
                    </a:lnTo>
                    <a:lnTo>
                      <a:pt x="88" y="23"/>
                    </a:lnTo>
                    <a:lnTo>
                      <a:pt x="91" y="25"/>
                    </a:lnTo>
                    <a:lnTo>
                      <a:pt x="89" y="20"/>
                    </a:lnTo>
                    <a:lnTo>
                      <a:pt x="92" y="17"/>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1" name="Freeform 849">
                <a:extLst>
                  <a:ext uri="{FF2B5EF4-FFF2-40B4-BE49-F238E27FC236}">
                    <a16:creationId xmlns:a16="http://schemas.microsoft.com/office/drawing/2014/main" id="{91B87181-8DA5-4F41-B688-EDC6A9D99275}"/>
                  </a:ext>
                </a:extLst>
              </p:cNvPr>
              <p:cNvSpPr>
                <a:spLocks/>
              </p:cNvSpPr>
              <p:nvPr/>
            </p:nvSpPr>
            <p:spPr bwMode="auto">
              <a:xfrm>
                <a:off x="4707" y="1846"/>
                <a:ext cx="7" cy="7"/>
              </a:xfrm>
              <a:custGeom>
                <a:avLst/>
                <a:gdLst>
                  <a:gd name="T0" fmla="*/ 5 w 7"/>
                  <a:gd name="T1" fmla="*/ 3 h 7"/>
                  <a:gd name="T2" fmla="*/ 7 w 7"/>
                  <a:gd name="T3" fmla="*/ 2 h 7"/>
                  <a:gd name="T4" fmla="*/ 5 w 7"/>
                  <a:gd name="T5" fmla="*/ 0 h 7"/>
                  <a:gd name="T6" fmla="*/ 2 w 7"/>
                  <a:gd name="T7" fmla="*/ 2 h 7"/>
                  <a:gd name="T8" fmla="*/ 0 w 7"/>
                  <a:gd name="T9" fmla="*/ 5 h 7"/>
                  <a:gd name="T10" fmla="*/ 4 w 7"/>
                  <a:gd name="T11" fmla="*/ 7 h 7"/>
                  <a:gd name="T12" fmla="*/ 5 w 7"/>
                  <a:gd name="T13" fmla="*/ 3 h 7"/>
                </a:gdLst>
                <a:ahLst/>
                <a:cxnLst>
                  <a:cxn ang="0">
                    <a:pos x="T0" y="T1"/>
                  </a:cxn>
                  <a:cxn ang="0">
                    <a:pos x="T2" y="T3"/>
                  </a:cxn>
                  <a:cxn ang="0">
                    <a:pos x="T4" y="T5"/>
                  </a:cxn>
                  <a:cxn ang="0">
                    <a:pos x="T6" y="T7"/>
                  </a:cxn>
                  <a:cxn ang="0">
                    <a:pos x="T8" y="T9"/>
                  </a:cxn>
                  <a:cxn ang="0">
                    <a:pos x="T10" y="T11"/>
                  </a:cxn>
                  <a:cxn ang="0">
                    <a:pos x="T12" y="T13"/>
                  </a:cxn>
                </a:cxnLst>
                <a:rect l="0" t="0" r="r" b="b"/>
                <a:pathLst>
                  <a:path w="7" h="7">
                    <a:moveTo>
                      <a:pt x="5" y="3"/>
                    </a:moveTo>
                    <a:lnTo>
                      <a:pt x="7" y="2"/>
                    </a:lnTo>
                    <a:lnTo>
                      <a:pt x="5" y="0"/>
                    </a:lnTo>
                    <a:lnTo>
                      <a:pt x="2" y="2"/>
                    </a:lnTo>
                    <a:lnTo>
                      <a:pt x="0" y="5"/>
                    </a:lnTo>
                    <a:lnTo>
                      <a:pt x="4" y="7"/>
                    </a:lnTo>
                    <a:lnTo>
                      <a:pt x="5" y="3"/>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2" name="Freeform 850">
                <a:extLst>
                  <a:ext uri="{FF2B5EF4-FFF2-40B4-BE49-F238E27FC236}">
                    <a16:creationId xmlns:a16="http://schemas.microsoft.com/office/drawing/2014/main" id="{9B024AA4-C51C-4666-9C05-17899747D2F8}"/>
                  </a:ext>
                </a:extLst>
              </p:cNvPr>
              <p:cNvSpPr>
                <a:spLocks/>
              </p:cNvSpPr>
              <p:nvPr/>
            </p:nvSpPr>
            <p:spPr bwMode="auto">
              <a:xfrm>
                <a:off x="4736" y="1830"/>
                <a:ext cx="6" cy="5"/>
              </a:xfrm>
              <a:custGeom>
                <a:avLst/>
                <a:gdLst>
                  <a:gd name="T0" fmla="*/ 6 w 6"/>
                  <a:gd name="T1" fmla="*/ 5 h 5"/>
                  <a:gd name="T2" fmla="*/ 6 w 6"/>
                  <a:gd name="T3" fmla="*/ 4 h 5"/>
                  <a:gd name="T4" fmla="*/ 3 w 6"/>
                  <a:gd name="T5" fmla="*/ 0 h 5"/>
                  <a:gd name="T6" fmla="*/ 0 w 6"/>
                  <a:gd name="T7" fmla="*/ 2 h 5"/>
                  <a:gd name="T8" fmla="*/ 0 w 6"/>
                  <a:gd name="T9" fmla="*/ 4 h 5"/>
                  <a:gd name="T10" fmla="*/ 3 w 6"/>
                  <a:gd name="T11" fmla="*/ 4 h 5"/>
                  <a:gd name="T12" fmla="*/ 6 w 6"/>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6" h="5">
                    <a:moveTo>
                      <a:pt x="6" y="5"/>
                    </a:moveTo>
                    <a:lnTo>
                      <a:pt x="6" y="4"/>
                    </a:lnTo>
                    <a:lnTo>
                      <a:pt x="3" y="0"/>
                    </a:lnTo>
                    <a:lnTo>
                      <a:pt x="0" y="2"/>
                    </a:lnTo>
                    <a:lnTo>
                      <a:pt x="0" y="4"/>
                    </a:lnTo>
                    <a:lnTo>
                      <a:pt x="3" y="4"/>
                    </a:lnTo>
                    <a:lnTo>
                      <a:pt x="6" y="5"/>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3" name="Freeform 851">
                <a:extLst>
                  <a:ext uri="{FF2B5EF4-FFF2-40B4-BE49-F238E27FC236}">
                    <a16:creationId xmlns:a16="http://schemas.microsoft.com/office/drawing/2014/main" id="{FE9E4D35-42E1-45A1-B064-F24A3BDC7A56}"/>
                  </a:ext>
                </a:extLst>
              </p:cNvPr>
              <p:cNvSpPr>
                <a:spLocks/>
              </p:cNvSpPr>
              <p:nvPr/>
            </p:nvSpPr>
            <p:spPr bwMode="auto">
              <a:xfrm>
                <a:off x="4569" y="1765"/>
                <a:ext cx="159" cy="132"/>
              </a:xfrm>
              <a:custGeom>
                <a:avLst/>
                <a:gdLst>
                  <a:gd name="T0" fmla="*/ 142 w 159"/>
                  <a:gd name="T1" fmla="*/ 21 h 132"/>
                  <a:gd name="T2" fmla="*/ 129 w 159"/>
                  <a:gd name="T3" fmla="*/ 19 h 132"/>
                  <a:gd name="T4" fmla="*/ 121 w 159"/>
                  <a:gd name="T5" fmla="*/ 21 h 132"/>
                  <a:gd name="T6" fmla="*/ 113 w 159"/>
                  <a:gd name="T7" fmla="*/ 16 h 132"/>
                  <a:gd name="T8" fmla="*/ 103 w 159"/>
                  <a:gd name="T9" fmla="*/ 13 h 132"/>
                  <a:gd name="T10" fmla="*/ 102 w 159"/>
                  <a:gd name="T11" fmla="*/ 8 h 132"/>
                  <a:gd name="T12" fmla="*/ 95 w 159"/>
                  <a:gd name="T13" fmla="*/ 8 h 132"/>
                  <a:gd name="T14" fmla="*/ 84 w 159"/>
                  <a:gd name="T15" fmla="*/ 6 h 132"/>
                  <a:gd name="T16" fmla="*/ 76 w 159"/>
                  <a:gd name="T17" fmla="*/ 5 h 132"/>
                  <a:gd name="T18" fmla="*/ 59 w 159"/>
                  <a:gd name="T19" fmla="*/ 6 h 132"/>
                  <a:gd name="T20" fmla="*/ 44 w 159"/>
                  <a:gd name="T21" fmla="*/ 2 h 132"/>
                  <a:gd name="T22" fmla="*/ 33 w 159"/>
                  <a:gd name="T23" fmla="*/ 3 h 132"/>
                  <a:gd name="T24" fmla="*/ 25 w 159"/>
                  <a:gd name="T25" fmla="*/ 2 h 132"/>
                  <a:gd name="T26" fmla="*/ 19 w 159"/>
                  <a:gd name="T27" fmla="*/ 2 h 132"/>
                  <a:gd name="T28" fmla="*/ 16 w 159"/>
                  <a:gd name="T29" fmla="*/ 6 h 132"/>
                  <a:gd name="T30" fmla="*/ 6 w 159"/>
                  <a:gd name="T31" fmla="*/ 8 h 132"/>
                  <a:gd name="T32" fmla="*/ 1 w 159"/>
                  <a:gd name="T33" fmla="*/ 16 h 132"/>
                  <a:gd name="T34" fmla="*/ 4 w 159"/>
                  <a:gd name="T35" fmla="*/ 17 h 132"/>
                  <a:gd name="T36" fmla="*/ 6 w 159"/>
                  <a:gd name="T37" fmla="*/ 21 h 132"/>
                  <a:gd name="T38" fmla="*/ 6 w 159"/>
                  <a:gd name="T39" fmla="*/ 25 h 132"/>
                  <a:gd name="T40" fmla="*/ 4 w 159"/>
                  <a:gd name="T41" fmla="*/ 30 h 132"/>
                  <a:gd name="T42" fmla="*/ 12 w 159"/>
                  <a:gd name="T43" fmla="*/ 32 h 132"/>
                  <a:gd name="T44" fmla="*/ 27 w 159"/>
                  <a:gd name="T45" fmla="*/ 33 h 132"/>
                  <a:gd name="T46" fmla="*/ 36 w 159"/>
                  <a:gd name="T47" fmla="*/ 35 h 132"/>
                  <a:gd name="T48" fmla="*/ 36 w 159"/>
                  <a:gd name="T49" fmla="*/ 43 h 132"/>
                  <a:gd name="T50" fmla="*/ 32 w 159"/>
                  <a:gd name="T51" fmla="*/ 61 h 132"/>
                  <a:gd name="T52" fmla="*/ 27 w 159"/>
                  <a:gd name="T53" fmla="*/ 70 h 132"/>
                  <a:gd name="T54" fmla="*/ 25 w 159"/>
                  <a:gd name="T55" fmla="*/ 78 h 132"/>
                  <a:gd name="T56" fmla="*/ 24 w 159"/>
                  <a:gd name="T57" fmla="*/ 89 h 132"/>
                  <a:gd name="T58" fmla="*/ 28 w 159"/>
                  <a:gd name="T59" fmla="*/ 97 h 132"/>
                  <a:gd name="T60" fmla="*/ 24 w 159"/>
                  <a:gd name="T61" fmla="*/ 108 h 132"/>
                  <a:gd name="T62" fmla="*/ 30 w 159"/>
                  <a:gd name="T63" fmla="*/ 113 h 132"/>
                  <a:gd name="T64" fmla="*/ 38 w 159"/>
                  <a:gd name="T65" fmla="*/ 126 h 132"/>
                  <a:gd name="T66" fmla="*/ 51 w 159"/>
                  <a:gd name="T67" fmla="*/ 129 h 132"/>
                  <a:gd name="T68" fmla="*/ 59 w 159"/>
                  <a:gd name="T69" fmla="*/ 124 h 132"/>
                  <a:gd name="T70" fmla="*/ 70 w 159"/>
                  <a:gd name="T71" fmla="*/ 118 h 132"/>
                  <a:gd name="T72" fmla="*/ 81 w 159"/>
                  <a:gd name="T73" fmla="*/ 120 h 132"/>
                  <a:gd name="T74" fmla="*/ 87 w 159"/>
                  <a:gd name="T75" fmla="*/ 120 h 132"/>
                  <a:gd name="T76" fmla="*/ 95 w 159"/>
                  <a:gd name="T77" fmla="*/ 121 h 132"/>
                  <a:gd name="T78" fmla="*/ 106 w 159"/>
                  <a:gd name="T79" fmla="*/ 108 h 132"/>
                  <a:gd name="T80" fmla="*/ 111 w 159"/>
                  <a:gd name="T81" fmla="*/ 105 h 132"/>
                  <a:gd name="T82" fmla="*/ 116 w 159"/>
                  <a:gd name="T83" fmla="*/ 91 h 132"/>
                  <a:gd name="T84" fmla="*/ 121 w 159"/>
                  <a:gd name="T85" fmla="*/ 83 h 132"/>
                  <a:gd name="T86" fmla="*/ 116 w 159"/>
                  <a:gd name="T87" fmla="*/ 75 h 132"/>
                  <a:gd name="T88" fmla="*/ 126 w 159"/>
                  <a:gd name="T89" fmla="*/ 62 h 132"/>
                  <a:gd name="T90" fmla="*/ 130 w 159"/>
                  <a:gd name="T91" fmla="*/ 56 h 132"/>
                  <a:gd name="T92" fmla="*/ 134 w 159"/>
                  <a:gd name="T93" fmla="*/ 53 h 132"/>
                  <a:gd name="T94" fmla="*/ 138 w 159"/>
                  <a:gd name="T95" fmla="*/ 46 h 132"/>
                  <a:gd name="T96" fmla="*/ 151 w 159"/>
                  <a:gd name="T97" fmla="*/ 41 h 132"/>
                  <a:gd name="T98" fmla="*/ 157 w 159"/>
                  <a:gd name="T99" fmla="*/ 33 h 132"/>
                  <a:gd name="T100" fmla="*/ 159 w 159"/>
                  <a:gd name="T101" fmla="*/ 25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9" h="132">
                    <a:moveTo>
                      <a:pt x="153" y="22"/>
                    </a:moveTo>
                    <a:lnTo>
                      <a:pt x="146" y="22"/>
                    </a:lnTo>
                    <a:lnTo>
                      <a:pt x="142" y="21"/>
                    </a:lnTo>
                    <a:lnTo>
                      <a:pt x="138" y="21"/>
                    </a:lnTo>
                    <a:lnTo>
                      <a:pt x="135" y="19"/>
                    </a:lnTo>
                    <a:lnTo>
                      <a:pt x="129" y="19"/>
                    </a:lnTo>
                    <a:lnTo>
                      <a:pt x="127" y="22"/>
                    </a:lnTo>
                    <a:lnTo>
                      <a:pt x="126" y="21"/>
                    </a:lnTo>
                    <a:lnTo>
                      <a:pt x="121" y="21"/>
                    </a:lnTo>
                    <a:lnTo>
                      <a:pt x="118" y="17"/>
                    </a:lnTo>
                    <a:lnTo>
                      <a:pt x="116" y="19"/>
                    </a:lnTo>
                    <a:lnTo>
                      <a:pt x="113" y="16"/>
                    </a:lnTo>
                    <a:lnTo>
                      <a:pt x="106" y="14"/>
                    </a:lnTo>
                    <a:lnTo>
                      <a:pt x="103" y="14"/>
                    </a:lnTo>
                    <a:lnTo>
                      <a:pt x="103" y="13"/>
                    </a:lnTo>
                    <a:lnTo>
                      <a:pt x="103" y="10"/>
                    </a:lnTo>
                    <a:lnTo>
                      <a:pt x="102" y="10"/>
                    </a:lnTo>
                    <a:lnTo>
                      <a:pt x="102" y="8"/>
                    </a:lnTo>
                    <a:lnTo>
                      <a:pt x="98" y="8"/>
                    </a:lnTo>
                    <a:lnTo>
                      <a:pt x="97" y="8"/>
                    </a:lnTo>
                    <a:lnTo>
                      <a:pt x="95" y="8"/>
                    </a:lnTo>
                    <a:lnTo>
                      <a:pt x="94" y="10"/>
                    </a:lnTo>
                    <a:lnTo>
                      <a:pt x="86" y="6"/>
                    </a:lnTo>
                    <a:lnTo>
                      <a:pt x="84" y="6"/>
                    </a:lnTo>
                    <a:lnTo>
                      <a:pt x="81" y="8"/>
                    </a:lnTo>
                    <a:lnTo>
                      <a:pt x="76" y="8"/>
                    </a:lnTo>
                    <a:lnTo>
                      <a:pt x="76" y="5"/>
                    </a:lnTo>
                    <a:lnTo>
                      <a:pt x="70" y="5"/>
                    </a:lnTo>
                    <a:lnTo>
                      <a:pt x="63" y="8"/>
                    </a:lnTo>
                    <a:lnTo>
                      <a:pt x="59" y="6"/>
                    </a:lnTo>
                    <a:lnTo>
                      <a:pt x="49" y="5"/>
                    </a:lnTo>
                    <a:lnTo>
                      <a:pt x="46" y="3"/>
                    </a:lnTo>
                    <a:lnTo>
                      <a:pt x="44" y="2"/>
                    </a:lnTo>
                    <a:lnTo>
                      <a:pt x="40" y="3"/>
                    </a:lnTo>
                    <a:lnTo>
                      <a:pt x="36" y="5"/>
                    </a:lnTo>
                    <a:lnTo>
                      <a:pt x="33" y="3"/>
                    </a:lnTo>
                    <a:lnTo>
                      <a:pt x="30" y="3"/>
                    </a:lnTo>
                    <a:lnTo>
                      <a:pt x="28" y="5"/>
                    </a:lnTo>
                    <a:lnTo>
                      <a:pt x="25" y="2"/>
                    </a:lnTo>
                    <a:lnTo>
                      <a:pt x="22" y="0"/>
                    </a:lnTo>
                    <a:lnTo>
                      <a:pt x="19" y="2"/>
                    </a:lnTo>
                    <a:lnTo>
                      <a:pt x="19" y="2"/>
                    </a:lnTo>
                    <a:lnTo>
                      <a:pt x="12" y="5"/>
                    </a:lnTo>
                    <a:lnTo>
                      <a:pt x="14" y="6"/>
                    </a:lnTo>
                    <a:lnTo>
                      <a:pt x="16" y="6"/>
                    </a:lnTo>
                    <a:lnTo>
                      <a:pt x="12" y="8"/>
                    </a:lnTo>
                    <a:lnTo>
                      <a:pt x="9" y="10"/>
                    </a:lnTo>
                    <a:lnTo>
                      <a:pt x="6" y="8"/>
                    </a:lnTo>
                    <a:lnTo>
                      <a:pt x="1" y="10"/>
                    </a:lnTo>
                    <a:lnTo>
                      <a:pt x="0" y="13"/>
                    </a:lnTo>
                    <a:lnTo>
                      <a:pt x="1" y="16"/>
                    </a:lnTo>
                    <a:lnTo>
                      <a:pt x="3" y="16"/>
                    </a:lnTo>
                    <a:lnTo>
                      <a:pt x="3" y="17"/>
                    </a:lnTo>
                    <a:lnTo>
                      <a:pt x="4" y="17"/>
                    </a:lnTo>
                    <a:lnTo>
                      <a:pt x="3" y="22"/>
                    </a:lnTo>
                    <a:lnTo>
                      <a:pt x="4" y="22"/>
                    </a:lnTo>
                    <a:lnTo>
                      <a:pt x="6" y="21"/>
                    </a:lnTo>
                    <a:lnTo>
                      <a:pt x="6" y="22"/>
                    </a:lnTo>
                    <a:lnTo>
                      <a:pt x="8" y="24"/>
                    </a:lnTo>
                    <a:lnTo>
                      <a:pt x="6" y="25"/>
                    </a:lnTo>
                    <a:lnTo>
                      <a:pt x="8" y="25"/>
                    </a:lnTo>
                    <a:lnTo>
                      <a:pt x="4" y="29"/>
                    </a:lnTo>
                    <a:lnTo>
                      <a:pt x="4" y="30"/>
                    </a:lnTo>
                    <a:lnTo>
                      <a:pt x="11" y="29"/>
                    </a:lnTo>
                    <a:lnTo>
                      <a:pt x="14" y="30"/>
                    </a:lnTo>
                    <a:lnTo>
                      <a:pt x="12" y="32"/>
                    </a:lnTo>
                    <a:lnTo>
                      <a:pt x="14" y="35"/>
                    </a:lnTo>
                    <a:lnTo>
                      <a:pt x="19" y="32"/>
                    </a:lnTo>
                    <a:lnTo>
                      <a:pt x="27" y="33"/>
                    </a:lnTo>
                    <a:lnTo>
                      <a:pt x="28" y="32"/>
                    </a:lnTo>
                    <a:lnTo>
                      <a:pt x="36" y="32"/>
                    </a:lnTo>
                    <a:lnTo>
                      <a:pt x="36" y="35"/>
                    </a:lnTo>
                    <a:lnTo>
                      <a:pt x="40" y="40"/>
                    </a:lnTo>
                    <a:lnTo>
                      <a:pt x="38" y="43"/>
                    </a:lnTo>
                    <a:lnTo>
                      <a:pt x="36" y="43"/>
                    </a:lnTo>
                    <a:lnTo>
                      <a:pt x="32" y="48"/>
                    </a:lnTo>
                    <a:lnTo>
                      <a:pt x="32" y="51"/>
                    </a:lnTo>
                    <a:lnTo>
                      <a:pt x="32" y="61"/>
                    </a:lnTo>
                    <a:lnTo>
                      <a:pt x="28" y="64"/>
                    </a:lnTo>
                    <a:lnTo>
                      <a:pt x="30" y="65"/>
                    </a:lnTo>
                    <a:lnTo>
                      <a:pt x="27" y="70"/>
                    </a:lnTo>
                    <a:lnTo>
                      <a:pt x="25" y="70"/>
                    </a:lnTo>
                    <a:lnTo>
                      <a:pt x="20" y="72"/>
                    </a:lnTo>
                    <a:lnTo>
                      <a:pt x="25" y="78"/>
                    </a:lnTo>
                    <a:lnTo>
                      <a:pt x="28" y="80"/>
                    </a:lnTo>
                    <a:lnTo>
                      <a:pt x="28" y="86"/>
                    </a:lnTo>
                    <a:lnTo>
                      <a:pt x="24" y="89"/>
                    </a:lnTo>
                    <a:lnTo>
                      <a:pt x="25" y="94"/>
                    </a:lnTo>
                    <a:lnTo>
                      <a:pt x="28" y="94"/>
                    </a:lnTo>
                    <a:lnTo>
                      <a:pt x="28" y="97"/>
                    </a:lnTo>
                    <a:lnTo>
                      <a:pt x="25" y="100"/>
                    </a:lnTo>
                    <a:lnTo>
                      <a:pt x="22" y="105"/>
                    </a:lnTo>
                    <a:lnTo>
                      <a:pt x="24" y="108"/>
                    </a:lnTo>
                    <a:lnTo>
                      <a:pt x="24" y="113"/>
                    </a:lnTo>
                    <a:lnTo>
                      <a:pt x="27" y="113"/>
                    </a:lnTo>
                    <a:lnTo>
                      <a:pt x="30" y="113"/>
                    </a:lnTo>
                    <a:lnTo>
                      <a:pt x="36" y="120"/>
                    </a:lnTo>
                    <a:lnTo>
                      <a:pt x="35" y="120"/>
                    </a:lnTo>
                    <a:lnTo>
                      <a:pt x="38" y="126"/>
                    </a:lnTo>
                    <a:lnTo>
                      <a:pt x="43" y="131"/>
                    </a:lnTo>
                    <a:lnTo>
                      <a:pt x="48" y="132"/>
                    </a:lnTo>
                    <a:lnTo>
                      <a:pt x="51" y="129"/>
                    </a:lnTo>
                    <a:lnTo>
                      <a:pt x="51" y="128"/>
                    </a:lnTo>
                    <a:lnTo>
                      <a:pt x="54" y="126"/>
                    </a:lnTo>
                    <a:lnTo>
                      <a:pt x="59" y="124"/>
                    </a:lnTo>
                    <a:lnTo>
                      <a:pt x="63" y="121"/>
                    </a:lnTo>
                    <a:lnTo>
                      <a:pt x="68" y="120"/>
                    </a:lnTo>
                    <a:lnTo>
                      <a:pt x="70" y="118"/>
                    </a:lnTo>
                    <a:lnTo>
                      <a:pt x="76" y="120"/>
                    </a:lnTo>
                    <a:lnTo>
                      <a:pt x="79" y="121"/>
                    </a:lnTo>
                    <a:lnTo>
                      <a:pt x="81" y="120"/>
                    </a:lnTo>
                    <a:lnTo>
                      <a:pt x="83" y="120"/>
                    </a:lnTo>
                    <a:lnTo>
                      <a:pt x="86" y="121"/>
                    </a:lnTo>
                    <a:lnTo>
                      <a:pt x="87" y="120"/>
                    </a:lnTo>
                    <a:lnTo>
                      <a:pt x="89" y="116"/>
                    </a:lnTo>
                    <a:lnTo>
                      <a:pt x="92" y="120"/>
                    </a:lnTo>
                    <a:lnTo>
                      <a:pt x="95" y="121"/>
                    </a:lnTo>
                    <a:lnTo>
                      <a:pt x="98" y="115"/>
                    </a:lnTo>
                    <a:lnTo>
                      <a:pt x="98" y="113"/>
                    </a:lnTo>
                    <a:lnTo>
                      <a:pt x="106" y="108"/>
                    </a:lnTo>
                    <a:lnTo>
                      <a:pt x="111" y="108"/>
                    </a:lnTo>
                    <a:lnTo>
                      <a:pt x="113" y="107"/>
                    </a:lnTo>
                    <a:lnTo>
                      <a:pt x="111" y="105"/>
                    </a:lnTo>
                    <a:lnTo>
                      <a:pt x="111" y="100"/>
                    </a:lnTo>
                    <a:lnTo>
                      <a:pt x="116" y="94"/>
                    </a:lnTo>
                    <a:lnTo>
                      <a:pt x="116" y="91"/>
                    </a:lnTo>
                    <a:lnTo>
                      <a:pt x="121" y="91"/>
                    </a:lnTo>
                    <a:lnTo>
                      <a:pt x="124" y="88"/>
                    </a:lnTo>
                    <a:lnTo>
                      <a:pt x="121" y="83"/>
                    </a:lnTo>
                    <a:lnTo>
                      <a:pt x="119" y="81"/>
                    </a:lnTo>
                    <a:lnTo>
                      <a:pt x="118" y="78"/>
                    </a:lnTo>
                    <a:lnTo>
                      <a:pt x="116" y="75"/>
                    </a:lnTo>
                    <a:lnTo>
                      <a:pt x="118" y="73"/>
                    </a:lnTo>
                    <a:lnTo>
                      <a:pt x="122" y="64"/>
                    </a:lnTo>
                    <a:lnTo>
                      <a:pt x="126" y="62"/>
                    </a:lnTo>
                    <a:lnTo>
                      <a:pt x="129" y="56"/>
                    </a:lnTo>
                    <a:lnTo>
                      <a:pt x="130" y="56"/>
                    </a:lnTo>
                    <a:lnTo>
                      <a:pt x="130" y="56"/>
                    </a:lnTo>
                    <a:lnTo>
                      <a:pt x="130" y="57"/>
                    </a:lnTo>
                    <a:lnTo>
                      <a:pt x="132" y="56"/>
                    </a:lnTo>
                    <a:lnTo>
                      <a:pt x="134" y="53"/>
                    </a:lnTo>
                    <a:lnTo>
                      <a:pt x="132" y="51"/>
                    </a:lnTo>
                    <a:lnTo>
                      <a:pt x="135" y="49"/>
                    </a:lnTo>
                    <a:lnTo>
                      <a:pt x="138" y="46"/>
                    </a:lnTo>
                    <a:lnTo>
                      <a:pt x="145" y="46"/>
                    </a:lnTo>
                    <a:lnTo>
                      <a:pt x="148" y="45"/>
                    </a:lnTo>
                    <a:lnTo>
                      <a:pt x="151" y="41"/>
                    </a:lnTo>
                    <a:lnTo>
                      <a:pt x="156" y="38"/>
                    </a:lnTo>
                    <a:lnTo>
                      <a:pt x="157" y="37"/>
                    </a:lnTo>
                    <a:lnTo>
                      <a:pt x="157" y="33"/>
                    </a:lnTo>
                    <a:lnTo>
                      <a:pt x="157" y="29"/>
                    </a:lnTo>
                    <a:lnTo>
                      <a:pt x="159" y="27"/>
                    </a:lnTo>
                    <a:lnTo>
                      <a:pt x="159" y="25"/>
                    </a:lnTo>
                    <a:lnTo>
                      <a:pt x="157" y="25"/>
                    </a:lnTo>
                    <a:lnTo>
                      <a:pt x="153" y="22"/>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4" name="Freeform 852">
                <a:extLst>
                  <a:ext uri="{FF2B5EF4-FFF2-40B4-BE49-F238E27FC236}">
                    <a16:creationId xmlns:a16="http://schemas.microsoft.com/office/drawing/2014/main" id="{605581BC-F7C5-4071-9282-AE2E8FC8DEB2}"/>
                  </a:ext>
                </a:extLst>
              </p:cNvPr>
              <p:cNvSpPr>
                <a:spLocks/>
              </p:cNvSpPr>
              <p:nvPr/>
            </p:nvSpPr>
            <p:spPr bwMode="auto">
              <a:xfrm>
                <a:off x="4722" y="1835"/>
                <a:ext cx="9" cy="8"/>
              </a:xfrm>
              <a:custGeom>
                <a:avLst/>
                <a:gdLst>
                  <a:gd name="T0" fmla="*/ 4 w 9"/>
                  <a:gd name="T1" fmla="*/ 8 h 8"/>
                  <a:gd name="T2" fmla="*/ 6 w 9"/>
                  <a:gd name="T3" fmla="*/ 5 h 8"/>
                  <a:gd name="T4" fmla="*/ 9 w 9"/>
                  <a:gd name="T5" fmla="*/ 2 h 8"/>
                  <a:gd name="T6" fmla="*/ 6 w 9"/>
                  <a:gd name="T7" fmla="*/ 2 h 8"/>
                  <a:gd name="T8" fmla="*/ 3 w 9"/>
                  <a:gd name="T9" fmla="*/ 0 h 8"/>
                  <a:gd name="T10" fmla="*/ 1 w 9"/>
                  <a:gd name="T11" fmla="*/ 3 h 8"/>
                  <a:gd name="T12" fmla="*/ 0 w 9"/>
                  <a:gd name="T13" fmla="*/ 5 h 8"/>
                  <a:gd name="T14" fmla="*/ 3 w 9"/>
                  <a:gd name="T15" fmla="*/ 7 h 8"/>
                  <a:gd name="T16" fmla="*/ 4 w 9"/>
                  <a:gd name="T1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8">
                    <a:moveTo>
                      <a:pt x="4" y="8"/>
                    </a:moveTo>
                    <a:lnTo>
                      <a:pt x="6" y="5"/>
                    </a:lnTo>
                    <a:lnTo>
                      <a:pt x="9" y="2"/>
                    </a:lnTo>
                    <a:lnTo>
                      <a:pt x="6" y="2"/>
                    </a:lnTo>
                    <a:lnTo>
                      <a:pt x="3" y="0"/>
                    </a:lnTo>
                    <a:lnTo>
                      <a:pt x="1" y="3"/>
                    </a:lnTo>
                    <a:lnTo>
                      <a:pt x="0" y="5"/>
                    </a:lnTo>
                    <a:lnTo>
                      <a:pt x="3" y="7"/>
                    </a:lnTo>
                    <a:lnTo>
                      <a:pt x="4" y="8"/>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5" name="Freeform 853">
                <a:extLst>
                  <a:ext uri="{FF2B5EF4-FFF2-40B4-BE49-F238E27FC236}">
                    <a16:creationId xmlns:a16="http://schemas.microsoft.com/office/drawing/2014/main" id="{BA984443-71EA-47B1-9026-E1C6ED175578}"/>
                  </a:ext>
                </a:extLst>
              </p:cNvPr>
              <p:cNvSpPr>
                <a:spLocks/>
              </p:cNvSpPr>
              <p:nvPr/>
            </p:nvSpPr>
            <p:spPr bwMode="auto">
              <a:xfrm>
                <a:off x="4564" y="1794"/>
                <a:ext cx="45" cy="87"/>
              </a:xfrm>
              <a:custGeom>
                <a:avLst/>
                <a:gdLst>
                  <a:gd name="T0" fmla="*/ 30 w 45"/>
                  <a:gd name="T1" fmla="*/ 71 h 87"/>
                  <a:gd name="T2" fmla="*/ 33 w 45"/>
                  <a:gd name="T3" fmla="*/ 65 h 87"/>
                  <a:gd name="T4" fmla="*/ 29 w 45"/>
                  <a:gd name="T5" fmla="*/ 60 h 87"/>
                  <a:gd name="T6" fmla="*/ 33 w 45"/>
                  <a:gd name="T7" fmla="*/ 51 h 87"/>
                  <a:gd name="T8" fmla="*/ 25 w 45"/>
                  <a:gd name="T9" fmla="*/ 43 h 87"/>
                  <a:gd name="T10" fmla="*/ 32 w 45"/>
                  <a:gd name="T11" fmla="*/ 41 h 87"/>
                  <a:gd name="T12" fmla="*/ 33 w 45"/>
                  <a:gd name="T13" fmla="*/ 35 h 87"/>
                  <a:gd name="T14" fmla="*/ 37 w 45"/>
                  <a:gd name="T15" fmla="*/ 22 h 87"/>
                  <a:gd name="T16" fmla="*/ 41 w 45"/>
                  <a:gd name="T17" fmla="*/ 14 h 87"/>
                  <a:gd name="T18" fmla="*/ 45 w 45"/>
                  <a:gd name="T19" fmla="*/ 11 h 87"/>
                  <a:gd name="T20" fmla="*/ 41 w 45"/>
                  <a:gd name="T21" fmla="*/ 3 h 87"/>
                  <a:gd name="T22" fmla="*/ 32 w 45"/>
                  <a:gd name="T23" fmla="*/ 4 h 87"/>
                  <a:gd name="T24" fmla="*/ 19 w 45"/>
                  <a:gd name="T25" fmla="*/ 6 h 87"/>
                  <a:gd name="T26" fmla="*/ 19 w 45"/>
                  <a:gd name="T27" fmla="*/ 1 h 87"/>
                  <a:gd name="T28" fmla="*/ 9 w 45"/>
                  <a:gd name="T29" fmla="*/ 1 h 87"/>
                  <a:gd name="T30" fmla="*/ 13 w 45"/>
                  <a:gd name="T31" fmla="*/ 9 h 87"/>
                  <a:gd name="T32" fmla="*/ 11 w 45"/>
                  <a:gd name="T33" fmla="*/ 19 h 87"/>
                  <a:gd name="T34" fmla="*/ 13 w 45"/>
                  <a:gd name="T35" fmla="*/ 25 h 87"/>
                  <a:gd name="T36" fmla="*/ 9 w 45"/>
                  <a:gd name="T37" fmla="*/ 30 h 87"/>
                  <a:gd name="T38" fmla="*/ 6 w 45"/>
                  <a:gd name="T39" fmla="*/ 40 h 87"/>
                  <a:gd name="T40" fmla="*/ 2 w 45"/>
                  <a:gd name="T41" fmla="*/ 48 h 87"/>
                  <a:gd name="T42" fmla="*/ 0 w 45"/>
                  <a:gd name="T43" fmla="*/ 59 h 87"/>
                  <a:gd name="T44" fmla="*/ 5 w 45"/>
                  <a:gd name="T45" fmla="*/ 55 h 87"/>
                  <a:gd name="T46" fmla="*/ 8 w 45"/>
                  <a:gd name="T47" fmla="*/ 55 h 87"/>
                  <a:gd name="T48" fmla="*/ 3 w 45"/>
                  <a:gd name="T49" fmla="*/ 60 h 87"/>
                  <a:gd name="T50" fmla="*/ 5 w 45"/>
                  <a:gd name="T51" fmla="*/ 63 h 87"/>
                  <a:gd name="T52" fmla="*/ 11 w 45"/>
                  <a:gd name="T53" fmla="*/ 62 h 87"/>
                  <a:gd name="T54" fmla="*/ 9 w 45"/>
                  <a:gd name="T55" fmla="*/ 68 h 87"/>
                  <a:gd name="T56" fmla="*/ 9 w 45"/>
                  <a:gd name="T57" fmla="*/ 78 h 87"/>
                  <a:gd name="T58" fmla="*/ 6 w 45"/>
                  <a:gd name="T59" fmla="*/ 86 h 87"/>
                  <a:gd name="T60" fmla="*/ 11 w 45"/>
                  <a:gd name="T61" fmla="*/ 83 h 87"/>
                  <a:gd name="T62" fmla="*/ 21 w 45"/>
                  <a:gd name="T63" fmla="*/ 87 h 87"/>
                  <a:gd name="T64" fmla="*/ 29 w 45"/>
                  <a:gd name="T65" fmla="*/ 84 h 87"/>
                  <a:gd name="T66" fmla="*/ 29 w 45"/>
                  <a:gd name="T67" fmla="*/ 84 h 87"/>
                  <a:gd name="T68" fmla="*/ 27 w 45"/>
                  <a:gd name="T69" fmla="*/ 76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5" h="87">
                    <a:moveTo>
                      <a:pt x="27" y="76"/>
                    </a:moveTo>
                    <a:lnTo>
                      <a:pt x="30" y="71"/>
                    </a:lnTo>
                    <a:lnTo>
                      <a:pt x="33" y="68"/>
                    </a:lnTo>
                    <a:lnTo>
                      <a:pt x="33" y="65"/>
                    </a:lnTo>
                    <a:lnTo>
                      <a:pt x="30" y="65"/>
                    </a:lnTo>
                    <a:lnTo>
                      <a:pt x="29" y="60"/>
                    </a:lnTo>
                    <a:lnTo>
                      <a:pt x="33" y="57"/>
                    </a:lnTo>
                    <a:lnTo>
                      <a:pt x="33" y="51"/>
                    </a:lnTo>
                    <a:lnTo>
                      <a:pt x="30" y="49"/>
                    </a:lnTo>
                    <a:lnTo>
                      <a:pt x="25" y="43"/>
                    </a:lnTo>
                    <a:lnTo>
                      <a:pt x="30" y="41"/>
                    </a:lnTo>
                    <a:lnTo>
                      <a:pt x="32" y="41"/>
                    </a:lnTo>
                    <a:lnTo>
                      <a:pt x="35" y="36"/>
                    </a:lnTo>
                    <a:lnTo>
                      <a:pt x="33" y="35"/>
                    </a:lnTo>
                    <a:lnTo>
                      <a:pt x="37" y="32"/>
                    </a:lnTo>
                    <a:lnTo>
                      <a:pt x="37" y="22"/>
                    </a:lnTo>
                    <a:lnTo>
                      <a:pt x="37" y="19"/>
                    </a:lnTo>
                    <a:lnTo>
                      <a:pt x="41" y="14"/>
                    </a:lnTo>
                    <a:lnTo>
                      <a:pt x="43" y="14"/>
                    </a:lnTo>
                    <a:lnTo>
                      <a:pt x="45" y="11"/>
                    </a:lnTo>
                    <a:lnTo>
                      <a:pt x="41" y="6"/>
                    </a:lnTo>
                    <a:lnTo>
                      <a:pt x="41" y="3"/>
                    </a:lnTo>
                    <a:lnTo>
                      <a:pt x="33" y="3"/>
                    </a:lnTo>
                    <a:lnTo>
                      <a:pt x="32" y="4"/>
                    </a:lnTo>
                    <a:lnTo>
                      <a:pt x="24" y="3"/>
                    </a:lnTo>
                    <a:lnTo>
                      <a:pt x="19" y="6"/>
                    </a:lnTo>
                    <a:lnTo>
                      <a:pt x="17" y="3"/>
                    </a:lnTo>
                    <a:lnTo>
                      <a:pt x="19" y="1"/>
                    </a:lnTo>
                    <a:lnTo>
                      <a:pt x="16" y="0"/>
                    </a:lnTo>
                    <a:lnTo>
                      <a:pt x="9" y="1"/>
                    </a:lnTo>
                    <a:lnTo>
                      <a:pt x="9" y="4"/>
                    </a:lnTo>
                    <a:lnTo>
                      <a:pt x="13" y="9"/>
                    </a:lnTo>
                    <a:lnTo>
                      <a:pt x="11" y="17"/>
                    </a:lnTo>
                    <a:lnTo>
                      <a:pt x="11" y="19"/>
                    </a:lnTo>
                    <a:lnTo>
                      <a:pt x="11" y="22"/>
                    </a:lnTo>
                    <a:lnTo>
                      <a:pt x="13" y="25"/>
                    </a:lnTo>
                    <a:lnTo>
                      <a:pt x="11" y="27"/>
                    </a:lnTo>
                    <a:lnTo>
                      <a:pt x="9" y="30"/>
                    </a:lnTo>
                    <a:lnTo>
                      <a:pt x="9" y="35"/>
                    </a:lnTo>
                    <a:lnTo>
                      <a:pt x="6" y="40"/>
                    </a:lnTo>
                    <a:lnTo>
                      <a:pt x="6" y="43"/>
                    </a:lnTo>
                    <a:lnTo>
                      <a:pt x="2" y="48"/>
                    </a:lnTo>
                    <a:lnTo>
                      <a:pt x="0" y="55"/>
                    </a:lnTo>
                    <a:lnTo>
                      <a:pt x="0" y="59"/>
                    </a:lnTo>
                    <a:lnTo>
                      <a:pt x="3" y="59"/>
                    </a:lnTo>
                    <a:lnTo>
                      <a:pt x="5" y="55"/>
                    </a:lnTo>
                    <a:lnTo>
                      <a:pt x="8" y="54"/>
                    </a:lnTo>
                    <a:lnTo>
                      <a:pt x="8" y="55"/>
                    </a:lnTo>
                    <a:lnTo>
                      <a:pt x="8" y="57"/>
                    </a:lnTo>
                    <a:lnTo>
                      <a:pt x="3" y="60"/>
                    </a:lnTo>
                    <a:lnTo>
                      <a:pt x="3" y="62"/>
                    </a:lnTo>
                    <a:lnTo>
                      <a:pt x="5" y="63"/>
                    </a:lnTo>
                    <a:lnTo>
                      <a:pt x="6" y="62"/>
                    </a:lnTo>
                    <a:lnTo>
                      <a:pt x="11" y="62"/>
                    </a:lnTo>
                    <a:lnTo>
                      <a:pt x="9" y="63"/>
                    </a:lnTo>
                    <a:lnTo>
                      <a:pt x="9" y="68"/>
                    </a:lnTo>
                    <a:lnTo>
                      <a:pt x="8" y="71"/>
                    </a:lnTo>
                    <a:lnTo>
                      <a:pt x="9" y="78"/>
                    </a:lnTo>
                    <a:lnTo>
                      <a:pt x="8" y="84"/>
                    </a:lnTo>
                    <a:lnTo>
                      <a:pt x="6" y="86"/>
                    </a:lnTo>
                    <a:lnTo>
                      <a:pt x="8" y="86"/>
                    </a:lnTo>
                    <a:lnTo>
                      <a:pt x="11" y="83"/>
                    </a:lnTo>
                    <a:lnTo>
                      <a:pt x="17" y="86"/>
                    </a:lnTo>
                    <a:lnTo>
                      <a:pt x="21" y="87"/>
                    </a:lnTo>
                    <a:lnTo>
                      <a:pt x="24" y="84"/>
                    </a:lnTo>
                    <a:lnTo>
                      <a:pt x="29" y="84"/>
                    </a:lnTo>
                    <a:lnTo>
                      <a:pt x="29" y="83"/>
                    </a:lnTo>
                    <a:lnTo>
                      <a:pt x="29" y="84"/>
                    </a:lnTo>
                    <a:lnTo>
                      <a:pt x="29" y="79"/>
                    </a:lnTo>
                    <a:lnTo>
                      <a:pt x="27" y="76"/>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6" name="Freeform 854">
                <a:extLst>
                  <a:ext uri="{FF2B5EF4-FFF2-40B4-BE49-F238E27FC236}">
                    <a16:creationId xmlns:a16="http://schemas.microsoft.com/office/drawing/2014/main" id="{17DB584F-DF31-4FEE-940B-5CBD6A6AC4AE}"/>
                  </a:ext>
                </a:extLst>
              </p:cNvPr>
              <p:cNvSpPr>
                <a:spLocks/>
              </p:cNvSpPr>
              <p:nvPr/>
            </p:nvSpPr>
            <p:spPr bwMode="auto">
              <a:xfrm>
                <a:off x="5040" y="1888"/>
                <a:ext cx="5" cy="3"/>
              </a:xfrm>
              <a:custGeom>
                <a:avLst/>
                <a:gdLst>
                  <a:gd name="T0" fmla="*/ 2 w 5"/>
                  <a:gd name="T1" fmla="*/ 3 h 3"/>
                  <a:gd name="T2" fmla="*/ 4 w 5"/>
                  <a:gd name="T3" fmla="*/ 1 h 3"/>
                  <a:gd name="T4" fmla="*/ 5 w 5"/>
                  <a:gd name="T5" fmla="*/ 0 h 3"/>
                  <a:gd name="T6" fmla="*/ 4 w 5"/>
                  <a:gd name="T7" fmla="*/ 0 h 3"/>
                  <a:gd name="T8" fmla="*/ 2 w 5"/>
                  <a:gd name="T9" fmla="*/ 0 h 3"/>
                  <a:gd name="T10" fmla="*/ 0 w 5"/>
                  <a:gd name="T11" fmla="*/ 1 h 3"/>
                  <a:gd name="T12" fmla="*/ 2 w 5"/>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5" h="3">
                    <a:moveTo>
                      <a:pt x="2" y="3"/>
                    </a:moveTo>
                    <a:lnTo>
                      <a:pt x="4" y="1"/>
                    </a:lnTo>
                    <a:lnTo>
                      <a:pt x="5" y="0"/>
                    </a:lnTo>
                    <a:lnTo>
                      <a:pt x="4" y="0"/>
                    </a:lnTo>
                    <a:lnTo>
                      <a:pt x="2" y="0"/>
                    </a:lnTo>
                    <a:lnTo>
                      <a:pt x="0" y="1"/>
                    </a:lnTo>
                    <a:lnTo>
                      <a:pt x="2" y="3"/>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7" name="Freeform 855">
                <a:extLst>
                  <a:ext uri="{FF2B5EF4-FFF2-40B4-BE49-F238E27FC236}">
                    <a16:creationId xmlns:a16="http://schemas.microsoft.com/office/drawing/2014/main" id="{D8A65338-3892-4407-9AA6-EB28D6A1417B}"/>
                  </a:ext>
                </a:extLst>
              </p:cNvPr>
              <p:cNvSpPr>
                <a:spLocks/>
              </p:cNvSpPr>
              <p:nvPr/>
            </p:nvSpPr>
            <p:spPr bwMode="auto">
              <a:xfrm>
                <a:off x="5013" y="1816"/>
                <a:ext cx="3" cy="3"/>
              </a:xfrm>
              <a:custGeom>
                <a:avLst/>
                <a:gdLst>
                  <a:gd name="T0" fmla="*/ 2 w 3"/>
                  <a:gd name="T1" fmla="*/ 0 h 3"/>
                  <a:gd name="T2" fmla="*/ 0 w 3"/>
                  <a:gd name="T3" fmla="*/ 2 h 3"/>
                  <a:gd name="T4" fmla="*/ 0 w 3"/>
                  <a:gd name="T5" fmla="*/ 3 h 3"/>
                  <a:gd name="T6" fmla="*/ 2 w 3"/>
                  <a:gd name="T7" fmla="*/ 3 h 3"/>
                  <a:gd name="T8" fmla="*/ 2 w 3"/>
                  <a:gd name="T9" fmla="*/ 3 h 3"/>
                  <a:gd name="T10" fmla="*/ 3 w 3"/>
                  <a:gd name="T11" fmla="*/ 3 h 3"/>
                  <a:gd name="T12" fmla="*/ 3 w 3"/>
                  <a:gd name="T13" fmla="*/ 2 h 3"/>
                  <a:gd name="T14" fmla="*/ 2 w 3"/>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3">
                    <a:moveTo>
                      <a:pt x="2" y="0"/>
                    </a:moveTo>
                    <a:lnTo>
                      <a:pt x="0" y="2"/>
                    </a:lnTo>
                    <a:lnTo>
                      <a:pt x="0" y="3"/>
                    </a:lnTo>
                    <a:lnTo>
                      <a:pt x="2" y="3"/>
                    </a:lnTo>
                    <a:lnTo>
                      <a:pt x="2" y="3"/>
                    </a:lnTo>
                    <a:lnTo>
                      <a:pt x="3" y="3"/>
                    </a:lnTo>
                    <a:lnTo>
                      <a:pt x="3" y="2"/>
                    </a:lnTo>
                    <a:lnTo>
                      <a:pt x="2"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8" name="Freeform 856">
                <a:extLst>
                  <a:ext uri="{FF2B5EF4-FFF2-40B4-BE49-F238E27FC236}">
                    <a16:creationId xmlns:a16="http://schemas.microsoft.com/office/drawing/2014/main" id="{514694ED-3196-4936-944D-10B90B942408}"/>
                  </a:ext>
                </a:extLst>
              </p:cNvPr>
              <p:cNvSpPr>
                <a:spLocks/>
              </p:cNvSpPr>
              <p:nvPr/>
            </p:nvSpPr>
            <p:spPr bwMode="auto">
              <a:xfrm>
                <a:off x="5042" y="1869"/>
                <a:ext cx="8" cy="3"/>
              </a:xfrm>
              <a:custGeom>
                <a:avLst/>
                <a:gdLst>
                  <a:gd name="T0" fmla="*/ 3 w 8"/>
                  <a:gd name="T1" fmla="*/ 1 h 3"/>
                  <a:gd name="T2" fmla="*/ 3 w 8"/>
                  <a:gd name="T3" fmla="*/ 3 h 3"/>
                  <a:gd name="T4" fmla="*/ 5 w 8"/>
                  <a:gd name="T5" fmla="*/ 3 h 3"/>
                  <a:gd name="T6" fmla="*/ 6 w 8"/>
                  <a:gd name="T7" fmla="*/ 3 h 3"/>
                  <a:gd name="T8" fmla="*/ 8 w 8"/>
                  <a:gd name="T9" fmla="*/ 1 h 3"/>
                  <a:gd name="T10" fmla="*/ 6 w 8"/>
                  <a:gd name="T11" fmla="*/ 1 h 3"/>
                  <a:gd name="T12" fmla="*/ 6 w 8"/>
                  <a:gd name="T13" fmla="*/ 0 h 3"/>
                  <a:gd name="T14" fmla="*/ 6 w 8"/>
                  <a:gd name="T15" fmla="*/ 1 h 3"/>
                  <a:gd name="T16" fmla="*/ 5 w 8"/>
                  <a:gd name="T17" fmla="*/ 0 h 3"/>
                  <a:gd name="T18" fmla="*/ 2 w 8"/>
                  <a:gd name="T19" fmla="*/ 0 h 3"/>
                  <a:gd name="T20" fmla="*/ 0 w 8"/>
                  <a:gd name="T21" fmla="*/ 1 h 3"/>
                  <a:gd name="T22" fmla="*/ 0 w 8"/>
                  <a:gd name="T23" fmla="*/ 3 h 3"/>
                  <a:gd name="T24" fmla="*/ 2 w 8"/>
                  <a:gd name="T25" fmla="*/ 1 h 3"/>
                  <a:gd name="T26" fmla="*/ 3 w 8"/>
                  <a:gd name="T27"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3">
                    <a:moveTo>
                      <a:pt x="3" y="1"/>
                    </a:moveTo>
                    <a:lnTo>
                      <a:pt x="3" y="3"/>
                    </a:lnTo>
                    <a:lnTo>
                      <a:pt x="5" y="3"/>
                    </a:lnTo>
                    <a:lnTo>
                      <a:pt x="6" y="3"/>
                    </a:lnTo>
                    <a:lnTo>
                      <a:pt x="8" y="1"/>
                    </a:lnTo>
                    <a:lnTo>
                      <a:pt x="6" y="1"/>
                    </a:lnTo>
                    <a:lnTo>
                      <a:pt x="6" y="0"/>
                    </a:lnTo>
                    <a:lnTo>
                      <a:pt x="6" y="1"/>
                    </a:lnTo>
                    <a:lnTo>
                      <a:pt x="5" y="0"/>
                    </a:lnTo>
                    <a:lnTo>
                      <a:pt x="2" y="0"/>
                    </a:lnTo>
                    <a:lnTo>
                      <a:pt x="0" y="1"/>
                    </a:lnTo>
                    <a:lnTo>
                      <a:pt x="0" y="3"/>
                    </a:lnTo>
                    <a:lnTo>
                      <a:pt x="2" y="1"/>
                    </a:lnTo>
                    <a:lnTo>
                      <a:pt x="3" y="1"/>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9" name="Freeform 857">
                <a:extLst>
                  <a:ext uri="{FF2B5EF4-FFF2-40B4-BE49-F238E27FC236}">
                    <a16:creationId xmlns:a16="http://schemas.microsoft.com/office/drawing/2014/main" id="{4466EFA6-B568-4003-83B9-A606E8D9FA8B}"/>
                  </a:ext>
                </a:extLst>
              </p:cNvPr>
              <p:cNvSpPr>
                <a:spLocks/>
              </p:cNvSpPr>
              <p:nvPr/>
            </p:nvSpPr>
            <p:spPr bwMode="auto">
              <a:xfrm>
                <a:off x="5015" y="1875"/>
                <a:ext cx="1" cy="3"/>
              </a:xfrm>
              <a:custGeom>
                <a:avLst/>
                <a:gdLst>
                  <a:gd name="T0" fmla="*/ 0 w 1"/>
                  <a:gd name="T1" fmla="*/ 3 h 3"/>
                  <a:gd name="T2" fmla="*/ 1 w 1"/>
                  <a:gd name="T3" fmla="*/ 2 h 3"/>
                  <a:gd name="T4" fmla="*/ 1 w 1"/>
                  <a:gd name="T5" fmla="*/ 2 h 3"/>
                  <a:gd name="T6" fmla="*/ 0 w 1"/>
                  <a:gd name="T7" fmla="*/ 0 h 3"/>
                  <a:gd name="T8" fmla="*/ 0 w 1"/>
                  <a:gd name="T9" fmla="*/ 3 h 3"/>
                </a:gdLst>
                <a:ahLst/>
                <a:cxnLst>
                  <a:cxn ang="0">
                    <a:pos x="T0" y="T1"/>
                  </a:cxn>
                  <a:cxn ang="0">
                    <a:pos x="T2" y="T3"/>
                  </a:cxn>
                  <a:cxn ang="0">
                    <a:pos x="T4" y="T5"/>
                  </a:cxn>
                  <a:cxn ang="0">
                    <a:pos x="T6" y="T7"/>
                  </a:cxn>
                  <a:cxn ang="0">
                    <a:pos x="T8" y="T9"/>
                  </a:cxn>
                </a:cxnLst>
                <a:rect l="0" t="0" r="r" b="b"/>
                <a:pathLst>
                  <a:path w="1" h="3">
                    <a:moveTo>
                      <a:pt x="0" y="3"/>
                    </a:moveTo>
                    <a:lnTo>
                      <a:pt x="1" y="2"/>
                    </a:lnTo>
                    <a:lnTo>
                      <a:pt x="1" y="2"/>
                    </a:lnTo>
                    <a:lnTo>
                      <a:pt x="0" y="0"/>
                    </a:lnTo>
                    <a:lnTo>
                      <a:pt x="0" y="3"/>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0" name="Freeform 858">
                <a:extLst>
                  <a:ext uri="{FF2B5EF4-FFF2-40B4-BE49-F238E27FC236}">
                    <a16:creationId xmlns:a16="http://schemas.microsoft.com/office/drawing/2014/main" id="{A9162A46-6B08-44E5-B9F6-C192DA23ABC7}"/>
                  </a:ext>
                </a:extLst>
              </p:cNvPr>
              <p:cNvSpPr>
                <a:spLocks/>
              </p:cNvSpPr>
              <p:nvPr/>
            </p:nvSpPr>
            <p:spPr bwMode="auto">
              <a:xfrm>
                <a:off x="5013" y="1888"/>
                <a:ext cx="3" cy="1"/>
              </a:xfrm>
              <a:custGeom>
                <a:avLst/>
                <a:gdLst>
                  <a:gd name="T0" fmla="*/ 3 w 3"/>
                  <a:gd name="T1" fmla="*/ 1 h 1"/>
                  <a:gd name="T2" fmla="*/ 3 w 3"/>
                  <a:gd name="T3" fmla="*/ 0 h 1"/>
                  <a:gd name="T4" fmla="*/ 2 w 3"/>
                  <a:gd name="T5" fmla="*/ 0 h 1"/>
                  <a:gd name="T6" fmla="*/ 0 w 3"/>
                  <a:gd name="T7" fmla="*/ 1 h 1"/>
                  <a:gd name="T8" fmla="*/ 2 w 3"/>
                  <a:gd name="T9" fmla="*/ 1 h 1"/>
                  <a:gd name="T10" fmla="*/ 3 w 3"/>
                  <a:gd name="T11" fmla="*/ 1 h 1"/>
                </a:gdLst>
                <a:ahLst/>
                <a:cxnLst>
                  <a:cxn ang="0">
                    <a:pos x="T0" y="T1"/>
                  </a:cxn>
                  <a:cxn ang="0">
                    <a:pos x="T2" y="T3"/>
                  </a:cxn>
                  <a:cxn ang="0">
                    <a:pos x="T4" y="T5"/>
                  </a:cxn>
                  <a:cxn ang="0">
                    <a:pos x="T6" y="T7"/>
                  </a:cxn>
                  <a:cxn ang="0">
                    <a:pos x="T8" y="T9"/>
                  </a:cxn>
                  <a:cxn ang="0">
                    <a:pos x="T10" y="T11"/>
                  </a:cxn>
                </a:cxnLst>
                <a:rect l="0" t="0" r="r" b="b"/>
                <a:pathLst>
                  <a:path w="3" h="1">
                    <a:moveTo>
                      <a:pt x="3" y="1"/>
                    </a:moveTo>
                    <a:lnTo>
                      <a:pt x="3" y="0"/>
                    </a:lnTo>
                    <a:lnTo>
                      <a:pt x="2" y="0"/>
                    </a:lnTo>
                    <a:lnTo>
                      <a:pt x="0" y="1"/>
                    </a:lnTo>
                    <a:lnTo>
                      <a:pt x="2" y="1"/>
                    </a:lnTo>
                    <a:lnTo>
                      <a:pt x="3" y="1"/>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1" name="Freeform 859">
                <a:extLst>
                  <a:ext uri="{FF2B5EF4-FFF2-40B4-BE49-F238E27FC236}">
                    <a16:creationId xmlns:a16="http://schemas.microsoft.com/office/drawing/2014/main" id="{B3666F5B-930D-47E9-BD15-72B9113A67C3}"/>
                  </a:ext>
                </a:extLst>
              </p:cNvPr>
              <p:cNvSpPr>
                <a:spLocks/>
              </p:cNvSpPr>
              <p:nvPr/>
            </p:nvSpPr>
            <p:spPr bwMode="auto">
              <a:xfrm>
                <a:off x="5015" y="1880"/>
                <a:ext cx="1" cy="1"/>
              </a:xfrm>
              <a:custGeom>
                <a:avLst/>
                <a:gdLst>
                  <a:gd name="T0" fmla="*/ 1 w 1"/>
                  <a:gd name="T1" fmla="*/ 1 h 1"/>
                  <a:gd name="T2" fmla="*/ 1 w 1"/>
                  <a:gd name="T3" fmla="*/ 0 h 1"/>
                  <a:gd name="T4" fmla="*/ 0 w 1"/>
                  <a:gd name="T5" fmla="*/ 1 h 1"/>
                  <a:gd name="T6" fmla="*/ 1 w 1"/>
                  <a:gd name="T7" fmla="*/ 1 h 1"/>
                </a:gdLst>
                <a:ahLst/>
                <a:cxnLst>
                  <a:cxn ang="0">
                    <a:pos x="T0" y="T1"/>
                  </a:cxn>
                  <a:cxn ang="0">
                    <a:pos x="T2" y="T3"/>
                  </a:cxn>
                  <a:cxn ang="0">
                    <a:pos x="T4" y="T5"/>
                  </a:cxn>
                  <a:cxn ang="0">
                    <a:pos x="T6" y="T7"/>
                  </a:cxn>
                </a:cxnLst>
                <a:rect l="0" t="0" r="r" b="b"/>
                <a:pathLst>
                  <a:path w="1" h="1">
                    <a:moveTo>
                      <a:pt x="1" y="1"/>
                    </a:moveTo>
                    <a:lnTo>
                      <a:pt x="1" y="0"/>
                    </a:lnTo>
                    <a:lnTo>
                      <a:pt x="0" y="1"/>
                    </a:lnTo>
                    <a:lnTo>
                      <a:pt x="1" y="1"/>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2" name="Freeform 860">
                <a:extLst>
                  <a:ext uri="{FF2B5EF4-FFF2-40B4-BE49-F238E27FC236}">
                    <a16:creationId xmlns:a16="http://schemas.microsoft.com/office/drawing/2014/main" id="{D7BE2036-82D1-4A86-A7C2-6CF23433A409}"/>
                  </a:ext>
                </a:extLst>
              </p:cNvPr>
              <p:cNvSpPr>
                <a:spLocks/>
              </p:cNvSpPr>
              <p:nvPr/>
            </p:nvSpPr>
            <p:spPr bwMode="auto">
              <a:xfrm>
                <a:off x="5013" y="1873"/>
                <a:ext cx="2" cy="2"/>
              </a:xfrm>
              <a:custGeom>
                <a:avLst/>
                <a:gdLst>
                  <a:gd name="T0" fmla="*/ 0 w 2"/>
                  <a:gd name="T1" fmla="*/ 0 h 2"/>
                  <a:gd name="T2" fmla="*/ 0 w 2"/>
                  <a:gd name="T3" fmla="*/ 2 h 2"/>
                  <a:gd name="T4" fmla="*/ 2 w 2"/>
                  <a:gd name="T5" fmla="*/ 0 h 2"/>
                  <a:gd name="T6" fmla="*/ 0 w 2"/>
                  <a:gd name="T7" fmla="*/ 0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lnTo>
                      <a:pt x="0" y="2"/>
                    </a:lnTo>
                    <a:lnTo>
                      <a:pt x="2" y="0"/>
                    </a:lnTo>
                    <a:lnTo>
                      <a:pt x="0" y="0"/>
                    </a:lnTo>
                    <a:lnTo>
                      <a:pt x="0"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3" name="Freeform 861">
                <a:extLst>
                  <a:ext uri="{FF2B5EF4-FFF2-40B4-BE49-F238E27FC236}">
                    <a16:creationId xmlns:a16="http://schemas.microsoft.com/office/drawing/2014/main" id="{ACAF96A1-393C-4152-8F7C-E2944DC79BC7}"/>
                  </a:ext>
                </a:extLst>
              </p:cNvPr>
              <p:cNvSpPr>
                <a:spLocks/>
              </p:cNvSpPr>
              <p:nvPr/>
            </p:nvSpPr>
            <p:spPr bwMode="auto">
              <a:xfrm>
                <a:off x="5059" y="1891"/>
                <a:ext cx="10" cy="8"/>
              </a:xfrm>
              <a:custGeom>
                <a:avLst/>
                <a:gdLst>
                  <a:gd name="T0" fmla="*/ 8 w 10"/>
                  <a:gd name="T1" fmla="*/ 2 h 8"/>
                  <a:gd name="T2" fmla="*/ 10 w 10"/>
                  <a:gd name="T3" fmla="*/ 2 h 8"/>
                  <a:gd name="T4" fmla="*/ 10 w 10"/>
                  <a:gd name="T5" fmla="*/ 0 h 8"/>
                  <a:gd name="T6" fmla="*/ 8 w 10"/>
                  <a:gd name="T7" fmla="*/ 0 h 8"/>
                  <a:gd name="T8" fmla="*/ 5 w 10"/>
                  <a:gd name="T9" fmla="*/ 2 h 8"/>
                  <a:gd name="T10" fmla="*/ 2 w 10"/>
                  <a:gd name="T11" fmla="*/ 5 h 8"/>
                  <a:gd name="T12" fmla="*/ 2 w 10"/>
                  <a:gd name="T13" fmla="*/ 5 h 8"/>
                  <a:gd name="T14" fmla="*/ 2 w 10"/>
                  <a:gd name="T15" fmla="*/ 6 h 8"/>
                  <a:gd name="T16" fmla="*/ 0 w 10"/>
                  <a:gd name="T17" fmla="*/ 8 h 8"/>
                  <a:gd name="T18" fmla="*/ 2 w 10"/>
                  <a:gd name="T19" fmla="*/ 8 h 8"/>
                  <a:gd name="T20" fmla="*/ 4 w 10"/>
                  <a:gd name="T21" fmla="*/ 8 h 8"/>
                  <a:gd name="T22" fmla="*/ 5 w 10"/>
                  <a:gd name="T23" fmla="*/ 6 h 8"/>
                  <a:gd name="T24" fmla="*/ 5 w 10"/>
                  <a:gd name="T25" fmla="*/ 5 h 8"/>
                  <a:gd name="T26" fmla="*/ 7 w 10"/>
                  <a:gd name="T27" fmla="*/ 5 h 8"/>
                  <a:gd name="T28" fmla="*/ 7 w 10"/>
                  <a:gd name="T29" fmla="*/ 5 h 8"/>
                  <a:gd name="T30" fmla="*/ 8 w 10"/>
                  <a:gd name="T31" fmla="*/ 3 h 8"/>
                  <a:gd name="T32" fmla="*/ 8 w 10"/>
                  <a:gd name="T33"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 h="8">
                    <a:moveTo>
                      <a:pt x="8" y="2"/>
                    </a:moveTo>
                    <a:lnTo>
                      <a:pt x="10" y="2"/>
                    </a:lnTo>
                    <a:lnTo>
                      <a:pt x="10" y="0"/>
                    </a:lnTo>
                    <a:lnTo>
                      <a:pt x="8" y="0"/>
                    </a:lnTo>
                    <a:lnTo>
                      <a:pt x="5" y="2"/>
                    </a:lnTo>
                    <a:lnTo>
                      <a:pt x="2" y="5"/>
                    </a:lnTo>
                    <a:lnTo>
                      <a:pt x="2" y="5"/>
                    </a:lnTo>
                    <a:lnTo>
                      <a:pt x="2" y="6"/>
                    </a:lnTo>
                    <a:lnTo>
                      <a:pt x="0" y="8"/>
                    </a:lnTo>
                    <a:lnTo>
                      <a:pt x="2" y="8"/>
                    </a:lnTo>
                    <a:lnTo>
                      <a:pt x="4" y="8"/>
                    </a:lnTo>
                    <a:lnTo>
                      <a:pt x="5" y="6"/>
                    </a:lnTo>
                    <a:lnTo>
                      <a:pt x="5" y="5"/>
                    </a:lnTo>
                    <a:lnTo>
                      <a:pt x="7" y="5"/>
                    </a:lnTo>
                    <a:lnTo>
                      <a:pt x="7" y="5"/>
                    </a:lnTo>
                    <a:lnTo>
                      <a:pt x="8" y="3"/>
                    </a:lnTo>
                    <a:lnTo>
                      <a:pt x="8" y="2"/>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4" name="Freeform 862">
                <a:extLst>
                  <a:ext uri="{FF2B5EF4-FFF2-40B4-BE49-F238E27FC236}">
                    <a16:creationId xmlns:a16="http://schemas.microsoft.com/office/drawing/2014/main" id="{369C585F-818C-426E-9B08-4F1549E2D902}"/>
                  </a:ext>
                </a:extLst>
              </p:cNvPr>
              <p:cNvSpPr>
                <a:spLocks/>
              </p:cNvSpPr>
              <p:nvPr/>
            </p:nvSpPr>
            <p:spPr bwMode="auto">
              <a:xfrm>
                <a:off x="4996" y="1891"/>
                <a:ext cx="3" cy="6"/>
              </a:xfrm>
              <a:custGeom>
                <a:avLst/>
                <a:gdLst>
                  <a:gd name="T0" fmla="*/ 0 w 3"/>
                  <a:gd name="T1" fmla="*/ 3 h 6"/>
                  <a:gd name="T2" fmla="*/ 0 w 3"/>
                  <a:gd name="T3" fmla="*/ 5 h 6"/>
                  <a:gd name="T4" fmla="*/ 1 w 3"/>
                  <a:gd name="T5" fmla="*/ 6 h 6"/>
                  <a:gd name="T6" fmla="*/ 3 w 3"/>
                  <a:gd name="T7" fmla="*/ 5 h 6"/>
                  <a:gd name="T8" fmla="*/ 1 w 3"/>
                  <a:gd name="T9" fmla="*/ 2 h 6"/>
                  <a:gd name="T10" fmla="*/ 0 w 3"/>
                  <a:gd name="T11" fmla="*/ 0 h 6"/>
                  <a:gd name="T12" fmla="*/ 0 w 3"/>
                  <a:gd name="T13" fmla="*/ 2 h 6"/>
                  <a:gd name="T14" fmla="*/ 0 w 3"/>
                  <a:gd name="T15" fmla="*/ 3 h 6"/>
                  <a:gd name="T16" fmla="*/ 0 w 3"/>
                  <a:gd name="T17"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6">
                    <a:moveTo>
                      <a:pt x="0" y="3"/>
                    </a:moveTo>
                    <a:lnTo>
                      <a:pt x="0" y="5"/>
                    </a:lnTo>
                    <a:lnTo>
                      <a:pt x="1" y="6"/>
                    </a:lnTo>
                    <a:lnTo>
                      <a:pt x="3" y="5"/>
                    </a:lnTo>
                    <a:lnTo>
                      <a:pt x="1" y="2"/>
                    </a:lnTo>
                    <a:lnTo>
                      <a:pt x="0" y="0"/>
                    </a:lnTo>
                    <a:lnTo>
                      <a:pt x="0" y="2"/>
                    </a:lnTo>
                    <a:lnTo>
                      <a:pt x="0" y="3"/>
                    </a:lnTo>
                    <a:lnTo>
                      <a:pt x="0" y="3"/>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5" name="Freeform 863">
                <a:extLst>
                  <a:ext uri="{FF2B5EF4-FFF2-40B4-BE49-F238E27FC236}">
                    <a16:creationId xmlns:a16="http://schemas.microsoft.com/office/drawing/2014/main" id="{C69A0088-A6A0-464F-9B49-8D82CAAC5B36}"/>
                  </a:ext>
                </a:extLst>
              </p:cNvPr>
              <p:cNvSpPr>
                <a:spLocks/>
              </p:cNvSpPr>
              <p:nvPr/>
            </p:nvSpPr>
            <p:spPr bwMode="auto">
              <a:xfrm>
                <a:off x="4996" y="1889"/>
                <a:ext cx="1" cy="2"/>
              </a:xfrm>
              <a:custGeom>
                <a:avLst/>
                <a:gdLst>
                  <a:gd name="T0" fmla="*/ 0 w 1"/>
                  <a:gd name="T1" fmla="*/ 0 h 2"/>
                  <a:gd name="T2" fmla="*/ 0 w 1"/>
                  <a:gd name="T3" fmla="*/ 2 h 2"/>
                  <a:gd name="T4" fmla="*/ 1 w 1"/>
                  <a:gd name="T5" fmla="*/ 2 h 2"/>
                  <a:gd name="T6" fmla="*/ 0 w 1"/>
                  <a:gd name="T7" fmla="*/ 0 h 2"/>
                </a:gdLst>
                <a:ahLst/>
                <a:cxnLst>
                  <a:cxn ang="0">
                    <a:pos x="T0" y="T1"/>
                  </a:cxn>
                  <a:cxn ang="0">
                    <a:pos x="T2" y="T3"/>
                  </a:cxn>
                  <a:cxn ang="0">
                    <a:pos x="T4" y="T5"/>
                  </a:cxn>
                  <a:cxn ang="0">
                    <a:pos x="T6" y="T7"/>
                  </a:cxn>
                </a:cxnLst>
                <a:rect l="0" t="0" r="r" b="b"/>
                <a:pathLst>
                  <a:path w="1" h="2">
                    <a:moveTo>
                      <a:pt x="0" y="0"/>
                    </a:moveTo>
                    <a:lnTo>
                      <a:pt x="0" y="2"/>
                    </a:lnTo>
                    <a:lnTo>
                      <a:pt x="1" y="2"/>
                    </a:lnTo>
                    <a:lnTo>
                      <a:pt x="0"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6" name="Freeform 864">
                <a:extLst>
                  <a:ext uri="{FF2B5EF4-FFF2-40B4-BE49-F238E27FC236}">
                    <a16:creationId xmlns:a16="http://schemas.microsoft.com/office/drawing/2014/main" id="{C6F1ED28-DD2A-4835-9334-B57BB0E5177F}"/>
                  </a:ext>
                </a:extLst>
              </p:cNvPr>
              <p:cNvSpPr>
                <a:spLocks/>
              </p:cNvSpPr>
              <p:nvPr/>
            </p:nvSpPr>
            <p:spPr bwMode="auto">
              <a:xfrm>
                <a:off x="4962" y="1867"/>
                <a:ext cx="7" cy="5"/>
              </a:xfrm>
              <a:custGeom>
                <a:avLst/>
                <a:gdLst>
                  <a:gd name="T0" fmla="*/ 0 w 7"/>
                  <a:gd name="T1" fmla="*/ 2 h 5"/>
                  <a:gd name="T2" fmla="*/ 0 w 7"/>
                  <a:gd name="T3" fmla="*/ 2 h 5"/>
                  <a:gd name="T4" fmla="*/ 2 w 7"/>
                  <a:gd name="T5" fmla="*/ 5 h 5"/>
                  <a:gd name="T6" fmla="*/ 3 w 7"/>
                  <a:gd name="T7" fmla="*/ 5 h 5"/>
                  <a:gd name="T8" fmla="*/ 5 w 7"/>
                  <a:gd name="T9" fmla="*/ 3 h 5"/>
                  <a:gd name="T10" fmla="*/ 7 w 7"/>
                  <a:gd name="T11" fmla="*/ 5 h 5"/>
                  <a:gd name="T12" fmla="*/ 5 w 7"/>
                  <a:gd name="T13" fmla="*/ 3 h 5"/>
                  <a:gd name="T14" fmla="*/ 3 w 7"/>
                  <a:gd name="T15" fmla="*/ 2 h 5"/>
                  <a:gd name="T16" fmla="*/ 2 w 7"/>
                  <a:gd name="T17" fmla="*/ 0 h 5"/>
                  <a:gd name="T18" fmla="*/ 0 w 7"/>
                  <a:gd name="T1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5">
                    <a:moveTo>
                      <a:pt x="0" y="2"/>
                    </a:moveTo>
                    <a:lnTo>
                      <a:pt x="0" y="2"/>
                    </a:lnTo>
                    <a:lnTo>
                      <a:pt x="2" y="5"/>
                    </a:lnTo>
                    <a:lnTo>
                      <a:pt x="3" y="5"/>
                    </a:lnTo>
                    <a:lnTo>
                      <a:pt x="5" y="3"/>
                    </a:lnTo>
                    <a:lnTo>
                      <a:pt x="7" y="5"/>
                    </a:lnTo>
                    <a:lnTo>
                      <a:pt x="5" y="3"/>
                    </a:lnTo>
                    <a:lnTo>
                      <a:pt x="3" y="2"/>
                    </a:lnTo>
                    <a:lnTo>
                      <a:pt x="2" y="0"/>
                    </a:lnTo>
                    <a:lnTo>
                      <a:pt x="0" y="2"/>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7" name="Freeform 865">
                <a:extLst>
                  <a:ext uri="{FF2B5EF4-FFF2-40B4-BE49-F238E27FC236}">
                    <a16:creationId xmlns:a16="http://schemas.microsoft.com/office/drawing/2014/main" id="{378E718A-D540-4130-9497-ABB27E018CC7}"/>
                  </a:ext>
                </a:extLst>
              </p:cNvPr>
              <p:cNvSpPr>
                <a:spLocks/>
              </p:cNvSpPr>
              <p:nvPr/>
            </p:nvSpPr>
            <p:spPr bwMode="auto">
              <a:xfrm>
                <a:off x="5053" y="1902"/>
                <a:ext cx="3" cy="6"/>
              </a:xfrm>
              <a:custGeom>
                <a:avLst/>
                <a:gdLst>
                  <a:gd name="T0" fmla="*/ 0 w 3"/>
                  <a:gd name="T1" fmla="*/ 2 h 6"/>
                  <a:gd name="T2" fmla="*/ 0 w 3"/>
                  <a:gd name="T3" fmla="*/ 3 h 6"/>
                  <a:gd name="T4" fmla="*/ 0 w 3"/>
                  <a:gd name="T5" fmla="*/ 6 h 6"/>
                  <a:gd name="T6" fmla="*/ 2 w 3"/>
                  <a:gd name="T7" fmla="*/ 5 h 6"/>
                  <a:gd name="T8" fmla="*/ 3 w 3"/>
                  <a:gd name="T9" fmla="*/ 3 h 6"/>
                  <a:gd name="T10" fmla="*/ 2 w 3"/>
                  <a:gd name="T11" fmla="*/ 2 h 6"/>
                  <a:gd name="T12" fmla="*/ 2 w 3"/>
                  <a:gd name="T13" fmla="*/ 0 h 6"/>
                  <a:gd name="T14" fmla="*/ 0 w 3"/>
                  <a:gd name="T15" fmla="*/ 2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6">
                    <a:moveTo>
                      <a:pt x="0" y="2"/>
                    </a:moveTo>
                    <a:lnTo>
                      <a:pt x="0" y="3"/>
                    </a:lnTo>
                    <a:lnTo>
                      <a:pt x="0" y="6"/>
                    </a:lnTo>
                    <a:lnTo>
                      <a:pt x="2" y="5"/>
                    </a:lnTo>
                    <a:lnTo>
                      <a:pt x="3" y="3"/>
                    </a:lnTo>
                    <a:lnTo>
                      <a:pt x="2" y="2"/>
                    </a:lnTo>
                    <a:lnTo>
                      <a:pt x="2" y="0"/>
                    </a:lnTo>
                    <a:lnTo>
                      <a:pt x="0" y="2"/>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8" name="Freeform 866">
                <a:extLst>
                  <a:ext uri="{FF2B5EF4-FFF2-40B4-BE49-F238E27FC236}">
                    <a16:creationId xmlns:a16="http://schemas.microsoft.com/office/drawing/2014/main" id="{D403AB95-772F-4ECC-9D17-3B3FC8D2D510}"/>
                  </a:ext>
                </a:extLst>
              </p:cNvPr>
              <p:cNvSpPr>
                <a:spLocks/>
              </p:cNvSpPr>
              <p:nvPr/>
            </p:nvSpPr>
            <p:spPr bwMode="auto">
              <a:xfrm>
                <a:off x="4954" y="1797"/>
                <a:ext cx="86" cy="94"/>
              </a:xfrm>
              <a:custGeom>
                <a:avLst/>
                <a:gdLst>
                  <a:gd name="T0" fmla="*/ 86 w 86"/>
                  <a:gd name="T1" fmla="*/ 8 h 94"/>
                  <a:gd name="T2" fmla="*/ 85 w 86"/>
                  <a:gd name="T3" fmla="*/ 0 h 94"/>
                  <a:gd name="T4" fmla="*/ 78 w 86"/>
                  <a:gd name="T5" fmla="*/ 6 h 94"/>
                  <a:gd name="T6" fmla="*/ 72 w 86"/>
                  <a:gd name="T7" fmla="*/ 9 h 94"/>
                  <a:gd name="T8" fmla="*/ 64 w 86"/>
                  <a:gd name="T9" fmla="*/ 9 h 94"/>
                  <a:gd name="T10" fmla="*/ 59 w 86"/>
                  <a:gd name="T11" fmla="*/ 8 h 94"/>
                  <a:gd name="T12" fmla="*/ 50 w 86"/>
                  <a:gd name="T13" fmla="*/ 9 h 94"/>
                  <a:gd name="T14" fmla="*/ 40 w 86"/>
                  <a:gd name="T15" fmla="*/ 11 h 94"/>
                  <a:gd name="T16" fmla="*/ 35 w 86"/>
                  <a:gd name="T17" fmla="*/ 13 h 94"/>
                  <a:gd name="T18" fmla="*/ 23 w 86"/>
                  <a:gd name="T19" fmla="*/ 16 h 94"/>
                  <a:gd name="T20" fmla="*/ 13 w 86"/>
                  <a:gd name="T21" fmla="*/ 22 h 94"/>
                  <a:gd name="T22" fmla="*/ 10 w 86"/>
                  <a:gd name="T23" fmla="*/ 30 h 94"/>
                  <a:gd name="T24" fmla="*/ 3 w 86"/>
                  <a:gd name="T25" fmla="*/ 38 h 94"/>
                  <a:gd name="T26" fmla="*/ 2 w 86"/>
                  <a:gd name="T27" fmla="*/ 45 h 94"/>
                  <a:gd name="T28" fmla="*/ 11 w 86"/>
                  <a:gd name="T29" fmla="*/ 52 h 94"/>
                  <a:gd name="T30" fmla="*/ 15 w 86"/>
                  <a:gd name="T31" fmla="*/ 62 h 94"/>
                  <a:gd name="T32" fmla="*/ 21 w 86"/>
                  <a:gd name="T33" fmla="*/ 64 h 94"/>
                  <a:gd name="T34" fmla="*/ 29 w 86"/>
                  <a:gd name="T35" fmla="*/ 62 h 94"/>
                  <a:gd name="T36" fmla="*/ 35 w 86"/>
                  <a:gd name="T37" fmla="*/ 65 h 94"/>
                  <a:gd name="T38" fmla="*/ 42 w 86"/>
                  <a:gd name="T39" fmla="*/ 67 h 94"/>
                  <a:gd name="T40" fmla="*/ 35 w 86"/>
                  <a:gd name="T41" fmla="*/ 68 h 94"/>
                  <a:gd name="T42" fmla="*/ 24 w 86"/>
                  <a:gd name="T43" fmla="*/ 65 h 94"/>
                  <a:gd name="T44" fmla="*/ 18 w 86"/>
                  <a:gd name="T45" fmla="*/ 67 h 94"/>
                  <a:gd name="T46" fmla="*/ 18 w 86"/>
                  <a:gd name="T47" fmla="*/ 73 h 94"/>
                  <a:gd name="T48" fmla="*/ 24 w 86"/>
                  <a:gd name="T49" fmla="*/ 80 h 94"/>
                  <a:gd name="T50" fmla="*/ 26 w 86"/>
                  <a:gd name="T51" fmla="*/ 88 h 94"/>
                  <a:gd name="T52" fmla="*/ 29 w 86"/>
                  <a:gd name="T53" fmla="*/ 86 h 94"/>
                  <a:gd name="T54" fmla="*/ 34 w 86"/>
                  <a:gd name="T55" fmla="*/ 88 h 94"/>
                  <a:gd name="T56" fmla="*/ 35 w 86"/>
                  <a:gd name="T57" fmla="*/ 94 h 94"/>
                  <a:gd name="T58" fmla="*/ 40 w 86"/>
                  <a:gd name="T59" fmla="*/ 88 h 94"/>
                  <a:gd name="T60" fmla="*/ 43 w 86"/>
                  <a:gd name="T61" fmla="*/ 89 h 94"/>
                  <a:gd name="T62" fmla="*/ 40 w 86"/>
                  <a:gd name="T63" fmla="*/ 81 h 94"/>
                  <a:gd name="T64" fmla="*/ 40 w 86"/>
                  <a:gd name="T65" fmla="*/ 76 h 94"/>
                  <a:gd name="T66" fmla="*/ 43 w 86"/>
                  <a:gd name="T67" fmla="*/ 81 h 94"/>
                  <a:gd name="T68" fmla="*/ 48 w 86"/>
                  <a:gd name="T69" fmla="*/ 80 h 94"/>
                  <a:gd name="T70" fmla="*/ 45 w 86"/>
                  <a:gd name="T71" fmla="*/ 76 h 94"/>
                  <a:gd name="T72" fmla="*/ 40 w 86"/>
                  <a:gd name="T73" fmla="*/ 72 h 94"/>
                  <a:gd name="T74" fmla="*/ 47 w 86"/>
                  <a:gd name="T75" fmla="*/ 68 h 94"/>
                  <a:gd name="T76" fmla="*/ 54 w 86"/>
                  <a:gd name="T77" fmla="*/ 73 h 94"/>
                  <a:gd name="T78" fmla="*/ 53 w 86"/>
                  <a:gd name="T79" fmla="*/ 65 h 94"/>
                  <a:gd name="T80" fmla="*/ 43 w 86"/>
                  <a:gd name="T81" fmla="*/ 59 h 94"/>
                  <a:gd name="T82" fmla="*/ 40 w 86"/>
                  <a:gd name="T83" fmla="*/ 56 h 94"/>
                  <a:gd name="T84" fmla="*/ 37 w 86"/>
                  <a:gd name="T85" fmla="*/ 52 h 94"/>
                  <a:gd name="T86" fmla="*/ 35 w 86"/>
                  <a:gd name="T87" fmla="*/ 48 h 94"/>
                  <a:gd name="T88" fmla="*/ 40 w 86"/>
                  <a:gd name="T89" fmla="*/ 46 h 94"/>
                  <a:gd name="T90" fmla="*/ 40 w 86"/>
                  <a:gd name="T91" fmla="*/ 49 h 94"/>
                  <a:gd name="T92" fmla="*/ 42 w 86"/>
                  <a:gd name="T93" fmla="*/ 45 h 94"/>
                  <a:gd name="T94" fmla="*/ 35 w 86"/>
                  <a:gd name="T95" fmla="*/ 35 h 94"/>
                  <a:gd name="T96" fmla="*/ 32 w 86"/>
                  <a:gd name="T97" fmla="*/ 25 h 94"/>
                  <a:gd name="T98" fmla="*/ 39 w 86"/>
                  <a:gd name="T99" fmla="*/ 25 h 94"/>
                  <a:gd name="T100" fmla="*/ 42 w 86"/>
                  <a:gd name="T101" fmla="*/ 29 h 94"/>
                  <a:gd name="T102" fmla="*/ 48 w 86"/>
                  <a:gd name="T103" fmla="*/ 33 h 94"/>
                  <a:gd name="T104" fmla="*/ 45 w 86"/>
                  <a:gd name="T105" fmla="*/ 29 h 94"/>
                  <a:gd name="T106" fmla="*/ 51 w 86"/>
                  <a:gd name="T107" fmla="*/ 33 h 94"/>
                  <a:gd name="T108" fmla="*/ 48 w 86"/>
                  <a:gd name="T109" fmla="*/ 29 h 94"/>
                  <a:gd name="T110" fmla="*/ 56 w 86"/>
                  <a:gd name="T111" fmla="*/ 30 h 94"/>
                  <a:gd name="T112" fmla="*/ 50 w 86"/>
                  <a:gd name="T113" fmla="*/ 25 h 94"/>
                  <a:gd name="T114" fmla="*/ 53 w 86"/>
                  <a:gd name="T115" fmla="*/ 22 h 94"/>
                  <a:gd name="T116" fmla="*/ 58 w 86"/>
                  <a:gd name="T117" fmla="*/ 16 h 94"/>
                  <a:gd name="T118" fmla="*/ 66 w 86"/>
                  <a:gd name="T119" fmla="*/ 16 h 94"/>
                  <a:gd name="T120" fmla="*/ 69 w 86"/>
                  <a:gd name="T121" fmla="*/ 17 h 94"/>
                  <a:gd name="T122" fmla="*/ 82 w 86"/>
                  <a:gd name="T123" fmla="*/ 1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6" h="94">
                    <a:moveTo>
                      <a:pt x="83" y="14"/>
                    </a:moveTo>
                    <a:lnTo>
                      <a:pt x="83" y="11"/>
                    </a:lnTo>
                    <a:lnTo>
                      <a:pt x="86" y="8"/>
                    </a:lnTo>
                    <a:lnTo>
                      <a:pt x="86" y="5"/>
                    </a:lnTo>
                    <a:lnTo>
                      <a:pt x="83" y="5"/>
                    </a:lnTo>
                    <a:lnTo>
                      <a:pt x="85" y="0"/>
                    </a:lnTo>
                    <a:lnTo>
                      <a:pt x="83" y="0"/>
                    </a:lnTo>
                    <a:lnTo>
                      <a:pt x="80" y="3"/>
                    </a:lnTo>
                    <a:lnTo>
                      <a:pt x="78" y="6"/>
                    </a:lnTo>
                    <a:lnTo>
                      <a:pt x="80" y="8"/>
                    </a:lnTo>
                    <a:lnTo>
                      <a:pt x="78" y="9"/>
                    </a:lnTo>
                    <a:lnTo>
                      <a:pt x="72" y="9"/>
                    </a:lnTo>
                    <a:lnTo>
                      <a:pt x="70" y="11"/>
                    </a:lnTo>
                    <a:lnTo>
                      <a:pt x="67" y="9"/>
                    </a:lnTo>
                    <a:lnTo>
                      <a:pt x="64" y="9"/>
                    </a:lnTo>
                    <a:lnTo>
                      <a:pt x="62" y="11"/>
                    </a:lnTo>
                    <a:lnTo>
                      <a:pt x="59" y="11"/>
                    </a:lnTo>
                    <a:lnTo>
                      <a:pt x="59" y="8"/>
                    </a:lnTo>
                    <a:lnTo>
                      <a:pt x="56" y="8"/>
                    </a:lnTo>
                    <a:lnTo>
                      <a:pt x="53" y="8"/>
                    </a:lnTo>
                    <a:lnTo>
                      <a:pt x="50" y="9"/>
                    </a:lnTo>
                    <a:lnTo>
                      <a:pt x="47" y="11"/>
                    </a:lnTo>
                    <a:lnTo>
                      <a:pt x="42" y="11"/>
                    </a:lnTo>
                    <a:lnTo>
                      <a:pt x="40" y="11"/>
                    </a:lnTo>
                    <a:lnTo>
                      <a:pt x="40" y="11"/>
                    </a:lnTo>
                    <a:lnTo>
                      <a:pt x="39" y="13"/>
                    </a:lnTo>
                    <a:lnTo>
                      <a:pt x="35" y="13"/>
                    </a:lnTo>
                    <a:lnTo>
                      <a:pt x="32" y="14"/>
                    </a:lnTo>
                    <a:lnTo>
                      <a:pt x="26" y="14"/>
                    </a:lnTo>
                    <a:lnTo>
                      <a:pt x="23" y="16"/>
                    </a:lnTo>
                    <a:lnTo>
                      <a:pt x="23" y="16"/>
                    </a:lnTo>
                    <a:lnTo>
                      <a:pt x="19" y="17"/>
                    </a:lnTo>
                    <a:lnTo>
                      <a:pt x="13" y="22"/>
                    </a:lnTo>
                    <a:lnTo>
                      <a:pt x="13" y="22"/>
                    </a:lnTo>
                    <a:lnTo>
                      <a:pt x="13" y="25"/>
                    </a:lnTo>
                    <a:lnTo>
                      <a:pt x="10" y="30"/>
                    </a:lnTo>
                    <a:lnTo>
                      <a:pt x="5" y="32"/>
                    </a:lnTo>
                    <a:lnTo>
                      <a:pt x="5" y="35"/>
                    </a:lnTo>
                    <a:lnTo>
                      <a:pt x="3" y="38"/>
                    </a:lnTo>
                    <a:lnTo>
                      <a:pt x="0" y="40"/>
                    </a:lnTo>
                    <a:lnTo>
                      <a:pt x="2" y="40"/>
                    </a:lnTo>
                    <a:lnTo>
                      <a:pt x="2" y="45"/>
                    </a:lnTo>
                    <a:lnTo>
                      <a:pt x="7" y="48"/>
                    </a:lnTo>
                    <a:lnTo>
                      <a:pt x="10" y="52"/>
                    </a:lnTo>
                    <a:lnTo>
                      <a:pt x="11" y="52"/>
                    </a:lnTo>
                    <a:lnTo>
                      <a:pt x="10" y="54"/>
                    </a:lnTo>
                    <a:lnTo>
                      <a:pt x="15" y="59"/>
                    </a:lnTo>
                    <a:lnTo>
                      <a:pt x="15" y="62"/>
                    </a:lnTo>
                    <a:lnTo>
                      <a:pt x="18" y="64"/>
                    </a:lnTo>
                    <a:lnTo>
                      <a:pt x="19" y="60"/>
                    </a:lnTo>
                    <a:lnTo>
                      <a:pt x="21" y="64"/>
                    </a:lnTo>
                    <a:lnTo>
                      <a:pt x="24" y="64"/>
                    </a:lnTo>
                    <a:lnTo>
                      <a:pt x="26" y="62"/>
                    </a:lnTo>
                    <a:lnTo>
                      <a:pt x="29" y="62"/>
                    </a:lnTo>
                    <a:lnTo>
                      <a:pt x="32" y="64"/>
                    </a:lnTo>
                    <a:lnTo>
                      <a:pt x="34" y="64"/>
                    </a:lnTo>
                    <a:lnTo>
                      <a:pt x="35" y="65"/>
                    </a:lnTo>
                    <a:lnTo>
                      <a:pt x="37" y="65"/>
                    </a:lnTo>
                    <a:lnTo>
                      <a:pt x="39" y="65"/>
                    </a:lnTo>
                    <a:lnTo>
                      <a:pt x="42" y="67"/>
                    </a:lnTo>
                    <a:lnTo>
                      <a:pt x="39" y="68"/>
                    </a:lnTo>
                    <a:lnTo>
                      <a:pt x="37" y="70"/>
                    </a:lnTo>
                    <a:lnTo>
                      <a:pt x="35" y="68"/>
                    </a:lnTo>
                    <a:lnTo>
                      <a:pt x="32" y="67"/>
                    </a:lnTo>
                    <a:lnTo>
                      <a:pt x="27" y="64"/>
                    </a:lnTo>
                    <a:lnTo>
                      <a:pt x="24" y="65"/>
                    </a:lnTo>
                    <a:lnTo>
                      <a:pt x="23" y="67"/>
                    </a:lnTo>
                    <a:lnTo>
                      <a:pt x="19" y="65"/>
                    </a:lnTo>
                    <a:lnTo>
                      <a:pt x="18" y="67"/>
                    </a:lnTo>
                    <a:lnTo>
                      <a:pt x="16" y="68"/>
                    </a:lnTo>
                    <a:lnTo>
                      <a:pt x="16" y="70"/>
                    </a:lnTo>
                    <a:lnTo>
                      <a:pt x="18" y="73"/>
                    </a:lnTo>
                    <a:lnTo>
                      <a:pt x="21" y="75"/>
                    </a:lnTo>
                    <a:lnTo>
                      <a:pt x="24" y="78"/>
                    </a:lnTo>
                    <a:lnTo>
                      <a:pt x="24" y="80"/>
                    </a:lnTo>
                    <a:lnTo>
                      <a:pt x="24" y="81"/>
                    </a:lnTo>
                    <a:lnTo>
                      <a:pt x="24" y="84"/>
                    </a:lnTo>
                    <a:lnTo>
                      <a:pt x="26" y="88"/>
                    </a:lnTo>
                    <a:lnTo>
                      <a:pt x="27" y="89"/>
                    </a:lnTo>
                    <a:lnTo>
                      <a:pt x="29" y="88"/>
                    </a:lnTo>
                    <a:lnTo>
                      <a:pt x="29" y="86"/>
                    </a:lnTo>
                    <a:lnTo>
                      <a:pt x="29" y="84"/>
                    </a:lnTo>
                    <a:lnTo>
                      <a:pt x="31" y="86"/>
                    </a:lnTo>
                    <a:lnTo>
                      <a:pt x="34" y="88"/>
                    </a:lnTo>
                    <a:lnTo>
                      <a:pt x="35" y="91"/>
                    </a:lnTo>
                    <a:lnTo>
                      <a:pt x="34" y="92"/>
                    </a:lnTo>
                    <a:lnTo>
                      <a:pt x="35" y="94"/>
                    </a:lnTo>
                    <a:lnTo>
                      <a:pt x="35" y="91"/>
                    </a:lnTo>
                    <a:lnTo>
                      <a:pt x="37" y="88"/>
                    </a:lnTo>
                    <a:lnTo>
                      <a:pt x="40" y="88"/>
                    </a:lnTo>
                    <a:lnTo>
                      <a:pt x="40" y="91"/>
                    </a:lnTo>
                    <a:lnTo>
                      <a:pt x="45" y="92"/>
                    </a:lnTo>
                    <a:lnTo>
                      <a:pt x="43" y="89"/>
                    </a:lnTo>
                    <a:lnTo>
                      <a:pt x="43" y="88"/>
                    </a:lnTo>
                    <a:lnTo>
                      <a:pt x="42" y="86"/>
                    </a:lnTo>
                    <a:lnTo>
                      <a:pt x="40" y="81"/>
                    </a:lnTo>
                    <a:lnTo>
                      <a:pt x="39" y="78"/>
                    </a:lnTo>
                    <a:lnTo>
                      <a:pt x="39" y="76"/>
                    </a:lnTo>
                    <a:lnTo>
                      <a:pt x="40" y="76"/>
                    </a:lnTo>
                    <a:lnTo>
                      <a:pt x="43" y="78"/>
                    </a:lnTo>
                    <a:lnTo>
                      <a:pt x="42" y="80"/>
                    </a:lnTo>
                    <a:lnTo>
                      <a:pt x="43" y="81"/>
                    </a:lnTo>
                    <a:lnTo>
                      <a:pt x="45" y="80"/>
                    </a:lnTo>
                    <a:lnTo>
                      <a:pt x="48" y="80"/>
                    </a:lnTo>
                    <a:lnTo>
                      <a:pt x="48" y="80"/>
                    </a:lnTo>
                    <a:lnTo>
                      <a:pt x="47" y="78"/>
                    </a:lnTo>
                    <a:lnTo>
                      <a:pt x="47" y="76"/>
                    </a:lnTo>
                    <a:lnTo>
                      <a:pt x="45" y="76"/>
                    </a:lnTo>
                    <a:lnTo>
                      <a:pt x="43" y="75"/>
                    </a:lnTo>
                    <a:lnTo>
                      <a:pt x="43" y="73"/>
                    </a:lnTo>
                    <a:lnTo>
                      <a:pt x="40" y="72"/>
                    </a:lnTo>
                    <a:lnTo>
                      <a:pt x="43" y="70"/>
                    </a:lnTo>
                    <a:lnTo>
                      <a:pt x="47" y="70"/>
                    </a:lnTo>
                    <a:lnTo>
                      <a:pt x="47" y="68"/>
                    </a:lnTo>
                    <a:lnTo>
                      <a:pt x="51" y="72"/>
                    </a:lnTo>
                    <a:lnTo>
                      <a:pt x="51" y="73"/>
                    </a:lnTo>
                    <a:lnTo>
                      <a:pt x="54" y="73"/>
                    </a:lnTo>
                    <a:lnTo>
                      <a:pt x="54" y="72"/>
                    </a:lnTo>
                    <a:lnTo>
                      <a:pt x="53" y="68"/>
                    </a:lnTo>
                    <a:lnTo>
                      <a:pt x="53" y="65"/>
                    </a:lnTo>
                    <a:lnTo>
                      <a:pt x="53" y="64"/>
                    </a:lnTo>
                    <a:lnTo>
                      <a:pt x="47" y="59"/>
                    </a:lnTo>
                    <a:lnTo>
                      <a:pt x="43" y="59"/>
                    </a:lnTo>
                    <a:lnTo>
                      <a:pt x="43" y="57"/>
                    </a:lnTo>
                    <a:lnTo>
                      <a:pt x="42" y="57"/>
                    </a:lnTo>
                    <a:lnTo>
                      <a:pt x="40" y="56"/>
                    </a:lnTo>
                    <a:lnTo>
                      <a:pt x="37" y="56"/>
                    </a:lnTo>
                    <a:lnTo>
                      <a:pt x="34" y="52"/>
                    </a:lnTo>
                    <a:lnTo>
                      <a:pt x="37" y="52"/>
                    </a:lnTo>
                    <a:lnTo>
                      <a:pt x="39" y="51"/>
                    </a:lnTo>
                    <a:lnTo>
                      <a:pt x="39" y="49"/>
                    </a:lnTo>
                    <a:lnTo>
                      <a:pt x="35" y="48"/>
                    </a:lnTo>
                    <a:lnTo>
                      <a:pt x="37" y="46"/>
                    </a:lnTo>
                    <a:lnTo>
                      <a:pt x="37" y="45"/>
                    </a:lnTo>
                    <a:lnTo>
                      <a:pt x="40" y="46"/>
                    </a:lnTo>
                    <a:lnTo>
                      <a:pt x="42" y="48"/>
                    </a:lnTo>
                    <a:lnTo>
                      <a:pt x="40" y="49"/>
                    </a:lnTo>
                    <a:lnTo>
                      <a:pt x="40" y="49"/>
                    </a:lnTo>
                    <a:lnTo>
                      <a:pt x="42" y="49"/>
                    </a:lnTo>
                    <a:lnTo>
                      <a:pt x="43" y="46"/>
                    </a:lnTo>
                    <a:lnTo>
                      <a:pt x="42" y="45"/>
                    </a:lnTo>
                    <a:lnTo>
                      <a:pt x="37" y="38"/>
                    </a:lnTo>
                    <a:lnTo>
                      <a:pt x="35" y="38"/>
                    </a:lnTo>
                    <a:lnTo>
                      <a:pt x="35" y="35"/>
                    </a:lnTo>
                    <a:lnTo>
                      <a:pt x="32" y="33"/>
                    </a:lnTo>
                    <a:lnTo>
                      <a:pt x="32" y="32"/>
                    </a:lnTo>
                    <a:lnTo>
                      <a:pt x="32" y="25"/>
                    </a:lnTo>
                    <a:lnTo>
                      <a:pt x="34" y="22"/>
                    </a:lnTo>
                    <a:lnTo>
                      <a:pt x="37" y="22"/>
                    </a:lnTo>
                    <a:lnTo>
                      <a:pt x="39" y="25"/>
                    </a:lnTo>
                    <a:lnTo>
                      <a:pt x="37" y="25"/>
                    </a:lnTo>
                    <a:lnTo>
                      <a:pt x="37" y="27"/>
                    </a:lnTo>
                    <a:lnTo>
                      <a:pt x="42" y="29"/>
                    </a:lnTo>
                    <a:lnTo>
                      <a:pt x="42" y="32"/>
                    </a:lnTo>
                    <a:lnTo>
                      <a:pt x="45" y="33"/>
                    </a:lnTo>
                    <a:lnTo>
                      <a:pt x="48" y="33"/>
                    </a:lnTo>
                    <a:lnTo>
                      <a:pt x="45" y="32"/>
                    </a:lnTo>
                    <a:lnTo>
                      <a:pt x="43" y="30"/>
                    </a:lnTo>
                    <a:lnTo>
                      <a:pt x="45" y="29"/>
                    </a:lnTo>
                    <a:lnTo>
                      <a:pt x="47" y="30"/>
                    </a:lnTo>
                    <a:lnTo>
                      <a:pt x="50" y="32"/>
                    </a:lnTo>
                    <a:lnTo>
                      <a:pt x="51" y="33"/>
                    </a:lnTo>
                    <a:lnTo>
                      <a:pt x="53" y="32"/>
                    </a:lnTo>
                    <a:lnTo>
                      <a:pt x="50" y="30"/>
                    </a:lnTo>
                    <a:lnTo>
                      <a:pt x="48" y="29"/>
                    </a:lnTo>
                    <a:lnTo>
                      <a:pt x="48" y="27"/>
                    </a:lnTo>
                    <a:lnTo>
                      <a:pt x="54" y="27"/>
                    </a:lnTo>
                    <a:lnTo>
                      <a:pt x="56" y="30"/>
                    </a:lnTo>
                    <a:lnTo>
                      <a:pt x="56" y="29"/>
                    </a:lnTo>
                    <a:lnTo>
                      <a:pt x="53" y="25"/>
                    </a:lnTo>
                    <a:lnTo>
                      <a:pt x="50" y="25"/>
                    </a:lnTo>
                    <a:lnTo>
                      <a:pt x="48" y="22"/>
                    </a:lnTo>
                    <a:lnTo>
                      <a:pt x="50" y="21"/>
                    </a:lnTo>
                    <a:lnTo>
                      <a:pt x="53" y="22"/>
                    </a:lnTo>
                    <a:lnTo>
                      <a:pt x="54" y="21"/>
                    </a:lnTo>
                    <a:lnTo>
                      <a:pt x="56" y="17"/>
                    </a:lnTo>
                    <a:lnTo>
                      <a:pt x="58" y="16"/>
                    </a:lnTo>
                    <a:lnTo>
                      <a:pt x="61" y="19"/>
                    </a:lnTo>
                    <a:lnTo>
                      <a:pt x="62" y="19"/>
                    </a:lnTo>
                    <a:lnTo>
                      <a:pt x="66" y="16"/>
                    </a:lnTo>
                    <a:lnTo>
                      <a:pt x="66" y="14"/>
                    </a:lnTo>
                    <a:lnTo>
                      <a:pt x="67" y="14"/>
                    </a:lnTo>
                    <a:lnTo>
                      <a:pt x="69" y="17"/>
                    </a:lnTo>
                    <a:lnTo>
                      <a:pt x="74" y="17"/>
                    </a:lnTo>
                    <a:lnTo>
                      <a:pt x="78" y="17"/>
                    </a:lnTo>
                    <a:lnTo>
                      <a:pt x="82" y="17"/>
                    </a:lnTo>
                    <a:lnTo>
                      <a:pt x="83" y="14"/>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9" name="Freeform 867">
                <a:extLst>
                  <a:ext uri="{FF2B5EF4-FFF2-40B4-BE49-F238E27FC236}">
                    <a16:creationId xmlns:a16="http://schemas.microsoft.com/office/drawing/2014/main" id="{35BE896F-950F-445C-B21E-113AC4A4533F}"/>
                  </a:ext>
                </a:extLst>
              </p:cNvPr>
              <p:cNvSpPr>
                <a:spLocks/>
              </p:cNvSpPr>
              <p:nvPr/>
            </p:nvSpPr>
            <p:spPr bwMode="auto">
              <a:xfrm>
                <a:off x="5055" y="1899"/>
                <a:ext cx="0" cy="2"/>
              </a:xfrm>
              <a:custGeom>
                <a:avLst/>
                <a:gdLst>
                  <a:gd name="T0" fmla="*/ 2 h 2"/>
                  <a:gd name="T1" fmla="*/ 0 h 2"/>
                  <a:gd name="T2" fmla="*/ 2 h 2"/>
                  <a:gd name="T3" fmla="*/ 2 h 2"/>
                  <a:gd name="T4" fmla="*/ 2 h 2"/>
                </a:gdLst>
                <a:ahLst/>
                <a:cxnLst>
                  <a:cxn ang="0">
                    <a:pos x="0" y="T0"/>
                  </a:cxn>
                  <a:cxn ang="0">
                    <a:pos x="0" y="T1"/>
                  </a:cxn>
                  <a:cxn ang="0">
                    <a:pos x="0" y="T2"/>
                  </a:cxn>
                  <a:cxn ang="0">
                    <a:pos x="0" y="T3"/>
                  </a:cxn>
                  <a:cxn ang="0">
                    <a:pos x="0" y="T4"/>
                  </a:cxn>
                </a:cxnLst>
                <a:rect l="0" t="0" r="r" b="b"/>
                <a:pathLst>
                  <a:path h="2">
                    <a:moveTo>
                      <a:pt x="0" y="2"/>
                    </a:moveTo>
                    <a:lnTo>
                      <a:pt x="0" y="0"/>
                    </a:lnTo>
                    <a:lnTo>
                      <a:pt x="0" y="2"/>
                    </a:lnTo>
                    <a:lnTo>
                      <a:pt x="0" y="2"/>
                    </a:lnTo>
                    <a:lnTo>
                      <a:pt x="0" y="2"/>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0" name="Freeform 868">
                <a:extLst>
                  <a:ext uri="{FF2B5EF4-FFF2-40B4-BE49-F238E27FC236}">
                    <a16:creationId xmlns:a16="http://schemas.microsoft.com/office/drawing/2014/main" id="{2CA0AAF8-1036-42CF-9A8A-110D317D856B}"/>
                  </a:ext>
                </a:extLst>
              </p:cNvPr>
              <p:cNvSpPr>
                <a:spLocks/>
              </p:cNvSpPr>
              <p:nvPr/>
            </p:nvSpPr>
            <p:spPr bwMode="auto">
              <a:xfrm>
                <a:off x="4993" y="1848"/>
                <a:ext cx="23" cy="19"/>
              </a:xfrm>
              <a:custGeom>
                <a:avLst/>
                <a:gdLst>
                  <a:gd name="T0" fmla="*/ 1 w 23"/>
                  <a:gd name="T1" fmla="*/ 0 h 19"/>
                  <a:gd name="T2" fmla="*/ 0 w 23"/>
                  <a:gd name="T3" fmla="*/ 1 h 19"/>
                  <a:gd name="T4" fmla="*/ 0 w 23"/>
                  <a:gd name="T5" fmla="*/ 3 h 19"/>
                  <a:gd name="T6" fmla="*/ 3 w 23"/>
                  <a:gd name="T7" fmla="*/ 3 h 19"/>
                  <a:gd name="T8" fmla="*/ 4 w 23"/>
                  <a:gd name="T9" fmla="*/ 3 h 19"/>
                  <a:gd name="T10" fmla="*/ 4 w 23"/>
                  <a:gd name="T11" fmla="*/ 5 h 19"/>
                  <a:gd name="T12" fmla="*/ 6 w 23"/>
                  <a:gd name="T13" fmla="*/ 5 h 19"/>
                  <a:gd name="T14" fmla="*/ 8 w 23"/>
                  <a:gd name="T15" fmla="*/ 6 h 19"/>
                  <a:gd name="T16" fmla="*/ 9 w 23"/>
                  <a:gd name="T17" fmla="*/ 6 h 19"/>
                  <a:gd name="T18" fmla="*/ 9 w 23"/>
                  <a:gd name="T19" fmla="*/ 8 h 19"/>
                  <a:gd name="T20" fmla="*/ 12 w 23"/>
                  <a:gd name="T21" fmla="*/ 9 h 19"/>
                  <a:gd name="T22" fmla="*/ 14 w 23"/>
                  <a:gd name="T23" fmla="*/ 9 h 19"/>
                  <a:gd name="T24" fmla="*/ 15 w 23"/>
                  <a:gd name="T25" fmla="*/ 11 h 19"/>
                  <a:gd name="T26" fmla="*/ 17 w 23"/>
                  <a:gd name="T27" fmla="*/ 14 h 19"/>
                  <a:gd name="T28" fmla="*/ 17 w 23"/>
                  <a:gd name="T29" fmla="*/ 14 h 19"/>
                  <a:gd name="T30" fmla="*/ 17 w 23"/>
                  <a:gd name="T31" fmla="*/ 16 h 19"/>
                  <a:gd name="T32" fmla="*/ 19 w 23"/>
                  <a:gd name="T33" fmla="*/ 17 h 19"/>
                  <a:gd name="T34" fmla="*/ 20 w 23"/>
                  <a:gd name="T35" fmla="*/ 19 h 19"/>
                  <a:gd name="T36" fmla="*/ 22 w 23"/>
                  <a:gd name="T37" fmla="*/ 19 h 19"/>
                  <a:gd name="T38" fmla="*/ 23 w 23"/>
                  <a:gd name="T39" fmla="*/ 19 h 19"/>
                  <a:gd name="T40" fmla="*/ 23 w 23"/>
                  <a:gd name="T41" fmla="*/ 16 h 19"/>
                  <a:gd name="T42" fmla="*/ 22 w 23"/>
                  <a:gd name="T43" fmla="*/ 16 h 19"/>
                  <a:gd name="T44" fmla="*/ 20 w 23"/>
                  <a:gd name="T45" fmla="*/ 17 h 19"/>
                  <a:gd name="T46" fmla="*/ 19 w 23"/>
                  <a:gd name="T47" fmla="*/ 14 h 19"/>
                  <a:gd name="T48" fmla="*/ 19 w 23"/>
                  <a:gd name="T49" fmla="*/ 13 h 19"/>
                  <a:gd name="T50" fmla="*/ 19 w 23"/>
                  <a:gd name="T51" fmla="*/ 11 h 19"/>
                  <a:gd name="T52" fmla="*/ 19 w 23"/>
                  <a:gd name="T53" fmla="*/ 9 h 19"/>
                  <a:gd name="T54" fmla="*/ 17 w 23"/>
                  <a:gd name="T55" fmla="*/ 8 h 19"/>
                  <a:gd name="T56" fmla="*/ 14 w 23"/>
                  <a:gd name="T57" fmla="*/ 5 h 19"/>
                  <a:gd name="T58" fmla="*/ 14 w 23"/>
                  <a:gd name="T59" fmla="*/ 5 h 19"/>
                  <a:gd name="T60" fmla="*/ 12 w 23"/>
                  <a:gd name="T61" fmla="*/ 5 h 19"/>
                  <a:gd name="T62" fmla="*/ 12 w 23"/>
                  <a:gd name="T63" fmla="*/ 5 h 19"/>
                  <a:gd name="T64" fmla="*/ 9 w 23"/>
                  <a:gd name="T65" fmla="*/ 3 h 19"/>
                  <a:gd name="T66" fmla="*/ 6 w 23"/>
                  <a:gd name="T67" fmla="*/ 3 h 19"/>
                  <a:gd name="T68" fmla="*/ 4 w 23"/>
                  <a:gd name="T69" fmla="*/ 0 h 19"/>
                  <a:gd name="T70" fmla="*/ 1 w 23"/>
                  <a:gd name="T71"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 h="19">
                    <a:moveTo>
                      <a:pt x="1" y="0"/>
                    </a:moveTo>
                    <a:lnTo>
                      <a:pt x="0" y="1"/>
                    </a:lnTo>
                    <a:lnTo>
                      <a:pt x="0" y="3"/>
                    </a:lnTo>
                    <a:lnTo>
                      <a:pt x="3" y="3"/>
                    </a:lnTo>
                    <a:lnTo>
                      <a:pt x="4" y="3"/>
                    </a:lnTo>
                    <a:lnTo>
                      <a:pt x="4" y="5"/>
                    </a:lnTo>
                    <a:lnTo>
                      <a:pt x="6" y="5"/>
                    </a:lnTo>
                    <a:lnTo>
                      <a:pt x="8" y="6"/>
                    </a:lnTo>
                    <a:lnTo>
                      <a:pt x="9" y="6"/>
                    </a:lnTo>
                    <a:lnTo>
                      <a:pt x="9" y="8"/>
                    </a:lnTo>
                    <a:lnTo>
                      <a:pt x="12" y="9"/>
                    </a:lnTo>
                    <a:lnTo>
                      <a:pt x="14" y="9"/>
                    </a:lnTo>
                    <a:lnTo>
                      <a:pt x="15" y="11"/>
                    </a:lnTo>
                    <a:lnTo>
                      <a:pt x="17" y="14"/>
                    </a:lnTo>
                    <a:lnTo>
                      <a:pt x="17" y="14"/>
                    </a:lnTo>
                    <a:lnTo>
                      <a:pt x="17" y="16"/>
                    </a:lnTo>
                    <a:lnTo>
                      <a:pt x="19" y="17"/>
                    </a:lnTo>
                    <a:lnTo>
                      <a:pt x="20" y="19"/>
                    </a:lnTo>
                    <a:lnTo>
                      <a:pt x="22" y="19"/>
                    </a:lnTo>
                    <a:lnTo>
                      <a:pt x="23" y="19"/>
                    </a:lnTo>
                    <a:lnTo>
                      <a:pt x="23" y="16"/>
                    </a:lnTo>
                    <a:lnTo>
                      <a:pt x="22" y="16"/>
                    </a:lnTo>
                    <a:lnTo>
                      <a:pt x="20" y="17"/>
                    </a:lnTo>
                    <a:lnTo>
                      <a:pt x="19" y="14"/>
                    </a:lnTo>
                    <a:lnTo>
                      <a:pt x="19" y="13"/>
                    </a:lnTo>
                    <a:lnTo>
                      <a:pt x="19" y="11"/>
                    </a:lnTo>
                    <a:lnTo>
                      <a:pt x="19" y="9"/>
                    </a:lnTo>
                    <a:lnTo>
                      <a:pt x="17" y="8"/>
                    </a:lnTo>
                    <a:lnTo>
                      <a:pt x="14" y="5"/>
                    </a:lnTo>
                    <a:lnTo>
                      <a:pt x="14" y="5"/>
                    </a:lnTo>
                    <a:lnTo>
                      <a:pt x="12" y="5"/>
                    </a:lnTo>
                    <a:lnTo>
                      <a:pt x="12" y="5"/>
                    </a:lnTo>
                    <a:lnTo>
                      <a:pt x="9" y="3"/>
                    </a:lnTo>
                    <a:lnTo>
                      <a:pt x="6" y="3"/>
                    </a:lnTo>
                    <a:lnTo>
                      <a:pt x="4" y="0"/>
                    </a:lnTo>
                    <a:lnTo>
                      <a:pt x="1"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1" name="Freeform 869">
                <a:extLst>
                  <a:ext uri="{FF2B5EF4-FFF2-40B4-BE49-F238E27FC236}">
                    <a16:creationId xmlns:a16="http://schemas.microsoft.com/office/drawing/2014/main" id="{E75AC5A4-B6B2-40C8-8701-F0602C544A31}"/>
                  </a:ext>
                </a:extLst>
              </p:cNvPr>
              <p:cNvSpPr>
                <a:spLocks/>
              </p:cNvSpPr>
              <p:nvPr/>
            </p:nvSpPr>
            <p:spPr bwMode="auto">
              <a:xfrm>
                <a:off x="5031" y="1842"/>
                <a:ext cx="11" cy="6"/>
              </a:xfrm>
              <a:custGeom>
                <a:avLst/>
                <a:gdLst>
                  <a:gd name="T0" fmla="*/ 9 w 11"/>
                  <a:gd name="T1" fmla="*/ 0 h 6"/>
                  <a:gd name="T2" fmla="*/ 6 w 11"/>
                  <a:gd name="T3" fmla="*/ 0 h 6"/>
                  <a:gd name="T4" fmla="*/ 5 w 11"/>
                  <a:gd name="T5" fmla="*/ 1 h 6"/>
                  <a:gd name="T6" fmla="*/ 1 w 11"/>
                  <a:gd name="T7" fmla="*/ 1 h 6"/>
                  <a:gd name="T8" fmla="*/ 0 w 11"/>
                  <a:gd name="T9" fmla="*/ 4 h 6"/>
                  <a:gd name="T10" fmla="*/ 3 w 11"/>
                  <a:gd name="T11" fmla="*/ 6 h 6"/>
                  <a:gd name="T12" fmla="*/ 3 w 11"/>
                  <a:gd name="T13" fmla="*/ 6 h 6"/>
                  <a:gd name="T14" fmla="*/ 5 w 11"/>
                  <a:gd name="T15" fmla="*/ 4 h 6"/>
                  <a:gd name="T16" fmla="*/ 5 w 11"/>
                  <a:gd name="T17" fmla="*/ 3 h 6"/>
                  <a:gd name="T18" fmla="*/ 6 w 11"/>
                  <a:gd name="T19" fmla="*/ 1 h 6"/>
                  <a:gd name="T20" fmla="*/ 8 w 11"/>
                  <a:gd name="T21" fmla="*/ 1 h 6"/>
                  <a:gd name="T22" fmla="*/ 8 w 11"/>
                  <a:gd name="T23" fmla="*/ 3 h 6"/>
                  <a:gd name="T24" fmla="*/ 6 w 11"/>
                  <a:gd name="T25" fmla="*/ 4 h 6"/>
                  <a:gd name="T26" fmla="*/ 6 w 11"/>
                  <a:gd name="T27" fmla="*/ 6 h 6"/>
                  <a:gd name="T28" fmla="*/ 8 w 11"/>
                  <a:gd name="T29" fmla="*/ 6 h 6"/>
                  <a:gd name="T30" fmla="*/ 11 w 11"/>
                  <a:gd name="T31" fmla="*/ 6 h 6"/>
                  <a:gd name="T32" fmla="*/ 11 w 11"/>
                  <a:gd name="T33" fmla="*/ 3 h 6"/>
                  <a:gd name="T34" fmla="*/ 9 w 11"/>
                  <a:gd name="T35" fmla="*/ 1 h 6"/>
                  <a:gd name="T36" fmla="*/ 9 w 11"/>
                  <a:gd name="T37" fmla="*/ 1 h 6"/>
                  <a:gd name="T38" fmla="*/ 9 w 11"/>
                  <a:gd name="T39" fmla="*/ 0 h 6"/>
                  <a:gd name="T40" fmla="*/ 9 w 11"/>
                  <a:gd name="T41"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 h="6">
                    <a:moveTo>
                      <a:pt x="9" y="0"/>
                    </a:moveTo>
                    <a:lnTo>
                      <a:pt x="6" y="0"/>
                    </a:lnTo>
                    <a:lnTo>
                      <a:pt x="5" y="1"/>
                    </a:lnTo>
                    <a:lnTo>
                      <a:pt x="1" y="1"/>
                    </a:lnTo>
                    <a:lnTo>
                      <a:pt x="0" y="4"/>
                    </a:lnTo>
                    <a:lnTo>
                      <a:pt x="3" y="6"/>
                    </a:lnTo>
                    <a:lnTo>
                      <a:pt x="3" y="6"/>
                    </a:lnTo>
                    <a:lnTo>
                      <a:pt x="5" y="4"/>
                    </a:lnTo>
                    <a:lnTo>
                      <a:pt x="5" y="3"/>
                    </a:lnTo>
                    <a:lnTo>
                      <a:pt x="6" y="1"/>
                    </a:lnTo>
                    <a:lnTo>
                      <a:pt x="8" y="1"/>
                    </a:lnTo>
                    <a:lnTo>
                      <a:pt x="8" y="3"/>
                    </a:lnTo>
                    <a:lnTo>
                      <a:pt x="6" y="4"/>
                    </a:lnTo>
                    <a:lnTo>
                      <a:pt x="6" y="6"/>
                    </a:lnTo>
                    <a:lnTo>
                      <a:pt x="8" y="6"/>
                    </a:lnTo>
                    <a:lnTo>
                      <a:pt x="11" y="6"/>
                    </a:lnTo>
                    <a:lnTo>
                      <a:pt x="11" y="3"/>
                    </a:lnTo>
                    <a:lnTo>
                      <a:pt x="9" y="1"/>
                    </a:lnTo>
                    <a:lnTo>
                      <a:pt x="9" y="1"/>
                    </a:lnTo>
                    <a:lnTo>
                      <a:pt x="9" y="0"/>
                    </a:lnTo>
                    <a:lnTo>
                      <a:pt x="9"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2" name="Freeform 870">
                <a:extLst>
                  <a:ext uri="{FF2B5EF4-FFF2-40B4-BE49-F238E27FC236}">
                    <a16:creationId xmlns:a16="http://schemas.microsoft.com/office/drawing/2014/main" id="{FAA2C8E1-CDDF-46E8-B56E-D3FDE63ABFD9}"/>
                  </a:ext>
                </a:extLst>
              </p:cNvPr>
              <p:cNvSpPr>
                <a:spLocks/>
              </p:cNvSpPr>
              <p:nvPr/>
            </p:nvSpPr>
            <p:spPr bwMode="auto">
              <a:xfrm>
                <a:off x="5034" y="1854"/>
                <a:ext cx="3" cy="8"/>
              </a:xfrm>
              <a:custGeom>
                <a:avLst/>
                <a:gdLst>
                  <a:gd name="T0" fmla="*/ 0 w 3"/>
                  <a:gd name="T1" fmla="*/ 7 h 8"/>
                  <a:gd name="T2" fmla="*/ 2 w 3"/>
                  <a:gd name="T3" fmla="*/ 8 h 8"/>
                  <a:gd name="T4" fmla="*/ 3 w 3"/>
                  <a:gd name="T5" fmla="*/ 7 h 8"/>
                  <a:gd name="T6" fmla="*/ 3 w 3"/>
                  <a:gd name="T7" fmla="*/ 5 h 8"/>
                  <a:gd name="T8" fmla="*/ 3 w 3"/>
                  <a:gd name="T9" fmla="*/ 2 h 8"/>
                  <a:gd name="T10" fmla="*/ 3 w 3"/>
                  <a:gd name="T11" fmla="*/ 0 h 8"/>
                  <a:gd name="T12" fmla="*/ 2 w 3"/>
                  <a:gd name="T13" fmla="*/ 0 h 8"/>
                  <a:gd name="T14" fmla="*/ 0 w 3"/>
                  <a:gd name="T15" fmla="*/ 0 h 8"/>
                  <a:gd name="T16" fmla="*/ 0 w 3"/>
                  <a:gd name="T17" fmla="*/ 2 h 8"/>
                  <a:gd name="T18" fmla="*/ 2 w 3"/>
                  <a:gd name="T19" fmla="*/ 3 h 8"/>
                  <a:gd name="T20" fmla="*/ 2 w 3"/>
                  <a:gd name="T21" fmla="*/ 5 h 8"/>
                  <a:gd name="T22" fmla="*/ 0 w 3"/>
                  <a:gd name="T23" fmla="*/ 5 h 8"/>
                  <a:gd name="T24" fmla="*/ 0 w 3"/>
                  <a:gd name="T25" fmla="*/ 7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 h="8">
                    <a:moveTo>
                      <a:pt x="0" y="7"/>
                    </a:moveTo>
                    <a:lnTo>
                      <a:pt x="2" y="8"/>
                    </a:lnTo>
                    <a:lnTo>
                      <a:pt x="3" y="7"/>
                    </a:lnTo>
                    <a:lnTo>
                      <a:pt x="3" y="5"/>
                    </a:lnTo>
                    <a:lnTo>
                      <a:pt x="3" y="2"/>
                    </a:lnTo>
                    <a:lnTo>
                      <a:pt x="3" y="0"/>
                    </a:lnTo>
                    <a:lnTo>
                      <a:pt x="2" y="0"/>
                    </a:lnTo>
                    <a:lnTo>
                      <a:pt x="0" y="0"/>
                    </a:lnTo>
                    <a:lnTo>
                      <a:pt x="0" y="2"/>
                    </a:lnTo>
                    <a:lnTo>
                      <a:pt x="2" y="3"/>
                    </a:lnTo>
                    <a:lnTo>
                      <a:pt x="2" y="5"/>
                    </a:lnTo>
                    <a:lnTo>
                      <a:pt x="0" y="5"/>
                    </a:lnTo>
                    <a:lnTo>
                      <a:pt x="0" y="7"/>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3" name="Freeform 871">
                <a:extLst>
                  <a:ext uri="{FF2B5EF4-FFF2-40B4-BE49-F238E27FC236}">
                    <a16:creationId xmlns:a16="http://schemas.microsoft.com/office/drawing/2014/main" id="{EE673DF2-9BEC-42BB-B811-68FFF5021699}"/>
                  </a:ext>
                </a:extLst>
              </p:cNvPr>
              <p:cNvSpPr>
                <a:spLocks/>
              </p:cNvSpPr>
              <p:nvPr/>
            </p:nvSpPr>
            <p:spPr bwMode="auto">
              <a:xfrm>
                <a:off x="5001" y="1845"/>
                <a:ext cx="3" cy="3"/>
              </a:xfrm>
              <a:custGeom>
                <a:avLst/>
                <a:gdLst>
                  <a:gd name="T0" fmla="*/ 3 w 3"/>
                  <a:gd name="T1" fmla="*/ 3 h 3"/>
                  <a:gd name="T2" fmla="*/ 3 w 3"/>
                  <a:gd name="T3" fmla="*/ 0 h 3"/>
                  <a:gd name="T4" fmla="*/ 1 w 3"/>
                  <a:gd name="T5" fmla="*/ 0 h 3"/>
                  <a:gd name="T6" fmla="*/ 0 w 3"/>
                  <a:gd name="T7" fmla="*/ 0 h 3"/>
                  <a:gd name="T8" fmla="*/ 3 w 3"/>
                  <a:gd name="T9" fmla="*/ 3 h 3"/>
                  <a:gd name="T10" fmla="*/ 3 w 3"/>
                  <a:gd name="T11" fmla="*/ 3 h 3"/>
                </a:gdLst>
                <a:ahLst/>
                <a:cxnLst>
                  <a:cxn ang="0">
                    <a:pos x="T0" y="T1"/>
                  </a:cxn>
                  <a:cxn ang="0">
                    <a:pos x="T2" y="T3"/>
                  </a:cxn>
                  <a:cxn ang="0">
                    <a:pos x="T4" y="T5"/>
                  </a:cxn>
                  <a:cxn ang="0">
                    <a:pos x="T6" y="T7"/>
                  </a:cxn>
                  <a:cxn ang="0">
                    <a:pos x="T8" y="T9"/>
                  </a:cxn>
                  <a:cxn ang="0">
                    <a:pos x="T10" y="T11"/>
                  </a:cxn>
                </a:cxnLst>
                <a:rect l="0" t="0" r="r" b="b"/>
                <a:pathLst>
                  <a:path w="3" h="3">
                    <a:moveTo>
                      <a:pt x="3" y="3"/>
                    </a:moveTo>
                    <a:lnTo>
                      <a:pt x="3" y="0"/>
                    </a:lnTo>
                    <a:lnTo>
                      <a:pt x="1" y="0"/>
                    </a:lnTo>
                    <a:lnTo>
                      <a:pt x="0" y="0"/>
                    </a:lnTo>
                    <a:lnTo>
                      <a:pt x="3" y="3"/>
                    </a:lnTo>
                    <a:lnTo>
                      <a:pt x="3" y="3"/>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4" name="Freeform 872">
                <a:extLst>
                  <a:ext uri="{FF2B5EF4-FFF2-40B4-BE49-F238E27FC236}">
                    <a16:creationId xmlns:a16="http://schemas.microsoft.com/office/drawing/2014/main" id="{2757763A-1D06-487F-BF66-14F858542A58}"/>
                  </a:ext>
                </a:extLst>
              </p:cNvPr>
              <p:cNvSpPr>
                <a:spLocks/>
              </p:cNvSpPr>
              <p:nvPr/>
            </p:nvSpPr>
            <p:spPr bwMode="auto">
              <a:xfrm>
                <a:off x="5028" y="1880"/>
                <a:ext cx="4" cy="3"/>
              </a:xfrm>
              <a:custGeom>
                <a:avLst/>
                <a:gdLst>
                  <a:gd name="T0" fmla="*/ 1 w 4"/>
                  <a:gd name="T1" fmla="*/ 3 h 3"/>
                  <a:gd name="T2" fmla="*/ 3 w 4"/>
                  <a:gd name="T3" fmla="*/ 3 h 3"/>
                  <a:gd name="T4" fmla="*/ 4 w 4"/>
                  <a:gd name="T5" fmla="*/ 1 h 3"/>
                  <a:gd name="T6" fmla="*/ 3 w 4"/>
                  <a:gd name="T7" fmla="*/ 0 h 3"/>
                  <a:gd name="T8" fmla="*/ 3 w 4"/>
                  <a:gd name="T9" fmla="*/ 0 h 3"/>
                  <a:gd name="T10" fmla="*/ 0 w 4"/>
                  <a:gd name="T11" fmla="*/ 1 h 3"/>
                  <a:gd name="T12" fmla="*/ 1 w 4"/>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4" h="3">
                    <a:moveTo>
                      <a:pt x="1" y="3"/>
                    </a:moveTo>
                    <a:lnTo>
                      <a:pt x="3" y="3"/>
                    </a:lnTo>
                    <a:lnTo>
                      <a:pt x="4" y="1"/>
                    </a:lnTo>
                    <a:lnTo>
                      <a:pt x="3" y="0"/>
                    </a:lnTo>
                    <a:lnTo>
                      <a:pt x="3" y="0"/>
                    </a:lnTo>
                    <a:lnTo>
                      <a:pt x="0" y="1"/>
                    </a:lnTo>
                    <a:lnTo>
                      <a:pt x="1" y="3"/>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5" name="Freeform 873">
                <a:extLst>
                  <a:ext uri="{FF2B5EF4-FFF2-40B4-BE49-F238E27FC236}">
                    <a16:creationId xmlns:a16="http://schemas.microsoft.com/office/drawing/2014/main" id="{DAD9695A-2D6D-4636-93F5-697FFD7D9213}"/>
                  </a:ext>
                </a:extLst>
              </p:cNvPr>
              <p:cNvSpPr>
                <a:spLocks/>
              </p:cNvSpPr>
              <p:nvPr/>
            </p:nvSpPr>
            <p:spPr bwMode="auto">
              <a:xfrm>
                <a:off x="4962" y="1853"/>
                <a:ext cx="2" cy="3"/>
              </a:xfrm>
              <a:custGeom>
                <a:avLst/>
                <a:gdLst>
                  <a:gd name="T0" fmla="*/ 2 w 2"/>
                  <a:gd name="T1" fmla="*/ 3 h 3"/>
                  <a:gd name="T2" fmla="*/ 2 w 2"/>
                  <a:gd name="T3" fmla="*/ 1 h 3"/>
                  <a:gd name="T4" fmla="*/ 2 w 2"/>
                  <a:gd name="T5" fmla="*/ 0 h 3"/>
                  <a:gd name="T6" fmla="*/ 0 w 2"/>
                  <a:gd name="T7" fmla="*/ 0 h 3"/>
                  <a:gd name="T8" fmla="*/ 0 w 2"/>
                  <a:gd name="T9" fmla="*/ 1 h 3"/>
                  <a:gd name="T10" fmla="*/ 0 w 2"/>
                  <a:gd name="T11" fmla="*/ 3 h 3"/>
                  <a:gd name="T12" fmla="*/ 0 w 2"/>
                  <a:gd name="T13" fmla="*/ 3 h 3"/>
                  <a:gd name="T14" fmla="*/ 2 w 2"/>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2" y="3"/>
                    </a:moveTo>
                    <a:lnTo>
                      <a:pt x="2" y="1"/>
                    </a:lnTo>
                    <a:lnTo>
                      <a:pt x="2" y="0"/>
                    </a:lnTo>
                    <a:lnTo>
                      <a:pt x="0" y="0"/>
                    </a:lnTo>
                    <a:lnTo>
                      <a:pt x="0" y="1"/>
                    </a:lnTo>
                    <a:lnTo>
                      <a:pt x="0" y="3"/>
                    </a:lnTo>
                    <a:lnTo>
                      <a:pt x="0" y="3"/>
                    </a:lnTo>
                    <a:lnTo>
                      <a:pt x="2" y="3"/>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6" name="Freeform 874">
                <a:extLst>
                  <a:ext uri="{FF2B5EF4-FFF2-40B4-BE49-F238E27FC236}">
                    <a16:creationId xmlns:a16="http://schemas.microsoft.com/office/drawing/2014/main" id="{D1F4F35B-C7B5-4890-827F-F4104C2378A2}"/>
                  </a:ext>
                </a:extLst>
              </p:cNvPr>
              <p:cNvSpPr>
                <a:spLocks/>
              </p:cNvSpPr>
              <p:nvPr/>
            </p:nvSpPr>
            <p:spPr bwMode="auto">
              <a:xfrm>
                <a:off x="4999" y="1845"/>
                <a:ext cx="2" cy="1"/>
              </a:xfrm>
              <a:custGeom>
                <a:avLst/>
                <a:gdLst>
                  <a:gd name="T0" fmla="*/ 0 w 2"/>
                  <a:gd name="T1" fmla="*/ 0 h 1"/>
                  <a:gd name="T2" fmla="*/ 0 w 2"/>
                  <a:gd name="T3" fmla="*/ 0 h 1"/>
                  <a:gd name="T4" fmla="*/ 0 w 2"/>
                  <a:gd name="T5" fmla="*/ 1 h 1"/>
                  <a:gd name="T6" fmla="*/ 2 w 2"/>
                  <a:gd name="T7" fmla="*/ 0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lnTo>
                      <a:pt x="0" y="0"/>
                    </a:lnTo>
                    <a:lnTo>
                      <a:pt x="0" y="1"/>
                    </a:lnTo>
                    <a:lnTo>
                      <a:pt x="2" y="0"/>
                    </a:lnTo>
                    <a:lnTo>
                      <a:pt x="0"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7" name="Freeform 875">
                <a:extLst>
                  <a:ext uri="{FF2B5EF4-FFF2-40B4-BE49-F238E27FC236}">
                    <a16:creationId xmlns:a16="http://schemas.microsoft.com/office/drawing/2014/main" id="{F3211E98-CDE2-40C4-9C20-CDBC27333885}"/>
                  </a:ext>
                </a:extLst>
              </p:cNvPr>
              <p:cNvSpPr>
                <a:spLocks/>
              </p:cNvSpPr>
              <p:nvPr/>
            </p:nvSpPr>
            <p:spPr bwMode="auto">
              <a:xfrm>
                <a:off x="4959" y="1856"/>
                <a:ext cx="6" cy="9"/>
              </a:xfrm>
              <a:custGeom>
                <a:avLst/>
                <a:gdLst>
                  <a:gd name="T0" fmla="*/ 0 w 6"/>
                  <a:gd name="T1" fmla="*/ 5 h 9"/>
                  <a:gd name="T2" fmla="*/ 0 w 6"/>
                  <a:gd name="T3" fmla="*/ 8 h 9"/>
                  <a:gd name="T4" fmla="*/ 2 w 6"/>
                  <a:gd name="T5" fmla="*/ 8 h 9"/>
                  <a:gd name="T6" fmla="*/ 2 w 6"/>
                  <a:gd name="T7" fmla="*/ 8 h 9"/>
                  <a:gd name="T8" fmla="*/ 2 w 6"/>
                  <a:gd name="T9" fmla="*/ 6 h 9"/>
                  <a:gd name="T10" fmla="*/ 3 w 6"/>
                  <a:gd name="T11" fmla="*/ 6 h 9"/>
                  <a:gd name="T12" fmla="*/ 3 w 6"/>
                  <a:gd name="T13" fmla="*/ 8 h 9"/>
                  <a:gd name="T14" fmla="*/ 5 w 6"/>
                  <a:gd name="T15" fmla="*/ 9 h 9"/>
                  <a:gd name="T16" fmla="*/ 6 w 6"/>
                  <a:gd name="T17" fmla="*/ 9 h 9"/>
                  <a:gd name="T18" fmla="*/ 6 w 6"/>
                  <a:gd name="T19" fmla="*/ 8 h 9"/>
                  <a:gd name="T20" fmla="*/ 6 w 6"/>
                  <a:gd name="T21" fmla="*/ 8 h 9"/>
                  <a:gd name="T22" fmla="*/ 6 w 6"/>
                  <a:gd name="T23" fmla="*/ 6 h 9"/>
                  <a:gd name="T24" fmla="*/ 5 w 6"/>
                  <a:gd name="T25" fmla="*/ 5 h 9"/>
                  <a:gd name="T26" fmla="*/ 5 w 6"/>
                  <a:gd name="T27" fmla="*/ 3 h 9"/>
                  <a:gd name="T28" fmla="*/ 5 w 6"/>
                  <a:gd name="T29" fmla="*/ 1 h 9"/>
                  <a:gd name="T30" fmla="*/ 3 w 6"/>
                  <a:gd name="T31" fmla="*/ 0 h 9"/>
                  <a:gd name="T32" fmla="*/ 3 w 6"/>
                  <a:gd name="T33" fmla="*/ 3 h 9"/>
                  <a:gd name="T34" fmla="*/ 2 w 6"/>
                  <a:gd name="T35" fmla="*/ 3 h 9"/>
                  <a:gd name="T36" fmla="*/ 0 w 6"/>
                  <a:gd name="T37"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 h="9">
                    <a:moveTo>
                      <a:pt x="0" y="5"/>
                    </a:moveTo>
                    <a:lnTo>
                      <a:pt x="0" y="8"/>
                    </a:lnTo>
                    <a:lnTo>
                      <a:pt x="2" y="8"/>
                    </a:lnTo>
                    <a:lnTo>
                      <a:pt x="2" y="8"/>
                    </a:lnTo>
                    <a:lnTo>
                      <a:pt x="2" y="6"/>
                    </a:lnTo>
                    <a:lnTo>
                      <a:pt x="3" y="6"/>
                    </a:lnTo>
                    <a:lnTo>
                      <a:pt x="3" y="8"/>
                    </a:lnTo>
                    <a:lnTo>
                      <a:pt x="5" y="9"/>
                    </a:lnTo>
                    <a:lnTo>
                      <a:pt x="6" y="9"/>
                    </a:lnTo>
                    <a:lnTo>
                      <a:pt x="6" y="8"/>
                    </a:lnTo>
                    <a:lnTo>
                      <a:pt x="6" y="8"/>
                    </a:lnTo>
                    <a:lnTo>
                      <a:pt x="6" y="6"/>
                    </a:lnTo>
                    <a:lnTo>
                      <a:pt x="5" y="5"/>
                    </a:lnTo>
                    <a:lnTo>
                      <a:pt x="5" y="3"/>
                    </a:lnTo>
                    <a:lnTo>
                      <a:pt x="5" y="1"/>
                    </a:lnTo>
                    <a:lnTo>
                      <a:pt x="3" y="0"/>
                    </a:lnTo>
                    <a:lnTo>
                      <a:pt x="3" y="3"/>
                    </a:lnTo>
                    <a:lnTo>
                      <a:pt x="2" y="3"/>
                    </a:lnTo>
                    <a:lnTo>
                      <a:pt x="0" y="5"/>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8" name="Freeform 876">
                <a:extLst>
                  <a:ext uri="{FF2B5EF4-FFF2-40B4-BE49-F238E27FC236}">
                    <a16:creationId xmlns:a16="http://schemas.microsoft.com/office/drawing/2014/main" id="{7DBDCD2C-ECF5-48BB-9ED5-C49BE908E098}"/>
                  </a:ext>
                </a:extLst>
              </p:cNvPr>
              <p:cNvSpPr>
                <a:spLocks/>
              </p:cNvSpPr>
              <p:nvPr/>
            </p:nvSpPr>
            <p:spPr bwMode="auto">
              <a:xfrm>
                <a:off x="4946" y="1835"/>
                <a:ext cx="8" cy="7"/>
              </a:xfrm>
              <a:custGeom>
                <a:avLst/>
                <a:gdLst>
                  <a:gd name="T0" fmla="*/ 4 w 8"/>
                  <a:gd name="T1" fmla="*/ 0 h 7"/>
                  <a:gd name="T2" fmla="*/ 0 w 8"/>
                  <a:gd name="T3" fmla="*/ 0 h 7"/>
                  <a:gd name="T4" fmla="*/ 2 w 8"/>
                  <a:gd name="T5" fmla="*/ 2 h 7"/>
                  <a:gd name="T6" fmla="*/ 4 w 8"/>
                  <a:gd name="T7" fmla="*/ 2 h 7"/>
                  <a:gd name="T8" fmla="*/ 4 w 8"/>
                  <a:gd name="T9" fmla="*/ 3 h 7"/>
                  <a:gd name="T10" fmla="*/ 5 w 8"/>
                  <a:gd name="T11" fmla="*/ 7 h 7"/>
                  <a:gd name="T12" fmla="*/ 8 w 8"/>
                  <a:gd name="T13" fmla="*/ 7 h 7"/>
                  <a:gd name="T14" fmla="*/ 8 w 8"/>
                  <a:gd name="T15" fmla="*/ 7 h 7"/>
                  <a:gd name="T16" fmla="*/ 8 w 8"/>
                  <a:gd name="T17" fmla="*/ 5 h 7"/>
                  <a:gd name="T18" fmla="*/ 7 w 8"/>
                  <a:gd name="T19" fmla="*/ 5 h 7"/>
                  <a:gd name="T20" fmla="*/ 5 w 8"/>
                  <a:gd name="T21" fmla="*/ 3 h 7"/>
                  <a:gd name="T22" fmla="*/ 5 w 8"/>
                  <a:gd name="T23" fmla="*/ 0 h 7"/>
                  <a:gd name="T24" fmla="*/ 4 w 8"/>
                  <a:gd name="T25"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7">
                    <a:moveTo>
                      <a:pt x="4" y="0"/>
                    </a:moveTo>
                    <a:lnTo>
                      <a:pt x="0" y="0"/>
                    </a:lnTo>
                    <a:lnTo>
                      <a:pt x="2" y="2"/>
                    </a:lnTo>
                    <a:lnTo>
                      <a:pt x="4" y="2"/>
                    </a:lnTo>
                    <a:lnTo>
                      <a:pt x="4" y="3"/>
                    </a:lnTo>
                    <a:lnTo>
                      <a:pt x="5" y="7"/>
                    </a:lnTo>
                    <a:lnTo>
                      <a:pt x="8" y="7"/>
                    </a:lnTo>
                    <a:lnTo>
                      <a:pt x="8" y="7"/>
                    </a:lnTo>
                    <a:lnTo>
                      <a:pt x="8" y="5"/>
                    </a:lnTo>
                    <a:lnTo>
                      <a:pt x="7" y="5"/>
                    </a:lnTo>
                    <a:lnTo>
                      <a:pt x="5" y="3"/>
                    </a:lnTo>
                    <a:lnTo>
                      <a:pt x="5" y="0"/>
                    </a:lnTo>
                    <a:lnTo>
                      <a:pt x="4"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9" name="Freeform 877">
                <a:extLst>
                  <a:ext uri="{FF2B5EF4-FFF2-40B4-BE49-F238E27FC236}">
                    <a16:creationId xmlns:a16="http://schemas.microsoft.com/office/drawing/2014/main" id="{9506113C-3D75-4CAD-BF29-DD71259FC878}"/>
                  </a:ext>
                </a:extLst>
              </p:cNvPr>
              <p:cNvSpPr>
                <a:spLocks/>
              </p:cNvSpPr>
              <p:nvPr/>
            </p:nvSpPr>
            <p:spPr bwMode="auto">
              <a:xfrm>
                <a:off x="5036" y="1872"/>
                <a:ext cx="3" cy="3"/>
              </a:xfrm>
              <a:custGeom>
                <a:avLst/>
                <a:gdLst>
                  <a:gd name="T0" fmla="*/ 3 w 3"/>
                  <a:gd name="T1" fmla="*/ 1 h 3"/>
                  <a:gd name="T2" fmla="*/ 3 w 3"/>
                  <a:gd name="T3" fmla="*/ 0 h 3"/>
                  <a:gd name="T4" fmla="*/ 1 w 3"/>
                  <a:gd name="T5" fmla="*/ 0 h 3"/>
                  <a:gd name="T6" fmla="*/ 0 w 3"/>
                  <a:gd name="T7" fmla="*/ 1 h 3"/>
                  <a:gd name="T8" fmla="*/ 1 w 3"/>
                  <a:gd name="T9" fmla="*/ 3 h 3"/>
                  <a:gd name="T10" fmla="*/ 3 w 3"/>
                  <a:gd name="T11" fmla="*/ 1 h 3"/>
                </a:gdLst>
                <a:ahLst/>
                <a:cxnLst>
                  <a:cxn ang="0">
                    <a:pos x="T0" y="T1"/>
                  </a:cxn>
                  <a:cxn ang="0">
                    <a:pos x="T2" y="T3"/>
                  </a:cxn>
                  <a:cxn ang="0">
                    <a:pos x="T4" y="T5"/>
                  </a:cxn>
                  <a:cxn ang="0">
                    <a:pos x="T6" y="T7"/>
                  </a:cxn>
                  <a:cxn ang="0">
                    <a:pos x="T8" y="T9"/>
                  </a:cxn>
                  <a:cxn ang="0">
                    <a:pos x="T10" y="T11"/>
                  </a:cxn>
                </a:cxnLst>
                <a:rect l="0" t="0" r="r" b="b"/>
                <a:pathLst>
                  <a:path w="3" h="3">
                    <a:moveTo>
                      <a:pt x="3" y="1"/>
                    </a:moveTo>
                    <a:lnTo>
                      <a:pt x="3" y="0"/>
                    </a:lnTo>
                    <a:lnTo>
                      <a:pt x="1" y="0"/>
                    </a:lnTo>
                    <a:lnTo>
                      <a:pt x="0" y="1"/>
                    </a:lnTo>
                    <a:lnTo>
                      <a:pt x="1" y="3"/>
                    </a:lnTo>
                    <a:lnTo>
                      <a:pt x="3" y="1"/>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0" name="Freeform 878">
                <a:extLst>
                  <a:ext uri="{FF2B5EF4-FFF2-40B4-BE49-F238E27FC236}">
                    <a16:creationId xmlns:a16="http://schemas.microsoft.com/office/drawing/2014/main" id="{88809FC7-DC20-4C50-B28D-ED67E11A9EB9}"/>
                  </a:ext>
                </a:extLst>
              </p:cNvPr>
              <p:cNvSpPr>
                <a:spLocks/>
              </p:cNvSpPr>
              <p:nvPr/>
            </p:nvSpPr>
            <p:spPr bwMode="auto">
              <a:xfrm>
                <a:off x="5024" y="1880"/>
                <a:ext cx="4" cy="3"/>
              </a:xfrm>
              <a:custGeom>
                <a:avLst/>
                <a:gdLst>
                  <a:gd name="T0" fmla="*/ 0 w 4"/>
                  <a:gd name="T1" fmla="*/ 1 h 3"/>
                  <a:gd name="T2" fmla="*/ 2 w 4"/>
                  <a:gd name="T3" fmla="*/ 3 h 3"/>
                  <a:gd name="T4" fmla="*/ 4 w 4"/>
                  <a:gd name="T5" fmla="*/ 1 h 3"/>
                  <a:gd name="T6" fmla="*/ 2 w 4"/>
                  <a:gd name="T7" fmla="*/ 0 h 3"/>
                  <a:gd name="T8" fmla="*/ 0 w 4"/>
                  <a:gd name="T9" fmla="*/ 0 h 3"/>
                  <a:gd name="T10" fmla="*/ 0 w 4"/>
                  <a:gd name="T11" fmla="*/ 1 h 3"/>
                </a:gdLst>
                <a:ahLst/>
                <a:cxnLst>
                  <a:cxn ang="0">
                    <a:pos x="T0" y="T1"/>
                  </a:cxn>
                  <a:cxn ang="0">
                    <a:pos x="T2" y="T3"/>
                  </a:cxn>
                  <a:cxn ang="0">
                    <a:pos x="T4" y="T5"/>
                  </a:cxn>
                  <a:cxn ang="0">
                    <a:pos x="T6" y="T7"/>
                  </a:cxn>
                  <a:cxn ang="0">
                    <a:pos x="T8" y="T9"/>
                  </a:cxn>
                  <a:cxn ang="0">
                    <a:pos x="T10" y="T11"/>
                  </a:cxn>
                </a:cxnLst>
                <a:rect l="0" t="0" r="r" b="b"/>
                <a:pathLst>
                  <a:path w="4" h="3">
                    <a:moveTo>
                      <a:pt x="0" y="1"/>
                    </a:moveTo>
                    <a:lnTo>
                      <a:pt x="2" y="3"/>
                    </a:lnTo>
                    <a:lnTo>
                      <a:pt x="4" y="1"/>
                    </a:lnTo>
                    <a:lnTo>
                      <a:pt x="2" y="0"/>
                    </a:lnTo>
                    <a:lnTo>
                      <a:pt x="0" y="0"/>
                    </a:lnTo>
                    <a:lnTo>
                      <a:pt x="0" y="1"/>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1" name="Freeform 879">
                <a:extLst>
                  <a:ext uri="{FF2B5EF4-FFF2-40B4-BE49-F238E27FC236}">
                    <a16:creationId xmlns:a16="http://schemas.microsoft.com/office/drawing/2014/main" id="{C232B2CD-F837-43F4-971B-44AFBCD1D6D8}"/>
                  </a:ext>
                </a:extLst>
              </p:cNvPr>
              <p:cNvSpPr>
                <a:spLocks/>
              </p:cNvSpPr>
              <p:nvPr/>
            </p:nvSpPr>
            <p:spPr bwMode="auto">
              <a:xfrm>
                <a:off x="5020" y="1829"/>
                <a:ext cx="6" cy="5"/>
              </a:xfrm>
              <a:custGeom>
                <a:avLst/>
                <a:gdLst>
                  <a:gd name="T0" fmla="*/ 3 w 6"/>
                  <a:gd name="T1" fmla="*/ 1 h 5"/>
                  <a:gd name="T2" fmla="*/ 3 w 6"/>
                  <a:gd name="T3" fmla="*/ 0 h 5"/>
                  <a:gd name="T4" fmla="*/ 0 w 6"/>
                  <a:gd name="T5" fmla="*/ 0 h 5"/>
                  <a:gd name="T6" fmla="*/ 0 w 6"/>
                  <a:gd name="T7" fmla="*/ 1 h 5"/>
                  <a:gd name="T8" fmla="*/ 0 w 6"/>
                  <a:gd name="T9" fmla="*/ 3 h 5"/>
                  <a:gd name="T10" fmla="*/ 1 w 6"/>
                  <a:gd name="T11" fmla="*/ 5 h 5"/>
                  <a:gd name="T12" fmla="*/ 3 w 6"/>
                  <a:gd name="T13" fmla="*/ 5 h 5"/>
                  <a:gd name="T14" fmla="*/ 4 w 6"/>
                  <a:gd name="T15" fmla="*/ 5 h 5"/>
                  <a:gd name="T16" fmla="*/ 4 w 6"/>
                  <a:gd name="T17" fmla="*/ 1 h 5"/>
                  <a:gd name="T18" fmla="*/ 6 w 6"/>
                  <a:gd name="T19" fmla="*/ 0 h 5"/>
                  <a:gd name="T20" fmla="*/ 4 w 6"/>
                  <a:gd name="T21" fmla="*/ 0 h 5"/>
                  <a:gd name="T22" fmla="*/ 3 w 6"/>
                  <a:gd name="T23"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 h="5">
                    <a:moveTo>
                      <a:pt x="3" y="1"/>
                    </a:moveTo>
                    <a:lnTo>
                      <a:pt x="3" y="0"/>
                    </a:lnTo>
                    <a:lnTo>
                      <a:pt x="0" y="0"/>
                    </a:lnTo>
                    <a:lnTo>
                      <a:pt x="0" y="1"/>
                    </a:lnTo>
                    <a:lnTo>
                      <a:pt x="0" y="3"/>
                    </a:lnTo>
                    <a:lnTo>
                      <a:pt x="1" y="5"/>
                    </a:lnTo>
                    <a:lnTo>
                      <a:pt x="3" y="5"/>
                    </a:lnTo>
                    <a:lnTo>
                      <a:pt x="4" y="5"/>
                    </a:lnTo>
                    <a:lnTo>
                      <a:pt x="4" y="1"/>
                    </a:lnTo>
                    <a:lnTo>
                      <a:pt x="6" y="0"/>
                    </a:lnTo>
                    <a:lnTo>
                      <a:pt x="4" y="0"/>
                    </a:lnTo>
                    <a:lnTo>
                      <a:pt x="3" y="1"/>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2" name="Freeform 880">
                <a:extLst>
                  <a:ext uri="{FF2B5EF4-FFF2-40B4-BE49-F238E27FC236}">
                    <a16:creationId xmlns:a16="http://schemas.microsoft.com/office/drawing/2014/main" id="{248D47D9-B27B-4AF8-BD81-BFC64FB8C6A5}"/>
                  </a:ext>
                </a:extLst>
              </p:cNvPr>
              <p:cNvSpPr>
                <a:spLocks/>
              </p:cNvSpPr>
              <p:nvPr/>
            </p:nvSpPr>
            <p:spPr bwMode="auto">
              <a:xfrm>
                <a:off x="5015" y="1848"/>
                <a:ext cx="3" cy="5"/>
              </a:xfrm>
              <a:custGeom>
                <a:avLst/>
                <a:gdLst>
                  <a:gd name="T0" fmla="*/ 1 w 3"/>
                  <a:gd name="T1" fmla="*/ 1 h 5"/>
                  <a:gd name="T2" fmla="*/ 0 w 3"/>
                  <a:gd name="T3" fmla="*/ 0 h 5"/>
                  <a:gd name="T4" fmla="*/ 0 w 3"/>
                  <a:gd name="T5" fmla="*/ 0 h 5"/>
                  <a:gd name="T6" fmla="*/ 1 w 3"/>
                  <a:gd name="T7" fmla="*/ 3 h 5"/>
                  <a:gd name="T8" fmla="*/ 1 w 3"/>
                  <a:gd name="T9" fmla="*/ 3 h 5"/>
                  <a:gd name="T10" fmla="*/ 1 w 3"/>
                  <a:gd name="T11" fmla="*/ 5 h 5"/>
                  <a:gd name="T12" fmla="*/ 3 w 3"/>
                  <a:gd name="T13" fmla="*/ 5 h 5"/>
                  <a:gd name="T14" fmla="*/ 3 w 3"/>
                  <a:gd name="T15" fmla="*/ 1 h 5"/>
                  <a:gd name="T16" fmla="*/ 1 w 3"/>
                  <a:gd name="T17"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5">
                    <a:moveTo>
                      <a:pt x="1" y="1"/>
                    </a:moveTo>
                    <a:lnTo>
                      <a:pt x="0" y="0"/>
                    </a:lnTo>
                    <a:lnTo>
                      <a:pt x="0" y="0"/>
                    </a:lnTo>
                    <a:lnTo>
                      <a:pt x="1" y="3"/>
                    </a:lnTo>
                    <a:lnTo>
                      <a:pt x="1" y="3"/>
                    </a:lnTo>
                    <a:lnTo>
                      <a:pt x="1" y="5"/>
                    </a:lnTo>
                    <a:lnTo>
                      <a:pt x="3" y="5"/>
                    </a:lnTo>
                    <a:lnTo>
                      <a:pt x="3" y="1"/>
                    </a:lnTo>
                    <a:lnTo>
                      <a:pt x="1" y="1"/>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3" name="Rectangle 881">
                <a:extLst>
                  <a:ext uri="{FF2B5EF4-FFF2-40B4-BE49-F238E27FC236}">
                    <a16:creationId xmlns:a16="http://schemas.microsoft.com/office/drawing/2014/main" id="{9CFF93F3-B3F7-4AD0-9807-870E84DA36F4}"/>
                  </a:ext>
                </a:extLst>
              </p:cNvPr>
              <p:cNvSpPr>
                <a:spLocks noChangeArrowheads="1"/>
              </p:cNvSpPr>
              <p:nvPr/>
            </p:nvSpPr>
            <p:spPr bwMode="auto">
              <a:xfrm>
                <a:off x="5029" y="1875"/>
                <a:ext cx="1" cy="2"/>
              </a:xfrm>
              <a:prstGeom prst="rect">
                <a:avLst/>
              </a:prstGeom>
              <a:solidFill>
                <a:srgbClr val="8E86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4" name="Freeform 882">
                <a:extLst>
                  <a:ext uri="{FF2B5EF4-FFF2-40B4-BE49-F238E27FC236}">
                    <a16:creationId xmlns:a16="http://schemas.microsoft.com/office/drawing/2014/main" id="{4B5FF7BD-73BE-4DB1-9C4F-E5B41D605B85}"/>
                  </a:ext>
                </a:extLst>
              </p:cNvPr>
              <p:cNvSpPr>
                <a:spLocks/>
              </p:cNvSpPr>
              <p:nvPr/>
            </p:nvSpPr>
            <p:spPr bwMode="auto">
              <a:xfrm>
                <a:off x="5024" y="1872"/>
                <a:ext cx="4" cy="3"/>
              </a:xfrm>
              <a:custGeom>
                <a:avLst/>
                <a:gdLst>
                  <a:gd name="T0" fmla="*/ 0 w 4"/>
                  <a:gd name="T1" fmla="*/ 1 h 3"/>
                  <a:gd name="T2" fmla="*/ 2 w 4"/>
                  <a:gd name="T3" fmla="*/ 1 h 3"/>
                  <a:gd name="T4" fmla="*/ 4 w 4"/>
                  <a:gd name="T5" fmla="*/ 3 h 3"/>
                  <a:gd name="T6" fmla="*/ 4 w 4"/>
                  <a:gd name="T7" fmla="*/ 1 h 3"/>
                  <a:gd name="T8" fmla="*/ 2 w 4"/>
                  <a:gd name="T9" fmla="*/ 0 h 3"/>
                  <a:gd name="T10" fmla="*/ 0 w 4"/>
                  <a:gd name="T11" fmla="*/ 1 h 3"/>
                </a:gdLst>
                <a:ahLst/>
                <a:cxnLst>
                  <a:cxn ang="0">
                    <a:pos x="T0" y="T1"/>
                  </a:cxn>
                  <a:cxn ang="0">
                    <a:pos x="T2" y="T3"/>
                  </a:cxn>
                  <a:cxn ang="0">
                    <a:pos x="T4" y="T5"/>
                  </a:cxn>
                  <a:cxn ang="0">
                    <a:pos x="T6" y="T7"/>
                  </a:cxn>
                  <a:cxn ang="0">
                    <a:pos x="T8" y="T9"/>
                  </a:cxn>
                  <a:cxn ang="0">
                    <a:pos x="T10" y="T11"/>
                  </a:cxn>
                </a:cxnLst>
                <a:rect l="0" t="0" r="r" b="b"/>
                <a:pathLst>
                  <a:path w="4" h="3">
                    <a:moveTo>
                      <a:pt x="0" y="1"/>
                    </a:moveTo>
                    <a:lnTo>
                      <a:pt x="2" y="1"/>
                    </a:lnTo>
                    <a:lnTo>
                      <a:pt x="4" y="3"/>
                    </a:lnTo>
                    <a:lnTo>
                      <a:pt x="4" y="1"/>
                    </a:lnTo>
                    <a:lnTo>
                      <a:pt x="2" y="0"/>
                    </a:lnTo>
                    <a:lnTo>
                      <a:pt x="0" y="1"/>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5" name="Freeform 883">
                <a:extLst>
                  <a:ext uri="{FF2B5EF4-FFF2-40B4-BE49-F238E27FC236}">
                    <a16:creationId xmlns:a16="http://schemas.microsoft.com/office/drawing/2014/main" id="{7B88AB27-A803-48A4-9B6A-4F817EE65123}"/>
                  </a:ext>
                </a:extLst>
              </p:cNvPr>
              <p:cNvSpPr>
                <a:spLocks/>
              </p:cNvSpPr>
              <p:nvPr/>
            </p:nvSpPr>
            <p:spPr bwMode="auto">
              <a:xfrm>
                <a:off x="5018" y="1867"/>
                <a:ext cx="5" cy="5"/>
              </a:xfrm>
              <a:custGeom>
                <a:avLst/>
                <a:gdLst>
                  <a:gd name="T0" fmla="*/ 0 w 5"/>
                  <a:gd name="T1" fmla="*/ 0 h 5"/>
                  <a:gd name="T2" fmla="*/ 0 w 5"/>
                  <a:gd name="T3" fmla="*/ 2 h 5"/>
                  <a:gd name="T4" fmla="*/ 0 w 5"/>
                  <a:gd name="T5" fmla="*/ 3 h 5"/>
                  <a:gd name="T6" fmla="*/ 3 w 5"/>
                  <a:gd name="T7" fmla="*/ 5 h 5"/>
                  <a:gd name="T8" fmla="*/ 5 w 5"/>
                  <a:gd name="T9" fmla="*/ 5 h 5"/>
                  <a:gd name="T10" fmla="*/ 5 w 5"/>
                  <a:gd name="T11" fmla="*/ 5 h 5"/>
                  <a:gd name="T12" fmla="*/ 3 w 5"/>
                  <a:gd name="T13" fmla="*/ 2 h 5"/>
                  <a:gd name="T14" fmla="*/ 2 w 5"/>
                  <a:gd name="T15" fmla="*/ 0 h 5"/>
                  <a:gd name="T16" fmla="*/ 0 w 5"/>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5">
                    <a:moveTo>
                      <a:pt x="0" y="0"/>
                    </a:moveTo>
                    <a:lnTo>
                      <a:pt x="0" y="2"/>
                    </a:lnTo>
                    <a:lnTo>
                      <a:pt x="0" y="3"/>
                    </a:lnTo>
                    <a:lnTo>
                      <a:pt x="3" y="5"/>
                    </a:lnTo>
                    <a:lnTo>
                      <a:pt x="5" y="5"/>
                    </a:lnTo>
                    <a:lnTo>
                      <a:pt x="5" y="5"/>
                    </a:lnTo>
                    <a:lnTo>
                      <a:pt x="3" y="2"/>
                    </a:lnTo>
                    <a:lnTo>
                      <a:pt x="2" y="0"/>
                    </a:lnTo>
                    <a:lnTo>
                      <a:pt x="0"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6" name="Freeform 884">
                <a:extLst>
                  <a:ext uri="{FF2B5EF4-FFF2-40B4-BE49-F238E27FC236}">
                    <a16:creationId xmlns:a16="http://schemas.microsoft.com/office/drawing/2014/main" id="{79362B46-3EB6-4455-A5DD-D53CE253E59B}"/>
                  </a:ext>
                </a:extLst>
              </p:cNvPr>
              <p:cNvSpPr>
                <a:spLocks/>
              </p:cNvSpPr>
              <p:nvPr/>
            </p:nvSpPr>
            <p:spPr bwMode="auto">
              <a:xfrm>
                <a:off x="5026" y="1821"/>
                <a:ext cx="5" cy="1"/>
              </a:xfrm>
              <a:custGeom>
                <a:avLst/>
                <a:gdLst>
                  <a:gd name="T0" fmla="*/ 3 w 5"/>
                  <a:gd name="T1" fmla="*/ 0 h 1"/>
                  <a:gd name="T2" fmla="*/ 2 w 5"/>
                  <a:gd name="T3" fmla="*/ 0 h 1"/>
                  <a:gd name="T4" fmla="*/ 0 w 5"/>
                  <a:gd name="T5" fmla="*/ 1 h 1"/>
                  <a:gd name="T6" fmla="*/ 3 w 5"/>
                  <a:gd name="T7" fmla="*/ 1 h 1"/>
                  <a:gd name="T8" fmla="*/ 5 w 5"/>
                  <a:gd name="T9" fmla="*/ 1 h 1"/>
                  <a:gd name="T10" fmla="*/ 5 w 5"/>
                  <a:gd name="T11" fmla="*/ 0 h 1"/>
                  <a:gd name="T12" fmla="*/ 3 w 5"/>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5" h="1">
                    <a:moveTo>
                      <a:pt x="3" y="0"/>
                    </a:moveTo>
                    <a:lnTo>
                      <a:pt x="2" y="0"/>
                    </a:lnTo>
                    <a:lnTo>
                      <a:pt x="0" y="1"/>
                    </a:lnTo>
                    <a:lnTo>
                      <a:pt x="3" y="1"/>
                    </a:lnTo>
                    <a:lnTo>
                      <a:pt x="5" y="1"/>
                    </a:lnTo>
                    <a:lnTo>
                      <a:pt x="5" y="0"/>
                    </a:lnTo>
                    <a:lnTo>
                      <a:pt x="3"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7" name="Freeform 885">
                <a:extLst>
                  <a:ext uri="{FF2B5EF4-FFF2-40B4-BE49-F238E27FC236}">
                    <a16:creationId xmlns:a16="http://schemas.microsoft.com/office/drawing/2014/main" id="{296104F4-7CC7-4669-BEFE-E3BA39C8AD6E}"/>
                  </a:ext>
                </a:extLst>
              </p:cNvPr>
              <p:cNvSpPr>
                <a:spLocks/>
              </p:cNvSpPr>
              <p:nvPr/>
            </p:nvSpPr>
            <p:spPr bwMode="auto">
              <a:xfrm>
                <a:off x="5005" y="1904"/>
                <a:ext cx="39" cy="11"/>
              </a:xfrm>
              <a:custGeom>
                <a:avLst/>
                <a:gdLst>
                  <a:gd name="T0" fmla="*/ 0 w 39"/>
                  <a:gd name="T1" fmla="*/ 0 h 11"/>
                  <a:gd name="T2" fmla="*/ 0 w 39"/>
                  <a:gd name="T3" fmla="*/ 3 h 11"/>
                  <a:gd name="T4" fmla="*/ 0 w 39"/>
                  <a:gd name="T5" fmla="*/ 4 h 11"/>
                  <a:gd name="T6" fmla="*/ 0 w 39"/>
                  <a:gd name="T7" fmla="*/ 6 h 11"/>
                  <a:gd name="T8" fmla="*/ 2 w 39"/>
                  <a:gd name="T9" fmla="*/ 8 h 11"/>
                  <a:gd name="T10" fmla="*/ 7 w 39"/>
                  <a:gd name="T11" fmla="*/ 6 h 11"/>
                  <a:gd name="T12" fmla="*/ 8 w 39"/>
                  <a:gd name="T13" fmla="*/ 8 h 11"/>
                  <a:gd name="T14" fmla="*/ 11 w 39"/>
                  <a:gd name="T15" fmla="*/ 6 h 11"/>
                  <a:gd name="T16" fmla="*/ 13 w 39"/>
                  <a:gd name="T17" fmla="*/ 8 h 11"/>
                  <a:gd name="T18" fmla="*/ 16 w 39"/>
                  <a:gd name="T19" fmla="*/ 9 h 11"/>
                  <a:gd name="T20" fmla="*/ 16 w 39"/>
                  <a:gd name="T21" fmla="*/ 11 h 11"/>
                  <a:gd name="T22" fmla="*/ 21 w 39"/>
                  <a:gd name="T23" fmla="*/ 11 h 11"/>
                  <a:gd name="T24" fmla="*/ 24 w 39"/>
                  <a:gd name="T25" fmla="*/ 9 h 11"/>
                  <a:gd name="T26" fmla="*/ 27 w 39"/>
                  <a:gd name="T27" fmla="*/ 9 h 11"/>
                  <a:gd name="T28" fmla="*/ 32 w 39"/>
                  <a:gd name="T29" fmla="*/ 9 h 11"/>
                  <a:gd name="T30" fmla="*/ 35 w 39"/>
                  <a:gd name="T31" fmla="*/ 9 h 11"/>
                  <a:gd name="T32" fmla="*/ 37 w 39"/>
                  <a:gd name="T33" fmla="*/ 8 h 11"/>
                  <a:gd name="T34" fmla="*/ 39 w 39"/>
                  <a:gd name="T35" fmla="*/ 6 h 11"/>
                  <a:gd name="T36" fmla="*/ 39 w 39"/>
                  <a:gd name="T37" fmla="*/ 4 h 11"/>
                  <a:gd name="T38" fmla="*/ 39 w 39"/>
                  <a:gd name="T39" fmla="*/ 3 h 11"/>
                  <a:gd name="T40" fmla="*/ 37 w 39"/>
                  <a:gd name="T41" fmla="*/ 4 h 11"/>
                  <a:gd name="T42" fmla="*/ 37 w 39"/>
                  <a:gd name="T43" fmla="*/ 6 h 11"/>
                  <a:gd name="T44" fmla="*/ 35 w 39"/>
                  <a:gd name="T45" fmla="*/ 6 h 11"/>
                  <a:gd name="T46" fmla="*/ 34 w 39"/>
                  <a:gd name="T47" fmla="*/ 6 h 11"/>
                  <a:gd name="T48" fmla="*/ 32 w 39"/>
                  <a:gd name="T49" fmla="*/ 6 h 11"/>
                  <a:gd name="T50" fmla="*/ 31 w 39"/>
                  <a:gd name="T51" fmla="*/ 6 h 11"/>
                  <a:gd name="T52" fmla="*/ 31 w 39"/>
                  <a:gd name="T53" fmla="*/ 4 h 11"/>
                  <a:gd name="T54" fmla="*/ 31 w 39"/>
                  <a:gd name="T55" fmla="*/ 3 h 11"/>
                  <a:gd name="T56" fmla="*/ 29 w 39"/>
                  <a:gd name="T57" fmla="*/ 3 h 11"/>
                  <a:gd name="T58" fmla="*/ 26 w 39"/>
                  <a:gd name="T59" fmla="*/ 3 h 11"/>
                  <a:gd name="T60" fmla="*/ 23 w 39"/>
                  <a:gd name="T61" fmla="*/ 1 h 11"/>
                  <a:gd name="T62" fmla="*/ 18 w 39"/>
                  <a:gd name="T63" fmla="*/ 1 h 11"/>
                  <a:gd name="T64" fmla="*/ 15 w 39"/>
                  <a:gd name="T65" fmla="*/ 3 h 11"/>
                  <a:gd name="T66" fmla="*/ 13 w 39"/>
                  <a:gd name="T67" fmla="*/ 4 h 11"/>
                  <a:gd name="T68" fmla="*/ 10 w 39"/>
                  <a:gd name="T69" fmla="*/ 3 h 11"/>
                  <a:gd name="T70" fmla="*/ 10 w 39"/>
                  <a:gd name="T71" fmla="*/ 1 h 11"/>
                  <a:gd name="T72" fmla="*/ 8 w 39"/>
                  <a:gd name="T73" fmla="*/ 1 h 11"/>
                  <a:gd name="T74" fmla="*/ 8 w 39"/>
                  <a:gd name="T75" fmla="*/ 1 h 11"/>
                  <a:gd name="T76" fmla="*/ 8 w 39"/>
                  <a:gd name="T77" fmla="*/ 0 h 11"/>
                  <a:gd name="T78" fmla="*/ 5 w 39"/>
                  <a:gd name="T79" fmla="*/ 0 h 11"/>
                  <a:gd name="T80" fmla="*/ 7 w 39"/>
                  <a:gd name="T81" fmla="*/ 1 h 11"/>
                  <a:gd name="T82" fmla="*/ 7 w 39"/>
                  <a:gd name="T83" fmla="*/ 1 h 11"/>
                  <a:gd name="T84" fmla="*/ 7 w 39"/>
                  <a:gd name="T85" fmla="*/ 1 h 11"/>
                  <a:gd name="T86" fmla="*/ 3 w 39"/>
                  <a:gd name="T87" fmla="*/ 1 h 11"/>
                  <a:gd name="T88" fmla="*/ 3 w 39"/>
                  <a:gd name="T89" fmla="*/ 0 h 11"/>
                  <a:gd name="T90" fmla="*/ 3 w 39"/>
                  <a:gd name="T91" fmla="*/ 0 h 11"/>
                  <a:gd name="T92" fmla="*/ 2 w 39"/>
                  <a:gd name="T93" fmla="*/ 0 h 11"/>
                  <a:gd name="T94" fmla="*/ 3 w 39"/>
                  <a:gd name="T95" fmla="*/ 1 h 11"/>
                  <a:gd name="T96" fmla="*/ 2 w 39"/>
                  <a:gd name="T97" fmla="*/ 3 h 11"/>
                  <a:gd name="T98" fmla="*/ 0 w 39"/>
                  <a:gd name="T99"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9" h="11">
                    <a:moveTo>
                      <a:pt x="0" y="0"/>
                    </a:moveTo>
                    <a:lnTo>
                      <a:pt x="0" y="3"/>
                    </a:lnTo>
                    <a:lnTo>
                      <a:pt x="0" y="4"/>
                    </a:lnTo>
                    <a:lnTo>
                      <a:pt x="0" y="6"/>
                    </a:lnTo>
                    <a:lnTo>
                      <a:pt x="2" y="8"/>
                    </a:lnTo>
                    <a:lnTo>
                      <a:pt x="7" y="6"/>
                    </a:lnTo>
                    <a:lnTo>
                      <a:pt x="8" y="8"/>
                    </a:lnTo>
                    <a:lnTo>
                      <a:pt x="11" y="6"/>
                    </a:lnTo>
                    <a:lnTo>
                      <a:pt x="13" y="8"/>
                    </a:lnTo>
                    <a:lnTo>
                      <a:pt x="16" y="9"/>
                    </a:lnTo>
                    <a:lnTo>
                      <a:pt x="16" y="11"/>
                    </a:lnTo>
                    <a:lnTo>
                      <a:pt x="21" y="11"/>
                    </a:lnTo>
                    <a:lnTo>
                      <a:pt x="24" y="9"/>
                    </a:lnTo>
                    <a:lnTo>
                      <a:pt x="27" y="9"/>
                    </a:lnTo>
                    <a:lnTo>
                      <a:pt x="32" y="9"/>
                    </a:lnTo>
                    <a:lnTo>
                      <a:pt x="35" y="9"/>
                    </a:lnTo>
                    <a:lnTo>
                      <a:pt x="37" y="8"/>
                    </a:lnTo>
                    <a:lnTo>
                      <a:pt x="39" y="6"/>
                    </a:lnTo>
                    <a:lnTo>
                      <a:pt x="39" y="4"/>
                    </a:lnTo>
                    <a:lnTo>
                      <a:pt x="39" y="3"/>
                    </a:lnTo>
                    <a:lnTo>
                      <a:pt x="37" y="4"/>
                    </a:lnTo>
                    <a:lnTo>
                      <a:pt x="37" y="6"/>
                    </a:lnTo>
                    <a:lnTo>
                      <a:pt x="35" y="6"/>
                    </a:lnTo>
                    <a:lnTo>
                      <a:pt x="34" y="6"/>
                    </a:lnTo>
                    <a:lnTo>
                      <a:pt x="32" y="6"/>
                    </a:lnTo>
                    <a:lnTo>
                      <a:pt x="31" y="6"/>
                    </a:lnTo>
                    <a:lnTo>
                      <a:pt x="31" y="4"/>
                    </a:lnTo>
                    <a:lnTo>
                      <a:pt x="31" y="3"/>
                    </a:lnTo>
                    <a:lnTo>
                      <a:pt x="29" y="3"/>
                    </a:lnTo>
                    <a:lnTo>
                      <a:pt x="26" y="3"/>
                    </a:lnTo>
                    <a:lnTo>
                      <a:pt x="23" y="1"/>
                    </a:lnTo>
                    <a:lnTo>
                      <a:pt x="18" y="1"/>
                    </a:lnTo>
                    <a:lnTo>
                      <a:pt x="15" y="3"/>
                    </a:lnTo>
                    <a:lnTo>
                      <a:pt x="13" y="4"/>
                    </a:lnTo>
                    <a:lnTo>
                      <a:pt x="10" y="3"/>
                    </a:lnTo>
                    <a:lnTo>
                      <a:pt x="10" y="1"/>
                    </a:lnTo>
                    <a:lnTo>
                      <a:pt x="8" y="1"/>
                    </a:lnTo>
                    <a:lnTo>
                      <a:pt x="8" y="1"/>
                    </a:lnTo>
                    <a:lnTo>
                      <a:pt x="8" y="0"/>
                    </a:lnTo>
                    <a:lnTo>
                      <a:pt x="5" y="0"/>
                    </a:lnTo>
                    <a:lnTo>
                      <a:pt x="7" y="1"/>
                    </a:lnTo>
                    <a:lnTo>
                      <a:pt x="7" y="1"/>
                    </a:lnTo>
                    <a:lnTo>
                      <a:pt x="7" y="1"/>
                    </a:lnTo>
                    <a:lnTo>
                      <a:pt x="3" y="1"/>
                    </a:lnTo>
                    <a:lnTo>
                      <a:pt x="3" y="0"/>
                    </a:lnTo>
                    <a:lnTo>
                      <a:pt x="3" y="0"/>
                    </a:lnTo>
                    <a:lnTo>
                      <a:pt x="2" y="0"/>
                    </a:lnTo>
                    <a:lnTo>
                      <a:pt x="3" y="1"/>
                    </a:lnTo>
                    <a:lnTo>
                      <a:pt x="2" y="3"/>
                    </a:lnTo>
                    <a:lnTo>
                      <a:pt x="0"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8" name="Freeform 886">
                <a:extLst>
                  <a:ext uri="{FF2B5EF4-FFF2-40B4-BE49-F238E27FC236}">
                    <a16:creationId xmlns:a16="http://schemas.microsoft.com/office/drawing/2014/main" id="{1D3B1DDB-AAE0-4F9B-9BF0-18CB0F7C0CFD}"/>
                  </a:ext>
                </a:extLst>
              </p:cNvPr>
              <p:cNvSpPr>
                <a:spLocks/>
              </p:cNvSpPr>
              <p:nvPr/>
            </p:nvSpPr>
            <p:spPr bwMode="auto">
              <a:xfrm>
                <a:off x="5283" y="1827"/>
                <a:ext cx="23" cy="21"/>
              </a:xfrm>
              <a:custGeom>
                <a:avLst/>
                <a:gdLst>
                  <a:gd name="T0" fmla="*/ 14 w 23"/>
                  <a:gd name="T1" fmla="*/ 8 h 21"/>
                  <a:gd name="T2" fmla="*/ 12 w 23"/>
                  <a:gd name="T3" fmla="*/ 3 h 21"/>
                  <a:gd name="T4" fmla="*/ 9 w 23"/>
                  <a:gd name="T5" fmla="*/ 3 h 21"/>
                  <a:gd name="T6" fmla="*/ 7 w 23"/>
                  <a:gd name="T7" fmla="*/ 5 h 21"/>
                  <a:gd name="T8" fmla="*/ 4 w 23"/>
                  <a:gd name="T9" fmla="*/ 0 h 21"/>
                  <a:gd name="T10" fmla="*/ 3 w 23"/>
                  <a:gd name="T11" fmla="*/ 2 h 21"/>
                  <a:gd name="T12" fmla="*/ 0 w 23"/>
                  <a:gd name="T13" fmla="*/ 2 h 21"/>
                  <a:gd name="T14" fmla="*/ 0 w 23"/>
                  <a:gd name="T15" fmla="*/ 2 h 21"/>
                  <a:gd name="T16" fmla="*/ 0 w 23"/>
                  <a:gd name="T17" fmla="*/ 3 h 21"/>
                  <a:gd name="T18" fmla="*/ 1 w 23"/>
                  <a:gd name="T19" fmla="*/ 3 h 21"/>
                  <a:gd name="T20" fmla="*/ 3 w 23"/>
                  <a:gd name="T21" fmla="*/ 5 h 21"/>
                  <a:gd name="T22" fmla="*/ 4 w 23"/>
                  <a:gd name="T23" fmla="*/ 5 h 21"/>
                  <a:gd name="T24" fmla="*/ 6 w 23"/>
                  <a:gd name="T25" fmla="*/ 8 h 21"/>
                  <a:gd name="T26" fmla="*/ 6 w 23"/>
                  <a:gd name="T27" fmla="*/ 10 h 21"/>
                  <a:gd name="T28" fmla="*/ 11 w 23"/>
                  <a:gd name="T29" fmla="*/ 13 h 21"/>
                  <a:gd name="T30" fmla="*/ 12 w 23"/>
                  <a:gd name="T31" fmla="*/ 16 h 21"/>
                  <a:gd name="T32" fmla="*/ 15 w 23"/>
                  <a:gd name="T33" fmla="*/ 18 h 21"/>
                  <a:gd name="T34" fmla="*/ 19 w 23"/>
                  <a:gd name="T35" fmla="*/ 18 h 21"/>
                  <a:gd name="T36" fmla="*/ 23 w 23"/>
                  <a:gd name="T37" fmla="*/ 21 h 21"/>
                  <a:gd name="T38" fmla="*/ 23 w 23"/>
                  <a:gd name="T39" fmla="*/ 18 h 21"/>
                  <a:gd name="T40" fmla="*/ 17 w 23"/>
                  <a:gd name="T41" fmla="*/ 8 h 21"/>
                  <a:gd name="T42" fmla="*/ 14 w 23"/>
                  <a:gd name="T43" fmla="*/ 8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 h="21">
                    <a:moveTo>
                      <a:pt x="14" y="8"/>
                    </a:moveTo>
                    <a:lnTo>
                      <a:pt x="12" y="3"/>
                    </a:lnTo>
                    <a:lnTo>
                      <a:pt x="9" y="3"/>
                    </a:lnTo>
                    <a:lnTo>
                      <a:pt x="7" y="5"/>
                    </a:lnTo>
                    <a:lnTo>
                      <a:pt x="4" y="0"/>
                    </a:lnTo>
                    <a:lnTo>
                      <a:pt x="3" y="2"/>
                    </a:lnTo>
                    <a:lnTo>
                      <a:pt x="0" y="2"/>
                    </a:lnTo>
                    <a:lnTo>
                      <a:pt x="0" y="2"/>
                    </a:lnTo>
                    <a:lnTo>
                      <a:pt x="0" y="3"/>
                    </a:lnTo>
                    <a:lnTo>
                      <a:pt x="1" y="3"/>
                    </a:lnTo>
                    <a:lnTo>
                      <a:pt x="3" y="5"/>
                    </a:lnTo>
                    <a:lnTo>
                      <a:pt x="4" y="5"/>
                    </a:lnTo>
                    <a:lnTo>
                      <a:pt x="6" y="8"/>
                    </a:lnTo>
                    <a:lnTo>
                      <a:pt x="6" y="10"/>
                    </a:lnTo>
                    <a:lnTo>
                      <a:pt x="11" y="13"/>
                    </a:lnTo>
                    <a:lnTo>
                      <a:pt x="12" y="16"/>
                    </a:lnTo>
                    <a:lnTo>
                      <a:pt x="15" y="18"/>
                    </a:lnTo>
                    <a:lnTo>
                      <a:pt x="19" y="18"/>
                    </a:lnTo>
                    <a:lnTo>
                      <a:pt x="23" y="21"/>
                    </a:lnTo>
                    <a:lnTo>
                      <a:pt x="23" y="18"/>
                    </a:lnTo>
                    <a:lnTo>
                      <a:pt x="17" y="8"/>
                    </a:lnTo>
                    <a:lnTo>
                      <a:pt x="14" y="8"/>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9" name="Freeform 887">
                <a:extLst>
                  <a:ext uri="{FF2B5EF4-FFF2-40B4-BE49-F238E27FC236}">
                    <a16:creationId xmlns:a16="http://schemas.microsoft.com/office/drawing/2014/main" id="{34DD7830-F06E-4FA9-ABFA-DDB0434DDBF7}"/>
                  </a:ext>
                </a:extLst>
              </p:cNvPr>
              <p:cNvSpPr>
                <a:spLocks/>
              </p:cNvSpPr>
              <p:nvPr/>
            </p:nvSpPr>
            <p:spPr bwMode="auto">
              <a:xfrm>
                <a:off x="5284" y="1790"/>
                <a:ext cx="75" cy="64"/>
              </a:xfrm>
              <a:custGeom>
                <a:avLst/>
                <a:gdLst>
                  <a:gd name="T0" fmla="*/ 59 w 75"/>
                  <a:gd name="T1" fmla="*/ 55 h 64"/>
                  <a:gd name="T2" fmla="*/ 59 w 75"/>
                  <a:gd name="T3" fmla="*/ 48 h 64"/>
                  <a:gd name="T4" fmla="*/ 62 w 75"/>
                  <a:gd name="T5" fmla="*/ 48 h 64"/>
                  <a:gd name="T6" fmla="*/ 62 w 75"/>
                  <a:gd name="T7" fmla="*/ 53 h 64"/>
                  <a:gd name="T8" fmla="*/ 62 w 75"/>
                  <a:gd name="T9" fmla="*/ 47 h 64"/>
                  <a:gd name="T10" fmla="*/ 64 w 75"/>
                  <a:gd name="T11" fmla="*/ 44 h 64"/>
                  <a:gd name="T12" fmla="*/ 64 w 75"/>
                  <a:gd name="T13" fmla="*/ 40 h 64"/>
                  <a:gd name="T14" fmla="*/ 64 w 75"/>
                  <a:gd name="T15" fmla="*/ 36 h 64"/>
                  <a:gd name="T16" fmla="*/ 69 w 75"/>
                  <a:gd name="T17" fmla="*/ 28 h 64"/>
                  <a:gd name="T18" fmla="*/ 73 w 75"/>
                  <a:gd name="T19" fmla="*/ 26 h 64"/>
                  <a:gd name="T20" fmla="*/ 73 w 75"/>
                  <a:gd name="T21" fmla="*/ 24 h 64"/>
                  <a:gd name="T22" fmla="*/ 67 w 75"/>
                  <a:gd name="T23" fmla="*/ 23 h 64"/>
                  <a:gd name="T24" fmla="*/ 62 w 75"/>
                  <a:gd name="T25" fmla="*/ 18 h 64"/>
                  <a:gd name="T26" fmla="*/ 56 w 75"/>
                  <a:gd name="T27" fmla="*/ 10 h 64"/>
                  <a:gd name="T28" fmla="*/ 51 w 75"/>
                  <a:gd name="T29" fmla="*/ 2 h 64"/>
                  <a:gd name="T30" fmla="*/ 43 w 75"/>
                  <a:gd name="T31" fmla="*/ 5 h 64"/>
                  <a:gd name="T32" fmla="*/ 38 w 75"/>
                  <a:gd name="T33" fmla="*/ 10 h 64"/>
                  <a:gd name="T34" fmla="*/ 30 w 75"/>
                  <a:gd name="T35" fmla="*/ 7 h 64"/>
                  <a:gd name="T36" fmla="*/ 19 w 75"/>
                  <a:gd name="T37" fmla="*/ 0 h 64"/>
                  <a:gd name="T38" fmla="*/ 22 w 75"/>
                  <a:gd name="T39" fmla="*/ 8 h 64"/>
                  <a:gd name="T40" fmla="*/ 22 w 75"/>
                  <a:gd name="T41" fmla="*/ 16 h 64"/>
                  <a:gd name="T42" fmla="*/ 13 w 75"/>
                  <a:gd name="T43" fmla="*/ 13 h 64"/>
                  <a:gd name="T44" fmla="*/ 0 w 75"/>
                  <a:gd name="T45" fmla="*/ 10 h 64"/>
                  <a:gd name="T46" fmla="*/ 2 w 75"/>
                  <a:gd name="T47" fmla="*/ 15 h 64"/>
                  <a:gd name="T48" fmla="*/ 10 w 75"/>
                  <a:gd name="T49" fmla="*/ 20 h 64"/>
                  <a:gd name="T50" fmla="*/ 10 w 75"/>
                  <a:gd name="T51" fmla="*/ 24 h 64"/>
                  <a:gd name="T52" fmla="*/ 14 w 75"/>
                  <a:gd name="T53" fmla="*/ 32 h 64"/>
                  <a:gd name="T54" fmla="*/ 14 w 75"/>
                  <a:gd name="T55" fmla="*/ 39 h 64"/>
                  <a:gd name="T56" fmla="*/ 26 w 75"/>
                  <a:gd name="T57" fmla="*/ 42 h 64"/>
                  <a:gd name="T58" fmla="*/ 26 w 75"/>
                  <a:gd name="T59" fmla="*/ 47 h 64"/>
                  <a:gd name="T60" fmla="*/ 26 w 75"/>
                  <a:gd name="T61" fmla="*/ 52 h 64"/>
                  <a:gd name="T62" fmla="*/ 26 w 75"/>
                  <a:gd name="T63" fmla="*/ 55 h 64"/>
                  <a:gd name="T64" fmla="*/ 30 w 75"/>
                  <a:gd name="T65" fmla="*/ 55 h 64"/>
                  <a:gd name="T66" fmla="*/ 32 w 75"/>
                  <a:gd name="T67" fmla="*/ 52 h 64"/>
                  <a:gd name="T68" fmla="*/ 35 w 75"/>
                  <a:gd name="T69" fmla="*/ 47 h 64"/>
                  <a:gd name="T70" fmla="*/ 40 w 75"/>
                  <a:gd name="T71" fmla="*/ 45 h 64"/>
                  <a:gd name="T72" fmla="*/ 43 w 75"/>
                  <a:gd name="T73" fmla="*/ 42 h 64"/>
                  <a:gd name="T74" fmla="*/ 46 w 75"/>
                  <a:gd name="T75" fmla="*/ 44 h 64"/>
                  <a:gd name="T76" fmla="*/ 48 w 75"/>
                  <a:gd name="T77" fmla="*/ 45 h 64"/>
                  <a:gd name="T78" fmla="*/ 48 w 75"/>
                  <a:gd name="T79" fmla="*/ 48 h 64"/>
                  <a:gd name="T80" fmla="*/ 53 w 75"/>
                  <a:gd name="T81" fmla="*/ 52 h 64"/>
                  <a:gd name="T82" fmla="*/ 53 w 75"/>
                  <a:gd name="T83" fmla="*/ 59 h 64"/>
                  <a:gd name="T84" fmla="*/ 56 w 75"/>
                  <a:gd name="T85" fmla="*/ 63 h 64"/>
                  <a:gd name="T86" fmla="*/ 59 w 75"/>
                  <a:gd name="T87" fmla="*/ 63 h 64"/>
                  <a:gd name="T88" fmla="*/ 59 w 75"/>
                  <a:gd name="T89" fmla="*/ 5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5" h="64">
                    <a:moveTo>
                      <a:pt x="59" y="56"/>
                    </a:moveTo>
                    <a:lnTo>
                      <a:pt x="59" y="55"/>
                    </a:lnTo>
                    <a:lnTo>
                      <a:pt x="57" y="50"/>
                    </a:lnTo>
                    <a:lnTo>
                      <a:pt x="59" y="48"/>
                    </a:lnTo>
                    <a:lnTo>
                      <a:pt x="59" y="47"/>
                    </a:lnTo>
                    <a:lnTo>
                      <a:pt x="62" y="48"/>
                    </a:lnTo>
                    <a:lnTo>
                      <a:pt x="61" y="52"/>
                    </a:lnTo>
                    <a:lnTo>
                      <a:pt x="62" y="53"/>
                    </a:lnTo>
                    <a:lnTo>
                      <a:pt x="62" y="52"/>
                    </a:lnTo>
                    <a:lnTo>
                      <a:pt x="62" y="47"/>
                    </a:lnTo>
                    <a:lnTo>
                      <a:pt x="64" y="45"/>
                    </a:lnTo>
                    <a:lnTo>
                      <a:pt x="64" y="44"/>
                    </a:lnTo>
                    <a:lnTo>
                      <a:pt x="62" y="42"/>
                    </a:lnTo>
                    <a:lnTo>
                      <a:pt x="64" y="40"/>
                    </a:lnTo>
                    <a:lnTo>
                      <a:pt x="64" y="39"/>
                    </a:lnTo>
                    <a:lnTo>
                      <a:pt x="64" y="36"/>
                    </a:lnTo>
                    <a:lnTo>
                      <a:pt x="64" y="31"/>
                    </a:lnTo>
                    <a:lnTo>
                      <a:pt x="69" y="28"/>
                    </a:lnTo>
                    <a:lnTo>
                      <a:pt x="72" y="28"/>
                    </a:lnTo>
                    <a:lnTo>
                      <a:pt x="73" y="26"/>
                    </a:lnTo>
                    <a:lnTo>
                      <a:pt x="75" y="26"/>
                    </a:lnTo>
                    <a:lnTo>
                      <a:pt x="73" y="24"/>
                    </a:lnTo>
                    <a:lnTo>
                      <a:pt x="70" y="23"/>
                    </a:lnTo>
                    <a:lnTo>
                      <a:pt x="67" y="23"/>
                    </a:lnTo>
                    <a:lnTo>
                      <a:pt x="64" y="20"/>
                    </a:lnTo>
                    <a:lnTo>
                      <a:pt x="62" y="18"/>
                    </a:lnTo>
                    <a:lnTo>
                      <a:pt x="57" y="15"/>
                    </a:lnTo>
                    <a:lnTo>
                      <a:pt x="56" y="10"/>
                    </a:lnTo>
                    <a:lnTo>
                      <a:pt x="56" y="8"/>
                    </a:lnTo>
                    <a:lnTo>
                      <a:pt x="51" y="2"/>
                    </a:lnTo>
                    <a:lnTo>
                      <a:pt x="48" y="0"/>
                    </a:lnTo>
                    <a:lnTo>
                      <a:pt x="43" y="5"/>
                    </a:lnTo>
                    <a:lnTo>
                      <a:pt x="40" y="8"/>
                    </a:lnTo>
                    <a:lnTo>
                      <a:pt x="38" y="10"/>
                    </a:lnTo>
                    <a:lnTo>
                      <a:pt x="32" y="10"/>
                    </a:lnTo>
                    <a:lnTo>
                      <a:pt x="30" y="7"/>
                    </a:lnTo>
                    <a:lnTo>
                      <a:pt x="24" y="0"/>
                    </a:lnTo>
                    <a:lnTo>
                      <a:pt x="19" y="0"/>
                    </a:lnTo>
                    <a:lnTo>
                      <a:pt x="18" y="5"/>
                    </a:lnTo>
                    <a:lnTo>
                      <a:pt x="22" y="8"/>
                    </a:lnTo>
                    <a:lnTo>
                      <a:pt x="24" y="12"/>
                    </a:lnTo>
                    <a:lnTo>
                      <a:pt x="22" y="16"/>
                    </a:lnTo>
                    <a:lnTo>
                      <a:pt x="18" y="13"/>
                    </a:lnTo>
                    <a:lnTo>
                      <a:pt x="13" y="13"/>
                    </a:lnTo>
                    <a:lnTo>
                      <a:pt x="5" y="8"/>
                    </a:lnTo>
                    <a:lnTo>
                      <a:pt x="0" y="10"/>
                    </a:lnTo>
                    <a:lnTo>
                      <a:pt x="0" y="13"/>
                    </a:lnTo>
                    <a:lnTo>
                      <a:pt x="2" y="15"/>
                    </a:lnTo>
                    <a:lnTo>
                      <a:pt x="6" y="16"/>
                    </a:lnTo>
                    <a:lnTo>
                      <a:pt x="10" y="20"/>
                    </a:lnTo>
                    <a:lnTo>
                      <a:pt x="10" y="23"/>
                    </a:lnTo>
                    <a:lnTo>
                      <a:pt x="10" y="24"/>
                    </a:lnTo>
                    <a:lnTo>
                      <a:pt x="14" y="29"/>
                    </a:lnTo>
                    <a:lnTo>
                      <a:pt x="14" y="32"/>
                    </a:lnTo>
                    <a:lnTo>
                      <a:pt x="13" y="34"/>
                    </a:lnTo>
                    <a:lnTo>
                      <a:pt x="14" y="39"/>
                    </a:lnTo>
                    <a:lnTo>
                      <a:pt x="21" y="42"/>
                    </a:lnTo>
                    <a:lnTo>
                      <a:pt x="26" y="42"/>
                    </a:lnTo>
                    <a:lnTo>
                      <a:pt x="29" y="45"/>
                    </a:lnTo>
                    <a:lnTo>
                      <a:pt x="26" y="47"/>
                    </a:lnTo>
                    <a:lnTo>
                      <a:pt x="27" y="50"/>
                    </a:lnTo>
                    <a:lnTo>
                      <a:pt x="26" y="52"/>
                    </a:lnTo>
                    <a:lnTo>
                      <a:pt x="26" y="55"/>
                    </a:lnTo>
                    <a:lnTo>
                      <a:pt x="26" y="55"/>
                    </a:lnTo>
                    <a:lnTo>
                      <a:pt x="27" y="55"/>
                    </a:lnTo>
                    <a:lnTo>
                      <a:pt x="30" y="55"/>
                    </a:lnTo>
                    <a:lnTo>
                      <a:pt x="30" y="52"/>
                    </a:lnTo>
                    <a:lnTo>
                      <a:pt x="32" y="52"/>
                    </a:lnTo>
                    <a:lnTo>
                      <a:pt x="34" y="52"/>
                    </a:lnTo>
                    <a:lnTo>
                      <a:pt x="35" y="47"/>
                    </a:lnTo>
                    <a:lnTo>
                      <a:pt x="37" y="47"/>
                    </a:lnTo>
                    <a:lnTo>
                      <a:pt x="40" y="45"/>
                    </a:lnTo>
                    <a:lnTo>
                      <a:pt x="42" y="44"/>
                    </a:lnTo>
                    <a:lnTo>
                      <a:pt x="43" y="42"/>
                    </a:lnTo>
                    <a:lnTo>
                      <a:pt x="45" y="42"/>
                    </a:lnTo>
                    <a:lnTo>
                      <a:pt x="46" y="44"/>
                    </a:lnTo>
                    <a:lnTo>
                      <a:pt x="46" y="44"/>
                    </a:lnTo>
                    <a:lnTo>
                      <a:pt x="48" y="45"/>
                    </a:lnTo>
                    <a:lnTo>
                      <a:pt x="50" y="47"/>
                    </a:lnTo>
                    <a:lnTo>
                      <a:pt x="48" y="48"/>
                    </a:lnTo>
                    <a:lnTo>
                      <a:pt x="50" y="50"/>
                    </a:lnTo>
                    <a:lnTo>
                      <a:pt x="53" y="52"/>
                    </a:lnTo>
                    <a:lnTo>
                      <a:pt x="48" y="55"/>
                    </a:lnTo>
                    <a:lnTo>
                      <a:pt x="53" y="59"/>
                    </a:lnTo>
                    <a:lnTo>
                      <a:pt x="54" y="61"/>
                    </a:lnTo>
                    <a:lnTo>
                      <a:pt x="56" y="63"/>
                    </a:lnTo>
                    <a:lnTo>
                      <a:pt x="57" y="64"/>
                    </a:lnTo>
                    <a:lnTo>
                      <a:pt x="59" y="63"/>
                    </a:lnTo>
                    <a:lnTo>
                      <a:pt x="59" y="58"/>
                    </a:lnTo>
                    <a:lnTo>
                      <a:pt x="59" y="56"/>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0" name="Freeform 888">
                <a:extLst>
                  <a:ext uri="{FF2B5EF4-FFF2-40B4-BE49-F238E27FC236}">
                    <a16:creationId xmlns:a16="http://schemas.microsoft.com/office/drawing/2014/main" id="{EEC8AA29-71D8-4CB2-B3FA-893BE3937F4A}"/>
                  </a:ext>
                </a:extLst>
              </p:cNvPr>
              <p:cNvSpPr>
                <a:spLocks/>
              </p:cNvSpPr>
              <p:nvPr/>
            </p:nvSpPr>
            <p:spPr bwMode="auto">
              <a:xfrm>
                <a:off x="5276" y="1830"/>
                <a:ext cx="289" cy="232"/>
              </a:xfrm>
              <a:custGeom>
                <a:avLst/>
                <a:gdLst>
                  <a:gd name="T0" fmla="*/ 269 w 289"/>
                  <a:gd name="T1" fmla="*/ 211 h 232"/>
                  <a:gd name="T2" fmla="*/ 289 w 289"/>
                  <a:gd name="T3" fmla="*/ 204 h 232"/>
                  <a:gd name="T4" fmla="*/ 279 w 289"/>
                  <a:gd name="T5" fmla="*/ 192 h 232"/>
                  <a:gd name="T6" fmla="*/ 271 w 289"/>
                  <a:gd name="T7" fmla="*/ 181 h 232"/>
                  <a:gd name="T8" fmla="*/ 257 w 289"/>
                  <a:gd name="T9" fmla="*/ 169 h 232"/>
                  <a:gd name="T10" fmla="*/ 260 w 289"/>
                  <a:gd name="T11" fmla="*/ 134 h 232"/>
                  <a:gd name="T12" fmla="*/ 246 w 289"/>
                  <a:gd name="T13" fmla="*/ 120 h 232"/>
                  <a:gd name="T14" fmla="*/ 242 w 289"/>
                  <a:gd name="T15" fmla="*/ 96 h 232"/>
                  <a:gd name="T16" fmla="*/ 239 w 289"/>
                  <a:gd name="T17" fmla="*/ 83 h 232"/>
                  <a:gd name="T18" fmla="*/ 242 w 289"/>
                  <a:gd name="T19" fmla="*/ 74 h 232"/>
                  <a:gd name="T20" fmla="*/ 242 w 289"/>
                  <a:gd name="T21" fmla="*/ 63 h 232"/>
                  <a:gd name="T22" fmla="*/ 241 w 289"/>
                  <a:gd name="T23" fmla="*/ 53 h 232"/>
                  <a:gd name="T24" fmla="*/ 217 w 289"/>
                  <a:gd name="T25" fmla="*/ 37 h 232"/>
                  <a:gd name="T26" fmla="*/ 204 w 289"/>
                  <a:gd name="T27" fmla="*/ 31 h 232"/>
                  <a:gd name="T28" fmla="*/ 182 w 289"/>
                  <a:gd name="T29" fmla="*/ 21 h 232"/>
                  <a:gd name="T30" fmla="*/ 167 w 289"/>
                  <a:gd name="T31" fmla="*/ 24 h 232"/>
                  <a:gd name="T32" fmla="*/ 150 w 289"/>
                  <a:gd name="T33" fmla="*/ 35 h 232"/>
                  <a:gd name="T34" fmla="*/ 142 w 289"/>
                  <a:gd name="T35" fmla="*/ 48 h 232"/>
                  <a:gd name="T36" fmla="*/ 110 w 289"/>
                  <a:gd name="T37" fmla="*/ 51 h 232"/>
                  <a:gd name="T38" fmla="*/ 89 w 289"/>
                  <a:gd name="T39" fmla="*/ 40 h 232"/>
                  <a:gd name="T40" fmla="*/ 75 w 289"/>
                  <a:gd name="T41" fmla="*/ 37 h 232"/>
                  <a:gd name="T42" fmla="*/ 69 w 289"/>
                  <a:gd name="T43" fmla="*/ 26 h 232"/>
                  <a:gd name="T44" fmla="*/ 62 w 289"/>
                  <a:gd name="T45" fmla="*/ 21 h 232"/>
                  <a:gd name="T46" fmla="*/ 56 w 289"/>
                  <a:gd name="T47" fmla="*/ 8 h 232"/>
                  <a:gd name="T48" fmla="*/ 53 w 289"/>
                  <a:gd name="T49" fmla="*/ 2 h 232"/>
                  <a:gd name="T50" fmla="*/ 43 w 289"/>
                  <a:gd name="T51" fmla="*/ 7 h 232"/>
                  <a:gd name="T52" fmla="*/ 35 w 289"/>
                  <a:gd name="T53" fmla="*/ 15 h 232"/>
                  <a:gd name="T54" fmla="*/ 26 w 289"/>
                  <a:gd name="T55" fmla="*/ 15 h 232"/>
                  <a:gd name="T56" fmla="*/ 13 w 289"/>
                  <a:gd name="T57" fmla="*/ 5 h 232"/>
                  <a:gd name="T58" fmla="*/ 7 w 289"/>
                  <a:gd name="T59" fmla="*/ 0 h 232"/>
                  <a:gd name="T60" fmla="*/ 2 w 289"/>
                  <a:gd name="T61" fmla="*/ 10 h 232"/>
                  <a:gd name="T62" fmla="*/ 7 w 289"/>
                  <a:gd name="T63" fmla="*/ 24 h 232"/>
                  <a:gd name="T64" fmla="*/ 11 w 289"/>
                  <a:gd name="T65" fmla="*/ 40 h 232"/>
                  <a:gd name="T66" fmla="*/ 16 w 289"/>
                  <a:gd name="T67" fmla="*/ 50 h 232"/>
                  <a:gd name="T68" fmla="*/ 22 w 289"/>
                  <a:gd name="T69" fmla="*/ 61 h 232"/>
                  <a:gd name="T70" fmla="*/ 37 w 289"/>
                  <a:gd name="T71" fmla="*/ 66 h 232"/>
                  <a:gd name="T72" fmla="*/ 35 w 289"/>
                  <a:gd name="T73" fmla="*/ 69 h 232"/>
                  <a:gd name="T74" fmla="*/ 34 w 289"/>
                  <a:gd name="T75" fmla="*/ 80 h 232"/>
                  <a:gd name="T76" fmla="*/ 30 w 289"/>
                  <a:gd name="T77" fmla="*/ 93 h 232"/>
                  <a:gd name="T78" fmla="*/ 37 w 289"/>
                  <a:gd name="T79" fmla="*/ 99 h 232"/>
                  <a:gd name="T80" fmla="*/ 38 w 289"/>
                  <a:gd name="T81" fmla="*/ 110 h 232"/>
                  <a:gd name="T82" fmla="*/ 58 w 289"/>
                  <a:gd name="T83" fmla="*/ 117 h 232"/>
                  <a:gd name="T84" fmla="*/ 65 w 289"/>
                  <a:gd name="T85" fmla="*/ 134 h 232"/>
                  <a:gd name="T86" fmla="*/ 73 w 289"/>
                  <a:gd name="T87" fmla="*/ 152 h 232"/>
                  <a:gd name="T88" fmla="*/ 81 w 289"/>
                  <a:gd name="T89" fmla="*/ 157 h 232"/>
                  <a:gd name="T90" fmla="*/ 85 w 289"/>
                  <a:gd name="T91" fmla="*/ 152 h 232"/>
                  <a:gd name="T92" fmla="*/ 89 w 289"/>
                  <a:gd name="T93" fmla="*/ 155 h 232"/>
                  <a:gd name="T94" fmla="*/ 99 w 289"/>
                  <a:gd name="T95" fmla="*/ 155 h 232"/>
                  <a:gd name="T96" fmla="*/ 108 w 289"/>
                  <a:gd name="T97" fmla="*/ 173 h 232"/>
                  <a:gd name="T98" fmla="*/ 110 w 289"/>
                  <a:gd name="T99" fmla="*/ 176 h 232"/>
                  <a:gd name="T100" fmla="*/ 121 w 289"/>
                  <a:gd name="T101" fmla="*/ 190 h 232"/>
                  <a:gd name="T102" fmla="*/ 137 w 289"/>
                  <a:gd name="T103" fmla="*/ 193 h 232"/>
                  <a:gd name="T104" fmla="*/ 145 w 289"/>
                  <a:gd name="T105" fmla="*/ 201 h 232"/>
                  <a:gd name="T106" fmla="*/ 159 w 289"/>
                  <a:gd name="T107" fmla="*/ 206 h 232"/>
                  <a:gd name="T108" fmla="*/ 180 w 289"/>
                  <a:gd name="T109" fmla="*/ 203 h 232"/>
                  <a:gd name="T110" fmla="*/ 195 w 289"/>
                  <a:gd name="T111" fmla="*/ 200 h 232"/>
                  <a:gd name="T112" fmla="*/ 201 w 289"/>
                  <a:gd name="T113" fmla="*/ 211 h 232"/>
                  <a:gd name="T114" fmla="*/ 214 w 289"/>
                  <a:gd name="T115" fmla="*/ 224 h 232"/>
                  <a:gd name="T116" fmla="*/ 228 w 289"/>
                  <a:gd name="T117" fmla="*/ 225 h 232"/>
                  <a:gd name="T118" fmla="*/ 249 w 289"/>
                  <a:gd name="T119" fmla="*/ 228 h 232"/>
                  <a:gd name="T120" fmla="*/ 257 w 289"/>
                  <a:gd name="T121" fmla="*/ 228 h 232"/>
                  <a:gd name="T122" fmla="*/ 268 w 289"/>
                  <a:gd name="T123" fmla="*/ 23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9" h="232">
                    <a:moveTo>
                      <a:pt x="268" y="222"/>
                    </a:moveTo>
                    <a:lnTo>
                      <a:pt x="266" y="219"/>
                    </a:lnTo>
                    <a:lnTo>
                      <a:pt x="269" y="216"/>
                    </a:lnTo>
                    <a:lnTo>
                      <a:pt x="268" y="214"/>
                    </a:lnTo>
                    <a:lnTo>
                      <a:pt x="269" y="211"/>
                    </a:lnTo>
                    <a:lnTo>
                      <a:pt x="274" y="209"/>
                    </a:lnTo>
                    <a:lnTo>
                      <a:pt x="276" y="208"/>
                    </a:lnTo>
                    <a:lnTo>
                      <a:pt x="282" y="206"/>
                    </a:lnTo>
                    <a:lnTo>
                      <a:pt x="285" y="208"/>
                    </a:lnTo>
                    <a:lnTo>
                      <a:pt x="289" y="204"/>
                    </a:lnTo>
                    <a:lnTo>
                      <a:pt x="287" y="200"/>
                    </a:lnTo>
                    <a:lnTo>
                      <a:pt x="284" y="197"/>
                    </a:lnTo>
                    <a:lnTo>
                      <a:pt x="281" y="198"/>
                    </a:lnTo>
                    <a:lnTo>
                      <a:pt x="279" y="195"/>
                    </a:lnTo>
                    <a:lnTo>
                      <a:pt x="279" y="192"/>
                    </a:lnTo>
                    <a:lnTo>
                      <a:pt x="279" y="187"/>
                    </a:lnTo>
                    <a:lnTo>
                      <a:pt x="279" y="182"/>
                    </a:lnTo>
                    <a:lnTo>
                      <a:pt x="274" y="182"/>
                    </a:lnTo>
                    <a:lnTo>
                      <a:pt x="274" y="181"/>
                    </a:lnTo>
                    <a:lnTo>
                      <a:pt x="271" y="181"/>
                    </a:lnTo>
                    <a:lnTo>
                      <a:pt x="266" y="179"/>
                    </a:lnTo>
                    <a:lnTo>
                      <a:pt x="266" y="177"/>
                    </a:lnTo>
                    <a:lnTo>
                      <a:pt x="261" y="176"/>
                    </a:lnTo>
                    <a:lnTo>
                      <a:pt x="258" y="173"/>
                    </a:lnTo>
                    <a:lnTo>
                      <a:pt x="257" y="169"/>
                    </a:lnTo>
                    <a:lnTo>
                      <a:pt x="250" y="160"/>
                    </a:lnTo>
                    <a:lnTo>
                      <a:pt x="260" y="145"/>
                    </a:lnTo>
                    <a:lnTo>
                      <a:pt x="261" y="144"/>
                    </a:lnTo>
                    <a:lnTo>
                      <a:pt x="260" y="137"/>
                    </a:lnTo>
                    <a:lnTo>
                      <a:pt x="260" y="134"/>
                    </a:lnTo>
                    <a:lnTo>
                      <a:pt x="258" y="130"/>
                    </a:lnTo>
                    <a:lnTo>
                      <a:pt x="246" y="130"/>
                    </a:lnTo>
                    <a:lnTo>
                      <a:pt x="246" y="123"/>
                    </a:lnTo>
                    <a:lnTo>
                      <a:pt x="244" y="122"/>
                    </a:lnTo>
                    <a:lnTo>
                      <a:pt x="246" y="120"/>
                    </a:lnTo>
                    <a:lnTo>
                      <a:pt x="242" y="112"/>
                    </a:lnTo>
                    <a:lnTo>
                      <a:pt x="239" y="106"/>
                    </a:lnTo>
                    <a:lnTo>
                      <a:pt x="239" y="102"/>
                    </a:lnTo>
                    <a:lnTo>
                      <a:pt x="244" y="96"/>
                    </a:lnTo>
                    <a:lnTo>
                      <a:pt x="242" y="96"/>
                    </a:lnTo>
                    <a:lnTo>
                      <a:pt x="238" y="94"/>
                    </a:lnTo>
                    <a:lnTo>
                      <a:pt x="238" y="93"/>
                    </a:lnTo>
                    <a:lnTo>
                      <a:pt x="238" y="88"/>
                    </a:lnTo>
                    <a:lnTo>
                      <a:pt x="236" y="86"/>
                    </a:lnTo>
                    <a:lnTo>
                      <a:pt x="239" y="83"/>
                    </a:lnTo>
                    <a:lnTo>
                      <a:pt x="238" y="82"/>
                    </a:lnTo>
                    <a:lnTo>
                      <a:pt x="236" y="80"/>
                    </a:lnTo>
                    <a:lnTo>
                      <a:pt x="239" y="78"/>
                    </a:lnTo>
                    <a:lnTo>
                      <a:pt x="242" y="75"/>
                    </a:lnTo>
                    <a:lnTo>
                      <a:pt x="242" y="74"/>
                    </a:lnTo>
                    <a:lnTo>
                      <a:pt x="242" y="74"/>
                    </a:lnTo>
                    <a:lnTo>
                      <a:pt x="241" y="71"/>
                    </a:lnTo>
                    <a:lnTo>
                      <a:pt x="242" y="69"/>
                    </a:lnTo>
                    <a:lnTo>
                      <a:pt x="242" y="67"/>
                    </a:lnTo>
                    <a:lnTo>
                      <a:pt x="242" y="63"/>
                    </a:lnTo>
                    <a:lnTo>
                      <a:pt x="242" y="63"/>
                    </a:lnTo>
                    <a:lnTo>
                      <a:pt x="241" y="61"/>
                    </a:lnTo>
                    <a:lnTo>
                      <a:pt x="241" y="58"/>
                    </a:lnTo>
                    <a:lnTo>
                      <a:pt x="239" y="55"/>
                    </a:lnTo>
                    <a:lnTo>
                      <a:pt x="241" y="53"/>
                    </a:lnTo>
                    <a:lnTo>
                      <a:pt x="238" y="48"/>
                    </a:lnTo>
                    <a:lnTo>
                      <a:pt x="234" y="48"/>
                    </a:lnTo>
                    <a:lnTo>
                      <a:pt x="228" y="47"/>
                    </a:lnTo>
                    <a:lnTo>
                      <a:pt x="223" y="39"/>
                    </a:lnTo>
                    <a:lnTo>
                      <a:pt x="217" y="37"/>
                    </a:lnTo>
                    <a:lnTo>
                      <a:pt x="215" y="39"/>
                    </a:lnTo>
                    <a:lnTo>
                      <a:pt x="214" y="37"/>
                    </a:lnTo>
                    <a:lnTo>
                      <a:pt x="212" y="34"/>
                    </a:lnTo>
                    <a:lnTo>
                      <a:pt x="209" y="32"/>
                    </a:lnTo>
                    <a:lnTo>
                      <a:pt x="204" y="31"/>
                    </a:lnTo>
                    <a:lnTo>
                      <a:pt x="203" y="32"/>
                    </a:lnTo>
                    <a:lnTo>
                      <a:pt x="199" y="32"/>
                    </a:lnTo>
                    <a:lnTo>
                      <a:pt x="191" y="27"/>
                    </a:lnTo>
                    <a:lnTo>
                      <a:pt x="187" y="26"/>
                    </a:lnTo>
                    <a:lnTo>
                      <a:pt x="182" y="21"/>
                    </a:lnTo>
                    <a:lnTo>
                      <a:pt x="179" y="21"/>
                    </a:lnTo>
                    <a:lnTo>
                      <a:pt x="175" y="21"/>
                    </a:lnTo>
                    <a:lnTo>
                      <a:pt x="174" y="21"/>
                    </a:lnTo>
                    <a:lnTo>
                      <a:pt x="172" y="24"/>
                    </a:lnTo>
                    <a:lnTo>
                      <a:pt x="167" y="24"/>
                    </a:lnTo>
                    <a:lnTo>
                      <a:pt x="161" y="24"/>
                    </a:lnTo>
                    <a:lnTo>
                      <a:pt x="155" y="29"/>
                    </a:lnTo>
                    <a:lnTo>
                      <a:pt x="153" y="31"/>
                    </a:lnTo>
                    <a:lnTo>
                      <a:pt x="152" y="32"/>
                    </a:lnTo>
                    <a:lnTo>
                      <a:pt x="150" y="35"/>
                    </a:lnTo>
                    <a:lnTo>
                      <a:pt x="144" y="37"/>
                    </a:lnTo>
                    <a:lnTo>
                      <a:pt x="140" y="39"/>
                    </a:lnTo>
                    <a:lnTo>
                      <a:pt x="142" y="42"/>
                    </a:lnTo>
                    <a:lnTo>
                      <a:pt x="144" y="45"/>
                    </a:lnTo>
                    <a:lnTo>
                      <a:pt x="142" y="48"/>
                    </a:lnTo>
                    <a:lnTo>
                      <a:pt x="139" y="48"/>
                    </a:lnTo>
                    <a:lnTo>
                      <a:pt x="131" y="47"/>
                    </a:lnTo>
                    <a:lnTo>
                      <a:pt x="124" y="48"/>
                    </a:lnTo>
                    <a:lnTo>
                      <a:pt x="115" y="51"/>
                    </a:lnTo>
                    <a:lnTo>
                      <a:pt x="110" y="51"/>
                    </a:lnTo>
                    <a:lnTo>
                      <a:pt x="102" y="48"/>
                    </a:lnTo>
                    <a:lnTo>
                      <a:pt x="99" y="48"/>
                    </a:lnTo>
                    <a:lnTo>
                      <a:pt x="93" y="45"/>
                    </a:lnTo>
                    <a:lnTo>
                      <a:pt x="89" y="42"/>
                    </a:lnTo>
                    <a:lnTo>
                      <a:pt x="89" y="40"/>
                    </a:lnTo>
                    <a:lnTo>
                      <a:pt x="86" y="39"/>
                    </a:lnTo>
                    <a:lnTo>
                      <a:pt x="83" y="37"/>
                    </a:lnTo>
                    <a:lnTo>
                      <a:pt x="80" y="39"/>
                    </a:lnTo>
                    <a:lnTo>
                      <a:pt x="78" y="37"/>
                    </a:lnTo>
                    <a:lnTo>
                      <a:pt x="75" y="37"/>
                    </a:lnTo>
                    <a:lnTo>
                      <a:pt x="72" y="35"/>
                    </a:lnTo>
                    <a:lnTo>
                      <a:pt x="70" y="34"/>
                    </a:lnTo>
                    <a:lnTo>
                      <a:pt x="69" y="34"/>
                    </a:lnTo>
                    <a:lnTo>
                      <a:pt x="70" y="31"/>
                    </a:lnTo>
                    <a:lnTo>
                      <a:pt x="69" y="26"/>
                    </a:lnTo>
                    <a:lnTo>
                      <a:pt x="67" y="24"/>
                    </a:lnTo>
                    <a:lnTo>
                      <a:pt x="67" y="23"/>
                    </a:lnTo>
                    <a:lnTo>
                      <a:pt x="65" y="24"/>
                    </a:lnTo>
                    <a:lnTo>
                      <a:pt x="64" y="23"/>
                    </a:lnTo>
                    <a:lnTo>
                      <a:pt x="62" y="21"/>
                    </a:lnTo>
                    <a:lnTo>
                      <a:pt x="61" y="19"/>
                    </a:lnTo>
                    <a:lnTo>
                      <a:pt x="56" y="15"/>
                    </a:lnTo>
                    <a:lnTo>
                      <a:pt x="61" y="12"/>
                    </a:lnTo>
                    <a:lnTo>
                      <a:pt x="58" y="10"/>
                    </a:lnTo>
                    <a:lnTo>
                      <a:pt x="56" y="8"/>
                    </a:lnTo>
                    <a:lnTo>
                      <a:pt x="58" y="7"/>
                    </a:lnTo>
                    <a:lnTo>
                      <a:pt x="56" y="5"/>
                    </a:lnTo>
                    <a:lnTo>
                      <a:pt x="54" y="4"/>
                    </a:lnTo>
                    <a:lnTo>
                      <a:pt x="54" y="4"/>
                    </a:lnTo>
                    <a:lnTo>
                      <a:pt x="53" y="2"/>
                    </a:lnTo>
                    <a:lnTo>
                      <a:pt x="51" y="2"/>
                    </a:lnTo>
                    <a:lnTo>
                      <a:pt x="50" y="4"/>
                    </a:lnTo>
                    <a:lnTo>
                      <a:pt x="48" y="5"/>
                    </a:lnTo>
                    <a:lnTo>
                      <a:pt x="45" y="7"/>
                    </a:lnTo>
                    <a:lnTo>
                      <a:pt x="43" y="7"/>
                    </a:lnTo>
                    <a:lnTo>
                      <a:pt x="42" y="12"/>
                    </a:lnTo>
                    <a:lnTo>
                      <a:pt x="40" y="12"/>
                    </a:lnTo>
                    <a:lnTo>
                      <a:pt x="38" y="12"/>
                    </a:lnTo>
                    <a:lnTo>
                      <a:pt x="38" y="15"/>
                    </a:lnTo>
                    <a:lnTo>
                      <a:pt x="35" y="15"/>
                    </a:lnTo>
                    <a:lnTo>
                      <a:pt x="34" y="15"/>
                    </a:lnTo>
                    <a:lnTo>
                      <a:pt x="30" y="15"/>
                    </a:lnTo>
                    <a:lnTo>
                      <a:pt x="30" y="15"/>
                    </a:lnTo>
                    <a:lnTo>
                      <a:pt x="30" y="18"/>
                    </a:lnTo>
                    <a:lnTo>
                      <a:pt x="26" y="15"/>
                    </a:lnTo>
                    <a:lnTo>
                      <a:pt x="22" y="15"/>
                    </a:lnTo>
                    <a:lnTo>
                      <a:pt x="19" y="13"/>
                    </a:lnTo>
                    <a:lnTo>
                      <a:pt x="18" y="10"/>
                    </a:lnTo>
                    <a:lnTo>
                      <a:pt x="13" y="7"/>
                    </a:lnTo>
                    <a:lnTo>
                      <a:pt x="13" y="5"/>
                    </a:lnTo>
                    <a:lnTo>
                      <a:pt x="11" y="2"/>
                    </a:lnTo>
                    <a:lnTo>
                      <a:pt x="10" y="2"/>
                    </a:lnTo>
                    <a:lnTo>
                      <a:pt x="8" y="0"/>
                    </a:lnTo>
                    <a:lnTo>
                      <a:pt x="7" y="0"/>
                    </a:lnTo>
                    <a:lnTo>
                      <a:pt x="7" y="0"/>
                    </a:lnTo>
                    <a:lnTo>
                      <a:pt x="5" y="2"/>
                    </a:lnTo>
                    <a:lnTo>
                      <a:pt x="5" y="5"/>
                    </a:lnTo>
                    <a:lnTo>
                      <a:pt x="0" y="5"/>
                    </a:lnTo>
                    <a:lnTo>
                      <a:pt x="0" y="7"/>
                    </a:lnTo>
                    <a:lnTo>
                      <a:pt x="2" y="10"/>
                    </a:lnTo>
                    <a:lnTo>
                      <a:pt x="3" y="15"/>
                    </a:lnTo>
                    <a:lnTo>
                      <a:pt x="3" y="18"/>
                    </a:lnTo>
                    <a:lnTo>
                      <a:pt x="3" y="21"/>
                    </a:lnTo>
                    <a:lnTo>
                      <a:pt x="7" y="21"/>
                    </a:lnTo>
                    <a:lnTo>
                      <a:pt x="7" y="24"/>
                    </a:lnTo>
                    <a:lnTo>
                      <a:pt x="5" y="27"/>
                    </a:lnTo>
                    <a:lnTo>
                      <a:pt x="5" y="32"/>
                    </a:lnTo>
                    <a:lnTo>
                      <a:pt x="5" y="34"/>
                    </a:lnTo>
                    <a:lnTo>
                      <a:pt x="8" y="35"/>
                    </a:lnTo>
                    <a:lnTo>
                      <a:pt x="11" y="40"/>
                    </a:lnTo>
                    <a:lnTo>
                      <a:pt x="13" y="43"/>
                    </a:lnTo>
                    <a:lnTo>
                      <a:pt x="13" y="47"/>
                    </a:lnTo>
                    <a:lnTo>
                      <a:pt x="13" y="47"/>
                    </a:lnTo>
                    <a:lnTo>
                      <a:pt x="16" y="47"/>
                    </a:lnTo>
                    <a:lnTo>
                      <a:pt x="16" y="50"/>
                    </a:lnTo>
                    <a:lnTo>
                      <a:pt x="16" y="51"/>
                    </a:lnTo>
                    <a:lnTo>
                      <a:pt x="18" y="55"/>
                    </a:lnTo>
                    <a:lnTo>
                      <a:pt x="21" y="56"/>
                    </a:lnTo>
                    <a:lnTo>
                      <a:pt x="21" y="58"/>
                    </a:lnTo>
                    <a:lnTo>
                      <a:pt x="22" y="61"/>
                    </a:lnTo>
                    <a:lnTo>
                      <a:pt x="26" y="63"/>
                    </a:lnTo>
                    <a:lnTo>
                      <a:pt x="27" y="63"/>
                    </a:lnTo>
                    <a:lnTo>
                      <a:pt x="32" y="66"/>
                    </a:lnTo>
                    <a:lnTo>
                      <a:pt x="34" y="66"/>
                    </a:lnTo>
                    <a:lnTo>
                      <a:pt x="37" y="66"/>
                    </a:lnTo>
                    <a:lnTo>
                      <a:pt x="40" y="67"/>
                    </a:lnTo>
                    <a:lnTo>
                      <a:pt x="40" y="67"/>
                    </a:lnTo>
                    <a:lnTo>
                      <a:pt x="40" y="67"/>
                    </a:lnTo>
                    <a:lnTo>
                      <a:pt x="37" y="69"/>
                    </a:lnTo>
                    <a:lnTo>
                      <a:pt x="35" y="69"/>
                    </a:lnTo>
                    <a:lnTo>
                      <a:pt x="35" y="74"/>
                    </a:lnTo>
                    <a:lnTo>
                      <a:pt x="37" y="74"/>
                    </a:lnTo>
                    <a:lnTo>
                      <a:pt x="37" y="78"/>
                    </a:lnTo>
                    <a:lnTo>
                      <a:pt x="35" y="80"/>
                    </a:lnTo>
                    <a:lnTo>
                      <a:pt x="34" y="80"/>
                    </a:lnTo>
                    <a:lnTo>
                      <a:pt x="32" y="83"/>
                    </a:lnTo>
                    <a:lnTo>
                      <a:pt x="30" y="85"/>
                    </a:lnTo>
                    <a:lnTo>
                      <a:pt x="30" y="90"/>
                    </a:lnTo>
                    <a:lnTo>
                      <a:pt x="30" y="93"/>
                    </a:lnTo>
                    <a:lnTo>
                      <a:pt x="30" y="93"/>
                    </a:lnTo>
                    <a:lnTo>
                      <a:pt x="30" y="94"/>
                    </a:lnTo>
                    <a:lnTo>
                      <a:pt x="30" y="98"/>
                    </a:lnTo>
                    <a:lnTo>
                      <a:pt x="32" y="98"/>
                    </a:lnTo>
                    <a:lnTo>
                      <a:pt x="34" y="99"/>
                    </a:lnTo>
                    <a:lnTo>
                      <a:pt x="37" y="99"/>
                    </a:lnTo>
                    <a:lnTo>
                      <a:pt x="37" y="102"/>
                    </a:lnTo>
                    <a:lnTo>
                      <a:pt x="40" y="104"/>
                    </a:lnTo>
                    <a:lnTo>
                      <a:pt x="38" y="107"/>
                    </a:lnTo>
                    <a:lnTo>
                      <a:pt x="40" y="109"/>
                    </a:lnTo>
                    <a:lnTo>
                      <a:pt x="38" y="110"/>
                    </a:lnTo>
                    <a:lnTo>
                      <a:pt x="42" y="112"/>
                    </a:lnTo>
                    <a:lnTo>
                      <a:pt x="43" y="112"/>
                    </a:lnTo>
                    <a:lnTo>
                      <a:pt x="46" y="110"/>
                    </a:lnTo>
                    <a:lnTo>
                      <a:pt x="56" y="118"/>
                    </a:lnTo>
                    <a:lnTo>
                      <a:pt x="58" y="117"/>
                    </a:lnTo>
                    <a:lnTo>
                      <a:pt x="59" y="118"/>
                    </a:lnTo>
                    <a:lnTo>
                      <a:pt x="62" y="123"/>
                    </a:lnTo>
                    <a:lnTo>
                      <a:pt x="65" y="125"/>
                    </a:lnTo>
                    <a:lnTo>
                      <a:pt x="67" y="131"/>
                    </a:lnTo>
                    <a:lnTo>
                      <a:pt x="65" y="134"/>
                    </a:lnTo>
                    <a:lnTo>
                      <a:pt x="64" y="137"/>
                    </a:lnTo>
                    <a:lnTo>
                      <a:pt x="65" y="142"/>
                    </a:lnTo>
                    <a:lnTo>
                      <a:pt x="70" y="142"/>
                    </a:lnTo>
                    <a:lnTo>
                      <a:pt x="72" y="150"/>
                    </a:lnTo>
                    <a:lnTo>
                      <a:pt x="73" y="152"/>
                    </a:lnTo>
                    <a:lnTo>
                      <a:pt x="77" y="153"/>
                    </a:lnTo>
                    <a:lnTo>
                      <a:pt x="78" y="153"/>
                    </a:lnTo>
                    <a:lnTo>
                      <a:pt x="78" y="153"/>
                    </a:lnTo>
                    <a:lnTo>
                      <a:pt x="78" y="155"/>
                    </a:lnTo>
                    <a:lnTo>
                      <a:pt x="81" y="157"/>
                    </a:lnTo>
                    <a:lnTo>
                      <a:pt x="83" y="157"/>
                    </a:lnTo>
                    <a:lnTo>
                      <a:pt x="85" y="155"/>
                    </a:lnTo>
                    <a:lnTo>
                      <a:pt x="85" y="153"/>
                    </a:lnTo>
                    <a:lnTo>
                      <a:pt x="81" y="152"/>
                    </a:lnTo>
                    <a:lnTo>
                      <a:pt x="85" y="152"/>
                    </a:lnTo>
                    <a:lnTo>
                      <a:pt x="86" y="152"/>
                    </a:lnTo>
                    <a:lnTo>
                      <a:pt x="86" y="150"/>
                    </a:lnTo>
                    <a:lnTo>
                      <a:pt x="86" y="152"/>
                    </a:lnTo>
                    <a:lnTo>
                      <a:pt x="86" y="153"/>
                    </a:lnTo>
                    <a:lnTo>
                      <a:pt x="89" y="155"/>
                    </a:lnTo>
                    <a:lnTo>
                      <a:pt x="89" y="155"/>
                    </a:lnTo>
                    <a:lnTo>
                      <a:pt x="91" y="157"/>
                    </a:lnTo>
                    <a:lnTo>
                      <a:pt x="93" y="158"/>
                    </a:lnTo>
                    <a:lnTo>
                      <a:pt x="97" y="153"/>
                    </a:lnTo>
                    <a:lnTo>
                      <a:pt x="99" y="155"/>
                    </a:lnTo>
                    <a:lnTo>
                      <a:pt x="102" y="158"/>
                    </a:lnTo>
                    <a:lnTo>
                      <a:pt x="102" y="161"/>
                    </a:lnTo>
                    <a:lnTo>
                      <a:pt x="107" y="168"/>
                    </a:lnTo>
                    <a:lnTo>
                      <a:pt x="107" y="171"/>
                    </a:lnTo>
                    <a:lnTo>
                      <a:pt x="108" y="173"/>
                    </a:lnTo>
                    <a:lnTo>
                      <a:pt x="112" y="173"/>
                    </a:lnTo>
                    <a:lnTo>
                      <a:pt x="113" y="174"/>
                    </a:lnTo>
                    <a:lnTo>
                      <a:pt x="112" y="174"/>
                    </a:lnTo>
                    <a:lnTo>
                      <a:pt x="110" y="174"/>
                    </a:lnTo>
                    <a:lnTo>
                      <a:pt x="110" y="176"/>
                    </a:lnTo>
                    <a:lnTo>
                      <a:pt x="112" y="177"/>
                    </a:lnTo>
                    <a:lnTo>
                      <a:pt x="113" y="177"/>
                    </a:lnTo>
                    <a:lnTo>
                      <a:pt x="115" y="179"/>
                    </a:lnTo>
                    <a:lnTo>
                      <a:pt x="118" y="189"/>
                    </a:lnTo>
                    <a:lnTo>
                      <a:pt x="121" y="190"/>
                    </a:lnTo>
                    <a:lnTo>
                      <a:pt x="126" y="190"/>
                    </a:lnTo>
                    <a:lnTo>
                      <a:pt x="131" y="190"/>
                    </a:lnTo>
                    <a:lnTo>
                      <a:pt x="131" y="192"/>
                    </a:lnTo>
                    <a:lnTo>
                      <a:pt x="136" y="193"/>
                    </a:lnTo>
                    <a:lnTo>
                      <a:pt x="137" y="193"/>
                    </a:lnTo>
                    <a:lnTo>
                      <a:pt x="139" y="193"/>
                    </a:lnTo>
                    <a:lnTo>
                      <a:pt x="140" y="195"/>
                    </a:lnTo>
                    <a:lnTo>
                      <a:pt x="139" y="197"/>
                    </a:lnTo>
                    <a:lnTo>
                      <a:pt x="142" y="201"/>
                    </a:lnTo>
                    <a:lnTo>
                      <a:pt x="145" y="201"/>
                    </a:lnTo>
                    <a:lnTo>
                      <a:pt x="148" y="203"/>
                    </a:lnTo>
                    <a:lnTo>
                      <a:pt x="150" y="203"/>
                    </a:lnTo>
                    <a:lnTo>
                      <a:pt x="155" y="208"/>
                    </a:lnTo>
                    <a:lnTo>
                      <a:pt x="156" y="208"/>
                    </a:lnTo>
                    <a:lnTo>
                      <a:pt x="159" y="206"/>
                    </a:lnTo>
                    <a:lnTo>
                      <a:pt x="164" y="208"/>
                    </a:lnTo>
                    <a:lnTo>
                      <a:pt x="171" y="211"/>
                    </a:lnTo>
                    <a:lnTo>
                      <a:pt x="175" y="208"/>
                    </a:lnTo>
                    <a:lnTo>
                      <a:pt x="180" y="204"/>
                    </a:lnTo>
                    <a:lnTo>
                      <a:pt x="180" y="203"/>
                    </a:lnTo>
                    <a:lnTo>
                      <a:pt x="182" y="203"/>
                    </a:lnTo>
                    <a:lnTo>
                      <a:pt x="183" y="203"/>
                    </a:lnTo>
                    <a:lnTo>
                      <a:pt x="188" y="201"/>
                    </a:lnTo>
                    <a:lnTo>
                      <a:pt x="190" y="200"/>
                    </a:lnTo>
                    <a:lnTo>
                      <a:pt x="195" y="200"/>
                    </a:lnTo>
                    <a:lnTo>
                      <a:pt x="195" y="201"/>
                    </a:lnTo>
                    <a:lnTo>
                      <a:pt x="196" y="201"/>
                    </a:lnTo>
                    <a:lnTo>
                      <a:pt x="196" y="203"/>
                    </a:lnTo>
                    <a:lnTo>
                      <a:pt x="199" y="206"/>
                    </a:lnTo>
                    <a:lnTo>
                      <a:pt x="201" y="211"/>
                    </a:lnTo>
                    <a:lnTo>
                      <a:pt x="204" y="217"/>
                    </a:lnTo>
                    <a:lnTo>
                      <a:pt x="204" y="220"/>
                    </a:lnTo>
                    <a:lnTo>
                      <a:pt x="206" y="222"/>
                    </a:lnTo>
                    <a:lnTo>
                      <a:pt x="206" y="224"/>
                    </a:lnTo>
                    <a:lnTo>
                      <a:pt x="214" y="224"/>
                    </a:lnTo>
                    <a:lnTo>
                      <a:pt x="217" y="222"/>
                    </a:lnTo>
                    <a:lnTo>
                      <a:pt x="218" y="225"/>
                    </a:lnTo>
                    <a:lnTo>
                      <a:pt x="223" y="222"/>
                    </a:lnTo>
                    <a:lnTo>
                      <a:pt x="223" y="222"/>
                    </a:lnTo>
                    <a:lnTo>
                      <a:pt x="228" y="225"/>
                    </a:lnTo>
                    <a:lnTo>
                      <a:pt x="234" y="225"/>
                    </a:lnTo>
                    <a:lnTo>
                      <a:pt x="239" y="227"/>
                    </a:lnTo>
                    <a:lnTo>
                      <a:pt x="246" y="227"/>
                    </a:lnTo>
                    <a:lnTo>
                      <a:pt x="249" y="228"/>
                    </a:lnTo>
                    <a:lnTo>
                      <a:pt x="249" y="228"/>
                    </a:lnTo>
                    <a:lnTo>
                      <a:pt x="252" y="230"/>
                    </a:lnTo>
                    <a:lnTo>
                      <a:pt x="252" y="230"/>
                    </a:lnTo>
                    <a:lnTo>
                      <a:pt x="253" y="227"/>
                    </a:lnTo>
                    <a:lnTo>
                      <a:pt x="255" y="227"/>
                    </a:lnTo>
                    <a:lnTo>
                      <a:pt x="257" y="228"/>
                    </a:lnTo>
                    <a:lnTo>
                      <a:pt x="260" y="230"/>
                    </a:lnTo>
                    <a:lnTo>
                      <a:pt x="265" y="232"/>
                    </a:lnTo>
                    <a:lnTo>
                      <a:pt x="266" y="230"/>
                    </a:lnTo>
                    <a:lnTo>
                      <a:pt x="266" y="230"/>
                    </a:lnTo>
                    <a:lnTo>
                      <a:pt x="268" y="230"/>
                    </a:lnTo>
                    <a:lnTo>
                      <a:pt x="268" y="227"/>
                    </a:lnTo>
                    <a:lnTo>
                      <a:pt x="268" y="222"/>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1" name="Freeform 889">
                <a:extLst>
                  <a:ext uri="{FF2B5EF4-FFF2-40B4-BE49-F238E27FC236}">
                    <a16:creationId xmlns:a16="http://schemas.microsoft.com/office/drawing/2014/main" id="{F93A1148-8AB4-4D6A-AE55-E6897D5A06AF}"/>
                  </a:ext>
                </a:extLst>
              </p:cNvPr>
              <p:cNvSpPr>
                <a:spLocks/>
              </p:cNvSpPr>
              <p:nvPr/>
            </p:nvSpPr>
            <p:spPr bwMode="auto">
              <a:xfrm>
                <a:off x="5262" y="1802"/>
                <a:ext cx="51" cy="43"/>
              </a:xfrm>
              <a:custGeom>
                <a:avLst/>
                <a:gdLst>
                  <a:gd name="T0" fmla="*/ 48 w 51"/>
                  <a:gd name="T1" fmla="*/ 40 h 43"/>
                  <a:gd name="T2" fmla="*/ 49 w 51"/>
                  <a:gd name="T3" fmla="*/ 38 h 43"/>
                  <a:gd name="T4" fmla="*/ 48 w 51"/>
                  <a:gd name="T5" fmla="*/ 35 h 43"/>
                  <a:gd name="T6" fmla="*/ 51 w 51"/>
                  <a:gd name="T7" fmla="*/ 33 h 43"/>
                  <a:gd name="T8" fmla="*/ 48 w 51"/>
                  <a:gd name="T9" fmla="*/ 30 h 43"/>
                  <a:gd name="T10" fmla="*/ 43 w 51"/>
                  <a:gd name="T11" fmla="*/ 30 h 43"/>
                  <a:gd name="T12" fmla="*/ 36 w 51"/>
                  <a:gd name="T13" fmla="*/ 27 h 43"/>
                  <a:gd name="T14" fmla="*/ 35 w 51"/>
                  <a:gd name="T15" fmla="*/ 22 h 43"/>
                  <a:gd name="T16" fmla="*/ 36 w 51"/>
                  <a:gd name="T17" fmla="*/ 20 h 43"/>
                  <a:gd name="T18" fmla="*/ 36 w 51"/>
                  <a:gd name="T19" fmla="*/ 17 h 43"/>
                  <a:gd name="T20" fmla="*/ 32 w 51"/>
                  <a:gd name="T21" fmla="*/ 12 h 43"/>
                  <a:gd name="T22" fmla="*/ 32 w 51"/>
                  <a:gd name="T23" fmla="*/ 11 h 43"/>
                  <a:gd name="T24" fmla="*/ 32 w 51"/>
                  <a:gd name="T25" fmla="*/ 8 h 43"/>
                  <a:gd name="T26" fmla="*/ 28 w 51"/>
                  <a:gd name="T27" fmla="*/ 4 h 43"/>
                  <a:gd name="T28" fmla="*/ 24 w 51"/>
                  <a:gd name="T29" fmla="*/ 3 h 43"/>
                  <a:gd name="T30" fmla="*/ 21 w 51"/>
                  <a:gd name="T31" fmla="*/ 0 h 43"/>
                  <a:gd name="T32" fmla="*/ 13 w 51"/>
                  <a:gd name="T33" fmla="*/ 1 h 43"/>
                  <a:gd name="T34" fmla="*/ 11 w 51"/>
                  <a:gd name="T35" fmla="*/ 0 h 43"/>
                  <a:gd name="T36" fmla="*/ 5 w 51"/>
                  <a:gd name="T37" fmla="*/ 1 h 43"/>
                  <a:gd name="T38" fmla="*/ 0 w 51"/>
                  <a:gd name="T39" fmla="*/ 3 h 43"/>
                  <a:gd name="T40" fmla="*/ 3 w 51"/>
                  <a:gd name="T41" fmla="*/ 6 h 43"/>
                  <a:gd name="T42" fmla="*/ 3 w 51"/>
                  <a:gd name="T43" fmla="*/ 8 h 43"/>
                  <a:gd name="T44" fmla="*/ 5 w 51"/>
                  <a:gd name="T45" fmla="*/ 8 h 43"/>
                  <a:gd name="T46" fmla="*/ 6 w 51"/>
                  <a:gd name="T47" fmla="*/ 11 h 43"/>
                  <a:gd name="T48" fmla="*/ 6 w 51"/>
                  <a:gd name="T49" fmla="*/ 16 h 43"/>
                  <a:gd name="T50" fmla="*/ 6 w 51"/>
                  <a:gd name="T51" fmla="*/ 20 h 43"/>
                  <a:gd name="T52" fmla="*/ 9 w 51"/>
                  <a:gd name="T53" fmla="*/ 24 h 43"/>
                  <a:gd name="T54" fmla="*/ 14 w 51"/>
                  <a:gd name="T55" fmla="*/ 24 h 43"/>
                  <a:gd name="T56" fmla="*/ 17 w 51"/>
                  <a:gd name="T57" fmla="*/ 24 h 43"/>
                  <a:gd name="T58" fmla="*/ 19 w 51"/>
                  <a:gd name="T59" fmla="*/ 25 h 43"/>
                  <a:gd name="T60" fmla="*/ 21 w 51"/>
                  <a:gd name="T61" fmla="*/ 27 h 43"/>
                  <a:gd name="T62" fmla="*/ 24 w 51"/>
                  <a:gd name="T63" fmla="*/ 27 h 43"/>
                  <a:gd name="T64" fmla="*/ 25 w 51"/>
                  <a:gd name="T65" fmla="*/ 25 h 43"/>
                  <a:gd name="T66" fmla="*/ 28 w 51"/>
                  <a:gd name="T67" fmla="*/ 30 h 43"/>
                  <a:gd name="T68" fmla="*/ 30 w 51"/>
                  <a:gd name="T69" fmla="*/ 28 h 43"/>
                  <a:gd name="T70" fmla="*/ 33 w 51"/>
                  <a:gd name="T71" fmla="*/ 28 h 43"/>
                  <a:gd name="T72" fmla="*/ 35 w 51"/>
                  <a:gd name="T73" fmla="*/ 33 h 43"/>
                  <a:gd name="T74" fmla="*/ 38 w 51"/>
                  <a:gd name="T75" fmla="*/ 33 h 43"/>
                  <a:gd name="T76" fmla="*/ 44 w 51"/>
                  <a:gd name="T77" fmla="*/ 43 h 43"/>
                  <a:gd name="T78" fmla="*/ 48 w 51"/>
                  <a:gd name="T79" fmla="*/ 43 h 43"/>
                  <a:gd name="T80" fmla="*/ 48 w 51"/>
                  <a:gd name="T81" fmla="*/ 43 h 43"/>
                  <a:gd name="T82" fmla="*/ 48 w 51"/>
                  <a:gd name="T83" fmla="*/ 4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1" h="43">
                    <a:moveTo>
                      <a:pt x="48" y="40"/>
                    </a:moveTo>
                    <a:lnTo>
                      <a:pt x="49" y="38"/>
                    </a:lnTo>
                    <a:lnTo>
                      <a:pt x="48" y="35"/>
                    </a:lnTo>
                    <a:lnTo>
                      <a:pt x="51" y="33"/>
                    </a:lnTo>
                    <a:lnTo>
                      <a:pt x="48" y="30"/>
                    </a:lnTo>
                    <a:lnTo>
                      <a:pt x="43" y="30"/>
                    </a:lnTo>
                    <a:lnTo>
                      <a:pt x="36" y="27"/>
                    </a:lnTo>
                    <a:lnTo>
                      <a:pt x="35" y="22"/>
                    </a:lnTo>
                    <a:lnTo>
                      <a:pt x="36" y="20"/>
                    </a:lnTo>
                    <a:lnTo>
                      <a:pt x="36" y="17"/>
                    </a:lnTo>
                    <a:lnTo>
                      <a:pt x="32" y="12"/>
                    </a:lnTo>
                    <a:lnTo>
                      <a:pt x="32" y="11"/>
                    </a:lnTo>
                    <a:lnTo>
                      <a:pt x="32" y="8"/>
                    </a:lnTo>
                    <a:lnTo>
                      <a:pt x="28" y="4"/>
                    </a:lnTo>
                    <a:lnTo>
                      <a:pt x="24" y="3"/>
                    </a:lnTo>
                    <a:lnTo>
                      <a:pt x="21" y="0"/>
                    </a:lnTo>
                    <a:lnTo>
                      <a:pt x="13" y="1"/>
                    </a:lnTo>
                    <a:lnTo>
                      <a:pt x="11" y="0"/>
                    </a:lnTo>
                    <a:lnTo>
                      <a:pt x="5" y="1"/>
                    </a:lnTo>
                    <a:lnTo>
                      <a:pt x="0" y="3"/>
                    </a:lnTo>
                    <a:lnTo>
                      <a:pt x="3" y="6"/>
                    </a:lnTo>
                    <a:lnTo>
                      <a:pt x="3" y="8"/>
                    </a:lnTo>
                    <a:lnTo>
                      <a:pt x="5" y="8"/>
                    </a:lnTo>
                    <a:lnTo>
                      <a:pt x="6" y="11"/>
                    </a:lnTo>
                    <a:lnTo>
                      <a:pt x="6" y="16"/>
                    </a:lnTo>
                    <a:lnTo>
                      <a:pt x="6" y="20"/>
                    </a:lnTo>
                    <a:lnTo>
                      <a:pt x="9" y="24"/>
                    </a:lnTo>
                    <a:lnTo>
                      <a:pt x="14" y="24"/>
                    </a:lnTo>
                    <a:lnTo>
                      <a:pt x="17" y="24"/>
                    </a:lnTo>
                    <a:lnTo>
                      <a:pt x="19" y="25"/>
                    </a:lnTo>
                    <a:lnTo>
                      <a:pt x="21" y="27"/>
                    </a:lnTo>
                    <a:lnTo>
                      <a:pt x="24" y="27"/>
                    </a:lnTo>
                    <a:lnTo>
                      <a:pt x="25" y="25"/>
                    </a:lnTo>
                    <a:lnTo>
                      <a:pt x="28" y="30"/>
                    </a:lnTo>
                    <a:lnTo>
                      <a:pt x="30" y="28"/>
                    </a:lnTo>
                    <a:lnTo>
                      <a:pt x="33" y="28"/>
                    </a:lnTo>
                    <a:lnTo>
                      <a:pt x="35" y="33"/>
                    </a:lnTo>
                    <a:lnTo>
                      <a:pt x="38" y="33"/>
                    </a:lnTo>
                    <a:lnTo>
                      <a:pt x="44" y="43"/>
                    </a:lnTo>
                    <a:lnTo>
                      <a:pt x="48" y="43"/>
                    </a:lnTo>
                    <a:lnTo>
                      <a:pt x="48" y="43"/>
                    </a:lnTo>
                    <a:lnTo>
                      <a:pt x="48" y="4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2" name="Freeform 890">
                <a:extLst>
                  <a:ext uri="{FF2B5EF4-FFF2-40B4-BE49-F238E27FC236}">
                    <a16:creationId xmlns:a16="http://schemas.microsoft.com/office/drawing/2014/main" id="{4ADC7DCD-E44A-4328-89F7-96263DD5D004}"/>
                  </a:ext>
                </a:extLst>
              </p:cNvPr>
              <p:cNvSpPr>
                <a:spLocks/>
              </p:cNvSpPr>
              <p:nvPr/>
            </p:nvSpPr>
            <p:spPr bwMode="auto">
              <a:xfrm>
                <a:off x="5059" y="1888"/>
                <a:ext cx="4" cy="1"/>
              </a:xfrm>
              <a:custGeom>
                <a:avLst/>
                <a:gdLst>
                  <a:gd name="T0" fmla="*/ 2 w 4"/>
                  <a:gd name="T1" fmla="*/ 0 h 1"/>
                  <a:gd name="T2" fmla="*/ 0 w 4"/>
                  <a:gd name="T3" fmla="*/ 1 h 1"/>
                  <a:gd name="T4" fmla="*/ 2 w 4"/>
                  <a:gd name="T5" fmla="*/ 1 h 1"/>
                  <a:gd name="T6" fmla="*/ 4 w 4"/>
                  <a:gd name="T7" fmla="*/ 1 h 1"/>
                  <a:gd name="T8" fmla="*/ 2 w 4"/>
                  <a:gd name="T9" fmla="*/ 0 h 1"/>
                  <a:gd name="T10" fmla="*/ 2 w 4"/>
                  <a:gd name="T11" fmla="*/ 0 h 1"/>
                </a:gdLst>
                <a:ahLst/>
                <a:cxnLst>
                  <a:cxn ang="0">
                    <a:pos x="T0" y="T1"/>
                  </a:cxn>
                  <a:cxn ang="0">
                    <a:pos x="T2" y="T3"/>
                  </a:cxn>
                  <a:cxn ang="0">
                    <a:pos x="T4" y="T5"/>
                  </a:cxn>
                  <a:cxn ang="0">
                    <a:pos x="T6" y="T7"/>
                  </a:cxn>
                  <a:cxn ang="0">
                    <a:pos x="T8" y="T9"/>
                  </a:cxn>
                  <a:cxn ang="0">
                    <a:pos x="T10" y="T11"/>
                  </a:cxn>
                </a:cxnLst>
                <a:rect l="0" t="0" r="r" b="b"/>
                <a:pathLst>
                  <a:path w="4" h="1">
                    <a:moveTo>
                      <a:pt x="2" y="0"/>
                    </a:moveTo>
                    <a:lnTo>
                      <a:pt x="0" y="1"/>
                    </a:lnTo>
                    <a:lnTo>
                      <a:pt x="2" y="1"/>
                    </a:lnTo>
                    <a:lnTo>
                      <a:pt x="4" y="1"/>
                    </a:lnTo>
                    <a:lnTo>
                      <a:pt x="2" y="0"/>
                    </a:lnTo>
                    <a:lnTo>
                      <a:pt x="2"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3" name="Freeform 891">
                <a:extLst>
                  <a:ext uri="{FF2B5EF4-FFF2-40B4-BE49-F238E27FC236}">
                    <a16:creationId xmlns:a16="http://schemas.microsoft.com/office/drawing/2014/main" id="{7FAA5080-FB3F-45EF-B21C-A3F1EB48ACC4}"/>
                  </a:ext>
                </a:extLst>
              </p:cNvPr>
              <p:cNvSpPr>
                <a:spLocks/>
              </p:cNvSpPr>
              <p:nvPr/>
            </p:nvSpPr>
            <p:spPr bwMode="auto">
              <a:xfrm>
                <a:off x="5029" y="1824"/>
                <a:ext cx="5" cy="3"/>
              </a:xfrm>
              <a:custGeom>
                <a:avLst/>
                <a:gdLst>
                  <a:gd name="T0" fmla="*/ 2 w 5"/>
                  <a:gd name="T1" fmla="*/ 2 h 3"/>
                  <a:gd name="T2" fmla="*/ 0 w 5"/>
                  <a:gd name="T3" fmla="*/ 2 h 3"/>
                  <a:gd name="T4" fmla="*/ 0 w 5"/>
                  <a:gd name="T5" fmla="*/ 2 h 3"/>
                  <a:gd name="T6" fmla="*/ 2 w 5"/>
                  <a:gd name="T7" fmla="*/ 3 h 3"/>
                  <a:gd name="T8" fmla="*/ 5 w 5"/>
                  <a:gd name="T9" fmla="*/ 2 h 3"/>
                  <a:gd name="T10" fmla="*/ 5 w 5"/>
                  <a:gd name="T11" fmla="*/ 0 h 3"/>
                  <a:gd name="T12" fmla="*/ 3 w 5"/>
                  <a:gd name="T13" fmla="*/ 0 h 3"/>
                  <a:gd name="T14" fmla="*/ 2 w 5"/>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3">
                    <a:moveTo>
                      <a:pt x="2" y="2"/>
                    </a:moveTo>
                    <a:lnTo>
                      <a:pt x="0" y="2"/>
                    </a:lnTo>
                    <a:lnTo>
                      <a:pt x="0" y="2"/>
                    </a:lnTo>
                    <a:lnTo>
                      <a:pt x="2" y="3"/>
                    </a:lnTo>
                    <a:lnTo>
                      <a:pt x="5" y="2"/>
                    </a:lnTo>
                    <a:lnTo>
                      <a:pt x="5" y="0"/>
                    </a:lnTo>
                    <a:lnTo>
                      <a:pt x="3" y="0"/>
                    </a:lnTo>
                    <a:lnTo>
                      <a:pt x="2" y="2"/>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4" name="Freeform 892">
                <a:extLst>
                  <a:ext uri="{FF2B5EF4-FFF2-40B4-BE49-F238E27FC236}">
                    <a16:creationId xmlns:a16="http://schemas.microsoft.com/office/drawing/2014/main" id="{AFC40C50-70BE-4F5F-B586-74C97C654A7C}"/>
                  </a:ext>
                </a:extLst>
              </p:cNvPr>
              <p:cNvSpPr>
                <a:spLocks/>
              </p:cNvSpPr>
              <p:nvPr/>
            </p:nvSpPr>
            <p:spPr bwMode="auto">
              <a:xfrm>
                <a:off x="5036" y="1792"/>
                <a:ext cx="253" cy="105"/>
              </a:xfrm>
              <a:custGeom>
                <a:avLst/>
                <a:gdLst>
                  <a:gd name="T0" fmla="*/ 148 w 253"/>
                  <a:gd name="T1" fmla="*/ 94 h 105"/>
                  <a:gd name="T2" fmla="*/ 162 w 253"/>
                  <a:gd name="T3" fmla="*/ 89 h 105"/>
                  <a:gd name="T4" fmla="*/ 181 w 253"/>
                  <a:gd name="T5" fmla="*/ 91 h 105"/>
                  <a:gd name="T6" fmla="*/ 199 w 253"/>
                  <a:gd name="T7" fmla="*/ 85 h 105"/>
                  <a:gd name="T8" fmla="*/ 221 w 253"/>
                  <a:gd name="T9" fmla="*/ 83 h 105"/>
                  <a:gd name="T10" fmla="*/ 237 w 253"/>
                  <a:gd name="T11" fmla="*/ 80 h 105"/>
                  <a:gd name="T12" fmla="*/ 250 w 253"/>
                  <a:gd name="T13" fmla="*/ 85 h 105"/>
                  <a:gd name="T14" fmla="*/ 245 w 253"/>
                  <a:gd name="T15" fmla="*/ 72 h 105"/>
                  <a:gd name="T16" fmla="*/ 243 w 253"/>
                  <a:gd name="T17" fmla="*/ 59 h 105"/>
                  <a:gd name="T18" fmla="*/ 240 w 253"/>
                  <a:gd name="T19" fmla="*/ 43 h 105"/>
                  <a:gd name="T20" fmla="*/ 247 w 253"/>
                  <a:gd name="T21" fmla="*/ 37 h 105"/>
                  <a:gd name="T22" fmla="*/ 232 w 253"/>
                  <a:gd name="T23" fmla="*/ 30 h 105"/>
                  <a:gd name="T24" fmla="*/ 229 w 253"/>
                  <a:gd name="T25" fmla="*/ 16 h 105"/>
                  <a:gd name="T26" fmla="*/ 213 w 253"/>
                  <a:gd name="T27" fmla="*/ 8 h 105"/>
                  <a:gd name="T28" fmla="*/ 205 w 253"/>
                  <a:gd name="T29" fmla="*/ 6 h 105"/>
                  <a:gd name="T30" fmla="*/ 192 w 253"/>
                  <a:gd name="T31" fmla="*/ 14 h 105"/>
                  <a:gd name="T32" fmla="*/ 178 w 253"/>
                  <a:gd name="T33" fmla="*/ 16 h 105"/>
                  <a:gd name="T34" fmla="*/ 160 w 253"/>
                  <a:gd name="T35" fmla="*/ 19 h 105"/>
                  <a:gd name="T36" fmla="*/ 143 w 253"/>
                  <a:gd name="T37" fmla="*/ 14 h 105"/>
                  <a:gd name="T38" fmla="*/ 130 w 253"/>
                  <a:gd name="T39" fmla="*/ 8 h 105"/>
                  <a:gd name="T40" fmla="*/ 122 w 253"/>
                  <a:gd name="T41" fmla="*/ 6 h 105"/>
                  <a:gd name="T42" fmla="*/ 111 w 253"/>
                  <a:gd name="T43" fmla="*/ 2 h 105"/>
                  <a:gd name="T44" fmla="*/ 90 w 253"/>
                  <a:gd name="T45" fmla="*/ 2 h 105"/>
                  <a:gd name="T46" fmla="*/ 73 w 253"/>
                  <a:gd name="T47" fmla="*/ 8 h 105"/>
                  <a:gd name="T48" fmla="*/ 66 w 253"/>
                  <a:gd name="T49" fmla="*/ 18 h 105"/>
                  <a:gd name="T50" fmla="*/ 47 w 253"/>
                  <a:gd name="T51" fmla="*/ 16 h 105"/>
                  <a:gd name="T52" fmla="*/ 39 w 253"/>
                  <a:gd name="T53" fmla="*/ 24 h 105"/>
                  <a:gd name="T54" fmla="*/ 35 w 253"/>
                  <a:gd name="T55" fmla="*/ 27 h 105"/>
                  <a:gd name="T56" fmla="*/ 36 w 253"/>
                  <a:gd name="T57" fmla="*/ 32 h 105"/>
                  <a:gd name="T58" fmla="*/ 20 w 253"/>
                  <a:gd name="T59" fmla="*/ 30 h 105"/>
                  <a:gd name="T60" fmla="*/ 1 w 253"/>
                  <a:gd name="T61" fmla="*/ 35 h 105"/>
                  <a:gd name="T62" fmla="*/ 0 w 253"/>
                  <a:gd name="T63" fmla="*/ 46 h 105"/>
                  <a:gd name="T64" fmla="*/ 12 w 253"/>
                  <a:gd name="T65" fmla="*/ 46 h 105"/>
                  <a:gd name="T66" fmla="*/ 9 w 253"/>
                  <a:gd name="T67" fmla="*/ 56 h 105"/>
                  <a:gd name="T68" fmla="*/ 9 w 253"/>
                  <a:gd name="T69" fmla="*/ 61 h 105"/>
                  <a:gd name="T70" fmla="*/ 8 w 253"/>
                  <a:gd name="T71" fmla="*/ 65 h 105"/>
                  <a:gd name="T72" fmla="*/ 3 w 253"/>
                  <a:gd name="T73" fmla="*/ 67 h 105"/>
                  <a:gd name="T74" fmla="*/ 12 w 253"/>
                  <a:gd name="T75" fmla="*/ 72 h 105"/>
                  <a:gd name="T76" fmla="*/ 15 w 253"/>
                  <a:gd name="T77" fmla="*/ 83 h 105"/>
                  <a:gd name="T78" fmla="*/ 17 w 253"/>
                  <a:gd name="T79" fmla="*/ 89 h 105"/>
                  <a:gd name="T80" fmla="*/ 27 w 253"/>
                  <a:gd name="T81" fmla="*/ 93 h 105"/>
                  <a:gd name="T82" fmla="*/ 22 w 253"/>
                  <a:gd name="T83" fmla="*/ 94 h 105"/>
                  <a:gd name="T84" fmla="*/ 30 w 253"/>
                  <a:gd name="T85" fmla="*/ 94 h 105"/>
                  <a:gd name="T86" fmla="*/ 39 w 253"/>
                  <a:gd name="T87" fmla="*/ 96 h 105"/>
                  <a:gd name="T88" fmla="*/ 43 w 253"/>
                  <a:gd name="T89" fmla="*/ 97 h 105"/>
                  <a:gd name="T90" fmla="*/ 54 w 253"/>
                  <a:gd name="T91" fmla="*/ 102 h 105"/>
                  <a:gd name="T92" fmla="*/ 63 w 253"/>
                  <a:gd name="T93" fmla="*/ 99 h 105"/>
                  <a:gd name="T94" fmla="*/ 74 w 253"/>
                  <a:gd name="T95" fmla="*/ 91 h 105"/>
                  <a:gd name="T96" fmla="*/ 105 w 253"/>
                  <a:gd name="T97" fmla="*/ 102 h 105"/>
                  <a:gd name="T98" fmla="*/ 113 w 253"/>
                  <a:gd name="T99" fmla="*/ 97 h 105"/>
                  <a:gd name="T100" fmla="*/ 133 w 253"/>
                  <a:gd name="T101" fmla="*/ 93 h 105"/>
                  <a:gd name="T102" fmla="*/ 138 w 253"/>
                  <a:gd name="T103" fmla="*/ 96 h 105"/>
                  <a:gd name="T104" fmla="*/ 140 w 253"/>
                  <a:gd name="T105" fmla="*/ 10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53" h="105">
                    <a:moveTo>
                      <a:pt x="143" y="104"/>
                    </a:moveTo>
                    <a:lnTo>
                      <a:pt x="146" y="104"/>
                    </a:lnTo>
                    <a:lnTo>
                      <a:pt x="145" y="101"/>
                    </a:lnTo>
                    <a:lnTo>
                      <a:pt x="148" y="99"/>
                    </a:lnTo>
                    <a:lnTo>
                      <a:pt x="148" y="94"/>
                    </a:lnTo>
                    <a:lnTo>
                      <a:pt x="148" y="91"/>
                    </a:lnTo>
                    <a:lnTo>
                      <a:pt x="153" y="93"/>
                    </a:lnTo>
                    <a:lnTo>
                      <a:pt x="154" y="93"/>
                    </a:lnTo>
                    <a:lnTo>
                      <a:pt x="160" y="91"/>
                    </a:lnTo>
                    <a:lnTo>
                      <a:pt x="162" y="89"/>
                    </a:lnTo>
                    <a:lnTo>
                      <a:pt x="165" y="89"/>
                    </a:lnTo>
                    <a:lnTo>
                      <a:pt x="172" y="88"/>
                    </a:lnTo>
                    <a:lnTo>
                      <a:pt x="175" y="89"/>
                    </a:lnTo>
                    <a:lnTo>
                      <a:pt x="176" y="89"/>
                    </a:lnTo>
                    <a:lnTo>
                      <a:pt x="181" y="91"/>
                    </a:lnTo>
                    <a:lnTo>
                      <a:pt x="188" y="91"/>
                    </a:lnTo>
                    <a:lnTo>
                      <a:pt x="188" y="89"/>
                    </a:lnTo>
                    <a:lnTo>
                      <a:pt x="191" y="89"/>
                    </a:lnTo>
                    <a:lnTo>
                      <a:pt x="194" y="86"/>
                    </a:lnTo>
                    <a:lnTo>
                      <a:pt x="199" y="85"/>
                    </a:lnTo>
                    <a:lnTo>
                      <a:pt x="202" y="85"/>
                    </a:lnTo>
                    <a:lnTo>
                      <a:pt x="205" y="85"/>
                    </a:lnTo>
                    <a:lnTo>
                      <a:pt x="211" y="85"/>
                    </a:lnTo>
                    <a:lnTo>
                      <a:pt x="218" y="83"/>
                    </a:lnTo>
                    <a:lnTo>
                      <a:pt x="221" y="83"/>
                    </a:lnTo>
                    <a:lnTo>
                      <a:pt x="223" y="85"/>
                    </a:lnTo>
                    <a:lnTo>
                      <a:pt x="226" y="81"/>
                    </a:lnTo>
                    <a:lnTo>
                      <a:pt x="229" y="81"/>
                    </a:lnTo>
                    <a:lnTo>
                      <a:pt x="231" y="80"/>
                    </a:lnTo>
                    <a:lnTo>
                      <a:pt x="237" y="80"/>
                    </a:lnTo>
                    <a:lnTo>
                      <a:pt x="242" y="81"/>
                    </a:lnTo>
                    <a:lnTo>
                      <a:pt x="245" y="80"/>
                    </a:lnTo>
                    <a:lnTo>
                      <a:pt x="247" y="81"/>
                    </a:lnTo>
                    <a:lnTo>
                      <a:pt x="247" y="83"/>
                    </a:lnTo>
                    <a:lnTo>
                      <a:pt x="250" y="85"/>
                    </a:lnTo>
                    <a:lnTo>
                      <a:pt x="253" y="85"/>
                    </a:lnTo>
                    <a:lnTo>
                      <a:pt x="253" y="81"/>
                    </a:lnTo>
                    <a:lnTo>
                      <a:pt x="251" y="78"/>
                    </a:lnTo>
                    <a:lnTo>
                      <a:pt x="248" y="73"/>
                    </a:lnTo>
                    <a:lnTo>
                      <a:pt x="245" y="72"/>
                    </a:lnTo>
                    <a:lnTo>
                      <a:pt x="245" y="70"/>
                    </a:lnTo>
                    <a:lnTo>
                      <a:pt x="245" y="65"/>
                    </a:lnTo>
                    <a:lnTo>
                      <a:pt x="247" y="62"/>
                    </a:lnTo>
                    <a:lnTo>
                      <a:pt x="247" y="59"/>
                    </a:lnTo>
                    <a:lnTo>
                      <a:pt x="243" y="59"/>
                    </a:lnTo>
                    <a:lnTo>
                      <a:pt x="243" y="56"/>
                    </a:lnTo>
                    <a:lnTo>
                      <a:pt x="243" y="53"/>
                    </a:lnTo>
                    <a:lnTo>
                      <a:pt x="242" y="48"/>
                    </a:lnTo>
                    <a:lnTo>
                      <a:pt x="240" y="45"/>
                    </a:lnTo>
                    <a:lnTo>
                      <a:pt x="240" y="43"/>
                    </a:lnTo>
                    <a:lnTo>
                      <a:pt x="245" y="43"/>
                    </a:lnTo>
                    <a:lnTo>
                      <a:pt x="245" y="40"/>
                    </a:lnTo>
                    <a:lnTo>
                      <a:pt x="247" y="38"/>
                    </a:lnTo>
                    <a:lnTo>
                      <a:pt x="247" y="37"/>
                    </a:lnTo>
                    <a:lnTo>
                      <a:pt x="247" y="37"/>
                    </a:lnTo>
                    <a:lnTo>
                      <a:pt x="245" y="35"/>
                    </a:lnTo>
                    <a:lnTo>
                      <a:pt x="243" y="34"/>
                    </a:lnTo>
                    <a:lnTo>
                      <a:pt x="240" y="34"/>
                    </a:lnTo>
                    <a:lnTo>
                      <a:pt x="235" y="34"/>
                    </a:lnTo>
                    <a:lnTo>
                      <a:pt x="232" y="30"/>
                    </a:lnTo>
                    <a:lnTo>
                      <a:pt x="232" y="26"/>
                    </a:lnTo>
                    <a:lnTo>
                      <a:pt x="232" y="21"/>
                    </a:lnTo>
                    <a:lnTo>
                      <a:pt x="231" y="18"/>
                    </a:lnTo>
                    <a:lnTo>
                      <a:pt x="229" y="18"/>
                    </a:lnTo>
                    <a:lnTo>
                      <a:pt x="229" y="16"/>
                    </a:lnTo>
                    <a:lnTo>
                      <a:pt x="226" y="13"/>
                    </a:lnTo>
                    <a:lnTo>
                      <a:pt x="224" y="13"/>
                    </a:lnTo>
                    <a:lnTo>
                      <a:pt x="218" y="6"/>
                    </a:lnTo>
                    <a:lnTo>
                      <a:pt x="215" y="6"/>
                    </a:lnTo>
                    <a:lnTo>
                      <a:pt x="213" y="8"/>
                    </a:lnTo>
                    <a:lnTo>
                      <a:pt x="211" y="8"/>
                    </a:lnTo>
                    <a:lnTo>
                      <a:pt x="208" y="6"/>
                    </a:lnTo>
                    <a:lnTo>
                      <a:pt x="207" y="10"/>
                    </a:lnTo>
                    <a:lnTo>
                      <a:pt x="205" y="8"/>
                    </a:lnTo>
                    <a:lnTo>
                      <a:pt x="205" y="6"/>
                    </a:lnTo>
                    <a:lnTo>
                      <a:pt x="202" y="6"/>
                    </a:lnTo>
                    <a:lnTo>
                      <a:pt x="202" y="6"/>
                    </a:lnTo>
                    <a:lnTo>
                      <a:pt x="200" y="10"/>
                    </a:lnTo>
                    <a:lnTo>
                      <a:pt x="197" y="13"/>
                    </a:lnTo>
                    <a:lnTo>
                      <a:pt x="192" y="14"/>
                    </a:lnTo>
                    <a:lnTo>
                      <a:pt x="191" y="16"/>
                    </a:lnTo>
                    <a:lnTo>
                      <a:pt x="188" y="18"/>
                    </a:lnTo>
                    <a:lnTo>
                      <a:pt x="184" y="19"/>
                    </a:lnTo>
                    <a:lnTo>
                      <a:pt x="180" y="18"/>
                    </a:lnTo>
                    <a:lnTo>
                      <a:pt x="178" y="16"/>
                    </a:lnTo>
                    <a:lnTo>
                      <a:pt x="176" y="16"/>
                    </a:lnTo>
                    <a:lnTo>
                      <a:pt x="175" y="16"/>
                    </a:lnTo>
                    <a:lnTo>
                      <a:pt x="172" y="16"/>
                    </a:lnTo>
                    <a:lnTo>
                      <a:pt x="167" y="16"/>
                    </a:lnTo>
                    <a:lnTo>
                      <a:pt x="160" y="19"/>
                    </a:lnTo>
                    <a:lnTo>
                      <a:pt x="156" y="18"/>
                    </a:lnTo>
                    <a:lnTo>
                      <a:pt x="153" y="16"/>
                    </a:lnTo>
                    <a:lnTo>
                      <a:pt x="151" y="18"/>
                    </a:lnTo>
                    <a:lnTo>
                      <a:pt x="146" y="14"/>
                    </a:lnTo>
                    <a:lnTo>
                      <a:pt x="143" y="14"/>
                    </a:lnTo>
                    <a:lnTo>
                      <a:pt x="138" y="11"/>
                    </a:lnTo>
                    <a:lnTo>
                      <a:pt x="137" y="11"/>
                    </a:lnTo>
                    <a:lnTo>
                      <a:pt x="135" y="13"/>
                    </a:lnTo>
                    <a:lnTo>
                      <a:pt x="133" y="13"/>
                    </a:lnTo>
                    <a:lnTo>
                      <a:pt x="130" y="8"/>
                    </a:lnTo>
                    <a:lnTo>
                      <a:pt x="130" y="5"/>
                    </a:lnTo>
                    <a:lnTo>
                      <a:pt x="129" y="3"/>
                    </a:lnTo>
                    <a:lnTo>
                      <a:pt x="127" y="3"/>
                    </a:lnTo>
                    <a:lnTo>
                      <a:pt x="122" y="6"/>
                    </a:lnTo>
                    <a:lnTo>
                      <a:pt x="122" y="6"/>
                    </a:lnTo>
                    <a:lnTo>
                      <a:pt x="121" y="8"/>
                    </a:lnTo>
                    <a:lnTo>
                      <a:pt x="116" y="3"/>
                    </a:lnTo>
                    <a:lnTo>
                      <a:pt x="114" y="0"/>
                    </a:lnTo>
                    <a:lnTo>
                      <a:pt x="114" y="0"/>
                    </a:lnTo>
                    <a:lnTo>
                      <a:pt x="111" y="2"/>
                    </a:lnTo>
                    <a:lnTo>
                      <a:pt x="106" y="2"/>
                    </a:lnTo>
                    <a:lnTo>
                      <a:pt x="105" y="0"/>
                    </a:lnTo>
                    <a:lnTo>
                      <a:pt x="102" y="2"/>
                    </a:lnTo>
                    <a:lnTo>
                      <a:pt x="95" y="2"/>
                    </a:lnTo>
                    <a:lnTo>
                      <a:pt x="90" y="2"/>
                    </a:lnTo>
                    <a:lnTo>
                      <a:pt x="84" y="5"/>
                    </a:lnTo>
                    <a:lnTo>
                      <a:pt x="81" y="5"/>
                    </a:lnTo>
                    <a:lnTo>
                      <a:pt x="76" y="6"/>
                    </a:lnTo>
                    <a:lnTo>
                      <a:pt x="74" y="8"/>
                    </a:lnTo>
                    <a:lnTo>
                      <a:pt x="73" y="8"/>
                    </a:lnTo>
                    <a:lnTo>
                      <a:pt x="70" y="11"/>
                    </a:lnTo>
                    <a:lnTo>
                      <a:pt x="68" y="11"/>
                    </a:lnTo>
                    <a:lnTo>
                      <a:pt x="68" y="16"/>
                    </a:lnTo>
                    <a:lnTo>
                      <a:pt x="66" y="16"/>
                    </a:lnTo>
                    <a:lnTo>
                      <a:pt x="66" y="18"/>
                    </a:lnTo>
                    <a:lnTo>
                      <a:pt x="62" y="18"/>
                    </a:lnTo>
                    <a:lnTo>
                      <a:pt x="54" y="14"/>
                    </a:lnTo>
                    <a:lnTo>
                      <a:pt x="52" y="14"/>
                    </a:lnTo>
                    <a:lnTo>
                      <a:pt x="51" y="16"/>
                    </a:lnTo>
                    <a:lnTo>
                      <a:pt x="47" y="16"/>
                    </a:lnTo>
                    <a:lnTo>
                      <a:pt x="43" y="18"/>
                    </a:lnTo>
                    <a:lnTo>
                      <a:pt x="41" y="16"/>
                    </a:lnTo>
                    <a:lnTo>
                      <a:pt x="36" y="18"/>
                    </a:lnTo>
                    <a:lnTo>
                      <a:pt x="36" y="19"/>
                    </a:lnTo>
                    <a:lnTo>
                      <a:pt x="39" y="24"/>
                    </a:lnTo>
                    <a:lnTo>
                      <a:pt x="43" y="24"/>
                    </a:lnTo>
                    <a:lnTo>
                      <a:pt x="46" y="24"/>
                    </a:lnTo>
                    <a:lnTo>
                      <a:pt x="46" y="26"/>
                    </a:lnTo>
                    <a:lnTo>
                      <a:pt x="39" y="26"/>
                    </a:lnTo>
                    <a:lnTo>
                      <a:pt x="35" y="27"/>
                    </a:lnTo>
                    <a:lnTo>
                      <a:pt x="33" y="29"/>
                    </a:lnTo>
                    <a:lnTo>
                      <a:pt x="35" y="30"/>
                    </a:lnTo>
                    <a:lnTo>
                      <a:pt x="36" y="30"/>
                    </a:lnTo>
                    <a:lnTo>
                      <a:pt x="38" y="32"/>
                    </a:lnTo>
                    <a:lnTo>
                      <a:pt x="36" y="32"/>
                    </a:lnTo>
                    <a:lnTo>
                      <a:pt x="30" y="32"/>
                    </a:lnTo>
                    <a:lnTo>
                      <a:pt x="27" y="30"/>
                    </a:lnTo>
                    <a:lnTo>
                      <a:pt x="23" y="32"/>
                    </a:lnTo>
                    <a:lnTo>
                      <a:pt x="22" y="30"/>
                    </a:lnTo>
                    <a:lnTo>
                      <a:pt x="20" y="30"/>
                    </a:lnTo>
                    <a:lnTo>
                      <a:pt x="17" y="34"/>
                    </a:lnTo>
                    <a:lnTo>
                      <a:pt x="15" y="32"/>
                    </a:lnTo>
                    <a:lnTo>
                      <a:pt x="11" y="30"/>
                    </a:lnTo>
                    <a:lnTo>
                      <a:pt x="8" y="30"/>
                    </a:lnTo>
                    <a:lnTo>
                      <a:pt x="1" y="35"/>
                    </a:lnTo>
                    <a:lnTo>
                      <a:pt x="1" y="37"/>
                    </a:lnTo>
                    <a:lnTo>
                      <a:pt x="0" y="40"/>
                    </a:lnTo>
                    <a:lnTo>
                      <a:pt x="1" y="42"/>
                    </a:lnTo>
                    <a:lnTo>
                      <a:pt x="1" y="45"/>
                    </a:lnTo>
                    <a:lnTo>
                      <a:pt x="0" y="46"/>
                    </a:lnTo>
                    <a:lnTo>
                      <a:pt x="1" y="48"/>
                    </a:lnTo>
                    <a:lnTo>
                      <a:pt x="4" y="46"/>
                    </a:lnTo>
                    <a:lnTo>
                      <a:pt x="6" y="46"/>
                    </a:lnTo>
                    <a:lnTo>
                      <a:pt x="8" y="46"/>
                    </a:lnTo>
                    <a:lnTo>
                      <a:pt x="12" y="46"/>
                    </a:lnTo>
                    <a:lnTo>
                      <a:pt x="9" y="50"/>
                    </a:lnTo>
                    <a:lnTo>
                      <a:pt x="9" y="51"/>
                    </a:lnTo>
                    <a:lnTo>
                      <a:pt x="11" y="54"/>
                    </a:lnTo>
                    <a:lnTo>
                      <a:pt x="11" y="56"/>
                    </a:lnTo>
                    <a:lnTo>
                      <a:pt x="9" y="56"/>
                    </a:lnTo>
                    <a:lnTo>
                      <a:pt x="11" y="57"/>
                    </a:lnTo>
                    <a:lnTo>
                      <a:pt x="14" y="56"/>
                    </a:lnTo>
                    <a:lnTo>
                      <a:pt x="14" y="57"/>
                    </a:lnTo>
                    <a:lnTo>
                      <a:pt x="12" y="59"/>
                    </a:lnTo>
                    <a:lnTo>
                      <a:pt x="9" y="61"/>
                    </a:lnTo>
                    <a:lnTo>
                      <a:pt x="9" y="62"/>
                    </a:lnTo>
                    <a:lnTo>
                      <a:pt x="12" y="62"/>
                    </a:lnTo>
                    <a:lnTo>
                      <a:pt x="9" y="64"/>
                    </a:lnTo>
                    <a:lnTo>
                      <a:pt x="9" y="65"/>
                    </a:lnTo>
                    <a:lnTo>
                      <a:pt x="8" y="65"/>
                    </a:lnTo>
                    <a:lnTo>
                      <a:pt x="6" y="62"/>
                    </a:lnTo>
                    <a:lnTo>
                      <a:pt x="4" y="61"/>
                    </a:lnTo>
                    <a:lnTo>
                      <a:pt x="4" y="64"/>
                    </a:lnTo>
                    <a:lnTo>
                      <a:pt x="4" y="67"/>
                    </a:lnTo>
                    <a:lnTo>
                      <a:pt x="3" y="67"/>
                    </a:lnTo>
                    <a:lnTo>
                      <a:pt x="4" y="70"/>
                    </a:lnTo>
                    <a:lnTo>
                      <a:pt x="6" y="72"/>
                    </a:lnTo>
                    <a:lnTo>
                      <a:pt x="8" y="70"/>
                    </a:lnTo>
                    <a:lnTo>
                      <a:pt x="9" y="72"/>
                    </a:lnTo>
                    <a:lnTo>
                      <a:pt x="12" y="72"/>
                    </a:lnTo>
                    <a:lnTo>
                      <a:pt x="15" y="73"/>
                    </a:lnTo>
                    <a:lnTo>
                      <a:pt x="15" y="77"/>
                    </a:lnTo>
                    <a:lnTo>
                      <a:pt x="14" y="80"/>
                    </a:lnTo>
                    <a:lnTo>
                      <a:pt x="15" y="81"/>
                    </a:lnTo>
                    <a:lnTo>
                      <a:pt x="15" y="83"/>
                    </a:lnTo>
                    <a:lnTo>
                      <a:pt x="17" y="83"/>
                    </a:lnTo>
                    <a:lnTo>
                      <a:pt x="20" y="86"/>
                    </a:lnTo>
                    <a:lnTo>
                      <a:pt x="19" y="88"/>
                    </a:lnTo>
                    <a:lnTo>
                      <a:pt x="17" y="88"/>
                    </a:lnTo>
                    <a:lnTo>
                      <a:pt x="17" y="89"/>
                    </a:lnTo>
                    <a:lnTo>
                      <a:pt x="19" y="91"/>
                    </a:lnTo>
                    <a:lnTo>
                      <a:pt x="23" y="89"/>
                    </a:lnTo>
                    <a:lnTo>
                      <a:pt x="28" y="89"/>
                    </a:lnTo>
                    <a:lnTo>
                      <a:pt x="28" y="91"/>
                    </a:lnTo>
                    <a:lnTo>
                      <a:pt x="27" y="93"/>
                    </a:lnTo>
                    <a:lnTo>
                      <a:pt x="23" y="93"/>
                    </a:lnTo>
                    <a:lnTo>
                      <a:pt x="19" y="93"/>
                    </a:lnTo>
                    <a:lnTo>
                      <a:pt x="19" y="94"/>
                    </a:lnTo>
                    <a:lnTo>
                      <a:pt x="20" y="96"/>
                    </a:lnTo>
                    <a:lnTo>
                      <a:pt x="22" y="94"/>
                    </a:lnTo>
                    <a:lnTo>
                      <a:pt x="25" y="94"/>
                    </a:lnTo>
                    <a:lnTo>
                      <a:pt x="27" y="94"/>
                    </a:lnTo>
                    <a:lnTo>
                      <a:pt x="27" y="96"/>
                    </a:lnTo>
                    <a:lnTo>
                      <a:pt x="28" y="96"/>
                    </a:lnTo>
                    <a:lnTo>
                      <a:pt x="30" y="94"/>
                    </a:lnTo>
                    <a:lnTo>
                      <a:pt x="31" y="93"/>
                    </a:lnTo>
                    <a:lnTo>
                      <a:pt x="33" y="91"/>
                    </a:lnTo>
                    <a:lnTo>
                      <a:pt x="35" y="94"/>
                    </a:lnTo>
                    <a:lnTo>
                      <a:pt x="36" y="94"/>
                    </a:lnTo>
                    <a:lnTo>
                      <a:pt x="39" y="96"/>
                    </a:lnTo>
                    <a:lnTo>
                      <a:pt x="41" y="93"/>
                    </a:lnTo>
                    <a:lnTo>
                      <a:pt x="43" y="94"/>
                    </a:lnTo>
                    <a:lnTo>
                      <a:pt x="43" y="96"/>
                    </a:lnTo>
                    <a:lnTo>
                      <a:pt x="41" y="96"/>
                    </a:lnTo>
                    <a:lnTo>
                      <a:pt x="43" y="97"/>
                    </a:lnTo>
                    <a:lnTo>
                      <a:pt x="43" y="99"/>
                    </a:lnTo>
                    <a:lnTo>
                      <a:pt x="46" y="102"/>
                    </a:lnTo>
                    <a:lnTo>
                      <a:pt x="47" y="101"/>
                    </a:lnTo>
                    <a:lnTo>
                      <a:pt x="51" y="102"/>
                    </a:lnTo>
                    <a:lnTo>
                      <a:pt x="54" y="102"/>
                    </a:lnTo>
                    <a:lnTo>
                      <a:pt x="55" y="101"/>
                    </a:lnTo>
                    <a:lnTo>
                      <a:pt x="57" y="101"/>
                    </a:lnTo>
                    <a:lnTo>
                      <a:pt x="59" y="99"/>
                    </a:lnTo>
                    <a:lnTo>
                      <a:pt x="62" y="101"/>
                    </a:lnTo>
                    <a:lnTo>
                      <a:pt x="63" y="99"/>
                    </a:lnTo>
                    <a:lnTo>
                      <a:pt x="63" y="96"/>
                    </a:lnTo>
                    <a:lnTo>
                      <a:pt x="63" y="94"/>
                    </a:lnTo>
                    <a:lnTo>
                      <a:pt x="63" y="91"/>
                    </a:lnTo>
                    <a:lnTo>
                      <a:pt x="70" y="91"/>
                    </a:lnTo>
                    <a:lnTo>
                      <a:pt x="74" y="91"/>
                    </a:lnTo>
                    <a:lnTo>
                      <a:pt x="81" y="96"/>
                    </a:lnTo>
                    <a:lnTo>
                      <a:pt x="84" y="96"/>
                    </a:lnTo>
                    <a:lnTo>
                      <a:pt x="87" y="101"/>
                    </a:lnTo>
                    <a:lnTo>
                      <a:pt x="92" y="104"/>
                    </a:lnTo>
                    <a:lnTo>
                      <a:pt x="105" y="102"/>
                    </a:lnTo>
                    <a:lnTo>
                      <a:pt x="108" y="101"/>
                    </a:lnTo>
                    <a:lnTo>
                      <a:pt x="109" y="101"/>
                    </a:lnTo>
                    <a:lnTo>
                      <a:pt x="109" y="101"/>
                    </a:lnTo>
                    <a:lnTo>
                      <a:pt x="113" y="99"/>
                    </a:lnTo>
                    <a:lnTo>
                      <a:pt x="113" y="97"/>
                    </a:lnTo>
                    <a:lnTo>
                      <a:pt x="119" y="91"/>
                    </a:lnTo>
                    <a:lnTo>
                      <a:pt x="121" y="89"/>
                    </a:lnTo>
                    <a:lnTo>
                      <a:pt x="125" y="93"/>
                    </a:lnTo>
                    <a:lnTo>
                      <a:pt x="129" y="94"/>
                    </a:lnTo>
                    <a:lnTo>
                      <a:pt x="133" y="93"/>
                    </a:lnTo>
                    <a:lnTo>
                      <a:pt x="133" y="91"/>
                    </a:lnTo>
                    <a:lnTo>
                      <a:pt x="137" y="89"/>
                    </a:lnTo>
                    <a:lnTo>
                      <a:pt x="140" y="89"/>
                    </a:lnTo>
                    <a:lnTo>
                      <a:pt x="140" y="93"/>
                    </a:lnTo>
                    <a:lnTo>
                      <a:pt x="138" y="96"/>
                    </a:lnTo>
                    <a:lnTo>
                      <a:pt x="135" y="97"/>
                    </a:lnTo>
                    <a:lnTo>
                      <a:pt x="135" y="99"/>
                    </a:lnTo>
                    <a:lnTo>
                      <a:pt x="138" y="102"/>
                    </a:lnTo>
                    <a:lnTo>
                      <a:pt x="137" y="104"/>
                    </a:lnTo>
                    <a:lnTo>
                      <a:pt x="140" y="105"/>
                    </a:lnTo>
                    <a:lnTo>
                      <a:pt x="143" y="104"/>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5" name="Freeform 893">
                <a:extLst>
                  <a:ext uri="{FF2B5EF4-FFF2-40B4-BE49-F238E27FC236}">
                    <a16:creationId xmlns:a16="http://schemas.microsoft.com/office/drawing/2014/main" id="{F948DFDA-6497-41F8-9DFE-55EFF96E2BF3}"/>
                  </a:ext>
                </a:extLst>
              </p:cNvPr>
              <p:cNvSpPr>
                <a:spLocks/>
              </p:cNvSpPr>
              <p:nvPr/>
            </p:nvSpPr>
            <p:spPr bwMode="auto">
              <a:xfrm>
                <a:off x="5032" y="1792"/>
                <a:ext cx="39" cy="35"/>
              </a:xfrm>
              <a:custGeom>
                <a:avLst/>
                <a:gdLst>
                  <a:gd name="T0" fmla="*/ 21 w 39"/>
                  <a:gd name="T1" fmla="*/ 3 h 35"/>
                  <a:gd name="T2" fmla="*/ 16 w 39"/>
                  <a:gd name="T3" fmla="*/ 0 h 35"/>
                  <a:gd name="T4" fmla="*/ 13 w 39"/>
                  <a:gd name="T5" fmla="*/ 0 h 35"/>
                  <a:gd name="T6" fmla="*/ 12 w 39"/>
                  <a:gd name="T7" fmla="*/ 2 h 35"/>
                  <a:gd name="T8" fmla="*/ 8 w 39"/>
                  <a:gd name="T9" fmla="*/ 3 h 35"/>
                  <a:gd name="T10" fmla="*/ 7 w 39"/>
                  <a:gd name="T11" fmla="*/ 5 h 35"/>
                  <a:gd name="T12" fmla="*/ 5 w 39"/>
                  <a:gd name="T13" fmla="*/ 10 h 35"/>
                  <a:gd name="T14" fmla="*/ 8 w 39"/>
                  <a:gd name="T15" fmla="*/ 10 h 35"/>
                  <a:gd name="T16" fmla="*/ 8 w 39"/>
                  <a:gd name="T17" fmla="*/ 13 h 35"/>
                  <a:gd name="T18" fmla="*/ 5 w 39"/>
                  <a:gd name="T19" fmla="*/ 16 h 35"/>
                  <a:gd name="T20" fmla="*/ 5 w 39"/>
                  <a:gd name="T21" fmla="*/ 19 h 35"/>
                  <a:gd name="T22" fmla="*/ 4 w 39"/>
                  <a:gd name="T23" fmla="*/ 22 h 35"/>
                  <a:gd name="T24" fmla="*/ 0 w 39"/>
                  <a:gd name="T25" fmla="*/ 22 h 35"/>
                  <a:gd name="T26" fmla="*/ 0 w 39"/>
                  <a:gd name="T27" fmla="*/ 22 h 35"/>
                  <a:gd name="T28" fmla="*/ 2 w 39"/>
                  <a:gd name="T29" fmla="*/ 26 h 35"/>
                  <a:gd name="T30" fmla="*/ 4 w 39"/>
                  <a:gd name="T31" fmla="*/ 27 h 35"/>
                  <a:gd name="T32" fmla="*/ 5 w 39"/>
                  <a:gd name="T33" fmla="*/ 26 h 35"/>
                  <a:gd name="T34" fmla="*/ 7 w 39"/>
                  <a:gd name="T35" fmla="*/ 27 h 35"/>
                  <a:gd name="T36" fmla="*/ 10 w 39"/>
                  <a:gd name="T37" fmla="*/ 27 h 35"/>
                  <a:gd name="T38" fmla="*/ 7 w 39"/>
                  <a:gd name="T39" fmla="*/ 29 h 35"/>
                  <a:gd name="T40" fmla="*/ 5 w 39"/>
                  <a:gd name="T41" fmla="*/ 29 h 35"/>
                  <a:gd name="T42" fmla="*/ 5 w 39"/>
                  <a:gd name="T43" fmla="*/ 32 h 35"/>
                  <a:gd name="T44" fmla="*/ 5 w 39"/>
                  <a:gd name="T45" fmla="*/ 35 h 35"/>
                  <a:gd name="T46" fmla="*/ 10 w 39"/>
                  <a:gd name="T47" fmla="*/ 29 h 35"/>
                  <a:gd name="T48" fmla="*/ 18 w 39"/>
                  <a:gd name="T49" fmla="*/ 26 h 35"/>
                  <a:gd name="T50" fmla="*/ 19 w 39"/>
                  <a:gd name="T51" fmla="*/ 22 h 35"/>
                  <a:gd name="T52" fmla="*/ 23 w 39"/>
                  <a:gd name="T53" fmla="*/ 21 h 35"/>
                  <a:gd name="T54" fmla="*/ 27 w 39"/>
                  <a:gd name="T55" fmla="*/ 21 h 35"/>
                  <a:gd name="T56" fmla="*/ 27 w 39"/>
                  <a:gd name="T57" fmla="*/ 19 h 35"/>
                  <a:gd name="T58" fmla="*/ 31 w 39"/>
                  <a:gd name="T59" fmla="*/ 19 h 35"/>
                  <a:gd name="T60" fmla="*/ 34 w 39"/>
                  <a:gd name="T61" fmla="*/ 21 h 35"/>
                  <a:gd name="T62" fmla="*/ 37 w 39"/>
                  <a:gd name="T63" fmla="*/ 21 h 35"/>
                  <a:gd name="T64" fmla="*/ 39 w 39"/>
                  <a:gd name="T65" fmla="*/ 19 h 35"/>
                  <a:gd name="T66" fmla="*/ 39 w 39"/>
                  <a:gd name="T67" fmla="*/ 16 h 35"/>
                  <a:gd name="T68" fmla="*/ 37 w 39"/>
                  <a:gd name="T69" fmla="*/ 14 h 35"/>
                  <a:gd name="T70" fmla="*/ 34 w 39"/>
                  <a:gd name="T71" fmla="*/ 11 h 35"/>
                  <a:gd name="T72" fmla="*/ 31 w 39"/>
                  <a:gd name="T73" fmla="*/ 11 h 35"/>
                  <a:gd name="T74" fmla="*/ 26 w 39"/>
                  <a:gd name="T75" fmla="*/ 8 h 35"/>
                  <a:gd name="T76" fmla="*/ 26 w 39"/>
                  <a:gd name="T77" fmla="*/ 3 h 35"/>
                  <a:gd name="T78" fmla="*/ 23 w 39"/>
                  <a:gd name="T79" fmla="*/ 2 h 35"/>
                  <a:gd name="T80" fmla="*/ 21 w 39"/>
                  <a:gd name="T81" fmla="*/ 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9" h="35">
                    <a:moveTo>
                      <a:pt x="21" y="3"/>
                    </a:moveTo>
                    <a:lnTo>
                      <a:pt x="16" y="0"/>
                    </a:lnTo>
                    <a:lnTo>
                      <a:pt x="13" y="0"/>
                    </a:lnTo>
                    <a:lnTo>
                      <a:pt x="12" y="2"/>
                    </a:lnTo>
                    <a:lnTo>
                      <a:pt x="8" y="3"/>
                    </a:lnTo>
                    <a:lnTo>
                      <a:pt x="7" y="5"/>
                    </a:lnTo>
                    <a:lnTo>
                      <a:pt x="5" y="10"/>
                    </a:lnTo>
                    <a:lnTo>
                      <a:pt x="8" y="10"/>
                    </a:lnTo>
                    <a:lnTo>
                      <a:pt x="8" y="13"/>
                    </a:lnTo>
                    <a:lnTo>
                      <a:pt x="5" y="16"/>
                    </a:lnTo>
                    <a:lnTo>
                      <a:pt x="5" y="19"/>
                    </a:lnTo>
                    <a:lnTo>
                      <a:pt x="4" y="22"/>
                    </a:lnTo>
                    <a:lnTo>
                      <a:pt x="0" y="22"/>
                    </a:lnTo>
                    <a:lnTo>
                      <a:pt x="0" y="22"/>
                    </a:lnTo>
                    <a:lnTo>
                      <a:pt x="2" y="26"/>
                    </a:lnTo>
                    <a:lnTo>
                      <a:pt x="4" y="27"/>
                    </a:lnTo>
                    <a:lnTo>
                      <a:pt x="5" y="26"/>
                    </a:lnTo>
                    <a:lnTo>
                      <a:pt x="7" y="27"/>
                    </a:lnTo>
                    <a:lnTo>
                      <a:pt x="10" y="27"/>
                    </a:lnTo>
                    <a:lnTo>
                      <a:pt x="7" y="29"/>
                    </a:lnTo>
                    <a:lnTo>
                      <a:pt x="5" y="29"/>
                    </a:lnTo>
                    <a:lnTo>
                      <a:pt x="5" y="32"/>
                    </a:lnTo>
                    <a:lnTo>
                      <a:pt x="5" y="35"/>
                    </a:lnTo>
                    <a:lnTo>
                      <a:pt x="10" y="29"/>
                    </a:lnTo>
                    <a:lnTo>
                      <a:pt x="18" y="26"/>
                    </a:lnTo>
                    <a:lnTo>
                      <a:pt x="19" y="22"/>
                    </a:lnTo>
                    <a:lnTo>
                      <a:pt x="23" y="21"/>
                    </a:lnTo>
                    <a:lnTo>
                      <a:pt x="27" y="21"/>
                    </a:lnTo>
                    <a:lnTo>
                      <a:pt x="27" y="19"/>
                    </a:lnTo>
                    <a:lnTo>
                      <a:pt x="31" y="19"/>
                    </a:lnTo>
                    <a:lnTo>
                      <a:pt x="34" y="21"/>
                    </a:lnTo>
                    <a:lnTo>
                      <a:pt x="37" y="21"/>
                    </a:lnTo>
                    <a:lnTo>
                      <a:pt x="39" y="19"/>
                    </a:lnTo>
                    <a:lnTo>
                      <a:pt x="39" y="16"/>
                    </a:lnTo>
                    <a:lnTo>
                      <a:pt x="37" y="14"/>
                    </a:lnTo>
                    <a:lnTo>
                      <a:pt x="34" y="11"/>
                    </a:lnTo>
                    <a:lnTo>
                      <a:pt x="31" y="11"/>
                    </a:lnTo>
                    <a:lnTo>
                      <a:pt x="26" y="8"/>
                    </a:lnTo>
                    <a:lnTo>
                      <a:pt x="26" y="3"/>
                    </a:lnTo>
                    <a:lnTo>
                      <a:pt x="23" y="2"/>
                    </a:lnTo>
                    <a:lnTo>
                      <a:pt x="21" y="3"/>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6" name="Freeform 894">
                <a:extLst>
                  <a:ext uri="{FF2B5EF4-FFF2-40B4-BE49-F238E27FC236}">
                    <a16:creationId xmlns:a16="http://schemas.microsoft.com/office/drawing/2014/main" id="{53E6FD38-F5B7-4E5E-A4D3-027278B4E100}"/>
                  </a:ext>
                </a:extLst>
              </p:cNvPr>
              <p:cNvSpPr>
                <a:spLocks/>
              </p:cNvSpPr>
              <p:nvPr/>
            </p:nvSpPr>
            <p:spPr bwMode="auto">
              <a:xfrm>
                <a:off x="5217" y="1872"/>
                <a:ext cx="137" cy="131"/>
              </a:xfrm>
              <a:custGeom>
                <a:avLst/>
                <a:gdLst>
                  <a:gd name="T0" fmla="*/ 131 w 137"/>
                  <a:gd name="T1" fmla="*/ 108 h 131"/>
                  <a:gd name="T2" fmla="*/ 124 w 137"/>
                  <a:gd name="T3" fmla="*/ 100 h 131"/>
                  <a:gd name="T4" fmla="*/ 124 w 137"/>
                  <a:gd name="T5" fmla="*/ 92 h 131"/>
                  <a:gd name="T6" fmla="*/ 124 w 137"/>
                  <a:gd name="T7" fmla="*/ 83 h 131"/>
                  <a:gd name="T8" fmla="*/ 118 w 137"/>
                  <a:gd name="T9" fmla="*/ 76 h 131"/>
                  <a:gd name="T10" fmla="*/ 115 w 137"/>
                  <a:gd name="T11" fmla="*/ 76 h 131"/>
                  <a:gd name="T12" fmla="*/ 102 w 137"/>
                  <a:gd name="T13" fmla="*/ 70 h 131"/>
                  <a:gd name="T14" fmla="*/ 97 w 137"/>
                  <a:gd name="T15" fmla="*/ 68 h 131"/>
                  <a:gd name="T16" fmla="*/ 97 w 137"/>
                  <a:gd name="T17" fmla="*/ 65 h 131"/>
                  <a:gd name="T18" fmla="*/ 96 w 137"/>
                  <a:gd name="T19" fmla="*/ 60 h 131"/>
                  <a:gd name="T20" fmla="*/ 93 w 137"/>
                  <a:gd name="T21" fmla="*/ 57 h 131"/>
                  <a:gd name="T22" fmla="*/ 89 w 137"/>
                  <a:gd name="T23" fmla="*/ 56 h 131"/>
                  <a:gd name="T24" fmla="*/ 89 w 137"/>
                  <a:gd name="T25" fmla="*/ 51 h 131"/>
                  <a:gd name="T26" fmla="*/ 89 w 137"/>
                  <a:gd name="T27" fmla="*/ 48 h 131"/>
                  <a:gd name="T28" fmla="*/ 91 w 137"/>
                  <a:gd name="T29" fmla="*/ 41 h 131"/>
                  <a:gd name="T30" fmla="*/ 94 w 137"/>
                  <a:gd name="T31" fmla="*/ 38 h 131"/>
                  <a:gd name="T32" fmla="*/ 96 w 137"/>
                  <a:gd name="T33" fmla="*/ 32 h 131"/>
                  <a:gd name="T34" fmla="*/ 94 w 137"/>
                  <a:gd name="T35" fmla="*/ 27 h 131"/>
                  <a:gd name="T36" fmla="*/ 99 w 137"/>
                  <a:gd name="T37" fmla="*/ 25 h 131"/>
                  <a:gd name="T38" fmla="*/ 99 w 137"/>
                  <a:gd name="T39" fmla="*/ 25 h 131"/>
                  <a:gd name="T40" fmla="*/ 93 w 137"/>
                  <a:gd name="T41" fmla="*/ 24 h 131"/>
                  <a:gd name="T42" fmla="*/ 86 w 137"/>
                  <a:gd name="T43" fmla="*/ 21 h 131"/>
                  <a:gd name="T44" fmla="*/ 81 w 137"/>
                  <a:gd name="T45" fmla="*/ 19 h 131"/>
                  <a:gd name="T46" fmla="*/ 80 w 137"/>
                  <a:gd name="T47" fmla="*/ 14 h 131"/>
                  <a:gd name="T48" fmla="*/ 75 w 137"/>
                  <a:gd name="T49" fmla="*/ 9 h 131"/>
                  <a:gd name="T50" fmla="*/ 75 w 137"/>
                  <a:gd name="T51" fmla="*/ 5 h 131"/>
                  <a:gd name="T52" fmla="*/ 69 w 137"/>
                  <a:gd name="T53" fmla="*/ 5 h 131"/>
                  <a:gd name="T54" fmla="*/ 66 w 137"/>
                  <a:gd name="T55" fmla="*/ 1 h 131"/>
                  <a:gd name="T56" fmla="*/ 61 w 137"/>
                  <a:gd name="T57" fmla="*/ 1 h 131"/>
                  <a:gd name="T58" fmla="*/ 50 w 137"/>
                  <a:gd name="T59" fmla="*/ 0 h 131"/>
                  <a:gd name="T60" fmla="*/ 45 w 137"/>
                  <a:gd name="T61" fmla="*/ 1 h 131"/>
                  <a:gd name="T62" fmla="*/ 42 w 137"/>
                  <a:gd name="T63" fmla="*/ 5 h 131"/>
                  <a:gd name="T64" fmla="*/ 38 w 137"/>
                  <a:gd name="T65" fmla="*/ 8 h 131"/>
                  <a:gd name="T66" fmla="*/ 30 w 137"/>
                  <a:gd name="T67" fmla="*/ 11 h 131"/>
                  <a:gd name="T68" fmla="*/ 27 w 137"/>
                  <a:gd name="T69" fmla="*/ 21 h 131"/>
                  <a:gd name="T70" fmla="*/ 30 w 137"/>
                  <a:gd name="T71" fmla="*/ 30 h 131"/>
                  <a:gd name="T72" fmla="*/ 29 w 137"/>
                  <a:gd name="T73" fmla="*/ 36 h 131"/>
                  <a:gd name="T74" fmla="*/ 26 w 137"/>
                  <a:gd name="T75" fmla="*/ 44 h 131"/>
                  <a:gd name="T76" fmla="*/ 0 w 137"/>
                  <a:gd name="T77" fmla="*/ 64 h 131"/>
                  <a:gd name="T78" fmla="*/ 0 w 137"/>
                  <a:gd name="T79" fmla="*/ 64 h 131"/>
                  <a:gd name="T80" fmla="*/ 19 w 137"/>
                  <a:gd name="T81" fmla="*/ 84 h 131"/>
                  <a:gd name="T82" fmla="*/ 112 w 137"/>
                  <a:gd name="T83" fmla="*/ 131 h 131"/>
                  <a:gd name="T84" fmla="*/ 118 w 137"/>
                  <a:gd name="T85" fmla="*/ 118 h 131"/>
                  <a:gd name="T86" fmla="*/ 129 w 137"/>
                  <a:gd name="T87" fmla="*/ 116 h 131"/>
                  <a:gd name="T88" fmla="*/ 134 w 137"/>
                  <a:gd name="T89" fmla="*/ 116 h 131"/>
                  <a:gd name="T90" fmla="*/ 137 w 137"/>
                  <a:gd name="T91" fmla="*/ 111 h 131"/>
                  <a:gd name="T92" fmla="*/ 132 w 137"/>
                  <a:gd name="T93" fmla="*/ 11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37" h="131">
                    <a:moveTo>
                      <a:pt x="132" y="110"/>
                    </a:moveTo>
                    <a:lnTo>
                      <a:pt x="131" y="108"/>
                    </a:lnTo>
                    <a:lnTo>
                      <a:pt x="129" y="100"/>
                    </a:lnTo>
                    <a:lnTo>
                      <a:pt x="124" y="100"/>
                    </a:lnTo>
                    <a:lnTo>
                      <a:pt x="123" y="95"/>
                    </a:lnTo>
                    <a:lnTo>
                      <a:pt x="124" y="92"/>
                    </a:lnTo>
                    <a:lnTo>
                      <a:pt x="126" y="89"/>
                    </a:lnTo>
                    <a:lnTo>
                      <a:pt x="124" y="83"/>
                    </a:lnTo>
                    <a:lnTo>
                      <a:pt x="121" y="81"/>
                    </a:lnTo>
                    <a:lnTo>
                      <a:pt x="118" y="76"/>
                    </a:lnTo>
                    <a:lnTo>
                      <a:pt x="117" y="75"/>
                    </a:lnTo>
                    <a:lnTo>
                      <a:pt x="115" y="76"/>
                    </a:lnTo>
                    <a:lnTo>
                      <a:pt x="105" y="68"/>
                    </a:lnTo>
                    <a:lnTo>
                      <a:pt x="102" y="70"/>
                    </a:lnTo>
                    <a:lnTo>
                      <a:pt x="101" y="70"/>
                    </a:lnTo>
                    <a:lnTo>
                      <a:pt x="97" y="68"/>
                    </a:lnTo>
                    <a:lnTo>
                      <a:pt x="99" y="67"/>
                    </a:lnTo>
                    <a:lnTo>
                      <a:pt x="97" y="65"/>
                    </a:lnTo>
                    <a:lnTo>
                      <a:pt x="99" y="62"/>
                    </a:lnTo>
                    <a:lnTo>
                      <a:pt x="96" y="60"/>
                    </a:lnTo>
                    <a:lnTo>
                      <a:pt x="96" y="57"/>
                    </a:lnTo>
                    <a:lnTo>
                      <a:pt x="93" y="57"/>
                    </a:lnTo>
                    <a:lnTo>
                      <a:pt x="91" y="56"/>
                    </a:lnTo>
                    <a:lnTo>
                      <a:pt x="89" y="56"/>
                    </a:lnTo>
                    <a:lnTo>
                      <a:pt x="89" y="52"/>
                    </a:lnTo>
                    <a:lnTo>
                      <a:pt x="89" y="51"/>
                    </a:lnTo>
                    <a:lnTo>
                      <a:pt x="89" y="51"/>
                    </a:lnTo>
                    <a:lnTo>
                      <a:pt x="89" y="48"/>
                    </a:lnTo>
                    <a:lnTo>
                      <a:pt x="89" y="43"/>
                    </a:lnTo>
                    <a:lnTo>
                      <a:pt x="91" y="41"/>
                    </a:lnTo>
                    <a:lnTo>
                      <a:pt x="93" y="38"/>
                    </a:lnTo>
                    <a:lnTo>
                      <a:pt x="94" y="38"/>
                    </a:lnTo>
                    <a:lnTo>
                      <a:pt x="96" y="36"/>
                    </a:lnTo>
                    <a:lnTo>
                      <a:pt x="96" y="32"/>
                    </a:lnTo>
                    <a:lnTo>
                      <a:pt x="94" y="32"/>
                    </a:lnTo>
                    <a:lnTo>
                      <a:pt x="94" y="27"/>
                    </a:lnTo>
                    <a:lnTo>
                      <a:pt x="96" y="27"/>
                    </a:lnTo>
                    <a:lnTo>
                      <a:pt x="99" y="25"/>
                    </a:lnTo>
                    <a:lnTo>
                      <a:pt x="99" y="25"/>
                    </a:lnTo>
                    <a:lnTo>
                      <a:pt x="99" y="25"/>
                    </a:lnTo>
                    <a:lnTo>
                      <a:pt x="96" y="24"/>
                    </a:lnTo>
                    <a:lnTo>
                      <a:pt x="93" y="24"/>
                    </a:lnTo>
                    <a:lnTo>
                      <a:pt x="91" y="24"/>
                    </a:lnTo>
                    <a:lnTo>
                      <a:pt x="86" y="21"/>
                    </a:lnTo>
                    <a:lnTo>
                      <a:pt x="85" y="21"/>
                    </a:lnTo>
                    <a:lnTo>
                      <a:pt x="81" y="19"/>
                    </a:lnTo>
                    <a:lnTo>
                      <a:pt x="80" y="16"/>
                    </a:lnTo>
                    <a:lnTo>
                      <a:pt x="80" y="14"/>
                    </a:lnTo>
                    <a:lnTo>
                      <a:pt x="77" y="13"/>
                    </a:lnTo>
                    <a:lnTo>
                      <a:pt x="75" y="9"/>
                    </a:lnTo>
                    <a:lnTo>
                      <a:pt x="75" y="8"/>
                    </a:lnTo>
                    <a:lnTo>
                      <a:pt x="75" y="5"/>
                    </a:lnTo>
                    <a:lnTo>
                      <a:pt x="72" y="5"/>
                    </a:lnTo>
                    <a:lnTo>
                      <a:pt x="69" y="5"/>
                    </a:lnTo>
                    <a:lnTo>
                      <a:pt x="66" y="3"/>
                    </a:lnTo>
                    <a:lnTo>
                      <a:pt x="66" y="1"/>
                    </a:lnTo>
                    <a:lnTo>
                      <a:pt x="64" y="0"/>
                    </a:lnTo>
                    <a:lnTo>
                      <a:pt x="61" y="1"/>
                    </a:lnTo>
                    <a:lnTo>
                      <a:pt x="56" y="0"/>
                    </a:lnTo>
                    <a:lnTo>
                      <a:pt x="50" y="0"/>
                    </a:lnTo>
                    <a:lnTo>
                      <a:pt x="48" y="1"/>
                    </a:lnTo>
                    <a:lnTo>
                      <a:pt x="45" y="1"/>
                    </a:lnTo>
                    <a:lnTo>
                      <a:pt x="42" y="5"/>
                    </a:lnTo>
                    <a:lnTo>
                      <a:pt x="42" y="5"/>
                    </a:lnTo>
                    <a:lnTo>
                      <a:pt x="40" y="8"/>
                    </a:lnTo>
                    <a:lnTo>
                      <a:pt x="38" y="8"/>
                    </a:lnTo>
                    <a:lnTo>
                      <a:pt x="35" y="9"/>
                    </a:lnTo>
                    <a:lnTo>
                      <a:pt x="30" y="11"/>
                    </a:lnTo>
                    <a:lnTo>
                      <a:pt x="27" y="16"/>
                    </a:lnTo>
                    <a:lnTo>
                      <a:pt x="27" y="21"/>
                    </a:lnTo>
                    <a:lnTo>
                      <a:pt x="30" y="25"/>
                    </a:lnTo>
                    <a:lnTo>
                      <a:pt x="30" y="30"/>
                    </a:lnTo>
                    <a:lnTo>
                      <a:pt x="27" y="35"/>
                    </a:lnTo>
                    <a:lnTo>
                      <a:pt x="29" y="36"/>
                    </a:lnTo>
                    <a:lnTo>
                      <a:pt x="29" y="41"/>
                    </a:lnTo>
                    <a:lnTo>
                      <a:pt x="26" y="44"/>
                    </a:lnTo>
                    <a:lnTo>
                      <a:pt x="26" y="46"/>
                    </a:lnTo>
                    <a:lnTo>
                      <a:pt x="0" y="64"/>
                    </a:lnTo>
                    <a:lnTo>
                      <a:pt x="0" y="64"/>
                    </a:lnTo>
                    <a:lnTo>
                      <a:pt x="0" y="64"/>
                    </a:lnTo>
                    <a:lnTo>
                      <a:pt x="7" y="83"/>
                    </a:lnTo>
                    <a:lnTo>
                      <a:pt x="19" y="84"/>
                    </a:lnTo>
                    <a:lnTo>
                      <a:pt x="85" y="131"/>
                    </a:lnTo>
                    <a:lnTo>
                      <a:pt x="112" y="131"/>
                    </a:lnTo>
                    <a:lnTo>
                      <a:pt x="115" y="124"/>
                    </a:lnTo>
                    <a:lnTo>
                      <a:pt x="118" y="118"/>
                    </a:lnTo>
                    <a:lnTo>
                      <a:pt x="124" y="115"/>
                    </a:lnTo>
                    <a:lnTo>
                      <a:pt x="129" y="116"/>
                    </a:lnTo>
                    <a:lnTo>
                      <a:pt x="132" y="116"/>
                    </a:lnTo>
                    <a:lnTo>
                      <a:pt x="134" y="116"/>
                    </a:lnTo>
                    <a:lnTo>
                      <a:pt x="136" y="113"/>
                    </a:lnTo>
                    <a:lnTo>
                      <a:pt x="137" y="111"/>
                    </a:lnTo>
                    <a:lnTo>
                      <a:pt x="136" y="111"/>
                    </a:lnTo>
                    <a:lnTo>
                      <a:pt x="132" y="11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7" name="Freeform 895">
                <a:extLst>
                  <a:ext uri="{FF2B5EF4-FFF2-40B4-BE49-F238E27FC236}">
                    <a16:creationId xmlns:a16="http://schemas.microsoft.com/office/drawing/2014/main" id="{4BB94144-647D-4442-9697-37F87777784A}"/>
                  </a:ext>
                </a:extLst>
              </p:cNvPr>
              <p:cNvSpPr>
                <a:spLocks/>
              </p:cNvSpPr>
              <p:nvPr/>
            </p:nvSpPr>
            <p:spPr bwMode="auto">
              <a:xfrm>
                <a:off x="5329" y="1987"/>
                <a:ext cx="24" cy="25"/>
              </a:xfrm>
              <a:custGeom>
                <a:avLst/>
                <a:gdLst>
                  <a:gd name="T0" fmla="*/ 17 w 24"/>
                  <a:gd name="T1" fmla="*/ 1 h 25"/>
                  <a:gd name="T2" fmla="*/ 12 w 24"/>
                  <a:gd name="T3" fmla="*/ 0 h 25"/>
                  <a:gd name="T4" fmla="*/ 6 w 24"/>
                  <a:gd name="T5" fmla="*/ 3 h 25"/>
                  <a:gd name="T6" fmla="*/ 3 w 24"/>
                  <a:gd name="T7" fmla="*/ 9 h 25"/>
                  <a:gd name="T8" fmla="*/ 0 w 24"/>
                  <a:gd name="T9" fmla="*/ 16 h 25"/>
                  <a:gd name="T10" fmla="*/ 1 w 24"/>
                  <a:gd name="T11" fmla="*/ 16 h 25"/>
                  <a:gd name="T12" fmla="*/ 14 w 24"/>
                  <a:gd name="T13" fmla="*/ 19 h 25"/>
                  <a:gd name="T14" fmla="*/ 16 w 24"/>
                  <a:gd name="T15" fmla="*/ 25 h 25"/>
                  <a:gd name="T16" fmla="*/ 24 w 24"/>
                  <a:gd name="T17" fmla="*/ 20 h 25"/>
                  <a:gd name="T18" fmla="*/ 22 w 24"/>
                  <a:gd name="T19" fmla="*/ 19 h 25"/>
                  <a:gd name="T20" fmla="*/ 24 w 24"/>
                  <a:gd name="T21" fmla="*/ 19 h 25"/>
                  <a:gd name="T22" fmla="*/ 24 w 24"/>
                  <a:gd name="T23" fmla="*/ 19 h 25"/>
                  <a:gd name="T24" fmla="*/ 22 w 24"/>
                  <a:gd name="T25" fmla="*/ 17 h 25"/>
                  <a:gd name="T26" fmla="*/ 22 w 24"/>
                  <a:gd name="T27" fmla="*/ 14 h 25"/>
                  <a:gd name="T28" fmla="*/ 20 w 24"/>
                  <a:gd name="T29" fmla="*/ 12 h 25"/>
                  <a:gd name="T30" fmla="*/ 20 w 24"/>
                  <a:gd name="T31" fmla="*/ 14 h 25"/>
                  <a:gd name="T32" fmla="*/ 14 w 24"/>
                  <a:gd name="T33" fmla="*/ 9 h 25"/>
                  <a:gd name="T34" fmla="*/ 22 w 24"/>
                  <a:gd name="T35" fmla="*/ 8 h 25"/>
                  <a:gd name="T36" fmla="*/ 22 w 24"/>
                  <a:gd name="T37" fmla="*/ 1 h 25"/>
                  <a:gd name="T38" fmla="*/ 22 w 24"/>
                  <a:gd name="T39" fmla="*/ 1 h 25"/>
                  <a:gd name="T40" fmla="*/ 20 w 24"/>
                  <a:gd name="T41" fmla="*/ 1 h 25"/>
                  <a:gd name="T42" fmla="*/ 17 w 24"/>
                  <a:gd name="T43" fmla="*/ 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 h="25">
                    <a:moveTo>
                      <a:pt x="17" y="1"/>
                    </a:moveTo>
                    <a:lnTo>
                      <a:pt x="12" y="0"/>
                    </a:lnTo>
                    <a:lnTo>
                      <a:pt x="6" y="3"/>
                    </a:lnTo>
                    <a:lnTo>
                      <a:pt x="3" y="9"/>
                    </a:lnTo>
                    <a:lnTo>
                      <a:pt x="0" y="16"/>
                    </a:lnTo>
                    <a:lnTo>
                      <a:pt x="1" y="16"/>
                    </a:lnTo>
                    <a:lnTo>
                      <a:pt x="14" y="19"/>
                    </a:lnTo>
                    <a:lnTo>
                      <a:pt x="16" y="25"/>
                    </a:lnTo>
                    <a:lnTo>
                      <a:pt x="24" y="20"/>
                    </a:lnTo>
                    <a:lnTo>
                      <a:pt x="22" y="19"/>
                    </a:lnTo>
                    <a:lnTo>
                      <a:pt x="24" y="19"/>
                    </a:lnTo>
                    <a:lnTo>
                      <a:pt x="24" y="19"/>
                    </a:lnTo>
                    <a:lnTo>
                      <a:pt x="22" y="17"/>
                    </a:lnTo>
                    <a:lnTo>
                      <a:pt x="22" y="14"/>
                    </a:lnTo>
                    <a:lnTo>
                      <a:pt x="20" y="12"/>
                    </a:lnTo>
                    <a:lnTo>
                      <a:pt x="20" y="14"/>
                    </a:lnTo>
                    <a:lnTo>
                      <a:pt x="14" y="9"/>
                    </a:lnTo>
                    <a:lnTo>
                      <a:pt x="22" y="8"/>
                    </a:lnTo>
                    <a:lnTo>
                      <a:pt x="22" y="1"/>
                    </a:lnTo>
                    <a:lnTo>
                      <a:pt x="22" y="1"/>
                    </a:lnTo>
                    <a:lnTo>
                      <a:pt x="20" y="1"/>
                    </a:lnTo>
                    <a:lnTo>
                      <a:pt x="17" y="1"/>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8" name="Freeform 896">
                <a:extLst>
                  <a:ext uri="{FF2B5EF4-FFF2-40B4-BE49-F238E27FC236}">
                    <a16:creationId xmlns:a16="http://schemas.microsoft.com/office/drawing/2014/main" id="{C4FF475F-523C-4C8E-994B-DCEC68E520F0}"/>
                  </a:ext>
                </a:extLst>
              </p:cNvPr>
              <p:cNvSpPr>
                <a:spLocks/>
              </p:cNvSpPr>
              <p:nvPr/>
            </p:nvSpPr>
            <p:spPr bwMode="auto">
              <a:xfrm>
                <a:off x="5125" y="1902"/>
                <a:ext cx="32" cy="18"/>
              </a:xfrm>
              <a:custGeom>
                <a:avLst/>
                <a:gdLst>
                  <a:gd name="T0" fmla="*/ 30 w 32"/>
                  <a:gd name="T1" fmla="*/ 2 h 18"/>
                  <a:gd name="T2" fmla="*/ 32 w 32"/>
                  <a:gd name="T3" fmla="*/ 0 h 18"/>
                  <a:gd name="T4" fmla="*/ 30 w 32"/>
                  <a:gd name="T5" fmla="*/ 0 h 18"/>
                  <a:gd name="T6" fmla="*/ 28 w 32"/>
                  <a:gd name="T7" fmla="*/ 0 h 18"/>
                  <a:gd name="T8" fmla="*/ 24 w 32"/>
                  <a:gd name="T9" fmla="*/ 2 h 18"/>
                  <a:gd name="T10" fmla="*/ 17 w 32"/>
                  <a:gd name="T11" fmla="*/ 5 h 18"/>
                  <a:gd name="T12" fmla="*/ 14 w 32"/>
                  <a:gd name="T13" fmla="*/ 5 h 18"/>
                  <a:gd name="T14" fmla="*/ 11 w 32"/>
                  <a:gd name="T15" fmla="*/ 3 h 18"/>
                  <a:gd name="T16" fmla="*/ 9 w 32"/>
                  <a:gd name="T17" fmla="*/ 3 h 18"/>
                  <a:gd name="T18" fmla="*/ 9 w 32"/>
                  <a:gd name="T19" fmla="*/ 5 h 18"/>
                  <a:gd name="T20" fmla="*/ 8 w 32"/>
                  <a:gd name="T21" fmla="*/ 6 h 18"/>
                  <a:gd name="T22" fmla="*/ 6 w 32"/>
                  <a:gd name="T23" fmla="*/ 8 h 18"/>
                  <a:gd name="T24" fmla="*/ 3 w 32"/>
                  <a:gd name="T25" fmla="*/ 6 h 18"/>
                  <a:gd name="T26" fmla="*/ 1 w 32"/>
                  <a:gd name="T27" fmla="*/ 8 h 18"/>
                  <a:gd name="T28" fmla="*/ 0 w 32"/>
                  <a:gd name="T29" fmla="*/ 10 h 18"/>
                  <a:gd name="T30" fmla="*/ 0 w 32"/>
                  <a:gd name="T31" fmla="*/ 13 h 18"/>
                  <a:gd name="T32" fmla="*/ 1 w 32"/>
                  <a:gd name="T33" fmla="*/ 14 h 18"/>
                  <a:gd name="T34" fmla="*/ 5 w 32"/>
                  <a:gd name="T35" fmla="*/ 18 h 18"/>
                  <a:gd name="T36" fmla="*/ 9 w 32"/>
                  <a:gd name="T37" fmla="*/ 16 h 18"/>
                  <a:gd name="T38" fmla="*/ 11 w 32"/>
                  <a:gd name="T39" fmla="*/ 18 h 18"/>
                  <a:gd name="T40" fmla="*/ 13 w 32"/>
                  <a:gd name="T41" fmla="*/ 16 h 18"/>
                  <a:gd name="T42" fmla="*/ 16 w 32"/>
                  <a:gd name="T43" fmla="*/ 16 h 18"/>
                  <a:gd name="T44" fmla="*/ 19 w 32"/>
                  <a:gd name="T45" fmla="*/ 13 h 18"/>
                  <a:gd name="T46" fmla="*/ 20 w 32"/>
                  <a:gd name="T47" fmla="*/ 11 h 18"/>
                  <a:gd name="T48" fmla="*/ 24 w 32"/>
                  <a:gd name="T49" fmla="*/ 13 h 18"/>
                  <a:gd name="T50" fmla="*/ 24 w 32"/>
                  <a:gd name="T51" fmla="*/ 10 h 18"/>
                  <a:gd name="T52" fmla="*/ 24 w 32"/>
                  <a:gd name="T53" fmla="*/ 6 h 18"/>
                  <a:gd name="T54" fmla="*/ 27 w 32"/>
                  <a:gd name="T55" fmla="*/ 3 h 18"/>
                  <a:gd name="T56" fmla="*/ 30 w 32"/>
                  <a:gd name="T57" fmla="*/ 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2" h="18">
                    <a:moveTo>
                      <a:pt x="30" y="2"/>
                    </a:moveTo>
                    <a:lnTo>
                      <a:pt x="32" y="0"/>
                    </a:lnTo>
                    <a:lnTo>
                      <a:pt x="30" y="0"/>
                    </a:lnTo>
                    <a:lnTo>
                      <a:pt x="28" y="0"/>
                    </a:lnTo>
                    <a:lnTo>
                      <a:pt x="24" y="2"/>
                    </a:lnTo>
                    <a:lnTo>
                      <a:pt x="17" y="5"/>
                    </a:lnTo>
                    <a:lnTo>
                      <a:pt x="14" y="5"/>
                    </a:lnTo>
                    <a:lnTo>
                      <a:pt x="11" y="3"/>
                    </a:lnTo>
                    <a:lnTo>
                      <a:pt x="9" y="3"/>
                    </a:lnTo>
                    <a:lnTo>
                      <a:pt x="9" y="5"/>
                    </a:lnTo>
                    <a:lnTo>
                      <a:pt x="8" y="6"/>
                    </a:lnTo>
                    <a:lnTo>
                      <a:pt x="6" y="8"/>
                    </a:lnTo>
                    <a:lnTo>
                      <a:pt x="3" y="6"/>
                    </a:lnTo>
                    <a:lnTo>
                      <a:pt x="1" y="8"/>
                    </a:lnTo>
                    <a:lnTo>
                      <a:pt x="0" y="10"/>
                    </a:lnTo>
                    <a:lnTo>
                      <a:pt x="0" y="13"/>
                    </a:lnTo>
                    <a:lnTo>
                      <a:pt x="1" y="14"/>
                    </a:lnTo>
                    <a:lnTo>
                      <a:pt x="5" y="18"/>
                    </a:lnTo>
                    <a:lnTo>
                      <a:pt x="9" y="16"/>
                    </a:lnTo>
                    <a:lnTo>
                      <a:pt x="11" y="18"/>
                    </a:lnTo>
                    <a:lnTo>
                      <a:pt x="13" y="16"/>
                    </a:lnTo>
                    <a:lnTo>
                      <a:pt x="16" y="16"/>
                    </a:lnTo>
                    <a:lnTo>
                      <a:pt x="19" y="13"/>
                    </a:lnTo>
                    <a:lnTo>
                      <a:pt x="20" y="11"/>
                    </a:lnTo>
                    <a:lnTo>
                      <a:pt x="24" y="13"/>
                    </a:lnTo>
                    <a:lnTo>
                      <a:pt x="24" y="10"/>
                    </a:lnTo>
                    <a:lnTo>
                      <a:pt x="24" y="6"/>
                    </a:lnTo>
                    <a:lnTo>
                      <a:pt x="27" y="3"/>
                    </a:lnTo>
                    <a:lnTo>
                      <a:pt x="30" y="2"/>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9" name="Freeform 897">
                <a:extLst>
                  <a:ext uri="{FF2B5EF4-FFF2-40B4-BE49-F238E27FC236}">
                    <a16:creationId xmlns:a16="http://schemas.microsoft.com/office/drawing/2014/main" id="{9B3452B1-6A3F-4913-AB18-6067A230BF42}"/>
                  </a:ext>
                </a:extLst>
              </p:cNvPr>
              <p:cNvSpPr>
                <a:spLocks/>
              </p:cNvSpPr>
              <p:nvPr/>
            </p:nvSpPr>
            <p:spPr bwMode="auto">
              <a:xfrm>
                <a:off x="5171" y="1875"/>
                <a:ext cx="88" cy="78"/>
              </a:xfrm>
              <a:custGeom>
                <a:avLst/>
                <a:gdLst>
                  <a:gd name="T0" fmla="*/ 13 w 88"/>
                  <a:gd name="T1" fmla="*/ 48 h 78"/>
                  <a:gd name="T2" fmla="*/ 13 w 88"/>
                  <a:gd name="T3" fmla="*/ 54 h 78"/>
                  <a:gd name="T4" fmla="*/ 11 w 88"/>
                  <a:gd name="T5" fmla="*/ 54 h 78"/>
                  <a:gd name="T6" fmla="*/ 6 w 88"/>
                  <a:gd name="T7" fmla="*/ 59 h 78"/>
                  <a:gd name="T8" fmla="*/ 5 w 88"/>
                  <a:gd name="T9" fmla="*/ 62 h 78"/>
                  <a:gd name="T10" fmla="*/ 6 w 88"/>
                  <a:gd name="T11" fmla="*/ 65 h 78"/>
                  <a:gd name="T12" fmla="*/ 6 w 88"/>
                  <a:gd name="T13" fmla="*/ 73 h 78"/>
                  <a:gd name="T14" fmla="*/ 13 w 88"/>
                  <a:gd name="T15" fmla="*/ 75 h 78"/>
                  <a:gd name="T16" fmla="*/ 16 w 88"/>
                  <a:gd name="T17" fmla="*/ 78 h 78"/>
                  <a:gd name="T18" fmla="*/ 46 w 88"/>
                  <a:gd name="T19" fmla="*/ 61 h 78"/>
                  <a:gd name="T20" fmla="*/ 72 w 88"/>
                  <a:gd name="T21" fmla="*/ 43 h 78"/>
                  <a:gd name="T22" fmla="*/ 75 w 88"/>
                  <a:gd name="T23" fmla="*/ 38 h 78"/>
                  <a:gd name="T24" fmla="*/ 73 w 88"/>
                  <a:gd name="T25" fmla="*/ 32 h 78"/>
                  <a:gd name="T26" fmla="*/ 76 w 88"/>
                  <a:gd name="T27" fmla="*/ 22 h 78"/>
                  <a:gd name="T28" fmla="*/ 73 w 88"/>
                  <a:gd name="T29" fmla="*/ 13 h 78"/>
                  <a:gd name="T30" fmla="*/ 81 w 88"/>
                  <a:gd name="T31" fmla="*/ 6 h 78"/>
                  <a:gd name="T32" fmla="*/ 86 w 88"/>
                  <a:gd name="T33" fmla="*/ 5 h 78"/>
                  <a:gd name="T34" fmla="*/ 88 w 88"/>
                  <a:gd name="T35" fmla="*/ 2 h 78"/>
                  <a:gd name="T36" fmla="*/ 83 w 88"/>
                  <a:gd name="T37" fmla="*/ 0 h 78"/>
                  <a:gd name="T38" fmla="*/ 70 w 88"/>
                  <a:gd name="T39" fmla="*/ 2 h 78"/>
                  <a:gd name="T40" fmla="*/ 64 w 88"/>
                  <a:gd name="T41" fmla="*/ 2 h 78"/>
                  <a:gd name="T42" fmla="*/ 56 w 88"/>
                  <a:gd name="T43" fmla="*/ 6 h 78"/>
                  <a:gd name="T44" fmla="*/ 53 w 88"/>
                  <a:gd name="T45" fmla="*/ 8 h 78"/>
                  <a:gd name="T46" fmla="*/ 41 w 88"/>
                  <a:gd name="T47" fmla="*/ 6 h 78"/>
                  <a:gd name="T48" fmla="*/ 37 w 88"/>
                  <a:gd name="T49" fmla="*/ 5 h 78"/>
                  <a:gd name="T50" fmla="*/ 27 w 88"/>
                  <a:gd name="T51" fmla="*/ 6 h 78"/>
                  <a:gd name="T52" fmla="*/ 19 w 88"/>
                  <a:gd name="T53" fmla="*/ 10 h 78"/>
                  <a:gd name="T54" fmla="*/ 13 w 88"/>
                  <a:gd name="T55" fmla="*/ 8 h 78"/>
                  <a:gd name="T56" fmla="*/ 13 w 88"/>
                  <a:gd name="T57" fmla="*/ 16 h 78"/>
                  <a:gd name="T58" fmla="*/ 11 w 88"/>
                  <a:gd name="T59" fmla="*/ 21 h 78"/>
                  <a:gd name="T60" fmla="*/ 5 w 88"/>
                  <a:gd name="T61" fmla="*/ 22 h 78"/>
                  <a:gd name="T62" fmla="*/ 2 w 88"/>
                  <a:gd name="T63" fmla="*/ 21 h 78"/>
                  <a:gd name="T64" fmla="*/ 0 w 88"/>
                  <a:gd name="T65" fmla="*/ 26 h 78"/>
                  <a:gd name="T66" fmla="*/ 3 w 88"/>
                  <a:gd name="T67" fmla="*/ 35 h 78"/>
                  <a:gd name="T68" fmla="*/ 3 w 88"/>
                  <a:gd name="T69" fmla="*/ 43 h 78"/>
                  <a:gd name="T70" fmla="*/ 10 w 88"/>
                  <a:gd name="T71" fmla="*/ 4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8" h="78">
                    <a:moveTo>
                      <a:pt x="10" y="46"/>
                    </a:moveTo>
                    <a:lnTo>
                      <a:pt x="13" y="48"/>
                    </a:lnTo>
                    <a:lnTo>
                      <a:pt x="13" y="51"/>
                    </a:lnTo>
                    <a:lnTo>
                      <a:pt x="13" y="54"/>
                    </a:lnTo>
                    <a:lnTo>
                      <a:pt x="13" y="54"/>
                    </a:lnTo>
                    <a:lnTo>
                      <a:pt x="11" y="54"/>
                    </a:lnTo>
                    <a:lnTo>
                      <a:pt x="8" y="56"/>
                    </a:lnTo>
                    <a:lnTo>
                      <a:pt x="6" y="59"/>
                    </a:lnTo>
                    <a:lnTo>
                      <a:pt x="5" y="62"/>
                    </a:lnTo>
                    <a:lnTo>
                      <a:pt x="5" y="62"/>
                    </a:lnTo>
                    <a:lnTo>
                      <a:pt x="5" y="64"/>
                    </a:lnTo>
                    <a:lnTo>
                      <a:pt x="6" y="65"/>
                    </a:lnTo>
                    <a:lnTo>
                      <a:pt x="8" y="70"/>
                    </a:lnTo>
                    <a:lnTo>
                      <a:pt x="6" y="73"/>
                    </a:lnTo>
                    <a:lnTo>
                      <a:pt x="8" y="73"/>
                    </a:lnTo>
                    <a:lnTo>
                      <a:pt x="13" y="75"/>
                    </a:lnTo>
                    <a:lnTo>
                      <a:pt x="16" y="78"/>
                    </a:lnTo>
                    <a:lnTo>
                      <a:pt x="16" y="78"/>
                    </a:lnTo>
                    <a:lnTo>
                      <a:pt x="18" y="78"/>
                    </a:lnTo>
                    <a:lnTo>
                      <a:pt x="46" y="61"/>
                    </a:lnTo>
                    <a:lnTo>
                      <a:pt x="46" y="61"/>
                    </a:lnTo>
                    <a:lnTo>
                      <a:pt x="72" y="43"/>
                    </a:lnTo>
                    <a:lnTo>
                      <a:pt x="72" y="41"/>
                    </a:lnTo>
                    <a:lnTo>
                      <a:pt x="75" y="38"/>
                    </a:lnTo>
                    <a:lnTo>
                      <a:pt x="75" y="33"/>
                    </a:lnTo>
                    <a:lnTo>
                      <a:pt x="73" y="32"/>
                    </a:lnTo>
                    <a:lnTo>
                      <a:pt x="76" y="27"/>
                    </a:lnTo>
                    <a:lnTo>
                      <a:pt x="76" y="22"/>
                    </a:lnTo>
                    <a:lnTo>
                      <a:pt x="73" y="18"/>
                    </a:lnTo>
                    <a:lnTo>
                      <a:pt x="73" y="13"/>
                    </a:lnTo>
                    <a:lnTo>
                      <a:pt x="76" y="8"/>
                    </a:lnTo>
                    <a:lnTo>
                      <a:pt x="81" y="6"/>
                    </a:lnTo>
                    <a:lnTo>
                      <a:pt x="84" y="5"/>
                    </a:lnTo>
                    <a:lnTo>
                      <a:pt x="86" y="5"/>
                    </a:lnTo>
                    <a:lnTo>
                      <a:pt x="88" y="2"/>
                    </a:lnTo>
                    <a:lnTo>
                      <a:pt x="88" y="2"/>
                    </a:lnTo>
                    <a:lnTo>
                      <a:pt x="86" y="0"/>
                    </a:lnTo>
                    <a:lnTo>
                      <a:pt x="83" y="0"/>
                    </a:lnTo>
                    <a:lnTo>
                      <a:pt x="76" y="2"/>
                    </a:lnTo>
                    <a:lnTo>
                      <a:pt x="70" y="2"/>
                    </a:lnTo>
                    <a:lnTo>
                      <a:pt x="67" y="2"/>
                    </a:lnTo>
                    <a:lnTo>
                      <a:pt x="64" y="2"/>
                    </a:lnTo>
                    <a:lnTo>
                      <a:pt x="59" y="3"/>
                    </a:lnTo>
                    <a:lnTo>
                      <a:pt x="56" y="6"/>
                    </a:lnTo>
                    <a:lnTo>
                      <a:pt x="53" y="6"/>
                    </a:lnTo>
                    <a:lnTo>
                      <a:pt x="53" y="8"/>
                    </a:lnTo>
                    <a:lnTo>
                      <a:pt x="46" y="8"/>
                    </a:lnTo>
                    <a:lnTo>
                      <a:pt x="41" y="6"/>
                    </a:lnTo>
                    <a:lnTo>
                      <a:pt x="40" y="6"/>
                    </a:lnTo>
                    <a:lnTo>
                      <a:pt x="37" y="5"/>
                    </a:lnTo>
                    <a:lnTo>
                      <a:pt x="30" y="6"/>
                    </a:lnTo>
                    <a:lnTo>
                      <a:pt x="27" y="6"/>
                    </a:lnTo>
                    <a:lnTo>
                      <a:pt x="25" y="8"/>
                    </a:lnTo>
                    <a:lnTo>
                      <a:pt x="19" y="10"/>
                    </a:lnTo>
                    <a:lnTo>
                      <a:pt x="18" y="10"/>
                    </a:lnTo>
                    <a:lnTo>
                      <a:pt x="13" y="8"/>
                    </a:lnTo>
                    <a:lnTo>
                      <a:pt x="13" y="11"/>
                    </a:lnTo>
                    <a:lnTo>
                      <a:pt x="13" y="16"/>
                    </a:lnTo>
                    <a:lnTo>
                      <a:pt x="10" y="18"/>
                    </a:lnTo>
                    <a:lnTo>
                      <a:pt x="11" y="21"/>
                    </a:lnTo>
                    <a:lnTo>
                      <a:pt x="8" y="21"/>
                    </a:lnTo>
                    <a:lnTo>
                      <a:pt x="5" y="22"/>
                    </a:lnTo>
                    <a:lnTo>
                      <a:pt x="2" y="21"/>
                    </a:lnTo>
                    <a:lnTo>
                      <a:pt x="2" y="21"/>
                    </a:lnTo>
                    <a:lnTo>
                      <a:pt x="0" y="22"/>
                    </a:lnTo>
                    <a:lnTo>
                      <a:pt x="0" y="26"/>
                    </a:lnTo>
                    <a:lnTo>
                      <a:pt x="3" y="30"/>
                    </a:lnTo>
                    <a:lnTo>
                      <a:pt x="3" y="35"/>
                    </a:lnTo>
                    <a:lnTo>
                      <a:pt x="3" y="38"/>
                    </a:lnTo>
                    <a:lnTo>
                      <a:pt x="3" y="43"/>
                    </a:lnTo>
                    <a:lnTo>
                      <a:pt x="10" y="43"/>
                    </a:lnTo>
                    <a:lnTo>
                      <a:pt x="10" y="46"/>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0" name="Freeform 898">
                <a:extLst>
                  <a:ext uri="{FF2B5EF4-FFF2-40B4-BE49-F238E27FC236}">
                    <a16:creationId xmlns:a16="http://schemas.microsoft.com/office/drawing/2014/main" id="{EB232147-9E72-4CE4-AB2A-F5AC7303E87F}"/>
                  </a:ext>
                </a:extLst>
              </p:cNvPr>
              <p:cNvSpPr>
                <a:spLocks/>
              </p:cNvSpPr>
              <p:nvPr/>
            </p:nvSpPr>
            <p:spPr bwMode="auto">
              <a:xfrm>
                <a:off x="5153" y="1939"/>
                <a:ext cx="23" cy="60"/>
              </a:xfrm>
              <a:custGeom>
                <a:avLst/>
                <a:gdLst>
                  <a:gd name="T0" fmla="*/ 15 w 23"/>
                  <a:gd name="T1" fmla="*/ 56 h 60"/>
                  <a:gd name="T2" fmla="*/ 16 w 23"/>
                  <a:gd name="T3" fmla="*/ 54 h 60"/>
                  <a:gd name="T4" fmla="*/ 16 w 23"/>
                  <a:gd name="T5" fmla="*/ 51 h 60"/>
                  <a:gd name="T6" fmla="*/ 18 w 23"/>
                  <a:gd name="T7" fmla="*/ 48 h 60"/>
                  <a:gd name="T8" fmla="*/ 18 w 23"/>
                  <a:gd name="T9" fmla="*/ 44 h 60"/>
                  <a:gd name="T10" fmla="*/ 20 w 23"/>
                  <a:gd name="T11" fmla="*/ 43 h 60"/>
                  <a:gd name="T12" fmla="*/ 20 w 23"/>
                  <a:gd name="T13" fmla="*/ 40 h 60"/>
                  <a:gd name="T14" fmla="*/ 20 w 23"/>
                  <a:gd name="T15" fmla="*/ 36 h 60"/>
                  <a:gd name="T16" fmla="*/ 20 w 23"/>
                  <a:gd name="T17" fmla="*/ 35 h 60"/>
                  <a:gd name="T18" fmla="*/ 20 w 23"/>
                  <a:gd name="T19" fmla="*/ 28 h 60"/>
                  <a:gd name="T20" fmla="*/ 20 w 23"/>
                  <a:gd name="T21" fmla="*/ 28 h 60"/>
                  <a:gd name="T22" fmla="*/ 16 w 23"/>
                  <a:gd name="T23" fmla="*/ 28 h 60"/>
                  <a:gd name="T24" fmla="*/ 15 w 23"/>
                  <a:gd name="T25" fmla="*/ 30 h 60"/>
                  <a:gd name="T26" fmla="*/ 13 w 23"/>
                  <a:gd name="T27" fmla="*/ 28 h 60"/>
                  <a:gd name="T28" fmla="*/ 15 w 23"/>
                  <a:gd name="T29" fmla="*/ 25 h 60"/>
                  <a:gd name="T30" fmla="*/ 15 w 23"/>
                  <a:gd name="T31" fmla="*/ 17 h 60"/>
                  <a:gd name="T32" fmla="*/ 13 w 23"/>
                  <a:gd name="T33" fmla="*/ 17 h 60"/>
                  <a:gd name="T34" fmla="*/ 13 w 23"/>
                  <a:gd name="T35" fmla="*/ 13 h 60"/>
                  <a:gd name="T36" fmla="*/ 18 w 23"/>
                  <a:gd name="T37" fmla="*/ 13 h 60"/>
                  <a:gd name="T38" fmla="*/ 18 w 23"/>
                  <a:gd name="T39" fmla="*/ 16 h 60"/>
                  <a:gd name="T40" fmla="*/ 20 w 23"/>
                  <a:gd name="T41" fmla="*/ 16 h 60"/>
                  <a:gd name="T42" fmla="*/ 21 w 23"/>
                  <a:gd name="T43" fmla="*/ 14 h 60"/>
                  <a:gd name="T44" fmla="*/ 21 w 23"/>
                  <a:gd name="T45" fmla="*/ 13 h 60"/>
                  <a:gd name="T46" fmla="*/ 21 w 23"/>
                  <a:gd name="T47" fmla="*/ 13 h 60"/>
                  <a:gd name="T48" fmla="*/ 20 w 23"/>
                  <a:gd name="T49" fmla="*/ 11 h 60"/>
                  <a:gd name="T50" fmla="*/ 20 w 23"/>
                  <a:gd name="T51" fmla="*/ 8 h 60"/>
                  <a:gd name="T52" fmla="*/ 21 w 23"/>
                  <a:gd name="T53" fmla="*/ 5 h 60"/>
                  <a:gd name="T54" fmla="*/ 21 w 23"/>
                  <a:gd name="T55" fmla="*/ 1 h 60"/>
                  <a:gd name="T56" fmla="*/ 23 w 23"/>
                  <a:gd name="T57" fmla="*/ 0 h 60"/>
                  <a:gd name="T58" fmla="*/ 21 w 23"/>
                  <a:gd name="T59" fmla="*/ 0 h 60"/>
                  <a:gd name="T60" fmla="*/ 20 w 23"/>
                  <a:gd name="T61" fmla="*/ 1 h 60"/>
                  <a:gd name="T62" fmla="*/ 15 w 23"/>
                  <a:gd name="T63" fmla="*/ 1 h 60"/>
                  <a:gd name="T64" fmla="*/ 13 w 23"/>
                  <a:gd name="T65" fmla="*/ 1 h 60"/>
                  <a:gd name="T66" fmla="*/ 10 w 23"/>
                  <a:gd name="T67" fmla="*/ 5 h 60"/>
                  <a:gd name="T68" fmla="*/ 8 w 23"/>
                  <a:gd name="T69" fmla="*/ 16 h 60"/>
                  <a:gd name="T70" fmla="*/ 5 w 23"/>
                  <a:gd name="T71" fmla="*/ 24 h 60"/>
                  <a:gd name="T72" fmla="*/ 0 w 23"/>
                  <a:gd name="T73" fmla="*/ 30 h 60"/>
                  <a:gd name="T74" fmla="*/ 2 w 23"/>
                  <a:gd name="T75" fmla="*/ 30 h 60"/>
                  <a:gd name="T76" fmla="*/ 5 w 23"/>
                  <a:gd name="T77" fmla="*/ 35 h 60"/>
                  <a:gd name="T78" fmla="*/ 7 w 23"/>
                  <a:gd name="T79" fmla="*/ 40 h 60"/>
                  <a:gd name="T80" fmla="*/ 10 w 23"/>
                  <a:gd name="T81" fmla="*/ 46 h 60"/>
                  <a:gd name="T82" fmla="*/ 13 w 23"/>
                  <a:gd name="T83" fmla="*/ 52 h 60"/>
                  <a:gd name="T84" fmla="*/ 12 w 23"/>
                  <a:gd name="T85" fmla="*/ 56 h 60"/>
                  <a:gd name="T86" fmla="*/ 13 w 23"/>
                  <a:gd name="T87" fmla="*/ 60 h 60"/>
                  <a:gd name="T88" fmla="*/ 16 w 23"/>
                  <a:gd name="T89" fmla="*/ 59 h 60"/>
                  <a:gd name="T90" fmla="*/ 16 w 23"/>
                  <a:gd name="T91" fmla="*/ 57 h 60"/>
                  <a:gd name="T92" fmla="*/ 15 w 23"/>
                  <a:gd name="T93" fmla="*/ 5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 h="60">
                    <a:moveTo>
                      <a:pt x="15" y="56"/>
                    </a:moveTo>
                    <a:lnTo>
                      <a:pt x="16" y="54"/>
                    </a:lnTo>
                    <a:lnTo>
                      <a:pt x="16" y="51"/>
                    </a:lnTo>
                    <a:lnTo>
                      <a:pt x="18" y="48"/>
                    </a:lnTo>
                    <a:lnTo>
                      <a:pt x="18" y="44"/>
                    </a:lnTo>
                    <a:lnTo>
                      <a:pt x="20" y="43"/>
                    </a:lnTo>
                    <a:lnTo>
                      <a:pt x="20" y="40"/>
                    </a:lnTo>
                    <a:lnTo>
                      <a:pt x="20" y="36"/>
                    </a:lnTo>
                    <a:lnTo>
                      <a:pt x="20" y="35"/>
                    </a:lnTo>
                    <a:lnTo>
                      <a:pt x="20" y="28"/>
                    </a:lnTo>
                    <a:lnTo>
                      <a:pt x="20" y="28"/>
                    </a:lnTo>
                    <a:lnTo>
                      <a:pt x="16" y="28"/>
                    </a:lnTo>
                    <a:lnTo>
                      <a:pt x="15" y="30"/>
                    </a:lnTo>
                    <a:lnTo>
                      <a:pt x="13" y="28"/>
                    </a:lnTo>
                    <a:lnTo>
                      <a:pt x="15" y="25"/>
                    </a:lnTo>
                    <a:lnTo>
                      <a:pt x="15" y="17"/>
                    </a:lnTo>
                    <a:lnTo>
                      <a:pt x="13" y="17"/>
                    </a:lnTo>
                    <a:lnTo>
                      <a:pt x="13" y="13"/>
                    </a:lnTo>
                    <a:lnTo>
                      <a:pt x="18" y="13"/>
                    </a:lnTo>
                    <a:lnTo>
                      <a:pt x="18" y="16"/>
                    </a:lnTo>
                    <a:lnTo>
                      <a:pt x="20" y="16"/>
                    </a:lnTo>
                    <a:lnTo>
                      <a:pt x="21" y="14"/>
                    </a:lnTo>
                    <a:lnTo>
                      <a:pt x="21" y="13"/>
                    </a:lnTo>
                    <a:lnTo>
                      <a:pt x="21" y="13"/>
                    </a:lnTo>
                    <a:lnTo>
                      <a:pt x="20" y="11"/>
                    </a:lnTo>
                    <a:lnTo>
                      <a:pt x="20" y="8"/>
                    </a:lnTo>
                    <a:lnTo>
                      <a:pt x="21" y="5"/>
                    </a:lnTo>
                    <a:lnTo>
                      <a:pt x="21" y="1"/>
                    </a:lnTo>
                    <a:lnTo>
                      <a:pt x="23" y="0"/>
                    </a:lnTo>
                    <a:lnTo>
                      <a:pt x="21" y="0"/>
                    </a:lnTo>
                    <a:lnTo>
                      <a:pt x="20" y="1"/>
                    </a:lnTo>
                    <a:lnTo>
                      <a:pt x="15" y="1"/>
                    </a:lnTo>
                    <a:lnTo>
                      <a:pt x="13" y="1"/>
                    </a:lnTo>
                    <a:lnTo>
                      <a:pt x="10" y="5"/>
                    </a:lnTo>
                    <a:lnTo>
                      <a:pt x="8" y="16"/>
                    </a:lnTo>
                    <a:lnTo>
                      <a:pt x="5" y="24"/>
                    </a:lnTo>
                    <a:lnTo>
                      <a:pt x="0" y="30"/>
                    </a:lnTo>
                    <a:lnTo>
                      <a:pt x="2" y="30"/>
                    </a:lnTo>
                    <a:lnTo>
                      <a:pt x="5" y="35"/>
                    </a:lnTo>
                    <a:lnTo>
                      <a:pt x="7" y="40"/>
                    </a:lnTo>
                    <a:lnTo>
                      <a:pt x="10" y="46"/>
                    </a:lnTo>
                    <a:lnTo>
                      <a:pt x="13" y="52"/>
                    </a:lnTo>
                    <a:lnTo>
                      <a:pt x="12" y="56"/>
                    </a:lnTo>
                    <a:lnTo>
                      <a:pt x="13" y="60"/>
                    </a:lnTo>
                    <a:lnTo>
                      <a:pt x="16" y="59"/>
                    </a:lnTo>
                    <a:lnTo>
                      <a:pt x="16" y="57"/>
                    </a:lnTo>
                    <a:lnTo>
                      <a:pt x="15" y="56"/>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1" name="Freeform 899">
                <a:extLst>
                  <a:ext uri="{FF2B5EF4-FFF2-40B4-BE49-F238E27FC236}">
                    <a16:creationId xmlns:a16="http://schemas.microsoft.com/office/drawing/2014/main" id="{C4BBACAC-92F9-42BA-A8B1-A29D3A04DB2E}"/>
                  </a:ext>
                </a:extLst>
              </p:cNvPr>
              <p:cNvSpPr>
                <a:spLocks/>
              </p:cNvSpPr>
              <p:nvPr/>
            </p:nvSpPr>
            <p:spPr bwMode="auto">
              <a:xfrm>
                <a:off x="5173" y="1937"/>
                <a:ext cx="6" cy="15"/>
              </a:xfrm>
              <a:custGeom>
                <a:avLst/>
                <a:gdLst>
                  <a:gd name="T0" fmla="*/ 6 w 6"/>
                  <a:gd name="T1" fmla="*/ 8 h 15"/>
                  <a:gd name="T2" fmla="*/ 4 w 6"/>
                  <a:gd name="T3" fmla="*/ 3 h 15"/>
                  <a:gd name="T4" fmla="*/ 3 w 6"/>
                  <a:gd name="T5" fmla="*/ 2 h 15"/>
                  <a:gd name="T6" fmla="*/ 3 w 6"/>
                  <a:gd name="T7" fmla="*/ 0 h 15"/>
                  <a:gd name="T8" fmla="*/ 3 w 6"/>
                  <a:gd name="T9" fmla="*/ 2 h 15"/>
                  <a:gd name="T10" fmla="*/ 1 w 6"/>
                  <a:gd name="T11" fmla="*/ 3 h 15"/>
                  <a:gd name="T12" fmla="*/ 1 w 6"/>
                  <a:gd name="T13" fmla="*/ 7 h 15"/>
                  <a:gd name="T14" fmla="*/ 0 w 6"/>
                  <a:gd name="T15" fmla="*/ 10 h 15"/>
                  <a:gd name="T16" fmla="*/ 0 w 6"/>
                  <a:gd name="T17" fmla="*/ 13 h 15"/>
                  <a:gd name="T18" fmla="*/ 1 w 6"/>
                  <a:gd name="T19" fmla="*/ 15 h 15"/>
                  <a:gd name="T20" fmla="*/ 1 w 6"/>
                  <a:gd name="T21" fmla="*/ 15 h 15"/>
                  <a:gd name="T22" fmla="*/ 3 w 6"/>
                  <a:gd name="T23" fmla="*/ 13 h 15"/>
                  <a:gd name="T24" fmla="*/ 4 w 6"/>
                  <a:gd name="T25" fmla="*/ 11 h 15"/>
                  <a:gd name="T26" fmla="*/ 4 w 6"/>
                  <a:gd name="T27" fmla="*/ 11 h 15"/>
                  <a:gd name="T28" fmla="*/ 6 w 6"/>
                  <a:gd name="T29" fmla="*/ 8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 h="15">
                    <a:moveTo>
                      <a:pt x="6" y="8"/>
                    </a:moveTo>
                    <a:lnTo>
                      <a:pt x="4" y="3"/>
                    </a:lnTo>
                    <a:lnTo>
                      <a:pt x="3" y="2"/>
                    </a:lnTo>
                    <a:lnTo>
                      <a:pt x="3" y="0"/>
                    </a:lnTo>
                    <a:lnTo>
                      <a:pt x="3" y="2"/>
                    </a:lnTo>
                    <a:lnTo>
                      <a:pt x="1" y="3"/>
                    </a:lnTo>
                    <a:lnTo>
                      <a:pt x="1" y="7"/>
                    </a:lnTo>
                    <a:lnTo>
                      <a:pt x="0" y="10"/>
                    </a:lnTo>
                    <a:lnTo>
                      <a:pt x="0" y="13"/>
                    </a:lnTo>
                    <a:lnTo>
                      <a:pt x="1" y="15"/>
                    </a:lnTo>
                    <a:lnTo>
                      <a:pt x="1" y="15"/>
                    </a:lnTo>
                    <a:lnTo>
                      <a:pt x="3" y="13"/>
                    </a:lnTo>
                    <a:lnTo>
                      <a:pt x="4" y="11"/>
                    </a:lnTo>
                    <a:lnTo>
                      <a:pt x="4" y="11"/>
                    </a:lnTo>
                    <a:lnTo>
                      <a:pt x="6" y="8"/>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2" name="Freeform 900">
                <a:extLst>
                  <a:ext uri="{FF2B5EF4-FFF2-40B4-BE49-F238E27FC236}">
                    <a16:creationId xmlns:a16="http://schemas.microsoft.com/office/drawing/2014/main" id="{E3D2F8AB-3C8D-47EF-A89A-4036D07D030F}"/>
                  </a:ext>
                </a:extLst>
              </p:cNvPr>
              <p:cNvSpPr>
                <a:spLocks/>
              </p:cNvSpPr>
              <p:nvPr/>
            </p:nvSpPr>
            <p:spPr bwMode="auto">
              <a:xfrm>
                <a:off x="5166" y="1952"/>
                <a:ext cx="8" cy="17"/>
              </a:xfrm>
              <a:custGeom>
                <a:avLst/>
                <a:gdLst>
                  <a:gd name="T0" fmla="*/ 5 w 8"/>
                  <a:gd name="T1" fmla="*/ 3 h 17"/>
                  <a:gd name="T2" fmla="*/ 5 w 8"/>
                  <a:gd name="T3" fmla="*/ 0 h 17"/>
                  <a:gd name="T4" fmla="*/ 0 w 8"/>
                  <a:gd name="T5" fmla="*/ 0 h 17"/>
                  <a:gd name="T6" fmla="*/ 0 w 8"/>
                  <a:gd name="T7" fmla="*/ 4 h 17"/>
                  <a:gd name="T8" fmla="*/ 2 w 8"/>
                  <a:gd name="T9" fmla="*/ 4 h 17"/>
                  <a:gd name="T10" fmla="*/ 2 w 8"/>
                  <a:gd name="T11" fmla="*/ 12 h 17"/>
                  <a:gd name="T12" fmla="*/ 0 w 8"/>
                  <a:gd name="T13" fmla="*/ 15 h 17"/>
                  <a:gd name="T14" fmla="*/ 2 w 8"/>
                  <a:gd name="T15" fmla="*/ 17 h 17"/>
                  <a:gd name="T16" fmla="*/ 3 w 8"/>
                  <a:gd name="T17" fmla="*/ 15 h 17"/>
                  <a:gd name="T18" fmla="*/ 7 w 8"/>
                  <a:gd name="T19" fmla="*/ 15 h 17"/>
                  <a:gd name="T20" fmla="*/ 7 w 8"/>
                  <a:gd name="T21" fmla="*/ 15 h 17"/>
                  <a:gd name="T22" fmla="*/ 7 w 8"/>
                  <a:gd name="T23" fmla="*/ 11 h 17"/>
                  <a:gd name="T24" fmla="*/ 7 w 8"/>
                  <a:gd name="T25" fmla="*/ 9 h 17"/>
                  <a:gd name="T26" fmla="*/ 8 w 8"/>
                  <a:gd name="T27" fmla="*/ 4 h 17"/>
                  <a:gd name="T28" fmla="*/ 8 w 8"/>
                  <a:gd name="T29" fmla="*/ 3 h 17"/>
                  <a:gd name="T30" fmla="*/ 8 w 8"/>
                  <a:gd name="T31" fmla="*/ 1 h 17"/>
                  <a:gd name="T32" fmla="*/ 8 w 8"/>
                  <a:gd name="T33" fmla="*/ 1 h 17"/>
                  <a:gd name="T34" fmla="*/ 7 w 8"/>
                  <a:gd name="T35" fmla="*/ 3 h 17"/>
                  <a:gd name="T36" fmla="*/ 5 w 8"/>
                  <a:gd name="T37" fmla="*/ 3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 h="17">
                    <a:moveTo>
                      <a:pt x="5" y="3"/>
                    </a:moveTo>
                    <a:lnTo>
                      <a:pt x="5" y="0"/>
                    </a:lnTo>
                    <a:lnTo>
                      <a:pt x="0" y="0"/>
                    </a:lnTo>
                    <a:lnTo>
                      <a:pt x="0" y="4"/>
                    </a:lnTo>
                    <a:lnTo>
                      <a:pt x="2" y="4"/>
                    </a:lnTo>
                    <a:lnTo>
                      <a:pt x="2" y="12"/>
                    </a:lnTo>
                    <a:lnTo>
                      <a:pt x="0" y="15"/>
                    </a:lnTo>
                    <a:lnTo>
                      <a:pt x="2" y="17"/>
                    </a:lnTo>
                    <a:lnTo>
                      <a:pt x="3" y="15"/>
                    </a:lnTo>
                    <a:lnTo>
                      <a:pt x="7" y="15"/>
                    </a:lnTo>
                    <a:lnTo>
                      <a:pt x="7" y="15"/>
                    </a:lnTo>
                    <a:lnTo>
                      <a:pt x="7" y="11"/>
                    </a:lnTo>
                    <a:lnTo>
                      <a:pt x="7" y="9"/>
                    </a:lnTo>
                    <a:lnTo>
                      <a:pt x="8" y="4"/>
                    </a:lnTo>
                    <a:lnTo>
                      <a:pt x="8" y="3"/>
                    </a:lnTo>
                    <a:lnTo>
                      <a:pt x="8" y="1"/>
                    </a:lnTo>
                    <a:lnTo>
                      <a:pt x="8" y="1"/>
                    </a:lnTo>
                    <a:lnTo>
                      <a:pt x="7" y="3"/>
                    </a:lnTo>
                    <a:lnTo>
                      <a:pt x="5" y="3"/>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3" name="Freeform 901">
                <a:extLst>
                  <a:ext uri="{FF2B5EF4-FFF2-40B4-BE49-F238E27FC236}">
                    <a16:creationId xmlns:a16="http://schemas.microsoft.com/office/drawing/2014/main" id="{54C73CD6-29CE-4A4F-90A7-0F6CFC8FDB58}"/>
                  </a:ext>
                </a:extLst>
              </p:cNvPr>
              <p:cNvSpPr>
                <a:spLocks/>
              </p:cNvSpPr>
              <p:nvPr/>
            </p:nvSpPr>
            <p:spPr bwMode="auto">
              <a:xfrm>
                <a:off x="5166" y="1918"/>
                <a:ext cx="18" cy="22"/>
              </a:xfrm>
              <a:custGeom>
                <a:avLst/>
                <a:gdLst>
                  <a:gd name="T0" fmla="*/ 7 w 18"/>
                  <a:gd name="T1" fmla="*/ 22 h 22"/>
                  <a:gd name="T2" fmla="*/ 8 w 18"/>
                  <a:gd name="T3" fmla="*/ 21 h 22"/>
                  <a:gd name="T4" fmla="*/ 10 w 18"/>
                  <a:gd name="T5" fmla="*/ 21 h 22"/>
                  <a:gd name="T6" fmla="*/ 10 w 18"/>
                  <a:gd name="T7" fmla="*/ 19 h 22"/>
                  <a:gd name="T8" fmla="*/ 10 w 18"/>
                  <a:gd name="T9" fmla="*/ 19 h 22"/>
                  <a:gd name="T10" fmla="*/ 11 w 18"/>
                  <a:gd name="T11" fmla="*/ 16 h 22"/>
                  <a:gd name="T12" fmla="*/ 13 w 18"/>
                  <a:gd name="T13" fmla="*/ 13 h 22"/>
                  <a:gd name="T14" fmla="*/ 16 w 18"/>
                  <a:gd name="T15" fmla="*/ 11 h 22"/>
                  <a:gd name="T16" fmla="*/ 18 w 18"/>
                  <a:gd name="T17" fmla="*/ 11 h 22"/>
                  <a:gd name="T18" fmla="*/ 18 w 18"/>
                  <a:gd name="T19" fmla="*/ 11 h 22"/>
                  <a:gd name="T20" fmla="*/ 18 w 18"/>
                  <a:gd name="T21" fmla="*/ 8 h 22"/>
                  <a:gd name="T22" fmla="*/ 18 w 18"/>
                  <a:gd name="T23" fmla="*/ 5 h 22"/>
                  <a:gd name="T24" fmla="*/ 15 w 18"/>
                  <a:gd name="T25" fmla="*/ 3 h 22"/>
                  <a:gd name="T26" fmla="*/ 15 w 18"/>
                  <a:gd name="T27" fmla="*/ 0 h 22"/>
                  <a:gd name="T28" fmla="*/ 8 w 18"/>
                  <a:gd name="T29" fmla="*/ 0 h 22"/>
                  <a:gd name="T30" fmla="*/ 8 w 18"/>
                  <a:gd name="T31" fmla="*/ 0 h 22"/>
                  <a:gd name="T32" fmla="*/ 7 w 18"/>
                  <a:gd name="T33" fmla="*/ 2 h 22"/>
                  <a:gd name="T34" fmla="*/ 5 w 18"/>
                  <a:gd name="T35" fmla="*/ 11 h 22"/>
                  <a:gd name="T36" fmla="*/ 3 w 18"/>
                  <a:gd name="T37" fmla="*/ 14 h 22"/>
                  <a:gd name="T38" fmla="*/ 0 w 18"/>
                  <a:gd name="T39" fmla="*/ 19 h 22"/>
                  <a:gd name="T40" fmla="*/ 0 w 18"/>
                  <a:gd name="T41" fmla="*/ 22 h 22"/>
                  <a:gd name="T42" fmla="*/ 0 w 18"/>
                  <a:gd name="T43" fmla="*/ 22 h 22"/>
                  <a:gd name="T44" fmla="*/ 2 w 18"/>
                  <a:gd name="T45" fmla="*/ 22 h 22"/>
                  <a:gd name="T46" fmla="*/ 7 w 18"/>
                  <a:gd name="T47"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 h="22">
                    <a:moveTo>
                      <a:pt x="7" y="22"/>
                    </a:moveTo>
                    <a:lnTo>
                      <a:pt x="8" y="21"/>
                    </a:lnTo>
                    <a:lnTo>
                      <a:pt x="10" y="21"/>
                    </a:lnTo>
                    <a:lnTo>
                      <a:pt x="10" y="19"/>
                    </a:lnTo>
                    <a:lnTo>
                      <a:pt x="10" y="19"/>
                    </a:lnTo>
                    <a:lnTo>
                      <a:pt x="11" y="16"/>
                    </a:lnTo>
                    <a:lnTo>
                      <a:pt x="13" y="13"/>
                    </a:lnTo>
                    <a:lnTo>
                      <a:pt x="16" y="11"/>
                    </a:lnTo>
                    <a:lnTo>
                      <a:pt x="18" y="11"/>
                    </a:lnTo>
                    <a:lnTo>
                      <a:pt x="18" y="11"/>
                    </a:lnTo>
                    <a:lnTo>
                      <a:pt x="18" y="8"/>
                    </a:lnTo>
                    <a:lnTo>
                      <a:pt x="18" y="5"/>
                    </a:lnTo>
                    <a:lnTo>
                      <a:pt x="15" y="3"/>
                    </a:lnTo>
                    <a:lnTo>
                      <a:pt x="15" y="0"/>
                    </a:lnTo>
                    <a:lnTo>
                      <a:pt x="8" y="0"/>
                    </a:lnTo>
                    <a:lnTo>
                      <a:pt x="8" y="0"/>
                    </a:lnTo>
                    <a:lnTo>
                      <a:pt x="7" y="2"/>
                    </a:lnTo>
                    <a:lnTo>
                      <a:pt x="5" y="11"/>
                    </a:lnTo>
                    <a:lnTo>
                      <a:pt x="3" y="14"/>
                    </a:lnTo>
                    <a:lnTo>
                      <a:pt x="0" y="19"/>
                    </a:lnTo>
                    <a:lnTo>
                      <a:pt x="0" y="22"/>
                    </a:lnTo>
                    <a:lnTo>
                      <a:pt x="0" y="22"/>
                    </a:lnTo>
                    <a:lnTo>
                      <a:pt x="2" y="22"/>
                    </a:lnTo>
                    <a:lnTo>
                      <a:pt x="7" y="22"/>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4" name="Freeform 902">
                <a:extLst>
                  <a:ext uri="{FF2B5EF4-FFF2-40B4-BE49-F238E27FC236}">
                    <a16:creationId xmlns:a16="http://schemas.microsoft.com/office/drawing/2014/main" id="{CE1CB3D5-142F-4205-8355-AC1B0449D1CD}"/>
                  </a:ext>
                </a:extLst>
              </p:cNvPr>
              <p:cNvSpPr>
                <a:spLocks/>
              </p:cNvSpPr>
              <p:nvPr/>
            </p:nvSpPr>
            <p:spPr bwMode="auto">
              <a:xfrm>
                <a:off x="5168" y="1936"/>
                <a:ext cx="56" cy="70"/>
              </a:xfrm>
              <a:custGeom>
                <a:avLst/>
                <a:gdLst>
                  <a:gd name="T0" fmla="*/ 17 w 56"/>
                  <a:gd name="T1" fmla="*/ 70 h 70"/>
                  <a:gd name="T2" fmla="*/ 28 w 56"/>
                  <a:gd name="T3" fmla="*/ 60 h 70"/>
                  <a:gd name="T4" fmla="*/ 40 w 56"/>
                  <a:gd name="T5" fmla="*/ 59 h 70"/>
                  <a:gd name="T6" fmla="*/ 40 w 56"/>
                  <a:gd name="T7" fmla="*/ 55 h 70"/>
                  <a:gd name="T8" fmla="*/ 46 w 56"/>
                  <a:gd name="T9" fmla="*/ 47 h 70"/>
                  <a:gd name="T10" fmla="*/ 30 w 56"/>
                  <a:gd name="T11" fmla="*/ 30 h 70"/>
                  <a:gd name="T12" fmla="*/ 51 w 56"/>
                  <a:gd name="T13" fmla="*/ 24 h 70"/>
                  <a:gd name="T14" fmla="*/ 56 w 56"/>
                  <a:gd name="T15" fmla="*/ 19 h 70"/>
                  <a:gd name="T16" fmla="*/ 56 w 56"/>
                  <a:gd name="T17" fmla="*/ 19 h 70"/>
                  <a:gd name="T18" fmla="*/ 49 w 56"/>
                  <a:gd name="T19" fmla="*/ 0 h 70"/>
                  <a:gd name="T20" fmla="*/ 49 w 56"/>
                  <a:gd name="T21" fmla="*/ 0 h 70"/>
                  <a:gd name="T22" fmla="*/ 21 w 56"/>
                  <a:gd name="T23" fmla="*/ 17 h 70"/>
                  <a:gd name="T24" fmla="*/ 19 w 56"/>
                  <a:gd name="T25" fmla="*/ 17 h 70"/>
                  <a:gd name="T26" fmla="*/ 19 w 56"/>
                  <a:gd name="T27" fmla="*/ 17 h 70"/>
                  <a:gd name="T28" fmla="*/ 16 w 56"/>
                  <a:gd name="T29" fmla="*/ 14 h 70"/>
                  <a:gd name="T30" fmla="*/ 11 w 56"/>
                  <a:gd name="T31" fmla="*/ 12 h 70"/>
                  <a:gd name="T32" fmla="*/ 9 w 56"/>
                  <a:gd name="T33" fmla="*/ 12 h 70"/>
                  <a:gd name="T34" fmla="*/ 8 w 56"/>
                  <a:gd name="T35" fmla="*/ 14 h 70"/>
                  <a:gd name="T36" fmla="*/ 6 w 56"/>
                  <a:gd name="T37" fmla="*/ 16 h 70"/>
                  <a:gd name="T38" fmla="*/ 6 w 56"/>
                  <a:gd name="T39" fmla="*/ 16 h 70"/>
                  <a:gd name="T40" fmla="*/ 6 w 56"/>
                  <a:gd name="T41" fmla="*/ 17 h 70"/>
                  <a:gd name="T42" fmla="*/ 6 w 56"/>
                  <a:gd name="T43" fmla="*/ 17 h 70"/>
                  <a:gd name="T44" fmla="*/ 6 w 56"/>
                  <a:gd name="T45" fmla="*/ 19 h 70"/>
                  <a:gd name="T46" fmla="*/ 6 w 56"/>
                  <a:gd name="T47" fmla="*/ 20 h 70"/>
                  <a:gd name="T48" fmla="*/ 5 w 56"/>
                  <a:gd name="T49" fmla="*/ 25 h 70"/>
                  <a:gd name="T50" fmla="*/ 5 w 56"/>
                  <a:gd name="T51" fmla="*/ 27 h 70"/>
                  <a:gd name="T52" fmla="*/ 5 w 56"/>
                  <a:gd name="T53" fmla="*/ 38 h 70"/>
                  <a:gd name="T54" fmla="*/ 5 w 56"/>
                  <a:gd name="T55" fmla="*/ 39 h 70"/>
                  <a:gd name="T56" fmla="*/ 5 w 56"/>
                  <a:gd name="T57" fmla="*/ 43 h 70"/>
                  <a:gd name="T58" fmla="*/ 5 w 56"/>
                  <a:gd name="T59" fmla="*/ 46 h 70"/>
                  <a:gd name="T60" fmla="*/ 3 w 56"/>
                  <a:gd name="T61" fmla="*/ 47 h 70"/>
                  <a:gd name="T62" fmla="*/ 3 w 56"/>
                  <a:gd name="T63" fmla="*/ 51 h 70"/>
                  <a:gd name="T64" fmla="*/ 1 w 56"/>
                  <a:gd name="T65" fmla="*/ 54 h 70"/>
                  <a:gd name="T66" fmla="*/ 1 w 56"/>
                  <a:gd name="T67" fmla="*/ 57 h 70"/>
                  <a:gd name="T68" fmla="*/ 0 w 56"/>
                  <a:gd name="T69" fmla="*/ 59 h 70"/>
                  <a:gd name="T70" fmla="*/ 1 w 56"/>
                  <a:gd name="T71" fmla="*/ 60 h 70"/>
                  <a:gd name="T72" fmla="*/ 1 w 56"/>
                  <a:gd name="T73" fmla="*/ 62 h 70"/>
                  <a:gd name="T74" fmla="*/ 1 w 56"/>
                  <a:gd name="T75" fmla="*/ 62 h 70"/>
                  <a:gd name="T76" fmla="*/ 1 w 56"/>
                  <a:gd name="T77" fmla="*/ 62 h 70"/>
                  <a:gd name="T78" fmla="*/ 0 w 56"/>
                  <a:gd name="T79" fmla="*/ 67 h 70"/>
                  <a:gd name="T80" fmla="*/ 0 w 56"/>
                  <a:gd name="T81" fmla="*/ 67 h 70"/>
                  <a:gd name="T82" fmla="*/ 5 w 56"/>
                  <a:gd name="T83" fmla="*/ 67 h 70"/>
                  <a:gd name="T84" fmla="*/ 17 w 56"/>
                  <a:gd name="T85"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6" h="70">
                    <a:moveTo>
                      <a:pt x="17" y="70"/>
                    </a:moveTo>
                    <a:lnTo>
                      <a:pt x="28" y="60"/>
                    </a:lnTo>
                    <a:lnTo>
                      <a:pt x="40" y="59"/>
                    </a:lnTo>
                    <a:lnTo>
                      <a:pt x="40" y="55"/>
                    </a:lnTo>
                    <a:lnTo>
                      <a:pt x="46" y="47"/>
                    </a:lnTo>
                    <a:lnTo>
                      <a:pt x="30" y="30"/>
                    </a:lnTo>
                    <a:lnTo>
                      <a:pt x="51" y="24"/>
                    </a:lnTo>
                    <a:lnTo>
                      <a:pt x="56" y="19"/>
                    </a:lnTo>
                    <a:lnTo>
                      <a:pt x="56" y="19"/>
                    </a:lnTo>
                    <a:lnTo>
                      <a:pt x="49" y="0"/>
                    </a:lnTo>
                    <a:lnTo>
                      <a:pt x="49" y="0"/>
                    </a:lnTo>
                    <a:lnTo>
                      <a:pt x="21" y="17"/>
                    </a:lnTo>
                    <a:lnTo>
                      <a:pt x="19" y="17"/>
                    </a:lnTo>
                    <a:lnTo>
                      <a:pt x="19" y="17"/>
                    </a:lnTo>
                    <a:lnTo>
                      <a:pt x="16" y="14"/>
                    </a:lnTo>
                    <a:lnTo>
                      <a:pt x="11" y="12"/>
                    </a:lnTo>
                    <a:lnTo>
                      <a:pt x="9" y="12"/>
                    </a:lnTo>
                    <a:lnTo>
                      <a:pt x="8" y="14"/>
                    </a:lnTo>
                    <a:lnTo>
                      <a:pt x="6" y="16"/>
                    </a:lnTo>
                    <a:lnTo>
                      <a:pt x="6" y="16"/>
                    </a:lnTo>
                    <a:lnTo>
                      <a:pt x="6" y="17"/>
                    </a:lnTo>
                    <a:lnTo>
                      <a:pt x="6" y="17"/>
                    </a:lnTo>
                    <a:lnTo>
                      <a:pt x="6" y="19"/>
                    </a:lnTo>
                    <a:lnTo>
                      <a:pt x="6" y="20"/>
                    </a:lnTo>
                    <a:lnTo>
                      <a:pt x="5" y="25"/>
                    </a:lnTo>
                    <a:lnTo>
                      <a:pt x="5" y="27"/>
                    </a:lnTo>
                    <a:lnTo>
                      <a:pt x="5" y="38"/>
                    </a:lnTo>
                    <a:lnTo>
                      <a:pt x="5" y="39"/>
                    </a:lnTo>
                    <a:lnTo>
                      <a:pt x="5" y="43"/>
                    </a:lnTo>
                    <a:lnTo>
                      <a:pt x="5" y="46"/>
                    </a:lnTo>
                    <a:lnTo>
                      <a:pt x="3" y="47"/>
                    </a:lnTo>
                    <a:lnTo>
                      <a:pt x="3" y="51"/>
                    </a:lnTo>
                    <a:lnTo>
                      <a:pt x="1" y="54"/>
                    </a:lnTo>
                    <a:lnTo>
                      <a:pt x="1" y="57"/>
                    </a:lnTo>
                    <a:lnTo>
                      <a:pt x="0" y="59"/>
                    </a:lnTo>
                    <a:lnTo>
                      <a:pt x="1" y="60"/>
                    </a:lnTo>
                    <a:lnTo>
                      <a:pt x="1" y="62"/>
                    </a:lnTo>
                    <a:lnTo>
                      <a:pt x="1" y="62"/>
                    </a:lnTo>
                    <a:lnTo>
                      <a:pt x="1" y="62"/>
                    </a:lnTo>
                    <a:lnTo>
                      <a:pt x="0" y="67"/>
                    </a:lnTo>
                    <a:lnTo>
                      <a:pt x="0" y="67"/>
                    </a:lnTo>
                    <a:lnTo>
                      <a:pt x="5" y="67"/>
                    </a:lnTo>
                    <a:lnTo>
                      <a:pt x="17" y="7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5" name="Freeform 903">
                <a:extLst>
                  <a:ext uri="{FF2B5EF4-FFF2-40B4-BE49-F238E27FC236}">
                    <a16:creationId xmlns:a16="http://schemas.microsoft.com/office/drawing/2014/main" id="{3E9CF536-535E-43E0-B4E6-49847254DAD2}"/>
                  </a:ext>
                </a:extLst>
              </p:cNvPr>
              <p:cNvSpPr>
                <a:spLocks/>
              </p:cNvSpPr>
              <p:nvPr/>
            </p:nvSpPr>
            <p:spPr bwMode="auto">
              <a:xfrm>
                <a:off x="5166" y="1955"/>
                <a:ext cx="292" cy="247"/>
              </a:xfrm>
              <a:custGeom>
                <a:avLst/>
                <a:gdLst>
                  <a:gd name="T0" fmla="*/ 163 w 292"/>
                  <a:gd name="T1" fmla="*/ 48 h 247"/>
                  <a:gd name="T2" fmla="*/ 58 w 292"/>
                  <a:gd name="T3" fmla="*/ 0 h 247"/>
                  <a:gd name="T4" fmla="*/ 48 w 292"/>
                  <a:gd name="T5" fmla="*/ 28 h 247"/>
                  <a:gd name="T6" fmla="*/ 30 w 292"/>
                  <a:gd name="T7" fmla="*/ 41 h 247"/>
                  <a:gd name="T8" fmla="*/ 2 w 292"/>
                  <a:gd name="T9" fmla="*/ 48 h 247"/>
                  <a:gd name="T10" fmla="*/ 0 w 292"/>
                  <a:gd name="T11" fmla="*/ 62 h 247"/>
                  <a:gd name="T12" fmla="*/ 3 w 292"/>
                  <a:gd name="T13" fmla="*/ 65 h 247"/>
                  <a:gd name="T14" fmla="*/ 7 w 292"/>
                  <a:gd name="T15" fmla="*/ 65 h 247"/>
                  <a:gd name="T16" fmla="*/ 15 w 292"/>
                  <a:gd name="T17" fmla="*/ 76 h 247"/>
                  <a:gd name="T18" fmla="*/ 21 w 292"/>
                  <a:gd name="T19" fmla="*/ 81 h 247"/>
                  <a:gd name="T20" fmla="*/ 26 w 292"/>
                  <a:gd name="T21" fmla="*/ 94 h 247"/>
                  <a:gd name="T22" fmla="*/ 30 w 292"/>
                  <a:gd name="T23" fmla="*/ 99 h 247"/>
                  <a:gd name="T24" fmla="*/ 37 w 292"/>
                  <a:gd name="T25" fmla="*/ 108 h 247"/>
                  <a:gd name="T26" fmla="*/ 37 w 292"/>
                  <a:gd name="T27" fmla="*/ 116 h 247"/>
                  <a:gd name="T28" fmla="*/ 43 w 292"/>
                  <a:gd name="T29" fmla="*/ 123 h 247"/>
                  <a:gd name="T30" fmla="*/ 53 w 292"/>
                  <a:gd name="T31" fmla="*/ 124 h 247"/>
                  <a:gd name="T32" fmla="*/ 58 w 292"/>
                  <a:gd name="T33" fmla="*/ 132 h 247"/>
                  <a:gd name="T34" fmla="*/ 61 w 292"/>
                  <a:gd name="T35" fmla="*/ 142 h 247"/>
                  <a:gd name="T36" fmla="*/ 66 w 292"/>
                  <a:gd name="T37" fmla="*/ 150 h 247"/>
                  <a:gd name="T38" fmla="*/ 64 w 292"/>
                  <a:gd name="T39" fmla="*/ 158 h 247"/>
                  <a:gd name="T40" fmla="*/ 69 w 292"/>
                  <a:gd name="T41" fmla="*/ 170 h 247"/>
                  <a:gd name="T42" fmla="*/ 78 w 292"/>
                  <a:gd name="T43" fmla="*/ 182 h 247"/>
                  <a:gd name="T44" fmla="*/ 85 w 292"/>
                  <a:gd name="T45" fmla="*/ 185 h 247"/>
                  <a:gd name="T46" fmla="*/ 93 w 292"/>
                  <a:gd name="T47" fmla="*/ 191 h 247"/>
                  <a:gd name="T48" fmla="*/ 97 w 292"/>
                  <a:gd name="T49" fmla="*/ 205 h 247"/>
                  <a:gd name="T50" fmla="*/ 110 w 292"/>
                  <a:gd name="T51" fmla="*/ 221 h 247"/>
                  <a:gd name="T52" fmla="*/ 118 w 292"/>
                  <a:gd name="T53" fmla="*/ 229 h 247"/>
                  <a:gd name="T54" fmla="*/ 124 w 292"/>
                  <a:gd name="T55" fmla="*/ 237 h 247"/>
                  <a:gd name="T56" fmla="*/ 128 w 292"/>
                  <a:gd name="T57" fmla="*/ 228 h 247"/>
                  <a:gd name="T58" fmla="*/ 137 w 292"/>
                  <a:gd name="T59" fmla="*/ 223 h 247"/>
                  <a:gd name="T60" fmla="*/ 171 w 292"/>
                  <a:gd name="T61" fmla="*/ 234 h 247"/>
                  <a:gd name="T62" fmla="*/ 250 w 292"/>
                  <a:gd name="T63" fmla="*/ 196 h 247"/>
                  <a:gd name="T64" fmla="*/ 289 w 292"/>
                  <a:gd name="T65" fmla="*/ 142 h 247"/>
                  <a:gd name="T66" fmla="*/ 242 w 292"/>
                  <a:gd name="T67" fmla="*/ 140 h 247"/>
                  <a:gd name="T68" fmla="*/ 236 w 292"/>
                  <a:gd name="T69" fmla="*/ 119 h 247"/>
                  <a:gd name="T70" fmla="*/ 234 w 292"/>
                  <a:gd name="T71" fmla="*/ 118 h 247"/>
                  <a:gd name="T72" fmla="*/ 234 w 292"/>
                  <a:gd name="T73" fmla="*/ 115 h 247"/>
                  <a:gd name="T74" fmla="*/ 226 w 292"/>
                  <a:gd name="T75" fmla="*/ 113 h 247"/>
                  <a:gd name="T76" fmla="*/ 223 w 292"/>
                  <a:gd name="T77" fmla="*/ 108 h 247"/>
                  <a:gd name="T78" fmla="*/ 214 w 292"/>
                  <a:gd name="T79" fmla="*/ 92 h 247"/>
                  <a:gd name="T80" fmla="*/ 212 w 292"/>
                  <a:gd name="T81" fmla="*/ 84 h 247"/>
                  <a:gd name="T82" fmla="*/ 209 w 292"/>
                  <a:gd name="T83" fmla="*/ 79 h 247"/>
                  <a:gd name="T84" fmla="*/ 201 w 292"/>
                  <a:gd name="T85" fmla="*/ 72 h 247"/>
                  <a:gd name="T86" fmla="*/ 203 w 292"/>
                  <a:gd name="T87" fmla="*/ 70 h 247"/>
                  <a:gd name="T88" fmla="*/ 195 w 292"/>
                  <a:gd name="T89" fmla="*/ 67 h 247"/>
                  <a:gd name="T90" fmla="*/ 188 w 292"/>
                  <a:gd name="T91" fmla="*/ 56 h 247"/>
                  <a:gd name="T92" fmla="*/ 187 w 292"/>
                  <a:gd name="T93" fmla="*/ 52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92" h="247">
                    <a:moveTo>
                      <a:pt x="177" y="51"/>
                    </a:moveTo>
                    <a:lnTo>
                      <a:pt x="164" y="48"/>
                    </a:lnTo>
                    <a:lnTo>
                      <a:pt x="163" y="48"/>
                    </a:lnTo>
                    <a:lnTo>
                      <a:pt x="136" y="48"/>
                    </a:lnTo>
                    <a:lnTo>
                      <a:pt x="70" y="1"/>
                    </a:lnTo>
                    <a:lnTo>
                      <a:pt x="58" y="0"/>
                    </a:lnTo>
                    <a:lnTo>
                      <a:pt x="53" y="5"/>
                    </a:lnTo>
                    <a:lnTo>
                      <a:pt x="32" y="11"/>
                    </a:lnTo>
                    <a:lnTo>
                      <a:pt x="48" y="28"/>
                    </a:lnTo>
                    <a:lnTo>
                      <a:pt x="42" y="36"/>
                    </a:lnTo>
                    <a:lnTo>
                      <a:pt x="42" y="40"/>
                    </a:lnTo>
                    <a:lnTo>
                      <a:pt x="30" y="41"/>
                    </a:lnTo>
                    <a:lnTo>
                      <a:pt x="19" y="51"/>
                    </a:lnTo>
                    <a:lnTo>
                      <a:pt x="7" y="48"/>
                    </a:lnTo>
                    <a:lnTo>
                      <a:pt x="2" y="48"/>
                    </a:lnTo>
                    <a:lnTo>
                      <a:pt x="2" y="52"/>
                    </a:lnTo>
                    <a:lnTo>
                      <a:pt x="2" y="59"/>
                    </a:lnTo>
                    <a:lnTo>
                      <a:pt x="0" y="62"/>
                    </a:lnTo>
                    <a:lnTo>
                      <a:pt x="0" y="64"/>
                    </a:lnTo>
                    <a:lnTo>
                      <a:pt x="2" y="64"/>
                    </a:lnTo>
                    <a:lnTo>
                      <a:pt x="3" y="65"/>
                    </a:lnTo>
                    <a:lnTo>
                      <a:pt x="5" y="64"/>
                    </a:lnTo>
                    <a:lnTo>
                      <a:pt x="8" y="65"/>
                    </a:lnTo>
                    <a:lnTo>
                      <a:pt x="7" y="65"/>
                    </a:lnTo>
                    <a:lnTo>
                      <a:pt x="13" y="73"/>
                    </a:lnTo>
                    <a:lnTo>
                      <a:pt x="15" y="75"/>
                    </a:lnTo>
                    <a:lnTo>
                      <a:pt x="15" y="76"/>
                    </a:lnTo>
                    <a:lnTo>
                      <a:pt x="16" y="79"/>
                    </a:lnTo>
                    <a:lnTo>
                      <a:pt x="19" y="81"/>
                    </a:lnTo>
                    <a:lnTo>
                      <a:pt x="21" y="81"/>
                    </a:lnTo>
                    <a:lnTo>
                      <a:pt x="24" y="89"/>
                    </a:lnTo>
                    <a:lnTo>
                      <a:pt x="24" y="91"/>
                    </a:lnTo>
                    <a:lnTo>
                      <a:pt x="26" y="94"/>
                    </a:lnTo>
                    <a:lnTo>
                      <a:pt x="27" y="94"/>
                    </a:lnTo>
                    <a:lnTo>
                      <a:pt x="29" y="97"/>
                    </a:lnTo>
                    <a:lnTo>
                      <a:pt x="30" y="99"/>
                    </a:lnTo>
                    <a:lnTo>
                      <a:pt x="34" y="100"/>
                    </a:lnTo>
                    <a:lnTo>
                      <a:pt x="35" y="107"/>
                    </a:lnTo>
                    <a:lnTo>
                      <a:pt x="37" y="108"/>
                    </a:lnTo>
                    <a:lnTo>
                      <a:pt x="38" y="113"/>
                    </a:lnTo>
                    <a:lnTo>
                      <a:pt x="37" y="115"/>
                    </a:lnTo>
                    <a:lnTo>
                      <a:pt x="37" y="116"/>
                    </a:lnTo>
                    <a:lnTo>
                      <a:pt x="40" y="119"/>
                    </a:lnTo>
                    <a:lnTo>
                      <a:pt x="40" y="121"/>
                    </a:lnTo>
                    <a:lnTo>
                      <a:pt x="43" y="123"/>
                    </a:lnTo>
                    <a:lnTo>
                      <a:pt x="45" y="121"/>
                    </a:lnTo>
                    <a:lnTo>
                      <a:pt x="48" y="123"/>
                    </a:lnTo>
                    <a:lnTo>
                      <a:pt x="53" y="124"/>
                    </a:lnTo>
                    <a:lnTo>
                      <a:pt x="56" y="129"/>
                    </a:lnTo>
                    <a:lnTo>
                      <a:pt x="56" y="132"/>
                    </a:lnTo>
                    <a:lnTo>
                      <a:pt x="58" y="132"/>
                    </a:lnTo>
                    <a:lnTo>
                      <a:pt x="58" y="135"/>
                    </a:lnTo>
                    <a:lnTo>
                      <a:pt x="59" y="137"/>
                    </a:lnTo>
                    <a:lnTo>
                      <a:pt x="61" y="142"/>
                    </a:lnTo>
                    <a:lnTo>
                      <a:pt x="64" y="143"/>
                    </a:lnTo>
                    <a:lnTo>
                      <a:pt x="64" y="148"/>
                    </a:lnTo>
                    <a:lnTo>
                      <a:pt x="66" y="150"/>
                    </a:lnTo>
                    <a:lnTo>
                      <a:pt x="64" y="154"/>
                    </a:lnTo>
                    <a:lnTo>
                      <a:pt x="62" y="156"/>
                    </a:lnTo>
                    <a:lnTo>
                      <a:pt x="64" y="158"/>
                    </a:lnTo>
                    <a:lnTo>
                      <a:pt x="66" y="162"/>
                    </a:lnTo>
                    <a:lnTo>
                      <a:pt x="66" y="169"/>
                    </a:lnTo>
                    <a:lnTo>
                      <a:pt x="69" y="170"/>
                    </a:lnTo>
                    <a:lnTo>
                      <a:pt x="69" y="172"/>
                    </a:lnTo>
                    <a:lnTo>
                      <a:pt x="77" y="180"/>
                    </a:lnTo>
                    <a:lnTo>
                      <a:pt x="78" y="182"/>
                    </a:lnTo>
                    <a:lnTo>
                      <a:pt x="81" y="182"/>
                    </a:lnTo>
                    <a:lnTo>
                      <a:pt x="83" y="185"/>
                    </a:lnTo>
                    <a:lnTo>
                      <a:pt x="85" y="185"/>
                    </a:lnTo>
                    <a:lnTo>
                      <a:pt x="89" y="188"/>
                    </a:lnTo>
                    <a:lnTo>
                      <a:pt x="89" y="190"/>
                    </a:lnTo>
                    <a:lnTo>
                      <a:pt x="93" y="191"/>
                    </a:lnTo>
                    <a:lnTo>
                      <a:pt x="93" y="193"/>
                    </a:lnTo>
                    <a:lnTo>
                      <a:pt x="94" y="193"/>
                    </a:lnTo>
                    <a:lnTo>
                      <a:pt x="97" y="205"/>
                    </a:lnTo>
                    <a:lnTo>
                      <a:pt x="101" y="207"/>
                    </a:lnTo>
                    <a:lnTo>
                      <a:pt x="101" y="210"/>
                    </a:lnTo>
                    <a:lnTo>
                      <a:pt x="110" y="221"/>
                    </a:lnTo>
                    <a:lnTo>
                      <a:pt x="112" y="221"/>
                    </a:lnTo>
                    <a:lnTo>
                      <a:pt x="113" y="228"/>
                    </a:lnTo>
                    <a:lnTo>
                      <a:pt x="118" y="229"/>
                    </a:lnTo>
                    <a:lnTo>
                      <a:pt x="120" y="236"/>
                    </a:lnTo>
                    <a:lnTo>
                      <a:pt x="123" y="236"/>
                    </a:lnTo>
                    <a:lnTo>
                      <a:pt x="124" y="237"/>
                    </a:lnTo>
                    <a:lnTo>
                      <a:pt x="126" y="234"/>
                    </a:lnTo>
                    <a:lnTo>
                      <a:pt x="131" y="233"/>
                    </a:lnTo>
                    <a:lnTo>
                      <a:pt x="128" y="228"/>
                    </a:lnTo>
                    <a:lnTo>
                      <a:pt x="129" y="220"/>
                    </a:lnTo>
                    <a:lnTo>
                      <a:pt x="134" y="218"/>
                    </a:lnTo>
                    <a:lnTo>
                      <a:pt x="137" y="223"/>
                    </a:lnTo>
                    <a:lnTo>
                      <a:pt x="147" y="223"/>
                    </a:lnTo>
                    <a:lnTo>
                      <a:pt x="158" y="228"/>
                    </a:lnTo>
                    <a:lnTo>
                      <a:pt x="171" y="234"/>
                    </a:lnTo>
                    <a:lnTo>
                      <a:pt x="172" y="247"/>
                    </a:lnTo>
                    <a:lnTo>
                      <a:pt x="198" y="212"/>
                    </a:lnTo>
                    <a:lnTo>
                      <a:pt x="250" y="196"/>
                    </a:lnTo>
                    <a:lnTo>
                      <a:pt x="290" y="183"/>
                    </a:lnTo>
                    <a:lnTo>
                      <a:pt x="292" y="153"/>
                    </a:lnTo>
                    <a:lnTo>
                      <a:pt x="289" y="142"/>
                    </a:lnTo>
                    <a:lnTo>
                      <a:pt x="289" y="142"/>
                    </a:lnTo>
                    <a:lnTo>
                      <a:pt x="284" y="146"/>
                    </a:lnTo>
                    <a:lnTo>
                      <a:pt x="242" y="140"/>
                    </a:lnTo>
                    <a:lnTo>
                      <a:pt x="241" y="129"/>
                    </a:lnTo>
                    <a:lnTo>
                      <a:pt x="236" y="124"/>
                    </a:lnTo>
                    <a:lnTo>
                      <a:pt x="236" y="119"/>
                    </a:lnTo>
                    <a:lnTo>
                      <a:pt x="236" y="119"/>
                    </a:lnTo>
                    <a:lnTo>
                      <a:pt x="236" y="121"/>
                    </a:lnTo>
                    <a:lnTo>
                      <a:pt x="234" y="118"/>
                    </a:lnTo>
                    <a:lnTo>
                      <a:pt x="234" y="116"/>
                    </a:lnTo>
                    <a:lnTo>
                      <a:pt x="236" y="115"/>
                    </a:lnTo>
                    <a:lnTo>
                      <a:pt x="234" y="115"/>
                    </a:lnTo>
                    <a:lnTo>
                      <a:pt x="233" y="115"/>
                    </a:lnTo>
                    <a:lnTo>
                      <a:pt x="231" y="115"/>
                    </a:lnTo>
                    <a:lnTo>
                      <a:pt x="226" y="113"/>
                    </a:lnTo>
                    <a:lnTo>
                      <a:pt x="226" y="111"/>
                    </a:lnTo>
                    <a:lnTo>
                      <a:pt x="225" y="111"/>
                    </a:lnTo>
                    <a:lnTo>
                      <a:pt x="223" y="108"/>
                    </a:lnTo>
                    <a:lnTo>
                      <a:pt x="222" y="105"/>
                    </a:lnTo>
                    <a:lnTo>
                      <a:pt x="215" y="95"/>
                    </a:lnTo>
                    <a:lnTo>
                      <a:pt x="214" y="92"/>
                    </a:lnTo>
                    <a:lnTo>
                      <a:pt x="215" y="92"/>
                    </a:lnTo>
                    <a:lnTo>
                      <a:pt x="215" y="91"/>
                    </a:lnTo>
                    <a:lnTo>
                      <a:pt x="212" y="84"/>
                    </a:lnTo>
                    <a:lnTo>
                      <a:pt x="212" y="83"/>
                    </a:lnTo>
                    <a:lnTo>
                      <a:pt x="211" y="79"/>
                    </a:lnTo>
                    <a:lnTo>
                      <a:pt x="209" y="79"/>
                    </a:lnTo>
                    <a:lnTo>
                      <a:pt x="204" y="73"/>
                    </a:lnTo>
                    <a:lnTo>
                      <a:pt x="203" y="73"/>
                    </a:lnTo>
                    <a:lnTo>
                      <a:pt x="201" y="72"/>
                    </a:lnTo>
                    <a:lnTo>
                      <a:pt x="201" y="70"/>
                    </a:lnTo>
                    <a:lnTo>
                      <a:pt x="203" y="70"/>
                    </a:lnTo>
                    <a:lnTo>
                      <a:pt x="203" y="70"/>
                    </a:lnTo>
                    <a:lnTo>
                      <a:pt x="203" y="68"/>
                    </a:lnTo>
                    <a:lnTo>
                      <a:pt x="199" y="68"/>
                    </a:lnTo>
                    <a:lnTo>
                      <a:pt x="195" y="67"/>
                    </a:lnTo>
                    <a:lnTo>
                      <a:pt x="191" y="60"/>
                    </a:lnTo>
                    <a:lnTo>
                      <a:pt x="191" y="57"/>
                    </a:lnTo>
                    <a:lnTo>
                      <a:pt x="188" y="56"/>
                    </a:lnTo>
                    <a:lnTo>
                      <a:pt x="188" y="54"/>
                    </a:lnTo>
                    <a:lnTo>
                      <a:pt x="188" y="54"/>
                    </a:lnTo>
                    <a:lnTo>
                      <a:pt x="187" y="52"/>
                    </a:lnTo>
                    <a:lnTo>
                      <a:pt x="179" y="57"/>
                    </a:lnTo>
                    <a:lnTo>
                      <a:pt x="177" y="51"/>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6" name="Freeform 904">
                <a:extLst>
                  <a:ext uri="{FF2B5EF4-FFF2-40B4-BE49-F238E27FC236}">
                    <a16:creationId xmlns:a16="http://schemas.microsoft.com/office/drawing/2014/main" id="{6CACD576-E362-44ED-B983-37210247F9E5}"/>
                  </a:ext>
                </a:extLst>
              </p:cNvPr>
              <p:cNvSpPr>
                <a:spLocks/>
              </p:cNvSpPr>
              <p:nvPr/>
            </p:nvSpPr>
            <p:spPr bwMode="auto">
              <a:xfrm>
                <a:off x="5391" y="2046"/>
                <a:ext cx="11" cy="24"/>
              </a:xfrm>
              <a:custGeom>
                <a:avLst/>
                <a:gdLst>
                  <a:gd name="T0" fmla="*/ 6 w 11"/>
                  <a:gd name="T1" fmla="*/ 24 h 24"/>
                  <a:gd name="T2" fmla="*/ 8 w 11"/>
                  <a:gd name="T3" fmla="*/ 24 h 24"/>
                  <a:gd name="T4" fmla="*/ 8 w 11"/>
                  <a:gd name="T5" fmla="*/ 24 h 24"/>
                  <a:gd name="T6" fmla="*/ 9 w 11"/>
                  <a:gd name="T7" fmla="*/ 24 h 24"/>
                  <a:gd name="T8" fmla="*/ 11 w 11"/>
                  <a:gd name="T9" fmla="*/ 16 h 24"/>
                  <a:gd name="T10" fmla="*/ 9 w 11"/>
                  <a:gd name="T11" fmla="*/ 14 h 24"/>
                  <a:gd name="T12" fmla="*/ 8 w 11"/>
                  <a:gd name="T13" fmla="*/ 14 h 24"/>
                  <a:gd name="T14" fmla="*/ 8 w 11"/>
                  <a:gd name="T15" fmla="*/ 9 h 24"/>
                  <a:gd name="T16" fmla="*/ 8 w 11"/>
                  <a:gd name="T17" fmla="*/ 9 h 24"/>
                  <a:gd name="T18" fmla="*/ 9 w 11"/>
                  <a:gd name="T19" fmla="*/ 4 h 24"/>
                  <a:gd name="T20" fmla="*/ 9 w 11"/>
                  <a:gd name="T21" fmla="*/ 3 h 24"/>
                  <a:gd name="T22" fmla="*/ 8 w 11"/>
                  <a:gd name="T23" fmla="*/ 3 h 24"/>
                  <a:gd name="T24" fmla="*/ 8 w 11"/>
                  <a:gd name="T25" fmla="*/ 1 h 24"/>
                  <a:gd name="T26" fmla="*/ 5 w 11"/>
                  <a:gd name="T27" fmla="*/ 0 h 24"/>
                  <a:gd name="T28" fmla="*/ 5 w 11"/>
                  <a:gd name="T29" fmla="*/ 0 h 24"/>
                  <a:gd name="T30" fmla="*/ 3 w 11"/>
                  <a:gd name="T31" fmla="*/ 1 h 24"/>
                  <a:gd name="T32" fmla="*/ 3 w 11"/>
                  <a:gd name="T33" fmla="*/ 1 h 24"/>
                  <a:gd name="T34" fmla="*/ 3 w 11"/>
                  <a:gd name="T35" fmla="*/ 3 h 24"/>
                  <a:gd name="T36" fmla="*/ 1 w 11"/>
                  <a:gd name="T37" fmla="*/ 3 h 24"/>
                  <a:gd name="T38" fmla="*/ 1 w 11"/>
                  <a:gd name="T39" fmla="*/ 6 h 24"/>
                  <a:gd name="T40" fmla="*/ 1 w 11"/>
                  <a:gd name="T41" fmla="*/ 6 h 24"/>
                  <a:gd name="T42" fmla="*/ 3 w 11"/>
                  <a:gd name="T43" fmla="*/ 9 h 24"/>
                  <a:gd name="T44" fmla="*/ 1 w 11"/>
                  <a:gd name="T45" fmla="*/ 9 h 24"/>
                  <a:gd name="T46" fmla="*/ 0 w 11"/>
                  <a:gd name="T47" fmla="*/ 9 h 24"/>
                  <a:gd name="T48" fmla="*/ 0 w 11"/>
                  <a:gd name="T49" fmla="*/ 14 h 24"/>
                  <a:gd name="T50" fmla="*/ 0 w 11"/>
                  <a:gd name="T51" fmla="*/ 16 h 24"/>
                  <a:gd name="T52" fmla="*/ 1 w 11"/>
                  <a:gd name="T53" fmla="*/ 17 h 24"/>
                  <a:gd name="T54" fmla="*/ 1 w 11"/>
                  <a:gd name="T55" fmla="*/ 19 h 24"/>
                  <a:gd name="T56" fmla="*/ 1 w 11"/>
                  <a:gd name="T57" fmla="*/ 20 h 24"/>
                  <a:gd name="T58" fmla="*/ 1 w 11"/>
                  <a:gd name="T59" fmla="*/ 22 h 24"/>
                  <a:gd name="T60" fmla="*/ 6 w 11"/>
                  <a:gd name="T61"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 h="24">
                    <a:moveTo>
                      <a:pt x="6" y="24"/>
                    </a:moveTo>
                    <a:lnTo>
                      <a:pt x="8" y="24"/>
                    </a:lnTo>
                    <a:lnTo>
                      <a:pt x="8" y="24"/>
                    </a:lnTo>
                    <a:lnTo>
                      <a:pt x="9" y="24"/>
                    </a:lnTo>
                    <a:lnTo>
                      <a:pt x="11" y="16"/>
                    </a:lnTo>
                    <a:lnTo>
                      <a:pt x="9" y="14"/>
                    </a:lnTo>
                    <a:lnTo>
                      <a:pt x="8" y="14"/>
                    </a:lnTo>
                    <a:lnTo>
                      <a:pt x="8" y="9"/>
                    </a:lnTo>
                    <a:lnTo>
                      <a:pt x="8" y="9"/>
                    </a:lnTo>
                    <a:lnTo>
                      <a:pt x="9" y="4"/>
                    </a:lnTo>
                    <a:lnTo>
                      <a:pt x="9" y="3"/>
                    </a:lnTo>
                    <a:lnTo>
                      <a:pt x="8" y="3"/>
                    </a:lnTo>
                    <a:lnTo>
                      <a:pt x="8" y="1"/>
                    </a:lnTo>
                    <a:lnTo>
                      <a:pt x="5" y="0"/>
                    </a:lnTo>
                    <a:lnTo>
                      <a:pt x="5" y="0"/>
                    </a:lnTo>
                    <a:lnTo>
                      <a:pt x="3" y="1"/>
                    </a:lnTo>
                    <a:lnTo>
                      <a:pt x="3" y="1"/>
                    </a:lnTo>
                    <a:lnTo>
                      <a:pt x="3" y="3"/>
                    </a:lnTo>
                    <a:lnTo>
                      <a:pt x="1" y="3"/>
                    </a:lnTo>
                    <a:lnTo>
                      <a:pt x="1" y="6"/>
                    </a:lnTo>
                    <a:lnTo>
                      <a:pt x="1" y="6"/>
                    </a:lnTo>
                    <a:lnTo>
                      <a:pt x="3" y="9"/>
                    </a:lnTo>
                    <a:lnTo>
                      <a:pt x="1" y="9"/>
                    </a:lnTo>
                    <a:lnTo>
                      <a:pt x="0" y="9"/>
                    </a:lnTo>
                    <a:lnTo>
                      <a:pt x="0" y="14"/>
                    </a:lnTo>
                    <a:lnTo>
                      <a:pt x="0" y="16"/>
                    </a:lnTo>
                    <a:lnTo>
                      <a:pt x="1" y="17"/>
                    </a:lnTo>
                    <a:lnTo>
                      <a:pt x="1" y="19"/>
                    </a:lnTo>
                    <a:lnTo>
                      <a:pt x="1" y="20"/>
                    </a:lnTo>
                    <a:lnTo>
                      <a:pt x="1" y="22"/>
                    </a:lnTo>
                    <a:lnTo>
                      <a:pt x="6" y="24"/>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7" name="Freeform 905">
                <a:extLst>
                  <a:ext uri="{FF2B5EF4-FFF2-40B4-BE49-F238E27FC236}">
                    <a16:creationId xmlns:a16="http://schemas.microsoft.com/office/drawing/2014/main" id="{C1580A97-A332-4C2A-868B-4FDDEAA06A24}"/>
                  </a:ext>
                </a:extLst>
              </p:cNvPr>
              <p:cNvSpPr>
                <a:spLocks/>
              </p:cNvSpPr>
              <p:nvPr/>
            </p:nvSpPr>
            <p:spPr bwMode="auto">
              <a:xfrm>
                <a:off x="5402" y="2047"/>
                <a:ext cx="67" cy="54"/>
              </a:xfrm>
              <a:custGeom>
                <a:avLst/>
                <a:gdLst>
                  <a:gd name="T0" fmla="*/ 5 w 67"/>
                  <a:gd name="T1" fmla="*/ 37 h 54"/>
                  <a:gd name="T2" fmla="*/ 6 w 67"/>
                  <a:gd name="T3" fmla="*/ 48 h 54"/>
                  <a:gd name="T4" fmla="*/ 48 w 67"/>
                  <a:gd name="T5" fmla="*/ 54 h 54"/>
                  <a:gd name="T6" fmla="*/ 53 w 67"/>
                  <a:gd name="T7" fmla="*/ 50 h 54"/>
                  <a:gd name="T8" fmla="*/ 65 w 67"/>
                  <a:gd name="T9" fmla="*/ 13 h 54"/>
                  <a:gd name="T10" fmla="*/ 67 w 67"/>
                  <a:gd name="T11" fmla="*/ 13 h 54"/>
                  <a:gd name="T12" fmla="*/ 67 w 67"/>
                  <a:gd name="T13" fmla="*/ 8 h 54"/>
                  <a:gd name="T14" fmla="*/ 67 w 67"/>
                  <a:gd name="T15" fmla="*/ 7 h 54"/>
                  <a:gd name="T16" fmla="*/ 65 w 67"/>
                  <a:gd name="T17" fmla="*/ 7 h 54"/>
                  <a:gd name="T18" fmla="*/ 65 w 67"/>
                  <a:gd name="T19" fmla="*/ 7 h 54"/>
                  <a:gd name="T20" fmla="*/ 65 w 67"/>
                  <a:gd name="T21" fmla="*/ 7 h 54"/>
                  <a:gd name="T22" fmla="*/ 64 w 67"/>
                  <a:gd name="T23" fmla="*/ 7 h 54"/>
                  <a:gd name="T24" fmla="*/ 64 w 67"/>
                  <a:gd name="T25" fmla="*/ 2 h 54"/>
                  <a:gd name="T26" fmla="*/ 62 w 67"/>
                  <a:gd name="T27" fmla="*/ 0 h 54"/>
                  <a:gd name="T28" fmla="*/ 62 w 67"/>
                  <a:gd name="T29" fmla="*/ 3 h 54"/>
                  <a:gd name="T30" fmla="*/ 61 w 67"/>
                  <a:gd name="T31" fmla="*/ 3 h 54"/>
                  <a:gd name="T32" fmla="*/ 53 w 67"/>
                  <a:gd name="T33" fmla="*/ 10 h 54"/>
                  <a:gd name="T34" fmla="*/ 53 w 67"/>
                  <a:gd name="T35" fmla="*/ 13 h 54"/>
                  <a:gd name="T36" fmla="*/ 43 w 67"/>
                  <a:gd name="T37" fmla="*/ 19 h 54"/>
                  <a:gd name="T38" fmla="*/ 43 w 67"/>
                  <a:gd name="T39" fmla="*/ 23 h 54"/>
                  <a:gd name="T40" fmla="*/ 43 w 67"/>
                  <a:gd name="T41" fmla="*/ 23 h 54"/>
                  <a:gd name="T42" fmla="*/ 45 w 67"/>
                  <a:gd name="T43" fmla="*/ 24 h 54"/>
                  <a:gd name="T44" fmla="*/ 41 w 67"/>
                  <a:gd name="T45" fmla="*/ 27 h 54"/>
                  <a:gd name="T46" fmla="*/ 40 w 67"/>
                  <a:gd name="T47" fmla="*/ 26 h 54"/>
                  <a:gd name="T48" fmla="*/ 38 w 67"/>
                  <a:gd name="T49" fmla="*/ 27 h 54"/>
                  <a:gd name="T50" fmla="*/ 37 w 67"/>
                  <a:gd name="T51" fmla="*/ 27 h 54"/>
                  <a:gd name="T52" fmla="*/ 37 w 67"/>
                  <a:gd name="T53" fmla="*/ 29 h 54"/>
                  <a:gd name="T54" fmla="*/ 37 w 67"/>
                  <a:gd name="T55" fmla="*/ 29 h 54"/>
                  <a:gd name="T56" fmla="*/ 35 w 67"/>
                  <a:gd name="T57" fmla="*/ 31 h 54"/>
                  <a:gd name="T58" fmla="*/ 32 w 67"/>
                  <a:gd name="T59" fmla="*/ 32 h 54"/>
                  <a:gd name="T60" fmla="*/ 29 w 67"/>
                  <a:gd name="T61" fmla="*/ 32 h 54"/>
                  <a:gd name="T62" fmla="*/ 27 w 67"/>
                  <a:gd name="T63" fmla="*/ 31 h 54"/>
                  <a:gd name="T64" fmla="*/ 24 w 67"/>
                  <a:gd name="T65" fmla="*/ 31 h 54"/>
                  <a:gd name="T66" fmla="*/ 22 w 67"/>
                  <a:gd name="T67" fmla="*/ 31 h 54"/>
                  <a:gd name="T68" fmla="*/ 21 w 67"/>
                  <a:gd name="T69" fmla="*/ 31 h 54"/>
                  <a:gd name="T70" fmla="*/ 16 w 67"/>
                  <a:gd name="T71" fmla="*/ 29 h 54"/>
                  <a:gd name="T72" fmla="*/ 11 w 67"/>
                  <a:gd name="T73" fmla="*/ 34 h 54"/>
                  <a:gd name="T74" fmla="*/ 8 w 67"/>
                  <a:gd name="T75" fmla="*/ 34 h 54"/>
                  <a:gd name="T76" fmla="*/ 6 w 67"/>
                  <a:gd name="T77" fmla="*/ 32 h 54"/>
                  <a:gd name="T78" fmla="*/ 3 w 67"/>
                  <a:gd name="T79" fmla="*/ 34 h 54"/>
                  <a:gd name="T80" fmla="*/ 3 w 67"/>
                  <a:gd name="T81" fmla="*/ 27 h 54"/>
                  <a:gd name="T82" fmla="*/ 2 w 67"/>
                  <a:gd name="T83" fmla="*/ 29 h 54"/>
                  <a:gd name="T84" fmla="*/ 0 w 67"/>
                  <a:gd name="T85" fmla="*/ 27 h 54"/>
                  <a:gd name="T86" fmla="*/ 0 w 67"/>
                  <a:gd name="T87" fmla="*/ 32 h 54"/>
                  <a:gd name="T88" fmla="*/ 5 w 67"/>
                  <a:gd name="T89" fmla="*/ 3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7" h="54">
                    <a:moveTo>
                      <a:pt x="5" y="37"/>
                    </a:moveTo>
                    <a:lnTo>
                      <a:pt x="6" y="48"/>
                    </a:lnTo>
                    <a:lnTo>
                      <a:pt x="48" y="54"/>
                    </a:lnTo>
                    <a:lnTo>
                      <a:pt x="53" y="50"/>
                    </a:lnTo>
                    <a:lnTo>
                      <a:pt x="65" y="13"/>
                    </a:lnTo>
                    <a:lnTo>
                      <a:pt x="67" y="13"/>
                    </a:lnTo>
                    <a:lnTo>
                      <a:pt x="67" y="8"/>
                    </a:lnTo>
                    <a:lnTo>
                      <a:pt x="67" y="7"/>
                    </a:lnTo>
                    <a:lnTo>
                      <a:pt x="65" y="7"/>
                    </a:lnTo>
                    <a:lnTo>
                      <a:pt x="65" y="7"/>
                    </a:lnTo>
                    <a:lnTo>
                      <a:pt x="65" y="7"/>
                    </a:lnTo>
                    <a:lnTo>
                      <a:pt x="64" y="7"/>
                    </a:lnTo>
                    <a:lnTo>
                      <a:pt x="64" y="2"/>
                    </a:lnTo>
                    <a:lnTo>
                      <a:pt x="62" y="0"/>
                    </a:lnTo>
                    <a:lnTo>
                      <a:pt x="62" y="3"/>
                    </a:lnTo>
                    <a:lnTo>
                      <a:pt x="61" y="3"/>
                    </a:lnTo>
                    <a:lnTo>
                      <a:pt x="53" y="10"/>
                    </a:lnTo>
                    <a:lnTo>
                      <a:pt x="53" y="13"/>
                    </a:lnTo>
                    <a:lnTo>
                      <a:pt x="43" y="19"/>
                    </a:lnTo>
                    <a:lnTo>
                      <a:pt x="43" y="23"/>
                    </a:lnTo>
                    <a:lnTo>
                      <a:pt x="43" y="23"/>
                    </a:lnTo>
                    <a:lnTo>
                      <a:pt x="45" y="24"/>
                    </a:lnTo>
                    <a:lnTo>
                      <a:pt x="41" y="27"/>
                    </a:lnTo>
                    <a:lnTo>
                      <a:pt x="40" y="26"/>
                    </a:lnTo>
                    <a:lnTo>
                      <a:pt x="38" y="27"/>
                    </a:lnTo>
                    <a:lnTo>
                      <a:pt x="37" y="27"/>
                    </a:lnTo>
                    <a:lnTo>
                      <a:pt x="37" y="29"/>
                    </a:lnTo>
                    <a:lnTo>
                      <a:pt x="37" y="29"/>
                    </a:lnTo>
                    <a:lnTo>
                      <a:pt x="35" y="31"/>
                    </a:lnTo>
                    <a:lnTo>
                      <a:pt x="32" y="32"/>
                    </a:lnTo>
                    <a:lnTo>
                      <a:pt x="29" y="32"/>
                    </a:lnTo>
                    <a:lnTo>
                      <a:pt x="27" y="31"/>
                    </a:lnTo>
                    <a:lnTo>
                      <a:pt x="24" y="31"/>
                    </a:lnTo>
                    <a:lnTo>
                      <a:pt x="22" y="31"/>
                    </a:lnTo>
                    <a:lnTo>
                      <a:pt x="21" y="31"/>
                    </a:lnTo>
                    <a:lnTo>
                      <a:pt x="16" y="29"/>
                    </a:lnTo>
                    <a:lnTo>
                      <a:pt x="11" y="34"/>
                    </a:lnTo>
                    <a:lnTo>
                      <a:pt x="8" y="34"/>
                    </a:lnTo>
                    <a:lnTo>
                      <a:pt x="6" y="32"/>
                    </a:lnTo>
                    <a:lnTo>
                      <a:pt x="3" y="34"/>
                    </a:lnTo>
                    <a:lnTo>
                      <a:pt x="3" y="27"/>
                    </a:lnTo>
                    <a:lnTo>
                      <a:pt x="2" y="29"/>
                    </a:lnTo>
                    <a:lnTo>
                      <a:pt x="0" y="27"/>
                    </a:lnTo>
                    <a:lnTo>
                      <a:pt x="0" y="32"/>
                    </a:lnTo>
                    <a:lnTo>
                      <a:pt x="5" y="37"/>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8" name="Freeform 906">
                <a:extLst>
                  <a:ext uri="{FF2B5EF4-FFF2-40B4-BE49-F238E27FC236}">
                    <a16:creationId xmlns:a16="http://schemas.microsoft.com/office/drawing/2014/main" id="{40BEE278-9662-42FC-85FE-1453241E1B51}"/>
                  </a:ext>
                </a:extLst>
              </p:cNvPr>
              <p:cNvSpPr>
                <a:spLocks/>
              </p:cNvSpPr>
              <p:nvPr/>
            </p:nvSpPr>
            <p:spPr bwMode="auto">
              <a:xfrm>
                <a:off x="4344" y="1865"/>
                <a:ext cx="5" cy="2"/>
              </a:xfrm>
              <a:custGeom>
                <a:avLst/>
                <a:gdLst>
                  <a:gd name="T0" fmla="*/ 3 w 5"/>
                  <a:gd name="T1" fmla="*/ 0 h 2"/>
                  <a:gd name="T2" fmla="*/ 0 w 5"/>
                  <a:gd name="T3" fmla="*/ 0 h 2"/>
                  <a:gd name="T4" fmla="*/ 0 w 5"/>
                  <a:gd name="T5" fmla="*/ 2 h 2"/>
                  <a:gd name="T6" fmla="*/ 5 w 5"/>
                  <a:gd name="T7" fmla="*/ 2 h 2"/>
                  <a:gd name="T8" fmla="*/ 5 w 5"/>
                  <a:gd name="T9" fmla="*/ 2 h 2"/>
                  <a:gd name="T10" fmla="*/ 5 w 5"/>
                  <a:gd name="T11" fmla="*/ 0 h 2"/>
                  <a:gd name="T12" fmla="*/ 3 w 5"/>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5" h="2">
                    <a:moveTo>
                      <a:pt x="3" y="0"/>
                    </a:moveTo>
                    <a:lnTo>
                      <a:pt x="0" y="0"/>
                    </a:lnTo>
                    <a:lnTo>
                      <a:pt x="0" y="2"/>
                    </a:lnTo>
                    <a:lnTo>
                      <a:pt x="5" y="2"/>
                    </a:lnTo>
                    <a:lnTo>
                      <a:pt x="5" y="2"/>
                    </a:lnTo>
                    <a:lnTo>
                      <a:pt x="5" y="0"/>
                    </a:lnTo>
                    <a:lnTo>
                      <a:pt x="3"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9" name="Freeform 907">
                <a:extLst>
                  <a:ext uri="{FF2B5EF4-FFF2-40B4-BE49-F238E27FC236}">
                    <a16:creationId xmlns:a16="http://schemas.microsoft.com/office/drawing/2014/main" id="{39274917-E0D3-492A-BCEE-B45E8DFAFC28}"/>
                  </a:ext>
                </a:extLst>
              </p:cNvPr>
              <p:cNvSpPr>
                <a:spLocks/>
              </p:cNvSpPr>
              <p:nvPr/>
            </p:nvSpPr>
            <p:spPr bwMode="auto">
              <a:xfrm>
                <a:off x="4314" y="1849"/>
                <a:ext cx="1" cy="2"/>
              </a:xfrm>
              <a:custGeom>
                <a:avLst/>
                <a:gdLst>
                  <a:gd name="T0" fmla="*/ 0 w 1"/>
                  <a:gd name="T1" fmla="*/ 0 h 2"/>
                  <a:gd name="T2" fmla="*/ 1 w 1"/>
                  <a:gd name="T3" fmla="*/ 2 h 2"/>
                  <a:gd name="T4" fmla="*/ 1 w 1"/>
                  <a:gd name="T5" fmla="*/ 0 h 2"/>
                  <a:gd name="T6" fmla="*/ 0 w 1"/>
                  <a:gd name="T7" fmla="*/ 0 h 2"/>
                </a:gdLst>
                <a:ahLst/>
                <a:cxnLst>
                  <a:cxn ang="0">
                    <a:pos x="T0" y="T1"/>
                  </a:cxn>
                  <a:cxn ang="0">
                    <a:pos x="T2" y="T3"/>
                  </a:cxn>
                  <a:cxn ang="0">
                    <a:pos x="T4" y="T5"/>
                  </a:cxn>
                  <a:cxn ang="0">
                    <a:pos x="T6" y="T7"/>
                  </a:cxn>
                </a:cxnLst>
                <a:rect l="0" t="0" r="r" b="b"/>
                <a:pathLst>
                  <a:path w="1" h="2">
                    <a:moveTo>
                      <a:pt x="0" y="0"/>
                    </a:moveTo>
                    <a:lnTo>
                      <a:pt x="1" y="2"/>
                    </a:lnTo>
                    <a:lnTo>
                      <a:pt x="1" y="0"/>
                    </a:lnTo>
                    <a:lnTo>
                      <a:pt x="0"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0" name="Freeform 908">
                <a:extLst>
                  <a:ext uri="{FF2B5EF4-FFF2-40B4-BE49-F238E27FC236}">
                    <a16:creationId xmlns:a16="http://schemas.microsoft.com/office/drawing/2014/main" id="{15C05C35-528B-4712-93F2-7DFA2BC50001}"/>
                  </a:ext>
                </a:extLst>
              </p:cNvPr>
              <p:cNvSpPr>
                <a:spLocks/>
              </p:cNvSpPr>
              <p:nvPr/>
            </p:nvSpPr>
            <p:spPr bwMode="auto">
              <a:xfrm>
                <a:off x="4307" y="1853"/>
                <a:ext cx="5" cy="1"/>
              </a:xfrm>
              <a:custGeom>
                <a:avLst/>
                <a:gdLst>
                  <a:gd name="T0" fmla="*/ 0 w 5"/>
                  <a:gd name="T1" fmla="*/ 0 h 1"/>
                  <a:gd name="T2" fmla="*/ 2 w 5"/>
                  <a:gd name="T3" fmla="*/ 1 h 1"/>
                  <a:gd name="T4" fmla="*/ 4 w 5"/>
                  <a:gd name="T5" fmla="*/ 1 h 1"/>
                  <a:gd name="T6" fmla="*/ 5 w 5"/>
                  <a:gd name="T7" fmla="*/ 1 h 1"/>
                  <a:gd name="T8" fmla="*/ 4 w 5"/>
                  <a:gd name="T9" fmla="*/ 0 h 1"/>
                  <a:gd name="T10" fmla="*/ 0 w 5"/>
                  <a:gd name="T11" fmla="*/ 0 h 1"/>
                </a:gdLst>
                <a:ahLst/>
                <a:cxnLst>
                  <a:cxn ang="0">
                    <a:pos x="T0" y="T1"/>
                  </a:cxn>
                  <a:cxn ang="0">
                    <a:pos x="T2" y="T3"/>
                  </a:cxn>
                  <a:cxn ang="0">
                    <a:pos x="T4" y="T5"/>
                  </a:cxn>
                  <a:cxn ang="0">
                    <a:pos x="T6" y="T7"/>
                  </a:cxn>
                  <a:cxn ang="0">
                    <a:pos x="T8" y="T9"/>
                  </a:cxn>
                  <a:cxn ang="0">
                    <a:pos x="T10" y="T11"/>
                  </a:cxn>
                </a:cxnLst>
                <a:rect l="0" t="0" r="r" b="b"/>
                <a:pathLst>
                  <a:path w="5" h="1">
                    <a:moveTo>
                      <a:pt x="0" y="0"/>
                    </a:moveTo>
                    <a:lnTo>
                      <a:pt x="2" y="1"/>
                    </a:lnTo>
                    <a:lnTo>
                      <a:pt x="4" y="1"/>
                    </a:lnTo>
                    <a:lnTo>
                      <a:pt x="5" y="1"/>
                    </a:lnTo>
                    <a:lnTo>
                      <a:pt x="4" y="0"/>
                    </a:lnTo>
                    <a:lnTo>
                      <a:pt x="0"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1" name="Freeform 909">
                <a:extLst>
                  <a:ext uri="{FF2B5EF4-FFF2-40B4-BE49-F238E27FC236}">
                    <a16:creationId xmlns:a16="http://schemas.microsoft.com/office/drawing/2014/main" id="{EF218529-4909-4CF1-A21D-EB2EC5B1EDF1}"/>
                  </a:ext>
                </a:extLst>
              </p:cNvPr>
              <p:cNvSpPr>
                <a:spLocks/>
              </p:cNvSpPr>
              <p:nvPr/>
            </p:nvSpPr>
            <p:spPr bwMode="auto">
              <a:xfrm>
                <a:off x="4325" y="1849"/>
                <a:ext cx="2" cy="2"/>
              </a:xfrm>
              <a:custGeom>
                <a:avLst/>
                <a:gdLst>
                  <a:gd name="T0" fmla="*/ 0 w 2"/>
                  <a:gd name="T1" fmla="*/ 0 h 2"/>
                  <a:gd name="T2" fmla="*/ 2 w 2"/>
                  <a:gd name="T3" fmla="*/ 2 h 2"/>
                  <a:gd name="T4" fmla="*/ 2 w 2"/>
                  <a:gd name="T5" fmla="*/ 0 h 2"/>
                  <a:gd name="T6" fmla="*/ 2 w 2"/>
                  <a:gd name="T7" fmla="*/ 0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lnTo>
                      <a:pt x="2" y="2"/>
                    </a:lnTo>
                    <a:lnTo>
                      <a:pt x="2" y="0"/>
                    </a:lnTo>
                    <a:lnTo>
                      <a:pt x="2" y="0"/>
                    </a:lnTo>
                    <a:lnTo>
                      <a:pt x="0"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2" name="Freeform 910">
                <a:extLst>
                  <a:ext uri="{FF2B5EF4-FFF2-40B4-BE49-F238E27FC236}">
                    <a16:creationId xmlns:a16="http://schemas.microsoft.com/office/drawing/2014/main" id="{0F3DD727-6D13-47B1-8144-784E7300F479}"/>
                  </a:ext>
                </a:extLst>
              </p:cNvPr>
              <p:cNvSpPr>
                <a:spLocks/>
              </p:cNvSpPr>
              <p:nvPr/>
            </p:nvSpPr>
            <p:spPr bwMode="auto">
              <a:xfrm>
                <a:off x="4459" y="1947"/>
                <a:ext cx="5" cy="3"/>
              </a:xfrm>
              <a:custGeom>
                <a:avLst/>
                <a:gdLst>
                  <a:gd name="T0" fmla="*/ 5 w 5"/>
                  <a:gd name="T1" fmla="*/ 3 h 3"/>
                  <a:gd name="T2" fmla="*/ 3 w 5"/>
                  <a:gd name="T3" fmla="*/ 0 h 3"/>
                  <a:gd name="T4" fmla="*/ 0 w 5"/>
                  <a:gd name="T5" fmla="*/ 1 h 3"/>
                  <a:gd name="T6" fmla="*/ 0 w 5"/>
                  <a:gd name="T7" fmla="*/ 3 h 3"/>
                  <a:gd name="T8" fmla="*/ 3 w 5"/>
                  <a:gd name="T9" fmla="*/ 3 h 3"/>
                  <a:gd name="T10" fmla="*/ 5 w 5"/>
                  <a:gd name="T11" fmla="*/ 3 h 3"/>
                </a:gdLst>
                <a:ahLst/>
                <a:cxnLst>
                  <a:cxn ang="0">
                    <a:pos x="T0" y="T1"/>
                  </a:cxn>
                  <a:cxn ang="0">
                    <a:pos x="T2" y="T3"/>
                  </a:cxn>
                  <a:cxn ang="0">
                    <a:pos x="T4" y="T5"/>
                  </a:cxn>
                  <a:cxn ang="0">
                    <a:pos x="T6" y="T7"/>
                  </a:cxn>
                  <a:cxn ang="0">
                    <a:pos x="T8" y="T9"/>
                  </a:cxn>
                  <a:cxn ang="0">
                    <a:pos x="T10" y="T11"/>
                  </a:cxn>
                </a:cxnLst>
                <a:rect l="0" t="0" r="r" b="b"/>
                <a:pathLst>
                  <a:path w="5" h="3">
                    <a:moveTo>
                      <a:pt x="5" y="3"/>
                    </a:moveTo>
                    <a:lnTo>
                      <a:pt x="3" y="0"/>
                    </a:lnTo>
                    <a:lnTo>
                      <a:pt x="0" y="1"/>
                    </a:lnTo>
                    <a:lnTo>
                      <a:pt x="0" y="3"/>
                    </a:lnTo>
                    <a:lnTo>
                      <a:pt x="3" y="3"/>
                    </a:lnTo>
                    <a:lnTo>
                      <a:pt x="5" y="3"/>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3" name="Freeform 911">
                <a:extLst>
                  <a:ext uri="{FF2B5EF4-FFF2-40B4-BE49-F238E27FC236}">
                    <a16:creationId xmlns:a16="http://schemas.microsoft.com/office/drawing/2014/main" id="{0735DCF3-6092-4B89-9E56-19CDA2703D26}"/>
                  </a:ext>
                </a:extLst>
              </p:cNvPr>
              <p:cNvSpPr>
                <a:spLocks/>
              </p:cNvSpPr>
              <p:nvPr/>
            </p:nvSpPr>
            <p:spPr bwMode="auto">
              <a:xfrm>
                <a:off x="4494" y="2014"/>
                <a:ext cx="8" cy="8"/>
              </a:xfrm>
              <a:custGeom>
                <a:avLst/>
                <a:gdLst>
                  <a:gd name="T0" fmla="*/ 3 w 8"/>
                  <a:gd name="T1" fmla="*/ 5 h 8"/>
                  <a:gd name="T2" fmla="*/ 0 w 8"/>
                  <a:gd name="T3" fmla="*/ 8 h 8"/>
                  <a:gd name="T4" fmla="*/ 1 w 8"/>
                  <a:gd name="T5" fmla="*/ 8 h 8"/>
                  <a:gd name="T6" fmla="*/ 5 w 8"/>
                  <a:gd name="T7" fmla="*/ 8 h 8"/>
                  <a:gd name="T8" fmla="*/ 8 w 8"/>
                  <a:gd name="T9" fmla="*/ 3 h 8"/>
                  <a:gd name="T10" fmla="*/ 8 w 8"/>
                  <a:gd name="T11" fmla="*/ 0 h 8"/>
                  <a:gd name="T12" fmla="*/ 3 w 8"/>
                  <a:gd name="T13" fmla="*/ 1 h 8"/>
                  <a:gd name="T14" fmla="*/ 3 w 8"/>
                  <a:gd name="T15" fmla="*/ 5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8">
                    <a:moveTo>
                      <a:pt x="3" y="5"/>
                    </a:moveTo>
                    <a:lnTo>
                      <a:pt x="0" y="8"/>
                    </a:lnTo>
                    <a:lnTo>
                      <a:pt x="1" y="8"/>
                    </a:lnTo>
                    <a:lnTo>
                      <a:pt x="5" y="8"/>
                    </a:lnTo>
                    <a:lnTo>
                      <a:pt x="8" y="3"/>
                    </a:lnTo>
                    <a:lnTo>
                      <a:pt x="8" y="0"/>
                    </a:lnTo>
                    <a:lnTo>
                      <a:pt x="3" y="1"/>
                    </a:lnTo>
                    <a:lnTo>
                      <a:pt x="3" y="5"/>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4" name="Freeform 912">
                <a:extLst>
                  <a:ext uri="{FF2B5EF4-FFF2-40B4-BE49-F238E27FC236}">
                    <a16:creationId xmlns:a16="http://schemas.microsoft.com/office/drawing/2014/main" id="{FC65EC17-BF08-4EE2-A3F8-390B9C3BCEF6}"/>
                  </a:ext>
                </a:extLst>
              </p:cNvPr>
              <p:cNvSpPr>
                <a:spLocks/>
              </p:cNvSpPr>
              <p:nvPr/>
            </p:nvSpPr>
            <p:spPr bwMode="auto">
              <a:xfrm>
                <a:off x="4448" y="2009"/>
                <a:ext cx="3" cy="6"/>
              </a:xfrm>
              <a:custGeom>
                <a:avLst/>
                <a:gdLst>
                  <a:gd name="T0" fmla="*/ 3 w 3"/>
                  <a:gd name="T1" fmla="*/ 2 h 6"/>
                  <a:gd name="T2" fmla="*/ 0 w 3"/>
                  <a:gd name="T3" fmla="*/ 0 h 6"/>
                  <a:gd name="T4" fmla="*/ 0 w 3"/>
                  <a:gd name="T5" fmla="*/ 2 h 6"/>
                  <a:gd name="T6" fmla="*/ 0 w 3"/>
                  <a:gd name="T7" fmla="*/ 3 h 6"/>
                  <a:gd name="T8" fmla="*/ 0 w 3"/>
                  <a:gd name="T9" fmla="*/ 6 h 6"/>
                  <a:gd name="T10" fmla="*/ 1 w 3"/>
                  <a:gd name="T11" fmla="*/ 6 h 6"/>
                  <a:gd name="T12" fmla="*/ 3 w 3"/>
                  <a:gd name="T13" fmla="*/ 2 h 6"/>
                </a:gdLst>
                <a:ahLst/>
                <a:cxnLst>
                  <a:cxn ang="0">
                    <a:pos x="T0" y="T1"/>
                  </a:cxn>
                  <a:cxn ang="0">
                    <a:pos x="T2" y="T3"/>
                  </a:cxn>
                  <a:cxn ang="0">
                    <a:pos x="T4" y="T5"/>
                  </a:cxn>
                  <a:cxn ang="0">
                    <a:pos x="T6" y="T7"/>
                  </a:cxn>
                  <a:cxn ang="0">
                    <a:pos x="T8" y="T9"/>
                  </a:cxn>
                  <a:cxn ang="0">
                    <a:pos x="T10" y="T11"/>
                  </a:cxn>
                  <a:cxn ang="0">
                    <a:pos x="T12" y="T13"/>
                  </a:cxn>
                </a:cxnLst>
                <a:rect l="0" t="0" r="r" b="b"/>
                <a:pathLst>
                  <a:path w="3" h="6">
                    <a:moveTo>
                      <a:pt x="3" y="2"/>
                    </a:moveTo>
                    <a:lnTo>
                      <a:pt x="0" y="0"/>
                    </a:lnTo>
                    <a:lnTo>
                      <a:pt x="0" y="2"/>
                    </a:lnTo>
                    <a:lnTo>
                      <a:pt x="0" y="3"/>
                    </a:lnTo>
                    <a:lnTo>
                      <a:pt x="0" y="6"/>
                    </a:lnTo>
                    <a:lnTo>
                      <a:pt x="1" y="6"/>
                    </a:lnTo>
                    <a:lnTo>
                      <a:pt x="3" y="2"/>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5" name="Freeform 913">
                <a:extLst>
                  <a:ext uri="{FF2B5EF4-FFF2-40B4-BE49-F238E27FC236}">
                    <a16:creationId xmlns:a16="http://schemas.microsoft.com/office/drawing/2014/main" id="{439E033D-AA83-48BC-AE74-F27D911359D2}"/>
                  </a:ext>
                </a:extLst>
              </p:cNvPr>
              <p:cNvSpPr>
                <a:spLocks/>
              </p:cNvSpPr>
              <p:nvPr/>
            </p:nvSpPr>
            <p:spPr bwMode="auto">
              <a:xfrm>
                <a:off x="4475" y="2020"/>
                <a:ext cx="6" cy="7"/>
              </a:xfrm>
              <a:custGeom>
                <a:avLst/>
                <a:gdLst>
                  <a:gd name="T0" fmla="*/ 3 w 6"/>
                  <a:gd name="T1" fmla="*/ 0 h 7"/>
                  <a:gd name="T2" fmla="*/ 1 w 6"/>
                  <a:gd name="T3" fmla="*/ 0 h 7"/>
                  <a:gd name="T4" fmla="*/ 0 w 6"/>
                  <a:gd name="T5" fmla="*/ 5 h 7"/>
                  <a:gd name="T6" fmla="*/ 1 w 6"/>
                  <a:gd name="T7" fmla="*/ 7 h 7"/>
                  <a:gd name="T8" fmla="*/ 4 w 6"/>
                  <a:gd name="T9" fmla="*/ 5 h 7"/>
                  <a:gd name="T10" fmla="*/ 6 w 6"/>
                  <a:gd name="T11" fmla="*/ 5 h 7"/>
                  <a:gd name="T12" fmla="*/ 6 w 6"/>
                  <a:gd name="T13" fmla="*/ 2 h 7"/>
                  <a:gd name="T14" fmla="*/ 3 w 6"/>
                  <a:gd name="T15" fmla="*/ 0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7">
                    <a:moveTo>
                      <a:pt x="3" y="0"/>
                    </a:moveTo>
                    <a:lnTo>
                      <a:pt x="1" y="0"/>
                    </a:lnTo>
                    <a:lnTo>
                      <a:pt x="0" y="5"/>
                    </a:lnTo>
                    <a:lnTo>
                      <a:pt x="1" y="7"/>
                    </a:lnTo>
                    <a:lnTo>
                      <a:pt x="4" y="5"/>
                    </a:lnTo>
                    <a:lnTo>
                      <a:pt x="6" y="5"/>
                    </a:lnTo>
                    <a:lnTo>
                      <a:pt x="6" y="2"/>
                    </a:lnTo>
                    <a:lnTo>
                      <a:pt x="3"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6" name="Freeform 914">
                <a:extLst>
                  <a:ext uri="{FF2B5EF4-FFF2-40B4-BE49-F238E27FC236}">
                    <a16:creationId xmlns:a16="http://schemas.microsoft.com/office/drawing/2014/main" id="{0B31BEC3-7B1C-478C-B3CF-CB4D10A2D307}"/>
                  </a:ext>
                </a:extLst>
              </p:cNvPr>
              <p:cNvSpPr>
                <a:spLocks/>
              </p:cNvSpPr>
              <p:nvPr/>
            </p:nvSpPr>
            <p:spPr bwMode="auto">
              <a:xfrm>
                <a:off x="4502" y="2006"/>
                <a:ext cx="6" cy="5"/>
              </a:xfrm>
              <a:custGeom>
                <a:avLst/>
                <a:gdLst>
                  <a:gd name="T0" fmla="*/ 0 w 6"/>
                  <a:gd name="T1" fmla="*/ 5 h 5"/>
                  <a:gd name="T2" fmla="*/ 3 w 6"/>
                  <a:gd name="T3" fmla="*/ 3 h 5"/>
                  <a:gd name="T4" fmla="*/ 6 w 6"/>
                  <a:gd name="T5" fmla="*/ 1 h 5"/>
                  <a:gd name="T6" fmla="*/ 3 w 6"/>
                  <a:gd name="T7" fmla="*/ 0 h 5"/>
                  <a:gd name="T8" fmla="*/ 1 w 6"/>
                  <a:gd name="T9" fmla="*/ 0 h 5"/>
                  <a:gd name="T10" fmla="*/ 0 w 6"/>
                  <a:gd name="T11" fmla="*/ 5 h 5"/>
                </a:gdLst>
                <a:ahLst/>
                <a:cxnLst>
                  <a:cxn ang="0">
                    <a:pos x="T0" y="T1"/>
                  </a:cxn>
                  <a:cxn ang="0">
                    <a:pos x="T2" y="T3"/>
                  </a:cxn>
                  <a:cxn ang="0">
                    <a:pos x="T4" y="T5"/>
                  </a:cxn>
                  <a:cxn ang="0">
                    <a:pos x="T6" y="T7"/>
                  </a:cxn>
                  <a:cxn ang="0">
                    <a:pos x="T8" y="T9"/>
                  </a:cxn>
                  <a:cxn ang="0">
                    <a:pos x="T10" y="T11"/>
                  </a:cxn>
                </a:cxnLst>
                <a:rect l="0" t="0" r="r" b="b"/>
                <a:pathLst>
                  <a:path w="6" h="5">
                    <a:moveTo>
                      <a:pt x="0" y="5"/>
                    </a:moveTo>
                    <a:lnTo>
                      <a:pt x="3" y="3"/>
                    </a:lnTo>
                    <a:lnTo>
                      <a:pt x="6" y="1"/>
                    </a:lnTo>
                    <a:lnTo>
                      <a:pt x="3" y="0"/>
                    </a:lnTo>
                    <a:lnTo>
                      <a:pt x="1" y="0"/>
                    </a:lnTo>
                    <a:lnTo>
                      <a:pt x="0" y="5"/>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7" name="Freeform 915">
                <a:extLst>
                  <a:ext uri="{FF2B5EF4-FFF2-40B4-BE49-F238E27FC236}">
                    <a16:creationId xmlns:a16="http://schemas.microsoft.com/office/drawing/2014/main" id="{89399675-9EDF-4288-A3C2-B879C2C51315}"/>
                  </a:ext>
                </a:extLst>
              </p:cNvPr>
              <p:cNvSpPr>
                <a:spLocks/>
              </p:cNvSpPr>
              <p:nvPr/>
            </p:nvSpPr>
            <p:spPr bwMode="auto">
              <a:xfrm>
                <a:off x="4459" y="2015"/>
                <a:ext cx="11" cy="8"/>
              </a:xfrm>
              <a:custGeom>
                <a:avLst/>
                <a:gdLst>
                  <a:gd name="T0" fmla="*/ 3 w 11"/>
                  <a:gd name="T1" fmla="*/ 8 h 8"/>
                  <a:gd name="T2" fmla="*/ 8 w 11"/>
                  <a:gd name="T3" fmla="*/ 5 h 8"/>
                  <a:gd name="T4" fmla="*/ 11 w 11"/>
                  <a:gd name="T5" fmla="*/ 5 h 8"/>
                  <a:gd name="T6" fmla="*/ 11 w 11"/>
                  <a:gd name="T7" fmla="*/ 2 h 8"/>
                  <a:gd name="T8" fmla="*/ 9 w 11"/>
                  <a:gd name="T9" fmla="*/ 0 h 8"/>
                  <a:gd name="T10" fmla="*/ 8 w 11"/>
                  <a:gd name="T11" fmla="*/ 2 h 8"/>
                  <a:gd name="T12" fmla="*/ 5 w 11"/>
                  <a:gd name="T13" fmla="*/ 4 h 8"/>
                  <a:gd name="T14" fmla="*/ 1 w 11"/>
                  <a:gd name="T15" fmla="*/ 4 h 8"/>
                  <a:gd name="T16" fmla="*/ 0 w 11"/>
                  <a:gd name="T17" fmla="*/ 5 h 8"/>
                  <a:gd name="T18" fmla="*/ 1 w 11"/>
                  <a:gd name="T19" fmla="*/ 7 h 8"/>
                  <a:gd name="T20" fmla="*/ 3 w 11"/>
                  <a:gd name="T21"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8">
                    <a:moveTo>
                      <a:pt x="3" y="8"/>
                    </a:moveTo>
                    <a:lnTo>
                      <a:pt x="8" y="5"/>
                    </a:lnTo>
                    <a:lnTo>
                      <a:pt x="11" y="5"/>
                    </a:lnTo>
                    <a:lnTo>
                      <a:pt x="11" y="2"/>
                    </a:lnTo>
                    <a:lnTo>
                      <a:pt x="9" y="0"/>
                    </a:lnTo>
                    <a:lnTo>
                      <a:pt x="8" y="2"/>
                    </a:lnTo>
                    <a:lnTo>
                      <a:pt x="5" y="4"/>
                    </a:lnTo>
                    <a:lnTo>
                      <a:pt x="1" y="4"/>
                    </a:lnTo>
                    <a:lnTo>
                      <a:pt x="0" y="5"/>
                    </a:lnTo>
                    <a:lnTo>
                      <a:pt x="1" y="7"/>
                    </a:lnTo>
                    <a:lnTo>
                      <a:pt x="3" y="8"/>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8" name="Freeform 916">
                <a:extLst>
                  <a:ext uri="{FF2B5EF4-FFF2-40B4-BE49-F238E27FC236}">
                    <a16:creationId xmlns:a16="http://schemas.microsoft.com/office/drawing/2014/main" id="{FF051051-40F6-4445-9C75-6A50812A5915}"/>
                  </a:ext>
                </a:extLst>
              </p:cNvPr>
              <p:cNvSpPr>
                <a:spLocks/>
              </p:cNvSpPr>
              <p:nvPr/>
            </p:nvSpPr>
            <p:spPr bwMode="auto">
              <a:xfrm>
                <a:off x="4444" y="2027"/>
                <a:ext cx="4" cy="1"/>
              </a:xfrm>
              <a:custGeom>
                <a:avLst/>
                <a:gdLst>
                  <a:gd name="T0" fmla="*/ 0 w 4"/>
                  <a:gd name="T1" fmla="*/ 0 h 1"/>
                  <a:gd name="T2" fmla="*/ 0 w 4"/>
                  <a:gd name="T3" fmla="*/ 1 h 1"/>
                  <a:gd name="T4" fmla="*/ 2 w 4"/>
                  <a:gd name="T5" fmla="*/ 1 h 1"/>
                  <a:gd name="T6" fmla="*/ 4 w 4"/>
                  <a:gd name="T7" fmla="*/ 1 h 1"/>
                  <a:gd name="T8" fmla="*/ 4 w 4"/>
                  <a:gd name="T9" fmla="*/ 0 h 1"/>
                  <a:gd name="T10" fmla="*/ 2 w 4"/>
                  <a:gd name="T11" fmla="*/ 0 h 1"/>
                  <a:gd name="T12" fmla="*/ 0 w 4"/>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4" h="1">
                    <a:moveTo>
                      <a:pt x="0" y="0"/>
                    </a:moveTo>
                    <a:lnTo>
                      <a:pt x="0" y="1"/>
                    </a:lnTo>
                    <a:lnTo>
                      <a:pt x="2" y="1"/>
                    </a:lnTo>
                    <a:lnTo>
                      <a:pt x="4" y="1"/>
                    </a:lnTo>
                    <a:lnTo>
                      <a:pt x="4" y="0"/>
                    </a:lnTo>
                    <a:lnTo>
                      <a:pt x="2" y="0"/>
                    </a:lnTo>
                    <a:lnTo>
                      <a:pt x="0"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9" name="Freeform 917">
                <a:extLst>
                  <a:ext uri="{FF2B5EF4-FFF2-40B4-BE49-F238E27FC236}">
                    <a16:creationId xmlns:a16="http://schemas.microsoft.com/office/drawing/2014/main" id="{C5F317F3-593D-43E2-A607-9261EB291BBB}"/>
                  </a:ext>
                </a:extLst>
              </p:cNvPr>
              <p:cNvSpPr>
                <a:spLocks/>
              </p:cNvSpPr>
              <p:nvPr/>
            </p:nvSpPr>
            <p:spPr bwMode="auto">
              <a:xfrm>
                <a:off x="4454" y="2020"/>
                <a:ext cx="2" cy="3"/>
              </a:xfrm>
              <a:custGeom>
                <a:avLst/>
                <a:gdLst>
                  <a:gd name="T0" fmla="*/ 2 w 2"/>
                  <a:gd name="T1" fmla="*/ 2 h 3"/>
                  <a:gd name="T2" fmla="*/ 2 w 2"/>
                  <a:gd name="T3" fmla="*/ 0 h 3"/>
                  <a:gd name="T4" fmla="*/ 2 w 2"/>
                  <a:gd name="T5" fmla="*/ 0 h 3"/>
                  <a:gd name="T6" fmla="*/ 0 w 2"/>
                  <a:gd name="T7" fmla="*/ 2 h 3"/>
                  <a:gd name="T8" fmla="*/ 2 w 2"/>
                  <a:gd name="T9" fmla="*/ 3 h 3"/>
                  <a:gd name="T10" fmla="*/ 2 w 2"/>
                  <a:gd name="T11" fmla="*/ 2 h 3"/>
                </a:gdLst>
                <a:ahLst/>
                <a:cxnLst>
                  <a:cxn ang="0">
                    <a:pos x="T0" y="T1"/>
                  </a:cxn>
                  <a:cxn ang="0">
                    <a:pos x="T2" y="T3"/>
                  </a:cxn>
                  <a:cxn ang="0">
                    <a:pos x="T4" y="T5"/>
                  </a:cxn>
                  <a:cxn ang="0">
                    <a:pos x="T6" y="T7"/>
                  </a:cxn>
                  <a:cxn ang="0">
                    <a:pos x="T8" y="T9"/>
                  </a:cxn>
                  <a:cxn ang="0">
                    <a:pos x="T10" y="T11"/>
                  </a:cxn>
                </a:cxnLst>
                <a:rect l="0" t="0" r="r" b="b"/>
                <a:pathLst>
                  <a:path w="2" h="3">
                    <a:moveTo>
                      <a:pt x="2" y="2"/>
                    </a:moveTo>
                    <a:lnTo>
                      <a:pt x="2" y="0"/>
                    </a:lnTo>
                    <a:lnTo>
                      <a:pt x="2" y="0"/>
                    </a:lnTo>
                    <a:lnTo>
                      <a:pt x="0" y="2"/>
                    </a:lnTo>
                    <a:lnTo>
                      <a:pt x="2" y="3"/>
                    </a:lnTo>
                    <a:lnTo>
                      <a:pt x="2" y="2"/>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0" name="Freeform 918">
                <a:extLst>
                  <a:ext uri="{FF2B5EF4-FFF2-40B4-BE49-F238E27FC236}">
                    <a16:creationId xmlns:a16="http://schemas.microsoft.com/office/drawing/2014/main" id="{07B55044-AAEF-4804-BF83-6F5AF0A3BAE4}"/>
                  </a:ext>
                </a:extLst>
              </p:cNvPr>
              <p:cNvSpPr>
                <a:spLocks/>
              </p:cNvSpPr>
              <p:nvPr/>
            </p:nvSpPr>
            <p:spPr bwMode="auto">
              <a:xfrm>
                <a:off x="4339" y="2181"/>
                <a:ext cx="7" cy="3"/>
              </a:xfrm>
              <a:custGeom>
                <a:avLst/>
                <a:gdLst>
                  <a:gd name="T0" fmla="*/ 5 w 7"/>
                  <a:gd name="T1" fmla="*/ 0 h 3"/>
                  <a:gd name="T2" fmla="*/ 3 w 7"/>
                  <a:gd name="T3" fmla="*/ 0 h 3"/>
                  <a:gd name="T4" fmla="*/ 2 w 7"/>
                  <a:gd name="T5" fmla="*/ 0 h 3"/>
                  <a:gd name="T6" fmla="*/ 0 w 7"/>
                  <a:gd name="T7" fmla="*/ 0 h 3"/>
                  <a:gd name="T8" fmla="*/ 2 w 7"/>
                  <a:gd name="T9" fmla="*/ 3 h 3"/>
                  <a:gd name="T10" fmla="*/ 3 w 7"/>
                  <a:gd name="T11" fmla="*/ 3 h 3"/>
                  <a:gd name="T12" fmla="*/ 7 w 7"/>
                  <a:gd name="T13" fmla="*/ 2 h 3"/>
                  <a:gd name="T14" fmla="*/ 5 w 7"/>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3">
                    <a:moveTo>
                      <a:pt x="5" y="0"/>
                    </a:moveTo>
                    <a:lnTo>
                      <a:pt x="3" y="0"/>
                    </a:lnTo>
                    <a:lnTo>
                      <a:pt x="2" y="0"/>
                    </a:lnTo>
                    <a:lnTo>
                      <a:pt x="0" y="0"/>
                    </a:lnTo>
                    <a:lnTo>
                      <a:pt x="2" y="3"/>
                    </a:lnTo>
                    <a:lnTo>
                      <a:pt x="3" y="3"/>
                    </a:lnTo>
                    <a:lnTo>
                      <a:pt x="7" y="2"/>
                    </a:lnTo>
                    <a:lnTo>
                      <a:pt x="5"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1" name="Freeform 919">
                <a:extLst>
                  <a:ext uri="{FF2B5EF4-FFF2-40B4-BE49-F238E27FC236}">
                    <a16:creationId xmlns:a16="http://schemas.microsoft.com/office/drawing/2014/main" id="{873CDDA2-24CE-4450-9DEE-EE9943FF1016}"/>
                  </a:ext>
                </a:extLst>
              </p:cNvPr>
              <p:cNvSpPr>
                <a:spLocks/>
              </p:cNvSpPr>
              <p:nvPr/>
            </p:nvSpPr>
            <p:spPr bwMode="auto">
              <a:xfrm>
                <a:off x="4354" y="2188"/>
                <a:ext cx="3" cy="1"/>
              </a:xfrm>
              <a:custGeom>
                <a:avLst/>
                <a:gdLst>
                  <a:gd name="T0" fmla="*/ 1 w 3"/>
                  <a:gd name="T1" fmla="*/ 0 h 1"/>
                  <a:gd name="T2" fmla="*/ 0 w 3"/>
                  <a:gd name="T3" fmla="*/ 0 h 1"/>
                  <a:gd name="T4" fmla="*/ 0 w 3"/>
                  <a:gd name="T5" fmla="*/ 1 h 1"/>
                  <a:gd name="T6" fmla="*/ 1 w 3"/>
                  <a:gd name="T7" fmla="*/ 1 h 1"/>
                  <a:gd name="T8" fmla="*/ 1 w 3"/>
                  <a:gd name="T9" fmla="*/ 1 h 1"/>
                  <a:gd name="T10" fmla="*/ 3 w 3"/>
                  <a:gd name="T11" fmla="*/ 1 h 1"/>
                  <a:gd name="T12" fmla="*/ 3 w 3"/>
                  <a:gd name="T13" fmla="*/ 1 h 1"/>
                  <a:gd name="T14" fmla="*/ 3 w 3"/>
                  <a:gd name="T15" fmla="*/ 1 h 1"/>
                  <a:gd name="T16" fmla="*/ 1 w 3"/>
                  <a:gd name="T17"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1">
                    <a:moveTo>
                      <a:pt x="1" y="0"/>
                    </a:moveTo>
                    <a:lnTo>
                      <a:pt x="0" y="0"/>
                    </a:lnTo>
                    <a:lnTo>
                      <a:pt x="0" y="1"/>
                    </a:lnTo>
                    <a:lnTo>
                      <a:pt x="1" y="1"/>
                    </a:lnTo>
                    <a:lnTo>
                      <a:pt x="1" y="1"/>
                    </a:lnTo>
                    <a:lnTo>
                      <a:pt x="3" y="1"/>
                    </a:lnTo>
                    <a:lnTo>
                      <a:pt x="3" y="1"/>
                    </a:lnTo>
                    <a:lnTo>
                      <a:pt x="3" y="1"/>
                    </a:lnTo>
                    <a:lnTo>
                      <a:pt x="1"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2" name="Freeform 920">
                <a:extLst>
                  <a:ext uri="{FF2B5EF4-FFF2-40B4-BE49-F238E27FC236}">
                    <a16:creationId xmlns:a16="http://schemas.microsoft.com/office/drawing/2014/main" id="{F34B3B8F-A7C5-4FC2-A5A9-87C063DDB4E4}"/>
                  </a:ext>
                </a:extLst>
              </p:cNvPr>
              <p:cNvSpPr>
                <a:spLocks/>
              </p:cNvSpPr>
              <p:nvPr/>
            </p:nvSpPr>
            <p:spPr bwMode="auto">
              <a:xfrm>
                <a:off x="4373" y="2184"/>
                <a:ext cx="1" cy="4"/>
              </a:xfrm>
              <a:custGeom>
                <a:avLst/>
                <a:gdLst>
                  <a:gd name="T0" fmla="*/ 1 w 1"/>
                  <a:gd name="T1" fmla="*/ 4 h 4"/>
                  <a:gd name="T2" fmla="*/ 1 w 1"/>
                  <a:gd name="T3" fmla="*/ 0 h 4"/>
                  <a:gd name="T4" fmla="*/ 0 w 1"/>
                  <a:gd name="T5" fmla="*/ 2 h 4"/>
                  <a:gd name="T6" fmla="*/ 1 w 1"/>
                  <a:gd name="T7" fmla="*/ 4 h 4"/>
                  <a:gd name="T8" fmla="*/ 1 w 1"/>
                  <a:gd name="T9" fmla="*/ 4 h 4"/>
                </a:gdLst>
                <a:ahLst/>
                <a:cxnLst>
                  <a:cxn ang="0">
                    <a:pos x="T0" y="T1"/>
                  </a:cxn>
                  <a:cxn ang="0">
                    <a:pos x="T2" y="T3"/>
                  </a:cxn>
                  <a:cxn ang="0">
                    <a:pos x="T4" y="T5"/>
                  </a:cxn>
                  <a:cxn ang="0">
                    <a:pos x="T6" y="T7"/>
                  </a:cxn>
                  <a:cxn ang="0">
                    <a:pos x="T8" y="T9"/>
                  </a:cxn>
                </a:cxnLst>
                <a:rect l="0" t="0" r="r" b="b"/>
                <a:pathLst>
                  <a:path w="1" h="4">
                    <a:moveTo>
                      <a:pt x="1" y="4"/>
                    </a:moveTo>
                    <a:lnTo>
                      <a:pt x="1" y="0"/>
                    </a:lnTo>
                    <a:lnTo>
                      <a:pt x="0" y="2"/>
                    </a:lnTo>
                    <a:lnTo>
                      <a:pt x="1" y="4"/>
                    </a:lnTo>
                    <a:lnTo>
                      <a:pt x="1" y="4"/>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3" name="Freeform 921">
                <a:extLst>
                  <a:ext uri="{FF2B5EF4-FFF2-40B4-BE49-F238E27FC236}">
                    <a16:creationId xmlns:a16="http://schemas.microsoft.com/office/drawing/2014/main" id="{A3A06D24-99F8-4323-8143-E8980EABE498}"/>
                  </a:ext>
                </a:extLst>
              </p:cNvPr>
              <p:cNvSpPr>
                <a:spLocks/>
              </p:cNvSpPr>
              <p:nvPr/>
            </p:nvSpPr>
            <p:spPr bwMode="auto">
              <a:xfrm>
                <a:off x="4371" y="2194"/>
                <a:ext cx="5" cy="3"/>
              </a:xfrm>
              <a:custGeom>
                <a:avLst/>
                <a:gdLst>
                  <a:gd name="T0" fmla="*/ 2 w 5"/>
                  <a:gd name="T1" fmla="*/ 0 h 3"/>
                  <a:gd name="T2" fmla="*/ 0 w 5"/>
                  <a:gd name="T3" fmla="*/ 2 h 3"/>
                  <a:gd name="T4" fmla="*/ 2 w 5"/>
                  <a:gd name="T5" fmla="*/ 3 h 3"/>
                  <a:gd name="T6" fmla="*/ 3 w 5"/>
                  <a:gd name="T7" fmla="*/ 3 h 3"/>
                  <a:gd name="T8" fmla="*/ 5 w 5"/>
                  <a:gd name="T9" fmla="*/ 3 h 3"/>
                  <a:gd name="T10" fmla="*/ 3 w 5"/>
                  <a:gd name="T11" fmla="*/ 0 h 3"/>
                  <a:gd name="T12" fmla="*/ 2 w 5"/>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5" h="3">
                    <a:moveTo>
                      <a:pt x="2" y="0"/>
                    </a:moveTo>
                    <a:lnTo>
                      <a:pt x="0" y="2"/>
                    </a:lnTo>
                    <a:lnTo>
                      <a:pt x="2" y="3"/>
                    </a:lnTo>
                    <a:lnTo>
                      <a:pt x="3" y="3"/>
                    </a:lnTo>
                    <a:lnTo>
                      <a:pt x="5" y="3"/>
                    </a:lnTo>
                    <a:lnTo>
                      <a:pt x="3" y="0"/>
                    </a:lnTo>
                    <a:lnTo>
                      <a:pt x="2"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4" name="Freeform 922">
                <a:extLst>
                  <a:ext uri="{FF2B5EF4-FFF2-40B4-BE49-F238E27FC236}">
                    <a16:creationId xmlns:a16="http://schemas.microsoft.com/office/drawing/2014/main" id="{041748AA-BD14-4493-AF20-3079456EDD24}"/>
                  </a:ext>
                </a:extLst>
              </p:cNvPr>
              <p:cNvSpPr>
                <a:spLocks/>
              </p:cNvSpPr>
              <p:nvPr/>
            </p:nvSpPr>
            <p:spPr bwMode="auto">
              <a:xfrm>
                <a:off x="4346" y="2183"/>
                <a:ext cx="1" cy="3"/>
              </a:xfrm>
              <a:custGeom>
                <a:avLst/>
                <a:gdLst>
                  <a:gd name="T0" fmla="*/ 0 w 1"/>
                  <a:gd name="T1" fmla="*/ 1 h 3"/>
                  <a:gd name="T2" fmla="*/ 0 w 1"/>
                  <a:gd name="T3" fmla="*/ 3 h 3"/>
                  <a:gd name="T4" fmla="*/ 1 w 1"/>
                  <a:gd name="T5" fmla="*/ 3 h 3"/>
                  <a:gd name="T6" fmla="*/ 1 w 1"/>
                  <a:gd name="T7" fmla="*/ 1 h 3"/>
                  <a:gd name="T8" fmla="*/ 0 w 1"/>
                  <a:gd name="T9" fmla="*/ 0 h 3"/>
                  <a:gd name="T10" fmla="*/ 0 w 1"/>
                  <a:gd name="T11" fmla="*/ 1 h 3"/>
                </a:gdLst>
                <a:ahLst/>
                <a:cxnLst>
                  <a:cxn ang="0">
                    <a:pos x="T0" y="T1"/>
                  </a:cxn>
                  <a:cxn ang="0">
                    <a:pos x="T2" y="T3"/>
                  </a:cxn>
                  <a:cxn ang="0">
                    <a:pos x="T4" y="T5"/>
                  </a:cxn>
                  <a:cxn ang="0">
                    <a:pos x="T6" y="T7"/>
                  </a:cxn>
                  <a:cxn ang="0">
                    <a:pos x="T8" y="T9"/>
                  </a:cxn>
                  <a:cxn ang="0">
                    <a:pos x="T10" y="T11"/>
                  </a:cxn>
                </a:cxnLst>
                <a:rect l="0" t="0" r="r" b="b"/>
                <a:pathLst>
                  <a:path w="1" h="3">
                    <a:moveTo>
                      <a:pt x="0" y="1"/>
                    </a:moveTo>
                    <a:lnTo>
                      <a:pt x="0" y="3"/>
                    </a:lnTo>
                    <a:lnTo>
                      <a:pt x="1" y="3"/>
                    </a:lnTo>
                    <a:lnTo>
                      <a:pt x="1" y="1"/>
                    </a:lnTo>
                    <a:lnTo>
                      <a:pt x="0" y="0"/>
                    </a:lnTo>
                    <a:lnTo>
                      <a:pt x="0" y="1"/>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5" name="Freeform 923">
                <a:extLst>
                  <a:ext uri="{FF2B5EF4-FFF2-40B4-BE49-F238E27FC236}">
                    <a16:creationId xmlns:a16="http://schemas.microsoft.com/office/drawing/2014/main" id="{D60D19BE-C806-4606-A013-BF1A4A728770}"/>
                  </a:ext>
                </a:extLst>
              </p:cNvPr>
              <p:cNvSpPr>
                <a:spLocks/>
              </p:cNvSpPr>
              <p:nvPr/>
            </p:nvSpPr>
            <p:spPr bwMode="auto">
              <a:xfrm>
                <a:off x="4368" y="2208"/>
                <a:ext cx="3" cy="2"/>
              </a:xfrm>
              <a:custGeom>
                <a:avLst/>
                <a:gdLst>
                  <a:gd name="T0" fmla="*/ 0 w 3"/>
                  <a:gd name="T1" fmla="*/ 2 h 2"/>
                  <a:gd name="T2" fmla="*/ 2 w 3"/>
                  <a:gd name="T3" fmla="*/ 2 h 2"/>
                  <a:gd name="T4" fmla="*/ 3 w 3"/>
                  <a:gd name="T5" fmla="*/ 2 h 2"/>
                  <a:gd name="T6" fmla="*/ 2 w 3"/>
                  <a:gd name="T7" fmla="*/ 0 h 2"/>
                  <a:gd name="T8" fmla="*/ 0 w 3"/>
                  <a:gd name="T9" fmla="*/ 2 h 2"/>
                </a:gdLst>
                <a:ahLst/>
                <a:cxnLst>
                  <a:cxn ang="0">
                    <a:pos x="T0" y="T1"/>
                  </a:cxn>
                  <a:cxn ang="0">
                    <a:pos x="T2" y="T3"/>
                  </a:cxn>
                  <a:cxn ang="0">
                    <a:pos x="T4" y="T5"/>
                  </a:cxn>
                  <a:cxn ang="0">
                    <a:pos x="T6" y="T7"/>
                  </a:cxn>
                  <a:cxn ang="0">
                    <a:pos x="T8" y="T9"/>
                  </a:cxn>
                </a:cxnLst>
                <a:rect l="0" t="0" r="r" b="b"/>
                <a:pathLst>
                  <a:path w="3" h="2">
                    <a:moveTo>
                      <a:pt x="0" y="2"/>
                    </a:moveTo>
                    <a:lnTo>
                      <a:pt x="2" y="2"/>
                    </a:lnTo>
                    <a:lnTo>
                      <a:pt x="3" y="2"/>
                    </a:lnTo>
                    <a:lnTo>
                      <a:pt x="2" y="0"/>
                    </a:lnTo>
                    <a:lnTo>
                      <a:pt x="0" y="2"/>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6" name="Freeform 924">
                <a:extLst>
                  <a:ext uri="{FF2B5EF4-FFF2-40B4-BE49-F238E27FC236}">
                    <a16:creationId xmlns:a16="http://schemas.microsoft.com/office/drawing/2014/main" id="{EEC5A649-0A54-40D2-A8CF-893005DB8AD1}"/>
                  </a:ext>
                </a:extLst>
              </p:cNvPr>
              <p:cNvSpPr>
                <a:spLocks/>
              </p:cNvSpPr>
              <p:nvPr/>
            </p:nvSpPr>
            <p:spPr bwMode="auto">
              <a:xfrm>
                <a:off x="4362" y="2208"/>
                <a:ext cx="4" cy="7"/>
              </a:xfrm>
              <a:custGeom>
                <a:avLst/>
                <a:gdLst>
                  <a:gd name="T0" fmla="*/ 0 w 4"/>
                  <a:gd name="T1" fmla="*/ 0 h 7"/>
                  <a:gd name="T2" fmla="*/ 0 w 4"/>
                  <a:gd name="T3" fmla="*/ 2 h 7"/>
                  <a:gd name="T4" fmla="*/ 0 w 4"/>
                  <a:gd name="T5" fmla="*/ 5 h 7"/>
                  <a:gd name="T6" fmla="*/ 3 w 4"/>
                  <a:gd name="T7" fmla="*/ 7 h 7"/>
                  <a:gd name="T8" fmla="*/ 4 w 4"/>
                  <a:gd name="T9" fmla="*/ 4 h 7"/>
                  <a:gd name="T10" fmla="*/ 1 w 4"/>
                  <a:gd name="T11" fmla="*/ 0 h 7"/>
                  <a:gd name="T12" fmla="*/ 0 w 4"/>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4" h="7">
                    <a:moveTo>
                      <a:pt x="0" y="0"/>
                    </a:moveTo>
                    <a:lnTo>
                      <a:pt x="0" y="2"/>
                    </a:lnTo>
                    <a:lnTo>
                      <a:pt x="0" y="5"/>
                    </a:lnTo>
                    <a:lnTo>
                      <a:pt x="3" y="7"/>
                    </a:lnTo>
                    <a:lnTo>
                      <a:pt x="4" y="4"/>
                    </a:lnTo>
                    <a:lnTo>
                      <a:pt x="1" y="0"/>
                    </a:lnTo>
                    <a:lnTo>
                      <a:pt x="0"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7" name="Freeform 925">
                <a:extLst>
                  <a:ext uri="{FF2B5EF4-FFF2-40B4-BE49-F238E27FC236}">
                    <a16:creationId xmlns:a16="http://schemas.microsoft.com/office/drawing/2014/main" id="{743800AF-BA1D-4DAA-9827-B80539F89159}"/>
                  </a:ext>
                </a:extLst>
              </p:cNvPr>
              <p:cNvSpPr>
                <a:spLocks/>
              </p:cNvSpPr>
              <p:nvPr/>
            </p:nvSpPr>
            <p:spPr bwMode="auto">
              <a:xfrm>
                <a:off x="4358" y="2188"/>
                <a:ext cx="4" cy="3"/>
              </a:xfrm>
              <a:custGeom>
                <a:avLst/>
                <a:gdLst>
                  <a:gd name="T0" fmla="*/ 2 w 4"/>
                  <a:gd name="T1" fmla="*/ 0 h 3"/>
                  <a:gd name="T2" fmla="*/ 0 w 4"/>
                  <a:gd name="T3" fmla="*/ 1 h 3"/>
                  <a:gd name="T4" fmla="*/ 2 w 4"/>
                  <a:gd name="T5" fmla="*/ 3 h 3"/>
                  <a:gd name="T6" fmla="*/ 4 w 4"/>
                  <a:gd name="T7" fmla="*/ 1 h 3"/>
                  <a:gd name="T8" fmla="*/ 2 w 4"/>
                  <a:gd name="T9" fmla="*/ 0 h 3"/>
                </a:gdLst>
                <a:ahLst/>
                <a:cxnLst>
                  <a:cxn ang="0">
                    <a:pos x="T0" y="T1"/>
                  </a:cxn>
                  <a:cxn ang="0">
                    <a:pos x="T2" y="T3"/>
                  </a:cxn>
                  <a:cxn ang="0">
                    <a:pos x="T4" y="T5"/>
                  </a:cxn>
                  <a:cxn ang="0">
                    <a:pos x="T6" y="T7"/>
                  </a:cxn>
                  <a:cxn ang="0">
                    <a:pos x="T8" y="T9"/>
                  </a:cxn>
                </a:cxnLst>
                <a:rect l="0" t="0" r="r" b="b"/>
                <a:pathLst>
                  <a:path w="4" h="3">
                    <a:moveTo>
                      <a:pt x="2" y="0"/>
                    </a:moveTo>
                    <a:lnTo>
                      <a:pt x="0" y="1"/>
                    </a:lnTo>
                    <a:lnTo>
                      <a:pt x="2" y="3"/>
                    </a:lnTo>
                    <a:lnTo>
                      <a:pt x="4" y="1"/>
                    </a:lnTo>
                    <a:lnTo>
                      <a:pt x="2"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8" name="Freeform 926">
                <a:extLst>
                  <a:ext uri="{FF2B5EF4-FFF2-40B4-BE49-F238E27FC236}">
                    <a16:creationId xmlns:a16="http://schemas.microsoft.com/office/drawing/2014/main" id="{18DC9852-26AB-4770-81CF-EC08B6AC9DD1}"/>
                  </a:ext>
                </a:extLst>
              </p:cNvPr>
              <p:cNvSpPr>
                <a:spLocks/>
              </p:cNvSpPr>
              <p:nvPr/>
            </p:nvSpPr>
            <p:spPr bwMode="auto">
              <a:xfrm>
                <a:off x="5415" y="2060"/>
                <a:ext cx="105" cy="129"/>
              </a:xfrm>
              <a:custGeom>
                <a:avLst/>
                <a:gdLst>
                  <a:gd name="T0" fmla="*/ 43 w 105"/>
                  <a:gd name="T1" fmla="*/ 48 h 129"/>
                  <a:gd name="T2" fmla="*/ 1 w 105"/>
                  <a:gd name="T3" fmla="*/ 91 h 129"/>
                  <a:gd name="T4" fmla="*/ 13 w 105"/>
                  <a:gd name="T5" fmla="*/ 113 h 129"/>
                  <a:gd name="T6" fmla="*/ 19 w 105"/>
                  <a:gd name="T7" fmla="*/ 129 h 129"/>
                  <a:gd name="T8" fmla="*/ 22 w 105"/>
                  <a:gd name="T9" fmla="*/ 129 h 129"/>
                  <a:gd name="T10" fmla="*/ 27 w 105"/>
                  <a:gd name="T11" fmla="*/ 126 h 129"/>
                  <a:gd name="T12" fmla="*/ 35 w 105"/>
                  <a:gd name="T13" fmla="*/ 124 h 129"/>
                  <a:gd name="T14" fmla="*/ 40 w 105"/>
                  <a:gd name="T15" fmla="*/ 124 h 129"/>
                  <a:gd name="T16" fmla="*/ 44 w 105"/>
                  <a:gd name="T17" fmla="*/ 124 h 129"/>
                  <a:gd name="T18" fmla="*/ 48 w 105"/>
                  <a:gd name="T19" fmla="*/ 120 h 129"/>
                  <a:gd name="T20" fmla="*/ 48 w 105"/>
                  <a:gd name="T21" fmla="*/ 118 h 129"/>
                  <a:gd name="T22" fmla="*/ 46 w 105"/>
                  <a:gd name="T23" fmla="*/ 115 h 129"/>
                  <a:gd name="T24" fmla="*/ 48 w 105"/>
                  <a:gd name="T25" fmla="*/ 112 h 129"/>
                  <a:gd name="T26" fmla="*/ 54 w 105"/>
                  <a:gd name="T27" fmla="*/ 110 h 129"/>
                  <a:gd name="T28" fmla="*/ 60 w 105"/>
                  <a:gd name="T29" fmla="*/ 110 h 129"/>
                  <a:gd name="T30" fmla="*/ 64 w 105"/>
                  <a:gd name="T31" fmla="*/ 107 h 129"/>
                  <a:gd name="T32" fmla="*/ 68 w 105"/>
                  <a:gd name="T33" fmla="*/ 96 h 129"/>
                  <a:gd name="T34" fmla="*/ 73 w 105"/>
                  <a:gd name="T35" fmla="*/ 96 h 129"/>
                  <a:gd name="T36" fmla="*/ 83 w 105"/>
                  <a:gd name="T37" fmla="*/ 94 h 129"/>
                  <a:gd name="T38" fmla="*/ 81 w 105"/>
                  <a:gd name="T39" fmla="*/ 92 h 129"/>
                  <a:gd name="T40" fmla="*/ 81 w 105"/>
                  <a:gd name="T41" fmla="*/ 88 h 129"/>
                  <a:gd name="T42" fmla="*/ 79 w 105"/>
                  <a:gd name="T43" fmla="*/ 85 h 129"/>
                  <a:gd name="T44" fmla="*/ 79 w 105"/>
                  <a:gd name="T45" fmla="*/ 80 h 129"/>
                  <a:gd name="T46" fmla="*/ 84 w 105"/>
                  <a:gd name="T47" fmla="*/ 75 h 129"/>
                  <a:gd name="T48" fmla="*/ 83 w 105"/>
                  <a:gd name="T49" fmla="*/ 73 h 129"/>
                  <a:gd name="T50" fmla="*/ 86 w 105"/>
                  <a:gd name="T51" fmla="*/ 69 h 129"/>
                  <a:gd name="T52" fmla="*/ 87 w 105"/>
                  <a:gd name="T53" fmla="*/ 70 h 129"/>
                  <a:gd name="T54" fmla="*/ 89 w 105"/>
                  <a:gd name="T55" fmla="*/ 73 h 129"/>
                  <a:gd name="T56" fmla="*/ 92 w 105"/>
                  <a:gd name="T57" fmla="*/ 67 h 129"/>
                  <a:gd name="T58" fmla="*/ 95 w 105"/>
                  <a:gd name="T59" fmla="*/ 62 h 129"/>
                  <a:gd name="T60" fmla="*/ 103 w 105"/>
                  <a:gd name="T61" fmla="*/ 51 h 129"/>
                  <a:gd name="T62" fmla="*/ 103 w 105"/>
                  <a:gd name="T63" fmla="*/ 48 h 129"/>
                  <a:gd name="T64" fmla="*/ 105 w 105"/>
                  <a:gd name="T65" fmla="*/ 41 h 129"/>
                  <a:gd name="T66" fmla="*/ 102 w 105"/>
                  <a:gd name="T67" fmla="*/ 40 h 129"/>
                  <a:gd name="T68" fmla="*/ 95 w 105"/>
                  <a:gd name="T69" fmla="*/ 33 h 129"/>
                  <a:gd name="T70" fmla="*/ 92 w 105"/>
                  <a:gd name="T71" fmla="*/ 27 h 129"/>
                  <a:gd name="T72" fmla="*/ 86 w 105"/>
                  <a:gd name="T73" fmla="*/ 22 h 129"/>
                  <a:gd name="T74" fmla="*/ 76 w 105"/>
                  <a:gd name="T75" fmla="*/ 22 h 129"/>
                  <a:gd name="T76" fmla="*/ 71 w 105"/>
                  <a:gd name="T77" fmla="*/ 22 h 129"/>
                  <a:gd name="T78" fmla="*/ 60 w 105"/>
                  <a:gd name="T79" fmla="*/ 16 h 129"/>
                  <a:gd name="T80" fmla="*/ 56 w 105"/>
                  <a:gd name="T81" fmla="*/ 8 h 129"/>
                  <a:gd name="T82" fmla="*/ 52 w 105"/>
                  <a:gd name="T83"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5" h="129">
                    <a:moveTo>
                      <a:pt x="40" y="37"/>
                    </a:moveTo>
                    <a:lnTo>
                      <a:pt x="43" y="48"/>
                    </a:lnTo>
                    <a:lnTo>
                      <a:pt x="41" y="78"/>
                    </a:lnTo>
                    <a:lnTo>
                      <a:pt x="1" y="91"/>
                    </a:lnTo>
                    <a:lnTo>
                      <a:pt x="0" y="97"/>
                    </a:lnTo>
                    <a:lnTo>
                      <a:pt x="13" y="113"/>
                    </a:lnTo>
                    <a:lnTo>
                      <a:pt x="11" y="120"/>
                    </a:lnTo>
                    <a:lnTo>
                      <a:pt x="19" y="129"/>
                    </a:lnTo>
                    <a:lnTo>
                      <a:pt x="20" y="129"/>
                    </a:lnTo>
                    <a:lnTo>
                      <a:pt x="22" y="129"/>
                    </a:lnTo>
                    <a:lnTo>
                      <a:pt x="25" y="129"/>
                    </a:lnTo>
                    <a:lnTo>
                      <a:pt x="27" y="126"/>
                    </a:lnTo>
                    <a:lnTo>
                      <a:pt x="30" y="128"/>
                    </a:lnTo>
                    <a:lnTo>
                      <a:pt x="35" y="124"/>
                    </a:lnTo>
                    <a:lnTo>
                      <a:pt x="38" y="124"/>
                    </a:lnTo>
                    <a:lnTo>
                      <a:pt x="40" y="124"/>
                    </a:lnTo>
                    <a:lnTo>
                      <a:pt x="43" y="126"/>
                    </a:lnTo>
                    <a:lnTo>
                      <a:pt x="44" y="124"/>
                    </a:lnTo>
                    <a:lnTo>
                      <a:pt x="48" y="120"/>
                    </a:lnTo>
                    <a:lnTo>
                      <a:pt x="48" y="120"/>
                    </a:lnTo>
                    <a:lnTo>
                      <a:pt x="48" y="120"/>
                    </a:lnTo>
                    <a:lnTo>
                      <a:pt x="48" y="118"/>
                    </a:lnTo>
                    <a:lnTo>
                      <a:pt x="46" y="116"/>
                    </a:lnTo>
                    <a:lnTo>
                      <a:pt x="46" y="115"/>
                    </a:lnTo>
                    <a:lnTo>
                      <a:pt x="46" y="113"/>
                    </a:lnTo>
                    <a:lnTo>
                      <a:pt x="48" y="112"/>
                    </a:lnTo>
                    <a:lnTo>
                      <a:pt x="49" y="110"/>
                    </a:lnTo>
                    <a:lnTo>
                      <a:pt x="54" y="110"/>
                    </a:lnTo>
                    <a:lnTo>
                      <a:pt x="59" y="110"/>
                    </a:lnTo>
                    <a:lnTo>
                      <a:pt x="60" y="110"/>
                    </a:lnTo>
                    <a:lnTo>
                      <a:pt x="62" y="108"/>
                    </a:lnTo>
                    <a:lnTo>
                      <a:pt x="64" y="107"/>
                    </a:lnTo>
                    <a:lnTo>
                      <a:pt x="64" y="102"/>
                    </a:lnTo>
                    <a:lnTo>
                      <a:pt x="68" y="96"/>
                    </a:lnTo>
                    <a:lnTo>
                      <a:pt x="71" y="96"/>
                    </a:lnTo>
                    <a:lnTo>
                      <a:pt x="73" y="96"/>
                    </a:lnTo>
                    <a:lnTo>
                      <a:pt x="75" y="96"/>
                    </a:lnTo>
                    <a:lnTo>
                      <a:pt x="83" y="94"/>
                    </a:lnTo>
                    <a:lnTo>
                      <a:pt x="83" y="94"/>
                    </a:lnTo>
                    <a:lnTo>
                      <a:pt x="81" y="92"/>
                    </a:lnTo>
                    <a:lnTo>
                      <a:pt x="79" y="88"/>
                    </a:lnTo>
                    <a:lnTo>
                      <a:pt x="81" y="88"/>
                    </a:lnTo>
                    <a:lnTo>
                      <a:pt x="79" y="85"/>
                    </a:lnTo>
                    <a:lnTo>
                      <a:pt x="79" y="85"/>
                    </a:lnTo>
                    <a:lnTo>
                      <a:pt x="79" y="83"/>
                    </a:lnTo>
                    <a:lnTo>
                      <a:pt x="79" y="80"/>
                    </a:lnTo>
                    <a:lnTo>
                      <a:pt x="83" y="75"/>
                    </a:lnTo>
                    <a:lnTo>
                      <a:pt x="84" y="75"/>
                    </a:lnTo>
                    <a:lnTo>
                      <a:pt x="83" y="73"/>
                    </a:lnTo>
                    <a:lnTo>
                      <a:pt x="83" y="73"/>
                    </a:lnTo>
                    <a:lnTo>
                      <a:pt x="86" y="70"/>
                    </a:lnTo>
                    <a:lnTo>
                      <a:pt x="86" y="69"/>
                    </a:lnTo>
                    <a:lnTo>
                      <a:pt x="87" y="69"/>
                    </a:lnTo>
                    <a:lnTo>
                      <a:pt x="87" y="70"/>
                    </a:lnTo>
                    <a:lnTo>
                      <a:pt x="87" y="72"/>
                    </a:lnTo>
                    <a:lnTo>
                      <a:pt x="89" y="73"/>
                    </a:lnTo>
                    <a:lnTo>
                      <a:pt x="91" y="73"/>
                    </a:lnTo>
                    <a:lnTo>
                      <a:pt x="92" y="67"/>
                    </a:lnTo>
                    <a:lnTo>
                      <a:pt x="94" y="67"/>
                    </a:lnTo>
                    <a:lnTo>
                      <a:pt x="95" y="62"/>
                    </a:lnTo>
                    <a:lnTo>
                      <a:pt x="99" y="61"/>
                    </a:lnTo>
                    <a:lnTo>
                      <a:pt x="103" y="51"/>
                    </a:lnTo>
                    <a:lnTo>
                      <a:pt x="103" y="49"/>
                    </a:lnTo>
                    <a:lnTo>
                      <a:pt x="103" y="48"/>
                    </a:lnTo>
                    <a:lnTo>
                      <a:pt x="105" y="45"/>
                    </a:lnTo>
                    <a:lnTo>
                      <a:pt x="105" y="41"/>
                    </a:lnTo>
                    <a:lnTo>
                      <a:pt x="105" y="41"/>
                    </a:lnTo>
                    <a:lnTo>
                      <a:pt x="102" y="40"/>
                    </a:lnTo>
                    <a:lnTo>
                      <a:pt x="97" y="37"/>
                    </a:lnTo>
                    <a:lnTo>
                      <a:pt x="95" y="33"/>
                    </a:lnTo>
                    <a:lnTo>
                      <a:pt x="92" y="32"/>
                    </a:lnTo>
                    <a:lnTo>
                      <a:pt x="92" y="27"/>
                    </a:lnTo>
                    <a:lnTo>
                      <a:pt x="87" y="22"/>
                    </a:lnTo>
                    <a:lnTo>
                      <a:pt x="86" y="22"/>
                    </a:lnTo>
                    <a:lnTo>
                      <a:pt x="83" y="24"/>
                    </a:lnTo>
                    <a:lnTo>
                      <a:pt x="76" y="22"/>
                    </a:lnTo>
                    <a:lnTo>
                      <a:pt x="73" y="22"/>
                    </a:lnTo>
                    <a:lnTo>
                      <a:pt x="71" y="22"/>
                    </a:lnTo>
                    <a:lnTo>
                      <a:pt x="68" y="22"/>
                    </a:lnTo>
                    <a:lnTo>
                      <a:pt x="60" y="16"/>
                    </a:lnTo>
                    <a:lnTo>
                      <a:pt x="60" y="13"/>
                    </a:lnTo>
                    <a:lnTo>
                      <a:pt x="56" y="8"/>
                    </a:lnTo>
                    <a:lnTo>
                      <a:pt x="54" y="0"/>
                    </a:lnTo>
                    <a:lnTo>
                      <a:pt x="52" y="0"/>
                    </a:lnTo>
                    <a:lnTo>
                      <a:pt x="40" y="37"/>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9" name="Freeform 927">
                <a:extLst>
                  <a:ext uri="{FF2B5EF4-FFF2-40B4-BE49-F238E27FC236}">
                    <a16:creationId xmlns:a16="http://schemas.microsoft.com/office/drawing/2014/main" id="{F1B905C1-9E7F-45DE-8A95-CDE5F4A6FF72}"/>
                  </a:ext>
                </a:extLst>
              </p:cNvPr>
              <p:cNvSpPr>
                <a:spLocks/>
              </p:cNvSpPr>
              <p:nvPr/>
            </p:nvSpPr>
            <p:spPr bwMode="auto">
              <a:xfrm>
                <a:off x="5464" y="2041"/>
                <a:ext cx="5" cy="13"/>
              </a:xfrm>
              <a:custGeom>
                <a:avLst/>
                <a:gdLst>
                  <a:gd name="T0" fmla="*/ 2 w 5"/>
                  <a:gd name="T1" fmla="*/ 13 h 13"/>
                  <a:gd name="T2" fmla="*/ 3 w 5"/>
                  <a:gd name="T3" fmla="*/ 13 h 13"/>
                  <a:gd name="T4" fmla="*/ 3 w 5"/>
                  <a:gd name="T5" fmla="*/ 11 h 13"/>
                  <a:gd name="T6" fmla="*/ 3 w 5"/>
                  <a:gd name="T7" fmla="*/ 8 h 13"/>
                  <a:gd name="T8" fmla="*/ 5 w 5"/>
                  <a:gd name="T9" fmla="*/ 5 h 13"/>
                  <a:gd name="T10" fmla="*/ 3 w 5"/>
                  <a:gd name="T11" fmla="*/ 5 h 13"/>
                  <a:gd name="T12" fmla="*/ 5 w 5"/>
                  <a:gd name="T13" fmla="*/ 3 h 13"/>
                  <a:gd name="T14" fmla="*/ 3 w 5"/>
                  <a:gd name="T15" fmla="*/ 1 h 13"/>
                  <a:gd name="T16" fmla="*/ 5 w 5"/>
                  <a:gd name="T17" fmla="*/ 1 h 13"/>
                  <a:gd name="T18" fmla="*/ 5 w 5"/>
                  <a:gd name="T19" fmla="*/ 1 h 13"/>
                  <a:gd name="T20" fmla="*/ 3 w 5"/>
                  <a:gd name="T21" fmla="*/ 0 h 13"/>
                  <a:gd name="T22" fmla="*/ 3 w 5"/>
                  <a:gd name="T23" fmla="*/ 0 h 13"/>
                  <a:gd name="T24" fmla="*/ 2 w 5"/>
                  <a:gd name="T25" fmla="*/ 0 h 13"/>
                  <a:gd name="T26" fmla="*/ 2 w 5"/>
                  <a:gd name="T27" fmla="*/ 5 h 13"/>
                  <a:gd name="T28" fmla="*/ 0 w 5"/>
                  <a:gd name="T29" fmla="*/ 5 h 13"/>
                  <a:gd name="T30" fmla="*/ 0 w 5"/>
                  <a:gd name="T31" fmla="*/ 5 h 13"/>
                  <a:gd name="T32" fmla="*/ 0 w 5"/>
                  <a:gd name="T33" fmla="*/ 6 h 13"/>
                  <a:gd name="T34" fmla="*/ 0 w 5"/>
                  <a:gd name="T35" fmla="*/ 6 h 13"/>
                  <a:gd name="T36" fmla="*/ 2 w 5"/>
                  <a:gd name="T37" fmla="*/ 8 h 13"/>
                  <a:gd name="T38" fmla="*/ 2 w 5"/>
                  <a:gd name="T39"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 h="13">
                    <a:moveTo>
                      <a:pt x="2" y="13"/>
                    </a:moveTo>
                    <a:lnTo>
                      <a:pt x="3" y="13"/>
                    </a:lnTo>
                    <a:lnTo>
                      <a:pt x="3" y="11"/>
                    </a:lnTo>
                    <a:lnTo>
                      <a:pt x="3" y="8"/>
                    </a:lnTo>
                    <a:lnTo>
                      <a:pt x="5" y="5"/>
                    </a:lnTo>
                    <a:lnTo>
                      <a:pt x="3" y="5"/>
                    </a:lnTo>
                    <a:lnTo>
                      <a:pt x="5" y="3"/>
                    </a:lnTo>
                    <a:lnTo>
                      <a:pt x="3" y="1"/>
                    </a:lnTo>
                    <a:lnTo>
                      <a:pt x="5" y="1"/>
                    </a:lnTo>
                    <a:lnTo>
                      <a:pt x="5" y="1"/>
                    </a:lnTo>
                    <a:lnTo>
                      <a:pt x="3" y="0"/>
                    </a:lnTo>
                    <a:lnTo>
                      <a:pt x="3" y="0"/>
                    </a:lnTo>
                    <a:lnTo>
                      <a:pt x="2" y="0"/>
                    </a:lnTo>
                    <a:lnTo>
                      <a:pt x="2" y="5"/>
                    </a:lnTo>
                    <a:lnTo>
                      <a:pt x="0" y="5"/>
                    </a:lnTo>
                    <a:lnTo>
                      <a:pt x="0" y="5"/>
                    </a:lnTo>
                    <a:lnTo>
                      <a:pt x="0" y="6"/>
                    </a:lnTo>
                    <a:lnTo>
                      <a:pt x="0" y="6"/>
                    </a:lnTo>
                    <a:lnTo>
                      <a:pt x="2" y="8"/>
                    </a:lnTo>
                    <a:lnTo>
                      <a:pt x="2" y="13"/>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0" name="Freeform 928">
                <a:extLst>
                  <a:ext uri="{FF2B5EF4-FFF2-40B4-BE49-F238E27FC236}">
                    <a16:creationId xmlns:a16="http://schemas.microsoft.com/office/drawing/2014/main" id="{AED99996-92A9-46BF-B658-00E4B72284AB}"/>
                  </a:ext>
                </a:extLst>
              </p:cNvPr>
              <p:cNvSpPr>
                <a:spLocks/>
              </p:cNvSpPr>
              <p:nvPr/>
            </p:nvSpPr>
            <p:spPr bwMode="auto">
              <a:xfrm>
                <a:off x="5284" y="2151"/>
                <a:ext cx="150" cy="97"/>
              </a:xfrm>
              <a:custGeom>
                <a:avLst/>
                <a:gdLst>
                  <a:gd name="T0" fmla="*/ 131 w 150"/>
                  <a:gd name="T1" fmla="*/ 6 h 97"/>
                  <a:gd name="T2" fmla="*/ 80 w 150"/>
                  <a:gd name="T3" fmla="*/ 16 h 97"/>
                  <a:gd name="T4" fmla="*/ 53 w 150"/>
                  <a:gd name="T5" fmla="*/ 38 h 97"/>
                  <a:gd name="T6" fmla="*/ 29 w 150"/>
                  <a:gd name="T7" fmla="*/ 27 h 97"/>
                  <a:gd name="T8" fmla="*/ 16 w 150"/>
                  <a:gd name="T9" fmla="*/ 22 h 97"/>
                  <a:gd name="T10" fmla="*/ 10 w 150"/>
                  <a:gd name="T11" fmla="*/ 32 h 97"/>
                  <a:gd name="T12" fmla="*/ 8 w 150"/>
                  <a:gd name="T13" fmla="*/ 38 h 97"/>
                  <a:gd name="T14" fmla="*/ 5 w 150"/>
                  <a:gd name="T15" fmla="*/ 40 h 97"/>
                  <a:gd name="T16" fmla="*/ 3 w 150"/>
                  <a:gd name="T17" fmla="*/ 43 h 97"/>
                  <a:gd name="T18" fmla="*/ 5 w 150"/>
                  <a:gd name="T19" fmla="*/ 54 h 97"/>
                  <a:gd name="T20" fmla="*/ 3 w 150"/>
                  <a:gd name="T21" fmla="*/ 56 h 97"/>
                  <a:gd name="T22" fmla="*/ 2 w 150"/>
                  <a:gd name="T23" fmla="*/ 57 h 97"/>
                  <a:gd name="T24" fmla="*/ 3 w 150"/>
                  <a:gd name="T25" fmla="*/ 59 h 97"/>
                  <a:gd name="T26" fmla="*/ 8 w 150"/>
                  <a:gd name="T27" fmla="*/ 76 h 97"/>
                  <a:gd name="T28" fmla="*/ 13 w 150"/>
                  <a:gd name="T29" fmla="*/ 83 h 97"/>
                  <a:gd name="T30" fmla="*/ 13 w 150"/>
                  <a:gd name="T31" fmla="*/ 88 h 97"/>
                  <a:gd name="T32" fmla="*/ 16 w 150"/>
                  <a:gd name="T33" fmla="*/ 96 h 97"/>
                  <a:gd name="T34" fmla="*/ 19 w 150"/>
                  <a:gd name="T35" fmla="*/ 97 h 97"/>
                  <a:gd name="T36" fmla="*/ 24 w 150"/>
                  <a:gd name="T37" fmla="*/ 97 h 97"/>
                  <a:gd name="T38" fmla="*/ 29 w 150"/>
                  <a:gd name="T39" fmla="*/ 94 h 97"/>
                  <a:gd name="T40" fmla="*/ 34 w 150"/>
                  <a:gd name="T41" fmla="*/ 96 h 97"/>
                  <a:gd name="T42" fmla="*/ 38 w 150"/>
                  <a:gd name="T43" fmla="*/ 91 h 97"/>
                  <a:gd name="T44" fmla="*/ 42 w 150"/>
                  <a:gd name="T45" fmla="*/ 88 h 97"/>
                  <a:gd name="T46" fmla="*/ 48 w 150"/>
                  <a:gd name="T47" fmla="*/ 84 h 97"/>
                  <a:gd name="T48" fmla="*/ 50 w 150"/>
                  <a:gd name="T49" fmla="*/ 86 h 97"/>
                  <a:gd name="T50" fmla="*/ 54 w 150"/>
                  <a:gd name="T51" fmla="*/ 86 h 97"/>
                  <a:gd name="T52" fmla="*/ 64 w 150"/>
                  <a:gd name="T53" fmla="*/ 84 h 97"/>
                  <a:gd name="T54" fmla="*/ 72 w 150"/>
                  <a:gd name="T55" fmla="*/ 83 h 97"/>
                  <a:gd name="T56" fmla="*/ 77 w 150"/>
                  <a:gd name="T57" fmla="*/ 76 h 97"/>
                  <a:gd name="T58" fmla="*/ 81 w 150"/>
                  <a:gd name="T59" fmla="*/ 78 h 97"/>
                  <a:gd name="T60" fmla="*/ 85 w 150"/>
                  <a:gd name="T61" fmla="*/ 76 h 97"/>
                  <a:gd name="T62" fmla="*/ 86 w 150"/>
                  <a:gd name="T63" fmla="*/ 76 h 97"/>
                  <a:gd name="T64" fmla="*/ 94 w 150"/>
                  <a:gd name="T65" fmla="*/ 68 h 97"/>
                  <a:gd name="T66" fmla="*/ 97 w 150"/>
                  <a:gd name="T67" fmla="*/ 68 h 97"/>
                  <a:gd name="T68" fmla="*/ 115 w 150"/>
                  <a:gd name="T69" fmla="*/ 62 h 97"/>
                  <a:gd name="T70" fmla="*/ 129 w 150"/>
                  <a:gd name="T71" fmla="*/ 57 h 97"/>
                  <a:gd name="T72" fmla="*/ 137 w 150"/>
                  <a:gd name="T73" fmla="*/ 54 h 97"/>
                  <a:gd name="T74" fmla="*/ 137 w 150"/>
                  <a:gd name="T75" fmla="*/ 51 h 97"/>
                  <a:gd name="T76" fmla="*/ 137 w 150"/>
                  <a:gd name="T77" fmla="*/ 46 h 97"/>
                  <a:gd name="T78" fmla="*/ 147 w 150"/>
                  <a:gd name="T79" fmla="*/ 40 h 97"/>
                  <a:gd name="T80" fmla="*/ 142 w 150"/>
                  <a:gd name="T81" fmla="*/ 2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0" h="97">
                    <a:moveTo>
                      <a:pt x="144" y="22"/>
                    </a:moveTo>
                    <a:lnTo>
                      <a:pt x="131" y="6"/>
                    </a:lnTo>
                    <a:lnTo>
                      <a:pt x="132" y="0"/>
                    </a:lnTo>
                    <a:lnTo>
                      <a:pt x="80" y="16"/>
                    </a:lnTo>
                    <a:lnTo>
                      <a:pt x="54" y="51"/>
                    </a:lnTo>
                    <a:lnTo>
                      <a:pt x="53" y="38"/>
                    </a:lnTo>
                    <a:lnTo>
                      <a:pt x="40" y="32"/>
                    </a:lnTo>
                    <a:lnTo>
                      <a:pt x="29" y="27"/>
                    </a:lnTo>
                    <a:lnTo>
                      <a:pt x="19" y="27"/>
                    </a:lnTo>
                    <a:lnTo>
                      <a:pt x="16" y="22"/>
                    </a:lnTo>
                    <a:lnTo>
                      <a:pt x="11" y="24"/>
                    </a:lnTo>
                    <a:lnTo>
                      <a:pt x="10" y="32"/>
                    </a:lnTo>
                    <a:lnTo>
                      <a:pt x="13" y="37"/>
                    </a:lnTo>
                    <a:lnTo>
                      <a:pt x="8" y="38"/>
                    </a:lnTo>
                    <a:lnTo>
                      <a:pt x="6" y="41"/>
                    </a:lnTo>
                    <a:lnTo>
                      <a:pt x="5" y="40"/>
                    </a:lnTo>
                    <a:lnTo>
                      <a:pt x="2" y="40"/>
                    </a:lnTo>
                    <a:lnTo>
                      <a:pt x="3" y="43"/>
                    </a:lnTo>
                    <a:lnTo>
                      <a:pt x="5" y="49"/>
                    </a:lnTo>
                    <a:lnTo>
                      <a:pt x="5" y="54"/>
                    </a:lnTo>
                    <a:lnTo>
                      <a:pt x="3" y="54"/>
                    </a:lnTo>
                    <a:lnTo>
                      <a:pt x="3" y="56"/>
                    </a:lnTo>
                    <a:lnTo>
                      <a:pt x="0" y="54"/>
                    </a:lnTo>
                    <a:lnTo>
                      <a:pt x="2" y="57"/>
                    </a:lnTo>
                    <a:lnTo>
                      <a:pt x="3" y="57"/>
                    </a:lnTo>
                    <a:lnTo>
                      <a:pt x="3" y="59"/>
                    </a:lnTo>
                    <a:lnTo>
                      <a:pt x="6" y="64"/>
                    </a:lnTo>
                    <a:lnTo>
                      <a:pt x="8" y="76"/>
                    </a:lnTo>
                    <a:lnTo>
                      <a:pt x="11" y="80"/>
                    </a:lnTo>
                    <a:lnTo>
                      <a:pt x="13" y="83"/>
                    </a:lnTo>
                    <a:lnTo>
                      <a:pt x="11" y="84"/>
                    </a:lnTo>
                    <a:lnTo>
                      <a:pt x="13" y="88"/>
                    </a:lnTo>
                    <a:lnTo>
                      <a:pt x="14" y="91"/>
                    </a:lnTo>
                    <a:lnTo>
                      <a:pt x="16" y="96"/>
                    </a:lnTo>
                    <a:lnTo>
                      <a:pt x="16" y="97"/>
                    </a:lnTo>
                    <a:lnTo>
                      <a:pt x="19" y="97"/>
                    </a:lnTo>
                    <a:lnTo>
                      <a:pt x="21" y="96"/>
                    </a:lnTo>
                    <a:lnTo>
                      <a:pt x="24" y="97"/>
                    </a:lnTo>
                    <a:lnTo>
                      <a:pt x="27" y="97"/>
                    </a:lnTo>
                    <a:lnTo>
                      <a:pt x="29" y="94"/>
                    </a:lnTo>
                    <a:lnTo>
                      <a:pt x="32" y="94"/>
                    </a:lnTo>
                    <a:lnTo>
                      <a:pt x="34" y="96"/>
                    </a:lnTo>
                    <a:lnTo>
                      <a:pt x="37" y="94"/>
                    </a:lnTo>
                    <a:lnTo>
                      <a:pt x="38" y="91"/>
                    </a:lnTo>
                    <a:lnTo>
                      <a:pt x="40" y="91"/>
                    </a:lnTo>
                    <a:lnTo>
                      <a:pt x="42" y="88"/>
                    </a:lnTo>
                    <a:lnTo>
                      <a:pt x="46" y="84"/>
                    </a:lnTo>
                    <a:lnTo>
                      <a:pt x="48" y="84"/>
                    </a:lnTo>
                    <a:lnTo>
                      <a:pt x="50" y="84"/>
                    </a:lnTo>
                    <a:lnTo>
                      <a:pt x="50" y="86"/>
                    </a:lnTo>
                    <a:lnTo>
                      <a:pt x="54" y="84"/>
                    </a:lnTo>
                    <a:lnTo>
                      <a:pt x="54" y="86"/>
                    </a:lnTo>
                    <a:lnTo>
                      <a:pt x="57" y="86"/>
                    </a:lnTo>
                    <a:lnTo>
                      <a:pt x="64" y="84"/>
                    </a:lnTo>
                    <a:lnTo>
                      <a:pt x="70" y="84"/>
                    </a:lnTo>
                    <a:lnTo>
                      <a:pt x="72" y="83"/>
                    </a:lnTo>
                    <a:lnTo>
                      <a:pt x="72" y="81"/>
                    </a:lnTo>
                    <a:lnTo>
                      <a:pt x="77" y="76"/>
                    </a:lnTo>
                    <a:lnTo>
                      <a:pt x="80" y="76"/>
                    </a:lnTo>
                    <a:lnTo>
                      <a:pt x="81" y="78"/>
                    </a:lnTo>
                    <a:lnTo>
                      <a:pt x="83" y="78"/>
                    </a:lnTo>
                    <a:lnTo>
                      <a:pt x="85" y="76"/>
                    </a:lnTo>
                    <a:lnTo>
                      <a:pt x="85" y="76"/>
                    </a:lnTo>
                    <a:lnTo>
                      <a:pt x="86" y="76"/>
                    </a:lnTo>
                    <a:lnTo>
                      <a:pt x="91" y="73"/>
                    </a:lnTo>
                    <a:lnTo>
                      <a:pt x="94" y="68"/>
                    </a:lnTo>
                    <a:lnTo>
                      <a:pt x="96" y="68"/>
                    </a:lnTo>
                    <a:lnTo>
                      <a:pt x="97" y="68"/>
                    </a:lnTo>
                    <a:lnTo>
                      <a:pt x="113" y="64"/>
                    </a:lnTo>
                    <a:lnTo>
                      <a:pt x="115" y="62"/>
                    </a:lnTo>
                    <a:lnTo>
                      <a:pt x="123" y="61"/>
                    </a:lnTo>
                    <a:lnTo>
                      <a:pt x="129" y="57"/>
                    </a:lnTo>
                    <a:lnTo>
                      <a:pt x="132" y="54"/>
                    </a:lnTo>
                    <a:lnTo>
                      <a:pt x="137" y="54"/>
                    </a:lnTo>
                    <a:lnTo>
                      <a:pt x="137" y="53"/>
                    </a:lnTo>
                    <a:lnTo>
                      <a:pt x="137" y="51"/>
                    </a:lnTo>
                    <a:lnTo>
                      <a:pt x="137" y="49"/>
                    </a:lnTo>
                    <a:lnTo>
                      <a:pt x="137" y="46"/>
                    </a:lnTo>
                    <a:lnTo>
                      <a:pt x="142" y="41"/>
                    </a:lnTo>
                    <a:lnTo>
                      <a:pt x="147" y="40"/>
                    </a:lnTo>
                    <a:lnTo>
                      <a:pt x="150" y="38"/>
                    </a:lnTo>
                    <a:lnTo>
                      <a:pt x="142" y="29"/>
                    </a:lnTo>
                    <a:lnTo>
                      <a:pt x="144" y="22"/>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1" name="Freeform 929">
                <a:extLst>
                  <a:ext uri="{FF2B5EF4-FFF2-40B4-BE49-F238E27FC236}">
                    <a16:creationId xmlns:a16="http://schemas.microsoft.com/office/drawing/2014/main" id="{66F06C78-8497-4101-872C-F9BC35603090}"/>
                  </a:ext>
                </a:extLst>
              </p:cNvPr>
              <p:cNvSpPr>
                <a:spLocks/>
              </p:cNvSpPr>
              <p:nvPr/>
            </p:nvSpPr>
            <p:spPr bwMode="auto">
              <a:xfrm>
                <a:off x="5439" y="2247"/>
                <a:ext cx="17" cy="8"/>
              </a:xfrm>
              <a:custGeom>
                <a:avLst/>
                <a:gdLst>
                  <a:gd name="T0" fmla="*/ 14 w 17"/>
                  <a:gd name="T1" fmla="*/ 1 h 8"/>
                  <a:gd name="T2" fmla="*/ 12 w 17"/>
                  <a:gd name="T3" fmla="*/ 1 h 8"/>
                  <a:gd name="T4" fmla="*/ 9 w 17"/>
                  <a:gd name="T5" fmla="*/ 1 h 8"/>
                  <a:gd name="T6" fmla="*/ 8 w 17"/>
                  <a:gd name="T7" fmla="*/ 1 h 8"/>
                  <a:gd name="T8" fmla="*/ 6 w 17"/>
                  <a:gd name="T9" fmla="*/ 1 h 8"/>
                  <a:gd name="T10" fmla="*/ 4 w 17"/>
                  <a:gd name="T11" fmla="*/ 0 h 8"/>
                  <a:gd name="T12" fmla="*/ 3 w 17"/>
                  <a:gd name="T13" fmla="*/ 0 h 8"/>
                  <a:gd name="T14" fmla="*/ 1 w 17"/>
                  <a:gd name="T15" fmla="*/ 1 h 8"/>
                  <a:gd name="T16" fmla="*/ 1 w 17"/>
                  <a:gd name="T17" fmla="*/ 3 h 8"/>
                  <a:gd name="T18" fmla="*/ 0 w 17"/>
                  <a:gd name="T19" fmla="*/ 4 h 8"/>
                  <a:gd name="T20" fmla="*/ 1 w 17"/>
                  <a:gd name="T21" fmla="*/ 4 h 8"/>
                  <a:gd name="T22" fmla="*/ 3 w 17"/>
                  <a:gd name="T23" fmla="*/ 6 h 8"/>
                  <a:gd name="T24" fmla="*/ 6 w 17"/>
                  <a:gd name="T25" fmla="*/ 8 h 8"/>
                  <a:gd name="T26" fmla="*/ 11 w 17"/>
                  <a:gd name="T27" fmla="*/ 6 h 8"/>
                  <a:gd name="T28" fmla="*/ 14 w 17"/>
                  <a:gd name="T29" fmla="*/ 4 h 8"/>
                  <a:gd name="T30" fmla="*/ 16 w 17"/>
                  <a:gd name="T31" fmla="*/ 4 h 8"/>
                  <a:gd name="T32" fmla="*/ 17 w 17"/>
                  <a:gd name="T33" fmla="*/ 3 h 8"/>
                  <a:gd name="T34" fmla="*/ 16 w 17"/>
                  <a:gd name="T35" fmla="*/ 1 h 8"/>
                  <a:gd name="T36" fmla="*/ 14 w 17"/>
                  <a:gd name="T37" fmla="*/ 1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 h="8">
                    <a:moveTo>
                      <a:pt x="14" y="1"/>
                    </a:moveTo>
                    <a:lnTo>
                      <a:pt x="12" y="1"/>
                    </a:lnTo>
                    <a:lnTo>
                      <a:pt x="9" y="1"/>
                    </a:lnTo>
                    <a:lnTo>
                      <a:pt x="8" y="1"/>
                    </a:lnTo>
                    <a:lnTo>
                      <a:pt x="6" y="1"/>
                    </a:lnTo>
                    <a:lnTo>
                      <a:pt x="4" y="0"/>
                    </a:lnTo>
                    <a:lnTo>
                      <a:pt x="3" y="0"/>
                    </a:lnTo>
                    <a:lnTo>
                      <a:pt x="1" y="1"/>
                    </a:lnTo>
                    <a:lnTo>
                      <a:pt x="1" y="3"/>
                    </a:lnTo>
                    <a:lnTo>
                      <a:pt x="0" y="4"/>
                    </a:lnTo>
                    <a:lnTo>
                      <a:pt x="1" y="4"/>
                    </a:lnTo>
                    <a:lnTo>
                      <a:pt x="3" y="6"/>
                    </a:lnTo>
                    <a:lnTo>
                      <a:pt x="6" y="8"/>
                    </a:lnTo>
                    <a:lnTo>
                      <a:pt x="11" y="6"/>
                    </a:lnTo>
                    <a:lnTo>
                      <a:pt x="14" y="4"/>
                    </a:lnTo>
                    <a:lnTo>
                      <a:pt x="16" y="4"/>
                    </a:lnTo>
                    <a:lnTo>
                      <a:pt x="17" y="3"/>
                    </a:lnTo>
                    <a:lnTo>
                      <a:pt x="16" y="1"/>
                    </a:lnTo>
                    <a:lnTo>
                      <a:pt x="14" y="1"/>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2" name="Freeform 930">
                <a:extLst>
                  <a:ext uri="{FF2B5EF4-FFF2-40B4-BE49-F238E27FC236}">
                    <a16:creationId xmlns:a16="http://schemas.microsoft.com/office/drawing/2014/main" id="{2497ACB3-521E-46C9-AFB8-5A4D9FCF4C18}"/>
                  </a:ext>
                </a:extLst>
              </p:cNvPr>
              <p:cNvSpPr>
                <a:spLocks/>
              </p:cNvSpPr>
              <p:nvPr/>
            </p:nvSpPr>
            <p:spPr bwMode="auto">
              <a:xfrm>
                <a:off x="5421" y="2255"/>
                <a:ext cx="7" cy="1"/>
              </a:xfrm>
              <a:custGeom>
                <a:avLst/>
                <a:gdLst>
                  <a:gd name="T0" fmla="*/ 0 w 7"/>
                  <a:gd name="T1" fmla="*/ 1 h 1"/>
                  <a:gd name="T2" fmla="*/ 3 w 7"/>
                  <a:gd name="T3" fmla="*/ 1 h 1"/>
                  <a:gd name="T4" fmla="*/ 7 w 7"/>
                  <a:gd name="T5" fmla="*/ 1 h 1"/>
                  <a:gd name="T6" fmla="*/ 3 w 7"/>
                  <a:gd name="T7" fmla="*/ 0 h 1"/>
                  <a:gd name="T8" fmla="*/ 0 w 7"/>
                  <a:gd name="T9" fmla="*/ 1 h 1"/>
                </a:gdLst>
                <a:ahLst/>
                <a:cxnLst>
                  <a:cxn ang="0">
                    <a:pos x="T0" y="T1"/>
                  </a:cxn>
                  <a:cxn ang="0">
                    <a:pos x="T2" y="T3"/>
                  </a:cxn>
                  <a:cxn ang="0">
                    <a:pos x="T4" y="T5"/>
                  </a:cxn>
                  <a:cxn ang="0">
                    <a:pos x="T6" y="T7"/>
                  </a:cxn>
                  <a:cxn ang="0">
                    <a:pos x="T8" y="T9"/>
                  </a:cxn>
                </a:cxnLst>
                <a:rect l="0" t="0" r="r" b="b"/>
                <a:pathLst>
                  <a:path w="7" h="1">
                    <a:moveTo>
                      <a:pt x="0" y="1"/>
                    </a:moveTo>
                    <a:lnTo>
                      <a:pt x="3" y="1"/>
                    </a:lnTo>
                    <a:lnTo>
                      <a:pt x="7" y="1"/>
                    </a:lnTo>
                    <a:lnTo>
                      <a:pt x="3" y="0"/>
                    </a:lnTo>
                    <a:lnTo>
                      <a:pt x="0" y="1"/>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3" name="Freeform 931">
                <a:extLst>
                  <a:ext uri="{FF2B5EF4-FFF2-40B4-BE49-F238E27FC236}">
                    <a16:creationId xmlns:a16="http://schemas.microsoft.com/office/drawing/2014/main" id="{7EE23D0D-3ECE-43E4-8F6F-08AF0A60E056}"/>
                  </a:ext>
                </a:extLst>
              </p:cNvPr>
              <p:cNvSpPr>
                <a:spLocks/>
              </p:cNvSpPr>
              <p:nvPr/>
            </p:nvSpPr>
            <p:spPr bwMode="auto">
              <a:xfrm>
                <a:off x="5026" y="1964"/>
                <a:ext cx="177" cy="149"/>
              </a:xfrm>
              <a:custGeom>
                <a:avLst/>
                <a:gdLst>
                  <a:gd name="T0" fmla="*/ 134 w 177"/>
                  <a:gd name="T1" fmla="*/ 15 h 149"/>
                  <a:gd name="T2" fmla="*/ 127 w 177"/>
                  <a:gd name="T3" fmla="*/ 5 h 149"/>
                  <a:gd name="T4" fmla="*/ 113 w 177"/>
                  <a:gd name="T5" fmla="*/ 7 h 149"/>
                  <a:gd name="T6" fmla="*/ 100 w 177"/>
                  <a:gd name="T7" fmla="*/ 7 h 149"/>
                  <a:gd name="T8" fmla="*/ 100 w 177"/>
                  <a:gd name="T9" fmla="*/ 10 h 149"/>
                  <a:gd name="T10" fmla="*/ 97 w 177"/>
                  <a:gd name="T11" fmla="*/ 5 h 149"/>
                  <a:gd name="T12" fmla="*/ 91 w 177"/>
                  <a:gd name="T13" fmla="*/ 3 h 149"/>
                  <a:gd name="T14" fmla="*/ 88 w 177"/>
                  <a:gd name="T15" fmla="*/ 3 h 149"/>
                  <a:gd name="T16" fmla="*/ 83 w 177"/>
                  <a:gd name="T17" fmla="*/ 3 h 149"/>
                  <a:gd name="T18" fmla="*/ 80 w 177"/>
                  <a:gd name="T19" fmla="*/ 3 h 149"/>
                  <a:gd name="T20" fmla="*/ 81 w 177"/>
                  <a:gd name="T21" fmla="*/ 2 h 149"/>
                  <a:gd name="T22" fmla="*/ 72 w 177"/>
                  <a:gd name="T23" fmla="*/ 5 h 149"/>
                  <a:gd name="T24" fmla="*/ 64 w 177"/>
                  <a:gd name="T25" fmla="*/ 11 h 149"/>
                  <a:gd name="T26" fmla="*/ 53 w 177"/>
                  <a:gd name="T27" fmla="*/ 8 h 149"/>
                  <a:gd name="T28" fmla="*/ 41 w 177"/>
                  <a:gd name="T29" fmla="*/ 7 h 149"/>
                  <a:gd name="T30" fmla="*/ 33 w 177"/>
                  <a:gd name="T31" fmla="*/ 5 h 149"/>
                  <a:gd name="T32" fmla="*/ 13 w 177"/>
                  <a:gd name="T33" fmla="*/ 0 h 149"/>
                  <a:gd name="T34" fmla="*/ 5 w 177"/>
                  <a:gd name="T35" fmla="*/ 2 h 149"/>
                  <a:gd name="T36" fmla="*/ 5 w 177"/>
                  <a:gd name="T37" fmla="*/ 15 h 149"/>
                  <a:gd name="T38" fmla="*/ 0 w 177"/>
                  <a:gd name="T39" fmla="*/ 26 h 149"/>
                  <a:gd name="T40" fmla="*/ 8 w 177"/>
                  <a:gd name="T41" fmla="*/ 149 h 149"/>
                  <a:gd name="T42" fmla="*/ 174 w 177"/>
                  <a:gd name="T43" fmla="*/ 145 h 149"/>
                  <a:gd name="T44" fmla="*/ 167 w 177"/>
                  <a:gd name="T45" fmla="*/ 141 h 149"/>
                  <a:gd name="T46" fmla="*/ 161 w 177"/>
                  <a:gd name="T47" fmla="*/ 137 h 149"/>
                  <a:gd name="T48" fmla="*/ 155 w 177"/>
                  <a:gd name="T49" fmla="*/ 125 h 149"/>
                  <a:gd name="T50" fmla="*/ 155 w 177"/>
                  <a:gd name="T51" fmla="*/ 118 h 149"/>
                  <a:gd name="T52" fmla="*/ 158 w 177"/>
                  <a:gd name="T53" fmla="*/ 118 h 149"/>
                  <a:gd name="T54" fmla="*/ 153 w 177"/>
                  <a:gd name="T55" fmla="*/ 114 h 149"/>
                  <a:gd name="T56" fmla="*/ 150 w 177"/>
                  <a:gd name="T57" fmla="*/ 109 h 149"/>
                  <a:gd name="T58" fmla="*/ 142 w 177"/>
                  <a:gd name="T59" fmla="*/ 94 h 149"/>
                  <a:gd name="T60" fmla="*/ 131 w 177"/>
                  <a:gd name="T61" fmla="*/ 77 h 149"/>
                  <a:gd name="T62" fmla="*/ 129 w 177"/>
                  <a:gd name="T63" fmla="*/ 67 h 149"/>
                  <a:gd name="T64" fmla="*/ 124 w 177"/>
                  <a:gd name="T65" fmla="*/ 59 h 149"/>
                  <a:gd name="T66" fmla="*/ 115 w 177"/>
                  <a:gd name="T67" fmla="*/ 47 h 149"/>
                  <a:gd name="T68" fmla="*/ 107 w 177"/>
                  <a:gd name="T69" fmla="*/ 34 h 149"/>
                  <a:gd name="T70" fmla="*/ 107 w 177"/>
                  <a:gd name="T71" fmla="*/ 29 h 149"/>
                  <a:gd name="T72" fmla="*/ 110 w 177"/>
                  <a:gd name="T73" fmla="*/ 34 h 149"/>
                  <a:gd name="T74" fmla="*/ 118 w 177"/>
                  <a:gd name="T75" fmla="*/ 42 h 149"/>
                  <a:gd name="T76" fmla="*/ 123 w 177"/>
                  <a:gd name="T77" fmla="*/ 48 h 149"/>
                  <a:gd name="T78" fmla="*/ 134 w 177"/>
                  <a:gd name="T79" fmla="*/ 61 h 149"/>
                  <a:gd name="T80" fmla="*/ 137 w 177"/>
                  <a:gd name="T81" fmla="*/ 58 h 149"/>
                  <a:gd name="T82" fmla="*/ 139 w 177"/>
                  <a:gd name="T83" fmla="*/ 48 h 149"/>
                  <a:gd name="T84" fmla="*/ 140 w 177"/>
                  <a:gd name="T85" fmla="*/ 35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7" h="149">
                    <a:moveTo>
                      <a:pt x="140" y="27"/>
                    </a:moveTo>
                    <a:lnTo>
                      <a:pt x="137" y="21"/>
                    </a:lnTo>
                    <a:lnTo>
                      <a:pt x="134" y="15"/>
                    </a:lnTo>
                    <a:lnTo>
                      <a:pt x="132" y="10"/>
                    </a:lnTo>
                    <a:lnTo>
                      <a:pt x="129" y="5"/>
                    </a:lnTo>
                    <a:lnTo>
                      <a:pt x="127" y="5"/>
                    </a:lnTo>
                    <a:lnTo>
                      <a:pt x="126" y="7"/>
                    </a:lnTo>
                    <a:lnTo>
                      <a:pt x="123" y="8"/>
                    </a:lnTo>
                    <a:lnTo>
                      <a:pt x="113" y="7"/>
                    </a:lnTo>
                    <a:lnTo>
                      <a:pt x="105" y="8"/>
                    </a:lnTo>
                    <a:lnTo>
                      <a:pt x="100" y="5"/>
                    </a:lnTo>
                    <a:lnTo>
                      <a:pt x="100" y="7"/>
                    </a:lnTo>
                    <a:lnTo>
                      <a:pt x="102" y="10"/>
                    </a:lnTo>
                    <a:lnTo>
                      <a:pt x="102" y="11"/>
                    </a:lnTo>
                    <a:lnTo>
                      <a:pt x="100" y="10"/>
                    </a:lnTo>
                    <a:lnTo>
                      <a:pt x="97" y="8"/>
                    </a:lnTo>
                    <a:lnTo>
                      <a:pt x="97" y="5"/>
                    </a:lnTo>
                    <a:lnTo>
                      <a:pt x="97" y="5"/>
                    </a:lnTo>
                    <a:lnTo>
                      <a:pt x="97" y="3"/>
                    </a:lnTo>
                    <a:lnTo>
                      <a:pt x="94" y="3"/>
                    </a:lnTo>
                    <a:lnTo>
                      <a:pt x="91" y="3"/>
                    </a:lnTo>
                    <a:lnTo>
                      <a:pt x="86" y="2"/>
                    </a:lnTo>
                    <a:lnTo>
                      <a:pt x="86" y="2"/>
                    </a:lnTo>
                    <a:lnTo>
                      <a:pt x="88" y="3"/>
                    </a:lnTo>
                    <a:lnTo>
                      <a:pt x="89" y="3"/>
                    </a:lnTo>
                    <a:lnTo>
                      <a:pt x="86" y="3"/>
                    </a:lnTo>
                    <a:lnTo>
                      <a:pt x="83" y="3"/>
                    </a:lnTo>
                    <a:lnTo>
                      <a:pt x="80" y="5"/>
                    </a:lnTo>
                    <a:lnTo>
                      <a:pt x="80" y="3"/>
                    </a:lnTo>
                    <a:lnTo>
                      <a:pt x="80" y="3"/>
                    </a:lnTo>
                    <a:lnTo>
                      <a:pt x="81" y="3"/>
                    </a:lnTo>
                    <a:lnTo>
                      <a:pt x="84" y="2"/>
                    </a:lnTo>
                    <a:lnTo>
                      <a:pt x="81" y="2"/>
                    </a:lnTo>
                    <a:lnTo>
                      <a:pt x="78" y="2"/>
                    </a:lnTo>
                    <a:lnTo>
                      <a:pt x="76" y="3"/>
                    </a:lnTo>
                    <a:lnTo>
                      <a:pt x="72" y="5"/>
                    </a:lnTo>
                    <a:lnTo>
                      <a:pt x="70" y="7"/>
                    </a:lnTo>
                    <a:lnTo>
                      <a:pt x="67" y="8"/>
                    </a:lnTo>
                    <a:lnTo>
                      <a:pt x="64" y="11"/>
                    </a:lnTo>
                    <a:lnTo>
                      <a:pt x="64" y="11"/>
                    </a:lnTo>
                    <a:lnTo>
                      <a:pt x="59" y="11"/>
                    </a:lnTo>
                    <a:lnTo>
                      <a:pt x="53" y="8"/>
                    </a:lnTo>
                    <a:lnTo>
                      <a:pt x="49" y="8"/>
                    </a:lnTo>
                    <a:lnTo>
                      <a:pt x="45" y="8"/>
                    </a:lnTo>
                    <a:lnTo>
                      <a:pt x="41" y="7"/>
                    </a:lnTo>
                    <a:lnTo>
                      <a:pt x="40" y="7"/>
                    </a:lnTo>
                    <a:lnTo>
                      <a:pt x="38" y="7"/>
                    </a:lnTo>
                    <a:lnTo>
                      <a:pt x="33" y="5"/>
                    </a:lnTo>
                    <a:lnTo>
                      <a:pt x="29" y="3"/>
                    </a:lnTo>
                    <a:lnTo>
                      <a:pt x="19" y="3"/>
                    </a:lnTo>
                    <a:lnTo>
                      <a:pt x="13" y="0"/>
                    </a:lnTo>
                    <a:lnTo>
                      <a:pt x="6" y="2"/>
                    </a:lnTo>
                    <a:lnTo>
                      <a:pt x="5" y="2"/>
                    </a:lnTo>
                    <a:lnTo>
                      <a:pt x="5" y="2"/>
                    </a:lnTo>
                    <a:lnTo>
                      <a:pt x="3" y="3"/>
                    </a:lnTo>
                    <a:lnTo>
                      <a:pt x="3" y="10"/>
                    </a:lnTo>
                    <a:lnTo>
                      <a:pt x="5" y="15"/>
                    </a:lnTo>
                    <a:lnTo>
                      <a:pt x="5" y="16"/>
                    </a:lnTo>
                    <a:lnTo>
                      <a:pt x="2" y="23"/>
                    </a:lnTo>
                    <a:lnTo>
                      <a:pt x="0" y="26"/>
                    </a:lnTo>
                    <a:lnTo>
                      <a:pt x="2" y="31"/>
                    </a:lnTo>
                    <a:lnTo>
                      <a:pt x="3" y="37"/>
                    </a:lnTo>
                    <a:lnTo>
                      <a:pt x="8" y="149"/>
                    </a:lnTo>
                    <a:lnTo>
                      <a:pt x="177" y="147"/>
                    </a:lnTo>
                    <a:lnTo>
                      <a:pt x="177" y="147"/>
                    </a:lnTo>
                    <a:lnTo>
                      <a:pt x="174" y="145"/>
                    </a:lnTo>
                    <a:lnTo>
                      <a:pt x="170" y="142"/>
                    </a:lnTo>
                    <a:lnTo>
                      <a:pt x="170" y="141"/>
                    </a:lnTo>
                    <a:lnTo>
                      <a:pt x="167" y="141"/>
                    </a:lnTo>
                    <a:lnTo>
                      <a:pt x="166" y="136"/>
                    </a:lnTo>
                    <a:lnTo>
                      <a:pt x="164" y="137"/>
                    </a:lnTo>
                    <a:lnTo>
                      <a:pt x="161" y="137"/>
                    </a:lnTo>
                    <a:lnTo>
                      <a:pt x="156" y="134"/>
                    </a:lnTo>
                    <a:lnTo>
                      <a:pt x="155" y="126"/>
                    </a:lnTo>
                    <a:lnTo>
                      <a:pt x="155" y="125"/>
                    </a:lnTo>
                    <a:lnTo>
                      <a:pt x="155" y="122"/>
                    </a:lnTo>
                    <a:lnTo>
                      <a:pt x="153" y="120"/>
                    </a:lnTo>
                    <a:lnTo>
                      <a:pt x="155" y="118"/>
                    </a:lnTo>
                    <a:lnTo>
                      <a:pt x="155" y="120"/>
                    </a:lnTo>
                    <a:lnTo>
                      <a:pt x="159" y="120"/>
                    </a:lnTo>
                    <a:lnTo>
                      <a:pt x="158" y="118"/>
                    </a:lnTo>
                    <a:lnTo>
                      <a:pt x="156" y="118"/>
                    </a:lnTo>
                    <a:lnTo>
                      <a:pt x="155" y="114"/>
                    </a:lnTo>
                    <a:lnTo>
                      <a:pt x="153" y="114"/>
                    </a:lnTo>
                    <a:lnTo>
                      <a:pt x="153" y="115"/>
                    </a:lnTo>
                    <a:lnTo>
                      <a:pt x="151" y="112"/>
                    </a:lnTo>
                    <a:lnTo>
                      <a:pt x="150" y="109"/>
                    </a:lnTo>
                    <a:lnTo>
                      <a:pt x="145" y="101"/>
                    </a:lnTo>
                    <a:lnTo>
                      <a:pt x="142" y="99"/>
                    </a:lnTo>
                    <a:lnTo>
                      <a:pt x="142" y="94"/>
                    </a:lnTo>
                    <a:lnTo>
                      <a:pt x="132" y="82"/>
                    </a:lnTo>
                    <a:lnTo>
                      <a:pt x="132" y="78"/>
                    </a:lnTo>
                    <a:lnTo>
                      <a:pt x="131" y="77"/>
                    </a:lnTo>
                    <a:lnTo>
                      <a:pt x="131" y="72"/>
                    </a:lnTo>
                    <a:lnTo>
                      <a:pt x="129" y="69"/>
                    </a:lnTo>
                    <a:lnTo>
                      <a:pt x="129" y="67"/>
                    </a:lnTo>
                    <a:lnTo>
                      <a:pt x="124" y="63"/>
                    </a:lnTo>
                    <a:lnTo>
                      <a:pt x="124" y="61"/>
                    </a:lnTo>
                    <a:lnTo>
                      <a:pt x="124" y="59"/>
                    </a:lnTo>
                    <a:lnTo>
                      <a:pt x="124" y="56"/>
                    </a:lnTo>
                    <a:lnTo>
                      <a:pt x="115" y="50"/>
                    </a:lnTo>
                    <a:lnTo>
                      <a:pt x="115" y="47"/>
                    </a:lnTo>
                    <a:lnTo>
                      <a:pt x="110" y="42"/>
                    </a:lnTo>
                    <a:lnTo>
                      <a:pt x="110" y="39"/>
                    </a:lnTo>
                    <a:lnTo>
                      <a:pt x="107" y="34"/>
                    </a:lnTo>
                    <a:lnTo>
                      <a:pt x="107" y="32"/>
                    </a:lnTo>
                    <a:lnTo>
                      <a:pt x="107" y="31"/>
                    </a:lnTo>
                    <a:lnTo>
                      <a:pt x="107" y="29"/>
                    </a:lnTo>
                    <a:lnTo>
                      <a:pt x="108" y="31"/>
                    </a:lnTo>
                    <a:lnTo>
                      <a:pt x="110" y="31"/>
                    </a:lnTo>
                    <a:lnTo>
                      <a:pt x="110" y="34"/>
                    </a:lnTo>
                    <a:lnTo>
                      <a:pt x="112" y="35"/>
                    </a:lnTo>
                    <a:lnTo>
                      <a:pt x="112" y="37"/>
                    </a:lnTo>
                    <a:lnTo>
                      <a:pt x="118" y="42"/>
                    </a:lnTo>
                    <a:lnTo>
                      <a:pt x="118" y="45"/>
                    </a:lnTo>
                    <a:lnTo>
                      <a:pt x="118" y="47"/>
                    </a:lnTo>
                    <a:lnTo>
                      <a:pt x="123" y="48"/>
                    </a:lnTo>
                    <a:lnTo>
                      <a:pt x="123" y="51"/>
                    </a:lnTo>
                    <a:lnTo>
                      <a:pt x="131" y="59"/>
                    </a:lnTo>
                    <a:lnTo>
                      <a:pt x="134" y="61"/>
                    </a:lnTo>
                    <a:lnTo>
                      <a:pt x="134" y="61"/>
                    </a:lnTo>
                    <a:lnTo>
                      <a:pt x="134" y="59"/>
                    </a:lnTo>
                    <a:lnTo>
                      <a:pt x="137" y="58"/>
                    </a:lnTo>
                    <a:lnTo>
                      <a:pt x="137" y="53"/>
                    </a:lnTo>
                    <a:lnTo>
                      <a:pt x="137" y="51"/>
                    </a:lnTo>
                    <a:lnTo>
                      <a:pt x="139" y="48"/>
                    </a:lnTo>
                    <a:lnTo>
                      <a:pt x="139" y="45"/>
                    </a:lnTo>
                    <a:lnTo>
                      <a:pt x="140" y="37"/>
                    </a:lnTo>
                    <a:lnTo>
                      <a:pt x="140" y="35"/>
                    </a:lnTo>
                    <a:lnTo>
                      <a:pt x="139" y="31"/>
                    </a:lnTo>
                    <a:lnTo>
                      <a:pt x="140" y="27"/>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4" name="Freeform 932">
                <a:extLst>
                  <a:ext uri="{FF2B5EF4-FFF2-40B4-BE49-F238E27FC236}">
                    <a16:creationId xmlns:a16="http://schemas.microsoft.com/office/drawing/2014/main" id="{4AE1ED18-766D-4A8B-B3F4-B12AC9293148}"/>
                  </a:ext>
                </a:extLst>
              </p:cNvPr>
              <p:cNvSpPr>
                <a:spLocks/>
              </p:cNvSpPr>
              <p:nvPr/>
            </p:nvSpPr>
            <p:spPr bwMode="auto">
              <a:xfrm>
                <a:off x="4996" y="2111"/>
                <a:ext cx="232" cy="268"/>
              </a:xfrm>
              <a:custGeom>
                <a:avLst/>
                <a:gdLst>
                  <a:gd name="T0" fmla="*/ 27 w 232"/>
                  <a:gd name="T1" fmla="*/ 91 h 268"/>
                  <a:gd name="T2" fmla="*/ 14 w 232"/>
                  <a:gd name="T3" fmla="*/ 94 h 268"/>
                  <a:gd name="T4" fmla="*/ 8 w 232"/>
                  <a:gd name="T5" fmla="*/ 108 h 268"/>
                  <a:gd name="T6" fmla="*/ 3 w 232"/>
                  <a:gd name="T7" fmla="*/ 120 h 268"/>
                  <a:gd name="T8" fmla="*/ 0 w 232"/>
                  <a:gd name="T9" fmla="*/ 132 h 268"/>
                  <a:gd name="T10" fmla="*/ 6 w 232"/>
                  <a:gd name="T11" fmla="*/ 137 h 268"/>
                  <a:gd name="T12" fmla="*/ 6 w 232"/>
                  <a:gd name="T13" fmla="*/ 148 h 268"/>
                  <a:gd name="T14" fmla="*/ 12 w 232"/>
                  <a:gd name="T15" fmla="*/ 158 h 268"/>
                  <a:gd name="T16" fmla="*/ 16 w 232"/>
                  <a:gd name="T17" fmla="*/ 166 h 268"/>
                  <a:gd name="T18" fmla="*/ 24 w 232"/>
                  <a:gd name="T19" fmla="*/ 183 h 268"/>
                  <a:gd name="T20" fmla="*/ 27 w 232"/>
                  <a:gd name="T21" fmla="*/ 193 h 268"/>
                  <a:gd name="T22" fmla="*/ 33 w 232"/>
                  <a:gd name="T23" fmla="*/ 198 h 268"/>
                  <a:gd name="T24" fmla="*/ 44 w 232"/>
                  <a:gd name="T25" fmla="*/ 204 h 268"/>
                  <a:gd name="T26" fmla="*/ 48 w 232"/>
                  <a:gd name="T27" fmla="*/ 211 h 268"/>
                  <a:gd name="T28" fmla="*/ 52 w 232"/>
                  <a:gd name="T29" fmla="*/ 215 h 268"/>
                  <a:gd name="T30" fmla="*/ 62 w 232"/>
                  <a:gd name="T31" fmla="*/ 225 h 268"/>
                  <a:gd name="T32" fmla="*/ 68 w 232"/>
                  <a:gd name="T33" fmla="*/ 233 h 268"/>
                  <a:gd name="T34" fmla="*/ 76 w 232"/>
                  <a:gd name="T35" fmla="*/ 242 h 268"/>
                  <a:gd name="T36" fmla="*/ 81 w 232"/>
                  <a:gd name="T37" fmla="*/ 249 h 268"/>
                  <a:gd name="T38" fmla="*/ 91 w 232"/>
                  <a:gd name="T39" fmla="*/ 255 h 268"/>
                  <a:gd name="T40" fmla="*/ 100 w 232"/>
                  <a:gd name="T41" fmla="*/ 254 h 268"/>
                  <a:gd name="T42" fmla="*/ 108 w 232"/>
                  <a:gd name="T43" fmla="*/ 249 h 268"/>
                  <a:gd name="T44" fmla="*/ 116 w 232"/>
                  <a:gd name="T45" fmla="*/ 257 h 268"/>
                  <a:gd name="T46" fmla="*/ 124 w 232"/>
                  <a:gd name="T47" fmla="*/ 265 h 268"/>
                  <a:gd name="T48" fmla="*/ 130 w 232"/>
                  <a:gd name="T49" fmla="*/ 266 h 268"/>
                  <a:gd name="T50" fmla="*/ 137 w 232"/>
                  <a:gd name="T51" fmla="*/ 265 h 268"/>
                  <a:gd name="T52" fmla="*/ 148 w 232"/>
                  <a:gd name="T53" fmla="*/ 268 h 268"/>
                  <a:gd name="T54" fmla="*/ 154 w 232"/>
                  <a:gd name="T55" fmla="*/ 263 h 268"/>
                  <a:gd name="T56" fmla="*/ 170 w 232"/>
                  <a:gd name="T57" fmla="*/ 258 h 268"/>
                  <a:gd name="T58" fmla="*/ 178 w 232"/>
                  <a:gd name="T59" fmla="*/ 252 h 268"/>
                  <a:gd name="T60" fmla="*/ 189 w 232"/>
                  <a:gd name="T61" fmla="*/ 234 h 268"/>
                  <a:gd name="T62" fmla="*/ 181 w 232"/>
                  <a:gd name="T63" fmla="*/ 222 h 268"/>
                  <a:gd name="T64" fmla="*/ 173 w 232"/>
                  <a:gd name="T65" fmla="*/ 214 h 268"/>
                  <a:gd name="T66" fmla="*/ 162 w 232"/>
                  <a:gd name="T67" fmla="*/ 206 h 268"/>
                  <a:gd name="T68" fmla="*/ 162 w 232"/>
                  <a:gd name="T69" fmla="*/ 196 h 268"/>
                  <a:gd name="T70" fmla="*/ 172 w 232"/>
                  <a:gd name="T71" fmla="*/ 196 h 268"/>
                  <a:gd name="T72" fmla="*/ 177 w 232"/>
                  <a:gd name="T73" fmla="*/ 175 h 268"/>
                  <a:gd name="T74" fmla="*/ 180 w 232"/>
                  <a:gd name="T75" fmla="*/ 163 h 268"/>
                  <a:gd name="T76" fmla="*/ 191 w 232"/>
                  <a:gd name="T77" fmla="*/ 145 h 268"/>
                  <a:gd name="T78" fmla="*/ 199 w 232"/>
                  <a:gd name="T79" fmla="*/ 134 h 268"/>
                  <a:gd name="T80" fmla="*/ 207 w 232"/>
                  <a:gd name="T81" fmla="*/ 113 h 268"/>
                  <a:gd name="T82" fmla="*/ 205 w 232"/>
                  <a:gd name="T83" fmla="*/ 99 h 268"/>
                  <a:gd name="T84" fmla="*/ 212 w 232"/>
                  <a:gd name="T85" fmla="*/ 80 h 268"/>
                  <a:gd name="T86" fmla="*/ 213 w 232"/>
                  <a:gd name="T87" fmla="*/ 72 h 268"/>
                  <a:gd name="T88" fmla="*/ 220 w 232"/>
                  <a:gd name="T89" fmla="*/ 67 h 268"/>
                  <a:gd name="T90" fmla="*/ 229 w 232"/>
                  <a:gd name="T91" fmla="*/ 62 h 268"/>
                  <a:gd name="T92" fmla="*/ 224 w 232"/>
                  <a:gd name="T93" fmla="*/ 54 h 268"/>
                  <a:gd name="T94" fmla="*/ 212 w 232"/>
                  <a:gd name="T95" fmla="*/ 37 h 268"/>
                  <a:gd name="T96" fmla="*/ 208 w 232"/>
                  <a:gd name="T97" fmla="*/ 13 h 268"/>
                  <a:gd name="T98" fmla="*/ 208 w 232"/>
                  <a:gd name="T99" fmla="*/ 11 h 268"/>
                  <a:gd name="T100" fmla="*/ 207 w 232"/>
                  <a:gd name="T101" fmla="*/ 3 h 268"/>
                  <a:gd name="T102" fmla="*/ 40 w 232"/>
                  <a:gd name="T103" fmla="*/ 29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32" h="268">
                    <a:moveTo>
                      <a:pt x="40" y="29"/>
                    </a:moveTo>
                    <a:lnTo>
                      <a:pt x="27" y="30"/>
                    </a:lnTo>
                    <a:lnTo>
                      <a:pt x="27" y="35"/>
                    </a:lnTo>
                    <a:lnTo>
                      <a:pt x="27" y="35"/>
                    </a:lnTo>
                    <a:lnTo>
                      <a:pt x="27" y="91"/>
                    </a:lnTo>
                    <a:lnTo>
                      <a:pt x="25" y="93"/>
                    </a:lnTo>
                    <a:lnTo>
                      <a:pt x="22" y="94"/>
                    </a:lnTo>
                    <a:lnTo>
                      <a:pt x="20" y="93"/>
                    </a:lnTo>
                    <a:lnTo>
                      <a:pt x="17" y="93"/>
                    </a:lnTo>
                    <a:lnTo>
                      <a:pt x="14" y="94"/>
                    </a:lnTo>
                    <a:lnTo>
                      <a:pt x="14" y="97"/>
                    </a:lnTo>
                    <a:lnTo>
                      <a:pt x="16" y="99"/>
                    </a:lnTo>
                    <a:lnTo>
                      <a:pt x="14" y="104"/>
                    </a:lnTo>
                    <a:lnTo>
                      <a:pt x="9" y="108"/>
                    </a:lnTo>
                    <a:lnTo>
                      <a:pt x="8" y="108"/>
                    </a:lnTo>
                    <a:lnTo>
                      <a:pt x="6" y="112"/>
                    </a:lnTo>
                    <a:lnTo>
                      <a:pt x="6" y="113"/>
                    </a:lnTo>
                    <a:lnTo>
                      <a:pt x="8" y="115"/>
                    </a:lnTo>
                    <a:lnTo>
                      <a:pt x="6" y="118"/>
                    </a:lnTo>
                    <a:lnTo>
                      <a:pt x="3" y="120"/>
                    </a:lnTo>
                    <a:lnTo>
                      <a:pt x="3" y="121"/>
                    </a:lnTo>
                    <a:lnTo>
                      <a:pt x="5" y="123"/>
                    </a:lnTo>
                    <a:lnTo>
                      <a:pt x="5" y="126"/>
                    </a:lnTo>
                    <a:lnTo>
                      <a:pt x="3" y="128"/>
                    </a:lnTo>
                    <a:lnTo>
                      <a:pt x="0" y="132"/>
                    </a:lnTo>
                    <a:lnTo>
                      <a:pt x="0" y="136"/>
                    </a:lnTo>
                    <a:lnTo>
                      <a:pt x="1" y="137"/>
                    </a:lnTo>
                    <a:lnTo>
                      <a:pt x="5" y="136"/>
                    </a:lnTo>
                    <a:lnTo>
                      <a:pt x="6" y="136"/>
                    </a:lnTo>
                    <a:lnTo>
                      <a:pt x="6" y="137"/>
                    </a:lnTo>
                    <a:lnTo>
                      <a:pt x="5" y="139"/>
                    </a:lnTo>
                    <a:lnTo>
                      <a:pt x="6" y="140"/>
                    </a:lnTo>
                    <a:lnTo>
                      <a:pt x="5" y="142"/>
                    </a:lnTo>
                    <a:lnTo>
                      <a:pt x="6" y="145"/>
                    </a:lnTo>
                    <a:lnTo>
                      <a:pt x="6" y="148"/>
                    </a:lnTo>
                    <a:lnTo>
                      <a:pt x="8" y="152"/>
                    </a:lnTo>
                    <a:lnTo>
                      <a:pt x="12" y="152"/>
                    </a:lnTo>
                    <a:lnTo>
                      <a:pt x="14" y="155"/>
                    </a:lnTo>
                    <a:lnTo>
                      <a:pt x="12" y="156"/>
                    </a:lnTo>
                    <a:lnTo>
                      <a:pt x="12" y="158"/>
                    </a:lnTo>
                    <a:lnTo>
                      <a:pt x="12" y="160"/>
                    </a:lnTo>
                    <a:lnTo>
                      <a:pt x="14" y="161"/>
                    </a:lnTo>
                    <a:lnTo>
                      <a:pt x="14" y="163"/>
                    </a:lnTo>
                    <a:lnTo>
                      <a:pt x="12" y="164"/>
                    </a:lnTo>
                    <a:lnTo>
                      <a:pt x="16" y="166"/>
                    </a:lnTo>
                    <a:lnTo>
                      <a:pt x="17" y="167"/>
                    </a:lnTo>
                    <a:lnTo>
                      <a:pt x="20" y="172"/>
                    </a:lnTo>
                    <a:lnTo>
                      <a:pt x="22" y="179"/>
                    </a:lnTo>
                    <a:lnTo>
                      <a:pt x="24" y="180"/>
                    </a:lnTo>
                    <a:lnTo>
                      <a:pt x="24" y="183"/>
                    </a:lnTo>
                    <a:lnTo>
                      <a:pt x="22" y="185"/>
                    </a:lnTo>
                    <a:lnTo>
                      <a:pt x="20" y="187"/>
                    </a:lnTo>
                    <a:lnTo>
                      <a:pt x="22" y="191"/>
                    </a:lnTo>
                    <a:lnTo>
                      <a:pt x="24" y="193"/>
                    </a:lnTo>
                    <a:lnTo>
                      <a:pt x="27" y="193"/>
                    </a:lnTo>
                    <a:lnTo>
                      <a:pt x="28" y="191"/>
                    </a:lnTo>
                    <a:lnTo>
                      <a:pt x="32" y="191"/>
                    </a:lnTo>
                    <a:lnTo>
                      <a:pt x="33" y="193"/>
                    </a:lnTo>
                    <a:lnTo>
                      <a:pt x="33" y="195"/>
                    </a:lnTo>
                    <a:lnTo>
                      <a:pt x="33" y="198"/>
                    </a:lnTo>
                    <a:lnTo>
                      <a:pt x="35" y="199"/>
                    </a:lnTo>
                    <a:lnTo>
                      <a:pt x="38" y="201"/>
                    </a:lnTo>
                    <a:lnTo>
                      <a:pt x="41" y="201"/>
                    </a:lnTo>
                    <a:lnTo>
                      <a:pt x="43" y="203"/>
                    </a:lnTo>
                    <a:lnTo>
                      <a:pt x="44" y="204"/>
                    </a:lnTo>
                    <a:lnTo>
                      <a:pt x="46" y="206"/>
                    </a:lnTo>
                    <a:lnTo>
                      <a:pt x="49" y="206"/>
                    </a:lnTo>
                    <a:lnTo>
                      <a:pt x="51" y="207"/>
                    </a:lnTo>
                    <a:lnTo>
                      <a:pt x="49" y="209"/>
                    </a:lnTo>
                    <a:lnTo>
                      <a:pt x="48" y="211"/>
                    </a:lnTo>
                    <a:lnTo>
                      <a:pt x="48" y="212"/>
                    </a:lnTo>
                    <a:lnTo>
                      <a:pt x="46" y="214"/>
                    </a:lnTo>
                    <a:lnTo>
                      <a:pt x="49" y="215"/>
                    </a:lnTo>
                    <a:lnTo>
                      <a:pt x="51" y="215"/>
                    </a:lnTo>
                    <a:lnTo>
                      <a:pt x="52" y="215"/>
                    </a:lnTo>
                    <a:lnTo>
                      <a:pt x="55" y="217"/>
                    </a:lnTo>
                    <a:lnTo>
                      <a:pt x="55" y="217"/>
                    </a:lnTo>
                    <a:lnTo>
                      <a:pt x="60" y="219"/>
                    </a:lnTo>
                    <a:lnTo>
                      <a:pt x="62" y="222"/>
                    </a:lnTo>
                    <a:lnTo>
                      <a:pt x="62" y="225"/>
                    </a:lnTo>
                    <a:lnTo>
                      <a:pt x="63" y="226"/>
                    </a:lnTo>
                    <a:lnTo>
                      <a:pt x="67" y="228"/>
                    </a:lnTo>
                    <a:lnTo>
                      <a:pt x="67" y="228"/>
                    </a:lnTo>
                    <a:lnTo>
                      <a:pt x="67" y="231"/>
                    </a:lnTo>
                    <a:lnTo>
                      <a:pt x="68" y="233"/>
                    </a:lnTo>
                    <a:lnTo>
                      <a:pt x="73" y="234"/>
                    </a:lnTo>
                    <a:lnTo>
                      <a:pt x="75" y="236"/>
                    </a:lnTo>
                    <a:lnTo>
                      <a:pt x="75" y="236"/>
                    </a:lnTo>
                    <a:lnTo>
                      <a:pt x="75" y="241"/>
                    </a:lnTo>
                    <a:lnTo>
                      <a:pt x="76" y="242"/>
                    </a:lnTo>
                    <a:lnTo>
                      <a:pt x="79" y="244"/>
                    </a:lnTo>
                    <a:lnTo>
                      <a:pt x="79" y="246"/>
                    </a:lnTo>
                    <a:lnTo>
                      <a:pt x="79" y="246"/>
                    </a:lnTo>
                    <a:lnTo>
                      <a:pt x="81" y="246"/>
                    </a:lnTo>
                    <a:lnTo>
                      <a:pt x="81" y="249"/>
                    </a:lnTo>
                    <a:lnTo>
                      <a:pt x="83" y="250"/>
                    </a:lnTo>
                    <a:lnTo>
                      <a:pt x="84" y="250"/>
                    </a:lnTo>
                    <a:lnTo>
                      <a:pt x="86" y="252"/>
                    </a:lnTo>
                    <a:lnTo>
                      <a:pt x="89" y="255"/>
                    </a:lnTo>
                    <a:lnTo>
                      <a:pt x="91" y="255"/>
                    </a:lnTo>
                    <a:lnTo>
                      <a:pt x="92" y="255"/>
                    </a:lnTo>
                    <a:lnTo>
                      <a:pt x="94" y="254"/>
                    </a:lnTo>
                    <a:lnTo>
                      <a:pt x="95" y="252"/>
                    </a:lnTo>
                    <a:lnTo>
                      <a:pt x="99" y="252"/>
                    </a:lnTo>
                    <a:lnTo>
                      <a:pt x="100" y="254"/>
                    </a:lnTo>
                    <a:lnTo>
                      <a:pt x="102" y="254"/>
                    </a:lnTo>
                    <a:lnTo>
                      <a:pt x="102" y="254"/>
                    </a:lnTo>
                    <a:lnTo>
                      <a:pt x="105" y="254"/>
                    </a:lnTo>
                    <a:lnTo>
                      <a:pt x="106" y="252"/>
                    </a:lnTo>
                    <a:lnTo>
                      <a:pt x="108" y="249"/>
                    </a:lnTo>
                    <a:lnTo>
                      <a:pt x="111" y="250"/>
                    </a:lnTo>
                    <a:lnTo>
                      <a:pt x="113" y="250"/>
                    </a:lnTo>
                    <a:lnTo>
                      <a:pt x="114" y="254"/>
                    </a:lnTo>
                    <a:lnTo>
                      <a:pt x="116" y="255"/>
                    </a:lnTo>
                    <a:lnTo>
                      <a:pt x="116" y="257"/>
                    </a:lnTo>
                    <a:lnTo>
                      <a:pt x="121" y="258"/>
                    </a:lnTo>
                    <a:lnTo>
                      <a:pt x="121" y="260"/>
                    </a:lnTo>
                    <a:lnTo>
                      <a:pt x="122" y="262"/>
                    </a:lnTo>
                    <a:lnTo>
                      <a:pt x="124" y="263"/>
                    </a:lnTo>
                    <a:lnTo>
                      <a:pt x="124" y="265"/>
                    </a:lnTo>
                    <a:lnTo>
                      <a:pt x="124" y="266"/>
                    </a:lnTo>
                    <a:lnTo>
                      <a:pt x="126" y="266"/>
                    </a:lnTo>
                    <a:lnTo>
                      <a:pt x="129" y="266"/>
                    </a:lnTo>
                    <a:lnTo>
                      <a:pt x="130" y="268"/>
                    </a:lnTo>
                    <a:lnTo>
                      <a:pt x="130" y="266"/>
                    </a:lnTo>
                    <a:lnTo>
                      <a:pt x="129" y="265"/>
                    </a:lnTo>
                    <a:lnTo>
                      <a:pt x="129" y="263"/>
                    </a:lnTo>
                    <a:lnTo>
                      <a:pt x="130" y="262"/>
                    </a:lnTo>
                    <a:lnTo>
                      <a:pt x="134" y="263"/>
                    </a:lnTo>
                    <a:lnTo>
                      <a:pt x="137" y="265"/>
                    </a:lnTo>
                    <a:lnTo>
                      <a:pt x="140" y="263"/>
                    </a:lnTo>
                    <a:lnTo>
                      <a:pt x="142" y="265"/>
                    </a:lnTo>
                    <a:lnTo>
                      <a:pt x="143" y="266"/>
                    </a:lnTo>
                    <a:lnTo>
                      <a:pt x="146" y="268"/>
                    </a:lnTo>
                    <a:lnTo>
                      <a:pt x="148" y="268"/>
                    </a:lnTo>
                    <a:lnTo>
                      <a:pt x="148" y="265"/>
                    </a:lnTo>
                    <a:lnTo>
                      <a:pt x="149" y="263"/>
                    </a:lnTo>
                    <a:lnTo>
                      <a:pt x="151" y="265"/>
                    </a:lnTo>
                    <a:lnTo>
                      <a:pt x="151" y="263"/>
                    </a:lnTo>
                    <a:lnTo>
                      <a:pt x="154" y="263"/>
                    </a:lnTo>
                    <a:lnTo>
                      <a:pt x="157" y="262"/>
                    </a:lnTo>
                    <a:lnTo>
                      <a:pt x="162" y="262"/>
                    </a:lnTo>
                    <a:lnTo>
                      <a:pt x="165" y="263"/>
                    </a:lnTo>
                    <a:lnTo>
                      <a:pt x="169" y="262"/>
                    </a:lnTo>
                    <a:lnTo>
                      <a:pt x="170" y="258"/>
                    </a:lnTo>
                    <a:lnTo>
                      <a:pt x="173" y="257"/>
                    </a:lnTo>
                    <a:lnTo>
                      <a:pt x="173" y="257"/>
                    </a:lnTo>
                    <a:lnTo>
                      <a:pt x="175" y="255"/>
                    </a:lnTo>
                    <a:lnTo>
                      <a:pt x="177" y="254"/>
                    </a:lnTo>
                    <a:lnTo>
                      <a:pt x="178" y="252"/>
                    </a:lnTo>
                    <a:lnTo>
                      <a:pt x="180" y="250"/>
                    </a:lnTo>
                    <a:lnTo>
                      <a:pt x="181" y="250"/>
                    </a:lnTo>
                    <a:lnTo>
                      <a:pt x="185" y="246"/>
                    </a:lnTo>
                    <a:lnTo>
                      <a:pt x="189" y="239"/>
                    </a:lnTo>
                    <a:lnTo>
                      <a:pt x="189" y="234"/>
                    </a:lnTo>
                    <a:lnTo>
                      <a:pt x="188" y="233"/>
                    </a:lnTo>
                    <a:lnTo>
                      <a:pt x="186" y="228"/>
                    </a:lnTo>
                    <a:lnTo>
                      <a:pt x="185" y="225"/>
                    </a:lnTo>
                    <a:lnTo>
                      <a:pt x="183" y="223"/>
                    </a:lnTo>
                    <a:lnTo>
                      <a:pt x="181" y="222"/>
                    </a:lnTo>
                    <a:lnTo>
                      <a:pt x="180" y="222"/>
                    </a:lnTo>
                    <a:lnTo>
                      <a:pt x="178" y="220"/>
                    </a:lnTo>
                    <a:lnTo>
                      <a:pt x="178" y="219"/>
                    </a:lnTo>
                    <a:lnTo>
                      <a:pt x="175" y="219"/>
                    </a:lnTo>
                    <a:lnTo>
                      <a:pt x="173" y="214"/>
                    </a:lnTo>
                    <a:lnTo>
                      <a:pt x="172" y="212"/>
                    </a:lnTo>
                    <a:lnTo>
                      <a:pt x="172" y="211"/>
                    </a:lnTo>
                    <a:lnTo>
                      <a:pt x="169" y="207"/>
                    </a:lnTo>
                    <a:lnTo>
                      <a:pt x="167" y="206"/>
                    </a:lnTo>
                    <a:lnTo>
                      <a:pt x="162" y="206"/>
                    </a:lnTo>
                    <a:lnTo>
                      <a:pt x="159" y="206"/>
                    </a:lnTo>
                    <a:lnTo>
                      <a:pt x="157" y="204"/>
                    </a:lnTo>
                    <a:lnTo>
                      <a:pt x="161" y="201"/>
                    </a:lnTo>
                    <a:lnTo>
                      <a:pt x="162" y="199"/>
                    </a:lnTo>
                    <a:lnTo>
                      <a:pt x="162" y="196"/>
                    </a:lnTo>
                    <a:lnTo>
                      <a:pt x="165" y="198"/>
                    </a:lnTo>
                    <a:lnTo>
                      <a:pt x="167" y="196"/>
                    </a:lnTo>
                    <a:lnTo>
                      <a:pt x="169" y="198"/>
                    </a:lnTo>
                    <a:lnTo>
                      <a:pt x="170" y="198"/>
                    </a:lnTo>
                    <a:lnTo>
                      <a:pt x="172" y="196"/>
                    </a:lnTo>
                    <a:lnTo>
                      <a:pt x="173" y="195"/>
                    </a:lnTo>
                    <a:lnTo>
                      <a:pt x="173" y="188"/>
                    </a:lnTo>
                    <a:lnTo>
                      <a:pt x="173" y="183"/>
                    </a:lnTo>
                    <a:lnTo>
                      <a:pt x="175" y="179"/>
                    </a:lnTo>
                    <a:lnTo>
                      <a:pt x="177" y="175"/>
                    </a:lnTo>
                    <a:lnTo>
                      <a:pt x="177" y="172"/>
                    </a:lnTo>
                    <a:lnTo>
                      <a:pt x="177" y="171"/>
                    </a:lnTo>
                    <a:lnTo>
                      <a:pt x="177" y="167"/>
                    </a:lnTo>
                    <a:lnTo>
                      <a:pt x="180" y="164"/>
                    </a:lnTo>
                    <a:lnTo>
                      <a:pt x="180" y="163"/>
                    </a:lnTo>
                    <a:lnTo>
                      <a:pt x="181" y="163"/>
                    </a:lnTo>
                    <a:lnTo>
                      <a:pt x="183" y="163"/>
                    </a:lnTo>
                    <a:lnTo>
                      <a:pt x="186" y="152"/>
                    </a:lnTo>
                    <a:lnTo>
                      <a:pt x="188" y="148"/>
                    </a:lnTo>
                    <a:lnTo>
                      <a:pt x="191" y="145"/>
                    </a:lnTo>
                    <a:lnTo>
                      <a:pt x="193" y="142"/>
                    </a:lnTo>
                    <a:lnTo>
                      <a:pt x="196" y="137"/>
                    </a:lnTo>
                    <a:lnTo>
                      <a:pt x="196" y="134"/>
                    </a:lnTo>
                    <a:lnTo>
                      <a:pt x="199" y="134"/>
                    </a:lnTo>
                    <a:lnTo>
                      <a:pt x="199" y="134"/>
                    </a:lnTo>
                    <a:lnTo>
                      <a:pt x="200" y="129"/>
                    </a:lnTo>
                    <a:lnTo>
                      <a:pt x="205" y="123"/>
                    </a:lnTo>
                    <a:lnTo>
                      <a:pt x="205" y="118"/>
                    </a:lnTo>
                    <a:lnTo>
                      <a:pt x="207" y="113"/>
                    </a:lnTo>
                    <a:lnTo>
                      <a:pt x="207" y="113"/>
                    </a:lnTo>
                    <a:lnTo>
                      <a:pt x="207" y="113"/>
                    </a:lnTo>
                    <a:lnTo>
                      <a:pt x="205" y="110"/>
                    </a:lnTo>
                    <a:lnTo>
                      <a:pt x="204" y="104"/>
                    </a:lnTo>
                    <a:lnTo>
                      <a:pt x="204" y="101"/>
                    </a:lnTo>
                    <a:lnTo>
                      <a:pt x="205" y="99"/>
                    </a:lnTo>
                    <a:lnTo>
                      <a:pt x="205" y="97"/>
                    </a:lnTo>
                    <a:lnTo>
                      <a:pt x="208" y="93"/>
                    </a:lnTo>
                    <a:lnTo>
                      <a:pt x="210" y="86"/>
                    </a:lnTo>
                    <a:lnTo>
                      <a:pt x="212" y="81"/>
                    </a:lnTo>
                    <a:lnTo>
                      <a:pt x="212" y="80"/>
                    </a:lnTo>
                    <a:lnTo>
                      <a:pt x="212" y="80"/>
                    </a:lnTo>
                    <a:lnTo>
                      <a:pt x="210" y="78"/>
                    </a:lnTo>
                    <a:lnTo>
                      <a:pt x="212" y="75"/>
                    </a:lnTo>
                    <a:lnTo>
                      <a:pt x="212" y="72"/>
                    </a:lnTo>
                    <a:lnTo>
                      <a:pt x="213" y="72"/>
                    </a:lnTo>
                    <a:lnTo>
                      <a:pt x="216" y="72"/>
                    </a:lnTo>
                    <a:lnTo>
                      <a:pt x="216" y="70"/>
                    </a:lnTo>
                    <a:lnTo>
                      <a:pt x="216" y="69"/>
                    </a:lnTo>
                    <a:lnTo>
                      <a:pt x="216" y="67"/>
                    </a:lnTo>
                    <a:lnTo>
                      <a:pt x="220" y="67"/>
                    </a:lnTo>
                    <a:lnTo>
                      <a:pt x="221" y="65"/>
                    </a:lnTo>
                    <a:lnTo>
                      <a:pt x="224" y="65"/>
                    </a:lnTo>
                    <a:lnTo>
                      <a:pt x="226" y="64"/>
                    </a:lnTo>
                    <a:lnTo>
                      <a:pt x="228" y="62"/>
                    </a:lnTo>
                    <a:lnTo>
                      <a:pt x="229" y="62"/>
                    </a:lnTo>
                    <a:lnTo>
                      <a:pt x="232" y="59"/>
                    </a:lnTo>
                    <a:lnTo>
                      <a:pt x="231" y="59"/>
                    </a:lnTo>
                    <a:lnTo>
                      <a:pt x="231" y="57"/>
                    </a:lnTo>
                    <a:lnTo>
                      <a:pt x="228" y="56"/>
                    </a:lnTo>
                    <a:lnTo>
                      <a:pt x="224" y="54"/>
                    </a:lnTo>
                    <a:lnTo>
                      <a:pt x="224" y="53"/>
                    </a:lnTo>
                    <a:lnTo>
                      <a:pt x="218" y="48"/>
                    </a:lnTo>
                    <a:lnTo>
                      <a:pt x="216" y="48"/>
                    </a:lnTo>
                    <a:lnTo>
                      <a:pt x="213" y="43"/>
                    </a:lnTo>
                    <a:lnTo>
                      <a:pt x="212" y="37"/>
                    </a:lnTo>
                    <a:lnTo>
                      <a:pt x="213" y="32"/>
                    </a:lnTo>
                    <a:lnTo>
                      <a:pt x="212" y="26"/>
                    </a:lnTo>
                    <a:lnTo>
                      <a:pt x="208" y="16"/>
                    </a:lnTo>
                    <a:lnTo>
                      <a:pt x="208" y="13"/>
                    </a:lnTo>
                    <a:lnTo>
                      <a:pt x="208" y="13"/>
                    </a:lnTo>
                    <a:lnTo>
                      <a:pt x="210" y="14"/>
                    </a:lnTo>
                    <a:lnTo>
                      <a:pt x="210" y="16"/>
                    </a:lnTo>
                    <a:lnTo>
                      <a:pt x="212" y="16"/>
                    </a:lnTo>
                    <a:lnTo>
                      <a:pt x="212" y="14"/>
                    </a:lnTo>
                    <a:lnTo>
                      <a:pt x="208" y="11"/>
                    </a:lnTo>
                    <a:lnTo>
                      <a:pt x="207" y="6"/>
                    </a:lnTo>
                    <a:lnTo>
                      <a:pt x="207" y="6"/>
                    </a:lnTo>
                    <a:lnTo>
                      <a:pt x="207" y="5"/>
                    </a:lnTo>
                    <a:lnTo>
                      <a:pt x="207" y="5"/>
                    </a:lnTo>
                    <a:lnTo>
                      <a:pt x="207" y="3"/>
                    </a:lnTo>
                    <a:lnTo>
                      <a:pt x="205" y="3"/>
                    </a:lnTo>
                    <a:lnTo>
                      <a:pt x="207" y="2"/>
                    </a:lnTo>
                    <a:lnTo>
                      <a:pt x="207" y="0"/>
                    </a:lnTo>
                    <a:lnTo>
                      <a:pt x="38" y="2"/>
                    </a:lnTo>
                    <a:lnTo>
                      <a:pt x="40" y="29"/>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5" name="Freeform 933">
                <a:extLst>
                  <a:ext uri="{FF2B5EF4-FFF2-40B4-BE49-F238E27FC236}">
                    <a16:creationId xmlns:a16="http://schemas.microsoft.com/office/drawing/2014/main" id="{4DF95DDB-91FF-4DFF-A245-6A167DD69C7D}"/>
                  </a:ext>
                </a:extLst>
              </p:cNvPr>
              <p:cNvSpPr>
                <a:spLocks/>
              </p:cNvSpPr>
              <p:nvPr/>
            </p:nvSpPr>
            <p:spPr bwMode="auto">
              <a:xfrm>
                <a:off x="5153" y="2215"/>
                <a:ext cx="216" cy="162"/>
              </a:xfrm>
              <a:custGeom>
                <a:avLst/>
                <a:gdLst>
                  <a:gd name="T0" fmla="*/ 40 w 216"/>
                  <a:gd name="T1" fmla="*/ 137 h 162"/>
                  <a:gd name="T2" fmla="*/ 45 w 216"/>
                  <a:gd name="T3" fmla="*/ 148 h 162"/>
                  <a:gd name="T4" fmla="*/ 59 w 216"/>
                  <a:gd name="T5" fmla="*/ 148 h 162"/>
                  <a:gd name="T6" fmla="*/ 71 w 216"/>
                  <a:gd name="T7" fmla="*/ 158 h 162"/>
                  <a:gd name="T8" fmla="*/ 80 w 216"/>
                  <a:gd name="T9" fmla="*/ 161 h 162"/>
                  <a:gd name="T10" fmla="*/ 90 w 216"/>
                  <a:gd name="T11" fmla="*/ 162 h 162"/>
                  <a:gd name="T12" fmla="*/ 98 w 216"/>
                  <a:gd name="T13" fmla="*/ 158 h 162"/>
                  <a:gd name="T14" fmla="*/ 104 w 216"/>
                  <a:gd name="T15" fmla="*/ 154 h 162"/>
                  <a:gd name="T16" fmla="*/ 115 w 216"/>
                  <a:gd name="T17" fmla="*/ 153 h 162"/>
                  <a:gd name="T18" fmla="*/ 125 w 216"/>
                  <a:gd name="T19" fmla="*/ 156 h 162"/>
                  <a:gd name="T20" fmla="*/ 130 w 216"/>
                  <a:gd name="T21" fmla="*/ 154 h 162"/>
                  <a:gd name="T22" fmla="*/ 142 w 216"/>
                  <a:gd name="T23" fmla="*/ 150 h 162"/>
                  <a:gd name="T24" fmla="*/ 149 w 216"/>
                  <a:gd name="T25" fmla="*/ 143 h 162"/>
                  <a:gd name="T26" fmla="*/ 163 w 216"/>
                  <a:gd name="T27" fmla="*/ 142 h 162"/>
                  <a:gd name="T28" fmla="*/ 198 w 216"/>
                  <a:gd name="T29" fmla="*/ 99 h 162"/>
                  <a:gd name="T30" fmla="*/ 147 w 216"/>
                  <a:gd name="T31" fmla="*/ 81 h 162"/>
                  <a:gd name="T32" fmla="*/ 142 w 216"/>
                  <a:gd name="T33" fmla="*/ 71 h 162"/>
                  <a:gd name="T34" fmla="*/ 141 w 216"/>
                  <a:gd name="T35" fmla="*/ 57 h 162"/>
                  <a:gd name="T36" fmla="*/ 131 w 216"/>
                  <a:gd name="T37" fmla="*/ 59 h 162"/>
                  <a:gd name="T38" fmla="*/ 126 w 216"/>
                  <a:gd name="T39" fmla="*/ 54 h 162"/>
                  <a:gd name="T40" fmla="*/ 126 w 216"/>
                  <a:gd name="T41" fmla="*/ 44 h 162"/>
                  <a:gd name="T42" fmla="*/ 131 w 216"/>
                  <a:gd name="T43" fmla="*/ 38 h 162"/>
                  <a:gd name="T44" fmla="*/ 125 w 216"/>
                  <a:gd name="T45" fmla="*/ 32 h 162"/>
                  <a:gd name="T46" fmla="*/ 120 w 216"/>
                  <a:gd name="T47" fmla="*/ 24 h 162"/>
                  <a:gd name="T48" fmla="*/ 112 w 216"/>
                  <a:gd name="T49" fmla="*/ 17 h 162"/>
                  <a:gd name="T50" fmla="*/ 104 w 216"/>
                  <a:gd name="T51" fmla="*/ 16 h 162"/>
                  <a:gd name="T52" fmla="*/ 96 w 216"/>
                  <a:gd name="T53" fmla="*/ 8 h 162"/>
                  <a:gd name="T54" fmla="*/ 88 w 216"/>
                  <a:gd name="T55" fmla="*/ 6 h 162"/>
                  <a:gd name="T56" fmla="*/ 80 w 216"/>
                  <a:gd name="T57" fmla="*/ 3 h 162"/>
                  <a:gd name="T58" fmla="*/ 75 w 216"/>
                  <a:gd name="T59" fmla="*/ 3 h 162"/>
                  <a:gd name="T60" fmla="*/ 64 w 216"/>
                  <a:gd name="T61" fmla="*/ 3 h 162"/>
                  <a:gd name="T62" fmla="*/ 58 w 216"/>
                  <a:gd name="T63" fmla="*/ 8 h 162"/>
                  <a:gd name="T64" fmla="*/ 51 w 216"/>
                  <a:gd name="T65" fmla="*/ 9 h 162"/>
                  <a:gd name="T66" fmla="*/ 48 w 216"/>
                  <a:gd name="T67" fmla="*/ 14 h 162"/>
                  <a:gd name="T68" fmla="*/ 42 w 216"/>
                  <a:gd name="T69" fmla="*/ 30 h 162"/>
                  <a:gd name="T70" fmla="*/ 39 w 216"/>
                  <a:gd name="T71" fmla="*/ 33 h 162"/>
                  <a:gd name="T72" fmla="*/ 31 w 216"/>
                  <a:gd name="T73" fmla="*/ 44 h 162"/>
                  <a:gd name="T74" fmla="*/ 24 w 216"/>
                  <a:gd name="T75" fmla="*/ 59 h 162"/>
                  <a:gd name="T76" fmla="*/ 20 w 216"/>
                  <a:gd name="T77" fmla="*/ 63 h 162"/>
                  <a:gd name="T78" fmla="*/ 20 w 216"/>
                  <a:gd name="T79" fmla="*/ 71 h 162"/>
                  <a:gd name="T80" fmla="*/ 16 w 216"/>
                  <a:gd name="T81" fmla="*/ 84 h 162"/>
                  <a:gd name="T82" fmla="*/ 13 w 216"/>
                  <a:gd name="T83" fmla="*/ 94 h 162"/>
                  <a:gd name="T84" fmla="*/ 8 w 216"/>
                  <a:gd name="T85" fmla="*/ 94 h 162"/>
                  <a:gd name="T86" fmla="*/ 4 w 216"/>
                  <a:gd name="T87" fmla="*/ 97 h 162"/>
                  <a:gd name="T88" fmla="*/ 5 w 216"/>
                  <a:gd name="T89" fmla="*/ 102 h 162"/>
                  <a:gd name="T90" fmla="*/ 15 w 216"/>
                  <a:gd name="T91" fmla="*/ 107 h 162"/>
                  <a:gd name="T92" fmla="*/ 18 w 216"/>
                  <a:gd name="T93" fmla="*/ 115 h 162"/>
                  <a:gd name="T94" fmla="*/ 23 w 216"/>
                  <a:gd name="T95" fmla="*/ 118 h 162"/>
                  <a:gd name="T96" fmla="*/ 28 w 216"/>
                  <a:gd name="T97" fmla="*/ 121 h 162"/>
                  <a:gd name="T98" fmla="*/ 32 w 216"/>
                  <a:gd name="T99" fmla="*/ 130 h 162"/>
                  <a:gd name="T100" fmla="*/ 36 w 216"/>
                  <a:gd name="T101" fmla="*/ 137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16" h="162">
                    <a:moveTo>
                      <a:pt x="36" y="137"/>
                    </a:moveTo>
                    <a:lnTo>
                      <a:pt x="39" y="137"/>
                    </a:lnTo>
                    <a:lnTo>
                      <a:pt x="40" y="137"/>
                    </a:lnTo>
                    <a:lnTo>
                      <a:pt x="40" y="145"/>
                    </a:lnTo>
                    <a:lnTo>
                      <a:pt x="43" y="148"/>
                    </a:lnTo>
                    <a:lnTo>
                      <a:pt x="45" y="148"/>
                    </a:lnTo>
                    <a:lnTo>
                      <a:pt x="48" y="148"/>
                    </a:lnTo>
                    <a:lnTo>
                      <a:pt x="51" y="148"/>
                    </a:lnTo>
                    <a:lnTo>
                      <a:pt x="59" y="148"/>
                    </a:lnTo>
                    <a:lnTo>
                      <a:pt x="61" y="150"/>
                    </a:lnTo>
                    <a:lnTo>
                      <a:pt x="67" y="156"/>
                    </a:lnTo>
                    <a:lnTo>
                      <a:pt x="71" y="158"/>
                    </a:lnTo>
                    <a:lnTo>
                      <a:pt x="74" y="161"/>
                    </a:lnTo>
                    <a:lnTo>
                      <a:pt x="75" y="161"/>
                    </a:lnTo>
                    <a:lnTo>
                      <a:pt x="80" y="161"/>
                    </a:lnTo>
                    <a:lnTo>
                      <a:pt x="83" y="162"/>
                    </a:lnTo>
                    <a:lnTo>
                      <a:pt x="87" y="162"/>
                    </a:lnTo>
                    <a:lnTo>
                      <a:pt x="90" y="162"/>
                    </a:lnTo>
                    <a:lnTo>
                      <a:pt x="91" y="162"/>
                    </a:lnTo>
                    <a:lnTo>
                      <a:pt x="94" y="162"/>
                    </a:lnTo>
                    <a:lnTo>
                      <a:pt x="98" y="158"/>
                    </a:lnTo>
                    <a:lnTo>
                      <a:pt x="99" y="154"/>
                    </a:lnTo>
                    <a:lnTo>
                      <a:pt x="102" y="154"/>
                    </a:lnTo>
                    <a:lnTo>
                      <a:pt x="104" y="154"/>
                    </a:lnTo>
                    <a:lnTo>
                      <a:pt x="106" y="153"/>
                    </a:lnTo>
                    <a:lnTo>
                      <a:pt x="114" y="153"/>
                    </a:lnTo>
                    <a:lnTo>
                      <a:pt x="115" y="153"/>
                    </a:lnTo>
                    <a:lnTo>
                      <a:pt x="117" y="156"/>
                    </a:lnTo>
                    <a:lnTo>
                      <a:pt x="118" y="158"/>
                    </a:lnTo>
                    <a:lnTo>
                      <a:pt x="125" y="156"/>
                    </a:lnTo>
                    <a:lnTo>
                      <a:pt x="128" y="158"/>
                    </a:lnTo>
                    <a:lnTo>
                      <a:pt x="128" y="156"/>
                    </a:lnTo>
                    <a:lnTo>
                      <a:pt x="130" y="154"/>
                    </a:lnTo>
                    <a:lnTo>
                      <a:pt x="134" y="153"/>
                    </a:lnTo>
                    <a:lnTo>
                      <a:pt x="137" y="151"/>
                    </a:lnTo>
                    <a:lnTo>
                      <a:pt x="142" y="150"/>
                    </a:lnTo>
                    <a:lnTo>
                      <a:pt x="144" y="148"/>
                    </a:lnTo>
                    <a:lnTo>
                      <a:pt x="145" y="145"/>
                    </a:lnTo>
                    <a:lnTo>
                      <a:pt x="149" y="143"/>
                    </a:lnTo>
                    <a:lnTo>
                      <a:pt x="152" y="143"/>
                    </a:lnTo>
                    <a:lnTo>
                      <a:pt x="155" y="142"/>
                    </a:lnTo>
                    <a:lnTo>
                      <a:pt x="163" y="142"/>
                    </a:lnTo>
                    <a:lnTo>
                      <a:pt x="171" y="142"/>
                    </a:lnTo>
                    <a:lnTo>
                      <a:pt x="216" y="99"/>
                    </a:lnTo>
                    <a:lnTo>
                      <a:pt x="198" y="99"/>
                    </a:lnTo>
                    <a:lnTo>
                      <a:pt x="157" y="86"/>
                    </a:lnTo>
                    <a:lnTo>
                      <a:pt x="152" y="83"/>
                    </a:lnTo>
                    <a:lnTo>
                      <a:pt x="147" y="81"/>
                    </a:lnTo>
                    <a:lnTo>
                      <a:pt x="145" y="78"/>
                    </a:lnTo>
                    <a:lnTo>
                      <a:pt x="145" y="73"/>
                    </a:lnTo>
                    <a:lnTo>
                      <a:pt x="142" y="71"/>
                    </a:lnTo>
                    <a:lnTo>
                      <a:pt x="141" y="63"/>
                    </a:lnTo>
                    <a:lnTo>
                      <a:pt x="139" y="59"/>
                    </a:lnTo>
                    <a:lnTo>
                      <a:pt x="141" y="57"/>
                    </a:lnTo>
                    <a:lnTo>
                      <a:pt x="137" y="56"/>
                    </a:lnTo>
                    <a:lnTo>
                      <a:pt x="134" y="56"/>
                    </a:lnTo>
                    <a:lnTo>
                      <a:pt x="131" y="59"/>
                    </a:lnTo>
                    <a:lnTo>
                      <a:pt x="125" y="59"/>
                    </a:lnTo>
                    <a:lnTo>
                      <a:pt x="123" y="57"/>
                    </a:lnTo>
                    <a:lnTo>
                      <a:pt x="126" y="54"/>
                    </a:lnTo>
                    <a:lnTo>
                      <a:pt x="126" y="51"/>
                    </a:lnTo>
                    <a:lnTo>
                      <a:pt x="128" y="49"/>
                    </a:lnTo>
                    <a:lnTo>
                      <a:pt x="126" y="44"/>
                    </a:lnTo>
                    <a:lnTo>
                      <a:pt x="128" y="43"/>
                    </a:lnTo>
                    <a:lnTo>
                      <a:pt x="130" y="40"/>
                    </a:lnTo>
                    <a:lnTo>
                      <a:pt x="131" y="38"/>
                    </a:lnTo>
                    <a:lnTo>
                      <a:pt x="128" y="33"/>
                    </a:lnTo>
                    <a:lnTo>
                      <a:pt x="126" y="33"/>
                    </a:lnTo>
                    <a:lnTo>
                      <a:pt x="125" y="32"/>
                    </a:lnTo>
                    <a:lnTo>
                      <a:pt x="125" y="28"/>
                    </a:lnTo>
                    <a:lnTo>
                      <a:pt x="122" y="25"/>
                    </a:lnTo>
                    <a:lnTo>
                      <a:pt x="120" y="24"/>
                    </a:lnTo>
                    <a:lnTo>
                      <a:pt x="115" y="20"/>
                    </a:lnTo>
                    <a:lnTo>
                      <a:pt x="112" y="19"/>
                    </a:lnTo>
                    <a:lnTo>
                      <a:pt x="112" y="17"/>
                    </a:lnTo>
                    <a:lnTo>
                      <a:pt x="109" y="17"/>
                    </a:lnTo>
                    <a:lnTo>
                      <a:pt x="109" y="16"/>
                    </a:lnTo>
                    <a:lnTo>
                      <a:pt x="104" y="16"/>
                    </a:lnTo>
                    <a:lnTo>
                      <a:pt x="102" y="12"/>
                    </a:lnTo>
                    <a:lnTo>
                      <a:pt x="98" y="8"/>
                    </a:lnTo>
                    <a:lnTo>
                      <a:pt x="96" y="8"/>
                    </a:lnTo>
                    <a:lnTo>
                      <a:pt x="93" y="6"/>
                    </a:lnTo>
                    <a:lnTo>
                      <a:pt x="90" y="4"/>
                    </a:lnTo>
                    <a:lnTo>
                      <a:pt x="88" y="6"/>
                    </a:lnTo>
                    <a:lnTo>
                      <a:pt x="88" y="6"/>
                    </a:lnTo>
                    <a:lnTo>
                      <a:pt x="83" y="3"/>
                    </a:lnTo>
                    <a:lnTo>
                      <a:pt x="80" y="3"/>
                    </a:lnTo>
                    <a:lnTo>
                      <a:pt x="80" y="4"/>
                    </a:lnTo>
                    <a:lnTo>
                      <a:pt x="79" y="1"/>
                    </a:lnTo>
                    <a:lnTo>
                      <a:pt x="75" y="3"/>
                    </a:lnTo>
                    <a:lnTo>
                      <a:pt x="72" y="4"/>
                    </a:lnTo>
                    <a:lnTo>
                      <a:pt x="71" y="4"/>
                    </a:lnTo>
                    <a:lnTo>
                      <a:pt x="64" y="3"/>
                    </a:lnTo>
                    <a:lnTo>
                      <a:pt x="64" y="1"/>
                    </a:lnTo>
                    <a:lnTo>
                      <a:pt x="63" y="0"/>
                    </a:lnTo>
                    <a:lnTo>
                      <a:pt x="58" y="8"/>
                    </a:lnTo>
                    <a:lnTo>
                      <a:pt x="56" y="8"/>
                    </a:lnTo>
                    <a:lnTo>
                      <a:pt x="55" y="9"/>
                    </a:lnTo>
                    <a:lnTo>
                      <a:pt x="51" y="9"/>
                    </a:lnTo>
                    <a:lnTo>
                      <a:pt x="50" y="9"/>
                    </a:lnTo>
                    <a:lnTo>
                      <a:pt x="50" y="9"/>
                    </a:lnTo>
                    <a:lnTo>
                      <a:pt x="48" y="14"/>
                    </a:lnTo>
                    <a:lnTo>
                      <a:pt x="48" y="19"/>
                    </a:lnTo>
                    <a:lnTo>
                      <a:pt x="43" y="25"/>
                    </a:lnTo>
                    <a:lnTo>
                      <a:pt x="42" y="30"/>
                    </a:lnTo>
                    <a:lnTo>
                      <a:pt x="42" y="30"/>
                    </a:lnTo>
                    <a:lnTo>
                      <a:pt x="39" y="30"/>
                    </a:lnTo>
                    <a:lnTo>
                      <a:pt x="39" y="33"/>
                    </a:lnTo>
                    <a:lnTo>
                      <a:pt x="36" y="38"/>
                    </a:lnTo>
                    <a:lnTo>
                      <a:pt x="34" y="41"/>
                    </a:lnTo>
                    <a:lnTo>
                      <a:pt x="31" y="44"/>
                    </a:lnTo>
                    <a:lnTo>
                      <a:pt x="29" y="48"/>
                    </a:lnTo>
                    <a:lnTo>
                      <a:pt x="26" y="59"/>
                    </a:lnTo>
                    <a:lnTo>
                      <a:pt x="24" y="59"/>
                    </a:lnTo>
                    <a:lnTo>
                      <a:pt x="23" y="59"/>
                    </a:lnTo>
                    <a:lnTo>
                      <a:pt x="23" y="60"/>
                    </a:lnTo>
                    <a:lnTo>
                      <a:pt x="20" y="63"/>
                    </a:lnTo>
                    <a:lnTo>
                      <a:pt x="20" y="67"/>
                    </a:lnTo>
                    <a:lnTo>
                      <a:pt x="20" y="68"/>
                    </a:lnTo>
                    <a:lnTo>
                      <a:pt x="20" y="71"/>
                    </a:lnTo>
                    <a:lnTo>
                      <a:pt x="18" y="75"/>
                    </a:lnTo>
                    <a:lnTo>
                      <a:pt x="16" y="79"/>
                    </a:lnTo>
                    <a:lnTo>
                      <a:pt x="16" y="84"/>
                    </a:lnTo>
                    <a:lnTo>
                      <a:pt x="16" y="91"/>
                    </a:lnTo>
                    <a:lnTo>
                      <a:pt x="15" y="92"/>
                    </a:lnTo>
                    <a:lnTo>
                      <a:pt x="13" y="94"/>
                    </a:lnTo>
                    <a:lnTo>
                      <a:pt x="12" y="94"/>
                    </a:lnTo>
                    <a:lnTo>
                      <a:pt x="10" y="92"/>
                    </a:lnTo>
                    <a:lnTo>
                      <a:pt x="8" y="94"/>
                    </a:lnTo>
                    <a:lnTo>
                      <a:pt x="5" y="92"/>
                    </a:lnTo>
                    <a:lnTo>
                      <a:pt x="5" y="95"/>
                    </a:lnTo>
                    <a:lnTo>
                      <a:pt x="4" y="97"/>
                    </a:lnTo>
                    <a:lnTo>
                      <a:pt x="0" y="100"/>
                    </a:lnTo>
                    <a:lnTo>
                      <a:pt x="2" y="102"/>
                    </a:lnTo>
                    <a:lnTo>
                      <a:pt x="5" y="102"/>
                    </a:lnTo>
                    <a:lnTo>
                      <a:pt x="10" y="102"/>
                    </a:lnTo>
                    <a:lnTo>
                      <a:pt x="12" y="103"/>
                    </a:lnTo>
                    <a:lnTo>
                      <a:pt x="15" y="107"/>
                    </a:lnTo>
                    <a:lnTo>
                      <a:pt x="15" y="108"/>
                    </a:lnTo>
                    <a:lnTo>
                      <a:pt x="16" y="110"/>
                    </a:lnTo>
                    <a:lnTo>
                      <a:pt x="18" y="115"/>
                    </a:lnTo>
                    <a:lnTo>
                      <a:pt x="21" y="115"/>
                    </a:lnTo>
                    <a:lnTo>
                      <a:pt x="21" y="116"/>
                    </a:lnTo>
                    <a:lnTo>
                      <a:pt x="23" y="118"/>
                    </a:lnTo>
                    <a:lnTo>
                      <a:pt x="24" y="118"/>
                    </a:lnTo>
                    <a:lnTo>
                      <a:pt x="26" y="119"/>
                    </a:lnTo>
                    <a:lnTo>
                      <a:pt x="28" y="121"/>
                    </a:lnTo>
                    <a:lnTo>
                      <a:pt x="29" y="124"/>
                    </a:lnTo>
                    <a:lnTo>
                      <a:pt x="31" y="129"/>
                    </a:lnTo>
                    <a:lnTo>
                      <a:pt x="32" y="130"/>
                    </a:lnTo>
                    <a:lnTo>
                      <a:pt x="32" y="135"/>
                    </a:lnTo>
                    <a:lnTo>
                      <a:pt x="34" y="135"/>
                    </a:lnTo>
                    <a:lnTo>
                      <a:pt x="36" y="137"/>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6" name="Freeform 934">
                <a:extLst>
                  <a:ext uri="{FF2B5EF4-FFF2-40B4-BE49-F238E27FC236}">
                    <a16:creationId xmlns:a16="http://schemas.microsoft.com/office/drawing/2014/main" id="{07D630BC-8808-46A2-82E0-5184B2455041}"/>
                  </a:ext>
                </a:extLst>
              </p:cNvPr>
              <p:cNvSpPr>
                <a:spLocks/>
              </p:cNvSpPr>
              <p:nvPr/>
            </p:nvSpPr>
            <p:spPr bwMode="auto">
              <a:xfrm>
                <a:off x="5200" y="2170"/>
                <a:ext cx="94" cy="83"/>
              </a:xfrm>
              <a:custGeom>
                <a:avLst/>
                <a:gdLst>
                  <a:gd name="T0" fmla="*/ 22 w 94"/>
                  <a:gd name="T1" fmla="*/ 5 h 83"/>
                  <a:gd name="T2" fmla="*/ 17 w 94"/>
                  <a:gd name="T3" fmla="*/ 6 h 83"/>
                  <a:gd name="T4" fmla="*/ 12 w 94"/>
                  <a:gd name="T5" fmla="*/ 8 h 83"/>
                  <a:gd name="T6" fmla="*/ 12 w 94"/>
                  <a:gd name="T7" fmla="*/ 11 h 83"/>
                  <a:gd name="T8" fmla="*/ 9 w 94"/>
                  <a:gd name="T9" fmla="*/ 13 h 83"/>
                  <a:gd name="T10" fmla="*/ 8 w 94"/>
                  <a:gd name="T11" fmla="*/ 16 h 83"/>
                  <a:gd name="T12" fmla="*/ 8 w 94"/>
                  <a:gd name="T13" fmla="*/ 21 h 83"/>
                  <a:gd name="T14" fmla="*/ 8 w 94"/>
                  <a:gd name="T15" fmla="*/ 22 h 83"/>
                  <a:gd name="T16" fmla="*/ 4 w 94"/>
                  <a:gd name="T17" fmla="*/ 34 h 83"/>
                  <a:gd name="T18" fmla="*/ 1 w 94"/>
                  <a:gd name="T19" fmla="*/ 40 h 83"/>
                  <a:gd name="T20" fmla="*/ 0 w 94"/>
                  <a:gd name="T21" fmla="*/ 45 h 83"/>
                  <a:gd name="T22" fmla="*/ 3 w 94"/>
                  <a:gd name="T23" fmla="*/ 54 h 83"/>
                  <a:gd name="T24" fmla="*/ 8 w 94"/>
                  <a:gd name="T25" fmla="*/ 54 h 83"/>
                  <a:gd name="T26" fmla="*/ 11 w 94"/>
                  <a:gd name="T27" fmla="*/ 53 h 83"/>
                  <a:gd name="T28" fmla="*/ 17 w 94"/>
                  <a:gd name="T29" fmla="*/ 46 h 83"/>
                  <a:gd name="T30" fmla="*/ 24 w 94"/>
                  <a:gd name="T31" fmla="*/ 49 h 83"/>
                  <a:gd name="T32" fmla="*/ 28 w 94"/>
                  <a:gd name="T33" fmla="*/ 48 h 83"/>
                  <a:gd name="T34" fmla="*/ 33 w 94"/>
                  <a:gd name="T35" fmla="*/ 49 h 83"/>
                  <a:gd name="T36" fmla="*/ 36 w 94"/>
                  <a:gd name="T37" fmla="*/ 48 h 83"/>
                  <a:gd name="T38" fmla="*/ 41 w 94"/>
                  <a:gd name="T39" fmla="*/ 51 h 83"/>
                  <a:gd name="T40" fmla="*/ 46 w 94"/>
                  <a:gd name="T41" fmla="*/ 51 h 83"/>
                  <a:gd name="T42" fmla="*/ 51 w 94"/>
                  <a:gd name="T43" fmla="*/ 53 h 83"/>
                  <a:gd name="T44" fmla="*/ 57 w 94"/>
                  <a:gd name="T45" fmla="*/ 61 h 83"/>
                  <a:gd name="T46" fmla="*/ 62 w 94"/>
                  <a:gd name="T47" fmla="*/ 62 h 83"/>
                  <a:gd name="T48" fmla="*/ 65 w 94"/>
                  <a:gd name="T49" fmla="*/ 64 h 83"/>
                  <a:gd name="T50" fmla="*/ 73 w 94"/>
                  <a:gd name="T51" fmla="*/ 69 h 83"/>
                  <a:gd name="T52" fmla="*/ 78 w 94"/>
                  <a:gd name="T53" fmla="*/ 73 h 83"/>
                  <a:gd name="T54" fmla="*/ 79 w 94"/>
                  <a:gd name="T55" fmla="*/ 78 h 83"/>
                  <a:gd name="T56" fmla="*/ 84 w 94"/>
                  <a:gd name="T57" fmla="*/ 83 h 83"/>
                  <a:gd name="T58" fmla="*/ 89 w 94"/>
                  <a:gd name="T59" fmla="*/ 81 h 83"/>
                  <a:gd name="T60" fmla="*/ 94 w 94"/>
                  <a:gd name="T61" fmla="*/ 78 h 83"/>
                  <a:gd name="T62" fmla="*/ 92 w 94"/>
                  <a:gd name="T63" fmla="*/ 77 h 83"/>
                  <a:gd name="T64" fmla="*/ 90 w 94"/>
                  <a:gd name="T65" fmla="*/ 77 h 83"/>
                  <a:gd name="T66" fmla="*/ 87 w 94"/>
                  <a:gd name="T67" fmla="*/ 73 h 83"/>
                  <a:gd name="T68" fmla="*/ 86 w 94"/>
                  <a:gd name="T69" fmla="*/ 70 h 83"/>
                  <a:gd name="T70" fmla="*/ 83 w 94"/>
                  <a:gd name="T71" fmla="*/ 64 h 83"/>
                  <a:gd name="T72" fmla="*/ 81 w 94"/>
                  <a:gd name="T73" fmla="*/ 64 h 83"/>
                  <a:gd name="T74" fmla="*/ 78 w 94"/>
                  <a:gd name="T75" fmla="*/ 61 h 83"/>
                  <a:gd name="T76" fmla="*/ 73 w 94"/>
                  <a:gd name="T77" fmla="*/ 56 h 83"/>
                  <a:gd name="T78" fmla="*/ 67 w 94"/>
                  <a:gd name="T79" fmla="*/ 49 h 83"/>
                  <a:gd name="T80" fmla="*/ 62 w 94"/>
                  <a:gd name="T81" fmla="*/ 46 h 83"/>
                  <a:gd name="T82" fmla="*/ 57 w 94"/>
                  <a:gd name="T83" fmla="*/ 45 h 83"/>
                  <a:gd name="T84" fmla="*/ 54 w 94"/>
                  <a:gd name="T85" fmla="*/ 45 h 83"/>
                  <a:gd name="T86" fmla="*/ 51 w 94"/>
                  <a:gd name="T87" fmla="*/ 43 h 83"/>
                  <a:gd name="T88" fmla="*/ 51 w 94"/>
                  <a:gd name="T89" fmla="*/ 38 h 83"/>
                  <a:gd name="T90" fmla="*/ 46 w 94"/>
                  <a:gd name="T91" fmla="*/ 35 h 83"/>
                  <a:gd name="T92" fmla="*/ 47 w 94"/>
                  <a:gd name="T93" fmla="*/ 38 h 83"/>
                  <a:gd name="T94" fmla="*/ 44 w 94"/>
                  <a:gd name="T95" fmla="*/ 42 h 83"/>
                  <a:gd name="T96" fmla="*/ 43 w 94"/>
                  <a:gd name="T97" fmla="*/ 35 h 83"/>
                  <a:gd name="T98" fmla="*/ 41 w 94"/>
                  <a:gd name="T99" fmla="*/ 32 h 83"/>
                  <a:gd name="T100" fmla="*/ 40 w 94"/>
                  <a:gd name="T101" fmla="*/ 29 h 83"/>
                  <a:gd name="T102" fmla="*/ 32 w 94"/>
                  <a:gd name="T103" fmla="*/ 3 h 83"/>
                  <a:gd name="T104" fmla="*/ 28 w 94"/>
                  <a:gd name="T105" fmla="*/ 0 h 83"/>
                  <a:gd name="T106" fmla="*/ 24 w 94"/>
                  <a:gd name="T107" fmla="*/ 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4" h="83">
                    <a:moveTo>
                      <a:pt x="24" y="3"/>
                    </a:moveTo>
                    <a:lnTo>
                      <a:pt x="22" y="5"/>
                    </a:lnTo>
                    <a:lnTo>
                      <a:pt x="20" y="6"/>
                    </a:lnTo>
                    <a:lnTo>
                      <a:pt x="17" y="6"/>
                    </a:lnTo>
                    <a:lnTo>
                      <a:pt x="16" y="8"/>
                    </a:lnTo>
                    <a:lnTo>
                      <a:pt x="12" y="8"/>
                    </a:lnTo>
                    <a:lnTo>
                      <a:pt x="12" y="10"/>
                    </a:lnTo>
                    <a:lnTo>
                      <a:pt x="12" y="11"/>
                    </a:lnTo>
                    <a:lnTo>
                      <a:pt x="12" y="13"/>
                    </a:lnTo>
                    <a:lnTo>
                      <a:pt x="9" y="13"/>
                    </a:lnTo>
                    <a:lnTo>
                      <a:pt x="8" y="13"/>
                    </a:lnTo>
                    <a:lnTo>
                      <a:pt x="8" y="16"/>
                    </a:lnTo>
                    <a:lnTo>
                      <a:pt x="6" y="19"/>
                    </a:lnTo>
                    <a:lnTo>
                      <a:pt x="8" y="21"/>
                    </a:lnTo>
                    <a:lnTo>
                      <a:pt x="8" y="21"/>
                    </a:lnTo>
                    <a:lnTo>
                      <a:pt x="8" y="22"/>
                    </a:lnTo>
                    <a:lnTo>
                      <a:pt x="6" y="27"/>
                    </a:lnTo>
                    <a:lnTo>
                      <a:pt x="4" y="34"/>
                    </a:lnTo>
                    <a:lnTo>
                      <a:pt x="1" y="38"/>
                    </a:lnTo>
                    <a:lnTo>
                      <a:pt x="1" y="40"/>
                    </a:lnTo>
                    <a:lnTo>
                      <a:pt x="0" y="42"/>
                    </a:lnTo>
                    <a:lnTo>
                      <a:pt x="0" y="45"/>
                    </a:lnTo>
                    <a:lnTo>
                      <a:pt x="1" y="51"/>
                    </a:lnTo>
                    <a:lnTo>
                      <a:pt x="3" y="54"/>
                    </a:lnTo>
                    <a:lnTo>
                      <a:pt x="4" y="54"/>
                    </a:lnTo>
                    <a:lnTo>
                      <a:pt x="8" y="54"/>
                    </a:lnTo>
                    <a:lnTo>
                      <a:pt x="9" y="53"/>
                    </a:lnTo>
                    <a:lnTo>
                      <a:pt x="11" y="53"/>
                    </a:lnTo>
                    <a:lnTo>
                      <a:pt x="16" y="45"/>
                    </a:lnTo>
                    <a:lnTo>
                      <a:pt x="17" y="46"/>
                    </a:lnTo>
                    <a:lnTo>
                      <a:pt x="17" y="48"/>
                    </a:lnTo>
                    <a:lnTo>
                      <a:pt x="24" y="49"/>
                    </a:lnTo>
                    <a:lnTo>
                      <a:pt x="25" y="49"/>
                    </a:lnTo>
                    <a:lnTo>
                      <a:pt x="28" y="48"/>
                    </a:lnTo>
                    <a:lnTo>
                      <a:pt x="32" y="46"/>
                    </a:lnTo>
                    <a:lnTo>
                      <a:pt x="33" y="49"/>
                    </a:lnTo>
                    <a:lnTo>
                      <a:pt x="33" y="48"/>
                    </a:lnTo>
                    <a:lnTo>
                      <a:pt x="36" y="48"/>
                    </a:lnTo>
                    <a:lnTo>
                      <a:pt x="41" y="51"/>
                    </a:lnTo>
                    <a:lnTo>
                      <a:pt x="41" y="51"/>
                    </a:lnTo>
                    <a:lnTo>
                      <a:pt x="43" y="49"/>
                    </a:lnTo>
                    <a:lnTo>
                      <a:pt x="46" y="51"/>
                    </a:lnTo>
                    <a:lnTo>
                      <a:pt x="49" y="53"/>
                    </a:lnTo>
                    <a:lnTo>
                      <a:pt x="51" y="53"/>
                    </a:lnTo>
                    <a:lnTo>
                      <a:pt x="55" y="57"/>
                    </a:lnTo>
                    <a:lnTo>
                      <a:pt x="57" y="61"/>
                    </a:lnTo>
                    <a:lnTo>
                      <a:pt x="62" y="61"/>
                    </a:lnTo>
                    <a:lnTo>
                      <a:pt x="62" y="62"/>
                    </a:lnTo>
                    <a:lnTo>
                      <a:pt x="65" y="62"/>
                    </a:lnTo>
                    <a:lnTo>
                      <a:pt x="65" y="64"/>
                    </a:lnTo>
                    <a:lnTo>
                      <a:pt x="68" y="65"/>
                    </a:lnTo>
                    <a:lnTo>
                      <a:pt x="73" y="69"/>
                    </a:lnTo>
                    <a:lnTo>
                      <a:pt x="75" y="70"/>
                    </a:lnTo>
                    <a:lnTo>
                      <a:pt x="78" y="73"/>
                    </a:lnTo>
                    <a:lnTo>
                      <a:pt x="78" y="77"/>
                    </a:lnTo>
                    <a:lnTo>
                      <a:pt x="79" y="78"/>
                    </a:lnTo>
                    <a:lnTo>
                      <a:pt x="81" y="78"/>
                    </a:lnTo>
                    <a:lnTo>
                      <a:pt x="84" y="83"/>
                    </a:lnTo>
                    <a:lnTo>
                      <a:pt x="87" y="83"/>
                    </a:lnTo>
                    <a:lnTo>
                      <a:pt x="89" y="81"/>
                    </a:lnTo>
                    <a:lnTo>
                      <a:pt x="92" y="80"/>
                    </a:lnTo>
                    <a:lnTo>
                      <a:pt x="94" y="78"/>
                    </a:lnTo>
                    <a:lnTo>
                      <a:pt x="94" y="77"/>
                    </a:lnTo>
                    <a:lnTo>
                      <a:pt x="92" y="77"/>
                    </a:lnTo>
                    <a:lnTo>
                      <a:pt x="92" y="77"/>
                    </a:lnTo>
                    <a:lnTo>
                      <a:pt x="90" y="77"/>
                    </a:lnTo>
                    <a:lnTo>
                      <a:pt x="89" y="77"/>
                    </a:lnTo>
                    <a:lnTo>
                      <a:pt x="87" y="73"/>
                    </a:lnTo>
                    <a:lnTo>
                      <a:pt x="87" y="73"/>
                    </a:lnTo>
                    <a:lnTo>
                      <a:pt x="86" y="70"/>
                    </a:lnTo>
                    <a:lnTo>
                      <a:pt x="84" y="70"/>
                    </a:lnTo>
                    <a:lnTo>
                      <a:pt x="83" y="64"/>
                    </a:lnTo>
                    <a:lnTo>
                      <a:pt x="81" y="62"/>
                    </a:lnTo>
                    <a:lnTo>
                      <a:pt x="81" y="64"/>
                    </a:lnTo>
                    <a:lnTo>
                      <a:pt x="79" y="64"/>
                    </a:lnTo>
                    <a:lnTo>
                      <a:pt x="78" y="61"/>
                    </a:lnTo>
                    <a:lnTo>
                      <a:pt x="75" y="59"/>
                    </a:lnTo>
                    <a:lnTo>
                      <a:pt x="73" y="56"/>
                    </a:lnTo>
                    <a:lnTo>
                      <a:pt x="68" y="51"/>
                    </a:lnTo>
                    <a:lnTo>
                      <a:pt x="67" y="49"/>
                    </a:lnTo>
                    <a:lnTo>
                      <a:pt x="63" y="48"/>
                    </a:lnTo>
                    <a:lnTo>
                      <a:pt x="62" y="46"/>
                    </a:lnTo>
                    <a:lnTo>
                      <a:pt x="59" y="45"/>
                    </a:lnTo>
                    <a:lnTo>
                      <a:pt x="57" y="45"/>
                    </a:lnTo>
                    <a:lnTo>
                      <a:pt x="57" y="45"/>
                    </a:lnTo>
                    <a:lnTo>
                      <a:pt x="54" y="45"/>
                    </a:lnTo>
                    <a:lnTo>
                      <a:pt x="54" y="45"/>
                    </a:lnTo>
                    <a:lnTo>
                      <a:pt x="51" y="43"/>
                    </a:lnTo>
                    <a:lnTo>
                      <a:pt x="49" y="40"/>
                    </a:lnTo>
                    <a:lnTo>
                      <a:pt x="51" y="38"/>
                    </a:lnTo>
                    <a:lnTo>
                      <a:pt x="47" y="35"/>
                    </a:lnTo>
                    <a:lnTo>
                      <a:pt x="46" y="35"/>
                    </a:lnTo>
                    <a:lnTo>
                      <a:pt x="46" y="38"/>
                    </a:lnTo>
                    <a:lnTo>
                      <a:pt x="47" y="38"/>
                    </a:lnTo>
                    <a:lnTo>
                      <a:pt x="47" y="43"/>
                    </a:lnTo>
                    <a:lnTo>
                      <a:pt x="44" y="42"/>
                    </a:lnTo>
                    <a:lnTo>
                      <a:pt x="44" y="38"/>
                    </a:lnTo>
                    <a:lnTo>
                      <a:pt x="43" y="35"/>
                    </a:lnTo>
                    <a:lnTo>
                      <a:pt x="41" y="34"/>
                    </a:lnTo>
                    <a:lnTo>
                      <a:pt x="41" y="32"/>
                    </a:lnTo>
                    <a:lnTo>
                      <a:pt x="40" y="29"/>
                    </a:lnTo>
                    <a:lnTo>
                      <a:pt x="40" y="29"/>
                    </a:lnTo>
                    <a:lnTo>
                      <a:pt x="36" y="19"/>
                    </a:lnTo>
                    <a:lnTo>
                      <a:pt x="32" y="3"/>
                    </a:lnTo>
                    <a:lnTo>
                      <a:pt x="28" y="0"/>
                    </a:lnTo>
                    <a:lnTo>
                      <a:pt x="28" y="0"/>
                    </a:lnTo>
                    <a:lnTo>
                      <a:pt x="25" y="3"/>
                    </a:lnTo>
                    <a:lnTo>
                      <a:pt x="24" y="3"/>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7" name="Freeform 935">
                <a:extLst>
                  <a:ext uri="{FF2B5EF4-FFF2-40B4-BE49-F238E27FC236}">
                    <a16:creationId xmlns:a16="http://schemas.microsoft.com/office/drawing/2014/main" id="{C2BA723D-7F80-43D0-9809-15CB3DADC81C}"/>
                  </a:ext>
                </a:extLst>
              </p:cNvPr>
              <p:cNvSpPr>
                <a:spLocks/>
              </p:cNvSpPr>
              <p:nvPr/>
            </p:nvSpPr>
            <p:spPr bwMode="auto">
              <a:xfrm>
                <a:off x="5276" y="2248"/>
                <a:ext cx="22" cy="26"/>
              </a:xfrm>
              <a:custGeom>
                <a:avLst/>
                <a:gdLst>
                  <a:gd name="T0" fmla="*/ 13 w 22"/>
                  <a:gd name="T1" fmla="*/ 3 h 26"/>
                  <a:gd name="T2" fmla="*/ 11 w 22"/>
                  <a:gd name="T3" fmla="*/ 5 h 26"/>
                  <a:gd name="T4" fmla="*/ 7 w 22"/>
                  <a:gd name="T5" fmla="*/ 7 h 26"/>
                  <a:gd name="T6" fmla="*/ 5 w 22"/>
                  <a:gd name="T7" fmla="*/ 10 h 26"/>
                  <a:gd name="T8" fmla="*/ 3 w 22"/>
                  <a:gd name="T9" fmla="*/ 11 h 26"/>
                  <a:gd name="T10" fmla="*/ 5 w 22"/>
                  <a:gd name="T11" fmla="*/ 16 h 26"/>
                  <a:gd name="T12" fmla="*/ 3 w 22"/>
                  <a:gd name="T13" fmla="*/ 18 h 26"/>
                  <a:gd name="T14" fmla="*/ 3 w 22"/>
                  <a:gd name="T15" fmla="*/ 21 h 26"/>
                  <a:gd name="T16" fmla="*/ 0 w 22"/>
                  <a:gd name="T17" fmla="*/ 24 h 26"/>
                  <a:gd name="T18" fmla="*/ 2 w 22"/>
                  <a:gd name="T19" fmla="*/ 26 h 26"/>
                  <a:gd name="T20" fmla="*/ 8 w 22"/>
                  <a:gd name="T21" fmla="*/ 26 h 26"/>
                  <a:gd name="T22" fmla="*/ 11 w 22"/>
                  <a:gd name="T23" fmla="*/ 23 h 26"/>
                  <a:gd name="T24" fmla="*/ 14 w 22"/>
                  <a:gd name="T25" fmla="*/ 23 h 26"/>
                  <a:gd name="T26" fmla="*/ 18 w 22"/>
                  <a:gd name="T27" fmla="*/ 24 h 26"/>
                  <a:gd name="T28" fmla="*/ 18 w 22"/>
                  <a:gd name="T29" fmla="*/ 23 h 26"/>
                  <a:gd name="T30" fmla="*/ 21 w 22"/>
                  <a:gd name="T31" fmla="*/ 18 h 26"/>
                  <a:gd name="T32" fmla="*/ 21 w 22"/>
                  <a:gd name="T33" fmla="*/ 16 h 26"/>
                  <a:gd name="T34" fmla="*/ 16 w 22"/>
                  <a:gd name="T35" fmla="*/ 16 h 26"/>
                  <a:gd name="T36" fmla="*/ 14 w 22"/>
                  <a:gd name="T37" fmla="*/ 18 h 26"/>
                  <a:gd name="T38" fmla="*/ 13 w 22"/>
                  <a:gd name="T39" fmla="*/ 16 h 26"/>
                  <a:gd name="T40" fmla="*/ 11 w 22"/>
                  <a:gd name="T41" fmla="*/ 15 h 26"/>
                  <a:gd name="T42" fmla="*/ 14 w 22"/>
                  <a:gd name="T43" fmla="*/ 15 h 26"/>
                  <a:gd name="T44" fmla="*/ 16 w 22"/>
                  <a:gd name="T45" fmla="*/ 13 h 26"/>
                  <a:gd name="T46" fmla="*/ 18 w 22"/>
                  <a:gd name="T47" fmla="*/ 13 h 26"/>
                  <a:gd name="T48" fmla="*/ 21 w 22"/>
                  <a:gd name="T49" fmla="*/ 10 h 26"/>
                  <a:gd name="T50" fmla="*/ 22 w 22"/>
                  <a:gd name="T51" fmla="*/ 10 h 26"/>
                  <a:gd name="T52" fmla="*/ 22 w 22"/>
                  <a:gd name="T53" fmla="*/ 5 h 26"/>
                  <a:gd name="T54" fmla="*/ 22 w 22"/>
                  <a:gd name="T55" fmla="*/ 3 h 26"/>
                  <a:gd name="T56" fmla="*/ 21 w 22"/>
                  <a:gd name="T57" fmla="*/ 3 h 26"/>
                  <a:gd name="T58" fmla="*/ 18 w 22"/>
                  <a:gd name="T59" fmla="*/ 0 h 26"/>
                  <a:gd name="T60" fmla="*/ 18 w 22"/>
                  <a:gd name="T61" fmla="*/ 0 h 26"/>
                  <a:gd name="T62" fmla="*/ 18 w 22"/>
                  <a:gd name="T63" fmla="*/ 0 h 26"/>
                  <a:gd name="T64" fmla="*/ 16 w 22"/>
                  <a:gd name="T65" fmla="*/ 2 h 26"/>
                  <a:gd name="T66" fmla="*/ 13 w 22"/>
                  <a:gd name="T67" fmla="*/ 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2" h="26">
                    <a:moveTo>
                      <a:pt x="13" y="3"/>
                    </a:moveTo>
                    <a:lnTo>
                      <a:pt x="11" y="5"/>
                    </a:lnTo>
                    <a:lnTo>
                      <a:pt x="7" y="7"/>
                    </a:lnTo>
                    <a:lnTo>
                      <a:pt x="5" y="10"/>
                    </a:lnTo>
                    <a:lnTo>
                      <a:pt x="3" y="11"/>
                    </a:lnTo>
                    <a:lnTo>
                      <a:pt x="5" y="16"/>
                    </a:lnTo>
                    <a:lnTo>
                      <a:pt x="3" y="18"/>
                    </a:lnTo>
                    <a:lnTo>
                      <a:pt x="3" y="21"/>
                    </a:lnTo>
                    <a:lnTo>
                      <a:pt x="0" y="24"/>
                    </a:lnTo>
                    <a:lnTo>
                      <a:pt x="2" y="26"/>
                    </a:lnTo>
                    <a:lnTo>
                      <a:pt x="8" y="26"/>
                    </a:lnTo>
                    <a:lnTo>
                      <a:pt x="11" y="23"/>
                    </a:lnTo>
                    <a:lnTo>
                      <a:pt x="14" y="23"/>
                    </a:lnTo>
                    <a:lnTo>
                      <a:pt x="18" y="24"/>
                    </a:lnTo>
                    <a:lnTo>
                      <a:pt x="18" y="23"/>
                    </a:lnTo>
                    <a:lnTo>
                      <a:pt x="21" y="18"/>
                    </a:lnTo>
                    <a:lnTo>
                      <a:pt x="21" y="16"/>
                    </a:lnTo>
                    <a:lnTo>
                      <a:pt x="16" y="16"/>
                    </a:lnTo>
                    <a:lnTo>
                      <a:pt x="14" y="18"/>
                    </a:lnTo>
                    <a:lnTo>
                      <a:pt x="13" y="16"/>
                    </a:lnTo>
                    <a:lnTo>
                      <a:pt x="11" y="15"/>
                    </a:lnTo>
                    <a:lnTo>
                      <a:pt x="14" y="15"/>
                    </a:lnTo>
                    <a:lnTo>
                      <a:pt x="16" y="13"/>
                    </a:lnTo>
                    <a:lnTo>
                      <a:pt x="18" y="13"/>
                    </a:lnTo>
                    <a:lnTo>
                      <a:pt x="21" y="10"/>
                    </a:lnTo>
                    <a:lnTo>
                      <a:pt x="22" y="10"/>
                    </a:lnTo>
                    <a:lnTo>
                      <a:pt x="22" y="5"/>
                    </a:lnTo>
                    <a:lnTo>
                      <a:pt x="22" y="3"/>
                    </a:lnTo>
                    <a:lnTo>
                      <a:pt x="21" y="3"/>
                    </a:lnTo>
                    <a:lnTo>
                      <a:pt x="18" y="0"/>
                    </a:lnTo>
                    <a:lnTo>
                      <a:pt x="18" y="0"/>
                    </a:lnTo>
                    <a:lnTo>
                      <a:pt x="18" y="0"/>
                    </a:lnTo>
                    <a:lnTo>
                      <a:pt x="16" y="2"/>
                    </a:lnTo>
                    <a:lnTo>
                      <a:pt x="13" y="3"/>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8" name="Freeform 936">
                <a:extLst>
                  <a:ext uri="{FF2B5EF4-FFF2-40B4-BE49-F238E27FC236}">
                    <a16:creationId xmlns:a16="http://schemas.microsoft.com/office/drawing/2014/main" id="{0D1BA0AA-0C85-427D-ADF7-2E600F83444D}"/>
                  </a:ext>
                </a:extLst>
              </p:cNvPr>
              <p:cNvSpPr>
                <a:spLocks/>
              </p:cNvSpPr>
              <p:nvPr/>
            </p:nvSpPr>
            <p:spPr bwMode="auto">
              <a:xfrm>
                <a:off x="5268" y="2258"/>
                <a:ext cx="144" cy="191"/>
              </a:xfrm>
              <a:custGeom>
                <a:avLst/>
                <a:gdLst>
                  <a:gd name="T0" fmla="*/ 27 w 144"/>
                  <a:gd name="T1" fmla="*/ 28 h 191"/>
                  <a:gd name="T2" fmla="*/ 32 w 144"/>
                  <a:gd name="T3" fmla="*/ 38 h 191"/>
                  <a:gd name="T4" fmla="*/ 83 w 144"/>
                  <a:gd name="T5" fmla="*/ 56 h 191"/>
                  <a:gd name="T6" fmla="*/ 48 w 144"/>
                  <a:gd name="T7" fmla="*/ 99 h 191"/>
                  <a:gd name="T8" fmla="*/ 34 w 144"/>
                  <a:gd name="T9" fmla="*/ 100 h 191"/>
                  <a:gd name="T10" fmla="*/ 27 w 144"/>
                  <a:gd name="T11" fmla="*/ 107 h 191"/>
                  <a:gd name="T12" fmla="*/ 15 w 144"/>
                  <a:gd name="T13" fmla="*/ 111 h 191"/>
                  <a:gd name="T14" fmla="*/ 13 w 144"/>
                  <a:gd name="T15" fmla="*/ 115 h 191"/>
                  <a:gd name="T16" fmla="*/ 10 w 144"/>
                  <a:gd name="T17" fmla="*/ 191 h 191"/>
                  <a:gd name="T18" fmla="*/ 22 w 144"/>
                  <a:gd name="T19" fmla="*/ 175 h 191"/>
                  <a:gd name="T20" fmla="*/ 29 w 144"/>
                  <a:gd name="T21" fmla="*/ 169 h 191"/>
                  <a:gd name="T22" fmla="*/ 42 w 144"/>
                  <a:gd name="T23" fmla="*/ 159 h 191"/>
                  <a:gd name="T24" fmla="*/ 59 w 144"/>
                  <a:gd name="T25" fmla="*/ 142 h 191"/>
                  <a:gd name="T26" fmla="*/ 86 w 144"/>
                  <a:gd name="T27" fmla="*/ 121 h 191"/>
                  <a:gd name="T28" fmla="*/ 99 w 144"/>
                  <a:gd name="T29" fmla="*/ 105 h 191"/>
                  <a:gd name="T30" fmla="*/ 113 w 144"/>
                  <a:gd name="T31" fmla="*/ 83 h 191"/>
                  <a:gd name="T32" fmla="*/ 124 w 144"/>
                  <a:gd name="T33" fmla="*/ 62 h 191"/>
                  <a:gd name="T34" fmla="*/ 126 w 144"/>
                  <a:gd name="T35" fmla="*/ 54 h 191"/>
                  <a:gd name="T36" fmla="*/ 132 w 144"/>
                  <a:gd name="T37" fmla="*/ 46 h 191"/>
                  <a:gd name="T38" fmla="*/ 137 w 144"/>
                  <a:gd name="T39" fmla="*/ 33 h 191"/>
                  <a:gd name="T40" fmla="*/ 139 w 144"/>
                  <a:gd name="T41" fmla="*/ 25 h 191"/>
                  <a:gd name="T42" fmla="*/ 142 w 144"/>
                  <a:gd name="T43" fmla="*/ 25 h 191"/>
                  <a:gd name="T44" fmla="*/ 142 w 144"/>
                  <a:gd name="T45" fmla="*/ 22 h 191"/>
                  <a:gd name="T46" fmla="*/ 142 w 144"/>
                  <a:gd name="T47" fmla="*/ 20 h 191"/>
                  <a:gd name="T48" fmla="*/ 140 w 144"/>
                  <a:gd name="T49" fmla="*/ 14 h 191"/>
                  <a:gd name="T50" fmla="*/ 140 w 144"/>
                  <a:gd name="T51" fmla="*/ 13 h 191"/>
                  <a:gd name="T52" fmla="*/ 140 w 144"/>
                  <a:gd name="T53" fmla="*/ 8 h 191"/>
                  <a:gd name="T54" fmla="*/ 142 w 144"/>
                  <a:gd name="T55" fmla="*/ 3 h 191"/>
                  <a:gd name="T56" fmla="*/ 136 w 144"/>
                  <a:gd name="T57" fmla="*/ 0 h 191"/>
                  <a:gd name="T58" fmla="*/ 132 w 144"/>
                  <a:gd name="T59" fmla="*/ 3 h 191"/>
                  <a:gd name="T60" fmla="*/ 131 w 144"/>
                  <a:gd name="T61" fmla="*/ 5 h 191"/>
                  <a:gd name="T62" fmla="*/ 124 w 144"/>
                  <a:gd name="T63" fmla="*/ 8 h 191"/>
                  <a:gd name="T64" fmla="*/ 116 w 144"/>
                  <a:gd name="T65" fmla="*/ 9 h 191"/>
                  <a:gd name="T66" fmla="*/ 107 w 144"/>
                  <a:gd name="T67" fmla="*/ 11 h 191"/>
                  <a:gd name="T68" fmla="*/ 94 w 144"/>
                  <a:gd name="T69" fmla="*/ 13 h 191"/>
                  <a:gd name="T70" fmla="*/ 86 w 144"/>
                  <a:gd name="T71" fmla="*/ 13 h 191"/>
                  <a:gd name="T72" fmla="*/ 72 w 144"/>
                  <a:gd name="T73" fmla="*/ 17 h 191"/>
                  <a:gd name="T74" fmla="*/ 66 w 144"/>
                  <a:gd name="T75" fmla="*/ 17 h 191"/>
                  <a:gd name="T76" fmla="*/ 58 w 144"/>
                  <a:gd name="T77" fmla="*/ 20 h 191"/>
                  <a:gd name="T78" fmla="*/ 48 w 144"/>
                  <a:gd name="T79" fmla="*/ 25 h 191"/>
                  <a:gd name="T80" fmla="*/ 40 w 144"/>
                  <a:gd name="T81" fmla="*/ 20 h 191"/>
                  <a:gd name="T82" fmla="*/ 29 w 144"/>
                  <a:gd name="T83" fmla="*/ 9 h 191"/>
                  <a:gd name="T84" fmla="*/ 24 w 144"/>
                  <a:gd name="T85" fmla="*/ 1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4" h="191">
                    <a:moveTo>
                      <a:pt x="24" y="16"/>
                    </a:moveTo>
                    <a:lnTo>
                      <a:pt x="26" y="20"/>
                    </a:lnTo>
                    <a:lnTo>
                      <a:pt x="27" y="28"/>
                    </a:lnTo>
                    <a:lnTo>
                      <a:pt x="30" y="30"/>
                    </a:lnTo>
                    <a:lnTo>
                      <a:pt x="30" y="35"/>
                    </a:lnTo>
                    <a:lnTo>
                      <a:pt x="32" y="38"/>
                    </a:lnTo>
                    <a:lnTo>
                      <a:pt x="37" y="40"/>
                    </a:lnTo>
                    <a:lnTo>
                      <a:pt x="42" y="43"/>
                    </a:lnTo>
                    <a:lnTo>
                      <a:pt x="83" y="56"/>
                    </a:lnTo>
                    <a:lnTo>
                      <a:pt x="101" y="56"/>
                    </a:lnTo>
                    <a:lnTo>
                      <a:pt x="56" y="99"/>
                    </a:lnTo>
                    <a:lnTo>
                      <a:pt x="48" y="99"/>
                    </a:lnTo>
                    <a:lnTo>
                      <a:pt x="40" y="99"/>
                    </a:lnTo>
                    <a:lnTo>
                      <a:pt x="37" y="100"/>
                    </a:lnTo>
                    <a:lnTo>
                      <a:pt x="34" y="100"/>
                    </a:lnTo>
                    <a:lnTo>
                      <a:pt x="30" y="102"/>
                    </a:lnTo>
                    <a:lnTo>
                      <a:pt x="29" y="105"/>
                    </a:lnTo>
                    <a:lnTo>
                      <a:pt x="27" y="107"/>
                    </a:lnTo>
                    <a:lnTo>
                      <a:pt x="22" y="108"/>
                    </a:lnTo>
                    <a:lnTo>
                      <a:pt x="19" y="110"/>
                    </a:lnTo>
                    <a:lnTo>
                      <a:pt x="15" y="111"/>
                    </a:lnTo>
                    <a:lnTo>
                      <a:pt x="13" y="113"/>
                    </a:lnTo>
                    <a:lnTo>
                      <a:pt x="13" y="115"/>
                    </a:lnTo>
                    <a:lnTo>
                      <a:pt x="13" y="115"/>
                    </a:lnTo>
                    <a:lnTo>
                      <a:pt x="0" y="126"/>
                    </a:lnTo>
                    <a:lnTo>
                      <a:pt x="0" y="182"/>
                    </a:lnTo>
                    <a:lnTo>
                      <a:pt x="10" y="191"/>
                    </a:lnTo>
                    <a:lnTo>
                      <a:pt x="10" y="190"/>
                    </a:lnTo>
                    <a:lnTo>
                      <a:pt x="21" y="177"/>
                    </a:lnTo>
                    <a:lnTo>
                      <a:pt x="22" y="175"/>
                    </a:lnTo>
                    <a:lnTo>
                      <a:pt x="26" y="172"/>
                    </a:lnTo>
                    <a:lnTo>
                      <a:pt x="29" y="170"/>
                    </a:lnTo>
                    <a:lnTo>
                      <a:pt x="29" y="169"/>
                    </a:lnTo>
                    <a:lnTo>
                      <a:pt x="30" y="169"/>
                    </a:lnTo>
                    <a:lnTo>
                      <a:pt x="38" y="159"/>
                    </a:lnTo>
                    <a:lnTo>
                      <a:pt x="42" y="159"/>
                    </a:lnTo>
                    <a:lnTo>
                      <a:pt x="51" y="148"/>
                    </a:lnTo>
                    <a:lnTo>
                      <a:pt x="56" y="145"/>
                    </a:lnTo>
                    <a:lnTo>
                      <a:pt x="59" y="142"/>
                    </a:lnTo>
                    <a:lnTo>
                      <a:pt x="64" y="142"/>
                    </a:lnTo>
                    <a:lnTo>
                      <a:pt x="70" y="135"/>
                    </a:lnTo>
                    <a:lnTo>
                      <a:pt x="86" y="121"/>
                    </a:lnTo>
                    <a:lnTo>
                      <a:pt x="94" y="113"/>
                    </a:lnTo>
                    <a:lnTo>
                      <a:pt x="97" y="108"/>
                    </a:lnTo>
                    <a:lnTo>
                      <a:pt x="99" y="105"/>
                    </a:lnTo>
                    <a:lnTo>
                      <a:pt x="109" y="92"/>
                    </a:lnTo>
                    <a:lnTo>
                      <a:pt x="109" y="91"/>
                    </a:lnTo>
                    <a:lnTo>
                      <a:pt x="113" y="83"/>
                    </a:lnTo>
                    <a:lnTo>
                      <a:pt x="115" y="78"/>
                    </a:lnTo>
                    <a:lnTo>
                      <a:pt x="123" y="64"/>
                    </a:lnTo>
                    <a:lnTo>
                      <a:pt x="124" y="62"/>
                    </a:lnTo>
                    <a:lnTo>
                      <a:pt x="123" y="59"/>
                    </a:lnTo>
                    <a:lnTo>
                      <a:pt x="123" y="57"/>
                    </a:lnTo>
                    <a:lnTo>
                      <a:pt x="126" y="54"/>
                    </a:lnTo>
                    <a:lnTo>
                      <a:pt x="128" y="54"/>
                    </a:lnTo>
                    <a:lnTo>
                      <a:pt x="129" y="52"/>
                    </a:lnTo>
                    <a:lnTo>
                      <a:pt x="132" y="46"/>
                    </a:lnTo>
                    <a:lnTo>
                      <a:pt x="137" y="38"/>
                    </a:lnTo>
                    <a:lnTo>
                      <a:pt x="137" y="35"/>
                    </a:lnTo>
                    <a:lnTo>
                      <a:pt x="137" y="33"/>
                    </a:lnTo>
                    <a:lnTo>
                      <a:pt x="139" y="30"/>
                    </a:lnTo>
                    <a:lnTo>
                      <a:pt x="137" y="28"/>
                    </a:lnTo>
                    <a:lnTo>
                      <a:pt x="139" y="25"/>
                    </a:lnTo>
                    <a:lnTo>
                      <a:pt x="140" y="24"/>
                    </a:lnTo>
                    <a:lnTo>
                      <a:pt x="142" y="24"/>
                    </a:lnTo>
                    <a:lnTo>
                      <a:pt x="142" y="25"/>
                    </a:lnTo>
                    <a:lnTo>
                      <a:pt x="144" y="24"/>
                    </a:lnTo>
                    <a:lnTo>
                      <a:pt x="142" y="22"/>
                    </a:lnTo>
                    <a:lnTo>
                      <a:pt x="142" y="22"/>
                    </a:lnTo>
                    <a:lnTo>
                      <a:pt x="142" y="24"/>
                    </a:lnTo>
                    <a:lnTo>
                      <a:pt x="140" y="24"/>
                    </a:lnTo>
                    <a:lnTo>
                      <a:pt x="142" y="20"/>
                    </a:lnTo>
                    <a:lnTo>
                      <a:pt x="140" y="19"/>
                    </a:lnTo>
                    <a:lnTo>
                      <a:pt x="139" y="17"/>
                    </a:lnTo>
                    <a:lnTo>
                      <a:pt x="140" y="14"/>
                    </a:lnTo>
                    <a:lnTo>
                      <a:pt x="142" y="13"/>
                    </a:lnTo>
                    <a:lnTo>
                      <a:pt x="142" y="13"/>
                    </a:lnTo>
                    <a:lnTo>
                      <a:pt x="140" y="13"/>
                    </a:lnTo>
                    <a:lnTo>
                      <a:pt x="139" y="11"/>
                    </a:lnTo>
                    <a:lnTo>
                      <a:pt x="140" y="9"/>
                    </a:lnTo>
                    <a:lnTo>
                      <a:pt x="140" y="8"/>
                    </a:lnTo>
                    <a:lnTo>
                      <a:pt x="142" y="5"/>
                    </a:lnTo>
                    <a:lnTo>
                      <a:pt x="144" y="3"/>
                    </a:lnTo>
                    <a:lnTo>
                      <a:pt x="142" y="3"/>
                    </a:lnTo>
                    <a:lnTo>
                      <a:pt x="140" y="3"/>
                    </a:lnTo>
                    <a:lnTo>
                      <a:pt x="137" y="1"/>
                    </a:lnTo>
                    <a:lnTo>
                      <a:pt x="136" y="0"/>
                    </a:lnTo>
                    <a:lnTo>
                      <a:pt x="136" y="1"/>
                    </a:lnTo>
                    <a:lnTo>
                      <a:pt x="134" y="0"/>
                    </a:lnTo>
                    <a:lnTo>
                      <a:pt x="132" y="3"/>
                    </a:lnTo>
                    <a:lnTo>
                      <a:pt x="132" y="3"/>
                    </a:lnTo>
                    <a:lnTo>
                      <a:pt x="132" y="5"/>
                    </a:lnTo>
                    <a:lnTo>
                      <a:pt x="131" y="5"/>
                    </a:lnTo>
                    <a:lnTo>
                      <a:pt x="129" y="6"/>
                    </a:lnTo>
                    <a:lnTo>
                      <a:pt x="124" y="8"/>
                    </a:lnTo>
                    <a:lnTo>
                      <a:pt x="124" y="8"/>
                    </a:lnTo>
                    <a:lnTo>
                      <a:pt x="123" y="8"/>
                    </a:lnTo>
                    <a:lnTo>
                      <a:pt x="120" y="8"/>
                    </a:lnTo>
                    <a:lnTo>
                      <a:pt x="116" y="9"/>
                    </a:lnTo>
                    <a:lnTo>
                      <a:pt x="110" y="11"/>
                    </a:lnTo>
                    <a:lnTo>
                      <a:pt x="109" y="11"/>
                    </a:lnTo>
                    <a:lnTo>
                      <a:pt x="107" y="11"/>
                    </a:lnTo>
                    <a:lnTo>
                      <a:pt x="102" y="11"/>
                    </a:lnTo>
                    <a:lnTo>
                      <a:pt x="99" y="13"/>
                    </a:lnTo>
                    <a:lnTo>
                      <a:pt x="94" y="13"/>
                    </a:lnTo>
                    <a:lnTo>
                      <a:pt x="93" y="13"/>
                    </a:lnTo>
                    <a:lnTo>
                      <a:pt x="89" y="13"/>
                    </a:lnTo>
                    <a:lnTo>
                      <a:pt x="86" y="13"/>
                    </a:lnTo>
                    <a:lnTo>
                      <a:pt x="78" y="17"/>
                    </a:lnTo>
                    <a:lnTo>
                      <a:pt x="75" y="19"/>
                    </a:lnTo>
                    <a:lnTo>
                      <a:pt x="72" y="17"/>
                    </a:lnTo>
                    <a:lnTo>
                      <a:pt x="70" y="17"/>
                    </a:lnTo>
                    <a:lnTo>
                      <a:pt x="67" y="17"/>
                    </a:lnTo>
                    <a:lnTo>
                      <a:pt x="66" y="17"/>
                    </a:lnTo>
                    <a:lnTo>
                      <a:pt x="64" y="17"/>
                    </a:lnTo>
                    <a:lnTo>
                      <a:pt x="59" y="20"/>
                    </a:lnTo>
                    <a:lnTo>
                      <a:pt x="58" y="20"/>
                    </a:lnTo>
                    <a:lnTo>
                      <a:pt x="53" y="24"/>
                    </a:lnTo>
                    <a:lnTo>
                      <a:pt x="53" y="24"/>
                    </a:lnTo>
                    <a:lnTo>
                      <a:pt x="48" y="25"/>
                    </a:lnTo>
                    <a:lnTo>
                      <a:pt x="45" y="24"/>
                    </a:lnTo>
                    <a:lnTo>
                      <a:pt x="42" y="20"/>
                    </a:lnTo>
                    <a:lnTo>
                      <a:pt x="40" y="20"/>
                    </a:lnTo>
                    <a:lnTo>
                      <a:pt x="38" y="19"/>
                    </a:lnTo>
                    <a:lnTo>
                      <a:pt x="30" y="9"/>
                    </a:lnTo>
                    <a:lnTo>
                      <a:pt x="29" y="9"/>
                    </a:lnTo>
                    <a:lnTo>
                      <a:pt x="29" y="8"/>
                    </a:lnTo>
                    <a:lnTo>
                      <a:pt x="26" y="13"/>
                    </a:lnTo>
                    <a:lnTo>
                      <a:pt x="24" y="16"/>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9" name="Freeform 937">
                <a:extLst>
                  <a:ext uri="{FF2B5EF4-FFF2-40B4-BE49-F238E27FC236}">
                    <a16:creationId xmlns:a16="http://schemas.microsoft.com/office/drawing/2014/main" id="{AC7805FC-E1B1-4DA9-A4AE-CDE55C725F3C}"/>
                  </a:ext>
                </a:extLst>
              </p:cNvPr>
              <p:cNvSpPr>
                <a:spLocks/>
              </p:cNvSpPr>
              <p:nvPr/>
            </p:nvSpPr>
            <p:spPr bwMode="auto">
              <a:xfrm>
                <a:off x="5163" y="2350"/>
                <a:ext cx="118" cy="144"/>
              </a:xfrm>
              <a:custGeom>
                <a:avLst/>
                <a:gdLst>
                  <a:gd name="T0" fmla="*/ 118 w 118"/>
                  <a:gd name="T1" fmla="*/ 23 h 144"/>
                  <a:gd name="T2" fmla="*/ 115 w 118"/>
                  <a:gd name="T3" fmla="*/ 21 h 144"/>
                  <a:gd name="T4" fmla="*/ 107 w 118"/>
                  <a:gd name="T5" fmla="*/ 21 h 144"/>
                  <a:gd name="T6" fmla="*/ 104 w 118"/>
                  <a:gd name="T7" fmla="*/ 18 h 144"/>
                  <a:gd name="T8" fmla="*/ 94 w 118"/>
                  <a:gd name="T9" fmla="*/ 19 h 144"/>
                  <a:gd name="T10" fmla="*/ 89 w 118"/>
                  <a:gd name="T11" fmla="*/ 19 h 144"/>
                  <a:gd name="T12" fmla="*/ 84 w 118"/>
                  <a:gd name="T13" fmla="*/ 27 h 144"/>
                  <a:gd name="T14" fmla="*/ 80 w 118"/>
                  <a:gd name="T15" fmla="*/ 27 h 144"/>
                  <a:gd name="T16" fmla="*/ 73 w 118"/>
                  <a:gd name="T17" fmla="*/ 27 h 144"/>
                  <a:gd name="T18" fmla="*/ 65 w 118"/>
                  <a:gd name="T19" fmla="*/ 26 h 144"/>
                  <a:gd name="T20" fmla="*/ 61 w 118"/>
                  <a:gd name="T21" fmla="*/ 23 h 144"/>
                  <a:gd name="T22" fmla="*/ 51 w 118"/>
                  <a:gd name="T23" fmla="*/ 15 h 144"/>
                  <a:gd name="T24" fmla="*/ 41 w 118"/>
                  <a:gd name="T25" fmla="*/ 13 h 144"/>
                  <a:gd name="T26" fmla="*/ 35 w 118"/>
                  <a:gd name="T27" fmla="*/ 13 h 144"/>
                  <a:gd name="T28" fmla="*/ 30 w 118"/>
                  <a:gd name="T29" fmla="*/ 10 h 144"/>
                  <a:gd name="T30" fmla="*/ 29 w 118"/>
                  <a:gd name="T31" fmla="*/ 2 h 144"/>
                  <a:gd name="T32" fmla="*/ 24 w 118"/>
                  <a:gd name="T33" fmla="*/ 0 h 144"/>
                  <a:gd name="T34" fmla="*/ 18 w 118"/>
                  <a:gd name="T35" fmla="*/ 7 h 144"/>
                  <a:gd name="T36" fmla="*/ 13 w 118"/>
                  <a:gd name="T37" fmla="*/ 11 h 144"/>
                  <a:gd name="T38" fmla="*/ 10 w 118"/>
                  <a:gd name="T39" fmla="*/ 15 h 144"/>
                  <a:gd name="T40" fmla="*/ 6 w 118"/>
                  <a:gd name="T41" fmla="*/ 18 h 144"/>
                  <a:gd name="T42" fmla="*/ 6 w 118"/>
                  <a:gd name="T43" fmla="*/ 18 h 144"/>
                  <a:gd name="T44" fmla="*/ 10 w 118"/>
                  <a:gd name="T45" fmla="*/ 23 h 144"/>
                  <a:gd name="T46" fmla="*/ 10 w 118"/>
                  <a:gd name="T47" fmla="*/ 26 h 144"/>
                  <a:gd name="T48" fmla="*/ 13 w 118"/>
                  <a:gd name="T49" fmla="*/ 31 h 144"/>
                  <a:gd name="T50" fmla="*/ 16 w 118"/>
                  <a:gd name="T51" fmla="*/ 35 h 144"/>
                  <a:gd name="T52" fmla="*/ 19 w 118"/>
                  <a:gd name="T53" fmla="*/ 40 h 144"/>
                  <a:gd name="T54" fmla="*/ 21 w 118"/>
                  <a:gd name="T55" fmla="*/ 43 h 144"/>
                  <a:gd name="T56" fmla="*/ 24 w 118"/>
                  <a:gd name="T57" fmla="*/ 48 h 144"/>
                  <a:gd name="T58" fmla="*/ 19 w 118"/>
                  <a:gd name="T59" fmla="*/ 56 h 144"/>
                  <a:gd name="T60" fmla="*/ 19 w 118"/>
                  <a:gd name="T61" fmla="*/ 61 h 144"/>
                  <a:gd name="T62" fmla="*/ 14 w 118"/>
                  <a:gd name="T63" fmla="*/ 62 h 144"/>
                  <a:gd name="T64" fmla="*/ 11 w 118"/>
                  <a:gd name="T65" fmla="*/ 66 h 144"/>
                  <a:gd name="T66" fmla="*/ 6 w 118"/>
                  <a:gd name="T67" fmla="*/ 72 h 144"/>
                  <a:gd name="T68" fmla="*/ 3 w 118"/>
                  <a:gd name="T69" fmla="*/ 78 h 144"/>
                  <a:gd name="T70" fmla="*/ 5 w 118"/>
                  <a:gd name="T71" fmla="*/ 91 h 144"/>
                  <a:gd name="T72" fmla="*/ 59 w 118"/>
                  <a:gd name="T73" fmla="*/ 126 h 144"/>
                  <a:gd name="T74" fmla="*/ 59 w 118"/>
                  <a:gd name="T75" fmla="*/ 129 h 144"/>
                  <a:gd name="T76" fmla="*/ 77 w 118"/>
                  <a:gd name="T77" fmla="*/ 144 h 144"/>
                  <a:gd name="T78" fmla="*/ 81 w 118"/>
                  <a:gd name="T79" fmla="*/ 142 h 144"/>
                  <a:gd name="T80" fmla="*/ 88 w 118"/>
                  <a:gd name="T81" fmla="*/ 129 h 144"/>
                  <a:gd name="T82" fmla="*/ 91 w 118"/>
                  <a:gd name="T83" fmla="*/ 125 h 144"/>
                  <a:gd name="T84" fmla="*/ 92 w 118"/>
                  <a:gd name="T85" fmla="*/ 120 h 144"/>
                  <a:gd name="T86" fmla="*/ 94 w 118"/>
                  <a:gd name="T87" fmla="*/ 115 h 144"/>
                  <a:gd name="T88" fmla="*/ 96 w 118"/>
                  <a:gd name="T89" fmla="*/ 113 h 144"/>
                  <a:gd name="T90" fmla="*/ 104 w 118"/>
                  <a:gd name="T91" fmla="*/ 110 h 144"/>
                  <a:gd name="T92" fmla="*/ 107 w 118"/>
                  <a:gd name="T93" fmla="*/ 107 h 144"/>
                  <a:gd name="T94" fmla="*/ 110 w 118"/>
                  <a:gd name="T95" fmla="*/ 106 h 144"/>
                  <a:gd name="T96" fmla="*/ 115 w 118"/>
                  <a:gd name="T97" fmla="*/ 99 h 144"/>
                  <a:gd name="T98" fmla="*/ 105 w 118"/>
                  <a:gd name="T99" fmla="*/ 3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8" h="144">
                    <a:moveTo>
                      <a:pt x="105" y="34"/>
                    </a:moveTo>
                    <a:lnTo>
                      <a:pt x="118" y="23"/>
                    </a:lnTo>
                    <a:lnTo>
                      <a:pt x="118" y="23"/>
                    </a:lnTo>
                    <a:lnTo>
                      <a:pt x="115" y="21"/>
                    </a:lnTo>
                    <a:lnTo>
                      <a:pt x="108" y="23"/>
                    </a:lnTo>
                    <a:lnTo>
                      <a:pt x="107" y="21"/>
                    </a:lnTo>
                    <a:lnTo>
                      <a:pt x="105" y="18"/>
                    </a:lnTo>
                    <a:lnTo>
                      <a:pt x="104" y="18"/>
                    </a:lnTo>
                    <a:lnTo>
                      <a:pt x="96" y="18"/>
                    </a:lnTo>
                    <a:lnTo>
                      <a:pt x="94" y="19"/>
                    </a:lnTo>
                    <a:lnTo>
                      <a:pt x="92" y="19"/>
                    </a:lnTo>
                    <a:lnTo>
                      <a:pt x="89" y="19"/>
                    </a:lnTo>
                    <a:lnTo>
                      <a:pt x="88" y="23"/>
                    </a:lnTo>
                    <a:lnTo>
                      <a:pt x="84" y="27"/>
                    </a:lnTo>
                    <a:lnTo>
                      <a:pt x="81" y="27"/>
                    </a:lnTo>
                    <a:lnTo>
                      <a:pt x="80" y="27"/>
                    </a:lnTo>
                    <a:lnTo>
                      <a:pt x="77" y="27"/>
                    </a:lnTo>
                    <a:lnTo>
                      <a:pt x="73" y="27"/>
                    </a:lnTo>
                    <a:lnTo>
                      <a:pt x="70" y="26"/>
                    </a:lnTo>
                    <a:lnTo>
                      <a:pt x="65" y="26"/>
                    </a:lnTo>
                    <a:lnTo>
                      <a:pt x="64" y="26"/>
                    </a:lnTo>
                    <a:lnTo>
                      <a:pt x="61" y="23"/>
                    </a:lnTo>
                    <a:lnTo>
                      <a:pt x="57" y="21"/>
                    </a:lnTo>
                    <a:lnTo>
                      <a:pt x="51" y="15"/>
                    </a:lnTo>
                    <a:lnTo>
                      <a:pt x="49" y="13"/>
                    </a:lnTo>
                    <a:lnTo>
                      <a:pt x="41" y="13"/>
                    </a:lnTo>
                    <a:lnTo>
                      <a:pt x="38" y="13"/>
                    </a:lnTo>
                    <a:lnTo>
                      <a:pt x="35" y="13"/>
                    </a:lnTo>
                    <a:lnTo>
                      <a:pt x="33" y="13"/>
                    </a:lnTo>
                    <a:lnTo>
                      <a:pt x="30" y="10"/>
                    </a:lnTo>
                    <a:lnTo>
                      <a:pt x="30" y="2"/>
                    </a:lnTo>
                    <a:lnTo>
                      <a:pt x="29" y="2"/>
                    </a:lnTo>
                    <a:lnTo>
                      <a:pt x="26" y="2"/>
                    </a:lnTo>
                    <a:lnTo>
                      <a:pt x="24" y="0"/>
                    </a:lnTo>
                    <a:lnTo>
                      <a:pt x="22" y="0"/>
                    </a:lnTo>
                    <a:lnTo>
                      <a:pt x="18" y="7"/>
                    </a:lnTo>
                    <a:lnTo>
                      <a:pt x="14" y="11"/>
                    </a:lnTo>
                    <a:lnTo>
                      <a:pt x="13" y="11"/>
                    </a:lnTo>
                    <a:lnTo>
                      <a:pt x="11" y="13"/>
                    </a:lnTo>
                    <a:lnTo>
                      <a:pt x="10" y="15"/>
                    </a:lnTo>
                    <a:lnTo>
                      <a:pt x="8" y="16"/>
                    </a:lnTo>
                    <a:lnTo>
                      <a:pt x="6" y="18"/>
                    </a:lnTo>
                    <a:lnTo>
                      <a:pt x="6" y="18"/>
                    </a:lnTo>
                    <a:lnTo>
                      <a:pt x="6" y="18"/>
                    </a:lnTo>
                    <a:lnTo>
                      <a:pt x="8" y="19"/>
                    </a:lnTo>
                    <a:lnTo>
                      <a:pt x="10" y="23"/>
                    </a:lnTo>
                    <a:lnTo>
                      <a:pt x="11" y="24"/>
                    </a:lnTo>
                    <a:lnTo>
                      <a:pt x="10" y="26"/>
                    </a:lnTo>
                    <a:lnTo>
                      <a:pt x="13" y="27"/>
                    </a:lnTo>
                    <a:lnTo>
                      <a:pt x="13" y="31"/>
                    </a:lnTo>
                    <a:lnTo>
                      <a:pt x="13" y="32"/>
                    </a:lnTo>
                    <a:lnTo>
                      <a:pt x="16" y="35"/>
                    </a:lnTo>
                    <a:lnTo>
                      <a:pt x="18" y="40"/>
                    </a:lnTo>
                    <a:lnTo>
                      <a:pt x="19" y="40"/>
                    </a:lnTo>
                    <a:lnTo>
                      <a:pt x="21" y="42"/>
                    </a:lnTo>
                    <a:lnTo>
                      <a:pt x="21" y="43"/>
                    </a:lnTo>
                    <a:lnTo>
                      <a:pt x="22" y="45"/>
                    </a:lnTo>
                    <a:lnTo>
                      <a:pt x="24" y="48"/>
                    </a:lnTo>
                    <a:lnTo>
                      <a:pt x="22" y="51"/>
                    </a:lnTo>
                    <a:lnTo>
                      <a:pt x="19" y="56"/>
                    </a:lnTo>
                    <a:lnTo>
                      <a:pt x="19" y="58"/>
                    </a:lnTo>
                    <a:lnTo>
                      <a:pt x="19" y="61"/>
                    </a:lnTo>
                    <a:lnTo>
                      <a:pt x="13" y="61"/>
                    </a:lnTo>
                    <a:lnTo>
                      <a:pt x="14" y="62"/>
                    </a:lnTo>
                    <a:lnTo>
                      <a:pt x="13" y="64"/>
                    </a:lnTo>
                    <a:lnTo>
                      <a:pt x="11" y="66"/>
                    </a:lnTo>
                    <a:lnTo>
                      <a:pt x="8" y="69"/>
                    </a:lnTo>
                    <a:lnTo>
                      <a:pt x="6" y="72"/>
                    </a:lnTo>
                    <a:lnTo>
                      <a:pt x="5" y="74"/>
                    </a:lnTo>
                    <a:lnTo>
                      <a:pt x="3" y="78"/>
                    </a:lnTo>
                    <a:lnTo>
                      <a:pt x="0" y="91"/>
                    </a:lnTo>
                    <a:lnTo>
                      <a:pt x="5" y="91"/>
                    </a:lnTo>
                    <a:lnTo>
                      <a:pt x="56" y="121"/>
                    </a:lnTo>
                    <a:lnTo>
                      <a:pt x="59" y="126"/>
                    </a:lnTo>
                    <a:lnTo>
                      <a:pt x="57" y="128"/>
                    </a:lnTo>
                    <a:lnTo>
                      <a:pt x="59" y="129"/>
                    </a:lnTo>
                    <a:lnTo>
                      <a:pt x="59" y="131"/>
                    </a:lnTo>
                    <a:lnTo>
                      <a:pt x="77" y="144"/>
                    </a:lnTo>
                    <a:lnTo>
                      <a:pt x="78" y="144"/>
                    </a:lnTo>
                    <a:lnTo>
                      <a:pt x="81" y="142"/>
                    </a:lnTo>
                    <a:lnTo>
                      <a:pt x="86" y="134"/>
                    </a:lnTo>
                    <a:lnTo>
                      <a:pt x="88" y="129"/>
                    </a:lnTo>
                    <a:lnTo>
                      <a:pt x="88" y="126"/>
                    </a:lnTo>
                    <a:lnTo>
                      <a:pt x="91" y="125"/>
                    </a:lnTo>
                    <a:lnTo>
                      <a:pt x="92" y="120"/>
                    </a:lnTo>
                    <a:lnTo>
                      <a:pt x="92" y="120"/>
                    </a:lnTo>
                    <a:lnTo>
                      <a:pt x="92" y="118"/>
                    </a:lnTo>
                    <a:lnTo>
                      <a:pt x="94" y="115"/>
                    </a:lnTo>
                    <a:lnTo>
                      <a:pt x="94" y="115"/>
                    </a:lnTo>
                    <a:lnTo>
                      <a:pt x="96" y="113"/>
                    </a:lnTo>
                    <a:lnTo>
                      <a:pt x="100" y="113"/>
                    </a:lnTo>
                    <a:lnTo>
                      <a:pt x="104" y="110"/>
                    </a:lnTo>
                    <a:lnTo>
                      <a:pt x="108" y="109"/>
                    </a:lnTo>
                    <a:lnTo>
                      <a:pt x="107" y="107"/>
                    </a:lnTo>
                    <a:lnTo>
                      <a:pt x="108" y="106"/>
                    </a:lnTo>
                    <a:lnTo>
                      <a:pt x="110" y="106"/>
                    </a:lnTo>
                    <a:lnTo>
                      <a:pt x="115" y="99"/>
                    </a:lnTo>
                    <a:lnTo>
                      <a:pt x="115" y="99"/>
                    </a:lnTo>
                    <a:lnTo>
                      <a:pt x="105" y="90"/>
                    </a:lnTo>
                    <a:lnTo>
                      <a:pt x="105" y="34"/>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0" name="Freeform 938">
                <a:extLst>
                  <a:ext uri="{FF2B5EF4-FFF2-40B4-BE49-F238E27FC236}">
                    <a16:creationId xmlns:a16="http://schemas.microsoft.com/office/drawing/2014/main" id="{7EB4EDD4-106C-467B-9516-CDB5A28FCB28}"/>
                  </a:ext>
                </a:extLst>
              </p:cNvPr>
              <p:cNvSpPr>
                <a:spLocks/>
              </p:cNvSpPr>
              <p:nvPr/>
            </p:nvSpPr>
            <p:spPr bwMode="auto">
              <a:xfrm>
                <a:off x="5133" y="2443"/>
                <a:ext cx="11" cy="0"/>
              </a:xfrm>
              <a:custGeom>
                <a:avLst/>
                <a:gdLst>
                  <a:gd name="T0" fmla="*/ 0 w 11"/>
                  <a:gd name="T1" fmla="*/ 6 w 11"/>
                  <a:gd name="T2" fmla="*/ 11 w 11"/>
                  <a:gd name="T3" fmla="*/ 0 w 11"/>
                  <a:gd name="T4" fmla="*/ 0 w 11"/>
                </a:gdLst>
                <a:ahLst/>
                <a:cxnLst>
                  <a:cxn ang="0">
                    <a:pos x="T0" y="0"/>
                  </a:cxn>
                  <a:cxn ang="0">
                    <a:pos x="T1" y="0"/>
                  </a:cxn>
                  <a:cxn ang="0">
                    <a:pos x="T2" y="0"/>
                  </a:cxn>
                  <a:cxn ang="0">
                    <a:pos x="T3" y="0"/>
                  </a:cxn>
                  <a:cxn ang="0">
                    <a:pos x="T4" y="0"/>
                  </a:cxn>
                </a:cxnLst>
                <a:rect l="0" t="0" r="r" b="b"/>
                <a:pathLst>
                  <a:path w="11">
                    <a:moveTo>
                      <a:pt x="0" y="0"/>
                    </a:moveTo>
                    <a:lnTo>
                      <a:pt x="6" y="0"/>
                    </a:lnTo>
                    <a:lnTo>
                      <a:pt x="11" y="0"/>
                    </a:lnTo>
                    <a:lnTo>
                      <a:pt x="0" y="0"/>
                    </a:lnTo>
                    <a:lnTo>
                      <a:pt x="0"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1" name="Freeform 939">
                <a:extLst>
                  <a:ext uri="{FF2B5EF4-FFF2-40B4-BE49-F238E27FC236}">
                    <a16:creationId xmlns:a16="http://schemas.microsoft.com/office/drawing/2014/main" id="{588B45FE-223E-48EB-8A5A-DF93FC42FC12}"/>
                  </a:ext>
                </a:extLst>
              </p:cNvPr>
              <p:cNvSpPr>
                <a:spLocks/>
              </p:cNvSpPr>
              <p:nvPr/>
            </p:nvSpPr>
            <p:spPr bwMode="auto">
              <a:xfrm>
                <a:off x="5104" y="2368"/>
                <a:ext cx="83" cy="80"/>
              </a:xfrm>
              <a:custGeom>
                <a:avLst/>
                <a:gdLst>
                  <a:gd name="T0" fmla="*/ 19 w 83"/>
                  <a:gd name="T1" fmla="*/ 19 h 80"/>
                  <a:gd name="T2" fmla="*/ 18 w 83"/>
                  <a:gd name="T3" fmla="*/ 27 h 80"/>
                  <a:gd name="T4" fmla="*/ 21 w 83"/>
                  <a:gd name="T5" fmla="*/ 30 h 80"/>
                  <a:gd name="T6" fmla="*/ 22 w 83"/>
                  <a:gd name="T7" fmla="*/ 33 h 80"/>
                  <a:gd name="T8" fmla="*/ 11 w 83"/>
                  <a:gd name="T9" fmla="*/ 49 h 80"/>
                  <a:gd name="T10" fmla="*/ 3 w 83"/>
                  <a:gd name="T11" fmla="*/ 60 h 80"/>
                  <a:gd name="T12" fmla="*/ 3 w 83"/>
                  <a:gd name="T13" fmla="*/ 65 h 80"/>
                  <a:gd name="T14" fmla="*/ 0 w 83"/>
                  <a:gd name="T15" fmla="*/ 76 h 80"/>
                  <a:gd name="T16" fmla="*/ 0 w 83"/>
                  <a:gd name="T17" fmla="*/ 80 h 80"/>
                  <a:gd name="T18" fmla="*/ 3 w 83"/>
                  <a:gd name="T19" fmla="*/ 80 h 80"/>
                  <a:gd name="T20" fmla="*/ 6 w 83"/>
                  <a:gd name="T21" fmla="*/ 78 h 80"/>
                  <a:gd name="T22" fmla="*/ 10 w 83"/>
                  <a:gd name="T23" fmla="*/ 80 h 80"/>
                  <a:gd name="T24" fmla="*/ 11 w 83"/>
                  <a:gd name="T25" fmla="*/ 76 h 80"/>
                  <a:gd name="T26" fmla="*/ 14 w 83"/>
                  <a:gd name="T27" fmla="*/ 76 h 80"/>
                  <a:gd name="T28" fmla="*/ 16 w 83"/>
                  <a:gd name="T29" fmla="*/ 76 h 80"/>
                  <a:gd name="T30" fmla="*/ 29 w 83"/>
                  <a:gd name="T31" fmla="*/ 75 h 80"/>
                  <a:gd name="T32" fmla="*/ 40 w 83"/>
                  <a:gd name="T33" fmla="*/ 75 h 80"/>
                  <a:gd name="T34" fmla="*/ 62 w 83"/>
                  <a:gd name="T35" fmla="*/ 60 h 80"/>
                  <a:gd name="T36" fmla="*/ 65 w 83"/>
                  <a:gd name="T37" fmla="*/ 54 h 80"/>
                  <a:gd name="T38" fmla="*/ 70 w 83"/>
                  <a:gd name="T39" fmla="*/ 48 h 80"/>
                  <a:gd name="T40" fmla="*/ 73 w 83"/>
                  <a:gd name="T41" fmla="*/ 44 h 80"/>
                  <a:gd name="T42" fmla="*/ 78 w 83"/>
                  <a:gd name="T43" fmla="*/ 43 h 80"/>
                  <a:gd name="T44" fmla="*/ 78 w 83"/>
                  <a:gd name="T45" fmla="*/ 38 h 80"/>
                  <a:gd name="T46" fmla="*/ 83 w 83"/>
                  <a:gd name="T47" fmla="*/ 30 h 80"/>
                  <a:gd name="T48" fmla="*/ 80 w 83"/>
                  <a:gd name="T49" fmla="*/ 25 h 80"/>
                  <a:gd name="T50" fmla="*/ 78 w 83"/>
                  <a:gd name="T51" fmla="*/ 22 h 80"/>
                  <a:gd name="T52" fmla="*/ 75 w 83"/>
                  <a:gd name="T53" fmla="*/ 17 h 80"/>
                  <a:gd name="T54" fmla="*/ 72 w 83"/>
                  <a:gd name="T55" fmla="*/ 13 h 80"/>
                  <a:gd name="T56" fmla="*/ 69 w 83"/>
                  <a:gd name="T57" fmla="*/ 8 h 80"/>
                  <a:gd name="T58" fmla="*/ 69 w 83"/>
                  <a:gd name="T59" fmla="*/ 5 h 80"/>
                  <a:gd name="T60" fmla="*/ 65 w 83"/>
                  <a:gd name="T61" fmla="*/ 0 h 80"/>
                  <a:gd name="T62" fmla="*/ 62 w 83"/>
                  <a:gd name="T63" fmla="*/ 1 h 80"/>
                  <a:gd name="T64" fmla="*/ 57 w 83"/>
                  <a:gd name="T65" fmla="*/ 6 h 80"/>
                  <a:gd name="T66" fmla="*/ 49 w 83"/>
                  <a:gd name="T67" fmla="*/ 5 h 80"/>
                  <a:gd name="T68" fmla="*/ 43 w 83"/>
                  <a:gd name="T69" fmla="*/ 6 h 80"/>
                  <a:gd name="T70" fmla="*/ 41 w 83"/>
                  <a:gd name="T71" fmla="*/ 6 h 80"/>
                  <a:gd name="T72" fmla="*/ 40 w 83"/>
                  <a:gd name="T73" fmla="*/ 11 h 80"/>
                  <a:gd name="T74" fmla="*/ 35 w 83"/>
                  <a:gd name="T75" fmla="*/ 9 h 80"/>
                  <a:gd name="T76" fmla="*/ 32 w 83"/>
                  <a:gd name="T77" fmla="*/ 6 h 80"/>
                  <a:gd name="T78" fmla="*/ 26 w 83"/>
                  <a:gd name="T79" fmla="*/ 6 h 80"/>
                  <a:gd name="T80" fmla="*/ 21 w 83"/>
                  <a:gd name="T81" fmla="*/ 6 h 80"/>
                  <a:gd name="T82" fmla="*/ 22 w 83"/>
                  <a:gd name="T83" fmla="*/ 9 h 80"/>
                  <a:gd name="T84" fmla="*/ 21 w 83"/>
                  <a:gd name="T85" fmla="*/ 13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3" h="80">
                    <a:moveTo>
                      <a:pt x="19" y="14"/>
                    </a:moveTo>
                    <a:lnTo>
                      <a:pt x="19" y="19"/>
                    </a:lnTo>
                    <a:lnTo>
                      <a:pt x="19" y="24"/>
                    </a:lnTo>
                    <a:lnTo>
                      <a:pt x="18" y="27"/>
                    </a:lnTo>
                    <a:lnTo>
                      <a:pt x="19" y="29"/>
                    </a:lnTo>
                    <a:lnTo>
                      <a:pt x="21" y="30"/>
                    </a:lnTo>
                    <a:lnTo>
                      <a:pt x="22" y="32"/>
                    </a:lnTo>
                    <a:lnTo>
                      <a:pt x="22" y="33"/>
                    </a:lnTo>
                    <a:lnTo>
                      <a:pt x="14" y="43"/>
                    </a:lnTo>
                    <a:lnTo>
                      <a:pt x="11" y="49"/>
                    </a:lnTo>
                    <a:lnTo>
                      <a:pt x="10" y="51"/>
                    </a:lnTo>
                    <a:lnTo>
                      <a:pt x="3" y="60"/>
                    </a:lnTo>
                    <a:lnTo>
                      <a:pt x="3" y="62"/>
                    </a:lnTo>
                    <a:lnTo>
                      <a:pt x="3" y="65"/>
                    </a:lnTo>
                    <a:lnTo>
                      <a:pt x="2" y="72"/>
                    </a:lnTo>
                    <a:lnTo>
                      <a:pt x="0" y="76"/>
                    </a:lnTo>
                    <a:lnTo>
                      <a:pt x="0" y="80"/>
                    </a:lnTo>
                    <a:lnTo>
                      <a:pt x="0" y="80"/>
                    </a:lnTo>
                    <a:lnTo>
                      <a:pt x="2" y="80"/>
                    </a:lnTo>
                    <a:lnTo>
                      <a:pt x="3" y="80"/>
                    </a:lnTo>
                    <a:lnTo>
                      <a:pt x="5" y="78"/>
                    </a:lnTo>
                    <a:lnTo>
                      <a:pt x="6" y="78"/>
                    </a:lnTo>
                    <a:lnTo>
                      <a:pt x="8" y="80"/>
                    </a:lnTo>
                    <a:lnTo>
                      <a:pt x="10" y="80"/>
                    </a:lnTo>
                    <a:lnTo>
                      <a:pt x="11" y="80"/>
                    </a:lnTo>
                    <a:lnTo>
                      <a:pt x="11" y="76"/>
                    </a:lnTo>
                    <a:lnTo>
                      <a:pt x="13" y="76"/>
                    </a:lnTo>
                    <a:lnTo>
                      <a:pt x="14" y="76"/>
                    </a:lnTo>
                    <a:lnTo>
                      <a:pt x="14" y="76"/>
                    </a:lnTo>
                    <a:lnTo>
                      <a:pt x="16" y="76"/>
                    </a:lnTo>
                    <a:lnTo>
                      <a:pt x="18" y="75"/>
                    </a:lnTo>
                    <a:lnTo>
                      <a:pt x="29" y="75"/>
                    </a:lnTo>
                    <a:lnTo>
                      <a:pt x="29" y="75"/>
                    </a:lnTo>
                    <a:lnTo>
                      <a:pt x="40" y="75"/>
                    </a:lnTo>
                    <a:lnTo>
                      <a:pt x="59" y="73"/>
                    </a:lnTo>
                    <a:lnTo>
                      <a:pt x="62" y="60"/>
                    </a:lnTo>
                    <a:lnTo>
                      <a:pt x="64" y="56"/>
                    </a:lnTo>
                    <a:lnTo>
                      <a:pt x="65" y="54"/>
                    </a:lnTo>
                    <a:lnTo>
                      <a:pt x="67" y="51"/>
                    </a:lnTo>
                    <a:lnTo>
                      <a:pt x="70" y="48"/>
                    </a:lnTo>
                    <a:lnTo>
                      <a:pt x="72" y="46"/>
                    </a:lnTo>
                    <a:lnTo>
                      <a:pt x="73" y="44"/>
                    </a:lnTo>
                    <a:lnTo>
                      <a:pt x="72" y="43"/>
                    </a:lnTo>
                    <a:lnTo>
                      <a:pt x="78" y="43"/>
                    </a:lnTo>
                    <a:lnTo>
                      <a:pt x="78" y="40"/>
                    </a:lnTo>
                    <a:lnTo>
                      <a:pt x="78" y="38"/>
                    </a:lnTo>
                    <a:lnTo>
                      <a:pt x="81" y="33"/>
                    </a:lnTo>
                    <a:lnTo>
                      <a:pt x="83" y="30"/>
                    </a:lnTo>
                    <a:lnTo>
                      <a:pt x="81" y="27"/>
                    </a:lnTo>
                    <a:lnTo>
                      <a:pt x="80" y="25"/>
                    </a:lnTo>
                    <a:lnTo>
                      <a:pt x="80" y="24"/>
                    </a:lnTo>
                    <a:lnTo>
                      <a:pt x="78" y="22"/>
                    </a:lnTo>
                    <a:lnTo>
                      <a:pt x="77" y="22"/>
                    </a:lnTo>
                    <a:lnTo>
                      <a:pt x="75" y="17"/>
                    </a:lnTo>
                    <a:lnTo>
                      <a:pt x="72" y="14"/>
                    </a:lnTo>
                    <a:lnTo>
                      <a:pt x="72" y="13"/>
                    </a:lnTo>
                    <a:lnTo>
                      <a:pt x="72" y="9"/>
                    </a:lnTo>
                    <a:lnTo>
                      <a:pt x="69" y="8"/>
                    </a:lnTo>
                    <a:lnTo>
                      <a:pt x="70" y="6"/>
                    </a:lnTo>
                    <a:lnTo>
                      <a:pt x="69" y="5"/>
                    </a:lnTo>
                    <a:lnTo>
                      <a:pt x="67" y="1"/>
                    </a:lnTo>
                    <a:lnTo>
                      <a:pt x="65" y="0"/>
                    </a:lnTo>
                    <a:lnTo>
                      <a:pt x="65" y="0"/>
                    </a:lnTo>
                    <a:lnTo>
                      <a:pt x="62" y="1"/>
                    </a:lnTo>
                    <a:lnTo>
                      <a:pt x="61" y="5"/>
                    </a:lnTo>
                    <a:lnTo>
                      <a:pt x="57" y="6"/>
                    </a:lnTo>
                    <a:lnTo>
                      <a:pt x="54" y="5"/>
                    </a:lnTo>
                    <a:lnTo>
                      <a:pt x="49" y="5"/>
                    </a:lnTo>
                    <a:lnTo>
                      <a:pt x="46" y="6"/>
                    </a:lnTo>
                    <a:lnTo>
                      <a:pt x="43" y="6"/>
                    </a:lnTo>
                    <a:lnTo>
                      <a:pt x="43" y="8"/>
                    </a:lnTo>
                    <a:lnTo>
                      <a:pt x="41" y="6"/>
                    </a:lnTo>
                    <a:lnTo>
                      <a:pt x="40" y="8"/>
                    </a:lnTo>
                    <a:lnTo>
                      <a:pt x="40" y="11"/>
                    </a:lnTo>
                    <a:lnTo>
                      <a:pt x="38" y="11"/>
                    </a:lnTo>
                    <a:lnTo>
                      <a:pt x="35" y="9"/>
                    </a:lnTo>
                    <a:lnTo>
                      <a:pt x="34" y="8"/>
                    </a:lnTo>
                    <a:lnTo>
                      <a:pt x="32" y="6"/>
                    </a:lnTo>
                    <a:lnTo>
                      <a:pt x="29" y="8"/>
                    </a:lnTo>
                    <a:lnTo>
                      <a:pt x="26" y="6"/>
                    </a:lnTo>
                    <a:lnTo>
                      <a:pt x="22" y="5"/>
                    </a:lnTo>
                    <a:lnTo>
                      <a:pt x="21" y="6"/>
                    </a:lnTo>
                    <a:lnTo>
                      <a:pt x="21" y="8"/>
                    </a:lnTo>
                    <a:lnTo>
                      <a:pt x="22" y="9"/>
                    </a:lnTo>
                    <a:lnTo>
                      <a:pt x="22" y="11"/>
                    </a:lnTo>
                    <a:lnTo>
                      <a:pt x="21" y="13"/>
                    </a:lnTo>
                    <a:lnTo>
                      <a:pt x="19" y="14"/>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2" name="Freeform 940">
                <a:extLst>
                  <a:ext uri="{FF2B5EF4-FFF2-40B4-BE49-F238E27FC236}">
                    <a16:creationId xmlns:a16="http://schemas.microsoft.com/office/drawing/2014/main" id="{26A6D078-AF65-478E-9A5D-BDEF9FE9BB30}"/>
                  </a:ext>
                </a:extLst>
              </p:cNvPr>
              <p:cNvSpPr>
                <a:spLocks/>
              </p:cNvSpPr>
              <p:nvPr/>
            </p:nvSpPr>
            <p:spPr bwMode="auto">
              <a:xfrm>
                <a:off x="4892" y="2271"/>
                <a:ext cx="183" cy="122"/>
              </a:xfrm>
              <a:custGeom>
                <a:avLst/>
                <a:gdLst>
                  <a:gd name="T0" fmla="*/ 104 w 183"/>
                  <a:gd name="T1" fmla="*/ 3 h 122"/>
                  <a:gd name="T2" fmla="*/ 99 w 183"/>
                  <a:gd name="T3" fmla="*/ 9 h 122"/>
                  <a:gd name="T4" fmla="*/ 93 w 183"/>
                  <a:gd name="T5" fmla="*/ 15 h 122"/>
                  <a:gd name="T6" fmla="*/ 89 w 183"/>
                  <a:gd name="T7" fmla="*/ 23 h 122"/>
                  <a:gd name="T8" fmla="*/ 78 w 183"/>
                  <a:gd name="T9" fmla="*/ 28 h 122"/>
                  <a:gd name="T10" fmla="*/ 65 w 183"/>
                  <a:gd name="T11" fmla="*/ 28 h 122"/>
                  <a:gd name="T12" fmla="*/ 64 w 183"/>
                  <a:gd name="T13" fmla="*/ 35 h 122"/>
                  <a:gd name="T14" fmla="*/ 61 w 183"/>
                  <a:gd name="T15" fmla="*/ 41 h 122"/>
                  <a:gd name="T16" fmla="*/ 40 w 183"/>
                  <a:gd name="T17" fmla="*/ 47 h 122"/>
                  <a:gd name="T18" fmla="*/ 32 w 183"/>
                  <a:gd name="T19" fmla="*/ 46 h 122"/>
                  <a:gd name="T20" fmla="*/ 27 w 183"/>
                  <a:gd name="T21" fmla="*/ 52 h 122"/>
                  <a:gd name="T22" fmla="*/ 18 w 183"/>
                  <a:gd name="T23" fmla="*/ 49 h 122"/>
                  <a:gd name="T24" fmla="*/ 11 w 183"/>
                  <a:gd name="T25" fmla="*/ 54 h 122"/>
                  <a:gd name="T26" fmla="*/ 3 w 183"/>
                  <a:gd name="T27" fmla="*/ 68 h 122"/>
                  <a:gd name="T28" fmla="*/ 2 w 183"/>
                  <a:gd name="T29" fmla="*/ 78 h 122"/>
                  <a:gd name="T30" fmla="*/ 3 w 183"/>
                  <a:gd name="T31" fmla="*/ 94 h 122"/>
                  <a:gd name="T32" fmla="*/ 11 w 183"/>
                  <a:gd name="T33" fmla="*/ 102 h 122"/>
                  <a:gd name="T34" fmla="*/ 24 w 183"/>
                  <a:gd name="T35" fmla="*/ 116 h 122"/>
                  <a:gd name="T36" fmla="*/ 24 w 183"/>
                  <a:gd name="T37" fmla="*/ 122 h 122"/>
                  <a:gd name="T38" fmla="*/ 38 w 183"/>
                  <a:gd name="T39" fmla="*/ 106 h 122"/>
                  <a:gd name="T40" fmla="*/ 50 w 183"/>
                  <a:gd name="T41" fmla="*/ 103 h 122"/>
                  <a:gd name="T42" fmla="*/ 58 w 183"/>
                  <a:gd name="T43" fmla="*/ 105 h 122"/>
                  <a:gd name="T44" fmla="*/ 61 w 183"/>
                  <a:gd name="T45" fmla="*/ 100 h 122"/>
                  <a:gd name="T46" fmla="*/ 61 w 183"/>
                  <a:gd name="T47" fmla="*/ 94 h 122"/>
                  <a:gd name="T48" fmla="*/ 64 w 183"/>
                  <a:gd name="T49" fmla="*/ 87 h 122"/>
                  <a:gd name="T50" fmla="*/ 70 w 183"/>
                  <a:gd name="T51" fmla="*/ 86 h 122"/>
                  <a:gd name="T52" fmla="*/ 80 w 183"/>
                  <a:gd name="T53" fmla="*/ 90 h 122"/>
                  <a:gd name="T54" fmla="*/ 89 w 183"/>
                  <a:gd name="T55" fmla="*/ 95 h 122"/>
                  <a:gd name="T56" fmla="*/ 99 w 183"/>
                  <a:gd name="T57" fmla="*/ 97 h 122"/>
                  <a:gd name="T58" fmla="*/ 109 w 183"/>
                  <a:gd name="T59" fmla="*/ 98 h 122"/>
                  <a:gd name="T60" fmla="*/ 110 w 183"/>
                  <a:gd name="T61" fmla="*/ 94 h 122"/>
                  <a:gd name="T62" fmla="*/ 120 w 183"/>
                  <a:gd name="T63" fmla="*/ 90 h 122"/>
                  <a:gd name="T64" fmla="*/ 131 w 183"/>
                  <a:gd name="T65" fmla="*/ 89 h 122"/>
                  <a:gd name="T66" fmla="*/ 140 w 183"/>
                  <a:gd name="T67" fmla="*/ 86 h 122"/>
                  <a:gd name="T68" fmla="*/ 145 w 183"/>
                  <a:gd name="T69" fmla="*/ 87 h 122"/>
                  <a:gd name="T70" fmla="*/ 155 w 183"/>
                  <a:gd name="T71" fmla="*/ 84 h 122"/>
                  <a:gd name="T72" fmla="*/ 158 w 183"/>
                  <a:gd name="T73" fmla="*/ 82 h 122"/>
                  <a:gd name="T74" fmla="*/ 166 w 183"/>
                  <a:gd name="T75" fmla="*/ 84 h 122"/>
                  <a:gd name="T76" fmla="*/ 177 w 183"/>
                  <a:gd name="T77" fmla="*/ 84 h 122"/>
                  <a:gd name="T78" fmla="*/ 183 w 183"/>
                  <a:gd name="T79" fmla="*/ 86 h 122"/>
                  <a:gd name="T80" fmla="*/ 179 w 183"/>
                  <a:gd name="T81" fmla="*/ 76 h 122"/>
                  <a:gd name="T82" fmla="*/ 171 w 183"/>
                  <a:gd name="T83" fmla="*/ 71 h 122"/>
                  <a:gd name="T84" fmla="*/ 166 w 183"/>
                  <a:gd name="T85" fmla="*/ 65 h 122"/>
                  <a:gd name="T86" fmla="*/ 159 w 183"/>
                  <a:gd name="T87" fmla="*/ 57 h 122"/>
                  <a:gd name="T88" fmla="*/ 150 w 183"/>
                  <a:gd name="T89" fmla="*/ 54 h 122"/>
                  <a:gd name="T90" fmla="*/ 155 w 183"/>
                  <a:gd name="T91" fmla="*/ 47 h 122"/>
                  <a:gd name="T92" fmla="*/ 147 w 183"/>
                  <a:gd name="T93" fmla="*/ 43 h 122"/>
                  <a:gd name="T94" fmla="*/ 137 w 183"/>
                  <a:gd name="T95" fmla="*/ 38 h 122"/>
                  <a:gd name="T96" fmla="*/ 132 w 183"/>
                  <a:gd name="T97" fmla="*/ 31 h 122"/>
                  <a:gd name="T98" fmla="*/ 124 w 183"/>
                  <a:gd name="T99" fmla="*/ 27 h 122"/>
                  <a:gd name="T100" fmla="*/ 126 w 183"/>
                  <a:gd name="T101" fmla="*/ 19 h 122"/>
                  <a:gd name="T102" fmla="*/ 116 w 183"/>
                  <a:gd name="T103" fmla="*/ 4 h 122"/>
                  <a:gd name="T104" fmla="*/ 116 w 183"/>
                  <a:gd name="T105"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83" h="122">
                    <a:moveTo>
                      <a:pt x="112" y="1"/>
                    </a:moveTo>
                    <a:lnTo>
                      <a:pt x="110" y="1"/>
                    </a:lnTo>
                    <a:lnTo>
                      <a:pt x="107" y="1"/>
                    </a:lnTo>
                    <a:lnTo>
                      <a:pt x="104" y="3"/>
                    </a:lnTo>
                    <a:lnTo>
                      <a:pt x="101" y="4"/>
                    </a:lnTo>
                    <a:lnTo>
                      <a:pt x="101" y="6"/>
                    </a:lnTo>
                    <a:lnTo>
                      <a:pt x="101" y="9"/>
                    </a:lnTo>
                    <a:lnTo>
                      <a:pt x="99" y="9"/>
                    </a:lnTo>
                    <a:lnTo>
                      <a:pt x="96" y="12"/>
                    </a:lnTo>
                    <a:lnTo>
                      <a:pt x="94" y="14"/>
                    </a:lnTo>
                    <a:lnTo>
                      <a:pt x="94" y="12"/>
                    </a:lnTo>
                    <a:lnTo>
                      <a:pt x="93" y="15"/>
                    </a:lnTo>
                    <a:lnTo>
                      <a:pt x="93" y="17"/>
                    </a:lnTo>
                    <a:lnTo>
                      <a:pt x="89" y="19"/>
                    </a:lnTo>
                    <a:lnTo>
                      <a:pt x="89" y="20"/>
                    </a:lnTo>
                    <a:lnTo>
                      <a:pt x="89" y="23"/>
                    </a:lnTo>
                    <a:lnTo>
                      <a:pt x="89" y="25"/>
                    </a:lnTo>
                    <a:lnTo>
                      <a:pt x="86" y="27"/>
                    </a:lnTo>
                    <a:lnTo>
                      <a:pt x="85" y="28"/>
                    </a:lnTo>
                    <a:lnTo>
                      <a:pt x="78" y="28"/>
                    </a:lnTo>
                    <a:lnTo>
                      <a:pt x="75" y="30"/>
                    </a:lnTo>
                    <a:lnTo>
                      <a:pt x="72" y="28"/>
                    </a:lnTo>
                    <a:lnTo>
                      <a:pt x="69" y="28"/>
                    </a:lnTo>
                    <a:lnTo>
                      <a:pt x="65" y="28"/>
                    </a:lnTo>
                    <a:lnTo>
                      <a:pt x="64" y="28"/>
                    </a:lnTo>
                    <a:lnTo>
                      <a:pt x="62" y="28"/>
                    </a:lnTo>
                    <a:lnTo>
                      <a:pt x="61" y="31"/>
                    </a:lnTo>
                    <a:lnTo>
                      <a:pt x="64" y="35"/>
                    </a:lnTo>
                    <a:lnTo>
                      <a:pt x="65" y="35"/>
                    </a:lnTo>
                    <a:lnTo>
                      <a:pt x="65" y="36"/>
                    </a:lnTo>
                    <a:lnTo>
                      <a:pt x="62" y="39"/>
                    </a:lnTo>
                    <a:lnTo>
                      <a:pt x="61" y="41"/>
                    </a:lnTo>
                    <a:lnTo>
                      <a:pt x="56" y="41"/>
                    </a:lnTo>
                    <a:lnTo>
                      <a:pt x="48" y="43"/>
                    </a:lnTo>
                    <a:lnTo>
                      <a:pt x="45" y="46"/>
                    </a:lnTo>
                    <a:lnTo>
                      <a:pt x="40" y="47"/>
                    </a:lnTo>
                    <a:lnTo>
                      <a:pt x="37" y="49"/>
                    </a:lnTo>
                    <a:lnTo>
                      <a:pt x="34" y="51"/>
                    </a:lnTo>
                    <a:lnTo>
                      <a:pt x="34" y="49"/>
                    </a:lnTo>
                    <a:lnTo>
                      <a:pt x="32" y="46"/>
                    </a:lnTo>
                    <a:lnTo>
                      <a:pt x="30" y="44"/>
                    </a:lnTo>
                    <a:lnTo>
                      <a:pt x="29" y="46"/>
                    </a:lnTo>
                    <a:lnTo>
                      <a:pt x="29" y="49"/>
                    </a:lnTo>
                    <a:lnTo>
                      <a:pt x="27" y="52"/>
                    </a:lnTo>
                    <a:lnTo>
                      <a:pt x="24" y="52"/>
                    </a:lnTo>
                    <a:lnTo>
                      <a:pt x="21" y="52"/>
                    </a:lnTo>
                    <a:lnTo>
                      <a:pt x="19" y="52"/>
                    </a:lnTo>
                    <a:lnTo>
                      <a:pt x="18" y="49"/>
                    </a:lnTo>
                    <a:lnTo>
                      <a:pt x="16" y="47"/>
                    </a:lnTo>
                    <a:lnTo>
                      <a:pt x="16" y="49"/>
                    </a:lnTo>
                    <a:lnTo>
                      <a:pt x="14" y="52"/>
                    </a:lnTo>
                    <a:lnTo>
                      <a:pt x="11" y="54"/>
                    </a:lnTo>
                    <a:lnTo>
                      <a:pt x="11" y="55"/>
                    </a:lnTo>
                    <a:lnTo>
                      <a:pt x="8" y="60"/>
                    </a:lnTo>
                    <a:lnTo>
                      <a:pt x="7" y="65"/>
                    </a:lnTo>
                    <a:lnTo>
                      <a:pt x="3" y="68"/>
                    </a:lnTo>
                    <a:lnTo>
                      <a:pt x="2" y="68"/>
                    </a:lnTo>
                    <a:lnTo>
                      <a:pt x="0" y="71"/>
                    </a:lnTo>
                    <a:lnTo>
                      <a:pt x="2" y="73"/>
                    </a:lnTo>
                    <a:lnTo>
                      <a:pt x="2" y="78"/>
                    </a:lnTo>
                    <a:lnTo>
                      <a:pt x="2" y="81"/>
                    </a:lnTo>
                    <a:lnTo>
                      <a:pt x="3" y="84"/>
                    </a:lnTo>
                    <a:lnTo>
                      <a:pt x="3" y="87"/>
                    </a:lnTo>
                    <a:lnTo>
                      <a:pt x="3" y="94"/>
                    </a:lnTo>
                    <a:lnTo>
                      <a:pt x="5" y="94"/>
                    </a:lnTo>
                    <a:lnTo>
                      <a:pt x="8" y="97"/>
                    </a:lnTo>
                    <a:lnTo>
                      <a:pt x="11" y="98"/>
                    </a:lnTo>
                    <a:lnTo>
                      <a:pt x="11" y="102"/>
                    </a:lnTo>
                    <a:lnTo>
                      <a:pt x="16" y="106"/>
                    </a:lnTo>
                    <a:lnTo>
                      <a:pt x="18" y="111"/>
                    </a:lnTo>
                    <a:lnTo>
                      <a:pt x="19" y="113"/>
                    </a:lnTo>
                    <a:lnTo>
                      <a:pt x="24" y="116"/>
                    </a:lnTo>
                    <a:lnTo>
                      <a:pt x="24" y="119"/>
                    </a:lnTo>
                    <a:lnTo>
                      <a:pt x="24" y="121"/>
                    </a:lnTo>
                    <a:lnTo>
                      <a:pt x="24" y="122"/>
                    </a:lnTo>
                    <a:lnTo>
                      <a:pt x="24" y="122"/>
                    </a:lnTo>
                    <a:lnTo>
                      <a:pt x="30" y="113"/>
                    </a:lnTo>
                    <a:lnTo>
                      <a:pt x="35" y="110"/>
                    </a:lnTo>
                    <a:lnTo>
                      <a:pt x="37" y="108"/>
                    </a:lnTo>
                    <a:lnTo>
                      <a:pt x="38" y="106"/>
                    </a:lnTo>
                    <a:lnTo>
                      <a:pt x="45" y="105"/>
                    </a:lnTo>
                    <a:lnTo>
                      <a:pt x="46" y="105"/>
                    </a:lnTo>
                    <a:lnTo>
                      <a:pt x="48" y="103"/>
                    </a:lnTo>
                    <a:lnTo>
                      <a:pt x="50" y="103"/>
                    </a:lnTo>
                    <a:lnTo>
                      <a:pt x="53" y="103"/>
                    </a:lnTo>
                    <a:lnTo>
                      <a:pt x="53" y="105"/>
                    </a:lnTo>
                    <a:lnTo>
                      <a:pt x="56" y="106"/>
                    </a:lnTo>
                    <a:lnTo>
                      <a:pt x="58" y="105"/>
                    </a:lnTo>
                    <a:lnTo>
                      <a:pt x="59" y="105"/>
                    </a:lnTo>
                    <a:lnTo>
                      <a:pt x="59" y="103"/>
                    </a:lnTo>
                    <a:lnTo>
                      <a:pt x="59" y="102"/>
                    </a:lnTo>
                    <a:lnTo>
                      <a:pt x="61" y="100"/>
                    </a:lnTo>
                    <a:lnTo>
                      <a:pt x="58" y="97"/>
                    </a:lnTo>
                    <a:lnTo>
                      <a:pt x="58" y="95"/>
                    </a:lnTo>
                    <a:lnTo>
                      <a:pt x="61" y="95"/>
                    </a:lnTo>
                    <a:lnTo>
                      <a:pt x="61" y="94"/>
                    </a:lnTo>
                    <a:lnTo>
                      <a:pt x="61" y="92"/>
                    </a:lnTo>
                    <a:lnTo>
                      <a:pt x="62" y="90"/>
                    </a:lnTo>
                    <a:lnTo>
                      <a:pt x="62" y="89"/>
                    </a:lnTo>
                    <a:lnTo>
                      <a:pt x="64" y="87"/>
                    </a:lnTo>
                    <a:lnTo>
                      <a:pt x="65" y="87"/>
                    </a:lnTo>
                    <a:lnTo>
                      <a:pt x="67" y="86"/>
                    </a:lnTo>
                    <a:lnTo>
                      <a:pt x="70" y="86"/>
                    </a:lnTo>
                    <a:lnTo>
                      <a:pt x="70" y="86"/>
                    </a:lnTo>
                    <a:lnTo>
                      <a:pt x="72" y="86"/>
                    </a:lnTo>
                    <a:lnTo>
                      <a:pt x="73" y="87"/>
                    </a:lnTo>
                    <a:lnTo>
                      <a:pt x="75" y="87"/>
                    </a:lnTo>
                    <a:lnTo>
                      <a:pt x="80" y="90"/>
                    </a:lnTo>
                    <a:lnTo>
                      <a:pt x="81" y="90"/>
                    </a:lnTo>
                    <a:lnTo>
                      <a:pt x="86" y="94"/>
                    </a:lnTo>
                    <a:lnTo>
                      <a:pt x="86" y="95"/>
                    </a:lnTo>
                    <a:lnTo>
                      <a:pt x="89" y="95"/>
                    </a:lnTo>
                    <a:lnTo>
                      <a:pt x="93" y="97"/>
                    </a:lnTo>
                    <a:lnTo>
                      <a:pt x="96" y="97"/>
                    </a:lnTo>
                    <a:lnTo>
                      <a:pt x="97" y="97"/>
                    </a:lnTo>
                    <a:lnTo>
                      <a:pt x="99" y="97"/>
                    </a:lnTo>
                    <a:lnTo>
                      <a:pt x="101" y="97"/>
                    </a:lnTo>
                    <a:lnTo>
                      <a:pt x="104" y="97"/>
                    </a:lnTo>
                    <a:lnTo>
                      <a:pt x="107" y="98"/>
                    </a:lnTo>
                    <a:lnTo>
                      <a:pt x="109" y="98"/>
                    </a:lnTo>
                    <a:lnTo>
                      <a:pt x="112" y="98"/>
                    </a:lnTo>
                    <a:lnTo>
                      <a:pt x="112" y="97"/>
                    </a:lnTo>
                    <a:lnTo>
                      <a:pt x="110" y="95"/>
                    </a:lnTo>
                    <a:lnTo>
                      <a:pt x="110" y="94"/>
                    </a:lnTo>
                    <a:lnTo>
                      <a:pt x="113" y="92"/>
                    </a:lnTo>
                    <a:lnTo>
                      <a:pt x="115" y="89"/>
                    </a:lnTo>
                    <a:lnTo>
                      <a:pt x="118" y="89"/>
                    </a:lnTo>
                    <a:lnTo>
                      <a:pt x="120" y="90"/>
                    </a:lnTo>
                    <a:lnTo>
                      <a:pt x="121" y="92"/>
                    </a:lnTo>
                    <a:lnTo>
                      <a:pt x="124" y="90"/>
                    </a:lnTo>
                    <a:lnTo>
                      <a:pt x="129" y="90"/>
                    </a:lnTo>
                    <a:lnTo>
                      <a:pt x="131" y="89"/>
                    </a:lnTo>
                    <a:lnTo>
                      <a:pt x="132" y="87"/>
                    </a:lnTo>
                    <a:lnTo>
                      <a:pt x="139" y="86"/>
                    </a:lnTo>
                    <a:lnTo>
                      <a:pt x="140" y="86"/>
                    </a:lnTo>
                    <a:lnTo>
                      <a:pt x="140" y="86"/>
                    </a:lnTo>
                    <a:lnTo>
                      <a:pt x="142" y="87"/>
                    </a:lnTo>
                    <a:lnTo>
                      <a:pt x="142" y="89"/>
                    </a:lnTo>
                    <a:lnTo>
                      <a:pt x="144" y="89"/>
                    </a:lnTo>
                    <a:lnTo>
                      <a:pt x="145" y="87"/>
                    </a:lnTo>
                    <a:lnTo>
                      <a:pt x="148" y="87"/>
                    </a:lnTo>
                    <a:lnTo>
                      <a:pt x="152" y="87"/>
                    </a:lnTo>
                    <a:lnTo>
                      <a:pt x="153" y="87"/>
                    </a:lnTo>
                    <a:lnTo>
                      <a:pt x="155" y="84"/>
                    </a:lnTo>
                    <a:lnTo>
                      <a:pt x="153" y="82"/>
                    </a:lnTo>
                    <a:lnTo>
                      <a:pt x="153" y="82"/>
                    </a:lnTo>
                    <a:lnTo>
                      <a:pt x="156" y="81"/>
                    </a:lnTo>
                    <a:lnTo>
                      <a:pt x="158" y="82"/>
                    </a:lnTo>
                    <a:lnTo>
                      <a:pt x="159" y="84"/>
                    </a:lnTo>
                    <a:lnTo>
                      <a:pt x="161" y="82"/>
                    </a:lnTo>
                    <a:lnTo>
                      <a:pt x="163" y="84"/>
                    </a:lnTo>
                    <a:lnTo>
                      <a:pt x="166" y="84"/>
                    </a:lnTo>
                    <a:lnTo>
                      <a:pt x="167" y="86"/>
                    </a:lnTo>
                    <a:lnTo>
                      <a:pt x="172" y="86"/>
                    </a:lnTo>
                    <a:lnTo>
                      <a:pt x="174" y="86"/>
                    </a:lnTo>
                    <a:lnTo>
                      <a:pt x="177" y="84"/>
                    </a:lnTo>
                    <a:lnTo>
                      <a:pt x="180" y="84"/>
                    </a:lnTo>
                    <a:lnTo>
                      <a:pt x="183" y="86"/>
                    </a:lnTo>
                    <a:lnTo>
                      <a:pt x="183" y="86"/>
                    </a:lnTo>
                    <a:lnTo>
                      <a:pt x="183" y="86"/>
                    </a:lnTo>
                    <a:lnTo>
                      <a:pt x="183" y="84"/>
                    </a:lnTo>
                    <a:lnTo>
                      <a:pt x="180" y="82"/>
                    </a:lnTo>
                    <a:lnTo>
                      <a:pt x="179" y="81"/>
                    </a:lnTo>
                    <a:lnTo>
                      <a:pt x="179" y="76"/>
                    </a:lnTo>
                    <a:lnTo>
                      <a:pt x="179" y="76"/>
                    </a:lnTo>
                    <a:lnTo>
                      <a:pt x="177" y="74"/>
                    </a:lnTo>
                    <a:lnTo>
                      <a:pt x="172" y="73"/>
                    </a:lnTo>
                    <a:lnTo>
                      <a:pt x="171" y="71"/>
                    </a:lnTo>
                    <a:lnTo>
                      <a:pt x="171" y="68"/>
                    </a:lnTo>
                    <a:lnTo>
                      <a:pt x="171" y="68"/>
                    </a:lnTo>
                    <a:lnTo>
                      <a:pt x="167" y="66"/>
                    </a:lnTo>
                    <a:lnTo>
                      <a:pt x="166" y="65"/>
                    </a:lnTo>
                    <a:lnTo>
                      <a:pt x="166" y="62"/>
                    </a:lnTo>
                    <a:lnTo>
                      <a:pt x="164" y="59"/>
                    </a:lnTo>
                    <a:lnTo>
                      <a:pt x="159" y="57"/>
                    </a:lnTo>
                    <a:lnTo>
                      <a:pt x="159" y="57"/>
                    </a:lnTo>
                    <a:lnTo>
                      <a:pt x="156" y="55"/>
                    </a:lnTo>
                    <a:lnTo>
                      <a:pt x="155" y="55"/>
                    </a:lnTo>
                    <a:lnTo>
                      <a:pt x="153" y="55"/>
                    </a:lnTo>
                    <a:lnTo>
                      <a:pt x="150" y="54"/>
                    </a:lnTo>
                    <a:lnTo>
                      <a:pt x="152" y="52"/>
                    </a:lnTo>
                    <a:lnTo>
                      <a:pt x="152" y="51"/>
                    </a:lnTo>
                    <a:lnTo>
                      <a:pt x="153" y="49"/>
                    </a:lnTo>
                    <a:lnTo>
                      <a:pt x="155" y="47"/>
                    </a:lnTo>
                    <a:lnTo>
                      <a:pt x="153" y="46"/>
                    </a:lnTo>
                    <a:lnTo>
                      <a:pt x="150" y="46"/>
                    </a:lnTo>
                    <a:lnTo>
                      <a:pt x="148" y="44"/>
                    </a:lnTo>
                    <a:lnTo>
                      <a:pt x="147" y="43"/>
                    </a:lnTo>
                    <a:lnTo>
                      <a:pt x="145" y="41"/>
                    </a:lnTo>
                    <a:lnTo>
                      <a:pt x="142" y="41"/>
                    </a:lnTo>
                    <a:lnTo>
                      <a:pt x="139" y="39"/>
                    </a:lnTo>
                    <a:lnTo>
                      <a:pt x="137" y="38"/>
                    </a:lnTo>
                    <a:lnTo>
                      <a:pt x="137" y="35"/>
                    </a:lnTo>
                    <a:lnTo>
                      <a:pt x="137" y="33"/>
                    </a:lnTo>
                    <a:lnTo>
                      <a:pt x="136" y="31"/>
                    </a:lnTo>
                    <a:lnTo>
                      <a:pt x="132" y="31"/>
                    </a:lnTo>
                    <a:lnTo>
                      <a:pt x="131" y="33"/>
                    </a:lnTo>
                    <a:lnTo>
                      <a:pt x="128" y="33"/>
                    </a:lnTo>
                    <a:lnTo>
                      <a:pt x="126" y="31"/>
                    </a:lnTo>
                    <a:lnTo>
                      <a:pt x="124" y="27"/>
                    </a:lnTo>
                    <a:lnTo>
                      <a:pt x="126" y="25"/>
                    </a:lnTo>
                    <a:lnTo>
                      <a:pt x="128" y="23"/>
                    </a:lnTo>
                    <a:lnTo>
                      <a:pt x="128" y="20"/>
                    </a:lnTo>
                    <a:lnTo>
                      <a:pt x="126" y="19"/>
                    </a:lnTo>
                    <a:lnTo>
                      <a:pt x="124" y="12"/>
                    </a:lnTo>
                    <a:lnTo>
                      <a:pt x="121" y="7"/>
                    </a:lnTo>
                    <a:lnTo>
                      <a:pt x="120" y="6"/>
                    </a:lnTo>
                    <a:lnTo>
                      <a:pt x="116" y="4"/>
                    </a:lnTo>
                    <a:lnTo>
                      <a:pt x="118" y="3"/>
                    </a:lnTo>
                    <a:lnTo>
                      <a:pt x="118" y="1"/>
                    </a:lnTo>
                    <a:lnTo>
                      <a:pt x="116" y="0"/>
                    </a:lnTo>
                    <a:lnTo>
                      <a:pt x="116" y="0"/>
                    </a:lnTo>
                    <a:lnTo>
                      <a:pt x="112" y="1"/>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3" name="Freeform 941">
                <a:extLst>
                  <a:ext uri="{FF2B5EF4-FFF2-40B4-BE49-F238E27FC236}">
                    <a16:creationId xmlns:a16="http://schemas.microsoft.com/office/drawing/2014/main" id="{5DF452E3-A176-40B6-BE9B-6CB0B5694DA0}"/>
                  </a:ext>
                </a:extLst>
              </p:cNvPr>
              <p:cNvSpPr>
                <a:spLocks/>
              </p:cNvSpPr>
              <p:nvPr/>
            </p:nvSpPr>
            <p:spPr bwMode="auto">
              <a:xfrm>
                <a:off x="4817" y="1944"/>
                <a:ext cx="219" cy="202"/>
              </a:xfrm>
              <a:custGeom>
                <a:avLst/>
                <a:gdLst>
                  <a:gd name="T0" fmla="*/ 29 w 219"/>
                  <a:gd name="T1" fmla="*/ 8 h 202"/>
                  <a:gd name="T2" fmla="*/ 18 w 219"/>
                  <a:gd name="T3" fmla="*/ 17 h 202"/>
                  <a:gd name="T4" fmla="*/ 15 w 219"/>
                  <a:gd name="T5" fmla="*/ 22 h 202"/>
                  <a:gd name="T6" fmla="*/ 10 w 219"/>
                  <a:gd name="T7" fmla="*/ 23 h 202"/>
                  <a:gd name="T8" fmla="*/ 8 w 219"/>
                  <a:gd name="T9" fmla="*/ 27 h 202"/>
                  <a:gd name="T10" fmla="*/ 10 w 219"/>
                  <a:gd name="T11" fmla="*/ 35 h 202"/>
                  <a:gd name="T12" fmla="*/ 10 w 219"/>
                  <a:gd name="T13" fmla="*/ 36 h 202"/>
                  <a:gd name="T14" fmla="*/ 7 w 219"/>
                  <a:gd name="T15" fmla="*/ 41 h 202"/>
                  <a:gd name="T16" fmla="*/ 5 w 219"/>
                  <a:gd name="T17" fmla="*/ 43 h 202"/>
                  <a:gd name="T18" fmla="*/ 2 w 219"/>
                  <a:gd name="T19" fmla="*/ 43 h 202"/>
                  <a:gd name="T20" fmla="*/ 2 w 219"/>
                  <a:gd name="T21" fmla="*/ 49 h 202"/>
                  <a:gd name="T22" fmla="*/ 5 w 219"/>
                  <a:gd name="T23" fmla="*/ 54 h 202"/>
                  <a:gd name="T24" fmla="*/ 5 w 219"/>
                  <a:gd name="T25" fmla="*/ 68 h 202"/>
                  <a:gd name="T26" fmla="*/ 5 w 219"/>
                  <a:gd name="T27" fmla="*/ 76 h 202"/>
                  <a:gd name="T28" fmla="*/ 5 w 219"/>
                  <a:gd name="T29" fmla="*/ 87 h 202"/>
                  <a:gd name="T30" fmla="*/ 7 w 219"/>
                  <a:gd name="T31" fmla="*/ 92 h 202"/>
                  <a:gd name="T32" fmla="*/ 5 w 219"/>
                  <a:gd name="T33" fmla="*/ 100 h 202"/>
                  <a:gd name="T34" fmla="*/ 2 w 219"/>
                  <a:gd name="T35" fmla="*/ 103 h 202"/>
                  <a:gd name="T36" fmla="*/ 2 w 219"/>
                  <a:gd name="T37" fmla="*/ 106 h 202"/>
                  <a:gd name="T38" fmla="*/ 8 w 219"/>
                  <a:gd name="T39" fmla="*/ 116 h 202"/>
                  <a:gd name="T40" fmla="*/ 10 w 219"/>
                  <a:gd name="T41" fmla="*/ 121 h 202"/>
                  <a:gd name="T42" fmla="*/ 10 w 219"/>
                  <a:gd name="T43" fmla="*/ 127 h 202"/>
                  <a:gd name="T44" fmla="*/ 13 w 219"/>
                  <a:gd name="T45" fmla="*/ 130 h 202"/>
                  <a:gd name="T46" fmla="*/ 19 w 219"/>
                  <a:gd name="T47" fmla="*/ 132 h 202"/>
                  <a:gd name="T48" fmla="*/ 27 w 219"/>
                  <a:gd name="T49" fmla="*/ 135 h 202"/>
                  <a:gd name="T50" fmla="*/ 32 w 219"/>
                  <a:gd name="T51" fmla="*/ 143 h 202"/>
                  <a:gd name="T52" fmla="*/ 35 w 219"/>
                  <a:gd name="T53" fmla="*/ 146 h 202"/>
                  <a:gd name="T54" fmla="*/ 61 w 219"/>
                  <a:gd name="T55" fmla="*/ 154 h 202"/>
                  <a:gd name="T56" fmla="*/ 77 w 219"/>
                  <a:gd name="T57" fmla="*/ 151 h 202"/>
                  <a:gd name="T58" fmla="*/ 206 w 219"/>
                  <a:gd name="T59" fmla="*/ 202 h 202"/>
                  <a:gd name="T60" fmla="*/ 206 w 219"/>
                  <a:gd name="T61" fmla="*/ 202 h 202"/>
                  <a:gd name="T62" fmla="*/ 219 w 219"/>
                  <a:gd name="T63" fmla="*/ 196 h 202"/>
                  <a:gd name="T64" fmla="*/ 211 w 219"/>
                  <a:gd name="T65" fmla="*/ 51 h 202"/>
                  <a:gd name="T66" fmla="*/ 211 w 219"/>
                  <a:gd name="T67" fmla="*/ 43 h 202"/>
                  <a:gd name="T68" fmla="*/ 214 w 219"/>
                  <a:gd name="T69" fmla="*/ 35 h 202"/>
                  <a:gd name="T70" fmla="*/ 212 w 219"/>
                  <a:gd name="T71" fmla="*/ 23 h 202"/>
                  <a:gd name="T72" fmla="*/ 212 w 219"/>
                  <a:gd name="T73" fmla="*/ 17 h 202"/>
                  <a:gd name="T74" fmla="*/ 207 w 219"/>
                  <a:gd name="T75" fmla="*/ 16 h 202"/>
                  <a:gd name="T76" fmla="*/ 196 w 219"/>
                  <a:gd name="T77" fmla="*/ 14 h 202"/>
                  <a:gd name="T78" fmla="*/ 190 w 219"/>
                  <a:gd name="T79" fmla="*/ 12 h 202"/>
                  <a:gd name="T80" fmla="*/ 184 w 219"/>
                  <a:gd name="T81" fmla="*/ 9 h 202"/>
                  <a:gd name="T82" fmla="*/ 185 w 219"/>
                  <a:gd name="T83" fmla="*/ 8 h 202"/>
                  <a:gd name="T84" fmla="*/ 176 w 219"/>
                  <a:gd name="T85" fmla="*/ 4 h 202"/>
                  <a:gd name="T86" fmla="*/ 169 w 219"/>
                  <a:gd name="T87" fmla="*/ 3 h 202"/>
                  <a:gd name="T88" fmla="*/ 166 w 219"/>
                  <a:gd name="T89" fmla="*/ 1 h 202"/>
                  <a:gd name="T90" fmla="*/ 160 w 219"/>
                  <a:gd name="T91" fmla="*/ 4 h 202"/>
                  <a:gd name="T92" fmla="*/ 147 w 219"/>
                  <a:gd name="T93" fmla="*/ 8 h 202"/>
                  <a:gd name="T94" fmla="*/ 144 w 219"/>
                  <a:gd name="T95" fmla="*/ 16 h 202"/>
                  <a:gd name="T96" fmla="*/ 140 w 219"/>
                  <a:gd name="T97" fmla="*/ 23 h 202"/>
                  <a:gd name="T98" fmla="*/ 145 w 219"/>
                  <a:gd name="T99" fmla="*/ 33 h 202"/>
                  <a:gd name="T100" fmla="*/ 140 w 219"/>
                  <a:gd name="T101" fmla="*/ 39 h 202"/>
                  <a:gd name="T102" fmla="*/ 136 w 219"/>
                  <a:gd name="T103" fmla="*/ 46 h 202"/>
                  <a:gd name="T104" fmla="*/ 126 w 219"/>
                  <a:gd name="T105" fmla="*/ 44 h 202"/>
                  <a:gd name="T106" fmla="*/ 117 w 219"/>
                  <a:gd name="T107" fmla="*/ 36 h 202"/>
                  <a:gd name="T108" fmla="*/ 99 w 219"/>
                  <a:gd name="T109" fmla="*/ 28 h 202"/>
                  <a:gd name="T110" fmla="*/ 93 w 219"/>
                  <a:gd name="T111" fmla="*/ 28 h 202"/>
                  <a:gd name="T112" fmla="*/ 83 w 219"/>
                  <a:gd name="T113" fmla="*/ 27 h 202"/>
                  <a:gd name="T114" fmla="*/ 78 w 219"/>
                  <a:gd name="T115" fmla="*/ 14 h 202"/>
                  <a:gd name="T116" fmla="*/ 66 w 219"/>
                  <a:gd name="T117" fmla="*/ 8 h 202"/>
                  <a:gd name="T118" fmla="*/ 54 w 219"/>
                  <a:gd name="T119" fmla="*/ 4 h 202"/>
                  <a:gd name="T120" fmla="*/ 40 w 219"/>
                  <a:gd name="T121" fmla="*/ 4 h 202"/>
                  <a:gd name="T122" fmla="*/ 31 w 219"/>
                  <a:gd name="T123" fmla="*/ 0 h 202"/>
                  <a:gd name="T124" fmla="*/ 26 w 219"/>
                  <a:gd name="T125" fmla="*/ 1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9" h="202">
                    <a:moveTo>
                      <a:pt x="27" y="6"/>
                    </a:moveTo>
                    <a:lnTo>
                      <a:pt x="29" y="8"/>
                    </a:lnTo>
                    <a:lnTo>
                      <a:pt x="26" y="12"/>
                    </a:lnTo>
                    <a:lnTo>
                      <a:pt x="18" y="17"/>
                    </a:lnTo>
                    <a:lnTo>
                      <a:pt x="18" y="19"/>
                    </a:lnTo>
                    <a:lnTo>
                      <a:pt x="15" y="22"/>
                    </a:lnTo>
                    <a:lnTo>
                      <a:pt x="11" y="22"/>
                    </a:lnTo>
                    <a:lnTo>
                      <a:pt x="10" y="23"/>
                    </a:lnTo>
                    <a:lnTo>
                      <a:pt x="10" y="25"/>
                    </a:lnTo>
                    <a:lnTo>
                      <a:pt x="8" y="27"/>
                    </a:lnTo>
                    <a:lnTo>
                      <a:pt x="10" y="31"/>
                    </a:lnTo>
                    <a:lnTo>
                      <a:pt x="10" y="35"/>
                    </a:lnTo>
                    <a:lnTo>
                      <a:pt x="10" y="36"/>
                    </a:lnTo>
                    <a:lnTo>
                      <a:pt x="10" y="36"/>
                    </a:lnTo>
                    <a:lnTo>
                      <a:pt x="8" y="38"/>
                    </a:lnTo>
                    <a:lnTo>
                      <a:pt x="7" y="41"/>
                    </a:lnTo>
                    <a:lnTo>
                      <a:pt x="5" y="43"/>
                    </a:lnTo>
                    <a:lnTo>
                      <a:pt x="5" y="43"/>
                    </a:lnTo>
                    <a:lnTo>
                      <a:pt x="2" y="43"/>
                    </a:lnTo>
                    <a:lnTo>
                      <a:pt x="2" y="43"/>
                    </a:lnTo>
                    <a:lnTo>
                      <a:pt x="2" y="44"/>
                    </a:lnTo>
                    <a:lnTo>
                      <a:pt x="2" y="49"/>
                    </a:lnTo>
                    <a:lnTo>
                      <a:pt x="3" y="49"/>
                    </a:lnTo>
                    <a:lnTo>
                      <a:pt x="5" y="54"/>
                    </a:lnTo>
                    <a:lnTo>
                      <a:pt x="5" y="62"/>
                    </a:lnTo>
                    <a:lnTo>
                      <a:pt x="5" y="68"/>
                    </a:lnTo>
                    <a:lnTo>
                      <a:pt x="5" y="70"/>
                    </a:lnTo>
                    <a:lnTo>
                      <a:pt x="5" y="76"/>
                    </a:lnTo>
                    <a:lnTo>
                      <a:pt x="7" y="81"/>
                    </a:lnTo>
                    <a:lnTo>
                      <a:pt x="5" y="87"/>
                    </a:lnTo>
                    <a:lnTo>
                      <a:pt x="5" y="89"/>
                    </a:lnTo>
                    <a:lnTo>
                      <a:pt x="7" y="92"/>
                    </a:lnTo>
                    <a:lnTo>
                      <a:pt x="7" y="97"/>
                    </a:lnTo>
                    <a:lnTo>
                      <a:pt x="5" y="100"/>
                    </a:lnTo>
                    <a:lnTo>
                      <a:pt x="2" y="102"/>
                    </a:lnTo>
                    <a:lnTo>
                      <a:pt x="2" y="103"/>
                    </a:lnTo>
                    <a:lnTo>
                      <a:pt x="0" y="105"/>
                    </a:lnTo>
                    <a:lnTo>
                      <a:pt x="2" y="106"/>
                    </a:lnTo>
                    <a:lnTo>
                      <a:pt x="5" y="111"/>
                    </a:lnTo>
                    <a:lnTo>
                      <a:pt x="8" y="116"/>
                    </a:lnTo>
                    <a:lnTo>
                      <a:pt x="10" y="118"/>
                    </a:lnTo>
                    <a:lnTo>
                      <a:pt x="10" y="121"/>
                    </a:lnTo>
                    <a:lnTo>
                      <a:pt x="10" y="122"/>
                    </a:lnTo>
                    <a:lnTo>
                      <a:pt x="10" y="127"/>
                    </a:lnTo>
                    <a:lnTo>
                      <a:pt x="11" y="129"/>
                    </a:lnTo>
                    <a:lnTo>
                      <a:pt x="13" y="130"/>
                    </a:lnTo>
                    <a:lnTo>
                      <a:pt x="13" y="132"/>
                    </a:lnTo>
                    <a:lnTo>
                      <a:pt x="19" y="132"/>
                    </a:lnTo>
                    <a:lnTo>
                      <a:pt x="24" y="134"/>
                    </a:lnTo>
                    <a:lnTo>
                      <a:pt x="27" y="135"/>
                    </a:lnTo>
                    <a:lnTo>
                      <a:pt x="29" y="137"/>
                    </a:lnTo>
                    <a:lnTo>
                      <a:pt x="32" y="143"/>
                    </a:lnTo>
                    <a:lnTo>
                      <a:pt x="34" y="145"/>
                    </a:lnTo>
                    <a:lnTo>
                      <a:pt x="35" y="146"/>
                    </a:lnTo>
                    <a:lnTo>
                      <a:pt x="37" y="148"/>
                    </a:lnTo>
                    <a:lnTo>
                      <a:pt x="61" y="154"/>
                    </a:lnTo>
                    <a:lnTo>
                      <a:pt x="64" y="157"/>
                    </a:lnTo>
                    <a:lnTo>
                      <a:pt x="77" y="151"/>
                    </a:lnTo>
                    <a:lnTo>
                      <a:pt x="93" y="145"/>
                    </a:lnTo>
                    <a:lnTo>
                      <a:pt x="206" y="202"/>
                    </a:lnTo>
                    <a:lnTo>
                      <a:pt x="206" y="202"/>
                    </a:lnTo>
                    <a:lnTo>
                      <a:pt x="206" y="202"/>
                    </a:lnTo>
                    <a:lnTo>
                      <a:pt x="206" y="197"/>
                    </a:lnTo>
                    <a:lnTo>
                      <a:pt x="219" y="196"/>
                    </a:lnTo>
                    <a:lnTo>
                      <a:pt x="212" y="57"/>
                    </a:lnTo>
                    <a:lnTo>
                      <a:pt x="211" y="51"/>
                    </a:lnTo>
                    <a:lnTo>
                      <a:pt x="209" y="46"/>
                    </a:lnTo>
                    <a:lnTo>
                      <a:pt x="211" y="43"/>
                    </a:lnTo>
                    <a:lnTo>
                      <a:pt x="214" y="36"/>
                    </a:lnTo>
                    <a:lnTo>
                      <a:pt x="214" y="35"/>
                    </a:lnTo>
                    <a:lnTo>
                      <a:pt x="212" y="30"/>
                    </a:lnTo>
                    <a:lnTo>
                      <a:pt x="212" y="23"/>
                    </a:lnTo>
                    <a:lnTo>
                      <a:pt x="214" y="22"/>
                    </a:lnTo>
                    <a:lnTo>
                      <a:pt x="212" y="17"/>
                    </a:lnTo>
                    <a:lnTo>
                      <a:pt x="211" y="16"/>
                    </a:lnTo>
                    <a:lnTo>
                      <a:pt x="207" y="16"/>
                    </a:lnTo>
                    <a:lnTo>
                      <a:pt x="206" y="16"/>
                    </a:lnTo>
                    <a:lnTo>
                      <a:pt x="196" y="14"/>
                    </a:lnTo>
                    <a:lnTo>
                      <a:pt x="193" y="12"/>
                    </a:lnTo>
                    <a:lnTo>
                      <a:pt x="190" y="12"/>
                    </a:lnTo>
                    <a:lnTo>
                      <a:pt x="185" y="11"/>
                    </a:lnTo>
                    <a:lnTo>
                      <a:pt x="184" y="9"/>
                    </a:lnTo>
                    <a:lnTo>
                      <a:pt x="185" y="9"/>
                    </a:lnTo>
                    <a:lnTo>
                      <a:pt x="185" y="8"/>
                    </a:lnTo>
                    <a:lnTo>
                      <a:pt x="179" y="4"/>
                    </a:lnTo>
                    <a:lnTo>
                      <a:pt x="176" y="4"/>
                    </a:lnTo>
                    <a:lnTo>
                      <a:pt x="171" y="3"/>
                    </a:lnTo>
                    <a:lnTo>
                      <a:pt x="169" y="3"/>
                    </a:lnTo>
                    <a:lnTo>
                      <a:pt x="169" y="3"/>
                    </a:lnTo>
                    <a:lnTo>
                      <a:pt x="166" y="1"/>
                    </a:lnTo>
                    <a:lnTo>
                      <a:pt x="164" y="1"/>
                    </a:lnTo>
                    <a:lnTo>
                      <a:pt x="160" y="4"/>
                    </a:lnTo>
                    <a:lnTo>
                      <a:pt x="153" y="4"/>
                    </a:lnTo>
                    <a:lnTo>
                      <a:pt x="147" y="8"/>
                    </a:lnTo>
                    <a:lnTo>
                      <a:pt x="144" y="11"/>
                    </a:lnTo>
                    <a:lnTo>
                      <a:pt x="144" y="16"/>
                    </a:lnTo>
                    <a:lnTo>
                      <a:pt x="140" y="16"/>
                    </a:lnTo>
                    <a:lnTo>
                      <a:pt x="140" y="23"/>
                    </a:lnTo>
                    <a:lnTo>
                      <a:pt x="144" y="27"/>
                    </a:lnTo>
                    <a:lnTo>
                      <a:pt x="145" y="33"/>
                    </a:lnTo>
                    <a:lnTo>
                      <a:pt x="144" y="36"/>
                    </a:lnTo>
                    <a:lnTo>
                      <a:pt x="140" y="39"/>
                    </a:lnTo>
                    <a:lnTo>
                      <a:pt x="139" y="41"/>
                    </a:lnTo>
                    <a:lnTo>
                      <a:pt x="136" y="46"/>
                    </a:lnTo>
                    <a:lnTo>
                      <a:pt x="133" y="46"/>
                    </a:lnTo>
                    <a:lnTo>
                      <a:pt x="126" y="44"/>
                    </a:lnTo>
                    <a:lnTo>
                      <a:pt x="120" y="39"/>
                    </a:lnTo>
                    <a:lnTo>
                      <a:pt x="117" y="36"/>
                    </a:lnTo>
                    <a:lnTo>
                      <a:pt x="110" y="33"/>
                    </a:lnTo>
                    <a:lnTo>
                      <a:pt x="99" y="28"/>
                    </a:lnTo>
                    <a:lnTo>
                      <a:pt x="94" y="28"/>
                    </a:lnTo>
                    <a:lnTo>
                      <a:pt x="93" y="28"/>
                    </a:lnTo>
                    <a:lnTo>
                      <a:pt x="88" y="28"/>
                    </a:lnTo>
                    <a:lnTo>
                      <a:pt x="83" y="27"/>
                    </a:lnTo>
                    <a:lnTo>
                      <a:pt x="78" y="17"/>
                    </a:lnTo>
                    <a:lnTo>
                      <a:pt x="78" y="14"/>
                    </a:lnTo>
                    <a:lnTo>
                      <a:pt x="75" y="9"/>
                    </a:lnTo>
                    <a:lnTo>
                      <a:pt x="66" y="8"/>
                    </a:lnTo>
                    <a:lnTo>
                      <a:pt x="61" y="4"/>
                    </a:lnTo>
                    <a:lnTo>
                      <a:pt x="54" y="4"/>
                    </a:lnTo>
                    <a:lnTo>
                      <a:pt x="50" y="3"/>
                    </a:lnTo>
                    <a:lnTo>
                      <a:pt x="40" y="4"/>
                    </a:lnTo>
                    <a:lnTo>
                      <a:pt x="32" y="3"/>
                    </a:lnTo>
                    <a:lnTo>
                      <a:pt x="31" y="0"/>
                    </a:lnTo>
                    <a:lnTo>
                      <a:pt x="27" y="0"/>
                    </a:lnTo>
                    <a:lnTo>
                      <a:pt x="26" y="1"/>
                    </a:lnTo>
                    <a:lnTo>
                      <a:pt x="27" y="6"/>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4" name="Freeform 942">
                <a:extLst>
                  <a:ext uri="{FF2B5EF4-FFF2-40B4-BE49-F238E27FC236}">
                    <a16:creationId xmlns:a16="http://schemas.microsoft.com/office/drawing/2014/main" id="{9D76EC6B-3933-469E-9939-C6E3057B05F7}"/>
                  </a:ext>
                </a:extLst>
              </p:cNvPr>
              <p:cNvSpPr>
                <a:spLocks/>
              </p:cNvSpPr>
              <p:nvPr/>
            </p:nvSpPr>
            <p:spPr bwMode="auto">
              <a:xfrm>
                <a:off x="4790" y="1878"/>
                <a:ext cx="56" cy="109"/>
              </a:xfrm>
              <a:custGeom>
                <a:avLst/>
                <a:gdLst>
                  <a:gd name="T0" fmla="*/ 13 w 56"/>
                  <a:gd name="T1" fmla="*/ 15 h 109"/>
                  <a:gd name="T2" fmla="*/ 10 w 56"/>
                  <a:gd name="T3" fmla="*/ 26 h 109"/>
                  <a:gd name="T4" fmla="*/ 13 w 56"/>
                  <a:gd name="T5" fmla="*/ 30 h 109"/>
                  <a:gd name="T6" fmla="*/ 11 w 56"/>
                  <a:gd name="T7" fmla="*/ 34 h 109"/>
                  <a:gd name="T8" fmla="*/ 13 w 56"/>
                  <a:gd name="T9" fmla="*/ 37 h 109"/>
                  <a:gd name="T10" fmla="*/ 10 w 56"/>
                  <a:gd name="T11" fmla="*/ 43 h 109"/>
                  <a:gd name="T12" fmla="*/ 7 w 56"/>
                  <a:gd name="T13" fmla="*/ 46 h 109"/>
                  <a:gd name="T14" fmla="*/ 2 w 56"/>
                  <a:gd name="T15" fmla="*/ 51 h 109"/>
                  <a:gd name="T16" fmla="*/ 2 w 56"/>
                  <a:gd name="T17" fmla="*/ 58 h 109"/>
                  <a:gd name="T18" fmla="*/ 2 w 56"/>
                  <a:gd name="T19" fmla="*/ 64 h 109"/>
                  <a:gd name="T20" fmla="*/ 5 w 56"/>
                  <a:gd name="T21" fmla="*/ 67 h 109"/>
                  <a:gd name="T22" fmla="*/ 10 w 56"/>
                  <a:gd name="T23" fmla="*/ 74 h 109"/>
                  <a:gd name="T24" fmla="*/ 15 w 56"/>
                  <a:gd name="T25" fmla="*/ 77 h 109"/>
                  <a:gd name="T26" fmla="*/ 21 w 56"/>
                  <a:gd name="T27" fmla="*/ 82 h 109"/>
                  <a:gd name="T28" fmla="*/ 32 w 56"/>
                  <a:gd name="T29" fmla="*/ 109 h 109"/>
                  <a:gd name="T30" fmla="*/ 34 w 56"/>
                  <a:gd name="T31" fmla="*/ 107 h 109"/>
                  <a:gd name="T32" fmla="*/ 37 w 56"/>
                  <a:gd name="T33" fmla="*/ 102 h 109"/>
                  <a:gd name="T34" fmla="*/ 37 w 56"/>
                  <a:gd name="T35" fmla="*/ 101 h 109"/>
                  <a:gd name="T36" fmla="*/ 35 w 56"/>
                  <a:gd name="T37" fmla="*/ 93 h 109"/>
                  <a:gd name="T38" fmla="*/ 37 w 56"/>
                  <a:gd name="T39" fmla="*/ 89 h 109"/>
                  <a:gd name="T40" fmla="*/ 42 w 56"/>
                  <a:gd name="T41" fmla="*/ 88 h 109"/>
                  <a:gd name="T42" fmla="*/ 45 w 56"/>
                  <a:gd name="T43" fmla="*/ 83 h 109"/>
                  <a:gd name="T44" fmla="*/ 56 w 56"/>
                  <a:gd name="T45" fmla="*/ 74 h 109"/>
                  <a:gd name="T46" fmla="*/ 53 w 56"/>
                  <a:gd name="T47" fmla="*/ 67 h 109"/>
                  <a:gd name="T48" fmla="*/ 53 w 56"/>
                  <a:gd name="T49" fmla="*/ 66 h 109"/>
                  <a:gd name="T50" fmla="*/ 48 w 56"/>
                  <a:gd name="T51" fmla="*/ 61 h 109"/>
                  <a:gd name="T52" fmla="*/ 45 w 56"/>
                  <a:gd name="T53" fmla="*/ 58 h 109"/>
                  <a:gd name="T54" fmla="*/ 45 w 56"/>
                  <a:gd name="T55" fmla="*/ 59 h 109"/>
                  <a:gd name="T56" fmla="*/ 42 w 56"/>
                  <a:gd name="T57" fmla="*/ 59 h 109"/>
                  <a:gd name="T58" fmla="*/ 38 w 56"/>
                  <a:gd name="T59" fmla="*/ 58 h 109"/>
                  <a:gd name="T60" fmla="*/ 32 w 56"/>
                  <a:gd name="T61" fmla="*/ 51 h 109"/>
                  <a:gd name="T62" fmla="*/ 40 w 56"/>
                  <a:gd name="T63" fmla="*/ 42 h 109"/>
                  <a:gd name="T64" fmla="*/ 46 w 56"/>
                  <a:gd name="T65" fmla="*/ 37 h 109"/>
                  <a:gd name="T66" fmla="*/ 46 w 56"/>
                  <a:gd name="T67" fmla="*/ 34 h 109"/>
                  <a:gd name="T68" fmla="*/ 45 w 56"/>
                  <a:gd name="T69" fmla="*/ 30 h 109"/>
                  <a:gd name="T70" fmla="*/ 40 w 56"/>
                  <a:gd name="T71" fmla="*/ 24 h 109"/>
                  <a:gd name="T72" fmla="*/ 38 w 56"/>
                  <a:gd name="T73" fmla="*/ 16 h 109"/>
                  <a:gd name="T74" fmla="*/ 42 w 56"/>
                  <a:gd name="T75" fmla="*/ 11 h 109"/>
                  <a:gd name="T76" fmla="*/ 45 w 56"/>
                  <a:gd name="T77" fmla="*/ 5 h 109"/>
                  <a:gd name="T78" fmla="*/ 38 w 56"/>
                  <a:gd name="T79" fmla="*/ 8 h 109"/>
                  <a:gd name="T80" fmla="*/ 35 w 56"/>
                  <a:gd name="T81" fmla="*/ 10 h 109"/>
                  <a:gd name="T82" fmla="*/ 32 w 56"/>
                  <a:gd name="T83" fmla="*/ 3 h 109"/>
                  <a:gd name="T84" fmla="*/ 30 w 56"/>
                  <a:gd name="T85" fmla="*/ 0 h 109"/>
                  <a:gd name="T86" fmla="*/ 27 w 56"/>
                  <a:gd name="T87" fmla="*/ 2 h 109"/>
                  <a:gd name="T88" fmla="*/ 21 w 56"/>
                  <a:gd name="T89" fmla="*/ 0 h 109"/>
                  <a:gd name="T90" fmla="*/ 13 w 56"/>
                  <a:gd name="T91" fmla="*/ 7 h 109"/>
                  <a:gd name="T92" fmla="*/ 13 w 56"/>
                  <a:gd name="T93" fmla="*/ 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6" h="109">
                    <a:moveTo>
                      <a:pt x="13" y="10"/>
                    </a:moveTo>
                    <a:lnTo>
                      <a:pt x="13" y="15"/>
                    </a:lnTo>
                    <a:lnTo>
                      <a:pt x="13" y="19"/>
                    </a:lnTo>
                    <a:lnTo>
                      <a:pt x="10" y="26"/>
                    </a:lnTo>
                    <a:lnTo>
                      <a:pt x="11" y="29"/>
                    </a:lnTo>
                    <a:lnTo>
                      <a:pt x="13" y="30"/>
                    </a:lnTo>
                    <a:lnTo>
                      <a:pt x="13" y="32"/>
                    </a:lnTo>
                    <a:lnTo>
                      <a:pt x="11" y="34"/>
                    </a:lnTo>
                    <a:lnTo>
                      <a:pt x="10" y="35"/>
                    </a:lnTo>
                    <a:lnTo>
                      <a:pt x="13" y="37"/>
                    </a:lnTo>
                    <a:lnTo>
                      <a:pt x="11" y="38"/>
                    </a:lnTo>
                    <a:lnTo>
                      <a:pt x="10" y="43"/>
                    </a:lnTo>
                    <a:lnTo>
                      <a:pt x="8" y="45"/>
                    </a:lnTo>
                    <a:lnTo>
                      <a:pt x="7" y="46"/>
                    </a:lnTo>
                    <a:lnTo>
                      <a:pt x="5" y="46"/>
                    </a:lnTo>
                    <a:lnTo>
                      <a:pt x="2" y="51"/>
                    </a:lnTo>
                    <a:lnTo>
                      <a:pt x="0" y="58"/>
                    </a:lnTo>
                    <a:lnTo>
                      <a:pt x="2" y="58"/>
                    </a:lnTo>
                    <a:lnTo>
                      <a:pt x="3" y="62"/>
                    </a:lnTo>
                    <a:lnTo>
                      <a:pt x="2" y="64"/>
                    </a:lnTo>
                    <a:lnTo>
                      <a:pt x="3" y="66"/>
                    </a:lnTo>
                    <a:lnTo>
                      <a:pt x="5" y="67"/>
                    </a:lnTo>
                    <a:lnTo>
                      <a:pt x="10" y="70"/>
                    </a:lnTo>
                    <a:lnTo>
                      <a:pt x="10" y="74"/>
                    </a:lnTo>
                    <a:lnTo>
                      <a:pt x="15" y="75"/>
                    </a:lnTo>
                    <a:lnTo>
                      <a:pt x="15" y="77"/>
                    </a:lnTo>
                    <a:lnTo>
                      <a:pt x="18" y="77"/>
                    </a:lnTo>
                    <a:lnTo>
                      <a:pt x="21" y="82"/>
                    </a:lnTo>
                    <a:lnTo>
                      <a:pt x="29" y="109"/>
                    </a:lnTo>
                    <a:lnTo>
                      <a:pt x="32" y="109"/>
                    </a:lnTo>
                    <a:lnTo>
                      <a:pt x="32" y="109"/>
                    </a:lnTo>
                    <a:lnTo>
                      <a:pt x="34" y="107"/>
                    </a:lnTo>
                    <a:lnTo>
                      <a:pt x="35" y="104"/>
                    </a:lnTo>
                    <a:lnTo>
                      <a:pt x="37" y="102"/>
                    </a:lnTo>
                    <a:lnTo>
                      <a:pt x="37" y="102"/>
                    </a:lnTo>
                    <a:lnTo>
                      <a:pt x="37" y="101"/>
                    </a:lnTo>
                    <a:lnTo>
                      <a:pt x="37" y="97"/>
                    </a:lnTo>
                    <a:lnTo>
                      <a:pt x="35" y="93"/>
                    </a:lnTo>
                    <a:lnTo>
                      <a:pt x="37" y="91"/>
                    </a:lnTo>
                    <a:lnTo>
                      <a:pt x="37" y="89"/>
                    </a:lnTo>
                    <a:lnTo>
                      <a:pt x="38" y="88"/>
                    </a:lnTo>
                    <a:lnTo>
                      <a:pt x="42" y="88"/>
                    </a:lnTo>
                    <a:lnTo>
                      <a:pt x="45" y="85"/>
                    </a:lnTo>
                    <a:lnTo>
                      <a:pt x="45" y="83"/>
                    </a:lnTo>
                    <a:lnTo>
                      <a:pt x="53" y="78"/>
                    </a:lnTo>
                    <a:lnTo>
                      <a:pt x="56" y="74"/>
                    </a:lnTo>
                    <a:lnTo>
                      <a:pt x="54" y="72"/>
                    </a:lnTo>
                    <a:lnTo>
                      <a:pt x="53" y="67"/>
                    </a:lnTo>
                    <a:lnTo>
                      <a:pt x="54" y="66"/>
                    </a:lnTo>
                    <a:lnTo>
                      <a:pt x="53" y="66"/>
                    </a:lnTo>
                    <a:lnTo>
                      <a:pt x="48" y="62"/>
                    </a:lnTo>
                    <a:lnTo>
                      <a:pt x="48" y="61"/>
                    </a:lnTo>
                    <a:lnTo>
                      <a:pt x="48" y="59"/>
                    </a:lnTo>
                    <a:lnTo>
                      <a:pt x="45" y="58"/>
                    </a:lnTo>
                    <a:lnTo>
                      <a:pt x="45" y="59"/>
                    </a:lnTo>
                    <a:lnTo>
                      <a:pt x="45" y="59"/>
                    </a:lnTo>
                    <a:lnTo>
                      <a:pt x="43" y="61"/>
                    </a:lnTo>
                    <a:lnTo>
                      <a:pt x="42" y="59"/>
                    </a:lnTo>
                    <a:lnTo>
                      <a:pt x="42" y="58"/>
                    </a:lnTo>
                    <a:lnTo>
                      <a:pt x="38" y="58"/>
                    </a:lnTo>
                    <a:lnTo>
                      <a:pt x="35" y="54"/>
                    </a:lnTo>
                    <a:lnTo>
                      <a:pt x="32" y="51"/>
                    </a:lnTo>
                    <a:lnTo>
                      <a:pt x="34" y="46"/>
                    </a:lnTo>
                    <a:lnTo>
                      <a:pt x="40" y="42"/>
                    </a:lnTo>
                    <a:lnTo>
                      <a:pt x="45" y="38"/>
                    </a:lnTo>
                    <a:lnTo>
                      <a:pt x="46" y="37"/>
                    </a:lnTo>
                    <a:lnTo>
                      <a:pt x="45" y="35"/>
                    </a:lnTo>
                    <a:lnTo>
                      <a:pt x="46" y="34"/>
                    </a:lnTo>
                    <a:lnTo>
                      <a:pt x="46" y="32"/>
                    </a:lnTo>
                    <a:lnTo>
                      <a:pt x="45" y="30"/>
                    </a:lnTo>
                    <a:lnTo>
                      <a:pt x="45" y="26"/>
                    </a:lnTo>
                    <a:lnTo>
                      <a:pt x="40" y="24"/>
                    </a:lnTo>
                    <a:lnTo>
                      <a:pt x="37" y="19"/>
                    </a:lnTo>
                    <a:lnTo>
                      <a:pt x="38" y="16"/>
                    </a:lnTo>
                    <a:lnTo>
                      <a:pt x="42" y="15"/>
                    </a:lnTo>
                    <a:lnTo>
                      <a:pt x="42" y="11"/>
                    </a:lnTo>
                    <a:lnTo>
                      <a:pt x="45" y="7"/>
                    </a:lnTo>
                    <a:lnTo>
                      <a:pt x="45" y="5"/>
                    </a:lnTo>
                    <a:lnTo>
                      <a:pt x="43" y="3"/>
                    </a:lnTo>
                    <a:lnTo>
                      <a:pt x="38" y="8"/>
                    </a:lnTo>
                    <a:lnTo>
                      <a:pt x="37" y="10"/>
                    </a:lnTo>
                    <a:lnTo>
                      <a:pt x="35" y="10"/>
                    </a:lnTo>
                    <a:lnTo>
                      <a:pt x="32" y="5"/>
                    </a:lnTo>
                    <a:lnTo>
                      <a:pt x="32" y="3"/>
                    </a:lnTo>
                    <a:lnTo>
                      <a:pt x="32" y="2"/>
                    </a:lnTo>
                    <a:lnTo>
                      <a:pt x="30" y="0"/>
                    </a:lnTo>
                    <a:lnTo>
                      <a:pt x="27" y="0"/>
                    </a:lnTo>
                    <a:lnTo>
                      <a:pt x="27" y="2"/>
                    </a:lnTo>
                    <a:lnTo>
                      <a:pt x="26" y="0"/>
                    </a:lnTo>
                    <a:lnTo>
                      <a:pt x="21" y="0"/>
                    </a:lnTo>
                    <a:lnTo>
                      <a:pt x="16" y="3"/>
                    </a:lnTo>
                    <a:lnTo>
                      <a:pt x="13" y="7"/>
                    </a:lnTo>
                    <a:lnTo>
                      <a:pt x="13" y="7"/>
                    </a:lnTo>
                    <a:lnTo>
                      <a:pt x="13" y="8"/>
                    </a:lnTo>
                    <a:lnTo>
                      <a:pt x="13" y="1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5" name="Freeform 943">
                <a:extLst>
                  <a:ext uri="{FF2B5EF4-FFF2-40B4-BE49-F238E27FC236}">
                    <a16:creationId xmlns:a16="http://schemas.microsoft.com/office/drawing/2014/main" id="{2A60051B-014D-47FC-8BDC-9375BFCA756B}"/>
                  </a:ext>
                </a:extLst>
              </p:cNvPr>
              <p:cNvSpPr>
                <a:spLocks/>
              </p:cNvSpPr>
              <p:nvPr/>
            </p:nvSpPr>
            <p:spPr bwMode="auto">
              <a:xfrm>
                <a:off x="4832" y="1932"/>
                <a:ext cx="4" cy="4"/>
              </a:xfrm>
              <a:custGeom>
                <a:avLst/>
                <a:gdLst>
                  <a:gd name="T0" fmla="*/ 0 w 4"/>
                  <a:gd name="T1" fmla="*/ 0 h 4"/>
                  <a:gd name="T2" fmla="*/ 0 w 4"/>
                  <a:gd name="T3" fmla="*/ 2 h 4"/>
                  <a:gd name="T4" fmla="*/ 3 w 4"/>
                  <a:gd name="T5" fmla="*/ 4 h 4"/>
                  <a:gd name="T6" fmla="*/ 4 w 4"/>
                  <a:gd name="T7" fmla="*/ 2 h 4"/>
                  <a:gd name="T8" fmla="*/ 3 w 4"/>
                  <a:gd name="T9" fmla="*/ 0 h 4"/>
                  <a:gd name="T10" fmla="*/ 0 w 4"/>
                  <a:gd name="T11" fmla="*/ 0 h 4"/>
                </a:gdLst>
                <a:ahLst/>
                <a:cxnLst>
                  <a:cxn ang="0">
                    <a:pos x="T0" y="T1"/>
                  </a:cxn>
                  <a:cxn ang="0">
                    <a:pos x="T2" y="T3"/>
                  </a:cxn>
                  <a:cxn ang="0">
                    <a:pos x="T4" y="T5"/>
                  </a:cxn>
                  <a:cxn ang="0">
                    <a:pos x="T6" y="T7"/>
                  </a:cxn>
                  <a:cxn ang="0">
                    <a:pos x="T8" y="T9"/>
                  </a:cxn>
                  <a:cxn ang="0">
                    <a:pos x="T10" y="T11"/>
                  </a:cxn>
                </a:cxnLst>
                <a:rect l="0" t="0" r="r" b="b"/>
                <a:pathLst>
                  <a:path w="4" h="4">
                    <a:moveTo>
                      <a:pt x="0" y="0"/>
                    </a:moveTo>
                    <a:lnTo>
                      <a:pt x="0" y="2"/>
                    </a:lnTo>
                    <a:lnTo>
                      <a:pt x="3" y="4"/>
                    </a:lnTo>
                    <a:lnTo>
                      <a:pt x="4" y="2"/>
                    </a:lnTo>
                    <a:lnTo>
                      <a:pt x="3" y="0"/>
                    </a:lnTo>
                    <a:lnTo>
                      <a:pt x="0"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6" name="Freeform 944">
                <a:extLst>
                  <a:ext uri="{FF2B5EF4-FFF2-40B4-BE49-F238E27FC236}">
                    <a16:creationId xmlns:a16="http://schemas.microsoft.com/office/drawing/2014/main" id="{19097732-9DAB-4288-8B4D-70D4BEE5E832}"/>
                  </a:ext>
                </a:extLst>
              </p:cNvPr>
              <p:cNvSpPr>
                <a:spLocks/>
              </p:cNvSpPr>
              <p:nvPr/>
            </p:nvSpPr>
            <p:spPr bwMode="auto">
              <a:xfrm>
                <a:off x="4572" y="1881"/>
                <a:ext cx="282" cy="275"/>
              </a:xfrm>
              <a:custGeom>
                <a:avLst/>
                <a:gdLst>
                  <a:gd name="T0" fmla="*/ 95 w 282"/>
                  <a:gd name="T1" fmla="*/ 39 h 275"/>
                  <a:gd name="T2" fmla="*/ 95 w 282"/>
                  <a:gd name="T3" fmla="*/ 50 h 275"/>
                  <a:gd name="T4" fmla="*/ 99 w 282"/>
                  <a:gd name="T5" fmla="*/ 67 h 275"/>
                  <a:gd name="T6" fmla="*/ 103 w 282"/>
                  <a:gd name="T7" fmla="*/ 72 h 275"/>
                  <a:gd name="T8" fmla="*/ 105 w 282"/>
                  <a:gd name="T9" fmla="*/ 77 h 275"/>
                  <a:gd name="T10" fmla="*/ 88 w 282"/>
                  <a:gd name="T11" fmla="*/ 80 h 275"/>
                  <a:gd name="T12" fmla="*/ 76 w 282"/>
                  <a:gd name="T13" fmla="*/ 88 h 275"/>
                  <a:gd name="T14" fmla="*/ 75 w 282"/>
                  <a:gd name="T15" fmla="*/ 99 h 275"/>
                  <a:gd name="T16" fmla="*/ 38 w 282"/>
                  <a:gd name="T17" fmla="*/ 122 h 275"/>
                  <a:gd name="T18" fmla="*/ 25 w 282"/>
                  <a:gd name="T19" fmla="*/ 123 h 275"/>
                  <a:gd name="T20" fmla="*/ 9 w 282"/>
                  <a:gd name="T21" fmla="*/ 128 h 275"/>
                  <a:gd name="T22" fmla="*/ 0 w 282"/>
                  <a:gd name="T23" fmla="*/ 147 h 275"/>
                  <a:gd name="T24" fmla="*/ 0 w 282"/>
                  <a:gd name="T25" fmla="*/ 152 h 275"/>
                  <a:gd name="T26" fmla="*/ 51 w 282"/>
                  <a:gd name="T27" fmla="*/ 185 h 275"/>
                  <a:gd name="T28" fmla="*/ 148 w 282"/>
                  <a:gd name="T29" fmla="*/ 257 h 275"/>
                  <a:gd name="T30" fmla="*/ 159 w 282"/>
                  <a:gd name="T31" fmla="*/ 260 h 275"/>
                  <a:gd name="T32" fmla="*/ 166 w 282"/>
                  <a:gd name="T33" fmla="*/ 267 h 275"/>
                  <a:gd name="T34" fmla="*/ 169 w 282"/>
                  <a:gd name="T35" fmla="*/ 275 h 275"/>
                  <a:gd name="T36" fmla="*/ 180 w 282"/>
                  <a:gd name="T37" fmla="*/ 271 h 275"/>
                  <a:gd name="T38" fmla="*/ 282 w 282"/>
                  <a:gd name="T39" fmla="*/ 211 h 275"/>
                  <a:gd name="T40" fmla="*/ 279 w 282"/>
                  <a:gd name="T41" fmla="*/ 208 h 275"/>
                  <a:gd name="T42" fmla="*/ 272 w 282"/>
                  <a:gd name="T43" fmla="*/ 198 h 275"/>
                  <a:gd name="T44" fmla="*/ 258 w 282"/>
                  <a:gd name="T45" fmla="*/ 195 h 275"/>
                  <a:gd name="T46" fmla="*/ 255 w 282"/>
                  <a:gd name="T47" fmla="*/ 190 h 275"/>
                  <a:gd name="T48" fmla="*/ 255 w 282"/>
                  <a:gd name="T49" fmla="*/ 181 h 275"/>
                  <a:gd name="T50" fmla="*/ 247 w 282"/>
                  <a:gd name="T51" fmla="*/ 169 h 275"/>
                  <a:gd name="T52" fmla="*/ 247 w 282"/>
                  <a:gd name="T53" fmla="*/ 165 h 275"/>
                  <a:gd name="T54" fmla="*/ 252 w 282"/>
                  <a:gd name="T55" fmla="*/ 155 h 275"/>
                  <a:gd name="T56" fmla="*/ 252 w 282"/>
                  <a:gd name="T57" fmla="*/ 144 h 275"/>
                  <a:gd name="T58" fmla="*/ 250 w 282"/>
                  <a:gd name="T59" fmla="*/ 131 h 275"/>
                  <a:gd name="T60" fmla="*/ 248 w 282"/>
                  <a:gd name="T61" fmla="*/ 112 h 275"/>
                  <a:gd name="T62" fmla="*/ 247 w 282"/>
                  <a:gd name="T63" fmla="*/ 106 h 275"/>
                  <a:gd name="T64" fmla="*/ 236 w 282"/>
                  <a:gd name="T65" fmla="*/ 74 h 275"/>
                  <a:gd name="T66" fmla="*/ 228 w 282"/>
                  <a:gd name="T67" fmla="*/ 71 h 275"/>
                  <a:gd name="T68" fmla="*/ 221 w 282"/>
                  <a:gd name="T69" fmla="*/ 63 h 275"/>
                  <a:gd name="T70" fmla="*/ 220 w 282"/>
                  <a:gd name="T71" fmla="*/ 55 h 275"/>
                  <a:gd name="T72" fmla="*/ 223 w 282"/>
                  <a:gd name="T73" fmla="*/ 43 h 275"/>
                  <a:gd name="T74" fmla="*/ 228 w 282"/>
                  <a:gd name="T75" fmla="*/ 40 h 275"/>
                  <a:gd name="T76" fmla="*/ 228 w 282"/>
                  <a:gd name="T77" fmla="*/ 32 h 275"/>
                  <a:gd name="T78" fmla="*/ 231 w 282"/>
                  <a:gd name="T79" fmla="*/ 27 h 275"/>
                  <a:gd name="T80" fmla="*/ 231 w 282"/>
                  <a:gd name="T81" fmla="*/ 16 h 275"/>
                  <a:gd name="T82" fmla="*/ 231 w 282"/>
                  <a:gd name="T83" fmla="*/ 5 h 275"/>
                  <a:gd name="T84" fmla="*/ 226 w 282"/>
                  <a:gd name="T85" fmla="*/ 4 h 275"/>
                  <a:gd name="T86" fmla="*/ 215 w 282"/>
                  <a:gd name="T87" fmla="*/ 2 h 275"/>
                  <a:gd name="T88" fmla="*/ 209 w 282"/>
                  <a:gd name="T89" fmla="*/ 5 h 275"/>
                  <a:gd name="T90" fmla="*/ 201 w 282"/>
                  <a:gd name="T91" fmla="*/ 0 h 275"/>
                  <a:gd name="T92" fmla="*/ 194 w 282"/>
                  <a:gd name="T93" fmla="*/ 4 h 275"/>
                  <a:gd name="T94" fmla="*/ 190 w 282"/>
                  <a:gd name="T95" fmla="*/ 5 h 275"/>
                  <a:gd name="T96" fmla="*/ 182 w 282"/>
                  <a:gd name="T97" fmla="*/ 4 h 275"/>
                  <a:gd name="T98" fmla="*/ 172 w 282"/>
                  <a:gd name="T99" fmla="*/ 4 h 275"/>
                  <a:gd name="T100" fmla="*/ 166 w 282"/>
                  <a:gd name="T101" fmla="*/ 4 h 275"/>
                  <a:gd name="T102" fmla="*/ 159 w 282"/>
                  <a:gd name="T103" fmla="*/ 7 h 275"/>
                  <a:gd name="T104" fmla="*/ 151 w 282"/>
                  <a:gd name="T105" fmla="*/ 8 h 275"/>
                  <a:gd name="T106" fmla="*/ 140 w 282"/>
                  <a:gd name="T107" fmla="*/ 8 h 275"/>
                  <a:gd name="T108" fmla="*/ 126 w 282"/>
                  <a:gd name="T109" fmla="*/ 13 h 275"/>
                  <a:gd name="T110" fmla="*/ 121 w 282"/>
                  <a:gd name="T111" fmla="*/ 18 h 275"/>
                  <a:gd name="T112" fmla="*/ 116 w 282"/>
                  <a:gd name="T113" fmla="*/ 20 h 275"/>
                  <a:gd name="T114" fmla="*/ 111 w 282"/>
                  <a:gd name="T115" fmla="*/ 21 h 275"/>
                  <a:gd name="T116" fmla="*/ 103 w 282"/>
                  <a:gd name="T117" fmla="*/ 26 h 275"/>
                  <a:gd name="T118" fmla="*/ 95 w 282"/>
                  <a:gd name="T119" fmla="*/ 31 h 275"/>
                  <a:gd name="T120" fmla="*/ 94 w 282"/>
                  <a:gd name="T121" fmla="*/ 34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2" h="275">
                    <a:moveTo>
                      <a:pt x="94" y="34"/>
                    </a:moveTo>
                    <a:lnTo>
                      <a:pt x="95" y="37"/>
                    </a:lnTo>
                    <a:lnTo>
                      <a:pt x="95" y="39"/>
                    </a:lnTo>
                    <a:lnTo>
                      <a:pt x="95" y="40"/>
                    </a:lnTo>
                    <a:lnTo>
                      <a:pt x="95" y="45"/>
                    </a:lnTo>
                    <a:lnTo>
                      <a:pt x="95" y="50"/>
                    </a:lnTo>
                    <a:lnTo>
                      <a:pt x="95" y="53"/>
                    </a:lnTo>
                    <a:lnTo>
                      <a:pt x="97" y="63"/>
                    </a:lnTo>
                    <a:lnTo>
                      <a:pt x="99" y="67"/>
                    </a:lnTo>
                    <a:lnTo>
                      <a:pt x="100" y="69"/>
                    </a:lnTo>
                    <a:lnTo>
                      <a:pt x="102" y="71"/>
                    </a:lnTo>
                    <a:lnTo>
                      <a:pt x="103" y="72"/>
                    </a:lnTo>
                    <a:lnTo>
                      <a:pt x="105" y="72"/>
                    </a:lnTo>
                    <a:lnTo>
                      <a:pt x="107" y="72"/>
                    </a:lnTo>
                    <a:lnTo>
                      <a:pt x="105" y="77"/>
                    </a:lnTo>
                    <a:lnTo>
                      <a:pt x="105" y="77"/>
                    </a:lnTo>
                    <a:lnTo>
                      <a:pt x="103" y="80"/>
                    </a:lnTo>
                    <a:lnTo>
                      <a:pt x="88" y="80"/>
                    </a:lnTo>
                    <a:lnTo>
                      <a:pt x="83" y="80"/>
                    </a:lnTo>
                    <a:lnTo>
                      <a:pt x="80" y="86"/>
                    </a:lnTo>
                    <a:lnTo>
                      <a:pt x="76" y="88"/>
                    </a:lnTo>
                    <a:lnTo>
                      <a:pt x="76" y="91"/>
                    </a:lnTo>
                    <a:lnTo>
                      <a:pt x="76" y="96"/>
                    </a:lnTo>
                    <a:lnTo>
                      <a:pt x="75" y="99"/>
                    </a:lnTo>
                    <a:lnTo>
                      <a:pt x="65" y="106"/>
                    </a:lnTo>
                    <a:lnTo>
                      <a:pt x="49" y="115"/>
                    </a:lnTo>
                    <a:lnTo>
                      <a:pt x="38" y="122"/>
                    </a:lnTo>
                    <a:lnTo>
                      <a:pt x="33" y="123"/>
                    </a:lnTo>
                    <a:lnTo>
                      <a:pt x="27" y="123"/>
                    </a:lnTo>
                    <a:lnTo>
                      <a:pt x="25" y="123"/>
                    </a:lnTo>
                    <a:lnTo>
                      <a:pt x="21" y="123"/>
                    </a:lnTo>
                    <a:lnTo>
                      <a:pt x="14" y="125"/>
                    </a:lnTo>
                    <a:lnTo>
                      <a:pt x="9" y="128"/>
                    </a:lnTo>
                    <a:lnTo>
                      <a:pt x="6" y="131"/>
                    </a:lnTo>
                    <a:lnTo>
                      <a:pt x="0" y="136"/>
                    </a:lnTo>
                    <a:lnTo>
                      <a:pt x="0" y="147"/>
                    </a:lnTo>
                    <a:lnTo>
                      <a:pt x="0" y="147"/>
                    </a:lnTo>
                    <a:lnTo>
                      <a:pt x="0" y="152"/>
                    </a:lnTo>
                    <a:lnTo>
                      <a:pt x="0" y="152"/>
                    </a:lnTo>
                    <a:lnTo>
                      <a:pt x="0" y="152"/>
                    </a:lnTo>
                    <a:lnTo>
                      <a:pt x="51" y="185"/>
                    </a:lnTo>
                    <a:lnTo>
                      <a:pt x="51" y="185"/>
                    </a:lnTo>
                    <a:lnTo>
                      <a:pt x="143" y="248"/>
                    </a:lnTo>
                    <a:lnTo>
                      <a:pt x="145" y="254"/>
                    </a:lnTo>
                    <a:lnTo>
                      <a:pt x="148" y="257"/>
                    </a:lnTo>
                    <a:lnTo>
                      <a:pt x="153" y="256"/>
                    </a:lnTo>
                    <a:lnTo>
                      <a:pt x="156" y="257"/>
                    </a:lnTo>
                    <a:lnTo>
                      <a:pt x="159" y="260"/>
                    </a:lnTo>
                    <a:lnTo>
                      <a:pt x="162" y="262"/>
                    </a:lnTo>
                    <a:lnTo>
                      <a:pt x="166" y="264"/>
                    </a:lnTo>
                    <a:lnTo>
                      <a:pt x="166" y="267"/>
                    </a:lnTo>
                    <a:lnTo>
                      <a:pt x="164" y="270"/>
                    </a:lnTo>
                    <a:lnTo>
                      <a:pt x="164" y="273"/>
                    </a:lnTo>
                    <a:lnTo>
                      <a:pt x="169" y="275"/>
                    </a:lnTo>
                    <a:lnTo>
                      <a:pt x="175" y="273"/>
                    </a:lnTo>
                    <a:lnTo>
                      <a:pt x="180" y="271"/>
                    </a:lnTo>
                    <a:lnTo>
                      <a:pt x="180" y="271"/>
                    </a:lnTo>
                    <a:lnTo>
                      <a:pt x="201" y="267"/>
                    </a:lnTo>
                    <a:lnTo>
                      <a:pt x="218" y="251"/>
                    </a:lnTo>
                    <a:lnTo>
                      <a:pt x="282" y="211"/>
                    </a:lnTo>
                    <a:lnTo>
                      <a:pt x="282" y="211"/>
                    </a:lnTo>
                    <a:lnTo>
                      <a:pt x="280" y="209"/>
                    </a:lnTo>
                    <a:lnTo>
                      <a:pt x="279" y="208"/>
                    </a:lnTo>
                    <a:lnTo>
                      <a:pt x="277" y="206"/>
                    </a:lnTo>
                    <a:lnTo>
                      <a:pt x="274" y="200"/>
                    </a:lnTo>
                    <a:lnTo>
                      <a:pt x="272" y="198"/>
                    </a:lnTo>
                    <a:lnTo>
                      <a:pt x="269" y="197"/>
                    </a:lnTo>
                    <a:lnTo>
                      <a:pt x="264" y="195"/>
                    </a:lnTo>
                    <a:lnTo>
                      <a:pt x="258" y="195"/>
                    </a:lnTo>
                    <a:lnTo>
                      <a:pt x="258" y="193"/>
                    </a:lnTo>
                    <a:lnTo>
                      <a:pt x="256" y="192"/>
                    </a:lnTo>
                    <a:lnTo>
                      <a:pt x="255" y="190"/>
                    </a:lnTo>
                    <a:lnTo>
                      <a:pt x="255" y="185"/>
                    </a:lnTo>
                    <a:lnTo>
                      <a:pt x="255" y="184"/>
                    </a:lnTo>
                    <a:lnTo>
                      <a:pt x="255" y="181"/>
                    </a:lnTo>
                    <a:lnTo>
                      <a:pt x="253" y="179"/>
                    </a:lnTo>
                    <a:lnTo>
                      <a:pt x="250" y="174"/>
                    </a:lnTo>
                    <a:lnTo>
                      <a:pt x="247" y="169"/>
                    </a:lnTo>
                    <a:lnTo>
                      <a:pt x="245" y="168"/>
                    </a:lnTo>
                    <a:lnTo>
                      <a:pt x="247" y="166"/>
                    </a:lnTo>
                    <a:lnTo>
                      <a:pt x="247" y="165"/>
                    </a:lnTo>
                    <a:lnTo>
                      <a:pt x="250" y="163"/>
                    </a:lnTo>
                    <a:lnTo>
                      <a:pt x="252" y="160"/>
                    </a:lnTo>
                    <a:lnTo>
                      <a:pt x="252" y="155"/>
                    </a:lnTo>
                    <a:lnTo>
                      <a:pt x="250" y="152"/>
                    </a:lnTo>
                    <a:lnTo>
                      <a:pt x="250" y="150"/>
                    </a:lnTo>
                    <a:lnTo>
                      <a:pt x="252" y="144"/>
                    </a:lnTo>
                    <a:lnTo>
                      <a:pt x="250" y="139"/>
                    </a:lnTo>
                    <a:lnTo>
                      <a:pt x="250" y="133"/>
                    </a:lnTo>
                    <a:lnTo>
                      <a:pt x="250" y="131"/>
                    </a:lnTo>
                    <a:lnTo>
                      <a:pt x="250" y="125"/>
                    </a:lnTo>
                    <a:lnTo>
                      <a:pt x="250" y="117"/>
                    </a:lnTo>
                    <a:lnTo>
                      <a:pt x="248" y="112"/>
                    </a:lnTo>
                    <a:lnTo>
                      <a:pt x="247" y="112"/>
                    </a:lnTo>
                    <a:lnTo>
                      <a:pt x="247" y="107"/>
                    </a:lnTo>
                    <a:lnTo>
                      <a:pt x="247" y="106"/>
                    </a:lnTo>
                    <a:lnTo>
                      <a:pt x="247" y="106"/>
                    </a:lnTo>
                    <a:lnTo>
                      <a:pt x="239" y="79"/>
                    </a:lnTo>
                    <a:lnTo>
                      <a:pt x="236" y="74"/>
                    </a:lnTo>
                    <a:lnTo>
                      <a:pt x="233" y="74"/>
                    </a:lnTo>
                    <a:lnTo>
                      <a:pt x="233" y="72"/>
                    </a:lnTo>
                    <a:lnTo>
                      <a:pt x="228" y="71"/>
                    </a:lnTo>
                    <a:lnTo>
                      <a:pt x="228" y="67"/>
                    </a:lnTo>
                    <a:lnTo>
                      <a:pt x="223" y="64"/>
                    </a:lnTo>
                    <a:lnTo>
                      <a:pt x="221" y="63"/>
                    </a:lnTo>
                    <a:lnTo>
                      <a:pt x="220" y="61"/>
                    </a:lnTo>
                    <a:lnTo>
                      <a:pt x="221" y="59"/>
                    </a:lnTo>
                    <a:lnTo>
                      <a:pt x="220" y="55"/>
                    </a:lnTo>
                    <a:lnTo>
                      <a:pt x="218" y="55"/>
                    </a:lnTo>
                    <a:lnTo>
                      <a:pt x="220" y="48"/>
                    </a:lnTo>
                    <a:lnTo>
                      <a:pt x="223" y="43"/>
                    </a:lnTo>
                    <a:lnTo>
                      <a:pt x="225" y="43"/>
                    </a:lnTo>
                    <a:lnTo>
                      <a:pt x="226" y="42"/>
                    </a:lnTo>
                    <a:lnTo>
                      <a:pt x="228" y="40"/>
                    </a:lnTo>
                    <a:lnTo>
                      <a:pt x="229" y="35"/>
                    </a:lnTo>
                    <a:lnTo>
                      <a:pt x="231" y="34"/>
                    </a:lnTo>
                    <a:lnTo>
                      <a:pt x="228" y="32"/>
                    </a:lnTo>
                    <a:lnTo>
                      <a:pt x="229" y="31"/>
                    </a:lnTo>
                    <a:lnTo>
                      <a:pt x="231" y="29"/>
                    </a:lnTo>
                    <a:lnTo>
                      <a:pt x="231" y="27"/>
                    </a:lnTo>
                    <a:lnTo>
                      <a:pt x="229" y="26"/>
                    </a:lnTo>
                    <a:lnTo>
                      <a:pt x="228" y="23"/>
                    </a:lnTo>
                    <a:lnTo>
                      <a:pt x="231" y="16"/>
                    </a:lnTo>
                    <a:lnTo>
                      <a:pt x="231" y="12"/>
                    </a:lnTo>
                    <a:lnTo>
                      <a:pt x="231" y="7"/>
                    </a:lnTo>
                    <a:lnTo>
                      <a:pt x="231" y="5"/>
                    </a:lnTo>
                    <a:lnTo>
                      <a:pt x="231" y="4"/>
                    </a:lnTo>
                    <a:lnTo>
                      <a:pt x="229" y="2"/>
                    </a:lnTo>
                    <a:lnTo>
                      <a:pt x="226" y="4"/>
                    </a:lnTo>
                    <a:lnTo>
                      <a:pt x="225" y="4"/>
                    </a:lnTo>
                    <a:lnTo>
                      <a:pt x="218" y="5"/>
                    </a:lnTo>
                    <a:lnTo>
                      <a:pt x="215" y="2"/>
                    </a:lnTo>
                    <a:lnTo>
                      <a:pt x="212" y="0"/>
                    </a:lnTo>
                    <a:lnTo>
                      <a:pt x="210" y="2"/>
                    </a:lnTo>
                    <a:lnTo>
                      <a:pt x="209" y="5"/>
                    </a:lnTo>
                    <a:lnTo>
                      <a:pt x="204" y="4"/>
                    </a:lnTo>
                    <a:lnTo>
                      <a:pt x="204" y="2"/>
                    </a:lnTo>
                    <a:lnTo>
                      <a:pt x="201" y="0"/>
                    </a:lnTo>
                    <a:lnTo>
                      <a:pt x="197" y="0"/>
                    </a:lnTo>
                    <a:lnTo>
                      <a:pt x="197" y="4"/>
                    </a:lnTo>
                    <a:lnTo>
                      <a:pt x="194" y="4"/>
                    </a:lnTo>
                    <a:lnTo>
                      <a:pt x="194" y="5"/>
                    </a:lnTo>
                    <a:lnTo>
                      <a:pt x="193" y="5"/>
                    </a:lnTo>
                    <a:lnTo>
                      <a:pt x="190" y="5"/>
                    </a:lnTo>
                    <a:lnTo>
                      <a:pt x="186" y="7"/>
                    </a:lnTo>
                    <a:lnTo>
                      <a:pt x="183" y="7"/>
                    </a:lnTo>
                    <a:lnTo>
                      <a:pt x="182" y="4"/>
                    </a:lnTo>
                    <a:lnTo>
                      <a:pt x="178" y="4"/>
                    </a:lnTo>
                    <a:lnTo>
                      <a:pt x="177" y="4"/>
                    </a:lnTo>
                    <a:lnTo>
                      <a:pt x="172" y="4"/>
                    </a:lnTo>
                    <a:lnTo>
                      <a:pt x="170" y="4"/>
                    </a:lnTo>
                    <a:lnTo>
                      <a:pt x="169" y="4"/>
                    </a:lnTo>
                    <a:lnTo>
                      <a:pt x="166" y="4"/>
                    </a:lnTo>
                    <a:lnTo>
                      <a:pt x="164" y="4"/>
                    </a:lnTo>
                    <a:lnTo>
                      <a:pt x="162" y="7"/>
                    </a:lnTo>
                    <a:lnTo>
                      <a:pt x="159" y="7"/>
                    </a:lnTo>
                    <a:lnTo>
                      <a:pt x="158" y="5"/>
                    </a:lnTo>
                    <a:lnTo>
                      <a:pt x="153" y="8"/>
                    </a:lnTo>
                    <a:lnTo>
                      <a:pt x="151" y="8"/>
                    </a:lnTo>
                    <a:lnTo>
                      <a:pt x="148" y="7"/>
                    </a:lnTo>
                    <a:lnTo>
                      <a:pt x="145" y="8"/>
                    </a:lnTo>
                    <a:lnTo>
                      <a:pt x="140" y="8"/>
                    </a:lnTo>
                    <a:lnTo>
                      <a:pt x="137" y="8"/>
                    </a:lnTo>
                    <a:lnTo>
                      <a:pt x="129" y="13"/>
                    </a:lnTo>
                    <a:lnTo>
                      <a:pt x="126" y="13"/>
                    </a:lnTo>
                    <a:lnTo>
                      <a:pt x="124" y="13"/>
                    </a:lnTo>
                    <a:lnTo>
                      <a:pt x="121" y="16"/>
                    </a:lnTo>
                    <a:lnTo>
                      <a:pt x="121" y="18"/>
                    </a:lnTo>
                    <a:lnTo>
                      <a:pt x="118" y="20"/>
                    </a:lnTo>
                    <a:lnTo>
                      <a:pt x="116" y="20"/>
                    </a:lnTo>
                    <a:lnTo>
                      <a:pt x="116" y="20"/>
                    </a:lnTo>
                    <a:lnTo>
                      <a:pt x="115" y="20"/>
                    </a:lnTo>
                    <a:lnTo>
                      <a:pt x="113" y="21"/>
                    </a:lnTo>
                    <a:lnTo>
                      <a:pt x="111" y="21"/>
                    </a:lnTo>
                    <a:lnTo>
                      <a:pt x="108" y="21"/>
                    </a:lnTo>
                    <a:lnTo>
                      <a:pt x="105" y="24"/>
                    </a:lnTo>
                    <a:lnTo>
                      <a:pt x="103" y="26"/>
                    </a:lnTo>
                    <a:lnTo>
                      <a:pt x="102" y="27"/>
                    </a:lnTo>
                    <a:lnTo>
                      <a:pt x="100" y="29"/>
                    </a:lnTo>
                    <a:lnTo>
                      <a:pt x="95" y="31"/>
                    </a:lnTo>
                    <a:lnTo>
                      <a:pt x="91" y="31"/>
                    </a:lnTo>
                    <a:lnTo>
                      <a:pt x="92" y="32"/>
                    </a:lnTo>
                    <a:lnTo>
                      <a:pt x="94" y="34"/>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7" name="Freeform 945">
                <a:extLst>
                  <a:ext uri="{FF2B5EF4-FFF2-40B4-BE49-F238E27FC236}">
                    <a16:creationId xmlns:a16="http://schemas.microsoft.com/office/drawing/2014/main" id="{B108EB09-FC83-4359-A556-3A88C588F238}"/>
                  </a:ext>
                </a:extLst>
              </p:cNvPr>
              <p:cNvSpPr>
                <a:spLocks/>
              </p:cNvSpPr>
              <p:nvPr/>
            </p:nvSpPr>
            <p:spPr bwMode="auto">
              <a:xfrm>
                <a:off x="4516" y="1901"/>
                <a:ext cx="163" cy="127"/>
              </a:xfrm>
              <a:custGeom>
                <a:avLst/>
                <a:gdLst>
                  <a:gd name="T0" fmla="*/ 56 w 163"/>
                  <a:gd name="T1" fmla="*/ 127 h 127"/>
                  <a:gd name="T2" fmla="*/ 62 w 163"/>
                  <a:gd name="T3" fmla="*/ 111 h 127"/>
                  <a:gd name="T4" fmla="*/ 70 w 163"/>
                  <a:gd name="T5" fmla="*/ 105 h 127"/>
                  <a:gd name="T6" fmla="*/ 81 w 163"/>
                  <a:gd name="T7" fmla="*/ 103 h 127"/>
                  <a:gd name="T8" fmla="*/ 89 w 163"/>
                  <a:gd name="T9" fmla="*/ 103 h 127"/>
                  <a:gd name="T10" fmla="*/ 105 w 163"/>
                  <a:gd name="T11" fmla="*/ 95 h 127"/>
                  <a:gd name="T12" fmla="*/ 131 w 163"/>
                  <a:gd name="T13" fmla="*/ 79 h 127"/>
                  <a:gd name="T14" fmla="*/ 132 w 163"/>
                  <a:gd name="T15" fmla="*/ 71 h 127"/>
                  <a:gd name="T16" fmla="*/ 136 w 163"/>
                  <a:gd name="T17" fmla="*/ 66 h 127"/>
                  <a:gd name="T18" fmla="*/ 144 w 163"/>
                  <a:gd name="T19" fmla="*/ 60 h 127"/>
                  <a:gd name="T20" fmla="*/ 161 w 163"/>
                  <a:gd name="T21" fmla="*/ 57 h 127"/>
                  <a:gd name="T22" fmla="*/ 163 w 163"/>
                  <a:gd name="T23" fmla="*/ 52 h 127"/>
                  <a:gd name="T24" fmla="*/ 159 w 163"/>
                  <a:gd name="T25" fmla="*/ 52 h 127"/>
                  <a:gd name="T26" fmla="*/ 156 w 163"/>
                  <a:gd name="T27" fmla="*/ 49 h 127"/>
                  <a:gd name="T28" fmla="*/ 153 w 163"/>
                  <a:gd name="T29" fmla="*/ 43 h 127"/>
                  <a:gd name="T30" fmla="*/ 151 w 163"/>
                  <a:gd name="T31" fmla="*/ 30 h 127"/>
                  <a:gd name="T32" fmla="*/ 151 w 163"/>
                  <a:gd name="T33" fmla="*/ 20 h 127"/>
                  <a:gd name="T34" fmla="*/ 151 w 163"/>
                  <a:gd name="T35" fmla="*/ 17 h 127"/>
                  <a:gd name="T36" fmla="*/ 148 w 163"/>
                  <a:gd name="T37" fmla="*/ 12 h 127"/>
                  <a:gd name="T38" fmla="*/ 145 w 163"/>
                  <a:gd name="T39" fmla="*/ 11 h 127"/>
                  <a:gd name="T40" fmla="*/ 136 w 163"/>
                  <a:gd name="T41" fmla="*/ 9 h 127"/>
                  <a:gd name="T42" fmla="*/ 134 w 163"/>
                  <a:gd name="T43" fmla="*/ 6 h 127"/>
                  <a:gd name="T44" fmla="*/ 131 w 163"/>
                  <a:gd name="T45" fmla="*/ 9 h 127"/>
                  <a:gd name="T46" fmla="*/ 123 w 163"/>
                  <a:gd name="T47" fmla="*/ 9 h 127"/>
                  <a:gd name="T48" fmla="*/ 116 w 163"/>
                  <a:gd name="T49" fmla="*/ 9 h 127"/>
                  <a:gd name="T50" fmla="*/ 110 w 163"/>
                  <a:gd name="T51" fmla="*/ 9 h 127"/>
                  <a:gd name="T52" fmla="*/ 104 w 163"/>
                  <a:gd name="T53" fmla="*/ 4 h 127"/>
                  <a:gd name="T54" fmla="*/ 104 w 163"/>
                  <a:gd name="T55" fmla="*/ 1 h 127"/>
                  <a:gd name="T56" fmla="*/ 104 w 163"/>
                  <a:gd name="T57" fmla="*/ 0 h 127"/>
                  <a:gd name="T58" fmla="*/ 99 w 163"/>
                  <a:gd name="T59" fmla="*/ 1 h 127"/>
                  <a:gd name="T60" fmla="*/ 94 w 163"/>
                  <a:gd name="T61" fmla="*/ 4 h 127"/>
                  <a:gd name="T62" fmla="*/ 91 w 163"/>
                  <a:gd name="T63" fmla="*/ 15 h 127"/>
                  <a:gd name="T64" fmla="*/ 89 w 163"/>
                  <a:gd name="T65" fmla="*/ 25 h 127"/>
                  <a:gd name="T66" fmla="*/ 81 w 163"/>
                  <a:gd name="T67" fmla="*/ 31 h 127"/>
                  <a:gd name="T68" fmla="*/ 72 w 163"/>
                  <a:gd name="T69" fmla="*/ 35 h 127"/>
                  <a:gd name="T70" fmla="*/ 67 w 163"/>
                  <a:gd name="T71" fmla="*/ 39 h 127"/>
                  <a:gd name="T72" fmla="*/ 57 w 163"/>
                  <a:gd name="T73" fmla="*/ 44 h 127"/>
                  <a:gd name="T74" fmla="*/ 50 w 163"/>
                  <a:gd name="T75" fmla="*/ 51 h 127"/>
                  <a:gd name="T76" fmla="*/ 51 w 163"/>
                  <a:gd name="T77" fmla="*/ 60 h 127"/>
                  <a:gd name="T78" fmla="*/ 42 w 163"/>
                  <a:gd name="T79" fmla="*/ 71 h 127"/>
                  <a:gd name="T80" fmla="*/ 45 w 163"/>
                  <a:gd name="T81" fmla="*/ 79 h 127"/>
                  <a:gd name="T82" fmla="*/ 43 w 163"/>
                  <a:gd name="T83" fmla="*/ 86 h 127"/>
                  <a:gd name="T84" fmla="*/ 45 w 163"/>
                  <a:gd name="T85" fmla="*/ 92 h 127"/>
                  <a:gd name="T86" fmla="*/ 35 w 163"/>
                  <a:gd name="T87" fmla="*/ 106 h 127"/>
                  <a:gd name="T88" fmla="*/ 26 w 163"/>
                  <a:gd name="T89" fmla="*/ 111 h 127"/>
                  <a:gd name="T90" fmla="*/ 3 w 163"/>
                  <a:gd name="T91" fmla="*/ 122 h 127"/>
                  <a:gd name="T92" fmla="*/ 56 w 163"/>
                  <a:gd name="T93" fmla="*/ 12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3" h="127">
                    <a:moveTo>
                      <a:pt x="56" y="127"/>
                    </a:moveTo>
                    <a:lnTo>
                      <a:pt x="56" y="127"/>
                    </a:lnTo>
                    <a:lnTo>
                      <a:pt x="56" y="116"/>
                    </a:lnTo>
                    <a:lnTo>
                      <a:pt x="62" y="111"/>
                    </a:lnTo>
                    <a:lnTo>
                      <a:pt x="65" y="108"/>
                    </a:lnTo>
                    <a:lnTo>
                      <a:pt x="70" y="105"/>
                    </a:lnTo>
                    <a:lnTo>
                      <a:pt x="77" y="103"/>
                    </a:lnTo>
                    <a:lnTo>
                      <a:pt x="81" y="103"/>
                    </a:lnTo>
                    <a:lnTo>
                      <a:pt x="83" y="103"/>
                    </a:lnTo>
                    <a:lnTo>
                      <a:pt x="89" y="103"/>
                    </a:lnTo>
                    <a:lnTo>
                      <a:pt x="94" y="102"/>
                    </a:lnTo>
                    <a:lnTo>
                      <a:pt x="105" y="95"/>
                    </a:lnTo>
                    <a:lnTo>
                      <a:pt x="121" y="86"/>
                    </a:lnTo>
                    <a:lnTo>
                      <a:pt x="131" y="79"/>
                    </a:lnTo>
                    <a:lnTo>
                      <a:pt x="132" y="76"/>
                    </a:lnTo>
                    <a:lnTo>
                      <a:pt x="132" y="71"/>
                    </a:lnTo>
                    <a:lnTo>
                      <a:pt x="132" y="68"/>
                    </a:lnTo>
                    <a:lnTo>
                      <a:pt x="136" y="66"/>
                    </a:lnTo>
                    <a:lnTo>
                      <a:pt x="139" y="60"/>
                    </a:lnTo>
                    <a:lnTo>
                      <a:pt x="144" y="60"/>
                    </a:lnTo>
                    <a:lnTo>
                      <a:pt x="159" y="60"/>
                    </a:lnTo>
                    <a:lnTo>
                      <a:pt x="161" y="57"/>
                    </a:lnTo>
                    <a:lnTo>
                      <a:pt x="161" y="57"/>
                    </a:lnTo>
                    <a:lnTo>
                      <a:pt x="163" y="52"/>
                    </a:lnTo>
                    <a:lnTo>
                      <a:pt x="161" y="52"/>
                    </a:lnTo>
                    <a:lnTo>
                      <a:pt x="159" y="52"/>
                    </a:lnTo>
                    <a:lnTo>
                      <a:pt x="158" y="51"/>
                    </a:lnTo>
                    <a:lnTo>
                      <a:pt x="156" y="49"/>
                    </a:lnTo>
                    <a:lnTo>
                      <a:pt x="155" y="47"/>
                    </a:lnTo>
                    <a:lnTo>
                      <a:pt x="153" y="43"/>
                    </a:lnTo>
                    <a:lnTo>
                      <a:pt x="151" y="33"/>
                    </a:lnTo>
                    <a:lnTo>
                      <a:pt x="151" y="30"/>
                    </a:lnTo>
                    <a:lnTo>
                      <a:pt x="151" y="25"/>
                    </a:lnTo>
                    <a:lnTo>
                      <a:pt x="151" y="20"/>
                    </a:lnTo>
                    <a:lnTo>
                      <a:pt x="151" y="19"/>
                    </a:lnTo>
                    <a:lnTo>
                      <a:pt x="151" y="17"/>
                    </a:lnTo>
                    <a:lnTo>
                      <a:pt x="150" y="14"/>
                    </a:lnTo>
                    <a:lnTo>
                      <a:pt x="148" y="12"/>
                    </a:lnTo>
                    <a:lnTo>
                      <a:pt x="147" y="11"/>
                    </a:lnTo>
                    <a:lnTo>
                      <a:pt x="145" y="11"/>
                    </a:lnTo>
                    <a:lnTo>
                      <a:pt x="137" y="11"/>
                    </a:lnTo>
                    <a:lnTo>
                      <a:pt x="136" y="9"/>
                    </a:lnTo>
                    <a:lnTo>
                      <a:pt x="136" y="6"/>
                    </a:lnTo>
                    <a:lnTo>
                      <a:pt x="134" y="6"/>
                    </a:lnTo>
                    <a:lnTo>
                      <a:pt x="134" y="6"/>
                    </a:lnTo>
                    <a:lnTo>
                      <a:pt x="131" y="9"/>
                    </a:lnTo>
                    <a:lnTo>
                      <a:pt x="128" y="9"/>
                    </a:lnTo>
                    <a:lnTo>
                      <a:pt x="123" y="9"/>
                    </a:lnTo>
                    <a:lnTo>
                      <a:pt x="120" y="7"/>
                    </a:lnTo>
                    <a:lnTo>
                      <a:pt x="116" y="9"/>
                    </a:lnTo>
                    <a:lnTo>
                      <a:pt x="113" y="11"/>
                    </a:lnTo>
                    <a:lnTo>
                      <a:pt x="110" y="9"/>
                    </a:lnTo>
                    <a:lnTo>
                      <a:pt x="105" y="6"/>
                    </a:lnTo>
                    <a:lnTo>
                      <a:pt x="104" y="4"/>
                    </a:lnTo>
                    <a:lnTo>
                      <a:pt x="104" y="3"/>
                    </a:lnTo>
                    <a:lnTo>
                      <a:pt x="104" y="1"/>
                    </a:lnTo>
                    <a:lnTo>
                      <a:pt x="104" y="0"/>
                    </a:lnTo>
                    <a:lnTo>
                      <a:pt x="104" y="0"/>
                    </a:lnTo>
                    <a:lnTo>
                      <a:pt x="101" y="0"/>
                    </a:lnTo>
                    <a:lnTo>
                      <a:pt x="99" y="1"/>
                    </a:lnTo>
                    <a:lnTo>
                      <a:pt x="97" y="1"/>
                    </a:lnTo>
                    <a:lnTo>
                      <a:pt x="94" y="4"/>
                    </a:lnTo>
                    <a:lnTo>
                      <a:pt x="94" y="11"/>
                    </a:lnTo>
                    <a:lnTo>
                      <a:pt x="91" y="15"/>
                    </a:lnTo>
                    <a:lnTo>
                      <a:pt x="91" y="20"/>
                    </a:lnTo>
                    <a:lnTo>
                      <a:pt x="89" y="25"/>
                    </a:lnTo>
                    <a:lnTo>
                      <a:pt x="83" y="30"/>
                    </a:lnTo>
                    <a:lnTo>
                      <a:pt x="81" y="31"/>
                    </a:lnTo>
                    <a:lnTo>
                      <a:pt x="78" y="33"/>
                    </a:lnTo>
                    <a:lnTo>
                      <a:pt x="72" y="35"/>
                    </a:lnTo>
                    <a:lnTo>
                      <a:pt x="69" y="39"/>
                    </a:lnTo>
                    <a:lnTo>
                      <a:pt x="67" y="39"/>
                    </a:lnTo>
                    <a:lnTo>
                      <a:pt x="62" y="43"/>
                    </a:lnTo>
                    <a:lnTo>
                      <a:pt x="57" y="44"/>
                    </a:lnTo>
                    <a:lnTo>
                      <a:pt x="56" y="47"/>
                    </a:lnTo>
                    <a:lnTo>
                      <a:pt x="50" y="51"/>
                    </a:lnTo>
                    <a:lnTo>
                      <a:pt x="53" y="55"/>
                    </a:lnTo>
                    <a:lnTo>
                      <a:pt x="51" y="60"/>
                    </a:lnTo>
                    <a:lnTo>
                      <a:pt x="46" y="65"/>
                    </a:lnTo>
                    <a:lnTo>
                      <a:pt x="42" y="71"/>
                    </a:lnTo>
                    <a:lnTo>
                      <a:pt x="42" y="74"/>
                    </a:lnTo>
                    <a:lnTo>
                      <a:pt x="45" y="79"/>
                    </a:lnTo>
                    <a:lnTo>
                      <a:pt x="43" y="86"/>
                    </a:lnTo>
                    <a:lnTo>
                      <a:pt x="43" y="86"/>
                    </a:lnTo>
                    <a:lnTo>
                      <a:pt x="45" y="89"/>
                    </a:lnTo>
                    <a:lnTo>
                      <a:pt x="45" y="92"/>
                    </a:lnTo>
                    <a:lnTo>
                      <a:pt x="35" y="102"/>
                    </a:lnTo>
                    <a:lnTo>
                      <a:pt x="35" y="106"/>
                    </a:lnTo>
                    <a:lnTo>
                      <a:pt x="30" y="111"/>
                    </a:lnTo>
                    <a:lnTo>
                      <a:pt x="26" y="111"/>
                    </a:lnTo>
                    <a:lnTo>
                      <a:pt x="16" y="119"/>
                    </a:lnTo>
                    <a:lnTo>
                      <a:pt x="3" y="122"/>
                    </a:lnTo>
                    <a:lnTo>
                      <a:pt x="0" y="127"/>
                    </a:lnTo>
                    <a:lnTo>
                      <a:pt x="56" y="127"/>
                    </a:lnTo>
                    <a:lnTo>
                      <a:pt x="56" y="127"/>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8" name="Freeform 946">
                <a:extLst>
                  <a:ext uri="{FF2B5EF4-FFF2-40B4-BE49-F238E27FC236}">
                    <a16:creationId xmlns:a16="http://schemas.microsoft.com/office/drawing/2014/main" id="{D21B8C8C-8504-4929-8DE2-D5B495BFAC29}"/>
                  </a:ext>
                </a:extLst>
              </p:cNvPr>
              <p:cNvSpPr>
                <a:spLocks/>
              </p:cNvSpPr>
              <p:nvPr/>
            </p:nvSpPr>
            <p:spPr bwMode="auto">
              <a:xfrm>
                <a:off x="4457" y="2028"/>
                <a:ext cx="115" cy="94"/>
              </a:xfrm>
              <a:custGeom>
                <a:avLst/>
                <a:gdLst>
                  <a:gd name="T0" fmla="*/ 56 w 115"/>
                  <a:gd name="T1" fmla="*/ 67 h 94"/>
                  <a:gd name="T2" fmla="*/ 58 w 115"/>
                  <a:gd name="T3" fmla="*/ 64 h 94"/>
                  <a:gd name="T4" fmla="*/ 61 w 115"/>
                  <a:gd name="T5" fmla="*/ 61 h 94"/>
                  <a:gd name="T6" fmla="*/ 64 w 115"/>
                  <a:gd name="T7" fmla="*/ 61 h 94"/>
                  <a:gd name="T8" fmla="*/ 69 w 115"/>
                  <a:gd name="T9" fmla="*/ 61 h 94"/>
                  <a:gd name="T10" fmla="*/ 70 w 115"/>
                  <a:gd name="T11" fmla="*/ 24 h 94"/>
                  <a:gd name="T12" fmla="*/ 115 w 115"/>
                  <a:gd name="T13" fmla="*/ 24 h 94"/>
                  <a:gd name="T14" fmla="*/ 115 w 115"/>
                  <a:gd name="T15" fmla="*/ 5 h 94"/>
                  <a:gd name="T16" fmla="*/ 115 w 115"/>
                  <a:gd name="T17" fmla="*/ 5 h 94"/>
                  <a:gd name="T18" fmla="*/ 115 w 115"/>
                  <a:gd name="T19" fmla="*/ 0 h 94"/>
                  <a:gd name="T20" fmla="*/ 59 w 115"/>
                  <a:gd name="T21" fmla="*/ 0 h 94"/>
                  <a:gd name="T22" fmla="*/ 53 w 115"/>
                  <a:gd name="T23" fmla="*/ 8 h 94"/>
                  <a:gd name="T24" fmla="*/ 53 w 115"/>
                  <a:gd name="T25" fmla="*/ 13 h 94"/>
                  <a:gd name="T26" fmla="*/ 50 w 115"/>
                  <a:gd name="T27" fmla="*/ 13 h 94"/>
                  <a:gd name="T28" fmla="*/ 40 w 115"/>
                  <a:gd name="T29" fmla="*/ 18 h 94"/>
                  <a:gd name="T30" fmla="*/ 40 w 115"/>
                  <a:gd name="T31" fmla="*/ 21 h 94"/>
                  <a:gd name="T32" fmla="*/ 35 w 115"/>
                  <a:gd name="T33" fmla="*/ 24 h 94"/>
                  <a:gd name="T34" fmla="*/ 37 w 115"/>
                  <a:gd name="T35" fmla="*/ 27 h 94"/>
                  <a:gd name="T36" fmla="*/ 29 w 115"/>
                  <a:gd name="T37" fmla="*/ 40 h 94"/>
                  <a:gd name="T38" fmla="*/ 27 w 115"/>
                  <a:gd name="T39" fmla="*/ 43 h 94"/>
                  <a:gd name="T40" fmla="*/ 21 w 115"/>
                  <a:gd name="T41" fmla="*/ 50 h 94"/>
                  <a:gd name="T42" fmla="*/ 19 w 115"/>
                  <a:gd name="T43" fmla="*/ 51 h 94"/>
                  <a:gd name="T44" fmla="*/ 16 w 115"/>
                  <a:gd name="T45" fmla="*/ 59 h 94"/>
                  <a:gd name="T46" fmla="*/ 16 w 115"/>
                  <a:gd name="T47" fmla="*/ 61 h 94"/>
                  <a:gd name="T48" fmla="*/ 10 w 115"/>
                  <a:gd name="T49" fmla="*/ 69 h 94"/>
                  <a:gd name="T50" fmla="*/ 10 w 115"/>
                  <a:gd name="T51" fmla="*/ 69 h 94"/>
                  <a:gd name="T52" fmla="*/ 11 w 115"/>
                  <a:gd name="T53" fmla="*/ 70 h 94"/>
                  <a:gd name="T54" fmla="*/ 10 w 115"/>
                  <a:gd name="T55" fmla="*/ 72 h 94"/>
                  <a:gd name="T56" fmla="*/ 5 w 115"/>
                  <a:gd name="T57" fmla="*/ 80 h 94"/>
                  <a:gd name="T58" fmla="*/ 3 w 115"/>
                  <a:gd name="T59" fmla="*/ 80 h 94"/>
                  <a:gd name="T60" fmla="*/ 2 w 115"/>
                  <a:gd name="T61" fmla="*/ 83 h 94"/>
                  <a:gd name="T62" fmla="*/ 2 w 115"/>
                  <a:gd name="T63" fmla="*/ 86 h 94"/>
                  <a:gd name="T64" fmla="*/ 0 w 115"/>
                  <a:gd name="T65" fmla="*/ 89 h 94"/>
                  <a:gd name="T66" fmla="*/ 0 w 115"/>
                  <a:gd name="T67" fmla="*/ 94 h 94"/>
                  <a:gd name="T68" fmla="*/ 56 w 115"/>
                  <a:gd name="T69" fmla="*/ 93 h 94"/>
                  <a:gd name="T70" fmla="*/ 56 w 115"/>
                  <a:gd name="T71" fmla="*/ 6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5" h="94">
                    <a:moveTo>
                      <a:pt x="56" y="67"/>
                    </a:moveTo>
                    <a:lnTo>
                      <a:pt x="58" y="64"/>
                    </a:lnTo>
                    <a:lnTo>
                      <a:pt x="61" y="61"/>
                    </a:lnTo>
                    <a:lnTo>
                      <a:pt x="64" y="61"/>
                    </a:lnTo>
                    <a:lnTo>
                      <a:pt x="69" y="61"/>
                    </a:lnTo>
                    <a:lnTo>
                      <a:pt x="70" y="24"/>
                    </a:lnTo>
                    <a:lnTo>
                      <a:pt x="115" y="24"/>
                    </a:lnTo>
                    <a:lnTo>
                      <a:pt x="115" y="5"/>
                    </a:lnTo>
                    <a:lnTo>
                      <a:pt x="115" y="5"/>
                    </a:lnTo>
                    <a:lnTo>
                      <a:pt x="115" y="0"/>
                    </a:lnTo>
                    <a:lnTo>
                      <a:pt x="59" y="0"/>
                    </a:lnTo>
                    <a:lnTo>
                      <a:pt x="53" y="8"/>
                    </a:lnTo>
                    <a:lnTo>
                      <a:pt x="53" y="13"/>
                    </a:lnTo>
                    <a:lnTo>
                      <a:pt x="50" y="13"/>
                    </a:lnTo>
                    <a:lnTo>
                      <a:pt x="40" y="18"/>
                    </a:lnTo>
                    <a:lnTo>
                      <a:pt x="40" y="21"/>
                    </a:lnTo>
                    <a:lnTo>
                      <a:pt x="35" y="24"/>
                    </a:lnTo>
                    <a:lnTo>
                      <a:pt x="37" y="27"/>
                    </a:lnTo>
                    <a:lnTo>
                      <a:pt x="29" y="40"/>
                    </a:lnTo>
                    <a:lnTo>
                      <a:pt x="27" y="43"/>
                    </a:lnTo>
                    <a:lnTo>
                      <a:pt x="21" y="50"/>
                    </a:lnTo>
                    <a:lnTo>
                      <a:pt x="19" y="51"/>
                    </a:lnTo>
                    <a:lnTo>
                      <a:pt x="16" y="59"/>
                    </a:lnTo>
                    <a:lnTo>
                      <a:pt x="16" y="61"/>
                    </a:lnTo>
                    <a:lnTo>
                      <a:pt x="10" y="69"/>
                    </a:lnTo>
                    <a:lnTo>
                      <a:pt x="10" y="69"/>
                    </a:lnTo>
                    <a:lnTo>
                      <a:pt x="11" y="70"/>
                    </a:lnTo>
                    <a:lnTo>
                      <a:pt x="10" y="72"/>
                    </a:lnTo>
                    <a:lnTo>
                      <a:pt x="5" y="80"/>
                    </a:lnTo>
                    <a:lnTo>
                      <a:pt x="3" y="80"/>
                    </a:lnTo>
                    <a:lnTo>
                      <a:pt x="2" y="83"/>
                    </a:lnTo>
                    <a:lnTo>
                      <a:pt x="2" y="86"/>
                    </a:lnTo>
                    <a:lnTo>
                      <a:pt x="0" y="89"/>
                    </a:lnTo>
                    <a:lnTo>
                      <a:pt x="0" y="94"/>
                    </a:lnTo>
                    <a:lnTo>
                      <a:pt x="56" y="93"/>
                    </a:lnTo>
                    <a:lnTo>
                      <a:pt x="56" y="67"/>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9" name="Freeform 947">
                <a:extLst>
                  <a:ext uri="{FF2B5EF4-FFF2-40B4-BE49-F238E27FC236}">
                    <a16:creationId xmlns:a16="http://schemas.microsoft.com/office/drawing/2014/main" id="{41BEF83D-C7D7-45DC-B822-49D75957F1DA}"/>
                  </a:ext>
                </a:extLst>
              </p:cNvPr>
              <p:cNvSpPr>
                <a:spLocks/>
              </p:cNvSpPr>
              <p:nvPr/>
            </p:nvSpPr>
            <p:spPr bwMode="auto">
              <a:xfrm>
                <a:off x="4456" y="2033"/>
                <a:ext cx="167" cy="183"/>
              </a:xfrm>
              <a:custGeom>
                <a:avLst/>
                <a:gdLst>
                  <a:gd name="T0" fmla="*/ 12 w 167"/>
                  <a:gd name="T1" fmla="*/ 159 h 183"/>
                  <a:gd name="T2" fmla="*/ 28 w 167"/>
                  <a:gd name="T3" fmla="*/ 155 h 183"/>
                  <a:gd name="T4" fmla="*/ 36 w 167"/>
                  <a:gd name="T5" fmla="*/ 158 h 183"/>
                  <a:gd name="T6" fmla="*/ 43 w 167"/>
                  <a:gd name="T7" fmla="*/ 163 h 183"/>
                  <a:gd name="T8" fmla="*/ 46 w 167"/>
                  <a:gd name="T9" fmla="*/ 164 h 183"/>
                  <a:gd name="T10" fmla="*/ 49 w 167"/>
                  <a:gd name="T11" fmla="*/ 164 h 183"/>
                  <a:gd name="T12" fmla="*/ 52 w 167"/>
                  <a:gd name="T13" fmla="*/ 164 h 183"/>
                  <a:gd name="T14" fmla="*/ 55 w 167"/>
                  <a:gd name="T15" fmla="*/ 171 h 183"/>
                  <a:gd name="T16" fmla="*/ 59 w 167"/>
                  <a:gd name="T17" fmla="*/ 174 h 183"/>
                  <a:gd name="T18" fmla="*/ 62 w 167"/>
                  <a:gd name="T19" fmla="*/ 179 h 183"/>
                  <a:gd name="T20" fmla="*/ 67 w 167"/>
                  <a:gd name="T21" fmla="*/ 183 h 183"/>
                  <a:gd name="T22" fmla="*/ 70 w 167"/>
                  <a:gd name="T23" fmla="*/ 180 h 183"/>
                  <a:gd name="T24" fmla="*/ 76 w 167"/>
                  <a:gd name="T25" fmla="*/ 175 h 183"/>
                  <a:gd name="T26" fmla="*/ 76 w 167"/>
                  <a:gd name="T27" fmla="*/ 169 h 183"/>
                  <a:gd name="T28" fmla="*/ 82 w 167"/>
                  <a:gd name="T29" fmla="*/ 167 h 183"/>
                  <a:gd name="T30" fmla="*/ 86 w 167"/>
                  <a:gd name="T31" fmla="*/ 175 h 183"/>
                  <a:gd name="T32" fmla="*/ 90 w 167"/>
                  <a:gd name="T33" fmla="*/ 171 h 183"/>
                  <a:gd name="T34" fmla="*/ 102 w 167"/>
                  <a:gd name="T35" fmla="*/ 167 h 183"/>
                  <a:gd name="T36" fmla="*/ 103 w 167"/>
                  <a:gd name="T37" fmla="*/ 174 h 183"/>
                  <a:gd name="T38" fmla="*/ 106 w 167"/>
                  <a:gd name="T39" fmla="*/ 171 h 183"/>
                  <a:gd name="T40" fmla="*/ 110 w 167"/>
                  <a:gd name="T41" fmla="*/ 174 h 183"/>
                  <a:gd name="T42" fmla="*/ 165 w 167"/>
                  <a:gd name="T43" fmla="*/ 161 h 183"/>
                  <a:gd name="T44" fmla="*/ 149 w 167"/>
                  <a:gd name="T45" fmla="*/ 35 h 183"/>
                  <a:gd name="T46" fmla="*/ 167 w 167"/>
                  <a:gd name="T47" fmla="*/ 33 h 183"/>
                  <a:gd name="T48" fmla="*/ 116 w 167"/>
                  <a:gd name="T49" fmla="*/ 0 h 183"/>
                  <a:gd name="T50" fmla="*/ 116 w 167"/>
                  <a:gd name="T51" fmla="*/ 19 h 183"/>
                  <a:gd name="T52" fmla="*/ 70 w 167"/>
                  <a:gd name="T53" fmla="*/ 56 h 183"/>
                  <a:gd name="T54" fmla="*/ 62 w 167"/>
                  <a:gd name="T55" fmla="*/ 56 h 183"/>
                  <a:gd name="T56" fmla="*/ 57 w 167"/>
                  <a:gd name="T57" fmla="*/ 62 h 183"/>
                  <a:gd name="T58" fmla="*/ 1 w 167"/>
                  <a:gd name="T59" fmla="*/ 89 h 183"/>
                  <a:gd name="T60" fmla="*/ 0 w 167"/>
                  <a:gd name="T61" fmla="*/ 92 h 183"/>
                  <a:gd name="T62" fmla="*/ 3 w 167"/>
                  <a:gd name="T63" fmla="*/ 94 h 183"/>
                  <a:gd name="T64" fmla="*/ 6 w 167"/>
                  <a:gd name="T65" fmla="*/ 99 h 183"/>
                  <a:gd name="T66" fmla="*/ 11 w 167"/>
                  <a:gd name="T67" fmla="*/ 104 h 183"/>
                  <a:gd name="T68" fmla="*/ 11 w 167"/>
                  <a:gd name="T69" fmla="*/ 108 h 183"/>
                  <a:gd name="T70" fmla="*/ 8 w 167"/>
                  <a:gd name="T71" fmla="*/ 113 h 183"/>
                  <a:gd name="T72" fmla="*/ 11 w 167"/>
                  <a:gd name="T73" fmla="*/ 119 h 183"/>
                  <a:gd name="T74" fmla="*/ 12 w 167"/>
                  <a:gd name="T75" fmla="*/ 145 h 183"/>
                  <a:gd name="T76" fmla="*/ 6 w 167"/>
                  <a:gd name="T77" fmla="*/ 158 h 183"/>
                  <a:gd name="T78" fmla="*/ 8 w 167"/>
                  <a:gd name="T79" fmla="*/ 163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7" h="183">
                    <a:moveTo>
                      <a:pt x="11" y="163"/>
                    </a:moveTo>
                    <a:lnTo>
                      <a:pt x="12" y="159"/>
                    </a:lnTo>
                    <a:lnTo>
                      <a:pt x="20" y="158"/>
                    </a:lnTo>
                    <a:lnTo>
                      <a:pt x="28" y="155"/>
                    </a:lnTo>
                    <a:lnTo>
                      <a:pt x="30" y="155"/>
                    </a:lnTo>
                    <a:lnTo>
                      <a:pt x="36" y="158"/>
                    </a:lnTo>
                    <a:lnTo>
                      <a:pt x="41" y="158"/>
                    </a:lnTo>
                    <a:lnTo>
                      <a:pt x="43" y="163"/>
                    </a:lnTo>
                    <a:lnTo>
                      <a:pt x="43" y="163"/>
                    </a:lnTo>
                    <a:lnTo>
                      <a:pt x="46" y="164"/>
                    </a:lnTo>
                    <a:lnTo>
                      <a:pt x="47" y="163"/>
                    </a:lnTo>
                    <a:lnTo>
                      <a:pt x="49" y="164"/>
                    </a:lnTo>
                    <a:lnTo>
                      <a:pt x="51" y="164"/>
                    </a:lnTo>
                    <a:lnTo>
                      <a:pt x="52" y="164"/>
                    </a:lnTo>
                    <a:lnTo>
                      <a:pt x="52" y="167"/>
                    </a:lnTo>
                    <a:lnTo>
                      <a:pt x="55" y="171"/>
                    </a:lnTo>
                    <a:lnTo>
                      <a:pt x="55" y="174"/>
                    </a:lnTo>
                    <a:lnTo>
                      <a:pt x="59" y="174"/>
                    </a:lnTo>
                    <a:lnTo>
                      <a:pt x="60" y="177"/>
                    </a:lnTo>
                    <a:lnTo>
                      <a:pt x="62" y="179"/>
                    </a:lnTo>
                    <a:lnTo>
                      <a:pt x="65" y="180"/>
                    </a:lnTo>
                    <a:lnTo>
                      <a:pt x="67" y="183"/>
                    </a:lnTo>
                    <a:lnTo>
                      <a:pt x="67" y="183"/>
                    </a:lnTo>
                    <a:lnTo>
                      <a:pt x="70" y="180"/>
                    </a:lnTo>
                    <a:lnTo>
                      <a:pt x="74" y="180"/>
                    </a:lnTo>
                    <a:lnTo>
                      <a:pt x="76" y="175"/>
                    </a:lnTo>
                    <a:lnTo>
                      <a:pt x="76" y="174"/>
                    </a:lnTo>
                    <a:lnTo>
                      <a:pt x="76" y="169"/>
                    </a:lnTo>
                    <a:lnTo>
                      <a:pt x="79" y="167"/>
                    </a:lnTo>
                    <a:lnTo>
                      <a:pt x="82" y="167"/>
                    </a:lnTo>
                    <a:lnTo>
                      <a:pt x="84" y="171"/>
                    </a:lnTo>
                    <a:lnTo>
                      <a:pt x="86" y="175"/>
                    </a:lnTo>
                    <a:lnTo>
                      <a:pt x="87" y="177"/>
                    </a:lnTo>
                    <a:lnTo>
                      <a:pt x="90" y="171"/>
                    </a:lnTo>
                    <a:lnTo>
                      <a:pt x="98" y="167"/>
                    </a:lnTo>
                    <a:lnTo>
                      <a:pt x="102" y="167"/>
                    </a:lnTo>
                    <a:lnTo>
                      <a:pt x="102" y="172"/>
                    </a:lnTo>
                    <a:lnTo>
                      <a:pt x="103" y="174"/>
                    </a:lnTo>
                    <a:lnTo>
                      <a:pt x="105" y="171"/>
                    </a:lnTo>
                    <a:lnTo>
                      <a:pt x="106" y="171"/>
                    </a:lnTo>
                    <a:lnTo>
                      <a:pt x="110" y="174"/>
                    </a:lnTo>
                    <a:lnTo>
                      <a:pt x="110" y="174"/>
                    </a:lnTo>
                    <a:lnTo>
                      <a:pt x="161" y="174"/>
                    </a:lnTo>
                    <a:lnTo>
                      <a:pt x="165" y="161"/>
                    </a:lnTo>
                    <a:lnTo>
                      <a:pt x="161" y="158"/>
                    </a:lnTo>
                    <a:lnTo>
                      <a:pt x="149" y="35"/>
                    </a:lnTo>
                    <a:lnTo>
                      <a:pt x="167" y="33"/>
                    </a:lnTo>
                    <a:lnTo>
                      <a:pt x="167" y="33"/>
                    </a:lnTo>
                    <a:lnTo>
                      <a:pt x="167" y="33"/>
                    </a:lnTo>
                    <a:lnTo>
                      <a:pt x="116" y="0"/>
                    </a:lnTo>
                    <a:lnTo>
                      <a:pt x="116" y="0"/>
                    </a:lnTo>
                    <a:lnTo>
                      <a:pt x="116" y="19"/>
                    </a:lnTo>
                    <a:lnTo>
                      <a:pt x="71" y="19"/>
                    </a:lnTo>
                    <a:lnTo>
                      <a:pt x="70" y="56"/>
                    </a:lnTo>
                    <a:lnTo>
                      <a:pt x="65" y="56"/>
                    </a:lnTo>
                    <a:lnTo>
                      <a:pt x="62" y="56"/>
                    </a:lnTo>
                    <a:lnTo>
                      <a:pt x="59" y="59"/>
                    </a:lnTo>
                    <a:lnTo>
                      <a:pt x="57" y="62"/>
                    </a:lnTo>
                    <a:lnTo>
                      <a:pt x="57" y="88"/>
                    </a:lnTo>
                    <a:lnTo>
                      <a:pt x="1" y="89"/>
                    </a:lnTo>
                    <a:lnTo>
                      <a:pt x="1" y="89"/>
                    </a:lnTo>
                    <a:lnTo>
                      <a:pt x="0" y="92"/>
                    </a:lnTo>
                    <a:lnTo>
                      <a:pt x="0" y="97"/>
                    </a:lnTo>
                    <a:lnTo>
                      <a:pt x="3" y="94"/>
                    </a:lnTo>
                    <a:lnTo>
                      <a:pt x="4" y="97"/>
                    </a:lnTo>
                    <a:lnTo>
                      <a:pt x="6" y="99"/>
                    </a:lnTo>
                    <a:lnTo>
                      <a:pt x="8" y="97"/>
                    </a:lnTo>
                    <a:lnTo>
                      <a:pt x="11" y="104"/>
                    </a:lnTo>
                    <a:lnTo>
                      <a:pt x="9" y="105"/>
                    </a:lnTo>
                    <a:lnTo>
                      <a:pt x="11" y="108"/>
                    </a:lnTo>
                    <a:lnTo>
                      <a:pt x="9" y="113"/>
                    </a:lnTo>
                    <a:lnTo>
                      <a:pt x="8" y="113"/>
                    </a:lnTo>
                    <a:lnTo>
                      <a:pt x="6" y="113"/>
                    </a:lnTo>
                    <a:lnTo>
                      <a:pt x="11" y="119"/>
                    </a:lnTo>
                    <a:lnTo>
                      <a:pt x="12" y="134"/>
                    </a:lnTo>
                    <a:lnTo>
                      <a:pt x="12" y="145"/>
                    </a:lnTo>
                    <a:lnTo>
                      <a:pt x="9" y="150"/>
                    </a:lnTo>
                    <a:lnTo>
                      <a:pt x="6" y="158"/>
                    </a:lnTo>
                    <a:lnTo>
                      <a:pt x="6" y="164"/>
                    </a:lnTo>
                    <a:lnTo>
                      <a:pt x="8" y="163"/>
                    </a:lnTo>
                    <a:lnTo>
                      <a:pt x="11" y="163"/>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0" name="Freeform 948">
                <a:extLst>
                  <a:ext uri="{FF2B5EF4-FFF2-40B4-BE49-F238E27FC236}">
                    <a16:creationId xmlns:a16="http://schemas.microsoft.com/office/drawing/2014/main" id="{71C1FCE1-47BB-42FA-AC55-A54C1A5F503F}"/>
                  </a:ext>
                </a:extLst>
              </p:cNvPr>
              <p:cNvSpPr>
                <a:spLocks/>
              </p:cNvSpPr>
              <p:nvPr/>
            </p:nvSpPr>
            <p:spPr bwMode="auto">
              <a:xfrm>
                <a:off x="4523" y="2066"/>
                <a:ext cx="229" cy="214"/>
              </a:xfrm>
              <a:custGeom>
                <a:avLst/>
                <a:gdLst>
                  <a:gd name="T0" fmla="*/ 97 w 229"/>
                  <a:gd name="T1" fmla="*/ 201 h 214"/>
                  <a:gd name="T2" fmla="*/ 98 w 229"/>
                  <a:gd name="T3" fmla="*/ 193 h 214"/>
                  <a:gd name="T4" fmla="*/ 108 w 229"/>
                  <a:gd name="T5" fmla="*/ 182 h 214"/>
                  <a:gd name="T6" fmla="*/ 114 w 229"/>
                  <a:gd name="T7" fmla="*/ 169 h 214"/>
                  <a:gd name="T8" fmla="*/ 121 w 229"/>
                  <a:gd name="T9" fmla="*/ 168 h 214"/>
                  <a:gd name="T10" fmla="*/ 130 w 229"/>
                  <a:gd name="T11" fmla="*/ 163 h 214"/>
                  <a:gd name="T12" fmla="*/ 152 w 229"/>
                  <a:gd name="T13" fmla="*/ 149 h 214"/>
                  <a:gd name="T14" fmla="*/ 167 w 229"/>
                  <a:gd name="T15" fmla="*/ 144 h 214"/>
                  <a:gd name="T16" fmla="*/ 175 w 229"/>
                  <a:gd name="T17" fmla="*/ 147 h 214"/>
                  <a:gd name="T18" fmla="*/ 188 w 229"/>
                  <a:gd name="T19" fmla="*/ 146 h 214"/>
                  <a:gd name="T20" fmla="*/ 202 w 229"/>
                  <a:gd name="T21" fmla="*/ 144 h 214"/>
                  <a:gd name="T22" fmla="*/ 213 w 229"/>
                  <a:gd name="T23" fmla="*/ 142 h 214"/>
                  <a:gd name="T24" fmla="*/ 224 w 229"/>
                  <a:gd name="T25" fmla="*/ 133 h 214"/>
                  <a:gd name="T26" fmla="*/ 227 w 229"/>
                  <a:gd name="T27" fmla="*/ 114 h 214"/>
                  <a:gd name="T28" fmla="*/ 224 w 229"/>
                  <a:gd name="T29" fmla="*/ 88 h 214"/>
                  <a:gd name="T30" fmla="*/ 213 w 229"/>
                  <a:gd name="T31" fmla="*/ 85 h 214"/>
                  <a:gd name="T32" fmla="*/ 211 w 229"/>
                  <a:gd name="T33" fmla="*/ 77 h 214"/>
                  <a:gd name="T34" fmla="*/ 202 w 229"/>
                  <a:gd name="T35" fmla="*/ 71 h 214"/>
                  <a:gd name="T36" fmla="*/ 192 w 229"/>
                  <a:gd name="T37" fmla="*/ 63 h 214"/>
                  <a:gd name="T38" fmla="*/ 82 w 229"/>
                  <a:gd name="T39" fmla="*/ 2 h 214"/>
                  <a:gd name="T40" fmla="*/ 94 w 229"/>
                  <a:gd name="T41" fmla="*/ 141 h 214"/>
                  <a:gd name="T42" fmla="*/ 39 w 229"/>
                  <a:gd name="T43" fmla="*/ 138 h 214"/>
                  <a:gd name="T44" fmla="*/ 35 w 229"/>
                  <a:gd name="T45" fmla="*/ 139 h 214"/>
                  <a:gd name="T46" fmla="*/ 23 w 229"/>
                  <a:gd name="T47" fmla="*/ 138 h 214"/>
                  <a:gd name="T48" fmla="*/ 17 w 229"/>
                  <a:gd name="T49" fmla="*/ 138 h 214"/>
                  <a:gd name="T50" fmla="*/ 9 w 229"/>
                  <a:gd name="T51" fmla="*/ 136 h 214"/>
                  <a:gd name="T52" fmla="*/ 7 w 229"/>
                  <a:gd name="T53" fmla="*/ 147 h 214"/>
                  <a:gd name="T54" fmla="*/ 1 w 229"/>
                  <a:gd name="T55" fmla="*/ 152 h 214"/>
                  <a:gd name="T56" fmla="*/ 1 w 229"/>
                  <a:gd name="T57" fmla="*/ 161 h 214"/>
                  <a:gd name="T58" fmla="*/ 6 w 229"/>
                  <a:gd name="T59" fmla="*/ 171 h 214"/>
                  <a:gd name="T60" fmla="*/ 11 w 229"/>
                  <a:gd name="T61" fmla="*/ 173 h 214"/>
                  <a:gd name="T62" fmla="*/ 14 w 229"/>
                  <a:gd name="T63" fmla="*/ 179 h 214"/>
                  <a:gd name="T64" fmla="*/ 15 w 229"/>
                  <a:gd name="T65" fmla="*/ 184 h 214"/>
                  <a:gd name="T66" fmla="*/ 15 w 229"/>
                  <a:gd name="T67" fmla="*/ 189 h 214"/>
                  <a:gd name="T68" fmla="*/ 22 w 229"/>
                  <a:gd name="T69" fmla="*/ 189 h 214"/>
                  <a:gd name="T70" fmla="*/ 31 w 229"/>
                  <a:gd name="T71" fmla="*/ 189 h 214"/>
                  <a:gd name="T72" fmla="*/ 39 w 229"/>
                  <a:gd name="T73" fmla="*/ 185 h 214"/>
                  <a:gd name="T74" fmla="*/ 46 w 229"/>
                  <a:gd name="T75" fmla="*/ 184 h 214"/>
                  <a:gd name="T76" fmla="*/ 50 w 229"/>
                  <a:gd name="T77" fmla="*/ 192 h 214"/>
                  <a:gd name="T78" fmla="*/ 55 w 229"/>
                  <a:gd name="T79" fmla="*/ 198 h 214"/>
                  <a:gd name="T80" fmla="*/ 50 w 229"/>
                  <a:gd name="T81" fmla="*/ 206 h 214"/>
                  <a:gd name="T82" fmla="*/ 57 w 229"/>
                  <a:gd name="T83" fmla="*/ 205 h 214"/>
                  <a:gd name="T84" fmla="*/ 58 w 229"/>
                  <a:gd name="T85" fmla="*/ 209 h 214"/>
                  <a:gd name="T86" fmla="*/ 63 w 229"/>
                  <a:gd name="T87" fmla="*/ 214 h 214"/>
                  <a:gd name="T88" fmla="*/ 73 w 229"/>
                  <a:gd name="T89" fmla="*/ 212 h 214"/>
                  <a:gd name="T90" fmla="*/ 79 w 229"/>
                  <a:gd name="T91" fmla="*/ 211 h 214"/>
                  <a:gd name="T92" fmla="*/ 87 w 229"/>
                  <a:gd name="T93" fmla="*/ 211 h 214"/>
                  <a:gd name="T94" fmla="*/ 95 w 229"/>
                  <a:gd name="T95" fmla="*/ 211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9" h="214">
                    <a:moveTo>
                      <a:pt x="97" y="206"/>
                    </a:moveTo>
                    <a:lnTo>
                      <a:pt x="97" y="203"/>
                    </a:lnTo>
                    <a:lnTo>
                      <a:pt x="97" y="201"/>
                    </a:lnTo>
                    <a:lnTo>
                      <a:pt x="98" y="200"/>
                    </a:lnTo>
                    <a:lnTo>
                      <a:pt x="98" y="197"/>
                    </a:lnTo>
                    <a:lnTo>
                      <a:pt x="98" y="193"/>
                    </a:lnTo>
                    <a:lnTo>
                      <a:pt x="100" y="192"/>
                    </a:lnTo>
                    <a:lnTo>
                      <a:pt x="103" y="189"/>
                    </a:lnTo>
                    <a:lnTo>
                      <a:pt x="108" y="182"/>
                    </a:lnTo>
                    <a:lnTo>
                      <a:pt x="111" y="177"/>
                    </a:lnTo>
                    <a:lnTo>
                      <a:pt x="111" y="176"/>
                    </a:lnTo>
                    <a:lnTo>
                      <a:pt x="114" y="169"/>
                    </a:lnTo>
                    <a:lnTo>
                      <a:pt x="116" y="169"/>
                    </a:lnTo>
                    <a:lnTo>
                      <a:pt x="116" y="168"/>
                    </a:lnTo>
                    <a:lnTo>
                      <a:pt x="121" y="168"/>
                    </a:lnTo>
                    <a:lnTo>
                      <a:pt x="122" y="168"/>
                    </a:lnTo>
                    <a:lnTo>
                      <a:pt x="130" y="165"/>
                    </a:lnTo>
                    <a:lnTo>
                      <a:pt x="130" y="163"/>
                    </a:lnTo>
                    <a:lnTo>
                      <a:pt x="138" y="157"/>
                    </a:lnTo>
                    <a:lnTo>
                      <a:pt x="149" y="152"/>
                    </a:lnTo>
                    <a:lnTo>
                      <a:pt x="152" y="149"/>
                    </a:lnTo>
                    <a:lnTo>
                      <a:pt x="157" y="146"/>
                    </a:lnTo>
                    <a:lnTo>
                      <a:pt x="164" y="146"/>
                    </a:lnTo>
                    <a:lnTo>
                      <a:pt x="167" y="144"/>
                    </a:lnTo>
                    <a:lnTo>
                      <a:pt x="172" y="146"/>
                    </a:lnTo>
                    <a:lnTo>
                      <a:pt x="173" y="146"/>
                    </a:lnTo>
                    <a:lnTo>
                      <a:pt x="175" y="147"/>
                    </a:lnTo>
                    <a:lnTo>
                      <a:pt x="175" y="147"/>
                    </a:lnTo>
                    <a:lnTo>
                      <a:pt x="178" y="147"/>
                    </a:lnTo>
                    <a:lnTo>
                      <a:pt x="188" y="146"/>
                    </a:lnTo>
                    <a:lnTo>
                      <a:pt x="191" y="147"/>
                    </a:lnTo>
                    <a:lnTo>
                      <a:pt x="195" y="144"/>
                    </a:lnTo>
                    <a:lnTo>
                      <a:pt x="202" y="144"/>
                    </a:lnTo>
                    <a:lnTo>
                      <a:pt x="203" y="144"/>
                    </a:lnTo>
                    <a:lnTo>
                      <a:pt x="208" y="142"/>
                    </a:lnTo>
                    <a:lnTo>
                      <a:pt x="213" y="142"/>
                    </a:lnTo>
                    <a:lnTo>
                      <a:pt x="216" y="139"/>
                    </a:lnTo>
                    <a:lnTo>
                      <a:pt x="224" y="136"/>
                    </a:lnTo>
                    <a:lnTo>
                      <a:pt x="224" y="133"/>
                    </a:lnTo>
                    <a:lnTo>
                      <a:pt x="224" y="128"/>
                    </a:lnTo>
                    <a:lnTo>
                      <a:pt x="227" y="126"/>
                    </a:lnTo>
                    <a:lnTo>
                      <a:pt x="227" y="114"/>
                    </a:lnTo>
                    <a:lnTo>
                      <a:pt x="229" y="86"/>
                    </a:lnTo>
                    <a:lnTo>
                      <a:pt x="229" y="86"/>
                    </a:lnTo>
                    <a:lnTo>
                      <a:pt x="224" y="88"/>
                    </a:lnTo>
                    <a:lnTo>
                      <a:pt x="218" y="90"/>
                    </a:lnTo>
                    <a:lnTo>
                      <a:pt x="213" y="88"/>
                    </a:lnTo>
                    <a:lnTo>
                      <a:pt x="213" y="85"/>
                    </a:lnTo>
                    <a:lnTo>
                      <a:pt x="215" y="82"/>
                    </a:lnTo>
                    <a:lnTo>
                      <a:pt x="215" y="79"/>
                    </a:lnTo>
                    <a:lnTo>
                      <a:pt x="211" y="77"/>
                    </a:lnTo>
                    <a:lnTo>
                      <a:pt x="208" y="75"/>
                    </a:lnTo>
                    <a:lnTo>
                      <a:pt x="205" y="72"/>
                    </a:lnTo>
                    <a:lnTo>
                      <a:pt x="202" y="71"/>
                    </a:lnTo>
                    <a:lnTo>
                      <a:pt x="197" y="72"/>
                    </a:lnTo>
                    <a:lnTo>
                      <a:pt x="194" y="69"/>
                    </a:lnTo>
                    <a:lnTo>
                      <a:pt x="192" y="63"/>
                    </a:lnTo>
                    <a:lnTo>
                      <a:pt x="100" y="0"/>
                    </a:lnTo>
                    <a:lnTo>
                      <a:pt x="100" y="0"/>
                    </a:lnTo>
                    <a:lnTo>
                      <a:pt x="82" y="2"/>
                    </a:lnTo>
                    <a:lnTo>
                      <a:pt x="94" y="125"/>
                    </a:lnTo>
                    <a:lnTo>
                      <a:pt x="98" y="128"/>
                    </a:lnTo>
                    <a:lnTo>
                      <a:pt x="94" y="141"/>
                    </a:lnTo>
                    <a:lnTo>
                      <a:pt x="43" y="141"/>
                    </a:lnTo>
                    <a:lnTo>
                      <a:pt x="43" y="141"/>
                    </a:lnTo>
                    <a:lnTo>
                      <a:pt x="39" y="138"/>
                    </a:lnTo>
                    <a:lnTo>
                      <a:pt x="38" y="138"/>
                    </a:lnTo>
                    <a:lnTo>
                      <a:pt x="36" y="141"/>
                    </a:lnTo>
                    <a:lnTo>
                      <a:pt x="35" y="139"/>
                    </a:lnTo>
                    <a:lnTo>
                      <a:pt x="35" y="134"/>
                    </a:lnTo>
                    <a:lnTo>
                      <a:pt x="31" y="134"/>
                    </a:lnTo>
                    <a:lnTo>
                      <a:pt x="23" y="138"/>
                    </a:lnTo>
                    <a:lnTo>
                      <a:pt x="20" y="144"/>
                    </a:lnTo>
                    <a:lnTo>
                      <a:pt x="19" y="142"/>
                    </a:lnTo>
                    <a:lnTo>
                      <a:pt x="17" y="138"/>
                    </a:lnTo>
                    <a:lnTo>
                      <a:pt x="15" y="134"/>
                    </a:lnTo>
                    <a:lnTo>
                      <a:pt x="12" y="134"/>
                    </a:lnTo>
                    <a:lnTo>
                      <a:pt x="9" y="136"/>
                    </a:lnTo>
                    <a:lnTo>
                      <a:pt x="9" y="141"/>
                    </a:lnTo>
                    <a:lnTo>
                      <a:pt x="9" y="142"/>
                    </a:lnTo>
                    <a:lnTo>
                      <a:pt x="7" y="147"/>
                    </a:lnTo>
                    <a:lnTo>
                      <a:pt x="3" y="147"/>
                    </a:lnTo>
                    <a:lnTo>
                      <a:pt x="0" y="150"/>
                    </a:lnTo>
                    <a:lnTo>
                      <a:pt x="1" y="152"/>
                    </a:lnTo>
                    <a:lnTo>
                      <a:pt x="1" y="153"/>
                    </a:lnTo>
                    <a:lnTo>
                      <a:pt x="3" y="157"/>
                    </a:lnTo>
                    <a:lnTo>
                      <a:pt x="1" y="161"/>
                    </a:lnTo>
                    <a:lnTo>
                      <a:pt x="1" y="163"/>
                    </a:lnTo>
                    <a:lnTo>
                      <a:pt x="4" y="166"/>
                    </a:lnTo>
                    <a:lnTo>
                      <a:pt x="6" y="171"/>
                    </a:lnTo>
                    <a:lnTo>
                      <a:pt x="7" y="171"/>
                    </a:lnTo>
                    <a:lnTo>
                      <a:pt x="9" y="171"/>
                    </a:lnTo>
                    <a:lnTo>
                      <a:pt x="11" y="173"/>
                    </a:lnTo>
                    <a:lnTo>
                      <a:pt x="12" y="174"/>
                    </a:lnTo>
                    <a:lnTo>
                      <a:pt x="14" y="177"/>
                    </a:lnTo>
                    <a:lnTo>
                      <a:pt x="14" y="179"/>
                    </a:lnTo>
                    <a:lnTo>
                      <a:pt x="12" y="181"/>
                    </a:lnTo>
                    <a:lnTo>
                      <a:pt x="12" y="182"/>
                    </a:lnTo>
                    <a:lnTo>
                      <a:pt x="15" y="184"/>
                    </a:lnTo>
                    <a:lnTo>
                      <a:pt x="15" y="187"/>
                    </a:lnTo>
                    <a:lnTo>
                      <a:pt x="15" y="189"/>
                    </a:lnTo>
                    <a:lnTo>
                      <a:pt x="15" y="189"/>
                    </a:lnTo>
                    <a:lnTo>
                      <a:pt x="17" y="190"/>
                    </a:lnTo>
                    <a:lnTo>
                      <a:pt x="20" y="189"/>
                    </a:lnTo>
                    <a:lnTo>
                      <a:pt x="22" y="189"/>
                    </a:lnTo>
                    <a:lnTo>
                      <a:pt x="25" y="192"/>
                    </a:lnTo>
                    <a:lnTo>
                      <a:pt x="28" y="192"/>
                    </a:lnTo>
                    <a:lnTo>
                      <a:pt x="31" y="189"/>
                    </a:lnTo>
                    <a:lnTo>
                      <a:pt x="33" y="189"/>
                    </a:lnTo>
                    <a:lnTo>
                      <a:pt x="36" y="185"/>
                    </a:lnTo>
                    <a:lnTo>
                      <a:pt x="39" y="185"/>
                    </a:lnTo>
                    <a:lnTo>
                      <a:pt x="43" y="187"/>
                    </a:lnTo>
                    <a:lnTo>
                      <a:pt x="44" y="185"/>
                    </a:lnTo>
                    <a:lnTo>
                      <a:pt x="46" y="184"/>
                    </a:lnTo>
                    <a:lnTo>
                      <a:pt x="47" y="185"/>
                    </a:lnTo>
                    <a:lnTo>
                      <a:pt x="49" y="189"/>
                    </a:lnTo>
                    <a:lnTo>
                      <a:pt x="50" y="192"/>
                    </a:lnTo>
                    <a:lnTo>
                      <a:pt x="50" y="195"/>
                    </a:lnTo>
                    <a:lnTo>
                      <a:pt x="52" y="197"/>
                    </a:lnTo>
                    <a:lnTo>
                      <a:pt x="55" y="198"/>
                    </a:lnTo>
                    <a:lnTo>
                      <a:pt x="55" y="200"/>
                    </a:lnTo>
                    <a:lnTo>
                      <a:pt x="52" y="203"/>
                    </a:lnTo>
                    <a:lnTo>
                      <a:pt x="50" y="206"/>
                    </a:lnTo>
                    <a:lnTo>
                      <a:pt x="54" y="206"/>
                    </a:lnTo>
                    <a:lnTo>
                      <a:pt x="55" y="205"/>
                    </a:lnTo>
                    <a:lnTo>
                      <a:pt x="57" y="205"/>
                    </a:lnTo>
                    <a:lnTo>
                      <a:pt x="57" y="206"/>
                    </a:lnTo>
                    <a:lnTo>
                      <a:pt x="58" y="208"/>
                    </a:lnTo>
                    <a:lnTo>
                      <a:pt x="58" y="209"/>
                    </a:lnTo>
                    <a:lnTo>
                      <a:pt x="62" y="209"/>
                    </a:lnTo>
                    <a:lnTo>
                      <a:pt x="63" y="211"/>
                    </a:lnTo>
                    <a:lnTo>
                      <a:pt x="63" y="214"/>
                    </a:lnTo>
                    <a:lnTo>
                      <a:pt x="66" y="211"/>
                    </a:lnTo>
                    <a:lnTo>
                      <a:pt x="68" y="211"/>
                    </a:lnTo>
                    <a:lnTo>
                      <a:pt x="73" y="212"/>
                    </a:lnTo>
                    <a:lnTo>
                      <a:pt x="78" y="212"/>
                    </a:lnTo>
                    <a:lnTo>
                      <a:pt x="79" y="212"/>
                    </a:lnTo>
                    <a:lnTo>
                      <a:pt x="79" y="211"/>
                    </a:lnTo>
                    <a:lnTo>
                      <a:pt x="84" y="209"/>
                    </a:lnTo>
                    <a:lnTo>
                      <a:pt x="87" y="211"/>
                    </a:lnTo>
                    <a:lnTo>
                      <a:pt x="87" y="211"/>
                    </a:lnTo>
                    <a:lnTo>
                      <a:pt x="87" y="212"/>
                    </a:lnTo>
                    <a:lnTo>
                      <a:pt x="92" y="214"/>
                    </a:lnTo>
                    <a:lnTo>
                      <a:pt x="95" y="211"/>
                    </a:lnTo>
                    <a:lnTo>
                      <a:pt x="97" y="209"/>
                    </a:lnTo>
                    <a:lnTo>
                      <a:pt x="97" y="206"/>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1" name="Freeform 949">
                <a:extLst>
                  <a:ext uri="{FF2B5EF4-FFF2-40B4-BE49-F238E27FC236}">
                    <a16:creationId xmlns:a16="http://schemas.microsoft.com/office/drawing/2014/main" id="{DF9216F3-0990-4100-B140-82F204966562}"/>
                  </a:ext>
                </a:extLst>
              </p:cNvPr>
              <p:cNvSpPr>
                <a:spLocks/>
              </p:cNvSpPr>
              <p:nvPr/>
            </p:nvSpPr>
            <p:spPr bwMode="auto">
              <a:xfrm>
                <a:off x="4620" y="2210"/>
                <a:ext cx="105" cy="78"/>
              </a:xfrm>
              <a:custGeom>
                <a:avLst/>
                <a:gdLst>
                  <a:gd name="T0" fmla="*/ 103 w 105"/>
                  <a:gd name="T1" fmla="*/ 37 h 78"/>
                  <a:gd name="T2" fmla="*/ 102 w 105"/>
                  <a:gd name="T3" fmla="*/ 33 h 78"/>
                  <a:gd name="T4" fmla="*/ 100 w 105"/>
                  <a:gd name="T5" fmla="*/ 30 h 78"/>
                  <a:gd name="T6" fmla="*/ 89 w 105"/>
                  <a:gd name="T7" fmla="*/ 30 h 78"/>
                  <a:gd name="T8" fmla="*/ 75 w 105"/>
                  <a:gd name="T9" fmla="*/ 14 h 78"/>
                  <a:gd name="T10" fmla="*/ 76 w 105"/>
                  <a:gd name="T11" fmla="*/ 8 h 78"/>
                  <a:gd name="T12" fmla="*/ 78 w 105"/>
                  <a:gd name="T13" fmla="*/ 3 h 78"/>
                  <a:gd name="T14" fmla="*/ 75 w 105"/>
                  <a:gd name="T15" fmla="*/ 2 h 78"/>
                  <a:gd name="T16" fmla="*/ 67 w 105"/>
                  <a:gd name="T17" fmla="*/ 2 h 78"/>
                  <a:gd name="T18" fmla="*/ 55 w 105"/>
                  <a:gd name="T19" fmla="*/ 5 h 78"/>
                  <a:gd name="T20" fmla="*/ 41 w 105"/>
                  <a:gd name="T21" fmla="*/ 13 h 78"/>
                  <a:gd name="T22" fmla="*/ 33 w 105"/>
                  <a:gd name="T23" fmla="*/ 21 h 78"/>
                  <a:gd name="T24" fmla="*/ 24 w 105"/>
                  <a:gd name="T25" fmla="*/ 24 h 78"/>
                  <a:gd name="T26" fmla="*/ 19 w 105"/>
                  <a:gd name="T27" fmla="*/ 25 h 78"/>
                  <a:gd name="T28" fmla="*/ 14 w 105"/>
                  <a:gd name="T29" fmla="*/ 32 h 78"/>
                  <a:gd name="T30" fmla="*/ 11 w 105"/>
                  <a:gd name="T31" fmla="*/ 38 h 78"/>
                  <a:gd name="T32" fmla="*/ 3 w 105"/>
                  <a:gd name="T33" fmla="*/ 48 h 78"/>
                  <a:gd name="T34" fmla="*/ 1 w 105"/>
                  <a:gd name="T35" fmla="*/ 53 h 78"/>
                  <a:gd name="T36" fmla="*/ 0 w 105"/>
                  <a:gd name="T37" fmla="*/ 57 h 78"/>
                  <a:gd name="T38" fmla="*/ 0 w 105"/>
                  <a:gd name="T39" fmla="*/ 62 h 78"/>
                  <a:gd name="T40" fmla="*/ 0 w 105"/>
                  <a:gd name="T41" fmla="*/ 65 h 78"/>
                  <a:gd name="T42" fmla="*/ 9 w 105"/>
                  <a:gd name="T43" fmla="*/ 72 h 78"/>
                  <a:gd name="T44" fmla="*/ 12 w 105"/>
                  <a:gd name="T45" fmla="*/ 72 h 78"/>
                  <a:gd name="T46" fmla="*/ 17 w 105"/>
                  <a:gd name="T47" fmla="*/ 73 h 78"/>
                  <a:gd name="T48" fmla="*/ 24 w 105"/>
                  <a:gd name="T49" fmla="*/ 78 h 78"/>
                  <a:gd name="T50" fmla="*/ 30 w 105"/>
                  <a:gd name="T51" fmla="*/ 75 h 78"/>
                  <a:gd name="T52" fmla="*/ 33 w 105"/>
                  <a:gd name="T53" fmla="*/ 76 h 78"/>
                  <a:gd name="T54" fmla="*/ 36 w 105"/>
                  <a:gd name="T55" fmla="*/ 73 h 78"/>
                  <a:gd name="T56" fmla="*/ 33 w 105"/>
                  <a:gd name="T57" fmla="*/ 68 h 78"/>
                  <a:gd name="T58" fmla="*/ 33 w 105"/>
                  <a:gd name="T59" fmla="*/ 61 h 78"/>
                  <a:gd name="T60" fmla="*/ 49 w 105"/>
                  <a:gd name="T61" fmla="*/ 61 h 78"/>
                  <a:gd name="T62" fmla="*/ 57 w 105"/>
                  <a:gd name="T63" fmla="*/ 59 h 78"/>
                  <a:gd name="T64" fmla="*/ 65 w 105"/>
                  <a:gd name="T65" fmla="*/ 59 h 78"/>
                  <a:gd name="T66" fmla="*/ 70 w 105"/>
                  <a:gd name="T67" fmla="*/ 57 h 78"/>
                  <a:gd name="T68" fmla="*/ 71 w 105"/>
                  <a:gd name="T69" fmla="*/ 57 h 78"/>
                  <a:gd name="T70" fmla="*/ 86 w 105"/>
                  <a:gd name="T71" fmla="*/ 59 h 78"/>
                  <a:gd name="T72" fmla="*/ 89 w 105"/>
                  <a:gd name="T73" fmla="*/ 56 h 78"/>
                  <a:gd name="T74" fmla="*/ 91 w 105"/>
                  <a:gd name="T75" fmla="*/ 51 h 78"/>
                  <a:gd name="T76" fmla="*/ 95 w 105"/>
                  <a:gd name="T77" fmla="*/ 51 h 78"/>
                  <a:gd name="T78" fmla="*/ 102 w 105"/>
                  <a:gd name="T79" fmla="*/ 48 h 78"/>
                  <a:gd name="T80" fmla="*/ 105 w 105"/>
                  <a:gd name="T81" fmla="*/ 43 h 78"/>
                  <a:gd name="T82" fmla="*/ 102 w 105"/>
                  <a:gd name="T83" fmla="*/ 3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5" h="78">
                    <a:moveTo>
                      <a:pt x="102" y="38"/>
                    </a:moveTo>
                    <a:lnTo>
                      <a:pt x="103" y="37"/>
                    </a:lnTo>
                    <a:lnTo>
                      <a:pt x="103" y="33"/>
                    </a:lnTo>
                    <a:lnTo>
                      <a:pt x="102" y="33"/>
                    </a:lnTo>
                    <a:lnTo>
                      <a:pt x="102" y="30"/>
                    </a:lnTo>
                    <a:lnTo>
                      <a:pt x="100" y="30"/>
                    </a:lnTo>
                    <a:lnTo>
                      <a:pt x="94" y="33"/>
                    </a:lnTo>
                    <a:lnTo>
                      <a:pt x="89" y="30"/>
                    </a:lnTo>
                    <a:lnTo>
                      <a:pt x="89" y="24"/>
                    </a:lnTo>
                    <a:lnTo>
                      <a:pt x="75" y="14"/>
                    </a:lnTo>
                    <a:lnTo>
                      <a:pt x="75" y="11"/>
                    </a:lnTo>
                    <a:lnTo>
                      <a:pt x="76" y="8"/>
                    </a:lnTo>
                    <a:lnTo>
                      <a:pt x="78" y="5"/>
                    </a:lnTo>
                    <a:lnTo>
                      <a:pt x="78" y="3"/>
                    </a:lnTo>
                    <a:lnTo>
                      <a:pt x="76" y="2"/>
                    </a:lnTo>
                    <a:lnTo>
                      <a:pt x="75" y="2"/>
                    </a:lnTo>
                    <a:lnTo>
                      <a:pt x="70" y="0"/>
                    </a:lnTo>
                    <a:lnTo>
                      <a:pt x="67" y="2"/>
                    </a:lnTo>
                    <a:lnTo>
                      <a:pt x="60" y="2"/>
                    </a:lnTo>
                    <a:lnTo>
                      <a:pt x="55" y="5"/>
                    </a:lnTo>
                    <a:lnTo>
                      <a:pt x="52" y="8"/>
                    </a:lnTo>
                    <a:lnTo>
                      <a:pt x="41" y="13"/>
                    </a:lnTo>
                    <a:lnTo>
                      <a:pt x="33" y="19"/>
                    </a:lnTo>
                    <a:lnTo>
                      <a:pt x="33" y="21"/>
                    </a:lnTo>
                    <a:lnTo>
                      <a:pt x="25" y="24"/>
                    </a:lnTo>
                    <a:lnTo>
                      <a:pt x="24" y="24"/>
                    </a:lnTo>
                    <a:lnTo>
                      <a:pt x="19" y="24"/>
                    </a:lnTo>
                    <a:lnTo>
                      <a:pt x="19" y="25"/>
                    </a:lnTo>
                    <a:lnTo>
                      <a:pt x="17" y="25"/>
                    </a:lnTo>
                    <a:lnTo>
                      <a:pt x="14" y="32"/>
                    </a:lnTo>
                    <a:lnTo>
                      <a:pt x="14" y="33"/>
                    </a:lnTo>
                    <a:lnTo>
                      <a:pt x="11" y="38"/>
                    </a:lnTo>
                    <a:lnTo>
                      <a:pt x="6" y="45"/>
                    </a:lnTo>
                    <a:lnTo>
                      <a:pt x="3" y="48"/>
                    </a:lnTo>
                    <a:lnTo>
                      <a:pt x="1" y="49"/>
                    </a:lnTo>
                    <a:lnTo>
                      <a:pt x="1" y="53"/>
                    </a:lnTo>
                    <a:lnTo>
                      <a:pt x="1" y="56"/>
                    </a:lnTo>
                    <a:lnTo>
                      <a:pt x="0" y="57"/>
                    </a:lnTo>
                    <a:lnTo>
                      <a:pt x="0" y="59"/>
                    </a:lnTo>
                    <a:lnTo>
                      <a:pt x="0" y="62"/>
                    </a:lnTo>
                    <a:lnTo>
                      <a:pt x="0" y="65"/>
                    </a:lnTo>
                    <a:lnTo>
                      <a:pt x="0" y="65"/>
                    </a:lnTo>
                    <a:lnTo>
                      <a:pt x="4" y="68"/>
                    </a:lnTo>
                    <a:lnTo>
                      <a:pt x="9" y="72"/>
                    </a:lnTo>
                    <a:lnTo>
                      <a:pt x="11" y="72"/>
                    </a:lnTo>
                    <a:lnTo>
                      <a:pt x="12" y="72"/>
                    </a:lnTo>
                    <a:lnTo>
                      <a:pt x="16" y="72"/>
                    </a:lnTo>
                    <a:lnTo>
                      <a:pt x="17" y="73"/>
                    </a:lnTo>
                    <a:lnTo>
                      <a:pt x="19" y="75"/>
                    </a:lnTo>
                    <a:lnTo>
                      <a:pt x="24" y="78"/>
                    </a:lnTo>
                    <a:lnTo>
                      <a:pt x="27" y="76"/>
                    </a:lnTo>
                    <a:lnTo>
                      <a:pt x="30" y="75"/>
                    </a:lnTo>
                    <a:lnTo>
                      <a:pt x="32" y="75"/>
                    </a:lnTo>
                    <a:lnTo>
                      <a:pt x="33" y="76"/>
                    </a:lnTo>
                    <a:lnTo>
                      <a:pt x="36" y="78"/>
                    </a:lnTo>
                    <a:lnTo>
                      <a:pt x="36" y="73"/>
                    </a:lnTo>
                    <a:lnTo>
                      <a:pt x="35" y="68"/>
                    </a:lnTo>
                    <a:lnTo>
                      <a:pt x="33" y="68"/>
                    </a:lnTo>
                    <a:lnTo>
                      <a:pt x="33" y="64"/>
                    </a:lnTo>
                    <a:lnTo>
                      <a:pt x="33" y="61"/>
                    </a:lnTo>
                    <a:lnTo>
                      <a:pt x="38" y="61"/>
                    </a:lnTo>
                    <a:lnTo>
                      <a:pt x="49" y="61"/>
                    </a:lnTo>
                    <a:lnTo>
                      <a:pt x="49" y="59"/>
                    </a:lnTo>
                    <a:lnTo>
                      <a:pt x="57" y="59"/>
                    </a:lnTo>
                    <a:lnTo>
                      <a:pt x="62" y="59"/>
                    </a:lnTo>
                    <a:lnTo>
                      <a:pt x="65" y="59"/>
                    </a:lnTo>
                    <a:lnTo>
                      <a:pt x="68" y="57"/>
                    </a:lnTo>
                    <a:lnTo>
                      <a:pt x="70" y="57"/>
                    </a:lnTo>
                    <a:lnTo>
                      <a:pt x="70" y="57"/>
                    </a:lnTo>
                    <a:lnTo>
                      <a:pt x="71" y="57"/>
                    </a:lnTo>
                    <a:lnTo>
                      <a:pt x="86" y="61"/>
                    </a:lnTo>
                    <a:lnTo>
                      <a:pt x="86" y="59"/>
                    </a:lnTo>
                    <a:lnTo>
                      <a:pt x="89" y="59"/>
                    </a:lnTo>
                    <a:lnTo>
                      <a:pt x="89" y="56"/>
                    </a:lnTo>
                    <a:lnTo>
                      <a:pt x="91" y="54"/>
                    </a:lnTo>
                    <a:lnTo>
                      <a:pt x="91" y="51"/>
                    </a:lnTo>
                    <a:lnTo>
                      <a:pt x="94" y="51"/>
                    </a:lnTo>
                    <a:lnTo>
                      <a:pt x="95" y="51"/>
                    </a:lnTo>
                    <a:lnTo>
                      <a:pt x="100" y="49"/>
                    </a:lnTo>
                    <a:lnTo>
                      <a:pt x="102" y="48"/>
                    </a:lnTo>
                    <a:lnTo>
                      <a:pt x="105" y="45"/>
                    </a:lnTo>
                    <a:lnTo>
                      <a:pt x="105" y="43"/>
                    </a:lnTo>
                    <a:lnTo>
                      <a:pt x="105" y="43"/>
                    </a:lnTo>
                    <a:lnTo>
                      <a:pt x="102" y="38"/>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2" name="Freeform 950">
                <a:extLst>
                  <a:ext uri="{FF2B5EF4-FFF2-40B4-BE49-F238E27FC236}">
                    <a16:creationId xmlns:a16="http://schemas.microsoft.com/office/drawing/2014/main" id="{C22E4672-CF3B-450D-B097-624F6767EC48}"/>
                  </a:ext>
                </a:extLst>
              </p:cNvPr>
              <p:cNvSpPr>
                <a:spLocks/>
              </p:cNvSpPr>
              <p:nvPr/>
            </p:nvSpPr>
            <p:spPr bwMode="auto">
              <a:xfrm>
                <a:off x="4449" y="2188"/>
                <a:ext cx="89" cy="67"/>
              </a:xfrm>
              <a:custGeom>
                <a:avLst/>
                <a:gdLst>
                  <a:gd name="T0" fmla="*/ 27 w 89"/>
                  <a:gd name="T1" fmla="*/ 62 h 67"/>
                  <a:gd name="T2" fmla="*/ 35 w 89"/>
                  <a:gd name="T3" fmla="*/ 57 h 67"/>
                  <a:gd name="T4" fmla="*/ 51 w 89"/>
                  <a:gd name="T5" fmla="*/ 59 h 67"/>
                  <a:gd name="T6" fmla="*/ 54 w 89"/>
                  <a:gd name="T7" fmla="*/ 57 h 67"/>
                  <a:gd name="T8" fmla="*/ 69 w 89"/>
                  <a:gd name="T9" fmla="*/ 60 h 67"/>
                  <a:gd name="T10" fmla="*/ 75 w 89"/>
                  <a:gd name="T11" fmla="*/ 62 h 67"/>
                  <a:gd name="T12" fmla="*/ 81 w 89"/>
                  <a:gd name="T13" fmla="*/ 62 h 67"/>
                  <a:gd name="T14" fmla="*/ 86 w 89"/>
                  <a:gd name="T15" fmla="*/ 63 h 67"/>
                  <a:gd name="T16" fmla="*/ 89 w 89"/>
                  <a:gd name="T17" fmla="*/ 67 h 67"/>
                  <a:gd name="T18" fmla="*/ 89 w 89"/>
                  <a:gd name="T19" fmla="*/ 62 h 67"/>
                  <a:gd name="T20" fmla="*/ 86 w 89"/>
                  <a:gd name="T21" fmla="*/ 59 h 67"/>
                  <a:gd name="T22" fmla="*/ 88 w 89"/>
                  <a:gd name="T23" fmla="*/ 55 h 67"/>
                  <a:gd name="T24" fmla="*/ 85 w 89"/>
                  <a:gd name="T25" fmla="*/ 51 h 67"/>
                  <a:gd name="T26" fmla="*/ 81 w 89"/>
                  <a:gd name="T27" fmla="*/ 49 h 67"/>
                  <a:gd name="T28" fmla="*/ 78 w 89"/>
                  <a:gd name="T29" fmla="*/ 44 h 67"/>
                  <a:gd name="T30" fmla="*/ 75 w 89"/>
                  <a:gd name="T31" fmla="*/ 39 h 67"/>
                  <a:gd name="T32" fmla="*/ 75 w 89"/>
                  <a:gd name="T33" fmla="*/ 31 h 67"/>
                  <a:gd name="T34" fmla="*/ 74 w 89"/>
                  <a:gd name="T35" fmla="*/ 28 h 67"/>
                  <a:gd name="T36" fmla="*/ 69 w 89"/>
                  <a:gd name="T37" fmla="*/ 24 h 67"/>
                  <a:gd name="T38" fmla="*/ 66 w 89"/>
                  <a:gd name="T39" fmla="*/ 19 h 67"/>
                  <a:gd name="T40" fmla="*/ 62 w 89"/>
                  <a:gd name="T41" fmla="*/ 16 h 67"/>
                  <a:gd name="T42" fmla="*/ 59 w 89"/>
                  <a:gd name="T43" fmla="*/ 9 h 67"/>
                  <a:gd name="T44" fmla="*/ 56 w 89"/>
                  <a:gd name="T45" fmla="*/ 9 h 67"/>
                  <a:gd name="T46" fmla="*/ 53 w 89"/>
                  <a:gd name="T47" fmla="*/ 9 h 67"/>
                  <a:gd name="T48" fmla="*/ 50 w 89"/>
                  <a:gd name="T49" fmla="*/ 8 h 67"/>
                  <a:gd name="T50" fmla="*/ 43 w 89"/>
                  <a:gd name="T51" fmla="*/ 3 h 67"/>
                  <a:gd name="T52" fmla="*/ 35 w 89"/>
                  <a:gd name="T53" fmla="*/ 0 h 67"/>
                  <a:gd name="T54" fmla="*/ 19 w 89"/>
                  <a:gd name="T55" fmla="*/ 4 h 67"/>
                  <a:gd name="T56" fmla="*/ 15 w 89"/>
                  <a:gd name="T57" fmla="*/ 8 h 67"/>
                  <a:gd name="T58" fmla="*/ 11 w 89"/>
                  <a:gd name="T59" fmla="*/ 14 h 67"/>
                  <a:gd name="T60" fmla="*/ 0 w 89"/>
                  <a:gd name="T61" fmla="*/ 28 h 67"/>
                  <a:gd name="T62" fmla="*/ 7 w 89"/>
                  <a:gd name="T63" fmla="*/ 38 h 67"/>
                  <a:gd name="T64" fmla="*/ 10 w 89"/>
                  <a:gd name="T65" fmla="*/ 41 h 67"/>
                  <a:gd name="T66" fmla="*/ 13 w 89"/>
                  <a:gd name="T67" fmla="*/ 43 h 67"/>
                  <a:gd name="T68" fmla="*/ 11 w 89"/>
                  <a:gd name="T69" fmla="*/ 46 h 67"/>
                  <a:gd name="T70" fmla="*/ 19 w 89"/>
                  <a:gd name="T71" fmla="*/ 44 h 67"/>
                  <a:gd name="T72" fmla="*/ 26 w 89"/>
                  <a:gd name="T73" fmla="*/ 41 h 67"/>
                  <a:gd name="T74" fmla="*/ 32 w 89"/>
                  <a:gd name="T75" fmla="*/ 39 h 67"/>
                  <a:gd name="T76" fmla="*/ 40 w 89"/>
                  <a:gd name="T77" fmla="*/ 43 h 67"/>
                  <a:gd name="T78" fmla="*/ 50 w 89"/>
                  <a:gd name="T79" fmla="*/ 46 h 67"/>
                  <a:gd name="T80" fmla="*/ 51 w 89"/>
                  <a:gd name="T81" fmla="*/ 47 h 67"/>
                  <a:gd name="T82" fmla="*/ 48 w 89"/>
                  <a:gd name="T83" fmla="*/ 49 h 67"/>
                  <a:gd name="T84" fmla="*/ 40 w 89"/>
                  <a:gd name="T85" fmla="*/ 47 h 67"/>
                  <a:gd name="T86" fmla="*/ 34 w 89"/>
                  <a:gd name="T87" fmla="*/ 44 h 67"/>
                  <a:gd name="T88" fmla="*/ 29 w 89"/>
                  <a:gd name="T89" fmla="*/ 47 h 67"/>
                  <a:gd name="T90" fmla="*/ 27 w 89"/>
                  <a:gd name="T91" fmla="*/ 46 h 67"/>
                  <a:gd name="T92" fmla="*/ 21 w 89"/>
                  <a:gd name="T93" fmla="*/ 49 h 67"/>
                  <a:gd name="T94" fmla="*/ 10 w 89"/>
                  <a:gd name="T95" fmla="*/ 51 h 67"/>
                  <a:gd name="T96" fmla="*/ 8 w 89"/>
                  <a:gd name="T97" fmla="*/ 55 h 67"/>
                  <a:gd name="T98" fmla="*/ 8 w 89"/>
                  <a:gd name="T99" fmla="*/ 59 h 67"/>
                  <a:gd name="T100" fmla="*/ 16 w 89"/>
                  <a:gd name="T101" fmla="*/ 59 h 67"/>
                  <a:gd name="T102" fmla="*/ 11 w 89"/>
                  <a:gd name="T103" fmla="*/ 60 h 67"/>
                  <a:gd name="T104" fmla="*/ 10 w 89"/>
                  <a:gd name="T105" fmla="*/ 60 h 67"/>
                  <a:gd name="T106" fmla="*/ 13 w 89"/>
                  <a:gd name="T107" fmla="*/ 6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9" h="67">
                    <a:moveTo>
                      <a:pt x="18" y="62"/>
                    </a:moveTo>
                    <a:lnTo>
                      <a:pt x="27" y="62"/>
                    </a:lnTo>
                    <a:lnTo>
                      <a:pt x="30" y="59"/>
                    </a:lnTo>
                    <a:lnTo>
                      <a:pt x="35" y="57"/>
                    </a:lnTo>
                    <a:lnTo>
                      <a:pt x="48" y="57"/>
                    </a:lnTo>
                    <a:lnTo>
                      <a:pt x="51" y="59"/>
                    </a:lnTo>
                    <a:lnTo>
                      <a:pt x="51" y="59"/>
                    </a:lnTo>
                    <a:lnTo>
                      <a:pt x="54" y="57"/>
                    </a:lnTo>
                    <a:lnTo>
                      <a:pt x="62" y="57"/>
                    </a:lnTo>
                    <a:lnTo>
                      <a:pt x="69" y="60"/>
                    </a:lnTo>
                    <a:lnTo>
                      <a:pt x="70" y="62"/>
                    </a:lnTo>
                    <a:lnTo>
                      <a:pt x="75" y="62"/>
                    </a:lnTo>
                    <a:lnTo>
                      <a:pt x="80" y="63"/>
                    </a:lnTo>
                    <a:lnTo>
                      <a:pt x="81" y="62"/>
                    </a:lnTo>
                    <a:lnTo>
                      <a:pt x="85" y="62"/>
                    </a:lnTo>
                    <a:lnTo>
                      <a:pt x="86" y="63"/>
                    </a:lnTo>
                    <a:lnTo>
                      <a:pt x="89" y="65"/>
                    </a:lnTo>
                    <a:lnTo>
                      <a:pt x="89" y="67"/>
                    </a:lnTo>
                    <a:lnTo>
                      <a:pt x="89" y="65"/>
                    </a:lnTo>
                    <a:lnTo>
                      <a:pt x="89" y="62"/>
                    </a:lnTo>
                    <a:lnTo>
                      <a:pt x="86" y="60"/>
                    </a:lnTo>
                    <a:lnTo>
                      <a:pt x="86" y="59"/>
                    </a:lnTo>
                    <a:lnTo>
                      <a:pt x="88" y="57"/>
                    </a:lnTo>
                    <a:lnTo>
                      <a:pt x="88" y="55"/>
                    </a:lnTo>
                    <a:lnTo>
                      <a:pt x="86" y="52"/>
                    </a:lnTo>
                    <a:lnTo>
                      <a:pt x="85" y="51"/>
                    </a:lnTo>
                    <a:lnTo>
                      <a:pt x="83" y="49"/>
                    </a:lnTo>
                    <a:lnTo>
                      <a:pt x="81" y="49"/>
                    </a:lnTo>
                    <a:lnTo>
                      <a:pt x="80" y="49"/>
                    </a:lnTo>
                    <a:lnTo>
                      <a:pt x="78" y="44"/>
                    </a:lnTo>
                    <a:lnTo>
                      <a:pt x="75" y="41"/>
                    </a:lnTo>
                    <a:lnTo>
                      <a:pt x="75" y="39"/>
                    </a:lnTo>
                    <a:lnTo>
                      <a:pt x="77" y="35"/>
                    </a:lnTo>
                    <a:lnTo>
                      <a:pt x="75" y="31"/>
                    </a:lnTo>
                    <a:lnTo>
                      <a:pt x="75" y="30"/>
                    </a:lnTo>
                    <a:lnTo>
                      <a:pt x="74" y="28"/>
                    </a:lnTo>
                    <a:lnTo>
                      <a:pt x="72" y="25"/>
                    </a:lnTo>
                    <a:lnTo>
                      <a:pt x="69" y="24"/>
                    </a:lnTo>
                    <a:lnTo>
                      <a:pt x="67" y="22"/>
                    </a:lnTo>
                    <a:lnTo>
                      <a:pt x="66" y="19"/>
                    </a:lnTo>
                    <a:lnTo>
                      <a:pt x="62" y="19"/>
                    </a:lnTo>
                    <a:lnTo>
                      <a:pt x="62" y="16"/>
                    </a:lnTo>
                    <a:lnTo>
                      <a:pt x="59" y="12"/>
                    </a:lnTo>
                    <a:lnTo>
                      <a:pt x="59" y="9"/>
                    </a:lnTo>
                    <a:lnTo>
                      <a:pt x="58" y="9"/>
                    </a:lnTo>
                    <a:lnTo>
                      <a:pt x="56" y="9"/>
                    </a:lnTo>
                    <a:lnTo>
                      <a:pt x="54" y="8"/>
                    </a:lnTo>
                    <a:lnTo>
                      <a:pt x="53" y="9"/>
                    </a:lnTo>
                    <a:lnTo>
                      <a:pt x="50" y="8"/>
                    </a:lnTo>
                    <a:lnTo>
                      <a:pt x="50" y="8"/>
                    </a:lnTo>
                    <a:lnTo>
                      <a:pt x="48" y="3"/>
                    </a:lnTo>
                    <a:lnTo>
                      <a:pt x="43" y="3"/>
                    </a:lnTo>
                    <a:lnTo>
                      <a:pt x="37" y="0"/>
                    </a:lnTo>
                    <a:lnTo>
                      <a:pt x="35" y="0"/>
                    </a:lnTo>
                    <a:lnTo>
                      <a:pt x="27" y="3"/>
                    </a:lnTo>
                    <a:lnTo>
                      <a:pt x="19" y="4"/>
                    </a:lnTo>
                    <a:lnTo>
                      <a:pt x="18" y="8"/>
                    </a:lnTo>
                    <a:lnTo>
                      <a:pt x="15" y="8"/>
                    </a:lnTo>
                    <a:lnTo>
                      <a:pt x="13" y="9"/>
                    </a:lnTo>
                    <a:lnTo>
                      <a:pt x="11" y="14"/>
                    </a:lnTo>
                    <a:lnTo>
                      <a:pt x="8" y="20"/>
                    </a:lnTo>
                    <a:lnTo>
                      <a:pt x="0" y="28"/>
                    </a:lnTo>
                    <a:lnTo>
                      <a:pt x="5" y="31"/>
                    </a:lnTo>
                    <a:lnTo>
                      <a:pt x="7" y="38"/>
                    </a:lnTo>
                    <a:lnTo>
                      <a:pt x="10" y="38"/>
                    </a:lnTo>
                    <a:lnTo>
                      <a:pt x="10" y="41"/>
                    </a:lnTo>
                    <a:lnTo>
                      <a:pt x="8" y="41"/>
                    </a:lnTo>
                    <a:lnTo>
                      <a:pt x="13" y="43"/>
                    </a:lnTo>
                    <a:lnTo>
                      <a:pt x="10" y="44"/>
                    </a:lnTo>
                    <a:lnTo>
                      <a:pt x="11" y="46"/>
                    </a:lnTo>
                    <a:lnTo>
                      <a:pt x="18" y="46"/>
                    </a:lnTo>
                    <a:lnTo>
                      <a:pt x="19" y="44"/>
                    </a:lnTo>
                    <a:lnTo>
                      <a:pt x="21" y="44"/>
                    </a:lnTo>
                    <a:lnTo>
                      <a:pt x="26" y="41"/>
                    </a:lnTo>
                    <a:lnTo>
                      <a:pt x="30" y="39"/>
                    </a:lnTo>
                    <a:lnTo>
                      <a:pt x="32" y="39"/>
                    </a:lnTo>
                    <a:lnTo>
                      <a:pt x="37" y="39"/>
                    </a:lnTo>
                    <a:lnTo>
                      <a:pt x="40" y="43"/>
                    </a:lnTo>
                    <a:lnTo>
                      <a:pt x="43" y="43"/>
                    </a:lnTo>
                    <a:lnTo>
                      <a:pt x="50" y="46"/>
                    </a:lnTo>
                    <a:lnTo>
                      <a:pt x="51" y="46"/>
                    </a:lnTo>
                    <a:lnTo>
                      <a:pt x="51" y="47"/>
                    </a:lnTo>
                    <a:lnTo>
                      <a:pt x="51" y="51"/>
                    </a:lnTo>
                    <a:lnTo>
                      <a:pt x="48" y="49"/>
                    </a:lnTo>
                    <a:lnTo>
                      <a:pt x="43" y="47"/>
                    </a:lnTo>
                    <a:lnTo>
                      <a:pt x="40" y="47"/>
                    </a:lnTo>
                    <a:lnTo>
                      <a:pt x="37" y="46"/>
                    </a:lnTo>
                    <a:lnTo>
                      <a:pt x="34" y="44"/>
                    </a:lnTo>
                    <a:lnTo>
                      <a:pt x="32" y="44"/>
                    </a:lnTo>
                    <a:lnTo>
                      <a:pt x="29" y="47"/>
                    </a:lnTo>
                    <a:lnTo>
                      <a:pt x="29" y="46"/>
                    </a:lnTo>
                    <a:lnTo>
                      <a:pt x="27" y="46"/>
                    </a:lnTo>
                    <a:lnTo>
                      <a:pt x="24" y="47"/>
                    </a:lnTo>
                    <a:lnTo>
                      <a:pt x="21" y="49"/>
                    </a:lnTo>
                    <a:lnTo>
                      <a:pt x="19" y="51"/>
                    </a:lnTo>
                    <a:lnTo>
                      <a:pt x="10" y="51"/>
                    </a:lnTo>
                    <a:lnTo>
                      <a:pt x="8" y="52"/>
                    </a:lnTo>
                    <a:lnTo>
                      <a:pt x="8" y="55"/>
                    </a:lnTo>
                    <a:lnTo>
                      <a:pt x="7" y="57"/>
                    </a:lnTo>
                    <a:lnTo>
                      <a:pt x="8" y="59"/>
                    </a:lnTo>
                    <a:lnTo>
                      <a:pt x="11" y="57"/>
                    </a:lnTo>
                    <a:lnTo>
                      <a:pt x="16" y="59"/>
                    </a:lnTo>
                    <a:lnTo>
                      <a:pt x="13" y="60"/>
                    </a:lnTo>
                    <a:lnTo>
                      <a:pt x="11" y="60"/>
                    </a:lnTo>
                    <a:lnTo>
                      <a:pt x="10" y="59"/>
                    </a:lnTo>
                    <a:lnTo>
                      <a:pt x="10" y="60"/>
                    </a:lnTo>
                    <a:lnTo>
                      <a:pt x="10" y="63"/>
                    </a:lnTo>
                    <a:lnTo>
                      <a:pt x="13" y="63"/>
                    </a:lnTo>
                    <a:lnTo>
                      <a:pt x="18" y="62"/>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3" name="Freeform 951">
                <a:extLst>
                  <a:ext uri="{FF2B5EF4-FFF2-40B4-BE49-F238E27FC236}">
                    <a16:creationId xmlns:a16="http://schemas.microsoft.com/office/drawing/2014/main" id="{DB247A25-997A-4603-8F1D-2083730F9ECC}"/>
                  </a:ext>
                </a:extLst>
              </p:cNvPr>
              <p:cNvSpPr>
                <a:spLocks/>
              </p:cNvSpPr>
              <p:nvPr/>
            </p:nvSpPr>
            <p:spPr bwMode="auto">
              <a:xfrm>
                <a:off x="4456" y="2227"/>
                <a:ext cx="44" cy="13"/>
              </a:xfrm>
              <a:custGeom>
                <a:avLst/>
                <a:gdLst>
                  <a:gd name="T0" fmla="*/ 12 w 44"/>
                  <a:gd name="T1" fmla="*/ 12 h 13"/>
                  <a:gd name="T2" fmla="*/ 14 w 44"/>
                  <a:gd name="T3" fmla="*/ 10 h 13"/>
                  <a:gd name="T4" fmla="*/ 17 w 44"/>
                  <a:gd name="T5" fmla="*/ 8 h 13"/>
                  <a:gd name="T6" fmla="*/ 20 w 44"/>
                  <a:gd name="T7" fmla="*/ 7 h 13"/>
                  <a:gd name="T8" fmla="*/ 22 w 44"/>
                  <a:gd name="T9" fmla="*/ 7 h 13"/>
                  <a:gd name="T10" fmla="*/ 22 w 44"/>
                  <a:gd name="T11" fmla="*/ 8 h 13"/>
                  <a:gd name="T12" fmla="*/ 25 w 44"/>
                  <a:gd name="T13" fmla="*/ 5 h 13"/>
                  <a:gd name="T14" fmla="*/ 27 w 44"/>
                  <a:gd name="T15" fmla="*/ 5 h 13"/>
                  <a:gd name="T16" fmla="*/ 30 w 44"/>
                  <a:gd name="T17" fmla="*/ 7 h 13"/>
                  <a:gd name="T18" fmla="*/ 33 w 44"/>
                  <a:gd name="T19" fmla="*/ 8 h 13"/>
                  <a:gd name="T20" fmla="*/ 36 w 44"/>
                  <a:gd name="T21" fmla="*/ 8 h 13"/>
                  <a:gd name="T22" fmla="*/ 41 w 44"/>
                  <a:gd name="T23" fmla="*/ 10 h 13"/>
                  <a:gd name="T24" fmla="*/ 44 w 44"/>
                  <a:gd name="T25" fmla="*/ 12 h 13"/>
                  <a:gd name="T26" fmla="*/ 44 w 44"/>
                  <a:gd name="T27" fmla="*/ 8 h 13"/>
                  <a:gd name="T28" fmla="*/ 44 w 44"/>
                  <a:gd name="T29" fmla="*/ 7 h 13"/>
                  <a:gd name="T30" fmla="*/ 43 w 44"/>
                  <a:gd name="T31" fmla="*/ 7 h 13"/>
                  <a:gd name="T32" fmla="*/ 36 w 44"/>
                  <a:gd name="T33" fmla="*/ 4 h 13"/>
                  <a:gd name="T34" fmla="*/ 33 w 44"/>
                  <a:gd name="T35" fmla="*/ 4 h 13"/>
                  <a:gd name="T36" fmla="*/ 30 w 44"/>
                  <a:gd name="T37" fmla="*/ 0 h 13"/>
                  <a:gd name="T38" fmla="*/ 25 w 44"/>
                  <a:gd name="T39" fmla="*/ 0 h 13"/>
                  <a:gd name="T40" fmla="*/ 23 w 44"/>
                  <a:gd name="T41" fmla="*/ 0 h 13"/>
                  <a:gd name="T42" fmla="*/ 19 w 44"/>
                  <a:gd name="T43" fmla="*/ 2 h 13"/>
                  <a:gd name="T44" fmla="*/ 14 w 44"/>
                  <a:gd name="T45" fmla="*/ 5 h 13"/>
                  <a:gd name="T46" fmla="*/ 12 w 44"/>
                  <a:gd name="T47" fmla="*/ 5 h 13"/>
                  <a:gd name="T48" fmla="*/ 11 w 44"/>
                  <a:gd name="T49" fmla="*/ 7 h 13"/>
                  <a:gd name="T50" fmla="*/ 4 w 44"/>
                  <a:gd name="T51" fmla="*/ 7 h 13"/>
                  <a:gd name="T52" fmla="*/ 4 w 44"/>
                  <a:gd name="T53" fmla="*/ 8 h 13"/>
                  <a:gd name="T54" fmla="*/ 8 w 44"/>
                  <a:gd name="T55" fmla="*/ 10 h 13"/>
                  <a:gd name="T56" fmla="*/ 11 w 44"/>
                  <a:gd name="T57" fmla="*/ 10 h 13"/>
                  <a:gd name="T58" fmla="*/ 9 w 44"/>
                  <a:gd name="T59" fmla="*/ 12 h 13"/>
                  <a:gd name="T60" fmla="*/ 6 w 44"/>
                  <a:gd name="T61" fmla="*/ 12 h 13"/>
                  <a:gd name="T62" fmla="*/ 3 w 44"/>
                  <a:gd name="T63" fmla="*/ 8 h 13"/>
                  <a:gd name="T64" fmla="*/ 0 w 44"/>
                  <a:gd name="T65" fmla="*/ 10 h 13"/>
                  <a:gd name="T66" fmla="*/ 1 w 44"/>
                  <a:gd name="T67" fmla="*/ 13 h 13"/>
                  <a:gd name="T68" fmla="*/ 1 w 44"/>
                  <a:gd name="T69" fmla="*/ 13 h 13"/>
                  <a:gd name="T70" fmla="*/ 3 w 44"/>
                  <a:gd name="T71" fmla="*/ 12 h 13"/>
                  <a:gd name="T72" fmla="*/ 12 w 44"/>
                  <a:gd name="T73" fmla="*/ 1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4" h="13">
                    <a:moveTo>
                      <a:pt x="12" y="12"/>
                    </a:moveTo>
                    <a:lnTo>
                      <a:pt x="14" y="10"/>
                    </a:lnTo>
                    <a:lnTo>
                      <a:pt x="17" y="8"/>
                    </a:lnTo>
                    <a:lnTo>
                      <a:pt x="20" y="7"/>
                    </a:lnTo>
                    <a:lnTo>
                      <a:pt x="22" y="7"/>
                    </a:lnTo>
                    <a:lnTo>
                      <a:pt x="22" y="8"/>
                    </a:lnTo>
                    <a:lnTo>
                      <a:pt x="25" y="5"/>
                    </a:lnTo>
                    <a:lnTo>
                      <a:pt x="27" y="5"/>
                    </a:lnTo>
                    <a:lnTo>
                      <a:pt x="30" y="7"/>
                    </a:lnTo>
                    <a:lnTo>
                      <a:pt x="33" y="8"/>
                    </a:lnTo>
                    <a:lnTo>
                      <a:pt x="36" y="8"/>
                    </a:lnTo>
                    <a:lnTo>
                      <a:pt x="41" y="10"/>
                    </a:lnTo>
                    <a:lnTo>
                      <a:pt x="44" y="12"/>
                    </a:lnTo>
                    <a:lnTo>
                      <a:pt x="44" y="8"/>
                    </a:lnTo>
                    <a:lnTo>
                      <a:pt x="44" y="7"/>
                    </a:lnTo>
                    <a:lnTo>
                      <a:pt x="43" y="7"/>
                    </a:lnTo>
                    <a:lnTo>
                      <a:pt x="36" y="4"/>
                    </a:lnTo>
                    <a:lnTo>
                      <a:pt x="33" y="4"/>
                    </a:lnTo>
                    <a:lnTo>
                      <a:pt x="30" y="0"/>
                    </a:lnTo>
                    <a:lnTo>
                      <a:pt x="25" y="0"/>
                    </a:lnTo>
                    <a:lnTo>
                      <a:pt x="23" y="0"/>
                    </a:lnTo>
                    <a:lnTo>
                      <a:pt x="19" y="2"/>
                    </a:lnTo>
                    <a:lnTo>
                      <a:pt x="14" y="5"/>
                    </a:lnTo>
                    <a:lnTo>
                      <a:pt x="12" y="5"/>
                    </a:lnTo>
                    <a:lnTo>
                      <a:pt x="11" y="7"/>
                    </a:lnTo>
                    <a:lnTo>
                      <a:pt x="4" y="7"/>
                    </a:lnTo>
                    <a:lnTo>
                      <a:pt x="4" y="8"/>
                    </a:lnTo>
                    <a:lnTo>
                      <a:pt x="8" y="10"/>
                    </a:lnTo>
                    <a:lnTo>
                      <a:pt x="11" y="10"/>
                    </a:lnTo>
                    <a:lnTo>
                      <a:pt x="9" y="12"/>
                    </a:lnTo>
                    <a:lnTo>
                      <a:pt x="6" y="12"/>
                    </a:lnTo>
                    <a:lnTo>
                      <a:pt x="3" y="8"/>
                    </a:lnTo>
                    <a:lnTo>
                      <a:pt x="0" y="10"/>
                    </a:lnTo>
                    <a:lnTo>
                      <a:pt x="1" y="13"/>
                    </a:lnTo>
                    <a:lnTo>
                      <a:pt x="1" y="13"/>
                    </a:lnTo>
                    <a:lnTo>
                      <a:pt x="3" y="12"/>
                    </a:lnTo>
                    <a:lnTo>
                      <a:pt x="12" y="12"/>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4" name="Freeform 952">
                <a:extLst>
                  <a:ext uri="{FF2B5EF4-FFF2-40B4-BE49-F238E27FC236}">
                    <a16:creationId xmlns:a16="http://schemas.microsoft.com/office/drawing/2014/main" id="{F8D3A874-D025-49C1-AE67-B8FB6FAB4FB0}"/>
                  </a:ext>
                </a:extLst>
              </p:cNvPr>
              <p:cNvSpPr>
                <a:spLocks/>
              </p:cNvSpPr>
              <p:nvPr/>
            </p:nvSpPr>
            <p:spPr bwMode="auto">
              <a:xfrm>
                <a:off x="4459" y="2245"/>
                <a:ext cx="43" cy="26"/>
              </a:xfrm>
              <a:custGeom>
                <a:avLst/>
                <a:gdLst>
                  <a:gd name="T0" fmla="*/ 32 w 43"/>
                  <a:gd name="T1" fmla="*/ 21 h 26"/>
                  <a:gd name="T2" fmla="*/ 35 w 43"/>
                  <a:gd name="T3" fmla="*/ 19 h 26"/>
                  <a:gd name="T4" fmla="*/ 41 w 43"/>
                  <a:gd name="T5" fmla="*/ 18 h 26"/>
                  <a:gd name="T6" fmla="*/ 43 w 43"/>
                  <a:gd name="T7" fmla="*/ 16 h 26"/>
                  <a:gd name="T8" fmla="*/ 43 w 43"/>
                  <a:gd name="T9" fmla="*/ 14 h 26"/>
                  <a:gd name="T10" fmla="*/ 41 w 43"/>
                  <a:gd name="T11" fmla="*/ 13 h 26"/>
                  <a:gd name="T12" fmla="*/ 41 w 43"/>
                  <a:gd name="T13" fmla="*/ 8 h 26"/>
                  <a:gd name="T14" fmla="*/ 41 w 43"/>
                  <a:gd name="T15" fmla="*/ 5 h 26"/>
                  <a:gd name="T16" fmla="*/ 41 w 43"/>
                  <a:gd name="T17" fmla="*/ 2 h 26"/>
                  <a:gd name="T18" fmla="*/ 38 w 43"/>
                  <a:gd name="T19" fmla="*/ 0 h 26"/>
                  <a:gd name="T20" fmla="*/ 25 w 43"/>
                  <a:gd name="T21" fmla="*/ 0 h 26"/>
                  <a:gd name="T22" fmla="*/ 20 w 43"/>
                  <a:gd name="T23" fmla="*/ 2 h 26"/>
                  <a:gd name="T24" fmla="*/ 17 w 43"/>
                  <a:gd name="T25" fmla="*/ 5 h 26"/>
                  <a:gd name="T26" fmla="*/ 8 w 43"/>
                  <a:gd name="T27" fmla="*/ 5 h 26"/>
                  <a:gd name="T28" fmla="*/ 3 w 43"/>
                  <a:gd name="T29" fmla="*/ 6 h 26"/>
                  <a:gd name="T30" fmla="*/ 0 w 43"/>
                  <a:gd name="T31" fmla="*/ 6 h 26"/>
                  <a:gd name="T32" fmla="*/ 0 w 43"/>
                  <a:gd name="T33" fmla="*/ 6 h 26"/>
                  <a:gd name="T34" fmla="*/ 1 w 43"/>
                  <a:gd name="T35" fmla="*/ 8 h 26"/>
                  <a:gd name="T36" fmla="*/ 6 w 43"/>
                  <a:gd name="T37" fmla="*/ 8 h 26"/>
                  <a:gd name="T38" fmla="*/ 8 w 43"/>
                  <a:gd name="T39" fmla="*/ 8 h 26"/>
                  <a:gd name="T40" fmla="*/ 5 w 43"/>
                  <a:gd name="T41" fmla="*/ 10 h 26"/>
                  <a:gd name="T42" fmla="*/ 8 w 43"/>
                  <a:gd name="T43" fmla="*/ 13 h 26"/>
                  <a:gd name="T44" fmla="*/ 11 w 43"/>
                  <a:gd name="T45" fmla="*/ 13 h 26"/>
                  <a:gd name="T46" fmla="*/ 11 w 43"/>
                  <a:gd name="T47" fmla="*/ 14 h 26"/>
                  <a:gd name="T48" fmla="*/ 13 w 43"/>
                  <a:gd name="T49" fmla="*/ 14 h 26"/>
                  <a:gd name="T50" fmla="*/ 17 w 43"/>
                  <a:gd name="T51" fmla="*/ 13 h 26"/>
                  <a:gd name="T52" fmla="*/ 20 w 43"/>
                  <a:gd name="T53" fmla="*/ 13 h 26"/>
                  <a:gd name="T54" fmla="*/ 24 w 43"/>
                  <a:gd name="T55" fmla="*/ 14 h 26"/>
                  <a:gd name="T56" fmla="*/ 22 w 43"/>
                  <a:gd name="T57" fmla="*/ 16 h 26"/>
                  <a:gd name="T58" fmla="*/ 16 w 43"/>
                  <a:gd name="T59" fmla="*/ 16 h 26"/>
                  <a:gd name="T60" fmla="*/ 16 w 43"/>
                  <a:gd name="T61" fmla="*/ 18 h 26"/>
                  <a:gd name="T62" fmla="*/ 19 w 43"/>
                  <a:gd name="T63" fmla="*/ 18 h 26"/>
                  <a:gd name="T64" fmla="*/ 20 w 43"/>
                  <a:gd name="T65" fmla="*/ 19 h 26"/>
                  <a:gd name="T66" fmla="*/ 19 w 43"/>
                  <a:gd name="T67" fmla="*/ 21 h 26"/>
                  <a:gd name="T68" fmla="*/ 20 w 43"/>
                  <a:gd name="T69" fmla="*/ 21 h 26"/>
                  <a:gd name="T70" fmla="*/ 17 w 43"/>
                  <a:gd name="T71" fmla="*/ 24 h 26"/>
                  <a:gd name="T72" fmla="*/ 24 w 43"/>
                  <a:gd name="T73" fmla="*/ 22 h 26"/>
                  <a:gd name="T74" fmla="*/ 24 w 43"/>
                  <a:gd name="T75" fmla="*/ 26 h 26"/>
                  <a:gd name="T76" fmla="*/ 24 w 43"/>
                  <a:gd name="T77" fmla="*/ 26 h 26"/>
                  <a:gd name="T78" fmla="*/ 27 w 43"/>
                  <a:gd name="T79" fmla="*/ 26 h 26"/>
                  <a:gd name="T80" fmla="*/ 28 w 43"/>
                  <a:gd name="T81" fmla="*/ 22 h 26"/>
                  <a:gd name="T82" fmla="*/ 32 w 43"/>
                  <a:gd name="T83" fmla="*/ 2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3" h="26">
                    <a:moveTo>
                      <a:pt x="32" y="21"/>
                    </a:moveTo>
                    <a:lnTo>
                      <a:pt x="35" y="19"/>
                    </a:lnTo>
                    <a:lnTo>
                      <a:pt x="41" y="18"/>
                    </a:lnTo>
                    <a:lnTo>
                      <a:pt x="43" y="16"/>
                    </a:lnTo>
                    <a:lnTo>
                      <a:pt x="43" y="14"/>
                    </a:lnTo>
                    <a:lnTo>
                      <a:pt x="41" y="13"/>
                    </a:lnTo>
                    <a:lnTo>
                      <a:pt x="41" y="8"/>
                    </a:lnTo>
                    <a:lnTo>
                      <a:pt x="41" y="5"/>
                    </a:lnTo>
                    <a:lnTo>
                      <a:pt x="41" y="2"/>
                    </a:lnTo>
                    <a:lnTo>
                      <a:pt x="38" y="0"/>
                    </a:lnTo>
                    <a:lnTo>
                      <a:pt x="25" y="0"/>
                    </a:lnTo>
                    <a:lnTo>
                      <a:pt x="20" y="2"/>
                    </a:lnTo>
                    <a:lnTo>
                      <a:pt x="17" y="5"/>
                    </a:lnTo>
                    <a:lnTo>
                      <a:pt x="8" y="5"/>
                    </a:lnTo>
                    <a:lnTo>
                      <a:pt x="3" y="6"/>
                    </a:lnTo>
                    <a:lnTo>
                      <a:pt x="0" y="6"/>
                    </a:lnTo>
                    <a:lnTo>
                      <a:pt x="0" y="6"/>
                    </a:lnTo>
                    <a:lnTo>
                      <a:pt x="1" y="8"/>
                    </a:lnTo>
                    <a:lnTo>
                      <a:pt x="6" y="8"/>
                    </a:lnTo>
                    <a:lnTo>
                      <a:pt x="8" y="8"/>
                    </a:lnTo>
                    <a:lnTo>
                      <a:pt x="5" y="10"/>
                    </a:lnTo>
                    <a:lnTo>
                      <a:pt x="8" y="13"/>
                    </a:lnTo>
                    <a:lnTo>
                      <a:pt x="11" y="13"/>
                    </a:lnTo>
                    <a:lnTo>
                      <a:pt x="11" y="14"/>
                    </a:lnTo>
                    <a:lnTo>
                      <a:pt x="13" y="14"/>
                    </a:lnTo>
                    <a:lnTo>
                      <a:pt x="17" y="13"/>
                    </a:lnTo>
                    <a:lnTo>
                      <a:pt x="20" y="13"/>
                    </a:lnTo>
                    <a:lnTo>
                      <a:pt x="24" y="14"/>
                    </a:lnTo>
                    <a:lnTo>
                      <a:pt x="22" y="16"/>
                    </a:lnTo>
                    <a:lnTo>
                      <a:pt x="16" y="16"/>
                    </a:lnTo>
                    <a:lnTo>
                      <a:pt x="16" y="18"/>
                    </a:lnTo>
                    <a:lnTo>
                      <a:pt x="19" y="18"/>
                    </a:lnTo>
                    <a:lnTo>
                      <a:pt x="20" y="19"/>
                    </a:lnTo>
                    <a:lnTo>
                      <a:pt x="19" y="21"/>
                    </a:lnTo>
                    <a:lnTo>
                      <a:pt x="20" y="21"/>
                    </a:lnTo>
                    <a:lnTo>
                      <a:pt x="17" y="24"/>
                    </a:lnTo>
                    <a:lnTo>
                      <a:pt x="24" y="22"/>
                    </a:lnTo>
                    <a:lnTo>
                      <a:pt x="24" y="26"/>
                    </a:lnTo>
                    <a:lnTo>
                      <a:pt x="24" y="26"/>
                    </a:lnTo>
                    <a:lnTo>
                      <a:pt x="27" y="26"/>
                    </a:lnTo>
                    <a:lnTo>
                      <a:pt x="28" y="22"/>
                    </a:lnTo>
                    <a:lnTo>
                      <a:pt x="32" y="21"/>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5" name="Freeform 953">
                <a:extLst>
                  <a:ext uri="{FF2B5EF4-FFF2-40B4-BE49-F238E27FC236}">
                    <a16:creationId xmlns:a16="http://schemas.microsoft.com/office/drawing/2014/main" id="{8B6FD264-354D-4B10-95FE-2C6DEA55A240}"/>
                  </a:ext>
                </a:extLst>
              </p:cNvPr>
              <p:cNvSpPr>
                <a:spLocks/>
              </p:cNvSpPr>
              <p:nvPr/>
            </p:nvSpPr>
            <p:spPr bwMode="auto">
              <a:xfrm>
                <a:off x="4546" y="2341"/>
                <a:ext cx="5" cy="3"/>
              </a:xfrm>
              <a:custGeom>
                <a:avLst/>
                <a:gdLst>
                  <a:gd name="T0" fmla="*/ 5 w 5"/>
                  <a:gd name="T1" fmla="*/ 3 h 3"/>
                  <a:gd name="T2" fmla="*/ 5 w 5"/>
                  <a:gd name="T3" fmla="*/ 3 h 3"/>
                  <a:gd name="T4" fmla="*/ 0 w 5"/>
                  <a:gd name="T5" fmla="*/ 0 h 3"/>
                  <a:gd name="T6" fmla="*/ 5 w 5"/>
                  <a:gd name="T7" fmla="*/ 3 h 3"/>
                </a:gdLst>
                <a:ahLst/>
                <a:cxnLst>
                  <a:cxn ang="0">
                    <a:pos x="T0" y="T1"/>
                  </a:cxn>
                  <a:cxn ang="0">
                    <a:pos x="T2" y="T3"/>
                  </a:cxn>
                  <a:cxn ang="0">
                    <a:pos x="T4" y="T5"/>
                  </a:cxn>
                  <a:cxn ang="0">
                    <a:pos x="T6" y="T7"/>
                  </a:cxn>
                </a:cxnLst>
                <a:rect l="0" t="0" r="r" b="b"/>
                <a:pathLst>
                  <a:path w="5" h="3">
                    <a:moveTo>
                      <a:pt x="5" y="3"/>
                    </a:moveTo>
                    <a:lnTo>
                      <a:pt x="5" y="3"/>
                    </a:lnTo>
                    <a:lnTo>
                      <a:pt x="0" y="0"/>
                    </a:lnTo>
                    <a:lnTo>
                      <a:pt x="5" y="3"/>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6" name="Freeform 954">
                <a:extLst>
                  <a:ext uri="{FF2B5EF4-FFF2-40B4-BE49-F238E27FC236}">
                    <a16:creationId xmlns:a16="http://schemas.microsoft.com/office/drawing/2014/main" id="{F6777680-B322-4724-BF3F-3C7DC37AE8AE}"/>
                  </a:ext>
                </a:extLst>
              </p:cNvPr>
              <p:cNvSpPr>
                <a:spLocks/>
              </p:cNvSpPr>
              <p:nvPr/>
            </p:nvSpPr>
            <p:spPr bwMode="auto">
              <a:xfrm>
                <a:off x="4538" y="2331"/>
                <a:ext cx="2" cy="2"/>
              </a:xfrm>
              <a:custGeom>
                <a:avLst/>
                <a:gdLst>
                  <a:gd name="T0" fmla="*/ 0 w 2"/>
                  <a:gd name="T1" fmla="*/ 0 h 2"/>
                  <a:gd name="T2" fmla="*/ 2 w 2"/>
                  <a:gd name="T3" fmla="*/ 2 h 2"/>
                  <a:gd name="T4" fmla="*/ 0 w 2"/>
                  <a:gd name="T5" fmla="*/ 0 h 2"/>
                  <a:gd name="T6" fmla="*/ 0 w 2"/>
                  <a:gd name="T7" fmla="*/ 0 h 2"/>
                </a:gdLst>
                <a:ahLst/>
                <a:cxnLst>
                  <a:cxn ang="0">
                    <a:pos x="T0" y="T1"/>
                  </a:cxn>
                  <a:cxn ang="0">
                    <a:pos x="T2" y="T3"/>
                  </a:cxn>
                  <a:cxn ang="0">
                    <a:pos x="T4" y="T5"/>
                  </a:cxn>
                  <a:cxn ang="0">
                    <a:pos x="T6" y="T7"/>
                  </a:cxn>
                </a:cxnLst>
                <a:rect l="0" t="0" r="r" b="b"/>
                <a:pathLst>
                  <a:path w="2" h="2">
                    <a:moveTo>
                      <a:pt x="0" y="0"/>
                    </a:moveTo>
                    <a:lnTo>
                      <a:pt x="2" y="2"/>
                    </a:lnTo>
                    <a:lnTo>
                      <a:pt x="0" y="0"/>
                    </a:lnTo>
                    <a:lnTo>
                      <a:pt x="0"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7" name="Freeform 955">
                <a:extLst>
                  <a:ext uri="{FF2B5EF4-FFF2-40B4-BE49-F238E27FC236}">
                    <a16:creationId xmlns:a16="http://schemas.microsoft.com/office/drawing/2014/main" id="{87508E05-9F59-4A55-AF8C-08D030AA8BDB}"/>
                  </a:ext>
                </a:extLst>
              </p:cNvPr>
              <p:cNvSpPr>
                <a:spLocks/>
              </p:cNvSpPr>
              <p:nvPr/>
            </p:nvSpPr>
            <p:spPr bwMode="auto">
              <a:xfrm>
                <a:off x="4486" y="2245"/>
                <a:ext cx="100" cy="80"/>
              </a:xfrm>
              <a:custGeom>
                <a:avLst/>
                <a:gdLst>
                  <a:gd name="T0" fmla="*/ 30 w 100"/>
                  <a:gd name="T1" fmla="*/ 46 h 80"/>
                  <a:gd name="T2" fmla="*/ 37 w 100"/>
                  <a:gd name="T3" fmla="*/ 40 h 80"/>
                  <a:gd name="T4" fmla="*/ 52 w 100"/>
                  <a:gd name="T5" fmla="*/ 38 h 80"/>
                  <a:gd name="T6" fmla="*/ 56 w 100"/>
                  <a:gd name="T7" fmla="*/ 45 h 80"/>
                  <a:gd name="T8" fmla="*/ 59 w 100"/>
                  <a:gd name="T9" fmla="*/ 53 h 80"/>
                  <a:gd name="T10" fmla="*/ 60 w 100"/>
                  <a:gd name="T11" fmla="*/ 57 h 80"/>
                  <a:gd name="T12" fmla="*/ 59 w 100"/>
                  <a:gd name="T13" fmla="*/ 61 h 80"/>
                  <a:gd name="T14" fmla="*/ 60 w 100"/>
                  <a:gd name="T15" fmla="*/ 64 h 80"/>
                  <a:gd name="T16" fmla="*/ 65 w 100"/>
                  <a:gd name="T17" fmla="*/ 62 h 80"/>
                  <a:gd name="T18" fmla="*/ 73 w 100"/>
                  <a:gd name="T19" fmla="*/ 61 h 80"/>
                  <a:gd name="T20" fmla="*/ 78 w 100"/>
                  <a:gd name="T21" fmla="*/ 65 h 80"/>
                  <a:gd name="T22" fmla="*/ 76 w 100"/>
                  <a:gd name="T23" fmla="*/ 75 h 80"/>
                  <a:gd name="T24" fmla="*/ 83 w 100"/>
                  <a:gd name="T25" fmla="*/ 78 h 80"/>
                  <a:gd name="T26" fmla="*/ 87 w 100"/>
                  <a:gd name="T27" fmla="*/ 75 h 80"/>
                  <a:gd name="T28" fmla="*/ 91 w 100"/>
                  <a:gd name="T29" fmla="*/ 80 h 80"/>
                  <a:gd name="T30" fmla="*/ 91 w 100"/>
                  <a:gd name="T31" fmla="*/ 78 h 80"/>
                  <a:gd name="T32" fmla="*/ 97 w 100"/>
                  <a:gd name="T33" fmla="*/ 70 h 80"/>
                  <a:gd name="T34" fmla="*/ 97 w 100"/>
                  <a:gd name="T35" fmla="*/ 65 h 80"/>
                  <a:gd name="T36" fmla="*/ 94 w 100"/>
                  <a:gd name="T37" fmla="*/ 61 h 80"/>
                  <a:gd name="T38" fmla="*/ 97 w 100"/>
                  <a:gd name="T39" fmla="*/ 61 h 80"/>
                  <a:gd name="T40" fmla="*/ 97 w 100"/>
                  <a:gd name="T41" fmla="*/ 56 h 80"/>
                  <a:gd name="T42" fmla="*/ 94 w 100"/>
                  <a:gd name="T43" fmla="*/ 49 h 80"/>
                  <a:gd name="T44" fmla="*/ 94 w 100"/>
                  <a:gd name="T45" fmla="*/ 40 h 80"/>
                  <a:gd name="T46" fmla="*/ 94 w 100"/>
                  <a:gd name="T47" fmla="*/ 37 h 80"/>
                  <a:gd name="T48" fmla="*/ 100 w 100"/>
                  <a:gd name="T49" fmla="*/ 35 h 80"/>
                  <a:gd name="T50" fmla="*/ 99 w 100"/>
                  <a:gd name="T51" fmla="*/ 30 h 80"/>
                  <a:gd name="T52" fmla="*/ 95 w 100"/>
                  <a:gd name="T53" fmla="*/ 29 h 80"/>
                  <a:gd name="T54" fmla="*/ 94 w 100"/>
                  <a:gd name="T55" fmla="*/ 26 h 80"/>
                  <a:gd name="T56" fmla="*/ 91 w 100"/>
                  <a:gd name="T57" fmla="*/ 27 h 80"/>
                  <a:gd name="T58" fmla="*/ 89 w 100"/>
                  <a:gd name="T59" fmla="*/ 24 h 80"/>
                  <a:gd name="T60" fmla="*/ 92 w 100"/>
                  <a:gd name="T61" fmla="*/ 19 h 80"/>
                  <a:gd name="T62" fmla="*/ 87 w 100"/>
                  <a:gd name="T63" fmla="*/ 16 h 80"/>
                  <a:gd name="T64" fmla="*/ 86 w 100"/>
                  <a:gd name="T65" fmla="*/ 10 h 80"/>
                  <a:gd name="T66" fmla="*/ 83 w 100"/>
                  <a:gd name="T67" fmla="*/ 5 h 80"/>
                  <a:gd name="T68" fmla="*/ 80 w 100"/>
                  <a:gd name="T69" fmla="*/ 8 h 80"/>
                  <a:gd name="T70" fmla="*/ 73 w 100"/>
                  <a:gd name="T71" fmla="*/ 6 h 80"/>
                  <a:gd name="T72" fmla="*/ 68 w 100"/>
                  <a:gd name="T73" fmla="*/ 10 h 80"/>
                  <a:gd name="T74" fmla="*/ 62 w 100"/>
                  <a:gd name="T75" fmla="*/ 13 h 80"/>
                  <a:gd name="T76" fmla="*/ 57 w 100"/>
                  <a:gd name="T77" fmla="*/ 10 h 80"/>
                  <a:gd name="T78" fmla="*/ 52 w 100"/>
                  <a:gd name="T79" fmla="*/ 10 h 80"/>
                  <a:gd name="T80" fmla="*/ 52 w 100"/>
                  <a:gd name="T81" fmla="*/ 8 h 80"/>
                  <a:gd name="T82" fmla="*/ 48 w 100"/>
                  <a:gd name="T83" fmla="*/ 5 h 80"/>
                  <a:gd name="T84" fmla="*/ 43 w 100"/>
                  <a:gd name="T85" fmla="*/ 6 h 80"/>
                  <a:gd name="T86" fmla="*/ 33 w 100"/>
                  <a:gd name="T87" fmla="*/ 5 h 80"/>
                  <a:gd name="T88" fmla="*/ 25 w 100"/>
                  <a:gd name="T89" fmla="*/ 0 h 80"/>
                  <a:gd name="T90" fmla="*/ 14 w 100"/>
                  <a:gd name="T91" fmla="*/ 2 h 80"/>
                  <a:gd name="T92" fmla="*/ 14 w 100"/>
                  <a:gd name="T93" fmla="*/ 5 h 80"/>
                  <a:gd name="T94" fmla="*/ 14 w 100"/>
                  <a:gd name="T95" fmla="*/ 13 h 80"/>
                  <a:gd name="T96" fmla="*/ 16 w 100"/>
                  <a:gd name="T97" fmla="*/ 16 h 80"/>
                  <a:gd name="T98" fmla="*/ 8 w 100"/>
                  <a:gd name="T99" fmla="*/ 19 h 80"/>
                  <a:gd name="T100" fmla="*/ 1 w 100"/>
                  <a:gd name="T101" fmla="*/ 22 h 80"/>
                  <a:gd name="T102" fmla="*/ 0 w 100"/>
                  <a:gd name="T103" fmla="*/ 26 h 80"/>
                  <a:gd name="T104" fmla="*/ 1 w 100"/>
                  <a:gd name="T105" fmla="*/ 33 h 80"/>
                  <a:gd name="T106" fmla="*/ 8 w 100"/>
                  <a:gd name="T107" fmla="*/ 37 h 80"/>
                  <a:gd name="T108" fmla="*/ 11 w 100"/>
                  <a:gd name="T109" fmla="*/ 37 h 80"/>
                  <a:gd name="T110" fmla="*/ 13 w 100"/>
                  <a:gd name="T111" fmla="*/ 38 h 80"/>
                  <a:gd name="T112" fmla="*/ 14 w 100"/>
                  <a:gd name="T113" fmla="*/ 41 h 80"/>
                  <a:gd name="T114" fmla="*/ 17 w 100"/>
                  <a:gd name="T115" fmla="*/ 46 h 80"/>
                  <a:gd name="T116" fmla="*/ 24 w 100"/>
                  <a:gd name="T117" fmla="*/ 49 h 80"/>
                  <a:gd name="T118" fmla="*/ 30 w 100"/>
                  <a:gd name="T119" fmla="*/ 4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0" h="80">
                    <a:moveTo>
                      <a:pt x="30" y="48"/>
                    </a:moveTo>
                    <a:lnTo>
                      <a:pt x="30" y="46"/>
                    </a:lnTo>
                    <a:lnTo>
                      <a:pt x="33" y="43"/>
                    </a:lnTo>
                    <a:lnTo>
                      <a:pt x="37" y="40"/>
                    </a:lnTo>
                    <a:lnTo>
                      <a:pt x="40" y="38"/>
                    </a:lnTo>
                    <a:lnTo>
                      <a:pt x="52" y="38"/>
                    </a:lnTo>
                    <a:lnTo>
                      <a:pt x="54" y="41"/>
                    </a:lnTo>
                    <a:lnTo>
                      <a:pt x="56" y="45"/>
                    </a:lnTo>
                    <a:lnTo>
                      <a:pt x="59" y="51"/>
                    </a:lnTo>
                    <a:lnTo>
                      <a:pt x="59" y="53"/>
                    </a:lnTo>
                    <a:lnTo>
                      <a:pt x="60" y="56"/>
                    </a:lnTo>
                    <a:lnTo>
                      <a:pt x="60" y="57"/>
                    </a:lnTo>
                    <a:lnTo>
                      <a:pt x="59" y="59"/>
                    </a:lnTo>
                    <a:lnTo>
                      <a:pt x="59" y="61"/>
                    </a:lnTo>
                    <a:lnTo>
                      <a:pt x="60" y="62"/>
                    </a:lnTo>
                    <a:lnTo>
                      <a:pt x="60" y="64"/>
                    </a:lnTo>
                    <a:lnTo>
                      <a:pt x="64" y="62"/>
                    </a:lnTo>
                    <a:lnTo>
                      <a:pt x="65" y="62"/>
                    </a:lnTo>
                    <a:lnTo>
                      <a:pt x="70" y="61"/>
                    </a:lnTo>
                    <a:lnTo>
                      <a:pt x="73" y="61"/>
                    </a:lnTo>
                    <a:lnTo>
                      <a:pt x="75" y="64"/>
                    </a:lnTo>
                    <a:lnTo>
                      <a:pt x="78" y="65"/>
                    </a:lnTo>
                    <a:lnTo>
                      <a:pt x="78" y="72"/>
                    </a:lnTo>
                    <a:lnTo>
                      <a:pt x="76" y="75"/>
                    </a:lnTo>
                    <a:lnTo>
                      <a:pt x="81" y="78"/>
                    </a:lnTo>
                    <a:lnTo>
                      <a:pt x="83" y="78"/>
                    </a:lnTo>
                    <a:lnTo>
                      <a:pt x="86" y="75"/>
                    </a:lnTo>
                    <a:lnTo>
                      <a:pt x="87" y="75"/>
                    </a:lnTo>
                    <a:lnTo>
                      <a:pt x="91" y="78"/>
                    </a:lnTo>
                    <a:lnTo>
                      <a:pt x="91" y="80"/>
                    </a:lnTo>
                    <a:lnTo>
                      <a:pt x="91" y="80"/>
                    </a:lnTo>
                    <a:lnTo>
                      <a:pt x="91" y="78"/>
                    </a:lnTo>
                    <a:lnTo>
                      <a:pt x="94" y="78"/>
                    </a:lnTo>
                    <a:lnTo>
                      <a:pt x="97" y="70"/>
                    </a:lnTo>
                    <a:lnTo>
                      <a:pt x="97" y="67"/>
                    </a:lnTo>
                    <a:lnTo>
                      <a:pt x="97" y="65"/>
                    </a:lnTo>
                    <a:lnTo>
                      <a:pt x="94" y="62"/>
                    </a:lnTo>
                    <a:lnTo>
                      <a:pt x="94" y="61"/>
                    </a:lnTo>
                    <a:lnTo>
                      <a:pt x="95" y="59"/>
                    </a:lnTo>
                    <a:lnTo>
                      <a:pt x="97" y="61"/>
                    </a:lnTo>
                    <a:lnTo>
                      <a:pt x="99" y="57"/>
                    </a:lnTo>
                    <a:lnTo>
                      <a:pt x="97" y="56"/>
                    </a:lnTo>
                    <a:lnTo>
                      <a:pt x="95" y="54"/>
                    </a:lnTo>
                    <a:lnTo>
                      <a:pt x="94" y="49"/>
                    </a:lnTo>
                    <a:lnTo>
                      <a:pt x="95" y="46"/>
                    </a:lnTo>
                    <a:lnTo>
                      <a:pt x="94" y="40"/>
                    </a:lnTo>
                    <a:lnTo>
                      <a:pt x="94" y="40"/>
                    </a:lnTo>
                    <a:lnTo>
                      <a:pt x="94" y="37"/>
                    </a:lnTo>
                    <a:lnTo>
                      <a:pt x="99" y="35"/>
                    </a:lnTo>
                    <a:lnTo>
                      <a:pt x="100" y="35"/>
                    </a:lnTo>
                    <a:lnTo>
                      <a:pt x="100" y="32"/>
                    </a:lnTo>
                    <a:lnTo>
                      <a:pt x="99" y="30"/>
                    </a:lnTo>
                    <a:lnTo>
                      <a:pt x="95" y="30"/>
                    </a:lnTo>
                    <a:lnTo>
                      <a:pt x="95" y="29"/>
                    </a:lnTo>
                    <a:lnTo>
                      <a:pt x="94" y="27"/>
                    </a:lnTo>
                    <a:lnTo>
                      <a:pt x="94" y="26"/>
                    </a:lnTo>
                    <a:lnTo>
                      <a:pt x="92" y="26"/>
                    </a:lnTo>
                    <a:lnTo>
                      <a:pt x="91" y="27"/>
                    </a:lnTo>
                    <a:lnTo>
                      <a:pt x="87" y="27"/>
                    </a:lnTo>
                    <a:lnTo>
                      <a:pt x="89" y="24"/>
                    </a:lnTo>
                    <a:lnTo>
                      <a:pt x="92" y="21"/>
                    </a:lnTo>
                    <a:lnTo>
                      <a:pt x="92" y="19"/>
                    </a:lnTo>
                    <a:lnTo>
                      <a:pt x="89" y="18"/>
                    </a:lnTo>
                    <a:lnTo>
                      <a:pt x="87" y="16"/>
                    </a:lnTo>
                    <a:lnTo>
                      <a:pt x="87" y="13"/>
                    </a:lnTo>
                    <a:lnTo>
                      <a:pt x="86" y="10"/>
                    </a:lnTo>
                    <a:lnTo>
                      <a:pt x="84" y="6"/>
                    </a:lnTo>
                    <a:lnTo>
                      <a:pt x="83" y="5"/>
                    </a:lnTo>
                    <a:lnTo>
                      <a:pt x="81" y="6"/>
                    </a:lnTo>
                    <a:lnTo>
                      <a:pt x="80" y="8"/>
                    </a:lnTo>
                    <a:lnTo>
                      <a:pt x="76" y="6"/>
                    </a:lnTo>
                    <a:lnTo>
                      <a:pt x="73" y="6"/>
                    </a:lnTo>
                    <a:lnTo>
                      <a:pt x="70" y="10"/>
                    </a:lnTo>
                    <a:lnTo>
                      <a:pt x="68" y="10"/>
                    </a:lnTo>
                    <a:lnTo>
                      <a:pt x="65" y="13"/>
                    </a:lnTo>
                    <a:lnTo>
                      <a:pt x="62" y="13"/>
                    </a:lnTo>
                    <a:lnTo>
                      <a:pt x="59" y="10"/>
                    </a:lnTo>
                    <a:lnTo>
                      <a:pt x="57" y="10"/>
                    </a:lnTo>
                    <a:lnTo>
                      <a:pt x="54" y="11"/>
                    </a:lnTo>
                    <a:lnTo>
                      <a:pt x="52" y="10"/>
                    </a:lnTo>
                    <a:lnTo>
                      <a:pt x="52" y="10"/>
                    </a:lnTo>
                    <a:lnTo>
                      <a:pt x="52" y="8"/>
                    </a:lnTo>
                    <a:lnTo>
                      <a:pt x="49" y="6"/>
                    </a:lnTo>
                    <a:lnTo>
                      <a:pt x="48" y="5"/>
                    </a:lnTo>
                    <a:lnTo>
                      <a:pt x="44" y="5"/>
                    </a:lnTo>
                    <a:lnTo>
                      <a:pt x="43" y="6"/>
                    </a:lnTo>
                    <a:lnTo>
                      <a:pt x="38" y="5"/>
                    </a:lnTo>
                    <a:lnTo>
                      <a:pt x="33" y="5"/>
                    </a:lnTo>
                    <a:lnTo>
                      <a:pt x="32" y="3"/>
                    </a:lnTo>
                    <a:lnTo>
                      <a:pt x="25" y="0"/>
                    </a:lnTo>
                    <a:lnTo>
                      <a:pt x="17" y="0"/>
                    </a:lnTo>
                    <a:lnTo>
                      <a:pt x="14" y="2"/>
                    </a:lnTo>
                    <a:lnTo>
                      <a:pt x="14" y="2"/>
                    </a:lnTo>
                    <a:lnTo>
                      <a:pt x="14" y="5"/>
                    </a:lnTo>
                    <a:lnTo>
                      <a:pt x="14" y="8"/>
                    </a:lnTo>
                    <a:lnTo>
                      <a:pt x="14" y="13"/>
                    </a:lnTo>
                    <a:lnTo>
                      <a:pt x="16" y="14"/>
                    </a:lnTo>
                    <a:lnTo>
                      <a:pt x="16" y="16"/>
                    </a:lnTo>
                    <a:lnTo>
                      <a:pt x="14" y="18"/>
                    </a:lnTo>
                    <a:lnTo>
                      <a:pt x="8" y="19"/>
                    </a:lnTo>
                    <a:lnTo>
                      <a:pt x="5" y="21"/>
                    </a:lnTo>
                    <a:lnTo>
                      <a:pt x="1" y="22"/>
                    </a:lnTo>
                    <a:lnTo>
                      <a:pt x="0" y="26"/>
                    </a:lnTo>
                    <a:lnTo>
                      <a:pt x="0" y="26"/>
                    </a:lnTo>
                    <a:lnTo>
                      <a:pt x="3" y="27"/>
                    </a:lnTo>
                    <a:lnTo>
                      <a:pt x="1" y="33"/>
                    </a:lnTo>
                    <a:lnTo>
                      <a:pt x="5" y="37"/>
                    </a:lnTo>
                    <a:lnTo>
                      <a:pt x="8" y="37"/>
                    </a:lnTo>
                    <a:lnTo>
                      <a:pt x="9" y="38"/>
                    </a:lnTo>
                    <a:lnTo>
                      <a:pt x="11" y="37"/>
                    </a:lnTo>
                    <a:lnTo>
                      <a:pt x="14" y="38"/>
                    </a:lnTo>
                    <a:lnTo>
                      <a:pt x="13" y="38"/>
                    </a:lnTo>
                    <a:lnTo>
                      <a:pt x="13" y="41"/>
                    </a:lnTo>
                    <a:lnTo>
                      <a:pt x="14" y="41"/>
                    </a:lnTo>
                    <a:lnTo>
                      <a:pt x="17" y="41"/>
                    </a:lnTo>
                    <a:lnTo>
                      <a:pt x="17" y="46"/>
                    </a:lnTo>
                    <a:lnTo>
                      <a:pt x="22" y="48"/>
                    </a:lnTo>
                    <a:lnTo>
                      <a:pt x="24" y="49"/>
                    </a:lnTo>
                    <a:lnTo>
                      <a:pt x="25" y="49"/>
                    </a:lnTo>
                    <a:lnTo>
                      <a:pt x="30" y="48"/>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8" name="Freeform 956">
                <a:extLst>
                  <a:ext uri="{FF2B5EF4-FFF2-40B4-BE49-F238E27FC236}">
                    <a16:creationId xmlns:a16="http://schemas.microsoft.com/office/drawing/2014/main" id="{ABFD44B8-BA16-4E30-B8AE-FC9529A03122}"/>
                  </a:ext>
                </a:extLst>
              </p:cNvPr>
              <p:cNvSpPr>
                <a:spLocks/>
              </p:cNvSpPr>
              <p:nvPr/>
            </p:nvSpPr>
            <p:spPr bwMode="auto">
              <a:xfrm>
                <a:off x="4515" y="2322"/>
                <a:ext cx="4" cy="3"/>
              </a:xfrm>
              <a:custGeom>
                <a:avLst/>
                <a:gdLst>
                  <a:gd name="T0" fmla="*/ 3 w 4"/>
                  <a:gd name="T1" fmla="*/ 0 h 3"/>
                  <a:gd name="T2" fmla="*/ 1 w 4"/>
                  <a:gd name="T3" fmla="*/ 0 h 3"/>
                  <a:gd name="T4" fmla="*/ 0 w 4"/>
                  <a:gd name="T5" fmla="*/ 0 h 3"/>
                  <a:gd name="T6" fmla="*/ 1 w 4"/>
                  <a:gd name="T7" fmla="*/ 1 h 3"/>
                  <a:gd name="T8" fmla="*/ 3 w 4"/>
                  <a:gd name="T9" fmla="*/ 3 h 3"/>
                  <a:gd name="T10" fmla="*/ 4 w 4"/>
                  <a:gd name="T11" fmla="*/ 3 h 3"/>
                  <a:gd name="T12" fmla="*/ 3 w 4"/>
                  <a:gd name="T13" fmla="*/ 1 h 3"/>
                  <a:gd name="T14" fmla="*/ 3 w 4"/>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3">
                    <a:moveTo>
                      <a:pt x="3" y="0"/>
                    </a:moveTo>
                    <a:lnTo>
                      <a:pt x="1" y="0"/>
                    </a:lnTo>
                    <a:lnTo>
                      <a:pt x="0" y="0"/>
                    </a:lnTo>
                    <a:lnTo>
                      <a:pt x="1" y="1"/>
                    </a:lnTo>
                    <a:lnTo>
                      <a:pt x="3" y="3"/>
                    </a:lnTo>
                    <a:lnTo>
                      <a:pt x="4" y="3"/>
                    </a:lnTo>
                    <a:lnTo>
                      <a:pt x="3" y="1"/>
                    </a:lnTo>
                    <a:lnTo>
                      <a:pt x="3"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9" name="Freeform 957">
                <a:extLst>
                  <a:ext uri="{FF2B5EF4-FFF2-40B4-BE49-F238E27FC236}">
                    <a16:creationId xmlns:a16="http://schemas.microsoft.com/office/drawing/2014/main" id="{3AD82F4C-7C8D-4121-B5CB-7B80431F3A34}"/>
                  </a:ext>
                </a:extLst>
              </p:cNvPr>
              <p:cNvSpPr>
                <a:spLocks/>
              </p:cNvSpPr>
              <p:nvPr/>
            </p:nvSpPr>
            <p:spPr bwMode="auto">
              <a:xfrm>
                <a:off x="4508" y="2283"/>
                <a:ext cx="38" cy="48"/>
              </a:xfrm>
              <a:custGeom>
                <a:avLst/>
                <a:gdLst>
                  <a:gd name="T0" fmla="*/ 27 w 38"/>
                  <a:gd name="T1" fmla="*/ 42 h 48"/>
                  <a:gd name="T2" fmla="*/ 30 w 38"/>
                  <a:gd name="T3" fmla="*/ 40 h 48"/>
                  <a:gd name="T4" fmla="*/ 34 w 38"/>
                  <a:gd name="T5" fmla="*/ 37 h 48"/>
                  <a:gd name="T6" fmla="*/ 34 w 38"/>
                  <a:gd name="T7" fmla="*/ 35 h 48"/>
                  <a:gd name="T8" fmla="*/ 35 w 38"/>
                  <a:gd name="T9" fmla="*/ 31 h 48"/>
                  <a:gd name="T10" fmla="*/ 37 w 38"/>
                  <a:gd name="T11" fmla="*/ 31 h 48"/>
                  <a:gd name="T12" fmla="*/ 37 w 38"/>
                  <a:gd name="T13" fmla="*/ 27 h 48"/>
                  <a:gd name="T14" fmla="*/ 38 w 38"/>
                  <a:gd name="T15" fmla="*/ 26 h 48"/>
                  <a:gd name="T16" fmla="*/ 38 w 38"/>
                  <a:gd name="T17" fmla="*/ 26 h 48"/>
                  <a:gd name="T18" fmla="*/ 38 w 38"/>
                  <a:gd name="T19" fmla="*/ 24 h 48"/>
                  <a:gd name="T20" fmla="*/ 37 w 38"/>
                  <a:gd name="T21" fmla="*/ 23 h 48"/>
                  <a:gd name="T22" fmla="*/ 37 w 38"/>
                  <a:gd name="T23" fmla="*/ 21 h 48"/>
                  <a:gd name="T24" fmla="*/ 38 w 38"/>
                  <a:gd name="T25" fmla="*/ 19 h 48"/>
                  <a:gd name="T26" fmla="*/ 38 w 38"/>
                  <a:gd name="T27" fmla="*/ 18 h 48"/>
                  <a:gd name="T28" fmla="*/ 37 w 38"/>
                  <a:gd name="T29" fmla="*/ 15 h 48"/>
                  <a:gd name="T30" fmla="*/ 37 w 38"/>
                  <a:gd name="T31" fmla="*/ 13 h 48"/>
                  <a:gd name="T32" fmla="*/ 34 w 38"/>
                  <a:gd name="T33" fmla="*/ 7 h 48"/>
                  <a:gd name="T34" fmla="*/ 32 w 38"/>
                  <a:gd name="T35" fmla="*/ 3 h 48"/>
                  <a:gd name="T36" fmla="*/ 30 w 38"/>
                  <a:gd name="T37" fmla="*/ 0 h 48"/>
                  <a:gd name="T38" fmla="*/ 18 w 38"/>
                  <a:gd name="T39" fmla="*/ 0 h 48"/>
                  <a:gd name="T40" fmla="*/ 15 w 38"/>
                  <a:gd name="T41" fmla="*/ 2 h 48"/>
                  <a:gd name="T42" fmla="*/ 11 w 38"/>
                  <a:gd name="T43" fmla="*/ 5 h 48"/>
                  <a:gd name="T44" fmla="*/ 8 w 38"/>
                  <a:gd name="T45" fmla="*/ 8 h 48"/>
                  <a:gd name="T46" fmla="*/ 8 w 38"/>
                  <a:gd name="T47" fmla="*/ 10 h 48"/>
                  <a:gd name="T48" fmla="*/ 3 w 38"/>
                  <a:gd name="T49" fmla="*/ 11 h 48"/>
                  <a:gd name="T50" fmla="*/ 2 w 38"/>
                  <a:gd name="T51" fmla="*/ 11 h 48"/>
                  <a:gd name="T52" fmla="*/ 2 w 38"/>
                  <a:gd name="T53" fmla="*/ 13 h 48"/>
                  <a:gd name="T54" fmla="*/ 0 w 38"/>
                  <a:gd name="T55" fmla="*/ 15 h 48"/>
                  <a:gd name="T56" fmla="*/ 0 w 38"/>
                  <a:gd name="T57" fmla="*/ 18 h 48"/>
                  <a:gd name="T58" fmla="*/ 2 w 38"/>
                  <a:gd name="T59" fmla="*/ 18 h 48"/>
                  <a:gd name="T60" fmla="*/ 0 w 38"/>
                  <a:gd name="T61" fmla="*/ 21 h 48"/>
                  <a:gd name="T62" fmla="*/ 2 w 38"/>
                  <a:gd name="T63" fmla="*/ 24 h 48"/>
                  <a:gd name="T64" fmla="*/ 3 w 38"/>
                  <a:gd name="T65" fmla="*/ 24 h 48"/>
                  <a:gd name="T66" fmla="*/ 5 w 38"/>
                  <a:gd name="T67" fmla="*/ 29 h 48"/>
                  <a:gd name="T68" fmla="*/ 5 w 38"/>
                  <a:gd name="T69" fmla="*/ 32 h 48"/>
                  <a:gd name="T70" fmla="*/ 8 w 38"/>
                  <a:gd name="T71" fmla="*/ 35 h 48"/>
                  <a:gd name="T72" fmla="*/ 11 w 38"/>
                  <a:gd name="T73" fmla="*/ 34 h 48"/>
                  <a:gd name="T74" fmla="*/ 11 w 38"/>
                  <a:gd name="T75" fmla="*/ 35 h 48"/>
                  <a:gd name="T76" fmla="*/ 10 w 38"/>
                  <a:gd name="T77" fmla="*/ 37 h 48"/>
                  <a:gd name="T78" fmla="*/ 11 w 38"/>
                  <a:gd name="T79" fmla="*/ 39 h 48"/>
                  <a:gd name="T80" fmla="*/ 15 w 38"/>
                  <a:gd name="T81" fmla="*/ 42 h 48"/>
                  <a:gd name="T82" fmla="*/ 13 w 38"/>
                  <a:gd name="T83" fmla="*/ 43 h 48"/>
                  <a:gd name="T84" fmla="*/ 16 w 38"/>
                  <a:gd name="T85" fmla="*/ 43 h 48"/>
                  <a:gd name="T86" fmla="*/ 24 w 38"/>
                  <a:gd name="T87" fmla="*/ 48 h 48"/>
                  <a:gd name="T88" fmla="*/ 26 w 38"/>
                  <a:gd name="T89" fmla="*/ 48 h 48"/>
                  <a:gd name="T90" fmla="*/ 26 w 38"/>
                  <a:gd name="T91" fmla="*/ 45 h 48"/>
                  <a:gd name="T92" fmla="*/ 27 w 38"/>
                  <a:gd name="T93" fmla="*/ 4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8" h="48">
                    <a:moveTo>
                      <a:pt x="27" y="42"/>
                    </a:moveTo>
                    <a:lnTo>
                      <a:pt x="30" y="40"/>
                    </a:lnTo>
                    <a:lnTo>
                      <a:pt x="34" y="37"/>
                    </a:lnTo>
                    <a:lnTo>
                      <a:pt x="34" y="35"/>
                    </a:lnTo>
                    <a:lnTo>
                      <a:pt x="35" y="31"/>
                    </a:lnTo>
                    <a:lnTo>
                      <a:pt x="37" y="31"/>
                    </a:lnTo>
                    <a:lnTo>
                      <a:pt x="37" y="27"/>
                    </a:lnTo>
                    <a:lnTo>
                      <a:pt x="38" y="26"/>
                    </a:lnTo>
                    <a:lnTo>
                      <a:pt x="38" y="26"/>
                    </a:lnTo>
                    <a:lnTo>
                      <a:pt x="38" y="24"/>
                    </a:lnTo>
                    <a:lnTo>
                      <a:pt x="37" y="23"/>
                    </a:lnTo>
                    <a:lnTo>
                      <a:pt x="37" y="21"/>
                    </a:lnTo>
                    <a:lnTo>
                      <a:pt x="38" y="19"/>
                    </a:lnTo>
                    <a:lnTo>
                      <a:pt x="38" y="18"/>
                    </a:lnTo>
                    <a:lnTo>
                      <a:pt x="37" y="15"/>
                    </a:lnTo>
                    <a:lnTo>
                      <a:pt x="37" y="13"/>
                    </a:lnTo>
                    <a:lnTo>
                      <a:pt x="34" y="7"/>
                    </a:lnTo>
                    <a:lnTo>
                      <a:pt x="32" y="3"/>
                    </a:lnTo>
                    <a:lnTo>
                      <a:pt x="30" y="0"/>
                    </a:lnTo>
                    <a:lnTo>
                      <a:pt x="18" y="0"/>
                    </a:lnTo>
                    <a:lnTo>
                      <a:pt x="15" y="2"/>
                    </a:lnTo>
                    <a:lnTo>
                      <a:pt x="11" y="5"/>
                    </a:lnTo>
                    <a:lnTo>
                      <a:pt x="8" y="8"/>
                    </a:lnTo>
                    <a:lnTo>
                      <a:pt x="8" y="10"/>
                    </a:lnTo>
                    <a:lnTo>
                      <a:pt x="3" y="11"/>
                    </a:lnTo>
                    <a:lnTo>
                      <a:pt x="2" y="11"/>
                    </a:lnTo>
                    <a:lnTo>
                      <a:pt x="2" y="13"/>
                    </a:lnTo>
                    <a:lnTo>
                      <a:pt x="0" y="15"/>
                    </a:lnTo>
                    <a:lnTo>
                      <a:pt x="0" y="18"/>
                    </a:lnTo>
                    <a:lnTo>
                      <a:pt x="2" y="18"/>
                    </a:lnTo>
                    <a:lnTo>
                      <a:pt x="0" y="21"/>
                    </a:lnTo>
                    <a:lnTo>
                      <a:pt x="2" y="24"/>
                    </a:lnTo>
                    <a:lnTo>
                      <a:pt x="3" y="24"/>
                    </a:lnTo>
                    <a:lnTo>
                      <a:pt x="5" y="29"/>
                    </a:lnTo>
                    <a:lnTo>
                      <a:pt x="5" y="32"/>
                    </a:lnTo>
                    <a:lnTo>
                      <a:pt x="8" y="35"/>
                    </a:lnTo>
                    <a:lnTo>
                      <a:pt x="11" y="34"/>
                    </a:lnTo>
                    <a:lnTo>
                      <a:pt x="11" y="35"/>
                    </a:lnTo>
                    <a:lnTo>
                      <a:pt x="10" y="37"/>
                    </a:lnTo>
                    <a:lnTo>
                      <a:pt x="11" y="39"/>
                    </a:lnTo>
                    <a:lnTo>
                      <a:pt x="15" y="42"/>
                    </a:lnTo>
                    <a:lnTo>
                      <a:pt x="13" y="43"/>
                    </a:lnTo>
                    <a:lnTo>
                      <a:pt x="16" y="43"/>
                    </a:lnTo>
                    <a:lnTo>
                      <a:pt x="24" y="48"/>
                    </a:lnTo>
                    <a:lnTo>
                      <a:pt x="26" y="48"/>
                    </a:lnTo>
                    <a:lnTo>
                      <a:pt x="26" y="45"/>
                    </a:lnTo>
                    <a:lnTo>
                      <a:pt x="27" y="42"/>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0" name="Rectangle 958">
                <a:extLst>
                  <a:ext uri="{FF2B5EF4-FFF2-40B4-BE49-F238E27FC236}">
                    <a16:creationId xmlns:a16="http://schemas.microsoft.com/office/drawing/2014/main" id="{357D7AE5-82A6-4DAC-9231-DD5D949B3DE2}"/>
                  </a:ext>
                </a:extLst>
              </p:cNvPr>
              <p:cNvSpPr>
                <a:spLocks noChangeArrowheads="1"/>
              </p:cNvSpPr>
              <p:nvPr/>
            </p:nvSpPr>
            <p:spPr bwMode="auto">
              <a:xfrm>
                <a:off x="4537" y="2331"/>
                <a:ext cx="1" cy="1"/>
              </a:xfrm>
              <a:prstGeom prst="rect">
                <a:avLst/>
              </a:prstGeom>
              <a:solidFill>
                <a:srgbClr val="8E86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1" name="Freeform 959">
                <a:extLst>
                  <a:ext uri="{FF2B5EF4-FFF2-40B4-BE49-F238E27FC236}">
                    <a16:creationId xmlns:a16="http://schemas.microsoft.com/office/drawing/2014/main" id="{F52B02BC-CE8F-4285-942A-90F3BFC5DFCD}"/>
                  </a:ext>
                </a:extLst>
              </p:cNvPr>
              <p:cNvSpPr>
                <a:spLocks/>
              </p:cNvSpPr>
              <p:nvPr/>
            </p:nvSpPr>
            <p:spPr bwMode="auto">
              <a:xfrm>
                <a:off x="4534" y="2306"/>
                <a:ext cx="55" cy="60"/>
              </a:xfrm>
              <a:custGeom>
                <a:avLst/>
                <a:gdLst>
                  <a:gd name="T0" fmla="*/ 52 w 55"/>
                  <a:gd name="T1" fmla="*/ 55 h 60"/>
                  <a:gd name="T2" fmla="*/ 54 w 55"/>
                  <a:gd name="T3" fmla="*/ 51 h 60"/>
                  <a:gd name="T4" fmla="*/ 54 w 55"/>
                  <a:gd name="T5" fmla="*/ 49 h 60"/>
                  <a:gd name="T6" fmla="*/ 54 w 55"/>
                  <a:gd name="T7" fmla="*/ 47 h 60"/>
                  <a:gd name="T8" fmla="*/ 55 w 55"/>
                  <a:gd name="T9" fmla="*/ 44 h 60"/>
                  <a:gd name="T10" fmla="*/ 54 w 55"/>
                  <a:gd name="T11" fmla="*/ 43 h 60"/>
                  <a:gd name="T12" fmla="*/ 55 w 55"/>
                  <a:gd name="T13" fmla="*/ 41 h 60"/>
                  <a:gd name="T14" fmla="*/ 55 w 55"/>
                  <a:gd name="T15" fmla="*/ 39 h 60"/>
                  <a:gd name="T16" fmla="*/ 54 w 55"/>
                  <a:gd name="T17" fmla="*/ 39 h 60"/>
                  <a:gd name="T18" fmla="*/ 51 w 55"/>
                  <a:gd name="T19" fmla="*/ 38 h 60"/>
                  <a:gd name="T20" fmla="*/ 51 w 55"/>
                  <a:gd name="T21" fmla="*/ 35 h 60"/>
                  <a:gd name="T22" fmla="*/ 49 w 55"/>
                  <a:gd name="T23" fmla="*/ 33 h 60"/>
                  <a:gd name="T24" fmla="*/ 47 w 55"/>
                  <a:gd name="T25" fmla="*/ 35 h 60"/>
                  <a:gd name="T26" fmla="*/ 46 w 55"/>
                  <a:gd name="T27" fmla="*/ 31 h 60"/>
                  <a:gd name="T28" fmla="*/ 43 w 55"/>
                  <a:gd name="T29" fmla="*/ 31 h 60"/>
                  <a:gd name="T30" fmla="*/ 41 w 55"/>
                  <a:gd name="T31" fmla="*/ 33 h 60"/>
                  <a:gd name="T32" fmla="*/ 39 w 55"/>
                  <a:gd name="T33" fmla="*/ 31 h 60"/>
                  <a:gd name="T34" fmla="*/ 38 w 55"/>
                  <a:gd name="T35" fmla="*/ 30 h 60"/>
                  <a:gd name="T36" fmla="*/ 41 w 55"/>
                  <a:gd name="T37" fmla="*/ 27 h 60"/>
                  <a:gd name="T38" fmla="*/ 43 w 55"/>
                  <a:gd name="T39" fmla="*/ 22 h 60"/>
                  <a:gd name="T40" fmla="*/ 43 w 55"/>
                  <a:gd name="T41" fmla="*/ 19 h 60"/>
                  <a:gd name="T42" fmla="*/ 43 w 55"/>
                  <a:gd name="T43" fmla="*/ 19 h 60"/>
                  <a:gd name="T44" fmla="*/ 43 w 55"/>
                  <a:gd name="T45" fmla="*/ 17 h 60"/>
                  <a:gd name="T46" fmla="*/ 39 w 55"/>
                  <a:gd name="T47" fmla="*/ 14 h 60"/>
                  <a:gd name="T48" fmla="*/ 38 w 55"/>
                  <a:gd name="T49" fmla="*/ 14 h 60"/>
                  <a:gd name="T50" fmla="*/ 35 w 55"/>
                  <a:gd name="T51" fmla="*/ 17 h 60"/>
                  <a:gd name="T52" fmla="*/ 33 w 55"/>
                  <a:gd name="T53" fmla="*/ 17 h 60"/>
                  <a:gd name="T54" fmla="*/ 28 w 55"/>
                  <a:gd name="T55" fmla="*/ 14 h 60"/>
                  <a:gd name="T56" fmla="*/ 30 w 55"/>
                  <a:gd name="T57" fmla="*/ 11 h 60"/>
                  <a:gd name="T58" fmla="*/ 30 w 55"/>
                  <a:gd name="T59" fmla="*/ 4 h 60"/>
                  <a:gd name="T60" fmla="*/ 27 w 55"/>
                  <a:gd name="T61" fmla="*/ 3 h 60"/>
                  <a:gd name="T62" fmla="*/ 25 w 55"/>
                  <a:gd name="T63" fmla="*/ 0 h 60"/>
                  <a:gd name="T64" fmla="*/ 22 w 55"/>
                  <a:gd name="T65" fmla="*/ 0 h 60"/>
                  <a:gd name="T66" fmla="*/ 17 w 55"/>
                  <a:gd name="T67" fmla="*/ 1 h 60"/>
                  <a:gd name="T68" fmla="*/ 16 w 55"/>
                  <a:gd name="T69" fmla="*/ 1 h 60"/>
                  <a:gd name="T70" fmla="*/ 12 w 55"/>
                  <a:gd name="T71" fmla="*/ 3 h 60"/>
                  <a:gd name="T72" fmla="*/ 12 w 55"/>
                  <a:gd name="T73" fmla="*/ 3 h 60"/>
                  <a:gd name="T74" fmla="*/ 11 w 55"/>
                  <a:gd name="T75" fmla="*/ 4 h 60"/>
                  <a:gd name="T76" fmla="*/ 11 w 55"/>
                  <a:gd name="T77" fmla="*/ 8 h 60"/>
                  <a:gd name="T78" fmla="*/ 9 w 55"/>
                  <a:gd name="T79" fmla="*/ 8 h 60"/>
                  <a:gd name="T80" fmla="*/ 8 w 55"/>
                  <a:gd name="T81" fmla="*/ 12 h 60"/>
                  <a:gd name="T82" fmla="*/ 8 w 55"/>
                  <a:gd name="T83" fmla="*/ 14 h 60"/>
                  <a:gd name="T84" fmla="*/ 4 w 55"/>
                  <a:gd name="T85" fmla="*/ 17 h 60"/>
                  <a:gd name="T86" fmla="*/ 1 w 55"/>
                  <a:gd name="T87" fmla="*/ 19 h 60"/>
                  <a:gd name="T88" fmla="*/ 0 w 55"/>
                  <a:gd name="T89" fmla="*/ 22 h 60"/>
                  <a:gd name="T90" fmla="*/ 0 w 55"/>
                  <a:gd name="T91" fmla="*/ 25 h 60"/>
                  <a:gd name="T92" fmla="*/ 3 w 55"/>
                  <a:gd name="T93" fmla="*/ 25 h 60"/>
                  <a:gd name="T94" fmla="*/ 4 w 55"/>
                  <a:gd name="T95" fmla="*/ 25 h 60"/>
                  <a:gd name="T96" fmla="*/ 6 w 55"/>
                  <a:gd name="T97" fmla="*/ 27 h 60"/>
                  <a:gd name="T98" fmla="*/ 4 w 55"/>
                  <a:gd name="T99" fmla="*/ 28 h 60"/>
                  <a:gd name="T100" fmla="*/ 6 w 55"/>
                  <a:gd name="T101" fmla="*/ 28 h 60"/>
                  <a:gd name="T102" fmla="*/ 11 w 55"/>
                  <a:gd name="T103" fmla="*/ 35 h 60"/>
                  <a:gd name="T104" fmla="*/ 12 w 55"/>
                  <a:gd name="T105" fmla="*/ 35 h 60"/>
                  <a:gd name="T106" fmla="*/ 17 w 55"/>
                  <a:gd name="T107" fmla="*/ 38 h 60"/>
                  <a:gd name="T108" fmla="*/ 19 w 55"/>
                  <a:gd name="T109" fmla="*/ 38 h 60"/>
                  <a:gd name="T110" fmla="*/ 27 w 55"/>
                  <a:gd name="T111" fmla="*/ 47 h 60"/>
                  <a:gd name="T112" fmla="*/ 30 w 55"/>
                  <a:gd name="T113" fmla="*/ 47 h 60"/>
                  <a:gd name="T114" fmla="*/ 41 w 55"/>
                  <a:gd name="T115" fmla="*/ 55 h 60"/>
                  <a:gd name="T116" fmla="*/ 54 w 55"/>
                  <a:gd name="T117" fmla="*/ 60 h 60"/>
                  <a:gd name="T118" fmla="*/ 54 w 55"/>
                  <a:gd name="T119" fmla="*/ 57 h 60"/>
                  <a:gd name="T120" fmla="*/ 52 w 55"/>
                  <a:gd name="T121" fmla="*/ 55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5" h="60">
                    <a:moveTo>
                      <a:pt x="52" y="55"/>
                    </a:moveTo>
                    <a:lnTo>
                      <a:pt x="54" y="51"/>
                    </a:lnTo>
                    <a:lnTo>
                      <a:pt x="54" y="49"/>
                    </a:lnTo>
                    <a:lnTo>
                      <a:pt x="54" y="47"/>
                    </a:lnTo>
                    <a:lnTo>
                      <a:pt x="55" y="44"/>
                    </a:lnTo>
                    <a:lnTo>
                      <a:pt x="54" y="43"/>
                    </a:lnTo>
                    <a:lnTo>
                      <a:pt x="55" y="41"/>
                    </a:lnTo>
                    <a:lnTo>
                      <a:pt x="55" y="39"/>
                    </a:lnTo>
                    <a:lnTo>
                      <a:pt x="54" y="39"/>
                    </a:lnTo>
                    <a:lnTo>
                      <a:pt x="51" y="38"/>
                    </a:lnTo>
                    <a:lnTo>
                      <a:pt x="51" y="35"/>
                    </a:lnTo>
                    <a:lnTo>
                      <a:pt x="49" y="33"/>
                    </a:lnTo>
                    <a:lnTo>
                      <a:pt x="47" y="35"/>
                    </a:lnTo>
                    <a:lnTo>
                      <a:pt x="46" y="31"/>
                    </a:lnTo>
                    <a:lnTo>
                      <a:pt x="43" y="31"/>
                    </a:lnTo>
                    <a:lnTo>
                      <a:pt x="41" y="33"/>
                    </a:lnTo>
                    <a:lnTo>
                      <a:pt x="39" y="31"/>
                    </a:lnTo>
                    <a:lnTo>
                      <a:pt x="38" y="30"/>
                    </a:lnTo>
                    <a:lnTo>
                      <a:pt x="41" y="27"/>
                    </a:lnTo>
                    <a:lnTo>
                      <a:pt x="43" y="22"/>
                    </a:lnTo>
                    <a:lnTo>
                      <a:pt x="43" y="19"/>
                    </a:lnTo>
                    <a:lnTo>
                      <a:pt x="43" y="19"/>
                    </a:lnTo>
                    <a:lnTo>
                      <a:pt x="43" y="17"/>
                    </a:lnTo>
                    <a:lnTo>
                      <a:pt x="39" y="14"/>
                    </a:lnTo>
                    <a:lnTo>
                      <a:pt x="38" y="14"/>
                    </a:lnTo>
                    <a:lnTo>
                      <a:pt x="35" y="17"/>
                    </a:lnTo>
                    <a:lnTo>
                      <a:pt x="33" y="17"/>
                    </a:lnTo>
                    <a:lnTo>
                      <a:pt x="28" y="14"/>
                    </a:lnTo>
                    <a:lnTo>
                      <a:pt x="30" y="11"/>
                    </a:lnTo>
                    <a:lnTo>
                      <a:pt x="30" y="4"/>
                    </a:lnTo>
                    <a:lnTo>
                      <a:pt x="27" y="3"/>
                    </a:lnTo>
                    <a:lnTo>
                      <a:pt x="25" y="0"/>
                    </a:lnTo>
                    <a:lnTo>
                      <a:pt x="22" y="0"/>
                    </a:lnTo>
                    <a:lnTo>
                      <a:pt x="17" y="1"/>
                    </a:lnTo>
                    <a:lnTo>
                      <a:pt x="16" y="1"/>
                    </a:lnTo>
                    <a:lnTo>
                      <a:pt x="12" y="3"/>
                    </a:lnTo>
                    <a:lnTo>
                      <a:pt x="12" y="3"/>
                    </a:lnTo>
                    <a:lnTo>
                      <a:pt x="11" y="4"/>
                    </a:lnTo>
                    <a:lnTo>
                      <a:pt x="11" y="8"/>
                    </a:lnTo>
                    <a:lnTo>
                      <a:pt x="9" y="8"/>
                    </a:lnTo>
                    <a:lnTo>
                      <a:pt x="8" y="12"/>
                    </a:lnTo>
                    <a:lnTo>
                      <a:pt x="8" y="14"/>
                    </a:lnTo>
                    <a:lnTo>
                      <a:pt x="4" y="17"/>
                    </a:lnTo>
                    <a:lnTo>
                      <a:pt x="1" y="19"/>
                    </a:lnTo>
                    <a:lnTo>
                      <a:pt x="0" y="22"/>
                    </a:lnTo>
                    <a:lnTo>
                      <a:pt x="0" y="25"/>
                    </a:lnTo>
                    <a:lnTo>
                      <a:pt x="3" y="25"/>
                    </a:lnTo>
                    <a:lnTo>
                      <a:pt x="4" y="25"/>
                    </a:lnTo>
                    <a:lnTo>
                      <a:pt x="6" y="27"/>
                    </a:lnTo>
                    <a:lnTo>
                      <a:pt x="4" y="28"/>
                    </a:lnTo>
                    <a:lnTo>
                      <a:pt x="6" y="28"/>
                    </a:lnTo>
                    <a:lnTo>
                      <a:pt x="11" y="35"/>
                    </a:lnTo>
                    <a:lnTo>
                      <a:pt x="12" y="35"/>
                    </a:lnTo>
                    <a:lnTo>
                      <a:pt x="17" y="38"/>
                    </a:lnTo>
                    <a:lnTo>
                      <a:pt x="19" y="38"/>
                    </a:lnTo>
                    <a:lnTo>
                      <a:pt x="27" y="47"/>
                    </a:lnTo>
                    <a:lnTo>
                      <a:pt x="30" y="47"/>
                    </a:lnTo>
                    <a:lnTo>
                      <a:pt x="41" y="55"/>
                    </a:lnTo>
                    <a:lnTo>
                      <a:pt x="54" y="60"/>
                    </a:lnTo>
                    <a:lnTo>
                      <a:pt x="54" y="57"/>
                    </a:lnTo>
                    <a:lnTo>
                      <a:pt x="52" y="55"/>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2" name="Freeform 960">
                <a:extLst>
                  <a:ext uri="{FF2B5EF4-FFF2-40B4-BE49-F238E27FC236}">
                    <a16:creationId xmlns:a16="http://schemas.microsoft.com/office/drawing/2014/main" id="{6D607495-8693-4835-A7BA-B13B6F0C3BCF}"/>
                  </a:ext>
                </a:extLst>
              </p:cNvPr>
              <p:cNvSpPr>
                <a:spLocks/>
              </p:cNvSpPr>
              <p:nvPr/>
            </p:nvSpPr>
            <p:spPr bwMode="auto">
              <a:xfrm>
                <a:off x="4572" y="2275"/>
                <a:ext cx="88" cy="91"/>
              </a:xfrm>
              <a:custGeom>
                <a:avLst/>
                <a:gdLst>
                  <a:gd name="T0" fmla="*/ 84 w 88"/>
                  <a:gd name="T1" fmla="*/ 78 h 91"/>
                  <a:gd name="T2" fmla="*/ 84 w 88"/>
                  <a:gd name="T3" fmla="*/ 72 h 91"/>
                  <a:gd name="T4" fmla="*/ 80 w 88"/>
                  <a:gd name="T5" fmla="*/ 69 h 91"/>
                  <a:gd name="T6" fmla="*/ 76 w 88"/>
                  <a:gd name="T7" fmla="*/ 61 h 91"/>
                  <a:gd name="T8" fmla="*/ 78 w 88"/>
                  <a:gd name="T9" fmla="*/ 59 h 91"/>
                  <a:gd name="T10" fmla="*/ 80 w 88"/>
                  <a:gd name="T11" fmla="*/ 51 h 91"/>
                  <a:gd name="T12" fmla="*/ 80 w 88"/>
                  <a:gd name="T13" fmla="*/ 47 h 91"/>
                  <a:gd name="T14" fmla="*/ 84 w 88"/>
                  <a:gd name="T15" fmla="*/ 37 h 91"/>
                  <a:gd name="T16" fmla="*/ 88 w 88"/>
                  <a:gd name="T17" fmla="*/ 32 h 91"/>
                  <a:gd name="T18" fmla="*/ 88 w 88"/>
                  <a:gd name="T19" fmla="*/ 26 h 91"/>
                  <a:gd name="T20" fmla="*/ 84 w 88"/>
                  <a:gd name="T21" fmla="*/ 21 h 91"/>
                  <a:gd name="T22" fmla="*/ 84 w 88"/>
                  <a:gd name="T23" fmla="*/ 13 h 91"/>
                  <a:gd name="T24" fmla="*/ 81 w 88"/>
                  <a:gd name="T25" fmla="*/ 11 h 91"/>
                  <a:gd name="T26" fmla="*/ 78 w 88"/>
                  <a:gd name="T27" fmla="*/ 10 h 91"/>
                  <a:gd name="T28" fmla="*/ 72 w 88"/>
                  <a:gd name="T29" fmla="*/ 13 h 91"/>
                  <a:gd name="T30" fmla="*/ 65 w 88"/>
                  <a:gd name="T31" fmla="*/ 8 h 91"/>
                  <a:gd name="T32" fmla="*/ 60 w 88"/>
                  <a:gd name="T33" fmla="*/ 7 h 91"/>
                  <a:gd name="T34" fmla="*/ 57 w 88"/>
                  <a:gd name="T35" fmla="*/ 7 h 91"/>
                  <a:gd name="T36" fmla="*/ 48 w 88"/>
                  <a:gd name="T37" fmla="*/ 0 h 91"/>
                  <a:gd name="T38" fmla="*/ 43 w 88"/>
                  <a:gd name="T39" fmla="*/ 5 h 91"/>
                  <a:gd name="T40" fmla="*/ 38 w 88"/>
                  <a:gd name="T41" fmla="*/ 2 h 91"/>
                  <a:gd name="T42" fmla="*/ 35 w 88"/>
                  <a:gd name="T43" fmla="*/ 0 h 91"/>
                  <a:gd name="T44" fmla="*/ 30 w 88"/>
                  <a:gd name="T45" fmla="*/ 3 h 91"/>
                  <a:gd name="T46" fmla="*/ 24 w 88"/>
                  <a:gd name="T47" fmla="*/ 3 h 91"/>
                  <a:gd name="T48" fmla="*/ 17 w 88"/>
                  <a:gd name="T49" fmla="*/ 2 h 91"/>
                  <a:gd name="T50" fmla="*/ 8 w 88"/>
                  <a:gd name="T51" fmla="*/ 7 h 91"/>
                  <a:gd name="T52" fmla="*/ 8 w 88"/>
                  <a:gd name="T53" fmla="*/ 10 h 91"/>
                  <a:gd name="T54" fmla="*/ 8 w 88"/>
                  <a:gd name="T55" fmla="*/ 19 h 91"/>
                  <a:gd name="T56" fmla="*/ 11 w 88"/>
                  <a:gd name="T57" fmla="*/ 26 h 91"/>
                  <a:gd name="T58" fmla="*/ 11 w 88"/>
                  <a:gd name="T59" fmla="*/ 31 h 91"/>
                  <a:gd name="T60" fmla="*/ 8 w 88"/>
                  <a:gd name="T61" fmla="*/ 31 h 91"/>
                  <a:gd name="T62" fmla="*/ 11 w 88"/>
                  <a:gd name="T63" fmla="*/ 35 h 91"/>
                  <a:gd name="T64" fmla="*/ 11 w 88"/>
                  <a:gd name="T65" fmla="*/ 40 h 91"/>
                  <a:gd name="T66" fmla="*/ 5 w 88"/>
                  <a:gd name="T67" fmla="*/ 48 h 91"/>
                  <a:gd name="T68" fmla="*/ 5 w 88"/>
                  <a:gd name="T69" fmla="*/ 53 h 91"/>
                  <a:gd name="T70" fmla="*/ 0 w 88"/>
                  <a:gd name="T71" fmla="*/ 61 h 91"/>
                  <a:gd name="T72" fmla="*/ 3 w 88"/>
                  <a:gd name="T73" fmla="*/ 64 h 91"/>
                  <a:gd name="T74" fmla="*/ 8 w 88"/>
                  <a:gd name="T75" fmla="*/ 62 h 91"/>
                  <a:gd name="T76" fmla="*/ 11 w 88"/>
                  <a:gd name="T77" fmla="*/ 64 h 91"/>
                  <a:gd name="T78" fmla="*/ 13 w 88"/>
                  <a:gd name="T79" fmla="*/ 69 h 91"/>
                  <a:gd name="T80" fmla="*/ 17 w 88"/>
                  <a:gd name="T81" fmla="*/ 70 h 91"/>
                  <a:gd name="T82" fmla="*/ 16 w 88"/>
                  <a:gd name="T83" fmla="*/ 74 h 91"/>
                  <a:gd name="T84" fmla="*/ 16 w 88"/>
                  <a:gd name="T85" fmla="*/ 78 h 91"/>
                  <a:gd name="T86" fmla="*/ 16 w 88"/>
                  <a:gd name="T87" fmla="*/ 82 h 91"/>
                  <a:gd name="T88" fmla="*/ 16 w 88"/>
                  <a:gd name="T89" fmla="*/ 88 h 91"/>
                  <a:gd name="T90" fmla="*/ 17 w 88"/>
                  <a:gd name="T91" fmla="*/ 91 h 91"/>
                  <a:gd name="T92" fmla="*/ 25 w 88"/>
                  <a:gd name="T93" fmla="*/ 88 h 91"/>
                  <a:gd name="T94" fmla="*/ 37 w 88"/>
                  <a:gd name="T95" fmla="*/ 83 h 91"/>
                  <a:gd name="T96" fmla="*/ 41 w 88"/>
                  <a:gd name="T97" fmla="*/ 80 h 91"/>
                  <a:gd name="T98" fmla="*/ 67 w 88"/>
                  <a:gd name="T99" fmla="*/ 78 h 91"/>
                  <a:gd name="T100" fmla="*/ 75 w 88"/>
                  <a:gd name="T101" fmla="*/ 77 h 91"/>
                  <a:gd name="T102" fmla="*/ 80 w 88"/>
                  <a:gd name="T103" fmla="*/ 80 h 91"/>
                  <a:gd name="T104" fmla="*/ 83 w 88"/>
                  <a:gd name="T105" fmla="*/ 8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8" h="91">
                    <a:moveTo>
                      <a:pt x="83" y="80"/>
                    </a:moveTo>
                    <a:lnTo>
                      <a:pt x="84" y="78"/>
                    </a:lnTo>
                    <a:lnTo>
                      <a:pt x="84" y="75"/>
                    </a:lnTo>
                    <a:lnTo>
                      <a:pt x="84" y="72"/>
                    </a:lnTo>
                    <a:lnTo>
                      <a:pt x="80" y="72"/>
                    </a:lnTo>
                    <a:lnTo>
                      <a:pt x="80" y="69"/>
                    </a:lnTo>
                    <a:lnTo>
                      <a:pt x="78" y="62"/>
                    </a:lnTo>
                    <a:lnTo>
                      <a:pt x="76" y="61"/>
                    </a:lnTo>
                    <a:lnTo>
                      <a:pt x="76" y="61"/>
                    </a:lnTo>
                    <a:lnTo>
                      <a:pt x="78" y="59"/>
                    </a:lnTo>
                    <a:lnTo>
                      <a:pt x="78" y="53"/>
                    </a:lnTo>
                    <a:lnTo>
                      <a:pt x="80" y="51"/>
                    </a:lnTo>
                    <a:lnTo>
                      <a:pt x="80" y="48"/>
                    </a:lnTo>
                    <a:lnTo>
                      <a:pt x="80" y="47"/>
                    </a:lnTo>
                    <a:lnTo>
                      <a:pt x="80" y="43"/>
                    </a:lnTo>
                    <a:lnTo>
                      <a:pt x="84" y="37"/>
                    </a:lnTo>
                    <a:lnTo>
                      <a:pt x="88" y="34"/>
                    </a:lnTo>
                    <a:lnTo>
                      <a:pt x="88" y="32"/>
                    </a:lnTo>
                    <a:lnTo>
                      <a:pt x="88" y="29"/>
                    </a:lnTo>
                    <a:lnTo>
                      <a:pt x="88" y="26"/>
                    </a:lnTo>
                    <a:lnTo>
                      <a:pt x="84" y="23"/>
                    </a:lnTo>
                    <a:lnTo>
                      <a:pt x="84" y="21"/>
                    </a:lnTo>
                    <a:lnTo>
                      <a:pt x="84" y="18"/>
                    </a:lnTo>
                    <a:lnTo>
                      <a:pt x="84" y="13"/>
                    </a:lnTo>
                    <a:lnTo>
                      <a:pt x="84" y="13"/>
                    </a:lnTo>
                    <a:lnTo>
                      <a:pt x="81" y="11"/>
                    </a:lnTo>
                    <a:lnTo>
                      <a:pt x="80" y="10"/>
                    </a:lnTo>
                    <a:lnTo>
                      <a:pt x="78" y="10"/>
                    </a:lnTo>
                    <a:lnTo>
                      <a:pt x="75" y="11"/>
                    </a:lnTo>
                    <a:lnTo>
                      <a:pt x="72" y="13"/>
                    </a:lnTo>
                    <a:lnTo>
                      <a:pt x="67" y="10"/>
                    </a:lnTo>
                    <a:lnTo>
                      <a:pt x="65" y="8"/>
                    </a:lnTo>
                    <a:lnTo>
                      <a:pt x="64" y="7"/>
                    </a:lnTo>
                    <a:lnTo>
                      <a:pt x="60" y="7"/>
                    </a:lnTo>
                    <a:lnTo>
                      <a:pt x="59" y="7"/>
                    </a:lnTo>
                    <a:lnTo>
                      <a:pt x="57" y="7"/>
                    </a:lnTo>
                    <a:lnTo>
                      <a:pt x="52" y="3"/>
                    </a:lnTo>
                    <a:lnTo>
                      <a:pt x="48" y="0"/>
                    </a:lnTo>
                    <a:lnTo>
                      <a:pt x="46" y="2"/>
                    </a:lnTo>
                    <a:lnTo>
                      <a:pt x="43" y="5"/>
                    </a:lnTo>
                    <a:lnTo>
                      <a:pt x="38" y="3"/>
                    </a:lnTo>
                    <a:lnTo>
                      <a:pt x="38" y="2"/>
                    </a:lnTo>
                    <a:lnTo>
                      <a:pt x="38" y="2"/>
                    </a:lnTo>
                    <a:lnTo>
                      <a:pt x="35" y="0"/>
                    </a:lnTo>
                    <a:lnTo>
                      <a:pt x="30" y="2"/>
                    </a:lnTo>
                    <a:lnTo>
                      <a:pt x="30" y="3"/>
                    </a:lnTo>
                    <a:lnTo>
                      <a:pt x="29" y="3"/>
                    </a:lnTo>
                    <a:lnTo>
                      <a:pt x="24" y="3"/>
                    </a:lnTo>
                    <a:lnTo>
                      <a:pt x="19" y="2"/>
                    </a:lnTo>
                    <a:lnTo>
                      <a:pt x="17" y="2"/>
                    </a:lnTo>
                    <a:lnTo>
                      <a:pt x="13" y="5"/>
                    </a:lnTo>
                    <a:lnTo>
                      <a:pt x="8" y="7"/>
                    </a:lnTo>
                    <a:lnTo>
                      <a:pt x="8" y="10"/>
                    </a:lnTo>
                    <a:lnTo>
                      <a:pt x="8" y="10"/>
                    </a:lnTo>
                    <a:lnTo>
                      <a:pt x="9" y="16"/>
                    </a:lnTo>
                    <a:lnTo>
                      <a:pt x="8" y="19"/>
                    </a:lnTo>
                    <a:lnTo>
                      <a:pt x="9" y="24"/>
                    </a:lnTo>
                    <a:lnTo>
                      <a:pt x="11" y="26"/>
                    </a:lnTo>
                    <a:lnTo>
                      <a:pt x="13" y="27"/>
                    </a:lnTo>
                    <a:lnTo>
                      <a:pt x="11" y="31"/>
                    </a:lnTo>
                    <a:lnTo>
                      <a:pt x="9" y="29"/>
                    </a:lnTo>
                    <a:lnTo>
                      <a:pt x="8" y="31"/>
                    </a:lnTo>
                    <a:lnTo>
                      <a:pt x="8" y="32"/>
                    </a:lnTo>
                    <a:lnTo>
                      <a:pt x="11" y="35"/>
                    </a:lnTo>
                    <a:lnTo>
                      <a:pt x="11" y="37"/>
                    </a:lnTo>
                    <a:lnTo>
                      <a:pt x="11" y="40"/>
                    </a:lnTo>
                    <a:lnTo>
                      <a:pt x="8" y="48"/>
                    </a:lnTo>
                    <a:lnTo>
                      <a:pt x="5" y="48"/>
                    </a:lnTo>
                    <a:lnTo>
                      <a:pt x="5" y="50"/>
                    </a:lnTo>
                    <a:lnTo>
                      <a:pt x="5" y="53"/>
                    </a:lnTo>
                    <a:lnTo>
                      <a:pt x="3" y="58"/>
                    </a:lnTo>
                    <a:lnTo>
                      <a:pt x="0" y="61"/>
                    </a:lnTo>
                    <a:lnTo>
                      <a:pt x="1" y="62"/>
                    </a:lnTo>
                    <a:lnTo>
                      <a:pt x="3" y="64"/>
                    </a:lnTo>
                    <a:lnTo>
                      <a:pt x="5" y="62"/>
                    </a:lnTo>
                    <a:lnTo>
                      <a:pt x="8" y="62"/>
                    </a:lnTo>
                    <a:lnTo>
                      <a:pt x="9" y="66"/>
                    </a:lnTo>
                    <a:lnTo>
                      <a:pt x="11" y="64"/>
                    </a:lnTo>
                    <a:lnTo>
                      <a:pt x="13" y="66"/>
                    </a:lnTo>
                    <a:lnTo>
                      <a:pt x="13" y="69"/>
                    </a:lnTo>
                    <a:lnTo>
                      <a:pt x="16" y="70"/>
                    </a:lnTo>
                    <a:lnTo>
                      <a:pt x="17" y="70"/>
                    </a:lnTo>
                    <a:lnTo>
                      <a:pt x="17" y="72"/>
                    </a:lnTo>
                    <a:lnTo>
                      <a:pt x="16" y="74"/>
                    </a:lnTo>
                    <a:lnTo>
                      <a:pt x="17" y="75"/>
                    </a:lnTo>
                    <a:lnTo>
                      <a:pt x="16" y="78"/>
                    </a:lnTo>
                    <a:lnTo>
                      <a:pt x="16" y="80"/>
                    </a:lnTo>
                    <a:lnTo>
                      <a:pt x="16" y="82"/>
                    </a:lnTo>
                    <a:lnTo>
                      <a:pt x="14" y="86"/>
                    </a:lnTo>
                    <a:lnTo>
                      <a:pt x="16" y="88"/>
                    </a:lnTo>
                    <a:lnTo>
                      <a:pt x="16" y="91"/>
                    </a:lnTo>
                    <a:lnTo>
                      <a:pt x="17" y="91"/>
                    </a:lnTo>
                    <a:lnTo>
                      <a:pt x="22" y="88"/>
                    </a:lnTo>
                    <a:lnTo>
                      <a:pt x="25" y="88"/>
                    </a:lnTo>
                    <a:lnTo>
                      <a:pt x="27" y="86"/>
                    </a:lnTo>
                    <a:lnTo>
                      <a:pt x="37" y="83"/>
                    </a:lnTo>
                    <a:lnTo>
                      <a:pt x="37" y="82"/>
                    </a:lnTo>
                    <a:lnTo>
                      <a:pt x="41" y="80"/>
                    </a:lnTo>
                    <a:lnTo>
                      <a:pt x="60" y="80"/>
                    </a:lnTo>
                    <a:lnTo>
                      <a:pt x="67" y="78"/>
                    </a:lnTo>
                    <a:lnTo>
                      <a:pt x="73" y="82"/>
                    </a:lnTo>
                    <a:lnTo>
                      <a:pt x="75" y="77"/>
                    </a:lnTo>
                    <a:lnTo>
                      <a:pt x="78" y="77"/>
                    </a:lnTo>
                    <a:lnTo>
                      <a:pt x="80" y="80"/>
                    </a:lnTo>
                    <a:lnTo>
                      <a:pt x="80" y="80"/>
                    </a:lnTo>
                    <a:lnTo>
                      <a:pt x="83" y="8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3" name="Freeform 961">
                <a:extLst>
                  <a:ext uri="{FF2B5EF4-FFF2-40B4-BE49-F238E27FC236}">
                    <a16:creationId xmlns:a16="http://schemas.microsoft.com/office/drawing/2014/main" id="{4C55FD59-0CF8-463F-A5D7-7F1C369BB1BE}"/>
                  </a:ext>
                </a:extLst>
              </p:cNvPr>
              <p:cNvSpPr>
                <a:spLocks/>
              </p:cNvSpPr>
              <p:nvPr/>
            </p:nvSpPr>
            <p:spPr bwMode="auto">
              <a:xfrm>
                <a:off x="4648" y="2267"/>
                <a:ext cx="59" cy="93"/>
              </a:xfrm>
              <a:custGeom>
                <a:avLst/>
                <a:gdLst>
                  <a:gd name="T0" fmla="*/ 55 w 59"/>
                  <a:gd name="T1" fmla="*/ 72 h 93"/>
                  <a:gd name="T2" fmla="*/ 53 w 59"/>
                  <a:gd name="T3" fmla="*/ 66 h 93"/>
                  <a:gd name="T4" fmla="*/ 53 w 59"/>
                  <a:gd name="T5" fmla="*/ 59 h 93"/>
                  <a:gd name="T6" fmla="*/ 55 w 59"/>
                  <a:gd name="T7" fmla="*/ 48 h 93"/>
                  <a:gd name="T8" fmla="*/ 55 w 59"/>
                  <a:gd name="T9" fmla="*/ 42 h 93"/>
                  <a:gd name="T10" fmla="*/ 55 w 59"/>
                  <a:gd name="T11" fmla="*/ 37 h 93"/>
                  <a:gd name="T12" fmla="*/ 53 w 59"/>
                  <a:gd name="T13" fmla="*/ 34 h 93"/>
                  <a:gd name="T14" fmla="*/ 53 w 59"/>
                  <a:gd name="T15" fmla="*/ 29 h 93"/>
                  <a:gd name="T16" fmla="*/ 53 w 59"/>
                  <a:gd name="T17" fmla="*/ 24 h 93"/>
                  <a:gd name="T18" fmla="*/ 51 w 59"/>
                  <a:gd name="T19" fmla="*/ 18 h 93"/>
                  <a:gd name="T20" fmla="*/ 48 w 59"/>
                  <a:gd name="T21" fmla="*/ 11 h 93"/>
                  <a:gd name="T22" fmla="*/ 45 w 59"/>
                  <a:gd name="T23" fmla="*/ 8 h 93"/>
                  <a:gd name="T24" fmla="*/ 43 w 59"/>
                  <a:gd name="T25" fmla="*/ 4 h 93"/>
                  <a:gd name="T26" fmla="*/ 40 w 59"/>
                  <a:gd name="T27" fmla="*/ 0 h 93"/>
                  <a:gd name="T28" fmla="*/ 34 w 59"/>
                  <a:gd name="T29" fmla="*/ 2 h 93"/>
                  <a:gd name="T30" fmla="*/ 21 w 59"/>
                  <a:gd name="T31" fmla="*/ 2 h 93"/>
                  <a:gd name="T32" fmla="*/ 10 w 59"/>
                  <a:gd name="T33" fmla="*/ 4 h 93"/>
                  <a:gd name="T34" fmla="*/ 5 w 59"/>
                  <a:gd name="T35" fmla="*/ 7 h 93"/>
                  <a:gd name="T36" fmla="*/ 7 w 59"/>
                  <a:gd name="T37" fmla="*/ 11 h 93"/>
                  <a:gd name="T38" fmla="*/ 8 w 59"/>
                  <a:gd name="T39" fmla="*/ 21 h 93"/>
                  <a:gd name="T40" fmla="*/ 8 w 59"/>
                  <a:gd name="T41" fmla="*/ 26 h 93"/>
                  <a:gd name="T42" fmla="*/ 8 w 59"/>
                  <a:gd name="T43" fmla="*/ 31 h 93"/>
                  <a:gd name="T44" fmla="*/ 12 w 59"/>
                  <a:gd name="T45" fmla="*/ 37 h 93"/>
                  <a:gd name="T46" fmla="*/ 12 w 59"/>
                  <a:gd name="T47" fmla="*/ 42 h 93"/>
                  <a:gd name="T48" fmla="*/ 4 w 59"/>
                  <a:gd name="T49" fmla="*/ 51 h 93"/>
                  <a:gd name="T50" fmla="*/ 4 w 59"/>
                  <a:gd name="T51" fmla="*/ 56 h 93"/>
                  <a:gd name="T52" fmla="*/ 2 w 59"/>
                  <a:gd name="T53" fmla="*/ 61 h 93"/>
                  <a:gd name="T54" fmla="*/ 0 w 59"/>
                  <a:gd name="T55" fmla="*/ 69 h 93"/>
                  <a:gd name="T56" fmla="*/ 2 w 59"/>
                  <a:gd name="T57" fmla="*/ 70 h 93"/>
                  <a:gd name="T58" fmla="*/ 4 w 59"/>
                  <a:gd name="T59" fmla="*/ 80 h 93"/>
                  <a:gd name="T60" fmla="*/ 8 w 59"/>
                  <a:gd name="T61" fmla="*/ 83 h 93"/>
                  <a:gd name="T62" fmla="*/ 7 w 59"/>
                  <a:gd name="T63" fmla="*/ 88 h 93"/>
                  <a:gd name="T64" fmla="*/ 4 w 59"/>
                  <a:gd name="T65" fmla="*/ 88 h 93"/>
                  <a:gd name="T66" fmla="*/ 12 w 59"/>
                  <a:gd name="T67" fmla="*/ 91 h 93"/>
                  <a:gd name="T68" fmla="*/ 29 w 59"/>
                  <a:gd name="T69" fmla="*/ 88 h 93"/>
                  <a:gd name="T70" fmla="*/ 45 w 59"/>
                  <a:gd name="T71" fmla="*/ 80 h 93"/>
                  <a:gd name="T72" fmla="*/ 59 w 59"/>
                  <a:gd name="T73" fmla="*/ 77 h 93"/>
                  <a:gd name="T74" fmla="*/ 56 w 59"/>
                  <a:gd name="T75" fmla="*/ 7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9" h="93">
                    <a:moveTo>
                      <a:pt x="56" y="72"/>
                    </a:moveTo>
                    <a:lnTo>
                      <a:pt x="55" y="72"/>
                    </a:lnTo>
                    <a:lnTo>
                      <a:pt x="53" y="69"/>
                    </a:lnTo>
                    <a:lnTo>
                      <a:pt x="53" y="66"/>
                    </a:lnTo>
                    <a:lnTo>
                      <a:pt x="53" y="61"/>
                    </a:lnTo>
                    <a:lnTo>
                      <a:pt x="53" y="59"/>
                    </a:lnTo>
                    <a:lnTo>
                      <a:pt x="55" y="56"/>
                    </a:lnTo>
                    <a:lnTo>
                      <a:pt x="55" y="48"/>
                    </a:lnTo>
                    <a:lnTo>
                      <a:pt x="53" y="47"/>
                    </a:lnTo>
                    <a:lnTo>
                      <a:pt x="55" y="42"/>
                    </a:lnTo>
                    <a:lnTo>
                      <a:pt x="53" y="39"/>
                    </a:lnTo>
                    <a:lnTo>
                      <a:pt x="55" y="37"/>
                    </a:lnTo>
                    <a:lnTo>
                      <a:pt x="53" y="35"/>
                    </a:lnTo>
                    <a:lnTo>
                      <a:pt x="53" y="34"/>
                    </a:lnTo>
                    <a:lnTo>
                      <a:pt x="53" y="32"/>
                    </a:lnTo>
                    <a:lnTo>
                      <a:pt x="53" y="29"/>
                    </a:lnTo>
                    <a:lnTo>
                      <a:pt x="53" y="24"/>
                    </a:lnTo>
                    <a:lnTo>
                      <a:pt x="53" y="24"/>
                    </a:lnTo>
                    <a:lnTo>
                      <a:pt x="51" y="23"/>
                    </a:lnTo>
                    <a:lnTo>
                      <a:pt x="51" y="18"/>
                    </a:lnTo>
                    <a:lnTo>
                      <a:pt x="51" y="15"/>
                    </a:lnTo>
                    <a:lnTo>
                      <a:pt x="48" y="11"/>
                    </a:lnTo>
                    <a:lnTo>
                      <a:pt x="48" y="10"/>
                    </a:lnTo>
                    <a:lnTo>
                      <a:pt x="45" y="8"/>
                    </a:lnTo>
                    <a:lnTo>
                      <a:pt x="43" y="5"/>
                    </a:lnTo>
                    <a:lnTo>
                      <a:pt x="43" y="4"/>
                    </a:lnTo>
                    <a:lnTo>
                      <a:pt x="42" y="0"/>
                    </a:lnTo>
                    <a:lnTo>
                      <a:pt x="40" y="0"/>
                    </a:lnTo>
                    <a:lnTo>
                      <a:pt x="37" y="2"/>
                    </a:lnTo>
                    <a:lnTo>
                      <a:pt x="34" y="2"/>
                    </a:lnTo>
                    <a:lnTo>
                      <a:pt x="29" y="2"/>
                    </a:lnTo>
                    <a:lnTo>
                      <a:pt x="21" y="2"/>
                    </a:lnTo>
                    <a:lnTo>
                      <a:pt x="21" y="4"/>
                    </a:lnTo>
                    <a:lnTo>
                      <a:pt x="10" y="4"/>
                    </a:lnTo>
                    <a:lnTo>
                      <a:pt x="5" y="4"/>
                    </a:lnTo>
                    <a:lnTo>
                      <a:pt x="5" y="7"/>
                    </a:lnTo>
                    <a:lnTo>
                      <a:pt x="5" y="11"/>
                    </a:lnTo>
                    <a:lnTo>
                      <a:pt x="7" y="11"/>
                    </a:lnTo>
                    <a:lnTo>
                      <a:pt x="8" y="16"/>
                    </a:lnTo>
                    <a:lnTo>
                      <a:pt x="8" y="21"/>
                    </a:lnTo>
                    <a:lnTo>
                      <a:pt x="8" y="21"/>
                    </a:lnTo>
                    <a:lnTo>
                      <a:pt x="8" y="26"/>
                    </a:lnTo>
                    <a:lnTo>
                      <a:pt x="8" y="29"/>
                    </a:lnTo>
                    <a:lnTo>
                      <a:pt x="8" y="31"/>
                    </a:lnTo>
                    <a:lnTo>
                      <a:pt x="12" y="34"/>
                    </a:lnTo>
                    <a:lnTo>
                      <a:pt x="12" y="37"/>
                    </a:lnTo>
                    <a:lnTo>
                      <a:pt x="12" y="40"/>
                    </a:lnTo>
                    <a:lnTo>
                      <a:pt x="12" y="42"/>
                    </a:lnTo>
                    <a:lnTo>
                      <a:pt x="8" y="45"/>
                    </a:lnTo>
                    <a:lnTo>
                      <a:pt x="4" y="51"/>
                    </a:lnTo>
                    <a:lnTo>
                      <a:pt x="4" y="55"/>
                    </a:lnTo>
                    <a:lnTo>
                      <a:pt x="4" y="56"/>
                    </a:lnTo>
                    <a:lnTo>
                      <a:pt x="4" y="59"/>
                    </a:lnTo>
                    <a:lnTo>
                      <a:pt x="2" y="61"/>
                    </a:lnTo>
                    <a:lnTo>
                      <a:pt x="2" y="67"/>
                    </a:lnTo>
                    <a:lnTo>
                      <a:pt x="0" y="69"/>
                    </a:lnTo>
                    <a:lnTo>
                      <a:pt x="0" y="69"/>
                    </a:lnTo>
                    <a:lnTo>
                      <a:pt x="2" y="70"/>
                    </a:lnTo>
                    <a:lnTo>
                      <a:pt x="4" y="77"/>
                    </a:lnTo>
                    <a:lnTo>
                      <a:pt x="4" y="80"/>
                    </a:lnTo>
                    <a:lnTo>
                      <a:pt x="8" y="80"/>
                    </a:lnTo>
                    <a:lnTo>
                      <a:pt x="8" y="83"/>
                    </a:lnTo>
                    <a:lnTo>
                      <a:pt x="8" y="86"/>
                    </a:lnTo>
                    <a:lnTo>
                      <a:pt x="7" y="88"/>
                    </a:lnTo>
                    <a:lnTo>
                      <a:pt x="4" y="88"/>
                    </a:lnTo>
                    <a:lnTo>
                      <a:pt x="4" y="88"/>
                    </a:lnTo>
                    <a:lnTo>
                      <a:pt x="4" y="90"/>
                    </a:lnTo>
                    <a:lnTo>
                      <a:pt x="12" y="91"/>
                    </a:lnTo>
                    <a:lnTo>
                      <a:pt x="16" y="93"/>
                    </a:lnTo>
                    <a:lnTo>
                      <a:pt x="29" y="88"/>
                    </a:lnTo>
                    <a:lnTo>
                      <a:pt x="37" y="86"/>
                    </a:lnTo>
                    <a:lnTo>
                      <a:pt x="45" y="80"/>
                    </a:lnTo>
                    <a:lnTo>
                      <a:pt x="51" y="77"/>
                    </a:lnTo>
                    <a:lnTo>
                      <a:pt x="59" y="77"/>
                    </a:lnTo>
                    <a:lnTo>
                      <a:pt x="58" y="74"/>
                    </a:lnTo>
                    <a:lnTo>
                      <a:pt x="56" y="72"/>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4" name="Freeform 962">
                <a:extLst>
                  <a:ext uri="{FF2B5EF4-FFF2-40B4-BE49-F238E27FC236}">
                    <a16:creationId xmlns:a16="http://schemas.microsoft.com/office/drawing/2014/main" id="{D2704B54-3460-40E0-9027-5D3841980BC6}"/>
                  </a:ext>
                </a:extLst>
              </p:cNvPr>
              <p:cNvSpPr>
                <a:spLocks/>
              </p:cNvSpPr>
              <p:nvPr/>
            </p:nvSpPr>
            <p:spPr bwMode="auto">
              <a:xfrm>
                <a:off x="4690" y="2267"/>
                <a:ext cx="28" cy="77"/>
              </a:xfrm>
              <a:custGeom>
                <a:avLst/>
                <a:gdLst>
                  <a:gd name="T0" fmla="*/ 27 w 28"/>
                  <a:gd name="T1" fmla="*/ 66 h 77"/>
                  <a:gd name="T2" fmla="*/ 25 w 28"/>
                  <a:gd name="T3" fmla="*/ 63 h 77"/>
                  <a:gd name="T4" fmla="*/ 25 w 28"/>
                  <a:gd name="T5" fmla="*/ 58 h 77"/>
                  <a:gd name="T6" fmla="*/ 25 w 28"/>
                  <a:gd name="T7" fmla="*/ 42 h 77"/>
                  <a:gd name="T8" fmla="*/ 25 w 28"/>
                  <a:gd name="T9" fmla="*/ 39 h 77"/>
                  <a:gd name="T10" fmla="*/ 27 w 28"/>
                  <a:gd name="T11" fmla="*/ 37 h 77"/>
                  <a:gd name="T12" fmla="*/ 27 w 28"/>
                  <a:gd name="T13" fmla="*/ 34 h 77"/>
                  <a:gd name="T14" fmla="*/ 25 w 28"/>
                  <a:gd name="T15" fmla="*/ 32 h 77"/>
                  <a:gd name="T16" fmla="*/ 27 w 28"/>
                  <a:gd name="T17" fmla="*/ 27 h 77"/>
                  <a:gd name="T18" fmla="*/ 25 w 28"/>
                  <a:gd name="T19" fmla="*/ 23 h 77"/>
                  <a:gd name="T20" fmla="*/ 22 w 28"/>
                  <a:gd name="T21" fmla="*/ 15 h 77"/>
                  <a:gd name="T22" fmla="*/ 21 w 28"/>
                  <a:gd name="T23" fmla="*/ 13 h 77"/>
                  <a:gd name="T24" fmla="*/ 19 w 28"/>
                  <a:gd name="T25" fmla="*/ 11 h 77"/>
                  <a:gd name="T26" fmla="*/ 16 w 28"/>
                  <a:gd name="T27" fmla="*/ 10 h 77"/>
                  <a:gd name="T28" fmla="*/ 14 w 28"/>
                  <a:gd name="T29" fmla="*/ 5 h 77"/>
                  <a:gd name="T30" fmla="*/ 16 w 28"/>
                  <a:gd name="T31" fmla="*/ 4 h 77"/>
                  <a:gd name="T32" fmla="*/ 1 w 28"/>
                  <a:gd name="T33" fmla="*/ 0 h 77"/>
                  <a:gd name="T34" fmla="*/ 0 w 28"/>
                  <a:gd name="T35" fmla="*/ 0 h 77"/>
                  <a:gd name="T36" fmla="*/ 0 w 28"/>
                  <a:gd name="T37" fmla="*/ 0 h 77"/>
                  <a:gd name="T38" fmla="*/ 1 w 28"/>
                  <a:gd name="T39" fmla="*/ 4 h 77"/>
                  <a:gd name="T40" fmla="*/ 1 w 28"/>
                  <a:gd name="T41" fmla="*/ 5 h 77"/>
                  <a:gd name="T42" fmla="*/ 3 w 28"/>
                  <a:gd name="T43" fmla="*/ 8 h 77"/>
                  <a:gd name="T44" fmla="*/ 6 w 28"/>
                  <a:gd name="T45" fmla="*/ 10 h 77"/>
                  <a:gd name="T46" fmla="*/ 6 w 28"/>
                  <a:gd name="T47" fmla="*/ 11 h 77"/>
                  <a:gd name="T48" fmla="*/ 9 w 28"/>
                  <a:gd name="T49" fmla="*/ 15 h 77"/>
                  <a:gd name="T50" fmla="*/ 9 w 28"/>
                  <a:gd name="T51" fmla="*/ 18 h 77"/>
                  <a:gd name="T52" fmla="*/ 9 w 28"/>
                  <a:gd name="T53" fmla="*/ 23 h 77"/>
                  <a:gd name="T54" fmla="*/ 11 w 28"/>
                  <a:gd name="T55" fmla="*/ 24 h 77"/>
                  <a:gd name="T56" fmla="*/ 11 w 28"/>
                  <a:gd name="T57" fmla="*/ 24 h 77"/>
                  <a:gd name="T58" fmla="*/ 11 w 28"/>
                  <a:gd name="T59" fmla="*/ 29 h 77"/>
                  <a:gd name="T60" fmla="*/ 11 w 28"/>
                  <a:gd name="T61" fmla="*/ 32 h 77"/>
                  <a:gd name="T62" fmla="*/ 11 w 28"/>
                  <a:gd name="T63" fmla="*/ 34 h 77"/>
                  <a:gd name="T64" fmla="*/ 11 w 28"/>
                  <a:gd name="T65" fmla="*/ 35 h 77"/>
                  <a:gd name="T66" fmla="*/ 13 w 28"/>
                  <a:gd name="T67" fmla="*/ 37 h 77"/>
                  <a:gd name="T68" fmla="*/ 11 w 28"/>
                  <a:gd name="T69" fmla="*/ 39 h 77"/>
                  <a:gd name="T70" fmla="*/ 13 w 28"/>
                  <a:gd name="T71" fmla="*/ 42 h 77"/>
                  <a:gd name="T72" fmla="*/ 11 w 28"/>
                  <a:gd name="T73" fmla="*/ 47 h 77"/>
                  <a:gd name="T74" fmla="*/ 13 w 28"/>
                  <a:gd name="T75" fmla="*/ 48 h 77"/>
                  <a:gd name="T76" fmla="*/ 13 w 28"/>
                  <a:gd name="T77" fmla="*/ 56 h 77"/>
                  <a:gd name="T78" fmla="*/ 11 w 28"/>
                  <a:gd name="T79" fmla="*/ 59 h 77"/>
                  <a:gd name="T80" fmla="*/ 11 w 28"/>
                  <a:gd name="T81" fmla="*/ 61 h 77"/>
                  <a:gd name="T82" fmla="*/ 11 w 28"/>
                  <a:gd name="T83" fmla="*/ 66 h 77"/>
                  <a:gd name="T84" fmla="*/ 11 w 28"/>
                  <a:gd name="T85" fmla="*/ 69 h 77"/>
                  <a:gd name="T86" fmla="*/ 13 w 28"/>
                  <a:gd name="T87" fmla="*/ 72 h 77"/>
                  <a:gd name="T88" fmla="*/ 14 w 28"/>
                  <a:gd name="T89" fmla="*/ 72 h 77"/>
                  <a:gd name="T90" fmla="*/ 16 w 28"/>
                  <a:gd name="T91" fmla="*/ 74 h 77"/>
                  <a:gd name="T92" fmla="*/ 17 w 28"/>
                  <a:gd name="T93" fmla="*/ 77 h 77"/>
                  <a:gd name="T94" fmla="*/ 19 w 28"/>
                  <a:gd name="T95" fmla="*/ 77 h 77"/>
                  <a:gd name="T96" fmla="*/ 25 w 28"/>
                  <a:gd name="T97" fmla="*/ 72 h 77"/>
                  <a:gd name="T98" fmla="*/ 27 w 28"/>
                  <a:gd name="T99" fmla="*/ 72 h 77"/>
                  <a:gd name="T100" fmla="*/ 28 w 28"/>
                  <a:gd name="T101" fmla="*/ 69 h 77"/>
                  <a:gd name="T102" fmla="*/ 27 w 28"/>
                  <a:gd name="T103" fmla="*/ 6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 h="77">
                    <a:moveTo>
                      <a:pt x="27" y="66"/>
                    </a:moveTo>
                    <a:lnTo>
                      <a:pt x="25" y="63"/>
                    </a:lnTo>
                    <a:lnTo>
                      <a:pt x="25" y="58"/>
                    </a:lnTo>
                    <a:lnTo>
                      <a:pt x="25" y="42"/>
                    </a:lnTo>
                    <a:lnTo>
                      <a:pt x="25" y="39"/>
                    </a:lnTo>
                    <a:lnTo>
                      <a:pt x="27" y="37"/>
                    </a:lnTo>
                    <a:lnTo>
                      <a:pt x="27" y="34"/>
                    </a:lnTo>
                    <a:lnTo>
                      <a:pt x="25" y="32"/>
                    </a:lnTo>
                    <a:lnTo>
                      <a:pt x="27" y="27"/>
                    </a:lnTo>
                    <a:lnTo>
                      <a:pt x="25" y="23"/>
                    </a:lnTo>
                    <a:lnTo>
                      <a:pt x="22" y="15"/>
                    </a:lnTo>
                    <a:lnTo>
                      <a:pt x="21" y="13"/>
                    </a:lnTo>
                    <a:lnTo>
                      <a:pt x="19" y="11"/>
                    </a:lnTo>
                    <a:lnTo>
                      <a:pt x="16" y="10"/>
                    </a:lnTo>
                    <a:lnTo>
                      <a:pt x="14" y="5"/>
                    </a:lnTo>
                    <a:lnTo>
                      <a:pt x="16" y="4"/>
                    </a:lnTo>
                    <a:lnTo>
                      <a:pt x="1" y="0"/>
                    </a:lnTo>
                    <a:lnTo>
                      <a:pt x="0" y="0"/>
                    </a:lnTo>
                    <a:lnTo>
                      <a:pt x="0" y="0"/>
                    </a:lnTo>
                    <a:lnTo>
                      <a:pt x="1" y="4"/>
                    </a:lnTo>
                    <a:lnTo>
                      <a:pt x="1" y="5"/>
                    </a:lnTo>
                    <a:lnTo>
                      <a:pt x="3" y="8"/>
                    </a:lnTo>
                    <a:lnTo>
                      <a:pt x="6" y="10"/>
                    </a:lnTo>
                    <a:lnTo>
                      <a:pt x="6" y="11"/>
                    </a:lnTo>
                    <a:lnTo>
                      <a:pt x="9" y="15"/>
                    </a:lnTo>
                    <a:lnTo>
                      <a:pt x="9" y="18"/>
                    </a:lnTo>
                    <a:lnTo>
                      <a:pt x="9" y="23"/>
                    </a:lnTo>
                    <a:lnTo>
                      <a:pt x="11" y="24"/>
                    </a:lnTo>
                    <a:lnTo>
                      <a:pt x="11" y="24"/>
                    </a:lnTo>
                    <a:lnTo>
                      <a:pt x="11" y="29"/>
                    </a:lnTo>
                    <a:lnTo>
                      <a:pt x="11" y="32"/>
                    </a:lnTo>
                    <a:lnTo>
                      <a:pt x="11" y="34"/>
                    </a:lnTo>
                    <a:lnTo>
                      <a:pt x="11" y="35"/>
                    </a:lnTo>
                    <a:lnTo>
                      <a:pt x="13" y="37"/>
                    </a:lnTo>
                    <a:lnTo>
                      <a:pt x="11" y="39"/>
                    </a:lnTo>
                    <a:lnTo>
                      <a:pt x="13" y="42"/>
                    </a:lnTo>
                    <a:lnTo>
                      <a:pt x="11" y="47"/>
                    </a:lnTo>
                    <a:lnTo>
                      <a:pt x="13" y="48"/>
                    </a:lnTo>
                    <a:lnTo>
                      <a:pt x="13" y="56"/>
                    </a:lnTo>
                    <a:lnTo>
                      <a:pt x="11" y="59"/>
                    </a:lnTo>
                    <a:lnTo>
                      <a:pt x="11" y="61"/>
                    </a:lnTo>
                    <a:lnTo>
                      <a:pt x="11" y="66"/>
                    </a:lnTo>
                    <a:lnTo>
                      <a:pt x="11" y="69"/>
                    </a:lnTo>
                    <a:lnTo>
                      <a:pt x="13" y="72"/>
                    </a:lnTo>
                    <a:lnTo>
                      <a:pt x="14" y="72"/>
                    </a:lnTo>
                    <a:lnTo>
                      <a:pt x="16" y="74"/>
                    </a:lnTo>
                    <a:lnTo>
                      <a:pt x="17" y="77"/>
                    </a:lnTo>
                    <a:lnTo>
                      <a:pt x="19" y="77"/>
                    </a:lnTo>
                    <a:lnTo>
                      <a:pt x="25" y="72"/>
                    </a:lnTo>
                    <a:lnTo>
                      <a:pt x="27" y="72"/>
                    </a:lnTo>
                    <a:lnTo>
                      <a:pt x="28" y="69"/>
                    </a:lnTo>
                    <a:lnTo>
                      <a:pt x="27" y="66"/>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5" name="Freeform 963">
                <a:extLst>
                  <a:ext uri="{FF2B5EF4-FFF2-40B4-BE49-F238E27FC236}">
                    <a16:creationId xmlns:a16="http://schemas.microsoft.com/office/drawing/2014/main" id="{9BABE3CE-DFB6-4D61-B5D6-84F6A0A52B02}"/>
                  </a:ext>
                </a:extLst>
              </p:cNvPr>
              <p:cNvSpPr>
                <a:spLocks/>
              </p:cNvSpPr>
              <p:nvPr/>
            </p:nvSpPr>
            <p:spPr bwMode="auto">
              <a:xfrm>
                <a:off x="4704" y="2248"/>
                <a:ext cx="45" cy="91"/>
              </a:xfrm>
              <a:custGeom>
                <a:avLst/>
                <a:gdLst>
                  <a:gd name="T0" fmla="*/ 29 w 45"/>
                  <a:gd name="T1" fmla="*/ 77 h 91"/>
                  <a:gd name="T2" fmla="*/ 27 w 45"/>
                  <a:gd name="T3" fmla="*/ 69 h 91"/>
                  <a:gd name="T4" fmla="*/ 29 w 45"/>
                  <a:gd name="T5" fmla="*/ 64 h 91"/>
                  <a:gd name="T6" fmla="*/ 29 w 45"/>
                  <a:gd name="T7" fmla="*/ 62 h 91"/>
                  <a:gd name="T8" fmla="*/ 27 w 45"/>
                  <a:gd name="T9" fmla="*/ 59 h 91"/>
                  <a:gd name="T10" fmla="*/ 29 w 45"/>
                  <a:gd name="T11" fmla="*/ 54 h 91"/>
                  <a:gd name="T12" fmla="*/ 29 w 45"/>
                  <a:gd name="T13" fmla="*/ 50 h 91"/>
                  <a:gd name="T14" fmla="*/ 34 w 45"/>
                  <a:gd name="T15" fmla="*/ 48 h 91"/>
                  <a:gd name="T16" fmla="*/ 35 w 45"/>
                  <a:gd name="T17" fmla="*/ 45 h 91"/>
                  <a:gd name="T18" fmla="*/ 38 w 45"/>
                  <a:gd name="T19" fmla="*/ 40 h 91"/>
                  <a:gd name="T20" fmla="*/ 42 w 45"/>
                  <a:gd name="T21" fmla="*/ 38 h 91"/>
                  <a:gd name="T22" fmla="*/ 40 w 45"/>
                  <a:gd name="T23" fmla="*/ 34 h 91"/>
                  <a:gd name="T24" fmla="*/ 42 w 45"/>
                  <a:gd name="T25" fmla="*/ 30 h 91"/>
                  <a:gd name="T26" fmla="*/ 45 w 45"/>
                  <a:gd name="T27" fmla="*/ 29 h 91"/>
                  <a:gd name="T28" fmla="*/ 43 w 45"/>
                  <a:gd name="T29" fmla="*/ 19 h 91"/>
                  <a:gd name="T30" fmla="*/ 38 w 45"/>
                  <a:gd name="T31" fmla="*/ 15 h 91"/>
                  <a:gd name="T32" fmla="*/ 40 w 45"/>
                  <a:gd name="T33" fmla="*/ 11 h 91"/>
                  <a:gd name="T34" fmla="*/ 34 w 45"/>
                  <a:gd name="T35" fmla="*/ 7 h 91"/>
                  <a:gd name="T36" fmla="*/ 26 w 45"/>
                  <a:gd name="T37" fmla="*/ 0 h 91"/>
                  <a:gd name="T38" fmla="*/ 26 w 45"/>
                  <a:gd name="T39" fmla="*/ 3 h 91"/>
                  <a:gd name="T40" fmla="*/ 21 w 45"/>
                  <a:gd name="T41" fmla="*/ 5 h 91"/>
                  <a:gd name="T42" fmla="*/ 18 w 45"/>
                  <a:gd name="T43" fmla="*/ 10 h 91"/>
                  <a:gd name="T44" fmla="*/ 11 w 45"/>
                  <a:gd name="T45" fmla="*/ 13 h 91"/>
                  <a:gd name="T46" fmla="*/ 7 w 45"/>
                  <a:gd name="T47" fmla="*/ 13 h 91"/>
                  <a:gd name="T48" fmla="*/ 5 w 45"/>
                  <a:gd name="T49" fmla="*/ 18 h 91"/>
                  <a:gd name="T50" fmla="*/ 2 w 45"/>
                  <a:gd name="T51" fmla="*/ 21 h 91"/>
                  <a:gd name="T52" fmla="*/ 2 w 45"/>
                  <a:gd name="T53" fmla="*/ 29 h 91"/>
                  <a:gd name="T54" fmla="*/ 7 w 45"/>
                  <a:gd name="T55" fmla="*/ 32 h 91"/>
                  <a:gd name="T56" fmla="*/ 11 w 45"/>
                  <a:gd name="T57" fmla="*/ 42 h 91"/>
                  <a:gd name="T58" fmla="*/ 11 w 45"/>
                  <a:gd name="T59" fmla="*/ 51 h 91"/>
                  <a:gd name="T60" fmla="*/ 13 w 45"/>
                  <a:gd name="T61" fmla="*/ 56 h 91"/>
                  <a:gd name="T62" fmla="*/ 11 w 45"/>
                  <a:gd name="T63" fmla="*/ 61 h 91"/>
                  <a:gd name="T64" fmla="*/ 11 w 45"/>
                  <a:gd name="T65" fmla="*/ 82 h 91"/>
                  <a:gd name="T66" fmla="*/ 14 w 45"/>
                  <a:gd name="T67" fmla="*/ 88 h 91"/>
                  <a:gd name="T68" fmla="*/ 19 w 45"/>
                  <a:gd name="T69" fmla="*/ 91 h 91"/>
                  <a:gd name="T70" fmla="*/ 29 w 45"/>
                  <a:gd name="T71" fmla="*/ 88 h 91"/>
                  <a:gd name="T72" fmla="*/ 29 w 45"/>
                  <a:gd name="T73" fmla="*/ 78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5" h="91">
                    <a:moveTo>
                      <a:pt x="29" y="78"/>
                    </a:moveTo>
                    <a:lnTo>
                      <a:pt x="29" y="77"/>
                    </a:lnTo>
                    <a:lnTo>
                      <a:pt x="29" y="74"/>
                    </a:lnTo>
                    <a:lnTo>
                      <a:pt x="27" y="69"/>
                    </a:lnTo>
                    <a:lnTo>
                      <a:pt x="29" y="66"/>
                    </a:lnTo>
                    <a:lnTo>
                      <a:pt x="29" y="64"/>
                    </a:lnTo>
                    <a:lnTo>
                      <a:pt x="27" y="64"/>
                    </a:lnTo>
                    <a:lnTo>
                      <a:pt x="29" y="62"/>
                    </a:lnTo>
                    <a:lnTo>
                      <a:pt x="27" y="61"/>
                    </a:lnTo>
                    <a:lnTo>
                      <a:pt x="27" y="59"/>
                    </a:lnTo>
                    <a:lnTo>
                      <a:pt x="27" y="56"/>
                    </a:lnTo>
                    <a:lnTo>
                      <a:pt x="29" y="54"/>
                    </a:lnTo>
                    <a:lnTo>
                      <a:pt x="27" y="51"/>
                    </a:lnTo>
                    <a:lnTo>
                      <a:pt x="29" y="50"/>
                    </a:lnTo>
                    <a:lnTo>
                      <a:pt x="30" y="48"/>
                    </a:lnTo>
                    <a:lnTo>
                      <a:pt x="34" y="48"/>
                    </a:lnTo>
                    <a:lnTo>
                      <a:pt x="34" y="48"/>
                    </a:lnTo>
                    <a:lnTo>
                      <a:pt x="35" y="45"/>
                    </a:lnTo>
                    <a:lnTo>
                      <a:pt x="37" y="42"/>
                    </a:lnTo>
                    <a:lnTo>
                      <a:pt x="38" y="40"/>
                    </a:lnTo>
                    <a:lnTo>
                      <a:pt x="40" y="37"/>
                    </a:lnTo>
                    <a:lnTo>
                      <a:pt x="42" y="38"/>
                    </a:lnTo>
                    <a:lnTo>
                      <a:pt x="43" y="37"/>
                    </a:lnTo>
                    <a:lnTo>
                      <a:pt x="40" y="34"/>
                    </a:lnTo>
                    <a:lnTo>
                      <a:pt x="40" y="32"/>
                    </a:lnTo>
                    <a:lnTo>
                      <a:pt x="42" y="30"/>
                    </a:lnTo>
                    <a:lnTo>
                      <a:pt x="45" y="30"/>
                    </a:lnTo>
                    <a:lnTo>
                      <a:pt x="45" y="29"/>
                    </a:lnTo>
                    <a:lnTo>
                      <a:pt x="43" y="24"/>
                    </a:lnTo>
                    <a:lnTo>
                      <a:pt x="43" y="19"/>
                    </a:lnTo>
                    <a:lnTo>
                      <a:pt x="40" y="16"/>
                    </a:lnTo>
                    <a:lnTo>
                      <a:pt x="38" y="15"/>
                    </a:lnTo>
                    <a:lnTo>
                      <a:pt x="40" y="11"/>
                    </a:lnTo>
                    <a:lnTo>
                      <a:pt x="40" y="11"/>
                    </a:lnTo>
                    <a:lnTo>
                      <a:pt x="37" y="8"/>
                    </a:lnTo>
                    <a:lnTo>
                      <a:pt x="34" y="7"/>
                    </a:lnTo>
                    <a:lnTo>
                      <a:pt x="30" y="3"/>
                    </a:lnTo>
                    <a:lnTo>
                      <a:pt x="26" y="0"/>
                    </a:lnTo>
                    <a:lnTo>
                      <a:pt x="26" y="2"/>
                    </a:lnTo>
                    <a:lnTo>
                      <a:pt x="26" y="3"/>
                    </a:lnTo>
                    <a:lnTo>
                      <a:pt x="22" y="5"/>
                    </a:lnTo>
                    <a:lnTo>
                      <a:pt x="21" y="5"/>
                    </a:lnTo>
                    <a:lnTo>
                      <a:pt x="21" y="7"/>
                    </a:lnTo>
                    <a:lnTo>
                      <a:pt x="18" y="10"/>
                    </a:lnTo>
                    <a:lnTo>
                      <a:pt x="16" y="11"/>
                    </a:lnTo>
                    <a:lnTo>
                      <a:pt x="11" y="13"/>
                    </a:lnTo>
                    <a:lnTo>
                      <a:pt x="10" y="13"/>
                    </a:lnTo>
                    <a:lnTo>
                      <a:pt x="7" y="13"/>
                    </a:lnTo>
                    <a:lnTo>
                      <a:pt x="7" y="16"/>
                    </a:lnTo>
                    <a:lnTo>
                      <a:pt x="5" y="18"/>
                    </a:lnTo>
                    <a:lnTo>
                      <a:pt x="5" y="21"/>
                    </a:lnTo>
                    <a:lnTo>
                      <a:pt x="2" y="21"/>
                    </a:lnTo>
                    <a:lnTo>
                      <a:pt x="0" y="24"/>
                    </a:lnTo>
                    <a:lnTo>
                      <a:pt x="2" y="29"/>
                    </a:lnTo>
                    <a:lnTo>
                      <a:pt x="5" y="30"/>
                    </a:lnTo>
                    <a:lnTo>
                      <a:pt x="7" y="32"/>
                    </a:lnTo>
                    <a:lnTo>
                      <a:pt x="8" y="34"/>
                    </a:lnTo>
                    <a:lnTo>
                      <a:pt x="11" y="42"/>
                    </a:lnTo>
                    <a:lnTo>
                      <a:pt x="13" y="46"/>
                    </a:lnTo>
                    <a:lnTo>
                      <a:pt x="11" y="51"/>
                    </a:lnTo>
                    <a:lnTo>
                      <a:pt x="13" y="53"/>
                    </a:lnTo>
                    <a:lnTo>
                      <a:pt x="13" y="56"/>
                    </a:lnTo>
                    <a:lnTo>
                      <a:pt x="11" y="58"/>
                    </a:lnTo>
                    <a:lnTo>
                      <a:pt x="11" y="61"/>
                    </a:lnTo>
                    <a:lnTo>
                      <a:pt x="11" y="77"/>
                    </a:lnTo>
                    <a:lnTo>
                      <a:pt x="11" y="82"/>
                    </a:lnTo>
                    <a:lnTo>
                      <a:pt x="13" y="85"/>
                    </a:lnTo>
                    <a:lnTo>
                      <a:pt x="14" y="88"/>
                    </a:lnTo>
                    <a:lnTo>
                      <a:pt x="13" y="91"/>
                    </a:lnTo>
                    <a:lnTo>
                      <a:pt x="19" y="91"/>
                    </a:lnTo>
                    <a:lnTo>
                      <a:pt x="29" y="88"/>
                    </a:lnTo>
                    <a:lnTo>
                      <a:pt x="29" y="88"/>
                    </a:lnTo>
                    <a:lnTo>
                      <a:pt x="29" y="86"/>
                    </a:lnTo>
                    <a:lnTo>
                      <a:pt x="29" y="78"/>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6" name="Freeform 964">
                <a:extLst>
                  <a:ext uri="{FF2B5EF4-FFF2-40B4-BE49-F238E27FC236}">
                    <a16:creationId xmlns:a16="http://schemas.microsoft.com/office/drawing/2014/main" id="{827F07A5-F88C-4621-B230-1F8AB055753E}"/>
                  </a:ext>
                </a:extLst>
              </p:cNvPr>
              <p:cNvSpPr>
                <a:spLocks/>
              </p:cNvSpPr>
              <p:nvPr/>
            </p:nvSpPr>
            <p:spPr bwMode="auto">
              <a:xfrm>
                <a:off x="4876" y="2089"/>
                <a:ext cx="147" cy="234"/>
              </a:xfrm>
              <a:custGeom>
                <a:avLst/>
                <a:gdLst>
                  <a:gd name="T0" fmla="*/ 19 w 147"/>
                  <a:gd name="T1" fmla="*/ 8 h 234"/>
                  <a:gd name="T2" fmla="*/ 24 w 147"/>
                  <a:gd name="T3" fmla="*/ 33 h 234"/>
                  <a:gd name="T4" fmla="*/ 32 w 147"/>
                  <a:gd name="T5" fmla="*/ 52 h 234"/>
                  <a:gd name="T6" fmla="*/ 5 w 147"/>
                  <a:gd name="T7" fmla="*/ 123 h 234"/>
                  <a:gd name="T8" fmla="*/ 2 w 147"/>
                  <a:gd name="T9" fmla="*/ 126 h 234"/>
                  <a:gd name="T10" fmla="*/ 3 w 147"/>
                  <a:gd name="T11" fmla="*/ 145 h 234"/>
                  <a:gd name="T12" fmla="*/ 10 w 147"/>
                  <a:gd name="T13" fmla="*/ 153 h 234"/>
                  <a:gd name="T14" fmla="*/ 21 w 147"/>
                  <a:gd name="T15" fmla="*/ 164 h 234"/>
                  <a:gd name="T16" fmla="*/ 24 w 147"/>
                  <a:gd name="T17" fmla="*/ 172 h 234"/>
                  <a:gd name="T18" fmla="*/ 23 w 147"/>
                  <a:gd name="T19" fmla="*/ 177 h 234"/>
                  <a:gd name="T20" fmla="*/ 21 w 147"/>
                  <a:gd name="T21" fmla="*/ 183 h 234"/>
                  <a:gd name="T22" fmla="*/ 26 w 147"/>
                  <a:gd name="T23" fmla="*/ 191 h 234"/>
                  <a:gd name="T24" fmla="*/ 32 w 147"/>
                  <a:gd name="T25" fmla="*/ 197 h 234"/>
                  <a:gd name="T26" fmla="*/ 27 w 147"/>
                  <a:gd name="T27" fmla="*/ 197 h 234"/>
                  <a:gd name="T28" fmla="*/ 21 w 147"/>
                  <a:gd name="T29" fmla="*/ 197 h 234"/>
                  <a:gd name="T30" fmla="*/ 15 w 147"/>
                  <a:gd name="T31" fmla="*/ 197 h 234"/>
                  <a:gd name="T32" fmla="*/ 11 w 147"/>
                  <a:gd name="T33" fmla="*/ 201 h 234"/>
                  <a:gd name="T34" fmla="*/ 13 w 147"/>
                  <a:gd name="T35" fmla="*/ 205 h 234"/>
                  <a:gd name="T36" fmla="*/ 21 w 147"/>
                  <a:gd name="T37" fmla="*/ 213 h 234"/>
                  <a:gd name="T38" fmla="*/ 30 w 147"/>
                  <a:gd name="T39" fmla="*/ 223 h 234"/>
                  <a:gd name="T40" fmla="*/ 34 w 147"/>
                  <a:gd name="T41" fmla="*/ 231 h 234"/>
                  <a:gd name="T42" fmla="*/ 40 w 147"/>
                  <a:gd name="T43" fmla="*/ 234 h 234"/>
                  <a:gd name="T44" fmla="*/ 45 w 147"/>
                  <a:gd name="T45" fmla="*/ 228 h 234"/>
                  <a:gd name="T46" fmla="*/ 50 w 147"/>
                  <a:gd name="T47" fmla="*/ 231 h 234"/>
                  <a:gd name="T48" fmla="*/ 56 w 147"/>
                  <a:gd name="T49" fmla="*/ 229 h 234"/>
                  <a:gd name="T50" fmla="*/ 72 w 147"/>
                  <a:gd name="T51" fmla="*/ 223 h 234"/>
                  <a:gd name="T52" fmla="*/ 81 w 147"/>
                  <a:gd name="T53" fmla="*/ 218 h 234"/>
                  <a:gd name="T54" fmla="*/ 77 w 147"/>
                  <a:gd name="T55" fmla="*/ 213 h 234"/>
                  <a:gd name="T56" fmla="*/ 81 w 147"/>
                  <a:gd name="T57" fmla="*/ 210 h 234"/>
                  <a:gd name="T58" fmla="*/ 91 w 147"/>
                  <a:gd name="T59" fmla="*/ 212 h 234"/>
                  <a:gd name="T60" fmla="*/ 102 w 147"/>
                  <a:gd name="T61" fmla="*/ 209 h 234"/>
                  <a:gd name="T62" fmla="*/ 105 w 147"/>
                  <a:gd name="T63" fmla="*/ 202 h 234"/>
                  <a:gd name="T64" fmla="*/ 109 w 147"/>
                  <a:gd name="T65" fmla="*/ 197 h 234"/>
                  <a:gd name="T66" fmla="*/ 112 w 147"/>
                  <a:gd name="T67" fmla="*/ 194 h 234"/>
                  <a:gd name="T68" fmla="*/ 117 w 147"/>
                  <a:gd name="T69" fmla="*/ 188 h 234"/>
                  <a:gd name="T70" fmla="*/ 123 w 147"/>
                  <a:gd name="T71" fmla="*/ 183 h 234"/>
                  <a:gd name="T72" fmla="*/ 132 w 147"/>
                  <a:gd name="T73" fmla="*/ 182 h 234"/>
                  <a:gd name="T74" fmla="*/ 132 w 147"/>
                  <a:gd name="T75" fmla="*/ 178 h 234"/>
                  <a:gd name="T76" fmla="*/ 128 w 147"/>
                  <a:gd name="T77" fmla="*/ 174 h 234"/>
                  <a:gd name="T78" fmla="*/ 125 w 147"/>
                  <a:gd name="T79" fmla="*/ 164 h 234"/>
                  <a:gd name="T80" fmla="*/ 126 w 147"/>
                  <a:gd name="T81" fmla="*/ 159 h 234"/>
                  <a:gd name="T82" fmla="*/ 121 w 147"/>
                  <a:gd name="T83" fmla="*/ 159 h 234"/>
                  <a:gd name="T84" fmla="*/ 123 w 147"/>
                  <a:gd name="T85" fmla="*/ 150 h 234"/>
                  <a:gd name="T86" fmla="*/ 123 w 147"/>
                  <a:gd name="T87" fmla="*/ 143 h 234"/>
                  <a:gd name="T88" fmla="*/ 128 w 147"/>
                  <a:gd name="T89" fmla="*/ 137 h 234"/>
                  <a:gd name="T90" fmla="*/ 128 w 147"/>
                  <a:gd name="T91" fmla="*/ 130 h 234"/>
                  <a:gd name="T92" fmla="*/ 136 w 147"/>
                  <a:gd name="T93" fmla="*/ 121 h 234"/>
                  <a:gd name="T94" fmla="*/ 137 w 147"/>
                  <a:gd name="T95" fmla="*/ 115 h 234"/>
                  <a:gd name="T96" fmla="*/ 145 w 147"/>
                  <a:gd name="T97" fmla="*/ 115 h 234"/>
                  <a:gd name="T98" fmla="*/ 147 w 147"/>
                  <a:gd name="T99" fmla="*/ 57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47" h="234">
                    <a:moveTo>
                      <a:pt x="34" y="0"/>
                    </a:moveTo>
                    <a:lnTo>
                      <a:pt x="18" y="6"/>
                    </a:lnTo>
                    <a:lnTo>
                      <a:pt x="19" y="8"/>
                    </a:lnTo>
                    <a:lnTo>
                      <a:pt x="26" y="28"/>
                    </a:lnTo>
                    <a:lnTo>
                      <a:pt x="26" y="32"/>
                    </a:lnTo>
                    <a:lnTo>
                      <a:pt x="24" y="33"/>
                    </a:lnTo>
                    <a:lnTo>
                      <a:pt x="34" y="44"/>
                    </a:lnTo>
                    <a:lnTo>
                      <a:pt x="34" y="49"/>
                    </a:lnTo>
                    <a:lnTo>
                      <a:pt x="32" y="52"/>
                    </a:lnTo>
                    <a:lnTo>
                      <a:pt x="27" y="78"/>
                    </a:lnTo>
                    <a:lnTo>
                      <a:pt x="29" y="99"/>
                    </a:lnTo>
                    <a:lnTo>
                      <a:pt x="5" y="123"/>
                    </a:lnTo>
                    <a:lnTo>
                      <a:pt x="3" y="124"/>
                    </a:lnTo>
                    <a:lnTo>
                      <a:pt x="3" y="126"/>
                    </a:lnTo>
                    <a:lnTo>
                      <a:pt x="2" y="126"/>
                    </a:lnTo>
                    <a:lnTo>
                      <a:pt x="0" y="127"/>
                    </a:lnTo>
                    <a:lnTo>
                      <a:pt x="2" y="145"/>
                    </a:lnTo>
                    <a:lnTo>
                      <a:pt x="3" y="145"/>
                    </a:lnTo>
                    <a:lnTo>
                      <a:pt x="7" y="150"/>
                    </a:lnTo>
                    <a:lnTo>
                      <a:pt x="10" y="153"/>
                    </a:lnTo>
                    <a:lnTo>
                      <a:pt x="10" y="153"/>
                    </a:lnTo>
                    <a:lnTo>
                      <a:pt x="16" y="158"/>
                    </a:lnTo>
                    <a:lnTo>
                      <a:pt x="19" y="161"/>
                    </a:lnTo>
                    <a:lnTo>
                      <a:pt x="21" y="164"/>
                    </a:lnTo>
                    <a:lnTo>
                      <a:pt x="21" y="166"/>
                    </a:lnTo>
                    <a:lnTo>
                      <a:pt x="23" y="167"/>
                    </a:lnTo>
                    <a:lnTo>
                      <a:pt x="24" y="172"/>
                    </a:lnTo>
                    <a:lnTo>
                      <a:pt x="24" y="174"/>
                    </a:lnTo>
                    <a:lnTo>
                      <a:pt x="23" y="175"/>
                    </a:lnTo>
                    <a:lnTo>
                      <a:pt x="23" y="177"/>
                    </a:lnTo>
                    <a:lnTo>
                      <a:pt x="24" y="178"/>
                    </a:lnTo>
                    <a:lnTo>
                      <a:pt x="23" y="182"/>
                    </a:lnTo>
                    <a:lnTo>
                      <a:pt x="21" y="183"/>
                    </a:lnTo>
                    <a:lnTo>
                      <a:pt x="21" y="186"/>
                    </a:lnTo>
                    <a:lnTo>
                      <a:pt x="24" y="189"/>
                    </a:lnTo>
                    <a:lnTo>
                      <a:pt x="26" y="191"/>
                    </a:lnTo>
                    <a:lnTo>
                      <a:pt x="27" y="194"/>
                    </a:lnTo>
                    <a:lnTo>
                      <a:pt x="30" y="197"/>
                    </a:lnTo>
                    <a:lnTo>
                      <a:pt x="32" y="197"/>
                    </a:lnTo>
                    <a:lnTo>
                      <a:pt x="30" y="199"/>
                    </a:lnTo>
                    <a:lnTo>
                      <a:pt x="29" y="197"/>
                    </a:lnTo>
                    <a:lnTo>
                      <a:pt x="27" y="197"/>
                    </a:lnTo>
                    <a:lnTo>
                      <a:pt x="24" y="197"/>
                    </a:lnTo>
                    <a:lnTo>
                      <a:pt x="23" y="197"/>
                    </a:lnTo>
                    <a:lnTo>
                      <a:pt x="21" y="197"/>
                    </a:lnTo>
                    <a:lnTo>
                      <a:pt x="18" y="197"/>
                    </a:lnTo>
                    <a:lnTo>
                      <a:pt x="16" y="197"/>
                    </a:lnTo>
                    <a:lnTo>
                      <a:pt x="15" y="197"/>
                    </a:lnTo>
                    <a:lnTo>
                      <a:pt x="11" y="197"/>
                    </a:lnTo>
                    <a:lnTo>
                      <a:pt x="11" y="199"/>
                    </a:lnTo>
                    <a:lnTo>
                      <a:pt x="11" y="201"/>
                    </a:lnTo>
                    <a:lnTo>
                      <a:pt x="11" y="204"/>
                    </a:lnTo>
                    <a:lnTo>
                      <a:pt x="11" y="205"/>
                    </a:lnTo>
                    <a:lnTo>
                      <a:pt x="13" y="205"/>
                    </a:lnTo>
                    <a:lnTo>
                      <a:pt x="13" y="207"/>
                    </a:lnTo>
                    <a:lnTo>
                      <a:pt x="16" y="209"/>
                    </a:lnTo>
                    <a:lnTo>
                      <a:pt x="21" y="213"/>
                    </a:lnTo>
                    <a:lnTo>
                      <a:pt x="26" y="218"/>
                    </a:lnTo>
                    <a:lnTo>
                      <a:pt x="27" y="220"/>
                    </a:lnTo>
                    <a:lnTo>
                      <a:pt x="30" y="223"/>
                    </a:lnTo>
                    <a:lnTo>
                      <a:pt x="32" y="228"/>
                    </a:lnTo>
                    <a:lnTo>
                      <a:pt x="32" y="229"/>
                    </a:lnTo>
                    <a:lnTo>
                      <a:pt x="34" y="231"/>
                    </a:lnTo>
                    <a:lnTo>
                      <a:pt x="35" y="234"/>
                    </a:lnTo>
                    <a:lnTo>
                      <a:pt x="37" y="234"/>
                    </a:lnTo>
                    <a:lnTo>
                      <a:pt x="40" y="234"/>
                    </a:lnTo>
                    <a:lnTo>
                      <a:pt x="43" y="234"/>
                    </a:lnTo>
                    <a:lnTo>
                      <a:pt x="45" y="231"/>
                    </a:lnTo>
                    <a:lnTo>
                      <a:pt x="45" y="228"/>
                    </a:lnTo>
                    <a:lnTo>
                      <a:pt x="46" y="226"/>
                    </a:lnTo>
                    <a:lnTo>
                      <a:pt x="48" y="228"/>
                    </a:lnTo>
                    <a:lnTo>
                      <a:pt x="50" y="231"/>
                    </a:lnTo>
                    <a:lnTo>
                      <a:pt x="50" y="233"/>
                    </a:lnTo>
                    <a:lnTo>
                      <a:pt x="53" y="231"/>
                    </a:lnTo>
                    <a:lnTo>
                      <a:pt x="56" y="229"/>
                    </a:lnTo>
                    <a:lnTo>
                      <a:pt x="61" y="228"/>
                    </a:lnTo>
                    <a:lnTo>
                      <a:pt x="64" y="225"/>
                    </a:lnTo>
                    <a:lnTo>
                      <a:pt x="72" y="223"/>
                    </a:lnTo>
                    <a:lnTo>
                      <a:pt x="77" y="223"/>
                    </a:lnTo>
                    <a:lnTo>
                      <a:pt x="78" y="221"/>
                    </a:lnTo>
                    <a:lnTo>
                      <a:pt x="81" y="218"/>
                    </a:lnTo>
                    <a:lnTo>
                      <a:pt x="81" y="217"/>
                    </a:lnTo>
                    <a:lnTo>
                      <a:pt x="80" y="217"/>
                    </a:lnTo>
                    <a:lnTo>
                      <a:pt x="77" y="213"/>
                    </a:lnTo>
                    <a:lnTo>
                      <a:pt x="78" y="210"/>
                    </a:lnTo>
                    <a:lnTo>
                      <a:pt x="80" y="210"/>
                    </a:lnTo>
                    <a:lnTo>
                      <a:pt x="81" y="210"/>
                    </a:lnTo>
                    <a:lnTo>
                      <a:pt x="85" y="210"/>
                    </a:lnTo>
                    <a:lnTo>
                      <a:pt x="88" y="210"/>
                    </a:lnTo>
                    <a:lnTo>
                      <a:pt x="91" y="212"/>
                    </a:lnTo>
                    <a:lnTo>
                      <a:pt x="94" y="210"/>
                    </a:lnTo>
                    <a:lnTo>
                      <a:pt x="101" y="210"/>
                    </a:lnTo>
                    <a:lnTo>
                      <a:pt x="102" y="209"/>
                    </a:lnTo>
                    <a:lnTo>
                      <a:pt x="105" y="207"/>
                    </a:lnTo>
                    <a:lnTo>
                      <a:pt x="105" y="205"/>
                    </a:lnTo>
                    <a:lnTo>
                      <a:pt x="105" y="202"/>
                    </a:lnTo>
                    <a:lnTo>
                      <a:pt x="105" y="201"/>
                    </a:lnTo>
                    <a:lnTo>
                      <a:pt x="109" y="199"/>
                    </a:lnTo>
                    <a:lnTo>
                      <a:pt x="109" y="197"/>
                    </a:lnTo>
                    <a:lnTo>
                      <a:pt x="110" y="194"/>
                    </a:lnTo>
                    <a:lnTo>
                      <a:pt x="110" y="196"/>
                    </a:lnTo>
                    <a:lnTo>
                      <a:pt x="112" y="194"/>
                    </a:lnTo>
                    <a:lnTo>
                      <a:pt x="115" y="191"/>
                    </a:lnTo>
                    <a:lnTo>
                      <a:pt x="117" y="191"/>
                    </a:lnTo>
                    <a:lnTo>
                      <a:pt x="117" y="188"/>
                    </a:lnTo>
                    <a:lnTo>
                      <a:pt x="117" y="186"/>
                    </a:lnTo>
                    <a:lnTo>
                      <a:pt x="120" y="185"/>
                    </a:lnTo>
                    <a:lnTo>
                      <a:pt x="123" y="183"/>
                    </a:lnTo>
                    <a:lnTo>
                      <a:pt x="126" y="183"/>
                    </a:lnTo>
                    <a:lnTo>
                      <a:pt x="128" y="183"/>
                    </a:lnTo>
                    <a:lnTo>
                      <a:pt x="132" y="182"/>
                    </a:lnTo>
                    <a:lnTo>
                      <a:pt x="132" y="182"/>
                    </a:lnTo>
                    <a:lnTo>
                      <a:pt x="132" y="180"/>
                    </a:lnTo>
                    <a:lnTo>
                      <a:pt x="132" y="178"/>
                    </a:lnTo>
                    <a:lnTo>
                      <a:pt x="134" y="177"/>
                    </a:lnTo>
                    <a:lnTo>
                      <a:pt x="132" y="174"/>
                    </a:lnTo>
                    <a:lnTo>
                      <a:pt x="128" y="174"/>
                    </a:lnTo>
                    <a:lnTo>
                      <a:pt x="126" y="170"/>
                    </a:lnTo>
                    <a:lnTo>
                      <a:pt x="126" y="167"/>
                    </a:lnTo>
                    <a:lnTo>
                      <a:pt x="125" y="164"/>
                    </a:lnTo>
                    <a:lnTo>
                      <a:pt x="126" y="162"/>
                    </a:lnTo>
                    <a:lnTo>
                      <a:pt x="125" y="161"/>
                    </a:lnTo>
                    <a:lnTo>
                      <a:pt x="126" y="159"/>
                    </a:lnTo>
                    <a:lnTo>
                      <a:pt x="126" y="158"/>
                    </a:lnTo>
                    <a:lnTo>
                      <a:pt x="125" y="158"/>
                    </a:lnTo>
                    <a:lnTo>
                      <a:pt x="121" y="159"/>
                    </a:lnTo>
                    <a:lnTo>
                      <a:pt x="120" y="158"/>
                    </a:lnTo>
                    <a:lnTo>
                      <a:pt x="120" y="154"/>
                    </a:lnTo>
                    <a:lnTo>
                      <a:pt x="123" y="150"/>
                    </a:lnTo>
                    <a:lnTo>
                      <a:pt x="125" y="148"/>
                    </a:lnTo>
                    <a:lnTo>
                      <a:pt x="125" y="145"/>
                    </a:lnTo>
                    <a:lnTo>
                      <a:pt x="123" y="143"/>
                    </a:lnTo>
                    <a:lnTo>
                      <a:pt x="123" y="142"/>
                    </a:lnTo>
                    <a:lnTo>
                      <a:pt x="126" y="140"/>
                    </a:lnTo>
                    <a:lnTo>
                      <a:pt x="128" y="137"/>
                    </a:lnTo>
                    <a:lnTo>
                      <a:pt x="126" y="135"/>
                    </a:lnTo>
                    <a:lnTo>
                      <a:pt x="126" y="134"/>
                    </a:lnTo>
                    <a:lnTo>
                      <a:pt x="128" y="130"/>
                    </a:lnTo>
                    <a:lnTo>
                      <a:pt x="129" y="130"/>
                    </a:lnTo>
                    <a:lnTo>
                      <a:pt x="134" y="126"/>
                    </a:lnTo>
                    <a:lnTo>
                      <a:pt x="136" y="121"/>
                    </a:lnTo>
                    <a:lnTo>
                      <a:pt x="134" y="119"/>
                    </a:lnTo>
                    <a:lnTo>
                      <a:pt x="134" y="116"/>
                    </a:lnTo>
                    <a:lnTo>
                      <a:pt x="137" y="115"/>
                    </a:lnTo>
                    <a:lnTo>
                      <a:pt x="140" y="115"/>
                    </a:lnTo>
                    <a:lnTo>
                      <a:pt x="142" y="116"/>
                    </a:lnTo>
                    <a:lnTo>
                      <a:pt x="145" y="115"/>
                    </a:lnTo>
                    <a:lnTo>
                      <a:pt x="147" y="113"/>
                    </a:lnTo>
                    <a:lnTo>
                      <a:pt x="147" y="57"/>
                    </a:lnTo>
                    <a:lnTo>
                      <a:pt x="147" y="57"/>
                    </a:lnTo>
                    <a:lnTo>
                      <a:pt x="34"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7" name="Freeform 965">
                <a:extLst>
                  <a:ext uri="{FF2B5EF4-FFF2-40B4-BE49-F238E27FC236}">
                    <a16:creationId xmlns:a16="http://schemas.microsoft.com/office/drawing/2014/main" id="{7AAADABC-5389-4567-A5E3-4CB4AC0E42EF}"/>
                  </a:ext>
                </a:extLst>
              </p:cNvPr>
              <p:cNvSpPr>
                <a:spLocks/>
              </p:cNvSpPr>
              <p:nvPr/>
            </p:nvSpPr>
            <p:spPr bwMode="auto">
              <a:xfrm>
                <a:off x="4859" y="2240"/>
                <a:ext cx="4" cy="3"/>
              </a:xfrm>
              <a:custGeom>
                <a:avLst/>
                <a:gdLst>
                  <a:gd name="T0" fmla="*/ 0 w 4"/>
                  <a:gd name="T1" fmla="*/ 2 h 3"/>
                  <a:gd name="T2" fmla="*/ 1 w 4"/>
                  <a:gd name="T3" fmla="*/ 3 h 3"/>
                  <a:gd name="T4" fmla="*/ 3 w 4"/>
                  <a:gd name="T5" fmla="*/ 2 h 3"/>
                  <a:gd name="T6" fmla="*/ 4 w 4"/>
                  <a:gd name="T7" fmla="*/ 0 h 3"/>
                  <a:gd name="T8" fmla="*/ 0 w 4"/>
                  <a:gd name="T9" fmla="*/ 2 h 3"/>
                </a:gdLst>
                <a:ahLst/>
                <a:cxnLst>
                  <a:cxn ang="0">
                    <a:pos x="T0" y="T1"/>
                  </a:cxn>
                  <a:cxn ang="0">
                    <a:pos x="T2" y="T3"/>
                  </a:cxn>
                  <a:cxn ang="0">
                    <a:pos x="T4" y="T5"/>
                  </a:cxn>
                  <a:cxn ang="0">
                    <a:pos x="T6" y="T7"/>
                  </a:cxn>
                  <a:cxn ang="0">
                    <a:pos x="T8" y="T9"/>
                  </a:cxn>
                </a:cxnLst>
                <a:rect l="0" t="0" r="r" b="b"/>
                <a:pathLst>
                  <a:path w="4" h="3">
                    <a:moveTo>
                      <a:pt x="0" y="2"/>
                    </a:moveTo>
                    <a:lnTo>
                      <a:pt x="1" y="3"/>
                    </a:lnTo>
                    <a:lnTo>
                      <a:pt x="3" y="2"/>
                    </a:lnTo>
                    <a:lnTo>
                      <a:pt x="4" y="0"/>
                    </a:lnTo>
                    <a:lnTo>
                      <a:pt x="0" y="2"/>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8" name="Freeform 966">
                <a:extLst>
                  <a:ext uri="{FF2B5EF4-FFF2-40B4-BE49-F238E27FC236}">
                    <a16:creationId xmlns:a16="http://schemas.microsoft.com/office/drawing/2014/main" id="{DFB93C0C-64CC-40D2-8A6D-6FF4185E6BD3}"/>
                  </a:ext>
                </a:extLst>
              </p:cNvPr>
              <p:cNvSpPr>
                <a:spLocks/>
              </p:cNvSpPr>
              <p:nvPr/>
            </p:nvSpPr>
            <p:spPr bwMode="auto">
              <a:xfrm>
                <a:off x="4695" y="2092"/>
                <a:ext cx="215" cy="167"/>
              </a:xfrm>
              <a:custGeom>
                <a:avLst/>
                <a:gdLst>
                  <a:gd name="T0" fmla="*/ 184 w 215"/>
                  <a:gd name="T1" fmla="*/ 123 h 167"/>
                  <a:gd name="T2" fmla="*/ 186 w 215"/>
                  <a:gd name="T3" fmla="*/ 120 h 167"/>
                  <a:gd name="T4" fmla="*/ 208 w 215"/>
                  <a:gd name="T5" fmla="*/ 75 h 167"/>
                  <a:gd name="T6" fmla="*/ 215 w 215"/>
                  <a:gd name="T7" fmla="*/ 46 h 167"/>
                  <a:gd name="T8" fmla="*/ 205 w 215"/>
                  <a:gd name="T9" fmla="*/ 30 h 167"/>
                  <a:gd name="T10" fmla="*/ 207 w 215"/>
                  <a:gd name="T11" fmla="*/ 25 h 167"/>
                  <a:gd name="T12" fmla="*/ 199 w 215"/>
                  <a:gd name="T13" fmla="*/ 3 h 167"/>
                  <a:gd name="T14" fmla="*/ 183 w 215"/>
                  <a:gd name="T15" fmla="*/ 6 h 167"/>
                  <a:gd name="T16" fmla="*/ 159 w 215"/>
                  <a:gd name="T17" fmla="*/ 0 h 167"/>
                  <a:gd name="T18" fmla="*/ 78 w 215"/>
                  <a:gd name="T19" fmla="*/ 56 h 167"/>
                  <a:gd name="T20" fmla="*/ 55 w 215"/>
                  <a:gd name="T21" fmla="*/ 88 h 167"/>
                  <a:gd name="T22" fmla="*/ 52 w 215"/>
                  <a:gd name="T23" fmla="*/ 102 h 167"/>
                  <a:gd name="T24" fmla="*/ 52 w 215"/>
                  <a:gd name="T25" fmla="*/ 110 h 167"/>
                  <a:gd name="T26" fmla="*/ 41 w 215"/>
                  <a:gd name="T27" fmla="*/ 116 h 167"/>
                  <a:gd name="T28" fmla="*/ 31 w 215"/>
                  <a:gd name="T29" fmla="*/ 118 h 167"/>
                  <a:gd name="T30" fmla="*/ 23 w 215"/>
                  <a:gd name="T31" fmla="*/ 118 h 167"/>
                  <a:gd name="T32" fmla="*/ 16 w 215"/>
                  <a:gd name="T33" fmla="*/ 120 h 167"/>
                  <a:gd name="T34" fmla="*/ 3 w 215"/>
                  <a:gd name="T35" fmla="*/ 121 h 167"/>
                  <a:gd name="T36" fmla="*/ 1 w 215"/>
                  <a:gd name="T37" fmla="*/ 126 h 167"/>
                  <a:gd name="T38" fmla="*/ 0 w 215"/>
                  <a:gd name="T39" fmla="*/ 132 h 167"/>
                  <a:gd name="T40" fmla="*/ 14 w 215"/>
                  <a:gd name="T41" fmla="*/ 148 h 167"/>
                  <a:gd name="T42" fmla="*/ 25 w 215"/>
                  <a:gd name="T43" fmla="*/ 148 h 167"/>
                  <a:gd name="T44" fmla="*/ 27 w 215"/>
                  <a:gd name="T45" fmla="*/ 151 h 167"/>
                  <a:gd name="T46" fmla="*/ 28 w 215"/>
                  <a:gd name="T47" fmla="*/ 155 h 167"/>
                  <a:gd name="T48" fmla="*/ 30 w 215"/>
                  <a:gd name="T49" fmla="*/ 161 h 167"/>
                  <a:gd name="T50" fmla="*/ 31 w 215"/>
                  <a:gd name="T51" fmla="*/ 161 h 167"/>
                  <a:gd name="T52" fmla="*/ 35 w 215"/>
                  <a:gd name="T53" fmla="*/ 158 h 167"/>
                  <a:gd name="T54" fmla="*/ 39 w 215"/>
                  <a:gd name="T55" fmla="*/ 159 h 167"/>
                  <a:gd name="T56" fmla="*/ 46 w 215"/>
                  <a:gd name="T57" fmla="*/ 164 h 167"/>
                  <a:gd name="T58" fmla="*/ 51 w 215"/>
                  <a:gd name="T59" fmla="*/ 166 h 167"/>
                  <a:gd name="T60" fmla="*/ 49 w 215"/>
                  <a:gd name="T61" fmla="*/ 164 h 167"/>
                  <a:gd name="T62" fmla="*/ 49 w 215"/>
                  <a:gd name="T63" fmla="*/ 159 h 167"/>
                  <a:gd name="T64" fmla="*/ 51 w 215"/>
                  <a:gd name="T65" fmla="*/ 155 h 167"/>
                  <a:gd name="T66" fmla="*/ 54 w 215"/>
                  <a:gd name="T67" fmla="*/ 151 h 167"/>
                  <a:gd name="T68" fmla="*/ 52 w 215"/>
                  <a:gd name="T69" fmla="*/ 148 h 167"/>
                  <a:gd name="T70" fmla="*/ 52 w 215"/>
                  <a:gd name="T71" fmla="*/ 147 h 167"/>
                  <a:gd name="T72" fmla="*/ 52 w 215"/>
                  <a:gd name="T73" fmla="*/ 143 h 167"/>
                  <a:gd name="T74" fmla="*/ 57 w 215"/>
                  <a:gd name="T75" fmla="*/ 140 h 167"/>
                  <a:gd name="T76" fmla="*/ 60 w 215"/>
                  <a:gd name="T77" fmla="*/ 140 h 167"/>
                  <a:gd name="T78" fmla="*/ 65 w 215"/>
                  <a:gd name="T79" fmla="*/ 140 h 167"/>
                  <a:gd name="T80" fmla="*/ 70 w 215"/>
                  <a:gd name="T81" fmla="*/ 139 h 167"/>
                  <a:gd name="T82" fmla="*/ 73 w 215"/>
                  <a:gd name="T83" fmla="*/ 139 h 167"/>
                  <a:gd name="T84" fmla="*/ 79 w 215"/>
                  <a:gd name="T85" fmla="*/ 140 h 167"/>
                  <a:gd name="T86" fmla="*/ 86 w 215"/>
                  <a:gd name="T87" fmla="*/ 142 h 167"/>
                  <a:gd name="T88" fmla="*/ 90 w 215"/>
                  <a:gd name="T89" fmla="*/ 148 h 167"/>
                  <a:gd name="T90" fmla="*/ 94 w 215"/>
                  <a:gd name="T91" fmla="*/ 150 h 167"/>
                  <a:gd name="T92" fmla="*/ 98 w 215"/>
                  <a:gd name="T93" fmla="*/ 148 h 167"/>
                  <a:gd name="T94" fmla="*/ 103 w 215"/>
                  <a:gd name="T95" fmla="*/ 145 h 167"/>
                  <a:gd name="T96" fmla="*/ 106 w 215"/>
                  <a:gd name="T97" fmla="*/ 145 h 167"/>
                  <a:gd name="T98" fmla="*/ 110 w 215"/>
                  <a:gd name="T99" fmla="*/ 148 h 167"/>
                  <a:gd name="T100" fmla="*/ 116 w 215"/>
                  <a:gd name="T101" fmla="*/ 151 h 167"/>
                  <a:gd name="T102" fmla="*/ 125 w 215"/>
                  <a:gd name="T103" fmla="*/ 155 h 167"/>
                  <a:gd name="T104" fmla="*/ 130 w 215"/>
                  <a:gd name="T105" fmla="*/ 153 h 167"/>
                  <a:gd name="T106" fmla="*/ 138 w 215"/>
                  <a:gd name="T107" fmla="*/ 147 h 167"/>
                  <a:gd name="T108" fmla="*/ 148 w 215"/>
                  <a:gd name="T109" fmla="*/ 147 h 167"/>
                  <a:gd name="T110" fmla="*/ 159 w 215"/>
                  <a:gd name="T111" fmla="*/ 148 h 167"/>
                  <a:gd name="T112" fmla="*/ 164 w 215"/>
                  <a:gd name="T113" fmla="*/ 150 h 167"/>
                  <a:gd name="T114" fmla="*/ 168 w 215"/>
                  <a:gd name="T115" fmla="*/ 148 h 167"/>
                  <a:gd name="T116" fmla="*/ 173 w 215"/>
                  <a:gd name="T117" fmla="*/ 145 h 167"/>
                  <a:gd name="T118" fmla="*/ 176 w 215"/>
                  <a:gd name="T119" fmla="*/ 145 h 167"/>
                  <a:gd name="T120" fmla="*/ 178 w 215"/>
                  <a:gd name="T121" fmla="*/ 143 h 167"/>
                  <a:gd name="T122" fmla="*/ 183 w 215"/>
                  <a:gd name="T123" fmla="*/ 142 h 167"/>
                  <a:gd name="T124" fmla="*/ 183 w 215"/>
                  <a:gd name="T125" fmla="*/ 123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5" h="167">
                    <a:moveTo>
                      <a:pt x="183" y="123"/>
                    </a:moveTo>
                    <a:lnTo>
                      <a:pt x="184" y="123"/>
                    </a:lnTo>
                    <a:lnTo>
                      <a:pt x="184" y="121"/>
                    </a:lnTo>
                    <a:lnTo>
                      <a:pt x="186" y="120"/>
                    </a:lnTo>
                    <a:lnTo>
                      <a:pt x="210" y="96"/>
                    </a:lnTo>
                    <a:lnTo>
                      <a:pt x="208" y="75"/>
                    </a:lnTo>
                    <a:lnTo>
                      <a:pt x="213" y="49"/>
                    </a:lnTo>
                    <a:lnTo>
                      <a:pt x="215" y="46"/>
                    </a:lnTo>
                    <a:lnTo>
                      <a:pt x="215" y="41"/>
                    </a:lnTo>
                    <a:lnTo>
                      <a:pt x="205" y="30"/>
                    </a:lnTo>
                    <a:lnTo>
                      <a:pt x="207" y="29"/>
                    </a:lnTo>
                    <a:lnTo>
                      <a:pt x="207" y="25"/>
                    </a:lnTo>
                    <a:lnTo>
                      <a:pt x="200" y="5"/>
                    </a:lnTo>
                    <a:lnTo>
                      <a:pt x="199" y="3"/>
                    </a:lnTo>
                    <a:lnTo>
                      <a:pt x="186" y="9"/>
                    </a:lnTo>
                    <a:lnTo>
                      <a:pt x="183" y="6"/>
                    </a:lnTo>
                    <a:lnTo>
                      <a:pt x="159" y="0"/>
                    </a:lnTo>
                    <a:lnTo>
                      <a:pt x="159" y="0"/>
                    </a:lnTo>
                    <a:lnTo>
                      <a:pt x="95" y="40"/>
                    </a:lnTo>
                    <a:lnTo>
                      <a:pt x="78" y="56"/>
                    </a:lnTo>
                    <a:lnTo>
                      <a:pt x="57" y="60"/>
                    </a:lnTo>
                    <a:lnTo>
                      <a:pt x="55" y="88"/>
                    </a:lnTo>
                    <a:lnTo>
                      <a:pt x="55" y="100"/>
                    </a:lnTo>
                    <a:lnTo>
                      <a:pt x="52" y="102"/>
                    </a:lnTo>
                    <a:lnTo>
                      <a:pt x="52" y="107"/>
                    </a:lnTo>
                    <a:lnTo>
                      <a:pt x="52" y="110"/>
                    </a:lnTo>
                    <a:lnTo>
                      <a:pt x="44" y="113"/>
                    </a:lnTo>
                    <a:lnTo>
                      <a:pt x="41" y="116"/>
                    </a:lnTo>
                    <a:lnTo>
                      <a:pt x="36" y="116"/>
                    </a:lnTo>
                    <a:lnTo>
                      <a:pt x="31" y="118"/>
                    </a:lnTo>
                    <a:lnTo>
                      <a:pt x="30" y="118"/>
                    </a:lnTo>
                    <a:lnTo>
                      <a:pt x="23" y="118"/>
                    </a:lnTo>
                    <a:lnTo>
                      <a:pt x="19" y="121"/>
                    </a:lnTo>
                    <a:lnTo>
                      <a:pt x="16" y="120"/>
                    </a:lnTo>
                    <a:lnTo>
                      <a:pt x="6" y="121"/>
                    </a:lnTo>
                    <a:lnTo>
                      <a:pt x="3" y="121"/>
                    </a:lnTo>
                    <a:lnTo>
                      <a:pt x="3" y="123"/>
                    </a:lnTo>
                    <a:lnTo>
                      <a:pt x="1" y="126"/>
                    </a:lnTo>
                    <a:lnTo>
                      <a:pt x="0" y="129"/>
                    </a:lnTo>
                    <a:lnTo>
                      <a:pt x="0" y="132"/>
                    </a:lnTo>
                    <a:lnTo>
                      <a:pt x="14" y="142"/>
                    </a:lnTo>
                    <a:lnTo>
                      <a:pt x="14" y="148"/>
                    </a:lnTo>
                    <a:lnTo>
                      <a:pt x="19" y="151"/>
                    </a:lnTo>
                    <a:lnTo>
                      <a:pt x="25" y="148"/>
                    </a:lnTo>
                    <a:lnTo>
                      <a:pt x="27" y="148"/>
                    </a:lnTo>
                    <a:lnTo>
                      <a:pt x="27" y="151"/>
                    </a:lnTo>
                    <a:lnTo>
                      <a:pt x="28" y="151"/>
                    </a:lnTo>
                    <a:lnTo>
                      <a:pt x="28" y="155"/>
                    </a:lnTo>
                    <a:lnTo>
                      <a:pt x="27" y="156"/>
                    </a:lnTo>
                    <a:lnTo>
                      <a:pt x="30" y="161"/>
                    </a:lnTo>
                    <a:lnTo>
                      <a:pt x="30" y="161"/>
                    </a:lnTo>
                    <a:lnTo>
                      <a:pt x="31" y="161"/>
                    </a:lnTo>
                    <a:lnTo>
                      <a:pt x="35" y="159"/>
                    </a:lnTo>
                    <a:lnTo>
                      <a:pt x="35" y="158"/>
                    </a:lnTo>
                    <a:lnTo>
                      <a:pt x="35" y="156"/>
                    </a:lnTo>
                    <a:lnTo>
                      <a:pt x="39" y="159"/>
                    </a:lnTo>
                    <a:lnTo>
                      <a:pt x="43" y="163"/>
                    </a:lnTo>
                    <a:lnTo>
                      <a:pt x="46" y="164"/>
                    </a:lnTo>
                    <a:lnTo>
                      <a:pt x="49" y="167"/>
                    </a:lnTo>
                    <a:lnTo>
                      <a:pt x="51" y="166"/>
                    </a:lnTo>
                    <a:lnTo>
                      <a:pt x="51" y="164"/>
                    </a:lnTo>
                    <a:lnTo>
                      <a:pt x="49" y="164"/>
                    </a:lnTo>
                    <a:lnTo>
                      <a:pt x="47" y="159"/>
                    </a:lnTo>
                    <a:lnTo>
                      <a:pt x="49" y="159"/>
                    </a:lnTo>
                    <a:lnTo>
                      <a:pt x="47" y="158"/>
                    </a:lnTo>
                    <a:lnTo>
                      <a:pt x="51" y="155"/>
                    </a:lnTo>
                    <a:lnTo>
                      <a:pt x="54" y="155"/>
                    </a:lnTo>
                    <a:lnTo>
                      <a:pt x="54" y="151"/>
                    </a:lnTo>
                    <a:lnTo>
                      <a:pt x="52" y="151"/>
                    </a:lnTo>
                    <a:lnTo>
                      <a:pt x="52" y="148"/>
                    </a:lnTo>
                    <a:lnTo>
                      <a:pt x="52" y="147"/>
                    </a:lnTo>
                    <a:lnTo>
                      <a:pt x="52" y="147"/>
                    </a:lnTo>
                    <a:lnTo>
                      <a:pt x="52" y="145"/>
                    </a:lnTo>
                    <a:lnTo>
                      <a:pt x="52" y="143"/>
                    </a:lnTo>
                    <a:lnTo>
                      <a:pt x="55" y="142"/>
                    </a:lnTo>
                    <a:lnTo>
                      <a:pt x="57" y="140"/>
                    </a:lnTo>
                    <a:lnTo>
                      <a:pt x="59" y="140"/>
                    </a:lnTo>
                    <a:lnTo>
                      <a:pt x="60" y="140"/>
                    </a:lnTo>
                    <a:lnTo>
                      <a:pt x="63" y="140"/>
                    </a:lnTo>
                    <a:lnTo>
                      <a:pt x="65" y="140"/>
                    </a:lnTo>
                    <a:lnTo>
                      <a:pt x="68" y="140"/>
                    </a:lnTo>
                    <a:lnTo>
                      <a:pt x="70" y="139"/>
                    </a:lnTo>
                    <a:lnTo>
                      <a:pt x="71" y="139"/>
                    </a:lnTo>
                    <a:lnTo>
                      <a:pt x="73" y="139"/>
                    </a:lnTo>
                    <a:lnTo>
                      <a:pt x="78" y="140"/>
                    </a:lnTo>
                    <a:lnTo>
                      <a:pt x="79" y="140"/>
                    </a:lnTo>
                    <a:lnTo>
                      <a:pt x="81" y="140"/>
                    </a:lnTo>
                    <a:lnTo>
                      <a:pt x="86" y="142"/>
                    </a:lnTo>
                    <a:lnTo>
                      <a:pt x="87" y="143"/>
                    </a:lnTo>
                    <a:lnTo>
                      <a:pt x="90" y="148"/>
                    </a:lnTo>
                    <a:lnTo>
                      <a:pt x="92" y="150"/>
                    </a:lnTo>
                    <a:lnTo>
                      <a:pt x="94" y="150"/>
                    </a:lnTo>
                    <a:lnTo>
                      <a:pt x="95" y="148"/>
                    </a:lnTo>
                    <a:lnTo>
                      <a:pt x="98" y="148"/>
                    </a:lnTo>
                    <a:lnTo>
                      <a:pt x="100" y="147"/>
                    </a:lnTo>
                    <a:lnTo>
                      <a:pt x="103" y="145"/>
                    </a:lnTo>
                    <a:lnTo>
                      <a:pt x="105" y="145"/>
                    </a:lnTo>
                    <a:lnTo>
                      <a:pt x="106" y="145"/>
                    </a:lnTo>
                    <a:lnTo>
                      <a:pt x="110" y="147"/>
                    </a:lnTo>
                    <a:lnTo>
                      <a:pt x="110" y="148"/>
                    </a:lnTo>
                    <a:lnTo>
                      <a:pt x="111" y="150"/>
                    </a:lnTo>
                    <a:lnTo>
                      <a:pt x="116" y="151"/>
                    </a:lnTo>
                    <a:lnTo>
                      <a:pt x="119" y="153"/>
                    </a:lnTo>
                    <a:lnTo>
                      <a:pt x="125" y="155"/>
                    </a:lnTo>
                    <a:lnTo>
                      <a:pt x="127" y="155"/>
                    </a:lnTo>
                    <a:lnTo>
                      <a:pt x="130" y="153"/>
                    </a:lnTo>
                    <a:lnTo>
                      <a:pt x="135" y="148"/>
                    </a:lnTo>
                    <a:lnTo>
                      <a:pt x="138" y="147"/>
                    </a:lnTo>
                    <a:lnTo>
                      <a:pt x="145" y="147"/>
                    </a:lnTo>
                    <a:lnTo>
                      <a:pt x="148" y="147"/>
                    </a:lnTo>
                    <a:lnTo>
                      <a:pt x="154" y="147"/>
                    </a:lnTo>
                    <a:lnTo>
                      <a:pt x="159" y="148"/>
                    </a:lnTo>
                    <a:lnTo>
                      <a:pt x="162" y="148"/>
                    </a:lnTo>
                    <a:lnTo>
                      <a:pt x="164" y="150"/>
                    </a:lnTo>
                    <a:lnTo>
                      <a:pt x="168" y="148"/>
                    </a:lnTo>
                    <a:lnTo>
                      <a:pt x="168" y="148"/>
                    </a:lnTo>
                    <a:lnTo>
                      <a:pt x="172" y="147"/>
                    </a:lnTo>
                    <a:lnTo>
                      <a:pt x="173" y="145"/>
                    </a:lnTo>
                    <a:lnTo>
                      <a:pt x="175" y="145"/>
                    </a:lnTo>
                    <a:lnTo>
                      <a:pt x="176" y="145"/>
                    </a:lnTo>
                    <a:lnTo>
                      <a:pt x="178" y="145"/>
                    </a:lnTo>
                    <a:lnTo>
                      <a:pt x="178" y="143"/>
                    </a:lnTo>
                    <a:lnTo>
                      <a:pt x="180" y="140"/>
                    </a:lnTo>
                    <a:lnTo>
                      <a:pt x="183" y="142"/>
                    </a:lnTo>
                    <a:lnTo>
                      <a:pt x="181" y="124"/>
                    </a:lnTo>
                    <a:lnTo>
                      <a:pt x="183" y="123"/>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9" name="Line 967">
                <a:extLst>
                  <a:ext uri="{FF2B5EF4-FFF2-40B4-BE49-F238E27FC236}">
                    <a16:creationId xmlns:a16="http://schemas.microsoft.com/office/drawing/2014/main" id="{E2A23D58-7D27-4FD7-9443-C3AD321A01AF}"/>
                  </a:ext>
                </a:extLst>
              </p:cNvPr>
              <p:cNvSpPr>
                <a:spLocks noChangeShapeType="1"/>
              </p:cNvSpPr>
              <p:nvPr/>
            </p:nvSpPr>
            <p:spPr bwMode="auto">
              <a:xfrm>
                <a:off x="4886" y="2242"/>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0" name="Line 968">
                <a:extLst>
                  <a:ext uri="{FF2B5EF4-FFF2-40B4-BE49-F238E27FC236}">
                    <a16:creationId xmlns:a16="http://schemas.microsoft.com/office/drawing/2014/main" id="{EBB7F4AB-9D36-43D4-B9BA-CC0BB58D05B4}"/>
                  </a:ext>
                </a:extLst>
              </p:cNvPr>
              <p:cNvSpPr>
                <a:spLocks noChangeShapeType="1"/>
              </p:cNvSpPr>
              <p:nvPr/>
            </p:nvSpPr>
            <p:spPr bwMode="auto">
              <a:xfrm>
                <a:off x="4886" y="2242"/>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1" name="Freeform 969">
                <a:extLst>
                  <a:ext uri="{FF2B5EF4-FFF2-40B4-BE49-F238E27FC236}">
                    <a16:creationId xmlns:a16="http://schemas.microsoft.com/office/drawing/2014/main" id="{247A7E76-22BF-4337-A917-762622B29C37}"/>
                  </a:ext>
                </a:extLst>
              </p:cNvPr>
              <p:cNvSpPr>
                <a:spLocks/>
              </p:cNvSpPr>
              <p:nvPr/>
            </p:nvSpPr>
            <p:spPr bwMode="auto">
              <a:xfrm>
                <a:off x="4731" y="2231"/>
                <a:ext cx="161" cy="137"/>
              </a:xfrm>
              <a:custGeom>
                <a:avLst/>
                <a:gdLst>
                  <a:gd name="T0" fmla="*/ 83 w 161"/>
                  <a:gd name="T1" fmla="*/ 119 h 137"/>
                  <a:gd name="T2" fmla="*/ 85 w 161"/>
                  <a:gd name="T3" fmla="*/ 113 h 137"/>
                  <a:gd name="T4" fmla="*/ 91 w 161"/>
                  <a:gd name="T5" fmla="*/ 108 h 137"/>
                  <a:gd name="T6" fmla="*/ 96 w 161"/>
                  <a:gd name="T7" fmla="*/ 100 h 137"/>
                  <a:gd name="T8" fmla="*/ 101 w 161"/>
                  <a:gd name="T9" fmla="*/ 99 h 137"/>
                  <a:gd name="T10" fmla="*/ 109 w 161"/>
                  <a:gd name="T11" fmla="*/ 102 h 137"/>
                  <a:gd name="T12" fmla="*/ 115 w 161"/>
                  <a:gd name="T13" fmla="*/ 106 h 137"/>
                  <a:gd name="T14" fmla="*/ 120 w 161"/>
                  <a:gd name="T15" fmla="*/ 100 h 137"/>
                  <a:gd name="T16" fmla="*/ 125 w 161"/>
                  <a:gd name="T17" fmla="*/ 95 h 137"/>
                  <a:gd name="T18" fmla="*/ 129 w 161"/>
                  <a:gd name="T19" fmla="*/ 86 h 137"/>
                  <a:gd name="T20" fmla="*/ 131 w 161"/>
                  <a:gd name="T21" fmla="*/ 79 h 137"/>
                  <a:gd name="T22" fmla="*/ 137 w 161"/>
                  <a:gd name="T23" fmla="*/ 71 h 137"/>
                  <a:gd name="T24" fmla="*/ 140 w 161"/>
                  <a:gd name="T25" fmla="*/ 62 h 137"/>
                  <a:gd name="T26" fmla="*/ 147 w 161"/>
                  <a:gd name="T27" fmla="*/ 55 h 137"/>
                  <a:gd name="T28" fmla="*/ 148 w 161"/>
                  <a:gd name="T29" fmla="*/ 47 h 137"/>
                  <a:gd name="T30" fmla="*/ 152 w 161"/>
                  <a:gd name="T31" fmla="*/ 40 h 137"/>
                  <a:gd name="T32" fmla="*/ 158 w 161"/>
                  <a:gd name="T33" fmla="*/ 35 h 137"/>
                  <a:gd name="T34" fmla="*/ 161 w 161"/>
                  <a:gd name="T35" fmla="*/ 28 h 137"/>
                  <a:gd name="T36" fmla="*/ 156 w 161"/>
                  <a:gd name="T37" fmla="*/ 24 h 137"/>
                  <a:gd name="T38" fmla="*/ 156 w 161"/>
                  <a:gd name="T39" fmla="*/ 16 h 137"/>
                  <a:gd name="T40" fmla="*/ 152 w 161"/>
                  <a:gd name="T41" fmla="*/ 8 h 137"/>
                  <a:gd name="T42" fmla="*/ 144 w 161"/>
                  <a:gd name="T43" fmla="*/ 1 h 137"/>
                  <a:gd name="T44" fmla="*/ 140 w 161"/>
                  <a:gd name="T45" fmla="*/ 6 h 137"/>
                  <a:gd name="T46" fmla="*/ 136 w 161"/>
                  <a:gd name="T47" fmla="*/ 8 h 137"/>
                  <a:gd name="T48" fmla="*/ 129 w 161"/>
                  <a:gd name="T49" fmla="*/ 12 h 137"/>
                  <a:gd name="T50" fmla="*/ 118 w 161"/>
                  <a:gd name="T51" fmla="*/ 8 h 137"/>
                  <a:gd name="T52" fmla="*/ 102 w 161"/>
                  <a:gd name="T53" fmla="*/ 8 h 137"/>
                  <a:gd name="T54" fmla="*/ 91 w 161"/>
                  <a:gd name="T55" fmla="*/ 16 h 137"/>
                  <a:gd name="T56" fmla="*/ 80 w 161"/>
                  <a:gd name="T57" fmla="*/ 12 h 137"/>
                  <a:gd name="T58" fmla="*/ 74 w 161"/>
                  <a:gd name="T59" fmla="*/ 8 h 137"/>
                  <a:gd name="T60" fmla="*/ 67 w 161"/>
                  <a:gd name="T61" fmla="*/ 6 h 137"/>
                  <a:gd name="T62" fmla="*/ 59 w 161"/>
                  <a:gd name="T63" fmla="*/ 9 h 137"/>
                  <a:gd name="T64" fmla="*/ 54 w 161"/>
                  <a:gd name="T65" fmla="*/ 9 h 137"/>
                  <a:gd name="T66" fmla="*/ 45 w 161"/>
                  <a:gd name="T67" fmla="*/ 1 h 137"/>
                  <a:gd name="T68" fmla="*/ 37 w 161"/>
                  <a:gd name="T69" fmla="*/ 0 h 137"/>
                  <a:gd name="T70" fmla="*/ 32 w 161"/>
                  <a:gd name="T71" fmla="*/ 1 h 137"/>
                  <a:gd name="T72" fmla="*/ 24 w 161"/>
                  <a:gd name="T73" fmla="*/ 1 h 137"/>
                  <a:gd name="T74" fmla="*/ 19 w 161"/>
                  <a:gd name="T75" fmla="*/ 3 h 137"/>
                  <a:gd name="T76" fmla="*/ 16 w 161"/>
                  <a:gd name="T77" fmla="*/ 8 h 137"/>
                  <a:gd name="T78" fmla="*/ 16 w 161"/>
                  <a:gd name="T79" fmla="*/ 12 h 137"/>
                  <a:gd name="T80" fmla="*/ 15 w 161"/>
                  <a:gd name="T81" fmla="*/ 16 h 137"/>
                  <a:gd name="T82" fmla="*/ 11 w 161"/>
                  <a:gd name="T83" fmla="*/ 20 h 137"/>
                  <a:gd name="T84" fmla="*/ 15 w 161"/>
                  <a:gd name="T85" fmla="*/ 27 h 137"/>
                  <a:gd name="T86" fmla="*/ 11 w 161"/>
                  <a:gd name="T87" fmla="*/ 32 h 137"/>
                  <a:gd name="T88" fmla="*/ 16 w 161"/>
                  <a:gd name="T89" fmla="*/ 41 h 137"/>
                  <a:gd name="T90" fmla="*/ 15 w 161"/>
                  <a:gd name="T91" fmla="*/ 47 h 137"/>
                  <a:gd name="T92" fmla="*/ 16 w 161"/>
                  <a:gd name="T93" fmla="*/ 54 h 137"/>
                  <a:gd name="T94" fmla="*/ 11 w 161"/>
                  <a:gd name="T95" fmla="*/ 57 h 137"/>
                  <a:gd name="T96" fmla="*/ 7 w 161"/>
                  <a:gd name="T97" fmla="*/ 65 h 137"/>
                  <a:gd name="T98" fmla="*/ 2 w 161"/>
                  <a:gd name="T99" fmla="*/ 67 h 137"/>
                  <a:gd name="T100" fmla="*/ 0 w 161"/>
                  <a:gd name="T101" fmla="*/ 73 h 137"/>
                  <a:gd name="T102" fmla="*/ 2 w 161"/>
                  <a:gd name="T103" fmla="*/ 79 h 137"/>
                  <a:gd name="T104" fmla="*/ 2 w 161"/>
                  <a:gd name="T105" fmla="*/ 83 h 137"/>
                  <a:gd name="T106" fmla="*/ 2 w 161"/>
                  <a:gd name="T107" fmla="*/ 94 h 137"/>
                  <a:gd name="T108" fmla="*/ 2 w 161"/>
                  <a:gd name="T109" fmla="*/ 105 h 137"/>
                  <a:gd name="T110" fmla="*/ 23 w 161"/>
                  <a:gd name="T111" fmla="*/ 110 h 137"/>
                  <a:gd name="T112" fmla="*/ 31 w 161"/>
                  <a:gd name="T113" fmla="*/ 127 h 137"/>
                  <a:gd name="T114" fmla="*/ 38 w 161"/>
                  <a:gd name="T115" fmla="*/ 137 h 137"/>
                  <a:gd name="T116" fmla="*/ 59 w 161"/>
                  <a:gd name="T117" fmla="*/ 135 h 137"/>
                  <a:gd name="T118" fmla="*/ 70 w 161"/>
                  <a:gd name="T119" fmla="*/ 135 h 137"/>
                  <a:gd name="T120" fmla="*/ 78 w 161"/>
                  <a:gd name="T121" fmla="*/ 132 h 137"/>
                  <a:gd name="T122" fmla="*/ 80 w 161"/>
                  <a:gd name="T123" fmla="*/ 13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1" h="137">
                    <a:moveTo>
                      <a:pt x="83" y="126"/>
                    </a:moveTo>
                    <a:lnTo>
                      <a:pt x="85" y="122"/>
                    </a:lnTo>
                    <a:lnTo>
                      <a:pt x="83" y="119"/>
                    </a:lnTo>
                    <a:lnTo>
                      <a:pt x="83" y="116"/>
                    </a:lnTo>
                    <a:lnTo>
                      <a:pt x="85" y="114"/>
                    </a:lnTo>
                    <a:lnTo>
                      <a:pt x="85" y="113"/>
                    </a:lnTo>
                    <a:lnTo>
                      <a:pt x="88" y="111"/>
                    </a:lnTo>
                    <a:lnTo>
                      <a:pt x="89" y="110"/>
                    </a:lnTo>
                    <a:lnTo>
                      <a:pt x="91" y="108"/>
                    </a:lnTo>
                    <a:lnTo>
                      <a:pt x="96" y="105"/>
                    </a:lnTo>
                    <a:lnTo>
                      <a:pt x="96" y="102"/>
                    </a:lnTo>
                    <a:lnTo>
                      <a:pt x="96" y="100"/>
                    </a:lnTo>
                    <a:lnTo>
                      <a:pt x="99" y="100"/>
                    </a:lnTo>
                    <a:lnTo>
                      <a:pt x="101" y="99"/>
                    </a:lnTo>
                    <a:lnTo>
                      <a:pt x="101" y="99"/>
                    </a:lnTo>
                    <a:lnTo>
                      <a:pt x="105" y="100"/>
                    </a:lnTo>
                    <a:lnTo>
                      <a:pt x="105" y="100"/>
                    </a:lnTo>
                    <a:lnTo>
                      <a:pt x="109" y="102"/>
                    </a:lnTo>
                    <a:lnTo>
                      <a:pt x="110" y="105"/>
                    </a:lnTo>
                    <a:lnTo>
                      <a:pt x="113" y="106"/>
                    </a:lnTo>
                    <a:lnTo>
                      <a:pt x="115" y="106"/>
                    </a:lnTo>
                    <a:lnTo>
                      <a:pt x="118" y="105"/>
                    </a:lnTo>
                    <a:lnTo>
                      <a:pt x="120" y="102"/>
                    </a:lnTo>
                    <a:lnTo>
                      <a:pt x="120" y="100"/>
                    </a:lnTo>
                    <a:lnTo>
                      <a:pt x="120" y="99"/>
                    </a:lnTo>
                    <a:lnTo>
                      <a:pt x="123" y="99"/>
                    </a:lnTo>
                    <a:lnTo>
                      <a:pt x="125" y="95"/>
                    </a:lnTo>
                    <a:lnTo>
                      <a:pt x="125" y="94"/>
                    </a:lnTo>
                    <a:lnTo>
                      <a:pt x="125" y="91"/>
                    </a:lnTo>
                    <a:lnTo>
                      <a:pt x="129" y="86"/>
                    </a:lnTo>
                    <a:lnTo>
                      <a:pt x="129" y="84"/>
                    </a:lnTo>
                    <a:lnTo>
                      <a:pt x="129" y="83"/>
                    </a:lnTo>
                    <a:lnTo>
                      <a:pt x="131" y="79"/>
                    </a:lnTo>
                    <a:lnTo>
                      <a:pt x="134" y="76"/>
                    </a:lnTo>
                    <a:lnTo>
                      <a:pt x="137" y="75"/>
                    </a:lnTo>
                    <a:lnTo>
                      <a:pt x="137" y="71"/>
                    </a:lnTo>
                    <a:lnTo>
                      <a:pt x="139" y="68"/>
                    </a:lnTo>
                    <a:lnTo>
                      <a:pt x="137" y="65"/>
                    </a:lnTo>
                    <a:lnTo>
                      <a:pt x="140" y="62"/>
                    </a:lnTo>
                    <a:lnTo>
                      <a:pt x="144" y="62"/>
                    </a:lnTo>
                    <a:lnTo>
                      <a:pt x="147" y="59"/>
                    </a:lnTo>
                    <a:lnTo>
                      <a:pt x="147" y="55"/>
                    </a:lnTo>
                    <a:lnTo>
                      <a:pt x="147" y="52"/>
                    </a:lnTo>
                    <a:lnTo>
                      <a:pt x="147" y="49"/>
                    </a:lnTo>
                    <a:lnTo>
                      <a:pt x="148" y="47"/>
                    </a:lnTo>
                    <a:lnTo>
                      <a:pt x="150" y="43"/>
                    </a:lnTo>
                    <a:lnTo>
                      <a:pt x="152" y="41"/>
                    </a:lnTo>
                    <a:lnTo>
                      <a:pt x="152" y="40"/>
                    </a:lnTo>
                    <a:lnTo>
                      <a:pt x="155" y="38"/>
                    </a:lnTo>
                    <a:lnTo>
                      <a:pt x="156" y="38"/>
                    </a:lnTo>
                    <a:lnTo>
                      <a:pt x="158" y="35"/>
                    </a:lnTo>
                    <a:lnTo>
                      <a:pt x="161" y="33"/>
                    </a:lnTo>
                    <a:lnTo>
                      <a:pt x="161" y="32"/>
                    </a:lnTo>
                    <a:lnTo>
                      <a:pt x="161" y="28"/>
                    </a:lnTo>
                    <a:lnTo>
                      <a:pt x="161" y="27"/>
                    </a:lnTo>
                    <a:lnTo>
                      <a:pt x="160" y="25"/>
                    </a:lnTo>
                    <a:lnTo>
                      <a:pt x="156" y="24"/>
                    </a:lnTo>
                    <a:lnTo>
                      <a:pt x="156" y="22"/>
                    </a:lnTo>
                    <a:lnTo>
                      <a:pt x="156" y="17"/>
                    </a:lnTo>
                    <a:lnTo>
                      <a:pt x="156" y="16"/>
                    </a:lnTo>
                    <a:lnTo>
                      <a:pt x="155" y="11"/>
                    </a:lnTo>
                    <a:lnTo>
                      <a:pt x="155" y="11"/>
                    </a:lnTo>
                    <a:lnTo>
                      <a:pt x="152" y="8"/>
                    </a:lnTo>
                    <a:lnTo>
                      <a:pt x="148" y="3"/>
                    </a:lnTo>
                    <a:lnTo>
                      <a:pt x="147" y="3"/>
                    </a:lnTo>
                    <a:lnTo>
                      <a:pt x="144" y="1"/>
                    </a:lnTo>
                    <a:lnTo>
                      <a:pt x="142" y="4"/>
                    </a:lnTo>
                    <a:lnTo>
                      <a:pt x="142" y="6"/>
                    </a:lnTo>
                    <a:lnTo>
                      <a:pt x="140" y="6"/>
                    </a:lnTo>
                    <a:lnTo>
                      <a:pt x="139" y="6"/>
                    </a:lnTo>
                    <a:lnTo>
                      <a:pt x="137" y="6"/>
                    </a:lnTo>
                    <a:lnTo>
                      <a:pt x="136" y="8"/>
                    </a:lnTo>
                    <a:lnTo>
                      <a:pt x="132" y="9"/>
                    </a:lnTo>
                    <a:lnTo>
                      <a:pt x="131" y="11"/>
                    </a:lnTo>
                    <a:lnTo>
                      <a:pt x="129" y="12"/>
                    </a:lnTo>
                    <a:lnTo>
                      <a:pt x="126" y="9"/>
                    </a:lnTo>
                    <a:lnTo>
                      <a:pt x="123" y="9"/>
                    </a:lnTo>
                    <a:lnTo>
                      <a:pt x="118" y="8"/>
                    </a:lnTo>
                    <a:lnTo>
                      <a:pt x="112" y="8"/>
                    </a:lnTo>
                    <a:lnTo>
                      <a:pt x="109" y="8"/>
                    </a:lnTo>
                    <a:lnTo>
                      <a:pt x="102" y="8"/>
                    </a:lnTo>
                    <a:lnTo>
                      <a:pt x="99" y="9"/>
                    </a:lnTo>
                    <a:lnTo>
                      <a:pt x="94" y="14"/>
                    </a:lnTo>
                    <a:lnTo>
                      <a:pt x="91" y="16"/>
                    </a:lnTo>
                    <a:lnTo>
                      <a:pt x="89" y="16"/>
                    </a:lnTo>
                    <a:lnTo>
                      <a:pt x="83" y="14"/>
                    </a:lnTo>
                    <a:lnTo>
                      <a:pt x="80" y="12"/>
                    </a:lnTo>
                    <a:lnTo>
                      <a:pt x="75" y="11"/>
                    </a:lnTo>
                    <a:lnTo>
                      <a:pt x="74" y="9"/>
                    </a:lnTo>
                    <a:lnTo>
                      <a:pt x="74" y="8"/>
                    </a:lnTo>
                    <a:lnTo>
                      <a:pt x="70" y="6"/>
                    </a:lnTo>
                    <a:lnTo>
                      <a:pt x="69" y="6"/>
                    </a:lnTo>
                    <a:lnTo>
                      <a:pt x="67" y="6"/>
                    </a:lnTo>
                    <a:lnTo>
                      <a:pt x="64" y="8"/>
                    </a:lnTo>
                    <a:lnTo>
                      <a:pt x="62" y="9"/>
                    </a:lnTo>
                    <a:lnTo>
                      <a:pt x="59" y="9"/>
                    </a:lnTo>
                    <a:lnTo>
                      <a:pt x="58" y="11"/>
                    </a:lnTo>
                    <a:lnTo>
                      <a:pt x="56" y="11"/>
                    </a:lnTo>
                    <a:lnTo>
                      <a:pt x="54" y="9"/>
                    </a:lnTo>
                    <a:lnTo>
                      <a:pt x="51" y="4"/>
                    </a:lnTo>
                    <a:lnTo>
                      <a:pt x="50" y="3"/>
                    </a:lnTo>
                    <a:lnTo>
                      <a:pt x="45" y="1"/>
                    </a:lnTo>
                    <a:lnTo>
                      <a:pt x="43" y="1"/>
                    </a:lnTo>
                    <a:lnTo>
                      <a:pt x="42" y="1"/>
                    </a:lnTo>
                    <a:lnTo>
                      <a:pt x="37" y="0"/>
                    </a:lnTo>
                    <a:lnTo>
                      <a:pt x="35" y="0"/>
                    </a:lnTo>
                    <a:lnTo>
                      <a:pt x="34" y="0"/>
                    </a:lnTo>
                    <a:lnTo>
                      <a:pt x="32" y="1"/>
                    </a:lnTo>
                    <a:lnTo>
                      <a:pt x="29" y="1"/>
                    </a:lnTo>
                    <a:lnTo>
                      <a:pt x="27" y="1"/>
                    </a:lnTo>
                    <a:lnTo>
                      <a:pt x="24" y="1"/>
                    </a:lnTo>
                    <a:lnTo>
                      <a:pt x="23" y="1"/>
                    </a:lnTo>
                    <a:lnTo>
                      <a:pt x="21" y="1"/>
                    </a:lnTo>
                    <a:lnTo>
                      <a:pt x="19" y="3"/>
                    </a:lnTo>
                    <a:lnTo>
                      <a:pt x="16" y="4"/>
                    </a:lnTo>
                    <a:lnTo>
                      <a:pt x="16" y="6"/>
                    </a:lnTo>
                    <a:lnTo>
                      <a:pt x="16" y="8"/>
                    </a:lnTo>
                    <a:lnTo>
                      <a:pt x="16" y="8"/>
                    </a:lnTo>
                    <a:lnTo>
                      <a:pt x="16" y="9"/>
                    </a:lnTo>
                    <a:lnTo>
                      <a:pt x="16" y="12"/>
                    </a:lnTo>
                    <a:lnTo>
                      <a:pt x="18" y="12"/>
                    </a:lnTo>
                    <a:lnTo>
                      <a:pt x="18" y="16"/>
                    </a:lnTo>
                    <a:lnTo>
                      <a:pt x="15" y="16"/>
                    </a:lnTo>
                    <a:lnTo>
                      <a:pt x="11" y="19"/>
                    </a:lnTo>
                    <a:lnTo>
                      <a:pt x="13" y="20"/>
                    </a:lnTo>
                    <a:lnTo>
                      <a:pt x="11" y="20"/>
                    </a:lnTo>
                    <a:lnTo>
                      <a:pt x="13" y="25"/>
                    </a:lnTo>
                    <a:lnTo>
                      <a:pt x="15" y="25"/>
                    </a:lnTo>
                    <a:lnTo>
                      <a:pt x="15" y="27"/>
                    </a:lnTo>
                    <a:lnTo>
                      <a:pt x="13" y="28"/>
                    </a:lnTo>
                    <a:lnTo>
                      <a:pt x="13" y="28"/>
                    </a:lnTo>
                    <a:lnTo>
                      <a:pt x="11" y="32"/>
                    </a:lnTo>
                    <a:lnTo>
                      <a:pt x="13" y="33"/>
                    </a:lnTo>
                    <a:lnTo>
                      <a:pt x="16" y="36"/>
                    </a:lnTo>
                    <a:lnTo>
                      <a:pt x="16" y="41"/>
                    </a:lnTo>
                    <a:lnTo>
                      <a:pt x="18" y="46"/>
                    </a:lnTo>
                    <a:lnTo>
                      <a:pt x="18" y="47"/>
                    </a:lnTo>
                    <a:lnTo>
                      <a:pt x="15" y="47"/>
                    </a:lnTo>
                    <a:lnTo>
                      <a:pt x="13" y="49"/>
                    </a:lnTo>
                    <a:lnTo>
                      <a:pt x="13" y="51"/>
                    </a:lnTo>
                    <a:lnTo>
                      <a:pt x="16" y="54"/>
                    </a:lnTo>
                    <a:lnTo>
                      <a:pt x="15" y="55"/>
                    </a:lnTo>
                    <a:lnTo>
                      <a:pt x="13" y="54"/>
                    </a:lnTo>
                    <a:lnTo>
                      <a:pt x="11" y="57"/>
                    </a:lnTo>
                    <a:lnTo>
                      <a:pt x="10" y="59"/>
                    </a:lnTo>
                    <a:lnTo>
                      <a:pt x="8" y="62"/>
                    </a:lnTo>
                    <a:lnTo>
                      <a:pt x="7" y="65"/>
                    </a:lnTo>
                    <a:lnTo>
                      <a:pt x="7" y="65"/>
                    </a:lnTo>
                    <a:lnTo>
                      <a:pt x="3" y="65"/>
                    </a:lnTo>
                    <a:lnTo>
                      <a:pt x="2" y="67"/>
                    </a:lnTo>
                    <a:lnTo>
                      <a:pt x="0" y="68"/>
                    </a:lnTo>
                    <a:lnTo>
                      <a:pt x="2" y="71"/>
                    </a:lnTo>
                    <a:lnTo>
                      <a:pt x="0" y="73"/>
                    </a:lnTo>
                    <a:lnTo>
                      <a:pt x="0" y="76"/>
                    </a:lnTo>
                    <a:lnTo>
                      <a:pt x="0" y="78"/>
                    </a:lnTo>
                    <a:lnTo>
                      <a:pt x="2" y="79"/>
                    </a:lnTo>
                    <a:lnTo>
                      <a:pt x="0" y="81"/>
                    </a:lnTo>
                    <a:lnTo>
                      <a:pt x="2" y="81"/>
                    </a:lnTo>
                    <a:lnTo>
                      <a:pt x="2" y="83"/>
                    </a:lnTo>
                    <a:lnTo>
                      <a:pt x="0" y="86"/>
                    </a:lnTo>
                    <a:lnTo>
                      <a:pt x="2" y="91"/>
                    </a:lnTo>
                    <a:lnTo>
                      <a:pt x="2" y="94"/>
                    </a:lnTo>
                    <a:lnTo>
                      <a:pt x="2" y="95"/>
                    </a:lnTo>
                    <a:lnTo>
                      <a:pt x="2" y="103"/>
                    </a:lnTo>
                    <a:lnTo>
                      <a:pt x="2" y="105"/>
                    </a:lnTo>
                    <a:lnTo>
                      <a:pt x="7" y="106"/>
                    </a:lnTo>
                    <a:lnTo>
                      <a:pt x="11" y="105"/>
                    </a:lnTo>
                    <a:lnTo>
                      <a:pt x="23" y="110"/>
                    </a:lnTo>
                    <a:lnTo>
                      <a:pt x="27" y="116"/>
                    </a:lnTo>
                    <a:lnTo>
                      <a:pt x="31" y="122"/>
                    </a:lnTo>
                    <a:lnTo>
                      <a:pt x="31" y="127"/>
                    </a:lnTo>
                    <a:lnTo>
                      <a:pt x="34" y="127"/>
                    </a:lnTo>
                    <a:lnTo>
                      <a:pt x="35" y="134"/>
                    </a:lnTo>
                    <a:lnTo>
                      <a:pt x="38" y="137"/>
                    </a:lnTo>
                    <a:lnTo>
                      <a:pt x="43" y="137"/>
                    </a:lnTo>
                    <a:lnTo>
                      <a:pt x="58" y="137"/>
                    </a:lnTo>
                    <a:lnTo>
                      <a:pt x="59" y="135"/>
                    </a:lnTo>
                    <a:lnTo>
                      <a:pt x="62" y="135"/>
                    </a:lnTo>
                    <a:lnTo>
                      <a:pt x="69" y="134"/>
                    </a:lnTo>
                    <a:lnTo>
                      <a:pt x="70" y="135"/>
                    </a:lnTo>
                    <a:lnTo>
                      <a:pt x="74" y="134"/>
                    </a:lnTo>
                    <a:lnTo>
                      <a:pt x="75" y="130"/>
                    </a:lnTo>
                    <a:lnTo>
                      <a:pt x="78" y="132"/>
                    </a:lnTo>
                    <a:lnTo>
                      <a:pt x="78" y="132"/>
                    </a:lnTo>
                    <a:lnTo>
                      <a:pt x="78" y="132"/>
                    </a:lnTo>
                    <a:lnTo>
                      <a:pt x="80" y="130"/>
                    </a:lnTo>
                    <a:lnTo>
                      <a:pt x="83" y="126"/>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2" name="Freeform 970">
                <a:extLst>
                  <a:ext uri="{FF2B5EF4-FFF2-40B4-BE49-F238E27FC236}">
                    <a16:creationId xmlns:a16="http://schemas.microsoft.com/office/drawing/2014/main" id="{7782BCF3-775A-4DA3-A09A-067AECD90579}"/>
                  </a:ext>
                </a:extLst>
              </p:cNvPr>
              <p:cNvSpPr>
                <a:spLocks/>
              </p:cNvSpPr>
              <p:nvPr/>
            </p:nvSpPr>
            <p:spPr bwMode="auto">
              <a:xfrm>
                <a:off x="4779" y="2424"/>
                <a:ext cx="5" cy="4"/>
              </a:xfrm>
              <a:custGeom>
                <a:avLst/>
                <a:gdLst>
                  <a:gd name="T0" fmla="*/ 0 w 5"/>
                  <a:gd name="T1" fmla="*/ 1 h 4"/>
                  <a:gd name="T2" fmla="*/ 2 w 5"/>
                  <a:gd name="T3" fmla="*/ 4 h 4"/>
                  <a:gd name="T4" fmla="*/ 2 w 5"/>
                  <a:gd name="T5" fmla="*/ 4 h 4"/>
                  <a:gd name="T6" fmla="*/ 3 w 5"/>
                  <a:gd name="T7" fmla="*/ 3 h 4"/>
                  <a:gd name="T8" fmla="*/ 5 w 5"/>
                  <a:gd name="T9" fmla="*/ 1 h 4"/>
                  <a:gd name="T10" fmla="*/ 2 w 5"/>
                  <a:gd name="T11" fmla="*/ 0 h 4"/>
                  <a:gd name="T12" fmla="*/ 0 w 5"/>
                  <a:gd name="T13" fmla="*/ 1 h 4"/>
                </a:gdLst>
                <a:ahLst/>
                <a:cxnLst>
                  <a:cxn ang="0">
                    <a:pos x="T0" y="T1"/>
                  </a:cxn>
                  <a:cxn ang="0">
                    <a:pos x="T2" y="T3"/>
                  </a:cxn>
                  <a:cxn ang="0">
                    <a:pos x="T4" y="T5"/>
                  </a:cxn>
                  <a:cxn ang="0">
                    <a:pos x="T6" y="T7"/>
                  </a:cxn>
                  <a:cxn ang="0">
                    <a:pos x="T8" y="T9"/>
                  </a:cxn>
                  <a:cxn ang="0">
                    <a:pos x="T10" y="T11"/>
                  </a:cxn>
                  <a:cxn ang="0">
                    <a:pos x="T12" y="T13"/>
                  </a:cxn>
                </a:cxnLst>
                <a:rect l="0" t="0" r="r" b="b"/>
                <a:pathLst>
                  <a:path w="5" h="4">
                    <a:moveTo>
                      <a:pt x="0" y="1"/>
                    </a:moveTo>
                    <a:lnTo>
                      <a:pt x="2" y="4"/>
                    </a:lnTo>
                    <a:lnTo>
                      <a:pt x="2" y="4"/>
                    </a:lnTo>
                    <a:lnTo>
                      <a:pt x="3" y="3"/>
                    </a:lnTo>
                    <a:lnTo>
                      <a:pt x="5" y="1"/>
                    </a:lnTo>
                    <a:lnTo>
                      <a:pt x="2" y="0"/>
                    </a:lnTo>
                    <a:lnTo>
                      <a:pt x="0" y="1"/>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3" name="Freeform 971">
                <a:extLst>
                  <a:ext uri="{FF2B5EF4-FFF2-40B4-BE49-F238E27FC236}">
                    <a16:creationId xmlns:a16="http://schemas.microsoft.com/office/drawing/2014/main" id="{526C5DD2-0040-4247-845F-291E817A6FED}"/>
                  </a:ext>
                </a:extLst>
              </p:cNvPr>
              <p:cNvSpPr>
                <a:spLocks/>
              </p:cNvSpPr>
              <p:nvPr/>
            </p:nvSpPr>
            <p:spPr bwMode="auto">
              <a:xfrm>
                <a:off x="4806" y="2374"/>
                <a:ext cx="8" cy="10"/>
              </a:xfrm>
              <a:custGeom>
                <a:avLst/>
                <a:gdLst>
                  <a:gd name="T0" fmla="*/ 8 w 8"/>
                  <a:gd name="T1" fmla="*/ 5 h 10"/>
                  <a:gd name="T2" fmla="*/ 6 w 8"/>
                  <a:gd name="T3" fmla="*/ 0 h 10"/>
                  <a:gd name="T4" fmla="*/ 6 w 8"/>
                  <a:gd name="T5" fmla="*/ 0 h 10"/>
                  <a:gd name="T6" fmla="*/ 3 w 8"/>
                  <a:gd name="T7" fmla="*/ 3 h 10"/>
                  <a:gd name="T8" fmla="*/ 2 w 8"/>
                  <a:gd name="T9" fmla="*/ 7 h 10"/>
                  <a:gd name="T10" fmla="*/ 0 w 8"/>
                  <a:gd name="T11" fmla="*/ 7 h 10"/>
                  <a:gd name="T12" fmla="*/ 0 w 8"/>
                  <a:gd name="T13" fmla="*/ 8 h 10"/>
                  <a:gd name="T14" fmla="*/ 3 w 8"/>
                  <a:gd name="T15" fmla="*/ 10 h 10"/>
                  <a:gd name="T16" fmla="*/ 5 w 8"/>
                  <a:gd name="T17" fmla="*/ 10 h 10"/>
                  <a:gd name="T18" fmla="*/ 8 w 8"/>
                  <a:gd name="T19" fmla="*/ 5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10">
                    <a:moveTo>
                      <a:pt x="8" y="5"/>
                    </a:moveTo>
                    <a:lnTo>
                      <a:pt x="6" y="0"/>
                    </a:lnTo>
                    <a:lnTo>
                      <a:pt x="6" y="0"/>
                    </a:lnTo>
                    <a:lnTo>
                      <a:pt x="3" y="3"/>
                    </a:lnTo>
                    <a:lnTo>
                      <a:pt x="2" y="7"/>
                    </a:lnTo>
                    <a:lnTo>
                      <a:pt x="0" y="7"/>
                    </a:lnTo>
                    <a:lnTo>
                      <a:pt x="0" y="8"/>
                    </a:lnTo>
                    <a:lnTo>
                      <a:pt x="3" y="10"/>
                    </a:lnTo>
                    <a:lnTo>
                      <a:pt x="5" y="10"/>
                    </a:lnTo>
                    <a:lnTo>
                      <a:pt x="8" y="5"/>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4" name="Freeform 972">
                <a:extLst>
                  <a:ext uri="{FF2B5EF4-FFF2-40B4-BE49-F238E27FC236}">
                    <a16:creationId xmlns:a16="http://schemas.microsoft.com/office/drawing/2014/main" id="{25F60386-8149-4C2C-84C9-F3F5FC087566}"/>
                  </a:ext>
                </a:extLst>
              </p:cNvPr>
              <p:cNvSpPr>
                <a:spLocks/>
              </p:cNvSpPr>
              <p:nvPr/>
            </p:nvSpPr>
            <p:spPr bwMode="auto">
              <a:xfrm>
                <a:off x="4809" y="2242"/>
                <a:ext cx="107" cy="161"/>
              </a:xfrm>
              <a:custGeom>
                <a:avLst/>
                <a:gdLst>
                  <a:gd name="T0" fmla="*/ 39 w 107"/>
                  <a:gd name="T1" fmla="*/ 156 h 161"/>
                  <a:gd name="T2" fmla="*/ 40 w 107"/>
                  <a:gd name="T3" fmla="*/ 156 h 161"/>
                  <a:gd name="T4" fmla="*/ 47 w 107"/>
                  <a:gd name="T5" fmla="*/ 155 h 161"/>
                  <a:gd name="T6" fmla="*/ 53 w 107"/>
                  <a:gd name="T7" fmla="*/ 156 h 161"/>
                  <a:gd name="T8" fmla="*/ 58 w 107"/>
                  <a:gd name="T9" fmla="*/ 156 h 161"/>
                  <a:gd name="T10" fmla="*/ 62 w 107"/>
                  <a:gd name="T11" fmla="*/ 156 h 161"/>
                  <a:gd name="T12" fmla="*/ 83 w 107"/>
                  <a:gd name="T13" fmla="*/ 158 h 161"/>
                  <a:gd name="T14" fmla="*/ 86 w 107"/>
                  <a:gd name="T15" fmla="*/ 159 h 161"/>
                  <a:gd name="T16" fmla="*/ 91 w 107"/>
                  <a:gd name="T17" fmla="*/ 159 h 161"/>
                  <a:gd name="T18" fmla="*/ 94 w 107"/>
                  <a:gd name="T19" fmla="*/ 159 h 161"/>
                  <a:gd name="T20" fmla="*/ 101 w 107"/>
                  <a:gd name="T21" fmla="*/ 159 h 161"/>
                  <a:gd name="T22" fmla="*/ 104 w 107"/>
                  <a:gd name="T23" fmla="*/ 161 h 161"/>
                  <a:gd name="T24" fmla="*/ 105 w 107"/>
                  <a:gd name="T25" fmla="*/ 159 h 161"/>
                  <a:gd name="T26" fmla="*/ 107 w 107"/>
                  <a:gd name="T27" fmla="*/ 155 h 161"/>
                  <a:gd name="T28" fmla="*/ 107 w 107"/>
                  <a:gd name="T29" fmla="*/ 151 h 161"/>
                  <a:gd name="T30" fmla="*/ 107 w 107"/>
                  <a:gd name="T31" fmla="*/ 145 h 161"/>
                  <a:gd name="T32" fmla="*/ 99 w 107"/>
                  <a:gd name="T33" fmla="*/ 135 h 161"/>
                  <a:gd name="T34" fmla="*/ 91 w 107"/>
                  <a:gd name="T35" fmla="*/ 126 h 161"/>
                  <a:gd name="T36" fmla="*/ 86 w 107"/>
                  <a:gd name="T37" fmla="*/ 116 h 161"/>
                  <a:gd name="T38" fmla="*/ 85 w 107"/>
                  <a:gd name="T39" fmla="*/ 107 h 161"/>
                  <a:gd name="T40" fmla="*/ 85 w 107"/>
                  <a:gd name="T41" fmla="*/ 97 h 161"/>
                  <a:gd name="T42" fmla="*/ 91 w 107"/>
                  <a:gd name="T43" fmla="*/ 89 h 161"/>
                  <a:gd name="T44" fmla="*/ 97 w 107"/>
                  <a:gd name="T45" fmla="*/ 81 h 161"/>
                  <a:gd name="T46" fmla="*/ 99 w 107"/>
                  <a:gd name="T47" fmla="*/ 75 h 161"/>
                  <a:gd name="T48" fmla="*/ 93 w 107"/>
                  <a:gd name="T49" fmla="*/ 65 h 161"/>
                  <a:gd name="T50" fmla="*/ 80 w 107"/>
                  <a:gd name="T51" fmla="*/ 54 h 161"/>
                  <a:gd name="T52" fmla="*/ 78 w 107"/>
                  <a:gd name="T53" fmla="*/ 51 h 161"/>
                  <a:gd name="T54" fmla="*/ 78 w 107"/>
                  <a:gd name="T55" fmla="*/ 44 h 161"/>
                  <a:gd name="T56" fmla="*/ 85 w 107"/>
                  <a:gd name="T57" fmla="*/ 44 h 161"/>
                  <a:gd name="T58" fmla="*/ 91 w 107"/>
                  <a:gd name="T59" fmla="*/ 44 h 161"/>
                  <a:gd name="T60" fmla="*/ 97 w 107"/>
                  <a:gd name="T61" fmla="*/ 46 h 161"/>
                  <a:gd name="T62" fmla="*/ 94 w 107"/>
                  <a:gd name="T63" fmla="*/ 41 h 161"/>
                  <a:gd name="T64" fmla="*/ 88 w 107"/>
                  <a:gd name="T65" fmla="*/ 33 h 161"/>
                  <a:gd name="T66" fmla="*/ 91 w 107"/>
                  <a:gd name="T67" fmla="*/ 25 h 161"/>
                  <a:gd name="T68" fmla="*/ 91 w 107"/>
                  <a:gd name="T69" fmla="*/ 21 h 161"/>
                  <a:gd name="T70" fmla="*/ 88 w 107"/>
                  <a:gd name="T71" fmla="*/ 13 h 161"/>
                  <a:gd name="T72" fmla="*/ 83 w 107"/>
                  <a:gd name="T73" fmla="*/ 5 h 161"/>
                  <a:gd name="T74" fmla="*/ 78 w 107"/>
                  <a:gd name="T75" fmla="*/ 6 h 161"/>
                  <a:gd name="T76" fmla="*/ 82 w 107"/>
                  <a:gd name="T77" fmla="*/ 14 h 161"/>
                  <a:gd name="T78" fmla="*/ 83 w 107"/>
                  <a:gd name="T79" fmla="*/ 21 h 161"/>
                  <a:gd name="T80" fmla="*/ 78 w 107"/>
                  <a:gd name="T81" fmla="*/ 27 h 161"/>
                  <a:gd name="T82" fmla="*/ 74 w 107"/>
                  <a:gd name="T83" fmla="*/ 30 h 161"/>
                  <a:gd name="T84" fmla="*/ 69 w 107"/>
                  <a:gd name="T85" fmla="*/ 38 h 161"/>
                  <a:gd name="T86" fmla="*/ 69 w 107"/>
                  <a:gd name="T87" fmla="*/ 48 h 161"/>
                  <a:gd name="T88" fmla="*/ 59 w 107"/>
                  <a:gd name="T89" fmla="*/ 54 h 161"/>
                  <a:gd name="T90" fmla="*/ 59 w 107"/>
                  <a:gd name="T91" fmla="*/ 64 h 161"/>
                  <a:gd name="T92" fmla="*/ 51 w 107"/>
                  <a:gd name="T93" fmla="*/ 72 h 161"/>
                  <a:gd name="T94" fmla="*/ 47 w 107"/>
                  <a:gd name="T95" fmla="*/ 80 h 161"/>
                  <a:gd name="T96" fmla="*/ 45 w 107"/>
                  <a:gd name="T97" fmla="*/ 88 h 161"/>
                  <a:gd name="T98" fmla="*/ 42 w 107"/>
                  <a:gd name="T99" fmla="*/ 91 h 161"/>
                  <a:gd name="T100" fmla="*/ 35 w 107"/>
                  <a:gd name="T101" fmla="*/ 95 h 161"/>
                  <a:gd name="T102" fmla="*/ 27 w 107"/>
                  <a:gd name="T103" fmla="*/ 89 h 161"/>
                  <a:gd name="T104" fmla="*/ 23 w 107"/>
                  <a:gd name="T105" fmla="*/ 88 h 161"/>
                  <a:gd name="T106" fmla="*/ 18 w 107"/>
                  <a:gd name="T107" fmla="*/ 91 h 161"/>
                  <a:gd name="T108" fmla="*/ 11 w 107"/>
                  <a:gd name="T109" fmla="*/ 99 h 161"/>
                  <a:gd name="T110" fmla="*/ 7 w 107"/>
                  <a:gd name="T111" fmla="*/ 103 h 161"/>
                  <a:gd name="T112" fmla="*/ 7 w 107"/>
                  <a:gd name="T113" fmla="*/ 111 h 161"/>
                  <a:gd name="T114" fmla="*/ 0 w 107"/>
                  <a:gd name="T115" fmla="*/ 121 h 161"/>
                  <a:gd name="T116" fmla="*/ 7 w 107"/>
                  <a:gd name="T117" fmla="*/ 129 h 161"/>
                  <a:gd name="T118" fmla="*/ 15 w 107"/>
                  <a:gd name="T119" fmla="*/ 129 h 161"/>
                  <a:gd name="T120" fmla="*/ 16 w 107"/>
                  <a:gd name="T121" fmla="*/ 139 h 161"/>
                  <a:gd name="T122" fmla="*/ 18 w 107"/>
                  <a:gd name="T123" fmla="*/ 153 h 161"/>
                  <a:gd name="T124" fmla="*/ 19 w 107"/>
                  <a:gd name="T125" fmla="*/ 156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7" h="161">
                    <a:moveTo>
                      <a:pt x="21" y="156"/>
                    </a:moveTo>
                    <a:lnTo>
                      <a:pt x="21" y="158"/>
                    </a:lnTo>
                    <a:lnTo>
                      <a:pt x="39" y="156"/>
                    </a:lnTo>
                    <a:lnTo>
                      <a:pt x="39" y="158"/>
                    </a:lnTo>
                    <a:lnTo>
                      <a:pt x="39" y="156"/>
                    </a:lnTo>
                    <a:lnTo>
                      <a:pt x="40" y="156"/>
                    </a:lnTo>
                    <a:lnTo>
                      <a:pt x="42" y="156"/>
                    </a:lnTo>
                    <a:lnTo>
                      <a:pt x="42" y="155"/>
                    </a:lnTo>
                    <a:lnTo>
                      <a:pt x="47" y="155"/>
                    </a:lnTo>
                    <a:lnTo>
                      <a:pt x="48" y="155"/>
                    </a:lnTo>
                    <a:lnTo>
                      <a:pt x="51" y="155"/>
                    </a:lnTo>
                    <a:lnTo>
                      <a:pt x="53" y="156"/>
                    </a:lnTo>
                    <a:lnTo>
                      <a:pt x="56" y="155"/>
                    </a:lnTo>
                    <a:lnTo>
                      <a:pt x="58" y="155"/>
                    </a:lnTo>
                    <a:lnTo>
                      <a:pt x="58" y="156"/>
                    </a:lnTo>
                    <a:lnTo>
                      <a:pt x="61" y="156"/>
                    </a:lnTo>
                    <a:lnTo>
                      <a:pt x="62" y="156"/>
                    </a:lnTo>
                    <a:lnTo>
                      <a:pt x="62" y="156"/>
                    </a:lnTo>
                    <a:lnTo>
                      <a:pt x="64" y="156"/>
                    </a:lnTo>
                    <a:lnTo>
                      <a:pt x="82" y="158"/>
                    </a:lnTo>
                    <a:lnTo>
                      <a:pt x="83" y="158"/>
                    </a:lnTo>
                    <a:lnTo>
                      <a:pt x="85" y="158"/>
                    </a:lnTo>
                    <a:lnTo>
                      <a:pt x="85" y="158"/>
                    </a:lnTo>
                    <a:lnTo>
                      <a:pt x="86" y="159"/>
                    </a:lnTo>
                    <a:lnTo>
                      <a:pt x="88" y="158"/>
                    </a:lnTo>
                    <a:lnTo>
                      <a:pt x="90" y="159"/>
                    </a:lnTo>
                    <a:lnTo>
                      <a:pt x="91" y="159"/>
                    </a:lnTo>
                    <a:lnTo>
                      <a:pt x="93" y="159"/>
                    </a:lnTo>
                    <a:lnTo>
                      <a:pt x="93" y="159"/>
                    </a:lnTo>
                    <a:lnTo>
                      <a:pt x="94" y="159"/>
                    </a:lnTo>
                    <a:lnTo>
                      <a:pt x="96" y="161"/>
                    </a:lnTo>
                    <a:lnTo>
                      <a:pt x="97" y="159"/>
                    </a:lnTo>
                    <a:lnTo>
                      <a:pt x="101" y="159"/>
                    </a:lnTo>
                    <a:lnTo>
                      <a:pt x="101" y="161"/>
                    </a:lnTo>
                    <a:lnTo>
                      <a:pt x="102" y="161"/>
                    </a:lnTo>
                    <a:lnTo>
                      <a:pt x="104" y="161"/>
                    </a:lnTo>
                    <a:lnTo>
                      <a:pt x="104" y="161"/>
                    </a:lnTo>
                    <a:lnTo>
                      <a:pt x="105" y="161"/>
                    </a:lnTo>
                    <a:lnTo>
                      <a:pt x="105" y="159"/>
                    </a:lnTo>
                    <a:lnTo>
                      <a:pt x="104" y="158"/>
                    </a:lnTo>
                    <a:lnTo>
                      <a:pt x="105" y="156"/>
                    </a:lnTo>
                    <a:lnTo>
                      <a:pt x="107" y="155"/>
                    </a:lnTo>
                    <a:lnTo>
                      <a:pt x="107" y="153"/>
                    </a:lnTo>
                    <a:lnTo>
                      <a:pt x="107" y="151"/>
                    </a:lnTo>
                    <a:lnTo>
                      <a:pt x="107" y="151"/>
                    </a:lnTo>
                    <a:lnTo>
                      <a:pt x="107" y="150"/>
                    </a:lnTo>
                    <a:lnTo>
                      <a:pt x="107" y="148"/>
                    </a:lnTo>
                    <a:lnTo>
                      <a:pt x="107" y="145"/>
                    </a:lnTo>
                    <a:lnTo>
                      <a:pt x="102" y="142"/>
                    </a:lnTo>
                    <a:lnTo>
                      <a:pt x="101" y="140"/>
                    </a:lnTo>
                    <a:lnTo>
                      <a:pt x="99" y="135"/>
                    </a:lnTo>
                    <a:lnTo>
                      <a:pt x="94" y="131"/>
                    </a:lnTo>
                    <a:lnTo>
                      <a:pt x="94" y="127"/>
                    </a:lnTo>
                    <a:lnTo>
                      <a:pt x="91" y="126"/>
                    </a:lnTo>
                    <a:lnTo>
                      <a:pt x="88" y="123"/>
                    </a:lnTo>
                    <a:lnTo>
                      <a:pt x="86" y="123"/>
                    </a:lnTo>
                    <a:lnTo>
                      <a:pt x="86" y="116"/>
                    </a:lnTo>
                    <a:lnTo>
                      <a:pt x="86" y="113"/>
                    </a:lnTo>
                    <a:lnTo>
                      <a:pt x="85" y="110"/>
                    </a:lnTo>
                    <a:lnTo>
                      <a:pt x="85" y="107"/>
                    </a:lnTo>
                    <a:lnTo>
                      <a:pt x="85" y="102"/>
                    </a:lnTo>
                    <a:lnTo>
                      <a:pt x="83" y="100"/>
                    </a:lnTo>
                    <a:lnTo>
                      <a:pt x="85" y="97"/>
                    </a:lnTo>
                    <a:lnTo>
                      <a:pt x="86" y="97"/>
                    </a:lnTo>
                    <a:lnTo>
                      <a:pt x="90" y="94"/>
                    </a:lnTo>
                    <a:lnTo>
                      <a:pt x="91" y="89"/>
                    </a:lnTo>
                    <a:lnTo>
                      <a:pt x="94" y="84"/>
                    </a:lnTo>
                    <a:lnTo>
                      <a:pt x="94" y="83"/>
                    </a:lnTo>
                    <a:lnTo>
                      <a:pt x="97" y="81"/>
                    </a:lnTo>
                    <a:lnTo>
                      <a:pt x="99" y="78"/>
                    </a:lnTo>
                    <a:lnTo>
                      <a:pt x="99" y="76"/>
                    </a:lnTo>
                    <a:lnTo>
                      <a:pt x="99" y="75"/>
                    </a:lnTo>
                    <a:lnTo>
                      <a:pt x="97" y="70"/>
                    </a:lnTo>
                    <a:lnTo>
                      <a:pt x="94" y="67"/>
                    </a:lnTo>
                    <a:lnTo>
                      <a:pt x="93" y="65"/>
                    </a:lnTo>
                    <a:lnTo>
                      <a:pt x="88" y="60"/>
                    </a:lnTo>
                    <a:lnTo>
                      <a:pt x="83" y="56"/>
                    </a:lnTo>
                    <a:lnTo>
                      <a:pt x="80" y="54"/>
                    </a:lnTo>
                    <a:lnTo>
                      <a:pt x="80" y="52"/>
                    </a:lnTo>
                    <a:lnTo>
                      <a:pt x="78" y="52"/>
                    </a:lnTo>
                    <a:lnTo>
                      <a:pt x="78" y="51"/>
                    </a:lnTo>
                    <a:lnTo>
                      <a:pt x="78" y="48"/>
                    </a:lnTo>
                    <a:lnTo>
                      <a:pt x="78" y="46"/>
                    </a:lnTo>
                    <a:lnTo>
                      <a:pt x="78" y="44"/>
                    </a:lnTo>
                    <a:lnTo>
                      <a:pt x="82" y="44"/>
                    </a:lnTo>
                    <a:lnTo>
                      <a:pt x="83" y="44"/>
                    </a:lnTo>
                    <a:lnTo>
                      <a:pt x="85" y="44"/>
                    </a:lnTo>
                    <a:lnTo>
                      <a:pt x="88" y="44"/>
                    </a:lnTo>
                    <a:lnTo>
                      <a:pt x="90" y="44"/>
                    </a:lnTo>
                    <a:lnTo>
                      <a:pt x="91" y="44"/>
                    </a:lnTo>
                    <a:lnTo>
                      <a:pt x="94" y="44"/>
                    </a:lnTo>
                    <a:lnTo>
                      <a:pt x="96" y="44"/>
                    </a:lnTo>
                    <a:lnTo>
                      <a:pt x="97" y="46"/>
                    </a:lnTo>
                    <a:lnTo>
                      <a:pt x="99" y="44"/>
                    </a:lnTo>
                    <a:lnTo>
                      <a:pt x="97" y="44"/>
                    </a:lnTo>
                    <a:lnTo>
                      <a:pt x="94" y="41"/>
                    </a:lnTo>
                    <a:lnTo>
                      <a:pt x="93" y="38"/>
                    </a:lnTo>
                    <a:lnTo>
                      <a:pt x="91" y="36"/>
                    </a:lnTo>
                    <a:lnTo>
                      <a:pt x="88" y="33"/>
                    </a:lnTo>
                    <a:lnTo>
                      <a:pt x="88" y="30"/>
                    </a:lnTo>
                    <a:lnTo>
                      <a:pt x="90" y="29"/>
                    </a:lnTo>
                    <a:lnTo>
                      <a:pt x="91" y="25"/>
                    </a:lnTo>
                    <a:lnTo>
                      <a:pt x="90" y="24"/>
                    </a:lnTo>
                    <a:lnTo>
                      <a:pt x="90" y="22"/>
                    </a:lnTo>
                    <a:lnTo>
                      <a:pt x="91" y="21"/>
                    </a:lnTo>
                    <a:lnTo>
                      <a:pt x="91" y="19"/>
                    </a:lnTo>
                    <a:lnTo>
                      <a:pt x="90" y="14"/>
                    </a:lnTo>
                    <a:lnTo>
                      <a:pt x="88" y="13"/>
                    </a:lnTo>
                    <a:lnTo>
                      <a:pt x="88" y="11"/>
                    </a:lnTo>
                    <a:lnTo>
                      <a:pt x="86" y="8"/>
                    </a:lnTo>
                    <a:lnTo>
                      <a:pt x="83" y="5"/>
                    </a:lnTo>
                    <a:lnTo>
                      <a:pt x="77" y="0"/>
                    </a:lnTo>
                    <a:lnTo>
                      <a:pt x="78" y="5"/>
                    </a:lnTo>
                    <a:lnTo>
                      <a:pt x="78" y="6"/>
                    </a:lnTo>
                    <a:lnTo>
                      <a:pt x="78" y="11"/>
                    </a:lnTo>
                    <a:lnTo>
                      <a:pt x="78" y="13"/>
                    </a:lnTo>
                    <a:lnTo>
                      <a:pt x="82" y="14"/>
                    </a:lnTo>
                    <a:lnTo>
                      <a:pt x="83" y="16"/>
                    </a:lnTo>
                    <a:lnTo>
                      <a:pt x="83" y="17"/>
                    </a:lnTo>
                    <a:lnTo>
                      <a:pt x="83" y="21"/>
                    </a:lnTo>
                    <a:lnTo>
                      <a:pt x="83" y="22"/>
                    </a:lnTo>
                    <a:lnTo>
                      <a:pt x="80" y="24"/>
                    </a:lnTo>
                    <a:lnTo>
                      <a:pt x="78" y="27"/>
                    </a:lnTo>
                    <a:lnTo>
                      <a:pt x="77" y="27"/>
                    </a:lnTo>
                    <a:lnTo>
                      <a:pt x="74" y="29"/>
                    </a:lnTo>
                    <a:lnTo>
                      <a:pt x="74" y="30"/>
                    </a:lnTo>
                    <a:lnTo>
                      <a:pt x="72" y="32"/>
                    </a:lnTo>
                    <a:lnTo>
                      <a:pt x="70" y="36"/>
                    </a:lnTo>
                    <a:lnTo>
                      <a:pt x="69" y="38"/>
                    </a:lnTo>
                    <a:lnTo>
                      <a:pt x="69" y="41"/>
                    </a:lnTo>
                    <a:lnTo>
                      <a:pt x="69" y="44"/>
                    </a:lnTo>
                    <a:lnTo>
                      <a:pt x="69" y="48"/>
                    </a:lnTo>
                    <a:lnTo>
                      <a:pt x="66" y="51"/>
                    </a:lnTo>
                    <a:lnTo>
                      <a:pt x="62" y="51"/>
                    </a:lnTo>
                    <a:lnTo>
                      <a:pt x="59" y="54"/>
                    </a:lnTo>
                    <a:lnTo>
                      <a:pt x="61" y="57"/>
                    </a:lnTo>
                    <a:lnTo>
                      <a:pt x="59" y="60"/>
                    </a:lnTo>
                    <a:lnTo>
                      <a:pt x="59" y="64"/>
                    </a:lnTo>
                    <a:lnTo>
                      <a:pt x="56" y="65"/>
                    </a:lnTo>
                    <a:lnTo>
                      <a:pt x="53" y="68"/>
                    </a:lnTo>
                    <a:lnTo>
                      <a:pt x="51" y="72"/>
                    </a:lnTo>
                    <a:lnTo>
                      <a:pt x="51" y="73"/>
                    </a:lnTo>
                    <a:lnTo>
                      <a:pt x="51" y="75"/>
                    </a:lnTo>
                    <a:lnTo>
                      <a:pt x="47" y="80"/>
                    </a:lnTo>
                    <a:lnTo>
                      <a:pt x="47" y="83"/>
                    </a:lnTo>
                    <a:lnTo>
                      <a:pt x="47" y="84"/>
                    </a:lnTo>
                    <a:lnTo>
                      <a:pt x="45" y="88"/>
                    </a:lnTo>
                    <a:lnTo>
                      <a:pt x="42" y="88"/>
                    </a:lnTo>
                    <a:lnTo>
                      <a:pt x="42" y="89"/>
                    </a:lnTo>
                    <a:lnTo>
                      <a:pt x="42" y="91"/>
                    </a:lnTo>
                    <a:lnTo>
                      <a:pt x="40" y="94"/>
                    </a:lnTo>
                    <a:lnTo>
                      <a:pt x="37" y="95"/>
                    </a:lnTo>
                    <a:lnTo>
                      <a:pt x="35" y="95"/>
                    </a:lnTo>
                    <a:lnTo>
                      <a:pt x="32" y="94"/>
                    </a:lnTo>
                    <a:lnTo>
                      <a:pt x="31" y="91"/>
                    </a:lnTo>
                    <a:lnTo>
                      <a:pt x="27" y="89"/>
                    </a:lnTo>
                    <a:lnTo>
                      <a:pt x="27" y="89"/>
                    </a:lnTo>
                    <a:lnTo>
                      <a:pt x="23" y="88"/>
                    </a:lnTo>
                    <a:lnTo>
                      <a:pt x="23" y="88"/>
                    </a:lnTo>
                    <a:lnTo>
                      <a:pt x="21" y="89"/>
                    </a:lnTo>
                    <a:lnTo>
                      <a:pt x="18" y="89"/>
                    </a:lnTo>
                    <a:lnTo>
                      <a:pt x="18" y="91"/>
                    </a:lnTo>
                    <a:lnTo>
                      <a:pt x="18" y="94"/>
                    </a:lnTo>
                    <a:lnTo>
                      <a:pt x="13" y="97"/>
                    </a:lnTo>
                    <a:lnTo>
                      <a:pt x="11" y="99"/>
                    </a:lnTo>
                    <a:lnTo>
                      <a:pt x="10" y="100"/>
                    </a:lnTo>
                    <a:lnTo>
                      <a:pt x="7" y="102"/>
                    </a:lnTo>
                    <a:lnTo>
                      <a:pt x="7" y="103"/>
                    </a:lnTo>
                    <a:lnTo>
                      <a:pt x="5" y="105"/>
                    </a:lnTo>
                    <a:lnTo>
                      <a:pt x="5" y="108"/>
                    </a:lnTo>
                    <a:lnTo>
                      <a:pt x="7" y="111"/>
                    </a:lnTo>
                    <a:lnTo>
                      <a:pt x="5" y="115"/>
                    </a:lnTo>
                    <a:lnTo>
                      <a:pt x="2" y="119"/>
                    </a:lnTo>
                    <a:lnTo>
                      <a:pt x="0" y="121"/>
                    </a:lnTo>
                    <a:lnTo>
                      <a:pt x="3" y="123"/>
                    </a:lnTo>
                    <a:lnTo>
                      <a:pt x="5" y="121"/>
                    </a:lnTo>
                    <a:lnTo>
                      <a:pt x="7" y="129"/>
                    </a:lnTo>
                    <a:lnTo>
                      <a:pt x="10" y="129"/>
                    </a:lnTo>
                    <a:lnTo>
                      <a:pt x="10" y="131"/>
                    </a:lnTo>
                    <a:lnTo>
                      <a:pt x="15" y="129"/>
                    </a:lnTo>
                    <a:lnTo>
                      <a:pt x="16" y="132"/>
                    </a:lnTo>
                    <a:lnTo>
                      <a:pt x="16" y="134"/>
                    </a:lnTo>
                    <a:lnTo>
                      <a:pt x="16" y="139"/>
                    </a:lnTo>
                    <a:lnTo>
                      <a:pt x="18" y="142"/>
                    </a:lnTo>
                    <a:lnTo>
                      <a:pt x="19" y="148"/>
                    </a:lnTo>
                    <a:lnTo>
                      <a:pt x="18" y="153"/>
                    </a:lnTo>
                    <a:lnTo>
                      <a:pt x="19" y="155"/>
                    </a:lnTo>
                    <a:lnTo>
                      <a:pt x="16" y="156"/>
                    </a:lnTo>
                    <a:lnTo>
                      <a:pt x="19" y="156"/>
                    </a:lnTo>
                    <a:lnTo>
                      <a:pt x="21" y="156"/>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5" name="Freeform 973">
                <a:extLst>
                  <a:ext uri="{FF2B5EF4-FFF2-40B4-BE49-F238E27FC236}">
                    <a16:creationId xmlns:a16="http://schemas.microsoft.com/office/drawing/2014/main" id="{72F9DC5C-6944-423C-986D-654823451363}"/>
                  </a:ext>
                </a:extLst>
              </p:cNvPr>
              <p:cNvSpPr>
                <a:spLocks/>
              </p:cNvSpPr>
              <p:nvPr/>
            </p:nvSpPr>
            <p:spPr bwMode="auto">
              <a:xfrm>
                <a:off x="4811" y="2397"/>
                <a:ext cx="80" cy="87"/>
              </a:xfrm>
              <a:custGeom>
                <a:avLst/>
                <a:gdLst>
                  <a:gd name="T0" fmla="*/ 37 w 80"/>
                  <a:gd name="T1" fmla="*/ 82 h 87"/>
                  <a:gd name="T2" fmla="*/ 40 w 80"/>
                  <a:gd name="T3" fmla="*/ 81 h 87"/>
                  <a:gd name="T4" fmla="*/ 45 w 80"/>
                  <a:gd name="T5" fmla="*/ 84 h 87"/>
                  <a:gd name="T6" fmla="*/ 45 w 80"/>
                  <a:gd name="T7" fmla="*/ 74 h 87"/>
                  <a:gd name="T8" fmla="*/ 41 w 80"/>
                  <a:gd name="T9" fmla="*/ 71 h 87"/>
                  <a:gd name="T10" fmla="*/ 37 w 80"/>
                  <a:gd name="T11" fmla="*/ 73 h 87"/>
                  <a:gd name="T12" fmla="*/ 37 w 80"/>
                  <a:gd name="T13" fmla="*/ 68 h 87"/>
                  <a:gd name="T14" fmla="*/ 41 w 80"/>
                  <a:gd name="T15" fmla="*/ 66 h 87"/>
                  <a:gd name="T16" fmla="*/ 45 w 80"/>
                  <a:gd name="T17" fmla="*/ 66 h 87"/>
                  <a:gd name="T18" fmla="*/ 48 w 80"/>
                  <a:gd name="T19" fmla="*/ 65 h 87"/>
                  <a:gd name="T20" fmla="*/ 52 w 80"/>
                  <a:gd name="T21" fmla="*/ 62 h 87"/>
                  <a:gd name="T22" fmla="*/ 54 w 80"/>
                  <a:gd name="T23" fmla="*/ 57 h 87"/>
                  <a:gd name="T24" fmla="*/ 59 w 80"/>
                  <a:gd name="T25" fmla="*/ 63 h 87"/>
                  <a:gd name="T26" fmla="*/ 64 w 80"/>
                  <a:gd name="T27" fmla="*/ 65 h 87"/>
                  <a:gd name="T28" fmla="*/ 67 w 80"/>
                  <a:gd name="T29" fmla="*/ 63 h 87"/>
                  <a:gd name="T30" fmla="*/ 73 w 80"/>
                  <a:gd name="T31" fmla="*/ 65 h 87"/>
                  <a:gd name="T32" fmla="*/ 75 w 80"/>
                  <a:gd name="T33" fmla="*/ 66 h 87"/>
                  <a:gd name="T34" fmla="*/ 75 w 80"/>
                  <a:gd name="T35" fmla="*/ 62 h 87"/>
                  <a:gd name="T36" fmla="*/ 80 w 80"/>
                  <a:gd name="T37" fmla="*/ 46 h 87"/>
                  <a:gd name="T38" fmla="*/ 78 w 80"/>
                  <a:gd name="T39" fmla="*/ 41 h 87"/>
                  <a:gd name="T40" fmla="*/ 76 w 80"/>
                  <a:gd name="T41" fmla="*/ 38 h 87"/>
                  <a:gd name="T42" fmla="*/ 73 w 80"/>
                  <a:gd name="T43" fmla="*/ 36 h 87"/>
                  <a:gd name="T44" fmla="*/ 72 w 80"/>
                  <a:gd name="T45" fmla="*/ 33 h 87"/>
                  <a:gd name="T46" fmla="*/ 73 w 80"/>
                  <a:gd name="T47" fmla="*/ 31 h 87"/>
                  <a:gd name="T48" fmla="*/ 75 w 80"/>
                  <a:gd name="T49" fmla="*/ 31 h 87"/>
                  <a:gd name="T50" fmla="*/ 73 w 80"/>
                  <a:gd name="T51" fmla="*/ 28 h 87"/>
                  <a:gd name="T52" fmla="*/ 76 w 80"/>
                  <a:gd name="T53" fmla="*/ 25 h 87"/>
                  <a:gd name="T54" fmla="*/ 80 w 80"/>
                  <a:gd name="T55" fmla="*/ 22 h 87"/>
                  <a:gd name="T56" fmla="*/ 80 w 80"/>
                  <a:gd name="T57" fmla="*/ 19 h 87"/>
                  <a:gd name="T58" fmla="*/ 78 w 80"/>
                  <a:gd name="T59" fmla="*/ 12 h 87"/>
                  <a:gd name="T60" fmla="*/ 72 w 80"/>
                  <a:gd name="T61" fmla="*/ 14 h 87"/>
                  <a:gd name="T62" fmla="*/ 65 w 80"/>
                  <a:gd name="T63" fmla="*/ 14 h 87"/>
                  <a:gd name="T64" fmla="*/ 62 w 80"/>
                  <a:gd name="T65" fmla="*/ 15 h 87"/>
                  <a:gd name="T66" fmla="*/ 62 w 80"/>
                  <a:gd name="T67" fmla="*/ 11 h 87"/>
                  <a:gd name="T68" fmla="*/ 62 w 80"/>
                  <a:gd name="T69" fmla="*/ 4 h 87"/>
                  <a:gd name="T70" fmla="*/ 62 w 80"/>
                  <a:gd name="T71" fmla="*/ 1 h 87"/>
                  <a:gd name="T72" fmla="*/ 60 w 80"/>
                  <a:gd name="T73" fmla="*/ 1 h 87"/>
                  <a:gd name="T74" fmla="*/ 56 w 80"/>
                  <a:gd name="T75" fmla="*/ 1 h 87"/>
                  <a:gd name="T76" fmla="*/ 54 w 80"/>
                  <a:gd name="T77" fmla="*/ 0 h 87"/>
                  <a:gd name="T78" fmla="*/ 49 w 80"/>
                  <a:gd name="T79" fmla="*/ 0 h 87"/>
                  <a:gd name="T80" fmla="*/ 45 w 80"/>
                  <a:gd name="T81" fmla="*/ 0 h 87"/>
                  <a:gd name="T82" fmla="*/ 40 w 80"/>
                  <a:gd name="T83" fmla="*/ 1 h 87"/>
                  <a:gd name="T84" fmla="*/ 37 w 80"/>
                  <a:gd name="T85" fmla="*/ 1 h 87"/>
                  <a:gd name="T86" fmla="*/ 37 w 80"/>
                  <a:gd name="T87" fmla="*/ 19 h 87"/>
                  <a:gd name="T88" fmla="*/ 16 w 80"/>
                  <a:gd name="T89" fmla="*/ 17 h 87"/>
                  <a:gd name="T90" fmla="*/ 13 w 80"/>
                  <a:gd name="T91" fmla="*/ 19 h 87"/>
                  <a:gd name="T92" fmla="*/ 11 w 80"/>
                  <a:gd name="T93" fmla="*/ 22 h 87"/>
                  <a:gd name="T94" fmla="*/ 11 w 80"/>
                  <a:gd name="T95" fmla="*/ 27 h 87"/>
                  <a:gd name="T96" fmla="*/ 9 w 80"/>
                  <a:gd name="T97" fmla="*/ 30 h 87"/>
                  <a:gd name="T98" fmla="*/ 6 w 80"/>
                  <a:gd name="T99" fmla="*/ 31 h 87"/>
                  <a:gd name="T100" fmla="*/ 3 w 80"/>
                  <a:gd name="T101" fmla="*/ 43 h 87"/>
                  <a:gd name="T102" fmla="*/ 0 w 80"/>
                  <a:gd name="T103" fmla="*/ 43 h 87"/>
                  <a:gd name="T104" fmla="*/ 5 w 80"/>
                  <a:gd name="T105" fmla="*/ 51 h 87"/>
                  <a:gd name="T106" fmla="*/ 6 w 80"/>
                  <a:gd name="T107" fmla="*/ 55 h 87"/>
                  <a:gd name="T108" fmla="*/ 9 w 80"/>
                  <a:gd name="T109" fmla="*/ 62 h 87"/>
                  <a:gd name="T110" fmla="*/ 14 w 80"/>
                  <a:gd name="T111" fmla="*/ 68 h 87"/>
                  <a:gd name="T112" fmla="*/ 17 w 80"/>
                  <a:gd name="T113" fmla="*/ 73 h 87"/>
                  <a:gd name="T114" fmla="*/ 24 w 80"/>
                  <a:gd name="T115" fmla="*/ 81 h 87"/>
                  <a:gd name="T116" fmla="*/ 30 w 80"/>
                  <a:gd name="T117" fmla="*/ 86 h 87"/>
                  <a:gd name="T118" fmla="*/ 33 w 80"/>
                  <a:gd name="T119" fmla="*/ 87 h 87"/>
                  <a:gd name="T120" fmla="*/ 35 w 80"/>
                  <a:gd name="T121" fmla="*/ 82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0" h="87">
                    <a:moveTo>
                      <a:pt x="35" y="82"/>
                    </a:moveTo>
                    <a:lnTo>
                      <a:pt x="37" y="82"/>
                    </a:lnTo>
                    <a:lnTo>
                      <a:pt x="40" y="82"/>
                    </a:lnTo>
                    <a:lnTo>
                      <a:pt x="40" y="81"/>
                    </a:lnTo>
                    <a:lnTo>
                      <a:pt x="41" y="81"/>
                    </a:lnTo>
                    <a:lnTo>
                      <a:pt x="45" y="84"/>
                    </a:lnTo>
                    <a:lnTo>
                      <a:pt x="46" y="81"/>
                    </a:lnTo>
                    <a:lnTo>
                      <a:pt x="45" y="74"/>
                    </a:lnTo>
                    <a:lnTo>
                      <a:pt x="43" y="73"/>
                    </a:lnTo>
                    <a:lnTo>
                      <a:pt x="41" y="71"/>
                    </a:lnTo>
                    <a:lnTo>
                      <a:pt x="40" y="71"/>
                    </a:lnTo>
                    <a:lnTo>
                      <a:pt x="37" y="73"/>
                    </a:lnTo>
                    <a:lnTo>
                      <a:pt x="38" y="70"/>
                    </a:lnTo>
                    <a:lnTo>
                      <a:pt x="37" y="68"/>
                    </a:lnTo>
                    <a:lnTo>
                      <a:pt x="38" y="66"/>
                    </a:lnTo>
                    <a:lnTo>
                      <a:pt x="41" y="66"/>
                    </a:lnTo>
                    <a:lnTo>
                      <a:pt x="43" y="68"/>
                    </a:lnTo>
                    <a:lnTo>
                      <a:pt x="45" y="66"/>
                    </a:lnTo>
                    <a:lnTo>
                      <a:pt x="46" y="65"/>
                    </a:lnTo>
                    <a:lnTo>
                      <a:pt x="48" y="65"/>
                    </a:lnTo>
                    <a:lnTo>
                      <a:pt x="52" y="65"/>
                    </a:lnTo>
                    <a:lnTo>
                      <a:pt x="52" y="62"/>
                    </a:lnTo>
                    <a:lnTo>
                      <a:pt x="52" y="59"/>
                    </a:lnTo>
                    <a:lnTo>
                      <a:pt x="54" y="57"/>
                    </a:lnTo>
                    <a:lnTo>
                      <a:pt x="57" y="57"/>
                    </a:lnTo>
                    <a:lnTo>
                      <a:pt x="59" y="63"/>
                    </a:lnTo>
                    <a:lnTo>
                      <a:pt x="60" y="65"/>
                    </a:lnTo>
                    <a:lnTo>
                      <a:pt x="64" y="65"/>
                    </a:lnTo>
                    <a:lnTo>
                      <a:pt x="65" y="65"/>
                    </a:lnTo>
                    <a:lnTo>
                      <a:pt x="67" y="63"/>
                    </a:lnTo>
                    <a:lnTo>
                      <a:pt x="70" y="63"/>
                    </a:lnTo>
                    <a:lnTo>
                      <a:pt x="73" y="65"/>
                    </a:lnTo>
                    <a:lnTo>
                      <a:pt x="75" y="66"/>
                    </a:lnTo>
                    <a:lnTo>
                      <a:pt x="75" y="66"/>
                    </a:lnTo>
                    <a:lnTo>
                      <a:pt x="76" y="65"/>
                    </a:lnTo>
                    <a:lnTo>
                      <a:pt x="75" y="62"/>
                    </a:lnTo>
                    <a:lnTo>
                      <a:pt x="78" y="52"/>
                    </a:lnTo>
                    <a:lnTo>
                      <a:pt x="80" y="46"/>
                    </a:lnTo>
                    <a:lnTo>
                      <a:pt x="80" y="43"/>
                    </a:lnTo>
                    <a:lnTo>
                      <a:pt x="78" y="41"/>
                    </a:lnTo>
                    <a:lnTo>
                      <a:pt x="78" y="39"/>
                    </a:lnTo>
                    <a:lnTo>
                      <a:pt x="76" y="38"/>
                    </a:lnTo>
                    <a:lnTo>
                      <a:pt x="75" y="36"/>
                    </a:lnTo>
                    <a:lnTo>
                      <a:pt x="73" y="36"/>
                    </a:lnTo>
                    <a:lnTo>
                      <a:pt x="73" y="35"/>
                    </a:lnTo>
                    <a:lnTo>
                      <a:pt x="72" y="33"/>
                    </a:lnTo>
                    <a:lnTo>
                      <a:pt x="72" y="33"/>
                    </a:lnTo>
                    <a:lnTo>
                      <a:pt x="73" y="31"/>
                    </a:lnTo>
                    <a:lnTo>
                      <a:pt x="75" y="31"/>
                    </a:lnTo>
                    <a:lnTo>
                      <a:pt x="75" y="31"/>
                    </a:lnTo>
                    <a:lnTo>
                      <a:pt x="75" y="30"/>
                    </a:lnTo>
                    <a:lnTo>
                      <a:pt x="73" y="28"/>
                    </a:lnTo>
                    <a:lnTo>
                      <a:pt x="75" y="27"/>
                    </a:lnTo>
                    <a:lnTo>
                      <a:pt x="76" y="25"/>
                    </a:lnTo>
                    <a:lnTo>
                      <a:pt x="80" y="23"/>
                    </a:lnTo>
                    <a:lnTo>
                      <a:pt x="80" y="22"/>
                    </a:lnTo>
                    <a:lnTo>
                      <a:pt x="80" y="20"/>
                    </a:lnTo>
                    <a:lnTo>
                      <a:pt x="80" y="19"/>
                    </a:lnTo>
                    <a:lnTo>
                      <a:pt x="80" y="14"/>
                    </a:lnTo>
                    <a:lnTo>
                      <a:pt x="78" y="12"/>
                    </a:lnTo>
                    <a:lnTo>
                      <a:pt x="73" y="12"/>
                    </a:lnTo>
                    <a:lnTo>
                      <a:pt x="72" y="14"/>
                    </a:lnTo>
                    <a:lnTo>
                      <a:pt x="68" y="15"/>
                    </a:lnTo>
                    <a:lnTo>
                      <a:pt x="65" y="14"/>
                    </a:lnTo>
                    <a:lnTo>
                      <a:pt x="64" y="15"/>
                    </a:lnTo>
                    <a:lnTo>
                      <a:pt x="62" y="15"/>
                    </a:lnTo>
                    <a:lnTo>
                      <a:pt x="62" y="12"/>
                    </a:lnTo>
                    <a:lnTo>
                      <a:pt x="62" y="11"/>
                    </a:lnTo>
                    <a:lnTo>
                      <a:pt x="62" y="7"/>
                    </a:lnTo>
                    <a:lnTo>
                      <a:pt x="62" y="4"/>
                    </a:lnTo>
                    <a:lnTo>
                      <a:pt x="62" y="1"/>
                    </a:lnTo>
                    <a:lnTo>
                      <a:pt x="62" y="1"/>
                    </a:lnTo>
                    <a:lnTo>
                      <a:pt x="60" y="1"/>
                    </a:lnTo>
                    <a:lnTo>
                      <a:pt x="60" y="1"/>
                    </a:lnTo>
                    <a:lnTo>
                      <a:pt x="59" y="1"/>
                    </a:lnTo>
                    <a:lnTo>
                      <a:pt x="56" y="1"/>
                    </a:lnTo>
                    <a:lnTo>
                      <a:pt x="56" y="0"/>
                    </a:lnTo>
                    <a:lnTo>
                      <a:pt x="54" y="0"/>
                    </a:lnTo>
                    <a:lnTo>
                      <a:pt x="51" y="1"/>
                    </a:lnTo>
                    <a:lnTo>
                      <a:pt x="49" y="0"/>
                    </a:lnTo>
                    <a:lnTo>
                      <a:pt x="46" y="0"/>
                    </a:lnTo>
                    <a:lnTo>
                      <a:pt x="45" y="0"/>
                    </a:lnTo>
                    <a:lnTo>
                      <a:pt x="40" y="0"/>
                    </a:lnTo>
                    <a:lnTo>
                      <a:pt x="40" y="1"/>
                    </a:lnTo>
                    <a:lnTo>
                      <a:pt x="38" y="1"/>
                    </a:lnTo>
                    <a:lnTo>
                      <a:pt x="37" y="1"/>
                    </a:lnTo>
                    <a:lnTo>
                      <a:pt x="37" y="3"/>
                    </a:lnTo>
                    <a:lnTo>
                      <a:pt x="37" y="19"/>
                    </a:lnTo>
                    <a:lnTo>
                      <a:pt x="17" y="19"/>
                    </a:lnTo>
                    <a:lnTo>
                      <a:pt x="16" y="17"/>
                    </a:lnTo>
                    <a:lnTo>
                      <a:pt x="14" y="19"/>
                    </a:lnTo>
                    <a:lnTo>
                      <a:pt x="13" y="19"/>
                    </a:lnTo>
                    <a:lnTo>
                      <a:pt x="11" y="19"/>
                    </a:lnTo>
                    <a:lnTo>
                      <a:pt x="11" y="22"/>
                    </a:lnTo>
                    <a:lnTo>
                      <a:pt x="8" y="23"/>
                    </a:lnTo>
                    <a:lnTo>
                      <a:pt x="11" y="27"/>
                    </a:lnTo>
                    <a:lnTo>
                      <a:pt x="14" y="28"/>
                    </a:lnTo>
                    <a:lnTo>
                      <a:pt x="9" y="30"/>
                    </a:lnTo>
                    <a:lnTo>
                      <a:pt x="8" y="28"/>
                    </a:lnTo>
                    <a:lnTo>
                      <a:pt x="6" y="31"/>
                    </a:lnTo>
                    <a:lnTo>
                      <a:pt x="6" y="39"/>
                    </a:lnTo>
                    <a:lnTo>
                      <a:pt x="3" y="43"/>
                    </a:lnTo>
                    <a:lnTo>
                      <a:pt x="0" y="41"/>
                    </a:lnTo>
                    <a:lnTo>
                      <a:pt x="0" y="43"/>
                    </a:lnTo>
                    <a:lnTo>
                      <a:pt x="3" y="49"/>
                    </a:lnTo>
                    <a:lnTo>
                      <a:pt x="5" y="51"/>
                    </a:lnTo>
                    <a:lnTo>
                      <a:pt x="5" y="52"/>
                    </a:lnTo>
                    <a:lnTo>
                      <a:pt x="6" y="55"/>
                    </a:lnTo>
                    <a:lnTo>
                      <a:pt x="6" y="60"/>
                    </a:lnTo>
                    <a:lnTo>
                      <a:pt x="9" y="62"/>
                    </a:lnTo>
                    <a:lnTo>
                      <a:pt x="11" y="65"/>
                    </a:lnTo>
                    <a:lnTo>
                      <a:pt x="14" y="68"/>
                    </a:lnTo>
                    <a:lnTo>
                      <a:pt x="13" y="68"/>
                    </a:lnTo>
                    <a:lnTo>
                      <a:pt x="17" y="73"/>
                    </a:lnTo>
                    <a:lnTo>
                      <a:pt x="24" y="78"/>
                    </a:lnTo>
                    <a:lnTo>
                      <a:pt x="24" y="81"/>
                    </a:lnTo>
                    <a:lnTo>
                      <a:pt x="30" y="84"/>
                    </a:lnTo>
                    <a:lnTo>
                      <a:pt x="30" y="86"/>
                    </a:lnTo>
                    <a:lnTo>
                      <a:pt x="32" y="87"/>
                    </a:lnTo>
                    <a:lnTo>
                      <a:pt x="33" y="87"/>
                    </a:lnTo>
                    <a:lnTo>
                      <a:pt x="35" y="84"/>
                    </a:lnTo>
                    <a:lnTo>
                      <a:pt x="35" y="82"/>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6" name="Freeform 974">
                <a:extLst>
                  <a:ext uri="{FF2B5EF4-FFF2-40B4-BE49-F238E27FC236}">
                    <a16:creationId xmlns:a16="http://schemas.microsoft.com/office/drawing/2014/main" id="{668B37A0-C824-4638-9C5F-8A15C124BBAC}"/>
                  </a:ext>
                </a:extLst>
              </p:cNvPr>
              <p:cNvSpPr>
                <a:spLocks/>
              </p:cNvSpPr>
              <p:nvPr/>
            </p:nvSpPr>
            <p:spPr bwMode="auto">
              <a:xfrm>
                <a:off x="4819" y="2398"/>
                <a:ext cx="29" cy="18"/>
              </a:xfrm>
              <a:custGeom>
                <a:avLst/>
                <a:gdLst>
                  <a:gd name="T0" fmla="*/ 6 w 29"/>
                  <a:gd name="T1" fmla="*/ 18 h 18"/>
                  <a:gd name="T2" fmla="*/ 8 w 29"/>
                  <a:gd name="T3" fmla="*/ 16 h 18"/>
                  <a:gd name="T4" fmla="*/ 9 w 29"/>
                  <a:gd name="T5" fmla="*/ 18 h 18"/>
                  <a:gd name="T6" fmla="*/ 29 w 29"/>
                  <a:gd name="T7" fmla="*/ 18 h 18"/>
                  <a:gd name="T8" fmla="*/ 29 w 29"/>
                  <a:gd name="T9" fmla="*/ 2 h 18"/>
                  <a:gd name="T10" fmla="*/ 29 w 29"/>
                  <a:gd name="T11" fmla="*/ 0 h 18"/>
                  <a:gd name="T12" fmla="*/ 11 w 29"/>
                  <a:gd name="T13" fmla="*/ 2 h 18"/>
                  <a:gd name="T14" fmla="*/ 11 w 29"/>
                  <a:gd name="T15" fmla="*/ 0 h 18"/>
                  <a:gd name="T16" fmla="*/ 9 w 29"/>
                  <a:gd name="T17" fmla="*/ 0 h 18"/>
                  <a:gd name="T18" fmla="*/ 6 w 29"/>
                  <a:gd name="T19" fmla="*/ 0 h 18"/>
                  <a:gd name="T20" fmla="*/ 6 w 29"/>
                  <a:gd name="T21" fmla="*/ 2 h 18"/>
                  <a:gd name="T22" fmla="*/ 8 w 29"/>
                  <a:gd name="T23" fmla="*/ 3 h 18"/>
                  <a:gd name="T24" fmla="*/ 3 w 29"/>
                  <a:gd name="T25" fmla="*/ 8 h 18"/>
                  <a:gd name="T26" fmla="*/ 0 w 29"/>
                  <a:gd name="T27" fmla="*/ 16 h 18"/>
                  <a:gd name="T28" fmla="*/ 3 w 29"/>
                  <a:gd name="T29" fmla="*/ 18 h 18"/>
                  <a:gd name="T30" fmla="*/ 3 w 29"/>
                  <a:gd name="T31" fmla="*/ 18 h 18"/>
                  <a:gd name="T32" fmla="*/ 5 w 29"/>
                  <a:gd name="T33" fmla="*/ 18 h 18"/>
                  <a:gd name="T34" fmla="*/ 6 w 29"/>
                  <a:gd name="T3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18">
                    <a:moveTo>
                      <a:pt x="6" y="18"/>
                    </a:moveTo>
                    <a:lnTo>
                      <a:pt x="8" y="16"/>
                    </a:lnTo>
                    <a:lnTo>
                      <a:pt x="9" y="18"/>
                    </a:lnTo>
                    <a:lnTo>
                      <a:pt x="29" y="18"/>
                    </a:lnTo>
                    <a:lnTo>
                      <a:pt x="29" y="2"/>
                    </a:lnTo>
                    <a:lnTo>
                      <a:pt x="29" y="0"/>
                    </a:lnTo>
                    <a:lnTo>
                      <a:pt x="11" y="2"/>
                    </a:lnTo>
                    <a:lnTo>
                      <a:pt x="11" y="0"/>
                    </a:lnTo>
                    <a:lnTo>
                      <a:pt x="9" y="0"/>
                    </a:lnTo>
                    <a:lnTo>
                      <a:pt x="6" y="0"/>
                    </a:lnTo>
                    <a:lnTo>
                      <a:pt x="6" y="2"/>
                    </a:lnTo>
                    <a:lnTo>
                      <a:pt x="8" y="3"/>
                    </a:lnTo>
                    <a:lnTo>
                      <a:pt x="3" y="8"/>
                    </a:lnTo>
                    <a:lnTo>
                      <a:pt x="0" y="16"/>
                    </a:lnTo>
                    <a:lnTo>
                      <a:pt x="3" y="18"/>
                    </a:lnTo>
                    <a:lnTo>
                      <a:pt x="3" y="18"/>
                    </a:lnTo>
                    <a:lnTo>
                      <a:pt x="5" y="18"/>
                    </a:lnTo>
                    <a:lnTo>
                      <a:pt x="6" y="18"/>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7" name="Freeform 975">
                <a:extLst>
                  <a:ext uri="{FF2B5EF4-FFF2-40B4-BE49-F238E27FC236}">
                    <a16:creationId xmlns:a16="http://schemas.microsoft.com/office/drawing/2014/main" id="{718ADE7F-6F6D-47BC-8989-DEF47C6E221F}"/>
                  </a:ext>
                </a:extLst>
              </p:cNvPr>
              <p:cNvSpPr>
                <a:spLocks/>
              </p:cNvSpPr>
              <p:nvPr/>
            </p:nvSpPr>
            <p:spPr bwMode="auto">
              <a:xfrm>
                <a:off x="4844" y="2374"/>
                <a:ext cx="109" cy="128"/>
              </a:xfrm>
              <a:custGeom>
                <a:avLst/>
                <a:gdLst>
                  <a:gd name="T0" fmla="*/ 18 w 109"/>
                  <a:gd name="T1" fmla="*/ 121 h 128"/>
                  <a:gd name="T2" fmla="*/ 23 w 109"/>
                  <a:gd name="T3" fmla="*/ 117 h 128"/>
                  <a:gd name="T4" fmla="*/ 27 w 109"/>
                  <a:gd name="T5" fmla="*/ 120 h 128"/>
                  <a:gd name="T6" fmla="*/ 29 w 109"/>
                  <a:gd name="T7" fmla="*/ 121 h 128"/>
                  <a:gd name="T8" fmla="*/ 32 w 109"/>
                  <a:gd name="T9" fmla="*/ 123 h 128"/>
                  <a:gd name="T10" fmla="*/ 37 w 109"/>
                  <a:gd name="T11" fmla="*/ 118 h 128"/>
                  <a:gd name="T12" fmla="*/ 43 w 109"/>
                  <a:gd name="T13" fmla="*/ 117 h 128"/>
                  <a:gd name="T14" fmla="*/ 45 w 109"/>
                  <a:gd name="T15" fmla="*/ 120 h 128"/>
                  <a:gd name="T16" fmla="*/ 51 w 109"/>
                  <a:gd name="T17" fmla="*/ 125 h 128"/>
                  <a:gd name="T18" fmla="*/ 61 w 109"/>
                  <a:gd name="T19" fmla="*/ 115 h 128"/>
                  <a:gd name="T20" fmla="*/ 67 w 109"/>
                  <a:gd name="T21" fmla="*/ 110 h 128"/>
                  <a:gd name="T22" fmla="*/ 70 w 109"/>
                  <a:gd name="T23" fmla="*/ 101 h 128"/>
                  <a:gd name="T24" fmla="*/ 69 w 109"/>
                  <a:gd name="T25" fmla="*/ 88 h 128"/>
                  <a:gd name="T26" fmla="*/ 75 w 109"/>
                  <a:gd name="T27" fmla="*/ 77 h 128"/>
                  <a:gd name="T28" fmla="*/ 83 w 109"/>
                  <a:gd name="T29" fmla="*/ 72 h 128"/>
                  <a:gd name="T30" fmla="*/ 93 w 109"/>
                  <a:gd name="T31" fmla="*/ 62 h 128"/>
                  <a:gd name="T32" fmla="*/ 96 w 109"/>
                  <a:gd name="T33" fmla="*/ 51 h 128"/>
                  <a:gd name="T34" fmla="*/ 98 w 109"/>
                  <a:gd name="T35" fmla="*/ 43 h 128"/>
                  <a:gd name="T36" fmla="*/ 99 w 109"/>
                  <a:gd name="T37" fmla="*/ 34 h 128"/>
                  <a:gd name="T38" fmla="*/ 99 w 109"/>
                  <a:gd name="T39" fmla="*/ 23 h 128"/>
                  <a:gd name="T40" fmla="*/ 109 w 109"/>
                  <a:gd name="T41" fmla="*/ 11 h 128"/>
                  <a:gd name="T42" fmla="*/ 107 w 109"/>
                  <a:gd name="T43" fmla="*/ 2 h 128"/>
                  <a:gd name="T44" fmla="*/ 101 w 109"/>
                  <a:gd name="T45" fmla="*/ 2 h 128"/>
                  <a:gd name="T46" fmla="*/ 96 w 109"/>
                  <a:gd name="T47" fmla="*/ 0 h 128"/>
                  <a:gd name="T48" fmla="*/ 86 w 109"/>
                  <a:gd name="T49" fmla="*/ 3 h 128"/>
                  <a:gd name="T50" fmla="*/ 78 w 109"/>
                  <a:gd name="T51" fmla="*/ 10 h 128"/>
                  <a:gd name="T52" fmla="*/ 70 w 109"/>
                  <a:gd name="T53" fmla="*/ 24 h 128"/>
                  <a:gd name="T54" fmla="*/ 70 w 109"/>
                  <a:gd name="T55" fmla="*/ 29 h 128"/>
                  <a:gd name="T56" fmla="*/ 67 w 109"/>
                  <a:gd name="T57" fmla="*/ 29 h 128"/>
                  <a:gd name="T58" fmla="*/ 62 w 109"/>
                  <a:gd name="T59" fmla="*/ 27 h 128"/>
                  <a:gd name="T60" fmla="*/ 58 w 109"/>
                  <a:gd name="T61" fmla="*/ 27 h 128"/>
                  <a:gd name="T62" fmla="*/ 55 w 109"/>
                  <a:gd name="T63" fmla="*/ 27 h 128"/>
                  <a:gd name="T64" fmla="*/ 50 w 109"/>
                  <a:gd name="T65" fmla="*/ 26 h 128"/>
                  <a:gd name="T66" fmla="*/ 47 w 109"/>
                  <a:gd name="T67" fmla="*/ 26 h 128"/>
                  <a:gd name="T68" fmla="*/ 29 w 109"/>
                  <a:gd name="T69" fmla="*/ 30 h 128"/>
                  <a:gd name="T70" fmla="*/ 29 w 109"/>
                  <a:gd name="T71" fmla="*/ 38 h 128"/>
                  <a:gd name="T72" fmla="*/ 35 w 109"/>
                  <a:gd name="T73" fmla="*/ 38 h 128"/>
                  <a:gd name="T74" fmla="*/ 45 w 109"/>
                  <a:gd name="T75" fmla="*/ 35 h 128"/>
                  <a:gd name="T76" fmla="*/ 47 w 109"/>
                  <a:gd name="T77" fmla="*/ 43 h 128"/>
                  <a:gd name="T78" fmla="*/ 43 w 109"/>
                  <a:gd name="T79" fmla="*/ 48 h 128"/>
                  <a:gd name="T80" fmla="*/ 42 w 109"/>
                  <a:gd name="T81" fmla="*/ 53 h 128"/>
                  <a:gd name="T82" fmla="*/ 40 w 109"/>
                  <a:gd name="T83" fmla="*/ 54 h 128"/>
                  <a:gd name="T84" fmla="*/ 40 w 109"/>
                  <a:gd name="T85" fmla="*/ 58 h 128"/>
                  <a:gd name="T86" fmla="*/ 43 w 109"/>
                  <a:gd name="T87" fmla="*/ 61 h 128"/>
                  <a:gd name="T88" fmla="*/ 47 w 109"/>
                  <a:gd name="T89" fmla="*/ 66 h 128"/>
                  <a:gd name="T90" fmla="*/ 42 w 109"/>
                  <a:gd name="T91" fmla="*/ 85 h 128"/>
                  <a:gd name="T92" fmla="*/ 42 w 109"/>
                  <a:gd name="T93" fmla="*/ 89 h 128"/>
                  <a:gd name="T94" fmla="*/ 34 w 109"/>
                  <a:gd name="T95" fmla="*/ 86 h 128"/>
                  <a:gd name="T96" fmla="*/ 27 w 109"/>
                  <a:gd name="T97" fmla="*/ 88 h 128"/>
                  <a:gd name="T98" fmla="*/ 21 w 109"/>
                  <a:gd name="T99" fmla="*/ 80 h 128"/>
                  <a:gd name="T100" fmla="*/ 19 w 109"/>
                  <a:gd name="T101" fmla="*/ 88 h 128"/>
                  <a:gd name="T102" fmla="*/ 12 w 109"/>
                  <a:gd name="T103" fmla="*/ 89 h 128"/>
                  <a:gd name="T104" fmla="*/ 5 w 109"/>
                  <a:gd name="T105" fmla="*/ 89 h 128"/>
                  <a:gd name="T106" fmla="*/ 4 w 109"/>
                  <a:gd name="T107" fmla="*/ 96 h 128"/>
                  <a:gd name="T108" fmla="*/ 10 w 109"/>
                  <a:gd name="T109" fmla="*/ 96 h 128"/>
                  <a:gd name="T110" fmla="*/ 12 w 109"/>
                  <a:gd name="T111" fmla="*/ 107 h 128"/>
                  <a:gd name="T112" fmla="*/ 7 w 109"/>
                  <a:gd name="T113" fmla="*/ 105 h 128"/>
                  <a:gd name="T114" fmla="*/ 2 w 109"/>
                  <a:gd name="T115" fmla="*/ 107 h 128"/>
                  <a:gd name="T116" fmla="*/ 4 w 109"/>
                  <a:gd name="T117" fmla="*/ 115 h 128"/>
                  <a:gd name="T118" fmla="*/ 10 w 109"/>
                  <a:gd name="T119" fmla="*/ 123 h 128"/>
                  <a:gd name="T120" fmla="*/ 13 w 109"/>
                  <a:gd name="T121" fmla="*/ 12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9" h="128">
                    <a:moveTo>
                      <a:pt x="15" y="123"/>
                    </a:moveTo>
                    <a:lnTo>
                      <a:pt x="16" y="123"/>
                    </a:lnTo>
                    <a:lnTo>
                      <a:pt x="18" y="121"/>
                    </a:lnTo>
                    <a:lnTo>
                      <a:pt x="19" y="120"/>
                    </a:lnTo>
                    <a:lnTo>
                      <a:pt x="21" y="118"/>
                    </a:lnTo>
                    <a:lnTo>
                      <a:pt x="23" y="117"/>
                    </a:lnTo>
                    <a:lnTo>
                      <a:pt x="24" y="117"/>
                    </a:lnTo>
                    <a:lnTo>
                      <a:pt x="26" y="118"/>
                    </a:lnTo>
                    <a:lnTo>
                      <a:pt x="27" y="120"/>
                    </a:lnTo>
                    <a:lnTo>
                      <a:pt x="27" y="123"/>
                    </a:lnTo>
                    <a:lnTo>
                      <a:pt x="27" y="121"/>
                    </a:lnTo>
                    <a:lnTo>
                      <a:pt x="29" y="121"/>
                    </a:lnTo>
                    <a:lnTo>
                      <a:pt x="31" y="121"/>
                    </a:lnTo>
                    <a:lnTo>
                      <a:pt x="32" y="123"/>
                    </a:lnTo>
                    <a:lnTo>
                      <a:pt x="32" y="123"/>
                    </a:lnTo>
                    <a:lnTo>
                      <a:pt x="35" y="125"/>
                    </a:lnTo>
                    <a:lnTo>
                      <a:pt x="37" y="121"/>
                    </a:lnTo>
                    <a:lnTo>
                      <a:pt x="37" y="118"/>
                    </a:lnTo>
                    <a:lnTo>
                      <a:pt x="39" y="118"/>
                    </a:lnTo>
                    <a:lnTo>
                      <a:pt x="40" y="120"/>
                    </a:lnTo>
                    <a:lnTo>
                      <a:pt x="43" y="117"/>
                    </a:lnTo>
                    <a:lnTo>
                      <a:pt x="48" y="115"/>
                    </a:lnTo>
                    <a:lnTo>
                      <a:pt x="47" y="117"/>
                    </a:lnTo>
                    <a:lnTo>
                      <a:pt x="45" y="120"/>
                    </a:lnTo>
                    <a:lnTo>
                      <a:pt x="47" y="120"/>
                    </a:lnTo>
                    <a:lnTo>
                      <a:pt x="47" y="123"/>
                    </a:lnTo>
                    <a:lnTo>
                      <a:pt x="51" y="125"/>
                    </a:lnTo>
                    <a:lnTo>
                      <a:pt x="55" y="123"/>
                    </a:lnTo>
                    <a:lnTo>
                      <a:pt x="56" y="120"/>
                    </a:lnTo>
                    <a:lnTo>
                      <a:pt x="61" y="115"/>
                    </a:lnTo>
                    <a:lnTo>
                      <a:pt x="62" y="112"/>
                    </a:lnTo>
                    <a:lnTo>
                      <a:pt x="64" y="112"/>
                    </a:lnTo>
                    <a:lnTo>
                      <a:pt x="67" y="110"/>
                    </a:lnTo>
                    <a:lnTo>
                      <a:pt x="70" y="107"/>
                    </a:lnTo>
                    <a:lnTo>
                      <a:pt x="69" y="104"/>
                    </a:lnTo>
                    <a:lnTo>
                      <a:pt x="70" y="101"/>
                    </a:lnTo>
                    <a:lnTo>
                      <a:pt x="70" y="93"/>
                    </a:lnTo>
                    <a:lnTo>
                      <a:pt x="70" y="91"/>
                    </a:lnTo>
                    <a:lnTo>
                      <a:pt x="69" y="88"/>
                    </a:lnTo>
                    <a:lnTo>
                      <a:pt x="70" y="85"/>
                    </a:lnTo>
                    <a:lnTo>
                      <a:pt x="75" y="80"/>
                    </a:lnTo>
                    <a:lnTo>
                      <a:pt x="75" y="77"/>
                    </a:lnTo>
                    <a:lnTo>
                      <a:pt x="78" y="74"/>
                    </a:lnTo>
                    <a:lnTo>
                      <a:pt x="82" y="72"/>
                    </a:lnTo>
                    <a:lnTo>
                      <a:pt x="83" y="72"/>
                    </a:lnTo>
                    <a:lnTo>
                      <a:pt x="86" y="70"/>
                    </a:lnTo>
                    <a:lnTo>
                      <a:pt x="88" y="69"/>
                    </a:lnTo>
                    <a:lnTo>
                      <a:pt x="93" y="62"/>
                    </a:lnTo>
                    <a:lnTo>
                      <a:pt x="93" y="58"/>
                    </a:lnTo>
                    <a:lnTo>
                      <a:pt x="94" y="53"/>
                    </a:lnTo>
                    <a:lnTo>
                      <a:pt x="96" y="51"/>
                    </a:lnTo>
                    <a:lnTo>
                      <a:pt x="96" y="48"/>
                    </a:lnTo>
                    <a:lnTo>
                      <a:pt x="96" y="46"/>
                    </a:lnTo>
                    <a:lnTo>
                      <a:pt x="98" y="43"/>
                    </a:lnTo>
                    <a:lnTo>
                      <a:pt x="96" y="40"/>
                    </a:lnTo>
                    <a:lnTo>
                      <a:pt x="98" y="37"/>
                    </a:lnTo>
                    <a:lnTo>
                      <a:pt x="99" y="34"/>
                    </a:lnTo>
                    <a:lnTo>
                      <a:pt x="99" y="30"/>
                    </a:lnTo>
                    <a:lnTo>
                      <a:pt x="99" y="27"/>
                    </a:lnTo>
                    <a:lnTo>
                      <a:pt x="99" y="23"/>
                    </a:lnTo>
                    <a:lnTo>
                      <a:pt x="104" y="15"/>
                    </a:lnTo>
                    <a:lnTo>
                      <a:pt x="106" y="13"/>
                    </a:lnTo>
                    <a:lnTo>
                      <a:pt x="109" y="11"/>
                    </a:lnTo>
                    <a:lnTo>
                      <a:pt x="109" y="5"/>
                    </a:lnTo>
                    <a:lnTo>
                      <a:pt x="107" y="3"/>
                    </a:lnTo>
                    <a:lnTo>
                      <a:pt x="107" y="2"/>
                    </a:lnTo>
                    <a:lnTo>
                      <a:pt x="106" y="2"/>
                    </a:lnTo>
                    <a:lnTo>
                      <a:pt x="104" y="3"/>
                    </a:lnTo>
                    <a:lnTo>
                      <a:pt x="101" y="2"/>
                    </a:lnTo>
                    <a:lnTo>
                      <a:pt x="101" y="0"/>
                    </a:lnTo>
                    <a:lnTo>
                      <a:pt x="98" y="0"/>
                    </a:lnTo>
                    <a:lnTo>
                      <a:pt x="96" y="0"/>
                    </a:lnTo>
                    <a:lnTo>
                      <a:pt x="94" y="2"/>
                    </a:lnTo>
                    <a:lnTo>
                      <a:pt x="93" y="2"/>
                    </a:lnTo>
                    <a:lnTo>
                      <a:pt x="86" y="3"/>
                    </a:lnTo>
                    <a:lnTo>
                      <a:pt x="85" y="5"/>
                    </a:lnTo>
                    <a:lnTo>
                      <a:pt x="83" y="7"/>
                    </a:lnTo>
                    <a:lnTo>
                      <a:pt x="78" y="10"/>
                    </a:lnTo>
                    <a:lnTo>
                      <a:pt x="72" y="21"/>
                    </a:lnTo>
                    <a:lnTo>
                      <a:pt x="72" y="23"/>
                    </a:lnTo>
                    <a:lnTo>
                      <a:pt x="70" y="24"/>
                    </a:lnTo>
                    <a:lnTo>
                      <a:pt x="69" y="26"/>
                    </a:lnTo>
                    <a:lnTo>
                      <a:pt x="70" y="27"/>
                    </a:lnTo>
                    <a:lnTo>
                      <a:pt x="70" y="29"/>
                    </a:lnTo>
                    <a:lnTo>
                      <a:pt x="69" y="29"/>
                    </a:lnTo>
                    <a:lnTo>
                      <a:pt x="69" y="29"/>
                    </a:lnTo>
                    <a:lnTo>
                      <a:pt x="67" y="29"/>
                    </a:lnTo>
                    <a:lnTo>
                      <a:pt x="66" y="29"/>
                    </a:lnTo>
                    <a:lnTo>
                      <a:pt x="66" y="27"/>
                    </a:lnTo>
                    <a:lnTo>
                      <a:pt x="62" y="27"/>
                    </a:lnTo>
                    <a:lnTo>
                      <a:pt x="61" y="29"/>
                    </a:lnTo>
                    <a:lnTo>
                      <a:pt x="59" y="27"/>
                    </a:lnTo>
                    <a:lnTo>
                      <a:pt x="58" y="27"/>
                    </a:lnTo>
                    <a:lnTo>
                      <a:pt x="58" y="27"/>
                    </a:lnTo>
                    <a:lnTo>
                      <a:pt x="56" y="27"/>
                    </a:lnTo>
                    <a:lnTo>
                      <a:pt x="55" y="27"/>
                    </a:lnTo>
                    <a:lnTo>
                      <a:pt x="53" y="26"/>
                    </a:lnTo>
                    <a:lnTo>
                      <a:pt x="51" y="27"/>
                    </a:lnTo>
                    <a:lnTo>
                      <a:pt x="50" y="26"/>
                    </a:lnTo>
                    <a:lnTo>
                      <a:pt x="50" y="26"/>
                    </a:lnTo>
                    <a:lnTo>
                      <a:pt x="48" y="26"/>
                    </a:lnTo>
                    <a:lnTo>
                      <a:pt x="47" y="26"/>
                    </a:lnTo>
                    <a:lnTo>
                      <a:pt x="29" y="24"/>
                    </a:lnTo>
                    <a:lnTo>
                      <a:pt x="29" y="27"/>
                    </a:lnTo>
                    <a:lnTo>
                      <a:pt x="29" y="30"/>
                    </a:lnTo>
                    <a:lnTo>
                      <a:pt x="29" y="34"/>
                    </a:lnTo>
                    <a:lnTo>
                      <a:pt x="29" y="35"/>
                    </a:lnTo>
                    <a:lnTo>
                      <a:pt x="29" y="38"/>
                    </a:lnTo>
                    <a:lnTo>
                      <a:pt x="31" y="38"/>
                    </a:lnTo>
                    <a:lnTo>
                      <a:pt x="32" y="37"/>
                    </a:lnTo>
                    <a:lnTo>
                      <a:pt x="35" y="38"/>
                    </a:lnTo>
                    <a:lnTo>
                      <a:pt x="39" y="37"/>
                    </a:lnTo>
                    <a:lnTo>
                      <a:pt x="40" y="35"/>
                    </a:lnTo>
                    <a:lnTo>
                      <a:pt x="45" y="35"/>
                    </a:lnTo>
                    <a:lnTo>
                      <a:pt x="47" y="37"/>
                    </a:lnTo>
                    <a:lnTo>
                      <a:pt x="47" y="42"/>
                    </a:lnTo>
                    <a:lnTo>
                      <a:pt x="47" y="43"/>
                    </a:lnTo>
                    <a:lnTo>
                      <a:pt x="47" y="45"/>
                    </a:lnTo>
                    <a:lnTo>
                      <a:pt x="47" y="46"/>
                    </a:lnTo>
                    <a:lnTo>
                      <a:pt x="43" y="48"/>
                    </a:lnTo>
                    <a:lnTo>
                      <a:pt x="42" y="50"/>
                    </a:lnTo>
                    <a:lnTo>
                      <a:pt x="40" y="51"/>
                    </a:lnTo>
                    <a:lnTo>
                      <a:pt x="42" y="53"/>
                    </a:lnTo>
                    <a:lnTo>
                      <a:pt x="42" y="54"/>
                    </a:lnTo>
                    <a:lnTo>
                      <a:pt x="42" y="54"/>
                    </a:lnTo>
                    <a:lnTo>
                      <a:pt x="40" y="54"/>
                    </a:lnTo>
                    <a:lnTo>
                      <a:pt x="39" y="56"/>
                    </a:lnTo>
                    <a:lnTo>
                      <a:pt x="39" y="56"/>
                    </a:lnTo>
                    <a:lnTo>
                      <a:pt x="40" y="58"/>
                    </a:lnTo>
                    <a:lnTo>
                      <a:pt x="40" y="59"/>
                    </a:lnTo>
                    <a:lnTo>
                      <a:pt x="42" y="59"/>
                    </a:lnTo>
                    <a:lnTo>
                      <a:pt x="43" y="61"/>
                    </a:lnTo>
                    <a:lnTo>
                      <a:pt x="45" y="62"/>
                    </a:lnTo>
                    <a:lnTo>
                      <a:pt x="45" y="64"/>
                    </a:lnTo>
                    <a:lnTo>
                      <a:pt x="47" y="66"/>
                    </a:lnTo>
                    <a:lnTo>
                      <a:pt x="47" y="69"/>
                    </a:lnTo>
                    <a:lnTo>
                      <a:pt x="45" y="75"/>
                    </a:lnTo>
                    <a:lnTo>
                      <a:pt x="42" y="85"/>
                    </a:lnTo>
                    <a:lnTo>
                      <a:pt x="43" y="88"/>
                    </a:lnTo>
                    <a:lnTo>
                      <a:pt x="42" y="89"/>
                    </a:lnTo>
                    <a:lnTo>
                      <a:pt x="42" y="89"/>
                    </a:lnTo>
                    <a:lnTo>
                      <a:pt x="40" y="88"/>
                    </a:lnTo>
                    <a:lnTo>
                      <a:pt x="37" y="86"/>
                    </a:lnTo>
                    <a:lnTo>
                      <a:pt x="34" y="86"/>
                    </a:lnTo>
                    <a:lnTo>
                      <a:pt x="32" y="88"/>
                    </a:lnTo>
                    <a:lnTo>
                      <a:pt x="31" y="88"/>
                    </a:lnTo>
                    <a:lnTo>
                      <a:pt x="27" y="88"/>
                    </a:lnTo>
                    <a:lnTo>
                      <a:pt x="26" y="86"/>
                    </a:lnTo>
                    <a:lnTo>
                      <a:pt x="24" y="80"/>
                    </a:lnTo>
                    <a:lnTo>
                      <a:pt x="21" y="80"/>
                    </a:lnTo>
                    <a:lnTo>
                      <a:pt x="19" y="82"/>
                    </a:lnTo>
                    <a:lnTo>
                      <a:pt x="19" y="85"/>
                    </a:lnTo>
                    <a:lnTo>
                      <a:pt x="19" y="88"/>
                    </a:lnTo>
                    <a:lnTo>
                      <a:pt x="15" y="88"/>
                    </a:lnTo>
                    <a:lnTo>
                      <a:pt x="13" y="88"/>
                    </a:lnTo>
                    <a:lnTo>
                      <a:pt x="12" y="89"/>
                    </a:lnTo>
                    <a:lnTo>
                      <a:pt x="10" y="91"/>
                    </a:lnTo>
                    <a:lnTo>
                      <a:pt x="8" y="89"/>
                    </a:lnTo>
                    <a:lnTo>
                      <a:pt x="5" y="89"/>
                    </a:lnTo>
                    <a:lnTo>
                      <a:pt x="4" y="91"/>
                    </a:lnTo>
                    <a:lnTo>
                      <a:pt x="5" y="93"/>
                    </a:lnTo>
                    <a:lnTo>
                      <a:pt x="4" y="96"/>
                    </a:lnTo>
                    <a:lnTo>
                      <a:pt x="7" y="94"/>
                    </a:lnTo>
                    <a:lnTo>
                      <a:pt x="8" y="94"/>
                    </a:lnTo>
                    <a:lnTo>
                      <a:pt x="10" y="96"/>
                    </a:lnTo>
                    <a:lnTo>
                      <a:pt x="12" y="97"/>
                    </a:lnTo>
                    <a:lnTo>
                      <a:pt x="13" y="104"/>
                    </a:lnTo>
                    <a:lnTo>
                      <a:pt x="12" y="107"/>
                    </a:lnTo>
                    <a:lnTo>
                      <a:pt x="8" y="104"/>
                    </a:lnTo>
                    <a:lnTo>
                      <a:pt x="7" y="104"/>
                    </a:lnTo>
                    <a:lnTo>
                      <a:pt x="7" y="105"/>
                    </a:lnTo>
                    <a:lnTo>
                      <a:pt x="4" y="105"/>
                    </a:lnTo>
                    <a:lnTo>
                      <a:pt x="2" y="105"/>
                    </a:lnTo>
                    <a:lnTo>
                      <a:pt x="2" y="107"/>
                    </a:lnTo>
                    <a:lnTo>
                      <a:pt x="0" y="110"/>
                    </a:lnTo>
                    <a:lnTo>
                      <a:pt x="4" y="113"/>
                    </a:lnTo>
                    <a:lnTo>
                      <a:pt x="4" y="115"/>
                    </a:lnTo>
                    <a:lnTo>
                      <a:pt x="8" y="118"/>
                    </a:lnTo>
                    <a:lnTo>
                      <a:pt x="8" y="120"/>
                    </a:lnTo>
                    <a:lnTo>
                      <a:pt x="10" y="123"/>
                    </a:lnTo>
                    <a:lnTo>
                      <a:pt x="10" y="125"/>
                    </a:lnTo>
                    <a:lnTo>
                      <a:pt x="12" y="128"/>
                    </a:lnTo>
                    <a:lnTo>
                      <a:pt x="13" y="126"/>
                    </a:lnTo>
                    <a:lnTo>
                      <a:pt x="15" y="123"/>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8" name="Freeform 976">
                <a:extLst>
                  <a:ext uri="{FF2B5EF4-FFF2-40B4-BE49-F238E27FC236}">
                    <a16:creationId xmlns:a16="http://schemas.microsoft.com/office/drawing/2014/main" id="{E3188D4D-7B0F-41DB-98BE-6C60BD9B6C6D}"/>
                  </a:ext>
                </a:extLst>
              </p:cNvPr>
              <p:cNvSpPr>
                <a:spLocks/>
              </p:cNvSpPr>
              <p:nvPr/>
            </p:nvSpPr>
            <p:spPr bwMode="auto">
              <a:xfrm>
                <a:off x="4856" y="2491"/>
                <a:ext cx="15" cy="20"/>
              </a:xfrm>
              <a:custGeom>
                <a:avLst/>
                <a:gdLst>
                  <a:gd name="T0" fmla="*/ 7 w 15"/>
                  <a:gd name="T1" fmla="*/ 19 h 20"/>
                  <a:gd name="T2" fmla="*/ 9 w 15"/>
                  <a:gd name="T3" fmla="*/ 17 h 20"/>
                  <a:gd name="T4" fmla="*/ 9 w 15"/>
                  <a:gd name="T5" fmla="*/ 12 h 20"/>
                  <a:gd name="T6" fmla="*/ 9 w 15"/>
                  <a:gd name="T7" fmla="*/ 11 h 20"/>
                  <a:gd name="T8" fmla="*/ 12 w 15"/>
                  <a:gd name="T9" fmla="*/ 8 h 20"/>
                  <a:gd name="T10" fmla="*/ 15 w 15"/>
                  <a:gd name="T11" fmla="*/ 6 h 20"/>
                  <a:gd name="T12" fmla="*/ 15 w 15"/>
                  <a:gd name="T13" fmla="*/ 3 h 20"/>
                  <a:gd name="T14" fmla="*/ 14 w 15"/>
                  <a:gd name="T15" fmla="*/ 1 h 20"/>
                  <a:gd name="T16" fmla="*/ 12 w 15"/>
                  <a:gd name="T17" fmla="*/ 0 h 20"/>
                  <a:gd name="T18" fmla="*/ 11 w 15"/>
                  <a:gd name="T19" fmla="*/ 0 h 20"/>
                  <a:gd name="T20" fmla="*/ 9 w 15"/>
                  <a:gd name="T21" fmla="*/ 1 h 20"/>
                  <a:gd name="T22" fmla="*/ 7 w 15"/>
                  <a:gd name="T23" fmla="*/ 3 h 20"/>
                  <a:gd name="T24" fmla="*/ 6 w 15"/>
                  <a:gd name="T25" fmla="*/ 4 h 20"/>
                  <a:gd name="T26" fmla="*/ 4 w 15"/>
                  <a:gd name="T27" fmla="*/ 6 h 20"/>
                  <a:gd name="T28" fmla="*/ 3 w 15"/>
                  <a:gd name="T29" fmla="*/ 6 h 20"/>
                  <a:gd name="T30" fmla="*/ 1 w 15"/>
                  <a:gd name="T31" fmla="*/ 9 h 20"/>
                  <a:gd name="T32" fmla="*/ 0 w 15"/>
                  <a:gd name="T33" fmla="*/ 11 h 20"/>
                  <a:gd name="T34" fmla="*/ 1 w 15"/>
                  <a:gd name="T35" fmla="*/ 12 h 20"/>
                  <a:gd name="T36" fmla="*/ 3 w 15"/>
                  <a:gd name="T37" fmla="*/ 16 h 20"/>
                  <a:gd name="T38" fmla="*/ 1 w 15"/>
                  <a:gd name="T39" fmla="*/ 19 h 20"/>
                  <a:gd name="T40" fmla="*/ 1 w 15"/>
                  <a:gd name="T41" fmla="*/ 20 h 20"/>
                  <a:gd name="T42" fmla="*/ 4 w 15"/>
                  <a:gd name="T43" fmla="*/ 19 h 20"/>
                  <a:gd name="T44" fmla="*/ 7 w 15"/>
                  <a:gd name="T45" fmla="*/ 19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 h="20">
                    <a:moveTo>
                      <a:pt x="7" y="19"/>
                    </a:moveTo>
                    <a:lnTo>
                      <a:pt x="9" y="17"/>
                    </a:lnTo>
                    <a:lnTo>
                      <a:pt x="9" y="12"/>
                    </a:lnTo>
                    <a:lnTo>
                      <a:pt x="9" y="11"/>
                    </a:lnTo>
                    <a:lnTo>
                      <a:pt x="12" y="8"/>
                    </a:lnTo>
                    <a:lnTo>
                      <a:pt x="15" y="6"/>
                    </a:lnTo>
                    <a:lnTo>
                      <a:pt x="15" y="3"/>
                    </a:lnTo>
                    <a:lnTo>
                      <a:pt x="14" y="1"/>
                    </a:lnTo>
                    <a:lnTo>
                      <a:pt x="12" y="0"/>
                    </a:lnTo>
                    <a:lnTo>
                      <a:pt x="11" y="0"/>
                    </a:lnTo>
                    <a:lnTo>
                      <a:pt x="9" y="1"/>
                    </a:lnTo>
                    <a:lnTo>
                      <a:pt x="7" y="3"/>
                    </a:lnTo>
                    <a:lnTo>
                      <a:pt x="6" y="4"/>
                    </a:lnTo>
                    <a:lnTo>
                      <a:pt x="4" y="6"/>
                    </a:lnTo>
                    <a:lnTo>
                      <a:pt x="3" y="6"/>
                    </a:lnTo>
                    <a:lnTo>
                      <a:pt x="1" y="9"/>
                    </a:lnTo>
                    <a:lnTo>
                      <a:pt x="0" y="11"/>
                    </a:lnTo>
                    <a:lnTo>
                      <a:pt x="1" y="12"/>
                    </a:lnTo>
                    <a:lnTo>
                      <a:pt x="3" y="16"/>
                    </a:lnTo>
                    <a:lnTo>
                      <a:pt x="1" y="19"/>
                    </a:lnTo>
                    <a:lnTo>
                      <a:pt x="1" y="20"/>
                    </a:lnTo>
                    <a:lnTo>
                      <a:pt x="4" y="19"/>
                    </a:lnTo>
                    <a:lnTo>
                      <a:pt x="7" y="19"/>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9" name="Freeform 977">
                <a:extLst>
                  <a:ext uri="{FF2B5EF4-FFF2-40B4-BE49-F238E27FC236}">
                    <a16:creationId xmlns:a16="http://schemas.microsoft.com/office/drawing/2014/main" id="{394BE277-A98B-4C76-86AD-F053402584A7}"/>
                  </a:ext>
                </a:extLst>
              </p:cNvPr>
              <p:cNvSpPr>
                <a:spLocks/>
              </p:cNvSpPr>
              <p:nvPr/>
            </p:nvSpPr>
            <p:spPr bwMode="auto">
              <a:xfrm>
                <a:off x="5101" y="2441"/>
                <a:ext cx="158" cy="161"/>
              </a:xfrm>
              <a:custGeom>
                <a:avLst/>
                <a:gdLst>
                  <a:gd name="T0" fmla="*/ 121 w 158"/>
                  <a:gd name="T1" fmla="*/ 35 h 161"/>
                  <a:gd name="T2" fmla="*/ 62 w 158"/>
                  <a:gd name="T3" fmla="*/ 0 h 161"/>
                  <a:gd name="T4" fmla="*/ 21 w 158"/>
                  <a:gd name="T5" fmla="*/ 2 h 161"/>
                  <a:gd name="T6" fmla="*/ 17 w 158"/>
                  <a:gd name="T7" fmla="*/ 3 h 161"/>
                  <a:gd name="T8" fmla="*/ 21 w 158"/>
                  <a:gd name="T9" fmla="*/ 10 h 161"/>
                  <a:gd name="T10" fmla="*/ 24 w 158"/>
                  <a:gd name="T11" fmla="*/ 18 h 161"/>
                  <a:gd name="T12" fmla="*/ 21 w 158"/>
                  <a:gd name="T13" fmla="*/ 22 h 161"/>
                  <a:gd name="T14" fmla="*/ 17 w 158"/>
                  <a:gd name="T15" fmla="*/ 22 h 161"/>
                  <a:gd name="T16" fmla="*/ 19 w 158"/>
                  <a:gd name="T17" fmla="*/ 27 h 161"/>
                  <a:gd name="T18" fmla="*/ 22 w 158"/>
                  <a:gd name="T19" fmla="*/ 30 h 161"/>
                  <a:gd name="T20" fmla="*/ 21 w 158"/>
                  <a:gd name="T21" fmla="*/ 40 h 161"/>
                  <a:gd name="T22" fmla="*/ 14 w 158"/>
                  <a:gd name="T23" fmla="*/ 46 h 161"/>
                  <a:gd name="T24" fmla="*/ 0 w 158"/>
                  <a:gd name="T25" fmla="*/ 51 h 161"/>
                  <a:gd name="T26" fmla="*/ 14 w 158"/>
                  <a:gd name="T27" fmla="*/ 94 h 161"/>
                  <a:gd name="T28" fmla="*/ 25 w 158"/>
                  <a:gd name="T29" fmla="*/ 107 h 161"/>
                  <a:gd name="T30" fmla="*/ 30 w 158"/>
                  <a:gd name="T31" fmla="*/ 109 h 161"/>
                  <a:gd name="T32" fmla="*/ 35 w 158"/>
                  <a:gd name="T33" fmla="*/ 112 h 161"/>
                  <a:gd name="T34" fmla="*/ 44 w 158"/>
                  <a:gd name="T35" fmla="*/ 115 h 161"/>
                  <a:gd name="T36" fmla="*/ 49 w 158"/>
                  <a:gd name="T37" fmla="*/ 121 h 161"/>
                  <a:gd name="T38" fmla="*/ 51 w 158"/>
                  <a:gd name="T39" fmla="*/ 120 h 161"/>
                  <a:gd name="T40" fmla="*/ 56 w 158"/>
                  <a:gd name="T41" fmla="*/ 123 h 161"/>
                  <a:gd name="T42" fmla="*/ 59 w 158"/>
                  <a:gd name="T43" fmla="*/ 123 h 161"/>
                  <a:gd name="T44" fmla="*/ 60 w 158"/>
                  <a:gd name="T45" fmla="*/ 125 h 161"/>
                  <a:gd name="T46" fmla="*/ 68 w 158"/>
                  <a:gd name="T47" fmla="*/ 133 h 161"/>
                  <a:gd name="T48" fmla="*/ 72 w 158"/>
                  <a:gd name="T49" fmla="*/ 152 h 161"/>
                  <a:gd name="T50" fmla="*/ 88 w 158"/>
                  <a:gd name="T51" fmla="*/ 150 h 161"/>
                  <a:gd name="T52" fmla="*/ 92 w 158"/>
                  <a:gd name="T53" fmla="*/ 152 h 161"/>
                  <a:gd name="T54" fmla="*/ 97 w 158"/>
                  <a:gd name="T55" fmla="*/ 153 h 161"/>
                  <a:gd name="T56" fmla="*/ 103 w 158"/>
                  <a:gd name="T57" fmla="*/ 152 h 161"/>
                  <a:gd name="T58" fmla="*/ 108 w 158"/>
                  <a:gd name="T59" fmla="*/ 152 h 161"/>
                  <a:gd name="T60" fmla="*/ 111 w 158"/>
                  <a:gd name="T61" fmla="*/ 153 h 161"/>
                  <a:gd name="T62" fmla="*/ 119 w 158"/>
                  <a:gd name="T63" fmla="*/ 150 h 161"/>
                  <a:gd name="T64" fmla="*/ 123 w 158"/>
                  <a:gd name="T65" fmla="*/ 148 h 161"/>
                  <a:gd name="T66" fmla="*/ 129 w 158"/>
                  <a:gd name="T67" fmla="*/ 148 h 161"/>
                  <a:gd name="T68" fmla="*/ 137 w 158"/>
                  <a:gd name="T69" fmla="*/ 147 h 161"/>
                  <a:gd name="T70" fmla="*/ 143 w 158"/>
                  <a:gd name="T71" fmla="*/ 145 h 161"/>
                  <a:gd name="T72" fmla="*/ 151 w 158"/>
                  <a:gd name="T73" fmla="*/ 140 h 161"/>
                  <a:gd name="T74" fmla="*/ 156 w 158"/>
                  <a:gd name="T75" fmla="*/ 137 h 161"/>
                  <a:gd name="T76" fmla="*/ 156 w 158"/>
                  <a:gd name="T77" fmla="*/ 136 h 161"/>
                  <a:gd name="T78" fmla="*/ 145 w 158"/>
                  <a:gd name="T79" fmla="*/ 128 h 161"/>
                  <a:gd name="T80" fmla="*/ 143 w 158"/>
                  <a:gd name="T81" fmla="*/ 120 h 161"/>
                  <a:gd name="T82" fmla="*/ 142 w 158"/>
                  <a:gd name="T83" fmla="*/ 113 h 161"/>
                  <a:gd name="T84" fmla="*/ 140 w 158"/>
                  <a:gd name="T85" fmla="*/ 107 h 161"/>
                  <a:gd name="T86" fmla="*/ 142 w 158"/>
                  <a:gd name="T87" fmla="*/ 99 h 161"/>
                  <a:gd name="T88" fmla="*/ 140 w 158"/>
                  <a:gd name="T89" fmla="*/ 89 h 161"/>
                  <a:gd name="T90" fmla="*/ 143 w 158"/>
                  <a:gd name="T91" fmla="*/ 86 h 161"/>
                  <a:gd name="T92" fmla="*/ 137 w 158"/>
                  <a:gd name="T93" fmla="*/ 78 h 161"/>
                  <a:gd name="T94" fmla="*/ 135 w 158"/>
                  <a:gd name="T95" fmla="*/ 66 h 161"/>
                  <a:gd name="T96" fmla="*/ 139 w 158"/>
                  <a:gd name="T97" fmla="*/ 53 h 161"/>
                  <a:gd name="T98" fmla="*/ 121 w 158"/>
                  <a:gd name="T99" fmla="*/ 4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58" h="161">
                    <a:moveTo>
                      <a:pt x="121" y="38"/>
                    </a:moveTo>
                    <a:lnTo>
                      <a:pt x="119" y="37"/>
                    </a:lnTo>
                    <a:lnTo>
                      <a:pt x="121" y="35"/>
                    </a:lnTo>
                    <a:lnTo>
                      <a:pt x="118" y="30"/>
                    </a:lnTo>
                    <a:lnTo>
                      <a:pt x="67" y="0"/>
                    </a:lnTo>
                    <a:lnTo>
                      <a:pt x="62" y="0"/>
                    </a:lnTo>
                    <a:lnTo>
                      <a:pt x="43" y="2"/>
                    </a:lnTo>
                    <a:lnTo>
                      <a:pt x="38" y="2"/>
                    </a:lnTo>
                    <a:lnTo>
                      <a:pt x="21" y="2"/>
                    </a:lnTo>
                    <a:lnTo>
                      <a:pt x="19" y="3"/>
                    </a:lnTo>
                    <a:lnTo>
                      <a:pt x="17" y="3"/>
                    </a:lnTo>
                    <a:lnTo>
                      <a:pt x="17" y="3"/>
                    </a:lnTo>
                    <a:lnTo>
                      <a:pt x="19" y="7"/>
                    </a:lnTo>
                    <a:lnTo>
                      <a:pt x="21" y="8"/>
                    </a:lnTo>
                    <a:lnTo>
                      <a:pt x="21" y="10"/>
                    </a:lnTo>
                    <a:lnTo>
                      <a:pt x="22" y="11"/>
                    </a:lnTo>
                    <a:lnTo>
                      <a:pt x="24" y="16"/>
                    </a:lnTo>
                    <a:lnTo>
                      <a:pt x="24" y="18"/>
                    </a:lnTo>
                    <a:lnTo>
                      <a:pt x="22" y="21"/>
                    </a:lnTo>
                    <a:lnTo>
                      <a:pt x="22" y="22"/>
                    </a:lnTo>
                    <a:lnTo>
                      <a:pt x="21" y="22"/>
                    </a:lnTo>
                    <a:lnTo>
                      <a:pt x="19" y="24"/>
                    </a:lnTo>
                    <a:lnTo>
                      <a:pt x="17" y="24"/>
                    </a:lnTo>
                    <a:lnTo>
                      <a:pt x="17" y="22"/>
                    </a:lnTo>
                    <a:lnTo>
                      <a:pt x="17" y="24"/>
                    </a:lnTo>
                    <a:lnTo>
                      <a:pt x="19" y="26"/>
                    </a:lnTo>
                    <a:lnTo>
                      <a:pt x="19" y="27"/>
                    </a:lnTo>
                    <a:lnTo>
                      <a:pt x="21" y="29"/>
                    </a:lnTo>
                    <a:lnTo>
                      <a:pt x="21" y="30"/>
                    </a:lnTo>
                    <a:lnTo>
                      <a:pt x="22" y="30"/>
                    </a:lnTo>
                    <a:lnTo>
                      <a:pt x="24" y="35"/>
                    </a:lnTo>
                    <a:lnTo>
                      <a:pt x="24" y="37"/>
                    </a:lnTo>
                    <a:lnTo>
                      <a:pt x="21" y="40"/>
                    </a:lnTo>
                    <a:lnTo>
                      <a:pt x="19" y="42"/>
                    </a:lnTo>
                    <a:lnTo>
                      <a:pt x="17" y="43"/>
                    </a:lnTo>
                    <a:lnTo>
                      <a:pt x="14" y="46"/>
                    </a:lnTo>
                    <a:lnTo>
                      <a:pt x="11" y="50"/>
                    </a:lnTo>
                    <a:lnTo>
                      <a:pt x="6" y="51"/>
                    </a:lnTo>
                    <a:lnTo>
                      <a:pt x="0" y="51"/>
                    </a:lnTo>
                    <a:lnTo>
                      <a:pt x="1" y="64"/>
                    </a:lnTo>
                    <a:lnTo>
                      <a:pt x="5" y="80"/>
                    </a:lnTo>
                    <a:lnTo>
                      <a:pt x="14" y="94"/>
                    </a:lnTo>
                    <a:lnTo>
                      <a:pt x="17" y="104"/>
                    </a:lnTo>
                    <a:lnTo>
                      <a:pt x="22" y="107"/>
                    </a:lnTo>
                    <a:lnTo>
                      <a:pt x="25" y="107"/>
                    </a:lnTo>
                    <a:lnTo>
                      <a:pt x="27" y="107"/>
                    </a:lnTo>
                    <a:lnTo>
                      <a:pt x="29" y="107"/>
                    </a:lnTo>
                    <a:lnTo>
                      <a:pt x="30" y="109"/>
                    </a:lnTo>
                    <a:lnTo>
                      <a:pt x="30" y="110"/>
                    </a:lnTo>
                    <a:lnTo>
                      <a:pt x="32" y="112"/>
                    </a:lnTo>
                    <a:lnTo>
                      <a:pt x="35" y="112"/>
                    </a:lnTo>
                    <a:lnTo>
                      <a:pt x="41" y="113"/>
                    </a:lnTo>
                    <a:lnTo>
                      <a:pt x="43" y="113"/>
                    </a:lnTo>
                    <a:lnTo>
                      <a:pt x="44" y="115"/>
                    </a:lnTo>
                    <a:lnTo>
                      <a:pt x="46" y="115"/>
                    </a:lnTo>
                    <a:lnTo>
                      <a:pt x="46" y="118"/>
                    </a:lnTo>
                    <a:lnTo>
                      <a:pt x="49" y="121"/>
                    </a:lnTo>
                    <a:lnTo>
                      <a:pt x="51" y="121"/>
                    </a:lnTo>
                    <a:lnTo>
                      <a:pt x="51" y="121"/>
                    </a:lnTo>
                    <a:lnTo>
                      <a:pt x="51" y="120"/>
                    </a:lnTo>
                    <a:lnTo>
                      <a:pt x="52" y="120"/>
                    </a:lnTo>
                    <a:lnTo>
                      <a:pt x="52" y="121"/>
                    </a:lnTo>
                    <a:lnTo>
                      <a:pt x="56" y="123"/>
                    </a:lnTo>
                    <a:lnTo>
                      <a:pt x="56" y="123"/>
                    </a:lnTo>
                    <a:lnTo>
                      <a:pt x="57" y="123"/>
                    </a:lnTo>
                    <a:lnTo>
                      <a:pt x="59" y="123"/>
                    </a:lnTo>
                    <a:lnTo>
                      <a:pt x="59" y="123"/>
                    </a:lnTo>
                    <a:lnTo>
                      <a:pt x="60" y="125"/>
                    </a:lnTo>
                    <a:lnTo>
                      <a:pt x="60" y="125"/>
                    </a:lnTo>
                    <a:lnTo>
                      <a:pt x="62" y="126"/>
                    </a:lnTo>
                    <a:lnTo>
                      <a:pt x="64" y="128"/>
                    </a:lnTo>
                    <a:lnTo>
                      <a:pt x="68" y="133"/>
                    </a:lnTo>
                    <a:lnTo>
                      <a:pt x="68" y="137"/>
                    </a:lnTo>
                    <a:lnTo>
                      <a:pt x="68" y="161"/>
                    </a:lnTo>
                    <a:lnTo>
                      <a:pt x="72" y="152"/>
                    </a:lnTo>
                    <a:lnTo>
                      <a:pt x="84" y="152"/>
                    </a:lnTo>
                    <a:lnTo>
                      <a:pt x="88" y="150"/>
                    </a:lnTo>
                    <a:lnTo>
                      <a:pt x="88" y="150"/>
                    </a:lnTo>
                    <a:lnTo>
                      <a:pt x="91" y="150"/>
                    </a:lnTo>
                    <a:lnTo>
                      <a:pt x="91" y="150"/>
                    </a:lnTo>
                    <a:lnTo>
                      <a:pt x="92" y="152"/>
                    </a:lnTo>
                    <a:lnTo>
                      <a:pt x="94" y="152"/>
                    </a:lnTo>
                    <a:lnTo>
                      <a:pt x="95" y="152"/>
                    </a:lnTo>
                    <a:lnTo>
                      <a:pt x="97" y="153"/>
                    </a:lnTo>
                    <a:lnTo>
                      <a:pt x="97" y="155"/>
                    </a:lnTo>
                    <a:lnTo>
                      <a:pt x="100" y="153"/>
                    </a:lnTo>
                    <a:lnTo>
                      <a:pt x="103" y="152"/>
                    </a:lnTo>
                    <a:lnTo>
                      <a:pt x="105" y="152"/>
                    </a:lnTo>
                    <a:lnTo>
                      <a:pt x="107" y="150"/>
                    </a:lnTo>
                    <a:lnTo>
                      <a:pt x="108" y="152"/>
                    </a:lnTo>
                    <a:lnTo>
                      <a:pt x="108" y="152"/>
                    </a:lnTo>
                    <a:lnTo>
                      <a:pt x="110" y="152"/>
                    </a:lnTo>
                    <a:lnTo>
                      <a:pt x="111" y="153"/>
                    </a:lnTo>
                    <a:lnTo>
                      <a:pt x="115" y="152"/>
                    </a:lnTo>
                    <a:lnTo>
                      <a:pt x="119" y="152"/>
                    </a:lnTo>
                    <a:lnTo>
                      <a:pt x="119" y="150"/>
                    </a:lnTo>
                    <a:lnTo>
                      <a:pt x="119" y="148"/>
                    </a:lnTo>
                    <a:lnTo>
                      <a:pt x="119" y="147"/>
                    </a:lnTo>
                    <a:lnTo>
                      <a:pt x="123" y="148"/>
                    </a:lnTo>
                    <a:lnTo>
                      <a:pt x="124" y="147"/>
                    </a:lnTo>
                    <a:lnTo>
                      <a:pt x="126" y="148"/>
                    </a:lnTo>
                    <a:lnTo>
                      <a:pt x="129" y="148"/>
                    </a:lnTo>
                    <a:lnTo>
                      <a:pt x="131" y="147"/>
                    </a:lnTo>
                    <a:lnTo>
                      <a:pt x="135" y="145"/>
                    </a:lnTo>
                    <a:lnTo>
                      <a:pt x="137" y="147"/>
                    </a:lnTo>
                    <a:lnTo>
                      <a:pt x="140" y="147"/>
                    </a:lnTo>
                    <a:lnTo>
                      <a:pt x="140" y="145"/>
                    </a:lnTo>
                    <a:lnTo>
                      <a:pt x="143" y="145"/>
                    </a:lnTo>
                    <a:lnTo>
                      <a:pt x="146" y="142"/>
                    </a:lnTo>
                    <a:lnTo>
                      <a:pt x="148" y="142"/>
                    </a:lnTo>
                    <a:lnTo>
                      <a:pt x="151" y="140"/>
                    </a:lnTo>
                    <a:lnTo>
                      <a:pt x="153" y="139"/>
                    </a:lnTo>
                    <a:lnTo>
                      <a:pt x="154" y="139"/>
                    </a:lnTo>
                    <a:lnTo>
                      <a:pt x="156" y="137"/>
                    </a:lnTo>
                    <a:lnTo>
                      <a:pt x="158" y="137"/>
                    </a:lnTo>
                    <a:lnTo>
                      <a:pt x="156" y="137"/>
                    </a:lnTo>
                    <a:lnTo>
                      <a:pt x="156" y="136"/>
                    </a:lnTo>
                    <a:lnTo>
                      <a:pt x="153" y="133"/>
                    </a:lnTo>
                    <a:lnTo>
                      <a:pt x="150" y="133"/>
                    </a:lnTo>
                    <a:lnTo>
                      <a:pt x="145" y="128"/>
                    </a:lnTo>
                    <a:lnTo>
                      <a:pt x="145" y="126"/>
                    </a:lnTo>
                    <a:lnTo>
                      <a:pt x="143" y="121"/>
                    </a:lnTo>
                    <a:lnTo>
                      <a:pt x="143" y="120"/>
                    </a:lnTo>
                    <a:lnTo>
                      <a:pt x="143" y="118"/>
                    </a:lnTo>
                    <a:lnTo>
                      <a:pt x="142" y="117"/>
                    </a:lnTo>
                    <a:lnTo>
                      <a:pt x="142" y="113"/>
                    </a:lnTo>
                    <a:lnTo>
                      <a:pt x="140" y="112"/>
                    </a:lnTo>
                    <a:lnTo>
                      <a:pt x="142" y="112"/>
                    </a:lnTo>
                    <a:lnTo>
                      <a:pt x="140" y="107"/>
                    </a:lnTo>
                    <a:lnTo>
                      <a:pt x="140" y="104"/>
                    </a:lnTo>
                    <a:lnTo>
                      <a:pt x="142" y="102"/>
                    </a:lnTo>
                    <a:lnTo>
                      <a:pt x="142" y="99"/>
                    </a:lnTo>
                    <a:lnTo>
                      <a:pt x="140" y="97"/>
                    </a:lnTo>
                    <a:lnTo>
                      <a:pt x="140" y="93"/>
                    </a:lnTo>
                    <a:lnTo>
                      <a:pt x="140" y="89"/>
                    </a:lnTo>
                    <a:lnTo>
                      <a:pt x="142" y="88"/>
                    </a:lnTo>
                    <a:lnTo>
                      <a:pt x="143" y="88"/>
                    </a:lnTo>
                    <a:lnTo>
                      <a:pt x="143" y="86"/>
                    </a:lnTo>
                    <a:lnTo>
                      <a:pt x="142" y="81"/>
                    </a:lnTo>
                    <a:lnTo>
                      <a:pt x="140" y="81"/>
                    </a:lnTo>
                    <a:lnTo>
                      <a:pt x="137" y="78"/>
                    </a:lnTo>
                    <a:lnTo>
                      <a:pt x="134" y="75"/>
                    </a:lnTo>
                    <a:lnTo>
                      <a:pt x="134" y="72"/>
                    </a:lnTo>
                    <a:lnTo>
                      <a:pt x="135" y="66"/>
                    </a:lnTo>
                    <a:lnTo>
                      <a:pt x="139" y="56"/>
                    </a:lnTo>
                    <a:lnTo>
                      <a:pt x="140" y="54"/>
                    </a:lnTo>
                    <a:lnTo>
                      <a:pt x="139" y="53"/>
                    </a:lnTo>
                    <a:lnTo>
                      <a:pt x="139" y="53"/>
                    </a:lnTo>
                    <a:lnTo>
                      <a:pt x="139" y="53"/>
                    </a:lnTo>
                    <a:lnTo>
                      <a:pt x="121" y="40"/>
                    </a:lnTo>
                    <a:lnTo>
                      <a:pt x="121" y="38"/>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0" name="Freeform 978">
                <a:extLst>
                  <a:ext uri="{FF2B5EF4-FFF2-40B4-BE49-F238E27FC236}">
                    <a16:creationId xmlns:a16="http://schemas.microsoft.com/office/drawing/2014/main" id="{58E2067F-B829-429B-BFB6-E899C40D475C}"/>
                  </a:ext>
                </a:extLst>
              </p:cNvPr>
              <p:cNvSpPr>
                <a:spLocks/>
              </p:cNvSpPr>
              <p:nvPr/>
            </p:nvSpPr>
            <p:spPr bwMode="auto">
              <a:xfrm>
                <a:off x="5096" y="2444"/>
                <a:ext cx="29" cy="24"/>
              </a:xfrm>
              <a:custGeom>
                <a:avLst/>
                <a:gdLst>
                  <a:gd name="T0" fmla="*/ 19 w 29"/>
                  <a:gd name="T1" fmla="*/ 0 h 24"/>
                  <a:gd name="T2" fmla="*/ 19 w 29"/>
                  <a:gd name="T3" fmla="*/ 4 h 24"/>
                  <a:gd name="T4" fmla="*/ 18 w 29"/>
                  <a:gd name="T5" fmla="*/ 4 h 24"/>
                  <a:gd name="T6" fmla="*/ 16 w 29"/>
                  <a:gd name="T7" fmla="*/ 4 h 24"/>
                  <a:gd name="T8" fmla="*/ 14 w 29"/>
                  <a:gd name="T9" fmla="*/ 2 h 24"/>
                  <a:gd name="T10" fmla="*/ 13 w 29"/>
                  <a:gd name="T11" fmla="*/ 2 h 24"/>
                  <a:gd name="T12" fmla="*/ 11 w 29"/>
                  <a:gd name="T13" fmla="*/ 4 h 24"/>
                  <a:gd name="T14" fmla="*/ 10 w 29"/>
                  <a:gd name="T15" fmla="*/ 4 h 24"/>
                  <a:gd name="T16" fmla="*/ 8 w 29"/>
                  <a:gd name="T17" fmla="*/ 4 h 24"/>
                  <a:gd name="T18" fmla="*/ 5 w 29"/>
                  <a:gd name="T19" fmla="*/ 7 h 24"/>
                  <a:gd name="T20" fmla="*/ 2 w 29"/>
                  <a:gd name="T21" fmla="*/ 10 h 24"/>
                  <a:gd name="T22" fmla="*/ 0 w 29"/>
                  <a:gd name="T23" fmla="*/ 18 h 24"/>
                  <a:gd name="T24" fmla="*/ 0 w 29"/>
                  <a:gd name="T25" fmla="*/ 21 h 24"/>
                  <a:gd name="T26" fmla="*/ 2 w 29"/>
                  <a:gd name="T27" fmla="*/ 19 h 24"/>
                  <a:gd name="T28" fmla="*/ 3 w 29"/>
                  <a:gd name="T29" fmla="*/ 19 h 24"/>
                  <a:gd name="T30" fmla="*/ 5 w 29"/>
                  <a:gd name="T31" fmla="*/ 21 h 24"/>
                  <a:gd name="T32" fmla="*/ 6 w 29"/>
                  <a:gd name="T33" fmla="*/ 23 h 24"/>
                  <a:gd name="T34" fmla="*/ 8 w 29"/>
                  <a:gd name="T35" fmla="*/ 24 h 24"/>
                  <a:gd name="T36" fmla="*/ 10 w 29"/>
                  <a:gd name="T37" fmla="*/ 23 h 24"/>
                  <a:gd name="T38" fmla="*/ 11 w 29"/>
                  <a:gd name="T39" fmla="*/ 23 h 24"/>
                  <a:gd name="T40" fmla="*/ 11 w 29"/>
                  <a:gd name="T41" fmla="*/ 24 h 24"/>
                  <a:gd name="T42" fmla="*/ 14 w 29"/>
                  <a:gd name="T43" fmla="*/ 23 h 24"/>
                  <a:gd name="T44" fmla="*/ 14 w 29"/>
                  <a:gd name="T45" fmla="*/ 21 h 24"/>
                  <a:gd name="T46" fmla="*/ 16 w 29"/>
                  <a:gd name="T47" fmla="*/ 18 h 24"/>
                  <a:gd name="T48" fmla="*/ 16 w 29"/>
                  <a:gd name="T49" fmla="*/ 15 h 24"/>
                  <a:gd name="T50" fmla="*/ 18 w 29"/>
                  <a:gd name="T51" fmla="*/ 15 h 24"/>
                  <a:gd name="T52" fmla="*/ 19 w 29"/>
                  <a:gd name="T53" fmla="*/ 16 h 24"/>
                  <a:gd name="T54" fmla="*/ 21 w 29"/>
                  <a:gd name="T55" fmla="*/ 16 h 24"/>
                  <a:gd name="T56" fmla="*/ 21 w 29"/>
                  <a:gd name="T57" fmla="*/ 18 h 24"/>
                  <a:gd name="T58" fmla="*/ 22 w 29"/>
                  <a:gd name="T59" fmla="*/ 19 h 24"/>
                  <a:gd name="T60" fmla="*/ 22 w 29"/>
                  <a:gd name="T61" fmla="*/ 19 h 24"/>
                  <a:gd name="T62" fmla="*/ 22 w 29"/>
                  <a:gd name="T63" fmla="*/ 21 h 24"/>
                  <a:gd name="T64" fmla="*/ 24 w 29"/>
                  <a:gd name="T65" fmla="*/ 21 h 24"/>
                  <a:gd name="T66" fmla="*/ 26 w 29"/>
                  <a:gd name="T67" fmla="*/ 19 h 24"/>
                  <a:gd name="T68" fmla="*/ 27 w 29"/>
                  <a:gd name="T69" fmla="*/ 19 h 24"/>
                  <a:gd name="T70" fmla="*/ 27 w 29"/>
                  <a:gd name="T71" fmla="*/ 18 h 24"/>
                  <a:gd name="T72" fmla="*/ 29 w 29"/>
                  <a:gd name="T73" fmla="*/ 15 h 24"/>
                  <a:gd name="T74" fmla="*/ 29 w 29"/>
                  <a:gd name="T75" fmla="*/ 13 h 24"/>
                  <a:gd name="T76" fmla="*/ 27 w 29"/>
                  <a:gd name="T77" fmla="*/ 8 h 24"/>
                  <a:gd name="T78" fmla="*/ 26 w 29"/>
                  <a:gd name="T79" fmla="*/ 7 h 24"/>
                  <a:gd name="T80" fmla="*/ 26 w 29"/>
                  <a:gd name="T81" fmla="*/ 5 h 24"/>
                  <a:gd name="T82" fmla="*/ 24 w 29"/>
                  <a:gd name="T83" fmla="*/ 4 h 24"/>
                  <a:gd name="T84" fmla="*/ 22 w 29"/>
                  <a:gd name="T85" fmla="*/ 0 h 24"/>
                  <a:gd name="T86" fmla="*/ 21 w 29"/>
                  <a:gd name="T87" fmla="*/ 0 h 24"/>
                  <a:gd name="T88" fmla="*/ 19 w 29"/>
                  <a:gd name="T89"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 h="24">
                    <a:moveTo>
                      <a:pt x="19" y="0"/>
                    </a:moveTo>
                    <a:lnTo>
                      <a:pt x="19" y="4"/>
                    </a:lnTo>
                    <a:lnTo>
                      <a:pt x="18" y="4"/>
                    </a:lnTo>
                    <a:lnTo>
                      <a:pt x="16" y="4"/>
                    </a:lnTo>
                    <a:lnTo>
                      <a:pt x="14" y="2"/>
                    </a:lnTo>
                    <a:lnTo>
                      <a:pt x="13" y="2"/>
                    </a:lnTo>
                    <a:lnTo>
                      <a:pt x="11" y="4"/>
                    </a:lnTo>
                    <a:lnTo>
                      <a:pt x="10" y="4"/>
                    </a:lnTo>
                    <a:lnTo>
                      <a:pt x="8" y="4"/>
                    </a:lnTo>
                    <a:lnTo>
                      <a:pt x="5" y="7"/>
                    </a:lnTo>
                    <a:lnTo>
                      <a:pt x="2" y="10"/>
                    </a:lnTo>
                    <a:lnTo>
                      <a:pt x="0" y="18"/>
                    </a:lnTo>
                    <a:lnTo>
                      <a:pt x="0" y="21"/>
                    </a:lnTo>
                    <a:lnTo>
                      <a:pt x="2" y="19"/>
                    </a:lnTo>
                    <a:lnTo>
                      <a:pt x="3" y="19"/>
                    </a:lnTo>
                    <a:lnTo>
                      <a:pt x="5" y="21"/>
                    </a:lnTo>
                    <a:lnTo>
                      <a:pt x="6" y="23"/>
                    </a:lnTo>
                    <a:lnTo>
                      <a:pt x="8" y="24"/>
                    </a:lnTo>
                    <a:lnTo>
                      <a:pt x="10" y="23"/>
                    </a:lnTo>
                    <a:lnTo>
                      <a:pt x="11" y="23"/>
                    </a:lnTo>
                    <a:lnTo>
                      <a:pt x="11" y="24"/>
                    </a:lnTo>
                    <a:lnTo>
                      <a:pt x="14" y="23"/>
                    </a:lnTo>
                    <a:lnTo>
                      <a:pt x="14" y="21"/>
                    </a:lnTo>
                    <a:lnTo>
                      <a:pt x="16" y="18"/>
                    </a:lnTo>
                    <a:lnTo>
                      <a:pt x="16" y="15"/>
                    </a:lnTo>
                    <a:lnTo>
                      <a:pt x="18" y="15"/>
                    </a:lnTo>
                    <a:lnTo>
                      <a:pt x="19" y="16"/>
                    </a:lnTo>
                    <a:lnTo>
                      <a:pt x="21" y="16"/>
                    </a:lnTo>
                    <a:lnTo>
                      <a:pt x="21" y="18"/>
                    </a:lnTo>
                    <a:lnTo>
                      <a:pt x="22" y="19"/>
                    </a:lnTo>
                    <a:lnTo>
                      <a:pt x="22" y="19"/>
                    </a:lnTo>
                    <a:lnTo>
                      <a:pt x="22" y="21"/>
                    </a:lnTo>
                    <a:lnTo>
                      <a:pt x="24" y="21"/>
                    </a:lnTo>
                    <a:lnTo>
                      <a:pt x="26" y="19"/>
                    </a:lnTo>
                    <a:lnTo>
                      <a:pt x="27" y="19"/>
                    </a:lnTo>
                    <a:lnTo>
                      <a:pt x="27" y="18"/>
                    </a:lnTo>
                    <a:lnTo>
                      <a:pt x="29" y="15"/>
                    </a:lnTo>
                    <a:lnTo>
                      <a:pt x="29" y="13"/>
                    </a:lnTo>
                    <a:lnTo>
                      <a:pt x="27" y="8"/>
                    </a:lnTo>
                    <a:lnTo>
                      <a:pt x="26" y="7"/>
                    </a:lnTo>
                    <a:lnTo>
                      <a:pt x="26" y="5"/>
                    </a:lnTo>
                    <a:lnTo>
                      <a:pt x="24" y="4"/>
                    </a:lnTo>
                    <a:lnTo>
                      <a:pt x="22" y="0"/>
                    </a:lnTo>
                    <a:lnTo>
                      <a:pt x="21" y="0"/>
                    </a:lnTo>
                    <a:lnTo>
                      <a:pt x="19"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1" name="Freeform 979">
                <a:extLst>
                  <a:ext uri="{FF2B5EF4-FFF2-40B4-BE49-F238E27FC236}">
                    <a16:creationId xmlns:a16="http://schemas.microsoft.com/office/drawing/2014/main" id="{648CF43E-D790-4DBD-89A9-D23EAE8DFE83}"/>
                  </a:ext>
                </a:extLst>
              </p:cNvPr>
              <p:cNvSpPr>
                <a:spLocks/>
              </p:cNvSpPr>
              <p:nvPr/>
            </p:nvSpPr>
            <p:spPr bwMode="auto">
              <a:xfrm>
                <a:off x="5096" y="2459"/>
                <a:ext cx="29" cy="33"/>
              </a:xfrm>
              <a:custGeom>
                <a:avLst/>
                <a:gdLst>
                  <a:gd name="T0" fmla="*/ 21 w 29"/>
                  <a:gd name="T1" fmla="*/ 3 h 33"/>
                  <a:gd name="T2" fmla="*/ 21 w 29"/>
                  <a:gd name="T3" fmla="*/ 1 h 33"/>
                  <a:gd name="T4" fmla="*/ 19 w 29"/>
                  <a:gd name="T5" fmla="*/ 1 h 33"/>
                  <a:gd name="T6" fmla="*/ 18 w 29"/>
                  <a:gd name="T7" fmla="*/ 0 h 33"/>
                  <a:gd name="T8" fmla="*/ 16 w 29"/>
                  <a:gd name="T9" fmla="*/ 0 h 33"/>
                  <a:gd name="T10" fmla="*/ 16 w 29"/>
                  <a:gd name="T11" fmla="*/ 3 h 33"/>
                  <a:gd name="T12" fmla="*/ 14 w 29"/>
                  <a:gd name="T13" fmla="*/ 6 h 33"/>
                  <a:gd name="T14" fmla="*/ 14 w 29"/>
                  <a:gd name="T15" fmla="*/ 8 h 33"/>
                  <a:gd name="T16" fmla="*/ 11 w 29"/>
                  <a:gd name="T17" fmla="*/ 9 h 33"/>
                  <a:gd name="T18" fmla="*/ 11 w 29"/>
                  <a:gd name="T19" fmla="*/ 8 h 33"/>
                  <a:gd name="T20" fmla="*/ 10 w 29"/>
                  <a:gd name="T21" fmla="*/ 8 h 33"/>
                  <a:gd name="T22" fmla="*/ 8 w 29"/>
                  <a:gd name="T23" fmla="*/ 9 h 33"/>
                  <a:gd name="T24" fmla="*/ 6 w 29"/>
                  <a:gd name="T25" fmla="*/ 8 h 33"/>
                  <a:gd name="T26" fmla="*/ 5 w 29"/>
                  <a:gd name="T27" fmla="*/ 6 h 33"/>
                  <a:gd name="T28" fmla="*/ 3 w 29"/>
                  <a:gd name="T29" fmla="*/ 4 h 33"/>
                  <a:gd name="T30" fmla="*/ 2 w 29"/>
                  <a:gd name="T31" fmla="*/ 4 h 33"/>
                  <a:gd name="T32" fmla="*/ 0 w 29"/>
                  <a:gd name="T33" fmla="*/ 6 h 33"/>
                  <a:gd name="T34" fmla="*/ 0 w 29"/>
                  <a:gd name="T35" fmla="*/ 8 h 33"/>
                  <a:gd name="T36" fmla="*/ 2 w 29"/>
                  <a:gd name="T37" fmla="*/ 9 h 33"/>
                  <a:gd name="T38" fmla="*/ 2 w 29"/>
                  <a:gd name="T39" fmla="*/ 12 h 33"/>
                  <a:gd name="T40" fmla="*/ 2 w 29"/>
                  <a:gd name="T41" fmla="*/ 17 h 33"/>
                  <a:gd name="T42" fmla="*/ 5 w 29"/>
                  <a:gd name="T43" fmla="*/ 33 h 33"/>
                  <a:gd name="T44" fmla="*/ 11 w 29"/>
                  <a:gd name="T45" fmla="*/ 33 h 33"/>
                  <a:gd name="T46" fmla="*/ 16 w 29"/>
                  <a:gd name="T47" fmla="*/ 32 h 33"/>
                  <a:gd name="T48" fmla="*/ 19 w 29"/>
                  <a:gd name="T49" fmla="*/ 28 h 33"/>
                  <a:gd name="T50" fmla="*/ 22 w 29"/>
                  <a:gd name="T51" fmla="*/ 25 h 33"/>
                  <a:gd name="T52" fmla="*/ 24 w 29"/>
                  <a:gd name="T53" fmla="*/ 24 h 33"/>
                  <a:gd name="T54" fmla="*/ 26 w 29"/>
                  <a:gd name="T55" fmla="*/ 22 h 33"/>
                  <a:gd name="T56" fmla="*/ 29 w 29"/>
                  <a:gd name="T57" fmla="*/ 19 h 33"/>
                  <a:gd name="T58" fmla="*/ 29 w 29"/>
                  <a:gd name="T59" fmla="*/ 17 h 33"/>
                  <a:gd name="T60" fmla="*/ 27 w 29"/>
                  <a:gd name="T61" fmla="*/ 12 h 33"/>
                  <a:gd name="T62" fmla="*/ 26 w 29"/>
                  <a:gd name="T63" fmla="*/ 12 h 33"/>
                  <a:gd name="T64" fmla="*/ 26 w 29"/>
                  <a:gd name="T65" fmla="*/ 11 h 33"/>
                  <a:gd name="T66" fmla="*/ 24 w 29"/>
                  <a:gd name="T67" fmla="*/ 9 h 33"/>
                  <a:gd name="T68" fmla="*/ 24 w 29"/>
                  <a:gd name="T69" fmla="*/ 8 h 33"/>
                  <a:gd name="T70" fmla="*/ 22 w 29"/>
                  <a:gd name="T71" fmla="*/ 6 h 33"/>
                  <a:gd name="T72" fmla="*/ 22 w 29"/>
                  <a:gd name="T73" fmla="*/ 4 h 33"/>
                  <a:gd name="T74" fmla="*/ 22 w 29"/>
                  <a:gd name="T75" fmla="*/ 4 h 33"/>
                  <a:gd name="T76" fmla="*/ 21 w 29"/>
                  <a:gd name="T77" fmla="*/ 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33">
                    <a:moveTo>
                      <a:pt x="21" y="3"/>
                    </a:moveTo>
                    <a:lnTo>
                      <a:pt x="21" y="1"/>
                    </a:lnTo>
                    <a:lnTo>
                      <a:pt x="19" y="1"/>
                    </a:lnTo>
                    <a:lnTo>
                      <a:pt x="18" y="0"/>
                    </a:lnTo>
                    <a:lnTo>
                      <a:pt x="16" y="0"/>
                    </a:lnTo>
                    <a:lnTo>
                      <a:pt x="16" y="3"/>
                    </a:lnTo>
                    <a:lnTo>
                      <a:pt x="14" y="6"/>
                    </a:lnTo>
                    <a:lnTo>
                      <a:pt x="14" y="8"/>
                    </a:lnTo>
                    <a:lnTo>
                      <a:pt x="11" y="9"/>
                    </a:lnTo>
                    <a:lnTo>
                      <a:pt x="11" y="8"/>
                    </a:lnTo>
                    <a:lnTo>
                      <a:pt x="10" y="8"/>
                    </a:lnTo>
                    <a:lnTo>
                      <a:pt x="8" y="9"/>
                    </a:lnTo>
                    <a:lnTo>
                      <a:pt x="6" y="8"/>
                    </a:lnTo>
                    <a:lnTo>
                      <a:pt x="5" y="6"/>
                    </a:lnTo>
                    <a:lnTo>
                      <a:pt x="3" y="4"/>
                    </a:lnTo>
                    <a:lnTo>
                      <a:pt x="2" y="4"/>
                    </a:lnTo>
                    <a:lnTo>
                      <a:pt x="0" y="6"/>
                    </a:lnTo>
                    <a:lnTo>
                      <a:pt x="0" y="8"/>
                    </a:lnTo>
                    <a:lnTo>
                      <a:pt x="2" y="9"/>
                    </a:lnTo>
                    <a:lnTo>
                      <a:pt x="2" y="12"/>
                    </a:lnTo>
                    <a:lnTo>
                      <a:pt x="2" y="17"/>
                    </a:lnTo>
                    <a:lnTo>
                      <a:pt x="5" y="33"/>
                    </a:lnTo>
                    <a:lnTo>
                      <a:pt x="11" y="33"/>
                    </a:lnTo>
                    <a:lnTo>
                      <a:pt x="16" y="32"/>
                    </a:lnTo>
                    <a:lnTo>
                      <a:pt x="19" y="28"/>
                    </a:lnTo>
                    <a:lnTo>
                      <a:pt x="22" y="25"/>
                    </a:lnTo>
                    <a:lnTo>
                      <a:pt x="24" y="24"/>
                    </a:lnTo>
                    <a:lnTo>
                      <a:pt x="26" y="22"/>
                    </a:lnTo>
                    <a:lnTo>
                      <a:pt x="29" y="19"/>
                    </a:lnTo>
                    <a:lnTo>
                      <a:pt x="29" y="17"/>
                    </a:lnTo>
                    <a:lnTo>
                      <a:pt x="27" y="12"/>
                    </a:lnTo>
                    <a:lnTo>
                      <a:pt x="26" y="12"/>
                    </a:lnTo>
                    <a:lnTo>
                      <a:pt x="26" y="11"/>
                    </a:lnTo>
                    <a:lnTo>
                      <a:pt x="24" y="9"/>
                    </a:lnTo>
                    <a:lnTo>
                      <a:pt x="24" y="8"/>
                    </a:lnTo>
                    <a:lnTo>
                      <a:pt x="22" y="6"/>
                    </a:lnTo>
                    <a:lnTo>
                      <a:pt x="22" y="4"/>
                    </a:lnTo>
                    <a:lnTo>
                      <a:pt x="22" y="4"/>
                    </a:lnTo>
                    <a:lnTo>
                      <a:pt x="21" y="3"/>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2" name="Freeform 980">
                <a:extLst>
                  <a:ext uri="{FF2B5EF4-FFF2-40B4-BE49-F238E27FC236}">
                    <a16:creationId xmlns:a16="http://schemas.microsoft.com/office/drawing/2014/main" id="{49B9D8BD-065E-44CE-B649-836B72465CC8}"/>
                  </a:ext>
                </a:extLst>
              </p:cNvPr>
              <p:cNvSpPr>
                <a:spLocks/>
              </p:cNvSpPr>
              <p:nvPr/>
            </p:nvSpPr>
            <p:spPr bwMode="auto">
              <a:xfrm>
                <a:off x="4857" y="2352"/>
                <a:ext cx="269" cy="268"/>
              </a:xfrm>
              <a:custGeom>
                <a:avLst/>
                <a:gdLst>
                  <a:gd name="T0" fmla="*/ 14 w 269"/>
                  <a:gd name="T1" fmla="*/ 161 h 268"/>
                  <a:gd name="T2" fmla="*/ 32 w 269"/>
                  <a:gd name="T3" fmla="*/ 161 h 268"/>
                  <a:gd name="T4" fmla="*/ 65 w 269"/>
                  <a:gd name="T5" fmla="*/ 163 h 268"/>
                  <a:gd name="T6" fmla="*/ 67 w 269"/>
                  <a:gd name="T7" fmla="*/ 174 h 268"/>
                  <a:gd name="T8" fmla="*/ 73 w 269"/>
                  <a:gd name="T9" fmla="*/ 185 h 268"/>
                  <a:gd name="T10" fmla="*/ 88 w 269"/>
                  <a:gd name="T11" fmla="*/ 191 h 268"/>
                  <a:gd name="T12" fmla="*/ 102 w 269"/>
                  <a:gd name="T13" fmla="*/ 180 h 268"/>
                  <a:gd name="T14" fmla="*/ 120 w 269"/>
                  <a:gd name="T15" fmla="*/ 178 h 268"/>
                  <a:gd name="T16" fmla="*/ 136 w 269"/>
                  <a:gd name="T17" fmla="*/ 190 h 268"/>
                  <a:gd name="T18" fmla="*/ 136 w 269"/>
                  <a:gd name="T19" fmla="*/ 199 h 268"/>
                  <a:gd name="T20" fmla="*/ 137 w 269"/>
                  <a:gd name="T21" fmla="*/ 214 h 268"/>
                  <a:gd name="T22" fmla="*/ 140 w 269"/>
                  <a:gd name="T23" fmla="*/ 220 h 268"/>
                  <a:gd name="T24" fmla="*/ 142 w 269"/>
                  <a:gd name="T25" fmla="*/ 231 h 268"/>
                  <a:gd name="T26" fmla="*/ 145 w 269"/>
                  <a:gd name="T27" fmla="*/ 236 h 268"/>
                  <a:gd name="T28" fmla="*/ 155 w 269"/>
                  <a:gd name="T29" fmla="*/ 236 h 268"/>
                  <a:gd name="T30" fmla="*/ 166 w 269"/>
                  <a:gd name="T31" fmla="*/ 233 h 268"/>
                  <a:gd name="T32" fmla="*/ 172 w 269"/>
                  <a:gd name="T33" fmla="*/ 239 h 268"/>
                  <a:gd name="T34" fmla="*/ 180 w 269"/>
                  <a:gd name="T35" fmla="*/ 237 h 268"/>
                  <a:gd name="T36" fmla="*/ 185 w 269"/>
                  <a:gd name="T37" fmla="*/ 242 h 268"/>
                  <a:gd name="T38" fmla="*/ 201 w 269"/>
                  <a:gd name="T39" fmla="*/ 247 h 268"/>
                  <a:gd name="T40" fmla="*/ 210 w 269"/>
                  <a:gd name="T41" fmla="*/ 242 h 268"/>
                  <a:gd name="T42" fmla="*/ 218 w 269"/>
                  <a:gd name="T43" fmla="*/ 252 h 268"/>
                  <a:gd name="T44" fmla="*/ 238 w 269"/>
                  <a:gd name="T45" fmla="*/ 268 h 268"/>
                  <a:gd name="T46" fmla="*/ 247 w 269"/>
                  <a:gd name="T47" fmla="*/ 268 h 268"/>
                  <a:gd name="T48" fmla="*/ 244 w 269"/>
                  <a:gd name="T49" fmla="*/ 253 h 268"/>
                  <a:gd name="T50" fmla="*/ 230 w 269"/>
                  <a:gd name="T51" fmla="*/ 245 h 268"/>
                  <a:gd name="T52" fmla="*/ 233 w 269"/>
                  <a:gd name="T53" fmla="*/ 226 h 268"/>
                  <a:gd name="T54" fmla="*/ 234 w 269"/>
                  <a:gd name="T55" fmla="*/ 217 h 268"/>
                  <a:gd name="T56" fmla="*/ 260 w 269"/>
                  <a:gd name="T57" fmla="*/ 193 h 268"/>
                  <a:gd name="T58" fmla="*/ 241 w 269"/>
                  <a:gd name="T59" fmla="*/ 124 h 268"/>
                  <a:gd name="T60" fmla="*/ 241 w 269"/>
                  <a:gd name="T61" fmla="*/ 102 h 268"/>
                  <a:gd name="T62" fmla="*/ 250 w 269"/>
                  <a:gd name="T63" fmla="*/ 78 h 268"/>
                  <a:gd name="T64" fmla="*/ 269 w 269"/>
                  <a:gd name="T65" fmla="*/ 48 h 268"/>
                  <a:gd name="T66" fmla="*/ 266 w 269"/>
                  <a:gd name="T67" fmla="*/ 30 h 268"/>
                  <a:gd name="T68" fmla="*/ 263 w 269"/>
                  <a:gd name="T69" fmla="*/ 24 h 268"/>
                  <a:gd name="T70" fmla="*/ 255 w 269"/>
                  <a:gd name="T71" fmla="*/ 14 h 268"/>
                  <a:gd name="T72" fmla="*/ 244 w 269"/>
                  <a:gd name="T73" fmla="*/ 13 h 268"/>
                  <a:gd name="T74" fmla="*/ 233 w 269"/>
                  <a:gd name="T75" fmla="*/ 13 h 268"/>
                  <a:gd name="T76" fmla="*/ 222 w 269"/>
                  <a:gd name="T77" fmla="*/ 9 h 268"/>
                  <a:gd name="T78" fmla="*/ 212 w 269"/>
                  <a:gd name="T79" fmla="*/ 3 h 268"/>
                  <a:gd name="T80" fmla="*/ 196 w 269"/>
                  <a:gd name="T81" fmla="*/ 1 h 268"/>
                  <a:gd name="T82" fmla="*/ 190 w 269"/>
                  <a:gd name="T83" fmla="*/ 3 h 268"/>
                  <a:gd name="T84" fmla="*/ 177 w 269"/>
                  <a:gd name="T85" fmla="*/ 8 h 268"/>
                  <a:gd name="T86" fmla="*/ 166 w 269"/>
                  <a:gd name="T87" fmla="*/ 8 h 268"/>
                  <a:gd name="T88" fmla="*/ 150 w 269"/>
                  <a:gd name="T89" fmla="*/ 8 h 268"/>
                  <a:gd name="T90" fmla="*/ 144 w 269"/>
                  <a:gd name="T91" fmla="*/ 17 h 268"/>
                  <a:gd name="T92" fmla="*/ 131 w 269"/>
                  <a:gd name="T93" fmla="*/ 16 h 268"/>
                  <a:gd name="T94" fmla="*/ 115 w 269"/>
                  <a:gd name="T95" fmla="*/ 9 h 268"/>
                  <a:gd name="T96" fmla="*/ 102 w 269"/>
                  <a:gd name="T97" fmla="*/ 5 h 268"/>
                  <a:gd name="T98" fmla="*/ 96 w 269"/>
                  <a:gd name="T99" fmla="*/ 13 h 268"/>
                  <a:gd name="T100" fmla="*/ 94 w 269"/>
                  <a:gd name="T101" fmla="*/ 22 h 268"/>
                  <a:gd name="T102" fmla="*/ 86 w 269"/>
                  <a:gd name="T103" fmla="*/ 45 h 268"/>
                  <a:gd name="T104" fmla="*/ 85 w 269"/>
                  <a:gd name="T105" fmla="*/ 65 h 268"/>
                  <a:gd name="T106" fmla="*/ 80 w 269"/>
                  <a:gd name="T107" fmla="*/ 84 h 268"/>
                  <a:gd name="T108" fmla="*/ 62 w 269"/>
                  <a:gd name="T109" fmla="*/ 99 h 268"/>
                  <a:gd name="T110" fmla="*/ 57 w 269"/>
                  <a:gd name="T111" fmla="*/ 123 h 268"/>
                  <a:gd name="T112" fmla="*/ 48 w 269"/>
                  <a:gd name="T113" fmla="*/ 137 h 268"/>
                  <a:gd name="T114" fmla="*/ 32 w 269"/>
                  <a:gd name="T115" fmla="*/ 142 h 268"/>
                  <a:gd name="T116" fmla="*/ 24 w 269"/>
                  <a:gd name="T117" fmla="*/ 140 h 268"/>
                  <a:gd name="T118" fmla="*/ 16 w 269"/>
                  <a:gd name="T119" fmla="*/ 143 h 268"/>
                  <a:gd name="T120" fmla="*/ 6 w 269"/>
                  <a:gd name="T121" fmla="*/ 158 h 268"/>
                  <a:gd name="T122" fmla="*/ 8 w 269"/>
                  <a:gd name="T123" fmla="*/ 163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9" h="268">
                    <a:moveTo>
                      <a:pt x="8" y="163"/>
                    </a:moveTo>
                    <a:lnTo>
                      <a:pt x="8" y="163"/>
                    </a:lnTo>
                    <a:lnTo>
                      <a:pt x="10" y="163"/>
                    </a:lnTo>
                    <a:lnTo>
                      <a:pt x="10" y="161"/>
                    </a:lnTo>
                    <a:lnTo>
                      <a:pt x="13" y="161"/>
                    </a:lnTo>
                    <a:lnTo>
                      <a:pt x="14" y="161"/>
                    </a:lnTo>
                    <a:lnTo>
                      <a:pt x="18" y="161"/>
                    </a:lnTo>
                    <a:lnTo>
                      <a:pt x="19" y="161"/>
                    </a:lnTo>
                    <a:lnTo>
                      <a:pt x="22" y="161"/>
                    </a:lnTo>
                    <a:lnTo>
                      <a:pt x="26" y="161"/>
                    </a:lnTo>
                    <a:lnTo>
                      <a:pt x="29" y="161"/>
                    </a:lnTo>
                    <a:lnTo>
                      <a:pt x="32" y="161"/>
                    </a:lnTo>
                    <a:lnTo>
                      <a:pt x="35" y="161"/>
                    </a:lnTo>
                    <a:lnTo>
                      <a:pt x="40" y="161"/>
                    </a:lnTo>
                    <a:lnTo>
                      <a:pt x="51" y="161"/>
                    </a:lnTo>
                    <a:lnTo>
                      <a:pt x="65" y="161"/>
                    </a:lnTo>
                    <a:lnTo>
                      <a:pt x="65" y="163"/>
                    </a:lnTo>
                    <a:lnTo>
                      <a:pt x="65" y="163"/>
                    </a:lnTo>
                    <a:lnTo>
                      <a:pt x="65" y="164"/>
                    </a:lnTo>
                    <a:lnTo>
                      <a:pt x="67" y="166"/>
                    </a:lnTo>
                    <a:lnTo>
                      <a:pt x="67" y="167"/>
                    </a:lnTo>
                    <a:lnTo>
                      <a:pt x="65" y="169"/>
                    </a:lnTo>
                    <a:lnTo>
                      <a:pt x="65" y="170"/>
                    </a:lnTo>
                    <a:lnTo>
                      <a:pt x="67" y="174"/>
                    </a:lnTo>
                    <a:lnTo>
                      <a:pt x="69" y="177"/>
                    </a:lnTo>
                    <a:lnTo>
                      <a:pt x="69" y="178"/>
                    </a:lnTo>
                    <a:lnTo>
                      <a:pt x="69" y="180"/>
                    </a:lnTo>
                    <a:lnTo>
                      <a:pt x="70" y="180"/>
                    </a:lnTo>
                    <a:lnTo>
                      <a:pt x="72" y="183"/>
                    </a:lnTo>
                    <a:lnTo>
                      <a:pt x="73" y="185"/>
                    </a:lnTo>
                    <a:lnTo>
                      <a:pt x="73" y="190"/>
                    </a:lnTo>
                    <a:lnTo>
                      <a:pt x="75" y="191"/>
                    </a:lnTo>
                    <a:lnTo>
                      <a:pt x="80" y="191"/>
                    </a:lnTo>
                    <a:lnTo>
                      <a:pt x="81" y="191"/>
                    </a:lnTo>
                    <a:lnTo>
                      <a:pt x="83" y="191"/>
                    </a:lnTo>
                    <a:lnTo>
                      <a:pt x="88" y="191"/>
                    </a:lnTo>
                    <a:lnTo>
                      <a:pt x="91" y="190"/>
                    </a:lnTo>
                    <a:lnTo>
                      <a:pt x="100" y="190"/>
                    </a:lnTo>
                    <a:lnTo>
                      <a:pt x="100" y="186"/>
                    </a:lnTo>
                    <a:lnTo>
                      <a:pt x="100" y="183"/>
                    </a:lnTo>
                    <a:lnTo>
                      <a:pt x="102" y="182"/>
                    </a:lnTo>
                    <a:lnTo>
                      <a:pt x="102" y="180"/>
                    </a:lnTo>
                    <a:lnTo>
                      <a:pt x="104" y="177"/>
                    </a:lnTo>
                    <a:lnTo>
                      <a:pt x="116" y="175"/>
                    </a:lnTo>
                    <a:lnTo>
                      <a:pt x="116" y="175"/>
                    </a:lnTo>
                    <a:lnTo>
                      <a:pt x="121" y="175"/>
                    </a:lnTo>
                    <a:lnTo>
                      <a:pt x="121" y="177"/>
                    </a:lnTo>
                    <a:lnTo>
                      <a:pt x="120" y="178"/>
                    </a:lnTo>
                    <a:lnTo>
                      <a:pt x="120" y="180"/>
                    </a:lnTo>
                    <a:lnTo>
                      <a:pt x="137" y="180"/>
                    </a:lnTo>
                    <a:lnTo>
                      <a:pt x="137" y="182"/>
                    </a:lnTo>
                    <a:lnTo>
                      <a:pt x="137" y="185"/>
                    </a:lnTo>
                    <a:lnTo>
                      <a:pt x="137" y="186"/>
                    </a:lnTo>
                    <a:lnTo>
                      <a:pt x="136" y="190"/>
                    </a:lnTo>
                    <a:lnTo>
                      <a:pt x="136" y="191"/>
                    </a:lnTo>
                    <a:lnTo>
                      <a:pt x="137" y="193"/>
                    </a:lnTo>
                    <a:lnTo>
                      <a:pt x="137" y="196"/>
                    </a:lnTo>
                    <a:lnTo>
                      <a:pt x="136" y="196"/>
                    </a:lnTo>
                    <a:lnTo>
                      <a:pt x="136" y="198"/>
                    </a:lnTo>
                    <a:lnTo>
                      <a:pt x="136" y="199"/>
                    </a:lnTo>
                    <a:lnTo>
                      <a:pt x="137" y="204"/>
                    </a:lnTo>
                    <a:lnTo>
                      <a:pt x="136" y="207"/>
                    </a:lnTo>
                    <a:lnTo>
                      <a:pt x="136" y="209"/>
                    </a:lnTo>
                    <a:lnTo>
                      <a:pt x="136" y="210"/>
                    </a:lnTo>
                    <a:lnTo>
                      <a:pt x="137" y="212"/>
                    </a:lnTo>
                    <a:lnTo>
                      <a:pt x="137" y="214"/>
                    </a:lnTo>
                    <a:lnTo>
                      <a:pt x="139" y="214"/>
                    </a:lnTo>
                    <a:lnTo>
                      <a:pt x="139" y="215"/>
                    </a:lnTo>
                    <a:lnTo>
                      <a:pt x="140" y="215"/>
                    </a:lnTo>
                    <a:lnTo>
                      <a:pt x="140" y="217"/>
                    </a:lnTo>
                    <a:lnTo>
                      <a:pt x="140" y="220"/>
                    </a:lnTo>
                    <a:lnTo>
                      <a:pt x="140" y="220"/>
                    </a:lnTo>
                    <a:lnTo>
                      <a:pt x="142" y="223"/>
                    </a:lnTo>
                    <a:lnTo>
                      <a:pt x="142" y="223"/>
                    </a:lnTo>
                    <a:lnTo>
                      <a:pt x="142" y="225"/>
                    </a:lnTo>
                    <a:lnTo>
                      <a:pt x="142" y="228"/>
                    </a:lnTo>
                    <a:lnTo>
                      <a:pt x="144" y="229"/>
                    </a:lnTo>
                    <a:lnTo>
                      <a:pt x="142" y="231"/>
                    </a:lnTo>
                    <a:lnTo>
                      <a:pt x="144" y="231"/>
                    </a:lnTo>
                    <a:lnTo>
                      <a:pt x="142" y="233"/>
                    </a:lnTo>
                    <a:lnTo>
                      <a:pt x="142" y="236"/>
                    </a:lnTo>
                    <a:lnTo>
                      <a:pt x="142" y="236"/>
                    </a:lnTo>
                    <a:lnTo>
                      <a:pt x="144" y="236"/>
                    </a:lnTo>
                    <a:lnTo>
                      <a:pt x="145" y="236"/>
                    </a:lnTo>
                    <a:lnTo>
                      <a:pt x="145" y="234"/>
                    </a:lnTo>
                    <a:lnTo>
                      <a:pt x="147" y="234"/>
                    </a:lnTo>
                    <a:lnTo>
                      <a:pt x="148" y="234"/>
                    </a:lnTo>
                    <a:lnTo>
                      <a:pt x="150" y="236"/>
                    </a:lnTo>
                    <a:lnTo>
                      <a:pt x="151" y="236"/>
                    </a:lnTo>
                    <a:lnTo>
                      <a:pt x="155" y="236"/>
                    </a:lnTo>
                    <a:lnTo>
                      <a:pt x="156" y="236"/>
                    </a:lnTo>
                    <a:lnTo>
                      <a:pt x="158" y="236"/>
                    </a:lnTo>
                    <a:lnTo>
                      <a:pt x="159" y="236"/>
                    </a:lnTo>
                    <a:lnTo>
                      <a:pt x="161" y="234"/>
                    </a:lnTo>
                    <a:lnTo>
                      <a:pt x="164" y="234"/>
                    </a:lnTo>
                    <a:lnTo>
                      <a:pt x="166" y="233"/>
                    </a:lnTo>
                    <a:lnTo>
                      <a:pt x="166" y="234"/>
                    </a:lnTo>
                    <a:lnTo>
                      <a:pt x="167" y="234"/>
                    </a:lnTo>
                    <a:lnTo>
                      <a:pt x="169" y="234"/>
                    </a:lnTo>
                    <a:lnTo>
                      <a:pt x="172" y="236"/>
                    </a:lnTo>
                    <a:lnTo>
                      <a:pt x="172" y="236"/>
                    </a:lnTo>
                    <a:lnTo>
                      <a:pt x="172" y="239"/>
                    </a:lnTo>
                    <a:lnTo>
                      <a:pt x="172" y="239"/>
                    </a:lnTo>
                    <a:lnTo>
                      <a:pt x="174" y="241"/>
                    </a:lnTo>
                    <a:lnTo>
                      <a:pt x="175" y="239"/>
                    </a:lnTo>
                    <a:lnTo>
                      <a:pt x="177" y="237"/>
                    </a:lnTo>
                    <a:lnTo>
                      <a:pt x="179" y="237"/>
                    </a:lnTo>
                    <a:lnTo>
                      <a:pt x="180" y="237"/>
                    </a:lnTo>
                    <a:lnTo>
                      <a:pt x="183" y="236"/>
                    </a:lnTo>
                    <a:lnTo>
                      <a:pt x="185" y="236"/>
                    </a:lnTo>
                    <a:lnTo>
                      <a:pt x="185" y="239"/>
                    </a:lnTo>
                    <a:lnTo>
                      <a:pt x="185" y="241"/>
                    </a:lnTo>
                    <a:lnTo>
                      <a:pt x="187" y="242"/>
                    </a:lnTo>
                    <a:lnTo>
                      <a:pt x="185" y="242"/>
                    </a:lnTo>
                    <a:lnTo>
                      <a:pt x="187" y="242"/>
                    </a:lnTo>
                    <a:lnTo>
                      <a:pt x="190" y="244"/>
                    </a:lnTo>
                    <a:lnTo>
                      <a:pt x="191" y="244"/>
                    </a:lnTo>
                    <a:lnTo>
                      <a:pt x="194" y="247"/>
                    </a:lnTo>
                    <a:lnTo>
                      <a:pt x="196" y="247"/>
                    </a:lnTo>
                    <a:lnTo>
                      <a:pt x="201" y="247"/>
                    </a:lnTo>
                    <a:lnTo>
                      <a:pt x="201" y="249"/>
                    </a:lnTo>
                    <a:lnTo>
                      <a:pt x="202" y="249"/>
                    </a:lnTo>
                    <a:lnTo>
                      <a:pt x="207" y="247"/>
                    </a:lnTo>
                    <a:lnTo>
                      <a:pt x="207" y="245"/>
                    </a:lnTo>
                    <a:lnTo>
                      <a:pt x="209" y="242"/>
                    </a:lnTo>
                    <a:lnTo>
                      <a:pt x="210" y="242"/>
                    </a:lnTo>
                    <a:lnTo>
                      <a:pt x="212" y="241"/>
                    </a:lnTo>
                    <a:lnTo>
                      <a:pt x="212" y="241"/>
                    </a:lnTo>
                    <a:lnTo>
                      <a:pt x="212" y="245"/>
                    </a:lnTo>
                    <a:lnTo>
                      <a:pt x="215" y="249"/>
                    </a:lnTo>
                    <a:lnTo>
                      <a:pt x="215" y="249"/>
                    </a:lnTo>
                    <a:lnTo>
                      <a:pt x="218" y="252"/>
                    </a:lnTo>
                    <a:lnTo>
                      <a:pt x="223" y="253"/>
                    </a:lnTo>
                    <a:lnTo>
                      <a:pt x="226" y="255"/>
                    </a:lnTo>
                    <a:lnTo>
                      <a:pt x="230" y="260"/>
                    </a:lnTo>
                    <a:lnTo>
                      <a:pt x="233" y="261"/>
                    </a:lnTo>
                    <a:lnTo>
                      <a:pt x="234" y="265"/>
                    </a:lnTo>
                    <a:lnTo>
                      <a:pt x="238" y="268"/>
                    </a:lnTo>
                    <a:lnTo>
                      <a:pt x="239" y="268"/>
                    </a:lnTo>
                    <a:lnTo>
                      <a:pt x="242" y="266"/>
                    </a:lnTo>
                    <a:lnTo>
                      <a:pt x="244" y="266"/>
                    </a:lnTo>
                    <a:lnTo>
                      <a:pt x="245" y="266"/>
                    </a:lnTo>
                    <a:lnTo>
                      <a:pt x="245" y="266"/>
                    </a:lnTo>
                    <a:lnTo>
                      <a:pt x="247" y="268"/>
                    </a:lnTo>
                    <a:lnTo>
                      <a:pt x="249" y="266"/>
                    </a:lnTo>
                    <a:lnTo>
                      <a:pt x="247" y="252"/>
                    </a:lnTo>
                    <a:lnTo>
                      <a:pt x="245" y="250"/>
                    </a:lnTo>
                    <a:lnTo>
                      <a:pt x="242" y="250"/>
                    </a:lnTo>
                    <a:lnTo>
                      <a:pt x="242" y="252"/>
                    </a:lnTo>
                    <a:lnTo>
                      <a:pt x="244" y="253"/>
                    </a:lnTo>
                    <a:lnTo>
                      <a:pt x="244" y="255"/>
                    </a:lnTo>
                    <a:lnTo>
                      <a:pt x="238" y="253"/>
                    </a:lnTo>
                    <a:lnTo>
                      <a:pt x="236" y="252"/>
                    </a:lnTo>
                    <a:lnTo>
                      <a:pt x="236" y="250"/>
                    </a:lnTo>
                    <a:lnTo>
                      <a:pt x="231" y="245"/>
                    </a:lnTo>
                    <a:lnTo>
                      <a:pt x="230" y="245"/>
                    </a:lnTo>
                    <a:lnTo>
                      <a:pt x="230" y="241"/>
                    </a:lnTo>
                    <a:lnTo>
                      <a:pt x="230" y="233"/>
                    </a:lnTo>
                    <a:lnTo>
                      <a:pt x="230" y="231"/>
                    </a:lnTo>
                    <a:lnTo>
                      <a:pt x="233" y="229"/>
                    </a:lnTo>
                    <a:lnTo>
                      <a:pt x="233" y="228"/>
                    </a:lnTo>
                    <a:lnTo>
                      <a:pt x="233" y="226"/>
                    </a:lnTo>
                    <a:lnTo>
                      <a:pt x="234" y="226"/>
                    </a:lnTo>
                    <a:lnTo>
                      <a:pt x="234" y="223"/>
                    </a:lnTo>
                    <a:lnTo>
                      <a:pt x="234" y="222"/>
                    </a:lnTo>
                    <a:lnTo>
                      <a:pt x="234" y="218"/>
                    </a:lnTo>
                    <a:lnTo>
                      <a:pt x="234" y="217"/>
                    </a:lnTo>
                    <a:lnTo>
                      <a:pt x="234" y="217"/>
                    </a:lnTo>
                    <a:lnTo>
                      <a:pt x="234" y="215"/>
                    </a:lnTo>
                    <a:lnTo>
                      <a:pt x="234" y="214"/>
                    </a:lnTo>
                    <a:lnTo>
                      <a:pt x="233" y="212"/>
                    </a:lnTo>
                    <a:lnTo>
                      <a:pt x="231" y="209"/>
                    </a:lnTo>
                    <a:lnTo>
                      <a:pt x="238" y="198"/>
                    </a:lnTo>
                    <a:lnTo>
                      <a:pt x="260" y="193"/>
                    </a:lnTo>
                    <a:lnTo>
                      <a:pt x="261" y="193"/>
                    </a:lnTo>
                    <a:lnTo>
                      <a:pt x="258" y="183"/>
                    </a:lnTo>
                    <a:lnTo>
                      <a:pt x="249" y="169"/>
                    </a:lnTo>
                    <a:lnTo>
                      <a:pt x="245" y="153"/>
                    </a:lnTo>
                    <a:lnTo>
                      <a:pt x="244" y="140"/>
                    </a:lnTo>
                    <a:lnTo>
                      <a:pt x="241" y="124"/>
                    </a:lnTo>
                    <a:lnTo>
                      <a:pt x="241" y="119"/>
                    </a:lnTo>
                    <a:lnTo>
                      <a:pt x="241" y="116"/>
                    </a:lnTo>
                    <a:lnTo>
                      <a:pt x="239" y="115"/>
                    </a:lnTo>
                    <a:lnTo>
                      <a:pt x="239" y="113"/>
                    </a:lnTo>
                    <a:lnTo>
                      <a:pt x="239" y="110"/>
                    </a:lnTo>
                    <a:lnTo>
                      <a:pt x="241" y="102"/>
                    </a:lnTo>
                    <a:lnTo>
                      <a:pt x="244" y="99"/>
                    </a:lnTo>
                    <a:lnTo>
                      <a:pt x="247" y="96"/>
                    </a:lnTo>
                    <a:lnTo>
                      <a:pt x="247" y="92"/>
                    </a:lnTo>
                    <a:lnTo>
                      <a:pt x="249" y="88"/>
                    </a:lnTo>
                    <a:lnTo>
                      <a:pt x="250" y="81"/>
                    </a:lnTo>
                    <a:lnTo>
                      <a:pt x="250" y="78"/>
                    </a:lnTo>
                    <a:lnTo>
                      <a:pt x="250" y="76"/>
                    </a:lnTo>
                    <a:lnTo>
                      <a:pt x="257" y="67"/>
                    </a:lnTo>
                    <a:lnTo>
                      <a:pt x="258" y="65"/>
                    </a:lnTo>
                    <a:lnTo>
                      <a:pt x="261" y="59"/>
                    </a:lnTo>
                    <a:lnTo>
                      <a:pt x="269" y="49"/>
                    </a:lnTo>
                    <a:lnTo>
                      <a:pt x="269" y="48"/>
                    </a:lnTo>
                    <a:lnTo>
                      <a:pt x="268" y="46"/>
                    </a:lnTo>
                    <a:lnTo>
                      <a:pt x="266" y="45"/>
                    </a:lnTo>
                    <a:lnTo>
                      <a:pt x="265" y="43"/>
                    </a:lnTo>
                    <a:lnTo>
                      <a:pt x="266" y="40"/>
                    </a:lnTo>
                    <a:lnTo>
                      <a:pt x="266" y="35"/>
                    </a:lnTo>
                    <a:lnTo>
                      <a:pt x="266" y="30"/>
                    </a:lnTo>
                    <a:lnTo>
                      <a:pt x="268" y="29"/>
                    </a:lnTo>
                    <a:lnTo>
                      <a:pt x="269" y="27"/>
                    </a:lnTo>
                    <a:lnTo>
                      <a:pt x="268" y="25"/>
                    </a:lnTo>
                    <a:lnTo>
                      <a:pt x="265" y="25"/>
                    </a:lnTo>
                    <a:lnTo>
                      <a:pt x="263" y="25"/>
                    </a:lnTo>
                    <a:lnTo>
                      <a:pt x="263" y="24"/>
                    </a:lnTo>
                    <a:lnTo>
                      <a:pt x="263" y="22"/>
                    </a:lnTo>
                    <a:lnTo>
                      <a:pt x="261" y="21"/>
                    </a:lnTo>
                    <a:lnTo>
                      <a:pt x="260" y="19"/>
                    </a:lnTo>
                    <a:lnTo>
                      <a:pt x="260" y="17"/>
                    </a:lnTo>
                    <a:lnTo>
                      <a:pt x="255" y="16"/>
                    </a:lnTo>
                    <a:lnTo>
                      <a:pt x="255" y="14"/>
                    </a:lnTo>
                    <a:lnTo>
                      <a:pt x="253" y="13"/>
                    </a:lnTo>
                    <a:lnTo>
                      <a:pt x="252" y="9"/>
                    </a:lnTo>
                    <a:lnTo>
                      <a:pt x="250" y="9"/>
                    </a:lnTo>
                    <a:lnTo>
                      <a:pt x="247" y="8"/>
                    </a:lnTo>
                    <a:lnTo>
                      <a:pt x="245" y="11"/>
                    </a:lnTo>
                    <a:lnTo>
                      <a:pt x="244" y="13"/>
                    </a:lnTo>
                    <a:lnTo>
                      <a:pt x="241" y="13"/>
                    </a:lnTo>
                    <a:lnTo>
                      <a:pt x="241" y="13"/>
                    </a:lnTo>
                    <a:lnTo>
                      <a:pt x="239" y="13"/>
                    </a:lnTo>
                    <a:lnTo>
                      <a:pt x="238" y="11"/>
                    </a:lnTo>
                    <a:lnTo>
                      <a:pt x="234" y="11"/>
                    </a:lnTo>
                    <a:lnTo>
                      <a:pt x="233" y="13"/>
                    </a:lnTo>
                    <a:lnTo>
                      <a:pt x="231" y="14"/>
                    </a:lnTo>
                    <a:lnTo>
                      <a:pt x="230" y="14"/>
                    </a:lnTo>
                    <a:lnTo>
                      <a:pt x="228" y="14"/>
                    </a:lnTo>
                    <a:lnTo>
                      <a:pt x="225" y="11"/>
                    </a:lnTo>
                    <a:lnTo>
                      <a:pt x="223" y="9"/>
                    </a:lnTo>
                    <a:lnTo>
                      <a:pt x="222" y="9"/>
                    </a:lnTo>
                    <a:lnTo>
                      <a:pt x="220" y="8"/>
                    </a:lnTo>
                    <a:lnTo>
                      <a:pt x="220" y="5"/>
                    </a:lnTo>
                    <a:lnTo>
                      <a:pt x="218" y="5"/>
                    </a:lnTo>
                    <a:lnTo>
                      <a:pt x="218" y="5"/>
                    </a:lnTo>
                    <a:lnTo>
                      <a:pt x="215" y="3"/>
                    </a:lnTo>
                    <a:lnTo>
                      <a:pt x="212" y="3"/>
                    </a:lnTo>
                    <a:lnTo>
                      <a:pt x="209" y="5"/>
                    </a:lnTo>
                    <a:lnTo>
                      <a:pt x="207" y="5"/>
                    </a:lnTo>
                    <a:lnTo>
                      <a:pt x="202" y="5"/>
                    </a:lnTo>
                    <a:lnTo>
                      <a:pt x="201" y="3"/>
                    </a:lnTo>
                    <a:lnTo>
                      <a:pt x="198" y="3"/>
                    </a:lnTo>
                    <a:lnTo>
                      <a:pt x="196" y="1"/>
                    </a:lnTo>
                    <a:lnTo>
                      <a:pt x="194" y="3"/>
                    </a:lnTo>
                    <a:lnTo>
                      <a:pt x="193" y="1"/>
                    </a:lnTo>
                    <a:lnTo>
                      <a:pt x="191" y="0"/>
                    </a:lnTo>
                    <a:lnTo>
                      <a:pt x="188" y="1"/>
                    </a:lnTo>
                    <a:lnTo>
                      <a:pt x="188" y="1"/>
                    </a:lnTo>
                    <a:lnTo>
                      <a:pt x="190" y="3"/>
                    </a:lnTo>
                    <a:lnTo>
                      <a:pt x="188" y="6"/>
                    </a:lnTo>
                    <a:lnTo>
                      <a:pt x="187" y="6"/>
                    </a:lnTo>
                    <a:lnTo>
                      <a:pt x="183" y="6"/>
                    </a:lnTo>
                    <a:lnTo>
                      <a:pt x="180" y="6"/>
                    </a:lnTo>
                    <a:lnTo>
                      <a:pt x="179" y="8"/>
                    </a:lnTo>
                    <a:lnTo>
                      <a:pt x="177" y="8"/>
                    </a:lnTo>
                    <a:lnTo>
                      <a:pt x="177" y="6"/>
                    </a:lnTo>
                    <a:lnTo>
                      <a:pt x="175" y="5"/>
                    </a:lnTo>
                    <a:lnTo>
                      <a:pt x="175" y="5"/>
                    </a:lnTo>
                    <a:lnTo>
                      <a:pt x="174" y="5"/>
                    </a:lnTo>
                    <a:lnTo>
                      <a:pt x="167" y="6"/>
                    </a:lnTo>
                    <a:lnTo>
                      <a:pt x="166" y="8"/>
                    </a:lnTo>
                    <a:lnTo>
                      <a:pt x="164" y="9"/>
                    </a:lnTo>
                    <a:lnTo>
                      <a:pt x="159" y="9"/>
                    </a:lnTo>
                    <a:lnTo>
                      <a:pt x="156" y="11"/>
                    </a:lnTo>
                    <a:lnTo>
                      <a:pt x="155" y="9"/>
                    </a:lnTo>
                    <a:lnTo>
                      <a:pt x="153" y="8"/>
                    </a:lnTo>
                    <a:lnTo>
                      <a:pt x="150" y="8"/>
                    </a:lnTo>
                    <a:lnTo>
                      <a:pt x="148" y="11"/>
                    </a:lnTo>
                    <a:lnTo>
                      <a:pt x="145" y="13"/>
                    </a:lnTo>
                    <a:lnTo>
                      <a:pt x="145" y="14"/>
                    </a:lnTo>
                    <a:lnTo>
                      <a:pt x="147" y="16"/>
                    </a:lnTo>
                    <a:lnTo>
                      <a:pt x="147" y="17"/>
                    </a:lnTo>
                    <a:lnTo>
                      <a:pt x="144" y="17"/>
                    </a:lnTo>
                    <a:lnTo>
                      <a:pt x="142" y="17"/>
                    </a:lnTo>
                    <a:lnTo>
                      <a:pt x="139" y="16"/>
                    </a:lnTo>
                    <a:lnTo>
                      <a:pt x="136" y="16"/>
                    </a:lnTo>
                    <a:lnTo>
                      <a:pt x="134" y="16"/>
                    </a:lnTo>
                    <a:lnTo>
                      <a:pt x="132" y="16"/>
                    </a:lnTo>
                    <a:lnTo>
                      <a:pt x="131" y="16"/>
                    </a:lnTo>
                    <a:lnTo>
                      <a:pt x="128" y="16"/>
                    </a:lnTo>
                    <a:lnTo>
                      <a:pt x="124" y="14"/>
                    </a:lnTo>
                    <a:lnTo>
                      <a:pt x="121" y="14"/>
                    </a:lnTo>
                    <a:lnTo>
                      <a:pt x="121" y="13"/>
                    </a:lnTo>
                    <a:lnTo>
                      <a:pt x="116" y="9"/>
                    </a:lnTo>
                    <a:lnTo>
                      <a:pt x="115" y="9"/>
                    </a:lnTo>
                    <a:lnTo>
                      <a:pt x="110" y="6"/>
                    </a:lnTo>
                    <a:lnTo>
                      <a:pt x="108" y="6"/>
                    </a:lnTo>
                    <a:lnTo>
                      <a:pt x="107" y="5"/>
                    </a:lnTo>
                    <a:lnTo>
                      <a:pt x="105" y="5"/>
                    </a:lnTo>
                    <a:lnTo>
                      <a:pt x="105" y="5"/>
                    </a:lnTo>
                    <a:lnTo>
                      <a:pt x="102" y="5"/>
                    </a:lnTo>
                    <a:lnTo>
                      <a:pt x="100" y="6"/>
                    </a:lnTo>
                    <a:lnTo>
                      <a:pt x="99" y="6"/>
                    </a:lnTo>
                    <a:lnTo>
                      <a:pt x="97" y="8"/>
                    </a:lnTo>
                    <a:lnTo>
                      <a:pt x="97" y="9"/>
                    </a:lnTo>
                    <a:lnTo>
                      <a:pt x="96" y="11"/>
                    </a:lnTo>
                    <a:lnTo>
                      <a:pt x="96" y="13"/>
                    </a:lnTo>
                    <a:lnTo>
                      <a:pt x="96" y="14"/>
                    </a:lnTo>
                    <a:lnTo>
                      <a:pt x="93" y="14"/>
                    </a:lnTo>
                    <a:lnTo>
                      <a:pt x="93" y="16"/>
                    </a:lnTo>
                    <a:lnTo>
                      <a:pt x="96" y="19"/>
                    </a:lnTo>
                    <a:lnTo>
                      <a:pt x="94" y="21"/>
                    </a:lnTo>
                    <a:lnTo>
                      <a:pt x="94" y="22"/>
                    </a:lnTo>
                    <a:lnTo>
                      <a:pt x="94" y="25"/>
                    </a:lnTo>
                    <a:lnTo>
                      <a:pt x="96" y="27"/>
                    </a:lnTo>
                    <a:lnTo>
                      <a:pt x="96" y="33"/>
                    </a:lnTo>
                    <a:lnTo>
                      <a:pt x="93" y="35"/>
                    </a:lnTo>
                    <a:lnTo>
                      <a:pt x="91" y="37"/>
                    </a:lnTo>
                    <a:lnTo>
                      <a:pt x="86" y="45"/>
                    </a:lnTo>
                    <a:lnTo>
                      <a:pt x="86" y="49"/>
                    </a:lnTo>
                    <a:lnTo>
                      <a:pt x="86" y="52"/>
                    </a:lnTo>
                    <a:lnTo>
                      <a:pt x="86" y="56"/>
                    </a:lnTo>
                    <a:lnTo>
                      <a:pt x="85" y="59"/>
                    </a:lnTo>
                    <a:lnTo>
                      <a:pt x="83" y="62"/>
                    </a:lnTo>
                    <a:lnTo>
                      <a:pt x="85" y="65"/>
                    </a:lnTo>
                    <a:lnTo>
                      <a:pt x="83" y="68"/>
                    </a:lnTo>
                    <a:lnTo>
                      <a:pt x="83" y="70"/>
                    </a:lnTo>
                    <a:lnTo>
                      <a:pt x="83" y="73"/>
                    </a:lnTo>
                    <a:lnTo>
                      <a:pt x="81" y="75"/>
                    </a:lnTo>
                    <a:lnTo>
                      <a:pt x="80" y="80"/>
                    </a:lnTo>
                    <a:lnTo>
                      <a:pt x="80" y="84"/>
                    </a:lnTo>
                    <a:lnTo>
                      <a:pt x="75" y="91"/>
                    </a:lnTo>
                    <a:lnTo>
                      <a:pt x="73" y="92"/>
                    </a:lnTo>
                    <a:lnTo>
                      <a:pt x="70" y="94"/>
                    </a:lnTo>
                    <a:lnTo>
                      <a:pt x="69" y="94"/>
                    </a:lnTo>
                    <a:lnTo>
                      <a:pt x="65" y="96"/>
                    </a:lnTo>
                    <a:lnTo>
                      <a:pt x="62" y="99"/>
                    </a:lnTo>
                    <a:lnTo>
                      <a:pt x="62" y="102"/>
                    </a:lnTo>
                    <a:lnTo>
                      <a:pt x="57" y="107"/>
                    </a:lnTo>
                    <a:lnTo>
                      <a:pt x="56" y="110"/>
                    </a:lnTo>
                    <a:lnTo>
                      <a:pt x="57" y="113"/>
                    </a:lnTo>
                    <a:lnTo>
                      <a:pt x="57" y="115"/>
                    </a:lnTo>
                    <a:lnTo>
                      <a:pt x="57" y="123"/>
                    </a:lnTo>
                    <a:lnTo>
                      <a:pt x="56" y="126"/>
                    </a:lnTo>
                    <a:lnTo>
                      <a:pt x="57" y="129"/>
                    </a:lnTo>
                    <a:lnTo>
                      <a:pt x="54" y="132"/>
                    </a:lnTo>
                    <a:lnTo>
                      <a:pt x="51" y="134"/>
                    </a:lnTo>
                    <a:lnTo>
                      <a:pt x="49" y="134"/>
                    </a:lnTo>
                    <a:lnTo>
                      <a:pt x="48" y="137"/>
                    </a:lnTo>
                    <a:lnTo>
                      <a:pt x="43" y="142"/>
                    </a:lnTo>
                    <a:lnTo>
                      <a:pt x="42" y="145"/>
                    </a:lnTo>
                    <a:lnTo>
                      <a:pt x="38" y="147"/>
                    </a:lnTo>
                    <a:lnTo>
                      <a:pt x="34" y="145"/>
                    </a:lnTo>
                    <a:lnTo>
                      <a:pt x="34" y="142"/>
                    </a:lnTo>
                    <a:lnTo>
                      <a:pt x="32" y="142"/>
                    </a:lnTo>
                    <a:lnTo>
                      <a:pt x="34" y="139"/>
                    </a:lnTo>
                    <a:lnTo>
                      <a:pt x="35" y="137"/>
                    </a:lnTo>
                    <a:lnTo>
                      <a:pt x="30" y="139"/>
                    </a:lnTo>
                    <a:lnTo>
                      <a:pt x="27" y="142"/>
                    </a:lnTo>
                    <a:lnTo>
                      <a:pt x="26" y="140"/>
                    </a:lnTo>
                    <a:lnTo>
                      <a:pt x="24" y="140"/>
                    </a:lnTo>
                    <a:lnTo>
                      <a:pt x="24" y="143"/>
                    </a:lnTo>
                    <a:lnTo>
                      <a:pt x="22" y="147"/>
                    </a:lnTo>
                    <a:lnTo>
                      <a:pt x="19" y="145"/>
                    </a:lnTo>
                    <a:lnTo>
                      <a:pt x="19" y="145"/>
                    </a:lnTo>
                    <a:lnTo>
                      <a:pt x="18" y="143"/>
                    </a:lnTo>
                    <a:lnTo>
                      <a:pt x="16" y="143"/>
                    </a:lnTo>
                    <a:lnTo>
                      <a:pt x="14" y="143"/>
                    </a:lnTo>
                    <a:lnTo>
                      <a:pt x="11" y="147"/>
                    </a:lnTo>
                    <a:lnTo>
                      <a:pt x="8" y="150"/>
                    </a:lnTo>
                    <a:lnTo>
                      <a:pt x="8" y="151"/>
                    </a:lnTo>
                    <a:lnTo>
                      <a:pt x="8" y="156"/>
                    </a:lnTo>
                    <a:lnTo>
                      <a:pt x="6" y="158"/>
                    </a:lnTo>
                    <a:lnTo>
                      <a:pt x="3" y="158"/>
                    </a:lnTo>
                    <a:lnTo>
                      <a:pt x="0" y="159"/>
                    </a:lnTo>
                    <a:lnTo>
                      <a:pt x="2" y="161"/>
                    </a:lnTo>
                    <a:lnTo>
                      <a:pt x="5" y="161"/>
                    </a:lnTo>
                    <a:lnTo>
                      <a:pt x="6" y="163"/>
                    </a:lnTo>
                    <a:lnTo>
                      <a:pt x="8" y="163"/>
                    </a:lnTo>
                    <a:lnTo>
                      <a:pt x="8" y="163"/>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3" name="Freeform 981">
                <a:extLst>
                  <a:ext uri="{FF2B5EF4-FFF2-40B4-BE49-F238E27FC236}">
                    <a16:creationId xmlns:a16="http://schemas.microsoft.com/office/drawing/2014/main" id="{23EB2A9E-D63B-4A8B-9A87-4F9D1EA2F37A}"/>
                  </a:ext>
                </a:extLst>
              </p:cNvPr>
              <p:cNvSpPr>
                <a:spLocks/>
              </p:cNvSpPr>
              <p:nvPr/>
            </p:nvSpPr>
            <p:spPr bwMode="auto">
              <a:xfrm>
                <a:off x="5147" y="2561"/>
                <a:ext cx="45" cy="113"/>
              </a:xfrm>
              <a:custGeom>
                <a:avLst/>
                <a:gdLst>
                  <a:gd name="T0" fmla="*/ 6 w 45"/>
                  <a:gd name="T1" fmla="*/ 6 h 113"/>
                  <a:gd name="T2" fmla="*/ 11 w 45"/>
                  <a:gd name="T3" fmla="*/ 8 h 113"/>
                  <a:gd name="T4" fmla="*/ 8 w 45"/>
                  <a:gd name="T5" fmla="*/ 13 h 113"/>
                  <a:gd name="T6" fmla="*/ 11 w 45"/>
                  <a:gd name="T7" fmla="*/ 16 h 113"/>
                  <a:gd name="T8" fmla="*/ 13 w 45"/>
                  <a:gd name="T9" fmla="*/ 20 h 113"/>
                  <a:gd name="T10" fmla="*/ 11 w 45"/>
                  <a:gd name="T11" fmla="*/ 22 h 113"/>
                  <a:gd name="T12" fmla="*/ 8 w 45"/>
                  <a:gd name="T13" fmla="*/ 27 h 113"/>
                  <a:gd name="T14" fmla="*/ 10 w 45"/>
                  <a:gd name="T15" fmla="*/ 32 h 113"/>
                  <a:gd name="T16" fmla="*/ 8 w 45"/>
                  <a:gd name="T17" fmla="*/ 35 h 113"/>
                  <a:gd name="T18" fmla="*/ 10 w 45"/>
                  <a:gd name="T19" fmla="*/ 40 h 113"/>
                  <a:gd name="T20" fmla="*/ 10 w 45"/>
                  <a:gd name="T21" fmla="*/ 41 h 113"/>
                  <a:gd name="T22" fmla="*/ 11 w 45"/>
                  <a:gd name="T23" fmla="*/ 44 h 113"/>
                  <a:gd name="T24" fmla="*/ 10 w 45"/>
                  <a:gd name="T25" fmla="*/ 46 h 113"/>
                  <a:gd name="T26" fmla="*/ 6 w 45"/>
                  <a:gd name="T27" fmla="*/ 48 h 113"/>
                  <a:gd name="T28" fmla="*/ 3 w 45"/>
                  <a:gd name="T29" fmla="*/ 51 h 113"/>
                  <a:gd name="T30" fmla="*/ 3 w 45"/>
                  <a:gd name="T31" fmla="*/ 54 h 113"/>
                  <a:gd name="T32" fmla="*/ 3 w 45"/>
                  <a:gd name="T33" fmla="*/ 57 h 113"/>
                  <a:gd name="T34" fmla="*/ 0 w 45"/>
                  <a:gd name="T35" fmla="*/ 60 h 113"/>
                  <a:gd name="T36" fmla="*/ 2 w 45"/>
                  <a:gd name="T37" fmla="*/ 65 h 113"/>
                  <a:gd name="T38" fmla="*/ 3 w 45"/>
                  <a:gd name="T39" fmla="*/ 68 h 113"/>
                  <a:gd name="T40" fmla="*/ 8 w 45"/>
                  <a:gd name="T41" fmla="*/ 70 h 113"/>
                  <a:gd name="T42" fmla="*/ 10 w 45"/>
                  <a:gd name="T43" fmla="*/ 72 h 113"/>
                  <a:gd name="T44" fmla="*/ 13 w 45"/>
                  <a:gd name="T45" fmla="*/ 75 h 113"/>
                  <a:gd name="T46" fmla="*/ 16 w 45"/>
                  <a:gd name="T47" fmla="*/ 75 h 113"/>
                  <a:gd name="T48" fmla="*/ 19 w 45"/>
                  <a:gd name="T49" fmla="*/ 73 h 113"/>
                  <a:gd name="T50" fmla="*/ 24 w 45"/>
                  <a:gd name="T51" fmla="*/ 76 h 113"/>
                  <a:gd name="T52" fmla="*/ 24 w 45"/>
                  <a:gd name="T53" fmla="*/ 83 h 113"/>
                  <a:gd name="T54" fmla="*/ 21 w 45"/>
                  <a:gd name="T55" fmla="*/ 89 h 113"/>
                  <a:gd name="T56" fmla="*/ 19 w 45"/>
                  <a:gd name="T57" fmla="*/ 94 h 113"/>
                  <a:gd name="T58" fmla="*/ 21 w 45"/>
                  <a:gd name="T59" fmla="*/ 100 h 113"/>
                  <a:gd name="T60" fmla="*/ 26 w 45"/>
                  <a:gd name="T61" fmla="*/ 105 h 113"/>
                  <a:gd name="T62" fmla="*/ 29 w 45"/>
                  <a:gd name="T63" fmla="*/ 108 h 113"/>
                  <a:gd name="T64" fmla="*/ 30 w 45"/>
                  <a:gd name="T65" fmla="*/ 111 h 113"/>
                  <a:gd name="T66" fmla="*/ 34 w 45"/>
                  <a:gd name="T67" fmla="*/ 113 h 113"/>
                  <a:gd name="T68" fmla="*/ 34 w 45"/>
                  <a:gd name="T69" fmla="*/ 107 h 113"/>
                  <a:gd name="T70" fmla="*/ 35 w 45"/>
                  <a:gd name="T71" fmla="*/ 102 h 113"/>
                  <a:gd name="T72" fmla="*/ 38 w 45"/>
                  <a:gd name="T73" fmla="*/ 97 h 113"/>
                  <a:gd name="T74" fmla="*/ 42 w 45"/>
                  <a:gd name="T75" fmla="*/ 94 h 113"/>
                  <a:gd name="T76" fmla="*/ 40 w 45"/>
                  <a:gd name="T77" fmla="*/ 87 h 113"/>
                  <a:gd name="T78" fmla="*/ 40 w 45"/>
                  <a:gd name="T79" fmla="*/ 84 h 113"/>
                  <a:gd name="T80" fmla="*/ 42 w 45"/>
                  <a:gd name="T81" fmla="*/ 83 h 113"/>
                  <a:gd name="T82" fmla="*/ 45 w 45"/>
                  <a:gd name="T83" fmla="*/ 81 h 113"/>
                  <a:gd name="T84" fmla="*/ 43 w 45"/>
                  <a:gd name="T85" fmla="*/ 78 h 113"/>
                  <a:gd name="T86" fmla="*/ 38 w 45"/>
                  <a:gd name="T87" fmla="*/ 70 h 113"/>
                  <a:gd name="T88" fmla="*/ 34 w 45"/>
                  <a:gd name="T89" fmla="*/ 64 h 113"/>
                  <a:gd name="T90" fmla="*/ 30 w 45"/>
                  <a:gd name="T91" fmla="*/ 62 h 113"/>
                  <a:gd name="T92" fmla="*/ 24 w 45"/>
                  <a:gd name="T93" fmla="*/ 57 h 113"/>
                  <a:gd name="T94" fmla="*/ 22 w 45"/>
                  <a:gd name="T95" fmla="*/ 41 h 113"/>
                  <a:gd name="T96" fmla="*/ 22 w 45"/>
                  <a:gd name="T97" fmla="*/ 13 h 113"/>
                  <a:gd name="T98" fmla="*/ 16 w 45"/>
                  <a:gd name="T99" fmla="*/ 6 h 113"/>
                  <a:gd name="T100" fmla="*/ 14 w 45"/>
                  <a:gd name="T101" fmla="*/ 5 h 113"/>
                  <a:gd name="T102" fmla="*/ 13 w 45"/>
                  <a:gd name="T103" fmla="*/ 3 h 113"/>
                  <a:gd name="T104" fmla="*/ 10 w 45"/>
                  <a:gd name="T105" fmla="*/ 3 h 113"/>
                  <a:gd name="T106" fmla="*/ 6 w 45"/>
                  <a:gd name="T107" fmla="*/ 1 h 113"/>
                  <a:gd name="T108" fmla="*/ 5 w 45"/>
                  <a:gd name="T109" fmla="*/ 0 h 113"/>
                  <a:gd name="T110" fmla="*/ 5 w 45"/>
                  <a:gd name="T111" fmla="*/ 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5" h="113">
                    <a:moveTo>
                      <a:pt x="6" y="3"/>
                    </a:moveTo>
                    <a:lnTo>
                      <a:pt x="6" y="6"/>
                    </a:lnTo>
                    <a:lnTo>
                      <a:pt x="8" y="6"/>
                    </a:lnTo>
                    <a:lnTo>
                      <a:pt x="11" y="8"/>
                    </a:lnTo>
                    <a:lnTo>
                      <a:pt x="10" y="8"/>
                    </a:lnTo>
                    <a:lnTo>
                      <a:pt x="8" y="13"/>
                    </a:lnTo>
                    <a:lnTo>
                      <a:pt x="10" y="13"/>
                    </a:lnTo>
                    <a:lnTo>
                      <a:pt x="11" y="16"/>
                    </a:lnTo>
                    <a:lnTo>
                      <a:pt x="13" y="17"/>
                    </a:lnTo>
                    <a:lnTo>
                      <a:pt x="13" y="20"/>
                    </a:lnTo>
                    <a:lnTo>
                      <a:pt x="11" y="20"/>
                    </a:lnTo>
                    <a:lnTo>
                      <a:pt x="11" y="22"/>
                    </a:lnTo>
                    <a:lnTo>
                      <a:pt x="8" y="25"/>
                    </a:lnTo>
                    <a:lnTo>
                      <a:pt x="8" y="27"/>
                    </a:lnTo>
                    <a:lnTo>
                      <a:pt x="10" y="30"/>
                    </a:lnTo>
                    <a:lnTo>
                      <a:pt x="10" y="32"/>
                    </a:lnTo>
                    <a:lnTo>
                      <a:pt x="10" y="33"/>
                    </a:lnTo>
                    <a:lnTo>
                      <a:pt x="8" y="35"/>
                    </a:lnTo>
                    <a:lnTo>
                      <a:pt x="10" y="38"/>
                    </a:lnTo>
                    <a:lnTo>
                      <a:pt x="10" y="40"/>
                    </a:lnTo>
                    <a:lnTo>
                      <a:pt x="8" y="40"/>
                    </a:lnTo>
                    <a:lnTo>
                      <a:pt x="10" y="41"/>
                    </a:lnTo>
                    <a:lnTo>
                      <a:pt x="10" y="43"/>
                    </a:lnTo>
                    <a:lnTo>
                      <a:pt x="11" y="44"/>
                    </a:lnTo>
                    <a:lnTo>
                      <a:pt x="11" y="44"/>
                    </a:lnTo>
                    <a:lnTo>
                      <a:pt x="10" y="46"/>
                    </a:lnTo>
                    <a:lnTo>
                      <a:pt x="10" y="46"/>
                    </a:lnTo>
                    <a:lnTo>
                      <a:pt x="6" y="48"/>
                    </a:lnTo>
                    <a:lnTo>
                      <a:pt x="3" y="49"/>
                    </a:lnTo>
                    <a:lnTo>
                      <a:pt x="3" y="51"/>
                    </a:lnTo>
                    <a:lnTo>
                      <a:pt x="3" y="52"/>
                    </a:lnTo>
                    <a:lnTo>
                      <a:pt x="3" y="54"/>
                    </a:lnTo>
                    <a:lnTo>
                      <a:pt x="3" y="56"/>
                    </a:lnTo>
                    <a:lnTo>
                      <a:pt x="3" y="57"/>
                    </a:lnTo>
                    <a:lnTo>
                      <a:pt x="2" y="60"/>
                    </a:lnTo>
                    <a:lnTo>
                      <a:pt x="0" y="60"/>
                    </a:lnTo>
                    <a:lnTo>
                      <a:pt x="0" y="62"/>
                    </a:lnTo>
                    <a:lnTo>
                      <a:pt x="2" y="65"/>
                    </a:lnTo>
                    <a:lnTo>
                      <a:pt x="3" y="67"/>
                    </a:lnTo>
                    <a:lnTo>
                      <a:pt x="3" y="68"/>
                    </a:lnTo>
                    <a:lnTo>
                      <a:pt x="8" y="68"/>
                    </a:lnTo>
                    <a:lnTo>
                      <a:pt x="8" y="70"/>
                    </a:lnTo>
                    <a:lnTo>
                      <a:pt x="10" y="70"/>
                    </a:lnTo>
                    <a:lnTo>
                      <a:pt x="10" y="72"/>
                    </a:lnTo>
                    <a:lnTo>
                      <a:pt x="10" y="73"/>
                    </a:lnTo>
                    <a:lnTo>
                      <a:pt x="13" y="75"/>
                    </a:lnTo>
                    <a:lnTo>
                      <a:pt x="14" y="75"/>
                    </a:lnTo>
                    <a:lnTo>
                      <a:pt x="16" y="75"/>
                    </a:lnTo>
                    <a:lnTo>
                      <a:pt x="16" y="73"/>
                    </a:lnTo>
                    <a:lnTo>
                      <a:pt x="19" y="73"/>
                    </a:lnTo>
                    <a:lnTo>
                      <a:pt x="24" y="75"/>
                    </a:lnTo>
                    <a:lnTo>
                      <a:pt x="24" y="76"/>
                    </a:lnTo>
                    <a:lnTo>
                      <a:pt x="24" y="80"/>
                    </a:lnTo>
                    <a:lnTo>
                      <a:pt x="24" y="83"/>
                    </a:lnTo>
                    <a:lnTo>
                      <a:pt x="21" y="86"/>
                    </a:lnTo>
                    <a:lnTo>
                      <a:pt x="21" y="89"/>
                    </a:lnTo>
                    <a:lnTo>
                      <a:pt x="19" y="92"/>
                    </a:lnTo>
                    <a:lnTo>
                      <a:pt x="19" y="94"/>
                    </a:lnTo>
                    <a:lnTo>
                      <a:pt x="21" y="97"/>
                    </a:lnTo>
                    <a:lnTo>
                      <a:pt x="21" y="100"/>
                    </a:lnTo>
                    <a:lnTo>
                      <a:pt x="24" y="103"/>
                    </a:lnTo>
                    <a:lnTo>
                      <a:pt x="26" y="105"/>
                    </a:lnTo>
                    <a:lnTo>
                      <a:pt x="27" y="107"/>
                    </a:lnTo>
                    <a:lnTo>
                      <a:pt x="29" y="108"/>
                    </a:lnTo>
                    <a:lnTo>
                      <a:pt x="30" y="110"/>
                    </a:lnTo>
                    <a:lnTo>
                      <a:pt x="30" y="111"/>
                    </a:lnTo>
                    <a:lnTo>
                      <a:pt x="30" y="113"/>
                    </a:lnTo>
                    <a:lnTo>
                      <a:pt x="34" y="113"/>
                    </a:lnTo>
                    <a:lnTo>
                      <a:pt x="34" y="110"/>
                    </a:lnTo>
                    <a:lnTo>
                      <a:pt x="34" y="107"/>
                    </a:lnTo>
                    <a:lnTo>
                      <a:pt x="35" y="105"/>
                    </a:lnTo>
                    <a:lnTo>
                      <a:pt x="35" y="102"/>
                    </a:lnTo>
                    <a:lnTo>
                      <a:pt x="37" y="99"/>
                    </a:lnTo>
                    <a:lnTo>
                      <a:pt x="38" y="97"/>
                    </a:lnTo>
                    <a:lnTo>
                      <a:pt x="42" y="95"/>
                    </a:lnTo>
                    <a:lnTo>
                      <a:pt x="42" y="94"/>
                    </a:lnTo>
                    <a:lnTo>
                      <a:pt x="42" y="89"/>
                    </a:lnTo>
                    <a:lnTo>
                      <a:pt x="40" y="87"/>
                    </a:lnTo>
                    <a:lnTo>
                      <a:pt x="42" y="86"/>
                    </a:lnTo>
                    <a:lnTo>
                      <a:pt x="40" y="84"/>
                    </a:lnTo>
                    <a:lnTo>
                      <a:pt x="40" y="83"/>
                    </a:lnTo>
                    <a:lnTo>
                      <a:pt x="42" y="83"/>
                    </a:lnTo>
                    <a:lnTo>
                      <a:pt x="43" y="81"/>
                    </a:lnTo>
                    <a:lnTo>
                      <a:pt x="45" y="81"/>
                    </a:lnTo>
                    <a:lnTo>
                      <a:pt x="45" y="80"/>
                    </a:lnTo>
                    <a:lnTo>
                      <a:pt x="43" y="78"/>
                    </a:lnTo>
                    <a:lnTo>
                      <a:pt x="43" y="75"/>
                    </a:lnTo>
                    <a:lnTo>
                      <a:pt x="38" y="70"/>
                    </a:lnTo>
                    <a:lnTo>
                      <a:pt x="38" y="68"/>
                    </a:lnTo>
                    <a:lnTo>
                      <a:pt x="34" y="64"/>
                    </a:lnTo>
                    <a:lnTo>
                      <a:pt x="32" y="62"/>
                    </a:lnTo>
                    <a:lnTo>
                      <a:pt x="30" y="62"/>
                    </a:lnTo>
                    <a:lnTo>
                      <a:pt x="29" y="59"/>
                    </a:lnTo>
                    <a:lnTo>
                      <a:pt x="24" y="57"/>
                    </a:lnTo>
                    <a:lnTo>
                      <a:pt x="22" y="44"/>
                    </a:lnTo>
                    <a:lnTo>
                      <a:pt x="22" y="41"/>
                    </a:lnTo>
                    <a:lnTo>
                      <a:pt x="22" y="17"/>
                    </a:lnTo>
                    <a:lnTo>
                      <a:pt x="22" y="13"/>
                    </a:lnTo>
                    <a:lnTo>
                      <a:pt x="18" y="8"/>
                    </a:lnTo>
                    <a:lnTo>
                      <a:pt x="16" y="6"/>
                    </a:lnTo>
                    <a:lnTo>
                      <a:pt x="14" y="5"/>
                    </a:lnTo>
                    <a:lnTo>
                      <a:pt x="14" y="5"/>
                    </a:lnTo>
                    <a:lnTo>
                      <a:pt x="13" y="3"/>
                    </a:lnTo>
                    <a:lnTo>
                      <a:pt x="13" y="3"/>
                    </a:lnTo>
                    <a:lnTo>
                      <a:pt x="11" y="3"/>
                    </a:lnTo>
                    <a:lnTo>
                      <a:pt x="10" y="3"/>
                    </a:lnTo>
                    <a:lnTo>
                      <a:pt x="10" y="3"/>
                    </a:lnTo>
                    <a:lnTo>
                      <a:pt x="6" y="1"/>
                    </a:lnTo>
                    <a:lnTo>
                      <a:pt x="6" y="0"/>
                    </a:lnTo>
                    <a:lnTo>
                      <a:pt x="5" y="0"/>
                    </a:lnTo>
                    <a:lnTo>
                      <a:pt x="5" y="1"/>
                    </a:lnTo>
                    <a:lnTo>
                      <a:pt x="5" y="3"/>
                    </a:lnTo>
                    <a:lnTo>
                      <a:pt x="6" y="3"/>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4" name="Freeform 982">
                <a:extLst>
                  <a:ext uri="{FF2B5EF4-FFF2-40B4-BE49-F238E27FC236}">
                    <a16:creationId xmlns:a16="http://schemas.microsoft.com/office/drawing/2014/main" id="{CAA80DCF-F8CF-4858-B32E-5EA86E3C49B2}"/>
                  </a:ext>
                </a:extLst>
              </p:cNvPr>
              <p:cNvSpPr>
                <a:spLocks/>
              </p:cNvSpPr>
              <p:nvPr/>
            </p:nvSpPr>
            <p:spPr bwMode="auto">
              <a:xfrm>
                <a:off x="4993" y="2545"/>
                <a:ext cx="167" cy="142"/>
              </a:xfrm>
              <a:custGeom>
                <a:avLst/>
                <a:gdLst>
                  <a:gd name="T0" fmla="*/ 98 w 167"/>
                  <a:gd name="T1" fmla="*/ 21 h 142"/>
                  <a:gd name="T2" fmla="*/ 98 w 167"/>
                  <a:gd name="T3" fmla="*/ 25 h 142"/>
                  <a:gd name="T4" fmla="*/ 97 w 167"/>
                  <a:gd name="T5" fmla="*/ 33 h 142"/>
                  <a:gd name="T6" fmla="*/ 94 w 167"/>
                  <a:gd name="T7" fmla="*/ 40 h 142"/>
                  <a:gd name="T8" fmla="*/ 100 w 167"/>
                  <a:gd name="T9" fmla="*/ 57 h 142"/>
                  <a:gd name="T10" fmla="*/ 108 w 167"/>
                  <a:gd name="T11" fmla="*/ 60 h 142"/>
                  <a:gd name="T12" fmla="*/ 111 w 167"/>
                  <a:gd name="T13" fmla="*/ 59 h 142"/>
                  <a:gd name="T14" fmla="*/ 109 w 167"/>
                  <a:gd name="T15" fmla="*/ 73 h 142"/>
                  <a:gd name="T16" fmla="*/ 102 w 167"/>
                  <a:gd name="T17" fmla="*/ 75 h 142"/>
                  <a:gd name="T18" fmla="*/ 90 w 167"/>
                  <a:gd name="T19" fmla="*/ 62 h 142"/>
                  <a:gd name="T20" fmla="*/ 79 w 167"/>
                  <a:gd name="T21" fmla="*/ 56 h 142"/>
                  <a:gd name="T22" fmla="*/ 74 w 167"/>
                  <a:gd name="T23" fmla="*/ 49 h 142"/>
                  <a:gd name="T24" fmla="*/ 66 w 167"/>
                  <a:gd name="T25" fmla="*/ 56 h 142"/>
                  <a:gd name="T26" fmla="*/ 58 w 167"/>
                  <a:gd name="T27" fmla="*/ 54 h 142"/>
                  <a:gd name="T28" fmla="*/ 49 w 167"/>
                  <a:gd name="T29" fmla="*/ 49 h 142"/>
                  <a:gd name="T30" fmla="*/ 49 w 167"/>
                  <a:gd name="T31" fmla="*/ 43 h 142"/>
                  <a:gd name="T32" fmla="*/ 41 w 167"/>
                  <a:gd name="T33" fmla="*/ 44 h 142"/>
                  <a:gd name="T34" fmla="*/ 36 w 167"/>
                  <a:gd name="T35" fmla="*/ 46 h 142"/>
                  <a:gd name="T36" fmla="*/ 31 w 167"/>
                  <a:gd name="T37" fmla="*/ 41 h 142"/>
                  <a:gd name="T38" fmla="*/ 30 w 167"/>
                  <a:gd name="T39" fmla="*/ 43 h 142"/>
                  <a:gd name="T40" fmla="*/ 31 w 167"/>
                  <a:gd name="T41" fmla="*/ 60 h 142"/>
                  <a:gd name="T42" fmla="*/ 31 w 167"/>
                  <a:gd name="T43" fmla="*/ 68 h 142"/>
                  <a:gd name="T44" fmla="*/ 3 w 167"/>
                  <a:gd name="T45" fmla="*/ 119 h 142"/>
                  <a:gd name="T46" fmla="*/ 11 w 167"/>
                  <a:gd name="T47" fmla="*/ 127 h 142"/>
                  <a:gd name="T48" fmla="*/ 17 w 167"/>
                  <a:gd name="T49" fmla="*/ 134 h 142"/>
                  <a:gd name="T50" fmla="*/ 35 w 167"/>
                  <a:gd name="T51" fmla="*/ 134 h 142"/>
                  <a:gd name="T52" fmla="*/ 39 w 167"/>
                  <a:gd name="T53" fmla="*/ 134 h 142"/>
                  <a:gd name="T54" fmla="*/ 44 w 167"/>
                  <a:gd name="T55" fmla="*/ 137 h 142"/>
                  <a:gd name="T56" fmla="*/ 54 w 167"/>
                  <a:gd name="T57" fmla="*/ 140 h 142"/>
                  <a:gd name="T58" fmla="*/ 62 w 167"/>
                  <a:gd name="T59" fmla="*/ 139 h 142"/>
                  <a:gd name="T60" fmla="*/ 65 w 167"/>
                  <a:gd name="T61" fmla="*/ 140 h 142"/>
                  <a:gd name="T62" fmla="*/ 82 w 167"/>
                  <a:gd name="T63" fmla="*/ 126 h 142"/>
                  <a:gd name="T64" fmla="*/ 97 w 167"/>
                  <a:gd name="T65" fmla="*/ 116 h 142"/>
                  <a:gd name="T66" fmla="*/ 98 w 167"/>
                  <a:gd name="T67" fmla="*/ 110 h 142"/>
                  <a:gd name="T68" fmla="*/ 109 w 167"/>
                  <a:gd name="T69" fmla="*/ 105 h 142"/>
                  <a:gd name="T70" fmla="*/ 117 w 167"/>
                  <a:gd name="T71" fmla="*/ 107 h 142"/>
                  <a:gd name="T72" fmla="*/ 119 w 167"/>
                  <a:gd name="T73" fmla="*/ 100 h 142"/>
                  <a:gd name="T74" fmla="*/ 143 w 167"/>
                  <a:gd name="T75" fmla="*/ 91 h 142"/>
                  <a:gd name="T76" fmla="*/ 157 w 167"/>
                  <a:gd name="T77" fmla="*/ 84 h 142"/>
                  <a:gd name="T78" fmla="*/ 154 w 167"/>
                  <a:gd name="T79" fmla="*/ 76 h 142"/>
                  <a:gd name="T80" fmla="*/ 157 w 167"/>
                  <a:gd name="T81" fmla="*/ 70 h 142"/>
                  <a:gd name="T82" fmla="*/ 160 w 167"/>
                  <a:gd name="T83" fmla="*/ 64 h 142"/>
                  <a:gd name="T84" fmla="*/ 165 w 167"/>
                  <a:gd name="T85" fmla="*/ 60 h 142"/>
                  <a:gd name="T86" fmla="*/ 164 w 167"/>
                  <a:gd name="T87" fmla="*/ 56 h 142"/>
                  <a:gd name="T88" fmla="*/ 164 w 167"/>
                  <a:gd name="T89" fmla="*/ 48 h 142"/>
                  <a:gd name="T90" fmla="*/ 165 w 167"/>
                  <a:gd name="T91" fmla="*/ 38 h 142"/>
                  <a:gd name="T92" fmla="*/ 165 w 167"/>
                  <a:gd name="T93" fmla="*/ 32 h 142"/>
                  <a:gd name="T94" fmla="*/ 165 w 167"/>
                  <a:gd name="T95" fmla="*/ 24 h 142"/>
                  <a:gd name="T96" fmla="*/ 159 w 167"/>
                  <a:gd name="T97" fmla="*/ 19 h 142"/>
                  <a:gd name="T98" fmla="*/ 154 w 167"/>
                  <a:gd name="T99" fmla="*/ 14 h 142"/>
                  <a:gd name="T100" fmla="*/ 149 w 167"/>
                  <a:gd name="T101" fmla="*/ 9 h 142"/>
                  <a:gd name="T102" fmla="*/ 138 w 167"/>
                  <a:gd name="T103" fmla="*/ 5 h 142"/>
                  <a:gd name="T104" fmla="*/ 130 w 167"/>
                  <a:gd name="T105" fmla="*/ 3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7" h="142">
                    <a:moveTo>
                      <a:pt x="102" y="5"/>
                    </a:moveTo>
                    <a:lnTo>
                      <a:pt x="95" y="16"/>
                    </a:lnTo>
                    <a:lnTo>
                      <a:pt x="97" y="19"/>
                    </a:lnTo>
                    <a:lnTo>
                      <a:pt x="98" y="21"/>
                    </a:lnTo>
                    <a:lnTo>
                      <a:pt x="98" y="22"/>
                    </a:lnTo>
                    <a:lnTo>
                      <a:pt x="98" y="24"/>
                    </a:lnTo>
                    <a:lnTo>
                      <a:pt x="98" y="24"/>
                    </a:lnTo>
                    <a:lnTo>
                      <a:pt x="98" y="25"/>
                    </a:lnTo>
                    <a:lnTo>
                      <a:pt x="98" y="29"/>
                    </a:lnTo>
                    <a:lnTo>
                      <a:pt x="98" y="30"/>
                    </a:lnTo>
                    <a:lnTo>
                      <a:pt x="98" y="33"/>
                    </a:lnTo>
                    <a:lnTo>
                      <a:pt x="97" y="33"/>
                    </a:lnTo>
                    <a:lnTo>
                      <a:pt x="97" y="35"/>
                    </a:lnTo>
                    <a:lnTo>
                      <a:pt x="97" y="36"/>
                    </a:lnTo>
                    <a:lnTo>
                      <a:pt x="94" y="38"/>
                    </a:lnTo>
                    <a:lnTo>
                      <a:pt x="94" y="40"/>
                    </a:lnTo>
                    <a:lnTo>
                      <a:pt x="94" y="48"/>
                    </a:lnTo>
                    <a:lnTo>
                      <a:pt x="94" y="52"/>
                    </a:lnTo>
                    <a:lnTo>
                      <a:pt x="95" y="52"/>
                    </a:lnTo>
                    <a:lnTo>
                      <a:pt x="100" y="57"/>
                    </a:lnTo>
                    <a:lnTo>
                      <a:pt x="100" y="59"/>
                    </a:lnTo>
                    <a:lnTo>
                      <a:pt x="102" y="60"/>
                    </a:lnTo>
                    <a:lnTo>
                      <a:pt x="108" y="62"/>
                    </a:lnTo>
                    <a:lnTo>
                      <a:pt x="108" y="60"/>
                    </a:lnTo>
                    <a:lnTo>
                      <a:pt x="106" y="59"/>
                    </a:lnTo>
                    <a:lnTo>
                      <a:pt x="106" y="57"/>
                    </a:lnTo>
                    <a:lnTo>
                      <a:pt x="109" y="57"/>
                    </a:lnTo>
                    <a:lnTo>
                      <a:pt x="111" y="59"/>
                    </a:lnTo>
                    <a:lnTo>
                      <a:pt x="113" y="73"/>
                    </a:lnTo>
                    <a:lnTo>
                      <a:pt x="111" y="75"/>
                    </a:lnTo>
                    <a:lnTo>
                      <a:pt x="109" y="73"/>
                    </a:lnTo>
                    <a:lnTo>
                      <a:pt x="109" y="73"/>
                    </a:lnTo>
                    <a:lnTo>
                      <a:pt x="108" y="73"/>
                    </a:lnTo>
                    <a:lnTo>
                      <a:pt x="106" y="73"/>
                    </a:lnTo>
                    <a:lnTo>
                      <a:pt x="103" y="75"/>
                    </a:lnTo>
                    <a:lnTo>
                      <a:pt x="102" y="75"/>
                    </a:lnTo>
                    <a:lnTo>
                      <a:pt x="98" y="72"/>
                    </a:lnTo>
                    <a:lnTo>
                      <a:pt x="97" y="68"/>
                    </a:lnTo>
                    <a:lnTo>
                      <a:pt x="94" y="67"/>
                    </a:lnTo>
                    <a:lnTo>
                      <a:pt x="90" y="62"/>
                    </a:lnTo>
                    <a:lnTo>
                      <a:pt x="87" y="60"/>
                    </a:lnTo>
                    <a:lnTo>
                      <a:pt x="82" y="59"/>
                    </a:lnTo>
                    <a:lnTo>
                      <a:pt x="79" y="56"/>
                    </a:lnTo>
                    <a:lnTo>
                      <a:pt x="79" y="56"/>
                    </a:lnTo>
                    <a:lnTo>
                      <a:pt x="76" y="52"/>
                    </a:lnTo>
                    <a:lnTo>
                      <a:pt x="76" y="48"/>
                    </a:lnTo>
                    <a:lnTo>
                      <a:pt x="76" y="48"/>
                    </a:lnTo>
                    <a:lnTo>
                      <a:pt x="74" y="49"/>
                    </a:lnTo>
                    <a:lnTo>
                      <a:pt x="73" y="49"/>
                    </a:lnTo>
                    <a:lnTo>
                      <a:pt x="71" y="52"/>
                    </a:lnTo>
                    <a:lnTo>
                      <a:pt x="71" y="54"/>
                    </a:lnTo>
                    <a:lnTo>
                      <a:pt x="66" y="56"/>
                    </a:lnTo>
                    <a:lnTo>
                      <a:pt x="65" y="56"/>
                    </a:lnTo>
                    <a:lnTo>
                      <a:pt x="65" y="54"/>
                    </a:lnTo>
                    <a:lnTo>
                      <a:pt x="60" y="54"/>
                    </a:lnTo>
                    <a:lnTo>
                      <a:pt x="58" y="54"/>
                    </a:lnTo>
                    <a:lnTo>
                      <a:pt x="55" y="51"/>
                    </a:lnTo>
                    <a:lnTo>
                      <a:pt x="54" y="51"/>
                    </a:lnTo>
                    <a:lnTo>
                      <a:pt x="51" y="49"/>
                    </a:lnTo>
                    <a:lnTo>
                      <a:pt x="49" y="49"/>
                    </a:lnTo>
                    <a:lnTo>
                      <a:pt x="51" y="49"/>
                    </a:lnTo>
                    <a:lnTo>
                      <a:pt x="49" y="48"/>
                    </a:lnTo>
                    <a:lnTo>
                      <a:pt x="49" y="46"/>
                    </a:lnTo>
                    <a:lnTo>
                      <a:pt x="49" y="43"/>
                    </a:lnTo>
                    <a:lnTo>
                      <a:pt x="47" y="43"/>
                    </a:lnTo>
                    <a:lnTo>
                      <a:pt x="44" y="44"/>
                    </a:lnTo>
                    <a:lnTo>
                      <a:pt x="43" y="44"/>
                    </a:lnTo>
                    <a:lnTo>
                      <a:pt x="41" y="44"/>
                    </a:lnTo>
                    <a:lnTo>
                      <a:pt x="39" y="46"/>
                    </a:lnTo>
                    <a:lnTo>
                      <a:pt x="38" y="48"/>
                    </a:lnTo>
                    <a:lnTo>
                      <a:pt x="36" y="46"/>
                    </a:lnTo>
                    <a:lnTo>
                      <a:pt x="36" y="46"/>
                    </a:lnTo>
                    <a:lnTo>
                      <a:pt x="36" y="43"/>
                    </a:lnTo>
                    <a:lnTo>
                      <a:pt x="36" y="43"/>
                    </a:lnTo>
                    <a:lnTo>
                      <a:pt x="33" y="41"/>
                    </a:lnTo>
                    <a:lnTo>
                      <a:pt x="31" y="41"/>
                    </a:lnTo>
                    <a:lnTo>
                      <a:pt x="30" y="41"/>
                    </a:lnTo>
                    <a:lnTo>
                      <a:pt x="30" y="41"/>
                    </a:lnTo>
                    <a:lnTo>
                      <a:pt x="30" y="43"/>
                    </a:lnTo>
                    <a:lnTo>
                      <a:pt x="30" y="43"/>
                    </a:lnTo>
                    <a:lnTo>
                      <a:pt x="30" y="49"/>
                    </a:lnTo>
                    <a:lnTo>
                      <a:pt x="30" y="54"/>
                    </a:lnTo>
                    <a:lnTo>
                      <a:pt x="30" y="57"/>
                    </a:lnTo>
                    <a:lnTo>
                      <a:pt x="31" y="60"/>
                    </a:lnTo>
                    <a:lnTo>
                      <a:pt x="31" y="62"/>
                    </a:lnTo>
                    <a:lnTo>
                      <a:pt x="31" y="64"/>
                    </a:lnTo>
                    <a:lnTo>
                      <a:pt x="30" y="67"/>
                    </a:lnTo>
                    <a:lnTo>
                      <a:pt x="31" y="68"/>
                    </a:lnTo>
                    <a:lnTo>
                      <a:pt x="1" y="68"/>
                    </a:lnTo>
                    <a:lnTo>
                      <a:pt x="0" y="116"/>
                    </a:lnTo>
                    <a:lnTo>
                      <a:pt x="1" y="118"/>
                    </a:lnTo>
                    <a:lnTo>
                      <a:pt x="3" y="119"/>
                    </a:lnTo>
                    <a:lnTo>
                      <a:pt x="4" y="121"/>
                    </a:lnTo>
                    <a:lnTo>
                      <a:pt x="6" y="123"/>
                    </a:lnTo>
                    <a:lnTo>
                      <a:pt x="8" y="124"/>
                    </a:lnTo>
                    <a:lnTo>
                      <a:pt x="11" y="127"/>
                    </a:lnTo>
                    <a:lnTo>
                      <a:pt x="12" y="129"/>
                    </a:lnTo>
                    <a:lnTo>
                      <a:pt x="14" y="129"/>
                    </a:lnTo>
                    <a:lnTo>
                      <a:pt x="15" y="131"/>
                    </a:lnTo>
                    <a:lnTo>
                      <a:pt x="17" y="134"/>
                    </a:lnTo>
                    <a:lnTo>
                      <a:pt x="19" y="134"/>
                    </a:lnTo>
                    <a:lnTo>
                      <a:pt x="19" y="137"/>
                    </a:lnTo>
                    <a:lnTo>
                      <a:pt x="33" y="134"/>
                    </a:lnTo>
                    <a:lnTo>
                      <a:pt x="35" y="134"/>
                    </a:lnTo>
                    <a:lnTo>
                      <a:pt x="38" y="132"/>
                    </a:lnTo>
                    <a:lnTo>
                      <a:pt x="38" y="134"/>
                    </a:lnTo>
                    <a:lnTo>
                      <a:pt x="39" y="134"/>
                    </a:lnTo>
                    <a:lnTo>
                      <a:pt x="39" y="134"/>
                    </a:lnTo>
                    <a:lnTo>
                      <a:pt x="41" y="134"/>
                    </a:lnTo>
                    <a:lnTo>
                      <a:pt x="43" y="134"/>
                    </a:lnTo>
                    <a:lnTo>
                      <a:pt x="43" y="135"/>
                    </a:lnTo>
                    <a:lnTo>
                      <a:pt x="44" y="137"/>
                    </a:lnTo>
                    <a:lnTo>
                      <a:pt x="46" y="137"/>
                    </a:lnTo>
                    <a:lnTo>
                      <a:pt x="49" y="137"/>
                    </a:lnTo>
                    <a:lnTo>
                      <a:pt x="52" y="139"/>
                    </a:lnTo>
                    <a:lnTo>
                      <a:pt x="54" y="140"/>
                    </a:lnTo>
                    <a:lnTo>
                      <a:pt x="55" y="140"/>
                    </a:lnTo>
                    <a:lnTo>
                      <a:pt x="57" y="139"/>
                    </a:lnTo>
                    <a:lnTo>
                      <a:pt x="60" y="139"/>
                    </a:lnTo>
                    <a:lnTo>
                      <a:pt x="62" y="139"/>
                    </a:lnTo>
                    <a:lnTo>
                      <a:pt x="62" y="139"/>
                    </a:lnTo>
                    <a:lnTo>
                      <a:pt x="63" y="139"/>
                    </a:lnTo>
                    <a:lnTo>
                      <a:pt x="63" y="139"/>
                    </a:lnTo>
                    <a:lnTo>
                      <a:pt x="65" y="140"/>
                    </a:lnTo>
                    <a:lnTo>
                      <a:pt x="68" y="142"/>
                    </a:lnTo>
                    <a:lnTo>
                      <a:pt x="73" y="140"/>
                    </a:lnTo>
                    <a:lnTo>
                      <a:pt x="76" y="134"/>
                    </a:lnTo>
                    <a:lnTo>
                      <a:pt x="82" y="126"/>
                    </a:lnTo>
                    <a:lnTo>
                      <a:pt x="90" y="119"/>
                    </a:lnTo>
                    <a:lnTo>
                      <a:pt x="95" y="118"/>
                    </a:lnTo>
                    <a:lnTo>
                      <a:pt x="97" y="118"/>
                    </a:lnTo>
                    <a:lnTo>
                      <a:pt x="97" y="116"/>
                    </a:lnTo>
                    <a:lnTo>
                      <a:pt x="97" y="115"/>
                    </a:lnTo>
                    <a:lnTo>
                      <a:pt x="98" y="115"/>
                    </a:lnTo>
                    <a:lnTo>
                      <a:pt x="97" y="113"/>
                    </a:lnTo>
                    <a:lnTo>
                      <a:pt x="98" y="110"/>
                    </a:lnTo>
                    <a:lnTo>
                      <a:pt x="103" y="108"/>
                    </a:lnTo>
                    <a:lnTo>
                      <a:pt x="105" y="108"/>
                    </a:lnTo>
                    <a:lnTo>
                      <a:pt x="106" y="107"/>
                    </a:lnTo>
                    <a:lnTo>
                      <a:pt x="109" y="105"/>
                    </a:lnTo>
                    <a:lnTo>
                      <a:pt x="113" y="107"/>
                    </a:lnTo>
                    <a:lnTo>
                      <a:pt x="114" y="107"/>
                    </a:lnTo>
                    <a:lnTo>
                      <a:pt x="116" y="107"/>
                    </a:lnTo>
                    <a:lnTo>
                      <a:pt x="117" y="107"/>
                    </a:lnTo>
                    <a:lnTo>
                      <a:pt x="119" y="107"/>
                    </a:lnTo>
                    <a:lnTo>
                      <a:pt x="121" y="107"/>
                    </a:lnTo>
                    <a:lnTo>
                      <a:pt x="121" y="105"/>
                    </a:lnTo>
                    <a:lnTo>
                      <a:pt x="119" y="100"/>
                    </a:lnTo>
                    <a:lnTo>
                      <a:pt x="121" y="99"/>
                    </a:lnTo>
                    <a:lnTo>
                      <a:pt x="125" y="96"/>
                    </a:lnTo>
                    <a:lnTo>
                      <a:pt x="129" y="96"/>
                    </a:lnTo>
                    <a:lnTo>
                      <a:pt x="143" y="91"/>
                    </a:lnTo>
                    <a:lnTo>
                      <a:pt x="145" y="89"/>
                    </a:lnTo>
                    <a:lnTo>
                      <a:pt x="154" y="86"/>
                    </a:lnTo>
                    <a:lnTo>
                      <a:pt x="157" y="84"/>
                    </a:lnTo>
                    <a:lnTo>
                      <a:pt x="157" y="84"/>
                    </a:lnTo>
                    <a:lnTo>
                      <a:pt x="157" y="83"/>
                    </a:lnTo>
                    <a:lnTo>
                      <a:pt x="156" y="81"/>
                    </a:lnTo>
                    <a:lnTo>
                      <a:pt x="154" y="78"/>
                    </a:lnTo>
                    <a:lnTo>
                      <a:pt x="154" y="76"/>
                    </a:lnTo>
                    <a:lnTo>
                      <a:pt x="156" y="76"/>
                    </a:lnTo>
                    <a:lnTo>
                      <a:pt x="157" y="73"/>
                    </a:lnTo>
                    <a:lnTo>
                      <a:pt x="157" y="72"/>
                    </a:lnTo>
                    <a:lnTo>
                      <a:pt x="157" y="70"/>
                    </a:lnTo>
                    <a:lnTo>
                      <a:pt x="157" y="68"/>
                    </a:lnTo>
                    <a:lnTo>
                      <a:pt x="157" y="67"/>
                    </a:lnTo>
                    <a:lnTo>
                      <a:pt x="157" y="65"/>
                    </a:lnTo>
                    <a:lnTo>
                      <a:pt x="160" y="64"/>
                    </a:lnTo>
                    <a:lnTo>
                      <a:pt x="164" y="62"/>
                    </a:lnTo>
                    <a:lnTo>
                      <a:pt x="164" y="62"/>
                    </a:lnTo>
                    <a:lnTo>
                      <a:pt x="165" y="60"/>
                    </a:lnTo>
                    <a:lnTo>
                      <a:pt x="165" y="60"/>
                    </a:lnTo>
                    <a:lnTo>
                      <a:pt x="164" y="59"/>
                    </a:lnTo>
                    <a:lnTo>
                      <a:pt x="164" y="57"/>
                    </a:lnTo>
                    <a:lnTo>
                      <a:pt x="162" y="56"/>
                    </a:lnTo>
                    <a:lnTo>
                      <a:pt x="164" y="56"/>
                    </a:lnTo>
                    <a:lnTo>
                      <a:pt x="164" y="54"/>
                    </a:lnTo>
                    <a:lnTo>
                      <a:pt x="162" y="51"/>
                    </a:lnTo>
                    <a:lnTo>
                      <a:pt x="164" y="49"/>
                    </a:lnTo>
                    <a:lnTo>
                      <a:pt x="164" y="48"/>
                    </a:lnTo>
                    <a:lnTo>
                      <a:pt x="164" y="46"/>
                    </a:lnTo>
                    <a:lnTo>
                      <a:pt x="162" y="43"/>
                    </a:lnTo>
                    <a:lnTo>
                      <a:pt x="162" y="41"/>
                    </a:lnTo>
                    <a:lnTo>
                      <a:pt x="165" y="38"/>
                    </a:lnTo>
                    <a:lnTo>
                      <a:pt x="165" y="36"/>
                    </a:lnTo>
                    <a:lnTo>
                      <a:pt x="167" y="36"/>
                    </a:lnTo>
                    <a:lnTo>
                      <a:pt x="167" y="33"/>
                    </a:lnTo>
                    <a:lnTo>
                      <a:pt x="165" y="32"/>
                    </a:lnTo>
                    <a:lnTo>
                      <a:pt x="164" y="29"/>
                    </a:lnTo>
                    <a:lnTo>
                      <a:pt x="162" y="29"/>
                    </a:lnTo>
                    <a:lnTo>
                      <a:pt x="164" y="24"/>
                    </a:lnTo>
                    <a:lnTo>
                      <a:pt x="165" y="24"/>
                    </a:lnTo>
                    <a:lnTo>
                      <a:pt x="162" y="22"/>
                    </a:lnTo>
                    <a:lnTo>
                      <a:pt x="160" y="22"/>
                    </a:lnTo>
                    <a:lnTo>
                      <a:pt x="160" y="19"/>
                    </a:lnTo>
                    <a:lnTo>
                      <a:pt x="159" y="19"/>
                    </a:lnTo>
                    <a:lnTo>
                      <a:pt x="159" y="17"/>
                    </a:lnTo>
                    <a:lnTo>
                      <a:pt x="159" y="17"/>
                    </a:lnTo>
                    <a:lnTo>
                      <a:pt x="157" y="17"/>
                    </a:lnTo>
                    <a:lnTo>
                      <a:pt x="154" y="14"/>
                    </a:lnTo>
                    <a:lnTo>
                      <a:pt x="154" y="11"/>
                    </a:lnTo>
                    <a:lnTo>
                      <a:pt x="152" y="11"/>
                    </a:lnTo>
                    <a:lnTo>
                      <a:pt x="151" y="9"/>
                    </a:lnTo>
                    <a:lnTo>
                      <a:pt x="149" y="9"/>
                    </a:lnTo>
                    <a:lnTo>
                      <a:pt x="143" y="8"/>
                    </a:lnTo>
                    <a:lnTo>
                      <a:pt x="140" y="8"/>
                    </a:lnTo>
                    <a:lnTo>
                      <a:pt x="138" y="6"/>
                    </a:lnTo>
                    <a:lnTo>
                      <a:pt x="138" y="5"/>
                    </a:lnTo>
                    <a:lnTo>
                      <a:pt x="137" y="3"/>
                    </a:lnTo>
                    <a:lnTo>
                      <a:pt x="135" y="3"/>
                    </a:lnTo>
                    <a:lnTo>
                      <a:pt x="133" y="3"/>
                    </a:lnTo>
                    <a:lnTo>
                      <a:pt x="130" y="3"/>
                    </a:lnTo>
                    <a:lnTo>
                      <a:pt x="125" y="0"/>
                    </a:lnTo>
                    <a:lnTo>
                      <a:pt x="124" y="0"/>
                    </a:lnTo>
                    <a:lnTo>
                      <a:pt x="102" y="5"/>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5" name="Freeform 983">
                <a:extLst>
                  <a:ext uri="{FF2B5EF4-FFF2-40B4-BE49-F238E27FC236}">
                    <a16:creationId xmlns:a16="http://schemas.microsoft.com/office/drawing/2014/main" id="{1AB8A5D0-398F-4AD6-BEC7-FE555A9E2388}"/>
                  </a:ext>
                </a:extLst>
              </p:cNvPr>
              <p:cNvSpPr>
                <a:spLocks/>
              </p:cNvSpPr>
              <p:nvPr/>
            </p:nvSpPr>
            <p:spPr bwMode="auto">
              <a:xfrm>
                <a:off x="4849" y="2513"/>
                <a:ext cx="175" cy="174"/>
              </a:xfrm>
              <a:custGeom>
                <a:avLst/>
                <a:gdLst>
                  <a:gd name="T0" fmla="*/ 5 w 175"/>
                  <a:gd name="T1" fmla="*/ 161 h 174"/>
                  <a:gd name="T2" fmla="*/ 11 w 175"/>
                  <a:gd name="T3" fmla="*/ 161 h 174"/>
                  <a:gd name="T4" fmla="*/ 21 w 175"/>
                  <a:gd name="T5" fmla="*/ 158 h 174"/>
                  <a:gd name="T6" fmla="*/ 24 w 175"/>
                  <a:gd name="T7" fmla="*/ 158 h 174"/>
                  <a:gd name="T8" fmla="*/ 27 w 175"/>
                  <a:gd name="T9" fmla="*/ 161 h 174"/>
                  <a:gd name="T10" fmla="*/ 35 w 175"/>
                  <a:gd name="T11" fmla="*/ 164 h 174"/>
                  <a:gd name="T12" fmla="*/ 93 w 175"/>
                  <a:gd name="T13" fmla="*/ 163 h 174"/>
                  <a:gd name="T14" fmla="*/ 99 w 175"/>
                  <a:gd name="T15" fmla="*/ 169 h 174"/>
                  <a:gd name="T16" fmla="*/ 105 w 175"/>
                  <a:gd name="T17" fmla="*/ 171 h 174"/>
                  <a:gd name="T18" fmla="*/ 116 w 175"/>
                  <a:gd name="T19" fmla="*/ 171 h 174"/>
                  <a:gd name="T20" fmla="*/ 121 w 175"/>
                  <a:gd name="T21" fmla="*/ 169 h 174"/>
                  <a:gd name="T22" fmla="*/ 131 w 175"/>
                  <a:gd name="T23" fmla="*/ 172 h 174"/>
                  <a:gd name="T24" fmla="*/ 134 w 175"/>
                  <a:gd name="T25" fmla="*/ 172 h 174"/>
                  <a:gd name="T26" fmla="*/ 137 w 175"/>
                  <a:gd name="T27" fmla="*/ 174 h 174"/>
                  <a:gd name="T28" fmla="*/ 163 w 175"/>
                  <a:gd name="T29" fmla="*/ 169 h 174"/>
                  <a:gd name="T30" fmla="*/ 158 w 175"/>
                  <a:gd name="T31" fmla="*/ 161 h 174"/>
                  <a:gd name="T32" fmla="*/ 150 w 175"/>
                  <a:gd name="T33" fmla="*/ 155 h 174"/>
                  <a:gd name="T34" fmla="*/ 144 w 175"/>
                  <a:gd name="T35" fmla="*/ 148 h 174"/>
                  <a:gd name="T36" fmla="*/ 175 w 175"/>
                  <a:gd name="T37" fmla="*/ 96 h 174"/>
                  <a:gd name="T38" fmla="*/ 174 w 175"/>
                  <a:gd name="T39" fmla="*/ 86 h 174"/>
                  <a:gd name="T40" fmla="*/ 174 w 175"/>
                  <a:gd name="T41" fmla="*/ 73 h 174"/>
                  <a:gd name="T42" fmla="*/ 169 w 175"/>
                  <a:gd name="T43" fmla="*/ 73 h 174"/>
                  <a:gd name="T44" fmla="*/ 163 w 175"/>
                  <a:gd name="T45" fmla="*/ 75 h 174"/>
                  <a:gd name="T46" fmla="*/ 155 w 175"/>
                  <a:gd name="T47" fmla="*/ 73 h 174"/>
                  <a:gd name="T48" fmla="*/ 150 w 175"/>
                  <a:gd name="T49" fmla="*/ 75 h 174"/>
                  <a:gd name="T50" fmla="*/ 150 w 175"/>
                  <a:gd name="T51" fmla="*/ 70 h 174"/>
                  <a:gd name="T52" fmla="*/ 150 w 175"/>
                  <a:gd name="T53" fmla="*/ 62 h 174"/>
                  <a:gd name="T54" fmla="*/ 148 w 175"/>
                  <a:gd name="T55" fmla="*/ 56 h 174"/>
                  <a:gd name="T56" fmla="*/ 145 w 175"/>
                  <a:gd name="T57" fmla="*/ 53 h 174"/>
                  <a:gd name="T58" fmla="*/ 144 w 175"/>
                  <a:gd name="T59" fmla="*/ 46 h 174"/>
                  <a:gd name="T60" fmla="*/ 144 w 175"/>
                  <a:gd name="T61" fmla="*/ 35 h 174"/>
                  <a:gd name="T62" fmla="*/ 144 w 175"/>
                  <a:gd name="T63" fmla="*/ 29 h 174"/>
                  <a:gd name="T64" fmla="*/ 145 w 175"/>
                  <a:gd name="T65" fmla="*/ 19 h 174"/>
                  <a:gd name="T66" fmla="*/ 129 w 175"/>
                  <a:gd name="T67" fmla="*/ 14 h 174"/>
                  <a:gd name="T68" fmla="*/ 110 w 175"/>
                  <a:gd name="T69" fmla="*/ 19 h 174"/>
                  <a:gd name="T70" fmla="*/ 108 w 175"/>
                  <a:gd name="T71" fmla="*/ 29 h 174"/>
                  <a:gd name="T72" fmla="*/ 89 w 175"/>
                  <a:gd name="T73" fmla="*/ 30 h 174"/>
                  <a:gd name="T74" fmla="*/ 81 w 175"/>
                  <a:gd name="T75" fmla="*/ 24 h 174"/>
                  <a:gd name="T76" fmla="*/ 77 w 175"/>
                  <a:gd name="T77" fmla="*/ 17 h 174"/>
                  <a:gd name="T78" fmla="*/ 73 w 175"/>
                  <a:gd name="T79" fmla="*/ 8 h 174"/>
                  <a:gd name="T80" fmla="*/ 73 w 175"/>
                  <a:gd name="T81" fmla="*/ 2 h 174"/>
                  <a:gd name="T82" fmla="*/ 48 w 175"/>
                  <a:gd name="T83" fmla="*/ 0 h 174"/>
                  <a:gd name="T84" fmla="*/ 34 w 175"/>
                  <a:gd name="T85" fmla="*/ 0 h 174"/>
                  <a:gd name="T86" fmla="*/ 22 w 175"/>
                  <a:gd name="T87" fmla="*/ 0 h 174"/>
                  <a:gd name="T88" fmla="*/ 16 w 175"/>
                  <a:gd name="T89" fmla="*/ 2 h 174"/>
                  <a:gd name="T90" fmla="*/ 11 w 175"/>
                  <a:gd name="T91" fmla="*/ 3 h 174"/>
                  <a:gd name="T92" fmla="*/ 21 w 175"/>
                  <a:gd name="T93" fmla="*/ 27 h 174"/>
                  <a:gd name="T94" fmla="*/ 22 w 175"/>
                  <a:gd name="T95" fmla="*/ 46 h 174"/>
                  <a:gd name="T96" fmla="*/ 30 w 175"/>
                  <a:gd name="T97" fmla="*/ 67 h 174"/>
                  <a:gd name="T98" fmla="*/ 26 w 175"/>
                  <a:gd name="T99" fmla="*/ 94 h 174"/>
                  <a:gd name="T100" fmla="*/ 10 w 175"/>
                  <a:gd name="T101" fmla="*/ 108 h 174"/>
                  <a:gd name="T102" fmla="*/ 5 w 175"/>
                  <a:gd name="T103" fmla="*/ 131 h 174"/>
                  <a:gd name="T104" fmla="*/ 0 w 175"/>
                  <a:gd name="T105" fmla="*/ 150 h 174"/>
                  <a:gd name="T106" fmla="*/ 0 w 175"/>
                  <a:gd name="T107" fmla="*/ 163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5" h="174">
                    <a:moveTo>
                      <a:pt x="2" y="163"/>
                    </a:moveTo>
                    <a:lnTo>
                      <a:pt x="2" y="164"/>
                    </a:lnTo>
                    <a:lnTo>
                      <a:pt x="3" y="163"/>
                    </a:lnTo>
                    <a:lnTo>
                      <a:pt x="5" y="161"/>
                    </a:lnTo>
                    <a:lnTo>
                      <a:pt x="5" y="161"/>
                    </a:lnTo>
                    <a:lnTo>
                      <a:pt x="8" y="161"/>
                    </a:lnTo>
                    <a:lnTo>
                      <a:pt x="10" y="163"/>
                    </a:lnTo>
                    <a:lnTo>
                      <a:pt x="11" y="161"/>
                    </a:lnTo>
                    <a:lnTo>
                      <a:pt x="11" y="159"/>
                    </a:lnTo>
                    <a:lnTo>
                      <a:pt x="16" y="156"/>
                    </a:lnTo>
                    <a:lnTo>
                      <a:pt x="18" y="156"/>
                    </a:lnTo>
                    <a:lnTo>
                      <a:pt x="21" y="158"/>
                    </a:lnTo>
                    <a:lnTo>
                      <a:pt x="21" y="158"/>
                    </a:lnTo>
                    <a:lnTo>
                      <a:pt x="22" y="158"/>
                    </a:lnTo>
                    <a:lnTo>
                      <a:pt x="22" y="158"/>
                    </a:lnTo>
                    <a:lnTo>
                      <a:pt x="24" y="158"/>
                    </a:lnTo>
                    <a:lnTo>
                      <a:pt x="24" y="159"/>
                    </a:lnTo>
                    <a:lnTo>
                      <a:pt x="26" y="159"/>
                    </a:lnTo>
                    <a:lnTo>
                      <a:pt x="26" y="161"/>
                    </a:lnTo>
                    <a:lnTo>
                      <a:pt x="27" y="161"/>
                    </a:lnTo>
                    <a:lnTo>
                      <a:pt x="30" y="164"/>
                    </a:lnTo>
                    <a:lnTo>
                      <a:pt x="34" y="166"/>
                    </a:lnTo>
                    <a:lnTo>
                      <a:pt x="35" y="164"/>
                    </a:lnTo>
                    <a:lnTo>
                      <a:pt x="35" y="164"/>
                    </a:lnTo>
                    <a:lnTo>
                      <a:pt x="38" y="163"/>
                    </a:lnTo>
                    <a:lnTo>
                      <a:pt x="40" y="163"/>
                    </a:lnTo>
                    <a:lnTo>
                      <a:pt x="40" y="163"/>
                    </a:lnTo>
                    <a:lnTo>
                      <a:pt x="93" y="163"/>
                    </a:lnTo>
                    <a:lnTo>
                      <a:pt x="94" y="164"/>
                    </a:lnTo>
                    <a:lnTo>
                      <a:pt x="96" y="166"/>
                    </a:lnTo>
                    <a:lnTo>
                      <a:pt x="96" y="167"/>
                    </a:lnTo>
                    <a:lnTo>
                      <a:pt x="99" y="169"/>
                    </a:lnTo>
                    <a:lnTo>
                      <a:pt x="102" y="169"/>
                    </a:lnTo>
                    <a:lnTo>
                      <a:pt x="104" y="169"/>
                    </a:lnTo>
                    <a:lnTo>
                      <a:pt x="105" y="169"/>
                    </a:lnTo>
                    <a:lnTo>
                      <a:pt x="105" y="171"/>
                    </a:lnTo>
                    <a:lnTo>
                      <a:pt x="108" y="172"/>
                    </a:lnTo>
                    <a:lnTo>
                      <a:pt x="110" y="171"/>
                    </a:lnTo>
                    <a:lnTo>
                      <a:pt x="112" y="169"/>
                    </a:lnTo>
                    <a:lnTo>
                      <a:pt x="116" y="171"/>
                    </a:lnTo>
                    <a:lnTo>
                      <a:pt x="118" y="171"/>
                    </a:lnTo>
                    <a:lnTo>
                      <a:pt x="118" y="169"/>
                    </a:lnTo>
                    <a:lnTo>
                      <a:pt x="120" y="169"/>
                    </a:lnTo>
                    <a:lnTo>
                      <a:pt x="121" y="169"/>
                    </a:lnTo>
                    <a:lnTo>
                      <a:pt x="124" y="172"/>
                    </a:lnTo>
                    <a:lnTo>
                      <a:pt x="126" y="174"/>
                    </a:lnTo>
                    <a:lnTo>
                      <a:pt x="129" y="174"/>
                    </a:lnTo>
                    <a:lnTo>
                      <a:pt x="131" y="172"/>
                    </a:lnTo>
                    <a:lnTo>
                      <a:pt x="131" y="172"/>
                    </a:lnTo>
                    <a:lnTo>
                      <a:pt x="132" y="171"/>
                    </a:lnTo>
                    <a:lnTo>
                      <a:pt x="132" y="172"/>
                    </a:lnTo>
                    <a:lnTo>
                      <a:pt x="134" y="172"/>
                    </a:lnTo>
                    <a:lnTo>
                      <a:pt x="136" y="172"/>
                    </a:lnTo>
                    <a:lnTo>
                      <a:pt x="136" y="172"/>
                    </a:lnTo>
                    <a:lnTo>
                      <a:pt x="137" y="172"/>
                    </a:lnTo>
                    <a:lnTo>
                      <a:pt x="137" y="174"/>
                    </a:lnTo>
                    <a:lnTo>
                      <a:pt x="139" y="174"/>
                    </a:lnTo>
                    <a:lnTo>
                      <a:pt x="140" y="174"/>
                    </a:lnTo>
                    <a:lnTo>
                      <a:pt x="142" y="174"/>
                    </a:lnTo>
                    <a:lnTo>
                      <a:pt x="163" y="169"/>
                    </a:lnTo>
                    <a:lnTo>
                      <a:pt x="163" y="166"/>
                    </a:lnTo>
                    <a:lnTo>
                      <a:pt x="161" y="166"/>
                    </a:lnTo>
                    <a:lnTo>
                      <a:pt x="159" y="163"/>
                    </a:lnTo>
                    <a:lnTo>
                      <a:pt x="158" y="161"/>
                    </a:lnTo>
                    <a:lnTo>
                      <a:pt x="156" y="161"/>
                    </a:lnTo>
                    <a:lnTo>
                      <a:pt x="155" y="159"/>
                    </a:lnTo>
                    <a:lnTo>
                      <a:pt x="152" y="156"/>
                    </a:lnTo>
                    <a:lnTo>
                      <a:pt x="150" y="155"/>
                    </a:lnTo>
                    <a:lnTo>
                      <a:pt x="148" y="153"/>
                    </a:lnTo>
                    <a:lnTo>
                      <a:pt x="147" y="151"/>
                    </a:lnTo>
                    <a:lnTo>
                      <a:pt x="145" y="150"/>
                    </a:lnTo>
                    <a:lnTo>
                      <a:pt x="144" y="148"/>
                    </a:lnTo>
                    <a:lnTo>
                      <a:pt x="145" y="100"/>
                    </a:lnTo>
                    <a:lnTo>
                      <a:pt x="175" y="100"/>
                    </a:lnTo>
                    <a:lnTo>
                      <a:pt x="174" y="99"/>
                    </a:lnTo>
                    <a:lnTo>
                      <a:pt x="175" y="96"/>
                    </a:lnTo>
                    <a:lnTo>
                      <a:pt x="175" y="94"/>
                    </a:lnTo>
                    <a:lnTo>
                      <a:pt x="175" y="92"/>
                    </a:lnTo>
                    <a:lnTo>
                      <a:pt x="174" y="89"/>
                    </a:lnTo>
                    <a:lnTo>
                      <a:pt x="174" y="86"/>
                    </a:lnTo>
                    <a:lnTo>
                      <a:pt x="174" y="81"/>
                    </a:lnTo>
                    <a:lnTo>
                      <a:pt x="174" y="75"/>
                    </a:lnTo>
                    <a:lnTo>
                      <a:pt x="174" y="75"/>
                    </a:lnTo>
                    <a:lnTo>
                      <a:pt x="174" y="73"/>
                    </a:lnTo>
                    <a:lnTo>
                      <a:pt x="174" y="73"/>
                    </a:lnTo>
                    <a:lnTo>
                      <a:pt x="174" y="72"/>
                    </a:lnTo>
                    <a:lnTo>
                      <a:pt x="172" y="73"/>
                    </a:lnTo>
                    <a:lnTo>
                      <a:pt x="169" y="73"/>
                    </a:lnTo>
                    <a:lnTo>
                      <a:pt x="167" y="75"/>
                    </a:lnTo>
                    <a:lnTo>
                      <a:pt x="166" y="75"/>
                    </a:lnTo>
                    <a:lnTo>
                      <a:pt x="164" y="75"/>
                    </a:lnTo>
                    <a:lnTo>
                      <a:pt x="163" y="75"/>
                    </a:lnTo>
                    <a:lnTo>
                      <a:pt x="159" y="75"/>
                    </a:lnTo>
                    <a:lnTo>
                      <a:pt x="158" y="75"/>
                    </a:lnTo>
                    <a:lnTo>
                      <a:pt x="156" y="73"/>
                    </a:lnTo>
                    <a:lnTo>
                      <a:pt x="155" y="73"/>
                    </a:lnTo>
                    <a:lnTo>
                      <a:pt x="153" y="73"/>
                    </a:lnTo>
                    <a:lnTo>
                      <a:pt x="153" y="75"/>
                    </a:lnTo>
                    <a:lnTo>
                      <a:pt x="152" y="75"/>
                    </a:lnTo>
                    <a:lnTo>
                      <a:pt x="150" y="75"/>
                    </a:lnTo>
                    <a:lnTo>
                      <a:pt x="150" y="75"/>
                    </a:lnTo>
                    <a:lnTo>
                      <a:pt x="150" y="72"/>
                    </a:lnTo>
                    <a:lnTo>
                      <a:pt x="152" y="70"/>
                    </a:lnTo>
                    <a:lnTo>
                      <a:pt x="150" y="70"/>
                    </a:lnTo>
                    <a:lnTo>
                      <a:pt x="152" y="68"/>
                    </a:lnTo>
                    <a:lnTo>
                      <a:pt x="150" y="67"/>
                    </a:lnTo>
                    <a:lnTo>
                      <a:pt x="150" y="64"/>
                    </a:lnTo>
                    <a:lnTo>
                      <a:pt x="150" y="62"/>
                    </a:lnTo>
                    <a:lnTo>
                      <a:pt x="150" y="62"/>
                    </a:lnTo>
                    <a:lnTo>
                      <a:pt x="148" y="59"/>
                    </a:lnTo>
                    <a:lnTo>
                      <a:pt x="148" y="59"/>
                    </a:lnTo>
                    <a:lnTo>
                      <a:pt x="148" y="56"/>
                    </a:lnTo>
                    <a:lnTo>
                      <a:pt x="148" y="54"/>
                    </a:lnTo>
                    <a:lnTo>
                      <a:pt x="147" y="54"/>
                    </a:lnTo>
                    <a:lnTo>
                      <a:pt x="147" y="53"/>
                    </a:lnTo>
                    <a:lnTo>
                      <a:pt x="145" y="53"/>
                    </a:lnTo>
                    <a:lnTo>
                      <a:pt x="145" y="51"/>
                    </a:lnTo>
                    <a:lnTo>
                      <a:pt x="144" y="49"/>
                    </a:lnTo>
                    <a:lnTo>
                      <a:pt x="144" y="48"/>
                    </a:lnTo>
                    <a:lnTo>
                      <a:pt x="144" y="46"/>
                    </a:lnTo>
                    <a:lnTo>
                      <a:pt x="145" y="43"/>
                    </a:lnTo>
                    <a:lnTo>
                      <a:pt x="144" y="38"/>
                    </a:lnTo>
                    <a:lnTo>
                      <a:pt x="144" y="37"/>
                    </a:lnTo>
                    <a:lnTo>
                      <a:pt x="144" y="35"/>
                    </a:lnTo>
                    <a:lnTo>
                      <a:pt x="145" y="35"/>
                    </a:lnTo>
                    <a:lnTo>
                      <a:pt x="145" y="32"/>
                    </a:lnTo>
                    <a:lnTo>
                      <a:pt x="144" y="30"/>
                    </a:lnTo>
                    <a:lnTo>
                      <a:pt x="144" y="29"/>
                    </a:lnTo>
                    <a:lnTo>
                      <a:pt x="145" y="25"/>
                    </a:lnTo>
                    <a:lnTo>
                      <a:pt x="145" y="24"/>
                    </a:lnTo>
                    <a:lnTo>
                      <a:pt x="145" y="21"/>
                    </a:lnTo>
                    <a:lnTo>
                      <a:pt x="145" y="19"/>
                    </a:lnTo>
                    <a:lnTo>
                      <a:pt x="128" y="19"/>
                    </a:lnTo>
                    <a:lnTo>
                      <a:pt x="128" y="17"/>
                    </a:lnTo>
                    <a:lnTo>
                      <a:pt x="129" y="16"/>
                    </a:lnTo>
                    <a:lnTo>
                      <a:pt x="129" y="14"/>
                    </a:lnTo>
                    <a:lnTo>
                      <a:pt x="124" y="14"/>
                    </a:lnTo>
                    <a:lnTo>
                      <a:pt x="124" y="14"/>
                    </a:lnTo>
                    <a:lnTo>
                      <a:pt x="112" y="16"/>
                    </a:lnTo>
                    <a:lnTo>
                      <a:pt x="110" y="19"/>
                    </a:lnTo>
                    <a:lnTo>
                      <a:pt x="110" y="21"/>
                    </a:lnTo>
                    <a:lnTo>
                      <a:pt x="108" y="22"/>
                    </a:lnTo>
                    <a:lnTo>
                      <a:pt x="108" y="25"/>
                    </a:lnTo>
                    <a:lnTo>
                      <a:pt x="108" y="29"/>
                    </a:lnTo>
                    <a:lnTo>
                      <a:pt x="99" y="29"/>
                    </a:lnTo>
                    <a:lnTo>
                      <a:pt x="96" y="30"/>
                    </a:lnTo>
                    <a:lnTo>
                      <a:pt x="91" y="30"/>
                    </a:lnTo>
                    <a:lnTo>
                      <a:pt x="89" y="30"/>
                    </a:lnTo>
                    <a:lnTo>
                      <a:pt x="88" y="30"/>
                    </a:lnTo>
                    <a:lnTo>
                      <a:pt x="83" y="30"/>
                    </a:lnTo>
                    <a:lnTo>
                      <a:pt x="81" y="29"/>
                    </a:lnTo>
                    <a:lnTo>
                      <a:pt x="81" y="24"/>
                    </a:lnTo>
                    <a:lnTo>
                      <a:pt x="80" y="22"/>
                    </a:lnTo>
                    <a:lnTo>
                      <a:pt x="78" y="19"/>
                    </a:lnTo>
                    <a:lnTo>
                      <a:pt x="77" y="19"/>
                    </a:lnTo>
                    <a:lnTo>
                      <a:pt x="77" y="17"/>
                    </a:lnTo>
                    <a:lnTo>
                      <a:pt x="77" y="16"/>
                    </a:lnTo>
                    <a:lnTo>
                      <a:pt x="75" y="13"/>
                    </a:lnTo>
                    <a:lnTo>
                      <a:pt x="73" y="9"/>
                    </a:lnTo>
                    <a:lnTo>
                      <a:pt x="73" y="8"/>
                    </a:lnTo>
                    <a:lnTo>
                      <a:pt x="75" y="6"/>
                    </a:lnTo>
                    <a:lnTo>
                      <a:pt x="75" y="5"/>
                    </a:lnTo>
                    <a:lnTo>
                      <a:pt x="73" y="3"/>
                    </a:lnTo>
                    <a:lnTo>
                      <a:pt x="73" y="2"/>
                    </a:lnTo>
                    <a:lnTo>
                      <a:pt x="73" y="2"/>
                    </a:lnTo>
                    <a:lnTo>
                      <a:pt x="73" y="0"/>
                    </a:lnTo>
                    <a:lnTo>
                      <a:pt x="59" y="0"/>
                    </a:lnTo>
                    <a:lnTo>
                      <a:pt x="48" y="0"/>
                    </a:lnTo>
                    <a:lnTo>
                      <a:pt x="43" y="0"/>
                    </a:lnTo>
                    <a:lnTo>
                      <a:pt x="40" y="0"/>
                    </a:lnTo>
                    <a:lnTo>
                      <a:pt x="37" y="0"/>
                    </a:lnTo>
                    <a:lnTo>
                      <a:pt x="34" y="0"/>
                    </a:lnTo>
                    <a:lnTo>
                      <a:pt x="30" y="0"/>
                    </a:lnTo>
                    <a:lnTo>
                      <a:pt x="27" y="0"/>
                    </a:lnTo>
                    <a:lnTo>
                      <a:pt x="26" y="0"/>
                    </a:lnTo>
                    <a:lnTo>
                      <a:pt x="22" y="0"/>
                    </a:lnTo>
                    <a:lnTo>
                      <a:pt x="21" y="0"/>
                    </a:lnTo>
                    <a:lnTo>
                      <a:pt x="18" y="0"/>
                    </a:lnTo>
                    <a:lnTo>
                      <a:pt x="18" y="2"/>
                    </a:lnTo>
                    <a:lnTo>
                      <a:pt x="16" y="2"/>
                    </a:lnTo>
                    <a:lnTo>
                      <a:pt x="16" y="2"/>
                    </a:lnTo>
                    <a:lnTo>
                      <a:pt x="16" y="2"/>
                    </a:lnTo>
                    <a:lnTo>
                      <a:pt x="14" y="2"/>
                    </a:lnTo>
                    <a:lnTo>
                      <a:pt x="11" y="3"/>
                    </a:lnTo>
                    <a:lnTo>
                      <a:pt x="13" y="6"/>
                    </a:lnTo>
                    <a:lnTo>
                      <a:pt x="13" y="8"/>
                    </a:lnTo>
                    <a:lnTo>
                      <a:pt x="21" y="16"/>
                    </a:lnTo>
                    <a:lnTo>
                      <a:pt x="21" y="27"/>
                    </a:lnTo>
                    <a:lnTo>
                      <a:pt x="26" y="33"/>
                    </a:lnTo>
                    <a:lnTo>
                      <a:pt x="24" y="38"/>
                    </a:lnTo>
                    <a:lnTo>
                      <a:pt x="19" y="45"/>
                    </a:lnTo>
                    <a:lnTo>
                      <a:pt x="22" y="46"/>
                    </a:lnTo>
                    <a:lnTo>
                      <a:pt x="22" y="51"/>
                    </a:lnTo>
                    <a:lnTo>
                      <a:pt x="24" y="54"/>
                    </a:lnTo>
                    <a:lnTo>
                      <a:pt x="24" y="57"/>
                    </a:lnTo>
                    <a:lnTo>
                      <a:pt x="30" y="67"/>
                    </a:lnTo>
                    <a:lnTo>
                      <a:pt x="30" y="68"/>
                    </a:lnTo>
                    <a:lnTo>
                      <a:pt x="32" y="72"/>
                    </a:lnTo>
                    <a:lnTo>
                      <a:pt x="32" y="83"/>
                    </a:lnTo>
                    <a:lnTo>
                      <a:pt x="26" y="94"/>
                    </a:lnTo>
                    <a:lnTo>
                      <a:pt x="24" y="94"/>
                    </a:lnTo>
                    <a:lnTo>
                      <a:pt x="18" y="99"/>
                    </a:lnTo>
                    <a:lnTo>
                      <a:pt x="18" y="102"/>
                    </a:lnTo>
                    <a:lnTo>
                      <a:pt x="10" y="108"/>
                    </a:lnTo>
                    <a:lnTo>
                      <a:pt x="10" y="113"/>
                    </a:lnTo>
                    <a:lnTo>
                      <a:pt x="8" y="115"/>
                    </a:lnTo>
                    <a:lnTo>
                      <a:pt x="8" y="126"/>
                    </a:lnTo>
                    <a:lnTo>
                      <a:pt x="5" y="131"/>
                    </a:lnTo>
                    <a:lnTo>
                      <a:pt x="5" y="135"/>
                    </a:lnTo>
                    <a:lnTo>
                      <a:pt x="0" y="140"/>
                    </a:lnTo>
                    <a:lnTo>
                      <a:pt x="0" y="145"/>
                    </a:lnTo>
                    <a:lnTo>
                      <a:pt x="0" y="150"/>
                    </a:lnTo>
                    <a:lnTo>
                      <a:pt x="0" y="156"/>
                    </a:lnTo>
                    <a:lnTo>
                      <a:pt x="0" y="161"/>
                    </a:lnTo>
                    <a:lnTo>
                      <a:pt x="0" y="163"/>
                    </a:lnTo>
                    <a:lnTo>
                      <a:pt x="0" y="163"/>
                    </a:lnTo>
                    <a:lnTo>
                      <a:pt x="2" y="163"/>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6" name="Freeform 984">
                <a:extLst>
                  <a:ext uri="{FF2B5EF4-FFF2-40B4-BE49-F238E27FC236}">
                    <a16:creationId xmlns:a16="http://schemas.microsoft.com/office/drawing/2014/main" id="{417F2B2D-82B2-4C5B-AF1E-DEC1D6817787}"/>
                  </a:ext>
                </a:extLst>
              </p:cNvPr>
              <p:cNvSpPr>
                <a:spLocks/>
              </p:cNvSpPr>
              <p:nvPr/>
            </p:nvSpPr>
            <p:spPr bwMode="auto">
              <a:xfrm>
                <a:off x="5037" y="2650"/>
                <a:ext cx="112" cy="101"/>
              </a:xfrm>
              <a:custGeom>
                <a:avLst/>
                <a:gdLst>
                  <a:gd name="T0" fmla="*/ 70 w 112"/>
                  <a:gd name="T1" fmla="*/ 2 h 101"/>
                  <a:gd name="T2" fmla="*/ 62 w 112"/>
                  <a:gd name="T3" fmla="*/ 2 h 101"/>
                  <a:gd name="T4" fmla="*/ 54 w 112"/>
                  <a:gd name="T5" fmla="*/ 5 h 101"/>
                  <a:gd name="T6" fmla="*/ 53 w 112"/>
                  <a:gd name="T7" fmla="*/ 10 h 101"/>
                  <a:gd name="T8" fmla="*/ 51 w 112"/>
                  <a:gd name="T9" fmla="*/ 13 h 101"/>
                  <a:gd name="T10" fmla="*/ 32 w 112"/>
                  <a:gd name="T11" fmla="*/ 29 h 101"/>
                  <a:gd name="T12" fmla="*/ 21 w 112"/>
                  <a:gd name="T13" fmla="*/ 35 h 101"/>
                  <a:gd name="T14" fmla="*/ 18 w 112"/>
                  <a:gd name="T15" fmla="*/ 34 h 101"/>
                  <a:gd name="T16" fmla="*/ 13 w 112"/>
                  <a:gd name="T17" fmla="*/ 34 h 101"/>
                  <a:gd name="T18" fmla="*/ 8 w 112"/>
                  <a:gd name="T19" fmla="*/ 34 h 101"/>
                  <a:gd name="T20" fmla="*/ 0 w 112"/>
                  <a:gd name="T21" fmla="*/ 32 h 101"/>
                  <a:gd name="T22" fmla="*/ 0 w 112"/>
                  <a:gd name="T23" fmla="*/ 35 h 101"/>
                  <a:gd name="T24" fmla="*/ 3 w 112"/>
                  <a:gd name="T25" fmla="*/ 38 h 101"/>
                  <a:gd name="T26" fmla="*/ 7 w 112"/>
                  <a:gd name="T27" fmla="*/ 43 h 101"/>
                  <a:gd name="T28" fmla="*/ 10 w 112"/>
                  <a:gd name="T29" fmla="*/ 46 h 101"/>
                  <a:gd name="T30" fmla="*/ 13 w 112"/>
                  <a:gd name="T31" fmla="*/ 53 h 101"/>
                  <a:gd name="T32" fmla="*/ 16 w 112"/>
                  <a:gd name="T33" fmla="*/ 56 h 101"/>
                  <a:gd name="T34" fmla="*/ 24 w 112"/>
                  <a:gd name="T35" fmla="*/ 65 h 101"/>
                  <a:gd name="T36" fmla="*/ 29 w 112"/>
                  <a:gd name="T37" fmla="*/ 69 h 101"/>
                  <a:gd name="T38" fmla="*/ 30 w 112"/>
                  <a:gd name="T39" fmla="*/ 72 h 101"/>
                  <a:gd name="T40" fmla="*/ 34 w 112"/>
                  <a:gd name="T41" fmla="*/ 78 h 101"/>
                  <a:gd name="T42" fmla="*/ 37 w 112"/>
                  <a:gd name="T43" fmla="*/ 85 h 101"/>
                  <a:gd name="T44" fmla="*/ 43 w 112"/>
                  <a:gd name="T45" fmla="*/ 88 h 101"/>
                  <a:gd name="T46" fmla="*/ 51 w 112"/>
                  <a:gd name="T47" fmla="*/ 91 h 101"/>
                  <a:gd name="T48" fmla="*/ 54 w 112"/>
                  <a:gd name="T49" fmla="*/ 93 h 101"/>
                  <a:gd name="T50" fmla="*/ 61 w 112"/>
                  <a:gd name="T51" fmla="*/ 96 h 101"/>
                  <a:gd name="T52" fmla="*/ 67 w 112"/>
                  <a:gd name="T53" fmla="*/ 97 h 101"/>
                  <a:gd name="T54" fmla="*/ 73 w 112"/>
                  <a:gd name="T55" fmla="*/ 99 h 101"/>
                  <a:gd name="T56" fmla="*/ 85 w 112"/>
                  <a:gd name="T57" fmla="*/ 101 h 101"/>
                  <a:gd name="T58" fmla="*/ 101 w 112"/>
                  <a:gd name="T59" fmla="*/ 80 h 101"/>
                  <a:gd name="T60" fmla="*/ 101 w 112"/>
                  <a:gd name="T61" fmla="*/ 72 h 101"/>
                  <a:gd name="T62" fmla="*/ 104 w 112"/>
                  <a:gd name="T63" fmla="*/ 67 h 101"/>
                  <a:gd name="T64" fmla="*/ 108 w 112"/>
                  <a:gd name="T65" fmla="*/ 61 h 101"/>
                  <a:gd name="T66" fmla="*/ 108 w 112"/>
                  <a:gd name="T67" fmla="*/ 56 h 101"/>
                  <a:gd name="T68" fmla="*/ 105 w 112"/>
                  <a:gd name="T69" fmla="*/ 50 h 101"/>
                  <a:gd name="T70" fmla="*/ 107 w 112"/>
                  <a:gd name="T71" fmla="*/ 43 h 101"/>
                  <a:gd name="T72" fmla="*/ 108 w 112"/>
                  <a:gd name="T73" fmla="*/ 40 h 101"/>
                  <a:gd name="T74" fmla="*/ 108 w 112"/>
                  <a:gd name="T75" fmla="*/ 32 h 101"/>
                  <a:gd name="T76" fmla="*/ 110 w 112"/>
                  <a:gd name="T77" fmla="*/ 27 h 101"/>
                  <a:gd name="T78" fmla="*/ 112 w 112"/>
                  <a:gd name="T79" fmla="*/ 21 h 101"/>
                  <a:gd name="T80" fmla="*/ 105 w 112"/>
                  <a:gd name="T81" fmla="*/ 16 h 101"/>
                  <a:gd name="T82" fmla="*/ 97 w 112"/>
                  <a:gd name="T83" fmla="*/ 13 h 101"/>
                  <a:gd name="T84" fmla="*/ 86 w 112"/>
                  <a:gd name="T85" fmla="*/ 6 h 101"/>
                  <a:gd name="T86" fmla="*/ 83 w 112"/>
                  <a:gd name="T87" fmla="*/ 8 h 101"/>
                  <a:gd name="T88" fmla="*/ 77 w 112"/>
                  <a:gd name="T89" fmla="*/ 2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2" h="101">
                    <a:moveTo>
                      <a:pt x="73" y="2"/>
                    </a:moveTo>
                    <a:lnTo>
                      <a:pt x="72" y="2"/>
                    </a:lnTo>
                    <a:lnTo>
                      <a:pt x="70" y="2"/>
                    </a:lnTo>
                    <a:lnTo>
                      <a:pt x="69" y="2"/>
                    </a:lnTo>
                    <a:lnTo>
                      <a:pt x="65" y="0"/>
                    </a:lnTo>
                    <a:lnTo>
                      <a:pt x="62" y="2"/>
                    </a:lnTo>
                    <a:lnTo>
                      <a:pt x="61" y="3"/>
                    </a:lnTo>
                    <a:lnTo>
                      <a:pt x="59" y="3"/>
                    </a:lnTo>
                    <a:lnTo>
                      <a:pt x="54" y="5"/>
                    </a:lnTo>
                    <a:lnTo>
                      <a:pt x="53" y="8"/>
                    </a:lnTo>
                    <a:lnTo>
                      <a:pt x="54" y="10"/>
                    </a:lnTo>
                    <a:lnTo>
                      <a:pt x="53" y="10"/>
                    </a:lnTo>
                    <a:lnTo>
                      <a:pt x="53" y="11"/>
                    </a:lnTo>
                    <a:lnTo>
                      <a:pt x="53" y="13"/>
                    </a:lnTo>
                    <a:lnTo>
                      <a:pt x="51" y="13"/>
                    </a:lnTo>
                    <a:lnTo>
                      <a:pt x="46" y="14"/>
                    </a:lnTo>
                    <a:lnTo>
                      <a:pt x="38" y="21"/>
                    </a:lnTo>
                    <a:lnTo>
                      <a:pt x="32" y="29"/>
                    </a:lnTo>
                    <a:lnTo>
                      <a:pt x="29" y="35"/>
                    </a:lnTo>
                    <a:lnTo>
                      <a:pt x="24" y="37"/>
                    </a:lnTo>
                    <a:lnTo>
                      <a:pt x="21" y="35"/>
                    </a:lnTo>
                    <a:lnTo>
                      <a:pt x="19" y="34"/>
                    </a:lnTo>
                    <a:lnTo>
                      <a:pt x="19" y="34"/>
                    </a:lnTo>
                    <a:lnTo>
                      <a:pt x="18" y="34"/>
                    </a:lnTo>
                    <a:lnTo>
                      <a:pt x="18" y="34"/>
                    </a:lnTo>
                    <a:lnTo>
                      <a:pt x="16" y="34"/>
                    </a:lnTo>
                    <a:lnTo>
                      <a:pt x="13" y="34"/>
                    </a:lnTo>
                    <a:lnTo>
                      <a:pt x="11" y="35"/>
                    </a:lnTo>
                    <a:lnTo>
                      <a:pt x="10" y="35"/>
                    </a:lnTo>
                    <a:lnTo>
                      <a:pt x="8" y="34"/>
                    </a:lnTo>
                    <a:lnTo>
                      <a:pt x="5" y="32"/>
                    </a:lnTo>
                    <a:lnTo>
                      <a:pt x="2" y="32"/>
                    </a:lnTo>
                    <a:lnTo>
                      <a:pt x="0" y="32"/>
                    </a:lnTo>
                    <a:lnTo>
                      <a:pt x="0" y="32"/>
                    </a:lnTo>
                    <a:lnTo>
                      <a:pt x="2" y="34"/>
                    </a:lnTo>
                    <a:lnTo>
                      <a:pt x="0" y="35"/>
                    </a:lnTo>
                    <a:lnTo>
                      <a:pt x="2" y="35"/>
                    </a:lnTo>
                    <a:lnTo>
                      <a:pt x="2" y="37"/>
                    </a:lnTo>
                    <a:lnTo>
                      <a:pt x="3" y="38"/>
                    </a:lnTo>
                    <a:lnTo>
                      <a:pt x="5" y="40"/>
                    </a:lnTo>
                    <a:lnTo>
                      <a:pt x="7" y="42"/>
                    </a:lnTo>
                    <a:lnTo>
                      <a:pt x="7" y="43"/>
                    </a:lnTo>
                    <a:lnTo>
                      <a:pt x="8" y="45"/>
                    </a:lnTo>
                    <a:lnTo>
                      <a:pt x="8" y="45"/>
                    </a:lnTo>
                    <a:lnTo>
                      <a:pt x="10" y="46"/>
                    </a:lnTo>
                    <a:lnTo>
                      <a:pt x="10" y="50"/>
                    </a:lnTo>
                    <a:lnTo>
                      <a:pt x="11" y="51"/>
                    </a:lnTo>
                    <a:lnTo>
                      <a:pt x="13" y="53"/>
                    </a:lnTo>
                    <a:lnTo>
                      <a:pt x="14" y="54"/>
                    </a:lnTo>
                    <a:lnTo>
                      <a:pt x="14" y="54"/>
                    </a:lnTo>
                    <a:lnTo>
                      <a:pt x="16" y="56"/>
                    </a:lnTo>
                    <a:lnTo>
                      <a:pt x="19" y="62"/>
                    </a:lnTo>
                    <a:lnTo>
                      <a:pt x="22" y="64"/>
                    </a:lnTo>
                    <a:lnTo>
                      <a:pt x="24" y="65"/>
                    </a:lnTo>
                    <a:lnTo>
                      <a:pt x="26" y="67"/>
                    </a:lnTo>
                    <a:lnTo>
                      <a:pt x="27" y="67"/>
                    </a:lnTo>
                    <a:lnTo>
                      <a:pt x="29" y="69"/>
                    </a:lnTo>
                    <a:lnTo>
                      <a:pt x="27" y="70"/>
                    </a:lnTo>
                    <a:lnTo>
                      <a:pt x="29" y="70"/>
                    </a:lnTo>
                    <a:lnTo>
                      <a:pt x="30" y="72"/>
                    </a:lnTo>
                    <a:lnTo>
                      <a:pt x="34" y="73"/>
                    </a:lnTo>
                    <a:lnTo>
                      <a:pt x="32" y="75"/>
                    </a:lnTo>
                    <a:lnTo>
                      <a:pt x="34" y="78"/>
                    </a:lnTo>
                    <a:lnTo>
                      <a:pt x="34" y="81"/>
                    </a:lnTo>
                    <a:lnTo>
                      <a:pt x="34" y="83"/>
                    </a:lnTo>
                    <a:lnTo>
                      <a:pt x="37" y="85"/>
                    </a:lnTo>
                    <a:lnTo>
                      <a:pt x="38" y="88"/>
                    </a:lnTo>
                    <a:lnTo>
                      <a:pt x="42" y="88"/>
                    </a:lnTo>
                    <a:lnTo>
                      <a:pt x="43" y="88"/>
                    </a:lnTo>
                    <a:lnTo>
                      <a:pt x="46" y="89"/>
                    </a:lnTo>
                    <a:lnTo>
                      <a:pt x="48" y="89"/>
                    </a:lnTo>
                    <a:lnTo>
                      <a:pt x="51" y="91"/>
                    </a:lnTo>
                    <a:lnTo>
                      <a:pt x="53" y="91"/>
                    </a:lnTo>
                    <a:lnTo>
                      <a:pt x="54" y="91"/>
                    </a:lnTo>
                    <a:lnTo>
                      <a:pt x="54" y="93"/>
                    </a:lnTo>
                    <a:lnTo>
                      <a:pt x="56" y="94"/>
                    </a:lnTo>
                    <a:lnTo>
                      <a:pt x="56" y="96"/>
                    </a:lnTo>
                    <a:lnTo>
                      <a:pt x="61" y="96"/>
                    </a:lnTo>
                    <a:lnTo>
                      <a:pt x="64" y="96"/>
                    </a:lnTo>
                    <a:lnTo>
                      <a:pt x="65" y="97"/>
                    </a:lnTo>
                    <a:lnTo>
                      <a:pt x="67" y="97"/>
                    </a:lnTo>
                    <a:lnTo>
                      <a:pt x="70" y="99"/>
                    </a:lnTo>
                    <a:lnTo>
                      <a:pt x="72" y="101"/>
                    </a:lnTo>
                    <a:lnTo>
                      <a:pt x="73" y="99"/>
                    </a:lnTo>
                    <a:lnTo>
                      <a:pt x="77" y="99"/>
                    </a:lnTo>
                    <a:lnTo>
                      <a:pt x="81" y="99"/>
                    </a:lnTo>
                    <a:lnTo>
                      <a:pt x="85" y="101"/>
                    </a:lnTo>
                    <a:lnTo>
                      <a:pt x="101" y="86"/>
                    </a:lnTo>
                    <a:lnTo>
                      <a:pt x="101" y="81"/>
                    </a:lnTo>
                    <a:lnTo>
                      <a:pt x="101" y="80"/>
                    </a:lnTo>
                    <a:lnTo>
                      <a:pt x="101" y="75"/>
                    </a:lnTo>
                    <a:lnTo>
                      <a:pt x="102" y="73"/>
                    </a:lnTo>
                    <a:lnTo>
                      <a:pt x="101" y="72"/>
                    </a:lnTo>
                    <a:lnTo>
                      <a:pt x="102" y="69"/>
                    </a:lnTo>
                    <a:lnTo>
                      <a:pt x="104" y="69"/>
                    </a:lnTo>
                    <a:lnTo>
                      <a:pt x="104" y="67"/>
                    </a:lnTo>
                    <a:lnTo>
                      <a:pt x="107" y="65"/>
                    </a:lnTo>
                    <a:lnTo>
                      <a:pt x="108" y="62"/>
                    </a:lnTo>
                    <a:lnTo>
                      <a:pt x="108" y="61"/>
                    </a:lnTo>
                    <a:lnTo>
                      <a:pt x="107" y="59"/>
                    </a:lnTo>
                    <a:lnTo>
                      <a:pt x="107" y="56"/>
                    </a:lnTo>
                    <a:lnTo>
                      <a:pt x="108" y="56"/>
                    </a:lnTo>
                    <a:lnTo>
                      <a:pt x="107" y="53"/>
                    </a:lnTo>
                    <a:lnTo>
                      <a:pt x="105" y="51"/>
                    </a:lnTo>
                    <a:lnTo>
                      <a:pt x="105" y="50"/>
                    </a:lnTo>
                    <a:lnTo>
                      <a:pt x="107" y="50"/>
                    </a:lnTo>
                    <a:lnTo>
                      <a:pt x="107" y="46"/>
                    </a:lnTo>
                    <a:lnTo>
                      <a:pt x="107" y="43"/>
                    </a:lnTo>
                    <a:lnTo>
                      <a:pt x="110" y="42"/>
                    </a:lnTo>
                    <a:lnTo>
                      <a:pt x="110" y="40"/>
                    </a:lnTo>
                    <a:lnTo>
                      <a:pt x="108" y="40"/>
                    </a:lnTo>
                    <a:lnTo>
                      <a:pt x="107" y="38"/>
                    </a:lnTo>
                    <a:lnTo>
                      <a:pt x="108" y="37"/>
                    </a:lnTo>
                    <a:lnTo>
                      <a:pt x="108" y="32"/>
                    </a:lnTo>
                    <a:lnTo>
                      <a:pt x="110" y="30"/>
                    </a:lnTo>
                    <a:lnTo>
                      <a:pt x="110" y="29"/>
                    </a:lnTo>
                    <a:lnTo>
                      <a:pt x="110" y="27"/>
                    </a:lnTo>
                    <a:lnTo>
                      <a:pt x="110" y="26"/>
                    </a:lnTo>
                    <a:lnTo>
                      <a:pt x="110" y="22"/>
                    </a:lnTo>
                    <a:lnTo>
                      <a:pt x="112" y="21"/>
                    </a:lnTo>
                    <a:lnTo>
                      <a:pt x="110" y="18"/>
                    </a:lnTo>
                    <a:lnTo>
                      <a:pt x="107" y="18"/>
                    </a:lnTo>
                    <a:lnTo>
                      <a:pt x="105" y="16"/>
                    </a:lnTo>
                    <a:lnTo>
                      <a:pt x="104" y="14"/>
                    </a:lnTo>
                    <a:lnTo>
                      <a:pt x="99" y="14"/>
                    </a:lnTo>
                    <a:lnTo>
                      <a:pt x="97" y="13"/>
                    </a:lnTo>
                    <a:lnTo>
                      <a:pt x="94" y="10"/>
                    </a:lnTo>
                    <a:lnTo>
                      <a:pt x="91" y="8"/>
                    </a:lnTo>
                    <a:lnTo>
                      <a:pt x="86" y="6"/>
                    </a:lnTo>
                    <a:lnTo>
                      <a:pt x="86" y="8"/>
                    </a:lnTo>
                    <a:lnTo>
                      <a:pt x="85" y="8"/>
                    </a:lnTo>
                    <a:lnTo>
                      <a:pt x="83" y="8"/>
                    </a:lnTo>
                    <a:lnTo>
                      <a:pt x="81" y="6"/>
                    </a:lnTo>
                    <a:lnTo>
                      <a:pt x="77" y="6"/>
                    </a:lnTo>
                    <a:lnTo>
                      <a:pt x="77" y="2"/>
                    </a:lnTo>
                    <a:lnTo>
                      <a:pt x="75" y="2"/>
                    </a:lnTo>
                    <a:lnTo>
                      <a:pt x="73" y="2"/>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7" name="Freeform 985">
                <a:extLst>
                  <a:ext uri="{FF2B5EF4-FFF2-40B4-BE49-F238E27FC236}">
                    <a16:creationId xmlns:a16="http://schemas.microsoft.com/office/drawing/2014/main" id="{423C84E5-7FB1-48AA-8ED1-320C03086AD6}"/>
                  </a:ext>
                </a:extLst>
              </p:cNvPr>
              <p:cNvSpPr>
                <a:spLocks/>
              </p:cNvSpPr>
              <p:nvPr/>
            </p:nvSpPr>
            <p:spPr bwMode="auto">
              <a:xfrm>
                <a:off x="4962" y="2682"/>
                <a:ext cx="131" cy="132"/>
              </a:xfrm>
              <a:custGeom>
                <a:avLst/>
                <a:gdLst>
                  <a:gd name="T0" fmla="*/ 128 w 131"/>
                  <a:gd name="T1" fmla="*/ 59 h 132"/>
                  <a:gd name="T2" fmla="*/ 121 w 131"/>
                  <a:gd name="T3" fmla="*/ 57 h 132"/>
                  <a:gd name="T4" fmla="*/ 113 w 131"/>
                  <a:gd name="T5" fmla="*/ 56 h 132"/>
                  <a:gd name="T6" fmla="*/ 109 w 131"/>
                  <a:gd name="T7" fmla="*/ 49 h 132"/>
                  <a:gd name="T8" fmla="*/ 109 w 131"/>
                  <a:gd name="T9" fmla="*/ 41 h 132"/>
                  <a:gd name="T10" fmla="*/ 102 w 131"/>
                  <a:gd name="T11" fmla="*/ 38 h 132"/>
                  <a:gd name="T12" fmla="*/ 101 w 131"/>
                  <a:gd name="T13" fmla="*/ 35 h 132"/>
                  <a:gd name="T14" fmla="*/ 94 w 131"/>
                  <a:gd name="T15" fmla="*/ 30 h 132"/>
                  <a:gd name="T16" fmla="*/ 89 w 131"/>
                  <a:gd name="T17" fmla="*/ 22 h 132"/>
                  <a:gd name="T18" fmla="*/ 85 w 131"/>
                  <a:gd name="T19" fmla="*/ 18 h 132"/>
                  <a:gd name="T20" fmla="*/ 83 w 131"/>
                  <a:gd name="T21" fmla="*/ 13 h 132"/>
                  <a:gd name="T22" fmla="*/ 80 w 131"/>
                  <a:gd name="T23" fmla="*/ 8 h 132"/>
                  <a:gd name="T24" fmla="*/ 77 w 131"/>
                  <a:gd name="T25" fmla="*/ 3 h 132"/>
                  <a:gd name="T26" fmla="*/ 75 w 131"/>
                  <a:gd name="T27" fmla="*/ 0 h 132"/>
                  <a:gd name="T28" fmla="*/ 72 w 131"/>
                  <a:gd name="T29" fmla="*/ 2 h 132"/>
                  <a:gd name="T30" fmla="*/ 64 w 131"/>
                  <a:gd name="T31" fmla="*/ 3 h 132"/>
                  <a:gd name="T32" fmla="*/ 58 w 131"/>
                  <a:gd name="T33" fmla="*/ 6 h 132"/>
                  <a:gd name="T34" fmla="*/ 50 w 131"/>
                  <a:gd name="T35" fmla="*/ 13 h 132"/>
                  <a:gd name="T36" fmla="*/ 50 w 131"/>
                  <a:gd name="T37" fmla="*/ 8 h 132"/>
                  <a:gd name="T38" fmla="*/ 48 w 131"/>
                  <a:gd name="T39" fmla="*/ 6 h 132"/>
                  <a:gd name="T40" fmla="*/ 27 w 131"/>
                  <a:gd name="T41" fmla="*/ 11 h 132"/>
                  <a:gd name="T42" fmla="*/ 2 w 131"/>
                  <a:gd name="T43" fmla="*/ 61 h 132"/>
                  <a:gd name="T44" fmla="*/ 0 w 131"/>
                  <a:gd name="T45" fmla="*/ 105 h 132"/>
                  <a:gd name="T46" fmla="*/ 7 w 131"/>
                  <a:gd name="T47" fmla="*/ 113 h 132"/>
                  <a:gd name="T48" fmla="*/ 8 w 131"/>
                  <a:gd name="T49" fmla="*/ 129 h 132"/>
                  <a:gd name="T50" fmla="*/ 15 w 131"/>
                  <a:gd name="T51" fmla="*/ 132 h 132"/>
                  <a:gd name="T52" fmla="*/ 23 w 131"/>
                  <a:gd name="T53" fmla="*/ 129 h 132"/>
                  <a:gd name="T54" fmla="*/ 29 w 131"/>
                  <a:gd name="T55" fmla="*/ 124 h 132"/>
                  <a:gd name="T56" fmla="*/ 39 w 131"/>
                  <a:gd name="T57" fmla="*/ 115 h 132"/>
                  <a:gd name="T58" fmla="*/ 51 w 131"/>
                  <a:gd name="T59" fmla="*/ 112 h 132"/>
                  <a:gd name="T60" fmla="*/ 59 w 131"/>
                  <a:gd name="T61" fmla="*/ 116 h 132"/>
                  <a:gd name="T62" fmla="*/ 67 w 131"/>
                  <a:gd name="T63" fmla="*/ 116 h 132"/>
                  <a:gd name="T64" fmla="*/ 74 w 131"/>
                  <a:gd name="T65" fmla="*/ 118 h 132"/>
                  <a:gd name="T66" fmla="*/ 77 w 131"/>
                  <a:gd name="T67" fmla="*/ 115 h 132"/>
                  <a:gd name="T68" fmla="*/ 80 w 131"/>
                  <a:gd name="T69" fmla="*/ 110 h 132"/>
                  <a:gd name="T70" fmla="*/ 83 w 131"/>
                  <a:gd name="T71" fmla="*/ 104 h 132"/>
                  <a:gd name="T72" fmla="*/ 88 w 131"/>
                  <a:gd name="T73" fmla="*/ 100 h 132"/>
                  <a:gd name="T74" fmla="*/ 91 w 131"/>
                  <a:gd name="T75" fmla="*/ 96 h 132"/>
                  <a:gd name="T76" fmla="*/ 96 w 131"/>
                  <a:gd name="T77" fmla="*/ 94 h 132"/>
                  <a:gd name="T78" fmla="*/ 96 w 131"/>
                  <a:gd name="T79" fmla="*/ 88 h 132"/>
                  <a:gd name="T80" fmla="*/ 102 w 131"/>
                  <a:gd name="T81" fmla="*/ 81 h 132"/>
                  <a:gd name="T82" fmla="*/ 107 w 131"/>
                  <a:gd name="T83" fmla="*/ 78 h 132"/>
                  <a:gd name="T84" fmla="*/ 113 w 131"/>
                  <a:gd name="T85" fmla="*/ 73 h 132"/>
                  <a:gd name="T86" fmla="*/ 118 w 131"/>
                  <a:gd name="T87" fmla="*/ 72 h 132"/>
                  <a:gd name="T88" fmla="*/ 125 w 131"/>
                  <a:gd name="T89" fmla="*/ 70 h 132"/>
                  <a:gd name="T90" fmla="*/ 126 w 131"/>
                  <a:gd name="T91" fmla="*/ 65 h 132"/>
                  <a:gd name="T92" fmla="*/ 131 w 131"/>
                  <a:gd name="T93" fmla="*/ 64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31" h="132">
                    <a:moveTo>
                      <a:pt x="129" y="61"/>
                    </a:moveTo>
                    <a:lnTo>
                      <a:pt x="129" y="59"/>
                    </a:lnTo>
                    <a:lnTo>
                      <a:pt x="128" y="59"/>
                    </a:lnTo>
                    <a:lnTo>
                      <a:pt x="126" y="59"/>
                    </a:lnTo>
                    <a:lnTo>
                      <a:pt x="123" y="57"/>
                    </a:lnTo>
                    <a:lnTo>
                      <a:pt x="121" y="57"/>
                    </a:lnTo>
                    <a:lnTo>
                      <a:pt x="118" y="56"/>
                    </a:lnTo>
                    <a:lnTo>
                      <a:pt x="117" y="56"/>
                    </a:lnTo>
                    <a:lnTo>
                      <a:pt x="113" y="56"/>
                    </a:lnTo>
                    <a:lnTo>
                      <a:pt x="112" y="53"/>
                    </a:lnTo>
                    <a:lnTo>
                      <a:pt x="109" y="51"/>
                    </a:lnTo>
                    <a:lnTo>
                      <a:pt x="109" y="49"/>
                    </a:lnTo>
                    <a:lnTo>
                      <a:pt x="109" y="46"/>
                    </a:lnTo>
                    <a:lnTo>
                      <a:pt x="107" y="43"/>
                    </a:lnTo>
                    <a:lnTo>
                      <a:pt x="109" y="41"/>
                    </a:lnTo>
                    <a:lnTo>
                      <a:pt x="105" y="40"/>
                    </a:lnTo>
                    <a:lnTo>
                      <a:pt x="104" y="38"/>
                    </a:lnTo>
                    <a:lnTo>
                      <a:pt x="102" y="38"/>
                    </a:lnTo>
                    <a:lnTo>
                      <a:pt x="104" y="37"/>
                    </a:lnTo>
                    <a:lnTo>
                      <a:pt x="102" y="35"/>
                    </a:lnTo>
                    <a:lnTo>
                      <a:pt x="101" y="35"/>
                    </a:lnTo>
                    <a:lnTo>
                      <a:pt x="99" y="33"/>
                    </a:lnTo>
                    <a:lnTo>
                      <a:pt x="97" y="32"/>
                    </a:lnTo>
                    <a:lnTo>
                      <a:pt x="94" y="30"/>
                    </a:lnTo>
                    <a:lnTo>
                      <a:pt x="91" y="24"/>
                    </a:lnTo>
                    <a:lnTo>
                      <a:pt x="89" y="22"/>
                    </a:lnTo>
                    <a:lnTo>
                      <a:pt x="89" y="22"/>
                    </a:lnTo>
                    <a:lnTo>
                      <a:pt x="88" y="21"/>
                    </a:lnTo>
                    <a:lnTo>
                      <a:pt x="86" y="19"/>
                    </a:lnTo>
                    <a:lnTo>
                      <a:pt x="85" y="18"/>
                    </a:lnTo>
                    <a:lnTo>
                      <a:pt x="85" y="14"/>
                    </a:lnTo>
                    <a:lnTo>
                      <a:pt x="83" y="13"/>
                    </a:lnTo>
                    <a:lnTo>
                      <a:pt x="83" y="13"/>
                    </a:lnTo>
                    <a:lnTo>
                      <a:pt x="82" y="11"/>
                    </a:lnTo>
                    <a:lnTo>
                      <a:pt x="82" y="10"/>
                    </a:lnTo>
                    <a:lnTo>
                      <a:pt x="80" y="8"/>
                    </a:lnTo>
                    <a:lnTo>
                      <a:pt x="78" y="6"/>
                    </a:lnTo>
                    <a:lnTo>
                      <a:pt x="77" y="5"/>
                    </a:lnTo>
                    <a:lnTo>
                      <a:pt x="77" y="3"/>
                    </a:lnTo>
                    <a:lnTo>
                      <a:pt x="75" y="3"/>
                    </a:lnTo>
                    <a:lnTo>
                      <a:pt x="77" y="2"/>
                    </a:lnTo>
                    <a:lnTo>
                      <a:pt x="75" y="0"/>
                    </a:lnTo>
                    <a:lnTo>
                      <a:pt x="75" y="0"/>
                    </a:lnTo>
                    <a:lnTo>
                      <a:pt x="75" y="0"/>
                    </a:lnTo>
                    <a:lnTo>
                      <a:pt x="72" y="2"/>
                    </a:lnTo>
                    <a:lnTo>
                      <a:pt x="69" y="3"/>
                    </a:lnTo>
                    <a:lnTo>
                      <a:pt x="66" y="3"/>
                    </a:lnTo>
                    <a:lnTo>
                      <a:pt x="64" y="3"/>
                    </a:lnTo>
                    <a:lnTo>
                      <a:pt x="64" y="2"/>
                    </a:lnTo>
                    <a:lnTo>
                      <a:pt x="61" y="3"/>
                    </a:lnTo>
                    <a:lnTo>
                      <a:pt x="58" y="6"/>
                    </a:lnTo>
                    <a:lnTo>
                      <a:pt x="56" y="10"/>
                    </a:lnTo>
                    <a:lnTo>
                      <a:pt x="51" y="13"/>
                    </a:lnTo>
                    <a:lnTo>
                      <a:pt x="50" y="13"/>
                    </a:lnTo>
                    <a:lnTo>
                      <a:pt x="50" y="10"/>
                    </a:lnTo>
                    <a:lnTo>
                      <a:pt x="51" y="10"/>
                    </a:lnTo>
                    <a:lnTo>
                      <a:pt x="50" y="8"/>
                    </a:lnTo>
                    <a:lnTo>
                      <a:pt x="48" y="6"/>
                    </a:lnTo>
                    <a:lnTo>
                      <a:pt x="48" y="5"/>
                    </a:lnTo>
                    <a:lnTo>
                      <a:pt x="48" y="6"/>
                    </a:lnTo>
                    <a:lnTo>
                      <a:pt x="45" y="6"/>
                    </a:lnTo>
                    <a:lnTo>
                      <a:pt x="42" y="8"/>
                    </a:lnTo>
                    <a:lnTo>
                      <a:pt x="27" y="11"/>
                    </a:lnTo>
                    <a:lnTo>
                      <a:pt x="18" y="10"/>
                    </a:lnTo>
                    <a:lnTo>
                      <a:pt x="15" y="61"/>
                    </a:lnTo>
                    <a:lnTo>
                      <a:pt x="2" y="61"/>
                    </a:lnTo>
                    <a:lnTo>
                      <a:pt x="0" y="105"/>
                    </a:lnTo>
                    <a:lnTo>
                      <a:pt x="0" y="105"/>
                    </a:lnTo>
                    <a:lnTo>
                      <a:pt x="0" y="105"/>
                    </a:lnTo>
                    <a:lnTo>
                      <a:pt x="0" y="105"/>
                    </a:lnTo>
                    <a:lnTo>
                      <a:pt x="5" y="108"/>
                    </a:lnTo>
                    <a:lnTo>
                      <a:pt x="7" y="113"/>
                    </a:lnTo>
                    <a:lnTo>
                      <a:pt x="10" y="121"/>
                    </a:lnTo>
                    <a:lnTo>
                      <a:pt x="10" y="124"/>
                    </a:lnTo>
                    <a:lnTo>
                      <a:pt x="8" y="129"/>
                    </a:lnTo>
                    <a:lnTo>
                      <a:pt x="7" y="131"/>
                    </a:lnTo>
                    <a:lnTo>
                      <a:pt x="11" y="131"/>
                    </a:lnTo>
                    <a:lnTo>
                      <a:pt x="15" y="132"/>
                    </a:lnTo>
                    <a:lnTo>
                      <a:pt x="18" y="131"/>
                    </a:lnTo>
                    <a:lnTo>
                      <a:pt x="21" y="131"/>
                    </a:lnTo>
                    <a:lnTo>
                      <a:pt x="23" y="129"/>
                    </a:lnTo>
                    <a:lnTo>
                      <a:pt x="26" y="129"/>
                    </a:lnTo>
                    <a:lnTo>
                      <a:pt x="29" y="128"/>
                    </a:lnTo>
                    <a:lnTo>
                      <a:pt x="29" y="124"/>
                    </a:lnTo>
                    <a:lnTo>
                      <a:pt x="34" y="123"/>
                    </a:lnTo>
                    <a:lnTo>
                      <a:pt x="37" y="121"/>
                    </a:lnTo>
                    <a:lnTo>
                      <a:pt x="39" y="115"/>
                    </a:lnTo>
                    <a:lnTo>
                      <a:pt x="42" y="112"/>
                    </a:lnTo>
                    <a:lnTo>
                      <a:pt x="46" y="112"/>
                    </a:lnTo>
                    <a:lnTo>
                      <a:pt x="51" y="112"/>
                    </a:lnTo>
                    <a:lnTo>
                      <a:pt x="53" y="113"/>
                    </a:lnTo>
                    <a:lnTo>
                      <a:pt x="54" y="113"/>
                    </a:lnTo>
                    <a:lnTo>
                      <a:pt x="59" y="116"/>
                    </a:lnTo>
                    <a:lnTo>
                      <a:pt x="61" y="116"/>
                    </a:lnTo>
                    <a:lnTo>
                      <a:pt x="64" y="118"/>
                    </a:lnTo>
                    <a:lnTo>
                      <a:pt x="67" y="116"/>
                    </a:lnTo>
                    <a:lnTo>
                      <a:pt x="70" y="116"/>
                    </a:lnTo>
                    <a:lnTo>
                      <a:pt x="72" y="116"/>
                    </a:lnTo>
                    <a:lnTo>
                      <a:pt x="74" y="118"/>
                    </a:lnTo>
                    <a:lnTo>
                      <a:pt x="75" y="118"/>
                    </a:lnTo>
                    <a:lnTo>
                      <a:pt x="78" y="116"/>
                    </a:lnTo>
                    <a:lnTo>
                      <a:pt x="77" y="115"/>
                    </a:lnTo>
                    <a:lnTo>
                      <a:pt x="78" y="113"/>
                    </a:lnTo>
                    <a:lnTo>
                      <a:pt x="78" y="112"/>
                    </a:lnTo>
                    <a:lnTo>
                      <a:pt x="80" y="110"/>
                    </a:lnTo>
                    <a:lnTo>
                      <a:pt x="78" y="105"/>
                    </a:lnTo>
                    <a:lnTo>
                      <a:pt x="80" y="104"/>
                    </a:lnTo>
                    <a:lnTo>
                      <a:pt x="83" y="104"/>
                    </a:lnTo>
                    <a:lnTo>
                      <a:pt x="85" y="102"/>
                    </a:lnTo>
                    <a:lnTo>
                      <a:pt x="86" y="102"/>
                    </a:lnTo>
                    <a:lnTo>
                      <a:pt x="88" y="100"/>
                    </a:lnTo>
                    <a:lnTo>
                      <a:pt x="89" y="99"/>
                    </a:lnTo>
                    <a:lnTo>
                      <a:pt x="89" y="97"/>
                    </a:lnTo>
                    <a:lnTo>
                      <a:pt x="91" y="96"/>
                    </a:lnTo>
                    <a:lnTo>
                      <a:pt x="93" y="96"/>
                    </a:lnTo>
                    <a:lnTo>
                      <a:pt x="94" y="94"/>
                    </a:lnTo>
                    <a:lnTo>
                      <a:pt x="96" y="94"/>
                    </a:lnTo>
                    <a:lnTo>
                      <a:pt x="96" y="92"/>
                    </a:lnTo>
                    <a:lnTo>
                      <a:pt x="96" y="91"/>
                    </a:lnTo>
                    <a:lnTo>
                      <a:pt x="96" y="88"/>
                    </a:lnTo>
                    <a:lnTo>
                      <a:pt x="99" y="83"/>
                    </a:lnTo>
                    <a:lnTo>
                      <a:pt x="101" y="81"/>
                    </a:lnTo>
                    <a:lnTo>
                      <a:pt x="102" y="81"/>
                    </a:lnTo>
                    <a:lnTo>
                      <a:pt x="104" y="80"/>
                    </a:lnTo>
                    <a:lnTo>
                      <a:pt x="105" y="78"/>
                    </a:lnTo>
                    <a:lnTo>
                      <a:pt x="107" y="78"/>
                    </a:lnTo>
                    <a:lnTo>
                      <a:pt x="109" y="77"/>
                    </a:lnTo>
                    <a:lnTo>
                      <a:pt x="110" y="75"/>
                    </a:lnTo>
                    <a:lnTo>
                      <a:pt x="113" y="73"/>
                    </a:lnTo>
                    <a:lnTo>
                      <a:pt x="115" y="72"/>
                    </a:lnTo>
                    <a:lnTo>
                      <a:pt x="117" y="73"/>
                    </a:lnTo>
                    <a:lnTo>
                      <a:pt x="118" y="72"/>
                    </a:lnTo>
                    <a:lnTo>
                      <a:pt x="120" y="72"/>
                    </a:lnTo>
                    <a:lnTo>
                      <a:pt x="121" y="70"/>
                    </a:lnTo>
                    <a:lnTo>
                      <a:pt x="125" y="70"/>
                    </a:lnTo>
                    <a:lnTo>
                      <a:pt x="125" y="69"/>
                    </a:lnTo>
                    <a:lnTo>
                      <a:pt x="125" y="67"/>
                    </a:lnTo>
                    <a:lnTo>
                      <a:pt x="126" y="65"/>
                    </a:lnTo>
                    <a:lnTo>
                      <a:pt x="128" y="65"/>
                    </a:lnTo>
                    <a:lnTo>
                      <a:pt x="129" y="64"/>
                    </a:lnTo>
                    <a:lnTo>
                      <a:pt x="131" y="64"/>
                    </a:lnTo>
                    <a:lnTo>
                      <a:pt x="131" y="62"/>
                    </a:lnTo>
                    <a:lnTo>
                      <a:pt x="129" y="61"/>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8" name="Freeform 986">
                <a:extLst>
                  <a:ext uri="{FF2B5EF4-FFF2-40B4-BE49-F238E27FC236}">
                    <a16:creationId xmlns:a16="http://schemas.microsoft.com/office/drawing/2014/main" id="{238A38A3-9072-48AB-97E5-2FB3C97BA145}"/>
                  </a:ext>
                </a:extLst>
              </p:cNvPr>
              <p:cNvSpPr>
                <a:spLocks/>
              </p:cNvSpPr>
              <p:nvPr/>
            </p:nvSpPr>
            <p:spPr bwMode="auto">
              <a:xfrm>
                <a:off x="4849" y="2669"/>
                <a:ext cx="188" cy="179"/>
              </a:xfrm>
              <a:custGeom>
                <a:avLst/>
                <a:gdLst>
                  <a:gd name="T0" fmla="*/ 65 w 188"/>
                  <a:gd name="T1" fmla="*/ 168 h 179"/>
                  <a:gd name="T2" fmla="*/ 72 w 188"/>
                  <a:gd name="T3" fmla="*/ 168 h 179"/>
                  <a:gd name="T4" fmla="*/ 75 w 188"/>
                  <a:gd name="T5" fmla="*/ 174 h 179"/>
                  <a:gd name="T6" fmla="*/ 85 w 188"/>
                  <a:gd name="T7" fmla="*/ 176 h 179"/>
                  <a:gd name="T8" fmla="*/ 89 w 188"/>
                  <a:gd name="T9" fmla="*/ 176 h 179"/>
                  <a:gd name="T10" fmla="*/ 96 w 188"/>
                  <a:gd name="T11" fmla="*/ 177 h 179"/>
                  <a:gd name="T12" fmla="*/ 99 w 188"/>
                  <a:gd name="T13" fmla="*/ 174 h 179"/>
                  <a:gd name="T14" fmla="*/ 105 w 188"/>
                  <a:gd name="T15" fmla="*/ 169 h 179"/>
                  <a:gd name="T16" fmla="*/ 113 w 188"/>
                  <a:gd name="T17" fmla="*/ 118 h 179"/>
                  <a:gd name="T18" fmla="*/ 115 w 188"/>
                  <a:gd name="T19" fmla="*/ 74 h 179"/>
                  <a:gd name="T20" fmla="*/ 140 w 188"/>
                  <a:gd name="T21" fmla="*/ 24 h 179"/>
                  <a:gd name="T22" fmla="*/ 161 w 188"/>
                  <a:gd name="T23" fmla="*/ 19 h 179"/>
                  <a:gd name="T24" fmla="*/ 163 w 188"/>
                  <a:gd name="T25" fmla="*/ 21 h 179"/>
                  <a:gd name="T26" fmla="*/ 163 w 188"/>
                  <a:gd name="T27" fmla="*/ 26 h 179"/>
                  <a:gd name="T28" fmla="*/ 171 w 188"/>
                  <a:gd name="T29" fmla="*/ 19 h 179"/>
                  <a:gd name="T30" fmla="*/ 177 w 188"/>
                  <a:gd name="T31" fmla="*/ 16 h 179"/>
                  <a:gd name="T32" fmla="*/ 185 w 188"/>
                  <a:gd name="T33" fmla="*/ 15 h 179"/>
                  <a:gd name="T34" fmla="*/ 187 w 188"/>
                  <a:gd name="T35" fmla="*/ 10 h 179"/>
                  <a:gd name="T36" fmla="*/ 183 w 188"/>
                  <a:gd name="T37" fmla="*/ 10 h 179"/>
                  <a:gd name="T38" fmla="*/ 179 w 188"/>
                  <a:gd name="T39" fmla="*/ 10 h 179"/>
                  <a:gd name="T40" fmla="*/ 142 w 188"/>
                  <a:gd name="T41" fmla="*/ 18 h 179"/>
                  <a:gd name="T42" fmla="*/ 137 w 188"/>
                  <a:gd name="T43" fmla="*/ 18 h 179"/>
                  <a:gd name="T44" fmla="*/ 136 w 188"/>
                  <a:gd name="T45" fmla="*/ 16 h 179"/>
                  <a:gd name="T46" fmla="*/ 132 w 188"/>
                  <a:gd name="T47" fmla="*/ 15 h 179"/>
                  <a:gd name="T48" fmla="*/ 129 w 188"/>
                  <a:gd name="T49" fmla="*/ 18 h 179"/>
                  <a:gd name="T50" fmla="*/ 121 w 188"/>
                  <a:gd name="T51" fmla="*/ 13 h 179"/>
                  <a:gd name="T52" fmla="*/ 118 w 188"/>
                  <a:gd name="T53" fmla="*/ 15 h 179"/>
                  <a:gd name="T54" fmla="*/ 110 w 188"/>
                  <a:gd name="T55" fmla="*/ 15 h 179"/>
                  <a:gd name="T56" fmla="*/ 105 w 188"/>
                  <a:gd name="T57" fmla="*/ 13 h 179"/>
                  <a:gd name="T58" fmla="*/ 99 w 188"/>
                  <a:gd name="T59" fmla="*/ 13 h 179"/>
                  <a:gd name="T60" fmla="*/ 94 w 188"/>
                  <a:gd name="T61" fmla="*/ 8 h 179"/>
                  <a:gd name="T62" fmla="*/ 40 w 188"/>
                  <a:gd name="T63" fmla="*/ 7 h 179"/>
                  <a:gd name="T64" fmla="*/ 35 w 188"/>
                  <a:gd name="T65" fmla="*/ 8 h 179"/>
                  <a:gd name="T66" fmla="*/ 27 w 188"/>
                  <a:gd name="T67" fmla="*/ 5 h 179"/>
                  <a:gd name="T68" fmla="*/ 24 w 188"/>
                  <a:gd name="T69" fmla="*/ 3 h 179"/>
                  <a:gd name="T70" fmla="*/ 22 w 188"/>
                  <a:gd name="T71" fmla="*/ 2 h 179"/>
                  <a:gd name="T72" fmla="*/ 18 w 188"/>
                  <a:gd name="T73" fmla="*/ 0 h 179"/>
                  <a:gd name="T74" fmla="*/ 11 w 188"/>
                  <a:gd name="T75" fmla="*/ 5 h 179"/>
                  <a:gd name="T76" fmla="*/ 5 w 188"/>
                  <a:gd name="T77" fmla="*/ 5 h 179"/>
                  <a:gd name="T78" fmla="*/ 2 w 188"/>
                  <a:gd name="T79" fmla="*/ 8 h 179"/>
                  <a:gd name="T80" fmla="*/ 0 w 188"/>
                  <a:gd name="T81" fmla="*/ 7 h 179"/>
                  <a:gd name="T82" fmla="*/ 13 w 188"/>
                  <a:gd name="T83" fmla="*/ 35 h 179"/>
                  <a:gd name="T84" fmla="*/ 29 w 188"/>
                  <a:gd name="T85" fmla="*/ 67 h 179"/>
                  <a:gd name="T86" fmla="*/ 35 w 188"/>
                  <a:gd name="T87" fmla="*/ 88 h 179"/>
                  <a:gd name="T88" fmla="*/ 37 w 188"/>
                  <a:gd name="T89" fmla="*/ 105 h 179"/>
                  <a:gd name="T90" fmla="*/ 42 w 188"/>
                  <a:gd name="T91" fmla="*/ 128 h 179"/>
                  <a:gd name="T92" fmla="*/ 42 w 188"/>
                  <a:gd name="T93" fmla="*/ 137 h 179"/>
                  <a:gd name="T94" fmla="*/ 43 w 188"/>
                  <a:gd name="T95" fmla="*/ 142 h 179"/>
                  <a:gd name="T96" fmla="*/ 46 w 188"/>
                  <a:gd name="T97" fmla="*/ 153 h 179"/>
                  <a:gd name="T98" fmla="*/ 56 w 188"/>
                  <a:gd name="T99" fmla="*/ 168 h 179"/>
                  <a:gd name="T100" fmla="*/ 62 w 188"/>
                  <a:gd name="T101" fmla="*/ 171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8" h="179">
                    <a:moveTo>
                      <a:pt x="65" y="171"/>
                    </a:moveTo>
                    <a:lnTo>
                      <a:pt x="65" y="169"/>
                    </a:lnTo>
                    <a:lnTo>
                      <a:pt x="65" y="168"/>
                    </a:lnTo>
                    <a:lnTo>
                      <a:pt x="67" y="166"/>
                    </a:lnTo>
                    <a:lnTo>
                      <a:pt x="70" y="164"/>
                    </a:lnTo>
                    <a:lnTo>
                      <a:pt x="72" y="168"/>
                    </a:lnTo>
                    <a:lnTo>
                      <a:pt x="73" y="168"/>
                    </a:lnTo>
                    <a:lnTo>
                      <a:pt x="73" y="171"/>
                    </a:lnTo>
                    <a:lnTo>
                      <a:pt x="75" y="174"/>
                    </a:lnTo>
                    <a:lnTo>
                      <a:pt x="80" y="176"/>
                    </a:lnTo>
                    <a:lnTo>
                      <a:pt x="83" y="177"/>
                    </a:lnTo>
                    <a:lnTo>
                      <a:pt x="85" y="176"/>
                    </a:lnTo>
                    <a:lnTo>
                      <a:pt x="86" y="177"/>
                    </a:lnTo>
                    <a:lnTo>
                      <a:pt x="89" y="177"/>
                    </a:lnTo>
                    <a:lnTo>
                      <a:pt x="89" y="176"/>
                    </a:lnTo>
                    <a:lnTo>
                      <a:pt x="93" y="176"/>
                    </a:lnTo>
                    <a:lnTo>
                      <a:pt x="93" y="179"/>
                    </a:lnTo>
                    <a:lnTo>
                      <a:pt x="96" y="177"/>
                    </a:lnTo>
                    <a:lnTo>
                      <a:pt x="97" y="179"/>
                    </a:lnTo>
                    <a:lnTo>
                      <a:pt x="97" y="176"/>
                    </a:lnTo>
                    <a:lnTo>
                      <a:pt x="99" y="174"/>
                    </a:lnTo>
                    <a:lnTo>
                      <a:pt x="101" y="174"/>
                    </a:lnTo>
                    <a:lnTo>
                      <a:pt x="102" y="171"/>
                    </a:lnTo>
                    <a:lnTo>
                      <a:pt x="105" y="169"/>
                    </a:lnTo>
                    <a:lnTo>
                      <a:pt x="110" y="169"/>
                    </a:lnTo>
                    <a:lnTo>
                      <a:pt x="112" y="169"/>
                    </a:lnTo>
                    <a:lnTo>
                      <a:pt x="113" y="118"/>
                    </a:lnTo>
                    <a:lnTo>
                      <a:pt x="113" y="118"/>
                    </a:lnTo>
                    <a:lnTo>
                      <a:pt x="113" y="118"/>
                    </a:lnTo>
                    <a:lnTo>
                      <a:pt x="115" y="74"/>
                    </a:lnTo>
                    <a:lnTo>
                      <a:pt x="128" y="74"/>
                    </a:lnTo>
                    <a:lnTo>
                      <a:pt x="131" y="23"/>
                    </a:lnTo>
                    <a:lnTo>
                      <a:pt x="140" y="24"/>
                    </a:lnTo>
                    <a:lnTo>
                      <a:pt x="155" y="21"/>
                    </a:lnTo>
                    <a:lnTo>
                      <a:pt x="158" y="19"/>
                    </a:lnTo>
                    <a:lnTo>
                      <a:pt x="161" y="19"/>
                    </a:lnTo>
                    <a:lnTo>
                      <a:pt x="161" y="18"/>
                    </a:lnTo>
                    <a:lnTo>
                      <a:pt x="161" y="19"/>
                    </a:lnTo>
                    <a:lnTo>
                      <a:pt x="163" y="21"/>
                    </a:lnTo>
                    <a:lnTo>
                      <a:pt x="164" y="23"/>
                    </a:lnTo>
                    <a:lnTo>
                      <a:pt x="163" y="23"/>
                    </a:lnTo>
                    <a:lnTo>
                      <a:pt x="163" y="26"/>
                    </a:lnTo>
                    <a:lnTo>
                      <a:pt x="164" y="26"/>
                    </a:lnTo>
                    <a:lnTo>
                      <a:pt x="169" y="23"/>
                    </a:lnTo>
                    <a:lnTo>
                      <a:pt x="171" y="19"/>
                    </a:lnTo>
                    <a:lnTo>
                      <a:pt x="174" y="16"/>
                    </a:lnTo>
                    <a:lnTo>
                      <a:pt x="177" y="15"/>
                    </a:lnTo>
                    <a:lnTo>
                      <a:pt x="177" y="16"/>
                    </a:lnTo>
                    <a:lnTo>
                      <a:pt x="179" y="16"/>
                    </a:lnTo>
                    <a:lnTo>
                      <a:pt x="182" y="16"/>
                    </a:lnTo>
                    <a:lnTo>
                      <a:pt x="185" y="15"/>
                    </a:lnTo>
                    <a:lnTo>
                      <a:pt x="188" y="13"/>
                    </a:lnTo>
                    <a:lnTo>
                      <a:pt x="187" y="11"/>
                    </a:lnTo>
                    <a:lnTo>
                      <a:pt x="187" y="10"/>
                    </a:lnTo>
                    <a:lnTo>
                      <a:pt x="185" y="10"/>
                    </a:lnTo>
                    <a:lnTo>
                      <a:pt x="183" y="10"/>
                    </a:lnTo>
                    <a:lnTo>
                      <a:pt x="183" y="10"/>
                    </a:lnTo>
                    <a:lnTo>
                      <a:pt x="182" y="10"/>
                    </a:lnTo>
                    <a:lnTo>
                      <a:pt x="182" y="8"/>
                    </a:lnTo>
                    <a:lnTo>
                      <a:pt x="179" y="10"/>
                    </a:lnTo>
                    <a:lnTo>
                      <a:pt x="177" y="10"/>
                    </a:lnTo>
                    <a:lnTo>
                      <a:pt x="163" y="13"/>
                    </a:lnTo>
                    <a:lnTo>
                      <a:pt x="142" y="18"/>
                    </a:lnTo>
                    <a:lnTo>
                      <a:pt x="140" y="18"/>
                    </a:lnTo>
                    <a:lnTo>
                      <a:pt x="139" y="18"/>
                    </a:lnTo>
                    <a:lnTo>
                      <a:pt x="137" y="18"/>
                    </a:lnTo>
                    <a:lnTo>
                      <a:pt x="137" y="16"/>
                    </a:lnTo>
                    <a:lnTo>
                      <a:pt x="136" y="16"/>
                    </a:lnTo>
                    <a:lnTo>
                      <a:pt x="136" y="16"/>
                    </a:lnTo>
                    <a:lnTo>
                      <a:pt x="134" y="16"/>
                    </a:lnTo>
                    <a:lnTo>
                      <a:pt x="132" y="16"/>
                    </a:lnTo>
                    <a:lnTo>
                      <a:pt x="132" y="15"/>
                    </a:lnTo>
                    <a:lnTo>
                      <a:pt x="131" y="16"/>
                    </a:lnTo>
                    <a:lnTo>
                      <a:pt x="131" y="16"/>
                    </a:lnTo>
                    <a:lnTo>
                      <a:pt x="129" y="18"/>
                    </a:lnTo>
                    <a:lnTo>
                      <a:pt x="126" y="18"/>
                    </a:lnTo>
                    <a:lnTo>
                      <a:pt x="124" y="16"/>
                    </a:lnTo>
                    <a:lnTo>
                      <a:pt x="121" y="13"/>
                    </a:lnTo>
                    <a:lnTo>
                      <a:pt x="120" y="13"/>
                    </a:lnTo>
                    <a:lnTo>
                      <a:pt x="118" y="13"/>
                    </a:lnTo>
                    <a:lnTo>
                      <a:pt x="118" y="15"/>
                    </a:lnTo>
                    <a:lnTo>
                      <a:pt x="116" y="15"/>
                    </a:lnTo>
                    <a:lnTo>
                      <a:pt x="112" y="13"/>
                    </a:lnTo>
                    <a:lnTo>
                      <a:pt x="110" y="15"/>
                    </a:lnTo>
                    <a:lnTo>
                      <a:pt x="108" y="16"/>
                    </a:lnTo>
                    <a:lnTo>
                      <a:pt x="105" y="15"/>
                    </a:lnTo>
                    <a:lnTo>
                      <a:pt x="105" y="13"/>
                    </a:lnTo>
                    <a:lnTo>
                      <a:pt x="104" y="13"/>
                    </a:lnTo>
                    <a:lnTo>
                      <a:pt x="102" y="13"/>
                    </a:lnTo>
                    <a:lnTo>
                      <a:pt x="99" y="13"/>
                    </a:lnTo>
                    <a:lnTo>
                      <a:pt x="96" y="11"/>
                    </a:lnTo>
                    <a:lnTo>
                      <a:pt x="96" y="10"/>
                    </a:lnTo>
                    <a:lnTo>
                      <a:pt x="94" y="8"/>
                    </a:lnTo>
                    <a:lnTo>
                      <a:pt x="93" y="7"/>
                    </a:lnTo>
                    <a:lnTo>
                      <a:pt x="40" y="7"/>
                    </a:lnTo>
                    <a:lnTo>
                      <a:pt x="40" y="7"/>
                    </a:lnTo>
                    <a:lnTo>
                      <a:pt x="38" y="7"/>
                    </a:lnTo>
                    <a:lnTo>
                      <a:pt x="35" y="8"/>
                    </a:lnTo>
                    <a:lnTo>
                      <a:pt x="35" y="8"/>
                    </a:lnTo>
                    <a:lnTo>
                      <a:pt x="34" y="10"/>
                    </a:lnTo>
                    <a:lnTo>
                      <a:pt x="30" y="8"/>
                    </a:lnTo>
                    <a:lnTo>
                      <a:pt x="27" y="5"/>
                    </a:lnTo>
                    <a:lnTo>
                      <a:pt x="26" y="5"/>
                    </a:lnTo>
                    <a:lnTo>
                      <a:pt x="26" y="3"/>
                    </a:lnTo>
                    <a:lnTo>
                      <a:pt x="24" y="3"/>
                    </a:lnTo>
                    <a:lnTo>
                      <a:pt x="24" y="2"/>
                    </a:lnTo>
                    <a:lnTo>
                      <a:pt x="22" y="2"/>
                    </a:lnTo>
                    <a:lnTo>
                      <a:pt x="22" y="2"/>
                    </a:lnTo>
                    <a:lnTo>
                      <a:pt x="21" y="2"/>
                    </a:lnTo>
                    <a:lnTo>
                      <a:pt x="21" y="2"/>
                    </a:lnTo>
                    <a:lnTo>
                      <a:pt x="18" y="0"/>
                    </a:lnTo>
                    <a:lnTo>
                      <a:pt x="16" y="0"/>
                    </a:lnTo>
                    <a:lnTo>
                      <a:pt x="11" y="3"/>
                    </a:lnTo>
                    <a:lnTo>
                      <a:pt x="11" y="5"/>
                    </a:lnTo>
                    <a:lnTo>
                      <a:pt x="10" y="7"/>
                    </a:lnTo>
                    <a:lnTo>
                      <a:pt x="8" y="5"/>
                    </a:lnTo>
                    <a:lnTo>
                      <a:pt x="5" y="5"/>
                    </a:lnTo>
                    <a:lnTo>
                      <a:pt x="5" y="5"/>
                    </a:lnTo>
                    <a:lnTo>
                      <a:pt x="3" y="7"/>
                    </a:lnTo>
                    <a:lnTo>
                      <a:pt x="2" y="8"/>
                    </a:lnTo>
                    <a:lnTo>
                      <a:pt x="2" y="7"/>
                    </a:lnTo>
                    <a:lnTo>
                      <a:pt x="0" y="7"/>
                    </a:lnTo>
                    <a:lnTo>
                      <a:pt x="0" y="7"/>
                    </a:lnTo>
                    <a:lnTo>
                      <a:pt x="0" y="19"/>
                    </a:lnTo>
                    <a:lnTo>
                      <a:pt x="8" y="27"/>
                    </a:lnTo>
                    <a:lnTo>
                      <a:pt x="13" y="35"/>
                    </a:lnTo>
                    <a:lnTo>
                      <a:pt x="19" y="51"/>
                    </a:lnTo>
                    <a:lnTo>
                      <a:pt x="21" y="56"/>
                    </a:lnTo>
                    <a:lnTo>
                      <a:pt x="29" y="67"/>
                    </a:lnTo>
                    <a:lnTo>
                      <a:pt x="29" y="70"/>
                    </a:lnTo>
                    <a:lnTo>
                      <a:pt x="35" y="82"/>
                    </a:lnTo>
                    <a:lnTo>
                      <a:pt x="35" y="88"/>
                    </a:lnTo>
                    <a:lnTo>
                      <a:pt x="34" y="88"/>
                    </a:lnTo>
                    <a:lnTo>
                      <a:pt x="35" y="96"/>
                    </a:lnTo>
                    <a:lnTo>
                      <a:pt x="37" y="105"/>
                    </a:lnTo>
                    <a:lnTo>
                      <a:pt x="40" y="117"/>
                    </a:lnTo>
                    <a:lnTo>
                      <a:pt x="40" y="123"/>
                    </a:lnTo>
                    <a:lnTo>
                      <a:pt x="42" y="128"/>
                    </a:lnTo>
                    <a:lnTo>
                      <a:pt x="38" y="128"/>
                    </a:lnTo>
                    <a:lnTo>
                      <a:pt x="42" y="131"/>
                    </a:lnTo>
                    <a:lnTo>
                      <a:pt x="42" y="137"/>
                    </a:lnTo>
                    <a:lnTo>
                      <a:pt x="43" y="139"/>
                    </a:lnTo>
                    <a:lnTo>
                      <a:pt x="45" y="142"/>
                    </a:lnTo>
                    <a:lnTo>
                      <a:pt x="43" y="142"/>
                    </a:lnTo>
                    <a:lnTo>
                      <a:pt x="43" y="145"/>
                    </a:lnTo>
                    <a:lnTo>
                      <a:pt x="46" y="149"/>
                    </a:lnTo>
                    <a:lnTo>
                      <a:pt x="46" y="153"/>
                    </a:lnTo>
                    <a:lnTo>
                      <a:pt x="48" y="157"/>
                    </a:lnTo>
                    <a:lnTo>
                      <a:pt x="53" y="163"/>
                    </a:lnTo>
                    <a:lnTo>
                      <a:pt x="56" y="168"/>
                    </a:lnTo>
                    <a:lnTo>
                      <a:pt x="56" y="169"/>
                    </a:lnTo>
                    <a:lnTo>
                      <a:pt x="61" y="172"/>
                    </a:lnTo>
                    <a:lnTo>
                      <a:pt x="62" y="171"/>
                    </a:lnTo>
                    <a:lnTo>
                      <a:pt x="65" y="171"/>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9" name="Freeform 987">
                <a:extLst>
                  <a:ext uri="{FF2B5EF4-FFF2-40B4-BE49-F238E27FC236}">
                    <a16:creationId xmlns:a16="http://schemas.microsoft.com/office/drawing/2014/main" id="{9E5EB1B1-70E8-4453-8E32-4B08878971E9}"/>
                  </a:ext>
                </a:extLst>
              </p:cNvPr>
              <p:cNvSpPr>
                <a:spLocks/>
              </p:cNvSpPr>
              <p:nvPr/>
            </p:nvSpPr>
            <p:spPr bwMode="auto">
              <a:xfrm>
                <a:off x="7019" y="2749"/>
                <a:ext cx="5" cy="5"/>
              </a:xfrm>
              <a:custGeom>
                <a:avLst/>
                <a:gdLst>
                  <a:gd name="T0" fmla="*/ 5 w 5"/>
                  <a:gd name="T1" fmla="*/ 2 h 5"/>
                  <a:gd name="T2" fmla="*/ 3 w 5"/>
                  <a:gd name="T3" fmla="*/ 0 h 5"/>
                  <a:gd name="T4" fmla="*/ 2 w 5"/>
                  <a:gd name="T5" fmla="*/ 0 h 5"/>
                  <a:gd name="T6" fmla="*/ 2 w 5"/>
                  <a:gd name="T7" fmla="*/ 3 h 5"/>
                  <a:gd name="T8" fmla="*/ 0 w 5"/>
                  <a:gd name="T9" fmla="*/ 5 h 5"/>
                  <a:gd name="T10" fmla="*/ 3 w 5"/>
                  <a:gd name="T11" fmla="*/ 5 h 5"/>
                  <a:gd name="T12" fmla="*/ 5 w 5"/>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5" h="5">
                    <a:moveTo>
                      <a:pt x="5" y="2"/>
                    </a:moveTo>
                    <a:lnTo>
                      <a:pt x="3" y="0"/>
                    </a:lnTo>
                    <a:lnTo>
                      <a:pt x="2" y="0"/>
                    </a:lnTo>
                    <a:lnTo>
                      <a:pt x="2" y="3"/>
                    </a:lnTo>
                    <a:lnTo>
                      <a:pt x="0" y="5"/>
                    </a:lnTo>
                    <a:lnTo>
                      <a:pt x="3" y="5"/>
                    </a:lnTo>
                    <a:lnTo>
                      <a:pt x="5" y="2"/>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0" name="Freeform 988">
                <a:extLst>
                  <a:ext uri="{FF2B5EF4-FFF2-40B4-BE49-F238E27FC236}">
                    <a16:creationId xmlns:a16="http://schemas.microsoft.com/office/drawing/2014/main" id="{C519B7DE-2E22-4298-A2E7-3231B1D8CDFE}"/>
                  </a:ext>
                </a:extLst>
              </p:cNvPr>
              <p:cNvSpPr>
                <a:spLocks/>
              </p:cNvSpPr>
              <p:nvPr/>
            </p:nvSpPr>
            <p:spPr bwMode="auto">
              <a:xfrm>
                <a:off x="7027" y="2754"/>
                <a:ext cx="7" cy="8"/>
              </a:xfrm>
              <a:custGeom>
                <a:avLst/>
                <a:gdLst>
                  <a:gd name="T0" fmla="*/ 2 w 7"/>
                  <a:gd name="T1" fmla="*/ 6 h 8"/>
                  <a:gd name="T2" fmla="*/ 5 w 7"/>
                  <a:gd name="T3" fmla="*/ 8 h 8"/>
                  <a:gd name="T4" fmla="*/ 7 w 7"/>
                  <a:gd name="T5" fmla="*/ 6 h 8"/>
                  <a:gd name="T6" fmla="*/ 3 w 7"/>
                  <a:gd name="T7" fmla="*/ 5 h 8"/>
                  <a:gd name="T8" fmla="*/ 5 w 7"/>
                  <a:gd name="T9" fmla="*/ 3 h 8"/>
                  <a:gd name="T10" fmla="*/ 5 w 7"/>
                  <a:gd name="T11" fmla="*/ 0 h 8"/>
                  <a:gd name="T12" fmla="*/ 3 w 7"/>
                  <a:gd name="T13" fmla="*/ 0 h 8"/>
                  <a:gd name="T14" fmla="*/ 0 w 7"/>
                  <a:gd name="T15" fmla="*/ 1 h 8"/>
                  <a:gd name="T16" fmla="*/ 2 w 7"/>
                  <a:gd name="T17" fmla="*/ 3 h 8"/>
                  <a:gd name="T18" fmla="*/ 0 w 7"/>
                  <a:gd name="T19" fmla="*/ 5 h 8"/>
                  <a:gd name="T20" fmla="*/ 2 w 7"/>
                  <a:gd name="T21"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8">
                    <a:moveTo>
                      <a:pt x="2" y="6"/>
                    </a:moveTo>
                    <a:lnTo>
                      <a:pt x="5" y="8"/>
                    </a:lnTo>
                    <a:lnTo>
                      <a:pt x="7" y="6"/>
                    </a:lnTo>
                    <a:lnTo>
                      <a:pt x="3" y="5"/>
                    </a:lnTo>
                    <a:lnTo>
                      <a:pt x="5" y="3"/>
                    </a:lnTo>
                    <a:lnTo>
                      <a:pt x="5" y="0"/>
                    </a:lnTo>
                    <a:lnTo>
                      <a:pt x="3" y="0"/>
                    </a:lnTo>
                    <a:lnTo>
                      <a:pt x="0" y="1"/>
                    </a:lnTo>
                    <a:lnTo>
                      <a:pt x="2" y="3"/>
                    </a:lnTo>
                    <a:lnTo>
                      <a:pt x="0" y="5"/>
                    </a:lnTo>
                    <a:lnTo>
                      <a:pt x="2" y="6"/>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1" name="Freeform 989">
                <a:extLst>
                  <a:ext uri="{FF2B5EF4-FFF2-40B4-BE49-F238E27FC236}">
                    <a16:creationId xmlns:a16="http://schemas.microsoft.com/office/drawing/2014/main" id="{A0283F36-184D-429F-90E3-EBD58EEB307A}"/>
                  </a:ext>
                </a:extLst>
              </p:cNvPr>
              <p:cNvSpPr>
                <a:spLocks/>
              </p:cNvSpPr>
              <p:nvPr/>
            </p:nvSpPr>
            <p:spPr bwMode="auto">
              <a:xfrm>
                <a:off x="6986" y="2743"/>
                <a:ext cx="38" cy="41"/>
              </a:xfrm>
              <a:custGeom>
                <a:avLst/>
                <a:gdLst>
                  <a:gd name="T0" fmla="*/ 1 w 38"/>
                  <a:gd name="T1" fmla="*/ 6 h 41"/>
                  <a:gd name="T2" fmla="*/ 6 w 38"/>
                  <a:gd name="T3" fmla="*/ 14 h 41"/>
                  <a:gd name="T4" fmla="*/ 9 w 38"/>
                  <a:gd name="T5" fmla="*/ 16 h 41"/>
                  <a:gd name="T6" fmla="*/ 9 w 38"/>
                  <a:gd name="T7" fmla="*/ 19 h 41"/>
                  <a:gd name="T8" fmla="*/ 11 w 38"/>
                  <a:gd name="T9" fmla="*/ 20 h 41"/>
                  <a:gd name="T10" fmla="*/ 13 w 38"/>
                  <a:gd name="T11" fmla="*/ 20 h 41"/>
                  <a:gd name="T12" fmla="*/ 13 w 38"/>
                  <a:gd name="T13" fmla="*/ 23 h 41"/>
                  <a:gd name="T14" fmla="*/ 16 w 38"/>
                  <a:gd name="T15" fmla="*/ 25 h 41"/>
                  <a:gd name="T16" fmla="*/ 17 w 38"/>
                  <a:gd name="T17" fmla="*/ 30 h 41"/>
                  <a:gd name="T18" fmla="*/ 19 w 38"/>
                  <a:gd name="T19" fmla="*/ 30 h 41"/>
                  <a:gd name="T20" fmla="*/ 21 w 38"/>
                  <a:gd name="T21" fmla="*/ 30 h 41"/>
                  <a:gd name="T22" fmla="*/ 22 w 38"/>
                  <a:gd name="T23" fmla="*/ 33 h 41"/>
                  <a:gd name="T24" fmla="*/ 25 w 38"/>
                  <a:gd name="T25" fmla="*/ 33 h 41"/>
                  <a:gd name="T26" fmla="*/ 25 w 38"/>
                  <a:gd name="T27" fmla="*/ 36 h 41"/>
                  <a:gd name="T28" fmla="*/ 28 w 38"/>
                  <a:gd name="T29" fmla="*/ 38 h 41"/>
                  <a:gd name="T30" fmla="*/ 32 w 38"/>
                  <a:gd name="T31" fmla="*/ 38 h 41"/>
                  <a:gd name="T32" fmla="*/ 33 w 38"/>
                  <a:gd name="T33" fmla="*/ 39 h 41"/>
                  <a:gd name="T34" fmla="*/ 35 w 38"/>
                  <a:gd name="T35" fmla="*/ 39 h 41"/>
                  <a:gd name="T36" fmla="*/ 38 w 38"/>
                  <a:gd name="T37" fmla="*/ 41 h 41"/>
                  <a:gd name="T38" fmla="*/ 38 w 38"/>
                  <a:gd name="T39" fmla="*/ 36 h 41"/>
                  <a:gd name="T40" fmla="*/ 35 w 38"/>
                  <a:gd name="T41" fmla="*/ 35 h 41"/>
                  <a:gd name="T42" fmla="*/ 30 w 38"/>
                  <a:gd name="T43" fmla="*/ 31 h 41"/>
                  <a:gd name="T44" fmla="*/ 27 w 38"/>
                  <a:gd name="T45" fmla="*/ 25 h 41"/>
                  <a:gd name="T46" fmla="*/ 24 w 38"/>
                  <a:gd name="T47" fmla="*/ 23 h 41"/>
                  <a:gd name="T48" fmla="*/ 22 w 38"/>
                  <a:gd name="T49" fmla="*/ 25 h 41"/>
                  <a:gd name="T50" fmla="*/ 21 w 38"/>
                  <a:gd name="T51" fmla="*/ 19 h 41"/>
                  <a:gd name="T52" fmla="*/ 14 w 38"/>
                  <a:gd name="T53" fmla="*/ 12 h 41"/>
                  <a:gd name="T54" fmla="*/ 13 w 38"/>
                  <a:gd name="T55" fmla="*/ 12 h 41"/>
                  <a:gd name="T56" fmla="*/ 11 w 38"/>
                  <a:gd name="T57" fmla="*/ 9 h 41"/>
                  <a:gd name="T58" fmla="*/ 8 w 38"/>
                  <a:gd name="T59" fmla="*/ 6 h 41"/>
                  <a:gd name="T60" fmla="*/ 8 w 38"/>
                  <a:gd name="T61" fmla="*/ 4 h 41"/>
                  <a:gd name="T62" fmla="*/ 6 w 38"/>
                  <a:gd name="T63" fmla="*/ 3 h 41"/>
                  <a:gd name="T64" fmla="*/ 5 w 38"/>
                  <a:gd name="T65" fmla="*/ 4 h 41"/>
                  <a:gd name="T66" fmla="*/ 1 w 38"/>
                  <a:gd name="T67" fmla="*/ 0 h 41"/>
                  <a:gd name="T68" fmla="*/ 0 w 38"/>
                  <a:gd name="T69" fmla="*/ 3 h 41"/>
                  <a:gd name="T70" fmla="*/ 1 w 38"/>
                  <a:gd name="T71" fmla="*/ 4 h 41"/>
                  <a:gd name="T72" fmla="*/ 1 w 38"/>
                  <a:gd name="T73" fmla="*/ 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8" h="41">
                    <a:moveTo>
                      <a:pt x="1" y="6"/>
                    </a:moveTo>
                    <a:lnTo>
                      <a:pt x="6" y="14"/>
                    </a:lnTo>
                    <a:lnTo>
                      <a:pt x="9" y="16"/>
                    </a:lnTo>
                    <a:lnTo>
                      <a:pt x="9" y="19"/>
                    </a:lnTo>
                    <a:lnTo>
                      <a:pt x="11" y="20"/>
                    </a:lnTo>
                    <a:lnTo>
                      <a:pt x="13" y="20"/>
                    </a:lnTo>
                    <a:lnTo>
                      <a:pt x="13" y="23"/>
                    </a:lnTo>
                    <a:lnTo>
                      <a:pt x="16" y="25"/>
                    </a:lnTo>
                    <a:lnTo>
                      <a:pt x="17" y="30"/>
                    </a:lnTo>
                    <a:lnTo>
                      <a:pt x="19" y="30"/>
                    </a:lnTo>
                    <a:lnTo>
                      <a:pt x="21" y="30"/>
                    </a:lnTo>
                    <a:lnTo>
                      <a:pt x="22" y="33"/>
                    </a:lnTo>
                    <a:lnTo>
                      <a:pt x="25" y="33"/>
                    </a:lnTo>
                    <a:lnTo>
                      <a:pt x="25" y="36"/>
                    </a:lnTo>
                    <a:lnTo>
                      <a:pt x="28" y="38"/>
                    </a:lnTo>
                    <a:lnTo>
                      <a:pt x="32" y="38"/>
                    </a:lnTo>
                    <a:lnTo>
                      <a:pt x="33" y="39"/>
                    </a:lnTo>
                    <a:lnTo>
                      <a:pt x="35" y="39"/>
                    </a:lnTo>
                    <a:lnTo>
                      <a:pt x="38" y="41"/>
                    </a:lnTo>
                    <a:lnTo>
                      <a:pt x="38" y="36"/>
                    </a:lnTo>
                    <a:lnTo>
                      <a:pt x="35" y="35"/>
                    </a:lnTo>
                    <a:lnTo>
                      <a:pt x="30" y="31"/>
                    </a:lnTo>
                    <a:lnTo>
                      <a:pt x="27" y="25"/>
                    </a:lnTo>
                    <a:lnTo>
                      <a:pt x="24" y="23"/>
                    </a:lnTo>
                    <a:lnTo>
                      <a:pt x="22" y="25"/>
                    </a:lnTo>
                    <a:lnTo>
                      <a:pt x="21" y="19"/>
                    </a:lnTo>
                    <a:lnTo>
                      <a:pt x="14" y="12"/>
                    </a:lnTo>
                    <a:lnTo>
                      <a:pt x="13" y="12"/>
                    </a:lnTo>
                    <a:lnTo>
                      <a:pt x="11" y="9"/>
                    </a:lnTo>
                    <a:lnTo>
                      <a:pt x="8" y="6"/>
                    </a:lnTo>
                    <a:lnTo>
                      <a:pt x="8" y="4"/>
                    </a:lnTo>
                    <a:lnTo>
                      <a:pt x="6" y="3"/>
                    </a:lnTo>
                    <a:lnTo>
                      <a:pt x="5" y="4"/>
                    </a:lnTo>
                    <a:lnTo>
                      <a:pt x="1" y="0"/>
                    </a:lnTo>
                    <a:lnTo>
                      <a:pt x="0" y="3"/>
                    </a:lnTo>
                    <a:lnTo>
                      <a:pt x="1" y="4"/>
                    </a:lnTo>
                    <a:lnTo>
                      <a:pt x="1" y="6"/>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2" name="Freeform 990">
                <a:extLst>
                  <a:ext uri="{FF2B5EF4-FFF2-40B4-BE49-F238E27FC236}">
                    <a16:creationId xmlns:a16="http://schemas.microsoft.com/office/drawing/2014/main" id="{C848E548-108C-437C-8280-8972E46B9EC7}"/>
                  </a:ext>
                </a:extLst>
              </p:cNvPr>
              <p:cNvSpPr>
                <a:spLocks/>
              </p:cNvSpPr>
              <p:nvPr/>
            </p:nvSpPr>
            <p:spPr bwMode="auto">
              <a:xfrm>
                <a:off x="7037" y="2766"/>
                <a:ext cx="5" cy="7"/>
              </a:xfrm>
              <a:custGeom>
                <a:avLst/>
                <a:gdLst>
                  <a:gd name="T0" fmla="*/ 5 w 5"/>
                  <a:gd name="T1" fmla="*/ 5 h 7"/>
                  <a:gd name="T2" fmla="*/ 5 w 5"/>
                  <a:gd name="T3" fmla="*/ 2 h 7"/>
                  <a:gd name="T4" fmla="*/ 3 w 5"/>
                  <a:gd name="T5" fmla="*/ 0 h 7"/>
                  <a:gd name="T6" fmla="*/ 0 w 5"/>
                  <a:gd name="T7" fmla="*/ 0 h 7"/>
                  <a:gd name="T8" fmla="*/ 0 w 5"/>
                  <a:gd name="T9" fmla="*/ 4 h 7"/>
                  <a:gd name="T10" fmla="*/ 1 w 5"/>
                  <a:gd name="T11" fmla="*/ 7 h 7"/>
                  <a:gd name="T12" fmla="*/ 3 w 5"/>
                  <a:gd name="T13" fmla="*/ 5 h 7"/>
                  <a:gd name="T14" fmla="*/ 5 w 5"/>
                  <a:gd name="T15" fmla="*/ 5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7">
                    <a:moveTo>
                      <a:pt x="5" y="5"/>
                    </a:moveTo>
                    <a:lnTo>
                      <a:pt x="5" y="2"/>
                    </a:lnTo>
                    <a:lnTo>
                      <a:pt x="3" y="0"/>
                    </a:lnTo>
                    <a:lnTo>
                      <a:pt x="0" y="0"/>
                    </a:lnTo>
                    <a:lnTo>
                      <a:pt x="0" y="4"/>
                    </a:lnTo>
                    <a:lnTo>
                      <a:pt x="1" y="7"/>
                    </a:lnTo>
                    <a:lnTo>
                      <a:pt x="3" y="5"/>
                    </a:lnTo>
                    <a:lnTo>
                      <a:pt x="5" y="5"/>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3" name="Freeform 991">
                <a:extLst>
                  <a:ext uri="{FF2B5EF4-FFF2-40B4-BE49-F238E27FC236}">
                    <a16:creationId xmlns:a16="http://schemas.microsoft.com/office/drawing/2014/main" id="{3465EFEA-FC80-478D-855D-52007D5330AF}"/>
                  </a:ext>
                </a:extLst>
              </p:cNvPr>
              <p:cNvSpPr>
                <a:spLocks/>
              </p:cNvSpPr>
              <p:nvPr/>
            </p:nvSpPr>
            <p:spPr bwMode="auto">
              <a:xfrm>
                <a:off x="5611" y="3293"/>
                <a:ext cx="5" cy="5"/>
              </a:xfrm>
              <a:custGeom>
                <a:avLst/>
                <a:gdLst>
                  <a:gd name="T0" fmla="*/ 0 w 5"/>
                  <a:gd name="T1" fmla="*/ 0 h 5"/>
                  <a:gd name="T2" fmla="*/ 0 w 5"/>
                  <a:gd name="T3" fmla="*/ 0 h 5"/>
                  <a:gd name="T4" fmla="*/ 0 w 5"/>
                  <a:gd name="T5" fmla="*/ 1 h 5"/>
                  <a:gd name="T6" fmla="*/ 0 w 5"/>
                  <a:gd name="T7" fmla="*/ 3 h 5"/>
                  <a:gd name="T8" fmla="*/ 3 w 5"/>
                  <a:gd name="T9" fmla="*/ 3 h 5"/>
                  <a:gd name="T10" fmla="*/ 5 w 5"/>
                  <a:gd name="T11" fmla="*/ 5 h 5"/>
                  <a:gd name="T12" fmla="*/ 5 w 5"/>
                  <a:gd name="T13" fmla="*/ 5 h 5"/>
                  <a:gd name="T14" fmla="*/ 1 w 5"/>
                  <a:gd name="T15" fmla="*/ 0 h 5"/>
                  <a:gd name="T16" fmla="*/ 0 w 5"/>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5">
                    <a:moveTo>
                      <a:pt x="0" y="0"/>
                    </a:moveTo>
                    <a:lnTo>
                      <a:pt x="0" y="0"/>
                    </a:lnTo>
                    <a:lnTo>
                      <a:pt x="0" y="1"/>
                    </a:lnTo>
                    <a:lnTo>
                      <a:pt x="0" y="3"/>
                    </a:lnTo>
                    <a:lnTo>
                      <a:pt x="3" y="3"/>
                    </a:lnTo>
                    <a:lnTo>
                      <a:pt x="5" y="5"/>
                    </a:lnTo>
                    <a:lnTo>
                      <a:pt x="5" y="5"/>
                    </a:lnTo>
                    <a:lnTo>
                      <a:pt x="1" y="0"/>
                    </a:lnTo>
                    <a:lnTo>
                      <a:pt x="0"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4" name="Freeform 992">
                <a:extLst>
                  <a:ext uri="{FF2B5EF4-FFF2-40B4-BE49-F238E27FC236}">
                    <a16:creationId xmlns:a16="http://schemas.microsoft.com/office/drawing/2014/main" id="{835E5C0F-AD90-409A-92AC-BD86C572B256}"/>
                  </a:ext>
                </a:extLst>
              </p:cNvPr>
              <p:cNvSpPr>
                <a:spLocks/>
              </p:cNvSpPr>
              <p:nvPr/>
            </p:nvSpPr>
            <p:spPr bwMode="auto">
              <a:xfrm>
                <a:off x="5577" y="3207"/>
                <a:ext cx="3" cy="3"/>
              </a:xfrm>
              <a:custGeom>
                <a:avLst/>
                <a:gdLst>
                  <a:gd name="T0" fmla="*/ 3 w 3"/>
                  <a:gd name="T1" fmla="*/ 1 h 3"/>
                  <a:gd name="T2" fmla="*/ 3 w 3"/>
                  <a:gd name="T3" fmla="*/ 0 h 3"/>
                  <a:gd name="T4" fmla="*/ 2 w 3"/>
                  <a:gd name="T5" fmla="*/ 1 h 3"/>
                  <a:gd name="T6" fmla="*/ 0 w 3"/>
                  <a:gd name="T7" fmla="*/ 3 h 3"/>
                  <a:gd name="T8" fmla="*/ 0 w 3"/>
                  <a:gd name="T9" fmla="*/ 3 h 3"/>
                  <a:gd name="T10" fmla="*/ 2 w 3"/>
                  <a:gd name="T11" fmla="*/ 3 h 3"/>
                  <a:gd name="T12" fmla="*/ 3 w 3"/>
                  <a:gd name="T13" fmla="*/ 1 h 3"/>
                </a:gdLst>
                <a:ahLst/>
                <a:cxnLst>
                  <a:cxn ang="0">
                    <a:pos x="T0" y="T1"/>
                  </a:cxn>
                  <a:cxn ang="0">
                    <a:pos x="T2" y="T3"/>
                  </a:cxn>
                  <a:cxn ang="0">
                    <a:pos x="T4" y="T5"/>
                  </a:cxn>
                  <a:cxn ang="0">
                    <a:pos x="T6" y="T7"/>
                  </a:cxn>
                  <a:cxn ang="0">
                    <a:pos x="T8" y="T9"/>
                  </a:cxn>
                  <a:cxn ang="0">
                    <a:pos x="T10" y="T11"/>
                  </a:cxn>
                  <a:cxn ang="0">
                    <a:pos x="T12" y="T13"/>
                  </a:cxn>
                </a:cxnLst>
                <a:rect l="0" t="0" r="r" b="b"/>
                <a:pathLst>
                  <a:path w="3" h="3">
                    <a:moveTo>
                      <a:pt x="3" y="1"/>
                    </a:moveTo>
                    <a:lnTo>
                      <a:pt x="3" y="0"/>
                    </a:lnTo>
                    <a:lnTo>
                      <a:pt x="2" y="1"/>
                    </a:lnTo>
                    <a:lnTo>
                      <a:pt x="0" y="3"/>
                    </a:lnTo>
                    <a:lnTo>
                      <a:pt x="0" y="3"/>
                    </a:lnTo>
                    <a:lnTo>
                      <a:pt x="2" y="3"/>
                    </a:lnTo>
                    <a:lnTo>
                      <a:pt x="3" y="1"/>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5" name="Freeform 993">
                <a:extLst>
                  <a:ext uri="{FF2B5EF4-FFF2-40B4-BE49-F238E27FC236}">
                    <a16:creationId xmlns:a16="http://schemas.microsoft.com/office/drawing/2014/main" id="{E34D4DFC-EBE9-4E72-AF06-1AB2A5B45842}"/>
                  </a:ext>
                </a:extLst>
              </p:cNvPr>
              <p:cNvSpPr>
                <a:spLocks/>
              </p:cNvSpPr>
              <p:nvPr/>
            </p:nvSpPr>
            <p:spPr bwMode="auto">
              <a:xfrm>
                <a:off x="5569" y="3203"/>
                <a:ext cx="23" cy="20"/>
              </a:xfrm>
              <a:custGeom>
                <a:avLst/>
                <a:gdLst>
                  <a:gd name="T0" fmla="*/ 21 w 23"/>
                  <a:gd name="T1" fmla="*/ 10 h 20"/>
                  <a:gd name="T2" fmla="*/ 19 w 23"/>
                  <a:gd name="T3" fmla="*/ 8 h 20"/>
                  <a:gd name="T4" fmla="*/ 16 w 23"/>
                  <a:gd name="T5" fmla="*/ 12 h 20"/>
                  <a:gd name="T6" fmla="*/ 15 w 23"/>
                  <a:gd name="T7" fmla="*/ 12 h 20"/>
                  <a:gd name="T8" fmla="*/ 13 w 23"/>
                  <a:gd name="T9" fmla="*/ 8 h 20"/>
                  <a:gd name="T10" fmla="*/ 15 w 23"/>
                  <a:gd name="T11" fmla="*/ 8 h 20"/>
                  <a:gd name="T12" fmla="*/ 15 w 23"/>
                  <a:gd name="T13" fmla="*/ 5 h 20"/>
                  <a:gd name="T14" fmla="*/ 13 w 23"/>
                  <a:gd name="T15" fmla="*/ 7 h 20"/>
                  <a:gd name="T16" fmla="*/ 11 w 23"/>
                  <a:gd name="T17" fmla="*/ 8 h 20"/>
                  <a:gd name="T18" fmla="*/ 11 w 23"/>
                  <a:gd name="T19" fmla="*/ 10 h 20"/>
                  <a:gd name="T20" fmla="*/ 8 w 23"/>
                  <a:gd name="T21" fmla="*/ 8 h 20"/>
                  <a:gd name="T22" fmla="*/ 7 w 23"/>
                  <a:gd name="T23" fmla="*/ 8 h 20"/>
                  <a:gd name="T24" fmla="*/ 5 w 23"/>
                  <a:gd name="T25" fmla="*/ 7 h 20"/>
                  <a:gd name="T26" fmla="*/ 5 w 23"/>
                  <a:gd name="T27" fmla="*/ 4 h 20"/>
                  <a:gd name="T28" fmla="*/ 5 w 23"/>
                  <a:gd name="T29" fmla="*/ 2 h 20"/>
                  <a:gd name="T30" fmla="*/ 7 w 23"/>
                  <a:gd name="T31" fmla="*/ 2 h 20"/>
                  <a:gd name="T32" fmla="*/ 5 w 23"/>
                  <a:gd name="T33" fmla="*/ 0 h 20"/>
                  <a:gd name="T34" fmla="*/ 5 w 23"/>
                  <a:gd name="T35" fmla="*/ 2 h 20"/>
                  <a:gd name="T36" fmla="*/ 4 w 23"/>
                  <a:gd name="T37" fmla="*/ 4 h 20"/>
                  <a:gd name="T38" fmla="*/ 4 w 23"/>
                  <a:gd name="T39" fmla="*/ 5 h 20"/>
                  <a:gd name="T40" fmla="*/ 4 w 23"/>
                  <a:gd name="T41" fmla="*/ 8 h 20"/>
                  <a:gd name="T42" fmla="*/ 5 w 23"/>
                  <a:gd name="T43" fmla="*/ 8 h 20"/>
                  <a:gd name="T44" fmla="*/ 5 w 23"/>
                  <a:gd name="T45" fmla="*/ 10 h 20"/>
                  <a:gd name="T46" fmla="*/ 2 w 23"/>
                  <a:gd name="T47" fmla="*/ 13 h 20"/>
                  <a:gd name="T48" fmla="*/ 0 w 23"/>
                  <a:gd name="T49" fmla="*/ 15 h 20"/>
                  <a:gd name="T50" fmla="*/ 0 w 23"/>
                  <a:gd name="T51" fmla="*/ 18 h 20"/>
                  <a:gd name="T52" fmla="*/ 4 w 23"/>
                  <a:gd name="T53" fmla="*/ 18 h 20"/>
                  <a:gd name="T54" fmla="*/ 5 w 23"/>
                  <a:gd name="T55" fmla="*/ 15 h 20"/>
                  <a:gd name="T56" fmla="*/ 8 w 23"/>
                  <a:gd name="T57" fmla="*/ 15 h 20"/>
                  <a:gd name="T58" fmla="*/ 8 w 23"/>
                  <a:gd name="T59" fmla="*/ 16 h 20"/>
                  <a:gd name="T60" fmla="*/ 10 w 23"/>
                  <a:gd name="T61" fmla="*/ 18 h 20"/>
                  <a:gd name="T62" fmla="*/ 11 w 23"/>
                  <a:gd name="T63" fmla="*/ 18 h 20"/>
                  <a:gd name="T64" fmla="*/ 13 w 23"/>
                  <a:gd name="T65" fmla="*/ 15 h 20"/>
                  <a:gd name="T66" fmla="*/ 15 w 23"/>
                  <a:gd name="T67" fmla="*/ 16 h 20"/>
                  <a:gd name="T68" fmla="*/ 15 w 23"/>
                  <a:gd name="T69" fmla="*/ 18 h 20"/>
                  <a:gd name="T70" fmla="*/ 16 w 23"/>
                  <a:gd name="T71" fmla="*/ 20 h 20"/>
                  <a:gd name="T72" fmla="*/ 18 w 23"/>
                  <a:gd name="T73" fmla="*/ 20 h 20"/>
                  <a:gd name="T74" fmla="*/ 21 w 23"/>
                  <a:gd name="T75" fmla="*/ 18 h 20"/>
                  <a:gd name="T76" fmla="*/ 21 w 23"/>
                  <a:gd name="T77" fmla="*/ 16 h 20"/>
                  <a:gd name="T78" fmla="*/ 18 w 23"/>
                  <a:gd name="T79" fmla="*/ 16 h 20"/>
                  <a:gd name="T80" fmla="*/ 16 w 23"/>
                  <a:gd name="T81" fmla="*/ 15 h 20"/>
                  <a:gd name="T82" fmla="*/ 18 w 23"/>
                  <a:gd name="T83" fmla="*/ 13 h 20"/>
                  <a:gd name="T84" fmla="*/ 19 w 23"/>
                  <a:gd name="T85" fmla="*/ 12 h 20"/>
                  <a:gd name="T86" fmla="*/ 23 w 23"/>
                  <a:gd name="T87" fmla="*/ 13 h 20"/>
                  <a:gd name="T88" fmla="*/ 23 w 23"/>
                  <a:gd name="T89" fmla="*/ 12 h 20"/>
                  <a:gd name="T90" fmla="*/ 23 w 23"/>
                  <a:gd name="T91" fmla="*/ 8 h 20"/>
                  <a:gd name="T92" fmla="*/ 21 w 23"/>
                  <a:gd name="T93"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 h="20">
                    <a:moveTo>
                      <a:pt x="21" y="10"/>
                    </a:moveTo>
                    <a:lnTo>
                      <a:pt x="19" y="8"/>
                    </a:lnTo>
                    <a:lnTo>
                      <a:pt x="16" y="12"/>
                    </a:lnTo>
                    <a:lnTo>
                      <a:pt x="15" y="12"/>
                    </a:lnTo>
                    <a:lnTo>
                      <a:pt x="13" y="8"/>
                    </a:lnTo>
                    <a:lnTo>
                      <a:pt x="15" y="8"/>
                    </a:lnTo>
                    <a:lnTo>
                      <a:pt x="15" y="5"/>
                    </a:lnTo>
                    <a:lnTo>
                      <a:pt x="13" y="7"/>
                    </a:lnTo>
                    <a:lnTo>
                      <a:pt x="11" y="8"/>
                    </a:lnTo>
                    <a:lnTo>
                      <a:pt x="11" y="10"/>
                    </a:lnTo>
                    <a:lnTo>
                      <a:pt x="8" y="8"/>
                    </a:lnTo>
                    <a:lnTo>
                      <a:pt x="7" y="8"/>
                    </a:lnTo>
                    <a:lnTo>
                      <a:pt x="5" y="7"/>
                    </a:lnTo>
                    <a:lnTo>
                      <a:pt x="5" y="4"/>
                    </a:lnTo>
                    <a:lnTo>
                      <a:pt x="5" y="2"/>
                    </a:lnTo>
                    <a:lnTo>
                      <a:pt x="7" y="2"/>
                    </a:lnTo>
                    <a:lnTo>
                      <a:pt x="5" y="0"/>
                    </a:lnTo>
                    <a:lnTo>
                      <a:pt x="5" y="2"/>
                    </a:lnTo>
                    <a:lnTo>
                      <a:pt x="4" y="4"/>
                    </a:lnTo>
                    <a:lnTo>
                      <a:pt x="4" y="5"/>
                    </a:lnTo>
                    <a:lnTo>
                      <a:pt x="4" y="8"/>
                    </a:lnTo>
                    <a:lnTo>
                      <a:pt x="5" y="8"/>
                    </a:lnTo>
                    <a:lnTo>
                      <a:pt x="5" y="10"/>
                    </a:lnTo>
                    <a:lnTo>
                      <a:pt x="2" y="13"/>
                    </a:lnTo>
                    <a:lnTo>
                      <a:pt x="0" y="15"/>
                    </a:lnTo>
                    <a:lnTo>
                      <a:pt x="0" y="18"/>
                    </a:lnTo>
                    <a:lnTo>
                      <a:pt x="4" y="18"/>
                    </a:lnTo>
                    <a:lnTo>
                      <a:pt x="5" y="15"/>
                    </a:lnTo>
                    <a:lnTo>
                      <a:pt x="8" y="15"/>
                    </a:lnTo>
                    <a:lnTo>
                      <a:pt x="8" y="16"/>
                    </a:lnTo>
                    <a:lnTo>
                      <a:pt x="10" y="18"/>
                    </a:lnTo>
                    <a:lnTo>
                      <a:pt x="11" y="18"/>
                    </a:lnTo>
                    <a:lnTo>
                      <a:pt x="13" y="15"/>
                    </a:lnTo>
                    <a:lnTo>
                      <a:pt x="15" y="16"/>
                    </a:lnTo>
                    <a:lnTo>
                      <a:pt x="15" y="18"/>
                    </a:lnTo>
                    <a:lnTo>
                      <a:pt x="16" y="20"/>
                    </a:lnTo>
                    <a:lnTo>
                      <a:pt x="18" y="20"/>
                    </a:lnTo>
                    <a:lnTo>
                      <a:pt x="21" y="18"/>
                    </a:lnTo>
                    <a:lnTo>
                      <a:pt x="21" y="16"/>
                    </a:lnTo>
                    <a:lnTo>
                      <a:pt x="18" y="16"/>
                    </a:lnTo>
                    <a:lnTo>
                      <a:pt x="16" y="15"/>
                    </a:lnTo>
                    <a:lnTo>
                      <a:pt x="18" y="13"/>
                    </a:lnTo>
                    <a:lnTo>
                      <a:pt x="19" y="12"/>
                    </a:lnTo>
                    <a:lnTo>
                      <a:pt x="23" y="13"/>
                    </a:lnTo>
                    <a:lnTo>
                      <a:pt x="23" y="12"/>
                    </a:lnTo>
                    <a:lnTo>
                      <a:pt x="23" y="8"/>
                    </a:lnTo>
                    <a:lnTo>
                      <a:pt x="21" y="1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6" name="Freeform 994">
                <a:extLst>
                  <a:ext uri="{FF2B5EF4-FFF2-40B4-BE49-F238E27FC236}">
                    <a16:creationId xmlns:a16="http://schemas.microsoft.com/office/drawing/2014/main" id="{AB4C0904-BF8D-4125-AFD9-8F31AA12D779}"/>
                  </a:ext>
                </a:extLst>
              </p:cNvPr>
              <p:cNvSpPr>
                <a:spLocks/>
              </p:cNvSpPr>
              <p:nvPr/>
            </p:nvSpPr>
            <p:spPr bwMode="auto">
              <a:xfrm>
                <a:off x="5486" y="2717"/>
                <a:ext cx="8" cy="10"/>
              </a:xfrm>
              <a:custGeom>
                <a:avLst/>
                <a:gdLst>
                  <a:gd name="T0" fmla="*/ 8 w 8"/>
                  <a:gd name="T1" fmla="*/ 0 h 10"/>
                  <a:gd name="T2" fmla="*/ 7 w 8"/>
                  <a:gd name="T3" fmla="*/ 0 h 10"/>
                  <a:gd name="T4" fmla="*/ 5 w 8"/>
                  <a:gd name="T5" fmla="*/ 0 h 10"/>
                  <a:gd name="T6" fmla="*/ 4 w 8"/>
                  <a:gd name="T7" fmla="*/ 0 h 10"/>
                  <a:gd name="T8" fmla="*/ 2 w 8"/>
                  <a:gd name="T9" fmla="*/ 3 h 10"/>
                  <a:gd name="T10" fmla="*/ 0 w 8"/>
                  <a:gd name="T11" fmla="*/ 5 h 10"/>
                  <a:gd name="T12" fmla="*/ 5 w 8"/>
                  <a:gd name="T13" fmla="*/ 10 h 10"/>
                  <a:gd name="T14" fmla="*/ 8 w 8"/>
                  <a:gd name="T15" fmla="*/ 6 h 10"/>
                  <a:gd name="T16" fmla="*/ 7 w 8"/>
                  <a:gd name="T17" fmla="*/ 5 h 10"/>
                  <a:gd name="T18" fmla="*/ 8 w 8"/>
                  <a:gd name="T19" fmla="*/ 3 h 10"/>
                  <a:gd name="T20" fmla="*/ 8 w 8"/>
                  <a:gd name="T21"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10">
                    <a:moveTo>
                      <a:pt x="8" y="0"/>
                    </a:moveTo>
                    <a:lnTo>
                      <a:pt x="7" y="0"/>
                    </a:lnTo>
                    <a:lnTo>
                      <a:pt x="5" y="0"/>
                    </a:lnTo>
                    <a:lnTo>
                      <a:pt x="4" y="0"/>
                    </a:lnTo>
                    <a:lnTo>
                      <a:pt x="2" y="3"/>
                    </a:lnTo>
                    <a:lnTo>
                      <a:pt x="0" y="5"/>
                    </a:lnTo>
                    <a:lnTo>
                      <a:pt x="5" y="10"/>
                    </a:lnTo>
                    <a:lnTo>
                      <a:pt x="8" y="6"/>
                    </a:lnTo>
                    <a:lnTo>
                      <a:pt x="7" y="5"/>
                    </a:lnTo>
                    <a:lnTo>
                      <a:pt x="8" y="3"/>
                    </a:lnTo>
                    <a:lnTo>
                      <a:pt x="8"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7" name="Freeform 995">
                <a:extLst>
                  <a:ext uri="{FF2B5EF4-FFF2-40B4-BE49-F238E27FC236}">
                    <a16:creationId xmlns:a16="http://schemas.microsoft.com/office/drawing/2014/main" id="{173C461E-AC2F-48FE-B0BE-A0388719CE39}"/>
                  </a:ext>
                </a:extLst>
              </p:cNvPr>
              <p:cNvSpPr>
                <a:spLocks/>
              </p:cNvSpPr>
              <p:nvPr/>
            </p:nvSpPr>
            <p:spPr bwMode="auto">
              <a:xfrm>
                <a:off x="5458" y="2728"/>
                <a:ext cx="9" cy="10"/>
              </a:xfrm>
              <a:custGeom>
                <a:avLst/>
                <a:gdLst>
                  <a:gd name="T0" fmla="*/ 6 w 9"/>
                  <a:gd name="T1" fmla="*/ 2 h 10"/>
                  <a:gd name="T2" fmla="*/ 3 w 9"/>
                  <a:gd name="T3" fmla="*/ 0 h 10"/>
                  <a:gd name="T4" fmla="*/ 1 w 9"/>
                  <a:gd name="T5" fmla="*/ 0 h 10"/>
                  <a:gd name="T6" fmla="*/ 0 w 9"/>
                  <a:gd name="T7" fmla="*/ 5 h 10"/>
                  <a:gd name="T8" fmla="*/ 3 w 9"/>
                  <a:gd name="T9" fmla="*/ 8 h 10"/>
                  <a:gd name="T10" fmla="*/ 5 w 9"/>
                  <a:gd name="T11" fmla="*/ 10 h 10"/>
                  <a:gd name="T12" fmla="*/ 9 w 9"/>
                  <a:gd name="T13" fmla="*/ 7 h 10"/>
                  <a:gd name="T14" fmla="*/ 8 w 9"/>
                  <a:gd name="T15" fmla="*/ 5 h 10"/>
                  <a:gd name="T16" fmla="*/ 6 w 9"/>
                  <a:gd name="T17"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0">
                    <a:moveTo>
                      <a:pt x="6" y="2"/>
                    </a:moveTo>
                    <a:lnTo>
                      <a:pt x="3" y="0"/>
                    </a:lnTo>
                    <a:lnTo>
                      <a:pt x="1" y="0"/>
                    </a:lnTo>
                    <a:lnTo>
                      <a:pt x="0" y="5"/>
                    </a:lnTo>
                    <a:lnTo>
                      <a:pt x="3" y="8"/>
                    </a:lnTo>
                    <a:lnTo>
                      <a:pt x="5" y="10"/>
                    </a:lnTo>
                    <a:lnTo>
                      <a:pt x="9" y="7"/>
                    </a:lnTo>
                    <a:lnTo>
                      <a:pt x="8" y="5"/>
                    </a:lnTo>
                    <a:lnTo>
                      <a:pt x="6" y="2"/>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8" name="Freeform 996">
                <a:extLst>
                  <a:ext uri="{FF2B5EF4-FFF2-40B4-BE49-F238E27FC236}">
                    <a16:creationId xmlns:a16="http://schemas.microsoft.com/office/drawing/2014/main" id="{D9B9F7C4-1AA9-4142-83AC-A2E3BEC90C1F}"/>
                  </a:ext>
                </a:extLst>
              </p:cNvPr>
              <p:cNvSpPr>
                <a:spLocks/>
              </p:cNvSpPr>
              <p:nvPr/>
            </p:nvSpPr>
            <p:spPr bwMode="auto">
              <a:xfrm>
                <a:off x="5369" y="2617"/>
                <a:ext cx="0" cy="3"/>
              </a:xfrm>
              <a:custGeom>
                <a:avLst/>
                <a:gdLst>
                  <a:gd name="T0" fmla="*/ 3 h 3"/>
                  <a:gd name="T1" fmla="*/ 1 h 3"/>
                  <a:gd name="T2" fmla="*/ 0 h 3"/>
                  <a:gd name="T3" fmla="*/ 1 h 3"/>
                  <a:gd name="T4" fmla="*/ 3 h 3"/>
                </a:gdLst>
                <a:ahLst/>
                <a:cxnLst>
                  <a:cxn ang="0">
                    <a:pos x="0" y="T0"/>
                  </a:cxn>
                  <a:cxn ang="0">
                    <a:pos x="0" y="T1"/>
                  </a:cxn>
                  <a:cxn ang="0">
                    <a:pos x="0" y="T2"/>
                  </a:cxn>
                  <a:cxn ang="0">
                    <a:pos x="0" y="T3"/>
                  </a:cxn>
                  <a:cxn ang="0">
                    <a:pos x="0" y="T4"/>
                  </a:cxn>
                </a:cxnLst>
                <a:rect l="0" t="0" r="r" b="b"/>
                <a:pathLst>
                  <a:path h="3">
                    <a:moveTo>
                      <a:pt x="0" y="3"/>
                    </a:moveTo>
                    <a:lnTo>
                      <a:pt x="0" y="1"/>
                    </a:lnTo>
                    <a:lnTo>
                      <a:pt x="0" y="0"/>
                    </a:lnTo>
                    <a:lnTo>
                      <a:pt x="0" y="1"/>
                    </a:lnTo>
                    <a:lnTo>
                      <a:pt x="0" y="3"/>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9" name="Freeform 997">
                <a:extLst>
                  <a:ext uri="{FF2B5EF4-FFF2-40B4-BE49-F238E27FC236}">
                    <a16:creationId xmlns:a16="http://schemas.microsoft.com/office/drawing/2014/main" id="{B42B6B26-6F72-442C-8809-34B3FA1E4255}"/>
                  </a:ext>
                </a:extLst>
              </p:cNvPr>
              <p:cNvSpPr>
                <a:spLocks/>
              </p:cNvSpPr>
              <p:nvPr/>
            </p:nvSpPr>
            <p:spPr bwMode="auto">
              <a:xfrm>
                <a:off x="5383" y="2668"/>
                <a:ext cx="3" cy="6"/>
              </a:xfrm>
              <a:custGeom>
                <a:avLst/>
                <a:gdLst>
                  <a:gd name="T0" fmla="*/ 1 w 3"/>
                  <a:gd name="T1" fmla="*/ 1 h 6"/>
                  <a:gd name="T2" fmla="*/ 0 w 3"/>
                  <a:gd name="T3" fmla="*/ 3 h 6"/>
                  <a:gd name="T4" fmla="*/ 0 w 3"/>
                  <a:gd name="T5" fmla="*/ 4 h 6"/>
                  <a:gd name="T6" fmla="*/ 0 w 3"/>
                  <a:gd name="T7" fmla="*/ 6 h 6"/>
                  <a:gd name="T8" fmla="*/ 1 w 3"/>
                  <a:gd name="T9" fmla="*/ 3 h 6"/>
                  <a:gd name="T10" fmla="*/ 1 w 3"/>
                  <a:gd name="T11" fmla="*/ 1 h 6"/>
                  <a:gd name="T12" fmla="*/ 3 w 3"/>
                  <a:gd name="T13" fmla="*/ 0 h 6"/>
                  <a:gd name="T14" fmla="*/ 1 w 3"/>
                  <a:gd name="T15" fmla="*/ 1 h 6"/>
                  <a:gd name="T16" fmla="*/ 1 w 3"/>
                  <a:gd name="T17"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6">
                    <a:moveTo>
                      <a:pt x="1" y="1"/>
                    </a:moveTo>
                    <a:lnTo>
                      <a:pt x="0" y="3"/>
                    </a:lnTo>
                    <a:lnTo>
                      <a:pt x="0" y="4"/>
                    </a:lnTo>
                    <a:lnTo>
                      <a:pt x="0" y="6"/>
                    </a:lnTo>
                    <a:lnTo>
                      <a:pt x="1" y="3"/>
                    </a:lnTo>
                    <a:lnTo>
                      <a:pt x="1" y="1"/>
                    </a:lnTo>
                    <a:lnTo>
                      <a:pt x="3" y="0"/>
                    </a:lnTo>
                    <a:lnTo>
                      <a:pt x="1" y="1"/>
                    </a:lnTo>
                    <a:lnTo>
                      <a:pt x="1" y="1"/>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0" name="Freeform 998">
                <a:extLst>
                  <a:ext uri="{FF2B5EF4-FFF2-40B4-BE49-F238E27FC236}">
                    <a16:creationId xmlns:a16="http://schemas.microsoft.com/office/drawing/2014/main" id="{8CD871AE-C30B-4CAE-B9B0-9CBD29C9A998}"/>
                  </a:ext>
                </a:extLst>
              </p:cNvPr>
              <p:cNvSpPr>
                <a:spLocks/>
              </p:cNvSpPr>
              <p:nvPr/>
            </p:nvSpPr>
            <p:spPr bwMode="auto">
              <a:xfrm>
                <a:off x="5286" y="2599"/>
                <a:ext cx="106" cy="199"/>
              </a:xfrm>
              <a:custGeom>
                <a:avLst/>
                <a:gdLst>
                  <a:gd name="T0" fmla="*/ 103 w 106"/>
                  <a:gd name="T1" fmla="*/ 37 h 199"/>
                  <a:gd name="T2" fmla="*/ 102 w 106"/>
                  <a:gd name="T3" fmla="*/ 21 h 199"/>
                  <a:gd name="T4" fmla="*/ 97 w 106"/>
                  <a:gd name="T5" fmla="*/ 10 h 199"/>
                  <a:gd name="T6" fmla="*/ 94 w 106"/>
                  <a:gd name="T7" fmla="*/ 0 h 199"/>
                  <a:gd name="T8" fmla="*/ 87 w 106"/>
                  <a:gd name="T9" fmla="*/ 5 h 199"/>
                  <a:gd name="T10" fmla="*/ 89 w 106"/>
                  <a:gd name="T11" fmla="*/ 13 h 199"/>
                  <a:gd name="T12" fmla="*/ 84 w 106"/>
                  <a:gd name="T13" fmla="*/ 22 h 199"/>
                  <a:gd name="T14" fmla="*/ 78 w 106"/>
                  <a:gd name="T15" fmla="*/ 29 h 199"/>
                  <a:gd name="T16" fmla="*/ 73 w 106"/>
                  <a:gd name="T17" fmla="*/ 26 h 199"/>
                  <a:gd name="T18" fmla="*/ 76 w 106"/>
                  <a:gd name="T19" fmla="*/ 34 h 199"/>
                  <a:gd name="T20" fmla="*/ 75 w 106"/>
                  <a:gd name="T21" fmla="*/ 37 h 199"/>
                  <a:gd name="T22" fmla="*/ 70 w 106"/>
                  <a:gd name="T23" fmla="*/ 40 h 199"/>
                  <a:gd name="T24" fmla="*/ 67 w 106"/>
                  <a:gd name="T25" fmla="*/ 42 h 199"/>
                  <a:gd name="T26" fmla="*/ 63 w 106"/>
                  <a:gd name="T27" fmla="*/ 43 h 199"/>
                  <a:gd name="T28" fmla="*/ 63 w 106"/>
                  <a:gd name="T29" fmla="*/ 51 h 199"/>
                  <a:gd name="T30" fmla="*/ 59 w 106"/>
                  <a:gd name="T31" fmla="*/ 51 h 199"/>
                  <a:gd name="T32" fmla="*/ 52 w 106"/>
                  <a:gd name="T33" fmla="*/ 56 h 199"/>
                  <a:gd name="T34" fmla="*/ 49 w 106"/>
                  <a:gd name="T35" fmla="*/ 57 h 199"/>
                  <a:gd name="T36" fmla="*/ 41 w 106"/>
                  <a:gd name="T37" fmla="*/ 54 h 199"/>
                  <a:gd name="T38" fmla="*/ 38 w 106"/>
                  <a:gd name="T39" fmla="*/ 59 h 199"/>
                  <a:gd name="T40" fmla="*/ 35 w 106"/>
                  <a:gd name="T41" fmla="*/ 59 h 199"/>
                  <a:gd name="T42" fmla="*/ 25 w 106"/>
                  <a:gd name="T43" fmla="*/ 61 h 199"/>
                  <a:gd name="T44" fmla="*/ 17 w 106"/>
                  <a:gd name="T45" fmla="*/ 73 h 199"/>
                  <a:gd name="T46" fmla="*/ 16 w 106"/>
                  <a:gd name="T47" fmla="*/ 83 h 199"/>
                  <a:gd name="T48" fmla="*/ 19 w 106"/>
                  <a:gd name="T49" fmla="*/ 101 h 199"/>
                  <a:gd name="T50" fmla="*/ 19 w 106"/>
                  <a:gd name="T51" fmla="*/ 108 h 199"/>
                  <a:gd name="T52" fmla="*/ 14 w 106"/>
                  <a:gd name="T53" fmla="*/ 123 h 199"/>
                  <a:gd name="T54" fmla="*/ 9 w 106"/>
                  <a:gd name="T55" fmla="*/ 132 h 199"/>
                  <a:gd name="T56" fmla="*/ 3 w 106"/>
                  <a:gd name="T57" fmla="*/ 142 h 199"/>
                  <a:gd name="T58" fmla="*/ 0 w 106"/>
                  <a:gd name="T59" fmla="*/ 152 h 199"/>
                  <a:gd name="T60" fmla="*/ 3 w 106"/>
                  <a:gd name="T61" fmla="*/ 166 h 199"/>
                  <a:gd name="T62" fmla="*/ 3 w 106"/>
                  <a:gd name="T63" fmla="*/ 169 h 199"/>
                  <a:gd name="T64" fmla="*/ 4 w 106"/>
                  <a:gd name="T65" fmla="*/ 183 h 199"/>
                  <a:gd name="T66" fmla="*/ 9 w 106"/>
                  <a:gd name="T67" fmla="*/ 190 h 199"/>
                  <a:gd name="T68" fmla="*/ 14 w 106"/>
                  <a:gd name="T69" fmla="*/ 195 h 199"/>
                  <a:gd name="T70" fmla="*/ 20 w 106"/>
                  <a:gd name="T71" fmla="*/ 199 h 199"/>
                  <a:gd name="T72" fmla="*/ 30 w 106"/>
                  <a:gd name="T73" fmla="*/ 198 h 199"/>
                  <a:gd name="T74" fmla="*/ 49 w 106"/>
                  <a:gd name="T75" fmla="*/ 191 h 199"/>
                  <a:gd name="T76" fmla="*/ 55 w 106"/>
                  <a:gd name="T77" fmla="*/ 182 h 199"/>
                  <a:gd name="T78" fmla="*/ 59 w 106"/>
                  <a:gd name="T79" fmla="*/ 172 h 199"/>
                  <a:gd name="T80" fmla="*/ 62 w 106"/>
                  <a:gd name="T81" fmla="*/ 166 h 199"/>
                  <a:gd name="T82" fmla="*/ 70 w 106"/>
                  <a:gd name="T83" fmla="*/ 144 h 199"/>
                  <a:gd name="T84" fmla="*/ 81 w 106"/>
                  <a:gd name="T85" fmla="*/ 116 h 199"/>
                  <a:gd name="T86" fmla="*/ 87 w 106"/>
                  <a:gd name="T87" fmla="*/ 99 h 199"/>
                  <a:gd name="T88" fmla="*/ 92 w 106"/>
                  <a:gd name="T89" fmla="*/ 80 h 199"/>
                  <a:gd name="T90" fmla="*/ 95 w 106"/>
                  <a:gd name="T91" fmla="*/ 69 h 199"/>
                  <a:gd name="T92" fmla="*/ 97 w 106"/>
                  <a:gd name="T93" fmla="*/ 59 h 199"/>
                  <a:gd name="T94" fmla="*/ 97 w 106"/>
                  <a:gd name="T95" fmla="*/ 51 h 199"/>
                  <a:gd name="T96" fmla="*/ 103 w 106"/>
                  <a:gd name="T97" fmla="*/ 59 h 199"/>
                  <a:gd name="T98" fmla="*/ 105 w 106"/>
                  <a:gd name="T99" fmla="*/ 51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6" h="199">
                    <a:moveTo>
                      <a:pt x="103" y="43"/>
                    </a:moveTo>
                    <a:lnTo>
                      <a:pt x="103" y="40"/>
                    </a:lnTo>
                    <a:lnTo>
                      <a:pt x="103" y="40"/>
                    </a:lnTo>
                    <a:lnTo>
                      <a:pt x="103" y="37"/>
                    </a:lnTo>
                    <a:lnTo>
                      <a:pt x="103" y="32"/>
                    </a:lnTo>
                    <a:lnTo>
                      <a:pt x="103" y="30"/>
                    </a:lnTo>
                    <a:lnTo>
                      <a:pt x="103" y="24"/>
                    </a:lnTo>
                    <a:lnTo>
                      <a:pt x="102" y="21"/>
                    </a:lnTo>
                    <a:lnTo>
                      <a:pt x="102" y="14"/>
                    </a:lnTo>
                    <a:lnTo>
                      <a:pt x="100" y="13"/>
                    </a:lnTo>
                    <a:lnTo>
                      <a:pt x="98" y="13"/>
                    </a:lnTo>
                    <a:lnTo>
                      <a:pt x="97" y="10"/>
                    </a:lnTo>
                    <a:lnTo>
                      <a:pt x="97" y="6"/>
                    </a:lnTo>
                    <a:lnTo>
                      <a:pt x="94" y="6"/>
                    </a:lnTo>
                    <a:lnTo>
                      <a:pt x="95" y="3"/>
                    </a:lnTo>
                    <a:lnTo>
                      <a:pt x="94" y="0"/>
                    </a:lnTo>
                    <a:lnTo>
                      <a:pt x="91" y="3"/>
                    </a:lnTo>
                    <a:lnTo>
                      <a:pt x="92" y="5"/>
                    </a:lnTo>
                    <a:lnTo>
                      <a:pt x="89" y="6"/>
                    </a:lnTo>
                    <a:lnTo>
                      <a:pt x="87" y="5"/>
                    </a:lnTo>
                    <a:lnTo>
                      <a:pt x="86" y="5"/>
                    </a:lnTo>
                    <a:lnTo>
                      <a:pt x="87" y="8"/>
                    </a:lnTo>
                    <a:lnTo>
                      <a:pt x="87" y="11"/>
                    </a:lnTo>
                    <a:lnTo>
                      <a:pt x="89" y="13"/>
                    </a:lnTo>
                    <a:lnTo>
                      <a:pt x="89" y="13"/>
                    </a:lnTo>
                    <a:lnTo>
                      <a:pt x="86" y="16"/>
                    </a:lnTo>
                    <a:lnTo>
                      <a:pt x="86" y="19"/>
                    </a:lnTo>
                    <a:lnTo>
                      <a:pt x="84" y="22"/>
                    </a:lnTo>
                    <a:lnTo>
                      <a:pt x="83" y="22"/>
                    </a:lnTo>
                    <a:lnTo>
                      <a:pt x="81" y="24"/>
                    </a:lnTo>
                    <a:lnTo>
                      <a:pt x="79" y="27"/>
                    </a:lnTo>
                    <a:lnTo>
                      <a:pt x="78" y="29"/>
                    </a:lnTo>
                    <a:lnTo>
                      <a:pt x="76" y="27"/>
                    </a:lnTo>
                    <a:lnTo>
                      <a:pt x="76" y="24"/>
                    </a:lnTo>
                    <a:lnTo>
                      <a:pt x="75" y="24"/>
                    </a:lnTo>
                    <a:lnTo>
                      <a:pt x="73" y="26"/>
                    </a:lnTo>
                    <a:lnTo>
                      <a:pt x="73" y="29"/>
                    </a:lnTo>
                    <a:lnTo>
                      <a:pt x="76" y="32"/>
                    </a:lnTo>
                    <a:lnTo>
                      <a:pt x="76" y="34"/>
                    </a:lnTo>
                    <a:lnTo>
                      <a:pt x="76" y="34"/>
                    </a:lnTo>
                    <a:lnTo>
                      <a:pt x="75" y="34"/>
                    </a:lnTo>
                    <a:lnTo>
                      <a:pt x="71" y="34"/>
                    </a:lnTo>
                    <a:lnTo>
                      <a:pt x="71" y="37"/>
                    </a:lnTo>
                    <a:lnTo>
                      <a:pt x="75" y="37"/>
                    </a:lnTo>
                    <a:lnTo>
                      <a:pt x="75" y="40"/>
                    </a:lnTo>
                    <a:lnTo>
                      <a:pt x="73" y="40"/>
                    </a:lnTo>
                    <a:lnTo>
                      <a:pt x="73" y="38"/>
                    </a:lnTo>
                    <a:lnTo>
                      <a:pt x="70" y="40"/>
                    </a:lnTo>
                    <a:lnTo>
                      <a:pt x="70" y="42"/>
                    </a:lnTo>
                    <a:lnTo>
                      <a:pt x="67" y="45"/>
                    </a:lnTo>
                    <a:lnTo>
                      <a:pt x="67" y="42"/>
                    </a:lnTo>
                    <a:lnTo>
                      <a:pt x="67" y="42"/>
                    </a:lnTo>
                    <a:lnTo>
                      <a:pt x="65" y="40"/>
                    </a:lnTo>
                    <a:lnTo>
                      <a:pt x="63" y="42"/>
                    </a:lnTo>
                    <a:lnTo>
                      <a:pt x="65" y="43"/>
                    </a:lnTo>
                    <a:lnTo>
                      <a:pt x="63" y="43"/>
                    </a:lnTo>
                    <a:lnTo>
                      <a:pt x="60" y="46"/>
                    </a:lnTo>
                    <a:lnTo>
                      <a:pt x="62" y="48"/>
                    </a:lnTo>
                    <a:lnTo>
                      <a:pt x="63" y="49"/>
                    </a:lnTo>
                    <a:lnTo>
                      <a:pt x="63" y="51"/>
                    </a:lnTo>
                    <a:lnTo>
                      <a:pt x="62" y="51"/>
                    </a:lnTo>
                    <a:lnTo>
                      <a:pt x="60" y="53"/>
                    </a:lnTo>
                    <a:lnTo>
                      <a:pt x="59" y="51"/>
                    </a:lnTo>
                    <a:lnTo>
                      <a:pt x="59" y="51"/>
                    </a:lnTo>
                    <a:lnTo>
                      <a:pt x="59" y="48"/>
                    </a:lnTo>
                    <a:lnTo>
                      <a:pt x="59" y="48"/>
                    </a:lnTo>
                    <a:lnTo>
                      <a:pt x="52" y="51"/>
                    </a:lnTo>
                    <a:lnTo>
                      <a:pt x="52" y="56"/>
                    </a:lnTo>
                    <a:lnTo>
                      <a:pt x="52" y="57"/>
                    </a:lnTo>
                    <a:lnTo>
                      <a:pt x="52" y="59"/>
                    </a:lnTo>
                    <a:lnTo>
                      <a:pt x="51" y="59"/>
                    </a:lnTo>
                    <a:lnTo>
                      <a:pt x="49" y="57"/>
                    </a:lnTo>
                    <a:lnTo>
                      <a:pt x="49" y="54"/>
                    </a:lnTo>
                    <a:lnTo>
                      <a:pt x="48" y="54"/>
                    </a:lnTo>
                    <a:lnTo>
                      <a:pt x="44" y="57"/>
                    </a:lnTo>
                    <a:lnTo>
                      <a:pt x="41" y="54"/>
                    </a:lnTo>
                    <a:lnTo>
                      <a:pt x="40" y="56"/>
                    </a:lnTo>
                    <a:lnTo>
                      <a:pt x="40" y="56"/>
                    </a:lnTo>
                    <a:lnTo>
                      <a:pt x="40" y="59"/>
                    </a:lnTo>
                    <a:lnTo>
                      <a:pt x="38" y="59"/>
                    </a:lnTo>
                    <a:lnTo>
                      <a:pt x="38" y="59"/>
                    </a:lnTo>
                    <a:lnTo>
                      <a:pt x="38" y="57"/>
                    </a:lnTo>
                    <a:lnTo>
                      <a:pt x="36" y="57"/>
                    </a:lnTo>
                    <a:lnTo>
                      <a:pt x="35" y="59"/>
                    </a:lnTo>
                    <a:lnTo>
                      <a:pt x="33" y="57"/>
                    </a:lnTo>
                    <a:lnTo>
                      <a:pt x="27" y="62"/>
                    </a:lnTo>
                    <a:lnTo>
                      <a:pt x="25" y="62"/>
                    </a:lnTo>
                    <a:lnTo>
                      <a:pt x="25" y="61"/>
                    </a:lnTo>
                    <a:lnTo>
                      <a:pt x="22" y="61"/>
                    </a:lnTo>
                    <a:lnTo>
                      <a:pt x="20" y="62"/>
                    </a:lnTo>
                    <a:lnTo>
                      <a:pt x="20" y="67"/>
                    </a:lnTo>
                    <a:lnTo>
                      <a:pt x="17" y="73"/>
                    </a:lnTo>
                    <a:lnTo>
                      <a:pt x="17" y="75"/>
                    </a:lnTo>
                    <a:lnTo>
                      <a:pt x="12" y="80"/>
                    </a:lnTo>
                    <a:lnTo>
                      <a:pt x="12" y="81"/>
                    </a:lnTo>
                    <a:lnTo>
                      <a:pt x="16" y="83"/>
                    </a:lnTo>
                    <a:lnTo>
                      <a:pt x="14" y="86"/>
                    </a:lnTo>
                    <a:lnTo>
                      <a:pt x="14" y="89"/>
                    </a:lnTo>
                    <a:lnTo>
                      <a:pt x="14" y="93"/>
                    </a:lnTo>
                    <a:lnTo>
                      <a:pt x="19" y="101"/>
                    </a:lnTo>
                    <a:lnTo>
                      <a:pt x="19" y="102"/>
                    </a:lnTo>
                    <a:lnTo>
                      <a:pt x="20" y="105"/>
                    </a:lnTo>
                    <a:lnTo>
                      <a:pt x="20" y="107"/>
                    </a:lnTo>
                    <a:lnTo>
                      <a:pt x="19" y="108"/>
                    </a:lnTo>
                    <a:lnTo>
                      <a:pt x="19" y="110"/>
                    </a:lnTo>
                    <a:lnTo>
                      <a:pt x="19" y="116"/>
                    </a:lnTo>
                    <a:lnTo>
                      <a:pt x="16" y="120"/>
                    </a:lnTo>
                    <a:lnTo>
                      <a:pt x="14" y="123"/>
                    </a:lnTo>
                    <a:lnTo>
                      <a:pt x="12" y="123"/>
                    </a:lnTo>
                    <a:lnTo>
                      <a:pt x="12" y="126"/>
                    </a:lnTo>
                    <a:lnTo>
                      <a:pt x="9" y="128"/>
                    </a:lnTo>
                    <a:lnTo>
                      <a:pt x="9" y="132"/>
                    </a:lnTo>
                    <a:lnTo>
                      <a:pt x="8" y="134"/>
                    </a:lnTo>
                    <a:lnTo>
                      <a:pt x="3" y="136"/>
                    </a:lnTo>
                    <a:lnTo>
                      <a:pt x="3" y="137"/>
                    </a:lnTo>
                    <a:lnTo>
                      <a:pt x="3" y="142"/>
                    </a:lnTo>
                    <a:lnTo>
                      <a:pt x="0" y="145"/>
                    </a:lnTo>
                    <a:lnTo>
                      <a:pt x="0" y="148"/>
                    </a:lnTo>
                    <a:lnTo>
                      <a:pt x="0" y="150"/>
                    </a:lnTo>
                    <a:lnTo>
                      <a:pt x="0" y="152"/>
                    </a:lnTo>
                    <a:lnTo>
                      <a:pt x="0" y="156"/>
                    </a:lnTo>
                    <a:lnTo>
                      <a:pt x="3" y="161"/>
                    </a:lnTo>
                    <a:lnTo>
                      <a:pt x="3" y="164"/>
                    </a:lnTo>
                    <a:lnTo>
                      <a:pt x="3" y="166"/>
                    </a:lnTo>
                    <a:lnTo>
                      <a:pt x="6" y="167"/>
                    </a:lnTo>
                    <a:lnTo>
                      <a:pt x="6" y="167"/>
                    </a:lnTo>
                    <a:lnTo>
                      <a:pt x="6" y="167"/>
                    </a:lnTo>
                    <a:lnTo>
                      <a:pt x="3" y="169"/>
                    </a:lnTo>
                    <a:lnTo>
                      <a:pt x="3" y="172"/>
                    </a:lnTo>
                    <a:lnTo>
                      <a:pt x="3" y="175"/>
                    </a:lnTo>
                    <a:lnTo>
                      <a:pt x="3" y="182"/>
                    </a:lnTo>
                    <a:lnTo>
                      <a:pt x="4" y="183"/>
                    </a:lnTo>
                    <a:lnTo>
                      <a:pt x="4" y="185"/>
                    </a:lnTo>
                    <a:lnTo>
                      <a:pt x="6" y="187"/>
                    </a:lnTo>
                    <a:lnTo>
                      <a:pt x="8" y="188"/>
                    </a:lnTo>
                    <a:lnTo>
                      <a:pt x="9" y="190"/>
                    </a:lnTo>
                    <a:lnTo>
                      <a:pt x="11" y="191"/>
                    </a:lnTo>
                    <a:lnTo>
                      <a:pt x="12" y="195"/>
                    </a:lnTo>
                    <a:lnTo>
                      <a:pt x="14" y="193"/>
                    </a:lnTo>
                    <a:lnTo>
                      <a:pt x="14" y="195"/>
                    </a:lnTo>
                    <a:lnTo>
                      <a:pt x="17" y="195"/>
                    </a:lnTo>
                    <a:lnTo>
                      <a:pt x="19" y="198"/>
                    </a:lnTo>
                    <a:lnTo>
                      <a:pt x="20" y="198"/>
                    </a:lnTo>
                    <a:lnTo>
                      <a:pt x="20" y="199"/>
                    </a:lnTo>
                    <a:lnTo>
                      <a:pt x="22" y="199"/>
                    </a:lnTo>
                    <a:lnTo>
                      <a:pt x="24" y="199"/>
                    </a:lnTo>
                    <a:lnTo>
                      <a:pt x="27" y="199"/>
                    </a:lnTo>
                    <a:lnTo>
                      <a:pt x="30" y="198"/>
                    </a:lnTo>
                    <a:lnTo>
                      <a:pt x="33" y="195"/>
                    </a:lnTo>
                    <a:lnTo>
                      <a:pt x="41" y="193"/>
                    </a:lnTo>
                    <a:lnTo>
                      <a:pt x="44" y="193"/>
                    </a:lnTo>
                    <a:lnTo>
                      <a:pt x="49" y="191"/>
                    </a:lnTo>
                    <a:lnTo>
                      <a:pt x="51" y="190"/>
                    </a:lnTo>
                    <a:lnTo>
                      <a:pt x="52" y="190"/>
                    </a:lnTo>
                    <a:lnTo>
                      <a:pt x="54" y="185"/>
                    </a:lnTo>
                    <a:lnTo>
                      <a:pt x="55" y="182"/>
                    </a:lnTo>
                    <a:lnTo>
                      <a:pt x="55" y="179"/>
                    </a:lnTo>
                    <a:lnTo>
                      <a:pt x="59" y="177"/>
                    </a:lnTo>
                    <a:lnTo>
                      <a:pt x="59" y="172"/>
                    </a:lnTo>
                    <a:lnTo>
                      <a:pt x="59" y="172"/>
                    </a:lnTo>
                    <a:lnTo>
                      <a:pt x="60" y="171"/>
                    </a:lnTo>
                    <a:lnTo>
                      <a:pt x="62" y="166"/>
                    </a:lnTo>
                    <a:lnTo>
                      <a:pt x="60" y="166"/>
                    </a:lnTo>
                    <a:lnTo>
                      <a:pt x="62" y="166"/>
                    </a:lnTo>
                    <a:lnTo>
                      <a:pt x="65" y="161"/>
                    </a:lnTo>
                    <a:lnTo>
                      <a:pt x="67" y="152"/>
                    </a:lnTo>
                    <a:lnTo>
                      <a:pt x="68" y="147"/>
                    </a:lnTo>
                    <a:lnTo>
                      <a:pt x="70" y="144"/>
                    </a:lnTo>
                    <a:lnTo>
                      <a:pt x="71" y="139"/>
                    </a:lnTo>
                    <a:lnTo>
                      <a:pt x="75" y="132"/>
                    </a:lnTo>
                    <a:lnTo>
                      <a:pt x="79" y="120"/>
                    </a:lnTo>
                    <a:lnTo>
                      <a:pt x="81" y="116"/>
                    </a:lnTo>
                    <a:lnTo>
                      <a:pt x="81" y="112"/>
                    </a:lnTo>
                    <a:lnTo>
                      <a:pt x="84" y="107"/>
                    </a:lnTo>
                    <a:lnTo>
                      <a:pt x="84" y="104"/>
                    </a:lnTo>
                    <a:lnTo>
                      <a:pt x="87" y="99"/>
                    </a:lnTo>
                    <a:lnTo>
                      <a:pt x="89" y="91"/>
                    </a:lnTo>
                    <a:lnTo>
                      <a:pt x="91" y="86"/>
                    </a:lnTo>
                    <a:lnTo>
                      <a:pt x="92" y="85"/>
                    </a:lnTo>
                    <a:lnTo>
                      <a:pt x="92" y="80"/>
                    </a:lnTo>
                    <a:lnTo>
                      <a:pt x="92" y="78"/>
                    </a:lnTo>
                    <a:lnTo>
                      <a:pt x="92" y="75"/>
                    </a:lnTo>
                    <a:lnTo>
                      <a:pt x="95" y="70"/>
                    </a:lnTo>
                    <a:lnTo>
                      <a:pt x="95" y="69"/>
                    </a:lnTo>
                    <a:lnTo>
                      <a:pt x="97" y="65"/>
                    </a:lnTo>
                    <a:lnTo>
                      <a:pt x="97" y="62"/>
                    </a:lnTo>
                    <a:lnTo>
                      <a:pt x="95" y="62"/>
                    </a:lnTo>
                    <a:lnTo>
                      <a:pt x="97" y="59"/>
                    </a:lnTo>
                    <a:lnTo>
                      <a:pt x="97" y="56"/>
                    </a:lnTo>
                    <a:lnTo>
                      <a:pt x="95" y="54"/>
                    </a:lnTo>
                    <a:lnTo>
                      <a:pt x="95" y="51"/>
                    </a:lnTo>
                    <a:lnTo>
                      <a:pt x="97" y="51"/>
                    </a:lnTo>
                    <a:lnTo>
                      <a:pt x="98" y="51"/>
                    </a:lnTo>
                    <a:lnTo>
                      <a:pt x="98" y="54"/>
                    </a:lnTo>
                    <a:lnTo>
                      <a:pt x="102" y="57"/>
                    </a:lnTo>
                    <a:lnTo>
                      <a:pt x="103" y="59"/>
                    </a:lnTo>
                    <a:lnTo>
                      <a:pt x="105" y="56"/>
                    </a:lnTo>
                    <a:lnTo>
                      <a:pt x="105" y="54"/>
                    </a:lnTo>
                    <a:lnTo>
                      <a:pt x="105" y="53"/>
                    </a:lnTo>
                    <a:lnTo>
                      <a:pt x="105" y="51"/>
                    </a:lnTo>
                    <a:lnTo>
                      <a:pt x="106" y="49"/>
                    </a:lnTo>
                    <a:lnTo>
                      <a:pt x="106" y="46"/>
                    </a:lnTo>
                    <a:lnTo>
                      <a:pt x="103" y="43"/>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1" name="Freeform 999">
                <a:extLst>
                  <a:ext uri="{FF2B5EF4-FFF2-40B4-BE49-F238E27FC236}">
                    <a16:creationId xmlns:a16="http://schemas.microsoft.com/office/drawing/2014/main" id="{F4F3B727-F479-4575-B4AA-5B61E0FA1421}"/>
                  </a:ext>
                </a:extLst>
              </p:cNvPr>
              <p:cNvSpPr>
                <a:spLocks/>
              </p:cNvSpPr>
              <p:nvPr/>
            </p:nvSpPr>
            <p:spPr bwMode="auto">
              <a:xfrm>
                <a:off x="5369" y="2610"/>
                <a:ext cx="1" cy="3"/>
              </a:xfrm>
              <a:custGeom>
                <a:avLst/>
                <a:gdLst>
                  <a:gd name="T0" fmla="*/ 1 w 1"/>
                  <a:gd name="T1" fmla="*/ 2 h 3"/>
                  <a:gd name="T2" fmla="*/ 1 w 1"/>
                  <a:gd name="T3" fmla="*/ 0 h 3"/>
                  <a:gd name="T4" fmla="*/ 0 w 1"/>
                  <a:gd name="T5" fmla="*/ 2 h 3"/>
                  <a:gd name="T6" fmla="*/ 0 w 1"/>
                  <a:gd name="T7" fmla="*/ 3 h 3"/>
                  <a:gd name="T8" fmla="*/ 1 w 1"/>
                  <a:gd name="T9" fmla="*/ 2 h 3"/>
                </a:gdLst>
                <a:ahLst/>
                <a:cxnLst>
                  <a:cxn ang="0">
                    <a:pos x="T0" y="T1"/>
                  </a:cxn>
                  <a:cxn ang="0">
                    <a:pos x="T2" y="T3"/>
                  </a:cxn>
                  <a:cxn ang="0">
                    <a:pos x="T4" y="T5"/>
                  </a:cxn>
                  <a:cxn ang="0">
                    <a:pos x="T6" y="T7"/>
                  </a:cxn>
                  <a:cxn ang="0">
                    <a:pos x="T8" y="T9"/>
                  </a:cxn>
                </a:cxnLst>
                <a:rect l="0" t="0" r="r" b="b"/>
                <a:pathLst>
                  <a:path w="1" h="3">
                    <a:moveTo>
                      <a:pt x="1" y="2"/>
                    </a:moveTo>
                    <a:lnTo>
                      <a:pt x="1" y="0"/>
                    </a:lnTo>
                    <a:lnTo>
                      <a:pt x="0" y="2"/>
                    </a:lnTo>
                    <a:lnTo>
                      <a:pt x="0" y="3"/>
                    </a:lnTo>
                    <a:lnTo>
                      <a:pt x="1" y="2"/>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2" name="Freeform 1000">
                <a:extLst>
                  <a:ext uri="{FF2B5EF4-FFF2-40B4-BE49-F238E27FC236}">
                    <a16:creationId xmlns:a16="http://schemas.microsoft.com/office/drawing/2014/main" id="{F9E42533-361D-4FD3-AA42-3F750BCEE35A}"/>
                  </a:ext>
                </a:extLst>
              </p:cNvPr>
              <p:cNvSpPr>
                <a:spLocks/>
              </p:cNvSpPr>
              <p:nvPr/>
            </p:nvSpPr>
            <p:spPr bwMode="auto">
              <a:xfrm>
                <a:off x="5362" y="2617"/>
                <a:ext cx="5" cy="4"/>
              </a:xfrm>
              <a:custGeom>
                <a:avLst/>
                <a:gdLst>
                  <a:gd name="T0" fmla="*/ 3 w 5"/>
                  <a:gd name="T1" fmla="*/ 4 h 4"/>
                  <a:gd name="T2" fmla="*/ 5 w 5"/>
                  <a:gd name="T3" fmla="*/ 1 h 4"/>
                  <a:gd name="T4" fmla="*/ 3 w 5"/>
                  <a:gd name="T5" fmla="*/ 1 h 4"/>
                  <a:gd name="T6" fmla="*/ 2 w 5"/>
                  <a:gd name="T7" fmla="*/ 0 h 4"/>
                  <a:gd name="T8" fmla="*/ 2 w 5"/>
                  <a:gd name="T9" fmla="*/ 1 h 4"/>
                  <a:gd name="T10" fmla="*/ 0 w 5"/>
                  <a:gd name="T11" fmla="*/ 3 h 4"/>
                  <a:gd name="T12" fmla="*/ 2 w 5"/>
                  <a:gd name="T13" fmla="*/ 3 h 4"/>
                  <a:gd name="T14" fmla="*/ 3 w 5"/>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3" y="4"/>
                    </a:moveTo>
                    <a:lnTo>
                      <a:pt x="5" y="1"/>
                    </a:lnTo>
                    <a:lnTo>
                      <a:pt x="3" y="1"/>
                    </a:lnTo>
                    <a:lnTo>
                      <a:pt x="2" y="0"/>
                    </a:lnTo>
                    <a:lnTo>
                      <a:pt x="2" y="1"/>
                    </a:lnTo>
                    <a:lnTo>
                      <a:pt x="0" y="3"/>
                    </a:lnTo>
                    <a:lnTo>
                      <a:pt x="2" y="3"/>
                    </a:lnTo>
                    <a:lnTo>
                      <a:pt x="3" y="4"/>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3" name="Freeform 1001">
                <a:extLst>
                  <a:ext uri="{FF2B5EF4-FFF2-40B4-BE49-F238E27FC236}">
                    <a16:creationId xmlns:a16="http://schemas.microsoft.com/office/drawing/2014/main" id="{7CD71D42-E585-4826-999C-36C7A1FDAF13}"/>
                  </a:ext>
                </a:extLst>
              </p:cNvPr>
              <p:cNvSpPr>
                <a:spLocks/>
              </p:cNvSpPr>
              <p:nvPr/>
            </p:nvSpPr>
            <p:spPr bwMode="auto">
              <a:xfrm>
                <a:off x="5112" y="2578"/>
                <a:ext cx="147" cy="236"/>
              </a:xfrm>
              <a:custGeom>
                <a:avLst/>
                <a:gdLst>
                  <a:gd name="T0" fmla="*/ 135 w 147"/>
                  <a:gd name="T1" fmla="*/ 5 h 236"/>
                  <a:gd name="T2" fmla="*/ 124 w 147"/>
                  <a:gd name="T3" fmla="*/ 8 h 236"/>
                  <a:gd name="T4" fmla="*/ 112 w 147"/>
                  <a:gd name="T5" fmla="*/ 11 h 236"/>
                  <a:gd name="T6" fmla="*/ 104 w 147"/>
                  <a:gd name="T7" fmla="*/ 15 h 236"/>
                  <a:gd name="T8" fmla="*/ 96 w 147"/>
                  <a:gd name="T9" fmla="*/ 13 h 236"/>
                  <a:gd name="T10" fmla="*/ 86 w 147"/>
                  <a:gd name="T11" fmla="*/ 16 h 236"/>
                  <a:gd name="T12" fmla="*/ 80 w 147"/>
                  <a:gd name="T13" fmla="*/ 13 h 236"/>
                  <a:gd name="T14" fmla="*/ 57 w 147"/>
                  <a:gd name="T15" fmla="*/ 27 h 236"/>
                  <a:gd name="T16" fmla="*/ 69 w 147"/>
                  <a:gd name="T17" fmla="*/ 47 h 236"/>
                  <a:gd name="T18" fmla="*/ 80 w 147"/>
                  <a:gd name="T19" fmla="*/ 63 h 236"/>
                  <a:gd name="T20" fmla="*/ 75 w 147"/>
                  <a:gd name="T21" fmla="*/ 67 h 236"/>
                  <a:gd name="T22" fmla="*/ 77 w 147"/>
                  <a:gd name="T23" fmla="*/ 78 h 236"/>
                  <a:gd name="T24" fmla="*/ 69 w 147"/>
                  <a:gd name="T25" fmla="*/ 90 h 236"/>
                  <a:gd name="T26" fmla="*/ 65 w 147"/>
                  <a:gd name="T27" fmla="*/ 93 h 236"/>
                  <a:gd name="T28" fmla="*/ 56 w 147"/>
                  <a:gd name="T29" fmla="*/ 83 h 236"/>
                  <a:gd name="T30" fmla="*/ 56 w 147"/>
                  <a:gd name="T31" fmla="*/ 69 h 236"/>
                  <a:gd name="T32" fmla="*/ 54 w 147"/>
                  <a:gd name="T33" fmla="*/ 56 h 236"/>
                  <a:gd name="T34" fmla="*/ 45 w 147"/>
                  <a:gd name="T35" fmla="*/ 56 h 236"/>
                  <a:gd name="T36" fmla="*/ 38 w 147"/>
                  <a:gd name="T37" fmla="*/ 51 h 236"/>
                  <a:gd name="T38" fmla="*/ 10 w 147"/>
                  <a:gd name="T39" fmla="*/ 63 h 236"/>
                  <a:gd name="T40" fmla="*/ 2 w 147"/>
                  <a:gd name="T41" fmla="*/ 74 h 236"/>
                  <a:gd name="T42" fmla="*/ 11 w 147"/>
                  <a:gd name="T43" fmla="*/ 80 h 236"/>
                  <a:gd name="T44" fmla="*/ 24 w 147"/>
                  <a:gd name="T45" fmla="*/ 86 h 236"/>
                  <a:gd name="T46" fmla="*/ 37 w 147"/>
                  <a:gd name="T47" fmla="*/ 93 h 236"/>
                  <a:gd name="T48" fmla="*/ 35 w 147"/>
                  <a:gd name="T49" fmla="*/ 102 h 236"/>
                  <a:gd name="T50" fmla="*/ 35 w 147"/>
                  <a:gd name="T51" fmla="*/ 112 h 236"/>
                  <a:gd name="T52" fmla="*/ 30 w 147"/>
                  <a:gd name="T53" fmla="*/ 122 h 236"/>
                  <a:gd name="T54" fmla="*/ 32 w 147"/>
                  <a:gd name="T55" fmla="*/ 131 h 236"/>
                  <a:gd name="T56" fmla="*/ 29 w 147"/>
                  <a:gd name="T57" fmla="*/ 141 h 236"/>
                  <a:gd name="T58" fmla="*/ 26 w 147"/>
                  <a:gd name="T59" fmla="*/ 152 h 236"/>
                  <a:gd name="T60" fmla="*/ 11 w 147"/>
                  <a:gd name="T61" fmla="*/ 177 h 236"/>
                  <a:gd name="T62" fmla="*/ 13 w 147"/>
                  <a:gd name="T63" fmla="*/ 195 h 236"/>
                  <a:gd name="T64" fmla="*/ 13 w 147"/>
                  <a:gd name="T65" fmla="*/ 220 h 236"/>
                  <a:gd name="T66" fmla="*/ 18 w 147"/>
                  <a:gd name="T67" fmla="*/ 230 h 236"/>
                  <a:gd name="T68" fmla="*/ 18 w 147"/>
                  <a:gd name="T69" fmla="*/ 235 h 236"/>
                  <a:gd name="T70" fmla="*/ 27 w 147"/>
                  <a:gd name="T71" fmla="*/ 228 h 236"/>
                  <a:gd name="T72" fmla="*/ 22 w 147"/>
                  <a:gd name="T73" fmla="*/ 230 h 236"/>
                  <a:gd name="T74" fmla="*/ 24 w 147"/>
                  <a:gd name="T75" fmla="*/ 224 h 236"/>
                  <a:gd name="T76" fmla="*/ 37 w 147"/>
                  <a:gd name="T77" fmla="*/ 211 h 236"/>
                  <a:gd name="T78" fmla="*/ 65 w 147"/>
                  <a:gd name="T79" fmla="*/ 193 h 236"/>
                  <a:gd name="T80" fmla="*/ 64 w 147"/>
                  <a:gd name="T81" fmla="*/ 187 h 236"/>
                  <a:gd name="T82" fmla="*/ 65 w 147"/>
                  <a:gd name="T83" fmla="*/ 174 h 236"/>
                  <a:gd name="T84" fmla="*/ 64 w 147"/>
                  <a:gd name="T85" fmla="*/ 169 h 236"/>
                  <a:gd name="T86" fmla="*/ 62 w 147"/>
                  <a:gd name="T87" fmla="*/ 158 h 236"/>
                  <a:gd name="T88" fmla="*/ 61 w 147"/>
                  <a:gd name="T89" fmla="*/ 149 h 236"/>
                  <a:gd name="T90" fmla="*/ 59 w 147"/>
                  <a:gd name="T91" fmla="*/ 134 h 236"/>
                  <a:gd name="T92" fmla="*/ 62 w 147"/>
                  <a:gd name="T93" fmla="*/ 131 h 236"/>
                  <a:gd name="T94" fmla="*/ 80 w 147"/>
                  <a:gd name="T95" fmla="*/ 122 h 236"/>
                  <a:gd name="T96" fmla="*/ 88 w 147"/>
                  <a:gd name="T97" fmla="*/ 114 h 236"/>
                  <a:gd name="T98" fmla="*/ 92 w 147"/>
                  <a:gd name="T99" fmla="*/ 109 h 236"/>
                  <a:gd name="T100" fmla="*/ 107 w 147"/>
                  <a:gd name="T101" fmla="*/ 98 h 236"/>
                  <a:gd name="T102" fmla="*/ 123 w 147"/>
                  <a:gd name="T103" fmla="*/ 90 h 236"/>
                  <a:gd name="T104" fmla="*/ 137 w 147"/>
                  <a:gd name="T105" fmla="*/ 77 h 236"/>
                  <a:gd name="T106" fmla="*/ 140 w 147"/>
                  <a:gd name="T107" fmla="*/ 67 h 236"/>
                  <a:gd name="T108" fmla="*/ 143 w 147"/>
                  <a:gd name="T109" fmla="*/ 64 h 236"/>
                  <a:gd name="T110" fmla="*/ 145 w 147"/>
                  <a:gd name="T111" fmla="*/ 55 h 236"/>
                  <a:gd name="T112" fmla="*/ 143 w 147"/>
                  <a:gd name="T113" fmla="*/ 45 h 236"/>
                  <a:gd name="T114" fmla="*/ 145 w 147"/>
                  <a:gd name="T115" fmla="*/ 32 h 236"/>
                  <a:gd name="T116" fmla="*/ 143 w 147"/>
                  <a:gd name="T117" fmla="*/ 19 h 236"/>
                  <a:gd name="T118" fmla="*/ 143 w 147"/>
                  <a:gd name="T119" fmla="*/ 10 h 236"/>
                  <a:gd name="T120" fmla="*/ 147 w 147"/>
                  <a:gd name="T121" fmla="*/ 0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7" h="236">
                    <a:moveTo>
                      <a:pt x="143" y="2"/>
                    </a:moveTo>
                    <a:lnTo>
                      <a:pt x="142" y="2"/>
                    </a:lnTo>
                    <a:lnTo>
                      <a:pt x="140" y="3"/>
                    </a:lnTo>
                    <a:lnTo>
                      <a:pt x="137" y="5"/>
                    </a:lnTo>
                    <a:lnTo>
                      <a:pt x="135" y="5"/>
                    </a:lnTo>
                    <a:lnTo>
                      <a:pt x="132" y="8"/>
                    </a:lnTo>
                    <a:lnTo>
                      <a:pt x="129" y="8"/>
                    </a:lnTo>
                    <a:lnTo>
                      <a:pt x="129" y="10"/>
                    </a:lnTo>
                    <a:lnTo>
                      <a:pt x="126" y="10"/>
                    </a:lnTo>
                    <a:lnTo>
                      <a:pt x="124" y="8"/>
                    </a:lnTo>
                    <a:lnTo>
                      <a:pt x="120" y="10"/>
                    </a:lnTo>
                    <a:lnTo>
                      <a:pt x="118" y="11"/>
                    </a:lnTo>
                    <a:lnTo>
                      <a:pt x="115" y="11"/>
                    </a:lnTo>
                    <a:lnTo>
                      <a:pt x="113" y="10"/>
                    </a:lnTo>
                    <a:lnTo>
                      <a:pt x="112" y="11"/>
                    </a:lnTo>
                    <a:lnTo>
                      <a:pt x="108" y="10"/>
                    </a:lnTo>
                    <a:lnTo>
                      <a:pt x="108" y="11"/>
                    </a:lnTo>
                    <a:lnTo>
                      <a:pt x="108" y="13"/>
                    </a:lnTo>
                    <a:lnTo>
                      <a:pt x="108" y="15"/>
                    </a:lnTo>
                    <a:lnTo>
                      <a:pt x="104" y="15"/>
                    </a:lnTo>
                    <a:lnTo>
                      <a:pt x="100" y="16"/>
                    </a:lnTo>
                    <a:lnTo>
                      <a:pt x="99" y="15"/>
                    </a:lnTo>
                    <a:lnTo>
                      <a:pt x="97" y="15"/>
                    </a:lnTo>
                    <a:lnTo>
                      <a:pt x="97" y="15"/>
                    </a:lnTo>
                    <a:lnTo>
                      <a:pt x="96" y="13"/>
                    </a:lnTo>
                    <a:lnTo>
                      <a:pt x="94" y="15"/>
                    </a:lnTo>
                    <a:lnTo>
                      <a:pt x="92" y="15"/>
                    </a:lnTo>
                    <a:lnTo>
                      <a:pt x="89" y="16"/>
                    </a:lnTo>
                    <a:lnTo>
                      <a:pt x="86" y="18"/>
                    </a:lnTo>
                    <a:lnTo>
                      <a:pt x="86" y="16"/>
                    </a:lnTo>
                    <a:lnTo>
                      <a:pt x="84" y="15"/>
                    </a:lnTo>
                    <a:lnTo>
                      <a:pt x="83" y="15"/>
                    </a:lnTo>
                    <a:lnTo>
                      <a:pt x="81" y="15"/>
                    </a:lnTo>
                    <a:lnTo>
                      <a:pt x="80" y="13"/>
                    </a:lnTo>
                    <a:lnTo>
                      <a:pt x="80" y="13"/>
                    </a:lnTo>
                    <a:lnTo>
                      <a:pt x="77" y="13"/>
                    </a:lnTo>
                    <a:lnTo>
                      <a:pt x="77" y="13"/>
                    </a:lnTo>
                    <a:lnTo>
                      <a:pt x="73" y="15"/>
                    </a:lnTo>
                    <a:lnTo>
                      <a:pt x="61" y="15"/>
                    </a:lnTo>
                    <a:lnTo>
                      <a:pt x="57" y="27"/>
                    </a:lnTo>
                    <a:lnTo>
                      <a:pt x="59" y="40"/>
                    </a:lnTo>
                    <a:lnTo>
                      <a:pt x="64" y="42"/>
                    </a:lnTo>
                    <a:lnTo>
                      <a:pt x="65" y="45"/>
                    </a:lnTo>
                    <a:lnTo>
                      <a:pt x="67" y="45"/>
                    </a:lnTo>
                    <a:lnTo>
                      <a:pt x="69" y="47"/>
                    </a:lnTo>
                    <a:lnTo>
                      <a:pt x="73" y="51"/>
                    </a:lnTo>
                    <a:lnTo>
                      <a:pt x="73" y="53"/>
                    </a:lnTo>
                    <a:lnTo>
                      <a:pt x="78" y="58"/>
                    </a:lnTo>
                    <a:lnTo>
                      <a:pt x="78" y="61"/>
                    </a:lnTo>
                    <a:lnTo>
                      <a:pt x="80" y="63"/>
                    </a:lnTo>
                    <a:lnTo>
                      <a:pt x="80" y="64"/>
                    </a:lnTo>
                    <a:lnTo>
                      <a:pt x="78" y="64"/>
                    </a:lnTo>
                    <a:lnTo>
                      <a:pt x="77" y="66"/>
                    </a:lnTo>
                    <a:lnTo>
                      <a:pt x="75" y="66"/>
                    </a:lnTo>
                    <a:lnTo>
                      <a:pt x="75" y="67"/>
                    </a:lnTo>
                    <a:lnTo>
                      <a:pt x="77" y="69"/>
                    </a:lnTo>
                    <a:lnTo>
                      <a:pt x="75" y="70"/>
                    </a:lnTo>
                    <a:lnTo>
                      <a:pt x="77" y="72"/>
                    </a:lnTo>
                    <a:lnTo>
                      <a:pt x="77" y="77"/>
                    </a:lnTo>
                    <a:lnTo>
                      <a:pt x="77" y="78"/>
                    </a:lnTo>
                    <a:lnTo>
                      <a:pt x="73" y="80"/>
                    </a:lnTo>
                    <a:lnTo>
                      <a:pt x="72" y="82"/>
                    </a:lnTo>
                    <a:lnTo>
                      <a:pt x="70" y="85"/>
                    </a:lnTo>
                    <a:lnTo>
                      <a:pt x="70" y="88"/>
                    </a:lnTo>
                    <a:lnTo>
                      <a:pt x="69" y="90"/>
                    </a:lnTo>
                    <a:lnTo>
                      <a:pt x="69" y="93"/>
                    </a:lnTo>
                    <a:lnTo>
                      <a:pt x="69" y="96"/>
                    </a:lnTo>
                    <a:lnTo>
                      <a:pt x="65" y="96"/>
                    </a:lnTo>
                    <a:lnTo>
                      <a:pt x="65" y="94"/>
                    </a:lnTo>
                    <a:lnTo>
                      <a:pt x="65" y="93"/>
                    </a:lnTo>
                    <a:lnTo>
                      <a:pt x="64" y="91"/>
                    </a:lnTo>
                    <a:lnTo>
                      <a:pt x="62" y="90"/>
                    </a:lnTo>
                    <a:lnTo>
                      <a:pt x="61" y="88"/>
                    </a:lnTo>
                    <a:lnTo>
                      <a:pt x="59" y="86"/>
                    </a:lnTo>
                    <a:lnTo>
                      <a:pt x="56" y="83"/>
                    </a:lnTo>
                    <a:lnTo>
                      <a:pt x="56" y="80"/>
                    </a:lnTo>
                    <a:lnTo>
                      <a:pt x="54" y="77"/>
                    </a:lnTo>
                    <a:lnTo>
                      <a:pt x="54" y="75"/>
                    </a:lnTo>
                    <a:lnTo>
                      <a:pt x="56" y="72"/>
                    </a:lnTo>
                    <a:lnTo>
                      <a:pt x="56" y="69"/>
                    </a:lnTo>
                    <a:lnTo>
                      <a:pt x="59" y="66"/>
                    </a:lnTo>
                    <a:lnTo>
                      <a:pt x="59" y="63"/>
                    </a:lnTo>
                    <a:lnTo>
                      <a:pt x="59" y="59"/>
                    </a:lnTo>
                    <a:lnTo>
                      <a:pt x="59" y="58"/>
                    </a:lnTo>
                    <a:lnTo>
                      <a:pt x="54" y="56"/>
                    </a:lnTo>
                    <a:lnTo>
                      <a:pt x="51" y="56"/>
                    </a:lnTo>
                    <a:lnTo>
                      <a:pt x="51" y="58"/>
                    </a:lnTo>
                    <a:lnTo>
                      <a:pt x="49" y="58"/>
                    </a:lnTo>
                    <a:lnTo>
                      <a:pt x="48" y="58"/>
                    </a:lnTo>
                    <a:lnTo>
                      <a:pt x="45" y="56"/>
                    </a:lnTo>
                    <a:lnTo>
                      <a:pt x="45" y="55"/>
                    </a:lnTo>
                    <a:lnTo>
                      <a:pt x="45" y="53"/>
                    </a:lnTo>
                    <a:lnTo>
                      <a:pt x="43" y="53"/>
                    </a:lnTo>
                    <a:lnTo>
                      <a:pt x="43" y="51"/>
                    </a:lnTo>
                    <a:lnTo>
                      <a:pt x="38" y="51"/>
                    </a:lnTo>
                    <a:lnTo>
                      <a:pt x="38" y="51"/>
                    </a:lnTo>
                    <a:lnTo>
                      <a:pt x="35" y="53"/>
                    </a:lnTo>
                    <a:lnTo>
                      <a:pt x="26" y="56"/>
                    </a:lnTo>
                    <a:lnTo>
                      <a:pt x="24" y="58"/>
                    </a:lnTo>
                    <a:lnTo>
                      <a:pt x="10" y="63"/>
                    </a:lnTo>
                    <a:lnTo>
                      <a:pt x="6" y="63"/>
                    </a:lnTo>
                    <a:lnTo>
                      <a:pt x="2" y="66"/>
                    </a:lnTo>
                    <a:lnTo>
                      <a:pt x="0" y="67"/>
                    </a:lnTo>
                    <a:lnTo>
                      <a:pt x="2" y="72"/>
                    </a:lnTo>
                    <a:lnTo>
                      <a:pt x="2" y="74"/>
                    </a:lnTo>
                    <a:lnTo>
                      <a:pt x="2" y="78"/>
                    </a:lnTo>
                    <a:lnTo>
                      <a:pt x="6" y="78"/>
                    </a:lnTo>
                    <a:lnTo>
                      <a:pt x="8" y="80"/>
                    </a:lnTo>
                    <a:lnTo>
                      <a:pt x="10" y="80"/>
                    </a:lnTo>
                    <a:lnTo>
                      <a:pt x="11" y="80"/>
                    </a:lnTo>
                    <a:lnTo>
                      <a:pt x="11" y="78"/>
                    </a:lnTo>
                    <a:lnTo>
                      <a:pt x="16" y="80"/>
                    </a:lnTo>
                    <a:lnTo>
                      <a:pt x="19" y="82"/>
                    </a:lnTo>
                    <a:lnTo>
                      <a:pt x="22" y="85"/>
                    </a:lnTo>
                    <a:lnTo>
                      <a:pt x="24" y="86"/>
                    </a:lnTo>
                    <a:lnTo>
                      <a:pt x="29" y="86"/>
                    </a:lnTo>
                    <a:lnTo>
                      <a:pt x="30" y="88"/>
                    </a:lnTo>
                    <a:lnTo>
                      <a:pt x="32" y="90"/>
                    </a:lnTo>
                    <a:lnTo>
                      <a:pt x="35" y="90"/>
                    </a:lnTo>
                    <a:lnTo>
                      <a:pt x="37" y="93"/>
                    </a:lnTo>
                    <a:lnTo>
                      <a:pt x="35" y="94"/>
                    </a:lnTo>
                    <a:lnTo>
                      <a:pt x="35" y="98"/>
                    </a:lnTo>
                    <a:lnTo>
                      <a:pt x="35" y="99"/>
                    </a:lnTo>
                    <a:lnTo>
                      <a:pt x="35" y="101"/>
                    </a:lnTo>
                    <a:lnTo>
                      <a:pt x="35" y="102"/>
                    </a:lnTo>
                    <a:lnTo>
                      <a:pt x="33" y="104"/>
                    </a:lnTo>
                    <a:lnTo>
                      <a:pt x="33" y="109"/>
                    </a:lnTo>
                    <a:lnTo>
                      <a:pt x="32" y="110"/>
                    </a:lnTo>
                    <a:lnTo>
                      <a:pt x="33" y="112"/>
                    </a:lnTo>
                    <a:lnTo>
                      <a:pt x="35" y="112"/>
                    </a:lnTo>
                    <a:lnTo>
                      <a:pt x="35" y="114"/>
                    </a:lnTo>
                    <a:lnTo>
                      <a:pt x="32" y="115"/>
                    </a:lnTo>
                    <a:lnTo>
                      <a:pt x="32" y="118"/>
                    </a:lnTo>
                    <a:lnTo>
                      <a:pt x="32" y="122"/>
                    </a:lnTo>
                    <a:lnTo>
                      <a:pt x="30" y="122"/>
                    </a:lnTo>
                    <a:lnTo>
                      <a:pt x="30" y="123"/>
                    </a:lnTo>
                    <a:lnTo>
                      <a:pt x="32" y="125"/>
                    </a:lnTo>
                    <a:lnTo>
                      <a:pt x="33" y="128"/>
                    </a:lnTo>
                    <a:lnTo>
                      <a:pt x="32" y="128"/>
                    </a:lnTo>
                    <a:lnTo>
                      <a:pt x="32" y="131"/>
                    </a:lnTo>
                    <a:lnTo>
                      <a:pt x="33" y="133"/>
                    </a:lnTo>
                    <a:lnTo>
                      <a:pt x="33" y="134"/>
                    </a:lnTo>
                    <a:lnTo>
                      <a:pt x="32" y="137"/>
                    </a:lnTo>
                    <a:lnTo>
                      <a:pt x="29" y="139"/>
                    </a:lnTo>
                    <a:lnTo>
                      <a:pt x="29" y="141"/>
                    </a:lnTo>
                    <a:lnTo>
                      <a:pt x="27" y="141"/>
                    </a:lnTo>
                    <a:lnTo>
                      <a:pt x="26" y="144"/>
                    </a:lnTo>
                    <a:lnTo>
                      <a:pt x="27" y="145"/>
                    </a:lnTo>
                    <a:lnTo>
                      <a:pt x="26" y="147"/>
                    </a:lnTo>
                    <a:lnTo>
                      <a:pt x="26" y="152"/>
                    </a:lnTo>
                    <a:lnTo>
                      <a:pt x="26" y="153"/>
                    </a:lnTo>
                    <a:lnTo>
                      <a:pt x="26" y="158"/>
                    </a:lnTo>
                    <a:lnTo>
                      <a:pt x="10" y="173"/>
                    </a:lnTo>
                    <a:lnTo>
                      <a:pt x="10" y="174"/>
                    </a:lnTo>
                    <a:lnTo>
                      <a:pt x="11" y="177"/>
                    </a:lnTo>
                    <a:lnTo>
                      <a:pt x="11" y="181"/>
                    </a:lnTo>
                    <a:lnTo>
                      <a:pt x="13" y="185"/>
                    </a:lnTo>
                    <a:lnTo>
                      <a:pt x="13" y="192"/>
                    </a:lnTo>
                    <a:lnTo>
                      <a:pt x="13" y="192"/>
                    </a:lnTo>
                    <a:lnTo>
                      <a:pt x="13" y="195"/>
                    </a:lnTo>
                    <a:lnTo>
                      <a:pt x="14" y="198"/>
                    </a:lnTo>
                    <a:lnTo>
                      <a:pt x="14" y="201"/>
                    </a:lnTo>
                    <a:lnTo>
                      <a:pt x="14" y="211"/>
                    </a:lnTo>
                    <a:lnTo>
                      <a:pt x="14" y="216"/>
                    </a:lnTo>
                    <a:lnTo>
                      <a:pt x="13" y="220"/>
                    </a:lnTo>
                    <a:lnTo>
                      <a:pt x="13" y="225"/>
                    </a:lnTo>
                    <a:lnTo>
                      <a:pt x="14" y="225"/>
                    </a:lnTo>
                    <a:lnTo>
                      <a:pt x="14" y="225"/>
                    </a:lnTo>
                    <a:lnTo>
                      <a:pt x="16" y="227"/>
                    </a:lnTo>
                    <a:lnTo>
                      <a:pt x="18" y="230"/>
                    </a:lnTo>
                    <a:lnTo>
                      <a:pt x="18" y="230"/>
                    </a:lnTo>
                    <a:lnTo>
                      <a:pt x="18" y="232"/>
                    </a:lnTo>
                    <a:lnTo>
                      <a:pt x="16" y="235"/>
                    </a:lnTo>
                    <a:lnTo>
                      <a:pt x="18" y="236"/>
                    </a:lnTo>
                    <a:lnTo>
                      <a:pt x="18" y="235"/>
                    </a:lnTo>
                    <a:lnTo>
                      <a:pt x="22" y="236"/>
                    </a:lnTo>
                    <a:lnTo>
                      <a:pt x="26" y="236"/>
                    </a:lnTo>
                    <a:lnTo>
                      <a:pt x="26" y="235"/>
                    </a:lnTo>
                    <a:lnTo>
                      <a:pt x="27" y="232"/>
                    </a:lnTo>
                    <a:lnTo>
                      <a:pt x="27" y="228"/>
                    </a:lnTo>
                    <a:lnTo>
                      <a:pt x="27" y="227"/>
                    </a:lnTo>
                    <a:lnTo>
                      <a:pt x="27" y="227"/>
                    </a:lnTo>
                    <a:lnTo>
                      <a:pt x="26" y="228"/>
                    </a:lnTo>
                    <a:lnTo>
                      <a:pt x="24" y="228"/>
                    </a:lnTo>
                    <a:lnTo>
                      <a:pt x="22" y="230"/>
                    </a:lnTo>
                    <a:lnTo>
                      <a:pt x="22" y="228"/>
                    </a:lnTo>
                    <a:lnTo>
                      <a:pt x="22" y="225"/>
                    </a:lnTo>
                    <a:lnTo>
                      <a:pt x="21" y="224"/>
                    </a:lnTo>
                    <a:lnTo>
                      <a:pt x="22" y="224"/>
                    </a:lnTo>
                    <a:lnTo>
                      <a:pt x="24" y="224"/>
                    </a:lnTo>
                    <a:lnTo>
                      <a:pt x="26" y="220"/>
                    </a:lnTo>
                    <a:lnTo>
                      <a:pt x="27" y="219"/>
                    </a:lnTo>
                    <a:lnTo>
                      <a:pt x="27" y="217"/>
                    </a:lnTo>
                    <a:lnTo>
                      <a:pt x="32" y="216"/>
                    </a:lnTo>
                    <a:lnTo>
                      <a:pt x="37" y="211"/>
                    </a:lnTo>
                    <a:lnTo>
                      <a:pt x="48" y="209"/>
                    </a:lnTo>
                    <a:lnTo>
                      <a:pt x="57" y="204"/>
                    </a:lnTo>
                    <a:lnTo>
                      <a:pt x="62" y="200"/>
                    </a:lnTo>
                    <a:lnTo>
                      <a:pt x="64" y="196"/>
                    </a:lnTo>
                    <a:lnTo>
                      <a:pt x="65" y="193"/>
                    </a:lnTo>
                    <a:lnTo>
                      <a:pt x="65" y="192"/>
                    </a:lnTo>
                    <a:lnTo>
                      <a:pt x="62" y="193"/>
                    </a:lnTo>
                    <a:lnTo>
                      <a:pt x="62" y="190"/>
                    </a:lnTo>
                    <a:lnTo>
                      <a:pt x="62" y="190"/>
                    </a:lnTo>
                    <a:lnTo>
                      <a:pt x="64" y="187"/>
                    </a:lnTo>
                    <a:lnTo>
                      <a:pt x="64" y="185"/>
                    </a:lnTo>
                    <a:lnTo>
                      <a:pt x="64" y="184"/>
                    </a:lnTo>
                    <a:lnTo>
                      <a:pt x="65" y="179"/>
                    </a:lnTo>
                    <a:lnTo>
                      <a:pt x="65" y="179"/>
                    </a:lnTo>
                    <a:lnTo>
                      <a:pt x="65" y="174"/>
                    </a:lnTo>
                    <a:lnTo>
                      <a:pt x="67" y="173"/>
                    </a:lnTo>
                    <a:lnTo>
                      <a:pt x="67" y="169"/>
                    </a:lnTo>
                    <a:lnTo>
                      <a:pt x="67" y="169"/>
                    </a:lnTo>
                    <a:lnTo>
                      <a:pt x="65" y="166"/>
                    </a:lnTo>
                    <a:lnTo>
                      <a:pt x="64" y="169"/>
                    </a:lnTo>
                    <a:lnTo>
                      <a:pt x="64" y="173"/>
                    </a:lnTo>
                    <a:lnTo>
                      <a:pt x="64" y="173"/>
                    </a:lnTo>
                    <a:lnTo>
                      <a:pt x="62" y="169"/>
                    </a:lnTo>
                    <a:lnTo>
                      <a:pt x="64" y="161"/>
                    </a:lnTo>
                    <a:lnTo>
                      <a:pt x="62" y="158"/>
                    </a:lnTo>
                    <a:lnTo>
                      <a:pt x="62" y="155"/>
                    </a:lnTo>
                    <a:lnTo>
                      <a:pt x="61" y="152"/>
                    </a:lnTo>
                    <a:lnTo>
                      <a:pt x="59" y="152"/>
                    </a:lnTo>
                    <a:lnTo>
                      <a:pt x="61" y="150"/>
                    </a:lnTo>
                    <a:lnTo>
                      <a:pt x="61" y="149"/>
                    </a:lnTo>
                    <a:lnTo>
                      <a:pt x="56" y="142"/>
                    </a:lnTo>
                    <a:lnTo>
                      <a:pt x="57" y="141"/>
                    </a:lnTo>
                    <a:lnTo>
                      <a:pt x="57" y="137"/>
                    </a:lnTo>
                    <a:lnTo>
                      <a:pt x="59" y="137"/>
                    </a:lnTo>
                    <a:lnTo>
                      <a:pt x="59" y="134"/>
                    </a:lnTo>
                    <a:lnTo>
                      <a:pt x="57" y="133"/>
                    </a:lnTo>
                    <a:lnTo>
                      <a:pt x="57" y="131"/>
                    </a:lnTo>
                    <a:lnTo>
                      <a:pt x="59" y="131"/>
                    </a:lnTo>
                    <a:lnTo>
                      <a:pt x="61" y="133"/>
                    </a:lnTo>
                    <a:lnTo>
                      <a:pt x="62" y="131"/>
                    </a:lnTo>
                    <a:lnTo>
                      <a:pt x="65" y="131"/>
                    </a:lnTo>
                    <a:lnTo>
                      <a:pt x="69" y="129"/>
                    </a:lnTo>
                    <a:lnTo>
                      <a:pt x="69" y="126"/>
                    </a:lnTo>
                    <a:lnTo>
                      <a:pt x="75" y="122"/>
                    </a:lnTo>
                    <a:lnTo>
                      <a:pt x="80" y="122"/>
                    </a:lnTo>
                    <a:lnTo>
                      <a:pt x="78" y="120"/>
                    </a:lnTo>
                    <a:lnTo>
                      <a:pt x="80" y="118"/>
                    </a:lnTo>
                    <a:lnTo>
                      <a:pt x="81" y="118"/>
                    </a:lnTo>
                    <a:lnTo>
                      <a:pt x="81" y="117"/>
                    </a:lnTo>
                    <a:lnTo>
                      <a:pt x="88" y="114"/>
                    </a:lnTo>
                    <a:lnTo>
                      <a:pt x="88" y="110"/>
                    </a:lnTo>
                    <a:lnTo>
                      <a:pt x="89" y="110"/>
                    </a:lnTo>
                    <a:lnTo>
                      <a:pt x="91" y="107"/>
                    </a:lnTo>
                    <a:lnTo>
                      <a:pt x="91" y="109"/>
                    </a:lnTo>
                    <a:lnTo>
                      <a:pt x="92" y="109"/>
                    </a:lnTo>
                    <a:lnTo>
                      <a:pt x="96" y="104"/>
                    </a:lnTo>
                    <a:lnTo>
                      <a:pt x="96" y="102"/>
                    </a:lnTo>
                    <a:lnTo>
                      <a:pt x="97" y="102"/>
                    </a:lnTo>
                    <a:lnTo>
                      <a:pt x="104" y="99"/>
                    </a:lnTo>
                    <a:lnTo>
                      <a:pt x="107" y="98"/>
                    </a:lnTo>
                    <a:lnTo>
                      <a:pt x="108" y="96"/>
                    </a:lnTo>
                    <a:lnTo>
                      <a:pt x="112" y="98"/>
                    </a:lnTo>
                    <a:lnTo>
                      <a:pt x="120" y="93"/>
                    </a:lnTo>
                    <a:lnTo>
                      <a:pt x="121" y="90"/>
                    </a:lnTo>
                    <a:lnTo>
                      <a:pt x="123" y="90"/>
                    </a:lnTo>
                    <a:lnTo>
                      <a:pt x="131" y="85"/>
                    </a:lnTo>
                    <a:lnTo>
                      <a:pt x="131" y="83"/>
                    </a:lnTo>
                    <a:lnTo>
                      <a:pt x="134" y="82"/>
                    </a:lnTo>
                    <a:lnTo>
                      <a:pt x="137" y="78"/>
                    </a:lnTo>
                    <a:lnTo>
                      <a:pt x="137" y="77"/>
                    </a:lnTo>
                    <a:lnTo>
                      <a:pt x="139" y="72"/>
                    </a:lnTo>
                    <a:lnTo>
                      <a:pt x="142" y="72"/>
                    </a:lnTo>
                    <a:lnTo>
                      <a:pt x="142" y="69"/>
                    </a:lnTo>
                    <a:lnTo>
                      <a:pt x="143" y="67"/>
                    </a:lnTo>
                    <a:lnTo>
                      <a:pt x="140" y="67"/>
                    </a:lnTo>
                    <a:lnTo>
                      <a:pt x="140" y="67"/>
                    </a:lnTo>
                    <a:lnTo>
                      <a:pt x="140" y="67"/>
                    </a:lnTo>
                    <a:lnTo>
                      <a:pt x="142" y="66"/>
                    </a:lnTo>
                    <a:lnTo>
                      <a:pt x="143" y="66"/>
                    </a:lnTo>
                    <a:lnTo>
                      <a:pt x="143" y="64"/>
                    </a:lnTo>
                    <a:lnTo>
                      <a:pt x="143" y="63"/>
                    </a:lnTo>
                    <a:lnTo>
                      <a:pt x="145" y="63"/>
                    </a:lnTo>
                    <a:lnTo>
                      <a:pt x="147" y="59"/>
                    </a:lnTo>
                    <a:lnTo>
                      <a:pt x="145" y="55"/>
                    </a:lnTo>
                    <a:lnTo>
                      <a:pt x="145" y="55"/>
                    </a:lnTo>
                    <a:lnTo>
                      <a:pt x="142" y="53"/>
                    </a:lnTo>
                    <a:lnTo>
                      <a:pt x="142" y="53"/>
                    </a:lnTo>
                    <a:lnTo>
                      <a:pt x="142" y="51"/>
                    </a:lnTo>
                    <a:lnTo>
                      <a:pt x="143" y="51"/>
                    </a:lnTo>
                    <a:lnTo>
                      <a:pt x="143" y="45"/>
                    </a:lnTo>
                    <a:lnTo>
                      <a:pt x="142" y="43"/>
                    </a:lnTo>
                    <a:lnTo>
                      <a:pt x="143" y="43"/>
                    </a:lnTo>
                    <a:lnTo>
                      <a:pt x="143" y="37"/>
                    </a:lnTo>
                    <a:lnTo>
                      <a:pt x="143" y="34"/>
                    </a:lnTo>
                    <a:lnTo>
                      <a:pt x="145" y="32"/>
                    </a:lnTo>
                    <a:lnTo>
                      <a:pt x="145" y="29"/>
                    </a:lnTo>
                    <a:lnTo>
                      <a:pt x="143" y="27"/>
                    </a:lnTo>
                    <a:lnTo>
                      <a:pt x="143" y="24"/>
                    </a:lnTo>
                    <a:lnTo>
                      <a:pt x="145" y="23"/>
                    </a:lnTo>
                    <a:lnTo>
                      <a:pt x="143" y="19"/>
                    </a:lnTo>
                    <a:lnTo>
                      <a:pt x="143" y="15"/>
                    </a:lnTo>
                    <a:lnTo>
                      <a:pt x="143" y="15"/>
                    </a:lnTo>
                    <a:lnTo>
                      <a:pt x="143" y="13"/>
                    </a:lnTo>
                    <a:lnTo>
                      <a:pt x="143" y="11"/>
                    </a:lnTo>
                    <a:lnTo>
                      <a:pt x="143" y="10"/>
                    </a:lnTo>
                    <a:lnTo>
                      <a:pt x="147" y="7"/>
                    </a:lnTo>
                    <a:lnTo>
                      <a:pt x="145" y="5"/>
                    </a:lnTo>
                    <a:lnTo>
                      <a:pt x="147" y="3"/>
                    </a:lnTo>
                    <a:lnTo>
                      <a:pt x="147" y="0"/>
                    </a:lnTo>
                    <a:lnTo>
                      <a:pt x="147" y="0"/>
                    </a:lnTo>
                    <a:lnTo>
                      <a:pt x="145" y="0"/>
                    </a:lnTo>
                    <a:lnTo>
                      <a:pt x="143" y="2"/>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4" name="Freeform 1002">
                <a:extLst>
                  <a:ext uri="{FF2B5EF4-FFF2-40B4-BE49-F238E27FC236}">
                    <a16:creationId xmlns:a16="http://schemas.microsoft.com/office/drawing/2014/main" id="{BAD1E691-2BED-42D6-8671-01429271835C}"/>
                  </a:ext>
                </a:extLst>
              </p:cNvPr>
              <p:cNvSpPr>
                <a:spLocks/>
              </p:cNvSpPr>
              <p:nvPr/>
            </p:nvSpPr>
            <p:spPr bwMode="auto">
              <a:xfrm>
                <a:off x="5109" y="2798"/>
                <a:ext cx="21" cy="23"/>
              </a:xfrm>
              <a:custGeom>
                <a:avLst/>
                <a:gdLst>
                  <a:gd name="T0" fmla="*/ 14 w 21"/>
                  <a:gd name="T1" fmla="*/ 4 h 23"/>
                  <a:gd name="T2" fmla="*/ 13 w 21"/>
                  <a:gd name="T3" fmla="*/ 2 h 23"/>
                  <a:gd name="T4" fmla="*/ 8 w 21"/>
                  <a:gd name="T5" fmla="*/ 0 h 23"/>
                  <a:gd name="T6" fmla="*/ 6 w 21"/>
                  <a:gd name="T7" fmla="*/ 0 h 23"/>
                  <a:gd name="T8" fmla="*/ 5 w 21"/>
                  <a:gd name="T9" fmla="*/ 4 h 23"/>
                  <a:gd name="T10" fmla="*/ 1 w 21"/>
                  <a:gd name="T11" fmla="*/ 10 h 23"/>
                  <a:gd name="T12" fmla="*/ 0 w 21"/>
                  <a:gd name="T13" fmla="*/ 13 h 23"/>
                  <a:gd name="T14" fmla="*/ 1 w 21"/>
                  <a:gd name="T15" fmla="*/ 15 h 23"/>
                  <a:gd name="T16" fmla="*/ 3 w 21"/>
                  <a:gd name="T17" fmla="*/ 16 h 23"/>
                  <a:gd name="T18" fmla="*/ 5 w 21"/>
                  <a:gd name="T19" fmla="*/ 20 h 23"/>
                  <a:gd name="T20" fmla="*/ 9 w 21"/>
                  <a:gd name="T21" fmla="*/ 23 h 23"/>
                  <a:gd name="T22" fmla="*/ 14 w 21"/>
                  <a:gd name="T23" fmla="*/ 23 h 23"/>
                  <a:gd name="T24" fmla="*/ 17 w 21"/>
                  <a:gd name="T25" fmla="*/ 21 h 23"/>
                  <a:gd name="T26" fmla="*/ 17 w 21"/>
                  <a:gd name="T27" fmla="*/ 20 h 23"/>
                  <a:gd name="T28" fmla="*/ 17 w 21"/>
                  <a:gd name="T29" fmla="*/ 16 h 23"/>
                  <a:gd name="T30" fmla="*/ 19 w 21"/>
                  <a:gd name="T31" fmla="*/ 16 h 23"/>
                  <a:gd name="T32" fmla="*/ 21 w 21"/>
                  <a:gd name="T33" fmla="*/ 16 h 23"/>
                  <a:gd name="T34" fmla="*/ 19 w 21"/>
                  <a:gd name="T35" fmla="*/ 15 h 23"/>
                  <a:gd name="T36" fmla="*/ 21 w 21"/>
                  <a:gd name="T37" fmla="*/ 12 h 23"/>
                  <a:gd name="T38" fmla="*/ 21 w 21"/>
                  <a:gd name="T39" fmla="*/ 10 h 23"/>
                  <a:gd name="T40" fmla="*/ 21 w 21"/>
                  <a:gd name="T41" fmla="*/ 10 h 23"/>
                  <a:gd name="T42" fmla="*/ 19 w 21"/>
                  <a:gd name="T43" fmla="*/ 7 h 23"/>
                  <a:gd name="T44" fmla="*/ 17 w 21"/>
                  <a:gd name="T45" fmla="*/ 5 h 23"/>
                  <a:gd name="T46" fmla="*/ 17 w 21"/>
                  <a:gd name="T47" fmla="*/ 5 h 23"/>
                  <a:gd name="T48" fmla="*/ 16 w 21"/>
                  <a:gd name="T49" fmla="*/ 5 h 23"/>
                  <a:gd name="T50" fmla="*/ 16 w 21"/>
                  <a:gd name="T51" fmla="*/ 5 h 23"/>
                  <a:gd name="T52" fmla="*/ 14 w 21"/>
                  <a:gd name="T53"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 h="23">
                    <a:moveTo>
                      <a:pt x="14" y="4"/>
                    </a:moveTo>
                    <a:lnTo>
                      <a:pt x="13" y="2"/>
                    </a:lnTo>
                    <a:lnTo>
                      <a:pt x="8" y="0"/>
                    </a:lnTo>
                    <a:lnTo>
                      <a:pt x="6" y="0"/>
                    </a:lnTo>
                    <a:lnTo>
                      <a:pt x="5" y="4"/>
                    </a:lnTo>
                    <a:lnTo>
                      <a:pt x="1" y="10"/>
                    </a:lnTo>
                    <a:lnTo>
                      <a:pt x="0" y="13"/>
                    </a:lnTo>
                    <a:lnTo>
                      <a:pt x="1" y="15"/>
                    </a:lnTo>
                    <a:lnTo>
                      <a:pt x="3" y="16"/>
                    </a:lnTo>
                    <a:lnTo>
                      <a:pt x="5" y="20"/>
                    </a:lnTo>
                    <a:lnTo>
                      <a:pt x="9" y="23"/>
                    </a:lnTo>
                    <a:lnTo>
                      <a:pt x="14" y="23"/>
                    </a:lnTo>
                    <a:lnTo>
                      <a:pt x="17" y="21"/>
                    </a:lnTo>
                    <a:lnTo>
                      <a:pt x="17" y="20"/>
                    </a:lnTo>
                    <a:lnTo>
                      <a:pt x="17" y="16"/>
                    </a:lnTo>
                    <a:lnTo>
                      <a:pt x="19" y="16"/>
                    </a:lnTo>
                    <a:lnTo>
                      <a:pt x="21" y="16"/>
                    </a:lnTo>
                    <a:lnTo>
                      <a:pt x="19" y="15"/>
                    </a:lnTo>
                    <a:lnTo>
                      <a:pt x="21" y="12"/>
                    </a:lnTo>
                    <a:lnTo>
                      <a:pt x="21" y="10"/>
                    </a:lnTo>
                    <a:lnTo>
                      <a:pt x="21" y="10"/>
                    </a:lnTo>
                    <a:lnTo>
                      <a:pt x="19" y="7"/>
                    </a:lnTo>
                    <a:lnTo>
                      <a:pt x="17" y="5"/>
                    </a:lnTo>
                    <a:lnTo>
                      <a:pt x="17" y="5"/>
                    </a:lnTo>
                    <a:lnTo>
                      <a:pt x="16" y="5"/>
                    </a:lnTo>
                    <a:lnTo>
                      <a:pt x="16" y="5"/>
                    </a:lnTo>
                    <a:lnTo>
                      <a:pt x="14" y="4"/>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5" name="Freeform 1003">
                <a:extLst>
                  <a:ext uri="{FF2B5EF4-FFF2-40B4-BE49-F238E27FC236}">
                    <a16:creationId xmlns:a16="http://schemas.microsoft.com/office/drawing/2014/main" id="{E41F3B69-0E1F-4330-93E7-82E16F7CE15F}"/>
                  </a:ext>
                </a:extLst>
              </p:cNvPr>
              <p:cNvSpPr>
                <a:spLocks noEditPoints="1"/>
              </p:cNvSpPr>
              <p:nvPr/>
            </p:nvSpPr>
            <p:spPr bwMode="auto">
              <a:xfrm>
                <a:off x="4910" y="2746"/>
                <a:ext cx="228" cy="193"/>
              </a:xfrm>
              <a:custGeom>
                <a:avLst/>
                <a:gdLst>
                  <a:gd name="T0" fmla="*/ 216 w 228"/>
                  <a:gd name="T1" fmla="*/ 72 h 193"/>
                  <a:gd name="T2" fmla="*/ 202 w 228"/>
                  <a:gd name="T3" fmla="*/ 68 h 193"/>
                  <a:gd name="T4" fmla="*/ 205 w 228"/>
                  <a:gd name="T5" fmla="*/ 52 h 193"/>
                  <a:gd name="T6" fmla="*/ 215 w 228"/>
                  <a:gd name="T7" fmla="*/ 52 h 193"/>
                  <a:gd name="T8" fmla="*/ 215 w 228"/>
                  <a:gd name="T9" fmla="*/ 27 h 193"/>
                  <a:gd name="T10" fmla="*/ 213 w 228"/>
                  <a:gd name="T11" fmla="*/ 9 h 193"/>
                  <a:gd name="T12" fmla="*/ 199 w 228"/>
                  <a:gd name="T13" fmla="*/ 5 h 193"/>
                  <a:gd name="T14" fmla="*/ 188 w 228"/>
                  <a:gd name="T15" fmla="*/ 0 h 193"/>
                  <a:gd name="T16" fmla="*/ 177 w 228"/>
                  <a:gd name="T17" fmla="*/ 3 h 193"/>
                  <a:gd name="T18" fmla="*/ 170 w 228"/>
                  <a:gd name="T19" fmla="*/ 8 h 193"/>
                  <a:gd name="T20" fmla="*/ 161 w 228"/>
                  <a:gd name="T21" fmla="*/ 13 h 193"/>
                  <a:gd name="T22" fmla="*/ 153 w 228"/>
                  <a:gd name="T23" fmla="*/ 17 h 193"/>
                  <a:gd name="T24" fmla="*/ 148 w 228"/>
                  <a:gd name="T25" fmla="*/ 30 h 193"/>
                  <a:gd name="T26" fmla="*/ 141 w 228"/>
                  <a:gd name="T27" fmla="*/ 35 h 193"/>
                  <a:gd name="T28" fmla="*/ 132 w 228"/>
                  <a:gd name="T29" fmla="*/ 40 h 193"/>
                  <a:gd name="T30" fmla="*/ 129 w 228"/>
                  <a:gd name="T31" fmla="*/ 51 h 193"/>
                  <a:gd name="T32" fmla="*/ 122 w 228"/>
                  <a:gd name="T33" fmla="*/ 52 h 193"/>
                  <a:gd name="T34" fmla="*/ 106 w 228"/>
                  <a:gd name="T35" fmla="*/ 49 h 193"/>
                  <a:gd name="T36" fmla="*/ 91 w 228"/>
                  <a:gd name="T37" fmla="*/ 51 h 193"/>
                  <a:gd name="T38" fmla="*/ 78 w 228"/>
                  <a:gd name="T39" fmla="*/ 65 h 193"/>
                  <a:gd name="T40" fmla="*/ 63 w 228"/>
                  <a:gd name="T41" fmla="*/ 67 h 193"/>
                  <a:gd name="T42" fmla="*/ 59 w 228"/>
                  <a:gd name="T43" fmla="*/ 49 h 193"/>
                  <a:gd name="T44" fmla="*/ 49 w 228"/>
                  <a:gd name="T45" fmla="*/ 92 h 193"/>
                  <a:gd name="T46" fmla="*/ 36 w 228"/>
                  <a:gd name="T47" fmla="*/ 99 h 193"/>
                  <a:gd name="T48" fmla="*/ 28 w 228"/>
                  <a:gd name="T49" fmla="*/ 99 h 193"/>
                  <a:gd name="T50" fmla="*/ 19 w 228"/>
                  <a:gd name="T51" fmla="*/ 99 h 193"/>
                  <a:gd name="T52" fmla="*/ 9 w 228"/>
                  <a:gd name="T53" fmla="*/ 87 h 193"/>
                  <a:gd name="T54" fmla="*/ 1 w 228"/>
                  <a:gd name="T55" fmla="*/ 94 h 193"/>
                  <a:gd name="T56" fmla="*/ 8 w 228"/>
                  <a:gd name="T57" fmla="*/ 111 h 193"/>
                  <a:gd name="T58" fmla="*/ 17 w 228"/>
                  <a:gd name="T59" fmla="*/ 140 h 193"/>
                  <a:gd name="T60" fmla="*/ 20 w 228"/>
                  <a:gd name="T61" fmla="*/ 159 h 193"/>
                  <a:gd name="T62" fmla="*/ 17 w 228"/>
                  <a:gd name="T63" fmla="*/ 167 h 193"/>
                  <a:gd name="T64" fmla="*/ 20 w 228"/>
                  <a:gd name="T65" fmla="*/ 183 h 193"/>
                  <a:gd name="T66" fmla="*/ 28 w 228"/>
                  <a:gd name="T67" fmla="*/ 183 h 193"/>
                  <a:gd name="T68" fmla="*/ 33 w 228"/>
                  <a:gd name="T69" fmla="*/ 188 h 193"/>
                  <a:gd name="T70" fmla="*/ 44 w 228"/>
                  <a:gd name="T71" fmla="*/ 193 h 193"/>
                  <a:gd name="T72" fmla="*/ 55 w 228"/>
                  <a:gd name="T73" fmla="*/ 186 h 193"/>
                  <a:gd name="T74" fmla="*/ 70 w 228"/>
                  <a:gd name="T75" fmla="*/ 186 h 193"/>
                  <a:gd name="T76" fmla="*/ 78 w 228"/>
                  <a:gd name="T77" fmla="*/ 182 h 193"/>
                  <a:gd name="T78" fmla="*/ 94 w 228"/>
                  <a:gd name="T79" fmla="*/ 180 h 193"/>
                  <a:gd name="T80" fmla="*/ 110 w 228"/>
                  <a:gd name="T81" fmla="*/ 183 h 193"/>
                  <a:gd name="T82" fmla="*/ 122 w 228"/>
                  <a:gd name="T83" fmla="*/ 182 h 193"/>
                  <a:gd name="T84" fmla="*/ 130 w 228"/>
                  <a:gd name="T85" fmla="*/ 177 h 193"/>
                  <a:gd name="T86" fmla="*/ 146 w 228"/>
                  <a:gd name="T87" fmla="*/ 172 h 193"/>
                  <a:gd name="T88" fmla="*/ 162 w 228"/>
                  <a:gd name="T89" fmla="*/ 159 h 193"/>
                  <a:gd name="T90" fmla="*/ 183 w 228"/>
                  <a:gd name="T91" fmla="*/ 140 h 193"/>
                  <a:gd name="T92" fmla="*/ 199 w 228"/>
                  <a:gd name="T93" fmla="*/ 118 h 193"/>
                  <a:gd name="T94" fmla="*/ 208 w 228"/>
                  <a:gd name="T95" fmla="*/ 105 h 193"/>
                  <a:gd name="T96" fmla="*/ 218 w 228"/>
                  <a:gd name="T97" fmla="*/ 95 h 193"/>
                  <a:gd name="T98" fmla="*/ 226 w 228"/>
                  <a:gd name="T99" fmla="*/ 76 h 193"/>
                  <a:gd name="T100" fmla="*/ 224 w 228"/>
                  <a:gd name="T101" fmla="*/ 68 h 193"/>
                  <a:gd name="T102" fmla="*/ 173 w 228"/>
                  <a:gd name="T103" fmla="*/ 116 h 193"/>
                  <a:gd name="T104" fmla="*/ 165 w 228"/>
                  <a:gd name="T105" fmla="*/ 121 h 193"/>
                  <a:gd name="T106" fmla="*/ 157 w 228"/>
                  <a:gd name="T107" fmla="*/ 127 h 193"/>
                  <a:gd name="T108" fmla="*/ 148 w 228"/>
                  <a:gd name="T109" fmla="*/ 118 h 193"/>
                  <a:gd name="T110" fmla="*/ 151 w 228"/>
                  <a:gd name="T111" fmla="*/ 108 h 193"/>
                  <a:gd name="T112" fmla="*/ 164 w 228"/>
                  <a:gd name="T113" fmla="*/ 99 h 193"/>
                  <a:gd name="T114" fmla="*/ 170 w 228"/>
                  <a:gd name="T115" fmla="*/ 99 h 193"/>
                  <a:gd name="T116" fmla="*/ 175 w 228"/>
                  <a:gd name="T117" fmla="*/ 111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8" h="193">
                    <a:moveTo>
                      <a:pt x="220" y="67"/>
                    </a:moveTo>
                    <a:lnTo>
                      <a:pt x="220" y="68"/>
                    </a:lnTo>
                    <a:lnTo>
                      <a:pt x="218" y="68"/>
                    </a:lnTo>
                    <a:lnTo>
                      <a:pt x="216" y="68"/>
                    </a:lnTo>
                    <a:lnTo>
                      <a:pt x="216" y="72"/>
                    </a:lnTo>
                    <a:lnTo>
                      <a:pt x="216" y="73"/>
                    </a:lnTo>
                    <a:lnTo>
                      <a:pt x="213" y="75"/>
                    </a:lnTo>
                    <a:lnTo>
                      <a:pt x="208" y="75"/>
                    </a:lnTo>
                    <a:lnTo>
                      <a:pt x="204" y="72"/>
                    </a:lnTo>
                    <a:lnTo>
                      <a:pt x="202" y="68"/>
                    </a:lnTo>
                    <a:lnTo>
                      <a:pt x="200" y="67"/>
                    </a:lnTo>
                    <a:lnTo>
                      <a:pt x="199" y="65"/>
                    </a:lnTo>
                    <a:lnTo>
                      <a:pt x="200" y="62"/>
                    </a:lnTo>
                    <a:lnTo>
                      <a:pt x="204" y="56"/>
                    </a:lnTo>
                    <a:lnTo>
                      <a:pt x="205" y="52"/>
                    </a:lnTo>
                    <a:lnTo>
                      <a:pt x="207" y="52"/>
                    </a:lnTo>
                    <a:lnTo>
                      <a:pt x="212" y="54"/>
                    </a:lnTo>
                    <a:lnTo>
                      <a:pt x="213" y="56"/>
                    </a:lnTo>
                    <a:lnTo>
                      <a:pt x="215" y="57"/>
                    </a:lnTo>
                    <a:lnTo>
                      <a:pt x="215" y="52"/>
                    </a:lnTo>
                    <a:lnTo>
                      <a:pt x="216" y="48"/>
                    </a:lnTo>
                    <a:lnTo>
                      <a:pt x="216" y="43"/>
                    </a:lnTo>
                    <a:lnTo>
                      <a:pt x="216" y="33"/>
                    </a:lnTo>
                    <a:lnTo>
                      <a:pt x="216" y="30"/>
                    </a:lnTo>
                    <a:lnTo>
                      <a:pt x="215" y="27"/>
                    </a:lnTo>
                    <a:lnTo>
                      <a:pt x="215" y="24"/>
                    </a:lnTo>
                    <a:lnTo>
                      <a:pt x="215" y="24"/>
                    </a:lnTo>
                    <a:lnTo>
                      <a:pt x="215" y="17"/>
                    </a:lnTo>
                    <a:lnTo>
                      <a:pt x="213" y="13"/>
                    </a:lnTo>
                    <a:lnTo>
                      <a:pt x="213" y="9"/>
                    </a:lnTo>
                    <a:lnTo>
                      <a:pt x="212" y="6"/>
                    </a:lnTo>
                    <a:lnTo>
                      <a:pt x="208" y="3"/>
                    </a:lnTo>
                    <a:lnTo>
                      <a:pt x="204" y="3"/>
                    </a:lnTo>
                    <a:lnTo>
                      <a:pt x="200" y="3"/>
                    </a:lnTo>
                    <a:lnTo>
                      <a:pt x="199" y="5"/>
                    </a:lnTo>
                    <a:lnTo>
                      <a:pt x="197" y="3"/>
                    </a:lnTo>
                    <a:lnTo>
                      <a:pt x="194" y="1"/>
                    </a:lnTo>
                    <a:lnTo>
                      <a:pt x="192" y="1"/>
                    </a:lnTo>
                    <a:lnTo>
                      <a:pt x="191" y="0"/>
                    </a:lnTo>
                    <a:lnTo>
                      <a:pt x="188" y="0"/>
                    </a:lnTo>
                    <a:lnTo>
                      <a:pt x="183" y="0"/>
                    </a:lnTo>
                    <a:lnTo>
                      <a:pt x="181" y="0"/>
                    </a:lnTo>
                    <a:lnTo>
                      <a:pt x="180" y="1"/>
                    </a:lnTo>
                    <a:lnTo>
                      <a:pt x="178" y="1"/>
                    </a:lnTo>
                    <a:lnTo>
                      <a:pt x="177" y="3"/>
                    </a:lnTo>
                    <a:lnTo>
                      <a:pt x="177" y="5"/>
                    </a:lnTo>
                    <a:lnTo>
                      <a:pt x="177" y="6"/>
                    </a:lnTo>
                    <a:lnTo>
                      <a:pt x="173" y="6"/>
                    </a:lnTo>
                    <a:lnTo>
                      <a:pt x="172" y="8"/>
                    </a:lnTo>
                    <a:lnTo>
                      <a:pt x="170" y="8"/>
                    </a:lnTo>
                    <a:lnTo>
                      <a:pt x="169" y="9"/>
                    </a:lnTo>
                    <a:lnTo>
                      <a:pt x="167" y="8"/>
                    </a:lnTo>
                    <a:lnTo>
                      <a:pt x="165" y="9"/>
                    </a:lnTo>
                    <a:lnTo>
                      <a:pt x="162" y="11"/>
                    </a:lnTo>
                    <a:lnTo>
                      <a:pt x="161" y="13"/>
                    </a:lnTo>
                    <a:lnTo>
                      <a:pt x="159" y="14"/>
                    </a:lnTo>
                    <a:lnTo>
                      <a:pt x="157" y="14"/>
                    </a:lnTo>
                    <a:lnTo>
                      <a:pt x="156" y="16"/>
                    </a:lnTo>
                    <a:lnTo>
                      <a:pt x="154" y="17"/>
                    </a:lnTo>
                    <a:lnTo>
                      <a:pt x="153" y="17"/>
                    </a:lnTo>
                    <a:lnTo>
                      <a:pt x="151" y="19"/>
                    </a:lnTo>
                    <a:lnTo>
                      <a:pt x="148" y="24"/>
                    </a:lnTo>
                    <a:lnTo>
                      <a:pt x="148" y="27"/>
                    </a:lnTo>
                    <a:lnTo>
                      <a:pt x="148" y="28"/>
                    </a:lnTo>
                    <a:lnTo>
                      <a:pt x="148" y="30"/>
                    </a:lnTo>
                    <a:lnTo>
                      <a:pt x="146" y="30"/>
                    </a:lnTo>
                    <a:lnTo>
                      <a:pt x="145" y="32"/>
                    </a:lnTo>
                    <a:lnTo>
                      <a:pt x="143" y="32"/>
                    </a:lnTo>
                    <a:lnTo>
                      <a:pt x="141" y="33"/>
                    </a:lnTo>
                    <a:lnTo>
                      <a:pt x="141" y="35"/>
                    </a:lnTo>
                    <a:lnTo>
                      <a:pt x="140" y="36"/>
                    </a:lnTo>
                    <a:lnTo>
                      <a:pt x="138" y="38"/>
                    </a:lnTo>
                    <a:lnTo>
                      <a:pt x="137" y="38"/>
                    </a:lnTo>
                    <a:lnTo>
                      <a:pt x="135" y="40"/>
                    </a:lnTo>
                    <a:lnTo>
                      <a:pt x="132" y="40"/>
                    </a:lnTo>
                    <a:lnTo>
                      <a:pt x="130" y="41"/>
                    </a:lnTo>
                    <a:lnTo>
                      <a:pt x="132" y="46"/>
                    </a:lnTo>
                    <a:lnTo>
                      <a:pt x="130" y="48"/>
                    </a:lnTo>
                    <a:lnTo>
                      <a:pt x="130" y="49"/>
                    </a:lnTo>
                    <a:lnTo>
                      <a:pt x="129" y="51"/>
                    </a:lnTo>
                    <a:lnTo>
                      <a:pt x="130" y="52"/>
                    </a:lnTo>
                    <a:lnTo>
                      <a:pt x="127" y="54"/>
                    </a:lnTo>
                    <a:lnTo>
                      <a:pt x="126" y="54"/>
                    </a:lnTo>
                    <a:lnTo>
                      <a:pt x="124" y="52"/>
                    </a:lnTo>
                    <a:lnTo>
                      <a:pt x="122" y="52"/>
                    </a:lnTo>
                    <a:lnTo>
                      <a:pt x="119" y="52"/>
                    </a:lnTo>
                    <a:lnTo>
                      <a:pt x="116" y="54"/>
                    </a:lnTo>
                    <a:lnTo>
                      <a:pt x="113" y="52"/>
                    </a:lnTo>
                    <a:lnTo>
                      <a:pt x="111" y="52"/>
                    </a:lnTo>
                    <a:lnTo>
                      <a:pt x="106" y="49"/>
                    </a:lnTo>
                    <a:lnTo>
                      <a:pt x="105" y="49"/>
                    </a:lnTo>
                    <a:lnTo>
                      <a:pt x="103" y="48"/>
                    </a:lnTo>
                    <a:lnTo>
                      <a:pt x="98" y="48"/>
                    </a:lnTo>
                    <a:lnTo>
                      <a:pt x="94" y="48"/>
                    </a:lnTo>
                    <a:lnTo>
                      <a:pt x="91" y="51"/>
                    </a:lnTo>
                    <a:lnTo>
                      <a:pt x="89" y="57"/>
                    </a:lnTo>
                    <a:lnTo>
                      <a:pt x="86" y="59"/>
                    </a:lnTo>
                    <a:lnTo>
                      <a:pt x="81" y="60"/>
                    </a:lnTo>
                    <a:lnTo>
                      <a:pt x="81" y="64"/>
                    </a:lnTo>
                    <a:lnTo>
                      <a:pt x="78" y="65"/>
                    </a:lnTo>
                    <a:lnTo>
                      <a:pt x="75" y="65"/>
                    </a:lnTo>
                    <a:lnTo>
                      <a:pt x="73" y="67"/>
                    </a:lnTo>
                    <a:lnTo>
                      <a:pt x="70" y="67"/>
                    </a:lnTo>
                    <a:lnTo>
                      <a:pt x="67" y="68"/>
                    </a:lnTo>
                    <a:lnTo>
                      <a:pt x="63" y="67"/>
                    </a:lnTo>
                    <a:lnTo>
                      <a:pt x="59" y="67"/>
                    </a:lnTo>
                    <a:lnTo>
                      <a:pt x="60" y="65"/>
                    </a:lnTo>
                    <a:lnTo>
                      <a:pt x="62" y="60"/>
                    </a:lnTo>
                    <a:lnTo>
                      <a:pt x="62" y="57"/>
                    </a:lnTo>
                    <a:lnTo>
                      <a:pt x="59" y="49"/>
                    </a:lnTo>
                    <a:lnTo>
                      <a:pt x="57" y="44"/>
                    </a:lnTo>
                    <a:lnTo>
                      <a:pt x="52" y="41"/>
                    </a:lnTo>
                    <a:lnTo>
                      <a:pt x="52" y="41"/>
                    </a:lnTo>
                    <a:lnTo>
                      <a:pt x="51" y="92"/>
                    </a:lnTo>
                    <a:lnTo>
                      <a:pt x="49" y="92"/>
                    </a:lnTo>
                    <a:lnTo>
                      <a:pt x="44" y="92"/>
                    </a:lnTo>
                    <a:lnTo>
                      <a:pt x="41" y="94"/>
                    </a:lnTo>
                    <a:lnTo>
                      <a:pt x="40" y="97"/>
                    </a:lnTo>
                    <a:lnTo>
                      <a:pt x="38" y="97"/>
                    </a:lnTo>
                    <a:lnTo>
                      <a:pt x="36" y="99"/>
                    </a:lnTo>
                    <a:lnTo>
                      <a:pt x="36" y="102"/>
                    </a:lnTo>
                    <a:lnTo>
                      <a:pt x="35" y="100"/>
                    </a:lnTo>
                    <a:lnTo>
                      <a:pt x="32" y="102"/>
                    </a:lnTo>
                    <a:lnTo>
                      <a:pt x="32" y="99"/>
                    </a:lnTo>
                    <a:lnTo>
                      <a:pt x="28" y="99"/>
                    </a:lnTo>
                    <a:lnTo>
                      <a:pt x="28" y="100"/>
                    </a:lnTo>
                    <a:lnTo>
                      <a:pt x="25" y="100"/>
                    </a:lnTo>
                    <a:lnTo>
                      <a:pt x="24" y="99"/>
                    </a:lnTo>
                    <a:lnTo>
                      <a:pt x="22" y="100"/>
                    </a:lnTo>
                    <a:lnTo>
                      <a:pt x="19" y="99"/>
                    </a:lnTo>
                    <a:lnTo>
                      <a:pt x="14" y="97"/>
                    </a:lnTo>
                    <a:lnTo>
                      <a:pt x="12" y="94"/>
                    </a:lnTo>
                    <a:lnTo>
                      <a:pt x="12" y="91"/>
                    </a:lnTo>
                    <a:lnTo>
                      <a:pt x="11" y="91"/>
                    </a:lnTo>
                    <a:lnTo>
                      <a:pt x="9" y="87"/>
                    </a:lnTo>
                    <a:lnTo>
                      <a:pt x="6" y="89"/>
                    </a:lnTo>
                    <a:lnTo>
                      <a:pt x="4" y="91"/>
                    </a:lnTo>
                    <a:lnTo>
                      <a:pt x="4" y="92"/>
                    </a:lnTo>
                    <a:lnTo>
                      <a:pt x="4" y="94"/>
                    </a:lnTo>
                    <a:lnTo>
                      <a:pt x="1" y="94"/>
                    </a:lnTo>
                    <a:lnTo>
                      <a:pt x="0" y="95"/>
                    </a:lnTo>
                    <a:lnTo>
                      <a:pt x="0" y="95"/>
                    </a:lnTo>
                    <a:lnTo>
                      <a:pt x="1" y="100"/>
                    </a:lnTo>
                    <a:lnTo>
                      <a:pt x="6" y="103"/>
                    </a:lnTo>
                    <a:lnTo>
                      <a:pt x="8" y="111"/>
                    </a:lnTo>
                    <a:lnTo>
                      <a:pt x="8" y="116"/>
                    </a:lnTo>
                    <a:lnTo>
                      <a:pt x="11" y="124"/>
                    </a:lnTo>
                    <a:lnTo>
                      <a:pt x="12" y="132"/>
                    </a:lnTo>
                    <a:lnTo>
                      <a:pt x="17" y="137"/>
                    </a:lnTo>
                    <a:lnTo>
                      <a:pt x="17" y="140"/>
                    </a:lnTo>
                    <a:lnTo>
                      <a:pt x="20" y="146"/>
                    </a:lnTo>
                    <a:lnTo>
                      <a:pt x="20" y="148"/>
                    </a:lnTo>
                    <a:lnTo>
                      <a:pt x="22" y="153"/>
                    </a:lnTo>
                    <a:lnTo>
                      <a:pt x="22" y="158"/>
                    </a:lnTo>
                    <a:lnTo>
                      <a:pt x="20" y="159"/>
                    </a:lnTo>
                    <a:lnTo>
                      <a:pt x="19" y="159"/>
                    </a:lnTo>
                    <a:lnTo>
                      <a:pt x="17" y="158"/>
                    </a:lnTo>
                    <a:lnTo>
                      <a:pt x="16" y="159"/>
                    </a:lnTo>
                    <a:lnTo>
                      <a:pt x="16" y="162"/>
                    </a:lnTo>
                    <a:lnTo>
                      <a:pt x="17" y="167"/>
                    </a:lnTo>
                    <a:lnTo>
                      <a:pt x="20" y="169"/>
                    </a:lnTo>
                    <a:lnTo>
                      <a:pt x="24" y="174"/>
                    </a:lnTo>
                    <a:lnTo>
                      <a:pt x="20" y="177"/>
                    </a:lnTo>
                    <a:lnTo>
                      <a:pt x="22" y="180"/>
                    </a:lnTo>
                    <a:lnTo>
                      <a:pt x="20" y="183"/>
                    </a:lnTo>
                    <a:lnTo>
                      <a:pt x="20" y="185"/>
                    </a:lnTo>
                    <a:lnTo>
                      <a:pt x="22" y="186"/>
                    </a:lnTo>
                    <a:lnTo>
                      <a:pt x="22" y="185"/>
                    </a:lnTo>
                    <a:lnTo>
                      <a:pt x="25" y="182"/>
                    </a:lnTo>
                    <a:lnTo>
                      <a:pt x="28" y="183"/>
                    </a:lnTo>
                    <a:lnTo>
                      <a:pt x="28" y="186"/>
                    </a:lnTo>
                    <a:lnTo>
                      <a:pt x="27" y="186"/>
                    </a:lnTo>
                    <a:lnTo>
                      <a:pt x="28" y="186"/>
                    </a:lnTo>
                    <a:lnTo>
                      <a:pt x="32" y="186"/>
                    </a:lnTo>
                    <a:lnTo>
                      <a:pt x="33" y="188"/>
                    </a:lnTo>
                    <a:lnTo>
                      <a:pt x="33" y="191"/>
                    </a:lnTo>
                    <a:lnTo>
                      <a:pt x="35" y="190"/>
                    </a:lnTo>
                    <a:lnTo>
                      <a:pt x="43" y="193"/>
                    </a:lnTo>
                    <a:lnTo>
                      <a:pt x="43" y="193"/>
                    </a:lnTo>
                    <a:lnTo>
                      <a:pt x="44" y="193"/>
                    </a:lnTo>
                    <a:lnTo>
                      <a:pt x="46" y="191"/>
                    </a:lnTo>
                    <a:lnTo>
                      <a:pt x="49" y="191"/>
                    </a:lnTo>
                    <a:lnTo>
                      <a:pt x="51" y="188"/>
                    </a:lnTo>
                    <a:lnTo>
                      <a:pt x="55" y="188"/>
                    </a:lnTo>
                    <a:lnTo>
                      <a:pt x="55" y="186"/>
                    </a:lnTo>
                    <a:lnTo>
                      <a:pt x="59" y="186"/>
                    </a:lnTo>
                    <a:lnTo>
                      <a:pt x="63" y="188"/>
                    </a:lnTo>
                    <a:lnTo>
                      <a:pt x="65" y="188"/>
                    </a:lnTo>
                    <a:lnTo>
                      <a:pt x="68" y="186"/>
                    </a:lnTo>
                    <a:lnTo>
                      <a:pt x="70" y="186"/>
                    </a:lnTo>
                    <a:lnTo>
                      <a:pt x="71" y="185"/>
                    </a:lnTo>
                    <a:lnTo>
                      <a:pt x="73" y="185"/>
                    </a:lnTo>
                    <a:lnTo>
                      <a:pt x="75" y="185"/>
                    </a:lnTo>
                    <a:lnTo>
                      <a:pt x="75" y="183"/>
                    </a:lnTo>
                    <a:lnTo>
                      <a:pt x="78" y="182"/>
                    </a:lnTo>
                    <a:lnTo>
                      <a:pt x="84" y="182"/>
                    </a:lnTo>
                    <a:lnTo>
                      <a:pt x="87" y="183"/>
                    </a:lnTo>
                    <a:lnTo>
                      <a:pt x="91" y="183"/>
                    </a:lnTo>
                    <a:lnTo>
                      <a:pt x="91" y="182"/>
                    </a:lnTo>
                    <a:lnTo>
                      <a:pt x="94" y="180"/>
                    </a:lnTo>
                    <a:lnTo>
                      <a:pt x="102" y="183"/>
                    </a:lnTo>
                    <a:lnTo>
                      <a:pt x="103" y="183"/>
                    </a:lnTo>
                    <a:lnTo>
                      <a:pt x="110" y="185"/>
                    </a:lnTo>
                    <a:lnTo>
                      <a:pt x="111" y="185"/>
                    </a:lnTo>
                    <a:lnTo>
                      <a:pt x="110" y="183"/>
                    </a:lnTo>
                    <a:lnTo>
                      <a:pt x="111" y="180"/>
                    </a:lnTo>
                    <a:lnTo>
                      <a:pt x="114" y="182"/>
                    </a:lnTo>
                    <a:lnTo>
                      <a:pt x="116" y="183"/>
                    </a:lnTo>
                    <a:lnTo>
                      <a:pt x="122" y="182"/>
                    </a:lnTo>
                    <a:lnTo>
                      <a:pt x="122" y="182"/>
                    </a:lnTo>
                    <a:lnTo>
                      <a:pt x="119" y="180"/>
                    </a:lnTo>
                    <a:lnTo>
                      <a:pt x="121" y="177"/>
                    </a:lnTo>
                    <a:lnTo>
                      <a:pt x="124" y="177"/>
                    </a:lnTo>
                    <a:lnTo>
                      <a:pt x="129" y="175"/>
                    </a:lnTo>
                    <a:lnTo>
                      <a:pt x="130" y="177"/>
                    </a:lnTo>
                    <a:lnTo>
                      <a:pt x="134" y="177"/>
                    </a:lnTo>
                    <a:lnTo>
                      <a:pt x="137" y="175"/>
                    </a:lnTo>
                    <a:lnTo>
                      <a:pt x="141" y="174"/>
                    </a:lnTo>
                    <a:lnTo>
                      <a:pt x="141" y="172"/>
                    </a:lnTo>
                    <a:lnTo>
                      <a:pt x="146" y="172"/>
                    </a:lnTo>
                    <a:lnTo>
                      <a:pt x="148" y="169"/>
                    </a:lnTo>
                    <a:lnTo>
                      <a:pt x="157" y="162"/>
                    </a:lnTo>
                    <a:lnTo>
                      <a:pt x="159" y="161"/>
                    </a:lnTo>
                    <a:lnTo>
                      <a:pt x="159" y="159"/>
                    </a:lnTo>
                    <a:lnTo>
                      <a:pt x="162" y="159"/>
                    </a:lnTo>
                    <a:lnTo>
                      <a:pt x="177" y="145"/>
                    </a:lnTo>
                    <a:lnTo>
                      <a:pt x="177" y="143"/>
                    </a:lnTo>
                    <a:lnTo>
                      <a:pt x="178" y="143"/>
                    </a:lnTo>
                    <a:lnTo>
                      <a:pt x="181" y="140"/>
                    </a:lnTo>
                    <a:lnTo>
                      <a:pt x="183" y="140"/>
                    </a:lnTo>
                    <a:lnTo>
                      <a:pt x="185" y="135"/>
                    </a:lnTo>
                    <a:lnTo>
                      <a:pt x="188" y="132"/>
                    </a:lnTo>
                    <a:lnTo>
                      <a:pt x="194" y="121"/>
                    </a:lnTo>
                    <a:lnTo>
                      <a:pt x="196" y="118"/>
                    </a:lnTo>
                    <a:lnTo>
                      <a:pt x="199" y="118"/>
                    </a:lnTo>
                    <a:lnTo>
                      <a:pt x="200" y="115"/>
                    </a:lnTo>
                    <a:lnTo>
                      <a:pt x="200" y="113"/>
                    </a:lnTo>
                    <a:lnTo>
                      <a:pt x="204" y="110"/>
                    </a:lnTo>
                    <a:lnTo>
                      <a:pt x="205" y="107"/>
                    </a:lnTo>
                    <a:lnTo>
                      <a:pt x="208" y="105"/>
                    </a:lnTo>
                    <a:lnTo>
                      <a:pt x="210" y="103"/>
                    </a:lnTo>
                    <a:lnTo>
                      <a:pt x="213" y="102"/>
                    </a:lnTo>
                    <a:lnTo>
                      <a:pt x="213" y="100"/>
                    </a:lnTo>
                    <a:lnTo>
                      <a:pt x="215" y="100"/>
                    </a:lnTo>
                    <a:lnTo>
                      <a:pt x="218" y="95"/>
                    </a:lnTo>
                    <a:lnTo>
                      <a:pt x="220" y="94"/>
                    </a:lnTo>
                    <a:lnTo>
                      <a:pt x="221" y="91"/>
                    </a:lnTo>
                    <a:lnTo>
                      <a:pt x="223" y="86"/>
                    </a:lnTo>
                    <a:lnTo>
                      <a:pt x="224" y="81"/>
                    </a:lnTo>
                    <a:lnTo>
                      <a:pt x="226" y="76"/>
                    </a:lnTo>
                    <a:lnTo>
                      <a:pt x="228" y="72"/>
                    </a:lnTo>
                    <a:lnTo>
                      <a:pt x="226" y="72"/>
                    </a:lnTo>
                    <a:lnTo>
                      <a:pt x="228" y="68"/>
                    </a:lnTo>
                    <a:lnTo>
                      <a:pt x="228" y="68"/>
                    </a:lnTo>
                    <a:lnTo>
                      <a:pt x="224" y="68"/>
                    </a:lnTo>
                    <a:lnTo>
                      <a:pt x="220" y="67"/>
                    </a:lnTo>
                    <a:close/>
                    <a:moveTo>
                      <a:pt x="175" y="111"/>
                    </a:moveTo>
                    <a:lnTo>
                      <a:pt x="172" y="113"/>
                    </a:lnTo>
                    <a:lnTo>
                      <a:pt x="173" y="115"/>
                    </a:lnTo>
                    <a:lnTo>
                      <a:pt x="173" y="116"/>
                    </a:lnTo>
                    <a:lnTo>
                      <a:pt x="173" y="118"/>
                    </a:lnTo>
                    <a:lnTo>
                      <a:pt x="170" y="119"/>
                    </a:lnTo>
                    <a:lnTo>
                      <a:pt x="169" y="119"/>
                    </a:lnTo>
                    <a:lnTo>
                      <a:pt x="167" y="119"/>
                    </a:lnTo>
                    <a:lnTo>
                      <a:pt x="165" y="121"/>
                    </a:lnTo>
                    <a:lnTo>
                      <a:pt x="162" y="121"/>
                    </a:lnTo>
                    <a:lnTo>
                      <a:pt x="161" y="124"/>
                    </a:lnTo>
                    <a:lnTo>
                      <a:pt x="161" y="126"/>
                    </a:lnTo>
                    <a:lnTo>
                      <a:pt x="159" y="127"/>
                    </a:lnTo>
                    <a:lnTo>
                      <a:pt x="157" y="127"/>
                    </a:lnTo>
                    <a:lnTo>
                      <a:pt x="154" y="126"/>
                    </a:lnTo>
                    <a:lnTo>
                      <a:pt x="153" y="124"/>
                    </a:lnTo>
                    <a:lnTo>
                      <a:pt x="149" y="123"/>
                    </a:lnTo>
                    <a:lnTo>
                      <a:pt x="149" y="119"/>
                    </a:lnTo>
                    <a:lnTo>
                      <a:pt x="148" y="118"/>
                    </a:lnTo>
                    <a:lnTo>
                      <a:pt x="148" y="116"/>
                    </a:lnTo>
                    <a:lnTo>
                      <a:pt x="146" y="115"/>
                    </a:lnTo>
                    <a:lnTo>
                      <a:pt x="145" y="111"/>
                    </a:lnTo>
                    <a:lnTo>
                      <a:pt x="146" y="111"/>
                    </a:lnTo>
                    <a:lnTo>
                      <a:pt x="151" y="108"/>
                    </a:lnTo>
                    <a:lnTo>
                      <a:pt x="151" y="103"/>
                    </a:lnTo>
                    <a:lnTo>
                      <a:pt x="154" y="102"/>
                    </a:lnTo>
                    <a:lnTo>
                      <a:pt x="161" y="100"/>
                    </a:lnTo>
                    <a:lnTo>
                      <a:pt x="161" y="99"/>
                    </a:lnTo>
                    <a:lnTo>
                      <a:pt x="164" y="99"/>
                    </a:lnTo>
                    <a:lnTo>
                      <a:pt x="164" y="97"/>
                    </a:lnTo>
                    <a:lnTo>
                      <a:pt x="165" y="97"/>
                    </a:lnTo>
                    <a:lnTo>
                      <a:pt x="167" y="99"/>
                    </a:lnTo>
                    <a:lnTo>
                      <a:pt x="167" y="97"/>
                    </a:lnTo>
                    <a:lnTo>
                      <a:pt x="170" y="99"/>
                    </a:lnTo>
                    <a:lnTo>
                      <a:pt x="172" y="99"/>
                    </a:lnTo>
                    <a:lnTo>
                      <a:pt x="175" y="100"/>
                    </a:lnTo>
                    <a:lnTo>
                      <a:pt x="177" y="107"/>
                    </a:lnTo>
                    <a:lnTo>
                      <a:pt x="178" y="110"/>
                    </a:lnTo>
                    <a:lnTo>
                      <a:pt x="175" y="111"/>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6" name="Freeform 1004">
                <a:extLst>
                  <a:ext uri="{FF2B5EF4-FFF2-40B4-BE49-F238E27FC236}">
                    <a16:creationId xmlns:a16="http://schemas.microsoft.com/office/drawing/2014/main" id="{D22D1CBC-36C4-4C03-950D-5F508FA32D43}"/>
                  </a:ext>
                </a:extLst>
              </p:cNvPr>
              <p:cNvSpPr>
                <a:spLocks/>
              </p:cNvSpPr>
              <p:nvPr/>
            </p:nvSpPr>
            <p:spPr bwMode="auto">
              <a:xfrm>
                <a:off x="5055" y="2843"/>
                <a:ext cx="33" cy="30"/>
              </a:xfrm>
              <a:custGeom>
                <a:avLst/>
                <a:gdLst>
                  <a:gd name="T0" fmla="*/ 30 w 33"/>
                  <a:gd name="T1" fmla="*/ 3 h 30"/>
                  <a:gd name="T2" fmla="*/ 27 w 33"/>
                  <a:gd name="T3" fmla="*/ 2 h 30"/>
                  <a:gd name="T4" fmla="*/ 25 w 33"/>
                  <a:gd name="T5" fmla="*/ 2 h 30"/>
                  <a:gd name="T6" fmla="*/ 22 w 33"/>
                  <a:gd name="T7" fmla="*/ 0 h 30"/>
                  <a:gd name="T8" fmla="*/ 22 w 33"/>
                  <a:gd name="T9" fmla="*/ 2 h 30"/>
                  <a:gd name="T10" fmla="*/ 20 w 33"/>
                  <a:gd name="T11" fmla="*/ 0 h 30"/>
                  <a:gd name="T12" fmla="*/ 19 w 33"/>
                  <a:gd name="T13" fmla="*/ 0 h 30"/>
                  <a:gd name="T14" fmla="*/ 19 w 33"/>
                  <a:gd name="T15" fmla="*/ 2 h 30"/>
                  <a:gd name="T16" fmla="*/ 16 w 33"/>
                  <a:gd name="T17" fmla="*/ 2 h 30"/>
                  <a:gd name="T18" fmla="*/ 16 w 33"/>
                  <a:gd name="T19" fmla="*/ 3 h 30"/>
                  <a:gd name="T20" fmla="*/ 9 w 33"/>
                  <a:gd name="T21" fmla="*/ 5 h 30"/>
                  <a:gd name="T22" fmla="*/ 6 w 33"/>
                  <a:gd name="T23" fmla="*/ 6 h 30"/>
                  <a:gd name="T24" fmla="*/ 6 w 33"/>
                  <a:gd name="T25" fmla="*/ 11 h 30"/>
                  <a:gd name="T26" fmla="*/ 1 w 33"/>
                  <a:gd name="T27" fmla="*/ 14 h 30"/>
                  <a:gd name="T28" fmla="*/ 0 w 33"/>
                  <a:gd name="T29" fmla="*/ 14 h 30"/>
                  <a:gd name="T30" fmla="*/ 1 w 33"/>
                  <a:gd name="T31" fmla="*/ 18 h 30"/>
                  <a:gd name="T32" fmla="*/ 3 w 33"/>
                  <a:gd name="T33" fmla="*/ 19 h 30"/>
                  <a:gd name="T34" fmla="*/ 3 w 33"/>
                  <a:gd name="T35" fmla="*/ 21 h 30"/>
                  <a:gd name="T36" fmla="*/ 4 w 33"/>
                  <a:gd name="T37" fmla="*/ 22 h 30"/>
                  <a:gd name="T38" fmla="*/ 4 w 33"/>
                  <a:gd name="T39" fmla="*/ 26 h 30"/>
                  <a:gd name="T40" fmla="*/ 8 w 33"/>
                  <a:gd name="T41" fmla="*/ 27 h 30"/>
                  <a:gd name="T42" fmla="*/ 9 w 33"/>
                  <a:gd name="T43" fmla="*/ 29 h 30"/>
                  <a:gd name="T44" fmla="*/ 12 w 33"/>
                  <a:gd name="T45" fmla="*/ 30 h 30"/>
                  <a:gd name="T46" fmla="*/ 14 w 33"/>
                  <a:gd name="T47" fmla="*/ 30 h 30"/>
                  <a:gd name="T48" fmla="*/ 16 w 33"/>
                  <a:gd name="T49" fmla="*/ 29 h 30"/>
                  <a:gd name="T50" fmla="*/ 16 w 33"/>
                  <a:gd name="T51" fmla="*/ 27 h 30"/>
                  <a:gd name="T52" fmla="*/ 17 w 33"/>
                  <a:gd name="T53" fmla="*/ 24 h 30"/>
                  <a:gd name="T54" fmla="*/ 20 w 33"/>
                  <a:gd name="T55" fmla="*/ 24 h 30"/>
                  <a:gd name="T56" fmla="*/ 22 w 33"/>
                  <a:gd name="T57" fmla="*/ 22 h 30"/>
                  <a:gd name="T58" fmla="*/ 24 w 33"/>
                  <a:gd name="T59" fmla="*/ 22 h 30"/>
                  <a:gd name="T60" fmla="*/ 25 w 33"/>
                  <a:gd name="T61" fmla="*/ 22 h 30"/>
                  <a:gd name="T62" fmla="*/ 28 w 33"/>
                  <a:gd name="T63" fmla="*/ 21 h 30"/>
                  <a:gd name="T64" fmla="*/ 28 w 33"/>
                  <a:gd name="T65" fmla="*/ 19 h 30"/>
                  <a:gd name="T66" fmla="*/ 28 w 33"/>
                  <a:gd name="T67" fmla="*/ 18 h 30"/>
                  <a:gd name="T68" fmla="*/ 27 w 33"/>
                  <a:gd name="T69" fmla="*/ 16 h 30"/>
                  <a:gd name="T70" fmla="*/ 30 w 33"/>
                  <a:gd name="T71" fmla="*/ 14 h 30"/>
                  <a:gd name="T72" fmla="*/ 33 w 33"/>
                  <a:gd name="T73" fmla="*/ 13 h 30"/>
                  <a:gd name="T74" fmla="*/ 32 w 33"/>
                  <a:gd name="T75" fmla="*/ 10 h 30"/>
                  <a:gd name="T76" fmla="*/ 30 w 33"/>
                  <a:gd name="T77" fmla="*/ 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3" h="30">
                    <a:moveTo>
                      <a:pt x="30" y="3"/>
                    </a:moveTo>
                    <a:lnTo>
                      <a:pt x="27" y="2"/>
                    </a:lnTo>
                    <a:lnTo>
                      <a:pt x="25" y="2"/>
                    </a:lnTo>
                    <a:lnTo>
                      <a:pt x="22" y="0"/>
                    </a:lnTo>
                    <a:lnTo>
                      <a:pt x="22" y="2"/>
                    </a:lnTo>
                    <a:lnTo>
                      <a:pt x="20" y="0"/>
                    </a:lnTo>
                    <a:lnTo>
                      <a:pt x="19" y="0"/>
                    </a:lnTo>
                    <a:lnTo>
                      <a:pt x="19" y="2"/>
                    </a:lnTo>
                    <a:lnTo>
                      <a:pt x="16" y="2"/>
                    </a:lnTo>
                    <a:lnTo>
                      <a:pt x="16" y="3"/>
                    </a:lnTo>
                    <a:lnTo>
                      <a:pt x="9" y="5"/>
                    </a:lnTo>
                    <a:lnTo>
                      <a:pt x="6" y="6"/>
                    </a:lnTo>
                    <a:lnTo>
                      <a:pt x="6" y="11"/>
                    </a:lnTo>
                    <a:lnTo>
                      <a:pt x="1" y="14"/>
                    </a:lnTo>
                    <a:lnTo>
                      <a:pt x="0" y="14"/>
                    </a:lnTo>
                    <a:lnTo>
                      <a:pt x="1" y="18"/>
                    </a:lnTo>
                    <a:lnTo>
                      <a:pt x="3" y="19"/>
                    </a:lnTo>
                    <a:lnTo>
                      <a:pt x="3" y="21"/>
                    </a:lnTo>
                    <a:lnTo>
                      <a:pt x="4" y="22"/>
                    </a:lnTo>
                    <a:lnTo>
                      <a:pt x="4" y="26"/>
                    </a:lnTo>
                    <a:lnTo>
                      <a:pt x="8" y="27"/>
                    </a:lnTo>
                    <a:lnTo>
                      <a:pt x="9" y="29"/>
                    </a:lnTo>
                    <a:lnTo>
                      <a:pt x="12" y="30"/>
                    </a:lnTo>
                    <a:lnTo>
                      <a:pt x="14" y="30"/>
                    </a:lnTo>
                    <a:lnTo>
                      <a:pt x="16" y="29"/>
                    </a:lnTo>
                    <a:lnTo>
                      <a:pt x="16" y="27"/>
                    </a:lnTo>
                    <a:lnTo>
                      <a:pt x="17" y="24"/>
                    </a:lnTo>
                    <a:lnTo>
                      <a:pt x="20" y="24"/>
                    </a:lnTo>
                    <a:lnTo>
                      <a:pt x="22" y="22"/>
                    </a:lnTo>
                    <a:lnTo>
                      <a:pt x="24" y="22"/>
                    </a:lnTo>
                    <a:lnTo>
                      <a:pt x="25" y="22"/>
                    </a:lnTo>
                    <a:lnTo>
                      <a:pt x="28" y="21"/>
                    </a:lnTo>
                    <a:lnTo>
                      <a:pt x="28" y="19"/>
                    </a:lnTo>
                    <a:lnTo>
                      <a:pt x="28" y="18"/>
                    </a:lnTo>
                    <a:lnTo>
                      <a:pt x="27" y="16"/>
                    </a:lnTo>
                    <a:lnTo>
                      <a:pt x="30" y="14"/>
                    </a:lnTo>
                    <a:lnTo>
                      <a:pt x="33" y="13"/>
                    </a:lnTo>
                    <a:lnTo>
                      <a:pt x="32" y="10"/>
                    </a:lnTo>
                    <a:lnTo>
                      <a:pt x="30" y="3"/>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7" name="Line 1005">
                <a:extLst>
                  <a:ext uri="{FF2B5EF4-FFF2-40B4-BE49-F238E27FC236}">
                    <a16:creationId xmlns:a16="http://schemas.microsoft.com/office/drawing/2014/main" id="{8C438CAA-31BE-4158-A5E5-D8AE9AE38711}"/>
                  </a:ext>
                </a:extLst>
              </p:cNvPr>
              <p:cNvSpPr>
                <a:spLocks noChangeShapeType="1"/>
              </p:cNvSpPr>
              <p:nvPr/>
            </p:nvSpPr>
            <p:spPr bwMode="auto">
              <a:xfrm>
                <a:off x="6637" y="318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8" name="Line 1006">
                <a:extLst>
                  <a:ext uri="{FF2B5EF4-FFF2-40B4-BE49-F238E27FC236}">
                    <a16:creationId xmlns:a16="http://schemas.microsoft.com/office/drawing/2014/main" id="{AC75D469-42D3-47F3-8619-C60053C18736}"/>
                  </a:ext>
                </a:extLst>
              </p:cNvPr>
              <p:cNvSpPr>
                <a:spLocks noChangeShapeType="1"/>
              </p:cNvSpPr>
              <p:nvPr/>
            </p:nvSpPr>
            <p:spPr bwMode="auto">
              <a:xfrm>
                <a:off x="6637" y="318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9" name="Freeform 1007">
                <a:extLst>
                  <a:ext uri="{FF2B5EF4-FFF2-40B4-BE49-F238E27FC236}">
                    <a16:creationId xmlns:a16="http://schemas.microsoft.com/office/drawing/2014/main" id="{21E4CB7E-386B-4AF1-9D9B-32E87C29FF36}"/>
                  </a:ext>
                </a:extLst>
              </p:cNvPr>
              <p:cNvSpPr>
                <a:spLocks/>
              </p:cNvSpPr>
              <p:nvPr/>
            </p:nvSpPr>
            <p:spPr bwMode="auto">
              <a:xfrm>
                <a:off x="6608" y="2636"/>
                <a:ext cx="7" cy="8"/>
              </a:xfrm>
              <a:custGeom>
                <a:avLst/>
                <a:gdLst>
                  <a:gd name="T0" fmla="*/ 0 w 7"/>
                  <a:gd name="T1" fmla="*/ 8 h 8"/>
                  <a:gd name="T2" fmla="*/ 3 w 7"/>
                  <a:gd name="T3" fmla="*/ 8 h 8"/>
                  <a:gd name="T4" fmla="*/ 7 w 7"/>
                  <a:gd name="T5" fmla="*/ 8 h 8"/>
                  <a:gd name="T6" fmla="*/ 7 w 7"/>
                  <a:gd name="T7" fmla="*/ 6 h 8"/>
                  <a:gd name="T8" fmla="*/ 7 w 7"/>
                  <a:gd name="T9" fmla="*/ 5 h 8"/>
                  <a:gd name="T10" fmla="*/ 5 w 7"/>
                  <a:gd name="T11" fmla="*/ 5 h 8"/>
                  <a:gd name="T12" fmla="*/ 5 w 7"/>
                  <a:gd name="T13" fmla="*/ 5 h 8"/>
                  <a:gd name="T14" fmla="*/ 7 w 7"/>
                  <a:gd name="T15" fmla="*/ 3 h 8"/>
                  <a:gd name="T16" fmla="*/ 7 w 7"/>
                  <a:gd name="T17" fmla="*/ 1 h 8"/>
                  <a:gd name="T18" fmla="*/ 3 w 7"/>
                  <a:gd name="T19" fmla="*/ 3 h 8"/>
                  <a:gd name="T20" fmla="*/ 3 w 7"/>
                  <a:gd name="T21" fmla="*/ 0 h 8"/>
                  <a:gd name="T22" fmla="*/ 2 w 7"/>
                  <a:gd name="T23" fmla="*/ 1 h 8"/>
                  <a:gd name="T24" fmla="*/ 2 w 7"/>
                  <a:gd name="T25" fmla="*/ 1 h 8"/>
                  <a:gd name="T26" fmla="*/ 0 w 7"/>
                  <a:gd name="T27" fmla="*/ 1 h 8"/>
                  <a:gd name="T28" fmla="*/ 0 w 7"/>
                  <a:gd name="T29" fmla="*/ 3 h 8"/>
                  <a:gd name="T30" fmla="*/ 0 w 7"/>
                  <a:gd name="T31" fmla="*/ 3 h 8"/>
                  <a:gd name="T32" fmla="*/ 0 w 7"/>
                  <a:gd name="T33" fmla="*/ 6 h 8"/>
                  <a:gd name="T34" fmla="*/ 0 w 7"/>
                  <a:gd name="T35" fmla="*/ 8 h 8"/>
                  <a:gd name="T36" fmla="*/ 0 w 7"/>
                  <a:gd name="T3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 h="8">
                    <a:moveTo>
                      <a:pt x="0" y="8"/>
                    </a:moveTo>
                    <a:lnTo>
                      <a:pt x="3" y="8"/>
                    </a:lnTo>
                    <a:lnTo>
                      <a:pt x="7" y="8"/>
                    </a:lnTo>
                    <a:lnTo>
                      <a:pt x="7" y="6"/>
                    </a:lnTo>
                    <a:lnTo>
                      <a:pt x="7" y="5"/>
                    </a:lnTo>
                    <a:lnTo>
                      <a:pt x="5" y="5"/>
                    </a:lnTo>
                    <a:lnTo>
                      <a:pt x="5" y="5"/>
                    </a:lnTo>
                    <a:lnTo>
                      <a:pt x="7" y="3"/>
                    </a:lnTo>
                    <a:lnTo>
                      <a:pt x="7" y="1"/>
                    </a:lnTo>
                    <a:lnTo>
                      <a:pt x="3" y="3"/>
                    </a:lnTo>
                    <a:lnTo>
                      <a:pt x="3" y="0"/>
                    </a:lnTo>
                    <a:lnTo>
                      <a:pt x="2" y="1"/>
                    </a:lnTo>
                    <a:lnTo>
                      <a:pt x="2" y="1"/>
                    </a:lnTo>
                    <a:lnTo>
                      <a:pt x="0" y="1"/>
                    </a:lnTo>
                    <a:lnTo>
                      <a:pt x="0" y="3"/>
                    </a:lnTo>
                    <a:lnTo>
                      <a:pt x="0" y="3"/>
                    </a:lnTo>
                    <a:lnTo>
                      <a:pt x="0" y="6"/>
                    </a:lnTo>
                    <a:lnTo>
                      <a:pt x="0" y="8"/>
                    </a:lnTo>
                    <a:lnTo>
                      <a:pt x="0" y="8"/>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0" name="Freeform 1008">
                <a:extLst>
                  <a:ext uri="{FF2B5EF4-FFF2-40B4-BE49-F238E27FC236}">
                    <a16:creationId xmlns:a16="http://schemas.microsoft.com/office/drawing/2014/main" id="{B836194C-7306-4144-A11D-CEEB2B9441E8}"/>
                  </a:ext>
                </a:extLst>
              </p:cNvPr>
              <p:cNvSpPr>
                <a:spLocks/>
              </p:cNvSpPr>
              <p:nvPr/>
            </p:nvSpPr>
            <p:spPr bwMode="auto">
              <a:xfrm>
                <a:off x="6258" y="2593"/>
                <a:ext cx="562" cy="502"/>
              </a:xfrm>
              <a:custGeom>
                <a:avLst/>
                <a:gdLst>
                  <a:gd name="T0" fmla="*/ 560 w 562"/>
                  <a:gd name="T1" fmla="*/ 245 h 502"/>
                  <a:gd name="T2" fmla="*/ 543 w 562"/>
                  <a:gd name="T3" fmla="*/ 213 h 502"/>
                  <a:gd name="T4" fmla="*/ 535 w 562"/>
                  <a:gd name="T5" fmla="*/ 185 h 502"/>
                  <a:gd name="T6" fmla="*/ 521 w 562"/>
                  <a:gd name="T7" fmla="*/ 173 h 502"/>
                  <a:gd name="T8" fmla="*/ 511 w 562"/>
                  <a:gd name="T9" fmla="*/ 146 h 502"/>
                  <a:gd name="T10" fmla="*/ 494 w 562"/>
                  <a:gd name="T11" fmla="*/ 135 h 502"/>
                  <a:gd name="T12" fmla="*/ 479 w 562"/>
                  <a:gd name="T13" fmla="*/ 95 h 502"/>
                  <a:gd name="T14" fmla="*/ 470 w 562"/>
                  <a:gd name="T15" fmla="*/ 55 h 502"/>
                  <a:gd name="T16" fmla="*/ 451 w 562"/>
                  <a:gd name="T17" fmla="*/ 32 h 502"/>
                  <a:gd name="T18" fmla="*/ 443 w 562"/>
                  <a:gd name="T19" fmla="*/ 1 h 502"/>
                  <a:gd name="T20" fmla="*/ 431 w 562"/>
                  <a:gd name="T21" fmla="*/ 28 h 502"/>
                  <a:gd name="T22" fmla="*/ 423 w 562"/>
                  <a:gd name="T23" fmla="*/ 65 h 502"/>
                  <a:gd name="T24" fmla="*/ 392 w 562"/>
                  <a:gd name="T25" fmla="*/ 105 h 502"/>
                  <a:gd name="T26" fmla="*/ 358 w 562"/>
                  <a:gd name="T27" fmla="*/ 79 h 502"/>
                  <a:gd name="T28" fmla="*/ 339 w 562"/>
                  <a:gd name="T29" fmla="*/ 54 h 502"/>
                  <a:gd name="T30" fmla="*/ 352 w 562"/>
                  <a:gd name="T31" fmla="*/ 35 h 502"/>
                  <a:gd name="T32" fmla="*/ 352 w 562"/>
                  <a:gd name="T33" fmla="*/ 16 h 502"/>
                  <a:gd name="T34" fmla="*/ 341 w 562"/>
                  <a:gd name="T35" fmla="*/ 16 h 502"/>
                  <a:gd name="T36" fmla="*/ 318 w 562"/>
                  <a:gd name="T37" fmla="*/ 14 h 502"/>
                  <a:gd name="T38" fmla="*/ 293 w 562"/>
                  <a:gd name="T39" fmla="*/ 3 h 502"/>
                  <a:gd name="T40" fmla="*/ 294 w 562"/>
                  <a:gd name="T41" fmla="*/ 19 h 502"/>
                  <a:gd name="T42" fmla="*/ 269 w 562"/>
                  <a:gd name="T43" fmla="*/ 27 h 502"/>
                  <a:gd name="T44" fmla="*/ 255 w 562"/>
                  <a:gd name="T45" fmla="*/ 41 h 502"/>
                  <a:gd name="T46" fmla="*/ 250 w 562"/>
                  <a:gd name="T47" fmla="*/ 60 h 502"/>
                  <a:gd name="T48" fmla="*/ 234 w 562"/>
                  <a:gd name="T49" fmla="*/ 62 h 502"/>
                  <a:gd name="T50" fmla="*/ 229 w 562"/>
                  <a:gd name="T51" fmla="*/ 60 h 502"/>
                  <a:gd name="T52" fmla="*/ 210 w 562"/>
                  <a:gd name="T53" fmla="*/ 46 h 502"/>
                  <a:gd name="T54" fmla="*/ 196 w 562"/>
                  <a:gd name="T55" fmla="*/ 52 h 502"/>
                  <a:gd name="T56" fmla="*/ 188 w 562"/>
                  <a:gd name="T57" fmla="*/ 68 h 502"/>
                  <a:gd name="T58" fmla="*/ 181 w 562"/>
                  <a:gd name="T59" fmla="*/ 83 h 502"/>
                  <a:gd name="T60" fmla="*/ 167 w 562"/>
                  <a:gd name="T61" fmla="*/ 91 h 502"/>
                  <a:gd name="T62" fmla="*/ 154 w 562"/>
                  <a:gd name="T63" fmla="*/ 84 h 502"/>
                  <a:gd name="T64" fmla="*/ 140 w 562"/>
                  <a:gd name="T65" fmla="*/ 114 h 502"/>
                  <a:gd name="T66" fmla="*/ 94 w 562"/>
                  <a:gd name="T67" fmla="*/ 138 h 502"/>
                  <a:gd name="T68" fmla="*/ 51 w 562"/>
                  <a:gd name="T69" fmla="*/ 153 h 502"/>
                  <a:gd name="T70" fmla="*/ 24 w 562"/>
                  <a:gd name="T71" fmla="*/ 164 h 502"/>
                  <a:gd name="T72" fmla="*/ 16 w 562"/>
                  <a:gd name="T73" fmla="*/ 233 h 502"/>
                  <a:gd name="T74" fmla="*/ 11 w 562"/>
                  <a:gd name="T75" fmla="*/ 244 h 502"/>
                  <a:gd name="T76" fmla="*/ 16 w 562"/>
                  <a:gd name="T77" fmla="*/ 296 h 502"/>
                  <a:gd name="T78" fmla="*/ 16 w 562"/>
                  <a:gd name="T79" fmla="*/ 355 h 502"/>
                  <a:gd name="T80" fmla="*/ 19 w 562"/>
                  <a:gd name="T81" fmla="*/ 390 h 502"/>
                  <a:gd name="T82" fmla="*/ 47 w 562"/>
                  <a:gd name="T83" fmla="*/ 386 h 502"/>
                  <a:gd name="T84" fmla="*/ 79 w 562"/>
                  <a:gd name="T85" fmla="*/ 373 h 502"/>
                  <a:gd name="T86" fmla="*/ 113 w 562"/>
                  <a:gd name="T87" fmla="*/ 376 h 502"/>
                  <a:gd name="T88" fmla="*/ 153 w 562"/>
                  <a:gd name="T89" fmla="*/ 351 h 502"/>
                  <a:gd name="T90" fmla="*/ 202 w 562"/>
                  <a:gd name="T91" fmla="*/ 338 h 502"/>
                  <a:gd name="T92" fmla="*/ 256 w 562"/>
                  <a:gd name="T93" fmla="*/ 346 h 502"/>
                  <a:gd name="T94" fmla="*/ 278 w 562"/>
                  <a:gd name="T95" fmla="*/ 368 h 502"/>
                  <a:gd name="T96" fmla="*/ 285 w 562"/>
                  <a:gd name="T97" fmla="*/ 402 h 502"/>
                  <a:gd name="T98" fmla="*/ 307 w 562"/>
                  <a:gd name="T99" fmla="*/ 379 h 502"/>
                  <a:gd name="T100" fmla="*/ 323 w 562"/>
                  <a:gd name="T101" fmla="*/ 379 h 502"/>
                  <a:gd name="T102" fmla="*/ 309 w 562"/>
                  <a:gd name="T103" fmla="*/ 408 h 502"/>
                  <a:gd name="T104" fmla="*/ 321 w 562"/>
                  <a:gd name="T105" fmla="*/ 419 h 502"/>
                  <a:gd name="T106" fmla="*/ 334 w 562"/>
                  <a:gd name="T107" fmla="*/ 432 h 502"/>
                  <a:gd name="T108" fmla="*/ 352 w 562"/>
                  <a:gd name="T109" fmla="*/ 478 h 502"/>
                  <a:gd name="T110" fmla="*/ 384 w 562"/>
                  <a:gd name="T111" fmla="*/ 484 h 502"/>
                  <a:gd name="T112" fmla="*/ 400 w 562"/>
                  <a:gd name="T113" fmla="*/ 484 h 502"/>
                  <a:gd name="T114" fmla="*/ 414 w 562"/>
                  <a:gd name="T115" fmla="*/ 499 h 502"/>
                  <a:gd name="T116" fmla="*/ 433 w 562"/>
                  <a:gd name="T117" fmla="*/ 480 h 502"/>
                  <a:gd name="T118" fmla="*/ 473 w 562"/>
                  <a:gd name="T119" fmla="*/ 457 h 502"/>
                  <a:gd name="T120" fmla="*/ 503 w 562"/>
                  <a:gd name="T121" fmla="*/ 397 h 502"/>
                  <a:gd name="T122" fmla="*/ 530 w 562"/>
                  <a:gd name="T123" fmla="*/ 368 h 502"/>
                  <a:gd name="T124" fmla="*/ 548 w 562"/>
                  <a:gd name="T125" fmla="*/ 323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62" h="502">
                    <a:moveTo>
                      <a:pt x="560" y="284"/>
                    </a:moveTo>
                    <a:lnTo>
                      <a:pt x="560" y="280"/>
                    </a:lnTo>
                    <a:lnTo>
                      <a:pt x="559" y="276"/>
                    </a:lnTo>
                    <a:lnTo>
                      <a:pt x="557" y="274"/>
                    </a:lnTo>
                    <a:lnTo>
                      <a:pt x="557" y="271"/>
                    </a:lnTo>
                    <a:lnTo>
                      <a:pt x="559" y="269"/>
                    </a:lnTo>
                    <a:lnTo>
                      <a:pt x="559" y="266"/>
                    </a:lnTo>
                    <a:lnTo>
                      <a:pt x="560" y="261"/>
                    </a:lnTo>
                    <a:lnTo>
                      <a:pt x="560" y="260"/>
                    </a:lnTo>
                    <a:lnTo>
                      <a:pt x="560" y="252"/>
                    </a:lnTo>
                    <a:lnTo>
                      <a:pt x="562" y="250"/>
                    </a:lnTo>
                    <a:lnTo>
                      <a:pt x="560" y="248"/>
                    </a:lnTo>
                    <a:lnTo>
                      <a:pt x="560" y="245"/>
                    </a:lnTo>
                    <a:lnTo>
                      <a:pt x="560" y="239"/>
                    </a:lnTo>
                    <a:lnTo>
                      <a:pt x="559" y="239"/>
                    </a:lnTo>
                    <a:lnTo>
                      <a:pt x="560" y="236"/>
                    </a:lnTo>
                    <a:lnTo>
                      <a:pt x="557" y="234"/>
                    </a:lnTo>
                    <a:lnTo>
                      <a:pt x="556" y="233"/>
                    </a:lnTo>
                    <a:lnTo>
                      <a:pt x="556" y="229"/>
                    </a:lnTo>
                    <a:lnTo>
                      <a:pt x="553" y="226"/>
                    </a:lnTo>
                    <a:lnTo>
                      <a:pt x="551" y="221"/>
                    </a:lnTo>
                    <a:lnTo>
                      <a:pt x="551" y="218"/>
                    </a:lnTo>
                    <a:lnTo>
                      <a:pt x="549" y="215"/>
                    </a:lnTo>
                    <a:lnTo>
                      <a:pt x="546" y="215"/>
                    </a:lnTo>
                    <a:lnTo>
                      <a:pt x="545" y="215"/>
                    </a:lnTo>
                    <a:lnTo>
                      <a:pt x="543" y="213"/>
                    </a:lnTo>
                    <a:lnTo>
                      <a:pt x="543" y="210"/>
                    </a:lnTo>
                    <a:lnTo>
                      <a:pt x="541" y="210"/>
                    </a:lnTo>
                    <a:lnTo>
                      <a:pt x="541" y="207"/>
                    </a:lnTo>
                    <a:lnTo>
                      <a:pt x="537" y="204"/>
                    </a:lnTo>
                    <a:lnTo>
                      <a:pt x="535" y="202"/>
                    </a:lnTo>
                    <a:lnTo>
                      <a:pt x="537" y="201"/>
                    </a:lnTo>
                    <a:lnTo>
                      <a:pt x="535" y="197"/>
                    </a:lnTo>
                    <a:lnTo>
                      <a:pt x="537" y="194"/>
                    </a:lnTo>
                    <a:lnTo>
                      <a:pt x="538" y="189"/>
                    </a:lnTo>
                    <a:lnTo>
                      <a:pt x="537" y="188"/>
                    </a:lnTo>
                    <a:lnTo>
                      <a:pt x="537" y="185"/>
                    </a:lnTo>
                    <a:lnTo>
                      <a:pt x="535" y="185"/>
                    </a:lnTo>
                    <a:lnTo>
                      <a:pt x="535" y="185"/>
                    </a:lnTo>
                    <a:lnTo>
                      <a:pt x="535" y="186"/>
                    </a:lnTo>
                    <a:lnTo>
                      <a:pt x="535" y="188"/>
                    </a:lnTo>
                    <a:lnTo>
                      <a:pt x="529" y="183"/>
                    </a:lnTo>
                    <a:lnTo>
                      <a:pt x="527" y="180"/>
                    </a:lnTo>
                    <a:lnTo>
                      <a:pt x="525" y="180"/>
                    </a:lnTo>
                    <a:lnTo>
                      <a:pt x="525" y="181"/>
                    </a:lnTo>
                    <a:lnTo>
                      <a:pt x="525" y="183"/>
                    </a:lnTo>
                    <a:lnTo>
                      <a:pt x="527" y="188"/>
                    </a:lnTo>
                    <a:lnTo>
                      <a:pt x="524" y="185"/>
                    </a:lnTo>
                    <a:lnTo>
                      <a:pt x="522" y="186"/>
                    </a:lnTo>
                    <a:lnTo>
                      <a:pt x="522" y="183"/>
                    </a:lnTo>
                    <a:lnTo>
                      <a:pt x="521" y="181"/>
                    </a:lnTo>
                    <a:lnTo>
                      <a:pt x="521" y="173"/>
                    </a:lnTo>
                    <a:lnTo>
                      <a:pt x="521" y="172"/>
                    </a:lnTo>
                    <a:lnTo>
                      <a:pt x="521" y="170"/>
                    </a:lnTo>
                    <a:lnTo>
                      <a:pt x="519" y="169"/>
                    </a:lnTo>
                    <a:lnTo>
                      <a:pt x="519" y="167"/>
                    </a:lnTo>
                    <a:lnTo>
                      <a:pt x="517" y="166"/>
                    </a:lnTo>
                    <a:lnTo>
                      <a:pt x="517" y="162"/>
                    </a:lnTo>
                    <a:lnTo>
                      <a:pt x="514" y="159"/>
                    </a:lnTo>
                    <a:lnTo>
                      <a:pt x="513" y="156"/>
                    </a:lnTo>
                    <a:lnTo>
                      <a:pt x="513" y="153"/>
                    </a:lnTo>
                    <a:lnTo>
                      <a:pt x="514" y="153"/>
                    </a:lnTo>
                    <a:lnTo>
                      <a:pt x="514" y="151"/>
                    </a:lnTo>
                    <a:lnTo>
                      <a:pt x="513" y="146"/>
                    </a:lnTo>
                    <a:lnTo>
                      <a:pt x="511" y="146"/>
                    </a:lnTo>
                    <a:lnTo>
                      <a:pt x="510" y="146"/>
                    </a:lnTo>
                    <a:lnTo>
                      <a:pt x="506" y="143"/>
                    </a:lnTo>
                    <a:lnTo>
                      <a:pt x="505" y="143"/>
                    </a:lnTo>
                    <a:lnTo>
                      <a:pt x="502" y="140"/>
                    </a:lnTo>
                    <a:lnTo>
                      <a:pt x="500" y="142"/>
                    </a:lnTo>
                    <a:lnTo>
                      <a:pt x="498" y="140"/>
                    </a:lnTo>
                    <a:lnTo>
                      <a:pt x="495" y="140"/>
                    </a:lnTo>
                    <a:lnTo>
                      <a:pt x="494" y="142"/>
                    </a:lnTo>
                    <a:lnTo>
                      <a:pt x="495" y="138"/>
                    </a:lnTo>
                    <a:lnTo>
                      <a:pt x="498" y="138"/>
                    </a:lnTo>
                    <a:lnTo>
                      <a:pt x="498" y="135"/>
                    </a:lnTo>
                    <a:lnTo>
                      <a:pt x="497" y="134"/>
                    </a:lnTo>
                    <a:lnTo>
                      <a:pt x="494" y="135"/>
                    </a:lnTo>
                    <a:lnTo>
                      <a:pt x="492" y="134"/>
                    </a:lnTo>
                    <a:lnTo>
                      <a:pt x="490" y="132"/>
                    </a:lnTo>
                    <a:lnTo>
                      <a:pt x="490" y="132"/>
                    </a:lnTo>
                    <a:lnTo>
                      <a:pt x="484" y="129"/>
                    </a:lnTo>
                    <a:lnTo>
                      <a:pt x="481" y="124"/>
                    </a:lnTo>
                    <a:lnTo>
                      <a:pt x="481" y="119"/>
                    </a:lnTo>
                    <a:lnTo>
                      <a:pt x="479" y="116"/>
                    </a:lnTo>
                    <a:lnTo>
                      <a:pt x="479" y="113"/>
                    </a:lnTo>
                    <a:lnTo>
                      <a:pt x="481" y="113"/>
                    </a:lnTo>
                    <a:lnTo>
                      <a:pt x="482" y="107"/>
                    </a:lnTo>
                    <a:lnTo>
                      <a:pt x="481" y="100"/>
                    </a:lnTo>
                    <a:lnTo>
                      <a:pt x="479" y="97"/>
                    </a:lnTo>
                    <a:lnTo>
                      <a:pt x="479" y="95"/>
                    </a:lnTo>
                    <a:lnTo>
                      <a:pt x="478" y="94"/>
                    </a:lnTo>
                    <a:lnTo>
                      <a:pt x="476" y="94"/>
                    </a:lnTo>
                    <a:lnTo>
                      <a:pt x="473" y="89"/>
                    </a:lnTo>
                    <a:lnTo>
                      <a:pt x="473" y="81"/>
                    </a:lnTo>
                    <a:lnTo>
                      <a:pt x="474" y="81"/>
                    </a:lnTo>
                    <a:lnTo>
                      <a:pt x="474" y="79"/>
                    </a:lnTo>
                    <a:lnTo>
                      <a:pt x="473" y="78"/>
                    </a:lnTo>
                    <a:lnTo>
                      <a:pt x="473" y="68"/>
                    </a:lnTo>
                    <a:lnTo>
                      <a:pt x="473" y="67"/>
                    </a:lnTo>
                    <a:lnTo>
                      <a:pt x="473" y="63"/>
                    </a:lnTo>
                    <a:lnTo>
                      <a:pt x="473" y="63"/>
                    </a:lnTo>
                    <a:lnTo>
                      <a:pt x="474" y="60"/>
                    </a:lnTo>
                    <a:lnTo>
                      <a:pt x="470" y="55"/>
                    </a:lnTo>
                    <a:lnTo>
                      <a:pt x="466" y="54"/>
                    </a:lnTo>
                    <a:lnTo>
                      <a:pt x="466" y="52"/>
                    </a:lnTo>
                    <a:lnTo>
                      <a:pt x="463" y="49"/>
                    </a:lnTo>
                    <a:lnTo>
                      <a:pt x="460" y="52"/>
                    </a:lnTo>
                    <a:lnTo>
                      <a:pt x="460" y="51"/>
                    </a:lnTo>
                    <a:lnTo>
                      <a:pt x="459" y="54"/>
                    </a:lnTo>
                    <a:lnTo>
                      <a:pt x="455" y="54"/>
                    </a:lnTo>
                    <a:lnTo>
                      <a:pt x="452" y="49"/>
                    </a:lnTo>
                    <a:lnTo>
                      <a:pt x="452" y="48"/>
                    </a:lnTo>
                    <a:lnTo>
                      <a:pt x="451" y="43"/>
                    </a:lnTo>
                    <a:lnTo>
                      <a:pt x="452" y="38"/>
                    </a:lnTo>
                    <a:lnTo>
                      <a:pt x="452" y="32"/>
                    </a:lnTo>
                    <a:lnTo>
                      <a:pt x="451" y="32"/>
                    </a:lnTo>
                    <a:lnTo>
                      <a:pt x="449" y="30"/>
                    </a:lnTo>
                    <a:lnTo>
                      <a:pt x="451" y="27"/>
                    </a:lnTo>
                    <a:lnTo>
                      <a:pt x="449" y="25"/>
                    </a:lnTo>
                    <a:lnTo>
                      <a:pt x="449" y="22"/>
                    </a:lnTo>
                    <a:lnTo>
                      <a:pt x="447" y="20"/>
                    </a:lnTo>
                    <a:lnTo>
                      <a:pt x="447" y="17"/>
                    </a:lnTo>
                    <a:lnTo>
                      <a:pt x="449" y="16"/>
                    </a:lnTo>
                    <a:lnTo>
                      <a:pt x="447" y="14"/>
                    </a:lnTo>
                    <a:lnTo>
                      <a:pt x="444" y="16"/>
                    </a:lnTo>
                    <a:lnTo>
                      <a:pt x="443" y="14"/>
                    </a:lnTo>
                    <a:lnTo>
                      <a:pt x="444" y="8"/>
                    </a:lnTo>
                    <a:lnTo>
                      <a:pt x="443" y="6"/>
                    </a:lnTo>
                    <a:lnTo>
                      <a:pt x="443" y="1"/>
                    </a:lnTo>
                    <a:lnTo>
                      <a:pt x="439" y="1"/>
                    </a:lnTo>
                    <a:lnTo>
                      <a:pt x="439" y="0"/>
                    </a:lnTo>
                    <a:lnTo>
                      <a:pt x="436" y="0"/>
                    </a:lnTo>
                    <a:lnTo>
                      <a:pt x="435" y="3"/>
                    </a:lnTo>
                    <a:lnTo>
                      <a:pt x="435" y="8"/>
                    </a:lnTo>
                    <a:lnTo>
                      <a:pt x="433" y="12"/>
                    </a:lnTo>
                    <a:lnTo>
                      <a:pt x="433" y="12"/>
                    </a:lnTo>
                    <a:lnTo>
                      <a:pt x="431" y="16"/>
                    </a:lnTo>
                    <a:lnTo>
                      <a:pt x="430" y="16"/>
                    </a:lnTo>
                    <a:lnTo>
                      <a:pt x="428" y="20"/>
                    </a:lnTo>
                    <a:lnTo>
                      <a:pt x="427" y="24"/>
                    </a:lnTo>
                    <a:lnTo>
                      <a:pt x="428" y="25"/>
                    </a:lnTo>
                    <a:lnTo>
                      <a:pt x="431" y="28"/>
                    </a:lnTo>
                    <a:lnTo>
                      <a:pt x="430" y="28"/>
                    </a:lnTo>
                    <a:lnTo>
                      <a:pt x="428" y="28"/>
                    </a:lnTo>
                    <a:lnTo>
                      <a:pt x="427" y="32"/>
                    </a:lnTo>
                    <a:lnTo>
                      <a:pt x="425" y="35"/>
                    </a:lnTo>
                    <a:lnTo>
                      <a:pt x="427" y="38"/>
                    </a:lnTo>
                    <a:lnTo>
                      <a:pt x="427" y="40"/>
                    </a:lnTo>
                    <a:lnTo>
                      <a:pt x="425" y="40"/>
                    </a:lnTo>
                    <a:lnTo>
                      <a:pt x="423" y="40"/>
                    </a:lnTo>
                    <a:lnTo>
                      <a:pt x="422" y="48"/>
                    </a:lnTo>
                    <a:lnTo>
                      <a:pt x="423" y="52"/>
                    </a:lnTo>
                    <a:lnTo>
                      <a:pt x="422" y="57"/>
                    </a:lnTo>
                    <a:lnTo>
                      <a:pt x="423" y="60"/>
                    </a:lnTo>
                    <a:lnTo>
                      <a:pt x="423" y="65"/>
                    </a:lnTo>
                    <a:lnTo>
                      <a:pt x="420" y="67"/>
                    </a:lnTo>
                    <a:lnTo>
                      <a:pt x="420" y="70"/>
                    </a:lnTo>
                    <a:lnTo>
                      <a:pt x="419" y="75"/>
                    </a:lnTo>
                    <a:lnTo>
                      <a:pt x="417" y="83"/>
                    </a:lnTo>
                    <a:lnTo>
                      <a:pt x="416" y="86"/>
                    </a:lnTo>
                    <a:lnTo>
                      <a:pt x="416" y="89"/>
                    </a:lnTo>
                    <a:lnTo>
                      <a:pt x="414" y="92"/>
                    </a:lnTo>
                    <a:lnTo>
                      <a:pt x="412" y="95"/>
                    </a:lnTo>
                    <a:lnTo>
                      <a:pt x="411" y="100"/>
                    </a:lnTo>
                    <a:lnTo>
                      <a:pt x="408" y="103"/>
                    </a:lnTo>
                    <a:lnTo>
                      <a:pt x="398" y="108"/>
                    </a:lnTo>
                    <a:lnTo>
                      <a:pt x="395" y="105"/>
                    </a:lnTo>
                    <a:lnTo>
                      <a:pt x="392" y="105"/>
                    </a:lnTo>
                    <a:lnTo>
                      <a:pt x="388" y="102"/>
                    </a:lnTo>
                    <a:lnTo>
                      <a:pt x="385" y="99"/>
                    </a:lnTo>
                    <a:lnTo>
                      <a:pt x="385" y="97"/>
                    </a:lnTo>
                    <a:lnTo>
                      <a:pt x="385" y="97"/>
                    </a:lnTo>
                    <a:lnTo>
                      <a:pt x="384" y="94"/>
                    </a:lnTo>
                    <a:lnTo>
                      <a:pt x="380" y="92"/>
                    </a:lnTo>
                    <a:lnTo>
                      <a:pt x="377" y="92"/>
                    </a:lnTo>
                    <a:lnTo>
                      <a:pt x="372" y="91"/>
                    </a:lnTo>
                    <a:lnTo>
                      <a:pt x="369" y="89"/>
                    </a:lnTo>
                    <a:lnTo>
                      <a:pt x="368" y="86"/>
                    </a:lnTo>
                    <a:lnTo>
                      <a:pt x="366" y="83"/>
                    </a:lnTo>
                    <a:lnTo>
                      <a:pt x="361" y="83"/>
                    </a:lnTo>
                    <a:lnTo>
                      <a:pt x="358" y="79"/>
                    </a:lnTo>
                    <a:lnTo>
                      <a:pt x="358" y="78"/>
                    </a:lnTo>
                    <a:lnTo>
                      <a:pt x="357" y="78"/>
                    </a:lnTo>
                    <a:lnTo>
                      <a:pt x="355" y="76"/>
                    </a:lnTo>
                    <a:lnTo>
                      <a:pt x="352" y="76"/>
                    </a:lnTo>
                    <a:lnTo>
                      <a:pt x="349" y="76"/>
                    </a:lnTo>
                    <a:lnTo>
                      <a:pt x="350" y="75"/>
                    </a:lnTo>
                    <a:lnTo>
                      <a:pt x="347" y="71"/>
                    </a:lnTo>
                    <a:lnTo>
                      <a:pt x="345" y="70"/>
                    </a:lnTo>
                    <a:lnTo>
                      <a:pt x="342" y="65"/>
                    </a:lnTo>
                    <a:lnTo>
                      <a:pt x="339" y="65"/>
                    </a:lnTo>
                    <a:lnTo>
                      <a:pt x="337" y="62"/>
                    </a:lnTo>
                    <a:lnTo>
                      <a:pt x="336" y="59"/>
                    </a:lnTo>
                    <a:lnTo>
                      <a:pt x="339" y="54"/>
                    </a:lnTo>
                    <a:lnTo>
                      <a:pt x="341" y="51"/>
                    </a:lnTo>
                    <a:lnTo>
                      <a:pt x="342" y="49"/>
                    </a:lnTo>
                    <a:lnTo>
                      <a:pt x="344" y="44"/>
                    </a:lnTo>
                    <a:lnTo>
                      <a:pt x="345" y="43"/>
                    </a:lnTo>
                    <a:lnTo>
                      <a:pt x="342" y="44"/>
                    </a:lnTo>
                    <a:lnTo>
                      <a:pt x="341" y="40"/>
                    </a:lnTo>
                    <a:lnTo>
                      <a:pt x="344" y="38"/>
                    </a:lnTo>
                    <a:lnTo>
                      <a:pt x="342" y="35"/>
                    </a:lnTo>
                    <a:lnTo>
                      <a:pt x="344" y="35"/>
                    </a:lnTo>
                    <a:lnTo>
                      <a:pt x="345" y="35"/>
                    </a:lnTo>
                    <a:lnTo>
                      <a:pt x="347" y="36"/>
                    </a:lnTo>
                    <a:lnTo>
                      <a:pt x="349" y="36"/>
                    </a:lnTo>
                    <a:lnTo>
                      <a:pt x="352" y="35"/>
                    </a:lnTo>
                    <a:lnTo>
                      <a:pt x="353" y="32"/>
                    </a:lnTo>
                    <a:lnTo>
                      <a:pt x="352" y="30"/>
                    </a:lnTo>
                    <a:lnTo>
                      <a:pt x="353" y="28"/>
                    </a:lnTo>
                    <a:lnTo>
                      <a:pt x="355" y="28"/>
                    </a:lnTo>
                    <a:lnTo>
                      <a:pt x="357" y="24"/>
                    </a:lnTo>
                    <a:lnTo>
                      <a:pt x="358" y="22"/>
                    </a:lnTo>
                    <a:lnTo>
                      <a:pt x="360" y="20"/>
                    </a:lnTo>
                    <a:lnTo>
                      <a:pt x="360" y="19"/>
                    </a:lnTo>
                    <a:lnTo>
                      <a:pt x="358" y="17"/>
                    </a:lnTo>
                    <a:lnTo>
                      <a:pt x="355" y="19"/>
                    </a:lnTo>
                    <a:lnTo>
                      <a:pt x="353" y="19"/>
                    </a:lnTo>
                    <a:lnTo>
                      <a:pt x="353" y="14"/>
                    </a:lnTo>
                    <a:lnTo>
                      <a:pt x="352" y="16"/>
                    </a:lnTo>
                    <a:lnTo>
                      <a:pt x="349" y="19"/>
                    </a:lnTo>
                    <a:lnTo>
                      <a:pt x="350" y="20"/>
                    </a:lnTo>
                    <a:lnTo>
                      <a:pt x="350" y="22"/>
                    </a:lnTo>
                    <a:lnTo>
                      <a:pt x="347" y="22"/>
                    </a:lnTo>
                    <a:lnTo>
                      <a:pt x="345" y="22"/>
                    </a:lnTo>
                    <a:lnTo>
                      <a:pt x="344" y="20"/>
                    </a:lnTo>
                    <a:lnTo>
                      <a:pt x="344" y="19"/>
                    </a:lnTo>
                    <a:lnTo>
                      <a:pt x="342" y="20"/>
                    </a:lnTo>
                    <a:lnTo>
                      <a:pt x="341" y="20"/>
                    </a:lnTo>
                    <a:lnTo>
                      <a:pt x="341" y="19"/>
                    </a:lnTo>
                    <a:lnTo>
                      <a:pt x="342" y="17"/>
                    </a:lnTo>
                    <a:lnTo>
                      <a:pt x="342" y="16"/>
                    </a:lnTo>
                    <a:lnTo>
                      <a:pt x="341" y="16"/>
                    </a:lnTo>
                    <a:lnTo>
                      <a:pt x="339" y="19"/>
                    </a:lnTo>
                    <a:lnTo>
                      <a:pt x="336" y="19"/>
                    </a:lnTo>
                    <a:lnTo>
                      <a:pt x="336" y="20"/>
                    </a:lnTo>
                    <a:lnTo>
                      <a:pt x="334" y="20"/>
                    </a:lnTo>
                    <a:lnTo>
                      <a:pt x="333" y="19"/>
                    </a:lnTo>
                    <a:lnTo>
                      <a:pt x="331" y="19"/>
                    </a:lnTo>
                    <a:lnTo>
                      <a:pt x="331" y="17"/>
                    </a:lnTo>
                    <a:lnTo>
                      <a:pt x="328" y="16"/>
                    </a:lnTo>
                    <a:lnTo>
                      <a:pt x="326" y="14"/>
                    </a:lnTo>
                    <a:lnTo>
                      <a:pt x="323" y="17"/>
                    </a:lnTo>
                    <a:lnTo>
                      <a:pt x="321" y="16"/>
                    </a:lnTo>
                    <a:lnTo>
                      <a:pt x="320" y="16"/>
                    </a:lnTo>
                    <a:lnTo>
                      <a:pt x="318" y="14"/>
                    </a:lnTo>
                    <a:lnTo>
                      <a:pt x="318" y="14"/>
                    </a:lnTo>
                    <a:lnTo>
                      <a:pt x="317" y="11"/>
                    </a:lnTo>
                    <a:lnTo>
                      <a:pt x="314" y="12"/>
                    </a:lnTo>
                    <a:lnTo>
                      <a:pt x="309" y="12"/>
                    </a:lnTo>
                    <a:lnTo>
                      <a:pt x="307" y="11"/>
                    </a:lnTo>
                    <a:lnTo>
                      <a:pt x="307" y="9"/>
                    </a:lnTo>
                    <a:lnTo>
                      <a:pt x="304" y="6"/>
                    </a:lnTo>
                    <a:lnTo>
                      <a:pt x="304" y="6"/>
                    </a:lnTo>
                    <a:lnTo>
                      <a:pt x="304" y="8"/>
                    </a:lnTo>
                    <a:lnTo>
                      <a:pt x="299" y="9"/>
                    </a:lnTo>
                    <a:lnTo>
                      <a:pt x="298" y="6"/>
                    </a:lnTo>
                    <a:lnTo>
                      <a:pt x="296" y="6"/>
                    </a:lnTo>
                    <a:lnTo>
                      <a:pt x="293" y="3"/>
                    </a:lnTo>
                    <a:lnTo>
                      <a:pt x="291" y="4"/>
                    </a:lnTo>
                    <a:lnTo>
                      <a:pt x="290" y="3"/>
                    </a:lnTo>
                    <a:lnTo>
                      <a:pt x="288" y="4"/>
                    </a:lnTo>
                    <a:lnTo>
                      <a:pt x="290" y="6"/>
                    </a:lnTo>
                    <a:lnTo>
                      <a:pt x="290" y="8"/>
                    </a:lnTo>
                    <a:lnTo>
                      <a:pt x="291" y="8"/>
                    </a:lnTo>
                    <a:lnTo>
                      <a:pt x="294" y="8"/>
                    </a:lnTo>
                    <a:lnTo>
                      <a:pt x="298" y="11"/>
                    </a:lnTo>
                    <a:lnTo>
                      <a:pt x="298" y="12"/>
                    </a:lnTo>
                    <a:lnTo>
                      <a:pt x="299" y="17"/>
                    </a:lnTo>
                    <a:lnTo>
                      <a:pt x="296" y="17"/>
                    </a:lnTo>
                    <a:lnTo>
                      <a:pt x="294" y="20"/>
                    </a:lnTo>
                    <a:lnTo>
                      <a:pt x="294" y="19"/>
                    </a:lnTo>
                    <a:lnTo>
                      <a:pt x="291" y="17"/>
                    </a:lnTo>
                    <a:lnTo>
                      <a:pt x="290" y="19"/>
                    </a:lnTo>
                    <a:lnTo>
                      <a:pt x="282" y="20"/>
                    </a:lnTo>
                    <a:lnTo>
                      <a:pt x="278" y="17"/>
                    </a:lnTo>
                    <a:lnTo>
                      <a:pt x="278" y="19"/>
                    </a:lnTo>
                    <a:lnTo>
                      <a:pt x="275" y="19"/>
                    </a:lnTo>
                    <a:lnTo>
                      <a:pt x="275" y="22"/>
                    </a:lnTo>
                    <a:lnTo>
                      <a:pt x="272" y="22"/>
                    </a:lnTo>
                    <a:lnTo>
                      <a:pt x="274" y="25"/>
                    </a:lnTo>
                    <a:lnTo>
                      <a:pt x="272" y="24"/>
                    </a:lnTo>
                    <a:lnTo>
                      <a:pt x="269" y="22"/>
                    </a:lnTo>
                    <a:lnTo>
                      <a:pt x="267" y="25"/>
                    </a:lnTo>
                    <a:lnTo>
                      <a:pt x="269" y="27"/>
                    </a:lnTo>
                    <a:lnTo>
                      <a:pt x="269" y="28"/>
                    </a:lnTo>
                    <a:lnTo>
                      <a:pt x="266" y="27"/>
                    </a:lnTo>
                    <a:lnTo>
                      <a:pt x="264" y="28"/>
                    </a:lnTo>
                    <a:lnTo>
                      <a:pt x="266" y="30"/>
                    </a:lnTo>
                    <a:lnTo>
                      <a:pt x="264" y="30"/>
                    </a:lnTo>
                    <a:lnTo>
                      <a:pt x="261" y="32"/>
                    </a:lnTo>
                    <a:lnTo>
                      <a:pt x="261" y="33"/>
                    </a:lnTo>
                    <a:lnTo>
                      <a:pt x="264" y="36"/>
                    </a:lnTo>
                    <a:lnTo>
                      <a:pt x="264" y="38"/>
                    </a:lnTo>
                    <a:lnTo>
                      <a:pt x="261" y="36"/>
                    </a:lnTo>
                    <a:lnTo>
                      <a:pt x="259" y="38"/>
                    </a:lnTo>
                    <a:lnTo>
                      <a:pt x="258" y="38"/>
                    </a:lnTo>
                    <a:lnTo>
                      <a:pt x="255" y="41"/>
                    </a:lnTo>
                    <a:lnTo>
                      <a:pt x="253" y="46"/>
                    </a:lnTo>
                    <a:lnTo>
                      <a:pt x="251" y="46"/>
                    </a:lnTo>
                    <a:lnTo>
                      <a:pt x="250" y="51"/>
                    </a:lnTo>
                    <a:lnTo>
                      <a:pt x="248" y="52"/>
                    </a:lnTo>
                    <a:lnTo>
                      <a:pt x="250" y="54"/>
                    </a:lnTo>
                    <a:lnTo>
                      <a:pt x="255" y="54"/>
                    </a:lnTo>
                    <a:lnTo>
                      <a:pt x="253" y="55"/>
                    </a:lnTo>
                    <a:lnTo>
                      <a:pt x="251" y="57"/>
                    </a:lnTo>
                    <a:lnTo>
                      <a:pt x="258" y="59"/>
                    </a:lnTo>
                    <a:lnTo>
                      <a:pt x="255" y="60"/>
                    </a:lnTo>
                    <a:lnTo>
                      <a:pt x="251" y="60"/>
                    </a:lnTo>
                    <a:lnTo>
                      <a:pt x="250" y="59"/>
                    </a:lnTo>
                    <a:lnTo>
                      <a:pt x="250" y="60"/>
                    </a:lnTo>
                    <a:lnTo>
                      <a:pt x="253" y="62"/>
                    </a:lnTo>
                    <a:lnTo>
                      <a:pt x="253" y="65"/>
                    </a:lnTo>
                    <a:lnTo>
                      <a:pt x="255" y="68"/>
                    </a:lnTo>
                    <a:lnTo>
                      <a:pt x="251" y="65"/>
                    </a:lnTo>
                    <a:lnTo>
                      <a:pt x="250" y="60"/>
                    </a:lnTo>
                    <a:lnTo>
                      <a:pt x="247" y="60"/>
                    </a:lnTo>
                    <a:lnTo>
                      <a:pt x="247" y="62"/>
                    </a:lnTo>
                    <a:lnTo>
                      <a:pt x="245" y="63"/>
                    </a:lnTo>
                    <a:lnTo>
                      <a:pt x="245" y="62"/>
                    </a:lnTo>
                    <a:lnTo>
                      <a:pt x="239" y="59"/>
                    </a:lnTo>
                    <a:lnTo>
                      <a:pt x="234" y="59"/>
                    </a:lnTo>
                    <a:lnTo>
                      <a:pt x="235" y="60"/>
                    </a:lnTo>
                    <a:lnTo>
                      <a:pt x="234" y="62"/>
                    </a:lnTo>
                    <a:lnTo>
                      <a:pt x="232" y="60"/>
                    </a:lnTo>
                    <a:lnTo>
                      <a:pt x="232" y="60"/>
                    </a:lnTo>
                    <a:lnTo>
                      <a:pt x="231" y="62"/>
                    </a:lnTo>
                    <a:lnTo>
                      <a:pt x="232" y="65"/>
                    </a:lnTo>
                    <a:lnTo>
                      <a:pt x="232" y="67"/>
                    </a:lnTo>
                    <a:lnTo>
                      <a:pt x="232" y="65"/>
                    </a:lnTo>
                    <a:lnTo>
                      <a:pt x="231" y="65"/>
                    </a:lnTo>
                    <a:lnTo>
                      <a:pt x="231" y="67"/>
                    </a:lnTo>
                    <a:lnTo>
                      <a:pt x="227" y="68"/>
                    </a:lnTo>
                    <a:lnTo>
                      <a:pt x="223" y="70"/>
                    </a:lnTo>
                    <a:lnTo>
                      <a:pt x="226" y="68"/>
                    </a:lnTo>
                    <a:lnTo>
                      <a:pt x="229" y="65"/>
                    </a:lnTo>
                    <a:lnTo>
                      <a:pt x="229" y="60"/>
                    </a:lnTo>
                    <a:lnTo>
                      <a:pt x="231" y="59"/>
                    </a:lnTo>
                    <a:lnTo>
                      <a:pt x="229" y="55"/>
                    </a:lnTo>
                    <a:lnTo>
                      <a:pt x="227" y="55"/>
                    </a:lnTo>
                    <a:lnTo>
                      <a:pt x="223" y="49"/>
                    </a:lnTo>
                    <a:lnTo>
                      <a:pt x="221" y="46"/>
                    </a:lnTo>
                    <a:lnTo>
                      <a:pt x="216" y="44"/>
                    </a:lnTo>
                    <a:lnTo>
                      <a:pt x="215" y="43"/>
                    </a:lnTo>
                    <a:lnTo>
                      <a:pt x="213" y="44"/>
                    </a:lnTo>
                    <a:lnTo>
                      <a:pt x="215" y="46"/>
                    </a:lnTo>
                    <a:lnTo>
                      <a:pt x="213" y="46"/>
                    </a:lnTo>
                    <a:lnTo>
                      <a:pt x="210" y="49"/>
                    </a:lnTo>
                    <a:lnTo>
                      <a:pt x="208" y="48"/>
                    </a:lnTo>
                    <a:lnTo>
                      <a:pt x="210" y="46"/>
                    </a:lnTo>
                    <a:lnTo>
                      <a:pt x="207" y="48"/>
                    </a:lnTo>
                    <a:lnTo>
                      <a:pt x="207" y="49"/>
                    </a:lnTo>
                    <a:lnTo>
                      <a:pt x="204" y="44"/>
                    </a:lnTo>
                    <a:lnTo>
                      <a:pt x="202" y="44"/>
                    </a:lnTo>
                    <a:lnTo>
                      <a:pt x="202" y="48"/>
                    </a:lnTo>
                    <a:lnTo>
                      <a:pt x="204" y="48"/>
                    </a:lnTo>
                    <a:lnTo>
                      <a:pt x="202" y="51"/>
                    </a:lnTo>
                    <a:lnTo>
                      <a:pt x="200" y="52"/>
                    </a:lnTo>
                    <a:lnTo>
                      <a:pt x="202" y="55"/>
                    </a:lnTo>
                    <a:lnTo>
                      <a:pt x="199" y="57"/>
                    </a:lnTo>
                    <a:lnTo>
                      <a:pt x="197" y="54"/>
                    </a:lnTo>
                    <a:lnTo>
                      <a:pt x="196" y="54"/>
                    </a:lnTo>
                    <a:lnTo>
                      <a:pt x="196" y="52"/>
                    </a:lnTo>
                    <a:lnTo>
                      <a:pt x="197" y="51"/>
                    </a:lnTo>
                    <a:lnTo>
                      <a:pt x="196" y="51"/>
                    </a:lnTo>
                    <a:lnTo>
                      <a:pt x="194" y="54"/>
                    </a:lnTo>
                    <a:lnTo>
                      <a:pt x="191" y="54"/>
                    </a:lnTo>
                    <a:lnTo>
                      <a:pt x="189" y="55"/>
                    </a:lnTo>
                    <a:lnTo>
                      <a:pt x="189" y="59"/>
                    </a:lnTo>
                    <a:lnTo>
                      <a:pt x="194" y="60"/>
                    </a:lnTo>
                    <a:lnTo>
                      <a:pt x="189" y="63"/>
                    </a:lnTo>
                    <a:lnTo>
                      <a:pt x="188" y="62"/>
                    </a:lnTo>
                    <a:lnTo>
                      <a:pt x="184" y="63"/>
                    </a:lnTo>
                    <a:lnTo>
                      <a:pt x="184" y="67"/>
                    </a:lnTo>
                    <a:lnTo>
                      <a:pt x="188" y="67"/>
                    </a:lnTo>
                    <a:lnTo>
                      <a:pt x="188" y="68"/>
                    </a:lnTo>
                    <a:lnTo>
                      <a:pt x="184" y="70"/>
                    </a:lnTo>
                    <a:lnTo>
                      <a:pt x="183" y="67"/>
                    </a:lnTo>
                    <a:lnTo>
                      <a:pt x="180" y="68"/>
                    </a:lnTo>
                    <a:lnTo>
                      <a:pt x="177" y="70"/>
                    </a:lnTo>
                    <a:lnTo>
                      <a:pt x="178" y="71"/>
                    </a:lnTo>
                    <a:lnTo>
                      <a:pt x="178" y="73"/>
                    </a:lnTo>
                    <a:lnTo>
                      <a:pt x="178" y="75"/>
                    </a:lnTo>
                    <a:lnTo>
                      <a:pt x="180" y="75"/>
                    </a:lnTo>
                    <a:lnTo>
                      <a:pt x="178" y="78"/>
                    </a:lnTo>
                    <a:lnTo>
                      <a:pt x="180" y="79"/>
                    </a:lnTo>
                    <a:lnTo>
                      <a:pt x="177" y="81"/>
                    </a:lnTo>
                    <a:lnTo>
                      <a:pt x="177" y="83"/>
                    </a:lnTo>
                    <a:lnTo>
                      <a:pt x="181" y="83"/>
                    </a:lnTo>
                    <a:lnTo>
                      <a:pt x="178" y="84"/>
                    </a:lnTo>
                    <a:lnTo>
                      <a:pt x="177" y="86"/>
                    </a:lnTo>
                    <a:lnTo>
                      <a:pt x="175" y="86"/>
                    </a:lnTo>
                    <a:lnTo>
                      <a:pt x="173" y="83"/>
                    </a:lnTo>
                    <a:lnTo>
                      <a:pt x="170" y="81"/>
                    </a:lnTo>
                    <a:lnTo>
                      <a:pt x="169" y="84"/>
                    </a:lnTo>
                    <a:lnTo>
                      <a:pt x="167" y="81"/>
                    </a:lnTo>
                    <a:lnTo>
                      <a:pt x="165" y="79"/>
                    </a:lnTo>
                    <a:lnTo>
                      <a:pt x="162" y="81"/>
                    </a:lnTo>
                    <a:lnTo>
                      <a:pt x="167" y="84"/>
                    </a:lnTo>
                    <a:lnTo>
                      <a:pt x="165" y="84"/>
                    </a:lnTo>
                    <a:lnTo>
                      <a:pt x="164" y="87"/>
                    </a:lnTo>
                    <a:lnTo>
                      <a:pt x="167" y="91"/>
                    </a:lnTo>
                    <a:lnTo>
                      <a:pt x="170" y="89"/>
                    </a:lnTo>
                    <a:lnTo>
                      <a:pt x="169" y="92"/>
                    </a:lnTo>
                    <a:lnTo>
                      <a:pt x="169" y="95"/>
                    </a:lnTo>
                    <a:lnTo>
                      <a:pt x="167" y="94"/>
                    </a:lnTo>
                    <a:lnTo>
                      <a:pt x="165" y="94"/>
                    </a:lnTo>
                    <a:lnTo>
                      <a:pt x="165" y="97"/>
                    </a:lnTo>
                    <a:lnTo>
                      <a:pt x="165" y="100"/>
                    </a:lnTo>
                    <a:lnTo>
                      <a:pt x="164" y="103"/>
                    </a:lnTo>
                    <a:lnTo>
                      <a:pt x="161" y="94"/>
                    </a:lnTo>
                    <a:lnTo>
                      <a:pt x="157" y="87"/>
                    </a:lnTo>
                    <a:lnTo>
                      <a:pt x="156" y="86"/>
                    </a:lnTo>
                    <a:lnTo>
                      <a:pt x="156" y="83"/>
                    </a:lnTo>
                    <a:lnTo>
                      <a:pt x="154" y="84"/>
                    </a:lnTo>
                    <a:lnTo>
                      <a:pt x="153" y="86"/>
                    </a:lnTo>
                    <a:lnTo>
                      <a:pt x="151" y="89"/>
                    </a:lnTo>
                    <a:lnTo>
                      <a:pt x="149" y="91"/>
                    </a:lnTo>
                    <a:lnTo>
                      <a:pt x="149" y="92"/>
                    </a:lnTo>
                    <a:lnTo>
                      <a:pt x="146" y="92"/>
                    </a:lnTo>
                    <a:lnTo>
                      <a:pt x="145" y="94"/>
                    </a:lnTo>
                    <a:lnTo>
                      <a:pt x="141" y="95"/>
                    </a:lnTo>
                    <a:lnTo>
                      <a:pt x="143" y="100"/>
                    </a:lnTo>
                    <a:lnTo>
                      <a:pt x="143" y="107"/>
                    </a:lnTo>
                    <a:lnTo>
                      <a:pt x="145" y="108"/>
                    </a:lnTo>
                    <a:lnTo>
                      <a:pt x="145" y="110"/>
                    </a:lnTo>
                    <a:lnTo>
                      <a:pt x="141" y="111"/>
                    </a:lnTo>
                    <a:lnTo>
                      <a:pt x="140" y="114"/>
                    </a:lnTo>
                    <a:lnTo>
                      <a:pt x="137" y="114"/>
                    </a:lnTo>
                    <a:lnTo>
                      <a:pt x="137" y="116"/>
                    </a:lnTo>
                    <a:lnTo>
                      <a:pt x="133" y="119"/>
                    </a:lnTo>
                    <a:lnTo>
                      <a:pt x="133" y="122"/>
                    </a:lnTo>
                    <a:lnTo>
                      <a:pt x="132" y="124"/>
                    </a:lnTo>
                    <a:lnTo>
                      <a:pt x="127" y="130"/>
                    </a:lnTo>
                    <a:lnTo>
                      <a:pt x="119" y="135"/>
                    </a:lnTo>
                    <a:lnTo>
                      <a:pt x="111" y="135"/>
                    </a:lnTo>
                    <a:lnTo>
                      <a:pt x="108" y="137"/>
                    </a:lnTo>
                    <a:lnTo>
                      <a:pt x="105" y="137"/>
                    </a:lnTo>
                    <a:lnTo>
                      <a:pt x="100" y="138"/>
                    </a:lnTo>
                    <a:lnTo>
                      <a:pt x="97" y="137"/>
                    </a:lnTo>
                    <a:lnTo>
                      <a:pt x="94" y="138"/>
                    </a:lnTo>
                    <a:lnTo>
                      <a:pt x="92" y="142"/>
                    </a:lnTo>
                    <a:lnTo>
                      <a:pt x="89" y="143"/>
                    </a:lnTo>
                    <a:lnTo>
                      <a:pt x="81" y="143"/>
                    </a:lnTo>
                    <a:lnTo>
                      <a:pt x="78" y="145"/>
                    </a:lnTo>
                    <a:lnTo>
                      <a:pt x="78" y="146"/>
                    </a:lnTo>
                    <a:lnTo>
                      <a:pt x="71" y="150"/>
                    </a:lnTo>
                    <a:lnTo>
                      <a:pt x="67" y="150"/>
                    </a:lnTo>
                    <a:lnTo>
                      <a:pt x="65" y="148"/>
                    </a:lnTo>
                    <a:lnTo>
                      <a:pt x="63" y="148"/>
                    </a:lnTo>
                    <a:lnTo>
                      <a:pt x="62" y="146"/>
                    </a:lnTo>
                    <a:lnTo>
                      <a:pt x="60" y="148"/>
                    </a:lnTo>
                    <a:lnTo>
                      <a:pt x="57" y="151"/>
                    </a:lnTo>
                    <a:lnTo>
                      <a:pt x="51" y="153"/>
                    </a:lnTo>
                    <a:lnTo>
                      <a:pt x="51" y="153"/>
                    </a:lnTo>
                    <a:lnTo>
                      <a:pt x="49" y="153"/>
                    </a:lnTo>
                    <a:lnTo>
                      <a:pt x="44" y="158"/>
                    </a:lnTo>
                    <a:lnTo>
                      <a:pt x="38" y="161"/>
                    </a:lnTo>
                    <a:lnTo>
                      <a:pt x="30" y="162"/>
                    </a:lnTo>
                    <a:lnTo>
                      <a:pt x="27" y="167"/>
                    </a:lnTo>
                    <a:lnTo>
                      <a:pt x="27" y="172"/>
                    </a:lnTo>
                    <a:lnTo>
                      <a:pt x="24" y="175"/>
                    </a:lnTo>
                    <a:lnTo>
                      <a:pt x="22" y="173"/>
                    </a:lnTo>
                    <a:lnTo>
                      <a:pt x="22" y="172"/>
                    </a:lnTo>
                    <a:lnTo>
                      <a:pt x="22" y="170"/>
                    </a:lnTo>
                    <a:lnTo>
                      <a:pt x="24" y="166"/>
                    </a:lnTo>
                    <a:lnTo>
                      <a:pt x="24" y="164"/>
                    </a:lnTo>
                    <a:lnTo>
                      <a:pt x="19" y="167"/>
                    </a:lnTo>
                    <a:lnTo>
                      <a:pt x="19" y="172"/>
                    </a:lnTo>
                    <a:lnTo>
                      <a:pt x="16" y="177"/>
                    </a:lnTo>
                    <a:lnTo>
                      <a:pt x="17" y="181"/>
                    </a:lnTo>
                    <a:lnTo>
                      <a:pt x="16" y="185"/>
                    </a:lnTo>
                    <a:lnTo>
                      <a:pt x="16" y="191"/>
                    </a:lnTo>
                    <a:lnTo>
                      <a:pt x="11" y="199"/>
                    </a:lnTo>
                    <a:lnTo>
                      <a:pt x="8" y="207"/>
                    </a:lnTo>
                    <a:lnTo>
                      <a:pt x="9" y="212"/>
                    </a:lnTo>
                    <a:lnTo>
                      <a:pt x="9" y="220"/>
                    </a:lnTo>
                    <a:lnTo>
                      <a:pt x="14" y="228"/>
                    </a:lnTo>
                    <a:lnTo>
                      <a:pt x="14" y="231"/>
                    </a:lnTo>
                    <a:lnTo>
                      <a:pt x="16" y="233"/>
                    </a:lnTo>
                    <a:lnTo>
                      <a:pt x="14" y="237"/>
                    </a:lnTo>
                    <a:lnTo>
                      <a:pt x="16" y="240"/>
                    </a:lnTo>
                    <a:lnTo>
                      <a:pt x="12" y="242"/>
                    </a:lnTo>
                    <a:lnTo>
                      <a:pt x="11" y="239"/>
                    </a:lnTo>
                    <a:lnTo>
                      <a:pt x="11" y="234"/>
                    </a:lnTo>
                    <a:lnTo>
                      <a:pt x="9" y="237"/>
                    </a:lnTo>
                    <a:lnTo>
                      <a:pt x="8" y="236"/>
                    </a:lnTo>
                    <a:lnTo>
                      <a:pt x="8" y="233"/>
                    </a:lnTo>
                    <a:lnTo>
                      <a:pt x="6" y="226"/>
                    </a:lnTo>
                    <a:lnTo>
                      <a:pt x="4" y="229"/>
                    </a:lnTo>
                    <a:lnTo>
                      <a:pt x="4" y="236"/>
                    </a:lnTo>
                    <a:lnTo>
                      <a:pt x="8" y="239"/>
                    </a:lnTo>
                    <a:lnTo>
                      <a:pt x="11" y="244"/>
                    </a:lnTo>
                    <a:lnTo>
                      <a:pt x="8" y="245"/>
                    </a:lnTo>
                    <a:lnTo>
                      <a:pt x="4" y="240"/>
                    </a:lnTo>
                    <a:lnTo>
                      <a:pt x="3" y="236"/>
                    </a:lnTo>
                    <a:lnTo>
                      <a:pt x="1" y="237"/>
                    </a:lnTo>
                    <a:lnTo>
                      <a:pt x="0" y="239"/>
                    </a:lnTo>
                    <a:lnTo>
                      <a:pt x="3" y="244"/>
                    </a:lnTo>
                    <a:lnTo>
                      <a:pt x="8" y="250"/>
                    </a:lnTo>
                    <a:lnTo>
                      <a:pt x="11" y="258"/>
                    </a:lnTo>
                    <a:lnTo>
                      <a:pt x="9" y="271"/>
                    </a:lnTo>
                    <a:lnTo>
                      <a:pt x="12" y="274"/>
                    </a:lnTo>
                    <a:lnTo>
                      <a:pt x="14" y="282"/>
                    </a:lnTo>
                    <a:lnTo>
                      <a:pt x="17" y="293"/>
                    </a:lnTo>
                    <a:lnTo>
                      <a:pt x="16" y="296"/>
                    </a:lnTo>
                    <a:lnTo>
                      <a:pt x="17" y="312"/>
                    </a:lnTo>
                    <a:lnTo>
                      <a:pt x="16" y="314"/>
                    </a:lnTo>
                    <a:lnTo>
                      <a:pt x="17" y="319"/>
                    </a:lnTo>
                    <a:lnTo>
                      <a:pt x="17" y="323"/>
                    </a:lnTo>
                    <a:lnTo>
                      <a:pt x="20" y="330"/>
                    </a:lnTo>
                    <a:lnTo>
                      <a:pt x="20" y="335"/>
                    </a:lnTo>
                    <a:lnTo>
                      <a:pt x="17" y="336"/>
                    </a:lnTo>
                    <a:lnTo>
                      <a:pt x="19" y="338"/>
                    </a:lnTo>
                    <a:lnTo>
                      <a:pt x="19" y="341"/>
                    </a:lnTo>
                    <a:lnTo>
                      <a:pt x="17" y="347"/>
                    </a:lnTo>
                    <a:lnTo>
                      <a:pt x="16" y="349"/>
                    </a:lnTo>
                    <a:lnTo>
                      <a:pt x="16" y="351"/>
                    </a:lnTo>
                    <a:lnTo>
                      <a:pt x="16" y="355"/>
                    </a:lnTo>
                    <a:lnTo>
                      <a:pt x="12" y="357"/>
                    </a:lnTo>
                    <a:lnTo>
                      <a:pt x="12" y="360"/>
                    </a:lnTo>
                    <a:lnTo>
                      <a:pt x="9" y="363"/>
                    </a:lnTo>
                    <a:lnTo>
                      <a:pt x="6" y="362"/>
                    </a:lnTo>
                    <a:lnTo>
                      <a:pt x="3" y="368"/>
                    </a:lnTo>
                    <a:lnTo>
                      <a:pt x="3" y="376"/>
                    </a:lnTo>
                    <a:lnTo>
                      <a:pt x="4" y="378"/>
                    </a:lnTo>
                    <a:lnTo>
                      <a:pt x="8" y="378"/>
                    </a:lnTo>
                    <a:lnTo>
                      <a:pt x="14" y="384"/>
                    </a:lnTo>
                    <a:lnTo>
                      <a:pt x="12" y="386"/>
                    </a:lnTo>
                    <a:lnTo>
                      <a:pt x="14" y="387"/>
                    </a:lnTo>
                    <a:lnTo>
                      <a:pt x="17" y="387"/>
                    </a:lnTo>
                    <a:lnTo>
                      <a:pt x="19" y="390"/>
                    </a:lnTo>
                    <a:lnTo>
                      <a:pt x="22" y="390"/>
                    </a:lnTo>
                    <a:lnTo>
                      <a:pt x="24" y="390"/>
                    </a:lnTo>
                    <a:lnTo>
                      <a:pt x="25" y="390"/>
                    </a:lnTo>
                    <a:lnTo>
                      <a:pt x="28" y="392"/>
                    </a:lnTo>
                    <a:lnTo>
                      <a:pt x="32" y="390"/>
                    </a:lnTo>
                    <a:lnTo>
                      <a:pt x="33" y="394"/>
                    </a:lnTo>
                    <a:lnTo>
                      <a:pt x="35" y="392"/>
                    </a:lnTo>
                    <a:lnTo>
                      <a:pt x="35" y="392"/>
                    </a:lnTo>
                    <a:lnTo>
                      <a:pt x="39" y="392"/>
                    </a:lnTo>
                    <a:lnTo>
                      <a:pt x="43" y="390"/>
                    </a:lnTo>
                    <a:lnTo>
                      <a:pt x="43" y="389"/>
                    </a:lnTo>
                    <a:lnTo>
                      <a:pt x="46" y="389"/>
                    </a:lnTo>
                    <a:lnTo>
                      <a:pt x="47" y="386"/>
                    </a:lnTo>
                    <a:lnTo>
                      <a:pt x="52" y="386"/>
                    </a:lnTo>
                    <a:lnTo>
                      <a:pt x="52" y="384"/>
                    </a:lnTo>
                    <a:lnTo>
                      <a:pt x="54" y="382"/>
                    </a:lnTo>
                    <a:lnTo>
                      <a:pt x="57" y="382"/>
                    </a:lnTo>
                    <a:lnTo>
                      <a:pt x="59" y="384"/>
                    </a:lnTo>
                    <a:lnTo>
                      <a:pt x="60" y="381"/>
                    </a:lnTo>
                    <a:lnTo>
                      <a:pt x="62" y="382"/>
                    </a:lnTo>
                    <a:lnTo>
                      <a:pt x="63" y="381"/>
                    </a:lnTo>
                    <a:lnTo>
                      <a:pt x="65" y="378"/>
                    </a:lnTo>
                    <a:lnTo>
                      <a:pt x="71" y="373"/>
                    </a:lnTo>
                    <a:lnTo>
                      <a:pt x="75" y="373"/>
                    </a:lnTo>
                    <a:lnTo>
                      <a:pt x="76" y="374"/>
                    </a:lnTo>
                    <a:lnTo>
                      <a:pt x="79" y="373"/>
                    </a:lnTo>
                    <a:lnTo>
                      <a:pt x="87" y="371"/>
                    </a:lnTo>
                    <a:lnTo>
                      <a:pt x="87" y="373"/>
                    </a:lnTo>
                    <a:lnTo>
                      <a:pt x="92" y="371"/>
                    </a:lnTo>
                    <a:lnTo>
                      <a:pt x="94" y="373"/>
                    </a:lnTo>
                    <a:lnTo>
                      <a:pt x="97" y="373"/>
                    </a:lnTo>
                    <a:lnTo>
                      <a:pt x="98" y="371"/>
                    </a:lnTo>
                    <a:lnTo>
                      <a:pt x="100" y="374"/>
                    </a:lnTo>
                    <a:lnTo>
                      <a:pt x="102" y="374"/>
                    </a:lnTo>
                    <a:lnTo>
                      <a:pt x="105" y="373"/>
                    </a:lnTo>
                    <a:lnTo>
                      <a:pt x="105" y="374"/>
                    </a:lnTo>
                    <a:lnTo>
                      <a:pt x="108" y="373"/>
                    </a:lnTo>
                    <a:lnTo>
                      <a:pt x="113" y="373"/>
                    </a:lnTo>
                    <a:lnTo>
                      <a:pt x="113" y="376"/>
                    </a:lnTo>
                    <a:lnTo>
                      <a:pt x="114" y="376"/>
                    </a:lnTo>
                    <a:lnTo>
                      <a:pt x="118" y="373"/>
                    </a:lnTo>
                    <a:lnTo>
                      <a:pt x="119" y="374"/>
                    </a:lnTo>
                    <a:lnTo>
                      <a:pt x="124" y="371"/>
                    </a:lnTo>
                    <a:lnTo>
                      <a:pt x="126" y="368"/>
                    </a:lnTo>
                    <a:lnTo>
                      <a:pt x="127" y="368"/>
                    </a:lnTo>
                    <a:lnTo>
                      <a:pt x="129" y="365"/>
                    </a:lnTo>
                    <a:lnTo>
                      <a:pt x="130" y="360"/>
                    </a:lnTo>
                    <a:lnTo>
                      <a:pt x="135" y="357"/>
                    </a:lnTo>
                    <a:lnTo>
                      <a:pt x="138" y="355"/>
                    </a:lnTo>
                    <a:lnTo>
                      <a:pt x="140" y="357"/>
                    </a:lnTo>
                    <a:lnTo>
                      <a:pt x="146" y="355"/>
                    </a:lnTo>
                    <a:lnTo>
                      <a:pt x="153" y="351"/>
                    </a:lnTo>
                    <a:lnTo>
                      <a:pt x="157" y="346"/>
                    </a:lnTo>
                    <a:lnTo>
                      <a:pt x="161" y="346"/>
                    </a:lnTo>
                    <a:lnTo>
                      <a:pt x="162" y="346"/>
                    </a:lnTo>
                    <a:lnTo>
                      <a:pt x="164" y="346"/>
                    </a:lnTo>
                    <a:lnTo>
                      <a:pt x="169" y="347"/>
                    </a:lnTo>
                    <a:lnTo>
                      <a:pt x="172" y="347"/>
                    </a:lnTo>
                    <a:lnTo>
                      <a:pt x="175" y="346"/>
                    </a:lnTo>
                    <a:lnTo>
                      <a:pt x="181" y="347"/>
                    </a:lnTo>
                    <a:lnTo>
                      <a:pt x="188" y="344"/>
                    </a:lnTo>
                    <a:lnTo>
                      <a:pt x="192" y="343"/>
                    </a:lnTo>
                    <a:lnTo>
                      <a:pt x="196" y="341"/>
                    </a:lnTo>
                    <a:lnTo>
                      <a:pt x="199" y="341"/>
                    </a:lnTo>
                    <a:lnTo>
                      <a:pt x="202" y="338"/>
                    </a:lnTo>
                    <a:lnTo>
                      <a:pt x="208" y="338"/>
                    </a:lnTo>
                    <a:lnTo>
                      <a:pt x="224" y="336"/>
                    </a:lnTo>
                    <a:lnTo>
                      <a:pt x="229" y="338"/>
                    </a:lnTo>
                    <a:lnTo>
                      <a:pt x="232" y="338"/>
                    </a:lnTo>
                    <a:lnTo>
                      <a:pt x="237" y="336"/>
                    </a:lnTo>
                    <a:lnTo>
                      <a:pt x="240" y="336"/>
                    </a:lnTo>
                    <a:lnTo>
                      <a:pt x="243" y="341"/>
                    </a:lnTo>
                    <a:lnTo>
                      <a:pt x="247" y="346"/>
                    </a:lnTo>
                    <a:lnTo>
                      <a:pt x="250" y="347"/>
                    </a:lnTo>
                    <a:lnTo>
                      <a:pt x="251" y="346"/>
                    </a:lnTo>
                    <a:lnTo>
                      <a:pt x="253" y="344"/>
                    </a:lnTo>
                    <a:lnTo>
                      <a:pt x="255" y="346"/>
                    </a:lnTo>
                    <a:lnTo>
                      <a:pt x="256" y="346"/>
                    </a:lnTo>
                    <a:lnTo>
                      <a:pt x="259" y="346"/>
                    </a:lnTo>
                    <a:lnTo>
                      <a:pt x="263" y="349"/>
                    </a:lnTo>
                    <a:lnTo>
                      <a:pt x="266" y="351"/>
                    </a:lnTo>
                    <a:lnTo>
                      <a:pt x="267" y="349"/>
                    </a:lnTo>
                    <a:lnTo>
                      <a:pt x="274" y="354"/>
                    </a:lnTo>
                    <a:lnTo>
                      <a:pt x="272" y="357"/>
                    </a:lnTo>
                    <a:lnTo>
                      <a:pt x="274" y="357"/>
                    </a:lnTo>
                    <a:lnTo>
                      <a:pt x="277" y="358"/>
                    </a:lnTo>
                    <a:lnTo>
                      <a:pt x="275" y="360"/>
                    </a:lnTo>
                    <a:lnTo>
                      <a:pt x="274" y="360"/>
                    </a:lnTo>
                    <a:lnTo>
                      <a:pt x="272" y="363"/>
                    </a:lnTo>
                    <a:lnTo>
                      <a:pt x="275" y="368"/>
                    </a:lnTo>
                    <a:lnTo>
                      <a:pt x="278" y="368"/>
                    </a:lnTo>
                    <a:lnTo>
                      <a:pt x="280" y="371"/>
                    </a:lnTo>
                    <a:lnTo>
                      <a:pt x="282" y="374"/>
                    </a:lnTo>
                    <a:lnTo>
                      <a:pt x="282" y="378"/>
                    </a:lnTo>
                    <a:lnTo>
                      <a:pt x="285" y="386"/>
                    </a:lnTo>
                    <a:lnTo>
                      <a:pt x="283" y="389"/>
                    </a:lnTo>
                    <a:lnTo>
                      <a:pt x="285" y="390"/>
                    </a:lnTo>
                    <a:lnTo>
                      <a:pt x="283" y="394"/>
                    </a:lnTo>
                    <a:lnTo>
                      <a:pt x="283" y="395"/>
                    </a:lnTo>
                    <a:lnTo>
                      <a:pt x="282" y="395"/>
                    </a:lnTo>
                    <a:lnTo>
                      <a:pt x="280" y="395"/>
                    </a:lnTo>
                    <a:lnTo>
                      <a:pt x="282" y="398"/>
                    </a:lnTo>
                    <a:lnTo>
                      <a:pt x="285" y="400"/>
                    </a:lnTo>
                    <a:lnTo>
                      <a:pt x="285" y="402"/>
                    </a:lnTo>
                    <a:lnTo>
                      <a:pt x="288" y="402"/>
                    </a:lnTo>
                    <a:lnTo>
                      <a:pt x="290" y="403"/>
                    </a:lnTo>
                    <a:lnTo>
                      <a:pt x="291" y="402"/>
                    </a:lnTo>
                    <a:lnTo>
                      <a:pt x="290" y="398"/>
                    </a:lnTo>
                    <a:lnTo>
                      <a:pt x="291" y="397"/>
                    </a:lnTo>
                    <a:lnTo>
                      <a:pt x="293" y="394"/>
                    </a:lnTo>
                    <a:lnTo>
                      <a:pt x="294" y="394"/>
                    </a:lnTo>
                    <a:lnTo>
                      <a:pt x="296" y="392"/>
                    </a:lnTo>
                    <a:lnTo>
                      <a:pt x="298" y="390"/>
                    </a:lnTo>
                    <a:lnTo>
                      <a:pt x="299" y="387"/>
                    </a:lnTo>
                    <a:lnTo>
                      <a:pt x="301" y="384"/>
                    </a:lnTo>
                    <a:lnTo>
                      <a:pt x="307" y="381"/>
                    </a:lnTo>
                    <a:lnTo>
                      <a:pt x="307" y="379"/>
                    </a:lnTo>
                    <a:lnTo>
                      <a:pt x="309" y="379"/>
                    </a:lnTo>
                    <a:lnTo>
                      <a:pt x="314" y="378"/>
                    </a:lnTo>
                    <a:lnTo>
                      <a:pt x="315" y="373"/>
                    </a:lnTo>
                    <a:lnTo>
                      <a:pt x="318" y="368"/>
                    </a:lnTo>
                    <a:lnTo>
                      <a:pt x="323" y="366"/>
                    </a:lnTo>
                    <a:lnTo>
                      <a:pt x="325" y="365"/>
                    </a:lnTo>
                    <a:lnTo>
                      <a:pt x="323" y="362"/>
                    </a:lnTo>
                    <a:lnTo>
                      <a:pt x="323" y="358"/>
                    </a:lnTo>
                    <a:lnTo>
                      <a:pt x="326" y="362"/>
                    </a:lnTo>
                    <a:lnTo>
                      <a:pt x="326" y="366"/>
                    </a:lnTo>
                    <a:lnTo>
                      <a:pt x="326" y="370"/>
                    </a:lnTo>
                    <a:lnTo>
                      <a:pt x="325" y="371"/>
                    </a:lnTo>
                    <a:lnTo>
                      <a:pt x="323" y="379"/>
                    </a:lnTo>
                    <a:lnTo>
                      <a:pt x="317" y="382"/>
                    </a:lnTo>
                    <a:lnTo>
                      <a:pt x="317" y="386"/>
                    </a:lnTo>
                    <a:lnTo>
                      <a:pt x="315" y="387"/>
                    </a:lnTo>
                    <a:lnTo>
                      <a:pt x="315" y="390"/>
                    </a:lnTo>
                    <a:lnTo>
                      <a:pt x="312" y="395"/>
                    </a:lnTo>
                    <a:lnTo>
                      <a:pt x="312" y="397"/>
                    </a:lnTo>
                    <a:lnTo>
                      <a:pt x="310" y="405"/>
                    </a:lnTo>
                    <a:lnTo>
                      <a:pt x="304" y="403"/>
                    </a:lnTo>
                    <a:lnTo>
                      <a:pt x="302" y="406"/>
                    </a:lnTo>
                    <a:lnTo>
                      <a:pt x="301" y="410"/>
                    </a:lnTo>
                    <a:lnTo>
                      <a:pt x="301" y="411"/>
                    </a:lnTo>
                    <a:lnTo>
                      <a:pt x="304" y="410"/>
                    </a:lnTo>
                    <a:lnTo>
                      <a:pt x="309" y="408"/>
                    </a:lnTo>
                    <a:lnTo>
                      <a:pt x="314" y="410"/>
                    </a:lnTo>
                    <a:lnTo>
                      <a:pt x="318" y="402"/>
                    </a:lnTo>
                    <a:lnTo>
                      <a:pt x="320" y="395"/>
                    </a:lnTo>
                    <a:lnTo>
                      <a:pt x="323" y="390"/>
                    </a:lnTo>
                    <a:lnTo>
                      <a:pt x="325" y="392"/>
                    </a:lnTo>
                    <a:lnTo>
                      <a:pt x="325" y="398"/>
                    </a:lnTo>
                    <a:lnTo>
                      <a:pt x="326" y="403"/>
                    </a:lnTo>
                    <a:lnTo>
                      <a:pt x="325" y="403"/>
                    </a:lnTo>
                    <a:lnTo>
                      <a:pt x="325" y="410"/>
                    </a:lnTo>
                    <a:lnTo>
                      <a:pt x="321" y="416"/>
                    </a:lnTo>
                    <a:lnTo>
                      <a:pt x="317" y="418"/>
                    </a:lnTo>
                    <a:lnTo>
                      <a:pt x="317" y="419"/>
                    </a:lnTo>
                    <a:lnTo>
                      <a:pt x="321" y="419"/>
                    </a:lnTo>
                    <a:lnTo>
                      <a:pt x="325" y="419"/>
                    </a:lnTo>
                    <a:lnTo>
                      <a:pt x="326" y="418"/>
                    </a:lnTo>
                    <a:lnTo>
                      <a:pt x="328" y="418"/>
                    </a:lnTo>
                    <a:lnTo>
                      <a:pt x="331" y="414"/>
                    </a:lnTo>
                    <a:lnTo>
                      <a:pt x="334" y="416"/>
                    </a:lnTo>
                    <a:lnTo>
                      <a:pt x="336" y="414"/>
                    </a:lnTo>
                    <a:lnTo>
                      <a:pt x="334" y="418"/>
                    </a:lnTo>
                    <a:lnTo>
                      <a:pt x="333" y="419"/>
                    </a:lnTo>
                    <a:lnTo>
                      <a:pt x="331" y="419"/>
                    </a:lnTo>
                    <a:lnTo>
                      <a:pt x="329" y="421"/>
                    </a:lnTo>
                    <a:lnTo>
                      <a:pt x="333" y="424"/>
                    </a:lnTo>
                    <a:lnTo>
                      <a:pt x="333" y="427"/>
                    </a:lnTo>
                    <a:lnTo>
                      <a:pt x="334" y="432"/>
                    </a:lnTo>
                    <a:lnTo>
                      <a:pt x="336" y="437"/>
                    </a:lnTo>
                    <a:lnTo>
                      <a:pt x="334" y="445"/>
                    </a:lnTo>
                    <a:lnTo>
                      <a:pt x="331" y="448"/>
                    </a:lnTo>
                    <a:lnTo>
                      <a:pt x="331" y="449"/>
                    </a:lnTo>
                    <a:lnTo>
                      <a:pt x="331" y="454"/>
                    </a:lnTo>
                    <a:lnTo>
                      <a:pt x="334" y="456"/>
                    </a:lnTo>
                    <a:lnTo>
                      <a:pt x="336" y="461"/>
                    </a:lnTo>
                    <a:lnTo>
                      <a:pt x="336" y="465"/>
                    </a:lnTo>
                    <a:lnTo>
                      <a:pt x="342" y="472"/>
                    </a:lnTo>
                    <a:lnTo>
                      <a:pt x="345" y="472"/>
                    </a:lnTo>
                    <a:lnTo>
                      <a:pt x="349" y="475"/>
                    </a:lnTo>
                    <a:lnTo>
                      <a:pt x="349" y="478"/>
                    </a:lnTo>
                    <a:lnTo>
                      <a:pt x="352" y="478"/>
                    </a:lnTo>
                    <a:lnTo>
                      <a:pt x="353" y="477"/>
                    </a:lnTo>
                    <a:lnTo>
                      <a:pt x="355" y="477"/>
                    </a:lnTo>
                    <a:lnTo>
                      <a:pt x="358" y="477"/>
                    </a:lnTo>
                    <a:lnTo>
                      <a:pt x="361" y="481"/>
                    </a:lnTo>
                    <a:lnTo>
                      <a:pt x="365" y="481"/>
                    </a:lnTo>
                    <a:lnTo>
                      <a:pt x="368" y="484"/>
                    </a:lnTo>
                    <a:lnTo>
                      <a:pt x="368" y="488"/>
                    </a:lnTo>
                    <a:lnTo>
                      <a:pt x="371" y="488"/>
                    </a:lnTo>
                    <a:lnTo>
                      <a:pt x="374" y="491"/>
                    </a:lnTo>
                    <a:lnTo>
                      <a:pt x="376" y="491"/>
                    </a:lnTo>
                    <a:lnTo>
                      <a:pt x="377" y="489"/>
                    </a:lnTo>
                    <a:lnTo>
                      <a:pt x="382" y="488"/>
                    </a:lnTo>
                    <a:lnTo>
                      <a:pt x="384" y="484"/>
                    </a:lnTo>
                    <a:lnTo>
                      <a:pt x="387" y="484"/>
                    </a:lnTo>
                    <a:lnTo>
                      <a:pt x="392" y="481"/>
                    </a:lnTo>
                    <a:lnTo>
                      <a:pt x="393" y="481"/>
                    </a:lnTo>
                    <a:lnTo>
                      <a:pt x="395" y="480"/>
                    </a:lnTo>
                    <a:lnTo>
                      <a:pt x="395" y="478"/>
                    </a:lnTo>
                    <a:lnTo>
                      <a:pt x="392" y="478"/>
                    </a:lnTo>
                    <a:lnTo>
                      <a:pt x="392" y="477"/>
                    </a:lnTo>
                    <a:lnTo>
                      <a:pt x="398" y="472"/>
                    </a:lnTo>
                    <a:lnTo>
                      <a:pt x="403" y="475"/>
                    </a:lnTo>
                    <a:lnTo>
                      <a:pt x="403" y="478"/>
                    </a:lnTo>
                    <a:lnTo>
                      <a:pt x="396" y="481"/>
                    </a:lnTo>
                    <a:lnTo>
                      <a:pt x="398" y="484"/>
                    </a:lnTo>
                    <a:lnTo>
                      <a:pt x="400" y="484"/>
                    </a:lnTo>
                    <a:lnTo>
                      <a:pt x="401" y="483"/>
                    </a:lnTo>
                    <a:lnTo>
                      <a:pt x="404" y="481"/>
                    </a:lnTo>
                    <a:lnTo>
                      <a:pt x="406" y="483"/>
                    </a:lnTo>
                    <a:lnTo>
                      <a:pt x="406" y="484"/>
                    </a:lnTo>
                    <a:lnTo>
                      <a:pt x="404" y="484"/>
                    </a:lnTo>
                    <a:lnTo>
                      <a:pt x="403" y="488"/>
                    </a:lnTo>
                    <a:lnTo>
                      <a:pt x="406" y="492"/>
                    </a:lnTo>
                    <a:lnTo>
                      <a:pt x="408" y="497"/>
                    </a:lnTo>
                    <a:lnTo>
                      <a:pt x="408" y="496"/>
                    </a:lnTo>
                    <a:lnTo>
                      <a:pt x="411" y="496"/>
                    </a:lnTo>
                    <a:lnTo>
                      <a:pt x="411" y="499"/>
                    </a:lnTo>
                    <a:lnTo>
                      <a:pt x="412" y="502"/>
                    </a:lnTo>
                    <a:lnTo>
                      <a:pt x="414" y="499"/>
                    </a:lnTo>
                    <a:lnTo>
                      <a:pt x="414" y="494"/>
                    </a:lnTo>
                    <a:lnTo>
                      <a:pt x="412" y="496"/>
                    </a:lnTo>
                    <a:lnTo>
                      <a:pt x="411" y="494"/>
                    </a:lnTo>
                    <a:lnTo>
                      <a:pt x="414" y="492"/>
                    </a:lnTo>
                    <a:lnTo>
                      <a:pt x="420" y="492"/>
                    </a:lnTo>
                    <a:lnTo>
                      <a:pt x="420" y="494"/>
                    </a:lnTo>
                    <a:lnTo>
                      <a:pt x="422" y="492"/>
                    </a:lnTo>
                    <a:lnTo>
                      <a:pt x="425" y="488"/>
                    </a:lnTo>
                    <a:lnTo>
                      <a:pt x="433" y="483"/>
                    </a:lnTo>
                    <a:lnTo>
                      <a:pt x="436" y="480"/>
                    </a:lnTo>
                    <a:lnTo>
                      <a:pt x="435" y="480"/>
                    </a:lnTo>
                    <a:lnTo>
                      <a:pt x="433" y="481"/>
                    </a:lnTo>
                    <a:lnTo>
                      <a:pt x="433" y="480"/>
                    </a:lnTo>
                    <a:lnTo>
                      <a:pt x="431" y="480"/>
                    </a:lnTo>
                    <a:lnTo>
                      <a:pt x="433" y="478"/>
                    </a:lnTo>
                    <a:lnTo>
                      <a:pt x="438" y="478"/>
                    </a:lnTo>
                    <a:lnTo>
                      <a:pt x="443" y="477"/>
                    </a:lnTo>
                    <a:lnTo>
                      <a:pt x="454" y="475"/>
                    </a:lnTo>
                    <a:lnTo>
                      <a:pt x="462" y="477"/>
                    </a:lnTo>
                    <a:lnTo>
                      <a:pt x="466" y="475"/>
                    </a:lnTo>
                    <a:lnTo>
                      <a:pt x="466" y="472"/>
                    </a:lnTo>
                    <a:lnTo>
                      <a:pt x="468" y="472"/>
                    </a:lnTo>
                    <a:lnTo>
                      <a:pt x="471" y="470"/>
                    </a:lnTo>
                    <a:lnTo>
                      <a:pt x="473" y="465"/>
                    </a:lnTo>
                    <a:lnTo>
                      <a:pt x="473" y="461"/>
                    </a:lnTo>
                    <a:lnTo>
                      <a:pt x="473" y="457"/>
                    </a:lnTo>
                    <a:lnTo>
                      <a:pt x="478" y="453"/>
                    </a:lnTo>
                    <a:lnTo>
                      <a:pt x="478" y="445"/>
                    </a:lnTo>
                    <a:lnTo>
                      <a:pt x="479" y="441"/>
                    </a:lnTo>
                    <a:lnTo>
                      <a:pt x="481" y="435"/>
                    </a:lnTo>
                    <a:lnTo>
                      <a:pt x="482" y="433"/>
                    </a:lnTo>
                    <a:lnTo>
                      <a:pt x="482" y="432"/>
                    </a:lnTo>
                    <a:lnTo>
                      <a:pt x="492" y="421"/>
                    </a:lnTo>
                    <a:lnTo>
                      <a:pt x="494" y="421"/>
                    </a:lnTo>
                    <a:lnTo>
                      <a:pt x="495" y="414"/>
                    </a:lnTo>
                    <a:lnTo>
                      <a:pt x="498" y="410"/>
                    </a:lnTo>
                    <a:lnTo>
                      <a:pt x="500" y="403"/>
                    </a:lnTo>
                    <a:lnTo>
                      <a:pt x="505" y="400"/>
                    </a:lnTo>
                    <a:lnTo>
                      <a:pt x="503" y="397"/>
                    </a:lnTo>
                    <a:lnTo>
                      <a:pt x="506" y="397"/>
                    </a:lnTo>
                    <a:lnTo>
                      <a:pt x="508" y="390"/>
                    </a:lnTo>
                    <a:lnTo>
                      <a:pt x="506" y="389"/>
                    </a:lnTo>
                    <a:lnTo>
                      <a:pt x="511" y="387"/>
                    </a:lnTo>
                    <a:lnTo>
                      <a:pt x="514" y="382"/>
                    </a:lnTo>
                    <a:lnTo>
                      <a:pt x="516" y="381"/>
                    </a:lnTo>
                    <a:lnTo>
                      <a:pt x="517" y="376"/>
                    </a:lnTo>
                    <a:lnTo>
                      <a:pt x="522" y="374"/>
                    </a:lnTo>
                    <a:lnTo>
                      <a:pt x="524" y="373"/>
                    </a:lnTo>
                    <a:lnTo>
                      <a:pt x="521" y="373"/>
                    </a:lnTo>
                    <a:lnTo>
                      <a:pt x="521" y="373"/>
                    </a:lnTo>
                    <a:lnTo>
                      <a:pt x="527" y="371"/>
                    </a:lnTo>
                    <a:lnTo>
                      <a:pt x="530" y="368"/>
                    </a:lnTo>
                    <a:lnTo>
                      <a:pt x="532" y="365"/>
                    </a:lnTo>
                    <a:lnTo>
                      <a:pt x="532" y="363"/>
                    </a:lnTo>
                    <a:lnTo>
                      <a:pt x="532" y="360"/>
                    </a:lnTo>
                    <a:lnTo>
                      <a:pt x="537" y="357"/>
                    </a:lnTo>
                    <a:lnTo>
                      <a:pt x="537" y="354"/>
                    </a:lnTo>
                    <a:lnTo>
                      <a:pt x="540" y="354"/>
                    </a:lnTo>
                    <a:lnTo>
                      <a:pt x="543" y="347"/>
                    </a:lnTo>
                    <a:lnTo>
                      <a:pt x="543" y="346"/>
                    </a:lnTo>
                    <a:lnTo>
                      <a:pt x="545" y="341"/>
                    </a:lnTo>
                    <a:lnTo>
                      <a:pt x="543" y="339"/>
                    </a:lnTo>
                    <a:lnTo>
                      <a:pt x="543" y="338"/>
                    </a:lnTo>
                    <a:lnTo>
                      <a:pt x="548" y="328"/>
                    </a:lnTo>
                    <a:lnTo>
                      <a:pt x="548" y="323"/>
                    </a:lnTo>
                    <a:lnTo>
                      <a:pt x="553" y="314"/>
                    </a:lnTo>
                    <a:lnTo>
                      <a:pt x="553" y="311"/>
                    </a:lnTo>
                    <a:lnTo>
                      <a:pt x="556" y="304"/>
                    </a:lnTo>
                    <a:lnTo>
                      <a:pt x="559" y="301"/>
                    </a:lnTo>
                    <a:lnTo>
                      <a:pt x="560" y="298"/>
                    </a:lnTo>
                    <a:lnTo>
                      <a:pt x="560" y="293"/>
                    </a:lnTo>
                    <a:lnTo>
                      <a:pt x="562" y="290"/>
                    </a:lnTo>
                    <a:lnTo>
                      <a:pt x="560" y="284"/>
                    </a:lnTo>
                    <a:close/>
                  </a:path>
                </a:pathLst>
              </a:custGeom>
              <a:solidFill>
                <a:srgbClr val="E1C8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1" name="Group 1210">
              <a:extLst>
                <a:ext uri="{FF2B5EF4-FFF2-40B4-BE49-F238E27FC236}">
                  <a16:creationId xmlns:a16="http://schemas.microsoft.com/office/drawing/2014/main" id="{05B6508E-6B6C-4BF1-ACD8-80EBE44E7B21}"/>
                </a:ext>
              </a:extLst>
            </p:cNvPr>
            <p:cNvGrpSpPr>
              <a:grpSpLocks/>
            </p:cNvGrpSpPr>
            <p:nvPr/>
          </p:nvGrpSpPr>
          <p:grpSpPr bwMode="auto">
            <a:xfrm>
              <a:off x="3453" y="680"/>
              <a:ext cx="3668" cy="2775"/>
              <a:chOff x="3453" y="680"/>
              <a:chExt cx="3668" cy="2775"/>
            </a:xfrm>
          </p:grpSpPr>
          <p:sp>
            <p:nvSpPr>
              <p:cNvPr id="381" name="Freeform 1010">
                <a:extLst>
                  <a:ext uri="{FF2B5EF4-FFF2-40B4-BE49-F238E27FC236}">
                    <a16:creationId xmlns:a16="http://schemas.microsoft.com/office/drawing/2014/main" id="{41226E22-3C84-45BF-A1FB-7777C57FD64B}"/>
                  </a:ext>
                </a:extLst>
              </p:cNvPr>
              <p:cNvSpPr>
                <a:spLocks/>
              </p:cNvSpPr>
              <p:nvPr/>
            </p:nvSpPr>
            <p:spPr bwMode="auto">
              <a:xfrm>
                <a:off x="6659" y="3076"/>
                <a:ext cx="3" cy="3"/>
              </a:xfrm>
              <a:custGeom>
                <a:avLst/>
                <a:gdLst>
                  <a:gd name="T0" fmla="*/ 3 w 3"/>
                  <a:gd name="T1" fmla="*/ 1 h 3"/>
                  <a:gd name="T2" fmla="*/ 2 w 3"/>
                  <a:gd name="T3" fmla="*/ 0 h 3"/>
                  <a:gd name="T4" fmla="*/ 0 w 3"/>
                  <a:gd name="T5" fmla="*/ 1 h 3"/>
                  <a:gd name="T6" fmla="*/ 2 w 3"/>
                  <a:gd name="T7" fmla="*/ 3 h 3"/>
                  <a:gd name="T8" fmla="*/ 3 w 3"/>
                  <a:gd name="T9" fmla="*/ 1 h 3"/>
                </a:gdLst>
                <a:ahLst/>
                <a:cxnLst>
                  <a:cxn ang="0">
                    <a:pos x="T0" y="T1"/>
                  </a:cxn>
                  <a:cxn ang="0">
                    <a:pos x="T2" y="T3"/>
                  </a:cxn>
                  <a:cxn ang="0">
                    <a:pos x="T4" y="T5"/>
                  </a:cxn>
                  <a:cxn ang="0">
                    <a:pos x="T6" y="T7"/>
                  </a:cxn>
                  <a:cxn ang="0">
                    <a:pos x="T8" y="T9"/>
                  </a:cxn>
                </a:cxnLst>
                <a:rect l="0" t="0" r="r" b="b"/>
                <a:pathLst>
                  <a:path w="3" h="3">
                    <a:moveTo>
                      <a:pt x="3" y="1"/>
                    </a:moveTo>
                    <a:lnTo>
                      <a:pt x="2" y="0"/>
                    </a:lnTo>
                    <a:lnTo>
                      <a:pt x="0" y="1"/>
                    </a:lnTo>
                    <a:lnTo>
                      <a:pt x="2" y="3"/>
                    </a:lnTo>
                    <a:lnTo>
                      <a:pt x="3" y="1"/>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2" name="Freeform 1011">
                <a:extLst>
                  <a:ext uri="{FF2B5EF4-FFF2-40B4-BE49-F238E27FC236}">
                    <a16:creationId xmlns:a16="http://schemas.microsoft.com/office/drawing/2014/main" id="{28ACD498-44EF-4A98-A6DE-1BF0E9F1D878}"/>
                  </a:ext>
                </a:extLst>
              </p:cNvPr>
              <p:cNvSpPr>
                <a:spLocks/>
              </p:cNvSpPr>
              <p:nvPr/>
            </p:nvSpPr>
            <p:spPr bwMode="auto">
              <a:xfrm>
                <a:off x="6683" y="3121"/>
                <a:ext cx="8" cy="4"/>
              </a:xfrm>
              <a:custGeom>
                <a:avLst/>
                <a:gdLst>
                  <a:gd name="T0" fmla="*/ 2 w 8"/>
                  <a:gd name="T1" fmla="*/ 0 h 4"/>
                  <a:gd name="T2" fmla="*/ 0 w 8"/>
                  <a:gd name="T3" fmla="*/ 1 h 4"/>
                  <a:gd name="T4" fmla="*/ 2 w 8"/>
                  <a:gd name="T5" fmla="*/ 3 h 4"/>
                  <a:gd name="T6" fmla="*/ 5 w 8"/>
                  <a:gd name="T7" fmla="*/ 3 h 4"/>
                  <a:gd name="T8" fmla="*/ 8 w 8"/>
                  <a:gd name="T9" fmla="*/ 4 h 4"/>
                  <a:gd name="T10" fmla="*/ 8 w 8"/>
                  <a:gd name="T11" fmla="*/ 3 h 4"/>
                  <a:gd name="T12" fmla="*/ 5 w 8"/>
                  <a:gd name="T13" fmla="*/ 0 h 4"/>
                  <a:gd name="T14" fmla="*/ 2 w 8"/>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4">
                    <a:moveTo>
                      <a:pt x="2" y="0"/>
                    </a:moveTo>
                    <a:lnTo>
                      <a:pt x="0" y="1"/>
                    </a:lnTo>
                    <a:lnTo>
                      <a:pt x="2" y="3"/>
                    </a:lnTo>
                    <a:lnTo>
                      <a:pt x="5" y="3"/>
                    </a:lnTo>
                    <a:lnTo>
                      <a:pt x="8" y="4"/>
                    </a:lnTo>
                    <a:lnTo>
                      <a:pt x="8" y="3"/>
                    </a:lnTo>
                    <a:lnTo>
                      <a:pt x="5" y="0"/>
                    </a:lnTo>
                    <a:lnTo>
                      <a:pt x="2"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3" name="Freeform 1012">
                <a:extLst>
                  <a:ext uri="{FF2B5EF4-FFF2-40B4-BE49-F238E27FC236}">
                    <a16:creationId xmlns:a16="http://schemas.microsoft.com/office/drawing/2014/main" id="{4F8D0904-AFA6-4F9E-8A59-4D36B7D4C727}"/>
                  </a:ext>
                </a:extLst>
              </p:cNvPr>
              <p:cNvSpPr>
                <a:spLocks/>
              </p:cNvSpPr>
              <p:nvPr/>
            </p:nvSpPr>
            <p:spPr bwMode="auto">
              <a:xfrm>
                <a:off x="6611" y="2594"/>
                <a:ext cx="5" cy="7"/>
              </a:xfrm>
              <a:custGeom>
                <a:avLst/>
                <a:gdLst>
                  <a:gd name="T0" fmla="*/ 0 w 5"/>
                  <a:gd name="T1" fmla="*/ 5 h 7"/>
                  <a:gd name="T2" fmla="*/ 2 w 5"/>
                  <a:gd name="T3" fmla="*/ 7 h 7"/>
                  <a:gd name="T4" fmla="*/ 2 w 5"/>
                  <a:gd name="T5" fmla="*/ 3 h 7"/>
                  <a:gd name="T6" fmla="*/ 5 w 5"/>
                  <a:gd name="T7" fmla="*/ 2 h 7"/>
                  <a:gd name="T8" fmla="*/ 4 w 5"/>
                  <a:gd name="T9" fmla="*/ 0 h 7"/>
                  <a:gd name="T10" fmla="*/ 0 w 5"/>
                  <a:gd name="T11" fmla="*/ 3 h 7"/>
                  <a:gd name="T12" fmla="*/ 0 w 5"/>
                  <a:gd name="T13" fmla="*/ 5 h 7"/>
                </a:gdLst>
                <a:ahLst/>
                <a:cxnLst>
                  <a:cxn ang="0">
                    <a:pos x="T0" y="T1"/>
                  </a:cxn>
                  <a:cxn ang="0">
                    <a:pos x="T2" y="T3"/>
                  </a:cxn>
                  <a:cxn ang="0">
                    <a:pos x="T4" y="T5"/>
                  </a:cxn>
                  <a:cxn ang="0">
                    <a:pos x="T6" y="T7"/>
                  </a:cxn>
                  <a:cxn ang="0">
                    <a:pos x="T8" y="T9"/>
                  </a:cxn>
                  <a:cxn ang="0">
                    <a:pos x="T10" y="T11"/>
                  </a:cxn>
                  <a:cxn ang="0">
                    <a:pos x="T12" y="T13"/>
                  </a:cxn>
                </a:cxnLst>
                <a:rect l="0" t="0" r="r" b="b"/>
                <a:pathLst>
                  <a:path w="5" h="7">
                    <a:moveTo>
                      <a:pt x="0" y="5"/>
                    </a:moveTo>
                    <a:lnTo>
                      <a:pt x="2" y="7"/>
                    </a:lnTo>
                    <a:lnTo>
                      <a:pt x="2" y="3"/>
                    </a:lnTo>
                    <a:lnTo>
                      <a:pt x="5" y="2"/>
                    </a:lnTo>
                    <a:lnTo>
                      <a:pt x="4" y="0"/>
                    </a:lnTo>
                    <a:lnTo>
                      <a:pt x="0" y="3"/>
                    </a:lnTo>
                    <a:lnTo>
                      <a:pt x="0" y="5"/>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4" name="Rectangle 1013">
                <a:extLst>
                  <a:ext uri="{FF2B5EF4-FFF2-40B4-BE49-F238E27FC236}">
                    <a16:creationId xmlns:a16="http://schemas.microsoft.com/office/drawing/2014/main" id="{B4619239-0E2B-46E0-9F5D-0758CF8016A0}"/>
                  </a:ext>
                </a:extLst>
              </p:cNvPr>
              <p:cNvSpPr>
                <a:spLocks noChangeArrowheads="1"/>
              </p:cNvSpPr>
              <p:nvPr/>
            </p:nvSpPr>
            <p:spPr bwMode="auto">
              <a:xfrm>
                <a:off x="6646" y="2688"/>
                <a:ext cx="2" cy="2"/>
              </a:xfrm>
              <a:prstGeom prst="rect">
                <a:avLst/>
              </a:prstGeom>
              <a:solidFill>
                <a:srgbClr val="8E86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5" name="Freeform 1014">
                <a:extLst>
                  <a:ext uri="{FF2B5EF4-FFF2-40B4-BE49-F238E27FC236}">
                    <a16:creationId xmlns:a16="http://schemas.microsoft.com/office/drawing/2014/main" id="{965A9892-F3DC-4984-A056-5B933A839E44}"/>
                  </a:ext>
                </a:extLst>
              </p:cNvPr>
              <p:cNvSpPr>
                <a:spLocks/>
              </p:cNvSpPr>
              <p:nvPr/>
            </p:nvSpPr>
            <p:spPr bwMode="auto">
              <a:xfrm>
                <a:off x="6608" y="2601"/>
                <a:ext cx="2" cy="1"/>
              </a:xfrm>
              <a:custGeom>
                <a:avLst/>
                <a:gdLst>
                  <a:gd name="T0" fmla="*/ 2 w 2"/>
                  <a:gd name="T1" fmla="*/ 1 h 1"/>
                  <a:gd name="T2" fmla="*/ 2 w 2"/>
                  <a:gd name="T3" fmla="*/ 0 h 1"/>
                  <a:gd name="T4" fmla="*/ 0 w 2"/>
                  <a:gd name="T5" fmla="*/ 1 h 1"/>
                  <a:gd name="T6" fmla="*/ 2 w 2"/>
                  <a:gd name="T7" fmla="*/ 1 h 1"/>
                </a:gdLst>
                <a:ahLst/>
                <a:cxnLst>
                  <a:cxn ang="0">
                    <a:pos x="T0" y="T1"/>
                  </a:cxn>
                  <a:cxn ang="0">
                    <a:pos x="T2" y="T3"/>
                  </a:cxn>
                  <a:cxn ang="0">
                    <a:pos x="T4" y="T5"/>
                  </a:cxn>
                  <a:cxn ang="0">
                    <a:pos x="T6" y="T7"/>
                  </a:cxn>
                </a:cxnLst>
                <a:rect l="0" t="0" r="r" b="b"/>
                <a:pathLst>
                  <a:path w="2" h="1">
                    <a:moveTo>
                      <a:pt x="2" y="1"/>
                    </a:moveTo>
                    <a:lnTo>
                      <a:pt x="2" y="0"/>
                    </a:lnTo>
                    <a:lnTo>
                      <a:pt x="0" y="1"/>
                    </a:lnTo>
                    <a:lnTo>
                      <a:pt x="2" y="1"/>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6" name="Freeform 1015">
                <a:extLst>
                  <a:ext uri="{FF2B5EF4-FFF2-40B4-BE49-F238E27FC236}">
                    <a16:creationId xmlns:a16="http://schemas.microsoft.com/office/drawing/2014/main" id="{0C6EA7E6-9F8E-4562-84F5-1D80B32E1A90}"/>
                  </a:ext>
                </a:extLst>
              </p:cNvPr>
              <p:cNvSpPr>
                <a:spLocks/>
              </p:cNvSpPr>
              <p:nvPr/>
            </p:nvSpPr>
            <p:spPr bwMode="auto">
              <a:xfrm>
                <a:off x="6613" y="2664"/>
                <a:ext cx="3" cy="5"/>
              </a:xfrm>
              <a:custGeom>
                <a:avLst/>
                <a:gdLst>
                  <a:gd name="T0" fmla="*/ 3 w 3"/>
                  <a:gd name="T1" fmla="*/ 4 h 5"/>
                  <a:gd name="T2" fmla="*/ 2 w 3"/>
                  <a:gd name="T3" fmla="*/ 0 h 5"/>
                  <a:gd name="T4" fmla="*/ 0 w 3"/>
                  <a:gd name="T5" fmla="*/ 4 h 5"/>
                  <a:gd name="T6" fmla="*/ 2 w 3"/>
                  <a:gd name="T7" fmla="*/ 5 h 5"/>
                  <a:gd name="T8" fmla="*/ 3 w 3"/>
                  <a:gd name="T9" fmla="*/ 4 h 5"/>
                </a:gdLst>
                <a:ahLst/>
                <a:cxnLst>
                  <a:cxn ang="0">
                    <a:pos x="T0" y="T1"/>
                  </a:cxn>
                  <a:cxn ang="0">
                    <a:pos x="T2" y="T3"/>
                  </a:cxn>
                  <a:cxn ang="0">
                    <a:pos x="T4" y="T5"/>
                  </a:cxn>
                  <a:cxn ang="0">
                    <a:pos x="T6" y="T7"/>
                  </a:cxn>
                  <a:cxn ang="0">
                    <a:pos x="T8" y="T9"/>
                  </a:cxn>
                </a:cxnLst>
                <a:rect l="0" t="0" r="r" b="b"/>
                <a:pathLst>
                  <a:path w="3" h="5">
                    <a:moveTo>
                      <a:pt x="3" y="4"/>
                    </a:moveTo>
                    <a:lnTo>
                      <a:pt x="2" y="0"/>
                    </a:lnTo>
                    <a:lnTo>
                      <a:pt x="0" y="4"/>
                    </a:lnTo>
                    <a:lnTo>
                      <a:pt x="2" y="5"/>
                    </a:lnTo>
                    <a:lnTo>
                      <a:pt x="3" y="4"/>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7" name="Freeform 1016">
                <a:extLst>
                  <a:ext uri="{FF2B5EF4-FFF2-40B4-BE49-F238E27FC236}">
                    <a16:creationId xmlns:a16="http://schemas.microsoft.com/office/drawing/2014/main" id="{72AB0E5D-9118-4E2D-AB4E-7C64C2EE645E}"/>
                  </a:ext>
                </a:extLst>
              </p:cNvPr>
              <p:cNvSpPr>
                <a:spLocks/>
              </p:cNvSpPr>
              <p:nvPr/>
            </p:nvSpPr>
            <p:spPr bwMode="auto">
              <a:xfrm>
                <a:off x="6643" y="2679"/>
                <a:ext cx="8" cy="5"/>
              </a:xfrm>
              <a:custGeom>
                <a:avLst/>
                <a:gdLst>
                  <a:gd name="T0" fmla="*/ 8 w 8"/>
                  <a:gd name="T1" fmla="*/ 1 h 5"/>
                  <a:gd name="T2" fmla="*/ 3 w 8"/>
                  <a:gd name="T3" fmla="*/ 0 h 5"/>
                  <a:gd name="T4" fmla="*/ 0 w 8"/>
                  <a:gd name="T5" fmla="*/ 1 h 5"/>
                  <a:gd name="T6" fmla="*/ 0 w 8"/>
                  <a:gd name="T7" fmla="*/ 3 h 5"/>
                  <a:gd name="T8" fmla="*/ 2 w 8"/>
                  <a:gd name="T9" fmla="*/ 5 h 5"/>
                  <a:gd name="T10" fmla="*/ 3 w 8"/>
                  <a:gd name="T11" fmla="*/ 5 h 5"/>
                  <a:gd name="T12" fmla="*/ 5 w 8"/>
                  <a:gd name="T13" fmla="*/ 3 h 5"/>
                  <a:gd name="T14" fmla="*/ 8 w 8"/>
                  <a:gd name="T15" fmla="*/ 1 h 5"/>
                  <a:gd name="T16" fmla="*/ 8 w 8"/>
                  <a:gd name="T17"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5">
                    <a:moveTo>
                      <a:pt x="8" y="1"/>
                    </a:moveTo>
                    <a:lnTo>
                      <a:pt x="3" y="0"/>
                    </a:lnTo>
                    <a:lnTo>
                      <a:pt x="0" y="1"/>
                    </a:lnTo>
                    <a:lnTo>
                      <a:pt x="0" y="3"/>
                    </a:lnTo>
                    <a:lnTo>
                      <a:pt x="2" y="5"/>
                    </a:lnTo>
                    <a:lnTo>
                      <a:pt x="3" y="5"/>
                    </a:lnTo>
                    <a:lnTo>
                      <a:pt x="5" y="3"/>
                    </a:lnTo>
                    <a:lnTo>
                      <a:pt x="8" y="1"/>
                    </a:lnTo>
                    <a:lnTo>
                      <a:pt x="8" y="1"/>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8" name="Freeform 1017">
                <a:extLst>
                  <a:ext uri="{FF2B5EF4-FFF2-40B4-BE49-F238E27FC236}">
                    <a16:creationId xmlns:a16="http://schemas.microsoft.com/office/drawing/2014/main" id="{AD226A3F-BAEE-4BE9-83BE-76D00AA2D195}"/>
                  </a:ext>
                </a:extLst>
              </p:cNvPr>
              <p:cNvSpPr>
                <a:spLocks/>
              </p:cNvSpPr>
              <p:nvPr/>
            </p:nvSpPr>
            <p:spPr bwMode="auto">
              <a:xfrm>
                <a:off x="6637" y="3117"/>
                <a:ext cx="3" cy="5"/>
              </a:xfrm>
              <a:custGeom>
                <a:avLst/>
                <a:gdLst>
                  <a:gd name="T0" fmla="*/ 1 w 3"/>
                  <a:gd name="T1" fmla="*/ 2 h 5"/>
                  <a:gd name="T2" fmla="*/ 0 w 3"/>
                  <a:gd name="T3" fmla="*/ 4 h 5"/>
                  <a:gd name="T4" fmla="*/ 1 w 3"/>
                  <a:gd name="T5" fmla="*/ 5 h 5"/>
                  <a:gd name="T6" fmla="*/ 3 w 3"/>
                  <a:gd name="T7" fmla="*/ 4 h 5"/>
                  <a:gd name="T8" fmla="*/ 3 w 3"/>
                  <a:gd name="T9" fmla="*/ 0 h 5"/>
                  <a:gd name="T10" fmla="*/ 1 w 3"/>
                  <a:gd name="T11" fmla="*/ 2 h 5"/>
                </a:gdLst>
                <a:ahLst/>
                <a:cxnLst>
                  <a:cxn ang="0">
                    <a:pos x="T0" y="T1"/>
                  </a:cxn>
                  <a:cxn ang="0">
                    <a:pos x="T2" y="T3"/>
                  </a:cxn>
                  <a:cxn ang="0">
                    <a:pos x="T4" y="T5"/>
                  </a:cxn>
                  <a:cxn ang="0">
                    <a:pos x="T6" y="T7"/>
                  </a:cxn>
                  <a:cxn ang="0">
                    <a:pos x="T8" y="T9"/>
                  </a:cxn>
                  <a:cxn ang="0">
                    <a:pos x="T10" y="T11"/>
                  </a:cxn>
                </a:cxnLst>
                <a:rect l="0" t="0" r="r" b="b"/>
                <a:pathLst>
                  <a:path w="3" h="5">
                    <a:moveTo>
                      <a:pt x="1" y="2"/>
                    </a:moveTo>
                    <a:lnTo>
                      <a:pt x="0" y="4"/>
                    </a:lnTo>
                    <a:lnTo>
                      <a:pt x="1" y="5"/>
                    </a:lnTo>
                    <a:lnTo>
                      <a:pt x="3" y="4"/>
                    </a:lnTo>
                    <a:lnTo>
                      <a:pt x="3" y="0"/>
                    </a:lnTo>
                    <a:lnTo>
                      <a:pt x="1" y="2"/>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9" name="Freeform 1018">
                <a:extLst>
                  <a:ext uri="{FF2B5EF4-FFF2-40B4-BE49-F238E27FC236}">
                    <a16:creationId xmlns:a16="http://schemas.microsoft.com/office/drawing/2014/main" id="{743F4859-84C0-4017-8D02-69A28BA3AFC5}"/>
                  </a:ext>
                </a:extLst>
              </p:cNvPr>
              <p:cNvSpPr>
                <a:spLocks/>
              </p:cNvSpPr>
              <p:nvPr/>
            </p:nvSpPr>
            <p:spPr bwMode="auto">
              <a:xfrm>
                <a:off x="6605" y="2602"/>
                <a:ext cx="2" cy="2"/>
              </a:xfrm>
              <a:custGeom>
                <a:avLst/>
                <a:gdLst>
                  <a:gd name="T0" fmla="*/ 2 w 2"/>
                  <a:gd name="T1" fmla="*/ 0 h 2"/>
                  <a:gd name="T2" fmla="*/ 0 w 2"/>
                  <a:gd name="T3" fmla="*/ 0 h 2"/>
                  <a:gd name="T4" fmla="*/ 2 w 2"/>
                  <a:gd name="T5" fmla="*/ 2 h 2"/>
                  <a:gd name="T6" fmla="*/ 2 w 2"/>
                  <a:gd name="T7" fmla="*/ 0 h 2"/>
                </a:gdLst>
                <a:ahLst/>
                <a:cxnLst>
                  <a:cxn ang="0">
                    <a:pos x="T0" y="T1"/>
                  </a:cxn>
                  <a:cxn ang="0">
                    <a:pos x="T2" y="T3"/>
                  </a:cxn>
                  <a:cxn ang="0">
                    <a:pos x="T4" y="T5"/>
                  </a:cxn>
                  <a:cxn ang="0">
                    <a:pos x="T6" y="T7"/>
                  </a:cxn>
                </a:cxnLst>
                <a:rect l="0" t="0" r="r" b="b"/>
                <a:pathLst>
                  <a:path w="2" h="2">
                    <a:moveTo>
                      <a:pt x="2" y="0"/>
                    </a:moveTo>
                    <a:lnTo>
                      <a:pt x="0" y="0"/>
                    </a:lnTo>
                    <a:lnTo>
                      <a:pt x="2" y="2"/>
                    </a:lnTo>
                    <a:lnTo>
                      <a:pt x="2"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0" name="Freeform 1019">
                <a:extLst>
                  <a:ext uri="{FF2B5EF4-FFF2-40B4-BE49-F238E27FC236}">
                    <a16:creationId xmlns:a16="http://schemas.microsoft.com/office/drawing/2014/main" id="{41980B41-53E3-42B4-8EF8-31B0301B6B09}"/>
                  </a:ext>
                </a:extLst>
              </p:cNvPr>
              <p:cNvSpPr>
                <a:spLocks/>
              </p:cNvSpPr>
              <p:nvPr/>
            </p:nvSpPr>
            <p:spPr bwMode="auto">
              <a:xfrm>
                <a:off x="6640" y="3124"/>
                <a:ext cx="3" cy="3"/>
              </a:xfrm>
              <a:custGeom>
                <a:avLst/>
                <a:gdLst>
                  <a:gd name="T0" fmla="*/ 0 w 3"/>
                  <a:gd name="T1" fmla="*/ 3 h 3"/>
                  <a:gd name="T2" fmla="*/ 2 w 3"/>
                  <a:gd name="T3" fmla="*/ 3 h 3"/>
                  <a:gd name="T4" fmla="*/ 3 w 3"/>
                  <a:gd name="T5" fmla="*/ 1 h 3"/>
                  <a:gd name="T6" fmla="*/ 2 w 3"/>
                  <a:gd name="T7" fmla="*/ 0 h 3"/>
                  <a:gd name="T8" fmla="*/ 0 w 3"/>
                  <a:gd name="T9" fmla="*/ 0 h 3"/>
                  <a:gd name="T10" fmla="*/ 0 w 3"/>
                  <a:gd name="T11" fmla="*/ 3 h 3"/>
                </a:gdLst>
                <a:ahLst/>
                <a:cxnLst>
                  <a:cxn ang="0">
                    <a:pos x="T0" y="T1"/>
                  </a:cxn>
                  <a:cxn ang="0">
                    <a:pos x="T2" y="T3"/>
                  </a:cxn>
                  <a:cxn ang="0">
                    <a:pos x="T4" y="T5"/>
                  </a:cxn>
                  <a:cxn ang="0">
                    <a:pos x="T6" y="T7"/>
                  </a:cxn>
                  <a:cxn ang="0">
                    <a:pos x="T8" y="T9"/>
                  </a:cxn>
                  <a:cxn ang="0">
                    <a:pos x="T10" y="T11"/>
                  </a:cxn>
                </a:cxnLst>
                <a:rect l="0" t="0" r="r" b="b"/>
                <a:pathLst>
                  <a:path w="3" h="3">
                    <a:moveTo>
                      <a:pt x="0" y="3"/>
                    </a:moveTo>
                    <a:lnTo>
                      <a:pt x="2" y="3"/>
                    </a:lnTo>
                    <a:lnTo>
                      <a:pt x="3" y="1"/>
                    </a:lnTo>
                    <a:lnTo>
                      <a:pt x="2" y="0"/>
                    </a:lnTo>
                    <a:lnTo>
                      <a:pt x="0" y="0"/>
                    </a:lnTo>
                    <a:lnTo>
                      <a:pt x="0" y="3"/>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1" name="Freeform 1020">
                <a:extLst>
                  <a:ext uri="{FF2B5EF4-FFF2-40B4-BE49-F238E27FC236}">
                    <a16:creationId xmlns:a16="http://schemas.microsoft.com/office/drawing/2014/main" id="{6126EC96-9E95-4954-B0FC-E2E1437C9137}"/>
                  </a:ext>
                </a:extLst>
              </p:cNvPr>
              <p:cNvSpPr>
                <a:spLocks/>
              </p:cNvSpPr>
              <p:nvPr/>
            </p:nvSpPr>
            <p:spPr bwMode="auto">
              <a:xfrm>
                <a:off x="6691" y="2588"/>
                <a:ext cx="3" cy="3"/>
              </a:xfrm>
              <a:custGeom>
                <a:avLst/>
                <a:gdLst>
                  <a:gd name="T0" fmla="*/ 0 w 3"/>
                  <a:gd name="T1" fmla="*/ 0 h 3"/>
                  <a:gd name="T2" fmla="*/ 0 w 3"/>
                  <a:gd name="T3" fmla="*/ 3 h 3"/>
                  <a:gd name="T4" fmla="*/ 2 w 3"/>
                  <a:gd name="T5" fmla="*/ 1 h 3"/>
                  <a:gd name="T6" fmla="*/ 3 w 3"/>
                  <a:gd name="T7" fmla="*/ 1 h 3"/>
                  <a:gd name="T8" fmla="*/ 2 w 3"/>
                  <a:gd name="T9" fmla="*/ 0 h 3"/>
                  <a:gd name="T10" fmla="*/ 0 w 3"/>
                  <a:gd name="T11" fmla="*/ 0 h 3"/>
                </a:gdLst>
                <a:ahLst/>
                <a:cxnLst>
                  <a:cxn ang="0">
                    <a:pos x="T0" y="T1"/>
                  </a:cxn>
                  <a:cxn ang="0">
                    <a:pos x="T2" y="T3"/>
                  </a:cxn>
                  <a:cxn ang="0">
                    <a:pos x="T4" y="T5"/>
                  </a:cxn>
                  <a:cxn ang="0">
                    <a:pos x="T6" y="T7"/>
                  </a:cxn>
                  <a:cxn ang="0">
                    <a:pos x="T8" y="T9"/>
                  </a:cxn>
                  <a:cxn ang="0">
                    <a:pos x="T10" y="T11"/>
                  </a:cxn>
                </a:cxnLst>
                <a:rect l="0" t="0" r="r" b="b"/>
                <a:pathLst>
                  <a:path w="3" h="3">
                    <a:moveTo>
                      <a:pt x="0" y="0"/>
                    </a:moveTo>
                    <a:lnTo>
                      <a:pt x="0" y="3"/>
                    </a:lnTo>
                    <a:lnTo>
                      <a:pt x="2" y="1"/>
                    </a:lnTo>
                    <a:lnTo>
                      <a:pt x="3" y="1"/>
                    </a:lnTo>
                    <a:lnTo>
                      <a:pt x="2" y="0"/>
                    </a:lnTo>
                    <a:lnTo>
                      <a:pt x="0"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2" name="Freeform 1021">
                <a:extLst>
                  <a:ext uri="{FF2B5EF4-FFF2-40B4-BE49-F238E27FC236}">
                    <a16:creationId xmlns:a16="http://schemas.microsoft.com/office/drawing/2014/main" id="{9AA01743-3188-45D5-B640-959F6C5668CB}"/>
                  </a:ext>
                </a:extLst>
              </p:cNvPr>
              <p:cNvSpPr>
                <a:spLocks/>
              </p:cNvSpPr>
              <p:nvPr/>
            </p:nvSpPr>
            <p:spPr bwMode="auto">
              <a:xfrm>
                <a:off x="6674" y="3087"/>
                <a:ext cx="3" cy="2"/>
              </a:xfrm>
              <a:custGeom>
                <a:avLst/>
                <a:gdLst>
                  <a:gd name="T0" fmla="*/ 3 w 3"/>
                  <a:gd name="T1" fmla="*/ 0 h 2"/>
                  <a:gd name="T2" fmla="*/ 0 w 3"/>
                  <a:gd name="T3" fmla="*/ 0 h 2"/>
                  <a:gd name="T4" fmla="*/ 1 w 3"/>
                  <a:gd name="T5" fmla="*/ 2 h 2"/>
                  <a:gd name="T6" fmla="*/ 3 w 3"/>
                  <a:gd name="T7" fmla="*/ 0 h 2"/>
                </a:gdLst>
                <a:ahLst/>
                <a:cxnLst>
                  <a:cxn ang="0">
                    <a:pos x="T0" y="T1"/>
                  </a:cxn>
                  <a:cxn ang="0">
                    <a:pos x="T2" y="T3"/>
                  </a:cxn>
                  <a:cxn ang="0">
                    <a:pos x="T4" y="T5"/>
                  </a:cxn>
                  <a:cxn ang="0">
                    <a:pos x="T6" y="T7"/>
                  </a:cxn>
                </a:cxnLst>
                <a:rect l="0" t="0" r="r" b="b"/>
                <a:pathLst>
                  <a:path w="3" h="2">
                    <a:moveTo>
                      <a:pt x="3" y="0"/>
                    </a:moveTo>
                    <a:lnTo>
                      <a:pt x="0" y="0"/>
                    </a:lnTo>
                    <a:lnTo>
                      <a:pt x="1" y="2"/>
                    </a:lnTo>
                    <a:lnTo>
                      <a:pt x="3"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3" name="Rectangle 1022">
                <a:extLst>
                  <a:ext uri="{FF2B5EF4-FFF2-40B4-BE49-F238E27FC236}">
                    <a16:creationId xmlns:a16="http://schemas.microsoft.com/office/drawing/2014/main" id="{B6565C09-DAC4-4649-860C-ADD8C63D1473}"/>
                  </a:ext>
                </a:extLst>
              </p:cNvPr>
              <p:cNvSpPr>
                <a:spLocks noChangeArrowheads="1"/>
              </p:cNvSpPr>
              <p:nvPr/>
            </p:nvSpPr>
            <p:spPr bwMode="auto">
              <a:xfrm>
                <a:off x="6642" y="3119"/>
                <a:ext cx="1" cy="2"/>
              </a:xfrm>
              <a:prstGeom prst="rect">
                <a:avLst/>
              </a:prstGeom>
              <a:solidFill>
                <a:srgbClr val="8E86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4" name="Freeform 1023">
                <a:extLst>
                  <a:ext uri="{FF2B5EF4-FFF2-40B4-BE49-F238E27FC236}">
                    <a16:creationId xmlns:a16="http://schemas.microsoft.com/office/drawing/2014/main" id="{7080ACB1-1B51-473D-AFC9-5BD38437BBC5}"/>
                  </a:ext>
                </a:extLst>
              </p:cNvPr>
              <p:cNvSpPr>
                <a:spLocks/>
              </p:cNvSpPr>
              <p:nvPr/>
            </p:nvSpPr>
            <p:spPr bwMode="auto">
              <a:xfrm>
                <a:off x="6632" y="3124"/>
                <a:ext cx="53" cy="70"/>
              </a:xfrm>
              <a:custGeom>
                <a:avLst/>
                <a:gdLst>
                  <a:gd name="T0" fmla="*/ 48 w 53"/>
                  <a:gd name="T1" fmla="*/ 11 h 70"/>
                  <a:gd name="T2" fmla="*/ 45 w 53"/>
                  <a:gd name="T3" fmla="*/ 9 h 70"/>
                  <a:gd name="T4" fmla="*/ 42 w 53"/>
                  <a:gd name="T5" fmla="*/ 12 h 70"/>
                  <a:gd name="T6" fmla="*/ 32 w 53"/>
                  <a:gd name="T7" fmla="*/ 12 h 70"/>
                  <a:gd name="T8" fmla="*/ 29 w 53"/>
                  <a:gd name="T9" fmla="*/ 14 h 70"/>
                  <a:gd name="T10" fmla="*/ 24 w 53"/>
                  <a:gd name="T11" fmla="*/ 14 h 70"/>
                  <a:gd name="T12" fmla="*/ 18 w 53"/>
                  <a:gd name="T13" fmla="*/ 9 h 70"/>
                  <a:gd name="T14" fmla="*/ 13 w 53"/>
                  <a:gd name="T15" fmla="*/ 3 h 70"/>
                  <a:gd name="T16" fmla="*/ 11 w 53"/>
                  <a:gd name="T17" fmla="*/ 6 h 70"/>
                  <a:gd name="T18" fmla="*/ 6 w 53"/>
                  <a:gd name="T19" fmla="*/ 3 h 70"/>
                  <a:gd name="T20" fmla="*/ 3 w 53"/>
                  <a:gd name="T21" fmla="*/ 1 h 70"/>
                  <a:gd name="T22" fmla="*/ 2 w 53"/>
                  <a:gd name="T23" fmla="*/ 6 h 70"/>
                  <a:gd name="T24" fmla="*/ 3 w 53"/>
                  <a:gd name="T25" fmla="*/ 14 h 70"/>
                  <a:gd name="T26" fmla="*/ 3 w 53"/>
                  <a:gd name="T27" fmla="*/ 24 h 70"/>
                  <a:gd name="T28" fmla="*/ 3 w 53"/>
                  <a:gd name="T29" fmla="*/ 33 h 70"/>
                  <a:gd name="T30" fmla="*/ 3 w 53"/>
                  <a:gd name="T31" fmla="*/ 35 h 70"/>
                  <a:gd name="T32" fmla="*/ 3 w 53"/>
                  <a:gd name="T33" fmla="*/ 38 h 70"/>
                  <a:gd name="T34" fmla="*/ 0 w 53"/>
                  <a:gd name="T35" fmla="*/ 38 h 70"/>
                  <a:gd name="T36" fmla="*/ 2 w 53"/>
                  <a:gd name="T37" fmla="*/ 44 h 70"/>
                  <a:gd name="T38" fmla="*/ 2 w 53"/>
                  <a:gd name="T39" fmla="*/ 54 h 70"/>
                  <a:gd name="T40" fmla="*/ 3 w 53"/>
                  <a:gd name="T41" fmla="*/ 56 h 70"/>
                  <a:gd name="T42" fmla="*/ 6 w 53"/>
                  <a:gd name="T43" fmla="*/ 60 h 70"/>
                  <a:gd name="T44" fmla="*/ 5 w 53"/>
                  <a:gd name="T45" fmla="*/ 65 h 70"/>
                  <a:gd name="T46" fmla="*/ 8 w 53"/>
                  <a:gd name="T47" fmla="*/ 65 h 70"/>
                  <a:gd name="T48" fmla="*/ 13 w 53"/>
                  <a:gd name="T49" fmla="*/ 65 h 70"/>
                  <a:gd name="T50" fmla="*/ 13 w 53"/>
                  <a:gd name="T51" fmla="*/ 70 h 70"/>
                  <a:gd name="T52" fmla="*/ 18 w 53"/>
                  <a:gd name="T53" fmla="*/ 65 h 70"/>
                  <a:gd name="T54" fmla="*/ 19 w 53"/>
                  <a:gd name="T55" fmla="*/ 59 h 70"/>
                  <a:gd name="T56" fmla="*/ 22 w 53"/>
                  <a:gd name="T57" fmla="*/ 59 h 70"/>
                  <a:gd name="T58" fmla="*/ 26 w 53"/>
                  <a:gd name="T59" fmla="*/ 54 h 70"/>
                  <a:gd name="T60" fmla="*/ 29 w 53"/>
                  <a:gd name="T61" fmla="*/ 57 h 70"/>
                  <a:gd name="T62" fmla="*/ 32 w 53"/>
                  <a:gd name="T63" fmla="*/ 54 h 70"/>
                  <a:gd name="T64" fmla="*/ 34 w 53"/>
                  <a:gd name="T65" fmla="*/ 57 h 70"/>
                  <a:gd name="T66" fmla="*/ 30 w 53"/>
                  <a:gd name="T67" fmla="*/ 60 h 70"/>
                  <a:gd name="T68" fmla="*/ 34 w 53"/>
                  <a:gd name="T69" fmla="*/ 60 h 70"/>
                  <a:gd name="T70" fmla="*/ 37 w 53"/>
                  <a:gd name="T71" fmla="*/ 54 h 70"/>
                  <a:gd name="T72" fmla="*/ 37 w 53"/>
                  <a:gd name="T73" fmla="*/ 49 h 70"/>
                  <a:gd name="T74" fmla="*/ 38 w 53"/>
                  <a:gd name="T75" fmla="*/ 46 h 70"/>
                  <a:gd name="T76" fmla="*/ 40 w 53"/>
                  <a:gd name="T77" fmla="*/ 40 h 70"/>
                  <a:gd name="T78" fmla="*/ 43 w 53"/>
                  <a:gd name="T79" fmla="*/ 35 h 70"/>
                  <a:gd name="T80" fmla="*/ 45 w 53"/>
                  <a:gd name="T81" fmla="*/ 41 h 70"/>
                  <a:gd name="T82" fmla="*/ 46 w 53"/>
                  <a:gd name="T83" fmla="*/ 36 h 70"/>
                  <a:gd name="T84" fmla="*/ 46 w 53"/>
                  <a:gd name="T85" fmla="*/ 32 h 70"/>
                  <a:gd name="T86" fmla="*/ 49 w 53"/>
                  <a:gd name="T87" fmla="*/ 22 h 70"/>
                  <a:gd name="T88" fmla="*/ 53 w 53"/>
                  <a:gd name="T89" fmla="*/ 12 h 70"/>
                  <a:gd name="T90" fmla="*/ 49 w 53"/>
                  <a:gd name="T91" fmla="*/ 8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3" h="70">
                    <a:moveTo>
                      <a:pt x="49" y="8"/>
                    </a:moveTo>
                    <a:lnTo>
                      <a:pt x="48" y="11"/>
                    </a:lnTo>
                    <a:lnTo>
                      <a:pt x="46" y="9"/>
                    </a:lnTo>
                    <a:lnTo>
                      <a:pt x="45" y="9"/>
                    </a:lnTo>
                    <a:lnTo>
                      <a:pt x="43" y="11"/>
                    </a:lnTo>
                    <a:lnTo>
                      <a:pt x="42" y="12"/>
                    </a:lnTo>
                    <a:lnTo>
                      <a:pt x="34" y="11"/>
                    </a:lnTo>
                    <a:lnTo>
                      <a:pt x="32" y="12"/>
                    </a:lnTo>
                    <a:lnTo>
                      <a:pt x="32" y="16"/>
                    </a:lnTo>
                    <a:lnTo>
                      <a:pt x="29" y="14"/>
                    </a:lnTo>
                    <a:lnTo>
                      <a:pt x="27" y="14"/>
                    </a:lnTo>
                    <a:lnTo>
                      <a:pt x="24" y="14"/>
                    </a:lnTo>
                    <a:lnTo>
                      <a:pt x="22" y="12"/>
                    </a:lnTo>
                    <a:lnTo>
                      <a:pt x="18" y="9"/>
                    </a:lnTo>
                    <a:lnTo>
                      <a:pt x="13" y="6"/>
                    </a:lnTo>
                    <a:lnTo>
                      <a:pt x="13" y="3"/>
                    </a:lnTo>
                    <a:lnTo>
                      <a:pt x="13" y="5"/>
                    </a:lnTo>
                    <a:lnTo>
                      <a:pt x="11" y="6"/>
                    </a:lnTo>
                    <a:lnTo>
                      <a:pt x="10" y="5"/>
                    </a:lnTo>
                    <a:lnTo>
                      <a:pt x="6" y="3"/>
                    </a:lnTo>
                    <a:lnTo>
                      <a:pt x="5" y="0"/>
                    </a:lnTo>
                    <a:lnTo>
                      <a:pt x="3" y="1"/>
                    </a:lnTo>
                    <a:lnTo>
                      <a:pt x="3" y="5"/>
                    </a:lnTo>
                    <a:lnTo>
                      <a:pt x="2" y="6"/>
                    </a:lnTo>
                    <a:lnTo>
                      <a:pt x="2" y="9"/>
                    </a:lnTo>
                    <a:lnTo>
                      <a:pt x="3" y="14"/>
                    </a:lnTo>
                    <a:lnTo>
                      <a:pt x="2" y="17"/>
                    </a:lnTo>
                    <a:lnTo>
                      <a:pt x="3" y="24"/>
                    </a:lnTo>
                    <a:lnTo>
                      <a:pt x="3" y="28"/>
                    </a:lnTo>
                    <a:lnTo>
                      <a:pt x="3" y="33"/>
                    </a:lnTo>
                    <a:lnTo>
                      <a:pt x="3" y="33"/>
                    </a:lnTo>
                    <a:lnTo>
                      <a:pt x="3" y="35"/>
                    </a:lnTo>
                    <a:lnTo>
                      <a:pt x="6" y="38"/>
                    </a:lnTo>
                    <a:lnTo>
                      <a:pt x="3" y="38"/>
                    </a:lnTo>
                    <a:lnTo>
                      <a:pt x="2" y="35"/>
                    </a:lnTo>
                    <a:lnTo>
                      <a:pt x="0" y="38"/>
                    </a:lnTo>
                    <a:lnTo>
                      <a:pt x="0" y="43"/>
                    </a:lnTo>
                    <a:lnTo>
                      <a:pt x="2" y="44"/>
                    </a:lnTo>
                    <a:lnTo>
                      <a:pt x="2" y="46"/>
                    </a:lnTo>
                    <a:lnTo>
                      <a:pt x="2" y="54"/>
                    </a:lnTo>
                    <a:lnTo>
                      <a:pt x="3" y="56"/>
                    </a:lnTo>
                    <a:lnTo>
                      <a:pt x="3" y="56"/>
                    </a:lnTo>
                    <a:lnTo>
                      <a:pt x="3" y="60"/>
                    </a:lnTo>
                    <a:lnTo>
                      <a:pt x="6" y="60"/>
                    </a:lnTo>
                    <a:lnTo>
                      <a:pt x="5" y="62"/>
                    </a:lnTo>
                    <a:lnTo>
                      <a:pt x="5" y="65"/>
                    </a:lnTo>
                    <a:lnTo>
                      <a:pt x="5" y="67"/>
                    </a:lnTo>
                    <a:lnTo>
                      <a:pt x="8" y="65"/>
                    </a:lnTo>
                    <a:lnTo>
                      <a:pt x="10" y="67"/>
                    </a:lnTo>
                    <a:lnTo>
                      <a:pt x="13" y="65"/>
                    </a:lnTo>
                    <a:lnTo>
                      <a:pt x="13" y="67"/>
                    </a:lnTo>
                    <a:lnTo>
                      <a:pt x="13" y="70"/>
                    </a:lnTo>
                    <a:lnTo>
                      <a:pt x="16" y="70"/>
                    </a:lnTo>
                    <a:lnTo>
                      <a:pt x="18" y="65"/>
                    </a:lnTo>
                    <a:lnTo>
                      <a:pt x="19" y="62"/>
                    </a:lnTo>
                    <a:lnTo>
                      <a:pt x="19" y="59"/>
                    </a:lnTo>
                    <a:lnTo>
                      <a:pt x="22" y="60"/>
                    </a:lnTo>
                    <a:lnTo>
                      <a:pt x="22" y="59"/>
                    </a:lnTo>
                    <a:lnTo>
                      <a:pt x="26" y="57"/>
                    </a:lnTo>
                    <a:lnTo>
                      <a:pt x="26" y="54"/>
                    </a:lnTo>
                    <a:lnTo>
                      <a:pt x="26" y="57"/>
                    </a:lnTo>
                    <a:lnTo>
                      <a:pt x="29" y="57"/>
                    </a:lnTo>
                    <a:lnTo>
                      <a:pt x="29" y="54"/>
                    </a:lnTo>
                    <a:lnTo>
                      <a:pt x="32" y="54"/>
                    </a:lnTo>
                    <a:lnTo>
                      <a:pt x="34" y="56"/>
                    </a:lnTo>
                    <a:lnTo>
                      <a:pt x="34" y="57"/>
                    </a:lnTo>
                    <a:lnTo>
                      <a:pt x="30" y="57"/>
                    </a:lnTo>
                    <a:lnTo>
                      <a:pt x="30" y="60"/>
                    </a:lnTo>
                    <a:lnTo>
                      <a:pt x="34" y="60"/>
                    </a:lnTo>
                    <a:lnTo>
                      <a:pt x="34" y="60"/>
                    </a:lnTo>
                    <a:lnTo>
                      <a:pt x="37" y="56"/>
                    </a:lnTo>
                    <a:lnTo>
                      <a:pt x="37" y="54"/>
                    </a:lnTo>
                    <a:lnTo>
                      <a:pt x="35" y="52"/>
                    </a:lnTo>
                    <a:lnTo>
                      <a:pt x="37" y="49"/>
                    </a:lnTo>
                    <a:lnTo>
                      <a:pt x="37" y="46"/>
                    </a:lnTo>
                    <a:lnTo>
                      <a:pt x="38" y="46"/>
                    </a:lnTo>
                    <a:lnTo>
                      <a:pt x="40" y="46"/>
                    </a:lnTo>
                    <a:lnTo>
                      <a:pt x="40" y="40"/>
                    </a:lnTo>
                    <a:lnTo>
                      <a:pt x="43" y="38"/>
                    </a:lnTo>
                    <a:lnTo>
                      <a:pt x="43" y="35"/>
                    </a:lnTo>
                    <a:lnTo>
                      <a:pt x="45" y="40"/>
                    </a:lnTo>
                    <a:lnTo>
                      <a:pt x="45" y="41"/>
                    </a:lnTo>
                    <a:lnTo>
                      <a:pt x="46" y="38"/>
                    </a:lnTo>
                    <a:lnTo>
                      <a:pt x="46" y="36"/>
                    </a:lnTo>
                    <a:lnTo>
                      <a:pt x="48" y="35"/>
                    </a:lnTo>
                    <a:lnTo>
                      <a:pt x="46" y="32"/>
                    </a:lnTo>
                    <a:lnTo>
                      <a:pt x="48" y="28"/>
                    </a:lnTo>
                    <a:lnTo>
                      <a:pt x="49" y="22"/>
                    </a:lnTo>
                    <a:lnTo>
                      <a:pt x="51" y="20"/>
                    </a:lnTo>
                    <a:lnTo>
                      <a:pt x="53" y="12"/>
                    </a:lnTo>
                    <a:lnTo>
                      <a:pt x="53" y="11"/>
                    </a:lnTo>
                    <a:lnTo>
                      <a:pt x="49" y="8"/>
                    </a:lnTo>
                    <a:lnTo>
                      <a:pt x="49" y="8"/>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5" name="Freeform 1024">
                <a:extLst>
                  <a:ext uri="{FF2B5EF4-FFF2-40B4-BE49-F238E27FC236}">
                    <a16:creationId xmlns:a16="http://schemas.microsoft.com/office/drawing/2014/main" id="{6595C727-2236-45E3-A5A5-7CE8FC998EA8}"/>
                  </a:ext>
                </a:extLst>
              </p:cNvPr>
              <p:cNvSpPr>
                <a:spLocks/>
              </p:cNvSpPr>
              <p:nvPr/>
            </p:nvSpPr>
            <p:spPr bwMode="auto">
              <a:xfrm>
                <a:off x="6653" y="3184"/>
                <a:ext cx="5" cy="7"/>
              </a:xfrm>
              <a:custGeom>
                <a:avLst/>
                <a:gdLst>
                  <a:gd name="T0" fmla="*/ 1 w 5"/>
                  <a:gd name="T1" fmla="*/ 0 h 7"/>
                  <a:gd name="T2" fmla="*/ 1 w 5"/>
                  <a:gd name="T3" fmla="*/ 2 h 7"/>
                  <a:gd name="T4" fmla="*/ 0 w 5"/>
                  <a:gd name="T5" fmla="*/ 5 h 7"/>
                  <a:gd name="T6" fmla="*/ 1 w 5"/>
                  <a:gd name="T7" fmla="*/ 7 h 7"/>
                  <a:gd name="T8" fmla="*/ 3 w 5"/>
                  <a:gd name="T9" fmla="*/ 4 h 7"/>
                  <a:gd name="T10" fmla="*/ 5 w 5"/>
                  <a:gd name="T11" fmla="*/ 0 h 7"/>
                  <a:gd name="T12" fmla="*/ 3 w 5"/>
                  <a:gd name="T13" fmla="*/ 0 h 7"/>
                  <a:gd name="T14" fmla="*/ 1 w 5"/>
                  <a:gd name="T15" fmla="*/ 0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7">
                    <a:moveTo>
                      <a:pt x="1" y="0"/>
                    </a:moveTo>
                    <a:lnTo>
                      <a:pt x="1" y="2"/>
                    </a:lnTo>
                    <a:lnTo>
                      <a:pt x="0" y="5"/>
                    </a:lnTo>
                    <a:lnTo>
                      <a:pt x="1" y="7"/>
                    </a:lnTo>
                    <a:lnTo>
                      <a:pt x="3" y="4"/>
                    </a:lnTo>
                    <a:lnTo>
                      <a:pt x="5" y="0"/>
                    </a:lnTo>
                    <a:lnTo>
                      <a:pt x="3" y="0"/>
                    </a:lnTo>
                    <a:lnTo>
                      <a:pt x="1"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6" name="Freeform 1025">
                <a:extLst>
                  <a:ext uri="{FF2B5EF4-FFF2-40B4-BE49-F238E27FC236}">
                    <a16:creationId xmlns:a16="http://schemas.microsoft.com/office/drawing/2014/main" id="{C2A4FF14-340D-4EE2-956C-8C47359FB4D5}"/>
                  </a:ext>
                </a:extLst>
              </p:cNvPr>
              <p:cNvSpPr>
                <a:spLocks/>
              </p:cNvSpPr>
              <p:nvPr/>
            </p:nvSpPr>
            <p:spPr bwMode="auto">
              <a:xfrm>
                <a:off x="6630" y="3100"/>
                <a:ext cx="7" cy="13"/>
              </a:xfrm>
              <a:custGeom>
                <a:avLst/>
                <a:gdLst>
                  <a:gd name="T0" fmla="*/ 5 w 7"/>
                  <a:gd name="T1" fmla="*/ 9 h 13"/>
                  <a:gd name="T2" fmla="*/ 7 w 7"/>
                  <a:gd name="T3" fmla="*/ 6 h 13"/>
                  <a:gd name="T4" fmla="*/ 5 w 7"/>
                  <a:gd name="T5" fmla="*/ 5 h 13"/>
                  <a:gd name="T6" fmla="*/ 7 w 7"/>
                  <a:gd name="T7" fmla="*/ 1 h 13"/>
                  <a:gd name="T8" fmla="*/ 5 w 7"/>
                  <a:gd name="T9" fmla="*/ 0 h 13"/>
                  <a:gd name="T10" fmla="*/ 4 w 7"/>
                  <a:gd name="T11" fmla="*/ 0 h 13"/>
                  <a:gd name="T12" fmla="*/ 0 w 7"/>
                  <a:gd name="T13" fmla="*/ 3 h 13"/>
                  <a:gd name="T14" fmla="*/ 2 w 7"/>
                  <a:gd name="T15" fmla="*/ 5 h 13"/>
                  <a:gd name="T16" fmla="*/ 0 w 7"/>
                  <a:gd name="T17" fmla="*/ 8 h 13"/>
                  <a:gd name="T18" fmla="*/ 0 w 7"/>
                  <a:gd name="T19" fmla="*/ 9 h 13"/>
                  <a:gd name="T20" fmla="*/ 0 w 7"/>
                  <a:gd name="T21" fmla="*/ 13 h 13"/>
                  <a:gd name="T22" fmla="*/ 2 w 7"/>
                  <a:gd name="T23" fmla="*/ 13 h 13"/>
                  <a:gd name="T24" fmla="*/ 4 w 7"/>
                  <a:gd name="T25" fmla="*/ 11 h 13"/>
                  <a:gd name="T26" fmla="*/ 5 w 7"/>
                  <a:gd name="T27"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 h="13">
                    <a:moveTo>
                      <a:pt x="5" y="9"/>
                    </a:moveTo>
                    <a:lnTo>
                      <a:pt x="7" y="6"/>
                    </a:lnTo>
                    <a:lnTo>
                      <a:pt x="5" y="5"/>
                    </a:lnTo>
                    <a:lnTo>
                      <a:pt x="7" y="1"/>
                    </a:lnTo>
                    <a:lnTo>
                      <a:pt x="5" y="0"/>
                    </a:lnTo>
                    <a:lnTo>
                      <a:pt x="4" y="0"/>
                    </a:lnTo>
                    <a:lnTo>
                      <a:pt x="0" y="3"/>
                    </a:lnTo>
                    <a:lnTo>
                      <a:pt x="2" y="5"/>
                    </a:lnTo>
                    <a:lnTo>
                      <a:pt x="0" y="8"/>
                    </a:lnTo>
                    <a:lnTo>
                      <a:pt x="0" y="9"/>
                    </a:lnTo>
                    <a:lnTo>
                      <a:pt x="0" y="13"/>
                    </a:lnTo>
                    <a:lnTo>
                      <a:pt x="2" y="13"/>
                    </a:lnTo>
                    <a:lnTo>
                      <a:pt x="4" y="11"/>
                    </a:lnTo>
                    <a:lnTo>
                      <a:pt x="5" y="9"/>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7" name="Freeform 1026">
                <a:extLst>
                  <a:ext uri="{FF2B5EF4-FFF2-40B4-BE49-F238E27FC236}">
                    <a16:creationId xmlns:a16="http://schemas.microsoft.com/office/drawing/2014/main" id="{F5154C1C-6FCF-4F75-9F63-D3A3A2A4D5E3}"/>
                  </a:ext>
                </a:extLst>
              </p:cNvPr>
              <p:cNvSpPr>
                <a:spLocks/>
              </p:cNvSpPr>
              <p:nvPr/>
            </p:nvSpPr>
            <p:spPr bwMode="auto">
              <a:xfrm>
                <a:off x="6670" y="3172"/>
                <a:ext cx="2" cy="3"/>
              </a:xfrm>
              <a:custGeom>
                <a:avLst/>
                <a:gdLst>
                  <a:gd name="T0" fmla="*/ 0 w 2"/>
                  <a:gd name="T1" fmla="*/ 3 h 3"/>
                  <a:gd name="T2" fmla="*/ 2 w 2"/>
                  <a:gd name="T3" fmla="*/ 1 h 3"/>
                  <a:gd name="T4" fmla="*/ 0 w 2"/>
                  <a:gd name="T5" fmla="*/ 0 h 3"/>
                  <a:gd name="T6" fmla="*/ 0 w 2"/>
                  <a:gd name="T7" fmla="*/ 3 h 3"/>
                </a:gdLst>
                <a:ahLst/>
                <a:cxnLst>
                  <a:cxn ang="0">
                    <a:pos x="T0" y="T1"/>
                  </a:cxn>
                  <a:cxn ang="0">
                    <a:pos x="T2" y="T3"/>
                  </a:cxn>
                  <a:cxn ang="0">
                    <a:pos x="T4" y="T5"/>
                  </a:cxn>
                  <a:cxn ang="0">
                    <a:pos x="T6" y="T7"/>
                  </a:cxn>
                </a:cxnLst>
                <a:rect l="0" t="0" r="r" b="b"/>
                <a:pathLst>
                  <a:path w="2" h="3">
                    <a:moveTo>
                      <a:pt x="0" y="3"/>
                    </a:moveTo>
                    <a:lnTo>
                      <a:pt x="2" y="1"/>
                    </a:lnTo>
                    <a:lnTo>
                      <a:pt x="0" y="0"/>
                    </a:lnTo>
                    <a:lnTo>
                      <a:pt x="0" y="3"/>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8" name="Freeform 1027">
                <a:extLst>
                  <a:ext uri="{FF2B5EF4-FFF2-40B4-BE49-F238E27FC236}">
                    <a16:creationId xmlns:a16="http://schemas.microsoft.com/office/drawing/2014/main" id="{B9C539AC-0F5B-478E-B400-9EB4EE7641F4}"/>
                  </a:ext>
                </a:extLst>
              </p:cNvPr>
              <p:cNvSpPr>
                <a:spLocks/>
              </p:cNvSpPr>
              <p:nvPr/>
            </p:nvSpPr>
            <p:spPr bwMode="auto">
              <a:xfrm>
                <a:off x="6791" y="2774"/>
                <a:ext cx="2" cy="2"/>
              </a:xfrm>
              <a:custGeom>
                <a:avLst/>
                <a:gdLst>
                  <a:gd name="T0" fmla="*/ 2 w 2"/>
                  <a:gd name="T1" fmla="*/ 2 h 2"/>
                  <a:gd name="T2" fmla="*/ 2 w 2"/>
                  <a:gd name="T3" fmla="*/ 0 h 2"/>
                  <a:gd name="T4" fmla="*/ 0 w 2"/>
                  <a:gd name="T5" fmla="*/ 2 h 2"/>
                  <a:gd name="T6" fmla="*/ 2 w 2"/>
                  <a:gd name="T7" fmla="*/ 2 h 2"/>
                </a:gdLst>
                <a:ahLst/>
                <a:cxnLst>
                  <a:cxn ang="0">
                    <a:pos x="T0" y="T1"/>
                  </a:cxn>
                  <a:cxn ang="0">
                    <a:pos x="T2" y="T3"/>
                  </a:cxn>
                  <a:cxn ang="0">
                    <a:pos x="T4" y="T5"/>
                  </a:cxn>
                  <a:cxn ang="0">
                    <a:pos x="T6" y="T7"/>
                  </a:cxn>
                </a:cxnLst>
                <a:rect l="0" t="0" r="r" b="b"/>
                <a:pathLst>
                  <a:path w="2" h="2">
                    <a:moveTo>
                      <a:pt x="2" y="2"/>
                    </a:moveTo>
                    <a:lnTo>
                      <a:pt x="2" y="0"/>
                    </a:lnTo>
                    <a:lnTo>
                      <a:pt x="0" y="2"/>
                    </a:lnTo>
                    <a:lnTo>
                      <a:pt x="2" y="2"/>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9" name="Freeform 1028">
                <a:extLst>
                  <a:ext uri="{FF2B5EF4-FFF2-40B4-BE49-F238E27FC236}">
                    <a16:creationId xmlns:a16="http://schemas.microsoft.com/office/drawing/2014/main" id="{324E2734-6E89-42A9-9A2A-B7B2537CBB33}"/>
                  </a:ext>
                </a:extLst>
              </p:cNvPr>
              <p:cNvSpPr>
                <a:spLocks/>
              </p:cNvSpPr>
              <p:nvPr/>
            </p:nvSpPr>
            <p:spPr bwMode="auto">
              <a:xfrm>
                <a:off x="6600" y="2604"/>
                <a:ext cx="2" cy="1"/>
              </a:xfrm>
              <a:custGeom>
                <a:avLst/>
                <a:gdLst>
                  <a:gd name="T0" fmla="*/ 2 w 2"/>
                  <a:gd name="T1" fmla="*/ 0 h 1"/>
                  <a:gd name="T2" fmla="*/ 0 w 2"/>
                  <a:gd name="T3" fmla="*/ 1 h 1"/>
                  <a:gd name="T4" fmla="*/ 2 w 2"/>
                  <a:gd name="T5" fmla="*/ 1 h 1"/>
                  <a:gd name="T6" fmla="*/ 2 w 2"/>
                  <a:gd name="T7" fmla="*/ 0 h 1"/>
                </a:gdLst>
                <a:ahLst/>
                <a:cxnLst>
                  <a:cxn ang="0">
                    <a:pos x="T0" y="T1"/>
                  </a:cxn>
                  <a:cxn ang="0">
                    <a:pos x="T2" y="T3"/>
                  </a:cxn>
                  <a:cxn ang="0">
                    <a:pos x="T4" y="T5"/>
                  </a:cxn>
                  <a:cxn ang="0">
                    <a:pos x="T6" y="T7"/>
                  </a:cxn>
                </a:cxnLst>
                <a:rect l="0" t="0" r="r" b="b"/>
                <a:pathLst>
                  <a:path w="2" h="1">
                    <a:moveTo>
                      <a:pt x="2" y="0"/>
                    </a:moveTo>
                    <a:lnTo>
                      <a:pt x="0" y="1"/>
                    </a:lnTo>
                    <a:lnTo>
                      <a:pt x="2" y="1"/>
                    </a:lnTo>
                    <a:lnTo>
                      <a:pt x="2"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0" name="Freeform 1029">
                <a:extLst>
                  <a:ext uri="{FF2B5EF4-FFF2-40B4-BE49-F238E27FC236}">
                    <a16:creationId xmlns:a16="http://schemas.microsoft.com/office/drawing/2014/main" id="{2BDABFA1-1A22-470C-A5F1-C9C6C5878A35}"/>
                  </a:ext>
                </a:extLst>
              </p:cNvPr>
              <p:cNvSpPr>
                <a:spLocks/>
              </p:cNvSpPr>
              <p:nvPr/>
            </p:nvSpPr>
            <p:spPr bwMode="auto">
              <a:xfrm>
                <a:off x="6818" y="2818"/>
                <a:ext cx="7" cy="20"/>
              </a:xfrm>
              <a:custGeom>
                <a:avLst/>
                <a:gdLst>
                  <a:gd name="T0" fmla="*/ 5 w 7"/>
                  <a:gd name="T1" fmla="*/ 0 h 20"/>
                  <a:gd name="T2" fmla="*/ 5 w 7"/>
                  <a:gd name="T3" fmla="*/ 3 h 20"/>
                  <a:gd name="T4" fmla="*/ 5 w 7"/>
                  <a:gd name="T5" fmla="*/ 4 h 20"/>
                  <a:gd name="T6" fmla="*/ 4 w 7"/>
                  <a:gd name="T7" fmla="*/ 8 h 20"/>
                  <a:gd name="T8" fmla="*/ 2 w 7"/>
                  <a:gd name="T9" fmla="*/ 11 h 20"/>
                  <a:gd name="T10" fmla="*/ 2 w 7"/>
                  <a:gd name="T11" fmla="*/ 12 h 20"/>
                  <a:gd name="T12" fmla="*/ 0 w 7"/>
                  <a:gd name="T13" fmla="*/ 15 h 20"/>
                  <a:gd name="T14" fmla="*/ 2 w 7"/>
                  <a:gd name="T15" fmla="*/ 20 h 20"/>
                  <a:gd name="T16" fmla="*/ 4 w 7"/>
                  <a:gd name="T17" fmla="*/ 20 h 20"/>
                  <a:gd name="T18" fmla="*/ 4 w 7"/>
                  <a:gd name="T19" fmla="*/ 17 h 20"/>
                  <a:gd name="T20" fmla="*/ 4 w 7"/>
                  <a:gd name="T21" fmla="*/ 12 h 20"/>
                  <a:gd name="T22" fmla="*/ 7 w 7"/>
                  <a:gd name="T23" fmla="*/ 8 h 20"/>
                  <a:gd name="T24" fmla="*/ 7 w 7"/>
                  <a:gd name="T25" fmla="*/ 3 h 20"/>
                  <a:gd name="T26" fmla="*/ 7 w 7"/>
                  <a:gd name="T27" fmla="*/ 0 h 20"/>
                  <a:gd name="T28" fmla="*/ 5 w 7"/>
                  <a:gd name="T29"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 h="20">
                    <a:moveTo>
                      <a:pt x="5" y="0"/>
                    </a:moveTo>
                    <a:lnTo>
                      <a:pt x="5" y="3"/>
                    </a:lnTo>
                    <a:lnTo>
                      <a:pt x="5" y="4"/>
                    </a:lnTo>
                    <a:lnTo>
                      <a:pt x="4" y="8"/>
                    </a:lnTo>
                    <a:lnTo>
                      <a:pt x="2" y="11"/>
                    </a:lnTo>
                    <a:lnTo>
                      <a:pt x="2" y="12"/>
                    </a:lnTo>
                    <a:lnTo>
                      <a:pt x="0" y="15"/>
                    </a:lnTo>
                    <a:lnTo>
                      <a:pt x="2" y="20"/>
                    </a:lnTo>
                    <a:lnTo>
                      <a:pt x="4" y="20"/>
                    </a:lnTo>
                    <a:lnTo>
                      <a:pt x="4" y="17"/>
                    </a:lnTo>
                    <a:lnTo>
                      <a:pt x="4" y="12"/>
                    </a:lnTo>
                    <a:lnTo>
                      <a:pt x="7" y="8"/>
                    </a:lnTo>
                    <a:lnTo>
                      <a:pt x="7" y="3"/>
                    </a:lnTo>
                    <a:lnTo>
                      <a:pt x="7" y="0"/>
                    </a:lnTo>
                    <a:lnTo>
                      <a:pt x="5"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1" name="Freeform 1030">
                <a:extLst>
                  <a:ext uri="{FF2B5EF4-FFF2-40B4-BE49-F238E27FC236}">
                    <a16:creationId xmlns:a16="http://schemas.microsoft.com/office/drawing/2014/main" id="{F6609699-17FD-4196-8976-72D4C85222F0}"/>
                  </a:ext>
                </a:extLst>
              </p:cNvPr>
              <p:cNvSpPr>
                <a:spLocks/>
              </p:cNvSpPr>
              <p:nvPr/>
            </p:nvSpPr>
            <p:spPr bwMode="auto">
              <a:xfrm>
                <a:off x="6685" y="3109"/>
                <a:ext cx="6" cy="10"/>
              </a:xfrm>
              <a:custGeom>
                <a:avLst/>
                <a:gdLst>
                  <a:gd name="T0" fmla="*/ 0 w 6"/>
                  <a:gd name="T1" fmla="*/ 2 h 10"/>
                  <a:gd name="T2" fmla="*/ 0 w 6"/>
                  <a:gd name="T3" fmla="*/ 4 h 10"/>
                  <a:gd name="T4" fmla="*/ 0 w 6"/>
                  <a:gd name="T5" fmla="*/ 7 h 10"/>
                  <a:gd name="T6" fmla="*/ 0 w 6"/>
                  <a:gd name="T7" fmla="*/ 8 h 10"/>
                  <a:gd name="T8" fmla="*/ 1 w 6"/>
                  <a:gd name="T9" fmla="*/ 10 h 10"/>
                  <a:gd name="T10" fmla="*/ 6 w 6"/>
                  <a:gd name="T11" fmla="*/ 8 h 10"/>
                  <a:gd name="T12" fmla="*/ 6 w 6"/>
                  <a:gd name="T13" fmla="*/ 5 h 10"/>
                  <a:gd name="T14" fmla="*/ 1 w 6"/>
                  <a:gd name="T15" fmla="*/ 0 h 10"/>
                  <a:gd name="T16" fmla="*/ 0 w 6"/>
                  <a:gd name="T17"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10">
                    <a:moveTo>
                      <a:pt x="0" y="2"/>
                    </a:moveTo>
                    <a:lnTo>
                      <a:pt x="0" y="4"/>
                    </a:lnTo>
                    <a:lnTo>
                      <a:pt x="0" y="7"/>
                    </a:lnTo>
                    <a:lnTo>
                      <a:pt x="0" y="8"/>
                    </a:lnTo>
                    <a:lnTo>
                      <a:pt x="1" y="10"/>
                    </a:lnTo>
                    <a:lnTo>
                      <a:pt x="6" y="8"/>
                    </a:lnTo>
                    <a:lnTo>
                      <a:pt x="6" y="5"/>
                    </a:lnTo>
                    <a:lnTo>
                      <a:pt x="1" y="0"/>
                    </a:lnTo>
                    <a:lnTo>
                      <a:pt x="0" y="2"/>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2" name="Freeform 1031">
                <a:extLst>
                  <a:ext uri="{FF2B5EF4-FFF2-40B4-BE49-F238E27FC236}">
                    <a16:creationId xmlns:a16="http://schemas.microsoft.com/office/drawing/2014/main" id="{54BBA152-1519-4EFE-85EA-89D1031DE57A}"/>
                  </a:ext>
                </a:extLst>
              </p:cNvPr>
              <p:cNvSpPr>
                <a:spLocks/>
              </p:cNvSpPr>
              <p:nvPr/>
            </p:nvSpPr>
            <p:spPr bwMode="auto">
              <a:xfrm>
                <a:off x="6597" y="2605"/>
                <a:ext cx="5" cy="4"/>
              </a:xfrm>
              <a:custGeom>
                <a:avLst/>
                <a:gdLst>
                  <a:gd name="T0" fmla="*/ 0 w 5"/>
                  <a:gd name="T1" fmla="*/ 2 h 4"/>
                  <a:gd name="T2" fmla="*/ 0 w 5"/>
                  <a:gd name="T3" fmla="*/ 4 h 4"/>
                  <a:gd name="T4" fmla="*/ 2 w 5"/>
                  <a:gd name="T5" fmla="*/ 4 h 4"/>
                  <a:gd name="T6" fmla="*/ 3 w 5"/>
                  <a:gd name="T7" fmla="*/ 2 h 4"/>
                  <a:gd name="T8" fmla="*/ 5 w 5"/>
                  <a:gd name="T9" fmla="*/ 0 h 4"/>
                  <a:gd name="T10" fmla="*/ 3 w 5"/>
                  <a:gd name="T11" fmla="*/ 0 h 4"/>
                  <a:gd name="T12" fmla="*/ 0 w 5"/>
                  <a:gd name="T13" fmla="*/ 2 h 4"/>
                </a:gdLst>
                <a:ahLst/>
                <a:cxnLst>
                  <a:cxn ang="0">
                    <a:pos x="T0" y="T1"/>
                  </a:cxn>
                  <a:cxn ang="0">
                    <a:pos x="T2" y="T3"/>
                  </a:cxn>
                  <a:cxn ang="0">
                    <a:pos x="T4" y="T5"/>
                  </a:cxn>
                  <a:cxn ang="0">
                    <a:pos x="T6" y="T7"/>
                  </a:cxn>
                  <a:cxn ang="0">
                    <a:pos x="T8" y="T9"/>
                  </a:cxn>
                  <a:cxn ang="0">
                    <a:pos x="T10" y="T11"/>
                  </a:cxn>
                  <a:cxn ang="0">
                    <a:pos x="T12" y="T13"/>
                  </a:cxn>
                </a:cxnLst>
                <a:rect l="0" t="0" r="r" b="b"/>
                <a:pathLst>
                  <a:path w="5" h="4">
                    <a:moveTo>
                      <a:pt x="0" y="2"/>
                    </a:moveTo>
                    <a:lnTo>
                      <a:pt x="0" y="4"/>
                    </a:lnTo>
                    <a:lnTo>
                      <a:pt x="2" y="4"/>
                    </a:lnTo>
                    <a:lnTo>
                      <a:pt x="3" y="2"/>
                    </a:lnTo>
                    <a:lnTo>
                      <a:pt x="5" y="0"/>
                    </a:lnTo>
                    <a:lnTo>
                      <a:pt x="3" y="0"/>
                    </a:lnTo>
                    <a:lnTo>
                      <a:pt x="0" y="2"/>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3" name="Freeform 1032">
                <a:extLst>
                  <a:ext uri="{FF2B5EF4-FFF2-40B4-BE49-F238E27FC236}">
                    <a16:creationId xmlns:a16="http://schemas.microsoft.com/office/drawing/2014/main" id="{653D25A8-F6F5-4048-91BA-277A778A97AF}"/>
                  </a:ext>
                </a:extLst>
              </p:cNvPr>
              <p:cNvSpPr>
                <a:spLocks/>
              </p:cNvSpPr>
              <p:nvPr/>
            </p:nvSpPr>
            <p:spPr bwMode="auto">
              <a:xfrm>
                <a:off x="6592" y="2609"/>
                <a:ext cx="3" cy="3"/>
              </a:xfrm>
              <a:custGeom>
                <a:avLst/>
                <a:gdLst>
                  <a:gd name="T0" fmla="*/ 2 w 3"/>
                  <a:gd name="T1" fmla="*/ 3 h 3"/>
                  <a:gd name="T2" fmla="*/ 3 w 3"/>
                  <a:gd name="T3" fmla="*/ 1 h 3"/>
                  <a:gd name="T4" fmla="*/ 3 w 3"/>
                  <a:gd name="T5" fmla="*/ 0 h 3"/>
                  <a:gd name="T6" fmla="*/ 0 w 3"/>
                  <a:gd name="T7" fmla="*/ 1 h 3"/>
                  <a:gd name="T8" fmla="*/ 2 w 3"/>
                  <a:gd name="T9" fmla="*/ 3 h 3"/>
                </a:gdLst>
                <a:ahLst/>
                <a:cxnLst>
                  <a:cxn ang="0">
                    <a:pos x="T0" y="T1"/>
                  </a:cxn>
                  <a:cxn ang="0">
                    <a:pos x="T2" y="T3"/>
                  </a:cxn>
                  <a:cxn ang="0">
                    <a:pos x="T4" y="T5"/>
                  </a:cxn>
                  <a:cxn ang="0">
                    <a:pos x="T6" y="T7"/>
                  </a:cxn>
                  <a:cxn ang="0">
                    <a:pos x="T8" y="T9"/>
                  </a:cxn>
                </a:cxnLst>
                <a:rect l="0" t="0" r="r" b="b"/>
                <a:pathLst>
                  <a:path w="3" h="3">
                    <a:moveTo>
                      <a:pt x="2" y="3"/>
                    </a:moveTo>
                    <a:lnTo>
                      <a:pt x="3" y="1"/>
                    </a:lnTo>
                    <a:lnTo>
                      <a:pt x="3" y="0"/>
                    </a:lnTo>
                    <a:lnTo>
                      <a:pt x="0" y="1"/>
                    </a:lnTo>
                    <a:lnTo>
                      <a:pt x="2" y="3"/>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4" name="Freeform 1033">
                <a:extLst>
                  <a:ext uri="{FF2B5EF4-FFF2-40B4-BE49-F238E27FC236}">
                    <a16:creationId xmlns:a16="http://schemas.microsoft.com/office/drawing/2014/main" id="{27C847BA-CE0B-4A97-ADA1-D7C6080BBB6E}"/>
                  </a:ext>
                </a:extLst>
              </p:cNvPr>
              <p:cNvSpPr>
                <a:spLocks/>
              </p:cNvSpPr>
              <p:nvPr/>
            </p:nvSpPr>
            <p:spPr bwMode="auto">
              <a:xfrm>
                <a:off x="6556" y="2594"/>
                <a:ext cx="1" cy="5"/>
              </a:xfrm>
              <a:custGeom>
                <a:avLst/>
                <a:gdLst>
                  <a:gd name="T0" fmla="*/ 0 w 1"/>
                  <a:gd name="T1" fmla="*/ 2 h 5"/>
                  <a:gd name="T2" fmla="*/ 1 w 1"/>
                  <a:gd name="T3" fmla="*/ 5 h 5"/>
                  <a:gd name="T4" fmla="*/ 1 w 1"/>
                  <a:gd name="T5" fmla="*/ 2 h 5"/>
                  <a:gd name="T6" fmla="*/ 1 w 1"/>
                  <a:gd name="T7" fmla="*/ 0 h 5"/>
                  <a:gd name="T8" fmla="*/ 0 w 1"/>
                  <a:gd name="T9" fmla="*/ 0 h 5"/>
                  <a:gd name="T10" fmla="*/ 0 w 1"/>
                  <a:gd name="T11" fmla="*/ 2 h 5"/>
                </a:gdLst>
                <a:ahLst/>
                <a:cxnLst>
                  <a:cxn ang="0">
                    <a:pos x="T0" y="T1"/>
                  </a:cxn>
                  <a:cxn ang="0">
                    <a:pos x="T2" y="T3"/>
                  </a:cxn>
                  <a:cxn ang="0">
                    <a:pos x="T4" y="T5"/>
                  </a:cxn>
                  <a:cxn ang="0">
                    <a:pos x="T6" y="T7"/>
                  </a:cxn>
                  <a:cxn ang="0">
                    <a:pos x="T8" y="T9"/>
                  </a:cxn>
                  <a:cxn ang="0">
                    <a:pos x="T10" y="T11"/>
                  </a:cxn>
                </a:cxnLst>
                <a:rect l="0" t="0" r="r" b="b"/>
                <a:pathLst>
                  <a:path w="1" h="5">
                    <a:moveTo>
                      <a:pt x="0" y="2"/>
                    </a:moveTo>
                    <a:lnTo>
                      <a:pt x="1" y="5"/>
                    </a:lnTo>
                    <a:lnTo>
                      <a:pt x="1" y="2"/>
                    </a:lnTo>
                    <a:lnTo>
                      <a:pt x="1" y="0"/>
                    </a:lnTo>
                    <a:lnTo>
                      <a:pt x="0" y="0"/>
                    </a:lnTo>
                    <a:lnTo>
                      <a:pt x="0" y="2"/>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5" name="Freeform 1034">
                <a:extLst>
                  <a:ext uri="{FF2B5EF4-FFF2-40B4-BE49-F238E27FC236}">
                    <a16:creationId xmlns:a16="http://schemas.microsoft.com/office/drawing/2014/main" id="{0A6FF9E7-622C-4A07-AEEF-0A8573603F18}"/>
                  </a:ext>
                </a:extLst>
              </p:cNvPr>
              <p:cNvSpPr>
                <a:spLocks/>
              </p:cNvSpPr>
              <p:nvPr/>
            </p:nvSpPr>
            <p:spPr bwMode="auto">
              <a:xfrm>
                <a:off x="6818" y="2867"/>
                <a:ext cx="2" cy="6"/>
              </a:xfrm>
              <a:custGeom>
                <a:avLst/>
                <a:gdLst>
                  <a:gd name="T0" fmla="*/ 0 w 2"/>
                  <a:gd name="T1" fmla="*/ 6 h 6"/>
                  <a:gd name="T2" fmla="*/ 2 w 2"/>
                  <a:gd name="T3" fmla="*/ 3 h 6"/>
                  <a:gd name="T4" fmla="*/ 2 w 2"/>
                  <a:gd name="T5" fmla="*/ 0 h 6"/>
                  <a:gd name="T6" fmla="*/ 0 w 2"/>
                  <a:gd name="T7" fmla="*/ 6 h 6"/>
                </a:gdLst>
                <a:ahLst/>
                <a:cxnLst>
                  <a:cxn ang="0">
                    <a:pos x="T0" y="T1"/>
                  </a:cxn>
                  <a:cxn ang="0">
                    <a:pos x="T2" y="T3"/>
                  </a:cxn>
                  <a:cxn ang="0">
                    <a:pos x="T4" y="T5"/>
                  </a:cxn>
                  <a:cxn ang="0">
                    <a:pos x="T6" y="T7"/>
                  </a:cxn>
                </a:cxnLst>
                <a:rect l="0" t="0" r="r" b="b"/>
                <a:pathLst>
                  <a:path w="2" h="6">
                    <a:moveTo>
                      <a:pt x="0" y="6"/>
                    </a:moveTo>
                    <a:lnTo>
                      <a:pt x="2" y="3"/>
                    </a:lnTo>
                    <a:lnTo>
                      <a:pt x="2" y="0"/>
                    </a:lnTo>
                    <a:lnTo>
                      <a:pt x="0" y="6"/>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6" name="Freeform 1035">
                <a:extLst>
                  <a:ext uri="{FF2B5EF4-FFF2-40B4-BE49-F238E27FC236}">
                    <a16:creationId xmlns:a16="http://schemas.microsoft.com/office/drawing/2014/main" id="{5990A29D-BAC0-4C14-89B2-04B583E68990}"/>
                  </a:ext>
                </a:extLst>
              </p:cNvPr>
              <p:cNvSpPr>
                <a:spLocks/>
              </p:cNvSpPr>
              <p:nvPr/>
            </p:nvSpPr>
            <p:spPr bwMode="auto">
              <a:xfrm>
                <a:off x="6796" y="2795"/>
                <a:ext cx="5" cy="7"/>
              </a:xfrm>
              <a:custGeom>
                <a:avLst/>
                <a:gdLst>
                  <a:gd name="T0" fmla="*/ 3 w 5"/>
                  <a:gd name="T1" fmla="*/ 2 h 7"/>
                  <a:gd name="T2" fmla="*/ 2 w 5"/>
                  <a:gd name="T3" fmla="*/ 0 h 7"/>
                  <a:gd name="T4" fmla="*/ 0 w 5"/>
                  <a:gd name="T5" fmla="*/ 0 h 7"/>
                  <a:gd name="T6" fmla="*/ 3 w 5"/>
                  <a:gd name="T7" fmla="*/ 5 h 7"/>
                  <a:gd name="T8" fmla="*/ 5 w 5"/>
                  <a:gd name="T9" fmla="*/ 7 h 7"/>
                  <a:gd name="T10" fmla="*/ 5 w 5"/>
                  <a:gd name="T11" fmla="*/ 5 h 7"/>
                  <a:gd name="T12" fmla="*/ 3 w 5"/>
                  <a:gd name="T13" fmla="*/ 3 h 7"/>
                  <a:gd name="T14" fmla="*/ 5 w 5"/>
                  <a:gd name="T15" fmla="*/ 2 h 7"/>
                  <a:gd name="T16" fmla="*/ 3 w 5"/>
                  <a:gd name="T17"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7">
                    <a:moveTo>
                      <a:pt x="3" y="2"/>
                    </a:moveTo>
                    <a:lnTo>
                      <a:pt x="2" y="0"/>
                    </a:lnTo>
                    <a:lnTo>
                      <a:pt x="0" y="0"/>
                    </a:lnTo>
                    <a:lnTo>
                      <a:pt x="3" y="5"/>
                    </a:lnTo>
                    <a:lnTo>
                      <a:pt x="5" y="7"/>
                    </a:lnTo>
                    <a:lnTo>
                      <a:pt x="5" y="5"/>
                    </a:lnTo>
                    <a:lnTo>
                      <a:pt x="3" y="3"/>
                    </a:lnTo>
                    <a:lnTo>
                      <a:pt x="5" y="2"/>
                    </a:lnTo>
                    <a:lnTo>
                      <a:pt x="3" y="2"/>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7" name="Freeform 1036">
                <a:extLst>
                  <a:ext uri="{FF2B5EF4-FFF2-40B4-BE49-F238E27FC236}">
                    <a16:creationId xmlns:a16="http://schemas.microsoft.com/office/drawing/2014/main" id="{5D73CC0E-EF10-405B-AB08-3B9DFD795697}"/>
                  </a:ext>
                </a:extLst>
              </p:cNvPr>
              <p:cNvSpPr>
                <a:spLocks/>
              </p:cNvSpPr>
              <p:nvPr/>
            </p:nvSpPr>
            <p:spPr bwMode="auto">
              <a:xfrm>
                <a:off x="6446" y="2647"/>
                <a:ext cx="1" cy="1"/>
              </a:xfrm>
              <a:custGeom>
                <a:avLst/>
                <a:gdLst>
                  <a:gd name="T0" fmla="*/ 1 w 1"/>
                  <a:gd name="T1" fmla="*/ 1 h 1"/>
                  <a:gd name="T2" fmla="*/ 1 w 1"/>
                  <a:gd name="T3" fmla="*/ 0 h 1"/>
                  <a:gd name="T4" fmla="*/ 1 w 1"/>
                  <a:gd name="T5" fmla="*/ 0 h 1"/>
                  <a:gd name="T6" fmla="*/ 0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lnTo>
                      <a:pt x="1" y="0"/>
                    </a:lnTo>
                    <a:lnTo>
                      <a:pt x="1" y="0"/>
                    </a:lnTo>
                    <a:lnTo>
                      <a:pt x="0" y="0"/>
                    </a:lnTo>
                    <a:lnTo>
                      <a:pt x="1" y="1"/>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8" name="Freeform 1037">
                <a:extLst>
                  <a:ext uri="{FF2B5EF4-FFF2-40B4-BE49-F238E27FC236}">
                    <a16:creationId xmlns:a16="http://schemas.microsoft.com/office/drawing/2014/main" id="{29B9E38B-96C9-4D50-B2DE-09D251DDFFC0}"/>
                  </a:ext>
                </a:extLst>
              </p:cNvPr>
              <p:cNvSpPr>
                <a:spLocks/>
              </p:cNvSpPr>
              <p:nvPr/>
            </p:nvSpPr>
            <p:spPr bwMode="auto">
              <a:xfrm>
                <a:off x="6685" y="3127"/>
                <a:ext cx="1" cy="2"/>
              </a:xfrm>
              <a:custGeom>
                <a:avLst/>
                <a:gdLst>
                  <a:gd name="T0" fmla="*/ 1 w 1"/>
                  <a:gd name="T1" fmla="*/ 2 h 2"/>
                  <a:gd name="T2" fmla="*/ 1 w 1"/>
                  <a:gd name="T3" fmla="*/ 0 h 2"/>
                  <a:gd name="T4" fmla="*/ 0 w 1"/>
                  <a:gd name="T5" fmla="*/ 0 h 2"/>
                  <a:gd name="T6" fmla="*/ 1 w 1"/>
                  <a:gd name="T7" fmla="*/ 2 h 2"/>
                </a:gdLst>
                <a:ahLst/>
                <a:cxnLst>
                  <a:cxn ang="0">
                    <a:pos x="T0" y="T1"/>
                  </a:cxn>
                  <a:cxn ang="0">
                    <a:pos x="T2" y="T3"/>
                  </a:cxn>
                  <a:cxn ang="0">
                    <a:pos x="T4" y="T5"/>
                  </a:cxn>
                  <a:cxn ang="0">
                    <a:pos x="T6" y="T7"/>
                  </a:cxn>
                </a:cxnLst>
                <a:rect l="0" t="0" r="r" b="b"/>
                <a:pathLst>
                  <a:path w="1" h="2">
                    <a:moveTo>
                      <a:pt x="1" y="2"/>
                    </a:moveTo>
                    <a:lnTo>
                      <a:pt x="1" y="0"/>
                    </a:lnTo>
                    <a:lnTo>
                      <a:pt x="0" y="0"/>
                    </a:lnTo>
                    <a:lnTo>
                      <a:pt x="1" y="2"/>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9" name="Freeform 1038">
                <a:extLst>
                  <a:ext uri="{FF2B5EF4-FFF2-40B4-BE49-F238E27FC236}">
                    <a16:creationId xmlns:a16="http://schemas.microsoft.com/office/drawing/2014/main" id="{BF95668D-8391-4C2A-85CC-7FCC4A9F89C2}"/>
                  </a:ext>
                </a:extLst>
              </p:cNvPr>
              <p:cNvSpPr>
                <a:spLocks/>
              </p:cNvSpPr>
              <p:nvPr/>
            </p:nvSpPr>
            <p:spPr bwMode="auto">
              <a:xfrm>
                <a:off x="6694" y="2580"/>
                <a:ext cx="2" cy="1"/>
              </a:xfrm>
              <a:custGeom>
                <a:avLst/>
                <a:gdLst>
                  <a:gd name="T0" fmla="*/ 0 w 2"/>
                  <a:gd name="T1" fmla="*/ 0 h 1"/>
                  <a:gd name="T2" fmla="*/ 0 w 2"/>
                  <a:gd name="T3" fmla="*/ 1 h 1"/>
                  <a:gd name="T4" fmla="*/ 2 w 2"/>
                  <a:gd name="T5" fmla="*/ 0 h 1"/>
                  <a:gd name="T6" fmla="*/ 0 w 2"/>
                  <a:gd name="T7" fmla="*/ 0 h 1"/>
                </a:gdLst>
                <a:ahLst/>
                <a:cxnLst>
                  <a:cxn ang="0">
                    <a:pos x="T0" y="T1"/>
                  </a:cxn>
                  <a:cxn ang="0">
                    <a:pos x="T2" y="T3"/>
                  </a:cxn>
                  <a:cxn ang="0">
                    <a:pos x="T4" y="T5"/>
                  </a:cxn>
                  <a:cxn ang="0">
                    <a:pos x="T6" y="T7"/>
                  </a:cxn>
                </a:cxnLst>
                <a:rect l="0" t="0" r="r" b="b"/>
                <a:pathLst>
                  <a:path w="2" h="1">
                    <a:moveTo>
                      <a:pt x="0" y="0"/>
                    </a:moveTo>
                    <a:lnTo>
                      <a:pt x="0" y="1"/>
                    </a:lnTo>
                    <a:lnTo>
                      <a:pt x="2" y="0"/>
                    </a:lnTo>
                    <a:lnTo>
                      <a:pt x="0"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0" name="Freeform 1039">
                <a:extLst>
                  <a:ext uri="{FF2B5EF4-FFF2-40B4-BE49-F238E27FC236}">
                    <a16:creationId xmlns:a16="http://schemas.microsoft.com/office/drawing/2014/main" id="{A58A9A85-7A49-447D-BEB1-A9AA392DF3CC}"/>
                  </a:ext>
                </a:extLst>
              </p:cNvPr>
              <p:cNvSpPr>
                <a:spLocks/>
              </p:cNvSpPr>
              <p:nvPr/>
            </p:nvSpPr>
            <p:spPr bwMode="auto">
              <a:xfrm>
                <a:off x="6739" y="2707"/>
                <a:ext cx="3" cy="8"/>
              </a:xfrm>
              <a:custGeom>
                <a:avLst/>
                <a:gdLst>
                  <a:gd name="T0" fmla="*/ 1 w 3"/>
                  <a:gd name="T1" fmla="*/ 8 h 8"/>
                  <a:gd name="T2" fmla="*/ 3 w 3"/>
                  <a:gd name="T3" fmla="*/ 5 h 8"/>
                  <a:gd name="T4" fmla="*/ 3 w 3"/>
                  <a:gd name="T5" fmla="*/ 0 h 8"/>
                  <a:gd name="T6" fmla="*/ 1 w 3"/>
                  <a:gd name="T7" fmla="*/ 2 h 8"/>
                  <a:gd name="T8" fmla="*/ 0 w 3"/>
                  <a:gd name="T9" fmla="*/ 2 h 8"/>
                  <a:gd name="T10" fmla="*/ 1 w 3"/>
                  <a:gd name="T11" fmla="*/ 5 h 8"/>
                  <a:gd name="T12" fmla="*/ 0 w 3"/>
                  <a:gd name="T13" fmla="*/ 7 h 8"/>
                  <a:gd name="T14" fmla="*/ 1 w 3"/>
                  <a:gd name="T15" fmla="*/ 8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8">
                    <a:moveTo>
                      <a:pt x="1" y="8"/>
                    </a:moveTo>
                    <a:lnTo>
                      <a:pt x="3" y="5"/>
                    </a:lnTo>
                    <a:lnTo>
                      <a:pt x="3" y="0"/>
                    </a:lnTo>
                    <a:lnTo>
                      <a:pt x="1" y="2"/>
                    </a:lnTo>
                    <a:lnTo>
                      <a:pt x="0" y="2"/>
                    </a:lnTo>
                    <a:lnTo>
                      <a:pt x="1" y="5"/>
                    </a:lnTo>
                    <a:lnTo>
                      <a:pt x="0" y="7"/>
                    </a:lnTo>
                    <a:lnTo>
                      <a:pt x="1" y="8"/>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1" name="Freeform 1040">
                <a:extLst>
                  <a:ext uri="{FF2B5EF4-FFF2-40B4-BE49-F238E27FC236}">
                    <a16:creationId xmlns:a16="http://schemas.microsoft.com/office/drawing/2014/main" id="{0559F0D4-3896-4339-9298-0F3CB525657D}"/>
                  </a:ext>
                </a:extLst>
              </p:cNvPr>
              <p:cNvSpPr>
                <a:spLocks/>
              </p:cNvSpPr>
              <p:nvPr/>
            </p:nvSpPr>
            <p:spPr bwMode="auto">
              <a:xfrm>
                <a:off x="6603" y="2636"/>
                <a:ext cx="4" cy="3"/>
              </a:xfrm>
              <a:custGeom>
                <a:avLst/>
                <a:gdLst>
                  <a:gd name="T0" fmla="*/ 0 w 4"/>
                  <a:gd name="T1" fmla="*/ 3 h 3"/>
                  <a:gd name="T2" fmla="*/ 2 w 4"/>
                  <a:gd name="T3" fmla="*/ 1 h 3"/>
                  <a:gd name="T4" fmla="*/ 2 w 4"/>
                  <a:gd name="T5" fmla="*/ 3 h 3"/>
                  <a:gd name="T6" fmla="*/ 4 w 4"/>
                  <a:gd name="T7" fmla="*/ 1 h 3"/>
                  <a:gd name="T8" fmla="*/ 2 w 4"/>
                  <a:gd name="T9" fmla="*/ 0 h 3"/>
                  <a:gd name="T10" fmla="*/ 0 w 4"/>
                  <a:gd name="T11" fmla="*/ 1 h 3"/>
                  <a:gd name="T12" fmla="*/ 0 w 4"/>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4" h="3">
                    <a:moveTo>
                      <a:pt x="0" y="3"/>
                    </a:moveTo>
                    <a:lnTo>
                      <a:pt x="2" y="1"/>
                    </a:lnTo>
                    <a:lnTo>
                      <a:pt x="2" y="3"/>
                    </a:lnTo>
                    <a:lnTo>
                      <a:pt x="4" y="1"/>
                    </a:lnTo>
                    <a:lnTo>
                      <a:pt x="2" y="0"/>
                    </a:lnTo>
                    <a:lnTo>
                      <a:pt x="0" y="1"/>
                    </a:lnTo>
                    <a:lnTo>
                      <a:pt x="0" y="3"/>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2" name="Freeform 1041">
                <a:extLst>
                  <a:ext uri="{FF2B5EF4-FFF2-40B4-BE49-F238E27FC236}">
                    <a16:creationId xmlns:a16="http://schemas.microsoft.com/office/drawing/2014/main" id="{4973EE62-C8EB-4EBE-83E3-25C613193BA2}"/>
                  </a:ext>
                </a:extLst>
              </p:cNvPr>
              <p:cNvSpPr>
                <a:spLocks/>
              </p:cNvSpPr>
              <p:nvPr/>
            </p:nvSpPr>
            <p:spPr bwMode="auto">
              <a:xfrm>
                <a:off x="6254" y="2819"/>
                <a:ext cx="4" cy="10"/>
              </a:xfrm>
              <a:custGeom>
                <a:avLst/>
                <a:gdLst>
                  <a:gd name="T0" fmla="*/ 0 w 4"/>
                  <a:gd name="T1" fmla="*/ 3 h 10"/>
                  <a:gd name="T2" fmla="*/ 2 w 4"/>
                  <a:gd name="T3" fmla="*/ 10 h 10"/>
                  <a:gd name="T4" fmla="*/ 4 w 4"/>
                  <a:gd name="T5" fmla="*/ 5 h 10"/>
                  <a:gd name="T6" fmla="*/ 2 w 4"/>
                  <a:gd name="T7" fmla="*/ 0 h 10"/>
                  <a:gd name="T8" fmla="*/ 0 w 4"/>
                  <a:gd name="T9" fmla="*/ 3 h 10"/>
                </a:gdLst>
                <a:ahLst/>
                <a:cxnLst>
                  <a:cxn ang="0">
                    <a:pos x="T0" y="T1"/>
                  </a:cxn>
                  <a:cxn ang="0">
                    <a:pos x="T2" y="T3"/>
                  </a:cxn>
                  <a:cxn ang="0">
                    <a:pos x="T4" y="T5"/>
                  </a:cxn>
                  <a:cxn ang="0">
                    <a:pos x="T6" y="T7"/>
                  </a:cxn>
                  <a:cxn ang="0">
                    <a:pos x="T8" y="T9"/>
                  </a:cxn>
                </a:cxnLst>
                <a:rect l="0" t="0" r="r" b="b"/>
                <a:pathLst>
                  <a:path w="4" h="10">
                    <a:moveTo>
                      <a:pt x="0" y="3"/>
                    </a:moveTo>
                    <a:lnTo>
                      <a:pt x="2" y="10"/>
                    </a:lnTo>
                    <a:lnTo>
                      <a:pt x="4" y="5"/>
                    </a:lnTo>
                    <a:lnTo>
                      <a:pt x="2" y="0"/>
                    </a:lnTo>
                    <a:lnTo>
                      <a:pt x="0" y="3"/>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3" name="Freeform 1042">
                <a:extLst>
                  <a:ext uri="{FF2B5EF4-FFF2-40B4-BE49-F238E27FC236}">
                    <a16:creationId xmlns:a16="http://schemas.microsoft.com/office/drawing/2014/main" id="{3156D079-6B8E-4C51-8668-D36DF9F8D661}"/>
                  </a:ext>
                </a:extLst>
              </p:cNvPr>
              <p:cNvSpPr>
                <a:spLocks/>
              </p:cNvSpPr>
              <p:nvPr/>
            </p:nvSpPr>
            <p:spPr bwMode="auto">
              <a:xfrm>
                <a:off x="6297" y="2739"/>
                <a:ext cx="4" cy="5"/>
              </a:xfrm>
              <a:custGeom>
                <a:avLst/>
                <a:gdLst>
                  <a:gd name="T0" fmla="*/ 2 w 4"/>
                  <a:gd name="T1" fmla="*/ 5 h 5"/>
                  <a:gd name="T2" fmla="*/ 4 w 4"/>
                  <a:gd name="T3" fmla="*/ 4 h 5"/>
                  <a:gd name="T4" fmla="*/ 4 w 4"/>
                  <a:gd name="T5" fmla="*/ 0 h 5"/>
                  <a:gd name="T6" fmla="*/ 0 w 4"/>
                  <a:gd name="T7" fmla="*/ 4 h 5"/>
                  <a:gd name="T8" fmla="*/ 2 w 4"/>
                  <a:gd name="T9" fmla="*/ 5 h 5"/>
                </a:gdLst>
                <a:ahLst/>
                <a:cxnLst>
                  <a:cxn ang="0">
                    <a:pos x="T0" y="T1"/>
                  </a:cxn>
                  <a:cxn ang="0">
                    <a:pos x="T2" y="T3"/>
                  </a:cxn>
                  <a:cxn ang="0">
                    <a:pos x="T4" y="T5"/>
                  </a:cxn>
                  <a:cxn ang="0">
                    <a:pos x="T6" y="T7"/>
                  </a:cxn>
                  <a:cxn ang="0">
                    <a:pos x="T8" y="T9"/>
                  </a:cxn>
                </a:cxnLst>
                <a:rect l="0" t="0" r="r" b="b"/>
                <a:pathLst>
                  <a:path w="4" h="5">
                    <a:moveTo>
                      <a:pt x="2" y="5"/>
                    </a:moveTo>
                    <a:lnTo>
                      <a:pt x="4" y="4"/>
                    </a:lnTo>
                    <a:lnTo>
                      <a:pt x="4" y="0"/>
                    </a:lnTo>
                    <a:lnTo>
                      <a:pt x="0" y="4"/>
                    </a:lnTo>
                    <a:lnTo>
                      <a:pt x="2" y="5"/>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4" name="Freeform 1043">
                <a:extLst>
                  <a:ext uri="{FF2B5EF4-FFF2-40B4-BE49-F238E27FC236}">
                    <a16:creationId xmlns:a16="http://schemas.microsoft.com/office/drawing/2014/main" id="{6BAFD75A-2391-4218-93D2-4A8E61608F89}"/>
                  </a:ext>
                </a:extLst>
              </p:cNvPr>
              <p:cNvSpPr>
                <a:spLocks/>
              </p:cNvSpPr>
              <p:nvPr/>
            </p:nvSpPr>
            <p:spPr bwMode="auto">
              <a:xfrm>
                <a:off x="6525" y="2597"/>
                <a:ext cx="16" cy="10"/>
              </a:xfrm>
              <a:custGeom>
                <a:avLst/>
                <a:gdLst>
                  <a:gd name="T0" fmla="*/ 10 w 16"/>
                  <a:gd name="T1" fmla="*/ 10 h 10"/>
                  <a:gd name="T2" fmla="*/ 15 w 16"/>
                  <a:gd name="T3" fmla="*/ 5 h 10"/>
                  <a:gd name="T4" fmla="*/ 15 w 16"/>
                  <a:gd name="T5" fmla="*/ 5 h 10"/>
                  <a:gd name="T6" fmla="*/ 15 w 16"/>
                  <a:gd name="T7" fmla="*/ 5 h 10"/>
                  <a:gd name="T8" fmla="*/ 16 w 16"/>
                  <a:gd name="T9" fmla="*/ 4 h 10"/>
                  <a:gd name="T10" fmla="*/ 16 w 16"/>
                  <a:gd name="T11" fmla="*/ 2 h 10"/>
                  <a:gd name="T12" fmla="*/ 15 w 16"/>
                  <a:gd name="T13" fmla="*/ 0 h 10"/>
                  <a:gd name="T14" fmla="*/ 13 w 16"/>
                  <a:gd name="T15" fmla="*/ 0 h 10"/>
                  <a:gd name="T16" fmla="*/ 11 w 16"/>
                  <a:gd name="T17" fmla="*/ 2 h 10"/>
                  <a:gd name="T18" fmla="*/ 8 w 16"/>
                  <a:gd name="T19" fmla="*/ 2 h 10"/>
                  <a:gd name="T20" fmla="*/ 7 w 16"/>
                  <a:gd name="T21" fmla="*/ 4 h 10"/>
                  <a:gd name="T22" fmla="*/ 5 w 16"/>
                  <a:gd name="T23" fmla="*/ 2 h 10"/>
                  <a:gd name="T24" fmla="*/ 5 w 16"/>
                  <a:gd name="T25" fmla="*/ 2 h 10"/>
                  <a:gd name="T26" fmla="*/ 4 w 16"/>
                  <a:gd name="T27" fmla="*/ 2 h 10"/>
                  <a:gd name="T28" fmla="*/ 0 w 16"/>
                  <a:gd name="T29" fmla="*/ 0 h 10"/>
                  <a:gd name="T30" fmla="*/ 0 w 16"/>
                  <a:gd name="T31" fmla="*/ 0 h 10"/>
                  <a:gd name="T32" fmla="*/ 0 w 16"/>
                  <a:gd name="T33" fmla="*/ 0 h 10"/>
                  <a:gd name="T34" fmla="*/ 0 w 16"/>
                  <a:gd name="T35" fmla="*/ 4 h 10"/>
                  <a:gd name="T36" fmla="*/ 4 w 16"/>
                  <a:gd name="T37" fmla="*/ 7 h 10"/>
                  <a:gd name="T38" fmla="*/ 5 w 16"/>
                  <a:gd name="T39" fmla="*/ 8 h 10"/>
                  <a:gd name="T40" fmla="*/ 10 w 16"/>
                  <a:gd name="T41"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 h="10">
                    <a:moveTo>
                      <a:pt x="10" y="10"/>
                    </a:moveTo>
                    <a:lnTo>
                      <a:pt x="15" y="5"/>
                    </a:lnTo>
                    <a:lnTo>
                      <a:pt x="15" y="5"/>
                    </a:lnTo>
                    <a:lnTo>
                      <a:pt x="15" y="5"/>
                    </a:lnTo>
                    <a:lnTo>
                      <a:pt x="16" y="4"/>
                    </a:lnTo>
                    <a:lnTo>
                      <a:pt x="16" y="2"/>
                    </a:lnTo>
                    <a:lnTo>
                      <a:pt x="15" y="0"/>
                    </a:lnTo>
                    <a:lnTo>
                      <a:pt x="13" y="0"/>
                    </a:lnTo>
                    <a:lnTo>
                      <a:pt x="11" y="2"/>
                    </a:lnTo>
                    <a:lnTo>
                      <a:pt x="8" y="2"/>
                    </a:lnTo>
                    <a:lnTo>
                      <a:pt x="7" y="4"/>
                    </a:lnTo>
                    <a:lnTo>
                      <a:pt x="5" y="2"/>
                    </a:lnTo>
                    <a:lnTo>
                      <a:pt x="5" y="2"/>
                    </a:lnTo>
                    <a:lnTo>
                      <a:pt x="4" y="2"/>
                    </a:lnTo>
                    <a:lnTo>
                      <a:pt x="0" y="0"/>
                    </a:lnTo>
                    <a:lnTo>
                      <a:pt x="0" y="0"/>
                    </a:lnTo>
                    <a:lnTo>
                      <a:pt x="0" y="0"/>
                    </a:lnTo>
                    <a:lnTo>
                      <a:pt x="0" y="4"/>
                    </a:lnTo>
                    <a:lnTo>
                      <a:pt x="4" y="7"/>
                    </a:lnTo>
                    <a:lnTo>
                      <a:pt x="5" y="8"/>
                    </a:lnTo>
                    <a:lnTo>
                      <a:pt x="10" y="1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5" name="Freeform 1044">
                <a:extLst>
                  <a:ext uri="{FF2B5EF4-FFF2-40B4-BE49-F238E27FC236}">
                    <a16:creationId xmlns:a16="http://schemas.microsoft.com/office/drawing/2014/main" id="{702A119B-DB3F-4CB5-B777-E064E3457AE8}"/>
                  </a:ext>
                </a:extLst>
              </p:cNvPr>
              <p:cNvSpPr>
                <a:spLocks/>
              </p:cNvSpPr>
              <p:nvPr/>
            </p:nvSpPr>
            <p:spPr bwMode="auto">
              <a:xfrm>
                <a:off x="6552" y="3011"/>
                <a:ext cx="23" cy="7"/>
              </a:xfrm>
              <a:custGeom>
                <a:avLst/>
                <a:gdLst>
                  <a:gd name="T0" fmla="*/ 20 w 23"/>
                  <a:gd name="T1" fmla="*/ 4 h 7"/>
                  <a:gd name="T2" fmla="*/ 16 w 23"/>
                  <a:gd name="T3" fmla="*/ 4 h 7"/>
                  <a:gd name="T4" fmla="*/ 18 w 23"/>
                  <a:gd name="T5" fmla="*/ 3 h 7"/>
                  <a:gd name="T6" fmla="*/ 16 w 23"/>
                  <a:gd name="T7" fmla="*/ 3 h 7"/>
                  <a:gd name="T8" fmla="*/ 15 w 23"/>
                  <a:gd name="T9" fmla="*/ 1 h 7"/>
                  <a:gd name="T10" fmla="*/ 16 w 23"/>
                  <a:gd name="T11" fmla="*/ 0 h 7"/>
                  <a:gd name="T12" fmla="*/ 13 w 23"/>
                  <a:gd name="T13" fmla="*/ 0 h 7"/>
                  <a:gd name="T14" fmla="*/ 12 w 23"/>
                  <a:gd name="T15" fmla="*/ 0 h 7"/>
                  <a:gd name="T16" fmla="*/ 4 w 23"/>
                  <a:gd name="T17" fmla="*/ 3 h 7"/>
                  <a:gd name="T18" fmla="*/ 0 w 23"/>
                  <a:gd name="T19" fmla="*/ 4 h 7"/>
                  <a:gd name="T20" fmla="*/ 0 w 23"/>
                  <a:gd name="T21" fmla="*/ 6 h 7"/>
                  <a:gd name="T22" fmla="*/ 2 w 23"/>
                  <a:gd name="T23" fmla="*/ 7 h 7"/>
                  <a:gd name="T24" fmla="*/ 5 w 23"/>
                  <a:gd name="T25" fmla="*/ 7 h 7"/>
                  <a:gd name="T26" fmla="*/ 7 w 23"/>
                  <a:gd name="T27" fmla="*/ 7 h 7"/>
                  <a:gd name="T28" fmla="*/ 8 w 23"/>
                  <a:gd name="T29" fmla="*/ 7 h 7"/>
                  <a:gd name="T30" fmla="*/ 10 w 23"/>
                  <a:gd name="T31" fmla="*/ 6 h 7"/>
                  <a:gd name="T32" fmla="*/ 12 w 23"/>
                  <a:gd name="T33" fmla="*/ 7 h 7"/>
                  <a:gd name="T34" fmla="*/ 13 w 23"/>
                  <a:gd name="T35" fmla="*/ 7 h 7"/>
                  <a:gd name="T36" fmla="*/ 13 w 23"/>
                  <a:gd name="T37" fmla="*/ 7 h 7"/>
                  <a:gd name="T38" fmla="*/ 15 w 23"/>
                  <a:gd name="T39" fmla="*/ 7 h 7"/>
                  <a:gd name="T40" fmla="*/ 16 w 23"/>
                  <a:gd name="T41" fmla="*/ 6 h 7"/>
                  <a:gd name="T42" fmla="*/ 21 w 23"/>
                  <a:gd name="T43" fmla="*/ 6 h 7"/>
                  <a:gd name="T44" fmla="*/ 23 w 23"/>
                  <a:gd name="T45" fmla="*/ 4 h 7"/>
                  <a:gd name="T46" fmla="*/ 21 w 23"/>
                  <a:gd name="T47" fmla="*/ 4 h 7"/>
                  <a:gd name="T48" fmla="*/ 20 w 23"/>
                  <a:gd name="T49"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 h="7">
                    <a:moveTo>
                      <a:pt x="20" y="4"/>
                    </a:moveTo>
                    <a:lnTo>
                      <a:pt x="16" y="4"/>
                    </a:lnTo>
                    <a:lnTo>
                      <a:pt x="18" y="3"/>
                    </a:lnTo>
                    <a:lnTo>
                      <a:pt x="16" y="3"/>
                    </a:lnTo>
                    <a:lnTo>
                      <a:pt x="15" y="1"/>
                    </a:lnTo>
                    <a:lnTo>
                      <a:pt x="16" y="0"/>
                    </a:lnTo>
                    <a:lnTo>
                      <a:pt x="13" y="0"/>
                    </a:lnTo>
                    <a:lnTo>
                      <a:pt x="12" y="0"/>
                    </a:lnTo>
                    <a:lnTo>
                      <a:pt x="4" y="3"/>
                    </a:lnTo>
                    <a:lnTo>
                      <a:pt x="0" y="4"/>
                    </a:lnTo>
                    <a:lnTo>
                      <a:pt x="0" y="6"/>
                    </a:lnTo>
                    <a:lnTo>
                      <a:pt x="2" y="7"/>
                    </a:lnTo>
                    <a:lnTo>
                      <a:pt x="5" y="7"/>
                    </a:lnTo>
                    <a:lnTo>
                      <a:pt x="7" y="7"/>
                    </a:lnTo>
                    <a:lnTo>
                      <a:pt x="8" y="7"/>
                    </a:lnTo>
                    <a:lnTo>
                      <a:pt x="10" y="6"/>
                    </a:lnTo>
                    <a:lnTo>
                      <a:pt x="12" y="7"/>
                    </a:lnTo>
                    <a:lnTo>
                      <a:pt x="13" y="7"/>
                    </a:lnTo>
                    <a:lnTo>
                      <a:pt x="13" y="7"/>
                    </a:lnTo>
                    <a:lnTo>
                      <a:pt x="15" y="7"/>
                    </a:lnTo>
                    <a:lnTo>
                      <a:pt x="16" y="6"/>
                    </a:lnTo>
                    <a:lnTo>
                      <a:pt x="21" y="6"/>
                    </a:lnTo>
                    <a:lnTo>
                      <a:pt x="23" y="4"/>
                    </a:lnTo>
                    <a:lnTo>
                      <a:pt x="21" y="4"/>
                    </a:lnTo>
                    <a:lnTo>
                      <a:pt x="20" y="4"/>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6" name="Freeform 1045">
                <a:extLst>
                  <a:ext uri="{FF2B5EF4-FFF2-40B4-BE49-F238E27FC236}">
                    <a16:creationId xmlns:a16="http://schemas.microsoft.com/office/drawing/2014/main" id="{4C93D3F2-DD2C-4745-A23A-005795E027A3}"/>
                  </a:ext>
                </a:extLst>
              </p:cNvPr>
              <p:cNvSpPr>
                <a:spLocks/>
              </p:cNvSpPr>
              <p:nvPr/>
            </p:nvSpPr>
            <p:spPr bwMode="auto">
              <a:xfrm>
                <a:off x="6256" y="2811"/>
                <a:ext cx="2" cy="7"/>
              </a:xfrm>
              <a:custGeom>
                <a:avLst/>
                <a:gdLst>
                  <a:gd name="T0" fmla="*/ 2 w 2"/>
                  <a:gd name="T1" fmla="*/ 5 h 7"/>
                  <a:gd name="T2" fmla="*/ 2 w 2"/>
                  <a:gd name="T3" fmla="*/ 0 h 7"/>
                  <a:gd name="T4" fmla="*/ 0 w 2"/>
                  <a:gd name="T5" fmla="*/ 7 h 7"/>
                  <a:gd name="T6" fmla="*/ 2 w 2"/>
                  <a:gd name="T7" fmla="*/ 5 h 7"/>
                </a:gdLst>
                <a:ahLst/>
                <a:cxnLst>
                  <a:cxn ang="0">
                    <a:pos x="T0" y="T1"/>
                  </a:cxn>
                  <a:cxn ang="0">
                    <a:pos x="T2" y="T3"/>
                  </a:cxn>
                  <a:cxn ang="0">
                    <a:pos x="T4" y="T5"/>
                  </a:cxn>
                  <a:cxn ang="0">
                    <a:pos x="T6" y="T7"/>
                  </a:cxn>
                </a:cxnLst>
                <a:rect l="0" t="0" r="r" b="b"/>
                <a:pathLst>
                  <a:path w="2" h="7">
                    <a:moveTo>
                      <a:pt x="2" y="5"/>
                    </a:moveTo>
                    <a:lnTo>
                      <a:pt x="2" y="0"/>
                    </a:lnTo>
                    <a:lnTo>
                      <a:pt x="0" y="7"/>
                    </a:lnTo>
                    <a:lnTo>
                      <a:pt x="2" y="5"/>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7" name="Freeform 1046">
                <a:extLst>
                  <a:ext uri="{FF2B5EF4-FFF2-40B4-BE49-F238E27FC236}">
                    <a16:creationId xmlns:a16="http://schemas.microsoft.com/office/drawing/2014/main" id="{046A3525-B3DD-4A3D-98CC-F4699F7BE7DC}"/>
                  </a:ext>
                </a:extLst>
              </p:cNvPr>
              <p:cNvSpPr>
                <a:spLocks/>
              </p:cNvSpPr>
              <p:nvPr/>
            </p:nvSpPr>
            <p:spPr bwMode="auto">
              <a:xfrm>
                <a:off x="6435" y="2658"/>
                <a:ext cx="3" cy="2"/>
              </a:xfrm>
              <a:custGeom>
                <a:avLst/>
                <a:gdLst>
                  <a:gd name="T0" fmla="*/ 0 w 3"/>
                  <a:gd name="T1" fmla="*/ 2 h 2"/>
                  <a:gd name="T2" fmla="*/ 1 w 3"/>
                  <a:gd name="T3" fmla="*/ 2 h 2"/>
                  <a:gd name="T4" fmla="*/ 3 w 3"/>
                  <a:gd name="T5" fmla="*/ 2 h 2"/>
                  <a:gd name="T6" fmla="*/ 1 w 3"/>
                  <a:gd name="T7" fmla="*/ 0 h 2"/>
                  <a:gd name="T8" fmla="*/ 0 w 3"/>
                  <a:gd name="T9" fmla="*/ 2 h 2"/>
                </a:gdLst>
                <a:ahLst/>
                <a:cxnLst>
                  <a:cxn ang="0">
                    <a:pos x="T0" y="T1"/>
                  </a:cxn>
                  <a:cxn ang="0">
                    <a:pos x="T2" y="T3"/>
                  </a:cxn>
                  <a:cxn ang="0">
                    <a:pos x="T4" y="T5"/>
                  </a:cxn>
                  <a:cxn ang="0">
                    <a:pos x="T6" y="T7"/>
                  </a:cxn>
                  <a:cxn ang="0">
                    <a:pos x="T8" y="T9"/>
                  </a:cxn>
                </a:cxnLst>
                <a:rect l="0" t="0" r="r" b="b"/>
                <a:pathLst>
                  <a:path w="3" h="2">
                    <a:moveTo>
                      <a:pt x="0" y="2"/>
                    </a:moveTo>
                    <a:lnTo>
                      <a:pt x="1" y="2"/>
                    </a:lnTo>
                    <a:lnTo>
                      <a:pt x="3" y="2"/>
                    </a:lnTo>
                    <a:lnTo>
                      <a:pt x="1" y="0"/>
                    </a:lnTo>
                    <a:lnTo>
                      <a:pt x="0" y="2"/>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8" name="Freeform 1047">
                <a:extLst>
                  <a:ext uri="{FF2B5EF4-FFF2-40B4-BE49-F238E27FC236}">
                    <a16:creationId xmlns:a16="http://schemas.microsoft.com/office/drawing/2014/main" id="{02545C9A-637F-415D-AA15-C056FCE5DAD2}"/>
                  </a:ext>
                </a:extLst>
              </p:cNvPr>
              <p:cNvSpPr>
                <a:spLocks/>
              </p:cNvSpPr>
              <p:nvPr/>
            </p:nvSpPr>
            <p:spPr bwMode="auto">
              <a:xfrm>
                <a:off x="6435" y="2663"/>
                <a:ext cx="1" cy="6"/>
              </a:xfrm>
              <a:custGeom>
                <a:avLst/>
                <a:gdLst>
                  <a:gd name="T0" fmla="*/ 1 w 1"/>
                  <a:gd name="T1" fmla="*/ 6 h 6"/>
                  <a:gd name="T2" fmla="*/ 1 w 1"/>
                  <a:gd name="T3" fmla="*/ 3 h 6"/>
                  <a:gd name="T4" fmla="*/ 0 w 1"/>
                  <a:gd name="T5" fmla="*/ 0 h 6"/>
                  <a:gd name="T6" fmla="*/ 0 w 1"/>
                  <a:gd name="T7" fmla="*/ 5 h 6"/>
                  <a:gd name="T8" fmla="*/ 1 w 1"/>
                  <a:gd name="T9" fmla="*/ 6 h 6"/>
                </a:gdLst>
                <a:ahLst/>
                <a:cxnLst>
                  <a:cxn ang="0">
                    <a:pos x="T0" y="T1"/>
                  </a:cxn>
                  <a:cxn ang="0">
                    <a:pos x="T2" y="T3"/>
                  </a:cxn>
                  <a:cxn ang="0">
                    <a:pos x="T4" y="T5"/>
                  </a:cxn>
                  <a:cxn ang="0">
                    <a:pos x="T6" y="T7"/>
                  </a:cxn>
                  <a:cxn ang="0">
                    <a:pos x="T8" y="T9"/>
                  </a:cxn>
                </a:cxnLst>
                <a:rect l="0" t="0" r="r" b="b"/>
                <a:pathLst>
                  <a:path w="1" h="6">
                    <a:moveTo>
                      <a:pt x="1" y="6"/>
                    </a:moveTo>
                    <a:lnTo>
                      <a:pt x="1" y="3"/>
                    </a:lnTo>
                    <a:lnTo>
                      <a:pt x="0" y="0"/>
                    </a:lnTo>
                    <a:lnTo>
                      <a:pt x="0" y="5"/>
                    </a:lnTo>
                    <a:lnTo>
                      <a:pt x="1" y="6"/>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9" name="Freeform 1048">
                <a:extLst>
                  <a:ext uri="{FF2B5EF4-FFF2-40B4-BE49-F238E27FC236}">
                    <a16:creationId xmlns:a16="http://schemas.microsoft.com/office/drawing/2014/main" id="{4160C7CF-A891-4299-B0F8-9B122C8F9CCA}"/>
                  </a:ext>
                </a:extLst>
              </p:cNvPr>
              <p:cNvSpPr>
                <a:spLocks/>
              </p:cNvSpPr>
              <p:nvPr/>
            </p:nvSpPr>
            <p:spPr bwMode="auto">
              <a:xfrm>
                <a:off x="6521" y="2599"/>
                <a:ext cx="8" cy="6"/>
              </a:xfrm>
              <a:custGeom>
                <a:avLst/>
                <a:gdLst>
                  <a:gd name="T0" fmla="*/ 4 w 8"/>
                  <a:gd name="T1" fmla="*/ 5 h 6"/>
                  <a:gd name="T2" fmla="*/ 8 w 8"/>
                  <a:gd name="T3" fmla="*/ 6 h 6"/>
                  <a:gd name="T4" fmla="*/ 8 w 8"/>
                  <a:gd name="T5" fmla="*/ 5 h 6"/>
                  <a:gd name="T6" fmla="*/ 4 w 8"/>
                  <a:gd name="T7" fmla="*/ 5 h 6"/>
                  <a:gd name="T8" fmla="*/ 4 w 8"/>
                  <a:gd name="T9" fmla="*/ 0 h 6"/>
                  <a:gd name="T10" fmla="*/ 1 w 8"/>
                  <a:gd name="T11" fmla="*/ 0 h 6"/>
                  <a:gd name="T12" fmla="*/ 3 w 8"/>
                  <a:gd name="T13" fmla="*/ 0 h 6"/>
                  <a:gd name="T14" fmla="*/ 3 w 8"/>
                  <a:gd name="T15" fmla="*/ 2 h 6"/>
                  <a:gd name="T16" fmla="*/ 3 w 8"/>
                  <a:gd name="T17" fmla="*/ 3 h 6"/>
                  <a:gd name="T18" fmla="*/ 3 w 8"/>
                  <a:gd name="T19" fmla="*/ 3 h 6"/>
                  <a:gd name="T20" fmla="*/ 1 w 8"/>
                  <a:gd name="T21" fmla="*/ 3 h 6"/>
                  <a:gd name="T22" fmla="*/ 1 w 8"/>
                  <a:gd name="T23" fmla="*/ 3 h 6"/>
                  <a:gd name="T24" fmla="*/ 0 w 8"/>
                  <a:gd name="T25" fmla="*/ 5 h 6"/>
                  <a:gd name="T26" fmla="*/ 3 w 8"/>
                  <a:gd name="T27" fmla="*/ 5 h 6"/>
                  <a:gd name="T28" fmla="*/ 4 w 8"/>
                  <a:gd name="T29"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 h="6">
                    <a:moveTo>
                      <a:pt x="4" y="5"/>
                    </a:moveTo>
                    <a:lnTo>
                      <a:pt x="8" y="6"/>
                    </a:lnTo>
                    <a:lnTo>
                      <a:pt x="8" y="5"/>
                    </a:lnTo>
                    <a:lnTo>
                      <a:pt x="4" y="5"/>
                    </a:lnTo>
                    <a:lnTo>
                      <a:pt x="4" y="0"/>
                    </a:lnTo>
                    <a:lnTo>
                      <a:pt x="1" y="0"/>
                    </a:lnTo>
                    <a:lnTo>
                      <a:pt x="3" y="0"/>
                    </a:lnTo>
                    <a:lnTo>
                      <a:pt x="3" y="2"/>
                    </a:lnTo>
                    <a:lnTo>
                      <a:pt x="3" y="3"/>
                    </a:lnTo>
                    <a:lnTo>
                      <a:pt x="3" y="3"/>
                    </a:lnTo>
                    <a:lnTo>
                      <a:pt x="1" y="3"/>
                    </a:lnTo>
                    <a:lnTo>
                      <a:pt x="1" y="3"/>
                    </a:lnTo>
                    <a:lnTo>
                      <a:pt x="0" y="5"/>
                    </a:lnTo>
                    <a:lnTo>
                      <a:pt x="3" y="5"/>
                    </a:lnTo>
                    <a:lnTo>
                      <a:pt x="4" y="5"/>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0" name="Freeform 1049">
                <a:extLst>
                  <a:ext uri="{FF2B5EF4-FFF2-40B4-BE49-F238E27FC236}">
                    <a16:creationId xmlns:a16="http://schemas.microsoft.com/office/drawing/2014/main" id="{230F1BA0-E76F-4BC7-B5D0-112760A8A4A9}"/>
                  </a:ext>
                </a:extLst>
              </p:cNvPr>
              <p:cNvSpPr>
                <a:spLocks/>
              </p:cNvSpPr>
              <p:nvPr/>
            </p:nvSpPr>
            <p:spPr bwMode="auto">
              <a:xfrm>
                <a:off x="7077" y="3082"/>
                <a:ext cx="3" cy="2"/>
              </a:xfrm>
              <a:custGeom>
                <a:avLst/>
                <a:gdLst>
                  <a:gd name="T0" fmla="*/ 1 w 3"/>
                  <a:gd name="T1" fmla="*/ 2 h 2"/>
                  <a:gd name="T2" fmla="*/ 3 w 3"/>
                  <a:gd name="T3" fmla="*/ 2 h 2"/>
                  <a:gd name="T4" fmla="*/ 3 w 3"/>
                  <a:gd name="T5" fmla="*/ 0 h 2"/>
                  <a:gd name="T6" fmla="*/ 0 w 3"/>
                  <a:gd name="T7" fmla="*/ 0 h 2"/>
                  <a:gd name="T8" fmla="*/ 1 w 3"/>
                  <a:gd name="T9" fmla="*/ 2 h 2"/>
                </a:gdLst>
                <a:ahLst/>
                <a:cxnLst>
                  <a:cxn ang="0">
                    <a:pos x="T0" y="T1"/>
                  </a:cxn>
                  <a:cxn ang="0">
                    <a:pos x="T2" y="T3"/>
                  </a:cxn>
                  <a:cxn ang="0">
                    <a:pos x="T4" y="T5"/>
                  </a:cxn>
                  <a:cxn ang="0">
                    <a:pos x="T6" y="T7"/>
                  </a:cxn>
                  <a:cxn ang="0">
                    <a:pos x="T8" y="T9"/>
                  </a:cxn>
                </a:cxnLst>
                <a:rect l="0" t="0" r="r" b="b"/>
                <a:pathLst>
                  <a:path w="3" h="2">
                    <a:moveTo>
                      <a:pt x="1" y="2"/>
                    </a:moveTo>
                    <a:lnTo>
                      <a:pt x="3" y="2"/>
                    </a:lnTo>
                    <a:lnTo>
                      <a:pt x="3" y="0"/>
                    </a:lnTo>
                    <a:lnTo>
                      <a:pt x="0" y="0"/>
                    </a:lnTo>
                    <a:lnTo>
                      <a:pt x="1" y="2"/>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1" name="Freeform 1050">
                <a:extLst>
                  <a:ext uri="{FF2B5EF4-FFF2-40B4-BE49-F238E27FC236}">
                    <a16:creationId xmlns:a16="http://schemas.microsoft.com/office/drawing/2014/main" id="{E2B52759-C9AF-417B-9A12-7EADBECB8CE9}"/>
                  </a:ext>
                </a:extLst>
              </p:cNvPr>
              <p:cNvSpPr>
                <a:spLocks/>
              </p:cNvSpPr>
              <p:nvPr/>
            </p:nvSpPr>
            <p:spPr bwMode="auto">
              <a:xfrm>
                <a:off x="6897" y="3272"/>
                <a:ext cx="3" cy="2"/>
              </a:xfrm>
              <a:custGeom>
                <a:avLst/>
                <a:gdLst>
                  <a:gd name="T0" fmla="*/ 1 w 3"/>
                  <a:gd name="T1" fmla="*/ 2 h 2"/>
                  <a:gd name="T2" fmla="*/ 3 w 3"/>
                  <a:gd name="T3" fmla="*/ 2 h 2"/>
                  <a:gd name="T4" fmla="*/ 3 w 3"/>
                  <a:gd name="T5" fmla="*/ 0 h 2"/>
                  <a:gd name="T6" fmla="*/ 0 w 3"/>
                  <a:gd name="T7" fmla="*/ 0 h 2"/>
                  <a:gd name="T8" fmla="*/ 0 w 3"/>
                  <a:gd name="T9" fmla="*/ 0 h 2"/>
                  <a:gd name="T10" fmla="*/ 0 w 3"/>
                  <a:gd name="T11" fmla="*/ 0 h 2"/>
                  <a:gd name="T12" fmla="*/ 1 w 3"/>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3" h="2">
                    <a:moveTo>
                      <a:pt x="1" y="2"/>
                    </a:moveTo>
                    <a:lnTo>
                      <a:pt x="3" y="2"/>
                    </a:lnTo>
                    <a:lnTo>
                      <a:pt x="3" y="0"/>
                    </a:lnTo>
                    <a:lnTo>
                      <a:pt x="0" y="0"/>
                    </a:lnTo>
                    <a:lnTo>
                      <a:pt x="0" y="0"/>
                    </a:lnTo>
                    <a:lnTo>
                      <a:pt x="0" y="0"/>
                    </a:lnTo>
                    <a:lnTo>
                      <a:pt x="1" y="2"/>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2" name="Freeform 1051">
                <a:extLst>
                  <a:ext uri="{FF2B5EF4-FFF2-40B4-BE49-F238E27FC236}">
                    <a16:creationId xmlns:a16="http://schemas.microsoft.com/office/drawing/2014/main" id="{4A4186D5-8ABB-46F4-AF22-3362BBAECF56}"/>
                  </a:ext>
                </a:extLst>
              </p:cNvPr>
              <p:cNvSpPr>
                <a:spLocks/>
              </p:cNvSpPr>
              <p:nvPr/>
            </p:nvSpPr>
            <p:spPr bwMode="auto">
              <a:xfrm>
                <a:off x="6895" y="3162"/>
                <a:ext cx="142" cy="139"/>
              </a:xfrm>
              <a:custGeom>
                <a:avLst/>
                <a:gdLst>
                  <a:gd name="T0" fmla="*/ 139 w 142"/>
                  <a:gd name="T1" fmla="*/ 11 h 139"/>
                  <a:gd name="T2" fmla="*/ 137 w 142"/>
                  <a:gd name="T3" fmla="*/ 16 h 139"/>
                  <a:gd name="T4" fmla="*/ 132 w 142"/>
                  <a:gd name="T5" fmla="*/ 13 h 139"/>
                  <a:gd name="T6" fmla="*/ 126 w 142"/>
                  <a:gd name="T7" fmla="*/ 11 h 139"/>
                  <a:gd name="T8" fmla="*/ 127 w 142"/>
                  <a:gd name="T9" fmla="*/ 8 h 139"/>
                  <a:gd name="T10" fmla="*/ 124 w 142"/>
                  <a:gd name="T11" fmla="*/ 6 h 139"/>
                  <a:gd name="T12" fmla="*/ 123 w 142"/>
                  <a:gd name="T13" fmla="*/ 0 h 139"/>
                  <a:gd name="T14" fmla="*/ 115 w 142"/>
                  <a:gd name="T15" fmla="*/ 10 h 139"/>
                  <a:gd name="T16" fmla="*/ 105 w 142"/>
                  <a:gd name="T17" fmla="*/ 24 h 139"/>
                  <a:gd name="T18" fmla="*/ 97 w 142"/>
                  <a:gd name="T19" fmla="*/ 27 h 139"/>
                  <a:gd name="T20" fmla="*/ 92 w 142"/>
                  <a:gd name="T21" fmla="*/ 37 h 139"/>
                  <a:gd name="T22" fmla="*/ 86 w 142"/>
                  <a:gd name="T23" fmla="*/ 49 h 139"/>
                  <a:gd name="T24" fmla="*/ 73 w 142"/>
                  <a:gd name="T25" fmla="*/ 57 h 139"/>
                  <a:gd name="T26" fmla="*/ 57 w 142"/>
                  <a:gd name="T27" fmla="*/ 65 h 139"/>
                  <a:gd name="T28" fmla="*/ 54 w 142"/>
                  <a:gd name="T29" fmla="*/ 75 h 139"/>
                  <a:gd name="T30" fmla="*/ 46 w 142"/>
                  <a:gd name="T31" fmla="*/ 73 h 139"/>
                  <a:gd name="T32" fmla="*/ 37 w 142"/>
                  <a:gd name="T33" fmla="*/ 78 h 139"/>
                  <a:gd name="T34" fmla="*/ 27 w 142"/>
                  <a:gd name="T35" fmla="*/ 88 h 139"/>
                  <a:gd name="T36" fmla="*/ 22 w 142"/>
                  <a:gd name="T37" fmla="*/ 88 h 139"/>
                  <a:gd name="T38" fmla="*/ 16 w 142"/>
                  <a:gd name="T39" fmla="*/ 97 h 139"/>
                  <a:gd name="T40" fmla="*/ 13 w 142"/>
                  <a:gd name="T41" fmla="*/ 104 h 139"/>
                  <a:gd name="T42" fmla="*/ 8 w 142"/>
                  <a:gd name="T43" fmla="*/ 104 h 139"/>
                  <a:gd name="T44" fmla="*/ 10 w 142"/>
                  <a:gd name="T45" fmla="*/ 113 h 139"/>
                  <a:gd name="T46" fmla="*/ 0 w 142"/>
                  <a:gd name="T47" fmla="*/ 118 h 139"/>
                  <a:gd name="T48" fmla="*/ 0 w 142"/>
                  <a:gd name="T49" fmla="*/ 123 h 139"/>
                  <a:gd name="T50" fmla="*/ 8 w 142"/>
                  <a:gd name="T51" fmla="*/ 126 h 139"/>
                  <a:gd name="T52" fmla="*/ 13 w 142"/>
                  <a:gd name="T53" fmla="*/ 124 h 139"/>
                  <a:gd name="T54" fmla="*/ 16 w 142"/>
                  <a:gd name="T55" fmla="*/ 129 h 139"/>
                  <a:gd name="T56" fmla="*/ 22 w 142"/>
                  <a:gd name="T57" fmla="*/ 137 h 139"/>
                  <a:gd name="T58" fmla="*/ 25 w 142"/>
                  <a:gd name="T59" fmla="*/ 139 h 139"/>
                  <a:gd name="T60" fmla="*/ 40 w 142"/>
                  <a:gd name="T61" fmla="*/ 134 h 139"/>
                  <a:gd name="T62" fmla="*/ 43 w 142"/>
                  <a:gd name="T63" fmla="*/ 129 h 139"/>
                  <a:gd name="T64" fmla="*/ 49 w 142"/>
                  <a:gd name="T65" fmla="*/ 124 h 139"/>
                  <a:gd name="T66" fmla="*/ 57 w 142"/>
                  <a:gd name="T67" fmla="*/ 121 h 139"/>
                  <a:gd name="T68" fmla="*/ 57 w 142"/>
                  <a:gd name="T69" fmla="*/ 120 h 139"/>
                  <a:gd name="T70" fmla="*/ 65 w 142"/>
                  <a:gd name="T71" fmla="*/ 105 h 139"/>
                  <a:gd name="T72" fmla="*/ 75 w 142"/>
                  <a:gd name="T73" fmla="*/ 91 h 139"/>
                  <a:gd name="T74" fmla="*/ 81 w 142"/>
                  <a:gd name="T75" fmla="*/ 83 h 139"/>
                  <a:gd name="T76" fmla="*/ 86 w 142"/>
                  <a:gd name="T77" fmla="*/ 80 h 139"/>
                  <a:gd name="T78" fmla="*/ 92 w 142"/>
                  <a:gd name="T79" fmla="*/ 75 h 139"/>
                  <a:gd name="T80" fmla="*/ 94 w 142"/>
                  <a:gd name="T81" fmla="*/ 77 h 139"/>
                  <a:gd name="T82" fmla="*/ 100 w 142"/>
                  <a:gd name="T83" fmla="*/ 75 h 139"/>
                  <a:gd name="T84" fmla="*/ 102 w 142"/>
                  <a:gd name="T85" fmla="*/ 78 h 139"/>
                  <a:gd name="T86" fmla="*/ 105 w 142"/>
                  <a:gd name="T87" fmla="*/ 73 h 139"/>
                  <a:gd name="T88" fmla="*/ 107 w 142"/>
                  <a:gd name="T89" fmla="*/ 73 h 139"/>
                  <a:gd name="T90" fmla="*/ 105 w 142"/>
                  <a:gd name="T91" fmla="*/ 65 h 139"/>
                  <a:gd name="T92" fmla="*/ 116 w 142"/>
                  <a:gd name="T93" fmla="*/ 57 h 139"/>
                  <a:gd name="T94" fmla="*/ 123 w 142"/>
                  <a:gd name="T95" fmla="*/ 46 h 139"/>
                  <a:gd name="T96" fmla="*/ 131 w 142"/>
                  <a:gd name="T97" fmla="*/ 38 h 139"/>
                  <a:gd name="T98" fmla="*/ 139 w 142"/>
                  <a:gd name="T99" fmla="*/ 27 h 139"/>
                  <a:gd name="T100" fmla="*/ 139 w 142"/>
                  <a:gd name="T101" fmla="*/ 19 h 139"/>
                  <a:gd name="T102" fmla="*/ 140 w 142"/>
                  <a:gd name="T103" fmla="*/ 16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2" h="139">
                    <a:moveTo>
                      <a:pt x="142" y="13"/>
                    </a:moveTo>
                    <a:lnTo>
                      <a:pt x="142" y="13"/>
                    </a:lnTo>
                    <a:lnTo>
                      <a:pt x="140" y="11"/>
                    </a:lnTo>
                    <a:lnTo>
                      <a:pt x="139" y="11"/>
                    </a:lnTo>
                    <a:lnTo>
                      <a:pt x="137" y="14"/>
                    </a:lnTo>
                    <a:lnTo>
                      <a:pt x="139" y="14"/>
                    </a:lnTo>
                    <a:lnTo>
                      <a:pt x="139" y="14"/>
                    </a:lnTo>
                    <a:lnTo>
                      <a:pt x="137" y="16"/>
                    </a:lnTo>
                    <a:lnTo>
                      <a:pt x="135" y="14"/>
                    </a:lnTo>
                    <a:lnTo>
                      <a:pt x="135" y="13"/>
                    </a:lnTo>
                    <a:lnTo>
                      <a:pt x="134" y="13"/>
                    </a:lnTo>
                    <a:lnTo>
                      <a:pt x="132" y="13"/>
                    </a:lnTo>
                    <a:lnTo>
                      <a:pt x="131" y="14"/>
                    </a:lnTo>
                    <a:lnTo>
                      <a:pt x="129" y="16"/>
                    </a:lnTo>
                    <a:lnTo>
                      <a:pt x="127" y="16"/>
                    </a:lnTo>
                    <a:lnTo>
                      <a:pt x="126" y="11"/>
                    </a:lnTo>
                    <a:lnTo>
                      <a:pt x="127" y="11"/>
                    </a:lnTo>
                    <a:lnTo>
                      <a:pt x="127" y="10"/>
                    </a:lnTo>
                    <a:lnTo>
                      <a:pt x="129" y="8"/>
                    </a:lnTo>
                    <a:lnTo>
                      <a:pt x="127" y="8"/>
                    </a:lnTo>
                    <a:lnTo>
                      <a:pt x="127" y="6"/>
                    </a:lnTo>
                    <a:lnTo>
                      <a:pt x="127" y="6"/>
                    </a:lnTo>
                    <a:lnTo>
                      <a:pt x="126" y="6"/>
                    </a:lnTo>
                    <a:lnTo>
                      <a:pt x="124" y="6"/>
                    </a:lnTo>
                    <a:lnTo>
                      <a:pt x="124" y="5"/>
                    </a:lnTo>
                    <a:lnTo>
                      <a:pt x="124" y="3"/>
                    </a:lnTo>
                    <a:lnTo>
                      <a:pt x="126" y="0"/>
                    </a:lnTo>
                    <a:lnTo>
                      <a:pt x="123" y="0"/>
                    </a:lnTo>
                    <a:lnTo>
                      <a:pt x="119" y="3"/>
                    </a:lnTo>
                    <a:lnTo>
                      <a:pt x="118" y="3"/>
                    </a:lnTo>
                    <a:lnTo>
                      <a:pt x="115" y="5"/>
                    </a:lnTo>
                    <a:lnTo>
                      <a:pt x="115" y="10"/>
                    </a:lnTo>
                    <a:lnTo>
                      <a:pt x="112" y="16"/>
                    </a:lnTo>
                    <a:lnTo>
                      <a:pt x="110" y="19"/>
                    </a:lnTo>
                    <a:lnTo>
                      <a:pt x="108" y="19"/>
                    </a:lnTo>
                    <a:lnTo>
                      <a:pt x="105" y="24"/>
                    </a:lnTo>
                    <a:lnTo>
                      <a:pt x="104" y="26"/>
                    </a:lnTo>
                    <a:lnTo>
                      <a:pt x="102" y="26"/>
                    </a:lnTo>
                    <a:lnTo>
                      <a:pt x="99" y="26"/>
                    </a:lnTo>
                    <a:lnTo>
                      <a:pt x="97" y="27"/>
                    </a:lnTo>
                    <a:lnTo>
                      <a:pt x="96" y="30"/>
                    </a:lnTo>
                    <a:lnTo>
                      <a:pt x="96" y="34"/>
                    </a:lnTo>
                    <a:lnTo>
                      <a:pt x="94" y="34"/>
                    </a:lnTo>
                    <a:lnTo>
                      <a:pt x="92" y="37"/>
                    </a:lnTo>
                    <a:lnTo>
                      <a:pt x="92" y="40"/>
                    </a:lnTo>
                    <a:lnTo>
                      <a:pt x="91" y="41"/>
                    </a:lnTo>
                    <a:lnTo>
                      <a:pt x="91" y="43"/>
                    </a:lnTo>
                    <a:lnTo>
                      <a:pt x="86" y="49"/>
                    </a:lnTo>
                    <a:lnTo>
                      <a:pt x="80" y="53"/>
                    </a:lnTo>
                    <a:lnTo>
                      <a:pt x="76" y="54"/>
                    </a:lnTo>
                    <a:lnTo>
                      <a:pt x="73" y="56"/>
                    </a:lnTo>
                    <a:lnTo>
                      <a:pt x="73" y="57"/>
                    </a:lnTo>
                    <a:lnTo>
                      <a:pt x="70" y="57"/>
                    </a:lnTo>
                    <a:lnTo>
                      <a:pt x="65" y="61"/>
                    </a:lnTo>
                    <a:lnTo>
                      <a:pt x="61" y="64"/>
                    </a:lnTo>
                    <a:lnTo>
                      <a:pt x="57" y="65"/>
                    </a:lnTo>
                    <a:lnTo>
                      <a:pt x="53" y="69"/>
                    </a:lnTo>
                    <a:lnTo>
                      <a:pt x="53" y="70"/>
                    </a:lnTo>
                    <a:lnTo>
                      <a:pt x="54" y="72"/>
                    </a:lnTo>
                    <a:lnTo>
                      <a:pt x="54" y="75"/>
                    </a:lnTo>
                    <a:lnTo>
                      <a:pt x="51" y="72"/>
                    </a:lnTo>
                    <a:lnTo>
                      <a:pt x="51" y="72"/>
                    </a:lnTo>
                    <a:lnTo>
                      <a:pt x="48" y="73"/>
                    </a:lnTo>
                    <a:lnTo>
                      <a:pt x="46" y="73"/>
                    </a:lnTo>
                    <a:lnTo>
                      <a:pt x="45" y="72"/>
                    </a:lnTo>
                    <a:lnTo>
                      <a:pt x="43" y="72"/>
                    </a:lnTo>
                    <a:lnTo>
                      <a:pt x="38" y="77"/>
                    </a:lnTo>
                    <a:lnTo>
                      <a:pt x="37" y="78"/>
                    </a:lnTo>
                    <a:lnTo>
                      <a:pt x="33" y="81"/>
                    </a:lnTo>
                    <a:lnTo>
                      <a:pt x="30" y="81"/>
                    </a:lnTo>
                    <a:lnTo>
                      <a:pt x="29" y="85"/>
                    </a:lnTo>
                    <a:lnTo>
                      <a:pt x="27" y="88"/>
                    </a:lnTo>
                    <a:lnTo>
                      <a:pt x="27" y="86"/>
                    </a:lnTo>
                    <a:lnTo>
                      <a:pt x="25" y="86"/>
                    </a:lnTo>
                    <a:lnTo>
                      <a:pt x="24" y="88"/>
                    </a:lnTo>
                    <a:lnTo>
                      <a:pt x="22" y="88"/>
                    </a:lnTo>
                    <a:lnTo>
                      <a:pt x="22" y="91"/>
                    </a:lnTo>
                    <a:lnTo>
                      <a:pt x="21" y="93"/>
                    </a:lnTo>
                    <a:lnTo>
                      <a:pt x="21" y="93"/>
                    </a:lnTo>
                    <a:lnTo>
                      <a:pt x="16" y="97"/>
                    </a:lnTo>
                    <a:lnTo>
                      <a:pt x="14" y="97"/>
                    </a:lnTo>
                    <a:lnTo>
                      <a:pt x="14" y="99"/>
                    </a:lnTo>
                    <a:lnTo>
                      <a:pt x="13" y="104"/>
                    </a:lnTo>
                    <a:lnTo>
                      <a:pt x="13" y="104"/>
                    </a:lnTo>
                    <a:lnTo>
                      <a:pt x="11" y="102"/>
                    </a:lnTo>
                    <a:lnTo>
                      <a:pt x="10" y="102"/>
                    </a:lnTo>
                    <a:lnTo>
                      <a:pt x="10" y="104"/>
                    </a:lnTo>
                    <a:lnTo>
                      <a:pt x="8" y="104"/>
                    </a:lnTo>
                    <a:lnTo>
                      <a:pt x="6" y="108"/>
                    </a:lnTo>
                    <a:lnTo>
                      <a:pt x="6" y="110"/>
                    </a:lnTo>
                    <a:lnTo>
                      <a:pt x="8" y="112"/>
                    </a:lnTo>
                    <a:lnTo>
                      <a:pt x="10" y="113"/>
                    </a:lnTo>
                    <a:lnTo>
                      <a:pt x="8" y="113"/>
                    </a:lnTo>
                    <a:lnTo>
                      <a:pt x="6" y="113"/>
                    </a:lnTo>
                    <a:lnTo>
                      <a:pt x="3" y="115"/>
                    </a:lnTo>
                    <a:lnTo>
                      <a:pt x="0" y="118"/>
                    </a:lnTo>
                    <a:lnTo>
                      <a:pt x="2" y="118"/>
                    </a:lnTo>
                    <a:lnTo>
                      <a:pt x="3" y="118"/>
                    </a:lnTo>
                    <a:lnTo>
                      <a:pt x="2" y="120"/>
                    </a:lnTo>
                    <a:lnTo>
                      <a:pt x="0" y="123"/>
                    </a:lnTo>
                    <a:lnTo>
                      <a:pt x="3" y="124"/>
                    </a:lnTo>
                    <a:lnTo>
                      <a:pt x="3" y="124"/>
                    </a:lnTo>
                    <a:lnTo>
                      <a:pt x="8" y="124"/>
                    </a:lnTo>
                    <a:lnTo>
                      <a:pt x="8" y="126"/>
                    </a:lnTo>
                    <a:lnTo>
                      <a:pt x="10" y="126"/>
                    </a:lnTo>
                    <a:lnTo>
                      <a:pt x="10" y="124"/>
                    </a:lnTo>
                    <a:lnTo>
                      <a:pt x="11" y="124"/>
                    </a:lnTo>
                    <a:lnTo>
                      <a:pt x="13" y="124"/>
                    </a:lnTo>
                    <a:lnTo>
                      <a:pt x="14" y="128"/>
                    </a:lnTo>
                    <a:lnTo>
                      <a:pt x="13" y="128"/>
                    </a:lnTo>
                    <a:lnTo>
                      <a:pt x="14" y="129"/>
                    </a:lnTo>
                    <a:lnTo>
                      <a:pt x="16" y="129"/>
                    </a:lnTo>
                    <a:lnTo>
                      <a:pt x="18" y="131"/>
                    </a:lnTo>
                    <a:lnTo>
                      <a:pt x="18" y="134"/>
                    </a:lnTo>
                    <a:lnTo>
                      <a:pt x="21" y="136"/>
                    </a:lnTo>
                    <a:lnTo>
                      <a:pt x="22" y="137"/>
                    </a:lnTo>
                    <a:lnTo>
                      <a:pt x="19" y="139"/>
                    </a:lnTo>
                    <a:lnTo>
                      <a:pt x="21" y="139"/>
                    </a:lnTo>
                    <a:lnTo>
                      <a:pt x="25" y="137"/>
                    </a:lnTo>
                    <a:lnTo>
                      <a:pt x="25" y="139"/>
                    </a:lnTo>
                    <a:lnTo>
                      <a:pt x="27" y="139"/>
                    </a:lnTo>
                    <a:lnTo>
                      <a:pt x="30" y="139"/>
                    </a:lnTo>
                    <a:lnTo>
                      <a:pt x="35" y="137"/>
                    </a:lnTo>
                    <a:lnTo>
                      <a:pt x="40" y="134"/>
                    </a:lnTo>
                    <a:lnTo>
                      <a:pt x="41" y="132"/>
                    </a:lnTo>
                    <a:lnTo>
                      <a:pt x="43" y="131"/>
                    </a:lnTo>
                    <a:lnTo>
                      <a:pt x="41" y="129"/>
                    </a:lnTo>
                    <a:lnTo>
                      <a:pt x="43" y="129"/>
                    </a:lnTo>
                    <a:lnTo>
                      <a:pt x="43" y="132"/>
                    </a:lnTo>
                    <a:lnTo>
                      <a:pt x="46" y="131"/>
                    </a:lnTo>
                    <a:lnTo>
                      <a:pt x="48" y="128"/>
                    </a:lnTo>
                    <a:lnTo>
                      <a:pt x="49" y="124"/>
                    </a:lnTo>
                    <a:lnTo>
                      <a:pt x="53" y="123"/>
                    </a:lnTo>
                    <a:lnTo>
                      <a:pt x="57" y="123"/>
                    </a:lnTo>
                    <a:lnTo>
                      <a:pt x="57" y="123"/>
                    </a:lnTo>
                    <a:lnTo>
                      <a:pt x="57" y="121"/>
                    </a:lnTo>
                    <a:lnTo>
                      <a:pt x="56" y="121"/>
                    </a:lnTo>
                    <a:lnTo>
                      <a:pt x="57" y="121"/>
                    </a:lnTo>
                    <a:lnTo>
                      <a:pt x="57" y="120"/>
                    </a:lnTo>
                    <a:lnTo>
                      <a:pt x="57" y="120"/>
                    </a:lnTo>
                    <a:lnTo>
                      <a:pt x="59" y="116"/>
                    </a:lnTo>
                    <a:lnTo>
                      <a:pt x="62" y="112"/>
                    </a:lnTo>
                    <a:lnTo>
                      <a:pt x="62" y="108"/>
                    </a:lnTo>
                    <a:lnTo>
                      <a:pt x="65" y="105"/>
                    </a:lnTo>
                    <a:lnTo>
                      <a:pt x="70" y="100"/>
                    </a:lnTo>
                    <a:lnTo>
                      <a:pt x="72" y="99"/>
                    </a:lnTo>
                    <a:lnTo>
                      <a:pt x="73" y="96"/>
                    </a:lnTo>
                    <a:lnTo>
                      <a:pt x="75" y="91"/>
                    </a:lnTo>
                    <a:lnTo>
                      <a:pt x="76" y="89"/>
                    </a:lnTo>
                    <a:lnTo>
                      <a:pt x="76" y="86"/>
                    </a:lnTo>
                    <a:lnTo>
                      <a:pt x="80" y="85"/>
                    </a:lnTo>
                    <a:lnTo>
                      <a:pt x="81" y="83"/>
                    </a:lnTo>
                    <a:lnTo>
                      <a:pt x="83" y="80"/>
                    </a:lnTo>
                    <a:lnTo>
                      <a:pt x="84" y="81"/>
                    </a:lnTo>
                    <a:lnTo>
                      <a:pt x="86" y="81"/>
                    </a:lnTo>
                    <a:lnTo>
                      <a:pt x="86" y="80"/>
                    </a:lnTo>
                    <a:lnTo>
                      <a:pt x="89" y="80"/>
                    </a:lnTo>
                    <a:lnTo>
                      <a:pt x="91" y="80"/>
                    </a:lnTo>
                    <a:lnTo>
                      <a:pt x="92" y="77"/>
                    </a:lnTo>
                    <a:lnTo>
                      <a:pt x="92" y="75"/>
                    </a:lnTo>
                    <a:lnTo>
                      <a:pt x="91" y="73"/>
                    </a:lnTo>
                    <a:lnTo>
                      <a:pt x="92" y="73"/>
                    </a:lnTo>
                    <a:lnTo>
                      <a:pt x="94" y="77"/>
                    </a:lnTo>
                    <a:lnTo>
                      <a:pt x="94" y="77"/>
                    </a:lnTo>
                    <a:lnTo>
                      <a:pt x="96" y="77"/>
                    </a:lnTo>
                    <a:lnTo>
                      <a:pt x="96" y="75"/>
                    </a:lnTo>
                    <a:lnTo>
                      <a:pt x="99" y="73"/>
                    </a:lnTo>
                    <a:lnTo>
                      <a:pt x="100" y="75"/>
                    </a:lnTo>
                    <a:lnTo>
                      <a:pt x="100" y="75"/>
                    </a:lnTo>
                    <a:lnTo>
                      <a:pt x="97" y="77"/>
                    </a:lnTo>
                    <a:lnTo>
                      <a:pt x="100" y="77"/>
                    </a:lnTo>
                    <a:lnTo>
                      <a:pt x="102" y="78"/>
                    </a:lnTo>
                    <a:lnTo>
                      <a:pt x="104" y="77"/>
                    </a:lnTo>
                    <a:lnTo>
                      <a:pt x="104" y="73"/>
                    </a:lnTo>
                    <a:lnTo>
                      <a:pt x="104" y="73"/>
                    </a:lnTo>
                    <a:lnTo>
                      <a:pt x="105" y="73"/>
                    </a:lnTo>
                    <a:lnTo>
                      <a:pt x="105" y="77"/>
                    </a:lnTo>
                    <a:lnTo>
                      <a:pt x="105" y="78"/>
                    </a:lnTo>
                    <a:lnTo>
                      <a:pt x="107" y="77"/>
                    </a:lnTo>
                    <a:lnTo>
                      <a:pt x="107" y="73"/>
                    </a:lnTo>
                    <a:lnTo>
                      <a:pt x="107" y="70"/>
                    </a:lnTo>
                    <a:lnTo>
                      <a:pt x="104" y="70"/>
                    </a:lnTo>
                    <a:lnTo>
                      <a:pt x="105" y="69"/>
                    </a:lnTo>
                    <a:lnTo>
                      <a:pt x="105" y="65"/>
                    </a:lnTo>
                    <a:lnTo>
                      <a:pt x="105" y="62"/>
                    </a:lnTo>
                    <a:lnTo>
                      <a:pt x="108" y="61"/>
                    </a:lnTo>
                    <a:lnTo>
                      <a:pt x="112" y="59"/>
                    </a:lnTo>
                    <a:lnTo>
                      <a:pt x="116" y="57"/>
                    </a:lnTo>
                    <a:lnTo>
                      <a:pt x="116" y="56"/>
                    </a:lnTo>
                    <a:lnTo>
                      <a:pt x="119" y="51"/>
                    </a:lnTo>
                    <a:lnTo>
                      <a:pt x="119" y="49"/>
                    </a:lnTo>
                    <a:lnTo>
                      <a:pt x="123" y="46"/>
                    </a:lnTo>
                    <a:lnTo>
                      <a:pt x="124" y="46"/>
                    </a:lnTo>
                    <a:lnTo>
                      <a:pt x="124" y="45"/>
                    </a:lnTo>
                    <a:lnTo>
                      <a:pt x="129" y="40"/>
                    </a:lnTo>
                    <a:lnTo>
                      <a:pt x="131" y="38"/>
                    </a:lnTo>
                    <a:lnTo>
                      <a:pt x="137" y="32"/>
                    </a:lnTo>
                    <a:lnTo>
                      <a:pt x="140" y="30"/>
                    </a:lnTo>
                    <a:lnTo>
                      <a:pt x="139" y="30"/>
                    </a:lnTo>
                    <a:lnTo>
                      <a:pt x="139" y="27"/>
                    </a:lnTo>
                    <a:lnTo>
                      <a:pt x="137" y="24"/>
                    </a:lnTo>
                    <a:lnTo>
                      <a:pt x="137" y="22"/>
                    </a:lnTo>
                    <a:lnTo>
                      <a:pt x="139" y="19"/>
                    </a:lnTo>
                    <a:lnTo>
                      <a:pt x="139" y="19"/>
                    </a:lnTo>
                    <a:lnTo>
                      <a:pt x="142" y="16"/>
                    </a:lnTo>
                    <a:lnTo>
                      <a:pt x="139" y="18"/>
                    </a:lnTo>
                    <a:lnTo>
                      <a:pt x="137" y="18"/>
                    </a:lnTo>
                    <a:lnTo>
                      <a:pt x="140" y="16"/>
                    </a:lnTo>
                    <a:lnTo>
                      <a:pt x="142" y="13"/>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3" name="Freeform 1052">
                <a:extLst>
                  <a:ext uri="{FF2B5EF4-FFF2-40B4-BE49-F238E27FC236}">
                    <a16:creationId xmlns:a16="http://schemas.microsoft.com/office/drawing/2014/main" id="{A06187F0-2865-4EC6-A73B-3CC58B04E649}"/>
                  </a:ext>
                </a:extLst>
              </p:cNvPr>
              <p:cNvSpPr>
                <a:spLocks/>
              </p:cNvSpPr>
              <p:nvPr/>
            </p:nvSpPr>
            <p:spPr bwMode="auto">
              <a:xfrm>
                <a:off x="7040" y="3022"/>
                <a:ext cx="81" cy="166"/>
              </a:xfrm>
              <a:custGeom>
                <a:avLst/>
                <a:gdLst>
                  <a:gd name="T0" fmla="*/ 76 w 81"/>
                  <a:gd name="T1" fmla="*/ 79 h 166"/>
                  <a:gd name="T2" fmla="*/ 62 w 81"/>
                  <a:gd name="T3" fmla="*/ 86 h 166"/>
                  <a:gd name="T4" fmla="*/ 51 w 81"/>
                  <a:gd name="T5" fmla="*/ 79 h 166"/>
                  <a:gd name="T6" fmla="*/ 49 w 81"/>
                  <a:gd name="T7" fmla="*/ 70 h 166"/>
                  <a:gd name="T8" fmla="*/ 46 w 81"/>
                  <a:gd name="T9" fmla="*/ 60 h 166"/>
                  <a:gd name="T10" fmla="*/ 45 w 81"/>
                  <a:gd name="T11" fmla="*/ 52 h 166"/>
                  <a:gd name="T12" fmla="*/ 43 w 81"/>
                  <a:gd name="T13" fmla="*/ 55 h 166"/>
                  <a:gd name="T14" fmla="*/ 41 w 81"/>
                  <a:gd name="T15" fmla="*/ 62 h 166"/>
                  <a:gd name="T16" fmla="*/ 40 w 81"/>
                  <a:gd name="T17" fmla="*/ 65 h 166"/>
                  <a:gd name="T18" fmla="*/ 33 w 81"/>
                  <a:gd name="T19" fmla="*/ 60 h 166"/>
                  <a:gd name="T20" fmla="*/ 35 w 81"/>
                  <a:gd name="T21" fmla="*/ 55 h 166"/>
                  <a:gd name="T22" fmla="*/ 37 w 81"/>
                  <a:gd name="T23" fmla="*/ 48 h 166"/>
                  <a:gd name="T24" fmla="*/ 37 w 81"/>
                  <a:gd name="T25" fmla="*/ 38 h 166"/>
                  <a:gd name="T26" fmla="*/ 38 w 81"/>
                  <a:gd name="T27" fmla="*/ 36 h 166"/>
                  <a:gd name="T28" fmla="*/ 38 w 81"/>
                  <a:gd name="T29" fmla="*/ 24 h 166"/>
                  <a:gd name="T30" fmla="*/ 32 w 81"/>
                  <a:gd name="T31" fmla="*/ 20 h 166"/>
                  <a:gd name="T32" fmla="*/ 32 w 81"/>
                  <a:gd name="T33" fmla="*/ 17 h 166"/>
                  <a:gd name="T34" fmla="*/ 29 w 81"/>
                  <a:gd name="T35" fmla="*/ 12 h 166"/>
                  <a:gd name="T36" fmla="*/ 29 w 81"/>
                  <a:gd name="T37" fmla="*/ 8 h 166"/>
                  <a:gd name="T38" fmla="*/ 24 w 81"/>
                  <a:gd name="T39" fmla="*/ 12 h 166"/>
                  <a:gd name="T40" fmla="*/ 22 w 81"/>
                  <a:gd name="T41" fmla="*/ 4 h 166"/>
                  <a:gd name="T42" fmla="*/ 21 w 81"/>
                  <a:gd name="T43" fmla="*/ 0 h 166"/>
                  <a:gd name="T44" fmla="*/ 17 w 81"/>
                  <a:gd name="T45" fmla="*/ 3 h 166"/>
                  <a:gd name="T46" fmla="*/ 19 w 81"/>
                  <a:gd name="T47" fmla="*/ 19 h 166"/>
                  <a:gd name="T48" fmla="*/ 21 w 81"/>
                  <a:gd name="T49" fmla="*/ 25 h 166"/>
                  <a:gd name="T50" fmla="*/ 22 w 81"/>
                  <a:gd name="T51" fmla="*/ 27 h 166"/>
                  <a:gd name="T52" fmla="*/ 24 w 81"/>
                  <a:gd name="T53" fmla="*/ 46 h 166"/>
                  <a:gd name="T54" fmla="*/ 25 w 81"/>
                  <a:gd name="T55" fmla="*/ 44 h 166"/>
                  <a:gd name="T56" fmla="*/ 30 w 81"/>
                  <a:gd name="T57" fmla="*/ 48 h 166"/>
                  <a:gd name="T58" fmla="*/ 30 w 81"/>
                  <a:gd name="T59" fmla="*/ 46 h 166"/>
                  <a:gd name="T60" fmla="*/ 27 w 81"/>
                  <a:gd name="T61" fmla="*/ 54 h 166"/>
                  <a:gd name="T62" fmla="*/ 27 w 81"/>
                  <a:gd name="T63" fmla="*/ 62 h 166"/>
                  <a:gd name="T64" fmla="*/ 30 w 81"/>
                  <a:gd name="T65" fmla="*/ 65 h 166"/>
                  <a:gd name="T66" fmla="*/ 30 w 81"/>
                  <a:gd name="T67" fmla="*/ 70 h 166"/>
                  <a:gd name="T68" fmla="*/ 27 w 81"/>
                  <a:gd name="T69" fmla="*/ 79 h 166"/>
                  <a:gd name="T70" fmla="*/ 25 w 81"/>
                  <a:gd name="T71" fmla="*/ 84 h 166"/>
                  <a:gd name="T72" fmla="*/ 22 w 81"/>
                  <a:gd name="T73" fmla="*/ 87 h 166"/>
                  <a:gd name="T74" fmla="*/ 17 w 81"/>
                  <a:gd name="T75" fmla="*/ 105 h 166"/>
                  <a:gd name="T76" fmla="*/ 5 w 81"/>
                  <a:gd name="T77" fmla="*/ 107 h 166"/>
                  <a:gd name="T78" fmla="*/ 5 w 81"/>
                  <a:gd name="T79" fmla="*/ 119 h 166"/>
                  <a:gd name="T80" fmla="*/ 16 w 81"/>
                  <a:gd name="T81" fmla="*/ 129 h 166"/>
                  <a:gd name="T82" fmla="*/ 16 w 81"/>
                  <a:gd name="T83" fmla="*/ 138 h 166"/>
                  <a:gd name="T84" fmla="*/ 2 w 81"/>
                  <a:gd name="T85" fmla="*/ 156 h 166"/>
                  <a:gd name="T86" fmla="*/ 3 w 81"/>
                  <a:gd name="T87" fmla="*/ 159 h 166"/>
                  <a:gd name="T88" fmla="*/ 6 w 81"/>
                  <a:gd name="T89" fmla="*/ 162 h 166"/>
                  <a:gd name="T90" fmla="*/ 8 w 81"/>
                  <a:gd name="T91" fmla="*/ 166 h 166"/>
                  <a:gd name="T92" fmla="*/ 24 w 81"/>
                  <a:gd name="T93" fmla="*/ 154 h 166"/>
                  <a:gd name="T94" fmla="*/ 37 w 81"/>
                  <a:gd name="T95" fmla="*/ 142 h 166"/>
                  <a:gd name="T96" fmla="*/ 41 w 81"/>
                  <a:gd name="T97" fmla="*/ 135 h 166"/>
                  <a:gd name="T98" fmla="*/ 48 w 81"/>
                  <a:gd name="T99" fmla="*/ 124 h 166"/>
                  <a:gd name="T100" fmla="*/ 45 w 81"/>
                  <a:gd name="T101" fmla="*/ 119 h 166"/>
                  <a:gd name="T102" fmla="*/ 59 w 81"/>
                  <a:gd name="T103" fmla="*/ 113 h 166"/>
                  <a:gd name="T104" fmla="*/ 64 w 81"/>
                  <a:gd name="T105" fmla="*/ 114 h 166"/>
                  <a:gd name="T106" fmla="*/ 64 w 81"/>
                  <a:gd name="T107" fmla="*/ 105 h 166"/>
                  <a:gd name="T108" fmla="*/ 70 w 81"/>
                  <a:gd name="T109" fmla="*/ 103 h 166"/>
                  <a:gd name="T110" fmla="*/ 75 w 81"/>
                  <a:gd name="T111" fmla="*/ 91 h 166"/>
                  <a:gd name="T112" fmla="*/ 80 w 81"/>
                  <a:gd name="T113" fmla="*/ 83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1" h="166">
                    <a:moveTo>
                      <a:pt x="76" y="81"/>
                    </a:moveTo>
                    <a:lnTo>
                      <a:pt x="75" y="79"/>
                    </a:lnTo>
                    <a:lnTo>
                      <a:pt x="76" y="79"/>
                    </a:lnTo>
                    <a:lnTo>
                      <a:pt x="76" y="79"/>
                    </a:lnTo>
                    <a:lnTo>
                      <a:pt x="73" y="78"/>
                    </a:lnTo>
                    <a:lnTo>
                      <a:pt x="70" y="79"/>
                    </a:lnTo>
                    <a:lnTo>
                      <a:pt x="65" y="86"/>
                    </a:lnTo>
                    <a:lnTo>
                      <a:pt x="62" y="86"/>
                    </a:lnTo>
                    <a:lnTo>
                      <a:pt x="61" y="87"/>
                    </a:lnTo>
                    <a:lnTo>
                      <a:pt x="57" y="86"/>
                    </a:lnTo>
                    <a:lnTo>
                      <a:pt x="53" y="79"/>
                    </a:lnTo>
                    <a:lnTo>
                      <a:pt x="51" y="79"/>
                    </a:lnTo>
                    <a:lnTo>
                      <a:pt x="48" y="76"/>
                    </a:lnTo>
                    <a:lnTo>
                      <a:pt x="48" y="75"/>
                    </a:lnTo>
                    <a:lnTo>
                      <a:pt x="49" y="73"/>
                    </a:lnTo>
                    <a:lnTo>
                      <a:pt x="49" y="70"/>
                    </a:lnTo>
                    <a:lnTo>
                      <a:pt x="48" y="67"/>
                    </a:lnTo>
                    <a:lnTo>
                      <a:pt x="48" y="63"/>
                    </a:lnTo>
                    <a:lnTo>
                      <a:pt x="46" y="62"/>
                    </a:lnTo>
                    <a:lnTo>
                      <a:pt x="46" y="60"/>
                    </a:lnTo>
                    <a:lnTo>
                      <a:pt x="48" y="57"/>
                    </a:lnTo>
                    <a:lnTo>
                      <a:pt x="46" y="57"/>
                    </a:lnTo>
                    <a:lnTo>
                      <a:pt x="46" y="54"/>
                    </a:lnTo>
                    <a:lnTo>
                      <a:pt x="45" y="52"/>
                    </a:lnTo>
                    <a:lnTo>
                      <a:pt x="45" y="54"/>
                    </a:lnTo>
                    <a:lnTo>
                      <a:pt x="41" y="52"/>
                    </a:lnTo>
                    <a:lnTo>
                      <a:pt x="41" y="52"/>
                    </a:lnTo>
                    <a:lnTo>
                      <a:pt x="43" y="55"/>
                    </a:lnTo>
                    <a:lnTo>
                      <a:pt x="43" y="57"/>
                    </a:lnTo>
                    <a:lnTo>
                      <a:pt x="43" y="59"/>
                    </a:lnTo>
                    <a:lnTo>
                      <a:pt x="41" y="60"/>
                    </a:lnTo>
                    <a:lnTo>
                      <a:pt x="41" y="62"/>
                    </a:lnTo>
                    <a:lnTo>
                      <a:pt x="43" y="65"/>
                    </a:lnTo>
                    <a:lnTo>
                      <a:pt x="43" y="67"/>
                    </a:lnTo>
                    <a:lnTo>
                      <a:pt x="41" y="67"/>
                    </a:lnTo>
                    <a:lnTo>
                      <a:pt x="40" y="65"/>
                    </a:lnTo>
                    <a:lnTo>
                      <a:pt x="38" y="63"/>
                    </a:lnTo>
                    <a:lnTo>
                      <a:pt x="37" y="63"/>
                    </a:lnTo>
                    <a:lnTo>
                      <a:pt x="37" y="62"/>
                    </a:lnTo>
                    <a:lnTo>
                      <a:pt x="33" y="60"/>
                    </a:lnTo>
                    <a:lnTo>
                      <a:pt x="32" y="60"/>
                    </a:lnTo>
                    <a:lnTo>
                      <a:pt x="32" y="59"/>
                    </a:lnTo>
                    <a:lnTo>
                      <a:pt x="33" y="59"/>
                    </a:lnTo>
                    <a:lnTo>
                      <a:pt x="35" y="55"/>
                    </a:lnTo>
                    <a:lnTo>
                      <a:pt x="33" y="54"/>
                    </a:lnTo>
                    <a:lnTo>
                      <a:pt x="35" y="51"/>
                    </a:lnTo>
                    <a:lnTo>
                      <a:pt x="37" y="51"/>
                    </a:lnTo>
                    <a:lnTo>
                      <a:pt x="37" y="48"/>
                    </a:lnTo>
                    <a:lnTo>
                      <a:pt x="37" y="46"/>
                    </a:lnTo>
                    <a:lnTo>
                      <a:pt x="37" y="44"/>
                    </a:lnTo>
                    <a:lnTo>
                      <a:pt x="37" y="41"/>
                    </a:lnTo>
                    <a:lnTo>
                      <a:pt x="37" y="38"/>
                    </a:lnTo>
                    <a:lnTo>
                      <a:pt x="33" y="36"/>
                    </a:lnTo>
                    <a:lnTo>
                      <a:pt x="33" y="35"/>
                    </a:lnTo>
                    <a:lnTo>
                      <a:pt x="35" y="36"/>
                    </a:lnTo>
                    <a:lnTo>
                      <a:pt x="38" y="36"/>
                    </a:lnTo>
                    <a:lnTo>
                      <a:pt x="38" y="33"/>
                    </a:lnTo>
                    <a:lnTo>
                      <a:pt x="38" y="32"/>
                    </a:lnTo>
                    <a:lnTo>
                      <a:pt x="38" y="28"/>
                    </a:lnTo>
                    <a:lnTo>
                      <a:pt x="38" y="24"/>
                    </a:lnTo>
                    <a:lnTo>
                      <a:pt x="38" y="22"/>
                    </a:lnTo>
                    <a:lnTo>
                      <a:pt x="37" y="22"/>
                    </a:lnTo>
                    <a:lnTo>
                      <a:pt x="33" y="24"/>
                    </a:lnTo>
                    <a:lnTo>
                      <a:pt x="32" y="20"/>
                    </a:lnTo>
                    <a:lnTo>
                      <a:pt x="33" y="20"/>
                    </a:lnTo>
                    <a:lnTo>
                      <a:pt x="32" y="19"/>
                    </a:lnTo>
                    <a:lnTo>
                      <a:pt x="30" y="19"/>
                    </a:lnTo>
                    <a:lnTo>
                      <a:pt x="32" y="17"/>
                    </a:lnTo>
                    <a:lnTo>
                      <a:pt x="33" y="16"/>
                    </a:lnTo>
                    <a:lnTo>
                      <a:pt x="33" y="14"/>
                    </a:lnTo>
                    <a:lnTo>
                      <a:pt x="30" y="14"/>
                    </a:lnTo>
                    <a:lnTo>
                      <a:pt x="29" y="12"/>
                    </a:lnTo>
                    <a:lnTo>
                      <a:pt x="27" y="12"/>
                    </a:lnTo>
                    <a:lnTo>
                      <a:pt x="27" y="11"/>
                    </a:lnTo>
                    <a:lnTo>
                      <a:pt x="27" y="11"/>
                    </a:lnTo>
                    <a:lnTo>
                      <a:pt x="29" y="8"/>
                    </a:lnTo>
                    <a:lnTo>
                      <a:pt x="27" y="8"/>
                    </a:lnTo>
                    <a:lnTo>
                      <a:pt x="25" y="9"/>
                    </a:lnTo>
                    <a:lnTo>
                      <a:pt x="25" y="11"/>
                    </a:lnTo>
                    <a:lnTo>
                      <a:pt x="24" y="12"/>
                    </a:lnTo>
                    <a:lnTo>
                      <a:pt x="22" y="12"/>
                    </a:lnTo>
                    <a:lnTo>
                      <a:pt x="24" y="9"/>
                    </a:lnTo>
                    <a:lnTo>
                      <a:pt x="22" y="8"/>
                    </a:lnTo>
                    <a:lnTo>
                      <a:pt x="22" y="4"/>
                    </a:lnTo>
                    <a:lnTo>
                      <a:pt x="22" y="1"/>
                    </a:lnTo>
                    <a:lnTo>
                      <a:pt x="22" y="1"/>
                    </a:lnTo>
                    <a:lnTo>
                      <a:pt x="22" y="1"/>
                    </a:lnTo>
                    <a:lnTo>
                      <a:pt x="21" y="0"/>
                    </a:lnTo>
                    <a:lnTo>
                      <a:pt x="21" y="0"/>
                    </a:lnTo>
                    <a:lnTo>
                      <a:pt x="16" y="0"/>
                    </a:lnTo>
                    <a:lnTo>
                      <a:pt x="16" y="1"/>
                    </a:lnTo>
                    <a:lnTo>
                      <a:pt x="17" y="3"/>
                    </a:lnTo>
                    <a:lnTo>
                      <a:pt x="21" y="9"/>
                    </a:lnTo>
                    <a:lnTo>
                      <a:pt x="21" y="12"/>
                    </a:lnTo>
                    <a:lnTo>
                      <a:pt x="21" y="17"/>
                    </a:lnTo>
                    <a:lnTo>
                      <a:pt x="19" y="19"/>
                    </a:lnTo>
                    <a:lnTo>
                      <a:pt x="19" y="19"/>
                    </a:lnTo>
                    <a:lnTo>
                      <a:pt x="17" y="19"/>
                    </a:lnTo>
                    <a:lnTo>
                      <a:pt x="19" y="25"/>
                    </a:lnTo>
                    <a:lnTo>
                      <a:pt x="21" y="25"/>
                    </a:lnTo>
                    <a:lnTo>
                      <a:pt x="22" y="24"/>
                    </a:lnTo>
                    <a:lnTo>
                      <a:pt x="25" y="24"/>
                    </a:lnTo>
                    <a:lnTo>
                      <a:pt x="24" y="25"/>
                    </a:lnTo>
                    <a:lnTo>
                      <a:pt x="22" y="27"/>
                    </a:lnTo>
                    <a:lnTo>
                      <a:pt x="22" y="30"/>
                    </a:lnTo>
                    <a:lnTo>
                      <a:pt x="24" y="35"/>
                    </a:lnTo>
                    <a:lnTo>
                      <a:pt x="25" y="41"/>
                    </a:lnTo>
                    <a:lnTo>
                      <a:pt x="24" y="46"/>
                    </a:lnTo>
                    <a:lnTo>
                      <a:pt x="25" y="49"/>
                    </a:lnTo>
                    <a:lnTo>
                      <a:pt x="25" y="48"/>
                    </a:lnTo>
                    <a:lnTo>
                      <a:pt x="27" y="46"/>
                    </a:lnTo>
                    <a:lnTo>
                      <a:pt x="25" y="44"/>
                    </a:lnTo>
                    <a:lnTo>
                      <a:pt x="27" y="43"/>
                    </a:lnTo>
                    <a:lnTo>
                      <a:pt x="29" y="44"/>
                    </a:lnTo>
                    <a:lnTo>
                      <a:pt x="29" y="48"/>
                    </a:lnTo>
                    <a:lnTo>
                      <a:pt x="30" y="48"/>
                    </a:lnTo>
                    <a:lnTo>
                      <a:pt x="30" y="46"/>
                    </a:lnTo>
                    <a:lnTo>
                      <a:pt x="29" y="44"/>
                    </a:lnTo>
                    <a:lnTo>
                      <a:pt x="30" y="44"/>
                    </a:lnTo>
                    <a:lnTo>
                      <a:pt x="30" y="46"/>
                    </a:lnTo>
                    <a:lnTo>
                      <a:pt x="29" y="49"/>
                    </a:lnTo>
                    <a:lnTo>
                      <a:pt x="29" y="52"/>
                    </a:lnTo>
                    <a:lnTo>
                      <a:pt x="29" y="52"/>
                    </a:lnTo>
                    <a:lnTo>
                      <a:pt x="27" y="54"/>
                    </a:lnTo>
                    <a:lnTo>
                      <a:pt x="25" y="52"/>
                    </a:lnTo>
                    <a:lnTo>
                      <a:pt x="25" y="52"/>
                    </a:lnTo>
                    <a:lnTo>
                      <a:pt x="25" y="55"/>
                    </a:lnTo>
                    <a:lnTo>
                      <a:pt x="27" y="62"/>
                    </a:lnTo>
                    <a:lnTo>
                      <a:pt x="29" y="62"/>
                    </a:lnTo>
                    <a:lnTo>
                      <a:pt x="30" y="62"/>
                    </a:lnTo>
                    <a:lnTo>
                      <a:pt x="30" y="63"/>
                    </a:lnTo>
                    <a:lnTo>
                      <a:pt x="30" y="65"/>
                    </a:lnTo>
                    <a:lnTo>
                      <a:pt x="32" y="65"/>
                    </a:lnTo>
                    <a:lnTo>
                      <a:pt x="29" y="67"/>
                    </a:lnTo>
                    <a:lnTo>
                      <a:pt x="29" y="68"/>
                    </a:lnTo>
                    <a:lnTo>
                      <a:pt x="30" y="70"/>
                    </a:lnTo>
                    <a:lnTo>
                      <a:pt x="29" y="71"/>
                    </a:lnTo>
                    <a:lnTo>
                      <a:pt x="27" y="76"/>
                    </a:lnTo>
                    <a:lnTo>
                      <a:pt x="27" y="78"/>
                    </a:lnTo>
                    <a:lnTo>
                      <a:pt x="27" y="79"/>
                    </a:lnTo>
                    <a:lnTo>
                      <a:pt x="29" y="81"/>
                    </a:lnTo>
                    <a:lnTo>
                      <a:pt x="27" y="81"/>
                    </a:lnTo>
                    <a:lnTo>
                      <a:pt x="25" y="83"/>
                    </a:lnTo>
                    <a:lnTo>
                      <a:pt x="25" y="84"/>
                    </a:lnTo>
                    <a:lnTo>
                      <a:pt x="24" y="86"/>
                    </a:lnTo>
                    <a:lnTo>
                      <a:pt x="25" y="87"/>
                    </a:lnTo>
                    <a:lnTo>
                      <a:pt x="24" y="87"/>
                    </a:lnTo>
                    <a:lnTo>
                      <a:pt x="22" y="87"/>
                    </a:lnTo>
                    <a:lnTo>
                      <a:pt x="22" y="91"/>
                    </a:lnTo>
                    <a:lnTo>
                      <a:pt x="19" y="102"/>
                    </a:lnTo>
                    <a:lnTo>
                      <a:pt x="19" y="103"/>
                    </a:lnTo>
                    <a:lnTo>
                      <a:pt x="17" y="105"/>
                    </a:lnTo>
                    <a:lnTo>
                      <a:pt x="16" y="105"/>
                    </a:lnTo>
                    <a:lnTo>
                      <a:pt x="13" y="105"/>
                    </a:lnTo>
                    <a:lnTo>
                      <a:pt x="11" y="105"/>
                    </a:lnTo>
                    <a:lnTo>
                      <a:pt x="5" y="107"/>
                    </a:lnTo>
                    <a:lnTo>
                      <a:pt x="3" y="110"/>
                    </a:lnTo>
                    <a:lnTo>
                      <a:pt x="2" y="113"/>
                    </a:lnTo>
                    <a:lnTo>
                      <a:pt x="3" y="118"/>
                    </a:lnTo>
                    <a:lnTo>
                      <a:pt x="5" y="119"/>
                    </a:lnTo>
                    <a:lnTo>
                      <a:pt x="10" y="122"/>
                    </a:lnTo>
                    <a:lnTo>
                      <a:pt x="11" y="126"/>
                    </a:lnTo>
                    <a:lnTo>
                      <a:pt x="14" y="127"/>
                    </a:lnTo>
                    <a:lnTo>
                      <a:pt x="16" y="129"/>
                    </a:lnTo>
                    <a:lnTo>
                      <a:pt x="17" y="134"/>
                    </a:lnTo>
                    <a:lnTo>
                      <a:pt x="17" y="135"/>
                    </a:lnTo>
                    <a:lnTo>
                      <a:pt x="16" y="135"/>
                    </a:lnTo>
                    <a:lnTo>
                      <a:pt x="16" y="138"/>
                    </a:lnTo>
                    <a:lnTo>
                      <a:pt x="16" y="142"/>
                    </a:lnTo>
                    <a:lnTo>
                      <a:pt x="10" y="148"/>
                    </a:lnTo>
                    <a:lnTo>
                      <a:pt x="6" y="153"/>
                    </a:lnTo>
                    <a:lnTo>
                      <a:pt x="2" y="156"/>
                    </a:lnTo>
                    <a:lnTo>
                      <a:pt x="0" y="158"/>
                    </a:lnTo>
                    <a:lnTo>
                      <a:pt x="0" y="159"/>
                    </a:lnTo>
                    <a:lnTo>
                      <a:pt x="3" y="161"/>
                    </a:lnTo>
                    <a:lnTo>
                      <a:pt x="3" y="159"/>
                    </a:lnTo>
                    <a:lnTo>
                      <a:pt x="5" y="159"/>
                    </a:lnTo>
                    <a:lnTo>
                      <a:pt x="5" y="161"/>
                    </a:lnTo>
                    <a:lnTo>
                      <a:pt x="5" y="162"/>
                    </a:lnTo>
                    <a:lnTo>
                      <a:pt x="6" y="162"/>
                    </a:lnTo>
                    <a:lnTo>
                      <a:pt x="6" y="162"/>
                    </a:lnTo>
                    <a:lnTo>
                      <a:pt x="8" y="164"/>
                    </a:lnTo>
                    <a:lnTo>
                      <a:pt x="8" y="166"/>
                    </a:lnTo>
                    <a:lnTo>
                      <a:pt x="8" y="166"/>
                    </a:lnTo>
                    <a:lnTo>
                      <a:pt x="10" y="166"/>
                    </a:lnTo>
                    <a:lnTo>
                      <a:pt x="16" y="162"/>
                    </a:lnTo>
                    <a:lnTo>
                      <a:pt x="19" y="159"/>
                    </a:lnTo>
                    <a:lnTo>
                      <a:pt x="24" y="154"/>
                    </a:lnTo>
                    <a:lnTo>
                      <a:pt x="29" y="150"/>
                    </a:lnTo>
                    <a:lnTo>
                      <a:pt x="33" y="143"/>
                    </a:lnTo>
                    <a:lnTo>
                      <a:pt x="35" y="142"/>
                    </a:lnTo>
                    <a:lnTo>
                      <a:pt x="37" y="142"/>
                    </a:lnTo>
                    <a:lnTo>
                      <a:pt x="38" y="140"/>
                    </a:lnTo>
                    <a:lnTo>
                      <a:pt x="38" y="138"/>
                    </a:lnTo>
                    <a:lnTo>
                      <a:pt x="40" y="137"/>
                    </a:lnTo>
                    <a:lnTo>
                      <a:pt x="41" y="135"/>
                    </a:lnTo>
                    <a:lnTo>
                      <a:pt x="45" y="130"/>
                    </a:lnTo>
                    <a:lnTo>
                      <a:pt x="46" y="126"/>
                    </a:lnTo>
                    <a:lnTo>
                      <a:pt x="46" y="124"/>
                    </a:lnTo>
                    <a:lnTo>
                      <a:pt x="48" y="124"/>
                    </a:lnTo>
                    <a:lnTo>
                      <a:pt x="46" y="121"/>
                    </a:lnTo>
                    <a:lnTo>
                      <a:pt x="43" y="121"/>
                    </a:lnTo>
                    <a:lnTo>
                      <a:pt x="41" y="121"/>
                    </a:lnTo>
                    <a:lnTo>
                      <a:pt x="45" y="119"/>
                    </a:lnTo>
                    <a:lnTo>
                      <a:pt x="46" y="119"/>
                    </a:lnTo>
                    <a:lnTo>
                      <a:pt x="53" y="113"/>
                    </a:lnTo>
                    <a:lnTo>
                      <a:pt x="54" y="111"/>
                    </a:lnTo>
                    <a:lnTo>
                      <a:pt x="59" y="113"/>
                    </a:lnTo>
                    <a:lnTo>
                      <a:pt x="62" y="113"/>
                    </a:lnTo>
                    <a:lnTo>
                      <a:pt x="61" y="114"/>
                    </a:lnTo>
                    <a:lnTo>
                      <a:pt x="61" y="116"/>
                    </a:lnTo>
                    <a:lnTo>
                      <a:pt x="64" y="114"/>
                    </a:lnTo>
                    <a:lnTo>
                      <a:pt x="65" y="113"/>
                    </a:lnTo>
                    <a:lnTo>
                      <a:pt x="62" y="111"/>
                    </a:lnTo>
                    <a:lnTo>
                      <a:pt x="62" y="108"/>
                    </a:lnTo>
                    <a:lnTo>
                      <a:pt x="64" y="105"/>
                    </a:lnTo>
                    <a:lnTo>
                      <a:pt x="65" y="103"/>
                    </a:lnTo>
                    <a:lnTo>
                      <a:pt x="68" y="103"/>
                    </a:lnTo>
                    <a:lnTo>
                      <a:pt x="68" y="103"/>
                    </a:lnTo>
                    <a:lnTo>
                      <a:pt x="70" y="103"/>
                    </a:lnTo>
                    <a:lnTo>
                      <a:pt x="72" y="100"/>
                    </a:lnTo>
                    <a:lnTo>
                      <a:pt x="75" y="94"/>
                    </a:lnTo>
                    <a:lnTo>
                      <a:pt x="75" y="92"/>
                    </a:lnTo>
                    <a:lnTo>
                      <a:pt x="75" y="91"/>
                    </a:lnTo>
                    <a:lnTo>
                      <a:pt x="76" y="87"/>
                    </a:lnTo>
                    <a:lnTo>
                      <a:pt x="78" y="84"/>
                    </a:lnTo>
                    <a:lnTo>
                      <a:pt x="81" y="83"/>
                    </a:lnTo>
                    <a:lnTo>
                      <a:pt x="80" y="83"/>
                    </a:lnTo>
                    <a:lnTo>
                      <a:pt x="76" y="81"/>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4" name="Freeform 1053">
                <a:extLst>
                  <a:ext uri="{FF2B5EF4-FFF2-40B4-BE49-F238E27FC236}">
                    <a16:creationId xmlns:a16="http://schemas.microsoft.com/office/drawing/2014/main" id="{95B30787-0FD9-45EC-A21E-597E9F56C282}"/>
                  </a:ext>
                </a:extLst>
              </p:cNvPr>
              <p:cNvSpPr>
                <a:spLocks/>
              </p:cNvSpPr>
              <p:nvPr/>
            </p:nvSpPr>
            <p:spPr bwMode="auto">
              <a:xfrm>
                <a:off x="6913" y="3304"/>
                <a:ext cx="1"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5" name="Freeform 1054">
                <a:extLst>
                  <a:ext uri="{FF2B5EF4-FFF2-40B4-BE49-F238E27FC236}">
                    <a16:creationId xmlns:a16="http://schemas.microsoft.com/office/drawing/2014/main" id="{AE0CD810-6CAA-457E-8EF7-F4ADDC923703}"/>
                  </a:ext>
                </a:extLst>
              </p:cNvPr>
              <p:cNvSpPr>
                <a:spLocks/>
              </p:cNvSpPr>
              <p:nvPr/>
            </p:nvSpPr>
            <p:spPr bwMode="auto">
              <a:xfrm>
                <a:off x="6897" y="3298"/>
                <a:ext cx="12" cy="14"/>
              </a:xfrm>
              <a:custGeom>
                <a:avLst/>
                <a:gdLst>
                  <a:gd name="T0" fmla="*/ 11 w 12"/>
                  <a:gd name="T1" fmla="*/ 6 h 14"/>
                  <a:gd name="T2" fmla="*/ 12 w 12"/>
                  <a:gd name="T3" fmla="*/ 6 h 14"/>
                  <a:gd name="T4" fmla="*/ 12 w 12"/>
                  <a:gd name="T5" fmla="*/ 6 h 14"/>
                  <a:gd name="T6" fmla="*/ 12 w 12"/>
                  <a:gd name="T7" fmla="*/ 4 h 14"/>
                  <a:gd name="T8" fmla="*/ 11 w 12"/>
                  <a:gd name="T9" fmla="*/ 1 h 14"/>
                  <a:gd name="T10" fmla="*/ 8 w 12"/>
                  <a:gd name="T11" fmla="*/ 0 h 14"/>
                  <a:gd name="T12" fmla="*/ 6 w 12"/>
                  <a:gd name="T13" fmla="*/ 0 h 14"/>
                  <a:gd name="T14" fmla="*/ 6 w 12"/>
                  <a:gd name="T15" fmla="*/ 3 h 14"/>
                  <a:gd name="T16" fmla="*/ 6 w 12"/>
                  <a:gd name="T17" fmla="*/ 4 h 14"/>
                  <a:gd name="T18" fmla="*/ 4 w 12"/>
                  <a:gd name="T19" fmla="*/ 8 h 14"/>
                  <a:gd name="T20" fmla="*/ 3 w 12"/>
                  <a:gd name="T21" fmla="*/ 8 h 14"/>
                  <a:gd name="T22" fmla="*/ 3 w 12"/>
                  <a:gd name="T23" fmla="*/ 9 h 14"/>
                  <a:gd name="T24" fmla="*/ 1 w 12"/>
                  <a:gd name="T25" fmla="*/ 11 h 14"/>
                  <a:gd name="T26" fmla="*/ 0 w 12"/>
                  <a:gd name="T27" fmla="*/ 12 h 14"/>
                  <a:gd name="T28" fmla="*/ 0 w 12"/>
                  <a:gd name="T29" fmla="*/ 14 h 14"/>
                  <a:gd name="T30" fmla="*/ 1 w 12"/>
                  <a:gd name="T31" fmla="*/ 14 h 14"/>
                  <a:gd name="T32" fmla="*/ 3 w 12"/>
                  <a:gd name="T33" fmla="*/ 12 h 14"/>
                  <a:gd name="T34" fmla="*/ 4 w 12"/>
                  <a:gd name="T35" fmla="*/ 12 h 14"/>
                  <a:gd name="T36" fmla="*/ 4 w 12"/>
                  <a:gd name="T37" fmla="*/ 12 h 14"/>
                  <a:gd name="T38" fmla="*/ 6 w 12"/>
                  <a:gd name="T39" fmla="*/ 12 h 14"/>
                  <a:gd name="T40" fmla="*/ 8 w 12"/>
                  <a:gd name="T41" fmla="*/ 11 h 14"/>
                  <a:gd name="T42" fmla="*/ 11 w 12"/>
                  <a:gd name="T43" fmla="*/ 11 h 14"/>
                  <a:gd name="T44" fmla="*/ 11 w 12"/>
                  <a:gd name="T45" fmla="*/ 11 h 14"/>
                  <a:gd name="T46" fmla="*/ 12 w 12"/>
                  <a:gd name="T47" fmla="*/ 9 h 14"/>
                  <a:gd name="T48" fmla="*/ 12 w 12"/>
                  <a:gd name="T49" fmla="*/ 9 h 14"/>
                  <a:gd name="T50" fmla="*/ 11 w 12"/>
                  <a:gd name="T51" fmla="*/ 8 h 14"/>
                  <a:gd name="T52" fmla="*/ 9 w 12"/>
                  <a:gd name="T53" fmla="*/ 6 h 14"/>
                  <a:gd name="T54" fmla="*/ 9 w 12"/>
                  <a:gd name="T55" fmla="*/ 6 h 14"/>
                  <a:gd name="T56" fmla="*/ 11 w 12"/>
                  <a:gd name="T57" fmla="*/ 6 h 14"/>
                  <a:gd name="T58" fmla="*/ 11 w 12"/>
                  <a:gd name="T59"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 h="14">
                    <a:moveTo>
                      <a:pt x="11" y="6"/>
                    </a:moveTo>
                    <a:lnTo>
                      <a:pt x="12" y="6"/>
                    </a:lnTo>
                    <a:lnTo>
                      <a:pt x="12" y="6"/>
                    </a:lnTo>
                    <a:lnTo>
                      <a:pt x="12" y="4"/>
                    </a:lnTo>
                    <a:lnTo>
                      <a:pt x="11" y="1"/>
                    </a:lnTo>
                    <a:lnTo>
                      <a:pt x="8" y="0"/>
                    </a:lnTo>
                    <a:lnTo>
                      <a:pt x="6" y="0"/>
                    </a:lnTo>
                    <a:lnTo>
                      <a:pt x="6" y="3"/>
                    </a:lnTo>
                    <a:lnTo>
                      <a:pt x="6" y="4"/>
                    </a:lnTo>
                    <a:lnTo>
                      <a:pt x="4" y="8"/>
                    </a:lnTo>
                    <a:lnTo>
                      <a:pt x="3" y="8"/>
                    </a:lnTo>
                    <a:lnTo>
                      <a:pt x="3" y="9"/>
                    </a:lnTo>
                    <a:lnTo>
                      <a:pt x="1" y="11"/>
                    </a:lnTo>
                    <a:lnTo>
                      <a:pt x="0" y="12"/>
                    </a:lnTo>
                    <a:lnTo>
                      <a:pt x="0" y="14"/>
                    </a:lnTo>
                    <a:lnTo>
                      <a:pt x="1" y="14"/>
                    </a:lnTo>
                    <a:lnTo>
                      <a:pt x="3" y="12"/>
                    </a:lnTo>
                    <a:lnTo>
                      <a:pt x="4" y="12"/>
                    </a:lnTo>
                    <a:lnTo>
                      <a:pt x="4" y="12"/>
                    </a:lnTo>
                    <a:lnTo>
                      <a:pt x="6" y="12"/>
                    </a:lnTo>
                    <a:lnTo>
                      <a:pt x="8" y="11"/>
                    </a:lnTo>
                    <a:lnTo>
                      <a:pt x="11" y="11"/>
                    </a:lnTo>
                    <a:lnTo>
                      <a:pt x="11" y="11"/>
                    </a:lnTo>
                    <a:lnTo>
                      <a:pt x="12" y="9"/>
                    </a:lnTo>
                    <a:lnTo>
                      <a:pt x="12" y="9"/>
                    </a:lnTo>
                    <a:lnTo>
                      <a:pt x="11" y="8"/>
                    </a:lnTo>
                    <a:lnTo>
                      <a:pt x="9" y="6"/>
                    </a:lnTo>
                    <a:lnTo>
                      <a:pt x="9" y="6"/>
                    </a:lnTo>
                    <a:lnTo>
                      <a:pt x="11" y="6"/>
                    </a:lnTo>
                    <a:lnTo>
                      <a:pt x="11" y="6"/>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6" name="Freeform 1055">
                <a:extLst>
                  <a:ext uri="{FF2B5EF4-FFF2-40B4-BE49-F238E27FC236}">
                    <a16:creationId xmlns:a16="http://schemas.microsoft.com/office/drawing/2014/main" id="{7B9AAF2A-FC02-475E-A3FB-33E2BCEDD685}"/>
                  </a:ext>
                </a:extLst>
              </p:cNvPr>
              <p:cNvSpPr>
                <a:spLocks/>
              </p:cNvSpPr>
              <p:nvPr/>
            </p:nvSpPr>
            <p:spPr bwMode="auto">
              <a:xfrm>
                <a:off x="6836" y="3392"/>
                <a:ext cx="8" cy="9"/>
              </a:xfrm>
              <a:custGeom>
                <a:avLst/>
                <a:gdLst>
                  <a:gd name="T0" fmla="*/ 0 w 8"/>
                  <a:gd name="T1" fmla="*/ 8 h 9"/>
                  <a:gd name="T2" fmla="*/ 2 w 8"/>
                  <a:gd name="T3" fmla="*/ 9 h 9"/>
                  <a:gd name="T4" fmla="*/ 5 w 8"/>
                  <a:gd name="T5" fmla="*/ 8 h 9"/>
                  <a:gd name="T6" fmla="*/ 6 w 8"/>
                  <a:gd name="T7" fmla="*/ 9 h 9"/>
                  <a:gd name="T8" fmla="*/ 8 w 8"/>
                  <a:gd name="T9" fmla="*/ 8 h 9"/>
                  <a:gd name="T10" fmla="*/ 6 w 8"/>
                  <a:gd name="T11" fmla="*/ 4 h 9"/>
                  <a:gd name="T12" fmla="*/ 8 w 8"/>
                  <a:gd name="T13" fmla="*/ 3 h 9"/>
                  <a:gd name="T14" fmla="*/ 8 w 8"/>
                  <a:gd name="T15" fmla="*/ 0 h 9"/>
                  <a:gd name="T16" fmla="*/ 8 w 8"/>
                  <a:gd name="T17" fmla="*/ 0 h 9"/>
                  <a:gd name="T18" fmla="*/ 0 w 8"/>
                  <a:gd name="T19" fmla="*/ 8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9">
                    <a:moveTo>
                      <a:pt x="0" y="8"/>
                    </a:moveTo>
                    <a:lnTo>
                      <a:pt x="2" y="9"/>
                    </a:lnTo>
                    <a:lnTo>
                      <a:pt x="5" y="8"/>
                    </a:lnTo>
                    <a:lnTo>
                      <a:pt x="6" y="9"/>
                    </a:lnTo>
                    <a:lnTo>
                      <a:pt x="8" y="8"/>
                    </a:lnTo>
                    <a:lnTo>
                      <a:pt x="6" y="4"/>
                    </a:lnTo>
                    <a:lnTo>
                      <a:pt x="8" y="3"/>
                    </a:lnTo>
                    <a:lnTo>
                      <a:pt x="8" y="0"/>
                    </a:lnTo>
                    <a:lnTo>
                      <a:pt x="8" y="0"/>
                    </a:lnTo>
                    <a:lnTo>
                      <a:pt x="0" y="8"/>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7" name="Freeform 1056">
                <a:extLst>
                  <a:ext uri="{FF2B5EF4-FFF2-40B4-BE49-F238E27FC236}">
                    <a16:creationId xmlns:a16="http://schemas.microsoft.com/office/drawing/2014/main" id="{B4509130-DF0B-4F79-8A9B-925FBB069F8D}"/>
                  </a:ext>
                </a:extLst>
              </p:cNvPr>
              <p:cNvSpPr>
                <a:spLocks/>
              </p:cNvSpPr>
              <p:nvPr/>
            </p:nvSpPr>
            <p:spPr bwMode="auto">
              <a:xfrm>
                <a:off x="7030" y="3167"/>
                <a:ext cx="5" cy="5"/>
              </a:xfrm>
              <a:custGeom>
                <a:avLst/>
                <a:gdLst>
                  <a:gd name="T0" fmla="*/ 5 w 5"/>
                  <a:gd name="T1" fmla="*/ 1 h 5"/>
                  <a:gd name="T2" fmla="*/ 5 w 5"/>
                  <a:gd name="T3" fmla="*/ 0 h 5"/>
                  <a:gd name="T4" fmla="*/ 4 w 5"/>
                  <a:gd name="T5" fmla="*/ 0 h 5"/>
                  <a:gd name="T6" fmla="*/ 2 w 5"/>
                  <a:gd name="T7" fmla="*/ 1 h 5"/>
                  <a:gd name="T8" fmla="*/ 2 w 5"/>
                  <a:gd name="T9" fmla="*/ 5 h 5"/>
                  <a:gd name="T10" fmla="*/ 0 w 5"/>
                  <a:gd name="T11" fmla="*/ 5 h 5"/>
                  <a:gd name="T12" fmla="*/ 2 w 5"/>
                  <a:gd name="T13" fmla="*/ 5 h 5"/>
                  <a:gd name="T14" fmla="*/ 4 w 5"/>
                  <a:gd name="T15" fmla="*/ 3 h 5"/>
                  <a:gd name="T16" fmla="*/ 5 w 5"/>
                  <a:gd name="T17"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5">
                    <a:moveTo>
                      <a:pt x="5" y="1"/>
                    </a:moveTo>
                    <a:lnTo>
                      <a:pt x="5" y="0"/>
                    </a:lnTo>
                    <a:lnTo>
                      <a:pt x="4" y="0"/>
                    </a:lnTo>
                    <a:lnTo>
                      <a:pt x="2" y="1"/>
                    </a:lnTo>
                    <a:lnTo>
                      <a:pt x="2" y="5"/>
                    </a:lnTo>
                    <a:lnTo>
                      <a:pt x="0" y="5"/>
                    </a:lnTo>
                    <a:lnTo>
                      <a:pt x="2" y="5"/>
                    </a:lnTo>
                    <a:lnTo>
                      <a:pt x="4" y="3"/>
                    </a:lnTo>
                    <a:lnTo>
                      <a:pt x="5" y="1"/>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8" name="Freeform 1057">
                <a:extLst>
                  <a:ext uri="{FF2B5EF4-FFF2-40B4-BE49-F238E27FC236}">
                    <a16:creationId xmlns:a16="http://schemas.microsoft.com/office/drawing/2014/main" id="{26030531-80FB-4E56-820E-48DBCA6DE686}"/>
                  </a:ext>
                </a:extLst>
              </p:cNvPr>
              <p:cNvSpPr>
                <a:spLocks/>
              </p:cNvSpPr>
              <p:nvPr/>
            </p:nvSpPr>
            <p:spPr bwMode="auto">
              <a:xfrm>
                <a:off x="6855" y="3449"/>
                <a:ext cx="8" cy="6"/>
              </a:xfrm>
              <a:custGeom>
                <a:avLst/>
                <a:gdLst>
                  <a:gd name="T0" fmla="*/ 3 w 8"/>
                  <a:gd name="T1" fmla="*/ 3 h 6"/>
                  <a:gd name="T2" fmla="*/ 2 w 8"/>
                  <a:gd name="T3" fmla="*/ 3 h 6"/>
                  <a:gd name="T4" fmla="*/ 0 w 8"/>
                  <a:gd name="T5" fmla="*/ 3 h 6"/>
                  <a:gd name="T6" fmla="*/ 3 w 8"/>
                  <a:gd name="T7" fmla="*/ 6 h 6"/>
                  <a:gd name="T8" fmla="*/ 5 w 8"/>
                  <a:gd name="T9" fmla="*/ 5 h 6"/>
                  <a:gd name="T10" fmla="*/ 8 w 8"/>
                  <a:gd name="T11" fmla="*/ 2 h 6"/>
                  <a:gd name="T12" fmla="*/ 7 w 8"/>
                  <a:gd name="T13" fmla="*/ 0 h 6"/>
                  <a:gd name="T14" fmla="*/ 3 w 8"/>
                  <a:gd name="T15" fmla="*/ 3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6">
                    <a:moveTo>
                      <a:pt x="3" y="3"/>
                    </a:moveTo>
                    <a:lnTo>
                      <a:pt x="2" y="3"/>
                    </a:lnTo>
                    <a:lnTo>
                      <a:pt x="0" y="3"/>
                    </a:lnTo>
                    <a:lnTo>
                      <a:pt x="3" y="6"/>
                    </a:lnTo>
                    <a:lnTo>
                      <a:pt x="5" y="5"/>
                    </a:lnTo>
                    <a:lnTo>
                      <a:pt x="8" y="2"/>
                    </a:lnTo>
                    <a:lnTo>
                      <a:pt x="7" y="0"/>
                    </a:lnTo>
                    <a:lnTo>
                      <a:pt x="3" y="3"/>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9" name="Freeform 1058">
                <a:extLst>
                  <a:ext uri="{FF2B5EF4-FFF2-40B4-BE49-F238E27FC236}">
                    <a16:creationId xmlns:a16="http://schemas.microsoft.com/office/drawing/2014/main" id="{6B9817DB-D4E8-48E2-A2DA-54C7E8B7BA31}"/>
                  </a:ext>
                </a:extLst>
              </p:cNvPr>
              <p:cNvSpPr>
                <a:spLocks/>
              </p:cNvSpPr>
              <p:nvPr/>
            </p:nvSpPr>
            <p:spPr bwMode="auto">
              <a:xfrm>
                <a:off x="7030" y="3173"/>
                <a:ext cx="2" cy="2"/>
              </a:xfrm>
              <a:custGeom>
                <a:avLst/>
                <a:gdLst>
                  <a:gd name="T0" fmla="*/ 2 w 2"/>
                  <a:gd name="T1" fmla="*/ 0 h 2"/>
                  <a:gd name="T2" fmla="*/ 2 w 2"/>
                  <a:gd name="T3" fmla="*/ 0 h 2"/>
                  <a:gd name="T4" fmla="*/ 0 w 2"/>
                  <a:gd name="T5" fmla="*/ 2 h 2"/>
                  <a:gd name="T6" fmla="*/ 2 w 2"/>
                  <a:gd name="T7" fmla="*/ 2 h 2"/>
                  <a:gd name="T8" fmla="*/ 2 w 2"/>
                  <a:gd name="T9" fmla="*/ 0 h 2"/>
                </a:gdLst>
                <a:ahLst/>
                <a:cxnLst>
                  <a:cxn ang="0">
                    <a:pos x="T0" y="T1"/>
                  </a:cxn>
                  <a:cxn ang="0">
                    <a:pos x="T2" y="T3"/>
                  </a:cxn>
                  <a:cxn ang="0">
                    <a:pos x="T4" y="T5"/>
                  </a:cxn>
                  <a:cxn ang="0">
                    <a:pos x="T6" y="T7"/>
                  </a:cxn>
                  <a:cxn ang="0">
                    <a:pos x="T8" y="T9"/>
                  </a:cxn>
                </a:cxnLst>
                <a:rect l="0" t="0" r="r" b="b"/>
                <a:pathLst>
                  <a:path w="2" h="2">
                    <a:moveTo>
                      <a:pt x="2" y="0"/>
                    </a:moveTo>
                    <a:lnTo>
                      <a:pt x="2" y="0"/>
                    </a:lnTo>
                    <a:lnTo>
                      <a:pt x="0" y="2"/>
                    </a:lnTo>
                    <a:lnTo>
                      <a:pt x="2" y="2"/>
                    </a:lnTo>
                    <a:lnTo>
                      <a:pt x="2"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0" name="Freeform 1059">
                <a:extLst>
                  <a:ext uri="{FF2B5EF4-FFF2-40B4-BE49-F238E27FC236}">
                    <a16:creationId xmlns:a16="http://schemas.microsoft.com/office/drawing/2014/main" id="{71C2F58F-7A19-4197-9656-51BD0BD53BEA}"/>
                  </a:ext>
                </a:extLst>
              </p:cNvPr>
              <p:cNvSpPr>
                <a:spLocks/>
              </p:cNvSpPr>
              <p:nvPr/>
            </p:nvSpPr>
            <p:spPr bwMode="auto">
              <a:xfrm>
                <a:off x="7029" y="3173"/>
                <a:ext cx="1" cy="0"/>
              </a:xfrm>
              <a:custGeom>
                <a:avLst/>
                <a:gdLst>
                  <a:gd name="T0" fmla="*/ 1 w 1"/>
                  <a:gd name="T1" fmla="*/ 1 w 1"/>
                  <a:gd name="T2" fmla="*/ 0 w 1"/>
                  <a:gd name="T3" fmla="*/ 1 w 1"/>
                  <a:gd name="T4" fmla="*/ 1 w 1"/>
                </a:gdLst>
                <a:ahLst/>
                <a:cxnLst>
                  <a:cxn ang="0">
                    <a:pos x="T0" y="0"/>
                  </a:cxn>
                  <a:cxn ang="0">
                    <a:pos x="T1" y="0"/>
                  </a:cxn>
                  <a:cxn ang="0">
                    <a:pos x="T2" y="0"/>
                  </a:cxn>
                  <a:cxn ang="0">
                    <a:pos x="T3" y="0"/>
                  </a:cxn>
                  <a:cxn ang="0">
                    <a:pos x="T4" y="0"/>
                  </a:cxn>
                </a:cxnLst>
                <a:rect l="0" t="0" r="r" b="b"/>
                <a:pathLst>
                  <a:path w="1">
                    <a:moveTo>
                      <a:pt x="1" y="0"/>
                    </a:moveTo>
                    <a:lnTo>
                      <a:pt x="1" y="0"/>
                    </a:lnTo>
                    <a:lnTo>
                      <a:pt x="0" y="0"/>
                    </a:lnTo>
                    <a:lnTo>
                      <a:pt x="1" y="0"/>
                    </a:lnTo>
                    <a:lnTo>
                      <a:pt x="1"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1" name="Freeform 1060">
                <a:extLst>
                  <a:ext uri="{FF2B5EF4-FFF2-40B4-BE49-F238E27FC236}">
                    <a16:creationId xmlns:a16="http://schemas.microsoft.com/office/drawing/2014/main" id="{55E5BA94-9F11-42B7-8E9B-CB585BF89061}"/>
                  </a:ext>
                </a:extLst>
              </p:cNvPr>
              <p:cNvSpPr>
                <a:spLocks/>
              </p:cNvSpPr>
              <p:nvPr/>
            </p:nvSpPr>
            <p:spPr bwMode="auto">
              <a:xfrm>
                <a:off x="7085" y="3066"/>
                <a:ext cx="3" cy="5"/>
              </a:xfrm>
              <a:custGeom>
                <a:avLst/>
                <a:gdLst>
                  <a:gd name="T0" fmla="*/ 1 w 3"/>
                  <a:gd name="T1" fmla="*/ 5 h 5"/>
                  <a:gd name="T2" fmla="*/ 1 w 3"/>
                  <a:gd name="T3" fmla="*/ 4 h 5"/>
                  <a:gd name="T4" fmla="*/ 3 w 3"/>
                  <a:gd name="T5" fmla="*/ 4 h 5"/>
                  <a:gd name="T6" fmla="*/ 1 w 3"/>
                  <a:gd name="T7" fmla="*/ 2 h 5"/>
                  <a:gd name="T8" fmla="*/ 1 w 3"/>
                  <a:gd name="T9" fmla="*/ 0 h 5"/>
                  <a:gd name="T10" fmla="*/ 0 w 3"/>
                  <a:gd name="T11" fmla="*/ 4 h 5"/>
                  <a:gd name="T12" fmla="*/ 1 w 3"/>
                  <a:gd name="T13" fmla="*/ 5 h 5"/>
                  <a:gd name="T14" fmla="*/ 1 w 3"/>
                  <a:gd name="T15" fmla="*/ 5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5">
                    <a:moveTo>
                      <a:pt x="1" y="5"/>
                    </a:moveTo>
                    <a:lnTo>
                      <a:pt x="1" y="4"/>
                    </a:lnTo>
                    <a:lnTo>
                      <a:pt x="3" y="4"/>
                    </a:lnTo>
                    <a:lnTo>
                      <a:pt x="1" y="2"/>
                    </a:lnTo>
                    <a:lnTo>
                      <a:pt x="1" y="0"/>
                    </a:lnTo>
                    <a:lnTo>
                      <a:pt x="0" y="4"/>
                    </a:lnTo>
                    <a:lnTo>
                      <a:pt x="1" y="5"/>
                    </a:lnTo>
                    <a:lnTo>
                      <a:pt x="1" y="5"/>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2" name="Freeform 1061">
                <a:extLst>
                  <a:ext uri="{FF2B5EF4-FFF2-40B4-BE49-F238E27FC236}">
                    <a16:creationId xmlns:a16="http://schemas.microsoft.com/office/drawing/2014/main" id="{76605C7A-65D7-49EC-ACA2-8D2CC36869A3}"/>
                  </a:ext>
                </a:extLst>
              </p:cNvPr>
              <p:cNvSpPr>
                <a:spLocks/>
              </p:cNvSpPr>
              <p:nvPr/>
            </p:nvSpPr>
            <p:spPr bwMode="auto">
              <a:xfrm>
                <a:off x="7081" y="3070"/>
                <a:ext cx="0" cy="1"/>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lnTo>
                      <a:pt x="0" y="0"/>
                    </a:lnTo>
                    <a:lnTo>
                      <a:pt x="0" y="1"/>
                    </a:lnTo>
                    <a:lnTo>
                      <a:pt x="0"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3" name="Freeform 1062">
                <a:extLst>
                  <a:ext uri="{FF2B5EF4-FFF2-40B4-BE49-F238E27FC236}">
                    <a16:creationId xmlns:a16="http://schemas.microsoft.com/office/drawing/2014/main" id="{357AC3FB-F982-4547-A709-EF533413E80C}"/>
                  </a:ext>
                </a:extLst>
              </p:cNvPr>
              <p:cNvSpPr>
                <a:spLocks/>
              </p:cNvSpPr>
              <p:nvPr/>
            </p:nvSpPr>
            <p:spPr bwMode="auto">
              <a:xfrm>
                <a:off x="4406" y="1301"/>
                <a:ext cx="124" cy="76"/>
              </a:xfrm>
              <a:custGeom>
                <a:avLst/>
                <a:gdLst>
                  <a:gd name="T0" fmla="*/ 51 w 124"/>
                  <a:gd name="T1" fmla="*/ 72 h 76"/>
                  <a:gd name="T2" fmla="*/ 67 w 124"/>
                  <a:gd name="T3" fmla="*/ 72 h 76"/>
                  <a:gd name="T4" fmla="*/ 75 w 124"/>
                  <a:gd name="T5" fmla="*/ 67 h 76"/>
                  <a:gd name="T6" fmla="*/ 81 w 124"/>
                  <a:gd name="T7" fmla="*/ 67 h 76"/>
                  <a:gd name="T8" fmla="*/ 88 w 124"/>
                  <a:gd name="T9" fmla="*/ 65 h 76"/>
                  <a:gd name="T10" fmla="*/ 105 w 124"/>
                  <a:gd name="T11" fmla="*/ 54 h 76"/>
                  <a:gd name="T12" fmla="*/ 112 w 124"/>
                  <a:gd name="T13" fmla="*/ 54 h 76"/>
                  <a:gd name="T14" fmla="*/ 115 w 124"/>
                  <a:gd name="T15" fmla="*/ 46 h 76"/>
                  <a:gd name="T16" fmla="*/ 120 w 124"/>
                  <a:gd name="T17" fmla="*/ 45 h 76"/>
                  <a:gd name="T18" fmla="*/ 120 w 124"/>
                  <a:gd name="T19" fmla="*/ 33 h 76"/>
                  <a:gd name="T20" fmla="*/ 123 w 124"/>
                  <a:gd name="T21" fmla="*/ 25 h 76"/>
                  <a:gd name="T22" fmla="*/ 113 w 124"/>
                  <a:gd name="T23" fmla="*/ 21 h 76"/>
                  <a:gd name="T24" fmla="*/ 115 w 124"/>
                  <a:gd name="T25" fmla="*/ 13 h 76"/>
                  <a:gd name="T26" fmla="*/ 112 w 124"/>
                  <a:gd name="T27" fmla="*/ 8 h 76"/>
                  <a:gd name="T28" fmla="*/ 110 w 124"/>
                  <a:gd name="T29" fmla="*/ 3 h 76"/>
                  <a:gd name="T30" fmla="*/ 102 w 124"/>
                  <a:gd name="T31" fmla="*/ 6 h 76"/>
                  <a:gd name="T32" fmla="*/ 94 w 124"/>
                  <a:gd name="T33" fmla="*/ 1 h 76"/>
                  <a:gd name="T34" fmla="*/ 88 w 124"/>
                  <a:gd name="T35" fmla="*/ 11 h 76"/>
                  <a:gd name="T36" fmla="*/ 80 w 124"/>
                  <a:gd name="T37" fmla="*/ 13 h 76"/>
                  <a:gd name="T38" fmla="*/ 72 w 124"/>
                  <a:gd name="T39" fmla="*/ 13 h 76"/>
                  <a:gd name="T40" fmla="*/ 69 w 124"/>
                  <a:gd name="T41" fmla="*/ 13 h 76"/>
                  <a:gd name="T42" fmla="*/ 59 w 124"/>
                  <a:gd name="T43" fmla="*/ 14 h 76"/>
                  <a:gd name="T44" fmla="*/ 54 w 124"/>
                  <a:gd name="T45" fmla="*/ 14 h 76"/>
                  <a:gd name="T46" fmla="*/ 50 w 124"/>
                  <a:gd name="T47" fmla="*/ 19 h 76"/>
                  <a:gd name="T48" fmla="*/ 43 w 124"/>
                  <a:gd name="T49" fmla="*/ 24 h 76"/>
                  <a:gd name="T50" fmla="*/ 35 w 124"/>
                  <a:gd name="T51" fmla="*/ 29 h 76"/>
                  <a:gd name="T52" fmla="*/ 37 w 124"/>
                  <a:gd name="T53" fmla="*/ 19 h 76"/>
                  <a:gd name="T54" fmla="*/ 35 w 124"/>
                  <a:gd name="T55" fmla="*/ 13 h 76"/>
                  <a:gd name="T56" fmla="*/ 29 w 124"/>
                  <a:gd name="T57" fmla="*/ 5 h 76"/>
                  <a:gd name="T58" fmla="*/ 19 w 124"/>
                  <a:gd name="T59" fmla="*/ 0 h 76"/>
                  <a:gd name="T60" fmla="*/ 24 w 124"/>
                  <a:gd name="T61" fmla="*/ 1 h 76"/>
                  <a:gd name="T62" fmla="*/ 21 w 124"/>
                  <a:gd name="T63" fmla="*/ 5 h 76"/>
                  <a:gd name="T64" fmla="*/ 26 w 124"/>
                  <a:gd name="T65" fmla="*/ 13 h 76"/>
                  <a:gd name="T66" fmla="*/ 21 w 124"/>
                  <a:gd name="T67" fmla="*/ 9 h 76"/>
                  <a:gd name="T68" fmla="*/ 15 w 124"/>
                  <a:gd name="T69" fmla="*/ 9 h 76"/>
                  <a:gd name="T70" fmla="*/ 13 w 124"/>
                  <a:gd name="T71" fmla="*/ 11 h 76"/>
                  <a:gd name="T72" fmla="*/ 15 w 124"/>
                  <a:gd name="T73" fmla="*/ 16 h 76"/>
                  <a:gd name="T74" fmla="*/ 8 w 124"/>
                  <a:gd name="T75" fmla="*/ 16 h 76"/>
                  <a:gd name="T76" fmla="*/ 7 w 124"/>
                  <a:gd name="T77" fmla="*/ 22 h 76"/>
                  <a:gd name="T78" fmla="*/ 7 w 124"/>
                  <a:gd name="T79" fmla="*/ 25 h 76"/>
                  <a:gd name="T80" fmla="*/ 16 w 124"/>
                  <a:gd name="T81" fmla="*/ 21 h 76"/>
                  <a:gd name="T82" fmla="*/ 21 w 124"/>
                  <a:gd name="T83" fmla="*/ 24 h 76"/>
                  <a:gd name="T84" fmla="*/ 29 w 124"/>
                  <a:gd name="T85" fmla="*/ 21 h 76"/>
                  <a:gd name="T86" fmla="*/ 34 w 124"/>
                  <a:gd name="T87" fmla="*/ 25 h 76"/>
                  <a:gd name="T88" fmla="*/ 22 w 124"/>
                  <a:gd name="T89" fmla="*/ 30 h 76"/>
                  <a:gd name="T90" fmla="*/ 32 w 124"/>
                  <a:gd name="T91" fmla="*/ 29 h 76"/>
                  <a:gd name="T92" fmla="*/ 21 w 124"/>
                  <a:gd name="T93" fmla="*/ 37 h 76"/>
                  <a:gd name="T94" fmla="*/ 18 w 124"/>
                  <a:gd name="T95" fmla="*/ 33 h 76"/>
                  <a:gd name="T96" fmla="*/ 10 w 124"/>
                  <a:gd name="T97" fmla="*/ 37 h 76"/>
                  <a:gd name="T98" fmla="*/ 7 w 124"/>
                  <a:gd name="T99" fmla="*/ 41 h 76"/>
                  <a:gd name="T100" fmla="*/ 22 w 124"/>
                  <a:gd name="T101" fmla="*/ 41 h 76"/>
                  <a:gd name="T102" fmla="*/ 24 w 124"/>
                  <a:gd name="T103" fmla="*/ 49 h 76"/>
                  <a:gd name="T104" fmla="*/ 24 w 124"/>
                  <a:gd name="T105" fmla="*/ 52 h 76"/>
                  <a:gd name="T106" fmla="*/ 32 w 124"/>
                  <a:gd name="T107" fmla="*/ 52 h 76"/>
                  <a:gd name="T108" fmla="*/ 24 w 124"/>
                  <a:gd name="T109" fmla="*/ 59 h 76"/>
                  <a:gd name="T110" fmla="*/ 18 w 124"/>
                  <a:gd name="T111" fmla="*/ 57 h 76"/>
                  <a:gd name="T112" fmla="*/ 16 w 124"/>
                  <a:gd name="T113" fmla="*/ 65 h 76"/>
                  <a:gd name="T114" fmla="*/ 30 w 124"/>
                  <a:gd name="T115" fmla="*/ 64 h 76"/>
                  <a:gd name="T116" fmla="*/ 42 w 124"/>
                  <a:gd name="T117" fmla="*/ 65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4" h="76">
                    <a:moveTo>
                      <a:pt x="40" y="68"/>
                    </a:moveTo>
                    <a:lnTo>
                      <a:pt x="43" y="72"/>
                    </a:lnTo>
                    <a:lnTo>
                      <a:pt x="46" y="73"/>
                    </a:lnTo>
                    <a:lnTo>
                      <a:pt x="48" y="70"/>
                    </a:lnTo>
                    <a:lnTo>
                      <a:pt x="51" y="72"/>
                    </a:lnTo>
                    <a:lnTo>
                      <a:pt x="56" y="75"/>
                    </a:lnTo>
                    <a:lnTo>
                      <a:pt x="61" y="75"/>
                    </a:lnTo>
                    <a:lnTo>
                      <a:pt x="64" y="76"/>
                    </a:lnTo>
                    <a:lnTo>
                      <a:pt x="67" y="75"/>
                    </a:lnTo>
                    <a:lnTo>
                      <a:pt x="67" y="72"/>
                    </a:lnTo>
                    <a:lnTo>
                      <a:pt x="67" y="70"/>
                    </a:lnTo>
                    <a:lnTo>
                      <a:pt x="69" y="72"/>
                    </a:lnTo>
                    <a:lnTo>
                      <a:pt x="72" y="73"/>
                    </a:lnTo>
                    <a:lnTo>
                      <a:pt x="75" y="70"/>
                    </a:lnTo>
                    <a:lnTo>
                      <a:pt x="75" y="67"/>
                    </a:lnTo>
                    <a:lnTo>
                      <a:pt x="78" y="67"/>
                    </a:lnTo>
                    <a:lnTo>
                      <a:pt x="77" y="68"/>
                    </a:lnTo>
                    <a:lnTo>
                      <a:pt x="78" y="68"/>
                    </a:lnTo>
                    <a:lnTo>
                      <a:pt x="80" y="68"/>
                    </a:lnTo>
                    <a:lnTo>
                      <a:pt x="81" y="67"/>
                    </a:lnTo>
                    <a:lnTo>
                      <a:pt x="83" y="64"/>
                    </a:lnTo>
                    <a:lnTo>
                      <a:pt x="85" y="65"/>
                    </a:lnTo>
                    <a:lnTo>
                      <a:pt x="86" y="65"/>
                    </a:lnTo>
                    <a:lnTo>
                      <a:pt x="88" y="65"/>
                    </a:lnTo>
                    <a:lnTo>
                      <a:pt x="88" y="65"/>
                    </a:lnTo>
                    <a:lnTo>
                      <a:pt x="89" y="65"/>
                    </a:lnTo>
                    <a:lnTo>
                      <a:pt x="96" y="59"/>
                    </a:lnTo>
                    <a:lnTo>
                      <a:pt x="97" y="56"/>
                    </a:lnTo>
                    <a:lnTo>
                      <a:pt x="105" y="56"/>
                    </a:lnTo>
                    <a:lnTo>
                      <a:pt x="105" y="54"/>
                    </a:lnTo>
                    <a:lnTo>
                      <a:pt x="105" y="52"/>
                    </a:lnTo>
                    <a:lnTo>
                      <a:pt x="105" y="51"/>
                    </a:lnTo>
                    <a:lnTo>
                      <a:pt x="107" y="51"/>
                    </a:lnTo>
                    <a:lnTo>
                      <a:pt x="107" y="52"/>
                    </a:lnTo>
                    <a:lnTo>
                      <a:pt x="112" y="54"/>
                    </a:lnTo>
                    <a:lnTo>
                      <a:pt x="113" y="51"/>
                    </a:lnTo>
                    <a:lnTo>
                      <a:pt x="113" y="49"/>
                    </a:lnTo>
                    <a:lnTo>
                      <a:pt x="113" y="49"/>
                    </a:lnTo>
                    <a:lnTo>
                      <a:pt x="113" y="48"/>
                    </a:lnTo>
                    <a:lnTo>
                      <a:pt x="115" y="46"/>
                    </a:lnTo>
                    <a:lnTo>
                      <a:pt x="113" y="43"/>
                    </a:lnTo>
                    <a:lnTo>
                      <a:pt x="115" y="41"/>
                    </a:lnTo>
                    <a:lnTo>
                      <a:pt x="117" y="43"/>
                    </a:lnTo>
                    <a:lnTo>
                      <a:pt x="118" y="46"/>
                    </a:lnTo>
                    <a:lnTo>
                      <a:pt x="120" y="45"/>
                    </a:lnTo>
                    <a:lnTo>
                      <a:pt x="121" y="43"/>
                    </a:lnTo>
                    <a:lnTo>
                      <a:pt x="120" y="40"/>
                    </a:lnTo>
                    <a:lnTo>
                      <a:pt x="118" y="37"/>
                    </a:lnTo>
                    <a:lnTo>
                      <a:pt x="118" y="35"/>
                    </a:lnTo>
                    <a:lnTo>
                      <a:pt x="120" y="33"/>
                    </a:lnTo>
                    <a:lnTo>
                      <a:pt x="120" y="30"/>
                    </a:lnTo>
                    <a:lnTo>
                      <a:pt x="121" y="29"/>
                    </a:lnTo>
                    <a:lnTo>
                      <a:pt x="124" y="29"/>
                    </a:lnTo>
                    <a:lnTo>
                      <a:pt x="124" y="27"/>
                    </a:lnTo>
                    <a:lnTo>
                      <a:pt x="123" y="25"/>
                    </a:lnTo>
                    <a:lnTo>
                      <a:pt x="117" y="24"/>
                    </a:lnTo>
                    <a:lnTo>
                      <a:pt x="115" y="25"/>
                    </a:lnTo>
                    <a:lnTo>
                      <a:pt x="117" y="24"/>
                    </a:lnTo>
                    <a:lnTo>
                      <a:pt x="117" y="21"/>
                    </a:lnTo>
                    <a:lnTo>
                      <a:pt x="113" y="21"/>
                    </a:lnTo>
                    <a:lnTo>
                      <a:pt x="112" y="22"/>
                    </a:lnTo>
                    <a:lnTo>
                      <a:pt x="112" y="19"/>
                    </a:lnTo>
                    <a:lnTo>
                      <a:pt x="113" y="17"/>
                    </a:lnTo>
                    <a:lnTo>
                      <a:pt x="115" y="16"/>
                    </a:lnTo>
                    <a:lnTo>
                      <a:pt x="115" y="13"/>
                    </a:lnTo>
                    <a:lnTo>
                      <a:pt x="113" y="11"/>
                    </a:lnTo>
                    <a:lnTo>
                      <a:pt x="112" y="13"/>
                    </a:lnTo>
                    <a:lnTo>
                      <a:pt x="110" y="13"/>
                    </a:lnTo>
                    <a:lnTo>
                      <a:pt x="109" y="9"/>
                    </a:lnTo>
                    <a:lnTo>
                      <a:pt x="112" y="8"/>
                    </a:lnTo>
                    <a:lnTo>
                      <a:pt x="112" y="6"/>
                    </a:lnTo>
                    <a:lnTo>
                      <a:pt x="113" y="5"/>
                    </a:lnTo>
                    <a:lnTo>
                      <a:pt x="115" y="5"/>
                    </a:lnTo>
                    <a:lnTo>
                      <a:pt x="112" y="3"/>
                    </a:lnTo>
                    <a:lnTo>
                      <a:pt x="110" y="3"/>
                    </a:lnTo>
                    <a:lnTo>
                      <a:pt x="105" y="8"/>
                    </a:lnTo>
                    <a:lnTo>
                      <a:pt x="105" y="11"/>
                    </a:lnTo>
                    <a:lnTo>
                      <a:pt x="104" y="11"/>
                    </a:lnTo>
                    <a:lnTo>
                      <a:pt x="102" y="8"/>
                    </a:lnTo>
                    <a:lnTo>
                      <a:pt x="102" y="6"/>
                    </a:lnTo>
                    <a:lnTo>
                      <a:pt x="101" y="5"/>
                    </a:lnTo>
                    <a:lnTo>
                      <a:pt x="101" y="3"/>
                    </a:lnTo>
                    <a:lnTo>
                      <a:pt x="97" y="1"/>
                    </a:lnTo>
                    <a:lnTo>
                      <a:pt x="96" y="3"/>
                    </a:lnTo>
                    <a:lnTo>
                      <a:pt x="94" y="1"/>
                    </a:lnTo>
                    <a:lnTo>
                      <a:pt x="93" y="5"/>
                    </a:lnTo>
                    <a:lnTo>
                      <a:pt x="94" y="8"/>
                    </a:lnTo>
                    <a:lnTo>
                      <a:pt x="93" y="9"/>
                    </a:lnTo>
                    <a:lnTo>
                      <a:pt x="91" y="9"/>
                    </a:lnTo>
                    <a:lnTo>
                      <a:pt x="88" y="11"/>
                    </a:lnTo>
                    <a:lnTo>
                      <a:pt x="88" y="8"/>
                    </a:lnTo>
                    <a:lnTo>
                      <a:pt x="86" y="8"/>
                    </a:lnTo>
                    <a:lnTo>
                      <a:pt x="85" y="9"/>
                    </a:lnTo>
                    <a:lnTo>
                      <a:pt x="83" y="13"/>
                    </a:lnTo>
                    <a:lnTo>
                      <a:pt x="80" y="13"/>
                    </a:lnTo>
                    <a:lnTo>
                      <a:pt x="78" y="8"/>
                    </a:lnTo>
                    <a:lnTo>
                      <a:pt x="75" y="9"/>
                    </a:lnTo>
                    <a:lnTo>
                      <a:pt x="75" y="8"/>
                    </a:lnTo>
                    <a:lnTo>
                      <a:pt x="72" y="8"/>
                    </a:lnTo>
                    <a:lnTo>
                      <a:pt x="72" y="13"/>
                    </a:lnTo>
                    <a:lnTo>
                      <a:pt x="73" y="17"/>
                    </a:lnTo>
                    <a:lnTo>
                      <a:pt x="70" y="25"/>
                    </a:lnTo>
                    <a:lnTo>
                      <a:pt x="72" y="19"/>
                    </a:lnTo>
                    <a:lnTo>
                      <a:pt x="69" y="16"/>
                    </a:lnTo>
                    <a:lnTo>
                      <a:pt x="69" y="13"/>
                    </a:lnTo>
                    <a:lnTo>
                      <a:pt x="69" y="11"/>
                    </a:lnTo>
                    <a:lnTo>
                      <a:pt x="69" y="9"/>
                    </a:lnTo>
                    <a:lnTo>
                      <a:pt x="66" y="8"/>
                    </a:lnTo>
                    <a:lnTo>
                      <a:pt x="61" y="11"/>
                    </a:lnTo>
                    <a:lnTo>
                      <a:pt x="59" y="14"/>
                    </a:lnTo>
                    <a:lnTo>
                      <a:pt x="61" y="16"/>
                    </a:lnTo>
                    <a:lnTo>
                      <a:pt x="58" y="19"/>
                    </a:lnTo>
                    <a:lnTo>
                      <a:pt x="56" y="19"/>
                    </a:lnTo>
                    <a:lnTo>
                      <a:pt x="56" y="16"/>
                    </a:lnTo>
                    <a:lnTo>
                      <a:pt x="54" y="14"/>
                    </a:lnTo>
                    <a:lnTo>
                      <a:pt x="53" y="9"/>
                    </a:lnTo>
                    <a:lnTo>
                      <a:pt x="51" y="8"/>
                    </a:lnTo>
                    <a:lnTo>
                      <a:pt x="48" y="11"/>
                    </a:lnTo>
                    <a:lnTo>
                      <a:pt x="48" y="17"/>
                    </a:lnTo>
                    <a:lnTo>
                      <a:pt x="50" y="19"/>
                    </a:lnTo>
                    <a:lnTo>
                      <a:pt x="50" y="24"/>
                    </a:lnTo>
                    <a:lnTo>
                      <a:pt x="48" y="25"/>
                    </a:lnTo>
                    <a:lnTo>
                      <a:pt x="45" y="25"/>
                    </a:lnTo>
                    <a:lnTo>
                      <a:pt x="45" y="22"/>
                    </a:lnTo>
                    <a:lnTo>
                      <a:pt x="43" y="24"/>
                    </a:lnTo>
                    <a:lnTo>
                      <a:pt x="42" y="27"/>
                    </a:lnTo>
                    <a:lnTo>
                      <a:pt x="40" y="29"/>
                    </a:lnTo>
                    <a:lnTo>
                      <a:pt x="40" y="32"/>
                    </a:lnTo>
                    <a:lnTo>
                      <a:pt x="38" y="29"/>
                    </a:lnTo>
                    <a:lnTo>
                      <a:pt x="35" y="29"/>
                    </a:lnTo>
                    <a:lnTo>
                      <a:pt x="37" y="25"/>
                    </a:lnTo>
                    <a:lnTo>
                      <a:pt x="38" y="24"/>
                    </a:lnTo>
                    <a:lnTo>
                      <a:pt x="38" y="21"/>
                    </a:lnTo>
                    <a:lnTo>
                      <a:pt x="35" y="21"/>
                    </a:lnTo>
                    <a:lnTo>
                      <a:pt x="37" y="19"/>
                    </a:lnTo>
                    <a:lnTo>
                      <a:pt x="35" y="16"/>
                    </a:lnTo>
                    <a:lnTo>
                      <a:pt x="37" y="17"/>
                    </a:lnTo>
                    <a:lnTo>
                      <a:pt x="38" y="16"/>
                    </a:lnTo>
                    <a:lnTo>
                      <a:pt x="38" y="13"/>
                    </a:lnTo>
                    <a:lnTo>
                      <a:pt x="35" y="13"/>
                    </a:lnTo>
                    <a:lnTo>
                      <a:pt x="38" y="11"/>
                    </a:lnTo>
                    <a:lnTo>
                      <a:pt x="35" y="8"/>
                    </a:lnTo>
                    <a:lnTo>
                      <a:pt x="34" y="9"/>
                    </a:lnTo>
                    <a:lnTo>
                      <a:pt x="34" y="8"/>
                    </a:lnTo>
                    <a:lnTo>
                      <a:pt x="29" y="5"/>
                    </a:lnTo>
                    <a:lnTo>
                      <a:pt x="29" y="3"/>
                    </a:lnTo>
                    <a:lnTo>
                      <a:pt x="29" y="0"/>
                    </a:lnTo>
                    <a:lnTo>
                      <a:pt x="26" y="1"/>
                    </a:lnTo>
                    <a:lnTo>
                      <a:pt x="22" y="0"/>
                    </a:lnTo>
                    <a:lnTo>
                      <a:pt x="19" y="0"/>
                    </a:lnTo>
                    <a:lnTo>
                      <a:pt x="18" y="1"/>
                    </a:lnTo>
                    <a:lnTo>
                      <a:pt x="19" y="3"/>
                    </a:lnTo>
                    <a:lnTo>
                      <a:pt x="21" y="3"/>
                    </a:lnTo>
                    <a:lnTo>
                      <a:pt x="21" y="1"/>
                    </a:lnTo>
                    <a:lnTo>
                      <a:pt x="24" y="1"/>
                    </a:lnTo>
                    <a:lnTo>
                      <a:pt x="26" y="3"/>
                    </a:lnTo>
                    <a:lnTo>
                      <a:pt x="27" y="3"/>
                    </a:lnTo>
                    <a:lnTo>
                      <a:pt x="26" y="5"/>
                    </a:lnTo>
                    <a:lnTo>
                      <a:pt x="24" y="5"/>
                    </a:lnTo>
                    <a:lnTo>
                      <a:pt x="21" y="5"/>
                    </a:lnTo>
                    <a:lnTo>
                      <a:pt x="21" y="5"/>
                    </a:lnTo>
                    <a:lnTo>
                      <a:pt x="26" y="8"/>
                    </a:lnTo>
                    <a:lnTo>
                      <a:pt x="27" y="11"/>
                    </a:lnTo>
                    <a:lnTo>
                      <a:pt x="27" y="13"/>
                    </a:lnTo>
                    <a:lnTo>
                      <a:pt x="26" y="13"/>
                    </a:lnTo>
                    <a:lnTo>
                      <a:pt x="26" y="11"/>
                    </a:lnTo>
                    <a:lnTo>
                      <a:pt x="22" y="9"/>
                    </a:lnTo>
                    <a:lnTo>
                      <a:pt x="21" y="11"/>
                    </a:lnTo>
                    <a:lnTo>
                      <a:pt x="19" y="11"/>
                    </a:lnTo>
                    <a:lnTo>
                      <a:pt x="21" y="9"/>
                    </a:lnTo>
                    <a:lnTo>
                      <a:pt x="18" y="6"/>
                    </a:lnTo>
                    <a:lnTo>
                      <a:pt x="15" y="5"/>
                    </a:lnTo>
                    <a:lnTo>
                      <a:pt x="13" y="6"/>
                    </a:lnTo>
                    <a:lnTo>
                      <a:pt x="15" y="9"/>
                    </a:lnTo>
                    <a:lnTo>
                      <a:pt x="15" y="9"/>
                    </a:lnTo>
                    <a:lnTo>
                      <a:pt x="13" y="8"/>
                    </a:lnTo>
                    <a:lnTo>
                      <a:pt x="11" y="8"/>
                    </a:lnTo>
                    <a:lnTo>
                      <a:pt x="10" y="9"/>
                    </a:lnTo>
                    <a:lnTo>
                      <a:pt x="11" y="11"/>
                    </a:lnTo>
                    <a:lnTo>
                      <a:pt x="13" y="11"/>
                    </a:lnTo>
                    <a:lnTo>
                      <a:pt x="15" y="13"/>
                    </a:lnTo>
                    <a:lnTo>
                      <a:pt x="11" y="13"/>
                    </a:lnTo>
                    <a:lnTo>
                      <a:pt x="10" y="13"/>
                    </a:lnTo>
                    <a:lnTo>
                      <a:pt x="11" y="16"/>
                    </a:lnTo>
                    <a:lnTo>
                      <a:pt x="15" y="16"/>
                    </a:lnTo>
                    <a:lnTo>
                      <a:pt x="13" y="17"/>
                    </a:lnTo>
                    <a:lnTo>
                      <a:pt x="11" y="17"/>
                    </a:lnTo>
                    <a:lnTo>
                      <a:pt x="13" y="19"/>
                    </a:lnTo>
                    <a:lnTo>
                      <a:pt x="11" y="19"/>
                    </a:lnTo>
                    <a:lnTo>
                      <a:pt x="8" y="16"/>
                    </a:lnTo>
                    <a:lnTo>
                      <a:pt x="7" y="16"/>
                    </a:lnTo>
                    <a:lnTo>
                      <a:pt x="5" y="17"/>
                    </a:lnTo>
                    <a:lnTo>
                      <a:pt x="7" y="21"/>
                    </a:lnTo>
                    <a:lnTo>
                      <a:pt x="8" y="22"/>
                    </a:lnTo>
                    <a:lnTo>
                      <a:pt x="7" y="22"/>
                    </a:lnTo>
                    <a:lnTo>
                      <a:pt x="5" y="19"/>
                    </a:lnTo>
                    <a:lnTo>
                      <a:pt x="2" y="19"/>
                    </a:lnTo>
                    <a:lnTo>
                      <a:pt x="0" y="21"/>
                    </a:lnTo>
                    <a:lnTo>
                      <a:pt x="3" y="22"/>
                    </a:lnTo>
                    <a:lnTo>
                      <a:pt x="7" y="25"/>
                    </a:lnTo>
                    <a:lnTo>
                      <a:pt x="10" y="25"/>
                    </a:lnTo>
                    <a:lnTo>
                      <a:pt x="11" y="22"/>
                    </a:lnTo>
                    <a:lnTo>
                      <a:pt x="15" y="22"/>
                    </a:lnTo>
                    <a:lnTo>
                      <a:pt x="16" y="19"/>
                    </a:lnTo>
                    <a:lnTo>
                      <a:pt x="16" y="21"/>
                    </a:lnTo>
                    <a:lnTo>
                      <a:pt x="16" y="22"/>
                    </a:lnTo>
                    <a:lnTo>
                      <a:pt x="18" y="22"/>
                    </a:lnTo>
                    <a:lnTo>
                      <a:pt x="19" y="21"/>
                    </a:lnTo>
                    <a:lnTo>
                      <a:pt x="21" y="24"/>
                    </a:lnTo>
                    <a:lnTo>
                      <a:pt x="21" y="24"/>
                    </a:lnTo>
                    <a:lnTo>
                      <a:pt x="24" y="22"/>
                    </a:lnTo>
                    <a:lnTo>
                      <a:pt x="24" y="21"/>
                    </a:lnTo>
                    <a:lnTo>
                      <a:pt x="24" y="24"/>
                    </a:lnTo>
                    <a:lnTo>
                      <a:pt x="26" y="24"/>
                    </a:lnTo>
                    <a:lnTo>
                      <a:pt x="29" y="21"/>
                    </a:lnTo>
                    <a:lnTo>
                      <a:pt x="29" y="22"/>
                    </a:lnTo>
                    <a:lnTo>
                      <a:pt x="27" y="25"/>
                    </a:lnTo>
                    <a:lnTo>
                      <a:pt x="29" y="25"/>
                    </a:lnTo>
                    <a:lnTo>
                      <a:pt x="30" y="24"/>
                    </a:lnTo>
                    <a:lnTo>
                      <a:pt x="34" y="25"/>
                    </a:lnTo>
                    <a:lnTo>
                      <a:pt x="32" y="27"/>
                    </a:lnTo>
                    <a:lnTo>
                      <a:pt x="30" y="27"/>
                    </a:lnTo>
                    <a:lnTo>
                      <a:pt x="29" y="29"/>
                    </a:lnTo>
                    <a:lnTo>
                      <a:pt x="26" y="29"/>
                    </a:lnTo>
                    <a:lnTo>
                      <a:pt x="22" y="30"/>
                    </a:lnTo>
                    <a:lnTo>
                      <a:pt x="22" y="30"/>
                    </a:lnTo>
                    <a:lnTo>
                      <a:pt x="27" y="32"/>
                    </a:lnTo>
                    <a:lnTo>
                      <a:pt x="29" y="32"/>
                    </a:lnTo>
                    <a:lnTo>
                      <a:pt x="30" y="30"/>
                    </a:lnTo>
                    <a:lnTo>
                      <a:pt x="32" y="29"/>
                    </a:lnTo>
                    <a:lnTo>
                      <a:pt x="32" y="32"/>
                    </a:lnTo>
                    <a:lnTo>
                      <a:pt x="30" y="33"/>
                    </a:lnTo>
                    <a:lnTo>
                      <a:pt x="26" y="35"/>
                    </a:lnTo>
                    <a:lnTo>
                      <a:pt x="24" y="33"/>
                    </a:lnTo>
                    <a:lnTo>
                      <a:pt x="21" y="37"/>
                    </a:lnTo>
                    <a:lnTo>
                      <a:pt x="21" y="35"/>
                    </a:lnTo>
                    <a:lnTo>
                      <a:pt x="19" y="33"/>
                    </a:lnTo>
                    <a:lnTo>
                      <a:pt x="19" y="32"/>
                    </a:lnTo>
                    <a:lnTo>
                      <a:pt x="18" y="32"/>
                    </a:lnTo>
                    <a:lnTo>
                      <a:pt x="18" y="33"/>
                    </a:lnTo>
                    <a:lnTo>
                      <a:pt x="18" y="33"/>
                    </a:lnTo>
                    <a:lnTo>
                      <a:pt x="16" y="35"/>
                    </a:lnTo>
                    <a:lnTo>
                      <a:pt x="15" y="35"/>
                    </a:lnTo>
                    <a:lnTo>
                      <a:pt x="11" y="35"/>
                    </a:lnTo>
                    <a:lnTo>
                      <a:pt x="10" y="37"/>
                    </a:lnTo>
                    <a:lnTo>
                      <a:pt x="7" y="35"/>
                    </a:lnTo>
                    <a:lnTo>
                      <a:pt x="5" y="35"/>
                    </a:lnTo>
                    <a:lnTo>
                      <a:pt x="3" y="35"/>
                    </a:lnTo>
                    <a:lnTo>
                      <a:pt x="5" y="38"/>
                    </a:lnTo>
                    <a:lnTo>
                      <a:pt x="7" y="41"/>
                    </a:lnTo>
                    <a:lnTo>
                      <a:pt x="10" y="41"/>
                    </a:lnTo>
                    <a:lnTo>
                      <a:pt x="10" y="40"/>
                    </a:lnTo>
                    <a:lnTo>
                      <a:pt x="15" y="41"/>
                    </a:lnTo>
                    <a:lnTo>
                      <a:pt x="19" y="41"/>
                    </a:lnTo>
                    <a:lnTo>
                      <a:pt x="22" y="41"/>
                    </a:lnTo>
                    <a:lnTo>
                      <a:pt x="22" y="43"/>
                    </a:lnTo>
                    <a:lnTo>
                      <a:pt x="21" y="45"/>
                    </a:lnTo>
                    <a:lnTo>
                      <a:pt x="21" y="46"/>
                    </a:lnTo>
                    <a:lnTo>
                      <a:pt x="22" y="48"/>
                    </a:lnTo>
                    <a:lnTo>
                      <a:pt x="24" y="49"/>
                    </a:lnTo>
                    <a:lnTo>
                      <a:pt x="26" y="49"/>
                    </a:lnTo>
                    <a:lnTo>
                      <a:pt x="29" y="46"/>
                    </a:lnTo>
                    <a:lnTo>
                      <a:pt x="29" y="48"/>
                    </a:lnTo>
                    <a:lnTo>
                      <a:pt x="26" y="49"/>
                    </a:lnTo>
                    <a:lnTo>
                      <a:pt x="24" y="52"/>
                    </a:lnTo>
                    <a:lnTo>
                      <a:pt x="27" y="54"/>
                    </a:lnTo>
                    <a:lnTo>
                      <a:pt x="30" y="51"/>
                    </a:lnTo>
                    <a:lnTo>
                      <a:pt x="34" y="51"/>
                    </a:lnTo>
                    <a:lnTo>
                      <a:pt x="34" y="52"/>
                    </a:lnTo>
                    <a:lnTo>
                      <a:pt x="32" y="52"/>
                    </a:lnTo>
                    <a:lnTo>
                      <a:pt x="29" y="52"/>
                    </a:lnTo>
                    <a:lnTo>
                      <a:pt x="27" y="54"/>
                    </a:lnTo>
                    <a:lnTo>
                      <a:pt x="26" y="54"/>
                    </a:lnTo>
                    <a:lnTo>
                      <a:pt x="26" y="57"/>
                    </a:lnTo>
                    <a:lnTo>
                      <a:pt x="24" y="59"/>
                    </a:lnTo>
                    <a:lnTo>
                      <a:pt x="22" y="57"/>
                    </a:lnTo>
                    <a:lnTo>
                      <a:pt x="21" y="59"/>
                    </a:lnTo>
                    <a:lnTo>
                      <a:pt x="19" y="57"/>
                    </a:lnTo>
                    <a:lnTo>
                      <a:pt x="18" y="56"/>
                    </a:lnTo>
                    <a:lnTo>
                      <a:pt x="18" y="57"/>
                    </a:lnTo>
                    <a:lnTo>
                      <a:pt x="16" y="57"/>
                    </a:lnTo>
                    <a:lnTo>
                      <a:pt x="16" y="60"/>
                    </a:lnTo>
                    <a:lnTo>
                      <a:pt x="18" y="60"/>
                    </a:lnTo>
                    <a:lnTo>
                      <a:pt x="16" y="62"/>
                    </a:lnTo>
                    <a:lnTo>
                      <a:pt x="16" y="65"/>
                    </a:lnTo>
                    <a:lnTo>
                      <a:pt x="19" y="65"/>
                    </a:lnTo>
                    <a:lnTo>
                      <a:pt x="21" y="65"/>
                    </a:lnTo>
                    <a:lnTo>
                      <a:pt x="22" y="67"/>
                    </a:lnTo>
                    <a:lnTo>
                      <a:pt x="27" y="67"/>
                    </a:lnTo>
                    <a:lnTo>
                      <a:pt x="30" y="64"/>
                    </a:lnTo>
                    <a:lnTo>
                      <a:pt x="34" y="65"/>
                    </a:lnTo>
                    <a:lnTo>
                      <a:pt x="35" y="64"/>
                    </a:lnTo>
                    <a:lnTo>
                      <a:pt x="37" y="65"/>
                    </a:lnTo>
                    <a:lnTo>
                      <a:pt x="38" y="67"/>
                    </a:lnTo>
                    <a:lnTo>
                      <a:pt x="42" y="65"/>
                    </a:lnTo>
                    <a:lnTo>
                      <a:pt x="40" y="68"/>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4" name="Freeform 1063">
                <a:extLst>
                  <a:ext uri="{FF2B5EF4-FFF2-40B4-BE49-F238E27FC236}">
                    <a16:creationId xmlns:a16="http://schemas.microsoft.com/office/drawing/2014/main" id="{D3B74092-572B-4665-8C4E-2E066D8FE2B6}"/>
                  </a:ext>
                </a:extLst>
              </p:cNvPr>
              <p:cNvSpPr>
                <a:spLocks/>
              </p:cNvSpPr>
              <p:nvPr/>
            </p:nvSpPr>
            <p:spPr bwMode="auto">
              <a:xfrm>
                <a:off x="4449" y="1376"/>
                <a:ext cx="3" cy="3"/>
              </a:xfrm>
              <a:custGeom>
                <a:avLst/>
                <a:gdLst>
                  <a:gd name="T0" fmla="*/ 2 w 3"/>
                  <a:gd name="T1" fmla="*/ 0 h 3"/>
                  <a:gd name="T2" fmla="*/ 0 w 3"/>
                  <a:gd name="T3" fmla="*/ 1 h 3"/>
                  <a:gd name="T4" fmla="*/ 2 w 3"/>
                  <a:gd name="T5" fmla="*/ 3 h 3"/>
                  <a:gd name="T6" fmla="*/ 3 w 3"/>
                  <a:gd name="T7" fmla="*/ 3 h 3"/>
                  <a:gd name="T8" fmla="*/ 3 w 3"/>
                  <a:gd name="T9" fmla="*/ 0 h 3"/>
                  <a:gd name="T10" fmla="*/ 2 w 3"/>
                  <a:gd name="T11" fmla="*/ 0 h 3"/>
                </a:gdLst>
                <a:ahLst/>
                <a:cxnLst>
                  <a:cxn ang="0">
                    <a:pos x="T0" y="T1"/>
                  </a:cxn>
                  <a:cxn ang="0">
                    <a:pos x="T2" y="T3"/>
                  </a:cxn>
                  <a:cxn ang="0">
                    <a:pos x="T4" y="T5"/>
                  </a:cxn>
                  <a:cxn ang="0">
                    <a:pos x="T6" y="T7"/>
                  </a:cxn>
                  <a:cxn ang="0">
                    <a:pos x="T8" y="T9"/>
                  </a:cxn>
                  <a:cxn ang="0">
                    <a:pos x="T10" y="T11"/>
                  </a:cxn>
                </a:cxnLst>
                <a:rect l="0" t="0" r="r" b="b"/>
                <a:pathLst>
                  <a:path w="3" h="3">
                    <a:moveTo>
                      <a:pt x="2" y="0"/>
                    </a:moveTo>
                    <a:lnTo>
                      <a:pt x="0" y="1"/>
                    </a:lnTo>
                    <a:lnTo>
                      <a:pt x="2" y="3"/>
                    </a:lnTo>
                    <a:lnTo>
                      <a:pt x="3" y="3"/>
                    </a:lnTo>
                    <a:lnTo>
                      <a:pt x="3" y="0"/>
                    </a:lnTo>
                    <a:lnTo>
                      <a:pt x="2"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5" name="Freeform 1064">
                <a:extLst>
                  <a:ext uri="{FF2B5EF4-FFF2-40B4-BE49-F238E27FC236}">
                    <a16:creationId xmlns:a16="http://schemas.microsoft.com/office/drawing/2014/main" id="{03CB1EE2-DB0D-4B1D-B57C-BC7A2B497223}"/>
                  </a:ext>
                </a:extLst>
              </p:cNvPr>
              <p:cNvSpPr>
                <a:spLocks/>
              </p:cNvSpPr>
              <p:nvPr/>
            </p:nvSpPr>
            <p:spPr bwMode="auto">
              <a:xfrm>
                <a:off x="3794" y="2170"/>
                <a:ext cx="5" cy="3"/>
              </a:xfrm>
              <a:custGeom>
                <a:avLst/>
                <a:gdLst>
                  <a:gd name="T0" fmla="*/ 0 w 5"/>
                  <a:gd name="T1" fmla="*/ 3 h 3"/>
                  <a:gd name="T2" fmla="*/ 5 w 5"/>
                  <a:gd name="T3" fmla="*/ 2 h 3"/>
                  <a:gd name="T4" fmla="*/ 4 w 5"/>
                  <a:gd name="T5" fmla="*/ 0 h 3"/>
                  <a:gd name="T6" fmla="*/ 0 w 5"/>
                  <a:gd name="T7" fmla="*/ 3 h 3"/>
                </a:gdLst>
                <a:ahLst/>
                <a:cxnLst>
                  <a:cxn ang="0">
                    <a:pos x="T0" y="T1"/>
                  </a:cxn>
                  <a:cxn ang="0">
                    <a:pos x="T2" y="T3"/>
                  </a:cxn>
                  <a:cxn ang="0">
                    <a:pos x="T4" y="T5"/>
                  </a:cxn>
                  <a:cxn ang="0">
                    <a:pos x="T6" y="T7"/>
                  </a:cxn>
                </a:cxnLst>
                <a:rect l="0" t="0" r="r" b="b"/>
                <a:pathLst>
                  <a:path w="5" h="3">
                    <a:moveTo>
                      <a:pt x="0" y="3"/>
                    </a:moveTo>
                    <a:lnTo>
                      <a:pt x="5" y="2"/>
                    </a:lnTo>
                    <a:lnTo>
                      <a:pt x="4" y="0"/>
                    </a:lnTo>
                    <a:lnTo>
                      <a:pt x="0" y="3"/>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6" name="Freeform 1065">
                <a:extLst>
                  <a:ext uri="{FF2B5EF4-FFF2-40B4-BE49-F238E27FC236}">
                    <a16:creationId xmlns:a16="http://schemas.microsoft.com/office/drawing/2014/main" id="{0852D28B-EDE7-4340-8EEB-9EB1840D158C}"/>
                  </a:ext>
                </a:extLst>
              </p:cNvPr>
              <p:cNvSpPr>
                <a:spLocks/>
              </p:cNvSpPr>
              <p:nvPr/>
            </p:nvSpPr>
            <p:spPr bwMode="auto">
              <a:xfrm>
                <a:off x="3834" y="2170"/>
                <a:ext cx="3" cy="5"/>
              </a:xfrm>
              <a:custGeom>
                <a:avLst/>
                <a:gdLst>
                  <a:gd name="T0" fmla="*/ 2 w 3"/>
                  <a:gd name="T1" fmla="*/ 0 h 5"/>
                  <a:gd name="T2" fmla="*/ 0 w 3"/>
                  <a:gd name="T3" fmla="*/ 3 h 5"/>
                  <a:gd name="T4" fmla="*/ 2 w 3"/>
                  <a:gd name="T5" fmla="*/ 5 h 5"/>
                  <a:gd name="T6" fmla="*/ 3 w 3"/>
                  <a:gd name="T7" fmla="*/ 3 h 5"/>
                  <a:gd name="T8" fmla="*/ 2 w 3"/>
                  <a:gd name="T9" fmla="*/ 0 h 5"/>
                </a:gdLst>
                <a:ahLst/>
                <a:cxnLst>
                  <a:cxn ang="0">
                    <a:pos x="T0" y="T1"/>
                  </a:cxn>
                  <a:cxn ang="0">
                    <a:pos x="T2" y="T3"/>
                  </a:cxn>
                  <a:cxn ang="0">
                    <a:pos x="T4" y="T5"/>
                  </a:cxn>
                  <a:cxn ang="0">
                    <a:pos x="T6" y="T7"/>
                  </a:cxn>
                  <a:cxn ang="0">
                    <a:pos x="T8" y="T9"/>
                  </a:cxn>
                </a:cxnLst>
                <a:rect l="0" t="0" r="r" b="b"/>
                <a:pathLst>
                  <a:path w="3" h="5">
                    <a:moveTo>
                      <a:pt x="2" y="0"/>
                    </a:moveTo>
                    <a:lnTo>
                      <a:pt x="0" y="3"/>
                    </a:lnTo>
                    <a:lnTo>
                      <a:pt x="2" y="5"/>
                    </a:lnTo>
                    <a:lnTo>
                      <a:pt x="3" y="3"/>
                    </a:lnTo>
                    <a:lnTo>
                      <a:pt x="2"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7" name="Freeform 1066">
                <a:extLst>
                  <a:ext uri="{FF2B5EF4-FFF2-40B4-BE49-F238E27FC236}">
                    <a16:creationId xmlns:a16="http://schemas.microsoft.com/office/drawing/2014/main" id="{D05627D7-DF6A-4CE7-A67C-333C7E15CE55}"/>
                  </a:ext>
                </a:extLst>
              </p:cNvPr>
              <p:cNvSpPr>
                <a:spLocks/>
              </p:cNvSpPr>
              <p:nvPr/>
            </p:nvSpPr>
            <p:spPr bwMode="auto">
              <a:xfrm>
                <a:off x="3820" y="2175"/>
                <a:ext cx="5" cy="5"/>
              </a:xfrm>
              <a:custGeom>
                <a:avLst/>
                <a:gdLst>
                  <a:gd name="T0" fmla="*/ 5 w 5"/>
                  <a:gd name="T1" fmla="*/ 5 h 5"/>
                  <a:gd name="T2" fmla="*/ 1 w 5"/>
                  <a:gd name="T3" fmla="*/ 0 h 5"/>
                  <a:gd name="T4" fmla="*/ 0 w 5"/>
                  <a:gd name="T5" fmla="*/ 1 h 5"/>
                  <a:gd name="T6" fmla="*/ 1 w 5"/>
                  <a:gd name="T7" fmla="*/ 3 h 5"/>
                  <a:gd name="T8" fmla="*/ 5 w 5"/>
                  <a:gd name="T9" fmla="*/ 5 h 5"/>
                </a:gdLst>
                <a:ahLst/>
                <a:cxnLst>
                  <a:cxn ang="0">
                    <a:pos x="T0" y="T1"/>
                  </a:cxn>
                  <a:cxn ang="0">
                    <a:pos x="T2" y="T3"/>
                  </a:cxn>
                  <a:cxn ang="0">
                    <a:pos x="T4" y="T5"/>
                  </a:cxn>
                  <a:cxn ang="0">
                    <a:pos x="T6" y="T7"/>
                  </a:cxn>
                  <a:cxn ang="0">
                    <a:pos x="T8" y="T9"/>
                  </a:cxn>
                </a:cxnLst>
                <a:rect l="0" t="0" r="r" b="b"/>
                <a:pathLst>
                  <a:path w="5" h="5">
                    <a:moveTo>
                      <a:pt x="5" y="5"/>
                    </a:moveTo>
                    <a:lnTo>
                      <a:pt x="1" y="0"/>
                    </a:lnTo>
                    <a:lnTo>
                      <a:pt x="0" y="1"/>
                    </a:lnTo>
                    <a:lnTo>
                      <a:pt x="1" y="3"/>
                    </a:lnTo>
                    <a:lnTo>
                      <a:pt x="5" y="5"/>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8" name="Freeform 1067">
                <a:extLst>
                  <a:ext uri="{FF2B5EF4-FFF2-40B4-BE49-F238E27FC236}">
                    <a16:creationId xmlns:a16="http://schemas.microsoft.com/office/drawing/2014/main" id="{4B206B64-E3D8-4A06-AC3B-9FC0FBECF420}"/>
                  </a:ext>
                </a:extLst>
              </p:cNvPr>
              <p:cNvSpPr>
                <a:spLocks/>
              </p:cNvSpPr>
              <p:nvPr/>
            </p:nvSpPr>
            <p:spPr bwMode="auto">
              <a:xfrm>
                <a:off x="3834" y="2178"/>
                <a:ext cx="3" cy="5"/>
              </a:xfrm>
              <a:custGeom>
                <a:avLst/>
                <a:gdLst>
                  <a:gd name="T0" fmla="*/ 0 w 3"/>
                  <a:gd name="T1" fmla="*/ 3 h 5"/>
                  <a:gd name="T2" fmla="*/ 0 w 3"/>
                  <a:gd name="T3" fmla="*/ 5 h 5"/>
                  <a:gd name="T4" fmla="*/ 3 w 3"/>
                  <a:gd name="T5" fmla="*/ 3 h 5"/>
                  <a:gd name="T6" fmla="*/ 0 w 3"/>
                  <a:gd name="T7" fmla="*/ 0 h 5"/>
                  <a:gd name="T8" fmla="*/ 0 w 3"/>
                  <a:gd name="T9" fmla="*/ 3 h 5"/>
                </a:gdLst>
                <a:ahLst/>
                <a:cxnLst>
                  <a:cxn ang="0">
                    <a:pos x="T0" y="T1"/>
                  </a:cxn>
                  <a:cxn ang="0">
                    <a:pos x="T2" y="T3"/>
                  </a:cxn>
                  <a:cxn ang="0">
                    <a:pos x="T4" y="T5"/>
                  </a:cxn>
                  <a:cxn ang="0">
                    <a:pos x="T6" y="T7"/>
                  </a:cxn>
                  <a:cxn ang="0">
                    <a:pos x="T8" y="T9"/>
                  </a:cxn>
                </a:cxnLst>
                <a:rect l="0" t="0" r="r" b="b"/>
                <a:pathLst>
                  <a:path w="3" h="5">
                    <a:moveTo>
                      <a:pt x="0" y="3"/>
                    </a:moveTo>
                    <a:lnTo>
                      <a:pt x="0" y="5"/>
                    </a:lnTo>
                    <a:lnTo>
                      <a:pt x="3" y="3"/>
                    </a:lnTo>
                    <a:lnTo>
                      <a:pt x="0" y="0"/>
                    </a:lnTo>
                    <a:lnTo>
                      <a:pt x="0" y="3"/>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9" name="Freeform 1068">
                <a:extLst>
                  <a:ext uri="{FF2B5EF4-FFF2-40B4-BE49-F238E27FC236}">
                    <a16:creationId xmlns:a16="http://schemas.microsoft.com/office/drawing/2014/main" id="{A86E7A12-F9D0-42E4-89E1-C672637933A4}"/>
                  </a:ext>
                </a:extLst>
              </p:cNvPr>
              <p:cNvSpPr>
                <a:spLocks/>
              </p:cNvSpPr>
              <p:nvPr/>
            </p:nvSpPr>
            <p:spPr bwMode="auto">
              <a:xfrm>
                <a:off x="3815" y="2164"/>
                <a:ext cx="6" cy="6"/>
              </a:xfrm>
              <a:custGeom>
                <a:avLst/>
                <a:gdLst>
                  <a:gd name="T0" fmla="*/ 0 w 6"/>
                  <a:gd name="T1" fmla="*/ 3 h 6"/>
                  <a:gd name="T2" fmla="*/ 2 w 6"/>
                  <a:gd name="T3" fmla="*/ 3 h 6"/>
                  <a:gd name="T4" fmla="*/ 5 w 6"/>
                  <a:gd name="T5" fmla="*/ 6 h 6"/>
                  <a:gd name="T6" fmla="*/ 5 w 6"/>
                  <a:gd name="T7" fmla="*/ 3 h 6"/>
                  <a:gd name="T8" fmla="*/ 6 w 6"/>
                  <a:gd name="T9" fmla="*/ 0 h 6"/>
                  <a:gd name="T10" fmla="*/ 3 w 6"/>
                  <a:gd name="T11" fmla="*/ 0 h 6"/>
                  <a:gd name="T12" fmla="*/ 0 w 6"/>
                  <a:gd name="T13" fmla="*/ 3 h 6"/>
                </a:gdLst>
                <a:ahLst/>
                <a:cxnLst>
                  <a:cxn ang="0">
                    <a:pos x="T0" y="T1"/>
                  </a:cxn>
                  <a:cxn ang="0">
                    <a:pos x="T2" y="T3"/>
                  </a:cxn>
                  <a:cxn ang="0">
                    <a:pos x="T4" y="T5"/>
                  </a:cxn>
                  <a:cxn ang="0">
                    <a:pos x="T6" y="T7"/>
                  </a:cxn>
                  <a:cxn ang="0">
                    <a:pos x="T8" y="T9"/>
                  </a:cxn>
                  <a:cxn ang="0">
                    <a:pos x="T10" y="T11"/>
                  </a:cxn>
                  <a:cxn ang="0">
                    <a:pos x="T12" y="T13"/>
                  </a:cxn>
                </a:cxnLst>
                <a:rect l="0" t="0" r="r" b="b"/>
                <a:pathLst>
                  <a:path w="6" h="6">
                    <a:moveTo>
                      <a:pt x="0" y="3"/>
                    </a:moveTo>
                    <a:lnTo>
                      <a:pt x="2" y="3"/>
                    </a:lnTo>
                    <a:lnTo>
                      <a:pt x="5" y="6"/>
                    </a:lnTo>
                    <a:lnTo>
                      <a:pt x="5" y="3"/>
                    </a:lnTo>
                    <a:lnTo>
                      <a:pt x="6" y="0"/>
                    </a:lnTo>
                    <a:lnTo>
                      <a:pt x="3" y="0"/>
                    </a:lnTo>
                    <a:lnTo>
                      <a:pt x="0" y="3"/>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0" name="Freeform 1069">
                <a:extLst>
                  <a:ext uri="{FF2B5EF4-FFF2-40B4-BE49-F238E27FC236}">
                    <a16:creationId xmlns:a16="http://schemas.microsoft.com/office/drawing/2014/main" id="{0345A9C3-6D26-4D04-813C-8689626A879A}"/>
                  </a:ext>
                </a:extLst>
              </p:cNvPr>
              <p:cNvSpPr>
                <a:spLocks/>
              </p:cNvSpPr>
              <p:nvPr/>
            </p:nvSpPr>
            <p:spPr bwMode="auto">
              <a:xfrm>
                <a:off x="3785" y="2167"/>
                <a:ext cx="6" cy="1"/>
              </a:xfrm>
              <a:custGeom>
                <a:avLst/>
                <a:gdLst>
                  <a:gd name="T0" fmla="*/ 6 w 6"/>
                  <a:gd name="T1" fmla="*/ 1 h 1"/>
                  <a:gd name="T2" fmla="*/ 1 w 6"/>
                  <a:gd name="T3" fmla="*/ 0 h 1"/>
                  <a:gd name="T4" fmla="*/ 0 w 6"/>
                  <a:gd name="T5" fmla="*/ 1 h 1"/>
                  <a:gd name="T6" fmla="*/ 5 w 6"/>
                  <a:gd name="T7" fmla="*/ 1 h 1"/>
                  <a:gd name="T8" fmla="*/ 6 w 6"/>
                  <a:gd name="T9" fmla="*/ 1 h 1"/>
                </a:gdLst>
                <a:ahLst/>
                <a:cxnLst>
                  <a:cxn ang="0">
                    <a:pos x="T0" y="T1"/>
                  </a:cxn>
                  <a:cxn ang="0">
                    <a:pos x="T2" y="T3"/>
                  </a:cxn>
                  <a:cxn ang="0">
                    <a:pos x="T4" y="T5"/>
                  </a:cxn>
                  <a:cxn ang="0">
                    <a:pos x="T6" y="T7"/>
                  </a:cxn>
                  <a:cxn ang="0">
                    <a:pos x="T8" y="T9"/>
                  </a:cxn>
                </a:cxnLst>
                <a:rect l="0" t="0" r="r" b="b"/>
                <a:pathLst>
                  <a:path w="6" h="1">
                    <a:moveTo>
                      <a:pt x="6" y="1"/>
                    </a:moveTo>
                    <a:lnTo>
                      <a:pt x="1" y="0"/>
                    </a:lnTo>
                    <a:lnTo>
                      <a:pt x="0" y="1"/>
                    </a:lnTo>
                    <a:lnTo>
                      <a:pt x="5" y="1"/>
                    </a:lnTo>
                    <a:lnTo>
                      <a:pt x="6" y="1"/>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1" name="Freeform 1070">
                <a:extLst>
                  <a:ext uri="{FF2B5EF4-FFF2-40B4-BE49-F238E27FC236}">
                    <a16:creationId xmlns:a16="http://schemas.microsoft.com/office/drawing/2014/main" id="{92A5C07A-78EE-49B8-8E54-28DB91C9AB79}"/>
                  </a:ext>
                </a:extLst>
              </p:cNvPr>
              <p:cNvSpPr>
                <a:spLocks/>
              </p:cNvSpPr>
              <p:nvPr/>
            </p:nvSpPr>
            <p:spPr bwMode="auto">
              <a:xfrm>
                <a:off x="3761" y="2160"/>
                <a:ext cx="24" cy="12"/>
              </a:xfrm>
              <a:custGeom>
                <a:avLst/>
                <a:gdLst>
                  <a:gd name="T0" fmla="*/ 0 w 24"/>
                  <a:gd name="T1" fmla="*/ 10 h 12"/>
                  <a:gd name="T2" fmla="*/ 8 w 24"/>
                  <a:gd name="T3" fmla="*/ 10 h 12"/>
                  <a:gd name="T4" fmla="*/ 9 w 24"/>
                  <a:gd name="T5" fmla="*/ 12 h 12"/>
                  <a:gd name="T6" fmla="*/ 14 w 24"/>
                  <a:gd name="T7" fmla="*/ 10 h 12"/>
                  <a:gd name="T8" fmla="*/ 16 w 24"/>
                  <a:gd name="T9" fmla="*/ 10 h 12"/>
                  <a:gd name="T10" fmla="*/ 21 w 24"/>
                  <a:gd name="T11" fmla="*/ 8 h 12"/>
                  <a:gd name="T12" fmla="*/ 24 w 24"/>
                  <a:gd name="T13" fmla="*/ 5 h 12"/>
                  <a:gd name="T14" fmla="*/ 22 w 24"/>
                  <a:gd name="T15" fmla="*/ 4 h 12"/>
                  <a:gd name="T16" fmla="*/ 21 w 24"/>
                  <a:gd name="T17" fmla="*/ 2 h 12"/>
                  <a:gd name="T18" fmla="*/ 19 w 24"/>
                  <a:gd name="T19" fmla="*/ 0 h 12"/>
                  <a:gd name="T20" fmla="*/ 13 w 24"/>
                  <a:gd name="T21" fmla="*/ 2 h 12"/>
                  <a:gd name="T22" fmla="*/ 3 w 24"/>
                  <a:gd name="T23" fmla="*/ 0 h 12"/>
                  <a:gd name="T24" fmla="*/ 1 w 24"/>
                  <a:gd name="T25" fmla="*/ 4 h 12"/>
                  <a:gd name="T26" fmla="*/ 0 w 24"/>
                  <a:gd name="T27" fmla="*/ 4 h 12"/>
                  <a:gd name="T28" fmla="*/ 0 w 24"/>
                  <a:gd name="T29" fmla="*/ 7 h 12"/>
                  <a:gd name="T30" fmla="*/ 0 w 24"/>
                  <a:gd name="T31" fmla="*/ 8 h 12"/>
                  <a:gd name="T32" fmla="*/ 0 w 24"/>
                  <a:gd name="T33" fmla="*/ 1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12">
                    <a:moveTo>
                      <a:pt x="0" y="10"/>
                    </a:moveTo>
                    <a:lnTo>
                      <a:pt x="8" y="10"/>
                    </a:lnTo>
                    <a:lnTo>
                      <a:pt x="9" y="12"/>
                    </a:lnTo>
                    <a:lnTo>
                      <a:pt x="14" y="10"/>
                    </a:lnTo>
                    <a:lnTo>
                      <a:pt x="16" y="10"/>
                    </a:lnTo>
                    <a:lnTo>
                      <a:pt x="21" y="8"/>
                    </a:lnTo>
                    <a:lnTo>
                      <a:pt x="24" y="5"/>
                    </a:lnTo>
                    <a:lnTo>
                      <a:pt x="22" y="4"/>
                    </a:lnTo>
                    <a:lnTo>
                      <a:pt x="21" y="2"/>
                    </a:lnTo>
                    <a:lnTo>
                      <a:pt x="19" y="0"/>
                    </a:lnTo>
                    <a:lnTo>
                      <a:pt x="13" y="2"/>
                    </a:lnTo>
                    <a:lnTo>
                      <a:pt x="3" y="0"/>
                    </a:lnTo>
                    <a:lnTo>
                      <a:pt x="1" y="4"/>
                    </a:lnTo>
                    <a:lnTo>
                      <a:pt x="0" y="4"/>
                    </a:lnTo>
                    <a:lnTo>
                      <a:pt x="0" y="7"/>
                    </a:lnTo>
                    <a:lnTo>
                      <a:pt x="0" y="8"/>
                    </a:lnTo>
                    <a:lnTo>
                      <a:pt x="0" y="1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2" name="Freeform 1071">
                <a:extLst>
                  <a:ext uri="{FF2B5EF4-FFF2-40B4-BE49-F238E27FC236}">
                    <a16:creationId xmlns:a16="http://schemas.microsoft.com/office/drawing/2014/main" id="{C15E9D03-11C8-42FA-85A5-954221ADB41E}"/>
                  </a:ext>
                </a:extLst>
              </p:cNvPr>
              <p:cNvSpPr>
                <a:spLocks/>
              </p:cNvSpPr>
              <p:nvPr/>
            </p:nvSpPr>
            <p:spPr bwMode="auto">
              <a:xfrm>
                <a:off x="3742" y="2165"/>
                <a:ext cx="5" cy="3"/>
              </a:xfrm>
              <a:custGeom>
                <a:avLst/>
                <a:gdLst>
                  <a:gd name="T0" fmla="*/ 1 w 5"/>
                  <a:gd name="T1" fmla="*/ 2 h 3"/>
                  <a:gd name="T2" fmla="*/ 0 w 5"/>
                  <a:gd name="T3" fmla="*/ 0 h 3"/>
                  <a:gd name="T4" fmla="*/ 0 w 5"/>
                  <a:gd name="T5" fmla="*/ 0 h 3"/>
                  <a:gd name="T6" fmla="*/ 0 w 5"/>
                  <a:gd name="T7" fmla="*/ 2 h 3"/>
                  <a:gd name="T8" fmla="*/ 3 w 5"/>
                  <a:gd name="T9" fmla="*/ 3 h 3"/>
                  <a:gd name="T10" fmla="*/ 5 w 5"/>
                  <a:gd name="T11" fmla="*/ 2 h 3"/>
                  <a:gd name="T12" fmla="*/ 1 w 5"/>
                  <a:gd name="T13" fmla="*/ 2 h 3"/>
                </a:gdLst>
                <a:ahLst/>
                <a:cxnLst>
                  <a:cxn ang="0">
                    <a:pos x="T0" y="T1"/>
                  </a:cxn>
                  <a:cxn ang="0">
                    <a:pos x="T2" y="T3"/>
                  </a:cxn>
                  <a:cxn ang="0">
                    <a:pos x="T4" y="T5"/>
                  </a:cxn>
                  <a:cxn ang="0">
                    <a:pos x="T6" y="T7"/>
                  </a:cxn>
                  <a:cxn ang="0">
                    <a:pos x="T8" y="T9"/>
                  </a:cxn>
                  <a:cxn ang="0">
                    <a:pos x="T10" y="T11"/>
                  </a:cxn>
                  <a:cxn ang="0">
                    <a:pos x="T12" y="T13"/>
                  </a:cxn>
                </a:cxnLst>
                <a:rect l="0" t="0" r="r" b="b"/>
                <a:pathLst>
                  <a:path w="5" h="3">
                    <a:moveTo>
                      <a:pt x="1" y="2"/>
                    </a:moveTo>
                    <a:lnTo>
                      <a:pt x="0" y="0"/>
                    </a:lnTo>
                    <a:lnTo>
                      <a:pt x="0" y="0"/>
                    </a:lnTo>
                    <a:lnTo>
                      <a:pt x="0" y="2"/>
                    </a:lnTo>
                    <a:lnTo>
                      <a:pt x="3" y="3"/>
                    </a:lnTo>
                    <a:lnTo>
                      <a:pt x="5" y="2"/>
                    </a:lnTo>
                    <a:lnTo>
                      <a:pt x="1" y="2"/>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3" name="Freeform 1072">
                <a:extLst>
                  <a:ext uri="{FF2B5EF4-FFF2-40B4-BE49-F238E27FC236}">
                    <a16:creationId xmlns:a16="http://schemas.microsoft.com/office/drawing/2014/main" id="{F985A3F1-E29B-4C75-A156-3959E3665777}"/>
                  </a:ext>
                </a:extLst>
              </p:cNvPr>
              <p:cNvSpPr>
                <a:spLocks/>
              </p:cNvSpPr>
              <p:nvPr/>
            </p:nvSpPr>
            <p:spPr bwMode="auto">
              <a:xfrm>
                <a:off x="3694" y="2140"/>
                <a:ext cx="54" cy="36"/>
              </a:xfrm>
              <a:custGeom>
                <a:avLst/>
                <a:gdLst>
                  <a:gd name="T0" fmla="*/ 54 w 54"/>
                  <a:gd name="T1" fmla="*/ 19 h 36"/>
                  <a:gd name="T2" fmla="*/ 53 w 54"/>
                  <a:gd name="T3" fmla="*/ 17 h 36"/>
                  <a:gd name="T4" fmla="*/ 48 w 54"/>
                  <a:gd name="T5" fmla="*/ 14 h 36"/>
                  <a:gd name="T6" fmla="*/ 45 w 54"/>
                  <a:gd name="T7" fmla="*/ 14 h 36"/>
                  <a:gd name="T8" fmla="*/ 41 w 54"/>
                  <a:gd name="T9" fmla="*/ 12 h 36"/>
                  <a:gd name="T10" fmla="*/ 40 w 54"/>
                  <a:gd name="T11" fmla="*/ 14 h 36"/>
                  <a:gd name="T12" fmla="*/ 35 w 54"/>
                  <a:gd name="T13" fmla="*/ 11 h 36"/>
                  <a:gd name="T14" fmla="*/ 32 w 54"/>
                  <a:gd name="T15" fmla="*/ 9 h 36"/>
                  <a:gd name="T16" fmla="*/ 29 w 54"/>
                  <a:gd name="T17" fmla="*/ 9 h 36"/>
                  <a:gd name="T18" fmla="*/ 30 w 54"/>
                  <a:gd name="T19" fmla="*/ 9 h 36"/>
                  <a:gd name="T20" fmla="*/ 35 w 54"/>
                  <a:gd name="T21" fmla="*/ 9 h 36"/>
                  <a:gd name="T22" fmla="*/ 41 w 54"/>
                  <a:gd name="T23" fmla="*/ 11 h 36"/>
                  <a:gd name="T24" fmla="*/ 43 w 54"/>
                  <a:gd name="T25" fmla="*/ 9 h 36"/>
                  <a:gd name="T26" fmla="*/ 41 w 54"/>
                  <a:gd name="T27" fmla="*/ 8 h 36"/>
                  <a:gd name="T28" fmla="*/ 40 w 54"/>
                  <a:gd name="T29" fmla="*/ 8 h 36"/>
                  <a:gd name="T30" fmla="*/ 35 w 54"/>
                  <a:gd name="T31" fmla="*/ 8 h 36"/>
                  <a:gd name="T32" fmla="*/ 33 w 54"/>
                  <a:gd name="T33" fmla="*/ 3 h 36"/>
                  <a:gd name="T34" fmla="*/ 30 w 54"/>
                  <a:gd name="T35" fmla="*/ 3 h 36"/>
                  <a:gd name="T36" fmla="*/ 29 w 54"/>
                  <a:gd name="T37" fmla="*/ 3 h 36"/>
                  <a:gd name="T38" fmla="*/ 27 w 54"/>
                  <a:gd name="T39" fmla="*/ 3 h 36"/>
                  <a:gd name="T40" fmla="*/ 16 w 54"/>
                  <a:gd name="T41" fmla="*/ 0 h 36"/>
                  <a:gd name="T42" fmla="*/ 14 w 54"/>
                  <a:gd name="T43" fmla="*/ 0 h 36"/>
                  <a:gd name="T44" fmla="*/ 11 w 54"/>
                  <a:gd name="T45" fmla="*/ 0 h 36"/>
                  <a:gd name="T46" fmla="*/ 6 w 54"/>
                  <a:gd name="T47" fmla="*/ 0 h 36"/>
                  <a:gd name="T48" fmla="*/ 5 w 54"/>
                  <a:gd name="T49" fmla="*/ 3 h 36"/>
                  <a:gd name="T50" fmla="*/ 6 w 54"/>
                  <a:gd name="T51" fmla="*/ 5 h 36"/>
                  <a:gd name="T52" fmla="*/ 5 w 54"/>
                  <a:gd name="T53" fmla="*/ 8 h 36"/>
                  <a:gd name="T54" fmla="*/ 6 w 54"/>
                  <a:gd name="T55" fmla="*/ 9 h 36"/>
                  <a:gd name="T56" fmla="*/ 5 w 54"/>
                  <a:gd name="T57" fmla="*/ 12 h 36"/>
                  <a:gd name="T58" fmla="*/ 3 w 54"/>
                  <a:gd name="T59" fmla="*/ 14 h 36"/>
                  <a:gd name="T60" fmla="*/ 2 w 54"/>
                  <a:gd name="T61" fmla="*/ 14 h 36"/>
                  <a:gd name="T62" fmla="*/ 3 w 54"/>
                  <a:gd name="T63" fmla="*/ 17 h 36"/>
                  <a:gd name="T64" fmla="*/ 3 w 54"/>
                  <a:gd name="T65" fmla="*/ 20 h 36"/>
                  <a:gd name="T66" fmla="*/ 3 w 54"/>
                  <a:gd name="T67" fmla="*/ 22 h 36"/>
                  <a:gd name="T68" fmla="*/ 0 w 54"/>
                  <a:gd name="T69" fmla="*/ 25 h 36"/>
                  <a:gd name="T70" fmla="*/ 0 w 54"/>
                  <a:gd name="T71" fmla="*/ 27 h 36"/>
                  <a:gd name="T72" fmla="*/ 2 w 54"/>
                  <a:gd name="T73" fmla="*/ 27 h 36"/>
                  <a:gd name="T74" fmla="*/ 3 w 54"/>
                  <a:gd name="T75" fmla="*/ 30 h 36"/>
                  <a:gd name="T76" fmla="*/ 2 w 54"/>
                  <a:gd name="T77" fmla="*/ 32 h 36"/>
                  <a:gd name="T78" fmla="*/ 5 w 54"/>
                  <a:gd name="T79" fmla="*/ 33 h 36"/>
                  <a:gd name="T80" fmla="*/ 5 w 54"/>
                  <a:gd name="T81" fmla="*/ 35 h 36"/>
                  <a:gd name="T82" fmla="*/ 8 w 54"/>
                  <a:gd name="T83" fmla="*/ 36 h 36"/>
                  <a:gd name="T84" fmla="*/ 10 w 54"/>
                  <a:gd name="T85" fmla="*/ 32 h 36"/>
                  <a:gd name="T86" fmla="*/ 13 w 54"/>
                  <a:gd name="T87" fmla="*/ 27 h 36"/>
                  <a:gd name="T88" fmla="*/ 13 w 54"/>
                  <a:gd name="T89" fmla="*/ 25 h 36"/>
                  <a:gd name="T90" fmla="*/ 13 w 54"/>
                  <a:gd name="T91" fmla="*/ 24 h 36"/>
                  <a:gd name="T92" fmla="*/ 14 w 54"/>
                  <a:gd name="T93" fmla="*/ 25 h 36"/>
                  <a:gd name="T94" fmla="*/ 17 w 54"/>
                  <a:gd name="T95" fmla="*/ 25 h 36"/>
                  <a:gd name="T96" fmla="*/ 19 w 54"/>
                  <a:gd name="T97" fmla="*/ 22 h 36"/>
                  <a:gd name="T98" fmla="*/ 21 w 54"/>
                  <a:gd name="T99" fmla="*/ 24 h 36"/>
                  <a:gd name="T100" fmla="*/ 21 w 54"/>
                  <a:gd name="T101" fmla="*/ 25 h 36"/>
                  <a:gd name="T102" fmla="*/ 22 w 54"/>
                  <a:gd name="T103" fmla="*/ 27 h 36"/>
                  <a:gd name="T104" fmla="*/ 25 w 54"/>
                  <a:gd name="T105" fmla="*/ 25 h 36"/>
                  <a:gd name="T106" fmla="*/ 30 w 54"/>
                  <a:gd name="T107" fmla="*/ 22 h 36"/>
                  <a:gd name="T108" fmla="*/ 33 w 54"/>
                  <a:gd name="T109" fmla="*/ 22 h 36"/>
                  <a:gd name="T110" fmla="*/ 38 w 54"/>
                  <a:gd name="T111" fmla="*/ 22 h 36"/>
                  <a:gd name="T112" fmla="*/ 41 w 54"/>
                  <a:gd name="T113" fmla="*/ 22 h 36"/>
                  <a:gd name="T114" fmla="*/ 43 w 54"/>
                  <a:gd name="T115" fmla="*/ 24 h 36"/>
                  <a:gd name="T116" fmla="*/ 46 w 54"/>
                  <a:gd name="T117" fmla="*/ 24 h 36"/>
                  <a:gd name="T118" fmla="*/ 49 w 54"/>
                  <a:gd name="T119" fmla="*/ 24 h 36"/>
                  <a:gd name="T120" fmla="*/ 51 w 54"/>
                  <a:gd name="T121" fmla="*/ 22 h 36"/>
                  <a:gd name="T122" fmla="*/ 53 w 54"/>
                  <a:gd name="T123" fmla="*/ 22 h 36"/>
                  <a:gd name="T124" fmla="*/ 54 w 54"/>
                  <a:gd name="T125" fmla="*/ 19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4" h="36">
                    <a:moveTo>
                      <a:pt x="54" y="19"/>
                    </a:moveTo>
                    <a:lnTo>
                      <a:pt x="53" y="17"/>
                    </a:lnTo>
                    <a:lnTo>
                      <a:pt x="48" y="14"/>
                    </a:lnTo>
                    <a:lnTo>
                      <a:pt x="45" y="14"/>
                    </a:lnTo>
                    <a:lnTo>
                      <a:pt x="41" y="12"/>
                    </a:lnTo>
                    <a:lnTo>
                      <a:pt x="40" y="14"/>
                    </a:lnTo>
                    <a:lnTo>
                      <a:pt x="35" y="11"/>
                    </a:lnTo>
                    <a:lnTo>
                      <a:pt x="32" y="9"/>
                    </a:lnTo>
                    <a:lnTo>
                      <a:pt x="29" y="9"/>
                    </a:lnTo>
                    <a:lnTo>
                      <a:pt x="30" y="9"/>
                    </a:lnTo>
                    <a:lnTo>
                      <a:pt x="35" y="9"/>
                    </a:lnTo>
                    <a:lnTo>
                      <a:pt x="41" y="11"/>
                    </a:lnTo>
                    <a:lnTo>
                      <a:pt x="43" y="9"/>
                    </a:lnTo>
                    <a:lnTo>
                      <a:pt x="41" y="8"/>
                    </a:lnTo>
                    <a:lnTo>
                      <a:pt x="40" y="8"/>
                    </a:lnTo>
                    <a:lnTo>
                      <a:pt x="35" y="8"/>
                    </a:lnTo>
                    <a:lnTo>
                      <a:pt x="33" y="3"/>
                    </a:lnTo>
                    <a:lnTo>
                      <a:pt x="30" y="3"/>
                    </a:lnTo>
                    <a:lnTo>
                      <a:pt x="29" y="3"/>
                    </a:lnTo>
                    <a:lnTo>
                      <a:pt x="27" y="3"/>
                    </a:lnTo>
                    <a:lnTo>
                      <a:pt x="16" y="0"/>
                    </a:lnTo>
                    <a:lnTo>
                      <a:pt x="14" y="0"/>
                    </a:lnTo>
                    <a:lnTo>
                      <a:pt x="11" y="0"/>
                    </a:lnTo>
                    <a:lnTo>
                      <a:pt x="6" y="0"/>
                    </a:lnTo>
                    <a:lnTo>
                      <a:pt x="5" y="3"/>
                    </a:lnTo>
                    <a:lnTo>
                      <a:pt x="6" y="5"/>
                    </a:lnTo>
                    <a:lnTo>
                      <a:pt x="5" y="8"/>
                    </a:lnTo>
                    <a:lnTo>
                      <a:pt x="6" y="9"/>
                    </a:lnTo>
                    <a:lnTo>
                      <a:pt x="5" y="12"/>
                    </a:lnTo>
                    <a:lnTo>
                      <a:pt x="3" y="14"/>
                    </a:lnTo>
                    <a:lnTo>
                      <a:pt x="2" y="14"/>
                    </a:lnTo>
                    <a:lnTo>
                      <a:pt x="3" y="17"/>
                    </a:lnTo>
                    <a:lnTo>
                      <a:pt x="3" y="20"/>
                    </a:lnTo>
                    <a:lnTo>
                      <a:pt x="3" y="22"/>
                    </a:lnTo>
                    <a:lnTo>
                      <a:pt x="0" y="25"/>
                    </a:lnTo>
                    <a:lnTo>
                      <a:pt x="0" y="27"/>
                    </a:lnTo>
                    <a:lnTo>
                      <a:pt x="2" y="27"/>
                    </a:lnTo>
                    <a:lnTo>
                      <a:pt x="3" y="30"/>
                    </a:lnTo>
                    <a:lnTo>
                      <a:pt x="2" y="32"/>
                    </a:lnTo>
                    <a:lnTo>
                      <a:pt x="5" y="33"/>
                    </a:lnTo>
                    <a:lnTo>
                      <a:pt x="5" y="35"/>
                    </a:lnTo>
                    <a:lnTo>
                      <a:pt x="8" y="36"/>
                    </a:lnTo>
                    <a:lnTo>
                      <a:pt x="10" y="32"/>
                    </a:lnTo>
                    <a:lnTo>
                      <a:pt x="13" y="27"/>
                    </a:lnTo>
                    <a:lnTo>
                      <a:pt x="13" y="25"/>
                    </a:lnTo>
                    <a:lnTo>
                      <a:pt x="13" y="24"/>
                    </a:lnTo>
                    <a:lnTo>
                      <a:pt x="14" y="25"/>
                    </a:lnTo>
                    <a:lnTo>
                      <a:pt x="17" y="25"/>
                    </a:lnTo>
                    <a:lnTo>
                      <a:pt x="19" y="22"/>
                    </a:lnTo>
                    <a:lnTo>
                      <a:pt x="21" y="24"/>
                    </a:lnTo>
                    <a:lnTo>
                      <a:pt x="21" y="25"/>
                    </a:lnTo>
                    <a:lnTo>
                      <a:pt x="22" y="27"/>
                    </a:lnTo>
                    <a:lnTo>
                      <a:pt x="25" y="25"/>
                    </a:lnTo>
                    <a:lnTo>
                      <a:pt x="30" y="22"/>
                    </a:lnTo>
                    <a:lnTo>
                      <a:pt x="33" y="22"/>
                    </a:lnTo>
                    <a:lnTo>
                      <a:pt x="38" y="22"/>
                    </a:lnTo>
                    <a:lnTo>
                      <a:pt x="41" y="22"/>
                    </a:lnTo>
                    <a:lnTo>
                      <a:pt x="43" y="24"/>
                    </a:lnTo>
                    <a:lnTo>
                      <a:pt x="46" y="24"/>
                    </a:lnTo>
                    <a:lnTo>
                      <a:pt x="49" y="24"/>
                    </a:lnTo>
                    <a:lnTo>
                      <a:pt x="51" y="22"/>
                    </a:lnTo>
                    <a:lnTo>
                      <a:pt x="53" y="22"/>
                    </a:lnTo>
                    <a:lnTo>
                      <a:pt x="54" y="19"/>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4" name="Freeform 1073">
                <a:extLst>
                  <a:ext uri="{FF2B5EF4-FFF2-40B4-BE49-F238E27FC236}">
                    <a16:creationId xmlns:a16="http://schemas.microsoft.com/office/drawing/2014/main" id="{1E6FB59C-8FE4-46E6-B798-B2003DCCA258}"/>
                  </a:ext>
                </a:extLst>
              </p:cNvPr>
              <p:cNvSpPr>
                <a:spLocks/>
              </p:cNvSpPr>
              <p:nvPr/>
            </p:nvSpPr>
            <p:spPr bwMode="auto">
              <a:xfrm>
                <a:off x="4296" y="767"/>
                <a:ext cx="7" cy="9"/>
              </a:xfrm>
              <a:custGeom>
                <a:avLst/>
                <a:gdLst>
                  <a:gd name="T0" fmla="*/ 5 w 7"/>
                  <a:gd name="T1" fmla="*/ 9 h 9"/>
                  <a:gd name="T2" fmla="*/ 7 w 7"/>
                  <a:gd name="T3" fmla="*/ 8 h 9"/>
                  <a:gd name="T4" fmla="*/ 7 w 7"/>
                  <a:gd name="T5" fmla="*/ 1 h 9"/>
                  <a:gd name="T6" fmla="*/ 3 w 7"/>
                  <a:gd name="T7" fmla="*/ 0 h 9"/>
                  <a:gd name="T8" fmla="*/ 2 w 7"/>
                  <a:gd name="T9" fmla="*/ 0 h 9"/>
                  <a:gd name="T10" fmla="*/ 0 w 7"/>
                  <a:gd name="T11" fmla="*/ 0 h 9"/>
                  <a:gd name="T12" fmla="*/ 0 w 7"/>
                  <a:gd name="T13" fmla="*/ 3 h 9"/>
                  <a:gd name="T14" fmla="*/ 0 w 7"/>
                  <a:gd name="T15" fmla="*/ 4 h 9"/>
                  <a:gd name="T16" fmla="*/ 0 w 7"/>
                  <a:gd name="T17" fmla="*/ 6 h 9"/>
                  <a:gd name="T18" fmla="*/ 5 w 7"/>
                  <a:gd name="T19"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9">
                    <a:moveTo>
                      <a:pt x="5" y="9"/>
                    </a:moveTo>
                    <a:lnTo>
                      <a:pt x="7" y="8"/>
                    </a:lnTo>
                    <a:lnTo>
                      <a:pt x="7" y="1"/>
                    </a:lnTo>
                    <a:lnTo>
                      <a:pt x="3" y="0"/>
                    </a:lnTo>
                    <a:lnTo>
                      <a:pt x="2" y="0"/>
                    </a:lnTo>
                    <a:lnTo>
                      <a:pt x="0" y="0"/>
                    </a:lnTo>
                    <a:lnTo>
                      <a:pt x="0" y="3"/>
                    </a:lnTo>
                    <a:lnTo>
                      <a:pt x="0" y="4"/>
                    </a:lnTo>
                    <a:lnTo>
                      <a:pt x="0" y="6"/>
                    </a:lnTo>
                    <a:lnTo>
                      <a:pt x="5" y="9"/>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5" name="Freeform 1074">
                <a:extLst>
                  <a:ext uri="{FF2B5EF4-FFF2-40B4-BE49-F238E27FC236}">
                    <a16:creationId xmlns:a16="http://schemas.microsoft.com/office/drawing/2014/main" id="{09578D33-9C69-44DE-94FD-49F98BC4D2EC}"/>
                  </a:ext>
                </a:extLst>
              </p:cNvPr>
              <p:cNvSpPr>
                <a:spLocks/>
              </p:cNvSpPr>
              <p:nvPr/>
            </p:nvSpPr>
            <p:spPr bwMode="auto">
              <a:xfrm>
                <a:off x="4293" y="755"/>
                <a:ext cx="8" cy="8"/>
              </a:xfrm>
              <a:custGeom>
                <a:avLst/>
                <a:gdLst>
                  <a:gd name="T0" fmla="*/ 0 w 8"/>
                  <a:gd name="T1" fmla="*/ 4 h 8"/>
                  <a:gd name="T2" fmla="*/ 2 w 8"/>
                  <a:gd name="T3" fmla="*/ 5 h 8"/>
                  <a:gd name="T4" fmla="*/ 3 w 8"/>
                  <a:gd name="T5" fmla="*/ 8 h 8"/>
                  <a:gd name="T6" fmla="*/ 3 w 8"/>
                  <a:gd name="T7" fmla="*/ 8 h 8"/>
                  <a:gd name="T8" fmla="*/ 8 w 8"/>
                  <a:gd name="T9" fmla="*/ 8 h 8"/>
                  <a:gd name="T10" fmla="*/ 8 w 8"/>
                  <a:gd name="T11" fmla="*/ 7 h 8"/>
                  <a:gd name="T12" fmla="*/ 8 w 8"/>
                  <a:gd name="T13" fmla="*/ 4 h 8"/>
                  <a:gd name="T14" fmla="*/ 6 w 8"/>
                  <a:gd name="T15" fmla="*/ 4 h 8"/>
                  <a:gd name="T16" fmla="*/ 6 w 8"/>
                  <a:gd name="T17" fmla="*/ 0 h 8"/>
                  <a:gd name="T18" fmla="*/ 5 w 8"/>
                  <a:gd name="T19" fmla="*/ 0 h 8"/>
                  <a:gd name="T20" fmla="*/ 2 w 8"/>
                  <a:gd name="T21" fmla="*/ 0 h 8"/>
                  <a:gd name="T22" fmla="*/ 0 w 8"/>
                  <a:gd name="T23"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 h="8">
                    <a:moveTo>
                      <a:pt x="0" y="4"/>
                    </a:moveTo>
                    <a:lnTo>
                      <a:pt x="2" y="5"/>
                    </a:lnTo>
                    <a:lnTo>
                      <a:pt x="3" y="8"/>
                    </a:lnTo>
                    <a:lnTo>
                      <a:pt x="3" y="8"/>
                    </a:lnTo>
                    <a:lnTo>
                      <a:pt x="8" y="8"/>
                    </a:lnTo>
                    <a:lnTo>
                      <a:pt x="8" y="7"/>
                    </a:lnTo>
                    <a:lnTo>
                      <a:pt x="8" y="4"/>
                    </a:lnTo>
                    <a:lnTo>
                      <a:pt x="6" y="4"/>
                    </a:lnTo>
                    <a:lnTo>
                      <a:pt x="6" y="0"/>
                    </a:lnTo>
                    <a:lnTo>
                      <a:pt x="5" y="0"/>
                    </a:lnTo>
                    <a:lnTo>
                      <a:pt x="2" y="0"/>
                    </a:lnTo>
                    <a:lnTo>
                      <a:pt x="0" y="4"/>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6" name="Freeform 1075">
                <a:extLst>
                  <a:ext uri="{FF2B5EF4-FFF2-40B4-BE49-F238E27FC236}">
                    <a16:creationId xmlns:a16="http://schemas.microsoft.com/office/drawing/2014/main" id="{E311C1C9-95E4-4059-B751-F725676B4222}"/>
                  </a:ext>
                </a:extLst>
              </p:cNvPr>
              <p:cNvSpPr>
                <a:spLocks/>
              </p:cNvSpPr>
              <p:nvPr/>
            </p:nvSpPr>
            <p:spPr bwMode="auto">
              <a:xfrm>
                <a:off x="4301" y="708"/>
                <a:ext cx="6" cy="6"/>
              </a:xfrm>
              <a:custGeom>
                <a:avLst/>
                <a:gdLst>
                  <a:gd name="T0" fmla="*/ 3 w 6"/>
                  <a:gd name="T1" fmla="*/ 4 h 6"/>
                  <a:gd name="T2" fmla="*/ 5 w 6"/>
                  <a:gd name="T3" fmla="*/ 6 h 6"/>
                  <a:gd name="T4" fmla="*/ 6 w 6"/>
                  <a:gd name="T5" fmla="*/ 6 h 6"/>
                  <a:gd name="T6" fmla="*/ 6 w 6"/>
                  <a:gd name="T7" fmla="*/ 4 h 6"/>
                  <a:gd name="T8" fmla="*/ 6 w 6"/>
                  <a:gd name="T9" fmla="*/ 3 h 6"/>
                  <a:gd name="T10" fmla="*/ 5 w 6"/>
                  <a:gd name="T11" fmla="*/ 3 h 6"/>
                  <a:gd name="T12" fmla="*/ 3 w 6"/>
                  <a:gd name="T13" fmla="*/ 0 h 6"/>
                  <a:gd name="T14" fmla="*/ 2 w 6"/>
                  <a:gd name="T15" fmla="*/ 0 h 6"/>
                  <a:gd name="T16" fmla="*/ 0 w 6"/>
                  <a:gd name="T17" fmla="*/ 1 h 6"/>
                  <a:gd name="T18" fmla="*/ 0 w 6"/>
                  <a:gd name="T19" fmla="*/ 3 h 6"/>
                  <a:gd name="T20" fmla="*/ 0 w 6"/>
                  <a:gd name="T21" fmla="*/ 4 h 6"/>
                  <a:gd name="T22" fmla="*/ 3 w 6"/>
                  <a:gd name="T23"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 h="6">
                    <a:moveTo>
                      <a:pt x="3" y="4"/>
                    </a:moveTo>
                    <a:lnTo>
                      <a:pt x="5" y="6"/>
                    </a:lnTo>
                    <a:lnTo>
                      <a:pt x="6" y="6"/>
                    </a:lnTo>
                    <a:lnTo>
                      <a:pt x="6" y="4"/>
                    </a:lnTo>
                    <a:lnTo>
                      <a:pt x="6" y="3"/>
                    </a:lnTo>
                    <a:lnTo>
                      <a:pt x="5" y="3"/>
                    </a:lnTo>
                    <a:lnTo>
                      <a:pt x="3" y="0"/>
                    </a:lnTo>
                    <a:lnTo>
                      <a:pt x="2" y="0"/>
                    </a:lnTo>
                    <a:lnTo>
                      <a:pt x="0" y="1"/>
                    </a:lnTo>
                    <a:lnTo>
                      <a:pt x="0" y="3"/>
                    </a:lnTo>
                    <a:lnTo>
                      <a:pt x="0" y="4"/>
                    </a:lnTo>
                    <a:lnTo>
                      <a:pt x="3" y="4"/>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7" name="Freeform 1076">
                <a:extLst>
                  <a:ext uri="{FF2B5EF4-FFF2-40B4-BE49-F238E27FC236}">
                    <a16:creationId xmlns:a16="http://schemas.microsoft.com/office/drawing/2014/main" id="{45748886-8ABA-4DC3-A47A-5D5AD8F69ECF}"/>
                  </a:ext>
                </a:extLst>
              </p:cNvPr>
              <p:cNvSpPr>
                <a:spLocks/>
              </p:cNvSpPr>
              <p:nvPr/>
            </p:nvSpPr>
            <p:spPr bwMode="auto">
              <a:xfrm>
                <a:off x="4537" y="779"/>
                <a:ext cx="3" cy="13"/>
              </a:xfrm>
              <a:custGeom>
                <a:avLst/>
                <a:gdLst>
                  <a:gd name="T0" fmla="*/ 1 w 3"/>
                  <a:gd name="T1" fmla="*/ 13 h 13"/>
                  <a:gd name="T2" fmla="*/ 3 w 3"/>
                  <a:gd name="T3" fmla="*/ 12 h 13"/>
                  <a:gd name="T4" fmla="*/ 3 w 3"/>
                  <a:gd name="T5" fmla="*/ 8 h 13"/>
                  <a:gd name="T6" fmla="*/ 3 w 3"/>
                  <a:gd name="T7" fmla="*/ 5 h 13"/>
                  <a:gd name="T8" fmla="*/ 3 w 3"/>
                  <a:gd name="T9" fmla="*/ 4 h 13"/>
                  <a:gd name="T10" fmla="*/ 3 w 3"/>
                  <a:gd name="T11" fmla="*/ 0 h 13"/>
                  <a:gd name="T12" fmla="*/ 1 w 3"/>
                  <a:gd name="T13" fmla="*/ 0 h 13"/>
                  <a:gd name="T14" fmla="*/ 1 w 3"/>
                  <a:gd name="T15" fmla="*/ 4 h 13"/>
                  <a:gd name="T16" fmla="*/ 1 w 3"/>
                  <a:gd name="T17" fmla="*/ 4 h 13"/>
                  <a:gd name="T18" fmla="*/ 1 w 3"/>
                  <a:gd name="T19" fmla="*/ 7 h 13"/>
                  <a:gd name="T20" fmla="*/ 0 w 3"/>
                  <a:gd name="T21" fmla="*/ 8 h 13"/>
                  <a:gd name="T22" fmla="*/ 1 w 3"/>
                  <a:gd name="T23"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13">
                    <a:moveTo>
                      <a:pt x="1" y="13"/>
                    </a:moveTo>
                    <a:lnTo>
                      <a:pt x="3" y="12"/>
                    </a:lnTo>
                    <a:lnTo>
                      <a:pt x="3" y="8"/>
                    </a:lnTo>
                    <a:lnTo>
                      <a:pt x="3" y="5"/>
                    </a:lnTo>
                    <a:lnTo>
                      <a:pt x="3" y="4"/>
                    </a:lnTo>
                    <a:lnTo>
                      <a:pt x="3" y="0"/>
                    </a:lnTo>
                    <a:lnTo>
                      <a:pt x="1" y="0"/>
                    </a:lnTo>
                    <a:lnTo>
                      <a:pt x="1" y="4"/>
                    </a:lnTo>
                    <a:lnTo>
                      <a:pt x="1" y="4"/>
                    </a:lnTo>
                    <a:lnTo>
                      <a:pt x="1" y="7"/>
                    </a:lnTo>
                    <a:lnTo>
                      <a:pt x="0" y="8"/>
                    </a:lnTo>
                    <a:lnTo>
                      <a:pt x="1" y="13"/>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8" name="Freeform 1077">
                <a:extLst>
                  <a:ext uri="{FF2B5EF4-FFF2-40B4-BE49-F238E27FC236}">
                    <a16:creationId xmlns:a16="http://schemas.microsoft.com/office/drawing/2014/main" id="{81900287-AC82-4FF2-B9F1-66CBC1B30C04}"/>
                  </a:ext>
                </a:extLst>
              </p:cNvPr>
              <p:cNvSpPr>
                <a:spLocks/>
              </p:cNvSpPr>
              <p:nvPr/>
            </p:nvSpPr>
            <p:spPr bwMode="auto">
              <a:xfrm>
                <a:off x="4245" y="727"/>
                <a:ext cx="10" cy="32"/>
              </a:xfrm>
              <a:custGeom>
                <a:avLst/>
                <a:gdLst>
                  <a:gd name="T0" fmla="*/ 3 w 10"/>
                  <a:gd name="T1" fmla="*/ 25 h 32"/>
                  <a:gd name="T2" fmla="*/ 7 w 10"/>
                  <a:gd name="T3" fmla="*/ 30 h 32"/>
                  <a:gd name="T4" fmla="*/ 8 w 10"/>
                  <a:gd name="T5" fmla="*/ 32 h 32"/>
                  <a:gd name="T6" fmla="*/ 10 w 10"/>
                  <a:gd name="T7" fmla="*/ 28 h 32"/>
                  <a:gd name="T8" fmla="*/ 8 w 10"/>
                  <a:gd name="T9" fmla="*/ 25 h 32"/>
                  <a:gd name="T10" fmla="*/ 5 w 10"/>
                  <a:gd name="T11" fmla="*/ 22 h 32"/>
                  <a:gd name="T12" fmla="*/ 5 w 10"/>
                  <a:gd name="T13" fmla="*/ 17 h 32"/>
                  <a:gd name="T14" fmla="*/ 7 w 10"/>
                  <a:gd name="T15" fmla="*/ 12 h 32"/>
                  <a:gd name="T16" fmla="*/ 7 w 10"/>
                  <a:gd name="T17" fmla="*/ 9 h 32"/>
                  <a:gd name="T18" fmla="*/ 5 w 10"/>
                  <a:gd name="T19" fmla="*/ 6 h 32"/>
                  <a:gd name="T20" fmla="*/ 5 w 10"/>
                  <a:gd name="T21" fmla="*/ 1 h 32"/>
                  <a:gd name="T22" fmla="*/ 5 w 10"/>
                  <a:gd name="T23" fmla="*/ 0 h 32"/>
                  <a:gd name="T24" fmla="*/ 2 w 10"/>
                  <a:gd name="T25" fmla="*/ 3 h 32"/>
                  <a:gd name="T26" fmla="*/ 2 w 10"/>
                  <a:gd name="T27" fmla="*/ 9 h 32"/>
                  <a:gd name="T28" fmla="*/ 0 w 10"/>
                  <a:gd name="T29" fmla="*/ 12 h 32"/>
                  <a:gd name="T30" fmla="*/ 0 w 10"/>
                  <a:gd name="T31" fmla="*/ 16 h 32"/>
                  <a:gd name="T32" fmla="*/ 3 w 10"/>
                  <a:gd name="T33" fmla="*/ 22 h 32"/>
                  <a:gd name="T34" fmla="*/ 3 w 10"/>
                  <a:gd name="T35" fmla="*/ 25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32">
                    <a:moveTo>
                      <a:pt x="3" y="25"/>
                    </a:moveTo>
                    <a:lnTo>
                      <a:pt x="7" y="30"/>
                    </a:lnTo>
                    <a:lnTo>
                      <a:pt x="8" y="32"/>
                    </a:lnTo>
                    <a:lnTo>
                      <a:pt x="10" y="28"/>
                    </a:lnTo>
                    <a:lnTo>
                      <a:pt x="8" y="25"/>
                    </a:lnTo>
                    <a:lnTo>
                      <a:pt x="5" y="22"/>
                    </a:lnTo>
                    <a:lnTo>
                      <a:pt x="5" y="17"/>
                    </a:lnTo>
                    <a:lnTo>
                      <a:pt x="7" y="12"/>
                    </a:lnTo>
                    <a:lnTo>
                      <a:pt x="7" y="9"/>
                    </a:lnTo>
                    <a:lnTo>
                      <a:pt x="5" y="6"/>
                    </a:lnTo>
                    <a:lnTo>
                      <a:pt x="5" y="1"/>
                    </a:lnTo>
                    <a:lnTo>
                      <a:pt x="5" y="0"/>
                    </a:lnTo>
                    <a:lnTo>
                      <a:pt x="2" y="3"/>
                    </a:lnTo>
                    <a:lnTo>
                      <a:pt x="2" y="9"/>
                    </a:lnTo>
                    <a:lnTo>
                      <a:pt x="0" y="12"/>
                    </a:lnTo>
                    <a:lnTo>
                      <a:pt x="0" y="16"/>
                    </a:lnTo>
                    <a:lnTo>
                      <a:pt x="3" y="22"/>
                    </a:lnTo>
                    <a:lnTo>
                      <a:pt x="3" y="25"/>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9" name="Freeform 1078">
                <a:extLst>
                  <a:ext uri="{FF2B5EF4-FFF2-40B4-BE49-F238E27FC236}">
                    <a16:creationId xmlns:a16="http://schemas.microsoft.com/office/drawing/2014/main" id="{020F8672-F566-4471-A305-A165894BCFF2}"/>
                  </a:ext>
                </a:extLst>
              </p:cNvPr>
              <p:cNvSpPr>
                <a:spLocks/>
              </p:cNvSpPr>
              <p:nvPr/>
            </p:nvSpPr>
            <p:spPr bwMode="auto">
              <a:xfrm>
                <a:off x="4100" y="779"/>
                <a:ext cx="5" cy="5"/>
              </a:xfrm>
              <a:custGeom>
                <a:avLst/>
                <a:gdLst>
                  <a:gd name="T0" fmla="*/ 0 w 5"/>
                  <a:gd name="T1" fmla="*/ 2 h 5"/>
                  <a:gd name="T2" fmla="*/ 2 w 5"/>
                  <a:gd name="T3" fmla="*/ 2 h 5"/>
                  <a:gd name="T4" fmla="*/ 2 w 5"/>
                  <a:gd name="T5" fmla="*/ 5 h 5"/>
                  <a:gd name="T6" fmla="*/ 3 w 5"/>
                  <a:gd name="T7" fmla="*/ 5 h 5"/>
                  <a:gd name="T8" fmla="*/ 5 w 5"/>
                  <a:gd name="T9" fmla="*/ 2 h 5"/>
                  <a:gd name="T10" fmla="*/ 2 w 5"/>
                  <a:gd name="T11" fmla="*/ 0 h 5"/>
                  <a:gd name="T12" fmla="*/ 0 w 5"/>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5" h="5">
                    <a:moveTo>
                      <a:pt x="0" y="2"/>
                    </a:moveTo>
                    <a:lnTo>
                      <a:pt x="2" y="2"/>
                    </a:lnTo>
                    <a:lnTo>
                      <a:pt x="2" y="5"/>
                    </a:lnTo>
                    <a:lnTo>
                      <a:pt x="3" y="5"/>
                    </a:lnTo>
                    <a:lnTo>
                      <a:pt x="5" y="2"/>
                    </a:lnTo>
                    <a:lnTo>
                      <a:pt x="2" y="0"/>
                    </a:lnTo>
                    <a:lnTo>
                      <a:pt x="0" y="2"/>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0" name="Freeform 1079">
                <a:extLst>
                  <a:ext uri="{FF2B5EF4-FFF2-40B4-BE49-F238E27FC236}">
                    <a16:creationId xmlns:a16="http://schemas.microsoft.com/office/drawing/2014/main" id="{257E6315-AC3B-4E7F-9DBB-CA70B18DDE39}"/>
                  </a:ext>
                </a:extLst>
              </p:cNvPr>
              <p:cNvSpPr>
                <a:spLocks/>
              </p:cNvSpPr>
              <p:nvPr/>
            </p:nvSpPr>
            <p:spPr bwMode="auto">
              <a:xfrm>
                <a:off x="4315" y="711"/>
                <a:ext cx="4" cy="5"/>
              </a:xfrm>
              <a:custGeom>
                <a:avLst/>
                <a:gdLst>
                  <a:gd name="T0" fmla="*/ 2 w 4"/>
                  <a:gd name="T1" fmla="*/ 5 h 5"/>
                  <a:gd name="T2" fmla="*/ 4 w 4"/>
                  <a:gd name="T3" fmla="*/ 1 h 5"/>
                  <a:gd name="T4" fmla="*/ 0 w 4"/>
                  <a:gd name="T5" fmla="*/ 0 h 5"/>
                  <a:gd name="T6" fmla="*/ 0 w 4"/>
                  <a:gd name="T7" fmla="*/ 0 h 5"/>
                  <a:gd name="T8" fmla="*/ 2 w 4"/>
                  <a:gd name="T9" fmla="*/ 5 h 5"/>
                  <a:gd name="T10" fmla="*/ 2 w 4"/>
                  <a:gd name="T11" fmla="*/ 5 h 5"/>
                </a:gdLst>
                <a:ahLst/>
                <a:cxnLst>
                  <a:cxn ang="0">
                    <a:pos x="T0" y="T1"/>
                  </a:cxn>
                  <a:cxn ang="0">
                    <a:pos x="T2" y="T3"/>
                  </a:cxn>
                  <a:cxn ang="0">
                    <a:pos x="T4" y="T5"/>
                  </a:cxn>
                  <a:cxn ang="0">
                    <a:pos x="T6" y="T7"/>
                  </a:cxn>
                  <a:cxn ang="0">
                    <a:pos x="T8" y="T9"/>
                  </a:cxn>
                  <a:cxn ang="0">
                    <a:pos x="T10" y="T11"/>
                  </a:cxn>
                </a:cxnLst>
                <a:rect l="0" t="0" r="r" b="b"/>
                <a:pathLst>
                  <a:path w="4" h="5">
                    <a:moveTo>
                      <a:pt x="2" y="5"/>
                    </a:moveTo>
                    <a:lnTo>
                      <a:pt x="4" y="1"/>
                    </a:lnTo>
                    <a:lnTo>
                      <a:pt x="0" y="0"/>
                    </a:lnTo>
                    <a:lnTo>
                      <a:pt x="0" y="0"/>
                    </a:lnTo>
                    <a:lnTo>
                      <a:pt x="2" y="5"/>
                    </a:lnTo>
                    <a:lnTo>
                      <a:pt x="2" y="5"/>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1" name="Freeform 1080">
                <a:extLst>
                  <a:ext uri="{FF2B5EF4-FFF2-40B4-BE49-F238E27FC236}">
                    <a16:creationId xmlns:a16="http://schemas.microsoft.com/office/drawing/2014/main" id="{74AED698-A3A1-42B9-B10A-4DBFAF06B9A0}"/>
                  </a:ext>
                </a:extLst>
              </p:cNvPr>
              <p:cNvSpPr>
                <a:spLocks/>
              </p:cNvSpPr>
              <p:nvPr/>
            </p:nvSpPr>
            <p:spPr bwMode="auto">
              <a:xfrm>
                <a:off x="4317" y="703"/>
                <a:ext cx="11" cy="13"/>
              </a:xfrm>
              <a:custGeom>
                <a:avLst/>
                <a:gdLst>
                  <a:gd name="T0" fmla="*/ 3 w 11"/>
                  <a:gd name="T1" fmla="*/ 9 h 13"/>
                  <a:gd name="T2" fmla="*/ 6 w 11"/>
                  <a:gd name="T3" fmla="*/ 13 h 13"/>
                  <a:gd name="T4" fmla="*/ 10 w 11"/>
                  <a:gd name="T5" fmla="*/ 13 h 13"/>
                  <a:gd name="T6" fmla="*/ 10 w 11"/>
                  <a:gd name="T7" fmla="*/ 11 h 13"/>
                  <a:gd name="T8" fmla="*/ 10 w 11"/>
                  <a:gd name="T9" fmla="*/ 8 h 13"/>
                  <a:gd name="T10" fmla="*/ 11 w 11"/>
                  <a:gd name="T11" fmla="*/ 6 h 13"/>
                  <a:gd name="T12" fmla="*/ 11 w 11"/>
                  <a:gd name="T13" fmla="*/ 5 h 13"/>
                  <a:gd name="T14" fmla="*/ 10 w 11"/>
                  <a:gd name="T15" fmla="*/ 5 h 13"/>
                  <a:gd name="T16" fmla="*/ 6 w 11"/>
                  <a:gd name="T17" fmla="*/ 1 h 13"/>
                  <a:gd name="T18" fmla="*/ 5 w 11"/>
                  <a:gd name="T19" fmla="*/ 0 h 13"/>
                  <a:gd name="T20" fmla="*/ 3 w 11"/>
                  <a:gd name="T21" fmla="*/ 1 h 13"/>
                  <a:gd name="T22" fmla="*/ 5 w 11"/>
                  <a:gd name="T23" fmla="*/ 5 h 13"/>
                  <a:gd name="T24" fmla="*/ 5 w 11"/>
                  <a:gd name="T25" fmla="*/ 6 h 13"/>
                  <a:gd name="T26" fmla="*/ 3 w 11"/>
                  <a:gd name="T27" fmla="*/ 8 h 13"/>
                  <a:gd name="T28" fmla="*/ 2 w 11"/>
                  <a:gd name="T29" fmla="*/ 5 h 13"/>
                  <a:gd name="T30" fmla="*/ 0 w 11"/>
                  <a:gd name="T31" fmla="*/ 6 h 13"/>
                  <a:gd name="T32" fmla="*/ 2 w 11"/>
                  <a:gd name="T33" fmla="*/ 8 h 13"/>
                  <a:gd name="T34" fmla="*/ 3 w 11"/>
                  <a:gd name="T35"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 h="13">
                    <a:moveTo>
                      <a:pt x="3" y="9"/>
                    </a:moveTo>
                    <a:lnTo>
                      <a:pt x="6" y="13"/>
                    </a:lnTo>
                    <a:lnTo>
                      <a:pt x="10" y="13"/>
                    </a:lnTo>
                    <a:lnTo>
                      <a:pt x="10" y="11"/>
                    </a:lnTo>
                    <a:lnTo>
                      <a:pt x="10" y="8"/>
                    </a:lnTo>
                    <a:lnTo>
                      <a:pt x="11" y="6"/>
                    </a:lnTo>
                    <a:lnTo>
                      <a:pt x="11" y="5"/>
                    </a:lnTo>
                    <a:lnTo>
                      <a:pt x="10" y="5"/>
                    </a:lnTo>
                    <a:lnTo>
                      <a:pt x="6" y="1"/>
                    </a:lnTo>
                    <a:lnTo>
                      <a:pt x="5" y="0"/>
                    </a:lnTo>
                    <a:lnTo>
                      <a:pt x="3" y="1"/>
                    </a:lnTo>
                    <a:lnTo>
                      <a:pt x="5" y="5"/>
                    </a:lnTo>
                    <a:lnTo>
                      <a:pt x="5" y="6"/>
                    </a:lnTo>
                    <a:lnTo>
                      <a:pt x="3" y="8"/>
                    </a:lnTo>
                    <a:lnTo>
                      <a:pt x="2" y="5"/>
                    </a:lnTo>
                    <a:lnTo>
                      <a:pt x="0" y="6"/>
                    </a:lnTo>
                    <a:lnTo>
                      <a:pt x="2" y="8"/>
                    </a:lnTo>
                    <a:lnTo>
                      <a:pt x="3" y="9"/>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2" name="Freeform 1081">
                <a:extLst>
                  <a:ext uri="{FF2B5EF4-FFF2-40B4-BE49-F238E27FC236}">
                    <a16:creationId xmlns:a16="http://schemas.microsoft.com/office/drawing/2014/main" id="{CB4BAE98-86B7-44CD-B86A-75107AB60616}"/>
                  </a:ext>
                </a:extLst>
              </p:cNvPr>
              <p:cNvSpPr>
                <a:spLocks/>
              </p:cNvSpPr>
              <p:nvPr/>
            </p:nvSpPr>
            <p:spPr bwMode="auto">
              <a:xfrm>
                <a:off x="4360" y="696"/>
                <a:ext cx="2" cy="4"/>
              </a:xfrm>
              <a:custGeom>
                <a:avLst/>
                <a:gdLst>
                  <a:gd name="T0" fmla="*/ 2 w 2"/>
                  <a:gd name="T1" fmla="*/ 4 h 4"/>
                  <a:gd name="T2" fmla="*/ 2 w 2"/>
                  <a:gd name="T3" fmla="*/ 4 h 4"/>
                  <a:gd name="T4" fmla="*/ 2 w 2"/>
                  <a:gd name="T5" fmla="*/ 2 h 4"/>
                  <a:gd name="T6" fmla="*/ 0 w 2"/>
                  <a:gd name="T7" fmla="*/ 0 h 4"/>
                  <a:gd name="T8" fmla="*/ 0 w 2"/>
                  <a:gd name="T9" fmla="*/ 2 h 4"/>
                  <a:gd name="T10" fmla="*/ 0 w 2"/>
                  <a:gd name="T11" fmla="*/ 4 h 4"/>
                  <a:gd name="T12" fmla="*/ 2 w 2"/>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2" h="4">
                    <a:moveTo>
                      <a:pt x="2" y="4"/>
                    </a:moveTo>
                    <a:lnTo>
                      <a:pt x="2" y="4"/>
                    </a:lnTo>
                    <a:lnTo>
                      <a:pt x="2" y="2"/>
                    </a:lnTo>
                    <a:lnTo>
                      <a:pt x="0" y="0"/>
                    </a:lnTo>
                    <a:lnTo>
                      <a:pt x="0" y="2"/>
                    </a:lnTo>
                    <a:lnTo>
                      <a:pt x="0" y="4"/>
                    </a:lnTo>
                    <a:lnTo>
                      <a:pt x="2" y="4"/>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3" name="Freeform 1082">
                <a:extLst>
                  <a:ext uri="{FF2B5EF4-FFF2-40B4-BE49-F238E27FC236}">
                    <a16:creationId xmlns:a16="http://schemas.microsoft.com/office/drawing/2014/main" id="{F47BA60F-4919-4C86-BB4E-4BADD4AE0BF0}"/>
                  </a:ext>
                </a:extLst>
              </p:cNvPr>
              <p:cNvSpPr>
                <a:spLocks/>
              </p:cNvSpPr>
              <p:nvPr/>
            </p:nvSpPr>
            <p:spPr bwMode="auto">
              <a:xfrm>
                <a:off x="4378" y="685"/>
                <a:ext cx="3" cy="5"/>
              </a:xfrm>
              <a:custGeom>
                <a:avLst/>
                <a:gdLst>
                  <a:gd name="T0" fmla="*/ 1 w 3"/>
                  <a:gd name="T1" fmla="*/ 5 h 5"/>
                  <a:gd name="T2" fmla="*/ 1 w 3"/>
                  <a:gd name="T3" fmla="*/ 3 h 5"/>
                  <a:gd name="T4" fmla="*/ 3 w 3"/>
                  <a:gd name="T5" fmla="*/ 2 h 5"/>
                  <a:gd name="T6" fmla="*/ 1 w 3"/>
                  <a:gd name="T7" fmla="*/ 0 h 5"/>
                  <a:gd name="T8" fmla="*/ 0 w 3"/>
                  <a:gd name="T9" fmla="*/ 0 h 5"/>
                  <a:gd name="T10" fmla="*/ 0 w 3"/>
                  <a:gd name="T11" fmla="*/ 2 h 5"/>
                  <a:gd name="T12" fmla="*/ 0 w 3"/>
                  <a:gd name="T13" fmla="*/ 5 h 5"/>
                  <a:gd name="T14" fmla="*/ 1 w 3"/>
                  <a:gd name="T15" fmla="*/ 5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5">
                    <a:moveTo>
                      <a:pt x="1" y="5"/>
                    </a:moveTo>
                    <a:lnTo>
                      <a:pt x="1" y="3"/>
                    </a:lnTo>
                    <a:lnTo>
                      <a:pt x="3" y="2"/>
                    </a:lnTo>
                    <a:lnTo>
                      <a:pt x="1" y="0"/>
                    </a:lnTo>
                    <a:lnTo>
                      <a:pt x="0" y="0"/>
                    </a:lnTo>
                    <a:lnTo>
                      <a:pt x="0" y="2"/>
                    </a:lnTo>
                    <a:lnTo>
                      <a:pt x="0" y="5"/>
                    </a:lnTo>
                    <a:lnTo>
                      <a:pt x="1" y="5"/>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4" name="Freeform 1083">
                <a:extLst>
                  <a:ext uri="{FF2B5EF4-FFF2-40B4-BE49-F238E27FC236}">
                    <a16:creationId xmlns:a16="http://schemas.microsoft.com/office/drawing/2014/main" id="{4ECCD87E-0E95-4C6F-8CF5-7CDED33B5056}"/>
                  </a:ext>
                </a:extLst>
              </p:cNvPr>
              <p:cNvSpPr>
                <a:spLocks/>
              </p:cNvSpPr>
              <p:nvPr/>
            </p:nvSpPr>
            <p:spPr bwMode="auto">
              <a:xfrm>
                <a:off x="4379" y="692"/>
                <a:ext cx="3" cy="3"/>
              </a:xfrm>
              <a:custGeom>
                <a:avLst/>
                <a:gdLst>
                  <a:gd name="T0" fmla="*/ 0 w 3"/>
                  <a:gd name="T1" fmla="*/ 3 h 3"/>
                  <a:gd name="T2" fmla="*/ 0 w 3"/>
                  <a:gd name="T3" fmla="*/ 3 h 3"/>
                  <a:gd name="T4" fmla="*/ 2 w 3"/>
                  <a:gd name="T5" fmla="*/ 3 h 3"/>
                  <a:gd name="T6" fmla="*/ 3 w 3"/>
                  <a:gd name="T7" fmla="*/ 1 h 3"/>
                  <a:gd name="T8" fmla="*/ 3 w 3"/>
                  <a:gd name="T9" fmla="*/ 0 h 3"/>
                  <a:gd name="T10" fmla="*/ 2 w 3"/>
                  <a:gd name="T11" fmla="*/ 0 h 3"/>
                  <a:gd name="T12" fmla="*/ 0 w 3"/>
                  <a:gd name="T13" fmla="*/ 1 h 3"/>
                  <a:gd name="T14" fmla="*/ 0 w 3"/>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3">
                    <a:moveTo>
                      <a:pt x="0" y="3"/>
                    </a:moveTo>
                    <a:lnTo>
                      <a:pt x="0" y="3"/>
                    </a:lnTo>
                    <a:lnTo>
                      <a:pt x="2" y="3"/>
                    </a:lnTo>
                    <a:lnTo>
                      <a:pt x="3" y="1"/>
                    </a:lnTo>
                    <a:lnTo>
                      <a:pt x="3" y="0"/>
                    </a:lnTo>
                    <a:lnTo>
                      <a:pt x="2" y="0"/>
                    </a:lnTo>
                    <a:lnTo>
                      <a:pt x="0" y="1"/>
                    </a:lnTo>
                    <a:lnTo>
                      <a:pt x="0" y="3"/>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5" name="Freeform 1084">
                <a:extLst>
                  <a:ext uri="{FF2B5EF4-FFF2-40B4-BE49-F238E27FC236}">
                    <a16:creationId xmlns:a16="http://schemas.microsoft.com/office/drawing/2014/main" id="{1AD2414F-7FF2-4E98-8D69-FD5EF3CDC964}"/>
                  </a:ext>
                </a:extLst>
              </p:cNvPr>
              <p:cNvSpPr>
                <a:spLocks/>
              </p:cNvSpPr>
              <p:nvPr/>
            </p:nvSpPr>
            <p:spPr bwMode="auto">
              <a:xfrm>
                <a:off x="4366" y="690"/>
                <a:ext cx="8" cy="10"/>
              </a:xfrm>
              <a:custGeom>
                <a:avLst/>
                <a:gdLst>
                  <a:gd name="T0" fmla="*/ 2 w 8"/>
                  <a:gd name="T1" fmla="*/ 8 h 10"/>
                  <a:gd name="T2" fmla="*/ 4 w 8"/>
                  <a:gd name="T3" fmla="*/ 10 h 10"/>
                  <a:gd name="T4" fmla="*/ 5 w 8"/>
                  <a:gd name="T5" fmla="*/ 10 h 10"/>
                  <a:gd name="T6" fmla="*/ 7 w 8"/>
                  <a:gd name="T7" fmla="*/ 8 h 10"/>
                  <a:gd name="T8" fmla="*/ 8 w 8"/>
                  <a:gd name="T9" fmla="*/ 6 h 10"/>
                  <a:gd name="T10" fmla="*/ 4 w 8"/>
                  <a:gd name="T11" fmla="*/ 3 h 10"/>
                  <a:gd name="T12" fmla="*/ 4 w 8"/>
                  <a:gd name="T13" fmla="*/ 2 h 10"/>
                  <a:gd name="T14" fmla="*/ 2 w 8"/>
                  <a:gd name="T15" fmla="*/ 0 h 10"/>
                  <a:gd name="T16" fmla="*/ 2 w 8"/>
                  <a:gd name="T17" fmla="*/ 0 h 10"/>
                  <a:gd name="T18" fmla="*/ 0 w 8"/>
                  <a:gd name="T19" fmla="*/ 3 h 10"/>
                  <a:gd name="T20" fmla="*/ 0 w 8"/>
                  <a:gd name="T21" fmla="*/ 3 h 10"/>
                  <a:gd name="T22" fmla="*/ 0 w 8"/>
                  <a:gd name="T23" fmla="*/ 5 h 10"/>
                  <a:gd name="T24" fmla="*/ 2 w 8"/>
                  <a:gd name="T25" fmla="*/ 8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10">
                    <a:moveTo>
                      <a:pt x="2" y="8"/>
                    </a:moveTo>
                    <a:lnTo>
                      <a:pt x="4" y="10"/>
                    </a:lnTo>
                    <a:lnTo>
                      <a:pt x="5" y="10"/>
                    </a:lnTo>
                    <a:lnTo>
                      <a:pt x="7" y="8"/>
                    </a:lnTo>
                    <a:lnTo>
                      <a:pt x="8" y="6"/>
                    </a:lnTo>
                    <a:lnTo>
                      <a:pt x="4" y="3"/>
                    </a:lnTo>
                    <a:lnTo>
                      <a:pt x="4" y="2"/>
                    </a:lnTo>
                    <a:lnTo>
                      <a:pt x="2" y="0"/>
                    </a:lnTo>
                    <a:lnTo>
                      <a:pt x="2" y="0"/>
                    </a:lnTo>
                    <a:lnTo>
                      <a:pt x="0" y="3"/>
                    </a:lnTo>
                    <a:lnTo>
                      <a:pt x="0" y="3"/>
                    </a:lnTo>
                    <a:lnTo>
                      <a:pt x="0" y="5"/>
                    </a:lnTo>
                    <a:lnTo>
                      <a:pt x="2" y="8"/>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6" name="Freeform 1085">
                <a:extLst>
                  <a:ext uri="{FF2B5EF4-FFF2-40B4-BE49-F238E27FC236}">
                    <a16:creationId xmlns:a16="http://schemas.microsoft.com/office/drawing/2014/main" id="{F20E006D-2F7D-42CC-8CC8-F406DCB6A0EF}"/>
                  </a:ext>
                </a:extLst>
              </p:cNvPr>
              <p:cNvSpPr>
                <a:spLocks/>
              </p:cNvSpPr>
              <p:nvPr/>
            </p:nvSpPr>
            <p:spPr bwMode="auto">
              <a:xfrm>
                <a:off x="4526" y="784"/>
                <a:ext cx="4" cy="10"/>
              </a:xfrm>
              <a:custGeom>
                <a:avLst/>
                <a:gdLst>
                  <a:gd name="T0" fmla="*/ 0 w 4"/>
                  <a:gd name="T1" fmla="*/ 8 h 10"/>
                  <a:gd name="T2" fmla="*/ 0 w 4"/>
                  <a:gd name="T3" fmla="*/ 10 h 10"/>
                  <a:gd name="T4" fmla="*/ 3 w 4"/>
                  <a:gd name="T5" fmla="*/ 8 h 10"/>
                  <a:gd name="T6" fmla="*/ 3 w 4"/>
                  <a:gd name="T7" fmla="*/ 5 h 10"/>
                  <a:gd name="T8" fmla="*/ 3 w 4"/>
                  <a:gd name="T9" fmla="*/ 3 h 10"/>
                  <a:gd name="T10" fmla="*/ 4 w 4"/>
                  <a:gd name="T11" fmla="*/ 2 h 10"/>
                  <a:gd name="T12" fmla="*/ 3 w 4"/>
                  <a:gd name="T13" fmla="*/ 0 h 10"/>
                  <a:gd name="T14" fmla="*/ 1 w 4"/>
                  <a:gd name="T15" fmla="*/ 0 h 10"/>
                  <a:gd name="T16" fmla="*/ 0 w 4"/>
                  <a:gd name="T17" fmla="*/ 3 h 10"/>
                  <a:gd name="T18" fmla="*/ 0 w 4"/>
                  <a:gd name="T19" fmla="*/ 5 h 10"/>
                  <a:gd name="T20" fmla="*/ 0 w 4"/>
                  <a:gd name="T21" fmla="*/ 8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10">
                    <a:moveTo>
                      <a:pt x="0" y="8"/>
                    </a:moveTo>
                    <a:lnTo>
                      <a:pt x="0" y="10"/>
                    </a:lnTo>
                    <a:lnTo>
                      <a:pt x="3" y="8"/>
                    </a:lnTo>
                    <a:lnTo>
                      <a:pt x="3" y="5"/>
                    </a:lnTo>
                    <a:lnTo>
                      <a:pt x="3" y="3"/>
                    </a:lnTo>
                    <a:lnTo>
                      <a:pt x="4" y="2"/>
                    </a:lnTo>
                    <a:lnTo>
                      <a:pt x="3" y="0"/>
                    </a:lnTo>
                    <a:lnTo>
                      <a:pt x="1" y="0"/>
                    </a:lnTo>
                    <a:lnTo>
                      <a:pt x="0" y="3"/>
                    </a:lnTo>
                    <a:lnTo>
                      <a:pt x="0" y="5"/>
                    </a:lnTo>
                    <a:lnTo>
                      <a:pt x="0" y="8"/>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7" name="Freeform 1086">
                <a:extLst>
                  <a:ext uri="{FF2B5EF4-FFF2-40B4-BE49-F238E27FC236}">
                    <a16:creationId xmlns:a16="http://schemas.microsoft.com/office/drawing/2014/main" id="{3305BA7F-305D-4013-AFF9-129B10DDFE9A}"/>
                  </a:ext>
                </a:extLst>
              </p:cNvPr>
              <p:cNvSpPr>
                <a:spLocks/>
              </p:cNvSpPr>
              <p:nvPr/>
            </p:nvSpPr>
            <p:spPr bwMode="auto">
              <a:xfrm>
                <a:off x="4290" y="727"/>
                <a:ext cx="6" cy="9"/>
              </a:xfrm>
              <a:custGeom>
                <a:avLst/>
                <a:gdLst>
                  <a:gd name="T0" fmla="*/ 1 w 6"/>
                  <a:gd name="T1" fmla="*/ 8 h 9"/>
                  <a:gd name="T2" fmla="*/ 3 w 6"/>
                  <a:gd name="T3" fmla="*/ 9 h 9"/>
                  <a:gd name="T4" fmla="*/ 5 w 6"/>
                  <a:gd name="T5" fmla="*/ 9 h 9"/>
                  <a:gd name="T6" fmla="*/ 6 w 6"/>
                  <a:gd name="T7" fmla="*/ 9 h 9"/>
                  <a:gd name="T8" fmla="*/ 6 w 6"/>
                  <a:gd name="T9" fmla="*/ 8 h 9"/>
                  <a:gd name="T10" fmla="*/ 5 w 6"/>
                  <a:gd name="T11" fmla="*/ 5 h 9"/>
                  <a:gd name="T12" fmla="*/ 3 w 6"/>
                  <a:gd name="T13" fmla="*/ 1 h 9"/>
                  <a:gd name="T14" fmla="*/ 1 w 6"/>
                  <a:gd name="T15" fmla="*/ 0 h 9"/>
                  <a:gd name="T16" fmla="*/ 0 w 6"/>
                  <a:gd name="T17" fmla="*/ 0 h 9"/>
                  <a:gd name="T18" fmla="*/ 0 w 6"/>
                  <a:gd name="T19" fmla="*/ 3 h 9"/>
                  <a:gd name="T20" fmla="*/ 1 w 6"/>
                  <a:gd name="T21" fmla="*/ 5 h 9"/>
                  <a:gd name="T22" fmla="*/ 1 w 6"/>
                  <a:gd name="T23" fmla="*/ 8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 h="9">
                    <a:moveTo>
                      <a:pt x="1" y="8"/>
                    </a:moveTo>
                    <a:lnTo>
                      <a:pt x="3" y="9"/>
                    </a:lnTo>
                    <a:lnTo>
                      <a:pt x="5" y="9"/>
                    </a:lnTo>
                    <a:lnTo>
                      <a:pt x="6" y="9"/>
                    </a:lnTo>
                    <a:lnTo>
                      <a:pt x="6" y="8"/>
                    </a:lnTo>
                    <a:lnTo>
                      <a:pt x="5" y="5"/>
                    </a:lnTo>
                    <a:lnTo>
                      <a:pt x="3" y="1"/>
                    </a:lnTo>
                    <a:lnTo>
                      <a:pt x="1" y="0"/>
                    </a:lnTo>
                    <a:lnTo>
                      <a:pt x="0" y="0"/>
                    </a:lnTo>
                    <a:lnTo>
                      <a:pt x="0" y="3"/>
                    </a:lnTo>
                    <a:lnTo>
                      <a:pt x="1" y="5"/>
                    </a:lnTo>
                    <a:lnTo>
                      <a:pt x="1" y="8"/>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8" name="Freeform 1087">
                <a:extLst>
                  <a:ext uri="{FF2B5EF4-FFF2-40B4-BE49-F238E27FC236}">
                    <a16:creationId xmlns:a16="http://schemas.microsoft.com/office/drawing/2014/main" id="{800904E8-445F-44D6-8FC5-985D2741A783}"/>
                  </a:ext>
                </a:extLst>
              </p:cNvPr>
              <p:cNvSpPr>
                <a:spLocks/>
              </p:cNvSpPr>
              <p:nvPr/>
            </p:nvSpPr>
            <p:spPr bwMode="auto">
              <a:xfrm>
                <a:off x="4255" y="735"/>
                <a:ext cx="3" cy="4"/>
              </a:xfrm>
              <a:custGeom>
                <a:avLst/>
                <a:gdLst>
                  <a:gd name="T0" fmla="*/ 3 w 3"/>
                  <a:gd name="T1" fmla="*/ 3 h 4"/>
                  <a:gd name="T2" fmla="*/ 3 w 3"/>
                  <a:gd name="T3" fmla="*/ 3 h 4"/>
                  <a:gd name="T4" fmla="*/ 3 w 3"/>
                  <a:gd name="T5" fmla="*/ 1 h 4"/>
                  <a:gd name="T6" fmla="*/ 1 w 3"/>
                  <a:gd name="T7" fmla="*/ 0 h 4"/>
                  <a:gd name="T8" fmla="*/ 0 w 3"/>
                  <a:gd name="T9" fmla="*/ 0 h 4"/>
                  <a:gd name="T10" fmla="*/ 0 w 3"/>
                  <a:gd name="T11" fmla="*/ 3 h 4"/>
                  <a:gd name="T12" fmla="*/ 3 w 3"/>
                  <a:gd name="T13" fmla="*/ 4 h 4"/>
                  <a:gd name="T14" fmla="*/ 3 w 3"/>
                  <a:gd name="T15" fmla="*/ 3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3" y="3"/>
                    </a:moveTo>
                    <a:lnTo>
                      <a:pt x="3" y="3"/>
                    </a:lnTo>
                    <a:lnTo>
                      <a:pt x="3" y="1"/>
                    </a:lnTo>
                    <a:lnTo>
                      <a:pt x="1" y="0"/>
                    </a:lnTo>
                    <a:lnTo>
                      <a:pt x="0" y="0"/>
                    </a:lnTo>
                    <a:lnTo>
                      <a:pt x="0" y="3"/>
                    </a:lnTo>
                    <a:lnTo>
                      <a:pt x="3" y="4"/>
                    </a:lnTo>
                    <a:lnTo>
                      <a:pt x="3" y="3"/>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9" name="Freeform 1088">
                <a:extLst>
                  <a:ext uri="{FF2B5EF4-FFF2-40B4-BE49-F238E27FC236}">
                    <a16:creationId xmlns:a16="http://schemas.microsoft.com/office/drawing/2014/main" id="{FE0DD2EB-4795-4D93-81EE-37B8BB9E88CC}"/>
                  </a:ext>
                </a:extLst>
              </p:cNvPr>
              <p:cNvSpPr>
                <a:spLocks/>
              </p:cNvSpPr>
              <p:nvPr/>
            </p:nvSpPr>
            <p:spPr bwMode="auto">
              <a:xfrm>
                <a:off x="4529" y="794"/>
                <a:ext cx="3" cy="8"/>
              </a:xfrm>
              <a:custGeom>
                <a:avLst/>
                <a:gdLst>
                  <a:gd name="T0" fmla="*/ 0 w 3"/>
                  <a:gd name="T1" fmla="*/ 3 h 8"/>
                  <a:gd name="T2" fmla="*/ 1 w 3"/>
                  <a:gd name="T3" fmla="*/ 8 h 8"/>
                  <a:gd name="T4" fmla="*/ 3 w 3"/>
                  <a:gd name="T5" fmla="*/ 8 h 8"/>
                  <a:gd name="T6" fmla="*/ 3 w 3"/>
                  <a:gd name="T7" fmla="*/ 6 h 8"/>
                  <a:gd name="T8" fmla="*/ 3 w 3"/>
                  <a:gd name="T9" fmla="*/ 1 h 8"/>
                  <a:gd name="T10" fmla="*/ 3 w 3"/>
                  <a:gd name="T11" fmla="*/ 0 h 8"/>
                  <a:gd name="T12" fmla="*/ 1 w 3"/>
                  <a:gd name="T13" fmla="*/ 1 h 8"/>
                  <a:gd name="T14" fmla="*/ 0 w 3"/>
                  <a:gd name="T15" fmla="*/ 3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8">
                    <a:moveTo>
                      <a:pt x="0" y="3"/>
                    </a:moveTo>
                    <a:lnTo>
                      <a:pt x="1" y="8"/>
                    </a:lnTo>
                    <a:lnTo>
                      <a:pt x="3" y="8"/>
                    </a:lnTo>
                    <a:lnTo>
                      <a:pt x="3" y="6"/>
                    </a:lnTo>
                    <a:lnTo>
                      <a:pt x="3" y="1"/>
                    </a:lnTo>
                    <a:lnTo>
                      <a:pt x="3" y="0"/>
                    </a:lnTo>
                    <a:lnTo>
                      <a:pt x="1" y="1"/>
                    </a:lnTo>
                    <a:lnTo>
                      <a:pt x="0" y="3"/>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0" name="Freeform 1089">
                <a:extLst>
                  <a:ext uri="{FF2B5EF4-FFF2-40B4-BE49-F238E27FC236}">
                    <a16:creationId xmlns:a16="http://schemas.microsoft.com/office/drawing/2014/main" id="{FA7DFCC8-665C-476C-B68A-7148C6CF15E4}"/>
                  </a:ext>
                </a:extLst>
              </p:cNvPr>
              <p:cNvSpPr>
                <a:spLocks/>
              </p:cNvSpPr>
              <p:nvPr/>
            </p:nvSpPr>
            <p:spPr bwMode="auto">
              <a:xfrm>
                <a:off x="4080" y="1266"/>
                <a:ext cx="4" cy="1"/>
              </a:xfrm>
              <a:custGeom>
                <a:avLst/>
                <a:gdLst>
                  <a:gd name="T0" fmla="*/ 3 w 4"/>
                  <a:gd name="T1" fmla="*/ 1 h 1"/>
                  <a:gd name="T2" fmla="*/ 4 w 4"/>
                  <a:gd name="T3" fmla="*/ 0 h 1"/>
                  <a:gd name="T4" fmla="*/ 3 w 4"/>
                  <a:gd name="T5" fmla="*/ 0 h 1"/>
                  <a:gd name="T6" fmla="*/ 0 w 4"/>
                  <a:gd name="T7" fmla="*/ 0 h 1"/>
                  <a:gd name="T8" fmla="*/ 0 w 4"/>
                  <a:gd name="T9" fmla="*/ 0 h 1"/>
                  <a:gd name="T10" fmla="*/ 1 w 4"/>
                  <a:gd name="T11" fmla="*/ 1 h 1"/>
                  <a:gd name="T12" fmla="*/ 3 w 4"/>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4" h="1">
                    <a:moveTo>
                      <a:pt x="3" y="1"/>
                    </a:moveTo>
                    <a:lnTo>
                      <a:pt x="4" y="0"/>
                    </a:lnTo>
                    <a:lnTo>
                      <a:pt x="3" y="0"/>
                    </a:lnTo>
                    <a:lnTo>
                      <a:pt x="0" y="0"/>
                    </a:lnTo>
                    <a:lnTo>
                      <a:pt x="0" y="0"/>
                    </a:lnTo>
                    <a:lnTo>
                      <a:pt x="1" y="1"/>
                    </a:lnTo>
                    <a:lnTo>
                      <a:pt x="3" y="1"/>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1" name="Freeform 1090">
                <a:extLst>
                  <a:ext uri="{FF2B5EF4-FFF2-40B4-BE49-F238E27FC236}">
                    <a16:creationId xmlns:a16="http://schemas.microsoft.com/office/drawing/2014/main" id="{5D2601E5-5B8A-4622-A586-623C69C00AA3}"/>
                  </a:ext>
                </a:extLst>
              </p:cNvPr>
              <p:cNvSpPr>
                <a:spLocks/>
              </p:cNvSpPr>
              <p:nvPr/>
            </p:nvSpPr>
            <p:spPr bwMode="auto">
              <a:xfrm>
                <a:off x="4086" y="1167"/>
                <a:ext cx="32" cy="33"/>
              </a:xfrm>
              <a:custGeom>
                <a:avLst/>
                <a:gdLst>
                  <a:gd name="T0" fmla="*/ 0 w 32"/>
                  <a:gd name="T1" fmla="*/ 13 h 33"/>
                  <a:gd name="T2" fmla="*/ 0 w 32"/>
                  <a:gd name="T3" fmla="*/ 14 h 33"/>
                  <a:gd name="T4" fmla="*/ 0 w 32"/>
                  <a:gd name="T5" fmla="*/ 17 h 33"/>
                  <a:gd name="T6" fmla="*/ 3 w 32"/>
                  <a:gd name="T7" fmla="*/ 19 h 33"/>
                  <a:gd name="T8" fmla="*/ 2 w 32"/>
                  <a:gd name="T9" fmla="*/ 19 h 33"/>
                  <a:gd name="T10" fmla="*/ 0 w 32"/>
                  <a:gd name="T11" fmla="*/ 21 h 33"/>
                  <a:gd name="T12" fmla="*/ 2 w 32"/>
                  <a:gd name="T13" fmla="*/ 24 h 33"/>
                  <a:gd name="T14" fmla="*/ 8 w 32"/>
                  <a:gd name="T15" fmla="*/ 25 h 33"/>
                  <a:gd name="T16" fmla="*/ 9 w 32"/>
                  <a:gd name="T17" fmla="*/ 25 h 33"/>
                  <a:gd name="T18" fmla="*/ 11 w 32"/>
                  <a:gd name="T19" fmla="*/ 27 h 33"/>
                  <a:gd name="T20" fmla="*/ 16 w 32"/>
                  <a:gd name="T21" fmla="*/ 24 h 33"/>
                  <a:gd name="T22" fmla="*/ 13 w 32"/>
                  <a:gd name="T23" fmla="*/ 29 h 33"/>
                  <a:gd name="T24" fmla="*/ 9 w 32"/>
                  <a:gd name="T25" fmla="*/ 29 h 33"/>
                  <a:gd name="T26" fmla="*/ 6 w 32"/>
                  <a:gd name="T27" fmla="*/ 27 h 33"/>
                  <a:gd name="T28" fmla="*/ 5 w 32"/>
                  <a:gd name="T29" fmla="*/ 27 h 33"/>
                  <a:gd name="T30" fmla="*/ 5 w 32"/>
                  <a:gd name="T31" fmla="*/ 29 h 33"/>
                  <a:gd name="T32" fmla="*/ 5 w 32"/>
                  <a:gd name="T33" fmla="*/ 30 h 33"/>
                  <a:gd name="T34" fmla="*/ 9 w 32"/>
                  <a:gd name="T35" fmla="*/ 30 h 33"/>
                  <a:gd name="T36" fmla="*/ 11 w 32"/>
                  <a:gd name="T37" fmla="*/ 33 h 33"/>
                  <a:gd name="T38" fmla="*/ 13 w 32"/>
                  <a:gd name="T39" fmla="*/ 33 h 33"/>
                  <a:gd name="T40" fmla="*/ 14 w 32"/>
                  <a:gd name="T41" fmla="*/ 32 h 33"/>
                  <a:gd name="T42" fmla="*/ 22 w 32"/>
                  <a:gd name="T43" fmla="*/ 30 h 33"/>
                  <a:gd name="T44" fmla="*/ 27 w 32"/>
                  <a:gd name="T45" fmla="*/ 30 h 33"/>
                  <a:gd name="T46" fmla="*/ 32 w 32"/>
                  <a:gd name="T47" fmla="*/ 27 h 33"/>
                  <a:gd name="T48" fmla="*/ 30 w 32"/>
                  <a:gd name="T49" fmla="*/ 22 h 33"/>
                  <a:gd name="T50" fmla="*/ 29 w 32"/>
                  <a:gd name="T51" fmla="*/ 19 h 33"/>
                  <a:gd name="T52" fmla="*/ 25 w 32"/>
                  <a:gd name="T53" fmla="*/ 19 h 33"/>
                  <a:gd name="T54" fmla="*/ 24 w 32"/>
                  <a:gd name="T55" fmla="*/ 17 h 33"/>
                  <a:gd name="T56" fmla="*/ 22 w 32"/>
                  <a:gd name="T57" fmla="*/ 11 h 33"/>
                  <a:gd name="T58" fmla="*/ 19 w 32"/>
                  <a:gd name="T59" fmla="*/ 6 h 33"/>
                  <a:gd name="T60" fmla="*/ 14 w 32"/>
                  <a:gd name="T61" fmla="*/ 5 h 33"/>
                  <a:gd name="T62" fmla="*/ 13 w 32"/>
                  <a:gd name="T63" fmla="*/ 3 h 33"/>
                  <a:gd name="T64" fmla="*/ 8 w 32"/>
                  <a:gd name="T65" fmla="*/ 1 h 33"/>
                  <a:gd name="T66" fmla="*/ 5 w 32"/>
                  <a:gd name="T67" fmla="*/ 0 h 33"/>
                  <a:gd name="T68" fmla="*/ 5 w 32"/>
                  <a:gd name="T69" fmla="*/ 3 h 33"/>
                  <a:gd name="T70" fmla="*/ 2 w 32"/>
                  <a:gd name="T71" fmla="*/ 5 h 33"/>
                  <a:gd name="T72" fmla="*/ 2 w 32"/>
                  <a:gd name="T73" fmla="*/ 9 h 33"/>
                  <a:gd name="T74" fmla="*/ 5 w 32"/>
                  <a:gd name="T75" fmla="*/ 11 h 33"/>
                  <a:gd name="T76" fmla="*/ 6 w 32"/>
                  <a:gd name="T77" fmla="*/ 13 h 33"/>
                  <a:gd name="T78" fmla="*/ 3 w 32"/>
                  <a:gd name="T79" fmla="*/ 11 h 33"/>
                  <a:gd name="T80" fmla="*/ 0 w 32"/>
                  <a:gd name="T81" fmla="*/ 1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 h="33">
                    <a:moveTo>
                      <a:pt x="0" y="13"/>
                    </a:moveTo>
                    <a:lnTo>
                      <a:pt x="0" y="14"/>
                    </a:lnTo>
                    <a:lnTo>
                      <a:pt x="0" y="17"/>
                    </a:lnTo>
                    <a:lnTo>
                      <a:pt x="3" y="19"/>
                    </a:lnTo>
                    <a:lnTo>
                      <a:pt x="2" y="19"/>
                    </a:lnTo>
                    <a:lnTo>
                      <a:pt x="0" y="21"/>
                    </a:lnTo>
                    <a:lnTo>
                      <a:pt x="2" y="24"/>
                    </a:lnTo>
                    <a:lnTo>
                      <a:pt x="8" y="25"/>
                    </a:lnTo>
                    <a:lnTo>
                      <a:pt x="9" y="25"/>
                    </a:lnTo>
                    <a:lnTo>
                      <a:pt x="11" y="27"/>
                    </a:lnTo>
                    <a:lnTo>
                      <a:pt x="16" y="24"/>
                    </a:lnTo>
                    <a:lnTo>
                      <a:pt x="13" y="29"/>
                    </a:lnTo>
                    <a:lnTo>
                      <a:pt x="9" y="29"/>
                    </a:lnTo>
                    <a:lnTo>
                      <a:pt x="6" y="27"/>
                    </a:lnTo>
                    <a:lnTo>
                      <a:pt x="5" y="27"/>
                    </a:lnTo>
                    <a:lnTo>
                      <a:pt x="5" y="29"/>
                    </a:lnTo>
                    <a:lnTo>
                      <a:pt x="5" y="30"/>
                    </a:lnTo>
                    <a:lnTo>
                      <a:pt x="9" y="30"/>
                    </a:lnTo>
                    <a:lnTo>
                      <a:pt x="11" y="33"/>
                    </a:lnTo>
                    <a:lnTo>
                      <a:pt x="13" y="33"/>
                    </a:lnTo>
                    <a:lnTo>
                      <a:pt x="14" y="32"/>
                    </a:lnTo>
                    <a:lnTo>
                      <a:pt x="22" y="30"/>
                    </a:lnTo>
                    <a:lnTo>
                      <a:pt x="27" y="30"/>
                    </a:lnTo>
                    <a:lnTo>
                      <a:pt x="32" y="27"/>
                    </a:lnTo>
                    <a:lnTo>
                      <a:pt x="30" y="22"/>
                    </a:lnTo>
                    <a:lnTo>
                      <a:pt x="29" y="19"/>
                    </a:lnTo>
                    <a:lnTo>
                      <a:pt x="25" y="19"/>
                    </a:lnTo>
                    <a:lnTo>
                      <a:pt x="24" y="17"/>
                    </a:lnTo>
                    <a:lnTo>
                      <a:pt x="22" y="11"/>
                    </a:lnTo>
                    <a:lnTo>
                      <a:pt x="19" y="6"/>
                    </a:lnTo>
                    <a:lnTo>
                      <a:pt x="14" y="5"/>
                    </a:lnTo>
                    <a:lnTo>
                      <a:pt x="13" y="3"/>
                    </a:lnTo>
                    <a:lnTo>
                      <a:pt x="8" y="1"/>
                    </a:lnTo>
                    <a:lnTo>
                      <a:pt x="5" y="0"/>
                    </a:lnTo>
                    <a:lnTo>
                      <a:pt x="5" y="3"/>
                    </a:lnTo>
                    <a:lnTo>
                      <a:pt x="2" y="5"/>
                    </a:lnTo>
                    <a:lnTo>
                      <a:pt x="2" y="9"/>
                    </a:lnTo>
                    <a:lnTo>
                      <a:pt x="5" y="11"/>
                    </a:lnTo>
                    <a:lnTo>
                      <a:pt x="6" y="13"/>
                    </a:lnTo>
                    <a:lnTo>
                      <a:pt x="3" y="11"/>
                    </a:lnTo>
                    <a:lnTo>
                      <a:pt x="0" y="13"/>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2" name="Freeform 1091">
                <a:extLst>
                  <a:ext uri="{FF2B5EF4-FFF2-40B4-BE49-F238E27FC236}">
                    <a16:creationId xmlns:a16="http://schemas.microsoft.com/office/drawing/2014/main" id="{DBFE53C1-0587-480E-8ABF-B4493EE51FC2}"/>
                  </a:ext>
                </a:extLst>
              </p:cNvPr>
              <p:cNvSpPr>
                <a:spLocks/>
              </p:cNvSpPr>
              <p:nvPr/>
            </p:nvSpPr>
            <p:spPr bwMode="auto">
              <a:xfrm>
                <a:off x="4081" y="1240"/>
                <a:ext cx="5" cy="3"/>
              </a:xfrm>
              <a:custGeom>
                <a:avLst/>
                <a:gdLst>
                  <a:gd name="T0" fmla="*/ 3 w 5"/>
                  <a:gd name="T1" fmla="*/ 0 h 3"/>
                  <a:gd name="T2" fmla="*/ 5 w 5"/>
                  <a:gd name="T3" fmla="*/ 0 h 3"/>
                  <a:gd name="T4" fmla="*/ 3 w 5"/>
                  <a:gd name="T5" fmla="*/ 0 h 3"/>
                  <a:gd name="T6" fmla="*/ 2 w 5"/>
                  <a:gd name="T7" fmla="*/ 2 h 3"/>
                  <a:gd name="T8" fmla="*/ 0 w 5"/>
                  <a:gd name="T9" fmla="*/ 2 h 3"/>
                  <a:gd name="T10" fmla="*/ 2 w 5"/>
                  <a:gd name="T11" fmla="*/ 3 h 3"/>
                  <a:gd name="T12" fmla="*/ 2 w 5"/>
                  <a:gd name="T13" fmla="*/ 2 h 3"/>
                  <a:gd name="T14" fmla="*/ 3 w 5"/>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3">
                    <a:moveTo>
                      <a:pt x="3" y="0"/>
                    </a:moveTo>
                    <a:lnTo>
                      <a:pt x="5" y="0"/>
                    </a:lnTo>
                    <a:lnTo>
                      <a:pt x="3" y="0"/>
                    </a:lnTo>
                    <a:lnTo>
                      <a:pt x="2" y="2"/>
                    </a:lnTo>
                    <a:lnTo>
                      <a:pt x="0" y="2"/>
                    </a:lnTo>
                    <a:lnTo>
                      <a:pt x="2" y="3"/>
                    </a:lnTo>
                    <a:lnTo>
                      <a:pt x="2" y="2"/>
                    </a:lnTo>
                    <a:lnTo>
                      <a:pt x="3"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3" name="Freeform 1092">
                <a:extLst>
                  <a:ext uri="{FF2B5EF4-FFF2-40B4-BE49-F238E27FC236}">
                    <a16:creationId xmlns:a16="http://schemas.microsoft.com/office/drawing/2014/main" id="{227D6DDE-1B6C-43DE-8202-0EC63164B501}"/>
                  </a:ext>
                </a:extLst>
              </p:cNvPr>
              <p:cNvSpPr>
                <a:spLocks/>
              </p:cNvSpPr>
              <p:nvPr/>
            </p:nvSpPr>
            <p:spPr bwMode="auto">
              <a:xfrm>
                <a:off x="4089" y="1161"/>
                <a:ext cx="5" cy="4"/>
              </a:xfrm>
              <a:custGeom>
                <a:avLst/>
                <a:gdLst>
                  <a:gd name="T0" fmla="*/ 3 w 5"/>
                  <a:gd name="T1" fmla="*/ 4 h 4"/>
                  <a:gd name="T2" fmla="*/ 5 w 5"/>
                  <a:gd name="T3" fmla="*/ 3 h 4"/>
                  <a:gd name="T4" fmla="*/ 3 w 5"/>
                  <a:gd name="T5" fmla="*/ 0 h 4"/>
                  <a:gd name="T6" fmla="*/ 2 w 5"/>
                  <a:gd name="T7" fmla="*/ 0 h 4"/>
                  <a:gd name="T8" fmla="*/ 0 w 5"/>
                  <a:gd name="T9" fmla="*/ 1 h 4"/>
                  <a:gd name="T10" fmla="*/ 2 w 5"/>
                  <a:gd name="T11" fmla="*/ 3 h 4"/>
                  <a:gd name="T12" fmla="*/ 3 w 5"/>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5" h="4">
                    <a:moveTo>
                      <a:pt x="3" y="4"/>
                    </a:moveTo>
                    <a:lnTo>
                      <a:pt x="5" y="3"/>
                    </a:lnTo>
                    <a:lnTo>
                      <a:pt x="3" y="0"/>
                    </a:lnTo>
                    <a:lnTo>
                      <a:pt x="2" y="0"/>
                    </a:lnTo>
                    <a:lnTo>
                      <a:pt x="0" y="1"/>
                    </a:lnTo>
                    <a:lnTo>
                      <a:pt x="2" y="3"/>
                    </a:lnTo>
                    <a:lnTo>
                      <a:pt x="3" y="4"/>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4" name="Freeform 1093">
                <a:extLst>
                  <a:ext uri="{FF2B5EF4-FFF2-40B4-BE49-F238E27FC236}">
                    <a16:creationId xmlns:a16="http://schemas.microsoft.com/office/drawing/2014/main" id="{0AD157EC-EC6B-4F1F-A4B5-B58FAD71AA1F}"/>
                  </a:ext>
                </a:extLst>
              </p:cNvPr>
              <p:cNvSpPr>
                <a:spLocks/>
              </p:cNvSpPr>
              <p:nvPr/>
            </p:nvSpPr>
            <p:spPr bwMode="auto">
              <a:xfrm>
                <a:off x="4091" y="1326"/>
                <a:ext cx="3" cy="4"/>
              </a:xfrm>
              <a:custGeom>
                <a:avLst/>
                <a:gdLst>
                  <a:gd name="T0" fmla="*/ 0 w 3"/>
                  <a:gd name="T1" fmla="*/ 4 h 4"/>
                  <a:gd name="T2" fmla="*/ 1 w 3"/>
                  <a:gd name="T3" fmla="*/ 2 h 4"/>
                  <a:gd name="T4" fmla="*/ 3 w 3"/>
                  <a:gd name="T5" fmla="*/ 0 h 4"/>
                  <a:gd name="T6" fmla="*/ 1 w 3"/>
                  <a:gd name="T7" fmla="*/ 0 h 4"/>
                  <a:gd name="T8" fmla="*/ 0 w 3"/>
                  <a:gd name="T9" fmla="*/ 4 h 4"/>
                  <a:gd name="T10" fmla="*/ 0 w 3"/>
                  <a:gd name="T11" fmla="*/ 4 h 4"/>
                  <a:gd name="T12" fmla="*/ 0 w 3"/>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3" h="4">
                    <a:moveTo>
                      <a:pt x="0" y="4"/>
                    </a:moveTo>
                    <a:lnTo>
                      <a:pt x="1" y="2"/>
                    </a:lnTo>
                    <a:lnTo>
                      <a:pt x="3" y="0"/>
                    </a:lnTo>
                    <a:lnTo>
                      <a:pt x="1" y="0"/>
                    </a:lnTo>
                    <a:lnTo>
                      <a:pt x="0" y="4"/>
                    </a:lnTo>
                    <a:lnTo>
                      <a:pt x="0" y="4"/>
                    </a:lnTo>
                    <a:lnTo>
                      <a:pt x="0" y="4"/>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5" name="Freeform 1094">
                <a:extLst>
                  <a:ext uri="{FF2B5EF4-FFF2-40B4-BE49-F238E27FC236}">
                    <a16:creationId xmlns:a16="http://schemas.microsoft.com/office/drawing/2014/main" id="{648E5BA6-2DA4-4AA2-BB70-48DC615BA1C3}"/>
                  </a:ext>
                </a:extLst>
              </p:cNvPr>
              <p:cNvSpPr>
                <a:spLocks/>
              </p:cNvSpPr>
              <p:nvPr/>
            </p:nvSpPr>
            <p:spPr bwMode="auto">
              <a:xfrm>
                <a:off x="4095" y="1218"/>
                <a:ext cx="5" cy="3"/>
              </a:xfrm>
              <a:custGeom>
                <a:avLst/>
                <a:gdLst>
                  <a:gd name="T0" fmla="*/ 0 w 5"/>
                  <a:gd name="T1" fmla="*/ 2 h 3"/>
                  <a:gd name="T2" fmla="*/ 0 w 5"/>
                  <a:gd name="T3" fmla="*/ 2 h 3"/>
                  <a:gd name="T4" fmla="*/ 0 w 5"/>
                  <a:gd name="T5" fmla="*/ 3 h 3"/>
                  <a:gd name="T6" fmla="*/ 5 w 5"/>
                  <a:gd name="T7" fmla="*/ 2 h 3"/>
                  <a:gd name="T8" fmla="*/ 5 w 5"/>
                  <a:gd name="T9" fmla="*/ 0 h 3"/>
                  <a:gd name="T10" fmla="*/ 2 w 5"/>
                  <a:gd name="T11" fmla="*/ 0 h 3"/>
                  <a:gd name="T12" fmla="*/ 0 w 5"/>
                  <a:gd name="T13" fmla="*/ 2 h 3"/>
                </a:gdLst>
                <a:ahLst/>
                <a:cxnLst>
                  <a:cxn ang="0">
                    <a:pos x="T0" y="T1"/>
                  </a:cxn>
                  <a:cxn ang="0">
                    <a:pos x="T2" y="T3"/>
                  </a:cxn>
                  <a:cxn ang="0">
                    <a:pos x="T4" y="T5"/>
                  </a:cxn>
                  <a:cxn ang="0">
                    <a:pos x="T6" y="T7"/>
                  </a:cxn>
                  <a:cxn ang="0">
                    <a:pos x="T8" y="T9"/>
                  </a:cxn>
                  <a:cxn ang="0">
                    <a:pos x="T10" y="T11"/>
                  </a:cxn>
                  <a:cxn ang="0">
                    <a:pos x="T12" y="T13"/>
                  </a:cxn>
                </a:cxnLst>
                <a:rect l="0" t="0" r="r" b="b"/>
                <a:pathLst>
                  <a:path w="5" h="3">
                    <a:moveTo>
                      <a:pt x="0" y="2"/>
                    </a:moveTo>
                    <a:lnTo>
                      <a:pt x="0" y="2"/>
                    </a:lnTo>
                    <a:lnTo>
                      <a:pt x="0" y="3"/>
                    </a:lnTo>
                    <a:lnTo>
                      <a:pt x="5" y="2"/>
                    </a:lnTo>
                    <a:lnTo>
                      <a:pt x="5" y="0"/>
                    </a:lnTo>
                    <a:lnTo>
                      <a:pt x="2" y="0"/>
                    </a:lnTo>
                    <a:lnTo>
                      <a:pt x="0" y="2"/>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6" name="Freeform 1095">
                <a:extLst>
                  <a:ext uri="{FF2B5EF4-FFF2-40B4-BE49-F238E27FC236}">
                    <a16:creationId xmlns:a16="http://schemas.microsoft.com/office/drawing/2014/main" id="{6B2C4807-7412-4B67-B7E8-8C2A77E8B31C}"/>
                  </a:ext>
                </a:extLst>
              </p:cNvPr>
              <p:cNvSpPr>
                <a:spLocks/>
              </p:cNvSpPr>
              <p:nvPr/>
            </p:nvSpPr>
            <p:spPr bwMode="auto">
              <a:xfrm>
                <a:off x="4107" y="1218"/>
                <a:ext cx="4" cy="2"/>
              </a:xfrm>
              <a:custGeom>
                <a:avLst/>
                <a:gdLst>
                  <a:gd name="T0" fmla="*/ 3 w 4"/>
                  <a:gd name="T1" fmla="*/ 2 h 2"/>
                  <a:gd name="T2" fmla="*/ 4 w 4"/>
                  <a:gd name="T3" fmla="*/ 0 h 2"/>
                  <a:gd name="T4" fmla="*/ 3 w 4"/>
                  <a:gd name="T5" fmla="*/ 0 h 2"/>
                  <a:gd name="T6" fmla="*/ 0 w 4"/>
                  <a:gd name="T7" fmla="*/ 0 h 2"/>
                  <a:gd name="T8" fmla="*/ 1 w 4"/>
                  <a:gd name="T9" fmla="*/ 2 h 2"/>
                  <a:gd name="T10" fmla="*/ 3 w 4"/>
                  <a:gd name="T11" fmla="*/ 2 h 2"/>
                </a:gdLst>
                <a:ahLst/>
                <a:cxnLst>
                  <a:cxn ang="0">
                    <a:pos x="T0" y="T1"/>
                  </a:cxn>
                  <a:cxn ang="0">
                    <a:pos x="T2" y="T3"/>
                  </a:cxn>
                  <a:cxn ang="0">
                    <a:pos x="T4" y="T5"/>
                  </a:cxn>
                  <a:cxn ang="0">
                    <a:pos x="T6" y="T7"/>
                  </a:cxn>
                  <a:cxn ang="0">
                    <a:pos x="T8" y="T9"/>
                  </a:cxn>
                  <a:cxn ang="0">
                    <a:pos x="T10" y="T11"/>
                  </a:cxn>
                </a:cxnLst>
                <a:rect l="0" t="0" r="r" b="b"/>
                <a:pathLst>
                  <a:path w="4" h="2">
                    <a:moveTo>
                      <a:pt x="3" y="2"/>
                    </a:moveTo>
                    <a:lnTo>
                      <a:pt x="4" y="0"/>
                    </a:lnTo>
                    <a:lnTo>
                      <a:pt x="3" y="0"/>
                    </a:lnTo>
                    <a:lnTo>
                      <a:pt x="0" y="0"/>
                    </a:lnTo>
                    <a:lnTo>
                      <a:pt x="1" y="2"/>
                    </a:lnTo>
                    <a:lnTo>
                      <a:pt x="3" y="2"/>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7" name="Freeform 1096">
                <a:extLst>
                  <a:ext uri="{FF2B5EF4-FFF2-40B4-BE49-F238E27FC236}">
                    <a16:creationId xmlns:a16="http://schemas.microsoft.com/office/drawing/2014/main" id="{FCD3935F-6DDE-4C57-9A09-CD8E73CAF890}"/>
                  </a:ext>
                </a:extLst>
              </p:cNvPr>
              <p:cNvSpPr>
                <a:spLocks/>
              </p:cNvSpPr>
              <p:nvPr/>
            </p:nvSpPr>
            <p:spPr bwMode="auto">
              <a:xfrm>
                <a:off x="4075" y="1266"/>
                <a:ext cx="1" cy="1"/>
              </a:xfrm>
              <a:custGeom>
                <a:avLst/>
                <a:gdLst>
                  <a:gd name="T0" fmla="*/ 1 w 1"/>
                  <a:gd name="T1" fmla="*/ 0 h 1"/>
                  <a:gd name="T2" fmla="*/ 1 w 1"/>
                  <a:gd name="T3" fmla="*/ 0 h 1"/>
                  <a:gd name="T4" fmla="*/ 1 w 1"/>
                  <a:gd name="T5" fmla="*/ 0 h 1"/>
                  <a:gd name="T6" fmla="*/ 0 w 1"/>
                  <a:gd name="T7" fmla="*/ 0 h 1"/>
                  <a:gd name="T8" fmla="*/ 1 w 1"/>
                  <a:gd name="T9" fmla="*/ 1 h 1"/>
                  <a:gd name="T10" fmla="*/ 1 w 1"/>
                  <a:gd name="T11" fmla="*/ 0 h 1"/>
                </a:gdLst>
                <a:ahLst/>
                <a:cxnLst>
                  <a:cxn ang="0">
                    <a:pos x="T0" y="T1"/>
                  </a:cxn>
                  <a:cxn ang="0">
                    <a:pos x="T2" y="T3"/>
                  </a:cxn>
                  <a:cxn ang="0">
                    <a:pos x="T4" y="T5"/>
                  </a:cxn>
                  <a:cxn ang="0">
                    <a:pos x="T6" y="T7"/>
                  </a:cxn>
                  <a:cxn ang="0">
                    <a:pos x="T8" y="T9"/>
                  </a:cxn>
                  <a:cxn ang="0">
                    <a:pos x="T10" y="T11"/>
                  </a:cxn>
                </a:cxnLst>
                <a:rect l="0" t="0" r="r" b="b"/>
                <a:pathLst>
                  <a:path w="1" h="1">
                    <a:moveTo>
                      <a:pt x="1" y="0"/>
                    </a:moveTo>
                    <a:lnTo>
                      <a:pt x="1" y="0"/>
                    </a:lnTo>
                    <a:lnTo>
                      <a:pt x="1" y="0"/>
                    </a:lnTo>
                    <a:lnTo>
                      <a:pt x="0" y="0"/>
                    </a:lnTo>
                    <a:lnTo>
                      <a:pt x="1" y="1"/>
                    </a:lnTo>
                    <a:lnTo>
                      <a:pt x="1"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8" name="Freeform 1097">
                <a:extLst>
                  <a:ext uri="{FF2B5EF4-FFF2-40B4-BE49-F238E27FC236}">
                    <a16:creationId xmlns:a16="http://schemas.microsoft.com/office/drawing/2014/main" id="{91A4CA10-B5D6-4548-8CDB-7E798941702E}"/>
                  </a:ext>
                </a:extLst>
              </p:cNvPr>
              <p:cNvSpPr>
                <a:spLocks/>
              </p:cNvSpPr>
              <p:nvPr/>
            </p:nvSpPr>
            <p:spPr bwMode="auto">
              <a:xfrm>
                <a:off x="4189" y="1387"/>
                <a:ext cx="0" cy="2"/>
              </a:xfrm>
              <a:custGeom>
                <a:avLst/>
                <a:gdLst>
                  <a:gd name="T0" fmla="*/ 0 h 2"/>
                  <a:gd name="T1" fmla="*/ 2 h 2"/>
                  <a:gd name="T2" fmla="*/ 2 h 2"/>
                  <a:gd name="T3" fmla="*/ 2 h 2"/>
                  <a:gd name="T4" fmla="*/ 0 h 2"/>
                </a:gdLst>
                <a:ahLst/>
                <a:cxnLst>
                  <a:cxn ang="0">
                    <a:pos x="0" y="T0"/>
                  </a:cxn>
                  <a:cxn ang="0">
                    <a:pos x="0" y="T1"/>
                  </a:cxn>
                  <a:cxn ang="0">
                    <a:pos x="0" y="T2"/>
                  </a:cxn>
                  <a:cxn ang="0">
                    <a:pos x="0" y="T3"/>
                  </a:cxn>
                  <a:cxn ang="0">
                    <a:pos x="0" y="T4"/>
                  </a:cxn>
                </a:cxnLst>
                <a:rect l="0" t="0" r="r" b="b"/>
                <a:pathLst>
                  <a:path h="2">
                    <a:moveTo>
                      <a:pt x="0" y="0"/>
                    </a:moveTo>
                    <a:lnTo>
                      <a:pt x="0" y="2"/>
                    </a:lnTo>
                    <a:lnTo>
                      <a:pt x="0" y="2"/>
                    </a:lnTo>
                    <a:lnTo>
                      <a:pt x="0" y="2"/>
                    </a:lnTo>
                    <a:lnTo>
                      <a:pt x="0"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9" name="Freeform 1098">
                <a:extLst>
                  <a:ext uri="{FF2B5EF4-FFF2-40B4-BE49-F238E27FC236}">
                    <a16:creationId xmlns:a16="http://schemas.microsoft.com/office/drawing/2014/main" id="{E4E0F82D-8BFA-4A44-87E8-C208A90662B4}"/>
                  </a:ext>
                </a:extLst>
              </p:cNvPr>
              <p:cNvSpPr>
                <a:spLocks/>
              </p:cNvSpPr>
              <p:nvPr/>
            </p:nvSpPr>
            <p:spPr bwMode="auto">
              <a:xfrm>
                <a:off x="4091" y="1328"/>
                <a:ext cx="4" cy="5"/>
              </a:xfrm>
              <a:custGeom>
                <a:avLst/>
                <a:gdLst>
                  <a:gd name="T0" fmla="*/ 0 w 4"/>
                  <a:gd name="T1" fmla="*/ 3 h 5"/>
                  <a:gd name="T2" fmla="*/ 3 w 4"/>
                  <a:gd name="T3" fmla="*/ 2 h 5"/>
                  <a:gd name="T4" fmla="*/ 4 w 4"/>
                  <a:gd name="T5" fmla="*/ 0 h 5"/>
                  <a:gd name="T6" fmla="*/ 3 w 4"/>
                  <a:gd name="T7" fmla="*/ 0 h 5"/>
                  <a:gd name="T8" fmla="*/ 1 w 4"/>
                  <a:gd name="T9" fmla="*/ 2 h 5"/>
                  <a:gd name="T10" fmla="*/ 0 w 4"/>
                  <a:gd name="T11" fmla="*/ 5 h 5"/>
                  <a:gd name="T12" fmla="*/ 0 w 4"/>
                  <a:gd name="T13" fmla="*/ 3 h 5"/>
                </a:gdLst>
                <a:ahLst/>
                <a:cxnLst>
                  <a:cxn ang="0">
                    <a:pos x="T0" y="T1"/>
                  </a:cxn>
                  <a:cxn ang="0">
                    <a:pos x="T2" y="T3"/>
                  </a:cxn>
                  <a:cxn ang="0">
                    <a:pos x="T4" y="T5"/>
                  </a:cxn>
                  <a:cxn ang="0">
                    <a:pos x="T6" y="T7"/>
                  </a:cxn>
                  <a:cxn ang="0">
                    <a:pos x="T8" y="T9"/>
                  </a:cxn>
                  <a:cxn ang="0">
                    <a:pos x="T10" y="T11"/>
                  </a:cxn>
                  <a:cxn ang="0">
                    <a:pos x="T12" y="T13"/>
                  </a:cxn>
                </a:cxnLst>
                <a:rect l="0" t="0" r="r" b="b"/>
                <a:pathLst>
                  <a:path w="4" h="5">
                    <a:moveTo>
                      <a:pt x="0" y="3"/>
                    </a:moveTo>
                    <a:lnTo>
                      <a:pt x="3" y="2"/>
                    </a:lnTo>
                    <a:lnTo>
                      <a:pt x="4" y="0"/>
                    </a:lnTo>
                    <a:lnTo>
                      <a:pt x="3" y="0"/>
                    </a:lnTo>
                    <a:lnTo>
                      <a:pt x="1" y="2"/>
                    </a:lnTo>
                    <a:lnTo>
                      <a:pt x="0" y="5"/>
                    </a:lnTo>
                    <a:lnTo>
                      <a:pt x="0" y="3"/>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0" name="Freeform 1099">
                <a:extLst>
                  <a:ext uri="{FF2B5EF4-FFF2-40B4-BE49-F238E27FC236}">
                    <a16:creationId xmlns:a16="http://schemas.microsoft.com/office/drawing/2014/main" id="{4427BD27-971B-476C-9EC2-E258DB3D5BCE}"/>
                  </a:ext>
                </a:extLst>
              </p:cNvPr>
              <p:cNvSpPr>
                <a:spLocks/>
              </p:cNvSpPr>
              <p:nvPr/>
            </p:nvSpPr>
            <p:spPr bwMode="auto">
              <a:xfrm>
                <a:off x="4078" y="1269"/>
                <a:ext cx="5" cy="2"/>
              </a:xfrm>
              <a:custGeom>
                <a:avLst/>
                <a:gdLst>
                  <a:gd name="T0" fmla="*/ 3 w 5"/>
                  <a:gd name="T1" fmla="*/ 2 h 2"/>
                  <a:gd name="T2" fmla="*/ 5 w 5"/>
                  <a:gd name="T3" fmla="*/ 0 h 2"/>
                  <a:gd name="T4" fmla="*/ 3 w 5"/>
                  <a:gd name="T5" fmla="*/ 0 h 2"/>
                  <a:gd name="T6" fmla="*/ 0 w 5"/>
                  <a:gd name="T7" fmla="*/ 0 h 2"/>
                  <a:gd name="T8" fmla="*/ 3 w 5"/>
                  <a:gd name="T9" fmla="*/ 2 h 2"/>
                </a:gdLst>
                <a:ahLst/>
                <a:cxnLst>
                  <a:cxn ang="0">
                    <a:pos x="T0" y="T1"/>
                  </a:cxn>
                  <a:cxn ang="0">
                    <a:pos x="T2" y="T3"/>
                  </a:cxn>
                  <a:cxn ang="0">
                    <a:pos x="T4" y="T5"/>
                  </a:cxn>
                  <a:cxn ang="0">
                    <a:pos x="T6" y="T7"/>
                  </a:cxn>
                  <a:cxn ang="0">
                    <a:pos x="T8" y="T9"/>
                  </a:cxn>
                </a:cxnLst>
                <a:rect l="0" t="0" r="r" b="b"/>
                <a:pathLst>
                  <a:path w="5" h="2">
                    <a:moveTo>
                      <a:pt x="3" y="2"/>
                    </a:moveTo>
                    <a:lnTo>
                      <a:pt x="5" y="0"/>
                    </a:lnTo>
                    <a:lnTo>
                      <a:pt x="3" y="0"/>
                    </a:lnTo>
                    <a:lnTo>
                      <a:pt x="0" y="0"/>
                    </a:lnTo>
                    <a:lnTo>
                      <a:pt x="3" y="2"/>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1" name="Freeform 1100">
                <a:extLst>
                  <a:ext uri="{FF2B5EF4-FFF2-40B4-BE49-F238E27FC236}">
                    <a16:creationId xmlns:a16="http://schemas.microsoft.com/office/drawing/2014/main" id="{053C1D1D-BDF3-4D9F-8B45-F0CDDE165973}"/>
                  </a:ext>
                </a:extLst>
              </p:cNvPr>
              <p:cNvSpPr>
                <a:spLocks/>
              </p:cNvSpPr>
              <p:nvPr/>
            </p:nvSpPr>
            <p:spPr bwMode="auto">
              <a:xfrm>
                <a:off x="4100" y="1090"/>
                <a:ext cx="8" cy="8"/>
              </a:xfrm>
              <a:custGeom>
                <a:avLst/>
                <a:gdLst>
                  <a:gd name="T0" fmla="*/ 2 w 8"/>
                  <a:gd name="T1" fmla="*/ 4 h 8"/>
                  <a:gd name="T2" fmla="*/ 2 w 8"/>
                  <a:gd name="T3" fmla="*/ 5 h 8"/>
                  <a:gd name="T4" fmla="*/ 0 w 8"/>
                  <a:gd name="T5" fmla="*/ 5 h 8"/>
                  <a:gd name="T6" fmla="*/ 0 w 8"/>
                  <a:gd name="T7" fmla="*/ 7 h 8"/>
                  <a:gd name="T8" fmla="*/ 0 w 8"/>
                  <a:gd name="T9" fmla="*/ 8 h 8"/>
                  <a:gd name="T10" fmla="*/ 0 w 8"/>
                  <a:gd name="T11" fmla="*/ 8 h 8"/>
                  <a:gd name="T12" fmla="*/ 2 w 8"/>
                  <a:gd name="T13" fmla="*/ 8 h 8"/>
                  <a:gd name="T14" fmla="*/ 7 w 8"/>
                  <a:gd name="T15" fmla="*/ 5 h 8"/>
                  <a:gd name="T16" fmla="*/ 8 w 8"/>
                  <a:gd name="T17" fmla="*/ 2 h 8"/>
                  <a:gd name="T18" fmla="*/ 8 w 8"/>
                  <a:gd name="T19" fmla="*/ 0 h 8"/>
                  <a:gd name="T20" fmla="*/ 7 w 8"/>
                  <a:gd name="T21" fmla="*/ 0 h 8"/>
                  <a:gd name="T22" fmla="*/ 3 w 8"/>
                  <a:gd name="T23" fmla="*/ 4 h 8"/>
                  <a:gd name="T24" fmla="*/ 2 w 8"/>
                  <a:gd name="T25"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8">
                    <a:moveTo>
                      <a:pt x="2" y="4"/>
                    </a:moveTo>
                    <a:lnTo>
                      <a:pt x="2" y="5"/>
                    </a:lnTo>
                    <a:lnTo>
                      <a:pt x="0" y="5"/>
                    </a:lnTo>
                    <a:lnTo>
                      <a:pt x="0" y="7"/>
                    </a:lnTo>
                    <a:lnTo>
                      <a:pt x="0" y="8"/>
                    </a:lnTo>
                    <a:lnTo>
                      <a:pt x="0" y="8"/>
                    </a:lnTo>
                    <a:lnTo>
                      <a:pt x="2" y="8"/>
                    </a:lnTo>
                    <a:lnTo>
                      <a:pt x="7" y="5"/>
                    </a:lnTo>
                    <a:lnTo>
                      <a:pt x="8" y="2"/>
                    </a:lnTo>
                    <a:lnTo>
                      <a:pt x="8" y="0"/>
                    </a:lnTo>
                    <a:lnTo>
                      <a:pt x="7" y="0"/>
                    </a:lnTo>
                    <a:lnTo>
                      <a:pt x="3" y="4"/>
                    </a:lnTo>
                    <a:lnTo>
                      <a:pt x="2" y="4"/>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2" name="Freeform 1101">
                <a:extLst>
                  <a:ext uri="{FF2B5EF4-FFF2-40B4-BE49-F238E27FC236}">
                    <a16:creationId xmlns:a16="http://schemas.microsoft.com/office/drawing/2014/main" id="{3A9868BE-625A-45F9-BA92-A41EBFDFDA03}"/>
                  </a:ext>
                </a:extLst>
              </p:cNvPr>
              <p:cNvSpPr>
                <a:spLocks/>
              </p:cNvSpPr>
              <p:nvPr/>
            </p:nvSpPr>
            <p:spPr bwMode="auto">
              <a:xfrm>
                <a:off x="4105" y="1231"/>
                <a:ext cx="5" cy="1"/>
              </a:xfrm>
              <a:custGeom>
                <a:avLst/>
                <a:gdLst>
                  <a:gd name="T0" fmla="*/ 5 w 5"/>
                  <a:gd name="T1" fmla="*/ 0 h 1"/>
                  <a:gd name="T2" fmla="*/ 2 w 5"/>
                  <a:gd name="T3" fmla="*/ 0 h 1"/>
                  <a:gd name="T4" fmla="*/ 0 w 5"/>
                  <a:gd name="T5" fmla="*/ 0 h 1"/>
                  <a:gd name="T6" fmla="*/ 0 w 5"/>
                  <a:gd name="T7" fmla="*/ 1 h 1"/>
                  <a:gd name="T8" fmla="*/ 2 w 5"/>
                  <a:gd name="T9" fmla="*/ 1 h 1"/>
                  <a:gd name="T10" fmla="*/ 5 w 5"/>
                  <a:gd name="T11" fmla="*/ 1 h 1"/>
                  <a:gd name="T12" fmla="*/ 5 w 5"/>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5" h="1">
                    <a:moveTo>
                      <a:pt x="5" y="0"/>
                    </a:moveTo>
                    <a:lnTo>
                      <a:pt x="2" y="0"/>
                    </a:lnTo>
                    <a:lnTo>
                      <a:pt x="0" y="0"/>
                    </a:lnTo>
                    <a:lnTo>
                      <a:pt x="0" y="1"/>
                    </a:lnTo>
                    <a:lnTo>
                      <a:pt x="2" y="1"/>
                    </a:lnTo>
                    <a:lnTo>
                      <a:pt x="5" y="1"/>
                    </a:lnTo>
                    <a:lnTo>
                      <a:pt x="5"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3" name="Freeform 1102">
                <a:extLst>
                  <a:ext uri="{FF2B5EF4-FFF2-40B4-BE49-F238E27FC236}">
                    <a16:creationId xmlns:a16="http://schemas.microsoft.com/office/drawing/2014/main" id="{4E090AAE-A9AE-4660-84E5-D98AB7C76D43}"/>
                  </a:ext>
                </a:extLst>
              </p:cNvPr>
              <p:cNvSpPr>
                <a:spLocks/>
              </p:cNvSpPr>
              <p:nvPr/>
            </p:nvSpPr>
            <p:spPr bwMode="auto">
              <a:xfrm>
                <a:off x="4123" y="1154"/>
                <a:ext cx="4" cy="3"/>
              </a:xfrm>
              <a:custGeom>
                <a:avLst/>
                <a:gdLst>
                  <a:gd name="T0" fmla="*/ 1 w 4"/>
                  <a:gd name="T1" fmla="*/ 0 h 3"/>
                  <a:gd name="T2" fmla="*/ 0 w 4"/>
                  <a:gd name="T3" fmla="*/ 2 h 3"/>
                  <a:gd name="T4" fmla="*/ 3 w 4"/>
                  <a:gd name="T5" fmla="*/ 3 h 3"/>
                  <a:gd name="T6" fmla="*/ 4 w 4"/>
                  <a:gd name="T7" fmla="*/ 3 h 3"/>
                  <a:gd name="T8" fmla="*/ 3 w 4"/>
                  <a:gd name="T9" fmla="*/ 2 h 3"/>
                  <a:gd name="T10" fmla="*/ 1 w 4"/>
                  <a:gd name="T11" fmla="*/ 0 h 3"/>
                </a:gdLst>
                <a:ahLst/>
                <a:cxnLst>
                  <a:cxn ang="0">
                    <a:pos x="T0" y="T1"/>
                  </a:cxn>
                  <a:cxn ang="0">
                    <a:pos x="T2" y="T3"/>
                  </a:cxn>
                  <a:cxn ang="0">
                    <a:pos x="T4" y="T5"/>
                  </a:cxn>
                  <a:cxn ang="0">
                    <a:pos x="T6" y="T7"/>
                  </a:cxn>
                  <a:cxn ang="0">
                    <a:pos x="T8" y="T9"/>
                  </a:cxn>
                  <a:cxn ang="0">
                    <a:pos x="T10" y="T11"/>
                  </a:cxn>
                </a:cxnLst>
                <a:rect l="0" t="0" r="r" b="b"/>
                <a:pathLst>
                  <a:path w="4" h="3">
                    <a:moveTo>
                      <a:pt x="1" y="0"/>
                    </a:moveTo>
                    <a:lnTo>
                      <a:pt x="0" y="2"/>
                    </a:lnTo>
                    <a:lnTo>
                      <a:pt x="3" y="3"/>
                    </a:lnTo>
                    <a:lnTo>
                      <a:pt x="4" y="3"/>
                    </a:lnTo>
                    <a:lnTo>
                      <a:pt x="3" y="2"/>
                    </a:lnTo>
                    <a:lnTo>
                      <a:pt x="1"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4" name="Freeform 1103">
                <a:extLst>
                  <a:ext uri="{FF2B5EF4-FFF2-40B4-BE49-F238E27FC236}">
                    <a16:creationId xmlns:a16="http://schemas.microsoft.com/office/drawing/2014/main" id="{08120985-73EC-4E84-9A5A-96BE321D5000}"/>
                  </a:ext>
                </a:extLst>
              </p:cNvPr>
              <p:cNvSpPr>
                <a:spLocks/>
              </p:cNvSpPr>
              <p:nvPr/>
            </p:nvSpPr>
            <p:spPr bwMode="auto">
              <a:xfrm>
                <a:off x="4099" y="1030"/>
                <a:ext cx="11" cy="5"/>
              </a:xfrm>
              <a:custGeom>
                <a:avLst/>
                <a:gdLst>
                  <a:gd name="T0" fmla="*/ 9 w 11"/>
                  <a:gd name="T1" fmla="*/ 5 h 5"/>
                  <a:gd name="T2" fmla="*/ 11 w 11"/>
                  <a:gd name="T3" fmla="*/ 5 h 5"/>
                  <a:gd name="T4" fmla="*/ 11 w 11"/>
                  <a:gd name="T5" fmla="*/ 3 h 5"/>
                  <a:gd name="T6" fmla="*/ 9 w 11"/>
                  <a:gd name="T7" fmla="*/ 1 h 5"/>
                  <a:gd name="T8" fmla="*/ 6 w 11"/>
                  <a:gd name="T9" fmla="*/ 0 h 5"/>
                  <a:gd name="T10" fmla="*/ 4 w 11"/>
                  <a:gd name="T11" fmla="*/ 1 h 5"/>
                  <a:gd name="T12" fmla="*/ 1 w 11"/>
                  <a:gd name="T13" fmla="*/ 0 h 5"/>
                  <a:gd name="T14" fmla="*/ 0 w 11"/>
                  <a:gd name="T15" fmla="*/ 0 h 5"/>
                  <a:gd name="T16" fmla="*/ 0 w 11"/>
                  <a:gd name="T17" fmla="*/ 1 h 5"/>
                  <a:gd name="T18" fmla="*/ 0 w 11"/>
                  <a:gd name="T19" fmla="*/ 1 h 5"/>
                  <a:gd name="T20" fmla="*/ 1 w 11"/>
                  <a:gd name="T21" fmla="*/ 3 h 5"/>
                  <a:gd name="T22" fmla="*/ 3 w 11"/>
                  <a:gd name="T23" fmla="*/ 3 h 5"/>
                  <a:gd name="T24" fmla="*/ 8 w 11"/>
                  <a:gd name="T25" fmla="*/ 3 h 5"/>
                  <a:gd name="T26" fmla="*/ 9 w 11"/>
                  <a:gd name="T2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 h="5">
                    <a:moveTo>
                      <a:pt x="9" y="5"/>
                    </a:moveTo>
                    <a:lnTo>
                      <a:pt x="11" y="5"/>
                    </a:lnTo>
                    <a:lnTo>
                      <a:pt x="11" y="3"/>
                    </a:lnTo>
                    <a:lnTo>
                      <a:pt x="9" y="1"/>
                    </a:lnTo>
                    <a:lnTo>
                      <a:pt x="6" y="0"/>
                    </a:lnTo>
                    <a:lnTo>
                      <a:pt x="4" y="1"/>
                    </a:lnTo>
                    <a:lnTo>
                      <a:pt x="1" y="0"/>
                    </a:lnTo>
                    <a:lnTo>
                      <a:pt x="0" y="0"/>
                    </a:lnTo>
                    <a:lnTo>
                      <a:pt x="0" y="1"/>
                    </a:lnTo>
                    <a:lnTo>
                      <a:pt x="0" y="1"/>
                    </a:lnTo>
                    <a:lnTo>
                      <a:pt x="1" y="3"/>
                    </a:lnTo>
                    <a:lnTo>
                      <a:pt x="3" y="3"/>
                    </a:lnTo>
                    <a:lnTo>
                      <a:pt x="8" y="3"/>
                    </a:lnTo>
                    <a:lnTo>
                      <a:pt x="9" y="5"/>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5" name="Freeform 1104">
                <a:extLst>
                  <a:ext uri="{FF2B5EF4-FFF2-40B4-BE49-F238E27FC236}">
                    <a16:creationId xmlns:a16="http://schemas.microsoft.com/office/drawing/2014/main" id="{B81EEDD4-8906-4BC1-ABD8-41F96605D2FA}"/>
                  </a:ext>
                </a:extLst>
              </p:cNvPr>
              <p:cNvSpPr>
                <a:spLocks/>
              </p:cNvSpPr>
              <p:nvPr/>
            </p:nvSpPr>
            <p:spPr bwMode="auto">
              <a:xfrm>
                <a:off x="4102" y="1036"/>
                <a:ext cx="1" cy="0"/>
              </a:xfrm>
              <a:custGeom>
                <a:avLst/>
                <a:gdLst>
                  <a:gd name="T0" fmla="*/ 1 w 1"/>
                  <a:gd name="T1" fmla="*/ 1 w 1"/>
                  <a:gd name="T2" fmla="*/ 1 w 1"/>
                  <a:gd name="T3" fmla="*/ 0 w 1"/>
                  <a:gd name="T4" fmla="*/ 1 w 1"/>
                </a:gdLst>
                <a:ahLst/>
                <a:cxnLst>
                  <a:cxn ang="0">
                    <a:pos x="T0" y="0"/>
                  </a:cxn>
                  <a:cxn ang="0">
                    <a:pos x="T1" y="0"/>
                  </a:cxn>
                  <a:cxn ang="0">
                    <a:pos x="T2" y="0"/>
                  </a:cxn>
                  <a:cxn ang="0">
                    <a:pos x="T3" y="0"/>
                  </a:cxn>
                  <a:cxn ang="0">
                    <a:pos x="T4" y="0"/>
                  </a:cxn>
                </a:cxnLst>
                <a:rect l="0" t="0" r="r" b="b"/>
                <a:pathLst>
                  <a:path w="1">
                    <a:moveTo>
                      <a:pt x="1" y="0"/>
                    </a:moveTo>
                    <a:lnTo>
                      <a:pt x="1" y="0"/>
                    </a:lnTo>
                    <a:lnTo>
                      <a:pt x="1" y="0"/>
                    </a:lnTo>
                    <a:lnTo>
                      <a:pt x="0" y="0"/>
                    </a:lnTo>
                    <a:lnTo>
                      <a:pt x="1"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6" name="Freeform 1105">
                <a:extLst>
                  <a:ext uri="{FF2B5EF4-FFF2-40B4-BE49-F238E27FC236}">
                    <a16:creationId xmlns:a16="http://schemas.microsoft.com/office/drawing/2014/main" id="{6FEB34CA-349A-4717-936E-2BCFF929430A}"/>
                  </a:ext>
                </a:extLst>
              </p:cNvPr>
              <p:cNvSpPr>
                <a:spLocks/>
              </p:cNvSpPr>
              <p:nvPr/>
            </p:nvSpPr>
            <p:spPr bwMode="auto">
              <a:xfrm>
                <a:off x="3990" y="902"/>
                <a:ext cx="13" cy="5"/>
              </a:xfrm>
              <a:custGeom>
                <a:avLst/>
                <a:gdLst>
                  <a:gd name="T0" fmla="*/ 13 w 13"/>
                  <a:gd name="T1" fmla="*/ 3 h 5"/>
                  <a:gd name="T2" fmla="*/ 8 w 13"/>
                  <a:gd name="T3" fmla="*/ 0 h 5"/>
                  <a:gd name="T4" fmla="*/ 5 w 13"/>
                  <a:gd name="T5" fmla="*/ 0 h 5"/>
                  <a:gd name="T6" fmla="*/ 2 w 13"/>
                  <a:gd name="T7" fmla="*/ 0 h 5"/>
                  <a:gd name="T8" fmla="*/ 0 w 13"/>
                  <a:gd name="T9" fmla="*/ 0 h 5"/>
                  <a:gd name="T10" fmla="*/ 4 w 13"/>
                  <a:gd name="T11" fmla="*/ 5 h 5"/>
                  <a:gd name="T12" fmla="*/ 7 w 13"/>
                  <a:gd name="T13" fmla="*/ 5 h 5"/>
                  <a:gd name="T14" fmla="*/ 8 w 13"/>
                  <a:gd name="T15" fmla="*/ 5 h 5"/>
                  <a:gd name="T16" fmla="*/ 13 w 13"/>
                  <a:gd name="T17"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5">
                    <a:moveTo>
                      <a:pt x="13" y="3"/>
                    </a:moveTo>
                    <a:lnTo>
                      <a:pt x="8" y="0"/>
                    </a:lnTo>
                    <a:lnTo>
                      <a:pt x="5" y="0"/>
                    </a:lnTo>
                    <a:lnTo>
                      <a:pt x="2" y="0"/>
                    </a:lnTo>
                    <a:lnTo>
                      <a:pt x="0" y="0"/>
                    </a:lnTo>
                    <a:lnTo>
                      <a:pt x="4" y="5"/>
                    </a:lnTo>
                    <a:lnTo>
                      <a:pt x="7" y="5"/>
                    </a:lnTo>
                    <a:lnTo>
                      <a:pt x="8" y="5"/>
                    </a:lnTo>
                    <a:lnTo>
                      <a:pt x="13" y="3"/>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7" name="Freeform 1106">
                <a:extLst>
                  <a:ext uri="{FF2B5EF4-FFF2-40B4-BE49-F238E27FC236}">
                    <a16:creationId xmlns:a16="http://schemas.microsoft.com/office/drawing/2014/main" id="{8048347F-BA06-4743-BD45-4A797133D045}"/>
                  </a:ext>
                </a:extLst>
              </p:cNvPr>
              <p:cNvSpPr>
                <a:spLocks/>
              </p:cNvSpPr>
              <p:nvPr/>
            </p:nvSpPr>
            <p:spPr bwMode="auto">
              <a:xfrm>
                <a:off x="4123" y="1184"/>
                <a:ext cx="8" cy="10"/>
              </a:xfrm>
              <a:custGeom>
                <a:avLst/>
                <a:gdLst>
                  <a:gd name="T0" fmla="*/ 3 w 8"/>
                  <a:gd name="T1" fmla="*/ 10 h 10"/>
                  <a:gd name="T2" fmla="*/ 4 w 8"/>
                  <a:gd name="T3" fmla="*/ 8 h 10"/>
                  <a:gd name="T4" fmla="*/ 4 w 8"/>
                  <a:gd name="T5" fmla="*/ 4 h 10"/>
                  <a:gd name="T6" fmla="*/ 8 w 8"/>
                  <a:gd name="T7" fmla="*/ 2 h 10"/>
                  <a:gd name="T8" fmla="*/ 6 w 8"/>
                  <a:gd name="T9" fmla="*/ 0 h 10"/>
                  <a:gd name="T10" fmla="*/ 4 w 8"/>
                  <a:gd name="T11" fmla="*/ 2 h 10"/>
                  <a:gd name="T12" fmla="*/ 3 w 8"/>
                  <a:gd name="T13" fmla="*/ 2 h 10"/>
                  <a:gd name="T14" fmla="*/ 0 w 8"/>
                  <a:gd name="T15" fmla="*/ 4 h 10"/>
                  <a:gd name="T16" fmla="*/ 0 w 8"/>
                  <a:gd name="T17" fmla="*/ 4 h 10"/>
                  <a:gd name="T18" fmla="*/ 1 w 8"/>
                  <a:gd name="T19" fmla="*/ 4 h 10"/>
                  <a:gd name="T20" fmla="*/ 1 w 8"/>
                  <a:gd name="T21" fmla="*/ 5 h 10"/>
                  <a:gd name="T22" fmla="*/ 1 w 8"/>
                  <a:gd name="T23" fmla="*/ 8 h 10"/>
                  <a:gd name="T24" fmla="*/ 3 w 8"/>
                  <a:gd name="T25"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10">
                    <a:moveTo>
                      <a:pt x="3" y="10"/>
                    </a:moveTo>
                    <a:lnTo>
                      <a:pt x="4" y="8"/>
                    </a:lnTo>
                    <a:lnTo>
                      <a:pt x="4" y="4"/>
                    </a:lnTo>
                    <a:lnTo>
                      <a:pt x="8" y="2"/>
                    </a:lnTo>
                    <a:lnTo>
                      <a:pt x="6" y="0"/>
                    </a:lnTo>
                    <a:lnTo>
                      <a:pt x="4" y="2"/>
                    </a:lnTo>
                    <a:lnTo>
                      <a:pt x="3" y="2"/>
                    </a:lnTo>
                    <a:lnTo>
                      <a:pt x="0" y="4"/>
                    </a:lnTo>
                    <a:lnTo>
                      <a:pt x="0" y="4"/>
                    </a:lnTo>
                    <a:lnTo>
                      <a:pt x="1" y="4"/>
                    </a:lnTo>
                    <a:lnTo>
                      <a:pt x="1" y="5"/>
                    </a:lnTo>
                    <a:lnTo>
                      <a:pt x="1" y="8"/>
                    </a:lnTo>
                    <a:lnTo>
                      <a:pt x="3" y="1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8" name="Freeform 1107">
                <a:extLst>
                  <a:ext uri="{FF2B5EF4-FFF2-40B4-BE49-F238E27FC236}">
                    <a16:creationId xmlns:a16="http://schemas.microsoft.com/office/drawing/2014/main" id="{1A79BBE6-49AE-4657-9890-5A6B31A8FB17}"/>
                  </a:ext>
                </a:extLst>
              </p:cNvPr>
              <p:cNvSpPr>
                <a:spLocks/>
              </p:cNvSpPr>
              <p:nvPr/>
            </p:nvSpPr>
            <p:spPr bwMode="auto">
              <a:xfrm>
                <a:off x="4107" y="1141"/>
                <a:ext cx="4" cy="7"/>
              </a:xfrm>
              <a:custGeom>
                <a:avLst/>
                <a:gdLst>
                  <a:gd name="T0" fmla="*/ 1 w 4"/>
                  <a:gd name="T1" fmla="*/ 2 h 7"/>
                  <a:gd name="T2" fmla="*/ 0 w 4"/>
                  <a:gd name="T3" fmla="*/ 4 h 7"/>
                  <a:gd name="T4" fmla="*/ 0 w 4"/>
                  <a:gd name="T5" fmla="*/ 7 h 7"/>
                  <a:gd name="T6" fmla="*/ 3 w 4"/>
                  <a:gd name="T7" fmla="*/ 7 h 7"/>
                  <a:gd name="T8" fmla="*/ 4 w 4"/>
                  <a:gd name="T9" fmla="*/ 5 h 7"/>
                  <a:gd name="T10" fmla="*/ 4 w 4"/>
                  <a:gd name="T11" fmla="*/ 4 h 7"/>
                  <a:gd name="T12" fmla="*/ 4 w 4"/>
                  <a:gd name="T13" fmla="*/ 0 h 7"/>
                  <a:gd name="T14" fmla="*/ 1 w 4"/>
                  <a:gd name="T15" fmla="*/ 2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7">
                    <a:moveTo>
                      <a:pt x="1" y="2"/>
                    </a:moveTo>
                    <a:lnTo>
                      <a:pt x="0" y="4"/>
                    </a:lnTo>
                    <a:lnTo>
                      <a:pt x="0" y="7"/>
                    </a:lnTo>
                    <a:lnTo>
                      <a:pt x="3" y="7"/>
                    </a:lnTo>
                    <a:lnTo>
                      <a:pt x="4" y="5"/>
                    </a:lnTo>
                    <a:lnTo>
                      <a:pt x="4" y="4"/>
                    </a:lnTo>
                    <a:lnTo>
                      <a:pt x="4" y="0"/>
                    </a:lnTo>
                    <a:lnTo>
                      <a:pt x="1" y="2"/>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9" name="Freeform 1108">
                <a:extLst>
                  <a:ext uri="{FF2B5EF4-FFF2-40B4-BE49-F238E27FC236}">
                    <a16:creationId xmlns:a16="http://schemas.microsoft.com/office/drawing/2014/main" id="{6DAB81EC-C06E-4F3B-B364-FE4E05D14CE1}"/>
                  </a:ext>
                </a:extLst>
              </p:cNvPr>
              <p:cNvSpPr>
                <a:spLocks/>
              </p:cNvSpPr>
              <p:nvPr/>
            </p:nvSpPr>
            <p:spPr bwMode="auto">
              <a:xfrm>
                <a:off x="4116" y="1141"/>
                <a:ext cx="5" cy="7"/>
              </a:xfrm>
              <a:custGeom>
                <a:avLst/>
                <a:gdLst>
                  <a:gd name="T0" fmla="*/ 0 w 5"/>
                  <a:gd name="T1" fmla="*/ 5 h 7"/>
                  <a:gd name="T2" fmla="*/ 2 w 5"/>
                  <a:gd name="T3" fmla="*/ 7 h 7"/>
                  <a:gd name="T4" fmla="*/ 3 w 5"/>
                  <a:gd name="T5" fmla="*/ 7 h 7"/>
                  <a:gd name="T6" fmla="*/ 5 w 5"/>
                  <a:gd name="T7" fmla="*/ 4 h 7"/>
                  <a:gd name="T8" fmla="*/ 5 w 5"/>
                  <a:gd name="T9" fmla="*/ 0 h 7"/>
                  <a:gd name="T10" fmla="*/ 3 w 5"/>
                  <a:gd name="T11" fmla="*/ 0 h 7"/>
                  <a:gd name="T12" fmla="*/ 0 w 5"/>
                  <a:gd name="T13" fmla="*/ 0 h 7"/>
                  <a:gd name="T14" fmla="*/ 0 w 5"/>
                  <a:gd name="T15" fmla="*/ 5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7">
                    <a:moveTo>
                      <a:pt x="0" y="5"/>
                    </a:moveTo>
                    <a:lnTo>
                      <a:pt x="2" y="7"/>
                    </a:lnTo>
                    <a:lnTo>
                      <a:pt x="3" y="7"/>
                    </a:lnTo>
                    <a:lnTo>
                      <a:pt x="5" y="4"/>
                    </a:lnTo>
                    <a:lnTo>
                      <a:pt x="5" y="0"/>
                    </a:lnTo>
                    <a:lnTo>
                      <a:pt x="3" y="0"/>
                    </a:lnTo>
                    <a:lnTo>
                      <a:pt x="0" y="0"/>
                    </a:lnTo>
                    <a:lnTo>
                      <a:pt x="0" y="5"/>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0" name="Freeform 1109">
                <a:extLst>
                  <a:ext uri="{FF2B5EF4-FFF2-40B4-BE49-F238E27FC236}">
                    <a16:creationId xmlns:a16="http://schemas.microsoft.com/office/drawing/2014/main" id="{F015C660-E3B4-40C3-A1A3-40FB0C70C5E4}"/>
                  </a:ext>
                </a:extLst>
              </p:cNvPr>
              <p:cNvSpPr>
                <a:spLocks/>
              </p:cNvSpPr>
              <p:nvPr/>
            </p:nvSpPr>
            <p:spPr bwMode="auto">
              <a:xfrm>
                <a:off x="4115" y="1130"/>
                <a:ext cx="8" cy="7"/>
              </a:xfrm>
              <a:custGeom>
                <a:avLst/>
                <a:gdLst>
                  <a:gd name="T0" fmla="*/ 8 w 8"/>
                  <a:gd name="T1" fmla="*/ 2 h 7"/>
                  <a:gd name="T2" fmla="*/ 4 w 8"/>
                  <a:gd name="T3" fmla="*/ 2 h 7"/>
                  <a:gd name="T4" fmla="*/ 3 w 8"/>
                  <a:gd name="T5" fmla="*/ 0 h 7"/>
                  <a:gd name="T6" fmla="*/ 1 w 8"/>
                  <a:gd name="T7" fmla="*/ 2 h 7"/>
                  <a:gd name="T8" fmla="*/ 0 w 8"/>
                  <a:gd name="T9" fmla="*/ 3 h 7"/>
                  <a:gd name="T10" fmla="*/ 1 w 8"/>
                  <a:gd name="T11" fmla="*/ 7 h 7"/>
                  <a:gd name="T12" fmla="*/ 3 w 8"/>
                  <a:gd name="T13" fmla="*/ 7 h 7"/>
                  <a:gd name="T14" fmla="*/ 4 w 8"/>
                  <a:gd name="T15" fmla="*/ 3 h 7"/>
                  <a:gd name="T16" fmla="*/ 6 w 8"/>
                  <a:gd name="T17" fmla="*/ 3 h 7"/>
                  <a:gd name="T18" fmla="*/ 8 w 8"/>
                  <a:gd name="T19"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7">
                    <a:moveTo>
                      <a:pt x="8" y="2"/>
                    </a:moveTo>
                    <a:lnTo>
                      <a:pt x="4" y="2"/>
                    </a:lnTo>
                    <a:lnTo>
                      <a:pt x="3" y="0"/>
                    </a:lnTo>
                    <a:lnTo>
                      <a:pt x="1" y="2"/>
                    </a:lnTo>
                    <a:lnTo>
                      <a:pt x="0" y="3"/>
                    </a:lnTo>
                    <a:lnTo>
                      <a:pt x="1" y="7"/>
                    </a:lnTo>
                    <a:lnTo>
                      <a:pt x="3" y="7"/>
                    </a:lnTo>
                    <a:lnTo>
                      <a:pt x="4" y="3"/>
                    </a:lnTo>
                    <a:lnTo>
                      <a:pt x="6" y="3"/>
                    </a:lnTo>
                    <a:lnTo>
                      <a:pt x="8" y="2"/>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1" name="Freeform 1110">
                <a:extLst>
                  <a:ext uri="{FF2B5EF4-FFF2-40B4-BE49-F238E27FC236}">
                    <a16:creationId xmlns:a16="http://schemas.microsoft.com/office/drawing/2014/main" id="{CB6AF537-6AAD-4F69-A562-20EB181BE316}"/>
                  </a:ext>
                </a:extLst>
              </p:cNvPr>
              <p:cNvSpPr>
                <a:spLocks/>
              </p:cNvSpPr>
              <p:nvPr/>
            </p:nvSpPr>
            <p:spPr bwMode="auto">
              <a:xfrm>
                <a:off x="4100" y="1215"/>
                <a:ext cx="7" cy="3"/>
              </a:xfrm>
              <a:custGeom>
                <a:avLst/>
                <a:gdLst>
                  <a:gd name="T0" fmla="*/ 3 w 7"/>
                  <a:gd name="T1" fmla="*/ 0 h 3"/>
                  <a:gd name="T2" fmla="*/ 0 w 7"/>
                  <a:gd name="T3" fmla="*/ 0 h 3"/>
                  <a:gd name="T4" fmla="*/ 0 w 7"/>
                  <a:gd name="T5" fmla="*/ 1 h 3"/>
                  <a:gd name="T6" fmla="*/ 3 w 7"/>
                  <a:gd name="T7" fmla="*/ 3 h 3"/>
                  <a:gd name="T8" fmla="*/ 5 w 7"/>
                  <a:gd name="T9" fmla="*/ 3 h 3"/>
                  <a:gd name="T10" fmla="*/ 7 w 7"/>
                  <a:gd name="T11" fmla="*/ 1 h 3"/>
                  <a:gd name="T12" fmla="*/ 7 w 7"/>
                  <a:gd name="T13" fmla="*/ 0 h 3"/>
                  <a:gd name="T14" fmla="*/ 3 w 7"/>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3">
                    <a:moveTo>
                      <a:pt x="3" y="0"/>
                    </a:moveTo>
                    <a:lnTo>
                      <a:pt x="0" y="0"/>
                    </a:lnTo>
                    <a:lnTo>
                      <a:pt x="0" y="1"/>
                    </a:lnTo>
                    <a:lnTo>
                      <a:pt x="3" y="3"/>
                    </a:lnTo>
                    <a:lnTo>
                      <a:pt x="5" y="3"/>
                    </a:lnTo>
                    <a:lnTo>
                      <a:pt x="7" y="1"/>
                    </a:lnTo>
                    <a:lnTo>
                      <a:pt x="7" y="0"/>
                    </a:lnTo>
                    <a:lnTo>
                      <a:pt x="3"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2" name="Freeform 1111">
                <a:extLst>
                  <a:ext uri="{FF2B5EF4-FFF2-40B4-BE49-F238E27FC236}">
                    <a16:creationId xmlns:a16="http://schemas.microsoft.com/office/drawing/2014/main" id="{2B4B4B35-1347-48A3-A80A-97379C328D67}"/>
                  </a:ext>
                </a:extLst>
              </p:cNvPr>
              <p:cNvSpPr>
                <a:spLocks/>
              </p:cNvSpPr>
              <p:nvPr/>
            </p:nvSpPr>
            <p:spPr bwMode="auto">
              <a:xfrm>
                <a:off x="4253" y="1304"/>
                <a:ext cx="7" cy="8"/>
              </a:xfrm>
              <a:custGeom>
                <a:avLst/>
                <a:gdLst>
                  <a:gd name="T0" fmla="*/ 5 w 7"/>
                  <a:gd name="T1" fmla="*/ 2 h 8"/>
                  <a:gd name="T2" fmla="*/ 3 w 7"/>
                  <a:gd name="T3" fmla="*/ 0 h 8"/>
                  <a:gd name="T4" fmla="*/ 2 w 7"/>
                  <a:gd name="T5" fmla="*/ 0 h 8"/>
                  <a:gd name="T6" fmla="*/ 0 w 7"/>
                  <a:gd name="T7" fmla="*/ 2 h 8"/>
                  <a:gd name="T8" fmla="*/ 0 w 7"/>
                  <a:gd name="T9" fmla="*/ 3 h 8"/>
                  <a:gd name="T10" fmla="*/ 0 w 7"/>
                  <a:gd name="T11" fmla="*/ 5 h 8"/>
                  <a:gd name="T12" fmla="*/ 2 w 7"/>
                  <a:gd name="T13" fmla="*/ 6 h 8"/>
                  <a:gd name="T14" fmla="*/ 2 w 7"/>
                  <a:gd name="T15" fmla="*/ 8 h 8"/>
                  <a:gd name="T16" fmla="*/ 3 w 7"/>
                  <a:gd name="T17" fmla="*/ 8 h 8"/>
                  <a:gd name="T18" fmla="*/ 5 w 7"/>
                  <a:gd name="T19" fmla="*/ 6 h 8"/>
                  <a:gd name="T20" fmla="*/ 7 w 7"/>
                  <a:gd name="T21" fmla="*/ 6 h 8"/>
                  <a:gd name="T22" fmla="*/ 7 w 7"/>
                  <a:gd name="T23" fmla="*/ 5 h 8"/>
                  <a:gd name="T24" fmla="*/ 5 w 7"/>
                  <a:gd name="T25" fmla="*/ 2 h 8"/>
                  <a:gd name="T26" fmla="*/ 5 w 7"/>
                  <a:gd name="T27"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 h="8">
                    <a:moveTo>
                      <a:pt x="5" y="2"/>
                    </a:moveTo>
                    <a:lnTo>
                      <a:pt x="3" y="0"/>
                    </a:lnTo>
                    <a:lnTo>
                      <a:pt x="2" y="0"/>
                    </a:lnTo>
                    <a:lnTo>
                      <a:pt x="0" y="2"/>
                    </a:lnTo>
                    <a:lnTo>
                      <a:pt x="0" y="3"/>
                    </a:lnTo>
                    <a:lnTo>
                      <a:pt x="0" y="5"/>
                    </a:lnTo>
                    <a:lnTo>
                      <a:pt x="2" y="6"/>
                    </a:lnTo>
                    <a:lnTo>
                      <a:pt x="2" y="8"/>
                    </a:lnTo>
                    <a:lnTo>
                      <a:pt x="3" y="8"/>
                    </a:lnTo>
                    <a:lnTo>
                      <a:pt x="5" y="6"/>
                    </a:lnTo>
                    <a:lnTo>
                      <a:pt x="7" y="6"/>
                    </a:lnTo>
                    <a:lnTo>
                      <a:pt x="7" y="5"/>
                    </a:lnTo>
                    <a:lnTo>
                      <a:pt x="5" y="2"/>
                    </a:lnTo>
                    <a:lnTo>
                      <a:pt x="5" y="2"/>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3" name="Freeform 1112">
                <a:extLst>
                  <a:ext uri="{FF2B5EF4-FFF2-40B4-BE49-F238E27FC236}">
                    <a16:creationId xmlns:a16="http://schemas.microsoft.com/office/drawing/2014/main" id="{AC859465-1F7C-4FB0-8F20-66EC749CB14D}"/>
                  </a:ext>
                </a:extLst>
              </p:cNvPr>
              <p:cNvSpPr>
                <a:spLocks/>
              </p:cNvSpPr>
              <p:nvPr/>
            </p:nvSpPr>
            <p:spPr bwMode="auto">
              <a:xfrm>
                <a:off x="4263" y="1307"/>
                <a:ext cx="1" cy="5"/>
              </a:xfrm>
              <a:custGeom>
                <a:avLst/>
                <a:gdLst>
                  <a:gd name="T0" fmla="*/ 1 w 1"/>
                  <a:gd name="T1" fmla="*/ 0 h 5"/>
                  <a:gd name="T2" fmla="*/ 0 w 1"/>
                  <a:gd name="T3" fmla="*/ 2 h 5"/>
                  <a:gd name="T4" fmla="*/ 0 w 1"/>
                  <a:gd name="T5" fmla="*/ 3 h 5"/>
                  <a:gd name="T6" fmla="*/ 1 w 1"/>
                  <a:gd name="T7" fmla="*/ 5 h 5"/>
                  <a:gd name="T8" fmla="*/ 1 w 1"/>
                  <a:gd name="T9" fmla="*/ 3 h 5"/>
                  <a:gd name="T10" fmla="*/ 1 w 1"/>
                  <a:gd name="T11" fmla="*/ 2 h 5"/>
                  <a:gd name="T12" fmla="*/ 1 w 1"/>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1" h="5">
                    <a:moveTo>
                      <a:pt x="1" y="0"/>
                    </a:moveTo>
                    <a:lnTo>
                      <a:pt x="0" y="2"/>
                    </a:lnTo>
                    <a:lnTo>
                      <a:pt x="0" y="3"/>
                    </a:lnTo>
                    <a:lnTo>
                      <a:pt x="1" y="5"/>
                    </a:lnTo>
                    <a:lnTo>
                      <a:pt x="1" y="3"/>
                    </a:lnTo>
                    <a:lnTo>
                      <a:pt x="1" y="2"/>
                    </a:lnTo>
                    <a:lnTo>
                      <a:pt x="1"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4" name="Freeform 1113">
                <a:extLst>
                  <a:ext uri="{FF2B5EF4-FFF2-40B4-BE49-F238E27FC236}">
                    <a16:creationId xmlns:a16="http://schemas.microsoft.com/office/drawing/2014/main" id="{F152226B-5C3F-47BF-A335-8485A34D1FF6}"/>
                  </a:ext>
                </a:extLst>
              </p:cNvPr>
              <p:cNvSpPr>
                <a:spLocks/>
              </p:cNvSpPr>
              <p:nvPr/>
            </p:nvSpPr>
            <p:spPr bwMode="auto">
              <a:xfrm>
                <a:off x="4234" y="1314"/>
                <a:ext cx="0" cy="1"/>
              </a:xfrm>
              <a:custGeom>
                <a:avLst/>
                <a:gdLst>
                  <a:gd name="T0" fmla="*/ 0 h 1"/>
                  <a:gd name="T1" fmla="*/ 0 h 1"/>
                  <a:gd name="T2" fmla="*/ 1 h 1"/>
                  <a:gd name="T3" fmla="*/ 0 h 1"/>
                  <a:gd name="T4" fmla="*/ 0 h 1"/>
                </a:gdLst>
                <a:ahLst/>
                <a:cxnLst>
                  <a:cxn ang="0">
                    <a:pos x="0" y="T0"/>
                  </a:cxn>
                  <a:cxn ang="0">
                    <a:pos x="0" y="T1"/>
                  </a:cxn>
                  <a:cxn ang="0">
                    <a:pos x="0" y="T2"/>
                  </a:cxn>
                  <a:cxn ang="0">
                    <a:pos x="0" y="T3"/>
                  </a:cxn>
                  <a:cxn ang="0">
                    <a:pos x="0" y="T4"/>
                  </a:cxn>
                </a:cxnLst>
                <a:rect l="0" t="0" r="r" b="b"/>
                <a:pathLst>
                  <a:path h="1">
                    <a:moveTo>
                      <a:pt x="0" y="0"/>
                    </a:moveTo>
                    <a:lnTo>
                      <a:pt x="0" y="0"/>
                    </a:lnTo>
                    <a:lnTo>
                      <a:pt x="0" y="1"/>
                    </a:lnTo>
                    <a:lnTo>
                      <a:pt x="0" y="0"/>
                    </a:lnTo>
                    <a:lnTo>
                      <a:pt x="0"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5" name="Freeform 1114">
                <a:extLst>
                  <a:ext uri="{FF2B5EF4-FFF2-40B4-BE49-F238E27FC236}">
                    <a16:creationId xmlns:a16="http://schemas.microsoft.com/office/drawing/2014/main" id="{A0F1D6CA-E7EE-4776-ADFA-F1E38E8D76A6}"/>
                  </a:ext>
                </a:extLst>
              </p:cNvPr>
              <p:cNvSpPr>
                <a:spLocks/>
              </p:cNvSpPr>
              <p:nvPr/>
            </p:nvSpPr>
            <p:spPr bwMode="auto">
              <a:xfrm>
                <a:off x="3998" y="680"/>
                <a:ext cx="587" cy="758"/>
              </a:xfrm>
              <a:custGeom>
                <a:avLst/>
                <a:gdLst>
                  <a:gd name="T0" fmla="*/ 427 w 587"/>
                  <a:gd name="T1" fmla="*/ 522 h 758"/>
                  <a:gd name="T2" fmla="*/ 375 w 587"/>
                  <a:gd name="T3" fmla="*/ 511 h 758"/>
                  <a:gd name="T4" fmla="*/ 395 w 587"/>
                  <a:gd name="T5" fmla="*/ 476 h 758"/>
                  <a:gd name="T6" fmla="*/ 446 w 587"/>
                  <a:gd name="T7" fmla="*/ 512 h 758"/>
                  <a:gd name="T8" fmla="*/ 451 w 587"/>
                  <a:gd name="T9" fmla="*/ 477 h 758"/>
                  <a:gd name="T10" fmla="*/ 413 w 587"/>
                  <a:gd name="T11" fmla="*/ 444 h 758"/>
                  <a:gd name="T12" fmla="*/ 410 w 587"/>
                  <a:gd name="T13" fmla="*/ 425 h 758"/>
                  <a:gd name="T14" fmla="*/ 453 w 587"/>
                  <a:gd name="T15" fmla="*/ 422 h 758"/>
                  <a:gd name="T16" fmla="*/ 462 w 587"/>
                  <a:gd name="T17" fmla="*/ 409 h 758"/>
                  <a:gd name="T18" fmla="*/ 472 w 587"/>
                  <a:gd name="T19" fmla="*/ 375 h 758"/>
                  <a:gd name="T20" fmla="*/ 493 w 587"/>
                  <a:gd name="T21" fmla="*/ 364 h 758"/>
                  <a:gd name="T22" fmla="*/ 470 w 587"/>
                  <a:gd name="T23" fmla="*/ 327 h 758"/>
                  <a:gd name="T24" fmla="*/ 512 w 587"/>
                  <a:gd name="T25" fmla="*/ 300 h 758"/>
                  <a:gd name="T26" fmla="*/ 494 w 587"/>
                  <a:gd name="T27" fmla="*/ 267 h 758"/>
                  <a:gd name="T28" fmla="*/ 504 w 587"/>
                  <a:gd name="T29" fmla="*/ 189 h 758"/>
                  <a:gd name="T30" fmla="*/ 540 w 587"/>
                  <a:gd name="T31" fmla="*/ 165 h 758"/>
                  <a:gd name="T32" fmla="*/ 537 w 587"/>
                  <a:gd name="T33" fmla="*/ 117 h 758"/>
                  <a:gd name="T34" fmla="*/ 462 w 587"/>
                  <a:gd name="T35" fmla="*/ 162 h 758"/>
                  <a:gd name="T36" fmla="*/ 485 w 587"/>
                  <a:gd name="T37" fmla="*/ 115 h 758"/>
                  <a:gd name="T38" fmla="*/ 407 w 587"/>
                  <a:gd name="T39" fmla="*/ 106 h 758"/>
                  <a:gd name="T40" fmla="*/ 477 w 587"/>
                  <a:gd name="T41" fmla="*/ 90 h 758"/>
                  <a:gd name="T42" fmla="*/ 480 w 587"/>
                  <a:gd name="T43" fmla="*/ 56 h 758"/>
                  <a:gd name="T44" fmla="*/ 424 w 587"/>
                  <a:gd name="T45" fmla="*/ 44 h 758"/>
                  <a:gd name="T46" fmla="*/ 434 w 587"/>
                  <a:gd name="T47" fmla="*/ 31 h 758"/>
                  <a:gd name="T48" fmla="*/ 405 w 587"/>
                  <a:gd name="T49" fmla="*/ 0 h 758"/>
                  <a:gd name="T50" fmla="*/ 357 w 587"/>
                  <a:gd name="T51" fmla="*/ 24 h 758"/>
                  <a:gd name="T52" fmla="*/ 351 w 587"/>
                  <a:gd name="T53" fmla="*/ 69 h 758"/>
                  <a:gd name="T54" fmla="*/ 325 w 587"/>
                  <a:gd name="T55" fmla="*/ 101 h 758"/>
                  <a:gd name="T56" fmla="*/ 270 w 587"/>
                  <a:gd name="T57" fmla="*/ 83 h 758"/>
                  <a:gd name="T58" fmla="*/ 241 w 587"/>
                  <a:gd name="T59" fmla="*/ 63 h 758"/>
                  <a:gd name="T60" fmla="*/ 184 w 587"/>
                  <a:gd name="T61" fmla="*/ 67 h 758"/>
                  <a:gd name="T62" fmla="*/ 134 w 587"/>
                  <a:gd name="T63" fmla="*/ 88 h 758"/>
                  <a:gd name="T64" fmla="*/ 120 w 587"/>
                  <a:gd name="T65" fmla="*/ 128 h 758"/>
                  <a:gd name="T66" fmla="*/ 27 w 587"/>
                  <a:gd name="T67" fmla="*/ 176 h 758"/>
                  <a:gd name="T68" fmla="*/ 21 w 587"/>
                  <a:gd name="T69" fmla="*/ 217 h 758"/>
                  <a:gd name="T70" fmla="*/ 16 w 587"/>
                  <a:gd name="T71" fmla="*/ 233 h 758"/>
                  <a:gd name="T72" fmla="*/ 26 w 587"/>
                  <a:gd name="T73" fmla="*/ 289 h 758"/>
                  <a:gd name="T74" fmla="*/ 88 w 587"/>
                  <a:gd name="T75" fmla="*/ 296 h 758"/>
                  <a:gd name="T76" fmla="*/ 104 w 587"/>
                  <a:gd name="T77" fmla="*/ 367 h 758"/>
                  <a:gd name="T78" fmla="*/ 102 w 587"/>
                  <a:gd name="T79" fmla="*/ 426 h 758"/>
                  <a:gd name="T80" fmla="*/ 113 w 587"/>
                  <a:gd name="T81" fmla="*/ 450 h 758"/>
                  <a:gd name="T82" fmla="*/ 134 w 587"/>
                  <a:gd name="T83" fmla="*/ 458 h 758"/>
                  <a:gd name="T84" fmla="*/ 136 w 587"/>
                  <a:gd name="T85" fmla="*/ 492 h 758"/>
                  <a:gd name="T86" fmla="*/ 137 w 587"/>
                  <a:gd name="T87" fmla="*/ 509 h 758"/>
                  <a:gd name="T88" fmla="*/ 117 w 587"/>
                  <a:gd name="T89" fmla="*/ 541 h 758"/>
                  <a:gd name="T90" fmla="*/ 93 w 587"/>
                  <a:gd name="T91" fmla="*/ 548 h 758"/>
                  <a:gd name="T92" fmla="*/ 125 w 587"/>
                  <a:gd name="T93" fmla="*/ 562 h 758"/>
                  <a:gd name="T94" fmla="*/ 83 w 587"/>
                  <a:gd name="T95" fmla="*/ 579 h 758"/>
                  <a:gd name="T96" fmla="*/ 112 w 587"/>
                  <a:gd name="T97" fmla="*/ 589 h 758"/>
                  <a:gd name="T98" fmla="*/ 107 w 587"/>
                  <a:gd name="T99" fmla="*/ 618 h 758"/>
                  <a:gd name="T100" fmla="*/ 105 w 587"/>
                  <a:gd name="T101" fmla="*/ 642 h 758"/>
                  <a:gd name="T102" fmla="*/ 94 w 587"/>
                  <a:gd name="T103" fmla="*/ 666 h 758"/>
                  <a:gd name="T104" fmla="*/ 102 w 587"/>
                  <a:gd name="T105" fmla="*/ 697 h 758"/>
                  <a:gd name="T106" fmla="*/ 121 w 587"/>
                  <a:gd name="T107" fmla="*/ 732 h 758"/>
                  <a:gd name="T108" fmla="*/ 142 w 587"/>
                  <a:gd name="T109" fmla="*/ 744 h 758"/>
                  <a:gd name="T110" fmla="*/ 169 w 587"/>
                  <a:gd name="T111" fmla="*/ 750 h 758"/>
                  <a:gd name="T112" fmla="*/ 182 w 587"/>
                  <a:gd name="T113" fmla="*/ 725 h 758"/>
                  <a:gd name="T114" fmla="*/ 198 w 587"/>
                  <a:gd name="T115" fmla="*/ 696 h 758"/>
                  <a:gd name="T116" fmla="*/ 209 w 587"/>
                  <a:gd name="T117" fmla="*/ 672 h 758"/>
                  <a:gd name="T118" fmla="*/ 233 w 587"/>
                  <a:gd name="T119" fmla="*/ 629 h 758"/>
                  <a:gd name="T120" fmla="*/ 266 w 587"/>
                  <a:gd name="T121" fmla="*/ 626 h 758"/>
                  <a:gd name="T122" fmla="*/ 314 w 587"/>
                  <a:gd name="T123" fmla="*/ 592 h 758"/>
                  <a:gd name="T124" fmla="*/ 352 w 587"/>
                  <a:gd name="T125" fmla="*/ 570 h 7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87" h="758">
                    <a:moveTo>
                      <a:pt x="408" y="551"/>
                    </a:moveTo>
                    <a:lnTo>
                      <a:pt x="410" y="551"/>
                    </a:lnTo>
                    <a:lnTo>
                      <a:pt x="410" y="552"/>
                    </a:lnTo>
                    <a:lnTo>
                      <a:pt x="411" y="552"/>
                    </a:lnTo>
                    <a:lnTo>
                      <a:pt x="413" y="551"/>
                    </a:lnTo>
                    <a:lnTo>
                      <a:pt x="413" y="549"/>
                    </a:lnTo>
                    <a:lnTo>
                      <a:pt x="413" y="548"/>
                    </a:lnTo>
                    <a:lnTo>
                      <a:pt x="413" y="548"/>
                    </a:lnTo>
                    <a:lnTo>
                      <a:pt x="415" y="546"/>
                    </a:lnTo>
                    <a:lnTo>
                      <a:pt x="415" y="548"/>
                    </a:lnTo>
                    <a:lnTo>
                      <a:pt x="416" y="549"/>
                    </a:lnTo>
                    <a:lnTo>
                      <a:pt x="418" y="546"/>
                    </a:lnTo>
                    <a:lnTo>
                      <a:pt x="418" y="544"/>
                    </a:lnTo>
                    <a:lnTo>
                      <a:pt x="418" y="543"/>
                    </a:lnTo>
                    <a:lnTo>
                      <a:pt x="419" y="543"/>
                    </a:lnTo>
                    <a:lnTo>
                      <a:pt x="419" y="544"/>
                    </a:lnTo>
                    <a:lnTo>
                      <a:pt x="421" y="544"/>
                    </a:lnTo>
                    <a:lnTo>
                      <a:pt x="423" y="543"/>
                    </a:lnTo>
                    <a:lnTo>
                      <a:pt x="424" y="543"/>
                    </a:lnTo>
                    <a:lnTo>
                      <a:pt x="426" y="543"/>
                    </a:lnTo>
                    <a:lnTo>
                      <a:pt x="426" y="541"/>
                    </a:lnTo>
                    <a:lnTo>
                      <a:pt x="424" y="540"/>
                    </a:lnTo>
                    <a:lnTo>
                      <a:pt x="426" y="538"/>
                    </a:lnTo>
                    <a:lnTo>
                      <a:pt x="426" y="540"/>
                    </a:lnTo>
                    <a:lnTo>
                      <a:pt x="427" y="541"/>
                    </a:lnTo>
                    <a:lnTo>
                      <a:pt x="429" y="540"/>
                    </a:lnTo>
                    <a:lnTo>
                      <a:pt x="430" y="540"/>
                    </a:lnTo>
                    <a:lnTo>
                      <a:pt x="430" y="538"/>
                    </a:lnTo>
                    <a:lnTo>
                      <a:pt x="430" y="536"/>
                    </a:lnTo>
                    <a:lnTo>
                      <a:pt x="429" y="535"/>
                    </a:lnTo>
                    <a:lnTo>
                      <a:pt x="430" y="535"/>
                    </a:lnTo>
                    <a:lnTo>
                      <a:pt x="432" y="535"/>
                    </a:lnTo>
                    <a:lnTo>
                      <a:pt x="434" y="535"/>
                    </a:lnTo>
                    <a:lnTo>
                      <a:pt x="434" y="535"/>
                    </a:lnTo>
                    <a:lnTo>
                      <a:pt x="435" y="533"/>
                    </a:lnTo>
                    <a:lnTo>
                      <a:pt x="435" y="533"/>
                    </a:lnTo>
                    <a:lnTo>
                      <a:pt x="437" y="535"/>
                    </a:lnTo>
                    <a:lnTo>
                      <a:pt x="438" y="535"/>
                    </a:lnTo>
                    <a:lnTo>
                      <a:pt x="438" y="533"/>
                    </a:lnTo>
                    <a:lnTo>
                      <a:pt x="438" y="533"/>
                    </a:lnTo>
                    <a:lnTo>
                      <a:pt x="437" y="532"/>
                    </a:lnTo>
                    <a:lnTo>
                      <a:pt x="437" y="530"/>
                    </a:lnTo>
                    <a:lnTo>
                      <a:pt x="440" y="528"/>
                    </a:lnTo>
                    <a:lnTo>
                      <a:pt x="442" y="530"/>
                    </a:lnTo>
                    <a:lnTo>
                      <a:pt x="443" y="528"/>
                    </a:lnTo>
                    <a:lnTo>
                      <a:pt x="446" y="527"/>
                    </a:lnTo>
                    <a:lnTo>
                      <a:pt x="448" y="525"/>
                    </a:lnTo>
                    <a:lnTo>
                      <a:pt x="448" y="524"/>
                    </a:lnTo>
                    <a:lnTo>
                      <a:pt x="445" y="525"/>
                    </a:lnTo>
                    <a:lnTo>
                      <a:pt x="442" y="525"/>
                    </a:lnTo>
                    <a:lnTo>
                      <a:pt x="440" y="524"/>
                    </a:lnTo>
                    <a:lnTo>
                      <a:pt x="437" y="524"/>
                    </a:lnTo>
                    <a:lnTo>
                      <a:pt x="434" y="524"/>
                    </a:lnTo>
                    <a:lnTo>
                      <a:pt x="430" y="524"/>
                    </a:lnTo>
                    <a:lnTo>
                      <a:pt x="427" y="522"/>
                    </a:lnTo>
                    <a:lnTo>
                      <a:pt x="424" y="522"/>
                    </a:lnTo>
                    <a:lnTo>
                      <a:pt x="419" y="519"/>
                    </a:lnTo>
                    <a:lnTo>
                      <a:pt x="419" y="517"/>
                    </a:lnTo>
                    <a:lnTo>
                      <a:pt x="418" y="517"/>
                    </a:lnTo>
                    <a:lnTo>
                      <a:pt x="416" y="519"/>
                    </a:lnTo>
                    <a:lnTo>
                      <a:pt x="416" y="519"/>
                    </a:lnTo>
                    <a:lnTo>
                      <a:pt x="416" y="517"/>
                    </a:lnTo>
                    <a:lnTo>
                      <a:pt x="416" y="516"/>
                    </a:lnTo>
                    <a:lnTo>
                      <a:pt x="415" y="517"/>
                    </a:lnTo>
                    <a:lnTo>
                      <a:pt x="411" y="520"/>
                    </a:lnTo>
                    <a:lnTo>
                      <a:pt x="408" y="522"/>
                    </a:lnTo>
                    <a:lnTo>
                      <a:pt x="405" y="522"/>
                    </a:lnTo>
                    <a:lnTo>
                      <a:pt x="403" y="522"/>
                    </a:lnTo>
                    <a:lnTo>
                      <a:pt x="402" y="520"/>
                    </a:lnTo>
                    <a:lnTo>
                      <a:pt x="400" y="520"/>
                    </a:lnTo>
                    <a:lnTo>
                      <a:pt x="399" y="520"/>
                    </a:lnTo>
                    <a:lnTo>
                      <a:pt x="397" y="520"/>
                    </a:lnTo>
                    <a:lnTo>
                      <a:pt x="394" y="524"/>
                    </a:lnTo>
                    <a:lnTo>
                      <a:pt x="392" y="525"/>
                    </a:lnTo>
                    <a:lnTo>
                      <a:pt x="391" y="524"/>
                    </a:lnTo>
                    <a:lnTo>
                      <a:pt x="391" y="524"/>
                    </a:lnTo>
                    <a:lnTo>
                      <a:pt x="386" y="524"/>
                    </a:lnTo>
                    <a:lnTo>
                      <a:pt x="384" y="522"/>
                    </a:lnTo>
                    <a:lnTo>
                      <a:pt x="383" y="524"/>
                    </a:lnTo>
                    <a:lnTo>
                      <a:pt x="381" y="522"/>
                    </a:lnTo>
                    <a:lnTo>
                      <a:pt x="383" y="520"/>
                    </a:lnTo>
                    <a:lnTo>
                      <a:pt x="386" y="520"/>
                    </a:lnTo>
                    <a:lnTo>
                      <a:pt x="387" y="522"/>
                    </a:lnTo>
                    <a:lnTo>
                      <a:pt x="389" y="522"/>
                    </a:lnTo>
                    <a:lnTo>
                      <a:pt x="391" y="520"/>
                    </a:lnTo>
                    <a:lnTo>
                      <a:pt x="394" y="520"/>
                    </a:lnTo>
                    <a:lnTo>
                      <a:pt x="395" y="519"/>
                    </a:lnTo>
                    <a:lnTo>
                      <a:pt x="399" y="519"/>
                    </a:lnTo>
                    <a:lnTo>
                      <a:pt x="402" y="519"/>
                    </a:lnTo>
                    <a:lnTo>
                      <a:pt x="403" y="519"/>
                    </a:lnTo>
                    <a:lnTo>
                      <a:pt x="403" y="517"/>
                    </a:lnTo>
                    <a:lnTo>
                      <a:pt x="403" y="516"/>
                    </a:lnTo>
                    <a:lnTo>
                      <a:pt x="402" y="516"/>
                    </a:lnTo>
                    <a:lnTo>
                      <a:pt x="402" y="516"/>
                    </a:lnTo>
                    <a:lnTo>
                      <a:pt x="400" y="514"/>
                    </a:lnTo>
                    <a:lnTo>
                      <a:pt x="399" y="516"/>
                    </a:lnTo>
                    <a:lnTo>
                      <a:pt x="395" y="514"/>
                    </a:lnTo>
                    <a:lnTo>
                      <a:pt x="392" y="514"/>
                    </a:lnTo>
                    <a:lnTo>
                      <a:pt x="389" y="516"/>
                    </a:lnTo>
                    <a:lnTo>
                      <a:pt x="387" y="516"/>
                    </a:lnTo>
                    <a:lnTo>
                      <a:pt x="384" y="514"/>
                    </a:lnTo>
                    <a:lnTo>
                      <a:pt x="383" y="514"/>
                    </a:lnTo>
                    <a:lnTo>
                      <a:pt x="381" y="512"/>
                    </a:lnTo>
                    <a:lnTo>
                      <a:pt x="380" y="514"/>
                    </a:lnTo>
                    <a:lnTo>
                      <a:pt x="376" y="514"/>
                    </a:lnTo>
                    <a:lnTo>
                      <a:pt x="372" y="516"/>
                    </a:lnTo>
                    <a:lnTo>
                      <a:pt x="372" y="516"/>
                    </a:lnTo>
                    <a:lnTo>
                      <a:pt x="372" y="514"/>
                    </a:lnTo>
                    <a:lnTo>
                      <a:pt x="373" y="511"/>
                    </a:lnTo>
                    <a:lnTo>
                      <a:pt x="375" y="511"/>
                    </a:lnTo>
                    <a:lnTo>
                      <a:pt x="378" y="511"/>
                    </a:lnTo>
                    <a:lnTo>
                      <a:pt x="383" y="509"/>
                    </a:lnTo>
                    <a:lnTo>
                      <a:pt x="384" y="508"/>
                    </a:lnTo>
                    <a:lnTo>
                      <a:pt x="384" y="506"/>
                    </a:lnTo>
                    <a:lnTo>
                      <a:pt x="386" y="504"/>
                    </a:lnTo>
                    <a:lnTo>
                      <a:pt x="387" y="504"/>
                    </a:lnTo>
                    <a:lnTo>
                      <a:pt x="387" y="504"/>
                    </a:lnTo>
                    <a:lnTo>
                      <a:pt x="389" y="503"/>
                    </a:lnTo>
                    <a:lnTo>
                      <a:pt x="389" y="501"/>
                    </a:lnTo>
                    <a:lnTo>
                      <a:pt x="387" y="500"/>
                    </a:lnTo>
                    <a:lnTo>
                      <a:pt x="386" y="500"/>
                    </a:lnTo>
                    <a:lnTo>
                      <a:pt x="384" y="498"/>
                    </a:lnTo>
                    <a:lnTo>
                      <a:pt x="387" y="498"/>
                    </a:lnTo>
                    <a:lnTo>
                      <a:pt x="387" y="498"/>
                    </a:lnTo>
                    <a:lnTo>
                      <a:pt x="387" y="498"/>
                    </a:lnTo>
                    <a:lnTo>
                      <a:pt x="391" y="498"/>
                    </a:lnTo>
                    <a:lnTo>
                      <a:pt x="391" y="498"/>
                    </a:lnTo>
                    <a:lnTo>
                      <a:pt x="391" y="496"/>
                    </a:lnTo>
                    <a:lnTo>
                      <a:pt x="391" y="495"/>
                    </a:lnTo>
                    <a:lnTo>
                      <a:pt x="391" y="493"/>
                    </a:lnTo>
                    <a:lnTo>
                      <a:pt x="392" y="493"/>
                    </a:lnTo>
                    <a:lnTo>
                      <a:pt x="392" y="495"/>
                    </a:lnTo>
                    <a:lnTo>
                      <a:pt x="392" y="496"/>
                    </a:lnTo>
                    <a:lnTo>
                      <a:pt x="394" y="500"/>
                    </a:lnTo>
                    <a:lnTo>
                      <a:pt x="395" y="500"/>
                    </a:lnTo>
                    <a:lnTo>
                      <a:pt x="399" y="500"/>
                    </a:lnTo>
                    <a:lnTo>
                      <a:pt x="402" y="500"/>
                    </a:lnTo>
                    <a:lnTo>
                      <a:pt x="408" y="496"/>
                    </a:lnTo>
                    <a:lnTo>
                      <a:pt x="410" y="496"/>
                    </a:lnTo>
                    <a:lnTo>
                      <a:pt x="411" y="495"/>
                    </a:lnTo>
                    <a:lnTo>
                      <a:pt x="413" y="493"/>
                    </a:lnTo>
                    <a:lnTo>
                      <a:pt x="415" y="493"/>
                    </a:lnTo>
                    <a:lnTo>
                      <a:pt x="416" y="490"/>
                    </a:lnTo>
                    <a:lnTo>
                      <a:pt x="415" y="487"/>
                    </a:lnTo>
                    <a:lnTo>
                      <a:pt x="415" y="485"/>
                    </a:lnTo>
                    <a:lnTo>
                      <a:pt x="413" y="485"/>
                    </a:lnTo>
                    <a:lnTo>
                      <a:pt x="410" y="484"/>
                    </a:lnTo>
                    <a:lnTo>
                      <a:pt x="405" y="482"/>
                    </a:lnTo>
                    <a:lnTo>
                      <a:pt x="403" y="482"/>
                    </a:lnTo>
                    <a:lnTo>
                      <a:pt x="400" y="484"/>
                    </a:lnTo>
                    <a:lnTo>
                      <a:pt x="399" y="482"/>
                    </a:lnTo>
                    <a:lnTo>
                      <a:pt x="399" y="481"/>
                    </a:lnTo>
                    <a:lnTo>
                      <a:pt x="399" y="479"/>
                    </a:lnTo>
                    <a:lnTo>
                      <a:pt x="395" y="481"/>
                    </a:lnTo>
                    <a:lnTo>
                      <a:pt x="394" y="481"/>
                    </a:lnTo>
                    <a:lnTo>
                      <a:pt x="392" y="484"/>
                    </a:lnTo>
                    <a:lnTo>
                      <a:pt x="389" y="484"/>
                    </a:lnTo>
                    <a:lnTo>
                      <a:pt x="387" y="482"/>
                    </a:lnTo>
                    <a:lnTo>
                      <a:pt x="387" y="481"/>
                    </a:lnTo>
                    <a:lnTo>
                      <a:pt x="389" y="482"/>
                    </a:lnTo>
                    <a:lnTo>
                      <a:pt x="391" y="481"/>
                    </a:lnTo>
                    <a:lnTo>
                      <a:pt x="392" y="479"/>
                    </a:lnTo>
                    <a:lnTo>
                      <a:pt x="395" y="479"/>
                    </a:lnTo>
                    <a:lnTo>
                      <a:pt x="395" y="479"/>
                    </a:lnTo>
                    <a:lnTo>
                      <a:pt x="395" y="476"/>
                    </a:lnTo>
                    <a:lnTo>
                      <a:pt x="392" y="474"/>
                    </a:lnTo>
                    <a:lnTo>
                      <a:pt x="392" y="473"/>
                    </a:lnTo>
                    <a:lnTo>
                      <a:pt x="389" y="473"/>
                    </a:lnTo>
                    <a:lnTo>
                      <a:pt x="391" y="473"/>
                    </a:lnTo>
                    <a:lnTo>
                      <a:pt x="392" y="471"/>
                    </a:lnTo>
                    <a:lnTo>
                      <a:pt x="392" y="469"/>
                    </a:lnTo>
                    <a:lnTo>
                      <a:pt x="392" y="468"/>
                    </a:lnTo>
                    <a:lnTo>
                      <a:pt x="394" y="466"/>
                    </a:lnTo>
                    <a:lnTo>
                      <a:pt x="395" y="468"/>
                    </a:lnTo>
                    <a:lnTo>
                      <a:pt x="395" y="471"/>
                    </a:lnTo>
                    <a:lnTo>
                      <a:pt x="397" y="473"/>
                    </a:lnTo>
                    <a:lnTo>
                      <a:pt x="397" y="473"/>
                    </a:lnTo>
                    <a:lnTo>
                      <a:pt x="400" y="476"/>
                    </a:lnTo>
                    <a:lnTo>
                      <a:pt x="400" y="477"/>
                    </a:lnTo>
                    <a:lnTo>
                      <a:pt x="402" y="479"/>
                    </a:lnTo>
                    <a:lnTo>
                      <a:pt x="403" y="481"/>
                    </a:lnTo>
                    <a:lnTo>
                      <a:pt x="405" y="479"/>
                    </a:lnTo>
                    <a:lnTo>
                      <a:pt x="407" y="479"/>
                    </a:lnTo>
                    <a:lnTo>
                      <a:pt x="408" y="481"/>
                    </a:lnTo>
                    <a:lnTo>
                      <a:pt x="411" y="479"/>
                    </a:lnTo>
                    <a:lnTo>
                      <a:pt x="413" y="479"/>
                    </a:lnTo>
                    <a:lnTo>
                      <a:pt x="413" y="481"/>
                    </a:lnTo>
                    <a:lnTo>
                      <a:pt x="413" y="482"/>
                    </a:lnTo>
                    <a:lnTo>
                      <a:pt x="418" y="488"/>
                    </a:lnTo>
                    <a:lnTo>
                      <a:pt x="419" y="490"/>
                    </a:lnTo>
                    <a:lnTo>
                      <a:pt x="421" y="488"/>
                    </a:lnTo>
                    <a:lnTo>
                      <a:pt x="424" y="487"/>
                    </a:lnTo>
                    <a:lnTo>
                      <a:pt x="424" y="487"/>
                    </a:lnTo>
                    <a:lnTo>
                      <a:pt x="426" y="488"/>
                    </a:lnTo>
                    <a:lnTo>
                      <a:pt x="424" y="490"/>
                    </a:lnTo>
                    <a:lnTo>
                      <a:pt x="424" y="493"/>
                    </a:lnTo>
                    <a:lnTo>
                      <a:pt x="424" y="496"/>
                    </a:lnTo>
                    <a:lnTo>
                      <a:pt x="426" y="498"/>
                    </a:lnTo>
                    <a:lnTo>
                      <a:pt x="427" y="501"/>
                    </a:lnTo>
                    <a:lnTo>
                      <a:pt x="427" y="504"/>
                    </a:lnTo>
                    <a:lnTo>
                      <a:pt x="429" y="506"/>
                    </a:lnTo>
                    <a:lnTo>
                      <a:pt x="430" y="509"/>
                    </a:lnTo>
                    <a:lnTo>
                      <a:pt x="434" y="512"/>
                    </a:lnTo>
                    <a:lnTo>
                      <a:pt x="437" y="516"/>
                    </a:lnTo>
                    <a:lnTo>
                      <a:pt x="438" y="517"/>
                    </a:lnTo>
                    <a:lnTo>
                      <a:pt x="440" y="516"/>
                    </a:lnTo>
                    <a:lnTo>
                      <a:pt x="442" y="516"/>
                    </a:lnTo>
                    <a:lnTo>
                      <a:pt x="443" y="516"/>
                    </a:lnTo>
                    <a:lnTo>
                      <a:pt x="445" y="516"/>
                    </a:lnTo>
                    <a:lnTo>
                      <a:pt x="445" y="514"/>
                    </a:lnTo>
                    <a:lnTo>
                      <a:pt x="445" y="511"/>
                    </a:lnTo>
                    <a:lnTo>
                      <a:pt x="445" y="508"/>
                    </a:lnTo>
                    <a:lnTo>
                      <a:pt x="445" y="504"/>
                    </a:lnTo>
                    <a:lnTo>
                      <a:pt x="445" y="503"/>
                    </a:lnTo>
                    <a:lnTo>
                      <a:pt x="446" y="503"/>
                    </a:lnTo>
                    <a:lnTo>
                      <a:pt x="446" y="504"/>
                    </a:lnTo>
                    <a:lnTo>
                      <a:pt x="446" y="506"/>
                    </a:lnTo>
                    <a:lnTo>
                      <a:pt x="446" y="508"/>
                    </a:lnTo>
                    <a:lnTo>
                      <a:pt x="448" y="511"/>
                    </a:lnTo>
                    <a:lnTo>
                      <a:pt x="446" y="512"/>
                    </a:lnTo>
                    <a:lnTo>
                      <a:pt x="446" y="514"/>
                    </a:lnTo>
                    <a:lnTo>
                      <a:pt x="448" y="516"/>
                    </a:lnTo>
                    <a:lnTo>
                      <a:pt x="448" y="514"/>
                    </a:lnTo>
                    <a:lnTo>
                      <a:pt x="450" y="514"/>
                    </a:lnTo>
                    <a:lnTo>
                      <a:pt x="451" y="514"/>
                    </a:lnTo>
                    <a:lnTo>
                      <a:pt x="451" y="516"/>
                    </a:lnTo>
                    <a:lnTo>
                      <a:pt x="451" y="517"/>
                    </a:lnTo>
                    <a:lnTo>
                      <a:pt x="451" y="517"/>
                    </a:lnTo>
                    <a:lnTo>
                      <a:pt x="453" y="517"/>
                    </a:lnTo>
                    <a:lnTo>
                      <a:pt x="454" y="517"/>
                    </a:lnTo>
                    <a:lnTo>
                      <a:pt x="456" y="517"/>
                    </a:lnTo>
                    <a:lnTo>
                      <a:pt x="456" y="514"/>
                    </a:lnTo>
                    <a:lnTo>
                      <a:pt x="456" y="512"/>
                    </a:lnTo>
                    <a:lnTo>
                      <a:pt x="456" y="509"/>
                    </a:lnTo>
                    <a:lnTo>
                      <a:pt x="456" y="508"/>
                    </a:lnTo>
                    <a:lnTo>
                      <a:pt x="456" y="504"/>
                    </a:lnTo>
                    <a:lnTo>
                      <a:pt x="456" y="503"/>
                    </a:lnTo>
                    <a:lnTo>
                      <a:pt x="456" y="501"/>
                    </a:lnTo>
                    <a:lnTo>
                      <a:pt x="454" y="501"/>
                    </a:lnTo>
                    <a:lnTo>
                      <a:pt x="456" y="500"/>
                    </a:lnTo>
                    <a:lnTo>
                      <a:pt x="456" y="498"/>
                    </a:lnTo>
                    <a:lnTo>
                      <a:pt x="454" y="498"/>
                    </a:lnTo>
                    <a:lnTo>
                      <a:pt x="453" y="500"/>
                    </a:lnTo>
                    <a:lnTo>
                      <a:pt x="453" y="498"/>
                    </a:lnTo>
                    <a:lnTo>
                      <a:pt x="453" y="496"/>
                    </a:lnTo>
                    <a:lnTo>
                      <a:pt x="456" y="496"/>
                    </a:lnTo>
                    <a:lnTo>
                      <a:pt x="456" y="495"/>
                    </a:lnTo>
                    <a:lnTo>
                      <a:pt x="458" y="493"/>
                    </a:lnTo>
                    <a:lnTo>
                      <a:pt x="456" y="492"/>
                    </a:lnTo>
                    <a:lnTo>
                      <a:pt x="454" y="492"/>
                    </a:lnTo>
                    <a:lnTo>
                      <a:pt x="454" y="492"/>
                    </a:lnTo>
                    <a:lnTo>
                      <a:pt x="456" y="488"/>
                    </a:lnTo>
                    <a:lnTo>
                      <a:pt x="456" y="487"/>
                    </a:lnTo>
                    <a:lnTo>
                      <a:pt x="456" y="485"/>
                    </a:lnTo>
                    <a:lnTo>
                      <a:pt x="456" y="485"/>
                    </a:lnTo>
                    <a:lnTo>
                      <a:pt x="453" y="487"/>
                    </a:lnTo>
                    <a:lnTo>
                      <a:pt x="451" y="490"/>
                    </a:lnTo>
                    <a:lnTo>
                      <a:pt x="451" y="493"/>
                    </a:lnTo>
                    <a:lnTo>
                      <a:pt x="450" y="493"/>
                    </a:lnTo>
                    <a:lnTo>
                      <a:pt x="450" y="492"/>
                    </a:lnTo>
                    <a:lnTo>
                      <a:pt x="450" y="488"/>
                    </a:lnTo>
                    <a:lnTo>
                      <a:pt x="451" y="488"/>
                    </a:lnTo>
                    <a:lnTo>
                      <a:pt x="450" y="487"/>
                    </a:lnTo>
                    <a:lnTo>
                      <a:pt x="450" y="485"/>
                    </a:lnTo>
                    <a:lnTo>
                      <a:pt x="450" y="484"/>
                    </a:lnTo>
                    <a:lnTo>
                      <a:pt x="453" y="482"/>
                    </a:lnTo>
                    <a:lnTo>
                      <a:pt x="454" y="481"/>
                    </a:lnTo>
                    <a:lnTo>
                      <a:pt x="456" y="479"/>
                    </a:lnTo>
                    <a:lnTo>
                      <a:pt x="454" y="477"/>
                    </a:lnTo>
                    <a:lnTo>
                      <a:pt x="453" y="477"/>
                    </a:lnTo>
                    <a:lnTo>
                      <a:pt x="451" y="479"/>
                    </a:lnTo>
                    <a:lnTo>
                      <a:pt x="451" y="479"/>
                    </a:lnTo>
                    <a:lnTo>
                      <a:pt x="450" y="481"/>
                    </a:lnTo>
                    <a:lnTo>
                      <a:pt x="451" y="477"/>
                    </a:lnTo>
                    <a:lnTo>
                      <a:pt x="451" y="477"/>
                    </a:lnTo>
                    <a:lnTo>
                      <a:pt x="451" y="476"/>
                    </a:lnTo>
                    <a:lnTo>
                      <a:pt x="450" y="477"/>
                    </a:lnTo>
                    <a:lnTo>
                      <a:pt x="446" y="479"/>
                    </a:lnTo>
                    <a:lnTo>
                      <a:pt x="445" y="481"/>
                    </a:lnTo>
                    <a:lnTo>
                      <a:pt x="445" y="481"/>
                    </a:lnTo>
                    <a:lnTo>
                      <a:pt x="445" y="479"/>
                    </a:lnTo>
                    <a:lnTo>
                      <a:pt x="446" y="476"/>
                    </a:lnTo>
                    <a:lnTo>
                      <a:pt x="448" y="476"/>
                    </a:lnTo>
                    <a:lnTo>
                      <a:pt x="450" y="473"/>
                    </a:lnTo>
                    <a:lnTo>
                      <a:pt x="450" y="473"/>
                    </a:lnTo>
                    <a:lnTo>
                      <a:pt x="448" y="471"/>
                    </a:lnTo>
                    <a:lnTo>
                      <a:pt x="448" y="469"/>
                    </a:lnTo>
                    <a:lnTo>
                      <a:pt x="446" y="469"/>
                    </a:lnTo>
                    <a:lnTo>
                      <a:pt x="445" y="468"/>
                    </a:lnTo>
                    <a:lnTo>
                      <a:pt x="445" y="466"/>
                    </a:lnTo>
                    <a:lnTo>
                      <a:pt x="443" y="466"/>
                    </a:lnTo>
                    <a:lnTo>
                      <a:pt x="442" y="465"/>
                    </a:lnTo>
                    <a:lnTo>
                      <a:pt x="440" y="465"/>
                    </a:lnTo>
                    <a:lnTo>
                      <a:pt x="440" y="463"/>
                    </a:lnTo>
                    <a:lnTo>
                      <a:pt x="438" y="463"/>
                    </a:lnTo>
                    <a:lnTo>
                      <a:pt x="437" y="461"/>
                    </a:lnTo>
                    <a:lnTo>
                      <a:pt x="437" y="461"/>
                    </a:lnTo>
                    <a:lnTo>
                      <a:pt x="432" y="458"/>
                    </a:lnTo>
                    <a:lnTo>
                      <a:pt x="432" y="457"/>
                    </a:lnTo>
                    <a:lnTo>
                      <a:pt x="429" y="455"/>
                    </a:lnTo>
                    <a:lnTo>
                      <a:pt x="427" y="455"/>
                    </a:lnTo>
                    <a:lnTo>
                      <a:pt x="424" y="457"/>
                    </a:lnTo>
                    <a:lnTo>
                      <a:pt x="423" y="458"/>
                    </a:lnTo>
                    <a:lnTo>
                      <a:pt x="423" y="457"/>
                    </a:lnTo>
                    <a:lnTo>
                      <a:pt x="423" y="455"/>
                    </a:lnTo>
                    <a:lnTo>
                      <a:pt x="418" y="453"/>
                    </a:lnTo>
                    <a:lnTo>
                      <a:pt x="416" y="453"/>
                    </a:lnTo>
                    <a:lnTo>
                      <a:pt x="413" y="455"/>
                    </a:lnTo>
                    <a:lnTo>
                      <a:pt x="411" y="453"/>
                    </a:lnTo>
                    <a:lnTo>
                      <a:pt x="415" y="452"/>
                    </a:lnTo>
                    <a:lnTo>
                      <a:pt x="415" y="453"/>
                    </a:lnTo>
                    <a:lnTo>
                      <a:pt x="419" y="453"/>
                    </a:lnTo>
                    <a:lnTo>
                      <a:pt x="421" y="453"/>
                    </a:lnTo>
                    <a:lnTo>
                      <a:pt x="424" y="453"/>
                    </a:lnTo>
                    <a:lnTo>
                      <a:pt x="427" y="453"/>
                    </a:lnTo>
                    <a:lnTo>
                      <a:pt x="427" y="452"/>
                    </a:lnTo>
                    <a:lnTo>
                      <a:pt x="429" y="447"/>
                    </a:lnTo>
                    <a:lnTo>
                      <a:pt x="429" y="445"/>
                    </a:lnTo>
                    <a:lnTo>
                      <a:pt x="427" y="445"/>
                    </a:lnTo>
                    <a:lnTo>
                      <a:pt x="426" y="445"/>
                    </a:lnTo>
                    <a:lnTo>
                      <a:pt x="423" y="442"/>
                    </a:lnTo>
                    <a:lnTo>
                      <a:pt x="421" y="442"/>
                    </a:lnTo>
                    <a:lnTo>
                      <a:pt x="421" y="442"/>
                    </a:lnTo>
                    <a:lnTo>
                      <a:pt x="418" y="444"/>
                    </a:lnTo>
                    <a:lnTo>
                      <a:pt x="418" y="444"/>
                    </a:lnTo>
                    <a:lnTo>
                      <a:pt x="415" y="444"/>
                    </a:lnTo>
                    <a:lnTo>
                      <a:pt x="413" y="447"/>
                    </a:lnTo>
                    <a:lnTo>
                      <a:pt x="413" y="447"/>
                    </a:lnTo>
                    <a:lnTo>
                      <a:pt x="413" y="445"/>
                    </a:lnTo>
                    <a:lnTo>
                      <a:pt x="413" y="444"/>
                    </a:lnTo>
                    <a:lnTo>
                      <a:pt x="411" y="444"/>
                    </a:lnTo>
                    <a:lnTo>
                      <a:pt x="408" y="444"/>
                    </a:lnTo>
                    <a:lnTo>
                      <a:pt x="407" y="445"/>
                    </a:lnTo>
                    <a:lnTo>
                      <a:pt x="405" y="445"/>
                    </a:lnTo>
                    <a:lnTo>
                      <a:pt x="407" y="444"/>
                    </a:lnTo>
                    <a:lnTo>
                      <a:pt x="408" y="442"/>
                    </a:lnTo>
                    <a:lnTo>
                      <a:pt x="411" y="442"/>
                    </a:lnTo>
                    <a:lnTo>
                      <a:pt x="411" y="441"/>
                    </a:lnTo>
                    <a:lnTo>
                      <a:pt x="411" y="441"/>
                    </a:lnTo>
                    <a:lnTo>
                      <a:pt x="410" y="439"/>
                    </a:lnTo>
                    <a:lnTo>
                      <a:pt x="408" y="441"/>
                    </a:lnTo>
                    <a:lnTo>
                      <a:pt x="407" y="441"/>
                    </a:lnTo>
                    <a:lnTo>
                      <a:pt x="405" y="441"/>
                    </a:lnTo>
                    <a:lnTo>
                      <a:pt x="405" y="439"/>
                    </a:lnTo>
                    <a:lnTo>
                      <a:pt x="405" y="439"/>
                    </a:lnTo>
                    <a:lnTo>
                      <a:pt x="407" y="439"/>
                    </a:lnTo>
                    <a:lnTo>
                      <a:pt x="408" y="439"/>
                    </a:lnTo>
                    <a:lnTo>
                      <a:pt x="410" y="437"/>
                    </a:lnTo>
                    <a:lnTo>
                      <a:pt x="410" y="437"/>
                    </a:lnTo>
                    <a:lnTo>
                      <a:pt x="411" y="439"/>
                    </a:lnTo>
                    <a:lnTo>
                      <a:pt x="415" y="441"/>
                    </a:lnTo>
                    <a:lnTo>
                      <a:pt x="416" y="442"/>
                    </a:lnTo>
                    <a:lnTo>
                      <a:pt x="418" y="441"/>
                    </a:lnTo>
                    <a:lnTo>
                      <a:pt x="421" y="439"/>
                    </a:lnTo>
                    <a:lnTo>
                      <a:pt x="423" y="439"/>
                    </a:lnTo>
                    <a:lnTo>
                      <a:pt x="426" y="439"/>
                    </a:lnTo>
                    <a:lnTo>
                      <a:pt x="426" y="437"/>
                    </a:lnTo>
                    <a:lnTo>
                      <a:pt x="427" y="437"/>
                    </a:lnTo>
                    <a:lnTo>
                      <a:pt x="427" y="436"/>
                    </a:lnTo>
                    <a:lnTo>
                      <a:pt x="427" y="434"/>
                    </a:lnTo>
                    <a:lnTo>
                      <a:pt x="426" y="433"/>
                    </a:lnTo>
                    <a:lnTo>
                      <a:pt x="423" y="431"/>
                    </a:lnTo>
                    <a:lnTo>
                      <a:pt x="421" y="431"/>
                    </a:lnTo>
                    <a:lnTo>
                      <a:pt x="419" y="429"/>
                    </a:lnTo>
                    <a:lnTo>
                      <a:pt x="418" y="429"/>
                    </a:lnTo>
                    <a:lnTo>
                      <a:pt x="415" y="429"/>
                    </a:lnTo>
                    <a:lnTo>
                      <a:pt x="413" y="429"/>
                    </a:lnTo>
                    <a:lnTo>
                      <a:pt x="413" y="431"/>
                    </a:lnTo>
                    <a:lnTo>
                      <a:pt x="411" y="433"/>
                    </a:lnTo>
                    <a:lnTo>
                      <a:pt x="410" y="431"/>
                    </a:lnTo>
                    <a:lnTo>
                      <a:pt x="407" y="431"/>
                    </a:lnTo>
                    <a:lnTo>
                      <a:pt x="405" y="431"/>
                    </a:lnTo>
                    <a:lnTo>
                      <a:pt x="403" y="433"/>
                    </a:lnTo>
                    <a:lnTo>
                      <a:pt x="403" y="434"/>
                    </a:lnTo>
                    <a:lnTo>
                      <a:pt x="402" y="433"/>
                    </a:lnTo>
                    <a:lnTo>
                      <a:pt x="402" y="433"/>
                    </a:lnTo>
                    <a:lnTo>
                      <a:pt x="400" y="431"/>
                    </a:lnTo>
                    <a:lnTo>
                      <a:pt x="400" y="431"/>
                    </a:lnTo>
                    <a:lnTo>
                      <a:pt x="402" y="429"/>
                    </a:lnTo>
                    <a:lnTo>
                      <a:pt x="403" y="429"/>
                    </a:lnTo>
                    <a:lnTo>
                      <a:pt x="407" y="429"/>
                    </a:lnTo>
                    <a:lnTo>
                      <a:pt x="411" y="429"/>
                    </a:lnTo>
                    <a:lnTo>
                      <a:pt x="413" y="428"/>
                    </a:lnTo>
                    <a:lnTo>
                      <a:pt x="411" y="426"/>
                    </a:lnTo>
                    <a:lnTo>
                      <a:pt x="410" y="425"/>
                    </a:lnTo>
                    <a:lnTo>
                      <a:pt x="408" y="423"/>
                    </a:lnTo>
                    <a:lnTo>
                      <a:pt x="407" y="422"/>
                    </a:lnTo>
                    <a:lnTo>
                      <a:pt x="405" y="420"/>
                    </a:lnTo>
                    <a:lnTo>
                      <a:pt x="405" y="418"/>
                    </a:lnTo>
                    <a:lnTo>
                      <a:pt x="405" y="417"/>
                    </a:lnTo>
                    <a:lnTo>
                      <a:pt x="407" y="417"/>
                    </a:lnTo>
                    <a:lnTo>
                      <a:pt x="407" y="418"/>
                    </a:lnTo>
                    <a:lnTo>
                      <a:pt x="407" y="420"/>
                    </a:lnTo>
                    <a:lnTo>
                      <a:pt x="408" y="422"/>
                    </a:lnTo>
                    <a:lnTo>
                      <a:pt x="411" y="423"/>
                    </a:lnTo>
                    <a:lnTo>
                      <a:pt x="413" y="425"/>
                    </a:lnTo>
                    <a:lnTo>
                      <a:pt x="413" y="425"/>
                    </a:lnTo>
                    <a:lnTo>
                      <a:pt x="415" y="426"/>
                    </a:lnTo>
                    <a:lnTo>
                      <a:pt x="416" y="428"/>
                    </a:lnTo>
                    <a:lnTo>
                      <a:pt x="419" y="428"/>
                    </a:lnTo>
                    <a:lnTo>
                      <a:pt x="421" y="426"/>
                    </a:lnTo>
                    <a:lnTo>
                      <a:pt x="423" y="426"/>
                    </a:lnTo>
                    <a:lnTo>
                      <a:pt x="424" y="425"/>
                    </a:lnTo>
                    <a:lnTo>
                      <a:pt x="426" y="423"/>
                    </a:lnTo>
                    <a:lnTo>
                      <a:pt x="427" y="422"/>
                    </a:lnTo>
                    <a:lnTo>
                      <a:pt x="430" y="422"/>
                    </a:lnTo>
                    <a:lnTo>
                      <a:pt x="430" y="422"/>
                    </a:lnTo>
                    <a:lnTo>
                      <a:pt x="432" y="420"/>
                    </a:lnTo>
                    <a:lnTo>
                      <a:pt x="430" y="418"/>
                    </a:lnTo>
                    <a:lnTo>
                      <a:pt x="429" y="417"/>
                    </a:lnTo>
                    <a:lnTo>
                      <a:pt x="429" y="415"/>
                    </a:lnTo>
                    <a:lnTo>
                      <a:pt x="426" y="410"/>
                    </a:lnTo>
                    <a:lnTo>
                      <a:pt x="424" y="409"/>
                    </a:lnTo>
                    <a:lnTo>
                      <a:pt x="424" y="407"/>
                    </a:lnTo>
                    <a:lnTo>
                      <a:pt x="424" y="407"/>
                    </a:lnTo>
                    <a:lnTo>
                      <a:pt x="426" y="407"/>
                    </a:lnTo>
                    <a:lnTo>
                      <a:pt x="426" y="407"/>
                    </a:lnTo>
                    <a:lnTo>
                      <a:pt x="426" y="409"/>
                    </a:lnTo>
                    <a:lnTo>
                      <a:pt x="427" y="410"/>
                    </a:lnTo>
                    <a:lnTo>
                      <a:pt x="430" y="415"/>
                    </a:lnTo>
                    <a:lnTo>
                      <a:pt x="435" y="422"/>
                    </a:lnTo>
                    <a:lnTo>
                      <a:pt x="435" y="422"/>
                    </a:lnTo>
                    <a:lnTo>
                      <a:pt x="435" y="420"/>
                    </a:lnTo>
                    <a:lnTo>
                      <a:pt x="435" y="418"/>
                    </a:lnTo>
                    <a:lnTo>
                      <a:pt x="437" y="414"/>
                    </a:lnTo>
                    <a:lnTo>
                      <a:pt x="437" y="412"/>
                    </a:lnTo>
                    <a:lnTo>
                      <a:pt x="437" y="410"/>
                    </a:lnTo>
                    <a:lnTo>
                      <a:pt x="438" y="410"/>
                    </a:lnTo>
                    <a:lnTo>
                      <a:pt x="440" y="410"/>
                    </a:lnTo>
                    <a:lnTo>
                      <a:pt x="440" y="412"/>
                    </a:lnTo>
                    <a:lnTo>
                      <a:pt x="440" y="414"/>
                    </a:lnTo>
                    <a:lnTo>
                      <a:pt x="442" y="414"/>
                    </a:lnTo>
                    <a:lnTo>
                      <a:pt x="446" y="415"/>
                    </a:lnTo>
                    <a:lnTo>
                      <a:pt x="451" y="418"/>
                    </a:lnTo>
                    <a:lnTo>
                      <a:pt x="453" y="420"/>
                    </a:lnTo>
                    <a:lnTo>
                      <a:pt x="454" y="418"/>
                    </a:lnTo>
                    <a:lnTo>
                      <a:pt x="456" y="418"/>
                    </a:lnTo>
                    <a:lnTo>
                      <a:pt x="456" y="420"/>
                    </a:lnTo>
                    <a:lnTo>
                      <a:pt x="456" y="420"/>
                    </a:lnTo>
                    <a:lnTo>
                      <a:pt x="453" y="422"/>
                    </a:lnTo>
                    <a:lnTo>
                      <a:pt x="451" y="422"/>
                    </a:lnTo>
                    <a:lnTo>
                      <a:pt x="450" y="418"/>
                    </a:lnTo>
                    <a:lnTo>
                      <a:pt x="445" y="417"/>
                    </a:lnTo>
                    <a:lnTo>
                      <a:pt x="443" y="417"/>
                    </a:lnTo>
                    <a:lnTo>
                      <a:pt x="442" y="415"/>
                    </a:lnTo>
                    <a:lnTo>
                      <a:pt x="440" y="415"/>
                    </a:lnTo>
                    <a:lnTo>
                      <a:pt x="440" y="417"/>
                    </a:lnTo>
                    <a:lnTo>
                      <a:pt x="440" y="418"/>
                    </a:lnTo>
                    <a:lnTo>
                      <a:pt x="440" y="420"/>
                    </a:lnTo>
                    <a:lnTo>
                      <a:pt x="446" y="425"/>
                    </a:lnTo>
                    <a:lnTo>
                      <a:pt x="448" y="428"/>
                    </a:lnTo>
                    <a:lnTo>
                      <a:pt x="453" y="429"/>
                    </a:lnTo>
                    <a:lnTo>
                      <a:pt x="454" y="431"/>
                    </a:lnTo>
                    <a:lnTo>
                      <a:pt x="456" y="433"/>
                    </a:lnTo>
                    <a:lnTo>
                      <a:pt x="458" y="431"/>
                    </a:lnTo>
                    <a:lnTo>
                      <a:pt x="458" y="431"/>
                    </a:lnTo>
                    <a:lnTo>
                      <a:pt x="459" y="428"/>
                    </a:lnTo>
                    <a:lnTo>
                      <a:pt x="461" y="429"/>
                    </a:lnTo>
                    <a:lnTo>
                      <a:pt x="462" y="428"/>
                    </a:lnTo>
                    <a:lnTo>
                      <a:pt x="464" y="428"/>
                    </a:lnTo>
                    <a:lnTo>
                      <a:pt x="464" y="426"/>
                    </a:lnTo>
                    <a:lnTo>
                      <a:pt x="466" y="425"/>
                    </a:lnTo>
                    <a:lnTo>
                      <a:pt x="467" y="425"/>
                    </a:lnTo>
                    <a:lnTo>
                      <a:pt x="469" y="425"/>
                    </a:lnTo>
                    <a:lnTo>
                      <a:pt x="470" y="426"/>
                    </a:lnTo>
                    <a:lnTo>
                      <a:pt x="474" y="425"/>
                    </a:lnTo>
                    <a:lnTo>
                      <a:pt x="475" y="425"/>
                    </a:lnTo>
                    <a:lnTo>
                      <a:pt x="477" y="425"/>
                    </a:lnTo>
                    <a:lnTo>
                      <a:pt x="477" y="422"/>
                    </a:lnTo>
                    <a:lnTo>
                      <a:pt x="477" y="418"/>
                    </a:lnTo>
                    <a:lnTo>
                      <a:pt x="478" y="417"/>
                    </a:lnTo>
                    <a:lnTo>
                      <a:pt x="480" y="414"/>
                    </a:lnTo>
                    <a:lnTo>
                      <a:pt x="480" y="412"/>
                    </a:lnTo>
                    <a:lnTo>
                      <a:pt x="478" y="410"/>
                    </a:lnTo>
                    <a:lnTo>
                      <a:pt x="477" y="410"/>
                    </a:lnTo>
                    <a:lnTo>
                      <a:pt x="475" y="410"/>
                    </a:lnTo>
                    <a:lnTo>
                      <a:pt x="474" y="412"/>
                    </a:lnTo>
                    <a:lnTo>
                      <a:pt x="474" y="410"/>
                    </a:lnTo>
                    <a:lnTo>
                      <a:pt x="472" y="410"/>
                    </a:lnTo>
                    <a:lnTo>
                      <a:pt x="470" y="412"/>
                    </a:lnTo>
                    <a:lnTo>
                      <a:pt x="469" y="410"/>
                    </a:lnTo>
                    <a:lnTo>
                      <a:pt x="469" y="409"/>
                    </a:lnTo>
                    <a:lnTo>
                      <a:pt x="467" y="407"/>
                    </a:lnTo>
                    <a:lnTo>
                      <a:pt x="466" y="406"/>
                    </a:lnTo>
                    <a:lnTo>
                      <a:pt x="466" y="406"/>
                    </a:lnTo>
                    <a:lnTo>
                      <a:pt x="464" y="407"/>
                    </a:lnTo>
                    <a:lnTo>
                      <a:pt x="464" y="410"/>
                    </a:lnTo>
                    <a:lnTo>
                      <a:pt x="466" y="410"/>
                    </a:lnTo>
                    <a:lnTo>
                      <a:pt x="466" y="412"/>
                    </a:lnTo>
                    <a:lnTo>
                      <a:pt x="464" y="414"/>
                    </a:lnTo>
                    <a:lnTo>
                      <a:pt x="464" y="417"/>
                    </a:lnTo>
                    <a:lnTo>
                      <a:pt x="462" y="415"/>
                    </a:lnTo>
                    <a:lnTo>
                      <a:pt x="464" y="412"/>
                    </a:lnTo>
                    <a:lnTo>
                      <a:pt x="464" y="409"/>
                    </a:lnTo>
                    <a:lnTo>
                      <a:pt x="462" y="409"/>
                    </a:lnTo>
                    <a:lnTo>
                      <a:pt x="461" y="406"/>
                    </a:lnTo>
                    <a:lnTo>
                      <a:pt x="459" y="406"/>
                    </a:lnTo>
                    <a:lnTo>
                      <a:pt x="459" y="404"/>
                    </a:lnTo>
                    <a:lnTo>
                      <a:pt x="459" y="402"/>
                    </a:lnTo>
                    <a:lnTo>
                      <a:pt x="461" y="402"/>
                    </a:lnTo>
                    <a:lnTo>
                      <a:pt x="462" y="399"/>
                    </a:lnTo>
                    <a:lnTo>
                      <a:pt x="462" y="398"/>
                    </a:lnTo>
                    <a:lnTo>
                      <a:pt x="462" y="396"/>
                    </a:lnTo>
                    <a:lnTo>
                      <a:pt x="461" y="396"/>
                    </a:lnTo>
                    <a:lnTo>
                      <a:pt x="461" y="396"/>
                    </a:lnTo>
                    <a:lnTo>
                      <a:pt x="464" y="396"/>
                    </a:lnTo>
                    <a:lnTo>
                      <a:pt x="466" y="394"/>
                    </a:lnTo>
                    <a:lnTo>
                      <a:pt x="466" y="393"/>
                    </a:lnTo>
                    <a:lnTo>
                      <a:pt x="466" y="390"/>
                    </a:lnTo>
                    <a:lnTo>
                      <a:pt x="466" y="388"/>
                    </a:lnTo>
                    <a:lnTo>
                      <a:pt x="466" y="386"/>
                    </a:lnTo>
                    <a:lnTo>
                      <a:pt x="466" y="386"/>
                    </a:lnTo>
                    <a:lnTo>
                      <a:pt x="467" y="388"/>
                    </a:lnTo>
                    <a:lnTo>
                      <a:pt x="469" y="390"/>
                    </a:lnTo>
                    <a:lnTo>
                      <a:pt x="469" y="391"/>
                    </a:lnTo>
                    <a:lnTo>
                      <a:pt x="470" y="391"/>
                    </a:lnTo>
                    <a:lnTo>
                      <a:pt x="474" y="390"/>
                    </a:lnTo>
                    <a:lnTo>
                      <a:pt x="475" y="390"/>
                    </a:lnTo>
                    <a:lnTo>
                      <a:pt x="477" y="391"/>
                    </a:lnTo>
                    <a:lnTo>
                      <a:pt x="480" y="393"/>
                    </a:lnTo>
                    <a:lnTo>
                      <a:pt x="483" y="394"/>
                    </a:lnTo>
                    <a:lnTo>
                      <a:pt x="481" y="396"/>
                    </a:lnTo>
                    <a:lnTo>
                      <a:pt x="483" y="399"/>
                    </a:lnTo>
                    <a:lnTo>
                      <a:pt x="485" y="399"/>
                    </a:lnTo>
                    <a:lnTo>
                      <a:pt x="485" y="401"/>
                    </a:lnTo>
                    <a:lnTo>
                      <a:pt x="486" y="402"/>
                    </a:lnTo>
                    <a:lnTo>
                      <a:pt x="489" y="401"/>
                    </a:lnTo>
                    <a:lnTo>
                      <a:pt x="493" y="396"/>
                    </a:lnTo>
                    <a:lnTo>
                      <a:pt x="493" y="394"/>
                    </a:lnTo>
                    <a:lnTo>
                      <a:pt x="491" y="393"/>
                    </a:lnTo>
                    <a:lnTo>
                      <a:pt x="491" y="390"/>
                    </a:lnTo>
                    <a:lnTo>
                      <a:pt x="493" y="388"/>
                    </a:lnTo>
                    <a:lnTo>
                      <a:pt x="493" y="388"/>
                    </a:lnTo>
                    <a:lnTo>
                      <a:pt x="489" y="386"/>
                    </a:lnTo>
                    <a:lnTo>
                      <a:pt x="488" y="388"/>
                    </a:lnTo>
                    <a:lnTo>
                      <a:pt x="486" y="390"/>
                    </a:lnTo>
                    <a:lnTo>
                      <a:pt x="483" y="388"/>
                    </a:lnTo>
                    <a:lnTo>
                      <a:pt x="481" y="385"/>
                    </a:lnTo>
                    <a:lnTo>
                      <a:pt x="478" y="385"/>
                    </a:lnTo>
                    <a:lnTo>
                      <a:pt x="477" y="385"/>
                    </a:lnTo>
                    <a:lnTo>
                      <a:pt x="477" y="385"/>
                    </a:lnTo>
                    <a:lnTo>
                      <a:pt x="477" y="383"/>
                    </a:lnTo>
                    <a:lnTo>
                      <a:pt x="477" y="383"/>
                    </a:lnTo>
                    <a:lnTo>
                      <a:pt x="478" y="382"/>
                    </a:lnTo>
                    <a:lnTo>
                      <a:pt x="478" y="377"/>
                    </a:lnTo>
                    <a:lnTo>
                      <a:pt x="480" y="375"/>
                    </a:lnTo>
                    <a:lnTo>
                      <a:pt x="480" y="374"/>
                    </a:lnTo>
                    <a:lnTo>
                      <a:pt x="477" y="372"/>
                    </a:lnTo>
                    <a:lnTo>
                      <a:pt x="475" y="372"/>
                    </a:lnTo>
                    <a:lnTo>
                      <a:pt x="472" y="375"/>
                    </a:lnTo>
                    <a:lnTo>
                      <a:pt x="470" y="377"/>
                    </a:lnTo>
                    <a:lnTo>
                      <a:pt x="467" y="375"/>
                    </a:lnTo>
                    <a:lnTo>
                      <a:pt x="467" y="374"/>
                    </a:lnTo>
                    <a:lnTo>
                      <a:pt x="466" y="370"/>
                    </a:lnTo>
                    <a:lnTo>
                      <a:pt x="466" y="370"/>
                    </a:lnTo>
                    <a:lnTo>
                      <a:pt x="466" y="369"/>
                    </a:lnTo>
                    <a:lnTo>
                      <a:pt x="467" y="369"/>
                    </a:lnTo>
                    <a:lnTo>
                      <a:pt x="467" y="370"/>
                    </a:lnTo>
                    <a:lnTo>
                      <a:pt x="467" y="372"/>
                    </a:lnTo>
                    <a:lnTo>
                      <a:pt x="467" y="374"/>
                    </a:lnTo>
                    <a:lnTo>
                      <a:pt x="470" y="374"/>
                    </a:lnTo>
                    <a:lnTo>
                      <a:pt x="472" y="374"/>
                    </a:lnTo>
                    <a:lnTo>
                      <a:pt x="474" y="372"/>
                    </a:lnTo>
                    <a:lnTo>
                      <a:pt x="475" y="370"/>
                    </a:lnTo>
                    <a:lnTo>
                      <a:pt x="478" y="370"/>
                    </a:lnTo>
                    <a:lnTo>
                      <a:pt x="480" y="372"/>
                    </a:lnTo>
                    <a:lnTo>
                      <a:pt x="481" y="372"/>
                    </a:lnTo>
                    <a:lnTo>
                      <a:pt x="481" y="370"/>
                    </a:lnTo>
                    <a:lnTo>
                      <a:pt x="481" y="369"/>
                    </a:lnTo>
                    <a:lnTo>
                      <a:pt x="477" y="364"/>
                    </a:lnTo>
                    <a:lnTo>
                      <a:pt x="472" y="361"/>
                    </a:lnTo>
                    <a:lnTo>
                      <a:pt x="469" y="361"/>
                    </a:lnTo>
                    <a:lnTo>
                      <a:pt x="466" y="359"/>
                    </a:lnTo>
                    <a:lnTo>
                      <a:pt x="462" y="356"/>
                    </a:lnTo>
                    <a:lnTo>
                      <a:pt x="462" y="355"/>
                    </a:lnTo>
                    <a:lnTo>
                      <a:pt x="462" y="353"/>
                    </a:lnTo>
                    <a:lnTo>
                      <a:pt x="464" y="355"/>
                    </a:lnTo>
                    <a:lnTo>
                      <a:pt x="466" y="358"/>
                    </a:lnTo>
                    <a:lnTo>
                      <a:pt x="467" y="359"/>
                    </a:lnTo>
                    <a:lnTo>
                      <a:pt x="470" y="359"/>
                    </a:lnTo>
                    <a:lnTo>
                      <a:pt x="470" y="358"/>
                    </a:lnTo>
                    <a:lnTo>
                      <a:pt x="470" y="356"/>
                    </a:lnTo>
                    <a:lnTo>
                      <a:pt x="469" y="353"/>
                    </a:lnTo>
                    <a:lnTo>
                      <a:pt x="467" y="353"/>
                    </a:lnTo>
                    <a:lnTo>
                      <a:pt x="467" y="351"/>
                    </a:lnTo>
                    <a:lnTo>
                      <a:pt x="469" y="351"/>
                    </a:lnTo>
                    <a:lnTo>
                      <a:pt x="470" y="353"/>
                    </a:lnTo>
                    <a:lnTo>
                      <a:pt x="474" y="356"/>
                    </a:lnTo>
                    <a:lnTo>
                      <a:pt x="474" y="358"/>
                    </a:lnTo>
                    <a:lnTo>
                      <a:pt x="474" y="359"/>
                    </a:lnTo>
                    <a:lnTo>
                      <a:pt x="477" y="363"/>
                    </a:lnTo>
                    <a:lnTo>
                      <a:pt x="478" y="364"/>
                    </a:lnTo>
                    <a:lnTo>
                      <a:pt x="481" y="367"/>
                    </a:lnTo>
                    <a:lnTo>
                      <a:pt x="483" y="367"/>
                    </a:lnTo>
                    <a:lnTo>
                      <a:pt x="485" y="367"/>
                    </a:lnTo>
                    <a:lnTo>
                      <a:pt x="486" y="367"/>
                    </a:lnTo>
                    <a:lnTo>
                      <a:pt x="486" y="369"/>
                    </a:lnTo>
                    <a:lnTo>
                      <a:pt x="485" y="370"/>
                    </a:lnTo>
                    <a:lnTo>
                      <a:pt x="486" y="372"/>
                    </a:lnTo>
                    <a:lnTo>
                      <a:pt x="488" y="374"/>
                    </a:lnTo>
                    <a:lnTo>
                      <a:pt x="489" y="374"/>
                    </a:lnTo>
                    <a:lnTo>
                      <a:pt x="491" y="372"/>
                    </a:lnTo>
                    <a:lnTo>
                      <a:pt x="493" y="367"/>
                    </a:lnTo>
                    <a:lnTo>
                      <a:pt x="493" y="366"/>
                    </a:lnTo>
                    <a:lnTo>
                      <a:pt x="493" y="364"/>
                    </a:lnTo>
                    <a:lnTo>
                      <a:pt x="493" y="363"/>
                    </a:lnTo>
                    <a:lnTo>
                      <a:pt x="493" y="361"/>
                    </a:lnTo>
                    <a:lnTo>
                      <a:pt x="493" y="358"/>
                    </a:lnTo>
                    <a:lnTo>
                      <a:pt x="491" y="356"/>
                    </a:lnTo>
                    <a:lnTo>
                      <a:pt x="493" y="355"/>
                    </a:lnTo>
                    <a:lnTo>
                      <a:pt x="493" y="353"/>
                    </a:lnTo>
                    <a:lnTo>
                      <a:pt x="493" y="355"/>
                    </a:lnTo>
                    <a:lnTo>
                      <a:pt x="494" y="355"/>
                    </a:lnTo>
                    <a:lnTo>
                      <a:pt x="496" y="355"/>
                    </a:lnTo>
                    <a:lnTo>
                      <a:pt x="496" y="353"/>
                    </a:lnTo>
                    <a:lnTo>
                      <a:pt x="493" y="351"/>
                    </a:lnTo>
                    <a:lnTo>
                      <a:pt x="491" y="348"/>
                    </a:lnTo>
                    <a:lnTo>
                      <a:pt x="489" y="347"/>
                    </a:lnTo>
                    <a:lnTo>
                      <a:pt x="488" y="347"/>
                    </a:lnTo>
                    <a:lnTo>
                      <a:pt x="486" y="347"/>
                    </a:lnTo>
                    <a:lnTo>
                      <a:pt x="485" y="345"/>
                    </a:lnTo>
                    <a:lnTo>
                      <a:pt x="483" y="343"/>
                    </a:lnTo>
                    <a:lnTo>
                      <a:pt x="478" y="343"/>
                    </a:lnTo>
                    <a:lnTo>
                      <a:pt x="477" y="343"/>
                    </a:lnTo>
                    <a:lnTo>
                      <a:pt x="475" y="343"/>
                    </a:lnTo>
                    <a:lnTo>
                      <a:pt x="475" y="343"/>
                    </a:lnTo>
                    <a:lnTo>
                      <a:pt x="474" y="342"/>
                    </a:lnTo>
                    <a:lnTo>
                      <a:pt x="475" y="342"/>
                    </a:lnTo>
                    <a:lnTo>
                      <a:pt x="475" y="342"/>
                    </a:lnTo>
                    <a:lnTo>
                      <a:pt x="477" y="342"/>
                    </a:lnTo>
                    <a:lnTo>
                      <a:pt x="480" y="342"/>
                    </a:lnTo>
                    <a:lnTo>
                      <a:pt x="483" y="342"/>
                    </a:lnTo>
                    <a:lnTo>
                      <a:pt x="485" y="342"/>
                    </a:lnTo>
                    <a:lnTo>
                      <a:pt x="486" y="342"/>
                    </a:lnTo>
                    <a:lnTo>
                      <a:pt x="488" y="342"/>
                    </a:lnTo>
                    <a:lnTo>
                      <a:pt x="489" y="342"/>
                    </a:lnTo>
                    <a:lnTo>
                      <a:pt x="491" y="342"/>
                    </a:lnTo>
                    <a:lnTo>
                      <a:pt x="493" y="342"/>
                    </a:lnTo>
                    <a:lnTo>
                      <a:pt x="493" y="340"/>
                    </a:lnTo>
                    <a:lnTo>
                      <a:pt x="493" y="339"/>
                    </a:lnTo>
                    <a:lnTo>
                      <a:pt x="493" y="337"/>
                    </a:lnTo>
                    <a:lnTo>
                      <a:pt x="493" y="335"/>
                    </a:lnTo>
                    <a:lnTo>
                      <a:pt x="491" y="334"/>
                    </a:lnTo>
                    <a:lnTo>
                      <a:pt x="489" y="335"/>
                    </a:lnTo>
                    <a:lnTo>
                      <a:pt x="488" y="335"/>
                    </a:lnTo>
                    <a:lnTo>
                      <a:pt x="486" y="335"/>
                    </a:lnTo>
                    <a:lnTo>
                      <a:pt x="483" y="335"/>
                    </a:lnTo>
                    <a:lnTo>
                      <a:pt x="481" y="334"/>
                    </a:lnTo>
                    <a:lnTo>
                      <a:pt x="480" y="334"/>
                    </a:lnTo>
                    <a:lnTo>
                      <a:pt x="477" y="334"/>
                    </a:lnTo>
                    <a:lnTo>
                      <a:pt x="477" y="335"/>
                    </a:lnTo>
                    <a:lnTo>
                      <a:pt x="475" y="335"/>
                    </a:lnTo>
                    <a:lnTo>
                      <a:pt x="475" y="332"/>
                    </a:lnTo>
                    <a:lnTo>
                      <a:pt x="475" y="331"/>
                    </a:lnTo>
                    <a:lnTo>
                      <a:pt x="475" y="329"/>
                    </a:lnTo>
                    <a:lnTo>
                      <a:pt x="472" y="331"/>
                    </a:lnTo>
                    <a:lnTo>
                      <a:pt x="470" y="331"/>
                    </a:lnTo>
                    <a:lnTo>
                      <a:pt x="469" y="329"/>
                    </a:lnTo>
                    <a:lnTo>
                      <a:pt x="469" y="327"/>
                    </a:lnTo>
                    <a:lnTo>
                      <a:pt x="470" y="327"/>
                    </a:lnTo>
                    <a:lnTo>
                      <a:pt x="474" y="329"/>
                    </a:lnTo>
                    <a:lnTo>
                      <a:pt x="474" y="327"/>
                    </a:lnTo>
                    <a:lnTo>
                      <a:pt x="474" y="326"/>
                    </a:lnTo>
                    <a:lnTo>
                      <a:pt x="474" y="326"/>
                    </a:lnTo>
                    <a:lnTo>
                      <a:pt x="474" y="324"/>
                    </a:lnTo>
                    <a:lnTo>
                      <a:pt x="474" y="323"/>
                    </a:lnTo>
                    <a:lnTo>
                      <a:pt x="474" y="321"/>
                    </a:lnTo>
                    <a:lnTo>
                      <a:pt x="474" y="319"/>
                    </a:lnTo>
                    <a:lnTo>
                      <a:pt x="474" y="318"/>
                    </a:lnTo>
                    <a:lnTo>
                      <a:pt x="474" y="316"/>
                    </a:lnTo>
                    <a:lnTo>
                      <a:pt x="475" y="316"/>
                    </a:lnTo>
                    <a:lnTo>
                      <a:pt x="475" y="316"/>
                    </a:lnTo>
                    <a:lnTo>
                      <a:pt x="475" y="318"/>
                    </a:lnTo>
                    <a:lnTo>
                      <a:pt x="477" y="319"/>
                    </a:lnTo>
                    <a:lnTo>
                      <a:pt x="478" y="319"/>
                    </a:lnTo>
                    <a:lnTo>
                      <a:pt x="480" y="318"/>
                    </a:lnTo>
                    <a:lnTo>
                      <a:pt x="483" y="316"/>
                    </a:lnTo>
                    <a:lnTo>
                      <a:pt x="485" y="315"/>
                    </a:lnTo>
                    <a:lnTo>
                      <a:pt x="485" y="315"/>
                    </a:lnTo>
                    <a:lnTo>
                      <a:pt x="485" y="313"/>
                    </a:lnTo>
                    <a:lnTo>
                      <a:pt x="481" y="313"/>
                    </a:lnTo>
                    <a:lnTo>
                      <a:pt x="480" y="313"/>
                    </a:lnTo>
                    <a:lnTo>
                      <a:pt x="480" y="311"/>
                    </a:lnTo>
                    <a:lnTo>
                      <a:pt x="481" y="311"/>
                    </a:lnTo>
                    <a:lnTo>
                      <a:pt x="485" y="311"/>
                    </a:lnTo>
                    <a:lnTo>
                      <a:pt x="485" y="311"/>
                    </a:lnTo>
                    <a:lnTo>
                      <a:pt x="486" y="311"/>
                    </a:lnTo>
                    <a:lnTo>
                      <a:pt x="486" y="311"/>
                    </a:lnTo>
                    <a:lnTo>
                      <a:pt x="486" y="310"/>
                    </a:lnTo>
                    <a:lnTo>
                      <a:pt x="488" y="308"/>
                    </a:lnTo>
                    <a:lnTo>
                      <a:pt x="489" y="310"/>
                    </a:lnTo>
                    <a:lnTo>
                      <a:pt x="493" y="311"/>
                    </a:lnTo>
                    <a:lnTo>
                      <a:pt x="493" y="311"/>
                    </a:lnTo>
                    <a:lnTo>
                      <a:pt x="494" y="311"/>
                    </a:lnTo>
                    <a:lnTo>
                      <a:pt x="496" y="311"/>
                    </a:lnTo>
                    <a:lnTo>
                      <a:pt x="497" y="313"/>
                    </a:lnTo>
                    <a:lnTo>
                      <a:pt x="497" y="315"/>
                    </a:lnTo>
                    <a:lnTo>
                      <a:pt x="497" y="316"/>
                    </a:lnTo>
                    <a:lnTo>
                      <a:pt x="499" y="316"/>
                    </a:lnTo>
                    <a:lnTo>
                      <a:pt x="501" y="316"/>
                    </a:lnTo>
                    <a:lnTo>
                      <a:pt x="502" y="316"/>
                    </a:lnTo>
                    <a:lnTo>
                      <a:pt x="502" y="318"/>
                    </a:lnTo>
                    <a:lnTo>
                      <a:pt x="505" y="319"/>
                    </a:lnTo>
                    <a:lnTo>
                      <a:pt x="507" y="321"/>
                    </a:lnTo>
                    <a:lnTo>
                      <a:pt x="509" y="323"/>
                    </a:lnTo>
                    <a:lnTo>
                      <a:pt x="509" y="321"/>
                    </a:lnTo>
                    <a:lnTo>
                      <a:pt x="509" y="318"/>
                    </a:lnTo>
                    <a:lnTo>
                      <a:pt x="510" y="316"/>
                    </a:lnTo>
                    <a:lnTo>
                      <a:pt x="512" y="313"/>
                    </a:lnTo>
                    <a:lnTo>
                      <a:pt x="510" y="311"/>
                    </a:lnTo>
                    <a:lnTo>
                      <a:pt x="512" y="308"/>
                    </a:lnTo>
                    <a:lnTo>
                      <a:pt x="512" y="305"/>
                    </a:lnTo>
                    <a:lnTo>
                      <a:pt x="513" y="303"/>
                    </a:lnTo>
                    <a:lnTo>
                      <a:pt x="513" y="302"/>
                    </a:lnTo>
                    <a:lnTo>
                      <a:pt x="512" y="300"/>
                    </a:lnTo>
                    <a:lnTo>
                      <a:pt x="510" y="299"/>
                    </a:lnTo>
                    <a:lnTo>
                      <a:pt x="509" y="297"/>
                    </a:lnTo>
                    <a:lnTo>
                      <a:pt x="507" y="297"/>
                    </a:lnTo>
                    <a:lnTo>
                      <a:pt x="507" y="296"/>
                    </a:lnTo>
                    <a:lnTo>
                      <a:pt x="507" y="296"/>
                    </a:lnTo>
                    <a:lnTo>
                      <a:pt x="505" y="296"/>
                    </a:lnTo>
                    <a:lnTo>
                      <a:pt x="504" y="297"/>
                    </a:lnTo>
                    <a:lnTo>
                      <a:pt x="502" y="300"/>
                    </a:lnTo>
                    <a:lnTo>
                      <a:pt x="501" y="300"/>
                    </a:lnTo>
                    <a:lnTo>
                      <a:pt x="499" y="300"/>
                    </a:lnTo>
                    <a:lnTo>
                      <a:pt x="499" y="299"/>
                    </a:lnTo>
                    <a:lnTo>
                      <a:pt x="499" y="297"/>
                    </a:lnTo>
                    <a:lnTo>
                      <a:pt x="499" y="296"/>
                    </a:lnTo>
                    <a:lnTo>
                      <a:pt x="496" y="294"/>
                    </a:lnTo>
                    <a:lnTo>
                      <a:pt x="494" y="296"/>
                    </a:lnTo>
                    <a:lnTo>
                      <a:pt x="494" y="294"/>
                    </a:lnTo>
                    <a:lnTo>
                      <a:pt x="494" y="294"/>
                    </a:lnTo>
                    <a:lnTo>
                      <a:pt x="494" y="292"/>
                    </a:lnTo>
                    <a:lnTo>
                      <a:pt x="493" y="291"/>
                    </a:lnTo>
                    <a:lnTo>
                      <a:pt x="493" y="291"/>
                    </a:lnTo>
                    <a:lnTo>
                      <a:pt x="493" y="289"/>
                    </a:lnTo>
                    <a:lnTo>
                      <a:pt x="494" y="289"/>
                    </a:lnTo>
                    <a:lnTo>
                      <a:pt x="496" y="291"/>
                    </a:lnTo>
                    <a:lnTo>
                      <a:pt x="496" y="289"/>
                    </a:lnTo>
                    <a:lnTo>
                      <a:pt x="494" y="288"/>
                    </a:lnTo>
                    <a:lnTo>
                      <a:pt x="494" y="284"/>
                    </a:lnTo>
                    <a:lnTo>
                      <a:pt x="494" y="284"/>
                    </a:lnTo>
                    <a:lnTo>
                      <a:pt x="496" y="283"/>
                    </a:lnTo>
                    <a:lnTo>
                      <a:pt x="496" y="284"/>
                    </a:lnTo>
                    <a:lnTo>
                      <a:pt x="497" y="284"/>
                    </a:lnTo>
                    <a:lnTo>
                      <a:pt x="497" y="286"/>
                    </a:lnTo>
                    <a:lnTo>
                      <a:pt x="501" y="289"/>
                    </a:lnTo>
                    <a:lnTo>
                      <a:pt x="502" y="291"/>
                    </a:lnTo>
                    <a:lnTo>
                      <a:pt x="504" y="291"/>
                    </a:lnTo>
                    <a:lnTo>
                      <a:pt x="505" y="289"/>
                    </a:lnTo>
                    <a:lnTo>
                      <a:pt x="504" y="286"/>
                    </a:lnTo>
                    <a:lnTo>
                      <a:pt x="501" y="283"/>
                    </a:lnTo>
                    <a:lnTo>
                      <a:pt x="499" y="281"/>
                    </a:lnTo>
                    <a:lnTo>
                      <a:pt x="497" y="281"/>
                    </a:lnTo>
                    <a:lnTo>
                      <a:pt x="496" y="278"/>
                    </a:lnTo>
                    <a:lnTo>
                      <a:pt x="494" y="276"/>
                    </a:lnTo>
                    <a:lnTo>
                      <a:pt x="493" y="273"/>
                    </a:lnTo>
                    <a:lnTo>
                      <a:pt x="491" y="273"/>
                    </a:lnTo>
                    <a:lnTo>
                      <a:pt x="489" y="272"/>
                    </a:lnTo>
                    <a:lnTo>
                      <a:pt x="489" y="270"/>
                    </a:lnTo>
                    <a:lnTo>
                      <a:pt x="491" y="268"/>
                    </a:lnTo>
                    <a:lnTo>
                      <a:pt x="491" y="267"/>
                    </a:lnTo>
                    <a:lnTo>
                      <a:pt x="489" y="267"/>
                    </a:lnTo>
                    <a:lnTo>
                      <a:pt x="489" y="265"/>
                    </a:lnTo>
                    <a:lnTo>
                      <a:pt x="491" y="265"/>
                    </a:lnTo>
                    <a:lnTo>
                      <a:pt x="493" y="264"/>
                    </a:lnTo>
                    <a:lnTo>
                      <a:pt x="494" y="264"/>
                    </a:lnTo>
                    <a:lnTo>
                      <a:pt x="496" y="264"/>
                    </a:lnTo>
                    <a:lnTo>
                      <a:pt x="496" y="265"/>
                    </a:lnTo>
                    <a:lnTo>
                      <a:pt x="494" y="267"/>
                    </a:lnTo>
                    <a:lnTo>
                      <a:pt x="496" y="267"/>
                    </a:lnTo>
                    <a:lnTo>
                      <a:pt x="497" y="268"/>
                    </a:lnTo>
                    <a:lnTo>
                      <a:pt x="497" y="270"/>
                    </a:lnTo>
                    <a:lnTo>
                      <a:pt x="497" y="272"/>
                    </a:lnTo>
                    <a:lnTo>
                      <a:pt x="499" y="272"/>
                    </a:lnTo>
                    <a:lnTo>
                      <a:pt x="502" y="270"/>
                    </a:lnTo>
                    <a:lnTo>
                      <a:pt x="504" y="267"/>
                    </a:lnTo>
                    <a:lnTo>
                      <a:pt x="504" y="264"/>
                    </a:lnTo>
                    <a:lnTo>
                      <a:pt x="505" y="262"/>
                    </a:lnTo>
                    <a:lnTo>
                      <a:pt x="505" y="260"/>
                    </a:lnTo>
                    <a:lnTo>
                      <a:pt x="505" y="257"/>
                    </a:lnTo>
                    <a:lnTo>
                      <a:pt x="507" y="256"/>
                    </a:lnTo>
                    <a:lnTo>
                      <a:pt x="509" y="254"/>
                    </a:lnTo>
                    <a:lnTo>
                      <a:pt x="509" y="249"/>
                    </a:lnTo>
                    <a:lnTo>
                      <a:pt x="509" y="246"/>
                    </a:lnTo>
                    <a:lnTo>
                      <a:pt x="507" y="244"/>
                    </a:lnTo>
                    <a:lnTo>
                      <a:pt x="509" y="240"/>
                    </a:lnTo>
                    <a:lnTo>
                      <a:pt x="510" y="237"/>
                    </a:lnTo>
                    <a:lnTo>
                      <a:pt x="510" y="233"/>
                    </a:lnTo>
                    <a:lnTo>
                      <a:pt x="512" y="230"/>
                    </a:lnTo>
                    <a:lnTo>
                      <a:pt x="512" y="229"/>
                    </a:lnTo>
                    <a:lnTo>
                      <a:pt x="513" y="225"/>
                    </a:lnTo>
                    <a:lnTo>
                      <a:pt x="513" y="222"/>
                    </a:lnTo>
                    <a:lnTo>
                      <a:pt x="515" y="221"/>
                    </a:lnTo>
                    <a:lnTo>
                      <a:pt x="517" y="217"/>
                    </a:lnTo>
                    <a:lnTo>
                      <a:pt x="521" y="211"/>
                    </a:lnTo>
                    <a:lnTo>
                      <a:pt x="523" y="208"/>
                    </a:lnTo>
                    <a:lnTo>
                      <a:pt x="528" y="205"/>
                    </a:lnTo>
                    <a:lnTo>
                      <a:pt x="528" y="201"/>
                    </a:lnTo>
                    <a:lnTo>
                      <a:pt x="531" y="200"/>
                    </a:lnTo>
                    <a:lnTo>
                      <a:pt x="531" y="197"/>
                    </a:lnTo>
                    <a:lnTo>
                      <a:pt x="534" y="193"/>
                    </a:lnTo>
                    <a:lnTo>
                      <a:pt x="536" y="193"/>
                    </a:lnTo>
                    <a:lnTo>
                      <a:pt x="536" y="192"/>
                    </a:lnTo>
                    <a:lnTo>
                      <a:pt x="534" y="190"/>
                    </a:lnTo>
                    <a:lnTo>
                      <a:pt x="531" y="190"/>
                    </a:lnTo>
                    <a:lnTo>
                      <a:pt x="529" y="189"/>
                    </a:lnTo>
                    <a:lnTo>
                      <a:pt x="529" y="187"/>
                    </a:lnTo>
                    <a:lnTo>
                      <a:pt x="526" y="189"/>
                    </a:lnTo>
                    <a:lnTo>
                      <a:pt x="523" y="189"/>
                    </a:lnTo>
                    <a:lnTo>
                      <a:pt x="518" y="190"/>
                    </a:lnTo>
                    <a:lnTo>
                      <a:pt x="515" y="192"/>
                    </a:lnTo>
                    <a:lnTo>
                      <a:pt x="513" y="193"/>
                    </a:lnTo>
                    <a:lnTo>
                      <a:pt x="510" y="195"/>
                    </a:lnTo>
                    <a:lnTo>
                      <a:pt x="510" y="197"/>
                    </a:lnTo>
                    <a:lnTo>
                      <a:pt x="509" y="198"/>
                    </a:lnTo>
                    <a:lnTo>
                      <a:pt x="507" y="197"/>
                    </a:lnTo>
                    <a:lnTo>
                      <a:pt x="505" y="195"/>
                    </a:lnTo>
                    <a:lnTo>
                      <a:pt x="505" y="193"/>
                    </a:lnTo>
                    <a:lnTo>
                      <a:pt x="507" y="193"/>
                    </a:lnTo>
                    <a:lnTo>
                      <a:pt x="509" y="193"/>
                    </a:lnTo>
                    <a:lnTo>
                      <a:pt x="509" y="190"/>
                    </a:lnTo>
                    <a:lnTo>
                      <a:pt x="507" y="189"/>
                    </a:lnTo>
                    <a:lnTo>
                      <a:pt x="505" y="189"/>
                    </a:lnTo>
                    <a:lnTo>
                      <a:pt x="504" y="189"/>
                    </a:lnTo>
                    <a:lnTo>
                      <a:pt x="505" y="187"/>
                    </a:lnTo>
                    <a:lnTo>
                      <a:pt x="507" y="187"/>
                    </a:lnTo>
                    <a:lnTo>
                      <a:pt x="510" y="185"/>
                    </a:lnTo>
                    <a:lnTo>
                      <a:pt x="512" y="181"/>
                    </a:lnTo>
                    <a:lnTo>
                      <a:pt x="513" y="179"/>
                    </a:lnTo>
                    <a:lnTo>
                      <a:pt x="517" y="179"/>
                    </a:lnTo>
                    <a:lnTo>
                      <a:pt x="520" y="179"/>
                    </a:lnTo>
                    <a:lnTo>
                      <a:pt x="525" y="184"/>
                    </a:lnTo>
                    <a:lnTo>
                      <a:pt x="526" y="185"/>
                    </a:lnTo>
                    <a:lnTo>
                      <a:pt x="531" y="185"/>
                    </a:lnTo>
                    <a:lnTo>
                      <a:pt x="534" y="185"/>
                    </a:lnTo>
                    <a:lnTo>
                      <a:pt x="537" y="185"/>
                    </a:lnTo>
                    <a:lnTo>
                      <a:pt x="542" y="184"/>
                    </a:lnTo>
                    <a:lnTo>
                      <a:pt x="544" y="182"/>
                    </a:lnTo>
                    <a:lnTo>
                      <a:pt x="544" y="181"/>
                    </a:lnTo>
                    <a:lnTo>
                      <a:pt x="544" y="179"/>
                    </a:lnTo>
                    <a:lnTo>
                      <a:pt x="545" y="179"/>
                    </a:lnTo>
                    <a:lnTo>
                      <a:pt x="547" y="179"/>
                    </a:lnTo>
                    <a:lnTo>
                      <a:pt x="548" y="178"/>
                    </a:lnTo>
                    <a:lnTo>
                      <a:pt x="548" y="174"/>
                    </a:lnTo>
                    <a:lnTo>
                      <a:pt x="547" y="173"/>
                    </a:lnTo>
                    <a:lnTo>
                      <a:pt x="545" y="173"/>
                    </a:lnTo>
                    <a:lnTo>
                      <a:pt x="544" y="171"/>
                    </a:lnTo>
                    <a:lnTo>
                      <a:pt x="542" y="171"/>
                    </a:lnTo>
                    <a:lnTo>
                      <a:pt x="540" y="171"/>
                    </a:lnTo>
                    <a:lnTo>
                      <a:pt x="539" y="173"/>
                    </a:lnTo>
                    <a:lnTo>
                      <a:pt x="537" y="173"/>
                    </a:lnTo>
                    <a:lnTo>
                      <a:pt x="536" y="171"/>
                    </a:lnTo>
                    <a:lnTo>
                      <a:pt x="529" y="171"/>
                    </a:lnTo>
                    <a:lnTo>
                      <a:pt x="526" y="170"/>
                    </a:lnTo>
                    <a:lnTo>
                      <a:pt x="525" y="170"/>
                    </a:lnTo>
                    <a:lnTo>
                      <a:pt x="523" y="170"/>
                    </a:lnTo>
                    <a:lnTo>
                      <a:pt x="521" y="170"/>
                    </a:lnTo>
                    <a:lnTo>
                      <a:pt x="515" y="170"/>
                    </a:lnTo>
                    <a:lnTo>
                      <a:pt x="513" y="170"/>
                    </a:lnTo>
                    <a:lnTo>
                      <a:pt x="512" y="170"/>
                    </a:lnTo>
                    <a:lnTo>
                      <a:pt x="513" y="168"/>
                    </a:lnTo>
                    <a:lnTo>
                      <a:pt x="515" y="170"/>
                    </a:lnTo>
                    <a:lnTo>
                      <a:pt x="518" y="168"/>
                    </a:lnTo>
                    <a:lnTo>
                      <a:pt x="521" y="166"/>
                    </a:lnTo>
                    <a:lnTo>
                      <a:pt x="523" y="168"/>
                    </a:lnTo>
                    <a:lnTo>
                      <a:pt x="526" y="168"/>
                    </a:lnTo>
                    <a:lnTo>
                      <a:pt x="526" y="168"/>
                    </a:lnTo>
                    <a:lnTo>
                      <a:pt x="528" y="166"/>
                    </a:lnTo>
                    <a:lnTo>
                      <a:pt x="529" y="166"/>
                    </a:lnTo>
                    <a:lnTo>
                      <a:pt x="531" y="166"/>
                    </a:lnTo>
                    <a:lnTo>
                      <a:pt x="532" y="166"/>
                    </a:lnTo>
                    <a:lnTo>
                      <a:pt x="534" y="165"/>
                    </a:lnTo>
                    <a:lnTo>
                      <a:pt x="536" y="165"/>
                    </a:lnTo>
                    <a:lnTo>
                      <a:pt x="536" y="165"/>
                    </a:lnTo>
                    <a:lnTo>
                      <a:pt x="537" y="165"/>
                    </a:lnTo>
                    <a:lnTo>
                      <a:pt x="537" y="163"/>
                    </a:lnTo>
                    <a:lnTo>
                      <a:pt x="539" y="163"/>
                    </a:lnTo>
                    <a:lnTo>
                      <a:pt x="539" y="165"/>
                    </a:lnTo>
                    <a:lnTo>
                      <a:pt x="540" y="165"/>
                    </a:lnTo>
                    <a:lnTo>
                      <a:pt x="542" y="166"/>
                    </a:lnTo>
                    <a:lnTo>
                      <a:pt x="544" y="166"/>
                    </a:lnTo>
                    <a:lnTo>
                      <a:pt x="547" y="166"/>
                    </a:lnTo>
                    <a:lnTo>
                      <a:pt x="548" y="168"/>
                    </a:lnTo>
                    <a:lnTo>
                      <a:pt x="550" y="168"/>
                    </a:lnTo>
                    <a:lnTo>
                      <a:pt x="552" y="168"/>
                    </a:lnTo>
                    <a:lnTo>
                      <a:pt x="555" y="166"/>
                    </a:lnTo>
                    <a:lnTo>
                      <a:pt x="560" y="163"/>
                    </a:lnTo>
                    <a:lnTo>
                      <a:pt x="561" y="163"/>
                    </a:lnTo>
                    <a:lnTo>
                      <a:pt x="563" y="163"/>
                    </a:lnTo>
                    <a:lnTo>
                      <a:pt x="564" y="162"/>
                    </a:lnTo>
                    <a:lnTo>
                      <a:pt x="564" y="160"/>
                    </a:lnTo>
                    <a:lnTo>
                      <a:pt x="563" y="160"/>
                    </a:lnTo>
                    <a:lnTo>
                      <a:pt x="561" y="157"/>
                    </a:lnTo>
                    <a:lnTo>
                      <a:pt x="561" y="155"/>
                    </a:lnTo>
                    <a:lnTo>
                      <a:pt x="560" y="155"/>
                    </a:lnTo>
                    <a:lnTo>
                      <a:pt x="560" y="154"/>
                    </a:lnTo>
                    <a:lnTo>
                      <a:pt x="561" y="152"/>
                    </a:lnTo>
                    <a:lnTo>
                      <a:pt x="563" y="150"/>
                    </a:lnTo>
                    <a:lnTo>
                      <a:pt x="564" y="150"/>
                    </a:lnTo>
                    <a:lnTo>
                      <a:pt x="569" y="152"/>
                    </a:lnTo>
                    <a:lnTo>
                      <a:pt x="571" y="154"/>
                    </a:lnTo>
                    <a:lnTo>
                      <a:pt x="572" y="152"/>
                    </a:lnTo>
                    <a:lnTo>
                      <a:pt x="574" y="150"/>
                    </a:lnTo>
                    <a:lnTo>
                      <a:pt x="575" y="147"/>
                    </a:lnTo>
                    <a:lnTo>
                      <a:pt x="579" y="146"/>
                    </a:lnTo>
                    <a:lnTo>
                      <a:pt x="580" y="144"/>
                    </a:lnTo>
                    <a:lnTo>
                      <a:pt x="580" y="142"/>
                    </a:lnTo>
                    <a:lnTo>
                      <a:pt x="583" y="141"/>
                    </a:lnTo>
                    <a:lnTo>
                      <a:pt x="587" y="141"/>
                    </a:lnTo>
                    <a:lnTo>
                      <a:pt x="587" y="138"/>
                    </a:lnTo>
                    <a:lnTo>
                      <a:pt x="587" y="136"/>
                    </a:lnTo>
                    <a:lnTo>
                      <a:pt x="587" y="131"/>
                    </a:lnTo>
                    <a:lnTo>
                      <a:pt x="583" y="130"/>
                    </a:lnTo>
                    <a:lnTo>
                      <a:pt x="583" y="128"/>
                    </a:lnTo>
                    <a:lnTo>
                      <a:pt x="579" y="125"/>
                    </a:lnTo>
                    <a:lnTo>
                      <a:pt x="579" y="123"/>
                    </a:lnTo>
                    <a:lnTo>
                      <a:pt x="579" y="120"/>
                    </a:lnTo>
                    <a:lnTo>
                      <a:pt x="575" y="120"/>
                    </a:lnTo>
                    <a:lnTo>
                      <a:pt x="574" y="118"/>
                    </a:lnTo>
                    <a:lnTo>
                      <a:pt x="572" y="117"/>
                    </a:lnTo>
                    <a:lnTo>
                      <a:pt x="569" y="117"/>
                    </a:lnTo>
                    <a:lnTo>
                      <a:pt x="568" y="115"/>
                    </a:lnTo>
                    <a:lnTo>
                      <a:pt x="563" y="115"/>
                    </a:lnTo>
                    <a:lnTo>
                      <a:pt x="560" y="112"/>
                    </a:lnTo>
                    <a:lnTo>
                      <a:pt x="556" y="112"/>
                    </a:lnTo>
                    <a:lnTo>
                      <a:pt x="555" y="112"/>
                    </a:lnTo>
                    <a:lnTo>
                      <a:pt x="552" y="112"/>
                    </a:lnTo>
                    <a:lnTo>
                      <a:pt x="547" y="114"/>
                    </a:lnTo>
                    <a:lnTo>
                      <a:pt x="545" y="115"/>
                    </a:lnTo>
                    <a:lnTo>
                      <a:pt x="544" y="117"/>
                    </a:lnTo>
                    <a:lnTo>
                      <a:pt x="540" y="115"/>
                    </a:lnTo>
                    <a:lnTo>
                      <a:pt x="540" y="114"/>
                    </a:lnTo>
                    <a:lnTo>
                      <a:pt x="539" y="115"/>
                    </a:lnTo>
                    <a:lnTo>
                      <a:pt x="537" y="117"/>
                    </a:lnTo>
                    <a:lnTo>
                      <a:pt x="539" y="118"/>
                    </a:lnTo>
                    <a:lnTo>
                      <a:pt x="537" y="122"/>
                    </a:lnTo>
                    <a:lnTo>
                      <a:pt x="537" y="123"/>
                    </a:lnTo>
                    <a:lnTo>
                      <a:pt x="536" y="123"/>
                    </a:lnTo>
                    <a:lnTo>
                      <a:pt x="536" y="125"/>
                    </a:lnTo>
                    <a:lnTo>
                      <a:pt x="536" y="125"/>
                    </a:lnTo>
                    <a:lnTo>
                      <a:pt x="536" y="126"/>
                    </a:lnTo>
                    <a:lnTo>
                      <a:pt x="532" y="128"/>
                    </a:lnTo>
                    <a:lnTo>
                      <a:pt x="531" y="128"/>
                    </a:lnTo>
                    <a:lnTo>
                      <a:pt x="529" y="126"/>
                    </a:lnTo>
                    <a:lnTo>
                      <a:pt x="529" y="125"/>
                    </a:lnTo>
                    <a:lnTo>
                      <a:pt x="528" y="125"/>
                    </a:lnTo>
                    <a:lnTo>
                      <a:pt x="526" y="125"/>
                    </a:lnTo>
                    <a:lnTo>
                      <a:pt x="526" y="128"/>
                    </a:lnTo>
                    <a:lnTo>
                      <a:pt x="528" y="128"/>
                    </a:lnTo>
                    <a:lnTo>
                      <a:pt x="526" y="131"/>
                    </a:lnTo>
                    <a:lnTo>
                      <a:pt x="525" y="133"/>
                    </a:lnTo>
                    <a:lnTo>
                      <a:pt x="525" y="134"/>
                    </a:lnTo>
                    <a:lnTo>
                      <a:pt x="525" y="133"/>
                    </a:lnTo>
                    <a:lnTo>
                      <a:pt x="525" y="131"/>
                    </a:lnTo>
                    <a:lnTo>
                      <a:pt x="525" y="128"/>
                    </a:lnTo>
                    <a:lnTo>
                      <a:pt x="523" y="126"/>
                    </a:lnTo>
                    <a:lnTo>
                      <a:pt x="523" y="125"/>
                    </a:lnTo>
                    <a:lnTo>
                      <a:pt x="523" y="123"/>
                    </a:lnTo>
                    <a:lnTo>
                      <a:pt x="523" y="120"/>
                    </a:lnTo>
                    <a:lnTo>
                      <a:pt x="523" y="118"/>
                    </a:lnTo>
                    <a:lnTo>
                      <a:pt x="521" y="120"/>
                    </a:lnTo>
                    <a:lnTo>
                      <a:pt x="520" y="122"/>
                    </a:lnTo>
                    <a:lnTo>
                      <a:pt x="518" y="123"/>
                    </a:lnTo>
                    <a:lnTo>
                      <a:pt x="518" y="125"/>
                    </a:lnTo>
                    <a:lnTo>
                      <a:pt x="518" y="128"/>
                    </a:lnTo>
                    <a:lnTo>
                      <a:pt x="513" y="131"/>
                    </a:lnTo>
                    <a:lnTo>
                      <a:pt x="512" y="133"/>
                    </a:lnTo>
                    <a:lnTo>
                      <a:pt x="510" y="134"/>
                    </a:lnTo>
                    <a:lnTo>
                      <a:pt x="509" y="136"/>
                    </a:lnTo>
                    <a:lnTo>
                      <a:pt x="507" y="138"/>
                    </a:lnTo>
                    <a:lnTo>
                      <a:pt x="504" y="138"/>
                    </a:lnTo>
                    <a:lnTo>
                      <a:pt x="502" y="139"/>
                    </a:lnTo>
                    <a:lnTo>
                      <a:pt x="497" y="141"/>
                    </a:lnTo>
                    <a:lnTo>
                      <a:pt x="494" y="141"/>
                    </a:lnTo>
                    <a:lnTo>
                      <a:pt x="491" y="142"/>
                    </a:lnTo>
                    <a:lnTo>
                      <a:pt x="491" y="142"/>
                    </a:lnTo>
                    <a:lnTo>
                      <a:pt x="489" y="144"/>
                    </a:lnTo>
                    <a:lnTo>
                      <a:pt x="486" y="144"/>
                    </a:lnTo>
                    <a:lnTo>
                      <a:pt x="485" y="144"/>
                    </a:lnTo>
                    <a:lnTo>
                      <a:pt x="483" y="146"/>
                    </a:lnTo>
                    <a:lnTo>
                      <a:pt x="480" y="149"/>
                    </a:lnTo>
                    <a:lnTo>
                      <a:pt x="475" y="152"/>
                    </a:lnTo>
                    <a:lnTo>
                      <a:pt x="475" y="155"/>
                    </a:lnTo>
                    <a:lnTo>
                      <a:pt x="474" y="155"/>
                    </a:lnTo>
                    <a:lnTo>
                      <a:pt x="469" y="158"/>
                    </a:lnTo>
                    <a:lnTo>
                      <a:pt x="466" y="162"/>
                    </a:lnTo>
                    <a:lnTo>
                      <a:pt x="466" y="160"/>
                    </a:lnTo>
                    <a:lnTo>
                      <a:pt x="464" y="160"/>
                    </a:lnTo>
                    <a:lnTo>
                      <a:pt x="462" y="162"/>
                    </a:lnTo>
                    <a:lnTo>
                      <a:pt x="459" y="165"/>
                    </a:lnTo>
                    <a:lnTo>
                      <a:pt x="458" y="168"/>
                    </a:lnTo>
                    <a:lnTo>
                      <a:pt x="456" y="170"/>
                    </a:lnTo>
                    <a:lnTo>
                      <a:pt x="456" y="171"/>
                    </a:lnTo>
                    <a:lnTo>
                      <a:pt x="456" y="170"/>
                    </a:lnTo>
                    <a:lnTo>
                      <a:pt x="456" y="168"/>
                    </a:lnTo>
                    <a:lnTo>
                      <a:pt x="456" y="165"/>
                    </a:lnTo>
                    <a:lnTo>
                      <a:pt x="456" y="163"/>
                    </a:lnTo>
                    <a:lnTo>
                      <a:pt x="459" y="163"/>
                    </a:lnTo>
                    <a:lnTo>
                      <a:pt x="459" y="162"/>
                    </a:lnTo>
                    <a:lnTo>
                      <a:pt x="462" y="158"/>
                    </a:lnTo>
                    <a:lnTo>
                      <a:pt x="464" y="158"/>
                    </a:lnTo>
                    <a:lnTo>
                      <a:pt x="467" y="155"/>
                    </a:lnTo>
                    <a:lnTo>
                      <a:pt x="470" y="152"/>
                    </a:lnTo>
                    <a:lnTo>
                      <a:pt x="472" y="150"/>
                    </a:lnTo>
                    <a:lnTo>
                      <a:pt x="475" y="149"/>
                    </a:lnTo>
                    <a:lnTo>
                      <a:pt x="477" y="146"/>
                    </a:lnTo>
                    <a:lnTo>
                      <a:pt x="478" y="144"/>
                    </a:lnTo>
                    <a:lnTo>
                      <a:pt x="478" y="141"/>
                    </a:lnTo>
                    <a:lnTo>
                      <a:pt x="478" y="141"/>
                    </a:lnTo>
                    <a:lnTo>
                      <a:pt x="478" y="141"/>
                    </a:lnTo>
                    <a:lnTo>
                      <a:pt x="480" y="141"/>
                    </a:lnTo>
                    <a:lnTo>
                      <a:pt x="481" y="139"/>
                    </a:lnTo>
                    <a:lnTo>
                      <a:pt x="485" y="139"/>
                    </a:lnTo>
                    <a:lnTo>
                      <a:pt x="485" y="136"/>
                    </a:lnTo>
                    <a:lnTo>
                      <a:pt x="486" y="133"/>
                    </a:lnTo>
                    <a:lnTo>
                      <a:pt x="488" y="133"/>
                    </a:lnTo>
                    <a:lnTo>
                      <a:pt x="489" y="134"/>
                    </a:lnTo>
                    <a:lnTo>
                      <a:pt x="491" y="131"/>
                    </a:lnTo>
                    <a:lnTo>
                      <a:pt x="493" y="131"/>
                    </a:lnTo>
                    <a:lnTo>
                      <a:pt x="494" y="131"/>
                    </a:lnTo>
                    <a:lnTo>
                      <a:pt x="496" y="131"/>
                    </a:lnTo>
                    <a:lnTo>
                      <a:pt x="504" y="125"/>
                    </a:lnTo>
                    <a:lnTo>
                      <a:pt x="505" y="122"/>
                    </a:lnTo>
                    <a:lnTo>
                      <a:pt x="505" y="118"/>
                    </a:lnTo>
                    <a:lnTo>
                      <a:pt x="507" y="114"/>
                    </a:lnTo>
                    <a:lnTo>
                      <a:pt x="510" y="111"/>
                    </a:lnTo>
                    <a:lnTo>
                      <a:pt x="510" y="107"/>
                    </a:lnTo>
                    <a:lnTo>
                      <a:pt x="510" y="103"/>
                    </a:lnTo>
                    <a:lnTo>
                      <a:pt x="509" y="101"/>
                    </a:lnTo>
                    <a:lnTo>
                      <a:pt x="507" y="99"/>
                    </a:lnTo>
                    <a:lnTo>
                      <a:pt x="504" y="101"/>
                    </a:lnTo>
                    <a:lnTo>
                      <a:pt x="501" y="101"/>
                    </a:lnTo>
                    <a:lnTo>
                      <a:pt x="497" y="99"/>
                    </a:lnTo>
                    <a:lnTo>
                      <a:pt x="494" y="99"/>
                    </a:lnTo>
                    <a:lnTo>
                      <a:pt x="493" y="101"/>
                    </a:lnTo>
                    <a:lnTo>
                      <a:pt x="493" y="103"/>
                    </a:lnTo>
                    <a:lnTo>
                      <a:pt x="493" y="104"/>
                    </a:lnTo>
                    <a:lnTo>
                      <a:pt x="493" y="106"/>
                    </a:lnTo>
                    <a:lnTo>
                      <a:pt x="491" y="111"/>
                    </a:lnTo>
                    <a:lnTo>
                      <a:pt x="491" y="114"/>
                    </a:lnTo>
                    <a:lnTo>
                      <a:pt x="488" y="117"/>
                    </a:lnTo>
                    <a:lnTo>
                      <a:pt x="486" y="115"/>
                    </a:lnTo>
                    <a:lnTo>
                      <a:pt x="485" y="115"/>
                    </a:lnTo>
                    <a:lnTo>
                      <a:pt x="485" y="115"/>
                    </a:lnTo>
                    <a:lnTo>
                      <a:pt x="483" y="117"/>
                    </a:lnTo>
                    <a:lnTo>
                      <a:pt x="483" y="117"/>
                    </a:lnTo>
                    <a:lnTo>
                      <a:pt x="480" y="117"/>
                    </a:lnTo>
                    <a:lnTo>
                      <a:pt x="478" y="117"/>
                    </a:lnTo>
                    <a:lnTo>
                      <a:pt x="474" y="115"/>
                    </a:lnTo>
                    <a:lnTo>
                      <a:pt x="469" y="115"/>
                    </a:lnTo>
                    <a:lnTo>
                      <a:pt x="467" y="115"/>
                    </a:lnTo>
                    <a:lnTo>
                      <a:pt x="462" y="117"/>
                    </a:lnTo>
                    <a:lnTo>
                      <a:pt x="459" y="118"/>
                    </a:lnTo>
                    <a:lnTo>
                      <a:pt x="459" y="117"/>
                    </a:lnTo>
                    <a:lnTo>
                      <a:pt x="458" y="115"/>
                    </a:lnTo>
                    <a:lnTo>
                      <a:pt x="459" y="114"/>
                    </a:lnTo>
                    <a:lnTo>
                      <a:pt x="459" y="112"/>
                    </a:lnTo>
                    <a:lnTo>
                      <a:pt x="459" y="111"/>
                    </a:lnTo>
                    <a:lnTo>
                      <a:pt x="461" y="111"/>
                    </a:lnTo>
                    <a:lnTo>
                      <a:pt x="461" y="111"/>
                    </a:lnTo>
                    <a:lnTo>
                      <a:pt x="462" y="111"/>
                    </a:lnTo>
                    <a:lnTo>
                      <a:pt x="466" y="109"/>
                    </a:lnTo>
                    <a:lnTo>
                      <a:pt x="472" y="109"/>
                    </a:lnTo>
                    <a:lnTo>
                      <a:pt x="474" y="107"/>
                    </a:lnTo>
                    <a:lnTo>
                      <a:pt x="475" y="104"/>
                    </a:lnTo>
                    <a:lnTo>
                      <a:pt x="475" y="103"/>
                    </a:lnTo>
                    <a:lnTo>
                      <a:pt x="478" y="101"/>
                    </a:lnTo>
                    <a:lnTo>
                      <a:pt x="478" y="99"/>
                    </a:lnTo>
                    <a:lnTo>
                      <a:pt x="477" y="99"/>
                    </a:lnTo>
                    <a:lnTo>
                      <a:pt x="477" y="98"/>
                    </a:lnTo>
                    <a:lnTo>
                      <a:pt x="475" y="98"/>
                    </a:lnTo>
                    <a:lnTo>
                      <a:pt x="469" y="98"/>
                    </a:lnTo>
                    <a:lnTo>
                      <a:pt x="466" y="96"/>
                    </a:lnTo>
                    <a:lnTo>
                      <a:pt x="462" y="95"/>
                    </a:lnTo>
                    <a:lnTo>
                      <a:pt x="461" y="95"/>
                    </a:lnTo>
                    <a:lnTo>
                      <a:pt x="454" y="95"/>
                    </a:lnTo>
                    <a:lnTo>
                      <a:pt x="451" y="95"/>
                    </a:lnTo>
                    <a:lnTo>
                      <a:pt x="448" y="93"/>
                    </a:lnTo>
                    <a:lnTo>
                      <a:pt x="445" y="93"/>
                    </a:lnTo>
                    <a:lnTo>
                      <a:pt x="442" y="95"/>
                    </a:lnTo>
                    <a:lnTo>
                      <a:pt x="440" y="93"/>
                    </a:lnTo>
                    <a:lnTo>
                      <a:pt x="437" y="93"/>
                    </a:lnTo>
                    <a:lnTo>
                      <a:pt x="435" y="93"/>
                    </a:lnTo>
                    <a:lnTo>
                      <a:pt x="434" y="96"/>
                    </a:lnTo>
                    <a:lnTo>
                      <a:pt x="434" y="98"/>
                    </a:lnTo>
                    <a:lnTo>
                      <a:pt x="432" y="99"/>
                    </a:lnTo>
                    <a:lnTo>
                      <a:pt x="430" y="99"/>
                    </a:lnTo>
                    <a:lnTo>
                      <a:pt x="432" y="98"/>
                    </a:lnTo>
                    <a:lnTo>
                      <a:pt x="432" y="96"/>
                    </a:lnTo>
                    <a:lnTo>
                      <a:pt x="430" y="96"/>
                    </a:lnTo>
                    <a:lnTo>
                      <a:pt x="424" y="99"/>
                    </a:lnTo>
                    <a:lnTo>
                      <a:pt x="421" y="99"/>
                    </a:lnTo>
                    <a:lnTo>
                      <a:pt x="419" y="101"/>
                    </a:lnTo>
                    <a:lnTo>
                      <a:pt x="418" y="103"/>
                    </a:lnTo>
                    <a:lnTo>
                      <a:pt x="416" y="103"/>
                    </a:lnTo>
                    <a:lnTo>
                      <a:pt x="413" y="103"/>
                    </a:lnTo>
                    <a:lnTo>
                      <a:pt x="411" y="104"/>
                    </a:lnTo>
                    <a:lnTo>
                      <a:pt x="408" y="104"/>
                    </a:lnTo>
                    <a:lnTo>
                      <a:pt x="407" y="106"/>
                    </a:lnTo>
                    <a:lnTo>
                      <a:pt x="407" y="109"/>
                    </a:lnTo>
                    <a:lnTo>
                      <a:pt x="405" y="111"/>
                    </a:lnTo>
                    <a:lnTo>
                      <a:pt x="403" y="111"/>
                    </a:lnTo>
                    <a:lnTo>
                      <a:pt x="403" y="107"/>
                    </a:lnTo>
                    <a:lnTo>
                      <a:pt x="403" y="106"/>
                    </a:lnTo>
                    <a:lnTo>
                      <a:pt x="402" y="104"/>
                    </a:lnTo>
                    <a:lnTo>
                      <a:pt x="402" y="103"/>
                    </a:lnTo>
                    <a:lnTo>
                      <a:pt x="402" y="101"/>
                    </a:lnTo>
                    <a:lnTo>
                      <a:pt x="402" y="99"/>
                    </a:lnTo>
                    <a:lnTo>
                      <a:pt x="405" y="99"/>
                    </a:lnTo>
                    <a:lnTo>
                      <a:pt x="407" y="98"/>
                    </a:lnTo>
                    <a:lnTo>
                      <a:pt x="410" y="98"/>
                    </a:lnTo>
                    <a:lnTo>
                      <a:pt x="411" y="96"/>
                    </a:lnTo>
                    <a:lnTo>
                      <a:pt x="413" y="95"/>
                    </a:lnTo>
                    <a:lnTo>
                      <a:pt x="415" y="95"/>
                    </a:lnTo>
                    <a:lnTo>
                      <a:pt x="419" y="95"/>
                    </a:lnTo>
                    <a:lnTo>
                      <a:pt x="421" y="93"/>
                    </a:lnTo>
                    <a:lnTo>
                      <a:pt x="424" y="91"/>
                    </a:lnTo>
                    <a:lnTo>
                      <a:pt x="426" y="91"/>
                    </a:lnTo>
                    <a:lnTo>
                      <a:pt x="427" y="91"/>
                    </a:lnTo>
                    <a:lnTo>
                      <a:pt x="429" y="90"/>
                    </a:lnTo>
                    <a:lnTo>
                      <a:pt x="429" y="88"/>
                    </a:lnTo>
                    <a:lnTo>
                      <a:pt x="429" y="87"/>
                    </a:lnTo>
                    <a:lnTo>
                      <a:pt x="427" y="87"/>
                    </a:lnTo>
                    <a:lnTo>
                      <a:pt x="424" y="87"/>
                    </a:lnTo>
                    <a:lnTo>
                      <a:pt x="424" y="87"/>
                    </a:lnTo>
                    <a:lnTo>
                      <a:pt x="424" y="85"/>
                    </a:lnTo>
                    <a:lnTo>
                      <a:pt x="426" y="85"/>
                    </a:lnTo>
                    <a:lnTo>
                      <a:pt x="427" y="85"/>
                    </a:lnTo>
                    <a:lnTo>
                      <a:pt x="429" y="85"/>
                    </a:lnTo>
                    <a:lnTo>
                      <a:pt x="430" y="87"/>
                    </a:lnTo>
                    <a:lnTo>
                      <a:pt x="430" y="88"/>
                    </a:lnTo>
                    <a:lnTo>
                      <a:pt x="432" y="88"/>
                    </a:lnTo>
                    <a:lnTo>
                      <a:pt x="432" y="88"/>
                    </a:lnTo>
                    <a:lnTo>
                      <a:pt x="435" y="87"/>
                    </a:lnTo>
                    <a:lnTo>
                      <a:pt x="437" y="87"/>
                    </a:lnTo>
                    <a:lnTo>
                      <a:pt x="440" y="87"/>
                    </a:lnTo>
                    <a:lnTo>
                      <a:pt x="442" y="85"/>
                    </a:lnTo>
                    <a:lnTo>
                      <a:pt x="443" y="85"/>
                    </a:lnTo>
                    <a:lnTo>
                      <a:pt x="446" y="85"/>
                    </a:lnTo>
                    <a:lnTo>
                      <a:pt x="448" y="85"/>
                    </a:lnTo>
                    <a:lnTo>
                      <a:pt x="451" y="85"/>
                    </a:lnTo>
                    <a:lnTo>
                      <a:pt x="453" y="85"/>
                    </a:lnTo>
                    <a:lnTo>
                      <a:pt x="454" y="87"/>
                    </a:lnTo>
                    <a:lnTo>
                      <a:pt x="458" y="87"/>
                    </a:lnTo>
                    <a:lnTo>
                      <a:pt x="459" y="87"/>
                    </a:lnTo>
                    <a:lnTo>
                      <a:pt x="461" y="87"/>
                    </a:lnTo>
                    <a:lnTo>
                      <a:pt x="464" y="90"/>
                    </a:lnTo>
                    <a:lnTo>
                      <a:pt x="466" y="90"/>
                    </a:lnTo>
                    <a:lnTo>
                      <a:pt x="469" y="90"/>
                    </a:lnTo>
                    <a:lnTo>
                      <a:pt x="470" y="88"/>
                    </a:lnTo>
                    <a:lnTo>
                      <a:pt x="472" y="88"/>
                    </a:lnTo>
                    <a:lnTo>
                      <a:pt x="474" y="90"/>
                    </a:lnTo>
                    <a:lnTo>
                      <a:pt x="475" y="90"/>
                    </a:lnTo>
                    <a:lnTo>
                      <a:pt x="477" y="90"/>
                    </a:lnTo>
                    <a:lnTo>
                      <a:pt x="480" y="90"/>
                    </a:lnTo>
                    <a:lnTo>
                      <a:pt x="483" y="88"/>
                    </a:lnTo>
                    <a:lnTo>
                      <a:pt x="485" y="87"/>
                    </a:lnTo>
                    <a:lnTo>
                      <a:pt x="488" y="87"/>
                    </a:lnTo>
                    <a:lnTo>
                      <a:pt x="489" y="88"/>
                    </a:lnTo>
                    <a:lnTo>
                      <a:pt x="489" y="88"/>
                    </a:lnTo>
                    <a:lnTo>
                      <a:pt x="493" y="87"/>
                    </a:lnTo>
                    <a:lnTo>
                      <a:pt x="494" y="88"/>
                    </a:lnTo>
                    <a:lnTo>
                      <a:pt x="497" y="88"/>
                    </a:lnTo>
                    <a:lnTo>
                      <a:pt x="497" y="87"/>
                    </a:lnTo>
                    <a:lnTo>
                      <a:pt x="496" y="87"/>
                    </a:lnTo>
                    <a:lnTo>
                      <a:pt x="496" y="85"/>
                    </a:lnTo>
                    <a:lnTo>
                      <a:pt x="497" y="85"/>
                    </a:lnTo>
                    <a:lnTo>
                      <a:pt x="499" y="85"/>
                    </a:lnTo>
                    <a:lnTo>
                      <a:pt x="499" y="87"/>
                    </a:lnTo>
                    <a:lnTo>
                      <a:pt x="502" y="87"/>
                    </a:lnTo>
                    <a:lnTo>
                      <a:pt x="502" y="87"/>
                    </a:lnTo>
                    <a:lnTo>
                      <a:pt x="507" y="87"/>
                    </a:lnTo>
                    <a:lnTo>
                      <a:pt x="512" y="83"/>
                    </a:lnTo>
                    <a:lnTo>
                      <a:pt x="513" y="83"/>
                    </a:lnTo>
                    <a:lnTo>
                      <a:pt x="515" y="82"/>
                    </a:lnTo>
                    <a:lnTo>
                      <a:pt x="515" y="80"/>
                    </a:lnTo>
                    <a:lnTo>
                      <a:pt x="515" y="80"/>
                    </a:lnTo>
                    <a:lnTo>
                      <a:pt x="517" y="80"/>
                    </a:lnTo>
                    <a:lnTo>
                      <a:pt x="518" y="80"/>
                    </a:lnTo>
                    <a:lnTo>
                      <a:pt x="521" y="77"/>
                    </a:lnTo>
                    <a:lnTo>
                      <a:pt x="523" y="77"/>
                    </a:lnTo>
                    <a:lnTo>
                      <a:pt x="523" y="75"/>
                    </a:lnTo>
                    <a:lnTo>
                      <a:pt x="523" y="74"/>
                    </a:lnTo>
                    <a:lnTo>
                      <a:pt x="525" y="72"/>
                    </a:lnTo>
                    <a:lnTo>
                      <a:pt x="525" y="71"/>
                    </a:lnTo>
                    <a:lnTo>
                      <a:pt x="525" y="69"/>
                    </a:lnTo>
                    <a:lnTo>
                      <a:pt x="521" y="66"/>
                    </a:lnTo>
                    <a:lnTo>
                      <a:pt x="518" y="66"/>
                    </a:lnTo>
                    <a:lnTo>
                      <a:pt x="515" y="63"/>
                    </a:lnTo>
                    <a:lnTo>
                      <a:pt x="515" y="61"/>
                    </a:lnTo>
                    <a:lnTo>
                      <a:pt x="513" y="59"/>
                    </a:lnTo>
                    <a:lnTo>
                      <a:pt x="510" y="59"/>
                    </a:lnTo>
                    <a:lnTo>
                      <a:pt x="509" y="58"/>
                    </a:lnTo>
                    <a:lnTo>
                      <a:pt x="507" y="56"/>
                    </a:lnTo>
                    <a:lnTo>
                      <a:pt x="505" y="55"/>
                    </a:lnTo>
                    <a:lnTo>
                      <a:pt x="505" y="56"/>
                    </a:lnTo>
                    <a:lnTo>
                      <a:pt x="504" y="56"/>
                    </a:lnTo>
                    <a:lnTo>
                      <a:pt x="502" y="56"/>
                    </a:lnTo>
                    <a:lnTo>
                      <a:pt x="502" y="55"/>
                    </a:lnTo>
                    <a:lnTo>
                      <a:pt x="501" y="53"/>
                    </a:lnTo>
                    <a:lnTo>
                      <a:pt x="494" y="53"/>
                    </a:lnTo>
                    <a:lnTo>
                      <a:pt x="493" y="53"/>
                    </a:lnTo>
                    <a:lnTo>
                      <a:pt x="493" y="55"/>
                    </a:lnTo>
                    <a:lnTo>
                      <a:pt x="493" y="56"/>
                    </a:lnTo>
                    <a:lnTo>
                      <a:pt x="491" y="55"/>
                    </a:lnTo>
                    <a:lnTo>
                      <a:pt x="489" y="55"/>
                    </a:lnTo>
                    <a:lnTo>
                      <a:pt x="486" y="58"/>
                    </a:lnTo>
                    <a:lnTo>
                      <a:pt x="483" y="58"/>
                    </a:lnTo>
                    <a:lnTo>
                      <a:pt x="480" y="56"/>
                    </a:lnTo>
                    <a:lnTo>
                      <a:pt x="478" y="56"/>
                    </a:lnTo>
                    <a:lnTo>
                      <a:pt x="475" y="55"/>
                    </a:lnTo>
                    <a:lnTo>
                      <a:pt x="475" y="53"/>
                    </a:lnTo>
                    <a:lnTo>
                      <a:pt x="475" y="52"/>
                    </a:lnTo>
                    <a:lnTo>
                      <a:pt x="477" y="52"/>
                    </a:lnTo>
                    <a:lnTo>
                      <a:pt x="478" y="53"/>
                    </a:lnTo>
                    <a:lnTo>
                      <a:pt x="480" y="55"/>
                    </a:lnTo>
                    <a:lnTo>
                      <a:pt x="481" y="53"/>
                    </a:lnTo>
                    <a:lnTo>
                      <a:pt x="480" y="53"/>
                    </a:lnTo>
                    <a:lnTo>
                      <a:pt x="478" y="50"/>
                    </a:lnTo>
                    <a:lnTo>
                      <a:pt x="478" y="48"/>
                    </a:lnTo>
                    <a:lnTo>
                      <a:pt x="478" y="48"/>
                    </a:lnTo>
                    <a:lnTo>
                      <a:pt x="480" y="50"/>
                    </a:lnTo>
                    <a:lnTo>
                      <a:pt x="483" y="52"/>
                    </a:lnTo>
                    <a:lnTo>
                      <a:pt x="485" y="52"/>
                    </a:lnTo>
                    <a:lnTo>
                      <a:pt x="489" y="50"/>
                    </a:lnTo>
                    <a:lnTo>
                      <a:pt x="493" y="47"/>
                    </a:lnTo>
                    <a:lnTo>
                      <a:pt x="493" y="45"/>
                    </a:lnTo>
                    <a:lnTo>
                      <a:pt x="493" y="44"/>
                    </a:lnTo>
                    <a:lnTo>
                      <a:pt x="491" y="44"/>
                    </a:lnTo>
                    <a:lnTo>
                      <a:pt x="491" y="42"/>
                    </a:lnTo>
                    <a:lnTo>
                      <a:pt x="493" y="40"/>
                    </a:lnTo>
                    <a:lnTo>
                      <a:pt x="493" y="40"/>
                    </a:lnTo>
                    <a:lnTo>
                      <a:pt x="489" y="39"/>
                    </a:lnTo>
                    <a:lnTo>
                      <a:pt x="488" y="36"/>
                    </a:lnTo>
                    <a:lnTo>
                      <a:pt x="486" y="36"/>
                    </a:lnTo>
                    <a:lnTo>
                      <a:pt x="485" y="36"/>
                    </a:lnTo>
                    <a:lnTo>
                      <a:pt x="483" y="37"/>
                    </a:lnTo>
                    <a:lnTo>
                      <a:pt x="480" y="40"/>
                    </a:lnTo>
                    <a:lnTo>
                      <a:pt x="477" y="39"/>
                    </a:lnTo>
                    <a:lnTo>
                      <a:pt x="475" y="39"/>
                    </a:lnTo>
                    <a:lnTo>
                      <a:pt x="474" y="42"/>
                    </a:lnTo>
                    <a:lnTo>
                      <a:pt x="472" y="42"/>
                    </a:lnTo>
                    <a:lnTo>
                      <a:pt x="470" y="40"/>
                    </a:lnTo>
                    <a:lnTo>
                      <a:pt x="469" y="39"/>
                    </a:lnTo>
                    <a:lnTo>
                      <a:pt x="467" y="40"/>
                    </a:lnTo>
                    <a:lnTo>
                      <a:pt x="466" y="40"/>
                    </a:lnTo>
                    <a:lnTo>
                      <a:pt x="464" y="40"/>
                    </a:lnTo>
                    <a:lnTo>
                      <a:pt x="462" y="39"/>
                    </a:lnTo>
                    <a:lnTo>
                      <a:pt x="459" y="37"/>
                    </a:lnTo>
                    <a:lnTo>
                      <a:pt x="458" y="37"/>
                    </a:lnTo>
                    <a:lnTo>
                      <a:pt x="454" y="36"/>
                    </a:lnTo>
                    <a:lnTo>
                      <a:pt x="453" y="34"/>
                    </a:lnTo>
                    <a:lnTo>
                      <a:pt x="448" y="34"/>
                    </a:lnTo>
                    <a:lnTo>
                      <a:pt x="443" y="34"/>
                    </a:lnTo>
                    <a:lnTo>
                      <a:pt x="440" y="36"/>
                    </a:lnTo>
                    <a:lnTo>
                      <a:pt x="437" y="37"/>
                    </a:lnTo>
                    <a:lnTo>
                      <a:pt x="434" y="37"/>
                    </a:lnTo>
                    <a:lnTo>
                      <a:pt x="430" y="37"/>
                    </a:lnTo>
                    <a:lnTo>
                      <a:pt x="427" y="37"/>
                    </a:lnTo>
                    <a:lnTo>
                      <a:pt x="424" y="37"/>
                    </a:lnTo>
                    <a:lnTo>
                      <a:pt x="424" y="39"/>
                    </a:lnTo>
                    <a:lnTo>
                      <a:pt x="424" y="42"/>
                    </a:lnTo>
                    <a:lnTo>
                      <a:pt x="424" y="44"/>
                    </a:lnTo>
                    <a:lnTo>
                      <a:pt x="424" y="44"/>
                    </a:lnTo>
                    <a:lnTo>
                      <a:pt x="423" y="42"/>
                    </a:lnTo>
                    <a:lnTo>
                      <a:pt x="421" y="39"/>
                    </a:lnTo>
                    <a:lnTo>
                      <a:pt x="419" y="37"/>
                    </a:lnTo>
                    <a:lnTo>
                      <a:pt x="419" y="37"/>
                    </a:lnTo>
                    <a:lnTo>
                      <a:pt x="418" y="37"/>
                    </a:lnTo>
                    <a:lnTo>
                      <a:pt x="415" y="37"/>
                    </a:lnTo>
                    <a:lnTo>
                      <a:pt x="411" y="39"/>
                    </a:lnTo>
                    <a:lnTo>
                      <a:pt x="410" y="37"/>
                    </a:lnTo>
                    <a:lnTo>
                      <a:pt x="407" y="39"/>
                    </a:lnTo>
                    <a:lnTo>
                      <a:pt x="405" y="42"/>
                    </a:lnTo>
                    <a:lnTo>
                      <a:pt x="403" y="47"/>
                    </a:lnTo>
                    <a:lnTo>
                      <a:pt x="402" y="48"/>
                    </a:lnTo>
                    <a:lnTo>
                      <a:pt x="402" y="48"/>
                    </a:lnTo>
                    <a:lnTo>
                      <a:pt x="402" y="47"/>
                    </a:lnTo>
                    <a:lnTo>
                      <a:pt x="402" y="45"/>
                    </a:lnTo>
                    <a:lnTo>
                      <a:pt x="403" y="42"/>
                    </a:lnTo>
                    <a:lnTo>
                      <a:pt x="402" y="42"/>
                    </a:lnTo>
                    <a:lnTo>
                      <a:pt x="400" y="42"/>
                    </a:lnTo>
                    <a:lnTo>
                      <a:pt x="397" y="42"/>
                    </a:lnTo>
                    <a:lnTo>
                      <a:pt x="397" y="44"/>
                    </a:lnTo>
                    <a:lnTo>
                      <a:pt x="397" y="45"/>
                    </a:lnTo>
                    <a:lnTo>
                      <a:pt x="395" y="47"/>
                    </a:lnTo>
                    <a:lnTo>
                      <a:pt x="395" y="48"/>
                    </a:lnTo>
                    <a:lnTo>
                      <a:pt x="394" y="50"/>
                    </a:lnTo>
                    <a:lnTo>
                      <a:pt x="392" y="48"/>
                    </a:lnTo>
                    <a:lnTo>
                      <a:pt x="392" y="47"/>
                    </a:lnTo>
                    <a:lnTo>
                      <a:pt x="394" y="45"/>
                    </a:lnTo>
                    <a:lnTo>
                      <a:pt x="394" y="42"/>
                    </a:lnTo>
                    <a:lnTo>
                      <a:pt x="394" y="39"/>
                    </a:lnTo>
                    <a:lnTo>
                      <a:pt x="400" y="36"/>
                    </a:lnTo>
                    <a:lnTo>
                      <a:pt x="403" y="34"/>
                    </a:lnTo>
                    <a:lnTo>
                      <a:pt x="407" y="34"/>
                    </a:lnTo>
                    <a:lnTo>
                      <a:pt x="410" y="36"/>
                    </a:lnTo>
                    <a:lnTo>
                      <a:pt x="413" y="36"/>
                    </a:lnTo>
                    <a:lnTo>
                      <a:pt x="413" y="34"/>
                    </a:lnTo>
                    <a:lnTo>
                      <a:pt x="416" y="34"/>
                    </a:lnTo>
                    <a:lnTo>
                      <a:pt x="418" y="34"/>
                    </a:lnTo>
                    <a:lnTo>
                      <a:pt x="419" y="34"/>
                    </a:lnTo>
                    <a:lnTo>
                      <a:pt x="421" y="32"/>
                    </a:lnTo>
                    <a:lnTo>
                      <a:pt x="423" y="31"/>
                    </a:lnTo>
                    <a:lnTo>
                      <a:pt x="421" y="31"/>
                    </a:lnTo>
                    <a:lnTo>
                      <a:pt x="419" y="29"/>
                    </a:lnTo>
                    <a:lnTo>
                      <a:pt x="419" y="26"/>
                    </a:lnTo>
                    <a:lnTo>
                      <a:pt x="421" y="24"/>
                    </a:lnTo>
                    <a:lnTo>
                      <a:pt x="424" y="23"/>
                    </a:lnTo>
                    <a:lnTo>
                      <a:pt x="426" y="24"/>
                    </a:lnTo>
                    <a:lnTo>
                      <a:pt x="426" y="24"/>
                    </a:lnTo>
                    <a:lnTo>
                      <a:pt x="426" y="26"/>
                    </a:lnTo>
                    <a:lnTo>
                      <a:pt x="424" y="26"/>
                    </a:lnTo>
                    <a:lnTo>
                      <a:pt x="423" y="28"/>
                    </a:lnTo>
                    <a:lnTo>
                      <a:pt x="423" y="31"/>
                    </a:lnTo>
                    <a:lnTo>
                      <a:pt x="424" y="32"/>
                    </a:lnTo>
                    <a:lnTo>
                      <a:pt x="429" y="32"/>
                    </a:lnTo>
                    <a:lnTo>
                      <a:pt x="432" y="31"/>
                    </a:lnTo>
                    <a:lnTo>
                      <a:pt x="434" y="31"/>
                    </a:lnTo>
                    <a:lnTo>
                      <a:pt x="437" y="32"/>
                    </a:lnTo>
                    <a:lnTo>
                      <a:pt x="438" y="31"/>
                    </a:lnTo>
                    <a:lnTo>
                      <a:pt x="442" y="29"/>
                    </a:lnTo>
                    <a:lnTo>
                      <a:pt x="445" y="29"/>
                    </a:lnTo>
                    <a:lnTo>
                      <a:pt x="446" y="29"/>
                    </a:lnTo>
                    <a:lnTo>
                      <a:pt x="448" y="29"/>
                    </a:lnTo>
                    <a:lnTo>
                      <a:pt x="450" y="29"/>
                    </a:lnTo>
                    <a:lnTo>
                      <a:pt x="453" y="29"/>
                    </a:lnTo>
                    <a:lnTo>
                      <a:pt x="454" y="29"/>
                    </a:lnTo>
                    <a:lnTo>
                      <a:pt x="456" y="29"/>
                    </a:lnTo>
                    <a:lnTo>
                      <a:pt x="459" y="31"/>
                    </a:lnTo>
                    <a:lnTo>
                      <a:pt x="464" y="32"/>
                    </a:lnTo>
                    <a:lnTo>
                      <a:pt x="467" y="34"/>
                    </a:lnTo>
                    <a:lnTo>
                      <a:pt x="470" y="32"/>
                    </a:lnTo>
                    <a:lnTo>
                      <a:pt x="470" y="32"/>
                    </a:lnTo>
                    <a:lnTo>
                      <a:pt x="474" y="32"/>
                    </a:lnTo>
                    <a:lnTo>
                      <a:pt x="475" y="31"/>
                    </a:lnTo>
                    <a:lnTo>
                      <a:pt x="477" y="29"/>
                    </a:lnTo>
                    <a:lnTo>
                      <a:pt x="478" y="31"/>
                    </a:lnTo>
                    <a:lnTo>
                      <a:pt x="481" y="31"/>
                    </a:lnTo>
                    <a:lnTo>
                      <a:pt x="483" y="29"/>
                    </a:lnTo>
                    <a:lnTo>
                      <a:pt x="483" y="28"/>
                    </a:lnTo>
                    <a:lnTo>
                      <a:pt x="478" y="24"/>
                    </a:lnTo>
                    <a:lnTo>
                      <a:pt x="477" y="23"/>
                    </a:lnTo>
                    <a:lnTo>
                      <a:pt x="475" y="21"/>
                    </a:lnTo>
                    <a:lnTo>
                      <a:pt x="474" y="18"/>
                    </a:lnTo>
                    <a:lnTo>
                      <a:pt x="469" y="18"/>
                    </a:lnTo>
                    <a:lnTo>
                      <a:pt x="466" y="15"/>
                    </a:lnTo>
                    <a:lnTo>
                      <a:pt x="464" y="15"/>
                    </a:lnTo>
                    <a:lnTo>
                      <a:pt x="461" y="16"/>
                    </a:lnTo>
                    <a:lnTo>
                      <a:pt x="461" y="15"/>
                    </a:lnTo>
                    <a:lnTo>
                      <a:pt x="459" y="13"/>
                    </a:lnTo>
                    <a:lnTo>
                      <a:pt x="456" y="13"/>
                    </a:lnTo>
                    <a:lnTo>
                      <a:pt x="454" y="13"/>
                    </a:lnTo>
                    <a:lnTo>
                      <a:pt x="450" y="13"/>
                    </a:lnTo>
                    <a:lnTo>
                      <a:pt x="446" y="10"/>
                    </a:lnTo>
                    <a:lnTo>
                      <a:pt x="445" y="10"/>
                    </a:lnTo>
                    <a:lnTo>
                      <a:pt x="440" y="7"/>
                    </a:lnTo>
                    <a:lnTo>
                      <a:pt x="438" y="7"/>
                    </a:lnTo>
                    <a:lnTo>
                      <a:pt x="438" y="8"/>
                    </a:lnTo>
                    <a:lnTo>
                      <a:pt x="437" y="8"/>
                    </a:lnTo>
                    <a:lnTo>
                      <a:pt x="434" y="7"/>
                    </a:lnTo>
                    <a:lnTo>
                      <a:pt x="432" y="4"/>
                    </a:lnTo>
                    <a:lnTo>
                      <a:pt x="430" y="4"/>
                    </a:lnTo>
                    <a:lnTo>
                      <a:pt x="429" y="4"/>
                    </a:lnTo>
                    <a:lnTo>
                      <a:pt x="427" y="4"/>
                    </a:lnTo>
                    <a:lnTo>
                      <a:pt x="426" y="4"/>
                    </a:lnTo>
                    <a:lnTo>
                      <a:pt x="421" y="2"/>
                    </a:lnTo>
                    <a:lnTo>
                      <a:pt x="418" y="2"/>
                    </a:lnTo>
                    <a:lnTo>
                      <a:pt x="416" y="4"/>
                    </a:lnTo>
                    <a:lnTo>
                      <a:pt x="416" y="4"/>
                    </a:lnTo>
                    <a:lnTo>
                      <a:pt x="415" y="2"/>
                    </a:lnTo>
                    <a:lnTo>
                      <a:pt x="413" y="0"/>
                    </a:lnTo>
                    <a:lnTo>
                      <a:pt x="408" y="2"/>
                    </a:lnTo>
                    <a:lnTo>
                      <a:pt x="405" y="0"/>
                    </a:lnTo>
                    <a:lnTo>
                      <a:pt x="403" y="0"/>
                    </a:lnTo>
                    <a:lnTo>
                      <a:pt x="402" y="2"/>
                    </a:lnTo>
                    <a:lnTo>
                      <a:pt x="402" y="4"/>
                    </a:lnTo>
                    <a:lnTo>
                      <a:pt x="403" y="7"/>
                    </a:lnTo>
                    <a:lnTo>
                      <a:pt x="403" y="8"/>
                    </a:lnTo>
                    <a:lnTo>
                      <a:pt x="402" y="10"/>
                    </a:lnTo>
                    <a:lnTo>
                      <a:pt x="400" y="8"/>
                    </a:lnTo>
                    <a:lnTo>
                      <a:pt x="400" y="5"/>
                    </a:lnTo>
                    <a:lnTo>
                      <a:pt x="399" y="4"/>
                    </a:lnTo>
                    <a:lnTo>
                      <a:pt x="397" y="4"/>
                    </a:lnTo>
                    <a:lnTo>
                      <a:pt x="395" y="2"/>
                    </a:lnTo>
                    <a:lnTo>
                      <a:pt x="394" y="2"/>
                    </a:lnTo>
                    <a:lnTo>
                      <a:pt x="394" y="2"/>
                    </a:lnTo>
                    <a:lnTo>
                      <a:pt x="394" y="5"/>
                    </a:lnTo>
                    <a:lnTo>
                      <a:pt x="392" y="7"/>
                    </a:lnTo>
                    <a:lnTo>
                      <a:pt x="391" y="7"/>
                    </a:lnTo>
                    <a:lnTo>
                      <a:pt x="389" y="7"/>
                    </a:lnTo>
                    <a:lnTo>
                      <a:pt x="387" y="8"/>
                    </a:lnTo>
                    <a:lnTo>
                      <a:pt x="389" y="10"/>
                    </a:lnTo>
                    <a:lnTo>
                      <a:pt x="389" y="12"/>
                    </a:lnTo>
                    <a:lnTo>
                      <a:pt x="387" y="13"/>
                    </a:lnTo>
                    <a:lnTo>
                      <a:pt x="386" y="16"/>
                    </a:lnTo>
                    <a:lnTo>
                      <a:pt x="386" y="18"/>
                    </a:lnTo>
                    <a:lnTo>
                      <a:pt x="387" y="20"/>
                    </a:lnTo>
                    <a:lnTo>
                      <a:pt x="387" y="20"/>
                    </a:lnTo>
                    <a:lnTo>
                      <a:pt x="387" y="21"/>
                    </a:lnTo>
                    <a:lnTo>
                      <a:pt x="384" y="21"/>
                    </a:lnTo>
                    <a:lnTo>
                      <a:pt x="381" y="20"/>
                    </a:lnTo>
                    <a:lnTo>
                      <a:pt x="378" y="20"/>
                    </a:lnTo>
                    <a:lnTo>
                      <a:pt x="375" y="20"/>
                    </a:lnTo>
                    <a:lnTo>
                      <a:pt x="375" y="23"/>
                    </a:lnTo>
                    <a:lnTo>
                      <a:pt x="375" y="28"/>
                    </a:lnTo>
                    <a:lnTo>
                      <a:pt x="378" y="31"/>
                    </a:lnTo>
                    <a:lnTo>
                      <a:pt x="381" y="32"/>
                    </a:lnTo>
                    <a:lnTo>
                      <a:pt x="383" y="34"/>
                    </a:lnTo>
                    <a:lnTo>
                      <a:pt x="383" y="34"/>
                    </a:lnTo>
                    <a:lnTo>
                      <a:pt x="380" y="34"/>
                    </a:lnTo>
                    <a:lnTo>
                      <a:pt x="375" y="32"/>
                    </a:lnTo>
                    <a:lnTo>
                      <a:pt x="373" y="28"/>
                    </a:lnTo>
                    <a:lnTo>
                      <a:pt x="368" y="24"/>
                    </a:lnTo>
                    <a:lnTo>
                      <a:pt x="367" y="23"/>
                    </a:lnTo>
                    <a:lnTo>
                      <a:pt x="367" y="24"/>
                    </a:lnTo>
                    <a:lnTo>
                      <a:pt x="367" y="26"/>
                    </a:lnTo>
                    <a:lnTo>
                      <a:pt x="367" y="28"/>
                    </a:lnTo>
                    <a:lnTo>
                      <a:pt x="368" y="29"/>
                    </a:lnTo>
                    <a:lnTo>
                      <a:pt x="368" y="32"/>
                    </a:lnTo>
                    <a:lnTo>
                      <a:pt x="368" y="36"/>
                    </a:lnTo>
                    <a:lnTo>
                      <a:pt x="367" y="37"/>
                    </a:lnTo>
                    <a:lnTo>
                      <a:pt x="367" y="34"/>
                    </a:lnTo>
                    <a:lnTo>
                      <a:pt x="367" y="29"/>
                    </a:lnTo>
                    <a:lnTo>
                      <a:pt x="364" y="26"/>
                    </a:lnTo>
                    <a:lnTo>
                      <a:pt x="364" y="24"/>
                    </a:lnTo>
                    <a:lnTo>
                      <a:pt x="362" y="21"/>
                    </a:lnTo>
                    <a:lnTo>
                      <a:pt x="359" y="21"/>
                    </a:lnTo>
                    <a:lnTo>
                      <a:pt x="357" y="24"/>
                    </a:lnTo>
                    <a:lnTo>
                      <a:pt x="356" y="26"/>
                    </a:lnTo>
                    <a:lnTo>
                      <a:pt x="356" y="24"/>
                    </a:lnTo>
                    <a:lnTo>
                      <a:pt x="357" y="21"/>
                    </a:lnTo>
                    <a:lnTo>
                      <a:pt x="357" y="21"/>
                    </a:lnTo>
                    <a:lnTo>
                      <a:pt x="356" y="20"/>
                    </a:lnTo>
                    <a:lnTo>
                      <a:pt x="354" y="16"/>
                    </a:lnTo>
                    <a:lnTo>
                      <a:pt x="354" y="16"/>
                    </a:lnTo>
                    <a:lnTo>
                      <a:pt x="351" y="16"/>
                    </a:lnTo>
                    <a:lnTo>
                      <a:pt x="349" y="16"/>
                    </a:lnTo>
                    <a:lnTo>
                      <a:pt x="349" y="16"/>
                    </a:lnTo>
                    <a:lnTo>
                      <a:pt x="349" y="15"/>
                    </a:lnTo>
                    <a:lnTo>
                      <a:pt x="351" y="13"/>
                    </a:lnTo>
                    <a:lnTo>
                      <a:pt x="349" y="13"/>
                    </a:lnTo>
                    <a:lnTo>
                      <a:pt x="346" y="15"/>
                    </a:lnTo>
                    <a:lnTo>
                      <a:pt x="346" y="18"/>
                    </a:lnTo>
                    <a:lnTo>
                      <a:pt x="343" y="18"/>
                    </a:lnTo>
                    <a:lnTo>
                      <a:pt x="341" y="20"/>
                    </a:lnTo>
                    <a:lnTo>
                      <a:pt x="338" y="23"/>
                    </a:lnTo>
                    <a:lnTo>
                      <a:pt x="338" y="24"/>
                    </a:lnTo>
                    <a:lnTo>
                      <a:pt x="336" y="21"/>
                    </a:lnTo>
                    <a:lnTo>
                      <a:pt x="333" y="20"/>
                    </a:lnTo>
                    <a:lnTo>
                      <a:pt x="332" y="20"/>
                    </a:lnTo>
                    <a:lnTo>
                      <a:pt x="332" y="21"/>
                    </a:lnTo>
                    <a:lnTo>
                      <a:pt x="332" y="23"/>
                    </a:lnTo>
                    <a:lnTo>
                      <a:pt x="332" y="26"/>
                    </a:lnTo>
                    <a:lnTo>
                      <a:pt x="335" y="29"/>
                    </a:lnTo>
                    <a:lnTo>
                      <a:pt x="335" y="31"/>
                    </a:lnTo>
                    <a:lnTo>
                      <a:pt x="333" y="31"/>
                    </a:lnTo>
                    <a:lnTo>
                      <a:pt x="332" y="34"/>
                    </a:lnTo>
                    <a:lnTo>
                      <a:pt x="332" y="37"/>
                    </a:lnTo>
                    <a:lnTo>
                      <a:pt x="335" y="39"/>
                    </a:lnTo>
                    <a:lnTo>
                      <a:pt x="336" y="39"/>
                    </a:lnTo>
                    <a:lnTo>
                      <a:pt x="338" y="37"/>
                    </a:lnTo>
                    <a:lnTo>
                      <a:pt x="341" y="37"/>
                    </a:lnTo>
                    <a:lnTo>
                      <a:pt x="343" y="37"/>
                    </a:lnTo>
                    <a:lnTo>
                      <a:pt x="346" y="42"/>
                    </a:lnTo>
                    <a:lnTo>
                      <a:pt x="349" y="44"/>
                    </a:lnTo>
                    <a:lnTo>
                      <a:pt x="349" y="45"/>
                    </a:lnTo>
                    <a:lnTo>
                      <a:pt x="349" y="45"/>
                    </a:lnTo>
                    <a:lnTo>
                      <a:pt x="349" y="48"/>
                    </a:lnTo>
                    <a:lnTo>
                      <a:pt x="349" y="52"/>
                    </a:lnTo>
                    <a:lnTo>
                      <a:pt x="348" y="55"/>
                    </a:lnTo>
                    <a:lnTo>
                      <a:pt x="348" y="56"/>
                    </a:lnTo>
                    <a:lnTo>
                      <a:pt x="349" y="59"/>
                    </a:lnTo>
                    <a:lnTo>
                      <a:pt x="349" y="63"/>
                    </a:lnTo>
                    <a:lnTo>
                      <a:pt x="351" y="64"/>
                    </a:lnTo>
                    <a:lnTo>
                      <a:pt x="352" y="66"/>
                    </a:lnTo>
                    <a:lnTo>
                      <a:pt x="356" y="66"/>
                    </a:lnTo>
                    <a:lnTo>
                      <a:pt x="357" y="67"/>
                    </a:lnTo>
                    <a:lnTo>
                      <a:pt x="360" y="69"/>
                    </a:lnTo>
                    <a:lnTo>
                      <a:pt x="360" y="71"/>
                    </a:lnTo>
                    <a:lnTo>
                      <a:pt x="360" y="72"/>
                    </a:lnTo>
                    <a:lnTo>
                      <a:pt x="357" y="71"/>
                    </a:lnTo>
                    <a:lnTo>
                      <a:pt x="354" y="67"/>
                    </a:lnTo>
                    <a:lnTo>
                      <a:pt x="351" y="69"/>
                    </a:lnTo>
                    <a:lnTo>
                      <a:pt x="348" y="67"/>
                    </a:lnTo>
                    <a:lnTo>
                      <a:pt x="348" y="64"/>
                    </a:lnTo>
                    <a:lnTo>
                      <a:pt x="348" y="63"/>
                    </a:lnTo>
                    <a:lnTo>
                      <a:pt x="346" y="56"/>
                    </a:lnTo>
                    <a:lnTo>
                      <a:pt x="346" y="55"/>
                    </a:lnTo>
                    <a:lnTo>
                      <a:pt x="346" y="52"/>
                    </a:lnTo>
                    <a:lnTo>
                      <a:pt x="344" y="50"/>
                    </a:lnTo>
                    <a:lnTo>
                      <a:pt x="344" y="47"/>
                    </a:lnTo>
                    <a:lnTo>
                      <a:pt x="343" y="44"/>
                    </a:lnTo>
                    <a:lnTo>
                      <a:pt x="341" y="42"/>
                    </a:lnTo>
                    <a:lnTo>
                      <a:pt x="340" y="42"/>
                    </a:lnTo>
                    <a:lnTo>
                      <a:pt x="336" y="40"/>
                    </a:lnTo>
                    <a:lnTo>
                      <a:pt x="335" y="39"/>
                    </a:lnTo>
                    <a:lnTo>
                      <a:pt x="332" y="40"/>
                    </a:lnTo>
                    <a:lnTo>
                      <a:pt x="329" y="42"/>
                    </a:lnTo>
                    <a:lnTo>
                      <a:pt x="327" y="40"/>
                    </a:lnTo>
                    <a:lnTo>
                      <a:pt x="325" y="40"/>
                    </a:lnTo>
                    <a:lnTo>
                      <a:pt x="324" y="45"/>
                    </a:lnTo>
                    <a:lnTo>
                      <a:pt x="325" y="47"/>
                    </a:lnTo>
                    <a:lnTo>
                      <a:pt x="325" y="50"/>
                    </a:lnTo>
                    <a:lnTo>
                      <a:pt x="324" y="50"/>
                    </a:lnTo>
                    <a:lnTo>
                      <a:pt x="319" y="48"/>
                    </a:lnTo>
                    <a:lnTo>
                      <a:pt x="316" y="44"/>
                    </a:lnTo>
                    <a:lnTo>
                      <a:pt x="314" y="44"/>
                    </a:lnTo>
                    <a:lnTo>
                      <a:pt x="313" y="45"/>
                    </a:lnTo>
                    <a:lnTo>
                      <a:pt x="311" y="45"/>
                    </a:lnTo>
                    <a:lnTo>
                      <a:pt x="311" y="44"/>
                    </a:lnTo>
                    <a:lnTo>
                      <a:pt x="306" y="42"/>
                    </a:lnTo>
                    <a:lnTo>
                      <a:pt x="305" y="44"/>
                    </a:lnTo>
                    <a:lnTo>
                      <a:pt x="305" y="47"/>
                    </a:lnTo>
                    <a:lnTo>
                      <a:pt x="306" y="48"/>
                    </a:lnTo>
                    <a:lnTo>
                      <a:pt x="306" y="52"/>
                    </a:lnTo>
                    <a:lnTo>
                      <a:pt x="306" y="53"/>
                    </a:lnTo>
                    <a:lnTo>
                      <a:pt x="308" y="58"/>
                    </a:lnTo>
                    <a:lnTo>
                      <a:pt x="308" y="59"/>
                    </a:lnTo>
                    <a:lnTo>
                      <a:pt x="309" y="61"/>
                    </a:lnTo>
                    <a:lnTo>
                      <a:pt x="309" y="66"/>
                    </a:lnTo>
                    <a:lnTo>
                      <a:pt x="309" y="66"/>
                    </a:lnTo>
                    <a:lnTo>
                      <a:pt x="309" y="69"/>
                    </a:lnTo>
                    <a:lnTo>
                      <a:pt x="311" y="72"/>
                    </a:lnTo>
                    <a:lnTo>
                      <a:pt x="311" y="75"/>
                    </a:lnTo>
                    <a:lnTo>
                      <a:pt x="311" y="79"/>
                    </a:lnTo>
                    <a:lnTo>
                      <a:pt x="311" y="80"/>
                    </a:lnTo>
                    <a:lnTo>
                      <a:pt x="313" y="83"/>
                    </a:lnTo>
                    <a:lnTo>
                      <a:pt x="314" y="87"/>
                    </a:lnTo>
                    <a:lnTo>
                      <a:pt x="314" y="88"/>
                    </a:lnTo>
                    <a:lnTo>
                      <a:pt x="316" y="90"/>
                    </a:lnTo>
                    <a:lnTo>
                      <a:pt x="317" y="93"/>
                    </a:lnTo>
                    <a:lnTo>
                      <a:pt x="317" y="95"/>
                    </a:lnTo>
                    <a:lnTo>
                      <a:pt x="319" y="96"/>
                    </a:lnTo>
                    <a:lnTo>
                      <a:pt x="321" y="96"/>
                    </a:lnTo>
                    <a:lnTo>
                      <a:pt x="321" y="98"/>
                    </a:lnTo>
                    <a:lnTo>
                      <a:pt x="321" y="99"/>
                    </a:lnTo>
                    <a:lnTo>
                      <a:pt x="324" y="101"/>
                    </a:lnTo>
                    <a:lnTo>
                      <a:pt x="325" y="101"/>
                    </a:lnTo>
                    <a:lnTo>
                      <a:pt x="324" y="103"/>
                    </a:lnTo>
                    <a:lnTo>
                      <a:pt x="321" y="103"/>
                    </a:lnTo>
                    <a:lnTo>
                      <a:pt x="319" y="103"/>
                    </a:lnTo>
                    <a:lnTo>
                      <a:pt x="317" y="103"/>
                    </a:lnTo>
                    <a:lnTo>
                      <a:pt x="317" y="101"/>
                    </a:lnTo>
                    <a:lnTo>
                      <a:pt x="317" y="99"/>
                    </a:lnTo>
                    <a:lnTo>
                      <a:pt x="316" y="98"/>
                    </a:lnTo>
                    <a:lnTo>
                      <a:pt x="314" y="96"/>
                    </a:lnTo>
                    <a:lnTo>
                      <a:pt x="313" y="98"/>
                    </a:lnTo>
                    <a:lnTo>
                      <a:pt x="311" y="98"/>
                    </a:lnTo>
                    <a:lnTo>
                      <a:pt x="311" y="96"/>
                    </a:lnTo>
                    <a:lnTo>
                      <a:pt x="311" y="93"/>
                    </a:lnTo>
                    <a:lnTo>
                      <a:pt x="311" y="93"/>
                    </a:lnTo>
                    <a:lnTo>
                      <a:pt x="309" y="95"/>
                    </a:lnTo>
                    <a:lnTo>
                      <a:pt x="308" y="98"/>
                    </a:lnTo>
                    <a:lnTo>
                      <a:pt x="305" y="99"/>
                    </a:lnTo>
                    <a:lnTo>
                      <a:pt x="301" y="99"/>
                    </a:lnTo>
                    <a:lnTo>
                      <a:pt x="300" y="96"/>
                    </a:lnTo>
                    <a:lnTo>
                      <a:pt x="297" y="96"/>
                    </a:lnTo>
                    <a:lnTo>
                      <a:pt x="295" y="95"/>
                    </a:lnTo>
                    <a:lnTo>
                      <a:pt x="295" y="91"/>
                    </a:lnTo>
                    <a:lnTo>
                      <a:pt x="297" y="88"/>
                    </a:lnTo>
                    <a:lnTo>
                      <a:pt x="293" y="85"/>
                    </a:lnTo>
                    <a:lnTo>
                      <a:pt x="293" y="83"/>
                    </a:lnTo>
                    <a:lnTo>
                      <a:pt x="292" y="80"/>
                    </a:lnTo>
                    <a:lnTo>
                      <a:pt x="292" y="79"/>
                    </a:lnTo>
                    <a:lnTo>
                      <a:pt x="293" y="77"/>
                    </a:lnTo>
                    <a:lnTo>
                      <a:pt x="293" y="75"/>
                    </a:lnTo>
                    <a:lnTo>
                      <a:pt x="293" y="69"/>
                    </a:lnTo>
                    <a:lnTo>
                      <a:pt x="292" y="66"/>
                    </a:lnTo>
                    <a:lnTo>
                      <a:pt x="289" y="61"/>
                    </a:lnTo>
                    <a:lnTo>
                      <a:pt x="289" y="58"/>
                    </a:lnTo>
                    <a:lnTo>
                      <a:pt x="287" y="53"/>
                    </a:lnTo>
                    <a:lnTo>
                      <a:pt x="286" y="50"/>
                    </a:lnTo>
                    <a:lnTo>
                      <a:pt x="284" y="50"/>
                    </a:lnTo>
                    <a:lnTo>
                      <a:pt x="282" y="48"/>
                    </a:lnTo>
                    <a:lnTo>
                      <a:pt x="281" y="47"/>
                    </a:lnTo>
                    <a:lnTo>
                      <a:pt x="279" y="47"/>
                    </a:lnTo>
                    <a:lnTo>
                      <a:pt x="278" y="45"/>
                    </a:lnTo>
                    <a:lnTo>
                      <a:pt x="274" y="45"/>
                    </a:lnTo>
                    <a:lnTo>
                      <a:pt x="273" y="47"/>
                    </a:lnTo>
                    <a:lnTo>
                      <a:pt x="273" y="52"/>
                    </a:lnTo>
                    <a:lnTo>
                      <a:pt x="273" y="52"/>
                    </a:lnTo>
                    <a:lnTo>
                      <a:pt x="273" y="53"/>
                    </a:lnTo>
                    <a:lnTo>
                      <a:pt x="273" y="56"/>
                    </a:lnTo>
                    <a:lnTo>
                      <a:pt x="271" y="61"/>
                    </a:lnTo>
                    <a:lnTo>
                      <a:pt x="271" y="64"/>
                    </a:lnTo>
                    <a:lnTo>
                      <a:pt x="271" y="67"/>
                    </a:lnTo>
                    <a:lnTo>
                      <a:pt x="273" y="69"/>
                    </a:lnTo>
                    <a:lnTo>
                      <a:pt x="273" y="72"/>
                    </a:lnTo>
                    <a:lnTo>
                      <a:pt x="271" y="77"/>
                    </a:lnTo>
                    <a:lnTo>
                      <a:pt x="271" y="79"/>
                    </a:lnTo>
                    <a:lnTo>
                      <a:pt x="273" y="83"/>
                    </a:lnTo>
                    <a:lnTo>
                      <a:pt x="271" y="85"/>
                    </a:lnTo>
                    <a:lnTo>
                      <a:pt x="270" y="83"/>
                    </a:lnTo>
                    <a:lnTo>
                      <a:pt x="270" y="83"/>
                    </a:lnTo>
                    <a:lnTo>
                      <a:pt x="268" y="85"/>
                    </a:lnTo>
                    <a:lnTo>
                      <a:pt x="266" y="83"/>
                    </a:lnTo>
                    <a:lnTo>
                      <a:pt x="265" y="83"/>
                    </a:lnTo>
                    <a:lnTo>
                      <a:pt x="263" y="82"/>
                    </a:lnTo>
                    <a:lnTo>
                      <a:pt x="260" y="82"/>
                    </a:lnTo>
                    <a:lnTo>
                      <a:pt x="258" y="80"/>
                    </a:lnTo>
                    <a:lnTo>
                      <a:pt x="257" y="80"/>
                    </a:lnTo>
                    <a:lnTo>
                      <a:pt x="257" y="80"/>
                    </a:lnTo>
                    <a:lnTo>
                      <a:pt x="257" y="82"/>
                    </a:lnTo>
                    <a:lnTo>
                      <a:pt x="260" y="83"/>
                    </a:lnTo>
                    <a:lnTo>
                      <a:pt x="260" y="85"/>
                    </a:lnTo>
                    <a:lnTo>
                      <a:pt x="258" y="87"/>
                    </a:lnTo>
                    <a:lnTo>
                      <a:pt x="258" y="88"/>
                    </a:lnTo>
                    <a:lnTo>
                      <a:pt x="257" y="88"/>
                    </a:lnTo>
                    <a:lnTo>
                      <a:pt x="257" y="87"/>
                    </a:lnTo>
                    <a:lnTo>
                      <a:pt x="255" y="87"/>
                    </a:lnTo>
                    <a:lnTo>
                      <a:pt x="254" y="85"/>
                    </a:lnTo>
                    <a:lnTo>
                      <a:pt x="254" y="82"/>
                    </a:lnTo>
                    <a:lnTo>
                      <a:pt x="250" y="79"/>
                    </a:lnTo>
                    <a:lnTo>
                      <a:pt x="250" y="75"/>
                    </a:lnTo>
                    <a:lnTo>
                      <a:pt x="249" y="74"/>
                    </a:lnTo>
                    <a:lnTo>
                      <a:pt x="247" y="72"/>
                    </a:lnTo>
                    <a:lnTo>
                      <a:pt x="247" y="69"/>
                    </a:lnTo>
                    <a:lnTo>
                      <a:pt x="247" y="67"/>
                    </a:lnTo>
                    <a:lnTo>
                      <a:pt x="246" y="69"/>
                    </a:lnTo>
                    <a:lnTo>
                      <a:pt x="244" y="72"/>
                    </a:lnTo>
                    <a:lnTo>
                      <a:pt x="242" y="74"/>
                    </a:lnTo>
                    <a:lnTo>
                      <a:pt x="242" y="75"/>
                    </a:lnTo>
                    <a:lnTo>
                      <a:pt x="242" y="77"/>
                    </a:lnTo>
                    <a:lnTo>
                      <a:pt x="241" y="79"/>
                    </a:lnTo>
                    <a:lnTo>
                      <a:pt x="239" y="79"/>
                    </a:lnTo>
                    <a:lnTo>
                      <a:pt x="238" y="82"/>
                    </a:lnTo>
                    <a:lnTo>
                      <a:pt x="235" y="85"/>
                    </a:lnTo>
                    <a:lnTo>
                      <a:pt x="233" y="87"/>
                    </a:lnTo>
                    <a:lnTo>
                      <a:pt x="233" y="88"/>
                    </a:lnTo>
                    <a:lnTo>
                      <a:pt x="231" y="90"/>
                    </a:lnTo>
                    <a:lnTo>
                      <a:pt x="230" y="93"/>
                    </a:lnTo>
                    <a:lnTo>
                      <a:pt x="228" y="93"/>
                    </a:lnTo>
                    <a:lnTo>
                      <a:pt x="228" y="93"/>
                    </a:lnTo>
                    <a:lnTo>
                      <a:pt x="228" y="90"/>
                    </a:lnTo>
                    <a:lnTo>
                      <a:pt x="230" y="87"/>
                    </a:lnTo>
                    <a:lnTo>
                      <a:pt x="230" y="85"/>
                    </a:lnTo>
                    <a:lnTo>
                      <a:pt x="231" y="83"/>
                    </a:lnTo>
                    <a:lnTo>
                      <a:pt x="235" y="82"/>
                    </a:lnTo>
                    <a:lnTo>
                      <a:pt x="235" y="79"/>
                    </a:lnTo>
                    <a:lnTo>
                      <a:pt x="238" y="75"/>
                    </a:lnTo>
                    <a:lnTo>
                      <a:pt x="238" y="74"/>
                    </a:lnTo>
                    <a:lnTo>
                      <a:pt x="238" y="72"/>
                    </a:lnTo>
                    <a:lnTo>
                      <a:pt x="236" y="71"/>
                    </a:lnTo>
                    <a:lnTo>
                      <a:pt x="238" y="69"/>
                    </a:lnTo>
                    <a:lnTo>
                      <a:pt x="239" y="69"/>
                    </a:lnTo>
                    <a:lnTo>
                      <a:pt x="239" y="67"/>
                    </a:lnTo>
                    <a:lnTo>
                      <a:pt x="239" y="66"/>
                    </a:lnTo>
                    <a:lnTo>
                      <a:pt x="241" y="63"/>
                    </a:lnTo>
                    <a:lnTo>
                      <a:pt x="242" y="58"/>
                    </a:lnTo>
                    <a:lnTo>
                      <a:pt x="242" y="56"/>
                    </a:lnTo>
                    <a:lnTo>
                      <a:pt x="244" y="52"/>
                    </a:lnTo>
                    <a:lnTo>
                      <a:pt x="244" y="45"/>
                    </a:lnTo>
                    <a:lnTo>
                      <a:pt x="244" y="44"/>
                    </a:lnTo>
                    <a:lnTo>
                      <a:pt x="239" y="44"/>
                    </a:lnTo>
                    <a:lnTo>
                      <a:pt x="238" y="44"/>
                    </a:lnTo>
                    <a:lnTo>
                      <a:pt x="235" y="45"/>
                    </a:lnTo>
                    <a:lnTo>
                      <a:pt x="233" y="44"/>
                    </a:lnTo>
                    <a:lnTo>
                      <a:pt x="230" y="44"/>
                    </a:lnTo>
                    <a:lnTo>
                      <a:pt x="230" y="45"/>
                    </a:lnTo>
                    <a:lnTo>
                      <a:pt x="230" y="47"/>
                    </a:lnTo>
                    <a:lnTo>
                      <a:pt x="231" y="48"/>
                    </a:lnTo>
                    <a:lnTo>
                      <a:pt x="231" y="52"/>
                    </a:lnTo>
                    <a:lnTo>
                      <a:pt x="231" y="55"/>
                    </a:lnTo>
                    <a:lnTo>
                      <a:pt x="230" y="53"/>
                    </a:lnTo>
                    <a:lnTo>
                      <a:pt x="230" y="50"/>
                    </a:lnTo>
                    <a:lnTo>
                      <a:pt x="228" y="48"/>
                    </a:lnTo>
                    <a:lnTo>
                      <a:pt x="225" y="47"/>
                    </a:lnTo>
                    <a:lnTo>
                      <a:pt x="222" y="50"/>
                    </a:lnTo>
                    <a:lnTo>
                      <a:pt x="222" y="53"/>
                    </a:lnTo>
                    <a:lnTo>
                      <a:pt x="223" y="55"/>
                    </a:lnTo>
                    <a:lnTo>
                      <a:pt x="222" y="56"/>
                    </a:lnTo>
                    <a:lnTo>
                      <a:pt x="219" y="56"/>
                    </a:lnTo>
                    <a:lnTo>
                      <a:pt x="219" y="56"/>
                    </a:lnTo>
                    <a:lnTo>
                      <a:pt x="219" y="53"/>
                    </a:lnTo>
                    <a:lnTo>
                      <a:pt x="219" y="52"/>
                    </a:lnTo>
                    <a:lnTo>
                      <a:pt x="217" y="50"/>
                    </a:lnTo>
                    <a:lnTo>
                      <a:pt x="212" y="50"/>
                    </a:lnTo>
                    <a:lnTo>
                      <a:pt x="207" y="52"/>
                    </a:lnTo>
                    <a:lnTo>
                      <a:pt x="201" y="52"/>
                    </a:lnTo>
                    <a:lnTo>
                      <a:pt x="198" y="52"/>
                    </a:lnTo>
                    <a:lnTo>
                      <a:pt x="195" y="52"/>
                    </a:lnTo>
                    <a:lnTo>
                      <a:pt x="193" y="52"/>
                    </a:lnTo>
                    <a:lnTo>
                      <a:pt x="191" y="52"/>
                    </a:lnTo>
                    <a:lnTo>
                      <a:pt x="188" y="52"/>
                    </a:lnTo>
                    <a:lnTo>
                      <a:pt x="187" y="53"/>
                    </a:lnTo>
                    <a:lnTo>
                      <a:pt x="185" y="55"/>
                    </a:lnTo>
                    <a:lnTo>
                      <a:pt x="187" y="56"/>
                    </a:lnTo>
                    <a:lnTo>
                      <a:pt x="187" y="59"/>
                    </a:lnTo>
                    <a:lnTo>
                      <a:pt x="188" y="61"/>
                    </a:lnTo>
                    <a:lnTo>
                      <a:pt x="188" y="63"/>
                    </a:lnTo>
                    <a:lnTo>
                      <a:pt x="188" y="64"/>
                    </a:lnTo>
                    <a:lnTo>
                      <a:pt x="187" y="69"/>
                    </a:lnTo>
                    <a:lnTo>
                      <a:pt x="187" y="72"/>
                    </a:lnTo>
                    <a:lnTo>
                      <a:pt x="190" y="77"/>
                    </a:lnTo>
                    <a:lnTo>
                      <a:pt x="190" y="80"/>
                    </a:lnTo>
                    <a:lnTo>
                      <a:pt x="191" y="85"/>
                    </a:lnTo>
                    <a:lnTo>
                      <a:pt x="190" y="85"/>
                    </a:lnTo>
                    <a:lnTo>
                      <a:pt x="190" y="83"/>
                    </a:lnTo>
                    <a:lnTo>
                      <a:pt x="188" y="82"/>
                    </a:lnTo>
                    <a:lnTo>
                      <a:pt x="185" y="79"/>
                    </a:lnTo>
                    <a:lnTo>
                      <a:pt x="184" y="77"/>
                    </a:lnTo>
                    <a:lnTo>
                      <a:pt x="184" y="72"/>
                    </a:lnTo>
                    <a:lnTo>
                      <a:pt x="184" y="67"/>
                    </a:lnTo>
                    <a:lnTo>
                      <a:pt x="184" y="64"/>
                    </a:lnTo>
                    <a:lnTo>
                      <a:pt x="180" y="61"/>
                    </a:lnTo>
                    <a:lnTo>
                      <a:pt x="180" y="58"/>
                    </a:lnTo>
                    <a:lnTo>
                      <a:pt x="180" y="56"/>
                    </a:lnTo>
                    <a:lnTo>
                      <a:pt x="179" y="56"/>
                    </a:lnTo>
                    <a:lnTo>
                      <a:pt x="176" y="58"/>
                    </a:lnTo>
                    <a:lnTo>
                      <a:pt x="172" y="59"/>
                    </a:lnTo>
                    <a:lnTo>
                      <a:pt x="169" y="59"/>
                    </a:lnTo>
                    <a:lnTo>
                      <a:pt x="168" y="61"/>
                    </a:lnTo>
                    <a:lnTo>
                      <a:pt x="166" y="64"/>
                    </a:lnTo>
                    <a:lnTo>
                      <a:pt x="168" y="67"/>
                    </a:lnTo>
                    <a:lnTo>
                      <a:pt x="166" y="71"/>
                    </a:lnTo>
                    <a:lnTo>
                      <a:pt x="164" y="72"/>
                    </a:lnTo>
                    <a:lnTo>
                      <a:pt x="164" y="74"/>
                    </a:lnTo>
                    <a:lnTo>
                      <a:pt x="164" y="75"/>
                    </a:lnTo>
                    <a:lnTo>
                      <a:pt x="166" y="75"/>
                    </a:lnTo>
                    <a:lnTo>
                      <a:pt x="168" y="75"/>
                    </a:lnTo>
                    <a:lnTo>
                      <a:pt x="168" y="79"/>
                    </a:lnTo>
                    <a:lnTo>
                      <a:pt x="166" y="82"/>
                    </a:lnTo>
                    <a:lnTo>
                      <a:pt x="161" y="83"/>
                    </a:lnTo>
                    <a:lnTo>
                      <a:pt x="160" y="83"/>
                    </a:lnTo>
                    <a:lnTo>
                      <a:pt x="158" y="85"/>
                    </a:lnTo>
                    <a:lnTo>
                      <a:pt x="158" y="87"/>
                    </a:lnTo>
                    <a:lnTo>
                      <a:pt x="156" y="88"/>
                    </a:lnTo>
                    <a:lnTo>
                      <a:pt x="156" y="90"/>
                    </a:lnTo>
                    <a:lnTo>
                      <a:pt x="156" y="91"/>
                    </a:lnTo>
                    <a:lnTo>
                      <a:pt x="156" y="93"/>
                    </a:lnTo>
                    <a:lnTo>
                      <a:pt x="155" y="93"/>
                    </a:lnTo>
                    <a:lnTo>
                      <a:pt x="153" y="93"/>
                    </a:lnTo>
                    <a:lnTo>
                      <a:pt x="150" y="95"/>
                    </a:lnTo>
                    <a:lnTo>
                      <a:pt x="147" y="93"/>
                    </a:lnTo>
                    <a:lnTo>
                      <a:pt x="147" y="91"/>
                    </a:lnTo>
                    <a:lnTo>
                      <a:pt x="147" y="90"/>
                    </a:lnTo>
                    <a:lnTo>
                      <a:pt x="145" y="88"/>
                    </a:lnTo>
                    <a:lnTo>
                      <a:pt x="145" y="88"/>
                    </a:lnTo>
                    <a:lnTo>
                      <a:pt x="144" y="88"/>
                    </a:lnTo>
                    <a:lnTo>
                      <a:pt x="144" y="87"/>
                    </a:lnTo>
                    <a:lnTo>
                      <a:pt x="142" y="87"/>
                    </a:lnTo>
                    <a:lnTo>
                      <a:pt x="141" y="87"/>
                    </a:lnTo>
                    <a:lnTo>
                      <a:pt x="141" y="88"/>
                    </a:lnTo>
                    <a:lnTo>
                      <a:pt x="139" y="88"/>
                    </a:lnTo>
                    <a:lnTo>
                      <a:pt x="137" y="90"/>
                    </a:lnTo>
                    <a:lnTo>
                      <a:pt x="137" y="93"/>
                    </a:lnTo>
                    <a:lnTo>
                      <a:pt x="137" y="95"/>
                    </a:lnTo>
                    <a:lnTo>
                      <a:pt x="137" y="98"/>
                    </a:lnTo>
                    <a:lnTo>
                      <a:pt x="139" y="101"/>
                    </a:lnTo>
                    <a:lnTo>
                      <a:pt x="137" y="106"/>
                    </a:lnTo>
                    <a:lnTo>
                      <a:pt x="136" y="107"/>
                    </a:lnTo>
                    <a:lnTo>
                      <a:pt x="136" y="107"/>
                    </a:lnTo>
                    <a:lnTo>
                      <a:pt x="136" y="103"/>
                    </a:lnTo>
                    <a:lnTo>
                      <a:pt x="136" y="98"/>
                    </a:lnTo>
                    <a:lnTo>
                      <a:pt x="136" y="96"/>
                    </a:lnTo>
                    <a:lnTo>
                      <a:pt x="136" y="91"/>
                    </a:lnTo>
                    <a:lnTo>
                      <a:pt x="134" y="88"/>
                    </a:lnTo>
                    <a:lnTo>
                      <a:pt x="134" y="88"/>
                    </a:lnTo>
                    <a:lnTo>
                      <a:pt x="133" y="88"/>
                    </a:lnTo>
                    <a:lnTo>
                      <a:pt x="131" y="88"/>
                    </a:lnTo>
                    <a:lnTo>
                      <a:pt x="129" y="91"/>
                    </a:lnTo>
                    <a:lnTo>
                      <a:pt x="126" y="91"/>
                    </a:lnTo>
                    <a:lnTo>
                      <a:pt x="125" y="93"/>
                    </a:lnTo>
                    <a:lnTo>
                      <a:pt x="123" y="96"/>
                    </a:lnTo>
                    <a:lnTo>
                      <a:pt x="123" y="98"/>
                    </a:lnTo>
                    <a:lnTo>
                      <a:pt x="120" y="101"/>
                    </a:lnTo>
                    <a:lnTo>
                      <a:pt x="118" y="101"/>
                    </a:lnTo>
                    <a:lnTo>
                      <a:pt x="118" y="101"/>
                    </a:lnTo>
                    <a:lnTo>
                      <a:pt x="115" y="99"/>
                    </a:lnTo>
                    <a:lnTo>
                      <a:pt x="115" y="101"/>
                    </a:lnTo>
                    <a:lnTo>
                      <a:pt x="113" y="103"/>
                    </a:lnTo>
                    <a:lnTo>
                      <a:pt x="115" y="103"/>
                    </a:lnTo>
                    <a:lnTo>
                      <a:pt x="117" y="103"/>
                    </a:lnTo>
                    <a:lnTo>
                      <a:pt x="115" y="104"/>
                    </a:lnTo>
                    <a:lnTo>
                      <a:pt x="110" y="104"/>
                    </a:lnTo>
                    <a:lnTo>
                      <a:pt x="109" y="104"/>
                    </a:lnTo>
                    <a:lnTo>
                      <a:pt x="107" y="106"/>
                    </a:lnTo>
                    <a:lnTo>
                      <a:pt x="102" y="107"/>
                    </a:lnTo>
                    <a:lnTo>
                      <a:pt x="102" y="109"/>
                    </a:lnTo>
                    <a:lnTo>
                      <a:pt x="101" y="111"/>
                    </a:lnTo>
                    <a:lnTo>
                      <a:pt x="99" y="112"/>
                    </a:lnTo>
                    <a:lnTo>
                      <a:pt x="96" y="112"/>
                    </a:lnTo>
                    <a:lnTo>
                      <a:pt x="96" y="114"/>
                    </a:lnTo>
                    <a:lnTo>
                      <a:pt x="96" y="115"/>
                    </a:lnTo>
                    <a:lnTo>
                      <a:pt x="97" y="117"/>
                    </a:lnTo>
                    <a:lnTo>
                      <a:pt x="96" y="117"/>
                    </a:lnTo>
                    <a:lnTo>
                      <a:pt x="96" y="118"/>
                    </a:lnTo>
                    <a:lnTo>
                      <a:pt x="94" y="120"/>
                    </a:lnTo>
                    <a:lnTo>
                      <a:pt x="93" y="122"/>
                    </a:lnTo>
                    <a:lnTo>
                      <a:pt x="91" y="122"/>
                    </a:lnTo>
                    <a:lnTo>
                      <a:pt x="90" y="125"/>
                    </a:lnTo>
                    <a:lnTo>
                      <a:pt x="91" y="126"/>
                    </a:lnTo>
                    <a:lnTo>
                      <a:pt x="91" y="126"/>
                    </a:lnTo>
                    <a:lnTo>
                      <a:pt x="91" y="128"/>
                    </a:lnTo>
                    <a:lnTo>
                      <a:pt x="91" y="130"/>
                    </a:lnTo>
                    <a:lnTo>
                      <a:pt x="93" y="130"/>
                    </a:lnTo>
                    <a:lnTo>
                      <a:pt x="94" y="130"/>
                    </a:lnTo>
                    <a:lnTo>
                      <a:pt x="96" y="131"/>
                    </a:lnTo>
                    <a:lnTo>
                      <a:pt x="97" y="131"/>
                    </a:lnTo>
                    <a:lnTo>
                      <a:pt x="97" y="130"/>
                    </a:lnTo>
                    <a:lnTo>
                      <a:pt x="99" y="130"/>
                    </a:lnTo>
                    <a:lnTo>
                      <a:pt x="102" y="131"/>
                    </a:lnTo>
                    <a:lnTo>
                      <a:pt x="104" y="133"/>
                    </a:lnTo>
                    <a:lnTo>
                      <a:pt x="105" y="133"/>
                    </a:lnTo>
                    <a:lnTo>
                      <a:pt x="109" y="131"/>
                    </a:lnTo>
                    <a:lnTo>
                      <a:pt x="109" y="130"/>
                    </a:lnTo>
                    <a:lnTo>
                      <a:pt x="112" y="131"/>
                    </a:lnTo>
                    <a:lnTo>
                      <a:pt x="115" y="131"/>
                    </a:lnTo>
                    <a:lnTo>
                      <a:pt x="117" y="130"/>
                    </a:lnTo>
                    <a:lnTo>
                      <a:pt x="118" y="128"/>
                    </a:lnTo>
                    <a:lnTo>
                      <a:pt x="120" y="126"/>
                    </a:lnTo>
                    <a:lnTo>
                      <a:pt x="120" y="126"/>
                    </a:lnTo>
                    <a:lnTo>
                      <a:pt x="120" y="128"/>
                    </a:lnTo>
                    <a:lnTo>
                      <a:pt x="121" y="130"/>
                    </a:lnTo>
                    <a:lnTo>
                      <a:pt x="120" y="131"/>
                    </a:lnTo>
                    <a:lnTo>
                      <a:pt x="117" y="133"/>
                    </a:lnTo>
                    <a:lnTo>
                      <a:pt x="113" y="134"/>
                    </a:lnTo>
                    <a:lnTo>
                      <a:pt x="110" y="133"/>
                    </a:lnTo>
                    <a:lnTo>
                      <a:pt x="109" y="134"/>
                    </a:lnTo>
                    <a:lnTo>
                      <a:pt x="107" y="136"/>
                    </a:lnTo>
                    <a:lnTo>
                      <a:pt x="109" y="138"/>
                    </a:lnTo>
                    <a:lnTo>
                      <a:pt x="110" y="139"/>
                    </a:lnTo>
                    <a:lnTo>
                      <a:pt x="113" y="139"/>
                    </a:lnTo>
                    <a:lnTo>
                      <a:pt x="113" y="139"/>
                    </a:lnTo>
                    <a:lnTo>
                      <a:pt x="113" y="141"/>
                    </a:lnTo>
                    <a:lnTo>
                      <a:pt x="110" y="142"/>
                    </a:lnTo>
                    <a:lnTo>
                      <a:pt x="107" y="142"/>
                    </a:lnTo>
                    <a:lnTo>
                      <a:pt x="104" y="142"/>
                    </a:lnTo>
                    <a:lnTo>
                      <a:pt x="102" y="146"/>
                    </a:lnTo>
                    <a:lnTo>
                      <a:pt x="102" y="149"/>
                    </a:lnTo>
                    <a:lnTo>
                      <a:pt x="104" y="149"/>
                    </a:lnTo>
                    <a:lnTo>
                      <a:pt x="104" y="152"/>
                    </a:lnTo>
                    <a:lnTo>
                      <a:pt x="101" y="152"/>
                    </a:lnTo>
                    <a:lnTo>
                      <a:pt x="99" y="157"/>
                    </a:lnTo>
                    <a:lnTo>
                      <a:pt x="97" y="158"/>
                    </a:lnTo>
                    <a:lnTo>
                      <a:pt x="94" y="160"/>
                    </a:lnTo>
                    <a:lnTo>
                      <a:pt x="93" y="163"/>
                    </a:lnTo>
                    <a:lnTo>
                      <a:pt x="91" y="165"/>
                    </a:lnTo>
                    <a:lnTo>
                      <a:pt x="88" y="168"/>
                    </a:lnTo>
                    <a:lnTo>
                      <a:pt x="88" y="170"/>
                    </a:lnTo>
                    <a:lnTo>
                      <a:pt x="86" y="170"/>
                    </a:lnTo>
                    <a:lnTo>
                      <a:pt x="85" y="170"/>
                    </a:lnTo>
                    <a:lnTo>
                      <a:pt x="82" y="168"/>
                    </a:lnTo>
                    <a:lnTo>
                      <a:pt x="80" y="166"/>
                    </a:lnTo>
                    <a:lnTo>
                      <a:pt x="78" y="166"/>
                    </a:lnTo>
                    <a:lnTo>
                      <a:pt x="77" y="165"/>
                    </a:lnTo>
                    <a:lnTo>
                      <a:pt x="74" y="165"/>
                    </a:lnTo>
                    <a:lnTo>
                      <a:pt x="70" y="165"/>
                    </a:lnTo>
                    <a:lnTo>
                      <a:pt x="67" y="166"/>
                    </a:lnTo>
                    <a:lnTo>
                      <a:pt x="66" y="166"/>
                    </a:lnTo>
                    <a:lnTo>
                      <a:pt x="64" y="165"/>
                    </a:lnTo>
                    <a:lnTo>
                      <a:pt x="61" y="165"/>
                    </a:lnTo>
                    <a:lnTo>
                      <a:pt x="56" y="165"/>
                    </a:lnTo>
                    <a:lnTo>
                      <a:pt x="53" y="166"/>
                    </a:lnTo>
                    <a:lnTo>
                      <a:pt x="51" y="168"/>
                    </a:lnTo>
                    <a:lnTo>
                      <a:pt x="53" y="170"/>
                    </a:lnTo>
                    <a:lnTo>
                      <a:pt x="53" y="171"/>
                    </a:lnTo>
                    <a:lnTo>
                      <a:pt x="51" y="170"/>
                    </a:lnTo>
                    <a:lnTo>
                      <a:pt x="50" y="170"/>
                    </a:lnTo>
                    <a:lnTo>
                      <a:pt x="39" y="173"/>
                    </a:lnTo>
                    <a:lnTo>
                      <a:pt x="37" y="173"/>
                    </a:lnTo>
                    <a:lnTo>
                      <a:pt x="35" y="173"/>
                    </a:lnTo>
                    <a:lnTo>
                      <a:pt x="34" y="174"/>
                    </a:lnTo>
                    <a:lnTo>
                      <a:pt x="34" y="174"/>
                    </a:lnTo>
                    <a:lnTo>
                      <a:pt x="32" y="173"/>
                    </a:lnTo>
                    <a:lnTo>
                      <a:pt x="31" y="174"/>
                    </a:lnTo>
                    <a:lnTo>
                      <a:pt x="29" y="176"/>
                    </a:lnTo>
                    <a:lnTo>
                      <a:pt x="27" y="176"/>
                    </a:lnTo>
                    <a:lnTo>
                      <a:pt x="26" y="176"/>
                    </a:lnTo>
                    <a:lnTo>
                      <a:pt x="26" y="176"/>
                    </a:lnTo>
                    <a:lnTo>
                      <a:pt x="24" y="174"/>
                    </a:lnTo>
                    <a:lnTo>
                      <a:pt x="23" y="174"/>
                    </a:lnTo>
                    <a:lnTo>
                      <a:pt x="21" y="176"/>
                    </a:lnTo>
                    <a:lnTo>
                      <a:pt x="19" y="176"/>
                    </a:lnTo>
                    <a:lnTo>
                      <a:pt x="18" y="176"/>
                    </a:lnTo>
                    <a:lnTo>
                      <a:pt x="16" y="176"/>
                    </a:lnTo>
                    <a:lnTo>
                      <a:pt x="15" y="178"/>
                    </a:lnTo>
                    <a:lnTo>
                      <a:pt x="11" y="178"/>
                    </a:lnTo>
                    <a:lnTo>
                      <a:pt x="13" y="179"/>
                    </a:lnTo>
                    <a:lnTo>
                      <a:pt x="11" y="181"/>
                    </a:lnTo>
                    <a:lnTo>
                      <a:pt x="8" y="182"/>
                    </a:lnTo>
                    <a:lnTo>
                      <a:pt x="5" y="182"/>
                    </a:lnTo>
                    <a:lnTo>
                      <a:pt x="5" y="184"/>
                    </a:lnTo>
                    <a:lnTo>
                      <a:pt x="5" y="185"/>
                    </a:lnTo>
                    <a:lnTo>
                      <a:pt x="8" y="185"/>
                    </a:lnTo>
                    <a:lnTo>
                      <a:pt x="10" y="185"/>
                    </a:lnTo>
                    <a:lnTo>
                      <a:pt x="10" y="187"/>
                    </a:lnTo>
                    <a:lnTo>
                      <a:pt x="8" y="187"/>
                    </a:lnTo>
                    <a:lnTo>
                      <a:pt x="7" y="187"/>
                    </a:lnTo>
                    <a:lnTo>
                      <a:pt x="7" y="187"/>
                    </a:lnTo>
                    <a:lnTo>
                      <a:pt x="5" y="189"/>
                    </a:lnTo>
                    <a:lnTo>
                      <a:pt x="2" y="190"/>
                    </a:lnTo>
                    <a:lnTo>
                      <a:pt x="0" y="192"/>
                    </a:lnTo>
                    <a:lnTo>
                      <a:pt x="2" y="192"/>
                    </a:lnTo>
                    <a:lnTo>
                      <a:pt x="5" y="193"/>
                    </a:lnTo>
                    <a:lnTo>
                      <a:pt x="7" y="195"/>
                    </a:lnTo>
                    <a:lnTo>
                      <a:pt x="8" y="201"/>
                    </a:lnTo>
                    <a:lnTo>
                      <a:pt x="10" y="201"/>
                    </a:lnTo>
                    <a:lnTo>
                      <a:pt x="11" y="203"/>
                    </a:lnTo>
                    <a:lnTo>
                      <a:pt x="13" y="203"/>
                    </a:lnTo>
                    <a:lnTo>
                      <a:pt x="15" y="205"/>
                    </a:lnTo>
                    <a:lnTo>
                      <a:pt x="13" y="205"/>
                    </a:lnTo>
                    <a:lnTo>
                      <a:pt x="11" y="206"/>
                    </a:lnTo>
                    <a:lnTo>
                      <a:pt x="10" y="208"/>
                    </a:lnTo>
                    <a:lnTo>
                      <a:pt x="11" y="209"/>
                    </a:lnTo>
                    <a:lnTo>
                      <a:pt x="15" y="211"/>
                    </a:lnTo>
                    <a:lnTo>
                      <a:pt x="18" y="209"/>
                    </a:lnTo>
                    <a:lnTo>
                      <a:pt x="19" y="208"/>
                    </a:lnTo>
                    <a:lnTo>
                      <a:pt x="21" y="206"/>
                    </a:lnTo>
                    <a:lnTo>
                      <a:pt x="23" y="206"/>
                    </a:lnTo>
                    <a:lnTo>
                      <a:pt x="23" y="206"/>
                    </a:lnTo>
                    <a:lnTo>
                      <a:pt x="24" y="208"/>
                    </a:lnTo>
                    <a:lnTo>
                      <a:pt x="23" y="211"/>
                    </a:lnTo>
                    <a:lnTo>
                      <a:pt x="19" y="213"/>
                    </a:lnTo>
                    <a:lnTo>
                      <a:pt x="16" y="213"/>
                    </a:lnTo>
                    <a:lnTo>
                      <a:pt x="16" y="214"/>
                    </a:lnTo>
                    <a:lnTo>
                      <a:pt x="16" y="216"/>
                    </a:lnTo>
                    <a:lnTo>
                      <a:pt x="19" y="217"/>
                    </a:lnTo>
                    <a:lnTo>
                      <a:pt x="21" y="216"/>
                    </a:lnTo>
                    <a:lnTo>
                      <a:pt x="24" y="214"/>
                    </a:lnTo>
                    <a:lnTo>
                      <a:pt x="26" y="214"/>
                    </a:lnTo>
                    <a:lnTo>
                      <a:pt x="26" y="216"/>
                    </a:lnTo>
                    <a:lnTo>
                      <a:pt x="21" y="217"/>
                    </a:lnTo>
                    <a:lnTo>
                      <a:pt x="18" y="219"/>
                    </a:lnTo>
                    <a:lnTo>
                      <a:pt x="18" y="221"/>
                    </a:lnTo>
                    <a:lnTo>
                      <a:pt x="23" y="224"/>
                    </a:lnTo>
                    <a:lnTo>
                      <a:pt x="26" y="225"/>
                    </a:lnTo>
                    <a:lnTo>
                      <a:pt x="29" y="225"/>
                    </a:lnTo>
                    <a:lnTo>
                      <a:pt x="31" y="224"/>
                    </a:lnTo>
                    <a:lnTo>
                      <a:pt x="31" y="221"/>
                    </a:lnTo>
                    <a:lnTo>
                      <a:pt x="29" y="219"/>
                    </a:lnTo>
                    <a:lnTo>
                      <a:pt x="29" y="219"/>
                    </a:lnTo>
                    <a:lnTo>
                      <a:pt x="31" y="217"/>
                    </a:lnTo>
                    <a:lnTo>
                      <a:pt x="31" y="217"/>
                    </a:lnTo>
                    <a:lnTo>
                      <a:pt x="34" y="221"/>
                    </a:lnTo>
                    <a:lnTo>
                      <a:pt x="34" y="222"/>
                    </a:lnTo>
                    <a:lnTo>
                      <a:pt x="34" y="222"/>
                    </a:lnTo>
                    <a:lnTo>
                      <a:pt x="37" y="224"/>
                    </a:lnTo>
                    <a:lnTo>
                      <a:pt x="40" y="225"/>
                    </a:lnTo>
                    <a:lnTo>
                      <a:pt x="43" y="224"/>
                    </a:lnTo>
                    <a:lnTo>
                      <a:pt x="47" y="222"/>
                    </a:lnTo>
                    <a:lnTo>
                      <a:pt x="47" y="222"/>
                    </a:lnTo>
                    <a:lnTo>
                      <a:pt x="50" y="222"/>
                    </a:lnTo>
                    <a:lnTo>
                      <a:pt x="50" y="224"/>
                    </a:lnTo>
                    <a:lnTo>
                      <a:pt x="50" y="225"/>
                    </a:lnTo>
                    <a:lnTo>
                      <a:pt x="51" y="225"/>
                    </a:lnTo>
                    <a:lnTo>
                      <a:pt x="53" y="227"/>
                    </a:lnTo>
                    <a:lnTo>
                      <a:pt x="53" y="230"/>
                    </a:lnTo>
                    <a:lnTo>
                      <a:pt x="53" y="230"/>
                    </a:lnTo>
                    <a:lnTo>
                      <a:pt x="50" y="232"/>
                    </a:lnTo>
                    <a:lnTo>
                      <a:pt x="50" y="235"/>
                    </a:lnTo>
                    <a:lnTo>
                      <a:pt x="50" y="235"/>
                    </a:lnTo>
                    <a:lnTo>
                      <a:pt x="50" y="237"/>
                    </a:lnTo>
                    <a:lnTo>
                      <a:pt x="48" y="235"/>
                    </a:lnTo>
                    <a:lnTo>
                      <a:pt x="47" y="235"/>
                    </a:lnTo>
                    <a:lnTo>
                      <a:pt x="45" y="235"/>
                    </a:lnTo>
                    <a:lnTo>
                      <a:pt x="43" y="232"/>
                    </a:lnTo>
                    <a:lnTo>
                      <a:pt x="39" y="230"/>
                    </a:lnTo>
                    <a:lnTo>
                      <a:pt x="34" y="230"/>
                    </a:lnTo>
                    <a:lnTo>
                      <a:pt x="31" y="230"/>
                    </a:lnTo>
                    <a:lnTo>
                      <a:pt x="24" y="230"/>
                    </a:lnTo>
                    <a:lnTo>
                      <a:pt x="24" y="232"/>
                    </a:lnTo>
                    <a:lnTo>
                      <a:pt x="27" y="235"/>
                    </a:lnTo>
                    <a:lnTo>
                      <a:pt x="31" y="235"/>
                    </a:lnTo>
                    <a:lnTo>
                      <a:pt x="34" y="235"/>
                    </a:lnTo>
                    <a:lnTo>
                      <a:pt x="37" y="238"/>
                    </a:lnTo>
                    <a:lnTo>
                      <a:pt x="42" y="240"/>
                    </a:lnTo>
                    <a:lnTo>
                      <a:pt x="45" y="240"/>
                    </a:lnTo>
                    <a:lnTo>
                      <a:pt x="47" y="241"/>
                    </a:lnTo>
                    <a:lnTo>
                      <a:pt x="43" y="241"/>
                    </a:lnTo>
                    <a:lnTo>
                      <a:pt x="42" y="241"/>
                    </a:lnTo>
                    <a:lnTo>
                      <a:pt x="40" y="241"/>
                    </a:lnTo>
                    <a:lnTo>
                      <a:pt x="35" y="238"/>
                    </a:lnTo>
                    <a:lnTo>
                      <a:pt x="32" y="238"/>
                    </a:lnTo>
                    <a:lnTo>
                      <a:pt x="29" y="238"/>
                    </a:lnTo>
                    <a:lnTo>
                      <a:pt x="24" y="235"/>
                    </a:lnTo>
                    <a:lnTo>
                      <a:pt x="19" y="235"/>
                    </a:lnTo>
                    <a:lnTo>
                      <a:pt x="16" y="233"/>
                    </a:lnTo>
                    <a:lnTo>
                      <a:pt x="11" y="232"/>
                    </a:lnTo>
                    <a:lnTo>
                      <a:pt x="7" y="233"/>
                    </a:lnTo>
                    <a:lnTo>
                      <a:pt x="7" y="237"/>
                    </a:lnTo>
                    <a:lnTo>
                      <a:pt x="5" y="235"/>
                    </a:lnTo>
                    <a:lnTo>
                      <a:pt x="3" y="235"/>
                    </a:lnTo>
                    <a:lnTo>
                      <a:pt x="2" y="237"/>
                    </a:lnTo>
                    <a:lnTo>
                      <a:pt x="2" y="237"/>
                    </a:lnTo>
                    <a:lnTo>
                      <a:pt x="0" y="238"/>
                    </a:lnTo>
                    <a:lnTo>
                      <a:pt x="0" y="240"/>
                    </a:lnTo>
                    <a:lnTo>
                      <a:pt x="0" y="241"/>
                    </a:lnTo>
                    <a:lnTo>
                      <a:pt x="2" y="241"/>
                    </a:lnTo>
                    <a:lnTo>
                      <a:pt x="3" y="241"/>
                    </a:lnTo>
                    <a:lnTo>
                      <a:pt x="3" y="243"/>
                    </a:lnTo>
                    <a:lnTo>
                      <a:pt x="2" y="243"/>
                    </a:lnTo>
                    <a:lnTo>
                      <a:pt x="2" y="246"/>
                    </a:lnTo>
                    <a:lnTo>
                      <a:pt x="2" y="248"/>
                    </a:lnTo>
                    <a:lnTo>
                      <a:pt x="5" y="249"/>
                    </a:lnTo>
                    <a:lnTo>
                      <a:pt x="7" y="248"/>
                    </a:lnTo>
                    <a:lnTo>
                      <a:pt x="8" y="246"/>
                    </a:lnTo>
                    <a:lnTo>
                      <a:pt x="10" y="246"/>
                    </a:lnTo>
                    <a:lnTo>
                      <a:pt x="11" y="243"/>
                    </a:lnTo>
                    <a:lnTo>
                      <a:pt x="13" y="243"/>
                    </a:lnTo>
                    <a:lnTo>
                      <a:pt x="15" y="243"/>
                    </a:lnTo>
                    <a:lnTo>
                      <a:pt x="13" y="244"/>
                    </a:lnTo>
                    <a:lnTo>
                      <a:pt x="11" y="248"/>
                    </a:lnTo>
                    <a:lnTo>
                      <a:pt x="10" y="248"/>
                    </a:lnTo>
                    <a:lnTo>
                      <a:pt x="8" y="249"/>
                    </a:lnTo>
                    <a:lnTo>
                      <a:pt x="8" y="252"/>
                    </a:lnTo>
                    <a:lnTo>
                      <a:pt x="13" y="257"/>
                    </a:lnTo>
                    <a:lnTo>
                      <a:pt x="13" y="256"/>
                    </a:lnTo>
                    <a:lnTo>
                      <a:pt x="15" y="256"/>
                    </a:lnTo>
                    <a:lnTo>
                      <a:pt x="19" y="257"/>
                    </a:lnTo>
                    <a:lnTo>
                      <a:pt x="21" y="257"/>
                    </a:lnTo>
                    <a:lnTo>
                      <a:pt x="21" y="259"/>
                    </a:lnTo>
                    <a:lnTo>
                      <a:pt x="21" y="260"/>
                    </a:lnTo>
                    <a:lnTo>
                      <a:pt x="19" y="262"/>
                    </a:lnTo>
                    <a:lnTo>
                      <a:pt x="18" y="260"/>
                    </a:lnTo>
                    <a:lnTo>
                      <a:pt x="15" y="260"/>
                    </a:lnTo>
                    <a:lnTo>
                      <a:pt x="11" y="262"/>
                    </a:lnTo>
                    <a:lnTo>
                      <a:pt x="10" y="264"/>
                    </a:lnTo>
                    <a:lnTo>
                      <a:pt x="7" y="264"/>
                    </a:lnTo>
                    <a:lnTo>
                      <a:pt x="5" y="265"/>
                    </a:lnTo>
                    <a:lnTo>
                      <a:pt x="5" y="268"/>
                    </a:lnTo>
                    <a:lnTo>
                      <a:pt x="8" y="270"/>
                    </a:lnTo>
                    <a:lnTo>
                      <a:pt x="8" y="272"/>
                    </a:lnTo>
                    <a:lnTo>
                      <a:pt x="11" y="276"/>
                    </a:lnTo>
                    <a:lnTo>
                      <a:pt x="15" y="278"/>
                    </a:lnTo>
                    <a:lnTo>
                      <a:pt x="13" y="278"/>
                    </a:lnTo>
                    <a:lnTo>
                      <a:pt x="13" y="280"/>
                    </a:lnTo>
                    <a:lnTo>
                      <a:pt x="15" y="280"/>
                    </a:lnTo>
                    <a:lnTo>
                      <a:pt x="16" y="283"/>
                    </a:lnTo>
                    <a:lnTo>
                      <a:pt x="19" y="284"/>
                    </a:lnTo>
                    <a:lnTo>
                      <a:pt x="23" y="286"/>
                    </a:lnTo>
                    <a:lnTo>
                      <a:pt x="24" y="288"/>
                    </a:lnTo>
                    <a:lnTo>
                      <a:pt x="26" y="289"/>
                    </a:lnTo>
                    <a:lnTo>
                      <a:pt x="27" y="289"/>
                    </a:lnTo>
                    <a:lnTo>
                      <a:pt x="27" y="286"/>
                    </a:lnTo>
                    <a:lnTo>
                      <a:pt x="27" y="283"/>
                    </a:lnTo>
                    <a:lnTo>
                      <a:pt x="27" y="281"/>
                    </a:lnTo>
                    <a:lnTo>
                      <a:pt x="27" y="280"/>
                    </a:lnTo>
                    <a:lnTo>
                      <a:pt x="29" y="276"/>
                    </a:lnTo>
                    <a:lnTo>
                      <a:pt x="29" y="275"/>
                    </a:lnTo>
                    <a:lnTo>
                      <a:pt x="31" y="275"/>
                    </a:lnTo>
                    <a:lnTo>
                      <a:pt x="31" y="275"/>
                    </a:lnTo>
                    <a:lnTo>
                      <a:pt x="32" y="276"/>
                    </a:lnTo>
                    <a:lnTo>
                      <a:pt x="32" y="280"/>
                    </a:lnTo>
                    <a:lnTo>
                      <a:pt x="32" y="281"/>
                    </a:lnTo>
                    <a:lnTo>
                      <a:pt x="34" y="283"/>
                    </a:lnTo>
                    <a:lnTo>
                      <a:pt x="34" y="283"/>
                    </a:lnTo>
                    <a:lnTo>
                      <a:pt x="35" y="281"/>
                    </a:lnTo>
                    <a:lnTo>
                      <a:pt x="37" y="281"/>
                    </a:lnTo>
                    <a:lnTo>
                      <a:pt x="40" y="278"/>
                    </a:lnTo>
                    <a:lnTo>
                      <a:pt x="40" y="280"/>
                    </a:lnTo>
                    <a:lnTo>
                      <a:pt x="42" y="280"/>
                    </a:lnTo>
                    <a:lnTo>
                      <a:pt x="43" y="280"/>
                    </a:lnTo>
                    <a:lnTo>
                      <a:pt x="40" y="283"/>
                    </a:lnTo>
                    <a:lnTo>
                      <a:pt x="39" y="284"/>
                    </a:lnTo>
                    <a:lnTo>
                      <a:pt x="40" y="288"/>
                    </a:lnTo>
                    <a:lnTo>
                      <a:pt x="42" y="288"/>
                    </a:lnTo>
                    <a:lnTo>
                      <a:pt x="43" y="288"/>
                    </a:lnTo>
                    <a:lnTo>
                      <a:pt x="43" y="283"/>
                    </a:lnTo>
                    <a:lnTo>
                      <a:pt x="45" y="281"/>
                    </a:lnTo>
                    <a:lnTo>
                      <a:pt x="47" y="281"/>
                    </a:lnTo>
                    <a:lnTo>
                      <a:pt x="48" y="284"/>
                    </a:lnTo>
                    <a:lnTo>
                      <a:pt x="50" y="286"/>
                    </a:lnTo>
                    <a:lnTo>
                      <a:pt x="51" y="284"/>
                    </a:lnTo>
                    <a:lnTo>
                      <a:pt x="51" y="283"/>
                    </a:lnTo>
                    <a:lnTo>
                      <a:pt x="53" y="281"/>
                    </a:lnTo>
                    <a:lnTo>
                      <a:pt x="54" y="281"/>
                    </a:lnTo>
                    <a:lnTo>
                      <a:pt x="56" y="283"/>
                    </a:lnTo>
                    <a:lnTo>
                      <a:pt x="56" y="284"/>
                    </a:lnTo>
                    <a:lnTo>
                      <a:pt x="54" y="288"/>
                    </a:lnTo>
                    <a:lnTo>
                      <a:pt x="54" y="289"/>
                    </a:lnTo>
                    <a:lnTo>
                      <a:pt x="56" y="288"/>
                    </a:lnTo>
                    <a:lnTo>
                      <a:pt x="59" y="286"/>
                    </a:lnTo>
                    <a:lnTo>
                      <a:pt x="59" y="283"/>
                    </a:lnTo>
                    <a:lnTo>
                      <a:pt x="62" y="281"/>
                    </a:lnTo>
                    <a:lnTo>
                      <a:pt x="64" y="281"/>
                    </a:lnTo>
                    <a:lnTo>
                      <a:pt x="67" y="283"/>
                    </a:lnTo>
                    <a:lnTo>
                      <a:pt x="69" y="284"/>
                    </a:lnTo>
                    <a:lnTo>
                      <a:pt x="72" y="284"/>
                    </a:lnTo>
                    <a:lnTo>
                      <a:pt x="77" y="289"/>
                    </a:lnTo>
                    <a:lnTo>
                      <a:pt x="78" y="289"/>
                    </a:lnTo>
                    <a:lnTo>
                      <a:pt x="80" y="288"/>
                    </a:lnTo>
                    <a:lnTo>
                      <a:pt x="82" y="288"/>
                    </a:lnTo>
                    <a:lnTo>
                      <a:pt x="83" y="291"/>
                    </a:lnTo>
                    <a:lnTo>
                      <a:pt x="86" y="292"/>
                    </a:lnTo>
                    <a:lnTo>
                      <a:pt x="86" y="296"/>
                    </a:lnTo>
                    <a:lnTo>
                      <a:pt x="86" y="296"/>
                    </a:lnTo>
                    <a:lnTo>
                      <a:pt x="88" y="296"/>
                    </a:lnTo>
                    <a:lnTo>
                      <a:pt x="88" y="296"/>
                    </a:lnTo>
                    <a:lnTo>
                      <a:pt x="90" y="296"/>
                    </a:lnTo>
                    <a:lnTo>
                      <a:pt x="91" y="297"/>
                    </a:lnTo>
                    <a:lnTo>
                      <a:pt x="93" y="299"/>
                    </a:lnTo>
                    <a:lnTo>
                      <a:pt x="94" y="300"/>
                    </a:lnTo>
                    <a:lnTo>
                      <a:pt x="94" y="302"/>
                    </a:lnTo>
                    <a:lnTo>
                      <a:pt x="96" y="303"/>
                    </a:lnTo>
                    <a:lnTo>
                      <a:pt x="96" y="302"/>
                    </a:lnTo>
                    <a:lnTo>
                      <a:pt x="96" y="302"/>
                    </a:lnTo>
                    <a:lnTo>
                      <a:pt x="97" y="300"/>
                    </a:lnTo>
                    <a:lnTo>
                      <a:pt x="99" y="302"/>
                    </a:lnTo>
                    <a:lnTo>
                      <a:pt x="99" y="303"/>
                    </a:lnTo>
                    <a:lnTo>
                      <a:pt x="102" y="307"/>
                    </a:lnTo>
                    <a:lnTo>
                      <a:pt x="105" y="310"/>
                    </a:lnTo>
                    <a:lnTo>
                      <a:pt x="107" y="310"/>
                    </a:lnTo>
                    <a:lnTo>
                      <a:pt x="107" y="311"/>
                    </a:lnTo>
                    <a:lnTo>
                      <a:pt x="107" y="313"/>
                    </a:lnTo>
                    <a:lnTo>
                      <a:pt x="107" y="313"/>
                    </a:lnTo>
                    <a:lnTo>
                      <a:pt x="107" y="315"/>
                    </a:lnTo>
                    <a:lnTo>
                      <a:pt x="105" y="316"/>
                    </a:lnTo>
                    <a:lnTo>
                      <a:pt x="104" y="319"/>
                    </a:lnTo>
                    <a:lnTo>
                      <a:pt x="102" y="319"/>
                    </a:lnTo>
                    <a:lnTo>
                      <a:pt x="102" y="321"/>
                    </a:lnTo>
                    <a:lnTo>
                      <a:pt x="105" y="321"/>
                    </a:lnTo>
                    <a:lnTo>
                      <a:pt x="105" y="321"/>
                    </a:lnTo>
                    <a:lnTo>
                      <a:pt x="105" y="323"/>
                    </a:lnTo>
                    <a:lnTo>
                      <a:pt x="104" y="324"/>
                    </a:lnTo>
                    <a:lnTo>
                      <a:pt x="101" y="326"/>
                    </a:lnTo>
                    <a:lnTo>
                      <a:pt x="99" y="327"/>
                    </a:lnTo>
                    <a:lnTo>
                      <a:pt x="99" y="327"/>
                    </a:lnTo>
                    <a:lnTo>
                      <a:pt x="101" y="329"/>
                    </a:lnTo>
                    <a:lnTo>
                      <a:pt x="102" y="331"/>
                    </a:lnTo>
                    <a:lnTo>
                      <a:pt x="102" y="332"/>
                    </a:lnTo>
                    <a:lnTo>
                      <a:pt x="107" y="335"/>
                    </a:lnTo>
                    <a:lnTo>
                      <a:pt x="107" y="339"/>
                    </a:lnTo>
                    <a:lnTo>
                      <a:pt x="107" y="340"/>
                    </a:lnTo>
                    <a:lnTo>
                      <a:pt x="109" y="342"/>
                    </a:lnTo>
                    <a:lnTo>
                      <a:pt x="107" y="343"/>
                    </a:lnTo>
                    <a:lnTo>
                      <a:pt x="107" y="345"/>
                    </a:lnTo>
                    <a:lnTo>
                      <a:pt x="109" y="347"/>
                    </a:lnTo>
                    <a:lnTo>
                      <a:pt x="110" y="347"/>
                    </a:lnTo>
                    <a:lnTo>
                      <a:pt x="110" y="347"/>
                    </a:lnTo>
                    <a:lnTo>
                      <a:pt x="112" y="350"/>
                    </a:lnTo>
                    <a:lnTo>
                      <a:pt x="113" y="351"/>
                    </a:lnTo>
                    <a:lnTo>
                      <a:pt x="115" y="353"/>
                    </a:lnTo>
                    <a:lnTo>
                      <a:pt x="115" y="355"/>
                    </a:lnTo>
                    <a:lnTo>
                      <a:pt x="113" y="358"/>
                    </a:lnTo>
                    <a:lnTo>
                      <a:pt x="112" y="358"/>
                    </a:lnTo>
                    <a:lnTo>
                      <a:pt x="109" y="359"/>
                    </a:lnTo>
                    <a:lnTo>
                      <a:pt x="109" y="363"/>
                    </a:lnTo>
                    <a:lnTo>
                      <a:pt x="107" y="364"/>
                    </a:lnTo>
                    <a:lnTo>
                      <a:pt x="105" y="364"/>
                    </a:lnTo>
                    <a:lnTo>
                      <a:pt x="104" y="366"/>
                    </a:lnTo>
                    <a:lnTo>
                      <a:pt x="102" y="367"/>
                    </a:lnTo>
                    <a:lnTo>
                      <a:pt x="104" y="367"/>
                    </a:lnTo>
                    <a:lnTo>
                      <a:pt x="105" y="367"/>
                    </a:lnTo>
                    <a:lnTo>
                      <a:pt x="107" y="366"/>
                    </a:lnTo>
                    <a:lnTo>
                      <a:pt x="107" y="366"/>
                    </a:lnTo>
                    <a:lnTo>
                      <a:pt x="110" y="363"/>
                    </a:lnTo>
                    <a:lnTo>
                      <a:pt x="112" y="363"/>
                    </a:lnTo>
                    <a:lnTo>
                      <a:pt x="112" y="364"/>
                    </a:lnTo>
                    <a:lnTo>
                      <a:pt x="112" y="366"/>
                    </a:lnTo>
                    <a:lnTo>
                      <a:pt x="110" y="367"/>
                    </a:lnTo>
                    <a:lnTo>
                      <a:pt x="112" y="369"/>
                    </a:lnTo>
                    <a:lnTo>
                      <a:pt x="112" y="370"/>
                    </a:lnTo>
                    <a:lnTo>
                      <a:pt x="112" y="374"/>
                    </a:lnTo>
                    <a:lnTo>
                      <a:pt x="113" y="375"/>
                    </a:lnTo>
                    <a:lnTo>
                      <a:pt x="112" y="378"/>
                    </a:lnTo>
                    <a:lnTo>
                      <a:pt x="112" y="380"/>
                    </a:lnTo>
                    <a:lnTo>
                      <a:pt x="112" y="382"/>
                    </a:lnTo>
                    <a:lnTo>
                      <a:pt x="112" y="382"/>
                    </a:lnTo>
                    <a:lnTo>
                      <a:pt x="112" y="380"/>
                    </a:lnTo>
                    <a:lnTo>
                      <a:pt x="110" y="382"/>
                    </a:lnTo>
                    <a:lnTo>
                      <a:pt x="110" y="385"/>
                    </a:lnTo>
                    <a:lnTo>
                      <a:pt x="112" y="386"/>
                    </a:lnTo>
                    <a:lnTo>
                      <a:pt x="112" y="388"/>
                    </a:lnTo>
                    <a:lnTo>
                      <a:pt x="112" y="388"/>
                    </a:lnTo>
                    <a:lnTo>
                      <a:pt x="110" y="388"/>
                    </a:lnTo>
                    <a:lnTo>
                      <a:pt x="110" y="390"/>
                    </a:lnTo>
                    <a:lnTo>
                      <a:pt x="112" y="391"/>
                    </a:lnTo>
                    <a:lnTo>
                      <a:pt x="113" y="391"/>
                    </a:lnTo>
                    <a:lnTo>
                      <a:pt x="115" y="393"/>
                    </a:lnTo>
                    <a:lnTo>
                      <a:pt x="115" y="394"/>
                    </a:lnTo>
                    <a:lnTo>
                      <a:pt x="113" y="396"/>
                    </a:lnTo>
                    <a:lnTo>
                      <a:pt x="113" y="398"/>
                    </a:lnTo>
                    <a:lnTo>
                      <a:pt x="112" y="399"/>
                    </a:lnTo>
                    <a:lnTo>
                      <a:pt x="110" y="401"/>
                    </a:lnTo>
                    <a:lnTo>
                      <a:pt x="109" y="401"/>
                    </a:lnTo>
                    <a:lnTo>
                      <a:pt x="107" y="401"/>
                    </a:lnTo>
                    <a:lnTo>
                      <a:pt x="107" y="402"/>
                    </a:lnTo>
                    <a:lnTo>
                      <a:pt x="109" y="402"/>
                    </a:lnTo>
                    <a:lnTo>
                      <a:pt x="110" y="402"/>
                    </a:lnTo>
                    <a:lnTo>
                      <a:pt x="112" y="404"/>
                    </a:lnTo>
                    <a:lnTo>
                      <a:pt x="113" y="404"/>
                    </a:lnTo>
                    <a:lnTo>
                      <a:pt x="115" y="406"/>
                    </a:lnTo>
                    <a:lnTo>
                      <a:pt x="115" y="406"/>
                    </a:lnTo>
                    <a:lnTo>
                      <a:pt x="115" y="409"/>
                    </a:lnTo>
                    <a:lnTo>
                      <a:pt x="115" y="412"/>
                    </a:lnTo>
                    <a:lnTo>
                      <a:pt x="113" y="415"/>
                    </a:lnTo>
                    <a:lnTo>
                      <a:pt x="113" y="417"/>
                    </a:lnTo>
                    <a:lnTo>
                      <a:pt x="113" y="418"/>
                    </a:lnTo>
                    <a:lnTo>
                      <a:pt x="112" y="422"/>
                    </a:lnTo>
                    <a:lnTo>
                      <a:pt x="109" y="423"/>
                    </a:lnTo>
                    <a:lnTo>
                      <a:pt x="107" y="423"/>
                    </a:lnTo>
                    <a:lnTo>
                      <a:pt x="105" y="422"/>
                    </a:lnTo>
                    <a:lnTo>
                      <a:pt x="104" y="422"/>
                    </a:lnTo>
                    <a:lnTo>
                      <a:pt x="102" y="423"/>
                    </a:lnTo>
                    <a:lnTo>
                      <a:pt x="101" y="425"/>
                    </a:lnTo>
                    <a:lnTo>
                      <a:pt x="102" y="426"/>
                    </a:lnTo>
                    <a:lnTo>
                      <a:pt x="102" y="426"/>
                    </a:lnTo>
                    <a:lnTo>
                      <a:pt x="107" y="426"/>
                    </a:lnTo>
                    <a:lnTo>
                      <a:pt x="107" y="425"/>
                    </a:lnTo>
                    <a:lnTo>
                      <a:pt x="109" y="425"/>
                    </a:lnTo>
                    <a:lnTo>
                      <a:pt x="109" y="425"/>
                    </a:lnTo>
                    <a:lnTo>
                      <a:pt x="109" y="426"/>
                    </a:lnTo>
                    <a:lnTo>
                      <a:pt x="110" y="428"/>
                    </a:lnTo>
                    <a:lnTo>
                      <a:pt x="109" y="428"/>
                    </a:lnTo>
                    <a:lnTo>
                      <a:pt x="107" y="428"/>
                    </a:lnTo>
                    <a:lnTo>
                      <a:pt x="107" y="429"/>
                    </a:lnTo>
                    <a:lnTo>
                      <a:pt x="107" y="431"/>
                    </a:lnTo>
                    <a:lnTo>
                      <a:pt x="107" y="431"/>
                    </a:lnTo>
                    <a:lnTo>
                      <a:pt x="105" y="433"/>
                    </a:lnTo>
                    <a:lnTo>
                      <a:pt x="102" y="434"/>
                    </a:lnTo>
                    <a:lnTo>
                      <a:pt x="99" y="436"/>
                    </a:lnTo>
                    <a:lnTo>
                      <a:pt x="99" y="437"/>
                    </a:lnTo>
                    <a:lnTo>
                      <a:pt x="101" y="439"/>
                    </a:lnTo>
                    <a:lnTo>
                      <a:pt x="104" y="441"/>
                    </a:lnTo>
                    <a:lnTo>
                      <a:pt x="107" y="439"/>
                    </a:lnTo>
                    <a:lnTo>
                      <a:pt x="110" y="437"/>
                    </a:lnTo>
                    <a:lnTo>
                      <a:pt x="110" y="434"/>
                    </a:lnTo>
                    <a:lnTo>
                      <a:pt x="112" y="433"/>
                    </a:lnTo>
                    <a:lnTo>
                      <a:pt x="113" y="434"/>
                    </a:lnTo>
                    <a:lnTo>
                      <a:pt x="113" y="434"/>
                    </a:lnTo>
                    <a:lnTo>
                      <a:pt x="110" y="439"/>
                    </a:lnTo>
                    <a:lnTo>
                      <a:pt x="107" y="442"/>
                    </a:lnTo>
                    <a:lnTo>
                      <a:pt x="107" y="442"/>
                    </a:lnTo>
                    <a:lnTo>
                      <a:pt x="102" y="442"/>
                    </a:lnTo>
                    <a:lnTo>
                      <a:pt x="101" y="442"/>
                    </a:lnTo>
                    <a:lnTo>
                      <a:pt x="99" y="445"/>
                    </a:lnTo>
                    <a:lnTo>
                      <a:pt x="99" y="444"/>
                    </a:lnTo>
                    <a:lnTo>
                      <a:pt x="96" y="444"/>
                    </a:lnTo>
                    <a:lnTo>
                      <a:pt x="94" y="445"/>
                    </a:lnTo>
                    <a:lnTo>
                      <a:pt x="94" y="447"/>
                    </a:lnTo>
                    <a:lnTo>
                      <a:pt x="94" y="449"/>
                    </a:lnTo>
                    <a:lnTo>
                      <a:pt x="96" y="450"/>
                    </a:lnTo>
                    <a:lnTo>
                      <a:pt x="94" y="452"/>
                    </a:lnTo>
                    <a:lnTo>
                      <a:pt x="96" y="455"/>
                    </a:lnTo>
                    <a:lnTo>
                      <a:pt x="96" y="455"/>
                    </a:lnTo>
                    <a:lnTo>
                      <a:pt x="97" y="453"/>
                    </a:lnTo>
                    <a:lnTo>
                      <a:pt x="97" y="453"/>
                    </a:lnTo>
                    <a:lnTo>
                      <a:pt x="99" y="453"/>
                    </a:lnTo>
                    <a:lnTo>
                      <a:pt x="101" y="455"/>
                    </a:lnTo>
                    <a:lnTo>
                      <a:pt x="99" y="458"/>
                    </a:lnTo>
                    <a:lnTo>
                      <a:pt x="101" y="458"/>
                    </a:lnTo>
                    <a:lnTo>
                      <a:pt x="104" y="460"/>
                    </a:lnTo>
                    <a:lnTo>
                      <a:pt x="107" y="458"/>
                    </a:lnTo>
                    <a:lnTo>
                      <a:pt x="107" y="457"/>
                    </a:lnTo>
                    <a:lnTo>
                      <a:pt x="109" y="457"/>
                    </a:lnTo>
                    <a:lnTo>
                      <a:pt x="110" y="457"/>
                    </a:lnTo>
                    <a:lnTo>
                      <a:pt x="112" y="455"/>
                    </a:lnTo>
                    <a:lnTo>
                      <a:pt x="112" y="453"/>
                    </a:lnTo>
                    <a:lnTo>
                      <a:pt x="112" y="450"/>
                    </a:lnTo>
                    <a:lnTo>
                      <a:pt x="110" y="450"/>
                    </a:lnTo>
                    <a:lnTo>
                      <a:pt x="112" y="450"/>
                    </a:lnTo>
                    <a:lnTo>
                      <a:pt x="113" y="450"/>
                    </a:lnTo>
                    <a:lnTo>
                      <a:pt x="113" y="449"/>
                    </a:lnTo>
                    <a:lnTo>
                      <a:pt x="113" y="445"/>
                    </a:lnTo>
                    <a:lnTo>
                      <a:pt x="115" y="447"/>
                    </a:lnTo>
                    <a:lnTo>
                      <a:pt x="117" y="449"/>
                    </a:lnTo>
                    <a:lnTo>
                      <a:pt x="118" y="449"/>
                    </a:lnTo>
                    <a:lnTo>
                      <a:pt x="120" y="447"/>
                    </a:lnTo>
                    <a:lnTo>
                      <a:pt x="120" y="442"/>
                    </a:lnTo>
                    <a:lnTo>
                      <a:pt x="120" y="441"/>
                    </a:lnTo>
                    <a:lnTo>
                      <a:pt x="118" y="437"/>
                    </a:lnTo>
                    <a:lnTo>
                      <a:pt x="118" y="436"/>
                    </a:lnTo>
                    <a:lnTo>
                      <a:pt x="118" y="431"/>
                    </a:lnTo>
                    <a:lnTo>
                      <a:pt x="120" y="429"/>
                    </a:lnTo>
                    <a:lnTo>
                      <a:pt x="120" y="429"/>
                    </a:lnTo>
                    <a:lnTo>
                      <a:pt x="120" y="431"/>
                    </a:lnTo>
                    <a:lnTo>
                      <a:pt x="118" y="434"/>
                    </a:lnTo>
                    <a:lnTo>
                      <a:pt x="120" y="436"/>
                    </a:lnTo>
                    <a:lnTo>
                      <a:pt x="121" y="439"/>
                    </a:lnTo>
                    <a:lnTo>
                      <a:pt x="120" y="442"/>
                    </a:lnTo>
                    <a:lnTo>
                      <a:pt x="120" y="445"/>
                    </a:lnTo>
                    <a:lnTo>
                      <a:pt x="120" y="449"/>
                    </a:lnTo>
                    <a:lnTo>
                      <a:pt x="121" y="449"/>
                    </a:lnTo>
                    <a:lnTo>
                      <a:pt x="121" y="447"/>
                    </a:lnTo>
                    <a:lnTo>
                      <a:pt x="123" y="445"/>
                    </a:lnTo>
                    <a:lnTo>
                      <a:pt x="123" y="445"/>
                    </a:lnTo>
                    <a:lnTo>
                      <a:pt x="126" y="441"/>
                    </a:lnTo>
                    <a:lnTo>
                      <a:pt x="128" y="441"/>
                    </a:lnTo>
                    <a:lnTo>
                      <a:pt x="129" y="441"/>
                    </a:lnTo>
                    <a:lnTo>
                      <a:pt x="129" y="441"/>
                    </a:lnTo>
                    <a:lnTo>
                      <a:pt x="128" y="442"/>
                    </a:lnTo>
                    <a:lnTo>
                      <a:pt x="126" y="444"/>
                    </a:lnTo>
                    <a:lnTo>
                      <a:pt x="125" y="447"/>
                    </a:lnTo>
                    <a:lnTo>
                      <a:pt x="123" y="449"/>
                    </a:lnTo>
                    <a:lnTo>
                      <a:pt x="123" y="449"/>
                    </a:lnTo>
                    <a:lnTo>
                      <a:pt x="125" y="450"/>
                    </a:lnTo>
                    <a:lnTo>
                      <a:pt x="126" y="450"/>
                    </a:lnTo>
                    <a:lnTo>
                      <a:pt x="128" y="450"/>
                    </a:lnTo>
                    <a:lnTo>
                      <a:pt x="129" y="452"/>
                    </a:lnTo>
                    <a:lnTo>
                      <a:pt x="131" y="453"/>
                    </a:lnTo>
                    <a:lnTo>
                      <a:pt x="133" y="452"/>
                    </a:lnTo>
                    <a:lnTo>
                      <a:pt x="134" y="450"/>
                    </a:lnTo>
                    <a:lnTo>
                      <a:pt x="136" y="450"/>
                    </a:lnTo>
                    <a:lnTo>
                      <a:pt x="137" y="452"/>
                    </a:lnTo>
                    <a:lnTo>
                      <a:pt x="137" y="452"/>
                    </a:lnTo>
                    <a:lnTo>
                      <a:pt x="134" y="453"/>
                    </a:lnTo>
                    <a:lnTo>
                      <a:pt x="129" y="455"/>
                    </a:lnTo>
                    <a:lnTo>
                      <a:pt x="126" y="455"/>
                    </a:lnTo>
                    <a:lnTo>
                      <a:pt x="125" y="457"/>
                    </a:lnTo>
                    <a:lnTo>
                      <a:pt x="123" y="458"/>
                    </a:lnTo>
                    <a:lnTo>
                      <a:pt x="123" y="460"/>
                    </a:lnTo>
                    <a:lnTo>
                      <a:pt x="123" y="460"/>
                    </a:lnTo>
                    <a:lnTo>
                      <a:pt x="126" y="460"/>
                    </a:lnTo>
                    <a:lnTo>
                      <a:pt x="128" y="460"/>
                    </a:lnTo>
                    <a:lnTo>
                      <a:pt x="129" y="460"/>
                    </a:lnTo>
                    <a:lnTo>
                      <a:pt x="131" y="458"/>
                    </a:lnTo>
                    <a:lnTo>
                      <a:pt x="134" y="458"/>
                    </a:lnTo>
                    <a:lnTo>
                      <a:pt x="136" y="458"/>
                    </a:lnTo>
                    <a:lnTo>
                      <a:pt x="134" y="460"/>
                    </a:lnTo>
                    <a:lnTo>
                      <a:pt x="133" y="460"/>
                    </a:lnTo>
                    <a:lnTo>
                      <a:pt x="131" y="461"/>
                    </a:lnTo>
                    <a:lnTo>
                      <a:pt x="129" y="461"/>
                    </a:lnTo>
                    <a:lnTo>
                      <a:pt x="128" y="461"/>
                    </a:lnTo>
                    <a:lnTo>
                      <a:pt x="126" y="465"/>
                    </a:lnTo>
                    <a:lnTo>
                      <a:pt x="125" y="466"/>
                    </a:lnTo>
                    <a:lnTo>
                      <a:pt x="123" y="468"/>
                    </a:lnTo>
                    <a:lnTo>
                      <a:pt x="125" y="468"/>
                    </a:lnTo>
                    <a:lnTo>
                      <a:pt x="125" y="468"/>
                    </a:lnTo>
                    <a:lnTo>
                      <a:pt x="129" y="465"/>
                    </a:lnTo>
                    <a:lnTo>
                      <a:pt x="129" y="465"/>
                    </a:lnTo>
                    <a:lnTo>
                      <a:pt x="131" y="465"/>
                    </a:lnTo>
                    <a:lnTo>
                      <a:pt x="133" y="463"/>
                    </a:lnTo>
                    <a:lnTo>
                      <a:pt x="134" y="463"/>
                    </a:lnTo>
                    <a:lnTo>
                      <a:pt x="136" y="465"/>
                    </a:lnTo>
                    <a:lnTo>
                      <a:pt x="136" y="466"/>
                    </a:lnTo>
                    <a:lnTo>
                      <a:pt x="136" y="468"/>
                    </a:lnTo>
                    <a:lnTo>
                      <a:pt x="133" y="466"/>
                    </a:lnTo>
                    <a:lnTo>
                      <a:pt x="133" y="466"/>
                    </a:lnTo>
                    <a:lnTo>
                      <a:pt x="129" y="468"/>
                    </a:lnTo>
                    <a:lnTo>
                      <a:pt x="128" y="469"/>
                    </a:lnTo>
                    <a:lnTo>
                      <a:pt x="128" y="471"/>
                    </a:lnTo>
                    <a:lnTo>
                      <a:pt x="131" y="471"/>
                    </a:lnTo>
                    <a:lnTo>
                      <a:pt x="133" y="471"/>
                    </a:lnTo>
                    <a:lnTo>
                      <a:pt x="134" y="469"/>
                    </a:lnTo>
                    <a:lnTo>
                      <a:pt x="136" y="469"/>
                    </a:lnTo>
                    <a:lnTo>
                      <a:pt x="137" y="473"/>
                    </a:lnTo>
                    <a:lnTo>
                      <a:pt x="137" y="474"/>
                    </a:lnTo>
                    <a:lnTo>
                      <a:pt x="136" y="474"/>
                    </a:lnTo>
                    <a:lnTo>
                      <a:pt x="131" y="473"/>
                    </a:lnTo>
                    <a:lnTo>
                      <a:pt x="128" y="471"/>
                    </a:lnTo>
                    <a:lnTo>
                      <a:pt x="128" y="473"/>
                    </a:lnTo>
                    <a:lnTo>
                      <a:pt x="128" y="474"/>
                    </a:lnTo>
                    <a:lnTo>
                      <a:pt x="131" y="476"/>
                    </a:lnTo>
                    <a:lnTo>
                      <a:pt x="134" y="479"/>
                    </a:lnTo>
                    <a:lnTo>
                      <a:pt x="134" y="482"/>
                    </a:lnTo>
                    <a:lnTo>
                      <a:pt x="133" y="482"/>
                    </a:lnTo>
                    <a:lnTo>
                      <a:pt x="131" y="479"/>
                    </a:lnTo>
                    <a:lnTo>
                      <a:pt x="131" y="479"/>
                    </a:lnTo>
                    <a:lnTo>
                      <a:pt x="129" y="479"/>
                    </a:lnTo>
                    <a:lnTo>
                      <a:pt x="131" y="482"/>
                    </a:lnTo>
                    <a:lnTo>
                      <a:pt x="134" y="484"/>
                    </a:lnTo>
                    <a:lnTo>
                      <a:pt x="137" y="487"/>
                    </a:lnTo>
                    <a:lnTo>
                      <a:pt x="137" y="487"/>
                    </a:lnTo>
                    <a:lnTo>
                      <a:pt x="136" y="487"/>
                    </a:lnTo>
                    <a:lnTo>
                      <a:pt x="136" y="488"/>
                    </a:lnTo>
                    <a:lnTo>
                      <a:pt x="134" y="488"/>
                    </a:lnTo>
                    <a:lnTo>
                      <a:pt x="131" y="487"/>
                    </a:lnTo>
                    <a:lnTo>
                      <a:pt x="131" y="487"/>
                    </a:lnTo>
                    <a:lnTo>
                      <a:pt x="131" y="487"/>
                    </a:lnTo>
                    <a:lnTo>
                      <a:pt x="134" y="490"/>
                    </a:lnTo>
                    <a:lnTo>
                      <a:pt x="136" y="492"/>
                    </a:lnTo>
                    <a:lnTo>
                      <a:pt x="136" y="492"/>
                    </a:lnTo>
                    <a:lnTo>
                      <a:pt x="137" y="492"/>
                    </a:lnTo>
                    <a:lnTo>
                      <a:pt x="139" y="492"/>
                    </a:lnTo>
                    <a:lnTo>
                      <a:pt x="137" y="493"/>
                    </a:lnTo>
                    <a:lnTo>
                      <a:pt x="136" y="495"/>
                    </a:lnTo>
                    <a:lnTo>
                      <a:pt x="133" y="493"/>
                    </a:lnTo>
                    <a:lnTo>
                      <a:pt x="131" y="492"/>
                    </a:lnTo>
                    <a:lnTo>
                      <a:pt x="128" y="490"/>
                    </a:lnTo>
                    <a:lnTo>
                      <a:pt x="126" y="487"/>
                    </a:lnTo>
                    <a:lnTo>
                      <a:pt x="125" y="482"/>
                    </a:lnTo>
                    <a:lnTo>
                      <a:pt x="123" y="481"/>
                    </a:lnTo>
                    <a:lnTo>
                      <a:pt x="121" y="481"/>
                    </a:lnTo>
                    <a:lnTo>
                      <a:pt x="120" y="479"/>
                    </a:lnTo>
                    <a:lnTo>
                      <a:pt x="118" y="479"/>
                    </a:lnTo>
                    <a:lnTo>
                      <a:pt x="115" y="477"/>
                    </a:lnTo>
                    <a:lnTo>
                      <a:pt x="115" y="477"/>
                    </a:lnTo>
                    <a:lnTo>
                      <a:pt x="112" y="477"/>
                    </a:lnTo>
                    <a:lnTo>
                      <a:pt x="110" y="476"/>
                    </a:lnTo>
                    <a:lnTo>
                      <a:pt x="107" y="474"/>
                    </a:lnTo>
                    <a:lnTo>
                      <a:pt x="104" y="474"/>
                    </a:lnTo>
                    <a:lnTo>
                      <a:pt x="102" y="473"/>
                    </a:lnTo>
                    <a:lnTo>
                      <a:pt x="102" y="474"/>
                    </a:lnTo>
                    <a:lnTo>
                      <a:pt x="99" y="474"/>
                    </a:lnTo>
                    <a:lnTo>
                      <a:pt x="96" y="477"/>
                    </a:lnTo>
                    <a:lnTo>
                      <a:pt x="96" y="479"/>
                    </a:lnTo>
                    <a:lnTo>
                      <a:pt x="97" y="479"/>
                    </a:lnTo>
                    <a:lnTo>
                      <a:pt x="99" y="482"/>
                    </a:lnTo>
                    <a:lnTo>
                      <a:pt x="101" y="485"/>
                    </a:lnTo>
                    <a:lnTo>
                      <a:pt x="99" y="487"/>
                    </a:lnTo>
                    <a:lnTo>
                      <a:pt x="102" y="488"/>
                    </a:lnTo>
                    <a:lnTo>
                      <a:pt x="107" y="490"/>
                    </a:lnTo>
                    <a:lnTo>
                      <a:pt x="112" y="492"/>
                    </a:lnTo>
                    <a:lnTo>
                      <a:pt x="115" y="495"/>
                    </a:lnTo>
                    <a:lnTo>
                      <a:pt x="115" y="496"/>
                    </a:lnTo>
                    <a:lnTo>
                      <a:pt x="115" y="498"/>
                    </a:lnTo>
                    <a:lnTo>
                      <a:pt x="117" y="500"/>
                    </a:lnTo>
                    <a:lnTo>
                      <a:pt x="120" y="500"/>
                    </a:lnTo>
                    <a:lnTo>
                      <a:pt x="121" y="501"/>
                    </a:lnTo>
                    <a:lnTo>
                      <a:pt x="123" y="501"/>
                    </a:lnTo>
                    <a:lnTo>
                      <a:pt x="125" y="501"/>
                    </a:lnTo>
                    <a:lnTo>
                      <a:pt x="126" y="503"/>
                    </a:lnTo>
                    <a:lnTo>
                      <a:pt x="128" y="503"/>
                    </a:lnTo>
                    <a:lnTo>
                      <a:pt x="129" y="501"/>
                    </a:lnTo>
                    <a:lnTo>
                      <a:pt x="131" y="503"/>
                    </a:lnTo>
                    <a:lnTo>
                      <a:pt x="134" y="503"/>
                    </a:lnTo>
                    <a:lnTo>
                      <a:pt x="136" y="501"/>
                    </a:lnTo>
                    <a:lnTo>
                      <a:pt x="139" y="501"/>
                    </a:lnTo>
                    <a:lnTo>
                      <a:pt x="139" y="503"/>
                    </a:lnTo>
                    <a:lnTo>
                      <a:pt x="141" y="504"/>
                    </a:lnTo>
                    <a:lnTo>
                      <a:pt x="137" y="504"/>
                    </a:lnTo>
                    <a:lnTo>
                      <a:pt x="136" y="504"/>
                    </a:lnTo>
                    <a:lnTo>
                      <a:pt x="136" y="506"/>
                    </a:lnTo>
                    <a:lnTo>
                      <a:pt x="137" y="506"/>
                    </a:lnTo>
                    <a:lnTo>
                      <a:pt x="139" y="508"/>
                    </a:lnTo>
                    <a:lnTo>
                      <a:pt x="137" y="509"/>
                    </a:lnTo>
                    <a:lnTo>
                      <a:pt x="137" y="509"/>
                    </a:lnTo>
                    <a:lnTo>
                      <a:pt x="136" y="511"/>
                    </a:lnTo>
                    <a:lnTo>
                      <a:pt x="134" y="512"/>
                    </a:lnTo>
                    <a:lnTo>
                      <a:pt x="131" y="512"/>
                    </a:lnTo>
                    <a:lnTo>
                      <a:pt x="131" y="514"/>
                    </a:lnTo>
                    <a:lnTo>
                      <a:pt x="131" y="514"/>
                    </a:lnTo>
                    <a:lnTo>
                      <a:pt x="134" y="514"/>
                    </a:lnTo>
                    <a:lnTo>
                      <a:pt x="136" y="516"/>
                    </a:lnTo>
                    <a:lnTo>
                      <a:pt x="136" y="517"/>
                    </a:lnTo>
                    <a:lnTo>
                      <a:pt x="134" y="517"/>
                    </a:lnTo>
                    <a:lnTo>
                      <a:pt x="133" y="517"/>
                    </a:lnTo>
                    <a:lnTo>
                      <a:pt x="131" y="517"/>
                    </a:lnTo>
                    <a:lnTo>
                      <a:pt x="131" y="517"/>
                    </a:lnTo>
                    <a:lnTo>
                      <a:pt x="128" y="520"/>
                    </a:lnTo>
                    <a:lnTo>
                      <a:pt x="126" y="520"/>
                    </a:lnTo>
                    <a:lnTo>
                      <a:pt x="126" y="522"/>
                    </a:lnTo>
                    <a:lnTo>
                      <a:pt x="126" y="524"/>
                    </a:lnTo>
                    <a:lnTo>
                      <a:pt x="128" y="524"/>
                    </a:lnTo>
                    <a:lnTo>
                      <a:pt x="129" y="524"/>
                    </a:lnTo>
                    <a:lnTo>
                      <a:pt x="131" y="524"/>
                    </a:lnTo>
                    <a:lnTo>
                      <a:pt x="131" y="524"/>
                    </a:lnTo>
                    <a:lnTo>
                      <a:pt x="133" y="525"/>
                    </a:lnTo>
                    <a:lnTo>
                      <a:pt x="133" y="525"/>
                    </a:lnTo>
                    <a:lnTo>
                      <a:pt x="134" y="525"/>
                    </a:lnTo>
                    <a:lnTo>
                      <a:pt x="134" y="527"/>
                    </a:lnTo>
                    <a:lnTo>
                      <a:pt x="133" y="527"/>
                    </a:lnTo>
                    <a:lnTo>
                      <a:pt x="129" y="527"/>
                    </a:lnTo>
                    <a:lnTo>
                      <a:pt x="129" y="528"/>
                    </a:lnTo>
                    <a:lnTo>
                      <a:pt x="133" y="528"/>
                    </a:lnTo>
                    <a:lnTo>
                      <a:pt x="134" y="530"/>
                    </a:lnTo>
                    <a:lnTo>
                      <a:pt x="136" y="532"/>
                    </a:lnTo>
                    <a:lnTo>
                      <a:pt x="134" y="532"/>
                    </a:lnTo>
                    <a:lnTo>
                      <a:pt x="133" y="530"/>
                    </a:lnTo>
                    <a:lnTo>
                      <a:pt x="133" y="532"/>
                    </a:lnTo>
                    <a:lnTo>
                      <a:pt x="131" y="532"/>
                    </a:lnTo>
                    <a:lnTo>
                      <a:pt x="129" y="530"/>
                    </a:lnTo>
                    <a:lnTo>
                      <a:pt x="128" y="530"/>
                    </a:lnTo>
                    <a:lnTo>
                      <a:pt x="126" y="530"/>
                    </a:lnTo>
                    <a:lnTo>
                      <a:pt x="126" y="528"/>
                    </a:lnTo>
                    <a:lnTo>
                      <a:pt x="126" y="528"/>
                    </a:lnTo>
                    <a:lnTo>
                      <a:pt x="125" y="525"/>
                    </a:lnTo>
                    <a:lnTo>
                      <a:pt x="123" y="525"/>
                    </a:lnTo>
                    <a:lnTo>
                      <a:pt x="123" y="525"/>
                    </a:lnTo>
                    <a:lnTo>
                      <a:pt x="123" y="528"/>
                    </a:lnTo>
                    <a:lnTo>
                      <a:pt x="121" y="533"/>
                    </a:lnTo>
                    <a:lnTo>
                      <a:pt x="120" y="535"/>
                    </a:lnTo>
                    <a:lnTo>
                      <a:pt x="120" y="536"/>
                    </a:lnTo>
                    <a:lnTo>
                      <a:pt x="121" y="536"/>
                    </a:lnTo>
                    <a:lnTo>
                      <a:pt x="125" y="535"/>
                    </a:lnTo>
                    <a:lnTo>
                      <a:pt x="125" y="535"/>
                    </a:lnTo>
                    <a:lnTo>
                      <a:pt x="123" y="536"/>
                    </a:lnTo>
                    <a:lnTo>
                      <a:pt x="121" y="538"/>
                    </a:lnTo>
                    <a:lnTo>
                      <a:pt x="121" y="538"/>
                    </a:lnTo>
                    <a:lnTo>
                      <a:pt x="120" y="540"/>
                    </a:lnTo>
                    <a:lnTo>
                      <a:pt x="120" y="541"/>
                    </a:lnTo>
                    <a:lnTo>
                      <a:pt x="117" y="541"/>
                    </a:lnTo>
                    <a:lnTo>
                      <a:pt x="113" y="541"/>
                    </a:lnTo>
                    <a:lnTo>
                      <a:pt x="112" y="541"/>
                    </a:lnTo>
                    <a:lnTo>
                      <a:pt x="110" y="540"/>
                    </a:lnTo>
                    <a:lnTo>
                      <a:pt x="107" y="540"/>
                    </a:lnTo>
                    <a:lnTo>
                      <a:pt x="105" y="541"/>
                    </a:lnTo>
                    <a:lnTo>
                      <a:pt x="102" y="543"/>
                    </a:lnTo>
                    <a:lnTo>
                      <a:pt x="99" y="543"/>
                    </a:lnTo>
                    <a:lnTo>
                      <a:pt x="99" y="544"/>
                    </a:lnTo>
                    <a:lnTo>
                      <a:pt x="102" y="543"/>
                    </a:lnTo>
                    <a:lnTo>
                      <a:pt x="104" y="543"/>
                    </a:lnTo>
                    <a:lnTo>
                      <a:pt x="102" y="544"/>
                    </a:lnTo>
                    <a:lnTo>
                      <a:pt x="101" y="546"/>
                    </a:lnTo>
                    <a:lnTo>
                      <a:pt x="102" y="546"/>
                    </a:lnTo>
                    <a:lnTo>
                      <a:pt x="104" y="548"/>
                    </a:lnTo>
                    <a:lnTo>
                      <a:pt x="105" y="549"/>
                    </a:lnTo>
                    <a:lnTo>
                      <a:pt x="107" y="549"/>
                    </a:lnTo>
                    <a:lnTo>
                      <a:pt x="110" y="549"/>
                    </a:lnTo>
                    <a:lnTo>
                      <a:pt x="110" y="549"/>
                    </a:lnTo>
                    <a:lnTo>
                      <a:pt x="113" y="549"/>
                    </a:lnTo>
                    <a:lnTo>
                      <a:pt x="115" y="548"/>
                    </a:lnTo>
                    <a:lnTo>
                      <a:pt x="113" y="546"/>
                    </a:lnTo>
                    <a:lnTo>
                      <a:pt x="112" y="546"/>
                    </a:lnTo>
                    <a:lnTo>
                      <a:pt x="113" y="544"/>
                    </a:lnTo>
                    <a:lnTo>
                      <a:pt x="117" y="544"/>
                    </a:lnTo>
                    <a:lnTo>
                      <a:pt x="118" y="544"/>
                    </a:lnTo>
                    <a:lnTo>
                      <a:pt x="120" y="544"/>
                    </a:lnTo>
                    <a:lnTo>
                      <a:pt x="120" y="544"/>
                    </a:lnTo>
                    <a:lnTo>
                      <a:pt x="120" y="544"/>
                    </a:lnTo>
                    <a:lnTo>
                      <a:pt x="118" y="548"/>
                    </a:lnTo>
                    <a:lnTo>
                      <a:pt x="118" y="549"/>
                    </a:lnTo>
                    <a:lnTo>
                      <a:pt x="115" y="549"/>
                    </a:lnTo>
                    <a:lnTo>
                      <a:pt x="115" y="551"/>
                    </a:lnTo>
                    <a:lnTo>
                      <a:pt x="115" y="552"/>
                    </a:lnTo>
                    <a:lnTo>
                      <a:pt x="121" y="557"/>
                    </a:lnTo>
                    <a:lnTo>
                      <a:pt x="123" y="559"/>
                    </a:lnTo>
                    <a:lnTo>
                      <a:pt x="123" y="560"/>
                    </a:lnTo>
                    <a:lnTo>
                      <a:pt x="121" y="560"/>
                    </a:lnTo>
                    <a:lnTo>
                      <a:pt x="121" y="559"/>
                    </a:lnTo>
                    <a:lnTo>
                      <a:pt x="118" y="557"/>
                    </a:lnTo>
                    <a:lnTo>
                      <a:pt x="115" y="555"/>
                    </a:lnTo>
                    <a:lnTo>
                      <a:pt x="115" y="555"/>
                    </a:lnTo>
                    <a:lnTo>
                      <a:pt x="112" y="555"/>
                    </a:lnTo>
                    <a:lnTo>
                      <a:pt x="110" y="555"/>
                    </a:lnTo>
                    <a:lnTo>
                      <a:pt x="109" y="555"/>
                    </a:lnTo>
                    <a:lnTo>
                      <a:pt x="104" y="552"/>
                    </a:lnTo>
                    <a:lnTo>
                      <a:pt x="104" y="551"/>
                    </a:lnTo>
                    <a:lnTo>
                      <a:pt x="102" y="549"/>
                    </a:lnTo>
                    <a:lnTo>
                      <a:pt x="101" y="549"/>
                    </a:lnTo>
                    <a:lnTo>
                      <a:pt x="102" y="552"/>
                    </a:lnTo>
                    <a:lnTo>
                      <a:pt x="102" y="554"/>
                    </a:lnTo>
                    <a:lnTo>
                      <a:pt x="102" y="554"/>
                    </a:lnTo>
                    <a:lnTo>
                      <a:pt x="99" y="552"/>
                    </a:lnTo>
                    <a:lnTo>
                      <a:pt x="97" y="548"/>
                    </a:lnTo>
                    <a:lnTo>
                      <a:pt x="94" y="548"/>
                    </a:lnTo>
                    <a:lnTo>
                      <a:pt x="93" y="548"/>
                    </a:lnTo>
                    <a:lnTo>
                      <a:pt x="93" y="549"/>
                    </a:lnTo>
                    <a:lnTo>
                      <a:pt x="94" y="549"/>
                    </a:lnTo>
                    <a:lnTo>
                      <a:pt x="96" y="552"/>
                    </a:lnTo>
                    <a:lnTo>
                      <a:pt x="99" y="555"/>
                    </a:lnTo>
                    <a:lnTo>
                      <a:pt x="101" y="555"/>
                    </a:lnTo>
                    <a:lnTo>
                      <a:pt x="101" y="555"/>
                    </a:lnTo>
                    <a:lnTo>
                      <a:pt x="104" y="557"/>
                    </a:lnTo>
                    <a:lnTo>
                      <a:pt x="104" y="557"/>
                    </a:lnTo>
                    <a:lnTo>
                      <a:pt x="99" y="557"/>
                    </a:lnTo>
                    <a:lnTo>
                      <a:pt x="97" y="555"/>
                    </a:lnTo>
                    <a:lnTo>
                      <a:pt x="94" y="554"/>
                    </a:lnTo>
                    <a:lnTo>
                      <a:pt x="94" y="554"/>
                    </a:lnTo>
                    <a:lnTo>
                      <a:pt x="93" y="555"/>
                    </a:lnTo>
                    <a:lnTo>
                      <a:pt x="93" y="557"/>
                    </a:lnTo>
                    <a:lnTo>
                      <a:pt x="91" y="559"/>
                    </a:lnTo>
                    <a:lnTo>
                      <a:pt x="91" y="559"/>
                    </a:lnTo>
                    <a:lnTo>
                      <a:pt x="91" y="560"/>
                    </a:lnTo>
                    <a:lnTo>
                      <a:pt x="90" y="562"/>
                    </a:lnTo>
                    <a:lnTo>
                      <a:pt x="88" y="562"/>
                    </a:lnTo>
                    <a:lnTo>
                      <a:pt x="85" y="565"/>
                    </a:lnTo>
                    <a:lnTo>
                      <a:pt x="85" y="567"/>
                    </a:lnTo>
                    <a:lnTo>
                      <a:pt x="86" y="567"/>
                    </a:lnTo>
                    <a:lnTo>
                      <a:pt x="88" y="567"/>
                    </a:lnTo>
                    <a:lnTo>
                      <a:pt x="91" y="563"/>
                    </a:lnTo>
                    <a:lnTo>
                      <a:pt x="93" y="562"/>
                    </a:lnTo>
                    <a:lnTo>
                      <a:pt x="94" y="562"/>
                    </a:lnTo>
                    <a:lnTo>
                      <a:pt x="97" y="562"/>
                    </a:lnTo>
                    <a:lnTo>
                      <a:pt x="99" y="560"/>
                    </a:lnTo>
                    <a:lnTo>
                      <a:pt x="101" y="560"/>
                    </a:lnTo>
                    <a:lnTo>
                      <a:pt x="101" y="562"/>
                    </a:lnTo>
                    <a:lnTo>
                      <a:pt x="102" y="562"/>
                    </a:lnTo>
                    <a:lnTo>
                      <a:pt x="104" y="562"/>
                    </a:lnTo>
                    <a:lnTo>
                      <a:pt x="107" y="565"/>
                    </a:lnTo>
                    <a:lnTo>
                      <a:pt x="109" y="567"/>
                    </a:lnTo>
                    <a:lnTo>
                      <a:pt x="110" y="565"/>
                    </a:lnTo>
                    <a:lnTo>
                      <a:pt x="112" y="563"/>
                    </a:lnTo>
                    <a:lnTo>
                      <a:pt x="112" y="562"/>
                    </a:lnTo>
                    <a:lnTo>
                      <a:pt x="112" y="560"/>
                    </a:lnTo>
                    <a:lnTo>
                      <a:pt x="112" y="559"/>
                    </a:lnTo>
                    <a:lnTo>
                      <a:pt x="112" y="559"/>
                    </a:lnTo>
                    <a:lnTo>
                      <a:pt x="113" y="559"/>
                    </a:lnTo>
                    <a:lnTo>
                      <a:pt x="115" y="559"/>
                    </a:lnTo>
                    <a:lnTo>
                      <a:pt x="117" y="559"/>
                    </a:lnTo>
                    <a:lnTo>
                      <a:pt x="117" y="560"/>
                    </a:lnTo>
                    <a:lnTo>
                      <a:pt x="117" y="560"/>
                    </a:lnTo>
                    <a:lnTo>
                      <a:pt x="115" y="560"/>
                    </a:lnTo>
                    <a:lnTo>
                      <a:pt x="113" y="562"/>
                    </a:lnTo>
                    <a:lnTo>
                      <a:pt x="113" y="563"/>
                    </a:lnTo>
                    <a:lnTo>
                      <a:pt x="115" y="563"/>
                    </a:lnTo>
                    <a:lnTo>
                      <a:pt x="120" y="563"/>
                    </a:lnTo>
                    <a:lnTo>
                      <a:pt x="120" y="563"/>
                    </a:lnTo>
                    <a:lnTo>
                      <a:pt x="120" y="562"/>
                    </a:lnTo>
                    <a:lnTo>
                      <a:pt x="120" y="562"/>
                    </a:lnTo>
                    <a:lnTo>
                      <a:pt x="121" y="560"/>
                    </a:lnTo>
                    <a:lnTo>
                      <a:pt x="125" y="562"/>
                    </a:lnTo>
                    <a:lnTo>
                      <a:pt x="125" y="563"/>
                    </a:lnTo>
                    <a:lnTo>
                      <a:pt x="123" y="565"/>
                    </a:lnTo>
                    <a:lnTo>
                      <a:pt x="120" y="567"/>
                    </a:lnTo>
                    <a:lnTo>
                      <a:pt x="115" y="565"/>
                    </a:lnTo>
                    <a:lnTo>
                      <a:pt x="115" y="567"/>
                    </a:lnTo>
                    <a:lnTo>
                      <a:pt x="113" y="567"/>
                    </a:lnTo>
                    <a:lnTo>
                      <a:pt x="117" y="571"/>
                    </a:lnTo>
                    <a:lnTo>
                      <a:pt x="120" y="573"/>
                    </a:lnTo>
                    <a:lnTo>
                      <a:pt x="121" y="573"/>
                    </a:lnTo>
                    <a:lnTo>
                      <a:pt x="123" y="571"/>
                    </a:lnTo>
                    <a:lnTo>
                      <a:pt x="125" y="571"/>
                    </a:lnTo>
                    <a:lnTo>
                      <a:pt x="126" y="573"/>
                    </a:lnTo>
                    <a:lnTo>
                      <a:pt x="125" y="573"/>
                    </a:lnTo>
                    <a:lnTo>
                      <a:pt x="123" y="573"/>
                    </a:lnTo>
                    <a:lnTo>
                      <a:pt x="121" y="575"/>
                    </a:lnTo>
                    <a:lnTo>
                      <a:pt x="118" y="573"/>
                    </a:lnTo>
                    <a:lnTo>
                      <a:pt x="115" y="571"/>
                    </a:lnTo>
                    <a:lnTo>
                      <a:pt x="112" y="568"/>
                    </a:lnTo>
                    <a:lnTo>
                      <a:pt x="110" y="568"/>
                    </a:lnTo>
                    <a:lnTo>
                      <a:pt x="107" y="568"/>
                    </a:lnTo>
                    <a:lnTo>
                      <a:pt x="104" y="565"/>
                    </a:lnTo>
                    <a:lnTo>
                      <a:pt x="102" y="565"/>
                    </a:lnTo>
                    <a:lnTo>
                      <a:pt x="101" y="563"/>
                    </a:lnTo>
                    <a:lnTo>
                      <a:pt x="99" y="563"/>
                    </a:lnTo>
                    <a:lnTo>
                      <a:pt x="97" y="565"/>
                    </a:lnTo>
                    <a:lnTo>
                      <a:pt x="96" y="565"/>
                    </a:lnTo>
                    <a:lnTo>
                      <a:pt x="94" y="563"/>
                    </a:lnTo>
                    <a:lnTo>
                      <a:pt x="93" y="563"/>
                    </a:lnTo>
                    <a:lnTo>
                      <a:pt x="91" y="565"/>
                    </a:lnTo>
                    <a:lnTo>
                      <a:pt x="90" y="568"/>
                    </a:lnTo>
                    <a:lnTo>
                      <a:pt x="86" y="568"/>
                    </a:lnTo>
                    <a:lnTo>
                      <a:pt x="85" y="570"/>
                    </a:lnTo>
                    <a:lnTo>
                      <a:pt x="83" y="571"/>
                    </a:lnTo>
                    <a:lnTo>
                      <a:pt x="82" y="573"/>
                    </a:lnTo>
                    <a:lnTo>
                      <a:pt x="82" y="576"/>
                    </a:lnTo>
                    <a:lnTo>
                      <a:pt x="82" y="576"/>
                    </a:lnTo>
                    <a:lnTo>
                      <a:pt x="83" y="575"/>
                    </a:lnTo>
                    <a:lnTo>
                      <a:pt x="86" y="575"/>
                    </a:lnTo>
                    <a:lnTo>
                      <a:pt x="88" y="575"/>
                    </a:lnTo>
                    <a:lnTo>
                      <a:pt x="88" y="575"/>
                    </a:lnTo>
                    <a:lnTo>
                      <a:pt x="91" y="575"/>
                    </a:lnTo>
                    <a:lnTo>
                      <a:pt x="96" y="575"/>
                    </a:lnTo>
                    <a:lnTo>
                      <a:pt x="101" y="575"/>
                    </a:lnTo>
                    <a:lnTo>
                      <a:pt x="104" y="575"/>
                    </a:lnTo>
                    <a:lnTo>
                      <a:pt x="104" y="576"/>
                    </a:lnTo>
                    <a:lnTo>
                      <a:pt x="102" y="578"/>
                    </a:lnTo>
                    <a:lnTo>
                      <a:pt x="99" y="576"/>
                    </a:lnTo>
                    <a:lnTo>
                      <a:pt x="97" y="578"/>
                    </a:lnTo>
                    <a:lnTo>
                      <a:pt x="88" y="576"/>
                    </a:lnTo>
                    <a:lnTo>
                      <a:pt x="85" y="576"/>
                    </a:lnTo>
                    <a:lnTo>
                      <a:pt x="85" y="578"/>
                    </a:lnTo>
                    <a:lnTo>
                      <a:pt x="80" y="578"/>
                    </a:lnTo>
                    <a:lnTo>
                      <a:pt x="80" y="579"/>
                    </a:lnTo>
                    <a:lnTo>
                      <a:pt x="82" y="579"/>
                    </a:lnTo>
                    <a:lnTo>
                      <a:pt x="83" y="579"/>
                    </a:lnTo>
                    <a:lnTo>
                      <a:pt x="85" y="581"/>
                    </a:lnTo>
                    <a:lnTo>
                      <a:pt x="83" y="581"/>
                    </a:lnTo>
                    <a:lnTo>
                      <a:pt x="82" y="581"/>
                    </a:lnTo>
                    <a:lnTo>
                      <a:pt x="78" y="581"/>
                    </a:lnTo>
                    <a:lnTo>
                      <a:pt x="78" y="581"/>
                    </a:lnTo>
                    <a:lnTo>
                      <a:pt x="80" y="583"/>
                    </a:lnTo>
                    <a:lnTo>
                      <a:pt x="83" y="583"/>
                    </a:lnTo>
                    <a:lnTo>
                      <a:pt x="90" y="584"/>
                    </a:lnTo>
                    <a:lnTo>
                      <a:pt x="91" y="584"/>
                    </a:lnTo>
                    <a:lnTo>
                      <a:pt x="91" y="584"/>
                    </a:lnTo>
                    <a:lnTo>
                      <a:pt x="93" y="584"/>
                    </a:lnTo>
                    <a:lnTo>
                      <a:pt x="94" y="584"/>
                    </a:lnTo>
                    <a:lnTo>
                      <a:pt x="94" y="586"/>
                    </a:lnTo>
                    <a:lnTo>
                      <a:pt x="94" y="587"/>
                    </a:lnTo>
                    <a:lnTo>
                      <a:pt x="93" y="589"/>
                    </a:lnTo>
                    <a:lnTo>
                      <a:pt x="91" y="587"/>
                    </a:lnTo>
                    <a:lnTo>
                      <a:pt x="90" y="589"/>
                    </a:lnTo>
                    <a:lnTo>
                      <a:pt x="90" y="587"/>
                    </a:lnTo>
                    <a:lnTo>
                      <a:pt x="88" y="589"/>
                    </a:lnTo>
                    <a:lnTo>
                      <a:pt x="86" y="589"/>
                    </a:lnTo>
                    <a:lnTo>
                      <a:pt x="88" y="591"/>
                    </a:lnTo>
                    <a:lnTo>
                      <a:pt x="88" y="591"/>
                    </a:lnTo>
                    <a:lnTo>
                      <a:pt x="91" y="591"/>
                    </a:lnTo>
                    <a:lnTo>
                      <a:pt x="91" y="592"/>
                    </a:lnTo>
                    <a:lnTo>
                      <a:pt x="88" y="592"/>
                    </a:lnTo>
                    <a:lnTo>
                      <a:pt x="86" y="592"/>
                    </a:lnTo>
                    <a:lnTo>
                      <a:pt x="83" y="591"/>
                    </a:lnTo>
                    <a:lnTo>
                      <a:pt x="82" y="591"/>
                    </a:lnTo>
                    <a:lnTo>
                      <a:pt x="82" y="592"/>
                    </a:lnTo>
                    <a:lnTo>
                      <a:pt x="82" y="594"/>
                    </a:lnTo>
                    <a:lnTo>
                      <a:pt x="83" y="595"/>
                    </a:lnTo>
                    <a:lnTo>
                      <a:pt x="85" y="594"/>
                    </a:lnTo>
                    <a:lnTo>
                      <a:pt x="88" y="594"/>
                    </a:lnTo>
                    <a:lnTo>
                      <a:pt x="90" y="595"/>
                    </a:lnTo>
                    <a:lnTo>
                      <a:pt x="90" y="597"/>
                    </a:lnTo>
                    <a:lnTo>
                      <a:pt x="88" y="597"/>
                    </a:lnTo>
                    <a:lnTo>
                      <a:pt x="85" y="597"/>
                    </a:lnTo>
                    <a:lnTo>
                      <a:pt x="83" y="597"/>
                    </a:lnTo>
                    <a:lnTo>
                      <a:pt x="80" y="595"/>
                    </a:lnTo>
                    <a:lnTo>
                      <a:pt x="78" y="595"/>
                    </a:lnTo>
                    <a:lnTo>
                      <a:pt x="77" y="597"/>
                    </a:lnTo>
                    <a:lnTo>
                      <a:pt x="78" y="602"/>
                    </a:lnTo>
                    <a:lnTo>
                      <a:pt x="77" y="603"/>
                    </a:lnTo>
                    <a:lnTo>
                      <a:pt x="77" y="605"/>
                    </a:lnTo>
                    <a:lnTo>
                      <a:pt x="80" y="605"/>
                    </a:lnTo>
                    <a:lnTo>
                      <a:pt x="85" y="602"/>
                    </a:lnTo>
                    <a:lnTo>
                      <a:pt x="86" y="602"/>
                    </a:lnTo>
                    <a:lnTo>
                      <a:pt x="91" y="600"/>
                    </a:lnTo>
                    <a:lnTo>
                      <a:pt x="93" y="599"/>
                    </a:lnTo>
                    <a:lnTo>
                      <a:pt x="96" y="595"/>
                    </a:lnTo>
                    <a:lnTo>
                      <a:pt x="99" y="592"/>
                    </a:lnTo>
                    <a:lnTo>
                      <a:pt x="105" y="589"/>
                    </a:lnTo>
                    <a:lnTo>
                      <a:pt x="109" y="587"/>
                    </a:lnTo>
                    <a:lnTo>
                      <a:pt x="112" y="589"/>
                    </a:lnTo>
                    <a:lnTo>
                      <a:pt x="112" y="589"/>
                    </a:lnTo>
                    <a:lnTo>
                      <a:pt x="110" y="591"/>
                    </a:lnTo>
                    <a:lnTo>
                      <a:pt x="109" y="591"/>
                    </a:lnTo>
                    <a:lnTo>
                      <a:pt x="104" y="592"/>
                    </a:lnTo>
                    <a:lnTo>
                      <a:pt x="101" y="594"/>
                    </a:lnTo>
                    <a:lnTo>
                      <a:pt x="96" y="599"/>
                    </a:lnTo>
                    <a:lnTo>
                      <a:pt x="94" y="602"/>
                    </a:lnTo>
                    <a:lnTo>
                      <a:pt x="90" y="602"/>
                    </a:lnTo>
                    <a:lnTo>
                      <a:pt x="88" y="603"/>
                    </a:lnTo>
                    <a:lnTo>
                      <a:pt x="83" y="605"/>
                    </a:lnTo>
                    <a:lnTo>
                      <a:pt x="80" y="607"/>
                    </a:lnTo>
                    <a:lnTo>
                      <a:pt x="78" y="608"/>
                    </a:lnTo>
                    <a:lnTo>
                      <a:pt x="77" y="608"/>
                    </a:lnTo>
                    <a:lnTo>
                      <a:pt x="80" y="608"/>
                    </a:lnTo>
                    <a:lnTo>
                      <a:pt x="80" y="608"/>
                    </a:lnTo>
                    <a:lnTo>
                      <a:pt x="82" y="608"/>
                    </a:lnTo>
                    <a:lnTo>
                      <a:pt x="82" y="610"/>
                    </a:lnTo>
                    <a:lnTo>
                      <a:pt x="85" y="608"/>
                    </a:lnTo>
                    <a:lnTo>
                      <a:pt x="86" y="607"/>
                    </a:lnTo>
                    <a:lnTo>
                      <a:pt x="86" y="607"/>
                    </a:lnTo>
                    <a:lnTo>
                      <a:pt x="88" y="608"/>
                    </a:lnTo>
                    <a:lnTo>
                      <a:pt x="90" y="608"/>
                    </a:lnTo>
                    <a:lnTo>
                      <a:pt x="91" y="608"/>
                    </a:lnTo>
                    <a:lnTo>
                      <a:pt x="94" y="607"/>
                    </a:lnTo>
                    <a:lnTo>
                      <a:pt x="96" y="607"/>
                    </a:lnTo>
                    <a:lnTo>
                      <a:pt x="97" y="607"/>
                    </a:lnTo>
                    <a:lnTo>
                      <a:pt x="96" y="608"/>
                    </a:lnTo>
                    <a:lnTo>
                      <a:pt x="94" y="608"/>
                    </a:lnTo>
                    <a:lnTo>
                      <a:pt x="93" y="610"/>
                    </a:lnTo>
                    <a:lnTo>
                      <a:pt x="90" y="611"/>
                    </a:lnTo>
                    <a:lnTo>
                      <a:pt x="88" y="610"/>
                    </a:lnTo>
                    <a:lnTo>
                      <a:pt x="86" y="610"/>
                    </a:lnTo>
                    <a:lnTo>
                      <a:pt x="85" y="610"/>
                    </a:lnTo>
                    <a:lnTo>
                      <a:pt x="83" y="611"/>
                    </a:lnTo>
                    <a:lnTo>
                      <a:pt x="80" y="613"/>
                    </a:lnTo>
                    <a:lnTo>
                      <a:pt x="80" y="613"/>
                    </a:lnTo>
                    <a:lnTo>
                      <a:pt x="82" y="614"/>
                    </a:lnTo>
                    <a:lnTo>
                      <a:pt x="83" y="614"/>
                    </a:lnTo>
                    <a:lnTo>
                      <a:pt x="86" y="616"/>
                    </a:lnTo>
                    <a:lnTo>
                      <a:pt x="85" y="618"/>
                    </a:lnTo>
                    <a:lnTo>
                      <a:pt x="83" y="619"/>
                    </a:lnTo>
                    <a:lnTo>
                      <a:pt x="85" y="619"/>
                    </a:lnTo>
                    <a:lnTo>
                      <a:pt x="85" y="621"/>
                    </a:lnTo>
                    <a:lnTo>
                      <a:pt x="86" y="622"/>
                    </a:lnTo>
                    <a:lnTo>
                      <a:pt x="86" y="622"/>
                    </a:lnTo>
                    <a:lnTo>
                      <a:pt x="88" y="621"/>
                    </a:lnTo>
                    <a:lnTo>
                      <a:pt x="91" y="619"/>
                    </a:lnTo>
                    <a:lnTo>
                      <a:pt x="93" y="619"/>
                    </a:lnTo>
                    <a:lnTo>
                      <a:pt x="93" y="616"/>
                    </a:lnTo>
                    <a:lnTo>
                      <a:pt x="94" y="616"/>
                    </a:lnTo>
                    <a:lnTo>
                      <a:pt x="96" y="616"/>
                    </a:lnTo>
                    <a:lnTo>
                      <a:pt x="101" y="613"/>
                    </a:lnTo>
                    <a:lnTo>
                      <a:pt x="102" y="613"/>
                    </a:lnTo>
                    <a:lnTo>
                      <a:pt x="104" y="614"/>
                    </a:lnTo>
                    <a:lnTo>
                      <a:pt x="105" y="616"/>
                    </a:lnTo>
                    <a:lnTo>
                      <a:pt x="107" y="618"/>
                    </a:lnTo>
                    <a:lnTo>
                      <a:pt x="104" y="618"/>
                    </a:lnTo>
                    <a:lnTo>
                      <a:pt x="104" y="616"/>
                    </a:lnTo>
                    <a:lnTo>
                      <a:pt x="99" y="616"/>
                    </a:lnTo>
                    <a:lnTo>
                      <a:pt x="97" y="618"/>
                    </a:lnTo>
                    <a:lnTo>
                      <a:pt x="96" y="616"/>
                    </a:lnTo>
                    <a:lnTo>
                      <a:pt x="96" y="618"/>
                    </a:lnTo>
                    <a:lnTo>
                      <a:pt x="94" y="619"/>
                    </a:lnTo>
                    <a:lnTo>
                      <a:pt x="93" y="621"/>
                    </a:lnTo>
                    <a:lnTo>
                      <a:pt x="93" y="621"/>
                    </a:lnTo>
                    <a:lnTo>
                      <a:pt x="90" y="622"/>
                    </a:lnTo>
                    <a:lnTo>
                      <a:pt x="86" y="624"/>
                    </a:lnTo>
                    <a:lnTo>
                      <a:pt x="85" y="624"/>
                    </a:lnTo>
                    <a:lnTo>
                      <a:pt x="83" y="626"/>
                    </a:lnTo>
                    <a:lnTo>
                      <a:pt x="83" y="627"/>
                    </a:lnTo>
                    <a:lnTo>
                      <a:pt x="85" y="627"/>
                    </a:lnTo>
                    <a:lnTo>
                      <a:pt x="86" y="626"/>
                    </a:lnTo>
                    <a:lnTo>
                      <a:pt x="86" y="626"/>
                    </a:lnTo>
                    <a:lnTo>
                      <a:pt x="88" y="629"/>
                    </a:lnTo>
                    <a:lnTo>
                      <a:pt x="88" y="630"/>
                    </a:lnTo>
                    <a:lnTo>
                      <a:pt x="86" y="632"/>
                    </a:lnTo>
                    <a:lnTo>
                      <a:pt x="86" y="635"/>
                    </a:lnTo>
                    <a:lnTo>
                      <a:pt x="86" y="637"/>
                    </a:lnTo>
                    <a:lnTo>
                      <a:pt x="90" y="637"/>
                    </a:lnTo>
                    <a:lnTo>
                      <a:pt x="91" y="635"/>
                    </a:lnTo>
                    <a:lnTo>
                      <a:pt x="91" y="634"/>
                    </a:lnTo>
                    <a:lnTo>
                      <a:pt x="93" y="635"/>
                    </a:lnTo>
                    <a:lnTo>
                      <a:pt x="94" y="634"/>
                    </a:lnTo>
                    <a:lnTo>
                      <a:pt x="96" y="634"/>
                    </a:lnTo>
                    <a:lnTo>
                      <a:pt x="96" y="635"/>
                    </a:lnTo>
                    <a:lnTo>
                      <a:pt x="96" y="635"/>
                    </a:lnTo>
                    <a:lnTo>
                      <a:pt x="94" y="637"/>
                    </a:lnTo>
                    <a:lnTo>
                      <a:pt x="91" y="637"/>
                    </a:lnTo>
                    <a:lnTo>
                      <a:pt x="88" y="638"/>
                    </a:lnTo>
                    <a:lnTo>
                      <a:pt x="86" y="640"/>
                    </a:lnTo>
                    <a:lnTo>
                      <a:pt x="86" y="642"/>
                    </a:lnTo>
                    <a:lnTo>
                      <a:pt x="85" y="643"/>
                    </a:lnTo>
                    <a:lnTo>
                      <a:pt x="86" y="645"/>
                    </a:lnTo>
                    <a:lnTo>
                      <a:pt x="86" y="646"/>
                    </a:lnTo>
                    <a:lnTo>
                      <a:pt x="85" y="648"/>
                    </a:lnTo>
                    <a:lnTo>
                      <a:pt x="86" y="651"/>
                    </a:lnTo>
                    <a:lnTo>
                      <a:pt x="88" y="651"/>
                    </a:lnTo>
                    <a:lnTo>
                      <a:pt x="90" y="648"/>
                    </a:lnTo>
                    <a:lnTo>
                      <a:pt x="91" y="648"/>
                    </a:lnTo>
                    <a:lnTo>
                      <a:pt x="94" y="645"/>
                    </a:lnTo>
                    <a:lnTo>
                      <a:pt x="94" y="645"/>
                    </a:lnTo>
                    <a:lnTo>
                      <a:pt x="96" y="642"/>
                    </a:lnTo>
                    <a:lnTo>
                      <a:pt x="97" y="642"/>
                    </a:lnTo>
                    <a:lnTo>
                      <a:pt x="97" y="642"/>
                    </a:lnTo>
                    <a:lnTo>
                      <a:pt x="97" y="643"/>
                    </a:lnTo>
                    <a:lnTo>
                      <a:pt x="96" y="645"/>
                    </a:lnTo>
                    <a:lnTo>
                      <a:pt x="97" y="645"/>
                    </a:lnTo>
                    <a:lnTo>
                      <a:pt x="99" y="645"/>
                    </a:lnTo>
                    <a:lnTo>
                      <a:pt x="102" y="642"/>
                    </a:lnTo>
                    <a:lnTo>
                      <a:pt x="104" y="640"/>
                    </a:lnTo>
                    <a:lnTo>
                      <a:pt x="105" y="642"/>
                    </a:lnTo>
                    <a:lnTo>
                      <a:pt x="105" y="642"/>
                    </a:lnTo>
                    <a:lnTo>
                      <a:pt x="107" y="640"/>
                    </a:lnTo>
                    <a:lnTo>
                      <a:pt x="109" y="640"/>
                    </a:lnTo>
                    <a:lnTo>
                      <a:pt x="109" y="642"/>
                    </a:lnTo>
                    <a:lnTo>
                      <a:pt x="107" y="643"/>
                    </a:lnTo>
                    <a:lnTo>
                      <a:pt x="107" y="646"/>
                    </a:lnTo>
                    <a:lnTo>
                      <a:pt x="109" y="648"/>
                    </a:lnTo>
                    <a:lnTo>
                      <a:pt x="110" y="650"/>
                    </a:lnTo>
                    <a:lnTo>
                      <a:pt x="109" y="651"/>
                    </a:lnTo>
                    <a:lnTo>
                      <a:pt x="107" y="650"/>
                    </a:lnTo>
                    <a:lnTo>
                      <a:pt x="105" y="646"/>
                    </a:lnTo>
                    <a:lnTo>
                      <a:pt x="104" y="645"/>
                    </a:lnTo>
                    <a:lnTo>
                      <a:pt x="104" y="645"/>
                    </a:lnTo>
                    <a:lnTo>
                      <a:pt x="102" y="646"/>
                    </a:lnTo>
                    <a:lnTo>
                      <a:pt x="101" y="646"/>
                    </a:lnTo>
                    <a:lnTo>
                      <a:pt x="101" y="646"/>
                    </a:lnTo>
                    <a:lnTo>
                      <a:pt x="101" y="648"/>
                    </a:lnTo>
                    <a:lnTo>
                      <a:pt x="102" y="648"/>
                    </a:lnTo>
                    <a:lnTo>
                      <a:pt x="104" y="651"/>
                    </a:lnTo>
                    <a:lnTo>
                      <a:pt x="105" y="651"/>
                    </a:lnTo>
                    <a:lnTo>
                      <a:pt x="105" y="651"/>
                    </a:lnTo>
                    <a:lnTo>
                      <a:pt x="104" y="651"/>
                    </a:lnTo>
                    <a:lnTo>
                      <a:pt x="102" y="650"/>
                    </a:lnTo>
                    <a:lnTo>
                      <a:pt x="101" y="650"/>
                    </a:lnTo>
                    <a:lnTo>
                      <a:pt x="99" y="650"/>
                    </a:lnTo>
                    <a:lnTo>
                      <a:pt x="96" y="653"/>
                    </a:lnTo>
                    <a:lnTo>
                      <a:pt x="94" y="654"/>
                    </a:lnTo>
                    <a:lnTo>
                      <a:pt x="90" y="654"/>
                    </a:lnTo>
                    <a:lnTo>
                      <a:pt x="90" y="654"/>
                    </a:lnTo>
                    <a:lnTo>
                      <a:pt x="90" y="656"/>
                    </a:lnTo>
                    <a:lnTo>
                      <a:pt x="93" y="656"/>
                    </a:lnTo>
                    <a:lnTo>
                      <a:pt x="94" y="654"/>
                    </a:lnTo>
                    <a:lnTo>
                      <a:pt x="99" y="654"/>
                    </a:lnTo>
                    <a:lnTo>
                      <a:pt x="101" y="653"/>
                    </a:lnTo>
                    <a:lnTo>
                      <a:pt x="104" y="653"/>
                    </a:lnTo>
                    <a:lnTo>
                      <a:pt x="105" y="653"/>
                    </a:lnTo>
                    <a:lnTo>
                      <a:pt x="105" y="654"/>
                    </a:lnTo>
                    <a:lnTo>
                      <a:pt x="102" y="656"/>
                    </a:lnTo>
                    <a:lnTo>
                      <a:pt x="99" y="656"/>
                    </a:lnTo>
                    <a:lnTo>
                      <a:pt x="96" y="658"/>
                    </a:lnTo>
                    <a:lnTo>
                      <a:pt x="91" y="656"/>
                    </a:lnTo>
                    <a:lnTo>
                      <a:pt x="88" y="658"/>
                    </a:lnTo>
                    <a:lnTo>
                      <a:pt x="88" y="659"/>
                    </a:lnTo>
                    <a:lnTo>
                      <a:pt x="88" y="661"/>
                    </a:lnTo>
                    <a:lnTo>
                      <a:pt x="91" y="661"/>
                    </a:lnTo>
                    <a:lnTo>
                      <a:pt x="94" y="661"/>
                    </a:lnTo>
                    <a:lnTo>
                      <a:pt x="94" y="661"/>
                    </a:lnTo>
                    <a:lnTo>
                      <a:pt x="93" y="662"/>
                    </a:lnTo>
                    <a:lnTo>
                      <a:pt x="90" y="662"/>
                    </a:lnTo>
                    <a:lnTo>
                      <a:pt x="88" y="666"/>
                    </a:lnTo>
                    <a:lnTo>
                      <a:pt x="88" y="667"/>
                    </a:lnTo>
                    <a:lnTo>
                      <a:pt x="90" y="669"/>
                    </a:lnTo>
                    <a:lnTo>
                      <a:pt x="91" y="667"/>
                    </a:lnTo>
                    <a:lnTo>
                      <a:pt x="93" y="666"/>
                    </a:lnTo>
                    <a:lnTo>
                      <a:pt x="94" y="666"/>
                    </a:lnTo>
                    <a:lnTo>
                      <a:pt x="96" y="666"/>
                    </a:lnTo>
                    <a:lnTo>
                      <a:pt x="97" y="666"/>
                    </a:lnTo>
                    <a:lnTo>
                      <a:pt x="99" y="666"/>
                    </a:lnTo>
                    <a:lnTo>
                      <a:pt x="101" y="666"/>
                    </a:lnTo>
                    <a:lnTo>
                      <a:pt x="101" y="666"/>
                    </a:lnTo>
                    <a:lnTo>
                      <a:pt x="99" y="667"/>
                    </a:lnTo>
                    <a:lnTo>
                      <a:pt x="97" y="669"/>
                    </a:lnTo>
                    <a:lnTo>
                      <a:pt x="96" y="667"/>
                    </a:lnTo>
                    <a:lnTo>
                      <a:pt x="94" y="667"/>
                    </a:lnTo>
                    <a:lnTo>
                      <a:pt x="93" y="667"/>
                    </a:lnTo>
                    <a:lnTo>
                      <a:pt x="94" y="669"/>
                    </a:lnTo>
                    <a:lnTo>
                      <a:pt x="96" y="669"/>
                    </a:lnTo>
                    <a:lnTo>
                      <a:pt x="97" y="669"/>
                    </a:lnTo>
                    <a:lnTo>
                      <a:pt x="96" y="670"/>
                    </a:lnTo>
                    <a:lnTo>
                      <a:pt x="93" y="670"/>
                    </a:lnTo>
                    <a:lnTo>
                      <a:pt x="90" y="672"/>
                    </a:lnTo>
                    <a:lnTo>
                      <a:pt x="91" y="673"/>
                    </a:lnTo>
                    <a:lnTo>
                      <a:pt x="93" y="673"/>
                    </a:lnTo>
                    <a:lnTo>
                      <a:pt x="94" y="673"/>
                    </a:lnTo>
                    <a:lnTo>
                      <a:pt x="97" y="672"/>
                    </a:lnTo>
                    <a:lnTo>
                      <a:pt x="99" y="673"/>
                    </a:lnTo>
                    <a:lnTo>
                      <a:pt x="99" y="673"/>
                    </a:lnTo>
                    <a:lnTo>
                      <a:pt x="99" y="675"/>
                    </a:lnTo>
                    <a:lnTo>
                      <a:pt x="94" y="675"/>
                    </a:lnTo>
                    <a:lnTo>
                      <a:pt x="93" y="675"/>
                    </a:lnTo>
                    <a:lnTo>
                      <a:pt x="91" y="675"/>
                    </a:lnTo>
                    <a:lnTo>
                      <a:pt x="91" y="677"/>
                    </a:lnTo>
                    <a:lnTo>
                      <a:pt x="91" y="678"/>
                    </a:lnTo>
                    <a:lnTo>
                      <a:pt x="93" y="678"/>
                    </a:lnTo>
                    <a:lnTo>
                      <a:pt x="94" y="677"/>
                    </a:lnTo>
                    <a:lnTo>
                      <a:pt x="97" y="677"/>
                    </a:lnTo>
                    <a:lnTo>
                      <a:pt x="99" y="678"/>
                    </a:lnTo>
                    <a:lnTo>
                      <a:pt x="99" y="678"/>
                    </a:lnTo>
                    <a:lnTo>
                      <a:pt x="94" y="680"/>
                    </a:lnTo>
                    <a:lnTo>
                      <a:pt x="94" y="681"/>
                    </a:lnTo>
                    <a:lnTo>
                      <a:pt x="96" y="685"/>
                    </a:lnTo>
                    <a:lnTo>
                      <a:pt x="96" y="685"/>
                    </a:lnTo>
                    <a:lnTo>
                      <a:pt x="97" y="683"/>
                    </a:lnTo>
                    <a:lnTo>
                      <a:pt x="99" y="683"/>
                    </a:lnTo>
                    <a:lnTo>
                      <a:pt x="101" y="685"/>
                    </a:lnTo>
                    <a:lnTo>
                      <a:pt x="101" y="685"/>
                    </a:lnTo>
                    <a:lnTo>
                      <a:pt x="102" y="683"/>
                    </a:lnTo>
                    <a:lnTo>
                      <a:pt x="102" y="685"/>
                    </a:lnTo>
                    <a:lnTo>
                      <a:pt x="102" y="686"/>
                    </a:lnTo>
                    <a:lnTo>
                      <a:pt x="101" y="688"/>
                    </a:lnTo>
                    <a:lnTo>
                      <a:pt x="102" y="688"/>
                    </a:lnTo>
                    <a:lnTo>
                      <a:pt x="101" y="691"/>
                    </a:lnTo>
                    <a:lnTo>
                      <a:pt x="99" y="691"/>
                    </a:lnTo>
                    <a:lnTo>
                      <a:pt x="97" y="694"/>
                    </a:lnTo>
                    <a:lnTo>
                      <a:pt x="96" y="696"/>
                    </a:lnTo>
                    <a:lnTo>
                      <a:pt x="96" y="696"/>
                    </a:lnTo>
                    <a:lnTo>
                      <a:pt x="99" y="696"/>
                    </a:lnTo>
                    <a:lnTo>
                      <a:pt x="99" y="696"/>
                    </a:lnTo>
                    <a:lnTo>
                      <a:pt x="101" y="696"/>
                    </a:lnTo>
                    <a:lnTo>
                      <a:pt x="102" y="697"/>
                    </a:lnTo>
                    <a:lnTo>
                      <a:pt x="101" y="699"/>
                    </a:lnTo>
                    <a:lnTo>
                      <a:pt x="101" y="699"/>
                    </a:lnTo>
                    <a:lnTo>
                      <a:pt x="102" y="699"/>
                    </a:lnTo>
                    <a:lnTo>
                      <a:pt x="104" y="701"/>
                    </a:lnTo>
                    <a:lnTo>
                      <a:pt x="104" y="701"/>
                    </a:lnTo>
                    <a:lnTo>
                      <a:pt x="102" y="702"/>
                    </a:lnTo>
                    <a:lnTo>
                      <a:pt x="104" y="704"/>
                    </a:lnTo>
                    <a:lnTo>
                      <a:pt x="104" y="705"/>
                    </a:lnTo>
                    <a:lnTo>
                      <a:pt x="102" y="707"/>
                    </a:lnTo>
                    <a:lnTo>
                      <a:pt x="101" y="707"/>
                    </a:lnTo>
                    <a:lnTo>
                      <a:pt x="104" y="707"/>
                    </a:lnTo>
                    <a:lnTo>
                      <a:pt x="104" y="705"/>
                    </a:lnTo>
                    <a:lnTo>
                      <a:pt x="105" y="705"/>
                    </a:lnTo>
                    <a:lnTo>
                      <a:pt x="109" y="704"/>
                    </a:lnTo>
                    <a:lnTo>
                      <a:pt x="109" y="704"/>
                    </a:lnTo>
                    <a:lnTo>
                      <a:pt x="109" y="705"/>
                    </a:lnTo>
                    <a:lnTo>
                      <a:pt x="109" y="707"/>
                    </a:lnTo>
                    <a:lnTo>
                      <a:pt x="107" y="709"/>
                    </a:lnTo>
                    <a:lnTo>
                      <a:pt x="105" y="710"/>
                    </a:lnTo>
                    <a:lnTo>
                      <a:pt x="104" y="710"/>
                    </a:lnTo>
                    <a:lnTo>
                      <a:pt x="102" y="710"/>
                    </a:lnTo>
                    <a:lnTo>
                      <a:pt x="101" y="712"/>
                    </a:lnTo>
                    <a:lnTo>
                      <a:pt x="102" y="713"/>
                    </a:lnTo>
                    <a:lnTo>
                      <a:pt x="105" y="712"/>
                    </a:lnTo>
                    <a:lnTo>
                      <a:pt x="105" y="710"/>
                    </a:lnTo>
                    <a:lnTo>
                      <a:pt x="109" y="712"/>
                    </a:lnTo>
                    <a:lnTo>
                      <a:pt x="109" y="712"/>
                    </a:lnTo>
                    <a:lnTo>
                      <a:pt x="109" y="713"/>
                    </a:lnTo>
                    <a:lnTo>
                      <a:pt x="105" y="715"/>
                    </a:lnTo>
                    <a:lnTo>
                      <a:pt x="105" y="717"/>
                    </a:lnTo>
                    <a:lnTo>
                      <a:pt x="104" y="718"/>
                    </a:lnTo>
                    <a:lnTo>
                      <a:pt x="102" y="718"/>
                    </a:lnTo>
                    <a:lnTo>
                      <a:pt x="101" y="720"/>
                    </a:lnTo>
                    <a:lnTo>
                      <a:pt x="104" y="721"/>
                    </a:lnTo>
                    <a:lnTo>
                      <a:pt x="107" y="720"/>
                    </a:lnTo>
                    <a:lnTo>
                      <a:pt x="109" y="718"/>
                    </a:lnTo>
                    <a:lnTo>
                      <a:pt x="112" y="718"/>
                    </a:lnTo>
                    <a:lnTo>
                      <a:pt x="113" y="718"/>
                    </a:lnTo>
                    <a:lnTo>
                      <a:pt x="113" y="720"/>
                    </a:lnTo>
                    <a:lnTo>
                      <a:pt x="112" y="720"/>
                    </a:lnTo>
                    <a:lnTo>
                      <a:pt x="110" y="720"/>
                    </a:lnTo>
                    <a:lnTo>
                      <a:pt x="107" y="721"/>
                    </a:lnTo>
                    <a:lnTo>
                      <a:pt x="107" y="723"/>
                    </a:lnTo>
                    <a:lnTo>
                      <a:pt x="109" y="723"/>
                    </a:lnTo>
                    <a:lnTo>
                      <a:pt x="110" y="725"/>
                    </a:lnTo>
                    <a:lnTo>
                      <a:pt x="109" y="726"/>
                    </a:lnTo>
                    <a:lnTo>
                      <a:pt x="109" y="728"/>
                    </a:lnTo>
                    <a:lnTo>
                      <a:pt x="110" y="729"/>
                    </a:lnTo>
                    <a:lnTo>
                      <a:pt x="113" y="726"/>
                    </a:lnTo>
                    <a:lnTo>
                      <a:pt x="115" y="726"/>
                    </a:lnTo>
                    <a:lnTo>
                      <a:pt x="117" y="726"/>
                    </a:lnTo>
                    <a:lnTo>
                      <a:pt x="118" y="728"/>
                    </a:lnTo>
                    <a:lnTo>
                      <a:pt x="118" y="731"/>
                    </a:lnTo>
                    <a:lnTo>
                      <a:pt x="120" y="732"/>
                    </a:lnTo>
                    <a:lnTo>
                      <a:pt x="121" y="732"/>
                    </a:lnTo>
                    <a:lnTo>
                      <a:pt x="120" y="734"/>
                    </a:lnTo>
                    <a:lnTo>
                      <a:pt x="117" y="734"/>
                    </a:lnTo>
                    <a:lnTo>
                      <a:pt x="117" y="736"/>
                    </a:lnTo>
                    <a:lnTo>
                      <a:pt x="117" y="737"/>
                    </a:lnTo>
                    <a:lnTo>
                      <a:pt x="120" y="739"/>
                    </a:lnTo>
                    <a:lnTo>
                      <a:pt x="121" y="737"/>
                    </a:lnTo>
                    <a:lnTo>
                      <a:pt x="121" y="737"/>
                    </a:lnTo>
                    <a:lnTo>
                      <a:pt x="121" y="736"/>
                    </a:lnTo>
                    <a:lnTo>
                      <a:pt x="121" y="734"/>
                    </a:lnTo>
                    <a:lnTo>
                      <a:pt x="123" y="736"/>
                    </a:lnTo>
                    <a:lnTo>
                      <a:pt x="125" y="734"/>
                    </a:lnTo>
                    <a:lnTo>
                      <a:pt x="128" y="734"/>
                    </a:lnTo>
                    <a:lnTo>
                      <a:pt x="129" y="734"/>
                    </a:lnTo>
                    <a:lnTo>
                      <a:pt x="131" y="736"/>
                    </a:lnTo>
                    <a:lnTo>
                      <a:pt x="131" y="734"/>
                    </a:lnTo>
                    <a:lnTo>
                      <a:pt x="133" y="732"/>
                    </a:lnTo>
                    <a:lnTo>
                      <a:pt x="134" y="732"/>
                    </a:lnTo>
                    <a:lnTo>
                      <a:pt x="136" y="732"/>
                    </a:lnTo>
                    <a:lnTo>
                      <a:pt x="137" y="731"/>
                    </a:lnTo>
                    <a:lnTo>
                      <a:pt x="139" y="732"/>
                    </a:lnTo>
                    <a:lnTo>
                      <a:pt x="141" y="731"/>
                    </a:lnTo>
                    <a:lnTo>
                      <a:pt x="141" y="729"/>
                    </a:lnTo>
                    <a:lnTo>
                      <a:pt x="141" y="728"/>
                    </a:lnTo>
                    <a:lnTo>
                      <a:pt x="141" y="726"/>
                    </a:lnTo>
                    <a:lnTo>
                      <a:pt x="142" y="726"/>
                    </a:lnTo>
                    <a:lnTo>
                      <a:pt x="142" y="726"/>
                    </a:lnTo>
                    <a:lnTo>
                      <a:pt x="144" y="729"/>
                    </a:lnTo>
                    <a:lnTo>
                      <a:pt x="144" y="731"/>
                    </a:lnTo>
                    <a:lnTo>
                      <a:pt x="142" y="734"/>
                    </a:lnTo>
                    <a:lnTo>
                      <a:pt x="141" y="734"/>
                    </a:lnTo>
                    <a:lnTo>
                      <a:pt x="139" y="736"/>
                    </a:lnTo>
                    <a:lnTo>
                      <a:pt x="139" y="736"/>
                    </a:lnTo>
                    <a:lnTo>
                      <a:pt x="142" y="736"/>
                    </a:lnTo>
                    <a:lnTo>
                      <a:pt x="147" y="732"/>
                    </a:lnTo>
                    <a:lnTo>
                      <a:pt x="148" y="729"/>
                    </a:lnTo>
                    <a:lnTo>
                      <a:pt x="150" y="729"/>
                    </a:lnTo>
                    <a:lnTo>
                      <a:pt x="152" y="731"/>
                    </a:lnTo>
                    <a:lnTo>
                      <a:pt x="152" y="732"/>
                    </a:lnTo>
                    <a:lnTo>
                      <a:pt x="148" y="734"/>
                    </a:lnTo>
                    <a:lnTo>
                      <a:pt x="147" y="736"/>
                    </a:lnTo>
                    <a:lnTo>
                      <a:pt x="145" y="737"/>
                    </a:lnTo>
                    <a:lnTo>
                      <a:pt x="142" y="737"/>
                    </a:lnTo>
                    <a:lnTo>
                      <a:pt x="142" y="737"/>
                    </a:lnTo>
                    <a:lnTo>
                      <a:pt x="142" y="739"/>
                    </a:lnTo>
                    <a:lnTo>
                      <a:pt x="145" y="737"/>
                    </a:lnTo>
                    <a:lnTo>
                      <a:pt x="147" y="736"/>
                    </a:lnTo>
                    <a:lnTo>
                      <a:pt x="148" y="736"/>
                    </a:lnTo>
                    <a:lnTo>
                      <a:pt x="145" y="739"/>
                    </a:lnTo>
                    <a:lnTo>
                      <a:pt x="144" y="739"/>
                    </a:lnTo>
                    <a:lnTo>
                      <a:pt x="144" y="742"/>
                    </a:lnTo>
                    <a:lnTo>
                      <a:pt x="139" y="744"/>
                    </a:lnTo>
                    <a:lnTo>
                      <a:pt x="139" y="745"/>
                    </a:lnTo>
                    <a:lnTo>
                      <a:pt x="141" y="745"/>
                    </a:lnTo>
                    <a:lnTo>
                      <a:pt x="142" y="744"/>
                    </a:lnTo>
                    <a:lnTo>
                      <a:pt x="142" y="744"/>
                    </a:lnTo>
                    <a:lnTo>
                      <a:pt x="142" y="745"/>
                    </a:lnTo>
                    <a:lnTo>
                      <a:pt x="144" y="747"/>
                    </a:lnTo>
                    <a:lnTo>
                      <a:pt x="144" y="745"/>
                    </a:lnTo>
                    <a:lnTo>
                      <a:pt x="145" y="745"/>
                    </a:lnTo>
                    <a:lnTo>
                      <a:pt x="147" y="744"/>
                    </a:lnTo>
                    <a:lnTo>
                      <a:pt x="148" y="744"/>
                    </a:lnTo>
                    <a:lnTo>
                      <a:pt x="148" y="744"/>
                    </a:lnTo>
                    <a:lnTo>
                      <a:pt x="147" y="745"/>
                    </a:lnTo>
                    <a:lnTo>
                      <a:pt x="145" y="747"/>
                    </a:lnTo>
                    <a:lnTo>
                      <a:pt x="147" y="748"/>
                    </a:lnTo>
                    <a:lnTo>
                      <a:pt x="148" y="748"/>
                    </a:lnTo>
                    <a:lnTo>
                      <a:pt x="150" y="745"/>
                    </a:lnTo>
                    <a:lnTo>
                      <a:pt x="150" y="745"/>
                    </a:lnTo>
                    <a:lnTo>
                      <a:pt x="152" y="745"/>
                    </a:lnTo>
                    <a:lnTo>
                      <a:pt x="150" y="747"/>
                    </a:lnTo>
                    <a:lnTo>
                      <a:pt x="150" y="750"/>
                    </a:lnTo>
                    <a:lnTo>
                      <a:pt x="147" y="753"/>
                    </a:lnTo>
                    <a:lnTo>
                      <a:pt x="147" y="755"/>
                    </a:lnTo>
                    <a:lnTo>
                      <a:pt x="148" y="755"/>
                    </a:lnTo>
                    <a:lnTo>
                      <a:pt x="150" y="753"/>
                    </a:lnTo>
                    <a:lnTo>
                      <a:pt x="153" y="748"/>
                    </a:lnTo>
                    <a:lnTo>
                      <a:pt x="155" y="747"/>
                    </a:lnTo>
                    <a:lnTo>
                      <a:pt x="155" y="747"/>
                    </a:lnTo>
                    <a:lnTo>
                      <a:pt x="152" y="752"/>
                    </a:lnTo>
                    <a:lnTo>
                      <a:pt x="152" y="753"/>
                    </a:lnTo>
                    <a:lnTo>
                      <a:pt x="152" y="755"/>
                    </a:lnTo>
                    <a:lnTo>
                      <a:pt x="150" y="758"/>
                    </a:lnTo>
                    <a:lnTo>
                      <a:pt x="152" y="758"/>
                    </a:lnTo>
                    <a:lnTo>
                      <a:pt x="153" y="756"/>
                    </a:lnTo>
                    <a:lnTo>
                      <a:pt x="153" y="755"/>
                    </a:lnTo>
                    <a:lnTo>
                      <a:pt x="153" y="753"/>
                    </a:lnTo>
                    <a:lnTo>
                      <a:pt x="155" y="753"/>
                    </a:lnTo>
                    <a:lnTo>
                      <a:pt x="156" y="755"/>
                    </a:lnTo>
                    <a:lnTo>
                      <a:pt x="156" y="752"/>
                    </a:lnTo>
                    <a:lnTo>
                      <a:pt x="158" y="750"/>
                    </a:lnTo>
                    <a:lnTo>
                      <a:pt x="158" y="748"/>
                    </a:lnTo>
                    <a:lnTo>
                      <a:pt x="160" y="750"/>
                    </a:lnTo>
                    <a:lnTo>
                      <a:pt x="160" y="750"/>
                    </a:lnTo>
                    <a:lnTo>
                      <a:pt x="160" y="750"/>
                    </a:lnTo>
                    <a:lnTo>
                      <a:pt x="160" y="753"/>
                    </a:lnTo>
                    <a:lnTo>
                      <a:pt x="160" y="753"/>
                    </a:lnTo>
                    <a:lnTo>
                      <a:pt x="163" y="755"/>
                    </a:lnTo>
                    <a:lnTo>
                      <a:pt x="169" y="758"/>
                    </a:lnTo>
                    <a:lnTo>
                      <a:pt x="169" y="758"/>
                    </a:lnTo>
                    <a:lnTo>
                      <a:pt x="169" y="756"/>
                    </a:lnTo>
                    <a:lnTo>
                      <a:pt x="171" y="755"/>
                    </a:lnTo>
                    <a:lnTo>
                      <a:pt x="172" y="755"/>
                    </a:lnTo>
                    <a:lnTo>
                      <a:pt x="172" y="753"/>
                    </a:lnTo>
                    <a:lnTo>
                      <a:pt x="172" y="753"/>
                    </a:lnTo>
                    <a:lnTo>
                      <a:pt x="171" y="753"/>
                    </a:lnTo>
                    <a:lnTo>
                      <a:pt x="169" y="753"/>
                    </a:lnTo>
                    <a:lnTo>
                      <a:pt x="168" y="753"/>
                    </a:lnTo>
                    <a:lnTo>
                      <a:pt x="168" y="752"/>
                    </a:lnTo>
                    <a:lnTo>
                      <a:pt x="169" y="752"/>
                    </a:lnTo>
                    <a:lnTo>
                      <a:pt x="169" y="750"/>
                    </a:lnTo>
                    <a:lnTo>
                      <a:pt x="166" y="748"/>
                    </a:lnTo>
                    <a:lnTo>
                      <a:pt x="163" y="747"/>
                    </a:lnTo>
                    <a:lnTo>
                      <a:pt x="161" y="745"/>
                    </a:lnTo>
                    <a:lnTo>
                      <a:pt x="163" y="745"/>
                    </a:lnTo>
                    <a:lnTo>
                      <a:pt x="164" y="745"/>
                    </a:lnTo>
                    <a:lnTo>
                      <a:pt x="166" y="745"/>
                    </a:lnTo>
                    <a:lnTo>
                      <a:pt x="166" y="745"/>
                    </a:lnTo>
                    <a:lnTo>
                      <a:pt x="166" y="745"/>
                    </a:lnTo>
                    <a:lnTo>
                      <a:pt x="169" y="748"/>
                    </a:lnTo>
                    <a:lnTo>
                      <a:pt x="171" y="748"/>
                    </a:lnTo>
                    <a:lnTo>
                      <a:pt x="172" y="748"/>
                    </a:lnTo>
                    <a:lnTo>
                      <a:pt x="174" y="748"/>
                    </a:lnTo>
                    <a:lnTo>
                      <a:pt x="177" y="747"/>
                    </a:lnTo>
                    <a:lnTo>
                      <a:pt x="177" y="745"/>
                    </a:lnTo>
                    <a:lnTo>
                      <a:pt x="176" y="745"/>
                    </a:lnTo>
                    <a:lnTo>
                      <a:pt x="172" y="745"/>
                    </a:lnTo>
                    <a:lnTo>
                      <a:pt x="171" y="745"/>
                    </a:lnTo>
                    <a:lnTo>
                      <a:pt x="171" y="744"/>
                    </a:lnTo>
                    <a:lnTo>
                      <a:pt x="172" y="744"/>
                    </a:lnTo>
                    <a:lnTo>
                      <a:pt x="174" y="744"/>
                    </a:lnTo>
                    <a:lnTo>
                      <a:pt x="176" y="744"/>
                    </a:lnTo>
                    <a:lnTo>
                      <a:pt x="176" y="742"/>
                    </a:lnTo>
                    <a:lnTo>
                      <a:pt x="174" y="742"/>
                    </a:lnTo>
                    <a:lnTo>
                      <a:pt x="171" y="740"/>
                    </a:lnTo>
                    <a:lnTo>
                      <a:pt x="172" y="740"/>
                    </a:lnTo>
                    <a:lnTo>
                      <a:pt x="172" y="740"/>
                    </a:lnTo>
                    <a:lnTo>
                      <a:pt x="174" y="740"/>
                    </a:lnTo>
                    <a:lnTo>
                      <a:pt x="172" y="739"/>
                    </a:lnTo>
                    <a:lnTo>
                      <a:pt x="169" y="739"/>
                    </a:lnTo>
                    <a:lnTo>
                      <a:pt x="169" y="737"/>
                    </a:lnTo>
                    <a:lnTo>
                      <a:pt x="169" y="736"/>
                    </a:lnTo>
                    <a:lnTo>
                      <a:pt x="172" y="737"/>
                    </a:lnTo>
                    <a:lnTo>
                      <a:pt x="174" y="737"/>
                    </a:lnTo>
                    <a:lnTo>
                      <a:pt x="177" y="737"/>
                    </a:lnTo>
                    <a:lnTo>
                      <a:pt x="180" y="736"/>
                    </a:lnTo>
                    <a:lnTo>
                      <a:pt x="180" y="736"/>
                    </a:lnTo>
                    <a:lnTo>
                      <a:pt x="180" y="734"/>
                    </a:lnTo>
                    <a:lnTo>
                      <a:pt x="177" y="732"/>
                    </a:lnTo>
                    <a:lnTo>
                      <a:pt x="172" y="732"/>
                    </a:lnTo>
                    <a:lnTo>
                      <a:pt x="171" y="731"/>
                    </a:lnTo>
                    <a:lnTo>
                      <a:pt x="171" y="731"/>
                    </a:lnTo>
                    <a:lnTo>
                      <a:pt x="172" y="731"/>
                    </a:lnTo>
                    <a:lnTo>
                      <a:pt x="174" y="732"/>
                    </a:lnTo>
                    <a:lnTo>
                      <a:pt x="177" y="732"/>
                    </a:lnTo>
                    <a:lnTo>
                      <a:pt x="179" y="731"/>
                    </a:lnTo>
                    <a:lnTo>
                      <a:pt x="179" y="729"/>
                    </a:lnTo>
                    <a:lnTo>
                      <a:pt x="177" y="728"/>
                    </a:lnTo>
                    <a:lnTo>
                      <a:pt x="176" y="728"/>
                    </a:lnTo>
                    <a:lnTo>
                      <a:pt x="176" y="726"/>
                    </a:lnTo>
                    <a:lnTo>
                      <a:pt x="177" y="726"/>
                    </a:lnTo>
                    <a:lnTo>
                      <a:pt x="177" y="726"/>
                    </a:lnTo>
                    <a:lnTo>
                      <a:pt x="179" y="728"/>
                    </a:lnTo>
                    <a:lnTo>
                      <a:pt x="180" y="726"/>
                    </a:lnTo>
                    <a:lnTo>
                      <a:pt x="182" y="726"/>
                    </a:lnTo>
                    <a:lnTo>
                      <a:pt x="182" y="725"/>
                    </a:lnTo>
                    <a:lnTo>
                      <a:pt x="180" y="723"/>
                    </a:lnTo>
                    <a:lnTo>
                      <a:pt x="179" y="723"/>
                    </a:lnTo>
                    <a:lnTo>
                      <a:pt x="179" y="721"/>
                    </a:lnTo>
                    <a:lnTo>
                      <a:pt x="180" y="721"/>
                    </a:lnTo>
                    <a:lnTo>
                      <a:pt x="180" y="723"/>
                    </a:lnTo>
                    <a:lnTo>
                      <a:pt x="182" y="723"/>
                    </a:lnTo>
                    <a:lnTo>
                      <a:pt x="184" y="720"/>
                    </a:lnTo>
                    <a:lnTo>
                      <a:pt x="184" y="720"/>
                    </a:lnTo>
                    <a:lnTo>
                      <a:pt x="182" y="720"/>
                    </a:lnTo>
                    <a:lnTo>
                      <a:pt x="179" y="718"/>
                    </a:lnTo>
                    <a:lnTo>
                      <a:pt x="179" y="717"/>
                    </a:lnTo>
                    <a:lnTo>
                      <a:pt x="180" y="717"/>
                    </a:lnTo>
                    <a:lnTo>
                      <a:pt x="182" y="718"/>
                    </a:lnTo>
                    <a:lnTo>
                      <a:pt x="184" y="718"/>
                    </a:lnTo>
                    <a:lnTo>
                      <a:pt x="185" y="720"/>
                    </a:lnTo>
                    <a:lnTo>
                      <a:pt x="187" y="720"/>
                    </a:lnTo>
                    <a:lnTo>
                      <a:pt x="187" y="717"/>
                    </a:lnTo>
                    <a:lnTo>
                      <a:pt x="188" y="717"/>
                    </a:lnTo>
                    <a:lnTo>
                      <a:pt x="188" y="715"/>
                    </a:lnTo>
                    <a:lnTo>
                      <a:pt x="188" y="713"/>
                    </a:lnTo>
                    <a:lnTo>
                      <a:pt x="188" y="712"/>
                    </a:lnTo>
                    <a:lnTo>
                      <a:pt x="188" y="710"/>
                    </a:lnTo>
                    <a:lnTo>
                      <a:pt x="190" y="709"/>
                    </a:lnTo>
                    <a:lnTo>
                      <a:pt x="187" y="707"/>
                    </a:lnTo>
                    <a:lnTo>
                      <a:pt x="185" y="704"/>
                    </a:lnTo>
                    <a:lnTo>
                      <a:pt x="182" y="704"/>
                    </a:lnTo>
                    <a:lnTo>
                      <a:pt x="180" y="702"/>
                    </a:lnTo>
                    <a:lnTo>
                      <a:pt x="180" y="701"/>
                    </a:lnTo>
                    <a:lnTo>
                      <a:pt x="182" y="701"/>
                    </a:lnTo>
                    <a:lnTo>
                      <a:pt x="184" y="702"/>
                    </a:lnTo>
                    <a:lnTo>
                      <a:pt x="187" y="704"/>
                    </a:lnTo>
                    <a:lnTo>
                      <a:pt x="188" y="705"/>
                    </a:lnTo>
                    <a:lnTo>
                      <a:pt x="190" y="705"/>
                    </a:lnTo>
                    <a:lnTo>
                      <a:pt x="191" y="705"/>
                    </a:lnTo>
                    <a:lnTo>
                      <a:pt x="190" y="702"/>
                    </a:lnTo>
                    <a:lnTo>
                      <a:pt x="190" y="701"/>
                    </a:lnTo>
                    <a:lnTo>
                      <a:pt x="187" y="699"/>
                    </a:lnTo>
                    <a:lnTo>
                      <a:pt x="182" y="697"/>
                    </a:lnTo>
                    <a:lnTo>
                      <a:pt x="180" y="697"/>
                    </a:lnTo>
                    <a:lnTo>
                      <a:pt x="180" y="696"/>
                    </a:lnTo>
                    <a:lnTo>
                      <a:pt x="182" y="696"/>
                    </a:lnTo>
                    <a:lnTo>
                      <a:pt x="184" y="696"/>
                    </a:lnTo>
                    <a:lnTo>
                      <a:pt x="185" y="697"/>
                    </a:lnTo>
                    <a:lnTo>
                      <a:pt x="187" y="697"/>
                    </a:lnTo>
                    <a:lnTo>
                      <a:pt x="188" y="696"/>
                    </a:lnTo>
                    <a:lnTo>
                      <a:pt x="188" y="694"/>
                    </a:lnTo>
                    <a:lnTo>
                      <a:pt x="188" y="691"/>
                    </a:lnTo>
                    <a:lnTo>
                      <a:pt x="190" y="691"/>
                    </a:lnTo>
                    <a:lnTo>
                      <a:pt x="191" y="693"/>
                    </a:lnTo>
                    <a:lnTo>
                      <a:pt x="191" y="693"/>
                    </a:lnTo>
                    <a:lnTo>
                      <a:pt x="191" y="694"/>
                    </a:lnTo>
                    <a:lnTo>
                      <a:pt x="193" y="696"/>
                    </a:lnTo>
                    <a:lnTo>
                      <a:pt x="195" y="696"/>
                    </a:lnTo>
                    <a:lnTo>
                      <a:pt x="196" y="696"/>
                    </a:lnTo>
                    <a:lnTo>
                      <a:pt x="198" y="696"/>
                    </a:lnTo>
                    <a:lnTo>
                      <a:pt x="199" y="696"/>
                    </a:lnTo>
                    <a:lnTo>
                      <a:pt x="199" y="694"/>
                    </a:lnTo>
                    <a:lnTo>
                      <a:pt x="201" y="693"/>
                    </a:lnTo>
                    <a:lnTo>
                      <a:pt x="201" y="693"/>
                    </a:lnTo>
                    <a:lnTo>
                      <a:pt x="198" y="691"/>
                    </a:lnTo>
                    <a:lnTo>
                      <a:pt x="195" y="691"/>
                    </a:lnTo>
                    <a:lnTo>
                      <a:pt x="195" y="691"/>
                    </a:lnTo>
                    <a:lnTo>
                      <a:pt x="195" y="689"/>
                    </a:lnTo>
                    <a:lnTo>
                      <a:pt x="193" y="688"/>
                    </a:lnTo>
                    <a:lnTo>
                      <a:pt x="193" y="686"/>
                    </a:lnTo>
                    <a:lnTo>
                      <a:pt x="193" y="686"/>
                    </a:lnTo>
                    <a:lnTo>
                      <a:pt x="193" y="685"/>
                    </a:lnTo>
                    <a:lnTo>
                      <a:pt x="195" y="685"/>
                    </a:lnTo>
                    <a:lnTo>
                      <a:pt x="196" y="686"/>
                    </a:lnTo>
                    <a:lnTo>
                      <a:pt x="196" y="688"/>
                    </a:lnTo>
                    <a:lnTo>
                      <a:pt x="198" y="689"/>
                    </a:lnTo>
                    <a:lnTo>
                      <a:pt x="201" y="689"/>
                    </a:lnTo>
                    <a:lnTo>
                      <a:pt x="201" y="688"/>
                    </a:lnTo>
                    <a:lnTo>
                      <a:pt x="201" y="688"/>
                    </a:lnTo>
                    <a:lnTo>
                      <a:pt x="201" y="686"/>
                    </a:lnTo>
                    <a:lnTo>
                      <a:pt x="198" y="685"/>
                    </a:lnTo>
                    <a:lnTo>
                      <a:pt x="196" y="683"/>
                    </a:lnTo>
                    <a:lnTo>
                      <a:pt x="196" y="681"/>
                    </a:lnTo>
                    <a:lnTo>
                      <a:pt x="196" y="681"/>
                    </a:lnTo>
                    <a:lnTo>
                      <a:pt x="198" y="683"/>
                    </a:lnTo>
                    <a:lnTo>
                      <a:pt x="199" y="685"/>
                    </a:lnTo>
                    <a:lnTo>
                      <a:pt x="201" y="685"/>
                    </a:lnTo>
                    <a:lnTo>
                      <a:pt x="204" y="686"/>
                    </a:lnTo>
                    <a:lnTo>
                      <a:pt x="204" y="685"/>
                    </a:lnTo>
                    <a:lnTo>
                      <a:pt x="204" y="685"/>
                    </a:lnTo>
                    <a:lnTo>
                      <a:pt x="204" y="683"/>
                    </a:lnTo>
                    <a:lnTo>
                      <a:pt x="201" y="681"/>
                    </a:lnTo>
                    <a:lnTo>
                      <a:pt x="199" y="680"/>
                    </a:lnTo>
                    <a:lnTo>
                      <a:pt x="199" y="678"/>
                    </a:lnTo>
                    <a:lnTo>
                      <a:pt x="199" y="677"/>
                    </a:lnTo>
                    <a:lnTo>
                      <a:pt x="201" y="675"/>
                    </a:lnTo>
                    <a:lnTo>
                      <a:pt x="203" y="675"/>
                    </a:lnTo>
                    <a:lnTo>
                      <a:pt x="203" y="677"/>
                    </a:lnTo>
                    <a:lnTo>
                      <a:pt x="206" y="680"/>
                    </a:lnTo>
                    <a:lnTo>
                      <a:pt x="207" y="680"/>
                    </a:lnTo>
                    <a:lnTo>
                      <a:pt x="209" y="678"/>
                    </a:lnTo>
                    <a:lnTo>
                      <a:pt x="211" y="680"/>
                    </a:lnTo>
                    <a:lnTo>
                      <a:pt x="212" y="678"/>
                    </a:lnTo>
                    <a:lnTo>
                      <a:pt x="214" y="677"/>
                    </a:lnTo>
                    <a:lnTo>
                      <a:pt x="212" y="675"/>
                    </a:lnTo>
                    <a:lnTo>
                      <a:pt x="211" y="675"/>
                    </a:lnTo>
                    <a:lnTo>
                      <a:pt x="209" y="673"/>
                    </a:lnTo>
                    <a:lnTo>
                      <a:pt x="206" y="672"/>
                    </a:lnTo>
                    <a:lnTo>
                      <a:pt x="206" y="672"/>
                    </a:lnTo>
                    <a:lnTo>
                      <a:pt x="203" y="672"/>
                    </a:lnTo>
                    <a:lnTo>
                      <a:pt x="204" y="670"/>
                    </a:lnTo>
                    <a:lnTo>
                      <a:pt x="204" y="669"/>
                    </a:lnTo>
                    <a:lnTo>
                      <a:pt x="206" y="669"/>
                    </a:lnTo>
                    <a:lnTo>
                      <a:pt x="207" y="670"/>
                    </a:lnTo>
                    <a:lnTo>
                      <a:pt x="209" y="672"/>
                    </a:lnTo>
                    <a:lnTo>
                      <a:pt x="211" y="672"/>
                    </a:lnTo>
                    <a:lnTo>
                      <a:pt x="212" y="673"/>
                    </a:lnTo>
                    <a:lnTo>
                      <a:pt x="214" y="675"/>
                    </a:lnTo>
                    <a:lnTo>
                      <a:pt x="214" y="673"/>
                    </a:lnTo>
                    <a:lnTo>
                      <a:pt x="215" y="673"/>
                    </a:lnTo>
                    <a:lnTo>
                      <a:pt x="215" y="672"/>
                    </a:lnTo>
                    <a:lnTo>
                      <a:pt x="215" y="670"/>
                    </a:lnTo>
                    <a:lnTo>
                      <a:pt x="215" y="669"/>
                    </a:lnTo>
                    <a:lnTo>
                      <a:pt x="214" y="667"/>
                    </a:lnTo>
                    <a:lnTo>
                      <a:pt x="214" y="667"/>
                    </a:lnTo>
                    <a:lnTo>
                      <a:pt x="215" y="667"/>
                    </a:lnTo>
                    <a:lnTo>
                      <a:pt x="217" y="667"/>
                    </a:lnTo>
                    <a:lnTo>
                      <a:pt x="217" y="664"/>
                    </a:lnTo>
                    <a:lnTo>
                      <a:pt x="217" y="664"/>
                    </a:lnTo>
                    <a:lnTo>
                      <a:pt x="215" y="662"/>
                    </a:lnTo>
                    <a:lnTo>
                      <a:pt x="214" y="664"/>
                    </a:lnTo>
                    <a:lnTo>
                      <a:pt x="214" y="662"/>
                    </a:lnTo>
                    <a:lnTo>
                      <a:pt x="212" y="661"/>
                    </a:lnTo>
                    <a:lnTo>
                      <a:pt x="209" y="661"/>
                    </a:lnTo>
                    <a:lnTo>
                      <a:pt x="207" y="659"/>
                    </a:lnTo>
                    <a:lnTo>
                      <a:pt x="206" y="659"/>
                    </a:lnTo>
                    <a:lnTo>
                      <a:pt x="207" y="658"/>
                    </a:lnTo>
                    <a:lnTo>
                      <a:pt x="209" y="658"/>
                    </a:lnTo>
                    <a:lnTo>
                      <a:pt x="212" y="658"/>
                    </a:lnTo>
                    <a:lnTo>
                      <a:pt x="214" y="658"/>
                    </a:lnTo>
                    <a:lnTo>
                      <a:pt x="215" y="656"/>
                    </a:lnTo>
                    <a:lnTo>
                      <a:pt x="217" y="656"/>
                    </a:lnTo>
                    <a:lnTo>
                      <a:pt x="219" y="658"/>
                    </a:lnTo>
                    <a:lnTo>
                      <a:pt x="219" y="654"/>
                    </a:lnTo>
                    <a:lnTo>
                      <a:pt x="219" y="651"/>
                    </a:lnTo>
                    <a:lnTo>
                      <a:pt x="217" y="648"/>
                    </a:lnTo>
                    <a:lnTo>
                      <a:pt x="215" y="646"/>
                    </a:lnTo>
                    <a:lnTo>
                      <a:pt x="215" y="645"/>
                    </a:lnTo>
                    <a:lnTo>
                      <a:pt x="215" y="643"/>
                    </a:lnTo>
                    <a:lnTo>
                      <a:pt x="217" y="642"/>
                    </a:lnTo>
                    <a:lnTo>
                      <a:pt x="215" y="640"/>
                    </a:lnTo>
                    <a:lnTo>
                      <a:pt x="215" y="638"/>
                    </a:lnTo>
                    <a:lnTo>
                      <a:pt x="215" y="638"/>
                    </a:lnTo>
                    <a:lnTo>
                      <a:pt x="217" y="638"/>
                    </a:lnTo>
                    <a:lnTo>
                      <a:pt x="217" y="640"/>
                    </a:lnTo>
                    <a:lnTo>
                      <a:pt x="220" y="640"/>
                    </a:lnTo>
                    <a:lnTo>
                      <a:pt x="220" y="640"/>
                    </a:lnTo>
                    <a:lnTo>
                      <a:pt x="222" y="638"/>
                    </a:lnTo>
                    <a:lnTo>
                      <a:pt x="222" y="640"/>
                    </a:lnTo>
                    <a:lnTo>
                      <a:pt x="223" y="643"/>
                    </a:lnTo>
                    <a:lnTo>
                      <a:pt x="225" y="643"/>
                    </a:lnTo>
                    <a:lnTo>
                      <a:pt x="227" y="643"/>
                    </a:lnTo>
                    <a:lnTo>
                      <a:pt x="228" y="640"/>
                    </a:lnTo>
                    <a:lnTo>
                      <a:pt x="230" y="637"/>
                    </a:lnTo>
                    <a:lnTo>
                      <a:pt x="230" y="634"/>
                    </a:lnTo>
                    <a:lnTo>
                      <a:pt x="230" y="632"/>
                    </a:lnTo>
                    <a:lnTo>
                      <a:pt x="228" y="630"/>
                    </a:lnTo>
                    <a:lnTo>
                      <a:pt x="230" y="630"/>
                    </a:lnTo>
                    <a:lnTo>
                      <a:pt x="231" y="630"/>
                    </a:lnTo>
                    <a:lnTo>
                      <a:pt x="233" y="629"/>
                    </a:lnTo>
                    <a:lnTo>
                      <a:pt x="233" y="629"/>
                    </a:lnTo>
                    <a:lnTo>
                      <a:pt x="235" y="630"/>
                    </a:lnTo>
                    <a:lnTo>
                      <a:pt x="235" y="632"/>
                    </a:lnTo>
                    <a:lnTo>
                      <a:pt x="236" y="632"/>
                    </a:lnTo>
                    <a:lnTo>
                      <a:pt x="238" y="630"/>
                    </a:lnTo>
                    <a:lnTo>
                      <a:pt x="238" y="629"/>
                    </a:lnTo>
                    <a:lnTo>
                      <a:pt x="238" y="629"/>
                    </a:lnTo>
                    <a:lnTo>
                      <a:pt x="239" y="629"/>
                    </a:lnTo>
                    <a:lnTo>
                      <a:pt x="239" y="630"/>
                    </a:lnTo>
                    <a:lnTo>
                      <a:pt x="241" y="632"/>
                    </a:lnTo>
                    <a:lnTo>
                      <a:pt x="241" y="634"/>
                    </a:lnTo>
                    <a:lnTo>
                      <a:pt x="244" y="632"/>
                    </a:lnTo>
                    <a:lnTo>
                      <a:pt x="246" y="630"/>
                    </a:lnTo>
                    <a:lnTo>
                      <a:pt x="246" y="630"/>
                    </a:lnTo>
                    <a:lnTo>
                      <a:pt x="247" y="632"/>
                    </a:lnTo>
                    <a:lnTo>
                      <a:pt x="249" y="632"/>
                    </a:lnTo>
                    <a:lnTo>
                      <a:pt x="250" y="630"/>
                    </a:lnTo>
                    <a:lnTo>
                      <a:pt x="252" y="629"/>
                    </a:lnTo>
                    <a:lnTo>
                      <a:pt x="252" y="629"/>
                    </a:lnTo>
                    <a:lnTo>
                      <a:pt x="252" y="627"/>
                    </a:lnTo>
                    <a:lnTo>
                      <a:pt x="250" y="626"/>
                    </a:lnTo>
                    <a:lnTo>
                      <a:pt x="250" y="622"/>
                    </a:lnTo>
                    <a:lnTo>
                      <a:pt x="249" y="621"/>
                    </a:lnTo>
                    <a:lnTo>
                      <a:pt x="250" y="619"/>
                    </a:lnTo>
                    <a:lnTo>
                      <a:pt x="252" y="619"/>
                    </a:lnTo>
                    <a:lnTo>
                      <a:pt x="252" y="622"/>
                    </a:lnTo>
                    <a:lnTo>
                      <a:pt x="254" y="622"/>
                    </a:lnTo>
                    <a:lnTo>
                      <a:pt x="255" y="621"/>
                    </a:lnTo>
                    <a:lnTo>
                      <a:pt x="255" y="618"/>
                    </a:lnTo>
                    <a:lnTo>
                      <a:pt x="257" y="616"/>
                    </a:lnTo>
                    <a:lnTo>
                      <a:pt x="257" y="614"/>
                    </a:lnTo>
                    <a:lnTo>
                      <a:pt x="255" y="613"/>
                    </a:lnTo>
                    <a:lnTo>
                      <a:pt x="255" y="611"/>
                    </a:lnTo>
                    <a:lnTo>
                      <a:pt x="257" y="610"/>
                    </a:lnTo>
                    <a:lnTo>
                      <a:pt x="257" y="610"/>
                    </a:lnTo>
                    <a:lnTo>
                      <a:pt x="258" y="610"/>
                    </a:lnTo>
                    <a:lnTo>
                      <a:pt x="258" y="611"/>
                    </a:lnTo>
                    <a:lnTo>
                      <a:pt x="260" y="613"/>
                    </a:lnTo>
                    <a:lnTo>
                      <a:pt x="262" y="613"/>
                    </a:lnTo>
                    <a:lnTo>
                      <a:pt x="263" y="614"/>
                    </a:lnTo>
                    <a:lnTo>
                      <a:pt x="262" y="616"/>
                    </a:lnTo>
                    <a:lnTo>
                      <a:pt x="260" y="618"/>
                    </a:lnTo>
                    <a:lnTo>
                      <a:pt x="258" y="619"/>
                    </a:lnTo>
                    <a:lnTo>
                      <a:pt x="258" y="622"/>
                    </a:lnTo>
                    <a:lnTo>
                      <a:pt x="262" y="626"/>
                    </a:lnTo>
                    <a:lnTo>
                      <a:pt x="263" y="626"/>
                    </a:lnTo>
                    <a:lnTo>
                      <a:pt x="263" y="624"/>
                    </a:lnTo>
                    <a:lnTo>
                      <a:pt x="263" y="622"/>
                    </a:lnTo>
                    <a:lnTo>
                      <a:pt x="263" y="621"/>
                    </a:lnTo>
                    <a:lnTo>
                      <a:pt x="265" y="618"/>
                    </a:lnTo>
                    <a:lnTo>
                      <a:pt x="265" y="618"/>
                    </a:lnTo>
                    <a:lnTo>
                      <a:pt x="266" y="619"/>
                    </a:lnTo>
                    <a:lnTo>
                      <a:pt x="265" y="621"/>
                    </a:lnTo>
                    <a:lnTo>
                      <a:pt x="265" y="622"/>
                    </a:lnTo>
                    <a:lnTo>
                      <a:pt x="266" y="626"/>
                    </a:lnTo>
                    <a:lnTo>
                      <a:pt x="268" y="626"/>
                    </a:lnTo>
                    <a:lnTo>
                      <a:pt x="270" y="626"/>
                    </a:lnTo>
                    <a:lnTo>
                      <a:pt x="271" y="626"/>
                    </a:lnTo>
                    <a:lnTo>
                      <a:pt x="273" y="624"/>
                    </a:lnTo>
                    <a:lnTo>
                      <a:pt x="271" y="622"/>
                    </a:lnTo>
                    <a:lnTo>
                      <a:pt x="273" y="621"/>
                    </a:lnTo>
                    <a:lnTo>
                      <a:pt x="274" y="621"/>
                    </a:lnTo>
                    <a:lnTo>
                      <a:pt x="274" y="621"/>
                    </a:lnTo>
                    <a:lnTo>
                      <a:pt x="274" y="622"/>
                    </a:lnTo>
                    <a:lnTo>
                      <a:pt x="274" y="624"/>
                    </a:lnTo>
                    <a:lnTo>
                      <a:pt x="276" y="624"/>
                    </a:lnTo>
                    <a:lnTo>
                      <a:pt x="278" y="624"/>
                    </a:lnTo>
                    <a:lnTo>
                      <a:pt x="279" y="622"/>
                    </a:lnTo>
                    <a:lnTo>
                      <a:pt x="282" y="621"/>
                    </a:lnTo>
                    <a:lnTo>
                      <a:pt x="284" y="619"/>
                    </a:lnTo>
                    <a:lnTo>
                      <a:pt x="286" y="619"/>
                    </a:lnTo>
                    <a:lnTo>
                      <a:pt x="286" y="618"/>
                    </a:lnTo>
                    <a:lnTo>
                      <a:pt x="284" y="614"/>
                    </a:lnTo>
                    <a:lnTo>
                      <a:pt x="282" y="614"/>
                    </a:lnTo>
                    <a:lnTo>
                      <a:pt x="282" y="613"/>
                    </a:lnTo>
                    <a:lnTo>
                      <a:pt x="282" y="613"/>
                    </a:lnTo>
                    <a:lnTo>
                      <a:pt x="284" y="613"/>
                    </a:lnTo>
                    <a:lnTo>
                      <a:pt x="284" y="614"/>
                    </a:lnTo>
                    <a:lnTo>
                      <a:pt x="287" y="616"/>
                    </a:lnTo>
                    <a:lnTo>
                      <a:pt x="289" y="616"/>
                    </a:lnTo>
                    <a:lnTo>
                      <a:pt x="289" y="614"/>
                    </a:lnTo>
                    <a:lnTo>
                      <a:pt x="290" y="614"/>
                    </a:lnTo>
                    <a:lnTo>
                      <a:pt x="290" y="614"/>
                    </a:lnTo>
                    <a:lnTo>
                      <a:pt x="290" y="616"/>
                    </a:lnTo>
                    <a:lnTo>
                      <a:pt x="292" y="616"/>
                    </a:lnTo>
                    <a:lnTo>
                      <a:pt x="292" y="616"/>
                    </a:lnTo>
                    <a:lnTo>
                      <a:pt x="297" y="613"/>
                    </a:lnTo>
                    <a:lnTo>
                      <a:pt x="297" y="611"/>
                    </a:lnTo>
                    <a:lnTo>
                      <a:pt x="297" y="611"/>
                    </a:lnTo>
                    <a:lnTo>
                      <a:pt x="297" y="610"/>
                    </a:lnTo>
                    <a:lnTo>
                      <a:pt x="298" y="608"/>
                    </a:lnTo>
                    <a:lnTo>
                      <a:pt x="298" y="608"/>
                    </a:lnTo>
                    <a:lnTo>
                      <a:pt x="298" y="608"/>
                    </a:lnTo>
                    <a:lnTo>
                      <a:pt x="298" y="610"/>
                    </a:lnTo>
                    <a:lnTo>
                      <a:pt x="300" y="610"/>
                    </a:lnTo>
                    <a:lnTo>
                      <a:pt x="301" y="610"/>
                    </a:lnTo>
                    <a:lnTo>
                      <a:pt x="303" y="607"/>
                    </a:lnTo>
                    <a:lnTo>
                      <a:pt x="303" y="605"/>
                    </a:lnTo>
                    <a:lnTo>
                      <a:pt x="303" y="603"/>
                    </a:lnTo>
                    <a:lnTo>
                      <a:pt x="303" y="602"/>
                    </a:lnTo>
                    <a:lnTo>
                      <a:pt x="306" y="599"/>
                    </a:lnTo>
                    <a:lnTo>
                      <a:pt x="309" y="597"/>
                    </a:lnTo>
                    <a:lnTo>
                      <a:pt x="309" y="595"/>
                    </a:lnTo>
                    <a:lnTo>
                      <a:pt x="309" y="594"/>
                    </a:lnTo>
                    <a:lnTo>
                      <a:pt x="309" y="594"/>
                    </a:lnTo>
                    <a:lnTo>
                      <a:pt x="309" y="592"/>
                    </a:lnTo>
                    <a:lnTo>
                      <a:pt x="311" y="594"/>
                    </a:lnTo>
                    <a:lnTo>
                      <a:pt x="313" y="594"/>
                    </a:lnTo>
                    <a:lnTo>
                      <a:pt x="313" y="594"/>
                    </a:lnTo>
                    <a:lnTo>
                      <a:pt x="314" y="592"/>
                    </a:lnTo>
                    <a:lnTo>
                      <a:pt x="313" y="591"/>
                    </a:lnTo>
                    <a:lnTo>
                      <a:pt x="313" y="591"/>
                    </a:lnTo>
                    <a:lnTo>
                      <a:pt x="313" y="591"/>
                    </a:lnTo>
                    <a:lnTo>
                      <a:pt x="314" y="592"/>
                    </a:lnTo>
                    <a:lnTo>
                      <a:pt x="314" y="591"/>
                    </a:lnTo>
                    <a:lnTo>
                      <a:pt x="314" y="589"/>
                    </a:lnTo>
                    <a:lnTo>
                      <a:pt x="316" y="587"/>
                    </a:lnTo>
                    <a:lnTo>
                      <a:pt x="317" y="587"/>
                    </a:lnTo>
                    <a:lnTo>
                      <a:pt x="319" y="586"/>
                    </a:lnTo>
                    <a:lnTo>
                      <a:pt x="319" y="584"/>
                    </a:lnTo>
                    <a:lnTo>
                      <a:pt x="319" y="584"/>
                    </a:lnTo>
                    <a:lnTo>
                      <a:pt x="319" y="583"/>
                    </a:lnTo>
                    <a:lnTo>
                      <a:pt x="321" y="583"/>
                    </a:lnTo>
                    <a:lnTo>
                      <a:pt x="322" y="583"/>
                    </a:lnTo>
                    <a:lnTo>
                      <a:pt x="324" y="579"/>
                    </a:lnTo>
                    <a:lnTo>
                      <a:pt x="327" y="579"/>
                    </a:lnTo>
                    <a:lnTo>
                      <a:pt x="327" y="578"/>
                    </a:lnTo>
                    <a:lnTo>
                      <a:pt x="329" y="579"/>
                    </a:lnTo>
                    <a:lnTo>
                      <a:pt x="330" y="579"/>
                    </a:lnTo>
                    <a:lnTo>
                      <a:pt x="332" y="576"/>
                    </a:lnTo>
                    <a:lnTo>
                      <a:pt x="332" y="573"/>
                    </a:lnTo>
                    <a:lnTo>
                      <a:pt x="332" y="571"/>
                    </a:lnTo>
                    <a:lnTo>
                      <a:pt x="330" y="570"/>
                    </a:lnTo>
                    <a:lnTo>
                      <a:pt x="329" y="570"/>
                    </a:lnTo>
                    <a:lnTo>
                      <a:pt x="330" y="568"/>
                    </a:lnTo>
                    <a:lnTo>
                      <a:pt x="330" y="565"/>
                    </a:lnTo>
                    <a:lnTo>
                      <a:pt x="329" y="563"/>
                    </a:lnTo>
                    <a:lnTo>
                      <a:pt x="329" y="562"/>
                    </a:lnTo>
                    <a:lnTo>
                      <a:pt x="327" y="560"/>
                    </a:lnTo>
                    <a:lnTo>
                      <a:pt x="327" y="559"/>
                    </a:lnTo>
                    <a:lnTo>
                      <a:pt x="327" y="557"/>
                    </a:lnTo>
                    <a:lnTo>
                      <a:pt x="329" y="557"/>
                    </a:lnTo>
                    <a:lnTo>
                      <a:pt x="329" y="557"/>
                    </a:lnTo>
                    <a:lnTo>
                      <a:pt x="330" y="560"/>
                    </a:lnTo>
                    <a:lnTo>
                      <a:pt x="330" y="562"/>
                    </a:lnTo>
                    <a:lnTo>
                      <a:pt x="330" y="563"/>
                    </a:lnTo>
                    <a:lnTo>
                      <a:pt x="332" y="567"/>
                    </a:lnTo>
                    <a:lnTo>
                      <a:pt x="333" y="567"/>
                    </a:lnTo>
                    <a:lnTo>
                      <a:pt x="335" y="568"/>
                    </a:lnTo>
                    <a:lnTo>
                      <a:pt x="333" y="570"/>
                    </a:lnTo>
                    <a:lnTo>
                      <a:pt x="335" y="573"/>
                    </a:lnTo>
                    <a:lnTo>
                      <a:pt x="336" y="573"/>
                    </a:lnTo>
                    <a:lnTo>
                      <a:pt x="338" y="573"/>
                    </a:lnTo>
                    <a:lnTo>
                      <a:pt x="338" y="573"/>
                    </a:lnTo>
                    <a:lnTo>
                      <a:pt x="340" y="571"/>
                    </a:lnTo>
                    <a:lnTo>
                      <a:pt x="341" y="571"/>
                    </a:lnTo>
                    <a:lnTo>
                      <a:pt x="341" y="573"/>
                    </a:lnTo>
                    <a:lnTo>
                      <a:pt x="344" y="573"/>
                    </a:lnTo>
                    <a:lnTo>
                      <a:pt x="346" y="573"/>
                    </a:lnTo>
                    <a:lnTo>
                      <a:pt x="348" y="571"/>
                    </a:lnTo>
                    <a:lnTo>
                      <a:pt x="348" y="573"/>
                    </a:lnTo>
                    <a:lnTo>
                      <a:pt x="349" y="573"/>
                    </a:lnTo>
                    <a:lnTo>
                      <a:pt x="351" y="571"/>
                    </a:lnTo>
                    <a:lnTo>
                      <a:pt x="352" y="570"/>
                    </a:lnTo>
                    <a:lnTo>
                      <a:pt x="352" y="570"/>
                    </a:lnTo>
                    <a:lnTo>
                      <a:pt x="352" y="568"/>
                    </a:lnTo>
                    <a:lnTo>
                      <a:pt x="354" y="567"/>
                    </a:lnTo>
                    <a:lnTo>
                      <a:pt x="356" y="568"/>
                    </a:lnTo>
                    <a:lnTo>
                      <a:pt x="359" y="571"/>
                    </a:lnTo>
                    <a:lnTo>
                      <a:pt x="359" y="573"/>
                    </a:lnTo>
                    <a:lnTo>
                      <a:pt x="360" y="573"/>
                    </a:lnTo>
                    <a:lnTo>
                      <a:pt x="362" y="571"/>
                    </a:lnTo>
                    <a:lnTo>
                      <a:pt x="364" y="571"/>
                    </a:lnTo>
                    <a:lnTo>
                      <a:pt x="364" y="568"/>
                    </a:lnTo>
                    <a:lnTo>
                      <a:pt x="364" y="568"/>
                    </a:lnTo>
                    <a:lnTo>
                      <a:pt x="365" y="568"/>
                    </a:lnTo>
                    <a:lnTo>
                      <a:pt x="365" y="570"/>
                    </a:lnTo>
                    <a:lnTo>
                      <a:pt x="367" y="568"/>
                    </a:lnTo>
                    <a:lnTo>
                      <a:pt x="367" y="567"/>
                    </a:lnTo>
                    <a:lnTo>
                      <a:pt x="368" y="568"/>
                    </a:lnTo>
                    <a:lnTo>
                      <a:pt x="370" y="568"/>
                    </a:lnTo>
                    <a:lnTo>
                      <a:pt x="370" y="567"/>
                    </a:lnTo>
                    <a:lnTo>
                      <a:pt x="370" y="565"/>
                    </a:lnTo>
                    <a:lnTo>
                      <a:pt x="372" y="565"/>
                    </a:lnTo>
                    <a:lnTo>
                      <a:pt x="373" y="565"/>
                    </a:lnTo>
                    <a:lnTo>
                      <a:pt x="375" y="565"/>
                    </a:lnTo>
                    <a:lnTo>
                      <a:pt x="375" y="563"/>
                    </a:lnTo>
                    <a:lnTo>
                      <a:pt x="375" y="563"/>
                    </a:lnTo>
                    <a:lnTo>
                      <a:pt x="375" y="565"/>
                    </a:lnTo>
                    <a:lnTo>
                      <a:pt x="376" y="565"/>
                    </a:lnTo>
                    <a:lnTo>
                      <a:pt x="378" y="563"/>
                    </a:lnTo>
                    <a:lnTo>
                      <a:pt x="378" y="562"/>
                    </a:lnTo>
                    <a:lnTo>
                      <a:pt x="380" y="562"/>
                    </a:lnTo>
                    <a:lnTo>
                      <a:pt x="381" y="563"/>
                    </a:lnTo>
                    <a:lnTo>
                      <a:pt x="381" y="565"/>
                    </a:lnTo>
                    <a:lnTo>
                      <a:pt x="383" y="562"/>
                    </a:lnTo>
                    <a:lnTo>
                      <a:pt x="384" y="562"/>
                    </a:lnTo>
                    <a:lnTo>
                      <a:pt x="384" y="563"/>
                    </a:lnTo>
                    <a:lnTo>
                      <a:pt x="386" y="563"/>
                    </a:lnTo>
                    <a:lnTo>
                      <a:pt x="387" y="563"/>
                    </a:lnTo>
                    <a:lnTo>
                      <a:pt x="389" y="562"/>
                    </a:lnTo>
                    <a:lnTo>
                      <a:pt x="389" y="560"/>
                    </a:lnTo>
                    <a:lnTo>
                      <a:pt x="392" y="560"/>
                    </a:lnTo>
                    <a:lnTo>
                      <a:pt x="394" y="560"/>
                    </a:lnTo>
                    <a:lnTo>
                      <a:pt x="395" y="560"/>
                    </a:lnTo>
                    <a:lnTo>
                      <a:pt x="397" y="562"/>
                    </a:lnTo>
                    <a:lnTo>
                      <a:pt x="397" y="562"/>
                    </a:lnTo>
                    <a:lnTo>
                      <a:pt x="399" y="559"/>
                    </a:lnTo>
                    <a:lnTo>
                      <a:pt x="400" y="557"/>
                    </a:lnTo>
                    <a:lnTo>
                      <a:pt x="403" y="557"/>
                    </a:lnTo>
                    <a:lnTo>
                      <a:pt x="403" y="557"/>
                    </a:lnTo>
                    <a:lnTo>
                      <a:pt x="407" y="555"/>
                    </a:lnTo>
                    <a:lnTo>
                      <a:pt x="407" y="555"/>
                    </a:lnTo>
                    <a:lnTo>
                      <a:pt x="407" y="554"/>
                    </a:lnTo>
                    <a:lnTo>
                      <a:pt x="407" y="552"/>
                    </a:lnTo>
                    <a:lnTo>
                      <a:pt x="407" y="551"/>
                    </a:lnTo>
                    <a:lnTo>
                      <a:pt x="408" y="551"/>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6" name="Freeform 1115">
                <a:extLst>
                  <a:ext uri="{FF2B5EF4-FFF2-40B4-BE49-F238E27FC236}">
                    <a16:creationId xmlns:a16="http://schemas.microsoft.com/office/drawing/2014/main" id="{C9028077-9144-46A1-BD35-E21CC84879D0}"/>
                  </a:ext>
                </a:extLst>
              </p:cNvPr>
              <p:cNvSpPr>
                <a:spLocks/>
              </p:cNvSpPr>
              <p:nvPr/>
            </p:nvSpPr>
            <p:spPr bwMode="auto">
              <a:xfrm>
                <a:off x="4188" y="1376"/>
                <a:ext cx="6" cy="3"/>
              </a:xfrm>
              <a:custGeom>
                <a:avLst/>
                <a:gdLst>
                  <a:gd name="T0" fmla="*/ 6 w 6"/>
                  <a:gd name="T1" fmla="*/ 3 h 3"/>
                  <a:gd name="T2" fmla="*/ 5 w 6"/>
                  <a:gd name="T3" fmla="*/ 1 h 3"/>
                  <a:gd name="T4" fmla="*/ 3 w 6"/>
                  <a:gd name="T5" fmla="*/ 1 h 3"/>
                  <a:gd name="T6" fmla="*/ 1 w 6"/>
                  <a:gd name="T7" fmla="*/ 0 h 3"/>
                  <a:gd name="T8" fmla="*/ 0 w 6"/>
                  <a:gd name="T9" fmla="*/ 1 h 3"/>
                  <a:gd name="T10" fmla="*/ 1 w 6"/>
                  <a:gd name="T11" fmla="*/ 3 h 3"/>
                  <a:gd name="T12" fmla="*/ 3 w 6"/>
                  <a:gd name="T13" fmla="*/ 3 h 3"/>
                  <a:gd name="T14" fmla="*/ 3 w 6"/>
                  <a:gd name="T15" fmla="*/ 3 h 3"/>
                  <a:gd name="T16" fmla="*/ 6 w 6"/>
                  <a:gd name="T17" fmla="*/ 3 h 3"/>
                  <a:gd name="T18" fmla="*/ 6 w 6"/>
                  <a:gd name="T19"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3">
                    <a:moveTo>
                      <a:pt x="6" y="3"/>
                    </a:moveTo>
                    <a:lnTo>
                      <a:pt x="5" y="1"/>
                    </a:lnTo>
                    <a:lnTo>
                      <a:pt x="3" y="1"/>
                    </a:lnTo>
                    <a:lnTo>
                      <a:pt x="1" y="0"/>
                    </a:lnTo>
                    <a:lnTo>
                      <a:pt x="0" y="1"/>
                    </a:lnTo>
                    <a:lnTo>
                      <a:pt x="1" y="3"/>
                    </a:lnTo>
                    <a:lnTo>
                      <a:pt x="3" y="3"/>
                    </a:lnTo>
                    <a:lnTo>
                      <a:pt x="3" y="3"/>
                    </a:lnTo>
                    <a:lnTo>
                      <a:pt x="6" y="3"/>
                    </a:lnTo>
                    <a:lnTo>
                      <a:pt x="6" y="3"/>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7" name="Freeform 1116">
                <a:extLst>
                  <a:ext uri="{FF2B5EF4-FFF2-40B4-BE49-F238E27FC236}">
                    <a16:creationId xmlns:a16="http://schemas.microsoft.com/office/drawing/2014/main" id="{BF6C249E-F339-4F08-A7EE-5733E3D6E2B4}"/>
                  </a:ext>
                </a:extLst>
              </p:cNvPr>
              <p:cNvSpPr>
                <a:spLocks/>
              </p:cNvSpPr>
              <p:nvPr/>
            </p:nvSpPr>
            <p:spPr bwMode="auto">
              <a:xfrm>
                <a:off x="4217" y="1325"/>
                <a:ext cx="3" cy="11"/>
              </a:xfrm>
              <a:custGeom>
                <a:avLst/>
                <a:gdLst>
                  <a:gd name="T0" fmla="*/ 3 w 3"/>
                  <a:gd name="T1" fmla="*/ 5 h 11"/>
                  <a:gd name="T2" fmla="*/ 3 w 3"/>
                  <a:gd name="T3" fmla="*/ 3 h 11"/>
                  <a:gd name="T4" fmla="*/ 1 w 3"/>
                  <a:gd name="T5" fmla="*/ 1 h 11"/>
                  <a:gd name="T6" fmla="*/ 0 w 3"/>
                  <a:gd name="T7" fmla="*/ 0 h 11"/>
                  <a:gd name="T8" fmla="*/ 0 w 3"/>
                  <a:gd name="T9" fmla="*/ 1 h 11"/>
                  <a:gd name="T10" fmla="*/ 0 w 3"/>
                  <a:gd name="T11" fmla="*/ 3 h 11"/>
                  <a:gd name="T12" fmla="*/ 1 w 3"/>
                  <a:gd name="T13" fmla="*/ 5 h 11"/>
                  <a:gd name="T14" fmla="*/ 1 w 3"/>
                  <a:gd name="T15" fmla="*/ 8 h 11"/>
                  <a:gd name="T16" fmla="*/ 1 w 3"/>
                  <a:gd name="T17" fmla="*/ 11 h 11"/>
                  <a:gd name="T18" fmla="*/ 3 w 3"/>
                  <a:gd name="T19" fmla="*/ 11 h 11"/>
                  <a:gd name="T20" fmla="*/ 3 w 3"/>
                  <a:gd name="T21" fmla="*/ 8 h 11"/>
                  <a:gd name="T22" fmla="*/ 3 w 3"/>
                  <a:gd name="T23" fmla="*/ 5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11">
                    <a:moveTo>
                      <a:pt x="3" y="5"/>
                    </a:moveTo>
                    <a:lnTo>
                      <a:pt x="3" y="3"/>
                    </a:lnTo>
                    <a:lnTo>
                      <a:pt x="1" y="1"/>
                    </a:lnTo>
                    <a:lnTo>
                      <a:pt x="0" y="0"/>
                    </a:lnTo>
                    <a:lnTo>
                      <a:pt x="0" y="1"/>
                    </a:lnTo>
                    <a:lnTo>
                      <a:pt x="0" y="3"/>
                    </a:lnTo>
                    <a:lnTo>
                      <a:pt x="1" y="5"/>
                    </a:lnTo>
                    <a:lnTo>
                      <a:pt x="1" y="8"/>
                    </a:lnTo>
                    <a:lnTo>
                      <a:pt x="1" y="11"/>
                    </a:lnTo>
                    <a:lnTo>
                      <a:pt x="3" y="11"/>
                    </a:lnTo>
                    <a:lnTo>
                      <a:pt x="3" y="8"/>
                    </a:lnTo>
                    <a:lnTo>
                      <a:pt x="3" y="5"/>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8" name="Freeform 1117">
                <a:extLst>
                  <a:ext uri="{FF2B5EF4-FFF2-40B4-BE49-F238E27FC236}">
                    <a16:creationId xmlns:a16="http://schemas.microsoft.com/office/drawing/2014/main" id="{58B3231A-97E4-41F5-9347-40D55359064D}"/>
                  </a:ext>
                </a:extLst>
              </p:cNvPr>
              <p:cNvSpPr>
                <a:spLocks/>
              </p:cNvSpPr>
              <p:nvPr/>
            </p:nvSpPr>
            <p:spPr bwMode="auto">
              <a:xfrm>
                <a:off x="4201" y="1373"/>
                <a:ext cx="0" cy="3"/>
              </a:xfrm>
              <a:custGeom>
                <a:avLst/>
                <a:gdLst>
                  <a:gd name="T0" fmla="*/ 0 h 3"/>
                  <a:gd name="T1" fmla="*/ 3 h 3"/>
                  <a:gd name="T2" fmla="*/ 1 h 3"/>
                  <a:gd name="T3" fmla="*/ 0 h 3"/>
                  <a:gd name="T4" fmla="*/ 0 h 3"/>
                </a:gdLst>
                <a:ahLst/>
                <a:cxnLst>
                  <a:cxn ang="0">
                    <a:pos x="0" y="T0"/>
                  </a:cxn>
                  <a:cxn ang="0">
                    <a:pos x="0" y="T1"/>
                  </a:cxn>
                  <a:cxn ang="0">
                    <a:pos x="0" y="T2"/>
                  </a:cxn>
                  <a:cxn ang="0">
                    <a:pos x="0" y="T3"/>
                  </a:cxn>
                  <a:cxn ang="0">
                    <a:pos x="0" y="T4"/>
                  </a:cxn>
                </a:cxnLst>
                <a:rect l="0" t="0" r="r" b="b"/>
                <a:pathLst>
                  <a:path h="3">
                    <a:moveTo>
                      <a:pt x="0" y="0"/>
                    </a:moveTo>
                    <a:lnTo>
                      <a:pt x="0" y="3"/>
                    </a:lnTo>
                    <a:lnTo>
                      <a:pt x="0" y="1"/>
                    </a:lnTo>
                    <a:lnTo>
                      <a:pt x="0" y="0"/>
                    </a:lnTo>
                    <a:lnTo>
                      <a:pt x="0"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9" name="Freeform 1118">
                <a:extLst>
                  <a:ext uri="{FF2B5EF4-FFF2-40B4-BE49-F238E27FC236}">
                    <a16:creationId xmlns:a16="http://schemas.microsoft.com/office/drawing/2014/main" id="{B9352041-C46C-4D9C-BDCA-FA0F4CE9B67B}"/>
                  </a:ext>
                </a:extLst>
              </p:cNvPr>
              <p:cNvSpPr>
                <a:spLocks/>
              </p:cNvSpPr>
              <p:nvPr/>
            </p:nvSpPr>
            <p:spPr bwMode="auto">
              <a:xfrm>
                <a:off x="4199" y="1358"/>
                <a:ext cx="6" cy="5"/>
              </a:xfrm>
              <a:custGeom>
                <a:avLst/>
                <a:gdLst>
                  <a:gd name="T0" fmla="*/ 6 w 6"/>
                  <a:gd name="T1" fmla="*/ 5 h 5"/>
                  <a:gd name="T2" fmla="*/ 5 w 6"/>
                  <a:gd name="T3" fmla="*/ 3 h 5"/>
                  <a:gd name="T4" fmla="*/ 2 w 6"/>
                  <a:gd name="T5" fmla="*/ 2 h 5"/>
                  <a:gd name="T6" fmla="*/ 0 w 6"/>
                  <a:gd name="T7" fmla="*/ 0 h 5"/>
                  <a:gd name="T8" fmla="*/ 0 w 6"/>
                  <a:gd name="T9" fmla="*/ 0 h 5"/>
                  <a:gd name="T10" fmla="*/ 0 w 6"/>
                  <a:gd name="T11" fmla="*/ 0 h 5"/>
                  <a:gd name="T12" fmla="*/ 2 w 6"/>
                  <a:gd name="T13" fmla="*/ 3 h 5"/>
                  <a:gd name="T14" fmla="*/ 5 w 6"/>
                  <a:gd name="T15" fmla="*/ 5 h 5"/>
                  <a:gd name="T16" fmla="*/ 5 w 6"/>
                  <a:gd name="T17" fmla="*/ 5 h 5"/>
                  <a:gd name="T18" fmla="*/ 6 w 6"/>
                  <a:gd name="T19"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5">
                    <a:moveTo>
                      <a:pt x="6" y="5"/>
                    </a:moveTo>
                    <a:lnTo>
                      <a:pt x="5" y="3"/>
                    </a:lnTo>
                    <a:lnTo>
                      <a:pt x="2" y="2"/>
                    </a:lnTo>
                    <a:lnTo>
                      <a:pt x="0" y="0"/>
                    </a:lnTo>
                    <a:lnTo>
                      <a:pt x="0" y="0"/>
                    </a:lnTo>
                    <a:lnTo>
                      <a:pt x="0" y="0"/>
                    </a:lnTo>
                    <a:lnTo>
                      <a:pt x="2" y="3"/>
                    </a:lnTo>
                    <a:lnTo>
                      <a:pt x="5" y="5"/>
                    </a:lnTo>
                    <a:lnTo>
                      <a:pt x="5" y="5"/>
                    </a:lnTo>
                    <a:lnTo>
                      <a:pt x="6" y="5"/>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0" name="Freeform 1119">
                <a:extLst>
                  <a:ext uri="{FF2B5EF4-FFF2-40B4-BE49-F238E27FC236}">
                    <a16:creationId xmlns:a16="http://schemas.microsoft.com/office/drawing/2014/main" id="{FF03E533-EDB7-4433-B3BF-8DAF180F8991}"/>
                  </a:ext>
                </a:extLst>
              </p:cNvPr>
              <p:cNvSpPr>
                <a:spLocks/>
              </p:cNvSpPr>
              <p:nvPr/>
            </p:nvSpPr>
            <p:spPr bwMode="auto">
              <a:xfrm>
                <a:off x="4229" y="1317"/>
                <a:ext cx="4" cy="3"/>
              </a:xfrm>
              <a:custGeom>
                <a:avLst/>
                <a:gdLst>
                  <a:gd name="T0" fmla="*/ 4 w 4"/>
                  <a:gd name="T1" fmla="*/ 1 h 3"/>
                  <a:gd name="T2" fmla="*/ 2 w 4"/>
                  <a:gd name="T3" fmla="*/ 0 h 3"/>
                  <a:gd name="T4" fmla="*/ 0 w 4"/>
                  <a:gd name="T5" fmla="*/ 0 h 3"/>
                  <a:gd name="T6" fmla="*/ 2 w 4"/>
                  <a:gd name="T7" fmla="*/ 1 h 3"/>
                  <a:gd name="T8" fmla="*/ 2 w 4"/>
                  <a:gd name="T9" fmla="*/ 3 h 3"/>
                  <a:gd name="T10" fmla="*/ 4 w 4"/>
                  <a:gd name="T11" fmla="*/ 1 h 3"/>
                </a:gdLst>
                <a:ahLst/>
                <a:cxnLst>
                  <a:cxn ang="0">
                    <a:pos x="T0" y="T1"/>
                  </a:cxn>
                  <a:cxn ang="0">
                    <a:pos x="T2" y="T3"/>
                  </a:cxn>
                  <a:cxn ang="0">
                    <a:pos x="T4" y="T5"/>
                  </a:cxn>
                  <a:cxn ang="0">
                    <a:pos x="T6" y="T7"/>
                  </a:cxn>
                  <a:cxn ang="0">
                    <a:pos x="T8" y="T9"/>
                  </a:cxn>
                  <a:cxn ang="0">
                    <a:pos x="T10" y="T11"/>
                  </a:cxn>
                </a:cxnLst>
                <a:rect l="0" t="0" r="r" b="b"/>
                <a:pathLst>
                  <a:path w="4" h="3">
                    <a:moveTo>
                      <a:pt x="4" y="1"/>
                    </a:moveTo>
                    <a:lnTo>
                      <a:pt x="2" y="0"/>
                    </a:lnTo>
                    <a:lnTo>
                      <a:pt x="0" y="0"/>
                    </a:lnTo>
                    <a:lnTo>
                      <a:pt x="2" y="1"/>
                    </a:lnTo>
                    <a:lnTo>
                      <a:pt x="2" y="3"/>
                    </a:lnTo>
                    <a:lnTo>
                      <a:pt x="4" y="1"/>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1" name="Rectangle 1120">
                <a:extLst>
                  <a:ext uri="{FF2B5EF4-FFF2-40B4-BE49-F238E27FC236}">
                    <a16:creationId xmlns:a16="http://schemas.microsoft.com/office/drawing/2014/main" id="{75DD1075-1D90-40B6-A0D9-E3564A820521}"/>
                  </a:ext>
                </a:extLst>
              </p:cNvPr>
              <p:cNvSpPr>
                <a:spLocks noChangeArrowheads="1"/>
              </p:cNvSpPr>
              <p:nvPr/>
            </p:nvSpPr>
            <p:spPr bwMode="auto">
              <a:xfrm>
                <a:off x="4188" y="1392"/>
                <a:ext cx="1" cy="1"/>
              </a:xfrm>
              <a:prstGeom prst="rect">
                <a:avLst/>
              </a:prstGeom>
              <a:solidFill>
                <a:srgbClr val="8E86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2" name="Freeform 1121">
                <a:extLst>
                  <a:ext uri="{FF2B5EF4-FFF2-40B4-BE49-F238E27FC236}">
                    <a16:creationId xmlns:a16="http://schemas.microsoft.com/office/drawing/2014/main" id="{1C206A64-4BF1-4EAF-A87E-B15C0EBC07B4}"/>
                  </a:ext>
                </a:extLst>
              </p:cNvPr>
              <p:cNvSpPr>
                <a:spLocks/>
              </p:cNvSpPr>
              <p:nvPr/>
            </p:nvSpPr>
            <p:spPr bwMode="auto">
              <a:xfrm>
                <a:off x="4191" y="1382"/>
                <a:ext cx="0" cy="2"/>
              </a:xfrm>
              <a:custGeom>
                <a:avLst/>
                <a:gdLst>
                  <a:gd name="T0" fmla="*/ 2 h 2"/>
                  <a:gd name="T1" fmla="*/ 2 h 2"/>
                  <a:gd name="T2" fmla="*/ 2 h 2"/>
                  <a:gd name="T3" fmla="*/ 0 h 2"/>
                  <a:gd name="T4" fmla="*/ 0 h 2"/>
                  <a:gd name="T5" fmla="*/ 2 h 2"/>
                </a:gdLst>
                <a:ahLst/>
                <a:cxnLst>
                  <a:cxn ang="0">
                    <a:pos x="0" y="T0"/>
                  </a:cxn>
                  <a:cxn ang="0">
                    <a:pos x="0" y="T1"/>
                  </a:cxn>
                  <a:cxn ang="0">
                    <a:pos x="0" y="T2"/>
                  </a:cxn>
                  <a:cxn ang="0">
                    <a:pos x="0" y="T3"/>
                  </a:cxn>
                  <a:cxn ang="0">
                    <a:pos x="0" y="T4"/>
                  </a:cxn>
                  <a:cxn ang="0">
                    <a:pos x="0" y="T5"/>
                  </a:cxn>
                </a:cxnLst>
                <a:rect l="0" t="0" r="r" b="b"/>
                <a:pathLst>
                  <a:path h="2">
                    <a:moveTo>
                      <a:pt x="0" y="2"/>
                    </a:moveTo>
                    <a:lnTo>
                      <a:pt x="0" y="2"/>
                    </a:lnTo>
                    <a:lnTo>
                      <a:pt x="0" y="2"/>
                    </a:lnTo>
                    <a:lnTo>
                      <a:pt x="0" y="0"/>
                    </a:lnTo>
                    <a:lnTo>
                      <a:pt x="0" y="0"/>
                    </a:lnTo>
                    <a:lnTo>
                      <a:pt x="0" y="2"/>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3" name="Freeform 1122">
                <a:extLst>
                  <a:ext uri="{FF2B5EF4-FFF2-40B4-BE49-F238E27FC236}">
                    <a16:creationId xmlns:a16="http://schemas.microsoft.com/office/drawing/2014/main" id="{92584B6F-A875-4FAA-AD32-546BBF4DBBF8}"/>
                  </a:ext>
                </a:extLst>
              </p:cNvPr>
              <p:cNvSpPr>
                <a:spLocks/>
              </p:cNvSpPr>
              <p:nvPr/>
            </p:nvSpPr>
            <p:spPr bwMode="auto">
              <a:xfrm>
                <a:off x="4110" y="1417"/>
                <a:ext cx="3" cy="3"/>
              </a:xfrm>
              <a:custGeom>
                <a:avLst/>
                <a:gdLst>
                  <a:gd name="T0" fmla="*/ 1 w 3"/>
                  <a:gd name="T1" fmla="*/ 2 h 3"/>
                  <a:gd name="T2" fmla="*/ 1 w 3"/>
                  <a:gd name="T3" fmla="*/ 3 h 3"/>
                  <a:gd name="T4" fmla="*/ 3 w 3"/>
                  <a:gd name="T5" fmla="*/ 3 h 3"/>
                  <a:gd name="T6" fmla="*/ 3 w 3"/>
                  <a:gd name="T7" fmla="*/ 0 h 3"/>
                  <a:gd name="T8" fmla="*/ 1 w 3"/>
                  <a:gd name="T9" fmla="*/ 0 h 3"/>
                  <a:gd name="T10" fmla="*/ 0 w 3"/>
                  <a:gd name="T11" fmla="*/ 0 h 3"/>
                  <a:gd name="T12" fmla="*/ 0 w 3"/>
                  <a:gd name="T13" fmla="*/ 2 h 3"/>
                  <a:gd name="T14" fmla="*/ 1 w 3"/>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3">
                    <a:moveTo>
                      <a:pt x="1" y="2"/>
                    </a:moveTo>
                    <a:lnTo>
                      <a:pt x="1" y="3"/>
                    </a:lnTo>
                    <a:lnTo>
                      <a:pt x="3" y="3"/>
                    </a:lnTo>
                    <a:lnTo>
                      <a:pt x="3" y="0"/>
                    </a:lnTo>
                    <a:lnTo>
                      <a:pt x="1" y="0"/>
                    </a:lnTo>
                    <a:lnTo>
                      <a:pt x="0" y="0"/>
                    </a:lnTo>
                    <a:lnTo>
                      <a:pt x="0" y="2"/>
                    </a:lnTo>
                    <a:lnTo>
                      <a:pt x="1" y="2"/>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4" name="Freeform 1123">
                <a:extLst>
                  <a:ext uri="{FF2B5EF4-FFF2-40B4-BE49-F238E27FC236}">
                    <a16:creationId xmlns:a16="http://schemas.microsoft.com/office/drawing/2014/main" id="{04264237-EE98-41FB-9BD4-60F002AA39EE}"/>
                  </a:ext>
                </a:extLst>
              </p:cNvPr>
              <p:cNvSpPr>
                <a:spLocks/>
              </p:cNvSpPr>
              <p:nvPr/>
            </p:nvSpPr>
            <p:spPr bwMode="auto">
              <a:xfrm>
                <a:off x="4078" y="1299"/>
                <a:ext cx="3" cy="3"/>
              </a:xfrm>
              <a:custGeom>
                <a:avLst/>
                <a:gdLst>
                  <a:gd name="T0" fmla="*/ 0 w 3"/>
                  <a:gd name="T1" fmla="*/ 2 h 3"/>
                  <a:gd name="T2" fmla="*/ 0 w 3"/>
                  <a:gd name="T3" fmla="*/ 3 h 3"/>
                  <a:gd name="T4" fmla="*/ 0 w 3"/>
                  <a:gd name="T5" fmla="*/ 3 h 3"/>
                  <a:gd name="T6" fmla="*/ 3 w 3"/>
                  <a:gd name="T7" fmla="*/ 2 h 3"/>
                  <a:gd name="T8" fmla="*/ 2 w 3"/>
                  <a:gd name="T9" fmla="*/ 2 h 3"/>
                  <a:gd name="T10" fmla="*/ 2 w 3"/>
                  <a:gd name="T11" fmla="*/ 0 h 3"/>
                  <a:gd name="T12" fmla="*/ 0 w 3"/>
                  <a:gd name="T13" fmla="*/ 2 h 3"/>
                </a:gdLst>
                <a:ahLst/>
                <a:cxnLst>
                  <a:cxn ang="0">
                    <a:pos x="T0" y="T1"/>
                  </a:cxn>
                  <a:cxn ang="0">
                    <a:pos x="T2" y="T3"/>
                  </a:cxn>
                  <a:cxn ang="0">
                    <a:pos x="T4" y="T5"/>
                  </a:cxn>
                  <a:cxn ang="0">
                    <a:pos x="T6" y="T7"/>
                  </a:cxn>
                  <a:cxn ang="0">
                    <a:pos x="T8" y="T9"/>
                  </a:cxn>
                  <a:cxn ang="0">
                    <a:pos x="T10" y="T11"/>
                  </a:cxn>
                  <a:cxn ang="0">
                    <a:pos x="T12" y="T13"/>
                  </a:cxn>
                </a:cxnLst>
                <a:rect l="0" t="0" r="r" b="b"/>
                <a:pathLst>
                  <a:path w="3" h="3">
                    <a:moveTo>
                      <a:pt x="0" y="2"/>
                    </a:moveTo>
                    <a:lnTo>
                      <a:pt x="0" y="3"/>
                    </a:lnTo>
                    <a:lnTo>
                      <a:pt x="0" y="3"/>
                    </a:lnTo>
                    <a:lnTo>
                      <a:pt x="3" y="2"/>
                    </a:lnTo>
                    <a:lnTo>
                      <a:pt x="2" y="2"/>
                    </a:lnTo>
                    <a:lnTo>
                      <a:pt x="2" y="0"/>
                    </a:lnTo>
                    <a:lnTo>
                      <a:pt x="0" y="2"/>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5" name="Freeform 1124">
                <a:extLst>
                  <a:ext uri="{FF2B5EF4-FFF2-40B4-BE49-F238E27FC236}">
                    <a16:creationId xmlns:a16="http://schemas.microsoft.com/office/drawing/2014/main" id="{EC0CEC3B-0B25-4D52-9006-792621EAA3D4}"/>
                  </a:ext>
                </a:extLst>
              </p:cNvPr>
              <p:cNvSpPr>
                <a:spLocks/>
              </p:cNvSpPr>
              <p:nvPr/>
            </p:nvSpPr>
            <p:spPr bwMode="auto">
              <a:xfrm>
                <a:off x="4076" y="1296"/>
                <a:ext cx="4" cy="3"/>
              </a:xfrm>
              <a:custGeom>
                <a:avLst/>
                <a:gdLst>
                  <a:gd name="T0" fmla="*/ 0 w 4"/>
                  <a:gd name="T1" fmla="*/ 0 h 3"/>
                  <a:gd name="T2" fmla="*/ 2 w 4"/>
                  <a:gd name="T3" fmla="*/ 2 h 3"/>
                  <a:gd name="T4" fmla="*/ 4 w 4"/>
                  <a:gd name="T5" fmla="*/ 3 h 3"/>
                  <a:gd name="T6" fmla="*/ 4 w 4"/>
                  <a:gd name="T7" fmla="*/ 0 h 3"/>
                  <a:gd name="T8" fmla="*/ 2 w 4"/>
                  <a:gd name="T9" fmla="*/ 0 h 3"/>
                  <a:gd name="T10" fmla="*/ 0 w 4"/>
                  <a:gd name="T11" fmla="*/ 0 h 3"/>
                </a:gdLst>
                <a:ahLst/>
                <a:cxnLst>
                  <a:cxn ang="0">
                    <a:pos x="T0" y="T1"/>
                  </a:cxn>
                  <a:cxn ang="0">
                    <a:pos x="T2" y="T3"/>
                  </a:cxn>
                  <a:cxn ang="0">
                    <a:pos x="T4" y="T5"/>
                  </a:cxn>
                  <a:cxn ang="0">
                    <a:pos x="T6" y="T7"/>
                  </a:cxn>
                  <a:cxn ang="0">
                    <a:pos x="T8" y="T9"/>
                  </a:cxn>
                  <a:cxn ang="0">
                    <a:pos x="T10" y="T11"/>
                  </a:cxn>
                </a:cxnLst>
                <a:rect l="0" t="0" r="r" b="b"/>
                <a:pathLst>
                  <a:path w="4" h="3">
                    <a:moveTo>
                      <a:pt x="0" y="0"/>
                    </a:moveTo>
                    <a:lnTo>
                      <a:pt x="2" y="2"/>
                    </a:lnTo>
                    <a:lnTo>
                      <a:pt x="4" y="3"/>
                    </a:lnTo>
                    <a:lnTo>
                      <a:pt x="4" y="0"/>
                    </a:lnTo>
                    <a:lnTo>
                      <a:pt x="2" y="0"/>
                    </a:lnTo>
                    <a:lnTo>
                      <a:pt x="0"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6" name="Freeform 1125">
                <a:extLst>
                  <a:ext uri="{FF2B5EF4-FFF2-40B4-BE49-F238E27FC236}">
                    <a16:creationId xmlns:a16="http://schemas.microsoft.com/office/drawing/2014/main" id="{0B188F2A-2B5D-402A-980F-EDFF7F37451C}"/>
                  </a:ext>
                </a:extLst>
              </p:cNvPr>
              <p:cNvSpPr>
                <a:spLocks/>
              </p:cNvSpPr>
              <p:nvPr/>
            </p:nvSpPr>
            <p:spPr bwMode="auto">
              <a:xfrm>
                <a:off x="4124" y="1416"/>
                <a:ext cx="3" cy="1"/>
              </a:xfrm>
              <a:custGeom>
                <a:avLst/>
                <a:gdLst>
                  <a:gd name="T0" fmla="*/ 3 w 3"/>
                  <a:gd name="T1" fmla="*/ 1 h 1"/>
                  <a:gd name="T2" fmla="*/ 2 w 3"/>
                  <a:gd name="T3" fmla="*/ 0 h 1"/>
                  <a:gd name="T4" fmla="*/ 0 w 3"/>
                  <a:gd name="T5" fmla="*/ 0 h 1"/>
                  <a:gd name="T6" fmla="*/ 2 w 3"/>
                  <a:gd name="T7" fmla="*/ 1 h 1"/>
                  <a:gd name="T8" fmla="*/ 3 w 3"/>
                  <a:gd name="T9" fmla="*/ 1 h 1"/>
                  <a:gd name="T10" fmla="*/ 3 w 3"/>
                  <a:gd name="T11" fmla="*/ 1 h 1"/>
                </a:gdLst>
                <a:ahLst/>
                <a:cxnLst>
                  <a:cxn ang="0">
                    <a:pos x="T0" y="T1"/>
                  </a:cxn>
                  <a:cxn ang="0">
                    <a:pos x="T2" y="T3"/>
                  </a:cxn>
                  <a:cxn ang="0">
                    <a:pos x="T4" y="T5"/>
                  </a:cxn>
                  <a:cxn ang="0">
                    <a:pos x="T6" y="T7"/>
                  </a:cxn>
                  <a:cxn ang="0">
                    <a:pos x="T8" y="T9"/>
                  </a:cxn>
                  <a:cxn ang="0">
                    <a:pos x="T10" y="T11"/>
                  </a:cxn>
                </a:cxnLst>
                <a:rect l="0" t="0" r="r" b="b"/>
                <a:pathLst>
                  <a:path w="3" h="1">
                    <a:moveTo>
                      <a:pt x="3" y="1"/>
                    </a:moveTo>
                    <a:lnTo>
                      <a:pt x="2" y="0"/>
                    </a:lnTo>
                    <a:lnTo>
                      <a:pt x="0" y="0"/>
                    </a:lnTo>
                    <a:lnTo>
                      <a:pt x="2" y="1"/>
                    </a:lnTo>
                    <a:lnTo>
                      <a:pt x="3" y="1"/>
                    </a:lnTo>
                    <a:lnTo>
                      <a:pt x="3" y="1"/>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7" name="Freeform 1126">
                <a:extLst>
                  <a:ext uri="{FF2B5EF4-FFF2-40B4-BE49-F238E27FC236}">
                    <a16:creationId xmlns:a16="http://schemas.microsoft.com/office/drawing/2014/main" id="{E785587F-97E5-4C62-B020-CB82251E224E}"/>
                  </a:ext>
                </a:extLst>
              </p:cNvPr>
              <p:cNvSpPr>
                <a:spLocks/>
              </p:cNvSpPr>
              <p:nvPr/>
            </p:nvSpPr>
            <p:spPr bwMode="auto">
              <a:xfrm>
                <a:off x="4156" y="1441"/>
                <a:ext cx="5" cy="3"/>
              </a:xfrm>
              <a:custGeom>
                <a:avLst/>
                <a:gdLst>
                  <a:gd name="T0" fmla="*/ 0 w 5"/>
                  <a:gd name="T1" fmla="*/ 3 h 3"/>
                  <a:gd name="T2" fmla="*/ 0 w 5"/>
                  <a:gd name="T3" fmla="*/ 3 h 3"/>
                  <a:gd name="T4" fmla="*/ 2 w 5"/>
                  <a:gd name="T5" fmla="*/ 3 h 3"/>
                  <a:gd name="T6" fmla="*/ 3 w 5"/>
                  <a:gd name="T7" fmla="*/ 3 h 3"/>
                  <a:gd name="T8" fmla="*/ 5 w 5"/>
                  <a:gd name="T9" fmla="*/ 2 h 3"/>
                  <a:gd name="T10" fmla="*/ 3 w 5"/>
                  <a:gd name="T11" fmla="*/ 0 h 3"/>
                  <a:gd name="T12" fmla="*/ 2 w 5"/>
                  <a:gd name="T13" fmla="*/ 0 h 3"/>
                  <a:gd name="T14" fmla="*/ 0 w 5"/>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3">
                    <a:moveTo>
                      <a:pt x="0" y="3"/>
                    </a:moveTo>
                    <a:lnTo>
                      <a:pt x="0" y="3"/>
                    </a:lnTo>
                    <a:lnTo>
                      <a:pt x="2" y="3"/>
                    </a:lnTo>
                    <a:lnTo>
                      <a:pt x="3" y="3"/>
                    </a:lnTo>
                    <a:lnTo>
                      <a:pt x="5" y="2"/>
                    </a:lnTo>
                    <a:lnTo>
                      <a:pt x="3" y="0"/>
                    </a:lnTo>
                    <a:lnTo>
                      <a:pt x="2" y="0"/>
                    </a:lnTo>
                    <a:lnTo>
                      <a:pt x="0" y="3"/>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8" name="Freeform 1127">
                <a:extLst>
                  <a:ext uri="{FF2B5EF4-FFF2-40B4-BE49-F238E27FC236}">
                    <a16:creationId xmlns:a16="http://schemas.microsoft.com/office/drawing/2014/main" id="{7A605B8A-16AA-44A3-B4FA-BD129A0205B8}"/>
                  </a:ext>
                </a:extLst>
              </p:cNvPr>
              <p:cNvSpPr>
                <a:spLocks/>
              </p:cNvSpPr>
              <p:nvPr/>
            </p:nvSpPr>
            <p:spPr bwMode="auto">
              <a:xfrm>
                <a:off x="4174" y="1419"/>
                <a:ext cx="3" cy="1"/>
              </a:xfrm>
              <a:custGeom>
                <a:avLst/>
                <a:gdLst>
                  <a:gd name="T0" fmla="*/ 1 w 3"/>
                  <a:gd name="T1" fmla="*/ 0 h 1"/>
                  <a:gd name="T2" fmla="*/ 0 w 3"/>
                  <a:gd name="T3" fmla="*/ 0 h 1"/>
                  <a:gd name="T4" fmla="*/ 1 w 3"/>
                  <a:gd name="T5" fmla="*/ 1 h 1"/>
                  <a:gd name="T6" fmla="*/ 3 w 3"/>
                  <a:gd name="T7" fmla="*/ 1 h 1"/>
                  <a:gd name="T8" fmla="*/ 3 w 3"/>
                  <a:gd name="T9" fmla="*/ 0 h 1"/>
                  <a:gd name="T10" fmla="*/ 1 w 3"/>
                  <a:gd name="T11" fmla="*/ 0 h 1"/>
                </a:gdLst>
                <a:ahLst/>
                <a:cxnLst>
                  <a:cxn ang="0">
                    <a:pos x="T0" y="T1"/>
                  </a:cxn>
                  <a:cxn ang="0">
                    <a:pos x="T2" y="T3"/>
                  </a:cxn>
                  <a:cxn ang="0">
                    <a:pos x="T4" y="T5"/>
                  </a:cxn>
                  <a:cxn ang="0">
                    <a:pos x="T6" y="T7"/>
                  </a:cxn>
                  <a:cxn ang="0">
                    <a:pos x="T8" y="T9"/>
                  </a:cxn>
                  <a:cxn ang="0">
                    <a:pos x="T10" y="T11"/>
                  </a:cxn>
                </a:cxnLst>
                <a:rect l="0" t="0" r="r" b="b"/>
                <a:pathLst>
                  <a:path w="3" h="1">
                    <a:moveTo>
                      <a:pt x="1" y="0"/>
                    </a:moveTo>
                    <a:lnTo>
                      <a:pt x="0" y="0"/>
                    </a:lnTo>
                    <a:lnTo>
                      <a:pt x="1" y="1"/>
                    </a:lnTo>
                    <a:lnTo>
                      <a:pt x="3" y="1"/>
                    </a:lnTo>
                    <a:lnTo>
                      <a:pt x="3" y="0"/>
                    </a:lnTo>
                    <a:lnTo>
                      <a:pt x="1"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9" name="Freeform 1128">
                <a:extLst>
                  <a:ext uri="{FF2B5EF4-FFF2-40B4-BE49-F238E27FC236}">
                    <a16:creationId xmlns:a16="http://schemas.microsoft.com/office/drawing/2014/main" id="{96E41731-F6D1-4EB8-94C1-323045AEB84F}"/>
                  </a:ext>
                </a:extLst>
              </p:cNvPr>
              <p:cNvSpPr>
                <a:spLocks/>
              </p:cNvSpPr>
              <p:nvPr/>
            </p:nvSpPr>
            <p:spPr bwMode="auto">
              <a:xfrm>
                <a:off x="4131" y="1416"/>
                <a:ext cx="3" cy="1"/>
              </a:xfrm>
              <a:custGeom>
                <a:avLst/>
                <a:gdLst>
                  <a:gd name="T0" fmla="*/ 1 w 3"/>
                  <a:gd name="T1" fmla="*/ 1 h 1"/>
                  <a:gd name="T2" fmla="*/ 3 w 3"/>
                  <a:gd name="T3" fmla="*/ 0 h 1"/>
                  <a:gd name="T4" fmla="*/ 3 w 3"/>
                  <a:gd name="T5" fmla="*/ 0 h 1"/>
                  <a:gd name="T6" fmla="*/ 1 w 3"/>
                  <a:gd name="T7" fmla="*/ 0 h 1"/>
                  <a:gd name="T8" fmla="*/ 0 w 3"/>
                  <a:gd name="T9" fmla="*/ 1 h 1"/>
                  <a:gd name="T10" fmla="*/ 0 w 3"/>
                  <a:gd name="T11" fmla="*/ 1 h 1"/>
                  <a:gd name="T12" fmla="*/ 1 w 3"/>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3" h="1">
                    <a:moveTo>
                      <a:pt x="1" y="1"/>
                    </a:moveTo>
                    <a:lnTo>
                      <a:pt x="3" y="0"/>
                    </a:lnTo>
                    <a:lnTo>
                      <a:pt x="3" y="0"/>
                    </a:lnTo>
                    <a:lnTo>
                      <a:pt x="1" y="0"/>
                    </a:lnTo>
                    <a:lnTo>
                      <a:pt x="0" y="1"/>
                    </a:lnTo>
                    <a:lnTo>
                      <a:pt x="0" y="1"/>
                    </a:lnTo>
                    <a:lnTo>
                      <a:pt x="1" y="1"/>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0" name="Freeform 1129">
                <a:extLst>
                  <a:ext uri="{FF2B5EF4-FFF2-40B4-BE49-F238E27FC236}">
                    <a16:creationId xmlns:a16="http://schemas.microsoft.com/office/drawing/2014/main" id="{68D197A4-724B-44C9-8F96-C5E4AA885D07}"/>
                  </a:ext>
                </a:extLst>
              </p:cNvPr>
              <p:cNvSpPr>
                <a:spLocks/>
              </p:cNvSpPr>
              <p:nvPr/>
            </p:nvSpPr>
            <p:spPr bwMode="auto">
              <a:xfrm>
                <a:off x="4158" y="1435"/>
                <a:ext cx="6" cy="5"/>
              </a:xfrm>
              <a:custGeom>
                <a:avLst/>
                <a:gdLst>
                  <a:gd name="T0" fmla="*/ 4 w 6"/>
                  <a:gd name="T1" fmla="*/ 5 h 5"/>
                  <a:gd name="T2" fmla="*/ 6 w 6"/>
                  <a:gd name="T3" fmla="*/ 3 h 5"/>
                  <a:gd name="T4" fmla="*/ 1 w 6"/>
                  <a:gd name="T5" fmla="*/ 0 h 5"/>
                  <a:gd name="T6" fmla="*/ 0 w 6"/>
                  <a:gd name="T7" fmla="*/ 0 h 5"/>
                  <a:gd name="T8" fmla="*/ 0 w 6"/>
                  <a:gd name="T9" fmla="*/ 1 h 5"/>
                  <a:gd name="T10" fmla="*/ 3 w 6"/>
                  <a:gd name="T11" fmla="*/ 5 h 5"/>
                  <a:gd name="T12" fmla="*/ 4 w 6"/>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6" h="5">
                    <a:moveTo>
                      <a:pt x="4" y="5"/>
                    </a:moveTo>
                    <a:lnTo>
                      <a:pt x="6" y="3"/>
                    </a:lnTo>
                    <a:lnTo>
                      <a:pt x="1" y="0"/>
                    </a:lnTo>
                    <a:lnTo>
                      <a:pt x="0" y="0"/>
                    </a:lnTo>
                    <a:lnTo>
                      <a:pt x="0" y="1"/>
                    </a:lnTo>
                    <a:lnTo>
                      <a:pt x="3" y="5"/>
                    </a:lnTo>
                    <a:lnTo>
                      <a:pt x="4" y="5"/>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1" name="Freeform 1130">
                <a:extLst>
                  <a:ext uri="{FF2B5EF4-FFF2-40B4-BE49-F238E27FC236}">
                    <a16:creationId xmlns:a16="http://schemas.microsoft.com/office/drawing/2014/main" id="{A6287058-A3CD-4A70-B01A-472C459E9BA5}"/>
                  </a:ext>
                </a:extLst>
              </p:cNvPr>
              <p:cNvSpPr>
                <a:spLocks/>
              </p:cNvSpPr>
              <p:nvPr/>
            </p:nvSpPr>
            <p:spPr bwMode="auto">
              <a:xfrm>
                <a:off x="4140" y="1430"/>
                <a:ext cx="3" cy="5"/>
              </a:xfrm>
              <a:custGeom>
                <a:avLst/>
                <a:gdLst>
                  <a:gd name="T0" fmla="*/ 2 w 3"/>
                  <a:gd name="T1" fmla="*/ 5 h 5"/>
                  <a:gd name="T2" fmla="*/ 3 w 3"/>
                  <a:gd name="T3" fmla="*/ 3 h 5"/>
                  <a:gd name="T4" fmla="*/ 3 w 3"/>
                  <a:gd name="T5" fmla="*/ 0 h 5"/>
                  <a:gd name="T6" fmla="*/ 2 w 3"/>
                  <a:gd name="T7" fmla="*/ 0 h 5"/>
                  <a:gd name="T8" fmla="*/ 2 w 3"/>
                  <a:gd name="T9" fmla="*/ 2 h 5"/>
                  <a:gd name="T10" fmla="*/ 0 w 3"/>
                  <a:gd name="T11" fmla="*/ 3 h 5"/>
                  <a:gd name="T12" fmla="*/ 0 w 3"/>
                  <a:gd name="T13" fmla="*/ 5 h 5"/>
                  <a:gd name="T14" fmla="*/ 2 w 3"/>
                  <a:gd name="T15" fmla="*/ 5 h 5"/>
                  <a:gd name="T16" fmla="*/ 2 w 3"/>
                  <a:gd name="T1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5">
                    <a:moveTo>
                      <a:pt x="2" y="5"/>
                    </a:moveTo>
                    <a:lnTo>
                      <a:pt x="3" y="3"/>
                    </a:lnTo>
                    <a:lnTo>
                      <a:pt x="3" y="0"/>
                    </a:lnTo>
                    <a:lnTo>
                      <a:pt x="2" y="0"/>
                    </a:lnTo>
                    <a:lnTo>
                      <a:pt x="2" y="2"/>
                    </a:lnTo>
                    <a:lnTo>
                      <a:pt x="0" y="3"/>
                    </a:lnTo>
                    <a:lnTo>
                      <a:pt x="0" y="5"/>
                    </a:lnTo>
                    <a:lnTo>
                      <a:pt x="2" y="5"/>
                    </a:lnTo>
                    <a:lnTo>
                      <a:pt x="2" y="5"/>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2" name="Freeform 1131">
                <a:extLst>
                  <a:ext uri="{FF2B5EF4-FFF2-40B4-BE49-F238E27FC236}">
                    <a16:creationId xmlns:a16="http://schemas.microsoft.com/office/drawing/2014/main" id="{BD4EE077-0440-4DD5-BCD4-B329911B1A84}"/>
                  </a:ext>
                </a:extLst>
              </p:cNvPr>
              <p:cNvSpPr>
                <a:spLocks/>
              </p:cNvSpPr>
              <p:nvPr/>
            </p:nvSpPr>
            <p:spPr bwMode="auto">
              <a:xfrm>
                <a:off x="4126" y="1161"/>
                <a:ext cx="1" cy="4"/>
              </a:xfrm>
              <a:custGeom>
                <a:avLst/>
                <a:gdLst>
                  <a:gd name="T0" fmla="*/ 0 w 1"/>
                  <a:gd name="T1" fmla="*/ 3 h 4"/>
                  <a:gd name="T2" fmla="*/ 1 w 1"/>
                  <a:gd name="T3" fmla="*/ 4 h 4"/>
                  <a:gd name="T4" fmla="*/ 1 w 1"/>
                  <a:gd name="T5" fmla="*/ 3 h 4"/>
                  <a:gd name="T6" fmla="*/ 0 w 1"/>
                  <a:gd name="T7" fmla="*/ 1 h 4"/>
                  <a:gd name="T8" fmla="*/ 0 w 1"/>
                  <a:gd name="T9" fmla="*/ 0 h 4"/>
                  <a:gd name="T10" fmla="*/ 0 w 1"/>
                  <a:gd name="T11" fmla="*/ 3 h 4"/>
                </a:gdLst>
                <a:ahLst/>
                <a:cxnLst>
                  <a:cxn ang="0">
                    <a:pos x="T0" y="T1"/>
                  </a:cxn>
                  <a:cxn ang="0">
                    <a:pos x="T2" y="T3"/>
                  </a:cxn>
                  <a:cxn ang="0">
                    <a:pos x="T4" y="T5"/>
                  </a:cxn>
                  <a:cxn ang="0">
                    <a:pos x="T6" y="T7"/>
                  </a:cxn>
                  <a:cxn ang="0">
                    <a:pos x="T8" y="T9"/>
                  </a:cxn>
                  <a:cxn ang="0">
                    <a:pos x="T10" y="T11"/>
                  </a:cxn>
                </a:cxnLst>
                <a:rect l="0" t="0" r="r" b="b"/>
                <a:pathLst>
                  <a:path w="1" h="4">
                    <a:moveTo>
                      <a:pt x="0" y="3"/>
                    </a:moveTo>
                    <a:lnTo>
                      <a:pt x="1" y="4"/>
                    </a:lnTo>
                    <a:lnTo>
                      <a:pt x="1" y="3"/>
                    </a:lnTo>
                    <a:lnTo>
                      <a:pt x="0" y="1"/>
                    </a:lnTo>
                    <a:lnTo>
                      <a:pt x="0" y="0"/>
                    </a:lnTo>
                    <a:lnTo>
                      <a:pt x="0" y="3"/>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3" name="Freeform 1132">
                <a:extLst>
                  <a:ext uri="{FF2B5EF4-FFF2-40B4-BE49-F238E27FC236}">
                    <a16:creationId xmlns:a16="http://schemas.microsoft.com/office/drawing/2014/main" id="{573C657D-4D9D-41FB-B4FE-309E79FF5C15}"/>
                  </a:ext>
                </a:extLst>
              </p:cNvPr>
              <p:cNvSpPr>
                <a:spLocks/>
              </p:cNvSpPr>
              <p:nvPr/>
            </p:nvSpPr>
            <p:spPr bwMode="auto">
              <a:xfrm>
                <a:off x="4479" y="1006"/>
                <a:ext cx="5" cy="3"/>
              </a:xfrm>
              <a:custGeom>
                <a:avLst/>
                <a:gdLst>
                  <a:gd name="T0" fmla="*/ 4 w 5"/>
                  <a:gd name="T1" fmla="*/ 3 h 3"/>
                  <a:gd name="T2" fmla="*/ 5 w 5"/>
                  <a:gd name="T3" fmla="*/ 1 h 3"/>
                  <a:gd name="T4" fmla="*/ 4 w 5"/>
                  <a:gd name="T5" fmla="*/ 0 h 3"/>
                  <a:gd name="T6" fmla="*/ 2 w 5"/>
                  <a:gd name="T7" fmla="*/ 0 h 3"/>
                  <a:gd name="T8" fmla="*/ 0 w 5"/>
                  <a:gd name="T9" fmla="*/ 1 h 3"/>
                  <a:gd name="T10" fmla="*/ 0 w 5"/>
                  <a:gd name="T11" fmla="*/ 3 h 3"/>
                  <a:gd name="T12" fmla="*/ 0 w 5"/>
                  <a:gd name="T13" fmla="*/ 3 h 3"/>
                  <a:gd name="T14" fmla="*/ 4 w 5"/>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3">
                    <a:moveTo>
                      <a:pt x="4" y="3"/>
                    </a:moveTo>
                    <a:lnTo>
                      <a:pt x="5" y="1"/>
                    </a:lnTo>
                    <a:lnTo>
                      <a:pt x="4" y="0"/>
                    </a:lnTo>
                    <a:lnTo>
                      <a:pt x="2" y="0"/>
                    </a:lnTo>
                    <a:lnTo>
                      <a:pt x="0" y="1"/>
                    </a:lnTo>
                    <a:lnTo>
                      <a:pt x="0" y="3"/>
                    </a:lnTo>
                    <a:lnTo>
                      <a:pt x="0" y="3"/>
                    </a:lnTo>
                    <a:lnTo>
                      <a:pt x="4" y="3"/>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4" name="Freeform 1133">
                <a:extLst>
                  <a:ext uri="{FF2B5EF4-FFF2-40B4-BE49-F238E27FC236}">
                    <a16:creationId xmlns:a16="http://schemas.microsoft.com/office/drawing/2014/main" id="{63912F9B-795B-4608-9FA2-C2B465A73A0D}"/>
                  </a:ext>
                </a:extLst>
              </p:cNvPr>
              <p:cNvSpPr>
                <a:spLocks/>
              </p:cNvSpPr>
              <p:nvPr/>
            </p:nvSpPr>
            <p:spPr bwMode="auto">
              <a:xfrm>
                <a:off x="4464" y="1114"/>
                <a:ext cx="1" cy="2"/>
              </a:xfrm>
              <a:custGeom>
                <a:avLst/>
                <a:gdLst>
                  <a:gd name="T0" fmla="*/ 0 w 1"/>
                  <a:gd name="T1" fmla="*/ 2 h 2"/>
                  <a:gd name="T2" fmla="*/ 0 w 1"/>
                  <a:gd name="T3" fmla="*/ 2 h 2"/>
                  <a:gd name="T4" fmla="*/ 1 w 1"/>
                  <a:gd name="T5" fmla="*/ 2 h 2"/>
                  <a:gd name="T6" fmla="*/ 1 w 1"/>
                  <a:gd name="T7" fmla="*/ 0 h 2"/>
                  <a:gd name="T8" fmla="*/ 0 w 1"/>
                  <a:gd name="T9" fmla="*/ 0 h 2"/>
                  <a:gd name="T10" fmla="*/ 0 w 1"/>
                  <a:gd name="T11" fmla="*/ 2 h 2"/>
                </a:gdLst>
                <a:ahLst/>
                <a:cxnLst>
                  <a:cxn ang="0">
                    <a:pos x="T0" y="T1"/>
                  </a:cxn>
                  <a:cxn ang="0">
                    <a:pos x="T2" y="T3"/>
                  </a:cxn>
                  <a:cxn ang="0">
                    <a:pos x="T4" y="T5"/>
                  </a:cxn>
                  <a:cxn ang="0">
                    <a:pos x="T6" y="T7"/>
                  </a:cxn>
                  <a:cxn ang="0">
                    <a:pos x="T8" y="T9"/>
                  </a:cxn>
                  <a:cxn ang="0">
                    <a:pos x="T10" y="T11"/>
                  </a:cxn>
                </a:cxnLst>
                <a:rect l="0" t="0" r="r" b="b"/>
                <a:pathLst>
                  <a:path w="1" h="2">
                    <a:moveTo>
                      <a:pt x="0" y="2"/>
                    </a:moveTo>
                    <a:lnTo>
                      <a:pt x="0" y="2"/>
                    </a:lnTo>
                    <a:lnTo>
                      <a:pt x="1" y="2"/>
                    </a:lnTo>
                    <a:lnTo>
                      <a:pt x="1" y="0"/>
                    </a:lnTo>
                    <a:lnTo>
                      <a:pt x="0" y="0"/>
                    </a:lnTo>
                    <a:lnTo>
                      <a:pt x="0" y="2"/>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5" name="Freeform 1134">
                <a:extLst>
                  <a:ext uri="{FF2B5EF4-FFF2-40B4-BE49-F238E27FC236}">
                    <a16:creationId xmlns:a16="http://schemas.microsoft.com/office/drawing/2014/main" id="{18FFC084-F9F0-4784-BD60-04791389CAB3}"/>
                  </a:ext>
                </a:extLst>
              </p:cNvPr>
              <p:cNvSpPr>
                <a:spLocks/>
              </p:cNvSpPr>
              <p:nvPr/>
            </p:nvSpPr>
            <p:spPr bwMode="auto">
              <a:xfrm>
                <a:off x="4479" y="1055"/>
                <a:ext cx="5" cy="10"/>
              </a:xfrm>
              <a:custGeom>
                <a:avLst/>
                <a:gdLst>
                  <a:gd name="T0" fmla="*/ 0 w 5"/>
                  <a:gd name="T1" fmla="*/ 0 h 10"/>
                  <a:gd name="T2" fmla="*/ 0 w 5"/>
                  <a:gd name="T3" fmla="*/ 2 h 10"/>
                  <a:gd name="T4" fmla="*/ 0 w 5"/>
                  <a:gd name="T5" fmla="*/ 7 h 10"/>
                  <a:gd name="T6" fmla="*/ 0 w 5"/>
                  <a:gd name="T7" fmla="*/ 8 h 10"/>
                  <a:gd name="T8" fmla="*/ 4 w 5"/>
                  <a:gd name="T9" fmla="*/ 10 h 10"/>
                  <a:gd name="T10" fmla="*/ 5 w 5"/>
                  <a:gd name="T11" fmla="*/ 8 h 10"/>
                  <a:gd name="T12" fmla="*/ 5 w 5"/>
                  <a:gd name="T13" fmla="*/ 7 h 10"/>
                  <a:gd name="T14" fmla="*/ 5 w 5"/>
                  <a:gd name="T15" fmla="*/ 5 h 10"/>
                  <a:gd name="T16" fmla="*/ 5 w 5"/>
                  <a:gd name="T17" fmla="*/ 3 h 10"/>
                  <a:gd name="T18" fmla="*/ 4 w 5"/>
                  <a:gd name="T19" fmla="*/ 0 h 10"/>
                  <a:gd name="T20" fmla="*/ 0 w 5"/>
                  <a:gd name="T21"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 h="10">
                    <a:moveTo>
                      <a:pt x="0" y="0"/>
                    </a:moveTo>
                    <a:lnTo>
                      <a:pt x="0" y="2"/>
                    </a:lnTo>
                    <a:lnTo>
                      <a:pt x="0" y="7"/>
                    </a:lnTo>
                    <a:lnTo>
                      <a:pt x="0" y="8"/>
                    </a:lnTo>
                    <a:lnTo>
                      <a:pt x="4" y="10"/>
                    </a:lnTo>
                    <a:lnTo>
                      <a:pt x="5" y="8"/>
                    </a:lnTo>
                    <a:lnTo>
                      <a:pt x="5" y="7"/>
                    </a:lnTo>
                    <a:lnTo>
                      <a:pt x="5" y="5"/>
                    </a:lnTo>
                    <a:lnTo>
                      <a:pt x="5" y="3"/>
                    </a:lnTo>
                    <a:lnTo>
                      <a:pt x="4" y="0"/>
                    </a:lnTo>
                    <a:lnTo>
                      <a:pt x="0"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6" name="Freeform 1135">
                <a:extLst>
                  <a:ext uri="{FF2B5EF4-FFF2-40B4-BE49-F238E27FC236}">
                    <a16:creationId xmlns:a16="http://schemas.microsoft.com/office/drawing/2014/main" id="{F921D2A6-5127-4AB2-9564-36FA4BC335DA}"/>
                  </a:ext>
                </a:extLst>
              </p:cNvPr>
              <p:cNvSpPr>
                <a:spLocks/>
              </p:cNvSpPr>
              <p:nvPr/>
            </p:nvSpPr>
            <p:spPr bwMode="auto">
              <a:xfrm>
                <a:off x="4464" y="1073"/>
                <a:ext cx="15" cy="13"/>
              </a:xfrm>
              <a:custGeom>
                <a:avLst/>
                <a:gdLst>
                  <a:gd name="T0" fmla="*/ 6 w 15"/>
                  <a:gd name="T1" fmla="*/ 0 h 13"/>
                  <a:gd name="T2" fmla="*/ 1 w 15"/>
                  <a:gd name="T3" fmla="*/ 1 h 13"/>
                  <a:gd name="T4" fmla="*/ 0 w 15"/>
                  <a:gd name="T5" fmla="*/ 5 h 13"/>
                  <a:gd name="T6" fmla="*/ 0 w 15"/>
                  <a:gd name="T7" fmla="*/ 6 h 13"/>
                  <a:gd name="T8" fmla="*/ 1 w 15"/>
                  <a:gd name="T9" fmla="*/ 8 h 13"/>
                  <a:gd name="T10" fmla="*/ 3 w 15"/>
                  <a:gd name="T11" fmla="*/ 9 h 13"/>
                  <a:gd name="T12" fmla="*/ 6 w 15"/>
                  <a:gd name="T13" fmla="*/ 11 h 13"/>
                  <a:gd name="T14" fmla="*/ 8 w 15"/>
                  <a:gd name="T15" fmla="*/ 11 h 13"/>
                  <a:gd name="T16" fmla="*/ 11 w 15"/>
                  <a:gd name="T17" fmla="*/ 13 h 13"/>
                  <a:gd name="T18" fmla="*/ 14 w 15"/>
                  <a:gd name="T19" fmla="*/ 11 h 13"/>
                  <a:gd name="T20" fmla="*/ 14 w 15"/>
                  <a:gd name="T21" fmla="*/ 8 h 13"/>
                  <a:gd name="T22" fmla="*/ 15 w 15"/>
                  <a:gd name="T23" fmla="*/ 6 h 13"/>
                  <a:gd name="T24" fmla="*/ 14 w 15"/>
                  <a:gd name="T25" fmla="*/ 3 h 13"/>
                  <a:gd name="T26" fmla="*/ 9 w 15"/>
                  <a:gd name="T27" fmla="*/ 0 h 13"/>
                  <a:gd name="T28" fmla="*/ 6 w 15"/>
                  <a:gd name="T29"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13">
                    <a:moveTo>
                      <a:pt x="6" y="0"/>
                    </a:moveTo>
                    <a:lnTo>
                      <a:pt x="1" y="1"/>
                    </a:lnTo>
                    <a:lnTo>
                      <a:pt x="0" y="5"/>
                    </a:lnTo>
                    <a:lnTo>
                      <a:pt x="0" y="6"/>
                    </a:lnTo>
                    <a:lnTo>
                      <a:pt x="1" y="8"/>
                    </a:lnTo>
                    <a:lnTo>
                      <a:pt x="3" y="9"/>
                    </a:lnTo>
                    <a:lnTo>
                      <a:pt x="6" y="11"/>
                    </a:lnTo>
                    <a:lnTo>
                      <a:pt x="8" y="11"/>
                    </a:lnTo>
                    <a:lnTo>
                      <a:pt x="11" y="13"/>
                    </a:lnTo>
                    <a:lnTo>
                      <a:pt x="14" y="11"/>
                    </a:lnTo>
                    <a:lnTo>
                      <a:pt x="14" y="8"/>
                    </a:lnTo>
                    <a:lnTo>
                      <a:pt x="15" y="6"/>
                    </a:lnTo>
                    <a:lnTo>
                      <a:pt x="14" y="3"/>
                    </a:lnTo>
                    <a:lnTo>
                      <a:pt x="9" y="0"/>
                    </a:lnTo>
                    <a:lnTo>
                      <a:pt x="6"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7" name="Freeform 1136">
                <a:extLst>
                  <a:ext uri="{FF2B5EF4-FFF2-40B4-BE49-F238E27FC236}">
                    <a16:creationId xmlns:a16="http://schemas.microsoft.com/office/drawing/2014/main" id="{F08DBAC0-59CA-4DCC-BCA0-24114B65FD61}"/>
                  </a:ext>
                </a:extLst>
              </p:cNvPr>
              <p:cNvSpPr>
                <a:spLocks/>
              </p:cNvSpPr>
              <p:nvPr/>
            </p:nvSpPr>
            <p:spPr bwMode="auto">
              <a:xfrm>
                <a:off x="4492" y="1068"/>
                <a:ext cx="3" cy="3"/>
              </a:xfrm>
              <a:custGeom>
                <a:avLst/>
                <a:gdLst>
                  <a:gd name="T0" fmla="*/ 0 w 3"/>
                  <a:gd name="T1" fmla="*/ 2 h 3"/>
                  <a:gd name="T2" fmla="*/ 0 w 3"/>
                  <a:gd name="T3" fmla="*/ 3 h 3"/>
                  <a:gd name="T4" fmla="*/ 2 w 3"/>
                  <a:gd name="T5" fmla="*/ 3 h 3"/>
                  <a:gd name="T6" fmla="*/ 3 w 3"/>
                  <a:gd name="T7" fmla="*/ 2 h 3"/>
                  <a:gd name="T8" fmla="*/ 3 w 3"/>
                  <a:gd name="T9" fmla="*/ 0 h 3"/>
                  <a:gd name="T10" fmla="*/ 2 w 3"/>
                  <a:gd name="T11" fmla="*/ 0 h 3"/>
                  <a:gd name="T12" fmla="*/ 0 w 3"/>
                  <a:gd name="T13" fmla="*/ 2 h 3"/>
                </a:gdLst>
                <a:ahLst/>
                <a:cxnLst>
                  <a:cxn ang="0">
                    <a:pos x="T0" y="T1"/>
                  </a:cxn>
                  <a:cxn ang="0">
                    <a:pos x="T2" y="T3"/>
                  </a:cxn>
                  <a:cxn ang="0">
                    <a:pos x="T4" y="T5"/>
                  </a:cxn>
                  <a:cxn ang="0">
                    <a:pos x="T6" y="T7"/>
                  </a:cxn>
                  <a:cxn ang="0">
                    <a:pos x="T8" y="T9"/>
                  </a:cxn>
                  <a:cxn ang="0">
                    <a:pos x="T10" y="T11"/>
                  </a:cxn>
                  <a:cxn ang="0">
                    <a:pos x="T12" y="T13"/>
                  </a:cxn>
                </a:cxnLst>
                <a:rect l="0" t="0" r="r" b="b"/>
                <a:pathLst>
                  <a:path w="3" h="3">
                    <a:moveTo>
                      <a:pt x="0" y="2"/>
                    </a:moveTo>
                    <a:lnTo>
                      <a:pt x="0" y="3"/>
                    </a:lnTo>
                    <a:lnTo>
                      <a:pt x="2" y="3"/>
                    </a:lnTo>
                    <a:lnTo>
                      <a:pt x="3" y="2"/>
                    </a:lnTo>
                    <a:lnTo>
                      <a:pt x="3" y="0"/>
                    </a:lnTo>
                    <a:lnTo>
                      <a:pt x="2" y="0"/>
                    </a:lnTo>
                    <a:lnTo>
                      <a:pt x="0" y="2"/>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8" name="Freeform 1137">
                <a:extLst>
                  <a:ext uri="{FF2B5EF4-FFF2-40B4-BE49-F238E27FC236}">
                    <a16:creationId xmlns:a16="http://schemas.microsoft.com/office/drawing/2014/main" id="{E5864B60-066A-40B3-AF76-7771C320D31E}"/>
                  </a:ext>
                </a:extLst>
              </p:cNvPr>
              <p:cNvSpPr>
                <a:spLocks/>
              </p:cNvSpPr>
              <p:nvPr/>
            </p:nvSpPr>
            <p:spPr bwMode="auto">
              <a:xfrm>
                <a:off x="4476" y="1001"/>
                <a:ext cx="3" cy="3"/>
              </a:xfrm>
              <a:custGeom>
                <a:avLst/>
                <a:gdLst>
                  <a:gd name="T0" fmla="*/ 0 w 3"/>
                  <a:gd name="T1" fmla="*/ 0 h 3"/>
                  <a:gd name="T2" fmla="*/ 0 w 3"/>
                  <a:gd name="T3" fmla="*/ 2 h 3"/>
                  <a:gd name="T4" fmla="*/ 2 w 3"/>
                  <a:gd name="T5" fmla="*/ 3 h 3"/>
                  <a:gd name="T6" fmla="*/ 3 w 3"/>
                  <a:gd name="T7" fmla="*/ 3 h 3"/>
                  <a:gd name="T8" fmla="*/ 2 w 3"/>
                  <a:gd name="T9" fmla="*/ 0 h 3"/>
                  <a:gd name="T10" fmla="*/ 0 w 3"/>
                  <a:gd name="T11" fmla="*/ 0 h 3"/>
                </a:gdLst>
                <a:ahLst/>
                <a:cxnLst>
                  <a:cxn ang="0">
                    <a:pos x="T0" y="T1"/>
                  </a:cxn>
                  <a:cxn ang="0">
                    <a:pos x="T2" y="T3"/>
                  </a:cxn>
                  <a:cxn ang="0">
                    <a:pos x="T4" y="T5"/>
                  </a:cxn>
                  <a:cxn ang="0">
                    <a:pos x="T6" y="T7"/>
                  </a:cxn>
                  <a:cxn ang="0">
                    <a:pos x="T8" y="T9"/>
                  </a:cxn>
                  <a:cxn ang="0">
                    <a:pos x="T10" y="T11"/>
                  </a:cxn>
                </a:cxnLst>
                <a:rect l="0" t="0" r="r" b="b"/>
                <a:pathLst>
                  <a:path w="3" h="3">
                    <a:moveTo>
                      <a:pt x="0" y="0"/>
                    </a:moveTo>
                    <a:lnTo>
                      <a:pt x="0" y="2"/>
                    </a:lnTo>
                    <a:lnTo>
                      <a:pt x="2" y="3"/>
                    </a:lnTo>
                    <a:lnTo>
                      <a:pt x="3" y="3"/>
                    </a:lnTo>
                    <a:lnTo>
                      <a:pt x="2" y="0"/>
                    </a:lnTo>
                    <a:lnTo>
                      <a:pt x="0"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9" name="Freeform 1138">
                <a:extLst>
                  <a:ext uri="{FF2B5EF4-FFF2-40B4-BE49-F238E27FC236}">
                    <a16:creationId xmlns:a16="http://schemas.microsoft.com/office/drawing/2014/main" id="{0BADE2AB-5326-46AD-8F04-73A222335B78}"/>
                  </a:ext>
                </a:extLst>
              </p:cNvPr>
              <p:cNvSpPr>
                <a:spLocks/>
              </p:cNvSpPr>
              <p:nvPr/>
            </p:nvSpPr>
            <p:spPr bwMode="auto">
              <a:xfrm>
                <a:off x="4505" y="940"/>
                <a:ext cx="2" cy="2"/>
              </a:xfrm>
              <a:custGeom>
                <a:avLst/>
                <a:gdLst>
                  <a:gd name="T0" fmla="*/ 2 w 2"/>
                  <a:gd name="T1" fmla="*/ 0 h 2"/>
                  <a:gd name="T2" fmla="*/ 2 w 2"/>
                  <a:gd name="T3" fmla="*/ 0 h 2"/>
                  <a:gd name="T4" fmla="*/ 0 w 2"/>
                  <a:gd name="T5" fmla="*/ 2 h 2"/>
                  <a:gd name="T6" fmla="*/ 2 w 2"/>
                  <a:gd name="T7" fmla="*/ 2 h 2"/>
                  <a:gd name="T8" fmla="*/ 2 w 2"/>
                  <a:gd name="T9" fmla="*/ 2 h 2"/>
                  <a:gd name="T10" fmla="*/ 2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2" y="0"/>
                    </a:moveTo>
                    <a:lnTo>
                      <a:pt x="2" y="0"/>
                    </a:lnTo>
                    <a:lnTo>
                      <a:pt x="0" y="2"/>
                    </a:lnTo>
                    <a:lnTo>
                      <a:pt x="2" y="2"/>
                    </a:lnTo>
                    <a:lnTo>
                      <a:pt x="2" y="2"/>
                    </a:lnTo>
                    <a:lnTo>
                      <a:pt x="2"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0" name="Freeform 1139">
                <a:extLst>
                  <a:ext uri="{FF2B5EF4-FFF2-40B4-BE49-F238E27FC236}">
                    <a16:creationId xmlns:a16="http://schemas.microsoft.com/office/drawing/2014/main" id="{3809151C-EE38-4DE2-9FB3-0D185E63A302}"/>
                  </a:ext>
                </a:extLst>
              </p:cNvPr>
              <p:cNvSpPr>
                <a:spLocks/>
              </p:cNvSpPr>
              <p:nvPr/>
            </p:nvSpPr>
            <p:spPr bwMode="auto">
              <a:xfrm>
                <a:off x="4497" y="1043"/>
                <a:ext cx="14" cy="17"/>
              </a:xfrm>
              <a:custGeom>
                <a:avLst/>
                <a:gdLst>
                  <a:gd name="T0" fmla="*/ 0 w 14"/>
                  <a:gd name="T1" fmla="*/ 7 h 17"/>
                  <a:gd name="T2" fmla="*/ 0 w 14"/>
                  <a:gd name="T3" fmla="*/ 11 h 17"/>
                  <a:gd name="T4" fmla="*/ 0 w 14"/>
                  <a:gd name="T5" fmla="*/ 14 h 17"/>
                  <a:gd name="T6" fmla="*/ 3 w 14"/>
                  <a:gd name="T7" fmla="*/ 15 h 17"/>
                  <a:gd name="T8" fmla="*/ 5 w 14"/>
                  <a:gd name="T9" fmla="*/ 14 h 17"/>
                  <a:gd name="T10" fmla="*/ 8 w 14"/>
                  <a:gd name="T11" fmla="*/ 14 h 17"/>
                  <a:gd name="T12" fmla="*/ 10 w 14"/>
                  <a:gd name="T13" fmla="*/ 14 h 17"/>
                  <a:gd name="T14" fmla="*/ 10 w 14"/>
                  <a:gd name="T15" fmla="*/ 15 h 17"/>
                  <a:gd name="T16" fmla="*/ 13 w 14"/>
                  <a:gd name="T17" fmla="*/ 17 h 17"/>
                  <a:gd name="T18" fmla="*/ 13 w 14"/>
                  <a:gd name="T19" fmla="*/ 14 h 17"/>
                  <a:gd name="T20" fmla="*/ 14 w 14"/>
                  <a:gd name="T21" fmla="*/ 12 h 17"/>
                  <a:gd name="T22" fmla="*/ 14 w 14"/>
                  <a:gd name="T23" fmla="*/ 9 h 17"/>
                  <a:gd name="T24" fmla="*/ 13 w 14"/>
                  <a:gd name="T25" fmla="*/ 7 h 17"/>
                  <a:gd name="T26" fmla="*/ 13 w 14"/>
                  <a:gd name="T27" fmla="*/ 9 h 17"/>
                  <a:gd name="T28" fmla="*/ 13 w 14"/>
                  <a:gd name="T29" fmla="*/ 11 h 17"/>
                  <a:gd name="T30" fmla="*/ 11 w 14"/>
                  <a:gd name="T31" fmla="*/ 11 h 17"/>
                  <a:gd name="T32" fmla="*/ 8 w 14"/>
                  <a:gd name="T33" fmla="*/ 7 h 17"/>
                  <a:gd name="T34" fmla="*/ 10 w 14"/>
                  <a:gd name="T35" fmla="*/ 6 h 17"/>
                  <a:gd name="T36" fmla="*/ 6 w 14"/>
                  <a:gd name="T37" fmla="*/ 3 h 17"/>
                  <a:gd name="T38" fmla="*/ 8 w 14"/>
                  <a:gd name="T39" fmla="*/ 3 h 17"/>
                  <a:gd name="T40" fmla="*/ 10 w 14"/>
                  <a:gd name="T41" fmla="*/ 3 h 17"/>
                  <a:gd name="T42" fmla="*/ 10 w 14"/>
                  <a:gd name="T43" fmla="*/ 0 h 17"/>
                  <a:gd name="T44" fmla="*/ 8 w 14"/>
                  <a:gd name="T45" fmla="*/ 0 h 17"/>
                  <a:gd name="T46" fmla="*/ 6 w 14"/>
                  <a:gd name="T47" fmla="*/ 1 h 17"/>
                  <a:gd name="T48" fmla="*/ 3 w 14"/>
                  <a:gd name="T49" fmla="*/ 1 h 17"/>
                  <a:gd name="T50" fmla="*/ 3 w 14"/>
                  <a:gd name="T51" fmla="*/ 1 h 17"/>
                  <a:gd name="T52" fmla="*/ 0 w 14"/>
                  <a:gd name="T53" fmla="*/ 1 h 17"/>
                  <a:gd name="T54" fmla="*/ 0 w 14"/>
                  <a:gd name="T55" fmla="*/ 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4" h="17">
                    <a:moveTo>
                      <a:pt x="0" y="7"/>
                    </a:moveTo>
                    <a:lnTo>
                      <a:pt x="0" y="11"/>
                    </a:lnTo>
                    <a:lnTo>
                      <a:pt x="0" y="14"/>
                    </a:lnTo>
                    <a:lnTo>
                      <a:pt x="3" y="15"/>
                    </a:lnTo>
                    <a:lnTo>
                      <a:pt x="5" y="14"/>
                    </a:lnTo>
                    <a:lnTo>
                      <a:pt x="8" y="14"/>
                    </a:lnTo>
                    <a:lnTo>
                      <a:pt x="10" y="14"/>
                    </a:lnTo>
                    <a:lnTo>
                      <a:pt x="10" y="15"/>
                    </a:lnTo>
                    <a:lnTo>
                      <a:pt x="13" y="17"/>
                    </a:lnTo>
                    <a:lnTo>
                      <a:pt x="13" y="14"/>
                    </a:lnTo>
                    <a:lnTo>
                      <a:pt x="14" y="12"/>
                    </a:lnTo>
                    <a:lnTo>
                      <a:pt x="14" y="9"/>
                    </a:lnTo>
                    <a:lnTo>
                      <a:pt x="13" y="7"/>
                    </a:lnTo>
                    <a:lnTo>
                      <a:pt x="13" y="9"/>
                    </a:lnTo>
                    <a:lnTo>
                      <a:pt x="13" y="11"/>
                    </a:lnTo>
                    <a:lnTo>
                      <a:pt x="11" y="11"/>
                    </a:lnTo>
                    <a:lnTo>
                      <a:pt x="8" y="7"/>
                    </a:lnTo>
                    <a:lnTo>
                      <a:pt x="10" y="6"/>
                    </a:lnTo>
                    <a:lnTo>
                      <a:pt x="6" y="3"/>
                    </a:lnTo>
                    <a:lnTo>
                      <a:pt x="8" y="3"/>
                    </a:lnTo>
                    <a:lnTo>
                      <a:pt x="10" y="3"/>
                    </a:lnTo>
                    <a:lnTo>
                      <a:pt x="10" y="0"/>
                    </a:lnTo>
                    <a:lnTo>
                      <a:pt x="8" y="0"/>
                    </a:lnTo>
                    <a:lnTo>
                      <a:pt x="6" y="1"/>
                    </a:lnTo>
                    <a:lnTo>
                      <a:pt x="3" y="1"/>
                    </a:lnTo>
                    <a:lnTo>
                      <a:pt x="3" y="1"/>
                    </a:lnTo>
                    <a:lnTo>
                      <a:pt x="0" y="1"/>
                    </a:lnTo>
                    <a:lnTo>
                      <a:pt x="0" y="7"/>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1" name="Freeform 1140">
                <a:extLst>
                  <a:ext uri="{FF2B5EF4-FFF2-40B4-BE49-F238E27FC236}">
                    <a16:creationId xmlns:a16="http://schemas.microsoft.com/office/drawing/2014/main" id="{D059A37C-F488-4597-9753-B9796019677C}"/>
                  </a:ext>
                </a:extLst>
              </p:cNvPr>
              <p:cNvSpPr>
                <a:spLocks/>
              </p:cNvSpPr>
              <p:nvPr/>
            </p:nvSpPr>
            <p:spPr bwMode="auto">
              <a:xfrm>
                <a:off x="4505" y="947"/>
                <a:ext cx="2" cy="5"/>
              </a:xfrm>
              <a:custGeom>
                <a:avLst/>
                <a:gdLst>
                  <a:gd name="T0" fmla="*/ 0 w 2"/>
                  <a:gd name="T1" fmla="*/ 5 h 5"/>
                  <a:gd name="T2" fmla="*/ 0 w 2"/>
                  <a:gd name="T3" fmla="*/ 5 h 5"/>
                  <a:gd name="T4" fmla="*/ 2 w 2"/>
                  <a:gd name="T5" fmla="*/ 5 h 5"/>
                  <a:gd name="T6" fmla="*/ 2 w 2"/>
                  <a:gd name="T7" fmla="*/ 1 h 5"/>
                  <a:gd name="T8" fmla="*/ 2 w 2"/>
                  <a:gd name="T9" fmla="*/ 0 h 5"/>
                  <a:gd name="T10" fmla="*/ 2 w 2"/>
                  <a:gd name="T11" fmla="*/ 0 h 5"/>
                  <a:gd name="T12" fmla="*/ 0 w 2"/>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2" h="5">
                    <a:moveTo>
                      <a:pt x="0" y="5"/>
                    </a:moveTo>
                    <a:lnTo>
                      <a:pt x="0" y="5"/>
                    </a:lnTo>
                    <a:lnTo>
                      <a:pt x="2" y="5"/>
                    </a:lnTo>
                    <a:lnTo>
                      <a:pt x="2" y="1"/>
                    </a:lnTo>
                    <a:lnTo>
                      <a:pt x="2" y="0"/>
                    </a:lnTo>
                    <a:lnTo>
                      <a:pt x="2" y="0"/>
                    </a:lnTo>
                    <a:lnTo>
                      <a:pt x="0" y="5"/>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2" name="Freeform 1141">
                <a:extLst>
                  <a:ext uri="{FF2B5EF4-FFF2-40B4-BE49-F238E27FC236}">
                    <a16:creationId xmlns:a16="http://schemas.microsoft.com/office/drawing/2014/main" id="{1AF3FBC9-B7C4-4720-B857-226AFA8288E4}"/>
                  </a:ext>
                </a:extLst>
              </p:cNvPr>
              <p:cNvSpPr>
                <a:spLocks/>
              </p:cNvSpPr>
              <p:nvPr/>
            </p:nvSpPr>
            <p:spPr bwMode="auto">
              <a:xfrm>
                <a:off x="4495" y="955"/>
                <a:ext cx="5" cy="6"/>
              </a:xfrm>
              <a:custGeom>
                <a:avLst/>
                <a:gdLst>
                  <a:gd name="T0" fmla="*/ 2 w 5"/>
                  <a:gd name="T1" fmla="*/ 0 h 6"/>
                  <a:gd name="T2" fmla="*/ 0 w 5"/>
                  <a:gd name="T3" fmla="*/ 0 h 6"/>
                  <a:gd name="T4" fmla="*/ 0 w 5"/>
                  <a:gd name="T5" fmla="*/ 1 h 6"/>
                  <a:gd name="T6" fmla="*/ 2 w 5"/>
                  <a:gd name="T7" fmla="*/ 5 h 6"/>
                  <a:gd name="T8" fmla="*/ 4 w 5"/>
                  <a:gd name="T9" fmla="*/ 6 h 6"/>
                  <a:gd name="T10" fmla="*/ 5 w 5"/>
                  <a:gd name="T11" fmla="*/ 6 h 6"/>
                  <a:gd name="T12" fmla="*/ 5 w 5"/>
                  <a:gd name="T13" fmla="*/ 5 h 6"/>
                  <a:gd name="T14" fmla="*/ 4 w 5"/>
                  <a:gd name="T15" fmla="*/ 3 h 6"/>
                  <a:gd name="T16" fmla="*/ 2 w 5"/>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6">
                    <a:moveTo>
                      <a:pt x="2" y="0"/>
                    </a:moveTo>
                    <a:lnTo>
                      <a:pt x="0" y="0"/>
                    </a:lnTo>
                    <a:lnTo>
                      <a:pt x="0" y="1"/>
                    </a:lnTo>
                    <a:lnTo>
                      <a:pt x="2" y="5"/>
                    </a:lnTo>
                    <a:lnTo>
                      <a:pt x="4" y="6"/>
                    </a:lnTo>
                    <a:lnTo>
                      <a:pt x="5" y="6"/>
                    </a:lnTo>
                    <a:lnTo>
                      <a:pt x="5" y="5"/>
                    </a:lnTo>
                    <a:lnTo>
                      <a:pt x="4" y="3"/>
                    </a:lnTo>
                    <a:lnTo>
                      <a:pt x="2"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3" name="Freeform 1142">
                <a:extLst>
                  <a:ext uri="{FF2B5EF4-FFF2-40B4-BE49-F238E27FC236}">
                    <a16:creationId xmlns:a16="http://schemas.microsoft.com/office/drawing/2014/main" id="{AB4EC196-FAEE-4B30-8315-60A176A7BF60}"/>
                  </a:ext>
                </a:extLst>
              </p:cNvPr>
              <p:cNvSpPr>
                <a:spLocks/>
              </p:cNvSpPr>
              <p:nvPr/>
            </p:nvSpPr>
            <p:spPr bwMode="auto">
              <a:xfrm>
                <a:off x="4432" y="1121"/>
                <a:ext cx="24" cy="24"/>
              </a:xfrm>
              <a:custGeom>
                <a:avLst/>
                <a:gdLst>
                  <a:gd name="T0" fmla="*/ 16 w 24"/>
                  <a:gd name="T1" fmla="*/ 11 h 24"/>
                  <a:gd name="T2" fmla="*/ 17 w 24"/>
                  <a:gd name="T3" fmla="*/ 12 h 24"/>
                  <a:gd name="T4" fmla="*/ 20 w 24"/>
                  <a:gd name="T5" fmla="*/ 14 h 24"/>
                  <a:gd name="T6" fmla="*/ 22 w 24"/>
                  <a:gd name="T7" fmla="*/ 14 h 24"/>
                  <a:gd name="T8" fmla="*/ 24 w 24"/>
                  <a:gd name="T9" fmla="*/ 14 h 24"/>
                  <a:gd name="T10" fmla="*/ 24 w 24"/>
                  <a:gd name="T11" fmla="*/ 14 h 24"/>
                  <a:gd name="T12" fmla="*/ 24 w 24"/>
                  <a:gd name="T13" fmla="*/ 11 h 24"/>
                  <a:gd name="T14" fmla="*/ 16 w 24"/>
                  <a:gd name="T15" fmla="*/ 8 h 24"/>
                  <a:gd name="T16" fmla="*/ 14 w 24"/>
                  <a:gd name="T17" fmla="*/ 4 h 24"/>
                  <a:gd name="T18" fmla="*/ 12 w 24"/>
                  <a:gd name="T19" fmla="*/ 3 h 24"/>
                  <a:gd name="T20" fmla="*/ 11 w 24"/>
                  <a:gd name="T21" fmla="*/ 3 h 24"/>
                  <a:gd name="T22" fmla="*/ 8 w 24"/>
                  <a:gd name="T23" fmla="*/ 1 h 24"/>
                  <a:gd name="T24" fmla="*/ 4 w 24"/>
                  <a:gd name="T25" fmla="*/ 1 h 24"/>
                  <a:gd name="T26" fmla="*/ 3 w 24"/>
                  <a:gd name="T27" fmla="*/ 1 h 24"/>
                  <a:gd name="T28" fmla="*/ 0 w 24"/>
                  <a:gd name="T29" fmla="*/ 0 h 24"/>
                  <a:gd name="T30" fmla="*/ 0 w 24"/>
                  <a:gd name="T31" fmla="*/ 1 h 24"/>
                  <a:gd name="T32" fmla="*/ 0 w 24"/>
                  <a:gd name="T33" fmla="*/ 3 h 24"/>
                  <a:gd name="T34" fmla="*/ 0 w 24"/>
                  <a:gd name="T35" fmla="*/ 4 h 24"/>
                  <a:gd name="T36" fmla="*/ 0 w 24"/>
                  <a:gd name="T37" fmla="*/ 6 h 24"/>
                  <a:gd name="T38" fmla="*/ 1 w 24"/>
                  <a:gd name="T39" fmla="*/ 9 h 24"/>
                  <a:gd name="T40" fmla="*/ 3 w 24"/>
                  <a:gd name="T41" fmla="*/ 12 h 24"/>
                  <a:gd name="T42" fmla="*/ 6 w 24"/>
                  <a:gd name="T43" fmla="*/ 14 h 24"/>
                  <a:gd name="T44" fmla="*/ 9 w 24"/>
                  <a:gd name="T45" fmla="*/ 16 h 24"/>
                  <a:gd name="T46" fmla="*/ 12 w 24"/>
                  <a:gd name="T47" fmla="*/ 19 h 24"/>
                  <a:gd name="T48" fmla="*/ 14 w 24"/>
                  <a:gd name="T49" fmla="*/ 20 h 24"/>
                  <a:gd name="T50" fmla="*/ 16 w 24"/>
                  <a:gd name="T51" fmla="*/ 20 h 24"/>
                  <a:gd name="T52" fmla="*/ 17 w 24"/>
                  <a:gd name="T53" fmla="*/ 22 h 24"/>
                  <a:gd name="T54" fmla="*/ 19 w 24"/>
                  <a:gd name="T55" fmla="*/ 24 h 24"/>
                  <a:gd name="T56" fmla="*/ 20 w 24"/>
                  <a:gd name="T57" fmla="*/ 22 h 24"/>
                  <a:gd name="T58" fmla="*/ 20 w 24"/>
                  <a:gd name="T59" fmla="*/ 20 h 24"/>
                  <a:gd name="T60" fmla="*/ 22 w 24"/>
                  <a:gd name="T61" fmla="*/ 19 h 24"/>
                  <a:gd name="T62" fmla="*/ 20 w 24"/>
                  <a:gd name="T63" fmla="*/ 16 h 24"/>
                  <a:gd name="T64" fmla="*/ 17 w 24"/>
                  <a:gd name="T65" fmla="*/ 16 h 24"/>
                  <a:gd name="T66" fmla="*/ 16 w 24"/>
                  <a:gd name="T67" fmla="*/ 16 h 24"/>
                  <a:gd name="T68" fmla="*/ 14 w 24"/>
                  <a:gd name="T69" fmla="*/ 14 h 24"/>
                  <a:gd name="T70" fmla="*/ 16 w 24"/>
                  <a:gd name="T71" fmla="*/ 12 h 24"/>
                  <a:gd name="T72" fmla="*/ 16 w 24"/>
                  <a:gd name="T73" fmla="*/ 1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4" h="24">
                    <a:moveTo>
                      <a:pt x="16" y="11"/>
                    </a:moveTo>
                    <a:lnTo>
                      <a:pt x="17" y="12"/>
                    </a:lnTo>
                    <a:lnTo>
                      <a:pt x="20" y="14"/>
                    </a:lnTo>
                    <a:lnTo>
                      <a:pt x="22" y="14"/>
                    </a:lnTo>
                    <a:lnTo>
                      <a:pt x="24" y="14"/>
                    </a:lnTo>
                    <a:lnTo>
                      <a:pt x="24" y="14"/>
                    </a:lnTo>
                    <a:lnTo>
                      <a:pt x="24" y="11"/>
                    </a:lnTo>
                    <a:lnTo>
                      <a:pt x="16" y="8"/>
                    </a:lnTo>
                    <a:lnTo>
                      <a:pt x="14" y="4"/>
                    </a:lnTo>
                    <a:lnTo>
                      <a:pt x="12" y="3"/>
                    </a:lnTo>
                    <a:lnTo>
                      <a:pt x="11" y="3"/>
                    </a:lnTo>
                    <a:lnTo>
                      <a:pt x="8" y="1"/>
                    </a:lnTo>
                    <a:lnTo>
                      <a:pt x="4" y="1"/>
                    </a:lnTo>
                    <a:lnTo>
                      <a:pt x="3" y="1"/>
                    </a:lnTo>
                    <a:lnTo>
                      <a:pt x="0" y="0"/>
                    </a:lnTo>
                    <a:lnTo>
                      <a:pt x="0" y="1"/>
                    </a:lnTo>
                    <a:lnTo>
                      <a:pt x="0" y="3"/>
                    </a:lnTo>
                    <a:lnTo>
                      <a:pt x="0" y="4"/>
                    </a:lnTo>
                    <a:lnTo>
                      <a:pt x="0" y="6"/>
                    </a:lnTo>
                    <a:lnTo>
                      <a:pt x="1" y="9"/>
                    </a:lnTo>
                    <a:lnTo>
                      <a:pt x="3" y="12"/>
                    </a:lnTo>
                    <a:lnTo>
                      <a:pt x="6" y="14"/>
                    </a:lnTo>
                    <a:lnTo>
                      <a:pt x="9" y="16"/>
                    </a:lnTo>
                    <a:lnTo>
                      <a:pt x="12" y="19"/>
                    </a:lnTo>
                    <a:lnTo>
                      <a:pt x="14" y="20"/>
                    </a:lnTo>
                    <a:lnTo>
                      <a:pt x="16" y="20"/>
                    </a:lnTo>
                    <a:lnTo>
                      <a:pt x="17" y="22"/>
                    </a:lnTo>
                    <a:lnTo>
                      <a:pt x="19" y="24"/>
                    </a:lnTo>
                    <a:lnTo>
                      <a:pt x="20" y="22"/>
                    </a:lnTo>
                    <a:lnTo>
                      <a:pt x="20" y="20"/>
                    </a:lnTo>
                    <a:lnTo>
                      <a:pt x="22" y="19"/>
                    </a:lnTo>
                    <a:lnTo>
                      <a:pt x="20" y="16"/>
                    </a:lnTo>
                    <a:lnTo>
                      <a:pt x="17" y="16"/>
                    </a:lnTo>
                    <a:lnTo>
                      <a:pt x="16" y="16"/>
                    </a:lnTo>
                    <a:lnTo>
                      <a:pt x="14" y="14"/>
                    </a:lnTo>
                    <a:lnTo>
                      <a:pt x="16" y="12"/>
                    </a:lnTo>
                    <a:lnTo>
                      <a:pt x="16" y="11"/>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4" name="Freeform 1143">
                <a:extLst>
                  <a:ext uri="{FF2B5EF4-FFF2-40B4-BE49-F238E27FC236}">
                    <a16:creationId xmlns:a16="http://schemas.microsoft.com/office/drawing/2014/main" id="{894CE655-A41D-4674-A13B-966186310566}"/>
                  </a:ext>
                </a:extLst>
              </p:cNvPr>
              <p:cNvSpPr>
                <a:spLocks/>
              </p:cNvSpPr>
              <p:nvPr/>
            </p:nvSpPr>
            <p:spPr bwMode="auto">
              <a:xfrm>
                <a:off x="4432" y="1116"/>
                <a:ext cx="27" cy="11"/>
              </a:xfrm>
              <a:custGeom>
                <a:avLst/>
                <a:gdLst>
                  <a:gd name="T0" fmla="*/ 27 w 27"/>
                  <a:gd name="T1" fmla="*/ 6 h 11"/>
                  <a:gd name="T2" fmla="*/ 24 w 27"/>
                  <a:gd name="T3" fmla="*/ 3 h 11"/>
                  <a:gd name="T4" fmla="*/ 20 w 27"/>
                  <a:gd name="T5" fmla="*/ 3 h 11"/>
                  <a:gd name="T6" fmla="*/ 17 w 27"/>
                  <a:gd name="T7" fmla="*/ 0 h 11"/>
                  <a:gd name="T8" fmla="*/ 14 w 27"/>
                  <a:gd name="T9" fmla="*/ 0 h 11"/>
                  <a:gd name="T10" fmla="*/ 9 w 27"/>
                  <a:gd name="T11" fmla="*/ 1 h 11"/>
                  <a:gd name="T12" fmla="*/ 6 w 27"/>
                  <a:gd name="T13" fmla="*/ 1 h 11"/>
                  <a:gd name="T14" fmla="*/ 3 w 27"/>
                  <a:gd name="T15" fmla="*/ 1 h 11"/>
                  <a:gd name="T16" fmla="*/ 0 w 27"/>
                  <a:gd name="T17" fmla="*/ 1 h 11"/>
                  <a:gd name="T18" fmla="*/ 0 w 27"/>
                  <a:gd name="T19" fmla="*/ 3 h 11"/>
                  <a:gd name="T20" fmla="*/ 1 w 27"/>
                  <a:gd name="T21" fmla="*/ 3 h 11"/>
                  <a:gd name="T22" fmla="*/ 4 w 27"/>
                  <a:gd name="T23" fmla="*/ 3 h 11"/>
                  <a:gd name="T24" fmla="*/ 8 w 27"/>
                  <a:gd name="T25" fmla="*/ 5 h 11"/>
                  <a:gd name="T26" fmla="*/ 11 w 27"/>
                  <a:gd name="T27" fmla="*/ 6 h 11"/>
                  <a:gd name="T28" fmla="*/ 14 w 27"/>
                  <a:gd name="T29" fmla="*/ 8 h 11"/>
                  <a:gd name="T30" fmla="*/ 17 w 27"/>
                  <a:gd name="T31" fmla="*/ 8 h 11"/>
                  <a:gd name="T32" fmla="*/ 17 w 27"/>
                  <a:gd name="T33" fmla="*/ 8 h 11"/>
                  <a:gd name="T34" fmla="*/ 17 w 27"/>
                  <a:gd name="T35" fmla="*/ 9 h 11"/>
                  <a:gd name="T36" fmla="*/ 19 w 27"/>
                  <a:gd name="T37" fmla="*/ 11 h 11"/>
                  <a:gd name="T38" fmla="*/ 22 w 27"/>
                  <a:gd name="T39" fmla="*/ 11 h 11"/>
                  <a:gd name="T40" fmla="*/ 24 w 27"/>
                  <a:gd name="T41" fmla="*/ 11 h 11"/>
                  <a:gd name="T42" fmla="*/ 25 w 27"/>
                  <a:gd name="T43" fmla="*/ 11 h 11"/>
                  <a:gd name="T44" fmla="*/ 25 w 27"/>
                  <a:gd name="T45" fmla="*/ 9 h 11"/>
                  <a:gd name="T46" fmla="*/ 25 w 27"/>
                  <a:gd name="T47" fmla="*/ 8 h 11"/>
                  <a:gd name="T48" fmla="*/ 25 w 27"/>
                  <a:gd name="T49" fmla="*/ 6 h 11"/>
                  <a:gd name="T50" fmla="*/ 27 w 27"/>
                  <a:gd name="T51"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 h="11">
                    <a:moveTo>
                      <a:pt x="27" y="6"/>
                    </a:moveTo>
                    <a:lnTo>
                      <a:pt x="24" y="3"/>
                    </a:lnTo>
                    <a:lnTo>
                      <a:pt x="20" y="3"/>
                    </a:lnTo>
                    <a:lnTo>
                      <a:pt x="17" y="0"/>
                    </a:lnTo>
                    <a:lnTo>
                      <a:pt x="14" y="0"/>
                    </a:lnTo>
                    <a:lnTo>
                      <a:pt x="9" y="1"/>
                    </a:lnTo>
                    <a:lnTo>
                      <a:pt x="6" y="1"/>
                    </a:lnTo>
                    <a:lnTo>
                      <a:pt x="3" y="1"/>
                    </a:lnTo>
                    <a:lnTo>
                      <a:pt x="0" y="1"/>
                    </a:lnTo>
                    <a:lnTo>
                      <a:pt x="0" y="3"/>
                    </a:lnTo>
                    <a:lnTo>
                      <a:pt x="1" y="3"/>
                    </a:lnTo>
                    <a:lnTo>
                      <a:pt x="4" y="3"/>
                    </a:lnTo>
                    <a:lnTo>
                      <a:pt x="8" y="5"/>
                    </a:lnTo>
                    <a:lnTo>
                      <a:pt x="11" y="6"/>
                    </a:lnTo>
                    <a:lnTo>
                      <a:pt x="14" y="8"/>
                    </a:lnTo>
                    <a:lnTo>
                      <a:pt x="17" y="8"/>
                    </a:lnTo>
                    <a:lnTo>
                      <a:pt x="17" y="8"/>
                    </a:lnTo>
                    <a:lnTo>
                      <a:pt x="17" y="9"/>
                    </a:lnTo>
                    <a:lnTo>
                      <a:pt x="19" y="11"/>
                    </a:lnTo>
                    <a:lnTo>
                      <a:pt x="22" y="11"/>
                    </a:lnTo>
                    <a:lnTo>
                      <a:pt x="24" y="11"/>
                    </a:lnTo>
                    <a:lnTo>
                      <a:pt x="25" y="11"/>
                    </a:lnTo>
                    <a:lnTo>
                      <a:pt x="25" y="9"/>
                    </a:lnTo>
                    <a:lnTo>
                      <a:pt x="25" y="8"/>
                    </a:lnTo>
                    <a:lnTo>
                      <a:pt x="25" y="6"/>
                    </a:lnTo>
                    <a:lnTo>
                      <a:pt x="27" y="6"/>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5" name="Freeform 1144">
                <a:extLst>
                  <a:ext uri="{FF2B5EF4-FFF2-40B4-BE49-F238E27FC236}">
                    <a16:creationId xmlns:a16="http://schemas.microsoft.com/office/drawing/2014/main" id="{C20F7669-C8B1-42A2-90F6-9F79D5AF461D}"/>
                  </a:ext>
                </a:extLst>
              </p:cNvPr>
              <p:cNvSpPr>
                <a:spLocks/>
              </p:cNvSpPr>
              <p:nvPr/>
            </p:nvSpPr>
            <p:spPr bwMode="auto">
              <a:xfrm>
                <a:off x="4414" y="1175"/>
                <a:ext cx="2" cy="3"/>
              </a:xfrm>
              <a:custGeom>
                <a:avLst/>
                <a:gdLst>
                  <a:gd name="T0" fmla="*/ 2 w 2"/>
                  <a:gd name="T1" fmla="*/ 0 h 3"/>
                  <a:gd name="T2" fmla="*/ 0 w 2"/>
                  <a:gd name="T3" fmla="*/ 0 h 3"/>
                  <a:gd name="T4" fmla="*/ 0 w 2"/>
                  <a:gd name="T5" fmla="*/ 0 h 3"/>
                  <a:gd name="T6" fmla="*/ 0 w 2"/>
                  <a:gd name="T7" fmla="*/ 1 h 3"/>
                  <a:gd name="T8" fmla="*/ 2 w 2"/>
                  <a:gd name="T9" fmla="*/ 3 h 3"/>
                  <a:gd name="T10" fmla="*/ 2 w 2"/>
                  <a:gd name="T11" fmla="*/ 1 h 3"/>
                  <a:gd name="T12" fmla="*/ 2 w 2"/>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2" h="3">
                    <a:moveTo>
                      <a:pt x="2" y="0"/>
                    </a:moveTo>
                    <a:lnTo>
                      <a:pt x="0" y="0"/>
                    </a:lnTo>
                    <a:lnTo>
                      <a:pt x="0" y="0"/>
                    </a:lnTo>
                    <a:lnTo>
                      <a:pt x="0" y="1"/>
                    </a:lnTo>
                    <a:lnTo>
                      <a:pt x="2" y="3"/>
                    </a:lnTo>
                    <a:lnTo>
                      <a:pt x="2" y="1"/>
                    </a:lnTo>
                    <a:lnTo>
                      <a:pt x="2"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6" name="Freeform 1145">
                <a:extLst>
                  <a:ext uri="{FF2B5EF4-FFF2-40B4-BE49-F238E27FC236}">
                    <a16:creationId xmlns:a16="http://schemas.microsoft.com/office/drawing/2014/main" id="{525008DD-BEB2-4AE8-9C36-E188A1575A2E}"/>
                  </a:ext>
                </a:extLst>
              </p:cNvPr>
              <p:cNvSpPr>
                <a:spLocks/>
              </p:cNvSpPr>
              <p:nvPr/>
            </p:nvSpPr>
            <p:spPr bwMode="auto">
              <a:xfrm>
                <a:off x="4401" y="1192"/>
                <a:ext cx="4" cy="2"/>
              </a:xfrm>
              <a:custGeom>
                <a:avLst/>
                <a:gdLst>
                  <a:gd name="T0" fmla="*/ 0 w 4"/>
                  <a:gd name="T1" fmla="*/ 2 h 2"/>
                  <a:gd name="T2" fmla="*/ 2 w 4"/>
                  <a:gd name="T3" fmla="*/ 2 h 2"/>
                  <a:gd name="T4" fmla="*/ 4 w 4"/>
                  <a:gd name="T5" fmla="*/ 2 h 2"/>
                  <a:gd name="T6" fmla="*/ 4 w 4"/>
                  <a:gd name="T7" fmla="*/ 0 h 2"/>
                  <a:gd name="T8" fmla="*/ 2 w 4"/>
                  <a:gd name="T9" fmla="*/ 0 h 2"/>
                  <a:gd name="T10" fmla="*/ 0 w 4"/>
                  <a:gd name="T11" fmla="*/ 2 h 2"/>
                </a:gdLst>
                <a:ahLst/>
                <a:cxnLst>
                  <a:cxn ang="0">
                    <a:pos x="T0" y="T1"/>
                  </a:cxn>
                  <a:cxn ang="0">
                    <a:pos x="T2" y="T3"/>
                  </a:cxn>
                  <a:cxn ang="0">
                    <a:pos x="T4" y="T5"/>
                  </a:cxn>
                  <a:cxn ang="0">
                    <a:pos x="T6" y="T7"/>
                  </a:cxn>
                  <a:cxn ang="0">
                    <a:pos x="T8" y="T9"/>
                  </a:cxn>
                  <a:cxn ang="0">
                    <a:pos x="T10" y="T11"/>
                  </a:cxn>
                </a:cxnLst>
                <a:rect l="0" t="0" r="r" b="b"/>
                <a:pathLst>
                  <a:path w="4" h="2">
                    <a:moveTo>
                      <a:pt x="0" y="2"/>
                    </a:moveTo>
                    <a:lnTo>
                      <a:pt x="2" y="2"/>
                    </a:lnTo>
                    <a:lnTo>
                      <a:pt x="4" y="2"/>
                    </a:lnTo>
                    <a:lnTo>
                      <a:pt x="4" y="0"/>
                    </a:lnTo>
                    <a:lnTo>
                      <a:pt x="2" y="0"/>
                    </a:lnTo>
                    <a:lnTo>
                      <a:pt x="0" y="2"/>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7" name="Freeform 1146">
                <a:extLst>
                  <a:ext uri="{FF2B5EF4-FFF2-40B4-BE49-F238E27FC236}">
                    <a16:creationId xmlns:a16="http://schemas.microsoft.com/office/drawing/2014/main" id="{58A5FE8B-AB41-47E5-93AF-D99B747F3D75}"/>
                  </a:ext>
                </a:extLst>
              </p:cNvPr>
              <p:cNvSpPr>
                <a:spLocks/>
              </p:cNvSpPr>
              <p:nvPr/>
            </p:nvSpPr>
            <p:spPr bwMode="auto">
              <a:xfrm>
                <a:off x="4432" y="1216"/>
                <a:ext cx="1" cy="2"/>
              </a:xfrm>
              <a:custGeom>
                <a:avLst/>
                <a:gdLst>
                  <a:gd name="T0" fmla="*/ 0 w 1"/>
                  <a:gd name="T1" fmla="*/ 2 h 2"/>
                  <a:gd name="T2" fmla="*/ 0 w 1"/>
                  <a:gd name="T3" fmla="*/ 2 h 2"/>
                  <a:gd name="T4" fmla="*/ 1 w 1"/>
                  <a:gd name="T5" fmla="*/ 2 h 2"/>
                  <a:gd name="T6" fmla="*/ 1 w 1"/>
                  <a:gd name="T7" fmla="*/ 0 h 2"/>
                  <a:gd name="T8" fmla="*/ 0 w 1"/>
                  <a:gd name="T9" fmla="*/ 0 h 2"/>
                  <a:gd name="T10" fmla="*/ 0 w 1"/>
                  <a:gd name="T11" fmla="*/ 2 h 2"/>
                </a:gdLst>
                <a:ahLst/>
                <a:cxnLst>
                  <a:cxn ang="0">
                    <a:pos x="T0" y="T1"/>
                  </a:cxn>
                  <a:cxn ang="0">
                    <a:pos x="T2" y="T3"/>
                  </a:cxn>
                  <a:cxn ang="0">
                    <a:pos x="T4" y="T5"/>
                  </a:cxn>
                  <a:cxn ang="0">
                    <a:pos x="T6" y="T7"/>
                  </a:cxn>
                  <a:cxn ang="0">
                    <a:pos x="T8" y="T9"/>
                  </a:cxn>
                  <a:cxn ang="0">
                    <a:pos x="T10" y="T11"/>
                  </a:cxn>
                </a:cxnLst>
                <a:rect l="0" t="0" r="r" b="b"/>
                <a:pathLst>
                  <a:path w="1" h="2">
                    <a:moveTo>
                      <a:pt x="0" y="2"/>
                    </a:moveTo>
                    <a:lnTo>
                      <a:pt x="0" y="2"/>
                    </a:lnTo>
                    <a:lnTo>
                      <a:pt x="1" y="2"/>
                    </a:lnTo>
                    <a:lnTo>
                      <a:pt x="1" y="0"/>
                    </a:lnTo>
                    <a:lnTo>
                      <a:pt x="0" y="0"/>
                    </a:lnTo>
                    <a:lnTo>
                      <a:pt x="0" y="2"/>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8" name="Freeform 1147">
                <a:extLst>
                  <a:ext uri="{FF2B5EF4-FFF2-40B4-BE49-F238E27FC236}">
                    <a16:creationId xmlns:a16="http://schemas.microsoft.com/office/drawing/2014/main" id="{C9A84A9B-0DC8-44DB-AEA9-C5DDE249F484}"/>
                  </a:ext>
                </a:extLst>
              </p:cNvPr>
              <p:cNvSpPr>
                <a:spLocks/>
              </p:cNvSpPr>
              <p:nvPr/>
            </p:nvSpPr>
            <p:spPr bwMode="auto">
              <a:xfrm>
                <a:off x="4389" y="1181"/>
                <a:ext cx="3" cy="2"/>
              </a:xfrm>
              <a:custGeom>
                <a:avLst/>
                <a:gdLst>
                  <a:gd name="T0" fmla="*/ 3 w 3"/>
                  <a:gd name="T1" fmla="*/ 2 h 2"/>
                  <a:gd name="T2" fmla="*/ 3 w 3"/>
                  <a:gd name="T3" fmla="*/ 0 h 2"/>
                  <a:gd name="T4" fmla="*/ 1 w 3"/>
                  <a:gd name="T5" fmla="*/ 0 h 2"/>
                  <a:gd name="T6" fmla="*/ 0 w 3"/>
                  <a:gd name="T7" fmla="*/ 2 h 2"/>
                  <a:gd name="T8" fmla="*/ 1 w 3"/>
                  <a:gd name="T9" fmla="*/ 2 h 2"/>
                  <a:gd name="T10" fmla="*/ 3 w 3"/>
                  <a:gd name="T11" fmla="*/ 2 h 2"/>
                </a:gdLst>
                <a:ahLst/>
                <a:cxnLst>
                  <a:cxn ang="0">
                    <a:pos x="T0" y="T1"/>
                  </a:cxn>
                  <a:cxn ang="0">
                    <a:pos x="T2" y="T3"/>
                  </a:cxn>
                  <a:cxn ang="0">
                    <a:pos x="T4" y="T5"/>
                  </a:cxn>
                  <a:cxn ang="0">
                    <a:pos x="T6" y="T7"/>
                  </a:cxn>
                  <a:cxn ang="0">
                    <a:pos x="T8" y="T9"/>
                  </a:cxn>
                  <a:cxn ang="0">
                    <a:pos x="T10" y="T11"/>
                  </a:cxn>
                </a:cxnLst>
                <a:rect l="0" t="0" r="r" b="b"/>
                <a:pathLst>
                  <a:path w="3" h="2">
                    <a:moveTo>
                      <a:pt x="3" y="2"/>
                    </a:moveTo>
                    <a:lnTo>
                      <a:pt x="3" y="0"/>
                    </a:lnTo>
                    <a:lnTo>
                      <a:pt x="1" y="0"/>
                    </a:lnTo>
                    <a:lnTo>
                      <a:pt x="0" y="2"/>
                    </a:lnTo>
                    <a:lnTo>
                      <a:pt x="1" y="2"/>
                    </a:lnTo>
                    <a:lnTo>
                      <a:pt x="3" y="2"/>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9" name="Freeform 1148">
                <a:extLst>
                  <a:ext uri="{FF2B5EF4-FFF2-40B4-BE49-F238E27FC236}">
                    <a16:creationId xmlns:a16="http://schemas.microsoft.com/office/drawing/2014/main" id="{719D3C14-2BD1-4C1D-8A47-A595C7C2A8FF}"/>
                  </a:ext>
                </a:extLst>
              </p:cNvPr>
              <p:cNvSpPr>
                <a:spLocks/>
              </p:cNvSpPr>
              <p:nvPr/>
            </p:nvSpPr>
            <p:spPr bwMode="auto">
              <a:xfrm>
                <a:off x="4384" y="1176"/>
                <a:ext cx="32" cy="18"/>
              </a:xfrm>
              <a:custGeom>
                <a:avLst/>
                <a:gdLst>
                  <a:gd name="T0" fmla="*/ 27 w 32"/>
                  <a:gd name="T1" fmla="*/ 15 h 18"/>
                  <a:gd name="T2" fmla="*/ 29 w 32"/>
                  <a:gd name="T3" fmla="*/ 15 h 18"/>
                  <a:gd name="T4" fmla="*/ 32 w 32"/>
                  <a:gd name="T5" fmla="*/ 13 h 18"/>
                  <a:gd name="T6" fmla="*/ 32 w 32"/>
                  <a:gd name="T7" fmla="*/ 5 h 18"/>
                  <a:gd name="T8" fmla="*/ 30 w 32"/>
                  <a:gd name="T9" fmla="*/ 4 h 18"/>
                  <a:gd name="T10" fmla="*/ 29 w 32"/>
                  <a:gd name="T11" fmla="*/ 0 h 18"/>
                  <a:gd name="T12" fmla="*/ 27 w 32"/>
                  <a:gd name="T13" fmla="*/ 0 h 18"/>
                  <a:gd name="T14" fmla="*/ 17 w 32"/>
                  <a:gd name="T15" fmla="*/ 4 h 18"/>
                  <a:gd name="T16" fmla="*/ 11 w 32"/>
                  <a:gd name="T17" fmla="*/ 5 h 18"/>
                  <a:gd name="T18" fmla="*/ 8 w 32"/>
                  <a:gd name="T19" fmla="*/ 8 h 18"/>
                  <a:gd name="T20" fmla="*/ 6 w 32"/>
                  <a:gd name="T21" fmla="*/ 8 h 18"/>
                  <a:gd name="T22" fmla="*/ 5 w 32"/>
                  <a:gd name="T23" fmla="*/ 12 h 18"/>
                  <a:gd name="T24" fmla="*/ 1 w 32"/>
                  <a:gd name="T25" fmla="*/ 12 h 18"/>
                  <a:gd name="T26" fmla="*/ 0 w 32"/>
                  <a:gd name="T27" fmla="*/ 15 h 18"/>
                  <a:gd name="T28" fmla="*/ 0 w 32"/>
                  <a:gd name="T29" fmla="*/ 16 h 18"/>
                  <a:gd name="T30" fmla="*/ 0 w 32"/>
                  <a:gd name="T31" fmla="*/ 18 h 18"/>
                  <a:gd name="T32" fmla="*/ 3 w 32"/>
                  <a:gd name="T33" fmla="*/ 16 h 18"/>
                  <a:gd name="T34" fmla="*/ 9 w 32"/>
                  <a:gd name="T35" fmla="*/ 15 h 18"/>
                  <a:gd name="T36" fmla="*/ 16 w 32"/>
                  <a:gd name="T37" fmla="*/ 16 h 18"/>
                  <a:gd name="T38" fmla="*/ 17 w 32"/>
                  <a:gd name="T39" fmla="*/ 15 h 18"/>
                  <a:gd name="T40" fmla="*/ 21 w 32"/>
                  <a:gd name="T41" fmla="*/ 15 h 18"/>
                  <a:gd name="T42" fmla="*/ 24 w 32"/>
                  <a:gd name="T43" fmla="*/ 16 h 18"/>
                  <a:gd name="T44" fmla="*/ 27 w 32"/>
                  <a:gd name="T45" fmla="*/ 1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2" h="18">
                    <a:moveTo>
                      <a:pt x="27" y="15"/>
                    </a:moveTo>
                    <a:lnTo>
                      <a:pt x="29" y="15"/>
                    </a:lnTo>
                    <a:lnTo>
                      <a:pt x="32" y="13"/>
                    </a:lnTo>
                    <a:lnTo>
                      <a:pt x="32" y="5"/>
                    </a:lnTo>
                    <a:lnTo>
                      <a:pt x="30" y="4"/>
                    </a:lnTo>
                    <a:lnTo>
                      <a:pt x="29" y="0"/>
                    </a:lnTo>
                    <a:lnTo>
                      <a:pt x="27" y="0"/>
                    </a:lnTo>
                    <a:lnTo>
                      <a:pt x="17" y="4"/>
                    </a:lnTo>
                    <a:lnTo>
                      <a:pt x="11" y="5"/>
                    </a:lnTo>
                    <a:lnTo>
                      <a:pt x="8" y="8"/>
                    </a:lnTo>
                    <a:lnTo>
                      <a:pt x="6" y="8"/>
                    </a:lnTo>
                    <a:lnTo>
                      <a:pt x="5" y="12"/>
                    </a:lnTo>
                    <a:lnTo>
                      <a:pt x="1" y="12"/>
                    </a:lnTo>
                    <a:lnTo>
                      <a:pt x="0" y="15"/>
                    </a:lnTo>
                    <a:lnTo>
                      <a:pt x="0" y="16"/>
                    </a:lnTo>
                    <a:lnTo>
                      <a:pt x="0" y="18"/>
                    </a:lnTo>
                    <a:lnTo>
                      <a:pt x="3" y="16"/>
                    </a:lnTo>
                    <a:lnTo>
                      <a:pt x="9" y="15"/>
                    </a:lnTo>
                    <a:lnTo>
                      <a:pt x="16" y="16"/>
                    </a:lnTo>
                    <a:lnTo>
                      <a:pt x="17" y="15"/>
                    </a:lnTo>
                    <a:lnTo>
                      <a:pt x="21" y="15"/>
                    </a:lnTo>
                    <a:lnTo>
                      <a:pt x="24" y="16"/>
                    </a:lnTo>
                    <a:lnTo>
                      <a:pt x="27" y="15"/>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0" name="Freeform 1149">
                <a:extLst>
                  <a:ext uri="{FF2B5EF4-FFF2-40B4-BE49-F238E27FC236}">
                    <a16:creationId xmlns:a16="http://schemas.microsoft.com/office/drawing/2014/main" id="{1C7D8AD6-ECAE-4C74-8D46-E404214F5C84}"/>
                  </a:ext>
                </a:extLst>
              </p:cNvPr>
              <p:cNvSpPr>
                <a:spLocks/>
              </p:cNvSpPr>
              <p:nvPr/>
            </p:nvSpPr>
            <p:spPr bwMode="auto">
              <a:xfrm>
                <a:off x="4424" y="1119"/>
                <a:ext cx="3" cy="5"/>
              </a:xfrm>
              <a:custGeom>
                <a:avLst/>
                <a:gdLst>
                  <a:gd name="T0" fmla="*/ 0 w 3"/>
                  <a:gd name="T1" fmla="*/ 2 h 5"/>
                  <a:gd name="T2" fmla="*/ 0 w 3"/>
                  <a:gd name="T3" fmla="*/ 3 h 5"/>
                  <a:gd name="T4" fmla="*/ 1 w 3"/>
                  <a:gd name="T5" fmla="*/ 5 h 5"/>
                  <a:gd name="T6" fmla="*/ 3 w 3"/>
                  <a:gd name="T7" fmla="*/ 3 h 5"/>
                  <a:gd name="T8" fmla="*/ 1 w 3"/>
                  <a:gd name="T9" fmla="*/ 2 h 5"/>
                  <a:gd name="T10" fmla="*/ 3 w 3"/>
                  <a:gd name="T11" fmla="*/ 0 h 5"/>
                  <a:gd name="T12" fmla="*/ 0 w 3"/>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3" h="5">
                    <a:moveTo>
                      <a:pt x="0" y="2"/>
                    </a:moveTo>
                    <a:lnTo>
                      <a:pt x="0" y="3"/>
                    </a:lnTo>
                    <a:lnTo>
                      <a:pt x="1" y="5"/>
                    </a:lnTo>
                    <a:lnTo>
                      <a:pt x="3" y="3"/>
                    </a:lnTo>
                    <a:lnTo>
                      <a:pt x="1" y="2"/>
                    </a:lnTo>
                    <a:lnTo>
                      <a:pt x="3" y="0"/>
                    </a:lnTo>
                    <a:lnTo>
                      <a:pt x="0" y="2"/>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1" name="Freeform 1150">
                <a:extLst>
                  <a:ext uri="{FF2B5EF4-FFF2-40B4-BE49-F238E27FC236}">
                    <a16:creationId xmlns:a16="http://schemas.microsoft.com/office/drawing/2014/main" id="{40C8556F-A97B-4651-AF3F-74F37CA13C89}"/>
                  </a:ext>
                </a:extLst>
              </p:cNvPr>
              <p:cNvSpPr>
                <a:spLocks/>
              </p:cNvSpPr>
              <p:nvPr/>
            </p:nvSpPr>
            <p:spPr bwMode="auto">
              <a:xfrm>
                <a:off x="4499" y="999"/>
                <a:ext cx="6" cy="28"/>
              </a:xfrm>
              <a:custGeom>
                <a:avLst/>
                <a:gdLst>
                  <a:gd name="T0" fmla="*/ 3 w 6"/>
                  <a:gd name="T1" fmla="*/ 2 h 28"/>
                  <a:gd name="T2" fmla="*/ 1 w 6"/>
                  <a:gd name="T3" fmla="*/ 0 h 28"/>
                  <a:gd name="T4" fmla="*/ 0 w 6"/>
                  <a:gd name="T5" fmla="*/ 4 h 28"/>
                  <a:gd name="T6" fmla="*/ 0 w 6"/>
                  <a:gd name="T7" fmla="*/ 4 h 28"/>
                  <a:gd name="T8" fmla="*/ 1 w 6"/>
                  <a:gd name="T9" fmla="*/ 5 h 28"/>
                  <a:gd name="T10" fmla="*/ 1 w 6"/>
                  <a:gd name="T11" fmla="*/ 7 h 28"/>
                  <a:gd name="T12" fmla="*/ 1 w 6"/>
                  <a:gd name="T13" fmla="*/ 8 h 28"/>
                  <a:gd name="T14" fmla="*/ 1 w 6"/>
                  <a:gd name="T15" fmla="*/ 12 h 28"/>
                  <a:gd name="T16" fmla="*/ 3 w 6"/>
                  <a:gd name="T17" fmla="*/ 15 h 28"/>
                  <a:gd name="T18" fmla="*/ 3 w 6"/>
                  <a:gd name="T19" fmla="*/ 20 h 28"/>
                  <a:gd name="T20" fmla="*/ 1 w 6"/>
                  <a:gd name="T21" fmla="*/ 23 h 28"/>
                  <a:gd name="T22" fmla="*/ 1 w 6"/>
                  <a:gd name="T23" fmla="*/ 26 h 28"/>
                  <a:gd name="T24" fmla="*/ 3 w 6"/>
                  <a:gd name="T25" fmla="*/ 28 h 28"/>
                  <a:gd name="T26" fmla="*/ 4 w 6"/>
                  <a:gd name="T27" fmla="*/ 26 h 28"/>
                  <a:gd name="T28" fmla="*/ 4 w 6"/>
                  <a:gd name="T29" fmla="*/ 21 h 28"/>
                  <a:gd name="T30" fmla="*/ 6 w 6"/>
                  <a:gd name="T31" fmla="*/ 20 h 28"/>
                  <a:gd name="T32" fmla="*/ 4 w 6"/>
                  <a:gd name="T33" fmla="*/ 16 h 28"/>
                  <a:gd name="T34" fmla="*/ 3 w 6"/>
                  <a:gd name="T35" fmla="*/ 13 h 28"/>
                  <a:gd name="T36" fmla="*/ 3 w 6"/>
                  <a:gd name="T37" fmla="*/ 8 h 28"/>
                  <a:gd name="T38" fmla="*/ 4 w 6"/>
                  <a:gd name="T39" fmla="*/ 5 h 28"/>
                  <a:gd name="T40" fmla="*/ 3 w 6"/>
                  <a:gd name="T41" fmla="*/ 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 h="28">
                    <a:moveTo>
                      <a:pt x="3" y="2"/>
                    </a:moveTo>
                    <a:lnTo>
                      <a:pt x="1" y="0"/>
                    </a:lnTo>
                    <a:lnTo>
                      <a:pt x="0" y="4"/>
                    </a:lnTo>
                    <a:lnTo>
                      <a:pt x="0" y="4"/>
                    </a:lnTo>
                    <a:lnTo>
                      <a:pt x="1" y="5"/>
                    </a:lnTo>
                    <a:lnTo>
                      <a:pt x="1" y="7"/>
                    </a:lnTo>
                    <a:lnTo>
                      <a:pt x="1" y="8"/>
                    </a:lnTo>
                    <a:lnTo>
                      <a:pt x="1" y="12"/>
                    </a:lnTo>
                    <a:lnTo>
                      <a:pt x="3" y="15"/>
                    </a:lnTo>
                    <a:lnTo>
                      <a:pt x="3" y="20"/>
                    </a:lnTo>
                    <a:lnTo>
                      <a:pt x="1" y="23"/>
                    </a:lnTo>
                    <a:lnTo>
                      <a:pt x="1" y="26"/>
                    </a:lnTo>
                    <a:lnTo>
                      <a:pt x="3" y="28"/>
                    </a:lnTo>
                    <a:lnTo>
                      <a:pt x="4" y="26"/>
                    </a:lnTo>
                    <a:lnTo>
                      <a:pt x="4" y="21"/>
                    </a:lnTo>
                    <a:lnTo>
                      <a:pt x="6" y="20"/>
                    </a:lnTo>
                    <a:lnTo>
                      <a:pt x="4" y="16"/>
                    </a:lnTo>
                    <a:lnTo>
                      <a:pt x="3" y="13"/>
                    </a:lnTo>
                    <a:lnTo>
                      <a:pt x="3" y="8"/>
                    </a:lnTo>
                    <a:lnTo>
                      <a:pt x="4" y="5"/>
                    </a:lnTo>
                    <a:lnTo>
                      <a:pt x="3" y="2"/>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2" name="Freeform 1151">
                <a:extLst>
                  <a:ext uri="{FF2B5EF4-FFF2-40B4-BE49-F238E27FC236}">
                    <a16:creationId xmlns:a16="http://schemas.microsoft.com/office/drawing/2014/main" id="{BF5FF33C-4EB8-465C-82B3-52B6C5FD4F0F}"/>
                  </a:ext>
                </a:extLst>
              </p:cNvPr>
              <p:cNvSpPr>
                <a:spLocks/>
              </p:cNvSpPr>
              <p:nvPr/>
            </p:nvSpPr>
            <p:spPr bwMode="auto">
              <a:xfrm>
                <a:off x="4421" y="1103"/>
                <a:ext cx="28" cy="13"/>
              </a:xfrm>
              <a:custGeom>
                <a:avLst/>
                <a:gdLst>
                  <a:gd name="T0" fmla="*/ 11 w 28"/>
                  <a:gd name="T1" fmla="*/ 5 h 13"/>
                  <a:gd name="T2" fmla="*/ 15 w 28"/>
                  <a:gd name="T3" fmla="*/ 8 h 13"/>
                  <a:gd name="T4" fmla="*/ 20 w 28"/>
                  <a:gd name="T5" fmla="*/ 8 h 13"/>
                  <a:gd name="T6" fmla="*/ 22 w 28"/>
                  <a:gd name="T7" fmla="*/ 8 h 13"/>
                  <a:gd name="T8" fmla="*/ 20 w 28"/>
                  <a:gd name="T9" fmla="*/ 6 h 13"/>
                  <a:gd name="T10" fmla="*/ 15 w 28"/>
                  <a:gd name="T11" fmla="*/ 2 h 13"/>
                  <a:gd name="T12" fmla="*/ 6 w 28"/>
                  <a:gd name="T13" fmla="*/ 0 h 13"/>
                  <a:gd name="T14" fmla="*/ 4 w 28"/>
                  <a:gd name="T15" fmla="*/ 2 h 13"/>
                  <a:gd name="T16" fmla="*/ 4 w 28"/>
                  <a:gd name="T17" fmla="*/ 3 h 13"/>
                  <a:gd name="T18" fmla="*/ 1 w 28"/>
                  <a:gd name="T19" fmla="*/ 5 h 13"/>
                  <a:gd name="T20" fmla="*/ 0 w 28"/>
                  <a:gd name="T21" fmla="*/ 6 h 13"/>
                  <a:gd name="T22" fmla="*/ 1 w 28"/>
                  <a:gd name="T23" fmla="*/ 8 h 13"/>
                  <a:gd name="T24" fmla="*/ 4 w 28"/>
                  <a:gd name="T25" fmla="*/ 8 h 13"/>
                  <a:gd name="T26" fmla="*/ 7 w 28"/>
                  <a:gd name="T27" fmla="*/ 11 h 13"/>
                  <a:gd name="T28" fmla="*/ 11 w 28"/>
                  <a:gd name="T29" fmla="*/ 13 h 13"/>
                  <a:gd name="T30" fmla="*/ 17 w 28"/>
                  <a:gd name="T31" fmla="*/ 13 h 13"/>
                  <a:gd name="T32" fmla="*/ 25 w 28"/>
                  <a:gd name="T33" fmla="*/ 13 h 13"/>
                  <a:gd name="T34" fmla="*/ 28 w 28"/>
                  <a:gd name="T35" fmla="*/ 11 h 13"/>
                  <a:gd name="T36" fmla="*/ 28 w 28"/>
                  <a:gd name="T37" fmla="*/ 11 h 13"/>
                  <a:gd name="T38" fmla="*/ 25 w 28"/>
                  <a:gd name="T39" fmla="*/ 10 h 13"/>
                  <a:gd name="T40" fmla="*/ 19 w 28"/>
                  <a:gd name="T41" fmla="*/ 10 h 13"/>
                  <a:gd name="T42" fmla="*/ 15 w 28"/>
                  <a:gd name="T43" fmla="*/ 10 h 13"/>
                  <a:gd name="T44" fmla="*/ 12 w 28"/>
                  <a:gd name="T45" fmla="*/ 6 h 13"/>
                  <a:gd name="T46" fmla="*/ 9 w 28"/>
                  <a:gd name="T47" fmla="*/ 6 h 13"/>
                  <a:gd name="T48" fmla="*/ 7 w 28"/>
                  <a:gd name="T49" fmla="*/ 5 h 13"/>
                  <a:gd name="T50" fmla="*/ 9 w 28"/>
                  <a:gd name="T51" fmla="*/ 5 h 13"/>
                  <a:gd name="T52" fmla="*/ 11 w 28"/>
                  <a:gd name="T53" fmla="*/ 5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8" h="13">
                    <a:moveTo>
                      <a:pt x="11" y="5"/>
                    </a:moveTo>
                    <a:lnTo>
                      <a:pt x="15" y="8"/>
                    </a:lnTo>
                    <a:lnTo>
                      <a:pt x="20" y="8"/>
                    </a:lnTo>
                    <a:lnTo>
                      <a:pt x="22" y="8"/>
                    </a:lnTo>
                    <a:lnTo>
                      <a:pt x="20" y="6"/>
                    </a:lnTo>
                    <a:lnTo>
                      <a:pt x="15" y="2"/>
                    </a:lnTo>
                    <a:lnTo>
                      <a:pt x="6" y="0"/>
                    </a:lnTo>
                    <a:lnTo>
                      <a:pt x="4" y="2"/>
                    </a:lnTo>
                    <a:lnTo>
                      <a:pt x="4" y="3"/>
                    </a:lnTo>
                    <a:lnTo>
                      <a:pt x="1" y="5"/>
                    </a:lnTo>
                    <a:lnTo>
                      <a:pt x="0" y="6"/>
                    </a:lnTo>
                    <a:lnTo>
                      <a:pt x="1" y="8"/>
                    </a:lnTo>
                    <a:lnTo>
                      <a:pt x="4" y="8"/>
                    </a:lnTo>
                    <a:lnTo>
                      <a:pt x="7" y="11"/>
                    </a:lnTo>
                    <a:lnTo>
                      <a:pt x="11" y="13"/>
                    </a:lnTo>
                    <a:lnTo>
                      <a:pt x="17" y="13"/>
                    </a:lnTo>
                    <a:lnTo>
                      <a:pt x="25" y="13"/>
                    </a:lnTo>
                    <a:lnTo>
                      <a:pt x="28" y="11"/>
                    </a:lnTo>
                    <a:lnTo>
                      <a:pt x="28" y="11"/>
                    </a:lnTo>
                    <a:lnTo>
                      <a:pt x="25" y="10"/>
                    </a:lnTo>
                    <a:lnTo>
                      <a:pt x="19" y="10"/>
                    </a:lnTo>
                    <a:lnTo>
                      <a:pt x="15" y="10"/>
                    </a:lnTo>
                    <a:lnTo>
                      <a:pt x="12" y="6"/>
                    </a:lnTo>
                    <a:lnTo>
                      <a:pt x="9" y="6"/>
                    </a:lnTo>
                    <a:lnTo>
                      <a:pt x="7" y="5"/>
                    </a:lnTo>
                    <a:lnTo>
                      <a:pt x="9" y="5"/>
                    </a:lnTo>
                    <a:lnTo>
                      <a:pt x="11" y="5"/>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3" name="Rectangle 1152">
                <a:extLst>
                  <a:ext uri="{FF2B5EF4-FFF2-40B4-BE49-F238E27FC236}">
                    <a16:creationId xmlns:a16="http://schemas.microsoft.com/office/drawing/2014/main" id="{6731C84A-8B40-47C4-9653-8CC8E2444B56}"/>
                  </a:ext>
                </a:extLst>
              </p:cNvPr>
              <p:cNvSpPr>
                <a:spLocks noChangeArrowheads="1"/>
              </p:cNvSpPr>
              <p:nvPr/>
            </p:nvSpPr>
            <p:spPr bwMode="auto">
              <a:xfrm>
                <a:off x="4102" y="1078"/>
                <a:ext cx="1" cy="1"/>
              </a:xfrm>
              <a:prstGeom prst="rect">
                <a:avLst/>
              </a:prstGeom>
              <a:solidFill>
                <a:srgbClr val="8E86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4" name="Freeform 1153">
                <a:extLst>
                  <a:ext uri="{FF2B5EF4-FFF2-40B4-BE49-F238E27FC236}">
                    <a16:creationId xmlns:a16="http://schemas.microsoft.com/office/drawing/2014/main" id="{AEC58AC1-41AD-41B5-9CFA-8C91D4F32E2C}"/>
                  </a:ext>
                </a:extLst>
              </p:cNvPr>
              <p:cNvSpPr>
                <a:spLocks/>
              </p:cNvSpPr>
              <p:nvPr/>
            </p:nvSpPr>
            <p:spPr bwMode="auto">
              <a:xfrm>
                <a:off x="4103" y="1074"/>
                <a:ext cx="2" cy="2"/>
              </a:xfrm>
              <a:custGeom>
                <a:avLst/>
                <a:gdLst>
                  <a:gd name="T0" fmla="*/ 0 w 2"/>
                  <a:gd name="T1" fmla="*/ 0 h 2"/>
                  <a:gd name="T2" fmla="*/ 0 w 2"/>
                  <a:gd name="T3" fmla="*/ 2 h 2"/>
                  <a:gd name="T4" fmla="*/ 0 w 2"/>
                  <a:gd name="T5" fmla="*/ 2 h 2"/>
                  <a:gd name="T6" fmla="*/ 2 w 2"/>
                  <a:gd name="T7" fmla="*/ 2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lnTo>
                      <a:pt x="0" y="2"/>
                    </a:lnTo>
                    <a:lnTo>
                      <a:pt x="0" y="2"/>
                    </a:lnTo>
                    <a:lnTo>
                      <a:pt x="2" y="2"/>
                    </a:lnTo>
                    <a:lnTo>
                      <a:pt x="0"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5" name="Freeform 1154">
                <a:extLst>
                  <a:ext uri="{FF2B5EF4-FFF2-40B4-BE49-F238E27FC236}">
                    <a16:creationId xmlns:a16="http://schemas.microsoft.com/office/drawing/2014/main" id="{5C9E9AA0-0807-4D8F-9ACA-41EE05878AE3}"/>
                  </a:ext>
                </a:extLst>
              </p:cNvPr>
              <p:cNvSpPr>
                <a:spLocks/>
              </p:cNvSpPr>
              <p:nvPr/>
            </p:nvSpPr>
            <p:spPr bwMode="auto">
              <a:xfrm>
                <a:off x="4513" y="958"/>
                <a:ext cx="5" cy="11"/>
              </a:xfrm>
              <a:custGeom>
                <a:avLst/>
                <a:gdLst>
                  <a:gd name="T0" fmla="*/ 5 w 5"/>
                  <a:gd name="T1" fmla="*/ 3 h 11"/>
                  <a:gd name="T2" fmla="*/ 3 w 5"/>
                  <a:gd name="T3" fmla="*/ 0 h 11"/>
                  <a:gd name="T4" fmla="*/ 2 w 5"/>
                  <a:gd name="T5" fmla="*/ 3 h 11"/>
                  <a:gd name="T6" fmla="*/ 2 w 5"/>
                  <a:gd name="T7" fmla="*/ 6 h 11"/>
                  <a:gd name="T8" fmla="*/ 0 w 5"/>
                  <a:gd name="T9" fmla="*/ 10 h 11"/>
                  <a:gd name="T10" fmla="*/ 0 w 5"/>
                  <a:gd name="T11" fmla="*/ 11 h 11"/>
                  <a:gd name="T12" fmla="*/ 2 w 5"/>
                  <a:gd name="T13" fmla="*/ 11 h 11"/>
                  <a:gd name="T14" fmla="*/ 3 w 5"/>
                  <a:gd name="T15" fmla="*/ 10 h 11"/>
                  <a:gd name="T16" fmla="*/ 3 w 5"/>
                  <a:gd name="T17" fmla="*/ 8 h 11"/>
                  <a:gd name="T18" fmla="*/ 3 w 5"/>
                  <a:gd name="T19" fmla="*/ 5 h 11"/>
                  <a:gd name="T20" fmla="*/ 5 w 5"/>
                  <a:gd name="T21" fmla="*/ 3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 h="11">
                    <a:moveTo>
                      <a:pt x="5" y="3"/>
                    </a:moveTo>
                    <a:lnTo>
                      <a:pt x="3" y="0"/>
                    </a:lnTo>
                    <a:lnTo>
                      <a:pt x="2" y="3"/>
                    </a:lnTo>
                    <a:lnTo>
                      <a:pt x="2" y="6"/>
                    </a:lnTo>
                    <a:lnTo>
                      <a:pt x="0" y="10"/>
                    </a:lnTo>
                    <a:lnTo>
                      <a:pt x="0" y="11"/>
                    </a:lnTo>
                    <a:lnTo>
                      <a:pt x="2" y="11"/>
                    </a:lnTo>
                    <a:lnTo>
                      <a:pt x="3" y="10"/>
                    </a:lnTo>
                    <a:lnTo>
                      <a:pt x="3" y="8"/>
                    </a:lnTo>
                    <a:lnTo>
                      <a:pt x="3" y="5"/>
                    </a:lnTo>
                    <a:lnTo>
                      <a:pt x="5" y="3"/>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6" name="Freeform 1155">
                <a:extLst>
                  <a:ext uri="{FF2B5EF4-FFF2-40B4-BE49-F238E27FC236}">
                    <a16:creationId xmlns:a16="http://schemas.microsoft.com/office/drawing/2014/main" id="{B10EB078-09CE-4295-BE0E-A80EDEC72AF5}"/>
                  </a:ext>
                </a:extLst>
              </p:cNvPr>
              <p:cNvSpPr>
                <a:spLocks/>
              </p:cNvSpPr>
              <p:nvPr/>
            </p:nvSpPr>
            <p:spPr bwMode="auto">
              <a:xfrm>
                <a:off x="4103" y="1052"/>
                <a:ext cx="5" cy="5"/>
              </a:xfrm>
              <a:custGeom>
                <a:avLst/>
                <a:gdLst>
                  <a:gd name="T0" fmla="*/ 5 w 5"/>
                  <a:gd name="T1" fmla="*/ 5 h 5"/>
                  <a:gd name="T2" fmla="*/ 5 w 5"/>
                  <a:gd name="T3" fmla="*/ 2 h 5"/>
                  <a:gd name="T4" fmla="*/ 2 w 5"/>
                  <a:gd name="T5" fmla="*/ 0 h 5"/>
                  <a:gd name="T6" fmla="*/ 0 w 5"/>
                  <a:gd name="T7" fmla="*/ 2 h 5"/>
                  <a:gd name="T8" fmla="*/ 0 w 5"/>
                  <a:gd name="T9" fmla="*/ 2 h 5"/>
                  <a:gd name="T10" fmla="*/ 0 w 5"/>
                  <a:gd name="T11" fmla="*/ 3 h 5"/>
                  <a:gd name="T12" fmla="*/ 2 w 5"/>
                  <a:gd name="T13" fmla="*/ 3 h 5"/>
                  <a:gd name="T14" fmla="*/ 4 w 5"/>
                  <a:gd name="T15" fmla="*/ 5 h 5"/>
                  <a:gd name="T16" fmla="*/ 5 w 5"/>
                  <a:gd name="T1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5">
                    <a:moveTo>
                      <a:pt x="5" y="5"/>
                    </a:moveTo>
                    <a:lnTo>
                      <a:pt x="5" y="2"/>
                    </a:lnTo>
                    <a:lnTo>
                      <a:pt x="2" y="0"/>
                    </a:lnTo>
                    <a:lnTo>
                      <a:pt x="0" y="2"/>
                    </a:lnTo>
                    <a:lnTo>
                      <a:pt x="0" y="2"/>
                    </a:lnTo>
                    <a:lnTo>
                      <a:pt x="0" y="3"/>
                    </a:lnTo>
                    <a:lnTo>
                      <a:pt x="2" y="3"/>
                    </a:lnTo>
                    <a:lnTo>
                      <a:pt x="4" y="5"/>
                    </a:lnTo>
                    <a:lnTo>
                      <a:pt x="5" y="5"/>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7" name="Freeform 1156">
                <a:extLst>
                  <a:ext uri="{FF2B5EF4-FFF2-40B4-BE49-F238E27FC236}">
                    <a16:creationId xmlns:a16="http://schemas.microsoft.com/office/drawing/2014/main" id="{9B50A75F-53A1-408C-BC32-9B8C1E6FCAEF}"/>
                  </a:ext>
                </a:extLst>
              </p:cNvPr>
              <p:cNvSpPr>
                <a:spLocks/>
              </p:cNvSpPr>
              <p:nvPr/>
            </p:nvSpPr>
            <p:spPr bwMode="auto">
              <a:xfrm>
                <a:off x="4105" y="1084"/>
                <a:ext cx="3" cy="3"/>
              </a:xfrm>
              <a:custGeom>
                <a:avLst/>
                <a:gdLst>
                  <a:gd name="T0" fmla="*/ 3 w 3"/>
                  <a:gd name="T1" fmla="*/ 2 h 3"/>
                  <a:gd name="T2" fmla="*/ 2 w 3"/>
                  <a:gd name="T3" fmla="*/ 0 h 3"/>
                  <a:gd name="T4" fmla="*/ 0 w 3"/>
                  <a:gd name="T5" fmla="*/ 2 h 3"/>
                  <a:gd name="T6" fmla="*/ 2 w 3"/>
                  <a:gd name="T7" fmla="*/ 3 h 3"/>
                  <a:gd name="T8" fmla="*/ 2 w 3"/>
                  <a:gd name="T9" fmla="*/ 3 h 3"/>
                  <a:gd name="T10" fmla="*/ 3 w 3"/>
                  <a:gd name="T11" fmla="*/ 2 h 3"/>
                </a:gdLst>
                <a:ahLst/>
                <a:cxnLst>
                  <a:cxn ang="0">
                    <a:pos x="T0" y="T1"/>
                  </a:cxn>
                  <a:cxn ang="0">
                    <a:pos x="T2" y="T3"/>
                  </a:cxn>
                  <a:cxn ang="0">
                    <a:pos x="T4" y="T5"/>
                  </a:cxn>
                  <a:cxn ang="0">
                    <a:pos x="T6" y="T7"/>
                  </a:cxn>
                  <a:cxn ang="0">
                    <a:pos x="T8" y="T9"/>
                  </a:cxn>
                  <a:cxn ang="0">
                    <a:pos x="T10" y="T11"/>
                  </a:cxn>
                </a:cxnLst>
                <a:rect l="0" t="0" r="r" b="b"/>
                <a:pathLst>
                  <a:path w="3" h="3">
                    <a:moveTo>
                      <a:pt x="3" y="2"/>
                    </a:moveTo>
                    <a:lnTo>
                      <a:pt x="2" y="0"/>
                    </a:lnTo>
                    <a:lnTo>
                      <a:pt x="0" y="2"/>
                    </a:lnTo>
                    <a:lnTo>
                      <a:pt x="2" y="3"/>
                    </a:lnTo>
                    <a:lnTo>
                      <a:pt x="2" y="3"/>
                    </a:lnTo>
                    <a:lnTo>
                      <a:pt x="3" y="2"/>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8" name="Freeform 1157">
                <a:extLst>
                  <a:ext uri="{FF2B5EF4-FFF2-40B4-BE49-F238E27FC236}">
                    <a16:creationId xmlns:a16="http://schemas.microsoft.com/office/drawing/2014/main" id="{CDB917B8-FC0D-4CA9-80DD-82C4A742117D}"/>
                  </a:ext>
                </a:extLst>
              </p:cNvPr>
              <p:cNvSpPr>
                <a:spLocks/>
              </p:cNvSpPr>
              <p:nvPr/>
            </p:nvSpPr>
            <p:spPr bwMode="auto">
              <a:xfrm>
                <a:off x="4100" y="1060"/>
                <a:ext cx="5" cy="2"/>
              </a:xfrm>
              <a:custGeom>
                <a:avLst/>
                <a:gdLst>
                  <a:gd name="T0" fmla="*/ 0 w 5"/>
                  <a:gd name="T1" fmla="*/ 0 h 2"/>
                  <a:gd name="T2" fmla="*/ 0 w 5"/>
                  <a:gd name="T3" fmla="*/ 0 h 2"/>
                  <a:gd name="T4" fmla="*/ 0 w 5"/>
                  <a:gd name="T5" fmla="*/ 2 h 2"/>
                  <a:gd name="T6" fmla="*/ 3 w 5"/>
                  <a:gd name="T7" fmla="*/ 2 h 2"/>
                  <a:gd name="T8" fmla="*/ 5 w 5"/>
                  <a:gd name="T9" fmla="*/ 2 h 2"/>
                  <a:gd name="T10" fmla="*/ 2 w 5"/>
                  <a:gd name="T11" fmla="*/ 0 h 2"/>
                  <a:gd name="T12" fmla="*/ 0 w 5"/>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5" h="2">
                    <a:moveTo>
                      <a:pt x="0" y="0"/>
                    </a:moveTo>
                    <a:lnTo>
                      <a:pt x="0" y="0"/>
                    </a:lnTo>
                    <a:lnTo>
                      <a:pt x="0" y="2"/>
                    </a:lnTo>
                    <a:lnTo>
                      <a:pt x="3" y="2"/>
                    </a:lnTo>
                    <a:lnTo>
                      <a:pt x="5" y="2"/>
                    </a:lnTo>
                    <a:lnTo>
                      <a:pt x="2" y="0"/>
                    </a:lnTo>
                    <a:lnTo>
                      <a:pt x="0"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9" name="Freeform 1158">
                <a:extLst>
                  <a:ext uri="{FF2B5EF4-FFF2-40B4-BE49-F238E27FC236}">
                    <a16:creationId xmlns:a16="http://schemas.microsoft.com/office/drawing/2014/main" id="{5610D43A-CBA0-4691-BFFF-21F2F3FD0DEE}"/>
                  </a:ext>
                </a:extLst>
              </p:cNvPr>
              <p:cNvSpPr>
                <a:spLocks/>
              </p:cNvSpPr>
              <p:nvPr/>
            </p:nvSpPr>
            <p:spPr bwMode="auto">
              <a:xfrm>
                <a:off x="4102" y="1084"/>
                <a:ext cx="3" cy="0"/>
              </a:xfrm>
              <a:custGeom>
                <a:avLst/>
                <a:gdLst>
                  <a:gd name="T0" fmla="*/ 0 w 3"/>
                  <a:gd name="T1" fmla="*/ 0 w 3"/>
                  <a:gd name="T2" fmla="*/ 1 w 3"/>
                  <a:gd name="T3" fmla="*/ 3 w 3"/>
                  <a:gd name="T4" fmla="*/ 1 w 3"/>
                  <a:gd name="T5" fmla="*/ 0 w 3"/>
                </a:gdLst>
                <a:ahLst/>
                <a:cxnLst>
                  <a:cxn ang="0">
                    <a:pos x="T0" y="0"/>
                  </a:cxn>
                  <a:cxn ang="0">
                    <a:pos x="T1" y="0"/>
                  </a:cxn>
                  <a:cxn ang="0">
                    <a:pos x="T2" y="0"/>
                  </a:cxn>
                  <a:cxn ang="0">
                    <a:pos x="T3" y="0"/>
                  </a:cxn>
                  <a:cxn ang="0">
                    <a:pos x="T4" y="0"/>
                  </a:cxn>
                  <a:cxn ang="0">
                    <a:pos x="T5" y="0"/>
                  </a:cxn>
                </a:cxnLst>
                <a:rect l="0" t="0" r="r" b="b"/>
                <a:pathLst>
                  <a:path w="3">
                    <a:moveTo>
                      <a:pt x="0" y="0"/>
                    </a:moveTo>
                    <a:lnTo>
                      <a:pt x="0" y="0"/>
                    </a:lnTo>
                    <a:lnTo>
                      <a:pt x="1" y="0"/>
                    </a:lnTo>
                    <a:lnTo>
                      <a:pt x="3" y="0"/>
                    </a:lnTo>
                    <a:lnTo>
                      <a:pt x="1" y="0"/>
                    </a:lnTo>
                    <a:lnTo>
                      <a:pt x="0"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0" name="Freeform 1159">
                <a:extLst>
                  <a:ext uri="{FF2B5EF4-FFF2-40B4-BE49-F238E27FC236}">
                    <a16:creationId xmlns:a16="http://schemas.microsoft.com/office/drawing/2014/main" id="{6CDB7213-CD3C-4359-849E-38D7E3FDFE36}"/>
                  </a:ext>
                </a:extLst>
              </p:cNvPr>
              <p:cNvSpPr>
                <a:spLocks/>
              </p:cNvSpPr>
              <p:nvPr/>
            </p:nvSpPr>
            <p:spPr bwMode="auto">
              <a:xfrm>
                <a:off x="4107" y="1095"/>
                <a:ext cx="1" cy="2"/>
              </a:xfrm>
              <a:custGeom>
                <a:avLst/>
                <a:gdLst>
                  <a:gd name="T0" fmla="*/ 1 w 1"/>
                  <a:gd name="T1" fmla="*/ 2 h 2"/>
                  <a:gd name="T2" fmla="*/ 1 w 1"/>
                  <a:gd name="T3" fmla="*/ 0 h 2"/>
                  <a:gd name="T4" fmla="*/ 0 w 1"/>
                  <a:gd name="T5" fmla="*/ 2 h 2"/>
                  <a:gd name="T6" fmla="*/ 0 w 1"/>
                  <a:gd name="T7" fmla="*/ 2 h 2"/>
                  <a:gd name="T8" fmla="*/ 1 w 1"/>
                  <a:gd name="T9" fmla="*/ 2 h 2"/>
                </a:gdLst>
                <a:ahLst/>
                <a:cxnLst>
                  <a:cxn ang="0">
                    <a:pos x="T0" y="T1"/>
                  </a:cxn>
                  <a:cxn ang="0">
                    <a:pos x="T2" y="T3"/>
                  </a:cxn>
                  <a:cxn ang="0">
                    <a:pos x="T4" y="T5"/>
                  </a:cxn>
                  <a:cxn ang="0">
                    <a:pos x="T6" y="T7"/>
                  </a:cxn>
                  <a:cxn ang="0">
                    <a:pos x="T8" y="T9"/>
                  </a:cxn>
                </a:cxnLst>
                <a:rect l="0" t="0" r="r" b="b"/>
                <a:pathLst>
                  <a:path w="1" h="2">
                    <a:moveTo>
                      <a:pt x="1" y="2"/>
                    </a:moveTo>
                    <a:lnTo>
                      <a:pt x="1" y="0"/>
                    </a:lnTo>
                    <a:lnTo>
                      <a:pt x="0" y="2"/>
                    </a:lnTo>
                    <a:lnTo>
                      <a:pt x="0" y="2"/>
                    </a:lnTo>
                    <a:lnTo>
                      <a:pt x="1" y="2"/>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1" name="Freeform 1160">
                <a:extLst>
                  <a:ext uri="{FF2B5EF4-FFF2-40B4-BE49-F238E27FC236}">
                    <a16:creationId xmlns:a16="http://schemas.microsoft.com/office/drawing/2014/main" id="{895BCF27-95D4-4C76-A2C2-F961C50A5C5B}"/>
                  </a:ext>
                </a:extLst>
              </p:cNvPr>
              <p:cNvSpPr>
                <a:spLocks/>
              </p:cNvSpPr>
              <p:nvPr/>
            </p:nvSpPr>
            <p:spPr bwMode="auto">
              <a:xfrm>
                <a:off x="4103" y="1098"/>
                <a:ext cx="4" cy="2"/>
              </a:xfrm>
              <a:custGeom>
                <a:avLst/>
                <a:gdLst>
                  <a:gd name="T0" fmla="*/ 2 w 4"/>
                  <a:gd name="T1" fmla="*/ 2 h 2"/>
                  <a:gd name="T2" fmla="*/ 4 w 4"/>
                  <a:gd name="T3" fmla="*/ 2 h 2"/>
                  <a:gd name="T4" fmla="*/ 2 w 4"/>
                  <a:gd name="T5" fmla="*/ 0 h 2"/>
                  <a:gd name="T6" fmla="*/ 0 w 4"/>
                  <a:gd name="T7" fmla="*/ 2 h 2"/>
                  <a:gd name="T8" fmla="*/ 2 w 4"/>
                  <a:gd name="T9" fmla="*/ 2 h 2"/>
                </a:gdLst>
                <a:ahLst/>
                <a:cxnLst>
                  <a:cxn ang="0">
                    <a:pos x="T0" y="T1"/>
                  </a:cxn>
                  <a:cxn ang="0">
                    <a:pos x="T2" y="T3"/>
                  </a:cxn>
                  <a:cxn ang="0">
                    <a:pos x="T4" y="T5"/>
                  </a:cxn>
                  <a:cxn ang="0">
                    <a:pos x="T6" y="T7"/>
                  </a:cxn>
                  <a:cxn ang="0">
                    <a:pos x="T8" y="T9"/>
                  </a:cxn>
                </a:cxnLst>
                <a:rect l="0" t="0" r="r" b="b"/>
                <a:pathLst>
                  <a:path w="4" h="2">
                    <a:moveTo>
                      <a:pt x="2" y="2"/>
                    </a:moveTo>
                    <a:lnTo>
                      <a:pt x="4" y="2"/>
                    </a:lnTo>
                    <a:lnTo>
                      <a:pt x="2" y="0"/>
                    </a:lnTo>
                    <a:lnTo>
                      <a:pt x="0" y="2"/>
                    </a:lnTo>
                    <a:lnTo>
                      <a:pt x="2" y="2"/>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2" name="Freeform 1161">
                <a:extLst>
                  <a:ext uri="{FF2B5EF4-FFF2-40B4-BE49-F238E27FC236}">
                    <a16:creationId xmlns:a16="http://schemas.microsoft.com/office/drawing/2014/main" id="{765C6CA4-A784-4D56-BDC0-F3CB543C7157}"/>
                  </a:ext>
                </a:extLst>
              </p:cNvPr>
              <p:cNvSpPr>
                <a:spLocks/>
              </p:cNvSpPr>
              <p:nvPr/>
            </p:nvSpPr>
            <p:spPr bwMode="auto">
              <a:xfrm>
                <a:off x="4100" y="1100"/>
                <a:ext cx="2" cy="2"/>
              </a:xfrm>
              <a:custGeom>
                <a:avLst/>
                <a:gdLst>
                  <a:gd name="T0" fmla="*/ 0 w 2"/>
                  <a:gd name="T1" fmla="*/ 0 h 2"/>
                  <a:gd name="T2" fmla="*/ 0 w 2"/>
                  <a:gd name="T3" fmla="*/ 2 h 2"/>
                  <a:gd name="T4" fmla="*/ 0 w 2"/>
                  <a:gd name="T5" fmla="*/ 2 h 2"/>
                  <a:gd name="T6" fmla="*/ 2 w 2"/>
                  <a:gd name="T7" fmla="*/ 0 h 2"/>
                  <a:gd name="T8" fmla="*/ 0 w 2"/>
                  <a:gd name="T9" fmla="*/ 0 h 2"/>
                  <a:gd name="T10" fmla="*/ 0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0" y="0"/>
                    </a:moveTo>
                    <a:lnTo>
                      <a:pt x="0" y="2"/>
                    </a:lnTo>
                    <a:lnTo>
                      <a:pt x="0" y="2"/>
                    </a:lnTo>
                    <a:lnTo>
                      <a:pt x="2" y="0"/>
                    </a:lnTo>
                    <a:lnTo>
                      <a:pt x="0" y="0"/>
                    </a:lnTo>
                    <a:lnTo>
                      <a:pt x="0"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3" name="Freeform 1162">
                <a:extLst>
                  <a:ext uri="{FF2B5EF4-FFF2-40B4-BE49-F238E27FC236}">
                    <a16:creationId xmlns:a16="http://schemas.microsoft.com/office/drawing/2014/main" id="{1BE139FF-3933-4FCE-B592-7DFD88CD9159}"/>
                  </a:ext>
                </a:extLst>
              </p:cNvPr>
              <p:cNvSpPr>
                <a:spLocks/>
              </p:cNvSpPr>
              <p:nvPr/>
            </p:nvSpPr>
            <p:spPr bwMode="auto">
              <a:xfrm>
                <a:off x="4103" y="1068"/>
                <a:ext cx="2" cy="5"/>
              </a:xfrm>
              <a:custGeom>
                <a:avLst/>
                <a:gdLst>
                  <a:gd name="T0" fmla="*/ 2 w 2"/>
                  <a:gd name="T1" fmla="*/ 3 h 5"/>
                  <a:gd name="T2" fmla="*/ 2 w 2"/>
                  <a:gd name="T3" fmla="*/ 2 h 5"/>
                  <a:gd name="T4" fmla="*/ 0 w 2"/>
                  <a:gd name="T5" fmla="*/ 0 h 5"/>
                  <a:gd name="T6" fmla="*/ 0 w 2"/>
                  <a:gd name="T7" fmla="*/ 2 h 5"/>
                  <a:gd name="T8" fmla="*/ 0 w 2"/>
                  <a:gd name="T9" fmla="*/ 3 h 5"/>
                  <a:gd name="T10" fmla="*/ 2 w 2"/>
                  <a:gd name="T11" fmla="*/ 5 h 5"/>
                  <a:gd name="T12" fmla="*/ 2 w 2"/>
                  <a:gd name="T13" fmla="*/ 3 h 5"/>
                </a:gdLst>
                <a:ahLst/>
                <a:cxnLst>
                  <a:cxn ang="0">
                    <a:pos x="T0" y="T1"/>
                  </a:cxn>
                  <a:cxn ang="0">
                    <a:pos x="T2" y="T3"/>
                  </a:cxn>
                  <a:cxn ang="0">
                    <a:pos x="T4" y="T5"/>
                  </a:cxn>
                  <a:cxn ang="0">
                    <a:pos x="T6" y="T7"/>
                  </a:cxn>
                  <a:cxn ang="0">
                    <a:pos x="T8" y="T9"/>
                  </a:cxn>
                  <a:cxn ang="0">
                    <a:pos x="T10" y="T11"/>
                  </a:cxn>
                  <a:cxn ang="0">
                    <a:pos x="T12" y="T13"/>
                  </a:cxn>
                </a:cxnLst>
                <a:rect l="0" t="0" r="r" b="b"/>
                <a:pathLst>
                  <a:path w="2" h="5">
                    <a:moveTo>
                      <a:pt x="2" y="3"/>
                    </a:moveTo>
                    <a:lnTo>
                      <a:pt x="2" y="2"/>
                    </a:lnTo>
                    <a:lnTo>
                      <a:pt x="0" y="0"/>
                    </a:lnTo>
                    <a:lnTo>
                      <a:pt x="0" y="2"/>
                    </a:lnTo>
                    <a:lnTo>
                      <a:pt x="0" y="3"/>
                    </a:lnTo>
                    <a:lnTo>
                      <a:pt x="2" y="5"/>
                    </a:lnTo>
                    <a:lnTo>
                      <a:pt x="2" y="3"/>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4" name="Freeform 1163">
                <a:extLst>
                  <a:ext uri="{FF2B5EF4-FFF2-40B4-BE49-F238E27FC236}">
                    <a16:creationId xmlns:a16="http://schemas.microsoft.com/office/drawing/2014/main" id="{70887F59-9119-483B-9A92-95BB45F1A8C3}"/>
                  </a:ext>
                </a:extLst>
              </p:cNvPr>
              <p:cNvSpPr>
                <a:spLocks/>
              </p:cNvSpPr>
              <p:nvPr/>
            </p:nvSpPr>
            <p:spPr bwMode="auto">
              <a:xfrm>
                <a:off x="4099" y="1074"/>
                <a:ext cx="1" cy="2"/>
              </a:xfrm>
              <a:custGeom>
                <a:avLst/>
                <a:gdLst>
                  <a:gd name="T0" fmla="*/ 0 w 1"/>
                  <a:gd name="T1" fmla="*/ 2 h 2"/>
                  <a:gd name="T2" fmla="*/ 0 w 1"/>
                  <a:gd name="T3" fmla="*/ 2 h 2"/>
                  <a:gd name="T4" fmla="*/ 1 w 1"/>
                  <a:gd name="T5" fmla="*/ 2 h 2"/>
                  <a:gd name="T6" fmla="*/ 1 w 1"/>
                  <a:gd name="T7" fmla="*/ 0 h 2"/>
                  <a:gd name="T8" fmla="*/ 0 w 1"/>
                  <a:gd name="T9" fmla="*/ 2 h 2"/>
                </a:gdLst>
                <a:ahLst/>
                <a:cxnLst>
                  <a:cxn ang="0">
                    <a:pos x="T0" y="T1"/>
                  </a:cxn>
                  <a:cxn ang="0">
                    <a:pos x="T2" y="T3"/>
                  </a:cxn>
                  <a:cxn ang="0">
                    <a:pos x="T4" y="T5"/>
                  </a:cxn>
                  <a:cxn ang="0">
                    <a:pos x="T6" y="T7"/>
                  </a:cxn>
                  <a:cxn ang="0">
                    <a:pos x="T8" y="T9"/>
                  </a:cxn>
                </a:cxnLst>
                <a:rect l="0" t="0" r="r" b="b"/>
                <a:pathLst>
                  <a:path w="1" h="2">
                    <a:moveTo>
                      <a:pt x="0" y="2"/>
                    </a:moveTo>
                    <a:lnTo>
                      <a:pt x="0" y="2"/>
                    </a:lnTo>
                    <a:lnTo>
                      <a:pt x="1" y="2"/>
                    </a:lnTo>
                    <a:lnTo>
                      <a:pt x="1" y="0"/>
                    </a:lnTo>
                    <a:lnTo>
                      <a:pt x="0" y="2"/>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5" name="Freeform 1164">
                <a:extLst>
                  <a:ext uri="{FF2B5EF4-FFF2-40B4-BE49-F238E27FC236}">
                    <a16:creationId xmlns:a16="http://schemas.microsoft.com/office/drawing/2014/main" id="{EB2E6BFC-A414-4F88-B1F8-AA351558178F}"/>
                  </a:ext>
                </a:extLst>
              </p:cNvPr>
              <p:cNvSpPr>
                <a:spLocks/>
              </p:cNvSpPr>
              <p:nvPr/>
            </p:nvSpPr>
            <p:spPr bwMode="auto">
              <a:xfrm>
                <a:off x="4510" y="861"/>
                <a:ext cx="8" cy="9"/>
              </a:xfrm>
              <a:custGeom>
                <a:avLst/>
                <a:gdLst>
                  <a:gd name="T0" fmla="*/ 1 w 8"/>
                  <a:gd name="T1" fmla="*/ 3 h 9"/>
                  <a:gd name="T2" fmla="*/ 0 w 8"/>
                  <a:gd name="T3" fmla="*/ 6 h 9"/>
                  <a:gd name="T4" fmla="*/ 0 w 8"/>
                  <a:gd name="T5" fmla="*/ 9 h 9"/>
                  <a:gd name="T6" fmla="*/ 1 w 8"/>
                  <a:gd name="T7" fmla="*/ 9 h 9"/>
                  <a:gd name="T8" fmla="*/ 3 w 8"/>
                  <a:gd name="T9" fmla="*/ 8 h 9"/>
                  <a:gd name="T10" fmla="*/ 6 w 8"/>
                  <a:gd name="T11" fmla="*/ 8 h 9"/>
                  <a:gd name="T12" fmla="*/ 8 w 8"/>
                  <a:gd name="T13" fmla="*/ 6 h 9"/>
                  <a:gd name="T14" fmla="*/ 8 w 8"/>
                  <a:gd name="T15" fmla="*/ 3 h 9"/>
                  <a:gd name="T16" fmla="*/ 6 w 8"/>
                  <a:gd name="T17" fmla="*/ 0 h 9"/>
                  <a:gd name="T18" fmla="*/ 1 w 8"/>
                  <a:gd name="T19" fmla="*/ 3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9">
                    <a:moveTo>
                      <a:pt x="1" y="3"/>
                    </a:moveTo>
                    <a:lnTo>
                      <a:pt x="0" y="6"/>
                    </a:lnTo>
                    <a:lnTo>
                      <a:pt x="0" y="9"/>
                    </a:lnTo>
                    <a:lnTo>
                      <a:pt x="1" y="9"/>
                    </a:lnTo>
                    <a:lnTo>
                      <a:pt x="3" y="8"/>
                    </a:lnTo>
                    <a:lnTo>
                      <a:pt x="6" y="8"/>
                    </a:lnTo>
                    <a:lnTo>
                      <a:pt x="8" y="6"/>
                    </a:lnTo>
                    <a:lnTo>
                      <a:pt x="8" y="3"/>
                    </a:lnTo>
                    <a:lnTo>
                      <a:pt x="6" y="0"/>
                    </a:lnTo>
                    <a:lnTo>
                      <a:pt x="1" y="3"/>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6" name="Freeform 1165">
                <a:extLst>
                  <a:ext uri="{FF2B5EF4-FFF2-40B4-BE49-F238E27FC236}">
                    <a16:creationId xmlns:a16="http://schemas.microsoft.com/office/drawing/2014/main" id="{659E5DB6-F01E-4E1F-9BCE-A4BB4F09D91F}"/>
                  </a:ext>
                </a:extLst>
              </p:cNvPr>
              <p:cNvSpPr>
                <a:spLocks/>
              </p:cNvSpPr>
              <p:nvPr/>
            </p:nvSpPr>
            <p:spPr bwMode="auto">
              <a:xfrm>
                <a:off x="4518" y="904"/>
                <a:ext cx="6" cy="11"/>
              </a:xfrm>
              <a:custGeom>
                <a:avLst/>
                <a:gdLst>
                  <a:gd name="T0" fmla="*/ 5 w 6"/>
                  <a:gd name="T1" fmla="*/ 0 h 11"/>
                  <a:gd name="T2" fmla="*/ 3 w 6"/>
                  <a:gd name="T3" fmla="*/ 0 h 11"/>
                  <a:gd name="T4" fmla="*/ 1 w 6"/>
                  <a:gd name="T5" fmla="*/ 3 h 11"/>
                  <a:gd name="T6" fmla="*/ 0 w 6"/>
                  <a:gd name="T7" fmla="*/ 6 h 11"/>
                  <a:gd name="T8" fmla="*/ 1 w 6"/>
                  <a:gd name="T9" fmla="*/ 9 h 11"/>
                  <a:gd name="T10" fmla="*/ 1 w 6"/>
                  <a:gd name="T11" fmla="*/ 11 h 11"/>
                  <a:gd name="T12" fmla="*/ 5 w 6"/>
                  <a:gd name="T13" fmla="*/ 8 h 11"/>
                  <a:gd name="T14" fmla="*/ 6 w 6"/>
                  <a:gd name="T15" fmla="*/ 5 h 11"/>
                  <a:gd name="T16" fmla="*/ 5 w 6"/>
                  <a:gd name="T17" fmla="*/ 1 h 11"/>
                  <a:gd name="T18" fmla="*/ 6 w 6"/>
                  <a:gd name="T19" fmla="*/ 0 h 11"/>
                  <a:gd name="T20" fmla="*/ 5 w 6"/>
                  <a:gd name="T21"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11">
                    <a:moveTo>
                      <a:pt x="5" y="0"/>
                    </a:moveTo>
                    <a:lnTo>
                      <a:pt x="3" y="0"/>
                    </a:lnTo>
                    <a:lnTo>
                      <a:pt x="1" y="3"/>
                    </a:lnTo>
                    <a:lnTo>
                      <a:pt x="0" y="6"/>
                    </a:lnTo>
                    <a:lnTo>
                      <a:pt x="1" y="9"/>
                    </a:lnTo>
                    <a:lnTo>
                      <a:pt x="1" y="11"/>
                    </a:lnTo>
                    <a:lnTo>
                      <a:pt x="5" y="8"/>
                    </a:lnTo>
                    <a:lnTo>
                      <a:pt x="6" y="5"/>
                    </a:lnTo>
                    <a:lnTo>
                      <a:pt x="5" y="1"/>
                    </a:lnTo>
                    <a:lnTo>
                      <a:pt x="6" y="0"/>
                    </a:lnTo>
                    <a:lnTo>
                      <a:pt x="5"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7" name="Rectangle 1166">
                <a:extLst>
                  <a:ext uri="{FF2B5EF4-FFF2-40B4-BE49-F238E27FC236}">
                    <a16:creationId xmlns:a16="http://schemas.microsoft.com/office/drawing/2014/main" id="{B4AA6473-7882-46C9-B4A5-1464082B8DA8}"/>
                  </a:ext>
                </a:extLst>
              </p:cNvPr>
              <p:cNvSpPr>
                <a:spLocks noChangeArrowheads="1"/>
              </p:cNvSpPr>
              <p:nvPr/>
            </p:nvSpPr>
            <p:spPr bwMode="auto">
              <a:xfrm>
                <a:off x="4108" y="1074"/>
                <a:ext cx="1" cy="2"/>
              </a:xfrm>
              <a:prstGeom prst="rect">
                <a:avLst/>
              </a:prstGeom>
              <a:solidFill>
                <a:srgbClr val="8E86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8" name="Freeform 1167">
                <a:extLst>
                  <a:ext uri="{FF2B5EF4-FFF2-40B4-BE49-F238E27FC236}">
                    <a16:creationId xmlns:a16="http://schemas.microsoft.com/office/drawing/2014/main" id="{EA7A7647-4421-4C96-9FC2-194E40759CC6}"/>
                  </a:ext>
                </a:extLst>
              </p:cNvPr>
              <p:cNvSpPr>
                <a:spLocks/>
              </p:cNvSpPr>
              <p:nvPr/>
            </p:nvSpPr>
            <p:spPr bwMode="auto">
              <a:xfrm>
                <a:off x="4005" y="901"/>
                <a:ext cx="9" cy="6"/>
              </a:xfrm>
              <a:custGeom>
                <a:avLst/>
                <a:gdLst>
                  <a:gd name="T0" fmla="*/ 4 w 9"/>
                  <a:gd name="T1" fmla="*/ 4 h 6"/>
                  <a:gd name="T2" fmla="*/ 8 w 9"/>
                  <a:gd name="T3" fmla="*/ 6 h 6"/>
                  <a:gd name="T4" fmla="*/ 9 w 9"/>
                  <a:gd name="T5" fmla="*/ 6 h 6"/>
                  <a:gd name="T6" fmla="*/ 8 w 9"/>
                  <a:gd name="T7" fmla="*/ 3 h 6"/>
                  <a:gd name="T8" fmla="*/ 6 w 9"/>
                  <a:gd name="T9" fmla="*/ 3 h 6"/>
                  <a:gd name="T10" fmla="*/ 4 w 9"/>
                  <a:gd name="T11" fmla="*/ 0 h 6"/>
                  <a:gd name="T12" fmla="*/ 1 w 9"/>
                  <a:gd name="T13" fmla="*/ 1 h 6"/>
                  <a:gd name="T14" fmla="*/ 0 w 9"/>
                  <a:gd name="T15" fmla="*/ 0 h 6"/>
                  <a:gd name="T16" fmla="*/ 0 w 9"/>
                  <a:gd name="T17" fmla="*/ 1 h 6"/>
                  <a:gd name="T18" fmla="*/ 1 w 9"/>
                  <a:gd name="T19" fmla="*/ 4 h 6"/>
                  <a:gd name="T20" fmla="*/ 4 w 9"/>
                  <a:gd name="T21"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6">
                    <a:moveTo>
                      <a:pt x="4" y="4"/>
                    </a:moveTo>
                    <a:lnTo>
                      <a:pt x="8" y="6"/>
                    </a:lnTo>
                    <a:lnTo>
                      <a:pt x="9" y="6"/>
                    </a:lnTo>
                    <a:lnTo>
                      <a:pt x="8" y="3"/>
                    </a:lnTo>
                    <a:lnTo>
                      <a:pt x="6" y="3"/>
                    </a:lnTo>
                    <a:lnTo>
                      <a:pt x="4" y="0"/>
                    </a:lnTo>
                    <a:lnTo>
                      <a:pt x="1" y="1"/>
                    </a:lnTo>
                    <a:lnTo>
                      <a:pt x="0" y="0"/>
                    </a:lnTo>
                    <a:lnTo>
                      <a:pt x="0" y="1"/>
                    </a:lnTo>
                    <a:lnTo>
                      <a:pt x="1" y="4"/>
                    </a:lnTo>
                    <a:lnTo>
                      <a:pt x="4" y="4"/>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9" name="Freeform 1168">
                <a:extLst>
                  <a:ext uri="{FF2B5EF4-FFF2-40B4-BE49-F238E27FC236}">
                    <a16:creationId xmlns:a16="http://schemas.microsoft.com/office/drawing/2014/main" id="{3EE642B0-F9E7-4470-AD0A-BF727442C60F}"/>
                  </a:ext>
                </a:extLst>
              </p:cNvPr>
              <p:cNvSpPr>
                <a:spLocks/>
              </p:cNvSpPr>
              <p:nvPr/>
            </p:nvSpPr>
            <p:spPr bwMode="auto">
              <a:xfrm>
                <a:off x="4097" y="1092"/>
                <a:ext cx="3" cy="2"/>
              </a:xfrm>
              <a:custGeom>
                <a:avLst/>
                <a:gdLst>
                  <a:gd name="T0" fmla="*/ 0 w 3"/>
                  <a:gd name="T1" fmla="*/ 2 h 2"/>
                  <a:gd name="T2" fmla="*/ 0 w 3"/>
                  <a:gd name="T3" fmla="*/ 2 h 2"/>
                  <a:gd name="T4" fmla="*/ 2 w 3"/>
                  <a:gd name="T5" fmla="*/ 0 h 2"/>
                  <a:gd name="T6" fmla="*/ 3 w 3"/>
                  <a:gd name="T7" fmla="*/ 0 h 2"/>
                  <a:gd name="T8" fmla="*/ 3 w 3"/>
                  <a:gd name="T9" fmla="*/ 0 h 2"/>
                  <a:gd name="T10" fmla="*/ 0 w 3"/>
                  <a:gd name="T11" fmla="*/ 0 h 2"/>
                  <a:gd name="T12" fmla="*/ 0 w 3"/>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3" h="2">
                    <a:moveTo>
                      <a:pt x="0" y="2"/>
                    </a:moveTo>
                    <a:lnTo>
                      <a:pt x="0" y="2"/>
                    </a:lnTo>
                    <a:lnTo>
                      <a:pt x="2" y="0"/>
                    </a:lnTo>
                    <a:lnTo>
                      <a:pt x="3" y="0"/>
                    </a:lnTo>
                    <a:lnTo>
                      <a:pt x="3" y="0"/>
                    </a:lnTo>
                    <a:lnTo>
                      <a:pt x="0" y="0"/>
                    </a:lnTo>
                    <a:lnTo>
                      <a:pt x="0" y="2"/>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0" name="Freeform 1169">
                <a:extLst>
                  <a:ext uri="{FF2B5EF4-FFF2-40B4-BE49-F238E27FC236}">
                    <a16:creationId xmlns:a16="http://schemas.microsoft.com/office/drawing/2014/main" id="{9AAF0005-BDBC-4F97-B0D5-E9D752C66907}"/>
                  </a:ext>
                </a:extLst>
              </p:cNvPr>
              <p:cNvSpPr>
                <a:spLocks/>
              </p:cNvSpPr>
              <p:nvPr/>
            </p:nvSpPr>
            <p:spPr bwMode="auto">
              <a:xfrm>
                <a:off x="4097" y="1019"/>
                <a:ext cx="3" cy="3"/>
              </a:xfrm>
              <a:custGeom>
                <a:avLst/>
                <a:gdLst>
                  <a:gd name="T0" fmla="*/ 2 w 3"/>
                  <a:gd name="T1" fmla="*/ 1 h 3"/>
                  <a:gd name="T2" fmla="*/ 0 w 3"/>
                  <a:gd name="T3" fmla="*/ 3 h 3"/>
                  <a:gd name="T4" fmla="*/ 2 w 3"/>
                  <a:gd name="T5" fmla="*/ 3 h 3"/>
                  <a:gd name="T6" fmla="*/ 3 w 3"/>
                  <a:gd name="T7" fmla="*/ 1 h 3"/>
                  <a:gd name="T8" fmla="*/ 2 w 3"/>
                  <a:gd name="T9" fmla="*/ 0 h 3"/>
                  <a:gd name="T10" fmla="*/ 2 w 3"/>
                  <a:gd name="T11" fmla="*/ 1 h 3"/>
                </a:gdLst>
                <a:ahLst/>
                <a:cxnLst>
                  <a:cxn ang="0">
                    <a:pos x="T0" y="T1"/>
                  </a:cxn>
                  <a:cxn ang="0">
                    <a:pos x="T2" y="T3"/>
                  </a:cxn>
                  <a:cxn ang="0">
                    <a:pos x="T4" y="T5"/>
                  </a:cxn>
                  <a:cxn ang="0">
                    <a:pos x="T6" y="T7"/>
                  </a:cxn>
                  <a:cxn ang="0">
                    <a:pos x="T8" y="T9"/>
                  </a:cxn>
                  <a:cxn ang="0">
                    <a:pos x="T10" y="T11"/>
                  </a:cxn>
                </a:cxnLst>
                <a:rect l="0" t="0" r="r" b="b"/>
                <a:pathLst>
                  <a:path w="3" h="3">
                    <a:moveTo>
                      <a:pt x="2" y="1"/>
                    </a:moveTo>
                    <a:lnTo>
                      <a:pt x="0" y="3"/>
                    </a:lnTo>
                    <a:lnTo>
                      <a:pt x="2" y="3"/>
                    </a:lnTo>
                    <a:lnTo>
                      <a:pt x="3" y="1"/>
                    </a:lnTo>
                    <a:lnTo>
                      <a:pt x="2" y="0"/>
                    </a:lnTo>
                    <a:lnTo>
                      <a:pt x="2" y="1"/>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1" name="Freeform 1170">
                <a:extLst>
                  <a:ext uri="{FF2B5EF4-FFF2-40B4-BE49-F238E27FC236}">
                    <a16:creationId xmlns:a16="http://schemas.microsoft.com/office/drawing/2014/main" id="{9D8385B9-4EEA-49BF-9C16-55E60331566B}"/>
                  </a:ext>
                </a:extLst>
              </p:cNvPr>
              <p:cNvSpPr>
                <a:spLocks/>
              </p:cNvSpPr>
              <p:nvPr/>
            </p:nvSpPr>
            <p:spPr bwMode="auto">
              <a:xfrm>
                <a:off x="4095" y="1108"/>
                <a:ext cx="8" cy="5"/>
              </a:xfrm>
              <a:custGeom>
                <a:avLst/>
                <a:gdLst>
                  <a:gd name="T0" fmla="*/ 0 w 8"/>
                  <a:gd name="T1" fmla="*/ 5 h 5"/>
                  <a:gd name="T2" fmla="*/ 2 w 8"/>
                  <a:gd name="T3" fmla="*/ 5 h 5"/>
                  <a:gd name="T4" fmla="*/ 5 w 8"/>
                  <a:gd name="T5" fmla="*/ 3 h 5"/>
                  <a:gd name="T6" fmla="*/ 7 w 8"/>
                  <a:gd name="T7" fmla="*/ 1 h 5"/>
                  <a:gd name="T8" fmla="*/ 8 w 8"/>
                  <a:gd name="T9" fmla="*/ 0 h 5"/>
                  <a:gd name="T10" fmla="*/ 7 w 8"/>
                  <a:gd name="T11" fmla="*/ 0 h 5"/>
                  <a:gd name="T12" fmla="*/ 5 w 8"/>
                  <a:gd name="T13" fmla="*/ 0 h 5"/>
                  <a:gd name="T14" fmla="*/ 2 w 8"/>
                  <a:gd name="T15" fmla="*/ 0 h 5"/>
                  <a:gd name="T16" fmla="*/ 2 w 8"/>
                  <a:gd name="T17" fmla="*/ 1 h 5"/>
                  <a:gd name="T18" fmla="*/ 0 w 8"/>
                  <a:gd name="T19" fmla="*/ 3 h 5"/>
                  <a:gd name="T20" fmla="*/ 0 w 8"/>
                  <a:gd name="T21"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5">
                    <a:moveTo>
                      <a:pt x="0" y="5"/>
                    </a:moveTo>
                    <a:lnTo>
                      <a:pt x="2" y="5"/>
                    </a:lnTo>
                    <a:lnTo>
                      <a:pt x="5" y="3"/>
                    </a:lnTo>
                    <a:lnTo>
                      <a:pt x="7" y="1"/>
                    </a:lnTo>
                    <a:lnTo>
                      <a:pt x="8" y="0"/>
                    </a:lnTo>
                    <a:lnTo>
                      <a:pt x="7" y="0"/>
                    </a:lnTo>
                    <a:lnTo>
                      <a:pt x="5" y="0"/>
                    </a:lnTo>
                    <a:lnTo>
                      <a:pt x="2" y="0"/>
                    </a:lnTo>
                    <a:lnTo>
                      <a:pt x="2" y="1"/>
                    </a:lnTo>
                    <a:lnTo>
                      <a:pt x="0" y="3"/>
                    </a:lnTo>
                    <a:lnTo>
                      <a:pt x="0" y="5"/>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2" name="Freeform 1171">
                <a:extLst>
                  <a:ext uri="{FF2B5EF4-FFF2-40B4-BE49-F238E27FC236}">
                    <a16:creationId xmlns:a16="http://schemas.microsoft.com/office/drawing/2014/main" id="{F01F4BB2-EA5D-4A4B-8E49-7AB0BE8641D4}"/>
                  </a:ext>
                </a:extLst>
              </p:cNvPr>
              <p:cNvSpPr>
                <a:spLocks/>
              </p:cNvSpPr>
              <p:nvPr/>
            </p:nvSpPr>
            <p:spPr bwMode="auto">
              <a:xfrm>
                <a:off x="4094" y="1119"/>
                <a:ext cx="3" cy="3"/>
              </a:xfrm>
              <a:custGeom>
                <a:avLst/>
                <a:gdLst>
                  <a:gd name="T0" fmla="*/ 0 w 3"/>
                  <a:gd name="T1" fmla="*/ 0 h 3"/>
                  <a:gd name="T2" fmla="*/ 0 w 3"/>
                  <a:gd name="T3" fmla="*/ 3 h 3"/>
                  <a:gd name="T4" fmla="*/ 1 w 3"/>
                  <a:gd name="T5" fmla="*/ 3 h 3"/>
                  <a:gd name="T6" fmla="*/ 3 w 3"/>
                  <a:gd name="T7" fmla="*/ 2 h 3"/>
                  <a:gd name="T8" fmla="*/ 1 w 3"/>
                  <a:gd name="T9" fmla="*/ 0 h 3"/>
                  <a:gd name="T10" fmla="*/ 0 w 3"/>
                  <a:gd name="T11" fmla="*/ 0 h 3"/>
                </a:gdLst>
                <a:ahLst/>
                <a:cxnLst>
                  <a:cxn ang="0">
                    <a:pos x="T0" y="T1"/>
                  </a:cxn>
                  <a:cxn ang="0">
                    <a:pos x="T2" y="T3"/>
                  </a:cxn>
                  <a:cxn ang="0">
                    <a:pos x="T4" y="T5"/>
                  </a:cxn>
                  <a:cxn ang="0">
                    <a:pos x="T6" y="T7"/>
                  </a:cxn>
                  <a:cxn ang="0">
                    <a:pos x="T8" y="T9"/>
                  </a:cxn>
                  <a:cxn ang="0">
                    <a:pos x="T10" y="T11"/>
                  </a:cxn>
                </a:cxnLst>
                <a:rect l="0" t="0" r="r" b="b"/>
                <a:pathLst>
                  <a:path w="3" h="3">
                    <a:moveTo>
                      <a:pt x="0" y="0"/>
                    </a:moveTo>
                    <a:lnTo>
                      <a:pt x="0" y="3"/>
                    </a:lnTo>
                    <a:lnTo>
                      <a:pt x="1" y="3"/>
                    </a:lnTo>
                    <a:lnTo>
                      <a:pt x="3" y="2"/>
                    </a:lnTo>
                    <a:lnTo>
                      <a:pt x="1" y="0"/>
                    </a:lnTo>
                    <a:lnTo>
                      <a:pt x="0"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3" name="Line 1172">
                <a:extLst>
                  <a:ext uri="{FF2B5EF4-FFF2-40B4-BE49-F238E27FC236}">
                    <a16:creationId xmlns:a16="http://schemas.microsoft.com/office/drawing/2014/main" id="{F63B514C-E90B-43FE-9264-44E0C1F6DDD5}"/>
                  </a:ext>
                </a:extLst>
              </p:cNvPr>
              <p:cNvSpPr>
                <a:spLocks noChangeShapeType="1"/>
              </p:cNvSpPr>
              <p:nvPr/>
            </p:nvSpPr>
            <p:spPr bwMode="auto">
              <a:xfrm>
                <a:off x="3458" y="1124"/>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4" name="Line 1173">
                <a:extLst>
                  <a:ext uri="{FF2B5EF4-FFF2-40B4-BE49-F238E27FC236}">
                    <a16:creationId xmlns:a16="http://schemas.microsoft.com/office/drawing/2014/main" id="{B0D0BAB4-6002-4BDC-A082-E485877EDE8A}"/>
                  </a:ext>
                </a:extLst>
              </p:cNvPr>
              <p:cNvSpPr>
                <a:spLocks noChangeShapeType="1"/>
              </p:cNvSpPr>
              <p:nvPr/>
            </p:nvSpPr>
            <p:spPr bwMode="auto">
              <a:xfrm>
                <a:off x="3458" y="1124"/>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5" name="Freeform 1174">
                <a:extLst>
                  <a:ext uri="{FF2B5EF4-FFF2-40B4-BE49-F238E27FC236}">
                    <a16:creationId xmlns:a16="http://schemas.microsoft.com/office/drawing/2014/main" id="{FA68FCC6-B61A-453A-95D4-94729E4BF27E}"/>
                  </a:ext>
                </a:extLst>
              </p:cNvPr>
              <p:cNvSpPr>
                <a:spLocks/>
              </p:cNvSpPr>
              <p:nvPr/>
            </p:nvSpPr>
            <p:spPr bwMode="auto">
              <a:xfrm>
                <a:off x="3716" y="999"/>
                <a:ext cx="274" cy="374"/>
              </a:xfrm>
              <a:custGeom>
                <a:avLst/>
                <a:gdLst>
                  <a:gd name="T0" fmla="*/ 255 w 274"/>
                  <a:gd name="T1" fmla="*/ 256 h 374"/>
                  <a:gd name="T2" fmla="*/ 247 w 274"/>
                  <a:gd name="T3" fmla="*/ 244 h 374"/>
                  <a:gd name="T4" fmla="*/ 242 w 274"/>
                  <a:gd name="T5" fmla="*/ 219 h 374"/>
                  <a:gd name="T6" fmla="*/ 231 w 274"/>
                  <a:gd name="T7" fmla="*/ 221 h 374"/>
                  <a:gd name="T8" fmla="*/ 227 w 274"/>
                  <a:gd name="T9" fmla="*/ 206 h 374"/>
                  <a:gd name="T10" fmla="*/ 203 w 274"/>
                  <a:gd name="T11" fmla="*/ 193 h 374"/>
                  <a:gd name="T12" fmla="*/ 211 w 274"/>
                  <a:gd name="T13" fmla="*/ 187 h 374"/>
                  <a:gd name="T14" fmla="*/ 236 w 274"/>
                  <a:gd name="T15" fmla="*/ 181 h 374"/>
                  <a:gd name="T16" fmla="*/ 231 w 274"/>
                  <a:gd name="T17" fmla="*/ 154 h 374"/>
                  <a:gd name="T18" fmla="*/ 214 w 274"/>
                  <a:gd name="T19" fmla="*/ 160 h 374"/>
                  <a:gd name="T20" fmla="*/ 225 w 274"/>
                  <a:gd name="T21" fmla="*/ 146 h 374"/>
                  <a:gd name="T22" fmla="*/ 209 w 274"/>
                  <a:gd name="T23" fmla="*/ 131 h 374"/>
                  <a:gd name="T24" fmla="*/ 198 w 274"/>
                  <a:gd name="T25" fmla="*/ 136 h 374"/>
                  <a:gd name="T26" fmla="*/ 191 w 274"/>
                  <a:gd name="T27" fmla="*/ 126 h 374"/>
                  <a:gd name="T28" fmla="*/ 193 w 274"/>
                  <a:gd name="T29" fmla="*/ 104 h 374"/>
                  <a:gd name="T30" fmla="*/ 184 w 274"/>
                  <a:gd name="T31" fmla="*/ 106 h 374"/>
                  <a:gd name="T32" fmla="*/ 163 w 274"/>
                  <a:gd name="T33" fmla="*/ 110 h 374"/>
                  <a:gd name="T34" fmla="*/ 179 w 274"/>
                  <a:gd name="T35" fmla="*/ 85 h 374"/>
                  <a:gd name="T36" fmla="*/ 172 w 274"/>
                  <a:gd name="T37" fmla="*/ 69 h 374"/>
                  <a:gd name="T38" fmla="*/ 145 w 274"/>
                  <a:gd name="T39" fmla="*/ 74 h 374"/>
                  <a:gd name="T40" fmla="*/ 128 w 274"/>
                  <a:gd name="T41" fmla="*/ 66 h 374"/>
                  <a:gd name="T42" fmla="*/ 113 w 274"/>
                  <a:gd name="T43" fmla="*/ 69 h 374"/>
                  <a:gd name="T44" fmla="*/ 125 w 274"/>
                  <a:gd name="T45" fmla="*/ 34 h 374"/>
                  <a:gd name="T46" fmla="*/ 90 w 274"/>
                  <a:gd name="T47" fmla="*/ 23 h 374"/>
                  <a:gd name="T48" fmla="*/ 78 w 274"/>
                  <a:gd name="T49" fmla="*/ 34 h 374"/>
                  <a:gd name="T50" fmla="*/ 64 w 274"/>
                  <a:gd name="T51" fmla="*/ 55 h 374"/>
                  <a:gd name="T52" fmla="*/ 51 w 274"/>
                  <a:gd name="T53" fmla="*/ 99 h 374"/>
                  <a:gd name="T54" fmla="*/ 51 w 274"/>
                  <a:gd name="T55" fmla="*/ 56 h 374"/>
                  <a:gd name="T56" fmla="*/ 72 w 274"/>
                  <a:gd name="T57" fmla="*/ 0 h 374"/>
                  <a:gd name="T58" fmla="*/ 16 w 274"/>
                  <a:gd name="T59" fmla="*/ 45 h 374"/>
                  <a:gd name="T60" fmla="*/ 27 w 274"/>
                  <a:gd name="T61" fmla="*/ 93 h 374"/>
                  <a:gd name="T62" fmla="*/ 8 w 274"/>
                  <a:gd name="T63" fmla="*/ 115 h 374"/>
                  <a:gd name="T64" fmla="*/ 35 w 274"/>
                  <a:gd name="T65" fmla="*/ 126 h 374"/>
                  <a:gd name="T66" fmla="*/ 74 w 274"/>
                  <a:gd name="T67" fmla="*/ 139 h 374"/>
                  <a:gd name="T68" fmla="*/ 94 w 274"/>
                  <a:gd name="T69" fmla="*/ 138 h 374"/>
                  <a:gd name="T70" fmla="*/ 113 w 274"/>
                  <a:gd name="T71" fmla="*/ 120 h 374"/>
                  <a:gd name="T72" fmla="*/ 125 w 274"/>
                  <a:gd name="T73" fmla="*/ 152 h 374"/>
                  <a:gd name="T74" fmla="*/ 121 w 274"/>
                  <a:gd name="T75" fmla="*/ 177 h 374"/>
                  <a:gd name="T76" fmla="*/ 142 w 274"/>
                  <a:gd name="T77" fmla="*/ 184 h 374"/>
                  <a:gd name="T78" fmla="*/ 160 w 274"/>
                  <a:gd name="T79" fmla="*/ 203 h 374"/>
                  <a:gd name="T80" fmla="*/ 136 w 274"/>
                  <a:gd name="T81" fmla="*/ 244 h 374"/>
                  <a:gd name="T82" fmla="*/ 104 w 274"/>
                  <a:gd name="T83" fmla="*/ 278 h 374"/>
                  <a:gd name="T84" fmla="*/ 64 w 274"/>
                  <a:gd name="T85" fmla="*/ 284 h 374"/>
                  <a:gd name="T86" fmla="*/ 104 w 274"/>
                  <a:gd name="T87" fmla="*/ 297 h 374"/>
                  <a:gd name="T88" fmla="*/ 126 w 274"/>
                  <a:gd name="T89" fmla="*/ 315 h 374"/>
                  <a:gd name="T90" fmla="*/ 145 w 274"/>
                  <a:gd name="T91" fmla="*/ 348 h 374"/>
                  <a:gd name="T92" fmla="*/ 187 w 274"/>
                  <a:gd name="T93" fmla="*/ 374 h 374"/>
                  <a:gd name="T94" fmla="*/ 174 w 274"/>
                  <a:gd name="T95" fmla="*/ 345 h 374"/>
                  <a:gd name="T96" fmla="*/ 177 w 274"/>
                  <a:gd name="T97" fmla="*/ 332 h 374"/>
                  <a:gd name="T98" fmla="*/ 196 w 274"/>
                  <a:gd name="T99" fmla="*/ 350 h 374"/>
                  <a:gd name="T100" fmla="*/ 214 w 274"/>
                  <a:gd name="T101" fmla="*/ 343 h 374"/>
                  <a:gd name="T102" fmla="*/ 207 w 274"/>
                  <a:gd name="T103" fmla="*/ 303 h 374"/>
                  <a:gd name="T104" fmla="*/ 198 w 274"/>
                  <a:gd name="T105" fmla="*/ 288 h 374"/>
                  <a:gd name="T106" fmla="*/ 180 w 274"/>
                  <a:gd name="T107" fmla="*/ 264 h 374"/>
                  <a:gd name="T108" fmla="*/ 196 w 274"/>
                  <a:gd name="T109" fmla="*/ 259 h 374"/>
                  <a:gd name="T110" fmla="*/ 211 w 274"/>
                  <a:gd name="T111" fmla="*/ 262 h 374"/>
                  <a:gd name="T112" fmla="*/ 233 w 274"/>
                  <a:gd name="T113" fmla="*/ 265 h 374"/>
                  <a:gd name="T114" fmla="*/ 220 w 274"/>
                  <a:gd name="T115" fmla="*/ 288 h 374"/>
                  <a:gd name="T116" fmla="*/ 231 w 274"/>
                  <a:gd name="T117" fmla="*/ 297 h 374"/>
                  <a:gd name="T118" fmla="*/ 238 w 274"/>
                  <a:gd name="T119" fmla="*/ 288 h 374"/>
                  <a:gd name="T120" fmla="*/ 249 w 274"/>
                  <a:gd name="T121" fmla="*/ 280 h 374"/>
                  <a:gd name="T122" fmla="*/ 258 w 274"/>
                  <a:gd name="T123" fmla="*/ 268 h 374"/>
                  <a:gd name="T124" fmla="*/ 265 w 274"/>
                  <a:gd name="T125" fmla="*/ 260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4" h="374">
                    <a:moveTo>
                      <a:pt x="273" y="265"/>
                    </a:moveTo>
                    <a:lnTo>
                      <a:pt x="274" y="264"/>
                    </a:lnTo>
                    <a:lnTo>
                      <a:pt x="274" y="264"/>
                    </a:lnTo>
                    <a:lnTo>
                      <a:pt x="274" y="262"/>
                    </a:lnTo>
                    <a:lnTo>
                      <a:pt x="273" y="260"/>
                    </a:lnTo>
                    <a:lnTo>
                      <a:pt x="273" y="259"/>
                    </a:lnTo>
                    <a:lnTo>
                      <a:pt x="271" y="257"/>
                    </a:lnTo>
                    <a:lnTo>
                      <a:pt x="270" y="257"/>
                    </a:lnTo>
                    <a:lnTo>
                      <a:pt x="271" y="254"/>
                    </a:lnTo>
                    <a:lnTo>
                      <a:pt x="270" y="252"/>
                    </a:lnTo>
                    <a:lnTo>
                      <a:pt x="266" y="252"/>
                    </a:lnTo>
                    <a:lnTo>
                      <a:pt x="266" y="252"/>
                    </a:lnTo>
                    <a:lnTo>
                      <a:pt x="268" y="251"/>
                    </a:lnTo>
                    <a:lnTo>
                      <a:pt x="266" y="249"/>
                    </a:lnTo>
                    <a:lnTo>
                      <a:pt x="263" y="252"/>
                    </a:lnTo>
                    <a:lnTo>
                      <a:pt x="262" y="254"/>
                    </a:lnTo>
                    <a:lnTo>
                      <a:pt x="263" y="256"/>
                    </a:lnTo>
                    <a:lnTo>
                      <a:pt x="262" y="256"/>
                    </a:lnTo>
                    <a:lnTo>
                      <a:pt x="260" y="256"/>
                    </a:lnTo>
                    <a:lnTo>
                      <a:pt x="260" y="251"/>
                    </a:lnTo>
                    <a:lnTo>
                      <a:pt x="258" y="251"/>
                    </a:lnTo>
                    <a:lnTo>
                      <a:pt x="258" y="251"/>
                    </a:lnTo>
                    <a:lnTo>
                      <a:pt x="258" y="252"/>
                    </a:lnTo>
                    <a:lnTo>
                      <a:pt x="257" y="256"/>
                    </a:lnTo>
                    <a:lnTo>
                      <a:pt x="255" y="257"/>
                    </a:lnTo>
                    <a:lnTo>
                      <a:pt x="255" y="256"/>
                    </a:lnTo>
                    <a:lnTo>
                      <a:pt x="255" y="252"/>
                    </a:lnTo>
                    <a:lnTo>
                      <a:pt x="257" y="249"/>
                    </a:lnTo>
                    <a:lnTo>
                      <a:pt x="258" y="248"/>
                    </a:lnTo>
                    <a:lnTo>
                      <a:pt x="255" y="249"/>
                    </a:lnTo>
                    <a:lnTo>
                      <a:pt x="252" y="252"/>
                    </a:lnTo>
                    <a:lnTo>
                      <a:pt x="252" y="252"/>
                    </a:lnTo>
                    <a:lnTo>
                      <a:pt x="250" y="256"/>
                    </a:lnTo>
                    <a:lnTo>
                      <a:pt x="249" y="256"/>
                    </a:lnTo>
                    <a:lnTo>
                      <a:pt x="249" y="254"/>
                    </a:lnTo>
                    <a:lnTo>
                      <a:pt x="250" y="251"/>
                    </a:lnTo>
                    <a:lnTo>
                      <a:pt x="254" y="249"/>
                    </a:lnTo>
                    <a:lnTo>
                      <a:pt x="255" y="248"/>
                    </a:lnTo>
                    <a:lnTo>
                      <a:pt x="255" y="244"/>
                    </a:lnTo>
                    <a:lnTo>
                      <a:pt x="257" y="244"/>
                    </a:lnTo>
                    <a:lnTo>
                      <a:pt x="258" y="243"/>
                    </a:lnTo>
                    <a:lnTo>
                      <a:pt x="258" y="241"/>
                    </a:lnTo>
                    <a:lnTo>
                      <a:pt x="257" y="241"/>
                    </a:lnTo>
                    <a:lnTo>
                      <a:pt x="254" y="243"/>
                    </a:lnTo>
                    <a:lnTo>
                      <a:pt x="252" y="244"/>
                    </a:lnTo>
                    <a:lnTo>
                      <a:pt x="250" y="246"/>
                    </a:lnTo>
                    <a:lnTo>
                      <a:pt x="249" y="248"/>
                    </a:lnTo>
                    <a:lnTo>
                      <a:pt x="249" y="244"/>
                    </a:lnTo>
                    <a:lnTo>
                      <a:pt x="252" y="243"/>
                    </a:lnTo>
                    <a:lnTo>
                      <a:pt x="250" y="243"/>
                    </a:lnTo>
                    <a:lnTo>
                      <a:pt x="249" y="243"/>
                    </a:lnTo>
                    <a:lnTo>
                      <a:pt x="247" y="244"/>
                    </a:lnTo>
                    <a:lnTo>
                      <a:pt x="244" y="243"/>
                    </a:lnTo>
                    <a:lnTo>
                      <a:pt x="241" y="243"/>
                    </a:lnTo>
                    <a:lnTo>
                      <a:pt x="239" y="241"/>
                    </a:lnTo>
                    <a:lnTo>
                      <a:pt x="242" y="243"/>
                    </a:lnTo>
                    <a:lnTo>
                      <a:pt x="247" y="241"/>
                    </a:lnTo>
                    <a:lnTo>
                      <a:pt x="246" y="240"/>
                    </a:lnTo>
                    <a:lnTo>
                      <a:pt x="244" y="238"/>
                    </a:lnTo>
                    <a:lnTo>
                      <a:pt x="246" y="240"/>
                    </a:lnTo>
                    <a:lnTo>
                      <a:pt x="247" y="238"/>
                    </a:lnTo>
                    <a:lnTo>
                      <a:pt x="246" y="236"/>
                    </a:lnTo>
                    <a:lnTo>
                      <a:pt x="244" y="236"/>
                    </a:lnTo>
                    <a:lnTo>
                      <a:pt x="244" y="235"/>
                    </a:lnTo>
                    <a:lnTo>
                      <a:pt x="246" y="233"/>
                    </a:lnTo>
                    <a:lnTo>
                      <a:pt x="247" y="232"/>
                    </a:lnTo>
                    <a:lnTo>
                      <a:pt x="246" y="229"/>
                    </a:lnTo>
                    <a:lnTo>
                      <a:pt x="244" y="227"/>
                    </a:lnTo>
                    <a:lnTo>
                      <a:pt x="241" y="229"/>
                    </a:lnTo>
                    <a:lnTo>
                      <a:pt x="241" y="230"/>
                    </a:lnTo>
                    <a:lnTo>
                      <a:pt x="239" y="229"/>
                    </a:lnTo>
                    <a:lnTo>
                      <a:pt x="238" y="230"/>
                    </a:lnTo>
                    <a:lnTo>
                      <a:pt x="238" y="229"/>
                    </a:lnTo>
                    <a:lnTo>
                      <a:pt x="238" y="227"/>
                    </a:lnTo>
                    <a:lnTo>
                      <a:pt x="239" y="225"/>
                    </a:lnTo>
                    <a:lnTo>
                      <a:pt x="242" y="224"/>
                    </a:lnTo>
                    <a:lnTo>
                      <a:pt x="242" y="222"/>
                    </a:lnTo>
                    <a:lnTo>
                      <a:pt x="242" y="219"/>
                    </a:lnTo>
                    <a:lnTo>
                      <a:pt x="242" y="219"/>
                    </a:lnTo>
                    <a:lnTo>
                      <a:pt x="241" y="221"/>
                    </a:lnTo>
                    <a:lnTo>
                      <a:pt x="238" y="224"/>
                    </a:lnTo>
                    <a:lnTo>
                      <a:pt x="236" y="225"/>
                    </a:lnTo>
                    <a:lnTo>
                      <a:pt x="234" y="227"/>
                    </a:lnTo>
                    <a:lnTo>
                      <a:pt x="233" y="229"/>
                    </a:lnTo>
                    <a:lnTo>
                      <a:pt x="234" y="230"/>
                    </a:lnTo>
                    <a:lnTo>
                      <a:pt x="233" y="232"/>
                    </a:lnTo>
                    <a:lnTo>
                      <a:pt x="233" y="229"/>
                    </a:lnTo>
                    <a:lnTo>
                      <a:pt x="233" y="227"/>
                    </a:lnTo>
                    <a:lnTo>
                      <a:pt x="233" y="224"/>
                    </a:lnTo>
                    <a:lnTo>
                      <a:pt x="236" y="221"/>
                    </a:lnTo>
                    <a:lnTo>
                      <a:pt x="236" y="219"/>
                    </a:lnTo>
                    <a:lnTo>
                      <a:pt x="236" y="219"/>
                    </a:lnTo>
                    <a:lnTo>
                      <a:pt x="234" y="221"/>
                    </a:lnTo>
                    <a:lnTo>
                      <a:pt x="233" y="222"/>
                    </a:lnTo>
                    <a:lnTo>
                      <a:pt x="233" y="222"/>
                    </a:lnTo>
                    <a:lnTo>
                      <a:pt x="231" y="224"/>
                    </a:lnTo>
                    <a:lnTo>
                      <a:pt x="230" y="225"/>
                    </a:lnTo>
                    <a:lnTo>
                      <a:pt x="230" y="227"/>
                    </a:lnTo>
                    <a:lnTo>
                      <a:pt x="228" y="230"/>
                    </a:lnTo>
                    <a:lnTo>
                      <a:pt x="227" y="232"/>
                    </a:lnTo>
                    <a:lnTo>
                      <a:pt x="227" y="229"/>
                    </a:lnTo>
                    <a:lnTo>
                      <a:pt x="228" y="227"/>
                    </a:lnTo>
                    <a:lnTo>
                      <a:pt x="230" y="222"/>
                    </a:lnTo>
                    <a:lnTo>
                      <a:pt x="231" y="221"/>
                    </a:lnTo>
                    <a:lnTo>
                      <a:pt x="231" y="219"/>
                    </a:lnTo>
                    <a:lnTo>
                      <a:pt x="228" y="219"/>
                    </a:lnTo>
                    <a:lnTo>
                      <a:pt x="227" y="221"/>
                    </a:lnTo>
                    <a:lnTo>
                      <a:pt x="227" y="222"/>
                    </a:lnTo>
                    <a:lnTo>
                      <a:pt x="225" y="224"/>
                    </a:lnTo>
                    <a:lnTo>
                      <a:pt x="225" y="222"/>
                    </a:lnTo>
                    <a:lnTo>
                      <a:pt x="227" y="219"/>
                    </a:lnTo>
                    <a:lnTo>
                      <a:pt x="228" y="217"/>
                    </a:lnTo>
                    <a:lnTo>
                      <a:pt x="227" y="216"/>
                    </a:lnTo>
                    <a:lnTo>
                      <a:pt x="225" y="214"/>
                    </a:lnTo>
                    <a:lnTo>
                      <a:pt x="225" y="214"/>
                    </a:lnTo>
                    <a:lnTo>
                      <a:pt x="223" y="213"/>
                    </a:lnTo>
                    <a:lnTo>
                      <a:pt x="220" y="213"/>
                    </a:lnTo>
                    <a:lnTo>
                      <a:pt x="219" y="213"/>
                    </a:lnTo>
                    <a:lnTo>
                      <a:pt x="219" y="211"/>
                    </a:lnTo>
                    <a:lnTo>
                      <a:pt x="222" y="211"/>
                    </a:lnTo>
                    <a:lnTo>
                      <a:pt x="219" y="211"/>
                    </a:lnTo>
                    <a:lnTo>
                      <a:pt x="215" y="211"/>
                    </a:lnTo>
                    <a:lnTo>
                      <a:pt x="214" y="213"/>
                    </a:lnTo>
                    <a:lnTo>
                      <a:pt x="214" y="211"/>
                    </a:lnTo>
                    <a:lnTo>
                      <a:pt x="219" y="208"/>
                    </a:lnTo>
                    <a:lnTo>
                      <a:pt x="222" y="208"/>
                    </a:lnTo>
                    <a:lnTo>
                      <a:pt x="223" y="209"/>
                    </a:lnTo>
                    <a:lnTo>
                      <a:pt x="225" y="209"/>
                    </a:lnTo>
                    <a:lnTo>
                      <a:pt x="227" y="208"/>
                    </a:lnTo>
                    <a:lnTo>
                      <a:pt x="227" y="206"/>
                    </a:lnTo>
                    <a:lnTo>
                      <a:pt x="225" y="206"/>
                    </a:lnTo>
                    <a:lnTo>
                      <a:pt x="222" y="206"/>
                    </a:lnTo>
                    <a:lnTo>
                      <a:pt x="219" y="205"/>
                    </a:lnTo>
                    <a:lnTo>
                      <a:pt x="217" y="205"/>
                    </a:lnTo>
                    <a:lnTo>
                      <a:pt x="217" y="206"/>
                    </a:lnTo>
                    <a:lnTo>
                      <a:pt x="215" y="206"/>
                    </a:lnTo>
                    <a:lnTo>
                      <a:pt x="215" y="206"/>
                    </a:lnTo>
                    <a:lnTo>
                      <a:pt x="217" y="205"/>
                    </a:lnTo>
                    <a:lnTo>
                      <a:pt x="217" y="203"/>
                    </a:lnTo>
                    <a:lnTo>
                      <a:pt x="214" y="203"/>
                    </a:lnTo>
                    <a:lnTo>
                      <a:pt x="214" y="205"/>
                    </a:lnTo>
                    <a:lnTo>
                      <a:pt x="214" y="205"/>
                    </a:lnTo>
                    <a:lnTo>
                      <a:pt x="212" y="203"/>
                    </a:lnTo>
                    <a:lnTo>
                      <a:pt x="212" y="201"/>
                    </a:lnTo>
                    <a:lnTo>
                      <a:pt x="211" y="201"/>
                    </a:lnTo>
                    <a:lnTo>
                      <a:pt x="211" y="201"/>
                    </a:lnTo>
                    <a:lnTo>
                      <a:pt x="209" y="200"/>
                    </a:lnTo>
                    <a:lnTo>
                      <a:pt x="207" y="200"/>
                    </a:lnTo>
                    <a:lnTo>
                      <a:pt x="206" y="200"/>
                    </a:lnTo>
                    <a:lnTo>
                      <a:pt x="207" y="198"/>
                    </a:lnTo>
                    <a:lnTo>
                      <a:pt x="209" y="198"/>
                    </a:lnTo>
                    <a:lnTo>
                      <a:pt x="212" y="200"/>
                    </a:lnTo>
                    <a:lnTo>
                      <a:pt x="214" y="200"/>
                    </a:lnTo>
                    <a:lnTo>
                      <a:pt x="214" y="198"/>
                    </a:lnTo>
                    <a:lnTo>
                      <a:pt x="206" y="195"/>
                    </a:lnTo>
                    <a:lnTo>
                      <a:pt x="203" y="193"/>
                    </a:lnTo>
                    <a:lnTo>
                      <a:pt x="203" y="193"/>
                    </a:lnTo>
                    <a:lnTo>
                      <a:pt x="204" y="192"/>
                    </a:lnTo>
                    <a:lnTo>
                      <a:pt x="209" y="195"/>
                    </a:lnTo>
                    <a:lnTo>
                      <a:pt x="214" y="195"/>
                    </a:lnTo>
                    <a:lnTo>
                      <a:pt x="219" y="197"/>
                    </a:lnTo>
                    <a:lnTo>
                      <a:pt x="220" y="197"/>
                    </a:lnTo>
                    <a:lnTo>
                      <a:pt x="219" y="195"/>
                    </a:lnTo>
                    <a:lnTo>
                      <a:pt x="219" y="193"/>
                    </a:lnTo>
                    <a:lnTo>
                      <a:pt x="219" y="192"/>
                    </a:lnTo>
                    <a:lnTo>
                      <a:pt x="215" y="190"/>
                    </a:lnTo>
                    <a:lnTo>
                      <a:pt x="214" y="189"/>
                    </a:lnTo>
                    <a:lnTo>
                      <a:pt x="215" y="189"/>
                    </a:lnTo>
                    <a:lnTo>
                      <a:pt x="215" y="189"/>
                    </a:lnTo>
                    <a:lnTo>
                      <a:pt x="217" y="190"/>
                    </a:lnTo>
                    <a:lnTo>
                      <a:pt x="219" y="190"/>
                    </a:lnTo>
                    <a:lnTo>
                      <a:pt x="219" y="190"/>
                    </a:lnTo>
                    <a:lnTo>
                      <a:pt x="222" y="190"/>
                    </a:lnTo>
                    <a:lnTo>
                      <a:pt x="222" y="189"/>
                    </a:lnTo>
                    <a:lnTo>
                      <a:pt x="222" y="189"/>
                    </a:lnTo>
                    <a:lnTo>
                      <a:pt x="220" y="187"/>
                    </a:lnTo>
                    <a:lnTo>
                      <a:pt x="220" y="187"/>
                    </a:lnTo>
                    <a:lnTo>
                      <a:pt x="219" y="184"/>
                    </a:lnTo>
                    <a:lnTo>
                      <a:pt x="217" y="185"/>
                    </a:lnTo>
                    <a:lnTo>
                      <a:pt x="215" y="185"/>
                    </a:lnTo>
                    <a:lnTo>
                      <a:pt x="212" y="185"/>
                    </a:lnTo>
                    <a:lnTo>
                      <a:pt x="211" y="187"/>
                    </a:lnTo>
                    <a:lnTo>
                      <a:pt x="209" y="187"/>
                    </a:lnTo>
                    <a:lnTo>
                      <a:pt x="209" y="185"/>
                    </a:lnTo>
                    <a:lnTo>
                      <a:pt x="211" y="184"/>
                    </a:lnTo>
                    <a:lnTo>
                      <a:pt x="214" y="184"/>
                    </a:lnTo>
                    <a:lnTo>
                      <a:pt x="215" y="184"/>
                    </a:lnTo>
                    <a:lnTo>
                      <a:pt x="219" y="184"/>
                    </a:lnTo>
                    <a:lnTo>
                      <a:pt x="220" y="182"/>
                    </a:lnTo>
                    <a:lnTo>
                      <a:pt x="217" y="182"/>
                    </a:lnTo>
                    <a:lnTo>
                      <a:pt x="215" y="181"/>
                    </a:lnTo>
                    <a:lnTo>
                      <a:pt x="214" y="179"/>
                    </a:lnTo>
                    <a:lnTo>
                      <a:pt x="217" y="181"/>
                    </a:lnTo>
                    <a:lnTo>
                      <a:pt x="219" y="181"/>
                    </a:lnTo>
                    <a:lnTo>
                      <a:pt x="220" y="181"/>
                    </a:lnTo>
                    <a:lnTo>
                      <a:pt x="222" y="181"/>
                    </a:lnTo>
                    <a:lnTo>
                      <a:pt x="225" y="184"/>
                    </a:lnTo>
                    <a:lnTo>
                      <a:pt x="227" y="184"/>
                    </a:lnTo>
                    <a:lnTo>
                      <a:pt x="228" y="184"/>
                    </a:lnTo>
                    <a:lnTo>
                      <a:pt x="230" y="185"/>
                    </a:lnTo>
                    <a:lnTo>
                      <a:pt x="230" y="185"/>
                    </a:lnTo>
                    <a:lnTo>
                      <a:pt x="231" y="184"/>
                    </a:lnTo>
                    <a:lnTo>
                      <a:pt x="233" y="184"/>
                    </a:lnTo>
                    <a:lnTo>
                      <a:pt x="234" y="187"/>
                    </a:lnTo>
                    <a:lnTo>
                      <a:pt x="236" y="187"/>
                    </a:lnTo>
                    <a:lnTo>
                      <a:pt x="236" y="185"/>
                    </a:lnTo>
                    <a:lnTo>
                      <a:pt x="236" y="182"/>
                    </a:lnTo>
                    <a:lnTo>
                      <a:pt x="236" y="181"/>
                    </a:lnTo>
                    <a:lnTo>
                      <a:pt x="234" y="179"/>
                    </a:lnTo>
                    <a:lnTo>
                      <a:pt x="233" y="177"/>
                    </a:lnTo>
                    <a:lnTo>
                      <a:pt x="230" y="176"/>
                    </a:lnTo>
                    <a:lnTo>
                      <a:pt x="228" y="174"/>
                    </a:lnTo>
                    <a:lnTo>
                      <a:pt x="227" y="176"/>
                    </a:lnTo>
                    <a:lnTo>
                      <a:pt x="225" y="176"/>
                    </a:lnTo>
                    <a:lnTo>
                      <a:pt x="223" y="176"/>
                    </a:lnTo>
                    <a:lnTo>
                      <a:pt x="220" y="171"/>
                    </a:lnTo>
                    <a:lnTo>
                      <a:pt x="217" y="171"/>
                    </a:lnTo>
                    <a:lnTo>
                      <a:pt x="212" y="171"/>
                    </a:lnTo>
                    <a:lnTo>
                      <a:pt x="211" y="171"/>
                    </a:lnTo>
                    <a:lnTo>
                      <a:pt x="215" y="169"/>
                    </a:lnTo>
                    <a:lnTo>
                      <a:pt x="217" y="168"/>
                    </a:lnTo>
                    <a:lnTo>
                      <a:pt x="219" y="168"/>
                    </a:lnTo>
                    <a:lnTo>
                      <a:pt x="220" y="169"/>
                    </a:lnTo>
                    <a:lnTo>
                      <a:pt x="222" y="169"/>
                    </a:lnTo>
                    <a:lnTo>
                      <a:pt x="223" y="168"/>
                    </a:lnTo>
                    <a:lnTo>
                      <a:pt x="225" y="166"/>
                    </a:lnTo>
                    <a:lnTo>
                      <a:pt x="230" y="166"/>
                    </a:lnTo>
                    <a:lnTo>
                      <a:pt x="231" y="168"/>
                    </a:lnTo>
                    <a:lnTo>
                      <a:pt x="234" y="168"/>
                    </a:lnTo>
                    <a:lnTo>
                      <a:pt x="236" y="166"/>
                    </a:lnTo>
                    <a:lnTo>
                      <a:pt x="236" y="165"/>
                    </a:lnTo>
                    <a:lnTo>
                      <a:pt x="234" y="162"/>
                    </a:lnTo>
                    <a:lnTo>
                      <a:pt x="234" y="158"/>
                    </a:lnTo>
                    <a:lnTo>
                      <a:pt x="231" y="154"/>
                    </a:lnTo>
                    <a:lnTo>
                      <a:pt x="230" y="150"/>
                    </a:lnTo>
                    <a:lnTo>
                      <a:pt x="230" y="150"/>
                    </a:lnTo>
                    <a:lnTo>
                      <a:pt x="228" y="150"/>
                    </a:lnTo>
                    <a:lnTo>
                      <a:pt x="227" y="150"/>
                    </a:lnTo>
                    <a:lnTo>
                      <a:pt x="227" y="152"/>
                    </a:lnTo>
                    <a:lnTo>
                      <a:pt x="225" y="155"/>
                    </a:lnTo>
                    <a:lnTo>
                      <a:pt x="227" y="155"/>
                    </a:lnTo>
                    <a:lnTo>
                      <a:pt x="227" y="157"/>
                    </a:lnTo>
                    <a:lnTo>
                      <a:pt x="225" y="158"/>
                    </a:lnTo>
                    <a:lnTo>
                      <a:pt x="222" y="158"/>
                    </a:lnTo>
                    <a:lnTo>
                      <a:pt x="220" y="162"/>
                    </a:lnTo>
                    <a:lnTo>
                      <a:pt x="219" y="160"/>
                    </a:lnTo>
                    <a:lnTo>
                      <a:pt x="217" y="160"/>
                    </a:lnTo>
                    <a:lnTo>
                      <a:pt x="214" y="160"/>
                    </a:lnTo>
                    <a:lnTo>
                      <a:pt x="212" y="163"/>
                    </a:lnTo>
                    <a:lnTo>
                      <a:pt x="209" y="166"/>
                    </a:lnTo>
                    <a:lnTo>
                      <a:pt x="207" y="165"/>
                    </a:lnTo>
                    <a:lnTo>
                      <a:pt x="206" y="165"/>
                    </a:lnTo>
                    <a:lnTo>
                      <a:pt x="204" y="165"/>
                    </a:lnTo>
                    <a:lnTo>
                      <a:pt x="203" y="165"/>
                    </a:lnTo>
                    <a:lnTo>
                      <a:pt x="204" y="163"/>
                    </a:lnTo>
                    <a:lnTo>
                      <a:pt x="206" y="163"/>
                    </a:lnTo>
                    <a:lnTo>
                      <a:pt x="209" y="163"/>
                    </a:lnTo>
                    <a:lnTo>
                      <a:pt x="211" y="163"/>
                    </a:lnTo>
                    <a:lnTo>
                      <a:pt x="212" y="160"/>
                    </a:lnTo>
                    <a:lnTo>
                      <a:pt x="214" y="160"/>
                    </a:lnTo>
                    <a:lnTo>
                      <a:pt x="215" y="160"/>
                    </a:lnTo>
                    <a:lnTo>
                      <a:pt x="219" y="158"/>
                    </a:lnTo>
                    <a:lnTo>
                      <a:pt x="220" y="157"/>
                    </a:lnTo>
                    <a:lnTo>
                      <a:pt x="220" y="154"/>
                    </a:lnTo>
                    <a:lnTo>
                      <a:pt x="220" y="152"/>
                    </a:lnTo>
                    <a:lnTo>
                      <a:pt x="219" y="152"/>
                    </a:lnTo>
                    <a:lnTo>
                      <a:pt x="217" y="154"/>
                    </a:lnTo>
                    <a:lnTo>
                      <a:pt x="214" y="152"/>
                    </a:lnTo>
                    <a:lnTo>
                      <a:pt x="212" y="154"/>
                    </a:lnTo>
                    <a:lnTo>
                      <a:pt x="207" y="157"/>
                    </a:lnTo>
                    <a:lnTo>
                      <a:pt x="204" y="160"/>
                    </a:lnTo>
                    <a:lnTo>
                      <a:pt x="199" y="160"/>
                    </a:lnTo>
                    <a:lnTo>
                      <a:pt x="201" y="158"/>
                    </a:lnTo>
                    <a:lnTo>
                      <a:pt x="204" y="158"/>
                    </a:lnTo>
                    <a:lnTo>
                      <a:pt x="206" y="157"/>
                    </a:lnTo>
                    <a:lnTo>
                      <a:pt x="204" y="155"/>
                    </a:lnTo>
                    <a:lnTo>
                      <a:pt x="201" y="155"/>
                    </a:lnTo>
                    <a:lnTo>
                      <a:pt x="206" y="154"/>
                    </a:lnTo>
                    <a:lnTo>
                      <a:pt x="207" y="154"/>
                    </a:lnTo>
                    <a:lnTo>
                      <a:pt x="211" y="150"/>
                    </a:lnTo>
                    <a:lnTo>
                      <a:pt x="214" y="150"/>
                    </a:lnTo>
                    <a:lnTo>
                      <a:pt x="217" y="150"/>
                    </a:lnTo>
                    <a:lnTo>
                      <a:pt x="220" y="150"/>
                    </a:lnTo>
                    <a:lnTo>
                      <a:pt x="222" y="149"/>
                    </a:lnTo>
                    <a:lnTo>
                      <a:pt x="223" y="147"/>
                    </a:lnTo>
                    <a:lnTo>
                      <a:pt x="225" y="146"/>
                    </a:lnTo>
                    <a:lnTo>
                      <a:pt x="227" y="146"/>
                    </a:lnTo>
                    <a:lnTo>
                      <a:pt x="225" y="147"/>
                    </a:lnTo>
                    <a:lnTo>
                      <a:pt x="227" y="149"/>
                    </a:lnTo>
                    <a:lnTo>
                      <a:pt x="230" y="146"/>
                    </a:lnTo>
                    <a:lnTo>
                      <a:pt x="230" y="144"/>
                    </a:lnTo>
                    <a:lnTo>
                      <a:pt x="230" y="142"/>
                    </a:lnTo>
                    <a:lnTo>
                      <a:pt x="227" y="141"/>
                    </a:lnTo>
                    <a:lnTo>
                      <a:pt x="225" y="138"/>
                    </a:lnTo>
                    <a:lnTo>
                      <a:pt x="223" y="134"/>
                    </a:lnTo>
                    <a:lnTo>
                      <a:pt x="222" y="133"/>
                    </a:lnTo>
                    <a:lnTo>
                      <a:pt x="220" y="133"/>
                    </a:lnTo>
                    <a:lnTo>
                      <a:pt x="217" y="133"/>
                    </a:lnTo>
                    <a:lnTo>
                      <a:pt x="217" y="134"/>
                    </a:lnTo>
                    <a:lnTo>
                      <a:pt x="214" y="134"/>
                    </a:lnTo>
                    <a:lnTo>
                      <a:pt x="212" y="138"/>
                    </a:lnTo>
                    <a:lnTo>
                      <a:pt x="209" y="138"/>
                    </a:lnTo>
                    <a:lnTo>
                      <a:pt x="207" y="139"/>
                    </a:lnTo>
                    <a:lnTo>
                      <a:pt x="206" y="139"/>
                    </a:lnTo>
                    <a:lnTo>
                      <a:pt x="207" y="136"/>
                    </a:lnTo>
                    <a:lnTo>
                      <a:pt x="209" y="136"/>
                    </a:lnTo>
                    <a:lnTo>
                      <a:pt x="211" y="136"/>
                    </a:lnTo>
                    <a:lnTo>
                      <a:pt x="214" y="133"/>
                    </a:lnTo>
                    <a:lnTo>
                      <a:pt x="215" y="131"/>
                    </a:lnTo>
                    <a:lnTo>
                      <a:pt x="215" y="130"/>
                    </a:lnTo>
                    <a:lnTo>
                      <a:pt x="214" y="130"/>
                    </a:lnTo>
                    <a:lnTo>
                      <a:pt x="209" y="131"/>
                    </a:lnTo>
                    <a:lnTo>
                      <a:pt x="206" y="134"/>
                    </a:lnTo>
                    <a:lnTo>
                      <a:pt x="204" y="134"/>
                    </a:lnTo>
                    <a:lnTo>
                      <a:pt x="203" y="136"/>
                    </a:lnTo>
                    <a:lnTo>
                      <a:pt x="203" y="138"/>
                    </a:lnTo>
                    <a:lnTo>
                      <a:pt x="201" y="142"/>
                    </a:lnTo>
                    <a:lnTo>
                      <a:pt x="196" y="147"/>
                    </a:lnTo>
                    <a:lnTo>
                      <a:pt x="191" y="150"/>
                    </a:lnTo>
                    <a:lnTo>
                      <a:pt x="191" y="149"/>
                    </a:lnTo>
                    <a:lnTo>
                      <a:pt x="193" y="147"/>
                    </a:lnTo>
                    <a:lnTo>
                      <a:pt x="196" y="144"/>
                    </a:lnTo>
                    <a:lnTo>
                      <a:pt x="198" y="141"/>
                    </a:lnTo>
                    <a:lnTo>
                      <a:pt x="199" y="139"/>
                    </a:lnTo>
                    <a:lnTo>
                      <a:pt x="199" y="138"/>
                    </a:lnTo>
                    <a:lnTo>
                      <a:pt x="198" y="138"/>
                    </a:lnTo>
                    <a:lnTo>
                      <a:pt x="198" y="138"/>
                    </a:lnTo>
                    <a:lnTo>
                      <a:pt x="196" y="138"/>
                    </a:lnTo>
                    <a:lnTo>
                      <a:pt x="195" y="141"/>
                    </a:lnTo>
                    <a:lnTo>
                      <a:pt x="191" y="144"/>
                    </a:lnTo>
                    <a:lnTo>
                      <a:pt x="190" y="146"/>
                    </a:lnTo>
                    <a:lnTo>
                      <a:pt x="190" y="144"/>
                    </a:lnTo>
                    <a:lnTo>
                      <a:pt x="191" y="142"/>
                    </a:lnTo>
                    <a:lnTo>
                      <a:pt x="193" y="139"/>
                    </a:lnTo>
                    <a:lnTo>
                      <a:pt x="193" y="138"/>
                    </a:lnTo>
                    <a:lnTo>
                      <a:pt x="195" y="136"/>
                    </a:lnTo>
                    <a:lnTo>
                      <a:pt x="196" y="136"/>
                    </a:lnTo>
                    <a:lnTo>
                      <a:pt x="198" y="136"/>
                    </a:lnTo>
                    <a:lnTo>
                      <a:pt x="201" y="136"/>
                    </a:lnTo>
                    <a:lnTo>
                      <a:pt x="201" y="134"/>
                    </a:lnTo>
                    <a:lnTo>
                      <a:pt x="203" y="133"/>
                    </a:lnTo>
                    <a:lnTo>
                      <a:pt x="206" y="133"/>
                    </a:lnTo>
                    <a:lnTo>
                      <a:pt x="209" y="130"/>
                    </a:lnTo>
                    <a:lnTo>
                      <a:pt x="211" y="126"/>
                    </a:lnTo>
                    <a:lnTo>
                      <a:pt x="209" y="125"/>
                    </a:lnTo>
                    <a:lnTo>
                      <a:pt x="209" y="122"/>
                    </a:lnTo>
                    <a:lnTo>
                      <a:pt x="209" y="122"/>
                    </a:lnTo>
                    <a:lnTo>
                      <a:pt x="204" y="123"/>
                    </a:lnTo>
                    <a:lnTo>
                      <a:pt x="203" y="125"/>
                    </a:lnTo>
                    <a:lnTo>
                      <a:pt x="203" y="128"/>
                    </a:lnTo>
                    <a:lnTo>
                      <a:pt x="203" y="131"/>
                    </a:lnTo>
                    <a:lnTo>
                      <a:pt x="201" y="131"/>
                    </a:lnTo>
                    <a:lnTo>
                      <a:pt x="203" y="131"/>
                    </a:lnTo>
                    <a:lnTo>
                      <a:pt x="201" y="130"/>
                    </a:lnTo>
                    <a:lnTo>
                      <a:pt x="199" y="128"/>
                    </a:lnTo>
                    <a:lnTo>
                      <a:pt x="198" y="128"/>
                    </a:lnTo>
                    <a:lnTo>
                      <a:pt x="195" y="130"/>
                    </a:lnTo>
                    <a:lnTo>
                      <a:pt x="193" y="130"/>
                    </a:lnTo>
                    <a:lnTo>
                      <a:pt x="190" y="130"/>
                    </a:lnTo>
                    <a:lnTo>
                      <a:pt x="188" y="131"/>
                    </a:lnTo>
                    <a:lnTo>
                      <a:pt x="185" y="131"/>
                    </a:lnTo>
                    <a:lnTo>
                      <a:pt x="187" y="130"/>
                    </a:lnTo>
                    <a:lnTo>
                      <a:pt x="188" y="130"/>
                    </a:lnTo>
                    <a:lnTo>
                      <a:pt x="191" y="126"/>
                    </a:lnTo>
                    <a:lnTo>
                      <a:pt x="190" y="125"/>
                    </a:lnTo>
                    <a:lnTo>
                      <a:pt x="188" y="125"/>
                    </a:lnTo>
                    <a:lnTo>
                      <a:pt x="187" y="125"/>
                    </a:lnTo>
                    <a:lnTo>
                      <a:pt x="188" y="123"/>
                    </a:lnTo>
                    <a:lnTo>
                      <a:pt x="190" y="123"/>
                    </a:lnTo>
                    <a:lnTo>
                      <a:pt x="191" y="123"/>
                    </a:lnTo>
                    <a:lnTo>
                      <a:pt x="193" y="120"/>
                    </a:lnTo>
                    <a:lnTo>
                      <a:pt x="195" y="120"/>
                    </a:lnTo>
                    <a:lnTo>
                      <a:pt x="195" y="118"/>
                    </a:lnTo>
                    <a:lnTo>
                      <a:pt x="196" y="118"/>
                    </a:lnTo>
                    <a:lnTo>
                      <a:pt x="199" y="120"/>
                    </a:lnTo>
                    <a:lnTo>
                      <a:pt x="201" y="122"/>
                    </a:lnTo>
                    <a:lnTo>
                      <a:pt x="203" y="122"/>
                    </a:lnTo>
                    <a:lnTo>
                      <a:pt x="206" y="118"/>
                    </a:lnTo>
                    <a:lnTo>
                      <a:pt x="207" y="117"/>
                    </a:lnTo>
                    <a:lnTo>
                      <a:pt x="207" y="115"/>
                    </a:lnTo>
                    <a:lnTo>
                      <a:pt x="204" y="112"/>
                    </a:lnTo>
                    <a:lnTo>
                      <a:pt x="204" y="110"/>
                    </a:lnTo>
                    <a:lnTo>
                      <a:pt x="203" y="107"/>
                    </a:lnTo>
                    <a:lnTo>
                      <a:pt x="201" y="104"/>
                    </a:lnTo>
                    <a:lnTo>
                      <a:pt x="199" y="104"/>
                    </a:lnTo>
                    <a:lnTo>
                      <a:pt x="196" y="99"/>
                    </a:lnTo>
                    <a:lnTo>
                      <a:pt x="195" y="99"/>
                    </a:lnTo>
                    <a:lnTo>
                      <a:pt x="195" y="103"/>
                    </a:lnTo>
                    <a:lnTo>
                      <a:pt x="195" y="104"/>
                    </a:lnTo>
                    <a:lnTo>
                      <a:pt x="193" y="104"/>
                    </a:lnTo>
                    <a:lnTo>
                      <a:pt x="191" y="106"/>
                    </a:lnTo>
                    <a:lnTo>
                      <a:pt x="191" y="107"/>
                    </a:lnTo>
                    <a:lnTo>
                      <a:pt x="190" y="109"/>
                    </a:lnTo>
                    <a:lnTo>
                      <a:pt x="188" y="110"/>
                    </a:lnTo>
                    <a:lnTo>
                      <a:pt x="188" y="114"/>
                    </a:lnTo>
                    <a:lnTo>
                      <a:pt x="185" y="115"/>
                    </a:lnTo>
                    <a:lnTo>
                      <a:pt x="184" y="118"/>
                    </a:lnTo>
                    <a:lnTo>
                      <a:pt x="184" y="120"/>
                    </a:lnTo>
                    <a:lnTo>
                      <a:pt x="182" y="122"/>
                    </a:lnTo>
                    <a:lnTo>
                      <a:pt x="180" y="122"/>
                    </a:lnTo>
                    <a:lnTo>
                      <a:pt x="182" y="118"/>
                    </a:lnTo>
                    <a:lnTo>
                      <a:pt x="184" y="114"/>
                    </a:lnTo>
                    <a:lnTo>
                      <a:pt x="187" y="114"/>
                    </a:lnTo>
                    <a:lnTo>
                      <a:pt x="187" y="112"/>
                    </a:lnTo>
                    <a:lnTo>
                      <a:pt x="185" y="112"/>
                    </a:lnTo>
                    <a:lnTo>
                      <a:pt x="185" y="110"/>
                    </a:lnTo>
                    <a:lnTo>
                      <a:pt x="182" y="110"/>
                    </a:lnTo>
                    <a:lnTo>
                      <a:pt x="179" y="115"/>
                    </a:lnTo>
                    <a:lnTo>
                      <a:pt x="177" y="117"/>
                    </a:lnTo>
                    <a:lnTo>
                      <a:pt x="176" y="118"/>
                    </a:lnTo>
                    <a:lnTo>
                      <a:pt x="176" y="117"/>
                    </a:lnTo>
                    <a:lnTo>
                      <a:pt x="177" y="117"/>
                    </a:lnTo>
                    <a:lnTo>
                      <a:pt x="179" y="112"/>
                    </a:lnTo>
                    <a:lnTo>
                      <a:pt x="179" y="110"/>
                    </a:lnTo>
                    <a:lnTo>
                      <a:pt x="182" y="107"/>
                    </a:lnTo>
                    <a:lnTo>
                      <a:pt x="184" y="106"/>
                    </a:lnTo>
                    <a:lnTo>
                      <a:pt x="184" y="104"/>
                    </a:lnTo>
                    <a:lnTo>
                      <a:pt x="184" y="103"/>
                    </a:lnTo>
                    <a:lnTo>
                      <a:pt x="180" y="104"/>
                    </a:lnTo>
                    <a:lnTo>
                      <a:pt x="177" y="107"/>
                    </a:lnTo>
                    <a:lnTo>
                      <a:pt x="176" y="110"/>
                    </a:lnTo>
                    <a:lnTo>
                      <a:pt x="174" y="112"/>
                    </a:lnTo>
                    <a:lnTo>
                      <a:pt x="174" y="112"/>
                    </a:lnTo>
                    <a:lnTo>
                      <a:pt x="174" y="109"/>
                    </a:lnTo>
                    <a:lnTo>
                      <a:pt x="176" y="107"/>
                    </a:lnTo>
                    <a:lnTo>
                      <a:pt x="174" y="106"/>
                    </a:lnTo>
                    <a:lnTo>
                      <a:pt x="174" y="104"/>
                    </a:lnTo>
                    <a:lnTo>
                      <a:pt x="177" y="104"/>
                    </a:lnTo>
                    <a:lnTo>
                      <a:pt x="182" y="101"/>
                    </a:lnTo>
                    <a:lnTo>
                      <a:pt x="185" y="98"/>
                    </a:lnTo>
                    <a:lnTo>
                      <a:pt x="185" y="96"/>
                    </a:lnTo>
                    <a:lnTo>
                      <a:pt x="184" y="96"/>
                    </a:lnTo>
                    <a:lnTo>
                      <a:pt x="180" y="98"/>
                    </a:lnTo>
                    <a:lnTo>
                      <a:pt x="180" y="99"/>
                    </a:lnTo>
                    <a:lnTo>
                      <a:pt x="177" y="101"/>
                    </a:lnTo>
                    <a:lnTo>
                      <a:pt x="177" y="99"/>
                    </a:lnTo>
                    <a:lnTo>
                      <a:pt x="177" y="98"/>
                    </a:lnTo>
                    <a:lnTo>
                      <a:pt x="172" y="101"/>
                    </a:lnTo>
                    <a:lnTo>
                      <a:pt x="171" y="104"/>
                    </a:lnTo>
                    <a:lnTo>
                      <a:pt x="169" y="109"/>
                    </a:lnTo>
                    <a:lnTo>
                      <a:pt x="166" y="110"/>
                    </a:lnTo>
                    <a:lnTo>
                      <a:pt x="163" y="110"/>
                    </a:lnTo>
                    <a:lnTo>
                      <a:pt x="166" y="109"/>
                    </a:lnTo>
                    <a:lnTo>
                      <a:pt x="169" y="106"/>
                    </a:lnTo>
                    <a:lnTo>
                      <a:pt x="171" y="103"/>
                    </a:lnTo>
                    <a:lnTo>
                      <a:pt x="169" y="103"/>
                    </a:lnTo>
                    <a:lnTo>
                      <a:pt x="168" y="103"/>
                    </a:lnTo>
                    <a:lnTo>
                      <a:pt x="169" y="101"/>
                    </a:lnTo>
                    <a:lnTo>
                      <a:pt x="172" y="101"/>
                    </a:lnTo>
                    <a:lnTo>
                      <a:pt x="174" y="99"/>
                    </a:lnTo>
                    <a:lnTo>
                      <a:pt x="174" y="98"/>
                    </a:lnTo>
                    <a:lnTo>
                      <a:pt x="172" y="98"/>
                    </a:lnTo>
                    <a:lnTo>
                      <a:pt x="169" y="99"/>
                    </a:lnTo>
                    <a:lnTo>
                      <a:pt x="168" y="101"/>
                    </a:lnTo>
                    <a:lnTo>
                      <a:pt x="166" y="101"/>
                    </a:lnTo>
                    <a:lnTo>
                      <a:pt x="171" y="98"/>
                    </a:lnTo>
                    <a:lnTo>
                      <a:pt x="169" y="96"/>
                    </a:lnTo>
                    <a:lnTo>
                      <a:pt x="168" y="96"/>
                    </a:lnTo>
                    <a:lnTo>
                      <a:pt x="168" y="95"/>
                    </a:lnTo>
                    <a:lnTo>
                      <a:pt x="171" y="95"/>
                    </a:lnTo>
                    <a:lnTo>
                      <a:pt x="172" y="96"/>
                    </a:lnTo>
                    <a:lnTo>
                      <a:pt x="176" y="95"/>
                    </a:lnTo>
                    <a:lnTo>
                      <a:pt x="177" y="93"/>
                    </a:lnTo>
                    <a:lnTo>
                      <a:pt x="179" y="91"/>
                    </a:lnTo>
                    <a:lnTo>
                      <a:pt x="179" y="90"/>
                    </a:lnTo>
                    <a:lnTo>
                      <a:pt x="180" y="87"/>
                    </a:lnTo>
                    <a:lnTo>
                      <a:pt x="180" y="85"/>
                    </a:lnTo>
                    <a:lnTo>
                      <a:pt x="179" y="85"/>
                    </a:lnTo>
                    <a:lnTo>
                      <a:pt x="177" y="83"/>
                    </a:lnTo>
                    <a:lnTo>
                      <a:pt x="174" y="83"/>
                    </a:lnTo>
                    <a:lnTo>
                      <a:pt x="171" y="85"/>
                    </a:lnTo>
                    <a:lnTo>
                      <a:pt x="168" y="87"/>
                    </a:lnTo>
                    <a:lnTo>
                      <a:pt x="166" y="90"/>
                    </a:lnTo>
                    <a:lnTo>
                      <a:pt x="161" y="96"/>
                    </a:lnTo>
                    <a:lnTo>
                      <a:pt x="160" y="95"/>
                    </a:lnTo>
                    <a:lnTo>
                      <a:pt x="160" y="93"/>
                    </a:lnTo>
                    <a:lnTo>
                      <a:pt x="161" y="93"/>
                    </a:lnTo>
                    <a:lnTo>
                      <a:pt x="163" y="91"/>
                    </a:lnTo>
                    <a:lnTo>
                      <a:pt x="166" y="87"/>
                    </a:lnTo>
                    <a:lnTo>
                      <a:pt x="169" y="85"/>
                    </a:lnTo>
                    <a:lnTo>
                      <a:pt x="171" y="83"/>
                    </a:lnTo>
                    <a:lnTo>
                      <a:pt x="171" y="82"/>
                    </a:lnTo>
                    <a:lnTo>
                      <a:pt x="166" y="82"/>
                    </a:lnTo>
                    <a:lnTo>
                      <a:pt x="161" y="85"/>
                    </a:lnTo>
                    <a:lnTo>
                      <a:pt x="166" y="80"/>
                    </a:lnTo>
                    <a:lnTo>
                      <a:pt x="169" y="80"/>
                    </a:lnTo>
                    <a:lnTo>
                      <a:pt x="172" y="80"/>
                    </a:lnTo>
                    <a:lnTo>
                      <a:pt x="174" y="80"/>
                    </a:lnTo>
                    <a:lnTo>
                      <a:pt x="177" y="79"/>
                    </a:lnTo>
                    <a:lnTo>
                      <a:pt x="176" y="75"/>
                    </a:lnTo>
                    <a:lnTo>
                      <a:pt x="176" y="75"/>
                    </a:lnTo>
                    <a:lnTo>
                      <a:pt x="176" y="72"/>
                    </a:lnTo>
                    <a:lnTo>
                      <a:pt x="176" y="71"/>
                    </a:lnTo>
                    <a:lnTo>
                      <a:pt x="172" y="69"/>
                    </a:lnTo>
                    <a:lnTo>
                      <a:pt x="172" y="67"/>
                    </a:lnTo>
                    <a:lnTo>
                      <a:pt x="169" y="67"/>
                    </a:lnTo>
                    <a:lnTo>
                      <a:pt x="169" y="67"/>
                    </a:lnTo>
                    <a:lnTo>
                      <a:pt x="168" y="67"/>
                    </a:lnTo>
                    <a:lnTo>
                      <a:pt x="168" y="66"/>
                    </a:lnTo>
                    <a:lnTo>
                      <a:pt x="166" y="66"/>
                    </a:lnTo>
                    <a:lnTo>
                      <a:pt x="163" y="63"/>
                    </a:lnTo>
                    <a:lnTo>
                      <a:pt x="163" y="61"/>
                    </a:lnTo>
                    <a:lnTo>
                      <a:pt x="160" y="59"/>
                    </a:lnTo>
                    <a:lnTo>
                      <a:pt x="158" y="59"/>
                    </a:lnTo>
                    <a:lnTo>
                      <a:pt x="156" y="58"/>
                    </a:lnTo>
                    <a:lnTo>
                      <a:pt x="153" y="58"/>
                    </a:lnTo>
                    <a:lnTo>
                      <a:pt x="148" y="59"/>
                    </a:lnTo>
                    <a:lnTo>
                      <a:pt x="147" y="61"/>
                    </a:lnTo>
                    <a:lnTo>
                      <a:pt x="144" y="61"/>
                    </a:lnTo>
                    <a:lnTo>
                      <a:pt x="140" y="66"/>
                    </a:lnTo>
                    <a:lnTo>
                      <a:pt x="140" y="67"/>
                    </a:lnTo>
                    <a:lnTo>
                      <a:pt x="144" y="67"/>
                    </a:lnTo>
                    <a:lnTo>
                      <a:pt x="148" y="72"/>
                    </a:lnTo>
                    <a:lnTo>
                      <a:pt x="148" y="74"/>
                    </a:lnTo>
                    <a:lnTo>
                      <a:pt x="152" y="74"/>
                    </a:lnTo>
                    <a:lnTo>
                      <a:pt x="152" y="77"/>
                    </a:lnTo>
                    <a:lnTo>
                      <a:pt x="152" y="77"/>
                    </a:lnTo>
                    <a:lnTo>
                      <a:pt x="148" y="75"/>
                    </a:lnTo>
                    <a:lnTo>
                      <a:pt x="145" y="75"/>
                    </a:lnTo>
                    <a:lnTo>
                      <a:pt x="145" y="74"/>
                    </a:lnTo>
                    <a:lnTo>
                      <a:pt x="140" y="69"/>
                    </a:lnTo>
                    <a:lnTo>
                      <a:pt x="139" y="69"/>
                    </a:lnTo>
                    <a:lnTo>
                      <a:pt x="137" y="71"/>
                    </a:lnTo>
                    <a:lnTo>
                      <a:pt x="139" y="69"/>
                    </a:lnTo>
                    <a:lnTo>
                      <a:pt x="139" y="66"/>
                    </a:lnTo>
                    <a:lnTo>
                      <a:pt x="136" y="64"/>
                    </a:lnTo>
                    <a:lnTo>
                      <a:pt x="136" y="64"/>
                    </a:lnTo>
                    <a:lnTo>
                      <a:pt x="136" y="71"/>
                    </a:lnTo>
                    <a:lnTo>
                      <a:pt x="137" y="72"/>
                    </a:lnTo>
                    <a:lnTo>
                      <a:pt x="137" y="77"/>
                    </a:lnTo>
                    <a:lnTo>
                      <a:pt x="136" y="79"/>
                    </a:lnTo>
                    <a:lnTo>
                      <a:pt x="136" y="75"/>
                    </a:lnTo>
                    <a:lnTo>
                      <a:pt x="134" y="72"/>
                    </a:lnTo>
                    <a:lnTo>
                      <a:pt x="133" y="74"/>
                    </a:lnTo>
                    <a:lnTo>
                      <a:pt x="131" y="77"/>
                    </a:lnTo>
                    <a:lnTo>
                      <a:pt x="133" y="79"/>
                    </a:lnTo>
                    <a:lnTo>
                      <a:pt x="131" y="80"/>
                    </a:lnTo>
                    <a:lnTo>
                      <a:pt x="128" y="79"/>
                    </a:lnTo>
                    <a:lnTo>
                      <a:pt x="126" y="79"/>
                    </a:lnTo>
                    <a:lnTo>
                      <a:pt x="126" y="77"/>
                    </a:lnTo>
                    <a:lnTo>
                      <a:pt x="129" y="74"/>
                    </a:lnTo>
                    <a:lnTo>
                      <a:pt x="133" y="69"/>
                    </a:lnTo>
                    <a:lnTo>
                      <a:pt x="134" y="67"/>
                    </a:lnTo>
                    <a:lnTo>
                      <a:pt x="133" y="66"/>
                    </a:lnTo>
                    <a:lnTo>
                      <a:pt x="131" y="63"/>
                    </a:lnTo>
                    <a:lnTo>
                      <a:pt x="128" y="66"/>
                    </a:lnTo>
                    <a:lnTo>
                      <a:pt x="126" y="67"/>
                    </a:lnTo>
                    <a:lnTo>
                      <a:pt x="126" y="66"/>
                    </a:lnTo>
                    <a:lnTo>
                      <a:pt x="126" y="63"/>
                    </a:lnTo>
                    <a:lnTo>
                      <a:pt x="123" y="63"/>
                    </a:lnTo>
                    <a:lnTo>
                      <a:pt x="123" y="63"/>
                    </a:lnTo>
                    <a:lnTo>
                      <a:pt x="121" y="64"/>
                    </a:lnTo>
                    <a:lnTo>
                      <a:pt x="123" y="67"/>
                    </a:lnTo>
                    <a:lnTo>
                      <a:pt x="123" y="71"/>
                    </a:lnTo>
                    <a:lnTo>
                      <a:pt x="121" y="71"/>
                    </a:lnTo>
                    <a:lnTo>
                      <a:pt x="121" y="66"/>
                    </a:lnTo>
                    <a:lnTo>
                      <a:pt x="120" y="66"/>
                    </a:lnTo>
                    <a:lnTo>
                      <a:pt x="120" y="67"/>
                    </a:lnTo>
                    <a:lnTo>
                      <a:pt x="117" y="69"/>
                    </a:lnTo>
                    <a:lnTo>
                      <a:pt x="117" y="71"/>
                    </a:lnTo>
                    <a:lnTo>
                      <a:pt x="115" y="74"/>
                    </a:lnTo>
                    <a:lnTo>
                      <a:pt x="113" y="74"/>
                    </a:lnTo>
                    <a:lnTo>
                      <a:pt x="112" y="75"/>
                    </a:lnTo>
                    <a:lnTo>
                      <a:pt x="109" y="75"/>
                    </a:lnTo>
                    <a:lnTo>
                      <a:pt x="112" y="74"/>
                    </a:lnTo>
                    <a:lnTo>
                      <a:pt x="112" y="72"/>
                    </a:lnTo>
                    <a:lnTo>
                      <a:pt x="110" y="71"/>
                    </a:lnTo>
                    <a:lnTo>
                      <a:pt x="109" y="71"/>
                    </a:lnTo>
                    <a:lnTo>
                      <a:pt x="109" y="69"/>
                    </a:lnTo>
                    <a:lnTo>
                      <a:pt x="112" y="69"/>
                    </a:lnTo>
                    <a:lnTo>
                      <a:pt x="112" y="71"/>
                    </a:lnTo>
                    <a:lnTo>
                      <a:pt x="113" y="69"/>
                    </a:lnTo>
                    <a:lnTo>
                      <a:pt x="113" y="67"/>
                    </a:lnTo>
                    <a:lnTo>
                      <a:pt x="113" y="66"/>
                    </a:lnTo>
                    <a:lnTo>
                      <a:pt x="115" y="64"/>
                    </a:lnTo>
                    <a:lnTo>
                      <a:pt x="120" y="61"/>
                    </a:lnTo>
                    <a:lnTo>
                      <a:pt x="120" y="59"/>
                    </a:lnTo>
                    <a:lnTo>
                      <a:pt x="121" y="58"/>
                    </a:lnTo>
                    <a:lnTo>
                      <a:pt x="121" y="58"/>
                    </a:lnTo>
                    <a:lnTo>
                      <a:pt x="120" y="58"/>
                    </a:lnTo>
                    <a:lnTo>
                      <a:pt x="115" y="59"/>
                    </a:lnTo>
                    <a:lnTo>
                      <a:pt x="113" y="63"/>
                    </a:lnTo>
                    <a:lnTo>
                      <a:pt x="110" y="63"/>
                    </a:lnTo>
                    <a:lnTo>
                      <a:pt x="113" y="61"/>
                    </a:lnTo>
                    <a:lnTo>
                      <a:pt x="115" y="58"/>
                    </a:lnTo>
                    <a:lnTo>
                      <a:pt x="117" y="56"/>
                    </a:lnTo>
                    <a:lnTo>
                      <a:pt x="118" y="56"/>
                    </a:lnTo>
                    <a:lnTo>
                      <a:pt x="121" y="53"/>
                    </a:lnTo>
                    <a:lnTo>
                      <a:pt x="123" y="53"/>
                    </a:lnTo>
                    <a:lnTo>
                      <a:pt x="125" y="51"/>
                    </a:lnTo>
                    <a:lnTo>
                      <a:pt x="125" y="50"/>
                    </a:lnTo>
                    <a:lnTo>
                      <a:pt x="123" y="47"/>
                    </a:lnTo>
                    <a:lnTo>
                      <a:pt x="123" y="45"/>
                    </a:lnTo>
                    <a:lnTo>
                      <a:pt x="123" y="44"/>
                    </a:lnTo>
                    <a:lnTo>
                      <a:pt x="128" y="39"/>
                    </a:lnTo>
                    <a:lnTo>
                      <a:pt x="128" y="37"/>
                    </a:lnTo>
                    <a:lnTo>
                      <a:pt x="126" y="36"/>
                    </a:lnTo>
                    <a:lnTo>
                      <a:pt x="125" y="34"/>
                    </a:lnTo>
                    <a:lnTo>
                      <a:pt x="123" y="32"/>
                    </a:lnTo>
                    <a:lnTo>
                      <a:pt x="126" y="29"/>
                    </a:lnTo>
                    <a:lnTo>
                      <a:pt x="128" y="26"/>
                    </a:lnTo>
                    <a:lnTo>
                      <a:pt x="128" y="24"/>
                    </a:lnTo>
                    <a:lnTo>
                      <a:pt x="128" y="20"/>
                    </a:lnTo>
                    <a:lnTo>
                      <a:pt x="129" y="18"/>
                    </a:lnTo>
                    <a:lnTo>
                      <a:pt x="129" y="16"/>
                    </a:lnTo>
                    <a:lnTo>
                      <a:pt x="125" y="15"/>
                    </a:lnTo>
                    <a:lnTo>
                      <a:pt x="120" y="15"/>
                    </a:lnTo>
                    <a:lnTo>
                      <a:pt x="117" y="13"/>
                    </a:lnTo>
                    <a:lnTo>
                      <a:pt x="113" y="16"/>
                    </a:lnTo>
                    <a:lnTo>
                      <a:pt x="110" y="16"/>
                    </a:lnTo>
                    <a:lnTo>
                      <a:pt x="105" y="18"/>
                    </a:lnTo>
                    <a:lnTo>
                      <a:pt x="99" y="20"/>
                    </a:lnTo>
                    <a:lnTo>
                      <a:pt x="97" y="21"/>
                    </a:lnTo>
                    <a:lnTo>
                      <a:pt x="101" y="24"/>
                    </a:lnTo>
                    <a:lnTo>
                      <a:pt x="101" y="26"/>
                    </a:lnTo>
                    <a:lnTo>
                      <a:pt x="99" y="28"/>
                    </a:lnTo>
                    <a:lnTo>
                      <a:pt x="97" y="24"/>
                    </a:lnTo>
                    <a:lnTo>
                      <a:pt x="97" y="23"/>
                    </a:lnTo>
                    <a:lnTo>
                      <a:pt x="96" y="20"/>
                    </a:lnTo>
                    <a:lnTo>
                      <a:pt x="93" y="20"/>
                    </a:lnTo>
                    <a:lnTo>
                      <a:pt x="91" y="23"/>
                    </a:lnTo>
                    <a:lnTo>
                      <a:pt x="91" y="24"/>
                    </a:lnTo>
                    <a:lnTo>
                      <a:pt x="90" y="26"/>
                    </a:lnTo>
                    <a:lnTo>
                      <a:pt x="90" y="23"/>
                    </a:lnTo>
                    <a:lnTo>
                      <a:pt x="90" y="21"/>
                    </a:lnTo>
                    <a:lnTo>
                      <a:pt x="88" y="21"/>
                    </a:lnTo>
                    <a:lnTo>
                      <a:pt x="85" y="21"/>
                    </a:lnTo>
                    <a:lnTo>
                      <a:pt x="83" y="24"/>
                    </a:lnTo>
                    <a:lnTo>
                      <a:pt x="83" y="26"/>
                    </a:lnTo>
                    <a:lnTo>
                      <a:pt x="86" y="28"/>
                    </a:lnTo>
                    <a:lnTo>
                      <a:pt x="88" y="32"/>
                    </a:lnTo>
                    <a:lnTo>
                      <a:pt x="93" y="34"/>
                    </a:lnTo>
                    <a:lnTo>
                      <a:pt x="91" y="34"/>
                    </a:lnTo>
                    <a:lnTo>
                      <a:pt x="86" y="32"/>
                    </a:lnTo>
                    <a:lnTo>
                      <a:pt x="83" y="28"/>
                    </a:lnTo>
                    <a:lnTo>
                      <a:pt x="82" y="28"/>
                    </a:lnTo>
                    <a:lnTo>
                      <a:pt x="80" y="29"/>
                    </a:lnTo>
                    <a:lnTo>
                      <a:pt x="75" y="29"/>
                    </a:lnTo>
                    <a:lnTo>
                      <a:pt x="75" y="29"/>
                    </a:lnTo>
                    <a:lnTo>
                      <a:pt x="77" y="31"/>
                    </a:lnTo>
                    <a:lnTo>
                      <a:pt x="80" y="31"/>
                    </a:lnTo>
                    <a:lnTo>
                      <a:pt x="80" y="32"/>
                    </a:lnTo>
                    <a:lnTo>
                      <a:pt x="80" y="36"/>
                    </a:lnTo>
                    <a:lnTo>
                      <a:pt x="85" y="37"/>
                    </a:lnTo>
                    <a:lnTo>
                      <a:pt x="85" y="40"/>
                    </a:lnTo>
                    <a:lnTo>
                      <a:pt x="88" y="42"/>
                    </a:lnTo>
                    <a:lnTo>
                      <a:pt x="85" y="40"/>
                    </a:lnTo>
                    <a:lnTo>
                      <a:pt x="83" y="39"/>
                    </a:lnTo>
                    <a:lnTo>
                      <a:pt x="78" y="37"/>
                    </a:lnTo>
                    <a:lnTo>
                      <a:pt x="78" y="34"/>
                    </a:lnTo>
                    <a:lnTo>
                      <a:pt x="77" y="32"/>
                    </a:lnTo>
                    <a:lnTo>
                      <a:pt x="74" y="32"/>
                    </a:lnTo>
                    <a:lnTo>
                      <a:pt x="70" y="34"/>
                    </a:lnTo>
                    <a:lnTo>
                      <a:pt x="70" y="36"/>
                    </a:lnTo>
                    <a:lnTo>
                      <a:pt x="69" y="40"/>
                    </a:lnTo>
                    <a:lnTo>
                      <a:pt x="67" y="44"/>
                    </a:lnTo>
                    <a:lnTo>
                      <a:pt x="69" y="47"/>
                    </a:lnTo>
                    <a:lnTo>
                      <a:pt x="66" y="47"/>
                    </a:lnTo>
                    <a:lnTo>
                      <a:pt x="66" y="48"/>
                    </a:lnTo>
                    <a:lnTo>
                      <a:pt x="67" y="50"/>
                    </a:lnTo>
                    <a:lnTo>
                      <a:pt x="69" y="53"/>
                    </a:lnTo>
                    <a:lnTo>
                      <a:pt x="70" y="53"/>
                    </a:lnTo>
                    <a:lnTo>
                      <a:pt x="75" y="50"/>
                    </a:lnTo>
                    <a:lnTo>
                      <a:pt x="77" y="50"/>
                    </a:lnTo>
                    <a:lnTo>
                      <a:pt x="78" y="51"/>
                    </a:lnTo>
                    <a:lnTo>
                      <a:pt x="75" y="53"/>
                    </a:lnTo>
                    <a:lnTo>
                      <a:pt x="74" y="53"/>
                    </a:lnTo>
                    <a:lnTo>
                      <a:pt x="75" y="55"/>
                    </a:lnTo>
                    <a:lnTo>
                      <a:pt x="72" y="55"/>
                    </a:lnTo>
                    <a:lnTo>
                      <a:pt x="70" y="58"/>
                    </a:lnTo>
                    <a:lnTo>
                      <a:pt x="70" y="59"/>
                    </a:lnTo>
                    <a:lnTo>
                      <a:pt x="69" y="61"/>
                    </a:lnTo>
                    <a:lnTo>
                      <a:pt x="67" y="61"/>
                    </a:lnTo>
                    <a:lnTo>
                      <a:pt x="69" y="59"/>
                    </a:lnTo>
                    <a:lnTo>
                      <a:pt x="67" y="56"/>
                    </a:lnTo>
                    <a:lnTo>
                      <a:pt x="64" y="55"/>
                    </a:lnTo>
                    <a:lnTo>
                      <a:pt x="62" y="58"/>
                    </a:lnTo>
                    <a:lnTo>
                      <a:pt x="64" y="59"/>
                    </a:lnTo>
                    <a:lnTo>
                      <a:pt x="62" y="61"/>
                    </a:lnTo>
                    <a:lnTo>
                      <a:pt x="59" y="63"/>
                    </a:lnTo>
                    <a:lnTo>
                      <a:pt x="58" y="63"/>
                    </a:lnTo>
                    <a:lnTo>
                      <a:pt x="58" y="61"/>
                    </a:lnTo>
                    <a:lnTo>
                      <a:pt x="56" y="61"/>
                    </a:lnTo>
                    <a:lnTo>
                      <a:pt x="56" y="64"/>
                    </a:lnTo>
                    <a:lnTo>
                      <a:pt x="58" y="67"/>
                    </a:lnTo>
                    <a:lnTo>
                      <a:pt x="58" y="71"/>
                    </a:lnTo>
                    <a:lnTo>
                      <a:pt x="58" y="72"/>
                    </a:lnTo>
                    <a:lnTo>
                      <a:pt x="59" y="75"/>
                    </a:lnTo>
                    <a:lnTo>
                      <a:pt x="61" y="75"/>
                    </a:lnTo>
                    <a:lnTo>
                      <a:pt x="62" y="77"/>
                    </a:lnTo>
                    <a:lnTo>
                      <a:pt x="61" y="79"/>
                    </a:lnTo>
                    <a:lnTo>
                      <a:pt x="62" y="80"/>
                    </a:lnTo>
                    <a:lnTo>
                      <a:pt x="62" y="83"/>
                    </a:lnTo>
                    <a:lnTo>
                      <a:pt x="59" y="85"/>
                    </a:lnTo>
                    <a:lnTo>
                      <a:pt x="59" y="87"/>
                    </a:lnTo>
                    <a:lnTo>
                      <a:pt x="58" y="91"/>
                    </a:lnTo>
                    <a:lnTo>
                      <a:pt x="56" y="93"/>
                    </a:lnTo>
                    <a:lnTo>
                      <a:pt x="54" y="98"/>
                    </a:lnTo>
                    <a:lnTo>
                      <a:pt x="54" y="99"/>
                    </a:lnTo>
                    <a:lnTo>
                      <a:pt x="50" y="103"/>
                    </a:lnTo>
                    <a:lnTo>
                      <a:pt x="51" y="101"/>
                    </a:lnTo>
                    <a:lnTo>
                      <a:pt x="51" y="99"/>
                    </a:lnTo>
                    <a:lnTo>
                      <a:pt x="51" y="95"/>
                    </a:lnTo>
                    <a:lnTo>
                      <a:pt x="54" y="93"/>
                    </a:lnTo>
                    <a:lnTo>
                      <a:pt x="53" y="91"/>
                    </a:lnTo>
                    <a:lnTo>
                      <a:pt x="53" y="93"/>
                    </a:lnTo>
                    <a:lnTo>
                      <a:pt x="51" y="93"/>
                    </a:lnTo>
                    <a:lnTo>
                      <a:pt x="50" y="90"/>
                    </a:lnTo>
                    <a:lnTo>
                      <a:pt x="48" y="90"/>
                    </a:lnTo>
                    <a:lnTo>
                      <a:pt x="50" y="90"/>
                    </a:lnTo>
                    <a:lnTo>
                      <a:pt x="51" y="88"/>
                    </a:lnTo>
                    <a:lnTo>
                      <a:pt x="53" y="88"/>
                    </a:lnTo>
                    <a:lnTo>
                      <a:pt x="53" y="87"/>
                    </a:lnTo>
                    <a:lnTo>
                      <a:pt x="54" y="87"/>
                    </a:lnTo>
                    <a:lnTo>
                      <a:pt x="56" y="90"/>
                    </a:lnTo>
                    <a:lnTo>
                      <a:pt x="56" y="87"/>
                    </a:lnTo>
                    <a:lnTo>
                      <a:pt x="56" y="83"/>
                    </a:lnTo>
                    <a:lnTo>
                      <a:pt x="54" y="82"/>
                    </a:lnTo>
                    <a:lnTo>
                      <a:pt x="53" y="82"/>
                    </a:lnTo>
                    <a:lnTo>
                      <a:pt x="51" y="79"/>
                    </a:lnTo>
                    <a:lnTo>
                      <a:pt x="51" y="74"/>
                    </a:lnTo>
                    <a:lnTo>
                      <a:pt x="50" y="72"/>
                    </a:lnTo>
                    <a:lnTo>
                      <a:pt x="50" y="69"/>
                    </a:lnTo>
                    <a:lnTo>
                      <a:pt x="48" y="66"/>
                    </a:lnTo>
                    <a:lnTo>
                      <a:pt x="48" y="64"/>
                    </a:lnTo>
                    <a:lnTo>
                      <a:pt x="50" y="63"/>
                    </a:lnTo>
                    <a:lnTo>
                      <a:pt x="51" y="59"/>
                    </a:lnTo>
                    <a:lnTo>
                      <a:pt x="51" y="56"/>
                    </a:lnTo>
                    <a:lnTo>
                      <a:pt x="54" y="53"/>
                    </a:lnTo>
                    <a:lnTo>
                      <a:pt x="56" y="51"/>
                    </a:lnTo>
                    <a:lnTo>
                      <a:pt x="58" y="50"/>
                    </a:lnTo>
                    <a:lnTo>
                      <a:pt x="58" y="47"/>
                    </a:lnTo>
                    <a:lnTo>
                      <a:pt x="58" y="45"/>
                    </a:lnTo>
                    <a:lnTo>
                      <a:pt x="56" y="42"/>
                    </a:lnTo>
                    <a:lnTo>
                      <a:pt x="56" y="39"/>
                    </a:lnTo>
                    <a:lnTo>
                      <a:pt x="59" y="34"/>
                    </a:lnTo>
                    <a:lnTo>
                      <a:pt x="61" y="32"/>
                    </a:lnTo>
                    <a:lnTo>
                      <a:pt x="64" y="31"/>
                    </a:lnTo>
                    <a:lnTo>
                      <a:pt x="69" y="24"/>
                    </a:lnTo>
                    <a:lnTo>
                      <a:pt x="75" y="20"/>
                    </a:lnTo>
                    <a:lnTo>
                      <a:pt x="78" y="18"/>
                    </a:lnTo>
                    <a:lnTo>
                      <a:pt x="80" y="15"/>
                    </a:lnTo>
                    <a:lnTo>
                      <a:pt x="82" y="13"/>
                    </a:lnTo>
                    <a:lnTo>
                      <a:pt x="85" y="13"/>
                    </a:lnTo>
                    <a:lnTo>
                      <a:pt x="88" y="12"/>
                    </a:lnTo>
                    <a:lnTo>
                      <a:pt x="93" y="10"/>
                    </a:lnTo>
                    <a:lnTo>
                      <a:pt x="93" y="8"/>
                    </a:lnTo>
                    <a:lnTo>
                      <a:pt x="93" y="7"/>
                    </a:lnTo>
                    <a:lnTo>
                      <a:pt x="86" y="4"/>
                    </a:lnTo>
                    <a:lnTo>
                      <a:pt x="83" y="2"/>
                    </a:lnTo>
                    <a:lnTo>
                      <a:pt x="80" y="0"/>
                    </a:lnTo>
                    <a:lnTo>
                      <a:pt x="78" y="0"/>
                    </a:lnTo>
                    <a:lnTo>
                      <a:pt x="75" y="2"/>
                    </a:lnTo>
                    <a:lnTo>
                      <a:pt x="72" y="0"/>
                    </a:lnTo>
                    <a:lnTo>
                      <a:pt x="70" y="2"/>
                    </a:lnTo>
                    <a:lnTo>
                      <a:pt x="64" y="2"/>
                    </a:lnTo>
                    <a:lnTo>
                      <a:pt x="58" y="4"/>
                    </a:lnTo>
                    <a:lnTo>
                      <a:pt x="53" y="8"/>
                    </a:lnTo>
                    <a:lnTo>
                      <a:pt x="48" y="10"/>
                    </a:lnTo>
                    <a:lnTo>
                      <a:pt x="46" y="13"/>
                    </a:lnTo>
                    <a:lnTo>
                      <a:pt x="48" y="16"/>
                    </a:lnTo>
                    <a:lnTo>
                      <a:pt x="46" y="15"/>
                    </a:lnTo>
                    <a:lnTo>
                      <a:pt x="43" y="15"/>
                    </a:lnTo>
                    <a:lnTo>
                      <a:pt x="42" y="16"/>
                    </a:lnTo>
                    <a:lnTo>
                      <a:pt x="39" y="18"/>
                    </a:lnTo>
                    <a:lnTo>
                      <a:pt x="37" y="21"/>
                    </a:lnTo>
                    <a:lnTo>
                      <a:pt x="37" y="23"/>
                    </a:lnTo>
                    <a:lnTo>
                      <a:pt x="35" y="23"/>
                    </a:lnTo>
                    <a:lnTo>
                      <a:pt x="32" y="28"/>
                    </a:lnTo>
                    <a:lnTo>
                      <a:pt x="32" y="29"/>
                    </a:lnTo>
                    <a:lnTo>
                      <a:pt x="31" y="32"/>
                    </a:lnTo>
                    <a:lnTo>
                      <a:pt x="31" y="29"/>
                    </a:lnTo>
                    <a:lnTo>
                      <a:pt x="29" y="29"/>
                    </a:lnTo>
                    <a:lnTo>
                      <a:pt x="27" y="34"/>
                    </a:lnTo>
                    <a:lnTo>
                      <a:pt x="27" y="34"/>
                    </a:lnTo>
                    <a:lnTo>
                      <a:pt x="24" y="34"/>
                    </a:lnTo>
                    <a:lnTo>
                      <a:pt x="23" y="36"/>
                    </a:lnTo>
                    <a:lnTo>
                      <a:pt x="21" y="37"/>
                    </a:lnTo>
                    <a:lnTo>
                      <a:pt x="19" y="42"/>
                    </a:lnTo>
                    <a:lnTo>
                      <a:pt x="16" y="45"/>
                    </a:lnTo>
                    <a:lnTo>
                      <a:pt x="16" y="48"/>
                    </a:lnTo>
                    <a:lnTo>
                      <a:pt x="18" y="47"/>
                    </a:lnTo>
                    <a:lnTo>
                      <a:pt x="19" y="47"/>
                    </a:lnTo>
                    <a:lnTo>
                      <a:pt x="18" y="48"/>
                    </a:lnTo>
                    <a:lnTo>
                      <a:pt x="16" y="50"/>
                    </a:lnTo>
                    <a:lnTo>
                      <a:pt x="13" y="51"/>
                    </a:lnTo>
                    <a:lnTo>
                      <a:pt x="11" y="53"/>
                    </a:lnTo>
                    <a:lnTo>
                      <a:pt x="10" y="55"/>
                    </a:lnTo>
                    <a:lnTo>
                      <a:pt x="8" y="56"/>
                    </a:lnTo>
                    <a:lnTo>
                      <a:pt x="8" y="61"/>
                    </a:lnTo>
                    <a:lnTo>
                      <a:pt x="7" y="64"/>
                    </a:lnTo>
                    <a:lnTo>
                      <a:pt x="5" y="64"/>
                    </a:lnTo>
                    <a:lnTo>
                      <a:pt x="5" y="67"/>
                    </a:lnTo>
                    <a:lnTo>
                      <a:pt x="5" y="69"/>
                    </a:lnTo>
                    <a:lnTo>
                      <a:pt x="2" y="71"/>
                    </a:lnTo>
                    <a:lnTo>
                      <a:pt x="2" y="75"/>
                    </a:lnTo>
                    <a:lnTo>
                      <a:pt x="2" y="77"/>
                    </a:lnTo>
                    <a:lnTo>
                      <a:pt x="7" y="80"/>
                    </a:lnTo>
                    <a:lnTo>
                      <a:pt x="10" y="80"/>
                    </a:lnTo>
                    <a:lnTo>
                      <a:pt x="13" y="83"/>
                    </a:lnTo>
                    <a:lnTo>
                      <a:pt x="16" y="83"/>
                    </a:lnTo>
                    <a:lnTo>
                      <a:pt x="19" y="85"/>
                    </a:lnTo>
                    <a:lnTo>
                      <a:pt x="23" y="85"/>
                    </a:lnTo>
                    <a:lnTo>
                      <a:pt x="23" y="88"/>
                    </a:lnTo>
                    <a:lnTo>
                      <a:pt x="26" y="91"/>
                    </a:lnTo>
                    <a:lnTo>
                      <a:pt x="27" y="93"/>
                    </a:lnTo>
                    <a:lnTo>
                      <a:pt x="29" y="95"/>
                    </a:lnTo>
                    <a:lnTo>
                      <a:pt x="24" y="95"/>
                    </a:lnTo>
                    <a:lnTo>
                      <a:pt x="23" y="95"/>
                    </a:lnTo>
                    <a:lnTo>
                      <a:pt x="19" y="95"/>
                    </a:lnTo>
                    <a:lnTo>
                      <a:pt x="13" y="93"/>
                    </a:lnTo>
                    <a:lnTo>
                      <a:pt x="13" y="90"/>
                    </a:lnTo>
                    <a:lnTo>
                      <a:pt x="10" y="88"/>
                    </a:lnTo>
                    <a:lnTo>
                      <a:pt x="7" y="88"/>
                    </a:lnTo>
                    <a:lnTo>
                      <a:pt x="5" y="87"/>
                    </a:lnTo>
                    <a:lnTo>
                      <a:pt x="2" y="87"/>
                    </a:lnTo>
                    <a:lnTo>
                      <a:pt x="2" y="87"/>
                    </a:lnTo>
                    <a:lnTo>
                      <a:pt x="3" y="90"/>
                    </a:lnTo>
                    <a:lnTo>
                      <a:pt x="3" y="91"/>
                    </a:lnTo>
                    <a:lnTo>
                      <a:pt x="2" y="91"/>
                    </a:lnTo>
                    <a:lnTo>
                      <a:pt x="0" y="95"/>
                    </a:lnTo>
                    <a:lnTo>
                      <a:pt x="2" y="98"/>
                    </a:lnTo>
                    <a:lnTo>
                      <a:pt x="2" y="101"/>
                    </a:lnTo>
                    <a:lnTo>
                      <a:pt x="2" y="104"/>
                    </a:lnTo>
                    <a:lnTo>
                      <a:pt x="2" y="107"/>
                    </a:lnTo>
                    <a:lnTo>
                      <a:pt x="5" y="109"/>
                    </a:lnTo>
                    <a:lnTo>
                      <a:pt x="8" y="110"/>
                    </a:lnTo>
                    <a:lnTo>
                      <a:pt x="8" y="112"/>
                    </a:lnTo>
                    <a:lnTo>
                      <a:pt x="7" y="110"/>
                    </a:lnTo>
                    <a:lnTo>
                      <a:pt x="5" y="110"/>
                    </a:lnTo>
                    <a:lnTo>
                      <a:pt x="7" y="114"/>
                    </a:lnTo>
                    <a:lnTo>
                      <a:pt x="8" y="115"/>
                    </a:lnTo>
                    <a:lnTo>
                      <a:pt x="10" y="115"/>
                    </a:lnTo>
                    <a:lnTo>
                      <a:pt x="10" y="114"/>
                    </a:lnTo>
                    <a:lnTo>
                      <a:pt x="11" y="114"/>
                    </a:lnTo>
                    <a:lnTo>
                      <a:pt x="15" y="114"/>
                    </a:lnTo>
                    <a:lnTo>
                      <a:pt x="16" y="115"/>
                    </a:lnTo>
                    <a:lnTo>
                      <a:pt x="18" y="117"/>
                    </a:lnTo>
                    <a:lnTo>
                      <a:pt x="18" y="115"/>
                    </a:lnTo>
                    <a:lnTo>
                      <a:pt x="18" y="114"/>
                    </a:lnTo>
                    <a:lnTo>
                      <a:pt x="19" y="112"/>
                    </a:lnTo>
                    <a:lnTo>
                      <a:pt x="19" y="110"/>
                    </a:lnTo>
                    <a:lnTo>
                      <a:pt x="21" y="112"/>
                    </a:lnTo>
                    <a:lnTo>
                      <a:pt x="21" y="115"/>
                    </a:lnTo>
                    <a:lnTo>
                      <a:pt x="21" y="117"/>
                    </a:lnTo>
                    <a:lnTo>
                      <a:pt x="23" y="117"/>
                    </a:lnTo>
                    <a:lnTo>
                      <a:pt x="24" y="114"/>
                    </a:lnTo>
                    <a:lnTo>
                      <a:pt x="27" y="112"/>
                    </a:lnTo>
                    <a:lnTo>
                      <a:pt x="29" y="110"/>
                    </a:lnTo>
                    <a:lnTo>
                      <a:pt x="31" y="112"/>
                    </a:lnTo>
                    <a:lnTo>
                      <a:pt x="29" y="114"/>
                    </a:lnTo>
                    <a:lnTo>
                      <a:pt x="24" y="115"/>
                    </a:lnTo>
                    <a:lnTo>
                      <a:pt x="24" y="118"/>
                    </a:lnTo>
                    <a:lnTo>
                      <a:pt x="26" y="120"/>
                    </a:lnTo>
                    <a:lnTo>
                      <a:pt x="27" y="123"/>
                    </a:lnTo>
                    <a:lnTo>
                      <a:pt x="31" y="126"/>
                    </a:lnTo>
                    <a:lnTo>
                      <a:pt x="34" y="126"/>
                    </a:lnTo>
                    <a:lnTo>
                      <a:pt x="35" y="126"/>
                    </a:lnTo>
                    <a:lnTo>
                      <a:pt x="32" y="125"/>
                    </a:lnTo>
                    <a:lnTo>
                      <a:pt x="34" y="123"/>
                    </a:lnTo>
                    <a:lnTo>
                      <a:pt x="37" y="125"/>
                    </a:lnTo>
                    <a:lnTo>
                      <a:pt x="39" y="126"/>
                    </a:lnTo>
                    <a:lnTo>
                      <a:pt x="40" y="126"/>
                    </a:lnTo>
                    <a:lnTo>
                      <a:pt x="42" y="123"/>
                    </a:lnTo>
                    <a:lnTo>
                      <a:pt x="45" y="122"/>
                    </a:lnTo>
                    <a:lnTo>
                      <a:pt x="46" y="122"/>
                    </a:lnTo>
                    <a:lnTo>
                      <a:pt x="46" y="122"/>
                    </a:lnTo>
                    <a:lnTo>
                      <a:pt x="45" y="123"/>
                    </a:lnTo>
                    <a:lnTo>
                      <a:pt x="40" y="126"/>
                    </a:lnTo>
                    <a:lnTo>
                      <a:pt x="42" y="128"/>
                    </a:lnTo>
                    <a:lnTo>
                      <a:pt x="45" y="130"/>
                    </a:lnTo>
                    <a:lnTo>
                      <a:pt x="45" y="133"/>
                    </a:lnTo>
                    <a:lnTo>
                      <a:pt x="48" y="133"/>
                    </a:lnTo>
                    <a:lnTo>
                      <a:pt x="51" y="133"/>
                    </a:lnTo>
                    <a:lnTo>
                      <a:pt x="53" y="134"/>
                    </a:lnTo>
                    <a:lnTo>
                      <a:pt x="56" y="133"/>
                    </a:lnTo>
                    <a:lnTo>
                      <a:pt x="61" y="133"/>
                    </a:lnTo>
                    <a:lnTo>
                      <a:pt x="61" y="134"/>
                    </a:lnTo>
                    <a:lnTo>
                      <a:pt x="64" y="136"/>
                    </a:lnTo>
                    <a:lnTo>
                      <a:pt x="66" y="138"/>
                    </a:lnTo>
                    <a:lnTo>
                      <a:pt x="67" y="138"/>
                    </a:lnTo>
                    <a:lnTo>
                      <a:pt x="70" y="141"/>
                    </a:lnTo>
                    <a:lnTo>
                      <a:pt x="72" y="139"/>
                    </a:lnTo>
                    <a:lnTo>
                      <a:pt x="74" y="139"/>
                    </a:lnTo>
                    <a:lnTo>
                      <a:pt x="74" y="138"/>
                    </a:lnTo>
                    <a:lnTo>
                      <a:pt x="74" y="136"/>
                    </a:lnTo>
                    <a:lnTo>
                      <a:pt x="72" y="134"/>
                    </a:lnTo>
                    <a:lnTo>
                      <a:pt x="69" y="131"/>
                    </a:lnTo>
                    <a:lnTo>
                      <a:pt x="69" y="130"/>
                    </a:lnTo>
                    <a:lnTo>
                      <a:pt x="62" y="125"/>
                    </a:lnTo>
                    <a:lnTo>
                      <a:pt x="62" y="123"/>
                    </a:lnTo>
                    <a:lnTo>
                      <a:pt x="64" y="125"/>
                    </a:lnTo>
                    <a:lnTo>
                      <a:pt x="66" y="126"/>
                    </a:lnTo>
                    <a:lnTo>
                      <a:pt x="67" y="126"/>
                    </a:lnTo>
                    <a:lnTo>
                      <a:pt x="69" y="130"/>
                    </a:lnTo>
                    <a:lnTo>
                      <a:pt x="72" y="130"/>
                    </a:lnTo>
                    <a:lnTo>
                      <a:pt x="72" y="131"/>
                    </a:lnTo>
                    <a:lnTo>
                      <a:pt x="74" y="134"/>
                    </a:lnTo>
                    <a:lnTo>
                      <a:pt x="77" y="136"/>
                    </a:lnTo>
                    <a:lnTo>
                      <a:pt x="77" y="139"/>
                    </a:lnTo>
                    <a:lnTo>
                      <a:pt x="78" y="139"/>
                    </a:lnTo>
                    <a:lnTo>
                      <a:pt x="80" y="141"/>
                    </a:lnTo>
                    <a:lnTo>
                      <a:pt x="82" y="144"/>
                    </a:lnTo>
                    <a:lnTo>
                      <a:pt x="85" y="144"/>
                    </a:lnTo>
                    <a:lnTo>
                      <a:pt x="85" y="144"/>
                    </a:lnTo>
                    <a:lnTo>
                      <a:pt x="83" y="141"/>
                    </a:lnTo>
                    <a:lnTo>
                      <a:pt x="82" y="136"/>
                    </a:lnTo>
                    <a:lnTo>
                      <a:pt x="85" y="136"/>
                    </a:lnTo>
                    <a:lnTo>
                      <a:pt x="90" y="138"/>
                    </a:lnTo>
                    <a:lnTo>
                      <a:pt x="94" y="138"/>
                    </a:lnTo>
                    <a:lnTo>
                      <a:pt x="94" y="141"/>
                    </a:lnTo>
                    <a:lnTo>
                      <a:pt x="94" y="142"/>
                    </a:lnTo>
                    <a:lnTo>
                      <a:pt x="96" y="144"/>
                    </a:lnTo>
                    <a:lnTo>
                      <a:pt x="99" y="144"/>
                    </a:lnTo>
                    <a:lnTo>
                      <a:pt x="99" y="144"/>
                    </a:lnTo>
                    <a:lnTo>
                      <a:pt x="105" y="144"/>
                    </a:lnTo>
                    <a:lnTo>
                      <a:pt x="107" y="142"/>
                    </a:lnTo>
                    <a:lnTo>
                      <a:pt x="110" y="139"/>
                    </a:lnTo>
                    <a:lnTo>
                      <a:pt x="110" y="138"/>
                    </a:lnTo>
                    <a:lnTo>
                      <a:pt x="110" y="134"/>
                    </a:lnTo>
                    <a:lnTo>
                      <a:pt x="109" y="133"/>
                    </a:lnTo>
                    <a:lnTo>
                      <a:pt x="107" y="128"/>
                    </a:lnTo>
                    <a:lnTo>
                      <a:pt x="105" y="128"/>
                    </a:lnTo>
                    <a:lnTo>
                      <a:pt x="104" y="126"/>
                    </a:lnTo>
                    <a:lnTo>
                      <a:pt x="104" y="123"/>
                    </a:lnTo>
                    <a:lnTo>
                      <a:pt x="105" y="122"/>
                    </a:lnTo>
                    <a:lnTo>
                      <a:pt x="105" y="120"/>
                    </a:lnTo>
                    <a:lnTo>
                      <a:pt x="105" y="120"/>
                    </a:lnTo>
                    <a:lnTo>
                      <a:pt x="107" y="122"/>
                    </a:lnTo>
                    <a:lnTo>
                      <a:pt x="109" y="123"/>
                    </a:lnTo>
                    <a:lnTo>
                      <a:pt x="110" y="122"/>
                    </a:lnTo>
                    <a:lnTo>
                      <a:pt x="110" y="117"/>
                    </a:lnTo>
                    <a:lnTo>
                      <a:pt x="112" y="115"/>
                    </a:lnTo>
                    <a:lnTo>
                      <a:pt x="113" y="115"/>
                    </a:lnTo>
                    <a:lnTo>
                      <a:pt x="113" y="118"/>
                    </a:lnTo>
                    <a:lnTo>
                      <a:pt x="113" y="120"/>
                    </a:lnTo>
                    <a:lnTo>
                      <a:pt x="113" y="122"/>
                    </a:lnTo>
                    <a:lnTo>
                      <a:pt x="110" y="122"/>
                    </a:lnTo>
                    <a:lnTo>
                      <a:pt x="110" y="125"/>
                    </a:lnTo>
                    <a:lnTo>
                      <a:pt x="112" y="126"/>
                    </a:lnTo>
                    <a:lnTo>
                      <a:pt x="112" y="128"/>
                    </a:lnTo>
                    <a:lnTo>
                      <a:pt x="113" y="130"/>
                    </a:lnTo>
                    <a:lnTo>
                      <a:pt x="117" y="133"/>
                    </a:lnTo>
                    <a:lnTo>
                      <a:pt x="118" y="133"/>
                    </a:lnTo>
                    <a:lnTo>
                      <a:pt x="118" y="131"/>
                    </a:lnTo>
                    <a:lnTo>
                      <a:pt x="118" y="131"/>
                    </a:lnTo>
                    <a:lnTo>
                      <a:pt x="120" y="133"/>
                    </a:lnTo>
                    <a:lnTo>
                      <a:pt x="123" y="131"/>
                    </a:lnTo>
                    <a:lnTo>
                      <a:pt x="125" y="133"/>
                    </a:lnTo>
                    <a:lnTo>
                      <a:pt x="123" y="134"/>
                    </a:lnTo>
                    <a:lnTo>
                      <a:pt x="123" y="136"/>
                    </a:lnTo>
                    <a:lnTo>
                      <a:pt x="121" y="141"/>
                    </a:lnTo>
                    <a:lnTo>
                      <a:pt x="121" y="141"/>
                    </a:lnTo>
                    <a:lnTo>
                      <a:pt x="118" y="146"/>
                    </a:lnTo>
                    <a:lnTo>
                      <a:pt x="117" y="150"/>
                    </a:lnTo>
                    <a:lnTo>
                      <a:pt x="117" y="152"/>
                    </a:lnTo>
                    <a:lnTo>
                      <a:pt x="118" y="150"/>
                    </a:lnTo>
                    <a:lnTo>
                      <a:pt x="118" y="149"/>
                    </a:lnTo>
                    <a:lnTo>
                      <a:pt x="121" y="149"/>
                    </a:lnTo>
                    <a:lnTo>
                      <a:pt x="121" y="150"/>
                    </a:lnTo>
                    <a:lnTo>
                      <a:pt x="123" y="150"/>
                    </a:lnTo>
                    <a:lnTo>
                      <a:pt x="125" y="152"/>
                    </a:lnTo>
                    <a:lnTo>
                      <a:pt x="128" y="152"/>
                    </a:lnTo>
                    <a:lnTo>
                      <a:pt x="126" y="154"/>
                    </a:lnTo>
                    <a:lnTo>
                      <a:pt x="125" y="155"/>
                    </a:lnTo>
                    <a:lnTo>
                      <a:pt x="125" y="157"/>
                    </a:lnTo>
                    <a:lnTo>
                      <a:pt x="123" y="155"/>
                    </a:lnTo>
                    <a:lnTo>
                      <a:pt x="121" y="155"/>
                    </a:lnTo>
                    <a:lnTo>
                      <a:pt x="121" y="157"/>
                    </a:lnTo>
                    <a:lnTo>
                      <a:pt x="123" y="158"/>
                    </a:lnTo>
                    <a:lnTo>
                      <a:pt x="123" y="158"/>
                    </a:lnTo>
                    <a:lnTo>
                      <a:pt x="126" y="160"/>
                    </a:lnTo>
                    <a:lnTo>
                      <a:pt x="126" y="162"/>
                    </a:lnTo>
                    <a:lnTo>
                      <a:pt x="128" y="162"/>
                    </a:lnTo>
                    <a:lnTo>
                      <a:pt x="128" y="165"/>
                    </a:lnTo>
                    <a:lnTo>
                      <a:pt x="128" y="166"/>
                    </a:lnTo>
                    <a:lnTo>
                      <a:pt x="131" y="166"/>
                    </a:lnTo>
                    <a:lnTo>
                      <a:pt x="133" y="168"/>
                    </a:lnTo>
                    <a:lnTo>
                      <a:pt x="134" y="169"/>
                    </a:lnTo>
                    <a:lnTo>
                      <a:pt x="133" y="173"/>
                    </a:lnTo>
                    <a:lnTo>
                      <a:pt x="131" y="174"/>
                    </a:lnTo>
                    <a:lnTo>
                      <a:pt x="129" y="174"/>
                    </a:lnTo>
                    <a:lnTo>
                      <a:pt x="128" y="176"/>
                    </a:lnTo>
                    <a:lnTo>
                      <a:pt x="126" y="174"/>
                    </a:lnTo>
                    <a:lnTo>
                      <a:pt x="125" y="174"/>
                    </a:lnTo>
                    <a:lnTo>
                      <a:pt x="123" y="174"/>
                    </a:lnTo>
                    <a:lnTo>
                      <a:pt x="121" y="177"/>
                    </a:lnTo>
                    <a:lnTo>
                      <a:pt x="121" y="177"/>
                    </a:lnTo>
                    <a:lnTo>
                      <a:pt x="123" y="179"/>
                    </a:lnTo>
                    <a:lnTo>
                      <a:pt x="121" y="181"/>
                    </a:lnTo>
                    <a:lnTo>
                      <a:pt x="121" y="182"/>
                    </a:lnTo>
                    <a:lnTo>
                      <a:pt x="123" y="182"/>
                    </a:lnTo>
                    <a:lnTo>
                      <a:pt x="123" y="181"/>
                    </a:lnTo>
                    <a:lnTo>
                      <a:pt x="125" y="181"/>
                    </a:lnTo>
                    <a:lnTo>
                      <a:pt x="128" y="181"/>
                    </a:lnTo>
                    <a:lnTo>
                      <a:pt x="129" y="179"/>
                    </a:lnTo>
                    <a:lnTo>
                      <a:pt x="131" y="179"/>
                    </a:lnTo>
                    <a:lnTo>
                      <a:pt x="133" y="177"/>
                    </a:lnTo>
                    <a:lnTo>
                      <a:pt x="134" y="176"/>
                    </a:lnTo>
                    <a:lnTo>
                      <a:pt x="134" y="179"/>
                    </a:lnTo>
                    <a:lnTo>
                      <a:pt x="136" y="181"/>
                    </a:lnTo>
                    <a:lnTo>
                      <a:pt x="137" y="179"/>
                    </a:lnTo>
                    <a:lnTo>
                      <a:pt x="139" y="176"/>
                    </a:lnTo>
                    <a:lnTo>
                      <a:pt x="142" y="174"/>
                    </a:lnTo>
                    <a:lnTo>
                      <a:pt x="142" y="176"/>
                    </a:lnTo>
                    <a:lnTo>
                      <a:pt x="142" y="177"/>
                    </a:lnTo>
                    <a:lnTo>
                      <a:pt x="140" y="177"/>
                    </a:lnTo>
                    <a:lnTo>
                      <a:pt x="139" y="179"/>
                    </a:lnTo>
                    <a:lnTo>
                      <a:pt x="140" y="179"/>
                    </a:lnTo>
                    <a:lnTo>
                      <a:pt x="140" y="181"/>
                    </a:lnTo>
                    <a:lnTo>
                      <a:pt x="137" y="181"/>
                    </a:lnTo>
                    <a:lnTo>
                      <a:pt x="137" y="182"/>
                    </a:lnTo>
                    <a:lnTo>
                      <a:pt x="140" y="182"/>
                    </a:lnTo>
                    <a:lnTo>
                      <a:pt x="142" y="184"/>
                    </a:lnTo>
                    <a:lnTo>
                      <a:pt x="139" y="185"/>
                    </a:lnTo>
                    <a:lnTo>
                      <a:pt x="140" y="189"/>
                    </a:lnTo>
                    <a:lnTo>
                      <a:pt x="140" y="190"/>
                    </a:lnTo>
                    <a:lnTo>
                      <a:pt x="142" y="192"/>
                    </a:lnTo>
                    <a:lnTo>
                      <a:pt x="145" y="192"/>
                    </a:lnTo>
                    <a:lnTo>
                      <a:pt x="147" y="190"/>
                    </a:lnTo>
                    <a:lnTo>
                      <a:pt x="145" y="189"/>
                    </a:lnTo>
                    <a:lnTo>
                      <a:pt x="145" y="187"/>
                    </a:lnTo>
                    <a:lnTo>
                      <a:pt x="147" y="185"/>
                    </a:lnTo>
                    <a:lnTo>
                      <a:pt x="150" y="189"/>
                    </a:lnTo>
                    <a:lnTo>
                      <a:pt x="150" y="190"/>
                    </a:lnTo>
                    <a:lnTo>
                      <a:pt x="148" y="192"/>
                    </a:lnTo>
                    <a:lnTo>
                      <a:pt x="150" y="193"/>
                    </a:lnTo>
                    <a:lnTo>
                      <a:pt x="150" y="195"/>
                    </a:lnTo>
                    <a:lnTo>
                      <a:pt x="147" y="197"/>
                    </a:lnTo>
                    <a:lnTo>
                      <a:pt x="147" y="198"/>
                    </a:lnTo>
                    <a:lnTo>
                      <a:pt x="148" y="200"/>
                    </a:lnTo>
                    <a:lnTo>
                      <a:pt x="153" y="200"/>
                    </a:lnTo>
                    <a:lnTo>
                      <a:pt x="155" y="200"/>
                    </a:lnTo>
                    <a:lnTo>
                      <a:pt x="155" y="203"/>
                    </a:lnTo>
                    <a:lnTo>
                      <a:pt x="155" y="205"/>
                    </a:lnTo>
                    <a:lnTo>
                      <a:pt x="156" y="205"/>
                    </a:lnTo>
                    <a:lnTo>
                      <a:pt x="156" y="203"/>
                    </a:lnTo>
                    <a:lnTo>
                      <a:pt x="158" y="201"/>
                    </a:lnTo>
                    <a:lnTo>
                      <a:pt x="158" y="201"/>
                    </a:lnTo>
                    <a:lnTo>
                      <a:pt x="160" y="203"/>
                    </a:lnTo>
                    <a:lnTo>
                      <a:pt x="158" y="205"/>
                    </a:lnTo>
                    <a:lnTo>
                      <a:pt x="158" y="206"/>
                    </a:lnTo>
                    <a:lnTo>
                      <a:pt x="155" y="208"/>
                    </a:lnTo>
                    <a:lnTo>
                      <a:pt x="155" y="211"/>
                    </a:lnTo>
                    <a:lnTo>
                      <a:pt x="155" y="213"/>
                    </a:lnTo>
                    <a:lnTo>
                      <a:pt x="156" y="213"/>
                    </a:lnTo>
                    <a:lnTo>
                      <a:pt x="156" y="216"/>
                    </a:lnTo>
                    <a:lnTo>
                      <a:pt x="155" y="217"/>
                    </a:lnTo>
                    <a:lnTo>
                      <a:pt x="155" y="221"/>
                    </a:lnTo>
                    <a:lnTo>
                      <a:pt x="155" y="221"/>
                    </a:lnTo>
                    <a:lnTo>
                      <a:pt x="155" y="222"/>
                    </a:lnTo>
                    <a:lnTo>
                      <a:pt x="155" y="227"/>
                    </a:lnTo>
                    <a:lnTo>
                      <a:pt x="153" y="229"/>
                    </a:lnTo>
                    <a:lnTo>
                      <a:pt x="155" y="232"/>
                    </a:lnTo>
                    <a:lnTo>
                      <a:pt x="153" y="233"/>
                    </a:lnTo>
                    <a:lnTo>
                      <a:pt x="150" y="235"/>
                    </a:lnTo>
                    <a:lnTo>
                      <a:pt x="145" y="233"/>
                    </a:lnTo>
                    <a:lnTo>
                      <a:pt x="144" y="235"/>
                    </a:lnTo>
                    <a:lnTo>
                      <a:pt x="144" y="236"/>
                    </a:lnTo>
                    <a:lnTo>
                      <a:pt x="139" y="241"/>
                    </a:lnTo>
                    <a:lnTo>
                      <a:pt x="139" y="243"/>
                    </a:lnTo>
                    <a:lnTo>
                      <a:pt x="142" y="244"/>
                    </a:lnTo>
                    <a:lnTo>
                      <a:pt x="140" y="244"/>
                    </a:lnTo>
                    <a:lnTo>
                      <a:pt x="139" y="246"/>
                    </a:lnTo>
                    <a:lnTo>
                      <a:pt x="137" y="244"/>
                    </a:lnTo>
                    <a:lnTo>
                      <a:pt x="136" y="244"/>
                    </a:lnTo>
                    <a:lnTo>
                      <a:pt x="133" y="248"/>
                    </a:lnTo>
                    <a:lnTo>
                      <a:pt x="131" y="249"/>
                    </a:lnTo>
                    <a:lnTo>
                      <a:pt x="126" y="252"/>
                    </a:lnTo>
                    <a:lnTo>
                      <a:pt x="121" y="256"/>
                    </a:lnTo>
                    <a:lnTo>
                      <a:pt x="120" y="256"/>
                    </a:lnTo>
                    <a:lnTo>
                      <a:pt x="120" y="257"/>
                    </a:lnTo>
                    <a:lnTo>
                      <a:pt x="118" y="260"/>
                    </a:lnTo>
                    <a:lnTo>
                      <a:pt x="120" y="262"/>
                    </a:lnTo>
                    <a:lnTo>
                      <a:pt x="120" y="265"/>
                    </a:lnTo>
                    <a:lnTo>
                      <a:pt x="123" y="268"/>
                    </a:lnTo>
                    <a:lnTo>
                      <a:pt x="123" y="275"/>
                    </a:lnTo>
                    <a:lnTo>
                      <a:pt x="121" y="276"/>
                    </a:lnTo>
                    <a:lnTo>
                      <a:pt x="121" y="276"/>
                    </a:lnTo>
                    <a:lnTo>
                      <a:pt x="120" y="276"/>
                    </a:lnTo>
                    <a:lnTo>
                      <a:pt x="118" y="280"/>
                    </a:lnTo>
                    <a:lnTo>
                      <a:pt x="118" y="278"/>
                    </a:lnTo>
                    <a:lnTo>
                      <a:pt x="118" y="273"/>
                    </a:lnTo>
                    <a:lnTo>
                      <a:pt x="117" y="272"/>
                    </a:lnTo>
                    <a:lnTo>
                      <a:pt x="113" y="273"/>
                    </a:lnTo>
                    <a:lnTo>
                      <a:pt x="113" y="276"/>
                    </a:lnTo>
                    <a:lnTo>
                      <a:pt x="110" y="278"/>
                    </a:lnTo>
                    <a:lnTo>
                      <a:pt x="109" y="278"/>
                    </a:lnTo>
                    <a:lnTo>
                      <a:pt x="109" y="276"/>
                    </a:lnTo>
                    <a:lnTo>
                      <a:pt x="109" y="275"/>
                    </a:lnTo>
                    <a:lnTo>
                      <a:pt x="105" y="275"/>
                    </a:lnTo>
                    <a:lnTo>
                      <a:pt x="104" y="278"/>
                    </a:lnTo>
                    <a:lnTo>
                      <a:pt x="102" y="280"/>
                    </a:lnTo>
                    <a:lnTo>
                      <a:pt x="99" y="280"/>
                    </a:lnTo>
                    <a:lnTo>
                      <a:pt x="97" y="280"/>
                    </a:lnTo>
                    <a:lnTo>
                      <a:pt x="96" y="278"/>
                    </a:lnTo>
                    <a:lnTo>
                      <a:pt x="94" y="278"/>
                    </a:lnTo>
                    <a:lnTo>
                      <a:pt x="93" y="280"/>
                    </a:lnTo>
                    <a:lnTo>
                      <a:pt x="90" y="278"/>
                    </a:lnTo>
                    <a:lnTo>
                      <a:pt x="88" y="278"/>
                    </a:lnTo>
                    <a:lnTo>
                      <a:pt x="86" y="275"/>
                    </a:lnTo>
                    <a:lnTo>
                      <a:pt x="83" y="273"/>
                    </a:lnTo>
                    <a:lnTo>
                      <a:pt x="80" y="273"/>
                    </a:lnTo>
                    <a:lnTo>
                      <a:pt x="77" y="268"/>
                    </a:lnTo>
                    <a:lnTo>
                      <a:pt x="77" y="268"/>
                    </a:lnTo>
                    <a:lnTo>
                      <a:pt x="77" y="270"/>
                    </a:lnTo>
                    <a:lnTo>
                      <a:pt x="77" y="272"/>
                    </a:lnTo>
                    <a:lnTo>
                      <a:pt x="75" y="272"/>
                    </a:lnTo>
                    <a:lnTo>
                      <a:pt x="74" y="272"/>
                    </a:lnTo>
                    <a:lnTo>
                      <a:pt x="74" y="273"/>
                    </a:lnTo>
                    <a:lnTo>
                      <a:pt x="75" y="276"/>
                    </a:lnTo>
                    <a:lnTo>
                      <a:pt x="75" y="278"/>
                    </a:lnTo>
                    <a:lnTo>
                      <a:pt x="74" y="278"/>
                    </a:lnTo>
                    <a:lnTo>
                      <a:pt x="70" y="278"/>
                    </a:lnTo>
                    <a:lnTo>
                      <a:pt x="69" y="280"/>
                    </a:lnTo>
                    <a:lnTo>
                      <a:pt x="66" y="280"/>
                    </a:lnTo>
                    <a:lnTo>
                      <a:pt x="64" y="283"/>
                    </a:lnTo>
                    <a:lnTo>
                      <a:pt x="64" y="284"/>
                    </a:lnTo>
                    <a:lnTo>
                      <a:pt x="62" y="286"/>
                    </a:lnTo>
                    <a:lnTo>
                      <a:pt x="61" y="289"/>
                    </a:lnTo>
                    <a:lnTo>
                      <a:pt x="62" y="295"/>
                    </a:lnTo>
                    <a:lnTo>
                      <a:pt x="66" y="297"/>
                    </a:lnTo>
                    <a:lnTo>
                      <a:pt x="67" y="297"/>
                    </a:lnTo>
                    <a:lnTo>
                      <a:pt x="70" y="300"/>
                    </a:lnTo>
                    <a:lnTo>
                      <a:pt x="69" y="302"/>
                    </a:lnTo>
                    <a:lnTo>
                      <a:pt x="74" y="302"/>
                    </a:lnTo>
                    <a:lnTo>
                      <a:pt x="75" y="302"/>
                    </a:lnTo>
                    <a:lnTo>
                      <a:pt x="77" y="302"/>
                    </a:lnTo>
                    <a:lnTo>
                      <a:pt x="80" y="302"/>
                    </a:lnTo>
                    <a:lnTo>
                      <a:pt x="82" y="300"/>
                    </a:lnTo>
                    <a:lnTo>
                      <a:pt x="83" y="300"/>
                    </a:lnTo>
                    <a:lnTo>
                      <a:pt x="85" y="299"/>
                    </a:lnTo>
                    <a:lnTo>
                      <a:pt x="88" y="300"/>
                    </a:lnTo>
                    <a:lnTo>
                      <a:pt x="90" y="299"/>
                    </a:lnTo>
                    <a:lnTo>
                      <a:pt x="90" y="295"/>
                    </a:lnTo>
                    <a:lnTo>
                      <a:pt x="90" y="294"/>
                    </a:lnTo>
                    <a:lnTo>
                      <a:pt x="91" y="294"/>
                    </a:lnTo>
                    <a:lnTo>
                      <a:pt x="94" y="299"/>
                    </a:lnTo>
                    <a:lnTo>
                      <a:pt x="96" y="299"/>
                    </a:lnTo>
                    <a:lnTo>
                      <a:pt x="97" y="300"/>
                    </a:lnTo>
                    <a:lnTo>
                      <a:pt x="101" y="302"/>
                    </a:lnTo>
                    <a:lnTo>
                      <a:pt x="102" y="300"/>
                    </a:lnTo>
                    <a:lnTo>
                      <a:pt x="104" y="297"/>
                    </a:lnTo>
                    <a:lnTo>
                      <a:pt x="104" y="297"/>
                    </a:lnTo>
                    <a:lnTo>
                      <a:pt x="107" y="295"/>
                    </a:lnTo>
                    <a:lnTo>
                      <a:pt x="109" y="294"/>
                    </a:lnTo>
                    <a:lnTo>
                      <a:pt x="109" y="295"/>
                    </a:lnTo>
                    <a:lnTo>
                      <a:pt x="109" y="299"/>
                    </a:lnTo>
                    <a:lnTo>
                      <a:pt x="107" y="302"/>
                    </a:lnTo>
                    <a:lnTo>
                      <a:pt x="107" y="303"/>
                    </a:lnTo>
                    <a:lnTo>
                      <a:pt x="109" y="303"/>
                    </a:lnTo>
                    <a:lnTo>
                      <a:pt x="110" y="299"/>
                    </a:lnTo>
                    <a:lnTo>
                      <a:pt x="112" y="299"/>
                    </a:lnTo>
                    <a:lnTo>
                      <a:pt x="113" y="299"/>
                    </a:lnTo>
                    <a:lnTo>
                      <a:pt x="115" y="299"/>
                    </a:lnTo>
                    <a:lnTo>
                      <a:pt x="113" y="302"/>
                    </a:lnTo>
                    <a:lnTo>
                      <a:pt x="113" y="303"/>
                    </a:lnTo>
                    <a:lnTo>
                      <a:pt x="115" y="302"/>
                    </a:lnTo>
                    <a:lnTo>
                      <a:pt x="120" y="297"/>
                    </a:lnTo>
                    <a:lnTo>
                      <a:pt x="120" y="299"/>
                    </a:lnTo>
                    <a:lnTo>
                      <a:pt x="117" y="302"/>
                    </a:lnTo>
                    <a:lnTo>
                      <a:pt x="117" y="303"/>
                    </a:lnTo>
                    <a:lnTo>
                      <a:pt x="118" y="305"/>
                    </a:lnTo>
                    <a:lnTo>
                      <a:pt x="120" y="308"/>
                    </a:lnTo>
                    <a:lnTo>
                      <a:pt x="120" y="311"/>
                    </a:lnTo>
                    <a:lnTo>
                      <a:pt x="121" y="313"/>
                    </a:lnTo>
                    <a:lnTo>
                      <a:pt x="123" y="313"/>
                    </a:lnTo>
                    <a:lnTo>
                      <a:pt x="123" y="316"/>
                    </a:lnTo>
                    <a:lnTo>
                      <a:pt x="125" y="318"/>
                    </a:lnTo>
                    <a:lnTo>
                      <a:pt x="126" y="315"/>
                    </a:lnTo>
                    <a:lnTo>
                      <a:pt x="125" y="318"/>
                    </a:lnTo>
                    <a:lnTo>
                      <a:pt x="123" y="321"/>
                    </a:lnTo>
                    <a:lnTo>
                      <a:pt x="126" y="323"/>
                    </a:lnTo>
                    <a:lnTo>
                      <a:pt x="126" y="321"/>
                    </a:lnTo>
                    <a:lnTo>
                      <a:pt x="128" y="318"/>
                    </a:lnTo>
                    <a:lnTo>
                      <a:pt x="129" y="318"/>
                    </a:lnTo>
                    <a:lnTo>
                      <a:pt x="128" y="319"/>
                    </a:lnTo>
                    <a:lnTo>
                      <a:pt x="129" y="323"/>
                    </a:lnTo>
                    <a:lnTo>
                      <a:pt x="131" y="324"/>
                    </a:lnTo>
                    <a:lnTo>
                      <a:pt x="136" y="324"/>
                    </a:lnTo>
                    <a:lnTo>
                      <a:pt x="134" y="326"/>
                    </a:lnTo>
                    <a:lnTo>
                      <a:pt x="129" y="329"/>
                    </a:lnTo>
                    <a:lnTo>
                      <a:pt x="126" y="329"/>
                    </a:lnTo>
                    <a:lnTo>
                      <a:pt x="125" y="331"/>
                    </a:lnTo>
                    <a:lnTo>
                      <a:pt x="128" y="331"/>
                    </a:lnTo>
                    <a:lnTo>
                      <a:pt x="128" y="335"/>
                    </a:lnTo>
                    <a:lnTo>
                      <a:pt x="129" y="337"/>
                    </a:lnTo>
                    <a:lnTo>
                      <a:pt x="131" y="339"/>
                    </a:lnTo>
                    <a:lnTo>
                      <a:pt x="133" y="339"/>
                    </a:lnTo>
                    <a:lnTo>
                      <a:pt x="133" y="340"/>
                    </a:lnTo>
                    <a:lnTo>
                      <a:pt x="136" y="343"/>
                    </a:lnTo>
                    <a:lnTo>
                      <a:pt x="136" y="343"/>
                    </a:lnTo>
                    <a:lnTo>
                      <a:pt x="139" y="345"/>
                    </a:lnTo>
                    <a:lnTo>
                      <a:pt x="142" y="347"/>
                    </a:lnTo>
                    <a:lnTo>
                      <a:pt x="145" y="347"/>
                    </a:lnTo>
                    <a:lnTo>
                      <a:pt x="145" y="348"/>
                    </a:lnTo>
                    <a:lnTo>
                      <a:pt x="147" y="350"/>
                    </a:lnTo>
                    <a:lnTo>
                      <a:pt x="147" y="348"/>
                    </a:lnTo>
                    <a:lnTo>
                      <a:pt x="148" y="348"/>
                    </a:lnTo>
                    <a:lnTo>
                      <a:pt x="150" y="348"/>
                    </a:lnTo>
                    <a:lnTo>
                      <a:pt x="148" y="350"/>
                    </a:lnTo>
                    <a:lnTo>
                      <a:pt x="148" y="351"/>
                    </a:lnTo>
                    <a:lnTo>
                      <a:pt x="148" y="353"/>
                    </a:lnTo>
                    <a:lnTo>
                      <a:pt x="150" y="354"/>
                    </a:lnTo>
                    <a:lnTo>
                      <a:pt x="152" y="354"/>
                    </a:lnTo>
                    <a:lnTo>
                      <a:pt x="152" y="356"/>
                    </a:lnTo>
                    <a:lnTo>
                      <a:pt x="155" y="359"/>
                    </a:lnTo>
                    <a:lnTo>
                      <a:pt x="156" y="359"/>
                    </a:lnTo>
                    <a:lnTo>
                      <a:pt x="158" y="361"/>
                    </a:lnTo>
                    <a:lnTo>
                      <a:pt x="160" y="362"/>
                    </a:lnTo>
                    <a:lnTo>
                      <a:pt x="163" y="364"/>
                    </a:lnTo>
                    <a:lnTo>
                      <a:pt x="164" y="362"/>
                    </a:lnTo>
                    <a:lnTo>
                      <a:pt x="166" y="364"/>
                    </a:lnTo>
                    <a:lnTo>
                      <a:pt x="168" y="364"/>
                    </a:lnTo>
                    <a:lnTo>
                      <a:pt x="169" y="364"/>
                    </a:lnTo>
                    <a:lnTo>
                      <a:pt x="171" y="366"/>
                    </a:lnTo>
                    <a:lnTo>
                      <a:pt x="174" y="369"/>
                    </a:lnTo>
                    <a:lnTo>
                      <a:pt x="176" y="370"/>
                    </a:lnTo>
                    <a:lnTo>
                      <a:pt x="177" y="372"/>
                    </a:lnTo>
                    <a:lnTo>
                      <a:pt x="182" y="374"/>
                    </a:lnTo>
                    <a:lnTo>
                      <a:pt x="185" y="374"/>
                    </a:lnTo>
                    <a:lnTo>
                      <a:pt x="187" y="374"/>
                    </a:lnTo>
                    <a:lnTo>
                      <a:pt x="188" y="374"/>
                    </a:lnTo>
                    <a:lnTo>
                      <a:pt x="188" y="372"/>
                    </a:lnTo>
                    <a:lnTo>
                      <a:pt x="187" y="370"/>
                    </a:lnTo>
                    <a:lnTo>
                      <a:pt x="185" y="369"/>
                    </a:lnTo>
                    <a:lnTo>
                      <a:pt x="187" y="367"/>
                    </a:lnTo>
                    <a:lnTo>
                      <a:pt x="188" y="367"/>
                    </a:lnTo>
                    <a:lnTo>
                      <a:pt x="188" y="366"/>
                    </a:lnTo>
                    <a:lnTo>
                      <a:pt x="188" y="364"/>
                    </a:lnTo>
                    <a:lnTo>
                      <a:pt x="187" y="366"/>
                    </a:lnTo>
                    <a:lnTo>
                      <a:pt x="187" y="364"/>
                    </a:lnTo>
                    <a:lnTo>
                      <a:pt x="187" y="361"/>
                    </a:lnTo>
                    <a:lnTo>
                      <a:pt x="185" y="361"/>
                    </a:lnTo>
                    <a:lnTo>
                      <a:pt x="184" y="362"/>
                    </a:lnTo>
                    <a:lnTo>
                      <a:pt x="184" y="361"/>
                    </a:lnTo>
                    <a:lnTo>
                      <a:pt x="184" y="359"/>
                    </a:lnTo>
                    <a:lnTo>
                      <a:pt x="182" y="359"/>
                    </a:lnTo>
                    <a:lnTo>
                      <a:pt x="184" y="358"/>
                    </a:lnTo>
                    <a:lnTo>
                      <a:pt x="184" y="354"/>
                    </a:lnTo>
                    <a:lnTo>
                      <a:pt x="182" y="353"/>
                    </a:lnTo>
                    <a:lnTo>
                      <a:pt x="179" y="353"/>
                    </a:lnTo>
                    <a:lnTo>
                      <a:pt x="180" y="351"/>
                    </a:lnTo>
                    <a:lnTo>
                      <a:pt x="179" y="348"/>
                    </a:lnTo>
                    <a:lnTo>
                      <a:pt x="177" y="347"/>
                    </a:lnTo>
                    <a:lnTo>
                      <a:pt x="176" y="347"/>
                    </a:lnTo>
                    <a:lnTo>
                      <a:pt x="176" y="345"/>
                    </a:lnTo>
                    <a:lnTo>
                      <a:pt x="174" y="345"/>
                    </a:lnTo>
                    <a:lnTo>
                      <a:pt x="174" y="345"/>
                    </a:lnTo>
                    <a:lnTo>
                      <a:pt x="174" y="343"/>
                    </a:lnTo>
                    <a:lnTo>
                      <a:pt x="172" y="340"/>
                    </a:lnTo>
                    <a:lnTo>
                      <a:pt x="169" y="340"/>
                    </a:lnTo>
                    <a:lnTo>
                      <a:pt x="168" y="340"/>
                    </a:lnTo>
                    <a:lnTo>
                      <a:pt x="168" y="337"/>
                    </a:lnTo>
                    <a:lnTo>
                      <a:pt x="168" y="335"/>
                    </a:lnTo>
                    <a:lnTo>
                      <a:pt x="168" y="334"/>
                    </a:lnTo>
                    <a:lnTo>
                      <a:pt x="163" y="331"/>
                    </a:lnTo>
                    <a:lnTo>
                      <a:pt x="163" y="327"/>
                    </a:lnTo>
                    <a:lnTo>
                      <a:pt x="163" y="324"/>
                    </a:lnTo>
                    <a:lnTo>
                      <a:pt x="164" y="326"/>
                    </a:lnTo>
                    <a:lnTo>
                      <a:pt x="166" y="324"/>
                    </a:lnTo>
                    <a:lnTo>
                      <a:pt x="169" y="324"/>
                    </a:lnTo>
                    <a:lnTo>
                      <a:pt x="169" y="327"/>
                    </a:lnTo>
                    <a:lnTo>
                      <a:pt x="171" y="331"/>
                    </a:lnTo>
                    <a:lnTo>
                      <a:pt x="174" y="332"/>
                    </a:lnTo>
                    <a:lnTo>
                      <a:pt x="176" y="334"/>
                    </a:lnTo>
                    <a:lnTo>
                      <a:pt x="176" y="335"/>
                    </a:lnTo>
                    <a:lnTo>
                      <a:pt x="177" y="337"/>
                    </a:lnTo>
                    <a:lnTo>
                      <a:pt x="177" y="334"/>
                    </a:lnTo>
                    <a:lnTo>
                      <a:pt x="176" y="331"/>
                    </a:lnTo>
                    <a:lnTo>
                      <a:pt x="176" y="329"/>
                    </a:lnTo>
                    <a:lnTo>
                      <a:pt x="177" y="329"/>
                    </a:lnTo>
                    <a:lnTo>
                      <a:pt x="177" y="331"/>
                    </a:lnTo>
                    <a:lnTo>
                      <a:pt x="177" y="332"/>
                    </a:lnTo>
                    <a:lnTo>
                      <a:pt x="179" y="334"/>
                    </a:lnTo>
                    <a:lnTo>
                      <a:pt x="180" y="339"/>
                    </a:lnTo>
                    <a:lnTo>
                      <a:pt x="182" y="339"/>
                    </a:lnTo>
                    <a:lnTo>
                      <a:pt x="182" y="340"/>
                    </a:lnTo>
                    <a:lnTo>
                      <a:pt x="184" y="342"/>
                    </a:lnTo>
                    <a:lnTo>
                      <a:pt x="187" y="347"/>
                    </a:lnTo>
                    <a:lnTo>
                      <a:pt x="188" y="345"/>
                    </a:lnTo>
                    <a:lnTo>
                      <a:pt x="187" y="342"/>
                    </a:lnTo>
                    <a:lnTo>
                      <a:pt x="187" y="337"/>
                    </a:lnTo>
                    <a:lnTo>
                      <a:pt x="188" y="335"/>
                    </a:lnTo>
                    <a:lnTo>
                      <a:pt x="188" y="337"/>
                    </a:lnTo>
                    <a:lnTo>
                      <a:pt x="188" y="342"/>
                    </a:lnTo>
                    <a:lnTo>
                      <a:pt x="188" y="343"/>
                    </a:lnTo>
                    <a:lnTo>
                      <a:pt x="188" y="347"/>
                    </a:lnTo>
                    <a:lnTo>
                      <a:pt x="190" y="347"/>
                    </a:lnTo>
                    <a:lnTo>
                      <a:pt x="191" y="348"/>
                    </a:lnTo>
                    <a:lnTo>
                      <a:pt x="193" y="347"/>
                    </a:lnTo>
                    <a:lnTo>
                      <a:pt x="191" y="345"/>
                    </a:lnTo>
                    <a:lnTo>
                      <a:pt x="191" y="343"/>
                    </a:lnTo>
                    <a:lnTo>
                      <a:pt x="193" y="343"/>
                    </a:lnTo>
                    <a:lnTo>
                      <a:pt x="195" y="347"/>
                    </a:lnTo>
                    <a:lnTo>
                      <a:pt x="195" y="348"/>
                    </a:lnTo>
                    <a:lnTo>
                      <a:pt x="195" y="350"/>
                    </a:lnTo>
                    <a:lnTo>
                      <a:pt x="195" y="347"/>
                    </a:lnTo>
                    <a:lnTo>
                      <a:pt x="196" y="347"/>
                    </a:lnTo>
                    <a:lnTo>
                      <a:pt x="196" y="350"/>
                    </a:lnTo>
                    <a:lnTo>
                      <a:pt x="198" y="351"/>
                    </a:lnTo>
                    <a:lnTo>
                      <a:pt x="199" y="351"/>
                    </a:lnTo>
                    <a:lnTo>
                      <a:pt x="201" y="350"/>
                    </a:lnTo>
                    <a:lnTo>
                      <a:pt x="201" y="353"/>
                    </a:lnTo>
                    <a:lnTo>
                      <a:pt x="199" y="354"/>
                    </a:lnTo>
                    <a:lnTo>
                      <a:pt x="201" y="358"/>
                    </a:lnTo>
                    <a:lnTo>
                      <a:pt x="203" y="359"/>
                    </a:lnTo>
                    <a:lnTo>
                      <a:pt x="206" y="361"/>
                    </a:lnTo>
                    <a:lnTo>
                      <a:pt x="206" y="359"/>
                    </a:lnTo>
                    <a:lnTo>
                      <a:pt x="204" y="358"/>
                    </a:lnTo>
                    <a:lnTo>
                      <a:pt x="204" y="354"/>
                    </a:lnTo>
                    <a:lnTo>
                      <a:pt x="203" y="350"/>
                    </a:lnTo>
                    <a:lnTo>
                      <a:pt x="206" y="350"/>
                    </a:lnTo>
                    <a:lnTo>
                      <a:pt x="206" y="351"/>
                    </a:lnTo>
                    <a:lnTo>
                      <a:pt x="209" y="351"/>
                    </a:lnTo>
                    <a:lnTo>
                      <a:pt x="209" y="351"/>
                    </a:lnTo>
                    <a:lnTo>
                      <a:pt x="207" y="348"/>
                    </a:lnTo>
                    <a:lnTo>
                      <a:pt x="209" y="347"/>
                    </a:lnTo>
                    <a:lnTo>
                      <a:pt x="209" y="342"/>
                    </a:lnTo>
                    <a:lnTo>
                      <a:pt x="207" y="337"/>
                    </a:lnTo>
                    <a:lnTo>
                      <a:pt x="207" y="332"/>
                    </a:lnTo>
                    <a:lnTo>
                      <a:pt x="209" y="329"/>
                    </a:lnTo>
                    <a:lnTo>
                      <a:pt x="209" y="334"/>
                    </a:lnTo>
                    <a:lnTo>
                      <a:pt x="209" y="337"/>
                    </a:lnTo>
                    <a:lnTo>
                      <a:pt x="209" y="340"/>
                    </a:lnTo>
                    <a:lnTo>
                      <a:pt x="214" y="343"/>
                    </a:lnTo>
                    <a:lnTo>
                      <a:pt x="214" y="342"/>
                    </a:lnTo>
                    <a:lnTo>
                      <a:pt x="214" y="340"/>
                    </a:lnTo>
                    <a:lnTo>
                      <a:pt x="215" y="337"/>
                    </a:lnTo>
                    <a:lnTo>
                      <a:pt x="215" y="332"/>
                    </a:lnTo>
                    <a:lnTo>
                      <a:pt x="217" y="332"/>
                    </a:lnTo>
                    <a:lnTo>
                      <a:pt x="215" y="331"/>
                    </a:lnTo>
                    <a:lnTo>
                      <a:pt x="214" y="326"/>
                    </a:lnTo>
                    <a:lnTo>
                      <a:pt x="212" y="323"/>
                    </a:lnTo>
                    <a:lnTo>
                      <a:pt x="211" y="323"/>
                    </a:lnTo>
                    <a:lnTo>
                      <a:pt x="212" y="321"/>
                    </a:lnTo>
                    <a:lnTo>
                      <a:pt x="211" y="318"/>
                    </a:lnTo>
                    <a:lnTo>
                      <a:pt x="209" y="316"/>
                    </a:lnTo>
                    <a:lnTo>
                      <a:pt x="212" y="315"/>
                    </a:lnTo>
                    <a:lnTo>
                      <a:pt x="212" y="315"/>
                    </a:lnTo>
                    <a:lnTo>
                      <a:pt x="214" y="313"/>
                    </a:lnTo>
                    <a:lnTo>
                      <a:pt x="214" y="311"/>
                    </a:lnTo>
                    <a:lnTo>
                      <a:pt x="212" y="311"/>
                    </a:lnTo>
                    <a:lnTo>
                      <a:pt x="207" y="313"/>
                    </a:lnTo>
                    <a:lnTo>
                      <a:pt x="207" y="311"/>
                    </a:lnTo>
                    <a:lnTo>
                      <a:pt x="207" y="310"/>
                    </a:lnTo>
                    <a:lnTo>
                      <a:pt x="207" y="308"/>
                    </a:lnTo>
                    <a:lnTo>
                      <a:pt x="209" y="307"/>
                    </a:lnTo>
                    <a:lnTo>
                      <a:pt x="211" y="305"/>
                    </a:lnTo>
                    <a:lnTo>
                      <a:pt x="209" y="303"/>
                    </a:lnTo>
                    <a:lnTo>
                      <a:pt x="207" y="302"/>
                    </a:lnTo>
                    <a:lnTo>
                      <a:pt x="207" y="303"/>
                    </a:lnTo>
                    <a:lnTo>
                      <a:pt x="206" y="305"/>
                    </a:lnTo>
                    <a:lnTo>
                      <a:pt x="206" y="303"/>
                    </a:lnTo>
                    <a:lnTo>
                      <a:pt x="206" y="305"/>
                    </a:lnTo>
                    <a:lnTo>
                      <a:pt x="201" y="305"/>
                    </a:lnTo>
                    <a:lnTo>
                      <a:pt x="201" y="303"/>
                    </a:lnTo>
                    <a:lnTo>
                      <a:pt x="203" y="303"/>
                    </a:lnTo>
                    <a:lnTo>
                      <a:pt x="204" y="302"/>
                    </a:lnTo>
                    <a:lnTo>
                      <a:pt x="203" y="300"/>
                    </a:lnTo>
                    <a:lnTo>
                      <a:pt x="203" y="297"/>
                    </a:lnTo>
                    <a:lnTo>
                      <a:pt x="201" y="297"/>
                    </a:lnTo>
                    <a:lnTo>
                      <a:pt x="199" y="297"/>
                    </a:lnTo>
                    <a:lnTo>
                      <a:pt x="199" y="300"/>
                    </a:lnTo>
                    <a:lnTo>
                      <a:pt x="198" y="302"/>
                    </a:lnTo>
                    <a:lnTo>
                      <a:pt x="198" y="300"/>
                    </a:lnTo>
                    <a:lnTo>
                      <a:pt x="198" y="297"/>
                    </a:lnTo>
                    <a:lnTo>
                      <a:pt x="198" y="295"/>
                    </a:lnTo>
                    <a:lnTo>
                      <a:pt x="196" y="295"/>
                    </a:lnTo>
                    <a:lnTo>
                      <a:pt x="196" y="292"/>
                    </a:lnTo>
                    <a:lnTo>
                      <a:pt x="195" y="292"/>
                    </a:lnTo>
                    <a:lnTo>
                      <a:pt x="195" y="292"/>
                    </a:lnTo>
                    <a:lnTo>
                      <a:pt x="196" y="292"/>
                    </a:lnTo>
                    <a:lnTo>
                      <a:pt x="195" y="291"/>
                    </a:lnTo>
                    <a:lnTo>
                      <a:pt x="193" y="289"/>
                    </a:lnTo>
                    <a:lnTo>
                      <a:pt x="195" y="289"/>
                    </a:lnTo>
                    <a:lnTo>
                      <a:pt x="196" y="288"/>
                    </a:lnTo>
                    <a:lnTo>
                      <a:pt x="198" y="288"/>
                    </a:lnTo>
                    <a:lnTo>
                      <a:pt x="196" y="286"/>
                    </a:lnTo>
                    <a:lnTo>
                      <a:pt x="195" y="286"/>
                    </a:lnTo>
                    <a:lnTo>
                      <a:pt x="193" y="284"/>
                    </a:lnTo>
                    <a:lnTo>
                      <a:pt x="195" y="283"/>
                    </a:lnTo>
                    <a:lnTo>
                      <a:pt x="196" y="281"/>
                    </a:lnTo>
                    <a:lnTo>
                      <a:pt x="196" y="281"/>
                    </a:lnTo>
                    <a:lnTo>
                      <a:pt x="196" y="280"/>
                    </a:lnTo>
                    <a:lnTo>
                      <a:pt x="191" y="280"/>
                    </a:lnTo>
                    <a:lnTo>
                      <a:pt x="191" y="281"/>
                    </a:lnTo>
                    <a:lnTo>
                      <a:pt x="190" y="283"/>
                    </a:lnTo>
                    <a:lnTo>
                      <a:pt x="185" y="284"/>
                    </a:lnTo>
                    <a:lnTo>
                      <a:pt x="187" y="281"/>
                    </a:lnTo>
                    <a:lnTo>
                      <a:pt x="191" y="278"/>
                    </a:lnTo>
                    <a:lnTo>
                      <a:pt x="193" y="276"/>
                    </a:lnTo>
                    <a:lnTo>
                      <a:pt x="193" y="275"/>
                    </a:lnTo>
                    <a:lnTo>
                      <a:pt x="190" y="275"/>
                    </a:lnTo>
                    <a:lnTo>
                      <a:pt x="188" y="275"/>
                    </a:lnTo>
                    <a:lnTo>
                      <a:pt x="190" y="273"/>
                    </a:lnTo>
                    <a:lnTo>
                      <a:pt x="188" y="272"/>
                    </a:lnTo>
                    <a:lnTo>
                      <a:pt x="188" y="272"/>
                    </a:lnTo>
                    <a:lnTo>
                      <a:pt x="187" y="270"/>
                    </a:lnTo>
                    <a:lnTo>
                      <a:pt x="188" y="268"/>
                    </a:lnTo>
                    <a:lnTo>
                      <a:pt x="188" y="265"/>
                    </a:lnTo>
                    <a:lnTo>
                      <a:pt x="187" y="265"/>
                    </a:lnTo>
                    <a:lnTo>
                      <a:pt x="184" y="264"/>
                    </a:lnTo>
                    <a:lnTo>
                      <a:pt x="180" y="264"/>
                    </a:lnTo>
                    <a:lnTo>
                      <a:pt x="179" y="262"/>
                    </a:lnTo>
                    <a:lnTo>
                      <a:pt x="182" y="262"/>
                    </a:lnTo>
                    <a:lnTo>
                      <a:pt x="185" y="262"/>
                    </a:lnTo>
                    <a:lnTo>
                      <a:pt x="187" y="260"/>
                    </a:lnTo>
                    <a:lnTo>
                      <a:pt x="187" y="262"/>
                    </a:lnTo>
                    <a:lnTo>
                      <a:pt x="188" y="264"/>
                    </a:lnTo>
                    <a:lnTo>
                      <a:pt x="190" y="264"/>
                    </a:lnTo>
                    <a:lnTo>
                      <a:pt x="191" y="265"/>
                    </a:lnTo>
                    <a:lnTo>
                      <a:pt x="193" y="267"/>
                    </a:lnTo>
                    <a:lnTo>
                      <a:pt x="191" y="268"/>
                    </a:lnTo>
                    <a:lnTo>
                      <a:pt x="191" y="270"/>
                    </a:lnTo>
                    <a:lnTo>
                      <a:pt x="195" y="273"/>
                    </a:lnTo>
                    <a:lnTo>
                      <a:pt x="196" y="273"/>
                    </a:lnTo>
                    <a:lnTo>
                      <a:pt x="196" y="272"/>
                    </a:lnTo>
                    <a:lnTo>
                      <a:pt x="198" y="273"/>
                    </a:lnTo>
                    <a:lnTo>
                      <a:pt x="201" y="273"/>
                    </a:lnTo>
                    <a:lnTo>
                      <a:pt x="203" y="273"/>
                    </a:lnTo>
                    <a:lnTo>
                      <a:pt x="203" y="272"/>
                    </a:lnTo>
                    <a:lnTo>
                      <a:pt x="201" y="272"/>
                    </a:lnTo>
                    <a:lnTo>
                      <a:pt x="201" y="268"/>
                    </a:lnTo>
                    <a:lnTo>
                      <a:pt x="201" y="267"/>
                    </a:lnTo>
                    <a:lnTo>
                      <a:pt x="199" y="265"/>
                    </a:lnTo>
                    <a:lnTo>
                      <a:pt x="198" y="264"/>
                    </a:lnTo>
                    <a:lnTo>
                      <a:pt x="198" y="262"/>
                    </a:lnTo>
                    <a:lnTo>
                      <a:pt x="198" y="260"/>
                    </a:lnTo>
                    <a:lnTo>
                      <a:pt x="196" y="259"/>
                    </a:lnTo>
                    <a:lnTo>
                      <a:pt x="196" y="259"/>
                    </a:lnTo>
                    <a:lnTo>
                      <a:pt x="198" y="259"/>
                    </a:lnTo>
                    <a:lnTo>
                      <a:pt x="199" y="262"/>
                    </a:lnTo>
                    <a:lnTo>
                      <a:pt x="199" y="264"/>
                    </a:lnTo>
                    <a:lnTo>
                      <a:pt x="203" y="264"/>
                    </a:lnTo>
                    <a:lnTo>
                      <a:pt x="201" y="262"/>
                    </a:lnTo>
                    <a:lnTo>
                      <a:pt x="203" y="262"/>
                    </a:lnTo>
                    <a:lnTo>
                      <a:pt x="204" y="262"/>
                    </a:lnTo>
                    <a:lnTo>
                      <a:pt x="204" y="260"/>
                    </a:lnTo>
                    <a:lnTo>
                      <a:pt x="203" y="257"/>
                    </a:lnTo>
                    <a:lnTo>
                      <a:pt x="199" y="256"/>
                    </a:lnTo>
                    <a:lnTo>
                      <a:pt x="201" y="256"/>
                    </a:lnTo>
                    <a:lnTo>
                      <a:pt x="203" y="257"/>
                    </a:lnTo>
                    <a:lnTo>
                      <a:pt x="204" y="257"/>
                    </a:lnTo>
                    <a:lnTo>
                      <a:pt x="206" y="257"/>
                    </a:lnTo>
                    <a:lnTo>
                      <a:pt x="206" y="256"/>
                    </a:lnTo>
                    <a:lnTo>
                      <a:pt x="206" y="254"/>
                    </a:lnTo>
                    <a:lnTo>
                      <a:pt x="207" y="254"/>
                    </a:lnTo>
                    <a:lnTo>
                      <a:pt x="207" y="256"/>
                    </a:lnTo>
                    <a:lnTo>
                      <a:pt x="209" y="256"/>
                    </a:lnTo>
                    <a:lnTo>
                      <a:pt x="209" y="257"/>
                    </a:lnTo>
                    <a:lnTo>
                      <a:pt x="209" y="257"/>
                    </a:lnTo>
                    <a:lnTo>
                      <a:pt x="207" y="260"/>
                    </a:lnTo>
                    <a:lnTo>
                      <a:pt x="209" y="262"/>
                    </a:lnTo>
                    <a:lnTo>
                      <a:pt x="209" y="262"/>
                    </a:lnTo>
                    <a:lnTo>
                      <a:pt x="211" y="262"/>
                    </a:lnTo>
                    <a:lnTo>
                      <a:pt x="211" y="264"/>
                    </a:lnTo>
                    <a:lnTo>
                      <a:pt x="209" y="264"/>
                    </a:lnTo>
                    <a:lnTo>
                      <a:pt x="209" y="265"/>
                    </a:lnTo>
                    <a:lnTo>
                      <a:pt x="211" y="265"/>
                    </a:lnTo>
                    <a:lnTo>
                      <a:pt x="211" y="265"/>
                    </a:lnTo>
                    <a:lnTo>
                      <a:pt x="212" y="267"/>
                    </a:lnTo>
                    <a:lnTo>
                      <a:pt x="212" y="268"/>
                    </a:lnTo>
                    <a:lnTo>
                      <a:pt x="212" y="268"/>
                    </a:lnTo>
                    <a:lnTo>
                      <a:pt x="214" y="270"/>
                    </a:lnTo>
                    <a:lnTo>
                      <a:pt x="215" y="268"/>
                    </a:lnTo>
                    <a:lnTo>
                      <a:pt x="220" y="265"/>
                    </a:lnTo>
                    <a:lnTo>
                      <a:pt x="223" y="262"/>
                    </a:lnTo>
                    <a:lnTo>
                      <a:pt x="223" y="265"/>
                    </a:lnTo>
                    <a:lnTo>
                      <a:pt x="222" y="265"/>
                    </a:lnTo>
                    <a:lnTo>
                      <a:pt x="222" y="267"/>
                    </a:lnTo>
                    <a:lnTo>
                      <a:pt x="219" y="268"/>
                    </a:lnTo>
                    <a:lnTo>
                      <a:pt x="214" y="273"/>
                    </a:lnTo>
                    <a:lnTo>
                      <a:pt x="214" y="273"/>
                    </a:lnTo>
                    <a:lnTo>
                      <a:pt x="217" y="275"/>
                    </a:lnTo>
                    <a:lnTo>
                      <a:pt x="219" y="273"/>
                    </a:lnTo>
                    <a:lnTo>
                      <a:pt x="222" y="272"/>
                    </a:lnTo>
                    <a:lnTo>
                      <a:pt x="223" y="272"/>
                    </a:lnTo>
                    <a:lnTo>
                      <a:pt x="228" y="270"/>
                    </a:lnTo>
                    <a:lnTo>
                      <a:pt x="228" y="268"/>
                    </a:lnTo>
                    <a:lnTo>
                      <a:pt x="230" y="267"/>
                    </a:lnTo>
                    <a:lnTo>
                      <a:pt x="233" y="265"/>
                    </a:lnTo>
                    <a:lnTo>
                      <a:pt x="234" y="265"/>
                    </a:lnTo>
                    <a:lnTo>
                      <a:pt x="234" y="265"/>
                    </a:lnTo>
                    <a:lnTo>
                      <a:pt x="233" y="267"/>
                    </a:lnTo>
                    <a:lnTo>
                      <a:pt x="231" y="268"/>
                    </a:lnTo>
                    <a:lnTo>
                      <a:pt x="230" y="270"/>
                    </a:lnTo>
                    <a:lnTo>
                      <a:pt x="228" y="272"/>
                    </a:lnTo>
                    <a:lnTo>
                      <a:pt x="225" y="273"/>
                    </a:lnTo>
                    <a:lnTo>
                      <a:pt x="223" y="275"/>
                    </a:lnTo>
                    <a:lnTo>
                      <a:pt x="222" y="275"/>
                    </a:lnTo>
                    <a:lnTo>
                      <a:pt x="220" y="278"/>
                    </a:lnTo>
                    <a:lnTo>
                      <a:pt x="219" y="280"/>
                    </a:lnTo>
                    <a:lnTo>
                      <a:pt x="220" y="280"/>
                    </a:lnTo>
                    <a:lnTo>
                      <a:pt x="222" y="278"/>
                    </a:lnTo>
                    <a:lnTo>
                      <a:pt x="223" y="278"/>
                    </a:lnTo>
                    <a:lnTo>
                      <a:pt x="225" y="280"/>
                    </a:lnTo>
                    <a:lnTo>
                      <a:pt x="223" y="280"/>
                    </a:lnTo>
                    <a:lnTo>
                      <a:pt x="222" y="281"/>
                    </a:lnTo>
                    <a:lnTo>
                      <a:pt x="220" y="281"/>
                    </a:lnTo>
                    <a:lnTo>
                      <a:pt x="220" y="283"/>
                    </a:lnTo>
                    <a:lnTo>
                      <a:pt x="222" y="283"/>
                    </a:lnTo>
                    <a:lnTo>
                      <a:pt x="223" y="283"/>
                    </a:lnTo>
                    <a:lnTo>
                      <a:pt x="225" y="283"/>
                    </a:lnTo>
                    <a:lnTo>
                      <a:pt x="222" y="284"/>
                    </a:lnTo>
                    <a:lnTo>
                      <a:pt x="220" y="284"/>
                    </a:lnTo>
                    <a:lnTo>
                      <a:pt x="220" y="286"/>
                    </a:lnTo>
                    <a:lnTo>
                      <a:pt x="220" y="288"/>
                    </a:lnTo>
                    <a:lnTo>
                      <a:pt x="222" y="288"/>
                    </a:lnTo>
                    <a:lnTo>
                      <a:pt x="223" y="288"/>
                    </a:lnTo>
                    <a:lnTo>
                      <a:pt x="227" y="288"/>
                    </a:lnTo>
                    <a:lnTo>
                      <a:pt x="227" y="288"/>
                    </a:lnTo>
                    <a:lnTo>
                      <a:pt x="225" y="289"/>
                    </a:lnTo>
                    <a:lnTo>
                      <a:pt x="225" y="289"/>
                    </a:lnTo>
                    <a:lnTo>
                      <a:pt x="222" y="291"/>
                    </a:lnTo>
                    <a:lnTo>
                      <a:pt x="222" y="291"/>
                    </a:lnTo>
                    <a:lnTo>
                      <a:pt x="222" y="292"/>
                    </a:lnTo>
                    <a:lnTo>
                      <a:pt x="223" y="294"/>
                    </a:lnTo>
                    <a:lnTo>
                      <a:pt x="223" y="295"/>
                    </a:lnTo>
                    <a:lnTo>
                      <a:pt x="223" y="297"/>
                    </a:lnTo>
                    <a:lnTo>
                      <a:pt x="225" y="295"/>
                    </a:lnTo>
                    <a:lnTo>
                      <a:pt x="227" y="292"/>
                    </a:lnTo>
                    <a:lnTo>
                      <a:pt x="228" y="291"/>
                    </a:lnTo>
                    <a:lnTo>
                      <a:pt x="228" y="291"/>
                    </a:lnTo>
                    <a:lnTo>
                      <a:pt x="228" y="292"/>
                    </a:lnTo>
                    <a:lnTo>
                      <a:pt x="228" y="294"/>
                    </a:lnTo>
                    <a:lnTo>
                      <a:pt x="227" y="294"/>
                    </a:lnTo>
                    <a:lnTo>
                      <a:pt x="227" y="295"/>
                    </a:lnTo>
                    <a:lnTo>
                      <a:pt x="228" y="297"/>
                    </a:lnTo>
                    <a:lnTo>
                      <a:pt x="227" y="297"/>
                    </a:lnTo>
                    <a:lnTo>
                      <a:pt x="228" y="299"/>
                    </a:lnTo>
                    <a:lnTo>
                      <a:pt x="228" y="300"/>
                    </a:lnTo>
                    <a:lnTo>
                      <a:pt x="230" y="299"/>
                    </a:lnTo>
                    <a:lnTo>
                      <a:pt x="231" y="297"/>
                    </a:lnTo>
                    <a:lnTo>
                      <a:pt x="233" y="297"/>
                    </a:lnTo>
                    <a:lnTo>
                      <a:pt x="233" y="299"/>
                    </a:lnTo>
                    <a:lnTo>
                      <a:pt x="231" y="300"/>
                    </a:lnTo>
                    <a:lnTo>
                      <a:pt x="231" y="300"/>
                    </a:lnTo>
                    <a:lnTo>
                      <a:pt x="233" y="302"/>
                    </a:lnTo>
                    <a:lnTo>
                      <a:pt x="233" y="302"/>
                    </a:lnTo>
                    <a:lnTo>
                      <a:pt x="233" y="303"/>
                    </a:lnTo>
                    <a:lnTo>
                      <a:pt x="234" y="303"/>
                    </a:lnTo>
                    <a:lnTo>
                      <a:pt x="234" y="305"/>
                    </a:lnTo>
                    <a:lnTo>
                      <a:pt x="236" y="303"/>
                    </a:lnTo>
                    <a:lnTo>
                      <a:pt x="238" y="302"/>
                    </a:lnTo>
                    <a:lnTo>
                      <a:pt x="239" y="300"/>
                    </a:lnTo>
                    <a:lnTo>
                      <a:pt x="238" y="299"/>
                    </a:lnTo>
                    <a:lnTo>
                      <a:pt x="236" y="297"/>
                    </a:lnTo>
                    <a:lnTo>
                      <a:pt x="238" y="297"/>
                    </a:lnTo>
                    <a:lnTo>
                      <a:pt x="238" y="297"/>
                    </a:lnTo>
                    <a:lnTo>
                      <a:pt x="239" y="297"/>
                    </a:lnTo>
                    <a:lnTo>
                      <a:pt x="239" y="295"/>
                    </a:lnTo>
                    <a:lnTo>
                      <a:pt x="238" y="294"/>
                    </a:lnTo>
                    <a:lnTo>
                      <a:pt x="239" y="292"/>
                    </a:lnTo>
                    <a:lnTo>
                      <a:pt x="239" y="292"/>
                    </a:lnTo>
                    <a:lnTo>
                      <a:pt x="239" y="291"/>
                    </a:lnTo>
                    <a:lnTo>
                      <a:pt x="239" y="289"/>
                    </a:lnTo>
                    <a:lnTo>
                      <a:pt x="239" y="289"/>
                    </a:lnTo>
                    <a:lnTo>
                      <a:pt x="238" y="289"/>
                    </a:lnTo>
                    <a:lnTo>
                      <a:pt x="238" y="288"/>
                    </a:lnTo>
                    <a:lnTo>
                      <a:pt x="238" y="288"/>
                    </a:lnTo>
                    <a:lnTo>
                      <a:pt x="239" y="289"/>
                    </a:lnTo>
                    <a:lnTo>
                      <a:pt x="241" y="288"/>
                    </a:lnTo>
                    <a:lnTo>
                      <a:pt x="241" y="286"/>
                    </a:lnTo>
                    <a:lnTo>
                      <a:pt x="239" y="286"/>
                    </a:lnTo>
                    <a:lnTo>
                      <a:pt x="238" y="284"/>
                    </a:lnTo>
                    <a:lnTo>
                      <a:pt x="239" y="284"/>
                    </a:lnTo>
                    <a:lnTo>
                      <a:pt x="241" y="284"/>
                    </a:lnTo>
                    <a:lnTo>
                      <a:pt x="241" y="280"/>
                    </a:lnTo>
                    <a:lnTo>
                      <a:pt x="241" y="278"/>
                    </a:lnTo>
                    <a:lnTo>
                      <a:pt x="242" y="280"/>
                    </a:lnTo>
                    <a:lnTo>
                      <a:pt x="242" y="281"/>
                    </a:lnTo>
                    <a:lnTo>
                      <a:pt x="242" y="284"/>
                    </a:lnTo>
                    <a:lnTo>
                      <a:pt x="242" y="286"/>
                    </a:lnTo>
                    <a:lnTo>
                      <a:pt x="244" y="286"/>
                    </a:lnTo>
                    <a:lnTo>
                      <a:pt x="246" y="286"/>
                    </a:lnTo>
                    <a:lnTo>
                      <a:pt x="246" y="284"/>
                    </a:lnTo>
                    <a:lnTo>
                      <a:pt x="247" y="283"/>
                    </a:lnTo>
                    <a:lnTo>
                      <a:pt x="247" y="286"/>
                    </a:lnTo>
                    <a:lnTo>
                      <a:pt x="249" y="288"/>
                    </a:lnTo>
                    <a:lnTo>
                      <a:pt x="249" y="288"/>
                    </a:lnTo>
                    <a:lnTo>
                      <a:pt x="250" y="286"/>
                    </a:lnTo>
                    <a:lnTo>
                      <a:pt x="250" y="283"/>
                    </a:lnTo>
                    <a:lnTo>
                      <a:pt x="250" y="281"/>
                    </a:lnTo>
                    <a:lnTo>
                      <a:pt x="249" y="280"/>
                    </a:lnTo>
                    <a:lnTo>
                      <a:pt x="249" y="280"/>
                    </a:lnTo>
                    <a:lnTo>
                      <a:pt x="250" y="280"/>
                    </a:lnTo>
                    <a:lnTo>
                      <a:pt x="252" y="281"/>
                    </a:lnTo>
                    <a:lnTo>
                      <a:pt x="254" y="283"/>
                    </a:lnTo>
                    <a:lnTo>
                      <a:pt x="255" y="283"/>
                    </a:lnTo>
                    <a:lnTo>
                      <a:pt x="255" y="281"/>
                    </a:lnTo>
                    <a:lnTo>
                      <a:pt x="255" y="278"/>
                    </a:lnTo>
                    <a:lnTo>
                      <a:pt x="254" y="276"/>
                    </a:lnTo>
                    <a:lnTo>
                      <a:pt x="252" y="275"/>
                    </a:lnTo>
                    <a:lnTo>
                      <a:pt x="250" y="273"/>
                    </a:lnTo>
                    <a:lnTo>
                      <a:pt x="252" y="273"/>
                    </a:lnTo>
                    <a:lnTo>
                      <a:pt x="254" y="275"/>
                    </a:lnTo>
                    <a:lnTo>
                      <a:pt x="255" y="276"/>
                    </a:lnTo>
                    <a:lnTo>
                      <a:pt x="257" y="278"/>
                    </a:lnTo>
                    <a:lnTo>
                      <a:pt x="260" y="278"/>
                    </a:lnTo>
                    <a:lnTo>
                      <a:pt x="262" y="276"/>
                    </a:lnTo>
                    <a:lnTo>
                      <a:pt x="260" y="275"/>
                    </a:lnTo>
                    <a:lnTo>
                      <a:pt x="258" y="273"/>
                    </a:lnTo>
                    <a:lnTo>
                      <a:pt x="258" y="273"/>
                    </a:lnTo>
                    <a:lnTo>
                      <a:pt x="255" y="273"/>
                    </a:lnTo>
                    <a:lnTo>
                      <a:pt x="254" y="272"/>
                    </a:lnTo>
                    <a:lnTo>
                      <a:pt x="254" y="268"/>
                    </a:lnTo>
                    <a:lnTo>
                      <a:pt x="254" y="270"/>
                    </a:lnTo>
                    <a:lnTo>
                      <a:pt x="257" y="272"/>
                    </a:lnTo>
                    <a:lnTo>
                      <a:pt x="258" y="272"/>
                    </a:lnTo>
                    <a:lnTo>
                      <a:pt x="258" y="270"/>
                    </a:lnTo>
                    <a:lnTo>
                      <a:pt x="258" y="268"/>
                    </a:lnTo>
                    <a:lnTo>
                      <a:pt x="257" y="267"/>
                    </a:lnTo>
                    <a:lnTo>
                      <a:pt x="257" y="265"/>
                    </a:lnTo>
                    <a:lnTo>
                      <a:pt x="258" y="265"/>
                    </a:lnTo>
                    <a:lnTo>
                      <a:pt x="258" y="265"/>
                    </a:lnTo>
                    <a:lnTo>
                      <a:pt x="260" y="267"/>
                    </a:lnTo>
                    <a:lnTo>
                      <a:pt x="260" y="268"/>
                    </a:lnTo>
                    <a:lnTo>
                      <a:pt x="260" y="270"/>
                    </a:lnTo>
                    <a:lnTo>
                      <a:pt x="262" y="270"/>
                    </a:lnTo>
                    <a:lnTo>
                      <a:pt x="265" y="272"/>
                    </a:lnTo>
                    <a:lnTo>
                      <a:pt x="266" y="270"/>
                    </a:lnTo>
                    <a:lnTo>
                      <a:pt x="270" y="270"/>
                    </a:lnTo>
                    <a:lnTo>
                      <a:pt x="270" y="268"/>
                    </a:lnTo>
                    <a:lnTo>
                      <a:pt x="270" y="268"/>
                    </a:lnTo>
                    <a:lnTo>
                      <a:pt x="270" y="268"/>
                    </a:lnTo>
                    <a:lnTo>
                      <a:pt x="265" y="268"/>
                    </a:lnTo>
                    <a:lnTo>
                      <a:pt x="265" y="267"/>
                    </a:lnTo>
                    <a:lnTo>
                      <a:pt x="266" y="267"/>
                    </a:lnTo>
                    <a:lnTo>
                      <a:pt x="268" y="267"/>
                    </a:lnTo>
                    <a:lnTo>
                      <a:pt x="270" y="267"/>
                    </a:lnTo>
                    <a:lnTo>
                      <a:pt x="268" y="265"/>
                    </a:lnTo>
                    <a:lnTo>
                      <a:pt x="268" y="264"/>
                    </a:lnTo>
                    <a:lnTo>
                      <a:pt x="268" y="264"/>
                    </a:lnTo>
                    <a:lnTo>
                      <a:pt x="268" y="262"/>
                    </a:lnTo>
                    <a:lnTo>
                      <a:pt x="266" y="262"/>
                    </a:lnTo>
                    <a:lnTo>
                      <a:pt x="265" y="262"/>
                    </a:lnTo>
                    <a:lnTo>
                      <a:pt x="265" y="260"/>
                    </a:lnTo>
                    <a:lnTo>
                      <a:pt x="266" y="260"/>
                    </a:lnTo>
                    <a:lnTo>
                      <a:pt x="268" y="260"/>
                    </a:lnTo>
                    <a:lnTo>
                      <a:pt x="270" y="262"/>
                    </a:lnTo>
                    <a:lnTo>
                      <a:pt x="271" y="264"/>
                    </a:lnTo>
                    <a:lnTo>
                      <a:pt x="270" y="265"/>
                    </a:lnTo>
                    <a:lnTo>
                      <a:pt x="273" y="265"/>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6" name="Freeform 1175">
                <a:extLst>
                  <a:ext uri="{FF2B5EF4-FFF2-40B4-BE49-F238E27FC236}">
                    <a16:creationId xmlns:a16="http://schemas.microsoft.com/office/drawing/2014/main" id="{4839F6AC-B181-4D8E-98AB-EFCDD379C312}"/>
                  </a:ext>
                </a:extLst>
              </p:cNvPr>
              <p:cNvSpPr>
                <a:spLocks/>
              </p:cNvSpPr>
              <p:nvPr/>
            </p:nvSpPr>
            <p:spPr bwMode="auto">
              <a:xfrm>
                <a:off x="3804" y="885"/>
                <a:ext cx="6" cy="14"/>
              </a:xfrm>
              <a:custGeom>
                <a:avLst/>
                <a:gdLst>
                  <a:gd name="T0" fmla="*/ 0 w 6"/>
                  <a:gd name="T1" fmla="*/ 1 h 14"/>
                  <a:gd name="T2" fmla="*/ 0 w 6"/>
                  <a:gd name="T3" fmla="*/ 1 h 14"/>
                  <a:gd name="T4" fmla="*/ 0 w 6"/>
                  <a:gd name="T5" fmla="*/ 4 h 14"/>
                  <a:gd name="T6" fmla="*/ 2 w 6"/>
                  <a:gd name="T7" fmla="*/ 6 h 14"/>
                  <a:gd name="T8" fmla="*/ 2 w 6"/>
                  <a:gd name="T9" fmla="*/ 11 h 14"/>
                  <a:gd name="T10" fmla="*/ 2 w 6"/>
                  <a:gd name="T11" fmla="*/ 14 h 14"/>
                  <a:gd name="T12" fmla="*/ 5 w 6"/>
                  <a:gd name="T13" fmla="*/ 14 h 14"/>
                  <a:gd name="T14" fmla="*/ 6 w 6"/>
                  <a:gd name="T15" fmla="*/ 14 h 14"/>
                  <a:gd name="T16" fmla="*/ 5 w 6"/>
                  <a:gd name="T17" fmla="*/ 12 h 14"/>
                  <a:gd name="T18" fmla="*/ 5 w 6"/>
                  <a:gd name="T19" fmla="*/ 11 h 14"/>
                  <a:gd name="T20" fmla="*/ 5 w 6"/>
                  <a:gd name="T21" fmla="*/ 9 h 14"/>
                  <a:gd name="T22" fmla="*/ 6 w 6"/>
                  <a:gd name="T23" fmla="*/ 4 h 14"/>
                  <a:gd name="T24" fmla="*/ 6 w 6"/>
                  <a:gd name="T25" fmla="*/ 1 h 14"/>
                  <a:gd name="T26" fmla="*/ 3 w 6"/>
                  <a:gd name="T27" fmla="*/ 0 h 14"/>
                  <a:gd name="T28" fmla="*/ 0 w 6"/>
                  <a:gd name="T29"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 h="14">
                    <a:moveTo>
                      <a:pt x="0" y="1"/>
                    </a:moveTo>
                    <a:lnTo>
                      <a:pt x="0" y="1"/>
                    </a:lnTo>
                    <a:lnTo>
                      <a:pt x="0" y="4"/>
                    </a:lnTo>
                    <a:lnTo>
                      <a:pt x="2" y="6"/>
                    </a:lnTo>
                    <a:lnTo>
                      <a:pt x="2" y="11"/>
                    </a:lnTo>
                    <a:lnTo>
                      <a:pt x="2" y="14"/>
                    </a:lnTo>
                    <a:lnTo>
                      <a:pt x="5" y="14"/>
                    </a:lnTo>
                    <a:lnTo>
                      <a:pt x="6" y="14"/>
                    </a:lnTo>
                    <a:lnTo>
                      <a:pt x="5" y="12"/>
                    </a:lnTo>
                    <a:lnTo>
                      <a:pt x="5" y="11"/>
                    </a:lnTo>
                    <a:lnTo>
                      <a:pt x="5" y="9"/>
                    </a:lnTo>
                    <a:lnTo>
                      <a:pt x="6" y="4"/>
                    </a:lnTo>
                    <a:lnTo>
                      <a:pt x="6" y="1"/>
                    </a:lnTo>
                    <a:lnTo>
                      <a:pt x="3" y="0"/>
                    </a:lnTo>
                    <a:lnTo>
                      <a:pt x="0" y="1"/>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7" name="Freeform 1176">
                <a:extLst>
                  <a:ext uri="{FF2B5EF4-FFF2-40B4-BE49-F238E27FC236}">
                    <a16:creationId xmlns:a16="http://schemas.microsoft.com/office/drawing/2014/main" id="{3BD64264-4255-4381-A8C2-AE51BFDB0375}"/>
                  </a:ext>
                </a:extLst>
              </p:cNvPr>
              <p:cNvSpPr>
                <a:spLocks/>
              </p:cNvSpPr>
              <p:nvPr/>
            </p:nvSpPr>
            <p:spPr bwMode="auto">
              <a:xfrm>
                <a:off x="3810" y="867"/>
                <a:ext cx="3" cy="6"/>
              </a:xfrm>
              <a:custGeom>
                <a:avLst/>
                <a:gdLst>
                  <a:gd name="T0" fmla="*/ 3 w 3"/>
                  <a:gd name="T1" fmla="*/ 5 h 6"/>
                  <a:gd name="T2" fmla="*/ 2 w 3"/>
                  <a:gd name="T3" fmla="*/ 3 h 6"/>
                  <a:gd name="T4" fmla="*/ 2 w 3"/>
                  <a:gd name="T5" fmla="*/ 3 h 6"/>
                  <a:gd name="T6" fmla="*/ 0 w 3"/>
                  <a:gd name="T7" fmla="*/ 0 h 6"/>
                  <a:gd name="T8" fmla="*/ 0 w 3"/>
                  <a:gd name="T9" fmla="*/ 2 h 6"/>
                  <a:gd name="T10" fmla="*/ 0 w 3"/>
                  <a:gd name="T11" fmla="*/ 3 h 6"/>
                  <a:gd name="T12" fmla="*/ 0 w 3"/>
                  <a:gd name="T13" fmla="*/ 5 h 6"/>
                  <a:gd name="T14" fmla="*/ 2 w 3"/>
                  <a:gd name="T15" fmla="*/ 6 h 6"/>
                  <a:gd name="T16" fmla="*/ 3 w 3"/>
                  <a:gd name="T17"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6">
                    <a:moveTo>
                      <a:pt x="3" y="5"/>
                    </a:moveTo>
                    <a:lnTo>
                      <a:pt x="2" y="3"/>
                    </a:lnTo>
                    <a:lnTo>
                      <a:pt x="2" y="3"/>
                    </a:lnTo>
                    <a:lnTo>
                      <a:pt x="0" y="0"/>
                    </a:lnTo>
                    <a:lnTo>
                      <a:pt x="0" y="2"/>
                    </a:lnTo>
                    <a:lnTo>
                      <a:pt x="0" y="3"/>
                    </a:lnTo>
                    <a:lnTo>
                      <a:pt x="0" y="5"/>
                    </a:lnTo>
                    <a:lnTo>
                      <a:pt x="2" y="6"/>
                    </a:lnTo>
                    <a:lnTo>
                      <a:pt x="3" y="5"/>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8" name="Freeform 1177">
                <a:extLst>
                  <a:ext uri="{FF2B5EF4-FFF2-40B4-BE49-F238E27FC236}">
                    <a16:creationId xmlns:a16="http://schemas.microsoft.com/office/drawing/2014/main" id="{1F47EDFA-761B-447D-937A-3CC110328726}"/>
                  </a:ext>
                </a:extLst>
              </p:cNvPr>
              <p:cNvSpPr>
                <a:spLocks/>
              </p:cNvSpPr>
              <p:nvPr/>
            </p:nvSpPr>
            <p:spPr bwMode="auto">
              <a:xfrm>
                <a:off x="3769" y="835"/>
                <a:ext cx="33" cy="19"/>
              </a:xfrm>
              <a:custGeom>
                <a:avLst/>
                <a:gdLst>
                  <a:gd name="T0" fmla="*/ 25 w 33"/>
                  <a:gd name="T1" fmla="*/ 7 h 19"/>
                  <a:gd name="T2" fmla="*/ 22 w 33"/>
                  <a:gd name="T3" fmla="*/ 3 h 19"/>
                  <a:gd name="T4" fmla="*/ 19 w 33"/>
                  <a:gd name="T5" fmla="*/ 3 h 19"/>
                  <a:gd name="T6" fmla="*/ 17 w 33"/>
                  <a:gd name="T7" fmla="*/ 2 h 19"/>
                  <a:gd name="T8" fmla="*/ 16 w 33"/>
                  <a:gd name="T9" fmla="*/ 2 h 19"/>
                  <a:gd name="T10" fmla="*/ 14 w 33"/>
                  <a:gd name="T11" fmla="*/ 2 h 19"/>
                  <a:gd name="T12" fmla="*/ 14 w 33"/>
                  <a:gd name="T13" fmla="*/ 0 h 19"/>
                  <a:gd name="T14" fmla="*/ 13 w 33"/>
                  <a:gd name="T15" fmla="*/ 0 h 19"/>
                  <a:gd name="T16" fmla="*/ 11 w 33"/>
                  <a:gd name="T17" fmla="*/ 0 h 19"/>
                  <a:gd name="T18" fmla="*/ 8 w 33"/>
                  <a:gd name="T19" fmla="*/ 0 h 19"/>
                  <a:gd name="T20" fmla="*/ 6 w 33"/>
                  <a:gd name="T21" fmla="*/ 0 h 19"/>
                  <a:gd name="T22" fmla="*/ 3 w 33"/>
                  <a:gd name="T23" fmla="*/ 0 h 19"/>
                  <a:gd name="T24" fmla="*/ 1 w 33"/>
                  <a:gd name="T25" fmla="*/ 3 h 19"/>
                  <a:gd name="T26" fmla="*/ 0 w 33"/>
                  <a:gd name="T27" fmla="*/ 7 h 19"/>
                  <a:gd name="T28" fmla="*/ 0 w 33"/>
                  <a:gd name="T29" fmla="*/ 11 h 19"/>
                  <a:gd name="T30" fmla="*/ 1 w 33"/>
                  <a:gd name="T31" fmla="*/ 11 h 19"/>
                  <a:gd name="T32" fmla="*/ 5 w 33"/>
                  <a:gd name="T33" fmla="*/ 11 h 19"/>
                  <a:gd name="T34" fmla="*/ 6 w 33"/>
                  <a:gd name="T35" fmla="*/ 13 h 19"/>
                  <a:gd name="T36" fmla="*/ 9 w 33"/>
                  <a:gd name="T37" fmla="*/ 15 h 19"/>
                  <a:gd name="T38" fmla="*/ 13 w 33"/>
                  <a:gd name="T39" fmla="*/ 15 h 19"/>
                  <a:gd name="T40" fmla="*/ 16 w 33"/>
                  <a:gd name="T41" fmla="*/ 18 h 19"/>
                  <a:gd name="T42" fmla="*/ 21 w 33"/>
                  <a:gd name="T43" fmla="*/ 18 h 19"/>
                  <a:gd name="T44" fmla="*/ 24 w 33"/>
                  <a:gd name="T45" fmla="*/ 19 h 19"/>
                  <a:gd name="T46" fmla="*/ 27 w 33"/>
                  <a:gd name="T47" fmla="*/ 19 h 19"/>
                  <a:gd name="T48" fmla="*/ 30 w 33"/>
                  <a:gd name="T49" fmla="*/ 16 h 19"/>
                  <a:gd name="T50" fmla="*/ 33 w 33"/>
                  <a:gd name="T51" fmla="*/ 18 h 19"/>
                  <a:gd name="T52" fmla="*/ 33 w 33"/>
                  <a:gd name="T53" fmla="*/ 16 h 19"/>
                  <a:gd name="T54" fmla="*/ 33 w 33"/>
                  <a:gd name="T55" fmla="*/ 15 h 19"/>
                  <a:gd name="T56" fmla="*/ 33 w 33"/>
                  <a:gd name="T57" fmla="*/ 13 h 19"/>
                  <a:gd name="T58" fmla="*/ 32 w 33"/>
                  <a:gd name="T59" fmla="*/ 11 h 19"/>
                  <a:gd name="T60" fmla="*/ 30 w 33"/>
                  <a:gd name="T61" fmla="*/ 10 h 19"/>
                  <a:gd name="T62" fmla="*/ 29 w 33"/>
                  <a:gd name="T63" fmla="*/ 10 h 19"/>
                  <a:gd name="T64" fmla="*/ 27 w 33"/>
                  <a:gd name="T65" fmla="*/ 10 h 19"/>
                  <a:gd name="T66" fmla="*/ 25 w 33"/>
                  <a:gd name="T67" fmla="*/ 8 h 19"/>
                  <a:gd name="T68" fmla="*/ 27 w 33"/>
                  <a:gd name="T69" fmla="*/ 8 h 19"/>
                  <a:gd name="T70" fmla="*/ 25 w 33"/>
                  <a:gd name="T71" fmla="*/ 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 h="19">
                    <a:moveTo>
                      <a:pt x="25" y="7"/>
                    </a:moveTo>
                    <a:lnTo>
                      <a:pt x="22" y="3"/>
                    </a:lnTo>
                    <a:lnTo>
                      <a:pt x="19" y="3"/>
                    </a:lnTo>
                    <a:lnTo>
                      <a:pt x="17" y="2"/>
                    </a:lnTo>
                    <a:lnTo>
                      <a:pt x="16" y="2"/>
                    </a:lnTo>
                    <a:lnTo>
                      <a:pt x="14" y="2"/>
                    </a:lnTo>
                    <a:lnTo>
                      <a:pt x="14" y="0"/>
                    </a:lnTo>
                    <a:lnTo>
                      <a:pt x="13" y="0"/>
                    </a:lnTo>
                    <a:lnTo>
                      <a:pt x="11" y="0"/>
                    </a:lnTo>
                    <a:lnTo>
                      <a:pt x="8" y="0"/>
                    </a:lnTo>
                    <a:lnTo>
                      <a:pt x="6" y="0"/>
                    </a:lnTo>
                    <a:lnTo>
                      <a:pt x="3" y="0"/>
                    </a:lnTo>
                    <a:lnTo>
                      <a:pt x="1" y="3"/>
                    </a:lnTo>
                    <a:lnTo>
                      <a:pt x="0" y="7"/>
                    </a:lnTo>
                    <a:lnTo>
                      <a:pt x="0" y="11"/>
                    </a:lnTo>
                    <a:lnTo>
                      <a:pt x="1" y="11"/>
                    </a:lnTo>
                    <a:lnTo>
                      <a:pt x="5" y="11"/>
                    </a:lnTo>
                    <a:lnTo>
                      <a:pt x="6" y="13"/>
                    </a:lnTo>
                    <a:lnTo>
                      <a:pt x="9" y="15"/>
                    </a:lnTo>
                    <a:lnTo>
                      <a:pt x="13" y="15"/>
                    </a:lnTo>
                    <a:lnTo>
                      <a:pt x="16" y="18"/>
                    </a:lnTo>
                    <a:lnTo>
                      <a:pt x="21" y="18"/>
                    </a:lnTo>
                    <a:lnTo>
                      <a:pt x="24" y="19"/>
                    </a:lnTo>
                    <a:lnTo>
                      <a:pt x="27" y="19"/>
                    </a:lnTo>
                    <a:lnTo>
                      <a:pt x="30" y="16"/>
                    </a:lnTo>
                    <a:lnTo>
                      <a:pt x="33" y="18"/>
                    </a:lnTo>
                    <a:lnTo>
                      <a:pt x="33" y="16"/>
                    </a:lnTo>
                    <a:lnTo>
                      <a:pt x="33" y="15"/>
                    </a:lnTo>
                    <a:lnTo>
                      <a:pt x="33" y="13"/>
                    </a:lnTo>
                    <a:lnTo>
                      <a:pt x="32" y="11"/>
                    </a:lnTo>
                    <a:lnTo>
                      <a:pt x="30" y="10"/>
                    </a:lnTo>
                    <a:lnTo>
                      <a:pt x="29" y="10"/>
                    </a:lnTo>
                    <a:lnTo>
                      <a:pt x="27" y="10"/>
                    </a:lnTo>
                    <a:lnTo>
                      <a:pt x="25" y="8"/>
                    </a:lnTo>
                    <a:lnTo>
                      <a:pt x="27" y="8"/>
                    </a:lnTo>
                    <a:lnTo>
                      <a:pt x="25" y="7"/>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9" name="Freeform 1178">
                <a:extLst>
                  <a:ext uri="{FF2B5EF4-FFF2-40B4-BE49-F238E27FC236}">
                    <a16:creationId xmlns:a16="http://schemas.microsoft.com/office/drawing/2014/main" id="{1B74F0C3-C150-4343-9B3A-4B1A9ECA17F9}"/>
                  </a:ext>
                </a:extLst>
              </p:cNvPr>
              <p:cNvSpPr>
                <a:spLocks/>
              </p:cNvSpPr>
              <p:nvPr/>
            </p:nvSpPr>
            <p:spPr bwMode="auto">
              <a:xfrm>
                <a:off x="3747" y="859"/>
                <a:ext cx="141" cy="129"/>
              </a:xfrm>
              <a:custGeom>
                <a:avLst/>
                <a:gdLst>
                  <a:gd name="T0" fmla="*/ 9 w 141"/>
                  <a:gd name="T1" fmla="*/ 18 h 129"/>
                  <a:gd name="T2" fmla="*/ 11 w 141"/>
                  <a:gd name="T3" fmla="*/ 29 h 129"/>
                  <a:gd name="T4" fmla="*/ 6 w 141"/>
                  <a:gd name="T5" fmla="*/ 30 h 129"/>
                  <a:gd name="T6" fmla="*/ 20 w 141"/>
                  <a:gd name="T7" fmla="*/ 38 h 129"/>
                  <a:gd name="T8" fmla="*/ 28 w 141"/>
                  <a:gd name="T9" fmla="*/ 38 h 129"/>
                  <a:gd name="T10" fmla="*/ 27 w 141"/>
                  <a:gd name="T11" fmla="*/ 58 h 129"/>
                  <a:gd name="T12" fmla="*/ 15 w 141"/>
                  <a:gd name="T13" fmla="*/ 72 h 129"/>
                  <a:gd name="T14" fmla="*/ 14 w 141"/>
                  <a:gd name="T15" fmla="*/ 83 h 129"/>
                  <a:gd name="T16" fmla="*/ 11 w 141"/>
                  <a:gd name="T17" fmla="*/ 96 h 129"/>
                  <a:gd name="T18" fmla="*/ 17 w 141"/>
                  <a:gd name="T19" fmla="*/ 96 h 129"/>
                  <a:gd name="T20" fmla="*/ 19 w 141"/>
                  <a:gd name="T21" fmla="*/ 99 h 129"/>
                  <a:gd name="T22" fmla="*/ 25 w 141"/>
                  <a:gd name="T23" fmla="*/ 107 h 129"/>
                  <a:gd name="T24" fmla="*/ 36 w 141"/>
                  <a:gd name="T25" fmla="*/ 99 h 129"/>
                  <a:gd name="T26" fmla="*/ 41 w 141"/>
                  <a:gd name="T27" fmla="*/ 99 h 129"/>
                  <a:gd name="T28" fmla="*/ 39 w 141"/>
                  <a:gd name="T29" fmla="*/ 113 h 129"/>
                  <a:gd name="T30" fmla="*/ 51 w 141"/>
                  <a:gd name="T31" fmla="*/ 113 h 129"/>
                  <a:gd name="T32" fmla="*/ 55 w 141"/>
                  <a:gd name="T33" fmla="*/ 117 h 129"/>
                  <a:gd name="T34" fmla="*/ 60 w 141"/>
                  <a:gd name="T35" fmla="*/ 118 h 129"/>
                  <a:gd name="T36" fmla="*/ 62 w 141"/>
                  <a:gd name="T37" fmla="*/ 120 h 129"/>
                  <a:gd name="T38" fmla="*/ 70 w 141"/>
                  <a:gd name="T39" fmla="*/ 120 h 129"/>
                  <a:gd name="T40" fmla="*/ 78 w 141"/>
                  <a:gd name="T41" fmla="*/ 121 h 129"/>
                  <a:gd name="T42" fmla="*/ 90 w 141"/>
                  <a:gd name="T43" fmla="*/ 121 h 129"/>
                  <a:gd name="T44" fmla="*/ 95 w 141"/>
                  <a:gd name="T45" fmla="*/ 110 h 129"/>
                  <a:gd name="T46" fmla="*/ 95 w 141"/>
                  <a:gd name="T47" fmla="*/ 126 h 129"/>
                  <a:gd name="T48" fmla="*/ 106 w 141"/>
                  <a:gd name="T49" fmla="*/ 129 h 129"/>
                  <a:gd name="T50" fmla="*/ 124 w 141"/>
                  <a:gd name="T51" fmla="*/ 128 h 129"/>
                  <a:gd name="T52" fmla="*/ 125 w 141"/>
                  <a:gd name="T53" fmla="*/ 115 h 129"/>
                  <a:gd name="T54" fmla="*/ 135 w 141"/>
                  <a:gd name="T55" fmla="*/ 120 h 129"/>
                  <a:gd name="T56" fmla="*/ 132 w 141"/>
                  <a:gd name="T57" fmla="*/ 113 h 129"/>
                  <a:gd name="T58" fmla="*/ 135 w 141"/>
                  <a:gd name="T59" fmla="*/ 109 h 129"/>
                  <a:gd name="T60" fmla="*/ 140 w 141"/>
                  <a:gd name="T61" fmla="*/ 101 h 129"/>
                  <a:gd name="T62" fmla="*/ 138 w 141"/>
                  <a:gd name="T63" fmla="*/ 96 h 129"/>
                  <a:gd name="T64" fmla="*/ 132 w 141"/>
                  <a:gd name="T65" fmla="*/ 88 h 129"/>
                  <a:gd name="T66" fmla="*/ 114 w 141"/>
                  <a:gd name="T67" fmla="*/ 83 h 129"/>
                  <a:gd name="T68" fmla="*/ 102 w 141"/>
                  <a:gd name="T69" fmla="*/ 80 h 129"/>
                  <a:gd name="T70" fmla="*/ 87 w 141"/>
                  <a:gd name="T71" fmla="*/ 80 h 129"/>
                  <a:gd name="T72" fmla="*/ 76 w 141"/>
                  <a:gd name="T73" fmla="*/ 80 h 129"/>
                  <a:gd name="T74" fmla="*/ 76 w 141"/>
                  <a:gd name="T75" fmla="*/ 85 h 129"/>
                  <a:gd name="T76" fmla="*/ 68 w 141"/>
                  <a:gd name="T77" fmla="*/ 78 h 129"/>
                  <a:gd name="T78" fmla="*/ 62 w 141"/>
                  <a:gd name="T79" fmla="*/ 78 h 129"/>
                  <a:gd name="T80" fmla="*/ 57 w 141"/>
                  <a:gd name="T81" fmla="*/ 73 h 129"/>
                  <a:gd name="T82" fmla="*/ 49 w 141"/>
                  <a:gd name="T83" fmla="*/ 77 h 129"/>
                  <a:gd name="T84" fmla="*/ 46 w 141"/>
                  <a:gd name="T85" fmla="*/ 65 h 129"/>
                  <a:gd name="T86" fmla="*/ 44 w 141"/>
                  <a:gd name="T87" fmla="*/ 58 h 129"/>
                  <a:gd name="T88" fmla="*/ 38 w 141"/>
                  <a:gd name="T89" fmla="*/ 58 h 129"/>
                  <a:gd name="T90" fmla="*/ 41 w 141"/>
                  <a:gd name="T91" fmla="*/ 51 h 129"/>
                  <a:gd name="T92" fmla="*/ 43 w 141"/>
                  <a:gd name="T93" fmla="*/ 48 h 129"/>
                  <a:gd name="T94" fmla="*/ 41 w 141"/>
                  <a:gd name="T95" fmla="*/ 45 h 129"/>
                  <a:gd name="T96" fmla="*/ 57 w 141"/>
                  <a:gd name="T97" fmla="*/ 51 h 129"/>
                  <a:gd name="T98" fmla="*/ 51 w 141"/>
                  <a:gd name="T99" fmla="*/ 40 h 129"/>
                  <a:gd name="T100" fmla="*/ 47 w 141"/>
                  <a:gd name="T101" fmla="*/ 32 h 129"/>
                  <a:gd name="T102" fmla="*/ 54 w 141"/>
                  <a:gd name="T103" fmla="*/ 30 h 129"/>
                  <a:gd name="T104" fmla="*/ 39 w 141"/>
                  <a:gd name="T105" fmla="*/ 27 h 129"/>
                  <a:gd name="T106" fmla="*/ 25 w 141"/>
                  <a:gd name="T107" fmla="*/ 32 h 129"/>
                  <a:gd name="T108" fmla="*/ 33 w 141"/>
                  <a:gd name="T109" fmla="*/ 22 h 129"/>
                  <a:gd name="T110" fmla="*/ 27 w 141"/>
                  <a:gd name="T111" fmla="*/ 11 h 129"/>
                  <a:gd name="T112" fmla="*/ 15 w 141"/>
                  <a:gd name="T113" fmla="*/ 2 h 129"/>
                  <a:gd name="T114" fmla="*/ 3 w 141"/>
                  <a:gd name="T115" fmla="*/ 5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1" h="129">
                    <a:moveTo>
                      <a:pt x="1" y="5"/>
                    </a:moveTo>
                    <a:lnTo>
                      <a:pt x="0" y="8"/>
                    </a:lnTo>
                    <a:lnTo>
                      <a:pt x="1" y="11"/>
                    </a:lnTo>
                    <a:lnTo>
                      <a:pt x="3" y="13"/>
                    </a:lnTo>
                    <a:lnTo>
                      <a:pt x="6" y="18"/>
                    </a:lnTo>
                    <a:lnTo>
                      <a:pt x="9" y="18"/>
                    </a:lnTo>
                    <a:lnTo>
                      <a:pt x="8" y="19"/>
                    </a:lnTo>
                    <a:lnTo>
                      <a:pt x="4" y="19"/>
                    </a:lnTo>
                    <a:lnTo>
                      <a:pt x="4" y="21"/>
                    </a:lnTo>
                    <a:lnTo>
                      <a:pt x="8" y="26"/>
                    </a:lnTo>
                    <a:lnTo>
                      <a:pt x="11" y="27"/>
                    </a:lnTo>
                    <a:lnTo>
                      <a:pt x="11" y="29"/>
                    </a:lnTo>
                    <a:lnTo>
                      <a:pt x="9" y="27"/>
                    </a:lnTo>
                    <a:lnTo>
                      <a:pt x="4" y="27"/>
                    </a:lnTo>
                    <a:lnTo>
                      <a:pt x="4" y="29"/>
                    </a:lnTo>
                    <a:lnTo>
                      <a:pt x="3" y="30"/>
                    </a:lnTo>
                    <a:lnTo>
                      <a:pt x="3" y="32"/>
                    </a:lnTo>
                    <a:lnTo>
                      <a:pt x="6" y="30"/>
                    </a:lnTo>
                    <a:lnTo>
                      <a:pt x="8" y="32"/>
                    </a:lnTo>
                    <a:lnTo>
                      <a:pt x="12" y="30"/>
                    </a:lnTo>
                    <a:lnTo>
                      <a:pt x="12" y="32"/>
                    </a:lnTo>
                    <a:lnTo>
                      <a:pt x="15" y="34"/>
                    </a:lnTo>
                    <a:lnTo>
                      <a:pt x="17" y="35"/>
                    </a:lnTo>
                    <a:lnTo>
                      <a:pt x="20" y="38"/>
                    </a:lnTo>
                    <a:lnTo>
                      <a:pt x="22" y="38"/>
                    </a:lnTo>
                    <a:lnTo>
                      <a:pt x="22" y="35"/>
                    </a:lnTo>
                    <a:lnTo>
                      <a:pt x="23" y="37"/>
                    </a:lnTo>
                    <a:lnTo>
                      <a:pt x="25" y="35"/>
                    </a:lnTo>
                    <a:lnTo>
                      <a:pt x="28" y="35"/>
                    </a:lnTo>
                    <a:lnTo>
                      <a:pt x="28" y="38"/>
                    </a:lnTo>
                    <a:lnTo>
                      <a:pt x="27" y="40"/>
                    </a:lnTo>
                    <a:lnTo>
                      <a:pt x="27" y="45"/>
                    </a:lnTo>
                    <a:lnTo>
                      <a:pt x="27" y="48"/>
                    </a:lnTo>
                    <a:lnTo>
                      <a:pt x="27" y="51"/>
                    </a:lnTo>
                    <a:lnTo>
                      <a:pt x="28" y="54"/>
                    </a:lnTo>
                    <a:lnTo>
                      <a:pt x="27" y="58"/>
                    </a:lnTo>
                    <a:lnTo>
                      <a:pt x="27" y="59"/>
                    </a:lnTo>
                    <a:lnTo>
                      <a:pt x="25" y="62"/>
                    </a:lnTo>
                    <a:lnTo>
                      <a:pt x="22" y="65"/>
                    </a:lnTo>
                    <a:lnTo>
                      <a:pt x="19" y="65"/>
                    </a:lnTo>
                    <a:lnTo>
                      <a:pt x="19" y="69"/>
                    </a:lnTo>
                    <a:lnTo>
                      <a:pt x="15" y="72"/>
                    </a:lnTo>
                    <a:lnTo>
                      <a:pt x="15" y="73"/>
                    </a:lnTo>
                    <a:lnTo>
                      <a:pt x="12" y="75"/>
                    </a:lnTo>
                    <a:lnTo>
                      <a:pt x="11" y="78"/>
                    </a:lnTo>
                    <a:lnTo>
                      <a:pt x="11" y="81"/>
                    </a:lnTo>
                    <a:lnTo>
                      <a:pt x="14" y="81"/>
                    </a:lnTo>
                    <a:lnTo>
                      <a:pt x="14" y="83"/>
                    </a:lnTo>
                    <a:lnTo>
                      <a:pt x="11" y="85"/>
                    </a:lnTo>
                    <a:lnTo>
                      <a:pt x="11" y="86"/>
                    </a:lnTo>
                    <a:lnTo>
                      <a:pt x="12" y="88"/>
                    </a:lnTo>
                    <a:lnTo>
                      <a:pt x="9" y="91"/>
                    </a:lnTo>
                    <a:lnTo>
                      <a:pt x="9" y="93"/>
                    </a:lnTo>
                    <a:lnTo>
                      <a:pt x="11" y="96"/>
                    </a:lnTo>
                    <a:lnTo>
                      <a:pt x="12" y="96"/>
                    </a:lnTo>
                    <a:lnTo>
                      <a:pt x="12" y="97"/>
                    </a:lnTo>
                    <a:lnTo>
                      <a:pt x="14" y="101"/>
                    </a:lnTo>
                    <a:lnTo>
                      <a:pt x="15" y="99"/>
                    </a:lnTo>
                    <a:lnTo>
                      <a:pt x="15" y="97"/>
                    </a:lnTo>
                    <a:lnTo>
                      <a:pt x="17" y="96"/>
                    </a:lnTo>
                    <a:lnTo>
                      <a:pt x="19" y="97"/>
                    </a:lnTo>
                    <a:lnTo>
                      <a:pt x="19" y="97"/>
                    </a:lnTo>
                    <a:lnTo>
                      <a:pt x="22" y="93"/>
                    </a:lnTo>
                    <a:lnTo>
                      <a:pt x="22" y="94"/>
                    </a:lnTo>
                    <a:lnTo>
                      <a:pt x="22" y="97"/>
                    </a:lnTo>
                    <a:lnTo>
                      <a:pt x="19" y="99"/>
                    </a:lnTo>
                    <a:lnTo>
                      <a:pt x="19" y="101"/>
                    </a:lnTo>
                    <a:lnTo>
                      <a:pt x="19" y="101"/>
                    </a:lnTo>
                    <a:lnTo>
                      <a:pt x="20" y="102"/>
                    </a:lnTo>
                    <a:lnTo>
                      <a:pt x="22" y="105"/>
                    </a:lnTo>
                    <a:lnTo>
                      <a:pt x="25" y="105"/>
                    </a:lnTo>
                    <a:lnTo>
                      <a:pt x="25" y="107"/>
                    </a:lnTo>
                    <a:lnTo>
                      <a:pt x="30" y="107"/>
                    </a:lnTo>
                    <a:lnTo>
                      <a:pt x="31" y="105"/>
                    </a:lnTo>
                    <a:lnTo>
                      <a:pt x="35" y="104"/>
                    </a:lnTo>
                    <a:lnTo>
                      <a:pt x="33" y="101"/>
                    </a:lnTo>
                    <a:lnTo>
                      <a:pt x="35" y="101"/>
                    </a:lnTo>
                    <a:lnTo>
                      <a:pt x="36" y="99"/>
                    </a:lnTo>
                    <a:lnTo>
                      <a:pt x="38" y="101"/>
                    </a:lnTo>
                    <a:lnTo>
                      <a:pt x="36" y="102"/>
                    </a:lnTo>
                    <a:lnTo>
                      <a:pt x="36" y="104"/>
                    </a:lnTo>
                    <a:lnTo>
                      <a:pt x="38" y="104"/>
                    </a:lnTo>
                    <a:lnTo>
                      <a:pt x="39" y="99"/>
                    </a:lnTo>
                    <a:lnTo>
                      <a:pt x="41" y="99"/>
                    </a:lnTo>
                    <a:lnTo>
                      <a:pt x="43" y="101"/>
                    </a:lnTo>
                    <a:lnTo>
                      <a:pt x="41" y="104"/>
                    </a:lnTo>
                    <a:lnTo>
                      <a:pt x="38" y="109"/>
                    </a:lnTo>
                    <a:lnTo>
                      <a:pt x="36" y="110"/>
                    </a:lnTo>
                    <a:lnTo>
                      <a:pt x="36" y="112"/>
                    </a:lnTo>
                    <a:lnTo>
                      <a:pt x="39" y="113"/>
                    </a:lnTo>
                    <a:lnTo>
                      <a:pt x="41" y="115"/>
                    </a:lnTo>
                    <a:lnTo>
                      <a:pt x="44" y="115"/>
                    </a:lnTo>
                    <a:lnTo>
                      <a:pt x="44" y="115"/>
                    </a:lnTo>
                    <a:lnTo>
                      <a:pt x="47" y="117"/>
                    </a:lnTo>
                    <a:lnTo>
                      <a:pt x="49" y="113"/>
                    </a:lnTo>
                    <a:lnTo>
                      <a:pt x="51" y="113"/>
                    </a:lnTo>
                    <a:lnTo>
                      <a:pt x="51" y="115"/>
                    </a:lnTo>
                    <a:lnTo>
                      <a:pt x="51" y="117"/>
                    </a:lnTo>
                    <a:lnTo>
                      <a:pt x="52" y="118"/>
                    </a:lnTo>
                    <a:lnTo>
                      <a:pt x="55" y="118"/>
                    </a:lnTo>
                    <a:lnTo>
                      <a:pt x="57" y="118"/>
                    </a:lnTo>
                    <a:lnTo>
                      <a:pt x="55" y="117"/>
                    </a:lnTo>
                    <a:lnTo>
                      <a:pt x="55" y="113"/>
                    </a:lnTo>
                    <a:lnTo>
                      <a:pt x="57" y="112"/>
                    </a:lnTo>
                    <a:lnTo>
                      <a:pt x="59" y="113"/>
                    </a:lnTo>
                    <a:lnTo>
                      <a:pt x="57" y="117"/>
                    </a:lnTo>
                    <a:lnTo>
                      <a:pt x="59" y="118"/>
                    </a:lnTo>
                    <a:lnTo>
                      <a:pt x="60" y="118"/>
                    </a:lnTo>
                    <a:lnTo>
                      <a:pt x="60" y="117"/>
                    </a:lnTo>
                    <a:lnTo>
                      <a:pt x="62" y="115"/>
                    </a:lnTo>
                    <a:lnTo>
                      <a:pt x="63" y="115"/>
                    </a:lnTo>
                    <a:lnTo>
                      <a:pt x="63" y="117"/>
                    </a:lnTo>
                    <a:lnTo>
                      <a:pt x="62" y="117"/>
                    </a:lnTo>
                    <a:lnTo>
                      <a:pt x="62" y="120"/>
                    </a:lnTo>
                    <a:lnTo>
                      <a:pt x="66" y="120"/>
                    </a:lnTo>
                    <a:lnTo>
                      <a:pt x="68" y="118"/>
                    </a:lnTo>
                    <a:lnTo>
                      <a:pt x="70" y="113"/>
                    </a:lnTo>
                    <a:lnTo>
                      <a:pt x="70" y="117"/>
                    </a:lnTo>
                    <a:lnTo>
                      <a:pt x="70" y="118"/>
                    </a:lnTo>
                    <a:lnTo>
                      <a:pt x="70" y="120"/>
                    </a:lnTo>
                    <a:lnTo>
                      <a:pt x="73" y="118"/>
                    </a:lnTo>
                    <a:lnTo>
                      <a:pt x="73" y="115"/>
                    </a:lnTo>
                    <a:lnTo>
                      <a:pt x="74" y="113"/>
                    </a:lnTo>
                    <a:lnTo>
                      <a:pt x="74" y="120"/>
                    </a:lnTo>
                    <a:lnTo>
                      <a:pt x="74" y="121"/>
                    </a:lnTo>
                    <a:lnTo>
                      <a:pt x="78" y="121"/>
                    </a:lnTo>
                    <a:lnTo>
                      <a:pt x="81" y="123"/>
                    </a:lnTo>
                    <a:lnTo>
                      <a:pt x="84" y="123"/>
                    </a:lnTo>
                    <a:lnTo>
                      <a:pt x="86" y="121"/>
                    </a:lnTo>
                    <a:lnTo>
                      <a:pt x="86" y="123"/>
                    </a:lnTo>
                    <a:lnTo>
                      <a:pt x="89" y="123"/>
                    </a:lnTo>
                    <a:lnTo>
                      <a:pt x="90" y="121"/>
                    </a:lnTo>
                    <a:lnTo>
                      <a:pt x="90" y="118"/>
                    </a:lnTo>
                    <a:lnTo>
                      <a:pt x="94" y="117"/>
                    </a:lnTo>
                    <a:lnTo>
                      <a:pt x="95" y="115"/>
                    </a:lnTo>
                    <a:lnTo>
                      <a:pt x="94" y="112"/>
                    </a:lnTo>
                    <a:lnTo>
                      <a:pt x="95" y="109"/>
                    </a:lnTo>
                    <a:lnTo>
                      <a:pt x="95" y="110"/>
                    </a:lnTo>
                    <a:lnTo>
                      <a:pt x="95" y="113"/>
                    </a:lnTo>
                    <a:lnTo>
                      <a:pt x="97" y="113"/>
                    </a:lnTo>
                    <a:lnTo>
                      <a:pt x="98" y="115"/>
                    </a:lnTo>
                    <a:lnTo>
                      <a:pt x="95" y="117"/>
                    </a:lnTo>
                    <a:lnTo>
                      <a:pt x="94" y="120"/>
                    </a:lnTo>
                    <a:lnTo>
                      <a:pt x="95" y="126"/>
                    </a:lnTo>
                    <a:lnTo>
                      <a:pt x="97" y="128"/>
                    </a:lnTo>
                    <a:lnTo>
                      <a:pt x="100" y="126"/>
                    </a:lnTo>
                    <a:lnTo>
                      <a:pt x="102" y="129"/>
                    </a:lnTo>
                    <a:lnTo>
                      <a:pt x="103" y="129"/>
                    </a:lnTo>
                    <a:lnTo>
                      <a:pt x="103" y="129"/>
                    </a:lnTo>
                    <a:lnTo>
                      <a:pt x="106" y="129"/>
                    </a:lnTo>
                    <a:lnTo>
                      <a:pt x="111" y="126"/>
                    </a:lnTo>
                    <a:lnTo>
                      <a:pt x="114" y="126"/>
                    </a:lnTo>
                    <a:lnTo>
                      <a:pt x="117" y="128"/>
                    </a:lnTo>
                    <a:lnTo>
                      <a:pt x="121" y="128"/>
                    </a:lnTo>
                    <a:lnTo>
                      <a:pt x="122" y="129"/>
                    </a:lnTo>
                    <a:lnTo>
                      <a:pt x="124" y="128"/>
                    </a:lnTo>
                    <a:lnTo>
                      <a:pt x="124" y="126"/>
                    </a:lnTo>
                    <a:lnTo>
                      <a:pt x="125" y="123"/>
                    </a:lnTo>
                    <a:lnTo>
                      <a:pt x="127" y="123"/>
                    </a:lnTo>
                    <a:lnTo>
                      <a:pt x="127" y="121"/>
                    </a:lnTo>
                    <a:lnTo>
                      <a:pt x="125" y="118"/>
                    </a:lnTo>
                    <a:lnTo>
                      <a:pt x="125" y="115"/>
                    </a:lnTo>
                    <a:lnTo>
                      <a:pt x="127" y="117"/>
                    </a:lnTo>
                    <a:lnTo>
                      <a:pt x="127" y="118"/>
                    </a:lnTo>
                    <a:lnTo>
                      <a:pt x="130" y="121"/>
                    </a:lnTo>
                    <a:lnTo>
                      <a:pt x="130" y="120"/>
                    </a:lnTo>
                    <a:lnTo>
                      <a:pt x="133" y="120"/>
                    </a:lnTo>
                    <a:lnTo>
                      <a:pt x="135" y="120"/>
                    </a:lnTo>
                    <a:lnTo>
                      <a:pt x="137" y="120"/>
                    </a:lnTo>
                    <a:lnTo>
                      <a:pt x="137" y="118"/>
                    </a:lnTo>
                    <a:lnTo>
                      <a:pt x="135" y="115"/>
                    </a:lnTo>
                    <a:lnTo>
                      <a:pt x="137" y="113"/>
                    </a:lnTo>
                    <a:lnTo>
                      <a:pt x="133" y="112"/>
                    </a:lnTo>
                    <a:lnTo>
                      <a:pt x="132" y="113"/>
                    </a:lnTo>
                    <a:lnTo>
                      <a:pt x="127" y="113"/>
                    </a:lnTo>
                    <a:lnTo>
                      <a:pt x="127" y="112"/>
                    </a:lnTo>
                    <a:lnTo>
                      <a:pt x="129" y="110"/>
                    </a:lnTo>
                    <a:lnTo>
                      <a:pt x="130" y="112"/>
                    </a:lnTo>
                    <a:lnTo>
                      <a:pt x="133" y="110"/>
                    </a:lnTo>
                    <a:lnTo>
                      <a:pt x="135" y="109"/>
                    </a:lnTo>
                    <a:lnTo>
                      <a:pt x="137" y="109"/>
                    </a:lnTo>
                    <a:lnTo>
                      <a:pt x="138" y="109"/>
                    </a:lnTo>
                    <a:lnTo>
                      <a:pt x="140" y="107"/>
                    </a:lnTo>
                    <a:lnTo>
                      <a:pt x="140" y="105"/>
                    </a:lnTo>
                    <a:lnTo>
                      <a:pt x="140" y="102"/>
                    </a:lnTo>
                    <a:lnTo>
                      <a:pt x="140" y="101"/>
                    </a:lnTo>
                    <a:lnTo>
                      <a:pt x="141" y="101"/>
                    </a:lnTo>
                    <a:lnTo>
                      <a:pt x="141" y="99"/>
                    </a:lnTo>
                    <a:lnTo>
                      <a:pt x="138" y="97"/>
                    </a:lnTo>
                    <a:lnTo>
                      <a:pt x="137" y="99"/>
                    </a:lnTo>
                    <a:lnTo>
                      <a:pt x="137" y="96"/>
                    </a:lnTo>
                    <a:lnTo>
                      <a:pt x="138" y="96"/>
                    </a:lnTo>
                    <a:lnTo>
                      <a:pt x="138" y="93"/>
                    </a:lnTo>
                    <a:lnTo>
                      <a:pt x="137" y="91"/>
                    </a:lnTo>
                    <a:lnTo>
                      <a:pt x="130" y="91"/>
                    </a:lnTo>
                    <a:lnTo>
                      <a:pt x="130" y="89"/>
                    </a:lnTo>
                    <a:lnTo>
                      <a:pt x="130" y="88"/>
                    </a:lnTo>
                    <a:lnTo>
                      <a:pt x="132" y="88"/>
                    </a:lnTo>
                    <a:lnTo>
                      <a:pt x="130" y="85"/>
                    </a:lnTo>
                    <a:lnTo>
                      <a:pt x="125" y="81"/>
                    </a:lnTo>
                    <a:lnTo>
                      <a:pt x="124" y="81"/>
                    </a:lnTo>
                    <a:lnTo>
                      <a:pt x="122" y="83"/>
                    </a:lnTo>
                    <a:lnTo>
                      <a:pt x="117" y="83"/>
                    </a:lnTo>
                    <a:lnTo>
                      <a:pt x="114" y="83"/>
                    </a:lnTo>
                    <a:lnTo>
                      <a:pt x="109" y="80"/>
                    </a:lnTo>
                    <a:lnTo>
                      <a:pt x="108" y="78"/>
                    </a:lnTo>
                    <a:lnTo>
                      <a:pt x="106" y="77"/>
                    </a:lnTo>
                    <a:lnTo>
                      <a:pt x="105" y="78"/>
                    </a:lnTo>
                    <a:lnTo>
                      <a:pt x="103" y="78"/>
                    </a:lnTo>
                    <a:lnTo>
                      <a:pt x="102" y="80"/>
                    </a:lnTo>
                    <a:lnTo>
                      <a:pt x="98" y="80"/>
                    </a:lnTo>
                    <a:lnTo>
                      <a:pt x="97" y="81"/>
                    </a:lnTo>
                    <a:lnTo>
                      <a:pt x="95" y="80"/>
                    </a:lnTo>
                    <a:lnTo>
                      <a:pt x="94" y="80"/>
                    </a:lnTo>
                    <a:lnTo>
                      <a:pt x="90" y="80"/>
                    </a:lnTo>
                    <a:lnTo>
                      <a:pt x="87" y="80"/>
                    </a:lnTo>
                    <a:lnTo>
                      <a:pt x="87" y="83"/>
                    </a:lnTo>
                    <a:lnTo>
                      <a:pt x="86" y="83"/>
                    </a:lnTo>
                    <a:lnTo>
                      <a:pt x="86" y="81"/>
                    </a:lnTo>
                    <a:lnTo>
                      <a:pt x="86" y="80"/>
                    </a:lnTo>
                    <a:lnTo>
                      <a:pt x="82" y="81"/>
                    </a:lnTo>
                    <a:lnTo>
                      <a:pt x="76" y="80"/>
                    </a:lnTo>
                    <a:lnTo>
                      <a:pt x="76" y="81"/>
                    </a:lnTo>
                    <a:lnTo>
                      <a:pt x="78" y="83"/>
                    </a:lnTo>
                    <a:lnTo>
                      <a:pt x="78" y="85"/>
                    </a:lnTo>
                    <a:lnTo>
                      <a:pt x="79" y="86"/>
                    </a:lnTo>
                    <a:lnTo>
                      <a:pt x="76" y="86"/>
                    </a:lnTo>
                    <a:lnTo>
                      <a:pt x="76" y="85"/>
                    </a:lnTo>
                    <a:lnTo>
                      <a:pt x="73" y="85"/>
                    </a:lnTo>
                    <a:lnTo>
                      <a:pt x="70" y="85"/>
                    </a:lnTo>
                    <a:lnTo>
                      <a:pt x="68" y="85"/>
                    </a:lnTo>
                    <a:lnTo>
                      <a:pt x="71" y="83"/>
                    </a:lnTo>
                    <a:lnTo>
                      <a:pt x="71" y="81"/>
                    </a:lnTo>
                    <a:lnTo>
                      <a:pt x="68" y="78"/>
                    </a:lnTo>
                    <a:lnTo>
                      <a:pt x="68" y="75"/>
                    </a:lnTo>
                    <a:lnTo>
                      <a:pt x="68" y="73"/>
                    </a:lnTo>
                    <a:lnTo>
                      <a:pt x="65" y="77"/>
                    </a:lnTo>
                    <a:lnTo>
                      <a:pt x="65" y="78"/>
                    </a:lnTo>
                    <a:lnTo>
                      <a:pt x="65" y="80"/>
                    </a:lnTo>
                    <a:lnTo>
                      <a:pt x="62" y="78"/>
                    </a:lnTo>
                    <a:lnTo>
                      <a:pt x="63" y="77"/>
                    </a:lnTo>
                    <a:lnTo>
                      <a:pt x="63" y="75"/>
                    </a:lnTo>
                    <a:lnTo>
                      <a:pt x="60" y="75"/>
                    </a:lnTo>
                    <a:lnTo>
                      <a:pt x="59" y="77"/>
                    </a:lnTo>
                    <a:lnTo>
                      <a:pt x="57" y="77"/>
                    </a:lnTo>
                    <a:lnTo>
                      <a:pt x="57" y="73"/>
                    </a:lnTo>
                    <a:lnTo>
                      <a:pt x="57" y="72"/>
                    </a:lnTo>
                    <a:lnTo>
                      <a:pt x="57" y="69"/>
                    </a:lnTo>
                    <a:lnTo>
                      <a:pt x="54" y="70"/>
                    </a:lnTo>
                    <a:lnTo>
                      <a:pt x="51" y="73"/>
                    </a:lnTo>
                    <a:lnTo>
                      <a:pt x="51" y="77"/>
                    </a:lnTo>
                    <a:lnTo>
                      <a:pt x="49" y="77"/>
                    </a:lnTo>
                    <a:lnTo>
                      <a:pt x="49" y="73"/>
                    </a:lnTo>
                    <a:lnTo>
                      <a:pt x="49" y="72"/>
                    </a:lnTo>
                    <a:lnTo>
                      <a:pt x="49" y="70"/>
                    </a:lnTo>
                    <a:lnTo>
                      <a:pt x="51" y="65"/>
                    </a:lnTo>
                    <a:lnTo>
                      <a:pt x="49" y="64"/>
                    </a:lnTo>
                    <a:lnTo>
                      <a:pt x="46" y="65"/>
                    </a:lnTo>
                    <a:lnTo>
                      <a:pt x="46" y="64"/>
                    </a:lnTo>
                    <a:lnTo>
                      <a:pt x="47" y="62"/>
                    </a:lnTo>
                    <a:lnTo>
                      <a:pt x="49" y="59"/>
                    </a:lnTo>
                    <a:lnTo>
                      <a:pt x="49" y="58"/>
                    </a:lnTo>
                    <a:lnTo>
                      <a:pt x="47" y="58"/>
                    </a:lnTo>
                    <a:lnTo>
                      <a:pt x="44" y="58"/>
                    </a:lnTo>
                    <a:lnTo>
                      <a:pt x="44" y="59"/>
                    </a:lnTo>
                    <a:lnTo>
                      <a:pt x="41" y="59"/>
                    </a:lnTo>
                    <a:lnTo>
                      <a:pt x="43" y="58"/>
                    </a:lnTo>
                    <a:lnTo>
                      <a:pt x="43" y="56"/>
                    </a:lnTo>
                    <a:lnTo>
                      <a:pt x="41" y="56"/>
                    </a:lnTo>
                    <a:lnTo>
                      <a:pt x="38" y="58"/>
                    </a:lnTo>
                    <a:lnTo>
                      <a:pt x="35" y="58"/>
                    </a:lnTo>
                    <a:lnTo>
                      <a:pt x="35" y="58"/>
                    </a:lnTo>
                    <a:lnTo>
                      <a:pt x="36" y="56"/>
                    </a:lnTo>
                    <a:lnTo>
                      <a:pt x="38" y="54"/>
                    </a:lnTo>
                    <a:lnTo>
                      <a:pt x="39" y="51"/>
                    </a:lnTo>
                    <a:lnTo>
                      <a:pt x="41" y="51"/>
                    </a:lnTo>
                    <a:lnTo>
                      <a:pt x="43" y="54"/>
                    </a:lnTo>
                    <a:lnTo>
                      <a:pt x="47" y="54"/>
                    </a:lnTo>
                    <a:lnTo>
                      <a:pt x="46" y="53"/>
                    </a:lnTo>
                    <a:lnTo>
                      <a:pt x="44" y="50"/>
                    </a:lnTo>
                    <a:lnTo>
                      <a:pt x="41" y="50"/>
                    </a:lnTo>
                    <a:lnTo>
                      <a:pt x="43" y="48"/>
                    </a:lnTo>
                    <a:lnTo>
                      <a:pt x="39" y="45"/>
                    </a:lnTo>
                    <a:lnTo>
                      <a:pt x="36" y="43"/>
                    </a:lnTo>
                    <a:lnTo>
                      <a:pt x="38" y="43"/>
                    </a:lnTo>
                    <a:lnTo>
                      <a:pt x="39" y="42"/>
                    </a:lnTo>
                    <a:lnTo>
                      <a:pt x="39" y="42"/>
                    </a:lnTo>
                    <a:lnTo>
                      <a:pt x="41" y="45"/>
                    </a:lnTo>
                    <a:lnTo>
                      <a:pt x="44" y="46"/>
                    </a:lnTo>
                    <a:lnTo>
                      <a:pt x="47" y="48"/>
                    </a:lnTo>
                    <a:lnTo>
                      <a:pt x="51" y="50"/>
                    </a:lnTo>
                    <a:lnTo>
                      <a:pt x="51" y="48"/>
                    </a:lnTo>
                    <a:lnTo>
                      <a:pt x="52" y="51"/>
                    </a:lnTo>
                    <a:lnTo>
                      <a:pt x="57" y="51"/>
                    </a:lnTo>
                    <a:lnTo>
                      <a:pt x="60" y="51"/>
                    </a:lnTo>
                    <a:lnTo>
                      <a:pt x="62" y="50"/>
                    </a:lnTo>
                    <a:lnTo>
                      <a:pt x="60" y="46"/>
                    </a:lnTo>
                    <a:lnTo>
                      <a:pt x="55" y="42"/>
                    </a:lnTo>
                    <a:lnTo>
                      <a:pt x="52" y="38"/>
                    </a:lnTo>
                    <a:lnTo>
                      <a:pt x="51" y="40"/>
                    </a:lnTo>
                    <a:lnTo>
                      <a:pt x="51" y="37"/>
                    </a:lnTo>
                    <a:lnTo>
                      <a:pt x="47" y="35"/>
                    </a:lnTo>
                    <a:lnTo>
                      <a:pt x="46" y="34"/>
                    </a:lnTo>
                    <a:lnTo>
                      <a:pt x="44" y="34"/>
                    </a:lnTo>
                    <a:lnTo>
                      <a:pt x="46" y="32"/>
                    </a:lnTo>
                    <a:lnTo>
                      <a:pt x="47" y="32"/>
                    </a:lnTo>
                    <a:lnTo>
                      <a:pt x="49" y="34"/>
                    </a:lnTo>
                    <a:lnTo>
                      <a:pt x="52" y="34"/>
                    </a:lnTo>
                    <a:lnTo>
                      <a:pt x="52" y="37"/>
                    </a:lnTo>
                    <a:lnTo>
                      <a:pt x="54" y="37"/>
                    </a:lnTo>
                    <a:lnTo>
                      <a:pt x="55" y="35"/>
                    </a:lnTo>
                    <a:lnTo>
                      <a:pt x="54" y="30"/>
                    </a:lnTo>
                    <a:lnTo>
                      <a:pt x="51" y="26"/>
                    </a:lnTo>
                    <a:lnTo>
                      <a:pt x="49" y="27"/>
                    </a:lnTo>
                    <a:lnTo>
                      <a:pt x="47" y="26"/>
                    </a:lnTo>
                    <a:lnTo>
                      <a:pt x="44" y="26"/>
                    </a:lnTo>
                    <a:lnTo>
                      <a:pt x="41" y="27"/>
                    </a:lnTo>
                    <a:lnTo>
                      <a:pt x="39" y="27"/>
                    </a:lnTo>
                    <a:lnTo>
                      <a:pt x="36" y="26"/>
                    </a:lnTo>
                    <a:lnTo>
                      <a:pt x="35" y="27"/>
                    </a:lnTo>
                    <a:lnTo>
                      <a:pt x="33" y="24"/>
                    </a:lnTo>
                    <a:lnTo>
                      <a:pt x="30" y="29"/>
                    </a:lnTo>
                    <a:lnTo>
                      <a:pt x="27" y="30"/>
                    </a:lnTo>
                    <a:lnTo>
                      <a:pt x="25" y="32"/>
                    </a:lnTo>
                    <a:lnTo>
                      <a:pt x="23" y="34"/>
                    </a:lnTo>
                    <a:lnTo>
                      <a:pt x="23" y="32"/>
                    </a:lnTo>
                    <a:lnTo>
                      <a:pt x="25" y="29"/>
                    </a:lnTo>
                    <a:lnTo>
                      <a:pt x="27" y="29"/>
                    </a:lnTo>
                    <a:lnTo>
                      <a:pt x="33" y="24"/>
                    </a:lnTo>
                    <a:lnTo>
                      <a:pt x="33" y="22"/>
                    </a:lnTo>
                    <a:lnTo>
                      <a:pt x="31" y="19"/>
                    </a:lnTo>
                    <a:lnTo>
                      <a:pt x="31" y="13"/>
                    </a:lnTo>
                    <a:lnTo>
                      <a:pt x="33" y="11"/>
                    </a:lnTo>
                    <a:lnTo>
                      <a:pt x="31" y="10"/>
                    </a:lnTo>
                    <a:lnTo>
                      <a:pt x="30" y="11"/>
                    </a:lnTo>
                    <a:lnTo>
                      <a:pt x="27" y="11"/>
                    </a:lnTo>
                    <a:lnTo>
                      <a:pt x="25" y="10"/>
                    </a:lnTo>
                    <a:lnTo>
                      <a:pt x="25" y="6"/>
                    </a:lnTo>
                    <a:lnTo>
                      <a:pt x="25" y="5"/>
                    </a:lnTo>
                    <a:lnTo>
                      <a:pt x="20" y="3"/>
                    </a:lnTo>
                    <a:lnTo>
                      <a:pt x="17" y="2"/>
                    </a:lnTo>
                    <a:lnTo>
                      <a:pt x="15" y="2"/>
                    </a:lnTo>
                    <a:lnTo>
                      <a:pt x="12" y="0"/>
                    </a:lnTo>
                    <a:lnTo>
                      <a:pt x="11" y="0"/>
                    </a:lnTo>
                    <a:lnTo>
                      <a:pt x="6" y="2"/>
                    </a:lnTo>
                    <a:lnTo>
                      <a:pt x="4" y="2"/>
                    </a:lnTo>
                    <a:lnTo>
                      <a:pt x="3" y="3"/>
                    </a:lnTo>
                    <a:lnTo>
                      <a:pt x="3" y="5"/>
                    </a:lnTo>
                    <a:lnTo>
                      <a:pt x="4" y="8"/>
                    </a:lnTo>
                    <a:lnTo>
                      <a:pt x="6" y="10"/>
                    </a:lnTo>
                    <a:lnTo>
                      <a:pt x="3" y="10"/>
                    </a:lnTo>
                    <a:lnTo>
                      <a:pt x="1" y="5"/>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0" name="Freeform 1179">
                <a:extLst>
                  <a:ext uri="{FF2B5EF4-FFF2-40B4-BE49-F238E27FC236}">
                    <a16:creationId xmlns:a16="http://schemas.microsoft.com/office/drawing/2014/main" id="{A3A84F60-9DB8-45F9-9992-011EF5C6E3A6}"/>
                  </a:ext>
                </a:extLst>
              </p:cNvPr>
              <p:cNvSpPr>
                <a:spLocks/>
              </p:cNvSpPr>
              <p:nvPr/>
            </p:nvSpPr>
            <p:spPr bwMode="auto">
              <a:xfrm>
                <a:off x="3884" y="932"/>
                <a:ext cx="4" cy="4"/>
              </a:xfrm>
              <a:custGeom>
                <a:avLst/>
                <a:gdLst>
                  <a:gd name="T0" fmla="*/ 4 w 4"/>
                  <a:gd name="T1" fmla="*/ 2 h 4"/>
                  <a:gd name="T2" fmla="*/ 3 w 4"/>
                  <a:gd name="T3" fmla="*/ 0 h 4"/>
                  <a:gd name="T4" fmla="*/ 0 w 4"/>
                  <a:gd name="T5" fmla="*/ 2 h 4"/>
                  <a:gd name="T6" fmla="*/ 1 w 4"/>
                  <a:gd name="T7" fmla="*/ 2 h 4"/>
                  <a:gd name="T8" fmla="*/ 3 w 4"/>
                  <a:gd name="T9" fmla="*/ 4 h 4"/>
                  <a:gd name="T10" fmla="*/ 4 w 4"/>
                  <a:gd name="T11" fmla="*/ 2 h 4"/>
                </a:gdLst>
                <a:ahLst/>
                <a:cxnLst>
                  <a:cxn ang="0">
                    <a:pos x="T0" y="T1"/>
                  </a:cxn>
                  <a:cxn ang="0">
                    <a:pos x="T2" y="T3"/>
                  </a:cxn>
                  <a:cxn ang="0">
                    <a:pos x="T4" y="T5"/>
                  </a:cxn>
                  <a:cxn ang="0">
                    <a:pos x="T6" y="T7"/>
                  </a:cxn>
                  <a:cxn ang="0">
                    <a:pos x="T8" y="T9"/>
                  </a:cxn>
                  <a:cxn ang="0">
                    <a:pos x="T10" y="T11"/>
                  </a:cxn>
                </a:cxnLst>
                <a:rect l="0" t="0" r="r" b="b"/>
                <a:pathLst>
                  <a:path w="4" h="4">
                    <a:moveTo>
                      <a:pt x="4" y="2"/>
                    </a:moveTo>
                    <a:lnTo>
                      <a:pt x="3" y="0"/>
                    </a:lnTo>
                    <a:lnTo>
                      <a:pt x="0" y="2"/>
                    </a:lnTo>
                    <a:lnTo>
                      <a:pt x="1" y="2"/>
                    </a:lnTo>
                    <a:lnTo>
                      <a:pt x="3" y="4"/>
                    </a:lnTo>
                    <a:lnTo>
                      <a:pt x="4" y="2"/>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1" name="Freeform 1180">
                <a:extLst>
                  <a:ext uri="{FF2B5EF4-FFF2-40B4-BE49-F238E27FC236}">
                    <a16:creationId xmlns:a16="http://schemas.microsoft.com/office/drawing/2014/main" id="{84B0BF4D-B36E-460E-9A31-6FF31B4864F4}"/>
                  </a:ext>
                </a:extLst>
              </p:cNvPr>
              <p:cNvSpPr>
                <a:spLocks/>
              </p:cNvSpPr>
              <p:nvPr/>
            </p:nvSpPr>
            <p:spPr bwMode="auto">
              <a:xfrm>
                <a:off x="3802" y="818"/>
                <a:ext cx="4" cy="6"/>
              </a:xfrm>
              <a:custGeom>
                <a:avLst/>
                <a:gdLst>
                  <a:gd name="T0" fmla="*/ 2 w 4"/>
                  <a:gd name="T1" fmla="*/ 0 h 6"/>
                  <a:gd name="T2" fmla="*/ 0 w 4"/>
                  <a:gd name="T3" fmla="*/ 1 h 6"/>
                  <a:gd name="T4" fmla="*/ 0 w 4"/>
                  <a:gd name="T5" fmla="*/ 4 h 6"/>
                  <a:gd name="T6" fmla="*/ 2 w 4"/>
                  <a:gd name="T7" fmla="*/ 6 h 6"/>
                  <a:gd name="T8" fmla="*/ 4 w 4"/>
                  <a:gd name="T9" fmla="*/ 6 h 6"/>
                  <a:gd name="T10" fmla="*/ 4 w 4"/>
                  <a:gd name="T11" fmla="*/ 4 h 6"/>
                  <a:gd name="T12" fmla="*/ 4 w 4"/>
                  <a:gd name="T13" fmla="*/ 0 h 6"/>
                  <a:gd name="T14" fmla="*/ 2 w 4"/>
                  <a:gd name="T15" fmla="*/ 0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6">
                    <a:moveTo>
                      <a:pt x="2" y="0"/>
                    </a:moveTo>
                    <a:lnTo>
                      <a:pt x="0" y="1"/>
                    </a:lnTo>
                    <a:lnTo>
                      <a:pt x="0" y="4"/>
                    </a:lnTo>
                    <a:lnTo>
                      <a:pt x="2" y="6"/>
                    </a:lnTo>
                    <a:lnTo>
                      <a:pt x="4" y="6"/>
                    </a:lnTo>
                    <a:lnTo>
                      <a:pt x="4" y="4"/>
                    </a:lnTo>
                    <a:lnTo>
                      <a:pt x="4" y="0"/>
                    </a:lnTo>
                    <a:lnTo>
                      <a:pt x="2"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2" name="Freeform 1181">
                <a:extLst>
                  <a:ext uri="{FF2B5EF4-FFF2-40B4-BE49-F238E27FC236}">
                    <a16:creationId xmlns:a16="http://schemas.microsoft.com/office/drawing/2014/main" id="{0E35C545-AD3B-4EF5-ABCB-618252540D69}"/>
                  </a:ext>
                </a:extLst>
              </p:cNvPr>
              <p:cNvSpPr>
                <a:spLocks/>
              </p:cNvSpPr>
              <p:nvPr/>
            </p:nvSpPr>
            <p:spPr bwMode="auto">
              <a:xfrm>
                <a:off x="3715" y="913"/>
                <a:ext cx="6" cy="7"/>
              </a:xfrm>
              <a:custGeom>
                <a:avLst/>
                <a:gdLst>
                  <a:gd name="T0" fmla="*/ 0 w 6"/>
                  <a:gd name="T1" fmla="*/ 2 h 7"/>
                  <a:gd name="T2" fmla="*/ 0 w 6"/>
                  <a:gd name="T3" fmla="*/ 2 h 7"/>
                  <a:gd name="T4" fmla="*/ 0 w 6"/>
                  <a:gd name="T5" fmla="*/ 5 h 7"/>
                  <a:gd name="T6" fmla="*/ 1 w 6"/>
                  <a:gd name="T7" fmla="*/ 7 h 7"/>
                  <a:gd name="T8" fmla="*/ 3 w 6"/>
                  <a:gd name="T9" fmla="*/ 7 h 7"/>
                  <a:gd name="T10" fmla="*/ 3 w 6"/>
                  <a:gd name="T11" fmla="*/ 5 h 7"/>
                  <a:gd name="T12" fmla="*/ 4 w 6"/>
                  <a:gd name="T13" fmla="*/ 5 h 7"/>
                  <a:gd name="T14" fmla="*/ 4 w 6"/>
                  <a:gd name="T15" fmla="*/ 4 h 7"/>
                  <a:gd name="T16" fmla="*/ 6 w 6"/>
                  <a:gd name="T17" fmla="*/ 2 h 7"/>
                  <a:gd name="T18" fmla="*/ 4 w 6"/>
                  <a:gd name="T19" fmla="*/ 0 h 7"/>
                  <a:gd name="T20" fmla="*/ 3 w 6"/>
                  <a:gd name="T21" fmla="*/ 0 h 7"/>
                  <a:gd name="T22" fmla="*/ 1 w 6"/>
                  <a:gd name="T23" fmla="*/ 0 h 7"/>
                  <a:gd name="T24" fmla="*/ 0 w 6"/>
                  <a:gd name="T25"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7">
                    <a:moveTo>
                      <a:pt x="0" y="2"/>
                    </a:moveTo>
                    <a:lnTo>
                      <a:pt x="0" y="2"/>
                    </a:lnTo>
                    <a:lnTo>
                      <a:pt x="0" y="5"/>
                    </a:lnTo>
                    <a:lnTo>
                      <a:pt x="1" y="7"/>
                    </a:lnTo>
                    <a:lnTo>
                      <a:pt x="3" y="7"/>
                    </a:lnTo>
                    <a:lnTo>
                      <a:pt x="3" y="5"/>
                    </a:lnTo>
                    <a:lnTo>
                      <a:pt x="4" y="5"/>
                    </a:lnTo>
                    <a:lnTo>
                      <a:pt x="4" y="4"/>
                    </a:lnTo>
                    <a:lnTo>
                      <a:pt x="6" y="2"/>
                    </a:lnTo>
                    <a:lnTo>
                      <a:pt x="4" y="0"/>
                    </a:lnTo>
                    <a:lnTo>
                      <a:pt x="3" y="0"/>
                    </a:lnTo>
                    <a:lnTo>
                      <a:pt x="1" y="0"/>
                    </a:lnTo>
                    <a:lnTo>
                      <a:pt x="0" y="2"/>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3" name="Freeform 1182">
                <a:extLst>
                  <a:ext uri="{FF2B5EF4-FFF2-40B4-BE49-F238E27FC236}">
                    <a16:creationId xmlns:a16="http://schemas.microsoft.com/office/drawing/2014/main" id="{6E5EFEE4-46D9-4C11-AB32-F2129B584AAA}"/>
                  </a:ext>
                </a:extLst>
              </p:cNvPr>
              <p:cNvSpPr>
                <a:spLocks/>
              </p:cNvSpPr>
              <p:nvPr/>
            </p:nvSpPr>
            <p:spPr bwMode="auto">
              <a:xfrm>
                <a:off x="3718" y="909"/>
                <a:ext cx="3" cy="3"/>
              </a:xfrm>
              <a:custGeom>
                <a:avLst/>
                <a:gdLst>
                  <a:gd name="T0" fmla="*/ 3 w 3"/>
                  <a:gd name="T1" fmla="*/ 0 h 3"/>
                  <a:gd name="T2" fmla="*/ 1 w 3"/>
                  <a:gd name="T3" fmla="*/ 0 h 3"/>
                  <a:gd name="T4" fmla="*/ 0 w 3"/>
                  <a:gd name="T5" fmla="*/ 1 h 3"/>
                  <a:gd name="T6" fmla="*/ 0 w 3"/>
                  <a:gd name="T7" fmla="*/ 3 h 3"/>
                  <a:gd name="T8" fmla="*/ 1 w 3"/>
                  <a:gd name="T9" fmla="*/ 1 h 3"/>
                  <a:gd name="T10" fmla="*/ 3 w 3"/>
                  <a:gd name="T11" fmla="*/ 0 h 3"/>
                </a:gdLst>
                <a:ahLst/>
                <a:cxnLst>
                  <a:cxn ang="0">
                    <a:pos x="T0" y="T1"/>
                  </a:cxn>
                  <a:cxn ang="0">
                    <a:pos x="T2" y="T3"/>
                  </a:cxn>
                  <a:cxn ang="0">
                    <a:pos x="T4" y="T5"/>
                  </a:cxn>
                  <a:cxn ang="0">
                    <a:pos x="T6" y="T7"/>
                  </a:cxn>
                  <a:cxn ang="0">
                    <a:pos x="T8" y="T9"/>
                  </a:cxn>
                  <a:cxn ang="0">
                    <a:pos x="T10" y="T11"/>
                  </a:cxn>
                </a:cxnLst>
                <a:rect l="0" t="0" r="r" b="b"/>
                <a:pathLst>
                  <a:path w="3" h="3">
                    <a:moveTo>
                      <a:pt x="3" y="0"/>
                    </a:moveTo>
                    <a:lnTo>
                      <a:pt x="1" y="0"/>
                    </a:lnTo>
                    <a:lnTo>
                      <a:pt x="0" y="1"/>
                    </a:lnTo>
                    <a:lnTo>
                      <a:pt x="0" y="3"/>
                    </a:lnTo>
                    <a:lnTo>
                      <a:pt x="1" y="1"/>
                    </a:lnTo>
                    <a:lnTo>
                      <a:pt x="3"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4" name="Freeform 1183">
                <a:extLst>
                  <a:ext uri="{FF2B5EF4-FFF2-40B4-BE49-F238E27FC236}">
                    <a16:creationId xmlns:a16="http://schemas.microsoft.com/office/drawing/2014/main" id="{64499D23-9781-4540-940A-E0B438831096}"/>
                  </a:ext>
                </a:extLst>
              </p:cNvPr>
              <p:cNvSpPr>
                <a:spLocks/>
              </p:cNvSpPr>
              <p:nvPr/>
            </p:nvSpPr>
            <p:spPr bwMode="auto">
              <a:xfrm>
                <a:off x="3711" y="917"/>
                <a:ext cx="34" cy="36"/>
              </a:xfrm>
              <a:custGeom>
                <a:avLst/>
                <a:gdLst>
                  <a:gd name="T0" fmla="*/ 0 w 34"/>
                  <a:gd name="T1" fmla="*/ 17 h 36"/>
                  <a:gd name="T2" fmla="*/ 4 w 34"/>
                  <a:gd name="T3" fmla="*/ 19 h 36"/>
                  <a:gd name="T4" fmla="*/ 2 w 34"/>
                  <a:gd name="T5" fmla="*/ 22 h 36"/>
                  <a:gd name="T6" fmla="*/ 5 w 34"/>
                  <a:gd name="T7" fmla="*/ 19 h 36"/>
                  <a:gd name="T8" fmla="*/ 4 w 34"/>
                  <a:gd name="T9" fmla="*/ 22 h 36"/>
                  <a:gd name="T10" fmla="*/ 7 w 34"/>
                  <a:gd name="T11" fmla="*/ 25 h 36"/>
                  <a:gd name="T12" fmla="*/ 8 w 34"/>
                  <a:gd name="T13" fmla="*/ 25 h 36"/>
                  <a:gd name="T14" fmla="*/ 10 w 34"/>
                  <a:gd name="T15" fmla="*/ 28 h 36"/>
                  <a:gd name="T16" fmla="*/ 13 w 34"/>
                  <a:gd name="T17" fmla="*/ 27 h 36"/>
                  <a:gd name="T18" fmla="*/ 13 w 34"/>
                  <a:gd name="T19" fmla="*/ 31 h 36"/>
                  <a:gd name="T20" fmla="*/ 16 w 34"/>
                  <a:gd name="T21" fmla="*/ 33 h 36"/>
                  <a:gd name="T22" fmla="*/ 23 w 34"/>
                  <a:gd name="T23" fmla="*/ 36 h 36"/>
                  <a:gd name="T24" fmla="*/ 26 w 34"/>
                  <a:gd name="T25" fmla="*/ 36 h 36"/>
                  <a:gd name="T26" fmla="*/ 26 w 34"/>
                  <a:gd name="T27" fmla="*/ 33 h 36"/>
                  <a:gd name="T28" fmla="*/ 29 w 34"/>
                  <a:gd name="T29" fmla="*/ 30 h 36"/>
                  <a:gd name="T30" fmla="*/ 31 w 34"/>
                  <a:gd name="T31" fmla="*/ 22 h 36"/>
                  <a:gd name="T32" fmla="*/ 32 w 34"/>
                  <a:gd name="T33" fmla="*/ 17 h 36"/>
                  <a:gd name="T34" fmla="*/ 34 w 34"/>
                  <a:gd name="T35" fmla="*/ 12 h 36"/>
                  <a:gd name="T36" fmla="*/ 31 w 34"/>
                  <a:gd name="T37" fmla="*/ 7 h 36"/>
                  <a:gd name="T38" fmla="*/ 31 w 34"/>
                  <a:gd name="T39" fmla="*/ 3 h 36"/>
                  <a:gd name="T40" fmla="*/ 26 w 34"/>
                  <a:gd name="T41" fmla="*/ 0 h 36"/>
                  <a:gd name="T42" fmla="*/ 21 w 34"/>
                  <a:gd name="T43" fmla="*/ 0 h 36"/>
                  <a:gd name="T44" fmla="*/ 16 w 34"/>
                  <a:gd name="T45" fmla="*/ 1 h 36"/>
                  <a:gd name="T46" fmla="*/ 18 w 34"/>
                  <a:gd name="T47" fmla="*/ 4 h 36"/>
                  <a:gd name="T48" fmla="*/ 15 w 34"/>
                  <a:gd name="T49" fmla="*/ 3 h 36"/>
                  <a:gd name="T50" fmla="*/ 12 w 34"/>
                  <a:gd name="T51" fmla="*/ 4 h 36"/>
                  <a:gd name="T52" fmla="*/ 15 w 34"/>
                  <a:gd name="T53" fmla="*/ 6 h 36"/>
                  <a:gd name="T54" fmla="*/ 12 w 34"/>
                  <a:gd name="T55" fmla="*/ 7 h 36"/>
                  <a:gd name="T56" fmla="*/ 12 w 34"/>
                  <a:gd name="T57" fmla="*/ 11 h 36"/>
                  <a:gd name="T58" fmla="*/ 12 w 34"/>
                  <a:gd name="T59" fmla="*/ 12 h 36"/>
                  <a:gd name="T60" fmla="*/ 5 w 34"/>
                  <a:gd name="T61" fmla="*/ 11 h 36"/>
                  <a:gd name="T62" fmla="*/ 2 w 34"/>
                  <a:gd name="T63" fmla="*/ 15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4" h="36">
                    <a:moveTo>
                      <a:pt x="2" y="15"/>
                    </a:moveTo>
                    <a:lnTo>
                      <a:pt x="0" y="17"/>
                    </a:lnTo>
                    <a:lnTo>
                      <a:pt x="2" y="17"/>
                    </a:lnTo>
                    <a:lnTo>
                      <a:pt x="4" y="19"/>
                    </a:lnTo>
                    <a:lnTo>
                      <a:pt x="2" y="19"/>
                    </a:lnTo>
                    <a:lnTo>
                      <a:pt x="2" y="22"/>
                    </a:lnTo>
                    <a:lnTo>
                      <a:pt x="2" y="22"/>
                    </a:lnTo>
                    <a:lnTo>
                      <a:pt x="5" y="19"/>
                    </a:lnTo>
                    <a:lnTo>
                      <a:pt x="5" y="20"/>
                    </a:lnTo>
                    <a:lnTo>
                      <a:pt x="4" y="22"/>
                    </a:lnTo>
                    <a:lnTo>
                      <a:pt x="5" y="23"/>
                    </a:lnTo>
                    <a:lnTo>
                      <a:pt x="7" y="25"/>
                    </a:lnTo>
                    <a:lnTo>
                      <a:pt x="8" y="25"/>
                    </a:lnTo>
                    <a:lnTo>
                      <a:pt x="8" y="25"/>
                    </a:lnTo>
                    <a:lnTo>
                      <a:pt x="8" y="28"/>
                    </a:lnTo>
                    <a:lnTo>
                      <a:pt x="10" y="28"/>
                    </a:lnTo>
                    <a:lnTo>
                      <a:pt x="10" y="27"/>
                    </a:lnTo>
                    <a:lnTo>
                      <a:pt x="13" y="27"/>
                    </a:lnTo>
                    <a:lnTo>
                      <a:pt x="12" y="30"/>
                    </a:lnTo>
                    <a:lnTo>
                      <a:pt x="13" y="31"/>
                    </a:lnTo>
                    <a:lnTo>
                      <a:pt x="15" y="31"/>
                    </a:lnTo>
                    <a:lnTo>
                      <a:pt x="16" y="33"/>
                    </a:lnTo>
                    <a:lnTo>
                      <a:pt x="18" y="33"/>
                    </a:lnTo>
                    <a:lnTo>
                      <a:pt x="23" y="36"/>
                    </a:lnTo>
                    <a:lnTo>
                      <a:pt x="24" y="36"/>
                    </a:lnTo>
                    <a:lnTo>
                      <a:pt x="26" y="36"/>
                    </a:lnTo>
                    <a:lnTo>
                      <a:pt x="26" y="36"/>
                    </a:lnTo>
                    <a:lnTo>
                      <a:pt x="26" y="33"/>
                    </a:lnTo>
                    <a:lnTo>
                      <a:pt x="28" y="33"/>
                    </a:lnTo>
                    <a:lnTo>
                      <a:pt x="29" y="30"/>
                    </a:lnTo>
                    <a:lnTo>
                      <a:pt x="29" y="27"/>
                    </a:lnTo>
                    <a:lnTo>
                      <a:pt x="31" y="22"/>
                    </a:lnTo>
                    <a:lnTo>
                      <a:pt x="32" y="22"/>
                    </a:lnTo>
                    <a:lnTo>
                      <a:pt x="32" y="17"/>
                    </a:lnTo>
                    <a:lnTo>
                      <a:pt x="34" y="12"/>
                    </a:lnTo>
                    <a:lnTo>
                      <a:pt x="34" y="12"/>
                    </a:lnTo>
                    <a:lnTo>
                      <a:pt x="34" y="9"/>
                    </a:lnTo>
                    <a:lnTo>
                      <a:pt x="31" y="7"/>
                    </a:lnTo>
                    <a:lnTo>
                      <a:pt x="31" y="4"/>
                    </a:lnTo>
                    <a:lnTo>
                      <a:pt x="31" y="3"/>
                    </a:lnTo>
                    <a:lnTo>
                      <a:pt x="29" y="1"/>
                    </a:lnTo>
                    <a:lnTo>
                      <a:pt x="26" y="0"/>
                    </a:lnTo>
                    <a:lnTo>
                      <a:pt x="23" y="0"/>
                    </a:lnTo>
                    <a:lnTo>
                      <a:pt x="21" y="0"/>
                    </a:lnTo>
                    <a:lnTo>
                      <a:pt x="16" y="0"/>
                    </a:lnTo>
                    <a:lnTo>
                      <a:pt x="16" y="1"/>
                    </a:lnTo>
                    <a:lnTo>
                      <a:pt x="18" y="3"/>
                    </a:lnTo>
                    <a:lnTo>
                      <a:pt x="18" y="4"/>
                    </a:lnTo>
                    <a:lnTo>
                      <a:pt x="16" y="4"/>
                    </a:lnTo>
                    <a:lnTo>
                      <a:pt x="15" y="3"/>
                    </a:lnTo>
                    <a:lnTo>
                      <a:pt x="12" y="3"/>
                    </a:lnTo>
                    <a:lnTo>
                      <a:pt x="12" y="4"/>
                    </a:lnTo>
                    <a:lnTo>
                      <a:pt x="13" y="4"/>
                    </a:lnTo>
                    <a:lnTo>
                      <a:pt x="15" y="6"/>
                    </a:lnTo>
                    <a:lnTo>
                      <a:pt x="15" y="6"/>
                    </a:lnTo>
                    <a:lnTo>
                      <a:pt x="12" y="7"/>
                    </a:lnTo>
                    <a:lnTo>
                      <a:pt x="10" y="7"/>
                    </a:lnTo>
                    <a:lnTo>
                      <a:pt x="12" y="11"/>
                    </a:lnTo>
                    <a:lnTo>
                      <a:pt x="12" y="11"/>
                    </a:lnTo>
                    <a:lnTo>
                      <a:pt x="12" y="12"/>
                    </a:lnTo>
                    <a:lnTo>
                      <a:pt x="8" y="11"/>
                    </a:lnTo>
                    <a:lnTo>
                      <a:pt x="5" y="11"/>
                    </a:lnTo>
                    <a:lnTo>
                      <a:pt x="4" y="14"/>
                    </a:lnTo>
                    <a:lnTo>
                      <a:pt x="2" y="15"/>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5" name="Freeform 1184">
                <a:extLst>
                  <a:ext uri="{FF2B5EF4-FFF2-40B4-BE49-F238E27FC236}">
                    <a16:creationId xmlns:a16="http://schemas.microsoft.com/office/drawing/2014/main" id="{E7EEE9F1-8413-498B-8A01-0714C6F56F6F}"/>
                  </a:ext>
                </a:extLst>
              </p:cNvPr>
              <p:cNvSpPr>
                <a:spLocks/>
              </p:cNvSpPr>
              <p:nvPr/>
            </p:nvSpPr>
            <p:spPr bwMode="auto">
              <a:xfrm>
                <a:off x="3735" y="797"/>
                <a:ext cx="2" cy="3"/>
              </a:xfrm>
              <a:custGeom>
                <a:avLst/>
                <a:gdLst>
                  <a:gd name="T0" fmla="*/ 2 w 2"/>
                  <a:gd name="T1" fmla="*/ 1 h 3"/>
                  <a:gd name="T2" fmla="*/ 2 w 2"/>
                  <a:gd name="T3" fmla="*/ 0 h 3"/>
                  <a:gd name="T4" fmla="*/ 0 w 2"/>
                  <a:gd name="T5" fmla="*/ 1 h 3"/>
                  <a:gd name="T6" fmla="*/ 0 w 2"/>
                  <a:gd name="T7" fmla="*/ 3 h 3"/>
                  <a:gd name="T8" fmla="*/ 0 w 2"/>
                  <a:gd name="T9" fmla="*/ 3 h 3"/>
                  <a:gd name="T10" fmla="*/ 2 w 2"/>
                  <a:gd name="T11" fmla="*/ 3 h 3"/>
                  <a:gd name="T12" fmla="*/ 2 w 2"/>
                  <a:gd name="T13" fmla="*/ 1 h 3"/>
                </a:gdLst>
                <a:ahLst/>
                <a:cxnLst>
                  <a:cxn ang="0">
                    <a:pos x="T0" y="T1"/>
                  </a:cxn>
                  <a:cxn ang="0">
                    <a:pos x="T2" y="T3"/>
                  </a:cxn>
                  <a:cxn ang="0">
                    <a:pos x="T4" y="T5"/>
                  </a:cxn>
                  <a:cxn ang="0">
                    <a:pos x="T6" y="T7"/>
                  </a:cxn>
                  <a:cxn ang="0">
                    <a:pos x="T8" y="T9"/>
                  </a:cxn>
                  <a:cxn ang="0">
                    <a:pos x="T10" y="T11"/>
                  </a:cxn>
                  <a:cxn ang="0">
                    <a:pos x="T12" y="T13"/>
                  </a:cxn>
                </a:cxnLst>
                <a:rect l="0" t="0" r="r" b="b"/>
                <a:pathLst>
                  <a:path w="2" h="3">
                    <a:moveTo>
                      <a:pt x="2" y="1"/>
                    </a:moveTo>
                    <a:lnTo>
                      <a:pt x="2" y="0"/>
                    </a:lnTo>
                    <a:lnTo>
                      <a:pt x="0" y="1"/>
                    </a:lnTo>
                    <a:lnTo>
                      <a:pt x="0" y="3"/>
                    </a:lnTo>
                    <a:lnTo>
                      <a:pt x="0" y="3"/>
                    </a:lnTo>
                    <a:lnTo>
                      <a:pt x="2" y="3"/>
                    </a:lnTo>
                    <a:lnTo>
                      <a:pt x="2" y="1"/>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6" name="Freeform 1185">
                <a:extLst>
                  <a:ext uri="{FF2B5EF4-FFF2-40B4-BE49-F238E27FC236}">
                    <a16:creationId xmlns:a16="http://schemas.microsoft.com/office/drawing/2014/main" id="{20B01817-DA30-4114-99F9-B763BD0C2568}"/>
                  </a:ext>
                </a:extLst>
              </p:cNvPr>
              <p:cNvSpPr>
                <a:spLocks/>
              </p:cNvSpPr>
              <p:nvPr/>
            </p:nvSpPr>
            <p:spPr bwMode="auto">
              <a:xfrm>
                <a:off x="3723" y="904"/>
                <a:ext cx="4" cy="3"/>
              </a:xfrm>
              <a:custGeom>
                <a:avLst/>
                <a:gdLst>
                  <a:gd name="T0" fmla="*/ 1 w 4"/>
                  <a:gd name="T1" fmla="*/ 3 h 3"/>
                  <a:gd name="T2" fmla="*/ 3 w 4"/>
                  <a:gd name="T3" fmla="*/ 1 h 3"/>
                  <a:gd name="T4" fmla="*/ 4 w 4"/>
                  <a:gd name="T5" fmla="*/ 1 h 3"/>
                  <a:gd name="T6" fmla="*/ 3 w 4"/>
                  <a:gd name="T7" fmla="*/ 0 h 3"/>
                  <a:gd name="T8" fmla="*/ 1 w 4"/>
                  <a:gd name="T9" fmla="*/ 1 h 3"/>
                  <a:gd name="T10" fmla="*/ 0 w 4"/>
                  <a:gd name="T11" fmla="*/ 3 h 3"/>
                  <a:gd name="T12" fmla="*/ 0 w 4"/>
                  <a:gd name="T13" fmla="*/ 3 h 3"/>
                  <a:gd name="T14" fmla="*/ 1 w 4"/>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3">
                    <a:moveTo>
                      <a:pt x="1" y="3"/>
                    </a:moveTo>
                    <a:lnTo>
                      <a:pt x="3" y="1"/>
                    </a:lnTo>
                    <a:lnTo>
                      <a:pt x="4" y="1"/>
                    </a:lnTo>
                    <a:lnTo>
                      <a:pt x="3" y="0"/>
                    </a:lnTo>
                    <a:lnTo>
                      <a:pt x="1" y="1"/>
                    </a:lnTo>
                    <a:lnTo>
                      <a:pt x="0" y="3"/>
                    </a:lnTo>
                    <a:lnTo>
                      <a:pt x="0" y="3"/>
                    </a:lnTo>
                    <a:lnTo>
                      <a:pt x="1" y="3"/>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7" name="Freeform 1186">
                <a:extLst>
                  <a:ext uri="{FF2B5EF4-FFF2-40B4-BE49-F238E27FC236}">
                    <a16:creationId xmlns:a16="http://schemas.microsoft.com/office/drawing/2014/main" id="{05D10156-5E12-4F34-A215-8C15DC0E2541}"/>
                  </a:ext>
                </a:extLst>
              </p:cNvPr>
              <p:cNvSpPr>
                <a:spLocks/>
              </p:cNvSpPr>
              <p:nvPr/>
            </p:nvSpPr>
            <p:spPr bwMode="auto">
              <a:xfrm>
                <a:off x="3844" y="1014"/>
                <a:ext cx="46" cy="43"/>
              </a:xfrm>
              <a:custGeom>
                <a:avLst/>
                <a:gdLst>
                  <a:gd name="T0" fmla="*/ 14 w 46"/>
                  <a:gd name="T1" fmla="*/ 41 h 43"/>
                  <a:gd name="T2" fmla="*/ 16 w 46"/>
                  <a:gd name="T3" fmla="*/ 38 h 43"/>
                  <a:gd name="T4" fmla="*/ 19 w 46"/>
                  <a:gd name="T5" fmla="*/ 38 h 43"/>
                  <a:gd name="T6" fmla="*/ 22 w 46"/>
                  <a:gd name="T7" fmla="*/ 36 h 43"/>
                  <a:gd name="T8" fmla="*/ 25 w 46"/>
                  <a:gd name="T9" fmla="*/ 38 h 43"/>
                  <a:gd name="T10" fmla="*/ 27 w 46"/>
                  <a:gd name="T11" fmla="*/ 38 h 43"/>
                  <a:gd name="T12" fmla="*/ 30 w 46"/>
                  <a:gd name="T13" fmla="*/ 38 h 43"/>
                  <a:gd name="T14" fmla="*/ 32 w 46"/>
                  <a:gd name="T15" fmla="*/ 40 h 43"/>
                  <a:gd name="T16" fmla="*/ 36 w 46"/>
                  <a:gd name="T17" fmla="*/ 41 h 43"/>
                  <a:gd name="T18" fmla="*/ 38 w 46"/>
                  <a:gd name="T19" fmla="*/ 43 h 43"/>
                  <a:gd name="T20" fmla="*/ 43 w 46"/>
                  <a:gd name="T21" fmla="*/ 43 h 43"/>
                  <a:gd name="T22" fmla="*/ 44 w 46"/>
                  <a:gd name="T23" fmla="*/ 41 h 43"/>
                  <a:gd name="T24" fmla="*/ 46 w 46"/>
                  <a:gd name="T25" fmla="*/ 41 h 43"/>
                  <a:gd name="T26" fmla="*/ 46 w 46"/>
                  <a:gd name="T27" fmla="*/ 40 h 43"/>
                  <a:gd name="T28" fmla="*/ 41 w 46"/>
                  <a:gd name="T29" fmla="*/ 38 h 43"/>
                  <a:gd name="T30" fmla="*/ 43 w 46"/>
                  <a:gd name="T31" fmla="*/ 36 h 43"/>
                  <a:gd name="T32" fmla="*/ 44 w 46"/>
                  <a:gd name="T33" fmla="*/ 35 h 43"/>
                  <a:gd name="T34" fmla="*/ 43 w 46"/>
                  <a:gd name="T35" fmla="*/ 32 h 43"/>
                  <a:gd name="T36" fmla="*/ 43 w 46"/>
                  <a:gd name="T37" fmla="*/ 30 h 43"/>
                  <a:gd name="T38" fmla="*/ 41 w 46"/>
                  <a:gd name="T39" fmla="*/ 27 h 43"/>
                  <a:gd name="T40" fmla="*/ 43 w 46"/>
                  <a:gd name="T41" fmla="*/ 25 h 43"/>
                  <a:gd name="T42" fmla="*/ 40 w 46"/>
                  <a:gd name="T43" fmla="*/ 24 h 43"/>
                  <a:gd name="T44" fmla="*/ 40 w 46"/>
                  <a:gd name="T45" fmla="*/ 22 h 43"/>
                  <a:gd name="T46" fmla="*/ 41 w 46"/>
                  <a:gd name="T47" fmla="*/ 19 h 43"/>
                  <a:gd name="T48" fmla="*/ 40 w 46"/>
                  <a:gd name="T49" fmla="*/ 16 h 43"/>
                  <a:gd name="T50" fmla="*/ 36 w 46"/>
                  <a:gd name="T51" fmla="*/ 14 h 43"/>
                  <a:gd name="T52" fmla="*/ 35 w 46"/>
                  <a:gd name="T53" fmla="*/ 11 h 43"/>
                  <a:gd name="T54" fmla="*/ 33 w 46"/>
                  <a:gd name="T55" fmla="*/ 9 h 43"/>
                  <a:gd name="T56" fmla="*/ 30 w 46"/>
                  <a:gd name="T57" fmla="*/ 9 h 43"/>
                  <a:gd name="T58" fmla="*/ 24 w 46"/>
                  <a:gd name="T59" fmla="*/ 8 h 43"/>
                  <a:gd name="T60" fmla="*/ 24 w 46"/>
                  <a:gd name="T61" fmla="*/ 9 h 43"/>
                  <a:gd name="T62" fmla="*/ 20 w 46"/>
                  <a:gd name="T63" fmla="*/ 8 h 43"/>
                  <a:gd name="T64" fmla="*/ 17 w 46"/>
                  <a:gd name="T65" fmla="*/ 6 h 43"/>
                  <a:gd name="T66" fmla="*/ 12 w 46"/>
                  <a:gd name="T67" fmla="*/ 5 h 43"/>
                  <a:gd name="T68" fmla="*/ 12 w 46"/>
                  <a:gd name="T69" fmla="*/ 3 h 43"/>
                  <a:gd name="T70" fmla="*/ 11 w 46"/>
                  <a:gd name="T71" fmla="*/ 0 h 43"/>
                  <a:gd name="T72" fmla="*/ 8 w 46"/>
                  <a:gd name="T73" fmla="*/ 1 h 43"/>
                  <a:gd name="T74" fmla="*/ 6 w 46"/>
                  <a:gd name="T75" fmla="*/ 5 h 43"/>
                  <a:gd name="T76" fmla="*/ 5 w 46"/>
                  <a:gd name="T77" fmla="*/ 8 h 43"/>
                  <a:gd name="T78" fmla="*/ 6 w 46"/>
                  <a:gd name="T79" fmla="*/ 9 h 43"/>
                  <a:gd name="T80" fmla="*/ 5 w 46"/>
                  <a:gd name="T81" fmla="*/ 11 h 43"/>
                  <a:gd name="T82" fmla="*/ 3 w 46"/>
                  <a:gd name="T83" fmla="*/ 11 h 43"/>
                  <a:gd name="T84" fmla="*/ 0 w 46"/>
                  <a:gd name="T85" fmla="*/ 17 h 43"/>
                  <a:gd name="T86" fmla="*/ 3 w 46"/>
                  <a:gd name="T87" fmla="*/ 19 h 43"/>
                  <a:gd name="T88" fmla="*/ 6 w 46"/>
                  <a:gd name="T89" fmla="*/ 19 h 43"/>
                  <a:gd name="T90" fmla="*/ 6 w 46"/>
                  <a:gd name="T91" fmla="*/ 22 h 43"/>
                  <a:gd name="T92" fmla="*/ 5 w 46"/>
                  <a:gd name="T93" fmla="*/ 24 h 43"/>
                  <a:gd name="T94" fmla="*/ 5 w 46"/>
                  <a:gd name="T95" fmla="*/ 25 h 43"/>
                  <a:gd name="T96" fmla="*/ 1 w 46"/>
                  <a:gd name="T97" fmla="*/ 27 h 43"/>
                  <a:gd name="T98" fmla="*/ 1 w 46"/>
                  <a:gd name="T99" fmla="*/ 32 h 43"/>
                  <a:gd name="T100" fmla="*/ 3 w 46"/>
                  <a:gd name="T101" fmla="*/ 33 h 43"/>
                  <a:gd name="T102" fmla="*/ 5 w 46"/>
                  <a:gd name="T103" fmla="*/ 35 h 43"/>
                  <a:gd name="T104" fmla="*/ 5 w 46"/>
                  <a:gd name="T105" fmla="*/ 38 h 43"/>
                  <a:gd name="T106" fmla="*/ 8 w 46"/>
                  <a:gd name="T107" fmla="*/ 40 h 43"/>
                  <a:gd name="T108" fmla="*/ 12 w 46"/>
                  <a:gd name="T109" fmla="*/ 41 h 43"/>
                  <a:gd name="T110" fmla="*/ 14 w 46"/>
                  <a:gd name="T111" fmla="*/ 41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6" h="43">
                    <a:moveTo>
                      <a:pt x="14" y="41"/>
                    </a:moveTo>
                    <a:lnTo>
                      <a:pt x="16" y="38"/>
                    </a:lnTo>
                    <a:lnTo>
                      <a:pt x="19" y="38"/>
                    </a:lnTo>
                    <a:lnTo>
                      <a:pt x="22" y="36"/>
                    </a:lnTo>
                    <a:lnTo>
                      <a:pt x="25" y="38"/>
                    </a:lnTo>
                    <a:lnTo>
                      <a:pt x="27" y="38"/>
                    </a:lnTo>
                    <a:lnTo>
                      <a:pt x="30" y="38"/>
                    </a:lnTo>
                    <a:lnTo>
                      <a:pt x="32" y="40"/>
                    </a:lnTo>
                    <a:lnTo>
                      <a:pt x="36" y="41"/>
                    </a:lnTo>
                    <a:lnTo>
                      <a:pt x="38" y="43"/>
                    </a:lnTo>
                    <a:lnTo>
                      <a:pt x="43" y="43"/>
                    </a:lnTo>
                    <a:lnTo>
                      <a:pt x="44" y="41"/>
                    </a:lnTo>
                    <a:lnTo>
                      <a:pt x="46" y="41"/>
                    </a:lnTo>
                    <a:lnTo>
                      <a:pt x="46" y="40"/>
                    </a:lnTo>
                    <a:lnTo>
                      <a:pt x="41" y="38"/>
                    </a:lnTo>
                    <a:lnTo>
                      <a:pt x="43" y="36"/>
                    </a:lnTo>
                    <a:lnTo>
                      <a:pt x="44" y="35"/>
                    </a:lnTo>
                    <a:lnTo>
                      <a:pt x="43" y="32"/>
                    </a:lnTo>
                    <a:lnTo>
                      <a:pt x="43" y="30"/>
                    </a:lnTo>
                    <a:lnTo>
                      <a:pt x="41" y="27"/>
                    </a:lnTo>
                    <a:lnTo>
                      <a:pt x="43" y="25"/>
                    </a:lnTo>
                    <a:lnTo>
                      <a:pt x="40" y="24"/>
                    </a:lnTo>
                    <a:lnTo>
                      <a:pt x="40" y="22"/>
                    </a:lnTo>
                    <a:lnTo>
                      <a:pt x="41" y="19"/>
                    </a:lnTo>
                    <a:lnTo>
                      <a:pt x="40" y="16"/>
                    </a:lnTo>
                    <a:lnTo>
                      <a:pt x="36" y="14"/>
                    </a:lnTo>
                    <a:lnTo>
                      <a:pt x="35" y="11"/>
                    </a:lnTo>
                    <a:lnTo>
                      <a:pt x="33" y="9"/>
                    </a:lnTo>
                    <a:lnTo>
                      <a:pt x="30" y="9"/>
                    </a:lnTo>
                    <a:lnTo>
                      <a:pt x="24" y="8"/>
                    </a:lnTo>
                    <a:lnTo>
                      <a:pt x="24" y="9"/>
                    </a:lnTo>
                    <a:lnTo>
                      <a:pt x="20" y="8"/>
                    </a:lnTo>
                    <a:lnTo>
                      <a:pt x="17" y="6"/>
                    </a:lnTo>
                    <a:lnTo>
                      <a:pt x="12" y="5"/>
                    </a:lnTo>
                    <a:lnTo>
                      <a:pt x="12" y="3"/>
                    </a:lnTo>
                    <a:lnTo>
                      <a:pt x="11" y="0"/>
                    </a:lnTo>
                    <a:lnTo>
                      <a:pt x="8" y="1"/>
                    </a:lnTo>
                    <a:lnTo>
                      <a:pt x="6" y="5"/>
                    </a:lnTo>
                    <a:lnTo>
                      <a:pt x="5" y="8"/>
                    </a:lnTo>
                    <a:lnTo>
                      <a:pt x="6" y="9"/>
                    </a:lnTo>
                    <a:lnTo>
                      <a:pt x="5" y="11"/>
                    </a:lnTo>
                    <a:lnTo>
                      <a:pt x="3" y="11"/>
                    </a:lnTo>
                    <a:lnTo>
                      <a:pt x="0" y="17"/>
                    </a:lnTo>
                    <a:lnTo>
                      <a:pt x="3" y="19"/>
                    </a:lnTo>
                    <a:lnTo>
                      <a:pt x="6" y="19"/>
                    </a:lnTo>
                    <a:lnTo>
                      <a:pt x="6" y="22"/>
                    </a:lnTo>
                    <a:lnTo>
                      <a:pt x="5" y="24"/>
                    </a:lnTo>
                    <a:lnTo>
                      <a:pt x="5" y="25"/>
                    </a:lnTo>
                    <a:lnTo>
                      <a:pt x="1" y="27"/>
                    </a:lnTo>
                    <a:lnTo>
                      <a:pt x="1" y="32"/>
                    </a:lnTo>
                    <a:lnTo>
                      <a:pt x="3" y="33"/>
                    </a:lnTo>
                    <a:lnTo>
                      <a:pt x="5" y="35"/>
                    </a:lnTo>
                    <a:lnTo>
                      <a:pt x="5" y="38"/>
                    </a:lnTo>
                    <a:lnTo>
                      <a:pt x="8" y="40"/>
                    </a:lnTo>
                    <a:lnTo>
                      <a:pt x="12" y="41"/>
                    </a:lnTo>
                    <a:lnTo>
                      <a:pt x="14" y="41"/>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8" name="Freeform 1187">
                <a:extLst>
                  <a:ext uri="{FF2B5EF4-FFF2-40B4-BE49-F238E27FC236}">
                    <a16:creationId xmlns:a16="http://schemas.microsoft.com/office/drawing/2014/main" id="{504EEC66-47A2-4872-9C56-F47F21A9B48B}"/>
                  </a:ext>
                </a:extLst>
              </p:cNvPr>
              <p:cNvSpPr>
                <a:spLocks/>
              </p:cNvSpPr>
              <p:nvPr/>
            </p:nvSpPr>
            <p:spPr bwMode="auto">
              <a:xfrm>
                <a:off x="3721" y="912"/>
                <a:ext cx="5" cy="5"/>
              </a:xfrm>
              <a:custGeom>
                <a:avLst/>
                <a:gdLst>
                  <a:gd name="T0" fmla="*/ 0 w 5"/>
                  <a:gd name="T1" fmla="*/ 3 h 5"/>
                  <a:gd name="T2" fmla="*/ 2 w 5"/>
                  <a:gd name="T3" fmla="*/ 3 h 5"/>
                  <a:gd name="T4" fmla="*/ 2 w 5"/>
                  <a:gd name="T5" fmla="*/ 5 h 5"/>
                  <a:gd name="T6" fmla="*/ 2 w 5"/>
                  <a:gd name="T7" fmla="*/ 5 h 5"/>
                  <a:gd name="T8" fmla="*/ 5 w 5"/>
                  <a:gd name="T9" fmla="*/ 3 h 5"/>
                  <a:gd name="T10" fmla="*/ 3 w 5"/>
                  <a:gd name="T11" fmla="*/ 1 h 5"/>
                  <a:gd name="T12" fmla="*/ 2 w 5"/>
                  <a:gd name="T13" fmla="*/ 0 h 5"/>
                  <a:gd name="T14" fmla="*/ 2 w 5"/>
                  <a:gd name="T15" fmla="*/ 0 h 5"/>
                  <a:gd name="T16" fmla="*/ 0 w 5"/>
                  <a:gd name="T17"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5">
                    <a:moveTo>
                      <a:pt x="0" y="3"/>
                    </a:moveTo>
                    <a:lnTo>
                      <a:pt x="2" y="3"/>
                    </a:lnTo>
                    <a:lnTo>
                      <a:pt x="2" y="5"/>
                    </a:lnTo>
                    <a:lnTo>
                      <a:pt x="2" y="5"/>
                    </a:lnTo>
                    <a:lnTo>
                      <a:pt x="5" y="3"/>
                    </a:lnTo>
                    <a:lnTo>
                      <a:pt x="3" y="1"/>
                    </a:lnTo>
                    <a:lnTo>
                      <a:pt x="2" y="0"/>
                    </a:lnTo>
                    <a:lnTo>
                      <a:pt x="2" y="0"/>
                    </a:lnTo>
                    <a:lnTo>
                      <a:pt x="0" y="3"/>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9" name="Freeform 1188">
                <a:extLst>
                  <a:ext uri="{FF2B5EF4-FFF2-40B4-BE49-F238E27FC236}">
                    <a16:creationId xmlns:a16="http://schemas.microsoft.com/office/drawing/2014/main" id="{37712CED-3C64-4D9F-9A1B-5526A48ADD06}"/>
                  </a:ext>
                </a:extLst>
              </p:cNvPr>
              <p:cNvSpPr>
                <a:spLocks/>
              </p:cNvSpPr>
              <p:nvPr/>
            </p:nvSpPr>
            <p:spPr bwMode="auto">
              <a:xfrm>
                <a:off x="3539" y="1127"/>
                <a:ext cx="7" cy="6"/>
              </a:xfrm>
              <a:custGeom>
                <a:avLst/>
                <a:gdLst>
                  <a:gd name="T0" fmla="*/ 7 w 7"/>
                  <a:gd name="T1" fmla="*/ 0 h 6"/>
                  <a:gd name="T2" fmla="*/ 5 w 7"/>
                  <a:gd name="T3" fmla="*/ 2 h 6"/>
                  <a:gd name="T4" fmla="*/ 4 w 7"/>
                  <a:gd name="T5" fmla="*/ 2 h 6"/>
                  <a:gd name="T6" fmla="*/ 2 w 7"/>
                  <a:gd name="T7" fmla="*/ 2 h 6"/>
                  <a:gd name="T8" fmla="*/ 0 w 7"/>
                  <a:gd name="T9" fmla="*/ 3 h 6"/>
                  <a:gd name="T10" fmla="*/ 2 w 7"/>
                  <a:gd name="T11" fmla="*/ 5 h 6"/>
                  <a:gd name="T12" fmla="*/ 4 w 7"/>
                  <a:gd name="T13" fmla="*/ 6 h 6"/>
                  <a:gd name="T14" fmla="*/ 7 w 7"/>
                  <a:gd name="T15" fmla="*/ 5 h 6"/>
                  <a:gd name="T16" fmla="*/ 7 w 7"/>
                  <a:gd name="T17" fmla="*/ 3 h 6"/>
                  <a:gd name="T18" fmla="*/ 7 w 7"/>
                  <a:gd name="T19" fmla="*/ 2 h 6"/>
                  <a:gd name="T20" fmla="*/ 7 w 7"/>
                  <a:gd name="T21" fmla="*/ 0 h 6"/>
                  <a:gd name="T22" fmla="*/ 7 w 7"/>
                  <a:gd name="T23"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 h="6">
                    <a:moveTo>
                      <a:pt x="7" y="0"/>
                    </a:moveTo>
                    <a:lnTo>
                      <a:pt x="5" y="2"/>
                    </a:lnTo>
                    <a:lnTo>
                      <a:pt x="4" y="2"/>
                    </a:lnTo>
                    <a:lnTo>
                      <a:pt x="2" y="2"/>
                    </a:lnTo>
                    <a:lnTo>
                      <a:pt x="0" y="3"/>
                    </a:lnTo>
                    <a:lnTo>
                      <a:pt x="2" y="5"/>
                    </a:lnTo>
                    <a:lnTo>
                      <a:pt x="4" y="6"/>
                    </a:lnTo>
                    <a:lnTo>
                      <a:pt x="7" y="5"/>
                    </a:lnTo>
                    <a:lnTo>
                      <a:pt x="7" y="3"/>
                    </a:lnTo>
                    <a:lnTo>
                      <a:pt x="7" y="2"/>
                    </a:lnTo>
                    <a:lnTo>
                      <a:pt x="7" y="0"/>
                    </a:lnTo>
                    <a:lnTo>
                      <a:pt x="7"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0" name="Freeform 1189">
                <a:extLst>
                  <a:ext uri="{FF2B5EF4-FFF2-40B4-BE49-F238E27FC236}">
                    <a16:creationId xmlns:a16="http://schemas.microsoft.com/office/drawing/2014/main" id="{D5E7ABBF-FD4E-4342-80D7-F0FA227743A3}"/>
                  </a:ext>
                </a:extLst>
              </p:cNvPr>
              <p:cNvSpPr>
                <a:spLocks/>
              </p:cNvSpPr>
              <p:nvPr/>
            </p:nvSpPr>
            <p:spPr bwMode="auto">
              <a:xfrm>
                <a:off x="3740" y="872"/>
                <a:ext cx="3" cy="3"/>
              </a:xfrm>
              <a:custGeom>
                <a:avLst/>
                <a:gdLst>
                  <a:gd name="T0" fmla="*/ 2 w 3"/>
                  <a:gd name="T1" fmla="*/ 1 h 3"/>
                  <a:gd name="T2" fmla="*/ 0 w 3"/>
                  <a:gd name="T3" fmla="*/ 3 h 3"/>
                  <a:gd name="T4" fmla="*/ 2 w 3"/>
                  <a:gd name="T5" fmla="*/ 3 h 3"/>
                  <a:gd name="T6" fmla="*/ 3 w 3"/>
                  <a:gd name="T7" fmla="*/ 1 h 3"/>
                  <a:gd name="T8" fmla="*/ 3 w 3"/>
                  <a:gd name="T9" fmla="*/ 0 h 3"/>
                  <a:gd name="T10" fmla="*/ 2 w 3"/>
                  <a:gd name="T11" fmla="*/ 1 h 3"/>
                </a:gdLst>
                <a:ahLst/>
                <a:cxnLst>
                  <a:cxn ang="0">
                    <a:pos x="T0" y="T1"/>
                  </a:cxn>
                  <a:cxn ang="0">
                    <a:pos x="T2" y="T3"/>
                  </a:cxn>
                  <a:cxn ang="0">
                    <a:pos x="T4" y="T5"/>
                  </a:cxn>
                  <a:cxn ang="0">
                    <a:pos x="T6" y="T7"/>
                  </a:cxn>
                  <a:cxn ang="0">
                    <a:pos x="T8" y="T9"/>
                  </a:cxn>
                  <a:cxn ang="0">
                    <a:pos x="T10" y="T11"/>
                  </a:cxn>
                </a:cxnLst>
                <a:rect l="0" t="0" r="r" b="b"/>
                <a:pathLst>
                  <a:path w="3" h="3">
                    <a:moveTo>
                      <a:pt x="2" y="1"/>
                    </a:moveTo>
                    <a:lnTo>
                      <a:pt x="0" y="3"/>
                    </a:lnTo>
                    <a:lnTo>
                      <a:pt x="2" y="3"/>
                    </a:lnTo>
                    <a:lnTo>
                      <a:pt x="3" y="1"/>
                    </a:lnTo>
                    <a:lnTo>
                      <a:pt x="3" y="0"/>
                    </a:lnTo>
                    <a:lnTo>
                      <a:pt x="2" y="1"/>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1" name="Freeform 1190">
                <a:extLst>
                  <a:ext uri="{FF2B5EF4-FFF2-40B4-BE49-F238E27FC236}">
                    <a16:creationId xmlns:a16="http://schemas.microsoft.com/office/drawing/2014/main" id="{FF63D259-BDA1-4FDF-A0E9-6FD7C94C6139}"/>
                  </a:ext>
                </a:extLst>
              </p:cNvPr>
              <p:cNvSpPr>
                <a:spLocks/>
              </p:cNvSpPr>
              <p:nvPr/>
            </p:nvSpPr>
            <p:spPr bwMode="auto">
              <a:xfrm>
                <a:off x="3713" y="947"/>
                <a:ext cx="3" cy="6"/>
              </a:xfrm>
              <a:custGeom>
                <a:avLst/>
                <a:gdLst>
                  <a:gd name="T0" fmla="*/ 0 w 3"/>
                  <a:gd name="T1" fmla="*/ 1 h 6"/>
                  <a:gd name="T2" fmla="*/ 2 w 3"/>
                  <a:gd name="T3" fmla="*/ 5 h 6"/>
                  <a:gd name="T4" fmla="*/ 2 w 3"/>
                  <a:gd name="T5" fmla="*/ 6 h 6"/>
                  <a:gd name="T6" fmla="*/ 3 w 3"/>
                  <a:gd name="T7" fmla="*/ 6 h 6"/>
                  <a:gd name="T8" fmla="*/ 3 w 3"/>
                  <a:gd name="T9" fmla="*/ 3 h 6"/>
                  <a:gd name="T10" fmla="*/ 3 w 3"/>
                  <a:gd name="T11" fmla="*/ 1 h 6"/>
                  <a:gd name="T12" fmla="*/ 2 w 3"/>
                  <a:gd name="T13" fmla="*/ 0 h 6"/>
                  <a:gd name="T14" fmla="*/ 0 w 3"/>
                  <a:gd name="T15" fmla="*/ 1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6">
                    <a:moveTo>
                      <a:pt x="0" y="1"/>
                    </a:moveTo>
                    <a:lnTo>
                      <a:pt x="2" y="5"/>
                    </a:lnTo>
                    <a:lnTo>
                      <a:pt x="2" y="6"/>
                    </a:lnTo>
                    <a:lnTo>
                      <a:pt x="3" y="6"/>
                    </a:lnTo>
                    <a:lnTo>
                      <a:pt x="3" y="3"/>
                    </a:lnTo>
                    <a:lnTo>
                      <a:pt x="3" y="1"/>
                    </a:lnTo>
                    <a:lnTo>
                      <a:pt x="2" y="0"/>
                    </a:lnTo>
                    <a:lnTo>
                      <a:pt x="0" y="1"/>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2" name="Freeform 1191">
                <a:extLst>
                  <a:ext uri="{FF2B5EF4-FFF2-40B4-BE49-F238E27FC236}">
                    <a16:creationId xmlns:a16="http://schemas.microsoft.com/office/drawing/2014/main" id="{BE89F22A-60E8-4858-990B-176DF6E4AF12}"/>
                  </a:ext>
                </a:extLst>
              </p:cNvPr>
              <p:cNvSpPr>
                <a:spLocks/>
              </p:cNvSpPr>
              <p:nvPr/>
            </p:nvSpPr>
            <p:spPr bwMode="auto">
              <a:xfrm>
                <a:off x="3839" y="1055"/>
                <a:ext cx="3" cy="5"/>
              </a:xfrm>
              <a:custGeom>
                <a:avLst/>
                <a:gdLst>
                  <a:gd name="T0" fmla="*/ 0 w 3"/>
                  <a:gd name="T1" fmla="*/ 2 h 5"/>
                  <a:gd name="T2" fmla="*/ 2 w 3"/>
                  <a:gd name="T3" fmla="*/ 5 h 5"/>
                  <a:gd name="T4" fmla="*/ 3 w 3"/>
                  <a:gd name="T5" fmla="*/ 3 h 5"/>
                  <a:gd name="T6" fmla="*/ 3 w 3"/>
                  <a:gd name="T7" fmla="*/ 2 h 5"/>
                  <a:gd name="T8" fmla="*/ 2 w 3"/>
                  <a:gd name="T9" fmla="*/ 0 h 5"/>
                  <a:gd name="T10" fmla="*/ 0 w 3"/>
                  <a:gd name="T11" fmla="*/ 2 h 5"/>
                </a:gdLst>
                <a:ahLst/>
                <a:cxnLst>
                  <a:cxn ang="0">
                    <a:pos x="T0" y="T1"/>
                  </a:cxn>
                  <a:cxn ang="0">
                    <a:pos x="T2" y="T3"/>
                  </a:cxn>
                  <a:cxn ang="0">
                    <a:pos x="T4" y="T5"/>
                  </a:cxn>
                  <a:cxn ang="0">
                    <a:pos x="T6" y="T7"/>
                  </a:cxn>
                  <a:cxn ang="0">
                    <a:pos x="T8" y="T9"/>
                  </a:cxn>
                  <a:cxn ang="0">
                    <a:pos x="T10" y="T11"/>
                  </a:cxn>
                </a:cxnLst>
                <a:rect l="0" t="0" r="r" b="b"/>
                <a:pathLst>
                  <a:path w="3" h="5">
                    <a:moveTo>
                      <a:pt x="0" y="2"/>
                    </a:moveTo>
                    <a:lnTo>
                      <a:pt x="2" y="5"/>
                    </a:lnTo>
                    <a:lnTo>
                      <a:pt x="3" y="3"/>
                    </a:lnTo>
                    <a:lnTo>
                      <a:pt x="3" y="2"/>
                    </a:lnTo>
                    <a:lnTo>
                      <a:pt x="2" y="0"/>
                    </a:lnTo>
                    <a:lnTo>
                      <a:pt x="0" y="2"/>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3" name="Freeform 1192">
                <a:extLst>
                  <a:ext uri="{FF2B5EF4-FFF2-40B4-BE49-F238E27FC236}">
                    <a16:creationId xmlns:a16="http://schemas.microsoft.com/office/drawing/2014/main" id="{FBB8AC59-68AE-4B43-88C0-C01781FAD41A}"/>
                  </a:ext>
                </a:extLst>
              </p:cNvPr>
              <p:cNvSpPr>
                <a:spLocks/>
              </p:cNvSpPr>
              <p:nvPr/>
            </p:nvSpPr>
            <p:spPr bwMode="auto">
              <a:xfrm>
                <a:off x="3849" y="1060"/>
                <a:ext cx="3" cy="2"/>
              </a:xfrm>
              <a:custGeom>
                <a:avLst/>
                <a:gdLst>
                  <a:gd name="T0" fmla="*/ 0 w 3"/>
                  <a:gd name="T1" fmla="*/ 0 h 2"/>
                  <a:gd name="T2" fmla="*/ 1 w 3"/>
                  <a:gd name="T3" fmla="*/ 2 h 2"/>
                  <a:gd name="T4" fmla="*/ 3 w 3"/>
                  <a:gd name="T5" fmla="*/ 2 h 2"/>
                  <a:gd name="T6" fmla="*/ 3 w 3"/>
                  <a:gd name="T7" fmla="*/ 2 h 2"/>
                  <a:gd name="T8" fmla="*/ 1 w 3"/>
                  <a:gd name="T9" fmla="*/ 0 h 2"/>
                  <a:gd name="T10" fmla="*/ 0 w 3"/>
                  <a:gd name="T11" fmla="*/ 0 h 2"/>
                </a:gdLst>
                <a:ahLst/>
                <a:cxnLst>
                  <a:cxn ang="0">
                    <a:pos x="T0" y="T1"/>
                  </a:cxn>
                  <a:cxn ang="0">
                    <a:pos x="T2" y="T3"/>
                  </a:cxn>
                  <a:cxn ang="0">
                    <a:pos x="T4" y="T5"/>
                  </a:cxn>
                  <a:cxn ang="0">
                    <a:pos x="T6" y="T7"/>
                  </a:cxn>
                  <a:cxn ang="0">
                    <a:pos x="T8" y="T9"/>
                  </a:cxn>
                  <a:cxn ang="0">
                    <a:pos x="T10" y="T11"/>
                  </a:cxn>
                </a:cxnLst>
                <a:rect l="0" t="0" r="r" b="b"/>
                <a:pathLst>
                  <a:path w="3" h="2">
                    <a:moveTo>
                      <a:pt x="0" y="0"/>
                    </a:moveTo>
                    <a:lnTo>
                      <a:pt x="1" y="2"/>
                    </a:lnTo>
                    <a:lnTo>
                      <a:pt x="3" y="2"/>
                    </a:lnTo>
                    <a:lnTo>
                      <a:pt x="3" y="2"/>
                    </a:lnTo>
                    <a:lnTo>
                      <a:pt x="1" y="0"/>
                    </a:lnTo>
                    <a:lnTo>
                      <a:pt x="0"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4" name="Freeform 1193">
                <a:extLst>
                  <a:ext uri="{FF2B5EF4-FFF2-40B4-BE49-F238E27FC236}">
                    <a16:creationId xmlns:a16="http://schemas.microsoft.com/office/drawing/2014/main" id="{E1DA5911-4E5D-408E-9C3E-DF8F1E9FBA02}"/>
                  </a:ext>
                </a:extLst>
              </p:cNvPr>
              <p:cNvSpPr>
                <a:spLocks/>
              </p:cNvSpPr>
              <p:nvPr/>
            </p:nvSpPr>
            <p:spPr bwMode="auto">
              <a:xfrm>
                <a:off x="3906" y="1097"/>
                <a:ext cx="3" cy="5"/>
              </a:xfrm>
              <a:custGeom>
                <a:avLst/>
                <a:gdLst>
                  <a:gd name="T0" fmla="*/ 0 w 3"/>
                  <a:gd name="T1" fmla="*/ 1 h 5"/>
                  <a:gd name="T2" fmla="*/ 0 w 3"/>
                  <a:gd name="T3" fmla="*/ 3 h 5"/>
                  <a:gd name="T4" fmla="*/ 1 w 3"/>
                  <a:gd name="T5" fmla="*/ 5 h 5"/>
                  <a:gd name="T6" fmla="*/ 3 w 3"/>
                  <a:gd name="T7" fmla="*/ 5 h 5"/>
                  <a:gd name="T8" fmla="*/ 3 w 3"/>
                  <a:gd name="T9" fmla="*/ 1 h 5"/>
                  <a:gd name="T10" fmla="*/ 1 w 3"/>
                  <a:gd name="T11" fmla="*/ 0 h 5"/>
                  <a:gd name="T12" fmla="*/ 0 w 3"/>
                  <a:gd name="T13" fmla="*/ 1 h 5"/>
                </a:gdLst>
                <a:ahLst/>
                <a:cxnLst>
                  <a:cxn ang="0">
                    <a:pos x="T0" y="T1"/>
                  </a:cxn>
                  <a:cxn ang="0">
                    <a:pos x="T2" y="T3"/>
                  </a:cxn>
                  <a:cxn ang="0">
                    <a:pos x="T4" y="T5"/>
                  </a:cxn>
                  <a:cxn ang="0">
                    <a:pos x="T6" y="T7"/>
                  </a:cxn>
                  <a:cxn ang="0">
                    <a:pos x="T8" y="T9"/>
                  </a:cxn>
                  <a:cxn ang="0">
                    <a:pos x="T10" y="T11"/>
                  </a:cxn>
                  <a:cxn ang="0">
                    <a:pos x="T12" y="T13"/>
                  </a:cxn>
                </a:cxnLst>
                <a:rect l="0" t="0" r="r" b="b"/>
                <a:pathLst>
                  <a:path w="3" h="5">
                    <a:moveTo>
                      <a:pt x="0" y="1"/>
                    </a:moveTo>
                    <a:lnTo>
                      <a:pt x="0" y="3"/>
                    </a:lnTo>
                    <a:lnTo>
                      <a:pt x="1" y="5"/>
                    </a:lnTo>
                    <a:lnTo>
                      <a:pt x="3" y="5"/>
                    </a:lnTo>
                    <a:lnTo>
                      <a:pt x="3" y="1"/>
                    </a:lnTo>
                    <a:lnTo>
                      <a:pt x="1" y="0"/>
                    </a:lnTo>
                    <a:lnTo>
                      <a:pt x="0" y="1"/>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5" name="Freeform 1194">
                <a:extLst>
                  <a:ext uri="{FF2B5EF4-FFF2-40B4-BE49-F238E27FC236}">
                    <a16:creationId xmlns:a16="http://schemas.microsoft.com/office/drawing/2014/main" id="{FE914007-7043-4B6B-AE36-E830E659509F}"/>
                  </a:ext>
                </a:extLst>
              </p:cNvPr>
              <p:cNvSpPr>
                <a:spLocks/>
              </p:cNvSpPr>
              <p:nvPr/>
            </p:nvSpPr>
            <p:spPr bwMode="auto">
              <a:xfrm>
                <a:off x="3901" y="1102"/>
                <a:ext cx="5" cy="6"/>
              </a:xfrm>
              <a:custGeom>
                <a:avLst/>
                <a:gdLst>
                  <a:gd name="T0" fmla="*/ 2 w 5"/>
                  <a:gd name="T1" fmla="*/ 6 h 6"/>
                  <a:gd name="T2" fmla="*/ 2 w 5"/>
                  <a:gd name="T3" fmla="*/ 6 h 6"/>
                  <a:gd name="T4" fmla="*/ 3 w 5"/>
                  <a:gd name="T5" fmla="*/ 4 h 6"/>
                  <a:gd name="T6" fmla="*/ 5 w 5"/>
                  <a:gd name="T7" fmla="*/ 3 h 6"/>
                  <a:gd name="T8" fmla="*/ 3 w 5"/>
                  <a:gd name="T9" fmla="*/ 1 h 6"/>
                  <a:gd name="T10" fmla="*/ 3 w 5"/>
                  <a:gd name="T11" fmla="*/ 1 h 6"/>
                  <a:gd name="T12" fmla="*/ 2 w 5"/>
                  <a:gd name="T13" fmla="*/ 0 h 6"/>
                  <a:gd name="T14" fmla="*/ 0 w 5"/>
                  <a:gd name="T15" fmla="*/ 1 h 6"/>
                  <a:gd name="T16" fmla="*/ 2 w 5"/>
                  <a:gd name="T17" fmla="*/ 3 h 6"/>
                  <a:gd name="T18" fmla="*/ 0 w 5"/>
                  <a:gd name="T19" fmla="*/ 4 h 6"/>
                  <a:gd name="T20" fmla="*/ 2 w 5"/>
                  <a:gd name="T21"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 h="6">
                    <a:moveTo>
                      <a:pt x="2" y="6"/>
                    </a:moveTo>
                    <a:lnTo>
                      <a:pt x="2" y="6"/>
                    </a:lnTo>
                    <a:lnTo>
                      <a:pt x="3" y="4"/>
                    </a:lnTo>
                    <a:lnTo>
                      <a:pt x="5" y="3"/>
                    </a:lnTo>
                    <a:lnTo>
                      <a:pt x="3" y="1"/>
                    </a:lnTo>
                    <a:lnTo>
                      <a:pt x="3" y="1"/>
                    </a:lnTo>
                    <a:lnTo>
                      <a:pt x="2" y="0"/>
                    </a:lnTo>
                    <a:lnTo>
                      <a:pt x="0" y="1"/>
                    </a:lnTo>
                    <a:lnTo>
                      <a:pt x="2" y="3"/>
                    </a:lnTo>
                    <a:lnTo>
                      <a:pt x="0" y="4"/>
                    </a:lnTo>
                    <a:lnTo>
                      <a:pt x="2" y="6"/>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6" name="Freeform 1195">
                <a:extLst>
                  <a:ext uri="{FF2B5EF4-FFF2-40B4-BE49-F238E27FC236}">
                    <a16:creationId xmlns:a16="http://schemas.microsoft.com/office/drawing/2014/main" id="{E74AD3CF-9AD1-49D0-9A08-89249D3B4324}"/>
                  </a:ext>
                </a:extLst>
              </p:cNvPr>
              <p:cNvSpPr>
                <a:spLocks/>
              </p:cNvSpPr>
              <p:nvPr/>
            </p:nvSpPr>
            <p:spPr bwMode="auto">
              <a:xfrm>
                <a:off x="3742" y="904"/>
                <a:ext cx="5" cy="9"/>
              </a:xfrm>
              <a:custGeom>
                <a:avLst/>
                <a:gdLst>
                  <a:gd name="T0" fmla="*/ 0 w 5"/>
                  <a:gd name="T1" fmla="*/ 1 h 9"/>
                  <a:gd name="T2" fmla="*/ 0 w 5"/>
                  <a:gd name="T3" fmla="*/ 5 h 9"/>
                  <a:gd name="T4" fmla="*/ 0 w 5"/>
                  <a:gd name="T5" fmla="*/ 6 h 9"/>
                  <a:gd name="T6" fmla="*/ 0 w 5"/>
                  <a:gd name="T7" fmla="*/ 6 h 9"/>
                  <a:gd name="T8" fmla="*/ 0 w 5"/>
                  <a:gd name="T9" fmla="*/ 8 h 9"/>
                  <a:gd name="T10" fmla="*/ 1 w 5"/>
                  <a:gd name="T11" fmla="*/ 9 h 9"/>
                  <a:gd name="T12" fmla="*/ 1 w 5"/>
                  <a:gd name="T13" fmla="*/ 9 h 9"/>
                  <a:gd name="T14" fmla="*/ 3 w 5"/>
                  <a:gd name="T15" fmla="*/ 6 h 9"/>
                  <a:gd name="T16" fmla="*/ 5 w 5"/>
                  <a:gd name="T17" fmla="*/ 0 h 9"/>
                  <a:gd name="T18" fmla="*/ 1 w 5"/>
                  <a:gd name="T19" fmla="*/ 0 h 9"/>
                  <a:gd name="T20" fmla="*/ 0 w 5"/>
                  <a:gd name="T21" fmla="*/ 1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 h="9">
                    <a:moveTo>
                      <a:pt x="0" y="1"/>
                    </a:moveTo>
                    <a:lnTo>
                      <a:pt x="0" y="5"/>
                    </a:lnTo>
                    <a:lnTo>
                      <a:pt x="0" y="6"/>
                    </a:lnTo>
                    <a:lnTo>
                      <a:pt x="0" y="6"/>
                    </a:lnTo>
                    <a:lnTo>
                      <a:pt x="0" y="8"/>
                    </a:lnTo>
                    <a:lnTo>
                      <a:pt x="1" y="9"/>
                    </a:lnTo>
                    <a:lnTo>
                      <a:pt x="1" y="9"/>
                    </a:lnTo>
                    <a:lnTo>
                      <a:pt x="3" y="6"/>
                    </a:lnTo>
                    <a:lnTo>
                      <a:pt x="5" y="0"/>
                    </a:lnTo>
                    <a:lnTo>
                      <a:pt x="1" y="0"/>
                    </a:lnTo>
                    <a:lnTo>
                      <a:pt x="0" y="1"/>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7" name="Freeform 1196">
                <a:extLst>
                  <a:ext uri="{FF2B5EF4-FFF2-40B4-BE49-F238E27FC236}">
                    <a16:creationId xmlns:a16="http://schemas.microsoft.com/office/drawing/2014/main" id="{D1CAAA44-052D-490D-BEC0-7722F2F7F05F}"/>
                  </a:ext>
                </a:extLst>
              </p:cNvPr>
              <p:cNvSpPr>
                <a:spLocks/>
              </p:cNvSpPr>
              <p:nvPr/>
            </p:nvSpPr>
            <p:spPr bwMode="auto">
              <a:xfrm>
                <a:off x="3844" y="1058"/>
                <a:ext cx="1" cy="4"/>
              </a:xfrm>
              <a:custGeom>
                <a:avLst/>
                <a:gdLst>
                  <a:gd name="T0" fmla="*/ 0 w 1"/>
                  <a:gd name="T1" fmla="*/ 2 h 4"/>
                  <a:gd name="T2" fmla="*/ 0 w 1"/>
                  <a:gd name="T3" fmla="*/ 4 h 4"/>
                  <a:gd name="T4" fmla="*/ 1 w 1"/>
                  <a:gd name="T5" fmla="*/ 4 h 4"/>
                  <a:gd name="T6" fmla="*/ 1 w 1"/>
                  <a:gd name="T7" fmla="*/ 0 h 4"/>
                  <a:gd name="T8" fmla="*/ 0 w 1"/>
                  <a:gd name="T9" fmla="*/ 0 h 4"/>
                  <a:gd name="T10" fmla="*/ 0 w 1"/>
                  <a:gd name="T11" fmla="*/ 2 h 4"/>
                </a:gdLst>
                <a:ahLst/>
                <a:cxnLst>
                  <a:cxn ang="0">
                    <a:pos x="T0" y="T1"/>
                  </a:cxn>
                  <a:cxn ang="0">
                    <a:pos x="T2" y="T3"/>
                  </a:cxn>
                  <a:cxn ang="0">
                    <a:pos x="T4" y="T5"/>
                  </a:cxn>
                  <a:cxn ang="0">
                    <a:pos x="T6" y="T7"/>
                  </a:cxn>
                  <a:cxn ang="0">
                    <a:pos x="T8" y="T9"/>
                  </a:cxn>
                  <a:cxn ang="0">
                    <a:pos x="T10" y="T11"/>
                  </a:cxn>
                </a:cxnLst>
                <a:rect l="0" t="0" r="r" b="b"/>
                <a:pathLst>
                  <a:path w="1" h="4">
                    <a:moveTo>
                      <a:pt x="0" y="2"/>
                    </a:moveTo>
                    <a:lnTo>
                      <a:pt x="0" y="4"/>
                    </a:lnTo>
                    <a:lnTo>
                      <a:pt x="1" y="4"/>
                    </a:lnTo>
                    <a:lnTo>
                      <a:pt x="1" y="0"/>
                    </a:lnTo>
                    <a:lnTo>
                      <a:pt x="0" y="0"/>
                    </a:lnTo>
                    <a:lnTo>
                      <a:pt x="0" y="2"/>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8" name="Freeform 1197">
                <a:extLst>
                  <a:ext uri="{FF2B5EF4-FFF2-40B4-BE49-F238E27FC236}">
                    <a16:creationId xmlns:a16="http://schemas.microsoft.com/office/drawing/2014/main" id="{270D495E-4910-4A43-8DCB-2C1626551F72}"/>
                  </a:ext>
                </a:extLst>
              </p:cNvPr>
              <p:cNvSpPr>
                <a:spLocks/>
              </p:cNvSpPr>
              <p:nvPr/>
            </p:nvSpPr>
            <p:spPr bwMode="auto">
              <a:xfrm>
                <a:off x="3759" y="982"/>
                <a:ext cx="5" cy="3"/>
              </a:xfrm>
              <a:custGeom>
                <a:avLst/>
                <a:gdLst>
                  <a:gd name="T0" fmla="*/ 0 w 5"/>
                  <a:gd name="T1" fmla="*/ 1 h 3"/>
                  <a:gd name="T2" fmla="*/ 2 w 5"/>
                  <a:gd name="T3" fmla="*/ 3 h 3"/>
                  <a:gd name="T4" fmla="*/ 3 w 5"/>
                  <a:gd name="T5" fmla="*/ 3 h 3"/>
                  <a:gd name="T6" fmla="*/ 5 w 5"/>
                  <a:gd name="T7" fmla="*/ 1 h 3"/>
                  <a:gd name="T8" fmla="*/ 3 w 5"/>
                  <a:gd name="T9" fmla="*/ 1 h 3"/>
                  <a:gd name="T10" fmla="*/ 0 w 5"/>
                  <a:gd name="T11" fmla="*/ 0 h 3"/>
                  <a:gd name="T12" fmla="*/ 0 w 5"/>
                  <a:gd name="T13" fmla="*/ 1 h 3"/>
                </a:gdLst>
                <a:ahLst/>
                <a:cxnLst>
                  <a:cxn ang="0">
                    <a:pos x="T0" y="T1"/>
                  </a:cxn>
                  <a:cxn ang="0">
                    <a:pos x="T2" y="T3"/>
                  </a:cxn>
                  <a:cxn ang="0">
                    <a:pos x="T4" y="T5"/>
                  </a:cxn>
                  <a:cxn ang="0">
                    <a:pos x="T6" y="T7"/>
                  </a:cxn>
                  <a:cxn ang="0">
                    <a:pos x="T8" y="T9"/>
                  </a:cxn>
                  <a:cxn ang="0">
                    <a:pos x="T10" y="T11"/>
                  </a:cxn>
                  <a:cxn ang="0">
                    <a:pos x="T12" y="T13"/>
                  </a:cxn>
                </a:cxnLst>
                <a:rect l="0" t="0" r="r" b="b"/>
                <a:pathLst>
                  <a:path w="5" h="3">
                    <a:moveTo>
                      <a:pt x="0" y="1"/>
                    </a:moveTo>
                    <a:lnTo>
                      <a:pt x="2" y="3"/>
                    </a:lnTo>
                    <a:lnTo>
                      <a:pt x="3" y="3"/>
                    </a:lnTo>
                    <a:lnTo>
                      <a:pt x="5" y="1"/>
                    </a:lnTo>
                    <a:lnTo>
                      <a:pt x="3" y="1"/>
                    </a:lnTo>
                    <a:lnTo>
                      <a:pt x="0" y="0"/>
                    </a:lnTo>
                    <a:lnTo>
                      <a:pt x="0" y="1"/>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9" name="Rectangle 1198">
                <a:extLst>
                  <a:ext uri="{FF2B5EF4-FFF2-40B4-BE49-F238E27FC236}">
                    <a16:creationId xmlns:a16="http://schemas.microsoft.com/office/drawing/2014/main" id="{47005A04-5C04-4E21-9AE0-E3FE9757218F}"/>
                  </a:ext>
                </a:extLst>
              </p:cNvPr>
              <p:cNvSpPr>
                <a:spLocks noChangeArrowheads="1"/>
              </p:cNvSpPr>
              <p:nvPr/>
            </p:nvSpPr>
            <p:spPr bwMode="auto">
              <a:xfrm>
                <a:off x="3745" y="897"/>
                <a:ext cx="2" cy="2"/>
              </a:xfrm>
              <a:prstGeom prst="rect">
                <a:avLst/>
              </a:prstGeom>
              <a:solidFill>
                <a:srgbClr val="8E86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0" name="Freeform 1199">
                <a:extLst>
                  <a:ext uri="{FF2B5EF4-FFF2-40B4-BE49-F238E27FC236}">
                    <a16:creationId xmlns:a16="http://schemas.microsoft.com/office/drawing/2014/main" id="{92AC8DFB-ED53-497C-A778-59C67B63194A}"/>
                  </a:ext>
                </a:extLst>
              </p:cNvPr>
              <p:cNvSpPr>
                <a:spLocks/>
              </p:cNvSpPr>
              <p:nvPr/>
            </p:nvSpPr>
            <p:spPr bwMode="auto">
              <a:xfrm>
                <a:off x="3745" y="856"/>
                <a:ext cx="3" cy="2"/>
              </a:xfrm>
              <a:custGeom>
                <a:avLst/>
                <a:gdLst>
                  <a:gd name="T0" fmla="*/ 0 w 3"/>
                  <a:gd name="T1" fmla="*/ 2 h 2"/>
                  <a:gd name="T2" fmla="*/ 0 w 3"/>
                  <a:gd name="T3" fmla="*/ 2 h 2"/>
                  <a:gd name="T4" fmla="*/ 3 w 3"/>
                  <a:gd name="T5" fmla="*/ 2 h 2"/>
                  <a:gd name="T6" fmla="*/ 3 w 3"/>
                  <a:gd name="T7" fmla="*/ 0 h 2"/>
                  <a:gd name="T8" fmla="*/ 0 w 3"/>
                  <a:gd name="T9" fmla="*/ 0 h 2"/>
                  <a:gd name="T10" fmla="*/ 0 w 3"/>
                  <a:gd name="T11" fmla="*/ 2 h 2"/>
                </a:gdLst>
                <a:ahLst/>
                <a:cxnLst>
                  <a:cxn ang="0">
                    <a:pos x="T0" y="T1"/>
                  </a:cxn>
                  <a:cxn ang="0">
                    <a:pos x="T2" y="T3"/>
                  </a:cxn>
                  <a:cxn ang="0">
                    <a:pos x="T4" y="T5"/>
                  </a:cxn>
                  <a:cxn ang="0">
                    <a:pos x="T6" y="T7"/>
                  </a:cxn>
                  <a:cxn ang="0">
                    <a:pos x="T8" y="T9"/>
                  </a:cxn>
                  <a:cxn ang="0">
                    <a:pos x="T10" y="T11"/>
                  </a:cxn>
                </a:cxnLst>
                <a:rect l="0" t="0" r="r" b="b"/>
                <a:pathLst>
                  <a:path w="3" h="2">
                    <a:moveTo>
                      <a:pt x="0" y="2"/>
                    </a:moveTo>
                    <a:lnTo>
                      <a:pt x="0" y="2"/>
                    </a:lnTo>
                    <a:lnTo>
                      <a:pt x="3" y="2"/>
                    </a:lnTo>
                    <a:lnTo>
                      <a:pt x="3" y="0"/>
                    </a:lnTo>
                    <a:lnTo>
                      <a:pt x="0" y="0"/>
                    </a:lnTo>
                    <a:lnTo>
                      <a:pt x="0" y="2"/>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1" name="Freeform 1200">
                <a:extLst>
                  <a:ext uri="{FF2B5EF4-FFF2-40B4-BE49-F238E27FC236}">
                    <a16:creationId xmlns:a16="http://schemas.microsoft.com/office/drawing/2014/main" id="{C6ABEE28-8FFA-43FF-A986-FF8499328443}"/>
                  </a:ext>
                </a:extLst>
              </p:cNvPr>
              <p:cNvSpPr>
                <a:spLocks/>
              </p:cNvSpPr>
              <p:nvPr/>
            </p:nvSpPr>
            <p:spPr bwMode="auto">
              <a:xfrm>
                <a:off x="3659" y="877"/>
                <a:ext cx="17" cy="4"/>
              </a:xfrm>
              <a:custGeom>
                <a:avLst/>
                <a:gdLst>
                  <a:gd name="T0" fmla="*/ 2 w 17"/>
                  <a:gd name="T1" fmla="*/ 3 h 4"/>
                  <a:gd name="T2" fmla="*/ 8 w 17"/>
                  <a:gd name="T3" fmla="*/ 4 h 4"/>
                  <a:gd name="T4" fmla="*/ 9 w 17"/>
                  <a:gd name="T5" fmla="*/ 3 h 4"/>
                  <a:gd name="T6" fmla="*/ 13 w 17"/>
                  <a:gd name="T7" fmla="*/ 3 h 4"/>
                  <a:gd name="T8" fmla="*/ 14 w 17"/>
                  <a:gd name="T9" fmla="*/ 4 h 4"/>
                  <a:gd name="T10" fmla="*/ 16 w 17"/>
                  <a:gd name="T11" fmla="*/ 3 h 4"/>
                  <a:gd name="T12" fmla="*/ 17 w 17"/>
                  <a:gd name="T13" fmla="*/ 3 h 4"/>
                  <a:gd name="T14" fmla="*/ 17 w 17"/>
                  <a:gd name="T15" fmla="*/ 1 h 4"/>
                  <a:gd name="T16" fmla="*/ 16 w 17"/>
                  <a:gd name="T17" fmla="*/ 0 h 4"/>
                  <a:gd name="T18" fmla="*/ 9 w 17"/>
                  <a:gd name="T19" fmla="*/ 1 h 4"/>
                  <a:gd name="T20" fmla="*/ 8 w 17"/>
                  <a:gd name="T21" fmla="*/ 1 h 4"/>
                  <a:gd name="T22" fmla="*/ 6 w 17"/>
                  <a:gd name="T23" fmla="*/ 1 h 4"/>
                  <a:gd name="T24" fmla="*/ 3 w 17"/>
                  <a:gd name="T25" fmla="*/ 0 h 4"/>
                  <a:gd name="T26" fmla="*/ 0 w 17"/>
                  <a:gd name="T27" fmla="*/ 1 h 4"/>
                  <a:gd name="T28" fmla="*/ 2 w 17"/>
                  <a:gd name="T29"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 h="4">
                    <a:moveTo>
                      <a:pt x="2" y="3"/>
                    </a:moveTo>
                    <a:lnTo>
                      <a:pt x="8" y="4"/>
                    </a:lnTo>
                    <a:lnTo>
                      <a:pt x="9" y="3"/>
                    </a:lnTo>
                    <a:lnTo>
                      <a:pt x="13" y="3"/>
                    </a:lnTo>
                    <a:lnTo>
                      <a:pt x="14" y="4"/>
                    </a:lnTo>
                    <a:lnTo>
                      <a:pt x="16" y="3"/>
                    </a:lnTo>
                    <a:lnTo>
                      <a:pt x="17" y="3"/>
                    </a:lnTo>
                    <a:lnTo>
                      <a:pt x="17" y="1"/>
                    </a:lnTo>
                    <a:lnTo>
                      <a:pt x="16" y="0"/>
                    </a:lnTo>
                    <a:lnTo>
                      <a:pt x="9" y="1"/>
                    </a:lnTo>
                    <a:lnTo>
                      <a:pt x="8" y="1"/>
                    </a:lnTo>
                    <a:lnTo>
                      <a:pt x="6" y="1"/>
                    </a:lnTo>
                    <a:lnTo>
                      <a:pt x="3" y="0"/>
                    </a:lnTo>
                    <a:lnTo>
                      <a:pt x="0" y="1"/>
                    </a:lnTo>
                    <a:lnTo>
                      <a:pt x="2" y="3"/>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2" name="Freeform 1201">
                <a:extLst>
                  <a:ext uri="{FF2B5EF4-FFF2-40B4-BE49-F238E27FC236}">
                    <a16:creationId xmlns:a16="http://schemas.microsoft.com/office/drawing/2014/main" id="{F30A52E9-3F82-4206-A962-87A6C89FBA68}"/>
                  </a:ext>
                </a:extLst>
              </p:cNvPr>
              <p:cNvSpPr>
                <a:spLocks/>
              </p:cNvSpPr>
              <p:nvPr/>
            </p:nvSpPr>
            <p:spPr bwMode="auto">
              <a:xfrm>
                <a:off x="3496" y="830"/>
                <a:ext cx="32" cy="21"/>
              </a:xfrm>
              <a:custGeom>
                <a:avLst/>
                <a:gdLst>
                  <a:gd name="T0" fmla="*/ 5 w 32"/>
                  <a:gd name="T1" fmla="*/ 18 h 21"/>
                  <a:gd name="T2" fmla="*/ 7 w 32"/>
                  <a:gd name="T3" fmla="*/ 21 h 21"/>
                  <a:gd name="T4" fmla="*/ 7 w 32"/>
                  <a:gd name="T5" fmla="*/ 21 h 21"/>
                  <a:gd name="T6" fmla="*/ 8 w 32"/>
                  <a:gd name="T7" fmla="*/ 20 h 21"/>
                  <a:gd name="T8" fmla="*/ 10 w 32"/>
                  <a:gd name="T9" fmla="*/ 20 h 21"/>
                  <a:gd name="T10" fmla="*/ 13 w 32"/>
                  <a:gd name="T11" fmla="*/ 18 h 21"/>
                  <a:gd name="T12" fmla="*/ 15 w 32"/>
                  <a:gd name="T13" fmla="*/ 15 h 21"/>
                  <a:gd name="T14" fmla="*/ 24 w 32"/>
                  <a:gd name="T15" fmla="*/ 8 h 21"/>
                  <a:gd name="T16" fmla="*/ 27 w 32"/>
                  <a:gd name="T17" fmla="*/ 7 h 21"/>
                  <a:gd name="T18" fmla="*/ 32 w 32"/>
                  <a:gd name="T19" fmla="*/ 4 h 21"/>
                  <a:gd name="T20" fmla="*/ 32 w 32"/>
                  <a:gd name="T21" fmla="*/ 0 h 21"/>
                  <a:gd name="T22" fmla="*/ 32 w 32"/>
                  <a:gd name="T23" fmla="*/ 0 h 21"/>
                  <a:gd name="T24" fmla="*/ 27 w 32"/>
                  <a:gd name="T25" fmla="*/ 2 h 21"/>
                  <a:gd name="T26" fmla="*/ 26 w 32"/>
                  <a:gd name="T27" fmla="*/ 2 h 21"/>
                  <a:gd name="T28" fmla="*/ 23 w 32"/>
                  <a:gd name="T29" fmla="*/ 2 h 21"/>
                  <a:gd name="T30" fmla="*/ 20 w 32"/>
                  <a:gd name="T31" fmla="*/ 4 h 21"/>
                  <a:gd name="T32" fmla="*/ 15 w 32"/>
                  <a:gd name="T33" fmla="*/ 7 h 21"/>
                  <a:gd name="T34" fmla="*/ 13 w 32"/>
                  <a:gd name="T35" fmla="*/ 7 h 21"/>
                  <a:gd name="T36" fmla="*/ 12 w 32"/>
                  <a:gd name="T37" fmla="*/ 8 h 21"/>
                  <a:gd name="T38" fmla="*/ 7 w 32"/>
                  <a:gd name="T39" fmla="*/ 10 h 21"/>
                  <a:gd name="T40" fmla="*/ 2 w 32"/>
                  <a:gd name="T41" fmla="*/ 15 h 21"/>
                  <a:gd name="T42" fmla="*/ 0 w 32"/>
                  <a:gd name="T43" fmla="*/ 16 h 21"/>
                  <a:gd name="T44" fmla="*/ 2 w 32"/>
                  <a:gd name="T45" fmla="*/ 18 h 21"/>
                  <a:gd name="T46" fmla="*/ 4 w 32"/>
                  <a:gd name="T47" fmla="*/ 18 h 21"/>
                  <a:gd name="T48" fmla="*/ 5 w 32"/>
                  <a:gd name="T49" fmla="*/ 18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2" h="21">
                    <a:moveTo>
                      <a:pt x="5" y="18"/>
                    </a:moveTo>
                    <a:lnTo>
                      <a:pt x="7" y="21"/>
                    </a:lnTo>
                    <a:lnTo>
                      <a:pt x="7" y="21"/>
                    </a:lnTo>
                    <a:lnTo>
                      <a:pt x="8" y="20"/>
                    </a:lnTo>
                    <a:lnTo>
                      <a:pt x="10" y="20"/>
                    </a:lnTo>
                    <a:lnTo>
                      <a:pt x="13" y="18"/>
                    </a:lnTo>
                    <a:lnTo>
                      <a:pt x="15" y="15"/>
                    </a:lnTo>
                    <a:lnTo>
                      <a:pt x="24" y="8"/>
                    </a:lnTo>
                    <a:lnTo>
                      <a:pt x="27" y="7"/>
                    </a:lnTo>
                    <a:lnTo>
                      <a:pt x="32" y="4"/>
                    </a:lnTo>
                    <a:lnTo>
                      <a:pt x="32" y="0"/>
                    </a:lnTo>
                    <a:lnTo>
                      <a:pt x="32" y="0"/>
                    </a:lnTo>
                    <a:lnTo>
                      <a:pt x="27" y="2"/>
                    </a:lnTo>
                    <a:lnTo>
                      <a:pt x="26" y="2"/>
                    </a:lnTo>
                    <a:lnTo>
                      <a:pt x="23" y="2"/>
                    </a:lnTo>
                    <a:lnTo>
                      <a:pt x="20" y="4"/>
                    </a:lnTo>
                    <a:lnTo>
                      <a:pt x="15" y="7"/>
                    </a:lnTo>
                    <a:lnTo>
                      <a:pt x="13" y="7"/>
                    </a:lnTo>
                    <a:lnTo>
                      <a:pt x="12" y="8"/>
                    </a:lnTo>
                    <a:lnTo>
                      <a:pt x="7" y="10"/>
                    </a:lnTo>
                    <a:lnTo>
                      <a:pt x="2" y="15"/>
                    </a:lnTo>
                    <a:lnTo>
                      <a:pt x="0" y="16"/>
                    </a:lnTo>
                    <a:lnTo>
                      <a:pt x="2" y="18"/>
                    </a:lnTo>
                    <a:lnTo>
                      <a:pt x="4" y="18"/>
                    </a:lnTo>
                    <a:lnTo>
                      <a:pt x="5" y="18"/>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3" name="Freeform 1202">
                <a:extLst>
                  <a:ext uri="{FF2B5EF4-FFF2-40B4-BE49-F238E27FC236}">
                    <a16:creationId xmlns:a16="http://schemas.microsoft.com/office/drawing/2014/main" id="{C8EFD5D0-3F0B-499B-9292-4B62C7EAE7C1}"/>
                  </a:ext>
                </a:extLst>
              </p:cNvPr>
              <p:cNvSpPr>
                <a:spLocks/>
              </p:cNvSpPr>
              <p:nvPr/>
            </p:nvSpPr>
            <p:spPr bwMode="auto">
              <a:xfrm>
                <a:off x="3624" y="1116"/>
                <a:ext cx="3" cy="6"/>
              </a:xfrm>
              <a:custGeom>
                <a:avLst/>
                <a:gdLst>
                  <a:gd name="T0" fmla="*/ 3 w 3"/>
                  <a:gd name="T1" fmla="*/ 3 h 6"/>
                  <a:gd name="T2" fmla="*/ 1 w 3"/>
                  <a:gd name="T3" fmla="*/ 0 h 6"/>
                  <a:gd name="T4" fmla="*/ 0 w 3"/>
                  <a:gd name="T5" fmla="*/ 1 h 6"/>
                  <a:gd name="T6" fmla="*/ 0 w 3"/>
                  <a:gd name="T7" fmla="*/ 6 h 6"/>
                  <a:gd name="T8" fmla="*/ 1 w 3"/>
                  <a:gd name="T9" fmla="*/ 6 h 6"/>
                  <a:gd name="T10" fmla="*/ 3 w 3"/>
                  <a:gd name="T11" fmla="*/ 3 h 6"/>
                </a:gdLst>
                <a:ahLst/>
                <a:cxnLst>
                  <a:cxn ang="0">
                    <a:pos x="T0" y="T1"/>
                  </a:cxn>
                  <a:cxn ang="0">
                    <a:pos x="T2" y="T3"/>
                  </a:cxn>
                  <a:cxn ang="0">
                    <a:pos x="T4" y="T5"/>
                  </a:cxn>
                  <a:cxn ang="0">
                    <a:pos x="T6" y="T7"/>
                  </a:cxn>
                  <a:cxn ang="0">
                    <a:pos x="T8" y="T9"/>
                  </a:cxn>
                  <a:cxn ang="0">
                    <a:pos x="T10" y="T11"/>
                  </a:cxn>
                </a:cxnLst>
                <a:rect l="0" t="0" r="r" b="b"/>
                <a:pathLst>
                  <a:path w="3" h="6">
                    <a:moveTo>
                      <a:pt x="3" y="3"/>
                    </a:moveTo>
                    <a:lnTo>
                      <a:pt x="1" y="0"/>
                    </a:lnTo>
                    <a:lnTo>
                      <a:pt x="0" y="1"/>
                    </a:lnTo>
                    <a:lnTo>
                      <a:pt x="0" y="6"/>
                    </a:lnTo>
                    <a:lnTo>
                      <a:pt x="1" y="6"/>
                    </a:lnTo>
                    <a:lnTo>
                      <a:pt x="3" y="3"/>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4" name="Freeform 1203">
                <a:extLst>
                  <a:ext uri="{FF2B5EF4-FFF2-40B4-BE49-F238E27FC236}">
                    <a16:creationId xmlns:a16="http://schemas.microsoft.com/office/drawing/2014/main" id="{C032EB7F-1BB5-432D-8008-87EE678FF928}"/>
                  </a:ext>
                </a:extLst>
              </p:cNvPr>
              <p:cNvSpPr>
                <a:spLocks/>
              </p:cNvSpPr>
              <p:nvPr/>
            </p:nvSpPr>
            <p:spPr bwMode="auto">
              <a:xfrm>
                <a:off x="3487" y="827"/>
                <a:ext cx="1" cy="3"/>
              </a:xfrm>
              <a:custGeom>
                <a:avLst/>
                <a:gdLst>
                  <a:gd name="T0" fmla="*/ 0 w 1"/>
                  <a:gd name="T1" fmla="*/ 3 h 3"/>
                  <a:gd name="T2" fmla="*/ 1 w 1"/>
                  <a:gd name="T3" fmla="*/ 2 h 3"/>
                  <a:gd name="T4" fmla="*/ 1 w 1"/>
                  <a:gd name="T5" fmla="*/ 0 h 3"/>
                  <a:gd name="T6" fmla="*/ 0 w 1"/>
                  <a:gd name="T7" fmla="*/ 3 h 3"/>
                  <a:gd name="T8" fmla="*/ 0 w 1"/>
                  <a:gd name="T9" fmla="*/ 3 h 3"/>
                </a:gdLst>
                <a:ahLst/>
                <a:cxnLst>
                  <a:cxn ang="0">
                    <a:pos x="T0" y="T1"/>
                  </a:cxn>
                  <a:cxn ang="0">
                    <a:pos x="T2" y="T3"/>
                  </a:cxn>
                  <a:cxn ang="0">
                    <a:pos x="T4" y="T5"/>
                  </a:cxn>
                  <a:cxn ang="0">
                    <a:pos x="T6" y="T7"/>
                  </a:cxn>
                  <a:cxn ang="0">
                    <a:pos x="T8" y="T9"/>
                  </a:cxn>
                </a:cxnLst>
                <a:rect l="0" t="0" r="r" b="b"/>
                <a:pathLst>
                  <a:path w="1" h="3">
                    <a:moveTo>
                      <a:pt x="0" y="3"/>
                    </a:moveTo>
                    <a:lnTo>
                      <a:pt x="1" y="2"/>
                    </a:lnTo>
                    <a:lnTo>
                      <a:pt x="1" y="0"/>
                    </a:lnTo>
                    <a:lnTo>
                      <a:pt x="0" y="3"/>
                    </a:lnTo>
                    <a:lnTo>
                      <a:pt x="0" y="3"/>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5" name="Rectangle 1204">
                <a:extLst>
                  <a:ext uri="{FF2B5EF4-FFF2-40B4-BE49-F238E27FC236}">
                    <a16:creationId xmlns:a16="http://schemas.microsoft.com/office/drawing/2014/main" id="{35E5866C-BD58-415B-8C9E-E39251C8064F}"/>
                  </a:ext>
                </a:extLst>
              </p:cNvPr>
              <p:cNvSpPr>
                <a:spLocks noChangeArrowheads="1"/>
              </p:cNvSpPr>
              <p:nvPr/>
            </p:nvSpPr>
            <p:spPr bwMode="auto">
              <a:xfrm>
                <a:off x="3453" y="1137"/>
                <a:ext cx="1" cy="1"/>
              </a:xfrm>
              <a:prstGeom prst="rect">
                <a:avLst/>
              </a:prstGeom>
              <a:solidFill>
                <a:srgbClr val="8E86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6" name="Freeform 1205">
                <a:extLst>
                  <a:ext uri="{FF2B5EF4-FFF2-40B4-BE49-F238E27FC236}">
                    <a16:creationId xmlns:a16="http://schemas.microsoft.com/office/drawing/2014/main" id="{2AB48E8B-8AE6-4594-8E54-80EE683297B2}"/>
                  </a:ext>
                </a:extLst>
              </p:cNvPr>
              <p:cNvSpPr>
                <a:spLocks/>
              </p:cNvSpPr>
              <p:nvPr/>
            </p:nvSpPr>
            <p:spPr bwMode="auto">
              <a:xfrm>
                <a:off x="3590" y="1070"/>
                <a:ext cx="5" cy="8"/>
              </a:xfrm>
              <a:custGeom>
                <a:avLst/>
                <a:gdLst>
                  <a:gd name="T0" fmla="*/ 4 w 5"/>
                  <a:gd name="T1" fmla="*/ 0 h 8"/>
                  <a:gd name="T2" fmla="*/ 2 w 5"/>
                  <a:gd name="T3" fmla="*/ 0 h 8"/>
                  <a:gd name="T4" fmla="*/ 0 w 5"/>
                  <a:gd name="T5" fmla="*/ 3 h 8"/>
                  <a:gd name="T6" fmla="*/ 2 w 5"/>
                  <a:gd name="T7" fmla="*/ 4 h 8"/>
                  <a:gd name="T8" fmla="*/ 2 w 5"/>
                  <a:gd name="T9" fmla="*/ 8 h 8"/>
                  <a:gd name="T10" fmla="*/ 4 w 5"/>
                  <a:gd name="T11" fmla="*/ 8 h 8"/>
                  <a:gd name="T12" fmla="*/ 4 w 5"/>
                  <a:gd name="T13" fmla="*/ 4 h 8"/>
                  <a:gd name="T14" fmla="*/ 5 w 5"/>
                  <a:gd name="T15" fmla="*/ 3 h 8"/>
                  <a:gd name="T16" fmla="*/ 4 w 5"/>
                  <a:gd name="T17" fmla="*/ 1 h 8"/>
                  <a:gd name="T18" fmla="*/ 5 w 5"/>
                  <a:gd name="T19" fmla="*/ 1 h 8"/>
                  <a:gd name="T20" fmla="*/ 4 w 5"/>
                  <a:gd name="T21"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 h="8">
                    <a:moveTo>
                      <a:pt x="4" y="0"/>
                    </a:moveTo>
                    <a:lnTo>
                      <a:pt x="2" y="0"/>
                    </a:lnTo>
                    <a:lnTo>
                      <a:pt x="0" y="3"/>
                    </a:lnTo>
                    <a:lnTo>
                      <a:pt x="2" y="4"/>
                    </a:lnTo>
                    <a:lnTo>
                      <a:pt x="2" y="8"/>
                    </a:lnTo>
                    <a:lnTo>
                      <a:pt x="4" y="8"/>
                    </a:lnTo>
                    <a:lnTo>
                      <a:pt x="4" y="4"/>
                    </a:lnTo>
                    <a:lnTo>
                      <a:pt x="5" y="3"/>
                    </a:lnTo>
                    <a:lnTo>
                      <a:pt x="4" y="1"/>
                    </a:lnTo>
                    <a:lnTo>
                      <a:pt x="5" y="1"/>
                    </a:lnTo>
                    <a:lnTo>
                      <a:pt x="4"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7" name="Freeform 1206">
                <a:extLst>
                  <a:ext uri="{FF2B5EF4-FFF2-40B4-BE49-F238E27FC236}">
                    <a16:creationId xmlns:a16="http://schemas.microsoft.com/office/drawing/2014/main" id="{17B0AACE-9BC0-4E85-94C4-7844D46132CE}"/>
                  </a:ext>
                </a:extLst>
              </p:cNvPr>
              <p:cNvSpPr>
                <a:spLocks/>
              </p:cNvSpPr>
              <p:nvPr/>
            </p:nvSpPr>
            <p:spPr bwMode="auto">
              <a:xfrm>
                <a:off x="3573" y="950"/>
                <a:ext cx="32" cy="35"/>
              </a:xfrm>
              <a:custGeom>
                <a:avLst/>
                <a:gdLst>
                  <a:gd name="T0" fmla="*/ 9 w 32"/>
                  <a:gd name="T1" fmla="*/ 35 h 35"/>
                  <a:gd name="T2" fmla="*/ 11 w 32"/>
                  <a:gd name="T3" fmla="*/ 35 h 35"/>
                  <a:gd name="T4" fmla="*/ 9 w 32"/>
                  <a:gd name="T5" fmla="*/ 32 h 35"/>
                  <a:gd name="T6" fmla="*/ 13 w 32"/>
                  <a:gd name="T7" fmla="*/ 32 h 35"/>
                  <a:gd name="T8" fmla="*/ 14 w 32"/>
                  <a:gd name="T9" fmla="*/ 32 h 35"/>
                  <a:gd name="T10" fmla="*/ 17 w 32"/>
                  <a:gd name="T11" fmla="*/ 27 h 35"/>
                  <a:gd name="T12" fmla="*/ 21 w 32"/>
                  <a:gd name="T13" fmla="*/ 26 h 35"/>
                  <a:gd name="T14" fmla="*/ 25 w 32"/>
                  <a:gd name="T15" fmla="*/ 21 h 35"/>
                  <a:gd name="T16" fmla="*/ 27 w 32"/>
                  <a:gd name="T17" fmla="*/ 21 h 35"/>
                  <a:gd name="T18" fmla="*/ 30 w 32"/>
                  <a:gd name="T19" fmla="*/ 18 h 35"/>
                  <a:gd name="T20" fmla="*/ 30 w 32"/>
                  <a:gd name="T21" fmla="*/ 16 h 35"/>
                  <a:gd name="T22" fmla="*/ 32 w 32"/>
                  <a:gd name="T23" fmla="*/ 14 h 35"/>
                  <a:gd name="T24" fmla="*/ 32 w 32"/>
                  <a:gd name="T25" fmla="*/ 13 h 35"/>
                  <a:gd name="T26" fmla="*/ 30 w 32"/>
                  <a:gd name="T27" fmla="*/ 11 h 35"/>
                  <a:gd name="T28" fmla="*/ 30 w 32"/>
                  <a:gd name="T29" fmla="*/ 10 h 35"/>
                  <a:gd name="T30" fmla="*/ 30 w 32"/>
                  <a:gd name="T31" fmla="*/ 8 h 35"/>
                  <a:gd name="T32" fmla="*/ 29 w 32"/>
                  <a:gd name="T33" fmla="*/ 3 h 35"/>
                  <a:gd name="T34" fmla="*/ 25 w 32"/>
                  <a:gd name="T35" fmla="*/ 3 h 35"/>
                  <a:gd name="T36" fmla="*/ 24 w 32"/>
                  <a:gd name="T37" fmla="*/ 5 h 35"/>
                  <a:gd name="T38" fmla="*/ 22 w 32"/>
                  <a:gd name="T39" fmla="*/ 3 h 35"/>
                  <a:gd name="T40" fmla="*/ 21 w 32"/>
                  <a:gd name="T41" fmla="*/ 3 h 35"/>
                  <a:gd name="T42" fmla="*/ 17 w 32"/>
                  <a:gd name="T43" fmla="*/ 2 h 35"/>
                  <a:gd name="T44" fmla="*/ 16 w 32"/>
                  <a:gd name="T45" fmla="*/ 2 h 35"/>
                  <a:gd name="T46" fmla="*/ 13 w 32"/>
                  <a:gd name="T47" fmla="*/ 0 h 35"/>
                  <a:gd name="T48" fmla="*/ 9 w 32"/>
                  <a:gd name="T49" fmla="*/ 0 h 35"/>
                  <a:gd name="T50" fmla="*/ 6 w 32"/>
                  <a:gd name="T51" fmla="*/ 3 h 35"/>
                  <a:gd name="T52" fmla="*/ 5 w 32"/>
                  <a:gd name="T53" fmla="*/ 3 h 35"/>
                  <a:gd name="T54" fmla="*/ 0 w 32"/>
                  <a:gd name="T55" fmla="*/ 8 h 35"/>
                  <a:gd name="T56" fmla="*/ 0 w 32"/>
                  <a:gd name="T57" fmla="*/ 8 h 35"/>
                  <a:gd name="T58" fmla="*/ 3 w 32"/>
                  <a:gd name="T59" fmla="*/ 11 h 35"/>
                  <a:gd name="T60" fmla="*/ 5 w 32"/>
                  <a:gd name="T61" fmla="*/ 14 h 35"/>
                  <a:gd name="T62" fmla="*/ 5 w 32"/>
                  <a:gd name="T63" fmla="*/ 18 h 35"/>
                  <a:gd name="T64" fmla="*/ 6 w 32"/>
                  <a:gd name="T65" fmla="*/ 21 h 35"/>
                  <a:gd name="T66" fmla="*/ 5 w 32"/>
                  <a:gd name="T67" fmla="*/ 22 h 35"/>
                  <a:gd name="T68" fmla="*/ 5 w 32"/>
                  <a:gd name="T69" fmla="*/ 24 h 35"/>
                  <a:gd name="T70" fmla="*/ 6 w 32"/>
                  <a:gd name="T71" fmla="*/ 27 h 35"/>
                  <a:gd name="T72" fmla="*/ 8 w 32"/>
                  <a:gd name="T73" fmla="*/ 33 h 35"/>
                  <a:gd name="T74" fmla="*/ 9 w 32"/>
                  <a:gd name="T75"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 h="35">
                    <a:moveTo>
                      <a:pt x="9" y="35"/>
                    </a:moveTo>
                    <a:lnTo>
                      <a:pt x="11" y="35"/>
                    </a:lnTo>
                    <a:lnTo>
                      <a:pt x="9" y="32"/>
                    </a:lnTo>
                    <a:lnTo>
                      <a:pt x="13" y="32"/>
                    </a:lnTo>
                    <a:lnTo>
                      <a:pt x="14" y="32"/>
                    </a:lnTo>
                    <a:lnTo>
                      <a:pt x="17" y="27"/>
                    </a:lnTo>
                    <a:lnTo>
                      <a:pt x="21" y="26"/>
                    </a:lnTo>
                    <a:lnTo>
                      <a:pt x="25" y="21"/>
                    </a:lnTo>
                    <a:lnTo>
                      <a:pt x="27" y="21"/>
                    </a:lnTo>
                    <a:lnTo>
                      <a:pt x="30" y="18"/>
                    </a:lnTo>
                    <a:lnTo>
                      <a:pt x="30" y="16"/>
                    </a:lnTo>
                    <a:lnTo>
                      <a:pt x="32" y="14"/>
                    </a:lnTo>
                    <a:lnTo>
                      <a:pt x="32" y="13"/>
                    </a:lnTo>
                    <a:lnTo>
                      <a:pt x="30" y="11"/>
                    </a:lnTo>
                    <a:lnTo>
                      <a:pt x="30" y="10"/>
                    </a:lnTo>
                    <a:lnTo>
                      <a:pt x="30" y="8"/>
                    </a:lnTo>
                    <a:lnTo>
                      <a:pt x="29" y="3"/>
                    </a:lnTo>
                    <a:lnTo>
                      <a:pt x="25" y="3"/>
                    </a:lnTo>
                    <a:lnTo>
                      <a:pt x="24" y="5"/>
                    </a:lnTo>
                    <a:lnTo>
                      <a:pt x="22" y="3"/>
                    </a:lnTo>
                    <a:lnTo>
                      <a:pt x="21" y="3"/>
                    </a:lnTo>
                    <a:lnTo>
                      <a:pt x="17" y="2"/>
                    </a:lnTo>
                    <a:lnTo>
                      <a:pt x="16" y="2"/>
                    </a:lnTo>
                    <a:lnTo>
                      <a:pt x="13" y="0"/>
                    </a:lnTo>
                    <a:lnTo>
                      <a:pt x="9" y="0"/>
                    </a:lnTo>
                    <a:lnTo>
                      <a:pt x="6" y="3"/>
                    </a:lnTo>
                    <a:lnTo>
                      <a:pt x="5" y="3"/>
                    </a:lnTo>
                    <a:lnTo>
                      <a:pt x="0" y="8"/>
                    </a:lnTo>
                    <a:lnTo>
                      <a:pt x="0" y="8"/>
                    </a:lnTo>
                    <a:lnTo>
                      <a:pt x="3" y="11"/>
                    </a:lnTo>
                    <a:lnTo>
                      <a:pt x="5" y="14"/>
                    </a:lnTo>
                    <a:lnTo>
                      <a:pt x="5" y="18"/>
                    </a:lnTo>
                    <a:lnTo>
                      <a:pt x="6" y="21"/>
                    </a:lnTo>
                    <a:lnTo>
                      <a:pt x="5" y="22"/>
                    </a:lnTo>
                    <a:lnTo>
                      <a:pt x="5" y="24"/>
                    </a:lnTo>
                    <a:lnTo>
                      <a:pt x="6" y="27"/>
                    </a:lnTo>
                    <a:lnTo>
                      <a:pt x="8" y="33"/>
                    </a:lnTo>
                    <a:lnTo>
                      <a:pt x="9" y="35"/>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8" name="Freeform 1207">
                <a:extLst>
                  <a:ext uri="{FF2B5EF4-FFF2-40B4-BE49-F238E27FC236}">
                    <a16:creationId xmlns:a16="http://schemas.microsoft.com/office/drawing/2014/main" id="{16D29558-3255-4C05-85C9-074D87A06091}"/>
                  </a:ext>
                </a:extLst>
              </p:cNvPr>
              <p:cNvSpPr>
                <a:spLocks/>
              </p:cNvSpPr>
              <p:nvPr/>
            </p:nvSpPr>
            <p:spPr bwMode="auto">
              <a:xfrm>
                <a:off x="3565" y="950"/>
                <a:ext cx="5" cy="3"/>
              </a:xfrm>
              <a:custGeom>
                <a:avLst/>
                <a:gdLst>
                  <a:gd name="T0" fmla="*/ 2 w 5"/>
                  <a:gd name="T1" fmla="*/ 2 h 3"/>
                  <a:gd name="T2" fmla="*/ 3 w 5"/>
                  <a:gd name="T3" fmla="*/ 3 h 3"/>
                  <a:gd name="T4" fmla="*/ 5 w 5"/>
                  <a:gd name="T5" fmla="*/ 2 h 3"/>
                  <a:gd name="T6" fmla="*/ 3 w 5"/>
                  <a:gd name="T7" fmla="*/ 0 h 3"/>
                  <a:gd name="T8" fmla="*/ 0 w 5"/>
                  <a:gd name="T9" fmla="*/ 0 h 3"/>
                  <a:gd name="T10" fmla="*/ 0 w 5"/>
                  <a:gd name="T11" fmla="*/ 0 h 3"/>
                  <a:gd name="T12" fmla="*/ 0 w 5"/>
                  <a:gd name="T13" fmla="*/ 2 h 3"/>
                  <a:gd name="T14" fmla="*/ 0 w 5"/>
                  <a:gd name="T15" fmla="*/ 3 h 3"/>
                  <a:gd name="T16" fmla="*/ 2 w 5"/>
                  <a:gd name="T1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3">
                    <a:moveTo>
                      <a:pt x="2" y="2"/>
                    </a:moveTo>
                    <a:lnTo>
                      <a:pt x="3" y="3"/>
                    </a:lnTo>
                    <a:lnTo>
                      <a:pt x="5" y="2"/>
                    </a:lnTo>
                    <a:lnTo>
                      <a:pt x="3" y="0"/>
                    </a:lnTo>
                    <a:lnTo>
                      <a:pt x="0" y="0"/>
                    </a:lnTo>
                    <a:lnTo>
                      <a:pt x="0" y="0"/>
                    </a:lnTo>
                    <a:lnTo>
                      <a:pt x="0" y="2"/>
                    </a:lnTo>
                    <a:lnTo>
                      <a:pt x="0" y="3"/>
                    </a:lnTo>
                    <a:lnTo>
                      <a:pt x="2" y="2"/>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9" name="Freeform 1208">
                <a:extLst>
                  <a:ext uri="{FF2B5EF4-FFF2-40B4-BE49-F238E27FC236}">
                    <a16:creationId xmlns:a16="http://schemas.microsoft.com/office/drawing/2014/main" id="{511649FB-0B23-4735-A771-6D69AED51AD8}"/>
                  </a:ext>
                </a:extLst>
              </p:cNvPr>
              <p:cNvSpPr>
                <a:spLocks/>
              </p:cNvSpPr>
              <p:nvPr/>
            </p:nvSpPr>
            <p:spPr bwMode="auto">
              <a:xfrm>
                <a:off x="3458" y="1145"/>
                <a:ext cx="5" cy="6"/>
              </a:xfrm>
              <a:custGeom>
                <a:avLst/>
                <a:gdLst>
                  <a:gd name="T0" fmla="*/ 2 w 5"/>
                  <a:gd name="T1" fmla="*/ 0 h 6"/>
                  <a:gd name="T2" fmla="*/ 2 w 5"/>
                  <a:gd name="T3" fmla="*/ 1 h 6"/>
                  <a:gd name="T4" fmla="*/ 0 w 5"/>
                  <a:gd name="T5" fmla="*/ 1 h 6"/>
                  <a:gd name="T6" fmla="*/ 0 w 5"/>
                  <a:gd name="T7" fmla="*/ 1 h 6"/>
                  <a:gd name="T8" fmla="*/ 0 w 5"/>
                  <a:gd name="T9" fmla="*/ 4 h 6"/>
                  <a:gd name="T10" fmla="*/ 2 w 5"/>
                  <a:gd name="T11" fmla="*/ 6 h 6"/>
                  <a:gd name="T12" fmla="*/ 3 w 5"/>
                  <a:gd name="T13" fmla="*/ 3 h 6"/>
                  <a:gd name="T14" fmla="*/ 3 w 5"/>
                  <a:gd name="T15" fmla="*/ 1 h 6"/>
                  <a:gd name="T16" fmla="*/ 5 w 5"/>
                  <a:gd name="T17" fmla="*/ 0 h 6"/>
                  <a:gd name="T18" fmla="*/ 2 w 5"/>
                  <a:gd name="T19"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6">
                    <a:moveTo>
                      <a:pt x="2" y="0"/>
                    </a:moveTo>
                    <a:lnTo>
                      <a:pt x="2" y="1"/>
                    </a:lnTo>
                    <a:lnTo>
                      <a:pt x="0" y="1"/>
                    </a:lnTo>
                    <a:lnTo>
                      <a:pt x="0" y="1"/>
                    </a:lnTo>
                    <a:lnTo>
                      <a:pt x="0" y="4"/>
                    </a:lnTo>
                    <a:lnTo>
                      <a:pt x="2" y="6"/>
                    </a:lnTo>
                    <a:lnTo>
                      <a:pt x="3" y="3"/>
                    </a:lnTo>
                    <a:lnTo>
                      <a:pt x="3" y="1"/>
                    </a:lnTo>
                    <a:lnTo>
                      <a:pt x="5" y="0"/>
                    </a:lnTo>
                    <a:lnTo>
                      <a:pt x="2"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0" name="Freeform 1209">
                <a:extLst>
                  <a:ext uri="{FF2B5EF4-FFF2-40B4-BE49-F238E27FC236}">
                    <a16:creationId xmlns:a16="http://schemas.microsoft.com/office/drawing/2014/main" id="{EEB8361E-F4B9-40D4-A3F4-EF037F98C1DB}"/>
                  </a:ext>
                </a:extLst>
              </p:cNvPr>
              <p:cNvSpPr>
                <a:spLocks/>
              </p:cNvSpPr>
              <p:nvPr/>
            </p:nvSpPr>
            <p:spPr bwMode="auto">
              <a:xfrm>
                <a:off x="3458" y="1124"/>
                <a:ext cx="3" cy="0"/>
              </a:xfrm>
              <a:custGeom>
                <a:avLst/>
                <a:gdLst>
                  <a:gd name="T0" fmla="*/ 3 w 3"/>
                  <a:gd name="T1" fmla="*/ 2 w 3"/>
                  <a:gd name="T2" fmla="*/ 0 w 3"/>
                  <a:gd name="T3" fmla="*/ 2 w 3"/>
                  <a:gd name="T4" fmla="*/ 3 w 3"/>
                </a:gdLst>
                <a:ahLst/>
                <a:cxnLst>
                  <a:cxn ang="0">
                    <a:pos x="T0" y="0"/>
                  </a:cxn>
                  <a:cxn ang="0">
                    <a:pos x="T1" y="0"/>
                  </a:cxn>
                  <a:cxn ang="0">
                    <a:pos x="T2" y="0"/>
                  </a:cxn>
                  <a:cxn ang="0">
                    <a:pos x="T3" y="0"/>
                  </a:cxn>
                  <a:cxn ang="0">
                    <a:pos x="T4" y="0"/>
                  </a:cxn>
                </a:cxnLst>
                <a:rect l="0" t="0" r="r" b="b"/>
                <a:pathLst>
                  <a:path w="3">
                    <a:moveTo>
                      <a:pt x="3" y="0"/>
                    </a:moveTo>
                    <a:lnTo>
                      <a:pt x="2" y="0"/>
                    </a:lnTo>
                    <a:lnTo>
                      <a:pt x="0" y="0"/>
                    </a:lnTo>
                    <a:lnTo>
                      <a:pt x="2" y="0"/>
                    </a:lnTo>
                    <a:lnTo>
                      <a:pt x="3"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2" name="Group 1411">
              <a:extLst>
                <a:ext uri="{FF2B5EF4-FFF2-40B4-BE49-F238E27FC236}">
                  <a16:creationId xmlns:a16="http://schemas.microsoft.com/office/drawing/2014/main" id="{F5B8EF0F-F3D2-429F-9574-1D52B9AB2041}"/>
                </a:ext>
              </a:extLst>
            </p:cNvPr>
            <p:cNvGrpSpPr>
              <a:grpSpLocks/>
            </p:cNvGrpSpPr>
            <p:nvPr/>
          </p:nvGrpSpPr>
          <p:grpSpPr bwMode="auto">
            <a:xfrm>
              <a:off x="2967" y="639"/>
              <a:ext cx="1273" cy="2665"/>
              <a:chOff x="2967" y="639"/>
              <a:chExt cx="1273" cy="2665"/>
            </a:xfrm>
          </p:grpSpPr>
          <p:sp>
            <p:nvSpPr>
              <p:cNvPr id="181" name="Freeform 1211">
                <a:extLst>
                  <a:ext uri="{FF2B5EF4-FFF2-40B4-BE49-F238E27FC236}">
                    <a16:creationId xmlns:a16="http://schemas.microsoft.com/office/drawing/2014/main" id="{6D38E7FD-513D-4212-8FA4-50C76D15496F}"/>
                  </a:ext>
                </a:extLst>
              </p:cNvPr>
              <p:cNvSpPr>
                <a:spLocks/>
              </p:cNvSpPr>
              <p:nvPr/>
            </p:nvSpPr>
            <p:spPr bwMode="auto">
              <a:xfrm>
                <a:off x="3449" y="1127"/>
                <a:ext cx="3" cy="2"/>
              </a:xfrm>
              <a:custGeom>
                <a:avLst/>
                <a:gdLst>
                  <a:gd name="T0" fmla="*/ 3 w 3"/>
                  <a:gd name="T1" fmla="*/ 0 h 2"/>
                  <a:gd name="T2" fmla="*/ 1 w 3"/>
                  <a:gd name="T3" fmla="*/ 0 h 2"/>
                  <a:gd name="T4" fmla="*/ 0 w 3"/>
                  <a:gd name="T5" fmla="*/ 2 h 2"/>
                  <a:gd name="T6" fmla="*/ 3 w 3"/>
                  <a:gd name="T7" fmla="*/ 2 h 2"/>
                  <a:gd name="T8" fmla="*/ 3 w 3"/>
                  <a:gd name="T9" fmla="*/ 0 h 2"/>
                </a:gdLst>
                <a:ahLst/>
                <a:cxnLst>
                  <a:cxn ang="0">
                    <a:pos x="T0" y="T1"/>
                  </a:cxn>
                  <a:cxn ang="0">
                    <a:pos x="T2" y="T3"/>
                  </a:cxn>
                  <a:cxn ang="0">
                    <a:pos x="T4" y="T5"/>
                  </a:cxn>
                  <a:cxn ang="0">
                    <a:pos x="T6" y="T7"/>
                  </a:cxn>
                  <a:cxn ang="0">
                    <a:pos x="T8" y="T9"/>
                  </a:cxn>
                </a:cxnLst>
                <a:rect l="0" t="0" r="r" b="b"/>
                <a:pathLst>
                  <a:path w="3" h="2">
                    <a:moveTo>
                      <a:pt x="3" y="0"/>
                    </a:moveTo>
                    <a:lnTo>
                      <a:pt x="1" y="0"/>
                    </a:lnTo>
                    <a:lnTo>
                      <a:pt x="0" y="2"/>
                    </a:lnTo>
                    <a:lnTo>
                      <a:pt x="3" y="2"/>
                    </a:lnTo>
                    <a:lnTo>
                      <a:pt x="3"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1212">
                <a:extLst>
                  <a:ext uri="{FF2B5EF4-FFF2-40B4-BE49-F238E27FC236}">
                    <a16:creationId xmlns:a16="http://schemas.microsoft.com/office/drawing/2014/main" id="{1014D6E5-F851-4591-B213-72413FD39FBF}"/>
                  </a:ext>
                </a:extLst>
              </p:cNvPr>
              <p:cNvSpPr>
                <a:spLocks/>
              </p:cNvSpPr>
              <p:nvPr/>
            </p:nvSpPr>
            <p:spPr bwMode="auto">
              <a:xfrm>
                <a:off x="3453" y="1153"/>
                <a:ext cx="5" cy="11"/>
              </a:xfrm>
              <a:custGeom>
                <a:avLst/>
                <a:gdLst>
                  <a:gd name="T0" fmla="*/ 4 w 5"/>
                  <a:gd name="T1" fmla="*/ 3 h 11"/>
                  <a:gd name="T2" fmla="*/ 4 w 5"/>
                  <a:gd name="T3" fmla="*/ 1 h 11"/>
                  <a:gd name="T4" fmla="*/ 4 w 5"/>
                  <a:gd name="T5" fmla="*/ 0 h 11"/>
                  <a:gd name="T6" fmla="*/ 2 w 5"/>
                  <a:gd name="T7" fmla="*/ 3 h 11"/>
                  <a:gd name="T8" fmla="*/ 0 w 5"/>
                  <a:gd name="T9" fmla="*/ 4 h 11"/>
                  <a:gd name="T10" fmla="*/ 0 w 5"/>
                  <a:gd name="T11" fmla="*/ 6 h 11"/>
                  <a:gd name="T12" fmla="*/ 0 w 5"/>
                  <a:gd name="T13" fmla="*/ 11 h 11"/>
                  <a:gd name="T14" fmla="*/ 2 w 5"/>
                  <a:gd name="T15" fmla="*/ 9 h 11"/>
                  <a:gd name="T16" fmla="*/ 2 w 5"/>
                  <a:gd name="T17" fmla="*/ 8 h 11"/>
                  <a:gd name="T18" fmla="*/ 5 w 5"/>
                  <a:gd name="T19" fmla="*/ 8 h 11"/>
                  <a:gd name="T20" fmla="*/ 4 w 5"/>
                  <a:gd name="T21" fmla="*/ 4 h 11"/>
                  <a:gd name="T22" fmla="*/ 5 w 5"/>
                  <a:gd name="T23" fmla="*/ 4 h 11"/>
                  <a:gd name="T24" fmla="*/ 4 w 5"/>
                  <a:gd name="T25" fmla="*/ 3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11">
                    <a:moveTo>
                      <a:pt x="4" y="3"/>
                    </a:moveTo>
                    <a:lnTo>
                      <a:pt x="4" y="1"/>
                    </a:lnTo>
                    <a:lnTo>
                      <a:pt x="4" y="0"/>
                    </a:lnTo>
                    <a:lnTo>
                      <a:pt x="2" y="3"/>
                    </a:lnTo>
                    <a:lnTo>
                      <a:pt x="0" y="4"/>
                    </a:lnTo>
                    <a:lnTo>
                      <a:pt x="0" y="6"/>
                    </a:lnTo>
                    <a:lnTo>
                      <a:pt x="0" y="11"/>
                    </a:lnTo>
                    <a:lnTo>
                      <a:pt x="2" y="9"/>
                    </a:lnTo>
                    <a:lnTo>
                      <a:pt x="2" y="8"/>
                    </a:lnTo>
                    <a:lnTo>
                      <a:pt x="5" y="8"/>
                    </a:lnTo>
                    <a:lnTo>
                      <a:pt x="4" y="4"/>
                    </a:lnTo>
                    <a:lnTo>
                      <a:pt x="5" y="4"/>
                    </a:lnTo>
                    <a:lnTo>
                      <a:pt x="4" y="3"/>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1213">
                <a:extLst>
                  <a:ext uri="{FF2B5EF4-FFF2-40B4-BE49-F238E27FC236}">
                    <a16:creationId xmlns:a16="http://schemas.microsoft.com/office/drawing/2014/main" id="{A12A92A7-9260-4460-B47F-50957F4A321A}"/>
                  </a:ext>
                </a:extLst>
              </p:cNvPr>
              <p:cNvSpPr>
                <a:spLocks/>
              </p:cNvSpPr>
              <p:nvPr/>
            </p:nvSpPr>
            <p:spPr bwMode="auto">
              <a:xfrm>
                <a:off x="3450" y="1137"/>
                <a:ext cx="3" cy="3"/>
              </a:xfrm>
              <a:custGeom>
                <a:avLst/>
                <a:gdLst>
                  <a:gd name="T0" fmla="*/ 3 w 3"/>
                  <a:gd name="T1" fmla="*/ 3 h 3"/>
                  <a:gd name="T2" fmla="*/ 2 w 3"/>
                  <a:gd name="T3" fmla="*/ 0 h 3"/>
                  <a:gd name="T4" fmla="*/ 0 w 3"/>
                  <a:gd name="T5" fmla="*/ 1 h 3"/>
                  <a:gd name="T6" fmla="*/ 2 w 3"/>
                  <a:gd name="T7" fmla="*/ 1 h 3"/>
                  <a:gd name="T8" fmla="*/ 3 w 3"/>
                  <a:gd name="T9" fmla="*/ 3 h 3"/>
                </a:gdLst>
                <a:ahLst/>
                <a:cxnLst>
                  <a:cxn ang="0">
                    <a:pos x="T0" y="T1"/>
                  </a:cxn>
                  <a:cxn ang="0">
                    <a:pos x="T2" y="T3"/>
                  </a:cxn>
                  <a:cxn ang="0">
                    <a:pos x="T4" y="T5"/>
                  </a:cxn>
                  <a:cxn ang="0">
                    <a:pos x="T6" y="T7"/>
                  </a:cxn>
                  <a:cxn ang="0">
                    <a:pos x="T8" y="T9"/>
                  </a:cxn>
                </a:cxnLst>
                <a:rect l="0" t="0" r="r" b="b"/>
                <a:pathLst>
                  <a:path w="3" h="3">
                    <a:moveTo>
                      <a:pt x="3" y="3"/>
                    </a:moveTo>
                    <a:lnTo>
                      <a:pt x="2" y="0"/>
                    </a:lnTo>
                    <a:lnTo>
                      <a:pt x="0" y="1"/>
                    </a:lnTo>
                    <a:lnTo>
                      <a:pt x="2" y="1"/>
                    </a:lnTo>
                    <a:lnTo>
                      <a:pt x="3" y="3"/>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1214">
                <a:extLst>
                  <a:ext uri="{FF2B5EF4-FFF2-40B4-BE49-F238E27FC236}">
                    <a16:creationId xmlns:a16="http://schemas.microsoft.com/office/drawing/2014/main" id="{24262E9A-2A21-4FDD-A25A-2392F05A26EA}"/>
                  </a:ext>
                </a:extLst>
              </p:cNvPr>
              <p:cNvSpPr>
                <a:spLocks/>
              </p:cNvSpPr>
              <p:nvPr/>
            </p:nvSpPr>
            <p:spPr bwMode="auto">
              <a:xfrm>
                <a:off x="3708" y="918"/>
                <a:ext cx="2" cy="3"/>
              </a:xfrm>
              <a:custGeom>
                <a:avLst/>
                <a:gdLst>
                  <a:gd name="T0" fmla="*/ 2 w 2"/>
                  <a:gd name="T1" fmla="*/ 2 h 3"/>
                  <a:gd name="T2" fmla="*/ 2 w 2"/>
                  <a:gd name="T3" fmla="*/ 0 h 3"/>
                  <a:gd name="T4" fmla="*/ 0 w 2"/>
                  <a:gd name="T5" fmla="*/ 2 h 3"/>
                  <a:gd name="T6" fmla="*/ 0 w 2"/>
                  <a:gd name="T7" fmla="*/ 3 h 3"/>
                  <a:gd name="T8" fmla="*/ 2 w 2"/>
                  <a:gd name="T9" fmla="*/ 3 h 3"/>
                  <a:gd name="T10" fmla="*/ 2 w 2"/>
                  <a:gd name="T11" fmla="*/ 2 h 3"/>
                </a:gdLst>
                <a:ahLst/>
                <a:cxnLst>
                  <a:cxn ang="0">
                    <a:pos x="T0" y="T1"/>
                  </a:cxn>
                  <a:cxn ang="0">
                    <a:pos x="T2" y="T3"/>
                  </a:cxn>
                  <a:cxn ang="0">
                    <a:pos x="T4" y="T5"/>
                  </a:cxn>
                  <a:cxn ang="0">
                    <a:pos x="T6" y="T7"/>
                  </a:cxn>
                  <a:cxn ang="0">
                    <a:pos x="T8" y="T9"/>
                  </a:cxn>
                  <a:cxn ang="0">
                    <a:pos x="T10" y="T11"/>
                  </a:cxn>
                </a:cxnLst>
                <a:rect l="0" t="0" r="r" b="b"/>
                <a:pathLst>
                  <a:path w="2" h="3">
                    <a:moveTo>
                      <a:pt x="2" y="2"/>
                    </a:moveTo>
                    <a:lnTo>
                      <a:pt x="2" y="0"/>
                    </a:lnTo>
                    <a:lnTo>
                      <a:pt x="0" y="2"/>
                    </a:lnTo>
                    <a:lnTo>
                      <a:pt x="0" y="3"/>
                    </a:lnTo>
                    <a:lnTo>
                      <a:pt x="2" y="3"/>
                    </a:lnTo>
                    <a:lnTo>
                      <a:pt x="2" y="2"/>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Freeform 1215">
                <a:extLst>
                  <a:ext uri="{FF2B5EF4-FFF2-40B4-BE49-F238E27FC236}">
                    <a16:creationId xmlns:a16="http://schemas.microsoft.com/office/drawing/2014/main" id="{D4A3F4CA-85DE-4724-84F4-38A1E753EDBB}"/>
                  </a:ext>
                </a:extLst>
              </p:cNvPr>
              <p:cNvSpPr>
                <a:spLocks/>
              </p:cNvSpPr>
              <p:nvPr/>
            </p:nvSpPr>
            <p:spPr bwMode="auto">
              <a:xfrm>
                <a:off x="2967" y="977"/>
                <a:ext cx="1020" cy="796"/>
              </a:xfrm>
              <a:custGeom>
                <a:avLst/>
                <a:gdLst>
                  <a:gd name="T0" fmla="*/ 622 w 1020"/>
                  <a:gd name="T1" fmla="*/ 791 h 796"/>
                  <a:gd name="T2" fmla="*/ 842 w 1020"/>
                  <a:gd name="T3" fmla="*/ 708 h 796"/>
                  <a:gd name="T4" fmla="*/ 878 w 1020"/>
                  <a:gd name="T5" fmla="*/ 742 h 796"/>
                  <a:gd name="T6" fmla="*/ 885 w 1020"/>
                  <a:gd name="T7" fmla="*/ 756 h 796"/>
                  <a:gd name="T8" fmla="*/ 885 w 1020"/>
                  <a:gd name="T9" fmla="*/ 727 h 796"/>
                  <a:gd name="T10" fmla="*/ 889 w 1020"/>
                  <a:gd name="T11" fmla="*/ 678 h 796"/>
                  <a:gd name="T12" fmla="*/ 835 w 1020"/>
                  <a:gd name="T13" fmla="*/ 676 h 796"/>
                  <a:gd name="T14" fmla="*/ 928 w 1020"/>
                  <a:gd name="T15" fmla="*/ 654 h 796"/>
                  <a:gd name="T16" fmla="*/ 998 w 1020"/>
                  <a:gd name="T17" fmla="*/ 632 h 796"/>
                  <a:gd name="T18" fmla="*/ 1012 w 1020"/>
                  <a:gd name="T19" fmla="*/ 589 h 796"/>
                  <a:gd name="T20" fmla="*/ 958 w 1020"/>
                  <a:gd name="T21" fmla="*/ 584 h 796"/>
                  <a:gd name="T22" fmla="*/ 983 w 1020"/>
                  <a:gd name="T23" fmla="*/ 557 h 796"/>
                  <a:gd name="T24" fmla="*/ 963 w 1020"/>
                  <a:gd name="T25" fmla="*/ 542 h 796"/>
                  <a:gd name="T26" fmla="*/ 953 w 1020"/>
                  <a:gd name="T27" fmla="*/ 506 h 796"/>
                  <a:gd name="T28" fmla="*/ 950 w 1020"/>
                  <a:gd name="T29" fmla="*/ 467 h 796"/>
                  <a:gd name="T30" fmla="*/ 937 w 1020"/>
                  <a:gd name="T31" fmla="*/ 439 h 796"/>
                  <a:gd name="T32" fmla="*/ 889 w 1020"/>
                  <a:gd name="T33" fmla="*/ 485 h 796"/>
                  <a:gd name="T34" fmla="*/ 880 w 1020"/>
                  <a:gd name="T35" fmla="*/ 426 h 796"/>
                  <a:gd name="T36" fmla="*/ 839 w 1020"/>
                  <a:gd name="T37" fmla="*/ 375 h 796"/>
                  <a:gd name="T38" fmla="*/ 786 w 1020"/>
                  <a:gd name="T39" fmla="*/ 408 h 796"/>
                  <a:gd name="T40" fmla="*/ 773 w 1020"/>
                  <a:gd name="T41" fmla="*/ 502 h 796"/>
                  <a:gd name="T42" fmla="*/ 721 w 1020"/>
                  <a:gd name="T43" fmla="*/ 573 h 796"/>
                  <a:gd name="T44" fmla="*/ 694 w 1020"/>
                  <a:gd name="T45" fmla="*/ 616 h 796"/>
                  <a:gd name="T46" fmla="*/ 666 w 1020"/>
                  <a:gd name="T47" fmla="*/ 530 h 796"/>
                  <a:gd name="T48" fmla="*/ 580 w 1020"/>
                  <a:gd name="T49" fmla="*/ 456 h 796"/>
                  <a:gd name="T50" fmla="*/ 585 w 1020"/>
                  <a:gd name="T51" fmla="*/ 384 h 796"/>
                  <a:gd name="T52" fmla="*/ 620 w 1020"/>
                  <a:gd name="T53" fmla="*/ 343 h 796"/>
                  <a:gd name="T54" fmla="*/ 625 w 1020"/>
                  <a:gd name="T55" fmla="*/ 308 h 796"/>
                  <a:gd name="T56" fmla="*/ 678 w 1020"/>
                  <a:gd name="T57" fmla="*/ 314 h 796"/>
                  <a:gd name="T58" fmla="*/ 694 w 1020"/>
                  <a:gd name="T59" fmla="*/ 266 h 796"/>
                  <a:gd name="T60" fmla="*/ 752 w 1020"/>
                  <a:gd name="T61" fmla="*/ 258 h 796"/>
                  <a:gd name="T62" fmla="*/ 773 w 1020"/>
                  <a:gd name="T63" fmla="*/ 254 h 796"/>
                  <a:gd name="T64" fmla="*/ 803 w 1020"/>
                  <a:gd name="T65" fmla="*/ 203 h 796"/>
                  <a:gd name="T66" fmla="*/ 792 w 1020"/>
                  <a:gd name="T67" fmla="*/ 156 h 796"/>
                  <a:gd name="T68" fmla="*/ 756 w 1020"/>
                  <a:gd name="T69" fmla="*/ 204 h 796"/>
                  <a:gd name="T70" fmla="*/ 727 w 1020"/>
                  <a:gd name="T71" fmla="*/ 164 h 796"/>
                  <a:gd name="T72" fmla="*/ 711 w 1020"/>
                  <a:gd name="T73" fmla="*/ 152 h 796"/>
                  <a:gd name="T74" fmla="*/ 713 w 1020"/>
                  <a:gd name="T75" fmla="*/ 107 h 796"/>
                  <a:gd name="T76" fmla="*/ 684 w 1020"/>
                  <a:gd name="T77" fmla="*/ 81 h 796"/>
                  <a:gd name="T78" fmla="*/ 687 w 1020"/>
                  <a:gd name="T79" fmla="*/ 150 h 796"/>
                  <a:gd name="T80" fmla="*/ 652 w 1020"/>
                  <a:gd name="T81" fmla="*/ 187 h 796"/>
                  <a:gd name="T82" fmla="*/ 630 w 1020"/>
                  <a:gd name="T83" fmla="*/ 214 h 796"/>
                  <a:gd name="T84" fmla="*/ 635 w 1020"/>
                  <a:gd name="T85" fmla="*/ 179 h 796"/>
                  <a:gd name="T86" fmla="*/ 609 w 1020"/>
                  <a:gd name="T87" fmla="*/ 179 h 796"/>
                  <a:gd name="T88" fmla="*/ 547 w 1020"/>
                  <a:gd name="T89" fmla="*/ 168 h 796"/>
                  <a:gd name="T90" fmla="*/ 512 w 1020"/>
                  <a:gd name="T91" fmla="*/ 150 h 796"/>
                  <a:gd name="T92" fmla="*/ 515 w 1020"/>
                  <a:gd name="T93" fmla="*/ 156 h 796"/>
                  <a:gd name="T94" fmla="*/ 485 w 1020"/>
                  <a:gd name="T95" fmla="*/ 191 h 796"/>
                  <a:gd name="T96" fmla="*/ 445 w 1020"/>
                  <a:gd name="T97" fmla="*/ 158 h 796"/>
                  <a:gd name="T98" fmla="*/ 426 w 1020"/>
                  <a:gd name="T99" fmla="*/ 110 h 796"/>
                  <a:gd name="T100" fmla="*/ 348 w 1020"/>
                  <a:gd name="T101" fmla="*/ 66 h 796"/>
                  <a:gd name="T102" fmla="*/ 325 w 1020"/>
                  <a:gd name="T103" fmla="*/ 19 h 796"/>
                  <a:gd name="T104" fmla="*/ 251 w 1020"/>
                  <a:gd name="T105" fmla="*/ 53 h 796"/>
                  <a:gd name="T106" fmla="*/ 300 w 1020"/>
                  <a:gd name="T107" fmla="*/ 26 h 796"/>
                  <a:gd name="T108" fmla="*/ 220 w 1020"/>
                  <a:gd name="T109" fmla="*/ 67 h 796"/>
                  <a:gd name="T110" fmla="*/ 165 w 1020"/>
                  <a:gd name="T111" fmla="*/ 3 h 796"/>
                  <a:gd name="T112" fmla="*/ 74 w 1020"/>
                  <a:gd name="T113" fmla="*/ 381 h 796"/>
                  <a:gd name="T114" fmla="*/ 90 w 1020"/>
                  <a:gd name="T115" fmla="*/ 448 h 796"/>
                  <a:gd name="T116" fmla="*/ 91 w 1020"/>
                  <a:gd name="T117" fmla="*/ 502 h 796"/>
                  <a:gd name="T118" fmla="*/ 99 w 1020"/>
                  <a:gd name="T119" fmla="*/ 525 h 796"/>
                  <a:gd name="T120" fmla="*/ 83 w 1020"/>
                  <a:gd name="T121" fmla="*/ 552 h 796"/>
                  <a:gd name="T122" fmla="*/ 106 w 1020"/>
                  <a:gd name="T123" fmla="*/ 565 h 796"/>
                  <a:gd name="T124" fmla="*/ 110 w 1020"/>
                  <a:gd name="T125" fmla="*/ 592 h 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20" h="796">
                    <a:moveTo>
                      <a:pt x="493" y="649"/>
                    </a:moveTo>
                    <a:lnTo>
                      <a:pt x="496" y="649"/>
                    </a:lnTo>
                    <a:lnTo>
                      <a:pt x="499" y="651"/>
                    </a:lnTo>
                    <a:lnTo>
                      <a:pt x="499" y="652"/>
                    </a:lnTo>
                    <a:lnTo>
                      <a:pt x="501" y="654"/>
                    </a:lnTo>
                    <a:lnTo>
                      <a:pt x="502" y="656"/>
                    </a:lnTo>
                    <a:lnTo>
                      <a:pt x="504" y="656"/>
                    </a:lnTo>
                    <a:lnTo>
                      <a:pt x="505" y="657"/>
                    </a:lnTo>
                    <a:lnTo>
                      <a:pt x="509" y="657"/>
                    </a:lnTo>
                    <a:lnTo>
                      <a:pt x="509" y="659"/>
                    </a:lnTo>
                    <a:lnTo>
                      <a:pt x="510" y="659"/>
                    </a:lnTo>
                    <a:lnTo>
                      <a:pt x="513" y="659"/>
                    </a:lnTo>
                    <a:lnTo>
                      <a:pt x="515" y="659"/>
                    </a:lnTo>
                    <a:lnTo>
                      <a:pt x="518" y="659"/>
                    </a:lnTo>
                    <a:lnTo>
                      <a:pt x="521" y="662"/>
                    </a:lnTo>
                    <a:lnTo>
                      <a:pt x="523" y="662"/>
                    </a:lnTo>
                    <a:lnTo>
                      <a:pt x="525" y="665"/>
                    </a:lnTo>
                    <a:lnTo>
                      <a:pt x="529" y="667"/>
                    </a:lnTo>
                    <a:lnTo>
                      <a:pt x="533" y="667"/>
                    </a:lnTo>
                    <a:lnTo>
                      <a:pt x="534" y="668"/>
                    </a:lnTo>
                    <a:lnTo>
                      <a:pt x="536" y="670"/>
                    </a:lnTo>
                    <a:lnTo>
                      <a:pt x="541" y="670"/>
                    </a:lnTo>
                    <a:lnTo>
                      <a:pt x="544" y="668"/>
                    </a:lnTo>
                    <a:lnTo>
                      <a:pt x="544" y="670"/>
                    </a:lnTo>
                    <a:lnTo>
                      <a:pt x="545" y="672"/>
                    </a:lnTo>
                    <a:lnTo>
                      <a:pt x="552" y="673"/>
                    </a:lnTo>
                    <a:lnTo>
                      <a:pt x="553" y="673"/>
                    </a:lnTo>
                    <a:lnTo>
                      <a:pt x="556" y="675"/>
                    </a:lnTo>
                    <a:lnTo>
                      <a:pt x="560" y="676"/>
                    </a:lnTo>
                    <a:lnTo>
                      <a:pt x="615" y="702"/>
                    </a:lnTo>
                    <a:lnTo>
                      <a:pt x="619" y="707"/>
                    </a:lnTo>
                    <a:lnTo>
                      <a:pt x="628" y="713"/>
                    </a:lnTo>
                    <a:lnTo>
                      <a:pt x="636" y="756"/>
                    </a:lnTo>
                    <a:lnTo>
                      <a:pt x="636" y="775"/>
                    </a:lnTo>
                    <a:lnTo>
                      <a:pt x="635" y="778"/>
                    </a:lnTo>
                    <a:lnTo>
                      <a:pt x="633" y="782"/>
                    </a:lnTo>
                    <a:lnTo>
                      <a:pt x="630" y="785"/>
                    </a:lnTo>
                    <a:lnTo>
                      <a:pt x="625" y="788"/>
                    </a:lnTo>
                    <a:lnTo>
                      <a:pt x="622" y="791"/>
                    </a:lnTo>
                    <a:lnTo>
                      <a:pt x="625" y="796"/>
                    </a:lnTo>
                    <a:lnTo>
                      <a:pt x="673" y="782"/>
                    </a:lnTo>
                    <a:lnTo>
                      <a:pt x="679" y="780"/>
                    </a:lnTo>
                    <a:lnTo>
                      <a:pt x="681" y="774"/>
                    </a:lnTo>
                    <a:lnTo>
                      <a:pt x="706" y="766"/>
                    </a:lnTo>
                    <a:lnTo>
                      <a:pt x="719" y="758"/>
                    </a:lnTo>
                    <a:lnTo>
                      <a:pt x="721" y="754"/>
                    </a:lnTo>
                    <a:lnTo>
                      <a:pt x="725" y="754"/>
                    </a:lnTo>
                    <a:lnTo>
                      <a:pt x="732" y="748"/>
                    </a:lnTo>
                    <a:lnTo>
                      <a:pt x="733" y="746"/>
                    </a:lnTo>
                    <a:lnTo>
                      <a:pt x="737" y="745"/>
                    </a:lnTo>
                    <a:lnTo>
                      <a:pt x="740" y="742"/>
                    </a:lnTo>
                    <a:lnTo>
                      <a:pt x="744" y="742"/>
                    </a:lnTo>
                    <a:lnTo>
                      <a:pt x="786" y="742"/>
                    </a:lnTo>
                    <a:lnTo>
                      <a:pt x="789" y="739"/>
                    </a:lnTo>
                    <a:lnTo>
                      <a:pt x="789" y="739"/>
                    </a:lnTo>
                    <a:lnTo>
                      <a:pt x="791" y="739"/>
                    </a:lnTo>
                    <a:lnTo>
                      <a:pt x="792" y="739"/>
                    </a:lnTo>
                    <a:lnTo>
                      <a:pt x="795" y="739"/>
                    </a:lnTo>
                    <a:lnTo>
                      <a:pt x="797" y="737"/>
                    </a:lnTo>
                    <a:lnTo>
                      <a:pt x="797" y="735"/>
                    </a:lnTo>
                    <a:lnTo>
                      <a:pt x="802" y="731"/>
                    </a:lnTo>
                    <a:lnTo>
                      <a:pt x="803" y="731"/>
                    </a:lnTo>
                    <a:lnTo>
                      <a:pt x="808" y="726"/>
                    </a:lnTo>
                    <a:lnTo>
                      <a:pt x="808" y="723"/>
                    </a:lnTo>
                    <a:lnTo>
                      <a:pt x="810" y="719"/>
                    </a:lnTo>
                    <a:lnTo>
                      <a:pt x="813" y="718"/>
                    </a:lnTo>
                    <a:lnTo>
                      <a:pt x="813" y="715"/>
                    </a:lnTo>
                    <a:lnTo>
                      <a:pt x="815" y="711"/>
                    </a:lnTo>
                    <a:lnTo>
                      <a:pt x="821" y="707"/>
                    </a:lnTo>
                    <a:lnTo>
                      <a:pt x="821" y="703"/>
                    </a:lnTo>
                    <a:lnTo>
                      <a:pt x="824" y="702"/>
                    </a:lnTo>
                    <a:lnTo>
                      <a:pt x="824" y="702"/>
                    </a:lnTo>
                    <a:lnTo>
                      <a:pt x="826" y="702"/>
                    </a:lnTo>
                    <a:lnTo>
                      <a:pt x="829" y="705"/>
                    </a:lnTo>
                    <a:lnTo>
                      <a:pt x="831" y="703"/>
                    </a:lnTo>
                    <a:lnTo>
                      <a:pt x="835" y="705"/>
                    </a:lnTo>
                    <a:lnTo>
                      <a:pt x="837" y="703"/>
                    </a:lnTo>
                    <a:lnTo>
                      <a:pt x="842" y="708"/>
                    </a:lnTo>
                    <a:lnTo>
                      <a:pt x="842" y="713"/>
                    </a:lnTo>
                    <a:lnTo>
                      <a:pt x="839" y="731"/>
                    </a:lnTo>
                    <a:lnTo>
                      <a:pt x="839" y="734"/>
                    </a:lnTo>
                    <a:lnTo>
                      <a:pt x="840" y="734"/>
                    </a:lnTo>
                    <a:lnTo>
                      <a:pt x="840" y="735"/>
                    </a:lnTo>
                    <a:lnTo>
                      <a:pt x="842" y="737"/>
                    </a:lnTo>
                    <a:lnTo>
                      <a:pt x="842" y="739"/>
                    </a:lnTo>
                    <a:lnTo>
                      <a:pt x="842" y="740"/>
                    </a:lnTo>
                    <a:lnTo>
                      <a:pt x="842" y="742"/>
                    </a:lnTo>
                    <a:lnTo>
                      <a:pt x="840" y="743"/>
                    </a:lnTo>
                    <a:lnTo>
                      <a:pt x="842" y="743"/>
                    </a:lnTo>
                    <a:lnTo>
                      <a:pt x="842" y="743"/>
                    </a:lnTo>
                    <a:lnTo>
                      <a:pt x="845" y="745"/>
                    </a:lnTo>
                    <a:lnTo>
                      <a:pt x="848" y="745"/>
                    </a:lnTo>
                    <a:lnTo>
                      <a:pt x="850" y="746"/>
                    </a:lnTo>
                    <a:lnTo>
                      <a:pt x="851" y="746"/>
                    </a:lnTo>
                    <a:lnTo>
                      <a:pt x="853" y="745"/>
                    </a:lnTo>
                    <a:lnTo>
                      <a:pt x="854" y="746"/>
                    </a:lnTo>
                    <a:lnTo>
                      <a:pt x="858" y="745"/>
                    </a:lnTo>
                    <a:lnTo>
                      <a:pt x="859" y="742"/>
                    </a:lnTo>
                    <a:lnTo>
                      <a:pt x="862" y="740"/>
                    </a:lnTo>
                    <a:lnTo>
                      <a:pt x="859" y="743"/>
                    </a:lnTo>
                    <a:lnTo>
                      <a:pt x="861" y="743"/>
                    </a:lnTo>
                    <a:lnTo>
                      <a:pt x="861" y="743"/>
                    </a:lnTo>
                    <a:lnTo>
                      <a:pt x="861" y="745"/>
                    </a:lnTo>
                    <a:lnTo>
                      <a:pt x="867" y="743"/>
                    </a:lnTo>
                    <a:lnTo>
                      <a:pt x="869" y="742"/>
                    </a:lnTo>
                    <a:lnTo>
                      <a:pt x="872" y="742"/>
                    </a:lnTo>
                    <a:lnTo>
                      <a:pt x="875" y="739"/>
                    </a:lnTo>
                    <a:lnTo>
                      <a:pt x="877" y="737"/>
                    </a:lnTo>
                    <a:lnTo>
                      <a:pt x="880" y="734"/>
                    </a:lnTo>
                    <a:lnTo>
                      <a:pt x="882" y="735"/>
                    </a:lnTo>
                    <a:lnTo>
                      <a:pt x="883" y="734"/>
                    </a:lnTo>
                    <a:lnTo>
                      <a:pt x="883" y="735"/>
                    </a:lnTo>
                    <a:lnTo>
                      <a:pt x="880" y="739"/>
                    </a:lnTo>
                    <a:lnTo>
                      <a:pt x="877" y="739"/>
                    </a:lnTo>
                    <a:lnTo>
                      <a:pt x="874" y="743"/>
                    </a:lnTo>
                    <a:lnTo>
                      <a:pt x="877" y="743"/>
                    </a:lnTo>
                    <a:lnTo>
                      <a:pt x="878" y="742"/>
                    </a:lnTo>
                    <a:lnTo>
                      <a:pt x="882" y="742"/>
                    </a:lnTo>
                    <a:lnTo>
                      <a:pt x="883" y="742"/>
                    </a:lnTo>
                    <a:lnTo>
                      <a:pt x="889" y="743"/>
                    </a:lnTo>
                    <a:lnTo>
                      <a:pt x="894" y="743"/>
                    </a:lnTo>
                    <a:lnTo>
                      <a:pt x="891" y="745"/>
                    </a:lnTo>
                    <a:lnTo>
                      <a:pt x="886" y="745"/>
                    </a:lnTo>
                    <a:lnTo>
                      <a:pt x="885" y="745"/>
                    </a:lnTo>
                    <a:lnTo>
                      <a:pt x="883" y="746"/>
                    </a:lnTo>
                    <a:lnTo>
                      <a:pt x="885" y="748"/>
                    </a:lnTo>
                    <a:lnTo>
                      <a:pt x="883" y="746"/>
                    </a:lnTo>
                    <a:lnTo>
                      <a:pt x="882" y="745"/>
                    </a:lnTo>
                    <a:lnTo>
                      <a:pt x="880" y="743"/>
                    </a:lnTo>
                    <a:lnTo>
                      <a:pt x="875" y="745"/>
                    </a:lnTo>
                    <a:lnTo>
                      <a:pt x="870" y="748"/>
                    </a:lnTo>
                    <a:lnTo>
                      <a:pt x="866" y="750"/>
                    </a:lnTo>
                    <a:lnTo>
                      <a:pt x="859" y="753"/>
                    </a:lnTo>
                    <a:lnTo>
                      <a:pt x="859" y="754"/>
                    </a:lnTo>
                    <a:lnTo>
                      <a:pt x="856" y="758"/>
                    </a:lnTo>
                    <a:lnTo>
                      <a:pt x="854" y="762"/>
                    </a:lnTo>
                    <a:lnTo>
                      <a:pt x="853" y="766"/>
                    </a:lnTo>
                    <a:lnTo>
                      <a:pt x="854" y="767"/>
                    </a:lnTo>
                    <a:lnTo>
                      <a:pt x="854" y="770"/>
                    </a:lnTo>
                    <a:lnTo>
                      <a:pt x="856" y="769"/>
                    </a:lnTo>
                    <a:lnTo>
                      <a:pt x="858" y="770"/>
                    </a:lnTo>
                    <a:lnTo>
                      <a:pt x="858" y="774"/>
                    </a:lnTo>
                    <a:lnTo>
                      <a:pt x="861" y="775"/>
                    </a:lnTo>
                    <a:lnTo>
                      <a:pt x="862" y="774"/>
                    </a:lnTo>
                    <a:lnTo>
                      <a:pt x="862" y="775"/>
                    </a:lnTo>
                    <a:lnTo>
                      <a:pt x="864" y="774"/>
                    </a:lnTo>
                    <a:lnTo>
                      <a:pt x="864" y="772"/>
                    </a:lnTo>
                    <a:lnTo>
                      <a:pt x="866" y="770"/>
                    </a:lnTo>
                    <a:lnTo>
                      <a:pt x="867" y="772"/>
                    </a:lnTo>
                    <a:lnTo>
                      <a:pt x="870" y="769"/>
                    </a:lnTo>
                    <a:lnTo>
                      <a:pt x="874" y="769"/>
                    </a:lnTo>
                    <a:lnTo>
                      <a:pt x="877" y="764"/>
                    </a:lnTo>
                    <a:lnTo>
                      <a:pt x="882" y="759"/>
                    </a:lnTo>
                    <a:lnTo>
                      <a:pt x="880" y="759"/>
                    </a:lnTo>
                    <a:lnTo>
                      <a:pt x="883" y="756"/>
                    </a:lnTo>
                    <a:lnTo>
                      <a:pt x="885" y="756"/>
                    </a:lnTo>
                    <a:lnTo>
                      <a:pt x="885" y="754"/>
                    </a:lnTo>
                    <a:lnTo>
                      <a:pt x="886" y="754"/>
                    </a:lnTo>
                    <a:lnTo>
                      <a:pt x="888" y="758"/>
                    </a:lnTo>
                    <a:lnTo>
                      <a:pt x="891" y="758"/>
                    </a:lnTo>
                    <a:lnTo>
                      <a:pt x="891" y="756"/>
                    </a:lnTo>
                    <a:lnTo>
                      <a:pt x="893" y="756"/>
                    </a:lnTo>
                    <a:lnTo>
                      <a:pt x="897" y="754"/>
                    </a:lnTo>
                    <a:lnTo>
                      <a:pt x="902" y="753"/>
                    </a:lnTo>
                    <a:lnTo>
                      <a:pt x="907" y="751"/>
                    </a:lnTo>
                    <a:lnTo>
                      <a:pt x="909" y="751"/>
                    </a:lnTo>
                    <a:lnTo>
                      <a:pt x="915" y="748"/>
                    </a:lnTo>
                    <a:lnTo>
                      <a:pt x="920" y="746"/>
                    </a:lnTo>
                    <a:lnTo>
                      <a:pt x="923" y="746"/>
                    </a:lnTo>
                    <a:lnTo>
                      <a:pt x="925" y="746"/>
                    </a:lnTo>
                    <a:lnTo>
                      <a:pt x="926" y="746"/>
                    </a:lnTo>
                    <a:lnTo>
                      <a:pt x="925" y="745"/>
                    </a:lnTo>
                    <a:lnTo>
                      <a:pt x="923" y="745"/>
                    </a:lnTo>
                    <a:lnTo>
                      <a:pt x="920" y="743"/>
                    </a:lnTo>
                    <a:lnTo>
                      <a:pt x="921" y="743"/>
                    </a:lnTo>
                    <a:lnTo>
                      <a:pt x="923" y="742"/>
                    </a:lnTo>
                    <a:lnTo>
                      <a:pt x="923" y="742"/>
                    </a:lnTo>
                    <a:lnTo>
                      <a:pt x="918" y="739"/>
                    </a:lnTo>
                    <a:lnTo>
                      <a:pt x="915" y="739"/>
                    </a:lnTo>
                    <a:lnTo>
                      <a:pt x="915" y="737"/>
                    </a:lnTo>
                    <a:lnTo>
                      <a:pt x="915" y="735"/>
                    </a:lnTo>
                    <a:lnTo>
                      <a:pt x="910" y="737"/>
                    </a:lnTo>
                    <a:lnTo>
                      <a:pt x="910" y="739"/>
                    </a:lnTo>
                    <a:lnTo>
                      <a:pt x="905" y="739"/>
                    </a:lnTo>
                    <a:lnTo>
                      <a:pt x="904" y="737"/>
                    </a:lnTo>
                    <a:lnTo>
                      <a:pt x="901" y="735"/>
                    </a:lnTo>
                    <a:lnTo>
                      <a:pt x="899" y="735"/>
                    </a:lnTo>
                    <a:lnTo>
                      <a:pt x="896" y="735"/>
                    </a:lnTo>
                    <a:lnTo>
                      <a:pt x="893" y="735"/>
                    </a:lnTo>
                    <a:lnTo>
                      <a:pt x="888" y="732"/>
                    </a:lnTo>
                    <a:lnTo>
                      <a:pt x="891" y="731"/>
                    </a:lnTo>
                    <a:lnTo>
                      <a:pt x="893" y="729"/>
                    </a:lnTo>
                    <a:lnTo>
                      <a:pt x="888" y="729"/>
                    </a:lnTo>
                    <a:lnTo>
                      <a:pt x="886" y="727"/>
                    </a:lnTo>
                    <a:lnTo>
                      <a:pt x="885" y="727"/>
                    </a:lnTo>
                    <a:lnTo>
                      <a:pt x="883" y="724"/>
                    </a:lnTo>
                    <a:lnTo>
                      <a:pt x="882" y="723"/>
                    </a:lnTo>
                    <a:lnTo>
                      <a:pt x="882" y="719"/>
                    </a:lnTo>
                    <a:lnTo>
                      <a:pt x="882" y="716"/>
                    </a:lnTo>
                    <a:lnTo>
                      <a:pt x="880" y="715"/>
                    </a:lnTo>
                    <a:lnTo>
                      <a:pt x="882" y="711"/>
                    </a:lnTo>
                    <a:lnTo>
                      <a:pt x="882" y="711"/>
                    </a:lnTo>
                    <a:lnTo>
                      <a:pt x="875" y="711"/>
                    </a:lnTo>
                    <a:lnTo>
                      <a:pt x="878" y="708"/>
                    </a:lnTo>
                    <a:lnTo>
                      <a:pt x="880" y="708"/>
                    </a:lnTo>
                    <a:lnTo>
                      <a:pt x="883" y="702"/>
                    </a:lnTo>
                    <a:lnTo>
                      <a:pt x="886" y="699"/>
                    </a:lnTo>
                    <a:lnTo>
                      <a:pt x="885" y="697"/>
                    </a:lnTo>
                    <a:lnTo>
                      <a:pt x="883" y="697"/>
                    </a:lnTo>
                    <a:lnTo>
                      <a:pt x="882" y="697"/>
                    </a:lnTo>
                    <a:lnTo>
                      <a:pt x="880" y="697"/>
                    </a:lnTo>
                    <a:lnTo>
                      <a:pt x="877" y="699"/>
                    </a:lnTo>
                    <a:lnTo>
                      <a:pt x="874" y="700"/>
                    </a:lnTo>
                    <a:lnTo>
                      <a:pt x="872" y="699"/>
                    </a:lnTo>
                    <a:lnTo>
                      <a:pt x="872" y="695"/>
                    </a:lnTo>
                    <a:lnTo>
                      <a:pt x="866" y="694"/>
                    </a:lnTo>
                    <a:lnTo>
                      <a:pt x="862" y="694"/>
                    </a:lnTo>
                    <a:lnTo>
                      <a:pt x="859" y="694"/>
                    </a:lnTo>
                    <a:lnTo>
                      <a:pt x="862" y="692"/>
                    </a:lnTo>
                    <a:lnTo>
                      <a:pt x="866" y="692"/>
                    </a:lnTo>
                    <a:lnTo>
                      <a:pt x="869" y="692"/>
                    </a:lnTo>
                    <a:lnTo>
                      <a:pt x="870" y="691"/>
                    </a:lnTo>
                    <a:lnTo>
                      <a:pt x="874" y="692"/>
                    </a:lnTo>
                    <a:lnTo>
                      <a:pt x="875" y="694"/>
                    </a:lnTo>
                    <a:lnTo>
                      <a:pt x="878" y="694"/>
                    </a:lnTo>
                    <a:lnTo>
                      <a:pt x="883" y="691"/>
                    </a:lnTo>
                    <a:lnTo>
                      <a:pt x="885" y="691"/>
                    </a:lnTo>
                    <a:lnTo>
                      <a:pt x="888" y="689"/>
                    </a:lnTo>
                    <a:lnTo>
                      <a:pt x="891" y="687"/>
                    </a:lnTo>
                    <a:lnTo>
                      <a:pt x="893" y="683"/>
                    </a:lnTo>
                    <a:lnTo>
                      <a:pt x="891" y="683"/>
                    </a:lnTo>
                    <a:lnTo>
                      <a:pt x="893" y="681"/>
                    </a:lnTo>
                    <a:lnTo>
                      <a:pt x="893" y="680"/>
                    </a:lnTo>
                    <a:lnTo>
                      <a:pt x="889" y="678"/>
                    </a:lnTo>
                    <a:lnTo>
                      <a:pt x="886" y="678"/>
                    </a:lnTo>
                    <a:lnTo>
                      <a:pt x="888" y="678"/>
                    </a:lnTo>
                    <a:lnTo>
                      <a:pt x="886" y="676"/>
                    </a:lnTo>
                    <a:lnTo>
                      <a:pt x="891" y="678"/>
                    </a:lnTo>
                    <a:lnTo>
                      <a:pt x="891" y="676"/>
                    </a:lnTo>
                    <a:lnTo>
                      <a:pt x="885" y="673"/>
                    </a:lnTo>
                    <a:lnTo>
                      <a:pt x="880" y="672"/>
                    </a:lnTo>
                    <a:lnTo>
                      <a:pt x="870" y="672"/>
                    </a:lnTo>
                    <a:lnTo>
                      <a:pt x="869" y="673"/>
                    </a:lnTo>
                    <a:lnTo>
                      <a:pt x="866" y="673"/>
                    </a:lnTo>
                    <a:lnTo>
                      <a:pt x="856" y="676"/>
                    </a:lnTo>
                    <a:lnTo>
                      <a:pt x="850" y="676"/>
                    </a:lnTo>
                    <a:lnTo>
                      <a:pt x="845" y="680"/>
                    </a:lnTo>
                    <a:lnTo>
                      <a:pt x="842" y="680"/>
                    </a:lnTo>
                    <a:lnTo>
                      <a:pt x="835" y="684"/>
                    </a:lnTo>
                    <a:lnTo>
                      <a:pt x="826" y="691"/>
                    </a:lnTo>
                    <a:lnTo>
                      <a:pt x="819" y="697"/>
                    </a:lnTo>
                    <a:lnTo>
                      <a:pt x="816" y="699"/>
                    </a:lnTo>
                    <a:lnTo>
                      <a:pt x="813" y="702"/>
                    </a:lnTo>
                    <a:lnTo>
                      <a:pt x="810" y="707"/>
                    </a:lnTo>
                    <a:lnTo>
                      <a:pt x="805" y="710"/>
                    </a:lnTo>
                    <a:lnTo>
                      <a:pt x="799" y="711"/>
                    </a:lnTo>
                    <a:lnTo>
                      <a:pt x="791" y="715"/>
                    </a:lnTo>
                    <a:lnTo>
                      <a:pt x="788" y="715"/>
                    </a:lnTo>
                    <a:lnTo>
                      <a:pt x="792" y="715"/>
                    </a:lnTo>
                    <a:lnTo>
                      <a:pt x="800" y="711"/>
                    </a:lnTo>
                    <a:lnTo>
                      <a:pt x="800" y="708"/>
                    </a:lnTo>
                    <a:lnTo>
                      <a:pt x="807" y="705"/>
                    </a:lnTo>
                    <a:lnTo>
                      <a:pt x="808" y="702"/>
                    </a:lnTo>
                    <a:lnTo>
                      <a:pt x="810" y="699"/>
                    </a:lnTo>
                    <a:lnTo>
                      <a:pt x="813" y="697"/>
                    </a:lnTo>
                    <a:lnTo>
                      <a:pt x="815" y="694"/>
                    </a:lnTo>
                    <a:lnTo>
                      <a:pt x="819" y="692"/>
                    </a:lnTo>
                    <a:lnTo>
                      <a:pt x="821" y="687"/>
                    </a:lnTo>
                    <a:lnTo>
                      <a:pt x="826" y="684"/>
                    </a:lnTo>
                    <a:lnTo>
                      <a:pt x="829" y="680"/>
                    </a:lnTo>
                    <a:lnTo>
                      <a:pt x="831" y="680"/>
                    </a:lnTo>
                    <a:lnTo>
                      <a:pt x="832" y="678"/>
                    </a:lnTo>
                    <a:lnTo>
                      <a:pt x="835" y="676"/>
                    </a:lnTo>
                    <a:lnTo>
                      <a:pt x="837" y="675"/>
                    </a:lnTo>
                    <a:lnTo>
                      <a:pt x="839" y="672"/>
                    </a:lnTo>
                    <a:lnTo>
                      <a:pt x="840" y="670"/>
                    </a:lnTo>
                    <a:lnTo>
                      <a:pt x="842" y="672"/>
                    </a:lnTo>
                    <a:lnTo>
                      <a:pt x="843" y="672"/>
                    </a:lnTo>
                    <a:lnTo>
                      <a:pt x="846" y="668"/>
                    </a:lnTo>
                    <a:lnTo>
                      <a:pt x="851" y="668"/>
                    </a:lnTo>
                    <a:lnTo>
                      <a:pt x="853" y="667"/>
                    </a:lnTo>
                    <a:lnTo>
                      <a:pt x="858" y="667"/>
                    </a:lnTo>
                    <a:lnTo>
                      <a:pt x="859" y="665"/>
                    </a:lnTo>
                    <a:lnTo>
                      <a:pt x="859" y="660"/>
                    </a:lnTo>
                    <a:lnTo>
                      <a:pt x="861" y="660"/>
                    </a:lnTo>
                    <a:lnTo>
                      <a:pt x="861" y="657"/>
                    </a:lnTo>
                    <a:lnTo>
                      <a:pt x="864" y="656"/>
                    </a:lnTo>
                    <a:lnTo>
                      <a:pt x="869" y="651"/>
                    </a:lnTo>
                    <a:lnTo>
                      <a:pt x="872" y="651"/>
                    </a:lnTo>
                    <a:lnTo>
                      <a:pt x="872" y="649"/>
                    </a:lnTo>
                    <a:lnTo>
                      <a:pt x="872" y="648"/>
                    </a:lnTo>
                    <a:lnTo>
                      <a:pt x="872" y="646"/>
                    </a:lnTo>
                    <a:lnTo>
                      <a:pt x="875" y="646"/>
                    </a:lnTo>
                    <a:lnTo>
                      <a:pt x="877" y="648"/>
                    </a:lnTo>
                    <a:lnTo>
                      <a:pt x="882" y="649"/>
                    </a:lnTo>
                    <a:lnTo>
                      <a:pt x="886" y="648"/>
                    </a:lnTo>
                    <a:lnTo>
                      <a:pt x="891" y="649"/>
                    </a:lnTo>
                    <a:lnTo>
                      <a:pt x="893" y="649"/>
                    </a:lnTo>
                    <a:lnTo>
                      <a:pt x="894" y="651"/>
                    </a:lnTo>
                    <a:lnTo>
                      <a:pt x="897" y="649"/>
                    </a:lnTo>
                    <a:lnTo>
                      <a:pt x="899" y="651"/>
                    </a:lnTo>
                    <a:lnTo>
                      <a:pt x="902" y="651"/>
                    </a:lnTo>
                    <a:lnTo>
                      <a:pt x="904" y="649"/>
                    </a:lnTo>
                    <a:lnTo>
                      <a:pt x="907" y="651"/>
                    </a:lnTo>
                    <a:lnTo>
                      <a:pt x="912" y="651"/>
                    </a:lnTo>
                    <a:lnTo>
                      <a:pt x="913" y="649"/>
                    </a:lnTo>
                    <a:lnTo>
                      <a:pt x="915" y="649"/>
                    </a:lnTo>
                    <a:lnTo>
                      <a:pt x="918" y="651"/>
                    </a:lnTo>
                    <a:lnTo>
                      <a:pt x="921" y="652"/>
                    </a:lnTo>
                    <a:lnTo>
                      <a:pt x="921" y="651"/>
                    </a:lnTo>
                    <a:lnTo>
                      <a:pt x="926" y="654"/>
                    </a:lnTo>
                    <a:lnTo>
                      <a:pt x="928" y="654"/>
                    </a:lnTo>
                    <a:lnTo>
                      <a:pt x="931" y="652"/>
                    </a:lnTo>
                    <a:lnTo>
                      <a:pt x="933" y="652"/>
                    </a:lnTo>
                    <a:lnTo>
                      <a:pt x="933" y="654"/>
                    </a:lnTo>
                    <a:lnTo>
                      <a:pt x="934" y="656"/>
                    </a:lnTo>
                    <a:lnTo>
                      <a:pt x="940" y="652"/>
                    </a:lnTo>
                    <a:lnTo>
                      <a:pt x="942" y="652"/>
                    </a:lnTo>
                    <a:lnTo>
                      <a:pt x="945" y="652"/>
                    </a:lnTo>
                    <a:lnTo>
                      <a:pt x="947" y="652"/>
                    </a:lnTo>
                    <a:lnTo>
                      <a:pt x="952" y="652"/>
                    </a:lnTo>
                    <a:lnTo>
                      <a:pt x="953" y="654"/>
                    </a:lnTo>
                    <a:lnTo>
                      <a:pt x="956" y="652"/>
                    </a:lnTo>
                    <a:lnTo>
                      <a:pt x="956" y="651"/>
                    </a:lnTo>
                    <a:lnTo>
                      <a:pt x="960" y="651"/>
                    </a:lnTo>
                    <a:lnTo>
                      <a:pt x="961" y="651"/>
                    </a:lnTo>
                    <a:lnTo>
                      <a:pt x="963" y="651"/>
                    </a:lnTo>
                    <a:lnTo>
                      <a:pt x="964" y="648"/>
                    </a:lnTo>
                    <a:lnTo>
                      <a:pt x="966" y="646"/>
                    </a:lnTo>
                    <a:lnTo>
                      <a:pt x="968" y="644"/>
                    </a:lnTo>
                    <a:lnTo>
                      <a:pt x="969" y="646"/>
                    </a:lnTo>
                    <a:lnTo>
                      <a:pt x="971" y="641"/>
                    </a:lnTo>
                    <a:lnTo>
                      <a:pt x="971" y="640"/>
                    </a:lnTo>
                    <a:lnTo>
                      <a:pt x="972" y="640"/>
                    </a:lnTo>
                    <a:lnTo>
                      <a:pt x="976" y="638"/>
                    </a:lnTo>
                    <a:lnTo>
                      <a:pt x="976" y="636"/>
                    </a:lnTo>
                    <a:lnTo>
                      <a:pt x="974" y="635"/>
                    </a:lnTo>
                    <a:lnTo>
                      <a:pt x="976" y="635"/>
                    </a:lnTo>
                    <a:lnTo>
                      <a:pt x="979" y="635"/>
                    </a:lnTo>
                    <a:lnTo>
                      <a:pt x="980" y="633"/>
                    </a:lnTo>
                    <a:lnTo>
                      <a:pt x="980" y="632"/>
                    </a:lnTo>
                    <a:lnTo>
                      <a:pt x="982" y="632"/>
                    </a:lnTo>
                    <a:lnTo>
                      <a:pt x="983" y="633"/>
                    </a:lnTo>
                    <a:lnTo>
                      <a:pt x="985" y="633"/>
                    </a:lnTo>
                    <a:lnTo>
                      <a:pt x="988" y="632"/>
                    </a:lnTo>
                    <a:lnTo>
                      <a:pt x="990" y="633"/>
                    </a:lnTo>
                    <a:lnTo>
                      <a:pt x="991" y="633"/>
                    </a:lnTo>
                    <a:lnTo>
                      <a:pt x="993" y="632"/>
                    </a:lnTo>
                    <a:lnTo>
                      <a:pt x="995" y="633"/>
                    </a:lnTo>
                    <a:lnTo>
                      <a:pt x="998" y="633"/>
                    </a:lnTo>
                    <a:lnTo>
                      <a:pt x="998" y="632"/>
                    </a:lnTo>
                    <a:lnTo>
                      <a:pt x="999" y="632"/>
                    </a:lnTo>
                    <a:lnTo>
                      <a:pt x="1003" y="628"/>
                    </a:lnTo>
                    <a:lnTo>
                      <a:pt x="1003" y="628"/>
                    </a:lnTo>
                    <a:lnTo>
                      <a:pt x="1006" y="627"/>
                    </a:lnTo>
                    <a:lnTo>
                      <a:pt x="1009" y="627"/>
                    </a:lnTo>
                    <a:lnTo>
                      <a:pt x="1012" y="624"/>
                    </a:lnTo>
                    <a:lnTo>
                      <a:pt x="1014" y="622"/>
                    </a:lnTo>
                    <a:lnTo>
                      <a:pt x="1015" y="622"/>
                    </a:lnTo>
                    <a:lnTo>
                      <a:pt x="1017" y="619"/>
                    </a:lnTo>
                    <a:lnTo>
                      <a:pt x="1017" y="616"/>
                    </a:lnTo>
                    <a:lnTo>
                      <a:pt x="1015" y="616"/>
                    </a:lnTo>
                    <a:lnTo>
                      <a:pt x="1014" y="616"/>
                    </a:lnTo>
                    <a:lnTo>
                      <a:pt x="1012" y="614"/>
                    </a:lnTo>
                    <a:lnTo>
                      <a:pt x="1014" y="614"/>
                    </a:lnTo>
                    <a:lnTo>
                      <a:pt x="1015" y="614"/>
                    </a:lnTo>
                    <a:lnTo>
                      <a:pt x="1017" y="614"/>
                    </a:lnTo>
                    <a:lnTo>
                      <a:pt x="1015" y="613"/>
                    </a:lnTo>
                    <a:lnTo>
                      <a:pt x="1014" y="613"/>
                    </a:lnTo>
                    <a:lnTo>
                      <a:pt x="1009" y="611"/>
                    </a:lnTo>
                    <a:lnTo>
                      <a:pt x="1007" y="608"/>
                    </a:lnTo>
                    <a:lnTo>
                      <a:pt x="1012" y="611"/>
                    </a:lnTo>
                    <a:lnTo>
                      <a:pt x="1014" y="609"/>
                    </a:lnTo>
                    <a:lnTo>
                      <a:pt x="1015" y="606"/>
                    </a:lnTo>
                    <a:lnTo>
                      <a:pt x="1017" y="606"/>
                    </a:lnTo>
                    <a:lnTo>
                      <a:pt x="1017" y="603"/>
                    </a:lnTo>
                    <a:lnTo>
                      <a:pt x="1014" y="603"/>
                    </a:lnTo>
                    <a:lnTo>
                      <a:pt x="1015" y="600"/>
                    </a:lnTo>
                    <a:lnTo>
                      <a:pt x="1019" y="601"/>
                    </a:lnTo>
                    <a:lnTo>
                      <a:pt x="1020" y="600"/>
                    </a:lnTo>
                    <a:lnTo>
                      <a:pt x="1020" y="597"/>
                    </a:lnTo>
                    <a:lnTo>
                      <a:pt x="1015" y="595"/>
                    </a:lnTo>
                    <a:lnTo>
                      <a:pt x="1015" y="593"/>
                    </a:lnTo>
                    <a:lnTo>
                      <a:pt x="1015" y="592"/>
                    </a:lnTo>
                    <a:lnTo>
                      <a:pt x="1019" y="593"/>
                    </a:lnTo>
                    <a:lnTo>
                      <a:pt x="1019" y="592"/>
                    </a:lnTo>
                    <a:lnTo>
                      <a:pt x="1014" y="590"/>
                    </a:lnTo>
                    <a:lnTo>
                      <a:pt x="1011" y="590"/>
                    </a:lnTo>
                    <a:lnTo>
                      <a:pt x="1011" y="589"/>
                    </a:lnTo>
                    <a:lnTo>
                      <a:pt x="1012" y="589"/>
                    </a:lnTo>
                    <a:lnTo>
                      <a:pt x="1012" y="587"/>
                    </a:lnTo>
                    <a:lnTo>
                      <a:pt x="1009" y="587"/>
                    </a:lnTo>
                    <a:lnTo>
                      <a:pt x="1004" y="589"/>
                    </a:lnTo>
                    <a:lnTo>
                      <a:pt x="1004" y="592"/>
                    </a:lnTo>
                    <a:lnTo>
                      <a:pt x="1003" y="593"/>
                    </a:lnTo>
                    <a:lnTo>
                      <a:pt x="1001" y="590"/>
                    </a:lnTo>
                    <a:lnTo>
                      <a:pt x="998" y="590"/>
                    </a:lnTo>
                    <a:lnTo>
                      <a:pt x="999" y="589"/>
                    </a:lnTo>
                    <a:lnTo>
                      <a:pt x="1001" y="589"/>
                    </a:lnTo>
                    <a:lnTo>
                      <a:pt x="1004" y="585"/>
                    </a:lnTo>
                    <a:lnTo>
                      <a:pt x="1004" y="582"/>
                    </a:lnTo>
                    <a:lnTo>
                      <a:pt x="1003" y="579"/>
                    </a:lnTo>
                    <a:lnTo>
                      <a:pt x="998" y="577"/>
                    </a:lnTo>
                    <a:lnTo>
                      <a:pt x="991" y="577"/>
                    </a:lnTo>
                    <a:lnTo>
                      <a:pt x="990" y="579"/>
                    </a:lnTo>
                    <a:lnTo>
                      <a:pt x="991" y="579"/>
                    </a:lnTo>
                    <a:lnTo>
                      <a:pt x="995" y="579"/>
                    </a:lnTo>
                    <a:lnTo>
                      <a:pt x="995" y="581"/>
                    </a:lnTo>
                    <a:lnTo>
                      <a:pt x="993" y="581"/>
                    </a:lnTo>
                    <a:lnTo>
                      <a:pt x="988" y="581"/>
                    </a:lnTo>
                    <a:lnTo>
                      <a:pt x="985" y="582"/>
                    </a:lnTo>
                    <a:lnTo>
                      <a:pt x="982" y="582"/>
                    </a:lnTo>
                    <a:lnTo>
                      <a:pt x="979" y="585"/>
                    </a:lnTo>
                    <a:lnTo>
                      <a:pt x="977" y="589"/>
                    </a:lnTo>
                    <a:lnTo>
                      <a:pt x="976" y="589"/>
                    </a:lnTo>
                    <a:lnTo>
                      <a:pt x="972" y="590"/>
                    </a:lnTo>
                    <a:lnTo>
                      <a:pt x="968" y="590"/>
                    </a:lnTo>
                    <a:lnTo>
                      <a:pt x="966" y="595"/>
                    </a:lnTo>
                    <a:lnTo>
                      <a:pt x="964" y="595"/>
                    </a:lnTo>
                    <a:lnTo>
                      <a:pt x="963" y="597"/>
                    </a:lnTo>
                    <a:lnTo>
                      <a:pt x="961" y="597"/>
                    </a:lnTo>
                    <a:lnTo>
                      <a:pt x="960" y="593"/>
                    </a:lnTo>
                    <a:lnTo>
                      <a:pt x="963" y="592"/>
                    </a:lnTo>
                    <a:lnTo>
                      <a:pt x="964" y="593"/>
                    </a:lnTo>
                    <a:lnTo>
                      <a:pt x="964" y="592"/>
                    </a:lnTo>
                    <a:lnTo>
                      <a:pt x="960" y="587"/>
                    </a:lnTo>
                    <a:lnTo>
                      <a:pt x="958" y="585"/>
                    </a:lnTo>
                    <a:lnTo>
                      <a:pt x="956" y="584"/>
                    </a:lnTo>
                    <a:lnTo>
                      <a:pt x="958" y="584"/>
                    </a:lnTo>
                    <a:lnTo>
                      <a:pt x="956" y="581"/>
                    </a:lnTo>
                    <a:lnTo>
                      <a:pt x="960" y="585"/>
                    </a:lnTo>
                    <a:lnTo>
                      <a:pt x="964" y="589"/>
                    </a:lnTo>
                    <a:lnTo>
                      <a:pt x="966" y="587"/>
                    </a:lnTo>
                    <a:lnTo>
                      <a:pt x="966" y="585"/>
                    </a:lnTo>
                    <a:lnTo>
                      <a:pt x="969" y="585"/>
                    </a:lnTo>
                    <a:lnTo>
                      <a:pt x="971" y="584"/>
                    </a:lnTo>
                    <a:lnTo>
                      <a:pt x="976" y="581"/>
                    </a:lnTo>
                    <a:lnTo>
                      <a:pt x="982" y="581"/>
                    </a:lnTo>
                    <a:lnTo>
                      <a:pt x="987" y="579"/>
                    </a:lnTo>
                    <a:lnTo>
                      <a:pt x="987" y="577"/>
                    </a:lnTo>
                    <a:lnTo>
                      <a:pt x="985" y="577"/>
                    </a:lnTo>
                    <a:lnTo>
                      <a:pt x="979" y="579"/>
                    </a:lnTo>
                    <a:lnTo>
                      <a:pt x="974" y="581"/>
                    </a:lnTo>
                    <a:lnTo>
                      <a:pt x="974" y="579"/>
                    </a:lnTo>
                    <a:lnTo>
                      <a:pt x="982" y="577"/>
                    </a:lnTo>
                    <a:lnTo>
                      <a:pt x="987" y="577"/>
                    </a:lnTo>
                    <a:lnTo>
                      <a:pt x="990" y="574"/>
                    </a:lnTo>
                    <a:lnTo>
                      <a:pt x="993" y="573"/>
                    </a:lnTo>
                    <a:lnTo>
                      <a:pt x="995" y="574"/>
                    </a:lnTo>
                    <a:lnTo>
                      <a:pt x="999" y="573"/>
                    </a:lnTo>
                    <a:lnTo>
                      <a:pt x="999" y="571"/>
                    </a:lnTo>
                    <a:lnTo>
                      <a:pt x="1004" y="571"/>
                    </a:lnTo>
                    <a:lnTo>
                      <a:pt x="1003" y="568"/>
                    </a:lnTo>
                    <a:lnTo>
                      <a:pt x="995" y="566"/>
                    </a:lnTo>
                    <a:lnTo>
                      <a:pt x="996" y="566"/>
                    </a:lnTo>
                    <a:lnTo>
                      <a:pt x="998" y="566"/>
                    </a:lnTo>
                    <a:lnTo>
                      <a:pt x="999" y="563"/>
                    </a:lnTo>
                    <a:lnTo>
                      <a:pt x="998" y="561"/>
                    </a:lnTo>
                    <a:lnTo>
                      <a:pt x="993" y="563"/>
                    </a:lnTo>
                    <a:lnTo>
                      <a:pt x="991" y="566"/>
                    </a:lnTo>
                    <a:lnTo>
                      <a:pt x="988" y="563"/>
                    </a:lnTo>
                    <a:lnTo>
                      <a:pt x="985" y="565"/>
                    </a:lnTo>
                    <a:lnTo>
                      <a:pt x="985" y="563"/>
                    </a:lnTo>
                    <a:lnTo>
                      <a:pt x="987" y="561"/>
                    </a:lnTo>
                    <a:lnTo>
                      <a:pt x="987" y="557"/>
                    </a:lnTo>
                    <a:lnTo>
                      <a:pt x="987" y="557"/>
                    </a:lnTo>
                    <a:lnTo>
                      <a:pt x="983" y="558"/>
                    </a:lnTo>
                    <a:lnTo>
                      <a:pt x="983" y="557"/>
                    </a:lnTo>
                    <a:lnTo>
                      <a:pt x="985" y="557"/>
                    </a:lnTo>
                    <a:lnTo>
                      <a:pt x="983" y="555"/>
                    </a:lnTo>
                    <a:lnTo>
                      <a:pt x="979" y="560"/>
                    </a:lnTo>
                    <a:lnTo>
                      <a:pt x="976" y="561"/>
                    </a:lnTo>
                    <a:lnTo>
                      <a:pt x="976" y="561"/>
                    </a:lnTo>
                    <a:lnTo>
                      <a:pt x="977" y="560"/>
                    </a:lnTo>
                    <a:lnTo>
                      <a:pt x="980" y="557"/>
                    </a:lnTo>
                    <a:lnTo>
                      <a:pt x="979" y="555"/>
                    </a:lnTo>
                    <a:lnTo>
                      <a:pt x="976" y="557"/>
                    </a:lnTo>
                    <a:lnTo>
                      <a:pt x="976" y="557"/>
                    </a:lnTo>
                    <a:lnTo>
                      <a:pt x="976" y="555"/>
                    </a:lnTo>
                    <a:lnTo>
                      <a:pt x="979" y="554"/>
                    </a:lnTo>
                    <a:lnTo>
                      <a:pt x="979" y="554"/>
                    </a:lnTo>
                    <a:lnTo>
                      <a:pt x="976" y="554"/>
                    </a:lnTo>
                    <a:lnTo>
                      <a:pt x="972" y="557"/>
                    </a:lnTo>
                    <a:lnTo>
                      <a:pt x="969" y="560"/>
                    </a:lnTo>
                    <a:lnTo>
                      <a:pt x="969" y="558"/>
                    </a:lnTo>
                    <a:lnTo>
                      <a:pt x="969" y="557"/>
                    </a:lnTo>
                    <a:lnTo>
                      <a:pt x="972" y="555"/>
                    </a:lnTo>
                    <a:lnTo>
                      <a:pt x="972" y="554"/>
                    </a:lnTo>
                    <a:lnTo>
                      <a:pt x="969" y="554"/>
                    </a:lnTo>
                    <a:lnTo>
                      <a:pt x="964" y="558"/>
                    </a:lnTo>
                    <a:lnTo>
                      <a:pt x="963" y="558"/>
                    </a:lnTo>
                    <a:lnTo>
                      <a:pt x="960" y="557"/>
                    </a:lnTo>
                    <a:lnTo>
                      <a:pt x="963" y="558"/>
                    </a:lnTo>
                    <a:lnTo>
                      <a:pt x="964" y="557"/>
                    </a:lnTo>
                    <a:lnTo>
                      <a:pt x="969" y="550"/>
                    </a:lnTo>
                    <a:lnTo>
                      <a:pt x="972" y="549"/>
                    </a:lnTo>
                    <a:lnTo>
                      <a:pt x="971" y="547"/>
                    </a:lnTo>
                    <a:lnTo>
                      <a:pt x="971" y="544"/>
                    </a:lnTo>
                    <a:lnTo>
                      <a:pt x="971" y="544"/>
                    </a:lnTo>
                    <a:lnTo>
                      <a:pt x="968" y="547"/>
                    </a:lnTo>
                    <a:lnTo>
                      <a:pt x="966" y="547"/>
                    </a:lnTo>
                    <a:lnTo>
                      <a:pt x="966" y="547"/>
                    </a:lnTo>
                    <a:lnTo>
                      <a:pt x="968" y="546"/>
                    </a:lnTo>
                    <a:lnTo>
                      <a:pt x="968" y="541"/>
                    </a:lnTo>
                    <a:lnTo>
                      <a:pt x="966" y="541"/>
                    </a:lnTo>
                    <a:lnTo>
                      <a:pt x="964" y="541"/>
                    </a:lnTo>
                    <a:lnTo>
                      <a:pt x="963" y="542"/>
                    </a:lnTo>
                    <a:lnTo>
                      <a:pt x="961" y="541"/>
                    </a:lnTo>
                    <a:lnTo>
                      <a:pt x="963" y="539"/>
                    </a:lnTo>
                    <a:lnTo>
                      <a:pt x="961" y="538"/>
                    </a:lnTo>
                    <a:lnTo>
                      <a:pt x="960" y="538"/>
                    </a:lnTo>
                    <a:lnTo>
                      <a:pt x="961" y="536"/>
                    </a:lnTo>
                    <a:lnTo>
                      <a:pt x="960" y="536"/>
                    </a:lnTo>
                    <a:lnTo>
                      <a:pt x="960" y="533"/>
                    </a:lnTo>
                    <a:lnTo>
                      <a:pt x="958" y="533"/>
                    </a:lnTo>
                    <a:lnTo>
                      <a:pt x="955" y="534"/>
                    </a:lnTo>
                    <a:lnTo>
                      <a:pt x="955" y="534"/>
                    </a:lnTo>
                    <a:lnTo>
                      <a:pt x="953" y="536"/>
                    </a:lnTo>
                    <a:lnTo>
                      <a:pt x="948" y="534"/>
                    </a:lnTo>
                    <a:lnTo>
                      <a:pt x="952" y="534"/>
                    </a:lnTo>
                    <a:lnTo>
                      <a:pt x="953" y="533"/>
                    </a:lnTo>
                    <a:lnTo>
                      <a:pt x="956" y="533"/>
                    </a:lnTo>
                    <a:lnTo>
                      <a:pt x="956" y="531"/>
                    </a:lnTo>
                    <a:lnTo>
                      <a:pt x="955" y="530"/>
                    </a:lnTo>
                    <a:lnTo>
                      <a:pt x="952" y="526"/>
                    </a:lnTo>
                    <a:lnTo>
                      <a:pt x="952" y="523"/>
                    </a:lnTo>
                    <a:lnTo>
                      <a:pt x="948" y="522"/>
                    </a:lnTo>
                    <a:lnTo>
                      <a:pt x="952" y="522"/>
                    </a:lnTo>
                    <a:lnTo>
                      <a:pt x="956" y="523"/>
                    </a:lnTo>
                    <a:lnTo>
                      <a:pt x="960" y="523"/>
                    </a:lnTo>
                    <a:lnTo>
                      <a:pt x="958" y="522"/>
                    </a:lnTo>
                    <a:lnTo>
                      <a:pt x="956" y="522"/>
                    </a:lnTo>
                    <a:lnTo>
                      <a:pt x="956" y="520"/>
                    </a:lnTo>
                    <a:lnTo>
                      <a:pt x="960" y="520"/>
                    </a:lnTo>
                    <a:lnTo>
                      <a:pt x="963" y="517"/>
                    </a:lnTo>
                    <a:lnTo>
                      <a:pt x="964" y="517"/>
                    </a:lnTo>
                    <a:lnTo>
                      <a:pt x="966" y="514"/>
                    </a:lnTo>
                    <a:lnTo>
                      <a:pt x="963" y="512"/>
                    </a:lnTo>
                    <a:lnTo>
                      <a:pt x="961" y="512"/>
                    </a:lnTo>
                    <a:lnTo>
                      <a:pt x="958" y="510"/>
                    </a:lnTo>
                    <a:lnTo>
                      <a:pt x="960" y="510"/>
                    </a:lnTo>
                    <a:lnTo>
                      <a:pt x="961" y="507"/>
                    </a:lnTo>
                    <a:lnTo>
                      <a:pt x="960" y="506"/>
                    </a:lnTo>
                    <a:lnTo>
                      <a:pt x="956" y="506"/>
                    </a:lnTo>
                    <a:lnTo>
                      <a:pt x="955" y="506"/>
                    </a:lnTo>
                    <a:lnTo>
                      <a:pt x="953" y="506"/>
                    </a:lnTo>
                    <a:lnTo>
                      <a:pt x="952" y="504"/>
                    </a:lnTo>
                    <a:lnTo>
                      <a:pt x="955" y="504"/>
                    </a:lnTo>
                    <a:lnTo>
                      <a:pt x="955" y="502"/>
                    </a:lnTo>
                    <a:lnTo>
                      <a:pt x="958" y="504"/>
                    </a:lnTo>
                    <a:lnTo>
                      <a:pt x="960" y="501"/>
                    </a:lnTo>
                    <a:lnTo>
                      <a:pt x="960" y="496"/>
                    </a:lnTo>
                    <a:lnTo>
                      <a:pt x="956" y="495"/>
                    </a:lnTo>
                    <a:lnTo>
                      <a:pt x="955" y="496"/>
                    </a:lnTo>
                    <a:lnTo>
                      <a:pt x="952" y="495"/>
                    </a:lnTo>
                    <a:lnTo>
                      <a:pt x="950" y="496"/>
                    </a:lnTo>
                    <a:lnTo>
                      <a:pt x="952" y="495"/>
                    </a:lnTo>
                    <a:lnTo>
                      <a:pt x="955" y="493"/>
                    </a:lnTo>
                    <a:lnTo>
                      <a:pt x="956" y="491"/>
                    </a:lnTo>
                    <a:lnTo>
                      <a:pt x="956" y="490"/>
                    </a:lnTo>
                    <a:lnTo>
                      <a:pt x="953" y="488"/>
                    </a:lnTo>
                    <a:lnTo>
                      <a:pt x="952" y="490"/>
                    </a:lnTo>
                    <a:lnTo>
                      <a:pt x="948" y="490"/>
                    </a:lnTo>
                    <a:lnTo>
                      <a:pt x="945" y="491"/>
                    </a:lnTo>
                    <a:lnTo>
                      <a:pt x="948" y="487"/>
                    </a:lnTo>
                    <a:lnTo>
                      <a:pt x="952" y="487"/>
                    </a:lnTo>
                    <a:lnTo>
                      <a:pt x="953" y="485"/>
                    </a:lnTo>
                    <a:lnTo>
                      <a:pt x="953" y="483"/>
                    </a:lnTo>
                    <a:lnTo>
                      <a:pt x="955" y="482"/>
                    </a:lnTo>
                    <a:lnTo>
                      <a:pt x="955" y="482"/>
                    </a:lnTo>
                    <a:lnTo>
                      <a:pt x="952" y="482"/>
                    </a:lnTo>
                    <a:lnTo>
                      <a:pt x="947" y="482"/>
                    </a:lnTo>
                    <a:lnTo>
                      <a:pt x="944" y="483"/>
                    </a:lnTo>
                    <a:lnTo>
                      <a:pt x="944" y="482"/>
                    </a:lnTo>
                    <a:lnTo>
                      <a:pt x="944" y="480"/>
                    </a:lnTo>
                    <a:lnTo>
                      <a:pt x="945" y="479"/>
                    </a:lnTo>
                    <a:lnTo>
                      <a:pt x="947" y="480"/>
                    </a:lnTo>
                    <a:lnTo>
                      <a:pt x="952" y="480"/>
                    </a:lnTo>
                    <a:lnTo>
                      <a:pt x="953" y="475"/>
                    </a:lnTo>
                    <a:lnTo>
                      <a:pt x="953" y="474"/>
                    </a:lnTo>
                    <a:lnTo>
                      <a:pt x="952" y="474"/>
                    </a:lnTo>
                    <a:lnTo>
                      <a:pt x="948" y="474"/>
                    </a:lnTo>
                    <a:lnTo>
                      <a:pt x="952" y="471"/>
                    </a:lnTo>
                    <a:lnTo>
                      <a:pt x="952" y="469"/>
                    </a:lnTo>
                    <a:lnTo>
                      <a:pt x="950" y="467"/>
                    </a:lnTo>
                    <a:lnTo>
                      <a:pt x="944" y="469"/>
                    </a:lnTo>
                    <a:lnTo>
                      <a:pt x="942" y="469"/>
                    </a:lnTo>
                    <a:lnTo>
                      <a:pt x="944" y="466"/>
                    </a:lnTo>
                    <a:lnTo>
                      <a:pt x="945" y="467"/>
                    </a:lnTo>
                    <a:lnTo>
                      <a:pt x="948" y="466"/>
                    </a:lnTo>
                    <a:lnTo>
                      <a:pt x="950" y="463"/>
                    </a:lnTo>
                    <a:lnTo>
                      <a:pt x="948" y="461"/>
                    </a:lnTo>
                    <a:lnTo>
                      <a:pt x="948" y="459"/>
                    </a:lnTo>
                    <a:lnTo>
                      <a:pt x="947" y="461"/>
                    </a:lnTo>
                    <a:lnTo>
                      <a:pt x="945" y="461"/>
                    </a:lnTo>
                    <a:lnTo>
                      <a:pt x="945" y="459"/>
                    </a:lnTo>
                    <a:lnTo>
                      <a:pt x="942" y="458"/>
                    </a:lnTo>
                    <a:lnTo>
                      <a:pt x="945" y="458"/>
                    </a:lnTo>
                    <a:lnTo>
                      <a:pt x="947" y="459"/>
                    </a:lnTo>
                    <a:lnTo>
                      <a:pt x="947" y="458"/>
                    </a:lnTo>
                    <a:lnTo>
                      <a:pt x="947" y="455"/>
                    </a:lnTo>
                    <a:lnTo>
                      <a:pt x="944" y="451"/>
                    </a:lnTo>
                    <a:lnTo>
                      <a:pt x="944" y="448"/>
                    </a:lnTo>
                    <a:lnTo>
                      <a:pt x="945" y="448"/>
                    </a:lnTo>
                    <a:lnTo>
                      <a:pt x="945" y="445"/>
                    </a:lnTo>
                    <a:lnTo>
                      <a:pt x="944" y="445"/>
                    </a:lnTo>
                    <a:lnTo>
                      <a:pt x="944" y="443"/>
                    </a:lnTo>
                    <a:lnTo>
                      <a:pt x="945" y="442"/>
                    </a:lnTo>
                    <a:lnTo>
                      <a:pt x="944" y="442"/>
                    </a:lnTo>
                    <a:lnTo>
                      <a:pt x="942" y="442"/>
                    </a:lnTo>
                    <a:lnTo>
                      <a:pt x="942" y="440"/>
                    </a:lnTo>
                    <a:lnTo>
                      <a:pt x="944" y="440"/>
                    </a:lnTo>
                    <a:lnTo>
                      <a:pt x="945" y="439"/>
                    </a:lnTo>
                    <a:lnTo>
                      <a:pt x="944" y="437"/>
                    </a:lnTo>
                    <a:lnTo>
                      <a:pt x="944" y="435"/>
                    </a:lnTo>
                    <a:lnTo>
                      <a:pt x="945" y="434"/>
                    </a:lnTo>
                    <a:lnTo>
                      <a:pt x="944" y="432"/>
                    </a:lnTo>
                    <a:lnTo>
                      <a:pt x="942" y="434"/>
                    </a:lnTo>
                    <a:lnTo>
                      <a:pt x="944" y="432"/>
                    </a:lnTo>
                    <a:lnTo>
                      <a:pt x="942" y="431"/>
                    </a:lnTo>
                    <a:lnTo>
                      <a:pt x="940" y="431"/>
                    </a:lnTo>
                    <a:lnTo>
                      <a:pt x="937" y="434"/>
                    </a:lnTo>
                    <a:lnTo>
                      <a:pt x="939" y="437"/>
                    </a:lnTo>
                    <a:lnTo>
                      <a:pt x="937" y="439"/>
                    </a:lnTo>
                    <a:lnTo>
                      <a:pt x="934" y="442"/>
                    </a:lnTo>
                    <a:lnTo>
                      <a:pt x="934" y="445"/>
                    </a:lnTo>
                    <a:lnTo>
                      <a:pt x="933" y="445"/>
                    </a:lnTo>
                    <a:lnTo>
                      <a:pt x="933" y="448"/>
                    </a:lnTo>
                    <a:lnTo>
                      <a:pt x="931" y="447"/>
                    </a:lnTo>
                    <a:lnTo>
                      <a:pt x="929" y="447"/>
                    </a:lnTo>
                    <a:lnTo>
                      <a:pt x="928" y="451"/>
                    </a:lnTo>
                    <a:lnTo>
                      <a:pt x="928" y="453"/>
                    </a:lnTo>
                    <a:lnTo>
                      <a:pt x="929" y="453"/>
                    </a:lnTo>
                    <a:lnTo>
                      <a:pt x="931" y="455"/>
                    </a:lnTo>
                    <a:lnTo>
                      <a:pt x="931" y="458"/>
                    </a:lnTo>
                    <a:lnTo>
                      <a:pt x="928" y="455"/>
                    </a:lnTo>
                    <a:lnTo>
                      <a:pt x="926" y="455"/>
                    </a:lnTo>
                    <a:lnTo>
                      <a:pt x="926" y="456"/>
                    </a:lnTo>
                    <a:lnTo>
                      <a:pt x="925" y="459"/>
                    </a:lnTo>
                    <a:lnTo>
                      <a:pt x="921" y="461"/>
                    </a:lnTo>
                    <a:lnTo>
                      <a:pt x="921" y="464"/>
                    </a:lnTo>
                    <a:lnTo>
                      <a:pt x="920" y="464"/>
                    </a:lnTo>
                    <a:lnTo>
                      <a:pt x="917" y="467"/>
                    </a:lnTo>
                    <a:lnTo>
                      <a:pt x="918" y="469"/>
                    </a:lnTo>
                    <a:lnTo>
                      <a:pt x="917" y="469"/>
                    </a:lnTo>
                    <a:lnTo>
                      <a:pt x="917" y="474"/>
                    </a:lnTo>
                    <a:lnTo>
                      <a:pt x="915" y="477"/>
                    </a:lnTo>
                    <a:lnTo>
                      <a:pt x="915" y="474"/>
                    </a:lnTo>
                    <a:lnTo>
                      <a:pt x="915" y="471"/>
                    </a:lnTo>
                    <a:lnTo>
                      <a:pt x="913" y="469"/>
                    </a:lnTo>
                    <a:lnTo>
                      <a:pt x="909" y="471"/>
                    </a:lnTo>
                    <a:lnTo>
                      <a:pt x="907" y="474"/>
                    </a:lnTo>
                    <a:lnTo>
                      <a:pt x="907" y="477"/>
                    </a:lnTo>
                    <a:lnTo>
                      <a:pt x="904" y="477"/>
                    </a:lnTo>
                    <a:lnTo>
                      <a:pt x="902" y="479"/>
                    </a:lnTo>
                    <a:lnTo>
                      <a:pt x="902" y="477"/>
                    </a:lnTo>
                    <a:lnTo>
                      <a:pt x="901" y="477"/>
                    </a:lnTo>
                    <a:lnTo>
                      <a:pt x="897" y="479"/>
                    </a:lnTo>
                    <a:lnTo>
                      <a:pt x="896" y="479"/>
                    </a:lnTo>
                    <a:lnTo>
                      <a:pt x="893" y="482"/>
                    </a:lnTo>
                    <a:lnTo>
                      <a:pt x="893" y="485"/>
                    </a:lnTo>
                    <a:lnTo>
                      <a:pt x="889" y="488"/>
                    </a:lnTo>
                    <a:lnTo>
                      <a:pt x="889" y="485"/>
                    </a:lnTo>
                    <a:lnTo>
                      <a:pt x="889" y="483"/>
                    </a:lnTo>
                    <a:lnTo>
                      <a:pt x="891" y="482"/>
                    </a:lnTo>
                    <a:lnTo>
                      <a:pt x="891" y="477"/>
                    </a:lnTo>
                    <a:lnTo>
                      <a:pt x="891" y="474"/>
                    </a:lnTo>
                    <a:lnTo>
                      <a:pt x="889" y="474"/>
                    </a:lnTo>
                    <a:lnTo>
                      <a:pt x="886" y="477"/>
                    </a:lnTo>
                    <a:lnTo>
                      <a:pt x="883" y="485"/>
                    </a:lnTo>
                    <a:lnTo>
                      <a:pt x="880" y="487"/>
                    </a:lnTo>
                    <a:lnTo>
                      <a:pt x="882" y="483"/>
                    </a:lnTo>
                    <a:lnTo>
                      <a:pt x="883" y="480"/>
                    </a:lnTo>
                    <a:lnTo>
                      <a:pt x="885" y="475"/>
                    </a:lnTo>
                    <a:lnTo>
                      <a:pt x="885" y="472"/>
                    </a:lnTo>
                    <a:lnTo>
                      <a:pt x="886" y="469"/>
                    </a:lnTo>
                    <a:lnTo>
                      <a:pt x="885" y="467"/>
                    </a:lnTo>
                    <a:lnTo>
                      <a:pt x="882" y="464"/>
                    </a:lnTo>
                    <a:lnTo>
                      <a:pt x="878" y="464"/>
                    </a:lnTo>
                    <a:lnTo>
                      <a:pt x="880" y="467"/>
                    </a:lnTo>
                    <a:lnTo>
                      <a:pt x="878" y="467"/>
                    </a:lnTo>
                    <a:lnTo>
                      <a:pt x="877" y="466"/>
                    </a:lnTo>
                    <a:lnTo>
                      <a:pt x="874" y="461"/>
                    </a:lnTo>
                    <a:lnTo>
                      <a:pt x="878" y="463"/>
                    </a:lnTo>
                    <a:lnTo>
                      <a:pt x="880" y="463"/>
                    </a:lnTo>
                    <a:lnTo>
                      <a:pt x="877" y="461"/>
                    </a:lnTo>
                    <a:lnTo>
                      <a:pt x="874" y="456"/>
                    </a:lnTo>
                    <a:lnTo>
                      <a:pt x="874" y="456"/>
                    </a:lnTo>
                    <a:lnTo>
                      <a:pt x="875" y="451"/>
                    </a:lnTo>
                    <a:lnTo>
                      <a:pt x="877" y="450"/>
                    </a:lnTo>
                    <a:lnTo>
                      <a:pt x="878" y="447"/>
                    </a:lnTo>
                    <a:lnTo>
                      <a:pt x="878" y="442"/>
                    </a:lnTo>
                    <a:lnTo>
                      <a:pt x="875" y="439"/>
                    </a:lnTo>
                    <a:lnTo>
                      <a:pt x="870" y="437"/>
                    </a:lnTo>
                    <a:lnTo>
                      <a:pt x="864" y="434"/>
                    </a:lnTo>
                    <a:lnTo>
                      <a:pt x="870" y="437"/>
                    </a:lnTo>
                    <a:lnTo>
                      <a:pt x="877" y="437"/>
                    </a:lnTo>
                    <a:lnTo>
                      <a:pt x="878" y="432"/>
                    </a:lnTo>
                    <a:lnTo>
                      <a:pt x="878" y="431"/>
                    </a:lnTo>
                    <a:lnTo>
                      <a:pt x="880" y="435"/>
                    </a:lnTo>
                    <a:lnTo>
                      <a:pt x="880" y="432"/>
                    </a:lnTo>
                    <a:lnTo>
                      <a:pt x="880" y="426"/>
                    </a:lnTo>
                    <a:lnTo>
                      <a:pt x="883" y="421"/>
                    </a:lnTo>
                    <a:lnTo>
                      <a:pt x="886" y="421"/>
                    </a:lnTo>
                    <a:lnTo>
                      <a:pt x="886" y="416"/>
                    </a:lnTo>
                    <a:lnTo>
                      <a:pt x="886" y="412"/>
                    </a:lnTo>
                    <a:lnTo>
                      <a:pt x="885" y="412"/>
                    </a:lnTo>
                    <a:lnTo>
                      <a:pt x="885" y="416"/>
                    </a:lnTo>
                    <a:lnTo>
                      <a:pt x="882" y="418"/>
                    </a:lnTo>
                    <a:lnTo>
                      <a:pt x="880" y="416"/>
                    </a:lnTo>
                    <a:lnTo>
                      <a:pt x="880" y="412"/>
                    </a:lnTo>
                    <a:lnTo>
                      <a:pt x="877" y="410"/>
                    </a:lnTo>
                    <a:lnTo>
                      <a:pt x="874" y="412"/>
                    </a:lnTo>
                    <a:lnTo>
                      <a:pt x="872" y="410"/>
                    </a:lnTo>
                    <a:lnTo>
                      <a:pt x="870" y="410"/>
                    </a:lnTo>
                    <a:lnTo>
                      <a:pt x="866" y="407"/>
                    </a:lnTo>
                    <a:lnTo>
                      <a:pt x="864" y="408"/>
                    </a:lnTo>
                    <a:lnTo>
                      <a:pt x="864" y="405"/>
                    </a:lnTo>
                    <a:lnTo>
                      <a:pt x="861" y="408"/>
                    </a:lnTo>
                    <a:lnTo>
                      <a:pt x="861" y="405"/>
                    </a:lnTo>
                    <a:lnTo>
                      <a:pt x="858" y="402"/>
                    </a:lnTo>
                    <a:lnTo>
                      <a:pt x="861" y="402"/>
                    </a:lnTo>
                    <a:lnTo>
                      <a:pt x="862" y="399"/>
                    </a:lnTo>
                    <a:lnTo>
                      <a:pt x="864" y="400"/>
                    </a:lnTo>
                    <a:lnTo>
                      <a:pt x="864" y="399"/>
                    </a:lnTo>
                    <a:lnTo>
                      <a:pt x="862" y="396"/>
                    </a:lnTo>
                    <a:lnTo>
                      <a:pt x="861" y="397"/>
                    </a:lnTo>
                    <a:lnTo>
                      <a:pt x="858" y="396"/>
                    </a:lnTo>
                    <a:lnTo>
                      <a:pt x="859" y="396"/>
                    </a:lnTo>
                    <a:lnTo>
                      <a:pt x="859" y="392"/>
                    </a:lnTo>
                    <a:lnTo>
                      <a:pt x="856" y="389"/>
                    </a:lnTo>
                    <a:lnTo>
                      <a:pt x="853" y="391"/>
                    </a:lnTo>
                    <a:lnTo>
                      <a:pt x="853" y="389"/>
                    </a:lnTo>
                    <a:lnTo>
                      <a:pt x="856" y="386"/>
                    </a:lnTo>
                    <a:lnTo>
                      <a:pt x="856" y="381"/>
                    </a:lnTo>
                    <a:lnTo>
                      <a:pt x="853" y="381"/>
                    </a:lnTo>
                    <a:lnTo>
                      <a:pt x="850" y="380"/>
                    </a:lnTo>
                    <a:lnTo>
                      <a:pt x="850" y="376"/>
                    </a:lnTo>
                    <a:lnTo>
                      <a:pt x="845" y="373"/>
                    </a:lnTo>
                    <a:lnTo>
                      <a:pt x="842" y="375"/>
                    </a:lnTo>
                    <a:lnTo>
                      <a:pt x="839" y="375"/>
                    </a:lnTo>
                    <a:lnTo>
                      <a:pt x="837" y="376"/>
                    </a:lnTo>
                    <a:lnTo>
                      <a:pt x="834" y="375"/>
                    </a:lnTo>
                    <a:lnTo>
                      <a:pt x="834" y="378"/>
                    </a:lnTo>
                    <a:lnTo>
                      <a:pt x="832" y="375"/>
                    </a:lnTo>
                    <a:lnTo>
                      <a:pt x="831" y="375"/>
                    </a:lnTo>
                    <a:lnTo>
                      <a:pt x="829" y="373"/>
                    </a:lnTo>
                    <a:lnTo>
                      <a:pt x="826" y="373"/>
                    </a:lnTo>
                    <a:lnTo>
                      <a:pt x="823" y="376"/>
                    </a:lnTo>
                    <a:lnTo>
                      <a:pt x="818" y="376"/>
                    </a:lnTo>
                    <a:lnTo>
                      <a:pt x="821" y="375"/>
                    </a:lnTo>
                    <a:lnTo>
                      <a:pt x="823" y="373"/>
                    </a:lnTo>
                    <a:lnTo>
                      <a:pt x="818" y="373"/>
                    </a:lnTo>
                    <a:lnTo>
                      <a:pt x="813" y="369"/>
                    </a:lnTo>
                    <a:lnTo>
                      <a:pt x="808" y="367"/>
                    </a:lnTo>
                    <a:lnTo>
                      <a:pt x="803" y="367"/>
                    </a:lnTo>
                    <a:lnTo>
                      <a:pt x="802" y="365"/>
                    </a:lnTo>
                    <a:lnTo>
                      <a:pt x="800" y="365"/>
                    </a:lnTo>
                    <a:lnTo>
                      <a:pt x="797" y="365"/>
                    </a:lnTo>
                    <a:lnTo>
                      <a:pt x="795" y="369"/>
                    </a:lnTo>
                    <a:lnTo>
                      <a:pt x="795" y="370"/>
                    </a:lnTo>
                    <a:lnTo>
                      <a:pt x="794" y="370"/>
                    </a:lnTo>
                    <a:lnTo>
                      <a:pt x="794" y="369"/>
                    </a:lnTo>
                    <a:lnTo>
                      <a:pt x="791" y="370"/>
                    </a:lnTo>
                    <a:lnTo>
                      <a:pt x="791" y="373"/>
                    </a:lnTo>
                    <a:lnTo>
                      <a:pt x="789" y="378"/>
                    </a:lnTo>
                    <a:lnTo>
                      <a:pt x="789" y="383"/>
                    </a:lnTo>
                    <a:lnTo>
                      <a:pt x="791" y="386"/>
                    </a:lnTo>
                    <a:lnTo>
                      <a:pt x="792" y="386"/>
                    </a:lnTo>
                    <a:lnTo>
                      <a:pt x="792" y="388"/>
                    </a:lnTo>
                    <a:lnTo>
                      <a:pt x="794" y="388"/>
                    </a:lnTo>
                    <a:lnTo>
                      <a:pt x="794" y="391"/>
                    </a:lnTo>
                    <a:lnTo>
                      <a:pt x="792" y="392"/>
                    </a:lnTo>
                    <a:lnTo>
                      <a:pt x="791" y="392"/>
                    </a:lnTo>
                    <a:lnTo>
                      <a:pt x="791" y="396"/>
                    </a:lnTo>
                    <a:lnTo>
                      <a:pt x="786" y="402"/>
                    </a:lnTo>
                    <a:lnTo>
                      <a:pt x="780" y="405"/>
                    </a:lnTo>
                    <a:lnTo>
                      <a:pt x="780" y="408"/>
                    </a:lnTo>
                    <a:lnTo>
                      <a:pt x="781" y="408"/>
                    </a:lnTo>
                    <a:lnTo>
                      <a:pt x="786" y="408"/>
                    </a:lnTo>
                    <a:lnTo>
                      <a:pt x="788" y="408"/>
                    </a:lnTo>
                    <a:lnTo>
                      <a:pt x="786" y="410"/>
                    </a:lnTo>
                    <a:lnTo>
                      <a:pt x="784" y="413"/>
                    </a:lnTo>
                    <a:lnTo>
                      <a:pt x="784" y="415"/>
                    </a:lnTo>
                    <a:lnTo>
                      <a:pt x="788" y="416"/>
                    </a:lnTo>
                    <a:lnTo>
                      <a:pt x="784" y="416"/>
                    </a:lnTo>
                    <a:lnTo>
                      <a:pt x="783" y="420"/>
                    </a:lnTo>
                    <a:lnTo>
                      <a:pt x="784" y="421"/>
                    </a:lnTo>
                    <a:lnTo>
                      <a:pt x="786" y="423"/>
                    </a:lnTo>
                    <a:lnTo>
                      <a:pt x="783" y="426"/>
                    </a:lnTo>
                    <a:lnTo>
                      <a:pt x="783" y="428"/>
                    </a:lnTo>
                    <a:lnTo>
                      <a:pt x="788" y="428"/>
                    </a:lnTo>
                    <a:lnTo>
                      <a:pt x="788" y="429"/>
                    </a:lnTo>
                    <a:lnTo>
                      <a:pt x="784" y="434"/>
                    </a:lnTo>
                    <a:lnTo>
                      <a:pt x="781" y="435"/>
                    </a:lnTo>
                    <a:lnTo>
                      <a:pt x="781" y="439"/>
                    </a:lnTo>
                    <a:lnTo>
                      <a:pt x="783" y="440"/>
                    </a:lnTo>
                    <a:lnTo>
                      <a:pt x="781" y="439"/>
                    </a:lnTo>
                    <a:lnTo>
                      <a:pt x="778" y="435"/>
                    </a:lnTo>
                    <a:lnTo>
                      <a:pt x="778" y="435"/>
                    </a:lnTo>
                    <a:lnTo>
                      <a:pt x="775" y="440"/>
                    </a:lnTo>
                    <a:lnTo>
                      <a:pt x="775" y="440"/>
                    </a:lnTo>
                    <a:lnTo>
                      <a:pt x="775" y="442"/>
                    </a:lnTo>
                    <a:lnTo>
                      <a:pt x="775" y="443"/>
                    </a:lnTo>
                    <a:lnTo>
                      <a:pt x="773" y="445"/>
                    </a:lnTo>
                    <a:lnTo>
                      <a:pt x="772" y="445"/>
                    </a:lnTo>
                    <a:lnTo>
                      <a:pt x="764" y="453"/>
                    </a:lnTo>
                    <a:lnTo>
                      <a:pt x="760" y="455"/>
                    </a:lnTo>
                    <a:lnTo>
                      <a:pt x="759" y="459"/>
                    </a:lnTo>
                    <a:lnTo>
                      <a:pt x="760" y="463"/>
                    </a:lnTo>
                    <a:lnTo>
                      <a:pt x="764" y="463"/>
                    </a:lnTo>
                    <a:lnTo>
                      <a:pt x="764" y="466"/>
                    </a:lnTo>
                    <a:lnTo>
                      <a:pt x="767" y="467"/>
                    </a:lnTo>
                    <a:lnTo>
                      <a:pt x="772" y="475"/>
                    </a:lnTo>
                    <a:lnTo>
                      <a:pt x="772" y="482"/>
                    </a:lnTo>
                    <a:lnTo>
                      <a:pt x="772" y="491"/>
                    </a:lnTo>
                    <a:lnTo>
                      <a:pt x="775" y="495"/>
                    </a:lnTo>
                    <a:lnTo>
                      <a:pt x="773" y="498"/>
                    </a:lnTo>
                    <a:lnTo>
                      <a:pt x="773" y="502"/>
                    </a:lnTo>
                    <a:lnTo>
                      <a:pt x="773" y="504"/>
                    </a:lnTo>
                    <a:lnTo>
                      <a:pt x="770" y="510"/>
                    </a:lnTo>
                    <a:lnTo>
                      <a:pt x="768" y="515"/>
                    </a:lnTo>
                    <a:lnTo>
                      <a:pt x="770" y="515"/>
                    </a:lnTo>
                    <a:lnTo>
                      <a:pt x="772" y="512"/>
                    </a:lnTo>
                    <a:lnTo>
                      <a:pt x="773" y="510"/>
                    </a:lnTo>
                    <a:lnTo>
                      <a:pt x="773" y="514"/>
                    </a:lnTo>
                    <a:lnTo>
                      <a:pt x="775" y="517"/>
                    </a:lnTo>
                    <a:lnTo>
                      <a:pt x="773" y="518"/>
                    </a:lnTo>
                    <a:lnTo>
                      <a:pt x="770" y="520"/>
                    </a:lnTo>
                    <a:lnTo>
                      <a:pt x="768" y="518"/>
                    </a:lnTo>
                    <a:lnTo>
                      <a:pt x="767" y="518"/>
                    </a:lnTo>
                    <a:lnTo>
                      <a:pt x="764" y="523"/>
                    </a:lnTo>
                    <a:lnTo>
                      <a:pt x="760" y="525"/>
                    </a:lnTo>
                    <a:lnTo>
                      <a:pt x="760" y="528"/>
                    </a:lnTo>
                    <a:lnTo>
                      <a:pt x="754" y="531"/>
                    </a:lnTo>
                    <a:lnTo>
                      <a:pt x="751" y="533"/>
                    </a:lnTo>
                    <a:lnTo>
                      <a:pt x="751" y="533"/>
                    </a:lnTo>
                    <a:lnTo>
                      <a:pt x="743" y="536"/>
                    </a:lnTo>
                    <a:lnTo>
                      <a:pt x="737" y="539"/>
                    </a:lnTo>
                    <a:lnTo>
                      <a:pt x="735" y="541"/>
                    </a:lnTo>
                    <a:lnTo>
                      <a:pt x="732" y="541"/>
                    </a:lnTo>
                    <a:lnTo>
                      <a:pt x="730" y="542"/>
                    </a:lnTo>
                    <a:lnTo>
                      <a:pt x="724" y="544"/>
                    </a:lnTo>
                    <a:lnTo>
                      <a:pt x="721" y="546"/>
                    </a:lnTo>
                    <a:lnTo>
                      <a:pt x="721" y="547"/>
                    </a:lnTo>
                    <a:lnTo>
                      <a:pt x="722" y="550"/>
                    </a:lnTo>
                    <a:lnTo>
                      <a:pt x="722" y="552"/>
                    </a:lnTo>
                    <a:lnTo>
                      <a:pt x="722" y="555"/>
                    </a:lnTo>
                    <a:lnTo>
                      <a:pt x="724" y="557"/>
                    </a:lnTo>
                    <a:lnTo>
                      <a:pt x="722" y="557"/>
                    </a:lnTo>
                    <a:lnTo>
                      <a:pt x="724" y="560"/>
                    </a:lnTo>
                    <a:lnTo>
                      <a:pt x="725" y="560"/>
                    </a:lnTo>
                    <a:lnTo>
                      <a:pt x="724" y="561"/>
                    </a:lnTo>
                    <a:lnTo>
                      <a:pt x="724" y="563"/>
                    </a:lnTo>
                    <a:lnTo>
                      <a:pt x="722" y="565"/>
                    </a:lnTo>
                    <a:lnTo>
                      <a:pt x="724" y="566"/>
                    </a:lnTo>
                    <a:lnTo>
                      <a:pt x="722" y="568"/>
                    </a:lnTo>
                    <a:lnTo>
                      <a:pt x="721" y="573"/>
                    </a:lnTo>
                    <a:lnTo>
                      <a:pt x="722" y="576"/>
                    </a:lnTo>
                    <a:lnTo>
                      <a:pt x="721" y="582"/>
                    </a:lnTo>
                    <a:lnTo>
                      <a:pt x="721" y="584"/>
                    </a:lnTo>
                    <a:lnTo>
                      <a:pt x="722" y="585"/>
                    </a:lnTo>
                    <a:lnTo>
                      <a:pt x="722" y="587"/>
                    </a:lnTo>
                    <a:lnTo>
                      <a:pt x="722" y="589"/>
                    </a:lnTo>
                    <a:lnTo>
                      <a:pt x="721" y="592"/>
                    </a:lnTo>
                    <a:lnTo>
                      <a:pt x="721" y="593"/>
                    </a:lnTo>
                    <a:lnTo>
                      <a:pt x="722" y="595"/>
                    </a:lnTo>
                    <a:lnTo>
                      <a:pt x="722" y="600"/>
                    </a:lnTo>
                    <a:lnTo>
                      <a:pt x="722" y="600"/>
                    </a:lnTo>
                    <a:lnTo>
                      <a:pt x="719" y="603"/>
                    </a:lnTo>
                    <a:lnTo>
                      <a:pt x="719" y="608"/>
                    </a:lnTo>
                    <a:lnTo>
                      <a:pt x="717" y="608"/>
                    </a:lnTo>
                    <a:lnTo>
                      <a:pt x="716" y="608"/>
                    </a:lnTo>
                    <a:lnTo>
                      <a:pt x="716" y="611"/>
                    </a:lnTo>
                    <a:lnTo>
                      <a:pt x="717" y="613"/>
                    </a:lnTo>
                    <a:lnTo>
                      <a:pt x="716" y="614"/>
                    </a:lnTo>
                    <a:lnTo>
                      <a:pt x="716" y="619"/>
                    </a:lnTo>
                    <a:lnTo>
                      <a:pt x="716" y="622"/>
                    </a:lnTo>
                    <a:lnTo>
                      <a:pt x="719" y="625"/>
                    </a:lnTo>
                    <a:lnTo>
                      <a:pt x="721" y="625"/>
                    </a:lnTo>
                    <a:lnTo>
                      <a:pt x="716" y="625"/>
                    </a:lnTo>
                    <a:lnTo>
                      <a:pt x="713" y="622"/>
                    </a:lnTo>
                    <a:lnTo>
                      <a:pt x="714" y="619"/>
                    </a:lnTo>
                    <a:lnTo>
                      <a:pt x="713" y="614"/>
                    </a:lnTo>
                    <a:lnTo>
                      <a:pt x="711" y="614"/>
                    </a:lnTo>
                    <a:lnTo>
                      <a:pt x="711" y="613"/>
                    </a:lnTo>
                    <a:lnTo>
                      <a:pt x="711" y="609"/>
                    </a:lnTo>
                    <a:lnTo>
                      <a:pt x="709" y="609"/>
                    </a:lnTo>
                    <a:lnTo>
                      <a:pt x="705" y="616"/>
                    </a:lnTo>
                    <a:lnTo>
                      <a:pt x="705" y="619"/>
                    </a:lnTo>
                    <a:lnTo>
                      <a:pt x="705" y="620"/>
                    </a:lnTo>
                    <a:lnTo>
                      <a:pt x="701" y="620"/>
                    </a:lnTo>
                    <a:lnTo>
                      <a:pt x="700" y="617"/>
                    </a:lnTo>
                    <a:lnTo>
                      <a:pt x="697" y="617"/>
                    </a:lnTo>
                    <a:lnTo>
                      <a:pt x="692" y="619"/>
                    </a:lnTo>
                    <a:lnTo>
                      <a:pt x="689" y="620"/>
                    </a:lnTo>
                    <a:lnTo>
                      <a:pt x="694" y="616"/>
                    </a:lnTo>
                    <a:lnTo>
                      <a:pt x="695" y="613"/>
                    </a:lnTo>
                    <a:lnTo>
                      <a:pt x="695" y="611"/>
                    </a:lnTo>
                    <a:lnTo>
                      <a:pt x="694" y="606"/>
                    </a:lnTo>
                    <a:lnTo>
                      <a:pt x="692" y="605"/>
                    </a:lnTo>
                    <a:lnTo>
                      <a:pt x="692" y="601"/>
                    </a:lnTo>
                    <a:lnTo>
                      <a:pt x="690" y="601"/>
                    </a:lnTo>
                    <a:lnTo>
                      <a:pt x="687" y="600"/>
                    </a:lnTo>
                    <a:lnTo>
                      <a:pt x="686" y="600"/>
                    </a:lnTo>
                    <a:lnTo>
                      <a:pt x="686" y="597"/>
                    </a:lnTo>
                    <a:lnTo>
                      <a:pt x="686" y="597"/>
                    </a:lnTo>
                    <a:lnTo>
                      <a:pt x="686" y="593"/>
                    </a:lnTo>
                    <a:lnTo>
                      <a:pt x="684" y="592"/>
                    </a:lnTo>
                    <a:lnTo>
                      <a:pt x="682" y="590"/>
                    </a:lnTo>
                    <a:lnTo>
                      <a:pt x="682" y="587"/>
                    </a:lnTo>
                    <a:lnTo>
                      <a:pt x="679" y="584"/>
                    </a:lnTo>
                    <a:lnTo>
                      <a:pt x="678" y="582"/>
                    </a:lnTo>
                    <a:lnTo>
                      <a:pt x="679" y="576"/>
                    </a:lnTo>
                    <a:lnTo>
                      <a:pt x="682" y="574"/>
                    </a:lnTo>
                    <a:lnTo>
                      <a:pt x="682" y="571"/>
                    </a:lnTo>
                    <a:lnTo>
                      <a:pt x="682" y="568"/>
                    </a:lnTo>
                    <a:lnTo>
                      <a:pt x="687" y="563"/>
                    </a:lnTo>
                    <a:lnTo>
                      <a:pt x="687" y="557"/>
                    </a:lnTo>
                    <a:lnTo>
                      <a:pt x="686" y="555"/>
                    </a:lnTo>
                    <a:lnTo>
                      <a:pt x="686" y="552"/>
                    </a:lnTo>
                    <a:lnTo>
                      <a:pt x="687" y="549"/>
                    </a:lnTo>
                    <a:lnTo>
                      <a:pt x="689" y="546"/>
                    </a:lnTo>
                    <a:lnTo>
                      <a:pt x="689" y="544"/>
                    </a:lnTo>
                    <a:lnTo>
                      <a:pt x="694" y="538"/>
                    </a:lnTo>
                    <a:lnTo>
                      <a:pt x="692" y="533"/>
                    </a:lnTo>
                    <a:lnTo>
                      <a:pt x="690" y="533"/>
                    </a:lnTo>
                    <a:lnTo>
                      <a:pt x="690" y="533"/>
                    </a:lnTo>
                    <a:lnTo>
                      <a:pt x="690" y="533"/>
                    </a:lnTo>
                    <a:lnTo>
                      <a:pt x="689" y="533"/>
                    </a:lnTo>
                    <a:lnTo>
                      <a:pt x="684" y="533"/>
                    </a:lnTo>
                    <a:lnTo>
                      <a:pt x="679" y="533"/>
                    </a:lnTo>
                    <a:lnTo>
                      <a:pt x="676" y="531"/>
                    </a:lnTo>
                    <a:lnTo>
                      <a:pt x="674" y="531"/>
                    </a:lnTo>
                    <a:lnTo>
                      <a:pt x="673" y="530"/>
                    </a:lnTo>
                    <a:lnTo>
                      <a:pt x="666" y="530"/>
                    </a:lnTo>
                    <a:lnTo>
                      <a:pt x="663" y="530"/>
                    </a:lnTo>
                    <a:lnTo>
                      <a:pt x="663" y="530"/>
                    </a:lnTo>
                    <a:lnTo>
                      <a:pt x="658" y="530"/>
                    </a:lnTo>
                    <a:lnTo>
                      <a:pt x="657" y="528"/>
                    </a:lnTo>
                    <a:lnTo>
                      <a:pt x="658" y="528"/>
                    </a:lnTo>
                    <a:lnTo>
                      <a:pt x="654" y="523"/>
                    </a:lnTo>
                    <a:lnTo>
                      <a:pt x="654" y="522"/>
                    </a:lnTo>
                    <a:lnTo>
                      <a:pt x="649" y="518"/>
                    </a:lnTo>
                    <a:lnTo>
                      <a:pt x="647" y="517"/>
                    </a:lnTo>
                    <a:lnTo>
                      <a:pt x="643" y="514"/>
                    </a:lnTo>
                    <a:lnTo>
                      <a:pt x="641" y="514"/>
                    </a:lnTo>
                    <a:lnTo>
                      <a:pt x="635" y="510"/>
                    </a:lnTo>
                    <a:lnTo>
                      <a:pt x="633" y="509"/>
                    </a:lnTo>
                    <a:lnTo>
                      <a:pt x="631" y="509"/>
                    </a:lnTo>
                    <a:lnTo>
                      <a:pt x="631" y="507"/>
                    </a:lnTo>
                    <a:lnTo>
                      <a:pt x="630" y="502"/>
                    </a:lnTo>
                    <a:lnTo>
                      <a:pt x="628" y="501"/>
                    </a:lnTo>
                    <a:lnTo>
                      <a:pt x="628" y="498"/>
                    </a:lnTo>
                    <a:lnTo>
                      <a:pt x="625" y="498"/>
                    </a:lnTo>
                    <a:lnTo>
                      <a:pt x="623" y="493"/>
                    </a:lnTo>
                    <a:lnTo>
                      <a:pt x="622" y="491"/>
                    </a:lnTo>
                    <a:lnTo>
                      <a:pt x="617" y="487"/>
                    </a:lnTo>
                    <a:lnTo>
                      <a:pt x="614" y="487"/>
                    </a:lnTo>
                    <a:lnTo>
                      <a:pt x="612" y="485"/>
                    </a:lnTo>
                    <a:lnTo>
                      <a:pt x="606" y="483"/>
                    </a:lnTo>
                    <a:lnTo>
                      <a:pt x="603" y="480"/>
                    </a:lnTo>
                    <a:lnTo>
                      <a:pt x="596" y="475"/>
                    </a:lnTo>
                    <a:lnTo>
                      <a:pt x="592" y="475"/>
                    </a:lnTo>
                    <a:lnTo>
                      <a:pt x="580" y="479"/>
                    </a:lnTo>
                    <a:lnTo>
                      <a:pt x="571" y="482"/>
                    </a:lnTo>
                    <a:lnTo>
                      <a:pt x="566" y="482"/>
                    </a:lnTo>
                    <a:lnTo>
                      <a:pt x="563" y="482"/>
                    </a:lnTo>
                    <a:lnTo>
                      <a:pt x="566" y="482"/>
                    </a:lnTo>
                    <a:lnTo>
                      <a:pt x="571" y="480"/>
                    </a:lnTo>
                    <a:lnTo>
                      <a:pt x="579" y="472"/>
                    </a:lnTo>
                    <a:lnTo>
                      <a:pt x="580" y="469"/>
                    </a:lnTo>
                    <a:lnTo>
                      <a:pt x="579" y="464"/>
                    </a:lnTo>
                    <a:lnTo>
                      <a:pt x="577" y="461"/>
                    </a:lnTo>
                    <a:lnTo>
                      <a:pt x="580" y="456"/>
                    </a:lnTo>
                    <a:lnTo>
                      <a:pt x="580" y="450"/>
                    </a:lnTo>
                    <a:lnTo>
                      <a:pt x="579" y="447"/>
                    </a:lnTo>
                    <a:lnTo>
                      <a:pt x="579" y="443"/>
                    </a:lnTo>
                    <a:lnTo>
                      <a:pt x="579" y="440"/>
                    </a:lnTo>
                    <a:lnTo>
                      <a:pt x="579" y="437"/>
                    </a:lnTo>
                    <a:lnTo>
                      <a:pt x="577" y="435"/>
                    </a:lnTo>
                    <a:lnTo>
                      <a:pt x="569" y="437"/>
                    </a:lnTo>
                    <a:lnTo>
                      <a:pt x="564" y="443"/>
                    </a:lnTo>
                    <a:lnTo>
                      <a:pt x="560" y="450"/>
                    </a:lnTo>
                    <a:lnTo>
                      <a:pt x="553" y="450"/>
                    </a:lnTo>
                    <a:lnTo>
                      <a:pt x="550" y="453"/>
                    </a:lnTo>
                    <a:lnTo>
                      <a:pt x="552" y="450"/>
                    </a:lnTo>
                    <a:lnTo>
                      <a:pt x="558" y="448"/>
                    </a:lnTo>
                    <a:lnTo>
                      <a:pt x="563" y="445"/>
                    </a:lnTo>
                    <a:lnTo>
                      <a:pt x="564" y="439"/>
                    </a:lnTo>
                    <a:lnTo>
                      <a:pt x="564" y="439"/>
                    </a:lnTo>
                    <a:lnTo>
                      <a:pt x="564" y="434"/>
                    </a:lnTo>
                    <a:lnTo>
                      <a:pt x="563" y="432"/>
                    </a:lnTo>
                    <a:lnTo>
                      <a:pt x="563" y="431"/>
                    </a:lnTo>
                    <a:lnTo>
                      <a:pt x="563" y="428"/>
                    </a:lnTo>
                    <a:lnTo>
                      <a:pt x="560" y="428"/>
                    </a:lnTo>
                    <a:lnTo>
                      <a:pt x="561" y="426"/>
                    </a:lnTo>
                    <a:lnTo>
                      <a:pt x="563" y="426"/>
                    </a:lnTo>
                    <a:lnTo>
                      <a:pt x="564" y="423"/>
                    </a:lnTo>
                    <a:lnTo>
                      <a:pt x="568" y="418"/>
                    </a:lnTo>
                    <a:lnTo>
                      <a:pt x="568" y="415"/>
                    </a:lnTo>
                    <a:lnTo>
                      <a:pt x="566" y="413"/>
                    </a:lnTo>
                    <a:lnTo>
                      <a:pt x="568" y="408"/>
                    </a:lnTo>
                    <a:lnTo>
                      <a:pt x="571" y="407"/>
                    </a:lnTo>
                    <a:lnTo>
                      <a:pt x="571" y="404"/>
                    </a:lnTo>
                    <a:lnTo>
                      <a:pt x="572" y="400"/>
                    </a:lnTo>
                    <a:lnTo>
                      <a:pt x="574" y="396"/>
                    </a:lnTo>
                    <a:lnTo>
                      <a:pt x="577" y="392"/>
                    </a:lnTo>
                    <a:lnTo>
                      <a:pt x="576" y="389"/>
                    </a:lnTo>
                    <a:lnTo>
                      <a:pt x="576" y="388"/>
                    </a:lnTo>
                    <a:lnTo>
                      <a:pt x="579" y="389"/>
                    </a:lnTo>
                    <a:lnTo>
                      <a:pt x="582" y="388"/>
                    </a:lnTo>
                    <a:lnTo>
                      <a:pt x="582" y="384"/>
                    </a:lnTo>
                    <a:lnTo>
                      <a:pt x="585" y="384"/>
                    </a:lnTo>
                    <a:lnTo>
                      <a:pt x="588" y="380"/>
                    </a:lnTo>
                    <a:lnTo>
                      <a:pt x="592" y="378"/>
                    </a:lnTo>
                    <a:lnTo>
                      <a:pt x="590" y="376"/>
                    </a:lnTo>
                    <a:lnTo>
                      <a:pt x="592" y="373"/>
                    </a:lnTo>
                    <a:lnTo>
                      <a:pt x="595" y="373"/>
                    </a:lnTo>
                    <a:lnTo>
                      <a:pt x="595" y="372"/>
                    </a:lnTo>
                    <a:lnTo>
                      <a:pt x="593" y="370"/>
                    </a:lnTo>
                    <a:lnTo>
                      <a:pt x="596" y="369"/>
                    </a:lnTo>
                    <a:lnTo>
                      <a:pt x="600" y="365"/>
                    </a:lnTo>
                    <a:lnTo>
                      <a:pt x="601" y="365"/>
                    </a:lnTo>
                    <a:lnTo>
                      <a:pt x="601" y="364"/>
                    </a:lnTo>
                    <a:lnTo>
                      <a:pt x="603" y="362"/>
                    </a:lnTo>
                    <a:lnTo>
                      <a:pt x="600" y="359"/>
                    </a:lnTo>
                    <a:lnTo>
                      <a:pt x="601" y="359"/>
                    </a:lnTo>
                    <a:lnTo>
                      <a:pt x="601" y="357"/>
                    </a:lnTo>
                    <a:lnTo>
                      <a:pt x="603" y="357"/>
                    </a:lnTo>
                    <a:lnTo>
                      <a:pt x="606" y="359"/>
                    </a:lnTo>
                    <a:lnTo>
                      <a:pt x="607" y="361"/>
                    </a:lnTo>
                    <a:lnTo>
                      <a:pt x="607" y="361"/>
                    </a:lnTo>
                    <a:lnTo>
                      <a:pt x="607" y="359"/>
                    </a:lnTo>
                    <a:lnTo>
                      <a:pt x="606" y="357"/>
                    </a:lnTo>
                    <a:lnTo>
                      <a:pt x="609" y="356"/>
                    </a:lnTo>
                    <a:lnTo>
                      <a:pt x="611" y="354"/>
                    </a:lnTo>
                    <a:lnTo>
                      <a:pt x="614" y="354"/>
                    </a:lnTo>
                    <a:lnTo>
                      <a:pt x="615" y="354"/>
                    </a:lnTo>
                    <a:lnTo>
                      <a:pt x="615" y="353"/>
                    </a:lnTo>
                    <a:lnTo>
                      <a:pt x="615" y="351"/>
                    </a:lnTo>
                    <a:lnTo>
                      <a:pt x="617" y="351"/>
                    </a:lnTo>
                    <a:lnTo>
                      <a:pt x="617" y="354"/>
                    </a:lnTo>
                    <a:lnTo>
                      <a:pt x="619" y="353"/>
                    </a:lnTo>
                    <a:lnTo>
                      <a:pt x="619" y="349"/>
                    </a:lnTo>
                    <a:lnTo>
                      <a:pt x="617" y="348"/>
                    </a:lnTo>
                    <a:lnTo>
                      <a:pt x="617" y="346"/>
                    </a:lnTo>
                    <a:lnTo>
                      <a:pt x="619" y="346"/>
                    </a:lnTo>
                    <a:lnTo>
                      <a:pt x="623" y="348"/>
                    </a:lnTo>
                    <a:lnTo>
                      <a:pt x="623" y="346"/>
                    </a:lnTo>
                    <a:lnTo>
                      <a:pt x="620" y="345"/>
                    </a:lnTo>
                    <a:lnTo>
                      <a:pt x="620" y="343"/>
                    </a:lnTo>
                    <a:lnTo>
                      <a:pt x="620" y="343"/>
                    </a:lnTo>
                    <a:lnTo>
                      <a:pt x="622" y="341"/>
                    </a:lnTo>
                    <a:lnTo>
                      <a:pt x="622" y="345"/>
                    </a:lnTo>
                    <a:lnTo>
                      <a:pt x="625" y="345"/>
                    </a:lnTo>
                    <a:lnTo>
                      <a:pt x="627" y="345"/>
                    </a:lnTo>
                    <a:lnTo>
                      <a:pt x="628" y="343"/>
                    </a:lnTo>
                    <a:lnTo>
                      <a:pt x="625" y="338"/>
                    </a:lnTo>
                    <a:lnTo>
                      <a:pt x="623" y="333"/>
                    </a:lnTo>
                    <a:lnTo>
                      <a:pt x="620" y="330"/>
                    </a:lnTo>
                    <a:lnTo>
                      <a:pt x="622" y="327"/>
                    </a:lnTo>
                    <a:lnTo>
                      <a:pt x="620" y="325"/>
                    </a:lnTo>
                    <a:lnTo>
                      <a:pt x="622" y="324"/>
                    </a:lnTo>
                    <a:lnTo>
                      <a:pt x="623" y="325"/>
                    </a:lnTo>
                    <a:lnTo>
                      <a:pt x="625" y="330"/>
                    </a:lnTo>
                    <a:lnTo>
                      <a:pt x="628" y="335"/>
                    </a:lnTo>
                    <a:lnTo>
                      <a:pt x="635" y="337"/>
                    </a:lnTo>
                    <a:lnTo>
                      <a:pt x="638" y="338"/>
                    </a:lnTo>
                    <a:lnTo>
                      <a:pt x="641" y="338"/>
                    </a:lnTo>
                    <a:lnTo>
                      <a:pt x="643" y="337"/>
                    </a:lnTo>
                    <a:lnTo>
                      <a:pt x="644" y="337"/>
                    </a:lnTo>
                    <a:lnTo>
                      <a:pt x="647" y="333"/>
                    </a:lnTo>
                    <a:lnTo>
                      <a:pt x="649" y="327"/>
                    </a:lnTo>
                    <a:lnTo>
                      <a:pt x="643" y="321"/>
                    </a:lnTo>
                    <a:lnTo>
                      <a:pt x="643" y="317"/>
                    </a:lnTo>
                    <a:lnTo>
                      <a:pt x="641" y="314"/>
                    </a:lnTo>
                    <a:lnTo>
                      <a:pt x="639" y="316"/>
                    </a:lnTo>
                    <a:lnTo>
                      <a:pt x="636" y="317"/>
                    </a:lnTo>
                    <a:lnTo>
                      <a:pt x="631" y="319"/>
                    </a:lnTo>
                    <a:lnTo>
                      <a:pt x="630" y="319"/>
                    </a:lnTo>
                    <a:lnTo>
                      <a:pt x="630" y="319"/>
                    </a:lnTo>
                    <a:lnTo>
                      <a:pt x="628" y="317"/>
                    </a:lnTo>
                    <a:lnTo>
                      <a:pt x="631" y="317"/>
                    </a:lnTo>
                    <a:lnTo>
                      <a:pt x="635" y="317"/>
                    </a:lnTo>
                    <a:lnTo>
                      <a:pt x="638" y="314"/>
                    </a:lnTo>
                    <a:lnTo>
                      <a:pt x="638" y="313"/>
                    </a:lnTo>
                    <a:lnTo>
                      <a:pt x="631" y="310"/>
                    </a:lnTo>
                    <a:lnTo>
                      <a:pt x="627" y="305"/>
                    </a:lnTo>
                    <a:lnTo>
                      <a:pt x="625" y="305"/>
                    </a:lnTo>
                    <a:lnTo>
                      <a:pt x="625" y="305"/>
                    </a:lnTo>
                    <a:lnTo>
                      <a:pt x="625" y="308"/>
                    </a:lnTo>
                    <a:lnTo>
                      <a:pt x="625" y="308"/>
                    </a:lnTo>
                    <a:lnTo>
                      <a:pt x="622" y="306"/>
                    </a:lnTo>
                    <a:lnTo>
                      <a:pt x="620" y="303"/>
                    </a:lnTo>
                    <a:lnTo>
                      <a:pt x="623" y="303"/>
                    </a:lnTo>
                    <a:lnTo>
                      <a:pt x="623" y="298"/>
                    </a:lnTo>
                    <a:lnTo>
                      <a:pt x="625" y="302"/>
                    </a:lnTo>
                    <a:lnTo>
                      <a:pt x="628" y="305"/>
                    </a:lnTo>
                    <a:lnTo>
                      <a:pt x="631" y="305"/>
                    </a:lnTo>
                    <a:lnTo>
                      <a:pt x="633" y="310"/>
                    </a:lnTo>
                    <a:lnTo>
                      <a:pt x="638" y="313"/>
                    </a:lnTo>
                    <a:lnTo>
                      <a:pt x="644" y="314"/>
                    </a:lnTo>
                    <a:lnTo>
                      <a:pt x="646" y="317"/>
                    </a:lnTo>
                    <a:lnTo>
                      <a:pt x="649" y="319"/>
                    </a:lnTo>
                    <a:lnTo>
                      <a:pt x="649" y="321"/>
                    </a:lnTo>
                    <a:lnTo>
                      <a:pt x="652" y="322"/>
                    </a:lnTo>
                    <a:lnTo>
                      <a:pt x="654" y="324"/>
                    </a:lnTo>
                    <a:lnTo>
                      <a:pt x="654" y="321"/>
                    </a:lnTo>
                    <a:lnTo>
                      <a:pt x="657" y="319"/>
                    </a:lnTo>
                    <a:lnTo>
                      <a:pt x="654" y="317"/>
                    </a:lnTo>
                    <a:lnTo>
                      <a:pt x="655" y="314"/>
                    </a:lnTo>
                    <a:lnTo>
                      <a:pt x="657" y="317"/>
                    </a:lnTo>
                    <a:lnTo>
                      <a:pt x="657" y="319"/>
                    </a:lnTo>
                    <a:lnTo>
                      <a:pt x="660" y="321"/>
                    </a:lnTo>
                    <a:lnTo>
                      <a:pt x="663" y="316"/>
                    </a:lnTo>
                    <a:lnTo>
                      <a:pt x="663" y="310"/>
                    </a:lnTo>
                    <a:lnTo>
                      <a:pt x="662" y="308"/>
                    </a:lnTo>
                    <a:lnTo>
                      <a:pt x="663" y="305"/>
                    </a:lnTo>
                    <a:lnTo>
                      <a:pt x="665" y="310"/>
                    </a:lnTo>
                    <a:lnTo>
                      <a:pt x="665" y="311"/>
                    </a:lnTo>
                    <a:lnTo>
                      <a:pt x="666" y="306"/>
                    </a:lnTo>
                    <a:lnTo>
                      <a:pt x="670" y="305"/>
                    </a:lnTo>
                    <a:lnTo>
                      <a:pt x="670" y="306"/>
                    </a:lnTo>
                    <a:lnTo>
                      <a:pt x="671" y="306"/>
                    </a:lnTo>
                    <a:lnTo>
                      <a:pt x="670" y="310"/>
                    </a:lnTo>
                    <a:lnTo>
                      <a:pt x="670" y="310"/>
                    </a:lnTo>
                    <a:lnTo>
                      <a:pt x="671" y="311"/>
                    </a:lnTo>
                    <a:lnTo>
                      <a:pt x="673" y="310"/>
                    </a:lnTo>
                    <a:lnTo>
                      <a:pt x="674" y="311"/>
                    </a:lnTo>
                    <a:lnTo>
                      <a:pt x="678" y="314"/>
                    </a:lnTo>
                    <a:lnTo>
                      <a:pt x="679" y="313"/>
                    </a:lnTo>
                    <a:lnTo>
                      <a:pt x="681" y="313"/>
                    </a:lnTo>
                    <a:lnTo>
                      <a:pt x="681" y="314"/>
                    </a:lnTo>
                    <a:lnTo>
                      <a:pt x="684" y="314"/>
                    </a:lnTo>
                    <a:lnTo>
                      <a:pt x="686" y="310"/>
                    </a:lnTo>
                    <a:lnTo>
                      <a:pt x="690" y="308"/>
                    </a:lnTo>
                    <a:lnTo>
                      <a:pt x="698" y="298"/>
                    </a:lnTo>
                    <a:lnTo>
                      <a:pt x="700" y="297"/>
                    </a:lnTo>
                    <a:lnTo>
                      <a:pt x="700" y="295"/>
                    </a:lnTo>
                    <a:lnTo>
                      <a:pt x="701" y="297"/>
                    </a:lnTo>
                    <a:lnTo>
                      <a:pt x="705" y="292"/>
                    </a:lnTo>
                    <a:lnTo>
                      <a:pt x="708" y="290"/>
                    </a:lnTo>
                    <a:lnTo>
                      <a:pt x="711" y="289"/>
                    </a:lnTo>
                    <a:lnTo>
                      <a:pt x="713" y="287"/>
                    </a:lnTo>
                    <a:lnTo>
                      <a:pt x="711" y="284"/>
                    </a:lnTo>
                    <a:lnTo>
                      <a:pt x="701" y="281"/>
                    </a:lnTo>
                    <a:lnTo>
                      <a:pt x="697" y="281"/>
                    </a:lnTo>
                    <a:lnTo>
                      <a:pt x="690" y="278"/>
                    </a:lnTo>
                    <a:lnTo>
                      <a:pt x="689" y="274"/>
                    </a:lnTo>
                    <a:lnTo>
                      <a:pt x="686" y="268"/>
                    </a:lnTo>
                    <a:lnTo>
                      <a:pt x="686" y="268"/>
                    </a:lnTo>
                    <a:lnTo>
                      <a:pt x="684" y="263"/>
                    </a:lnTo>
                    <a:lnTo>
                      <a:pt x="684" y="263"/>
                    </a:lnTo>
                    <a:lnTo>
                      <a:pt x="684" y="262"/>
                    </a:lnTo>
                    <a:lnTo>
                      <a:pt x="686" y="262"/>
                    </a:lnTo>
                    <a:lnTo>
                      <a:pt x="686" y="260"/>
                    </a:lnTo>
                    <a:lnTo>
                      <a:pt x="684" y="258"/>
                    </a:lnTo>
                    <a:lnTo>
                      <a:pt x="679" y="258"/>
                    </a:lnTo>
                    <a:lnTo>
                      <a:pt x="673" y="257"/>
                    </a:lnTo>
                    <a:lnTo>
                      <a:pt x="671" y="257"/>
                    </a:lnTo>
                    <a:lnTo>
                      <a:pt x="670" y="258"/>
                    </a:lnTo>
                    <a:lnTo>
                      <a:pt x="668" y="257"/>
                    </a:lnTo>
                    <a:lnTo>
                      <a:pt x="668" y="254"/>
                    </a:lnTo>
                    <a:lnTo>
                      <a:pt x="671" y="255"/>
                    </a:lnTo>
                    <a:lnTo>
                      <a:pt x="678" y="255"/>
                    </a:lnTo>
                    <a:lnTo>
                      <a:pt x="681" y="258"/>
                    </a:lnTo>
                    <a:lnTo>
                      <a:pt x="687" y="258"/>
                    </a:lnTo>
                    <a:lnTo>
                      <a:pt x="690" y="260"/>
                    </a:lnTo>
                    <a:lnTo>
                      <a:pt x="694" y="266"/>
                    </a:lnTo>
                    <a:lnTo>
                      <a:pt x="695" y="266"/>
                    </a:lnTo>
                    <a:lnTo>
                      <a:pt x="697" y="268"/>
                    </a:lnTo>
                    <a:lnTo>
                      <a:pt x="697" y="270"/>
                    </a:lnTo>
                    <a:lnTo>
                      <a:pt x="695" y="270"/>
                    </a:lnTo>
                    <a:lnTo>
                      <a:pt x="695" y="271"/>
                    </a:lnTo>
                    <a:lnTo>
                      <a:pt x="698" y="273"/>
                    </a:lnTo>
                    <a:lnTo>
                      <a:pt x="700" y="276"/>
                    </a:lnTo>
                    <a:lnTo>
                      <a:pt x="701" y="279"/>
                    </a:lnTo>
                    <a:lnTo>
                      <a:pt x="711" y="281"/>
                    </a:lnTo>
                    <a:lnTo>
                      <a:pt x="713" y="279"/>
                    </a:lnTo>
                    <a:lnTo>
                      <a:pt x="714" y="276"/>
                    </a:lnTo>
                    <a:lnTo>
                      <a:pt x="716" y="274"/>
                    </a:lnTo>
                    <a:lnTo>
                      <a:pt x="719" y="276"/>
                    </a:lnTo>
                    <a:lnTo>
                      <a:pt x="722" y="271"/>
                    </a:lnTo>
                    <a:lnTo>
                      <a:pt x="725" y="268"/>
                    </a:lnTo>
                    <a:lnTo>
                      <a:pt x="732" y="263"/>
                    </a:lnTo>
                    <a:lnTo>
                      <a:pt x="733" y="263"/>
                    </a:lnTo>
                    <a:lnTo>
                      <a:pt x="735" y="258"/>
                    </a:lnTo>
                    <a:lnTo>
                      <a:pt x="733" y="257"/>
                    </a:lnTo>
                    <a:lnTo>
                      <a:pt x="730" y="255"/>
                    </a:lnTo>
                    <a:lnTo>
                      <a:pt x="729" y="254"/>
                    </a:lnTo>
                    <a:lnTo>
                      <a:pt x="729" y="251"/>
                    </a:lnTo>
                    <a:lnTo>
                      <a:pt x="730" y="251"/>
                    </a:lnTo>
                    <a:lnTo>
                      <a:pt x="729" y="249"/>
                    </a:lnTo>
                    <a:lnTo>
                      <a:pt x="730" y="246"/>
                    </a:lnTo>
                    <a:lnTo>
                      <a:pt x="733" y="247"/>
                    </a:lnTo>
                    <a:lnTo>
                      <a:pt x="735" y="247"/>
                    </a:lnTo>
                    <a:lnTo>
                      <a:pt x="738" y="249"/>
                    </a:lnTo>
                    <a:lnTo>
                      <a:pt x="741" y="249"/>
                    </a:lnTo>
                    <a:lnTo>
                      <a:pt x="744" y="247"/>
                    </a:lnTo>
                    <a:lnTo>
                      <a:pt x="744" y="249"/>
                    </a:lnTo>
                    <a:lnTo>
                      <a:pt x="746" y="251"/>
                    </a:lnTo>
                    <a:lnTo>
                      <a:pt x="746" y="251"/>
                    </a:lnTo>
                    <a:lnTo>
                      <a:pt x="744" y="255"/>
                    </a:lnTo>
                    <a:lnTo>
                      <a:pt x="744" y="257"/>
                    </a:lnTo>
                    <a:lnTo>
                      <a:pt x="746" y="255"/>
                    </a:lnTo>
                    <a:lnTo>
                      <a:pt x="748" y="257"/>
                    </a:lnTo>
                    <a:lnTo>
                      <a:pt x="749" y="257"/>
                    </a:lnTo>
                    <a:lnTo>
                      <a:pt x="752" y="258"/>
                    </a:lnTo>
                    <a:lnTo>
                      <a:pt x="752" y="257"/>
                    </a:lnTo>
                    <a:lnTo>
                      <a:pt x="751" y="254"/>
                    </a:lnTo>
                    <a:lnTo>
                      <a:pt x="752" y="252"/>
                    </a:lnTo>
                    <a:lnTo>
                      <a:pt x="752" y="254"/>
                    </a:lnTo>
                    <a:lnTo>
                      <a:pt x="754" y="255"/>
                    </a:lnTo>
                    <a:lnTo>
                      <a:pt x="756" y="257"/>
                    </a:lnTo>
                    <a:lnTo>
                      <a:pt x="759" y="262"/>
                    </a:lnTo>
                    <a:lnTo>
                      <a:pt x="760" y="262"/>
                    </a:lnTo>
                    <a:lnTo>
                      <a:pt x="760" y="258"/>
                    </a:lnTo>
                    <a:lnTo>
                      <a:pt x="760" y="258"/>
                    </a:lnTo>
                    <a:lnTo>
                      <a:pt x="760" y="257"/>
                    </a:lnTo>
                    <a:lnTo>
                      <a:pt x="760" y="252"/>
                    </a:lnTo>
                    <a:lnTo>
                      <a:pt x="759" y="252"/>
                    </a:lnTo>
                    <a:lnTo>
                      <a:pt x="760" y="247"/>
                    </a:lnTo>
                    <a:lnTo>
                      <a:pt x="759" y="243"/>
                    </a:lnTo>
                    <a:lnTo>
                      <a:pt x="756" y="243"/>
                    </a:lnTo>
                    <a:lnTo>
                      <a:pt x="756" y="239"/>
                    </a:lnTo>
                    <a:lnTo>
                      <a:pt x="754" y="239"/>
                    </a:lnTo>
                    <a:lnTo>
                      <a:pt x="751" y="241"/>
                    </a:lnTo>
                    <a:lnTo>
                      <a:pt x="749" y="241"/>
                    </a:lnTo>
                    <a:lnTo>
                      <a:pt x="752" y="238"/>
                    </a:lnTo>
                    <a:lnTo>
                      <a:pt x="754" y="238"/>
                    </a:lnTo>
                    <a:lnTo>
                      <a:pt x="756" y="238"/>
                    </a:lnTo>
                    <a:lnTo>
                      <a:pt x="759" y="236"/>
                    </a:lnTo>
                    <a:lnTo>
                      <a:pt x="760" y="239"/>
                    </a:lnTo>
                    <a:lnTo>
                      <a:pt x="760" y="239"/>
                    </a:lnTo>
                    <a:lnTo>
                      <a:pt x="762" y="246"/>
                    </a:lnTo>
                    <a:lnTo>
                      <a:pt x="762" y="246"/>
                    </a:lnTo>
                    <a:lnTo>
                      <a:pt x="765" y="243"/>
                    </a:lnTo>
                    <a:lnTo>
                      <a:pt x="764" y="246"/>
                    </a:lnTo>
                    <a:lnTo>
                      <a:pt x="764" y="249"/>
                    </a:lnTo>
                    <a:lnTo>
                      <a:pt x="762" y="249"/>
                    </a:lnTo>
                    <a:lnTo>
                      <a:pt x="762" y="251"/>
                    </a:lnTo>
                    <a:lnTo>
                      <a:pt x="764" y="252"/>
                    </a:lnTo>
                    <a:lnTo>
                      <a:pt x="764" y="255"/>
                    </a:lnTo>
                    <a:lnTo>
                      <a:pt x="764" y="258"/>
                    </a:lnTo>
                    <a:lnTo>
                      <a:pt x="765" y="258"/>
                    </a:lnTo>
                    <a:lnTo>
                      <a:pt x="772" y="257"/>
                    </a:lnTo>
                    <a:lnTo>
                      <a:pt x="773" y="254"/>
                    </a:lnTo>
                    <a:lnTo>
                      <a:pt x="775" y="254"/>
                    </a:lnTo>
                    <a:lnTo>
                      <a:pt x="776" y="255"/>
                    </a:lnTo>
                    <a:lnTo>
                      <a:pt x="781" y="251"/>
                    </a:lnTo>
                    <a:lnTo>
                      <a:pt x="783" y="251"/>
                    </a:lnTo>
                    <a:lnTo>
                      <a:pt x="784" y="249"/>
                    </a:lnTo>
                    <a:lnTo>
                      <a:pt x="788" y="247"/>
                    </a:lnTo>
                    <a:lnTo>
                      <a:pt x="788" y="244"/>
                    </a:lnTo>
                    <a:lnTo>
                      <a:pt x="789" y="243"/>
                    </a:lnTo>
                    <a:lnTo>
                      <a:pt x="794" y="243"/>
                    </a:lnTo>
                    <a:lnTo>
                      <a:pt x="795" y="243"/>
                    </a:lnTo>
                    <a:lnTo>
                      <a:pt x="797" y="241"/>
                    </a:lnTo>
                    <a:lnTo>
                      <a:pt x="797" y="239"/>
                    </a:lnTo>
                    <a:lnTo>
                      <a:pt x="800" y="236"/>
                    </a:lnTo>
                    <a:lnTo>
                      <a:pt x="800" y="233"/>
                    </a:lnTo>
                    <a:lnTo>
                      <a:pt x="802" y="233"/>
                    </a:lnTo>
                    <a:lnTo>
                      <a:pt x="802" y="230"/>
                    </a:lnTo>
                    <a:lnTo>
                      <a:pt x="799" y="223"/>
                    </a:lnTo>
                    <a:lnTo>
                      <a:pt x="800" y="222"/>
                    </a:lnTo>
                    <a:lnTo>
                      <a:pt x="797" y="219"/>
                    </a:lnTo>
                    <a:lnTo>
                      <a:pt x="795" y="215"/>
                    </a:lnTo>
                    <a:lnTo>
                      <a:pt x="797" y="214"/>
                    </a:lnTo>
                    <a:lnTo>
                      <a:pt x="800" y="212"/>
                    </a:lnTo>
                    <a:lnTo>
                      <a:pt x="802" y="211"/>
                    </a:lnTo>
                    <a:lnTo>
                      <a:pt x="800" y="211"/>
                    </a:lnTo>
                    <a:lnTo>
                      <a:pt x="799" y="212"/>
                    </a:lnTo>
                    <a:lnTo>
                      <a:pt x="797" y="212"/>
                    </a:lnTo>
                    <a:lnTo>
                      <a:pt x="797" y="211"/>
                    </a:lnTo>
                    <a:lnTo>
                      <a:pt x="799" y="207"/>
                    </a:lnTo>
                    <a:lnTo>
                      <a:pt x="797" y="207"/>
                    </a:lnTo>
                    <a:lnTo>
                      <a:pt x="799" y="206"/>
                    </a:lnTo>
                    <a:lnTo>
                      <a:pt x="799" y="204"/>
                    </a:lnTo>
                    <a:lnTo>
                      <a:pt x="797" y="203"/>
                    </a:lnTo>
                    <a:lnTo>
                      <a:pt x="795" y="201"/>
                    </a:lnTo>
                    <a:lnTo>
                      <a:pt x="797" y="201"/>
                    </a:lnTo>
                    <a:lnTo>
                      <a:pt x="797" y="198"/>
                    </a:lnTo>
                    <a:lnTo>
                      <a:pt x="799" y="198"/>
                    </a:lnTo>
                    <a:lnTo>
                      <a:pt x="799" y="199"/>
                    </a:lnTo>
                    <a:lnTo>
                      <a:pt x="802" y="199"/>
                    </a:lnTo>
                    <a:lnTo>
                      <a:pt x="803" y="203"/>
                    </a:lnTo>
                    <a:lnTo>
                      <a:pt x="807" y="203"/>
                    </a:lnTo>
                    <a:lnTo>
                      <a:pt x="807" y="201"/>
                    </a:lnTo>
                    <a:lnTo>
                      <a:pt x="810" y="203"/>
                    </a:lnTo>
                    <a:lnTo>
                      <a:pt x="813" y="201"/>
                    </a:lnTo>
                    <a:lnTo>
                      <a:pt x="816" y="198"/>
                    </a:lnTo>
                    <a:lnTo>
                      <a:pt x="816" y="198"/>
                    </a:lnTo>
                    <a:lnTo>
                      <a:pt x="818" y="195"/>
                    </a:lnTo>
                    <a:lnTo>
                      <a:pt x="816" y="195"/>
                    </a:lnTo>
                    <a:lnTo>
                      <a:pt x="815" y="195"/>
                    </a:lnTo>
                    <a:lnTo>
                      <a:pt x="815" y="191"/>
                    </a:lnTo>
                    <a:lnTo>
                      <a:pt x="813" y="191"/>
                    </a:lnTo>
                    <a:lnTo>
                      <a:pt x="810" y="191"/>
                    </a:lnTo>
                    <a:lnTo>
                      <a:pt x="811" y="190"/>
                    </a:lnTo>
                    <a:lnTo>
                      <a:pt x="815" y="190"/>
                    </a:lnTo>
                    <a:lnTo>
                      <a:pt x="819" y="187"/>
                    </a:lnTo>
                    <a:lnTo>
                      <a:pt x="821" y="184"/>
                    </a:lnTo>
                    <a:lnTo>
                      <a:pt x="819" y="182"/>
                    </a:lnTo>
                    <a:lnTo>
                      <a:pt x="818" y="182"/>
                    </a:lnTo>
                    <a:lnTo>
                      <a:pt x="818" y="180"/>
                    </a:lnTo>
                    <a:lnTo>
                      <a:pt x="813" y="179"/>
                    </a:lnTo>
                    <a:lnTo>
                      <a:pt x="811" y="180"/>
                    </a:lnTo>
                    <a:lnTo>
                      <a:pt x="810" y="179"/>
                    </a:lnTo>
                    <a:lnTo>
                      <a:pt x="811" y="179"/>
                    </a:lnTo>
                    <a:lnTo>
                      <a:pt x="811" y="176"/>
                    </a:lnTo>
                    <a:lnTo>
                      <a:pt x="805" y="171"/>
                    </a:lnTo>
                    <a:lnTo>
                      <a:pt x="805" y="169"/>
                    </a:lnTo>
                    <a:lnTo>
                      <a:pt x="807" y="171"/>
                    </a:lnTo>
                    <a:lnTo>
                      <a:pt x="810" y="172"/>
                    </a:lnTo>
                    <a:lnTo>
                      <a:pt x="811" y="171"/>
                    </a:lnTo>
                    <a:lnTo>
                      <a:pt x="810" y="169"/>
                    </a:lnTo>
                    <a:lnTo>
                      <a:pt x="811" y="168"/>
                    </a:lnTo>
                    <a:lnTo>
                      <a:pt x="811" y="166"/>
                    </a:lnTo>
                    <a:lnTo>
                      <a:pt x="807" y="166"/>
                    </a:lnTo>
                    <a:lnTo>
                      <a:pt x="805" y="163"/>
                    </a:lnTo>
                    <a:lnTo>
                      <a:pt x="802" y="164"/>
                    </a:lnTo>
                    <a:lnTo>
                      <a:pt x="797" y="163"/>
                    </a:lnTo>
                    <a:lnTo>
                      <a:pt x="795" y="161"/>
                    </a:lnTo>
                    <a:lnTo>
                      <a:pt x="795" y="160"/>
                    </a:lnTo>
                    <a:lnTo>
                      <a:pt x="792" y="156"/>
                    </a:lnTo>
                    <a:lnTo>
                      <a:pt x="788" y="156"/>
                    </a:lnTo>
                    <a:lnTo>
                      <a:pt x="786" y="158"/>
                    </a:lnTo>
                    <a:lnTo>
                      <a:pt x="783" y="156"/>
                    </a:lnTo>
                    <a:lnTo>
                      <a:pt x="783" y="155"/>
                    </a:lnTo>
                    <a:lnTo>
                      <a:pt x="780" y="155"/>
                    </a:lnTo>
                    <a:lnTo>
                      <a:pt x="780" y="156"/>
                    </a:lnTo>
                    <a:lnTo>
                      <a:pt x="783" y="158"/>
                    </a:lnTo>
                    <a:lnTo>
                      <a:pt x="781" y="160"/>
                    </a:lnTo>
                    <a:lnTo>
                      <a:pt x="778" y="160"/>
                    </a:lnTo>
                    <a:lnTo>
                      <a:pt x="778" y="161"/>
                    </a:lnTo>
                    <a:lnTo>
                      <a:pt x="780" y="161"/>
                    </a:lnTo>
                    <a:lnTo>
                      <a:pt x="778" y="164"/>
                    </a:lnTo>
                    <a:lnTo>
                      <a:pt x="778" y="166"/>
                    </a:lnTo>
                    <a:lnTo>
                      <a:pt x="778" y="168"/>
                    </a:lnTo>
                    <a:lnTo>
                      <a:pt x="776" y="168"/>
                    </a:lnTo>
                    <a:lnTo>
                      <a:pt x="776" y="171"/>
                    </a:lnTo>
                    <a:lnTo>
                      <a:pt x="775" y="172"/>
                    </a:lnTo>
                    <a:lnTo>
                      <a:pt x="775" y="177"/>
                    </a:lnTo>
                    <a:lnTo>
                      <a:pt x="776" y="177"/>
                    </a:lnTo>
                    <a:lnTo>
                      <a:pt x="778" y="179"/>
                    </a:lnTo>
                    <a:lnTo>
                      <a:pt x="778" y="179"/>
                    </a:lnTo>
                    <a:lnTo>
                      <a:pt x="780" y="182"/>
                    </a:lnTo>
                    <a:lnTo>
                      <a:pt x="780" y="182"/>
                    </a:lnTo>
                    <a:lnTo>
                      <a:pt x="776" y="182"/>
                    </a:lnTo>
                    <a:lnTo>
                      <a:pt x="776" y="184"/>
                    </a:lnTo>
                    <a:lnTo>
                      <a:pt x="775" y="182"/>
                    </a:lnTo>
                    <a:lnTo>
                      <a:pt x="772" y="182"/>
                    </a:lnTo>
                    <a:lnTo>
                      <a:pt x="770" y="184"/>
                    </a:lnTo>
                    <a:lnTo>
                      <a:pt x="772" y="187"/>
                    </a:lnTo>
                    <a:lnTo>
                      <a:pt x="773" y="187"/>
                    </a:lnTo>
                    <a:lnTo>
                      <a:pt x="773" y="188"/>
                    </a:lnTo>
                    <a:lnTo>
                      <a:pt x="772" y="188"/>
                    </a:lnTo>
                    <a:lnTo>
                      <a:pt x="770" y="187"/>
                    </a:lnTo>
                    <a:lnTo>
                      <a:pt x="768" y="188"/>
                    </a:lnTo>
                    <a:lnTo>
                      <a:pt x="765" y="187"/>
                    </a:lnTo>
                    <a:lnTo>
                      <a:pt x="764" y="188"/>
                    </a:lnTo>
                    <a:lnTo>
                      <a:pt x="760" y="193"/>
                    </a:lnTo>
                    <a:lnTo>
                      <a:pt x="759" y="199"/>
                    </a:lnTo>
                    <a:lnTo>
                      <a:pt x="756" y="204"/>
                    </a:lnTo>
                    <a:lnTo>
                      <a:pt x="751" y="209"/>
                    </a:lnTo>
                    <a:lnTo>
                      <a:pt x="749" y="211"/>
                    </a:lnTo>
                    <a:lnTo>
                      <a:pt x="748" y="211"/>
                    </a:lnTo>
                    <a:lnTo>
                      <a:pt x="744" y="214"/>
                    </a:lnTo>
                    <a:lnTo>
                      <a:pt x="743" y="215"/>
                    </a:lnTo>
                    <a:lnTo>
                      <a:pt x="743" y="220"/>
                    </a:lnTo>
                    <a:lnTo>
                      <a:pt x="740" y="222"/>
                    </a:lnTo>
                    <a:lnTo>
                      <a:pt x="740" y="225"/>
                    </a:lnTo>
                    <a:lnTo>
                      <a:pt x="738" y="225"/>
                    </a:lnTo>
                    <a:lnTo>
                      <a:pt x="737" y="222"/>
                    </a:lnTo>
                    <a:lnTo>
                      <a:pt x="735" y="222"/>
                    </a:lnTo>
                    <a:lnTo>
                      <a:pt x="733" y="225"/>
                    </a:lnTo>
                    <a:lnTo>
                      <a:pt x="733" y="225"/>
                    </a:lnTo>
                    <a:lnTo>
                      <a:pt x="735" y="228"/>
                    </a:lnTo>
                    <a:lnTo>
                      <a:pt x="733" y="228"/>
                    </a:lnTo>
                    <a:lnTo>
                      <a:pt x="730" y="227"/>
                    </a:lnTo>
                    <a:lnTo>
                      <a:pt x="732" y="223"/>
                    </a:lnTo>
                    <a:lnTo>
                      <a:pt x="729" y="220"/>
                    </a:lnTo>
                    <a:lnTo>
                      <a:pt x="727" y="211"/>
                    </a:lnTo>
                    <a:lnTo>
                      <a:pt x="727" y="206"/>
                    </a:lnTo>
                    <a:lnTo>
                      <a:pt x="725" y="204"/>
                    </a:lnTo>
                    <a:lnTo>
                      <a:pt x="727" y="201"/>
                    </a:lnTo>
                    <a:lnTo>
                      <a:pt x="729" y="198"/>
                    </a:lnTo>
                    <a:lnTo>
                      <a:pt x="729" y="195"/>
                    </a:lnTo>
                    <a:lnTo>
                      <a:pt x="730" y="193"/>
                    </a:lnTo>
                    <a:lnTo>
                      <a:pt x="732" y="191"/>
                    </a:lnTo>
                    <a:lnTo>
                      <a:pt x="733" y="193"/>
                    </a:lnTo>
                    <a:lnTo>
                      <a:pt x="735" y="191"/>
                    </a:lnTo>
                    <a:lnTo>
                      <a:pt x="737" y="188"/>
                    </a:lnTo>
                    <a:lnTo>
                      <a:pt x="735" y="184"/>
                    </a:lnTo>
                    <a:lnTo>
                      <a:pt x="737" y="180"/>
                    </a:lnTo>
                    <a:lnTo>
                      <a:pt x="737" y="177"/>
                    </a:lnTo>
                    <a:lnTo>
                      <a:pt x="735" y="174"/>
                    </a:lnTo>
                    <a:lnTo>
                      <a:pt x="733" y="171"/>
                    </a:lnTo>
                    <a:lnTo>
                      <a:pt x="732" y="166"/>
                    </a:lnTo>
                    <a:lnTo>
                      <a:pt x="732" y="163"/>
                    </a:lnTo>
                    <a:lnTo>
                      <a:pt x="730" y="163"/>
                    </a:lnTo>
                    <a:lnTo>
                      <a:pt x="729" y="163"/>
                    </a:lnTo>
                    <a:lnTo>
                      <a:pt x="727" y="164"/>
                    </a:lnTo>
                    <a:lnTo>
                      <a:pt x="724" y="171"/>
                    </a:lnTo>
                    <a:lnTo>
                      <a:pt x="721" y="172"/>
                    </a:lnTo>
                    <a:lnTo>
                      <a:pt x="721" y="176"/>
                    </a:lnTo>
                    <a:lnTo>
                      <a:pt x="721" y="180"/>
                    </a:lnTo>
                    <a:lnTo>
                      <a:pt x="719" y="182"/>
                    </a:lnTo>
                    <a:lnTo>
                      <a:pt x="717" y="180"/>
                    </a:lnTo>
                    <a:lnTo>
                      <a:pt x="716" y="182"/>
                    </a:lnTo>
                    <a:lnTo>
                      <a:pt x="716" y="184"/>
                    </a:lnTo>
                    <a:lnTo>
                      <a:pt x="716" y="185"/>
                    </a:lnTo>
                    <a:lnTo>
                      <a:pt x="713" y="187"/>
                    </a:lnTo>
                    <a:lnTo>
                      <a:pt x="711" y="188"/>
                    </a:lnTo>
                    <a:lnTo>
                      <a:pt x="709" y="191"/>
                    </a:lnTo>
                    <a:lnTo>
                      <a:pt x="708" y="191"/>
                    </a:lnTo>
                    <a:lnTo>
                      <a:pt x="706" y="188"/>
                    </a:lnTo>
                    <a:lnTo>
                      <a:pt x="708" y="188"/>
                    </a:lnTo>
                    <a:lnTo>
                      <a:pt x="708" y="185"/>
                    </a:lnTo>
                    <a:lnTo>
                      <a:pt x="708" y="184"/>
                    </a:lnTo>
                    <a:lnTo>
                      <a:pt x="711" y="180"/>
                    </a:lnTo>
                    <a:lnTo>
                      <a:pt x="711" y="177"/>
                    </a:lnTo>
                    <a:lnTo>
                      <a:pt x="711" y="176"/>
                    </a:lnTo>
                    <a:lnTo>
                      <a:pt x="713" y="174"/>
                    </a:lnTo>
                    <a:lnTo>
                      <a:pt x="713" y="171"/>
                    </a:lnTo>
                    <a:lnTo>
                      <a:pt x="713" y="171"/>
                    </a:lnTo>
                    <a:lnTo>
                      <a:pt x="713" y="168"/>
                    </a:lnTo>
                    <a:lnTo>
                      <a:pt x="711" y="163"/>
                    </a:lnTo>
                    <a:lnTo>
                      <a:pt x="711" y="161"/>
                    </a:lnTo>
                    <a:lnTo>
                      <a:pt x="709" y="158"/>
                    </a:lnTo>
                    <a:lnTo>
                      <a:pt x="709" y="156"/>
                    </a:lnTo>
                    <a:lnTo>
                      <a:pt x="709" y="158"/>
                    </a:lnTo>
                    <a:lnTo>
                      <a:pt x="711" y="158"/>
                    </a:lnTo>
                    <a:lnTo>
                      <a:pt x="713" y="161"/>
                    </a:lnTo>
                    <a:lnTo>
                      <a:pt x="713" y="160"/>
                    </a:lnTo>
                    <a:lnTo>
                      <a:pt x="716" y="156"/>
                    </a:lnTo>
                    <a:lnTo>
                      <a:pt x="719" y="156"/>
                    </a:lnTo>
                    <a:lnTo>
                      <a:pt x="721" y="155"/>
                    </a:lnTo>
                    <a:lnTo>
                      <a:pt x="719" y="153"/>
                    </a:lnTo>
                    <a:lnTo>
                      <a:pt x="716" y="155"/>
                    </a:lnTo>
                    <a:lnTo>
                      <a:pt x="714" y="153"/>
                    </a:lnTo>
                    <a:lnTo>
                      <a:pt x="711" y="152"/>
                    </a:lnTo>
                    <a:lnTo>
                      <a:pt x="711" y="152"/>
                    </a:lnTo>
                    <a:lnTo>
                      <a:pt x="713" y="150"/>
                    </a:lnTo>
                    <a:lnTo>
                      <a:pt x="713" y="150"/>
                    </a:lnTo>
                    <a:lnTo>
                      <a:pt x="709" y="150"/>
                    </a:lnTo>
                    <a:lnTo>
                      <a:pt x="709" y="152"/>
                    </a:lnTo>
                    <a:lnTo>
                      <a:pt x="706" y="153"/>
                    </a:lnTo>
                    <a:lnTo>
                      <a:pt x="703" y="150"/>
                    </a:lnTo>
                    <a:lnTo>
                      <a:pt x="703" y="148"/>
                    </a:lnTo>
                    <a:lnTo>
                      <a:pt x="701" y="147"/>
                    </a:lnTo>
                    <a:lnTo>
                      <a:pt x="698" y="148"/>
                    </a:lnTo>
                    <a:lnTo>
                      <a:pt x="697" y="147"/>
                    </a:lnTo>
                    <a:lnTo>
                      <a:pt x="698" y="144"/>
                    </a:lnTo>
                    <a:lnTo>
                      <a:pt x="700" y="144"/>
                    </a:lnTo>
                    <a:lnTo>
                      <a:pt x="700" y="142"/>
                    </a:lnTo>
                    <a:lnTo>
                      <a:pt x="701" y="140"/>
                    </a:lnTo>
                    <a:lnTo>
                      <a:pt x="709" y="136"/>
                    </a:lnTo>
                    <a:lnTo>
                      <a:pt x="709" y="134"/>
                    </a:lnTo>
                    <a:lnTo>
                      <a:pt x="708" y="132"/>
                    </a:lnTo>
                    <a:lnTo>
                      <a:pt x="705" y="134"/>
                    </a:lnTo>
                    <a:lnTo>
                      <a:pt x="705" y="132"/>
                    </a:lnTo>
                    <a:lnTo>
                      <a:pt x="706" y="131"/>
                    </a:lnTo>
                    <a:lnTo>
                      <a:pt x="708" y="128"/>
                    </a:lnTo>
                    <a:lnTo>
                      <a:pt x="711" y="128"/>
                    </a:lnTo>
                    <a:lnTo>
                      <a:pt x="711" y="129"/>
                    </a:lnTo>
                    <a:lnTo>
                      <a:pt x="713" y="132"/>
                    </a:lnTo>
                    <a:lnTo>
                      <a:pt x="714" y="132"/>
                    </a:lnTo>
                    <a:lnTo>
                      <a:pt x="716" y="132"/>
                    </a:lnTo>
                    <a:lnTo>
                      <a:pt x="719" y="131"/>
                    </a:lnTo>
                    <a:lnTo>
                      <a:pt x="719" y="129"/>
                    </a:lnTo>
                    <a:lnTo>
                      <a:pt x="717" y="126"/>
                    </a:lnTo>
                    <a:lnTo>
                      <a:pt x="714" y="126"/>
                    </a:lnTo>
                    <a:lnTo>
                      <a:pt x="714" y="125"/>
                    </a:lnTo>
                    <a:lnTo>
                      <a:pt x="716" y="121"/>
                    </a:lnTo>
                    <a:lnTo>
                      <a:pt x="714" y="120"/>
                    </a:lnTo>
                    <a:lnTo>
                      <a:pt x="716" y="118"/>
                    </a:lnTo>
                    <a:lnTo>
                      <a:pt x="716" y="115"/>
                    </a:lnTo>
                    <a:lnTo>
                      <a:pt x="713" y="112"/>
                    </a:lnTo>
                    <a:lnTo>
                      <a:pt x="714" y="110"/>
                    </a:lnTo>
                    <a:lnTo>
                      <a:pt x="713" y="107"/>
                    </a:lnTo>
                    <a:lnTo>
                      <a:pt x="714" y="107"/>
                    </a:lnTo>
                    <a:lnTo>
                      <a:pt x="714" y="102"/>
                    </a:lnTo>
                    <a:lnTo>
                      <a:pt x="716" y="99"/>
                    </a:lnTo>
                    <a:lnTo>
                      <a:pt x="716" y="97"/>
                    </a:lnTo>
                    <a:lnTo>
                      <a:pt x="719" y="94"/>
                    </a:lnTo>
                    <a:lnTo>
                      <a:pt x="719" y="93"/>
                    </a:lnTo>
                    <a:lnTo>
                      <a:pt x="716" y="93"/>
                    </a:lnTo>
                    <a:lnTo>
                      <a:pt x="717" y="88"/>
                    </a:lnTo>
                    <a:lnTo>
                      <a:pt x="716" y="85"/>
                    </a:lnTo>
                    <a:lnTo>
                      <a:pt x="714" y="83"/>
                    </a:lnTo>
                    <a:lnTo>
                      <a:pt x="714" y="80"/>
                    </a:lnTo>
                    <a:lnTo>
                      <a:pt x="714" y="78"/>
                    </a:lnTo>
                    <a:lnTo>
                      <a:pt x="716" y="78"/>
                    </a:lnTo>
                    <a:lnTo>
                      <a:pt x="716" y="75"/>
                    </a:lnTo>
                    <a:lnTo>
                      <a:pt x="714" y="73"/>
                    </a:lnTo>
                    <a:lnTo>
                      <a:pt x="713" y="72"/>
                    </a:lnTo>
                    <a:lnTo>
                      <a:pt x="709" y="70"/>
                    </a:lnTo>
                    <a:lnTo>
                      <a:pt x="711" y="69"/>
                    </a:lnTo>
                    <a:lnTo>
                      <a:pt x="711" y="67"/>
                    </a:lnTo>
                    <a:lnTo>
                      <a:pt x="706" y="66"/>
                    </a:lnTo>
                    <a:lnTo>
                      <a:pt x="703" y="64"/>
                    </a:lnTo>
                    <a:lnTo>
                      <a:pt x="701" y="66"/>
                    </a:lnTo>
                    <a:lnTo>
                      <a:pt x="701" y="67"/>
                    </a:lnTo>
                    <a:lnTo>
                      <a:pt x="697" y="70"/>
                    </a:lnTo>
                    <a:lnTo>
                      <a:pt x="697" y="72"/>
                    </a:lnTo>
                    <a:lnTo>
                      <a:pt x="692" y="72"/>
                    </a:lnTo>
                    <a:lnTo>
                      <a:pt x="690" y="73"/>
                    </a:lnTo>
                    <a:lnTo>
                      <a:pt x="692" y="77"/>
                    </a:lnTo>
                    <a:lnTo>
                      <a:pt x="694" y="78"/>
                    </a:lnTo>
                    <a:lnTo>
                      <a:pt x="697" y="78"/>
                    </a:lnTo>
                    <a:lnTo>
                      <a:pt x="697" y="80"/>
                    </a:lnTo>
                    <a:lnTo>
                      <a:pt x="694" y="85"/>
                    </a:lnTo>
                    <a:lnTo>
                      <a:pt x="692" y="86"/>
                    </a:lnTo>
                    <a:lnTo>
                      <a:pt x="690" y="88"/>
                    </a:lnTo>
                    <a:lnTo>
                      <a:pt x="690" y="85"/>
                    </a:lnTo>
                    <a:lnTo>
                      <a:pt x="689" y="85"/>
                    </a:lnTo>
                    <a:lnTo>
                      <a:pt x="690" y="81"/>
                    </a:lnTo>
                    <a:lnTo>
                      <a:pt x="687" y="80"/>
                    </a:lnTo>
                    <a:lnTo>
                      <a:pt x="684" y="81"/>
                    </a:lnTo>
                    <a:lnTo>
                      <a:pt x="682" y="83"/>
                    </a:lnTo>
                    <a:lnTo>
                      <a:pt x="681" y="85"/>
                    </a:lnTo>
                    <a:lnTo>
                      <a:pt x="679" y="88"/>
                    </a:lnTo>
                    <a:lnTo>
                      <a:pt x="678" y="88"/>
                    </a:lnTo>
                    <a:lnTo>
                      <a:pt x="674" y="93"/>
                    </a:lnTo>
                    <a:lnTo>
                      <a:pt x="671" y="97"/>
                    </a:lnTo>
                    <a:lnTo>
                      <a:pt x="671" y="101"/>
                    </a:lnTo>
                    <a:lnTo>
                      <a:pt x="671" y="104"/>
                    </a:lnTo>
                    <a:lnTo>
                      <a:pt x="671" y="105"/>
                    </a:lnTo>
                    <a:lnTo>
                      <a:pt x="673" y="105"/>
                    </a:lnTo>
                    <a:lnTo>
                      <a:pt x="676" y="104"/>
                    </a:lnTo>
                    <a:lnTo>
                      <a:pt x="678" y="104"/>
                    </a:lnTo>
                    <a:lnTo>
                      <a:pt x="676" y="105"/>
                    </a:lnTo>
                    <a:lnTo>
                      <a:pt x="674" y="107"/>
                    </a:lnTo>
                    <a:lnTo>
                      <a:pt x="674" y="109"/>
                    </a:lnTo>
                    <a:lnTo>
                      <a:pt x="673" y="109"/>
                    </a:lnTo>
                    <a:lnTo>
                      <a:pt x="670" y="110"/>
                    </a:lnTo>
                    <a:lnTo>
                      <a:pt x="665" y="113"/>
                    </a:lnTo>
                    <a:lnTo>
                      <a:pt x="663" y="117"/>
                    </a:lnTo>
                    <a:lnTo>
                      <a:pt x="662" y="123"/>
                    </a:lnTo>
                    <a:lnTo>
                      <a:pt x="663" y="126"/>
                    </a:lnTo>
                    <a:lnTo>
                      <a:pt x="663" y="128"/>
                    </a:lnTo>
                    <a:lnTo>
                      <a:pt x="662" y="129"/>
                    </a:lnTo>
                    <a:lnTo>
                      <a:pt x="663" y="131"/>
                    </a:lnTo>
                    <a:lnTo>
                      <a:pt x="663" y="134"/>
                    </a:lnTo>
                    <a:lnTo>
                      <a:pt x="666" y="132"/>
                    </a:lnTo>
                    <a:lnTo>
                      <a:pt x="666" y="134"/>
                    </a:lnTo>
                    <a:lnTo>
                      <a:pt x="668" y="137"/>
                    </a:lnTo>
                    <a:lnTo>
                      <a:pt x="670" y="139"/>
                    </a:lnTo>
                    <a:lnTo>
                      <a:pt x="671" y="140"/>
                    </a:lnTo>
                    <a:lnTo>
                      <a:pt x="673" y="140"/>
                    </a:lnTo>
                    <a:lnTo>
                      <a:pt x="674" y="137"/>
                    </a:lnTo>
                    <a:lnTo>
                      <a:pt x="674" y="140"/>
                    </a:lnTo>
                    <a:lnTo>
                      <a:pt x="676" y="145"/>
                    </a:lnTo>
                    <a:lnTo>
                      <a:pt x="679" y="145"/>
                    </a:lnTo>
                    <a:lnTo>
                      <a:pt x="682" y="147"/>
                    </a:lnTo>
                    <a:lnTo>
                      <a:pt x="684" y="147"/>
                    </a:lnTo>
                    <a:lnTo>
                      <a:pt x="687" y="148"/>
                    </a:lnTo>
                    <a:lnTo>
                      <a:pt x="687" y="150"/>
                    </a:lnTo>
                    <a:lnTo>
                      <a:pt x="684" y="155"/>
                    </a:lnTo>
                    <a:lnTo>
                      <a:pt x="682" y="156"/>
                    </a:lnTo>
                    <a:lnTo>
                      <a:pt x="681" y="156"/>
                    </a:lnTo>
                    <a:lnTo>
                      <a:pt x="681" y="153"/>
                    </a:lnTo>
                    <a:lnTo>
                      <a:pt x="684" y="152"/>
                    </a:lnTo>
                    <a:lnTo>
                      <a:pt x="681" y="152"/>
                    </a:lnTo>
                    <a:lnTo>
                      <a:pt x="678" y="152"/>
                    </a:lnTo>
                    <a:lnTo>
                      <a:pt x="674" y="155"/>
                    </a:lnTo>
                    <a:lnTo>
                      <a:pt x="676" y="156"/>
                    </a:lnTo>
                    <a:lnTo>
                      <a:pt x="676" y="158"/>
                    </a:lnTo>
                    <a:lnTo>
                      <a:pt x="673" y="160"/>
                    </a:lnTo>
                    <a:lnTo>
                      <a:pt x="671" y="161"/>
                    </a:lnTo>
                    <a:lnTo>
                      <a:pt x="670" y="161"/>
                    </a:lnTo>
                    <a:lnTo>
                      <a:pt x="666" y="164"/>
                    </a:lnTo>
                    <a:lnTo>
                      <a:pt x="668" y="166"/>
                    </a:lnTo>
                    <a:lnTo>
                      <a:pt x="670" y="166"/>
                    </a:lnTo>
                    <a:lnTo>
                      <a:pt x="671" y="168"/>
                    </a:lnTo>
                    <a:lnTo>
                      <a:pt x="674" y="166"/>
                    </a:lnTo>
                    <a:lnTo>
                      <a:pt x="674" y="164"/>
                    </a:lnTo>
                    <a:lnTo>
                      <a:pt x="674" y="163"/>
                    </a:lnTo>
                    <a:lnTo>
                      <a:pt x="676" y="163"/>
                    </a:lnTo>
                    <a:lnTo>
                      <a:pt x="678" y="161"/>
                    </a:lnTo>
                    <a:lnTo>
                      <a:pt x="679" y="163"/>
                    </a:lnTo>
                    <a:lnTo>
                      <a:pt x="679" y="166"/>
                    </a:lnTo>
                    <a:lnTo>
                      <a:pt x="678" y="169"/>
                    </a:lnTo>
                    <a:lnTo>
                      <a:pt x="676" y="172"/>
                    </a:lnTo>
                    <a:lnTo>
                      <a:pt x="676" y="174"/>
                    </a:lnTo>
                    <a:lnTo>
                      <a:pt x="674" y="176"/>
                    </a:lnTo>
                    <a:lnTo>
                      <a:pt x="671" y="177"/>
                    </a:lnTo>
                    <a:lnTo>
                      <a:pt x="668" y="179"/>
                    </a:lnTo>
                    <a:lnTo>
                      <a:pt x="666" y="180"/>
                    </a:lnTo>
                    <a:lnTo>
                      <a:pt x="666" y="182"/>
                    </a:lnTo>
                    <a:lnTo>
                      <a:pt x="665" y="184"/>
                    </a:lnTo>
                    <a:lnTo>
                      <a:pt x="658" y="187"/>
                    </a:lnTo>
                    <a:lnTo>
                      <a:pt x="657" y="188"/>
                    </a:lnTo>
                    <a:lnTo>
                      <a:pt x="654" y="190"/>
                    </a:lnTo>
                    <a:lnTo>
                      <a:pt x="654" y="188"/>
                    </a:lnTo>
                    <a:lnTo>
                      <a:pt x="652" y="188"/>
                    </a:lnTo>
                    <a:lnTo>
                      <a:pt x="652" y="187"/>
                    </a:lnTo>
                    <a:lnTo>
                      <a:pt x="650" y="188"/>
                    </a:lnTo>
                    <a:lnTo>
                      <a:pt x="649" y="190"/>
                    </a:lnTo>
                    <a:lnTo>
                      <a:pt x="649" y="188"/>
                    </a:lnTo>
                    <a:lnTo>
                      <a:pt x="649" y="187"/>
                    </a:lnTo>
                    <a:lnTo>
                      <a:pt x="646" y="190"/>
                    </a:lnTo>
                    <a:lnTo>
                      <a:pt x="644" y="193"/>
                    </a:lnTo>
                    <a:lnTo>
                      <a:pt x="643" y="196"/>
                    </a:lnTo>
                    <a:lnTo>
                      <a:pt x="641" y="198"/>
                    </a:lnTo>
                    <a:lnTo>
                      <a:pt x="643" y="199"/>
                    </a:lnTo>
                    <a:lnTo>
                      <a:pt x="643" y="201"/>
                    </a:lnTo>
                    <a:lnTo>
                      <a:pt x="641" y="206"/>
                    </a:lnTo>
                    <a:lnTo>
                      <a:pt x="641" y="207"/>
                    </a:lnTo>
                    <a:lnTo>
                      <a:pt x="643" y="209"/>
                    </a:lnTo>
                    <a:lnTo>
                      <a:pt x="641" y="211"/>
                    </a:lnTo>
                    <a:lnTo>
                      <a:pt x="639" y="214"/>
                    </a:lnTo>
                    <a:lnTo>
                      <a:pt x="641" y="214"/>
                    </a:lnTo>
                    <a:lnTo>
                      <a:pt x="643" y="212"/>
                    </a:lnTo>
                    <a:lnTo>
                      <a:pt x="644" y="211"/>
                    </a:lnTo>
                    <a:lnTo>
                      <a:pt x="646" y="211"/>
                    </a:lnTo>
                    <a:lnTo>
                      <a:pt x="649" y="209"/>
                    </a:lnTo>
                    <a:lnTo>
                      <a:pt x="646" y="212"/>
                    </a:lnTo>
                    <a:lnTo>
                      <a:pt x="644" y="212"/>
                    </a:lnTo>
                    <a:lnTo>
                      <a:pt x="641" y="215"/>
                    </a:lnTo>
                    <a:lnTo>
                      <a:pt x="638" y="215"/>
                    </a:lnTo>
                    <a:lnTo>
                      <a:pt x="638" y="219"/>
                    </a:lnTo>
                    <a:lnTo>
                      <a:pt x="636" y="220"/>
                    </a:lnTo>
                    <a:lnTo>
                      <a:pt x="633" y="219"/>
                    </a:lnTo>
                    <a:lnTo>
                      <a:pt x="630" y="219"/>
                    </a:lnTo>
                    <a:lnTo>
                      <a:pt x="628" y="217"/>
                    </a:lnTo>
                    <a:lnTo>
                      <a:pt x="627" y="219"/>
                    </a:lnTo>
                    <a:lnTo>
                      <a:pt x="628" y="223"/>
                    </a:lnTo>
                    <a:lnTo>
                      <a:pt x="625" y="228"/>
                    </a:lnTo>
                    <a:lnTo>
                      <a:pt x="627" y="222"/>
                    </a:lnTo>
                    <a:lnTo>
                      <a:pt x="625" y="219"/>
                    </a:lnTo>
                    <a:lnTo>
                      <a:pt x="623" y="215"/>
                    </a:lnTo>
                    <a:lnTo>
                      <a:pt x="623" y="212"/>
                    </a:lnTo>
                    <a:lnTo>
                      <a:pt x="625" y="212"/>
                    </a:lnTo>
                    <a:lnTo>
                      <a:pt x="627" y="215"/>
                    </a:lnTo>
                    <a:lnTo>
                      <a:pt x="630" y="214"/>
                    </a:lnTo>
                    <a:lnTo>
                      <a:pt x="631" y="217"/>
                    </a:lnTo>
                    <a:lnTo>
                      <a:pt x="635" y="219"/>
                    </a:lnTo>
                    <a:lnTo>
                      <a:pt x="636" y="217"/>
                    </a:lnTo>
                    <a:lnTo>
                      <a:pt x="636" y="214"/>
                    </a:lnTo>
                    <a:lnTo>
                      <a:pt x="638" y="211"/>
                    </a:lnTo>
                    <a:lnTo>
                      <a:pt x="635" y="212"/>
                    </a:lnTo>
                    <a:lnTo>
                      <a:pt x="633" y="211"/>
                    </a:lnTo>
                    <a:lnTo>
                      <a:pt x="636" y="209"/>
                    </a:lnTo>
                    <a:lnTo>
                      <a:pt x="638" y="207"/>
                    </a:lnTo>
                    <a:lnTo>
                      <a:pt x="635" y="206"/>
                    </a:lnTo>
                    <a:lnTo>
                      <a:pt x="633" y="209"/>
                    </a:lnTo>
                    <a:lnTo>
                      <a:pt x="630" y="209"/>
                    </a:lnTo>
                    <a:lnTo>
                      <a:pt x="630" y="207"/>
                    </a:lnTo>
                    <a:lnTo>
                      <a:pt x="633" y="206"/>
                    </a:lnTo>
                    <a:lnTo>
                      <a:pt x="633" y="203"/>
                    </a:lnTo>
                    <a:lnTo>
                      <a:pt x="631" y="203"/>
                    </a:lnTo>
                    <a:lnTo>
                      <a:pt x="628" y="204"/>
                    </a:lnTo>
                    <a:lnTo>
                      <a:pt x="628" y="203"/>
                    </a:lnTo>
                    <a:lnTo>
                      <a:pt x="630" y="198"/>
                    </a:lnTo>
                    <a:lnTo>
                      <a:pt x="631" y="196"/>
                    </a:lnTo>
                    <a:lnTo>
                      <a:pt x="631" y="198"/>
                    </a:lnTo>
                    <a:lnTo>
                      <a:pt x="633" y="196"/>
                    </a:lnTo>
                    <a:lnTo>
                      <a:pt x="633" y="195"/>
                    </a:lnTo>
                    <a:lnTo>
                      <a:pt x="638" y="191"/>
                    </a:lnTo>
                    <a:lnTo>
                      <a:pt x="638" y="190"/>
                    </a:lnTo>
                    <a:lnTo>
                      <a:pt x="641" y="187"/>
                    </a:lnTo>
                    <a:lnTo>
                      <a:pt x="643" y="184"/>
                    </a:lnTo>
                    <a:lnTo>
                      <a:pt x="644" y="182"/>
                    </a:lnTo>
                    <a:lnTo>
                      <a:pt x="646" y="182"/>
                    </a:lnTo>
                    <a:lnTo>
                      <a:pt x="646" y="180"/>
                    </a:lnTo>
                    <a:lnTo>
                      <a:pt x="643" y="180"/>
                    </a:lnTo>
                    <a:lnTo>
                      <a:pt x="639" y="180"/>
                    </a:lnTo>
                    <a:lnTo>
                      <a:pt x="638" y="184"/>
                    </a:lnTo>
                    <a:lnTo>
                      <a:pt x="635" y="185"/>
                    </a:lnTo>
                    <a:lnTo>
                      <a:pt x="633" y="185"/>
                    </a:lnTo>
                    <a:lnTo>
                      <a:pt x="633" y="184"/>
                    </a:lnTo>
                    <a:lnTo>
                      <a:pt x="636" y="182"/>
                    </a:lnTo>
                    <a:lnTo>
                      <a:pt x="638" y="180"/>
                    </a:lnTo>
                    <a:lnTo>
                      <a:pt x="635" y="179"/>
                    </a:lnTo>
                    <a:lnTo>
                      <a:pt x="633" y="180"/>
                    </a:lnTo>
                    <a:lnTo>
                      <a:pt x="631" y="177"/>
                    </a:lnTo>
                    <a:lnTo>
                      <a:pt x="633" y="176"/>
                    </a:lnTo>
                    <a:lnTo>
                      <a:pt x="633" y="172"/>
                    </a:lnTo>
                    <a:lnTo>
                      <a:pt x="631" y="171"/>
                    </a:lnTo>
                    <a:lnTo>
                      <a:pt x="630" y="171"/>
                    </a:lnTo>
                    <a:lnTo>
                      <a:pt x="628" y="174"/>
                    </a:lnTo>
                    <a:lnTo>
                      <a:pt x="628" y="172"/>
                    </a:lnTo>
                    <a:lnTo>
                      <a:pt x="630" y="171"/>
                    </a:lnTo>
                    <a:lnTo>
                      <a:pt x="628" y="168"/>
                    </a:lnTo>
                    <a:lnTo>
                      <a:pt x="625" y="168"/>
                    </a:lnTo>
                    <a:lnTo>
                      <a:pt x="625" y="171"/>
                    </a:lnTo>
                    <a:lnTo>
                      <a:pt x="622" y="172"/>
                    </a:lnTo>
                    <a:lnTo>
                      <a:pt x="622" y="174"/>
                    </a:lnTo>
                    <a:lnTo>
                      <a:pt x="620" y="172"/>
                    </a:lnTo>
                    <a:lnTo>
                      <a:pt x="620" y="171"/>
                    </a:lnTo>
                    <a:lnTo>
                      <a:pt x="619" y="169"/>
                    </a:lnTo>
                    <a:lnTo>
                      <a:pt x="617" y="169"/>
                    </a:lnTo>
                    <a:lnTo>
                      <a:pt x="615" y="171"/>
                    </a:lnTo>
                    <a:lnTo>
                      <a:pt x="617" y="172"/>
                    </a:lnTo>
                    <a:lnTo>
                      <a:pt x="615" y="174"/>
                    </a:lnTo>
                    <a:lnTo>
                      <a:pt x="617" y="176"/>
                    </a:lnTo>
                    <a:lnTo>
                      <a:pt x="617" y="177"/>
                    </a:lnTo>
                    <a:lnTo>
                      <a:pt x="615" y="179"/>
                    </a:lnTo>
                    <a:lnTo>
                      <a:pt x="614" y="177"/>
                    </a:lnTo>
                    <a:lnTo>
                      <a:pt x="614" y="176"/>
                    </a:lnTo>
                    <a:lnTo>
                      <a:pt x="614" y="176"/>
                    </a:lnTo>
                    <a:lnTo>
                      <a:pt x="612" y="177"/>
                    </a:lnTo>
                    <a:lnTo>
                      <a:pt x="614" y="184"/>
                    </a:lnTo>
                    <a:lnTo>
                      <a:pt x="615" y="187"/>
                    </a:lnTo>
                    <a:lnTo>
                      <a:pt x="619" y="188"/>
                    </a:lnTo>
                    <a:lnTo>
                      <a:pt x="620" y="190"/>
                    </a:lnTo>
                    <a:lnTo>
                      <a:pt x="620" y="196"/>
                    </a:lnTo>
                    <a:lnTo>
                      <a:pt x="619" y="193"/>
                    </a:lnTo>
                    <a:lnTo>
                      <a:pt x="617" y="191"/>
                    </a:lnTo>
                    <a:lnTo>
                      <a:pt x="614" y="187"/>
                    </a:lnTo>
                    <a:lnTo>
                      <a:pt x="612" y="184"/>
                    </a:lnTo>
                    <a:lnTo>
                      <a:pt x="611" y="179"/>
                    </a:lnTo>
                    <a:lnTo>
                      <a:pt x="609" y="179"/>
                    </a:lnTo>
                    <a:lnTo>
                      <a:pt x="609" y="180"/>
                    </a:lnTo>
                    <a:lnTo>
                      <a:pt x="609" y="184"/>
                    </a:lnTo>
                    <a:lnTo>
                      <a:pt x="612" y="187"/>
                    </a:lnTo>
                    <a:lnTo>
                      <a:pt x="612" y="188"/>
                    </a:lnTo>
                    <a:lnTo>
                      <a:pt x="611" y="190"/>
                    </a:lnTo>
                    <a:lnTo>
                      <a:pt x="609" y="188"/>
                    </a:lnTo>
                    <a:lnTo>
                      <a:pt x="604" y="188"/>
                    </a:lnTo>
                    <a:lnTo>
                      <a:pt x="603" y="190"/>
                    </a:lnTo>
                    <a:lnTo>
                      <a:pt x="600" y="188"/>
                    </a:lnTo>
                    <a:lnTo>
                      <a:pt x="598" y="187"/>
                    </a:lnTo>
                    <a:lnTo>
                      <a:pt x="593" y="184"/>
                    </a:lnTo>
                    <a:lnTo>
                      <a:pt x="588" y="184"/>
                    </a:lnTo>
                    <a:lnTo>
                      <a:pt x="587" y="182"/>
                    </a:lnTo>
                    <a:lnTo>
                      <a:pt x="587" y="182"/>
                    </a:lnTo>
                    <a:lnTo>
                      <a:pt x="582" y="184"/>
                    </a:lnTo>
                    <a:lnTo>
                      <a:pt x="582" y="187"/>
                    </a:lnTo>
                    <a:lnTo>
                      <a:pt x="577" y="187"/>
                    </a:lnTo>
                    <a:lnTo>
                      <a:pt x="574" y="188"/>
                    </a:lnTo>
                    <a:lnTo>
                      <a:pt x="571" y="185"/>
                    </a:lnTo>
                    <a:lnTo>
                      <a:pt x="569" y="185"/>
                    </a:lnTo>
                    <a:lnTo>
                      <a:pt x="569" y="182"/>
                    </a:lnTo>
                    <a:lnTo>
                      <a:pt x="568" y="182"/>
                    </a:lnTo>
                    <a:lnTo>
                      <a:pt x="566" y="184"/>
                    </a:lnTo>
                    <a:lnTo>
                      <a:pt x="566" y="182"/>
                    </a:lnTo>
                    <a:lnTo>
                      <a:pt x="561" y="179"/>
                    </a:lnTo>
                    <a:lnTo>
                      <a:pt x="561" y="177"/>
                    </a:lnTo>
                    <a:lnTo>
                      <a:pt x="560" y="176"/>
                    </a:lnTo>
                    <a:lnTo>
                      <a:pt x="560" y="174"/>
                    </a:lnTo>
                    <a:lnTo>
                      <a:pt x="561" y="172"/>
                    </a:lnTo>
                    <a:lnTo>
                      <a:pt x="560" y="171"/>
                    </a:lnTo>
                    <a:lnTo>
                      <a:pt x="558" y="172"/>
                    </a:lnTo>
                    <a:lnTo>
                      <a:pt x="556" y="171"/>
                    </a:lnTo>
                    <a:lnTo>
                      <a:pt x="556" y="169"/>
                    </a:lnTo>
                    <a:lnTo>
                      <a:pt x="556" y="168"/>
                    </a:lnTo>
                    <a:lnTo>
                      <a:pt x="553" y="169"/>
                    </a:lnTo>
                    <a:lnTo>
                      <a:pt x="550" y="169"/>
                    </a:lnTo>
                    <a:lnTo>
                      <a:pt x="549" y="168"/>
                    </a:lnTo>
                    <a:lnTo>
                      <a:pt x="549" y="168"/>
                    </a:lnTo>
                    <a:lnTo>
                      <a:pt x="547" y="168"/>
                    </a:lnTo>
                    <a:lnTo>
                      <a:pt x="545" y="166"/>
                    </a:lnTo>
                    <a:lnTo>
                      <a:pt x="542" y="166"/>
                    </a:lnTo>
                    <a:lnTo>
                      <a:pt x="544" y="164"/>
                    </a:lnTo>
                    <a:lnTo>
                      <a:pt x="544" y="161"/>
                    </a:lnTo>
                    <a:lnTo>
                      <a:pt x="545" y="160"/>
                    </a:lnTo>
                    <a:lnTo>
                      <a:pt x="545" y="160"/>
                    </a:lnTo>
                    <a:lnTo>
                      <a:pt x="544" y="158"/>
                    </a:lnTo>
                    <a:lnTo>
                      <a:pt x="542" y="158"/>
                    </a:lnTo>
                    <a:lnTo>
                      <a:pt x="541" y="153"/>
                    </a:lnTo>
                    <a:lnTo>
                      <a:pt x="541" y="152"/>
                    </a:lnTo>
                    <a:lnTo>
                      <a:pt x="539" y="150"/>
                    </a:lnTo>
                    <a:lnTo>
                      <a:pt x="542" y="148"/>
                    </a:lnTo>
                    <a:lnTo>
                      <a:pt x="542" y="148"/>
                    </a:lnTo>
                    <a:lnTo>
                      <a:pt x="541" y="147"/>
                    </a:lnTo>
                    <a:lnTo>
                      <a:pt x="542" y="145"/>
                    </a:lnTo>
                    <a:lnTo>
                      <a:pt x="542" y="140"/>
                    </a:lnTo>
                    <a:lnTo>
                      <a:pt x="542" y="137"/>
                    </a:lnTo>
                    <a:lnTo>
                      <a:pt x="541" y="137"/>
                    </a:lnTo>
                    <a:lnTo>
                      <a:pt x="539" y="136"/>
                    </a:lnTo>
                    <a:lnTo>
                      <a:pt x="537" y="134"/>
                    </a:lnTo>
                    <a:lnTo>
                      <a:pt x="534" y="136"/>
                    </a:lnTo>
                    <a:lnTo>
                      <a:pt x="531" y="134"/>
                    </a:lnTo>
                    <a:lnTo>
                      <a:pt x="525" y="137"/>
                    </a:lnTo>
                    <a:lnTo>
                      <a:pt x="513" y="137"/>
                    </a:lnTo>
                    <a:lnTo>
                      <a:pt x="512" y="137"/>
                    </a:lnTo>
                    <a:lnTo>
                      <a:pt x="509" y="137"/>
                    </a:lnTo>
                    <a:lnTo>
                      <a:pt x="505" y="142"/>
                    </a:lnTo>
                    <a:lnTo>
                      <a:pt x="502" y="144"/>
                    </a:lnTo>
                    <a:lnTo>
                      <a:pt x="501" y="145"/>
                    </a:lnTo>
                    <a:lnTo>
                      <a:pt x="504" y="147"/>
                    </a:lnTo>
                    <a:lnTo>
                      <a:pt x="505" y="145"/>
                    </a:lnTo>
                    <a:lnTo>
                      <a:pt x="507" y="145"/>
                    </a:lnTo>
                    <a:lnTo>
                      <a:pt x="505" y="148"/>
                    </a:lnTo>
                    <a:lnTo>
                      <a:pt x="504" y="150"/>
                    </a:lnTo>
                    <a:lnTo>
                      <a:pt x="504" y="152"/>
                    </a:lnTo>
                    <a:lnTo>
                      <a:pt x="509" y="152"/>
                    </a:lnTo>
                    <a:lnTo>
                      <a:pt x="509" y="153"/>
                    </a:lnTo>
                    <a:lnTo>
                      <a:pt x="512" y="152"/>
                    </a:lnTo>
                    <a:lnTo>
                      <a:pt x="512" y="150"/>
                    </a:lnTo>
                    <a:lnTo>
                      <a:pt x="510" y="148"/>
                    </a:lnTo>
                    <a:lnTo>
                      <a:pt x="510" y="147"/>
                    </a:lnTo>
                    <a:lnTo>
                      <a:pt x="512" y="147"/>
                    </a:lnTo>
                    <a:lnTo>
                      <a:pt x="512" y="147"/>
                    </a:lnTo>
                    <a:lnTo>
                      <a:pt x="515" y="147"/>
                    </a:lnTo>
                    <a:lnTo>
                      <a:pt x="517" y="150"/>
                    </a:lnTo>
                    <a:lnTo>
                      <a:pt x="520" y="148"/>
                    </a:lnTo>
                    <a:lnTo>
                      <a:pt x="520" y="147"/>
                    </a:lnTo>
                    <a:lnTo>
                      <a:pt x="521" y="145"/>
                    </a:lnTo>
                    <a:lnTo>
                      <a:pt x="521" y="147"/>
                    </a:lnTo>
                    <a:lnTo>
                      <a:pt x="523" y="150"/>
                    </a:lnTo>
                    <a:lnTo>
                      <a:pt x="525" y="148"/>
                    </a:lnTo>
                    <a:lnTo>
                      <a:pt x="525" y="147"/>
                    </a:lnTo>
                    <a:lnTo>
                      <a:pt x="526" y="147"/>
                    </a:lnTo>
                    <a:lnTo>
                      <a:pt x="528" y="145"/>
                    </a:lnTo>
                    <a:lnTo>
                      <a:pt x="529" y="145"/>
                    </a:lnTo>
                    <a:lnTo>
                      <a:pt x="534" y="142"/>
                    </a:lnTo>
                    <a:lnTo>
                      <a:pt x="537" y="142"/>
                    </a:lnTo>
                    <a:lnTo>
                      <a:pt x="537" y="144"/>
                    </a:lnTo>
                    <a:lnTo>
                      <a:pt x="539" y="144"/>
                    </a:lnTo>
                    <a:lnTo>
                      <a:pt x="537" y="145"/>
                    </a:lnTo>
                    <a:lnTo>
                      <a:pt x="539" y="147"/>
                    </a:lnTo>
                    <a:lnTo>
                      <a:pt x="536" y="152"/>
                    </a:lnTo>
                    <a:lnTo>
                      <a:pt x="534" y="150"/>
                    </a:lnTo>
                    <a:lnTo>
                      <a:pt x="533" y="150"/>
                    </a:lnTo>
                    <a:lnTo>
                      <a:pt x="529" y="150"/>
                    </a:lnTo>
                    <a:lnTo>
                      <a:pt x="528" y="150"/>
                    </a:lnTo>
                    <a:lnTo>
                      <a:pt x="526" y="150"/>
                    </a:lnTo>
                    <a:lnTo>
                      <a:pt x="525" y="153"/>
                    </a:lnTo>
                    <a:lnTo>
                      <a:pt x="525" y="156"/>
                    </a:lnTo>
                    <a:lnTo>
                      <a:pt x="526" y="161"/>
                    </a:lnTo>
                    <a:lnTo>
                      <a:pt x="525" y="156"/>
                    </a:lnTo>
                    <a:lnTo>
                      <a:pt x="523" y="156"/>
                    </a:lnTo>
                    <a:lnTo>
                      <a:pt x="523" y="155"/>
                    </a:lnTo>
                    <a:lnTo>
                      <a:pt x="521" y="155"/>
                    </a:lnTo>
                    <a:lnTo>
                      <a:pt x="520" y="158"/>
                    </a:lnTo>
                    <a:lnTo>
                      <a:pt x="517" y="158"/>
                    </a:lnTo>
                    <a:lnTo>
                      <a:pt x="515" y="158"/>
                    </a:lnTo>
                    <a:lnTo>
                      <a:pt x="515" y="156"/>
                    </a:lnTo>
                    <a:lnTo>
                      <a:pt x="513" y="156"/>
                    </a:lnTo>
                    <a:lnTo>
                      <a:pt x="512" y="160"/>
                    </a:lnTo>
                    <a:lnTo>
                      <a:pt x="510" y="160"/>
                    </a:lnTo>
                    <a:lnTo>
                      <a:pt x="509" y="158"/>
                    </a:lnTo>
                    <a:lnTo>
                      <a:pt x="507" y="160"/>
                    </a:lnTo>
                    <a:lnTo>
                      <a:pt x="505" y="161"/>
                    </a:lnTo>
                    <a:lnTo>
                      <a:pt x="505" y="161"/>
                    </a:lnTo>
                    <a:lnTo>
                      <a:pt x="501" y="161"/>
                    </a:lnTo>
                    <a:lnTo>
                      <a:pt x="499" y="163"/>
                    </a:lnTo>
                    <a:lnTo>
                      <a:pt x="499" y="166"/>
                    </a:lnTo>
                    <a:lnTo>
                      <a:pt x="501" y="168"/>
                    </a:lnTo>
                    <a:lnTo>
                      <a:pt x="498" y="176"/>
                    </a:lnTo>
                    <a:lnTo>
                      <a:pt x="496" y="180"/>
                    </a:lnTo>
                    <a:lnTo>
                      <a:pt x="496" y="182"/>
                    </a:lnTo>
                    <a:lnTo>
                      <a:pt x="499" y="184"/>
                    </a:lnTo>
                    <a:lnTo>
                      <a:pt x="498" y="185"/>
                    </a:lnTo>
                    <a:lnTo>
                      <a:pt x="496" y="187"/>
                    </a:lnTo>
                    <a:lnTo>
                      <a:pt x="496" y="188"/>
                    </a:lnTo>
                    <a:lnTo>
                      <a:pt x="498" y="190"/>
                    </a:lnTo>
                    <a:lnTo>
                      <a:pt x="498" y="193"/>
                    </a:lnTo>
                    <a:lnTo>
                      <a:pt x="496" y="195"/>
                    </a:lnTo>
                    <a:lnTo>
                      <a:pt x="496" y="193"/>
                    </a:lnTo>
                    <a:lnTo>
                      <a:pt x="493" y="195"/>
                    </a:lnTo>
                    <a:lnTo>
                      <a:pt x="493" y="195"/>
                    </a:lnTo>
                    <a:lnTo>
                      <a:pt x="493" y="191"/>
                    </a:lnTo>
                    <a:lnTo>
                      <a:pt x="494" y="191"/>
                    </a:lnTo>
                    <a:lnTo>
                      <a:pt x="494" y="188"/>
                    </a:lnTo>
                    <a:lnTo>
                      <a:pt x="493" y="188"/>
                    </a:lnTo>
                    <a:lnTo>
                      <a:pt x="488" y="195"/>
                    </a:lnTo>
                    <a:lnTo>
                      <a:pt x="488" y="201"/>
                    </a:lnTo>
                    <a:lnTo>
                      <a:pt x="490" y="207"/>
                    </a:lnTo>
                    <a:lnTo>
                      <a:pt x="490" y="215"/>
                    </a:lnTo>
                    <a:lnTo>
                      <a:pt x="488" y="207"/>
                    </a:lnTo>
                    <a:lnTo>
                      <a:pt x="488" y="203"/>
                    </a:lnTo>
                    <a:lnTo>
                      <a:pt x="486" y="203"/>
                    </a:lnTo>
                    <a:lnTo>
                      <a:pt x="488" y="199"/>
                    </a:lnTo>
                    <a:lnTo>
                      <a:pt x="488" y="198"/>
                    </a:lnTo>
                    <a:lnTo>
                      <a:pt x="485" y="196"/>
                    </a:lnTo>
                    <a:lnTo>
                      <a:pt x="485" y="191"/>
                    </a:lnTo>
                    <a:lnTo>
                      <a:pt x="485" y="187"/>
                    </a:lnTo>
                    <a:lnTo>
                      <a:pt x="483" y="185"/>
                    </a:lnTo>
                    <a:lnTo>
                      <a:pt x="483" y="179"/>
                    </a:lnTo>
                    <a:lnTo>
                      <a:pt x="485" y="177"/>
                    </a:lnTo>
                    <a:lnTo>
                      <a:pt x="488" y="172"/>
                    </a:lnTo>
                    <a:lnTo>
                      <a:pt x="488" y="168"/>
                    </a:lnTo>
                    <a:lnTo>
                      <a:pt x="486" y="168"/>
                    </a:lnTo>
                    <a:lnTo>
                      <a:pt x="486" y="169"/>
                    </a:lnTo>
                    <a:lnTo>
                      <a:pt x="485" y="174"/>
                    </a:lnTo>
                    <a:lnTo>
                      <a:pt x="483" y="176"/>
                    </a:lnTo>
                    <a:lnTo>
                      <a:pt x="483" y="174"/>
                    </a:lnTo>
                    <a:lnTo>
                      <a:pt x="482" y="172"/>
                    </a:lnTo>
                    <a:lnTo>
                      <a:pt x="483" y="168"/>
                    </a:lnTo>
                    <a:lnTo>
                      <a:pt x="485" y="164"/>
                    </a:lnTo>
                    <a:lnTo>
                      <a:pt x="483" y="163"/>
                    </a:lnTo>
                    <a:lnTo>
                      <a:pt x="482" y="164"/>
                    </a:lnTo>
                    <a:lnTo>
                      <a:pt x="480" y="164"/>
                    </a:lnTo>
                    <a:lnTo>
                      <a:pt x="480" y="163"/>
                    </a:lnTo>
                    <a:lnTo>
                      <a:pt x="480" y="161"/>
                    </a:lnTo>
                    <a:lnTo>
                      <a:pt x="480" y="158"/>
                    </a:lnTo>
                    <a:lnTo>
                      <a:pt x="478" y="158"/>
                    </a:lnTo>
                    <a:lnTo>
                      <a:pt x="478" y="156"/>
                    </a:lnTo>
                    <a:lnTo>
                      <a:pt x="478" y="155"/>
                    </a:lnTo>
                    <a:lnTo>
                      <a:pt x="478" y="153"/>
                    </a:lnTo>
                    <a:lnTo>
                      <a:pt x="477" y="153"/>
                    </a:lnTo>
                    <a:lnTo>
                      <a:pt x="469" y="156"/>
                    </a:lnTo>
                    <a:lnTo>
                      <a:pt x="464" y="158"/>
                    </a:lnTo>
                    <a:lnTo>
                      <a:pt x="462" y="158"/>
                    </a:lnTo>
                    <a:lnTo>
                      <a:pt x="462" y="156"/>
                    </a:lnTo>
                    <a:lnTo>
                      <a:pt x="462" y="156"/>
                    </a:lnTo>
                    <a:lnTo>
                      <a:pt x="459" y="158"/>
                    </a:lnTo>
                    <a:lnTo>
                      <a:pt x="458" y="158"/>
                    </a:lnTo>
                    <a:lnTo>
                      <a:pt x="456" y="156"/>
                    </a:lnTo>
                    <a:lnTo>
                      <a:pt x="453" y="160"/>
                    </a:lnTo>
                    <a:lnTo>
                      <a:pt x="453" y="158"/>
                    </a:lnTo>
                    <a:lnTo>
                      <a:pt x="450" y="156"/>
                    </a:lnTo>
                    <a:lnTo>
                      <a:pt x="450" y="156"/>
                    </a:lnTo>
                    <a:lnTo>
                      <a:pt x="450" y="158"/>
                    </a:lnTo>
                    <a:lnTo>
                      <a:pt x="445" y="158"/>
                    </a:lnTo>
                    <a:lnTo>
                      <a:pt x="440" y="155"/>
                    </a:lnTo>
                    <a:lnTo>
                      <a:pt x="435" y="155"/>
                    </a:lnTo>
                    <a:lnTo>
                      <a:pt x="431" y="153"/>
                    </a:lnTo>
                    <a:lnTo>
                      <a:pt x="427" y="153"/>
                    </a:lnTo>
                    <a:lnTo>
                      <a:pt x="426" y="150"/>
                    </a:lnTo>
                    <a:lnTo>
                      <a:pt x="423" y="147"/>
                    </a:lnTo>
                    <a:lnTo>
                      <a:pt x="421" y="148"/>
                    </a:lnTo>
                    <a:lnTo>
                      <a:pt x="419" y="147"/>
                    </a:lnTo>
                    <a:lnTo>
                      <a:pt x="418" y="144"/>
                    </a:lnTo>
                    <a:lnTo>
                      <a:pt x="416" y="142"/>
                    </a:lnTo>
                    <a:lnTo>
                      <a:pt x="415" y="140"/>
                    </a:lnTo>
                    <a:lnTo>
                      <a:pt x="418" y="140"/>
                    </a:lnTo>
                    <a:lnTo>
                      <a:pt x="419" y="140"/>
                    </a:lnTo>
                    <a:lnTo>
                      <a:pt x="421" y="137"/>
                    </a:lnTo>
                    <a:lnTo>
                      <a:pt x="423" y="136"/>
                    </a:lnTo>
                    <a:lnTo>
                      <a:pt x="423" y="134"/>
                    </a:lnTo>
                    <a:lnTo>
                      <a:pt x="424" y="134"/>
                    </a:lnTo>
                    <a:lnTo>
                      <a:pt x="427" y="136"/>
                    </a:lnTo>
                    <a:lnTo>
                      <a:pt x="429" y="134"/>
                    </a:lnTo>
                    <a:lnTo>
                      <a:pt x="429" y="132"/>
                    </a:lnTo>
                    <a:lnTo>
                      <a:pt x="432" y="134"/>
                    </a:lnTo>
                    <a:lnTo>
                      <a:pt x="439" y="136"/>
                    </a:lnTo>
                    <a:lnTo>
                      <a:pt x="442" y="132"/>
                    </a:lnTo>
                    <a:lnTo>
                      <a:pt x="442" y="129"/>
                    </a:lnTo>
                    <a:lnTo>
                      <a:pt x="443" y="128"/>
                    </a:lnTo>
                    <a:lnTo>
                      <a:pt x="442" y="125"/>
                    </a:lnTo>
                    <a:lnTo>
                      <a:pt x="442" y="120"/>
                    </a:lnTo>
                    <a:lnTo>
                      <a:pt x="440" y="118"/>
                    </a:lnTo>
                    <a:lnTo>
                      <a:pt x="439" y="115"/>
                    </a:lnTo>
                    <a:lnTo>
                      <a:pt x="437" y="113"/>
                    </a:lnTo>
                    <a:lnTo>
                      <a:pt x="435" y="112"/>
                    </a:lnTo>
                    <a:lnTo>
                      <a:pt x="432" y="109"/>
                    </a:lnTo>
                    <a:lnTo>
                      <a:pt x="431" y="109"/>
                    </a:lnTo>
                    <a:lnTo>
                      <a:pt x="431" y="110"/>
                    </a:lnTo>
                    <a:lnTo>
                      <a:pt x="429" y="110"/>
                    </a:lnTo>
                    <a:lnTo>
                      <a:pt x="427" y="109"/>
                    </a:lnTo>
                    <a:lnTo>
                      <a:pt x="424" y="107"/>
                    </a:lnTo>
                    <a:lnTo>
                      <a:pt x="424" y="109"/>
                    </a:lnTo>
                    <a:lnTo>
                      <a:pt x="426" y="110"/>
                    </a:lnTo>
                    <a:lnTo>
                      <a:pt x="426" y="112"/>
                    </a:lnTo>
                    <a:lnTo>
                      <a:pt x="427" y="113"/>
                    </a:lnTo>
                    <a:lnTo>
                      <a:pt x="426" y="115"/>
                    </a:lnTo>
                    <a:lnTo>
                      <a:pt x="424" y="113"/>
                    </a:lnTo>
                    <a:lnTo>
                      <a:pt x="424" y="110"/>
                    </a:lnTo>
                    <a:lnTo>
                      <a:pt x="423" y="110"/>
                    </a:lnTo>
                    <a:lnTo>
                      <a:pt x="418" y="107"/>
                    </a:lnTo>
                    <a:lnTo>
                      <a:pt x="416" y="105"/>
                    </a:lnTo>
                    <a:lnTo>
                      <a:pt x="415" y="107"/>
                    </a:lnTo>
                    <a:lnTo>
                      <a:pt x="413" y="107"/>
                    </a:lnTo>
                    <a:lnTo>
                      <a:pt x="413" y="104"/>
                    </a:lnTo>
                    <a:lnTo>
                      <a:pt x="410" y="102"/>
                    </a:lnTo>
                    <a:lnTo>
                      <a:pt x="408" y="102"/>
                    </a:lnTo>
                    <a:lnTo>
                      <a:pt x="405" y="97"/>
                    </a:lnTo>
                    <a:lnTo>
                      <a:pt x="400" y="96"/>
                    </a:lnTo>
                    <a:lnTo>
                      <a:pt x="400" y="93"/>
                    </a:lnTo>
                    <a:lnTo>
                      <a:pt x="388" y="86"/>
                    </a:lnTo>
                    <a:lnTo>
                      <a:pt x="384" y="81"/>
                    </a:lnTo>
                    <a:lnTo>
                      <a:pt x="384" y="77"/>
                    </a:lnTo>
                    <a:lnTo>
                      <a:pt x="383" y="70"/>
                    </a:lnTo>
                    <a:lnTo>
                      <a:pt x="383" y="69"/>
                    </a:lnTo>
                    <a:lnTo>
                      <a:pt x="380" y="69"/>
                    </a:lnTo>
                    <a:lnTo>
                      <a:pt x="376" y="66"/>
                    </a:lnTo>
                    <a:lnTo>
                      <a:pt x="375" y="66"/>
                    </a:lnTo>
                    <a:lnTo>
                      <a:pt x="372" y="64"/>
                    </a:lnTo>
                    <a:lnTo>
                      <a:pt x="368" y="62"/>
                    </a:lnTo>
                    <a:lnTo>
                      <a:pt x="367" y="61"/>
                    </a:lnTo>
                    <a:lnTo>
                      <a:pt x="364" y="62"/>
                    </a:lnTo>
                    <a:lnTo>
                      <a:pt x="361" y="66"/>
                    </a:lnTo>
                    <a:lnTo>
                      <a:pt x="359" y="70"/>
                    </a:lnTo>
                    <a:lnTo>
                      <a:pt x="356" y="72"/>
                    </a:lnTo>
                    <a:lnTo>
                      <a:pt x="353" y="73"/>
                    </a:lnTo>
                    <a:lnTo>
                      <a:pt x="351" y="73"/>
                    </a:lnTo>
                    <a:lnTo>
                      <a:pt x="348" y="72"/>
                    </a:lnTo>
                    <a:lnTo>
                      <a:pt x="345" y="72"/>
                    </a:lnTo>
                    <a:lnTo>
                      <a:pt x="343" y="70"/>
                    </a:lnTo>
                    <a:lnTo>
                      <a:pt x="345" y="67"/>
                    </a:lnTo>
                    <a:lnTo>
                      <a:pt x="346" y="66"/>
                    </a:lnTo>
                    <a:lnTo>
                      <a:pt x="348" y="66"/>
                    </a:lnTo>
                    <a:lnTo>
                      <a:pt x="349" y="64"/>
                    </a:lnTo>
                    <a:lnTo>
                      <a:pt x="353" y="62"/>
                    </a:lnTo>
                    <a:lnTo>
                      <a:pt x="353" y="61"/>
                    </a:lnTo>
                    <a:lnTo>
                      <a:pt x="351" y="59"/>
                    </a:lnTo>
                    <a:lnTo>
                      <a:pt x="349" y="61"/>
                    </a:lnTo>
                    <a:lnTo>
                      <a:pt x="349" y="59"/>
                    </a:lnTo>
                    <a:lnTo>
                      <a:pt x="349" y="58"/>
                    </a:lnTo>
                    <a:lnTo>
                      <a:pt x="351" y="56"/>
                    </a:lnTo>
                    <a:lnTo>
                      <a:pt x="351" y="54"/>
                    </a:lnTo>
                    <a:lnTo>
                      <a:pt x="354" y="51"/>
                    </a:lnTo>
                    <a:lnTo>
                      <a:pt x="354" y="50"/>
                    </a:lnTo>
                    <a:lnTo>
                      <a:pt x="354" y="46"/>
                    </a:lnTo>
                    <a:lnTo>
                      <a:pt x="351" y="46"/>
                    </a:lnTo>
                    <a:lnTo>
                      <a:pt x="351" y="50"/>
                    </a:lnTo>
                    <a:lnTo>
                      <a:pt x="345" y="53"/>
                    </a:lnTo>
                    <a:lnTo>
                      <a:pt x="343" y="51"/>
                    </a:lnTo>
                    <a:lnTo>
                      <a:pt x="345" y="58"/>
                    </a:lnTo>
                    <a:lnTo>
                      <a:pt x="343" y="59"/>
                    </a:lnTo>
                    <a:lnTo>
                      <a:pt x="343" y="58"/>
                    </a:lnTo>
                    <a:lnTo>
                      <a:pt x="338" y="58"/>
                    </a:lnTo>
                    <a:lnTo>
                      <a:pt x="337" y="59"/>
                    </a:lnTo>
                    <a:lnTo>
                      <a:pt x="338" y="59"/>
                    </a:lnTo>
                    <a:lnTo>
                      <a:pt x="337" y="62"/>
                    </a:lnTo>
                    <a:lnTo>
                      <a:pt x="333" y="62"/>
                    </a:lnTo>
                    <a:lnTo>
                      <a:pt x="332" y="64"/>
                    </a:lnTo>
                    <a:lnTo>
                      <a:pt x="332" y="66"/>
                    </a:lnTo>
                    <a:lnTo>
                      <a:pt x="335" y="66"/>
                    </a:lnTo>
                    <a:lnTo>
                      <a:pt x="337" y="67"/>
                    </a:lnTo>
                    <a:lnTo>
                      <a:pt x="332" y="70"/>
                    </a:lnTo>
                    <a:lnTo>
                      <a:pt x="330" y="66"/>
                    </a:lnTo>
                    <a:lnTo>
                      <a:pt x="327" y="64"/>
                    </a:lnTo>
                    <a:lnTo>
                      <a:pt x="325" y="61"/>
                    </a:lnTo>
                    <a:lnTo>
                      <a:pt x="325" y="48"/>
                    </a:lnTo>
                    <a:lnTo>
                      <a:pt x="329" y="43"/>
                    </a:lnTo>
                    <a:lnTo>
                      <a:pt x="329" y="35"/>
                    </a:lnTo>
                    <a:lnTo>
                      <a:pt x="330" y="32"/>
                    </a:lnTo>
                    <a:lnTo>
                      <a:pt x="329" y="21"/>
                    </a:lnTo>
                    <a:lnTo>
                      <a:pt x="329" y="18"/>
                    </a:lnTo>
                    <a:lnTo>
                      <a:pt x="325" y="19"/>
                    </a:lnTo>
                    <a:lnTo>
                      <a:pt x="322" y="22"/>
                    </a:lnTo>
                    <a:lnTo>
                      <a:pt x="324" y="24"/>
                    </a:lnTo>
                    <a:lnTo>
                      <a:pt x="322" y="26"/>
                    </a:lnTo>
                    <a:lnTo>
                      <a:pt x="324" y="29"/>
                    </a:lnTo>
                    <a:lnTo>
                      <a:pt x="324" y="34"/>
                    </a:lnTo>
                    <a:lnTo>
                      <a:pt x="321" y="32"/>
                    </a:lnTo>
                    <a:lnTo>
                      <a:pt x="319" y="30"/>
                    </a:lnTo>
                    <a:lnTo>
                      <a:pt x="319" y="32"/>
                    </a:lnTo>
                    <a:lnTo>
                      <a:pt x="317" y="35"/>
                    </a:lnTo>
                    <a:lnTo>
                      <a:pt x="316" y="34"/>
                    </a:lnTo>
                    <a:lnTo>
                      <a:pt x="313" y="35"/>
                    </a:lnTo>
                    <a:lnTo>
                      <a:pt x="314" y="38"/>
                    </a:lnTo>
                    <a:lnTo>
                      <a:pt x="313" y="37"/>
                    </a:lnTo>
                    <a:lnTo>
                      <a:pt x="306" y="40"/>
                    </a:lnTo>
                    <a:lnTo>
                      <a:pt x="302" y="45"/>
                    </a:lnTo>
                    <a:lnTo>
                      <a:pt x="300" y="43"/>
                    </a:lnTo>
                    <a:lnTo>
                      <a:pt x="300" y="40"/>
                    </a:lnTo>
                    <a:lnTo>
                      <a:pt x="303" y="40"/>
                    </a:lnTo>
                    <a:lnTo>
                      <a:pt x="305" y="37"/>
                    </a:lnTo>
                    <a:lnTo>
                      <a:pt x="302" y="37"/>
                    </a:lnTo>
                    <a:lnTo>
                      <a:pt x="300" y="38"/>
                    </a:lnTo>
                    <a:lnTo>
                      <a:pt x="295" y="38"/>
                    </a:lnTo>
                    <a:lnTo>
                      <a:pt x="292" y="40"/>
                    </a:lnTo>
                    <a:lnTo>
                      <a:pt x="287" y="40"/>
                    </a:lnTo>
                    <a:lnTo>
                      <a:pt x="279" y="46"/>
                    </a:lnTo>
                    <a:lnTo>
                      <a:pt x="274" y="48"/>
                    </a:lnTo>
                    <a:lnTo>
                      <a:pt x="271" y="53"/>
                    </a:lnTo>
                    <a:lnTo>
                      <a:pt x="271" y="50"/>
                    </a:lnTo>
                    <a:lnTo>
                      <a:pt x="274" y="45"/>
                    </a:lnTo>
                    <a:lnTo>
                      <a:pt x="273" y="43"/>
                    </a:lnTo>
                    <a:lnTo>
                      <a:pt x="270" y="46"/>
                    </a:lnTo>
                    <a:lnTo>
                      <a:pt x="268" y="45"/>
                    </a:lnTo>
                    <a:lnTo>
                      <a:pt x="266" y="46"/>
                    </a:lnTo>
                    <a:lnTo>
                      <a:pt x="265" y="48"/>
                    </a:lnTo>
                    <a:lnTo>
                      <a:pt x="263" y="45"/>
                    </a:lnTo>
                    <a:lnTo>
                      <a:pt x="260" y="46"/>
                    </a:lnTo>
                    <a:lnTo>
                      <a:pt x="260" y="48"/>
                    </a:lnTo>
                    <a:lnTo>
                      <a:pt x="252" y="53"/>
                    </a:lnTo>
                    <a:lnTo>
                      <a:pt x="251" y="53"/>
                    </a:lnTo>
                    <a:lnTo>
                      <a:pt x="246" y="54"/>
                    </a:lnTo>
                    <a:lnTo>
                      <a:pt x="243" y="58"/>
                    </a:lnTo>
                    <a:lnTo>
                      <a:pt x="243" y="61"/>
                    </a:lnTo>
                    <a:lnTo>
                      <a:pt x="241" y="59"/>
                    </a:lnTo>
                    <a:lnTo>
                      <a:pt x="239" y="61"/>
                    </a:lnTo>
                    <a:lnTo>
                      <a:pt x="236" y="59"/>
                    </a:lnTo>
                    <a:lnTo>
                      <a:pt x="236" y="61"/>
                    </a:lnTo>
                    <a:lnTo>
                      <a:pt x="239" y="64"/>
                    </a:lnTo>
                    <a:lnTo>
                      <a:pt x="236" y="62"/>
                    </a:lnTo>
                    <a:lnTo>
                      <a:pt x="235" y="59"/>
                    </a:lnTo>
                    <a:lnTo>
                      <a:pt x="235" y="58"/>
                    </a:lnTo>
                    <a:lnTo>
                      <a:pt x="238" y="56"/>
                    </a:lnTo>
                    <a:lnTo>
                      <a:pt x="239" y="54"/>
                    </a:lnTo>
                    <a:lnTo>
                      <a:pt x="241" y="51"/>
                    </a:lnTo>
                    <a:lnTo>
                      <a:pt x="243" y="53"/>
                    </a:lnTo>
                    <a:lnTo>
                      <a:pt x="246" y="53"/>
                    </a:lnTo>
                    <a:lnTo>
                      <a:pt x="246" y="50"/>
                    </a:lnTo>
                    <a:lnTo>
                      <a:pt x="249" y="48"/>
                    </a:lnTo>
                    <a:lnTo>
                      <a:pt x="249" y="50"/>
                    </a:lnTo>
                    <a:lnTo>
                      <a:pt x="255" y="46"/>
                    </a:lnTo>
                    <a:lnTo>
                      <a:pt x="259" y="43"/>
                    </a:lnTo>
                    <a:lnTo>
                      <a:pt x="262" y="42"/>
                    </a:lnTo>
                    <a:lnTo>
                      <a:pt x="266" y="42"/>
                    </a:lnTo>
                    <a:lnTo>
                      <a:pt x="266" y="42"/>
                    </a:lnTo>
                    <a:lnTo>
                      <a:pt x="271" y="42"/>
                    </a:lnTo>
                    <a:lnTo>
                      <a:pt x="276" y="38"/>
                    </a:lnTo>
                    <a:lnTo>
                      <a:pt x="276" y="42"/>
                    </a:lnTo>
                    <a:lnTo>
                      <a:pt x="278" y="42"/>
                    </a:lnTo>
                    <a:lnTo>
                      <a:pt x="279" y="40"/>
                    </a:lnTo>
                    <a:lnTo>
                      <a:pt x="282" y="40"/>
                    </a:lnTo>
                    <a:lnTo>
                      <a:pt x="286" y="38"/>
                    </a:lnTo>
                    <a:lnTo>
                      <a:pt x="287" y="37"/>
                    </a:lnTo>
                    <a:lnTo>
                      <a:pt x="292" y="35"/>
                    </a:lnTo>
                    <a:lnTo>
                      <a:pt x="298" y="34"/>
                    </a:lnTo>
                    <a:lnTo>
                      <a:pt x="300" y="30"/>
                    </a:lnTo>
                    <a:lnTo>
                      <a:pt x="302" y="30"/>
                    </a:lnTo>
                    <a:lnTo>
                      <a:pt x="302" y="29"/>
                    </a:lnTo>
                    <a:lnTo>
                      <a:pt x="300" y="27"/>
                    </a:lnTo>
                    <a:lnTo>
                      <a:pt x="300" y="26"/>
                    </a:lnTo>
                    <a:lnTo>
                      <a:pt x="298" y="24"/>
                    </a:lnTo>
                    <a:lnTo>
                      <a:pt x="298" y="26"/>
                    </a:lnTo>
                    <a:lnTo>
                      <a:pt x="298" y="27"/>
                    </a:lnTo>
                    <a:lnTo>
                      <a:pt x="295" y="27"/>
                    </a:lnTo>
                    <a:lnTo>
                      <a:pt x="295" y="26"/>
                    </a:lnTo>
                    <a:lnTo>
                      <a:pt x="294" y="26"/>
                    </a:lnTo>
                    <a:lnTo>
                      <a:pt x="292" y="26"/>
                    </a:lnTo>
                    <a:lnTo>
                      <a:pt x="289" y="26"/>
                    </a:lnTo>
                    <a:lnTo>
                      <a:pt x="286" y="27"/>
                    </a:lnTo>
                    <a:lnTo>
                      <a:pt x="284" y="30"/>
                    </a:lnTo>
                    <a:lnTo>
                      <a:pt x="282" y="30"/>
                    </a:lnTo>
                    <a:lnTo>
                      <a:pt x="281" y="29"/>
                    </a:lnTo>
                    <a:lnTo>
                      <a:pt x="279" y="29"/>
                    </a:lnTo>
                    <a:lnTo>
                      <a:pt x="276" y="30"/>
                    </a:lnTo>
                    <a:lnTo>
                      <a:pt x="270" y="32"/>
                    </a:lnTo>
                    <a:lnTo>
                      <a:pt x="262" y="34"/>
                    </a:lnTo>
                    <a:lnTo>
                      <a:pt x="262" y="32"/>
                    </a:lnTo>
                    <a:lnTo>
                      <a:pt x="259" y="32"/>
                    </a:lnTo>
                    <a:lnTo>
                      <a:pt x="260" y="34"/>
                    </a:lnTo>
                    <a:lnTo>
                      <a:pt x="259" y="34"/>
                    </a:lnTo>
                    <a:lnTo>
                      <a:pt x="255" y="34"/>
                    </a:lnTo>
                    <a:lnTo>
                      <a:pt x="254" y="34"/>
                    </a:lnTo>
                    <a:lnTo>
                      <a:pt x="252" y="37"/>
                    </a:lnTo>
                    <a:lnTo>
                      <a:pt x="249" y="42"/>
                    </a:lnTo>
                    <a:lnTo>
                      <a:pt x="247" y="40"/>
                    </a:lnTo>
                    <a:lnTo>
                      <a:pt x="244" y="40"/>
                    </a:lnTo>
                    <a:lnTo>
                      <a:pt x="244" y="40"/>
                    </a:lnTo>
                    <a:lnTo>
                      <a:pt x="241" y="40"/>
                    </a:lnTo>
                    <a:lnTo>
                      <a:pt x="239" y="40"/>
                    </a:lnTo>
                    <a:lnTo>
                      <a:pt x="236" y="40"/>
                    </a:lnTo>
                    <a:lnTo>
                      <a:pt x="236" y="43"/>
                    </a:lnTo>
                    <a:lnTo>
                      <a:pt x="233" y="43"/>
                    </a:lnTo>
                    <a:lnTo>
                      <a:pt x="230" y="45"/>
                    </a:lnTo>
                    <a:lnTo>
                      <a:pt x="227" y="48"/>
                    </a:lnTo>
                    <a:lnTo>
                      <a:pt x="222" y="50"/>
                    </a:lnTo>
                    <a:lnTo>
                      <a:pt x="220" y="51"/>
                    </a:lnTo>
                    <a:lnTo>
                      <a:pt x="220" y="56"/>
                    </a:lnTo>
                    <a:lnTo>
                      <a:pt x="220" y="64"/>
                    </a:lnTo>
                    <a:lnTo>
                      <a:pt x="220" y="67"/>
                    </a:lnTo>
                    <a:lnTo>
                      <a:pt x="219" y="67"/>
                    </a:lnTo>
                    <a:lnTo>
                      <a:pt x="217" y="69"/>
                    </a:lnTo>
                    <a:lnTo>
                      <a:pt x="211" y="73"/>
                    </a:lnTo>
                    <a:lnTo>
                      <a:pt x="212" y="70"/>
                    </a:lnTo>
                    <a:lnTo>
                      <a:pt x="216" y="67"/>
                    </a:lnTo>
                    <a:lnTo>
                      <a:pt x="216" y="66"/>
                    </a:lnTo>
                    <a:lnTo>
                      <a:pt x="214" y="64"/>
                    </a:lnTo>
                    <a:lnTo>
                      <a:pt x="214" y="62"/>
                    </a:lnTo>
                    <a:lnTo>
                      <a:pt x="211" y="59"/>
                    </a:lnTo>
                    <a:lnTo>
                      <a:pt x="209" y="59"/>
                    </a:lnTo>
                    <a:lnTo>
                      <a:pt x="208" y="56"/>
                    </a:lnTo>
                    <a:lnTo>
                      <a:pt x="206" y="56"/>
                    </a:lnTo>
                    <a:lnTo>
                      <a:pt x="206" y="51"/>
                    </a:lnTo>
                    <a:lnTo>
                      <a:pt x="203" y="48"/>
                    </a:lnTo>
                    <a:lnTo>
                      <a:pt x="203" y="48"/>
                    </a:lnTo>
                    <a:lnTo>
                      <a:pt x="201" y="46"/>
                    </a:lnTo>
                    <a:lnTo>
                      <a:pt x="200" y="45"/>
                    </a:lnTo>
                    <a:lnTo>
                      <a:pt x="198" y="43"/>
                    </a:lnTo>
                    <a:lnTo>
                      <a:pt x="198" y="45"/>
                    </a:lnTo>
                    <a:lnTo>
                      <a:pt x="195" y="42"/>
                    </a:lnTo>
                    <a:lnTo>
                      <a:pt x="190" y="37"/>
                    </a:lnTo>
                    <a:lnTo>
                      <a:pt x="190" y="34"/>
                    </a:lnTo>
                    <a:lnTo>
                      <a:pt x="190" y="29"/>
                    </a:lnTo>
                    <a:lnTo>
                      <a:pt x="188" y="29"/>
                    </a:lnTo>
                    <a:lnTo>
                      <a:pt x="187" y="30"/>
                    </a:lnTo>
                    <a:lnTo>
                      <a:pt x="187" y="29"/>
                    </a:lnTo>
                    <a:lnTo>
                      <a:pt x="185" y="26"/>
                    </a:lnTo>
                    <a:lnTo>
                      <a:pt x="187" y="22"/>
                    </a:lnTo>
                    <a:lnTo>
                      <a:pt x="185" y="22"/>
                    </a:lnTo>
                    <a:lnTo>
                      <a:pt x="187" y="21"/>
                    </a:lnTo>
                    <a:lnTo>
                      <a:pt x="184" y="18"/>
                    </a:lnTo>
                    <a:lnTo>
                      <a:pt x="184" y="14"/>
                    </a:lnTo>
                    <a:lnTo>
                      <a:pt x="180" y="13"/>
                    </a:lnTo>
                    <a:lnTo>
                      <a:pt x="179" y="13"/>
                    </a:lnTo>
                    <a:lnTo>
                      <a:pt x="179" y="11"/>
                    </a:lnTo>
                    <a:lnTo>
                      <a:pt x="176" y="8"/>
                    </a:lnTo>
                    <a:lnTo>
                      <a:pt x="174" y="8"/>
                    </a:lnTo>
                    <a:lnTo>
                      <a:pt x="166" y="3"/>
                    </a:lnTo>
                    <a:lnTo>
                      <a:pt x="165" y="3"/>
                    </a:lnTo>
                    <a:lnTo>
                      <a:pt x="163" y="0"/>
                    </a:lnTo>
                    <a:lnTo>
                      <a:pt x="0" y="298"/>
                    </a:lnTo>
                    <a:lnTo>
                      <a:pt x="10" y="298"/>
                    </a:lnTo>
                    <a:lnTo>
                      <a:pt x="13" y="300"/>
                    </a:lnTo>
                    <a:lnTo>
                      <a:pt x="18" y="297"/>
                    </a:lnTo>
                    <a:lnTo>
                      <a:pt x="26" y="298"/>
                    </a:lnTo>
                    <a:lnTo>
                      <a:pt x="23" y="303"/>
                    </a:lnTo>
                    <a:lnTo>
                      <a:pt x="23" y="308"/>
                    </a:lnTo>
                    <a:lnTo>
                      <a:pt x="26" y="314"/>
                    </a:lnTo>
                    <a:lnTo>
                      <a:pt x="31" y="330"/>
                    </a:lnTo>
                    <a:lnTo>
                      <a:pt x="31" y="335"/>
                    </a:lnTo>
                    <a:lnTo>
                      <a:pt x="29" y="338"/>
                    </a:lnTo>
                    <a:lnTo>
                      <a:pt x="29" y="340"/>
                    </a:lnTo>
                    <a:lnTo>
                      <a:pt x="29" y="340"/>
                    </a:lnTo>
                    <a:lnTo>
                      <a:pt x="35" y="340"/>
                    </a:lnTo>
                    <a:lnTo>
                      <a:pt x="40" y="338"/>
                    </a:lnTo>
                    <a:lnTo>
                      <a:pt x="43" y="337"/>
                    </a:lnTo>
                    <a:lnTo>
                      <a:pt x="47" y="330"/>
                    </a:lnTo>
                    <a:lnTo>
                      <a:pt x="50" y="327"/>
                    </a:lnTo>
                    <a:lnTo>
                      <a:pt x="55" y="325"/>
                    </a:lnTo>
                    <a:lnTo>
                      <a:pt x="56" y="325"/>
                    </a:lnTo>
                    <a:lnTo>
                      <a:pt x="61" y="324"/>
                    </a:lnTo>
                    <a:lnTo>
                      <a:pt x="66" y="324"/>
                    </a:lnTo>
                    <a:lnTo>
                      <a:pt x="69" y="325"/>
                    </a:lnTo>
                    <a:lnTo>
                      <a:pt x="69" y="329"/>
                    </a:lnTo>
                    <a:lnTo>
                      <a:pt x="69" y="330"/>
                    </a:lnTo>
                    <a:lnTo>
                      <a:pt x="67" y="335"/>
                    </a:lnTo>
                    <a:lnTo>
                      <a:pt x="66" y="337"/>
                    </a:lnTo>
                    <a:lnTo>
                      <a:pt x="69" y="345"/>
                    </a:lnTo>
                    <a:lnTo>
                      <a:pt x="69" y="346"/>
                    </a:lnTo>
                    <a:lnTo>
                      <a:pt x="69" y="353"/>
                    </a:lnTo>
                    <a:lnTo>
                      <a:pt x="72" y="356"/>
                    </a:lnTo>
                    <a:lnTo>
                      <a:pt x="74" y="361"/>
                    </a:lnTo>
                    <a:lnTo>
                      <a:pt x="75" y="364"/>
                    </a:lnTo>
                    <a:lnTo>
                      <a:pt x="75" y="365"/>
                    </a:lnTo>
                    <a:lnTo>
                      <a:pt x="74" y="369"/>
                    </a:lnTo>
                    <a:lnTo>
                      <a:pt x="74" y="370"/>
                    </a:lnTo>
                    <a:lnTo>
                      <a:pt x="75" y="373"/>
                    </a:lnTo>
                    <a:lnTo>
                      <a:pt x="74" y="381"/>
                    </a:lnTo>
                    <a:lnTo>
                      <a:pt x="74" y="391"/>
                    </a:lnTo>
                    <a:lnTo>
                      <a:pt x="74" y="402"/>
                    </a:lnTo>
                    <a:lnTo>
                      <a:pt x="72" y="404"/>
                    </a:lnTo>
                    <a:lnTo>
                      <a:pt x="72" y="405"/>
                    </a:lnTo>
                    <a:lnTo>
                      <a:pt x="74" y="405"/>
                    </a:lnTo>
                    <a:lnTo>
                      <a:pt x="75" y="405"/>
                    </a:lnTo>
                    <a:lnTo>
                      <a:pt x="75" y="407"/>
                    </a:lnTo>
                    <a:lnTo>
                      <a:pt x="74" y="407"/>
                    </a:lnTo>
                    <a:lnTo>
                      <a:pt x="72" y="408"/>
                    </a:lnTo>
                    <a:lnTo>
                      <a:pt x="74" y="410"/>
                    </a:lnTo>
                    <a:lnTo>
                      <a:pt x="75" y="412"/>
                    </a:lnTo>
                    <a:lnTo>
                      <a:pt x="75" y="413"/>
                    </a:lnTo>
                    <a:lnTo>
                      <a:pt x="74" y="415"/>
                    </a:lnTo>
                    <a:lnTo>
                      <a:pt x="74" y="416"/>
                    </a:lnTo>
                    <a:lnTo>
                      <a:pt x="77" y="416"/>
                    </a:lnTo>
                    <a:lnTo>
                      <a:pt x="78" y="416"/>
                    </a:lnTo>
                    <a:lnTo>
                      <a:pt x="82" y="420"/>
                    </a:lnTo>
                    <a:lnTo>
                      <a:pt x="82" y="423"/>
                    </a:lnTo>
                    <a:lnTo>
                      <a:pt x="83" y="423"/>
                    </a:lnTo>
                    <a:lnTo>
                      <a:pt x="86" y="426"/>
                    </a:lnTo>
                    <a:lnTo>
                      <a:pt x="88" y="429"/>
                    </a:lnTo>
                    <a:lnTo>
                      <a:pt x="88" y="431"/>
                    </a:lnTo>
                    <a:lnTo>
                      <a:pt x="90" y="432"/>
                    </a:lnTo>
                    <a:lnTo>
                      <a:pt x="90" y="434"/>
                    </a:lnTo>
                    <a:lnTo>
                      <a:pt x="90" y="434"/>
                    </a:lnTo>
                    <a:lnTo>
                      <a:pt x="90" y="435"/>
                    </a:lnTo>
                    <a:lnTo>
                      <a:pt x="88" y="435"/>
                    </a:lnTo>
                    <a:lnTo>
                      <a:pt x="88" y="439"/>
                    </a:lnTo>
                    <a:lnTo>
                      <a:pt x="88" y="439"/>
                    </a:lnTo>
                    <a:lnTo>
                      <a:pt x="90" y="440"/>
                    </a:lnTo>
                    <a:lnTo>
                      <a:pt x="88" y="443"/>
                    </a:lnTo>
                    <a:lnTo>
                      <a:pt x="85" y="450"/>
                    </a:lnTo>
                    <a:lnTo>
                      <a:pt x="83" y="455"/>
                    </a:lnTo>
                    <a:lnTo>
                      <a:pt x="82" y="458"/>
                    </a:lnTo>
                    <a:lnTo>
                      <a:pt x="80" y="459"/>
                    </a:lnTo>
                    <a:lnTo>
                      <a:pt x="82" y="459"/>
                    </a:lnTo>
                    <a:lnTo>
                      <a:pt x="86" y="455"/>
                    </a:lnTo>
                    <a:lnTo>
                      <a:pt x="86" y="451"/>
                    </a:lnTo>
                    <a:lnTo>
                      <a:pt x="90" y="448"/>
                    </a:lnTo>
                    <a:lnTo>
                      <a:pt x="91" y="450"/>
                    </a:lnTo>
                    <a:lnTo>
                      <a:pt x="93" y="451"/>
                    </a:lnTo>
                    <a:lnTo>
                      <a:pt x="93" y="451"/>
                    </a:lnTo>
                    <a:lnTo>
                      <a:pt x="88" y="455"/>
                    </a:lnTo>
                    <a:lnTo>
                      <a:pt x="86" y="456"/>
                    </a:lnTo>
                    <a:lnTo>
                      <a:pt x="83" y="461"/>
                    </a:lnTo>
                    <a:lnTo>
                      <a:pt x="83" y="463"/>
                    </a:lnTo>
                    <a:lnTo>
                      <a:pt x="85" y="463"/>
                    </a:lnTo>
                    <a:lnTo>
                      <a:pt x="83" y="464"/>
                    </a:lnTo>
                    <a:lnTo>
                      <a:pt x="80" y="463"/>
                    </a:lnTo>
                    <a:lnTo>
                      <a:pt x="78" y="464"/>
                    </a:lnTo>
                    <a:lnTo>
                      <a:pt x="77" y="467"/>
                    </a:lnTo>
                    <a:lnTo>
                      <a:pt x="74" y="469"/>
                    </a:lnTo>
                    <a:lnTo>
                      <a:pt x="75" y="472"/>
                    </a:lnTo>
                    <a:lnTo>
                      <a:pt x="74" y="472"/>
                    </a:lnTo>
                    <a:lnTo>
                      <a:pt x="72" y="471"/>
                    </a:lnTo>
                    <a:lnTo>
                      <a:pt x="71" y="472"/>
                    </a:lnTo>
                    <a:lnTo>
                      <a:pt x="71" y="475"/>
                    </a:lnTo>
                    <a:lnTo>
                      <a:pt x="72" y="475"/>
                    </a:lnTo>
                    <a:lnTo>
                      <a:pt x="74" y="479"/>
                    </a:lnTo>
                    <a:lnTo>
                      <a:pt x="72" y="482"/>
                    </a:lnTo>
                    <a:lnTo>
                      <a:pt x="72" y="490"/>
                    </a:lnTo>
                    <a:lnTo>
                      <a:pt x="72" y="495"/>
                    </a:lnTo>
                    <a:lnTo>
                      <a:pt x="75" y="498"/>
                    </a:lnTo>
                    <a:lnTo>
                      <a:pt x="77" y="498"/>
                    </a:lnTo>
                    <a:lnTo>
                      <a:pt x="77" y="496"/>
                    </a:lnTo>
                    <a:lnTo>
                      <a:pt x="78" y="495"/>
                    </a:lnTo>
                    <a:lnTo>
                      <a:pt x="83" y="493"/>
                    </a:lnTo>
                    <a:lnTo>
                      <a:pt x="85" y="491"/>
                    </a:lnTo>
                    <a:lnTo>
                      <a:pt x="88" y="488"/>
                    </a:lnTo>
                    <a:lnTo>
                      <a:pt x="90" y="488"/>
                    </a:lnTo>
                    <a:lnTo>
                      <a:pt x="90" y="491"/>
                    </a:lnTo>
                    <a:lnTo>
                      <a:pt x="88" y="493"/>
                    </a:lnTo>
                    <a:lnTo>
                      <a:pt x="86" y="493"/>
                    </a:lnTo>
                    <a:lnTo>
                      <a:pt x="85" y="496"/>
                    </a:lnTo>
                    <a:lnTo>
                      <a:pt x="85" y="498"/>
                    </a:lnTo>
                    <a:lnTo>
                      <a:pt x="86" y="499"/>
                    </a:lnTo>
                    <a:lnTo>
                      <a:pt x="90" y="502"/>
                    </a:lnTo>
                    <a:lnTo>
                      <a:pt x="91" y="502"/>
                    </a:lnTo>
                    <a:lnTo>
                      <a:pt x="94" y="502"/>
                    </a:lnTo>
                    <a:lnTo>
                      <a:pt x="94" y="504"/>
                    </a:lnTo>
                    <a:lnTo>
                      <a:pt x="91" y="502"/>
                    </a:lnTo>
                    <a:lnTo>
                      <a:pt x="88" y="502"/>
                    </a:lnTo>
                    <a:lnTo>
                      <a:pt x="86" y="501"/>
                    </a:lnTo>
                    <a:lnTo>
                      <a:pt x="82" y="501"/>
                    </a:lnTo>
                    <a:lnTo>
                      <a:pt x="82" y="502"/>
                    </a:lnTo>
                    <a:lnTo>
                      <a:pt x="82" y="506"/>
                    </a:lnTo>
                    <a:lnTo>
                      <a:pt x="83" y="507"/>
                    </a:lnTo>
                    <a:lnTo>
                      <a:pt x="83" y="514"/>
                    </a:lnTo>
                    <a:lnTo>
                      <a:pt x="85" y="515"/>
                    </a:lnTo>
                    <a:lnTo>
                      <a:pt x="85" y="515"/>
                    </a:lnTo>
                    <a:lnTo>
                      <a:pt x="88" y="514"/>
                    </a:lnTo>
                    <a:lnTo>
                      <a:pt x="90" y="515"/>
                    </a:lnTo>
                    <a:lnTo>
                      <a:pt x="88" y="517"/>
                    </a:lnTo>
                    <a:lnTo>
                      <a:pt x="86" y="517"/>
                    </a:lnTo>
                    <a:lnTo>
                      <a:pt x="88" y="518"/>
                    </a:lnTo>
                    <a:lnTo>
                      <a:pt x="88" y="520"/>
                    </a:lnTo>
                    <a:lnTo>
                      <a:pt x="88" y="522"/>
                    </a:lnTo>
                    <a:lnTo>
                      <a:pt x="85" y="522"/>
                    </a:lnTo>
                    <a:lnTo>
                      <a:pt x="83" y="522"/>
                    </a:lnTo>
                    <a:lnTo>
                      <a:pt x="80" y="525"/>
                    </a:lnTo>
                    <a:lnTo>
                      <a:pt x="78" y="525"/>
                    </a:lnTo>
                    <a:lnTo>
                      <a:pt x="80" y="526"/>
                    </a:lnTo>
                    <a:lnTo>
                      <a:pt x="85" y="525"/>
                    </a:lnTo>
                    <a:lnTo>
                      <a:pt x="86" y="526"/>
                    </a:lnTo>
                    <a:lnTo>
                      <a:pt x="85" y="526"/>
                    </a:lnTo>
                    <a:lnTo>
                      <a:pt x="83" y="528"/>
                    </a:lnTo>
                    <a:lnTo>
                      <a:pt x="85" y="530"/>
                    </a:lnTo>
                    <a:lnTo>
                      <a:pt x="90" y="530"/>
                    </a:lnTo>
                    <a:lnTo>
                      <a:pt x="93" y="526"/>
                    </a:lnTo>
                    <a:lnTo>
                      <a:pt x="96" y="523"/>
                    </a:lnTo>
                    <a:lnTo>
                      <a:pt x="99" y="522"/>
                    </a:lnTo>
                    <a:lnTo>
                      <a:pt x="101" y="520"/>
                    </a:lnTo>
                    <a:lnTo>
                      <a:pt x="102" y="518"/>
                    </a:lnTo>
                    <a:lnTo>
                      <a:pt x="102" y="517"/>
                    </a:lnTo>
                    <a:lnTo>
                      <a:pt x="104" y="518"/>
                    </a:lnTo>
                    <a:lnTo>
                      <a:pt x="101" y="523"/>
                    </a:lnTo>
                    <a:lnTo>
                      <a:pt x="99" y="525"/>
                    </a:lnTo>
                    <a:lnTo>
                      <a:pt x="96" y="526"/>
                    </a:lnTo>
                    <a:lnTo>
                      <a:pt x="94" y="528"/>
                    </a:lnTo>
                    <a:lnTo>
                      <a:pt x="96" y="530"/>
                    </a:lnTo>
                    <a:lnTo>
                      <a:pt x="98" y="528"/>
                    </a:lnTo>
                    <a:lnTo>
                      <a:pt x="101" y="528"/>
                    </a:lnTo>
                    <a:lnTo>
                      <a:pt x="104" y="530"/>
                    </a:lnTo>
                    <a:lnTo>
                      <a:pt x="101" y="530"/>
                    </a:lnTo>
                    <a:lnTo>
                      <a:pt x="98" y="531"/>
                    </a:lnTo>
                    <a:lnTo>
                      <a:pt x="98" y="534"/>
                    </a:lnTo>
                    <a:lnTo>
                      <a:pt x="99" y="538"/>
                    </a:lnTo>
                    <a:lnTo>
                      <a:pt x="98" y="539"/>
                    </a:lnTo>
                    <a:lnTo>
                      <a:pt x="98" y="536"/>
                    </a:lnTo>
                    <a:lnTo>
                      <a:pt x="96" y="533"/>
                    </a:lnTo>
                    <a:lnTo>
                      <a:pt x="96" y="531"/>
                    </a:lnTo>
                    <a:lnTo>
                      <a:pt x="93" y="533"/>
                    </a:lnTo>
                    <a:lnTo>
                      <a:pt x="86" y="538"/>
                    </a:lnTo>
                    <a:lnTo>
                      <a:pt x="85" y="539"/>
                    </a:lnTo>
                    <a:lnTo>
                      <a:pt x="82" y="541"/>
                    </a:lnTo>
                    <a:lnTo>
                      <a:pt x="82" y="542"/>
                    </a:lnTo>
                    <a:lnTo>
                      <a:pt x="82" y="544"/>
                    </a:lnTo>
                    <a:lnTo>
                      <a:pt x="82" y="547"/>
                    </a:lnTo>
                    <a:lnTo>
                      <a:pt x="82" y="547"/>
                    </a:lnTo>
                    <a:lnTo>
                      <a:pt x="83" y="546"/>
                    </a:lnTo>
                    <a:lnTo>
                      <a:pt x="86" y="546"/>
                    </a:lnTo>
                    <a:lnTo>
                      <a:pt x="88" y="542"/>
                    </a:lnTo>
                    <a:lnTo>
                      <a:pt x="90" y="544"/>
                    </a:lnTo>
                    <a:lnTo>
                      <a:pt x="91" y="544"/>
                    </a:lnTo>
                    <a:lnTo>
                      <a:pt x="94" y="546"/>
                    </a:lnTo>
                    <a:lnTo>
                      <a:pt x="94" y="546"/>
                    </a:lnTo>
                    <a:lnTo>
                      <a:pt x="91" y="546"/>
                    </a:lnTo>
                    <a:lnTo>
                      <a:pt x="88" y="546"/>
                    </a:lnTo>
                    <a:lnTo>
                      <a:pt x="86" y="547"/>
                    </a:lnTo>
                    <a:lnTo>
                      <a:pt x="86" y="549"/>
                    </a:lnTo>
                    <a:lnTo>
                      <a:pt x="86" y="550"/>
                    </a:lnTo>
                    <a:lnTo>
                      <a:pt x="85" y="550"/>
                    </a:lnTo>
                    <a:lnTo>
                      <a:pt x="83" y="550"/>
                    </a:lnTo>
                    <a:lnTo>
                      <a:pt x="80" y="550"/>
                    </a:lnTo>
                    <a:lnTo>
                      <a:pt x="80" y="552"/>
                    </a:lnTo>
                    <a:lnTo>
                      <a:pt x="83" y="552"/>
                    </a:lnTo>
                    <a:lnTo>
                      <a:pt x="85" y="554"/>
                    </a:lnTo>
                    <a:lnTo>
                      <a:pt x="88" y="554"/>
                    </a:lnTo>
                    <a:lnTo>
                      <a:pt x="86" y="555"/>
                    </a:lnTo>
                    <a:lnTo>
                      <a:pt x="83" y="554"/>
                    </a:lnTo>
                    <a:lnTo>
                      <a:pt x="82" y="554"/>
                    </a:lnTo>
                    <a:lnTo>
                      <a:pt x="78" y="554"/>
                    </a:lnTo>
                    <a:lnTo>
                      <a:pt x="78" y="557"/>
                    </a:lnTo>
                    <a:lnTo>
                      <a:pt x="80" y="557"/>
                    </a:lnTo>
                    <a:lnTo>
                      <a:pt x="82" y="557"/>
                    </a:lnTo>
                    <a:lnTo>
                      <a:pt x="85" y="557"/>
                    </a:lnTo>
                    <a:lnTo>
                      <a:pt x="86" y="557"/>
                    </a:lnTo>
                    <a:lnTo>
                      <a:pt x="90" y="557"/>
                    </a:lnTo>
                    <a:lnTo>
                      <a:pt x="90" y="558"/>
                    </a:lnTo>
                    <a:lnTo>
                      <a:pt x="86" y="560"/>
                    </a:lnTo>
                    <a:lnTo>
                      <a:pt x="85" y="558"/>
                    </a:lnTo>
                    <a:lnTo>
                      <a:pt x="83" y="560"/>
                    </a:lnTo>
                    <a:lnTo>
                      <a:pt x="85" y="560"/>
                    </a:lnTo>
                    <a:lnTo>
                      <a:pt x="88" y="560"/>
                    </a:lnTo>
                    <a:lnTo>
                      <a:pt x="90" y="560"/>
                    </a:lnTo>
                    <a:lnTo>
                      <a:pt x="90" y="561"/>
                    </a:lnTo>
                    <a:lnTo>
                      <a:pt x="86" y="561"/>
                    </a:lnTo>
                    <a:lnTo>
                      <a:pt x="83" y="561"/>
                    </a:lnTo>
                    <a:lnTo>
                      <a:pt x="82" y="560"/>
                    </a:lnTo>
                    <a:lnTo>
                      <a:pt x="80" y="561"/>
                    </a:lnTo>
                    <a:lnTo>
                      <a:pt x="82" y="563"/>
                    </a:lnTo>
                    <a:lnTo>
                      <a:pt x="85" y="566"/>
                    </a:lnTo>
                    <a:lnTo>
                      <a:pt x="86" y="563"/>
                    </a:lnTo>
                    <a:lnTo>
                      <a:pt x="88" y="563"/>
                    </a:lnTo>
                    <a:lnTo>
                      <a:pt x="90" y="565"/>
                    </a:lnTo>
                    <a:lnTo>
                      <a:pt x="93" y="565"/>
                    </a:lnTo>
                    <a:lnTo>
                      <a:pt x="94" y="565"/>
                    </a:lnTo>
                    <a:lnTo>
                      <a:pt x="93" y="566"/>
                    </a:lnTo>
                    <a:lnTo>
                      <a:pt x="93" y="566"/>
                    </a:lnTo>
                    <a:lnTo>
                      <a:pt x="94" y="566"/>
                    </a:lnTo>
                    <a:lnTo>
                      <a:pt x="96" y="569"/>
                    </a:lnTo>
                    <a:lnTo>
                      <a:pt x="99" y="571"/>
                    </a:lnTo>
                    <a:lnTo>
                      <a:pt x="101" y="569"/>
                    </a:lnTo>
                    <a:lnTo>
                      <a:pt x="102" y="566"/>
                    </a:lnTo>
                    <a:lnTo>
                      <a:pt x="106" y="565"/>
                    </a:lnTo>
                    <a:lnTo>
                      <a:pt x="106" y="561"/>
                    </a:lnTo>
                    <a:lnTo>
                      <a:pt x="106" y="565"/>
                    </a:lnTo>
                    <a:lnTo>
                      <a:pt x="104" y="568"/>
                    </a:lnTo>
                    <a:lnTo>
                      <a:pt x="101" y="571"/>
                    </a:lnTo>
                    <a:lnTo>
                      <a:pt x="98" y="571"/>
                    </a:lnTo>
                    <a:lnTo>
                      <a:pt x="96" y="571"/>
                    </a:lnTo>
                    <a:lnTo>
                      <a:pt x="93" y="574"/>
                    </a:lnTo>
                    <a:lnTo>
                      <a:pt x="93" y="574"/>
                    </a:lnTo>
                    <a:lnTo>
                      <a:pt x="96" y="576"/>
                    </a:lnTo>
                    <a:lnTo>
                      <a:pt x="96" y="574"/>
                    </a:lnTo>
                    <a:lnTo>
                      <a:pt x="98" y="574"/>
                    </a:lnTo>
                    <a:lnTo>
                      <a:pt x="99" y="576"/>
                    </a:lnTo>
                    <a:lnTo>
                      <a:pt x="99" y="576"/>
                    </a:lnTo>
                    <a:lnTo>
                      <a:pt x="101" y="574"/>
                    </a:lnTo>
                    <a:lnTo>
                      <a:pt x="104" y="573"/>
                    </a:lnTo>
                    <a:lnTo>
                      <a:pt x="104" y="574"/>
                    </a:lnTo>
                    <a:lnTo>
                      <a:pt x="102" y="574"/>
                    </a:lnTo>
                    <a:lnTo>
                      <a:pt x="102" y="576"/>
                    </a:lnTo>
                    <a:lnTo>
                      <a:pt x="104" y="577"/>
                    </a:lnTo>
                    <a:lnTo>
                      <a:pt x="106" y="577"/>
                    </a:lnTo>
                    <a:lnTo>
                      <a:pt x="107" y="577"/>
                    </a:lnTo>
                    <a:lnTo>
                      <a:pt x="110" y="574"/>
                    </a:lnTo>
                    <a:lnTo>
                      <a:pt x="110" y="568"/>
                    </a:lnTo>
                    <a:lnTo>
                      <a:pt x="112" y="566"/>
                    </a:lnTo>
                    <a:lnTo>
                      <a:pt x="114" y="566"/>
                    </a:lnTo>
                    <a:lnTo>
                      <a:pt x="114" y="568"/>
                    </a:lnTo>
                    <a:lnTo>
                      <a:pt x="112" y="569"/>
                    </a:lnTo>
                    <a:lnTo>
                      <a:pt x="112" y="573"/>
                    </a:lnTo>
                    <a:lnTo>
                      <a:pt x="110" y="576"/>
                    </a:lnTo>
                    <a:lnTo>
                      <a:pt x="107" y="579"/>
                    </a:lnTo>
                    <a:lnTo>
                      <a:pt x="109" y="581"/>
                    </a:lnTo>
                    <a:lnTo>
                      <a:pt x="112" y="581"/>
                    </a:lnTo>
                    <a:lnTo>
                      <a:pt x="114" y="579"/>
                    </a:lnTo>
                    <a:lnTo>
                      <a:pt x="115" y="581"/>
                    </a:lnTo>
                    <a:lnTo>
                      <a:pt x="114" y="582"/>
                    </a:lnTo>
                    <a:lnTo>
                      <a:pt x="112" y="585"/>
                    </a:lnTo>
                    <a:lnTo>
                      <a:pt x="109" y="587"/>
                    </a:lnTo>
                    <a:lnTo>
                      <a:pt x="109" y="589"/>
                    </a:lnTo>
                    <a:lnTo>
                      <a:pt x="110" y="592"/>
                    </a:lnTo>
                    <a:lnTo>
                      <a:pt x="114" y="593"/>
                    </a:lnTo>
                    <a:lnTo>
                      <a:pt x="115" y="593"/>
                    </a:lnTo>
                    <a:lnTo>
                      <a:pt x="117" y="593"/>
                    </a:lnTo>
                    <a:lnTo>
                      <a:pt x="118" y="595"/>
                    </a:lnTo>
                    <a:lnTo>
                      <a:pt x="118" y="597"/>
                    </a:lnTo>
                    <a:lnTo>
                      <a:pt x="118" y="598"/>
                    </a:lnTo>
                    <a:lnTo>
                      <a:pt x="117" y="598"/>
                    </a:lnTo>
                    <a:lnTo>
                      <a:pt x="117" y="597"/>
                    </a:lnTo>
                    <a:lnTo>
                      <a:pt x="115" y="597"/>
                    </a:lnTo>
                    <a:lnTo>
                      <a:pt x="115" y="598"/>
                    </a:lnTo>
                    <a:lnTo>
                      <a:pt x="117" y="603"/>
                    </a:lnTo>
                    <a:lnTo>
                      <a:pt x="122" y="600"/>
                    </a:lnTo>
                    <a:lnTo>
                      <a:pt x="125" y="600"/>
                    </a:lnTo>
                    <a:lnTo>
                      <a:pt x="126" y="598"/>
                    </a:lnTo>
                    <a:lnTo>
                      <a:pt x="125" y="601"/>
                    </a:lnTo>
                    <a:lnTo>
                      <a:pt x="123" y="608"/>
                    </a:lnTo>
                    <a:lnTo>
                      <a:pt x="123" y="613"/>
                    </a:lnTo>
                    <a:lnTo>
                      <a:pt x="125" y="613"/>
                    </a:lnTo>
                    <a:lnTo>
                      <a:pt x="125" y="613"/>
                    </a:lnTo>
                    <a:lnTo>
                      <a:pt x="490" y="649"/>
                    </a:lnTo>
                    <a:lnTo>
                      <a:pt x="493" y="649"/>
                    </a:lnTo>
                    <a:close/>
                  </a:path>
                </a:pathLst>
              </a:custGeom>
              <a:solidFill>
                <a:srgbClr val="E1C8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1216">
                <a:extLst>
                  <a:ext uri="{FF2B5EF4-FFF2-40B4-BE49-F238E27FC236}">
                    <a16:creationId xmlns:a16="http://schemas.microsoft.com/office/drawing/2014/main" id="{6350BED8-C98E-4115-9936-ADAB2109E937}"/>
                  </a:ext>
                </a:extLst>
              </p:cNvPr>
              <p:cNvSpPr>
                <a:spLocks/>
              </p:cNvSpPr>
              <p:nvPr/>
            </p:nvSpPr>
            <p:spPr bwMode="auto">
              <a:xfrm>
                <a:off x="3670" y="1006"/>
                <a:ext cx="5" cy="5"/>
              </a:xfrm>
              <a:custGeom>
                <a:avLst/>
                <a:gdLst>
                  <a:gd name="T0" fmla="*/ 0 w 5"/>
                  <a:gd name="T1" fmla="*/ 1 h 5"/>
                  <a:gd name="T2" fmla="*/ 0 w 5"/>
                  <a:gd name="T3" fmla="*/ 3 h 5"/>
                  <a:gd name="T4" fmla="*/ 2 w 5"/>
                  <a:gd name="T5" fmla="*/ 5 h 5"/>
                  <a:gd name="T6" fmla="*/ 3 w 5"/>
                  <a:gd name="T7" fmla="*/ 3 h 5"/>
                  <a:gd name="T8" fmla="*/ 5 w 5"/>
                  <a:gd name="T9" fmla="*/ 0 h 5"/>
                  <a:gd name="T10" fmla="*/ 2 w 5"/>
                  <a:gd name="T11" fmla="*/ 0 h 5"/>
                  <a:gd name="T12" fmla="*/ 0 w 5"/>
                  <a:gd name="T13" fmla="*/ 1 h 5"/>
                </a:gdLst>
                <a:ahLst/>
                <a:cxnLst>
                  <a:cxn ang="0">
                    <a:pos x="T0" y="T1"/>
                  </a:cxn>
                  <a:cxn ang="0">
                    <a:pos x="T2" y="T3"/>
                  </a:cxn>
                  <a:cxn ang="0">
                    <a:pos x="T4" y="T5"/>
                  </a:cxn>
                  <a:cxn ang="0">
                    <a:pos x="T6" y="T7"/>
                  </a:cxn>
                  <a:cxn ang="0">
                    <a:pos x="T8" y="T9"/>
                  </a:cxn>
                  <a:cxn ang="0">
                    <a:pos x="T10" y="T11"/>
                  </a:cxn>
                  <a:cxn ang="0">
                    <a:pos x="T12" y="T13"/>
                  </a:cxn>
                </a:cxnLst>
                <a:rect l="0" t="0" r="r" b="b"/>
                <a:pathLst>
                  <a:path w="5" h="5">
                    <a:moveTo>
                      <a:pt x="0" y="1"/>
                    </a:moveTo>
                    <a:lnTo>
                      <a:pt x="0" y="3"/>
                    </a:lnTo>
                    <a:lnTo>
                      <a:pt x="2" y="5"/>
                    </a:lnTo>
                    <a:lnTo>
                      <a:pt x="3" y="3"/>
                    </a:lnTo>
                    <a:lnTo>
                      <a:pt x="5" y="0"/>
                    </a:lnTo>
                    <a:lnTo>
                      <a:pt x="2" y="0"/>
                    </a:lnTo>
                    <a:lnTo>
                      <a:pt x="0" y="1"/>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1217">
                <a:extLst>
                  <a:ext uri="{FF2B5EF4-FFF2-40B4-BE49-F238E27FC236}">
                    <a16:creationId xmlns:a16="http://schemas.microsoft.com/office/drawing/2014/main" id="{C07130D3-900C-4DF7-876D-F62889B83A29}"/>
                  </a:ext>
                </a:extLst>
              </p:cNvPr>
              <p:cNvSpPr>
                <a:spLocks/>
              </p:cNvSpPr>
              <p:nvPr/>
            </p:nvSpPr>
            <p:spPr bwMode="auto">
              <a:xfrm>
                <a:off x="3688" y="944"/>
                <a:ext cx="6" cy="4"/>
              </a:xfrm>
              <a:custGeom>
                <a:avLst/>
                <a:gdLst>
                  <a:gd name="T0" fmla="*/ 3 w 6"/>
                  <a:gd name="T1" fmla="*/ 3 h 4"/>
                  <a:gd name="T2" fmla="*/ 6 w 6"/>
                  <a:gd name="T3" fmla="*/ 3 h 4"/>
                  <a:gd name="T4" fmla="*/ 6 w 6"/>
                  <a:gd name="T5" fmla="*/ 1 h 4"/>
                  <a:gd name="T6" fmla="*/ 4 w 6"/>
                  <a:gd name="T7" fmla="*/ 0 h 4"/>
                  <a:gd name="T8" fmla="*/ 1 w 6"/>
                  <a:gd name="T9" fmla="*/ 1 h 4"/>
                  <a:gd name="T10" fmla="*/ 0 w 6"/>
                  <a:gd name="T11" fmla="*/ 4 h 4"/>
                  <a:gd name="T12" fmla="*/ 1 w 6"/>
                  <a:gd name="T13" fmla="*/ 4 h 4"/>
                  <a:gd name="T14" fmla="*/ 3 w 6"/>
                  <a:gd name="T15" fmla="*/ 3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4">
                    <a:moveTo>
                      <a:pt x="3" y="3"/>
                    </a:moveTo>
                    <a:lnTo>
                      <a:pt x="6" y="3"/>
                    </a:lnTo>
                    <a:lnTo>
                      <a:pt x="6" y="1"/>
                    </a:lnTo>
                    <a:lnTo>
                      <a:pt x="4" y="0"/>
                    </a:lnTo>
                    <a:lnTo>
                      <a:pt x="1" y="1"/>
                    </a:lnTo>
                    <a:lnTo>
                      <a:pt x="0" y="4"/>
                    </a:lnTo>
                    <a:lnTo>
                      <a:pt x="1" y="4"/>
                    </a:lnTo>
                    <a:lnTo>
                      <a:pt x="3" y="3"/>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Rectangle 1218">
                <a:extLst>
                  <a:ext uri="{FF2B5EF4-FFF2-40B4-BE49-F238E27FC236}">
                    <a16:creationId xmlns:a16="http://schemas.microsoft.com/office/drawing/2014/main" id="{FA455FE4-D777-4942-AB81-58168EB66538}"/>
                  </a:ext>
                </a:extLst>
              </p:cNvPr>
              <p:cNvSpPr>
                <a:spLocks noChangeArrowheads="1"/>
              </p:cNvSpPr>
              <p:nvPr/>
            </p:nvSpPr>
            <p:spPr bwMode="auto">
              <a:xfrm>
                <a:off x="3675" y="993"/>
                <a:ext cx="1" cy="2"/>
              </a:xfrm>
              <a:prstGeom prst="rect">
                <a:avLst/>
              </a:prstGeom>
              <a:solidFill>
                <a:srgbClr val="8E86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1219">
                <a:extLst>
                  <a:ext uri="{FF2B5EF4-FFF2-40B4-BE49-F238E27FC236}">
                    <a16:creationId xmlns:a16="http://schemas.microsoft.com/office/drawing/2014/main" id="{2E830582-7316-489B-9631-B9199952704A}"/>
                  </a:ext>
                </a:extLst>
              </p:cNvPr>
              <p:cNvSpPr>
                <a:spLocks/>
              </p:cNvSpPr>
              <p:nvPr/>
            </p:nvSpPr>
            <p:spPr bwMode="auto">
              <a:xfrm>
                <a:off x="3672" y="996"/>
                <a:ext cx="4" cy="8"/>
              </a:xfrm>
              <a:custGeom>
                <a:avLst/>
                <a:gdLst>
                  <a:gd name="T0" fmla="*/ 4 w 4"/>
                  <a:gd name="T1" fmla="*/ 5 h 8"/>
                  <a:gd name="T2" fmla="*/ 4 w 4"/>
                  <a:gd name="T3" fmla="*/ 3 h 8"/>
                  <a:gd name="T4" fmla="*/ 4 w 4"/>
                  <a:gd name="T5" fmla="*/ 2 h 8"/>
                  <a:gd name="T6" fmla="*/ 3 w 4"/>
                  <a:gd name="T7" fmla="*/ 0 h 8"/>
                  <a:gd name="T8" fmla="*/ 1 w 4"/>
                  <a:gd name="T9" fmla="*/ 0 h 8"/>
                  <a:gd name="T10" fmla="*/ 1 w 4"/>
                  <a:gd name="T11" fmla="*/ 3 h 8"/>
                  <a:gd name="T12" fmla="*/ 0 w 4"/>
                  <a:gd name="T13" fmla="*/ 3 h 8"/>
                  <a:gd name="T14" fmla="*/ 0 w 4"/>
                  <a:gd name="T15" fmla="*/ 7 h 8"/>
                  <a:gd name="T16" fmla="*/ 1 w 4"/>
                  <a:gd name="T17" fmla="*/ 8 h 8"/>
                  <a:gd name="T18" fmla="*/ 3 w 4"/>
                  <a:gd name="T19" fmla="*/ 8 h 8"/>
                  <a:gd name="T20" fmla="*/ 4 w 4"/>
                  <a:gd name="T2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8">
                    <a:moveTo>
                      <a:pt x="4" y="5"/>
                    </a:moveTo>
                    <a:lnTo>
                      <a:pt x="4" y="3"/>
                    </a:lnTo>
                    <a:lnTo>
                      <a:pt x="4" y="2"/>
                    </a:lnTo>
                    <a:lnTo>
                      <a:pt x="3" y="0"/>
                    </a:lnTo>
                    <a:lnTo>
                      <a:pt x="1" y="0"/>
                    </a:lnTo>
                    <a:lnTo>
                      <a:pt x="1" y="3"/>
                    </a:lnTo>
                    <a:lnTo>
                      <a:pt x="0" y="3"/>
                    </a:lnTo>
                    <a:lnTo>
                      <a:pt x="0" y="7"/>
                    </a:lnTo>
                    <a:lnTo>
                      <a:pt x="1" y="8"/>
                    </a:lnTo>
                    <a:lnTo>
                      <a:pt x="3" y="8"/>
                    </a:lnTo>
                    <a:lnTo>
                      <a:pt x="4" y="5"/>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1220">
                <a:extLst>
                  <a:ext uri="{FF2B5EF4-FFF2-40B4-BE49-F238E27FC236}">
                    <a16:creationId xmlns:a16="http://schemas.microsoft.com/office/drawing/2014/main" id="{8C3E3CB6-0261-4A9B-A8B3-2D18D0F44CBD}"/>
                  </a:ext>
                </a:extLst>
              </p:cNvPr>
              <p:cNvSpPr>
                <a:spLocks/>
              </p:cNvSpPr>
              <p:nvPr/>
            </p:nvSpPr>
            <p:spPr bwMode="auto">
              <a:xfrm>
                <a:off x="3632" y="896"/>
                <a:ext cx="13" cy="13"/>
              </a:xfrm>
              <a:custGeom>
                <a:avLst/>
                <a:gdLst>
                  <a:gd name="T0" fmla="*/ 3 w 13"/>
                  <a:gd name="T1" fmla="*/ 11 h 13"/>
                  <a:gd name="T2" fmla="*/ 5 w 13"/>
                  <a:gd name="T3" fmla="*/ 13 h 13"/>
                  <a:gd name="T4" fmla="*/ 6 w 13"/>
                  <a:gd name="T5" fmla="*/ 13 h 13"/>
                  <a:gd name="T6" fmla="*/ 8 w 13"/>
                  <a:gd name="T7" fmla="*/ 13 h 13"/>
                  <a:gd name="T8" fmla="*/ 9 w 13"/>
                  <a:gd name="T9" fmla="*/ 13 h 13"/>
                  <a:gd name="T10" fmla="*/ 13 w 13"/>
                  <a:gd name="T11" fmla="*/ 9 h 13"/>
                  <a:gd name="T12" fmla="*/ 13 w 13"/>
                  <a:gd name="T13" fmla="*/ 8 h 13"/>
                  <a:gd name="T14" fmla="*/ 13 w 13"/>
                  <a:gd name="T15" fmla="*/ 5 h 13"/>
                  <a:gd name="T16" fmla="*/ 13 w 13"/>
                  <a:gd name="T17" fmla="*/ 3 h 13"/>
                  <a:gd name="T18" fmla="*/ 13 w 13"/>
                  <a:gd name="T19" fmla="*/ 0 h 13"/>
                  <a:gd name="T20" fmla="*/ 9 w 13"/>
                  <a:gd name="T21" fmla="*/ 0 h 13"/>
                  <a:gd name="T22" fmla="*/ 9 w 13"/>
                  <a:gd name="T23" fmla="*/ 1 h 13"/>
                  <a:gd name="T24" fmla="*/ 5 w 13"/>
                  <a:gd name="T25" fmla="*/ 3 h 13"/>
                  <a:gd name="T26" fmla="*/ 5 w 13"/>
                  <a:gd name="T27" fmla="*/ 5 h 13"/>
                  <a:gd name="T28" fmla="*/ 5 w 13"/>
                  <a:gd name="T29" fmla="*/ 6 h 13"/>
                  <a:gd name="T30" fmla="*/ 1 w 13"/>
                  <a:gd name="T31" fmla="*/ 8 h 13"/>
                  <a:gd name="T32" fmla="*/ 0 w 13"/>
                  <a:gd name="T33" fmla="*/ 8 h 13"/>
                  <a:gd name="T34" fmla="*/ 1 w 13"/>
                  <a:gd name="T35" fmla="*/ 9 h 13"/>
                  <a:gd name="T36" fmla="*/ 3 w 13"/>
                  <a:gd name="T37" fmla="*/ 1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 h="13">
                    <a:moveTo>
                      <a:pt x="3" y="11"/>
                    </a:moveTo>
                    <a:lnTo>
                      <a:pt x="5" y="13"/>
                    </a:lnTo>
                    <a:lnTo>
                      <a:pt x="6" y="13"/>
                    </a:lnTo>
                    <a:lnTo>
                      <a:pt x="8" y="13"/>
                    </a:lnTo>
                    <a:lnTo>
                      <a:pt x="9" y="13"/>
                    </a:lnTo>
                    <a:lnTo>
                      <a:pt x="13" y="9"/>
                    </a:lnTo>
                    <a:lnTo>
                      <a:pt x="13" y="8"/>
                    </a:lnTo>
                    <a:lnTo>
                      <a:pt x="13" y="5"/>
                    </a:lnTo>
                    <a:lnTo>
                      <a:pt x="13" y="3"/>
                    </a:lnTo>
                    <a:lnTo>
                      <a:pt x="13" y="0"/>
                    </a:lnTo>
                    <a:lnTo>
                      <a:pt x="9" y="0"/>
                    </a:lnTo>
                    <a:lnTo>
                      <a:pt x="9" y="1"/>
                    </a:lnTo>
                    <a:lnTo>
                      <a:pt x="5" y="3"/>
                    </a:lnTo>
                    <a:lnTo>
                      <a:pt x="5" y="5"/>
                    </a:lnTo>
                    <a:lnTo>
                      <a:pt x="5" y="6"/>
                    </a:lnTo>
                    <a:lnTo>
                      <a:pt x="1" y="8"/>
                    </a:lnTo>
                    <a:lnTo>
                      <a:pt x="0" y="8"/>
                    </a:lnTo>
                    <a:lnTo>
                      <a:pt x="1" y="9"/>
                    </a:lnTo>
                    <a:lnTo>
                      <a:pt x="3" y="11"/>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1221">
                <a:extLst>
                  <a:ext uri="{FF2B5EF4-FFF2-40B4-BE49-F238E27FC236}">
                    <a16:creationId xmlns:a16="http://schemas.microsoft.com/office/drawing/2014/main" id="{81502616-F9D8-48F9-B2E0-FCAD71F89654}"/>
                  </a:ext>
                </a:extLst>
              </p:cNvPr>
              <p:cNvSpPr>
                <a:spLocks/>
              </p:cNvSpPr>
              <p:nvPr/>
            </p:nvSpPr>
            <p:spPr bwMode="auto">
              <a:xfrm>
                <a:off x="3903" y="1095"/>
                <a:ext cx="1" cy="3"/>
              </a:xfrm>
              <a:custGeom>
                <a:avLst/>
                <a:gdLst>
                  <a:gd name="T0" fmla="*/ 1 w 1"/>
                  <a:gd name="T1" fmla="*/ 3 h 3"/>
                  <a:gd name="T2" fmla="*/ 1 w 1"/>
                  <a:gd name="T3" fmla="*/ 0 h 3"/>
                  <a:gd name="T4" fmla="*/ 0 w 1"/>
                  <a:gd name="T5" fmla="*/ 2 h 3"/>
                  <a:gd name="T6" fmla="*/ 0 w 1"/>
                  <a:gd name="T7" fmla="*/ 3 h 3"/>
                  <a:gd name="T8" fmla="*/ 1 w 1"/>
                  <a:gd name="T9" fmla="*/ 3 h 3"/>
                </a:gdLst>
                <a:ahLst/>
                <a:cxnLst>
                  <a:cxn ang="0">
                    <a:pos x="T0" y="T1"/>
                  </a:cxn>
                  <a:cxn ang="0">
                    <a:pos x="T2" y="T3"/>
                  </a:cxn>
                  <a:cxn ang="0">
                    <a:pos x="T4" y="T5"/>
                  </a:cxn>
                  <a:cxn ang="0">
                    <a:pos x="T6" y="T7"/>
                  </a:cxn>
                  <a:cxn ang="0">
                    <a:pos x="T8" y="T9"/>
                  </a:cxn>
                </a:cxnLst>
                <a:rect l="0" t="0" r="r" b="b"/>
                <a:pathLst>
                  <a:path w="1" h="3">
                    <a:moveTo>
                      <a:pt x="1" y="3"/>
                    </a:moveTo>
                    <a:lnTo>
                      <a:pt x="1" y="0"/>
                    </a:lnTo>
                    <a:lnTo>
                      <a:pt x="0" y="2"/>
                    </a:lnTo>
                    <a:lnTo>
                      <a:pt x="0" y="3"/>
                    </a:lnTo>
                    <a:lnTo>
                      <a:pt x="1" y="3"/>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1222">
                <a:extLst>
                  <a:ext uri="{FF2B5EF4-FFF2-40B4-BE49-F238E27FC236}">
                    <a16:creationId xmlns:a16="http://schemas.microsoft.com/office/drawing/2014/main" id="{7C7AB5C1-6470-46B1-859F-83475063041E}"/>
                  </a:ext>
                </a:extLst>
              </p:cNvPr>
              <p:cNvSpPr>
                <a:spLocks/>
              </p:cNvSpPr>
              <p:nvPr/>
            </p:nvSpPr>
            <p:spPr bwMode="auto">
              <a:xfrm>
                <a:off x="3661" y="865"/>
                <a:ext cx="19" cy="12"/>
              </a:xfrm>
              <a:custGeom>
                <a:avLst/>
                <a:gdLst>
                  <a:gd name="T0" fmla="*/ 1 w 19"/>
                  <a:gd name="T1" fmla="*/ 8 h 12"/>
                  <a:gd name="T2" fmla="*/ 4 w 19"/>
                  <a:gd name="T3" fmla="*/ 8 h 12"/>
                  <a:gd name="T4" fmla="*/ 6 w 19"/>
                  <a:gd name="T5" fmla="*/ 10 h 12"/>
                  <a:gd name="T6" fmla="*/ 9 w 19"/>
                  <a:gd name="T7" fmla="*/ 10 h 12"/>
                  <a:gd name="T8" fmla="*/ 15 w 19"/>
                  <a:gd name="T9" fmla="*/ 12 h 12"/>
                  <a:gd name="T10" fmla="*/ 17 w 19"/>
                  <a:gd name="T11" fmla="*/ 10 h 12"/>
                  <a:gd name="T12" fmla="*/ 19 w 19"/>
                  <a:gd name="T13" fmla="*/ 5 h 12"/>
                  <a:gd name="T14" fmla="*/ 17 w 19"/>
                  <a:gd name="T15" fmla="*/ 4 h 12"/>
                  <a:gd name="T16" fmla="*/ 14 w 19"/>
                  <a:gd name="T17" fmla="*/ 4 h 12"/>
                  <a:gd name="T18" fmla="*/ 11 w 19"/>
                  <a:gd name="T19" fmla="*/ 2 h 12"/>
                  <a:gd name="T20" fmla="*/ 7 w 19"/>
                  <a:gd name="T21" fmla="*/ 2 h 12"/>
                  <a:gd name="T22" fmla="*/ 4 w 19"/>
                  <a:gd name="T23" fmla="*/ 2 h 12"/>
                  <a:gd name="T24" fmla="*/ 3 w 19"/>
                  <a:gd name="T25" fmla="*/ 0 h 12"/>
                  <a:gd name="T26" fmla="*/ 1 w 19"/>
                  <a:gd name="T27" fmla="*/ 2 h 12"/>
                  <a:gd name="T28" fmla="*/ 0 w 19"/>
                  <a:gd name="T29" fmla="*/ 4 h 12"/>
                  <a:gd name="T30" fmla="*/ 0 w 19"/>
                  <a:gd name="T31" fmla="*/ 5 h 12"/>
                  <a:gd name="T32" fmla="*/ 0 w 19"/>
                  <a:gd name="T33" fmla="*/ 7 h 12"/>
                  <a:gd name="T34" fmla="*/ 1 w 19"/>
                  <a:gd name="T35" fmla="*/ 7 h 12"/>
                  <a:gd name="T36" fmla="*/ 1 w 19"/>
                  <a:gd name="T37"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 h="12">
                    <a:moveTo>
                      <a:pt x="1" y="8"/>
                    </a:moveTo>
                    <a:lnTo>
                      <a:pt x="4" y="8"/>
                    </a:lnTo>
                    <a:lnTo>
                      <a:pt x="6" y="10"/>
                    </a:lnTo>
                    <a:lnTo>
                      <a:pt x="9" y="10"/>
                    </a:lnTo>
                    <a:lnTo>
                      <a:pt x="15" y="12"/>
                    </a:lnTo>
                    <a:lnTo>
                      <a:pt x="17" y="10"/>
                    </a:lnTo>
                    <a:lnTo>
                      <a:pt x="19" y="5"/>
                    </a:lnTo>
                    <a:lnTo>
                      <a:pt x="17" y="4"/>
                    </a:lnTo>
                    <a:lnTo>
                      <a:pt x="14" y="4"/>
                    </a:lnTo>
                    <a:lnTo>
                      <a:pt x="11" y="2"/>
                    </a:lnTo>
                    <a:lnTo>
                      <a:pt x="7" y="2"/>
                    </a:lnTo>
                    <a:lnTo>
                      <a:pt x="4" y="2"/>
                    </a:lnTo>
                    <a:lnTo>
                      <a:pt x="3" y="0"/>
                    </a:lnTo>
                    <a:lnTo>
                      <a:pt x="1" y="2"/>
                    </a:lnTo>
                    <a:lnTo>
                      <a:pt x="0" y="4"/>
                    </a:lnTo>
                    <a:lnTo>
                      <a:pt x="0" y="5"/>
                    </a:lnTo>
                    <a:lnTo>
                      <a:pt x="0" y="7"/>
                    </a:lnTo>
                    <a:lnTo>
                      <a:pt x="1" y="7"/>
                    </a:lnTo>
                    <a:lnTo>
                      <a:pt x="1" y="8"/>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1223">
                <a:extLst>
                  <a:ext uri="{FF2B5EF4-FFF2-40B4-BE49-F238E27FC236}">
                    <a16:creationId xmlns:a16="http://schemas.microsoft.com/office/drawing/2014/main" id="{41ED16DA-D758-48D4-988A-D76748D7C877}"/>
                  </a:ext>
                </a:extLst>
              </p:cNvPr>
              <p:cNvSpPr>
                <a:spLocks/>
              </p:cNvSpPr>
              <p:nvPr/>
            </p:nvSpPr>
            <p:spPr bwMode="auto">
              <a:xfrm>
                <a:off x="3672" y="899"/>
                <a:ext cx="1" cy="3"/>
              </a:xfrm>
              <a:custGeom>
                <a:avLst/>
                <a:gdLst>
                  <a:gd name="T0" fmla="*/ 1 w 1"/>
                  <a:gd name="T1" fmla="*/ 0 h 3"/>
                  <a:gd name="T2" fmla="*/ 0 w 1"/>
                  <a:gd name="T3" fmla="*/ 2 h 3"/>
                  <a:gd name="T4" fmla="*/ 1 w 1"/>
                  <a:gd name="T5" fmla="*/ 3 h 3"/>
                  <a:gd name="T6" fmla="*/ 1 w 1"/>
                  <a:gd name="T7" fmla="*/ 2 h 3"/>
                  <a:gd name="T8" fmla="*/ 1 w 1"/>
                  <a:gd name="T9" fmla="*/ 0 h 3"/>
                </a:gdLst>
                <a:ahLst/>
                <a:cxnLst>
                  <a:cxn ang="0">
                    <a:pos x="T0" y="T1"/>
                  </a:cxn>
                  <a:cxn ang="0">
                    <a:pos x="T2" y="T3"/>
                  </a:cxn>
                  <a:cxn ang="0">
                    <a:pos x="T4" y="T5"/>
                  </a:cxn>
                  <a:cxn ang="0">
                    <a:pos x="T6" y="T7"/>
                  </a:cxn>
                  <a:cxn ang="0">
                    <a:pos x="T8" y="T9"/>
                  </a:cxn>
                </a:cxnLst>
                <a:rect l="0" t="0" r="r" b="b"/>
                <a:pathLst>
                  <a:path w="1" h="3">
                    <a:moveTo>
                      <a:pt x="1" y="0"/>
                    </a:moveTo>
                    <a:lnTo>
                      <a:pt x="0" y="2"/>
                    </a:lnTo>
                    <a:lnTo>
                      <a:pt x="1" y="3"/>
                    </a:lnTo>
                    <a:lnTo>
                      <a:pt x="1" y="2"/>
                    </a:lnTo>
                    <a:lnTo>
                      <a:pt x="1"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1224">
                <a:extLst>
                  <a:ext uri="{FF2B5EF4-FFF2-40B4-BE49-F238E27FC236}">
                    <a16:creationId xmlns:a16="http://schemas.microsoft.com/office/drawing/2014/main" id="{502DDD11-F89C-476A-BE27-A1D9FFB4DABC}"/>
                  </a:ext>
                </a:extLst>
              </p:cNvPr>
              <p:cNvSpPr>
                <a:spLocks/>
              </p:cNvSpPr>
              <p:nvPr/>
            </p:nvSpPr>
            <p:spPr bwMode="auto">
              <a:xfrm>
                <a:off x="3659" y="881"/>
                <a:ext cx="19" cy="8"/>
              </a:xfrm>
              <a:custGeom>
                <a:avLst/>
                <a:gdLst>
                  <a:gd name="T0" fmla="*/ 0 w 19"/>
                  <a:gd name="T1" fmla="*/ 7 h 8"/>
                  <a:gd name="T2" fmla="*/ 2 w 19"/>
                  <a:gd name="T3" fmla="*/ 7 h 8"/>
                  <a:gd name="T4" fmla="*/ 2 w 19"/>
                  <a:gd name="T5" fmla="*/ 7 h 8"/>
                  <a:gd name="T6" fmla="*/ 5 w 19"/>
                  <a:gd name="T7" fmla="*/ 7 h 8"/>
                  <a:gd name="T8" fmla="*/ 8 w 19"/>
                  <a:gd name="T9" fmla="*/ 8 h 8"/>
                  <a:gd name="T10" fmla="*/ 9 w 19"/>
                  <a:gd name="T11" fmla="*/ 7 h 8"/>
                  <a:gd name="T12" fmla="*/ 11 w 19"/>
                  <a:gd name="T13" fmla="*/ 5 h 8"/>
                  <a:gd name="T14" fmla="*/ 14 w 19"/>
                  <a:gd name="T15" fmla="*/ 5 h 8"/>
                  <a:gd name="T16" fmla="*/ 16 w 19"/>
                  <a:gd name="T17" fmla="*/ 4 h 8"/>
                  <a:gd name="T18" fmla="*/ 19 w 19"/>
                  <a:gd name="T19" fmla="*/ 2 h 8"/>
                  <a:gd name="T20" fmla="*/ 17 w 19"/>
                  <a:gd name="T21" fmla="*/ 2 h 8"/>
                  <a:gd name="T22" fmla="*/ 16 w 19"/>
                  <a:gd name="T23" fmla="*/ 0 h 8"/>
                  <a:gd name="T24" fmla="*/ 14 w 19"/>
                  <a:gd name="T25" fmla="*/ 2 h 8"/>
                  <a:gd name="T26" fmla="*/ 13 w 19"/>
                  <a:gd name="T27" fmla="*/ 2 h 8"/>
                  <a:gd name="T28" fmla="*/ 8 w 19"/>
                  <a:gd name="T29" fmla="*/ 2 h 8"/>
                  <a:gd name="T30" fmla="*/ 5 w 19"/>
                  <a:gd name="T31" fmla="*/ 5 h 8"/>
                  <a:gd name="T32" fmla="*/ 2 w 19"/>
                  <a:gd name="T33" fmla="*/ 5 h 8"/>
                  <a:gd name="T34" fmla="*/ 0 w 19"/>
                  <a:gd name="T35" fmla="*/ 5 h 8"/>
                  <a:gd name="T36" fmla="*/ 0 w 19"/>
                  <a:gd name="T37" fmla="*/ 7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 h="8">
                    <a:moveTo>
                      <a:pt x="0" y="7"/>
                    </a:moveTo>
                    <a:lnTo>
                      <a:pt x="2" y="7"/>
                    </a:lnTo>
                    <a:lnTo>
                      <a:pt x="2" y="7"/>
                    </a:lnTo>
                    <a:lnTo>
                      <a:pt x="5" y="7"/>
                    </a:lnTo>
                    <a:lnTo>
                      <a:pt x="8" y="8"/>
                    </a:lnTo>
                    <a:lnTo>
                      <a:pt x="9" y="7"/>
                    </a:lnTo>
                    <a:lnTo>
                      <a:pt x="11" y="5"/>
                    </a:lnTo>
                    <a:lnTo>
                      <a:pt x="14" y="5"/>
                    </a:lnTo>
                    <a:lnTo>
                      <a:pt x="16" y="4"/>
                    </a:lnTo>
                    <a:lnTo>
                      <a:pt x="19" y="2"/>
                    </a:lnTo>
                    <a:lnTo>
                      <a:pt x="17" y="2"/>
                    </a:lnTo>
                    <a:lnTo>
                      <a:pt x="16" y="0"/>
                    </a:lnTo>
                    <a:lnTo>
                      <a:pt x="14" y="2"/>
                    </a:lnTo>
                    <a:lnTo>
                      <a:pt x="13" y="2"/>
                    </a:lnTo>
                    <a:lnTo>
                      <a:pt x="8" y="2"/>
                    </a:lnTo>
                    <a:lnTo>
                      <a:pt x="5" y="5"/>
                    </a:lnTo>
                    <a:lnTo>
                      <a:pt x="2" y="5"/>
                    </a:lnTo>
                    <a:lnTo>
                      <a:pt x="0" y="5"/>
                    </a:lnTo>
                    <a:lnTo>
                      <a:pt x="0" y="7"/>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1225">
                <a:extLst>
                  <a:ext uri="{FF2B5EF4-FFF2-40B4-BE49-F238E27FC236}">
                    <a16:creationId xmlns:a16="http://schemas.microsoft.com/office/drawing/2014/main" id="{120C511D-BD62-4216-A2DF-74374B5A4820}"/>
                  </a:ext>
                </a:extLst>
              </p:cNvPr>
              <p:cNvSpPr>
                <a:spLocks/>
              </p:cNvSpPr>
              <p:nvPr/>
            </p:nvSpPr>
            <p:spPr bwMode="auto">
              <a:xfrm>
                <a:off x="3661" y="960"/>
                <a:ext cx="25" cy="9"/>
              </a:xfrm>
              <a:custGeom>
                <a:avLst/>
                <a:gdLst>
                  <a:gd name="T0" fmla="*/ 6 w 25"/>
                  <a:gd name="T1" fmla="*/ 1 h 9"/>
                  <a:gd name="T2" fmla="*/ 4 w 25"/>
                  <a:gd name="T3" fmla="*/ 3 h 9"/>
                  <a:gd name="T4" fmla="*/ 1 w 25"/>
                  <a:gd name="T5" fmla="*/ 3 h 9"/>
                  <a:gd name="T6" fmla="*/ 0 w 25"/>
                  <a:gd name="T7" fmla="*/ 3 h 9"/>
                  <a:gd name="T8" fmla="*/ 1 w 25"/>
                  <a:gd name="T9" fmla="*/ 4 h 9"/>
                  <a:gd name="T10" fmla="*/ 4 w 25"/>
                  <a:gd name="T11" fmla="*/ 6 h 9"/>
                  <a:gd name="T12" fmla="*/ 7 w 25"/>
                  <a:gd name="T13" fmla="*/ 9 h 9"/>
                  <a:gd name="T14" fmla="*/ 9 w 25"/>
                  <a:gd name="T15" fmla="*/ 8 h 9"/>
                  <a:gd name="T16" fmla="*/ 12 w 25"/>
                  <a:gd name="T17" fmla="*/ 8 h 9"/>
                  <a:gd name="T18" fmla="*/ 15 w 25"/>
                  <a:gd name="T19" fmla="*/ 6 h 9"/>
                  <a:gd name="T20" fmla="*/ 17 w 25"/>
                  <a:gd name="T21" fmla="*/ 8 h 9"/>
                  <a:gd name="T22" fmla="*/ 19 w 25"/>
                  <a:gd name="T23" fmla="*/ 6 h 9"/>
                  <a:gd name="T24" fmla="*/ 20 w 25"/>
                  <a:gd name="T25" fmla="*/ 4 h 9"/>
                  <a:gd name="T26" fmla="*/ 25 w 25"/>
                  <a:gd name="T27" fmla="*/ 4 h 9"/>
                  <a:gd name="T28" fmla="*/ 23 w 25"/>
                  <a:gd name="T29" fmla="*/ 3 h 9"/>
                  <a:gd name="T30" fmla="*/ 20 w 25"/>
                  <a:gd name="T31" fmla="*/ 0 h 9"/>
                  <a:gd name="T32" fmla="*/ 17 w 25"/>
                  <a:gd name="T33" fmla="*/ 1 h 9"/>
                  <a:gd name="T34" fmla="*/ 14 w 25"/>
                  <a:gd name="T35" fmla="*/ 3 h 9"/>
                  <a:gd name="T36" fmla="*/ 14 w 25"/>
                  <a:gd name="T37" fmla="*/ 1 h 9"/>
                  <a:gd name="T38" fmla="*/ 11 w 25"/>
                  <a:gd name="T39" fmla="*/ 3 h 9"/>
                  <a:gd name="T40" fmla="*/ 6 w 25"/>
                  <a:gd name="T41" fmla="*/ 1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 h="9">
                    <a:moveTo>
                      <a:pt x="6" y="1"/>
                    </a:moveTo>
                    <a:lnTo>
                      <a:pt x="4" y="3"/>
                    </a:lnTo>
                    <a:lnTo>
                      <a:pt x="1" y="3"/>
                    </a:lnTo>
                    <a:lnTo>
                      <a:pt x="0" y="3"/>
                    </a:lnTo>
                    <a:lnTo>
                      <a:pt x="1" y="4"/>
                    </a:lnTo>
                    <a:lnTo>
                      <a:pt x="4" y="6"/>
                    </a:lnTo>
                    <a:lnTo>
                      <a:pt x="7" y="9"/>
                    </a:lnTo>
                    <a:lnTo>
                      <a:pt x="9" y="8"/>
                    </a:lnTo>
                    <a:lnTo>
                      <a:pt x="12" y="8"/>
                    </a:lnTo>
                    <a:lnTo>
                      <a:pt x="15" y="6"/>
                    </a:lnTo>
                    <a:lnTo>
                      <a:pt x="17" y="8"/>
                    </a:lnTo>
                    <a:lnTo>
                      <a:pt x="19" y="6"/>
                    </a:lnTo>
                    <a:lnTo>
                      <a:pt x="20" y="4"/>
                    </a:lnTo>
                    <a:lnTo>
                      <a:pt x="25" y="4"/>
                    </a:lnTo>
                    <a:lnTo>
                      <a:pt x="23" y="3"/>
                    </a:lnTo>
                    <a:lnTo>
                      <a:pt x="20" y="0"/>
                    </a:lnTo>
                    <a:lnTo>
                      <a:pt x="17" y="1"/>
                    </a:lnTo>
                    <a:lnTo>
                      <a:pt x="14" y="3"/>
                    </a:lnTo>
                    <a:lnTo>
                      <a:pt x="14" y="1"/>
                    </a:lnTo>
                    <a:lnTo>
                      <a:pt x="11" y="3"/>
                    </a:lnTo>
                    <a:lnTo>
                      <a:pt x="6" y="1"/>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1226">
                <a:extLst>
                  <a:ext uri="{FF2B5EF4-FFF2-40B4-BE49-F238E27FC236}">
                    <a16:creationId xmlns:a16="http://schemas.microsoft.com/office/drawing/2014/main" id="{D3087701-F782-4DDD-8E3D-4D30D06D3717}"/>
                  </a:ext>
                </a:extLst>
              </p:cNvPr>
              <p:cNvSpPr>
                <a:spLocks/>
              </p:cNvSpPr>
              <p:nvPr/>
            </p:nvSpPr>
            <p:spPr bwMode="auto">
              <a:xfrm>
                <a:off x="3898" y="936"/>
                <a:ext cx="11" cy="11"/>
              </a:xfrm>
              <a:custGeom>
                <a:avLst/>
                <a:gdLst>
                  <a:gd name="T0" fmla="*/ 9 w 11"/>
                  <a:gd name="T1" fmla="*/ 0 h 11"/>
                  <a:gd name="T2" fmla="*/ 3 w 11"/>
                  <a:gd name="T3" fmla="*/ 4 h 11"/>
                  <a:gd name="T4" fmla="*/ 2 w 11"/>
                  <a:gd name="T5" fmla="*/ 6 h 11"/>
                  <a:gd name="T6" fmla="*/ 0 w 11"/>
                  <a:gd name="T7" fmla="*/ 8 h 11"/>
                  <a:gd name="T8" fmla="*/ 0 w 11"/>
                  <a:gd name="T9" fmla="*/ 11 h 11"/>
                  <a:gd name="T10" fmla="*/ 2 w 11"/>
                  <a:gd name="T11" fmla="*/ 11 h 11"/>
                  <a:gd name="T12" fmla="*/ 2 w 11"/>
                  <a:gd name="T13" fmla="*/ 9 h 11"/>
                  <a:gd name="T14" fmla="*/ 3 w 11"/>
                  <a:gd name="T15" fmla="*/ 9 h 11"/>
                  <a:gd name="T16" fmla="*/ 5 w 11"/>
                  <a:gd name="T17" fmla="*/ 11 h 11"/>
                  <a:gd name="T18" fmla="*/ 6 w 11"/>
                  <a:gd name="T19" fmla="*/ 11 h 11"/>
                  <a:gd name="T20" fmla="*/ 6 w 11"/>
                  <a:gd name="T21" fmla="*/ 9 h 11"/>
                  <a:gd name="T22" fmla="*/ 5 w 11"/>
                  <a:gd name="T23" fmla="*/ 8 h 11"/>
                  <a:gd name="T24" fmla="*/ 6 w 11"/>
                  <a:gd name="T25" fmla="*/ 6 h 11"/>
                  <a:gd name="T26" fmla="*/ 9 w 11"/>
                  <a:gd name="T27" fmla="*/ 3 h 11"/>
                  <a:gd name="T28" fmla="*/ 11 w 11"/>
                  <a:gd name="T29" fmla="*/ 0 h 11"/>
                  <a:gd name="T30" fmla="*/ 9 w 11"/>
                  <a:gd name="T31"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 h="11">
                    <a:moveTo>
                      <a:pt x="9" y="0"/>
                    </a:moveTo>
                    <a:lnTo>
                      <a:pt x="3" y="4"/>
                    </a:lnTo>
                    <a:lnTo>
                      <a:pt x="2" y="6"/>
                    </a:lnTo>
                    <a:lnTo>
                      <a:pt x="0" y="8"/>
                    </a:lnTo>
                    <a:lnTo>
                      <a:pt x="0" y="11"/>
                    </a:lnTo>
                    <a:lnTo>
                      <a:pt x="2" y="11"/>
                    </a:lnTo>
                    <a:lnTo>
                      <a:pt x="2" y="9"/>
                    </a:lnTo>
                    <a:lnTo>
                      <a:pt x="3" y="9"/>
                    </a:lnTo>
                    <a:lnTo>
                      <a:pt x="5" y="11"/>
                    </a:lnTo>
                    <a:lnTo>
                      <a:pt x="6" y="11"/>
                    </a:lnTo>
                    <a:lnTo>
                      <a:pt x="6" y="9"/>
                    </a:lnTo>
                    <a:lnTo>
                      <a:pt x="5" y="8"/>
                    </a:lnTo>
                    <a:lnTo>
                      <a:pt x="6" y="6"/>
                    </a:lnTo>
                    <a:lnTo>
                      <a:pt x="9" y="3"/>
                    </a:lnTo>
                    <a:lnTo>
                      <a:pt x="11" y="0"/>
                    </a:lnTo>
                    <a:lnTo>
                      <a:pt x="9"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1227">
                <a:extLst>
                  <a:ext uri="{FF2B5EF4-FFF2-40B4-BE49-F238E27FC236}">
                    <a16:creationId xmlns:a16="http://schemas.microsoft.com/office/drawing/2014/main" id="{DB5E141D-0475-4C38-B2D9-A21A3531A68F}"/>
                  </a:ext>
                </a:extLst>
              </p:cNvPr>
              <p:cNvSpPr>
                <a:spLocks/>
              </p:cNvSpPr>
              <p:nvPr/>
            </p:nvSpPr>
            <p:spPr bwMode="auto">
              <a:xfrm>
                <a:off x="3044" y="1511"/>
                <a:ext cx="5" cy="5"/>
              </a:xfrm>
              <a:custGeom>
                <a:avLst/>
                <a:gdLst>
                  <a:gd name="T0" fmla="*/ 5 w 5"/>
                  <a:gd name="T1" fmla="*/ 2 h 5"/>
                  <a:gd name="T2" fmla="*/ 3 w 5"/>
                  <a:gd name="T3" fmla="*/ 0 h 5"/>
                  <a:gd name="T4" fmla="*/ 0 w 5"/>
                  <a:gd name="T5" fmla="*/ 4 h 5"/>
                  <a:gd name="T6" fmla="*/ 0 w 5"/>
                  <a:gd name="T7" fmla="*/ 5 h 5"/>
                  <a:gd name="T8" fmla="*/ 1 w 5"/>
                  <a:gd name="T9" fmla="*/ 5 h 5"/>
                  <a:gd name="T10" fmla="*/ 3 w 5"/>
                  <a:gd name="T11" fmla="*/ 5 h 5"/>
                  <a:gd name="T12" fmla="*/ 5 w 5"/>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5" h="5">
                    <a:moveTo>
                      <a:pt x="5" y="2"/>
                    </a:moveTo>
                    <a:lnTo>
                      <a:pt x="3" y="0"/>
                    </a:lnTo>
                    <a:lnTo>
                      <a:pt x="0" y="4"/>
                    </a:lnTo>
                    <a:lnTo>
                      <a:pt x="0" y="5"/>
                    </a:lnTo>
                    <a:lnTo>
                      <a:pt x="1" y="5"/>
                    </a:lnTo>
                    <a:lnTo>
                      <a:pt x="3" y="5"/>
                    </a:lnTo>
                    <a:lnTo>
                      <a:pt x="5" y="2"/>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1228">
                <a:extLst>
                  <a:ext uri="{FF2B5EF4-FFF2-40B4-BE49-F238E27FC236}">
                    <a16:creationId xmlns:a16="http://schemas.microsoft.com/office/drawing/2014/main" id="{EE616720-CC0C-48AF-BD98-CDD11D8EE290}"/>
                  </a:ext>
                </a:extLst>
              </p:cNvPr>
              <p:cNvSpPr>
                <a:spLocks/>
              </p:cNvSpPr>
              <p:nvPr/>
            </p:nvSpPr>
            <p:spPr bwMode="auto">
              <a:xfrm>
                <a:off x="3076" y="1570"/>
                <a:ext cx="5" cy="8"/>
              </a:xfrm>
              <a:custGeom>
                <a:avLst/>
                <a:gdLst>
                  <a:gd name="T0" fmla="*/ 5 w 5"/>
                  <a:gd name="T1" fmla="*/ 7 h 8"/>
                  <a:gd name="T2" fmla="*/ 3 w 5"/>
                  <a:gd name="T3" fmla="*/ 2 h 8"/>
                  <a:gd name="T4" fmla="*/ 0 w 5"/>
                  <a:gd name="T5" fmla="*/ 0 h 8"/>
                  <a:gd name="T6" fmla="*/ 0 w 5"/>
                  <a:gd name="T7" fmla="*/ 4 h 8"/>
                  <a:gd name="T8" fmla="*/ 5 w 5"/>
                  <a:gd name="T9" fmla="*/ 8 h 8"/>
                  <a:gd name="T10" fmla="*/ 5 w 5"/>
                  <a:gd name="T11" fmla="*/ 7 h 8"/>
                </a:gdLst>
                <a:ahLst/>
                <a:cxnLst>
                  <a:cxn ang="0">
                    <a:pos x="T0" y="T1"/>
                  </a:cxn>
                  <a:cxn ang="0">
                    <a:pos x="T2" y="T3"/>
                  </a:cxn>
                  <a:cxn ang="0">
                    <a:pos x="T4" y="T5"/>
                  </a:cxn>
                  <a:cxn ang="0">
                    <a:pos x="T6" y="T7"/>
                  </a:cxn>
                  <a:cxn ang="0">
                    <a:pos x="T8" y="T9"/>
                  </a:cxn>
                  <a:cxn ang="0">
                    <a:pos x="T10" y="T11"/>
                  </a:cxn>
                </a:cxnLst>
                <a:rect l="0" t="0" r="r" b="b"/>
                <a:pathLst>
                  <a:path w="5" h="8">
                    <a:moveTo>
                      <a:pt x="5" y="7"/>
                    </a:moveTo>
                    <a:lnTo>
                      <a:pt x="3" y="2"/>
                    </a:lnTo>
                    <a:lnTo>
                      <a:pt x="0" y="0"/>
                    </a:lnTo>
                    <a:lnTo>
                      <a:pt x="0" y="4"/>
                    </a:lnTo>
                    <a:lnTo>
                      <a:pt x="5" y="8"/>
                    </a:lnTo>
                    <a:lnTo>
                      <a:pt x="5" y="7"/>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1229">
                <a:extLst>
                  <a:ext uri="{FF2B5EF4-FFF2-40B4-BE49-F238E27FC236}">
                    <a16:creationId xmlns:a16="http://schemas.microsoft.com/office/drawing/2014/main" id="{A8BA88D0-6EA9-4D5B-BB41-1181069258E6}"/>
                  </a:ext>
                </a:extLst>
              </p:cNvPr>
              <p:cNvSpPr>
                <a:spLocks/>
              </p:cNvSpPr>
              <p:nvPr/>
            </p:nvSpPr>
            <p:spPr bwMode="auto">
              <a:xfrm>
                <a:off x="3042" y="1519"/>
                <a:ext cx="3" cy="7"/>
              </a:xfrm>
              <a:custGeom>
                <a:avLst/>
                <a:gdLst>
                  <a:gd name="T0" fmla="*/ 0 w 3"/>
                  <a:gd name="T1" fmla="*/ 4 h 7"/>
                  <a:gd name="T2" fmla="*/ 0 w 3"/>
                  <a:gd name="T3" fmla="*/ 5 h 7"/>
                  <a:gd name="T4" fmla="*/ 2 w 3"/>
                  <a:gd name="T5" fmla="*/ 7 h 7"/>
                  <a:gd name="T6" fmla="*/ 3 w 3"/>
                  <a:gd name="T7" fmla="*/ 4 h 7"/>
                  <a:gd name="T8" fmla="*/ 3 w 3"/>
                  <a:gd name="T9" fmla="*/ 0 h 7"/>
                  <a:gd name="T10" fmla="*/ 0 w 3"/>
                  <a:gd name="T11" fmla="*/ 4 h 7"/>
                </a:gdLst>
                <a:ahLst/>
                <a:cxnLst>
                  <a:cxn ang="0">
                    <a:pos x="T0" y="T1"/>
                  </a:cxn>
                  <a:cxn ang="0">
                    <a:pos x="T2" y="T3"/>
                  </a:cxn>
                  <a:cxn ang="0">
                    <a:pos x="T4" y="T5"/>
                  </a:cxn>
                  <a:cxn ang="0">
                    <a:pos x="T6" y="T7"/>
                  </a:cxn>
                  <a:cxn ang="0">
                    <a:pos x="T8" y="T9"/>
                  </a:cxn>
                  <a:cxn ang="0">
                    <a:pos x="T10" y="T11"/>
                  </a:cxn>
                </a:cxnLst>
                <a:rect l="0" t="0" r="r" b="b"/>
                <a:pathLst>
                  <a:path w="3" h="7">
                    <a:moveTo>
                      <a:pt x="0" y="4"/>
                    </a:moveTo>
                    <a:lnTo>
                      <a:pt x="0" y="5"/>
                    </a:lnTo>
                    <a:lnTo>
                      <a:pt x="2" y="7"/>
                    </a:lnTo>
                    <a:lnTo>
                      <a:pt x="3" y="4"/>
                    </a:lnTo>
                    <a:lnTo>
                      <a:pt x="3" y="0"/>
                    </a:lnTo>
                    <a:lnTo>
                      <a:pt x="0" y="4"/>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1230">
                <a:extLst>
                  <a:ext uri="{FF2B5EF4-FFF2-40B4-BE49-F238E27FC236}">
                    <a16:creationId xmlns:a16="http://schemas.microsoft.com/office/drawing/2014/main" id="{323D6D44-51EF-4E4D-8604-5FDECA438F75}"/>
                  </a:ext>
                </a:extLst>
              </p:cNvPr>
              <p:cNvSpPr>
                <a:spLocks/>
              </p:cNvSpPr>
              <p:nvPr/>
            </p:nvSpPr>
            <p:spPr bwMode="auto">
              <a:xfrm>
                <a:off x="3045" y="1508"/>
                <a:ext cx="2" cy="3"/>
              </a:xfrm>
              <a:custGeom>
                <a:avLst/>
                <a:gdLst>
                  <a:gd name="T0" fmla="*/ 0 w 2"/>
                  <a:gd name="T1" fmla="*/ 0 h 3"/>
                  <a:gd name="T2" fmla="*/ 0 w 2"/>
                  <a:gd name="T3" fmla="*/ 3 h 3"/>
                  <a:gd name="T4" fmla="*/ 0 w 2"/>
                  <a:gd name="T5" fmla="*/ 3 h 3"/>
                  <a:gd name="T6" fmla="*/ 2 w 2"/>
                  <a:gd name="T7" fmla="*/ 2 h 3"/>
                  <a:gd name="T8" fmla="*/ 2 w 2"/>
                  <a:gd name="T9" fmla="*/ 0 h 3"/>
                  <a:gd name="T10" fmla="*/ 0 w 2"/>
                  <a:gd name="T11" fmla="*/ 0 h 3"/>
                </a:gdLst>
                <a:ahLst/>
                <a:cxnLst>
                  <a:cxn ang="0">
                    <a:pos x="T0" y="T1"/>
                  </a:cxn>
                  <a:cxn ang="0">
                    <a:pos x="T2" y="T3"/>
                  </a:cxn>
                  <a:cxn ang="0">
                    <a:pos x="T4" y="T5"/>
                  </a:cxn>
                  <a:cxn ang="0">
                    <a:pos x="T6" y="T7"/>
                  </a:cxn>
                  <a:cxn ang="0">
                    <a:pos x="T8" y="T9"/>
                  </a:cxn>
                  <a:cxn ang="0">
                    <a:pos x="T10" y="T11"/>
                  </a:cxn>
                </a:cxnLst>
                <a:rect l="0" t="0" r="r" b="b"/>
                <a:pathLst>
                  <a:path w="2" h="3">
                    <a:moveTo>
                      <a:pt x="0" y="0"/>
                    </a:moveTo>
                    <a:lnTo>
                      <a:pt x="0" y="3"/>
                    </a:lnTo>
                    <a:lnTo>
                      <a:pt x="0" y="3"/>
                    </a:lnTo>
                    <a:lnTo>
                      <a:pt x="2" y="2"/>
                    </a:lnTo>
                    <a:lnTo>
                      <a:pt x="2" y="0"/>
                    </a:lnTo>
                    <a:lnTo>
                      <a:pt x="0"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1231">
                <a:extLst>
                  <a:ext uri="{FF2B5EF4-FFF2-40B4-BE49-F238E27FC236}">
                    <a16:creationId xmlns:a16="http://schemas.microsoft.com/office/drawing/2014/main" id="{4DEE8329-A2BA-4235-BF6D-E9143AF816E3}"/>
                  </a:ext>
                </a:extLst>
              </p:cNvPr>
              <p:cNvSpPr>
                <a:spLocks/>
              </p:cNvSpPr>
              <p:nvPr/>
            </p:nvSpPr>
            <p:spPr bwMode="auto">
              <a:xfrm>
                <a:off x="3038" y="1489"/>
                <a:ext cx="3" cy="10"/>
              </a:xfrm>
              <a:custGeom>
                <a:avLst/>
                <a:gdLst>
                  <a:gd name="T0" fmla="*/ 0 w 3"/>
                  <a:gd name="T1" fmla="*/ 0 h 10"/>
                  <a:gd name="T2" fmla="*/ 0 w 3"/>
                  <a:gd name="T3" fmla="*/ 6 h 10"/>
                  <a:gd name="T4" fmla="*/ 1 w 3"/>
                  <a:gd name="T5" fmla="*/ 6 h 10"/>
                  <a:gd name="T6" fmla="*/ 1 w 3"/>
                  <a:gd name="T7" fmla="*/ 10 h 10"/>
                  <a:gd name="T8" fmla="*/ 3 w 3"/>
                  <a:gd name="T9" fmla="*/ 6 h 10"/>
                  <a:gd name="T10" fmla="*/ 1 w 3"/>
                  <a:gd name="T11" fmla="*/ 3 h 10"/>
                  <a:gd name="T12" fmla="*/ 0 w 3"/>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3" h="10">
                    <a:moveTo>
                      <a:pt x="0" y="0"/>
                    </a:moveTo>
                    <a:lnTo>
                      <a:pt x="0" y="6"/>
                    </a:lnTo>
                    <a:lnTo>
                      <a:pt x="1" y="6"/>
                    </a:lnTo>
                    <a:lnTo>
                      <a:pt x="1" y="10"/>
                    </a:lnTo>
                    <a:lnTo>
                      <a:pt x="3" y="6"/>
                    </a:lnTo>
                    <a:lnTo>
                      <a:pt x="1" y="3"/>
                    </a:lnTo>
                    <a:lnTo>
                      <a:pt x="0"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1232">
                <a:extLst>
                  <a:ext uri="{FF2B5EF4-FFF2-40B4-BE49-F238E27FC236}">
                    <a16:creationId xmlns:a16="http://schemas.microsoft.com/office/drawing/2014/main" id="{5C40DC36-DAB8-432E-99BC-E5229753B089}"/>
                  </a:ext>
                </a:extLst>
              </p:cNvPr>
              <p:cNvSpPr>
                <a:spLocks/>
              </p:cNvSpPr>
              <p:nvPr/>
            </p:nvSpPr>
            <p:spPr bwMode="auto">
              <a:xfrm>
                <a:off x="3042" y="1497"/>
                <a:ext cx="3" cy="3"/>
              </a:xfrm>
              <a:custGeom>
                <a:avLst/>
                <a:gdLst>
                  <a:gd name="T0" fmla="*/ 3 w 3"/>
                  <a:gd name="T1" fmla="*/ 0 h 3"/>
                  <a:gd name="T2" fmla="*/ 0 w 3"/>
                  <a:gd name="T3" fmla="*/ 2 h 3"/>
                  <a:gd name="T4" fmla="*/ 3 w 3"/>
                  <a:gd name="T5" fmla="*/ 3 h 3"/>
                  <a:gd name="T6" fmla="*/ 3 w 3"/>
                  <a:gd name="T7" fmla="*/ 2 h 3"/>
                  <a:gd name="T8" fmla="*/ 3 w 3"/>
                  <a:gd name="T9" fmla="*/ 0 h 3"/>
                </a:gdLst>
                <a:ahLst/>
                <a:cxnLst>
                  <a:cxn ang="0">
                    <a:pos x="T0" y="T1"/>
                  </a:cxn>
                  <a:cxn ang="0">
                    <a:pos x="T2" y="T3"/>
                  </a:cxn>
                  <a:cxn ang="0">
                    <a:pos x="T4" y="T5"/>
                  </a:cxn>
                  <a:cxn ang="0">
                    <a:pos x="T6" y="T7"/>
                  </a:cxn>
                  <a:cxn ang="0">
                    <a:pos x="T8" y="T9"/>
                  </a:cxn>
                </a:cxnLst>
                <a:rect l="0" t="0" r="r" b="b"/>
                <a:pathLst>
                  <a:path w="3" h="3">
                    <a:moveTo>
                      <a:pt x="3" y="0"/>
                    </a:moveTo>
                    <a:lnTo>
                      <a:pt x="0" y="2"/>
                    </a:lnTo>
                    <a:lnTo>
                      <a:pt x="3" y="3"/>
                    </a:lnTo>
                    <a:lnTo>
                      <a:pt x="3" y="2"/>
                    </a:lnTo>
                    <a:lnTo>
                      <a:pt x="3"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1233">
                <a:extLst>
                  <a:ext uri="{FF2B5EF4-FFF2-40B4-BE49-F238E27FC236}">
                    <a16:creationId xmlns:a16="http://schemas.microsoft.com/office/drawing/2014/main" id="{6F89C0DA-6175-482A-AFCE-0CF26C844D82}"/>
                  </a:ext>
                </a:extLst>
              </p:cNvPr>
              <p:cNvSpPr>
                <a:spLocks/>
              </p:cNvSpPr>
              <p:nvPr/>
            </p:nvSpPr>
            <p:spPr bwMode="auto">
              <a:xfrm>
                <a:off x="3665" y="850"/>
                <a:ext cx="11" cy="15"/>
              </a:xfrm>
              <a:custGeom>
                <a:avLst/>
                <a:gdLst>
                  <a:gd name="T0" fmla="*/ 3 w 11"/>
                  <a:gd name="T1" fmla="*/ 0 h 15"/>
                  <a:gd name="T2" fmla="*/ 2 w 11"/>
                  <a:gd name="T3" fmla="*/ 1 h 15"/>
                  <a:gd name="T4" fmla="*/ 2 w 11"/>
                  <a:gd name="T5" fmla="*/ 3 h 15"/>
                  <a:gd name="T6" fmla="*/ 3 w 11"/>
                  <a:gd name="T7" fmla="*/ 4 h 15"/>
                  <a:gd name="T8" fmla="*/ 2 w 11"/>
                  <a:gd name="T9" fmla="*/ 6 h 15"/>
                  <a:gd name="T10" fmla="*/ 0 w 11"/>
                  <a:gd name="T11" fmla="*/ 9 h 15"/>
                  <a:gd name="T12" fmla="*/ 0 w 11"/>
                  <a:gd name="T13" fmla="*/ 12 h 15"/>
                  <a:gd name="T14" fmla="*/ 3 w 11"/>
                  <a:gd name="T15" fmla="*/ 14 h 15"/>
                  <a:gd name="T16" fmla="*/ 8 w 11"/>
                  <a:gd name="T17" fmla="*/ 14 h 15"/>
                  <a:gd name="T18" fmla="*/ 10 w 11"/>
                  <a:gd name="T19" fmla="*/ 15 h 15"/>
                  <a:gd name="T20" fmla="*/ 11 w 11"/>
                  <a:gd name="T21" fmla="*/ 14 h 15"/>
                  <a:gd name="T22" fmla="*/ 11 w 11"/>
                  <a:gd name="T23" fmla="*/ 12 h 15"/>
                  <a:gd name="T24" fmla="*/ 11 w 11"/>
                  <a:gd name="T25" fmla="*/ 9 h 15"/>
                  <a:gd name="T26" fmla="*/ 11 w 11"/>
                  <a:gd name="T27" fmla="*/ 8 h 15"/>
                  <a:gd name="T28" fmla="*/ 11 w 11"/>
                  <a:gd name="T29" fmla="*/ 6 h 15"/>
                  <a:gd name="T30" fmla="*/ 11 w 11"/>
                  <a:gd name="T31" fmla="*/ 4 h 15"/>
                  <a:gd name="T32" fmla="*/ 10 w 11"/>
                  <a:gd name="T33" fmla="*/ 4 h 15"/>
                  <a:gd name="T34" fmla="*/ 8 w 11"/>
                  <a:gd name="T35" fmla="*/ 4 h 15"/>
                  <a:gd name="T36" fmla="*/ 8 w 11"/>
                  <a:gd name="T37" fmla="*/ 3 h 15"/>
                  <a:gd name="T38" fmla="*/ 10 w 11"/>
                  <a:gd name="T39" fmla="*/ 3 h 15"/>
                  <a:gd name="T40" fmla="*/ 10 w 11"/>
                  <a:gd name="T41" fmla="*/ 1 h 15"/>
                  <a:gd name="T42" fmla="*/ 8 w 11"/>
                  <a:gd name="T43" fmla="*/ 0 h 15"/>
                  <a:gd name="T44" fmla="*/ 8 w 11"/>
                  <a:gd name="T45" fmla="*/ 0 h 15"/>
                  <a:gd name="T46" fmla="*/ 3 w 11"/>
                  <a:gd name="T47"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 h="15">
                    <a:moveTo>
                      <a:pt x="3" y="0"/>
                    </a:moveTo>
                    <a:lnTo>
                      <a:pt x="2" y="1"/>
                    </a:lnTo>
                    <a:lnTo>
                      <a:pt x="2" y="3"/>
                    </a:lnTo>
                    <a:lnTo>
                      <a:pt x="3" y="4"/>
                    </a:lnTo>
                    <a:lnTo>
                      <a:pt x="2" y="6"/>
                    </a:lnTo>
                    <a:lnTo>
                      <a:pt x="0" y="9"/>
                    </a:lnTo>
                    <a:lnTo>
                      <a:pt x="0" y="12"/>
                    </a:lnTo>
                    <a:lnTo>
                      <a:pt x="3" y="14"/>
                    </a:lnTo>
                    <a:lnTo>
                      <a:pt x="8" y="14"/>
                    </a:lnTo>
                    <a:lnTo>
                      <a:pt x="10" y="15"/>
                    </a:lnTo>
                    <a:lnTo>
                      <a:pt x="11" y="14"/>
                    </a:lnTo>
                    <a:lnTo>
                      <a:pt x="11" y="12"/>
                    </a:lnTo>
                    <a:lnTo>
                      <a:pt x="11" y="9"/>
                    </a:lnTo>
                    <a:lnTo>
                      <a:pt x="11" y="8"/>
                    </a:lnTo>
                    <a:lnTo>
                      <a:pt x="11" y="6"/>
                    </a:lnTo>
                    <a:lnTo>
                      <a:pt x="11" y="4"/>
                    </a:lnTo>
                    <a:lnTo>
                      <a:pt x="10" y="4"/>
                    </a:lnTo>
                    <a:lnTo>
                      <a:pt x="8" y="4"/>
                    </a:lnTo>
                    <a:lnTo>
                      <a:pt x="8" y="3"/>
                    </a:lnTo>
                    <a:lnTo>
                      <a:pt x="10" y="3"/>
                    </a:lnTo>
                    <a:lnTo>
                      <a:pt x="10" y="1"/>
                    </a:lnTo>
                    <a:lnTo>
                      <a:pt x="8" y="0"/>
                    </a:lnTo>
                    <a:lnTo>
                      <a:pt x="8" y="0"/>
                    </a:lnTo>
                    <a:lnTo>
                      <a:pt x="3"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1234">
                <a:extLst>
                  <a:ext uri="{FF2B5EF4-FFF2-40B4-BE49-F238E27FC236}">
                    <a16:creationId xmlns:a16="http://schemas.microsoft.com/office/drawing/2014/main" id="{E4A65171-85B5-497B-A418-190E9575CD0A}"/>
                  </a:ext>
                </a:extLst>
              </p:cNvPr>
              <p:cNvSpPr>
                <a:spLocks/>
              </p:cNvSpPr>
              <p:nvPr/>
            </p:nvSpPr>
            <p:spPr bwMode="auto">
              <a:xfrm>
                <a:off x="3678" y="803"/>
                <a:ext cx="13" cy="27"/>
              </a:xfrm>
              <a:custGeom>
                <a:avLst/>
                <a:gdLst>
                  <a:gd name="T0" fmla="*/ 5 w 13"/>
                  <a:gd name="T1" fmla="*/ 27 h 27"/>
                  <a:gd name="T2" fmla="*/ 8 w 13"/>
                  <a:gd name="T3" fmla="*/ 26 h 27"/>
                  <a:gd name="T4" fmla="*/ 10 w 13"/>
                  <a:gd name="T5" fmla="*/ 19 h 27"/>
                  <a:gd name="T6" fmla="*/ 8 w 13"/>
                  <a:gd name="T7" fmla="*/ 18 h 27"/>
                  <a:gd name="T8" fmla="*/ 11 w 13"/>
                  <a:gd name="T9" fmla="*/ 15 h 27"/>
                  <a:gd name="T10" fmla="*/ 10 w 13"/>
                  <a:gd name="T11" fmla="*/ 11 h 27"/>
                  <a:gd name="T12" fmla="*/ 13 w 13"/>
                  <a:gd name="T13" fmla="*/ 7 h 27"/>
                  <a:gd name="T14" fmla="*/ 11 w 13"/>
                  <a:gd name="T15" fmla="*/ 5 h 27"/>
                  <a:gd name="T16" fmla="*/ 11 w 13"/>
                  <a:gd name="T17" fmla="*/ 2 h 27"/>
                  <a:gd name="T18" fmla="*/ 10 w 13"/>
                  <a:gd name="T19" fmla="*/ 0 h 27"/>
                  <a:gd name="T20" fmla="*/ 8 w 13"/>
                  <a:gd name="T21" fmla="*/ 0 h 27"/>
                  <a:gd name="T22" fmla="*/ 8 w 13"/>
                  <a:gd name="T23" fmla="*/ 3 h 27"/>
                  <a:gd name="T24" fmla="*/ 5 w 13"/>
                  <a:gd name="T25" fmla="*/ 8 h 27"/>
                  <a:gd name="T26" fmla="*/ 5 w 13"/>
                  <a:gd name="T27" fmla="*/ 10 h 27"/>
                  <a:gd name="T28" fmla="*/ 5 w 13"/>
                  <a:gd name="T29" fmla="*/ 10 h 27"/>
                  <a:gd name="T30" fmla="*/ 5 w 13"/>
                  <a:gd name="T31" fmla="*/ 13 h 27"/>
                  <a:gd name="T32" fmla="*/ 2 w 13"/>
                  <a:gd name="T33" fmla="*/ 15 h 27"/>
                  <a:gd name="T34" fmla="*/ 2 w 13"/>
                  <a:gd name="T35" fmla="*/ 18 h 27"/>
                  <a:gd name="T36" fmla="*/ 0 w 13"/>
                  <a:gd name="T37" fmla="*/ 21 h 27"/>
                  <a:gd name="T38" fmla="*/ 0 w 13"/>
                  <a:gd name="T39" fmla="*/ 24 h 27"/>
                  <a:gd name="T40" fmla="*/ 2 w 13"/>
                  <a:gd name="T41" fmla="*/ 27 h 27"/>
                  <a:gd name="T42" fmla="*/ 5 w 13"/>
                  <a:gd name="T43"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 h="27">
                    <a:moveTo>
                      <a:pt x="5" y="27"/>
                    </a:moveTo>
                    <a:lnTo>
                      <a:pt x="8" y="26"/>
                    </a:lnTo>
                    <a:lnTo>
                      <a:pt x="10" y="19"/>
                    </a:lnTo>
                    <a:lnTo>
                      <a:pt x="8" y="18"/>
                    </a:lnTo>
                    <a:lnTo>
                      <a:pt x="11" y="15"/>
                    </a:lnTo>
                    <a:lnTo>
                      <a:pt x="10" y="11"/>
                    </a:lnTo>
                    <a:lnTo>
                      <a:pt x="13" y="7"/>
                    </a:lnTo>
                    <a:lnTo>
                      <a:pt x="11" y="5"/>
                    </a:lnTo>
                    <a:lnTo>
                      <a:pt x="11" y="2"/>
                    </a:lnTo>
                    <a:lnTo>
                      <a:pt x="10" y="0"/>
                    </a:lnTo>
                    <a:lnTo>
                      <a:pt x="8" y="0"/>
                    </a:lnTo>
                    <a:lnTo>
                      <a:pt x="8" y="3"/>
                    </a:lnTo>
                    <a:lnTo>
                      <a:pt x="5" y="8"/>
                    </a:lnTo>
                    <a:lnTo>
                      <a:pt x="5" y="10"/>
                    </a:lnTo>
                    <a:lnTo>
                      <a:pt x="5" y="10"/>
                    </a:lnTo>
                    <a:lnTo>
                      <a:pt x="5" y="13"/>
                    </a:lnTo>
                    <a:lnTo>
                      <a:pt x="2" y="15"/>
                    </a:lnTo>
                    <a:lnTo>
                      <a:pt x="2" y="18"/>
                    </a:lnTo>
                    <a:lnTo>
                      <a:pt x="0" y="21"/>
                    </a:lnTo>
                    <a:lnTo>
                      <a:pt x="0" y="24"/>
                    </a:lnTo>
                    <a:lnTo>
                      <a:pt x="2" y="27"/>
                    </a:lnTo>
                    <a:lnTo>
                      <a:pt x="5" y="27"/>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1235">
                <a:extLst>
                  <a:ext uri="{FF2B5EF4-FFF2-40B4-BE49-F238E27FC236}">
                    <a16:creationId xmlns:a16="http://schemas.microsoft.com/office/drawing/2014/main" id="{FAEAA0AB-7F10-4B23-99CA-16B87228FBE1}"/>
                  </a:ext>
                </a:extLst>
              </p:cNvPr>
              <p:cNvSpPr>
                <a:spLocks/>
              </p:cNvSpPr>
              <p:nvPr/>
            </p:nvSpPr>
            <p:spPr bwMode="auto">
              <a:xfrm>
                <a:off x="3069" y="1559"/>
                <a:ext cx="2" cy="5"/>
              </a:xfrm>
              <a:custGeom>
                <a:avLst/>
                <a:gdLst>
                  <a:gd name="T0" fmla="*/ 0 w 2"/>
                  <a:gd name="T1" fmla="*/ 0 h 5"/>
                  <a:gd name="T2" fmla="*/ 0 w 2"/>
                  <a:gd name="T3" fmla="*/ 5 h 5"/>
                  <a:gd name="T4" fmla="*/ 2 w 2"/>
                  <a:gd name="T5" fmla="*/ 0 h 5"/>
                  <a:gd name="T6" fmla="*/ 0 w 2"/>
                  <a:gd name="T7" fmla="*/ 0 h 5"/>
                </a:gdLst>
                <a:ahLst/>
                <a:cxnLst>
                  <a:cxn ang="0">
                    <a:pos x="T0" y="T1"/>
                  </a:cxn>
                  <a:cxn ang="0">
                    <a:pos x="T2" y="T3"/>
                  </a:cxn>
                  <a:cxn ang="0">
                    <a:pos x="T4" y="T5"/>
                  </a:cxn>
                  <a:cxn ang="0">
                    <a:pos x="T6" y="T7"/>
                  </a:cxn>
                </a:cxnLst>
                <a:rect l="0" t="0" r="r" b="b"/>
                <a:pathLst>
                  <a:path w="2" h="5">
                    <a:moveTo>
                      <a:pt x="0" y="0"/>
                    </a:moveTo>
                    <a:lnTo>
                      <a:pt x="0" y="5"/>
                    </a:lnTo>
                    <a:lnTo>
                      <a:pt x="2" y="0"/>
                    </a:lnTo>
                    <a:lnTo>
                      <a:pt x="0"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Freeform 1236">
                <a:extLst>
                  <a:ext uri="{FF2B5EF4-FFF2-40B4-BE49-F238E27FC236}">
                    <a16:creationId xmlns:a16="http://schemas.microsoft.com/office/drawing/2014/main" id="{7D188EBB-786D-4520-9FC8-C746E5157A52}"/>
                  </a:ext>
                </a:extLst>
              </p:cNvPr>
              <p:cNvSpPr>
                <a:spLocks/>
              </p:cNvSpPr>
              <p:nvPr/>
            </p:nvSpPr>
            <p:spPr bwMode="auto">
              <a:xfrm>
                <a:off x="3038" y="1483"/>
                <a:ext cx="1" cy="3"/>
              </a:xfrm>
              <a:custGeom>
                <a:avLst/>
                <a:gdLst>
                  <a:gd name="T0" fmla="*/ 0 w 1"/>
                  <a:gd name="T1" fmla="*/ 3 h 3"/>
                  <a:gd name="T2" fmla="*/ 1 w 1"/>
                  <a:gd name="T3" fmla="*/ 1 h 3"/>
                  <a:gd name="T4" fmla="*/ 0 w 1"/>
                  <a:gd name="T5" fmla="*/ 0 h 3"/>
                  <a:gd name="T6" fmla="*/ 0 w 1"/>
                  <a:gd name="T7" fmla="*/ 3 h 3"/>
                </a:gdLst>
                <a:ahLst/>
                <a:cxnLst>
                  <a:cxn ang="0">
                    <a:pos x="T0" y="T1"/>
                  </a:cxn>
                  <a:cxn ang="0">
                    <a:pos x="T2" y="T3"/>
                  </a:cxn>
                  <a:cxn ang="0">
                    <a:pos x="T4" y="T5"/>
                  </a:cxn>
                  <a:cxn ang="0">
                    <a:pos x="T6" y="T7"/>
                  </a:cxn>
                </a:cxnLst>
                <a:rect l="0" t="0" r="r" b="b"/>
                <a:pathLst>
                  <a:path w="1" h="3">
                    <a:moveTo>
                      <a:pt x="0" y="3"/>
                    </a:moveTo>
                    <a:lnTo>
                      <a:pt x="1" y="1"/>
                    </a:lnTo>
                    <a:lnTo>
                      <a:pt x="0" y="0"/>
                    </a:lnTo>
                    <a:lnTo>
                      <a:pt x="0" y="3"/>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Freeform 1237">
                <a:extLst>
                  <a:ext uri="{FF2B5EF4-FFF2-40B4-BE49-F238E27FC236}">
                    <a16:creationId xmlns:a16="http://schemas.microsoft.com/office/drawing/2014/main" id="{4B83CC9B-070D-47C5-B1D0-F4C13CDF7030}"/>
                  </a:ext>
                </a:extLst>
              </p:cNvPr>
              <p:cNvSpPr>
                <a:spLocks/>
              </p:cNvSpPr>
              <p:nvPr/>
            </p:nvSpPr>
            <p:spPr bwMode="auto">
              <a:xfrm>
                <a:off x="3681" y="832"/>
                <a:ext cx="7" cy="3"/>
              </a:xfrm>
              <a:custGeom>
                <a:avLst/>
                <a:gdLst>
                  <a:gd name="T0" fmla="*/ 5 w 7"/>
                  <a:gd name="T1" fmla="*/ 3 h 3"/>
                  <a:gd name="T2" fmla="*/ 7 w 7"/>
                  <a:gd name="T3" fmla="*/ 0 h 3"/>
                  <a:gd name="T4" fmla="*/ 2 w 7"/>
                  <a:gd name="T5" fmla="*/ 0 h 3"/>
                  <a:gd name="T6" fmla="*/ 0 w 7"/>
                  <a:gd name="T7" fmla="*/ 2 h 3"/>
                  <a:gd name="T8" fmla="*/ 2 w 7"/>
                  <a:gd name="T9" fmla="*/ 3 h 3"/>
                  <a:gd name="T10" fmla="*/ 5 w 7"/>
                  <a:gd name="T11" fmla="*/ 3 h 3"/>
                </a:gdLst>
                <a:ahLst/>
                <a:cxnLst>
                  <a:cxn ang="0">
                    <a:pos x="T0" y="T1"/>
                  </a:cxn>
                  <a:cxn ang="0">
                    <a:pos x="T2" y="T3"/>
                  </a:cxn>
                  <a:cxn ang="0">
                    <a:pos x="T4" y="T5"/>
                  </a:cxn>
                  <a:cxn ang="0">
                    <a:pos x="T6" y="T7"/>
                  </a:cxn>
                  <a:cxn ang="0">
                    <a:pos x="T8" y="T9"/>
                  </a:cxn>
                  <a:cxn ang="0">
                    <a:pos x="T10" y="T11"/>
                  </a:cxn>
                </a:cxnLst>
                <a:rect l="0" t="0" r="r" b="b"/>
                <a:pathLst>
                  <a:path w="7" h="3">
                    <a:moveTo>
                      <a:pt x="5" y="3"/>
                    </a:moveTo>
                    <a:lnTo>
                      <a:pt x="7" y="0"/>
                    </a:lnTo>
                    <a:lnTo>
                      <a:pt x="2" y="0"/>
                    </a:lnTo>
                    <a:lnTo>
                      <a:pt x="0" y="2"/>
                    </a:lnTo>
                    <a:lnTo>
                      <a:pt x="2" y="3"/>
                    </a:lnTo>
                    <a:lnTo>
                      <a:pt x="5" y="3"/>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Freeform 1238">
                <a:extLst>
                  <a:ext uri="{FF2B5EF4-FFF2-40B4-BE49-F238E27FC236}">
                    <a16:creationId xmlns:a16="http://schemas.microsoft.com/office/drawing/2014/main" id="{F29D0FCA-FDBF-4EE7-9947-922E6530A0E9}"/>
                  </a:ext>
                </a:extLst>
              </p:cNvPr>
              <p:cNvSpPr>
                <a:spLocks/>
              </p:cNvSpPr>
              <p:nvPr/>
            </p:nvSpPr>
            <p:spPr bwMode="auto">
              <a:xfrm>
                <a:off x="3632" y="747"/>
                <a:ext cx="41" cy="26"/>
              </a:xfrm>
              <a:custGeom>
                <a:avLst/>
                <a:gdLst>
                  <a:gd name="T0" fmla="*/ 3 w 41"/>
                  <a:gd name="T1" fmla="*/ 10 h 26"/>
                  <a:gd name="T2" fmla="*/ 6 w 41"/>
                  <a:gd name="T3" fmla="*/ 10 h 26"/>
                  <a:gd name="T4" fmla="*/ 8 w 41"/>
                  <a:gd name="T5" fmla="*/ 10 h 26"/>
                  <a:gd name="T6" fmla="*/ 9 w 41"/>
                  <a:gd name="T7" fmla="*/ 10 h 26"/>
                  <a:gd name="T8" fmla="*/ 13 w 41"/>
                  <a:gd name="T9" fmla="*/ 10 h 26"/>
                  <a:gd name="T10" fmla="*/ 14 w 41"/>
                  <a:gd name="T11" fmla="*/ 12 h 26"/>
                  <a:gd name="T12" fmla="*/ 13 w 41"/>
                  <a:gd name="T13" fmla="*/ 13 h 26"/>
                  <a:gd name="T14" fmla="*/ 13 w 41"/>
                  <a:gd name="T15" fmla="*/ 16 h 26"/>
                  <a:gd name="T16" fmla="*/ 16 w 41"/>
                  <a:gd name="T17" fmla="*/ 20 h 26"/>
                  <a:gd name="T18" fmla="*/ 17 w 41"/>
                  <a:gd name="T19" fmla="*/ 16 h 26"/>
                  <a:gd name="T20" fmla="*/ 17 w 41"/>
                  <a:gd name="T21" fmla="*/ 15 h 26"/>
                  <a:gd name="T22" fmla="*/ 19 w 41"/>
                  <a:gd name="T23" fmla="*/ 13 h 26"/>
                  <a:gd name="T24" fmla="*/ 21 w 41"/>
                  <a:gd name="T25" fmla="*/ 16 h 26"/>
                  <a:gd name="T26" fmla="*/ 21 w 41"/>
                  <a:gd name="T27" fmla="*/ 20 h 26"/>
                  <a:gd name="T28" fmla="*/ 24 w 41"/>
                  <a:gd name="T29" fmla="*/ 24 h 26"/>
                  <a:gd name="T30" fmla="*/ 27 w 41"/>
                  <a:gd name="T31" fmla="*/ 23 h 26"/>
                  <a:gd name="T32" fmla="*/ 29 w 41"/>
                  <a:gd name="T33" fmla="*/ 24 h 26"/>
                  <a:gd name="T34" fmla="*/ 30 w 41"/>
                  <a:gd name="T35" fmla="*/ 24 h 26"/>
                  <a:gd name="T36" fmla="*/ 33 w 41"/>
                  <a:gd name="T37" fmla="*/ 26 h 26"/>
                  <a:gd name="T38" fmla="*/ 35 w 41"/>
                  <a:gd name="T39" fmla="*/ 23 h 26"/>
                  <a:gd name="T40" fmla="*/ 38 w 41"/>
                  <a:gd name="T41" fmla="*/ 21 h 26"/>
                  <a:gd name="T42" fmla="*/ 41 w 41"/>
                  <a:gd name="T43" fmla="*/ 15 h 26"/>
                  <a:gd name="T44" fmla="*/ 40 w 41"/>
                  <a:gd name="T45" fmla="*/ 12 h 26"/>
                  <a:gd name="T46" fmla="*/ 41 w 41"/>
                  <a:gd name="T47" fmla="*/ 8 h 26"/>
                  <a:gd name="T48" fmla="*/ 41 w 41"/>
                  <a:gd name="T49" fmla="*/ 5 h 26"/>
                  <a:gd name="T50" fmla="*/ 40 w 41"/>
                  <a:gd name="T51" fmla="*/ 2 h 26"/>
                  <a:gd name="T52" fmla="*/ 40 w 41"/>
                  <a:gd name="T53" fmla="*/ 0 h 26"/>
                  <a:gd name="T54" fmla="*/ 38 w 41"/>
                  <a:gd name="T55" fmla="*/ 0 h 26"/>
                  <a:gd name="T56" fmla="*/ 36 w 41"/>
                  <a:gd name="T57" fmla="*/ 0 h 26"/>
                  <a:gd name="T58" fmla="*/ 35 w 41"/>
                  <a:gd name="T59" fmla="*/ 0 h 26"/>
                  <a:gd name="T60" fmla="*/ 30 w 41"/>
                  <a:gd name="T61" fmla="*/ 0 h 26"/>
                  <a:gd name="T62" fmla="*/ 27 w 41"/>
                  <a:gd name="T63" fmla="*/ 4 h 26"/>
                  <a:gd name="T64" fmla="*/ 24 w 41"/>
                  <a:gd name="T65" fmla="*/ 4 h 26"/>
                  <a:gd name="T66" fmla="*/ 22 w 41"/>
                  <a:gd name="T67" fmla="*/ 4 h 26"/>
                  <a:gd name="T68" fmla="*/ 21 w 41"/>
                  <a:gd name="T69" fmla="*/ 2 h 26"/>
                  <a:gd name="T70" fmla="*/ 17 w 41"/>
                  <a:gd name="T71" fmla="*/ 2 h 26"/>
                  <a:gd name="T72" fmla="*/ 9 w 41"/>
                  <a:gd name="T73" fmla="*/ 4 h 26"/>
                  <a:gd name="T74" fmla="*/ 6 w 41"/>
                  <a:gd name="T75" fmla="*/ 4 h 26"/>
                  <a:gd name="T76" fmla="*/ 3 w 41"/>
                  <a:gd name="T77" fmla="*/ 4 h 26"/>
                  <a:gd name="T78" fmla="*/ 3 w 41"/>
                  <a:gd name="T79" fmla="*/ 5 h 26"/>
                  <a:gd name="T80" fmla="*/ 0 w 41"/>
                  <a:gd name="T81" fmla="*/ 8 h 26"/>
                  <a:gd name="T82" fmla="*/ 0 w 41"/>
                  <a:gd name="T83" fmla="*/ 12 h 26"/>
                  <a:gd name="T84" fmla="*/ 3 w 41"/>
                  <a:gd name="T85" fmla="*/ 1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1" h="26">
                    <a:moveTo>
                      <a:pt x="3" y="10"/>
                    </a:moveTo>
                    <a:lnTo>
                      <a:pt x="6" y="10"/>
                    </a:lnTo>
                    <a:lnTo>
                      <a:pt x="8" y="10"/>
                    </a:lnTo>
                    <a:lnTo>
                      <a:pt x="9" y="10"/>
                    </a:lnTo>
                    <a:lnTo>
                      <a:pt x="13" y="10"/>
                    </a:lnTo>
                    <a:lnTo>
                      <a:pt x="14" y="12"/>
                    </a:lnTo>
                    <a:lnTo>
                      <a:pt x="13" y="13"/>
                    </a:lnTo>
                    <a:lnTo>
                      <a:pt x="13" y="16"/>
                    </a:lnTo>
                    <a:lnTo>
                      <a:pt x="16" y="20"/>
                    </a:lnTo>
                    <a:lnTo>
                      <a:pt x="17" y="16"/>
                    </a:lnTo>
                    <a:lnTo>
                      <a:pt x="17" y="15"/>
                    </a:lnTo>
                    <a:lnTo>
                      <a:pt x="19" y="13"/>
                    </a:lnTo>
                    <a:lnTo>
                      <a:pt x="21" y="16"/>
                    </a:lnTo>
                    <a:lnTo>
                      <a:pt x="21" y="20"/>
                    </a:lnTo>
                    <a:lnTo>
                      <a:pt x="24" y="24"/>
                    </a:lnTo>
                    <a:lnTo>
                      <a:pt x="27" y="23"/>
                    </a:lnTo>
                    <a:lnTo>
                      <a:pt x="29" y="24"/>
                    </a:lnTo>
                    <a:lnTo>
                      <a:pt x="30" y="24"/>
                    </a:lnTo>
                    <a:lnTo>
                      <a:pt x="33" y="26"/>
                    </a:lnTo>
                    <a:lnTo>
                      <a:pt x="35" y="23"/>
                    </a:lnTo>
                    <a:lnTo>
                      <a:pt x="38" y="21"/>
                    </a:lnTo>
                    <a:lnTo>
                      <a:pt x="41" y="15"/>
                    </a:lnTo>
                    <a:lnTo>
                      <a:pt x="40" y="12"/>
                    </a:lnTo>
                    <a:lnTo>
                      <a:pt x="41" y="8"/>
                    </a:lnTo>
                    <a:lnTo>
                      <a:pt x="41" y="5"/>
                    </a:lnTo>
                    <a:lnTo>
                      <a:pt x="40" y="2"/>
                    </a:lnTo>
                    <a:lnTo>
                      <a:pt x="40" y="0"/>
                    </a:lnTo>
                    <a:lnTo>
                      <a:pt x="38" y="0"/>
                    </a:lnTo>
                    <a:lnTo>
                      <a:pt x="36" y="0"/>
                    </a:lnTo>
                    <a:lnTo>
                      <a:pt x="35" y="0"/>
                    </a:lnTo>
                    <a:lnTo>
                      <a:pt x="30" y="0"/>
                    </a:lnTo>
                    <a:lnTo>
                      <a:pt x="27" y="4"/>
                    </a:lnTo>
                    <a:lnTo>
                      <a:pt x="24" y="4"/>
                    </a:lnTo>
                    <a:lnTo>
                      <a:pt x="22" y="4"/>
                    </a:lnTo>
                    <a:lnTo>
                      <a:pt x="21" y="2"/>
                    </a:lnTo>
                    <a:lnTo>
                      <a:pt x="17" y="2"/>
                    </a:lnTo>
                    <a:lnTo>
                      <a:pt x="9" y="4"/>
                    </a:lnTo>
                    <a:lnTo>
                      <a:pt x="6" y="4"/>
                    </a:lnTo>
                    <a:lnTo>
                      <a:pt x="3" y="4"/>
                    </a:lnTo>
                    <a:lnTo>
                      <a:pt x="3" y="5"/>
                    </a:lnTo>
                    <a:lnTo>
                      <a:pt x="0" y="8"/>
                    </a:lnTo>
                    <a:lnTo>
                      <a:pt x="0" y="12"/>
                    </a:lnTo>
                    <a:lnTo>
                      <a:pt x="3" y="1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Freeform 1239">
                <a:extLst>
                  <a:ext uri="{FF2B5EF4-FFF2-40B4-BE49-F238E27FC236}">
                    <a16:creationId xmlns:a16="http://schemas.microsoft.com/office/drawing/2014/main" id="{ADA90EB7-96AC-4339-819D-D3FAEE71544F}"/>
                  </a:ext>
                </a:extLst>
              </p:cNvPr>
              <p:cNvSpPr>
                <a:spLocks/>
              </p:cNvSpPr>
              <p:nvPr/>
            </p:nvSpPr>
            <p:spPr bwMode="auto">
              <a:xfrm>
                <a:off x="3031" y="1540"/>
                <a:ext cx="51" cy="64"/>
              </a:xfrm>
              <a:custGeom>
                <a:avLst/>
                <a:gdLst>
                  <a:gd name="T0" fmla="*/ 16 w 51"/>
                  <a:gd name="T1" fmla="*/ 8 h 64"/>
                  <a:gd name="T2" fmla="*/ 13 w 51"/>
                  <a:gd name="T3" fmla="*/ 3 h 64"/>
                  <a:gd name="T4" fmla="*/ 8 w 51"/>
                  <a:gd name="T5" fmla="*/ 0 h 64"/>
                  <a:gd name="T6" fmla="*/ 5 w 51"/>
                  <a:gd name="T7" fmla="*/ 0 h 64"/>
                  <a:gd name="T8" fmla="*/ 2 w 51"/>
                  <a:gd name="T9" fmla="*/ 5 h 64"/>
                  <a:gd name="T10" fmla="*/ 3 w 51"/>
                  <a:gd name="T11" fmla="*/ 8 h 64"/>
                  <a:gd name="T12" fmla="*/ 8 w 51"/>
                  <a:gd name="T13" fmla="*/ 10 h 64"/>
                  <a:gd name="T14" fmla="*/ 2 w 51"/>
                  <a:gd name="T15" fmla="*/ 13 h 64"/>
                  <a:gd name="T16" fmla="*/ 3 w 51"/>
                  <a:gd name="T17" fmla="*/ 18 h 64"/>
                  <a:gd name="T18" fmla="*/ 7 w 51"/>
                  <a:gd name="T19" fmla="*/ 18 h 64"/>
                  <a:gd name="T20" fmla="*/ 10 w 51"/>
                  <a:gd name="T21" fmla="*/ 19 h 64"/>
                  <a:gd name="T22" fmla="*/ 13 w 51"/>
                  <a:gd name="T23" fmla="*/ 24 h 64"/>
                  <a:gd name="T24" fmla="*/ 11 w 51"/>
                  <a:gd name="T25" fmla="*/ 27 h 64"/>
                  <a:gd name="T26" fmla="*/ 16 w 51"/>
                  <a:gd name="T27" fmla="*/ 30 h 64"/>
                  <a:gd name="T28" fmla="*/ 19 w 51"/>
                  <a:gd name="T29" fmla="*/ 26 h 64"/>
                  <a:gd name="T30" fmla="*/ 16 w 51"/>
                  <a:gd name="T31" fmla="*/ 32 h 64"/>
                  <a:gd name="T32" fmla="*/ 18 w 51"/>
                  <a:gd name="T33" fmla="*/ 34 h 64"/>
                  <a:gd name="T34" fmla="*/ 24 w 51"/>
                  <a:gd name="T35" fmla="*/ 37 h 64"/>
                  <a:gd name="T36" fmla="*/ 26 w 51"/>
                  <a:gd name="T37" fmla="*/ 38 h 64"/>
                  <a:gd name="T38" fmla="*/ 26 w 51"/>
                  <a:gd name="T39" fmla="*/ 45 h 64"/>
                  <a:gd name="T40" fmla="*/ 30 w 51"/>
                  <a:gd name="T41" fmla="*/ 45 h 64"/>
                  <a:gd name="T42" fmla="*/ 35 w 51"/>
                  <a:gd name="T43" fmla="*/ 46 h 64"/>
                  <a:gd name="T44" fmla="*/ 35 w 51"/>
                  <a:gd name="T45" fmla="*/ 56 h 64"/>
                  <a:gd name="T46" fmla="*/ 38 w 51"/>
                  <a:gd name="T47" fmla="*/ 59 h 64"/>
                  <a:gd name="T48" fmla="*/ 50 w 51"/>
                  <a:gd name="T49" fmla="*/ 62 h 64"/>
                  <a:gd name="T50" fmla="*/ 50 w 51"/>
                  <a:gd name="T51" fmla="*/ 56 h 64"/>
                  <a:gd name="T52" fmla="*/ 50 w 51"/>
                  <a:gd name="T53" fmla="*/ 50 h 64"/>
                  <a:gd name="T54" fmla="*/ 48 w 51"/>
                  <a:gd name="T55" fmla="*/ 42 h 64"/>
                  <a:gd name="T56" fmla="*/ 40 w 51"/>
                  <a:gd name="T57" fmla="*/ 29 h 64"/>
                  <a:gd name="T58" fmla="*/ 37 w 51"/>
                  <a:gd name="T59" fmla="*/ 19 h 64"/>
                  <a:gd name="T60" fmla="*/ 32 w 51"/>
                  <a:gd name="T61" fmla="*/ 16 h 64"/>
                  <a:gd name="T62" fmla="*/ 24 w 51"/>
                  <a:gd name="T63" fmla="*/ 14 h 64"/>
                  <a:gd name="T64" fmla="*/ 21 w 51"/>
                  <a:gd name="T65" fmla="*/ 1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1" h="64">
                    <a:moveTo>
                      <a:pt x="21" y="11"/>
                    </a:moveTo>
                    <a:lnTo>
                      <a:pt x="16" y="8"/>
                    </a:lnTo>
                    <a:lnTo>
                      <a:pt x="14" y="5"/>
                    </a:lnTo>
                    <a:lnTo>
                      <a:pt x="13" y="3"/>
                    </a:lnTo>
                    <a:lnTo>
                      <a:pt x="10" y="3"/>
                    </a:lnTo>
                    <a:lnTo>
                      <a:pt x="8" y="0"/>
                    </a:lnTo>
                    <a:lnTo>
                      <a:pt x="5" y="0"/>
                    </a:lnTo>
                    <a:lnTo>
                      <a:pt x="5" y="0"/>
                    </a:lnTo>
                    <a:lnTo>
                      <a:pt x="0" y="0"/>
                    </a:lnTo>
                    <a:lnTo>
                      <a:pt x="2" y="5"/>
                    </a:lnTo>
                    <a:lnTo>
                      <a:pt x="3" y="5"/>
                    </a:lnTo>
                    <a:lnTo>
                      <a:pt x="3" y="8"/>
                    </a:lnTo>
                    <a:lnTo>
                      <a:pt x="11" y="8"/>
                    </a:lnTo>
                    <a:lnTo>
                      <a:pt x="8" y="10"/>
                    </a:lnTo>
                    <a:lnTo>
                      <a:pt x="5" y="10"/>
                    </a:lnTo>
                    <a:lnTo>
                      <a:pt x="2" y="13"/>
                    </a:lnTo>
                    <a:lnTo>
                      <a:pt x="3" y="14"/>
                    </a:lnTo>
                    <a:lnTo>
                      <a:pt x="3" y="18"/>
                    </a:lnTo>
                    <a:lnTo>
                      <a:pt x="3" y="18"/>
                    </a:lnTo>
                    <a:lnTo>
                      <a:pt x="7" y="18"/>
                    </a:lnTo>
                    <a:lnTo>
                      <a:pt x="7" y="19"/>
                    </a:lnTo>
                    <a:lnTo>
                      <a:pt x="10" y="19"/>
                    </a:lnTo>
                    <a:lnTo>
                      <a:pt x="10" y="22"/>
                    </a:lnTo>
                    <a:lnTo>
                      <a:pt x="13" y="24"/>
                    </a:lnTo>
                    <a:lnTo>
                      <a:pt x="16" y="22"/>
                    </a:lnTo>
                    <a:lnTo>
                      <a:pt x="11" y="27"/>
                    </a:lnTo>
                    <a:lnTo>
                      <a:pt x="14" y="30"/>
                    </a:lnTo>
                    <a:lnTo>
                      <a:pt x="16" y="30"/>
                    </a:lnTo>
                    <a:lnTo>
                      <a:pt x="16" y="27"/>
                    </a:lnTo>
                    <a:lnTo>
                      <a:pt x="19" y="26"/>
                    </a:lnTo>
                    <a:lnTo>
                      <a:pt x="19" y="30"/>
                    </a:lnTo>
                    <a:lnTo>
                      <a:pt x="16" y="32"/>
                    </a:lnTo>
                    <a:lnTo>
                      <a:pt x="16" y="34"/>
                    </a:lnTo>
                    <a:lnTo>
                      <a:pt x="18" y="34"/>
                    </a:lnTo>
                    <a:lnTo>
                      <a:pt x="19" y="37"/>
                    </a:lnTo>
                    <a:lnTo>
                      <a:pt x="24" y="37"/>
                    </a:lnTo>
                    <a:lnTo>
                      <a:pt x="24" y="38"/>
                    </a:lnTo>
                    <a:lnTo>
                      <a:pt x="26" y="38"/>
                    </a:lnTo>
                    <a:lnTo>
                      <a:pt x="26" y="42"/>
                    </a:lnTo>
                    <a:lnTo>
                      <a:pt x="26" y="45"/>
                    </a:lnTo>
                    <a:lnTo>
                      <a:pt x="29" y="48"/>
                    </a:lnTo>
                    <a:lnTo>
                      <a:pt x="30" y="45"/>
                    </a:lnTo>
                    <a:lnTo>
                      <a:pt x="32" y="46"/>
                    </a:lnTo>
                    <a:lnTo>
                      <a:pt x="35" y="46"/>
                    </a:lnTo>
                    <a:lnTo>
                      <a:pt x="30" y="51"/>
                    </a:lnTo>
                    <a:lnTo>
                      <a:pt x="35" y="56"/>
                    </a:lnTo>
                    <a:lnTo>
                      <a:pt x="38" y="56"/>
                    </a:lnTo>
                    <a:lnTo>
                      <a:pt x="38" y="59"/>
                    </a:lnTo>
                    <a:lnTo>
                      <a:pt x="48" y="64"/>
                    </a:lnTo>
                    <a:lnTo>
                      <a:pt x="50" y="62"/>
                    </a:lnTo>
                    <a:lnTo>
                      <a:pt x="51" y="62"/>
                    </a:lnTo>
                    <a:lnTo>
                      <a:pt x="50" y="56"/>
                    </a:lnTo>
                    <a:lnTo>
                      <a:pt x="50" y="53"/>
                    </a:lnTo>
                    <a:lnTo>
                      <a:pt x="50" y="50"/>
                    </a:lnTo>
                    <a:lnTo>
                      <a:pt x="50" y="45"/>
                    </a:lnTo>
                    <a:lnTo>
                      <a:pt x="48" y="42"/>
                    </a:lnTo>
                    <a:lnTo>
                      <a:pt x="42" y="37"/>
                    </a:lnTo>
                    <a:lnTo>
                      <a:pt x="40" y="29"/>
                    </a:lnTo>
                    <a:lnTo>
                      <a:pt x="37" y="24"/>
                    </a:lnTo>
                    <a:lnTo>
                      <a:pt x="37" y="19"/>
                    </a:lnTo>
                    <a:lnTo>
                      <a:pt x="35" y="18"/>
                    </a:lnTo>
                    <a:lnTo>
                      <a:pt x="32" y="16"/>
                    </a:lnTo>
                    <a:lnTo>
                      <a:pt x="27" y="14"/>
                    </a:lnTo>
                    <a:lnTo>
                      <a:pt x="24" y="14"/>
                    </a:lnTo>
                    <a:lnTo>
                      <a:pt x="21" y="13"/>
                    </a:lnTo>
                    <a:lnTo>
                      <a:pt x="21" y="11"/>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Freeform 1240">
                <a:extLst>
                  <a:ext uri="{FF2B5EF4-FFF2-40B4-BE49-F238E27FC236}">
                    <a16:creationId xmlns:a16="http://schemas.microsoft.com/office/drawing/2014/main" id="{5DF02092-B88D-4AE5-8CDC-100B089B7607}"/>
                  </a:ext>
                </a:extLst>
              </p:cNvPr>
              <p:cNvSpPr>
                <a:spLocks/>
              </p:cNvSpPr>
              <p:nvPr/>
            </p:nvSpPr>
            <p:spPr bwMode="auto">
              <a:xfrm>
                <a:off x="2998" y="1451"/>
                <a:ext cx="22" cy="52"/>
              </a:xfrm>
              <a:custGeom>
                <a:avLst/>
                <a:gdLst>
                  <a:gd name="T0" fmla="*/ 16 w 22"/>
                  <a:gd name="T1" fmla="*/ 6 h 52"/>
                  <a:gd name="T2" fmla="*/ 12 w 22"/>
                  <a:gd name="T3" fmla="*/ 11 h 52"/>
                  <a:gd name="T4" fmla="*/ 11 w 22"/>
                  <a:gd name="T5" fmla="*/ 14 h 52"/>
                  <a:gd name="T6" fmla="*/ 8 w 22"/>
                  <a:gd name="T7" fmla="*/ 16 h 52"/>
                  <a:gd name="T8" fmla="*/ 8 w 22"/>
                  <a:gd name="T9" fmla="*/ 14 h 52"/>
                  <a:gd name="T10" fmla="*/ 6 w 22"/>
                  <a:gd name="T11" fmla="*/ 13 h 52"/>
                  <a:gd name="T12" fmla="*/ 11 w 22"/>
                  <a:gd name="T13" fmla="*/ 11 h 52"/>
                  <a:gd name="T14" fmla="*/ 14 w 22"/>
                  <a:gd name="T15" fmla="*/ 8 h 52"/>
                  <a:gd name="T16" fmla="*/ 14 w 22"/>
                  <a:gd name="T17" fmla="*/ 5 h 52"/>
                  <a:gd name="T18" fmla="*/ 14 w 22"/>
                  <a:gd name="T19" fmla="*/ 3 h 52"/>
                  <a:gd name="T20" fmla="*/ 12 w 22"/>
                  <a:gd name="T21" fmla="*/ 3 h 52"/>
                  <a:gd name="T22" fmla="*/ 9 w 22"/>
                  <a:gd name="T23" fmla="*/ 5 h 52"/>
                  <a:gd name="T24" fmla="*/ 8 w 22"/>
                  <a:gd name="T25" fmla="*/ 5 h 52"/>
                  <a:gd name="T26" fmla="*/ 9 w 22"/>
                  <a:gd name="T27" fmla="*/ 1 h 52"/>
                  <a:gd name="T28" fmla="*/ 4 w 22"/>
                  <a:gd name="T29" fmla="*/ 0 h 52"/>
                  <a:gd name="T30" fmla="*/ 0 w 22"/>
                  <a:gd name="T31" fmla="*/ 8 h 52"/>
                  <a:gd name="T32" fmla="*/ 1 w 22"/>
                  <a:gd name="T33" fmla="*/ 13 h 52"/>
                  <a:gd name="T34" fmla="*/ 0 w 22"/>
                  <a:gd name="T35" fmla="*/ 16 h 52"/>
                  <a:gd name="T36" fmla="*/ 0 w 22"/>
                  <a:gd name="T37" fmla="*/ 17 h 52"/>
                  <a:gd name="T38" fmla="*/ 1 w 22"/>
                  <a:gd name="T39" fmla="*/ 17 h 52"/>
                  <a:gd name="T40" fmla="*/ 4 w 22"/>
                  <a:gd name="T41" fmla="*/ 21 h 52"/>
                  <a:gd name="T42" fmla="*/ 4 w 22"/>
                  <a:gd name="T43" fmla="*/ 22 h 52"/>
                  <a:gd name="T44" fmla="*/ 3 w 22"/>
                  <a:gd name="T45" fmla="*/ 22 h 52"/>
                  <a:gd name="T46" fmla="*/ 0 w 22"/>
                  <a:gd name="T47" fmla="*/ 22 h 52"/>
                  <a:gd name="T48" fmla="*/ 0 w 22"/>
                  <a:gd name="T49" fmla="*/ 24 h 52"/>
                  <a:gd name="T50" fmla="*/ 1 w 22"/>
                  <a:gd name="T51" fmla="*/ 25 h 52"/>
                  <a:gd name="T52" fmla="*/ 0 w 22"/>
                  <a:gd name="T53" fmla="*/ 28 h 52"/>
                  <a:gd name="T54" fmla="*/ 1 w 22"/>
                  <a:gd name="T55" fmla="*/ 28 h 52"/>
                  <a:gd name="T56" fmla="*/ 4 w 22"/>
                  <a:gd name="T57" fmla="*/ 32 h 52"/>
                  <a:gd name="T58" fmla="*/ 1 w 22"/>
                  <a:gd name="T59" fmla="*/ 32 h 52"/>
                  <a:gd name="T60" fmla="*/ 0 w 22"/>
                  <a:gd name="T61" fmla="*/ 33 h 52"/>
                  <a:gd name="T62" fmla="*/ 1 w 22"/>
                  <a:gd name="T63" fmla="*/ 36 h 52"/>
                  <a:gd name="T64" fmla="*/ 4 w 22"/>
                  <a:gd name="T65" fmla="*/ 36 h 52"/>
                  <a:gd name="T66" fmla="*/ 3 w 22"/>
                  <a:gd name="T67" fmla="*/ 38 h 52"/>
                  <a:gd name="T68" fmla="*/ 4 w 22"/>
                  <a:gd name="T69" fmla="*/ 43 h 52"/>
                  <a:gd name="T70" fmla="*/ 8 w 22"/>
                  <a:gd name="T71" fmla="*/ 52 h 52"/>
                  <a:gd name="T72" fmla="*/ 12 w 22"/>
                  <a:gd name="T73" fmla="*/ 52 h 52"/>
                  <a:gd name="T74" fmla="*/ 12 w 22"/>
                  <a:gd name="T75" fmla="*/ 51 h 52"/>
                  <a:gd name="T76" fmla="*/ 12 w 22"/>
                  <a:gd name="T77" fmla="*/ 49 h 52"/>
                  <a:gd name="T78" fmla="*/ 9 w 22"/>
                  <a:gd name="T79" fmla="*/ 49 h 52"/>
                  <a:gd name="T80" fmla="*/ 9 w 22"/>
                  <a:gd name="T81" fmla="*/ 44 h 52"/>
                  <a:gd name="T82" fmla="*/ 8 w 22"/>
                  <a:gd name="T83" fmla="*/ 40 h 52"/>
                  <a:gd name="T84" fmla="*/ 8 w 22"/>
                  <a:gd name="T85" fmla="*/ 36 h 52"/>
                  <a:gd name="T86" fmla="*/ 8 w 22"/>
                  <a:gd name="T87" fmla="*/ 33 h 52"/>
                  <a:gd name="T88" fmla="*/ 9 w 22"/>
                  <a:gd name="T89" fmla="*/ 30 h 52"/>
                  <a:gd name="T90" fmla="*/ 12 w 22"/>
                  <a:gd name="T91" fmla="*/ 30 h 52"/>
                  <a:gd name="T92" fmla="*/ 12 w 22"/>
                  <a:gd name="T93" fmla="*/ 27 h 52"/>
                  <a:gd name="T94" fmla="*/ 9 w 22"/>
                  <a:gd name="T95" fmla="*/ 27 h 52"/>
                  <a:gd name="T96" fmla="*/ 8 w 22"/>
                  <a:gd name="T97" fmla="*/ 27 h 52"/>
                  <a:gd name="T98" fmla="*/ 4 w 22"/>
                  <a:gd name="T99" fmla="*/ 27 h 52"/>
                  <a:gd name="T100" fmla="*/ 8 w 22"/>
                  <a:gd name="T101" fmla="*/ 25 h 52"/>
                  <a:gd name="T102" fmla="*/ 9 w 22"/>
                  <a:gd name="T103" fmla="*/ 25 h 52"/>
                  <a:gd name="T104" fmla="*/ 12 w 22"/>
                  <a:gd name="T105" fmla="*/ 22 h 52"/>
                  <a:gd name="T106" fmla="*/ 12 w 22"/>
                  <a:gd name="T107" fmla="*/ 17 h 52"/>
                  <a:gd name="T108" fmla="*/ 16 w 22"/>
                  <a:gd name="T109" fmla="*/ 14 h 52"/>
                  <a:gd name="T110" fmla="*/ 17 w 22"/>
                  <a:gd name="T111" fmla="*/ 11 h 52"/>
                  <a:gd name="T112" fmla="*/ 22 w 22"/>
                  <a:gd name="T113" fmla="*/ 5 h 52"/>
                  <a:gd name="T114" fmla="*/ 20 w 22"/>
                  <a:gd name="T115" fmla="*/ 5 h 52"/>
                  <a:gd name="T116" fmla="*/ 16 w 22"/>
                  <a:gd name="T117" fmla="*/ 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 h="52">
                    <a:moveTo>
                      <a:pt x="16" y="6"/>
                    </a:moveTo>
                    <a:lnTo>
                      <a:pt x="12" y="11"/>
                    </a:lnTo>
                    <a:lnTo>
                      <a:pt x="11" y="14"/>
                    </a:lnTo>
                    <a:lnTo>
                      <a:pt x="8" y="16"/>
                    </a:lnTo>
                    <a:lnTo>
                      <a:pt x="8" y="14"/>
                    </a:lnTo>
                    <a:lnTo>
                      <a:pt x="6" y="13"/>
                    </a:lnTo>
                    <a:lnTo>
                      <a:pt x="11" y="11"/>
                    </a:lnTo>
                    <a:lnTo>
                      <a:pt x="14" y="8"/>
                    </a:lnTo>
                    <a:lnTo>
                      <a:pt x="14" y="5"/>
                    </a:lnTo>
                    <a:lnTo>
                      <a:pt x="14" y="3"/>
                    </a:lnTo>
                    <a:lnTo>
                      <a:pt x="12" y="3"/>
                    </a:lnTo>
                    <a:lnTo>
                      <a:pt x="9" y="5"/>
                    </a:lnTo>
                    <a:lnTo>
                      <a:pt x="8" y="5"/>
                    </a:lnTo>
                    <a:lnTo>
                      <a:pt x="9" y="1"/>
                    </a:lnTo>
                    <a:lnTo>
                      <a:pt x="4" y="0"/>
                    </a:lnTo>
                    <a:lnTo>
                      <a:pt x="0" y="8"/>
                    </a:lnTo>
                    <a:lnTo>
                      <a:pt x="1" y="13"/>
                    </a:lnTo>
                    <a:lnTo>
                      <a:pt x="0" y="16"/>
                    </a:lnTo>
                    <a:lnTo>
                      <a:pt x="0" y="17"/>
                    </a:lnTo>
                    <a:lnTo>
                      <a:pt x="1" y="17"/>
                    </a:lnTo>
                    <a:lnTo>
                      <a:pt x="4" y="21"/>
                    </a:lnTo>
                    <a:lnTo>
                      <a:pt x="4" y="22"/>
                    </a:lnTo>
                    <a:lnTo>
                      <a:pt x="3" y="22"/>
                    </a:lnTo>
                    <a:lnTo>
                      <a:pt x="0" y="22"/>
                    </a:lnTo>
                    <a:lnTo>
                      <a:pt x="0" y="24"/>
                    </a:lnTo>
                    <a:lnTo>
                      <a:pt x="1" y="25"/>
                    </a:lnTo>
                    <a:lnTo>
                      <a:pt x="0" y="28"/>
                    </a:lnTo>
                    <a:lnTo>
                      <a:pt x="1" y="28"/>
                    </a:lnTo>
                    <a:lnTo>
                      <a:pt x="4" y="32"/>
                    </a:lnTo>
                    <a:lnTo>
                      <a:pt x="1" y="32"/>
                    </a:lnTo>
                    <a:lnTo>
                      <a:pt x="0" y="33"/>
                    </a:lnTo>
                    <a:lnTo>
                      <a:pt x="1" y="36"/>
                    </a:lnTo>
                    <a:lnTo>
                      <a:pt x="4" y="36"/>
                    </a:lnTo>
                    <a:lnTo>
                      <a:pt x="3" y="38"/>
                    </a:lnTo>
                    <a:lnTo>
                      <a:pt x="4" y="43"/>
                    </a:lnTo>
                    <a:lnTo>
                      <a:pt x="8" y="52"/>
                    </a:lnTo>
                    <a:lnTo>
                      <a:pt x="12" y="52"/>
                    </a:lnTo>
                    <a:lnTo>
                      <a:pt x="12" y="51"/>
                    </a:lnTo>
                    <a:lnTo>
                      <a:pt x="12" y="49"/>
                    </a:lnTo>
                    <a:lnTo>
                      <a:pt x="9" y="49"/>
                    </a:lnTo>
                    <a:lnTo>
                      <a:pt x="9" y="44"/>
                    </a:lnTo>
                    <a:lnTo>
                      <a:pt x="8" y="40"/>
                    </a:lnTo>
                    <a:lnTo>
                      <a:pt x="8" y="36"/>
                    </a:lnTo>
                    <a:lnTo>
                      <a:pt x="8" y="33"/>
                    </a:lnTo>
                    <a:lnTo>
                      <a:pt x="9" y="30"/>
                    </a:lnTo>
                    <a:lnTo>
                      <a:pt x="12" y="30"/>
                    </a:lnTo>
                    <a:lnTo>
                      <a:pt x="12" y="27"/>
                    </a:lnTo>
                    <a:lnTo>
                      <a:pt x="9" y="27"/>
                    </a:lnTo>
                    <a:lnTo>
                      <a:pt x="8" y="27"/>
                    </a:lnTo>
                    <a:lnTo>
                      <a:pt x="4" y="27"/>
                    </a:lnTo>
                    <a:lnTo>
                      <a:pt x="8" y="25"/>
                    </a:lnTo>
                    <a:lnTo>
                      <a:pt x="9" y="25"/>
                    </a:lnTo>
                    <a:lnTo>
                      <a:pt x="12" y="22"/>
                    </a:lnTo>
                    <a:lnTo>
                      <a:pt x="12" y="17"/>
                    </a:lnTo>
                    <a:lnTo>
                      <a:pt x="16" y="14"/>
                    </a:lnTo>
                    <a:lnTo>
                      <a:pt x="17" y="11"/>
                    </a:lnTo>
                    <a:lnTo>
                      <a:pt x="22" y="5"/>
                    </a:lnTo>
                    <a:lnTo>
                      <a:pt x="20" y="5"/>
                    </a:lnTo>
                    <a:lnTo>
                      <a:pt x="16" y="6"/>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Freeform 1241">
                <a:extLst>
                  <a:ext uri="{FF2B5EF4-FFF2-40B4-BE49-F238E27FC236}">
                    <a16:creationId xmlns:a16="http://schemas.microsoft.com/office/drawing/2014/main" id="{0379AD8E-01B2-4C8B-9D7E-74D2D07C0220}"/>
                  </a:ext>
                </a:extLst>
              </p:cNvPr>
              <p:cNvSpPr>
                <a:spLocks/>
              </p:cNvSpPr>
              <p:nvPr/>
            </p:nvSpPr>
            <p:spPr bwMode="auto">
              <a:xfrm>
                <a:off x="3033" y="1465"/>
                <a:ext cx="6" cy="13"/>
              </a:xfrm>
              <a:custGeom>
                <a:avLst/>
                <a:gdLst>
                  <a:gd name="T0" fmla="*/ 3 w 6"/>
                  <a:gd name="T1" fmla="*/ 0 h 13"/>
                  <a:gd name="T2" fmla="*/ 1 w 6"/>
                  <a:gd name="T3" fmla="*/ 0 h 13"/>
                  <a:gd name="T4" fmla="*/ 0 w 6"/>
                  <a:gd name="T5" fmla="*/ 0 h 13"/>
                  <a:gd name="T6" fmla="*/ 1 w 6"/>
                  <a:gd name="T7" fmla="*/ 3 h 13"/>
                  <a:gd name="T8" fmla="*/ 3 w 6"/>
                  <a:gd name="T9" fmla="*/ 8 h 13"/>
                  <a:gd name="T10" fmla="*/ 3 w 6"/>
                  <a:gd name="T11" fmla="*/ 11 h 13"/>
                  <a:gd name="T12" fmla="*/ 6 w 6"/>
                  <a:gd name="T13" fmla="*/ 13 h 13"/>
                  <a:gd name="T14" fmla="*/ 6 w 6"/>
                  <a:gd name="T15" fmla="*/ 10 h 13"/>
                  <a:gd name="T16" fmla="*/ 5 w 6"/>
                  <a:gd name="T17" fmla="*/ 3 h 13"/>
                  <a:gd name="T18" fmla="*/ 3 w 6"/>
                  <a:gd name="T19"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13">
                    <a:moveTo>
                      <a:pt x="3" y="0"/>
                    </a:moveTo>
                    <a:lnTo>
                      <a:pt x="1" y="0"/>
                    </a:lnTo>
                    <a:lnTo>
                      <a:pt x="0" y="0"/>
                    </a:lnTo>
                    <a:lnTo>
                      <a:pt x="1" y="3"/>
                    </a:lnTo>
                    <a:lnTo>
                      <a:pt x="3" y="8"/>
                    </a:lnTo>
                    <a:lnTo>
                      <a:pt x="3" y="11"/>
                    </a:lnTo>
                    <a:lnTo>
                      <a:pt x="6" y="13"/>
                    </a:lnTo>
                    <a:lnTo>
                      <a:pt x="6" y="10"/>
                    </a:lnTo>
                    <a:lnTo>
                      <a:pt x="5" y="3"/>
                    </a:lnTo>
                    <a:lnTo>
                      <a:pt x="3"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Freeform 1242">
                <a:extLst>
                  <a:ext uri="{FF2B5EF4-FFF2-40B4-BE49-F238E27FC236}">
                    <a16:creationId xmlns:a16="http://schemas.microsoft.com/office/drawing/2014/main" id="{313F614D-1F20-4D37-8A3B-E1DE85478544}"/>
                  </a:ext>
                </a:extLst>
              </p:cNvPr>
              <p:cNvSpPr>
                <a:spLocks/>
              </p:cNvSpPr>
              <p:nvPr/>
            </p:nvSpPr>
            <p:spPr bwMode="auto">
              <a:xfrm>
                <a:off x="3907" y="1119"/>
                <a:ext cx="10" cy="8"/>
              </a:xfrm>
              <a:custGeom>
                <a:avLst/>
                <a:gdLst>
                  <a:gd name="T0" fmla="*/ 4 w 10"/>
                  <a:gd name="T1" fmla="*/ 8 h 8"/>
                  <a:gd name="T2" fmla="*/ 4 w 10"/>
                  <a:gd name="T3" fmla="*/ 6 h 8"/>
                  <a:gd name="T4" fmla="*/ 5 w 10"/>
                  <a:gd name="T5" fmla="*/ 6 h 8"/>
                  <a:gd name="T6" fmla="*/ 7 w 10"/>
                  <a:gd name="T7" fmla="*/ 6 h 8"/>
                  <a:gd name="T8" fmla="*/ 8 w 10"/>
                  <a:gd name="T9" fmla="*/ 6 h 8"/>
                  <a:gd name="T10" fmla="*/ 10 w 10"/>
                  <a:gd name="T11" fmla="*/ 5 h 8"/>
                  <a:gd name="T12" fmla="*/ 10 w 10"/>
                  <a:gd name="T13" fmla="*/ 3 h 8"/>
                  <a:gd name="T14" fmla="*/ 7 w 10"/>
                  <a:gd name="T15" fmla="*/ 3 h 8"/>
                  <a:gd name="T16" fmla="*/ 7 w 10"/>
                  <a:gd name="T17" fmla="*/ 2 h 8"/>
                  <a:gd name="T18" fmla="*/ 5 w 10"/>
                  <a:gd name="T19" fmla="*/ 0 h 8"/>
                  <a:gd name="T20" fmla="*/ 2 w 10"/>
                  <a:gd name="T21" fmla="*/ 2 h 8"/>
                  <a:gd name="T22" fmla="*/ 0 w 10"/>
                  <a:gd name="T23" fmla="*/ 5 h 8"/>
                  <a:gd name="T24" fmla="*/ 2 w 10"/>
                  <a:gd name="T25" fmla="*/ 6 h 8"/>
                  <a:gd name="T26" fmla="*/ 2 w 10"/>
                  <a:gd name="T27" fmla="*/ 8 h 8"/>
                  <a:gd name="T28" fmla="*/ 4 w 10"/>
                  <a:gd name="T29"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 h="8">
                    <a:moveTo>
                      <a:pt x="4" y="8"/>
                    </a:moveTo>
                    <a:lnTo>
                      <a:pt x="4" y="6"/>
                    </a:lnTo>
                    <a:lnTo>
                      <a:pt x="5" y="6"/>
                    </a:lnTo>
                    <a:lnTo>
                      <a:pt x="7" y="6"/>
                    </a:lnTo>
                    <a:lnTo>
                      <a:pt x="8" y="6"/>
                    </a:lnTo>
                    <a:lnTo>
                      <a:pt x="10" y="5"/>
                    </a:lnTo>
                    <a:lnTo>
                      <a:pt x="10" y="3"/>
                    </a:lnTo>
                    <a:lnTo>
                      <a:pt x="7" y="3"/>
                    </a:lnTo>
                    <a:lnTo>
                      <a:pt x="7" y="2"/>
                    </a:lnTo>
                    <a:lnTo>
                      <a:pt x="5" y="0"/>
                    </a:lnTo>
                    <a:lnTo>
                      <a:pt x="2" y="2"/>
                    </a:lnTo>
                    <a:lnTo>
                      <a:pt x="0" y="5"/>
                    </a:lnTo>
                    <a:lnTo>
                      <a:pt x="2" y="6"/>
                    </a:lnTo>
                    <a:lnTo>
                      <a:pt x="2" y="8"/>
                    </a:lnTo>
                    <a:lnTo>
                      <a:pt x="4" y="8"/>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3" name="Freeform 1243">
                <a:extLst>
                  <a:ext uri="{FF2B5EF4-FFF2-40B4-BE49-F238E27FC236}">
                    <a16:creationId xmlns:a16="http://schemas.microsoft.com/office/drawing/2014/main" id="{DD8E5EED-8587-4257-9A34-4204364ED949}"/>
                  </a:ext>
                </a:extLst>
              </p:cNvPr>
              <p:cNvSpPr>
                <a:spLocks/>
              </p:cNvSpPr>
              <p:nvPr/>
            </p:nvSpPr>
            <p:spPr bwMode="auto">
              <a:xfrm>
                <a:off x="3350" y="881"/>
                <a:ext cx="138" cy="110"/>
              </a:xfrm>
              <a:custGeom>
                <a:avLst/>
                <a:gdLst>
                  <a:gd name="T0" fmla="*/ 9 w 138"/>
                  <a:gd name="T1" fmla="*/ 80 h 110"/>
                  <a:gd name="T2" fmla="*/ 9 w 138"/>
                  <a:gd name="T3" fmla="*/ 88 h 110"/>
                  <a:gd name="T4" fmla="*/ 9 w 138"/>
                  <a:gd name="T5" fmla="*/ 99 h 110"/>
                  <a:gd name="T6" fmla="*/ 8 w 138"/>
                  <a:gd name="T7" fmla="*/ 110 h 110"/>
                  <a:gd name="T8" fmla="*/ 13 w 138"/>
                  <a:gd name="T9" fmla="*/ 109 h 110"/>
                  <a:gd name="T10" fmla="*/ 22 w 138"/>
                  <a:gd name="T11" fmla="*/ 107 h 110"/>
                  <a:gd name="T12" fmla="*/ 28 w 138"/>
                  <a:gd name="T13" fmla="*/ 101 h 110"/>
                  <a:gd name="T14" fmla="*/ 32 w 138"/>
                  <a:gd name="T15" fmla="*/ 104 h 110"/>
                  <a:gd name="T16" fmla="*/ 33 w 138"/>
                  <a:gd name="T17" fmla="*/ 109 h 110"/>
                  <a:gd name="T18" fmla="*/ 44 w 138"/>
                  <a:gd name="T19" fmla="*/ 104 h 110"/>
                  <a:gd name="T20" fmla="*/ 51 w 138"/>
                  <a:gd name="T21" fmla="*/ 95 h 110"/>
                  <a:gd name="T22" fmla="*/ 59 w 138"/>
                  <a:gd name="T23" fmla="*/ 88 h 110"/>
                  <a:gd name="T24" fmla="*/ 62 w 138"/>
                  <a:gd name="T25" fmla="*/ 85 h 110"/>
                  <a:gd name="T26" fmla="*/ 73 w 138"/>
                  <a:gd name="T27" fmla="*/ 82 h 110"/>
                  <a:gd name="T28" fmla="*/ 78 w 138"/>
                  <a:gd name="T29" fmla="*/ 74 h 110"/>
                  <a:gd name="T30" fmla="*/ 86 w 138"/>
                  <a:gd name="T31" fmla="*/ 69 h 110"/>
                  <a:gd name="T32" fmla="*/ 94 w 138"/>
                  <a:gd name="T33" fmla="*/ 69 h 110"/>
                  <a:gd name="T34" fmla="*/ 107 w 138"/>
                  <a:gd name="T35" fmla="*/ 64 h 110"/>
                  <a:gd name="T36" fmla="*/ 122 w 138"/>
                  <a:gd name="T37" fmla="*/ 61 h 110"/>
                  <a:gd name="T38" fmla="*/ 135 w 138"/>
                  <a:gd name="T39" fmla="*/ 58 h 110"/>
                  <a:gd name="T40" fmla="*/ 138 w 138"/>
                  <a:gd name="T41" fmla="*/ 48 h 110"/>
                  <a:gd name="T42" fmla="*/ 137 w 138"/>
                  <a:gd name="T43" fmla="*/ 42 h 110"/>
                  <a:gd name="T44" fmla="*/ 137 w 138"/>
                  <a:gd name="T45" fmla="*/ 28 h 110"/>
                  <a:gd name="T46" fmla="*/ 129 w 138"/>
                  <a:gd name="T47" fmla="*/ 18 h 110"/>
                  <a:gd name="T48" fmla="*/ 119 w 138"/>
                  <a:gd name="T49" fmla="*/ 21 h 110"/>
                  <a:gd name="T50" fmla="*/ 113 w 138"/>
                  <a:gd name="T51" fmla="*/ 26 h 110"/>
                  <a:gd name="T52" fmla="*/ 115 w 138"/>
                  <a:gd name="T53" fmla="*/ 16 h 110"/>
                  <a:gd name="T54" fmla="*/ 113 w 138"/>
                  <a:gd name="T55" fmla="*/ 16 h 110"/>
                  <a:gd name="T56" fmla="*/ 103 w 138"/>
                  <a:gd name="T57" fmla="*/ 7 h 110"/>
                  <a:gd name="T58" fmla="*/ 94 w 138"/>
                  <a:gd name="T59" fmla="*/ 0 h 110"/>
                  <a:gd name="T60" fmla="*/ 76 w 138"/>
                  <a:gd name="T61" fmla="*/ 2 h 110"/>
                  <a:gd name="T62" fmla="*/ 62 w 138"/>
                  <a:gd name="T63" fmla="*/ 4 h 110"/>
                  <a:gd name="T64" fmla="*/ 60 w 138"/>
                  <a:gd name="T65" fmla="*/ 10 h 110"/>
                  <a:gd name="T66" fmla="*/ 62 w 138"/>
                  <a:gd name="T67" fmla="*/ 23 h 110"/>
                  <a:gd name="T68" fmla="*/ 52 w 138"/>
                  <a:gd name="T69" fmla="*/ 28 h 110"/>
                  <a:gd name="T70" fmla="*/ 43 w 138"/>
                  <a:gd name="T71" fmla="*/ 37 h 110"/>
                  <a:gd name="T72" fmla="*/ 33 w 138"/>
                  <a:gd name="T73" fmla="*/ 43 h 110"/>
                  <a:gd name="T74" fmla="*/ 27 w 138"/>
                  <a:gd name="T75" fmla="*/ 51 h 110"/>
                  <a:gd name="T76" fmla="*/ 24 w 138"/>
                  <a:gd name="T77" fmla="*/ 58 h 110"/>
                  <a:gd name="T78" fmla="*/ 16 w 138"/>
                  <a:gd name="T79" fmla="*/ 61 h 110"/>
                  <a:gd name="T80" fmla="*/ 11 w 138"/>
                  <a:gd name="T81" fmla="*/ 67 h 110"/>
                  <a:gd name="T82" fmla="*/ 5 w 138"/>
                  <a:gd name="T83" fmla="*/ 72 h 110"/>
                  <a:gd name="T84" fmla="*/ 0 w 138"/>
                  <a:gd name="T85" fmla="*/ 7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8" h="110">
                    <a:moveTo>
                      <a:pt x="5" y="77"/>
                    </a:moveTo>
                    <a:lnTo>
                      <a:pt x="9" y="77"/>
                    </a:lnTo>
                    <a:lnTo>
                      <a:pt x="9" y="80"/>
                    </a:lnTo>
                    <a:lnTo>
                      <a:pt x="6" y="79"/>
                    </a:lnTo>
                    <a:lnTo>
                      <a:pt x="8" y="87"/>
                    </a:lnTo>
                    <a:lnTo>
                      <a:pt x="9" y="88"/>
                    </a:lnTo>
                    <a:lnTo>
                      <a:pt x="9" y="91"/>
                    </a:lnTo>
                    <a:lnTo>
                      <a:pt x="9" y="95"/>
                    </a:lnTo>
                    <a:lnTo>
                      <a:pt x="9" y="99"/>
                    </a:lnTo>
                    <a:lnTo>
                      <a:pt x="8" y="102"/>
                    </a:lnTo>
                    <a:lnTo>
                      <a:pt x="8" y="109"/>
                    </a:lnTo>
                    <a:lnTo>
                      <a:pt x="8" y="110"/>
                    </a:lnTo>
                    <a:lnTo>
                      <a:pt x="9" y="109"/>
                    </a:lnTo>
                    <a:lnTo>
                      <a:pt x="11" y="110"/>
                    </a:lnTo>
                    <a:lnTo>
                      <a:pt x="13" y="109"/>
                    </a:lnTo>
                    <a:lnTo>
                      <a:pt x="16" y="107"/>
                    </a:lnTo>
                    <a:lnTo>
                      <a:pt x="19" y="107"/>
                    </a:lnTo>
                    <a:lnTo>
                      <a:pt x="22" y="107"/>
                    </a:lnTo>
                    <a:lnTo>
                      <a:pt x="27" y="102"/>
                    </a:lnTo>
                    <a:lnTo>
                      <a:pt x="28" y="102"/>
                    </a:lnTo>
                    <a:lnTo>
                      <a:pt x="28" y="101"/>
                    </a:lnTo>
                    <a:lnTo>
                      <a:pt x="30" y="99"/>
                    </a:lnTo>
                    <a:lnTo>
                      <a:pt x="32" y="101"/>
                    </a:lnTo>
                    <a:lnTo>
                      <a:pt x="32" y="104"/>
                    </a:lnTo>
                    <a:lnTo>
                      <a:pt x="30" y="106"/>
                    </a:lnTo>
                    <a:lnTo>
                      <a:pt x="32" y="109"/>
                    </a:lnTo>
                    <a:lnTo>
                      <a:pt x="33" y="109"/>
                    </a:lnTo>
                    <a:lnTo>
                      <a:pt x="38" y="106"/>
                    </a:lnTo>
                    <a:lnTo>
                      <a:pt x="41" y="107"/>
                    </a:lnTo>
                    <a:lnTo>
                      <a:pt x="44" y="104"/>
                    </a:lnTo>
                    <a:lnTo>
                      <a:pt x="48" y="99"/>
                    </a:lnTo>
                    <a:lnTo>
                      <a:pt x="48" y="98"/>
                    </a:lnTo>
                    <a:lnTo>
                      <a:pt x="51" y="95"/>
                    </a:lnTo>
                    <a:lnTo>
                      <a:pt x="51" y="93"/>
                    </a:lnTo>
                    <a:lnTo>
                      <a:pt x="56" y="88"/>
                    </a:lnTo>
                    <a:lnTo>
                      <a:pt x="59" y="88"/>
                    </a:lnTo>
                    <a:lnTo>
                      <a:pt x="59" y="85"/>
                    </a:lnTo>
                    <a:lnTo>
                      <a:pt x="60" y="82"/>
                    </a:lnTo>
                    <a:lnTo>
                      <a:pt x="62" y="85"/>
                    </a:lnTo>
                    <a:lnTo>
                      <a:pt x="67" y="85"/>
                    </a:lnTo>
                    <a:lnTo>
                      <a:pt x="70" y="82"/>
                    </a:lnTo>
                    <a:lnTo>
                      <a:pt x="73" y="82"/>
                    </a:lnTo>
                    <a:lnTo>
                      <a:pt x="75" y="77"/>
                    </a:lnTo>
                    <a:lnTo>
                      <a:pt x="76" y="77"/>
                    </a:lnTo>
                    <a:lnTo>
                      <a:pt x="78" y="74"/>
                    </a:lnTo>
                    <a:lnTo>
                      <a:pt x="79" y="71"/>
                    </a:lnTo>
                    <a:lnTo>
                      <a:pt x="84" y="71"/>
                    </a:lnTo>
                    <a:lnTo>
                      <a:pt x="86" y="69"/>
                    </a:lnTo>
                    <a:lnTo>
                      <a:pt x="87" y="71"/>
                    </a:lnTo>
                    <a:lnTo>
                      <a:pt x="89" y="69"/>
                    </a:lnTo>
                    <a:lnTo>
                      <a:pt x="94" y="69"/>
                    </a:lnTo>
                    <a:lnTo>
                      <a:pt x="97" y="67"/>
                    </a:lnTo>
                    <a:lnTo>
                      <a:pt x="100" y="67"/>
                    </a:lnTo>
                    <a:lnTo>
                      <a:pt x="107" y="64"/>
                    </a:lnTo>
                    <a:lnTo>
                      <a:pt x="111" y="64"/>
                    </a:lnTo>
                    <a:lnTo>
                      <a:pt x="118" y="59"/>
                    </a:lnTo>
                    <a:lnTo>
                      <a:pt x="122" y="61"/>
                    </a:lnTo>
                    <a:lnTo>
                      <a:pt x="129" y="59"/>
                    </a:lnTo>
                    <a:lnTo>
                      <a:pt x="130" y="58"/>
                    </a:lnTo>
                    <a:lnTo>
                      <a:pt x="135" y="58"/>
                    </a:lnTo>
                    <a:lnTo>
                      <a:pt x="138" y="55"/>
                    </a:lnTo>
                    <a:lnTo>
                      <a:pt x="138" y="51"/>
                    </a:lnTo>
                    <a:lnTo>
                      <a:pt x="138" y="48"/>
                    </a:lnTo>
                    <a:lnTo>
                      <a:pt x="137" y="47"/>
                    </a:lnTo>
                    <a:lnTo>
                      <a:pt x="137" y="45"/>
                    </a:lnTo>
                    <a:lnTo>
                      <a:pt x="137" y="42"/>
                    </a:lnTo>
                    <a:lnTo>
                      <a:pt x="135" y="37"/>
                    </a:lnTo>
                    <a:lnTo>
                      <a:pt x="137" y="34"/>
                    </a:lnTo>
                    <a:lnTo>
                      <a:pt x="137" y="28"/>
                    </a:lnTo>
                    <a:lnTo>
                      <a:pt x="130" y="21"/>
                    </a:lnTo>
                    <a:lnTo>
                      <a:pt x="130" y="20"/>
                    </a:lnTo>
                    <a:lnTo>
                      <a:pt x="129" y="18"/>
                    </a:lnTo>
                    <a:lnTo>
                      <a:pt x="124" y="20"/>
                    </a:lnTo>
                    <a:lnTo>
                      <a:pt x="121" y="20"/>
                    </a:lnTo>
                    <a:lnTo>
                      <a:pt x="119" y="21"/>
                    </a:lnTo>
                    <a:lnTo>
                      <a:pt x="119" y="24"/>
                    </a:lnTo>
                    <a:lnTo>
                      <a:pt x="113" y="28"/>
                    </a:lnTo>
                    <a:lnTo>
                      <a:pt x="113" y="26"/>
                    </a:lnTo>
                    <a:lnTo>
                      <a:pt x="118" y="23"/>
                    </a:lnTo>
                    <a:lnTo>
                      <a:pt x="118" y="18"/>
                    </a:lnTo>
                    <a:lnTo>
                      <a:pt x="115" y="16"/>
                    </a:lnTo>
                    <a:lnTo>
                      <a:pt x="113" y="18"/>
                    </a:lnTo>
                    <a:lnTo>
                      <a:pt x="111" y="18"/>
                    </a:lnTo>
                    <a:lnTo>
                      <a:pt x="113" y="16"/>
                    </a:lnTo>
                    <a:lnTo>
                      <a:pt x="111" y="15"/>
                    </a:lnTo>
                    <a:lnTo>
                      <a:pt x="105" y="10"/>
                    </a:lnTo>
                    <a:lnTo>
                      <a:pt x="103" y="7"/>
                    </a:lnTo>
                    <a:lnTo>
                      <a:pt x="102" y="5"/>
                    </a:lnTo>
                    <a:lnTo>
                      <a:pt x="102" y="4"/>
                    </a:lnTo>
                    <a:lnTo>
                      <a:pt x="94" y="0"/>
                    </a:lnTo>
                    <a:lnTo>
                      <a:pt x="87" y="4"/>
                    </a:lnTo>
                    <a:lnTo>
                      <a:pt x="78" y="4"/>
                    </a:lnTo>
                    <a:lnTo>
                      <a:pt x="76" y="2"/>
                    </a:lnTo>
                    <a:lnTo>
                      <a:pt x="68" y="4"/>
                    </a:lnTo>
                    <a:lnTo>
                      <a:pt x="65" y="2"/>
                    </a:lnTo>
                    <a:lnTo>
                      <a:pt x="62" y="4"/>
                    </a:lnTo>
                    <a:lnTo>
                      <a:pt x="60" y="5"/>
                    </a:lnTo>
                    <a:lnTo>
                      <a:pt x="62" y="7"/>
                    </a:lnTo>
                    <a:lnTo>
                      <a:pt x="60" y="10"/>
                    </a:lnTo>
                    <a:lnTo>
                      <a:pt x="60" y="13"/>
                    </a:lnTo>
                    <a:lnTo>
                      <a:pt x="59" y="20"/>
                    </a:lnTo>
                    <a:lnTo>
                      <a:pt x="62" y="23"/>
                    </a:lnTo>
                    <a:lnTo>
                      <a:pt x="60" y="24"/>
                    </a:lnTo>
                    <a:lnTo>
                      <a:pt x="56" y="24"/>
                    </a:lnTo>
                    <a:lnTo>
                      <a:pt x="52" y="28"/>
                    </a:lnTo>
                    <a:lnTo>
                      <a:pt x="51" y="31"/>
                    </a:lnTo>
                    <a:lnTo>
                      <a:pt x="46" y="32"/>
                    </a:lnTo>
                    <a:lnTo>
                      <a:pt x="43" y="37"/>
                    </a:lnTo>
                    <a:lnTo>
                      <a:pt x="36" y="40"/>
                    </a:lnTo>
                    <a:lnTo>
                      <a:pt x="33" y="42"/>
                    </a:lnTo>
                    <a:lnTo>
                      <a:pt x="33" y="43"/>
                    </a:lnTo>
                    <a:lnTo>
                      <a:pt x="35" y="48"/>
                    </a:lnTo>
                    <a:lnTo>
                      <a:pt x="35" y="51"/>
                    </a:lnTo>
                    <a:lnTo>
                      <a:pt x="27" y="51"/>
                    </a:lnTo>
                    <a:lnTo>
                      <a:pt x="27" y="50"/>
                    </a:lnTo>
                    <a:lnTo>
                      <a:pt x="27" y="55"/>
                    </a:lnTo>
                    <a:lnTo>
                      <a:pt x="24" y="58"/>
                    </a:lnTo>
                    <a:lnTo>
                      <a:pt x="22" y="58"/>
                    </a:lnTo>
                    <a:lnTo>
                      <a:pt x="22" y="59"/>
                    </a:lnTo>
                    <a:lnTo>
                      <a:pt x="16" y="61"/>
                    </a:lnTo>
                    <a:lnTo>
                      <a:pt x="16" y="64"/>
                    </a:lnTo>
                    <a:lnTo>
                      <a:pt x="13" y="66"/>
                    </a:lnTo>
                    <a:lnTo>
                      <a:pt x="11" y="67"/>
                    </a:lnTo>
                    <a:lnTo>
                      <a:pt x="9" y="67"/>
                    </a:lnTo>
                    <a:lnTo>
                      <a:pt x="8" y="71"/>
                    </a:lnTo>
                    <a:lnTo>
                      <a:pt x="5" y="72"/>
                    </a:lnTo>
                    <a:lnTo>
                      <a:pt x="1" y="74"/>
                    </a:lnTo>
                    <a:lnTo>
                      <a:pt x="0" y="74"/>
                    </a:lnTo>
                    <a:lnTo>
                      <a:pt x="0" y="75"/>
                    </a:lnTo>
                    <a:lnTo>
                      <a:pt x="5" y="77"/>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4" name="Freeform 1244">
                <a:extLst>
                  <a:ext uri="{FF2B5EF4-FFF2-40B4-BE49-F238E27FC236}">
                    <a16:creationId xmlns:a16="http://schemas.microsoft.com/office/drawing/2014/main" id="{3DC2742B-DBC8-4291-8C2B-BE9BF648F354}"/>
                  </a:ext>
                </a:extLst>
              </p:cNvPr>
              <p:cNvSpPr>
                <a:spLocks/>
              </p:cNvSpPr>
              <p:nvPr/>
            </p:nvSpPr>
            <p:spPr bwMode="auto">
              <a:xfrm>
                <a:off x="3476" y="773"/>
                <a:ext cx="105" cy="59"/>
              </a:xfrm>
              <a:custGeom>
                <a:avLst/>
                <a:gdLst>
                  <a:gd name="T0" fmla="*/ 1 w 105"/>
                  <a:gd name="T1" fmla="*/ 40 h 59"/>
                  <a:gd name="T2" fmla="*/ 0 w 105"/>
                  <a:gd name="T3" fmla="*/ 45 h 59"/>
                  <a:gd name="T4" fmla="*/ 4 w 105"/>
                  <a:gd name="T5" fmla="*/ 46 h 59"/>
                  <a:gd name="T6" fmla="*/ 11 w 105"/>
                  <a:gd name="T7" fmla="*/ 45 h 59"/>
                  <a:gd name="T8" fmla="*/ 16 w 105"/>
                  <a:gd name="T9" fmla="*/ 53 h 59"/>
                  <a:gd name="T10" fmla="*/ 17 w 105"/>
                  <a:gd name="T11" fmla="*/ 48 h 59"/>
                  <a:gd name="T12" fmla="*/ 24 w 105"/>
                  <a:gd name="T13" fmla="*/ 43 h 59"/>
                  <a:gd name="T14" fmla="*/ 22 w 105"/>
                  <a:gd name="T15" fmla="*/ 48 h 59"/>
                  <a:gd name="T16" fmla="*/ 20 w 105"/>
                  <a:gd name="T17" fmla="*/ 54 h 59"/>
                  <a:gd name="T18" fmla="*/ 22 w 105"/>
                  <a:gd name="T19" fmla="*/ 57 h 59"/>
                  <a:gd name="T20" fmla="*/ 24 w 105"/>
                  <a:gd name="T21" fmla="*/ 59 h 59"/>
                  <a:gd name="T22" fmla="*/ 32 w 105"/>
                  <a:gd name="T23" fmla="*/ 54 h 59"/>
                  <a:gd name="T24" fmla="*/ 35 w 105"/>
                  <a:gd name="T25" fmla="*/ 48 h 59"/>
                  <a:gd name="T26" fmla="*/ 40 w 105"/>
                  <a:gd name="T27" fmla="*/ 41 h 59"/>
                  <a:gd name="T28" fmla="*/ 40 w 105"/>
                  <a:gd name="T29" fmla="*/ 46 h 59"/>
                  <a:gd name="T30" fmla="*/ 41 w 105"/>
                  <a:gd name="T31" fmla="*/ 53 h 59"/>
                  <a:gd name="T32" fmla="*/ 44 w 105"/>
                  <a:gd name="T33" fmla="*/ 46 h 59"/>
                  <a:gd name="T34" fmla="*/ 51 w 105"/>
                  <a:gd name="T35" fmla="*/ 38 h 59"/>
                  <a:gd name="T36" fmla="*/ 52 w 105"/>
                  <a:gd name="T37" fmla="*/ 37 h 59"/>
                  <a:gd name="T38" fmla="*/ 59 w 105"/>
                  <a:gd name="T39" fmla="*/ 27 h 59"/>
                  <a:gd name="T40" fmla="*/ 65 w 105"/>
                  <a:gd name="T41" fmla="*/ 27 h 59"/>
                  <a:gd name="T42" fmla="*/ 67 w 105"/>
                  <a:gd name="T43" fmla="*/ 30 h 59"/>
                  <a:gd name="T44" fmla="*/ 62 w 105"/>
                  <a:gd name="T45" fmla="*/ 38 h 59"/>
                  <a:gd name="T46" fmla="*/ 55 w 105"/>
                  <a:gd name="T47" fmla="*/ 46 h 59"/>
                  <a:gd name="T48" fmla="*/ 55 w 105"/>
                  <a:gd name="T49" fmla="*/ 53 h 59"/>
                  <a:gd name="T50" fmla="*/ 62 w 105"/>
                  <a:gd name="T51" fmla="*/ 53 h 59"/>
                  <a:gd name="T52" fmla="*/ 65 w 105"/>
                  <a:gd name="T53" fmla="*/ 46 h 59"/>
                  <a:gd name="T54" fmla="*/ 71 w 105"/>
                  <a:gd name="T55" fmla="*/ 43 h 59"/>
                  <a:gd name="T56" fmla="*/ 76 w 105"/>
                  <a:gd name="T57" fmla="*/ 43 h 59"/>
                  <a:gd name="T58" fmla="*/ 84 w 105"/>
                  <a:gd name="T59" fmla="*/ 40 h 59"/>
                  <a:gd name="T60" fmla="*/ 87 w 105"/>
                  <a:gd name="T61" fmla="*/ 27 h 59"/>
                  <a:gd name="T62" fmla="*/ 94 w 105"/>
                  <a:gd name="T63" fmla="*/ 30 h 59"/>
                  <a:gd name="T64" fmla="*/ 91 w 105"/>
                  <a:gd name="T65" fmla="*/ 22 h 59"/>
                  <a:gd name="T66" fmla="*/ 97 w 105"/>
                  <a:gd name="T67" fmla="*/ 18 h 59"/>
                  <a:gd name="T68" fmla="*/ 103 w 105"/>
                  <a:gd name="T69" fmla="*/ 18 h 59"/>
                  <a:gd name="T70" fmla="*/ 105 w 105"/>
                  <a:gd name="T71" fmla="*/ 6 h 59"/>
                  <a:gd name="T72" fmla="*/ 105 w 105"/>
                  <a:gd name="T73" fmla="*/ 0 h 59"/>
                  <a:gd name="T74" fmla="*/ 97 w 105"/>
                  <a:gd name="T75" fmla="*/ 2 h 59"/>
                  <a:gd name="T76" fmla="*/ 97 w 105"/>
                  <a:gd name="T77" fmla="*/ 10 h 59"/>
                  <a:gd name="T78" fmla="*/ 94 w 105"/>
                  <a:gd name="T79" fmla="*/ 8 h 59"/>
                  <a:gd name="T80" fmla="*/ 91 w 105"/>
                  <a:gd name="T81" fmla="*/ 8 h 59"/>
                  <a:gd name="T82" fmla="*/ 86 w 105"/>
                  <a:gd name="T83" fmla="*/ 2 h 59"/>
                  <a:gd name="T84" fmla="*/ 79 w 105"/>
                  <a:gd name="T85" fmla="*/ 2 h 59"/>
                  <a:gd name="T86" fmla="*/ 68 w 105"/>
                  <a:gd name="T87" fmla="*/ 3 h 59"/>
                  <a:gd name="T88" fmla="*/ 65 w 105"/>
                  <a:gd name="T89" fmla="*/ 6 h 59"/>
                  <a:gd name="T90" fmla="*/ 54 w 105"/>
                  <a:gd name="T91" fmla="*/ 14 h 59"/>
                  <a:gd name="T92" fmla="*/ 46 w 105"/>
                  <a:gd name="T93" fmla="*/ 18 h 59"/>
                  <a:gd name="T94" fmla="*/ 40 w 105"/>
                  <a:gd name="T95" fmla="*/ 21 h 59"/>
                  <a:gd name="T96" fmla="*/ 33 w 105"/>
                  <a:gd name="T97" fmla="*/ 22 h 59"/>
                  <a:gd name="T98" fmla="*/ 24 w 105"/>
                  <a:gd name="T99" fmla="*/ 27 h 59"/>
                  <a:gd name="T100" fmla="*/ 11 w 105"/>
                  <a:gd name="T101" fmla="*/ 29 h 59"/>
                  <a:gd name="T102" fmla="*/ 3 w 105"/>
                  <a:gd name="T103" fmla="*/ 33 h 59"/>
                  <a:gd name="T104" fmla="*/ 4 w 105"/>
                  <a:gd name="T105" fmla="*/ 38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5" h="59">
                    <a:moveTo>
                      <a:pt x="4" y="38"/>
                    </a:moveTo>
                    <a:lnTo>
                      <a:pt x="3" y="38"/>
                    </a:lnTo>
                    <a:lnTo>
                      <a:pt x="1" y="40"/>
                    </a:lnTo>
                    <a:lnTo>
                      <a:pt x="3" y="41"/>
                    </a:lnTo>
                    <a:lnTo>
                      <a:pt x="3" y="43"/>
                    </a:lnTo>
                    <a:lnTo>
                      <a:pt x="0" y="45"/>
                    </a:lnTo>
                    <a:lnTo>
                      <a:pt x="0" y="46"/>
                    </a:lnTo>
                    <a:lnTo>
                      <a:pt x="1" y="46"/>
                    </a:lnTo>
                    <a:lnTo>
                      <a:pt x="4" y="46"/>
                    </a:lnTo>
                    <a:lnTo>
                      <a:pt x="6" y="45"/>
                    </a:lnTo>
                    <a:lnTo>
                      <a:pt x="8" y="43"/>
                    </a:lnTo>
                    <a:lnTo>
                      <a:pt x="11" y="45"/>
                    </a:lnTo>
                    <a:lnTo>
                      <a:pt x="12" y="48"/>
                    </a:lnTo>
                    <a:lnTo>
                      <a:pt x="12" y="51"/>
                    </a:lnTo>
                    <a:lnTo>
                      <a:pt x="16" y="53"/>
                    </a:lnTo>
                    <a:lnTo>
                      <a:pt x="16" y="51"/>
                    </a:lnTo>
                    <a:lnTo>
                      <a:pt x="17" y="48"/>
                    </a:lnTo>
                    <a:lnTo>
                      <a:pt x="17" y="48"/>
                    </a:lnTo>
                    <a:lnTo>
                      <a:pt x="19" y="45"/>
                    </a:lnTo>
                    <a:lnTo>
                      <a:pt x="20" y="45"/>
                    </a:lnTo>
                    <a:lnTo>
                      <a:pt x="24" y="43"/>
                    </a:lnTo>
                    <a:lnTo>
                      <a:pt x="25" y="43"/>
                    </a:lnTo>
                    <a:lnTo>
                      <a:pt x="25" y="46"/>
                    </a:lnTo>
                    <a:lnTo>
                      <a:pt x="22" y="48"/>
                    </a:lnTo>
                    <a:lnTo>
                      <a:pt x="20" y="51"/>
                    </a:lnTo>
                    <a:lnTo>
                      <a:pt x="22" y="53"/>
                    </a:lnTo>
                    <a:lnTo>
                      <a:pt x="20" y="54"/>
                    </a:lnTo>
                    <a:lnTo>
                      <a:pt x="19" y="56"/>
                    </a:lnTo>
                    <a:lnTo>
                      <a:pt x="20" y="59"/>
                    </a:lnTo>
                    <a:lnTo>
                      <a:pt x="22" y="57"/>
                    </a:lnTo>
                    <a:lnTo>
                      <a:pt x="24" y="57"/>
                    </a:lnTo>
                    <a:lnTo>
                      <a:pt x="24" y="59"/>
                    </a:lnTo>
                    <a:lnTo>
                      <a:pt x="24" y="59"/>
                    </a:lnTo>
                    <a:lnTo>
                      <a:pt x="28" y="56"/>
                    </a:lnTo>
                    <a:lnTo>
                      <a:pt x="30" y="54"/>
                    </a:lnTo>
                    <a:lnTo>
                      <a:pt x="32" y="54"/>
                    </a:lnTo>
                    <a:lnTo>
                      <a:pt x="35" y="51"/>
                    </a:lnTo>
                    <a:lnTo>
                      <a:pt x="33" y="49"/>
                    </a:lnTo>
                    <a:lnTo>
                      <a:pt x="35" y="48"/>
                    </a:lnTo>
                    <a:lnTo>
                      <a:pt x="38" y="46"/>
                    </a:lnTo>
                    <a:lnTo>
                      <a:pt x="38" y="43"/>
                    </a:lnTo>
                    <a:lnTo>
                      <a:pt x="40" y="41"/>
                    </a:lnTo>
                    <a:lnTo>
                      <a:pt x="40" y="43"/>
                    </a:lnTo>
                    <a:lnTo>
                      <a:pt x="40" y="45"/>
                    </a:lnTo>
                    <a:lnTo>
                      <a:pt x="40" y="46"/>
                    </a:lnTo>
                    <a:lnTo>
                      <a:pt x="40" y="51"/>
                    </a:lnTo>
                    <a:lnTo>
                      <a:pt x="40" y="53"/>
                    </a:lnTo>
                    <a:lnTo>
                      <a:pt x="41" y="53"/>
                    </a:lnTo>
                    <a:lnTo>
                      <a:pt x="44" y="49"/>
                    </a:lnTo>
                    <a:lnTo>
                      <a:pt x="44" y="48"/>
                    </a:lnTo>
                    <a:lnTo>
                      <a:pt x="44" y="46"/>
                    </a:lnTo>
                    <a:lnTo>
                      <a:pt x="46" y="45"/>
                    </a:lnTo>
                    <a:lnTo>
                      <a:pt x="49" y="41"/>
                    </a:lnTo>
                    <a:lnTo>
                      <a:pt x="51" y="38"/>
                    </a:lnTo>
                    <a:lnTo>
                      <a:pt x="49" y="35"/>
                    </a:lnTo>
                    <a:lnTo>
                      <a:pt x="51" y="33"/>
                    </a:lnTo>
                    <a:lnTo>
                      <a:pt x="52" y="37"/>
                    </a:lnTo>
                    <a:lnTo>
                      <a:pt x="57" y="33"/>
                    </a:lnTo>
                    <a:lnTo>
                      <a:pt x="59" y="29"/>
                    </a:lnTo>
                    <a:lnTo>
                      <a:pt x="59" y="27"/>
                    </a:lnTo>
                    <a:lnTo>
                      <a:pt x="62" y="25"/>
                    </a:lnTo>
                    <a:lnTo>
                      <a:pt x="63" y="25"/>
                    </a:lnTo>
                    <a:lnTo>
                      <a:pt x="65" y="27"/>
                    </a:lnTo>
                    <a:lnTo>
                      <a:pt x="67" y="24"/>
                    </a:lnTo>
                    <a:lnTo>
                      <a:pt x="68" y="25"/>
                    </a:lnTo>
                    <a:lnTo>
                      <a:pt x="67" y="30"/>
                    </a:lnTo>
                    <a:lnTo>
                      <a:pt x="63" y="33"/>
                    </a:lnTo>
                    <a:lnTo>
                      <a:pt x="63" y="37"/>
                    </a:lnTo>
                    <a:lnTo>
                      <a:pt x="62" y="38"/>
                    </a:lnTo>
                    <a:lnTo>
                      <a:pt x="62" y="40"/>
                    </a:lnTo>
                    <a:lnTo>
                      <a:pt x="59" y="41"/>
                    </a:lnTo>
                    <a:lnTo>
                      <a:pt x="55" y="46"/>
                    </a:lnTo>
                    <a:lnTo>
                      <a:pt x="55" y="48"/>
                    </a:lnTo>
                    <a:lnTo>
                      <a:pt x="57" y="51"/>
                    </a:lnTo>
                    <a:lnTo>
                      <a:pt x="55" y="53"/>
                    </a:lnTo>
                    <a:lnTo>
                      <a:pt x="59" y="54"/>
                    </a:lnTo>
                    <a:lnTo>
                      <a:pt x="60" y="54"/>
                    </a:lnTo>
                    <a:lnTo>
                      <a:pt x="62" y="53"/>
                    </a:lnTo>
                    <a:lnTo>
                      <a:pt x="65" y="53"/>
                    </a:lnTo>
                    <a:lnTo>
                      <a:pt x="65" y="49"/>
                    </a:lnTo>
                    <a:lnTo>
                      <a:pt x="65" y="46"/>
                    </a:lnTo>
                    <a:lnTo>
                      <a:pt x="68" y="45"/>
                    </a:lnTo>
                    <a:lnTo>
                      <a:pt x="68" y="43"/>
                    </a:lnTo>
                    <a:lnTo>
                      <a:pt x="71" y="43"/>
                    </a:lnTo>
                    <a:lnTo>
                      <a:pt x="73" y="41"/>
                    </a:lnTo>
                    <a:lnTo>
                      <a:pt x="73" y="43"/>
                    </a:lnTo>
                    <a:lnTo>
                      <a:pt x="76" y="43"/>
                    </a:lnTo>
                    <a:lnTo>
                      <a:pt x="78" y="41"/>
                    </a:lnTo>
                    <a:lnTo>
                      <a:pt x="83" y="41"/>
                    </a:lnTo>
                    <a:lnTo>
                      <a:pt x="84" y="40"/>
                    </a:lnTo>
                    <a:lnTo>
                      <a:pt x="86" y="35"/>
                    </a:lnTo>
                    <a:lnTo>
                      <a:pt x="87" y="30"/>
                    </a:lnTo>
                    <a:lnTo>
                      <a:pt x="87" y="27"/>
                    </a:lnTo>
                    <a:lnTo>
                      <a:pt x="89" y="27"/>
                    </a:lnTo>
                    <a:lnTo>
                      <a:pt x="91" y="30"/>
                    </a:lnTo>
                    <a:lnTo>
                      <a:pt x="94" y="30"/>
                    </a:lnTo>
                    <a:lnTo>
                      <a:pt x="94" y="29"/>
                    </a:lnTo>
                    <a:lnTo>
                      <a:pt x="94" y="27"/>
                    </a:lnTo>
                    <a:lnTo>
                      <a:pt x="91" y="22"/>
                    </a:lnTo>
                    <a:lnTo>
                      <a:pt x="91" y="21"/>
                    </a:lnTo>
                    <a:lnTo>
                      <a:pt x="94" y="19"/>
                    </a:lnTo>
                    <a:lnTo>
                      <a:pt x="97" y="18"/>
                    </a:lnTo>
                    <a:lnTo>
                      <a:pt x="100" y="18"/>
                    </a:lnTo>
                    <a:lnTo>
                      <a:pt x="102" y="18"/>
                    </a:lnTo>
                    <a:lnTo>
                      <a:pt x="103" y="18"/>
                    </a:lnTo>
                    <a:lnTo>
                      <a:pt x="105" y="14"/>
                    </a:lnTo>
                    <a:lnTo>
                      <a:pt x="105" y="13"/>
                    </a:lnTo>
                    <a:lnTo>
                      <a:pt x="105" y="6"/>
                    </a:lnTo>
                    <a:lnTo>
                      <a:pt x="105" y="5"/>
                    </a:lnTo>
                    <a:lnTo>
                      <a:pt x="105" y="3"/>
                    </a:lnTo>
                    <a:lnTo>
                      <a:pt x="105" y="0"/>
                    </a:lnTo>
                    <a:lnTo>
                      <a:pt x="103" y="0"/>
                    </a:lnTo>
                    <a:lnTo>
                      <a:pt x="100" y="0"/>
                    </a:lnTo>
                    <a:lnTo>
                      <a:pt x="97" y="2"/>
                    </a:lnTo>
                    <a:lnTo>
                      <a:pt x="97" y="6"/>
                    </a:lnTo>
                    <a:lnTo>
                      <a:pt x="97" y="8"/>
                    </a:lnTo>
                    <a:lnTo>
                      <a:pt x="97" y="10"/>
                    </a:lnTo>
                    <a:lnTo>
                      <a:pt x="95" y="10"/>
                    </a:lnTo>
                    <a:lnTo>
                      <a:pt x="94" y="8"/>
                    </a:lnTo>
                    <a:lnTo>
                      <a:pt x="94" y="8"/>
                    </a:lnTo>
                    <a:lnTo>
                      <a:pt x="94" y="10"/>
                    </a:lnTo>
                    <a:lnTo>
                      <a:pt x="92" y="10"/>
                    </a:lnTo>
                    <a:lnTo>
                      <a:pt x="91" y="8"/>
                    </a:lnTo>
                    <a:lnTo>
                      <a:pt x="91" y="5"/>
                    </a:lnTo>
                    <a:lnTo>
                      <a:pt x="87" y="2"/>
                    </a:lnTo>
                    <a:lnTo>
                      <a:pt x="86" y="2"/>
                    </a:lnTo>
                    <a:lnTo>
                      <a:pt x="86" y="3"/>
                    </a:lnTo>
                    <a:lnTo>
                      <a:pt x="83" y="3"/>
                    </a:lnTo>
                    <a:lnTo>
                      <a:pt x="79" y="2"/>
                    </a:lnTo>
                    <a:lnTo>
                      <a:pt x="78" y="2"/>
                    </a:lnTo>
                    <a:lnTo>
                      <a:pt x="71" y="2"/>
                    </a:lnTo>
                    <a:lnTo>
                      <a:pt x="68" y="3"/>
                    </a:lnTo>
                    <a:lnTo>
                      <a:pt x="67" y="5"/>
                    </a:lnTo>
                    <a:lnTo>
                      <a:pt x="65" y="8"/>
                    </a:lnTo>
                    <a:lnTo>
                      <a:pt x="65" y="6"/>
                    </a:lnTo>
                    <a:lnTo>
                      <a:pt x="63" y="6"/>
                    </a:lnTo>
                    <a:lnTo>
                      <a:pt x="57" y="11"/>
                    </a:lnTo>
                    <a:lnTo>
                      <a:pt x="54" y="14"/>
                    </a:lnTo>
                    <a:lnTo>
                      <a:pt x="52" y="14"/>
                    </a:lnTo>
                    <a:lnTo>
                      <a:pt x="49" y="16"/>
                    </a:lnTo>
                    <a:lnTo>
                      <a:pt x="46" y="18"/>
                    </a:lnTo>
                    <a:lnTo>
                      <a:pt x="44" y="19"/>
                    </a:lnTo>
                    <a:lnTo>
                      <a:pt x="43" y="21"/>
                    </a:lnTo>
                    <a:lnTo>
                      <a:pt x="40" y="21"/>
                    </a:lnTo>
                    <a:lnTo>
                      <a:pt x="38" y="21"/>
                    </a:lnTo>
                    <a:lnTo>
                      <a:pt x="35" y="21"/>
                    </a:lnTo>
                    <a:lnTo>
                      <a:pt x="33" y="22"/>
                    </a:lnTo>
                    <a:lnTo>
                      <a:pt x="32" y="22"/>
                    </a:lnTo>
                    <a:lnTo>
                      <a:pt x="27" y="25"/>
                    </a:lnTo>
                    <a:lnTo>
                      <a:pt x="24" y="27"/>
                    </a:lnTo>
                    <a:lnTo>
                      <a:pt x="20" y="27"/>
                    </a:lnTo>
                    <a:lnTo>
                      <a:pt x="17" y="27"/>
                    </a:lnTo>
                    <a:lnTo>
                      <a:pt x="11" y="29"/>
                    </a:lnTo>
                    <a:lnTo>
                      <a:pt x="9" y="33"/>
                    </a:lnTo>
                    <a:lnTo>
                      <a:pt x="6" y="33"/>
                    </a:lnTo>
                    <a:lnTo>
                      <a:pt x="3" y="33"/>
                    </a:lnTo>
                    <a:lnTo>
                      <a:pt x="1" y="37"/>
                    </a:lnTo>
                    <a:lnTo>
                      <a:pt x="4" y="37"/>
                    </a:lnTo>
                    <a:lnTo>
                      <a:pt x="4" y="38"/>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 name="Freeform 1245">
                <a:extLst>
                  <a:ext uri="{FF2B5EF4-FFF2-40B4-BE49-F238E27FC236}">
                    <a16:creationId xmlns:a16="http://schemas.microsoft.com/office/drawing/2014/main" id="{5D450205-F981-469F-8D93-B276C278427C}"/>
                  </a:ext>
                </a:extLst>
              </p:cNvPr>
              <p:cNvSpPr>
                <a:spLocks/>
              </p:cNvSpPr>
              <p:nvPr/>
            </p:nvSpPr>
            <p:spPr bwMode="auto">
              <a:xfrm>
                <a:off x="3574" y="810"/>
                <a:ext cx="13" cy="8"/>
              </a:xfrm>
              <a:custGeom>
                <a:avLst/>
                <a:gdLst>
                  <a:gd name="T0" fmla="*/ 2 w 13"/>
                  <a:gd name="T1" fmla="*/ 0 h 8"/>
                  <a:gd name="T2" fmla="*/ 0 w 13"/>
                  <a:gd name="T3" fmla="*/ 1 h 8"/>
                  <a:gd name="T4" fmla="*/ 0 w 13"/>
                  <a:gd name="T5" fmla="*/ 1 h 8"/>
                  <a:gd name="T6" fmla="*/ 2 w 13"/>
                  <a:gd name="T7" fmla="*/ 1 h 8"/>
                  <a:gd name="T8" fmla="*/ 4 w 13"/>
                  <a:gd name="T9" fmla="*/ 4 h 8"/>
                  <a:gd name="T10" fmla="*/ 5 w 13"/>
                  <a:gd name="T11" fmla="*/ 6 h 8"/>
                  <a:gd name="T12" fmla="*/ 7 w 13"/>
                  <a:gd name="T13" fmla="*/ 6 h 8"/>
                  <a:gd name="T14" fmla="*/ 10 w 13"/>
                  <a:gd name="T15" fmla="*/ 8 h 8"/>
                  <a:gd name="T16" fmla="*/ 12 w 13"/>
                  <a:gd name="T17" fmla="*/ 6 h 8"/>
                  <a:gd name="T18" fmla="*/ 13 w 13"/>
                  <a:gd name="T19" fmla="*/ 4 h 8"/>
                  <a:gd name="T20" fmla="*/ 13 w 13"/>
                  <a:gd name="T21" fmla="*/ 3 h 8"/>
                  <a:gd name="T22" fmla="*/ 12 w 13"/>
                  <a:gd name="T23" fmla="*/ 1 h 8"/>
                  <a:gd name="T24" fmla="*/ 10 w 13"/>
                  <a:gd name="T25" fmla="*/ 0 h 8"/>
                  <a:gd name="T26" fmla="*/ 8 w 13"/>
                  <a:gd name="T27" fmla="*/ 1 h 8"/>
                  <a:gd name="T28" fmla="*/ 4 w 13"/>
                  <a:gd name="T29" fmla="*/ 0 h 8"/>
                  <a:gd name="T30" fmla="*/ 2 w 13"/>
                  <a:gd name="T31"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 h="8">
                    <a:moveTo>
                      <a:pt x="2" y="0"/>
                    </a:moveTo>
                    <a:lnTo>
                      <a:pt x="0" y="1"/>
                    </a:lnTo>
                    <a:lnTo>
                      <a:pt x="0" y="1"/>
                    </a:lnTo>
                    <a:lnTo>
                      <a:pt x="2" y="1"/>
                    </a:lnTo>
                    <a:lnTo>
                      <a:pt x="4" y="4"/>
                    </a:lnTo>
                    <a:lnTo>
                      <a:pt x="5" y="6"/>
                    </a:lnTo>
                    <a:lnTo>
                      <a:pt x="7" y="6"/>
                    </a:lnTo>
                    <a:lnTo>
                      <a:pt x="10" y="8"/>
                    </a:lnTo>
                    <a:lnTo>
                      <a:pt x="12" y="6"/>
                    </a:lnTo>
                    <a:lnTo>
                      <a:pt x="13" y="4"/>
                    </a:lnTo>
                    <a:lnTo>
                      <a:pt x="13" y="3"/>
                    </a:lnTo>
                    <a:lnTo>
                      <a:pt x="12" y="1"/>
                    </a:lnTo>
                    <a:lnTo>
                      <a:pt x="10" y="0"/>
                    </a:lnTo>
                    <a:lnTo>
                      <a:pt x="8" y="1"/>
                    </a:lnTo>
                    <a:lnTo>
                      <a:pt x="4" y="0"/>
                    </a:lnTo>
                    <a:lnTo>
                      <a:pt x="2"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6" name="Freeform 1246">
                <a:extLst>
                  <a:ext uri="{FF2B5EF4-FFF2-40B4-BE49-F238E27FC236}">
                    <a16:creationId xmlns:a16="http://schemas.microsoft.com/office/drawing/2014/main" id="{75DA7B8B-5C6E-4936-8E2D-81BF776DB5A0}"/>
                  </a:ext>
                </a:extLst>
              </p:cNvPr>
              <p:cNvSpPr>
                <a:spLocks/>
              </p:cNvSpPr>
              <p:nvPr/>
            </p:nvSpPr>
            <p:spPr bwMode="auto">
              <a:xfrm>
                <a:off x="3320" y="1019"/>
                <a:ext cx="3" cy="3"/>
              </a:xfrm>
              <a:custGeom>
                <a:avLst/>
                <a:gdLst>
                  <a:gd name="T0" fmla="*/ 1 w 3"/>
                  <a:gd name="T1" fmla="*/ 1 h 3"/>
                  <a:gd name="T2" fmla="*/ 1 w 3"/>
                  <a:gd name="T3" fmla="*/ 1 h 3"/>
                  <a:gd name="T4" fmla="*/ 3 w 3"/>
                  <a:gd name="T5" fmla="*/ 0 h 3"/>
                  <a:gd name="T6" fmla="*/ 0 w 3"/>
                  <a:gd name="T7" fmla="*/ 0 h 3"/>
                  <a:gd name="T8" fmla="*/ 0 w 3"/>
                  <a:gd name="T9" fmla="*/ 1 h 3"/>
                  <a:gd name="T10" fmla="*/ 1 w 3"/>
                  <a:gd name="T11" fmla="*/ 3 h 3"/>
                  <a:gd name="T12" fmla="*/ 1 w 3"/>
                  <a:gd name="T13" fmla="*/ 1 h 3"/>
                </a:gdLst>
                <a:ahLst/>
                <a:cxnLst>
                  <a:cxn ang="0">
                    <a:pos x="T0" y="T1"/>
                  </a:cxn>
                  <a:cxn ang="0">
                    <a:pos x="T2" y="T3"/>
                  </a:cxn>
                  <a:cxn ang="0">
                    <a:pos x="T4" y="T5"/>
                  </a:cxn>
                  <a:cxn ang="0">
                    <a:pos x="T6" y="T7"/>
                  </a:cxn>
                  <a:cxn ang="0">
                    <a:pos x="T8" y="T9"/>
                  </a:cxn>
                  <a:cxn ang="0">
                    <a:pos x="T10" y="T11"/>
                  </a:cxn>
                  <a:cxn ang="0">
                    <a:pos x="T12" y="T13"/>
                  </a:cxn>
                </a:cxnLst>
                <a:rect l="0" t="0" r="r" b="b"/>
                <a:pathLst>
                  <a:path w="3" h="3">
                    <a:moveTo>
                      <a:pt x="1" y="1"/>
                    </a:moveTo>
                    <a:lnTo>
                      <a:pt x="1" y="1"/>
                    </a:lnTo>
                    <a:lnTo>
                      <a:pt x="3" y="0"/>
                    </a:lnTo>
                    <a:lnTo>
                      <a:pt x="0" y="0"/>
                    </a:lnTo>
                    <a:lnTo>
                      <a:pt x="0" y="1"/>
                    </a:lnTo>
                    <a:lnTo>
                      <a:pt x="1" y="3"/>
                    </a:lnTo>
                    <a:lnTo>
                      <a:pt x="1" y="1"/>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7" name="Freeform 1247">
                <a:extLst>
                  <a:ext uri="{FF2B5EF4-FFF2-40B4-BE49-F238E27FC236}">
                    <a16:creationId xmlns:a16="http://schemas.microsoft.com/office/drawing/2014/main" id="{9C6CDA27-86AE-4637-8629-1D692860019B}"/>
                  </a:ext>
                </a:extLst>
              </p:cNvPr>
              <p:cNvSpPr>
                <a:spLocks/>
              </p:cNvSpPr>
              <p:nvPr/>
            </p:nvSpPr>
            <p:spPr bwMode="auto">
              <a:xfrm>
                <a:off x="3028" y="1468"/>
                <a:ext cx="8" cy="13"/>
              </a:xfrm>
              <a:custGeom>
                <a:avLst/>
                <a:gdLst>
                  <a:gd name="T0" fmla="*/ 0 w 8"/>
                  <a:gd name="T1" fmla="*/ 2 h 13"/>
                  <a:gd name="T2" fmla="*/ 0 w 8"/>
                  <a:gd name="T3" fmla="*/ 5 h 13"/>
                  <a:gd name="T4" fmla="*/ 5 w 8"/>
                  <a:gd name="T5" fmla="*/ 10 h 13"/>
                  <a:gd name="T6" fmla="*/ 5 w 8"/>
                  <a:gd name="T7" fmla="*/ 13 h 13"/>
                  <a:gd name="T8" fmla="*/ 6 w 8"/>
                  <a:gd name="T9" fmla="*/ 13 h 13"/>
                  <a:gd name="T10" fmla="*/ 8 w 8"/>
                  <a:gd name="T11" fmla="*/ 11 h 13"/>
                  <a:gd name="T12" fmla="*/ 6 w 8"/>
                  <a:gd name="T13" fmla="*/ 7 h 13"/>
                  <a:gd name="T14" fmla="*/ 0 w 8"/>
                  <a:gd name="T15" fmla="*/ 0 h 13"/>
                  <a:gd name="T16" fmla="*/ 0 w 8"/>
                  <a:gd name="T17" fmla="*/ 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13">
                    <a:moveTo>
                      <a:pt x="0" y="2"/>
                    </a:moveTo>
                    <a:lnTo>
                      <a:pt x="0" y="5"/>
                    </a:lnTo>
                    <a:lnTo>
                      <a:pt x="5" y="10"/>
                    </a:lnTo>
                    <a:lnTo>
                      <a:pt x="5" y="13"/>
                    </a:lnTo>
                    <a:lnTo>
                      <a:pt x="6" y="13"/>
                    </a:lnTo>
                    <a:lnTo>
                      <a:pt x="8" y="11"/>
                    </a:lnTo>
                    <a:lnTo>
                      <a:pt x="6" y="7"/>
                    </a:lnTo>
                    <a:lnTo>
                      <a:pt x="0" y="0"/>
                    </a:lnTo>
                    <a:lnTo>
                      <a:pt x="0" y="2"/>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8" name="Freeform 1248">
                <a:extLst>
                  <a:ext uri="{FF2B5EF4-FFF2-40B4-BE49-F238E27FC236}">
                    <a16:creationId xmlns:a16="http://schemas.microsoft.com/office/drawing/2014/main" id="{07C6C5B2-ED75-4486-8040-54C79A5F8D6B}"/>
                  </a:ext>
                </a:extLst>
              </p:cNvPr>
              <p:cNvSpPr>
                <a:spLocks/>
              </p:cNvSpPr>
              <p:nvPr/>
            </p:nvSpPr>
            <p:spPr bwMode="auto">
              <a:xfrm>
                <a:off x="3608" y="773"/>
                <a:ext cx="48" cy="32"/>
              </a:xfrm>
              <a:custGeom>
                <a:avLst/>
                <a:gdLst>
                  <a:gd name="T0" fmla="*/ 3 w 48"/>
                  <a:gd name="T1" fmla="*/ 10 h 32"/>
                  <a:gd name="T2" fmla="*/ 3 w 48"/>
                  <a:gd name="T3" fmla="*/ 13 h 32"/>
                  <a:gd name="T4" fmla="*/ 0 w 48"/>
                  <a:gd name="T5" fmla="*/ 14 h 32"/>
                  <a:gd name="T6" fmla="*/ 2 w 48"/>
                  <a:gd name="T7" fmla="*/ 18 h 32"/>
                  <a:gd name="T8" fmla="*/ 2 w 48"/>
                  <a:gd name="T9" fmla="*/ 21 h 32"/>
                  <a:gd name="T10" fmla="*/ 3 w 48"/>
                  <a:gd name="T11" fmla="*/ 22 h 32"/>
                  <a:gd name="T12" fmla="*/ 6 w 48"/>
                  <a:gd name="T13" fmla="*/ 24 h 32"/>
                  <a:gd name="T14" fmla="*/ 8 w 48"/>
                  <a:gd name="T15" fmla="*/ 27 h 32"/>
                  <a:gd name="T16" fmla="*/ 6 w 48"/>
                  <a:gd name="T17" fmla="*/ 29 h 32"/>
                  <a:gd name="T18" fmla="*/ 8 w 48"/>
                  <a:gd name="T19" fmla="*/ 30 h 32"/>
                  <a:gd name="T20" fmla="*/ 9 w 48"/>
                  <a:gd name="T21" fmla="*/ 30 h 32"/>
                  <a:gd name="T22" fmla="*/ 13 w 48"/>
                  <a:gd name="T23" fmla="*/ 30 h 32"/>
                  <a:gd name="T24" fmla="*/ 14 w 48"/>
                  <a:gd name="T25" fmla="*/ 29 h 32"/>
                  <a:gd name="T26" fmla="*/ 17 w 48"/>
                  <a:gd name="T27" fmla="*/ 32 h 32"/>
                  <a:gd name="T28" fmla="*/ 21 w 48"/>
                  <a:gd name="T29" fmla="*/ 32 h 32"/>
                  <a:gd name="T30" fmla="*/ 24 w 48"/>
                  <a:gd name="T31" fmla="*/ 30 h 32"/>
                  <a:gd name="T32" fmla="*/ 27 w 48"/>
                  <a:gd name="T33" fmla="*/ 30 h 32"/>
                  <a:gd name="T34" fmla="*/ 29 w 48"/>
                  <a:gd name="T35" fmla="*/ 27 h 32"/>
                  <a:gd name="T36" fmla="*/ 29 w 48"/>
                  <a:gd name="T37" fmla="*/ 27 h 32"/>
                  <a:gd name="T38" fmla="*/ 30 w 48"/>
                  <a:gd name="T39" fmla="*/ 25 h 32"/>
                  <a:gd name="T40" fmla="*/ 32 w 48"/>
                  <a:gd name="T41" fmla="*/ 24 h 32"/>
                  <a:gd name="T42" fmla="*/ 35 w 48"/>
                  <a:gd name="T43" fmla="*/ 19 h 32"/>
                  <a:gd name="T44" fmla="*/ 35 w 48"/>
                  <a:gd name="T45" fmla="*/ 18 h 32"/>
                  <a:gd name="T46" fmla="*/ 33 w 48"/>
                  <a:gd name="T47" fmla="*/ 18 h 32"/>
                  <a:gd name="T48" fmla="*/ 30 w 48"/>
                  <a:gd name="T49" fmla="*/ 18 h 32"/>
                  <a:gd name="T50" fmla="*/ 30 w 48"/>
                  <a:gd name="T51" fmla="*/ 16 h 32"/>
                  <a:gd name="T52" fmla="*/ 33 w 48"/>
                  <a:gd name="T53" fmla="*/ 13 h 32"/>
                  <a:gd name="T54" fmla="*/ 37 w 48"/>
                  <a:gd name="T55" fmla="*/ 13 h 32"/>
                  <a:gd name="T56" fmla="*/ 43 w 48"/>
                  <a:gd name="T57" fmla="*/ 11 h 32"/>
                  <a:gd name="T58" fmla="*/ 45 w 48"/>
                  <a:gd name="T59" fmla="*/ 11 h 32"/>
                  <a:gd name="T60" fmla="*/ 48 w 48"/>
                  <a:gd name="T61" fmla="*/ 6 h 32"/>
                  <a:gd name="T62" fmla="*/ 48 w 48"/>
                  <a:gd name="T63" fmla="*/ 5 h 32"/>
                  <a:gd name="T64" fmla="*/ 43 w 48"/>
                  <a:gd name="T65" fmla="*/ 5 h 32"/>
                  <a:gd name="T66" fmla="*/ 43 w 48"/>
                  <a:gd name="T67" fmla="*/ 3 h 32"/>
                  <a:gd name="T68" fmla="*/ 40 w 48"/>
                  <a:gd name="T69" fmla="*/ 3 h 32"/>
                  <a:gd name="T70" fmla="*/ 35 w 48"/>
                  <a:gd name="T71" fmla="*/ 3 h 32"/>
                  <a:gd name="T72" fmla="*/ 35 w 48"/>
                  <a:gd name="T73" fmla="*/ 2 h 32"/>
                  <a:gd name="T74" fmla="*/ 32 w 48"/>
                  <a:gd name="T75" fmla="*/ 2 h 32"/>
                  <a:gd name="T76" fmla="*/ 29 w 48"/>
                  <a:gd name="T77" fmla="*/ 2 h 32"/>
                  <a:gd name="T78" fmla="*/ 27 w 48"/>
                  <a:gd name="T79" fmla="*/ 2 h 32"/>
                  <a:gd name="T80" fmla="*/ 24 w 48"/>
                  <a:gd name="T81" fmla="*/ 0 h 32"/>
                  <a:gd name="T82" fmla="*/ 22 w 48"/>
                  <a:gd name="T83" fmla="*/ 0 h 32"/>
                  <a:gd name="T84" fmla="*/ 21 w 48"/>
                  <a:gd name="T85" fmla="*/ 0 h 32"/>
                  <a:gd name="T86" fmla="*/ 14 w 48"/>
                  <a:gd name="T87" fmla="*/ 2 h 32"/>
                  <a:gd name="T88" fmla="*/ 11 w 48"/>
                  <a:gd name="T89" fmla="*/ 2 h 32"/>
                  <a:gd name="T90" fmla="*/ 9 w 48"/>
                  <a:gd name="T91" fmla="*/ 3 h 32"/>
                  <a:gd name="T92" fmla="*/ 6 w 48"/>
                  <a:gd name="T93" fmla="*/ 5 h 32"/>
                  <a:gd name="T94" fmla="*/ 6 w 48"/>
                  <a:gd name="T95" fmla="*/ 6 h 32"/>
                  <a:gd name="T96" fmla="*/ 3 w 48"/>
                  <a:gd name="T97" fmla="*/ 1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8" h="32">
                    <a:moveTo>
                      <a:pt x="3" y="10"/>
                    </a:moveTo>
                    <a:lnTo>
                      <a:pt x="3" y="13"/>
                    </a:lnTo>
                    <a:lnTo>
                      <a:pt x="0" y="14"/>
                    </a:lnTo>
                    <a:lnTo>
                      <a:pt x="2" y="18"/>
                    </a:lnTo>
                    <a:lnTo>
                      <a:pt x="2" y="21"/>
                    </a:lnTo>
                    <a:lnTo>
                      <a:pt x="3" y="22"/>
                    </a:lnTo>
                    <a:lnTo>
                      <a:pt x="6" y="24"/>
                    </a:lnTo>
                    <a:lnTo>
                      <a:pt x="8" y="27"/>
                    </a:lnTo>
                    <a:lnTo>
                      <a:pt x="6" y="29"/>
                    </a:lnTo>
                    <a:lnTo>
                      <a:pt x="8" y="30"/>
                    </a:lnTo>
                    <a:lnTo>
                      <a:pt x="9" y="30"/>
                    </a:lnTo>
                    <a:lnTo>
                      <a:pt x="13" y="30"/>
                    </a:lnTo>
                    <a:lnTo>
                      <a:pt x="14" y="29"/>
                    </a:lnTo>
                    <a:lnTo>
                      <a:pt x="17" y="32"/>
                    </a:lnTo>
                    <a:lnTo>
                      <a:pt x="21" y="32"/>
                    </a:lnTo>
                    <a:lnTo>
                      <a:pt x="24" y="30"/>
                    </a:lnTo>
                    <a:lnTo>
                      <a:pt x="27" y="30"/>
                    </a:lnTo>
                    <a:lnTo>
                      <a:pt x="29" y="27"/>
                    </a:lnTo>
                    <a:lnTo>
                      <a:pt x="29" y="27"/>
                    </a:lnTo>
                    <a:lnTo>
                      <a:pt x="30" y="25"/>
                    </a:lnTo>
                    <a:lnTo>
                      <a:pt x="32" y="24"/>
                    </a:lnTo>
                    <a:lnTo>
                      <a:pt x="35" y="19"/>
                    </a:lnTo>
                    <a:lnTo>
                      <a:pt x="35" y="18"/>
                    </a:lnTo>
                    <a:lnTo>
                      <a:pt x="33" y="18"/>
                    </a:lnTo>
                    <a:lnTo>
                      <a:pt x="30" y="18"/>
                    </a:lnTo>
                    <a:lnTo>
                      <a:pt x="30" y="16"/>
                    </a:lnTo>
                    <a:lnTo>
                      <a:pt x="33" y="13"/>
                    </a:lnTo>
                    <a:lnTo>
                      <a:pt x="37" y="13"/>
                    </a:lnTo>
                    <a:lnTo>
                      <a:pt x="43" y="11"/>
                    </a:lnTo>
                    <a:lnTo>
                      <a:pt x="45" y="11"/>
                    </a:lnTo>
                    <a:lnTo>
                      <a:pt x="48" y="6"/>
                    </a:lnTo>
                    <a:lnTo>
                      <a:pt x="48" y="5"/>
                    </a:lnTo>
                    <a:lnTo>
                      <a:pt x="43" y="5"/>
                    </a:lnTo>
                    <a:lnTo>
                      <a:pt x="43" y="3"/>
                    </a:lnTo>
                    <a:lnTo>
                      <a:pt x="40" y="3"/>
                    </a:lnTo>
                    <a:lnTo>
                      <a:pt x="35" y="3"/>
                    </a:lnTo>
                    <a:lnTo>
                      <a:pt x="35" y="2"/>
                    </a:lnTo>
                    <a:lnTo>
                      <a:pt x="32" y="2"/>
                    </a:lnTo>
                    <a:lnTo>
                      <a:pt x="29" y="2"/>
                    </a:lnTo>
                    <a:lnTo>
                      <a:pt x="27" y="2"/>
                    </a:lnTo>
                    <a:lnTo>
                      <a:pt x="24" y="0"/>
                    </a:lnTo>
                    <a:lnTo>
                      <a:pt x="22" y="0"/>
                    </a:lnTo>
                    <a:lnTo>
                      <a:pt x="21" y="0"/>
                    </a:lnTo>
                    <a:lnTo>
                      <a:pt x="14" y="2"/>
                    </a:lnTo>
                    <a:lnTo>
                      <a:pt x="11" y="2"/>
                    </a:lnTo>
                    <a:lnTo>
                      <a:pt x="9" y="3"/>
                    </a:lnTo>
                    <a:lnTo>
                      <a:pt x="6" y="5"/>
                    </a:lnTo>
                    <a:lnTo>
                      <a:pt x="6" y="6"/>
                    </a:lnTo>
                    <a:lnTo>
                      <a:pt x="3" y="1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9" name="Freeform 1249">
                <a:extLst>
                  <a:ext uri="{FF2B5EF4-FFF2-40B4-BE49-F238E27FC236}">
                    <a16:creationId xmlns:a16="http://schemas.microsoft.com/office/drawing/2014/main" id="{77B7E719-2F3D-4FC8-AEC7-D1CC0C81127B}"/>
                  </a:ext>
                </a:extLst>
              </p:cNvPr>
              <p:cNvSpPr>
                <a:spLocks/>
              </p:cNvSpPr>
              <p:nvPr/>
            </p:nvSpPr>
            <p:spPr bwMode="auto">
              <a:xfrm>
                <a:off x="3592" y="798"/>
                <a:ext cx="5" cy="4"/>
              </a:xfrm>
              <a:custGeom>
                <a:avLst/>
                <a:gdLst>
                  <a:gd name="T0" fmla="*/ 3 w 5"/>
                  <a:gd name="T1" fmla="*/ 4 h 4"/>
                  <a:gd name="T2" fmla="*/ 5 w 5"/>
                  <a:gd name="T3" fmla="*/ 0 h 4"/>
                  <a:gd name="T4" fmla="*/ 2 w 5"/>
                  <a:gd name="T5" fmla="*/ 2 h 4"/>
                  <a:gd name="T6" fmla="*/ 0 w 5"/>
                  <a:gd name="T7" fmla="*/ 4 h 4"/>
                  <a:gd name="T8" fmla="*/ 2 w 5"/>
                  <a:gd name="T9" fmla="*/ 4 h 4"/>
                  <a:gd name="T10" fmla="*/ 3 w 5"/>
                  <a:gd name="T11" fmla="*/ 4 h 4"/>
                </a:gdLst>
                <a:ahLst/>
                <a:cxnLst>
                  <a:cxn ang="0">
                    <a:pos x="T0" y="T1"/>
                  </a:cxn>
                  <a:cxn ang="0">
                    <a:pos x="T2" y="T3"/>
                  </a:cxn>
                  <a:cxn ang="0">
                    <a:pos x="T4" y="T5"/>
                  </a:cxn>
                  <a:cxn ang="0">
                    <a:pos x="T6" y="T7"/>
                  </a:cxn>
                  <a:cxn ang="0">
                    <a:pos x="T8" y="T9"/>
                  </a:cxn>
                  <a:cxn ang="0">
                    <a:pos x="T10" y="T11"/>
                  </a:cxn>
                </a:cxnLst>
                <a:rect l="0" t="0" r="r" b="b"/>
                <a:pathLst>
                  <a:path w="5" h="4">
                    <a:moveTo>
                      <a:pt x="3" y="4"/>
                    </a:moveTo>
                    <a:lnTo>
                      <a:pt x="5" y="0"/>
                    </a:lnTo>
                    <a:lnTo>
                      <a:pt x="2" y="2"/>
                    </a:lnTo>
                    <a:lnTo>
                      <a:pt x="0" y="4"/>
                    </a:lnTo>
                    <a:lnTo>
                      <a:pt x="2" y="4"/>
                    </a:lnTo>
                    <a:lnTo>
                      <a:pt x="3" y="4"/>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0" name="Freeform 1250">
                <a:extLst>
                  <a:ext uri="{FF2B5EF4-FFF2-40B4-BE49-F238E27FC236}">
                    <a16:creationId xmlns:a16="http://schemas.microsoft.com/office/drawing/2014/main" id="{BF417220-526D-4EFB-BEEF-23FEB62226BB}"/>
                  </a:ext>
                </a:extLst>
              </p:cNvPr>
              <p:cNvSpPr>
                <a:spLocks/>
              </p:cNvSpPr>
              <p:nvPr/>
            </p:nvSpPr>
            <p:spPr bwMode="auto">
              <a:xfrm>
                <a:off x="3603" y="763"/>
                <a:ext cx="11" cy="16"/>
              </a:xfrm>
              <a:custGeom>
                <a:avLst/>
                <a:gdLst>
                  <a:gd name="T0" fmla="*/ 2 w 11"/>
                  <a:gd name="T1" fmla="*/ 15 h 16"/>
                  <a:gd name="T2" fmla="*/ 3 w 11"/>
                  <a:gd name="T3" fmla="*/ 16 h 16"/>
                  <a:gd name="T4" fmla="*/ 8 w 11"/>
                  <a:gd name="T5" fmla="*/ 15 h 16"/>
                  <a:gd name="T6" fmla="*/ 10 w 11"/>
                  <a:gd name="T7" fmla="*/ 12 h 16"/>
                  <a:gd name="T8" fmla="*/ 10 w 11"/>
                  <a:gd name="T9" fmla="*/ 8 h 16"/>
                  <a:gd name="T10" fmla="*/ 10 w 11"/>
                  <a:gd name="T11" fmla="*/ 7 h 16"/>
                  <a:gd name="T12" fmla="*/ 10 w 11"/>
                  <a:gd name="T13" fmla="*/ 4 h 16"/>
                  <a:gd name="T14" fmla="*/ 11 w 11"/>
                  <a:gd name="T15" fmla="*/ 0 h 16"/>
                  <a:gd name="T16" fmla="*/ 8 w 11"/>
                  <a:gd name="T17" fmla="*/ 2 h 16"/>
                  <a:gd name="T18" fmla="*/ 7 w 11"/>
                  <a:gd name="T19" fmla="*/ 2 h 16"/>
                  <a:gd name="T20" fmla="*/ 5 w 11"/>
                  <a:gd name="T21" fmla="*/ 0 h 16"/>
                  <a:gd name="T22" fmla="*/ 3 w 11"/>
                  <a:gd name="T23" fmla="*/ 2 h 16"/>
                  <a:gd name="T24" fmla="*/ 2 w 11"/>
                  <a:gd name="T25" fmla="*/ 2 h 16"/>
                  <a:gd name="T26" fmla="*/ 0 w 11"/>
                  <a:gd name="T27" fmla="*/ 5 h 16"/>
                  <a:gd name="T28" fmla="*/ 0 w 11"/>
                  <a:gd name="T29" fmla="*/ 8 h 16"/>
                  <a:gd name="T30" fmla="*/ 0 w 11"/>
                  <a:gd name="T31" fmla="*/ 12 h 16"/>
                  <a:gd name="T32" fmla="*/ 2 w 11"/>
                  <a:gd name="T33" fmla="*/ 1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6">
                    <a:moveTo>
                      <a:pt x="2" y="15"/>
                    </a:moveTo>
                    <a:lnTo>
                      <a:pt x="3" y="16"/>
                    </a:lnTo>
                    <a:lnTo>
                      <a:pt x="8" y="15"/>
                    </a:lnTo>
                    <a:lnTo>
                      <a:pt x="10" y="12"/>
                    </a:lnTo>
                    <a:lnTo>
                      <a:pt x="10" y="8"/>
                    </a:lnTo>
                    <a:lnTo>
                      <a:pt x="10" y="7"/>
                    </a:lnTo>
                    <a:lnTo>
                      <a:pt x="10" y="4"/>
                    </a:lnTo>
                    <a:lnTo>
                      <a:pt x="11" y="0"/>
                    </a:lnTo>
                    <a:lnTo>
                      <a:pt x="8" y="2"/>
                    </a:lnTo>
                    <a:lnTo>
                      <a:pt x="7" y="2"/>
                    </a:lnTo>
                    <a:lnTo>
                      <a:pt x="5" y="0"/>
                    </a:lnTo>
                    <a:lnTo>
                      <a:pt x="3" y="2"/>
                    </a:lnTo>
                    <a:lnTo>
                      <a:pt x="2" y="2"/>
                    </a:lnTo>
                    <a:lnTo>
                      <a:pt x="0" y="5"/>
                    </a:lnTo>
                    <a:lnTo>
                      <a:pt x="0" y="8"/>
                    </a:lnTo>
                    <a:lnTo>
                      <a:pt x="0" y="12"/>
                    </a:lnTo>
                    <a:lnTo>
                      <a:pt x="2" y="15"/>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1" name="Freeform 1251">
                <a:extLst>
                  <a:ext uri="{FF2B5EF4-FFF2-40B4-BE49-F238E27FC236}">
                    <a16:creationId xmlns:a16="http://schemas.microsoft.com/office/drawing/2014/main" id="{D5E32FEE-A5F8-46C1-810D-EDAE9C1E16F0}"/>
                  </a:ext>
                </a:extLst>
              </p:cNvPr>
              <p:cNvSpPr>
                <a:spLocks/>
              </p:cNvSpPr>
              <p:nvPr/>
            </p:nvSpPr>
            <p:spPr bwMode="auto">
              <a:xfrm>
                <a:off x="3506" y="824"/>
                <a:ext cx="139" cy="86"/>
              </a:xfrm>
              <a:custGeom>
                <a:avLst/>
                <a:gdLst>
                  <a:gd name="T0" fmla="*/ 70 w 139"/>
                  <a:gd name="T1" fmla="*/ 51 h 86"/>
                  <a:gd name="T2" fmla="*/ 70 w 139"/>
                  <a:gd name="T3" fmla="*/ 37 h 86"/>
                  <a:gd name="T4" fmla="*/ 73 w 139"/>
                  <a:gd name="T5" fmla="*/ 34 h 86"/>
                  <a:gd name="T6" fmla="*/ 73 w 139"/>
                  <a:gd name="T7" fmla="*/ 19 h 86"/>
                  <a:gd name="T8" fmla="*/ 67 w 139"/>
                  <a:gd name="T9" fmla="*/ 13 h 86"/>
                  <a:gd name="T10" fmla="*/ 64 w 139"/>
                  <a:gd name="T11" fmla="*/ 8 h 86"/>
                  <a:gd name="T12" fmla="*/ 45 w 139"/>
                  <a:gd name="T13" fmla="*/ 2 h 86"/>
                  <a:gd name="T14" fmla="*/ 49 w 139"/>
                  <a:gd name="T15" fmla="*/ 13 h 86"/>
                  <a:gd name="T16" fmla="*/ 38 w 139"/>
                  <a:gd name="T17" fmla="*/ 6 h 86"/>
                  <a:gd name="T18" fmla="*/ 27 w 139"/>
                  <a:gd name="T19" fmla="*/ 14 h 86"/>
                  <a:gd name="T20" fmla="*/ 41 w 139"/>
                  <a:gd name="T21" fmla="*/ 21 h 86"/>
                  <a:gd name="T22" fmla="*/ 25 w 139"/>
                  <a:gd name="T23" fmla="*/ 22 h 86"/>
                  <a:gd name="T24" fmla="*/ 14 w 139"/>
                  <a:gd name="T25" fmla="*/ 30 h 86"/>
                  <a:gd name="T26" fmla="*/ 30 w 139"/>
                  <a:gd name="T27" fmla="*/ 34 h 86"/>
                  <a:gd name="T28" fmla="*/ 19 w 139"/>
                  <a:gd name="T29" fmla="*/ 38 h 86"/>
                  <a:gd name="T30" fmla="*/ 2 w 139"/>
                  <a:gd name="T31" fmla="*/ 40 h 86"/>
                  <a:gd name="T32" fmla="*/ 5 w 139"/>
                  <a:gd name="T33" fmla="*/ 48 h 86"/>
                  <a:gd name="T34" fmla="*/ 10 w 139"/>
                  <a:gd name="T35" fmla="*/ 53 h 86"/>
                  <a:gd name="T36" fmla="*/ 17 w 139"/>
                  <a:gd name="T37" fmla="*/ 54 h 86"/>
                  <a:gd name="T38" fmla="*/ 22 w 139"/>
                  <a:gd name="T39" fmla="*/ 62 h 86"/>
                  <a:gd name="T40" fmla="*/ 32 w 139"/>
                  <a:gd name="T41" fmla="*/ 53 h 86"/>
                  <a:gd name="T42" fmla="*/ 37 w 139"/>
                  <a:gd name="T43" fmla="*/ 56 h 86"/>
                  <a:gd name="T44" fmla="*/ 41 w 139"/>
                  <a:gd name="T45" fmla="*/ 62 h 86"/>
                  <a:gd name="T46" fmla="*/ 51 w 139"/>
                  <a:gd name="T47" fmla="*/ 62 h 86"/>
                  <a:gd name="T48" fmla="*/ 64 w 139"/>
                  <a:gd name="T49" fmla="*/ 61 h 86"/>
                  <a:gd name="T50" fmla="*/ 54 w 139"/>
                  <a:gd name="T51" fmla="*/ 67 h 86"/>
                  <a:gd name="T52" fmla="*/ 37 w 139"/>
                  <a:gd name="T53" fmla="*/ 67 h 86"/>
                  <a:gd name="T54" fmla="*/ 19 w 139"/>
                  <a:gd name="T55" fmla="*/ 69 h 86"/>
                  <a:gd name="T56" fmla="*/ 24 w 139"/>
                  <a:gd name="T57" fmla="*/ 83 h 86"/>
                  <a:gd name="T58" fmla="*/ 43 w 139"/>
                  <a:gd name="T59" fmla="*/ 85 h 86"/>
                  <a:gd name="T60" fmla="*/ 54 w 139"/>
                  <a:gd name="T61" fmla="*/ 85 h 86"/>
                  <a:gd name="T62" fmla="*/ 61 w 139"/>
                  <a:gd name="T63" fmla="*/ 78 h 86"/>
                  <a:gd name="T64" fmla="*/ 70 w 139"/>
                  <a:gd name="T65" fmla="*/ 78 h 86"/>
                  <a:gd name="T66" fmla="*/ 83 w 139"/>
                  <a:gd name="T67" fmla="*/ 75 h 86"/>
                  <a:gd name="T68" fmla="*/ 84 w 139"/>
                  <a:gd name="T69" fmla="*/ 78 h 86"/>
                  <a:gd name="T70" fmla="*/ 96 w 139"/>
                  <a:gd name="T71" fmla="*/ 77 h 86"/>
                  <a:gd name="T72" fmla="*/ 102 w 139"/>
                  <a:gd name="T73" fmla="*/ 83 h 86"/>
                  <a:gd name="T74" fmla="*/ 115 w 139"/>
                  <a:gd name="T75" fmla="*/ 81 h 86"/>
                  <a:gd name="T76" fmla="*/ 118 w 139"/>
                  <a:gd name="T77" fmla="*/ 75 h 86"/>
                  <a:gd name="T78" fmla="*/ 126 w 139"/>
                  <a:gd name="T79" fmla="*/ 65 h 86"/>
                  <a:gd name="T80" fmla="*/ 139 w 139"/>
                  <a:gd name="T81" fmla="*/ 51 h 86"/>
                  <a:gd name="T82" fmla="*/ 126 w 139"/>
                  <a:gd name="T83" fmla="*/ 45 h 86"/>
                  <a:gd name="T84" fmla="*/ 121 w 139"/>
                  <a:gd name="T85" fmla="*/ 53 h 86"/>
                  <a:gd name="T86" fmla="*/ 118 w 139"/>
                  <a:gd name="T87" fmla="*/ 45 h 86"/>
                  <a:gd name="T88" fmla="*/ 107 w 139"/>
                  <a:gd name="T89" fmla="*/ 51 h 86"/>
                  <a:gd name="T90" fmla="*/ 116 w 139"/>
                  <a:gd name="T91" fmla="*/ 37 h 86"/>
                  <a:gd name="T92" fmla="*/ 111 w 139"/>
                  <a:gd name="T93" fmla="*/ 35 h 86"/>
                  <a:gd name="T94" fmla="*/ 116 w 139"/>
                  <a:gd name="T95" fmla="*/ 22 h 86"/>
                  <a:gd name="T96" fmla="*/ 123 w 139"/>
                  <a:gd name="T97" fmla="*/ 13 h 86"/>
                  <a:gd name="T98" fmla="*/ 116 w 139"/>
                  <a:gd name="T99" fmla="*/ 5 h 86"/>
                  <a:gd name="T100" fmla="*/ 104 w 139"/>
                  <a:gd name="T101" fmla="*/ 16 h 86"/>
                  <a:gd name="T102" fmla="*/ 99 w 139"/>
                  <a:gd name="T103" fmla="*/ 27 h 86"/>
                  <a:gd name="T104" fmla="*/ 94 w 139"/>
                  <a:gd name="T105" fmla="*/ 37 h 86"/>
                  <a:gd name="T106" fmla="*/ 94 w 139"/>
                  <a:gd name="T107" fmla="*/ 46 h 86"/>
                  <a:gd name="T108" fmla="*/ 91 w 139"/>
                  <a:gd name="T109" fmla="*/ 56 h 86"/>
                  <a:gd name="T110" fmla="*/ 78 w 139"/>
                  <a:gd name="T111" fmla="*/ 49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9" h="86">
                    <a:moveTo>
                      <a:pt x="78" y="49"/>
                    </a:moveTo>
                    <a:lnTo>
                      <a:pt x="76" y="48"/>
                    </a:lnTo>
                    <a:lnTo>
                      <a:pt x="75" y="51"/>
                    </a:lnTo>
                    <a:lnTo>
                      <a:pt x="72" y="51"/>
                    </a:lnTo>
                    <a:lnTo>
                      <a:pt x="70" y="51"/>
                    </a:lnTo>
                    <a:lnTo>
                      <a:pt x="72" y="45"/>
                    </a:lnTo>
                    <a:lnTo>
                      <a:pt x="73" y="43"/>
                    </a:lnTo>
                    <a:lnTo>
                      <a:pt x="75" y="38"/>
                    </a:lnTo>
                    <a:lnTo>
                      <a:pt x="73" y="38"/>
                    </a:lnTo>
                    <a:lnTo>
                      <a:pt x="70" y="37"/>
                    </a:lnTo>
                    <a:lnTo>
                      <a:pt x="67" y="37"/>
                    </a:lnTo>
                    <a:lnTo>
                      <a:pt x="67" y="35"/>
                    </a:lnTo>
                    <a:lnTo>
                      <a:pt x="68" y="34"/>
                    </a:lnTo>
                    <a:lnTo>
                      <a:pt x="72" y="35"/>
                    </a:lnTo>
                    <a:lnTo>
                      <a:pt x="73" y="34"/>
                    </a:lnTo>
                    <a:lnTo>
                      <a:pt x="73" y="27"/>
                    </a:lnTo>
                    <a:lnTo>
                      <a:pt x="70" y="24"/>
                    </a:lnTo>
                    <a:lnTo>
                      <a:pt x="72" y="22"/>
                    </a:lnTo>
                    <a:lnTo>
                      <a:pt x="73" y="21"/>
                    </a:lnTo>
                    <a:lnTo>
                      <a:pt x="73" y="19"/>
                    </a:lnTo>
                    <a:lnTo>
                      <a:pt x="72" y="18"/>
                    </a:lnTo>
                    <a:lnTo>
                      <a:pt x="72" y="16"/>
                    </a:lnTo>
                    <a:lnTo>
                      <a:pt x="70" y="14"/>
                    </a:lnTo>
                    <a:lnTo>
                      <a:pt x="68" y="14"/>
                    </a:lnTo>
                    <a:lnTo>
                      <a:pt x="67" y="13"/>
                    </a:lnTo>
                    <a:lnTo>
                      <a:pt x="65" y="14"/>
                    </a:lnTo>
                    <a:lnTo>
                      <a:pt x="59" y="14"/>
                    </a:lnTo>
                    <a:lnTo>
                      <a:pt x="59" y="13"/>
                    </a:lnTo>
                    <a:lnTo>
                      <a:pt x="61" y="8"/>
                    </a:lnTo>
                    <a:lnTo>
                      <a:pt x="64" y="8"/>
                    </a:lnTo>
                    <a:lnTo>
                      <a:pt x="62" y="3"/>
                    </a:lnTo>
                    <a:lnTo>
                      <a:pt x="59" y="2"/>
                    </a:lnTo>
                    <a:lnTo>
                      <a:pt x="54" y="2"/>
                    </a:lnTo>
                    <a:lnTo>
                      <a:pt x="53" y="0"/>
                    </a:lnTo>
                    <a:lnTo>
                      <a:pt x="45" y="2"/>
                    </a:lnTo>
                    <a:lnTo>
                      <a:pt x="43" y="3"/>
                    </a:lnTo>
                    <a:lnTo>
                      <a:pt x="45" y="5"/>
                    </a:lnTo>
                    <a:lnTo>
                      <a:pt x="45" y="6"/>
                    </a:lnTo>
                    <a:lnTo>
                      <a:pt x="48" y="10"/>
                    </a:lnTo>
                    <a:lnTo>
                      <a:pt x="49" y="13"/>
                    </a:lnTo>
                    <a:lnTo>
                      <a:pt x="48" y="11"/>
                    </a:lnTo>
                    <a:lnTo>
                      <a:pt x="45" y="8"/>
                    </a:lnTo>
                    <a:lnTo>
                      <a:pt x="41" y="8"/>
                    </a:lnTo>
                    <a:lnTo>
                      <a:pt x="41" y="6"/>
                    </a:lnTo>
                    <a:lnTo>
                      <a:pt x="38" y="6"/>
                    </a:lnTo>
                    <a:lnTo>
                      <a:pt x="35" y="8"/>
                    </a:lnTo>
                    <a:lnTo>
                      <a:pt x="33" y="8"/>
                    </a:lnTo>
                    <a:lnTo>
                      <a:pt x="32" y="10"/>
                    </a:lnTo>
                    <a:lnTo>
                      <a:pt x="30" y="13"/>
                    </a:lnTo>
                    <a:lnTo>
                      <a:pt x="27" y="14"/>
                    </a:lnTo>
                    <a:lnTo>
                      <a:pt x="29" y="18"/>
                    </a:lnTo>
                    <a:lnTo>
                      <a:pt x="33" y="19"/>
                    </a:lnTo>
                    <a:lnTo>
                      <a:pt x="37" y="19"/>
                    </a:lnTo>
                    <a:lnTo>
                      <a:pt x="40" y="21"/>
                    </a:lnTo>
                    <a:lnTo>
                      <a:pt x="41" y="21"/>
                    </a:lnTo>
                    <a:lnTo>
                      <a:pt x="43" y="22"/>
                    </a:lnTo>
                    <a:lnTo>
                      <a:pt x="41" y="22"/>
                    </a:lnTo>
                    <a:lnTo>
                      <a:pt x="37" y="22"/>
                    </a:lnTo>
                    <a:lnTo>
                      <a:pt x="32" y="21"/>
                    </a:lnTo>
                    <a:lnTo>
                      <a:pt x="25" y="22"/>
                    </a:lnTo>
                    <a:lnTo>
                      <a:pt x="24" y="22"/>
                    </a:lnTo>
                    <a:lnTo>
                      <a:pt x="21" y="22"/>
                    </a:lnTo>
                    <a:lnTo>
                      <a:pt x="17" y="26"/>
                    </a:lnTo>
                    <a:lnTo>
                      <a:pt x="14" y="30"/>
                    </a:lnTo>
                    <a:lnTo>
                      <a:pt x="14" y="30"/>
                    </a:lnTo>
                    <a:lnTo>
                      <a:pt x="17" y="30"/>
                    </a:lnTo>
                    <a:lnTo>
                      <a:pt x="22" y="32"/>
                    </a:lnTo>
                    <a:lnTo>
                      <a:pt x="25" y="32"/>
                    </a:lnTo>
                    <a:lnTo>
                      <a:pt x="29" y="32"/>
                    </a:lnTo>
                    <a:lnTo>
                      <a:pt x="30" y="34"/>
                    </a:lnTo>
                    <a:lnTo>
                      <a:pt x="32" y="35"/>
                    </a:lnTo>
                    <a:lnTo>
                      <a:pt x="29" y="37"/>
                    </a:lnTo>
                    <a:lnTo>
                      <a:pt x="25" y="37"/>
                    </a:lnTo>
                    <a:lnTo>
                      <a:pt x="24" y="38"/>
                    </a:lnTo>
                    <a:lnTo>
                      <a:pt x="19" y="38"/>
                    </a:lnTo>
                    <a:lnTo>
                      <a:pt x="16" y="35"/>
                    </a:lnTo>
                    <a:lnTo>
                      <a:pt x="11" y="37"/>
                    </a:lnTo>
                    <a:lnTo>
                      <a:pt x="10" y="35"/>
                    </a:lnTo>
                    <a:lnTo>
                      <a:pt x="6" y="37"/>
                    </a:lnTo>
                    <a:lnTo>
                      <a:pt x="2" y="40"/>
                    </a:lnTo>
                    <a:lnTo>
                      <a:pt x="3" y="41"/>
                    </a:lnTo>
                    <a:lnTo>
                      <a:pt x="3" y="45"/>
                    </a:lnTo>
                    <a:lnTo>
                      <a:pt x="0" y="45"/>
                    </a:lnTo>
                    <a:lnTo>
                      <a:pt x="0" y="46"/>
                    </a:lnTo>
                    <a:lnTo>
                      <a:pt x="5" y="48"/>
                    </a:lnTo>
                    <a:lnTo>
                      <a:pt x="6" y="53"/>
                    </a:lnTo>
                    <a:lnTo>
                      <a:pt x="8" y="53"/>
                    </a:lnTo>
                    <a:lnTo>
                      <a:pt x="10" y="49"/>
                    </a:lnTo>
                    <a:lnTo>
                      <a:pt x="11" y="51"/>
                    </a:lnTo>
                    <a:lnTo>
                      <a:pt x="10" y="53"/>
                    </a:lnTo>
                    <a:lnTo>
                      <a:pt x="13" y="54"/>
                    </a:lnTo>
                    <a:lnTo>
                      <a:pt x="13" y="59"/>
                    </a:lnTo>
                    <a:lnTo>
                      <a:pt x="16" y="59"/>
                    </a:lnTo>
                    <a:lnTo>
                      <a:pt x="17" y="57"/>
                    </a:lnTo>
                    <a:lnTo>
                      <a:pt x="17" y="54"/>
                    </a:lnTo>
                    <a:lnTo>
                      <a:pt x="19" y="56"/>
                    </a:lnTo>
                    <a:lnTo>
                      <a:pt x="21" y="56"/>
                    </a:lnTo>
                    <a:lnTo>
                      <a:pt x="19" y="57"/>
                    </a:lnTo>
                    <a:lnTo>
                      <a:pt x="19" y="59"/>
                    </a:lnTo>
                    <a:lnTo>
                      <a:pt x="22" y="62"/>
                    </a:lnTo>
                    <a:lnTo>
                      <a:pt x="25" y="61"/>
                    </a:lnTo>
                    <a:lnTo>
                      <a:pt x="25" y="59"/>
                    </a:lnTo>
                    <a:lnTo>
                      <a:pt x="30" y="57"/>
                    </a:lnTo>
                    <a:lnTo>
                      <a:pt x="32" y="54"/>
                    </a:lnTo>
                    <a:lnTo>
                      <a:pt x="32" y="53"/>
                    </a:lnTo>
                    <a:lnTo>
                      <a:pt x="33" y="56"/>
                    </a:lnTo>
                    <a:lnTo>
                      <a:pt x="35" y="54"/>
                    </a:lnTo>
                    <a:lnTo>
                      <a:pt x="38" y="53"/>
                    </a:lnTo>
                    <a:lnTo>
                      <a:pt x="40" y="53"/>
                    </a:lnTo>
                    <a:lnTo>
                      <a:pt x="37" y="56"/>
                    </a:lnTo>
                    <a:lnTo>
                      <a:pt x="33" y="57"/>
                    </a:lnTo>
                    <a:lnTo>
                      <a:pt x="33" y="61"/>
                    </a:lnTo>
                    <a:lnTo>
                      <a:pt x="37" y="62"/>
                    </a:lnTo>
                    <a:lnTo>
                      <a:pt x="40" y="61"/>
                    </a:lnTo>
                    <a:lnTo>
                      <a:pt x="41" y="62"/>
                    </a:lnTo>
                    <a:lnTo>
                      <a:pt x="43" y="61"/>
                    </a:lnTo>
                    <a:lnTo>
                      <a:pt x="46" y="61"/>
                    </a:lnTo>
                    <a:lnTo>
                      <a:pt x="49" y="59"/>
                    </a:lnTo>
                    <a:lnTo>
                      <a:pt x="51" y="61"/>
                    </a:lnTo>
                    <a:lnTo>
                      <a:pt x="51" y="62"/>
                    </a:lnTo>
                    <a:lnTo>
                      <a:pt x="54" y="62"/>
                    </a:lnTo>
                    <a:lnTo>
                      <a:pt x="57" y="61"/>
                    </a:lnTo>
                    <a:lnTo>
                      <a:pt x="59" y="62"/>
                    </a:lnTo>
                    <a:lnTo>
                      <a:pt x="62" y="62"/>
                    </a:lnTo>
                    <a:lnTo>
                      <a:pt x="64" y="61"/>
                    </a:lnTo>
                    <a:lnTo>
                      <a:pt x="65" y="62"/>
                    </a:lnTo>
                    <a:lnTo>
                      <a:pt x="64" y="64"/>
                    </a:lnTo>
                    <a:lnTo>
                      <a:pt x="62" y="65"/>
                    </a:lnTo>
                    <a:lnTo>
                      <a:pt x="56" y="65"/>
                    </a:lnTo>
                    <a:lnTo>
                      <a:pt x="54" y="67"/>
                    </a:lnTo>
                    <a:lnTo>
                      <a:pt x="51" y="67"/>
                    </a:lnTo>
                    <a:lnTo>
                      <a:pt x="48" y="67"/>
                    </a:lnTo>
                    <a:lnTo>
                      <a:pt x="45" y="65"/>
                    </a:lnTo>
                    <a:lnTo>
                      <a:pt x="40" y="65"/>
                    </a:lnTo>
                    <a:lnTo>
                      <a:pt x="37" y="67"/>
                    </a:lnTo>
                    <a:lnTo>
                      <a:pt x="33" y="67"/>
                    </a:lnTo>
                    <a:lnTo>
                      <a:pt x="30" y="67"/>
                    </a:lnTo>
                    <a:lnTo>
                      <a:pt x="29" y="69"/>
                    </a:lnTo>
                    <a:lnTo>
                      <a:pt x="24" y="67"/>
                    </a:lnTo>
                    <a:lnTo>
                      <a:pt x="19" y="69"/>
                    </a:lnTo>
                    <a:lnTo>
                      <a:pt x="19" y="72"/>
                    </a:lnTo>
                    <a:lnTo>
                      <a:pt x="19" y="75"/>
                    </a:lnTo>
                    <a:lnTo>
                      <a:pt x="19" y="78"/>
                    </a:lnTo>
                    <a:lnTo>
                      <a:pt x="21" y="80"/>
                    </a:lnTo>
                    <a:lnTo>
                      <a:pt x="24" y="83"/>
                    </a:lnTo>
                    <a:lnTo>
                      <a:pt x="27" y="85"/>
                    </a:lnTo>
                    <a:lnTo>
                      <a:pt x="30" y="86"/>
                    </a:lnTo>
                    <a:lnTo>
                      <a:pt x="35" y="86"/>
                    </a:lnTo>
                    <a:lnTo>
                      <a:pt x="38" y="85"/>
                    </a:lnTo>
                    <a:lnTo>
                      <a:pt x="43" y="85"/>
                    </a:lnTo>
                    <a:lnTo>
                      <a:pt x="43" y="86"/>
                    </a:lnTo>
                    <a:lnTo>
                      <a:pt x="46" y="86"/>
                    </a:lnTo>
                    <a:lnTo>
                      <a:pt x="49" y="85"/>
                    </a:lnTo>
                    <a:lnTo>
                      <a:pt x="51" y="85"/>
                    </a:lnTo>
                    <a:lnTo>
                      <a:pt x="54" y="85"/>
                    </a:lnTo>
                    <a:lnTo>
                      <a:pt x="54" y="83"/>
                    </a:lnTo>
                    <a:lnTo>
                      <a:pt x="57" y="83"/>
                    </a:lnTo>
                    <a:lnTo>
                      <a:pt x="59" y="81"/>
                    </a:lnTo>
                    <a:lnTo>
                      <a:pt x="59" y="80"/>
                    </a:lnTo>
                    <a:lnTo>
                      <a:pt x="61" y="78"/>
                    </a:lnTo>
                    <a:lnTo>
                      <a:pt x="64" y="78"/>
                    </a:lnTo>
                    <a:lnTo>
                      <a:pt x="64" y="77"/>
                    </a:lnTo>
                    <a:lnTo>
                      <a:pt x="67" y="78"/>
                    </a:lnTo>
                    <a:lnTo>
                      <a:pt x="70" y="78"/>
                    </a:lnTo>
                    <a:lnTo>
                      <a:pt x="70" y="78"/>
                    </a:lnTo>
                    <a:lnTo>
                      <a:pt x="73" y="78"/>
                    </a:lnTo>
                    <a:lnTo>
                      <a:pt x="75" y="78"/>
                    </a:lnTo>
                    <a:lnTo>
                      <a:pt x="80" y="77"/>
                    </a:lnTo>
                    <a:lnTo>
                      <a:pt x="81" y="77"/>
                    </a:lnTo>
                    <a:lnTo>
                      <a:pt x="83" y="75"/>
                    </a:lnTo>
                    <a:lnTo>
                      <a:pt x="83" y="73"/>
                    </a:lnTo>
                    <a:lnTo>
                      <a:pt x="86" y="73"/>
                    </a:lnTo>
                    <a:lnTo>
                      <a:pt x="86" y="75"/>
                    </a:lnTo>
                    <a:lnTo>
                      <a:pt x="84" y="77"/>
                    </a:lnTo>
                    <a:lnTo>
                      <a:pt x="84" y="78"/>
                    </a:lnTo>
                    <a:lnTo>
                      <a:pt x="88" y="80"/>
                    </a:lnTo>
                    <a:lnTo>
                      <a:pt x="91" y="80"/>
                    </a:lnTo>
                    <a:lnTo>
                      <a:pt x="91" y="78"/>
                    </a:lnTo>
                    <a:lnTo>
                      <a:pt x="94" y="77"/>
                    </a:lnTo>
                    <a:lnTo>
                      <a:pt x="96" y="77"/>
                    </a:lnTo>
                    <a:lnTo>
                      <a:pt x="96" y="78"/>
                    </a:lnTo>
                    <a:lnTo>
                      <a:pt x="94" y="80"/>
                    </a:lnTo>
                    <a:lnTo>
                      <a:pt x="94" y="81"/>
                    </a:lnTo>
                    <a:lnTo>
                      <a:pt x="97" y="83"/>
                    </a:lnTo>
                    <a:lnTo>
                      <a:pt x="102" y="83"/>
                    </a:lnTo>
                    <a:lnTo>
                      <a:pt x="107" y="81"/>
                    </a:lnTo>
                    <a:lnTo>
                      <a:pt x="108" y="81"/>
                    </a:lnTo>
                    <a:lnTo>
                      <a:pt x="111" y="80"/>
                    </a:lnTo>
                    <a:lnTo>
                      <a:pt x="113" y="81"/>
                    </a:lnTo>
                    <a:lnTo>
                      <a:pt x="115" y="81"/>
                    </a:lnTo>
                    <a:lnTo>
                      <a:pt x="115" y="80"/>
                    </a:lnTo>
                    <a:lnTo>
                      <a:pt x="115" y="78"/>
                    </a:lnTo>
                    <a:lnTo>
                      <a:pt x="116" y="78"/>
                    </a:lnTo>
                    <a:lnTo>
                      <a:pt x="118" y="77"/>
                    </a:lnTo>
                    <a:lnTo>
                      <a:pt x="118" y="75"/>
                    </a:lnTo>
                    <a:lnTo>
                      <a:pt x="121" y="73"/>
                    </a:lnTo>
                    <a:lnTo>
                      <a:pt x="123" y="73"/>
                    </a:lnTo>
                    <a:lnTo>
                      <a:pt x="126" y="69"/>
                    </a:lnTo>
                    <a:lnTo>
                      <a:pt x="126" y="67"/>
                    </a:lnTo>
                    <a:lnTo>
                      <a:pt x="126" y="65"/>
                    </a:lnTo>
                    <a:lnTo>
                      <a:pt x="127" y="65"/>
                    </a:lnTo>
                    <a:lnTo>
                      <a:pt x="131" y="64"/>
                    </a:lnTo>
                    <a:lnTo>
                      <a:pt x="134" y="61"/>
                    </a:lnTo>
                    <a:lnTo>
                      <a:pt x="137" y="54"/>
                    </a:lnTo>
                    <a:lnTo>
                      <a:pt x="139" y="51"/>
                    </a:lnTo>
                    <a:lnTo>
                      <a:pt x="137" y="48"/>
                    </a:lnTo>
                    <a:lnTo>
                      <a:pt x="135" y="45"/>
                    </a:lnTo>
                    <a:lnTo>
                      <a:pt x="132" y="41"/>
                    </a:lnTo>
                    <a:lnTo>
                      <a:pt x="131" y="41"/>
                    </a:lnTo>
                    <a:lnTo>
                      <a:pt x="126" y="45"/>
                    </a:lnTo>
                    <a:lnTo>
                      <a:pt x="126" y="48"/>
                    </a:lnTo>
                    <a:lnTo>
                      <a:pt x="124" y="51"/>
                    </a:lnTo>
                    <a:lnTo>
                      <a:pt x="124" y="51"/>
                    </a:lnTo>
                    <a:lnTo>
                      <a:pt x="124" y="53"/>
                    </a:lnTo>
                    <a:lnTo>
                      <a:pt x="121" y="53"/>
                    </a:lnTo>
                    <a:lnTo>
                      <a:pt x="119" y="56"/>
                    </a:lnTo>
                    <a:lnTo>
                      <a:pt x="118" y="54"/>
                    </a:lnTo>
                    <a:lnTo>
                      <a:pt x="121" y="49"/>
                    </a:lnTo>
                    <a:lnTo>
                      <a:pt x="121" y="46"/>
                    </a:lnTo>
                    <a:lnTo>
                      <a:pt x="118" y="45"/>
                    </a:lnTo>
                    <a:lnTo>
                      <a:pt x="115" y="45"/>
                    </a:lnTo>
                    <a:lnTo>
                      <a:pt x="113" y="46"/>
                    </a:lnTo>
                    <a:lnTo>
                      <a:pt x="108" y="49"/>
                    </a:lnTo>
                    <a:lnTo>
                      <a:pt x="107" y="51"/>
                    </a:lnTo>
                    <a:lnTo>
                      <a:pt x="107" y="51"/>
                    </a:lnTo>
                    <a:lnTo>
                      <a:pt x="107" y="48"/>
                    </a:lnTo>
                    <a:lnTo>
                      <a:pt x="111" y="45"/>
                    </a:lnTo>
                    <a:lnTo>
                      <a:pt x="116" y="41"/>
                    </a:lnTo>
                    <a:lnTo>
                      <a:pt x="118" y="38"/>
                    </a:lnTo>
                    <a:lnTo>
                      <a:pt x="116" y="37"/>
                    </a:lnTo>
                    <a:lnTo>
                      <a:pt x="113" y="37"/>
                    </a:lnTo>
                    <a:lnTo>
                      <a:pt x="110" y="38"/>
                    </a:lnTo>
                    <a:lnTo>
                      <a:pt x="108" y="38"/>
                    </a:lnTo>
                    <a:lnTo>
                      <a:pt x="108" y="37"/>
                    </a:lnTo>
                    <a:lnTo>
                      <a:pt x="111" y="35"/>
                    </a:lnTo>
                    <a:lnTo>
                      <a:pt x="115" y="32"/>
                    </a:lnTo>
                    <a:lnTo>
                      <a:pt x="116" y="32"/>
                    </a:lnTo>
                    <a:lnTo>
                      <a:pt x="118" y="30"/>
                    </a:lnTo>
                    <a:lnTo>
                      <a:pt x="118" y="24"/>
                    </a:lnTo>
                    <a:lnTo>
                      <a:pt x="116" y="22"/>
                    </a:lnTo>
                    <a:lnTo>
                      <a:pt x="116" y="19"/>
                    </a:lnTo>
                    <a:lnTo>
                      <a:pt x="118" y="16"/>
                    </a:lnTo>
                    <a:lnTo>
                      <a:pt x="118" y="14"/>
                    </a:lnTo>
                    <a:lnTo>
                      <a:pt x="119" y="13"/>
                    </a:lnTo>
                    <a:lnTo>
                      <a:pt x="123" y="13"/>
                    </a:lnTo>
                    <a:lnTo>
                      <a:pt x="123" y="11"/>
                    </a:lnTo>
                    <a:lnTo>
                      <a:pt x="121" y="8"/>
                    </a:lnTo>
                    <a:lnTo>
                      <a:pt x="123" y="6"/>
                    </a:lnTo>
                    <a:lnTo>
                      <a:pt x="118" y="5"/>
                    </a:lnTo>
                    <a:lnTo>
                      <a:pt x="116" y="5"/>
                    </a:lnTo>
                    <a:lnTo>
                      <a:pt x="110" y="11"/>
                    </a:lnTo>
                    <a:lnTo>
                      <a:pt x="107" y="11"/>
                    </a:lnTo>
                    <a:lnTo>
                      <a:pt x="105" y="14"/>
                    </a:lnTo>
                    <a:lnTo>
                      <a:pt x="107" y="16"/>
                    </a:lnTo>
                    <a:lnTo>
                      <a:pt x="104" y="16"/>
                    </a:lnTo>
                    <a:lnTo>
                      <a:pt x="102" y="14"/>
                    </a:lnTo>
                    <a:lnTo>
                      <a:pt x="100" y="16"/>
                    </a:lnTo>
                    <a:lnTo>
                      <a:pt x="97" y="21"/>
                    </a:lnTo>
                    <a:lnTo>
                      <a:pt x="99" y="24"/>
                    </a:lnTo>
                    <a:lnTo>
                      <a:pt x="99" y="27"/>
                    </a:lnTo>
                    <a:lnTo>
                      <a:pt x="100" y="29"/>
                    </a:lnTo>
                    <a:lnTo>
                      <a:pt x="102" y="32"/>
                    </a:lnTo>
                    <a:lnTo>
                      <a:pt x="100" y="37"/>
                    </a:lnTo>
                    <a:lnTo>
                      <a:pt x="97" y="35"/>
                    </a:lnTo>
                    <a:lnTo>
                      <a:pt x="94" y="37"/>
                    </a:lnTo>
                    <a:lnTo>
                      <a:pt x="92" y="37"/>
                    </a:lnTo>
                    <a:lnTo>
                      <a:pt x="91" y="38"/>
                    </a:lnTo>
                    <a:lnTo>
                      <a:pt x="92" y="41"/>
                    </a:lnTo>
                    <a:lnTo>
                      <a:pt x="92" y="43"/>
                    </a:lnTo>
                    <a:lnTo>
                      <a:pt x="94" y="46"/>
                    </a:lnTo>
                    <a:lnTo>
                      <a:pt x="96" y="51"/>
                    </a:lnTo>
                    <a:lnTo>
                      <a:pt x="91" y="53"/>
                    </a:lnTo>
                    <a:lnTo>
                      <a:pt x="92" y="54"/>
                    </a:lnTo>
                    <a:lnTo>
                      <a:pt x="92" y="56"/>
                    </a:lnTo>
                    <a:lnTo>
                      <a:pt x="91" y="56"/>
                    </a:lnTo>
                    <a:lnTo>
                      <a:pt x="89" y="53"/>
                    </a:lnTo>
                    <a:lnTo>
                      <a:pt x="83" y="51"/>
                    </a:lnTo>
                    <a:lnTo>
                      <a:pt x="81" y="53"/>
                    </a:lnTo>
                    <a:lnTo>
                      <a:pt x="78" y="51"/>
                    </a:lnTo>
                    <a:lnTo>
                      <a:pt x="78" y="49"/>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2" name="Freeform 1252">
                <a:extLst>
                  <a:ext uri="{FF2B5EF4-FFF2-40B4-BE49-F238E27FC236}">
                    <a16:creationId xmlns:a16="http://schemas.microsoft.com/office/drawing/2014/main" id="{D8015454-EFAB-4EE9-9A8E-B880ED4FEB51}"/>
                  </a:ext>
                </a:extLst>
              </p:cNvPr>
              <p:cNvSpPr>
                <a:spLocks/>
              </p:cNvSpPr>
              <p:nvPr/>
            </p:nvSpPr>
            <p:spPr bwMode="auto">
              <a:xfrm>
                <a:off x="3472" y="813"/>
                <a:ext cx="5" cy="3"/>
              </a:xfrm>
              <a:custGeom>
                <a:avLst/>
                <a:gdLst>
                  <a:gd name="T0" fmla="*/ 4 w 5"/>
                  <a:gd name="T1" fmla="*/ 3 h 3"/>
                  <a:gd name="T2" fmla="*/ 5 w 5"/>
                  <a:gd name="T3" fmla="*/ 1 h 3"/>
                  <a:gd name="T4" fmla="*/ 4 w 5"/>
                  <a:gd name="T5" fmla="*/ 0 h 3"/>
                  <a:gd name="T6" fmla="*/ 2 w 5"/>
                  <a:gd name="T7" fmla="*/ 0 h 3"/>
                  <a:gd name="T8" fmla="*/ 0 w 5"/>
                  <a:gd name="T9" fmla="*/ 0 h 3"/>
                  <a:gd name="T10" fmla="*/ 0 w 5"/>
                  <a:gd name="T11" fmla="*/ 1 h 3"/>
                  <a:gd name="T12" fmla="*/ 4 w 5"/>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5" h="3">
                    <a:moveTo>
                      <a:pt x="4" y="3"/>
                    </a:moveTo>
                    <a:lnTo>
                      <a:pt x="5" y="1"/>
                    </a:lnTo>
                    <a:lnTo>
                      <a:pt x="4" y="0"/>
                    </a:lnTo>
                    <a:lnTo>
                      <a:pt x="2" y="0"/>
                    </a:lnTo>
                    <a:lnTo>
                      <a:pt x="0" y="0"/>
                    </a:lnTo>
                    <a:lnTo>
                      <a:pt x="0" y="1"/>
                    </a:lnTo>
                    <a:lnTo>
                      <a:pt x="4" y="3"/>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3" name="Freeform 1253">
                <a:extLst>
                  <a:ext uri="{FF2B5EF4-FFF2-40B4-BE49-F238E27FC236}">
                    <a16:creationId xmlns:a16="http://schemas.microsoft.com/office/drawing/2014/main" id="{C0A82DFD-D705-4EF1-BA91-94A14B25648A}"/>
                  </a:ext>
                </a:extLst>
              </p:cNvPr>
              <p:cNvSpPr>
                <a:spLocks/>
              </p:cNvSpPr>
              <p:nvPr/>
            </p:nvSpPr>
            <p:spPr bwMode="auto">
              <a:xfrm>
                <a:off x="3987" y="1597"/>
                <a:ext cx="3" cy="5"/>
              </a:xfrm>
              <a:custGeom>
                <a:avLst/>
                <a:gdLst>
                  <a:gd name="T0" fmla="*/ 0 w 3"/>
                  <a:gd name="T1" fmla="*/ 5 h 5"/>
                  <a:gd name="T2" fmla="*/ 2 w 3"/>
                  <a:gd name="T3" fmla="*/ 5 h 5"/>
                  <a:gd name="T4" fmla="*/ 3 w 3"/>
                  <a:gd name="T5" fmla="*/ 5 h 5"/>
                  <a:gd name="T6" fmla="*/ 3 w 3"/>
                  <a:gd name="T7" fmla="*/ 2 h 5"/>
                  <a:gd name="T8" fmla="*/ 3 w 3"/>
                  <a:gd name="T9" fmla="*/ 0 h 5"/>
                  <a:gd name="T10" fmla="*/ 2 w 3"/>
                  <a:gd name="T11" fmla="*/ 2 h 5"/>
                  <a:gd name="T12" fmla="*/ 0 w 3"/>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3" h="5">
                    <a:moveTo>
                      <a:pt x="0" y="5"/>
                    </a:moveTo>
                    <a:lnTo>
                      <a:pt x="2" y="5"/>
                    </a:lnTo>
                    <a:lnTo>
                      <a:pt x="3" y="5"/>
                    </a:lnTo>
                    <a:lnTo>
                      <a:pt x="3" y="2"/>
                    </a:lnTo>
                    <a:lnTo>
                      <a:pt x="3" y="0"/>
                    </a:lnTo>
                    <a:lnTo>
                      <a:pt x="2" y="2"/>
                    </a:lnTo>
                    <a:lnTo>
                      <a:pt x="0" y="5"/>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4" name="Freeform 1254">
                <a:extLst>
                  <a:ext uri="{FF2B5EF4-FFF2-40B4-BE49-F238E27FC236}">
                    <a16:creationId xmlns:a16="http://schemas.microsoft.com/office/drawing/2014/main" id="{456B79F8-66FA-4112-B94D-F47C8FBAD9DD}"/>
                  </a:ext>
                </a:extLst>
              </p:cNvPr>
              <p:cNvSpPr>
                <a:spLocks/>
              </p:cNvSpPr>
              <p:nvPr/>
            </p:nvSpPr>
            <p:spPr bwMode="auto">
              <a:xfrm>
                <a:off x="3860" y="830"/>
                <a:ext cx="4" cy="7"/>
              </a:xfrm>
              <a:custGeom>
                <a:avLst/>
                <a:gdLst>
                  <a:gd name="T0" fmla="*/ 3 w 4"/>
                  <a:gd name="T1" fmla="*/ 4 h 7"/>
                  <a:gd name="T2" fmla="*/ 4 w 4"/>
                  <a:gd name="T3" fmla="*/ 0 h 7"/>
                  <a:gd name="T4" fmla="*/ 3 w 4"/>
                  <a:gd name="T5" fmla="*/ 0 h 7"/>
                  <a:gd name="T6" fmla="*/ 1 w 4"/>
                  <a:gd name="T7" fmla="*/ 0 h 7"/>
                  <a:gd name="T8" fmla="*/ 1 w 4"/>
                  <a:gd name="T9" fmla="*/ 4 h 7"/>
                  <a:gd name="T10" fmla="*/ 0 w 4"/>
                  <a:gd name="T11" fmla="*/ 5 h 7"/>
                  <a:gd name="T12" fmla="*/ 0 w 4"/>
                  <a:gd name="T13" fmla="*/ 7 h 7"/>
                  <a:gd name="T14" fmla="*/ 0 w 4"/>
                  <a:gd name="T15" fmla="*/ 7 h 7"/>
                  <a:gd name="T16" fmla="*/ 3 w 4"/>
                  <a:gd name="T17" fmla="*/ 5 h 7"/>
                  <a:gd name="T18" fmla="*/ 3 w 4"/>
                  <a:gd name="T19"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7">
                    <a:moveTo>
                      <a:pt x="3" y="4"/>
                    </a:moveTo>
                    <a:lnTo>
                      <a:pt x="4" y="0"/>
                    </a:lnTo>
                    <a:lnTo>
                      <a:pt x="3" y="0"/>
                    </a:lnTo>
                    <a:lnTo>
                      <a:pt x="1" y="0"/>
                    </a:lnTo>
                    <a:lnTo>
                      <a:pt x="1" y="4"/>
                    </a:lnTo>
                    <a:lnTo>
                      <a:pt x="0" y="5"/>
                    </a:lnTo>
                    <a:lnTo>
                      <a:pt x="0" y="7"/>
                    </a:lnTo>
                    <a:lnTo>
                      <a:pt x="0" y="7"/>
                    </a:lnTo>
                    <a:lnTo>
                      <a:pt x="3" y="5"/>
                    </a:lnTo>
                    <a:lnTo>
                      <a:pt x="3" y="4"/>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5" name="Freeform 1255">
                <a:extLst>
                  <a:ext uri="{FF2B5EF4-FFF2-40B4-BE49-F238E27FC236}">
                    <a16:creationId xmlns:a16="http://schemas.microsoft.com/office/drawing/2014/main" id="{90697941-4134-494C-8834-4AD707B93447}"/>
                  </a:ext>
                </a:extLst>
              </p:cNvPr>
              <p:cNvSpPr>
                <a:spLocks/>
              </p:cNvSpPr>
              <p:nvPr/>
            </p:nvSpPr>
            <p:spPr bwMode="auto">
              <a:xfrm>
                <a:off x="3976" y="1242"/>
                <a:ext cx="5" cy="5"/>
              </a:xfrm>
              <a:custGeom>
                <a:avLst/>
                <a:gdLst>
                  <a:gd name="T0" fmla="*/ 3 w 5"/>
                  <a:gd name="T1" fmla="*/ 3 h 5"/>
                  <a:gd name="T2" fmla="*/ 5 w 5"/>
                  <a:gd name="T3" fmla="*/ 1 h 5"/>
                  <a:gd name="T4" fmla="*/ 3 w 5"/>
                  <a:gd name="T5" fmla="*/ 0 h 5"/>
                  <a:gd name="T6" fmla="*/ 2 w 5"/>
                  <a:gd name="T7" fmla="*/ 1 h 5"/>
                  <a:gd name="T8" fmla="*/ 0 w 5"/>
                  <a:gd name="T9" fmla="*/ 1 h 5"/>
                  <a:gd name="T10" fmla="*/ 0 w 5"/>
                  <a:gd name="T11" fmla="*/ 5 h 5"/>
                  <a:gd name="T12" fmla="*/ 0 w 5"/>
                  <a:gd name="T13" fmla="*/ 5 h 5"/>
                  <a:gd name="T14" fmla="*/ 3 w 5"/>
                  <a:gd name="T15" fmla="*/ 3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5">
                    <a:moveTo>
                      <a:pt x="3" y="3"/>
                    </a:moveTo>
                    <a:lnTo>
                      <a:pt x="5" y="1"/>
                    </a:lnTo>
                    <a:lnTo>
                      <a:pt x="3" y="0"/>
                    </a:lnTo>
                    <a:lnTo>
                      <a:pt x="2" y="1"/>
                    </a:lnTo>
                    <a:lnTo>
                      <a:pt x="0" y="1"/>
                    </a:lnTo>
                    <a:lnTo>
                      <a:pt x="0" y="5"/>
                    </a:lnTo>
                    <a:lnTo>
                      <a:pt x="0" y="5"/>
                    </a:lnTo>
                    <a:lnTo>
                      <a:pt x="3" y="3"/>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6" name="Freeform 1256">
                <a:extLst>
                  <a:ext uri="{FF2B5EF4-FFF2-40B4-BE49-F238E27FC236}">
                    <a16:creationId xmlns:a16="http://schemas.microsoft.com/office/drawing/2014/main" id="{1ADD22B7-96AA-4851-A1AF-C7065FF386D0}"/>
                  </a:ext>
                </a:extLst>
              </p:cNvPr>
              <p:cNvSpPr>
                <a:spLocks/>
              </p:cNvSpPr>
              <p:nvPr/>
            </p:nvSpPr>
            <p:spPr bwMode="auto">
              <a:xfrm>
                <a:off x="3994" y="1642"/>
                <a:ext cx="3" cy="5"/>
              </a:xfrm>
              <a:custGeom>
                <a:avLst/>
                <a:gdLst>
                  <a:gd name="T0" fmla="*/ 1 w 3"/>
                  <a:gd name="T1" fmla="*/ 2 h 5"/>
                  <a:gd name="T2" fmla="*/ 1 w 3"/>
                  <a:gd name="T3" fmla="*/ 2 h 5"/>
                  <a:gd name="T4" fmla="*/ 1 w 3"/>
                  <a:gd name="T5" fmla="*/ 0 h 5"/>
                  <a:gd name="T6" fmla="*/ 0 w 3"/>
                  <a:gd name="T7" fmla="*/ 0 h 5"/>
                  <a:gd name="T8" fmla="*/ 0 w 3"/>
                  <a:gd name="T9" fmla="*/ 2 h 5"/>
                  <a:gd name="T10" fmla="*/ 0 w 3"/>
                  <a:gd name="T11" fmla="*/ 5 h 5"/>
                  <a:gd name="T12" fmla="*/ 1 w 3"/>
                  <a:gd name="T13" fmla="*/ 5 h 5"/>
                  <a:gd name="T14" fmla="*/ 3 w 3"/>
                  <a:gd name="T15" fmla="*/ 3 h 5"/>
                  <a:gd name="T16" fmla="*/ 3 w 3"/>
                  <a:gd name="T17" fmla="*/ 2 h 5"/>
                  <a:gd name="T18" fmla="*/ 1 w 3"/>
                  <a:gd name="T1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5">
                    <a:moveTo>
                      <a:pt x="1" y="2"/>
                    </a:moveTo>
                    <a:lnTo>
                      <a:pt x="1" y="2"/>
                    </a:lnTo>
                    <a:lnTo>
                      <a:pt x="1" y="0"/>
                    </a:lnTo>
                    <a:lnTo>
                      <a:pt x="0" y="0"/>
                    </a:lnTo>
                    <a:lnTo>
                      <a:pt x="0" y="2"/>
                    </a:lnTo>
                    <a:lnTo>
                      <a:pt x="0" y="5"/>
                    </a:lnTo>
                    <a:lnTo>
                      <a:pt x="1" y="5"/>
                    </a:lnTo>
                    <a:lnTo>
                      <a:pt x="3" y="3"/>
                    </a:lnTo>
                    <a:lnTo>
                      <a:pt x="3" y="2"/>
                    </a:lnTo>
                    <a:lnTo>
                      <a:pt x="1" y="2"/>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7" name="Freeform 1257">
                <a:extLst>
                  <a:ext uri="{FF2B5EF4-FFF2-40B4-BE49-F238E27FC236}">
                    <a16:creationId xmlns:a16="http://schemas.microsoft.com/office/drawing/2014/main" id="{903EEDD5-484F-499A-9E9C-84A4991944B6}"/>
                  </a:ext>
                </a:extLst>
              </p:cNvPr>
              <p:cNvSpPr>
                <a:spLocks/>
              </p:cNvSpPr>
              <p:nvPr/>
            </p:nvSpPr>
            <p:spPr bwMode="auto">
              <a:xfrm>
                <a:off x="3963" y="1229"/>
                <a:ext cx="5" cy="5"/>
              </a:xfrm>
              <a:custGeom>
                <a:avLst/>
                <a:gdLst>
                  <a:gd name="T0" fmla="*/ 3 w 5"/>
                  <a:gd name="T1" fmla="*/ 5 h 5"/>
                  <a:gd name="T2" fmla="*/ 5 w 5"/>
                  <a:gd name="T3" fmla="*/ 3 h 5"/>
                  <a:gd name="T4" fmla="*/ 5 w 5"/>
                  <a:gd name="T5" fmla="*/ 2 h 5"/>
                  <a:gd name="T6" fmla="*/ 3 w 5"/>
                  <a:gd name="T7" fmla="*/ 0 h 5"/>
                  <a:gd name="T8" fmla="*/ 0 w 5"/>
                  <a:gd name="T9" fmla="*/ 2 h 5"/>
                  <a:gd name="T10" fmla="*/ 2 w 5"/>
                  <a:gd name="T11" fmla="*/ 5 h 5"/>
                  <a:gd name="T12" fmla="*/ 3 w 5"/>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5" h="5">
                    <a:moveTo>
                      <a:pt x="3" y="5"/>
                    </a:moveTo>
                    <a:lnTo>
                      <a:pt x="5" y="3"/>
                    </a:lnTo>
                    <a:lnTo>
                      <a:pt x="5" y="2"/>
                    </a:lnTo>
                    <a:lnTo>
                      <a:pt x="3" y="0"/>
                    </a:lnTo>
                    <a:lnTo>
                      <a:pt x="0" y="2"/>
                    </a:lnTo>
                    <a:lnTo>
                      <a:pt x="2" y="5"/>
                    </a:lnTo>
                    <a:lnTo>
                      <a:pt x="3" y="5"/>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8" name="Freeform 1258">
                <a:extLst>
                  <a:ext uri="{FF2B5EF4-FFF2-40B4-BE49-F238E27FC236}">
                    <a16:creationId xmlns:a16="http://schemas.microsoft.com/office/drawing/2014/main" id="{D6056AA5-3428-4EE0-BE4A-5FFF94C5622B}"/>
                  </a:ext>
                </a:extLst>
              </p:cNvPr>
              <p:cNvSpPr>
                <a:spLocks/>
              </p:cNvSpPr>
              <p:nvPr/>
            </p:nvSpPr>
            <p:spPr bwMode="auto">
              <a:xfrm>
                <a:off x="3997" y="843"/>
                <a:ext cx="4" cy="3"/>
              </a:xfrm>
              <a:custGeom>
                <a:avLst/>
                <a:gdLst>
                  <a:gd name="T0" fmla="*/ 4 w 4"/>
                  <a:gd name="T1" fmla="*/ 2 h 3"/>
                  <a:gd name="T2" fmla="*/ 3 w 4"/>
                  <a:gd name="T3" fmla="*/ 0 h 3"/>
                  <a:gd name="T4" fmla="*/ 1 w 4"/>
                  <a:gd name="T5" fmla="*/ 0 h 3"/>
                  <a:gd name="T6" fmla="*/ 0 w 4"/>
                  <a:gd name="T7" fmla="*/ 2 h 3"/>
                  <a:gd name="T8" fmla="*/ 1 w 4"/>
                  <a:gd name="T9" fmla="*/ 3 h 3"/>
                  <a:gd name="T10" fmla="*/ 4 w 4"/>
                  <a:gd name="T11" fmla="*/ 3 h 3"/>
                  <a:gd name="T12" fmla="*/ 4 w 4"/>
                  <a:gd name="T13" fmla="*/ 2 h 3"/>
                </a:gdLst>
                <a:ahLst/>
                <a:cxnLst>
                  <a:cxn ang="0">
                    <a:pos x="T0" y="T1"/>
                  </a:cxn>
                  <a:cxn ang="0">
                    <a:pos x="T2" y="T3"/>
                  </a:cxn>
                  <a:cxn ang="0">
                    <a:pos x="T4" y="T5"/>
                  </a:cxn>
                  <a:cxn ang="0">
                    <a:pos x="T6" y="T7"/>
                  </a:cxn>
                  <a:cxn ang="0">
                    <a:pos x="T8" y="T9"/>
                  </a:cxn>
                  <a:cxn ang="0">
                    <a:pos x="T10" y="T11"/>
                  </a:cxn>
                  <a:cxn ang="0">
                    <a:pos x="T12" y="T13"/>
                  </a:cxn>
                </a:cxnLst>
                <a:rect l="0" t="0" r="r" b="b"/>
                <a:pathLst>
                  <a:path w="4" h="3">
                    <a:moveTo>
                      <a:pt x="4" y="2"/>
                    </a:moveTo>
                    <a:lnTo>
                      <a:pt x="3" y="0"/>
                    </a:lnTo>
                    <a:lnTo>
                      <a:pt x="1" y="0"/>
                    </a:lnTo>
                    <a:lnTo>
                      <a:pt x="0" y="2"/>
                    </a:lnTo>
                    <a:lnTo>
                      <a:pt x="1" y="3"/>
                    </a:lnTo>
                    <a:lnTo>
                      <a:pt x="4" y="3"/>
                    </a:lnTo>
                    <a:lnTo>
                      <a:pt x="4" y="2"/>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9" name="Freeform 1259">
                <a:extLst>
                  <a:ext uri="{FF2B5EF4-FFF2-40B4-BE49-F238E27FC236}">
                    <a16:creationId xmlns:a16="http://schemas.microsoft.com/office/drawing/2014/main" id="{85D90079-599D-477F-8FC2-17904765A6FF}"/>
                  </a:ext>
                </a:extLst>
              </p:cNvPr>
              <p:cNvSpPr>
                <a:spLocks/>
              </p:cNvSpPr>
              <p:nvPr/>
            </p:nvSpPr>
            <p:spPr bwMode="auto">
              <a:xfrm>
                <a:off x="3987" y="1644"/>
                <a:ext cx="3" cy="5"/>
              </a:xfrm>
              <a:custGeom>
                <a:avLst/>
                <a:gdLst>
                  <a:gd name="T0" fmla="*/ 0 w 3"/>
                  <a:gd name="T1" fmla="*/ 3 h 5"/>
                  <a:gd name="T2" fmla="*/ 0 w 3"/>
                  <a:gd name="T3" fmla="*/ 5 h 5"/>
                  <a:gd name="T4" fmla="*/ 3 w 3"/>
                  <a:gd name="T5" fmla="*/ 3 h 5"/>
                  <a:gd name="T6" fmla="*/ 3 w 3"/>
                  <a:gd name="T7" fmla="*/ 1 h 5"/>
                  <a:gd name="T8" fmla="*/ 3 w 3"/>
                  <a:gd name="T9" fmla="*/ 0 h 5"/>
                  <a:gd name="T10" fmla="*/ 3 w 3"/>
                  <a:gd name="T11" fmla="*/ 0 h 5"/>
                  <a:gd name="T12" fmla="*/ 3 w 3"/>
                  <a:gd name="T13" fmla="*/ 0 h 5"/>
                  <a:gd name="T14" fmla="*/ 3 w 3"/>
                  <a:gd name="T15" fmla="*/ 1 h 5"/>
                  <a:gd name="T16" fmla="*/ 2 w 3"/>
                  <a:gd name="T17" fmla="*/ 3 h 5"/>
                  <a:gd name="T18" fmla="*/ 0 w 3"/>
                  <a:gd name="T19" fmla="*/ 1 h 5"/>
                  <a:gd name="T20" fmla="*/ 0 w 3"/>
                  <a:gd name="T21" fmla="*/ 3 h 5"/>
                  <a:gd name="T22" fmla="*/ 0 w 3"/>
                  <a:gd name="T23"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5">
                    <a:moveTo>
                      <a:pt x="0" y="3"/>
                    </a:moveTo>
                    <a:lnTo>
                      <a:pt x="0" y="5"/>
                    </a:lnTo>
                    <a:lnTo>
                      <a:pt x="3" y="3"/>
                    </a:lnTo>
                    <a:lnTo>
                      <a:pt x="3" y="1"/>
                    </a:lnTo>
                    <a:lnTo>
                      <a:pt x="3" y="0"/>
                    </a:lnTo>
                    <a:lnTo>
                      <a:pt x="3" y="0"/>
                    </a:lnTo>
                    <a:lnTo>
                      <a:pt x="3" y="0"/>
                    </a:lnTo>
                    <a:lnTo>
                      <a:pt x="3" y="1"/>
                    </a:lnTo>
                    <a:lnTo>
                      <a:pt x="2" y="3"/>
                    </a:lnTo>
                    <a:lnTo>
                      <a:pt x="0" y="1"/>
                    </a:lnTo>
                    <a:lnTo>
                      <a:pt x="0" y="3"/>
                    </a:lnTo>
                    <a:lnTo>
                      <a:pt x="0" y="3"/>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0" name="Freeform 1260">
                <a:extLst>
                  <a:ext uri="{FF2B5EF4-FFF2-40B4-BE49-F238E27FC236}">
                    <a16:creationId xmlns:a16="http://schemas.microsoft.com/office/drawing/2014/main" id="{561448C4-B0D2-443F-85CC-6AC5E9CF7808}"/>
                  </a:ext>
                </a:extLst>
              </p:cNvPr>
              <p:cNvSpPr>
                <a:spLocks/>
              </p:cNvSpPr>
              <p:nvPr/>
            </p:nvSpPr>
            <p:spPr bwMode="auto">
              <a:xfrm>
                <a:off x="3931" y="1199"/>
                <a:ext cx="4" cy="1"/>
              </a:xfrm>
              <a:custGeom>
                <a:avLst/>
                <a:gdLst>
                  <a:gd name="T0" fmla="*/ 0 w 4"/>
                  <a:gd name="T1" fmla="*/ 0 h 1"/>
                  <a:gd name="T2" fmla="*/ 2 w 4"/>
                  <a:gd name="T3" fmla="*/ 1 h 1"/>
                  <a:gd name="T4" fmla="*/ 4 w 4"/>
                  <a:gd name="T5" fmla="*/ 1 h 1"/>
                  <a:gd name="T6" fmla="*/ 2 w 4"/>
                  <a:gd name="T7" fmla="*/ 0 h 1"/>
                  <a:gd name="T8" fmla="*/ 0 w 4"/>
                  <a:gd name="T9" fmla="*/ 0 h 1"/>
                </a:gdLst>
                <a:ahLst/>
                <a:cxnLst>
                  <a:cxn ang="0">
                    <a:pos x="T0" y="T1"/>
                  </a:cxn>
                  <a:cxn ang="0">
                    <a:pos x="T2" y="T3"/>
                  </a:cxn>
                  <a:cxn ang="0">
                    <a:pos x="T4" y="T5"/>
                  </a:cxn>
                  <a:cxn ang="0">
                    <a:pos x="T6" y="T7"/>
                  </a:cxn>
                  <a:cxn ang="0">
                    <a:pos x="T8" y="T9"/>
                  </a:cxn>
                </a:cxnLst>
                <a:rect l="0" t="0" r="r" b="b"/>
                <a:pathLst>
                  <a:path w="4" h="1">
                    <a:moveTo>
                      <a:pt x="0" y="0"/>
                    </a:moveTo>
                    <a:lnTo>
                      <a:pt x="2" y="1"/>
                    </a:lnTo>
                    <a:lnTo>
                      <a:pt x="4" y="1"/>
                    </a:lnTo>
                    <a:lnTo>
                      <a:pt x="2" y="0"/>
                    </a:lnTo>
                    <a:lnTo>
                      <a:pt x="0"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1" name="Freeform 1261">
                <a:extLst>
                  <a:ext uri="{FF2B5EF4-FFF2-40B4-BE49-F238E27FC236}">
                    <a16:creationId xmlns:a16="http://schemas.microsoft.com/office/drawing/2014/main" id="{7A5732F7-70D8-4F0F-96DA-45CC5E12C47C}"/>
                  </a:ext>
                </a:extLst>
              </p:cNvPr>
              <p:cNvSpPr>
                <a:spLocks/>
              </p:cNvSpPr>
              <p:nvPr/>
            </p:nvSpPr>
            <p:spPr bwMode="auto">
              <a:xfrm>
                <a:off x="3944" y="1170"/>
                <a:ext cx="5" cy="2"/>
              </a:xfrm>
              <a:custGeom>
                <a:avLst/>
                <a:gdLst>
                  <a:gd name="T0" fmla="*/ 0 w 5"/>
                  <a:gd name="T1" fmla="*/ 2 h 2"/>
                  <a:gd name="T2" fmla="*/ 2 w 5"/>
                  <a:gd name="T3" fmla="*/ 2 h 2"/>
                  <a:gd name="T4" fmla="*/ 3 w 5"/>
                  <a:gd name="T5" fmla="*/ 2 h 2"/>
                  <a:gd name="T6" fmla="*/ 5 w 5"/>
                  <a:gd name="T7" fmla="*/ 0 h 2"/>
                  <a:gd name="T8" fmla="*/ 2 w 5"/>
                  <a:gd name="T9" fmla="*/ 0 h 2"/>
                  <a:gd name="T10" fmla="*/ 0 w 5"/>
                  <a:gd name="T11" fmla="*/ 2 h 2"/>
                </a:gdLst>
                <a:ahLst/>
                <a:cxnLst>
                  <a:cxn ang="0">
                    <a:pos x="T0" y="T1"/>
                  </a:cxn>
                  <a:cxn ang="0">
                    <a:pos x="T2" y="T3"/>
                  </a:cxn>
                  <a:cxn ang="0">
                    <a:pos x="T4" y="T5"/>
                  </a:cxn>
                  <a:cxn ang="0">
                    <a:pos x="T6" y="T7"/>
                  </a:cxn>
                  <a:cxn ang="0">
                    <a:pos x="T8" y="T9"/>
                  </a:cxn>
                  <a:cxn ang="0">
                    <a:pos x="T10" y="T11"/>
                  </a:cxn>
                </a:cxnLst>
                <a:rect l="0" t="0" r="r" b="b"/>
                <a:pathLst>
                  <a:path w="5" h="2">
                    <a:moveTo>
                      <a:pt x="0" y="2"/>
                    </a:moveTo>
                    <a:lnTo>
                      <a:pt x="2" y="2"/>
                    </a:lnTo>
                    <a:lnTo>
                      <a:pt x="3" y="2"/>
                    </a:lnTo>
                    <a:lnTo>
                      <a:pt x="5" y="0"/>
                    </a:lnTo>
                    <a:lnTo>
                      <a:pt x="2" y="0"/>
                    </a:lnTo>
                    <a:lnTo>
                      <a:pt x="0" y="2"/>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2" name="Freeform 1262">
                <a:extLst>
                  <a:ext uri="{FF2B5EF4-FFF2-40B4-BE49-F238E27FC236}">
                    <a16:creationId xmlns:a16="http://schemas.microsoft.com/office/drawing/2014/main" id="{F1F50FCA-ED5F-4626-AB54-6F0C5823C546}"/>
                  </a:ext>
                </a:extLst>
              </p:cNvPr>
              <p:cNvSpPr>
                <a:spLocks/>
              </p:cNvSpPr>
              <p:nvPr/>
            </p:nvSpPr>
            <p:spPr bwMode="auto">
              <a:xfrm>
                <a:off x="3947" y="873"/>
                <a:ext cx="5" cy="4"/>
              </a:xfrm>
              <a:custGeom>
                <a:avLst/>
                <a:gdLst>
                  <a:gd name="T0" fmla="*/ 3 w 5"/>
                  <a:gd name="T1" fmla="*/ 0 h 4"/>
                  <a:gd name="T2" fmla="*/ 0 w 5"/>
                  <a:gd name="T3" fmla="*/ 2 h 4"/>
                  <a:gd name="T4" fmla="*/ 2 w 5"/>
                  <a:gd name="T5" fmla="*/ 4 h 4"/>
                  <a:gd name="T6" fmla="*/ 5 w 5"/>
                  <a:gd name="T7" fmla="*/ 4 h 4"/>
                  <a:gd name="T8" fmla="*/ 3 w 5"/>
                  <a:gd name="T9" fmla="*/ 0 h 4"/>
                </a:gdLst>
                <a:ahLst/>
                <a:cxnLst>
                  <a:cxn ang="0">
                    <a:pos x="T0" y="T1"/>
                  </a:cxn>
                  <a:cxn ang="0">
                    <a:pos x="T2" y="T3"/>
                  </a:cxn>
                  <a:cxn ang="0">
                    <a:pos x="T4" y="T5"/>
                  </a:cxn>
                  <a:cxn ang="0">
                    <a:pos x="T6" y="T7"/>
                  </a:cxn>
                  <a:cxn ang="0">
                    <a:pos x="T8" y="T9"/>
                  </a:cxn>
                </a:cxnLst>
                <a:rect l="0" t="0" r="r" b="b"/>
                <a:pathLst>
                  <a:path w="5" h="4">
                    <a:moveTo>
                      <a:pt x="3" y="0"/>
                    </a:moveTo>
                    <a:lnTo>
                      <a:pt x="0" y="2"/>
                    </a:lnTo>
                    <a:lnTo>
                      <a:pt x="2" y="4"/>
                    </a:lnTo>
                    <a:lnTo>
                      <a:pt x="5" y="4"/>
                    </a:lnTo>
                    <a:lnTo>
                      <a:pt x="3"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3" name="Freeform 1263">
                <a:extLst>
                  <a:ext uri="{FF2B5EF4-FFF2-40B4-BE49-F238E27FC236}">
                    <a16:creationId xmlns:a16="http://schemas.microsoft.com/office/drawing/2014/main" id="{04790125-77B9-46EB-90EE-0B6988397E8C}"/>
                  </a:ext>
                </a:extLst>
              </p:cNvPr>
              <p:cNvSpPr>
                <a:spLocks/>
              </p:cNvSpPr>
              <p:nvPr/>
            </p:nvSpPr>
            <p:spPr bwMode="auto">
              <a:xfrm>
                <a:off x="3943" y="1212"/>
                <a:ext cx="4" cy="1"/>
              </a:xfrm>
              <a:custGeom>
                <a:avLst/>
                <a:gdLst>
                  <a:gd name="T0" fmla="*/ 1 w 4"/>
                  <a:gd name="T1" fmla="*/ 0 h 1"/>
                  <a:gd name="T2" fmla="*/ 0 w 4"/>
                  <a:gd name="T3" fmla="*/ 0 h 1"/>
                  <a:gd name="T4" fmla="*/ 3 w 4"/>
                  <a:gd name="T5" fmla="*/ 1 h 1"/>
                  <a:gd name="T6" fmla="*/ 4 w 4"/>
                  <a:gd name="T7" fmla="*/ 1 h 1"/>
                  <a:gd name="T8" fmla="*/ 3 w 4"/>
                  <a:gd name="T9" fmla="*/ 0 h 1"/>
                  <a:gd name="T10" fmla="*/ 1 w 4"/>
                  <a:gd name="T11" fmla="*/ 0 h 1"/>
                </a:gdLst>
                <a:ahLst/>
                <a:cxnLst>
                  <a:cxn ang="0">
                    <a:pos x="T0" y="T1"/>
                  </a:cxn>
                  <a:cxn ang="0">
                    <a:pos x="T2" y="T3"/>
                  </a:cxn>
                  <a:cxn ang="0">
                    <a:pos x="T4" y="T5"/>
                  </a:cxn>
                  <a:cxn ang="0">
                    <a:pos x="T6" y="T7"/>
                  </a:cxn>
                  <a:cxn ang="0">
                    <a:pos x="T8" y="T9"/>
                  </a:cxn>
                  <a:cxn ang="0">
                    <a:pos x="T10" y="T11"/>
                  </a:cxn>
                </a:cxnLst>
                <a:rect l="0" t="0" r="r" b="b"/>
                <a:pathLst>
                  <a:path w="4" h="1">
                    <a:moveTo>
                      <a:pt x="1" y="0"/>
                    </a:moveTo>
                    <a:lnTo>
                      <a:pt x="0" y="0"/>
                    </a:lnTo>
                    <a:lnTo>
                      <a:pt x="3" y="1"/>
                    </a:lnTo>
                    <a:lnTo>
                      <a:pt x="4" y="1"/>
                    </a:lnTo>
                    <a:lnTo>
                      <a:pt x="3" y="0"/>
                    </a:lnTo>
                    <a:lnTo>
                      <a:pt x="1"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4" name="Freeform 1264">
                <a:extLst>
                  <a:ext uri="{FF2B5EF4-FFF2-40B4-BE49-F238E27FC236}">
                    <a16:creationId xmlns:a16="http://schemas.microsoft.com/office/drawing/2014/main" id="{47D83F33-2958-4CAE-A4D0-0040A950FC8D}"/>
                  </a:ext>
                </a:extLst>
              </p:cNvPr>
              <p:cNvSpPr>
                <a:spLocks/>
              </p:cNvSpPr>
              <p:nvPr/>
            </p:nvSpPr>
            <p:spPr bwMode="auto">
              <a:xfrm>
                <a:off x="3939" y="1167"/>
                <a:ext cx="5" cy="5"/>
              </a:xfrm>
              <a:custGeom>
                <a:avLst/>
                <a:gdLst>
                  <a:gd name="T0" fmla="*/ 0 w 5"/>
                  <a:gd name="T1" fmla="*/ 1 h 5"/>
                  <a:gd name="T2" fmla="*/ 0 w 5"/>
                  <a:gd name="T3" fmla="*/ 3 h 5"/>
                  <a:gd name="T4" fmla="*/ 2 w 5"/>
                  <a:gd name="T5" fmla="*/ 5 h 5"/>
                  <a:gd name="T6" fmla="*/ 4 w 5"/>
                  <a:gd name="T7" fmla="*/ 5 h 5"/>
                  <a:gd name="T8" fmla="*/ 5 w 5"/>
                  <a:gd name="T9" fmla="*/ 1 h 5"/>
                  <a:gd name="T10" fmla="*/ 5 w 5"/>
                  <a:gd name="T11" fmla="*/ 0 h 5"/>
                  <a:gd name="T12" fmla="*/ 4 w 5"/>
                  <a:gd name="T13" fmla="*/ 1 h 5"/>
                  <a:gd name="T14" fmla="*/ 0 w 5"/>
                  <a:gd name="T15" fmla="*/ 1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5">
                    <a:moveTo>
                      <a:pt x="0" y="1"/>
                    </a:moveTo>
                    <a:lnTo>
                      <a:pt x="0" y="3"/>
                    </a:lnTo>
                    <a:lnTo>
                      <a:pt x="2" y="5"/>
                    </a:lnTo>
                    <a:lnTo>
                      <a:pt x="4" y="5"/>
                    </a:lnTo>
                    <a:lnTo>
                      <a:pt x="5" y="1"/>
                    </a:lnTo>
                    <a:lnTo>
                      <a:pt x="5" y="0"/>
                    </a:lnTo>
                    <a:lnTo>
                      <a:pt x="4" y="1"/>
                    </a:lnTo>
                    <a:lnTo>
                      <a:pt x="0" y="1"/>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5" name="Freeform 1265">
                <a:extLst>
                  <a:ext uri="{FF2B5EF4-FFF2-40B4-BE49-F238E27FC236}">
                    <a16:creationId xmlns:a16="http://schemas.microsoft.com/office/drawing/2014/main" id="{20BC8F71-8850-471E-82A4-89E73959CD8B}"/>
                  </a:ext>
                </a:extLst>
              </p:cNvPr>
              <p:cNvSpPr>
                <a:spLocks/>
              </p:cNvSpPr>
              <p:nvPr/>
            </p:nvSpPr>
            <p:spPr bwMode="auto">
              <a:xfrm>
                <a:off x="3876" y="869"/>
                <a:ext cx="3" cy="4"/>
              </a:xfrm>
              <a:custGeom>
                <a:avLst/>
                <a:gdLst>
                  <a:gd name="T0" fmla="*/ 3 w 3"/>
                  <a:gd name="T1" fmla="*/ 3 h 4"/>
                  <a:gd name="T2" fmla="*/ 3 w 3"/>
                  <a:gd name="T3" fmla="*/ 1 h 4"/>
                  <a:gd name="T4" fmla="*/ 1 w 3"/>
                  <a:gd name="T5" fmla="*/ 0 h 4"/>
                  <a:gd name="T6" fmla="*/ 0 w 3"/>
                  <a:gd name="T7" fmla="*/ 0 h 4"/>
                  <a:gd name="T8" fmla="*/ 0 w 3"/>
                  <a:gd name="T9" fmla="*/ 1 h 4"/>
                  <a:gd name="T10" fmla="*/ 1 w 3"/>
                  <a:gd name="T11" fmla="*/ 4 h 4"/>
                  <a:gd name="T12" fmla="*/ 1 w 3"/>
                  <a:gd name="T13" fmla="*/ 4 h 4"/>
                  <a:gd name="T14" fmla="*/ 3 w 3"/>
                  <a:gd name="T15" fmla="*/ 3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3" y="3"/>
                    </a:moveTo>
                    <a:lnTo>
                      <a:pt x="3" y="1"/>
                    </a:lnTo>
                    <a:lnTo>
                      <a:pt x="1" y="0"/>
                    </a:lnTo>
                    <a:lnTo>
                      <a:pt x="0" y="0"/>
                    </a:lnTo>
                    <a:lnTo>
                      <a:pt x="0" y="1"/>
                    </a:lnTo>
                    <a:lnTo>
                      <a:pt x="1" y="4"/>
                    </a:lnTo>
                    <a:lnTo>
                      <a:pt x="1" y="4"/>
                    </a:lnTo>
                    <a:lnTo>
                      <a:pt x="3" y="3"/>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6" name="Freeform 1266">
                <a:extLst>
                  <a:ext uri="{FF2B5EF4-FFF2-40B4-BE49-F238E27FC236}">
                    <a16:creationId xmlns:a16="http://schemas.microsoft.com/office/drawing/2014/main" id="{EB4B95E1-4A0E-4559-9F21-5F7ED0F9C9A7}"/>
                  </a:ext>
                </a:extLst>
              </p:cNvPr>
              <p:cNvSpPr>
                <a:spLocks/>
              </p:cNvSpPr>
              <p:nvPr/>
            </p:nvSpPr>
            <p:spPr bwMode="auto">
              <a:xfrm>
                <a:off x="3716" y="806"/>
                <a:ext cx="15" cy="15"/>
              </a:xfrm>
              <a:custGeom>
                <a:avLst/>
                <a:gdLst>
                  <a:gd name="T0" fmla="*/ 7 w 15"/>
                  <a:gd name="T1" fmla="*/ 15 h 15"/>
                  <a:gd name="T2" fmla="*/ 10 w 15"/>
                  <a:gd name="T3" fmla="*/ 13 h 15"/>
                  <a:gd name="T4" fmla="*/ 13 w 15"/>
                  <a:gd name="T5" fmla="*/ 15 h 15"/>
                  <a:gd name="T6" fmla="*/ 15 w 15"/>
                  <a:gd name="T7" fmla="*/ 15 h 15"/>
                  <a:gd name="T8" fmla="*/ 15 w 15"/>
                  <a:gd name="T9" fmla="*/ 10 h 15"/>
                  <a:gd name="T10" fmla="*/ 15 w 15"/>
                  <a:gd name="T11" fmla="*/ 7 h 15"/>
                  <a:gd name="T12" fmla="*/ 10 w 15"/>
                  <a:gd name="T13" fmla="*/ 2 h 15"/>
                  <a:gd name="T14" fmla="*/ 7 w 15"/>
                  <a:gd name="T15" fmla="*/ 0 h 15"/>
                  <a:gd name="T16" fmla="*/ 2 w 15"/>
                  <a:gd name="T17" fmla="*/ 2 h 15"/>
                  <a:gd name="T18" fmla="*/ 0 w 15"/>
                  <a:gd name="T19" fmla="*/ 5 h 15"/>
                  <a:gd name="T20" fmla="*/ 0 w 15"/>
                  <a:gd name="T21" fmla="*/ 8 h 15"/>
                  <a:gd name="T22" fmla="*/ 3 w 15"/>
                  <a:gd name="T23" fmla="*/ 10 h 15"/>
                  <a:gd name="T24" fmla="*/ 5 w 15"/>
                  <a:gd name="T25" fmla="*/ 15 h 15"/>
                  <a:gd name="T26" fmla="*/ 7 w 15"/>
                  <a:gd name="T27"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 h="15">
                    <a:moveTo>
                      <a:pt x="7" y="15"/>
                    </a:moveTo>
                    <a:lnTo>
                      <a:pt x="10" y="13"/>
                    </a:lnTo>
                    <a:lnTo>
                      <a:pt x="13" y="15"/>
                    </a:lnTo>
                    <a:lnTo>
                      <a:pt x="15" y="15"/>
                    </a:lnTo>
                    <a:lnTo>
                      <a:pt x="15" y="10"/>
                    </a:lnTo>
                    <a:lnTo>
                      <a:pt x="15" y="7"/>
                    </a:lnTo>
                    <a:lnTo>
                      <a:pt x="10" y="2"/>
                    </a:lnTo>
                    <a:lnTo>
                      <a:pt x="7" y="0"/>
                    </a:lnTo>
                    <a:lnTo>
                      <a:pt x="2" y="2"/>
                    </a:lnTo>
                    <a:lnTo>
                      <a:pt x="0" y="5"/>
                    </a:lnTo>
                    <a:lnTo>
                      <a:pt x="0" y="8"/>
                    </a:lnTo>
                    <a:lnTo>
                      <a:pt x="3" y="10"/>
                    </a:lnTo>
                    <a:lnTo>
                      <a:pt x="5" y="15"/>
                    </a:lnTo>
                    <a:lnTo>
                      <a:pt x="7" y="15"/>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7" name="Freeform 1267">
                <a:extLst>
                  <a:ext uri="{FF2B5EF4-FFF2-40B4-BE49-F238E27FC236}">
                    <a16:creationId xmlns:a16="http://schemas.microsoft.com/office/drawing/2014/main" id="{9BA94361-1471-4145-80D6-8E65D9C1525D}"/>
                  </a:ext>
                </a:extLst>
              </p:cNvPr>
              <p:cNvSpPr>
                <a:spLocks/>
              </p:cNvSpPr>
              <p:nvPr/>
            </p:nvSpPr>
            <p:spPr bwMode="auto">
              <a:xfrm>
                <a:off x="3665" y="861"/>
                <a:ext cx="67" cy="67"/>
              </a:xfrm>
              <a:custGeom>
                <a:avLst/>
                <a:gdLst>
                  <a:gd name="T0" fmla="*/ 19 w 67"/>
                  <a:gd name="T1" fmla="*/ 11 h 67"/>
                  <a:gd name="T2" fmla="*/ 21 w 67"/>
                  <a:gd name="T3" fmla="*/ 12 h 67"/>
                  <a:gd name="T4" fmla="*/ 19 w 67"/>
                  <a:gd name="T5" fmla="*/ 17 h 67"/>
                  <a:gd name="T6" fmla="*/ 18 w 67"/>
                  <a:gd name="T7" fmla="*/ 22 h 67"/>
                  <a:gd name="T8" fmla="*/ 15 w 67"/>
                  <a:gd name="T9" fmla="*/ 27 h 67"/>
                  <a:gd name="T10" fmla="*/ 15 w 67"/>
                  <a:gd name="T11" fmla="*/ 33 h 67"/>
                  <a:gd name="T12" fmla="*/ 13 w 67"/>
                  <a:gd name="T13" fmla="*/ 28 h 67"/>
                  <a:gd name="T14" fmla="*/ 8 w 67"/>
                  <a:gd name="T15" fmla="*/ 27 h 67"/>
                  <a:gd name="T16" fmla="*/ 7 w 67"/>
                  <a:gd name="T17" fmla="*/ 32 h 67"/>
                  <a:gd name="T18" fmla="*/ 2 w 67"/>
                  <a:gd name="T19" fmla="*/ 32 h 67"/>
                  <a:gd name="T20" fmla="*/ 0 w 67"/>
                  <a:gd name="T21" fmla="*/ 36 h 67"/>
                  <a:gd name="T22" fmla="*/ 5 w 67"/>
                  <a:gd name="T23" fmla="*/ 36 h 67"/>
                  <a:gd name="T24" fmla="*/ 11 w 67"/>
                  <a:gd name="T25" fmla="*/ 36 h 67"/>
                  <a:gd name="T26" fmla="*/ 19 w 67"/>
                  <a:gd name="T27" fmla="*/ 38 h 67"/>
                  <a:gd name="T28" fmla="*/ 35 w 67"/>
                  <a:gd name="T29" fmla="*/ 41 h 67"/>
                  <a:gd name="T30" fmla="*/ 27 w 67"/>
                  <a:gd name="T31" fmla="*/ 43 h 67"/>
                  <a:gd name="T32" fmla="*/ 19 w 67"/>
                  <a:gd name="T33" fmla="*/ 44 h 67"/>
                  <a:gd name="T34" fmla="*/ 21 w 67"/>
                  <a:gd name="T35" fmla="*/ 48 h 67"/>
                  <a:gd name="T36" fmla="*/ 13 w 67"/>
                  <a:gd name="T37" fmla="*/ 46 h 67"/>
                  <a:gd name="T38" fmla="*/ 11 w 67"/>
                  <a:gd name="T39" fmla="*/ 48 h 67"/>
                  <a:gd name="T40" fmla="*/ 10 w 67"/>
                  <a:gd name="T41" fmla="*/ 49 h 67"/>
                  <a:gd name="T42" fmla="*/ 13 w 67"/>
                  <a:gd name="T43" fmla="*/ 52 h 67"/>
                  <a:gd name="T44" fmla="*/ 13 w 67"/>
                  <a:gd name="T45" fmla="*/ 54 h 67"/>
                  <a:gd name="T46" fmla="*/ 10 w 67"/>
                  <a:gd name="T47" fmla="*/ 57 h 67"/>
                  <a:gd name="T48" fmla="*/ 11 w 67"/>
                  <a:gd name="T49" fmla="*/ 63 h 67"/>
                  <a:gd name="T50" fmla="*/ 16 w 67"/>
                  <a:gd name="T51" fmla="*/ 63 h 67"/>
                  <a:gd name="T52" fmla="*/ 19 w 67"/>
                  <a:gd name="T53" fmla="*/ 63 h 67"/>
                  <a:gd name="T54" fmla="*/ 23 w 67"/>
                  <a:gd name="T55" fmla="*/ 62 h 67"/>
                  <a:gd name="T56" fmla="*/ 32 w 67"/>
                  <a:gd name="T57" fmla="*/ 67 h 67"/>
                  <a:gd name="T58" fmla="*/ 34 w 67"/>
                  <a:gd name="T59" fmla="*/ 60 h 67"/>
                  <a:gd name="T60" fmla="*/ 35 w 67"/>
                  <a:gd name="T61" fmla="*/ 63 h 67"/>
                  <a:gd name="T62" fmla="*/ 39 w 67"/>
                  <a:gd name="T63" fmla="*/ 62 h 67"/>
                  <a:gd name="T64" fmla="*/ 40 w 67"/>
                  <a:gd name="T65" fmla="*/ 57 h 67"/>
                  <a:gd name="T66" fmla="*/ 37 w 67"/>
                  <a:gd name="T67" fmla="*/ 54 h 67"/>
                  <a:gd name="T68" fmla="*/ 42 w 67"/>
                  <a:gd name="T69" fmla="*/ 51 h 67"/>
                  <a:gd name="T70" fmla="*/ 45 w 67"/>
                  <a:gd name="T71" fmla="*/ 49 h 67"/>
                  <a:gd name="T72" fmla="*/ 46 w 67"/>
                  <a:gd name="T73" fmla="*/ 51 h 67"/>
                  <a:gd name="T74" fmla="*/ 46 w 67"/>
                  <a:gd name="T75" fmla="*/ 43 h 67"/>
                  <a:gd name="T76" fmla="*/ 50 w 67"/>
                  <a:gd name="T77" fmla="*/ 41 h 67"/>
                  <a:gd name="T78" fmla="*/ 53 w 67"/>
                  <a:gd name="T79" fmla="*/ 38 h 67"/>
                  <a:gd name="T80" fmla="*/ 59 w 67"/>
                  <a:gd name="T81" fmla="*/ 30 h 67"/>
                  <a:gd name="T82" fmla="*/ 62 w 67"/>
                  <a:gd name="T83" fmla="*/ 24 h 67"/>
                  <a:gd name="T84" fmla="*/ 67 w 67"/>
                  <a:gd name="T85" fmla="*/ 14 h 67"/>
                  <a:gd name="T86" fmla="*/ 62 w 67"/>
                  <a:gd name="T87" fmla="*/ 9 h 67"/>
                  <a:gd name="T88" fmla="*/ 64 w 67"/>
                  <a:gd name="T89" fmla="*/ 6 h 67"/>
                  <a:gd name="T90" fmla="*/ 62 w 67"/>
                  <a:gd name="T91" fmla="*/ 3 h 67"/>
                  <a:gd name="T92" fmla="*/ 61 w 67"/>
                  <a:gd name="T93" fmla="*/ 6 h 67"/>
                  <a:gd name="T94" fmla="*/ 56 w 67"/>
                  <a:gd name="T95" fmla="*/ 11 h 67"/>
                  <a:gd name="T96" fmla="*/ 53 w 67"/>
                  <a:gd name="T97" fmla="*/ 14 h 67"/>
                  <a:gd name="T98" fmla="*/ 53 w 67"/>
                  <a:gd name="T99" fmla="*/ 9 h 67"/>
                  <a:gd name="T100" fmla="*/ 50 w 67"/>
                  <a:gd name="T101" fmla="*/ 3 h 67"/>
                  <a:gd name="T102" fmla="*/ 45 w 67"/>
                  <a:gd name="T103" fmla="*/ 0 h 67"/>
                  <a:gd name="T104" fmla="*/ 39 w 67"/>
                  <a:gd name="T105" fmla="*/ 3 h 67"/>
                  <a:gd name="T106" fmla="*/ 35 w 67"/>
                  <a:gd name="T107" fmla="*/ 8 h 67"/>
                  <a:gd name="T108" fmla="*/ 37 w 67"/>
                  <a:gd name="T109" fmla="*/ 16 h 67"/>
                  <a:gd name="T110" fmla="*/ 34 w 67"/>
                  <a:gd name="T111" fmla="*/ 16 h 67"/>
                  <a:gd name="T112" fmla="*/ 37 w 67"/>
                  <a:gd name="T113" fmla="*/ 22 h 67"/>
                  <a:gd name="T114" fmla="*/ 35 w 67"/>
                  <a:gd name="T115" fmla="*/ 28 h 67"/>
                  <a:gd name="T116" fmla="*/ 31 w 67"/>
                  <a:gd name="T117" fmla="*/ 28 h 67"/>
                  <a:gd name="T118" fmla="*/ 29 w 67"/>
                  <a:gd name="T119" fmla="*/ 16 h 67"/>
                  <a:gd name="T120" fmla="*/ 27 w 67"/>
                  <a:gd name="T121" fmla="*/ 11 h 67"/>
                  <a:gd name="T122" fmla="*/ 26 w 67"/>
                  <a:gd name="T123" fmla="*/ 6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7" h="67">
                    <a:moveTo>
                      <a:pt x="23" y="8"/>
                    </a:moveTo>
                    <a:lnTo>
                      <a:pt x="21" y="8"/>
                    </a:lnTo>
                    <a:lnTo>
                      <a:pt x="19" y="11"/>
                    </a:lnTo>
                    <a:lnTo>
                      <a:pt x="18" y="12"/>
                    </a:lnTo>
                    <a:lnTo>
                      <a:pt x="19" y="12"/>
                    </a:lnTo>
                    <a:lnTo>
                      <a:pt x="21" y="12"/>
                    </a:lnTo>
                    <a:lnTo>
                      <a:pt x="23" y="14"/>
                    </a:lnTo>
                    <a:lnTo>
                      <a:pt x="19" y="16"/>
                    </a:lnTo>
                    <a:lnTo>
                      <a:pt x="19" y="17"/>
                    </a:lnTo>
                    <a:lnTo>
                      <a:pt x="16" y="17"/>
                    </a:lnTo>
                    <a:lnTo>
                      <a:pt x="16" y="22"/>
                    </a:lnTo>
                    <a:lnTo>
                      <a:pt x="18" y="22"/>
                    </a:lnTo>
                    <a:lnTo>
                      <a:pt x="18" y="24"/>
                    </a:lnTo>
                    <a:lnTo>
                      <a:pt x="15" y="25"/>
                    </a:lnTo>
                    <a:lnTo>
                      <a:pt x="15" y="27"/>
                    </a:lnTo>
                    <a:lnTo>
                      <a:pt x="16" y="30"/>
                    </a:lnTo>
                    <a:lnTo>
                      <a:pt x="16" y="32"/>
                    </a:lnTo>
                    <a:lnTo>
                      <a:pt x="15" y="33"/>
                    </a:lnTo>
                    <a:lnTo>
                      <a:pt x="13" y="33"/>
                    </a:lnTo>
                    <a:lnTo>
                      <a:pt x="13" y="28"/>
                    </a:lnTo>
                    <a:lnTo>
                      <a:pt x="13" y="28"/>
                    </a:lnTo>
                    <a:lnTo>
                      <a:pt x="11" y="25"/>
                    </a:lnTo>
                    <a:lnTo>
                      <a:pt x="10" y="27"/>
                    </a:lnTo>
                    <a:lnTo>
                      <a:pt x="8" y="27"/>
                    </a:lnTo>
                    <a:lnTo>
                      <a:pt x="7" y="28"/>
                    </a:lnTo>
                    <a:lnTo>
                      <a:pt x="5" y="30"/>
                    </a:lnTo>
                    <a:lnTo>
                      <a:pt x="7" y="32"/>
                    </a:lnTo>
                    <a:lnTo>
                      <a:pt x="5" y="32"/>
                    </a:lnTo>
                    <a:lnTo>
                      <a:pt x="3" y="30"/>
                    </a:lnTo>
                    <a:lnTo>
                      <a:pt x="2" y="32"/>
                    </a:lnTo>
                    <a:lnTo>
                      <a:pt x="0" y="32"/>
                    </a:lnTo>
                    <a:lnTo>
                      <a:pt x="0" y="35"/>
                    </a:lnTo>
                    <a:lnTo>
                      <a:pt x="0" y="36"/>
                    </a:lnTo>
                    <a:lnTo>
                      <a:pt x="2" y="36"/>
                    </a:lnTo>
                    <a:lnTo>
                      <a:pt x="3" y="36"/>
                    </a:lnTo>
                    <a:lnTo>
                      <a:pt x="5" y="36"/>
                    </a:lnTo>
                    <a:lnTo>
                      <a:pt x="8" y="36"/>
                    </a:lnTo>
                    <a:lnTo>
                      <a:pt x="10" y="36"/>
                    </a:lnTo>
                    <a:lnTo>
                      <a:pt x="11" y="36"/>
                    </a:lnTo>
                    <a:lnTo>
                      <a:pt x="15" y="38"/>
                    </a:lnTo>
                    <a:lnTo>
                      <a:pt x="18" y="36"/>
                    </a:lnTo>
                    <a:lnTo>
                      <a:pt x="19" y="38"/>
                    </a:lnTo>
                    <a:lnTo>
                      <a:pt x="23" y="38"/>
                    </a:lnTo>
                    <a:lnTo>
                      <a:pt x="34" y="40"/>
                    </a:lnTo>
                    <a:lnTo>
                      <a:pt x="35" y="41"/>
                    </a:lnTo>
                    <a:lnTo>
                      <a:pt x="34" y="43"/>
                    </a:lnTo>
                    <a:lnTo>
                      <a:pt x="31" y="43"/>
                    </a:lnTo>
                    <a:lnTo>
                      <a:pt x="27" y="43"/>
                    </a:lnTo>
                    <a:lnTo>
                      <a:pt x="24" y="44"/>
                    </a:lnTo>
                    <a:lnTo>
                      <a:pt x="19" y="44"/>
                    </a:lnTo>
                    <a:lnTo>
                      <a:pt x="19" y="44"/>
                    </a:lnTo>
                    <a:lnTo>
                      <a:pt x="21" y="44"/>
                    </a:lnTo>
                    <a:lnTo>
                      <a:pt x="23" y="46"/>
                    </a:lnTo>
                    <a:lnTo>
                      <a:pt x="21" y="48"/>
                    </a:lnTo>
                    <a:lnTo>
                      <a:pt x="16" y="46"/>
                    </a:lnTo>
                    <a:lnTo>
                      <a:pt x="15" y="44"/>
                    </a:lnTo>
                    <a:lnTo>
                      <a:pt x="13" y="46"/>
                    </a:lnTo>
                    <a:lnTo>
                      <a:pt x="13" y="48"/>
                    </a:lnTo>
                    <a:lnTo>
                      <a:pt x="13" y="49"/>
                    </a:lnTo>
                    <a:lnTo>
                      <a:pt x="11" y="48"/>
                    </a:lnTo>
                    <a:lnTo>
                      <a:pt x="10" y="48"/>
                    </a:lnTo>
                    <a:lnTo>
                      <a:pt x="10" y="48"/>
                    </a:lnTo>
                    <a:lnTo>
                      <a:pt x="10" y="49"/>
                    </a:lnTo>
                    <a:lnTo>
                      <a:pt x="11" y="51"/>
                    </a:lnTo>
                    <a:lnTo>
                      <a:pt x="15" y="51"/>
                    </a:lnTo>
                    <a:lnTo>
                      <a:pt x="13" y="52"/>
                    </a:lnTo>
                    <a:lnTo>
                      <a:pt x="15" y="56"/>
                    </a:lnTo>
                    <a:lnTo>
                      <a:pt x="13" y="56"/>
                    </a:lnTo>
                    <a:lnTo>
                      <a:pt x="13" y="54"/>
                    </a:lnTo>
                    <a:lnTo>
                      <a:pt x="11" y="54"/>
                    </a:lnTo>
                    <a:lnTo>
                      <a:pt x="10" y="56"/>
                    </a:lnTo>
                    <a:lnTo>
                      <a:pt x="10" y="57"/>
                    </a:lnTo>
                    <a:lnTo>
                      <a:pt x="10" y="59"/>
                    </a:lnTo>
                    <a:lnTo>
                      <a:pt x="10" y="62"/>
                    </a:lnTo>
                    <a:lnTo>
                      <a:pt x="11" y="63"/>
                    </a:lnTo>
                    <a:lnTo>
                      <a:pt x="15" y="62"/>
                    </a:lnTo>
                    <a:lnTo>
                      <a:pt x="15" y="63"/>
                    </a:lnTo>
                    <a:lnTo>
                      <a:pt x="16" y="63"/>
                    </a:lnTo>
                    <a:lnTo>
                      <a:pt x="18" y="62"/>
                    </a:lnTo>
                    <a:lnTo>
                      <a:pt x="21" y="60"/>
                    </a:lnTo>
                    <a:lnTo>
                      <a:pt x="19" y="63"/>
                    </a:lnTo>
                    <a:lnTo>
                      <a:pt x="19" y="65"/>
                    </a:lnTo>
                    <a:lnTo>
                      <a:pt x="21" y="65"/>
                    </a:lnTo>
                    <a:lnTo>
                      <a:pt x="23" y="62"/>
                    </a:lnTo>
                    <a:lnTo>
                      <a:pt x="24" y="63"/>
                    </a:lnTo>
                    <a:lnTo>
                      <a:pt x="24" y="67"/>
                    </a:lnTo>
                    <a:lnTo>
                      <a:pt x="32" y="67"/>
                    </a:lnTo>
                    <a:lnTo>
                      <a:pt x="34" y="63"/>
                    </a:lnTo>
                    <a:lnTo>
                      <a:pt x="34" y="62"/>
                    </a:lnTo>
                    <a:lnTo>
                      <a:pt x="34" y="60"/>
                    </a:lnTo>
                    <a:lnTo>
                      <a:pt x="34" y="59"/>
                    </a:lnTo>
                    <a:lnTo>
                      <a:pt x="35" y="60"/>
                    </a:lnTo>
                    <a:lnTo>
                      <a:pt x="35" y="63"/>
                    </a:lnTo>
                    <a:lnTo>
                      <a:pt x="37" y="65"/>
                    </a:lnTo>
                    <a:lnTo>
                      <a:pt x="39" y="65"/>
                    </a:lnTo>
                    <a:lnTo>
                      <a:pt x="39" y="62"/>
                    </a:lnTo>
                    <a:lnTo>
                      <a:pt x="39" y="60"/>
                    </a:lnTo>
                    <a:lnTo>
                      <a:pt x="39" y="59"/>
                    </a:lnTo>
                    <a:lnTo>
                      <a:pt x="40" y="57"/>
                    </a:lnTo>
                    <a:lnTo>
                      <a:pt x="37" y="57"/>
                    </a:lnTo>
                    <a:lnTo>
                      <a:pt x="35" y="57"/>
                    </a:lnTo>
                    <a:lnTo>
                      <a:pt x="37" y="54"/>
                    </a:lnTo>
                    <a:lnTo>
                      <a:pt x="39" y="54"/>
                    </a:lnTo>
                    <a:lnTo>
                      <a:pt x="40" y="52"/>
                    </a:lnTo>
                    <a:lnTo>
                      <a:pt x="42" y="51"/>
                    </a:lnTo>
                    <a:lnTo>
                      <a:pt x="42" y="49"/>
                    </a:lnTo>
                    <a:lnTo>
                      <a:pt x="43" y="49"/>
                    </a:lnTo>
                    <a:lnTo>
                      <a:pt x="45" y="49"/>
                    </a:lnTo>
                    <a:lnTo>
                      <a:pt x="45" y="51"/>
                    </a:lnTo>
                    <a:lnTo>
                      <a:pt x="46" y="52"/>
                    </a:lnTo>
                    <a:lnTo>
                      <a:pt x="46" y="51"/>
                    </a:lnTo>
                    <a:lnTo>
                      <a:pt x="50" y="46"/>
                    </a:lnTo>
                    <a:lnTo>
                      <a:pt x="50" y="46"/>
                    </a:lnTo>
                    <a:lnTo>
                      <a:pt x="46" y="43"/>
                    </a:lnTo>
                    <a:lnTo>
                      <a:pt x="46" y="43"/>
                    </a:lnTo>
                    <a:lnTo>
                      <a:pt x="48" y="41"/>
                    </a:lnTo>
                    <a:lnTo>
                      <a:pt x="50" y="41"/>
                    </a:lnTo>
                    <a:lnTo>
                      <a:pt x="51" y="41"/>
                    </a:lnTo>
                    <a:lnTo>
                      <a:pt x="53" y="40"/>
                    </a:lnTo>
                    <a:lnTo>
                      <a:pt x="53" y="38"/>
                    </a:lnTo>
                    <a:lnTo>
                      <a:pt x="56" y="35"/>
                    </a:lnTo>
                    <a:lnTo>
                      <a:pt x="56" y="33"/>
                    </a:lnTo>
                    <a:lnTo>
                      <a:pt x="59" y="30"/>
                    </a:lnTo>
                    <a:lnTo>
                      <a:pt x="62" y="28"/>
                    </a:lnTo>
                    <a:lnTo>
                      <a:pt x="62" y="27"/>
                    </a:lnTo>
                    <a:lnTo>
                      <a:pt x="62" y="24"/>
                    </a:lnTo>
                    <a:lnTo>
                      <a:pt x="64" y="19"/>
                    </a:lnTo>
                    <a:lnTo>
                      <a:pt x="67" y="17"/>
                    </a:lnTo>
                    <a:lnTo>
                      <a:pt x="67" y="14"/>
                    </a:lnTo>
                    <a:lnTo>
                      <a:pt x="67" y="12"/>
                    </a:lnTo>
                    <a:lnTo>
                      <a:pt x="64" y="11"/>
                    </a:lnTo>
                    <a:lnTo>
                      <a:pt x="62" y="9"/>
                    </a:lnTo>
                    <a:lnTo>
                      <a:pt x="64" y="9"/>
                    </a:lnTo>
                    <a:lnTo>
                      <a:pt x="66" y="8"/>
                    </a:lnTo>
                    <a:lnTo>
                      <a:pt x="64" y="6"/>
                    </a:lnTo>
                    <a:lnTo>
                      <a:pt x="66" y="4"/>
                    </a:lnTo>
                    <a:lnTo>
                      <a:pt x="64" y="3"/>
                    </a:lnTo>
                    <a:lnTo>
                      <a:pt x="62" y="3"/>
                    </a:lnTo>
                    <a:lnTo>
                      <a:pt x="62" y="3"/>
                    </a:lnTo>
                    <a:lnTo>
                      <a:pt x="62" y="6"/>
                    </a:lnTo>
                    <a:lnTo>
                      <a:pt x="61" y="6"/>
                    </a:lnTo>
                    <a:lnTo>
                      <a:pt x="59" y="4"/>
                    </a:lnTo>
                    <a:lnTo>
                      <a:pt x="56" y="6"/>
                    </a:lnTo>
                    <a:lnTo>
                      <a:pt x="56" y="11"/>
                    </a:lnTo>
                    <a:lnTo>
                      <a:pt x="54" y="12"/>
                    </a:lnTo>
                    <a:lnTo>
                      <a:pt x="54" y="12"/>
                    </a:lnTo>
                    <a:lnTo>
                      <a:pt x="53" y="14"/>
                    </a:lnTo>
                    <a:lnTo>
                      <a:pt x="51" y="14"/>
                    </a:lnTo>
                    <a:lnTo>
                      <a:pt x="51" y="11"/>
                    </a:lnTo>
                    <a:lnTo>
                      <a:pt x="53" y="9"/>
                    </a:lnTo>
                    <a:lnTo>
                      <a:pt x="53" y="3"/>
                    </a:lnTo>
                    <a:lnTo>
                      <a:pt x="53" y="3"/>
                    </a:lnTo>
                    <a:lnTo>
                      <a:pt x="50" y="3"/>
                    </a:lnTo>
                    <a:lnTo>
                      <a:pt x="48" y="1"/>
                    </a:lnTo>
                    <a:lnTo>
                      <a:pt x="48" y="0"/>
                    </a:lnTo>
                    <a:lnTo>
                      <a:pt x="45" y="0"/>
                    </a:lnTo>
                    <a:lnTo>
                      <a:pt x="43" y="1"/>
                    </a:lnTo>
                    <a:lnTo>
                      <a:pt x="40" y="1"/>
                    </a:lnTo>
                    <a:lnTo>
                      <a:pt x="39" y="3"/>
                    </a:lnTo>
                    <a:lnTo>
                      <a:pt x="37" y="3"/>
                    </a:lnTo>
                    <a:lnTo>
                      <a:pt x="35" y="4"/>
                    </a:lnTo>
                    <a:lnTo>
                      <a:pt x="35" y="8"/>
                    </a:lnTo>
                    <a:lnTo>
                      <a:pt x="34" y="9"/>
                    </a:lnTo>
                    <a:lnTo>
                      <a:pt x="35" y="12"/>
                    </a:lnTo>
                    <a:lnTo>
                      <a:pt x="37" y="16"/>
                    </a:lnTo>
                    <a:lnTo>
                      <a:pt x="39" y="17"/>
                    </a:lnTo>
                    <a:lnTo>
                      <a:pt x="35" y="16"/>
                    </a:lnTo>
                    <a:lnTo>
                      <a:pt x="34" y="16"/>
                    </a:lnTo>
                    <a:lnTo>
                      <a:pt x="32" y="17"/>
                    </a:lnTo>
                    <a:lnTo>
                      <a:pt x="37" y="20"/>
                    </a:lnTo>
                    <a:lnTo>
                      <a:pt x="37" y="22"/>
                    </a:lnTo>
                    <a:lnTo>
                      <a:pt x="35" y="22"/>
                    </a:lnTo>
                    <a:lnTo>
                      <a:pt x="34" y="27"/>
                    </a:lnTo>
                    <a:lnTo>
                      <a:pt x="35" y="28"/>
                    </a:lnTo>
                    <a:lnTo>
                      <a:pt x="32" y="32"/>
                    </a:lnTo>
                    <a:lnTo>
                      <a:pt x="31" y="30"/>
                    </a:lnTo>
                    <a:lnTo>
                      <a:pt x="31" y="28"/>
                    </a:lnTo>
                    <a:lnTo>
                      <a:pt x="31" y="25"/>
                    </a:lnTo>
                    <a:lnTo>
                      <a:pt x="31" y="17"/>
                    </a:lnTo>
                    <a:lnTo>
                      <a:pt x="29" y="16"/>
                    </a:lnTo>
                    <a:lnTo>
                      <a:pt x="27" y="14"/>
                    </a:lnTo>
                    <a:lnTo>
                      <a:pt x="29" y="12"/>
                    </a:lnTo>
                    <a:lnTo>
                      <a:pt x="27" y="11"/>
                    </a:lnTo>
                    <a:lnTo>
                      <a:pt x="27" y="9"/>
                    </a:lnTo>
                    <a:lnTo>
                      <a:pt x="26" y="6"/>
                    </a:lnTo>
                    <a:lnTo>
                      <a:pt x="26" y="6"/>
                    </a:lnTo>
                    <a:lnTo>
                      <a:pt x="23" y="8"/>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8" name="Freeform 1268">
                <a:extLst>
                  <a:ext uri="{FF2B5EF4-FFF2-40B4-BE49-F238E27FC236}">
                    <a16:creationId xmlns:a16="http://schemas.microsoft.com/office/drawing/2014/main" id="{D9179B77-170F-49D5-9CAB-E0152CFF8F7D}"/>
                  </a:ext>
                </a:extLst>
              </p:cNvPr>
              <p:cNvSpPr>
                <a:spLocks/>
              </p:cNvSpPr>
              <p:nvPr/>
            </p:nvSpPr>
            <p:spPr bwMode="auto">
              <a:xfrm>
                <a:off x="3723" y="791"/>
                <a:ext cx="6" cy="4"/>
              </a:xfrm>
              <a:custGeom>
                <a:avLst/>
                <a:gdLst>
                  <a:gd name="T0" fmla="*/ 4 w 6"/>
                  <a:gd name="T1" fmla="*/ 3 h 4"/>
                  <a:gd name="T2" fmla="*/ 4 w 6"/>
                  <a:gd name="T3" fmla="*/ 1 h 4"/>
                  <a:gd name="T4" fmla="*/ 6 w 6"/>
                  <a:gd name="T5" fmla="*/ 0 h 4"/>
                  <a:gd name="T6" fmla="*/ 3 w 6"/>
                  <a:gd name="T7" fmla="*/ 0 h 4"/>
                  <a:gd name="T8" fmla="*/ 0 w 6"/>
                  <a:gd name="T9" fmla="*/ 1 h 4"/>
                  <a:gd name="T10" fmla="*/ 0 w 6"/>
                  <a:gd name="T11" fmla="*/ 4 h 4"/>
                  <a:gd name="T12" fmla="*/ 1 w 6"/>
                  <a:gd name="T13" fmla="*/ 4 h 4"/>
                  <a:gd name="T14" fmla="*/ 4 w 6"/>
                  <a:gd name="T15" fmla="*/ 3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4">
                    <a:moveTo>
                      <a:pt x="4" y="3"/>
                    </a:moveTo>
                    <a:lnTo>
                      <a:pt x="4" y="1"/>
                    </a:lnTo>
                    <a:lnTo>
                      <a:pt x="6" y="0"/>
                    </a:lnTo>
                    <a:lnTo>
                      <a:pt x="3" y="0"/>
                    </a:lnTo>
                    <a:lnTo>
                      <a:pt x="0" y="1"/>
                    </a:lnTo>
                    <a:lnTo>
                      <a:pt x="0" y="4"/>
                    </a:lnTo>
                    <a:lnTo>
                      <a:pt x="1" y="4"/>
                    </a:lnTo>
                    <a:lnTo>
                      <a:pt x="4" y="3"/>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9" name="Freeform 1269">
                <a:extLst>
                  <a:ext uri="{FF2B5EF4-FFF2-40B4-BE49-F238E27FC236}">
                    <a16:creationId xmlns:a16="http://schemas.microsoft.com/office/drawing/2014/main" id="{46491AA2-72B3-45B0-9096-97394C83516F}"/>
                  </a:ext>
                </a:extLst>
              </p:cNvPr>
              <p:cNvSpPr>
                <a:spLocks/>
              </p:cNvSpPr>
              <p:nvPr/>
            </p:nvSpPr>
            <p:spPr bwMode="auto">
              <a:xfrm>
                <a:off x="3711" y="736"/>
                <a:ext cx="61" cy="86"/>
              </a:xfrm>
              <a:custGeom>
                <a:avLst/>
                <a:gdLst>
                  <a:gd name="T0" fmla="*/ 5 w 61"/>
                  <a:gd name="T1" fmla="*/ 51 h 86"/>
                  <a:gd name="T2" fmla="*/ 10 w 61"/>
                  <a:gd name="T3" fmla="*/ 50 h 86"/>
                  <a:gd name="T4" fmla="*/ 18 w 61"/>
                  <a:gd name="T5" fmla="*/ 51 h 86"/>
                  <a:gd name="T6" fmla="*/ 23 w 61"/>
                  <a:gd name="T7" fmla="*/ 51 h 86"/>
                  <a:gd name="T8" fmla="*/ 21 w 61"/>
                  <a:gd name="T9" fmla="*/ 55 h 86"/>
                  <a:gd name="T10" fmla="*/ 20 w 61"/>
                  <a:gd name="T11" fmla="*/ 58 h 86"/>
                  <a:gd name="T12" fmla="*/ 28 w 61"/>
                  <a:gd name="T13" fmla="*/ 61 h 86"/>
                  <a:gd name="T14" fmla="*/ 31 w 61"/>
                  <a:gd name="T15" fmla="*/ 64 h 86"/>
                  <a:gd name="T16" fmla="*/ 31 w 61"/>
                  <a:gd name="T17" fmla="*/ 67 h 86"/>
                  <a:gd name="T18" fmla="*/ 26 w 61"/>
                  <a:gd name="T19" fmla="*/ 80 h 86"/>
                  <a:gd name="T20" fmla="*/ 29 w 61"/>
                  <a:gd name="T21" fmla="*/ 86 h 86"/>
                  <a:gd name="T22" fmla="*/ 32 w 61"/>
                  <a:gd name="T23" fmla="*/ 86 h 86"/>
                  <a:gd name="T24" fmla="*/ 36 w 61"/>
                  <a:gd name="T25" fmla="*/ 86 h 86"/>
                  <a:gd name="T26" fmla="*/ 40 w 61"/>
                  <a:gd name="T27" fmla="*/ 83 h 86"/>
                  <a:gd name="T28" fmla="*/ 45 w 61"/>
                  <a:gd name="T29" fmla="*/ 78 h 86"/>
                  <a:gd name="T30" fmla="*/ 47 w 61"/>
                  <a:gd name="T31" fmla="*/ 70 h 86"/>
                  <a:gd name="T32" fmla="*/ 47 w 61"/>
                  <a:gd name="T33" fmla="*/ 66 h 86"/>
                  <a:gd name="T34" fmla="*/ 48 w 61"/>
                  <a:gd name="T35" fmla="*/ 62 h 86"/>
                  <a:gd name="T36" fmla="*/ 51 w 61"/>
                  <a:gd name="T37" fmla="*/ 59 h 86"/>
                  <a:gd name="T38" fmla="*/ 58 w 61"/>
                  <a:gd name="T39" fmla="*/ 55 h 86"/>
                  <a:gd name="T40" fmla="*/ 58 w 61"/>
                  <a:gd name="T41" fmla="*/ 48 h 86"/>
                  <a:gd name="T42" fmla="*/ 61 w 61"/>
                  <a:gd name="T43" fmla="*/ 45 h 86"/>
                  <a:gd name="T44" fmla="*/ 59 w 61"/>
                  <a:gd name="T45" fmla="*/ 39 h 86"/>
                  <a:gd name="T46" fmla="*/ 55 w 61"/>
                  <a:gd name="T47" fmla="*/ 39 h 86"/>
                  <a:gd name="T48" fmla="*/ 51 w 61"/>
                  <a:gd name="T49" fmla="*/ 37 h 86"/>
                  <a:gd name="T50" fmla="*/ 56 w 61"/>
                  <a:gd name="T51" fmla="*/ 32 h 86"/>
                  <a:gd name="T52" fmla="*/ 55 w 61"/>
                  <a:gd name="T53" fmla="*/ 29 h 86"/>
                  <a:gd name="T54" fmla="*/ 56 w 61"/>
                  <a:gd name="T55" fmla="*/ 23 h 86"/>
                  <a:gd name="T56" fmla="*/ 51 w 61"/>
                  <a:gd name="T57" fmla="*/ 19 h 86"/>
                  <a:gd name="T58" fmla="*/ 44 w 61"/>
                  <a:gd name="T59" fmla="*/ 23 h 86"/>
                  <a:gd name="T60" fmla="*/ 40 w 61"/>
                  <a:gd name="T61" fmla="*/ 27 h 86"/>
                  <a:gd name="T62" fmla="*/ 39 w 61"/>
                  <a:gd name="T63" fmla="*/ 24 h 86"/>
                  <a:gd name="T64" fmla="*/ 44 w 61"/>
                  <a:gd name="T65" fmla="*/ 21 h 86"/>
                  <a:gd name="T66" fmla="*/ 44 w 61"/>
                  <a:gd name="T67" fmla="*/ 13 h 86"/>
                  <a:gd name="T68" fmla="*/ 42 w 61"/>
                  <a:gd name="T69" fmla="*/ 8 h 86"/>
                  <a:gd name="T70" fmla="*/ 37 w 61"/>
                  <a:gd name="T71" fmla="*/ 3 h 86"/>
                  <a:gd name="T72" fmla="*/ 31 w 61"/>
                  <a:gd name="T73" fmla="*/ 3 h 86"/>
                  <a:gd name="T74" fmla="*/ 26 w 61"/>
                  <a:gd name="T75" fmla="*/ 7 h 86"/>
                  <a:gd name="T76" fmla="*/ 24 w 61"/>
                  <a:gd name="T77" fmla="*/ 0 h 86"/>
                  <a:gd name="T78" fmla="*/ 21 w 61"/>
                  <a:gd name="T79" fmla="*/ 5 h 86"/>
                  <a:gd name="T80" fmla="*/ 18 w 61"/>
                  <a:gd name="T81" fmla="*/ 10 h 86"/>
                  <a:gd name="T82" fmla="*/ 15 w 61"/>
                  <a:gd name="T83" fmla="*/ 16 h 86"/>
                  <a:gd name="T84" fmla="*/ 18 w 61"/>
                  <a:gd name="T85" fmla="*/ 16 h 86"/>
                  <a:gd name="T86" fmla="*/ 23 w 61"/>
                  <a:gd name="T87" fmla="*/ 16 h 86"/>
                  <a:gd name="T88" fmla="*/ 16 w 61"/>
                  <a:gd name="T89" fmla="*/ 21 h 86"/>
                  <a:gd name="T90" fmla="*/ 13 w 61"/>
                  <a:gd name="T91" fmla="*/ 26 h 86"/>
                  <a:gd name="T92" fmla="*/ 21 w 61"/>
                  <a:gd name="T93" fmla="*/ 21 h 86"/>
                  <a:gd name="T94" fmla="*/ 24 w 61"/>
                  <a:gd name="T95" fmla="*/ 19 h 86"/>
                  <a:gd name="T96" fmla="*/ 26 w 61"/>
                  <a:gd name="T97" fmla="*/ 26 h 86"/>
                  <a:gd name="T98" fmla="*/ 21 w 61"/>
                  <a:gd name="T99" fmla="*/ 27 h 86"/>
                  <a:gd name="T100" fmla="*/ 21 w 61"/>
                  <a:gd name="T101" fmla="*/ 32 h 86"/>
                  <a:gd name="T102" fmla="*/ 26 w 61"/>
                  <a:gd name="T103" fmla="*/ 32 h 86"/>
                  <a:gd name="T104" fmla="*/ 20 w 61"/>
                  <a:gd name="T105" fmla="*/ 37 h 86"/>
                  <a:gd name="T106" fmla="*/ 18 w 61"/>
                  <a:gd name="T107" fmla="*/ 37 h 86"/>
                  <a:gd name="T108" fmla="*/ 20 w 61"/>
                  <a:gd name="T109" fmla="*/ 40 h 86"/>
                  <a:gd name="T110" fmla="*/ 15 w 61"/>
                  <a:gd name="T111" fmla="*/ 43 h 86"/>
                  <a:gd name="T112" fmla="*/ 12 w 61"/>
                  <a:gd name="T113" fmla="*/ 39 h 86"/>
                  <a:gd name="T114" fmla="*/ 4 w 61"/>
                  <a:gd name="T115" fmla="*/ 39 h 86"/>
                  <a:gd name="T116" fmla="*/ 0 w 61"/>
                  <a:gd name="T117" fmla="*/ 45 h 86"/>
                  <a:gd name="T118" fmla="*/ 2 w 61"/>
                  <a:gd name="T119" fmla="*/ 51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1" h="86">
                    <a:moveTo>
                      <a:pt x="2" y="51"/>
                    </a:moveTo>
                    <a:lnTo>
                      <a:pt x="5" y="51"/>
                    </a:lnTo>
                    <a:lnTo>
                      <a:pt x="7" y="50"/>
                    </a:lnTo>
                    <a:lnTo>
                      <a:pt x="10" y="50"/>
                    </a:lnTo>
                    <a:lnTo>
                      <a:pt x="13" y="51"/>
                    </a:lnTo>
                    <a:lnTo>
                      <a:pt x="18" y="51"/>
                    </a:lnTo>
                    <a:lnTo>
                      <a:pt x="18" y="53"/>
                    </a:lnTo>
                    <a:lnTo>
                      <a:pt x="23" y="51"/>
                    </a:lnTo>
                    <a:lnTo>
                      <a:pt x="23" y="53"/>
                    </a:lnTo>
                    <a:lnTo>
                      <a:pt x="21" y="55"/>
                    </a:lnTo>
                    <a:lnTo>
                      <a:pt x="20" y="56"/>
                    </a:lnTo>
                    <a:lnTo>
                      <a:pt x="20" y="58"/>
                    </a:lnTo>
                    <a:lnTo>
                      <a:pt x="24" y="58"/>
                    </a:lnTo>
                    <a:lnTo>
                      <a:pt x="28" y="61"/>
                    </a:lnTo>
                    <a:lnTo>
                      <a:pt x="29" y="64"/>
                    </a:lnTo>
                    <a:lnTo>
                      <a:pt x="31" y="64"/>
                    </a:lnTo>
                    <a:lnTo>
                      <a:pt x="32" y="66"/>
                    </a:lnTo>
                    <a:lnTo>
                      <a:pt x="31" y="67"/>
                    </a:lnTo>
                    <a:lnTo>
                      <a:pt x="31" y="70"/>
                    </a:lnTo>
                    <a:lnTo>
                      <a:pt x="26" y="80"/>
                    </a:lnTo>
                    <a:lnTo>
                      <a:pt x="28" y="83"/>
                    </a:lnTo>
                    <a:lnTo>
                      <a:pt x="29" y="86"/>
                    </a:lnTo>
                    <a:lnTo>
                      <a:pt x="31" y="86"/>
                    </a:lnTo>
                    <a:lnTo>
                      <a:pt x="32" y="86"/>
                    </a:lnTo>
                    <a:lnTo>
                      <a:pt x="34" y="86"/>
                    </a:lnTo>
                    <a:lnTo>
                      <a:pt x="36" y="86"/>
                    </a:lnTo>
                    <a:lnTo>
                      <a:pt x="40" y="85"/>
                    </a:lnTo>
                    <a:lnTo>
                      <a:pt x="40" y="83"/>
                    </a:lnTo>
                    <a:lnTo>
                      <a:pt x="42" y="82"/>
                    </a:lnTo>
                    <a:lnTo>
                      <a:pt x="45" y="78"/>
                    </a:lnTo>
                    <a:lnTo>
                      <a:pt x="45" y="75"/>
                    </a:lnTo>
                    <a:lnTo>
                      <a:pt x="47" y="70"/>
                    </a:lnTo>
                    <a:lnTo>
                      <a:pt x="48" y="67"/>
                    </a:lnTo>
                    <a:lnTo>
                      <a:pt x="47" y="66"/>
                    </a:lnTo>
                    <a:lnTo>
                      <a:pt x="47" y="64"/>
                    </a:lnTo>
                    <a:lnTo>
                      <a:pt x="48" y="62"/>
                    </a:lnTo>
                    <a:lnTo>
                      <a:pt x="50" y="59"/>
                    </a:lnTo>
                    <a:lnTo>
                      <a:pt x="51" y="59"/>
                    </a:lnTo>
                    <a:lnTo>
                      <a:pt x="55" y="56"/>
                    </a:lnTo>
                    <a:lnTo>
                      <a:pt x="58" y="55"/>
                    </a:lnTo>
                    <a:lnTo>
                      <a:pt x="58" y="51"/>
                    </a:lnTo>
                    <a:lnTo>
                      <a:pt x="58" y="48"/>
                    </a:lnTo>
                    <a:lnTo>
                      <a:pt x="61" y="47"/>
                    </a:lnTo>
                    <a:lnTo>
                      <a:pt x="61" y="45"/>
                    </a:lnTo>
                    <a:lnTo>
                      <a:pt x="59" y="42"/>
                    </a:lnTo>
                    <a:lnTo>
                      <a:pt x="59" y="39"/>
                    </a:lnTo>
                    <a:lnTo>
                      <a:pt x="58" y="39"/>
                    </a:lnTo>
                    <a:lnTo>
                      <a:pt x="55" y="39"/>
                    </a:lnTo>
                    <a:lnTo>
                      <a:pt x="51" y="39"/>
                    </a:lnTo>
                    <a:lnTo>
                      <a:pt x="51" y="37"/>
                    </a:lnTo>
                    <a:lnTo>
                      <a:pt x="51" y="34"/>
                    </a:lnTo>
                    <a:lnTo>
                      <a:pt x="56" y="32"/>
                    </a:lnTo>
                    <a:lnTo>
                      <a:pt x="56" y="31"/>
                    </a:lnTo>
                    <a:lnTo>
                      <a:pt x="55" y="29"/>
                    </a:lnTo>
                    <a:lnTo>
                      <a:pt x="55" y="26"/>
                    </a:lnTo>
                    <a:lnTo>
                      <a:pt x="56" y="23"/>
                    </a:lnTo>
                    <a:lnTo>
                      <a:pt x="53" y="19"/>
                    </a:lnTo>
                    <a:lnTo>
                      <a:pt x="51" y="19"/>
                    </a:lnTo>
                    <a:lnTo>
                      <a:pt x="48" y="23"/>
                    </a:lnTo>
                    <a:lnTo>
                      <a:pt x="44" y="23"/>
                    </a:lnTo>
                    <a:lnTo>
                      <a:pt x="44" y="26"/>
                    </a:lnTo>
                    <a:lnTo>
                      <a:pt x="40" y="27"/>
                    </a:lnTo>
                    <a:lnTo>
                      <a:pt x="39" y="27"/>
                    </a:lnTo>
                    <a:lnTo>
                      <a:pt x="39" y="24"/>
                    </a:lnTo>
                    <a:lnTo>
                      <a:pt x="42" y="23"/>
                    </a:lnTo>
                    <a:lnTo>
                      <a:pt x="44" y="21"/>
                    </a:lnTo>
                    <a:lnTo>
                      <a:pt x="44" y="18"/>
                    </a:lnTo>
                    <a:lnTo>
                      <a:pt x="44" y="13"/>
                    </a:lnTo>
                    <a:lnTo>
                      <a:pt x="44" y="10"/>
                    </a:lnTo>
                    <a:lnTo>
                      <a:pt x="42" y="8"/>
                    </a:lnTo>
                    <a:lnTo>
                      <a:pt x="40" y="5"/>
                    </a:lnTo>
                    <a:lnTo>
                      <a:pt x="37" y="3"/>
                    </a:lnTo>
                    <a:lnTo>
                      <a:pt x="34" y="5"/>
                    </a:lnTo>
                    <a:lnTo>
                      <a:pt x="31" y="3"/>
                    </a:lnTo>
                    <a:lnTo>
                      <a:pt x="28" y="7"/>
                    </a:lnTo>
                    <a:lnTo>
                      <a:pt x="26" y="7"/>
                    </a:lnTo>
                    <a:lnTo>
                      <a:pt x="26" y="2"/>
                    </a:lnTo>
                    <a:lnTo>
                      <a:pt x="24" y="0"/>
                    </a:lnTo>
                    <a:lnTo>
                      <a:pt x="23" y="3"/>
                    </a:lnTo>
                    <a:lnTo>
                      <a:pt x="21" y="5"/>
                    </a:lnTo>
                    <a:lnTo>
                      <a:pt x="20" y="7"/>
                    </a:lnTo>
                    <a:lnTo>
                      <a:pt x="18" y="10"/>
                    </a:lnTo>
                    <a:lnTo>
                      <a:pt x="15" y="13"/>
                    </a:lnTo>
                    <a:lnTo>
                      <a:pt x="15" y="16"/>
                    </a:lnTo>
                    <a:lnTo>
                      <a:pt x="18" y="16"/>
                    </a:lnTo>
                    <a:lnTo>
                      <a:pt x="18" y="16"/>
                    </a:lnTo>
                    <a:lnTo>
                      <a:pt x="21" y="15"/>
                    </a:lnTo>
                    <a:lnTo>
                      <a:pt x="23" y="16"/>
                    </a:lnTo>
                    <a:lnTo>
                      <a:pt x="20" y="19"/>
                    </a:lnTo>
                    <a:lnTo>
                      <a:pt x="16" y="21"/>
                    </a:lnTo>
                    <a:lnTo>
                      <a:pt x="13" y="26"/>
                    </a:lnTo>
                    <a:lnTo>
                      <a:pt x="13" y="26"/>
                    </a:lnTo>
                    <a:lnTo>
                      <a:pt x="18" y="24"/>
                    </a:lnTo>
                    <a:lnTo>
                      <a:pt x="21" y="21"/>
                    </a:lnTo>
                    <a:lnTo>
                      <a:pt x="23" y="21"/>
                    </a:lnTo>
                    <a:lnTo>
                      <a:pt x="24" y="19"/>
                    </a:lnTo>
                    <a:lnTo>
                      <a:pt x="26" y="23"/>
                    </a:lnTo>
                    <a:lnTo>
                      <a:pt x="26" y="26"/>
                    </a:lnTo>
                    <a:lnTo>
                      <a:pt x="24" y="26"/>
                    </a:lnTo>
                    <a:lnTo>
                      <a:pt x="21" y="27"/>
                    </a:lnTo>
                    <a:lnTo>
                      <a:pt x="20" y="31"/>
                    </a:lnTo>
                    <a:lnTo>
                      <a:pt x="21" y="32"/>
                    </a:lnTo>
                    <a:lnTo>
                      <a:pt x="24" y="32"/>
                    </a:lnTo>
                    <a:lnTo>
                      <a:pt x="26" y="32"/>
                    </a:lnTo>
                    <a:lnTo>
                      <a:pt x="24" y="35"/>
                    </a:lnTo>
                    <a:lnTo>
                      <a:pt x="20" y="37"/>
                    </a:lnTo>
                    <a:lnTo>
                      <a:pt x="18" y="35"/>
                    </a:lnTo>
                    <a:lnTo>
                      <a:pt x="18" y="37"/>
                    </a:lnTo>
                    <a:lnTo>
                      <a:pt x="20" y="39"/>
                    </a:lnTo>
                    <a:lnTo>
                      <a:pt x="20" y="40"/>
                    </a:lnTo>
                    <a:lnTo>
                      <a:pt x="16" y="43"/>
                    </a:lnTo>
                    <a:lnTo>
                      <a:pt x="15" y="43"/>
                    </a:lnTo>
                    <a:lnTo>
                      <a:pt x="13" y="40"/>
                    </a:lnTo>
                    <a:lnTo>
                      <a:pt x="12" y="39"/>
                    </a:lnTo>
                    <a:lnTo>
                      <a:pt x="8" y="35"/>
                    </a:lnTo>
                    <a:lnTo>
                      <a:pt x="4" y="39"/>
                    </a:lnTo>
                    <a:lnTo>
                      <a:pt x="4" y="40"/>
                    </a:lnTo>
                    <a:lnTo>
                      <a:pt x="0" y="45"/>
                    </a:lnTo>
                    <a:lnTo>
                      <a:pt x="2" y="48"/>
                    </a:lnTo>
                    <a:lnTo>
                      <a:pt x="2" y="51"/>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0" name="Freeform 1270">
                <a:extLst>
                  <a:ext uri="{FF2B5EF4-FFF2-40B4-BE49-F238E27FC236}">
                    <a16:creationId xmlns:a16="http://schemas.microsoft.com/office/drawing/2014/main" id="{39DB5E3D-E6B9-4FA6-B4D9-D3F171DAA145}"/>
                  </a:ext>
                </a:extLst>
              </p:cNvPr>
              <p:cNvSpPr>
                <a:spLocks/>
              </p:cNvSpPr>
              <p:nvPr/>
            </p:nvSpPr>
            <p:spPr bwMode="auto">
              <a:xfrm>
                <a:off x="3696" y="854"/>
                <a:ext cx="17" cy="7"/>
              </a:xfrm>
              <a:custGeom>
                <a:avLst/>
                <a:gdLst>
                  <a:gd name="T0" fmla="*/ 3 w 17"/>
                  <a:gd name="T1" fmla="*/ 5 h 7"/>
                  <a:gd name="T2" fmla="*/ 6 w 17"/>
                  <a:gd name="T3" fmla="*/ 5 h 7"/>
                  <a:gd name="T4" fmla="*/ 8 w 17"/>
                  <a:gd name="T5" fmla="*/ 5 h 7"/>
                  <a:gd name="T6" fmla="*/ 12 w 17"/>
                  <a:gd name="T7" fmla="*/ 4 h 7"/>
                  <a:gd name="T8" fmla="*/ 14 w 17"/>
                  <a:gd name="T9" fmla="*/ 4 h 7"/>
                  <a:gd name="T10" fmla="*/ 17 w 17"/>
                  <a:gd name="T11" fmla="*/ 2 h 7"/>
                  <a:gd name="T12" fmla="*/ 15 w 17"/>
                  <a:gd name="T13" fmla="*/ 0 h 7"/>
                  <a:gd name="T14" fmla="*/ 11 w 17"/>
                  <a:gd name="T15" fmla="*/ 0 h 7"/>
                  <a:gd name="T16" fmla="*/ 9 w 17"/>
                  <a:gd name="T17" fmla="*/ 0 h 7"/>
                  <a:gd name="T18" fmla="*/ 6 w 17"/>
                  <a:gd name="T19" fmla="*/ 2 h 7"/>
                  <a:gd name="T20" fmla="*/ 4 w 17"/>
                  <a:gd name="T21" fmla="*/ 2 h 7"/>
                  <a:gd name="T22" fmla="*/ 1 w 17"/>
                  <a:gd name="T23" fmla="*/ 4 h 7"/>
                  <a:gd name="T24" fmla="*/ 0 w 17"/>
                  <a:gd name="T25" fmla="*/ 4 h 7"/>
                  <a:gd name="T26" fmla="*/ 0 w 17"/>
                  <a:gd name="T27" fmla="*/ 5 h 7"/>
                  <a:gd name="T28" fmla="*/ 1 w 17"/>
                  <a:gd name="T29" fmla="*/ 7 h 7"/>
                  <a:gd name="T30" fmla="*/ 3 w 17"/>
                  <a:gd name="T3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 h="7">
                    <a:moveTo>
                      <a:pt x="3" y="5"/>
                    </a:moveTo>
                    <a:lnTo>
                      <a:pt x="6" y="5"/>
                    </a:lnTo>
                    <a:lnTo>
                      <a:pt x="8" y="5"/>
                    </a:lnTo>
                    <a:lnTo>
                      <a:pt x="12" y="4"/>
                    </a:lnTo>
                    <a:lnTo>
                      <a:pt x="14" y="4"/>
                    </a:lnTo>
                    <a:lnTo>
                      <a:pt x="17" y="2"/>
                    </a:lnTo>
                    <a:lnTo>
                      <a:pt x="15" y="0"/>
                    </a:lnTo>
                    <a:lnTo>
                      <a:pt x="11" y="0"/>
                    </a:lnTo>
                    <a:lnTo>
                      <a:pt x="9" y="0"/>
                    </a:lnTo>
                    <a:lnTo>
                      <a:pt x="6" y="2"/>
                    </a:lnTo>
                    <a:lnTo>
                      <a:pt x="4" y="2"/>
                    </a:lnTo>
                    <a:lnTo>
                      <a:pt x="1" y="4"/>
                    </a:lnTo>
                    <a:lnTo>
                      <a:pt x="0" y="4"/>
                    </a:lnTo>
                    <a:lnTo>
                      <a:pt x="0" y="5"/>
                    </a:lnTo>
                    <a:lnTo>
                      <a:pt x="1" y="7"/>
                    </a:lnTo>
                    <a:lnTo>
                      <a:pt x="3" y="5"/>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1" name="Freeform 1271">
                <a:extLst>
                  <a:ext uri="{FF2B5EF4-FFF2-40B4-BE49-F238E27FC236}">
                    <a16:creationId xmlns:a16="http://schemas.microsoft.com/office/drawing/2014/main" id="{08385E53-E9A9-4425-9CAF-0AABD5D4ACB2}"/>
                  </a:ext>
                </a:extLst>
              </p:cNvPr>
              <p:cNvSpPr>
                <a:spLocks/>
              </p:cNvSpPr>
              <p:nvPr/>
            </p:nvSpPr>
            <p:spPr bwMode="auto">
              <a:xfrm>
                <a:off x="3716" y="858"/>
                <a:ext cx="5" cy="4"/>
              </a:xfrm>
              <a:custGeom>
                <a:avLst/>
                <a:gdLst>
                  <a:gd name="T0" fmla="*/ 0 w 5"/>
                  <a:gd name="T1" fmla="*/ 0 h 4"/>
                  <a:gd name="T2" fmla="*/ 0 w 5"/>
                  <a:gd name="T3" fmla="*/ 0 h 4"/>
                  <a:gd name="T4" fmla="*/ 2 w 5"/>
                  <a:gd name="T5" fmla="*/ 3 h 4"/>
                  <a:gd name="T6" fmla="*/ 3 w 5"/>
                  <a:gd name="T7" fmla="*/ 4 h 4"/>
                  <a:gd name="T8" fmla="*/ 5 w 5"/>
                  <a:gd name="T9" fmla="*/ 3 h 4"/>
                  <a:gd name="T10" fmla="*/ 3 w 5"/>
                  <a:gd name="T11" fmla="*/ 1 h 4"/>
                  <a:gd name="T12" fmla="*/ 2 w 5"/>
                  <a:gd name="T13" fmla="*/ 0 h 4"/>
                  <a:gd name="T14" fmla="*/ 0 w 5"/>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0" y="0"/>
                    </a:moveTo>
                    <a:lnTo>
                      <a:pt x="0" y="0"/>
                    </a:lnTo>
                    <a:lnTo>
                      <a:pt x="2" y="3"/>
                    </a:lnTo>
                    <a:lnTo>
                      <a:pt x="3" y="4"/>
                    </a:lnTo>
                    <a:lnTo>
                      <a:pt x="5" y="3"/>
                    </a:lnTo>
                    <a:lnTo>
                      <a:pt x="3" y="1"/>
                    </a:lnTo>
                    <a:lnTo>
                      <a:pt x="2" y="0"/>
                    </a:lnTo>
                    <a:lnTo>
                      <a:pt x="0"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2" name="Freeform 1272">
                <a:extLst>
                  <a:ext uri="{FF2B5EF4-FFF2-40B4-BE49-F238E27FC236}">
                    <a16:creationId xmlns:a16="http://schemas.microsoft.com/office/drawing/2014/main" id="{75FDB943-A651-4870-BA93-FA0E70C81363}"/>
                  </a:ext>
                </a:extLst>
              </p:cNvPr>
              <p:cNvSpPr>
                <a:spLocks/>
              </p:cNvSpPr>
              <p:nvPr/>
            </p:nvSpPr>
            <p:spPr bwMode="auto">
              <a:xfrm>
                <a:off x="3821" y="684"/>
                <a:ext cx="94" cy="154"/>
              </a:xfrm>
              <a:custGeom>
                <a:avLst/>
                <a:gdLst>
                  <a:gd name="T0" fmla="*/ 7 w 94"/>
                  <a:gd name="T1" fmla="*/ 145 h 154"/>
                  <a:gd name="T2" fmla="*/ 23 w 94"/>
                  <a:gd name="T3" fmla="*/ 145 h 154"/>
                  <a:gd name="T4" fmla="*/ 26 w 94"/>
                  <a:gd name="T5" fmla="*/ 138 h 154"/>
                  <a:gd name="T6" fmla="*/ 28 w 94"/>
                  <a:gd name="T7" fmla="*/ 142 h 154"/>
                  <a:gd name="T8" fmla="*/ 31 w 94"/>
                  <a:gd name="T9" fmla="*/ 153 h 154"/>
                  <a:gd name="T10" fmla="*/ 40 w 94"/>
                  <a:gd name="T11" fmla="*/ 143 h 154"/>
                  <a:gd name="T12" fmla="*/ 45 w 94"/>
                  <a:gd name="T13" fmla="*/ 137 h 154"/>
                  <a:gd name="T14" fmla="*/ 50 w 94"/>
                  <a:gd name="T15" fmla="*/ 124 h 154"/>
                  <a:gd name="T16" fmla="*/ 55 w 94"/>
                  <a:gd name="T17" fmla="*/ 121 h 154"/>
                  <a:gd name="T18" fmla="*/ 53 w 94"/>
                  <a:gd name="T19" fmla="*/ 137 h 154"/>
                  <a:gd name="T20" fmla="*/ 66 w 94"/>
                  <a:gd name="T21" fmla="*/ 118 h 154"/>
                  <a:gd name="T22" fmla="*/ 74 w 94"/>
                  <a:gd name="T23" fmla="*/ 119 h 154"/>
                  <a:gd name="T24" fmla="*/ 90 w 94"/>
                  <a:gd name="T25" fmla="*/ 111 h 154"/>
                  <a:gd name="T26" fmla="*/ 88 w 94"/>
                  <a:gd name="T27" fmla="*/ 97 h 154"/>
                  <a:gd name="T28" fmla="*/ 86 w 94"/>
                  <a:gd name="T29" fmla="*/ 99 h 154"/>
                  <a:gd name="T30" fmla="*/ 80 w 94"/>
                  <a:gd name="T31" fmla="*/ 94 h 154"/>
                  <a:gd name="T32" fmla="*/ 79 w 94"/>
                  <a:gd name="T33" fmla="*/ 89 h 154"/>
                  <a:gd name="T34" fmla="*/ 91 w 94"/>
                  <a:gd name="T35" fmla="*/ 71 h 154"/>
                  <a:gd name="T36" fmla="*/ 91 w 94"/>
                  <a:gd name="T37" fmla="*/ 70 h 154"/>
                  <a:gd name="T38" fmla="*/ 94 w 94"/>
                  <a:gd name="T39" fmla="*/ 55 h 154"/>
                  <a:gd name="T40" fmla="*/ 85 w 94"/>
                  <a:gd name="T41" fmla="*/ 70 h 154"/>
                  <a:gd name="T42" fmla="*/ 85 w 94"/>
                  <a:gd name="T43" fmla="*/ 60 h 154"/>
                  <a:gd name="T44" fmla="*/ 85 w 94"/>
                  <a:gd name="T45" fmla="*/ 49 h 154"/>
                  <a:gd name="T46" fmla="*/ 77 w 94"/>
                  <a:gd name="T47" fmla="*/ 46 h 154"/>
                  <a:gd name="T48" fmla="*/ 77 w 94"/>
                  <a:gd name="T49" fmla="*/ 20 h 154"/>
                  <a:gd name="T50" fmla="*/ 72 w 94"/>
                  <a:gd name="T51" fmla="*/ 1 h 154"/>
                  <a:gd name="T52" fmla="*/ 58 w 94"/>
                  <a:gd name="T53" fmla="*/ 0 h 154"/>
                  <a:gd name="T54" fmla="*/ 67 w 94"/>
                  <a:gd name="T55" fmla="*/ 9 h 154"/>
                  <a:gd name="T56" fmla="*/ 61 w 94"/>
                  <a:gd name="T57" fmla="*/ 16 h 154"/>
                  <a:gd name="T58" fmla="*/ 55 w 94"/>
                  <a:gd name="T59" fmla="*/ 20 h 154"/>
                  <a:gd name="T60" fmla="*/ 47 w 94"/>
                  <a:gd name="T61" fmla="*/ 27 h 154"/>
                  <a:gd name="T62" fmla="*/ 48 w 94"/>
                  <a:gd name="T63" fmla="*/ 36 h 154"/>
                  <a:gd name="T64" fmla="*/ 37 w 94"/>
                  <a:gd name="T65" fmla="*/ 35 h 154"/>
                  <a:gd name="T66" fmla="*/ 34 w 94"/>
                  <a:gd name="T67" fmla="*/ 40 h 154"/>
                  <a:gd name="T68" fmla="*/ 23 w 94"/>
                  <a:gd name="T69" fmla="*/ 36 h 154"/>
                  <a:gd name="T70" fmla="*/ 32 w 94"/>
                  <a:gd name="T71" fmla="*/ 51 h 154"/>
                  <a:gd name="T72" fmla="*/ 39 w 94"/>
                  <a:gd name="T73" fmla="*/ 57 h 154"/>
                  <a:gd name="T74" fmla="*/ 37 w 94"/>
                  <a:gd name="T75" fmla="*/ 63 h 154"/>
                  <a:gd name="T76" fmla="*/ 18 w 94"/>
                  <a:gd name="T77" fmla="*/ 52 h 154"/>
                  <a:gd name="T78" fmla="*/ 15 w 94"/>
                  <a:gd name="T79" fmla="*/ 63 h 154"/>
                  <a:gd name="T80" fmla="*/ 21 w 94"/>
                  <a:gd name="T81" fmla="*/ 76 h 154"/>
                  <a:gd name="T82" fmla="*/ 13 w 94"/>
                  <a:gd name="T83" fmla="*/ 76 h 154"/>
                  <a:gd name="T84" fmla="*/ 5 w 94"/>
                  <a:gd name="T85" fmla="*/ 87 h 154"/>
                  <a:gd name="T86" fmla="*/ 16 w 94"/>
                  <a:gd name="T87" fmla="*/ 91 h 154"/>
                  <a:gd name="T88" fmla="*/ 16 w 94"/>
                  <a:gd name="T89" fmla="*/ 94 h 154"/>
                  <a:gd name="T90" fmla="*/ 26 w 94"/>
                  <a:gd name="T91" fmla="*/ 97 h 154"/>
                  <a:gd name="T92" fmla="*/ 32 w 94"/>
                  <a:gd name="T93" fmla="*/ 102 h 154"/>
                  <a:gd name="T94" fmla="*/ 24 w 94"/>
                  <a:gd name="T95" fmla="*/ 103 h 154"/>
                  <a:gd name="T96" fmla="*/ 34 w 94"/>
                  <a:gd name="T97" fmla="*/ 110 h 154"/>
                  <a:gd name="T98" fmla="*/ 15 w 94"/>
                  <a:gd name="T99" fmla="*/ 102 h 154"/>
                  <a:gd name="T100" fmla="*/ 8 w 94"/>
                  <a:gd name="T101" fmla="*/ 114 h 154"/>
                  <a:gd name="T102" fmla="*/ 2 w 94"/>
                  <a:gd name="T103" fmla="*/ 124 h 154"/>
                  <a:gd name="T104" fmla="*/ 8 w 94"/>
                  <a:gd name="T105" fmla="*/ 129 h 154"/>
                  <a:gd name="T106" fmla="*/ 4 w 94"/>
                  <a:gd name="T107" fmla="*/ 13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4" h="154">
                    <a:moveTo>
                      <a:pt x="4" y="134"/>
                    </a:moveTo>
                    <a:lnTo>
                      <a:pt x="2" y="135"/>
                    </a:lnTo>
                    <a:lnTo>
                      <a:pt x="2" y="142"/>
                    </a:lnTo>
                    <a:lnTo>
                      <a:pt x="4" y="140"/>
                    </a:lnTo>
                    <a:lnTo>
                      <a:pt x="7" y="140"/>
                    </a:lnTo>
                    <a:lnTo>
                      <a:pt x="7" y="145"/>
                    </a:lnTo>
                    <a:lnTo>
                      <a:pt x="10" y="146"/>
                    </a:lnTo>
                    <a:lnTo>
                      <a:pt x="16" y="150"/>
                    </a:lnTo>
                    <a:lnTo>
                      <a:pt x="18" y="150"/>
                    </a:lnTo>
                    <a:lnTo>
                      <a:pt x="20" y="146"/>
                    </a:lnTo>
                    <a:lnTo>
                      <a:pt x="20" y="143"/>
                    </a:lnTo>
                    <a:lnTo>
                      <a:pt x="23" y="145"/>
                    </a:lnTo>
                    <a:lnTo>
                      <a:pt x="23" y="146"/>
                    </a:lnTo>
                    <a:lnTo>
                      <a:pt x="23" y="150"/>
                    </a:lnTo>
                    <a:lnTo>
                      <a:pt x="23" y="153"/>
                    </a:lnTo>
                    <a:lnTo>
                      <a:pt x="24" y="151"/>
                    </a:lnTo>
                    <a:lnTo>
                      <a:pt x="28" y="145"/>
                    </a:lnTo>
                    <a:lnTo>
                      <a:pt x="26" y="138"/>
                    </a:lnTo>
                    <a:lnTo>
                      <a:pt x="28" y="135"/>
                    </a:lnTo>
                    <a:lnTo>
                      <a:pt x="31" y="132"/>
                    </a:lnTo>
                    <a:lnTo>
                      <a:pt x="32" y="129"/>
                    </a:lnTo>
                    <a:lnTo>
                      <a:pt x="32" y="132"/>
                    </a:lnTo>
                    <a:lnTo>
                      <a:pt x="29" y="138"/>
                    </a:lnTo>
                    <a:lnTo>
                      <a:pt x="28" y="142"/>
                    </a:lnTo>
                    <a:lnTo>
                      <a:pt x="29" y="143"/>
                    </a:lnTo>
                    <a:lnTo>
                      <a:pt x="28" y="150"/>
                    </a:lnTo>
                    <a:lnTo>
                      <a:pt x="29" y="151"/>
                    </a:lnTo>
                    <a:lnTo>
                      <a:pt x="29" y="154"/>
                    </a:lnTo>
                    <a:lnTo>
                      <a:pt x="29" y="154"/>
                    </a:lnTo>
                    <a:lnTo>
                      <a:pt x="31" y="153"/>
                    </a:lnTo>
                    <a:lnTo>
                      <a:pt x="32" y="150"/>
                    </a:lnTo>
                    <a:lnTo>
                      <a:pt x="37" y="145"/>
                    </a:lnTo>
                    <a:lnTo>
                      <a:pt x="39" y="138"/>
                    </a:lnTo>
                    <a:lnTo>
                      <a:pt x="40" y="137"/>
                    </a:lnTo>
                    <a:lnTo>
                      <a:pt x="42" y="140"/>
                    </a:lnTo>
                    <a:lnTo>
                      <a:pt x="40" y="143"/>
                    </a:lnTo>
                    <a:lnTo>
                      <a:pt x="40" y="145"/>
                    </a:lnTo>
                    <a:lnTo>
                      <a:pt x="42" y="145"/>
                    </a:lnTo>
                    <a:lnTo>
                      <a:pt x="45" y="142"/>
                    </a:lnTo>
                    <a:lnTo>
                      <a:pt x="48" y="140"/>
                    </a:lnTo>
                    <a:lnTo>
                      <a:pt x="48" y="138"/>
                    </a:lnTo>
                    <a:lnTo>
                      <a:pt x="45" y="137"/>
                    </a:lnTo>
                    <a:lnTo>
                      <a:pt x="45" y="137"/>
                    </a:lnTo>
                    <a:lnTo>
                      <a:pt x="48" y="135"/>
                    </a:lnTo>
                    <a:lnTo>
                      <a:pt x="48" y="132"/>
                    </a:lnTo>
                    <a:lnTo>
                      <a:pt x="47" y="130"/>
                    </a:lnTo>
                    <a:lnTo>
                      <a:pt x="47" y="127"/>
                    </a:lnTo>
                    <a:lnTo>
                      <a:pt x="50" y="124"/>
                    </a:lnTo>
                    <a:lnTo>
                      <a:pt x="51" y="119"/>
                    </a:lnTo>
                    <a:lnTo>
                      <a:pt x="55" y="119"/>
                    </a:lnTo>
                    <a:lnTo>
                      <a:pt x="56" y="116"/>
                    </a:lnTo>
                    <a:lnTo>
                      <a:pt x="56" y="119"/>
                    </a:lnTo>
                    <a:lnTo>
                      <a:pt x="56" y="121"/>
                    </a:lnTo>
                    <a:lnTo>
                      <a:pt x="55" y="121"/>
                    </a:lnTo>
                    <a:lnTo>
                      <a:pt x="53" y="126"/>
                    </a:lnTo>
                    <a:lnTo>
                      <a:pt x="50" y="129"/>
                    </a:lnTo>
                    <a:lnTo>
                      <a:pt x="50" y="134"/>
                    </a:lnTo>
                    <a:lnTo>
                      <a:pt x="50" y="135"/>
                    </a:lnTo>
                    <a:lnTo>
                      <a:pt x="51" y="138"/>
                    </a:lnTo>
                    <a:lnTo>
                      <a:pt x="53" y="137"/>
                    </a:lnTo>
                    <a:lnTo>
                      <a:pt x="55" y="132"/>
                    </a:lnTo>
                    <a:lnTo>
                      <a:pt x="61" y="127"/>
                    </a:lnTo>
                    <a:lnTo>
                      <a:pt x="63" y="124"/>
                    </a:lnTo>
                    <a:lnTo>
                      <a:pt x="63" y="121"/>
                    </a:lnTo>
                    <a:lnTo>
                      <a:pt x="64" y="118"/>
                    </a:lnTo>
                    <a:lnTo>
                      <a:pt x="66" y="118"/>
                    </a:lnTo>
                    <a:lnTo>
                      <a:pt x="66" y="119"/>
                    </a:lnTo>
                    <a:lnTo>
                      <a:pt x="66" y="121"/>
                    </a:lnTo>
                    <a:lnTo>
                      <a:pt x="66" y="124"/>
                    </a:lnTo>
                    <a:lnTo>
                      <a:pt x="67" y="122"/>
                    </a:lnTo>
                    <a:lnTo>
                      <a:pt x="71" y="119"/>
                    </a:lnTo>
                    <a:lnTo>
                      <a:pt x="74" y="119"/>
                    </a:lnTo>
                    <a:lnTo>
                      <a:pt x="77" y="119"/>
                    </a:lnTo>
                    <a:lnTo>
                      <a:pt x="82" y="118"/>
                    </a:lnTo>
                    <a:lnTo>
                      <a:pt x="83" y="118"/>
                    </a:lnTo>
                    <a:lnTo>
                      <a:pt x="86" y="116"/>
                    </a:lnTo>
                    <a:lnTo>
                      <a:pt x="88" y="114"/>
                    </a:lnTo>
                    <a:lnTo>
                      <a:pt x="90" y="111"/>
                    </a:lnTo>
                    <a:lnTo>
                      <a:pt x="90" y="110"/>
                    </a:lnTo>
                    <a:lnTo>
                      <a:pt x="90" y="108"/>
                    </a:lnTo>
                    <a:lnTo>
                      <a:pt x="88" y="107"/>
                    </a:lnTo>
                    <a:lnTo>
                      <a:pt x="90" y="103"/>
                    </a:lnTo>
                    <a:lnTo>
                      <a:pt x="90" y="97"/>
                    </a:lnTo>
                    <a:lnTo>
                      <a:pt x="88" y="97"/>
                    </a:lnTo>
                    <a:lnTo>
                      <a:pt x="86" y="100"/>
                    </a:lnTo>
                    <a:lnTo>
                      <a:pt x="83" y="103"/>
                    </a:lnTo>
                    <a:lnTo>
                      <a:pt x="82" y="103"/>
                    </a:lnTo>
                    <a:lnTo>
                      <a:pt x="82" y="102"/>
                    </a:lnTo>
                    <a:lnTo>
                      <a:pt x="83" y="100"/>
                    </a:lnTo>
                    <a:lnTo>
                      <a:pt x="86" y="99"/>
                    </a:lnTo>
                    <a:lnTo>
                      <a:pt x="86" y="95"/>
                    </a:lnTo>
                    <a:lnTo>
                      <a:pt x="83" y="92"/>
                    </a:lnTo>
                    <a:lnTo>
                      <a:pt x="83" y="91"/>
                    </a:lnTo>
                    <a:lnTo>
                      <a:pt x="82" y="91"/>
                    </a:lnTo>
                    <a:lnTo>
                      <a:pt x="80" y="92"/>
                    </a:lnTo>
                    <a:lnTo>
                      <a:pt x="80" y="94"/>
                    </a:lnTo>
                    <a:lnTo>
                      <a:pt x="79" y="92"/>
                    </a:lnTo>
                    <a:lnTo>
                      <a:pt x="75" y="92"/>
                    </a:lnTo>
                    <a:lnTo>
                      <a:pt x="74" y="94"/>
                    </a:lnTo>
                    <a:lnTo>
                      <a:pt x="71" y="94"/>
                    </a:lnTo>
                    <a:lnTo>
                      <a:pt x="72" y="92"/>
                    </a:lnTo>
                    <a:lnTo>
                      <a:pt x="79" y="89"/>
                    </a:lnTo>
                    <a:lnTo>
                      <a:pt x="82" y="89"/>
                    </a:lnTo>
                    <a:lnTo>
                      <a:pt x="86" y="84"/>
                    </a:lnTo>
                    <a:lnTo>
                      <a:pt x="88" y="83"/>
                    </a:lnTo>
                    <a:lnTo>
                      <a:pt x="91" y="76"/>
                    </a:lnTo>
                    <a:lnTo>
                      <a:pt x="93" y="73"/>
                    </a:lnTo>
                    <a:lnTo>
                      <a:pt x="91" y="71"/>
                    </a:lnTo>
                    <a:lnTo>
                      <a:pt x="90" y="71"/>
                    </a:lnTo>
                    <a:lnTo>
                      <a:pt x="88" y="73"/>
                    </a:lnTo>
                    <a:lnTo>
                      <a:pt x="86" y="71"/>
                    </a:lnTo>
                    <a:lnTo>
                      <a:pt x="88" y="70"/>
                    </a:lnTo>
                    <a:lnTo>
                      <a:pt x="90" y="70"/>
                    </a:lnTo>
                    <a:lnTo>
                      <a:pt x="91" y="70"/>
                    </a:lnTo>
                    <a:lnTo>
                      <a:pt x="93" y="68"/>
                    </a:lnTo>
                    <a:lnTo>
                      <a:pt x="93" y="65"/>
                    </a:lnTo>
                    <a:lnTo>
                      <a:pt x="94" y="62"/>
                    </a:lnTo>
                    <a:lnTo>
                      <a:pt x="94" y="59"/>
                    </a:lnTo>
                    <a:lnTo>
                      <a:pt x="94" y="57"/>
                    </a:lnTo>
                    <a:lnTo>
                      <a:pt x="94" y="55"/>
                    </a:lnTo>
                    <a:lnTo>
                      <a:pt x="91" y="54"/>
                    </a:lnTo>
                    <a:lnTo>
                      <a:pt x="90" y="55"/>
                    </a:lnTo>
                    <a:lnTo>
                      <a:pt x="86" y="62"/>
                    </a:lnTo>
                    <a:lnTo>
                      <a:pt x="85" y="65"/>
                    </a:lnTo>
                    <a:lnTo>
                      <a:pt x="86" y="67"/>
                    </a:lnTo>
                    <a:lnTo>
                      <a:pt x="85" y="70"/>
                    </a:lnTo>
                    <a:lnTo>
                      <a:pt x="83" y="70"/>
                    </a:lnTo>
                    <a:lnTo>
                      <a:pt x="83" y="70"/>
                    </a:lnTo>
                    <a:lnTo>
                      <a:pt x="83" y="68"/>
                    </a:lnTo>
                    <a:lnTo>
                      <a:pt x="82" y="67"/>
                    </a:lnTo>
                    <a:lnTo>
                      <a:pt x="82" y="65"/>
                    </a:lnTo>
                    <a:lnTo>
                      <a:pt x="85" y="60"/>
                    </a:lnTo>
                    <a:lnTo>
                      <a:pt x="83" y="57"/>
                    </a:lnTo>
                    <a:lnTo>
                      <a:pt x="85" y="55"/>
                    </a:lnTo>
                    <a:lnTo>
                      <a:pt x="85" y="57"/>
                    </a:lnTo>
                    <a:lnTo>
                      <a:pt x="86" y="55"/>
                    </a:lnTo>
                    <a:lnTo>
                      <a:pt x="86" y="52"/>
                    </a:lnTo>
                    <a:lnTo>
                      <a:pt x="85" y="49"/>
                    </a:lnTo>
                    <a:lnTo>
                      <a:pt x="82" y="49"/>
                    </a:lnTo>
                    <a:lnTo>
                      <a:pt x="79" y="49"/>
                    </a:lnTo>
                    <a:lnTo>
                      <a:pt x="79" y="52"/>
                    </a:lnTo>
                    <a:lnTo>
                      <a:pt x="77" y="51"/>
                    </a:lnTo>
                    <a:lnTo>
                      <a:pt x="77" y="51"/>
                    </a:lnTo>
                    <a:lnTo>
                      <a:pt x="77" y="46"/>
                    </a:lnTo>
                    <a:lnTo>
                      <a:pt x="75" y="43"/>
                    </a:lnTo>
                    <a:lnTo>
                      <a:pt x="75" y="36"/>
                    </a:lnTo>
                    <a:lnTo>
                      <a:pt x="75" y="32"/>
                    </a:lnTo>
                    <a:lnTo>
                      <a:pt x="77" y="28"/>
                    </a:lnTo>
                    <a:lnTo>
                      <a:pt x="77" y="24"/>
                    </a:lnTo>
                    <a:lnTo>
                      <a:pt x="77" y="20"/>
                    </a:lnTo>
                    <a:lnTo>
                      <a:pt x="80" y="16"/>
                    </a:lnTo>
                    <a:lnTo>
                      <a:pt x="80" y="12"/>
                    </a:lnTo>
                    <a:lnTo>
                      <a:pt x="77" y="9"/>
                    </a:lnTo>
                    <a:lnTo>
                      <a:pt x="77" y="6"/>
                    </a:lnTo>
                    <a:lnTo>
                      <a:pt x="72" y="3"/>
                    </a:lnTo>
                    <a:lnTo>
                      <a:pt x="72" y="1"/>
                    </a:lnTo>
                    <a:lnTo>
                      <a:pt x="67" y="0"/>
                    </a:lnTo>
                    <a:lnTo>
                      <a:pt x="66" y="0"/>
                    </a:lnTo>
                    <a:lnTo>
                      <a:pt x="66" y="1"/>
                    </a:lnTo>
                    <a:lnTo>
                      <a:pt x="66" y="3"/>
                    </a:lnTo>
                    <a:lnTo>
                      <a:pt x="61" y="0"/>
                    </a:lnTo>
                    <a:lnTo>
                      <a:pt x="58" y="0"/>
                    </a:lnTo>
                    <a:lnTo>
                      <a:pt x="58" y="3"/>
                    </a:lnTo>
                    <a:lnTo>
                      <a:pt x="56" y="6"/>
                    </a:lnTo>
                    <a:lnTo>
                      <a:pt x="58" y="8"/>
                    </a:lnTo>
                    <a:lnTo>
                      <a:pt x="61" y="8"/>
                    </a:lnTo>
                    <a:lnTo>
                      <a:pt x="64" y="8"/>
                    </a:lnTo>
                    <a:lnTo>
                      <a:pt x="67" y="9"/>
                    </a:lnTo>
                    <a:lnTo>
                      <a:pt x="67" y="11"/>
                    </a:lnTo>
                    <a:lnTo>
                      <a:pt x="71" y="11"/>
                    </a:lnTo>
                    <a:lnTo>
                      <a:pt x="71" y="14"/>
                    </a:lnTo>
                    <a:lnTo>
                      <a:pt x="66" y="17"/>
                    </a:lnTo>
                    <a:lnTo>
                      <a:pt x="64" y="17"/>
                    </a:lnTo>
                    <a:lnTo>
                      <a:pt x="61" y="16"/>
                    </a:lnTo>
                    <a:lnTo>
                      <a:pt x="59" y="16"/>
                    </a:lnTo>
                    <a:lnTo>
                      <a:pt x="56" y="16"/>
                    </a:lnTo>
                    <a:lnTo>
                      <a:pt x="58" y="17"/>
                    </a:lnTo>
                    <a:lnTo>
                      <a:pt x="59" y="17"/>
                    </a:lnTo>
                    <a:lnTo>
                      <a:pt x="56" y="20"/>
                    </a:lnTo>
                    <a:lnTo>
                      <a:pt x="55" y="20"/>
                    </a:lnTo>
                    <a:lnTo>
                      <a:pt x="51" y="17"/>
                    </a:lnTo>
                    <a:lnTo>
                      <a:pt x="47" y="19"/>
                    </a:lnTo>
                    <a:lnTo>
                      <a:pt x="45" y="22"/>
                    </a:lnTo>
                    <a:lnTo>
                      <a:pt x="43" y="24"/>
                    </a:lnTo>
                    <a:lnTo>
                      <a:pt x="43" y="25"/>
                    </a:lnTo>
                    <a:lnTo>
                      <a:pt x="47" y="27"/>
                    </a:lnTo>
                    <a:lnTo>
                      <a:pt x="47" y="30"/>
                    </a:lnTo>
                    <a:lnTo>
                      <a:pt x="50" y="32"/>
                    </a:lnTo>
                    <a:lnTo>
                      <a:pt x="50" y="33"/>
                    </a:lnTo>
                    <a:lnTo>
                      <a:pt x="48" y="33"/>
                    </a:lnTo>
                    <a:lnTo>
                      <a:pt x="47" y="35"/>
                    </a:lnTo>
                    <a:lnTo>
                      <a:pt x="48" y="36"/>
                    </a:lnTo>
                    <a:lnTo>
                      <a:pt x="48" y="38"/>
                    </a:lnTo>
                    <a:lnTo>
                      <a:pt x="47" y="38"/>
                    </a:lnTo>
                    <a:lnTo>
                      <a:pt x="45" y="36"/>
                    </a:lnTo>
                    <a:lnTo>
                      <a:pt x="42" y="36"/>
                    </a:lnTo>
                    <a:lnTo>
                      <a:pt x="39" y="35"/>
                    </a:lnTo>
                    <a:lnTo>
                      <a:pt x="37" y="35"/>
                    </a:lnTo>
                    <a:lnTo>
                      <a:pt x="34" y="35"/>
                    </a:lnTo>
                    <a:lnTo>
                      <a:pt x="34" y="38"/>
                    </a:lnTo>
                    <a:lnTo>
                      <a:pt x="35" y="41"/>
                    </a:lnTo>
                    <a:lnTo>
                      <a:pt x="34" y="43"/>
                    </a:lnTo>
                    <a:lnTo>
                      <a:pt x="34" y="41"/>
                    </a:lnTo>
                    <a:lnTo>
                      <a:pt x="34" y="40"/>
                    </a:lnTo>
                    <a:lnTo>
                      <a:pt x="31" y="38"/>
                    </a:lnTo>
                    <a:lnTo>
                      <a:pt x="28" y="38"/>
                    </a:lnTo>
                    <a:lnTo>
                      <a:pt x="28" y="38"/>
                    </a:lnTo>
                    <a:lnTo>
                      <a:pt x="26" y="36"/>
                    </a:lnTo>
                    <a:lnTo>
                      <a:pt x="24" y="35"/>
                    </a:lnTo>
                    <a:lnTo>
                      <a:pt x="23" y="36"/>
                    </a:lnTo>
                    <a:lnTo>
                      <a:pt x="24" y="40"/>
                    </a:lnTo>
                    <a:lnTo>
                      <a:pt x="24" y="43"/>
                    </a:lnTo>
                    <a:lnTo>
                      <a:pt x="24" y="48"/>
                    </a:lnTo>
                    <a:lnTo>
                      <a:pt x="28" y="49"/>
                    </a:lnTo>
                    <a:lnTo>
                      <a:pt x="31" y="49"/>
                    </a:lnTo>
                    <a:lnTo>
                      <a:pt x="32" y="51"/>
                    </a:lnTo>
                    <a:lnTo>
                      <a:pt x="31" y="51"/>
                    </a:lnTo>
                    <a:lnTo>
                      <a:pt x="28" y="51"/>
                    </a:lnTo>
                    <a:lnTo>
                      <a:pt x="31" y="52"/>
                    </a:lnTo>
                    <a:lnTo>
                      <a:pt x="32" y="55"/>
                    </a:lnTo>
                    <a:lnTo>
                      <a:pt x="34" y="57"/>
                    </a:lnTo>
                    <a:lnTo>
                      <a:pt x="39" y="57"/>
                    </a:lnTo>
                    <a:lnTo>
                      <a:pt x="40" y="55"/>
                    </a:lnTo>
                    <a:lnTo>
                      <a:pt x="42" y="55"/>
                    </a:lnTo>
                    <a:lnTo>
                      <a:pt x="42" y="57"/>
                    </a:lnTo>
                    <a:lnTo>
                      <a:pt x="39" y="59"/>
                    </a:lnTo>
                    <a:lnTo>
                      <a:pt x="39" y="63"/>
                    </a:lnTo>
                    <a:lnTo>
                      <a:pt x="37" y="63"/>
                    </a:lnTo>
                    <a:lnTo>
                      <a:pt x="32" y="60"/>
                    </a:lnTo>
                    <a:lnTo>
                      <a:pt x="26" y="59"/>
                    </a:lnTo>
                    <a:lnTo>
                      <a:pt x="23" y="55"/>
                    </a:lnTo>
                    <a:lnTo>
                      <a:pt x="21" y="54"/>
                    </a:lnTo>
                    <a:lnTo>
                      <a:pt x="20" y="52"/>
                    </a:lnTo>
                    <a:lnTo>
                      <a:pt x="18" y="52"/>
                    </a:lnTo>
                    <a:lnTo>
                      <a:pt x="18" y="55"/>
                    </a:lnTo>
                    <a:lnTo>
                      <a:pt x="18" y="57"/>
                    </a:lnTo>
                    <a:lnTo>
                      <a:pt x="16" y="59"/>
                    </a:lnTo>
                    <a:lnTo>
                      <a:pt x="18" y="62"/>
                    </a:lnTo>
                    <a:lnTo>
                      <a:pt x="16" y="63"/>
                    </a:lnTo>
                    <a:lnTo>
                      <a:pt x="15" y="63"/>
                    </a:lnTo>
                    <a:lnTo>
                      <a:pt x="15" y="67"/>
                    </a:lnTo>
                    <a:lnTo>
                      <a:pt x="13" y="68"/>
                    </a:lnTo>
                    <a:lnTo>
                      <a:pt x="13" y="73"/>
                    </a:lnTo>
                    <a:lnTo>
                      <a:pt x="15" y="75"/>
                    </a:lnTo>
                    <a:lnTo>
                      <a:pt x="18" y="76"/>
                    </a:lnTo>
                    <a:lnTo>
                      <a:pt x="21" y="76"/>
                    </a:lnTo>
                    <a:lnTo>
                      <a:pt x="23" y="76"/>
                    </a:lnTo>
                    <a:lnTo>
                      <a:pt x="23" y="78"/>
                    </a:lnTo>
                    <a:lnTo>
                      <a:pt x="21" y="78"/>
                    </a:lnTo>
                    <a:lnTo>
                      <a:pt x="18" y="78"/>
                    </a:lnTo>
                    <a:lnTo>
                      <a:pt x="15" y="78"/>
                    </a:lnTo>
                    <a:lnTo>
                      <a:pt x="13" y="76"/>
                    </a:lnTo>
                    <a:lnTo>
                      <a:pt x="10" y="76"/>
                    </a:lnTo>
                    <a:lnTo>
                      <a:pt x="7" y="81"/>
                    </a:lnTo>
                    <a:lnTo>
                      <a:pt x="7" y="84"/>
                    </a:lnTo>
                    <a:lnTo>
                      <a:pt x="8" y="86"/>
                    </a:lnTo>
                    <a:lnTo>
                      <a:pt x="7" y="87"/>
                    </a:lnTo>
                    <a:lnTo>
                      <a:pt x="5" y="87"/>
                    </a:lnTo>
                    <a:lnTo>
                      <a:pt x="5" y="91"/>
                    </a:lnTo>
                    <a:lnTo>
                      <a:pt x="7" y="92"/>
                    </a:lnTo>
                    <a:lnTo>
                      <a:pt x="8" y="91"/>
                    </a:lnTo>
                    <a:lnTo>
                      <a:pt x="13" y="91"/>
                    </a:lnTo>
                    <a:lnTo>
                      <a:pt x="15" y="89"/>
                    </a:lnTo>
                    <a:lnTo>
                      <a:pt x="16" y="91"/>
                    </a:lnTo>
                    <a:lnTo>
                      <a:pt x="16" y="92"/>
                    </a:lnTo>
                    <a:lnTo>
                      <a:pt x="13" y="92"/>
                    </a:lnTo>
                    <a:lnTo>
                      <a:pt x="12" y="95"/>
                    </a:lnTo>
                    <a:lnTo>
                      <a:pt x="13" y="97"/>
                    </a:lnTo>
                    <a:lnTo>
                      <a:pt x="15" y="97"/>
                    </a:lnTo>
                    <a:lnTo>
                      <a:pt x="16" y="94"/>
                    </a:lnTo>
                    <a:lnTo>
                      <a:pt x="18" y="94"/>
                    </a:lnTo>
                    <a:lnTo>
                      <a:pt x="21" y="92"/>
                    </a:lnTo>
                    <a:lnTo>
                      <a:pt x="21" y="94"/>
                    </a:lnTo>
                    <a:lnTo>
                      <a:pt x="20" y="95"/>
                    </a:lnTo>
                    <a:lnTo>
                      <a:pt x="21" y="97"/>
                    </a:lnTo>
                    <a:lnTo>
                      <a:pt x="26" y="97"/>
                    </a:lnTo>
                    <a:lnTo>
                      <a:pt x="26" y="99"/>
                    </a:lnTo>
                    <a:lnTo>
                      <a:pt x="24" y="99"/>
                    </a:lnTo>
                    <a:lnTo>
                      <a:pt x="24" y="100"/>
                    </a:lnTo>
                    <a:lnTo>
                      <a:pt x="26" y="100"/>
                    </a:lnTo>
                    <a:lnTo>
                      <a:pt x="29" y="100"/>
                    </a:lnTo>
                    <a:lnTo>
                      <a:pt x="32" y="102"/>
                    </a:lnTo>
                    <a:lnTo>
                      <a:pt x="39" y="103"/>
                    </a:lnTo>
                    <a:lnTo>
                      <a:pt x="40" y="105"/>
                    </a:lnTo>
                    <a:lnTo>
                      <a:pt x="34" y="105"/>
                    </a:lnTo>
                    <a:lnTo>
                      <a:pt x="31" y="105"/>
                    </a:lnTo>
                    <a:lnTo>
                      <a:pt x="28" y="103"/>
                    </a:lnTo>
                    <a:lnTo>
                      <a:pt x="24" y="103"/>
                    </a:lnTo>
                    <a:lnTo>
                      <a:pt x="24" y="105"/>
                    </a:lnTo>
                    <a:lnTo>
                      <a:pt x="28" y="107"/>
                    </a:lnTo>
                    <a:lnTo>
                      <a:pt x="34" y="108"/>
                    </a:lnTo>
                    <a:lnTo>
                      <a:pt x="39" y="108"/>
                    </a:lnTo>
                    <a:lnTo>
                      <a:pt x="40" y="110"/>
                    </a:lnTo>
                    <a:lnTo>
                      <a:pt x="34" y="110"/>
                    </a:lnTo>
                    <a:lnTo>
                      <a:pt x="32" y="110"/>
                    </a:lnTo>
                    <a:lnTo>
                      <a:pt x="28" y="108"/>
                    </a:lnTo>
                    <a:lnTo>
                      <a:pt x="23" y="108"/>
                    </a:lnTo>
                    <a:lnTo>
                      <a:pt x="21" y="107"/>
                    </a:lnTo>
                    <a:lnTo>
                      <a:pt x="20" y="105"/>
                    </a:lnTo>
                    <a:lnTo>
                      <a:pt x="15" y="102"/>
                    </a:lnTo>
                    <a:lnTo>
                      <a:pt x="13" y="103"/>
                    </a:lnTo>
                    <a:lnTo>
                      <a:pt x="12" y="105"/>
                    </a:lnTo>
                    <a:lnTo>
                      <a:pt x="7" y="105"/>
                    </a:lnTo>
                    <a:lnTo>
                      <a:pt x="5" y="107"/>
                    </a:lnTo>
                    <a:lnTo>
                      <a:pt x="5" y="113"/>
                    </a:lnTo>
                    <a:lnTo>
                      <a:pt x="8" y="114"/>
                    </a:lnTo>
                    <a:lnTo>
                      <a:pt x="8" y="118"/>
                    </a:lnTo>
                    <a:lnTo>
                      <a:pt x="7" y="119"/>
                    </a:lnTo>
                    <a:lnTo>
                      <a:pt x="5" y="114"/>
                    </a:lnTo>
                    <a:lnTo>
                      <a:pt x="4" y="114"/>
                    </a:lnTo>
                    <a:lnTo>
                      <a:pt x="2" y="121"/>
                    </a:lnTo>
                    <a:lnTo>
                      <a:pt x="2" y="124"/>
                    </a:lnTo>
                    <a:lnTo>
                      <a:pt x="4" y="126"/>
                    </a:lnTo>
                    <a:lnTo>
                      <a:pt x="5" y="124"/>
                    </a:lnTo>
                    <a:lnTo>
                      <a:pt x="7" y="124"/>
                    </a:lnTo>
                    <a:lnTo>
                      <a:pt x="8" y="127"/>
                    </a:lnTo>
                    <a:lnTo>
                      <a:pt x="10" y="129"/>
                    </a:lnTo>
                    <a:lnTo>
                      <a:pt x="8" y="129"/>
                    </a:lnTo>
                    <a:lnTo>
                      <a:pt x="7" y="130"/>
                    </a:lnTo>
                    <a:lnTo>
                      <a:pt x="5" y="127"/>
                    </a:lnTo>
                    <a:lnTo>
                      <a:pt x="0" y="127"/>
                    </a:lnTo>
                    <a:lnTo>
                      <a:pt x="0" y="132"/>
                    </a:lnTo>
                    <a:lnTo>
                      <a:pt x="2" y="134"/>
                    </a:lnTo>
                    <a:lnTo>
                      <a:pt x="4" y="134"/>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3" name="Freeform 1273">
                <a:extLst>
                  <a:ext uri="{FF2B5EF4-FFF2-40B4-BE49-F238E27FC236}">
                    <a16:creationId xmlns:a16="http://schemas.microsoft.com/office/drawing/2014/main" id="{36200409-D6EF-4933-BF80-4650DA19A668}"/>
                  </a:ext>
                </a:extLst>
              </p:cNvPr>
              <p:cNvSpPr>
                <a:spLocks/>
              </p:cNvSpPr>
              <p:nvPr/>
            </p:nvSpPr>
            <p:spPr bwMode="auto">
              <a:xfrm>
                <a:off x="3858" y="714"/>
                <a:ext cx="5" cy="3"/>
              </a:xfrm>
              <a:custGeom>
                <a:avLst/>
                <a:gdLst>
                  <a:gd name="T0" fmla="*/ 3 w 5"/>
                  <a:gd name="T1" fmla="*/ 3 h 3"/>
                  <a:gd name="T2" fmla="*/ 5 w 5"/>
                  <a:gd name="T3" fmla="*/ 3 h 3"/>
                  <a:gd name="T4" fmla="*/ 5 w 5"/>
                  <a:gd name="T5" fmla="*/ 3 h 3"/>
                  <a:gd name="T6" fmla="*/ 5 w 5"/>
                  <a:gd name="T7" fmla="*/ 2 h 3"/>
                  <a:gd name="T8" fmla="*/ 3 w 5"/>
                  <a:gd name="T9" fmla="*/ 2 h 3"/>
                  <a:gd name="T10" fmla="*/ 2 w 5"/>
                  <a:gd name="T11" fmla="*/ 0 h 3"/>
                  <a:gd name="T12" fmla="*/ 0 w 5"/>
                  <a:gd name="T13" fmla="*/ 0 h 3"/>
                  <a:gd name="T14" fmla="*/ 0 w 5"/>
                  <a:gd name="T15" fmla="*/ 0 h 3"/>
                  <a:gd name="T16" fmla="*/ 0 w 5"/>
                  <a:gd name="T17" fmla="*/ 2 h 3"/>
                  <a:gd name="T18" fmla="*/ 3 w 5"/>
                  <a:gd name="T19"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3">
                    <a:moveTo>
                      <a:pt x="3" y="3"/>
                    </a:moveTo>
                    <a:lnTo>
                      <a:pt x="5" y="3"/>
                    </a:lnTo>
                    <a:lnTo>
                      <a:pt x="5" y="3"/>
                    </a:lnTo>
                    <a:lnTo>
                      <a:pt x="5" y="2"/>
                    </a:lnTo>
                    <a:lnTo>
                      <a:pt x="3" y="2"/>
                    </a:lnTo>
                    <a:lnTo>
                      <a:pt x="2" y="0"/>
                    </a:lnTo>
                    <a:lnTo>
                      <a:pt x="0" y="0"/>
                    </a:lnTo>
                    <a:lnTo>
                      <a:pt x="0" y="0"/>
                    </a:lnTo>
                    <a:lnTo>
                      <a:pt x="0" y="2"/>
                    </a:lnTo>
                    <a:lnTo>
                      <a:pt x="3" y="3"/>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4" name="Freeform 1274">
                <a:extLst>
                  <a:ext uri="{FF2B5EF4-FFF2-40B4-BE49-F238E27FC236}">
                    <a16:creationId xmlns:a16="http://schemas.microsoft.com/office/drawing/2014/main" id="{DBD1386F-32DA-4477-A3DF-F42C62B1CD0E}"/>
                  </a:ext>
                </a:extLst>
              </p:cNvPr>
              <p:cNvSpPr>
                <a:spLocks/>
              </p:cNvSpPr>
              <p:nvPr/>
            </p:nvSpPr>
            <p:spPr bwMode="auto">
              <a:xfrm>
                <a:off x="3802" y="724"/>
                <a:ext cx="16" cy="20"/>
              </a:xfrm>
              <a:custGeom>
                <a:avLst/>
                <a:gdLst>
                  <a:gd name="T0" fmla="*/ 4 w 16"/>
                  <a:gd name="T1" fmla="*/ 11 h 20"/>
                  <a:gd name="T2" fmla="*/ 7 w 16"/>
                  <a:gd name="T3" fmla="*/ 9 h 20"/>
                  <a:gd name="T4" fmla="*/ 7 w 16"/>
                  <a:gd name="T5" fmla="*/ 12 h 20"/>
                  <a:gd name="T6" fmla="*/ 4 w 16"/>
                  <a:gd name="T7" fmla="*/ 14 h 20"/>
                  <a:gd name="T8" fmla="*/ 4 w 16"/>
                  <a:gd name="T9" fmla="*/ 17 h 20"/>
                  <a:gd name="T10" fmla="*/ 5 w 16"/>
                  <a:gd name="T11" fmla="*/ 19 h 20"/>
                  <a:gd name="T12" fmla="*/ 5 w 16"/>
                  <a:gd name="T13" fmla="*/ 20 h 20"/>
                  <a:gd name="T14" fmla="*/ 8 w 16"/>
                  <a:gd name="T15" fmla="*/ 17 h 20"/>
                  <a:gd name="T16" fmla="*/ 10 w 16"/>
                  <a:gd name="T17" fmla="*/ 14 h 20"/>
                  <a:gd name="T18" fmla="*/ 10 w 16"/>
                  <a:gd name="T19" fmla="*/ 11 h 20"/>
                  <a:gd name="T20" fmla="*/ 15 w 16"/>
                  <a:gd name="T21" fmla="*/ 9 h 20"/>
                  <a:gd name="T22" fmla="*/ 16 w 16"/>
                  <a:gd name="T23" fmla="*/ 4 h 20"/>
                  <a:gd name="T24" fmla="*/ 15 w 16"/>
                  <a:gd name="T25" fmla="*/ 3 h 20"/>
                  <a:gd name="T26" fmla="*/ 11 w 16"/>
                  <a:gd name="T27" fmla="*/ 3 h 20"/>
                  <a:gd name="T28" fmla="*/ 10 w 16"/>
                  <a:gd name="T29" fmla="*/ 3 h 20"/>
                  <a:gd name="T30" fmla="*/ 11 w 16"/>
                  <a:gd name="T31" fmla="*/ 0 h 20"/>
                  <a:gd name="T32" fmla="*/ 10 w 16"/>
                  <a:gd name="T33" fmla="*/ 0 h 20"/>
                  <a:gd name="T34" fmla="*/ 7 w 16"/>
                  <a:gd name="T35" fmla="*/ 3 h 20"/>
                  <a:gd name="T36" fmla="*/ 2 w 16"/>
                  <a:gd name="T37" fmla="*/ 4 h 20"/>
                  <a:gd name="T38" fmla="*/ 2 w 16"/>
                  <a:gd name="T39" fmla="*/ 6 h 20"/>
                  <a:gd name="T40" fmla="*/ 0 w 16"/>
                  <a:gd name="T41" fmla="*/ 8 h 20"/>
                  <a:gd name="T42" fmla="*/ 0 w 16"/>
                  <a:gd name="T43" fmla="*/ 9 h 20"/>
                  <a:gd name="T44" fmla="*/ 4 w 16"/>
                  <a:gd name="T45" fmla="*/ 1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 h="20">
                    <a:moveTo>
                      <a:pt x="4" y="11"/>
                    </a:moveTo>
                    <a:lnTo>
                      <a:pt x="7" y="9"/>
                    </a:lnTo>
                    <a:lnTo>
                      <a:pt x="7" y="12"/>
                    </a:lnTo>
                    <a:lnTo>
                      <a:pt x="4" y="14"/>
                    </a:lnTo>
                    <a:lnTo>
                      <a:pt x="4" y="17"/>
                    </a:lnTo>
                    <a:lnTo>
                      <a:pt x="5" y="19"/>
                    </a:lnTo>
                    <a:lnTo>
                      <a:pt x="5" y="20"/>
                    </a:lnTo>
                    <a:lnTo>
                      <a:pt x="8" y="17"/>
                    </a:lnTo>
                    <a:lnTo>
                      <a:pt x="10" y="14"/>
                    </a:lnTo>
                    <a:lnTo>
                      <a:pt x="10" y="11"/>
                    </a:lnTo>
                    <a:lnTo>
                      <a:pt x="15" y="9"/>
                    </a:lnTo>
                    <a:lnTo>
                      <a:pt x="16" y="4"/>
                    </a:lnTo>
                    <a:lnTo>
                      <a:pt x="15" y="3"/>
                    </a:lnTo>
                    <a:lnTo>
                      <a:pt x="11" y="3"/>
                    </a:lnTo>
                    <a:lnTo>
                      <a:pt x="10" y="3"/>
                    </a:lnTo>
                    <a:lnTo>
                      <a:pt x="11" y="0"/>
                    </a:lnTo>
                    <a:lnTo>
                      <a:pt x="10" y="0"/>
                    </a:lnTo>
                    <a:lnTo>
                      <a:pt x="7" y="3"/>
                    </a:lnTo>
                    <a:lnTo>
                      <a:pt x="2" y="4"/>
                    </a:lnTo>
                    <a:lnTo>
                      <a:pt x="2" y="6"/>
                    </a:lnTo>
                    <a:lnTo>
                      <a:pt x="0" y="8"/>
                    </a:lnTo>
                    <a:lnTo>
                      <a:pt x="0" y="9"/>
                    </a:lnTo>
                    <a:lnTo>
                      <a:pt x="4" y="11"/>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5" name="Freeform 1275">
                <a:extLst>
                  <a:ext uri="{FF2B5EF4-FFF2-40B4-BE49-F238E27FC236}">
                    <a16:creationId xmlns:a16="http://schemas.microsoft.com/office/drawing/2014/main" id="{6B8D9AC5-D859-44B6-9644-70DD2F07EFE2}"/>
                  </a:ext>
                </a:extLst>
              </p:cNvPr>
              <p:cNvSpPr>
                <a:spLocks/>
              </p:cNvSpPr>
              <p:nvPr/>
            </p:nvSpPr>
            <p:spPr bwMode="auto">
              <a:xfrm>
                <a:off x="3769" y="783"/>
                <a:ext cx="35" cy="47"/>
              </a:xfrm>
              <a:custGeom>
                <a:avLst/>
                <a:gdLst>
                  <a:gd name="T0" fmla="*/ 3 w 35"/>
                  <a:gd name="T1" fmla="*/ 25 h 47"/>
                  <a:gd name="T2" fmla="*/ 6 w 35"/>
                  <a:gd name="T3" fmla="*/ 27 h 47"/>
                  <a:gd name="T4" fmla="*/ 9 w 35"/>
                  <a:gd name="T5" fmla="*/ 31 h 47"/>
                  <a:gd name="T6" fmla="*/ 9 w 35"/>
                  <a:gd name="T7" fmla="*/ 33 h 47"/>
                  <a:gd name="T8" fmla="*/ 8 w 35"/>
                  <a:gd name="T9" fmla="*/ 33 h 47"/>
                  <a:gd name="T10" fmla="*/ 5 w 35"/>
                  <a:gd name="T11" fmla="*/ 30 h 47"/>
                  <a:gd name="T12" fmla="*/ 1 w 35"/>
                  <a:gd name="T13" fmla="*/ 30 h 47"/>
                  <a:gd name="T14" fmla="*/ 0 w 35"/>
                  <a:gd name="T15" fmla="*/ 31 h 47"/>
                  <a:gd name="T16" fmla="*/ 0 w 35"/>
                  <a:gd name="T17" fmla="*/ 35 h 47"/>
                  <a:gd name="T18" fmla="*/ 3 w 35"/>
                  <a:gd name="T19" fmla="*/ 36 h 47"/>
                  <a:gd name="T20" fmla="*/ 3 w 35"/>
                  <a:gd name="T21" fmla="*/ 39 h 47"/>
                  <a:gd name="T22" fmla="*/ 5 w 35"/>
                  <a:gd name="T23" fmla="*/ 41 h 47"/>
                  <a:gd name="T24" fmla="*/ 3 w 35"/>
                  <a:gd name="T25" fmla="*/ 43 h 47"/>
                  <a:gd name="T26" fmla="*/ 3 w 35"/>
                  <a:gd name="T27" fmla="*/ 46 h 47"/>
                  <a:gd name="T28" fmla="*/ 5 w 35"/>
                  <a:gd name="T29" fmla="*/ 44 h 47"/>
                  <a:gd name="T30" fmla="*/ 6 w 35"/>
                  <a:gd name="T31" fmla="*/ 43 h 47"/>
                  <a:gd name="T32" fmla="*/ 8 w 35"/>
                  <a:gd name="T33" fmla="*/ 43 h 47"/>
                  <a:gd name="T34" fmla="*/ 8 w 35"/>
                  <a:gd name="T35" fmla="*/ 46 h 47"/>
                  <a:gd name="T36" fmla="*/ 11 w 35"/>
                  <a:gd name="T37" fmla="*/ 46 h 47"/>
                  <a:gd name="T38" fmla="*/ 14 w 35"/>
                  <a:gd name="T39" fmla="*/ 44 h 47"/>
                  <a:gd name="T40" fmla="*/ 16 w 35"/>
                  <a:gd name="T41" fmla="*/ 46 h 47"/>
                  <a:gd name="T42" fmla="*/ 21 w 35"/>
                  <a:gd name="T43" fmla="*/ 44 h 47"/>
                  <a:gd name="T44" fmla="*/ 21 w 35"/>
                  <a:gd name="T45" fmla="*/ 44 h 47"/>
                  <a:gd name="T46" fmla="*/ 21 w 35"/>
                  <a:gd name="T47" fmla="*/ 47 h 47"/>
                  <a:gd name="T48" fmla="*/ 24 w 35"/>
                  <a:gd name="T49" fmla="*/ 47 h 47"/>
                  <a:gd name="T50" fmla="*/ 24 w 35"/>
                  <a:gd name="T51" fmla="*/ 46 h 47"/>
                  <a:gd name="T52" fmla="*/ 29 w 35"/>
                  <a:gd name="T53" fmla="*/ 43 h 47"/>
                  <a:gd name="T54" fmla="*/ 30 w 35"/>
                  <a:gd name="T55" fmla="*/ 39 h 47"/>
                  <a:gd name="T56" fmla="*/ 29 w 35"/>
                  <a:gd name="T57" fmla="*/ 36 h 47"/>
                  <a:gd name="T58" fmla="*/ 27 w 35"/>
                  <a:gd name="T59" fmla="*/ 35 h 47"/>
                  <a:gd name="T60" fmla="*/ 27 w 35"/>
                  <a:gd name="T61" fmla="*/ 35 h 47"/>
                  <a:gd name="T62" fmla="*/ 29 w 35"/>
                  <a:gd name="T63" fmla="*/ 33 h 47"/>
                  <a:gd name="T64" fmla="*/ 30 w 35"/>
                  <a:gd name="T65" fmla="*/ 33 h 47"/>
                  <a:gd name="T66" fmla="*/ 32 w 35"/>
                  <a:gd name="T67" fmla="*/ 31 h 47"/>
                  <a:gd name="T68" fmla="*/ 35 w 35"/>
                  <a:gd name="T69" fmla="*/ 30 h 47"/>
                  <a:gd name="T70" fmla="*/ 33 w 35"/>
                  <a:gd name="T71" fmla="*/ 25 h 47"/>
                  <a:gd name="T72" fmla="*/ 33 w 35"/>
                  <a:gd name="T73" fmla="*/ 22 h 47"/>
                  <a:gd name="T74" fmla="*/ 33 w 35"/>
                  <a:gd name="T75" fmla="*/ 20 h 47"/>
                  <a:gd name="T76" fmla="*/ 30 w 35"/>
                  <a:gd name="T77" fmla="*/ 20 h 47"/>
                  <a:gd name="T78" fmla="*/ 29 w 35"/>
                  <a:gd name="T79" fmla="*/ 17 h 47"/>
                  <a:gd name="T80" fmla="*/ 29 w 35"/>
                  <a:gd name="T81" fmla="*/ 15 h 47"/>
                  <a:gd name="T82" fmla="*/ 27 w 35"/>
                  <a:gd name="T83" fmla="*/ 15 h 47"/>
                  <a:gd name="T84" fmla="*/ 27 w 35"/>
                  <a:gd name="T85" fmla="*/ 12 h 47"/>
                  <a:gd name="T86" fmla="*/ 25 w 35"/>
                  <a:gd name="T87" fmla="*/ 11 h 47"/>
                  <a:gd name="T88" fmla="*/ 24 w 35"/>
                  <a:gd name="T89" fmla="*/ 9 h 47"/>
                  <a:gd name="T90" fmla="*/ 24 w 35"/>
                  <a:gd name="T91" fmla="*/ 8 h 47"/>
                  <a:gd name="T92" fmla="*/ 24 w 35"/>
                  <a:gd name="T93" fmla="*/ 4 h 47"/>
                  <a:gd name="T94" fmla="*/ 19 w 35"/>
                  <a:gd name="T95" fmla="*/ 0 h 47"/>
                  <a:gd name="T96" fmla="*/ 17 w 35"/>
                  <a:gd name="T97" fmla="*/ 0 h 47"/>
                  <a:gd name="T98" fmla="*/ 14 w 35"/>
                  <a:gd name="T99" fmla="*/ 3 h 47"/>
                  <a:gd name="T100" fmla="*/ 11 w 35"/>
                  <a:gd name="T101" fmla="*/ 4 h 47"/>
                  <a:gd name="T102" fmla="*/ 11 w 35"/>
                  <a:gd name="T103" fmla="*/ 9 h 47"/>
                  <a:gd name="T104" fmla="*/ 9 w 35"/>
                  <a:gd name="T105" fmla="*/ 9 h 47"/>
                  <a:gd name="T106" fmla="*/ 8 w 35"/>
                  <a:gd name="T107" fmla="*/ 9 h 47"/>
                  <a:gd name="T108" fmla="*/ 6 w 35"/>
                  <a:gd name="T109" fmla="*/ 14 h 47"/>
                  <a:gd name="T110" fmla="*/ 6 w 35"/>
                  <a:gd name="T111" fmla="*/ 17 h 47"/>
                  <a:gd name="T112" fmla="*/ 5 w 35"/>
                  <a:gd name="T113" fmla="*/ 20 h 47"/>
                  <a:gd name="T114" fmla="*/ 6 w 35"/>
                  <a:gd name="T115" fmla="*/ 23 h 47"/>
                  <a:gd name="T116" fmla="*/ 3 w 35"/>
                  <a:gd name="T117" fmla="*/ 23 h 47"/>
                  <a:gd name="T118" fmla="*/ 3 w 35"/>
                  <a:gd name="T119" fmla="*/ 2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 h="47">
                    <a:moveTo>
                      <a:pt x="3" y="25"/>
                    </a:moveTo>
                    <a:lnTo>
                      <a:pt x="6" y="27"/>
                    </a:lnTo>
                    <a:lnTo>
                      <a:pt x="9" y="31"/>
                    </a:lnTo>
                    <a:lnTo>
                      <a:pt x="9" y="33"/>
                    </a:lnTo>
                    <a:lnTo>
                      <a:pt x="8" y="33"/>
                    </a:lnTo>
                    <a:lnTo>
                      <a:pt x="5" y="30"/>
                    </a:lnTo>
                    <a:lnTo>
                      <a:pt x="1" y="30"/>
                    </a:lnTo>
                    <a:lnTo>
                      <a:pt x="0" y="31"/>
                    </a:lnTo>
                    <a:lnTo>
                      <a:pt x="0" y="35"/>
                    </a:lnTo>
                    <a:lnTo>
                      <a:pt x="3" y="36"/>
                    </a:lnTo>
                    <a:lnTo>
                      <a:pt x="3" y="39"/>
                    </a:lnTo>
                    <a:lnTo>
                      <a:pt x="5" y="41"/>
                    </a:lnTo>
                    <a:lnTo>
                      <a:pt x="3" y="43"/>
                    </a:lnTo>
                    <a:lnTo>
                      <a:pt x="3" y="46"/>
                    </a:lnTo>
                    <a:lnTo>
                      <a:pt x="5" y="44"/>
                    </a:lnTo>
                    <a:lnTo>
                      <a:pt x="6" y="43"/>
                    </a:lnTo>
                    <a:lnTo>
                      <a:pt x="8" y="43"/>
                    </a:lnTo>
                    <a:lnTo>
                      <a:pt x="8" y="46"/>
                    </a:lnTo>
                    <a:lnTo>
                      <a:pt x="11" y="46"/>
                    </a:lnTo>
                    <a:lnTo>
                      <a:pt x="14" y="44"/>
                    </a:lnTo>
                    <a:lnTo>
                      <a:pt x="16" y="46"/>
                    </a:lnTo>
                    <a:lnTo>
                      <a:pt x="21" y="44"/>
                    </a:lnTo>
                    <a:lnTo>
                      <a:pt x="21" y="44"/>
                    </a:lnTo>
                    <a:lnTo>
                      <a:pt x="21" y="47"/>
                    </a:lnTo>
                    <a:lnTo>
                      <a:pt x="24" y="47"/>
                    </a:lnTo>
                    <a:lnTo>
                      <a:pt x="24" y="46"/>
                    </a:lnTo>
                    <a:lnTo>
                      <a:pt x="29" y="43"/>
                    </a:lnTo>
                    <a:lnTo>
                      <a:pt x="30" y="39"/>
                    </a:lnTo>
                    <a:lnTo>
                      <a:pt x="29" y="36"/>
                    </a:lnTo>
                    <a:lnTo>
                      <a:pt x="27" y="35"/>
                    </a:lnTo>
                    <a:lnTo>
                      <a:pt x="27" y="35"/>
                    </a:lnTo>
                    <a:lnTo>
                      <a:pt x="29" y="33"/>
                    </a:lnTo>
                    <a:lnTo>
                      <a:pt x="30" y="33"/>
                    </a:lnTo>
                    <a:lnTo>
                      <a:pt x="32" y="31"/>
                    </a:lnTo>
                    <a:lnTo>
                      <a:pt x="35" y="30"/>
                    </a:lnTo>
                    <a:lnTo>
                      <a:pt x="33" y="25"/>
                    </a:lnTo>
                    <a:lnTo>
                      <a:pt x="33" y="22"/>
                    </a:lnTo>
                    <a:lnTo>
                      <a:pt x="33" y="20"/>
                    </a:lnTo>
                    <a:lnTo>
                      <a:pt x="30" y="20"/>
                    </a:lnTo>
                    <a:lnTo>
                      <a:pt x="29" y="17"/>
                    </a:lnTo>
                    <a:lnTo>
                      <a:pt x="29" y="15"/>
                    </a:lnTo>
                    <a:lnTo>
                      <a:pt x="27" y="15"/>
                    </a:lnTo>
                    <a:lnTo>
                      <a:pt x="27" y="12"/>
                    </a:lnTo>
                    <a:lnTo>
                      <a:pt x="25" y="11"/>
                    </a:lnTo>
                    <a:lnTo>
                      <a:pt x="24" y="9"/>
                    </a:lnTo>
                    <a:lnTo>
                      <a:pt x="24" y="8"/>
                    </a:lnTo>
                    <a:lnTo>
                      <a:pt x="24" y="4"/>
                    </a:lnTo>
                    <a:lnTo>
                      <a:pt x="19" y="0"/>
                    </a:lnTo>
                    <a:lnTo>
                      <a:pt x="17" y="0"/>
                    </a:lnTo>
                    <a:lnTo>
                      <a:pt x="14" y="3"/>
                    </a:lnTo>
                    <a:lnTo>
                      <a:pt x="11" y="4"/>
                    </a:lnTo>
                    <a:lnTo>
                      <a:pt x="11" y="9"/>
                    </a:lnTo>
                    <a:lnTo>
                      <a:pt x="9" y="9"/>
                    </a:lnTo>
                    <a:lnTo>
                      <a:pt x="8" y="9"/>
                    </a:lnTo>
                    <a:lnTo>
                      <a:pt x="6" y="14"/>
                    </a:lnTo>
                    <a:lnTo>
                      <a:pt x="6" y="17"/>
                    </a:lnTo>
                    <a:lnTo>
                      <a:pt x="5" y="20"/>
                    </a:lnTo>
                    <a:lnTo>
                      <a:pt x="6" y="23"/>
                    </a:lnTo>
                    <a:lnTo>
                      <a:pt x="3" y="23"/>
                    </a:lnTo>
                    <a:lnTo>
                      <a:pt x="3" y="25"/>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6" name="Freeform 1276">
                <a:extLst>
                  <a:ext uri="{FF2B5EF4-FFF2-40B4-BE49-F238E27FC236}">
                    <a16:creationId xmlns:a16="http://schemas.microsoft.com/office/drawing/2014/main" id="{59AE4895-A90B-4A30-97E2-B4C6338CDADB}"/>
                  </a:ext>
                </a:extLst>
              </p:cNvPr>
              <p:cNvSpPr>
                <a:spLocks/>
              </p:cNvSpPr>
              <p:nvPr/>
            </p:nvSpPr>
            <p:spPr bwMode="auto">
              <a:xfrm>
                <a:off x="3813" y="856"/>
                <a:ext cx="12" cy="16"/>
              </a:xfrm>
              <a:custGeom>
                <a:avLst/>
                <a:gdLst>
                  <a:gd name="T0" fmla="*/ 2 w 12"/>
                  <a:gd name="T1" fmla="*/ 2 h 16"/>
                  <a:gd name="T2" fmla="*/ 2 w 12"/>
                  <a:gd name="T3" fmla="*/ 5 h 16"/>
                  <a:gd name="T4" fmla="*/ 0 w 12"/>
                  <a:gd name="T5" fmla="*/ 8 h 16"/>
                  <a:gd name="T6" fmla="*/ 0 w 12"/>
                  <a:gd name="T7" fmla="*/ 11 h 16"/>
                  <a:gd name="T8" fmla="*/ 0 w 12"/>
                  <a:gd name="T9" fmla="*/ 13 h 16"/>
                  <a:gd name="T10" fmla="*/ 4 w 12"/>
                  <a:gd name="T11" fmla="*/ 16 h 16"/>
                  <a:gd name="T12" fmla="*/ 7 w 12"/>
                  <a:gd name="T13" fmla="*/ 16 h 16"/>
                  <a:gd name="T14" fmla="*/ 8 w 12"/>
                  <a:gd name="T15" fmla="*/ 14 h 16"/>
                  <a:gd name="T16" fmla="*/ 12 w 12"/>
                  <a:gd name="T17" fmla="*/ 9 h 16"/>
                  <a:gd name="T18" fmla="*/ 12 w 12"/>
                  <a:gd name="T19" fmla="*/ 8 h 16"/>
                  <a:gd name="T20" fmla="*/ 12 w 12"/>
                  <a:gd name="T21" fmla="*/ 6 h 16"/>
                  <a:gd name="T22" fmla="*/ 12 w 12"/>
                  <a:gd name="T23" fmla="*/ 5 h 16"/>
                  <a:gd name="T24" fmla="*/ 10 w 12"/>
                  <a:gd name="T25" fmla="*/ 3 h 16"/>
                  <a:gd name="T26" fmla="*/ 8 w 12"/>
                  <a:gd name="T27" fmla="*/ 3 h 16"/>
                  <a:gd name="T28" fmla="*/ 7 w 12"/>
                  <a:gd name="T29" fmla="*/ 0 h 16"/>
                  <a:gd name="T30" fmla="*/ 5 w 12"/>
                  <a:gd name="T31" fmla="*/ 0 h 16"/>
                  <a:gd name="T32" fmla="*/ 2 w 12"/>
                  <a:gd name="T33" fmla="*/ 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6">
                    <a:moveTo>
                      <a:pt x="2" y="2"/>
                    </a:moveTo>
                    <a:lnTo>
                      <a:pt x="2" y="5"/>
                    </a:lnTo>
                    <a:lnTo>
                      <a:pt x="0" y="8"/>
                    </a:lnTo>
                    <a:lnTo>
                      <a:pt x="0" y="11"/>
                    </a:lnTo>
                    <a:lnTo>
                      <a:pt x="0" y="13"/>
                    </a:lnTo>
                    <a:lnTo>
                      <a:pt x="4" y="16"/>
                    </a:lnTo>
                    <a:lnTo>
                      <a:pt x="7" y="16"/>
                    </a:lnTo>
                    <a:lnTo>
                      <a:pt x="8" y="14"/>
                    </a:lnTo>
                    <a:lnTo>
                      <a:pt x="12" y="9"/>
                    </a:lnTo>
                    <a:lnTo>
                      <a:pt x="12" y="8"/>
                    </a:lnTo>
                    <a:lnTo>
                      <a:pt x="12" y="6"/>
                    </a:lnTo>
                    <a:lnTo>
                      <a:pt x="12" y="5"/>
                    </a:lnTo>
                    <a:lnTo>
                      <a:pt x="10" y="3"/>
                    </a:lnTo>
                    <a:lnTo>
                      <a:pt x="8" y="3"/>
                    </a:lnTo>
                    <a:lnTo>
                      <a:pt x="7" y="0"/>
                    </a:lnTo>
                    <a:lnTo>
                      <a:pt x="5" y="0"/>
                    </a:lnTo>
                    <a:lnTo>
                      <a:pt x="2" y="2"/>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7" name="Freeform 1277">
                <a:extLst>
                  <a:ext uri="{FF2B5EF4-FFF2-40B4-BE49-F238E27FC236}">
                    <a16:creationId xmlns:a16="http://schemas.microsoft.com/office/drawing/2014/main" id="{4CAF4366-3C1E-447D-818C-0E999B740954}"/>
                  </a:ext>
                </a:extLst>
              </p:cNvPr>
              <p:cNvSpPr>
                <a:spLocks/>
              </p:cNvSpPr>
              <p:nvPr/>
            </p:nvSpPr>
            <p:spPr bwMode="auto">
              <a:xfrm>
                <a:off x="3888" y="805"/>
                <a:ext cx="13" cy="8"/>
              </a:xfrm>
              <a:custGeom>
                <a:avLst/>
                <a:gdLst>
                  <a:gd name="T0" fmla="*/ 7 w 13"/>
                  <a:gd name="T1" fmla="*/ 8 h 8"/>
                  <a:gd name="T2" fmla="*/ 8 w 13"/>
                  <a:gd name="T3" fmla="*/ 5 h 8"/>
                  <a:gd name="T4" fmla="*/ 13 w 13"/>
                  <a:gd name="T5" fmla="*/ 5 h 8"/>
                  <a:gd name="T6" fmla="*/ 13 w 13"/>
                  <a:gd name="T7" fmla="*/ 3 h 8"/>
                  <a:gd name="T8" fmla="*/ 12 w 13"/>
                  <a:gd name="T9" fmla="*/ 0 h 8"/>
                  <a:gd name="T10" fmla="*/ 8 w 13"/>
                  <a:gd name="T11" fmla="*/ 0 h 8"/>
                  <a:gd name="T12" fmla="*/ 5 w 13"/>
                  <a:gd name="T13" fmla="*/ 1 h 8"/>
                  <a:gd name="T14" fmla="*/ 4 w 13"/>
                  <a:gd name="T15" fmla="*/ 1 h 8"/>
                  <a:gd name="T16" fmla="*/ 0 w 13"/>
                  <a:gd name="T17" fmla="*/ 6 h 8"/>
                  <a:gd name="T18" fmla="*/ 0 w 13"/>
                  <a:gd name="T19" fmla="*/ 6 h 8"/>
                  <a:gd name="T20" fmla="*/ 4 w 13"/>
                  <a:gd name="T21" fmla="*/ 8 h 8"/>
                  <a:gd name="T22" fmla="*/ 7 w 13"/>
                  <a:gd name="T23"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 h="8">
                    <a:moveTo>
                      <a:pt x="7" y="8"/>
                    </a:moveTo>
                    <a:lnTo>
                      <a:pt x="8" y="5"/>
                    </a:lnTo>
                    <a:lnTo>
                      <a:pt x="13" y="5"/>
                    </a:lnTo>
                    <a:lnTo>
                      <a:pt x="13" y="3"/>
                    </a:lnTo>
                    <a:lnTo>
                      <a:pt x="12" y="0"/>
                    </a:lnTo>
                    <a:lnTo>
                      <a:pt x="8" y="0"/>
                    </a:lnTo>
                    <a:lnTo>
                      <a:pt x="5" y="1"/>
                    </a:lnTo>
                    <a:lnTo>
                      <a:pt x="4" y="1"/>
                    </a:lnTo>
                    <a:lnTo>
                      <a:pt x="0" y="6"/>
                    </a:lnTo>
                    <a:lnTo>
                      <a:pt x="0" y="6"/>
                    </a:lnTo>
                    <a:lnTo>
                      <a:pt x="4" y="8"/>
                    </a:lnTo>
                    <a:lnTo>
                      <a:pt x="7" y="8"/>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8" name="Freeform 1278">
                <a:extLst>
                  <a:ext uri="{FF2B5EF4-FFF2-40B4-BE49-F238E27FC236}">
                    <a16:creationId xmlns:a16="http://schemas.microsoft.com/office/drawing/2014/main" id="{C4A04F63-011D-49EB-A3EC-33340756E5E4}"/>
                  </a:ext>
                </a:extLst>
              </p:cNvPr>
              <p:cNvSpPr>
                <a:spLocks/>
              </p:cNvSpPr>
              <p:nvPr/>
            </p:nvSpPr>
            <p:spPr bwMode="auto">
              <a:xfrm>
                <a:off x="3906" y="1381"/>
                <a:ext cx="9" cy="9"/>
              </a:xfrm>
              <a:custGeom>
                <a:avLst/>
                <a:gdLst>
                  <a:gd name="T0" fmla="*/ 1 w 9"/>
                  <a:gd name="T1" fmla="*/ 1 h 9"/>
                  <a:gd name="T2" fmla="*/ 0 w 9"/>
                  <a:gd name="T3" fmla="*/ 1 h 9"/>
                  <a:gd name="T4" fmla="*/ 0 w 9"/>
                  <a:gd name="T5" fmla="*/ 3 h 9"/>
                  <a:gd name="T6" fmla="*/ 3 w 9"/>
                  <a:gd name="T7" fmla="*/ 4 h 9"/>
                  <a:gd name="T8" fmla="*/ 3 w 9"/>
                  <a:gd name="T9" fmla="*/ 4 h 9"/>
                  <a:gd name="T10" fmla="*/ 5 w 9"/>
                  <a:gd name="T11" fmla="*/ 6 h 9"/>
                  <a:gd name="T12" fmla="*/ 5 w 9"/>
                  <a:gd name="T13" fmla="*/ 8 h 9"/>
                  <a:gd name="T14" fmla="*/ 6 w 9"/>
                  <a:gd name="T15" fmla="*/ 9 h 9"/>
                  <a:gd name="T16" fmla="*/ 6 w 9"/>
                  <a:gd name="T17" fmla="*/ 9 h 9"/>
                  <a:gd name="T18" fmla="*/ 8 w 9"/>
                  <a:gd name="T19" fmla="*/ 8 h 9"/>
                  <a:gd name="T20" fmla="*/ 8 w 9"/>
                  <a:gd name="T21" fmla="*/ 6 h 9"/>
                  <a:gd name="T22" fmla="*/ 9 w 9"/>
                  <a:gd name="T23" fmla="*/ 4 h 9"/>
                  <a:gd name="T24" fmla="*/ 9 w 9"/>
                  <a:gd name="T25" fmla="*/ 3 h 9"/>
                  <a:gd name="T26" fmla="*/ 9 w 9"/>
                  <a:gd name="T27" fmla="*/ 3 h 9"/>
                  <a:gd name="T28" fmla="*/ 8 w 9"/>
                  <a:gd name="T29" fmla="*/ 1 h 9"/>
                  <a:gd name="T30" fmla="*/ 3 w 9"/>
                  <a:gd name="T31" fmla="*/ 0 h 9"/>
                  <a:gd name="T32" fmla="*/ 1 w 9"/>
                  <a:gd name="T33" fmla="*/ 1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 h="9">
                    <a:moveTo>
                      <a:pt x="1" y="1"/>
                    </a:moveTo>
                    <a:lnTo>
                      <a:pt x="0" y="1"/>
                    </a:lnTo>
                    <a:lnTo>
                      <a:pt x="0" y="3"/>
                    </a:lnTo>
                    <a:lnTo>
                      <a:pt x="3" y="4"/>
                    </a:lnTo>
                    <a:lnTo>
                      <a:pt x="3" y="4"/>
                    </a:lnTo>
                    <a:lnTo>
                      <a:pt x="5" y="6"/>
                    </a:lnTo>
                    <a:lnTo>
                      <a:pt x="5" y="8"/>
                    </a:lnTo>
                    <a:lnTo>
                      <a:pt x="6" y="9"/>
                    </a:lnTo>
                    <a:lnTo>
                      <a:pt x="6" y="9"/>
                    </a:lnTo>
                    <a:lnTo>
                      <a:pt x="8" y="8"/>
                    </a:lnTo>
                    <a:lnTo>
                      <a:pt x="8" y="6"/>
                    </a:lnTo>
                    <a:lnTo>
                      <a:pt x="9" y="4"/>
                    </a:lnTo>
                    <a:lnTo>
                      <a:pt x="9" y="3"/>
                    </a:lnTo>
                    <a:lnTo>
                      <a:pt x="9" y="3"/>
                    </a:lnTo>
                    <a:lnTo>
                      <a:pt x="8" y="1"/>
                    </a:lnTo>
                    <a:lnTo>
                      <a:pt x="3" y="0"/>
                    </a:lnTo>
                    <a:lnTo>
                      <a:pt x="1" y="1"/>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9" name="Freeform 1279">
                <a:extLst>
                  <a:ext uri="{FF2B5EF4-FFF2-40B4-BE49-F238E27FC236}">
                    <a16:creationId xmlns:a16="http://schemas.microsoft.com/office/drawing/2014/main" id="{C3AAA5C1-1548-42EF-B067-9E78B6B0B9EA}"/>
                  </a:ext>
                </a:extLst>
              </p:cNvPr>
              <p:cNvSpPr>
                <a:spLocks/>
              </p:cNvSpPr>
              <p:nvPr/>
            </p:nvSpPr>
            <p:spPr bwMode="auto">
              <a:xfrm>
                <a:off x="3863" y="1401"/>
                <a:ext cx="9" cy="10"/>
              </a:xfrm>
              <a:custGeom>
                <a:avLst/>
                <a:gdLst>
                  <a:gd name="T0" fmla="*/ 9 w 9"/>
                  <a:gd name="T1" fmla="*/ 0 h 10"/>
                  <a:gd name="T2" fmla="*/ 6 w 9"/>
                  <a:gd name="T3" fmla="*/ 0 h 10"/>
                  <a:gd name="T4" fmla="*/ 3 w 9"/>
                  <a:gd name="T5" fmla="*/ 4 h 10"/>
                  <a:gd name="T6" fmla="*/ 3 w 9"/>
                  <a:gd name="T7" fmla="*/ 5 h 10"/>
                  <a:gd name="T8" fmla="*/ 1 w 9"/>
                  <a:gd name="T9" fmla="*/ 7 h 10"/>
                  <a:gd name="T10" fmla="*/ 0 w 9"/>
                  <a:gd name="T11" fmla="*/ 8 h 10"/>
                  <a:gd name="T12" fmla="*/ 1 w 9"/>
                  <a:gd name="T13" fmla="*/ 10 h 10"/>
                  <a:gd name="T14" fmla="*/ 1 w 9"/>
                  <a:gd name="T15" fmla="*/ 10 h 10"/>
                  <a:gd name="T16" fmla="*/ 5 w 9"/>
                  <a:gd name="T17" fmla="*/ 8 h 10"/>
                  <a:gd name="T18" fmla="*/ 6 w 9"/>
                  <a:gd name="T19" fmla="*/ 8 h 10"/>
                  <a:gd name="T20" fmla="*/ 8 w 9"/>
                  <a:gd name="T21" fmla="*/ 7 h 10"/>
                  <a:gd name="T22" fmla="*/ 9 w 9"/>
                  <a:gd name="T23" fmla="*/ 5 h 10"/>
                  <a:gd name="T24" fmla="*/ 9 w 9"/>
                  <a:gd name="T25" fmla="*/ 4 h 10"/>
                  <a:gd name="T26" fmla="*/ 9 w 9"/>
                  <a:gd name="T27" fmla="*/ 4 h 10"/>
                  <a:gd name="T28" fmla="*/ 9 w 9"/>
                  <a:gd name="T29" fmla="*/ 2 h 10"/>
                  <a:gd name="T30" fmla="*/ 9 w 9"/>
                  <a:gd name="T31"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 h="10">
                    <a:moveTo>
                      <a:pt x="9" y="0"/>
                    </a:moveTo>
                    <a:lnTo>
                      <a:pt x="6" y="0"/>
                    </a:lnTo>
                    <a:lnTo>
                      <a:pt x="3" y="4"/>
                    </a:lnTo>
                    <a:lnTo>
                      <a:pt x="3" y="5"/>
                    </a:lnTo>
                    <a:lnTo>
                      <a:pt x="1" y="7"/>
                    </a:lnTo>
                    <a:lnTo>
                      <a:pt x="0" y="8"/>
                    </a:lnTo>
                    <a:lnTo>
                      <a:pt x="1" y="10"/>
                    </a:lnTo>
                    <a:lnTo>
                      <a:pt x="1" y="10"/>
                    </a:lnTo>
                    <a:lnTo>
                      <a:pt x="5" y="8"/>
                    </a:lnTo>
                    <a:lnTo>
                      <a:pt x="6" y="8"/>
                    </a:lnTo>
                    <a:lnTo>
                      <a:pt x="8" y="7"/>
                    </a:lnTo>
                    <a:lnTo>
                      <a:pt x="9" y="5"/>
                    </a:lnTo>
                    <a:lnTo>
                      <a:pt x="9" y="4"/>
                    </a:lnTo>
                    <a:lnTo>
                      <a:pt x="9" y="4"/>
                    </a:lnTo>
                    <a:lnTo>
                      <a:pt x="9" y="2"/>
                    </a:lnTo>
                    <a:lnTo>
                      <a:pt x="9"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0" name="Freeform 1280">
                <a:extLst>
                  <a:ext uri="{FF2B5EF4-FFF2-40B4-BE49-F238E27FC236}">
                    <a16:creationId xmlns:a16="http://schemas.microsoft.com/office/drawing/2014/main" id="{3DC36F06-0F47-4B1D-B30E-9BADA825120D}"/>
                  </a:ext>
                </a:extLst>
              </p:cNvPr>
              <p:cNvSpPr>
                <a:spLocks/>
              </p:cNvSpPr>
              <p:nvPr/>
            </p:nvSpPr>
            <p:spPr bwMode="auto">
              <a:xfrm>
                <a:off x="3802" y="1341"/>
                <a:ext cx="10" cy="6"/>
              </a:xfrm>
              <a:custGeom>
                <a:avLst/>
                <a:gdLst>
                  <a:gd name="T0" fmla="*/ 7 w 10"/>
                  <a:gd name="T1" fmla="*/ 3 h 6"/>
                  <a:gd name="T2" fmla="*/ 4 w 10"/>
                  <a:gd name="T3" fmla="*/ 1 h 6"/>
                  <a:gd name="T4" fmla="*/ 2 w 10"/>
                  <a:gd name="T5" fmla="*/ 0 h 6"/>
                  <a:gd name="T6" fmla="*/ 0 w 10"/>
                  <a:gd name="T7" fmla="*/ 1 h 6"/>
                  <a:gd name="T8" fmla="*/ 4 w 10"/>
                  <a:gd name="T9" fmla="*/ 3 h 6"/>
                  <a:gd name="T10" fmla="*/ 5 w 10"/>
                  <a:gd name="T11" fmla="*/ 5 h 6"/>
                  <a:gd name="T12" fmla="*/ 7 w 10"/>
                  <a:gd name="T13" fmla="*/ 5 h 6"/>
                  <a:gd name="T14" fmla="*/ 10 w 10"/>
                  <a:gd name="T15" fmla="*/ 6 h 6"/>
                  <a:gd name="T16" fmla="*/ 8 w 10"/>
                  <a:gd name="T17" fmla="*/ 5 h 6"/>
                  <a:gd name="T18" fmla="*/ 7 w 10"/>
                  <a:gd name="T19"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6">
                    <a:moveTo>
                      <a:pt x="7" y="3"/>
                    </a:moveTo>
                    <a:lnTo>
                      <a:pt x="4" y="1"/>
                    </a:lnTo>
                    <a:lnTo>
                      <a:pt x="2" y="0"/>
                    </a:lnTo>
                    <a:lnTo>
                      <a:pt x="0" y="1"/>
                    </a:lnTo>
                    <a:lnTo>
                      <a:pt x="4" y="3"/>
                    </a:lnTo>
                    <a:lnTo>
                      <a:pt x="5" y="5"/>
                    </a:lnTo>
                    <a:lnTo>
                      <a:pt x="7" y="5"/>
                    </a:lnTo>
                    <a:lnTo>
                      <a:pt x="10" y="6"/>
                    </a:lnTo>
                    <a:lnTo>
                      <a:pt x="8" y="5"/>
                    </a:lnTo>
                    <a:lnTo>
                      <a:pt x="7" y="3"/>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1" name="Freeform 1281">
                <a:extLst>
                  <a:ext uri="{FF2B5EF4-FFF2-40B4-BE49-F238E27FC236}">
                    <a16:creationId xmlns:a16="http://schemas.microsoft.com/office/drawing/2014/main" id="{62D5797D-E7C6-41A0-AFE2-BB82189B4650}"/>
                  </a:ext>
                </a:extLst>
              </p:cNvPr>
              <p:cNvSpPr>
                <a:spLocks/>
              </p:cNvSpPr>
              <p:nvPr/>
            </p:nvSpPr>
            <p:spPr bwMode="auto">
              <a:xfrm>
                <a:off x="3911" y="1374"/>
                <a:ext cx="4" cy="7"/>
              </a:xfrm>
              <a:custGeom>
                <a:avLst/>
                <a:gdLst>
                  <a:gd name="T0" fmla="*/ 4 w 4"/>
                  <a:gd name="T1" fmla="*/ 7 h 7"/>
                  <a:gd name="T2" fmla="*/ 4 w 4"/>
                  <a:gd name="T3" fmla="*/ 7 h 7"/>
                  <a:gd name="T4" fmla="*/ 4 w 4"/>
                  <a:gd name="T5" fmla="*/ 5 h 7"/>
                  <a:gd name="T6" fmla="*/ 3 w 4"/>
                  <a:gd name="T7" fmla="*/ 3 h 7"/>
                  <a:gd name="T8" fmla="*/ 3 w 4"/>
                  <a:gd name="T9" fmla="*/ 2 h 7"/>
                  <a:gd name="T10" fmla="*/ 1 w 4"/>
                  <a:gd name="T11" fmla="*/ 0 h 7"/>
                  <a:gd name="T12" fmla="*/ 0 w 4"/>
                  <a:gd name="T13" fmla="*/ 2 h 7"/>
                  <a:gd name="T14" fmla="*/ 0 w 4"/>
                  <a:gd name="T15" fmla="*/ 2 h 7"/>
                  <a:gd name="T16" fmla="*/ 1 w 4"/>
                  <a:gd name="T17" fmla="*/ 3 h 7"/>
                  <a:gd name="T18" fmla="*/ 1 w 4"/>
                  <a:gd name="T19" fmla="*/ 5 h 7"/>
                  <a:gd name="T20" fmla="*/ 4 w 4"/>
                  <a:gd name="T21"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7">
                    <a:moveTo>
                      <a:pt x="4" y="7"/>
                    </a:moveTo>
                    <a:lnTo>
                      <a:pt x="4" y="7"/>
                    </a:lnTo>
                    <a:lnTo>
                      <a:pt x="4" y="5"/>
                    </a:lnTo>
                    <a:lnTo>
                      <a:pt x="3" y="3"/>
                    </a:lnTo>
                    <a:lnTo>
                      <a:pt x="3" y="2"/>
                    </a:lnTo>
                    <a:lnTo>
                      <a:pt x="1" y="0"/>
                    </a:lnTo>
                    <a:lnTo>
                      <a:pt x="0" y="2"/>
                    </a:lnTo>
                    <a:lnTo>
                      <a:pt x="0" y="2"/>
                    </a:lnTo>
                    <a:lnTo>
                      <a:pt x="1" y="3"/>
                    </a:lnTo>
                    <a:lnTo>
                      <a:pt x="1" y="5"/>
                    </a:lnTo>
                    <a:lnTo>
                      <a:pt x="4" y="7"/>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2" name="Freeform 1282">
                <a:extLst>
                  <a:ext uri="{FF2B5EF4-FFF2-40B4-BE49-F238E27FC236}">
                    <a16:creationId xmlns:a16="http://schemas.microsoft.com/office/drawing/2014/main" id="{97ADA736-7C1B-48C4-AAEB-FC86AAB56AC6}"/>
                  </a:ext>
                </a:extLst>
              </p:cNvPr>
              <p:cNvSpPr>
                <a:spLocks/>
              </p:cNvSpPr>
              <p:nvPr/>
            </p:nvSpPr>
            <p:spPr bwMode="auto">
              <a:xfrm>
                <a:off x="3847" y="1344"/>
                <a:ext cx="9" cy="8"/>
              </a:xfrm>
              <a:custGeom>
                <a:avLst/>
                <a:gdLst>
                  <a:gd name="T0" fmla="*/ 3 w 9"/>
                  <a:gd name="T1" fmla="*/ 6 h 8"/>
                  <a:gd name="T2" fmla="*/ 6 w 9"/>
                  <a:gd name="T3" fmla="*/ 6 h 8"/>
                  <a:gd name="T4" fmla="*/ 6 w 9"/>
                  <a:gd name="T5" fmla="*/ 8 h 8"/>
                  <a:gd name="T6" fmla="*/ 8 w 9"/>
                  <a:gd name="T7" fmla="*/ 8 h 8"/>
                  <a:gd name="T8" fmla="*/ 9 w 9"/>
                  <a:gd name="T9" fmla="*/ 6 h 8"/>
                  <a:gd name="T10" fmla="*/ 9 w 9"/>
                  <a:gd name="T11" fmla="*/ 6 h 8"/>
                  <a:gd name="T12" fmla="*/ 9 w 9"/>
                  <a:gd name="T13" fmla="*/ 5 h 8"/>
                  <a:gd name="T14" fmla="*/ 8 w 9"/>
                  <a:gd name="T15" fmla="*/ 3 h 8"/>
                  <a:gd name="T16" fmla="*/ 6 w 9"/>
                  <a:gd name="T17" fmla="*/ 2 h 8"/>
                  <a:gd name="T18" fmla="*/ 5 w 9"/>
                  <a:gd name="T19" fmla="*/ 2 h 8"/>
                  <a:gd name="T20" fmla="*/ 3 w 9"/>
                  <a:gd name="T21" fmla="*/ 0 h 8"/>
                  <a:gd name="T22" fmla="*/ 2 w 9"/>
                  <a:gd name="T23" fmla="*/ 0 h 8"/>
                  <a:gd name="T24" fmla="*/ 0 w 9"/>
                  <a:gd name="T25" fmla="*/ 0 h 8"/>
                  <a:gd name="T26" fmla="*/ 0 w 9"/>
                  <a:gd name="T27" fmla="*/ 2 h 8"/>
                  <a:gd name="T28" fmla="*/ 3 w 9"/>
                  <a:gd name="T29" fmla="*/ 2 h 8"/>
                  <a:gd name="T30" fmla="*/ 3 w 9"/>
                  <a:gd name="T31" fmla="*/ 3 h 8"/>
                  <a:gd name="T32" fmla="*/ 3 w 9"/>
                  <a:gd name="T33" fmla="*/ 5 h 8"/>
                  <a:gd name="T34" fmla="*/ 3 w 9"/>
                  <a:gd name="T35"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 h="8">
                    <a:moveTo>
                      <a:pt x="3" y="6"/>
                    </a:moveTo>
                    <a:lnTo>
                      <a:pt x="6" y="6"/>
                    </a:lnTo>
                    <a:lnTo>
                      <a:pt x="6" y="8"/>
                    </a:lnTo>
                    <a:lnTo>
                      <a:pt x="8" y="8"/>
                    </a:lnTo>
                    <a:lnTo>
                      <a:pt x="9" y="6"/>
                    </a:lnTo>
                    <a:lnTo>
                      <a:pt x="9" y="6"/>
                    </a:lnTo>
                    <a:lnTo>
                      <a:pt x="9" y="5"/>
                    </a:lnTo>
                    <a:lnTo>
                      <a:pt x="8" y="3"/>
                    </a:lnTo>
                    <a:lnTo>
                      <a:pt x="6" y="2"/>
                    </a:lnTo>
                    <a:lnTo>
                      <a:pt x="5" y="2"/>
                    </a:lnTo>
                    <a:lnTo>
                      <a:pt x="3" y="0"/>
                    </a:lnTo>
                    <a:lnTo>
                      <a:pt x="2" y="0"/>
                    </a:lnTo>
                    <a:lnTo>
                      <a:pt x="0" y="0"/>
                    </a:lnTo>
                    <a:lnTo>
                      <a:pt x="0" y="2"/>
                    </a:lnTo>
                    <a:lnTo>
                      <a:pt x="3" y="2"/>
                    </a:lnTo>
                    <a:lnTo>
                      <a:pt x="3" y="3"/>
                    </a:lnTo>
                    <a:lnTo>
                      <a:pt x="3" y="5"/>
                    </a:lnTo>
                    <a:lnTo>
                      <a:pt x="3" y="6"/>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3" name="Freeform 1283">
                <a:extLst>
                  <a:ext uri="{FF2B5EF4-FFF2-40B4-BE49-F238E27FC236}">
                    <a16:creationId xmlns:a16="http://schemas.microsoft.com/office/drawing/2014/main" id="{6DCF6EB6-12D0-4210-BB91-81166D478E7A}"/>
                  </a:ext>
                </a:extLst>
              </p:cNvPr>
              <p:cNvSpPr>
                <a:spLocks/>
              </p:cNvSpPr>
              <p:nvPr/>
            </p:nvSpPr>
            <p:spPr bwMode="auto">
              <a:xfrm>
                <a:off x="3055" y="1550"/>
                <a:ext cx="3" cy="3"/>
              </a:xfrm>
              <a:custGeom>
                <a:avLst/>
                <a:gdLst>
                  <a:gd name="T0" fmla="*/ 3 w 3"/>
                  <a:gd name="T1" fmla="*/ 3 h 3"/>
                  <a:gd name="T2" fmla="*/ 3 w 3"/>
                  <a:gd name="T3" fmla="*/ 0 h 3"/>
                  <a:gd name="T4" fmla="*/ 0 w 3"/>
                  <a:gd name="T5" fmla="*/ 1 h 3"/>
                  <a:gd name="T6" fmla="*/ 3 w 3"/>
                  <a:gd name="T7" fmla="*/ 3 h 3"/>
                </a:gdLst>
                <a:ahLst/>
                <a:cxnLst>
                  <a:cxn ang="0">
                    <a:pos x="T0" y="T1"/>
                  </a:cxn>
                  <a:cxn ang="0">
                    <a:pos x="T2" y="T3"/>
                  </a:cxn>
                  <a:cxn ang="0">
                    <a:pos x="T4" y="T5"/>
                  </a:cxn>
                  <a:cxn ang="0">
                    <a:pos x="T6" y="T7"/>
                  </a:cxn>
                </a:cxnLst>
                <a:rect l="0" t="0" r="r" b="b"/>
                <a:pathLst>
                  <a:path w="3" h="3">
                    <a:moveTo>
                      <a:pt x="3" y="3"/>
                    </a:moveTo>
                    <a:lnTo>
                      <a:pt x="3" y="0"/>
                    </a:lnTo>
                    <a:lnTo>
                      <a:pt x="0" y="1"/>
                    </a:lnTo>
                    <a:lnTo>
                      <a:pt x="3" y="3"/>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4" name="Freeform 1284">
                <a:extLst>
                  <a:ext uri="{FF2B5EF4-FFF2-40B4-BE49-F238E27FC236}">
                    <a16:creationId xmlns:a16="http://schemas.microsoft.com/office/drawing/2014/main" id="{7060DF42-41B4-4501-AE47-B3AD516A6B57}"/>
                  </a:ext>
                </a:extLst>
              </p:cNvPr>
              <p:cNvSpPr>
                <a:spLocks/>
              </p:cNvSpPr>
              <p:nvPr/>
            </p:nvSpPr>
            <p:spPr bwMode="auto">
              <a:xfrm>
                <a:off x="3057" y="1545"/>
                <a:ext cx="4" cy="3"/>
              </a:xfrm>
              <a:custGeom>
                <a:avLst/>
                <a:gdLst>
                  <a:gd name="T0" fmla="*/ 4 w 4"/>
                  <a:gd name="T1" fmla="*/ 1 h 3"/>
                  <a:gd name="T2" fmla="*/ 3 w 4"/>
                  <a:gd name="T3" fmla="*/ 0 h 3"/>
                  <a:gd name="T4" fmla="*/ 1 w 4"/>
                  <a:gd name="T5" fmla="*/ 1 h 3"/>
                  <a:gd name="T6" fmla="*/ 0 w 4"/>
                  <a:gd name="T7" fmla="*/ 1 h 3"/>
                  <a:gd name="T8" fmla="*/ 0 w 4"/>
                  <a:gd name="T9" fmla="*/ 3 h 3"/>
                  <a:gd name="T10" fmla="*/ 1 w 4"/>
                  <a:gd name="T11" fmla="*/ 3 h 3"/>
                  <a:gd name="T12" fmla="*/ 4 w 4"/>
                  <a:gd name="T13" fmla="*/ 1 h 3"/>
                </a:gdLst>
                <a:ahLst/>
                <a:cxnLst>
                  <a:cxn ang="0">
                    <a:pos x="T0" y="T1"/>
                  </a:cxn>
                  <a:cxn ang="0">
                    <a:pos x="T2" y="T3"/>
                  </a:cxn>
                  <a:cxn ang="0">
                    <a:pos x="T4" y="T5"/>
                  </a:cxn>
                  <a:cxn ang="0">
                    <a:pos x="T6" y="T7"/>
                  </a:cxn>
                  <a:cxn ang="0">
                    <a:pos x="T8" y="T9"/>
                  </a:cxn>
                  <a:cxn ang="0">
                    <a:pos x="T10" y="T11"/>
                  </a:cxn>
                  <a:cxn ang="0">
                    <a:pos x="T12" y="T13"/>
                  </a:cxn>
                </a:cxnLst>
                <a:rect l="0" t="0" r="r" b="b"/>
                <a:pathLst>
                  <a:path w="4" h="3">
                    <a:moveTo>
                      <a:pt x="4" y="1"/>
                    </a:moveTo>
                    <a:lnTo>
                      <a:pt x="3" y="0"/>
                    </a:lnTo>
                    <a:lnTo>
                      <a:pt x="1" y="1"/>
                    </a:lnTo>
                    <a:lnTo>
                      <a:pt x="0" y="1"/>
                    </a:lnTo>
                    <a:lnTo>
                      <a:pt x="0" y="3"/>
                    </a:lnTo>
                    <a:lnTo>
                      <a:pt x="1" y="3"/>
                    </a:lnTo>
                    <a:lnTo>
                      <a:pt x="4" y="1"/>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5" name="Freeform 1285">
                <a:extLst>
                  <a:ext uri="{FF2B5EF4-FFF2-40B4-BE49-F238E27FC236}">
                    <a16:creationId xmlns:a16="http://schemas.microsoft.com/office/drawing/2014/main" id="{956AD2C7-69CF-429D-83AF-4F35A89E9153}"/>
                  </a:ext>
                </a:extLst>
              </p:cNvPr>
              <p:cNvSpPr>
                <a:spLocks/>
              </p:cNvSpPr>
              <p:nvPr/>
            </p:nvSpPr>
            <p:spPr bwMode="auto">
              <a:xfrm>
                <a:off x="3559" y="1097"/>
                <a:ext cx="0" cy="3"/>
              </a:xfrm>
              <a:custGeom>
                <a:avLst/>
                <a:gdLst>
                  <a:gd name="T0" fmla="*/ 3 h 3"/>
                  <a:gd name="T1" fmla="*/ 3 h 3"/>
                  <a:gd name="T2" fmla="*/ 1 h 3"/>
                  <a:gd name="T3" fmla="*/ 0 h 3"/>
                  <a:gd name="T4" fmla="*/ 1 h 3"/>
                  <a:gd name="T5" fmla="*/ 3 h 3"/>
                </a:gdLst>
                <a:ahLst/>
                <a:cxnLst>
                  <a:cxn ang="0">
                    <a:pos x="0" y="T0"/>
                  </a:cxn>
                  <a:cxn ang="0">
                    <a:pos x="0" y="T1"/>
                  </a:cxn>
                  <a:cxn ang="0">
                    <a:pos x="0" y="T2"/>
                  </a:cxn>
                  <a:cxn ang="0">
                    <a:pos x="0" y="T3"/>
                  </a:cxn>
                  <a:cxn ang="0">
                    <a:pos x="0" y="T4"/>
                  </a:cxn>
                  <a:cxn ang="0">
                    <a:pos x="0" y="T5"/>
                  </a:cxn>
                </a:cxnLst>
                <a:rect l="0" t="0" r="r" b="b"/>
                <a:pathLst>
                  <a:path h="3">
                    <a:moveTo>
                      <a:pt x="0" y="3"/>
                    </a:moveTo>
                    <a:lnTo>
                      <a:pt x="0" y="3"/>
                    </a:lnTo>
                    <a:lnTo>
                      <a:pt x="0" y="1"/>
                    </a:lnTo>
                    <a:lnTo>
                      <a:pt x="0" y="0"/>
                    </a:lnTo>
                    <a:lnTo>
                      <a:pt x="0" y="1"/>
                    </a:lnTo>
                    <a:lnTo>
                      <a:pt x="0" y="3"/>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6" name="Freeform 1286">
                <a:extLst>
                  <a:ext uri="{FF2B5EF4-FFF2-40B4-BE49-F238E27FC236}">
                    <a16:creationId xmlns:a16="http://schemas.microsoft.com/office/drawing/2014/main" id="{4F2FB03B-9CE9-4807-8800-C7FA796D3822}"/>
                  </a:ext>
                </a:extLst>
              </p:cNvPr>
              <p:cNvSpPr>
                <a:spLocks/>
              </p:cNvSpPr>
              <p:nvPr/>
            </p:nvSpPr>
            <p:spPr bwMode="auto">
              <a:xfrm>
                <a:off x="3047" y="1494"/>
                <a:ext cx="3" cy="5"/>
              </a:xfrm>
              <a:custGeom>
                <a:avLst/>
                <a:gdLst>
                  <a:gd name="T0" fmla="*/ 0 w 3"/>
                  <a:gd name="T1" fmla="*/ 5 h 5"/>
                  <a:gd name="T2" fmla="*/ 2 w 3"/>
                  <a:gd name="T3" fmla="*/ 5 h 5"/>
                  <a:gd name="T4" fmla="*/ 2 w 3"/>
                  <a:gd name="T5" fmla="*/ 3 h 5"/>
                  <a:gd name="T6" fmla="*/ 3 w 3"/>
                  <a:gd name="T7" fmla="*/ 1 h 5"/>
                  <a:gd name="T8" fmla="*/ 2 w 3"/>
                  <a:gd name="T9" fmla="*/ 0 h 5"/>
                  <a:gd name="T10" fmla="*/ 0 w 3"/>
                  <a:gd name="T11" fmla="*/ 1 h 5"/>
                  <a:gd name="T12" fmla="*/ 0 w 3"/>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3" h="5">
                    <a:moveTo>
                      <a:pt x="0" y="5"/>
                    </a:moveTo>
                    <a:lnTo>
                      <a:pt x="2" y="5"/>
                    </a:lnTo>
                    <a:lnTo>
                      <a:pt x="2" y="3"/>
                    </a:lnTo>
                    <a:lnTo>
                      <a:pt x="3" y="1"/>
                    </a:lnTo>
                    <a:lnTo>
                      <a:pt x="2" y="0"/>
                    </a:lnTo>
                    <a:lnTo>
                      <a:pt x="0" y="1"/>
                    </a:lnTo>
                    <a:lnTo>
                      <a:pt x="0" y="5"/>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7" name="Freeform 1287">
                <a:extLst>
                  <a:ext uri="{FF2B5EF4-FFF2-40B4-BE49-F238E27FC236}">
                    <a16:creationId xmlns:a16="http://schemas.microsoft.com/office/drawing/2014/main" id="{6258858F-04D4-49CF-834F-BA9B6005107F}"/>
                  </a:ext>
                </a:extLst>
              </p:cNvPr>
              <p:cNvSpPr>
                <a:spLocks/>
              </p:cNvSpPr>
              <p:nvPr/>
            </p:nvSpPr>
            <p:spPr bwMode="auto">
              <a:xfrm>
                <a:off x="3917" y="1360"/>
                <a:ext cx="8" cy="6"/>
              </a:xfrm>
              <a:custGeom>
                <a:avLst/>
                <a:gdLst>
                  <a:gd name="T0" fmla="*/ 5 w 8"/>
                  <a:gd name="T1" fmla="*/ 1 h 6"/>
                  <a:gd name="T2" fmla="*/ 3 w 8"/>
                  <a:gd name="T3" fmla="*/ 1 h 6"/>
                  <a:gd name="T4" fmla="*/ 0 w 8"/>
                  <a:gd name="T5" fmla="*/ 3 h 6"/>
                  <a:gd name="T6" fmla="*/ 2 w 8"/>
                  <a:gd name="T7" fmla="*/ 3 h 6"/>
                  <a:gd name="T8" fmla="*/ 3 w 8"/>
                  <a:gd name="T9" fmla="*/ 3 h 6"/>
                  <a:gd name="T10" fmla="*/ 6 w 8"/>
                  <a:gd name="T11" fmla="*/ 6 h 6"/>
                  <a:gd name="T12" fmla="*/ 6 w 8"/>
                  <a:gd name="T13" fmla="*/ 5 h 6"/>
                  <a:gd name="T14" fmla="*/ 8 w 8"/>
                  <a:gd name="T15" fmla="*/ 3 h 6"/>
                  <a:gd name="T16" fmla="*/ 8 w 8"/>
                  <a:gd name="T17" fmla="*/ 1 h 6"/>
                  <a:gd name="T18" fmla="*/ 8 w 8"/>
                  <a:gd name="T19" fmla="*/ 1 h 6"/>
                  <a:gd name="T20" fmla="*/ 6 w 8"/>
                  <a:gd name="T21" fmla="*/ 0 h 6"/>
                  <a:gd name="T22" fmla="*/ 5 w 8"/>
                  <a:gd name="T23"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 h="6">
                    <a:moveTo>
                      <a:pt x="5" y="1"/>
                    </a:moveTo>
                    <a:lnTo>
                      <a:pt x="3" y="1"/>
                    </a:lnTo>
                    <a:lnTo>
                      <a:pt x="0" y="3"/>
                    </a:lnTo>
                    <a:lnTo>
                      <a:pt x="2" y="3"/>
                    </a:lnTo>
                    <a:lnTo>
                      <a:pt x="3" y="3"/>
                    </a:lnTo>
                    <a:lnTo>
                      <a:pt x="6" y="6"/>
                    </a:lnTo>
                    <a:lnTo>
                      <a:pt x="6" y="5"/>
                    </a:lnTo>
                    <a:lnTo>
                      <a:pt x="8" y="3"/>
                    </a:lnTo>
                    <a:lnTo>
                      <a:pt x="8" y="1"/>
                    </a:lnTo>
                    <a:lnTo>
                      <a:pt x="8" y="1"/>
                    </a:lnTo>
                    <a:lnTo>
                      <a:pt x="6" y="0"/>
                    </a:lnTo>
                    <a:lnTo>
                      <a:pt x="5" y="1"/>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8" name="Freeform 1288">
                <a:extLst>
                  <a:ext uri="{FF2B5EF4-FFF2-40B4-BE49-F238E27FC236}">
                    <a16:creationId xmlns:a16="http://schemas.microsoft.com/office/drawing/2014/main" id="{5CD0F0BD-B1E9-45A1-9647-75C3E1642F2A}"/>
                  </a:ext>
                </a:extLst>
              </p:cNvPr>
              <p:cNvSpPr>
                <a:spLocks/>
              </p:cNvSpPr>
              <p:nvPr/>
            </p:nvSpPr>
            <p:spPr bwMode="auto">
              <a:xfrm>
                <a:off x="3053" y="1542"/>
                <a:ext cx="4" cy="3"/>
              </a:xfrm>
              <a:custGeom>
                <a:avLst/>
                <a:gdLst>
                  <a:gd name="T0" fmla="*/ 0 w 4"/>
                  <a:gd name="T1" fmla="*/ 3 h 3"/>
                  <a:gd name="T2" fmla="*/ 4 w 4"/>
                  <a:gd name="T3" fmla="*/ 3 h 3"/>
                  <a:gd name="T4" fmla="*/ 2 w 4"/>
                  <a:gd name="T5" fmla="*/ 0 h 3"/>
                  <a:gd name="T6" fmla="*/ 0 w 4"/>
                  <a:gd name="T7" fmla="*/ 3 h 3"/>
                </a:gdLst>
                <a:ahLst/>
                <a:cxnLst>
                  <a:cxn ang="0">
                    <a:pos x="T0" y="T1"/>
                  </a:cxn>
                  <a:cxn ang="0">
                    <a:pos x="T2" y="T3"/>
                  </a:cxn>
                  <a:cxn ang="0">
                    <a:pos x="T4" y="T5"/>
                  </a:cxn>
                  <a:cxn ang="0">
                    <a:pos x="T6" y="T7"/>
                  </a:cxn>
                </a:cxnLst>
                <a:rect l="0" t="0" r="r" b="b"/>
                <a:pathLst>
                  <a:path w="4" h="3">
                    <a:moveTo>
                      <a:pt x="0" y="3"/>
                    </a:moveTo>
                    <a:lnTo>
                      <a:pt x="4" y="3"/>
                    </a:lnTo>
                    <a:lnTo>
                      <a:pt x="2" y="0"/>
                    </a:lnTo>
                    <a:lnTo>
                      <a:pt x="0" y="3"/>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9" name="Freeform 1289">
                <a:extLst>
                  <a:ext uri="{FF2B5EF4-FFF2-40B4-BE49-F238E27FC236}">
                    <a16:creationId xmlns:a16="http://schemas.microsoft.com/office/drawing/2014/main" id="{BD89F99E-58FB-4E37-89DC-EC8888DA3299}"/>
                  </a:ext>
                </a:extLst>
              </p:cNvPr>
              <p:cNvSpPr>
                <a:spLocks/>
              </p:cNvSpPr>
              <p:nvPr/>
            </p:nvSpPr>
            <p:spPr bwMode="auto">
              <a:xfrm>
                <a:off x="3925" y="1306"/>
                <a:ext cx="5" cy="3"/>
              </a:xfrm>
              <a:custGeom>
                <a:avLst/>
                <a:gdLst>
                  <a:gd name="T0" fmla="*/ 3 w 5"/>
                  <a:gd name="T1" fmla="*/ 0 h 3"/>
                  <a:gd name="T2" fmla="*/ 0 w 5"/>
                  <a:gd name="T3" fmla="*/ 3 h 3"/>
                  <a:gd name="T4" fmla="*/ 2 w 5"/>
                  <a:gd name="T5" fmla="*/ 3 h 3"/>
                  <a:gd name="T6" fmla="*/ 3 w 5"/>
                  <a:gd name="T7" fmla="*/ 1 h 3"/>
                  <a:gd name="T8" fmla="*/ 5 w 5"/>
                  <a:gd name="T9" fmla="*/ 0 h 3"/>
                  <a:gd name="T10" fmla="*/ 5 w 5"/>
                  <a:gd name="T11" fmla="*/ 0 h 3"/>
                  <a:gd name="T12" fmla="*/ 3 w 5"/>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5" h="3">
                    <a:moveTo>
                      <a:pt x="3" y="0"/>
                    </a:moveTo>
                    <a:lnTo>
                      <a:pt x="0" y="3"/>
                    </a:lnTo>
                    <a:lnTo>
                      <a:pt x="2" y="3"/>
                    </a:lnTo>
                    <a:lnTo>
                      <a:pt x="3" y="1"/>
                    </a:lnTo>
                    <a:lnTo>
                      <a:pt x="5" y="0"/>
                    </a:lnTo>
                    <a:lnTo>
                      <a:pt x="5" y="0"/>
                    </a:lnTo>
                    <a:lnTo>
                      <a:pt x="3"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0" name="Freeform 1290">
                <a:extLst>
                  <a:ext uri="{FF2B5EF4-FFF2-40B4-BE49-F238E27FC236}">
                    <a16:creationId xmlns:a16="http://schemas.microsoft.com/office/drawing/2014/main" id="{3E588DFC-DCFE-4508-B6F8-BDAC3FF77397}"/>
                  </a:ext>
                </a:extLst>
              </p:cNvPr>
              <p:cNvSpPr>
                <a:spLocks/>
              </p:cNvSpPr>
              <p:nvPr/>
            </p:nvSpPr>
            <p:spPr bwMode="auto">
              <a:xfrm>
                <a:off x="3804" y="1188"/>
                <a:ext cx="5" cy="4"/>
              </a:xfrm>
              <a:custGeom>
                <a:avLst/>
                <a:gdLst>
                  <a:gd name="T0" fmla="*/ 2 w 5"/>
                  <a:gd name="T1" fmla="*/ 0 h 4"/>
                  <a:gd name="T2" fmla="*/ 0 w 5"/>
                  <a:gd name="T3" fmla="*/ 1 h 4"/>
                  <a:gd name="T4" fmla="*/ 2 w 5"/>
                  <a:gd name="T5" fmla="*/ 4 h 4"/>
                  <a:gd name="T6" fmla="*/ 2 w 5"/>
                  <a:gd name="T7" fmla="*/ 4 h 4"/>
                  <a:gd name="T8" fmla="*/ 3 w 5"/>
                  <a:gd name="T9" fmla="*/ 1 h 4"/>
                  <a:gd name="T10" fmla="*/ 5 w 5"/>
                  <a:gd name="T11" fmla="*/ 1 h 4"/>
                  <a:gd name="T12" fmla="*/ 5 w 5"/>
                  <a:gd name="T13" fmla="*/ 0 h 4"/>
                  <a:gd name="T14" fmla="*/ 2 w 5"/>
                  <a:gd name="T15" fmla="*/ 0 h 4"/>
                  <a:gd name="T16" fmla="*/ 2 w 5"/>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4">
                    <a:moveTo>
                      <a:pt x="2" y="0"/>
                    </a:moveTo>
                    <a:lnTo>
                      <a:pt x="0" y="1"/>
                    </a:lnTo>
                    <a:lnTo>
                      <a:pt x="2" y="4"/>
                    </a:lnTo>
                    <a:lnTo>
                      <a:pt x="2" y="4"/>
                    </a:lnTo>
                    <a:lnTo>
                      <a:pt x="3" y="1"/>
                    </a:lnTo>
                    <a:lnTo>
                      <a:pt x="5" y="1"/>
                    </a:lnTo>
                    <a:lnTo>
                      <a:pt x="5" y="0"/>
                    </a:lnTo>
                    <a:lnTo>
                      <a:pt x="2" y="0"/>
                    </a:lnTo>
                    <a:lnTo>
                      <a:pt x="2"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1" name="Freeform 1291">
                <a:extLst>
                  <a:ext uri="{FF2B5EF4-FFF2-40B4-BE49-F238E27FC236}">
                    <a16:creationId xmlns:a16="http://schemas.microsoft.com/office/drawing/2014/main" id="{D4AE35AC-E83D-4F5F-A98F-2125E167BFE7}"/>
                  </a:ext>
                </a:extLst>
              </p:cNvPr>
              <p:cNvSpPr>
                <a:spLocks/>
              </p:cNvSpPr>
              <p:nvPr/>
            </p:nvSpPr>
            <p:spPr bwMode="auto">
              <a:xfrm>
                <a:off x="3801" y="1141"/>
                <a:ext cx="11" cy="10"/>
              </a:xfrm>
              <a:custGeom>
                <a:avLst/>
                <a:gdLst>
                  <a:gd name="T0" fmla="*/ 6 w 11"/>
                  <a:gd name="T1" fmla="*/ 4 h 10"/>
                  <a:gd name="T2" fmla="*/ 5 w 11"/>
                  <a:gd name="T3" fmla="*/ 2 h 10"/>
                  <a:gd name="T4" fmla="*/ 3 w 11"/>
                  <a:gd name="T5" fmla="*/ 0 h 10"/>
                  <a:gd name="T6" fmla="*/ 1 w 11"/>
                  <a:gd name="T7" fmla="*/ 2 h 10"/>
                  <a:gd name="T8" fmla="*/ 0 w 11"/>
                  <a:gd name="T9" fmla="*/ 4 h 10"/>
                  <a:gd name="T10" fmla="*/ 1 w 11"/>
                  <a:gd name="T11" fmla="*/ 5 h 10"/>
                  <a:gd name="T12" fmla="*/ 3 w 11"/>
                  <a:gd name="T13" fmla="*/ 5 h 10"/>
                  <a:gd name="T14" fmla="*/ 3 w 11"/>
                  <a:gd name="T15" fmla="*/ 7 h 10"/>
                  <a:gd name="T16" fmla="*/ 3 w 11"/>
                  <a:gd name="T17" fmla="*/ 8 h 10"/>
                  <a:gd name="T18" fmla="*/ 3 w 11"/>
                  <a:gd name="T19" fmla="*/ 10 h 10"/>
                  <a:gd name="T20" fmla="*/ 5 w 11"/>
                  <a:gd name="T21" fmla="*/ 8 h 10"/>
                  <a:gd name="T22" fmla="*/ 5 w 11"/>
                  <a:gd name="T23" fmla="*/ 7 h 10"/>
                  <a:gd name="T24" fmla="*/ 6 w 11"/>
                  <a:gd name="T25" fmla="*/ 7 h 10"/>
                  <a:gd name="T26" fmla="*/ 9 w 11"/>
                  <a:gd name="T27" fmla="*/ 7 h 10"/>
                  <a:gd name="T28" fmla="*/ 9 w 11"/>
                  <a:gd name="T29" fmla="*/ 7 h 10"/>
                  <a:gd name="T30" fmla="*/ 11 w 11"/>
                  <a:gd name="T31" fmla="*/ 5 h 10"/>
                  <a:gd name="T32" fmla="*/ 11 w 11"/>
                  <a:gd name="T33" fmla="*/ 4 h 10"/>
                  <a:gd name="T34" fmla="*/ 6 w 11"/>
                  <a:gd name="T35" fmla="*/ 4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 h="10">
                    <a:moveTo>
                      <a:pt x="6" y="4"/>
                    </a:moveTo>
                    <a:lnTo>
                      <a:pt x="5" y="2"/>
                    </a:lnTo>
                    <a:lnTo>
                      <a:pt x="3" y="0"/>
                    </a:lnTo>
                    <a:lnTo>
                      <a:pt x="1" y="2"/>
                    </a:lnTo>
                    <a:lnTo>
                      <a:pt x="0" y="4"/>
                    </a:lnTo>
                    <a:lnTo>
                      <a:pt x="1" y="5"/>
                    </a:lnTo>
                    <a:lnTo>
                      <a:pt x="3" y="5"/>
                    </a:lnTo>
                    <a:lnTo>
                      <a:pt x="3" y="7"/>
                    </a:lnTo>
                    <a:lnTo>
                      <a:pt x="3" y="8"/>
                    </a:lnTo>
                    <a:lnTo>
                      <a:pt x="3" y="10"/>
                    </a:lnTo>
                    <a:lnTo>
                      <a:pt x="5" y="8"/>
                    </a:lnTo>
                    <a:lnTo>
                      <a:pt x="5" y="7"/>
                    </a:lnTo>
                    <a:lnTo>
                      <a:pt x="6" y="7"/>
                    </a:lnTo>
                    <a:lnTo>
                      <a:pt x="9" y="7"/>
                    </a:lnTo>
                    <a:lnTo>
                      <a:pt x="9" y="7"/>
                    </a:lnTo>
                    <a:lnTo>
                      <a:pt x="11" y="5"/>
                    </a:lnTo>
                    <a:lnTo>
                      <a:pt x="11" y="4"/>
                    </a:lnTo>
                    <a:lnTo>
                      <a:pt x="6" y="4"/>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2" name="Freeform 1292">
                <a:extLst>
                  <a:ext uri="{FF2B5EF4-FFF2-40B4-BE49-F238E27FC236}">
                    <a16:creationId xmlns:a16="http://schemas.microsoft.com/office/drawing/2014/main" id="{9B305093-1731-4AA2-9479-8FFA009A8FDF}"/>
                  </a:ext>
                </a:extLst>
              </p:cNvPr>
              <p:cNvSpPr>
                <a:spLocks/>
              </p:cNvSpPr>
              <p:nvPr/>
            </p:nvSpPr>
            <p:spPr bwMode="auto">
              <a:xfrm>
                <a:off x="3849" y="1200"/>
                <a:ext cx="12" cy="12"/>
              </a:xfrm>
              <a:custGeom>
                <a:avLst/>
                <a:gdLst>
                  <a:gd name="T0" fmla="*/ 3 w 12"/>
                  <a:gd name="T1" fmla="*/ 2 h 12"/>
                  <a:gd name="T2" fmla="*/ 1 w 12"/>
                  <a:gd name="T3" fmla="*/ 4 h 12"/>
                  <a:gd name="T4" fmla="*/ 0 w 12"/>
                  <a:gd name="T5" fmla="*/ 2 h 12"/>
                  <a:gd name="T6" fmla="*/ 0 w 12"/>
                  <a:gd name="T7" fmla="*/ 4 h 12"/>
                  <a:gd name="T8" fmla="*/ 0 w 12"/>
                  <a:gd name="T9" fmla="*/ 7 h 12"/>
                  <a:gd name="T10" fmla="*/ 1 w 12"/>
                  <a:gd name="T11" fmla="*/ 10 h 12"/>
                  <a:gd name="T12" fmla="*/ 1 w 12"/>
                  <a:gd name="T13" fmla="*/ 10 h 12"/>
                  <a:gd name="T14" fmla="*/ 3 w 12"/>
                  <a:gd name="T15" fmla="*/ 10 h 12"/>
                  <a:gd name="T16" fmla="*/ 6 w 12"/>
                  <a:gd name="T17" fmla="*/ 10 h 12"/>
                  <a:gd name="T18" fmla="*/ 7 w 12"/>
                  <a:gd name="T19" fmla="*/ 12 h 12"/>
                  <a:gd name="T20" fmla="*/ 9 w 12"/>
                  <a:gd name="T21" fmla="*/ 12 h 12"/>
                  <a:gd name="T22" fmla="*/ 12 w 12"/>
                  <a:gd name="T23" fmla="*/ 12 h 12"/>
                  <a:gd name="T24" fmla="*/ 12 w 12"/>
                  <a:gd name="T25" fmla="*/ 10 h 12"/>
                  <a:gd name="T26" fmla="*/ 12 w 12"/>
                  <a:gd name="T27" fmla="*/ 8 h 12"/>
                  <a:gd name="T28" fmla="*/ 12 w 12"/>
                  <a:gd name="T29" fmla="*/ 5 h 12"/>
                  <a:gd name="T30" fmla="*/ 9 w 12"/>
                  <a:gd name="T31" fmla="*/ 5 h 12"/>
                  <a:gd name="T32" fmla="*/ 7 w 12"/>
                  <a:gd name="T33" fmla="*/ 4 h 12"/>
                  <a:gd name="T34" fmla="*/ 6 w 12"/>
                  <a:gd name="T35" fmla="*/ 4 h 12"/>
                  <a:gd name="T36" fmla="*/ 4 w 12"/>
                  <a:gd name="T37" fmla="*/ 4 h 12"/>
                  <a:gd name="T38" fmla="*/ 4 w 12"/>
                  <a:gd name="T39" fmla="*/ 2 h 12"/>
                  <a:gd name="T40" fmla="*/ 4 w 12"/>
                  <a:gd name="T41" fmla="*/ 0 h 12"/>
                  <a:gd name="T42" fmla="*/ 4 w 12"/>
                  <a:gd name="T43" fmla="*/ 0 h 12"/>
                  <a:gd name="T44" fmla="*/ 3 w 12"/>
                  <a:gd name="T45" fmla="*/ 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 h="12">
                    <a:moveTo>
                      <a:pt x="3" y="2"/>
                    </a:moveTo>
                    <a:lnTo>
                      <a:pt x="1" y="4"/>
                    </a:lnTo>
                    <a:lnTo>
                      <a:pt x="0" y="2"/>
                    </a:lnTo>
                    <a:lnTo>
                      <a:pt x="0" y="4"/>
                    </a:lnTo>
                    <a:lnTo>
                      <a:pt x="0" y="7"/>
                    </a:lnTo>
                    <a:lnTo>
                      <a:pt x="1" y="10"/>
                    </a:lnTo>
                    <a:lnTo>
                      <a:pt x="1" y="10"/>
                    </a:lnTo>
                    <a:lnTo>
                      <a:pt x="3" y="10"/>
                    </a:lnTo>
                    <a:lnTo>
                      <a:pt x="6" y="10"/>
                    </a:lnTo>
                    <a:lnTo>
                      <a:pt x="7" y="12"/>
                    </a:lnTo>
                    <a:lnTo>
                      <a:pt x="9" y="12"/>
                    </a:lnTo>
                    <a:lnTo>
                      <a:pt x="12" y="12"/>
                    </a:lnTo>
                    <a:lnTo>
                      <a:pt x="12" y="10"/>
                    </a:lnTo>
                    <a:lnTo>
                      <a:pt x="12" y="8"/>
                    </a:lnTo>
                    <a:lnTo>
                      <a:pt x="12" y="5"/>
                    </a:lnTo>
                    <a:lnTo>
                      <a:pt x="9" y="5"/>
                    </a:lnTo>
                    <a:lnTo>
                      <a:pt x="7" y="4"/>
                    </a:lnTo>
                    <a:lnTo>
                      <a:pt x="6" y="4"/>
                    </a:lnTo>
                    <a:lnTo>
                      <a:pt x="4" y="4"/>
                    </a:lnTo>
                    <a:lnTo>
                      <a:pt x="4" y="2"/>
                    </a:lnTo>
                    <a:lnTo>
                      <a:pt x="4" y="0"/>
                    </a:lnTo>
                    <a:lnTo>
                      <a:pt x="4" y="0"/>
                    </a:lnTo>
                    <a:lnTo>
                      <a:pt x="3" y="2"/>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3" name="Freeform 1293">
                <a:extLst>
                  <a:ext uri="{FF2B5EF4-FFF2-40B4-BE49-F238E27FC236}">
                    <a16:creationId xmlns:a16="http://schemas.microsoft.com/office/drawing/2014/main" id="{6EB7F1A3-ECB9-4B90-9579-908CEE5D639D}"/>
                  </a:ext>
                </a:extLst>
              </p:cNvPr>
              <p:cNvSpPr>
                <a:spLocks/>
              </p:cNvSpPr>
              <p:nvPr/>
            </p:nvSpPr>
            <p:spPr bwMode="auto">
              <a:xfrm>
                <a:off x="3775" y="1304"/>
                <a:ext cx="3" cy="2"/>
              </a:xfrm>
              <a:custGeom>
                <a:avLst/>
                <a:gdLst>
                  <a:gd name="T0" fmla="*/ 3 w 3"/>
                  <a:gd name="T1" fmla="*/ 2 h 2"/>
                  <a:gd name="T2" fmla="*/ 3 w 3"/>
                  <a:gd name="T3" fmla="*/ 0 h 2"/>
                  <a:gd name="T4" fmla="*/ 0 w 3"/>
                  <a:gd name="T5" fmla="*/ 0 h 2"/>
                  <a:gd name="T6" fmla="*/ 0 w 3"/>
                  <a:gd name="T7" fmla="*/ 2 h 2"/>
                  <a:gd name="T8" fmla="*/ 3 w 3"/>
                  <a:gd name="T9" fmla="*/ 2 h 2"/>
                  <a:gd name="T10" fmla="*/ 3 w 3"/>
                  <a:gd name="T11" fmla="*/ 2 h 2"/>
                </a:gdLst>
                <a:ahLst/>
                <a:cxnLst>
                  <a:cxn ang="0">
                    <a:pos x="T0" y="T1"/>
                  </a:cxn>
                  <a:cxn ang="0">
                    <a:pos x="T2" y="T3"/>
                  </a:cxn>
                  <a:cxn ang="0">
                    <a:pos x="T4" y="T5"/>
                  </a:cxn>
                  <a:cxn ang="0">
                    <a:pos x="T6" y="T7"/>
                  </a:cxn>
                  <a:cxn ang="0">
                    <a:pos x="T8" y="T9"/>
                  </a:cxn>
                  <a:cxn ang="0">
                    <a:pos x="T10" y="T11"/>
                  </a:cxn>
                </a:cxnLst>
                <a:rect l="0" t="0" r="r" b="b"/>
                <a:pathLst>
                  <a:path w="3" h="2">
                    <a:moveTo>
                      <a:pt x="3" y="2"/>
                    </a:moveTo>
                    <a:lnTo>
                      <a:pt x="3" y="0"/>
                    </a:lnTo>
                    <a:lnTo>
                      <a:pt x="0" y="0"/>
                    </a:lnTo>
                    <a:lnTo>
                      <a:pt x="0" y="2"/>
                    </a:lnTo>
                    <a:lnTo>
                      <a:pt x="3" y="2"/>
                    </a:lnTo>
                    <a:lnTo>
                      <a:pt x="3" y="2"/>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4" name="Freeform 1294">
                <a:extLst>
                  <a:ext uri="{FF2B5EF4-FFF2-40B4-BE49-F238E27FC236}">
                    <a16:creationId xmlns:a16="http://schemas.microsoft.com/office/drawing/2014/main" id="{ED81E7FE-06F4-4296-82B9-5C748BDA0011}"/>
                  </a:ext>
                </a:extLst>
              </p:cNvPr>
              <p:cNvSpPr>
                <a:spLocks/>
              </p:cNvSpPr>
              <p:nvPr/>
            </p:nvSpPr>
            <p:spPr bwMode="auto">
              <a:xfrm>
                <a:off x="3853" y="1186"/>
                <a:ext cx="3" cy="5"/>
              </a:xfrm>
              <a:custGeom>
                <a:avLst/>
                <a:gdLst>
                  <a:gd name="T0" fmla="*/ 2 w 3"/>
                  <a:gd name="T1" fmla="*/ 5 h 5"/>
                  <a:gd name="T2" fmla="*/ 3 w 3"/>
                  <a:gd name="T3" fmla="*/ 5 h 5"/>
                  <a:gd name="T4" fmla="*/ 2 w 3"/>
                  <a:gd name="T5" fmla="*/ 3 h 5"/>
                  <a:gd name="T6" fmla="*/ 2 w 3"/>
                  <a:gd name="T7" fmla="*/ 0 h 5"/>
                  <a:gd name="T8" fmla="*/ 0 w 3"/>
                  <a:gd name="T9" fmla="*/ 3 h 5"/>
                  <a:gd name="T10" fmla="*/ 0 w 3"/>
                  <a:gd name="T11" fmla="*/ 5 h 5"/>
                  <a:gd name="T12" fmla="*/ 2 w 3"/>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3" h="5">
                    <a:moveTo>
                      <a:pt x="2" y="5"/>
                    </a:moveTo>
                    <a:lnTo>
                      <a:pt x="3" y="5"/>
                    </a:lnTo>
                    <a:lnTo>
                      <a:pt x="2" y="3"/>
                    </a:lnTo>
                    <a:lnTo>
                      <a:pt x="2" y="0"/>
                    </a:lnTo>
                    <a:lnTo>
                      <a:pt x="0" y="3"/>
                    </a:lnTo>
                    <a:lnTo>
                      <a:pt x="0" y="5"/>
                    </a:lnTo>
                    <a:lnTo>
                      <a:pt x="2" y="5"/>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5" name="Freeform 1295">
                <a:extLst>
                  <a:ext uri="{FF2B5EF4-FFF2-40B4-BE49-F238E27FC236}">
                    <a16:creationId xmlns:a16="http://schemas.microsoft.com/office/drawing/2014/main" id="{C4212E99-A484-4BAA-AEB2-25E47B4691A0}"/>
                  </a:ext>
                </a:extLst>
              </p:cNvPr>
              <p:cNvSpPr>
                <a:spLocks/>
              </p:cNvSpPr>
              <p:nvPr/>
            </p:nvSpPr>
            <p:spPr bwMode="auto">
              <a:xfrm>
                <a:off x="3807" y="1178"/>
                <a:ext cx="3" cy="6"/>
              </a:xfrm>
              <a:custGeom>
                <a:avLst/>
                <a:gdLst>
                  <a:gd name="T0" fmla="*/ 3 w 3"/>
                  <a:gd name="T1" fmla="*/ 3 h 6"/>
                  <a:gd name="T2" fmla="*/ 3 w 3"/>
                  <a:gd name="T3" fmla="*/ 2 h 6"/>
                  <a:gd name="T4" fmla="*/ 2 w 3"/>
                  <a:gd name="T5" fmla="*/ 2 h 6"/>
                  <a:gd name="T6" fmla="*/ 2 w 3"/>
                  <a:gd name="T7" fmla="*/ 0 h 6"/>
                  <a:gd name="T8" fmla="*/ 2 w 3"/>
                  <a:gd name="T9" fmla="*/ 3 h 6"/>
                  <a:gd name="T10" fmla="*/ 0 w 3"/>
                  <a:gd name="T11" fmla="*/ 5 h 6"/>
                  <a:gd name="T12" fmla="*/ 0 w 3"/>
                  <a:gd name="T13" fmla="*/ 6 h 6"/>
                  <a:gd name="T14" fmla="*/ 3 w 3"/>
                  <a:gd name="T15" fmla="*/ 6 h 6"/>
                  <a:gd name="T16" fmla="*/ 3 w 3"/>
                  <a:gd name="T17"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6">
                    <a:moveTo>
                      <a:pt x="3" y="3"/>
                    </a:moveTo>
                    <a:lnTo>
                      <a:pt x="3" y="2"/>
                    </a:lnTo>
                    <a:lnTo>
                      <a:pt x="2" y="2"/>
                    </a:lnTo>
                    <a:lnTo>
                      <a:pt x="2" y="0"/>
                    </a:lnTo>
                    <a:lnTo>
                      <a:pt x="2" y="3"/>
                    </a:lnTo>
                    <a:lnTo>
                      <a:pt x="0" y="5"/>
                    </a:lnTo>
                    <a:lnTo>
                      <a:pt x="0" y="6"/>
                    </a:lnTo>
                    <a:lnTo>
                      <a:pt x="3" y="6"/>
                    </a:lnTo>
                    <a:lnTo>
                      <a:pt x="3" y="3"/>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6" name="Freeform 1296">
                <a:extLst>
                  <a:ext uri="{FF2B5EF4-FFF2-40B4-BE49-F238E27FC236}">
                    <a16:creationId xmlns:a16="http://schemas.microsoft.com/office/drawing/2014/main" id="{B2452A73-1214-464C-BA09-3BF26CAA9C5A}"/>
                  </a:ext>
                </a:extLst>
              </p:cNvPr>
              <p:cNvSpPr>
                <a:spLocks/>
              </p:cNvSpPr>
              <p:nvPr/>
            </p:nvSpPr>
            <p:spPr bwMode="auto">
              <a:xfrm>
                <a:off x="3833" y="1140"/>
                <a:ext cx="1" cy="3"/>
              </a:xfrm>
              <a:custGeom>
                <a:avLst/>
                <a:gdLst>
                  <a:gd name="T0" fmla="*/ 1 w 1"/>
                  <a:gd name="T1" fmla="*/ 0 h 3"/>
                  <a:gd name="T2" fmla="*/ 0 w 1"/>
                  <a:gd name="T3" fmla="*/ 1 h 3"/>
                  <a:gd name="T4" fmla="*/ 0 w 1"/>
                  <a:gd name="T5" fmla="*/ 3 h 3"/>
                  <a:gd name="T6" fmla="*/ 1 w 1"/>
                  <a:gd name="T7" fmla="*/ 3 h 3"/>
                  <a:gd name="T8" fmla="*/ 1 w 1"/>
                  <a:gd name="T9" fmla="*/ 0 h 3"/>
                </a:gdLst>
                <a:ahLst/>
                <a:cxnLst>
                  <a:cxn ang="0">
                    <a:pos x="T0" y="T1"/>
                  </a:cxn>
                  <a:cxn ang="0">
                    <a:pos x="T2" y="T3"/>
                  </a:cxn>
                  <a:cxn ang="0">
                    <a:pos x="T4" y="T5"/>
                  </a:cxn>
                  <a:cxn ang="0">
                    <a:pos x="T6" y="T7"/>
                  </a:cxn>
                  <a:cxn ang="0">
                    <a:pos x="T8" y="T9"/>
                  </a:cxn>
                </a:cxnLst>
                <a:rect l="0" t="0" r="r" b="b"/>
                <a:pathLst>
                  <a:path w="1" h="3">
                    <a:moveTo>
                      <a:pt x="1" y="0"/>
                    </a:moveTo>
                    <a:lnTo>
                      <a:pt x="0" y="1"/>
                    </a:lnTo>
                    <a:lnTo>
                      <a:pt x="0" y="3"/>
                    </a:lnTo>
                    <a:lnTo>
                      <a:pt x="1" y="3"/>
                    </a:lnTo>
                    <a:lnTo>
                      <a:pt x="1"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7" name="Freeform 1297">
                <a:extLst>
                  <a:ext uri="{FF2B5EF4-FFF2-40B4-BE49-F238E27FC236}">
                    <a16:creationId xmlns:a16="http://schemas.microsoft.com/office/drawing/2014/main" id="{DD5C4228-1DC8-4EE9-B56D-11C1E7446850}"/>
                  </a:ext>
                </a:extLst>
              </p:cNvPr>
              <p:cNvSpPr>
                <a:spLocks/>
              </p:cNvSpPr>
              <p:nvPr/>
            </p:nvSpPr>
            <p:spPr bwMode="auto">
              <a:xfrm>
                <a:off x="3815" y="1191"/>
                <a:ext cx="30" cy="30"/>
              </a:xfrm>
              <a:custGeom>
                <a:avLst/>
                <a:gdLst>
                  <a:gd name="T0" fmla="*/ 16 w 30"/>
                  <a:gd name="T1" fmla="*/ 1 h 30"/>
                  <a:gd name="T2" fmla="*/ 13 w 30"/>
                  <a:gd name="T3" fmla="*/ 3 h 30"/>
                  <a:gd name="T4" fmla="*/ 8 w 30"/>
                  <a:gd name="T5" fmla="*/ 9 h 30"/>
                  <a:gd name="T6" fmla="*/ 6 w 30"/>
                  <a:gd name="T7" fmla="*/ 11 h 30"/>
                  <a:gd name="T8" fmla="*/ 5 w 30"/>
                  <a:gd name="T9" fmla="*/ 14 h 30"/>
                  <a:gd name="T10" fmla="*/ 2 w 30"/>
                  <a:gd name="T11" fmla="*/ 17 h 30"/>
                  <a:gd name="T12" fmla="*/ 2 w 30"/>
                  <a:gd name="T13" fmla="*/ 21 h 30"/>
                  <a:gd name="T14" fmla="*/ 2 w 30"/>
                  <a:gd name="T15" fmla="*/ 24 h 30"/>
                  <a:gd name="T16" fmla="*/ 2 w 30"/>
                  <a:gd name="T17" fmla="*/ 25 h 30"/>
                  <a:gd name="T18" fmla="*/ 0 w 30"/>
                  <a:gd name="T19" fmla="*/ 29 h 30"/>
                  <a:gd name="T20" fmla="*/ 2 w 30"/>
                  <a:gd name="T21" fmla="*/ 29 h 30"/>
                  <a:gd name="T22" fmla="*/ 3 w 30"/>
                  <a:gd name="T23" fmla="*/ 29 h 30"/>
                  <a:gd name="T24" fmla="*/ 5 w 30"/>
                  <a:gd name="T25" fmla="*/ 30 h 30"/>
                  <a:gd name="T26" fmla="*/ 10 w 30"/>
                  <a:gd name="T27" fmla="*/ 29 h 30"/>
                  <a:gd name="T28" fmla="*/ 11 w 30"/>
                  <a:gd name="T29" fmla="*/ 30 h 30"/>
                  <a:gd name="T30" fmla="*/ 14 w 30"/>
                  <a:gd name="T31" fmla="*/ 29 h 30"/>
                  <a:gd name="T32" fmla="*/ 16 w 30"/>
                  <a:gd name="T33" fmla="*/ 29 h 30"/>
                  <a:gd name="T34" fmla="*/ 16 w 30"/>
                  <a:gd name="T35" fmla="*/ 27 h 30"/>
                  <a:gd name="T36" fmla="*/ 21 w 30"/>
                  <a:gd name="T37" fmla="*/ 25 h 30"/>
                  <a:gd name="T38" fmla="*/ 22 w 30"/>
                  <a:gd name="T39" fmla="*/ 25 h 30"/>
                  <a:gd name="T40" fmla="*/ 24 w 30"/>
                  <a:gd name="T41" fmla="*/ 24 h 30"/>
                  <a:gd name="T42" fmla="*/ 27 w 30"/>
                  <a:gd name="T43" fmla="*/ 17 h 30"/>
                  <a:gd name="T44" fmla="*/ 27 w 30"/>
                  <a:gd name="T45" fmla="*/ 14 h 30"/>
                  <a:gd name="T46" fmla="*/ 29 w 30"/>
                  <a:gd name="T47" fmla="*/ 13 h 30"/>
                  <a:gd name="T48" fmla="*/ 30 w 30"/>
                  <a:gd name="T49" fmla="*/ 9 h 30"/>
                  <a:gd name="T50" fmla="*/ 30 w 30"/>
                  <a:gd name="T51" fmla="*/ 8 h 30"/>
                  <a:gd name="T52" fmla="*/ 30 w 30"/>
                  <a:gd name="T53" fmla="*/ 5 h 30"/>
                  <a:gd name="T54" fmla="*/ 29 w 30"/>
                  <a:gd name="T55" fmla="*/ 3 h 30"/>
                  <a:gd name="T56" fmla="*/ 27 w 30"/>
                  <a:gd name="T57" fmla="*/ 3 h 30"/>
                  <a:gd name="T58" fmla="*/ 26 w 30"/>
                  <a:gd name="T59" fmla="*/ 1 h 30"/>
                  <a:gd name="T60" fmla="*/ 22 w 30"/>
                  <a:gd name="T61" fmla="*/ 0 h 30"/>
                  <a:gd name="T62" fmla="*/ 19 w 30"/>
                  <a:gd name="T63" fmla="*/ 1 h 30"/>
                  <a:gd name="T64" fmla="*/ 18 w 30"/>
                  <a:gd name="T65" fmla="*/ 1 h 30"/>
                  <a:gd name="T66" fmla="*/ 18 w 30"/>
                  <a:gd name="T67" fmla="*/ 1 h 30"/>
                  <a:gd name="T68" fmla="*/ 16 w 30"/>
                  <a:gd name="T69"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0" h="30">
                    <a:moveTo>
                      <a:pt x="16" y="1"/>
                    </a:moveTo>
                    <a:lnTo>
                      <a:pt x="13" y="3"/>
                    </a:lnTo>
                    <a:lnTo>
                      <a:pt x="8" y="9"/>
                    </a:lnTo>
                    <a:lnTo>
                      <a:pt x="6" y="11"/>
                    </a:lnTo>
                    <a:lnTo>
                      <a:pt x="5" y="14"/>
                    </a:lnTo>
                    <a:lnTo>
                      <a:pt x="2" y="17"/>
                    </a:lnTo>
                    <a:lnTo>
                      <a:pt x="2" y="21"/>
                    </a:lnTo>
                    <a:lnTo>
                      <a:pt x="2" y="24"/>
                    </a:lnTo>
                    <a:lnTo>
                      <a:pt x="2" y="25"/>
                    </a:lnTo>
                    <a:lnTo>
                      <a:pt x="0" y="29"/>
                    </a:lnTo>
                    <a:lnTo>
                      <a:pt x="2" y="29"/>
                    </a:lnTo>
                    <a:lnTo>
                      <a:pt x="3" y="29"/>
                    </a:lnTo>
                    <a:lnTo>
                      <a:pt x="5" y="30"/>
                    </a:lnTo>
                    <a:lnTo>
                      <a:pt x="10" y="29"/>
                    </a:lnTo>
                    <a:lnTo>
                      <a:pt x="11" y="30"/>
                    </a:lnTo>
                    <a:lnTo>
                      <a:pt x="14" y="29"/>
                    </a:lnTo>
                    <a:lnTo>
                      <a:pt x="16" y="29"/>
                    </a:lnTo>
                    <a:lnTo>
                      <a:pt x="16" y="27"/>
                    </a:lnTo>
                    <a:lnTo>
                      <a:pt x="21" y="25"/>
                    </a:lnTo>
                    <a:lnTo>
                      <a:pt x="22" y="25"/>
                    </a:lnTo>
                    <a:lnTo>
                      <a:pt x="24" y="24"/>
                    </a:lnTo>
                    <a:lnTo>
                      <a:pt x="27" y="17"/>
                    </a:lnTo>
                    <a:lnTo>
                      <a:pt x="27" y="14"/>
                    </a:lnTo>
                    <a:lnTo>
                      <a:pt x="29" y="13"/>
                    </a:lnTo>
                    <a:lnTo>
                      <a:pt x="30" y="9"/>
                    </a:lnTo>
                    <a:lnTo>
                      <a:pt x="30" y="8"/>
                    </a:lnTo>
                    <a:lnTo>
                      <a:pt x="30" y="5"/>
                    </a:lnTo>
                    <a:lnTo>
                      <a:pt x="29" y="3"/>
                    </a:lnTo>
                    <a:lnTo>
                      <a:pt x="27" y="3"/>
                    </a:lnTo>
                    <a:lnTo>
                      <a:pt x="26" y="1"/>
                    </a:lnTo>
                    <a:lnTo>
                      <a:pt x="22" y="0"/>
                    </a:lnTo>
                    <a:lnTo>
                      <a:pt x="19" y="1"/>
                    </a:lnTo>
                    <a:lnTo>
                      <a:pt x="18" y="1"/>
                    </a:lnTo>
                    <a:lnTo>
                      <a:pt x="18" y="1"/>
                    </a:lnTo>
                    <a:lnTo>
                      <a:pt x="16" y="1"/>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8" name="Freeform 1298">
                <a:extLst>
                  <a:ext uri="{FF2B5EF4-FFF2-40B4-BE49-F238E27FC236}">
                    <a16:creationId xmlns:a16="http://schemas.microsoft.com/office/drawing/2014/main" id="{0065A81D-F050-412E-99EE-8BE014175D16}"/>
                  </a:ext>
                </a:extLst>
              </p:cNvPr>
              <p:cNvSpPr>
                <a:spLocks/>
              </p:cNvSpPr>
              <p:nvPr/>
            </p:nvSpPr>
            <p:spPr bwMode="auto">
              <a:xfrm>
                <a:off x="3833" y="1162"/>
                <a:ext cx="8" cy="8"/>
              </a:xfrm>
              <a:custGeom>
                <a:avLst/>
                <a:gdLst>
                  <a:gd name="T0" fmla="*/ 3 w 8"/>
                  <a:gd name="T1" fmla="*/ 8 h 8"/>
                  <a:gd name="T2" fmla="*/ 4 w 8"/>
                  <a:gd name="T3" fmla="*/ 6 h 8"/>
                  <a:gd name="T4" fmla="*/ 6 w 8"/>
                  <a:gd name="T5" fmla="*/ 6 h 8"/>
                  <a:gd name="T6" fmla="*/ 8 w 8"/>
                  <a:gd name="T7" fmla="*/ 3 h 8"/>
                  <a:gd name="T8" fmla="*/ 8 w 8"/>
                  <a:gd name="T9" fmla="*/ 0 h 8"/>
                  <a:gd name="T10" fmla="*/ 4 w 8"/>
                  <a:gd name="T11" fmla="*/ 0 h 8"/>
                  <a:gd name="T12" fmla="*/ 3 w 8"/>
                  <a:gd name="T13" fmla="*/ 0 h 8"/>
                  <a:gd name="T14" fmla="*/ 1 w 8"/>
                  <a:gd name="T15" fmla="*/ 3 h 8"/>
                  <a:gd name="T16" fmla="*/ 0 w 8"/>
                  <a:gd name="T17" fmla="*/ 5 h 8"/>
                  <a:gd name="T18" fmla="*/ 1 w 8"/>
                  <a:gd name="T19" fmla="*/ 8 h 8"/>
                  <a:gd name="T20" fmla="*/ 3 w 8"/>
                  <a:gd name="T21"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8">
                    <a:moveTo>
                      <a:pt x="3" y="8"/>
                    </a:moveTo>
                    <a:lnTo>
                      <a:pt x="4" y="6"/>
                    </a:lnTo>
                    <a:lnTo>
                      <a:pt x="6" y="6"/>
                    </a:lnTo>
                    <a:lnTo>
                      <a:pt x="8" y="3"/>
                    </a:lnTo>
                    <a:lnTo>
                      <a:pt x="8" y="0"/>
                    </a:lnTo>
                    <a:lnTo>
                      <a:pt x="4" y="0"/>
                    </a:lnTo>
                    <a:lnTo>
                      <a:pt x="3" y="0"/>
                    </a:lnTo>
                    <a:lnTo>
                      <a:pt x="1" y="3"/>
                    </a:lnTo>
                    <a:lnTo>
                      <a:pt x="0" y="5"/>
                    </a:lnTo>
                    <a:lnTo>
                      <a:pt x="1" y="8"/>
                    </a:lnTo>
                    <a:lnTo>
                      <a:pt x="3" y="8"/>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9" name="Freeform 1299">
                <a:extLst>
                  <a:ext uri="{FF2B5EF4-FFF2-40B4-BE49-F238E27FC236}">
                    <a16:creationId xmlns:a16="http://schemas.microsoft.com/office/drawing/2014/main" id="{8C523227-16E9-48C0-BDA5-0BBB630F2948}"/>
                  </a:ext>
                </a:extLst>
              </p:cNvPr>
              <p:cNvSpPr>
                <a:spLocks/>
              </p:cNvSpPr>
              <p:nvPr/>
            </p:nvSpPr>
            <p:spPr bwMode="auto">
              <a:xfrm>
                <a:off x="3806" y="1159"/>
                <a:ext cx="17" cy="14"/>
              </a:xfrm>
              <a:custGeom>
                <a:avLst/>
                <a:gdLst>
                  <a:gd name="T0" fmla="*/ 14 w 17"/>
                  <a:gd name="T1" fmla="*/ 3 h 14"/>
                  <a:gd name="T2" fmla="*/ 12 w 17"/>
                  <a:gd name="T3" fmla="*/ 3 h 14"/>
                  <a:gd name="T4" fmla="*/ 9 w 17"/>
                  <a:gd name="T5" fmla="*/ 5 h 14"/>
                  <a:gd name="T6" fmla="*/ 7 w 17"/>
                  <a:gd name="T7" fmla="*/ 6 h 14"/>
                  <a:gd name="T8" fmla="*/ 4 w 17"/>
                  <a:gd name="T9" fmla="*/ 6 h 14"/>
                  <a:gd name="T10" fmla="*/ 1 w 17"/>
                  <a:gd name="T11" fmla="*/ 8 h 14"/>
                  <a:gd name="T12" fmla="*/ 1 w 17"/>
                  <a:gd name="T13" fmla="*/ 9 h 14"/>
                  <a:gd name="T14" fmla="*/ 0 w 17"/>
                  <a:gd name="T15" fmla="*/ 11 h 14"/>
                  <a:gd name="T16" fmla="*/ 0 w 17"/>
                  <a:gd name="T17" fmla="*/ 14 h 14"/>
                  <a:gd name="T18" fmla="*/ 1 w 17"/>
                  <a:gd name="T19" fmla="*/ 13 h 14"/>
                  <a:gd name="T20" fmla="*/ 3 w 17"/>
                  <a:gd name="T21" fmla="*/ 14 h 14"/>
                  <a:gd name="T22" fmla="*/ 4 w 17"/>
                  <a:gd name="T23" fmla="*/ 14 h 14"/>
                  <a:gd name="T24" fmla="*/ 11 w 17"/>
                  <a:gd name="T25" fmla="*/ 9 h 14"/>
                  <a:gd name="T26" fmla="*/ 11 w 17"/>
                  <a:gd name="T27" fmla="*/ 8 h 14"/>
                  <a:gd name="T28" fmla="*/ 12 w 17"/>
                  <a:gd name="T29" fmla="*/ 8 h 14"/>
                  <a:gd name="T30" fmla="*/ 15 w 17"/>
                  <a:gd name="T31" fmla="*/ 5 h 14"/>
                  <a:gd name="T32" fmla="*/ 17 w 17"/>
                  <a:gd name="T33" fmla="*/ 3 h 14"/>
                  <a:gd name="T34" fmla="*/ 17 w 17"/>
                  <a:gd name="T35" fmla="*/ 0 h 14"/>
                  <a:gd name="T36" fmla="*/ 15 w 17"/>
                  <a:gd name="T37" fmla="*/ 0 h 14"/>
                  <a:gd name="T38" fmla="*/ 14 w 17"/>
                  <a:gd name="T39" fmla="*/ 0 h 14"/>
                  <a:gd name="T40" fmla="*/ 14 w 17"/>
                  <a:gd name="T41"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 h="14">
                    <a:moveTo>
                      <a:pt x="14" y="3"/>
                    </a:moveTo>
                    <a:lnTo>
                      <a:pt x="12" y="3"/>
                    </a:lnTo>
                    <a:lnTo>
                      <a:pt x="9" y="5"/>
                    </a:lnTo>
                    <a:lnTo>
                      <a:pt x="7" y="6"/>
                    </a:lnTo>
                    <a:lnTo>
                      <a:pt x="4" y="6"/>
                    </a:lnTo>
                    <a:lnTo>
                      <a:pt x="1" y="8"/>
                    </a:lnTo>
                    <a:lnTo>
                      <a:pt x="1" y="9"/>
                    </a:lnTo>
                    <a:lnTo>
                      <a:pt x="0" y="11"/>
                    </a:lnTo>
                    <a:lnTo>
                      <a:pt x="0" y="14"/>
                    </a:lnTo>
                    <a:lnTo>
                      <a:pt x="1" y="13"/>
                    </a:lnTo>
                    <a:lnTo>
                      <a:pt x="3" y="14"/>
                    </a:lnTo>
                    <a:lnTo>
                      <a:pt x="4" y="14"/>
                    </a:lnTo>
                    <a:lnTo>
                      <a:pt x="11" y="9"/>
                    </a:lnTo>
                    <a:lnTo>
                      <a:pt x="11" y="8"/>
                    </a:lnTo>
                    <a:lnTo>
                      <a:pt x="12" y="8"/>
                    </a:lnTo>
                    <a:lnTo>
                      <a:pt x="15" y="5"/>
                    </a:lnTo>
                    <a:lnTo>
                      <a:pt x="17" y="3"/>
                    </a:lnTo>
                    <a:lnTo>
                      <a:pt x="17" y="0"/>
                    </a:lnTo>
                    <a:lnTo>
                      <a:pt x="15" y="0"/>
                    </a:lnTo>
                    <a:lnTo>
                      <a:pt x="14" y="0"/>
                    </a:lnTo>
                    <a:lnTo>
                      <a:pt x="14" y="3"/>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0" name="Freeform 1300">
                <a:extLst>
                  <a:ext uri="{FF2B5EF4-FFF2-40B4-BE49-F238E27FC236}">
                    <a16:creationId xmlns:a16="http://schemas.microsoft.com/office/drawing/2014/main" id="{AB21A565-55B8-4936-A814-1616A0E66BF2}"/>
                  </a:ext>
                </a:extLst>
              </p:cNvPr>
              <p:cNvSpPr>
                <a:spLocks/>
              </p:cNvSpPr>
              <p:nvPr/>
            </p:nvSpPr>
            <p:spPr bwMode="auto">
              <a:xfrm>
                <a:off x="3821" y="1149"/>
                <a:ext cx="8" cy="7"/>
              </a:xfrm>
              <a:custGeom>
                <a:avLst/>
                <a:gdLst>
                  <a:gd name="T0" fmla="*/ 7 w 8"/>
                  <a:gd name="T1" fmla="*/ 0 h 7"/>
                  <a:gd name="T2" fmla="*/ 5 w 8"/>
                  <a:gd name="T3" fmla="*/ 2 h 7"/>
                  <a:gd name="T4" fmla="*/ 4 w 8"/>
                  <a:gd name="T5" fmla="*/ 2 h 7"/>
                  <a:gd name="T6" fmla="*/ 2 w 8"/>
                  <a:gd name="T7" fmla="*/ 5 h 7"/>
                  <a:gd name="T8" fmla="*/ 0 w 8"/>
                  <a:gd name="T9" fmla="*/ 7 h 7"/>
                  <a:gd name="T10" fmla="*/ 2 w 8"/>
                  <a:gd name="T11" fmla="*/ 7 h 7"/>
                  <a:gd name="T12" fmla="*/ 4 w 8"/>
                  <a:gd name="T13" fmla="*/ 7 h 7"/>
                  <a:gd name="T14" fmla="*/ 5 w 8"/>
                  <a:gd name="T15" fmla="*/ 5 h 7"/>
                  <a:gd name="T16" fmla="*/ 8 w 8"/>
                  <a:gd name="T17" fmla="*/ 4 h 7"/>
                  <a:gd name="T18" fmla="*/ 8 w 8"/>
                  <a:gd name="T19" fmla="*/ 2 h 7"/>
                  <a:gd name="T20" fmla="*/ 8 w 8"/>
                  <a:gd name="T21" fmla="*/ 0 h 7"/>
                  <a:gd name="T22" fmla="*/ 7 w 8"/>
                  <a:gd name="T23"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 h="7">
                    <a:moveTo>
                      <a:pt x="7" y="0"/>
                    </a:moveTo>
                    <a:lnTo>
                      <a:pt x="5" y="2"/>
                    </a:lnTo>
                    <a:lnTo>
                      <a:pt x="4" y="2"/>
                    </a:lnTo>
                    <a:lnTo>
                      <a:pt x="2" y="5"/>
                    </a:lnTo>
                    <a:lnTo>
                      <a:pt x="0" y="7"/>
                    </a:lnTo>
                    <a:lnTo>
                      <a:pt x="2" y="7"/>
                    </a:lnTo>
                    <a:lnTo>
                      <a:pt x="4" y="7"/>
                    </a:lnTo>
                    <a:lnTo>
                      <a:pt x="5" y="5"/>
                    </a:lnTo>
                    <a:lnTo>
                      <a:pt x="8" y="4"/>
                    </a:lnTo>
                    <a:lnTo>
                      <a:pt x="8" y="2"/>
                    </a:lnTo>
                    <a:lnTo>
                      <a:pt x="8" y="0"/>
                    </a:lnTo>
                    <a:lnTo>
                      <a:pt x="7"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1" name="Freeform 1301">
                <a:extLst>
                  <a:ext uri="{FF2B5EF4-FFF2-40B4-BE49-F238E27FC236}">
                    <a16:creationId xmlns:a16="http://schemas.microsoft.com/office/drawing/2014/main" id="{3779AD9E-28D2-4749-A9DD-8C2E3CBF962D}"/>
                  </a:ext>
                </a:extLst>
              </p:cNvPr>
              <p:cNvSpPr>
                <a:spLocks/>
              </p:cNvSpPr>
              <p:nvPr/>
            </p:nvSpPr>
            <p:spPr bwMode="auto">
              <a:xfrm>
                <a:off x="4100" y="642"/>
                <a:ext cx="3" cy="3"/>
              </a:xfrm>
              <a:custGeom>
                <a:avLst/>
                <a:gdLst>
                  <a:gd name="T0" fmla="*/ 3 w 3"/>
                  <a:gd name="T1" fmla="*/ 3 h 3"/>
                  <a:gd name="T2" fmla="*/ 2 w 3"/>
                  <a:gd name="T3" fmla="*/ 0 h 3"/>
                  <a:gd name="T4" fmla="*/ 0 w 3"/>
                  <a:gd name="T5" fmla="*/ 0 h 3"/>
                  <a:gd name="T6" fmla="*/ 0 w 3"/>
                  <a:gd name="T7" fmla="*/ 3 h 3"/>
                  <a:gd name="T8" fmla="*/ 2 w 3"/>
                  <a:gd name="T9" fmla="*/ 3 h 3"/>
                  <a:gd name="T10" fmla="*/ 3 w 3"/>
                  <a:gd name="T11" fmla="*/ 3 h 3"/>
                </a:gdLst>
                <a:ahLst/>
                <a:cxnLst>
                  <a:cxn ang="0">
                    <a:pos x="T0" y="T1"/>
                  </a:cxn>
                  <a:cxn ang="0">
                    <a:pos x="T2" y="T3"/>
                  </a:cxn>
                  <a:cxn ang="0">
                    <a:pos x="T4" y="T5"/>
                  </a:cxn>
                  <a:cxn ang="0">
                    <a:pos x="T6" y="T7"/>
                  </a:cxn>
                  <a:cxn ang="0">
                    <a:pos x="T8" y="T9"/>
                  </a:cxn>
                  <a:cxn ang="0">
                    <a:pos x="T10" y="T11"/>
                  </a:cxn>
                </a:cxnLst>
                <a:rect l="0" t="0" r="r" b="b"/>
                <a:pathLst>
                  <a:path w="3" h="3">
                    <a:moveTo>
                      <a:pt x="3" y="3"/>
                    </a:moveTo>
                    <a:lnTo>
                      <a:pt x="2" y="0"/>
                    </a:lnTo>
                    <a:lnTo>
                      <a:pt x="0" y="0"/>
                    </a:lnTo>
                    <a:lnTo>
                      <a:pt x="0" y="3"/>
                    </a:lnTo>
                    <a:lnTo>
                      <a:pt x="2" y="3"/>
                    </a:lnTo>
                    <a:lnTo>
                      <a:pt x="3" y="3"/>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2" name="Freeform 1302">
                <a:extLst>
                  <a:ext uri="{FF2B5EF4-FFF2-40B4-BE49-F238E27FC236}">
                    <a16:creationId xmlns:a16="http://schemas.microsoft.com/office/drawing/2014/main" id="{47A9FA96-48B5-4F3C-977A-02AFFB90BC91}"/>
                  </a:ext>
                </a:extLst>
              </p:cNvPr>
              <p:cNvSpPr>
                <a:spLocks/>
              </p:cNvSpPr>
              <p:nvPr/>
            </p:nvSpPr>
            <p:spPr bwMode="auto">
              <a:xfrm>
                <a:off x="3979" y="1621"/>
                <a:ext cx="3" cy="4"/>
              </a:xfrm>
              <a:custGeom>
                <a:avLst/>
                <a:gdLst>
                  <a:gd name="T0" fmla="*/ 0 w 3"/>
                  <a:gd name="T1" fmla="*/ 2 h 4"/>
                  <a:gd name="T2" fmla="*/ 0 w 3"/>
                  <a:gd name="T3" fmla="*/ 4 h 4"/>
                  <a:gd name="T4" fmla="*/ 2 w 3"/>
                  <a:gd name="T5" fmla="*/ 4 h 4"/>
                  <a:gd name="T6" fmla="*/ 2 w 3"/>
                  <a:gd name="T7" fmla="*/ 4 h 4"/>
                  <a:gd name="T8" fmla="*/ 3 w 3"/>
                  <a:gd name="T9" fmla="*/ 4 h 4"/>
                  <a:gd name="T10" fmla="*/ 3 w 3"/>
                  <a:gd name="T11" fmla="*/ 2 h 4"/>
                  <a:gd name="T12" fmla="*/ 2 w 3"/>
                  <a:gd name="T13" fmla="*/ 0 h 4"/>
                  <a:gd name="T14" fmla="*/ 0 w 3"/>
                  <a:gd name="T15" fmla="*/ 2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0" y="2"/>
                    </a:moveTo>
                    <a:lnTo>
                      <a:pt x="0" y="4"/>
                    </a:lnTo>
                    <a:lnTo>
                      <a:pt x="2" y="4"/>
                    </a:lnTo>
                    <a:lnTo>
                      <a:pt x="2" y="4"/>
                    </a:lnTo>
                    <a:lnTo>
                      <a:pt x="3" y="4"/>
                    </a:lnTo>
                    <a:lnTo>
                      <a:pt x="3" y="2"/>
                    </a:lnTo>
                    <a:lnTo>
                      <a:pt x="2" y="0"/>
                    </a:lnTo>
                    <a:lnTo>
                      <a:pt x="0" y="2"/>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3" name="Freeform 1303">
                <a:extLst>
                  <a:ext uri="{FF2B5EF4-FFF2-40B4-BE49-F238E27FC236}">
                    <a16:creationId xmlns:a16="http://schemas.microsoft.com/office/drawing/2014/main" id="{6FD30B0E-2257-4342-8235-7E8915E184AC}"/>
                  </a:ext>
                </a:extLst>
              </p:cNvPr>
              <p:cNvSpPr>
                <a:spLocks/>
              </p:cNvSpPr>
              <p:nvPr/>
            </p:nvSpPr>
            <p:spPr bwMode="auto">
              <a:xfrm>
                <a:off x="3957" y="1690"/>
                <a:ext cx="3" cy="10"/>
              </a:xfrm>
              <a:custGeom>
                <a:avLst/>
                <a:gdLst>
                  <a:gd name="T0" fmla="*/ 1 w 3"/>
                  <a:gd name="T1" fmla="*/ 10 h 10"/>
                  <a:gd name="T2" fmla="*/ 1 w 3"/>
                  <a:gd name="T3" fmla="*/ 10 h 10"/>
                  <a:gd name="T4" fmla="*/ 3 w 3"/>
                  <a:gd name="T5" fmla="*/ 8 h 10"/>
                  <a:gd name="T6" fmla="*/ 1 w 3"/>
                  <a:gd name="T7" fmla="*/ 6 h 10"/>
                  <a:gd name="T8" fmla="*/ 1 w 3"/>
                  <a:gd name="T9" fmla="*/ 6 h 10"/>
                  <a:gd name="T10" fmla="*/ 1 w 3"/>
                  <a:gd name="T11" fmla="*/ 5 h 10"/>
                  <a:gd name="T12" fmla="*/ 1 w 3"/>
                  <a:gd name="T13" fmla="*/ 3 h 10"/>
                  <a:gd name="T14" fmla="*/ 3 w 3"/>
                  <a:gd name="T15" fmla="*/ 2 h 10"/>
                  <a:gd name="T16" fmla="*/ 1 w 3"/>
                  <a:gd name="T17" fmla="*/ 2 h 10"/>
                  <a:gd name="T18" fmla="*/ 1 w 3"/>
                  <a:gd name="T19" fmla="*/ 0 h 10"/>
                  <a:gd name="T20" fmla="*/ 0 w 3"/>
                  <a:gd name="T21" fmla="*/ 2 h 10"/>
                  <a:gd name="T22" fmla="*/ 0 w 3"/>
                  <a:gd name="T23" fmla="*/ 2 h 10"/>
                  <a:gd name="T24" fmla="*/ 0 w 3"/>
                  <a:gd name="T25" fmla="*/ 3 h 10"/>
                  <a:gd name="T26" fmla="*/ 1 w 3"/>
                  <a:gd name="T27" fmla="*/ 6 h 10"/>
                  <a:gd name="T28" fmla="*/ 0 w 3"/>
                  <a:gd name="T29" fmla="*/ 8 h 10"/>
                  <a:gd name="T30" fmla="*/ 1 w 3"/>
                  <a:gd name="T31"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 h="10">
                    <a:moveTo>
                      <a:pt x="1" y="10"/>
                    </a:moveTo>
                    <a:lnTo>
                      <a:pt x="1" y="10"/>
                    </a:lnTo>
                    <a:lnTo>
                      <a:pt x="3" y="8"/>
                    </a:lnTo>
                    <a:lnTo>
                      <a:pt x="1" y="6"/>
                    </a:lnTo>
                    <a:lnTo>
                      <a:pt x="1" y="6"/>
                    </a:lnTo>
                    <a:lnTo>
                      <a:pt x="1" y="5"/>
                    </a:lnTo>
                    <a:lnTo>
                      <a:pt x="1" y="3"/>
                    </a:lnTo>
                    <a:lnTo>
                      <a:pt x="3" y="2"/>
                    </a:lnTo>
                    <a:lnTo>
                      <a:pt x="1" y="2"/>
                    </a:lnTo>
                    <a:lnTo>
                      <a:pt x="1" y="0"/>
                    </a:lnTo>
                    <a:lnTo>
                      <a:pt x="0" y="2"/>
                    </a:lnTo>
                    <a:lnTo>
                      <a:pt x="0" y="2"/>
                    </a:lnTo>
                    <a:lnTo>
                      <a:pt x="0" y="3"/>
                    </a:lnTo>
                    <a:lnTo>
                      <a:pt x="1" y="6"/>
                    </a:lnTo>
                    <a:lnTo>
                      <a:pt x="0" y="8"/>
                    </a:lnTo>
                    <a:lnTo>
                      <a:pt x="1" y="1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4" name="Freeform 1304">
                <a:extLst>
                  <a:ext uri="{FF2B5EF4-FFF2-40B4-BE49-F238E27FC236}">
                    <a16:creationId xmlns:a16="http://schemas.microsoft.com/office/drawing/2014/main" id="{711B5C4D-75DF-40C1-B0CA-5372F64A7276}"/>
                  </a:ext>
                </a:extLst>
              </p:cNvPr>
              <p:cNvSpPr>
                <a:spLocks/>
              </p:cNvSpPr>
              <p:nvPr/>
            </p:nvSpPr>
            <p:spPr bwMode="auto">
              <a:xfrm>
                <a:off x="3928" y="1315"/>
                <a:ext cx="3" cy="3"/>
              </a:xfrm>
              <a:custGeom>
                <a:avLst/>
                <a:gdLst>
                  <a:gd name="T0" fmla="*/ 0 w 3"/>
                  <a:gd name="T1" fmla="*/ 2 h 3"/>
                  <a:gd name="T2" fmla="*/ 2 w 3"/>
                  <a:gd name="T3" fmla="*/ 3 h 3"/>
                  <a:gd name="T4" fmla="*/ 3 w 3"/>
                  <a:gd name="T5" fmla="*/ 3 h 3"/>
                  <a:gd name="T6" fmla="*/ 3 w 3"/>
                  <a:gd name="T7" fmla="*/ 2 h 3"/>
                  <a:gd name="T8" fmla="*/ 2 w 3"/>
                  <a:gd name="T9" fmla="*/ 0 h 3"/>
                  <a:gd name="T10" fmla="*/ 0 w 3"/>
                  <a:gd name="T11" fmla="*/ 2 h 3"/>
                </a:gdLst>
                <a:ahLst/>
                <a:cxnLst>
                  <a:cxn ang="0">
                    <a:pos x="T0" y="T1"/>
                  </a:cxn>
                  <a:cxn ang="0">
                    <a:pos x="T2" y="T3"/>
                  </a:cxn>
                  <a:cxn ang="0">
                    <a:pos x="T4" y="T5"/>
                  </a:cxn>
                  <a:cxn ang="0">
                    <a:pos x="T6" y="T7"/>
                  </a:cxn>
                  <a:cxn ang="0">
                    <a:pos x="T8" y="T9"/>
                  </a:cxn>
                  <a:cxn ang="0">
                    <a:pos x="T10" y="T11"/>
                  </a:cxn>
                </a:cxnLst>
                <a:rect l="0" t="0" r="r" b="b"/>
                <a:pathLst>
                  <a:path w="3" h="3">
                    <a:moveTo>
                      <a:pt x="0" y="2"/>
                    </a:moveTo>
                    <a:lnTo>
                      <a:pt x="2" y="3"/>
                    </a:lnTo>
                    <a:lnTo>
                      <a:pt x="3" y="3"/>
                    </a:lnTo>
                    <a:lnTo>
                      <a:pt x="3" y="2"/>
                    </a:lnTo>
                    <a:lnTo>
                      <a:pt x="2" y="0"/>
                    </a:lnTo>
                    <a:lnTo>
                      <a:pt x="0" y="2"/>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5" name="Freeform 1305">
                <a:extLst>
                  <a:ext uri="{FF2B5EF4-FFF2-40B4-BE49-F238E27FC236}">
                    <a16:creationId xmlns:a16="http://schemas.microsoft.com/office/drawing/2014/main" id="{FFA86EEA-69A4-4A6A-98B3-10B32D8E2B68}"/>
                  </a:ext>
                </a:extLst>
              </p:cNvPr>
              <p:cNvSpPr>
                <a:spLocks/>
              </p:cNvSpPr>
              <p:nvPr/>
            </p:nvSpPr>
            <p:spPr bwMode="auto">
              <a:xfrm>
                <a:off x="3960" y="1700"/>
                <a:ext cx="2" cy="1"/>
              </a:xfrm>
              <a:custGeom>
                <a:avLst/>
                <a:gdLst>
                  <a:gd name="T0" fmla="*/ 0 w 2"/>
                  <a:gd name="T1" fmla="*/ 1 h 1"/>
                  <a:gd name="T2" fmla="*/ 2 w 2"/>
                  <a:gd name="T3" fmla="*/ 1 h 1"/>
                  <a:gd name="T4" fmla="*/ 2 w 2"/>
                  <a:gd name="T5" fmla="*/ 0 h 1"/>
                  <a:gd name="T6" fmla="*/ 2 w 2"/>
                  <a:gd name="T7" fmla="*/ 0 h 1"/>
                  <a:gd name="T8" fmla="*/ 2 w 2"/>
                  <a:gd name="T9" fmla="*/ 0 h 1"/>
                  <a:gd name="T10" fmla="*/ 0 w 2"/>
                  <a:gd name="T11" fmla="*/ 1 h 1"/>
                </a:gdLst>
                <a:ahLst/>
                <a:cxnLst>
                  <a:cxn ang="0">
                    <a:pos x="T0" y="T1"/>
                  </a:cxn>
                  <a:cxn ang="0">
                    <a:pos x="T2" y="T3"/>
                  </a:cxn>
                  <a:cxn ang="0">
                    <a:pos x="T4" y="T5"/>
                  </a:cxn>
                  <a:cxn ang="0">
                    <a:pos x="T6" y="T7"/>
                  </a:cxn>
                  <a:cxn ang="0">
                    <a:pos x="T8" y="T9"/>
                  </a:cxn>
                  <a:cxn ang="0">
                    <a:pos x="T10" y="T11"/>
                  </a:cxn>
                </a:cxnLst>
                <a:rect l="0" t="0" r="r" b="b"/>
                <a:pathLst>
                  <a:path w="2" h="1">
                    <a:moveTo>
                      <a:pt x="0" y="1"/>
                    </a:moveTo>
                    <a:lnTo>
                      <a:pt x="2" y="1"/>
                    </a:lnTo>
                    <a:lnTo>
                      <a:pt x="2" y="0"/>
                    </a:lnTo>
                    <a:lnTo>
                      <a:pt x="2" y="0"/>
                    </a:lnTo>
                    <a:lnTo>
                      <a:pt x="2" y="0"/>
                    </a:lnTo>
                    <a:lnTo>
                      <a:pt x="0" y="1"/>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6" name="Rectangle 1306">
                <a:extLst>
                  <a:ext uri="{FF2B5EF4-FFF2-40B4-BE49-F238E27FC236}">
                    <a16:creationId xmlns:a16="http://schemas.microsoft.com/office/drawing/2014/main" id="{FC3E6A2E-9F94-4166-8F94-BC3EEC3885F5}"/>
                  </a:ext>
                </a:extLst>
              </p:cNvPr>
              <p:cNvSpPr>
                <a:spLocks noChangeArrowheads="1"/>
              </p:cNvSpPr>
              <p:nvPr/>
            </p:nvSpPr>
            <p:spPr bwMode="auto">
              <a:xfrm>
                <a:off x="3192" y="1004"/>
                <a:ext cx="2" cy="2"/>
              </a:xfrm>
              <a:prstGeom prst="rect">
                <a:avLst/>
              </a:prstGeom>
              <a:solidFill>
                <a:srgbClr val="8E86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7" name="Freeform 1307">
                <a:extLst>
                  <a:ext uri="{FF2B5EF4-FFF2-40B4-BE49-F238E27FC236}">
                    <a16:creationId xmlns:a16="http://schemas.microsoft.com/office/drawing/2014/main" id="{6E456C79-6FC9-4E8F-A68A-ADB9AA33E654}"/>
                  </a:ext>
                </a:extLst>
              </p:cNvPr>
              <p:cNvSpPr>
                <a:spLocks/>
              </p:cNvSpPr>
              <p:nvPr/>
            </p:nvSpPr>
            <p:spPr bwMode="auto">
              <a:xfrm>
                <a:off x="3931" y="1333"/>
                <a:ext cx="2" cy="9"/>
              </a:xfrm>
              <a:custGeom>
                <a:avLst/>
                <a:gdLst>
                  <a:gd name="T0" fmla="*/ 2 w 2"/>
                  <a:gd name="T1" fmla="*/ 1 h 9"/>
                  <a:gd name="T2" fmla="*/ 2 w 2"/>
                  <a:gd name="T3" fmla="*/ 0 h 9"/>
                  <a:gd name="T4" fmla="*/ 0 w 2"/>
                  <a:gd name="T5" fmla="*/ 5 h 9"/>
                  <a:gd name="T6" fmla="*/ 0 w 2"/>
                  <a:gd name="T7" fmla="*/ 8 h 9"/>
                  <a:gd name="T8" fmla="*/ 2 w 2"/>
                  <a:gd name="T9" fmla="*/ 9 h 9"/>
                  <a:gd name="T10" fmla="*/ 2 w 2"/>
                  <a:gd name="T11" fmla="*/ 8 h 9"/>
                  <a:gd name="T12" fmla="*/ 2 w 2"/>
                  <a:gd name="T13" fmla="*/ 6 h 9"/>
                  <a:gd name="T14" fmla="*/ 2 w 2"/>
                  <a:gd name="T15" fmla="*/ 3 h 9"/>
                  <a:gd name="T16" fmla="*/ 2 w 2"/>
                  <a:gd name="T17" fmla="*/ 1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9">
                    <a:moveTo>
                      <a:pt x="2" y="1"/>
                    </a:moveTo>
                    <a:lnTo>
                      <a:pt x="2" y="0"/>
                    </a:lnTo>
                    <a:lnTo>
                      <a:pt x="0" y="5"/>
                    </a:lnTo>
                    <a:lnTo>
                      <a:pt x="0" y="8"/>
                    </a:lnTo>
                    <a:lnTo>
                      <a:pt x="2" y="9"/>
                    </a:lnTo>
                    <a:lnTo>
                      <a:pt x="2" y="8"/>
                    </a:lnTo>
                    <a:lnTo>
                      <a:pt x="2" y="6"/>
                    </a:lnTo>
                    <a:lnTo>
                      <a:pt x="2" y="3"/>
                    </a:lnTo>
                    <a:lnTo>
                      <a:pt x="2" y="1"/>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8" name="Freeform 1308">
                <a:extLst>
                  <a:ext uri="{FF2B5EF4-FFF2-40B4-BE49-F238E27FC236}">
                    <a16:creationId xmlns:a16="http://schemas.microsoft.com/office/drawing/2014/main" id="{4E411B1C-3A2A-47C8-AD1A-1C86FF24A57C}"/>
                  </a:ext>
                </a:extLst>
              </p:cNvPr>
              <p:cNvSpPr>
                <a:spLocks/>
              </p:cNvSpPr>
              <p:nvPr/>
            </p:nvSpPr>
            <p:spPr bwMode="auto">
              <a:xfrm>
                <a:off x="3812" y="639"/>
                <a:ext cx="376" cy="295"/>
              </a:xfrm>
              <a:custGeom>
                <a:avLst/>
                <a:gdLst>
                  <a:gd name="T0" fmla="*/ 108 w 376"/>
                  <a:gd name="T1" fmla="*/ 51 h 295"/>
                  <a:gd name="T2" fmla="*/ 115 w 376"/>
                  <a:gd name="T3" fmla="*/ 62 h 295"/>
                  <a:gd name="T4" fmla="*/ 135 w 376"/>
                  <a:gd name="T5" fmla="*/ 77 h 295"/>
                  <a:gd name="T6" fmla="*/ 111 w 376"/>
                  <a:gd name="T7" fmla="*/ 77 h 295"/>
                  <a:gd name="T8" fmla="*/ 142 w 376"/>
                  <a:gd name="T9" fmla="*/ 83 h 295"/>
                  <a:gd name="T10" fmla="*/ 123 w 376"/>
                  <a:gd name="T11" fmla="*/ 97 h 295"/>
                  <a:gd name="T12" fmla="*/ 167 w 376"/>
                  <a:gd name="T13" fmla="*/ 104 h 295"/>
                  <a:gd name="T14" fmla="*/ 197 w 376"/>
                  <a:gd name="T15" fmla="*/ 99 h 295"/>
                  <a:gd name="T16" fmla="*/ 205 w 376"/>
                  <a:gd name="T17" fmla="*/ 113 h 295"/>
                  <a:gd name="T18" fmla="*/ 186 w 376"/>
                  <a:gd name="T19" fmla="*/ 126 h 295"/>
                  <a:gd name="T20" fmla="*/ 150 w 376"/>
                  <a:gd name="T21" fmla="*/ 147 h 295"/>
                  <a:gd name="T22" fmla="*/ 115 w 376"/>
                  <a:gd name="T23" fmla="*/ 112 h 295"/>
                  <a:gd name="T24" fmla="*/ 103 w 376"/>
                  <a:gd name="T25" fmla="*/ 158 h 295"/>
                  <a:gd name="T26" fmla="*/ 123 w 376"/>
                  <a:gd name="T27" fmla="*/ 177 h 295"/>
                  <a:gd name="T28" fmla="*/ 97 w 376"/>
                  <a:gd name="T29" fmla="*/ 180 h 295"/>
                  <a:gd name="T30" fmla="*/ 56 w 376"/>
                  <a:gd name="T31" fmla="*/ 203 h 295"/>
                  <a:gd name="T32" fmla="*/ 86 w 376"/>
                  <a:gd name="T33" fmla="*/ 195 h 295"/>
                  <a:gd name="T34" fmla="*/ 68 w 376"/>
                  <a:gd name="T35" fmla="*/ 219 h 295"/>
                  <a:gd name="T36" fmla="*/ 68 w 376"/>
                  <a:gd name="T37" fmla="*/ 231 h 295"/>
                  <a:gd name="T38" fmla="*/ 80 w 376"/>
                  <a:gd name="T39" fmla="*/ 238 h 295"/>
                  <a:gd name="T40" fmla="*/ 41 w 376"/>
                  <a:gd name="T41" fmla="*/ 212 h 295"/>
                  <a:gd name="T42" fmla="*/ 41 w 376"/>
                  <a:gd name="T43" fmla="*/ 238 h 295"/>
                  <a:gd name="T44" fmla="*/ 19 w 376"/>
                  <a:gd name="T45" fmla="*/ 242 h 295"/>
                  <a:gd name="T46" fmla="*/ 5 w 376"/>
                  <a:gd name="T47" fmla="*/ 265 h 295"/>
                  <a:gd name="T48" fmla="*/ 17 w 376"/>
                  <a:gd name="T49" fmla="*/ 262 h 295"/>
                  <a:gd name="T50" fmla="*/ 25 w 376"/>
                  <a:gd name="T51" fmla="*/ 271 h 295"/>
                  <a:gd name="T52" fmla="*/ 44 w 376"/>
                  <a:gd name="T53" fmla="*/ 273 h 295"/>
                  <a:gd name="T54" fmla="*/ 60 w 376"/>
                  <a:gd name="T55" fmla="*/ 276 h 295"/>
                  <a:gd name="T56" fmla="*/ 72 w 376"/>
                  <a:gd name="T57" fmla="*/ 266 h 295"/>
                  <a:gd name="T58" fmla="*/ 91 w 376"/>
                  <a:gd name="T59" fmla="*/ 292 h 295"/>
                  <a:gd name="T60" fmla="*/ 116 w 376"/>
                  <a:gd name="T61" fmla="*/ 270 h 295"/>
                  <a:gd name="T62" fmla="*/ 92 w 376"/>
                  <a:gd name="T63" fmla="*/ 252 h 295"/>
                  <a:gd name="T64" fmla="*/ 94 w 376"/>
                  <a:gd name="T65" fmla="*/ 241 h 295"/>
                  <a:gd name="T66" fmla="*/ 135 w 376"/>
                  <a:gd name="T67" fmla="*/ 241 h 295"/>
                  <a:gd name="T68" fmla="*/ 158 w 376"/>
                  <a:gd name="T69" fmla="*/ 222 h 295"/>
                  <a:gd name="T70" fmla="*/ 180 w 376"/>
                  <a:gd name="T71" fmla="*/ 212 h 295"/>
                  <a:gd name="T72" fmla="*/ 166 w 376"/>
                  <a:gd name="T73" fmla="*/ 190 h 295"/>
                  <a:gd name="T74" fmla="*/ 167 w 376"/>
                  <a:gd name="T75" fmla="*/ 180 h 295"/>
                  <a:gd name="T76" fmla="*/ 180 w 376"/>
                  <a:gd name="T77" fmla="*/ 180 h 295"/>
                  <a:gd name="T78" fmla="*/ 183 w 376"/>
                  <a:gd name="T79" fmla="*/ 172 h 295"/>
                  <a:gd name="T80" fmla="*/ 207 w 376"/>
                  <a:gd name="T81" fmla="*/ 177 h 295"/>
                  <a:gd name="T82" fmla="*/ 228 w 376"/>
                  <a:gd name="T83" fmla="*/ 174 h 295"/>
                  <a:gd name="T84" fmla="*/ 236 w 376"/>
                  <a:gd name="T85" fmla="*/ 156 h 295"/>
                  <a:gd name="T86" fmla="*/ 266 w 376"/>
                  <a:gd name="T87" fmla="*/ 145 h 295"/>
                  <a:gd name="T88" fmla="*/ 322 w 376"/>
                  <a:gd name="T89" fmla="*/ 116 h 295"/>
                  <a:gd name="T90" fmla="*/ 285 w 376"/>
                  <a:gd name="T91" fmla="*/ 113 h 295"/>
                  <a:gd name="T92" fmla="*/ 317 w 376"/>
                  <a:gd name="T93" fmla="*/ 100 h 295"/>
                  <a:gd name="T94" fmla="*/ 360 w 376"/>
                  <a:gd name="T95" fmla="*/ 88 h 295"/>
                  <a:gd name="T96" fmla="*/ 366 w 376"/>
                  <a:gd name="T97" fmla="*/ 49 h 295"/>
                  <a:gd name="T98" fmla="*/ 352 w 376"/>
                  <a:gd name="T99" fmla="*/ 38 h 295"/>
                  <a:gd name="T100" fmla="*/ 347 w 376"/>
                  <a:gd name="T101" fmla="*/ 32 h 295"/>
                  <a:gd name="T102" fmla="*/ 325 w 376"/>
                  <a:gd name="T103" fmla="*/ 18 h 295"/>
                  <a:gd name="T104" fmla="*/ 288 w 376"/>
                  <a:gd name="T105" fmla="*/ 11 h 295"/>
                  <a:gd name="T106" fmla="*/ 252 w 376"/>
                  <a:gd name="T107" fmla="*/ 21 h 295"/>
                  <a:gd name="T108" fmla="*/ 233 w 376"/>
                  <a:gd name="T109" fmla="*/ 3 h 295"/>
                  <a:gd name="T110" fmla="*/ 226 w 376"/>
                  <a:gd name="T111" fmla="*/ 22 h 295"/>
                  <a:gd name="T112" fmla="*/ 213 w 376"/>
                  <a:gd name="T113" fmla="*/ 22 h 295"/>
                  <a:gd name="T114" fmla="*/ 193 w 376"/>
                  <a:gd name="T115" fmla="*/ 32 h 295"/>
                  <a:gd name="T116" fmla="*/ 169 w 376"/>
                  <a:gd name="T117" fmla="*/ 24 h 295"/>
                  <a:gd name="T118" fmla="*/ 166 w 376"/>
                  <a:gd name="T119" fmla="*/ 38 h 295"/>
                  <a:gd name="T120" fmla="*/ 148 w 376"/>
                  <a:gd name="T121" fmla="*/ 32 h 295"/>
                  <a:gd name="T122" fmla="*/ 132 w 376"/>
                  <a:gd name="T123" fmla="*/ 29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76" h="295">
                    <a:moveTo>
                      <a:pt x="105" y="43"/>
                    </a:moveTo>
                    <a:lnTo>
                      <a:pt x="103" y="46"/>
                    </a:lnTo>
                    <a:lnTo>
                      <a:pt x="105" y="48"/>
                    </a:lnTo>
                    <a:lnTo>
                      <a:pt x="108" y="48"/>
                    </a:lnTo>
                    <a:lnTo>
                      <a:pt x="108" y="46"/>
                    </a:lnTo>
                    <a:lnTo>
                      <a:pt x="108" y="43"/>
                    </a:lnTo>
                    <a:lnTo>
                      <a:pt x="111" y="43"/>
                    </a:lnTo>
                    <a:lnTo>
                      <a:pt x="113" y="41"/>
                    </a:lnTo>
                    <a:lnTo>
                      <a:pt x="115" y="41"/>
                    </a:lnTo>
                    <a:lnTo>
                      <a:pt x="116" y="45"/>
                    </a:lnTo>
                    <a:lnTo>
                      <a:pt x="118" y="43"/>
                    </a:lnTo>
                    <a:lnTo>
                      <a:pt x="118" y="40"/>
                    </a:lnTo>
                    <a:lnTo>
                      <a:pt x="119" y="40"/>
                    </a:lnTo>
                    <a:lnTo>
                      <a:pt x="118" y="43"/>
                    </a:lnTo>
                    <a:lnTo>
                      <a:pt x="119" y="45"/>
                    </a:lnTo>
                    <a:lnTo>
                      <a:pt x="123" y="45"/>
                    </a:lnTo>
                    <a:lnTo>
                      <a:pt x="121" y="46"/>
                    </a:lnTo>
                    <a:lnTo>
                      <a:pt x="116" y="46"/>
                    </a:lnTo>
                    <a:lnTo>
                      <a:pt x="111" y="49"/>
                    </a:lnTo>
                    <a:lnTo>
                      <a:pt x="108" y="51"/>
                    </a:lnTo>
                    <a:lnTo>
                      <a:pt x="110" y="54"/>
                    </a:lnTo>
                    <a:lnTo>
                      <a:pt x="110" y="56"/>
                    </a:lnTo>
                    <a:lnTo>
                      <a:pt x="111" y="56"/>
                    </a:lnTo>
                    <a:lnTo>
                      <a:pt x="113" y="54"/>
                    </a:lnTo>
                    <a:lnTo>
                      <a:pt x="116" y="54"/>
                    </a:lnTo>
                    <a:lnTo>
                      <a:pt x="119" y="53"/>
                    </a:lnTo>
                    <a:lnTo>
                      <a:pt x="124" y="53"/>
                    </a:lnTo>
                    <a:lnTo>
                      <a:pt x="131" y="51"/>
                    </a:lnTo>
                    <a:lnTo>
                      <a:pt x="132" y="53"/>
                    </a:lnTo>
                    <a:lnTo>
                      <a:pt x="132" y="54"/>
                    </a:lnTo>
                    <a:lnTo>
                      <a:pt x="129" y="54"/>
                    </a:lnTo>
                    <a:lnTo>
                      <a:pt x="127" y="54"/>
                    </a:lnTo>
                    <a:lnTo>
                      <a:pt x="126" y="54"/>
                    </a:lnTo>
                    <a:lnTo>
                      <a:pt x="123" y="56"/>
                    </a:lnTo>
                    <a:lnTo>
                      <a:pt x="118" y="56"/>
                    </a:lnTo>
                    <a:lnTo>
                      <a:pt x="115" y="59"/>
                    </a:lnTo>
                    <a:lnTo>
                      <a:pt x="111" y="59"/>
                    </a:lnTo>
                    <a:lnTo>
                      <a:pt x="110" y="59"/>
                    </a:lnTo>
                    <a:lnTo>
                      <a:pt x="111" y="62"/>
                    </a:lnTo>
                    <a:lnTo>
                      <a:pt x="115" y="62"/>
                    </a:lnTo>
                    <a:lnTo>
                      <a:pt x="116" y="64"/>
                    </a:lnTo>
                    <a:lnTo>
                      <a:pt x="115" y="65"/>
                    </a:lnTo>
                    <a:lnTo>
                      <a:pt x="111" y="65"/>
                    </a:lnTo>
                    <a:lnTo>
                      <a:pt x="108" y="62"/>
                    </a:lnTo>
                    <a:lnTo>
                      <a:pt x="108" y="62"/>
                    </a:lnTo>
                    <a:lnTo>
                      <a:pt x="105" y="64"/>
                    </a:lnTo>
                    <a:lnTo>
                      <a:pt x="105" y="67"/>
                    </a:lnTo>
                    <a:lnTo>
                      <a:pt x="103" y="69"/>
                    </a:lnTo>
                    <a:lnTo>
                      <a:pt x="105" y="70"/>
                    </a:lnTo>
                    <a:lnTo>
                      <a:pt x="108" y="72"/>
                    </a:lnTo>
                    <a:lnTo>
                      <a:pt x="111" y="72"/>
                    </a:lnTo>
                    <a:lnTo>
                      <a:pt x="116" y="73"/>
                    </a:lnTo>
                    <a:lnTo>
                      <a:pt x="119" y="73"/>
                    </a:lnTo>
                    <a:lnTo>
                      <a:pt x="119" y="73"/>
                    </a:lnTo>
                    <a:lnTo>
                      <a:pt x="123" y="75"/>
                    </a:lnTo>
                    <a:lnTo>
                      <a:pt x="126" y="77"/>
                    </a:lnTo>
                    <a:lnTo>
                      <a:pt x="127" y="77"/>
                    </a:lnTo>
                    <a:lnTo>
                      <a:pt x="129" y="77"/>
                    </a:lnTo>
                    <a:lnTo>
                      <a:pt x="132" y="77"/>
                    </a:lnTo>
                    <a:lnTo>
                      <a:pt x="135" y="77"/>
                    </a:lnTo>
                    <a:lnTo>
                      <a:pt x="138" y="73"/>
                    </a:lnTo>
                    <a:lnTo>
                      <a:pt x="145" y="75"/>
                    </a:lnTo>
                    <a:lnTo>
                      <a:pt x="148" y="73"/>
                    </a:lnTo>
                    <a:lnTo>
                      <a:pt x="150" y="72"/>
                    </a:lnTo>
                    <a:lnTo>
                      <a:pt x="151" y="72"/>
                    </a:lnTo>
                    <a:lnTo>
                      <a:pt x="153" y="72"/>
                    </a:lnTo>
                    <a:lnTo>
                      <a:pt x="153" y="73"/>
                    </a:lnTo>
                    <a:lnTo>
                      <a:pt x="153" y="75"/>
                    </a:lnTo>
                    <a:lnTo>
                      <a:pt x="148" y="75"/>
                    </a:lnTo>
                    <a:lnTo>
                      <a:pt x="142" y="77"/>
                    </a:lnTo>
                    <a:lnTo>
                      <a:pt x="140" y="78"/>
                    </a:lnTo>
                    <a:lnTo>
                      <a:pt x="137" y="78"/>
                    </a:lnTo>
                    <a:lnTo>
                      <a:pt x="137" y="80"/>
                    </a:lnTo>
                    <a:lnTo>
                      <a:pt x="134" y="78"/>
                    </a:lnTo>
                    <a:lnTo>
                      <a:pt x="131" y="80"/>
                    </a:lnTo>
                    <a:lnTo>
                      <a:pt x="127" y="80"/>
                    </a:lnTo>
                    <a:lnTo>
                      <a:pt x="126" y="80"/>
                    </a:lnTo>
                    <a:lnTo>
                      <a:pt x="124" y="80"/>
                    </a:lnTo>
                    <a:lnTo>
                      <a:pt x="119" y="77"/>
                    </a:lnTo>
                    <a:lnTo>
                      <a:pt x="111" y="77"/>
                    </a:lnTo>
                    <a:lnTo>
                      <a:pt x="110" y="75"/>
                    </a:lnTo>
                    <a:lnTo>
                      <a:pt x="107" y="75"/>
                    </a:lnTo>
                    <a:lnTo>
                      <a:pt x="103" y="75"/>
                    </a:lnTo>
                    <a:lnTo>
                      <a:pt x="102" y="77"/>
                    </a:lnTo>
                    <a:lnTo>
                      <a:pt x="103" y="80"/>
                    </a:lnTo>
                    <a:lnTo>
                      <a:pt x="105" y="81"/>
                    </a:lnTo>
                    <a:lnTo>
                      <a:pt x="105" y="86"/>
                    </a:lnTo>
                    <a:lnTo>
                      <a:pt x="105" y="89"/>
                    </a:lnTo>
                    <a:lnTo>
                      <a:pt x="107" y="91"/>
                    </a:lnTo>
                    <a:lnTo>
                      <a:pt x="108" y="91"/>
                    </a:lnTo>
                    <a:lnTo>
                      <a:pt x="113" y="96"/>
                    </a:lnTo>
                    <a:lnTo>
                      <a:pt x="115" y="97"/>
                    </a:lnTo>
                    <a:lnTo>
                      <a:pt x="116" y="97"/>
                    </a:lnTo>
                    <a:lnTo>
                      <a:pt x="119" y="93"/>
                    </a:lnTo>
                    <a:lnTo>
                      <a:pt x="124" y="89"/>
                    </a:lnTo>
                    <a:lnTo>
                      <a:pt x="129" y="86"/>
                    </a:lnTo>
                    <a:lnTo>
                      <a:pt x="132" y="83"/>
                    </a:lnTo>
                    <a:lnTo>
                      <a:pt x="134" y="81"/>
                    </a:lnTo>
                    <a:lnTo>
                      <a:pt x="135" y="81"/>
                    </a:lnTo>
                    <a:lnTo>
                      <a:pt x="142" y="83"/>
                    </a:lnTo>
                    <a:lnTo>
                      <a:pt x="146" y="83"/>
                    </a:lnTo>
                    <a:lnTo>
                      <a:pt x="150" y="83"/>
                    </a:lnTo>
                    <a:lnTo>
                      <a:pt x="154" y="85"/>
                    </a:lnTo>
                    <a:lnTo>
                      <a:pt x="159" y="86"/>
                    </a:lnTo>
                    <a:lnTo>
                      <a:pt x="166" y="86"/>
                    </a:lnTo>
                    <a:lnTo>
                      <a:pt x="167" y="88"/>
                    </a:lnTo>
                    <a:lnTo>
                      <a:pt x="167" y="88"/>
                    </a:lnTo>
                    <a:lnTo>
                      <a:pt x="162" y="88"/>
                    </a:lnTo>
                    <a:lnTo>
                      <a:pt x="159" y="88"/>
                    </a:lnTo>
                    <a:lnTo>
                      <a:pt x="154" y="88"/>
                    </a:lnTo>
                    <a:lnTo>
                      <a:pt x="150" y="85"/>
                    </a:lnTo>
                    <a:lnTo>
                      <a:pt x="146" y="85"/>
                    </a:lnTo>
                    <a:lnTo>
                      <a:pt x="145" y="85"/>
                    </a:lnTo>
                    <a:lnTo>
                      <a:pt x="140" y="85"/>
                    </a:lnTo>
                    <a:lnTo>
                      <a:pt x="137" y="85"/>
                    </a:lnTo>
                    <a:lnTo>
                      <a:pt x="135" y="86"/>
                    </a:lnTo>
                    <a:lnTo>
                      <a:pt x="131" y="88"/>
                    </a:lnTo>
                    <a:lnTo>
                      <a:pt x="129" y="91"/>
                    </a:lnTo>
                    <a:lnTo>
                      <a:pt x="124" y="94"/>
                    </a:lnTo>
                    <a:lnTo>
                      <a:pt x="123" y="97"/>
                    </a:lnTo>
                    <a:lnTo>
                      <a:pt x="119" y="99"/>
                    </a:lnTo>
                    <a:lnTo>
                      <a:pt x="119" y="100"/>
                    </a:lnTo>
                    <a:lnTo>
                      <a:pt x="123" y="102"/>
                    </a:lnTo>
                    <a:lnTo>
                      <a:pt x="126" y="104"/>
                    </a:lnTo>
                    <a:lnTo>
                      <a:pt x="126" y="105"/>
                    </a:lnTo>
                    <a:lnTo>
                      <a:pt x="129" y="107"/>
                    </a:lnTo>
                    <a:lnTo>
                      <a:pt x="134" y="107"/>
                    </a:lnTo>
                    <a:lnTo>
                      <a:pt x="140" y="110"/>
                    </a:lnTo>
                    <a:lnTo>
                      <a:pt x="145" y="110"/>
                    </a:lnTo>
                    <a:lnTo>
                      <a:pt x="148" y="105"/>
                    </a:lnTo>
                    <a:lnTo>
                      <a:pt x="148" y="100"/>
                    </a:lnTo>
                    <a:lnTo>
                      <a:pt x="153" y="100"/>
                    </a:lnTo>
                    <a:lnTo>
                      <a:pt x="156" y="100"/>
                    </a:lnTo>
                    <a:lnTo>
                      <a:pt x="153" y="102"/>
                    </a:lnTo>
                    <a:lnTo>
                      <a:pt x="153" y="104"/>
                    </a:lnTo>
                    <a:lnTo>
                      <a:pt x="154" y="105"/>
                    </a:lnTo>
                    <a:lnTo>
                      <a:pt x="159" y="104"/>
                    </a:lnTo>
                    <a:lnTo>
                      <a:pt x="162" y="104"/>
                    </a:lnTo>
                    <a:lnTo>
                      <a:pt x="166" y="102"/>
                    </a:lnTo>
                    <a:lnTo>
                      <a:pt x="167" y="104"/>
                    </a:lnTo>
                    <a:lnTo>
                      <a:pt x="164" y="105"/>
                    </a:lnTo>
                    <a:lnTo>
                      <a:pt x="159" y="105"/>
                    </a:lnTo>
                    <a:lnTo>
                      <a:pt x="158" y="107"/>
                    </a:lnTo>
                    <a:lnTo>
                      <a:pt x="154" y="107"/>
                    </a:lnTo>
                    <a:lnTo>
                      <a:pt x="150" y="110"/>
                    </a:lnTo>
                    <a:lnTo>
                      <a:pt x="150" y="113"/>
                    </a:lnTo>
                    <a:lnTo>
                      <a:pt x="153" y="113"/>
                    </a:lnTo>
                    <a:lnTo>
                      <a:pt x="156" y="113"/>
                    </a:lnTo>
                    <a:lnTo>
                      <a:pt x="161" y="116"/>
                    </a:lnTo>
                    <a:lnTo>
                      <a:pt x="169" y="116"/>
                    </a:lnTo>
                    <a:lnTo>
                      <a:pt x="170" y="116"/>
                    </a:lnTo>
                    <a:lnTo>
                      <a:pt x="174" y="116"/>
                    </a:lnTo>
                    <a:lnTo>
                      <a:pt x="185" y="112"/>
                    </a:lnTo>
                    <a:lnTo>
                      <a:pt x="186" y="112"/>
                    </a:lnTo>
                    <a:lnTo>
                      <a:pt x="193" y="107"/>
                    </a:lnTo>
                    <a:lnTo>
                      <a:pt x="191" y="107"/>
                    </a:lnTo>
                    <a:lnTo>
                      <a:pt x="189" y="107"/>
                    </a:lnTo>
                    <a:lnTo>
                      <a:pt x="194" y="102"/>
                    </a:lnTo>
                    <a:lnTo>
                      <a:pt x="196" y="102"/>
                    </a:lnTo>
                    <a:lnTo>
                      <a:pt x="197" y="99"/>
                    </a:lnTo>
                    <a:lnTo>
                      <a:pt x="199" y="99"/>
                    </a:lnTo>
                    <a:lnTo>
                      <a:pt x="201" y="102"/>
                    </a:lnTo>
                    <a:lnTo>
                      <a:pt x="201" y="102"/>
                    </a:lnTo>
                    <a:lnTo>
                      <a:pt x="202" y="99"/>
                    </a:lnTo>
                    <a:lnTo>
                      <a:pt x="209" y="94"/>
                    </a:lnTo>
                    <a:lnTo>
                      <a:pt x="215" y="93"/>
                    </a:lnTo>
                    <a:lnTo>
                      <a:pt x="223" y="89"/>
                    </a:lnTo>
                    <a:lnTo>
                      <a:pt x="223" y="91"/>
                    </a:lnTo>
                    <a:lnTo>
                      <a:pt x="215" y="94"/>
                    </a:lnTo>
                    <a:lnTo>
                      <a:pt x="212" y="94"/>
                    </a:lnTo>
                    <a:lnTo>
                      <a:pt x="204" y="99"/>
                    </a:lnTo>
                    <a:lnTo>
                      <a:pt x="202" y="104"/>
                    </a:lnTo>
                    <a:lnTo>
                      <a:pt x="199" y="105"/>
                    </a:lnTo>
                    <a:lnTo>
                      <a:pt x="196" y="105"/>
                    </a:lnTo>
                    <a:lnTo>
                      <a:pt x="194" y="110"/>
                    </a:lnTo>
                    <a:lnTo>
                      <a:pt x="193" y="112"/>
                    </a:lnTo>
                    <a:lnTo>
                      <a:pt x="193" y="112"/>
                    </a:lnTo>
                    <a:lnTo>
                      <a:pt x="201" y="112"/>
                    </a:lnTo>
                    <a:lnTo>
                      <a:pt x="202" y="113"/>
                    </a:lnTo>
                    <a:lnTo>
                      <a:pt x="205" y="113"/>
                    </a:lnTo>
                    <a:lnTo>
                      <a:pt x="209" y="115"/>
                    </a:lnTo>
                    <a:lnTo>
                      <a:pt x="209" y="116"/>
                    </a:lnTo>
                    <a:lnTo>
                      <a:pt x="212" y="116"/>
                    </a:lnTo>
                    <a:lnTo>
                      <a:pt x="212" y="116"/>
                    </a:lnTo>
                    <a:lnTo>
                      <a:pt x="215" y="118"/>
                    </a:lnTo>
                    <a:lnTo>
                      <a:pt x="210" y="120"/>
                    </a:lnTo>
                    <a:lnTo>
                      <a:pt x="209" y="121"/>
                    </a:lnTo>
                    <a:lnTo>
                      <a:pt x="205" y="118"/>
                    </a:lnTo>
                    <a:lnTo>
                      <a:pt x="201" y="116"/>
                    </a:lnTo>
                    <a:lnTo>
                      <a:pt x="194" y="116"/>
                    </a:lnTo>
                    <a:lnTo>
                      <a:pt x="185" y="118"/>
                    </a:lnTo>
                    <a:lnTo>
                      <a:pt x="180" y="120"/>
                    </a:lnTo>
                    <a:lnTo>
                      <a:pt x="178" y="120"/>
                    </a:lnTo>
                    <a:lnTo>
                      <a:pt x="177" y="120"/>
                    </a:lnTo>
                    <a:lnTo>
                      <a:pt x="178" y="121"/>
                    </a:lnTo>
                    <a:lnTo>
                      <a:pt x="183" y="123"/>
                    </a:lnTo>
                    <a:lnTo>
                      <a:pt x="186" y="123"/>
                    </a:lnTo>
                    <a:lnTo>
                      <a:pt x="189" y="124"/>
                    </a:lnTo>
                    <a:lnTo>
                      <a:pt x="189" y="126"/>
                    </a:lnTo>
                    <a:lnTo>
                      <a:pt x="186" y="126"/>
                    </a:lnTo>
                    <a:lnTo>
                      <a:pt x="183" y="124"/>
                    </a:lnTo>
                    <a:lnTo>
                      <a:pt x="178" y="124"/>
                    </a:lnTo>
                    <a:lnTo>
                      <a:pt x="175" y="123"/>
                    </a:lnTo>
                    <a:lnTo>
                      <a:pt x="174" y="121"/>
                    </a:lnTo>
                    <a:lnTo>
                      <a:pt x="169" y="124"/>
                    </a:lnTo>
                    <a:lnTo>
                      <a:pt x="164" y="124"/>
                    </a:lnTo>
                    <a:lnTo>
                      <a:pt x="159" y="123"/>
                    </a:lnTo>
                    <a:lnTo>
                      <a:pt x="154" y="121"/>
                    </a:lnTo>
                    <a:lnTo>
                      <a:pt x="151" y="121"/>
                    </a:lnTo>
                    <a:lnTo>
                      <a:pt x="150" y="120"/>
                    </a:lnTo>
                    <a:lnTo>
                      <a:pt x="143" y="120"/>
                    </a:lnTo>
                    <a:lnTo>
                      <a:pt x="143" y="123"/>
                    </a:lnTo>
                    <a:lnTo>
                      <a:pt x="143" y="126"/>
                    </a:lnTo>
                    <a:lnTo>
                      <a:pt x="145" y="136"/>
                    </a:lnTo>
                    <a:lnTo>
                      <a:pt x="145" y="137"/>
                    </a:lnTo>
                    <a:lnTo>
                      <a:pt x="142" y="140"/>
                    </a:lnTo>
                    <a:lnTo>
                      <a:pt x="142" y="142"/>
                    </a:lnTo>
                    <a:lnTo>
                      <a:pt x="143" y="144"/>
                    </a:lnTo>
                    <a:lnTo>
                      <a:pt x="146" y="147"/>
                    </a:lnTo>
                    <a:lnTo>
                      <a:pt x="150" y="147"/>
                    </a:lnTo>
                    <a:lnTo>
                      <a:pt x="151" y="148"/>
                    </a:lnTo>
                    <a:lnTo>
                      <a:pt x="148" y="148"/>
                    </a:lnTo>
                    <a:lnTo>
                      <a:pt x="146" y="148"/>
                    </a:lnTo>
                    <a:lnTo>
                      <a:pt x="146" y="150"/>
                    </a:lnTo>
                    <a:lnTo>
                      <a:pt x="145" y="148"/>
                    </a:lnTo>
                    <a:lnTo>
                      <a:pt x="143" y="145"/>
                    </a:lnTo>
                    <a:lnTo>
                      <a:pt x="142" y="145"/>
                    </a:lnTo>
                    <a:lnTo>
                      <a:pt x="140" y="147"/>
                    </a:lnTo>
                    <a:lnTo>
                      <a:pt x="138" y="145"/>
                    </a:lnTo>
                    <a:lnTo>
                      <a:pt x="138" y="140"/>
                    </a:lnTo>
                    <a:lnTo>
                      <a:pt x="138" y="136"/>
                    </a:lnTo>
                    <a:lnTo>
                      <a:pt x="137" y="128"/>
                    </a:lnTo>
                    <a:lnTo>
                      <a:pt x="134" y="124"/>
                    </a:lnTo>
                    <a:lnTo>
                      <a:pt x="134" y="121"/>
                    </a:lnTo>
                    <a:lnTo>
                      <a:pt x="127" y="118"/>
                    </a:lnTo>
                    <a:lnTo>
                      <a:pt x="126" y="118"/>
                    </a:lnTo>
                    <a:lnTo>
                      <a:pt x="123" y="115"/>
                    </a:lnTo>
                    <a:lnTo>
                      <a:pt x="121" y="112"/>
                    </a:lnTo>
                    <a:lnTo>
                      <a:pt x="118" y="112"/>
                    </a:lnTo>
                    <a:lnTo>
                      <a:pt x="115" y="112"/>
                    </a:lnTo>
                    <a:lnTo>
                      <a:pt x="105" y="121"/>
                    </a:lnTo>
                    <a:lnTo>
                      <a:pt x="105" y="124"/>
                    </a:lnTo>
                    <a:lnTo>
                      <a:pt x="105" y="128"/>
                    </a:lnTo>
                    <a:lnTo>
                      <a:pt x="107" y="129"/>
                    </a:lnTo>
                    <a:lnTo>
                      <a:pt x="110" y="129"/>
                    </a:lnTo>
                    <a:lnTo>
                      <a:pt x="111" y="132"/>
                    </a:lnTo>
                    <a:lnTo>
                      <a:pt x="111" y="136"/>
                    </a:lnTo>
                    <a:lnTo>
                      <a:pt x="110" y="136"/>
                    </a:lnTo>
                    <a:lnTo>
                      <a:pt x="108" y="132"/>
                    </a:lnTo>
                    <a:lnTo>
                      <a:pt x="107" y="132"/>
                    </a:lnTo>
                    <a:lnTo>
                      <a:pt x="105" y="131"/>
                    </a:lnTo>
                    <a:lnTo>
                      <a:pt x="103" y="131"/>
                    </a:lnTo>
                    <a:lnTo>
                      <a:pt x="102" y="132"/>
                    </a:lnTo>
                    <a:lnTo>
                      <a:pt x="100" y="134"/>
                    </a:lnTo>
                    <a:lnTo>
                      <a:pt x="102" y="137"/>
                    </a:lnTo>
                    <a:lnTo>
                      <a:pt x="103" y="137"/>
                    </a:lnTo>
                    <a:lnTo>
                      <a:pt x="105" y="142"/>
                    </a:lnTo>
                    <a:lnTo>
                      <a:pt x="105" y="150"/>
                    </a:lnTo>
                    <a:lnTo>
                      <a:pt x="103" y="153"/>
                    </a:lnTo>
                    <a:lnTo>
                      <a:pt x="103" y="158"/>
                    </a:lnTo>
                    <a:lnTo>
                      <a:pt x="102" y="161"/>
                    </a:lnTo>
                    <a:lnTo>
                      <a:pt x="102" y="164"/>
                    </a:lnTo>
                    <a:lnTo>
                      <a:pt x="103" y="166"/>
                    </a:lnTo>
                    <a:lnTo>
                      <a:pt x="105" y="164"/>
                    </a:lnTo>
                    <a:lnTo>
                      <a:pt x="103" y="169"/>
                    </a:lnTo>
                    <a:lnTo>
                      <a:pt x="102" y="172"/>
                    </a:lnTo>
                    <a:lnTo>
                      <a:pt x="100" y="171"/>
                    </a:lnTo>
                    <a:lnTo>
                      <a:pt x="100" y="167"/>
                    </a:lnTo>
                    <a:lnTo>
                      <a:pt x="97" y="166"/>
                    </a:lnTo>
                    <a:lnTo>
                      <a:pt x="95" y="167"/>
                    </a:lnTo>
                    <a:lnTo>
                      <a:pt x="95" y="172"/>
                    </a:lnTo>
                    <a:lnTo>
                      <a:pt x="99" y="179"/>
                    </a:lnTo>
                    <a:lnTo>
                      <a:pt x="103" y="177"/>
                    </a:lnTo>
                    <a:lnTo>
                      <a:pt x="105" y="179"/>
                    </a:lnTo>
                    <a:lnTo>
                      <a:pt x="107" y="182"/>
                    </a:lnTo>
                    <a:lnTo>
                      <a:pt x="111" y="182"/>
                    </a:lnTo>
                    <a:lnTo>
                      <a:pt x="116" y="183"/>
                    </a:lnTo>
                    <a:lnTo>
                      <a:pt x="118" y="182"/>
                    </a:lnTo>
                    <a:lnTo>
                      <a:pt x="121" y="179"/>
                    </a:lnTo>
                    <a:lnTo>
                      <a:pt x="123" y="177"/>
                    </a:lnTo>
                    <a:lnTo>
                      <a:pt x="124" y="177"/>
                    </a:lnTo>
                    <a:lnTo>
                      <a:pt x="124" y="179"/>
                    </a:lnTo>
                    <a:lnTo>
                      <a:pt x="123" y="180"/>
                    </a:lnTo>
                    <a:lnTo>
                      <a:pt x="123" y="185"/>
                    </a:lnTo>
                    <a:lnTo>
                      <a:pt x="121" y="185"/>
                    </a:lnTo>
                    <a:lnTo>
                      <a:pt x="118" y="183"/>
                    </a:lnTo>
                    <a:lnTo>
                      <a:pt x="113" y="183"/>
                    </a:lnTo>
                    <a:lnTo>
                      <a:pt x="110" y="185"/>
                    </a:lnTo>
                    <a:lnTo>
                      <a:pt x="110" y="187"/>
                    </a:lnTo>
                    <a:lnTo>
                      <a:pt x="111" y="188"/>
                    </a:lnTo>
                    <a:lnTo>
                      <a:pt x="115" y="188"/>
                    </a:lnTo>
                    <a:lnTo>
                      <a:pt x="115" y="190"/>
                    </a:lnTo>
                    <a:lnTo>
                      <a:pt x="113" y="190"/>
                    </a:lnTo>
                    <a:lnTo>
                      <a:pt x="113" y="195"/>
                    </a:lnTo>
                    <a:lnTo>
                      <a:pt x="108" y="188"/>
                    </a:lnTo>
                    <a:lnTo>
                      <a:pt x="107" y="188"/>
                    </a:lnTo>
                    <a:lnTo>
                      <a:pt x="105" y="187"/>
                    </a:lnTo>
                    <a:lnTo>
                      <a:pt x="105" y="183"/>
                    </a:lnTo>
                    <a:lnTo>
                      <a:pt x="99" y="180"/>
                    </a:lnTo>
                    <a:lnTo>
                      <a:pt x="97" y="180"/>
                    </a:lnTo>
                    <a:lnTo>
                      <a:pt x="92" y="175"/>
                    </a:lnTo>
                    <a:lnTo>
                      <a:pt x="92" y="175"/>
                    </a:lnTo>
                    <a:lnTo>
                      <a:pt x="91" y="175"/>
                    </a:lnTo>
                    <a:lnTo>
                      <a:pt x="88" y="177"/>
                    </a:lnTo>
                    <a:lnTo>
                      <a:pt x="86" y="177"/>
                    </a:lnTo>
                    <a:lnTo>
                      <a:pt x="83" y="179"/>
                    </a:lnTo>
                    <a:lnTo>
                      <a:pt x="80" y="177"/>
                    </a:lnTo>
                    <a:lnTo>
                      <a:pt x="73" y="179"/>
                    </a:lnTo>
                    <a:lnTo>
                      <a:pt x="72" y="177"/>
                    </a:lnTo>
                    <a:lnTo>
                      <a:pt x="68" y="182"/>
                    </a:lnTo>
                    <a:lnTo>
                      <a:pt x="65" y="187"/>
                    </a:lnTo>
                    <a:lnTo>
                      <a:pt x="65" y="190"/>
                    </a:lnTo>
                    <a:lnTo>
                      <a:pt x="62" y="190"/>
                    </a:lnTo>
                    <a:lnTo>
                      <a:pt x="60" y="191"/>
                    </a:lnTo>
                    <a:lnTo>
                      <a:pt x="57" y="193"/>
                    </a:lnTo>
                    <a:lnTo>
                      <a:pt x="57" y="195"/>
                    </a:lnTo>
                    <a:lnTo>
                      <a:pt x="54" y="198"/>
                    </a:lnTo>
                    <a:lnTo>
                      <a:pt x="52" y="201"/>
                    </a:lnTo>
                    <a:lnTo>
                      <a:pt x="54" y="201"/>
                    </a:lnTo>
                    <a:lnTo>
                      <a:pt x="56" y="203"/>
                    </a:lnTo>
                    <a:lnTo>
                      <a:pt x="52" y="203"/>
                    </a:lnTo>
                    <a:lnTo>
                      <a:pt x="51" y="204"/>
                    </a:lnTo>
                    <a:lnTo>
                      <a:pt x="54" y="207"/>
                    </a:lnTo>
                    <a:lnTo>
                      <a:pt x="59" y="207"/>
                    </a:lnTo>
                    <a:lnTo>
                      <a:pt x="60" y="206"/>
                    </a:lnTo>
                    <a:lnTo>
                      <a:pt x="60" y="204"/>
                    </a:lnTo>
                    <a:lnTo>
                      <a:pt x="64" y="204"/>
                    </a:lnTo>
                    <a:lnTo>
                      <a:pt x="68" y="201"/>
                    </a:lnTo>
                    <a:lnTo>
                      <a:pt x="68" y="204"/>
                    </a:lnTo>
                    <a:lnTo>
                      <a:pt x="65" y="206"/>
                    </a:lnTo>
                    <a:lnTo>
                      <a:pt x="64" y="209"/>
                    </a:lnTo>
                    <a:lnTo>
                      <a:pt x="64" y="211"/>
                    </a:lnTo>
                    <a:lnTo>
                      <a:pt x="68" y="211"/>
                    </a:lnTo>
                    <a:lnTo>
                      <a:pt x="70" y="211"/>
                    </a:lnTo>
                    <a:lnTo>
                      <a:pt x="73" y="207"/>
                    </a:lnTo>
                    <a:lnTo>
                      <a:pt x="78" y="204"/>
                    </a:lnTo>
                    <a:lnTo>
                      <a:pt x="81" y="198"/>
                    </a:lnTo>
                    <a:lnTo>
                      <a:pt x="84" y="193"/>
                    </a:lnTo>
                    <a:lnTo>
                      <a:pt x="86" y="193"/>
                    </a:lnTo>
                    <a:lnTo>
                      <a:pt x="86" y="195"/>
                    </a:lnTo>
                    <a:lnTo>
                      <a:pt x="84" y="196"/>
                    </a:lnTo>
                    <a:lnTo>
                      <a:pt x="80" y="201"/>
                    </a:lnTo>
                    <a:lnTo>
                      <a:pt x="81" y="204"/>
                    </a:lnTo>
                    <a:lnTo>
                      <a:pt x="80" y="204"/>
                    </a:lnTo>
                    <a:lnTo>
                      <a:pt x="78" y="207"/>
                    </a:lnTo>
                    <a:lnTo>
                      <a:pt x="78" y="207"/>
                    </a:lnTo>
                    <a:lnTo>
                      <a:pt x="80" y="207"/>
                    </a:lnTo>
                    <a:lnTo>
                      <a:pt x="78" y="209"/>
                    </a:lnTo>
                    <a:lnTo>
                      <a:pt x="76" y="209"/>
                    </a:lnTo>
                    <a:lnTo>
                      <a:pt x="75" y="212"/>
                    </a:lnTo>
                    <a:lnTo>
                      <a:pt x="75" y="214"/>
                    </a:lnTo>
                    <a:lnTo>
                      <a:pt x="78" y="214"/>
                    </a:lnTo>
                    <a:lnTo>
                      <a:pt x="76" y="215"/>
                    </a:lnTo>
                    <a:lnTo>
                      <a:pt x="73" y="214"/>
                    </a:lnTo>
                    <a:lnTo>
                      <a:pt x="70" y="214"/>
                    </a:lnTo>
                    <a:lnTo>
                      <a:pt x="68" y="215"/>
                    </a:lnTo>
                    <a:lnTo>
                      <a:pt x="65" y="215"/>
                    </a:lnTo>
                    <a:lnTo>
                      <a:pt x="65" y="217"/>
                    </a:lnTo>
                    <a:lnTo>
                      <a:pt x="67" y="219"/>
                    </a:lnTo>
                    <a:lnTo>
                      <a:pt x="68" y="219"/>
                    </a:lnTo>
                    <a:lnTo>
                      <a:pt x="70" y="217"/>
                    </a:lnTo>
                    <a:lnTo>
                      <a:pt x="72" y="219"/>
                    </a:lnTo>
                    <a:lnTo>
                      <a:pt x="73" y="219"/>
                    </a:lnTo>
                    <a:lnTo>
                      <a:pt x="73" y="220"/>
                    </a:lnTo>
                    <a:lnTo>
                      <a:pt x="72" y="220"/>
                    </a:lnTo>
                    <a:lnTo>
                      <a:pt x="68" y="220"/>
                    </a:lnTo>
                    <a:lnTo>
                      <a:pt x="67" y="220"/>
                    </a:lnTo>
                    <a:lnTo>
                      <a:pt x="67" y="222"/>
                    </a:lnTo>
                    <a:lnTo>
                      <a:pt x="70" y="222"/>
                    </a:lnTo>
                    <a:lnTo>
                      <a:pt x="70" y="223"/>
                    </a:lnTo>
                    <a:lnTo>
                      <a:pt x="67" y="225"/>
                    </a:lnTo>
                    <a:lnTo>
                      <a:pt x="65" y="225"/>
                    </a:lnTo>
                    <a:lnTo>
                      <a:pt x="65" y="226"/>
                    </a:lnTo>
                    <a:lnTo>
                      <a:pt x="67" y="230"/>
                    </a:lnTo>
                    <a:lnTo>
                      <a:pt x="70" y="230"/>
                    </a:lnTo>
                    <a:lnTo>
                      <a:pt x="70" y="228"/>
                    </a:lnTo>
                    <a:lnTo>
                      <a:pt x="73" y="225"/>
                    </a:lnTo>
                    <a:lnTo>
                      <a:pt x="73" y="228"/>
                    </a:lnTo>
                    <a:lnTo>
                      <a:pt x="70" y="230"/>
                    </a:lnTo>
                    <a:lnTo>
                      <a:pt x="68" y="231"/>
                    </a:lnTo>
                    <a:lnTo>
                      <a:pt x="68" y="233"/>
                    </a:lnTo>
                    <a:lnTo>
                      <a:pt x="72" y="234"/>
                    </a:lnTo>
                    <a:lnTo>
                      <a:pt x="75" y="234"/>
                    </a:lnTo>
                    <a:lnTo>
                      <a:pt x="75" y="234"/>
                    </a:lnTo>
                    <a:lnTo>
                      <a:pt x="76" y="234"/>
                    </a:lnTo>
                    <a:lnTo>
                      <a:pt x="78" y="236"/>
                    </a:lnTo>
                    <a:lnTo>
                      <a:pt x="83" y="234"/>
                    </a:lnTo>
                    <a:lnTo>
                      <a:pt x="88" y="230"/>
                    </a:lnTo>
                    <a:lnTo>
                      <a:pt x="88" y="230"/>
                    </a:lnTo>
                    <a:lnTo>
                      <a:pt x="91" y="228"/>
                    </a:lnTo>
                    <a:lnTo>
                      <a:pt x="95" y="223"/>
                    </a:lnTo>
                    <a:lnTo>
                      <a:pt x="95" y="220"/>
                    </a:lnTo>
                    <a:lnTo>
                      <a:pt x="97" y="219"/>
                    </a:lnTo>
                    <a:lnTo>
                      <a:pt x="99" y="219"/>
                    </a:lnTo>
                    <a:lnTo>
                      <a:pt x="97" y="220"/>
                    </a:lnTo>
                    <a:lnTo>
                      <a:pt x="97" y="223"/>
                    </a:lnTo>
                    <a:lnTo>
                      <a:pt x="92" y="228"/>
                    </a:lnTo>
                    <a:lnTo>
                      <a:pt x="88" y="231"/>
                    </a:lnTo>
                    <a:lnTo>
                      <a:pt x="84" y="236"/>
                    </a:lnTo>
                    <a:lnTo>
                      <a:pt x="80" y="238"/>
                    </a:lnTo>
                    <a:lnTo>
                      <a:pt x="78" y="239"/>
                    </a:lnTo>
                    <a:lnTo>
                      <a:pt x="80" y="241"/>
                    </a:lnTo>
                    <a:lnTo>
                      <a:pt x="78" y="242"/>
                    </a:lnTo>
                    <a:lnTo>
                      <a:pt x="75" y="238"/>
                    </a:lnTo>
                    <a:lnTo>
                      <a:pt x="68" y="239"/>
                    </a:lnTo>
                    <a:lnTo>
                      <a:pt x="68" y="241"/>
                    </a:lnTo>
                    <a:lnTo>
                      <a:pt x="67" y="239"/>
                    </a:lnTo>
                    <a:lnTo>
                      <a:pt x="65" y="236"/>
                    </a:lnTo>
                    <a:lnTo>
                      <a:pt x="60" y="234"/>
                    </a:lnTo>
                    <a:lnTo>
                      <a:pt x="59" y="234"/>
                    </a:lnTo>
                    <a:lnTo>
                      <a:pt x="57" y="233"/>
                    </a:lnTo>
                    <a:lnTo>
                      <a:pt x="59" y="230"/>
                    </a:lnTo>
                    <a:lnTo>
                      <a:pt x="59" y="222"/>
                    </a:lnTo>
                    <a:lnTo>
                      <a:pt x="57" y="217"/>
                    </a:lnTo>
                    <a:lnTo>
                      <a:pt x="54" y="212"/>
                    </a:lnTo>
                    <a:lnTo>
                      <a:pt x="52" y="212"/>
                    </a:lnTo>
                    <a:lnTo>
                      <a:pt x="49" y="212"/>
                    </a:lnTo>
                    <a:lnTo>
                      <a:pt x="48" y="212"/>
                    </a:lnTo>
                    <a:lnTo>
                      <a:pt x="44" y="212"/>
                    </a:lnTo>
                    <a:lnTo>
                      <a:pt x="41" y="212"/>
                    </a:lnTo>
                    <a:lnTo>
                      <a:pt x="40" y="214"/>
                    </a:lnTo>
                    <a:lnTo>
                      <a:pt x="40" y="215"/>
                    </a:lnTo>
                    <a:lnTo>
                      <a:pt x="40" y="219"/>
                    </a:lnTo>
                    <a:lnTo>
                      <a:pt x="40" y="219"/>
                    </a:lnTo>
                    <a:lnTo>
                      <a:pt x="40" y="223"/>
                    </a:lnTo>
                    <a:lnTo>
                      <a:pt x="40" y="226"/>
                    </a:lnTo>
                    <a:lnTo>
                      <a:pt x="41" y="226"/>
                    </a:lnTo>
                    <a:lnTo>
                      <a:pt x="41" y="228"/>
                    </a:lnTo>
                    <a:lnTo>
                      <a:pt x="38" y="230"/>
                    </a:lnTo>
                    <a:lnTo>
                      <a:pt x="38" y="231"/>
                    </a:lnTo>
                    <a:lnTo>
                      <a:pt x="40" y="233"/>
                    </a:lnTo>
                    <a:lnTo>
                      <a:pt x="41" y="233"/>
                    </a:lnTo>
                    <a:lnTo>
                      <a:pt x="43" y="233"/>
                    </a:lnTo>
                    <a:lnTo>
                      <a:pt x="46" y="233"/>
                    </a:lnTo>
                    <a:lnTo>
                      <a:pt x="44" y="234"/>
                    </a:lnTo>
                    <a:lnTo>
                      <a:pt x="43" y="234"/>
                    </a:lnTo>
                    <a:lnTo>
                      <a:pt x="41" y="234"/>
                    </a:lnTo>
                    <a:lnTo>
                      <a:pt x="44" y="236"/>
                    </a:lnTo>
                    <a:lnTo>
                      <a:pt x="43" y="238"/>
                    </a:lnTo>
                    <a:lnTo>
                      <a:pt x="41" y="238"/>
                    </a:lnTo>
                    <a:lnTo>
                      <a:pt x="41" y="239"/>
                    </a:lnTo>
                    <a:lnTo>
                      <a:pt x="43" y="239"/>
                    </a:lnTo>
                    <a:lnTo>
                      <a:pt x="44" y="241"/>
                    </a:lnTo>
                    <a:lnTo>
                      <a:pt x="46" y="241"/>
                    </a:lnTo>
                    <a:lnTo>
                      <a:pt x="48" y="241"/>
                    </a:lnTo>
                    <a:lnTo>
                      <a:pt x="46" y="242"/>
                    </a:lnTo>
                    <a:lnTo>
                      <a:pt x="44" y="242"/>
                    </a:lnTo>
                    <a:lnTo>
                      <a:pt x="43" y="244"/>
                    </a:lnTo>
                    <a:lnTo>
                      <a:pt x="40" y="241"/>
                    </a:lnTo>
                    <a:lnTo>
                      <a:pt x="38" y="241"/>
                    </a:lnTo>
                    <a:lnTo>
                      <a:pt x="38" y="242"/>
                    </a:lnTo>
                    <a:lnTo>
                      <a:pt x="37" y="242"/>
                    </a:lnTo>
                    <a:lnTo>
                      <a:pt x="35" y="241"/>
                    </a:lnTo>
                    <a:lnTo>
                      <a:pt x="33" y="239"/>
                    </a:lnTo>
                    <a:lnTo>
                      <a:pt x="32" y="241"/>
                    </a:lnTo>
                    <a:lnTo>
                      <a:pt x="27" y="241"/>
                    </a:lnTo>
                    <a:lnTo>
                      <a:pt x="24" y="239"/>
                    </a:lnTo>
                    <a:lnTo>
                      <a:pt x="21" y="239"/>
                    </a:lnTo>
                    <a:lnTo>
                      <a:pt x="19" y="241"/>
                    </a:lnTo>
                    <a:lnTo>
                      <a:pt x="19" y="242"/>
                    </a:lnTo>
                    <a:lnTo>
                      <a:pt x="17" y="242"/>
                    </a:lnTo>
                    <a:lnTo>
                      <a:pt x="16" y="244"/>
                    </a:lnTo>
                    <a:lnTo>
                      <a:pt x="14" y="246"/>
                    </a:lnTo>
                    <a:lnTo>
                      <a:pt x="9" y="246"/>
                    </a:lnTo>
                    <a:lnTo>
                      <a:pt x="8" y="247"/>
                    </a:lnTo>
                    <a:lnTo>
                      <a:pt x="6" y="247"/>
                    </a:lnTo>
                    <a:lnTo>
                      <a:pt x="5" y="249"/>
                    </a:lnTo>
                    <a:lnTo>
                      <a:pt x="3" y="252"/>
                    </a:lnTo>
                    <a:lnTo>
                      <a:pt x="5" y="252"/>
                    </a:lnTo>
                    <a:lnTo>
                      <a:pt x="3" y="255"/>
                    </a:lnTo>
                    <a:lnTo>
                      <a:pt x="0" y="257"/>
                    </a:lnTo>
                    <a:lnTo>
                      <a:pt x="0" y="258"/>
                    </a:lnTo>
                    <a:lnTo>
                      <a:pt x="0" y="260"/>
                    </a:lnTo>
                    <a:lnTo>
                      <a:pt x="0" y="263"/>
                    </a:lnTo>
                    <a:lnTo>
                      <a:pt x="1" y="265"/>
                    </a:lnTo>
                    <a:lnTo>
                      <a:pt x="5" y="265"/>
                    </a:lnTo>
                    <a:lnTo>
                      <a:pt x="6" y="262"/>
                    </a:lnTo>
                    <a:lnTo>
                      <a:pt x="6" y="262"/>
                    </a:lnTo>
                    <a:lnTo>
                      <a:pt x="6" y="263"/>
                    </a:lnTo>
                    <a:lnTo>
                      <a:pt x="5" y="265"/>
                    </a:lnTo>
                    <a:lnTo>
                      <a:pt x="6" y="266"/>
                    </a:lnTo>
                    <a:lnTo>
                      <a:pt x="8" y="263"/>
                    </a:lnTo>
                    <a:lnTo>
                      <a:pt x="8" y="260"/>
                    </a:lnTo>
                    <a:lnTo>
                      <a:pt x="9" y="255"/>
                    </a:lnTo>
                    <a:lnTo>
                      <a:pt x="11" y="254"/>
                    </a:lnTo>
                    <a:lnTo>
                      <a:pt x="13" y="252"/>
                    </a:lnTo>
                    <a:lnTo>
                      <a:pt x="9" y="258"/>
                    </a:lnTo>
                    <a:lnTo>
                      <a:pt x="9" y="260"/>
                    </a:lnTo>
                    <a:lnTo>
                      <a:pt x="9" y="262"/>
                    </a:lnTo>
                    <a:lnTo>
                      <a:pt x="9" y="265"/>
                    </a:lnTo>
                    <a:lnTo>
                      <a:pt x="8" y="266"/>
                    </a:lnTo>
                    <a:lnTo>
                      <a:pt x="8" y="268"/>
                    </a:lnTo>
                    <a:lnTo>
                      <a:pt x="9" y="268"/>
                    </a:lnTo>
                    <a:lnTo>
                      <a:pt x="11" y="270"/>
                    </a:lnTo>
                    <a:lnTo>
                      <a:pt x="14" y="270"/>
                    </a:lnTo>
                    <a:lnTo>
                      <a:pt x="14" y="268"/>
                    </a:lnTo>
                    <a:lnTo>
                      <a:pt x="14" y="266"/>
                    </a:lnTo>
                    <a:lnTo>
                      <a:pt x="16" y="265"/>
                    </a:lnTo>
                    <a:lnTo>
                      <a:pt x="17" y="262"/>
                    </a:lnTo>
                    <a:lnTo>
                      <a:pt x="17" y="262"/>
                    </a:lnTo>
                    <a:lnTo>
                      <a:pt x="17" y="263"/>
                    </a:lnTo>
                    <a:lnTo>
                      <a:pt x="17" y="263"/>
                    </a:lnTo>
                    <a:lnTo>
                      <a:pt x="17" y="268"/>
                    </a:lnTo>
                    <a:lnTo>
                      <a:pt x="17" y="270"/>
                    </a:lnTo>
                    <a:lnTo>
                      <a:pt x="17" y="271"/>
                    </a:lnTo>
                    <a:lnTo>
                      <a:pt x="19" y="273"/>
                    </a:lnTo>
                    <a:lnTo>
                      <a:pt x="21" y="274"/>
                    </a:lnTo>
                    <a:lnTo>
                      <a:pt x="22" y="273"/>
                    </a:lnTo>
                    <a:lnTo>
                      <a:pt x="22" y="270"/>
                    </a:lnTo>
                    <a:lnTo>
                      <a:pt x="21" y="270"/>
                    </a:lnTo>
                    <a:lnTo>
                      <a:pt x="22" y="270"/>
                    </a:lnTo>
                    <a:lnTo>
                      <a:pt x="24" y="270"/>
                    </a:lnTo>
                    <a:lnTo>
                      <a:pt x="25" y="268"/>
                    </a:lnTo>
                    <a:lnTo>
                      <a:pt x="25" y="265"/>
                    </a:lnTo>
                    <a:lnTo>
                      <a:pt x="24" y="265"/>
                    </a:lnTo>
                    <a:lnTo>
                      <a:pt x="24" y="262"/>
                    </a:lnTo>
                    <a:lnTo>
                      <a:pt x="25" y="263"/>
                    </a:lnTo>
                    <a:lnTo>
                      <a:pt x="27" y="266"/>
                    </a:lnTo>
                    <a:lnTo>
                      <a:pt x="27" y="268"/>
                    </a:lnTo>
                    <a:lnTo>
                      <a:pt x="25" y="271"/>
                    </a:lnTo>
                    <a:lnTo>
                      <a:pt x="24" y="271"/>
                    </a:lnTo>
                    <a:lnTo>
                      <a:pt x="22" y="273"/>
                    </a:lnTo>
                    <a:lnTo>
                      <a:pt x="24" y="274"/>
                    </a:lnTo>
                    <a:lnTo>
                      <a:pt x="25" y="274"/>
                    </a:lnTo>
                    <a:lnTo>
                      <a:pt x="25" y="276"/>
                    </a:lnTo>
                    <a:lnTo>
                      <a:pt x="27" y="276"/>
                    </a:lnTo>
                    <a:lnTo>
                      <a:pt x="29" y="276"/>
                    </a:lnTo>
                    <a:lnTo>
                      <a:pt x="32" y="279"/>
                    </a:lnTo>
                    <a:lnTo>
                      <a:pt x="33" y="279"/>
                    </a:lnTo>
                    <a:lnTo>
                      <a:pt x="33" y="282"/>
                    </a:lnTo>
                    <a:lnTo>
                      <a:pt x="40" y="282"/>
                    </a:lnTo>
                    <a:lnTo>
                      <a:pt x="41" y="282"/>
                    </a:lnTo>
                    <a:lnTo>
                      <a:pt x="43" y="282"/>
                    </a:lnTo>
                    <a:lnTo>
                      <a:pt x="43" y="281"/>
                    </a:lnTo>
                    <a:lnTo>
                      <a:pt x="41" y="278"/>
                    </a:lnTo>
                    <a:lnTo>
                      <a:pt x="40" y="273"/>
                    </a:lnTo>
                    <a:lnTo>
                      <a:pt x="41" y="270"/>
                    </a:lnTo>
                    <a:lnTo>
                      <a:pt x="43" y="268"/>
                    </a:lnTo>
                    <a:lnTo>
                      <a:pt x="43" y="270"/>
                    </a:lnTo>
                    <a:lnTo>
                      <a:pt x="44" y="273"/>
                    </a:lnTo>
                    <a:lnTo>
                      <a:pt x="44" y="276"/>
                    </a:lnTo>
                    <a:lnTo>
                      <a:pt x="44" y="276"/>
                    </a:lnTo>
                    <a:lnTo>
                      <a:pt x="46" y="276"/>
                    </a:lnTo>
                    <a:lnTo>
                      <a:pt x="46" y="276"/>
                    </a:lnTo>
                    <a:lnTo>
                      <a:pt x="49" y="276"/>
                    </a:lnTo>
                    <a:lnTo>
                      <a:pt x="49" y="274"/>
                    </a:lnTo>
                    <a:lnTo>
                      <a:pt x="49" y="273"/>
                    </a:lnTo>
                    <a:lnTo>
                      <a:pt x="51" y="271"/>
                    </a:lnTo>
                    <a:lnTo>
                      <a:pt x="52" y="268"/>
                    </a:lnTo>
                    <a:lnTo>
                      <a:pt x="52" y="266"/>
                    </a:lnTo>
                    <a:lnTo>
                      <a:pt x="54" y="266"/>
                    </a:lnTo>
                    <a:lnTo>
                      <a:pt x="54" y="270"/>
                    </a:lnTo>
                    <a:lnTo>
                      <a:pt x="54" y="271"/>
                    </a:lnTo>
                    <a:lnTo>
                      <a:pt x="52" y="273"/>
                    </a:lnTo>
                    <a:lnTo>
                      <a:pt x="52" y="276"/>
                    </a:lnTo>
                    <a:lnTo>
                      <a:pt x="54" y="276"/>
                    </a:lnTo>
                    <a:lnTo>
                      <a:pt x="54" y="279"/>
                    </a:lnTo>
                    <a:lnTo>
                      <a:pt x="56" y="281"/>
                    </a:lnTo>
                    <a:lnTo>
                      <a:pt x="59" y="279"/>
                    </a:lnTo>
                    <a:lnTo>
                      <a:pt x="60" y="276"/>
                    </a:lnTo>
                    <a:lnTo>
                      <a:pt x="59" y="273"/>
                    </a:lnTo>
                    <a:lnTo>
                      <a:pt x="60" y="270"/>
                    </a:lnTo>
                    <a:lnTo>
                      <a:pt x="62" y="266"/>
                    </a:lnTo>
                    <a:lnTo>
                      <a:pt x="65" y="266"/>
                    </a:lnTo>
                    <a:lnTo>
                      <a:pt x="62" y="270"/>
                    </a:lnTo>
                    <a:lnTo>
                      <a:pt x="62" y="271"/>
                    </a:lnTo>
                    <a:lnTo>
                      <a:pt x="62" y="274"/>
                    </a:lnTo>
                    <a:lnTo>
                      <a:pt x="60" y="279"/>
                    </a:lnTo>
                    <a:lnTo>
                      <a:pt x="60" y="281"/>
                    </a:lnTo>
                    <a:lnTo>
                      <a:pt x="64" y="282"/>
                    </a:lnTo>
                    <a:lnTo>
                      <a:pt x="65" y="282"/>
                    </a:lnTo>
                    <a:lnTo>
                      <a:pt x="68" y="284"/>
                    </a:lnTo>
                    <a:lnTo>
                      <a:pt x="70" y="282"/>
                    </a:lnTo>
                    <a:lnTo>
                      <a:pt x="70" y="279"/>
                    </a:lnTo>
                    <a:lnTo>
                      <a:pt x="72" y="278"/>
                    </a:lnTo>
                    <a:lnTo>
                      <a:pt x="70" y="276"/>
                    </a:lnTo>
                    <a:lnTo>
                      <a:pt x="68" y="271"/>
                    </a:lnTo>
                    <a:lnTo>
                      <a:pt x="70" y="266"/>
                    </a:lnTo>
                    <a:lnTo>
                      <a:pt x="70" y="263"/>
                    </a:lnTo>
                    <a:lnTo>
                      <a:pt x="72" y="266"/>
                    </a:lnTo>
                    <a:lnTo>
                      <a:pt x="72" y="268"/>
                    </a:lnTo>
                    <a:lnTo>
                      <a:pt x="70" y="271"/>
                    </a:lnTo>
                    <a:lnTo>
                      <a:pt x="72" y="274"/>
                    </a:lnTo>
                    <a:lnTo>
                      <a:pt x="75" y="276"/>
                    </a:lnTo>
                    <a:lnTo>
                      <a:pt x="76" y="276"/>
                    </a:lnTo>
                    <a:lnTo>
                      <a:pt x="73" y="278"/>
                    </a:lnTo>
                    <a:lnTo>
                      <a:pt x="73" y="281"/>
                    </a:lnTo>
                    <a:lnTo>
                      <a:pt x="73" y="282"/>
                    </a:lnTo>
                    <a:lnTo>
                      <a:pt x="76" y="284"/>
                    </a:lnTo>
                    <a:lnTo>
                      <a:pt x="78" y="281"/>
                    </a:lnTo>
                    <a:lnTo>
                      <a:pt x="81" y="285"/>
                    </a:lnTo>
                    <a:lnTo>
                      <a:pt x="81" y="287"/>
                    </a:lnTo>
                    <a:lnTo>
                      <a:pt x="80" y="290"/>
                    </a:lnTo>
                    <a:lnTo>
                      <a:pt x="78" y="292"/>
                    </a:lnTo>
                    <a:lnTo>
                      <a:pt x="78" y="293"/>
                    </a:lnTo>
                    <a:lnTo>
                      <a:pt x="80" y="295"/>
                    </a:lnTo>
                    <a:lnTo>
                      <a:pt x="83" y="295"/>
                    </a:lnTo>
                    <a:lnTo>
                      <a:pt x="84" y="293"/>
                    </a:lnTo>
                    <a:lnTo>
                      <a:pt x="86" y="295"/>
                    </a:lnTo>
                    <a:lnTo>
                      <a:pt x="91" y="292"/>
                    </a:lnTo>
                    <a:lnTo>
                      <a:pt x="92" y="292"/>
                    </a:lnTo>
                    <a:lnTo>
                      <a:pt x="94" y="292"/>
                    </a:lnTo>
                    <a:lnTo>
                      <a:pt x="99" y="289"/>
                    </a:lnTo>
                    <a:lnTo>
                      <a:pt x="100" y="289"/>
                    </a:lnTo>
                    <a:lnTo>
                      <a:pt x="102" y="284"/>
                    </a:lnTo>
                    <a:lnTo>
                      <a:pt x="103" y="284"/>
                    </a:lnTo>
                    <a:lnTo>
                      <a:pt x="105" y="284"/>
                    </a:lnTo>
                    <a:lnTo>
                      <a:pt x="105" y="287"/>
                    </a:lnTo>
                    <a:lnTo>
                      <a:pt x="103" y="290"/>
                    </a:lnTo>
                    <a:lnTo>
                      <a:pt x="105" y="292"/>
                    </a:lnTo>
                    <a:lnTo>
                      <a:pt x="107" y="289"/>
                    </a:lnTo>
                    <a:lnTo>
                      <a:pt x="108" y="285"/>
                    </a:lnTo>
                    <a:lnTo>
                      <a:pt x="111" y="284"/>
                    </a:lnTo>
                    <a:lnTo>
                      <a:pt x="115" y="284"/>
                    </a:lnTo>
                    <a:lnTo>
                      <a:pt x="118" y="279"/>
                    </a:lnTo>
                    <a:lnTo>
                      <a:pt x="118" y="274"/>
                    </a:lnTo>
                    <a:lnTo>
                      <a:pt x="118" y="273"/>
                    </a:lnTo>
                    <a:lnTo>
                      <a:pt x="118" y="270"/>
                    </a:lnTo>
                    <a:lnTo>
                      <a:pt x="116" y="270"/>
                    </a:lnTo>
                    <a:lnTo>
                      <a:pt x="116" y="270"/>
                    </a:lnTo>
                    <a:lnTo>
                      <a:pt x="113" y="270"/>
                    </a:lnTo>
                    <a:lnTo>
                      <a:pt x="110" y="271"/>
                    </a:lnTo>
                    <a:lnTo>
                      <a:pt x="108" y="273"/>
                    </a:lnTo>
                    <a:lnTo>
                      <a:pt x="107" y="274"/>
                    </a:lnTo>
                    <a:lnTo>
                      <a:pt x="108" y="271"/>
                    </a:lnTo>
                    <a:lnTo>
                      <a:pt x="108" y="270"/>
                    </a:lnTo>
                    <a:lnTo>
                      <a:pt x="107" y="270"/>
                    </a:lnTo>
                    <a:lnTo>
                      <a:pt x="105" y="268"/>
                    </a:lnTo>
                    <a:lnTo>
                      <a:pt x="107" y="266"/>
                    </a:lnTo>
                    <a:lnTo>
                      <a:pt x="108" y="266"/>
                    </a:lnTo>
                    <a:lnTo>
                      <a:pt x="110" y="262"/>
                    </a:lnTo>
                    <a:lnTo>
                      <a:pt x="111" y="260"/>
                    </a:lnTo>
                    <a:lnTo>
                      <a:pt x="110" y="257"/>
                    </a:lnTo>
                    <a:lnTo>
                      <a:pt x="107" y="255"/>
                    </a:lnTo>
                    <a:lnTo>
                      <a:pt x="102" y="257"/>
                    </a:lnTo>
                    <a:lnTo>
                      <a:pt x="99" y="260"/>
                    </a:lnTo>
                    <a:lnTo>
                      <a:pt x="100" y="257"/>
                    </a:lnTo>
                    <a:lnTo>
                      <a:pt x="99" y="254"/>
                    </a:lnTo>
                    <a:lnTo>
                      <a:pt x="95" y="250"/>
                    </a:lnTo>
                    <a:lnTo>
                      <a:pt x="92" y="252"/>
                    </a:lnTo>
                    <a:lnTo>
                      <a:pt x="92" y="254"/>
                    </a:lnTo>
                    <a:lnTo>
                      <a:pt x="91" y="252"/>
                    </a:lnTo>
                    <a:lnTo>
                      <a:pt x="88" y="257"/>
                    </a:lnTo>
                    <a:lnTo>
                      <a:pt x="84" y="257"/>
                    </a:lnTo>
                    <a:lnTo>
                      <a:pt x="86" y="252"/>
                    </a:lnTo>
                    <a:lnTo>
                      <a:pt x="84" y="250"/>
                    </a:lnTo>
                    <a:lnTo>
                      <a:pt x="86" y="250"/>
                    </a:lnTo>
                    <a:lnTo>
                      <a:pt x="88" y="250"/>
                    </a:lnTo>
                    <a:lnTo>
                      <a:pt x="91" y="249"/>
                    </a:lnTo>
                    <a:lnTo>
                      <a:pt x="92" y="250"/>
                    </a:lnTo>
                    <a:lnTo>
                      <a:pt x="92" y="249"/>
                    </a:lnTo>
                    <a:lnTo>
                      <a:pt x="91" y="246"/>
                    </a:lnTo>
                    <a:lnTo>
                      <a:pt x="92" y="244"/>
                    </a:lnTo>
                    <a:lnTo>
                      <a:pt x="92" y="239"/>
                    </a:lnTo>
                    <a:lnTo>
                      <a:pt x="92" y="238"/>
                    </a:lnTo>
                    <a:lnTo>
                      <a:pt x="95" y="234"/>
                    </a:lnTo>
                    <a:lnTo>
                      <a:pt x="95" y="236"/>
                    </a:lnTo>
                    <a:lnTo>
                      <a:pt x="95" y="238"/>
                    </a:lnTo>
                    <a:lnTo>
                      <a:pt x="95" y="239"/>
                    </a:lnTo>
                    <a:lnTo>
                      <a:pt x="94" y="241"/>
                    </a:lnTo>
                    <a:lnTo>
                      <a:pt x="95" y="247"/>
                    </a:lnTo>
                    <a:lnTo>
                      <a:pt x="102" y="255"/>
                    </a:lnTo>
                    <a:lnTo>
                      <a:pt x="105" y="255"/>
                    </a:lnTo>
                    <a:lnTo>
                      <a:pt x="105" y="254"/>
                    </a:lnTo>
                    <a:lnTo>
                      <a:pt x="110" y="254"/>
                    </a:lnTo>
                    <a:lnTo>
                      <a:pt x="116" y="258"/>
                    </a:lnTo>
                    <a:lnTo>
                      <a:pt x="118" y="257"/>
                    </a:lnTo>
                    <a:lnTo>
                      <a:pt x="119" y="254"/>
                    </a:lnTo>
                    <a:lnTo>
                      <a:pt x="121" y="252"/>
                    </a:lnTo>
                    <a:lnTo>
                      <a:pt x="123" y="252"/>
                    </a:lnTo>
                    <a:lnTo>
                      <a:pt x="121" y="254"/>
                    </a:lnTo>
                    <a:lnTo>
                      <a:pt x="123" y="254"/>
                    </a:lnTo>
                    <a:lnTo>
                      <a:pt x="126" y="252"/>
                    </a:lnTo>
                    <a:lnTo>
                      <a:pt x="126" y="250"/>
                    </a:lnTo>
                    <a:lnTo>
                      <a:pt x="127" y="249"/>
                    </a:lnTo>
                    <a:lnTo>
                      <a:pt x="127" y="250"/>
                    </a:lnTo>
                    <a:lnTo>
                      <a:pt x="131" y="249"/>
                    </a:lnTo>
                    <a:lnTo>
                      <a:pt x="131" y="246"/>
                    </a:lnTo>
                    <a:lnTo>
                      <a:pt x="135" y="244"/>
                    </a:lnTo>
                    <a:lnTo>
                      <a:pt x="135" y="241"/>
                    </a:lnTo>
                    <a:lnTo>
                      <a:pt x="134" y="241"/>
                    </a:lnTo>
                    <a:lnTo>
                      <a:pt x="132" y="241"/>
                    </a:lnTo>
                    <a:lnTo>
                      <a:pt x="134" y="238"/>
                    </a:lnTo>
                    <a:lnTo>
                      <a:pt x="135" y="233"/>
                    </a:lnTo>
                    <a:lnTo>
                      <a:pt x="138" y="231"/>
                    </a:lnTo>
                    <a:lnTo>
                      <a:pt x="145" y="233"/>
                    </a:lnTo>
                    <a:lnTo>
                      <a:pt x="146" y="234"/>
                    </a:lnTo>
                    <a:lnTo>
                      <a:pt x="151" y="234"/>
                    </a:lnTo>
                    <a:lnTo>
                      <a:pt x="153" y="233"/>
                    </a:lnTo>
                    <a:lnTo>
                      <a:pt x="154" y="233"/>
                    </a:lnTo>
                    <a:lnTo>
                      <a:pt x="158" y="236"/>
                    </a:lnTo>
                    <a:lnTo>
                      <a:pt x="159" y="234"/>
                    </a:lnTo>
                    <a:lnTo>
                      <a:pt x="162" y="233"/>
                    </a:lnTo>
                    <a:lnTo>
                      <a:pt x="164" y="231"/>
                    </a:lnTo>
                    <a:lnTo>
                      <a:pt x="164" y="230"/>
                    </a:lnTo>
                    <a:lnTo>
                      <a:pt x="161" y="230"/>
                    </a:lnTo>
                    <a:lnTo>
                      <a:pt x="153" y="225"/>
                    </a:lnTo>
                    <a:lnTo>
                      <a:pt x="153" y="223"/>
                    </a:lnTo>
                    <a:lnTo>
                      <a:pt x="154" y="222"/>
                    </a:lnTo>
                    <a:lnTo>
                      <a:pt x="158" y="222"/>
                    </a:lnTo>
                    <a:lnTo>
                      <a:pt x="158" y="223"/>
                    </a:lnTo>
                    <a:lnTo>
                      <a:pt x="161" y="223"/>
                    </a:lnTo>
                    <a:lnTo>
                      <a:pt x="166" y="226"/>
                    </a:lnTo>
                    <a:lnTo>
                      <a:pt x="167" y="226"/>
                    </a:lnTo>
                    <a:lnTo>
                      <a:pt x="170" y="223"/>
                    </a:lnTo>
                    <a:lnTo>
                      <a:pt x="172" y="223"/>
                    </a:lnTo>
                    <a:lnTo>
                      <a:pt x="174" y="222"/>
                    </a:lnTo>
                    <a:lnTo>
                      <a:pt x="172" y="219"/>
                    </a:lnTo>
                    <a:lnTo>
                      <a:pt x="169" y="215"/>
                    </a:lnTo>
                    <a:lnTo>
                      <a:pt x="167" y="215"/>
                    </a:lnTo>
                    <a:lnTo>
                      <a:pt x="167" y="214"/>
                    </a:lnTo>
                    <a:lnTo>
                      <a:pt x="164" y="212"/>
                    </a:lnTo>
                    <a:lnTo>
                      <a:pt x="164" y="211"/>
                    </a:lnTo>
                    <a:lnTo>
                      <a:pt x="167" y="211"/>
                    </a:lnTo>
                    <a:lnTo>
                      <a:pt x="169" y="212"/>
                    </a:lnTo>
                    <a:lnTo>
                      <a:pt x="169" y="214"/>
                    </a:lnTo>
                    <a:lnTo>
                      <a:pt x="172" y="215"/>
                    </a:lnTo>
                    <a:lnTo>
                      <a:pt x="174" y="215"/>
                    </a:lnTo>
                    <a:lnTo>
                      <a:pt x="175" y="215"/>
                    </a:lnTo>
                    <a:lnTo>
                      <a:pt x="180" y="212"/>
                    </a:lnTo>
                    <a:lnTo>
                      <a:pt x="180" y="212"/>
                    </a:lnTo>
                    <a:lnTo>
                      <a:pt x="182" y="209"/>
                    </a:lnTo>
                    <a:lnTo>
                      <a:pt x="185" y="203"/>
                    </a:lnTo>
                    <a:lnTo>
                      <a:pt x="185" y="201"/>
                    </a:lnTo>
                    <a:lnTo>
                      <a:pt x="183" y="199"/>
                    </a:lnTo>
                    <a:lnTo>
                      <a:pt x="180" y="196"/>
                    </a:lnTo>
                    <a:lnTo>
                      <a:pt x="178" y="198"/>
                    </a:lnTo>
                    <a:lnTo>
                      <a:pt x="175" y="198"/>
                    </a:lnTo>
                    <a:lnTo>
                      <a:pt x="172" y="198"/>
                    </a:lnTo>
                    <a:lnTo>
                      <a:pt x="174" y="196"/>
                    </a:lnTo>
                    <a:lnTo>
                      <a:pt x="175" y="195"/>
                    </a:lnTo>
                    <a:lnTo>
                      <a:pt x="180" y="195"/>
                    </a:lnTo>
                    <a:lnTo>
                      <a:pt x="180" y="193"/>
                    </a:lnTo>
                    <a:lnTo>
                      <a:pt x="175" y="190"/>
                    </a:lnTo>
                    <a:lnTo>
                      <a:pt x="174" y="188"/>
                    </a:lnTo>
                    <a:lnTo>
                      <a:pt x="170" y="190"/>
                    </a:lnTo>
                    <a:lnTo>
                      <a:pt x="169" y="188"/>
                    </a:lnTo>
                    <a:lnTo>
                      <a:pt x="169" y="190"/>
                    </a:lnTo>
                    <a:lnTo>
                      <a:pt x="166" y="190"/>
                    </a:lnTo>
                    <a:lnTo>
                      <a:pt x="166" y="190"/>
                    </a:lnTo>
                    <a:lnTo>
                      <a:pt x="164" y="190"/>
                    </a:lnTo>
                    <a:lnTo>
                      <a:pt x="162" y="190"/>
                    </a:lnTo>
                    <a:lnTo>
                      <a:pt x="162" y="188"/>
                    </a:lnTo>
                    <a:lnTo>
                      <a:pt x="162" y="187"/>
                    </a:lnTo>
                    <a:lnTo>
                      <a:pt x="158" y="183"/>
                    </a:lnTo>
                    <a:lnTo>
                      <a:pt x="158" y="182"/>
                    </a:lnTo>
                    <a:lnTo>
                      <a:pt x="159" y="183"/>
                    </a:lnTo>
                    <a:lnTo>
                      <a:pt x="164" y="185"/>
                    </a:lnTo>
                    <a:lnTo>
                      <a:pt x="166" y="187"/>
                    </a:lnTo>
                    <a:lnTo>
                      <a:pt x="166" y="188"/>
                    </a:lnTo>
                    <a:lnTo>
                      <a:pt x="170" y="187"/>
                    </a:lnTo>
                    <a:lnTo>
                      <a:pt x="175" y="187"/>
                    </a:lnTo>
                    <a:lnTo>
                      <a:pt x="178" y="188"/>
                    </a:lnTo>
                    <a:lnTo>
                      <a:pt x="180" y="188"/>
                    </a:lnTo>
                    <a:lnTo>
                      <a:pt x="180" y="185"/>
                    </a:lnTo>
                    <a:lnTo>
                      <a:pt x="174" y="183"/>
                    </a:lnTo>
                    <a:lnTo>
                      <a:pt x="169" y="183"/>
                    </a:lnTo>
                    <a:lnTo>
                      <a:pt x="164" y="182"/>
                    </a:lnTo>
                    <a:lnTo>
                      <a:pt x="166" y="180"/>
                    </a:lnTo>
                    <a:lnTo>
                      <a:pt x="167" y="180"/>
                    </a:lnTo>
                    <a:lnTo>
                      <a:pt x="170" y="182"/>
                    </a:lnTo>
                    <a:lnTo>
                      <a:pt x="177" y="182"/>
                    </a:lnTo>
                    <a:lnTo>
                      <a:pt x="180" y="183"/>
                    </a:lnTo>
                    <a:lnTo>
                      <a:pt x="182" y="185"/>
                    </a:lnTo>
                    <a:lnTo>
                      <a:pt x="182" y="188"/>
                    </a:lnTo>
                    <a:lnTo>
                      <a:pt x="182" y="190"/>
                    </a:lnTo>
                    <a:lnTo>
                      <a:pt x="186" y="193"/>
                    </a:lnTo>
                    <a:lnTo>
                      <a:pt x="189" y="195"/>
                    </a:lnTo>
                    <a:lnTo>
                      <a:pt x="191" y="196"/>
                    </a:lnTo>
                    <a:lnTo>
                      <a:pt x="193" y="196"/>
                    </a:lnTo>
                    <a:lnTo>
                      <a:pt x="194" y="195"/>
                    </a:lnTo>
                    <a:lnTo>
                      <a:pt x="194" y="191"/>
                    </a:lnTo>
                    <a:lnTo>
                      <a:pt x="194" y="190"/>
                    </a:lnTo>
                    <a:lnTo>
                      <a:pt x="193" y="188"/>
                    </a:lnTo>
                    <a:lnTo>
                      <a:pt x="196" y="187"/>
                    </a:lnTo>
                    <a:lnTo>
                      <a:pt x="194" y="185"/>
                    </a:lnTo>
                    <a:lnTo>
                      <a:pt x="186" y="183"/>
                    </a:lnTo>
                    <a:lnTo>
                      <a:pt x="185" y="183"/>
                    </a:lnTo>
                    <a:lnTo>
                      <a:pt x="183" y="183"/>
                    </a:lnTo>
                    <a:lnTo>
                      <a:pt x="180" y="180"/>
                    </a:lnTo>
                    <a:lnTo>
                      <a:pt x="177" y="180"/>
                    </a:lnTo>
                    <a:lnTo>
                      <a:pt x="175" y="179"/>
                    </a:lnTo>
                    <a:lnTo>
                      <a:pt x="174" y="179"/>
                    </a:lnTo>
                    <a:lnTo>
                      <a:pt x="172" y="179"/>
                    </a:lnTo>
                    <a:lnTo>
                      <a:pt x="170" y="179"/>
                    </a:lnTo>
                    <a:lnTo>
                      <a:pt x="170" y="177"/>
                    </a:lnTo>
                    <a:lnTo>
                      <a:pt x="167" y="175"/>
                    </a:lnTo>
                    <a:lnTo>
                      <a:pt x="166" y="174"/>
                    </a:lnTo>
                    <a:lnTo>
                      <a:pt x="169" y="172"/>
                    </a:lnTo>
                    <a:lnTo>
                      <a:pt x="170" y="174"/>
                    </a:lnTo>
                    <a:lnTo>
                      <a:pt x="174" y="175"/>
                    </a:lnTo>
                    <a:lnTo>
                      <a:pt x="174" y="172"/>
                    </a:lnTo>
                    <a:lnTo>
                      <a:pt x="174" y="172"/>
                    </a:lnTo>
                    <a:lnTo>
                      <a:pt x="174" y="171"/>
                    </a:lnTo>
                    <a:lnTo>
                      <a:pt x="175" y="172"/>
                    </a:lnTo>
                    <a:lnTo>
                      <a:pt x="177" y="175"/>
                    </a:lnTo>
                    <a:lnTo>
                      <a:pt x="178" y="177"/>
                    </a:lnTo>
                    <a:lnTo>
                      <a:pt x="186" y="179"/>
                    </a:lnTo>
                    <a:lnTo>
                      <a:pt x="186" y="177"/>
                    </a:lnTo>
                    <a:lnTo>
                      <a:pt x="183" y="172"/>
                    </a:lnTo>
                    <a:lnTo>
                      <a:pt x="180" y="171"/>
                    </a:lnTo>
                    <a:lnTo>
                      <a:pt x="178" y="169"/>
                    </a:lnTo>
                    <a:lnTo>
                      <a:pt x="177" y="167"/>
                    </a:lnTo>
                    <a:lnTo>
                      <a:pt x="178" y="166"/>
                    </a:lnTo>
                    <a:lnTo>
                      <a:pt x="180" y="169"/>
                    </a:lnTo>
                    <a:lnTo>
                      <a:pt x="185" y="169"/>
                    </a:lnTo>
                    <a:lnTo>
                      <a:pt x="186" y="169"/>
                    </a:lnTo>
                    <a:lnTo>
                      <a:pt x="186" y="172"/>
                    </a:lnTo>
                    <a:lnTo>
                      <a:pt x="188" y="172"/>
                    </a:lnTo>
                    <a:lnTo>
                      <a:pt x="189" y="175"/>
                    </a:lnTo>
                    <a:lnTo>
                      <a:pt x="193" y="175"/>
                    </a:lnTo>
                    <a:lnTo>
                      <a:pt x="194" y="177"/>
                    </a:lnTo>
                    <a:lnTo>
                      <a:pt x="196" y="177"/>
                    </a:lnTo>
                    <a:lnTo>
                      <a:pt x="197" y="175"/>
                    </a:lnTo>
                    <a:lnTo>
                      <a:pt x="199" y="175"/>
                    </a:lnTo>
                    <a:lnTo>
                      <a:pt x="202" y="179"/>
                    </a:lnTo>
                    <a:lnTo>
                      <a:pt x="202" y="177"/>
                    </a:lnTo>
                    <a:lnTo>
                      <a:pt x="204" y="175"/>
                    </a:lnTo>
                    <a:lnTo>
                      <a:pt x="205" y="174"/>
                    </a:lnTo>
                    <a:lnTo>
                      <a:pt x="207" y="177"/>
                    </a:lnTo>
                    <a:lnTo>
                      <a:pt x="210" y="177"/>
                    </a:lnTo>
                    <a:lnTo>
                      <a:pt x="212" y="175"/>
                    </a:lnTo>
                    <a:lnTo>
                      <a:pt x="212" y="167"/>
                    </a:lnTo>
                    <a:lnTo>
                      <a:pt x="205" y="163"/>
                    </a:lnTo>
                    <a:lnTo>
                      <a:pt x="202" y="161"/>
                    </a:lnTo>
                    <a:lnTo>
                      <a:pt x="202" y="163"/>
                    </a:lnTo>
                    <a:lnTo>
                      <a:pt x="201" y="161"/>
                    </a:lnTo>
                    <a:lnTo>
                      <a:pt x="201" y="159"/>
                    </a:lnTo>
                    <a:lnTo>
                      <a:pt x="205" y="159"/>
                    </a:lnTo>
                    <a:lnTo>
                      <a:pt x="207" y="161"/>
                    </a:lnTo>
                    <a:lnTo>
                      <a:pt x="209" y="159"/>
                    </a:lnTo>
                    <a:lnTo>
                      <a:pt x="210" y="161"/>
                    </a:lnTo>
                    <a:lnTo>
                      <a:pt x="210" y="164"/>
                    </a:lnTo>
                    <a:lnTo>
                      <a:pt x="212" y="164"/>
                    </a:lnTo>
                    <a:lnTo>
                      <a:pt x="215" y="166"/>
                    </a:lnTo>
                    <a:lnTo>
                      <a:pt x="215" y="171"/>
                    </a:lnTo>
                    <a:lnTo>
                      <a:pt x="217" y="172"/>
                    </a:lnTo>
                    <a:lnTo>
                      <a:pt x="220" y="172"/>
                    </a:lnTo>
                    <a:lnTo>
                      <a:pt x="220" y="174"/>
                    </a:lnTo>
                    <a:lnTo>
                      <a:pt x="228" y="174"/>
                    </a:lnTo>
                    <a:lnTo>
                      <a:pt x="231" y="174"/>
                    </a:lnTo>
                    <a:lnTo>
                      <a:pt x="236" y="169"/>
                    </a:lnTo>
                    <a:lnTo>
                      <a:pt x="236" y="167"/>
                    </a:lnTo>
                    <a:lnTo>
                      <a:pt x="234" y="166"/>
                    </a:lnTo>
                    <a:lnTo>
                      <a:pt x="233" y="167"/>
                    </a:lnTo>
                    <a:lnTo>
                      <a:pt x="231" y="166"/>
                    </a:lnTo>
                    <a:lnTo>
                      <a:pt x="233" y="164"/>
                    </a:lnTo>
                    <a:lnTo>
                      <a:pt x="236" y="164"/>
                    </a:lnTo>
                    <a:lnTo>
                      <a:pt x="240" y="164"/>
                    </a:lnTo>
                    <a:lnTo>
                      <a:pt x="242" y="163"/>
                    </a:lnTo>
                    <a:lnTo>
                      <a:pt x="244" y="161"/>
                    </a:lnTo>
                    <a:lnTo>
                      <a:pt x="242" y="158"/>
                    </a:lnTo>
                    <a:lnTo>
                      <a:pt x="234" y="158"/>
                    </a:lnTo>
                    <a:lnTo>
                      <a:pt x="229" y="156"/>
                    </a:lnTo>
                    <a:lnTo>
                      <a:pt x="229" y="155"/>
                    </a:lnTo>
                    <a:lnTo>
                      <a:pt x="233" y="155"/>
                    </a:lnTo>
                    <a:lnTo>
                      <a:pt x="233" y="153"/>
                    </a:lnTo>
                    <a:lnTo>
                      <a:pt x="234" y="153"/>
                    </a:lnTo>
                    <a:lnTo>
                      <a:pt x="234" y="156"/>
                    </a:lnTo>
                    <a:lnTo>
                      <a:pt x="236" y="156"/>
                    </a:lnTo>
                    <a:lnTo>
                      <a:pt x="237" y="155"/>
                    </a:lnTo>
                    <a:lnTo>
                      <a:pt x="242" y="156"/>
                    </a:lnTo>
                    <a:lnTo>
                      <a:pt x="244" y="155"/>
                    </a:lnTo>
                    <a:lnTo>
                      <a:pt x="247" y="158"/>
                    </a:lnTo>
                    <a:lnTo>
                      <a:pt x="248" y="156"/>
                    </a:lnTo>
                    <a:lnTo>
                      <a:pt x="252" y="155"/>
                    </a:lnTo>
                    <a:lnTo>
                      <a:pt x="250" y="152"/>
                    </a:lnTo>
                    <a:lnTo>
                      <a:pt x="247" y="150"/>
                    </a:lnTo>
                    <a:lnTo>
                      <a:pt x="248" y="148"/>
                    </a:lnTo>
                    <a:lnTo>
                      <a:pt x="250" y="147"/>
                    </a:lnTo>
                    <a:lnTo>
                      <a:pt x="248" y="142"/>
                    </a:lnTo>
                    <a:lnTo>
                      <a:pt x="252" y="144"/>
                    </a:lnTo>
                    <a:lnTo>
                      <a:pt x="252" y="147"/>
                    </a:lnTo>
                    <a:lnTo>
                      <a:pt x="250" y="148"/>
                    </a:lnTo>
                    <a:lnTo>
                      <a:pt x="250" y="150"/>
                    </a:lnTo>
                    <a:lnTo>
                      <a:pt x="253" y="150"/>
                    </a:lnTo>
                    <a:lnTo>
                      <a:pt x="255" y="150"/>
                    </a:lnTo>
                    <a:lnTo>
                      <a:pt x="261" y="150"/>
                    </a:lnTo>
                    <a:lnTo>
                      <a:pt x="263" y="147"/>
                    </a:lnTo>
                    <a:lnTo>
                      <a:pt x="266" y="145"/>
                    </a:lnTo>
                    <a:lnTo>
                      <a:pt x="266" y="142"/>
                    </a:lnTo>
                    <a:lnTo>
                      <a:pt x="266" y="140"/>
                    </a:lnTo>
                    <a:lnTo>
                      <a:pt x="269" y="140"/>
                    </a:lnTo>
                    <a:lnTo>
                      <a:pt x="271" y="139"/>
                    </a:lnTo>
                    <a:lnTo>
                      <a:pt x="272" y="139"/>
                    </a:lnTo>
                    <a:lnTo>
                      <a:pt x="276" y="137"/>
                    </a:lnTo>
                    <a:lnTo>
                      <a:pt x="280" y="137"/>
                    </a:lnTo>
                    <a:lnTo>
                      <a:pt x="283" y="134"/>
                    </a:lnTo>
                    <a:lnTo>
                      <a:pt x="288" y="132"/>
                    </a:lnTo>
                    <a:lnTo>
                      <a:pt x="291" y="131"/>
                    </a:lnTo>
                    <a:lnTo>
                      <a:pt x="293" y="131"/>
                    </a:lnTo>
                    <a:lnTo>
                      <a:pt x="296" y="129"/>
                    </a:lnTo>
                    <a:lnTo>
                      <a:pt x="298" y="129"/>
                    </a:lnTo>
                    <a:lnTo>
                      <a:pt x="303" y="128"/>
                    </a:lnTo>
                    <a:lnTo>
                      <a:pt x="306" y="124"/>
                    </a:lnTo>
                    <a:lnTo>
                      <a:pt x="307" y="124"/>
                    </a:lnTo>
                    <a:lnTo>
                      <a:pt x="311" y="121"/>
                    </a:lnTo>
                    <a:lnTo>
                      <a:pt x="315" y="120"/>
                    </a:lnTo>
                    <a:lnTo>
                      <a:pt x="317" y="120"/>
                    </a:lnTo>
                    <a:lnTo>
                      <a:pt x="322" y="116"/>
                    </a:lnTo>
                    <a:lnTo>
                      <a:pt x="323" y="113"/>
                    </a:lnTo>
                    <a:lnTo>
                      <a:pt x="327" y="108"/>
                    </a:lnTo>
                    <a:lnTo>
                      <a:pt x="322" y="108"/>
                    </a:lnTo>
                    <a:lnTo>
                      <a:pt x="319" y="108"/>
                    </a:lnTo>
                    <a:lnTo>
                      <a:pt x="315" y="108"/>
                    </a:lnTo>
                    <a:lnTo>
                      <a:pt x="312" y="108"/>
                    </a:lnTo>
                    <a:lnTo>
                      <a:pt x="309" y="113"/>
                    </a:lnTo>
                    <a:lnTo>
                      <a:pt x="301" y="115"/>
                    </a:lnTo>
                    <a:lnTo>
                      <a:pt x="291" y="115"/>
                    </a:lnTo>
                    <a:lnTo>
                      <a:pt x="287" y="115"/>
                    </a:lnTo>
                    <a:lnTo>
                      <a:pt x="279" y="115"/>
                    </a:lnTo>
                    <a:lnTo>
                      <a:pt x="276" y="116"/>
                    </a:lnTo>
                    <a:lnTo>
                      <a:pt x="276" y="113"/>
                    </a:lnTo>
                    <a:lnTo>
                      <a:pt x="272" y="115"/>
                    </a:lnTo>
                    <a:lnTo>
                      <a:pt x="274" y="112"/>
                    </a:lnTo>
                    <a:lnTo>
                      <a:pt x="276" y="112"/>
                    </a:lnTo>
                    <a:lnTo>
                      <a:pt x="279" y="112"/>
                    </a:lnTo>
                    <a:lnTo>
                      <a:pt x="280" y="110"/>
                    </a:lnTo>
                    <a:lnTo>
                      <a:pt x="282" y="112"/>
                    </a:lnTo>
                    <a:lnTo>
                      <a:pt x="285" y="113"/>
                    </a:lnTo>
                    <a:lnTo>
                      <a:pt x="290" y="112"/>
                    </a:lnTo>
                    <a:lnTo>
                      <a:pt x="293" y="112"/>
                    </a:lnTo>
                    <a:lnTo>
                      <a:pt x="301" y="110"/>
                    </a:lnTo>
                    <a:lnTo>
                      <a:pt x="312" y="105"/>
                    </a:lnTo>
                    <a:lnTo>
                      <a:pt x="315" y="104"/>
                    </a:lnTo>
                    <a:lnTo>
                      <a:pt x="314" y="102"/>
                    </a:lnTo>
                    <a:lnTo>
                      <a:pt x="307" y="100"/>
                    </a:lnTo>
                    <a:lnTo>
                      <a:pt x="298" y="100"/>
                    </a:lnTo>
                    <a:lnTo>
                      <a:pt x="296" y="97"/>
                    </a:lnTo>
                    <a:lnTo>
                      <a:pt x="301" y="99"/>
                    </a:lnTo>
                    <a:lnTo>
                      <a:pt x="304" y="99"/>
                    </a:lnTo>
                    <a:lnTo>
                      <a:pt x="303" y="97"/>
                    </a:lnTo>
                    <a:lnTo>
                      <a:pt x="299" y="94"/>
                    </a:lnTo>
                    <a:lnTo>
                      <a:pt x="299" y="91"/>
                    </a:lnTo>
                    <a:lnTo>
                      <a:pt x="303" y="94"/>
                    </a:lnTo>
                    <a:lnTo>
                      <a:pt x="306" y="99"/>
                    </a:lnTo>
                    <a:lnTo>
                      <a:pt x="307" y="99"/>
                    </a:lnTo>
                    <a:lnTo>
                      <a:pt x="309" y="97"/>
                    </a:lnTo>
                    <a:lnTo>
                      <a:pt x="311" y="99"/>
                    </a:lnTo>
                    <a:lnTo>
                      <a:pt x="317" y="100"/>
                    </a:lnTo>
                    <a:lnTo>
                      <a:pt x="319" y="102"/>
                    </a:lnTo>
                    <a:lnTo>
                      <a:pt x="320" y="100"/>
                    </a:lnTo>
                    <a:lnTo>
                      <a:pt x="323" y="102"/>
                    </a:lnTo>
                    <a:lnTo>
                      <a:pt x="327" y="100"/>
                    </a:lnTo>
                    <a:lnTo>
                      <a:pt x="323" y="100"/>
                    </a:lnTo>
                    <a:lnTo>
                      <a:pt x="320" y="99"/>
                    </a:lnTo>
                    <a:lnTo>
                      <a:pt x="320" y="97"/>
                    </a:lnTo>
                    <a:lnTo>
                      <a:pt x="325" y="97"/>
                    </a:lnTo>
                    <a:lnTo>
                      <a:pt x="328" y="99"/>
                    </a:lnTo>
                    <a:lnTo>
                      <a:pt x="331" y="102"/>
                    </a:lnTo>
                    <a:lnTo>
                      <a:pt x="333" y="100"/>
                    </a:lnTo>
                    <a:lnTo>
                      <a:pt x="334" y="99"/>
                    </a:lnTo>
                    <a:lnTo>
                      <a:pt x="336" y="100"/>
                    </a:lnTo>
                    <a:lnTo>
                      <a:pt x="341" y="100"/>
                    </a:lnTo>
                    <a:lnTo>
                      <a:pt x="344" y="99"/>
                    </a:lnTo>
                    <a:lnTo>
                      <a:pt x="347" y="97"/>
                    </a:lnTo>
                    <a:lnTo>
                      <a:pt x="350" y="96"/>
                    </a:lnTo>
                    <a:lnTo>
                      <a:pt x="358" y="91"/>
                    </a:lnTo>
                    <a:lnTo>
                      <a:pt x="360" y="89"/>
                    </a:lnTo>
                    <a:lnTo>
                      <a:pt x="360" y="88"/>
                    </a:lnTo>
                    <a:lnTo>
                      <a:pt x="363" y="88"/>
                    </a:lnTo>
                    <a:lnTo>
                      <a:pt x="365" y="88"/>
                    </a:lnTo>
                    <a:lnTo>
                      <a:pt x="366" y="86"/>
                    </a:lnTo>
                    <a:lnTo>
                      <a:pt x="371" y="85"/>
                    </a:lnTo>
                    <a:lnTo>
                      <a:pt x="376" y="78"/>
                    </a:lnTo>
                    <a:lnTo>
                      <a:pt x="376" y="72"/>
                    </a:lnTo>
                    <a:lnTo>
                      <a:pt x="376" y="67"/>
                    </a:lnTo>
                    <a:lnTo>
                      <a:pt x="374" y="64"/>
                    </a:lnTo>
                    <a:lnTo>
                      <a:pt x="371" y="62"/>
                    </a:lnTo>
                    <a:lnTo>
                      <a:pt x="370" y="62"/>
                    </a:lnTo>
                    <a:lnTo>
                      <a:pt x="368" y="62"/>
                    </a:lnTo>
                    <a:lnTo>
                      <a:pt x="366" y="62"/>
                    </a:lnTo>
                    <a:lnTo>
                      <a:pt x="365" y="65"/>
                    </a:lnTo>
                    <a:lnTo>
                      <a:pt x="362" y="65"/>
                    </a:lnTo>
                    <a:lnTo>
                      <a:pt x="362" y="65"/>
                    </a:lnTo>
                    <a:lnTo>
                      <a:pt x="365" y="61"/>
                    </a:lnTo>
                    <a:lnTo>
                      <a:pt x="365" y="57"/>
                    </a:lnTo>
                    <a:lnTo>
                      <a:pt x="368" y="57"/>
                    </a:lnTo>
                    <a:lnTo>
                      <a:pt x="368" y="53"/>
                    </a:lnTo>
                    <a:lnTo>
                      <a:pt x="366" y="49"/>
                    </a:lnTo>
                    <a:lnTo>
                      <a:pt x="366" y="49"/>
                    </a:lnTo>
                    <a:lnTo>
                      <a:pt x="368" y="48"/>
                    </a:lnTo>
                    <a:lnTo>
                      <a:pt x="370" y="41"/>
                    </a:lnTo>
                    <a:lnTo>
                      <a:pt x="366" y="41"/>
                    </a:lnTo>
                    <a:lnTo>
                      <a:pt x="363" y="41"/>
                    </a:lnTo>
                    <a:lnTo>
                      <a:pt x="363" y="45"/>
                    </a:lnTo>
                    <a:lnTo>
                      <a:pt x="362" y="46"/>
                    </a:lnTo>
                    <a:lnTo>
                      <a:pt x="360" y="46"/>
                    </a:lnTo>
                    <a:lnTo>
                      <a:pt x="358" y="45"/>
                    </a:lnTo>
                    <a:lnTo>
                      <a:pt x="360" y="43"/>
                    </a:lnTo>
                    <a:lnTo>
                      <a:pt x="360" y="41"/>
                    </a:lnTo>
                    <a:lnTo>
                      <a:pt x="362" y="40"/>
                    </a:lnTo>
                    <a:lnTo>
                      <a:pt x="360" y="38"/>
                    </a:lnTo>
                    <a:lnTo>
                      <a:pt x="358" y="40"/>
                    </a:lnTo>
                    <a:lnTo>
                      <a:pt x="357" y="43"/>
                    </a:lnTo>
                    <a:lnTo>
                      <a:pt x="355" y="45"/>
                    </a:lnTo>
                    <a:lnTo>
                      <a:pt x="354" y="43"/>
                    </a:lnTo>
                    <a:lnTo>
                      <a:pt x="355" y="40"/>
                    </a:lnTo>
                    <a:lnTo>
                      <a:pt x="355" y="38"/>
                    </a:lnTo>
                    <a:lnTo>
                      <a:pt x="352" y="38"/>
                    </a:lnTo>
                    <a:lnTo>
                      <a:pt x="347" y="40"/>
                    </a:lnTo>
                    <a:lnTo>
                      <a:pt x="346" y="43"/>
                    </a:lnTo>
                    <a:lnTo>
                      <a:pt x="342" y="43"/>
                    </a:lnTo>
                    <a:lnTo>
                      <a:pt x="342" y="43"/>
                    </a:lnTo>
                    <a:lnTo>
                      <a:pt x="341" y="46"/>
                    </a:lnTo>
                    <a:lnTo>
                      <a:pt x="338" y="46"/>
                    </a:lnTo>
                    <a:lnTo>
                      <a:pt x="336" y="45"/>
                    </a:lnTo>
                    <a:lnTo>
                      <a:pt x="330" y="45"/>
                    </a:lnTo>
                    <a:lnTo>
                      <a:pt x="325" y="45"/>
                    </a:lnTo>
                    <a:lnTo>
                      <a:pt x="328" y="43"/>
                    </a:lnTo>
                    <a:lnTo>
                      <a:pt x="330" y="41"/>
                    </a:lnTo>
                    <a:lnTo>
                      <a:pt x="331" y="43"/>
                    </a:lnTo>
                    <a:lnTo>
                      <a:pt x="334" y="43"/>
                    </a:lnTo>
                    <a:lnTo>
                      <a:pt x="338" y="40"/>
                    </a:lnTo>
                    <a:lnTo>
                      <a:pt x="341" y="40"/>
                    </a:lnTo>
                    <a:lnTo>
                      <a:pt x="344" y="37"/>
                    </a:lnTo>
                    <a:lnTo>
                      <a:pt x="349" y="34"/>
                    </a:lnTo>
                    <a:lnTo>
                      <a:pt x="350" y="32"/>
                    </a:lnTo>
                    <a:lnTo>
                      <a:pt x="350" y="32"/>
                    </a:lnTo>
                    <a:lnTo>
                      <a:pt x="347" y="32"/>
                    </a:lnTo>
                    <a:lnTo>
                      <a:pt x="342" y="29"/>
                    </a:lnTo>
                    <a:lnTo>
                      <a:pt x="341" y="26"/>
                    </a:lnTo>
                    <a:lnTo>
                      <a:pt x="339" y="26"/>
                    </a:lnTo>
                    <a:lnTo>
                      <a:pt x="338" y="27"/>
                    </a:lnTo>
                    <a:lnTo>
                      <a:pt x="336" y="29"/>
                    </a:lnTo>
                    <a:lnTo>
                      <a:pt x="334" y="29"/>
                    </a:lnTo>
                    <a:lnTo>
                      <a:pt x="334" y="27"/>
                    </a:lnTo>
                    <a:lnTo>
                      <a:pt x="336" y="26"/>
                    </a:lnTo>
                    <a:lnTo>
                      <a:pt x="336" y="22"/>
                    </a:lnTo>
                    <a:lnTo>
                      <a:pt x="331" y="24"/>
                    </a:lnTo>
                    <a:lnTo>
                      <a:pt x="330" y="26"/>
                    </a:lnTo>
                    <a:lnTo>
                      <a:pt x="328" y="26"/>
                    </a:lnTo>
                    <a:lnTo>
                      <a:pt x="327" y="22"/>
                    </a:lnTo>
                    <a:lnTo>
                      <a:pt x="325" y="22"/>
                    </a:lnTo>
                    <a:lnTo>
                      <a:pt x="323" y="24"/>
                    </a:lnTo>
                    <a:lnTo>
                      <a:pt x="322" y="22"/>
                    </a:lnTo>
                    <a:lnTo>
                      <a:pt x="323" y="21"/>
                    </a:lnTo>
                    <a:lnTo>
                      <a:pt x="323" y="19"/>
                    </a:lnTo>
                    <a:lnTo>
                      <a:pt x="323" y="19"/>
                    </a:lnTo>
                    <a:lnTo>
                      <a:pt x="325" y="18"/>
                    </a:lnTo>
                    <a:lnTo>
                      <a:pt x="323" y="16"/>
                    </a:lnTo>
                    <a:lnTo>
                      <a:pt x="319" y="14"/>
                    </a:lnTo>
                    <a:lnTo>
                      <a:pt x="314" y="13"/>
                    </a:lnTo>
                    <a:lnTo>
                      <a:pt x="312" y="13"/>
                    </a:lnTo>
                    <a:lnTo>
                      <a:pt x="309" y="16"/>
                    </a:lnTo>
                    <a:lnTo>
                      <a:pt x="307" y="18"/>
                    </a:lnTo>
                    <a:lnTo>
                      <a:pt x="306" y="19"/>
                    </a:lnTo>
                    <a:lnTo>
                      <a:pt x="304" y="16"/>
                    </a:lnTo>
                    <a:lnTo>
                      <a:pt x="307" y="13"/>
                    </a:lnTo>
                    <a:lnTo>
                      <a:pt x="307" y="11"/>
                    </a:lnTo>
                    <a:lnTo>
                      <a:pt x="304" y="11"/>
                    </a:lnTo>
                    <a:lnTo>
                      <a:pt x="301" y="10"/>
                    </a:lnTo>
                    <a:lnTo>
                      <a:pt x="299" y="10"/>
                    </a:lnTo>
                    <a:lnTo>
                      <a:pt x="296" y="11"/>
                    </a:lnTo>
                    <a:lnTo>
                      <a:pt x="293" y="14"/>
                    </a:lnTo>
                    <a:lnTo>
                      <a:pt x="290" y="19"/>
                    </a:lnTo>
                    <a:lnTo>
                      <a:pt x="287" y="19"/>
                    </a:lnTo>
                    <a:lnTo>
                      <a:pt x="287" y="18"/>
                    </a:lnTo>
                    <a:lnTo>
                      <a:pt x="288" y="14"/>
                    </a:lnTo>
                    <a:lnTo>
                      <a:pt x="288" y="11"/>
                    </a:lnTo>
                    <a:lnTo>
                      <a:pt x="287" y="10"/>
                    </a:lnTo>
                    <a:lnTo>
                      <a:pt x="287" y="6"/>
                    </a:lnTo>
                    <a:lnTo>
                      <a:pt x="282" y="5"/>
                    </a:lnTo>
                    <a:lnTo>
                      <a:pt x="279" y="6"/>
                    </a:lnTo>
                    <a:lnTo>
                      <a:pt x="276" y="5"/>
                    </a:lnTo>
                    <a:lnTo>
                      <a:pt x="274" y="2"/>
                    </a:lnTo>
                    <a:lnTo>
                      <a:pt x="271" y="2"/>
                    </a:lnTo>
                    <a:lnTo>
                      <a:pt x="268" y="3"/>
                    </a:lnTo>
                    <a:lnTo>
                      <a:pt x="264" y="2"/>
                    </a:lnTo>
                    <a:lnTo>
                      <a:pt x="263" y="2"/>
                    </a:lnTo>
                    <a:lnTo>
                      <a:pt x="261" y="0"/>
                    </a:lnTo>
                    <a:lnTo>
                      <a:pt x="260" y="2"/>
                    </a:lnTo>
                    <a:lnTo>
                      <a:pt x="258" y="5"/>
                    </a:lnTo>
                    <a:lnTo>
                      <a:pt x="261" y="11"/>
                    </a:lnTo>
                    <a:lnTo>
                      <a:pt x="260" y="16"/>
                    </a:lnTo>
                    <a:lnTo>
                      <a:pt x="260" y="21"/>
                    </a:lnTo>
                    <a:lnTo>
                      <a:pt x="258" y="21"/>
                    </a:lnTo>
                    <a:lnTo>
                      <a:pt x="256" y="21"/>
                    </a:lnTo>
                    <a:lnTo>
                      <a:pt x="253" y="22"/>
                    </a:lnTo>
                    <a:lnTo>
                      <a:pt x="252" y="21"/>
                    </a:lnTo>
                    <a:lnTo>
                      <a:pt x="253" y="18"/>
                    </a:lnTo>
                    <a:lnTo>
                      <a:pt x="252" y="14"/>
                    </a:lnTo>
                    <a:lnTo>
                      <a:pt x="253" y="11"/>
                    </a:lnTo>
                    <a:lnTo>
                      <a:pt x="253" y="8"/>
                    </a:lnTo>
                    <a:lnTo>
                      <a:pt x="253" y="6"/>
                    </a:lnTo>
                    <a:lnTo>
                      <a:pt x="250" y="10"/>
                    </a:lnTo>
                    <a:lnTo>
                      <a:pt x="248" y="11"/>
                    </a:lnTo>
                    <a:lnTo>
                      <a:pt x="247" y="11"/>
                    </a:lnTo>
                    <a:lnTo>
                      <a:pt x="245" y="11"/>
                    </a:lnTo>
                    <a:lnTo>
                      <a:pt x="247" y="6"/>
                    </a:lnTo>
                    <a:lnTo>
                      <a:pt x="245" y="5"/>
                    </a:lnTo>
                    <a:lnTo>
                      <a:pt x="245" y="6"/>
                    </a:lnTo>
                    <a:lnTo>
                      <a:pt x="242" y="10"/>
                    </a:lnTo>
                    <a:lnTo>
                      <a:pt x="240" y="10"/>
                    </a:lnTo>
                    <a:lnTo>
                      <a:pt x="240" y="8"/>
                    </a:lnTo>
                    <a:lnTo>
                      <a:pt x="242" y="6"/>
                    </a:lnTo>
                    <a:lnTo>
                      <a:pt x="242" y="3"/>
                    </a:lnTo>
                    <a:lnTo>
                      <a:pt x="240" y="2"/>
                    </a:lnTo>
                    <a:lnTo>
                      <a:pt x="234" y="0"/>
                    </a:lnTo>
                    <a:lnTo>
                      <a:pt x="233" y="3"/>
                    </a:lnTo>
                    <a:lnTo>
                      <a:pt x="229" y="3"/>
                    </a:lnTo>
                    <a:lnTo>
                      <a:pt x="228" y="3"/>
                    </a:lnTo>
                    <a:lnTo>
                      <a:pt x="229" y="6"/>
                    </a:lnTo>
                    <a:lnTo>
                      <a:pt x="231" y="6"/>
                    </a:lnTo>
                    <a:lnTo>
                      <a:pt x="233" y="8"/>
                    </a:lnTo>
                    <a:lnTo>
                      <a:pt x="229" y="8"/>
                    </a:lnTo>
                    <a:lnTo>
                      <a:pt x="229" y="10"/>
                    </a:lnTo>
                    <a:lnTo>
                      <a:pt x="229" y="11"/>
                    </a:lnTo>
                    <a:lnTo>
                      <a:pt x="233" y="14"/>
                    </a:lnTo>
                    <a:lnTo>
                      <a:pt x="233" y="16"/>
                    </a:lnTo>
                    <a:lnTo>
                      <a:pt x="233" y="16"/>
                    </a:lnTo>
                    <a:lnTo>
                      <a:pt x="234" y="19"/>
                    </a:lnTo>
                    <a:lnTo>
                      <a:pt x="236" y="21"/>
                    </a:lnTo>
                    <a:lnTo>
                      <a:pt x="236" y="21"/>
                    </a:lnTo>
                    <a:lnTo>
                      <a:pt x="234" y="22"/>
                    </a:lnTo>
                    <a:lnTo>
                      <a:pt x="234" y="22"/>
                    </a:lnTo>
                    <a:lnTo>
                      <a:pt x="229" y="18"/>
                    </a:lnTo>
                    <a:lnTo>
                      <a:pt x="228" y="18"/>
                    </a:lnTo>
                    <a:lnTo>
                      <a:pt x="226" y="19"/>
                    </a:lnTo>
                    <a:lnTo>
                      <a:pt x="226" y="22"/>
                    </a:lnTo>
                    <a:lnTo>
                      <a:pt x="225" y="21"/>
                    </a:lnTo>
                    <a:lnTo>
                      <a:pt x="225" y="18"/>
                    </a:lnTo>
                    <a:lnTo>
                      <a:pt x="225" y="13"/>
                    </a:lnTo>
                    <a:lnTo>
                      <a:pt x="223" y="11"/>
                    </a:lnTo>
                    <a:lnTo>
                      <a:pt x="223" y="6"/>
                    </a:lnTo>
                    <a:lnTo>
                      <a:pt x="223" y="6"/>
                    </a:lnTo>
                    <a:lnTo>
                      <a:pt x="221" y="6"/>
                    </a:lnTo>
                    <a:lnTo>
                      <a:pt x="218" y="3"/>
                    </a:lnTo>
                    <a:lnTo>
                      <a:pt x="217" y="3"/>
                    </a:lnTo>
                    <a:lnTo>
                      <a:pt x="215" y="6"/>
                    </a:lnTo>
                    <a:lnTo>
                      <a:pt x="215" y="11"/>
                    </a:lnTo>
                    <a:lnTo>
                      <a:pt x="215" y="16"/>
                    </a:lnTo>
                    <a:lnTo>
                      <a:pt x="217" y="21"/>
                    </a:lnTo>
                    <a:lnTo>
                      <a:pt x="217" y="24"/>
                    </a:lnTo>
                    <a:lnTo>
                      <a:pt x="217" y="26"/>
                    </a:lnTo>
                    <a:lnTo>
                      <a:pt x="217" y="29"/>
                    </a:lnTo>
                    <a:lnTo>
                      <a:pt x="217" y="30"/>
                    </a:lnTo>
                    <a:lnTo>
                      <a:pt x="215" y="27"/>
                    </a:lnTo>
                    <a:lnTo>
                      <a:pt x="213" y="24"/>
                    </a:lnTo>
                    <a:lnTo>
                      <a:pt x="213" y="22"/>
                    </a:lnTo>
                    <a:lnTo>
                      <a:pt x="213" y="19"/>
                    </a:lnTo>
                    <a:lnTo>
                      <a:pt x="212" y="16"/>
                    </a:lnTo>
                    <a:lnTo>
                      <a:pt x="212" y="11"/>
                    </a:lnTo>
                    <a:lnTo>
                      <a:pt x="207" y="8"/>
                    </a:lnTo>
                    <a:lnTo>
                      <a:pt x="205" y="10"/>
                    </a:lnTo>
                    <a:lnTo>
                      <a:pt x="204" y="11"/>
                    </a:lnTo>
                    <a:lnTo>
                      <a:pt x="202" y="13"/>
                    </a:lnTo>
                    <a:lnTo>
                      <a:pt x="204" y="16"/>
                    </a:lnTo>
                    <a:lnTo>
                      <a:pt x="209" y="19"/>
                    </a:lnTo>
                    <a:lnTo>
                      <a:pt x="209" y="22"/>
                    </a:lnTo>
                    <a:lnTo>
                      <a:pt x="204" y="21"/>
                    </a:lnTo>
                    <a:lnTo>
                      <a:pt x="202" y="21"/>
                    </a:lnTo>
                    <a:lnTo>
                      <a:pt x="201" y="21"/>
                    </a:lnTo>
                    <a:lnTo>
                      <a:pt x="199" y="22"/>
                    </a:lnTo>
                    <a:lnTo>
                      <a:pt x="201" y="27"/>
                    </a:lnTo>
                    <a:lnTo>
                      <a:pt x="199" y="29"/>
                    </a:lnTo>
                    <a:lnTo>
                      <a:pt x="197" y="30"/>
                    </a:lnTo>
                    <a:lnTo>
                      <a:pt x="196" y="34"/>
                    </a:lnTo>
                    <a:lnTo>
                      <a:pt x="193" y="34"/>
                    </a:lnTo>
                    <a:lnTo>
                      <a:pt x="193" y="32"/>
                    </a:lnTo>
                    <a:lnTo>
                      <a:pt x="193" y="30"/>
                    </a:lnTo>
                    <a:lnTo>
                      <a:pt x="191" y="30"/>
                    </a:lnTo>
                    <a:lnTo>
                      <a:pt x="189" y="34"/>
                    </a:lnTo>
                    <a:lnTo>
                      <a:pt x="188" y="34"/>
                    </a:lnTo>
                    <a:lnTo>
                      <a:pt x="186" y="29"/>
                    </a:lnTo>
                    <a:lnTo>
                      <a:pt x="188" y="24"/>
                    </a:lnTo>
                    <a:lnTo>
                      <a:pt x="188" y="22"/>
                    </a:lnTo>
                    <a:lnTo>
                      <a:pt x="182" y="21"/>
                    </a:lnTo>
                    <a:lnTo>
                      <a:pt x="182" y="19"/>
                    </a:lnTo>
                    <a:lnTo>
                      <a:pt x="183" y="18"/>
                    </a:lnTo>
                    <a:lnTo>
                      <a:pt x="183" y="14"/>
                    </a:lnTo>
                    <a:lnTo>
                      <a:pt x="182" y="13"/>
                    </a:lnTo>
                    <a:lnTo>
                      <a:pt x="177" y="13"/>
                    </a:lnTo>
                    <a:lnTo>
                      <a:pt x="175" y="13"/>
                    </a:lnTo>
                    <a:lnTo>
                      <a:pt x="172" y="13"/>
                    </a:lnTo>
                    <a:lnTo>
                      <a:pt x="172" y="16"/>
                    </a:lnTo>
                    <a:lnTo>
                      <a:pt x="174" y="18"/>
                    </a:lnTo>
                    <a:lnTo>
                      <a:pt x="174" y="22"/>
                    </a:lnTo>
                    <a:lnTo>
                      <a:pt x="172" y="24"/>
                    </a:lnTo>
                    <a:lnTo>
                      <a:pt x="169" y="24"/>
                    </a:lnTo>
                    <a:lnTo>
                      <a:pt x="167" y="24"/>
                    </a:lnTo>
                    <a:lnTo>
                      <a:pt x="164" y="22"/>
                    </a:lnTo>
                    <a:lnTo>
                      <a:pt x="162" y="22"/>
                    </a:lnTo>
                    <a:lnTo>
                      <a:pt x="161" y="26"/>
                    </a:lnTo>
                    <a:lnTo>
                      <a:pt x="162" y="27"/>
                    </a:lnTo>
                    <a:lnTo>
                      <a:pt x="164" y="29"/>
                    </a:lnTo>
                    <a:lnTo>
                      <a:pt x="166" y="32"/>
                    </a:lnTo>
                    <a:lnTo>
                      <a:pt x="166" y="34"/>
                    </a:lnTo>
                    <a:lnTo>
                      <a:pt x="167" y="37"/>
                    </a:lnTo>
                    <a:lnTo>
                      <a:pt x="169" y="37"/>
                    </a:lnTo>
                    <a:lnTo>
                      <a:pt x="170" y="40"/>
                    </a:lnTo>
                    <a:lnTo>
                      <a:pt x="170" y="43"/>
                    </a:lnTo>
                    <a:lnTo>
                      <a:pt x="169" y="45"/>
                    </a:lnTo>
                    <a:lnTo>
                      <a:pt x="170" y="41"/>
                    </a:lnTo>
                    <a:lnTo>
                      <a:pt x="169" y="41"/>
                    </a:lnTo>
                    <a:lnTo>
                      <a:pt x="167" y="45"/>
                    </a:lnTo>
                    <a:lnTo>
                      <a:pt x="166" y="43"/>
                    </a:lnTo>
                    <a:lnTo>
                      <a:pt x="166" y="40"/>
                    </a:lnTo>
                    <a:lnTo>
                      <a:pt x="166" y="40"/>
                    </a:lnTo>
                    <a:lnTo>
                      <a:pt x="166" y="38"/>
                    </a:lnTo>
                    <a:lnTo>
                      <a:pt x="164" y="40"/>
                    </a:lnTo>
                    <a:lnTo>
                      <a:pt x="162" y="40"/>
                    </a:lnTo>
                    <a:lnTo>
                      <a:pt x="162" y="43"/>
                    </a:lnTo>
                    <a:lnTo>
                      <a:pt x="161" y="45"/>
                    </a:lnTo>
                    <a:lnTo>
                      <a:pt x="161" y="43"/>
                    </a:lnTo>
                    <a:lnTo>
                      <a:pt x="159" y="41"/>
                    </a:lnTo>
                    <a:lnTo>
                      <a:pt x="159" y="38"/>
                    </a:lnTo>
                    <a:lnTo>
                      <a:pt x="159" y="35"/>
                    </a:lnTo>
                    <a:lnTo>
                      <a:pt x="158" y="32"/>
                    </a:lnTo>
                    <a:lnTo>
                      <a:pt x="156" y="32"/>
                    </a:lnTo>
                    <a:lnTo>
                      <a:pt x="153" y="37"/>
                    </a:lnTo>
                    <a:lnTo>
                      <a:pt x="151" y="37"/>
                    </a:lnTo>
                    <a:lnTo>
                      <a:pt x="151" y="40"/>
                    </a:lnTo>
                    <a:lnTo>
                      <a:pt x="153" y="41"/>
                    </a:lnTo>
                    <a:lnTo>
                      <a:pt x="151" y="43"/>
                    </a:lnTo>
                    <a:lnTo>
                      <a:pt x="150" y="41"/>
                    </a:lnTo>
                    <a:lnTo>
                      <a:pt x="150" y="40"/>
                    </a:lnTo>
                    <a:lnTo>
                      <a:pt x="148" y="37"/>
                    </a:lnTo>
                    <a:lnTo>
                      <a:pt x="150" y="35"/>
                    </a:lnTo>
                    <a:lnTo>
                      <a:pt x="148" y="32"/>
                    </a:lnTo>
                    <a:lnTo>
                      <a:pt x="146" y="30"/>
                    </a:lnTo>
                    <a:lnTo>
                      <a:pt x="146" y="27"/>
                    </a:lnTo>
                    <a:lnTo>
                      <a:pt x="146" y="24"/>
                    </a:lnTo>
                    <a:lnTo>
                      <a:pt x="145" y="24"/>
                    </a:lnTo>
                    <a:lnTo>
                      <a:pt x="140" y="27"/>
                    </a:lnTo>
                    <a:lnTo>
                      <a:pt x="138" y="27"/>
                    </a:lnTo>
                    <a:lnTo>
                      <a:pt x="138" y="30"/>
                    </a:lnTo>
                    <a:lnTo>
                      <a:pt x="138" y="34"/>
                    </a:lnTo>
                    <a:lnTo>
                      <a:pt x="138" y="34"/>
                    </a:lnTo>
                    <a:lnTo>
                      <a:pt x="138" y="37"/>
                    </a:lnTo>
                    <a:lnTo>
                      <a:pt x="137" y="37"/>
                    </a:lnTo>
                    <a:lnTo>
                      <a:pt x="135" y="35"/>
                    </a:lnTo>
                    <a:lnTo>
                      <a:pt x="137" y="34"/>
                    </a:lnTo>
                    <a:lnTo>
                      <a:pt x="135" y="34"/>
                    </a:lnTo>
                    <a:lnTo>
                      <a:pt x="134" y="35"/>
                    </a:lnTo>
                    <a:lnTo>
                      <a:pt x="132" y="38"/>
                    </a:lnTo>
                    <a:lnTo>
                      <a:pt x="131" y="40"/>
                    </a:lnTo>
                    <a:lnTo>
                      <a:pt x="131" y="34"/>
                    </a:lnTo>
                    <a:lnTo>
                      <a:pt x="132" y="32"/>
                    </a:lnTo>
                    <a:lnTo>
                      <a:pt x="132" y="29"/>
                    </a:lnTo>
                    <a:lnTo>
                      <a:pt x="129" y="29"/>
                    </a:lnTo>
                    <a:lnTo>
                      <a:pt x="129" y="30"/>
                    </a:lnTo>
                    <a:lnTo>
                      <a:pt x="123" y="30"/>
                    </a:lnTo>
                    <a:lnTo>
                      <a:pt x="118" y="32"/>
                    </a:lnTo>
                    <a:lnTo>
                      <a:pt x="116" y="32"/>
                    </a:lnTo>
                    <a:lnTo>
                      <a:pt x="113" y="34"/>
                    </a:lnTo>
                    <a:lnTo>
                      <a:pt x="111" y="37"/>
                    </a:lnTo>
                    <a:lnTo>
                      <a:pt x="108" y="37"/>
                    </a:lnTo>
                    <a:lnTo>
                      <a:pt x="105" y="37"/>
                    </a:lnTo>
                    <a:lnTo>
                      <a:pt x="105" y="40"/>
                    </a:lnTo>
                    <a:lnTo>
                      <a:pt x="103" y="40"/>
                    </a:lnTo>
                    <a:lnTo>
                      <a:pt x="102" y="40"/>
                    </a:lnTo>
                    <a:lnTo>
                      <a:pt x="103" y="43"/>
                    </a:lnTo>
                    <a:lnTo>
                      <a:pt x="105" y="43"/>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9" name="Freeform 1309">
                <a:extLst>
                  <a:ext uri="{FF2B5EF4-FFF2-40B4-BE49-F238E27FC236}">
                    <a16:creationId xmlns:a16="http://schemas.microsoft.com/office/drawing/2014/main" id="{4DC30FEF-7DF4-4A57-818C-F823280F076E}"/>
                  </a:ext>
                </a:extLst>
              </p:cNvPr>
              <p:cNvSpPr>
                <a:spLocks/>
              </p:cNvSpPr>
              <p:nvPr/>
            </p:nvSpPr>
            <p:spPr bwMode="auto">
              <a:xfrm>
                <a:off x="3887" y="1692"/>
                <a:ext cx="25" cy="27"/>
              </a:xfrm>
              <a:custGeom>
                <a:avLst/>
                <a:gdLst>
                  <a:gd name="T0" fmla="*/ 1 w 25"/>
                  <a:gd name="T1" fmla="*/ 24 h 27"/>
                  <a:gd name="T2" fmla="*/ 6 w 25"/>
                  <a:gd name="T3" fmla="*/ 25 h 27"/>
                  <a:gd name="T4" fmla="*/ 8 w 25"/>
                  <a:gd name="T5" fmla="*/ 27 h 27"/>
                  <a:gd name="T6" fmla="*/ 8 w 25"/>
                  <a:gd name="T7" fmla="*/ 27 h 27"/>
                  <a:gd name="T8" fmla="*/ 8 w 25"/>
                  <a:gd name="T9" fmla="*/ 24 h 27"/>
                  <a:gd name="T10" fmla="*/ 9 w 25"/>
                  <a:gd name="T11" fmla="*/ 24 h 27"/>
                  <a:gd name="T12" fmla="*/ 11 w 25"/>
                  <a:gd name="T13" fmla="*/ 25 h 27"/>
                  <a:gd name="T14" fmla="*/ 13 w 25"/>
                  <a:gd name="T15" fmla="*/ 25 h 27"/>
                  <a:gd name="T16" fmla="*/ 17 w 25"/>
                  <a:gd name="T17" fmla="*/ 22 h 27"/>
                  <a:gd name="T18" fmla="*/ 20 w 25"/>
                  <a:gd name="T19" fmla="*/ 22 h 27"/>
                  <a:gd name="T20" fmla="*/ 22 w 25"/>
                  <a:gd name="T21" fmla="*/ 20 h 27"/>
                  <a:gd name="T22" fmla="*/ 25 w 25"/>
                  <a:gd name="T23" fmla="*/ 20 h 27"/>
                  <a:gd name="T24" fmla="*/ 24 w 25"/>
                  <a:gd name="T25" fmla="*/ 19 h 27"/>
                  <a:gd name="T26" fmla="*/ 24 w 25"/>
                  <a:gd name="T27" fmla="*/ 16 h 27"/>
                  <a:gd name="T28" fmla="*/ 20 w 25"/>
                  <a:gd name="T29" fmla="*/ 14 h 27"/>
                  <a:gd name="T30" fmla="*/ 19 w 25"/>
                  <a:gd name="T31" fmla="*/ 16 h 27"/>
                  <a:gd name="T32" fmla="*/ 19 w 25"/>
                  <a:gd name="T33" fmla="*/ 17 h 27"/>
                  <a:gd name="T34" fmla="*/ 17 w 25"/>
                  <a:gd name="T35" fmla="*/ 19 h 27"/>
                  <a:gd name="T36" fmla="*/ 17 w 25"/>
                  <a:gd name="T37" fmla="*/ 17 h 27"/>
                  <a:gd name="T38" fmla="*/ 19 w 25"/>
                  <a:gd name="T39" fmla="*/ 16 h 27"/>
                  <a:gd name="T40" fmla="*/ 17 w 25"/>
                  <a:gd name="T41" fmla="*/ 12 h 27"/>
                  <a:gd name="T42" fmla="*/ 14 w 25"/>
                  <a:gd name="T43" fmla="*/ 12 h 27"/>
                  <a:gd name="T44" fmla="*/ 16 w 25"/>
                  <a:gd name="T45" fmla="*/ 11 h 27"/>
                  <a:gd name="T46" fmla="*/ 19 w 25"/>
                  <a:gd name="T47" fmla="*/ 4 h 27"/>
                  <a:gd name="T48" fmla="*/ 19 w 25"/>
                  <a:gd name="T49" fmla="*/ 3 h 27"/>
                  <a:gd name="T50" fmla="*/ 17 w 25"/>
                  <a:gd name="T51" fmla="*/ 3 h 27"/>
                  <a:gd name="T52" fmla="*/ 17 w 25"/>
                  <a:gd name="T53" fmla="*/ 1 h 27"/>
                  <a:gd name="T54" fmla="*/ 17 w 25"/>
                  <a:gd name="T55" fmla="*/ 0 h 27"/>
                  <a:gd name="T56" fmla="*/ 16 w 25"/>
                  <a:gd name="T57" fmla="*/ 0 h 27"/>
                  <a:gd name="T58" fmla="*/ 14 w 25"/>
                  <a:gd name="T59" fmla="*/ 3 h 27"/>
                  <a:gd name="T60" fmla="*/ 11 w 25"/>
                  <a:gd name="T61" fmla="*/ 4 h 27"/>
                  <a:gd name="T62" fmla="*/ 9 w 25"/>
                  <a:gd name="T63" fmla="*/ 8 h 27"/>
                  <a:gd name="T64" fmla="*/ 8 w 25"/>
                  <a:gd name="T65" fmla="*/ 9 h 27"/>
                  <a:gd name="T66" fmla="*/ 6 w 25"/>
                  <a:gd name="T67" fmla="*/ 14 h 27"/>
                  <a:gd name="T68" fmla="*/ 1 w 25"/>
                  <a:gd name="T69" fmla="*/ 16 h 27"/>
                  <a:gd name="T70" fmla="*/ 0 w 25"/>
                  <a:gd name="T71" fmla="*/ 17 h 27"/>
                  <a:gd name="T72" fmla="*/ 1 w 25"/>
                  <a:gd name="T73" fmla="*/ 20 h 27"/>
                  <a:gd name="T74" fmla="*/ 1 w 25"/>
                  <a:gd name="T75" fmla="*/ 24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5" h="27">
                    <a:moveTo>
                      <a:pt x="1" y="24"/>
                    </a:moveTo>
                    <a:lnTo>
                      <a:pt x="6" y="25"/>
                    </a:lnTo>
                    <a:lnTo>
                      <a:pt x="8" y="27"/>
                    </a:lnTo>
                    <a:lnTo>
                      <a:pt x="8" y="27"/>
                    </a:lnTo>
                    <a:lnTo>
                      <a:pt x="8" y="24"/>
                    </a:lnTo>
                    <a:lnTo>
                      <a:pt x="9" y="24"/>
                    </a:lnTo>
                    <a:lnTo>
                      <a:pt x="11" y="25"/>
                    </a:lnTo>
                    <a:lnTo>
                      <a:pt x="13" y="25"/>
                    </a:lnTo>
                    <a:lnTo>
                      <a:pt x="17" y="22"/>
                    </a:lnTo>
                    <a:lnTo>
                      <a:pt x="20" y="22"/>
                    </a:lnTo>
                    <a:lnTo>
                      <a:pt x="22" y="20"/>
                    </a:lnTo>
                    <a:lnTo>
                      <a:pt x="25" y="20"/>
                    </a:lnTo>
                    <a:lnTo>
                      <a:pt x="24" y="19"/>
                    </a:lnTo>
                    <a:lnTo>
                      <a:pt x="24" y="16"/>
                    </a:lnTo>
                    <a:lnTo>
                      <a:pt x="20" y="14"/>
                    </a:lnTo>
                    <a:lnTo>
                      <a:pt x="19" y="16"/>
                    </a:lnTo>
                    <a:lnTo>
                      <a:pt x="19" y="17"/>
                    </a:lnTo>
                    <a:lnTo>
                      <a:pt x="17" y="19"/>
                    </a:lnTo>
                    <a:lnTo>
                      <a:pt x="17" y="17"/>
                    </a:lnTo>
                    <a:lnTo>
                      <a:pt x="19" y="16"/>
                    </a:lnTo>
                    <a:lnTo>
                      <a:pt x="17" y="12"/>
                    </a:lnTo>
                    <a:lnTo>
                      <a:pt x="14" y="12"/>
                    </a:lnTo>
                    <a:lnTo>
                      <a:pt x="16" y="11"/>
                    </a:lnTo>
                    <a:lnTo>
                      <a:pt x="19" y="4"/>
                    </a:lnTo>
                    <a:lnTo>
                      <a:pt x="19" y="3"/>
                    </a:lnTo>
                    <a:lnTo>
                      <a:pt x="17" y="3"/>
                    </a:lnTo>
                    <a:lnTo>
                      <a:pt x="17" y="1"/>
                    </a:lnTo>
                    <a:lnTo>
                      <a:pt x="17" y="0"/>
                    </a:lnTo>
                    <a:lnTo>
                      <a:pt x="16" y="0"/>
                    </a:lnTo>
                    <a:lnTo>
                      <a:pt x="14" y="3"/>
                    </a:lnTo>
                    <a:lnTo>
                      <a:pt x="11" y="4"/>
                    </a:lnTo>
                    <a:lnTo>
                      <a:pt x="9" y="8"/>
                    </a:lnTo>
                    <a:lnTo>
                      <a:pt x="8" y="9"/>
                    </a:lnTo>
                    <a:lnTo>
                      <a:pt x="6" y="14"/>
                    </a:lnTo>
                    <a:lnTo>
                      <a:pt x="1" y="16"/>
                    </a:lnTo>
                    <a:lnTo>
                      <a:pt x="0" y="17"/>
                    </a:lnTo>
                    <a:lnTo>
                      <a:pt x="1" y="20"/>
                    </a:lnTo>
                    <a:lnTo>
                      <a:pt x="1" y="24"/>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0" name="Freeform 1310">
                <a:extLst>
                  <a:ext uri="{FF2B5EF4-FFF2-40B4-BE49-F238E27FC236}">
                    <a16:creationId xmlns:a16="http://schemas.microsoft.com/office/drawing/2014/main" id="{B1070DD4-6ADB-4B24-8EFC-FE36F174E9D9}"/>
                  </a:ext>
                </a:extLst>
              </p:cNvPr>
              <p:cNvSpPr>
                <a:spLocks/>
              </p:cNvSpPr>
              <p:nvPr/>
            </p:nvSpPr>
            <p:spPr bwMode="auto">
              <a:xfrm>
                <a:off x="3922" y="1607"/>
                <a:ext cx="87" cy="96"/>
              </a:xfrm>
              <a:custGeom>
                <a:avLst/>
                <a:gdLst>
                  <a:gd name="T0" fmla="*/ 79 w 87"/>
                  <a:gd name="T1" fmla="*/ 48 h 96"/>
                  <a:gd name="T2" fmla="*/ 72 w 87"/>
                  <a:gd name="T3" fmla="*/ 42 h 96"/>
                  <a:gd name="T4" fmla="*/ 68 w 87"/>
                  <a:gd name="T5" fmla="*/ 45 h 96"/>
                  <a:gd name="T6" fmla="*/ 64 w 87"/>
                  <a:gd name="T7" fmla="*/ 43 h 96"/>
                  <a:gd name="T8" fmla="*/ 59 w 87"/>
                  <a:gd name="T9" fmla="*/ 48 h 96"/>
                  <a:gd name="T10" fmla="*/ 56 w 87"/>
                  <a:gd name="T11" fmla="*/ 45 h 96"/>
                  <a:gd name="T12" fmla="*/ 51 w 87"/>
                  <a:gd name="T13" fmla="*/ 42 h 96"/>
                  <a:gd name="T14" fmla="*/ 51 w 87"/>
                  <a:gd name="T15" fmla="*/ 37 h 96"/>
                  <a:gd name="T16" fmla="*/ 54 w 87"/>
                  <a:gd name="T17" fmla="*/ 34 h 96"/>
                  <a:gd name="T18" fmla="*/ 51 w 87"/>
                  <a:gd name="T19" fmla="*/ 30 h 96"/>
                  <a:gd name="T20" fmla="*/ 46 w 87"/>
                  <a:gd name="T21" fmla="*/ 29 h 96"/>
                  <a:gd name="T22" fmla="*/ 38 w 87"/>
                  <a:gd name="T23" fmla="*/ 35 h 96"/>
                  <a:gd name="T24" fmla="*/ 44 w 87"/>
                  <a:gd name="T25" fmla="*/ 24 h 96"/>
                  <a:gd name="T26" fmla="*/ 51 w 87"/>
                  <a:gd name="T27" fmla="*/ 16 h 96"/>
                  <a:gd name="T28" fmla="*/ 57 w 87"/>
                  <a:gd name="T29" fmla="*/ 11 h 96"/>
                  <a:gd name="T30" fmla="*/ 54 w 87"/>
                  <a:gd name="T31" fmla="*/ 5 h 96"/>
                  <a:gd name="T32" fmla="*/ 60 w 87"/>
                  <a:gd name="T33" fmla="*/ 2 h 96"/>
                  <a:gd name="T34" fmla="*/ 54 w 87"/>
                  <a:gd name="T35" fmla="*/ 2 h 96"/>
                  <a:gd name="T36" fmla="*/ 43 w 87"/>
                  <a:gd name="T37" fmla="*/ 10 h 96"/>
                  <a:gd name="T38" fmla="*/ 36 w 87"/>
                  <a:gd name="T39" fmla="*/ 16 h 96"/>
                  <a:gd name="T40" fmla="*/ 35 w 87"/>
                  <a:gd name="T41" fmla="*/ 22 h 96"/>
                  <a:gd name="T42" fmla="*/ 30 w 87"/>
                  <a:gd name="T43" fmla="*/ 27 h 96"/>
                  <a:gd name="T44" fmla="*/ 25 w 87"/>
                  <a:gd name="T45" fmla="*/ 40 h 96"/>
                  <a:gd name="T46" fmla="*/ 22 w 87"/>
                  <a:gd name="T47" fmla="*/ 45 h 96"/>
                  <a:gd name="T48" fmla="*/ 14 w 87"/>
                  <a:gd name="T49" fmla="*/ 50 h 96"/>
                  <a:gd name="T50" fmla="*/ 9 w 87"/>
                  <a:gd name="T51" fmla="*/ 51 h 96"/>
                  <a:gd name="T52" fmla="*/ 5 w 87"/>
                  <a:gd name="T53" fmla="*/ 57 h 96"/>
                  <a:gd name="T54" fmla="*/ 5 w 87"/>
                  <a:gd name="T55" fmla="*/ 65 h 96"/>
                  <a:gd name="T56" fmla="*/ 1 w 87"/>
                  <a:gd name="T57" fmla="*/ 73 h 96"/>
                  <a:gd name="T58" fmla="*/ 14 w 87"/>
                  <a:gd name="T59" fmla="*/ 70 h 96"/>
                  <a:gd name="T60" fmla="*/ 25 w 87"/>
                  <a:gd name="T61" fmla="*/ 73 h 96"/>
                  <a:gd name="T62" fmla="*/ 33 w 87"/>
                  <a:gd name="T63" fmla="*/ 73 h 96"/>
                  <a:gd name="T64" fmla="*/ 41 w 87"/>
                  <a:gd name="T65" fmla="*/ 73 h 96"/>
                  <a:gd name="T66" fmla="*/ 43 w 87"/>
                  <a:gd name="T67" fmla="*/ 72 h 96"/>
                  <a:gd name="T68" fmla="*/ 44 w 87"/>
                  <a:gd name="T69" fmla="*/ 73 h 96"/>
                  <a:gd name="T70" fmla="*/ 43 w 87"/>
                  <a:gd name="T71" fmla="*/ 77 h 96"/>
                  <a:gd name="T72" fmla="*/ 51 w 87"/>
                  <a:gd name="T73" fmla="*/ 75 h 96"/>
                  <a:gd name="T74" fmla="*/ 60 w 87"/>
                  <a:gd name="T75" fmla="*/ 75 h 96"/>
                  <a:gd name="T76" fmla="*/ 51 w 87"/>
                  <a:gd name="T77" fmla="*/ 81 h 96"/>
                  <a:gd name="T78" fmla="*/ 43 w 87"/>
                  <a:gd name="T79" fmla="*/ 86 h 96"/>
                  <a:gd name="T80" fmla="*/ 48 w 87"/>
                  <a:gd name="T81" fmla="*/ 88 h 96"/>
                  <a:gd name="T82" fmla="*/ 54 w 87"/>
                  <a:gd name="T83" fmla="*/ 85 h 96"/>
                  <a:gd name="T84" fmla="*/ 60 w 87"/>
                  <a:gd name="T85" fmla="*/ 81 h 96"/>
                  <a:gd name="T86" fmla="*/ 67 w 87"/>
                  <a:gd name="T87" fmla="*/ 70 h 96"/>
                  <a:gd name="T88" fmla="*/ 70 w 87"/>
                  <a:gd name="T89" fmla="*/ 80 h 96"/>
                  <a:gd name="T90" fmla="*/ 65 w 87"/>
                  <a:gd name="T91" fmla="*/ 93 h 96"/>
                  <a:gd name="T92" fmla="*/ 76 w 87"/>
                  <a:gd name="T93" fmla="*/ 85 h 96"/>
                  <a:gd name="T94" fmla="*/ 73 w 87"/>
                  <a:gd name="T95" fmla="*/ 96 h 96"/>
                  <a:gd name="T96" fmla="*/ 81 w 87"/>
                  <a:gd name="T97" fmla="*/ 94 h 96"/>
                  <a:gd name="T98" fmla="*/ 83 w 87"/>
                  <a:gd name="T99" fmla="*/ 86 h 96"/>
                  <a:gd name="T100" fmla="*/ 86 w 87"/>
                  <a:gd name="T101" fmla="*/ 75 h 96"/>
                  <a:gd name="T102" fmla="*/ 79 w 87"/>
                  <a:gd name="T103" fmla="*/ 73 h 96"/>
                  <a:gd name="T104" fmla="*/ 84 w 87"/>
                  <a:gd name="T105" fmla="*/ 69 h 96"/>
                  <a:gd name="T106" fmla="*/ 75 w 87"/>
                  <a:gd name="T107" fmla="*/ 77 h 96"/>
                  <a:gd name="T108" fmla="*/ 73 w 87"/>
                  <a:gd name="T109" fmla="*/ 72 h 96"/>
                  <a:gd name="T110" fmla="*/ 72 w 87"/>
                  <a:gd name="T111" fmla="*/ 67 h 96"/>
                  <a:gd name="T112" fmla="*/ 81 w 87"/>
                  <a:gd name="T113" fmla="*/ 61 h 96"/>
                  <a:gd name="T114" fmla="*/ 81 w 87"/>
                  <a:gd name="T115" fmla="*/ 57 h 96"/>
                  <a:gd name="T116" fmla="*/ 75 w 87"/>
                  <a:gd name="T117" fmla="*/ 62 h 96"/>
                  <a:gd name="T118" fmla="*/ 70 w 87"/>
                  <a:gd name="T119" fmla="*/ 62 h 96"/>
                  <a:gd name="T120" fmla="*/ 73 w 87"/>
                  <a:gd name="T121" fmla="*/ 56 h 96"/>
                  <a:gd name="T122" fmla="*/ 72 w 87"/>
                  <a:gd name="T123" fmla="*/ 53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7" h="96">
                    <a:moveTo>
                      <a:pt x="72" y="53"/>
                    </a:moveTo>
                    <a:lnTo>
                      <a:pt x="73" y="53"/>
                    </a:lnTo>
                    <a:lnTo>
                      <a:pt x="76" y="51"/>
                    </a:lnTo>
                    <a:lnTo>
                      <a:pt x="76" y="50"/>
                    </a:lnTo>
                    <a:lnTo>
                      <a:pt x="78" y="50"/>
                    </a:lnTo>
                    <a:lnTo>
                      <a:pt x="79" y="50"/>
                    </a:lnTo>
                    <a:lnTo>
                      <a:pt x="79" y="48"/>
                    </a:lnTo>
                    <a:lnTo>
                      <a:pt x="81" y="46"/>
                    </a:lnTo>
                    <a:lnTo>
                      <a:pt x="81" y="45"/>
                    </a:lnTo>
                    <a:lnTo>
                      <a:pt x="79" y="43"/>
                    </a:lnTo>
                    <a:lnTo>
                      <a:pt x="76" y="42"/>
                    </a:lnTo>
                    <a:lnTo>
                      <a:pt x="75" y="42"/>
                    </a:lnTo>
                    <a:lnTo>
                      <a:pt x="72" y="42"/>
                    </a:lnTo>
                    <a:lnTo>
                      <a:pt x="72" y="42"/>
                    </a:lnTo>
                    <a:lnTo>
                      <a:pt x="72" y="43"/>
                    </a:lnTo>
                    <a:lnTo>
                      <a:pt x="70" y="45"/>
                    </a:lnTo>
                    <a:lnTo>
                      <a:pt x="70" y="48"/>
                    </a:lnTo>
                    <a:lnTo>
                      <a:pt x="68" y="48"/>
                    </a:lnTo>
                    <a:lnTo>
                      <a:pt x="68" y="48"/>
                    </a:lnTo>
                    <a:lnTo>
                      <a:pt x="68" y="45"/>
                    </a:lnTo>
                    <a:lnTo>
                      <a:pt x="68" y="45"/>
                    </a:lnTo>
                    <a:lnTo>
                      <a:pt x="70" y="43"/>
                    </a:lnTo>
                    <a:lnTo>
                      <a:pt x="70" y="42"/>
                    </a:lnTo>
                    <a:lnTo>
                      <a:pt x="70" y="40"/>
                    </a:lnTo>
                    <a:lnTo>
                      <a:pt x="67" y="42"/>
                    </a:lnTo>
                    <a:lnTo>
                      <a:pt x="67" y="43"/>
                    </a:lnTo>
                    <a:lnTo>
                      <a:pt x="65" y="45"/>
                    </a:lnTo>
                    <a:lnTo>
                      <a:pt x="64" y="43"/>
                    </a:lnTo>
                    <a:lnTo>
                      <a:pt x="64" y="45"/>
                    </a:lnTo>
                    <a:lnTo>
                      <a:pt x="62" y="45"/>
                    </a:lnTo>
                    <a:lnTo>
                      <a:pt x="60" y="45"/>
                    </a:lnTo>
                    <a:lnTo>
                      <a:pt x="59" y="46"/>
                    </a:lnTo>
                    <a:lnTo>
                      <a:pt x="59" y="48"/>
                    </a:lnTo>
                    <a:lnTo>
                      <a:pt x="57" y="50"/>
                    </a:lnTo>
                    <a:lnTo>
                      <a:pt x="59" y="48"/>
                    </a:lnTo>
                    <a:lnTo>
                      <a:pt x="59" y="45"/>
                    </a:lnTo>
                    <a:lnTo>
                      <a:pt x="60" y="42"/>
                    </a:lnTo>
                    <a:lnTo>
                      <a:pt x="60" y="42"/>
                    </a:lnTo>
                    <a:lnTo>
                      <a:pt x="59" y="43"/>
                    </a:lnTo>
                    <a:lnTo>
                      <a:pt x="57" y="43"/>
                    </a:lnTo>
                    <a:lnTo>
                      <a:pt x="56" y="45"/>
                    </a:lnTo>
                    <a:lnTo>
                      <a:pt x="56" y="45"/>
                    </a:lnTo>
                    <a:lnTo>
                      <a:pt x="56" y="43"/>
                    </a:lnTo>
                    <a:lnTo>
                      <a:pt x="57" y="42"/>
                    </a:lnTo>
                    <a:lnTo>
                      <a:pt x="57" y="42"/>
                    </a:lnTo>
                    <a:lnTo>
                      <a:pt x="54" y="42"/>
                    </a:lnTo>
                    <a:lnTo>
                      <a:pt x="52" y="43"/>
                    </a:lnTo>
                    <a:lnTo>
                      <a:pt x="51" y="43"/>
                    </a:lnTo>
                    <a:lnTo>
                      <a:pt x="51" y="42"/>
                    </a:lnTo>
                    <a:lnTo>
                      <a:pt x="51" y="42"/>
                    </a:lnTo>
                    <a:lnTo>
                      <a:pt x="48" y="43"/>
                    </a:lnTo>
                    <a:lnTo>
                      <a:pt x="48" y="43"/>
                    </a:lnTo>
                    <a:lnTo>
                      <a:pt x="46" y="42"/>
                    </a:lnTo>
                    <a:lnTo>
                      <a:pt x="49" y="40"/>
                    </a:lnTo>
                    <a:lnTo>
                      <a:pt x="51" y="38"/>
                    </a:lnTo>
                    <a:lnTo>
                      <a:pt x="51" y="37"/>
                    </a:lnTo>
                    <a:lnTo>
                      <a:pt x="51" y="37"/>
                    </a:lnTo>
                    <a:lnTo>
                      <a:pt x="49" y="37"/>
                    </a:lnTo>
                    <a:lnTo>
                      <a:pt x="48" y="38"/>
                    </a:lnTo>
                    <a:lnTo>
                      <a:pt x="48" y="37"/>
                    </a:lnTo>
                    <a:lnTo>
                      <a:pt x="51" y="35"/>
                    </a:lnTo>
                    <a:lnTo>
                      <a:pt x="52" y="35"/>
                    </a:lnTo>
                    <a:lnTo>
                      <a:pt x="54" y="34"/>
                    </a:lnTo>
                    <a:lnTo>
                      <a:pt x="56" y="34"/>
                    </a:lnTo>
                    <a:lnTo>
                      <a:pt x="57" y="32"/>
                    </a:lnTo>
                    <a:lnTo>
                      <a:pt x="57" y="30"/>
                    </a:lnTo>
                    <a:lnTo>
                      <a:pt x="56" y="32"/>
                    </a:lnTo>
                    <a:lnTo>
                      <a:pt x="54" y="32"/>
                    </a:lnTo>
                    <a:lnTo>
                      <a:pt x="52" y="32"/>
                    </a:lnTo>
                    <a:lnTo>
                      <a:pt x="51" y="30"/>
                    </a:lnTo>
                    <a:lnTo>
                      <a:pt x="49" y="30"/>
                    </a:lnTo>
                    <a:lnTo>
                      <a:pt x="48" y="30"/>
                    </a:lnTo>
                    <a:lnTo>
                      <a:pt x="49" y="29"/>
                    </a:lnTo>
                    <a:lnTo>
                      <a:pt x="51" y="27"/>
                    </a:lnTo>
                    <a:lnTo>
                      <a:pt x="49" y="27"/>
                    </a:lnTo>
                    <a:lnTo>
                      <a:pt x="48" y="27"/>
                    </a:lnTo>
                    <a:lnTo>
                      <a:pt x="46" y="29"/>
                    </a:lnTo>
                    <a:lnTo>
                      <a:pt x="46" y="30"/>
                    </a:lnTo>
                    <a:lnTo>
                      <a:pt x="44" y="32"/>
                    </a:lnTo>
                    <a:lnTo>
                      <a:pt x="43" y="34"/>
                    </a:lnTo>
                    <a:lnTo>
                      <a:pt x="41" y="35"/>
                    </a:lnTo>
                    <a:lnTo>
                      <a:pt x="40" y="37"/>
                    </a:lnTo>
                    <a:lnTo>
                      <a:pt x="38" y="38"/>
                    </a:lnTo>
                    <a:lnTo>
                      <a:pt x="38" y="35"/>
                    </a:lnTo>
                    <a:lnTo>
                      <a:pt x="38" y="34"/>
                    </a:lnTo>
                    <a:lnTo>
                      <a:pt x="40" y="32"/>
                    </a:lnTo>
                    <a:lnTo>
                      <a:pt x="40" y="30"/>
                    </a:lnTo>
                    <a:lnTo>
                      <a:pt x="41" y="29"/>
                    </a:lnTo>
                    <a:lnTo>
                      <a:pt x="43" y="26"/>
                    </a:lnTo>
                    <a:lnTo>
                      <a:pt x="43" y="26"/>
                    </a:lnTo>
                    <a:lnTo>
                      <a:pt x="44" y="24"/>
                    </a:lnTo>
                    <a:lnTo>
                      <a:pt x="46" y="22"/>
                    </a:lnTo>
                    <a:lnTo>
                      <a:pt x="46" y="21"/>
                    </a:lnTo>
                    <a:lnTo>
                      <a:pt x="48" y="19"/>
                    </a:lnTo>
                    <a:lnTo>
                      <a:pt x="49" y="18"/>
                    </a:lnTo>
                    <a:lnTo>
                      <a:pt x="51" y="18"/>
                    </a:lnTo>
                    <a:lnTo>
                      <a:pt x="51" y="16"/>
                    </a:lnTo>
                    <a:lnTo>
                      <a:pt x="51" y="16"/>
                    </a:lnTo>
                    <a:lnTo>
                      <a:pt x="52" y="14"/>
                    </a:lnTo>
                    <a:lnTo>
                      <a:pt x="52" y="13"/>
                    </a:lnTo>
                    <a:lnTo>
                      <a:pt x="52" y="14"/>
                    </a:lnTo>
                    <a:lnTo>
                      <a:pt x="52" y="14"/>
                    </a:lnTo>
                    <a:lnTo>
                      <a:pt x="52" y="16"/>
                    </a:lnTo>
                    <a:lnTo>
                      <a:pt x="54" y="13"/>
                    </a:lnTo>
                    <a:lnTo>
                      <a:pt x="57" y="11"/>
                    </a:lnTo>
                    <a:lnTo>
                      <a:pt x="57" y="10"/>
                    </a:lnTo>
                    <a:lnTo>
                      <a:pt x="57" y="8"/>
                    </a:lnTo>
                    <a:lnTo>
                      <a:pt x="56" y="8"/>
                    </a:lnTo>
                    <a:lnTo>
                      <a:pt x="54" y="10"/>
                    </a:lnTo>
                    <a:lnTo>
                      <a:pt x="54" y="6"/>
                    </a:lnTo>
                    <a:lnTo>
                      <a:pt x="54" y="6"/>
                    </a:lnTo>
                    <a:lnTo>
                      <a:pt x="54" y="5"/>
                    </a:lnTo>
                    <a:lnTo>
                      <a:pt x="56" y="5"/>
                    </a:lnTo>
                    <a:lnTo>
                      <a:pt x="57" y="5"/>
                    </a:lnTo>
                    <a:lnTo>
                      <a:pt x="59" y="6"/>
                    </a:lnTo>
                    <a:lnTo>
                      <a:pt x="60" y="6"/>
                    </a:lnTo>
                    <a:lnTo>
                      <a:pt x="62" y="5"/>
                    </a:lnTo>
                    <a:lnTo>
                      <a:pt x="62" y="0"/>
                    </a:lnTo>
                    <a:lnTo>
                      <a:pt x="60" y="2"/>
                    </a:lnTo>
                    <a:lnTo>
                      <a:pt x="59" y="2"/>
                    </a:lnTo>
                    <a:lnTo>
                      <a:pt x="59" y="3"/>
                    </a:lnTo>
                    <a:lnTo>
                      <a:pt x="57" y="3"/>
                    </a:lnTo>
                    <a:lnTo>
                      <a:pt x="57" y="2"/>
                    </a:lnTo>
                    <a:lnTo>
                      <a:pt x="57" y="0"/>
                    </a:lnTo>
                    <a:lnTo>
                      <a:pt x="56" y="2"/>
                    </a:lnTo>
                    <a:lnTo>
                      <a:pt x="54" y="2"/>
                    </a:lnTo>
                    <a:lnTo>
                      <a:pt x="52" y="2"/>
                    </a:lnTo>
                    <a:lnTo>
                      <a:pt x="52" y="3"/>
                    </a:lnTo>
                    <a:lnTo>
                      <a:pt x="51" y="5"/>
                    </a:lnTo>
                    <a:lnTo>
                      <a:pt x="48" y="5"/>
                    </a:lnTo>
                    <a:lnTo>
                      <a:pt x="46" y="6"/>
                    </a:lnTo>
                    <a:lnTo>
                      <a:pt x="43" y="8"/>
                    </a:lnTo>
                    <a:lnTo>
                      <a:pt x="43" y="10"/>
                    </a:lnTo>
                    <a:lnTo>
                      <a:pt x="41" y="11"/>
                    </a:lnTo>
                    <a:lnTo>
                      <a:pt x="40" y="10"/>
                    </a:lnTo>
                    <a:lnTo>
                      <a:pt x="40" y="11"/>
                    </a:lnTo>
                    <a:lnTo>
                      <a:pt x="41" y="11"/>
                    </a:lnTo>
                    <a:lnTo>
                      <a:pt x="41" y="13"/>
                    </a:lnTo>
                    <a:lnTo>
                      <a:pt x="40" y="14"/>
                    </a:lnTo>
                    <a:lnTo>
                      <a:pt x="36" y="16"/>
                    </a:lnTo>
                    <a:lnTo>
                      <a:pt x="35" y="18"/>
                    </a:lnTo>
                    <a:lnTo>
                      <a:pt x="36" y="18"/>
                    </a:lnTo>
                    <a:lnTo>
                      <a:pt x="35" y="19"/>
                    </a:lnTo>
                    <a:lnTo>
                      <a:pt x="35" y="19"/>
                    </a:lnTo>
                    <a:lnTo>
                      <a:pt x="33" y="21"/>
                    </a:lnTo>
                    <a:lnTo>
                      <a:pt x="35" y="21"/>
                    </a:lnTo>
                    <a:lnTo>
                      <a:pt x="35" y="22"/>
                    </a:lnTo>
                    <a:lnTo>
                      <a:pt x="32" y="22"/>
                    </a:lnTo>
                    <a:lnTo>
                      <a:pt x="32" y="24"/>
                    </a:lnTo>
                    <a:lnTo>
                      <a:pt x="32" y="26"/>
                    </a:lnTo>
                    <a:lnTo>
                      <a:pt x="32" y="26"/>
                    </a:lnTo>
                    <a:lnTo>
                      <a:pt x="33" y="26"/>
                    </a:lnTo>
                    <a:lnTo>
                      <a:pt x="32" y="27"/>
                    </a:lnTo>
                    <a:lnTo>
                      <a:pt x="30" y="27"/>
                    </a:lnTo>
                    <a:lnTo>
                      <a:pt x="28" y="29"/>
                    </a:lnTo>
                    <a:lnTo>
                      <a:pt x="27" y="30"/>
                    </a:lnTo>
                    <a:lnTo>
                      <a:pt x="25" y="35"/>
                    </a:lnTo>
                    <a:lnTo>
                      <a:pt x="25" y="37"/>
                    </a:lnTo>
                    <a:lnTo>
                      <a:pt x="25" y="38"/>
                    </a:lnTo>
                    <a:lnTo>
                      <a:pt x="25" y="38"/>
                    </a:lnTo>
                    <a:lnTo>
                      <a:pt x="25" y="40"/>
                    </a:lnTo>
                    <a:lnTo>
                      <a:pt x="24" y="38"/>
                    </a:lnTo>
                    <a:lnTo>
                      <a:pt x="24" y="38"/>
                    </a:lnTo>
                    <a:lnTo>
                      <a:pt x="21" y="40"/>
                    </a:lnTo>
                    <a:lnTo>
                      <a:pt x="21" y="42"/>
                    </a:lnTo>
                    <a:lnTo>
                      <a:pt x="21" y="43"/>
                    </a:lnTo>
                    <a:lnTo>
                      <a:pt x="22" y="43"/>
                    </a:lnTo>
                    <a:lnTo>
                      <a:pt x="22" y="45"/>
                    </a:lnTo>
                    <a:lnTo>
                      <a:pt x="22" y="45"/>
                    </a:lnTo>
                    <a:lnTo>
                      <a:pt x="21" y="46"/>
                    </a:lnTo>
                    <a:lnTo>
                      <a:pt x="19" y="48"/>
                    </a:lnTo>
                    <a:lnTo>
                      <a:pt x="17" y="46"/>
                    </a:lnTo>
                    <a:lnTo>
                      <a:pt x="16" y="48"/>
                    </a:lnTo>
                    <a:lnTo>
                      <a:pt x="16" y="48"/>
                    </a:lnTo>
                    <a:lnTo>
                      <a:pt x="14" y="50"/>
                    </a:lnTo>
                    <a:lnTo>
                      <a:pt x="13" y="53"/>
                    </a:lnTo>
                    <a:lnTo>
                      <a:pt x="11" y="54"/>
                    </a:lnTo>
                    <a:lnTo>
                      <a:pt x="11" y="54"/>
                    </a:lnTo>
                    <a:lnTo>
                      <a:pt x="11" y="53"/>
                    </a:lnTo>
                    <a:lnTo>
                      <a:pt x="9" y="54"/>
                    </a:lnTo>
                    <a:lnTo>
                      <a:pt x="8" y="53"/>
                    </a:lnTo>
                    <a:lnTo>
                      <a:pt x="9" y="51"/>
                    </a:lnTo>
                    <a:lnTo>
                      <a:pt x="11" y="51"/>
                    </a:lnTo>
                    <a:lnTo>
                      <a:pt x="11" y="50"/>
                    </a:lnTo>
                    <a:lnTo>
                      <a:pt x="11" y="50"/>
                    </a:lnTo>
                    <a:lnTo>
                      <a:pt x="8" y="51"/>
                    </a:lnTo>
                    <a:lnTo>
                      <a:pt x="5" y="54"/>
                    </a:lnTo>
                    <a:lnTo>
                      <a:pt x="5" y="57"/>
                    </a:lnTo>
                    <a:lnTo>
                      <a:pt x="5" y="57"/>
                    </a:lnTo>
                    <a:lnTo>
                      <a:pt x="6" y="56"/>
                    </a:lnTo>
                    <a:lnTo>
                      <a:pt x="11" y="56"/>
                    </a:lnTo>
                    <a:lnTo>
                      <a:pt x="14" y="56"/>
                    </a:lnTo>
                    <a:lnTo>
                      <a:pt x="13" y="57"/>
                    </a:lnTo>
                    <a:lnTo>
                      <a:pt x="9" y="61"/>
                    </a:lnTo>
                    <a:lnTo>
                      <a:pt x="8" y="64"/>
                    </a:lnTo>
                    <a:lnTo>
                      <a:pt x="5" y="65"/>
                    </a:lnTo>
                    <a:lnTo>
                      <a:pt x="1" y="67"/>
                    </a:lnTo>
                    <a:lnTo>
                      <a:pt x="0" y="67"/>
                    </a:lnTo>
                    <a:lnTo>
                      <a:pt x="0" y="69"/>
                    </a:lnTo>
                    <a:lnTo>
                      <a:pt x="0" y="70"/>
                    </a:lnTo>
                    <a:lnTo>
                      <a:pt x="0" y="72"/>
                    </a:lnTo>
                    <a:lnTo>
                      <a:pt x="0" y="73"/>
                    </a:lnTo>
                    <a:lnTo>
                      <a:pt x="1" y="73"/>
                    </a:lnTo>
                    <a:lnTo>
                      <a:pt x="5" y="75"/>
                    </a:lnTo>
                    <a:lnTo>
                      <a:pt x="8" y="75"/>
                    </a:lnTo>
                    <a:lnTo>
                      <a:pt x="9" y="73"/>
                    </a:lnTo>
                    <a:lnTo>
                      <a:pt x="13" y="72"/>
                    </a:lnTo>
                    <a:lnTo>
                      <a:pt x="14" y="70"/>
                    </a:lnTo>
                    <a:lnTo>
                      <a:pt x="14" y="70"/>
                    </a:lnTo>
                    <a:lnTo>
                      <a:pt x="14" y="70"/>
                    </a:lnTo>
                    <a:lnTo>
                      <a:pt x="13" y="72"/>
                    </a:lnTo>
                    <a:lnTo>
                      <a:pt x="16" y="73"/>
                    </a:lnTo>
                    <a:lnTo>
                      <a:pt x="17" y="72"/>
                    </a:lnTo>
                    <a:lnTo>
                      <a:pt x="19" y="73"/>
                    </a:lnTo>
                    <a:lnTo>
                      <a:pt x="22" y="73"/>
                    </a:lnTo>
                    <a:lnTo>
                      <a:pt x="25" y="73"/>
                    </a:lnTo>
                    <a:lnTo>
                      <a:pt x="25" y="73"/>
                    </a:lnTo>
                    <a:lnTo>
                      <a:pt x="27" y="75"/>
                    </a:lnTo>
                    <a:lnTo>
                      <a:pt x="28" y="75"/>
                    </a:lnTo>
                    <a:lnTo>
                      <a:pt x="30" y="75"/>
                    </a:lnTo>
                    <a:lnTo>
                      <a:pt x="30" y="77"/>
                    </a:lnTo>
                    <a:lnTo>
                      <a:pt x="32" y="77"/>
                    </a:lnTo>
                    <a:lnTo>
                      <a:pt x="33" y="75"/>
                    </a:lnTo>
                    <a:lnTo>
                      <a:pt x="33" y="73"/>
                    </a:lnTo>
                    <a:lnTo>
                      <a:pt x="35" y="75"/>
                    </a:lnTo>
                    <a:lnTo>
                      <a:pt x="36" y="75"/>
                    </a:lnTo>
                    <a:lnTo>
                      <a:pt x="36" y="75"/>
                    </a:lnTo>
                    <a:lnTo>
                      <a:pt x="38" y="73"/>
                    </a:lnTo>
                    <a:lnTo>
                      <a:pt x="40" y="73"/>
                    </a:lnTo>
                    <a:lnTo>
                      <a:pt x="41" y="75"/>
                    </a:lnTo>
                    <a:lnTo>
                      <a:pt x="41" y="73"/>
                    </a:lnTo>
                    <a:lnTo>
                      <a:pt x="41" y="72"/>
                    </a:lnTo>
                    <a:lnTo>
                      <a:pt x="41" y="70"/>
                    </a:lnTo>
                    <a:lnTo>
                      <a:pt x="41" y="70"/>
                    </a:lnTo>
                    <a:lnTo>
                      <a:pt x="43" y="69"/>
                    </a:lnTo>
                    <a:lnTo>
                      <a:pt x="44" y="69"/>
                    </a:lnTo>
                    <a:lnTo>
                      <a:pt x="43" y="70"/>
                    </a:lnTo>
                    <a:lnTo>
                      <a:pt x="43" y="72"/>
                    </a:lnTo>
                    <a:lnTo>
                      <a:pt x="43" y="73"/>
                    </a:lnTo>
                    <a:lnTo>
                      <a:pt x="43" y="72"/>
                    </a:lnTo>
                    <a:lnTo>
                      <a:pt x="44" y="70"/>
                    </a:lnTo>
                    <a:lnTo>
                      <a:pt x="46" y="70"/>
                    </a:lnTo>
                    <a:lnTo>
                      <a:pt x="46" y="72"/>
                    </a:lnTo>
                    <a:lnTo>
                      <a:pt x="44" y="73"/>
                    </a:lnTo>
                    <a:lnTo>
                      <a:pt x="44" y="73"/>
                    </a:lnTo>
                    <a:lnTo>
                      <a:pt x="46" y="73"/>
                    </a:lnTo>
                    <a:lnTo>
                      <a:pt x="48" y="73"/>
                    </a:lnTo>
                    <a:lnTo>
                      <a:pt x="48" y="73"/>
                    </a:lnTo>
                    <a:lnTo>
                      <a:pt x="44" y="75"/>
                    </a:lnTo>
                    <a:lnTo>
                      <a:pt x="41" y="77"/>
                    </a:lnTo>
                    <a:lnTo>
                      <a:pt x="43" y="77"/>
                    </a:lnTo>
                    <a:lnTo>
                      <a:pt x="43" y="77"/>
                    </a:lnTo>
                    <a:lnTo>
                      <a:pt x="44" y="77"/>
                    </a:lnTo>
                    <a:lnTo>
                      <a:pt x="46" y="78"/>
                    </a:lnTo>
                    <a:lnTo>
                      <a:pt x="48" y="78"/>
                    </a:lnTo>
                    <a:lnTo>
                      <a:pt x="48" y="78"/>
                    </a:lnTo>
                    <a:lnTo>
                      <a:pt x="49" y="78"/>
                    </a:lnTo>
                    <a:lnTo>
                      <a:pt x="51" y="77"/>
                    </a:lnTo>
                    <a:lnTo>
                      <a:pt x="51" y="75"/>
                    </a:lnTo>
                    <a:lnTo>
                      <a:pt x="51" y="73"/>
                    </a:lnTo>
                    <a:lnTo>
                      <a:pt x="52" y="75"/>
                    </a:lnTo>
                    <a:lnTo>
                      <a:pt x="54" y="75"/>
                    </a:lnTo>
                    <a:lnTo>
                      <a:pt x="56" y="77"/>
                    </a:lnTo>
                    <a:lnTo>
                      <a:pt x="57" y="77"/>
                    </a:lnTo>
                    <a:lnTo>
                      <a:pt x="59" y="75"/>
                    </a:lnTo>
                    <a:lnTo>
                      <a:pt x="60" y="75"/>
                    </a:lnTo>
                    <a:lnTo>
                      <a:pt x="59" y="77"/>
                    </a:lnTo>
                    <a:lnTo>
                      <a:pt x="59" y="77"/>
                    </a:lnTo>
                    <a:lnTo>
                      <a:pt x="56" y="78"/>
                    </a:lnTo>
                    <a:lnTo>
                      <a:pt x="54" y="78"/>
                    </a:lnTo>
                    <a:lnTo>
                      <a:pt x="52" y="80"/>
                    </a:lnTo>
                    <a:lnTo>
                      <a:pt x="52" y="81"/>
                    </a:lnTo>
                    <a:lnTo>
                      <a:pt x="51" y="81"/>
                    </a:lnTo>
                    <a:lnTo>
                      <a:pt x="51" y="83"/>
                    </a:lnTo>
                    <a:lnTo>
                      <a:pt x="49" y="83"/>
                    </a:lnTo>
                    <a:lnTo>
                      <a:pt x="48" y="83"/>
                    </a:lnTo>
                    <a:lnTo>
                      <a:pt x="48" y="85"/>
                    </a:lnTo>
                    <a:lnTo>
                      <a:pt x="46" y="85"/>
                    </a:lnTo>
                    <a:lnTo>
                      <a:pt x="44" y="85"/>
                    </a:lnTo>
                    <a:lnTo>
                      <a:pt x="43" y="86"/>
                    </a:lnTo>
                    <a:lnTo>
                      <a:pt x="41" y="88"/>
                    </a:lnTo>
                    <a:lnTo>
                      <a:pt x="43" y="89"/>
                    </a:lnTo>
                    <a:lnTo>
                      <a:pt x="43" y="89"/>
                    </a:lnTo>
                    <a:lnTo>
                      <a:pt x="44" y="89"/>
                    </a:lnTo>
                    <a:lnTo>
                      <a:pt x="46" y="89"/>
                    </a:lnTo>
                    <a:lnTo>
                      <a:pt x="46" y="88"/>
                    </a:lnTo>
                    <a:lnTo>
                      <a:pt x="48" y="88"/>
                    </a:lnTo>
                    <a:lnTo>
                      <a:pt x="48" y="89"/>
                    </a:lnTo>
                    <a:lnTo>
                      <a:pt x="48" y="89"/>
                    </a:lnTo>
                    <a:lnTo>
                      <a:pt x="51" y="89"/>
                    </a:lnTo>
                    <a:lnTo>
                      <a:pt x="52" y="88"/>
                    </a:lnTo>
                    <a:lnTo>
                      <a:pt x="52" y="86"/>
                    </a:lnTo>
                    <a:lnTo>
                      <a:pt x="52" y="86"/>
                    </a:lnTo>
                    <a:lnTo>
                      <a:pt x="54" y="85"/>
                    </a:lnTo>
                    <a:lnTo>
                      <a:pt x="54" y="83"/>
                    </a:lnTo>
                    <a:lnTo>
                      <a:pt x="56" y="83"/>
                    </a:lnTo>
                    <a:lnTo>
                      <a:pt x="57" y="80"/>
                    </a:lnTo>
                    <a:lnTo>
                      <a:pt x="59" y="80"/>
                    </a:lnTo>
                    <a:lnTo>
                      <a:pt x="60" y="80"/>
                    </a:lnTo>
                    <a:lnTo>
                      <a:pt x="62" y="80"/>
                    </a:lnTo>
                    <a:lnTo>
                      <a:pt x="60" y="81"/>
                    </a:lnTo>
                    <a:lnTo>
                      <a:pt x="62" y="81"/>
                    </a:lnTo>
                    <a:lnTo>
                      <a:pt x="62" y="80"/>
                    </a:lnTo>
                    <a:lnTo>
                      <a:pt x="64" y="77"/>
                    </a:lnTo>
                    <a:lnTo>
                      <a:pt x="65" y="73"/>
                    </a:lnTo>
                    <a:lnTo>
                      <a:pt x="65" y="72"/>
                    </a:lnTo>
                    <a:lnTo>
                      <a:pt x="65" y="70"/>
                    </a:lnTo>
                    <a:lnTo>
                      <a:pt x="67" y="70"/>
                    </a:lnTo>
                    <a:lnTo>
                      <a:pt x="67" y="72"/>
                    </a:lnTo>
                    <a:lnTo>
                      <a:pt x="68" y="72"/>
                    </a:lnTo>
                    <a:lnTo>
                      <a:pt x="70" y="73"/>
                    </a:lnTo>
                    <a:lnTo>
                      <a:pt x="70" y="75"/>
                    </a:lnTo>
                    <a:lnTo>
                      <a:pt x="70" y="77"/>
                    </a:lnTo>
                    <a:lnTo>
                      <a:pt x="68" y="80"/>
                    </a:lnTo>
                    <a:lnTo>
                      <a:pt x="70" y="80"/>
                    </a:lnTo>
                    <a:lnTo>
                      <a:pt x="68" y="81"/>
                    </a:lnTo>
                    <a:lnTo>
                      <a:pt x="67" y="83"/>
                    </a:lnTo>
                    <a:lnTo>
                      <a:pt x="65" y="88"/>
                    </a:lnTo>
                    <a:lnTo>
                      <a:pt x="65" y="89"/>
                    </a:lnTo>
                    <a:lnTo>
                      <a:pt x="65" y="91"/>
                    </a:lnTo>
                    <a:lnTo>
                      <a:pt x="65" y="93"/>
                    </a:lnTo>
                    <a:lnTo>
                      <a:pt x="65" y="93"/>
                    </a:lnTo>
                    <a:lnTo>
                      <a:pt x="68" y="91"/>
                    </a:lnTo>
                    <a:lnTo>
                      <a:pt x="70" y="88"/>
                    </a:lnTo>
                    <a:lnTo>
                      <a:pt x="70" y="88"/>
                    </a:lnTo>
                    <a:lnTo>
                      <a:pt x="73" y="85"/>
                    </a:lnTo>
                    <a:lnTo>
                      <a:pt x="73" y="83"/>
                    </a:lnTo>
                    <a:lnTo>
                      <a:pt x="75" y="85"/>
                    </a:lnTo>
                    <a:lnTo>
                      <a:pt x="76" y="85"/>
                    </a:lnTo>
                    <a:lnTo>
                      <a:pt x="76" y="85"/>
                    </a:lnTo>
                    <a:lnTo>
                      <a:pt x="75" y="86"/>
                    </a:lnTo>
                    <a:lnTo>
                      <a:pt x="72" y="88"/>
                    </a:lnTo>
                    <a:lnTo>
                      <a:pt x="72" y="89"/>
                    </a:lnTo>
                    <a:lnTo>
                      <a:pt x="72" y="93"/>
                    </a:lnTo>
                    <a:lnTo>
                      <a:pt x="73" y="93"/>
                    </a:lnTo>
                    <a:lnTo>
                      <a:pt x="73" y="96"/>
                    </a:lnTo>
                    <a:lnTo>
                      <a:pt x="75" y="96"/>
                    </a:lnTo>
                    <a:lnTo>
                      <a:pt x="75" y="94"/>
                    </a:lnTo>
                    <a:lnTo>
                      <a:pt x="76" y="93"/>
                    </a:lnTo>
                    <a:lnTo>
                      <a:pt x="76" y="93"/>
                    </a:lnTo>
                    <a:lnTo>
                      <a:pt x="78" y="96"/>
                    </a:lnTo>
                    <a:lnTo>
                      <a:pt x="79" y="96"/>
                    </a:lnTo>
                    <a:lnTo>
                      <a:pt x="81" y="94"/>
                    </a:lnTo>
                    <a:lnTo>
                      <a:pt x="81" y="93"/>
                    </a:lnTo>
                    <a:lnTo>
                      <a:pt x="83" y="93"/>
                    </a:lnTo>
                    <a:lnTo>
                      <a:pt x="83" y="91"/>
                    </a:lnTo>
                    <a:lnTo>
                      <a:pt x="83" y="89"/>
                    </a:lnTo>
                    <a:lnTo>
                      <a:pt x="83" y="89"/>
                    </a:lnTo>
                    <a:lnTo>
                      <a:pt x="84" y="88"/>
                    </a:lnTo>
                    <a:lnTo>
                      <a:pt x="83" y="86"/>
                    </a:lnTo>
                    <a:lnTo>
                      <a:pt x="83" y="85"/>
                    </a:lnTo>
                    <a:lnTo>
                      <a:pt x="86" y="81"/>
                    </a:lnTo>
                    <a:lnTo>
                      <a:pt x="87" y="78"/>
                    </a:lnTo>
                    <a:lnTo>
                      <a:pt x="87" y="75"/>
                    </a:lnTo>
                    <a:lnTo>
                      <a:pt x="86" y="73"/>
                    </a:lnTo>
                    <a:lnTo>
                      <a:pt x="86" y="73"/>
                    </a:lnTo>
                    <a:lnTo>
                      <a:pt x="86" y="75"/>
                    </a:lnTo>
                    <a:lnTo>
                      <a:pt x="84" y="77"/>
                    </a:lnTo>
                    <a:lnTo>
                      <a:pt x="83" y="78"/>
                    </a:lnTo>
                    <a:lnTo>
                      <a:pt x="81" y="80"/>
                    </a:lnTo>
                    <a:lnTo>
                      <a:pt x="79" y="80"/>
                    </a:lnTo>
                    <a:lnTo>
                      <a:pt x="79" y="78"/>
                    </a:lnTo>
                    <a:lnTo>
                      <a:pt x="79" y="77"/>
                    </a:lnTo>
                    <a:lnTo>
                      <a:pt x="79" y="73"/>
                    </a:lnTo>
                    <a:lnTo>
                      <a:pt x="83" y="72"/>
                    </a:lnTo>
                    <a:lnTo>
                      <a:pt x="83" y="72"/>
                    </a:lnTo>
                    <a:lnTo>
                      <a:pt x="84" y="70"/>
                    </a:lnTo>
                    <a:lnTo>
                      <a:pt x="86" y="70"/>
                    </a:lnTo>
                    <a:lnTo>
                      <a:pt x="86" y="69"/>
                    </a:lnTo>
                    <a:lnTo>
                      <a:pt x="86" y="67"/>
                    </a:lnTo>
                    <a:lnTo>
                      <a:pt x="84" y="69"/>
                    </a:lnTo>
                    <a:lnTo>
                      <a:pt x="84" y="69"/>
                    </a:lnTo>
                    <a:lnTo>
                      <a:pt x="81" y="70"/>
                    </a:lnTo>
                    <a:lnTo>
                      <a:pt x="81" y="70"/>
                    </a:lnTo>
                    <a:lnTo>
                      <a:pt x="78" y="72"/>
                    </a:lnTo>
                    <a:lnTo>
                      <a:pt x="78" y="73"/>
                    </a:lnTo>
                    <a:lnTo>
                      <a:pt x="75" y="75"/>
                    </a:lnTo>
                    <a:lnTo>
                      <a:pt x="75" y="77"/>
                    </a:lnTo>
                    <a:lnTo>
                      <a:pt x="73" y="77"/>
                    </a:lnTo>
                    <a:lnTo>
                      <a:pt x="72" y="75"/>
                    </a:lnTo>
                    <a:lnTo>
                      <a:pt x="72" y="73"/>
                    </a:lnTo>
                    <a:lnTo>
                      <a:pt x="72" y="72"/>
                    </a:lnTo>
                    <a:lnTo>
                      <a:pt x="72" y="70"/>
                    </a:lnTo>
                    <a:lnTo>
                      <a:pt x="72" y="72"/>
                    </a:lnTo>
                    <a:lnTo>
                      <a:pt x="73" y="72"/>
                    </a:lnTo>
                    <a:lnTo>
                      <a:pt x="75" y="70"/>
                    </a:lnTo>
                    <a:lnTo>
                      <a:pt x="73" y="70"/>
                    </a:lnTo>
                    <a:lnTo>
                      <a:pt x="72" y="69"/>
                    </a:lnTo>
                    <a:lnTo>
                      <a:pt x="73" y="69"/>
                    </a:lnTo>
                    <a:lnTo>
                      <a:pt x="75" y="69"/>
                    </a:lnTo>
                    <a:lnTo>
                      <a:pt x="73" y="69"/>
                    </a:lnTo>
                    <a:lnTo>
                      <a:pt x="72" y="67"/>
                    </a:lnTo>
                    <a:lnTo>
                      <a:pt x="72" y="65"/>
                    </a:lnTo>
                    <a:lnTo>
                      <a:pt x="72" y="65"/>
                    </a:lnTo>
                    <a:lnTo>
                      <a:pt x="75" y="65"/>
                    </a:lnTo>
                    <a:lnTo>
                      <a:pt x="75" y="65"/>
                    </a:lnTo>
                    <a:lnTo>
                      <a:pt x="78" y="64"/>
                    </a:lnTo>
                    <a:lnTo>
                      <a:pt x="78" y="61"/>
                    </a:lnTo>
                    <a:lnTo>
                      <a:pt x="81" y="61"/>
                    </a:lnTo>
                    <a:lnTo>
                      <a:pt x="81" y="62"/>
                    </a:lnTo>
                    <a:lnTo>
                      <a:pt x="84" y="61"/>
                    </a:lnTo>
                    <a:lnTo>
                      <a:pt x="84" y="59"/>
                    </a:lnTo>
                    <a:lnTo>
                      <a:pt x="84" y="56"/>
                    </a:lnTo>
                    <a:lnTo>
                      <a:pt x="84" y="56"/>
                    </a:lnTo>
                    <a:lnTo>
                      <a:pt x="83" y="57"/>
                    </a:lnTo>
                    <a:lnTo>
                      <a:pt x="81" y="57"/>
                    </a:lnTo>
                    <a:lnTo>
                      <a:pt x="79" y="57"/>
                    </a:lnTo>
                    <a:lnTo>
                      <a:pt x="78" y="57"/>
                    </a:lnTo>
                    <a:lnTo>
                      <a:pt x="78" y="57"/>
                    </a:lnTo>
                    <a:lnTo>
                      <a:pt x="78" y="59"/>
                    </a:lnTo>
                    <a:lnTo>
                      <a:pt x="78" y="61"/>
                    </a:lnTo>
                    <a:lnTo>
                      <a:pt x="76" y="61"/>
                    </a:lnTo>
                    <a:lnTo>
                      <a:pt x="75" y="62"/>
                    </a:lnTo>
                    <a:lnTo>
                      <a:pt x="73" y="62"/>
                    </a:lnTo>
                    <a:lnTo>
                      <a:pt x="73" y="64"/>
                    </a:lnTo>
                    <a:lnTo>
                      <a:pt x="72" y="64"/>
                    </a:lnTo>
                    <a:lnTo>
                      <a:pt x="73" y="64"/>
                    </a:lnTo>
                    <a:lnTo>
                      <a:pt x="73" y="61"/>
                    </a:lnTo>
                    <a:lnTo>
                      <a:pt x="72" y="62"/>
                    </a:lnTo>
                    <a:lnTo>
                      <a:pt x="70" y="62"/>
                    </a:lnTo>
                    <a:lnTo>
                      <a:pt x="72" y="61"/>
                    </a:lnTo>
                    <a:lnTo>
                      <a:pt x="73" y="61"/>
                    </a:lnTo>
                    <a:lnTo>
                      <a:pt x="73" y="59"/>
                    </a:lnTo>
                    <a:lnTo>
                      <a:pt x="73" y="59"/>
                    </a:lnTo>
                    <a:lnTo>
                      <a:pt x="73" y="57"/>
                    </a:lnTo>
                    <a:lnTo>
                      <a:pt x="75" y="56"/>
                    </a:lnTo>
                    <a:lnTo>
                      <a:pt x="73" y="56"/>
                    </a:lnTo>
                    <a:lnTo>
                      <a:pt x="73" y="56"/>
                    </a:lnTo>
                    <a:lnTo>
                      <a:pt x="73" y="54"/>
                    </a:lnTo>
                    <a:lnTo>
                      <a:pt x="73" y="53"/>
                    </a:lnTo>
                    <a:lnTo>
                      <a:pt x="73" y="53"/>
                    </a:lnTo>
                    <a:lnTo>
                      <a:pt x="72" y="54"/>
                    </a:lnTo>
                    <a:lnTo>
                      <a:pt x="68" y="53"/>
                    </a:lnTo>
                    <a:lnTo>
                      <a:pt x="72" y="53"/>
                    </a:lnTo>
                    <a:lnTo>
                      <a:pt x="72" y="53"/>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1" name="Freeform 1311">
                <a:extLst>
                  <a:ext uri="{FF2B5EF4-FFF2-40B4-BE49-F238E27FC236}">
                    <a16:creationId xmlns:a16="http://schemas.microsoft.com/office/drawing/2014/main" id="{9BABB589-7852-4E43-BD15-47FE9A4A36B1}"/>
                  </a:ext>
                </a:extLst>
              </p:cNvPr>
              <p:cNvSpPr>
                <a:spLocks/>
              </p:cNvSpPr>
              <p:nvPr/>
            </p:nvSpPr>
            <p:spPr bwMode="auto">
              <a:xfrm>
                <a:off x="3994" y="1674"/>
                <a:ext cx="4" cy="2"/>
              </a:xfrm>
              <a:custGeom>
                <a:avLst/>
                <a:gdLst>
                  <a:gd name="T0" fmla="*/ 0 w 4"/>
                  <a:gd name="T1" fmla="*/ 0 h 2"/>
                  <a:gd name="T2" fmla="*/ 0 w 4"/>
                  <a:gd name="T3" fmla="*/ 0 h 2"/>
                  <a:gd name="T4" fmla="*/ 1 w 4"/>
                  <a:gd name="T5" fmla="*/ 2 h 2"/>
                  <a:gd name="T6" fmla="*/ 4 w 4"/>
                  <a:gd name="T7" fmla="*/ 2 h 2"/>
                  <a:gd name="T8" fmla="*/ 4 w 4"/>
                  <a:gd name="T9" fmla="*/ 0 h 2"/>
                  <a:gd name="T10" fmla="*/ 1 w 4"/>
                  <a:gd name="T11" fmla="*/ 0 h 2"/>
                  <a:gd name="T12" fmla="*/ 0 w 4"/>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4" h="2">
                    <a:moveTo>
                      <a:pt x="0" y="0"/>
                    </a:moveTo>
                    <a:lnTo>
                      <a:pt x="0" y="0"/>
                    </a:lnTo>
                    <a:lnTo>
                      <a:pt x="1" y="2"/>
                    </a:lnTo>
                    <a:lnTo>
                      <a:pt x="4" y="2"/>
                    </a:lnTo>
                    <a:lnTo>
                      <a:pt x="4" y="0"/>
                    </a:lnTo>
                    <a:lnTo>
                      <a:pt x="1" y="0"/>
                    </a:lnTo>
                    <a:lnTo>
                      <a:pt x="0"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2" name="Freeform 1312">
                <a:extLst>
                  <a:ext uri="{FF2B5EF4-FFF2-40B4-BE49-F238E27FC236}">
                    <a16:creationId xmlns:a16="http://schemas.microsoft.com/office/drawing/2014/main" id="{CADEF34D-6CDF-4FED-9B98-7C608C88D27F}"/>
                  </a:ext>
                </a:extLst>
              </p:cNvPr>
              <p:cNvSpPr>
                <a:spLocks/>
              </p:cNvSpPr>
              <p:nvPr/>
            </p:nvSpPr>
            <p:spPr bwMode="auto">
              <a:xfrm>
                <a:off x="3965" y="1680"/>
                <a:ext cx="1" cy="2"/>
              </a:xfrm>
              <a:custGeom>
                <a:avLst/>
                <a:gdLst>
                  <a:gd name="T0" fmla="*/ 0 w 1"/>
                  <a:gd name="T1" fmla="*/ 0 h 2"/>
                  <a:gd name="T2" fmla="*/ 0 w 1"/>
                  <a:gd name="T3" fmla="*/ 2 h 2"/>
                  <a:gd name="T4" fmla="*/ 0 w 1"/>
                  <a:gd name="T5" fmla="*/ 2 h 2"/>
                  <a:gd name="T6" fmla="*/ 1 w 1"/>
                  <a:gd name="T7" fmla="*/ 2 h 2"/>
                  <a:gd name="T8" fmla="*/ 0 w 1"/>
                  <a:gd name="T9" fmla="*/ 0 h 2"/>
                </a:gdLst>
                <a:ahLst/>
                <a:cxnLst>
                  <a:cxn ang="0">
                    <a:pos x="T0" y="T1"/>
                  </a:cxn>
                  <a:cxn ang="0">
                    <a:pos x="T2" y="T3"/>
                  </a:cxn>
                  <a:cxn ang="0">
                    <a:pos x="T4" y="T5"/>
                  </a:cxn>
                  <a:cxn ang="0">
                    <a:pos x="T6" y="T7"/>
                  </a:cxn>
                  <a:cxn ang="0">
                    <a:pos x="T8" y="T9"/>
                  </a:cxn>
                </a:cxnLst>
                <a:rect l="0" t="0" r="r" b="b"/>
                <a:pathLst>
                  <a:path w="1" h="2">
                    <a:moveTo>
                      <a:pt x="0" y="0"/>
                    </a:moveTo>
                    <a:lnTo>
                      <a:pt x="0" y="2"/>
                    </a:lnTo>
                    <a:lnTo>
                      <a:pt x="0" y="2"/>
                    </a:lnTo>
                    <a:lnTo>
                      <a:pt x="1" y="2"/>
                    </a:lnTo>
                    <a:lnTo>
                      <a:pt x="0"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3" name="Freeform 1313">
                <a:extLst>
                  <a:ext uri="{FF2B5EF4-FFF2-40B4-BE49-F238E27FC236}">
                    <a16:creationId xmlns:a16="http://schemas.microsoft.com/office/drawing/2014/main" id="{F2912CA0-3FDF-40AA-8918-E79460FF9D79}"/>
                  </a:ext>
                </a:extLst>
              </p:cNvPr>
              <p:cNvSpPr>
                <a:spLocks/>
              </p:cNvSpPr>
              <p:nvPr/>
            </p:nvSpPr>
            <p:spPr bwMode="auto">
              <a:xfrm>
                <a:off x="3039" y="1484"/>
                <a:ext cx="10" cy="11"/>
              </a:xfrm>
              <a:custGeom>
                <a:avLst/>
                <a:gdLst>
                  <a:gd name="T0" fmla="*/ 3 w 10"/>
                  <a:gd name="T1" fmla="*/ 3 h 11"/>
                  <a:gd name="T2" fmla="*/ 2 w 10"/>
                  <a:gd name="T3" fmla="*/ 5 h 11"/>
                  <a:gd name="T4" fmla="*/ 2 w 10"/>
                  <a:gd name="T5" fmla="*/ 8 h 11"/>
                  <a:gd name="T6" fmla="*/ 5 w 10"/>
                  <a:gd name="T7" fmla="*/ 8 h 11"/>
                  <a:gd name="T8" fmla="*/ 8 w 10"/>
                  <a:gd name="T9" fmla="*/ 5 h 11"/>
                  <a:gd name="T10" fmla="*/ 6 w 10"/>
                  <a:gd name="T11" fmla="*/ 8 h 11"/>
                  <a:gd name="T12" fmla="*/ 6 w 10"/>
                  <a:gd name="T13" fmla="*/ 11 h 11"/>
                  <a:gd name="T14" fmla="*/ 10 w 10"/>
                  <a:gd name="T15" fmla="*/ 8 h 11"/>
                  <a:gd name="T16" fmla="*/ 10 w 10"/>
                  <a:gd name="T17" fmla="*/ 2 h 11"/>
                  <a:gd name="T18" fmla="*/ 6 w 10"/>
                  <a:gd name="T19" fmla="*/ 0 h 11"/>
                  <a:gd name="T20" fmla="*/ 3 w 10"/>
                  <a:gd name="T21" fmla="*/ 0 h 11"/>
                  <a:gd name="T22" fmla="*/ 0 w 10"/>
                  <a:gd name="T23" fmla="*/ 3 h 11"/>
                  <a:gd name="T24" fmla="*/ 3 w 10"/>
                  <a:gd name="T25" fmla="*/ 3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1">
                    <a:moveTo>
                      <a:pt x="3" y="3"/>
                    </a:moveTo>
                    <a:lnTo>
                      <a:pt x="2" y="5"/>
                    </a:lnTo>
                    <a:lnTo>
                      <a:pt x="2" y="8"/>
                    </a:lnTo>
                    <a:lnTo>
                      <a:pt x="5" y="8"/>
                    </a:lnTo>
                    <a:lnTo>
                      <a:pt x="8" y="5"/>
                    </a:lnTo>
                    <a:lnTo>
                      <a:pt x="6" y="8"/>
                    </a:lnTo>
                    <a:lnTo>
                      <a:pt x="6" y="11"/>
                    </a:lnTo>
                    <a:lnTo>
                      <a:pt x="10" y="8"/>
                    </a:lnTo>
                    <a:lnTo>
                      <a:pt x="10" y="2"/>
                    </a:lnTo>
                    <a:lnTo>
                      <a:pt x="6" y="0"/>
                    </a:lnTo>
                    <a:lnTo>
                      <a:pt x="3" y="0"/>
                    </a:lnTo>
                    <a:lnTo>
                      <a:pt x="0" y="3"/>
                    </a:lnTo>
                    <a:lnTo>
                      <a:pt x="3" y="3"/>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4" name="Freeform 1314">
                <a:extLst>
                  <a:ext uri="{FF2B5EF4-FFF2-40B4-BE49-F238E27FC236}">
                    <a16:creationId xmlns:a16="http://schemas.microsoft.com/office/drawing/2014/main" id="{1919282F-585A-4857-AD54-981521AE83C4}"/>
                  </a:ext>
                </a:extLst>
              </p:cNvPr>
              <p:cNvSpPr>
                <a:spLocks/>
              </p:cNvSpPr>
              <p:nvPr/>
            </p:nvSpPr>
            <p:spPr bwMode="auto">
              <a:xfrm>
                <a:off x="3151" y="987"/>
                <a:ext cx="8" cy="6"/>
              </a:xfrm>
              <a:custGeom>
                <a:avLst/>
                <a:gdLst>
                  <a:gd name="T0" fmla="*/ 4 w 8"/>
                  <a:gd name="T1" fmla="*/ 4 h 6"/>
                  <a:gd name="T2" fmla="*/ 6 w 8"/>
                  <a:gd name="T3" fmla="*/ 6 h 6"/>
                  <a:gd name="T4" fmla="*/ 8 w 8"/>
                  <a:gd name="T5" fmla="*/ 4 h 6"/>
                  <a:gd name="T6" fmla="*/ 4 w 8"/>
                  <a:gd name="T7" fmla="*/ 1 h 6"/>
                  <a:gd name="T8" fmla="*/ 1 w 8"/>
                  <a:gd name="T9" fmla="*/ 0 h 6"/>
                  <a:gd name="T10" fmla="*/ 0 w 8"/>
                  <a:gd name="T11" fmla="*/ 1 h 6"/>
                  <a:gd name="T12" fmla="*/ 1 w 8"/>
                  <a:gd name="T13" fmla="*/ 4 h 6"/>
                  <a:gd name="T14" fmla="*/ 4 w 8"/>
                  <a:gd name="T15" fmla="*/ 4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6">
                    <a:moveTo>
                      <a:pt x="4" y="4"/>
                    </a:moveTo>
                    <a:lnTo>
                      <a:pt x="6" y="6"/>
                    </a:lnTo>
                    <a:lnTo>
                      <a:pt x="8" y="4"/>
                    </a:lnTo>
                    <a:lnTo>
                      <a:pt x="4" y="1"/>
                    </a:lnTo>
                    <a:lnTo>
                      <a:pt x="1" y="0"/>
                    </a:lnTo>
                    <a:lnTo>
                      <a:pt x="0" y="1"/>
                    </a:lnTo>
                    <a:lnTo>
                      <a:pt x="1" y="4"/>
                    </a:lnTo>
                    <a:lnTo>
                      <a:pt x="4" y="4"/>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5" name="Freeform 1315">
                <a:extLst>
                  <a:ext uri="{FF2B5EF4-FFF2-40B4-BE49-F238E27FC236}">
                    <a16:creationId xmlns:a16="http://schemas.microsoft.com/office/drawing/2014/main" id="{2DEDB3F2-D666-45B8-B6DD-521E6847D58A}"/>
                  </a:ext>
                </a:extLst>
              </p:cNvPr>
              <p:cNvSpPr>
                <a:spLocks/>
              </p:cNvSpPr>
              <p:nvPr/>
            </p:nvSpPr>
            <p:spPr bwMode="auto">
              <a:xfrm>
                <a:off x="3028" y="1457"/>
                <a:ext cx="8" cy="7"/>
              </a:xfrm>
              <a:custGeom>
                <a:avLst/>
                <a:gdLst>
                  <a:gd name="T0" fmla="*/ 5 w 8"/>
                  <a:gd name="T1" fmla="*/ 5 h 7"/>
                  <a:gd name="T2" fmla="*/ 5 w 8"/>
                  <a:gd name="T3" fmla="*/ 7 h 7"/>
                  <a:gd name="T4" fmla="*/ 6 w 8"/>
                  <a:gd name="T5" fmla="*/ 7 h 7"/>
                  <a:gd name="T6" fmla="*/ 8 w 8"/>
                  <a:gd name="T7" fmla="*/ 3 h 7"/>
                  <a:gd name="T8" fmla="*/ 6 w 8"/>
                  <a:gd name="T9" fmla="*/ 0 h 7"/>
                  <a:gd name="T10" fmla="*/ 2 w 8"/>
                  <a:gd name="T11" fmla="*/ 2 h 7"/>
                  <a:gd name="T12" fmla="*/ 0 w 8"/>
                  <a:gd name="T13" fmla="*/ 5 h 7"/>
                  <a:gd name="T14" fmla="*/ 5 w 8"/>
                  <a:gd name="T15" fmla="*/ 5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7">
                    <a:moveTo>
                      <a:pt x="5" y="5"/>
                    </a:moveTo>
                    <a:lnTo>
                      <a:pt x="5" y="7"/>
                    </a:lnTo>
                    <a:lnTo>
                      <a:pt x="6" y="7"/>
                    </a:lnTo>
                    <a:lnTo>
                      <a:pt x="8" y="3"/>
                    </a:lnTo>
                    <a:lnTo>
                      <a:pt x="6" y="0"/>
                    </a:lnTo>
                    <a:lnTo>
                      <a:pt x="2" y="2"/>
                    </a:lnTo>
                    <a:lnTo>
                      <a:pt x="0" y="5"/>
                    </a:lnTo>
                    <a:lnTo>
                      <a:pt x="5" y="5"/>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 name="Freeform 1316">
                <a:extLst>
                  <a:ext uri="{FF2B5EF4-FFF2-40B4-BE49-F238E27FC236}">
                    <a16:creationId xmlns:a16="http://schemas.microsoft.com/office/drawing/2014/main" id="{37CD23C6-40B9-4E53-9A9D-5B368765B0B0}"/>
                  </a:ext>
                </a:extLst>
              </p:cNvPr>
              <p:cNvSpPr>
                <a:spLocks/>
              </p:cNvSpPr>
              <p:nvPr/>
            </p:nvSpPr>
            <p:spPr bwMode="auto">
              <a:xfrm>
                <a:off x="3033" y="1444"/>
                <a:ext cx="1" cy="5"/>
              </a:xfrm>
              <a:custGeom>
                <a:avLst/>
                <a:gdLst>
                  <a:gd name="T0" fmla="*/ 1 w 1"/>
                  <a:gd name="T1" fmla="*/ 4 h 5"/>
                  <a:gd name="T2" fmla="*/ 1 w 1"/>
                  <a:gd name="T3" fmla="*/ 0 h 5"/>
                  <a:gd name="T4" fmla="*/ 0 w 1"/>
                  <a:gd name="T5" fmla="*/ 2 h 5"/>
                  <a:gd name="T6" fmla="*/ 0 w 1"/>
                  <a:gd name="T7" fmla="*/ 5 h 5"/>
                  <a:gd name="T8" fmla="*/ 1 w 1"/>
                  <a:gd name="T9" fmla="*/ 4 h 5"/>
                </a:gdLst>
                <a:ahLst/>
                <a:cxnLst>
                  <a:cxn ang="0">
                    <a:pos x="T0" y="T1"/>
                  </a:cxn>
                  <a:cxn ang="0">
                    <a:pos x="T2" y="T3"/>
                  </a:cxn>
                  <a:cxn ang="0">
                    <a:pos x="T4" y="T5"/>
                  </a:cxn>
                  <a:cxn ang="0">
                    <a:pos x="T6" y="T7"/>
                  </a:cxn>
                  <a:cxn ang="0">
                    <a:pos x="T8" y="T9"/>
                  </a:cxn>
                </a:cxnLst>
                <a:rect l="0" t="0" r="r" b="b"/>
                <a:pathLst>
                  <a:path w="1" h="5">
                    <a:moveTo>
                      <a:pt x="1" y="4"/>
                    </a:moveTo>
                    <a:lnTo>
                      <a:pt x="1" y="0"/>
                    </a:lnTo>
                    <a:lnTo>
                      <a:pt x="0" y="2"/>
                    </a:lnTo>
                    <a:lnTo>
                      <a:pt x="0" y="5"/>
                    </a:lnTo>
                    <a:lnTo>
                      <a:pt x="1" y="4"/>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7" name="Freeform 1317">
                <a:extLst>
                  <a:ext uri="{FF2B5EF4-FFF2-40B4-BE49-F238E27FC236}">
                    <a16:creationId xmlns:a16="http://schemas.microsoft.com/office/drawing/2014/main" id="{588D85EC-3DF7-452F-9D05-155EE23F4CB4}"/>
                  </a:ext>
                </a:extLst>
              </p:cNvPr>
              <p:cNvSpPr>
                <a:spLocks/>
              </p:cNvSpPr>
              <p:nvPr/>
            </p:nvSpPr>
            <p:spPr bwMode="auto">
              <a:xfrm>
                <a:off x="3039" y="1479"/>
                <a:ext cx="3" cy="4"/>
              </a:xfrm>
              <a:custGeom>
                <a:avLst/>
                <a:gdLst>
                  <a:gd name="T0" fmla="*/ 2 w 3"/>
                  <a:gd name="T1" fmla="*/ 0 h 4"/>
                  <a:gd name="T2" fmla="*/ 0 w 3"/>
                  <a:gd name="T3" fmla="*/ 2 h 4"/>
                  <a:gd name="T4" fmla="*/ 3 w 3"/>
                  <a:gd name="T5" fmla="*/ 4 h 4"/>
                  <a:gd name="T6" fmla="*/ 3 w 3"/>
                  <a:gd name="T7" fmla="*/ 2 h 4"/>
                  <a:gd name="T8" fmla="*/ 2 w 3"/>
                  <a:gd name="T9" fmla="*/ 0 h 4"/>
                </a:gdLst>
                <a:ahLst/>
                <a:cxnLst>
                  <a:cxn ang="0">
                    <a:pos x="T0" y="T1"/>
                  </a:cxn>
                  <a:cxn ang="0">
                    <a:pos x="T2" y="T3"/>
                  </a:cxn>
                  <a:cxn ang="0">
                    <a:pos x="T4" y="T5"/>
                  </a:cxn>
                  <a:cxn ang="0">
                    <a:pos x="T6" y="T7"/>
                  </a:cxn>
                  <a:cxn ang="0">
                    <a:pos x="T8" y="T9"/>
                  </a:cxn>
                </a:cxnLst>
                <a:rect l="0" t="0" r="r" b="b"/>
                <a:pathLst>
                  <a:path w="3" h="4">
                    <a:moveTo>
                      <a:pt x="2" y="0"/>
                    </a:moveTo>
                    <a:lnTo>
                      <a:pt x="0" y="2"/>
                    </a:lnTo>
                    <a:lnTo>
                      <a:pt x="3" y="4"/>
                    </a:lnTo>
                    <a:lnTo>
                      <a:pt x="3" y="2"/>
                    </a:lnTo>
                    <a:lnTo>
                      <a:pt x="2"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8" name="Freeform 1318">
                <a:extLst>
                  <a:ext uri="{FF2B5EF4-FFF2-40B4-BE49-F238E27FC236}">
                    <a16:creationId xmlns:a16="http://schemas.microsoft.com/office/drawing/2014/main" id="{7D718162-5A27-47D5-B046-2DEA2C8845D0}"/>
                  </a:ext>
                </a:extLst>
              </p:cNvPr>
              <p:cNvSpPr>
                <a:spLocks/>
              </p:cNvSpPr>
              <p:nvPr/>
            </p:nvSpPr>
            <p:spPr bwMode="auto">
              <a:xfrm>
                <a:off x="3045" y="1472"/>
                <a:ext cx="5" cy="4"/>
              </a:xfrm>
              <a:custGeom>
                <a:avLst/>
                <a:gdLst>
                  <a:gd name="T0" fmla="*/ 5 w 5"/>
                  <a:gd name="T1" fmla="*/ 3 h 4"/>
                  <a:gd name="T2" fmla="*/ 5 w 5"/>
                  <a:gd name="T3" fmla="*/ 0 h 4"/>
                  <a:gd name="T4" fmla="*/ 4 w 5"/>
                  <a:gd name="T5" fmla="*/ 0 h 4"/>
                  <a:gd name="T6" fmla="*/ 0 w 5"/>
                  <a:gd name="T7" fmla="*/ 1 h 4"/>
                  <a:gd name="T8" fmla="*/ 0 w 5"/>
                  <a:gd name="T9" fmla="*/ 4 h 4"/>
                  <a:gd name="T10" fmla="*/ 2 w 5"/>
                  <a:gd name="T11" fmla="*/ 3 h 4"/>
                  <a:gd name="T12" fmla="*/ 5 w 5"/>
                  <a:gd name="T13" fmla="*/ 3 h 4"/>
                </a:gdLst>
                <a:ahLst/>
                <a:cxnLst>
                  <a:cxn ang="0">
                    <a:pos x="T0" y="T1"/>
                  </a:cxn>
                  <a:cxn ang="0">
                    <a:pos x="T2" y="T3"/>
                  </a:cxn>
                  <a:cxn ang="0">
                    <a:pos x="T4" y="T5"/>
                  </a:cxn>
                  <a:cxn ang="0">
                    <a:pos x="T6" y="T7"/>
                  </a:cxn>
                  <a:cxn ang="0">
                    <a:pos x="T8" y="T9"/>
                  </a:cxn>
                  <a:cxn ang="0">
                    <a:pos x="T10" y="T11"/>
                  </a:cxn>
                  <a:cxn ang="0">
                    <a:pos x="T12" y="T13"/>
                  </a:cxn>
                </a:cxnLst>
                <a:rect l="0" t="0" r="r" b="b"/>
                <a:pathLst>
                  <a:path w="5" h="4">
                    <a:moveTo>
                      <a:pt x="5" y="3"/>
                    </a:moveTo>
                    <a:lnTo>
                      <a:pt x="5" y="0"/>
                    </a:lnTo>
                    <a:lnTo>
                      <a:pt x="4" y="0"/>
                    </a:lnTo>
                    <a:lnTo>
                      <a:pt x="0" y="1"/>
                    </a:lnTo>
                    <a:lnTo>
                      <a:pt x="0" y="4"/>
                    </a:lnTo>
                    <a:lnTo>
                      <a:pt x="2" y="3"/>
                    </a:lnTo>
                    <a:lnTo>
                      <a:pt x="5" y="3"/>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9" name="Freeform 1319">
                <a:extLst>
                  <a:ext uri="{FF2B5EF4-FFF2-40B4-BE49-F238E27FC236}">
                    <a16:creationId xmlns:a16="http://schemas.microsoft.com/office/drawing/2014/main" id="{85BA5F3F-F6FA-4002-9145-ED9A4C6F0AB2}"/>
                  </a:ext>
                </a:extLst>
              </p:cNvPr>
              <p:cNvSpPr>
                <a:spLocks/>
              </p:cNvSpPr>
              <p:nvPr/>
            </p:nvSpPr>
            <p:spPr bwMode="auto">
              <a:xfrm>
                <a:off x="3175" y="1015"/>
                <a:ext cx="3" cy="8"/>
              </a:xfrm>
              <a:custGeom>
                <a:avLst/>
                <a:gdLst>
                  <a:gd name="T0" fmla="*/ 3 w 3"/>
                  <a:gd name="T1" fmla="*/ 8 h 8"/>
                  <a:gd name="T2" fmla="*/ 3 w 3"/>
                  <a:gd name="T3" fmla="*/ 7 h 8"/>
                  <a:gd name="T4" fmla="*/ 3 w 3"/>
                  <a:gd name="T5" fmla="*/ 0 h 8"/>
                  <a:gd name="T6" fmla="*/ 1 w 3"/>
                  <a:gd name="T7" fmla="*/ 4 h 8"/>
                  <a:gd name="T8" fmla="*/ 0 w 3"/>
                  <a:gd name="T9" fmla="*/ 5 h 8"/>
                  <a:gd name="T10" fmla="*/ 0 w 3"/>
                  <a:gd name="T11" fmla="*/ 7 h 8"/>
                  <a:gd name="T12" fmla="*/ 0 w 3"/>
                  <a:gd name="T13" fmla="*/ 7 h 8"/>
                  <a:gd name="T14" fmla="*/ 3 w 3"/>
                  <a:gd name="T15" fmla="*/ 8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8">
                    <a:moveTo>
                      <a:pt x="3" y="8"/>
                    </a:moveTo>
                    <a:lnTo>
                      <a:pt x="3" y="7"/>
                    </a:lnTo>
                    <a:lnTo>
                      <a:pt x="3" y="0"/>
                    </a:lnTo>
                    <a:lnTo>
                      <a:pt x="1" y="4"/>
                    </a:lnTo>
                    <a:lnTo>
                      <a:pt x="0" y="5"/>
                    </a:lnTo>
                    <a:lnTo>
                      <a:pt x="0" y="7"/>
                    </a:lnTo>
                    <a:lnTo>
                      <a:pt x="0" y="7"/>
                    </a:lnTo>
                    <a:lnTo>
                      <a:pt x="3" y="8"/>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0" name="Freeform 1320">
                <a:extLst>
                  <a:ext uri="{FF2B5EF4-FFF2-40B4-BE49-F238E27FC236}">
                    <a16:creationId xmlns:a16="http://schemas.microsoft.com/office/drawing/2014/main" id="{1E64CBBF-E533-41D3-B3D5-EC80CDDA4A3B}"/>
                  </a:ext>
                </a:extLst>
              </p:cNvPr>
              <p:cNvSpPr>
                <a:spLocks/>
              </p:cNvSpPr>
              <p:nvPr/>
            </p:nvSpPr>
            <p:spPr bwMode="auto">
              <a:xfrm>
                <a:off x="3194" y="999"/>
                <a:ext cx="1" cy="4"/>
              </a:xfrm>
              <a:custGeom>
                <a:avLst/>
                <a:gdLst>
                  <a:gd name="T0" fmla="*/ 1 w 1"/>
                  <a:gd name="T1" fmla="*/ 0 h 4"/>
                  <a:gd name="T2" fmla="*/ 1 w 1"/>
                  <a:gd name="T3" fmla="*/ 0 h 4"/>
                  <a:gd name="T4" fmla="*/ 0 w 1"/>
                  <a:gd name="T5" fmla="*/ 2 h 4"/>
                  <a:gd name="T6" fmla="*/ 0 w 1"/>
                  <a:gd name="T7" fmla="*/ 4 h 4"/>
                  <a:gd name="T8" fmla="*/ 1 w 1"/>
                  <a:gd name="T9" fmla="*/ 0 h 4"/>
                </a:gdLst>
                <a:ahLst/>
                <a:cxnLst>
                  <a:cxn ang="0">
                    <a:pos x="T0" y="T1"/>
                  </a:cxn>
                  <a:cxn ang="0">
                    <a:pos x="T2" y="T3"/>
                  </a:cxn>
                  <a:cxn ang="0">
                    <a:pos x="T4" y="T5"/>
                  </a:cxn>
                  <a:cxn ang="0">
                    <a:pos x="T6" y="T7"/>
                  </a:cxn>
                  <a:cxn ang="0">
                    <a:pos x="T8" y="T9"/>
                  </a:cxn>
                </a:cxnLst>
                <a:rect l="0" t="0" r="r" b="b"/>
                <a:pathLst>
                  <a:path w="1" h="4">
                    <a:moveTo>
                      <a:pt x="1" y="0"/>
                    </a:moveTo>
                    <a:lnTo>
                      <a:pt x="1" y="0"/>
                    </a:lnTo>
                    <a:lnTo>
                      <a:pt x="0" y="2"/>
                    </a:lnTo>
                    <a:lnTo>
                      <a:pt x="0" y="4"/>
                    </a:lnTo>
                    <a:lnTo>
                      <a:pt x="1"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1" name="Freeform 1321">
                <a:extLst>
                  <a:ext uri="{FF2B5EF4-FFF2-40B4-BE49-F238E27FC236}">
                    <a16:creationId xmlns:a16="http://schemas.microsoft.com/office/drawing/2014/main" id="{ECE59F77-0BCE-42FB-B593-DB28F337247D}"/>
                  </a:ext>
                </a:extLst>
              </p:cNvPr>
              <p:cNvSpPr>
                <a:spLocks/>
              </p:cNvSpPr>
              <p:nvPr/>
            </p:nvSpPr>
            <p:spPr bwMode="auto">
              <a:xfrm>
                <a:off x="3186" y="1004"/>
                <a:ext cx="24" cy="21"/>
              </a:xfrm>
              <a:custGeom>
                <a:avLst/>
                <a:gdLst>
                  <a:gd name="T0" fmla="*/ 1 w 24"/>
                  <a:gd name="T1" fmla="*/ 19 h 21"/>
                  <a:gd name="T2" fmla="*/ 3 w 24"/>
                  <a:gd name="T3" fmla="*/ 21 h 21"/>
                  <a:gd name="T4" fmla="*/ 4 w 24"/>
                  <a:gd name="T5" fmla="*/ 19 h 21"/>
                  <a:gd name="T6" fmla="*/ 8 w 24"/>
                  <a:gd name="T7" fmla="*/ 18 h 21"/>
                  <a:gd name="T8" fmla="*/ 17 w 24"/>
                  <a:gd name="T9" fmla="*/ 11 h 21"/>
                  <a:gd name="T10" fmla="*/ 20 w 24"/>
                  <a:gd name="T11" fmla="*/ 8 h 21"/>
                  <a:gd name="T12" fmla="*/ 24 w 24"/>
                  <a:gd name="T13" fmla="*/ 5 h 21"/>
                  <a:gd name="T14" fmla="*/ 22 w 24"/>
                  <a:gd name="T15" fmla="*/ 7 h 21"/>
                  <a:gd name="T16" fmla="*/ 20 w 24"/>
                  <a:gd name="T17" fmla="*/ 5 h 21"/>
                  <a:gd name="T18" fmla="*/ 19 w 24"/>
                  <a:gd name="T19" fmla="*/ 0 h 21"/>
                  <a:gd name="T20" fmla="*/ 17 w 24"/>
                  <a:gd name="T21" fmla="*/ 0 h 21"/>
                  <a:gd name="T22" fmla="*/ 16 w 24"/>
                  <a:gd name="T23" fmla="*/ 3 h 21"/>
                  <a:gd name="T24" fmla="*/ 12 w 24"/>
                  <a:gd name="T25" fmla="*/ 5 h 21"/>
                  <a:gd name="T26" fmla="*/ 12 w 24"/>
                  <a:gd name="T27" fmla="*/ 7 h 21"/>
                  <a:gd name="T28" fmla="*/ 11 w 24"/>
                  <a:gd name="T29" fmla="*/ 7 h 21"/>
                  <a:gd name="T30" fmla="*/ 9 w 24"/>
                  <a:gd name="T31" fmla="*/ 8 h 21"/>
                  <a:gd name="T32" fmla="*/ 9 w 24"/>
                  <a:gd name="T33" fmla="*/ 10 h 21"/>
                  <a:gd name="T34" fmla="*/ 8 w 24"/>
                  <a:gd name="T35" fmla="*/ 8 h 21"/>
                  <a:gd name="T36" fmla="*/ 9 w 24"/>
                  <a:gd name="T37" fmla="*/ 7 h 21"/>
                  <a:gd name="T38" fmla="*/ 8 w 24"/>
                  <a:gd name="T39" fmla="*/ 5 h 21"/>
                  <a:gd name="T40" fmla="*/ 6 w 24"/>
                  <a:gd name="T41" fmla="*/ 7 h 21"/>
                  <a:gd name="T42" fmla="*/ 4 w 24"/>
                  <a:gd name="T43" fmla="*/ 7 h 21"/>
                  <a:gd name="T44" fmla="*/ 3 w 24"/>
                  <a:gd name="T45" fmla="*/ 10 h 21"/>
                  <a:gd name="T46" fmla="*/ 1 w 24"/>
                  <a:gd name="T47" fmla="*/ 11 h 21"/>
                  <a:gd name="T48" fmla="*/ 1 w 24"/>
                  <a:gd name="T49" fmla="*/ 15 h 21"/>
                  <a:gd name="T50" fmla="*/ 0 w 24"/>
                  <a:gd name="T51" fmla="*/ 18 h 21"/>
                  <a:gd name="T52" fmla="*/ 1 w 24"/>
                  <a:gd name="T53" fmla="*/ 19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 h="21">
                    <a:moveTo>
                      <a:pt x="1" y="19"/>
                    </a:moveTo>
                    <a:lnTo>
                      <a:pt x="3" y="21"/>
                    </a:lnTo>
                    <a:lnTo>
                      <a:pt x="4" y="19"/>
                    </a:lnTo>
                    <a:lnTo>
                      <a:pt x="8" y="18"/>
                    </a:lnTo>
                    <a:lnTo>
                      <a:pt x="17" y="11"/>
                    </a:lnTo>
                    <a:lnTo>
                      <a:pt x="20" y="8"/>
                    </a:lnTo>
                    <a:lnTo>
                      <a:pt x="24" y="5"/>
                    </a:lnTo>
                    <a:lnTo>
                      <a:pt x="22" y="7"/>
                    </a:lnTo>
                    <a:lnTo>
                      <a:pt x="20" y="5"/>
                    </a:lnTo>
                    <a:lnTo>
                      <a:pt x="19" y="0"/>
                    </a:lnTo>
                    <a:lnTo>
                      <a:pt x="17" y="0"/>
                    </a:lnTo>
                    <a:lnTo>
                      <a:pt x="16" y="3"/>
                    </a:lnTo>
                    <a:lnTo>
                      <a:pt x="12" y="5"/>
                    </a:lnTo>
                    <a:lnTo>
                      <a:pt x="12" y="7"/>
                    </a:lnTo>
                    <a:lnTo>
                      <a:pt x="11" y="7"/>
                    </a:lnTo>
                    <a:lnTo>
                      <a:pt x="9" y="8"/>
                    </a:lnTo>
                    <a:lnTo>
                      <a:pt x="9" y="10"/>
                    </a:lnTo>
                    <a:lnTo>
                      <a:pt x="8" y="8"/>
                    </a:lnTo>
                    <a:lnTo>
                      <a:pt x="9" y="7"/>
                    </a:lnTo>
                    <a:lnTo>
                      <a:pt x="8" y="5"/>
                    </a:lnTo>
                    <a:lnTo>
                      <a:pt x="6" y="7"/>
                    </a:lnTo>
                    <a:lnTo>
                      <a:pt x="4" y="7"/>
                    </a:lnTo>
                    <a:lnTo>
                      <a:pt x="3" y="10"/>
                    </a:lnTo>
                    <a:lnTo>
                      <a:pt x="1" y="11"/>
                    </a:lnTo>
                    <a:lnTo>
                      <a:pt x="1" y="15"/>
                    </a:lnTo>
                    <a:lnTo>
                      <a:pt x="0" y="18"/>
                    </a:lnTo>
                    <a:lnTo>
                      <a:pt x="1" y="19"/>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2" name="Freeform 1322">
                <a:extLst>
                  <a:ext uri="{FF2B5EF4-FFF2-40B4-BE49-F238E27FC236}">
                    <a16:creationId xmlns:a16="http://schemas.microsoft.com/office/drawing/2014/main" id="{8A8DAE2E-B86E-414D-B0C1-6B14F4D9A601}"/>
                  </a:ext>
                </a:extLst>
              </p:cNvPr>
              <p:cNvSpPr>
                <a:spLocks/>
              </p:cNvSpPr>
              <p:nvPr/>
            </p:nvSpPr>
            <p:spPr bwMode="auto">
              <a:xfrm>
                <a:off x="3292" y="990"/>
                <a:ext cx="4" cy="5"/>
              </a:xfrm>
              <a:custGeom>
                <a:avLst/>
                <a:gdLst>
                  <a:gd name="T0" fmla="*/ 4 w 4"/>
                  <a:gd name="T1" fmla="*/ 3 h 5"/>
                  <a:gd name="T2" fmla="*/ 4 w 4"/>
                  <a:gd name="T3" fmla="*/ 0 h 5"/>
                  <a:gd name="T4" fmla="*/ 0 w 4"/>
                  <a:gd name="T5" fmla="*/ 1 h 5"/>
                  <a:gd name="T6" fmla="*/ 0 w 4"/>
                  <a:gd name="T7" fmla="*/ 3 h 5"/>
                  <a:gd name="T8" fmla="*/ 2 w 4"/>
                  <a:gd name="T9" fmla="*/ 5 h 5"/>
                  <a:gd name="T10" fmla="*/ 4 w 4"/>
                  <a:gd name="T11" fmla="*/ 3 h 5"/>
                </a:gdLst>
                <a:ahLst/>
                <a:cxnLst>
                  <a:cxn ang="0">
                    <a:pos x="T0" y="T1"/>
                  </a:cxn>
                  <a:cxn ang="0">
                    <a:pos x="T2" y="T3"/>
                  </a:cxn>
                  <a:cxn ang="0">
                    <a:pos x="T4" y="T5"/>
                  </a:cxn>
                  <a:cxn ang="0">
                    <a:pos x="T6" y="T7"/>
                  </a:cxn>
                  <a:cxn ang="0">
                    <a:pos x="T8" y="T9"/>
                  </a:cxn>
                  <a:cxn ang="0">
                    <a:pos x="T10" y="T11"/>
                  </a:cxn>
                </a:cxnLst>
                <a:rect l="0" t="0" r="r" b="b"/>
                <a:pathLst>
                  <a:path w="4" h="5">
                    <a:moveTo>
                      <a:pt x="4" y="3"/>
                    </a:moveTo>
                    <a:lnTo>
                      <a:pt x="4" y="0"/>
                    </a:lnTo>
                    <a:lnTo>
                      <a:pt x="0" y="1"/>
                    </a:lnTo>
                    <a:lnTo>
                      <a:pt x="0" y="3"/>
                    </a:lnTo>
                    <a:lnTo>
                      <a:pt x="2" y="5"/>
                    </a:lnTo>
                    <a:lnTo>
                      <a:pt x="4" y="3"/>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3" name="Freeform 1323">
                <a:extLst>
                  <a:ext uri="{FF2B5EF4-FFF2-40B4-BE49-F238E27FC236}">
                    <a16:creationId xmlns:a16="http://schemas.microsoft.com/office/drawing/2014/main" id="{0EDB3968-72AC-4624-A244-C5D72F3C2857}"/>
                  </a:ext>
                </a:extLst>
              </p:cNvPr>
              <p:cNvSpPr>
                <a:spLocks/>
              </p:cNvSpPr>
              <p:nvPr/>
            </p:nvSpPr>
            <p:spPr bwMode="auto">
              <a:xfrm>
                <a:off x="3175" y="1025"/>
                <a:ext cx="9" cy="14"/>
              </a:xfrm>
              <a:custGeom>
                <a:avLst/>
                <a:gdLst>
                  <a:gd name="T0" fmla="*/ 1 w 9"/>
                  <a:gd name="T1" fmla="*/ 8 h 14"/>
                  <a:gd name="T2" fmla="*/ 3 w 9"/>
                  <a:gd name="T3" fmla="*/ 10 h 14"/>
                  <a:gd name="T4" fmla="*/ 8 w 9"/>
                  <a:gd name="T5" fmla="*/ 14 h 14"/>
                  <a:gd name="T6" fmla="*/ 9 w 9"/>
                  <a:gd name="T7" fmla="*/ 13 h 14"/>
                  <a:gd name="T8" fmla="*/ 8 w 9"/>
                  <a:gd name="T9" fmla="*/ 8 h 14"/>
                  <a:gd name="T10" fmla="*/ 8 w 9"/>
                  <a:gd name="T11" fmla="*/ 3 h 14"/>
                  <a:gd name="T12" fmla="*/ 4 w 9"/>
                  <a:gd name="T13" fmla="*/ 3 h 14"/>
                  <a:gd name="T14" fmla="*/ 1 w 9"/>
                  <a:gd name="T15" fmla="*/ 0 h 14"/>
                  <a:gd name="T16" fmla="*/ 0 w 9"/>
                  <a:gd name="T17" fmla="*/ 0 h 14"/>
                  <a:gd name="T18" fmla="*/ 0 w 9"/>
                  <a:gd name="T19" fmla="*/ 2 h 14"/>
                  <a:gd name="T20" fmla="*/ 4 w 9"/>
                  <a:gd name="T21" fmla="*/ 6 h 14"/>
                  <a:gd name="T22" fmla="*/ 1 w 9"/>
                  <a:gd name="T23" fmla="*/ 6 h 14"/>
                  <a:gd name="T24" fmla="*/ 1 w 9"/>
                  <a:gd name="T25" fmla="*/ 8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4">
                    <a:moveTo>
                      <a:pt x="1" y="8"/>
                    </a:moveTo>
                    <a:lnTo>
                      <a:pt x="3" y="10"/>
                    </a:lnTo>
                    <a:lnTo>
                      <a:pt x="8" y="14"/>
                    </a:lnTo>
                    <a:lnTo>
                      <a:pt x="9" y="13"/>
                    </a:lnTo>
                    <a:lnTo>
                      <a:pt x="8" y="8"/>
                    </a:lnTo>
                    <a:lnTo>
                      <a:pt x="8" y="3"/>
                    </a:lnTo>
                    <a:lnTo>
                      <a:pt x="4" y="3"/>
                    </a:lnTo>
                    <a:lnTo>
                      <a:pt x="1" y="0"/>
                    </a:lnTo>
                    <a:lnTo>
                      <a:pt x="0" y="0"/>
                    </a:lnTo>
                    <a:lnTo>
                      <a:pt x="0" y="2"/>
                    </a:lnTo>
                    <a:lnTo>
                      <a:pt x="4" y="6"/>
                    </a:lnTo>
                    <a:lnTo>
                      <a:pt x="1" y="6"/>
                    </a:lnTo>
                    <a:lnTo>
                      <a:pt x="1" y="8"/>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4" name="Freeform 1324">
                <a:extLst>
                  <a:ext uri="{FF2B5EF4-FFF2-40B4-BE49-F238E27FC236}">
                    <a16:creationId xmlns:a16="http://schemas.microsoft.com/office/drawing/2014/main" id="{EFAF7C80-666C-46AD-A3CC-DC1553BDC92F}"/>
                  </a:ext>
                </a:extLst>
              </p:cNvPr>
              <p:cNvSpPr>
                <a:spLocks/>
              </p:cNvSpPr>
              <p:nvPr/>
            </p:nvSpPr>
            <p:spPr bwMode="auto">
              <a:xfrm>
                <a:off x="3178" y="1011"/>
                <a:ext cx="8" cy="16"/>
              </a:xfrm>
              <a:custGeom>
                <a:avLst/>
                <a:gdLst>
                  <a:gd name="T0" fmla="*/ 1 w 8"/>
                  <a:gd name="T1" fmla="*/ 14 h 16"/>
                  <a:gd name="T2" fmla="*/ 0 w 8"/>
                  <a:gd name="T3" fmla="*/ 14 h 16"/>
                  <a:gd name="T4" fmla="*/ 3 w 8"/>
                  <a:gd name="T5" fmla="*/ 16 h 16"/>
                  <a:gd name="T6" fmla="*/ 8 w 8"/>
                  <a:gd name="T7" fmla="*/ 14 h 16"/>
                  <a:gd name="T8" fmla="*/ 6 w 8"/>
                  <a:gd name="T9" fmla="*/ 12 h 16"/>
                  <a:gd name="T10" fmla="*/ 8 w 8"/>
                  <a:gd name="T11" fmla="*/ 9 h 16"/>
                  <a:gd name="T12" fmla="*/ 8 w 8"/>
                  <a:gd name="T13" fmla="*/ 3 h 16"/>
                  <a:gd name="T14" fmla="*/ 6 w 8"/>
                  <a:gd name="T15" fmla="*/ 0 h 16"/>
                  <a:gd name="T16" fmla="*/ 5 w 8"/>
                  <a:gd name="T17" fmla="*/ 1 h 16"/>
                  <a:gd name="T18" fmla="*/ 5 w 8"/>
                  <a:gd name="T19" fmla="*/ 3 h 16"/>
                  <a:gd name="T20" fmla="*/ 3 w 8"/>
                  <a:gd name="T21" fmla="*/ 1 h 16"/>
                  <a:gd name="T22" fmla="*/ 1 w 8"/>
                  <a:gd name="T23" fmla="*/ 3 h 16"/>
                  <a:gd name="T24" fmla="*/ 1 w 8"/>
                  <a:gd name="T25" fmla="*/ 9 h 16"/>
                  <a:gd name="T26" fmla="*/ 3 w 8"/>
                  <a:gd name="T27" fmla="*/ 12 h 16"/>
                  <a:gd name="T28" fmla="*/ 1 w 8"/>
                  <a:gd name="T29" fmla="*/ 1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 h="16">
                    <a:moveTo>
                      <a:pt x="1" y="14"/>
                    </a:moveTo>
                    <a:lnTo>
                      <a:pt x="0" y="14"/>
                    </a:lnTo>
                    <a:lnTo>
                      <a:pt x="3" y="16"/>
                    </a:lnTo>
                    <a:lnTo>
                      <a:pt x="8" y="14"/>
                    </a:lnTo>
                    <a:lnTo>
                      <a:pt x="6" y="12"/>
                    </a:lnTo>
                    <a:lnTo>
                      <a:pt x="8" y="9"/>
                    </a:lnTo>
                    <a:lnTo>
                      <a:pt x="8" y="3"/>
                    </a:lnTo>
                    <a:lnTo>
                      <a:pt x="6" y="0"/>
                    </a:lnTo>
                    <a:lnTo>
                      <a:pt x="5" y="1"/>
                    </a:lnTo>
                    <a:lnTo>
                      <a:pt x="5" y="3"/>
                    </a:lnTo>
                    <a:lnTo>
                      <a:pt x="3" y="1"/>
                    </a:lnTo>
                    <a:lnTo>
                      <a:pt x="1" y="3"/>
                    </a:lnTo>
                    <a:lnTo>
                      <a:pt x="1" y="9"/>
                    </a:lnTo>
                    <a:lnTo>
                      <a:pt x="3" y="12"/>
                    </a:lnTo>
                    <a:lnTo>
                      <a:pt x="1" y="14"/>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5" name="Freeform 1325">
                <a:extLst>
                  <a:ext uri="{FF2B5EF4-FFF2-40B4-BE49-F238E27FC236}">
                    <a16:creationId xmlns:a16="http://schemas.microsoft.com/office/drawing/2014/main" id="{8A4D335D-0AEB-4E2A-936A-DB86BE5E8D40}"/>
                  </a:ext>
                </a:extLst>
              </p:cNvPr>
              <p:cNvSpPr>
                <a:spLocks/>
              </p:cNvSpPr>
              <p:nvPr/>
            </p:nvSpPr>
            <p:spPr bwMode="auto">
              <a:xfrm>
                <a:off x="3777" y="1314"/>
                <a:ext cx="11" cy="11"/>
              </a:xfrm>
              <a:custGeom>
                <a:avLst/>
                <a:gdLst>
                  <a:gd name="T0" fmla="*/ 1 w 11"/>
                  <a:gd name="T1" fmla="*/ 3 h 11"/>
                  <a:gd name="T2" fmla="*/ 3 w 11"/>
                  <a:gd name="T3" fmla="*/ 4 h 11"/>
                  <a:gd name="T4" fmla="*/ 3 w 11"/>
                  <a:gd name="T5" fmla="*/ 4 h 11"/>
                  <a:gd name="T6" fmla="*/ 5 w 11"/>
                  <a:gd name="T7" fmla="*/ 6 h 11"/>
                  <a:gd name="T8" fmla="*/ 5 w 11"/>
                  <a:gd name="T9" fmla="*/ 9 h 11"/>
                  <a:gd name="T10" fmla="*/ 6 w 11"/>
                  <a:gd name="T11" fmla="*/ 9 h 11"/>
                  <a:gd name="T12" fmla="*/ 8 w 11"/>
                  <a:gd name="T13" fmla="*/ 9 h 11"/>
                  <a:gd name="T14" fmla="*/ 8 w 11"/>
                  <a:gd name="T15" fmla="*/ 11 h 11"/>
                  <a:gd name="T16" fmla="*/ 9 w 11"/>
                  <a:gd name="T17" fmla="*/ 9 h 11"/>
                  <a:gd name="T18" fmla="*/ 9 w 11"/>
                  <a:gd name="T19" fmla="*/ 9 h 11"/>
                  <a:gd name="T20" fmla="*/ 11 w 11"/>
                  <a:gd name="T21" fmla="*/ 8 h 11"/>
                  <a:gd name="T22" fmla="*/ 11 w 11"/>
                  <a:gd name="T23" fmla="*/ 8 h 11"/>
                  <a:gd name="T24" fmla="*/ 9 w 11"/>
                  <a:gd name="T25" fmla="*/ 6 h 11"/>
                  <a:gd name="T26" fmla="*/ 11 w 11"/>
                  <a:gd name="T27" fmla="*/ 4 h 11"/>
                  <a:gd name="T28" fmla="*/ 11 w 11"/>
                  <a:gd name="T29" fmla="*/ 4 h 11"/>
                  <a:gd name="T30" fmla="*/ 8 w 11"/>
                  <a:gd name="T31" fmla="*/ 3 h 11"/>
                  <a:gd name="T32" fmla="*/ 6 w 11"/>
                  <a:gd name="T33" fmla="*/ 3 h 11"/>
                  <a:gd name="T34" fmla="*/ 6 w 11"/>
                  <a:gd name="T35" fmla="*/ 1 h 11"/>
                  <a:gd name="T36" fmla="*/ 5 w 11"/>
                  <a:gd name="T37" fmla="*/ 1 h 11"/>
                  <a:gd name="T38" fmla="*/ 3 w 11"/>
                  <a:gd name="T39" fmla="*/ 1 h 11"/>
                  <a:gd name="T40" fmla="*/ 3 w 11"/>
                  <a:gd name="T41" fmla="*/ 0 h 11"/>
                  <a:gd name="T42" fmla="*/ 1 w 11"/>
                  <a:gd name="T43" fmla="*/ 1 h 11"/>
                  <a:gd name="T44" fmla="*/ 0 w 11"/>
                  <a:gd name="T45" fmla="*/ 1 h 11"/>
                  <a:gd name="T46" fmla="*/ 1 w 11"/>
                  <a:gd name="T47" fmla="*/ 3 h 11"/>
                  <a:gd name="T48" fmla="*/ 1 w 11"/>
                  <a:gd name="T49" fmla="*/ 3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 h="11">
                    <a:moveTo>
                      <a:pt x="1" y="3"/>
                    </a:moveTo>
                    <a:lnTo>
                      <a:pt x="3" y="4"/>
                    </a:lnTo>
                    <a:lnTo>
                      <a:pt x="3" y="4"/>
                    </a:lnTo>
                    <a:lnTo>
                      <a:pt x="5" y="6"/>
                    </a:lnTo>
                    <a:lnTo>
                      <a:pt x="5" y="9"/>
                    </a:lnTo>
                    <a:lnTo>
                      <a:pt x="6" y="9"/>
                    </a:lnTo>
                    <a:lnTo>
                      <a:pt x="8" y="9"/>
                    </a:lnTo>
                    <a:lnTo>
                      <a:pt x="8" y="11"/>
                    </a:lnTo>
                    <a:lnTo>
                      <a:pt x="9" y="9"/>
                    </a:lnTo>
                    <a:lnTo>
                      <a:pt x="9" y="9"/>
                    </a:lnTo>
                    <a:lnTo>
                      <a:pt x="11" y="8"/>
                    </a:lnTo>
                    <a:lnTo>
                      <a:pt x="11" y="8"/>
                    </a:lnTo>
                    <a:lnTo>
                      <a:pt x="9" y="6"/>
                    </a:lnTo>
                    <a:lnTo>
                      <a:pt x="11" y="4"/>
                    </a:lnTo>
                    <a:lnTo>
                      <a:pt x="11" y="4"/>
                    </a:lnTo>
                    <a:lnTo>
                      <a:pt x="8" y="3"/>
                    </a:lnTo>
                    <a:lnTo>
                      <a:pt x="6" y="3"/>
                    </a:lnTo>
                    <a:lnTo>
                      <a:pt x="6" y="1"/>
                    </a:lnTo>
                    <a:lnTo>
                      <a:pt x="5" y="1"/>
                    </a:lnTo>
                    <a:lnTo>
                      <a:pt x="3" y="1"/>
                    </a:lnTo>
                    <a:lnTo>
                      <a:pt x="3" y="0"/>
                    </a:lnTo>
                    <a:lnTo>
                      <a:pt x="1" y="1"/>
                    </a:lnTo>
                    <a:lnTo>
                      <a:pt x="0" y="1"/>
                    </a:lnTo>
                    <a:lnTo>
                      <a:pt x="1" y="3"/>
                    </a:lnTo>
                    <a:lnTo>
                      <a:pt x="1" y="3"/>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6" name="Freeform 1326">
                <a:extLst>
                  <a:ext uri="{FF2B5EF4-FFF2-40B4-BE49-F238E27FC236}">
                    <a16:creationId xmlns:a16="http://schemas.microsoft.com/office/drawing/2014/main" id="{6B6D6609-0ED7-4BFB-95C1-F055A3B5CC1B}"/>
                  </a:ext>
                </a:extLst>
              </p:cNvPr>
              <p:cNvSpPr>
                <a:spLocks/>
              </p:cNvSpPr>
              <p:nvPr/>
            </p:nvSpPr>
            <p:spPr bwMode="auto">
              <a:xfrm>
                <a:off x="3780" y="1148"/>
                <a:ext cx="2" cy="3"/>
              </a:xfrm>
              <a:custGeom>
                <a:avLst/>
                <a:gdLst>
                  <a:gd name="T0" fmla="*/ 2 w 2"/>
                  <a:gd name="T1" fmla="*/ 3 h 3"/>
                  <a:gd name="T2" fmla="*/ 2 w 2"/>
                  <a:gd name="T3" fmla="*/ 1 h 3"/>
                  <a:gd name="T4" fmla="*/ 2 w 2"/>
                  <a:gd name="T5" fmla="*/ 1 h 3"/>
                  <a:gd name="T6" fmla="*/ 0 w 2"/>
                  <a:gd name="T7" fmla="*/ 0 h 3"/>
                  <a:gd name="T8" fmla="*/ 2 w 2"/>
                  <a:gd name="T9" fmla="*/ 3 h 3"/>
                </a:gdLst>
                <a:ahLst/>
                <a:cxnLst>
                  <a:cxn ang="0">
                    <a:pos x="T0" y="T1"/>
                  </a:cxn>
                  <a:cxn ang="0">
                    <a:pos x="T2" y="T3"/>
                  </a:cxn>
                  <a:cxn ang="0">
                    <a:pos x="T4" y="T5"/>
                  </a:cxn>
                  <a:cxn ang="0">
                    <a:pos x="T6" y="T7"/>
                  </a:cxn>
                  <a:cxn ang="0">
                    <a:pos x="T8" y="T9"/>
                  </a:cxn>
                </a:cxnLst>
                <a:rect l="0" t="0" r="r" b="b"/>
                <a:pathLst>
                  <a:path w="2" h="3">
                    <a:moveTo>
                      <a:pt x="2" y="3"/>
                    </a:moveTo>
                    <a:lnTo>
                      <a:pt x="2" y="1"/>
                    </a:lnTo>
                    <a:lnTo>
                      <a:pt x="2" y="1"/>
                    </a:lnTo>
                    <a:lnTo>
                      <a:pt x="0" y="0"/>
                    </a:lnTo>
                    <a:lnTo>
                      <a:pt x="2" y="3"/>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7" name="Freeform 1327">
                <a:extLst>
                  <a:ext uri="{FF2B5EF4-FFF2-40B4-BE49-F238E27FC236}">
                    <a16:creationId xmlns:a16="http://schemas.microsoft.com/office/drawing/2014/main" id="{30E0CD51-9025-4238-A9E7-70CEC1EB909C}"/>
                  </a:ext>
                </a:extLst>
              </p:cNvPr>
              <p:cNvSpPr>
                <a:spLocks/>
              </p:cNvSpPr>
              <p:nvPr/>
            </p:nvSpPr>
            <p:spPr bwMode="auto">
              <a:xfrm>
                <a:off x="3783" y="1151"/>
                <a:ext cx="3" cy="3"/>
              </a:xfrm>
              <a:custGeom>
                <a:avLst/>
                <a:gdLst>
                  <a:gd name="T0" fmla="*/ 0 w 3"/>
                  <a:gd name="T1" fmla="*/ 2 h 3"/>
                  <a:gd name="T2" fmla="*/ 0 w 3"/>
                  <a:gd name="T3" fmla="*/ 3 h 3"/>
                  <a:gd name="T4" fmla="*/ 2 w 3"/>
                  <a:gd name="T5" fmla="*/ 3 h 3"/>
                  <a:gd name="T6" fmla="*/ 3 w 3"/>
                  <a:gd name="T7" fmla="*/ 3 h 3"/>
                  <a:gd name="T8" fmla="*/ 3 w 3"/>
                  <a:gd name="T9" fmla="*/ 2 h 3"/>
                  <a:gd name="T10" fmla="*/ 2 w 3"/>
                  <a:gd name="T11" fmla="*/ 0 h 3"/>
                  <a:gd name="T12" fmla="*/ 0 w 3"/>
                  <a:gd name="T13" fmla="*/ 0 h 3"/>
                  <a:gd name="T14" fmla="*/ 0 w 3"/>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3">
                    <a:moveTo>
                      <a:pt x="0" y="2"/>
                    </a:moveTo>
                    <a:lnTo>
                      <a:pt x="0" y="3"/>
                    </a:lnTo>
                    <a:lnTo>
                      <a:pt x="2" y="3"/>
                    </a:lnTo>
                    <a:lnTo>
                      <a:pt x="3" y="3"/>
                    </a:lnTo>
                    <a:lnTo>
                      <a:pt x="3" y="2"/>
                    </a:lnTo>
                    <a:lnTo>
                      <a:pt x="2" y="0"/>
                    </a:lnTo>
                    <a:lnTo>
                      <a:pt x="0" y="0"/>
                    </a:lnTo>
                    <a:lnTo>
                      <a:pt x="0" y="2"/>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8" name="Freeform 1328">
                <a:extLst>
                  <a:ext uri="{FF2B5EF4-FFF2-40B4-BE49-F238E27FC236}">
                    <a16:creationId xmlns:a16="http://schemas.microsoft.com/office/drawing/2014/main" id="{3EF41067-EBBB-4E7F-9888-A8EAE5D07C05}"/>
                  </a:ext>
                </a:extLst>
              </p:cNvPr>
              <p:cNvSpPr>
                <a:spLocks/>
              </p:cNvSpPr>
              <p:nvPr/>
            </p:nvSpPr>
            <p:spPr bwMode="auto">
              <a:xfrm>
                <a:off x="3775" y="1138"/>
                <a:ext cx="5" cy="3"/>
              </a:xfrm>
              <a:custGeom>
                <a:avLst/>
                <a:gdLst>
                  <a:gd name="T0" fmla="*/ 2 w 5"/>
                  <a:gd name="T1" fmla="*/ 0 h 3"/>
                  <a:gd name="T2" fmla="*/ 0 w 5"/>
                  <a:gd name="T3" fmla="*/ 0 h 3"/>
                  <a:gd name="T4" fmla="*/ 0 w 5"/>
                  <a:gd name="T5" fmla="*/ 2 h 3"/>
                  <a:gd name="T6" fmla="*/ 0 w 5"/>
                  <a:gd name="T7" fmla="*/ 2 h 3"/>
                  <a:gd name="T8" fmla="*/ 2 w 5"/>
                  <a:gd name="T9" fmla="*/ 2 h 3"/>
                  <a:gd name="T10" fmla="*/ 3 w 5"/>
                  <a:gd name="T11" fmla="*/ 3 h 3"/>
                  <a:gd name="T12" fmla="*/ 5 w 5"/>
                  <a:gd name="T13" fmla="*/ 3 h 3"/>
                  <a:gd name="T14" fmla="*/ 5 w 5"/>
                  <a:gd name="T15" fmla="*/ 2 h 3"/>
                  <a:gd name="T16" fmla="*/ 2 w 5"/>
                  <a:gd name="T17" fmla="*/ 0 h 3"/>
                  <a:gd name="T18" fmla="*/ 2 w 5"/>
                  <a:gd name="T1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3">
                    <a:moveTo>
                      <a:pt x="2" y="0"/>
                    </a:moveTo>
                    <a:lnTo>
                      <a:pt x="0" y="0"/>
                    </a:lnTo>
                    <a:lnTo>
                      <a:pt x="0" y="2"/>
                    </a:lnTo>
                    <a:lnTo>
                      <a:pt x="0" y="2"/>
                    </a:lnTo>
                    <a:lnTo>
                      <a:pt x="2" y="2"/>
                    </a:lnTo>
                    <a:lnTo>
                      <a:pt x="3" y="3"/>
                    </a:lnTo>
                    <a:lnTo>
                      <a:pt x="5" y="3"/>
                    </a:lnTo>
                    <a:lnTo>
                      <a:pt x="5" y="2"/>
                    </a:lnTo>
                    <a:lnTo>
                      <a:pt x="2" y="0"/>
                    </a:lnTo>
                    <a:lnTo>
                      <a:pt x="2"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9" name="Freeform 1329">
                <a:extLst>
                  <a:ext uri="{FF2B5EF4-FFF2-40B4-BE49-F238E27FC236}">
                    <a16:creationId xmlns:a16="http://schemas.microsoft.com/office/drawing/2014/main" id="{4405184A-29BC-47C4-947A-ED8BA8354906}"/>
                  </a:ext>
                </a:extLst>
              </p:cNvPr>
              <p:cNvSpPr>
                <a:spLocks/>
              </p:cNvSpPr>
              <p:nvPr/>
            </p:nvSpPr>
            <p:spPr bwMode="auto">
              <a:xfrm>
                <a:off x="3785" y="1149"/>
                <a:ext cx="1" cy="0"/>
              </a:xfrm>
              <a:custGeom>
                <a:avLst/>
                <a:gdLst>
                  <a:gd name="T0" fmla="*/ 1 w 1"/>
                  <a:gd name="T1" fmla="*/ 0 w 1"/>
                  <a:gd name="T2" fmla="*/ 1 w 1"/>
                  <a:gd name="T3" fmla="*/ 1 w 1"/>
                </a:gdLst>
                <a:ahLst/>
                <a:cxnLst>
                  <a:cxn ang="0">
                    <a:pos x="T0" y="0"/>
                  </a:cxn>
                  <a:cxn ang="0">
                    <a:pos x="T1" y="0"/>
                  </a:cxn>
                  <a:cxn ang="0">
                    <a:pos x="T2" y="0"/>
                  </a:cxn>
                  <a:cxn ang="0">
                    <a:pos x="T3" y="0"/>
                  </a:cxn>
                </a:cxnLst>
                <a:rect l="0" t="0" r="r" b="b"/>
                <a:pathLst>
                  <a:path w="1">
                    <a:moveTo>
                      <a:pt x="1" y="0"/>
                    </a:moveTo>
                    <a:lnTo>
                      <a:pt x="0" y="0"/>
                    </a:lnTo>
                    <a:lnTo>
                      <a:pt x="1" y="0"/>
                    </a:lnTo>
                    <a:lnTo>
                      <a:pt x="1"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0" name="Freeform 1330">
                <a:extLst>
                  <a:ext uri="{FF2B5EF4-FFF2-40B4-BE49-F238E27FC236}">
                    <a16:creationId xmlns:a16="http://schemas.microsoft.com/office/drawing/2014/main" id="{31CF0AA2-25EA-4CF0-B56F-28EE43A0EBD8}"/>
                  </a:ext>
                </a:extLst>
              </p:cNvPr>
              <p:cNvSpPr>
                <a:spLocks/>
              </p:cNvSpPr>
              <p:nvPr/>
            </p:nvSpPr>
            <p:spPr bwMode="auto">
              <a:xfrm>
                <a:off x="3764" y="1135"/>
                <a:ext cx="5" cy="3"/>
              </a:xfrm>
              <a:custGeom>
                <a:avLst/>
                <a:gdLst>
                  <a:gd name="T0" fmla="*/ 0 w 5"/>
                  <a:gd name="T1" fmla="*/ 0 h 3"/>
                  <a:gd name="T2" fmla="*/ 2 w 5"/>
                  <a:gd name="T3" fmla="*/ 3 h 3"/>
                  <a:gd name="T4" fmla="*/ 3 w 5"/>
                  <a:gd name="T5" fmla="*/ 3 h 3"/>
                  <a:gd name="T6" fmla="*/ 5 w 5"/>
                  <a:gd name="T7" fmla="*/ 3 h 3"/>
                  <a:gd name="T8" fmla="*/ 3 w 5"/>
                  <a:gd name="T9" fmla="*/ 2 h 3"/>
                  <a:gd name="T10" fmla="*/ 2 w 5"/>
                  <a:gd name="T11" fmla="*/ 2 h 3"/>
                  <a:gd name="T12" fmla="*/ 0 w 5"/>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5" h="3">
                    <a:moveTo>
                      <a:pt x="0" y="0"/>
                    </a:moveTo>
                    <a:lnTo>
                      <a:pt x="2" y="3"/>
                    </a:lnTo>
                    <a:lnTo>
                      <a:pt x="3" y="3"/>
                    </a:lnTo>
                    <a:lnTo>
                      <a:pt x="5" y="3"/>
                    </a:lnTo>
                    <a:lnTo>
                      <a:pt x="3" y="2"/>
                    </a:lnTo>
                    <a:lnTo>
                      <a:pt x="2" y="2"/>
                    </a:lnTo>
                    <a:lnTo>
                      <a:pt x="0"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1" name="Freeform 1331">
                <a:extLst>
                  <a:ext uri="{FF2B5EF4-FFF2-40B4-BE49-F238E27FC236}">
                    <a16:creationId xmlns:a16="http://schemas.microsoft.com/office/drawing/2014/main" id="{ECD5996C-C93C-4EA5-8D61-D1458CBC455D}"/>
                  </a:ext>
                </a:extLst>
              </p:cNvPr>
              <p:cNvSpPr>
                <a:spLocks/>
              </p:cNvSpPr>
              <p:nvPr/>
            </p:nvSpPr>
            <p:spPr bwMode="auto">
              <a:xfrm>
                <a:off x="3761" y="1317"/>
                <a:ext cx="13" cy="13"/>
              </a:xfrm>
              <a:custGeom>
                <a:avLst/>
                <a:gdLst>
                  <a:gd name="T0" fmla="*/ 13 w 13"/>
                  <a:gd name="T1" fmla="*/ 5 h 13"/>
                  <a:gd name="T2" fmla="*/ 11 w 13"/>
                  <a:gd name="T3" fmla="*/ 3 h 13"/>
                  <a:gd name="T4" fmla="*/ 8 w 13"/>
                  <a:gd name="T5" fmla="*/ 3 h 13"/>
                  <a:gd name="T6" fmla="*/ 6 w 13"/>
                  <a:gd name="T7" fmla="*/ 1 h 13"/>
                  <a:gd name="T8" fmla="*/ 5 w 13"/>
                  <a:gd name="T9" fmla="*/ 0 h 13"/>
                  <a:gd name="T10" fmla="*/ 5 w 13"/>
                  <a:gd name="T11" fmla="*/ 1 h 13"/>
                  <a:gd name="T12" fmla="*/ 1 w 13"/>
                  <a:gd name="T13" fmla="*/ 1 h 13"/>
                  <a:gd name="T14" fmla="*/ 0 w 13"/>
                  <a:gd name="T15" fmla="*/ 0 h 13"/>
                  <a:gd name="T16" fmla="*/ 0 w 13"/>
                  <a:gd name="T17" fmla="*/ 1 h 13"/>
                  <a:gd name="T18" fmla="*/ 0 w 13"/>
                  <a:gd name="T19" fmla="*/ 5 h 13"/>
                  <a:gd name="T20" fmla="*/ 3 w 13"/>
                  <a:gd name="T21" fmla="*/ 6 h 13"/>
                  <a:gd name="T22" fmla="*/ 3 w 13"/>
                  <a:gd name="T23" fmla="*/ 8 h 13"/>
                  <a:gd name="T24" fmla="*/ 5 w 13"/>
                  <a:gd name="T25" fmla="*/ 9 h 13"/>
                  <a:gd name="T26" fmla="*/ 5 w 13"/>
                  <a:gd name="T27" fmla="*/ 11 h 13"/>
                  <a:gd name="T28" fmla="*/ 6 w 13"/>
                  <a:gd name="T29" fmla="*/ 13 h 13"/>
                  <a:gd name="T30" fmla="*/ 8 w 13"/>
                  <a:gd name="T31" fmla="*/ 13 h 13"/>
                  <a:gd name="T32" fmla="*/ 9 w 13"/>
                  <a:gd name="T33" fmla="*/ 11 h 13"/>
                  <a:gd name="T34" fmla="*/ 11 w 13"/>
                  <a:gd name="T35" fmla="*/ 11 h 13"/>
                  <a:gd name="T36" fmla="*/ 13 w 13"/>
                  <a:gd name="T37" fmla="*/ 9 h 13"/>
                  <a:gd name="T38" fmla="*/ 13 w 13"/>
                  <a:gd name="T39" fmla="*/ 9 h 13"/>
                  <a:gd name="T40" fmla="*/ 13 w 13"/>
                  <a:gd name="T41" fmla="*/ 8 h 13"/>
                  <a:gd name="T42" fmla="*/ 13 w 13"/>
                  <a:gd name="T43" fmla="*/ 5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 h="13">
                    <a:moveTo>
                      <a:pt x="13" y="5"/>
                    </a:moveTo>
                    <a:lnTo>
                      <a:pt x="11" y="3"/>
                    </a:lnTo>
                    <a:lnTo>
                      <a:pt x="8" y="3"/>
                    </a:lnTo>
                    <a:lnTo>
                      <a:pt x="6" y="1"/>
                    </a:lnTo>
                    <a:lnTo>
                      <a:pt x="5" y="0"/>
                    </a:lnTo>
                    <a:lnTo>
                      <a:pt x="5" y="1"/>
                    </a:lnTo>
                    <a:lnTo>
                      <a:pt x="1" y="1"/>
                    </a:lnTo>
                    <a:lnTo>
                      <a:pt x="0" y="0"/>
                    </a:lnTo>
                    <a:lnTo>
                      <a:pt x="0" y="1"/>
                    </a:lnTo>
                    <a:lnTo>
                      <a:pt x="0" y="5"/>
                    </a:lnTo>
                    <a:lnTo>
                      <a:pt x="3" y="6"/>
                    </a:lnTo>
                    <a:lnTo>
                      <a:pt x="3" y="8"/>
                    </a:lnTo>
                    <a:lnTo>
                      <a:pt x="5" y="9"/>
                    </a:lnTo>
                    <a:lnTo>
                      <a:pt x="5" y="11"/>
                    </a:lnTo>
                    <a:lnTo>
                      <a:pt x="6" y="13"/>
                    </a:lnTo>
                    <a:lnTo>
                      <a:pt x="8" y="13"/>
                    </a:lnTo>
                    <a:lnTo>
                      <a:pt x="9" y="11"/>
                    </a:lnTo>
                    <a:lnTo>
                      <a:pt x="11" y="11"/>
                    </a:lnTo>
                    <a:lnTo>
                      <a:pt x="13" y="9"/>
                    </a:lnTo>
                    <a:lnTo>
                      <a:pt x="13" y="9"/>
                    </a:lnTo>
                    <a:lnTo>
                      <a:pt x="13" y="8"/>
                    </a:lnTo>
                    <a:lnTo>
                      <a:pt x="13" y="5"/>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2" name="Freeform 1332">
                <a:extLst>
                  <a:ext uri="{FF2B5EF4-FFF2-40B4-BE49-F238E27FC236}">
                    <a16:creationId xmlns:a16="http://schemas.microsoft.com/office/drawing/2014/main" id="{BDFA101B-74FE-48DC-AFA3-AA83F4219C8C}"/>
                  </a:ext>
                </a:extLst>
              </p:cNvPr>
              <p:cNvSpPr>
                <a:spLocks/>
              </p:cNvSpPr>
              <p:nvPr/>
            </p:nvSpPr>
            <p:spPr bwMode="auto">
              <a:xfrm>
                <a:off x="3683" y="1135"/>
                <a:ext cx="1" cy="6"/>
              </a:xfrm>
              <a:custGeom>
                <a:avLst/>
                <a:gdLst>
                  <a:gd name="T0" fmla="*/ 1 w 1"/>
                  <a:gd name="T1" fmla="*/ 6 h 6"/>
                  <a:gd name="T2" fmla="*/ 1 w 1"/>
                  <a:gd name="T3" fmla="*/ 5 h 6"/>
                  <a:gd name="T4" fmla="*/ 1 w 1"/>
                  <a:gd name="T5" fmla="*/ 2 h 6"/>
                  <a:gd name="T6" fmla="*/ 1 w 1"/>
                  <a:gd name="T7" fmla="*/ 0 h 6"/>
                  <a:gd name="T8" fmla="*/ 0 w 1"/>
                  <a:gd name="T9" fmla="*/ 0 h 6"/>
                  <a:gd name="T10" fmla="*/ 0 w 1"/>
                  <a:gd name="T11" fmla="*/ 3 h 6"/>
                  <a:gd name="T12" fmla="*/ 0 w 1"/>
                  <a:gd name="T13" fmla="*/ 3 h 6"/>
                  <a:gd name="T14" fmla="*/ 0 w 1"/>
                  <a:gd name="T15" fmla="*/ 5 h 6"/>
                  <a:gd name="T16" fmla="*/ 1 w 1"/>
                  <a:gd name="T1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 h="6">
                    <a:moveTo>
                      <a:pt x="1" y="6"/>
                    </a:moveTo>
                    <a:lnTo>
                      <a:pt x="1" y="5"/>
                    </a:lnTo>
                    <a:lnTo>
                      <a:pt x="1" y="2"/>
                    </a:lnTo>
                    <a:lnTo>
                      <a:pt x="1" y="0"/>
                    </a:lnTo>
                    <a:lnTo>
                      <a:pt x="0" y="0"/>
                    </a:lnTo>
                    <a:lnTo>
                      <a:pt x="0" y="3"/>
                    </a:lnTo>
                    <a:lnTo>
                      <a:pt x="0" y="3"/>
                    </a:lnTo>
                    <a:lnTo>
                      <a:pt x="0" y="5"/>
                    </a:lnTo>
                    <a:lnTo>
                      <a:pt x="1" y="6"/>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3" name="Freeform 1333">
                <a:extLst>
                  <a:ext uri="{FF2B5EF4-FFF2-40B4-BE49-F238E27FC236}">
                    <a16:creationId xmlns:a16="http://schemas.microsoft.com/office/drawing/2014/main" id="{BD313865-4ECA-4783-BA60-E97EF52276A3}"/>
                  </a:ext>
                </a:extLst>
              </p:cNvPr>
              <p:cNvSpPr>
                <a:spLocks/>
              </p:cNvSpPr>
              <p:nvPr/>
            </p:nvSpPr>
            <p:spPr bwMode="auto">
              <a:xfrm>
                <a:off x="3686" y="1135"/>
                <a:ext cx="2" cy="3"/>
              </a:xfrm>
              <a:custGeom>
                <a:avLst/>
                <a:gdLst>
                  <a:gd name="T0" fmla="*/ 0 w 2"/>
                  <a:gd name="T1" fmla="*/ 0 h 3"/>
                  <a:gd name="T2" fmla="*/ 0 w 2"/>
                  <a:gd name="T3" fmla="*/ 3 h 3"/>
                  <a:gd name="T4" fmla="*/ 2 w 2"/>
                  <a:gd name="T5" fmla="*/ 3 h 3"/>
                  <a:gd name="T6" fmla="*/ 2 w 2"/>
                  <a:gd name="T7" fmla="*/ 3 h 3"/>
                  <a:gd name="T8" fmla="*/ 2 w 2"/>
                  <a:gd name="T9" fmla="*/ 0 h 3"/>
                  <a:gd name="T10" fmla="*/ 2 w 2"/>
                  <a:gd name="T11" fmla="*/ 0 h 3"/>
                  <a:gd name="T12" fmla="*/ 0 w 2"/>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2" h="3">
                    <a:moveTo>
                      <a:pt x="0" y="0"/>
                    </a:moveTo>
                    <a:lnTo>
                      <a:pt x="0" y="3"/>
                    </a:lnTo>
                    <a:lnTo>
                      <a:pt x="2" y="3"/>
                    </a:lnTo>
                    <a:lnTo>
                      <a:pt x="2" y="3"/>
                    </a:lnTo>
                    <a:lnTo>
                      <a:pt x="2" y="0"/>
                    </a:lnTo>
                    <a:lnTo>
                      <a:pt x="2" y="0"/>
                    </a:lnTo>
                    <a:lnTo>
                      <a:pt x="0"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4" name="Freeform 1334">
                <a:extLst>
                  <a:ext uri="{FF2B5EF4-FFF2-40B4-BE49-F238E27FC236}">
                    <a16:creationId xmlns:a16="http://schemas.microsoft.com/office/drawing/2014/main" id="{AA34A357-2C9C-40E0-AF90-55C44DD12A10}"/>
                  </a:ext>
                </a:extLst>
              </p:cNvPr>
              <p:cNvSpPr>
                <a:spLocks/>
              </p:cNvSpPr>
              <p:nvPr/>
            </p:nvSpPr>
            <p:spPr bwMode="auto">
              <a:xfrm>
                <a:off x="3676" y="1119"/>
                <a:ext cx="5" cy="2"/>
              </a:xfrm>
              <a:custGeom>
                <a:avLst/>
                <a:gdLst>
                  <a:gd name="T0" fmla="*/ 0 w 5"/>
                  <a:gd name="T1" fmla="*/ 2 h 2"/>
                  <a:gd name="T2" fmla="*/ 0 w 5"/>
                  <a:gd name="T3" fmla="*/ 2 h 2"/>
                  <a:gd name="T4" fmla="*/ 2 w 5"/>
                  <a:gd name="T5" fmla="*/ 2 h 2"/>
                  <a:gd name="T6" fmla="*/ 4 w 5"/>
                  <a:gd name="T7" fmla="*/ 2 h 2"/>
                  <a:gd name="T8" fmla="*/ 5 w 5"/>
                  <a:gd name="T9" fmla="*/ 0 h 2"/>
                  <a:gd name="T10" fmla="*/ 4 w 5"/>
                  <a:gd name="T11" fmla="*/ 0 h 2"/>
                  <a:gd name="T12" fmla="*/ 2 w 5"/>
                  <a:gd name="T13" fmla="*/ 0 h 2"/>
                  <a:gd name="T14" fmla="*/ 0 w 5"/>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2">
                    <a:moveTo>
                      <a:pt x="0" y="2"/>
                    </a:moveTo>
                    <a:lnTo>
                      <a:pt x="0" y="2"/>
                    </a:lnTo>
                    <a:lnTo>
                      <a:pt x="2" y="2"/>
                    </a:lnTo>
                    <a:lnTo>
                      <a:pt x="4" y="2"/>
                    </a:lnTo>
                    <a:lnTo>
                      <a:pt x="5" y="0"/>
                    </a:lnTo>
                    <a:lnTo>
                      <a:pt x="4" y="0"/>
                    </a:lnTo>
                    <a:lnTo>
                      <a:pt x="2" y="0"/>
                    </a:lnTo>
                    <a:lnTo>
                      <a:pt x="0" y="2"/>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5" name="Freeform 1335">
                <a:extLst>
                  <a:ext uri="{FF2B5EF4-FFF2-40B4-BE49-F238E27FC236}">
                    <a16:creationId xmlns:a16="http://schemas.microsoft.com/office/drawing/2014/main" id="{2DBC090A-269D-446F-B61A-EC4906F35E65}"/>
                  </a:ext>
                </a:extLst>
              </p:cNvPr>
              <p:cNvSpPr>
                <a:spLocks/>
              </p:cNvSpPr>
              <p:nvPr/>
            </p:nvSpPr>
            <p:spPr bwMode="auto">
              <a:xfrm>
                <a:off x="3847" y="1183"/>
                <a:ext cx="5" cy="11"/>
              </a:xfrm>
              <a:custGeom>
                <a:avLst/>
                <a:gdLst>
                  <a:gd name="T0" fmla="*/ 3 w 5"/>
                  <a:gd name="T1" fmla="*/ 0 h 11"/>
                  <a:gd name="T2" fmla="*/ 2 w 5"/>
                  <a:gd name="T3" fmla="*/ 1 h 11"/>
                  <a:gd name="T4" fmla="*/ 2 w 5"/>
                  <a:gd name="T5" fmla="*/ 3 h 11"/>
                  <a:gd name="T6" fmla="*/ 0 w 5"/>
                  <a:gd name="T7" fmla="*/ 6 h 11"/>
                  <a:gd name="T8" fmla="*/ 2 w 5"/>
                  <a:gd name="T9" fmla="*/ 8 h 11"/>
                  <a:gd name="T10" fmla="*/ 2 w 5"/>
                  <a:gd name="T11" fmla="*/ 9 h 11"/>
                  <a:gd name="T12" fmla="*/ 3 w 5"/>
                  <a:gd name="T13" fmla="*/ 11 h 11"/>
                  <a:gd name="T14" fmla="*/ 3 w 5"/>
                  <a:gd name="T15" fmla="*/ 11 h 11"/>
                  <a:gd name="T16" fmla="*/ 5 w 5"/>
                  <a:gd name="T17" fmla="*/ 11 h 11"/>
                  <a:gd name="T18" fmla="*/ 5 w 5"/>
                  <a:gd name="T19" fmla="*/ 6 h 11"/>
                  <a:gd name="T20" fmla="*/ 5 w 5"/>
                  <a:gd name="T21" fmla="*/ 3 h 11"/>
                  <a:gd name="T22" fmla="*/ 3 w 5"/>
                  <a:gd name="T23"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 h="11">
                    <a:moveTo>
                      <a:pt x="3" y="0"/>
                    </a:moveTo>
                    <a:lnTo>
                      <a:pt x="2" y="1"/>
                    </a:lnTo>
                    <a:lnTo>
                      <a:pt x="2" y="3"/>
                    </a:lnTo>
                    <a:lnTo>
                      <a:pt x="0" y="6"/>
                    </a:lnTo>
                    <a:lnTo>
                      <a:pt x="2" y="8"/>
                    </a:lnTo>
                    <a:lnTo>
                      <a:pt x="2" y="9"/>
                    </a:lnTo>
                    <a:lnTo>
                      <a:pt x="3" y="11"/>
                    </a:lnTo>
                    <a:lnTo>
                      <a:pt x="3" y="11"/>
                    </a:lnTo>
                    <a:lnTo>
                      <a:pt x="5" y="11"/>
                    </a:lnTo>
                    <a:lnTo>
                      <a:pt x="5" y="6"/>
                    </a:lnTo>
                    <a:lnTo>
                      <a:pt x="5" y="3"/>
                    </a:lnTo>
                    <a:lnTo>
                      <a:pt x="3"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6" name="Freeform 1336">
                <a:extLst>
                  <a:ext uri="{FF2B5EF4-FFF2-40B4-BE49-F238E27FC236}">
                    <a16:creationId xmlns:a16="http://schemas.microsoft.com/office/drawing/2014/main" id="{F879955F-ED66-49CC-AAD0-1B989F107E4E}"/>
                  </a:ext>
                </a:extLst>
              </p:cNvPr>
              <p:cNvSpPr>
                <a:spLocks/>
              </p:cNvSpPr>
              <p:nvPr/>
            </p:nvSpPr>
            <p:spPr bwMode="auto">
              <a:xfrm>
                <a:off x="3729" y="1119"/>
                <a:ext cx="11" cy="6"/>
              </a:xfrm>
              <a:custGeom>
                <a:avLst/>
                <a:gdLst>
                  <a:gd name="T0" fmla="*/ 6 w 11"/>
                  <a:gd name="T1" fmla="*/ 0 h 6"/>
                  <a:gd name="T2" fmla="*/ 3 w 11"/>
                  <a:gd name="T3" fmla="*/ 0 h 6"/>
                  <a:gd name="T4" fmla="*/ 3 w 11"/>
                  <a:gd name="T5" fmla="*/ 0 h 6"/>
                  <a:gd name="T6" fmla="*/ 0 w 11"/>
                  <a:gd name="T7" fmla="*/ 2 h 6"/>
                  <a:gd name="T8" fmla="*/ 2 w 11"/>
                  <a:gd name="T9" fmla="*/ 2 h 6"/>
                  <a:gd name="T10" fmla="*/ 2 w 11"/>
                  <a:gd name="T11" fmla="*/ 5 h 6"/>
                  <a:gd name="T12" fmla="*/ 3 w 11"/>
                  <a:gd name="T13" fmla="*/ 5 h 6"/>
                  <a:gd name="T14" fmla="*/ 3 w 11"/>
                  <a:gd name="T15" fmla="*/ 3 h 6"/>
                  <a:gd name="T16" fmla="*/ 5 w 11"/>
                  <a:gd name="T17" fmla="*/ 6 h 6"/>
                  <a:gd name="T18" fmla="*/ 8 w 11"/>
                  <a:gd name="T19" fmla="*/ 6 h 6"/>
                  <a:gd name="T20" fmla="*/ 8 w 11"/>
                  <a:gd name="T21" fmla="*/ 6 h 6"/>
                  <a:gd name="T22" fmla="*/ 10 w 11"/>
                  <a:gd name="T23" fmla="*/ 6 h 6"/>
                  <a:gd name="T24" fmla="*/ 11 w 11"/>
                  <a:gd name="T25" fmla="*/ 5 h 6"/>
                  <a:gd name="T26" fmla="*/ 10 w 11"/>
                  <a:gd name="T27" fmla="*/ 3 h 6"/>
                  <a:gd name="T28" fmla="*/ 6 w 11"/>
                  <a:gd name="T29" fmla="*/ 2 h 6"/>
                  <a:gd name="T30" fmla="*/ 6 w 11"/>
                  <a:gd name="T31"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 h="6">
                    <a:moveTo>
                      <a:pt x="6" y="0"/>
                    </a:moveTo>
                    <a:lnTo>
                      <a:pt x="3" y="0"/>
                    </a:lnTo>
                    <a:lnTo>
                      <a:pt x="3" y="0"/>
                    </a:lnTo>
                    <a:lnTo>
                      <a:pt x="0" y="2"/>
                    </a:lnTo>
                    <a:lnTo>
                      <a:pt x="2" y="2"/>
                    </a:lnTo>
                    <a:lnTo>
                      <a:pt x="2" y="5"/>
                    </a:lnTo>
                    <a:lnTo>
                      <a:pt x="3" y="5"/>
                    </a:lnTo>
                    <a:lnTo>
                      <a:pt x="3" y="3"/>
                    </a:lnTo>
                    <a:lnTo>
                      <a:pt x="5" y="6"/>
                    </a:lnTo>
                    <a:lnTo>
                      <a:pt x="8" y="6"/>
                    </a:lnTo>
                    <a:lnTo>
                      <a:pt x="8" y="6"/>
                    </a:lnTo>
                    <a:lnTo>
                      <a:pt x="10" y="6"/>
                    </a:lnTo>
                    <a:lnTo>
                      <a:pt x="11" y="5"/>
                    </a:lnTo>
                    <a:lnTo>
                      <a:pt x="10" y="3"/>
                    </a:lnTo>
                    <a:lnTo>
                      <a:pt x="6" y="2"/>
                    </a:lnTo>
                    <a:lnTo>
                      <a:pt x="6"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7" name="Freeform 1337">
                <a:extLst>
                  <a:ext uri="{FF2B5EF4-FFF2-40B4-BE49-F238E27FC236}">
                    <a16:creationId xmlns:a16="http://schemas.microsoft.com/office/drawing/2014/main" id="{0C95813C-EC97-41E9-9597-77890D563315}"/>
                  </a:ext>
                </a:extLst>
              </p:cNvPr>
              <p:cNvSpPr>
                <a:spLocks/>
              </p:cNvSpPr>
              <p:nvPr/>
            </p:nvSpPr>
            <p:spPr bwMode="auto">
              <a:xfrm>
                <a:off x="3050" y="1505"/>
                <a:ext cx="11" cy="10"/>
              </a:xfrm>
              <a:custGeom>
                <a:avLst/>
                <a:gdLst>
                  <a:gd name="T0" fmla="*/ 7 w 11"/>
                  <a:gd name="T1" fmla="*/ 6 h 10"/>
                  <a:gd name="T2" fmla="*/ 10 w 11"/>
                  <a:gd name="T3" fmla="*/ 2 h 10"/>
                  <a:gd name="T4" fmla="*/ 11 w 11"/>
                  <a:gd name="T5" fmla="*/ 0 h 10"/>
                  <a:gd name="T6" fmla="*/ 7 w 11"/>
                  <a:gd name="T7" fmla="*/ 2 h 10"/>
                  <a:gd name="T8" fmla="*/ 5 w 11"/>
                  <a:gd name="T9" fmla="*/ 5 h 10"/>
                  <a:gd name="T10" fmla="*/ 3 w 11"/>
                  <a:gd name="T11" fmla="*/ 5 h 10"/>
                  <a:gd name="T12" fmla="*/ 0 w 11"/>
                  <a:gd name="T13" fmla="*/ 10 h 10"/>
                  <a:gd name="T14" fmla="*/ 2 w 11"/>
                  <a:gd name="T15" fmla="*/ 8 h 10"/>
                  <a:gd name="T16" fmla="*/ 5 w 11"/>
                  <a:gd name="T17" fmla="*/ 6 h 10"/>
                  <a:gd name="T18" fmla="*/ 7 w 11"/>
                  <a:gd name="T19" fmla="*/ 6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10">
                    <a:moveTo>
                      <a:pt x="7" y="6"/>
                    </a:moveTo>
                    <a:lnTo>
                      <a:pt x="10" y="2"/>
                    </a:lnTo>
                    <a:lnTo>
                      <a:pt x="11" y="0"/>
                    </a:lnTo>
                    <a:lnTo>
                      <a:pt x="7" y="2"/>
                    </a:lnTo>
                    <a:lnTo>
                      <a:pt x="5" y="5"/>
                    </a:lnTo>
                    <a:lnTo>
                      <a:pt x="3" y="5"/>
                    </a:lnTo>
                    <a:lnTo>
                      <a:pt x="0" y="10"/>
                    </a:lnTo>
                    <a:lnTo>
                      <a:pt x="2" y="8"/>
                    </a:lnTo>
                    <a:lnTo>
                      <a:pt x="5" y="6"/>
                    </a:lnTo>
                    <a:lnTo>
                      <a:pt x="7" y="6"/>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8" name="Freeform 1338">
                <a:extLst>
                  <a:ext uri="{FF2B5EF4-FFF2-40B4-BE49-F238E27FC236}">
                    <a16:creationId xmlns:a16="http://schemas.microsoft.com/office/drawing/2014/main" id="{1FD65638-49E0-4EF3-AA9A-A378BEF93A0A}"/>
                  </a:ext>
                </a:extLst>
              </p:cNvPr>
              <p:cNvSpPr>
                <a:spLocks/>
              </p:cNvSpPr>
              <p:nvPr/>
            </p:nvSpPr>
            <p:spPr bwMode="auto">
              <a:xfrm>
                <a:off x="3856" y="1194"/>
                <a:ext cx="2" cy="3"/>
              </a:xfrm>
              <a:custGeom>
                <a:avLst/>
                <a:gdLst>
                  <a:gd name="T0" fmla="*/ 2 w 2"/>
                  <a:gd name="T1" fmla="*/ 2 h 3"/>
                  <a:gd name="T2" fmla="*/ 2 w 2"/>
                  <a:gd name="T3" fmla="*/ 0 h 3"/>
                  <a:gd name="T4" fmla="*/ 2 w 2"/>
                  <a:gd name="T5" fmla="*/ 0 h 3"/>
                  <a:gd name="T6" fmla="*/ 0 w 2"/>
                  <a:gd name="T7" fmla="*/ 2 h 3"/>
                  <a:gd name="T8" fmla="*/ 2 w 2"/>
                  <a:gd name="T9" fmla="*/ 3 h 3"/>
                  <a:gd name="T10" fmla="*/ 2 w 2"/>
                  <a:gd name="T11" fmla="*/ 2 h 3"/>
                </a:gdLst>
                <a:ahLst/>
                <a:cxnLst>
                  <a:cxn ang="0">
                    <a:pos x="T0" y="T1"/>
                  </a:cxn>
                  <a:cxn ang="0">
                    <a:pos x="T2" y="T3"/>
                  </a:cxn>
                  <a:cxn ang="0">
                    <a:pos x="T4" y="T5"/>
                  </a:cxn>
                  <a:cxn ang="0">
                    <a:pos x="T6" y="T7"/>
                  </a:cxn>
                  <a:cxn ang="0">
                    <a:pos x="T8" y="T9"/>
                  </a:cxn>
                  <a:cxn ang="0">
                    <a:pos x="T10" y="T11"/>
                  </a:cxn>
                </a:cxnLst>
                <a:rect l="0" t="0" r="r" b="b"/>
                <a:pathLst>
                  <a:path w="2" h="3">
                    <a:moveTo>
                      <a:pt x="2" y="2"/>
                    </a:moveTo>
                    <a:lnTo>
                      <a:pt x="2" y="0"/>
                    </a:lnTo>
                    <a:lnTo>
                      <a:pt x="2" y="0"/>
                    </a:lnTo>
                    <a:lnTo>
                      <a:pt x="0" y="2"/>
                    </a:lnTo>
                    <a:lnTo>
                      <a:pt x="2" y="3"/>
                    </a:lnTo>
                    <a:lnTo>
                      <a:pt x="2" y="2"/>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9" name="Freeform 1339">
                <a:extLst>
                  <a:ext uri="{FF2B5EF4-FFF2-40B4-BE49-F238E27FC236}">
                    <a16:creationId xmlns:a16="http://schemas.microsoft.com/office/drawing/2014/main" id="{1DD4D6F4-97DE-4B77-94EE-0C0ABB971B5C}"/>
                  </a:ext>
                </a:extLst>
              </p:cNvPr>
              <p:cNvSpPr>
                <a:spLocks/>
              </p:cNvSpPr>
              <p:nvPr/>
            </p:nvSpPr>
            <p:spPr bwMode="auto">
              <a:xfrm>
                <a:off x="3770" y="1138"/>
                <a:ext cx="4" cy="2"/>
              </a:xfrm>
              <a:custGeom>
                <a:avLst/>
                <a:gdLst>
                  <a:gd name="T0" fmla="*/ 4 w 4"/>
                  <a:gd name="T1" fmla="*/ 2 h 2"/>
                  <a:gd name="T2" fmla="*/ 2 w 4"/>
                  <a:gd name="T3" fmla="*/ 0 h 2"/>
                  <a:gd name="T4" fmla="*/ 0 w 4"/>
                  <a:gd name="T5" fmla="*/ 0 h 2"/>
                  <a:gd name="T6" fmla="*/ 4 w 4"/>
                  <a:gd name="T7" fmla="*/ 2 h 2"/>
                </a:gdLst>
                <a:ahLst/>
                <a:cxnLst>
                  <a:cxn ang="0">
                    <a:pos x="T0" y="T1"/>
                  </a:cxn>
                  <a:cxn ang="0">
                    <a:pos x="T2" y="T3"/>
                  </a:cxn>
                  <a:cxn ang="0">
                    <a:pos x="T4" y="T5"/>
                  </a:cxn>
                  <a:cxn ang="0">
                    <a:pos x="T6" y="T7"/>
                  </a:cxn>
                </a:cxnLst>
                <a:rect l="0" t="0" r="r" b="b"/>
                <a:pathLst>
                  <a:path w="4" h="2">
                    <a:moveTo>
                      <a:pt x="4" y="2"/>
                    </a:moveTo>
                    <a:lnTo>
                      <a:pt x="2" y="0"/>
                    </a:lnTo>
                    <a:lnTo>
                      <a:pt x="0" y="0"/>
                    </a:lnTo>
                    <a:lnTo>
                      <a:pt x="4" y="2"/>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0" name="Freeform 1340">
                <a:extLst>
                  <a:ext uri="{FF2B5EF4-FFF2-40B4-BE49-F238E27FC236}">
                    <a16:creationId xmlns:a16="http://schemas.microsoft.com/office/drawing/2014/main" id="{3F729679-A9BF-4FE8-8B7B-D3A5104699EF}"/>
                  </a:ext>
                </a:extLst>
              </p:cNvPr>
              <p:cNvSpPr>
                <a:spLocks/>
              </p:cNvSpPr>
              <p:nvPr/>
            </p:nvSpPr>
            <p:spPr bwMode="auto">
              <a:xfrm>
                <a:off x="3581" y="1102"/>
                <a:ext cx="46" cy="47"/>
              </a:xfrm>
              <a:custGeom>
                <a:avLst/>
                <a:gdLst>
                  <a:gd name="T0" fmla="*/ 16 w 46"/>
                  <a:gd name="T1" fmla="*/ 39 h 47"/>
                  <a:gd name="T2" fmla="*/ 17 w 46"/>
                  <a:gd name="T3" fmla="*/ 39 h 47"/>
                  <a:gd name="T4" fmla="*/ 19 w 46"/>
                  <a:gd name="T5" fmla="*/ 44 h 47"/>
                  <a:gd name="T6" fmla="*/ 21 w 46"/>
                  <a:gd name="T7" fmla="*/ 46 h 47"/>
                  <a:gd name="T8" fmla="*/ 24 w 46"/>
                  <a:gd name="T9" fmla="*/ 43 h 47"/>
                  <a:gd name="T10" fmla="*/ 24 w 46"/>
                  <a:gd name="T11" fmla="*/ 46 h 47"/>
                  <a:gd name="T12" fmla="*/ 27 w 46"/>
                  <a:gd name="T13" fmla="*/ 47 h 47"/>
                  <a:gd name="T14" fmla="*/ 29 w 46"/>
                  <a:gd name="T15" fmla="*/ 47 h 47"/>
                  <a:gd name="T16" fmla="*/ 32 w 46"/>
                  <a:gd name="T17" fmla="*/ 47 h 47"/>
                  <a:gd name="T18" fmla="*/ 35 w 46"/>
                  <a:gd name="T19" fmla="*/ 46 h 47"/>
                  <a:gd name="T20" fmla="*/ 36 w 46"/>
                  <a:gd name="T21" fmla="*/ 44 h 47"/>
                  <a:gd name="T22" fmla="*/ 40 w 46"/>
                  <a:gd name="T23" fmla="*/ 43 h 47"/>
                  <a:gd name="T24" fmla="*/ 41 w 46"/>
                  <a:gd name="T25" fmla="*/ 44 h 47"/>
                  <a:gd name="T26" fmla="*/ 43 w 46"/>
                  <a:gd name="T27" fmla="*/ 43 h 47"/>
                  <a:gd name="T28" fmla="*/ 46 w 46"/>
                  <a:gd name="T29" fmla="*/ 41 h 47"/>
                  <a:gd name="T30" fmla="*/ 46 w 46"/>
                  <a:gd name="T31" fmla="*/ 38 h 47"/>
                  <a:gd name="T32" fmla="*/ 43 w 46"/>
                  <a:gd name="T33" fmla="*/ 39 h 47"/>
                  <a:gd name="T34" fmla="*/ 41 w 46"/>
                  <a:gd name="T35" fmla="*/ 38 h 47"/>
                  <a:gd name="T36" fmla="*/ 44 w 46"/>
                  <a:gd name="T37" fmla="*/ 31 h 47"/>
                  <a:gd name="T38" fmla="*/ 46 w 46"/>
                  <a:gd name="T39" fmla="*/ 28 h 47"/>
                  <a:gd name="T40" fmla="*/ 43 w 46"/>
                  <a:gd name="T41" fmla="*/ 30 h 47"/>
                  <a:gd name="T42" fmla="*/ 40 w 46"/>
                  <a:gd name="T43" fmla="*/ 35 h 47"/>
                  <a:gd name="T44" fmla="*/ 40 w 46"/>
                  <a:gd name="T45" fmla="*/ 31 h 47"/>
                  <a:gd name="T46" fmla="*/ 43 w 46"/>
                  <a:gd name="T47" fmla="*/ 25 h 47"/>
                  <a:gd name="T48" fmla="*/ 41 w 46"/>
                  <a:gd name="T49" fmla="*/ 15 h 47"/>
                  <a:gd name="T50" fmla="*/ 36 w 46"/>
                  <a:gd name="T51" fmla="*/ 14 h 47"/>
                  <a:gd name="T52" fmla="*/ 36 w 46"/>
                  <a:gd name="T53" fmla="*/ 11 h 47"/>
                  <a:gd name="T54" fmla="*/ 35 w 46"/>
                  <a:gd name="T55" fmla="*/ 11 h 47"/>
                  <a:gd name="T56" fmla="*/ 32 w 46"/>
                  <a:gd name="T57" fmla="*/ 14 h 47"/>
                  <a:gd name="T58" fmla="*/ 33 w 46"/>
                  <a:gd name="T59" fmla="*/ 11 h 47"/>
                  <a:gd name="T60" fmla="*/ 35 w 46"/>
                  <a:gd name="T61" fmla="*/ 9 h 47"/>
                  <a:gd name="T62" fmla="*/ 33 w 46"/>
                  <a:gd name="T63" fmla="*/ 6 h 47"/>
                  <a:gd name="T64" fmla="*/ 33 w 46"/>
                  <a:gd name="T65" fmla="*/ 3 h 47"/>
                  <a:gd name="T66" fmla="*/ 33 w 46"/>
                  <a:gd name="T67" fmla="*/ 0 h 47"/>
                  <a:gd name="T68" fmla="*/ 30 w 46"/>
                  <a:gd name="T69" fmla="*/ 1 h 47"/>
                  <a:gd name="T70" fmla="*/ 25 w 46"/>
                  <a:gd name="T71" fmla="*/ 4 h 47"/>
                  <a:gd name="T72" fmla="*/ 24 w 46"/>
                  <a:gd name="T73" fmla="*/ 9 h 47"/>
                  <a:gd name="T74" fmla="*/ 25 w 46"/>
                  <a:gd name="T75" fmla="*/ 14 h 47"/>
                  <a:gd name="T76" fmla="*/ 22 w 46"/>
                  <a:gd name="T77" fmla="*/ 14 h 47"/>
                  <a:gd name="T78" fmla="*/ 22 w 46"/>
                  <a:gd name="T79" fmla="*/ 9 h 47"/>
                  <a:gd name="T80" fmla="*/ 21 w 46"/>
                  <a:gd name="T81" fmla="*/ 9 h 47"/>
                  <a:gd name="T82" fmla="*/ 21 w 46"/>
                  <a:gd name="T83" fmla="*/ 12 h 47"/>
                  <a:gd name="T84" fmla="*/ 17 w 46"/>
                  <a:gd name="T85" fmla="*/ 12 h 47"/>
                  <a:gd name="T86" fmla="*/ 19 w 46"/>
                  <a:gd name="T87" fmla="*/ 15 h 47"/>
                  <a:gd name="T88" fmla="*/ 17 w 46"/>
                  <a:gd name="T89" fmla="*/ 17 h 47"/>
                  <a:gd name="T90" fmla="*/ 16 w 46"/>
                  <a:gd name="T91" fmla="*/ 17 h 47"/>
                  <a:gd name="T92" fmla="*/ 14 w 46"/>
                  <a:gd name="T93" fmla="*/ 20 h 47"/>
                  <a:gd name="T94" fmla="*/ 9 w 46"/>
                  <a:gd name="T95" fmla="*/ 20 h 47"/>
                  <a:gd name="T96" fmla="*/ 8 w 46"/>
                  <a:gd name="T97" fmla="*/ 20 h 47"/>
                  <a:gd name="T98" fmla="*/ 6 w 46"/>
                  <a:gd name="T99" fmla="*/ 20 h 47"/>
                  <a:gd name="T100" fmla="*/ 0 w 46"/>
                  <a:gd name="T101" fmla="*/ 23 h 47"/>
                  <a:gd name="T102" fmla="*/ 0 w 46"/>
                  <a:gd name="T103" fmla="*/ 27 h 47"/>
                  <a:gd name="T104" fmla="*/ 3 w 46"/>
                  <a:gd name="T105" fmla="*/ 30 h 47"/>
                  <a:gd name="T106" fmla="*/ 6 w 46"/>
                  <a:gd name="T107" fmla="*/ 30 h 47"/>
                  <a:gd name="T108" fmla="*/ 5 w 46"/>
                  <a:gd name="T109" fmla="*/ 28 h 47"/>
                  <a:gd name="T110" fmla="*/ 6 w 46"/>
                  <a:gd name="T111" fmla="*/ 25 h 47"/>
                  <a:gd name="T112" fmla="*/ 8 w 46"/>
                  <a:gd name="T113" fmla="*/ 28 h 47"/>
                  <a:gd name="T114" fmla="*/ 8 w 46"/>
                  <a:gd name="T115" fmla="*/ 31 h 47"/>
                  <a:gd name="T116" fmla="*/ 11 w 46"/>
                  <a:gd name="T117" fmla="*/ 35 h 47"/>
                  <a:gd name="T118" fmla="*/ 13 w 46"/>
                  <a:gd name="T119" fmla="*/ 31 h 47"/>
                  <a:gd name="T120" fmla="*/ 13 w 46"/>
                  <a:gd name="T121" fmla="*/ 33 h 47"/>
                  <a:gd name="T122" fmla="*/ 13 w 46"/>
                  <a:gd name="T123" fmla="*/ 36 h 47"/>
                  <a:gd name="T124" fmla="*/ 16 w 46"/>
                  <a:gd name="T125" fmla="*/ 39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6" h="47">
                    <a:moveTo>
                      <a:pt x="16" y="39"/>
                    </a:moveTo>
                    <a:lnTo>
                      <a:pt x="17" y="39"/>
                    </a:lnTo>
                    <a:lnTo>
                      <a:pt x="19" y="44"/>
                    </a:lnTo>
                    <a:lnTo>
                      <a:pt x="21" y="46"/>
                    </a:lnTo>
                    <a:lnTo>
                      <a:pt x="24" y="43"/>
                    </a:lnTo>
                    <a:lnTo>
                      <a:pt x="24" y="46"/>
                    </a:lnTo>
                    <a:lnTo>
                      <a:pt x="27" y="47"/>
                    </a:lnTo>
                    <a:lnTo>
                      <a:pt x="29" y="47"/>
                    </a:lnTo>
                    <a:lnTo>
                      <a:pt x="32" y="47"/>
                    </a:lnTo>
                    <a:lnTo>
                      <a:pt x="35" y="46"/>
                    </a:lnTo>
                    <a:lnTo>
                      <a:pt x="36" y="44"/>
                    </a:lnTo>
                    <a:lnTo>
                      <a:pt x="40" y="43"/>
                    </a:lnTo>
                    <a:lnTo>
                      <a:pt x="41" y="44"/>
                    </a:lnTo>
                    <a:lnTo>
                      <a:pt x="43" y="43"/>
                    </a:lnTo>
                    <a:lnTo>
                      <a:pt x="46" y="41"/>
                    </a:lnTo>
                    <a:lnTo>
                      <a:pt x="46" y="38"/>
                    </a:lnTo>
                    <a:lnTo>
                      <a:pt x="43" y="39"/>
                    </a:lnTo>
                    <a:lnTo>
                      <a:pt x="41" y="38"/>
                    </a:lnTo>
                    <a:lnTo>
                      <a:pt x="44" y="31"/>
                    </a:lnTo>
                    <a:lnTo>
                      <a:pt x="46" y="28"/>
                    </a:lnTo>
                    <a:lnTo>
                      <a:pt x="43" y="30"/>
                    </a:lnTo>
                    <a:lnTo>
                      <a:pt x="40" y="35"/>
                    </a:lnTo>
                    <a:lnTo>
                      <a:pt x="40" y="31"/>
                    </a:lnTo>
                    <a:lnTo>
                      <a:pt x="43" y="25"/>
                    </a:lnTo>
                    <a:lnTo>
                      <a:pt x="41" y="15"/>
                    </a:lnTo>
                    <a:lnTo>
                      <a:pt x="36" y="14"/>
                    </a:lnTo>
                    <a:lnTo>
                      <a:pt x="36" y="11"/>
                    </a:lnTo>
                    <a:lnTo>
                      <a:pt x="35" y="11"/>
                    </a:lnTo>
                    <a:lnTo>
                      <a:pt x="32" y="14"/>
                    </a:lnTo>
                    <a:lnTo>
                      <a:pt x="33" y="11"/>
                    </a:lnTo>
                    <a:lnTo>
                      <a:pt x="35" y="9"/>
                    </a:lnTo>
                    <a:lnTo>
                      <a:pt x="33" y="6"/>
                    </a:lnTo>
                    <a:lnTo>
                      <a:pt x="33" y="3"/>
                    </a:lnTo>
                    <a:lnTo>
                      <a:pt x="33" y="0"/>
                    </a:lnTo>
                    <a:lnTo>
                      <a:pt x="30" y="1"/>
                    </a:lnTo>
                    <a:lnTo>
                      <a:pt x="25" y="4"/>
                    </a:lnTo>
                    <a:lnTo>
                      <a:pt x="24" y="9"/>
                    </a:lnTo>
                    <a:lnTo>
                      <a:pt x="25" y="14"/>
                    </a:lnTo>
                    <a:lnTo>
                      <a:pt x="22" y="14"/>
                    </a:lnTo>
                    <a:lnTo>
                      <a:pt x="22" y="9"/>
                    </a:lnTo>
                    <a:lnTo>
                      <a:pt x="21" y="9"/>
                    </a:lnTo>
                    <a:lnTo>
                      <a:pt x="21" y="12"/>
                    </a:lnTo>
                    <a:lnTo>
                      <a:pt x="17" y="12"/>
                    </a:lnTo>
                    <a:lnTo>
                      <a:pt x="19" y="15"/>
                    </a:lnTo>
                    <a:lnTo>
                      <a:pt x="17" y="17"/>
                    </a:lnTo>
                    <a:lnTo>
                      <a:pt x="16" y="17"/>
                    </a:lnTo>
                    <a:lnTo>
                      <a:pt x="14" y="20"/>
                    </a:lnTo>
                    <a:lnTo>
                      <a:pt x="9" y="20"/>
                    </a:lnTo>
                    <a:lnTo>
                      <a:pt x="8" y="20"/>
                    </a:lnTo>
                    <a:lnTo>
                      <a:pt x="6" y="20"/>
                    </a:lnTo>
                    <a:lnTo>
                      <a:pt x="0" y="23"/>
                    </a:lnTo>
                    <a:lnTo>
                      <a:pt x="0" y="27"/>
                    </a:lnTo>
                    <a:lnTo>
                      <a:pt x="3" y="30"/>
                    </a:lnTo>
                    <a:lnTo>
                      <a:pt x="6" y="30"/>
                    </a:lnTo>
                    <a:lnTo>
                      <a:pt x="5" y="28"/>
                    </a:lnTo>
                    <a:lnTo>
                      <a:pt x="6" y="25"/>
                    </a:lnTo>
                    <a:lnTo>
                      <a:pt x="8" y="28"/>
                    </a:lnTo>
                    <a:lnTo>
                      <a:pt x="8" y="31"/>
                    </a:lnTo>
                    <a:lnTo>
                      <a:pt x="11" y="35"/>
                    </a:lnTo>
                    <a:lnTo>
                      <a:pt x="13" y="31"/>
                    </a:lnTo>
                    <a:lnTo>
                      <a:pt x="13" y="33"/>
                    </a:lnTo>
                    <a:lnTo>
                      <a:pt x="13" y="36"/>
                    </a:lnTo>
                    <a:lnTo>
                      <a:pt x="16" y="39"/>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1" name="Freeform 1341">
                <a:extLst>
                  <a:ext uri="{FF2B5EF4-FFF2-40B4-BE49-F238E27FC236}">
                    <a16:creationId xmlns:a16="http://schemas.microsoft.com/office/drawing/2014/main" id="{5A12DB17-9A28-475B-9F79-EB44C55212F1}"/>
                  </a:ext>
                </a:extLst>
              </p:cNvPr>
              <p:cNvSpPr>
                <a:spLocks/>
              </p:cNvSpPr>
              <p:nvPr/>
            </p:nvSpPr>
            <p:spPr bwMode="auto">
              <a:xfrm>
                <a:off x="3394" y="942"/>
                <a:ext cx="187" cy="180"/>
              </a:xfrm>
              <a:custGeom>
                <a:avLst/>
                <a:gdLst>
                  <a:gd name="T0" fmla="*/ 179 w 187"/>
                  <a:gd name="T1" fmla="*/ 137 h 180"/>
                  <a:gd name="T2" fmla="*/ 169 w 187"/>
                  <a:gd name="T3" fmla="*/ 121 h 180"/>
                  <a:gd name="T4" fmla="*/ 165 w 187"/>
                  <a:gd name="T5" fmla="*/ 99 h 180"/>
                  <a:gd name="T6" fmla="*/ 169 w 187"/>
                  <a:gd name="T7" fmla="*/ 78 h 180"/>
                  <a:gd name="T8" fmla="*/ 179 w 187"/>
                  <a:gd name="T9" fmla="*/ 54 h 180"/>
                  <a:gd name="T10" fmla="*/ 180 w 187"/>
                  <a:gd name="T11" fmla="*/ 35 h 180"/>
                  <a:gd name="T12" fmla="*/ 169 w 187"/>
                  <a:gd name="T13" fmla="*/ 21 h 180"/>
                  <a:gd name="T14" fmla="*/ 158 w 187"/>
                  <a:gd name="T15" fmla="*/ 29 h 180"/>
                  <a:gd name="T16" fmla="*/ 149 w 187"/>
                  <a:gd name="T17" fmla="*/ 56 h 180"/>
                  <a:gd name="T18" fmla="*/ 141 w 187"/>
                  <a:gd name="T19" fmla="*/ 73 h 180"/>
                  <a:gd name="T20" fmla="*/ 136 w 187"/>
                  <a:gd name="T21" fmla="*/ 83 h 180"/>
                  <a:gd name="T22" fmla="*/ 136 w 187"/>
                  <a:gd name="T23" fmla="*/ 64 h 180"/>
                  <a:gd name="T24" fmla="*/ 142 w 187"/>
                  <a:gd name="T25" fmla="*/ 45 h 180"/>
                  <a:gd name="T26" fmla="*/ 131 w 187"/>
                  <a:gd name="T27" fmla="*/ 30 h 180"/>
                  <a:gd name="T28" fmla="*/ 131 w 187"/>
                  <a:gd name="T29" fmla="*/ 40 h 180"/>
                  <a:gd name="T30" fmla="*/ 125 w 187"/>
                  <a:gd name="T31" fmla="*/ 43 h 180"/>
                  <a:gd name="T32" fmla="*/ 112 w 187"/>
                  <a:gd name="T33" fmla="*/ 41 h 180"/>
                  <a:gd name="T34" fmla="*/ 114 w 187"/>
                  <a:gd name="T35" fmla="*/ 38 h 180"/>
                  <a:gd name="T36" fmla="*/ 114 w 187"/>
                  <a:gd name="T37" fmla="*/ 24 h 180"/>
                  <a:gd name="T38" fmla="*/ 98 w 187"/>
                  <a:gd name="T39" fmla="*/ 26 h 180"/>
                  <a:gd name="T40" fmla="*/ 82 w 187"/>
                  <a:gd name="T41" fmla="*/ 26 h 180"/>
                  <a:gd name="T42" fmla="*/ 98 w 187"/>
                  <a:gd name="T43" fmla="*/ 13 h 180"/>
                  <a:gd name="T44" fmla="*/ 71 w 187"/>
                  <a:gd name="T45" fmla="*/ 6 h 180"/>
                  <a:gd name="T46" fmla="*/ 35 w 187"/>
                  <a:gd name="T47" fmla="*/ 29 h 180"/>
                  <a:gd name="T48" fmla="*/ 18 w 187"/>
                  <a:gd name="T49" fmla="*/ 45 h 180"/>
                  <a:gd name="T50" fmla="*/ 24 w 187"/>
                  <a:gd name="T51" fmla="*/ 53 h 180"/>
                  <a:gd name="T52" fmla="*/ 28 w 187"/>
                  <a:gd name="T53" fmla="*/ 57 h 180"/>
                  <a:gd name="T54" fmla="*/ 55 w 187"/>
                  <a:gd name="T55" fmla="*/ 61 h 180"/>
                  <a:gd name="T56" fmla="*/ 40 w 187"/>
                  <a:gd name="T57" fmla="*/ 62 h 180"/>
                  <a:gd name="T58" fmla="*/ 12 w 187"/>
                  <a:gd name="T59" fmla="*/ 65 h 180"/>
                  <a:gd name="T60" fmla="*/ 16 w 187"/>
                  <a:gd name="T61" fmla="*/ 85 h 180"/>
                  <a:gd name="T62" fmla="*/ 28 w 187"/>
                  <a:gd name="T63" fmla="*/ 89 h 180"/>
                  <a:gd name="T64" fmla="*/ 45 w 187"/>
                  <a:gd name="T65" fmla="*/ 91 h 180"/>
                  <a:gd name="T66" fmla="*/ 61 w 187"/>
                  <a:gd name="T67" fmla="*/ 99 h 180"/>
                  <a:gd name="T68" fmla="*/ 74 w 187"/>
                  <a:gd name="T69" fmla="*/ 112 h 180"/>
                  <a:gd name="T70" fmla="*/ 59 w 187"/>
                  <a:gd name="T71" fmla="*/ 113 h 180"/>
                  <a:gd name="T72" fmla="*/ 42 w 187"/>
                  <a:gd name="T73" fmla="*/ 105 h 180"/>
                  <a:gd name="T74" fmla="*/ 10 w 187"/>
                  <a:gd name="T75" fmla="*/ 101 h 180"/>
                  <a:gd name="T76" fmla="*/ 4 w 187"/>
                  <a:gd name="T77" fmla="*/ 121 h 180"/>
                  <a:gd name="T78" fmla="*/ 16 w 187"/>
                  <a:gd name="T79" fmla="*/ 137 h 180"/>
                  <a:gd name="T80" fmla="*/ 28 w 187"/>
                  <a:gd name="T81" fmla="*/ 144 h 180"/>
                  <a:gd name="T82" fmla="*/ 24 w 187"/>
                  <a:gd name="T83" fmla="*/ 160 h 180"/>
                  <a:gd name="T84" fmla="*/ 32 w 187"/>
                  <a:gd name="T85" fmla="*/ 167 h 180"/>
                  <a:gd name="T86" fmla="*/ 51 w 187"/>
                  <a:gd name="T87" fmla="*/ 169 h 180"/>
                  <a:gd name="T88" fmla="*/ 63 w 187"/>
                  <a:gd name="T89" fmla="*/ 171 h 180"/>
                  <a:gd name="T90" fmla="*/ 82 w 187"/>
                  <a:gd name="T91" fmla="*/ 161 h 180"/>
                  <a:gd name="T92" fmla="*/ 104 w 187"/>
                  <a:gd name="T93" fmla="*/ 156 h 180"/>
                  <a:gd name="T94" fmla="*/ 112 w 187"/>
                  <a:gd name="T95" fmla="*/ 150 h 180"/>
                  <a:gd name="T96" fmla="*/ 112 w 187"/>
                  <a:gd name="T97" fmla="*/ 163 h 180"/>
                  <a:gd name="T98" fmla="*/ 123 w 187"/>
                  <a:gd name="T99" fmla="*/ 166 h 180"/>
                  <a:gd name="T100" fmla="*/ 125 w 187"/>
                  <a:gd name="T101" fmla="*/ 174 h 180"/>
                  <a:gd name="T102" fmla="*/ 139 w 187"/>
                  <a:gd name="T103" fmla="*/ 179 h 180"/>
                  <a:gd name="T104" fmla="*/ 147 w 187"/>
                  <a:gd name="T105" fmla="*/ 180 h 180"/>
                  <a:gd name="T106" fmla="*/ 158 w 187"/>
                  <a:gd name="T107" fmla="*/ 179 h 180"/>
                  <a:gd name="T108" fmla="*/ 160 w 187"/>
                  <a:gd name="T109" fmla="*/ 169 h 180"/>
                  <a:gd name="T110" fmla="*/ 155 w 187"/>
                  <a:gd name="T111" fmla="*/ 163 h 180"/>
                  <a:gd name="T112" fmla="*/ 149 w 187"/>
                  <a:gd name="T113" fmla="*/ 161 h 180"/>
                  <a:gd name="T114" fmla="*/ 157 w 187"/>
                  <a:gd name="T115" fmla="*/ 158 h 180"/>
                  <a:gd name="T116" fmla="*/ 166 w 187"/>
                  <a:gd name="T117" fmla="*/ 148 h 180"/>
                  <a:gd name="T118" fmla="*/ 171 w 187"/>
                  <a:gd name="T119" fmla="*/ 158 h 180"/>
                  <a:gd name="T120" fmla="*/ 179 w 187"/>
                  <a:gd name="T121" fmla="*/ 161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7" h="180">
                    <a:moveTo>
                      <a:pt x="185" y="144"/>
                    </a:moveTo>
                    <a:lnTo>
                      <a:pt x="184" y="144"/>
                    </a:lnTo>
                    <a:lnTo>
                      <a:pt x="182" y="144"/>
                    </a:lnTo>
                    <a:lnTo>
                      <a:pt x="180" y="144"/>
                    </a:lnTo>
                    <a:lnTo>
                      <a:pt x="180" y="140"/>
                    </a:lnTo>
                    <a:lnTo>
                      <a:pt x="182" y="140"/>
                    </a:lnTo>
                    <a:lnTo>
                      <a:pt x="182" y="139"/>
                    </a:lnTo>
                    <a:lnTo>
                      <a:pt x="179" y="139"/>
                    </a:lnTo>
                    <a:lnTo>
                      <a:pt x="179" y="137"/>
                    </a:lnTo>
                    <a:lnTo>
                      <a:pt x="176" y="136"/>
                    </a:lnTo>
                    <a:lnTo>
                      <a:pt x="176" y="134"/>
                    </a:lnTo>
                    <a:lnTo>
                      <a:pt x="174" y="129"/>
                    </a:lnTo>
                    <a:lnTo>
                      <a:pt x="174" y="126"/>
                    </a:lnTo>
                    <a:lnTo>
                      <a:pt x="174" y="123"/>
                    </a:lnTo>
                    <a:lnTo>
                      <a:pt x="174" y="120"/>
                    </a:lnTo>
                    <a:lnTo>
                      <a:pt x="173" y="123"/>
                    </a:lnTo>
                    <a:lnTo>
                      <a:pt x="173" y="124"/>
                    </a:lnTo>
                    <a:lnTo>
                      <a:pt x="169" y="121"/>
                    </a:lnTo>
                    <a:lnTo>
                      <a:pt x="168" y="120"/>
                    </a:lnTo>
                    <a:lnTo>
                      <a:pt x="166" y="115"/>
                    </a:lnTo>
                    <a:lnTo>
                      <a:pt x="165" y="113"/>
                    </a:lnTo>
                    <a:lnTo>
                      <a:pt x="165" y="108"/>
                    </a:lnTo>
                    <a:lnTo>
                      <a:pt x="161" y="107"/>
                    </a:lnTo>
                    <a:lnTo>
                      <a:pt x="161" y="104"/>
                    </a:lnTo>
                    <a:lnTo>
                      <a:pt x="161" y="102"/>
                    </a:lnTo>
                    <a:lnTo>
                      <a:pt x="161" y="101"/>
                    </a:lnTo>
                    <a:lnTo>
                      <a:pt x="165" y="99"/>
                    </a:lnTo>
                    <a:lnTo>
                      <a:pt x="165" y="97"/>
                    </a:lnTo>
                    <a:lnTo>
                      <a:pt x="166" y="97"/>
                    </a:lnTo>
                    <a:lnTo>
                      <a:pt x="168" y="97"/>
                    </a:lnTo>
                    <a:lnTo>
                      <a:pt x="169" y="96"/>
                    </a:lnTo>
                    <a:lnTo>
                      <a:pt x="169" y="94"/>
                    </a:lnTo>
                    <a:lnTo>
                      <a:pt x="171" y="88"/>
                    </a:lnTo>
                    <a:lnTo>
                      <a:pt x="171" y="85"/>
                    </a:lnTo>
                    <a:lnTo>
                      <a:pt x="173" y="83"/>
                    </a:lnTo>
                    <a:lnTo>
                      <a:pt x="169" y="78"/>
                    </a:lnTo>
                    <a:lnTo>
                      <a:pt x="171" y="75"/>
                    </a:lnTo>
                    <a:lnTo>
                      <a:pt x="173" y="75"/>
                    </a:lnTo>
                    <a:lnTo>
                      <a:pt x="173" y="72"/>
                    </a:lnTo>
                    <a:lnTo>
                      <a:pt x="176" y="67"/>
                    </a:lnTo>
                    <a:lnTo>
                      <a:pt x="176" y="65"/>
                    </a:lnTo>
                    <a:lnTo>
                      <a:pt x="177" y="64"/>
                    </a:lnTo>
                    <a:lnTo>
                      <a:pt x="177" y="57"/>
                    </a:lnTo>
                    <a:lnTo>
                      <a:pt x="179" y="57"/>
                    </a:lnTo>
                    <a:lnTo>
                      <a:pt x="179" y="54"/>
                    </a:lnTo>
                    <a:lnTo>
                      <a:pt x="182" y="51"/>
                    </a:lnTo>
                    <a:lnTo>
                      <a:pt x="182" y="48"/>
                    </a:lnTo>
                    <a:lnTo>
                      <a:pt x="182" y="46"/>
                    </a:lnTo>
                    <a:lnTo>
                      <a:pt x="184" y="46"/>
                    </a:lnTo>
                    <a:lnTo>
                      <a:pt x="184" y="43"/>
                    </a:lnTo>
                    <a:lnTo>
                      <a:pt x="184" y="40"/>
                    </a:lnTo>
                    <a:lnTo>
                      <a:pt x="184" y="38"/>
                    </a:lnTo>
                    <a:lnTo>
                      <a:pt x="184" y="37"/>
                    </a:lnTo>
                    <a:lnTo>
                      <a:pt x="180" y="35"/>
                    </a:lnTo>
                    <a:lnTo>
                      <a:pt x="180" y="30"/>
                    </a:lnTo>
                    <a:lnTo>
                      <a:pt x="180" y="29"/>
                    </a:lnTo>
                    <a:lnTo>
                      <a:pt x="179" y="24"/>
                    </a:lnTo>
                    <a:lnTo>
                      <a:pt x="176" y="24"/>
                    </a:lnTo>
                    <a:lnTo>
                      <a:pt x="176" y="22"/>
                    </a:lnTo>
                    <a:lnTo>
                      <a:pt x="174" y="22"/>
                    </a:lnTo>
                    <a:lnTo>
                      <a:pt x="174" y="27"/>
                    </a:lnTo>
                    <a:lnTo>
                      <a:pt x="173" y="27"/>
                    </a:lnTo>
                    <a:lnTo>
                      <a:pt x="169" y="21"/>
                    </a:lnTo>
                    <a:lnTo>
                      <a:pt x="168" y="21"/>
                    </a:lnTo>
                    <a:lnTo>
                      <a:pt x="166" y="19"/>
                    </a:lnTo>
                    <a:lnTo>
                      <a:pt x="163" y="19"/>
                    </a:lnTo>
                    <a:lnTo>
                      <a:pt x="165" y="24"/>
                    </a:lnTo>
                    <a:lnTo>
                      <a:pt x="163" y="24"/>
                    </a:lnTo>
                    <a:lnTo>
                      <a:pt x="161" y="24"/>
                    </a:lnTo>
                    <a:lnTo>
                      <a:pt x="160" y="27"/>
                    </a:lnTo>
                    <a:lnTo>
                      <a:pt x="160" y="29"/>
                    </a:lnTo>
                    <a:lnTo>
                      <a:pt x="158" y="29"/>
                    </a:lnTo>
                    <a:lnTo>
                      <a:pt x="157" y="37"/>
                    </a:lnTo>
                    <a:lnTo>
                      <a:pt x="157" y="40"/>
                    </a:lnTo>
                    <a:lnTo>
                      <a:pt x="155" y="41"/>
                    </a:lnTo>
                    <a:lnTo>
                      <a:pt x="153" y="45"/>
                    </a:lnTo>
                    <a:lnTo>
                      <a:pt x="153" y="46"/>
                    </a:lnTo>
                    <a:lnTo>
                      <a:pt x="153" y="48"/>
                    </a:lnTo>
                    <a:lnTo>
                      <a:pt x="152" y="49"/>
                    </a:lnTo>
                    <a:lnTo>
                      <a:pt x="150" y="54"/>
                    </a:lnTo>
                    <a:lnTo>
                      <a:pt x="149" y="56"/>
                    </a:lnTo>
                    <a:lnTo>
                      <a:pt x="147" y="56"/>
                    </a:lnTo>
                    <a:lnTo>
                      <a:pt x="145" y="61"/>
                    </a:lnTo>
                    <a:lnTo>
                      <a:pt x="147" y="62"/>
                    </a:lnTo>
                    <a:lnTo>
                      <a:pt x="145" y="64"/>
                    </a:lnTo>
                    <a:lnTo>
                      <a:pt x="145" y="67"/>
                    </a:lnTo>
                    <a:lnTo>
                      <a:pt x="144" y="70"/>
                    </a:lnTo>
                    <a:lnTo>
                      <a:pt x="145" y="72"/>
                    </a:lnTo>
                    <a:lnTo>
                      <a:pt x="144" y="73"/>
                    </a:lnTo>
                    <a:lnTo>
                      <a:pt x="141" y="73"/>
                    </a:lnTo>
                    <a:lnTo>
                      <a:pt x="142" y="75"/>
                    </a:lnTo>
                    <a:lnTo>
                      <a:pt x="145" y="77"/>
                    </a:lnTo>
                    <a:lnTo>
                      <a:pt x="145" y="80"/>
                    </a:lnTo>
                    <a:lnTo>
                      <a:pt x="144" y="78"/>
                    </a:lnTo>
                    <a:lnTo>
                      <a:pt x="141" y="78"/>
                    </a:lnTo>
                    <a:lnTo>
                      <a:pt x="139" y="80"/>
                    </a:lnTo>
                    <a:lnTo>
                      <a:pt x="137" y="80"/>
                    </a:lnTo>
                    <a:lnTo>
                      <a:pt x="136" y="81"/>
                    </a:lnTo>
                    <a:lnTo>
                      <a:pt x="136" y="83"/>
                    </a:lnTo>
                    <a:lnTo>
                      <a:pt x="136" y="85"/>
                    </a:lnTo>
                    <a:lnTo>
                      <a:pt x="133" y="83"/>
                    </a:lnTo>
                    <a:lnTo>
                      <a:pt x="133" y="81"/>
                    </a:lnTo>
                    <a:lnTo>
                      <a:pt x="134" y="78"/>
                    </a:lnTo>
                    <a:lnTo>
                      <a:pt x="133" y="77"/>
                    </a:lnTo>
                    <a:lnTo>
                      <a:pt x="133" y="73"/>
                    </a:lnTo>
                    <a:lnTo>
                      <a:pt x="134" y="69"/>
                    </a:lnTo>
                    <a:lnTo>
                      <a:pt x="134" y="65"/>
                    </a:lnTo>
                    <a:lnTo>
                      <a:pt x="136" y="64"/>
                    </a:lnTo>
                    <a:lnTo>
                      <a:pt x="137" y="61"/>
                    </a:lnTo>
                    <a:lnTo>
                      <a:pt x="137" y="59"/>
                    </a:lnTo>
                    <a:lnTo>
                      <a:pt x="139" y="53"/>
                    </a:lnTo>
                    <a:lnTo>
                      <a:pt x="142" y="51"/>
                    </a:lnTo>
                    <a:lnTo>
                      <a:pt x="142" y="48"/>
                    </a:lnTo>
                    <a:lnTo>
                      <a:pt x="141" y="48"/>
                    </a:lnTo>
                    <a:lnTo>
                      <a:pt x="139" y="48"/>
                    </a:lnTo>
                    <a:lnTo>
                      <a:pt x="139" y="46"/>
                    </a:lnTo>
                    <a:lnTo>
                      <a:pt x="142" y="45"/>
                    </a:lnTo>
                    <a:lnTo>
                      <a:pt x="142" y="38"/>
                    </a:lnTo>
                    <a:lnTo>
                      <a:pt x="141" y="37"/>
                    </a:lnTo>
                    <a:lnTo>
                      <a:pt x="139" y="34"/>
                    </a:lnTo>
                    <a:lnTo>
                      <a:pt x="141" y="34"/>
                    </a:lnTo>
                    <a:lnTo>
                      <a:pt x="141" y="29"/>
                    </a:lnTo>
                    <a:lnTo>
                      <a:pt x="139" y="29"/>
                    </a:lnTo>
                    <a:lnTo>
                      <a:pt x="136" y="26"/>
                    </a:lnTo>
                    <a:lnTo>
                      <a:pt x="133" y="27"/>
                    </a:lnTo>
                    <a:lnTo>
                      <a:pt x="131" y="30"/>
                    </a:lnTo>
                    <a:lnTo>
                      <a:pt x="134" y="32"/>
                    </a:lnTo>
                    <a:lnTo>
                      <a:pt x="134" y="35"/>
                    </a:lnTo>
                    <a:lnTo>
                      <a:pt x="134" y="37"/>
                    </a:lnTo>
                    <a:lnTo>
                      <a:pt x="134" y="38"/>
                    </a:lnTo>
                    <a:lnTo>
                      <a:pt x="133" y="38"/>
                    </a:lnTo>
                    <a:lnTo>
                      <a:pt x="133" y="35"/>
                    </a:lnTo>
                    <a:lnTo>
                      <a:pt x="131" y="35"/>
                    </a:lnTo>
                    <a:lnTo>
                      <a:pt x="129" y="38"/>
                    </a:lnTo>
                    <a:lnTo>
                      <a:pt x="131" y="40"/>
                    </a:lnTo>
                    <a:lnTo>
                      <a:pt x="131" y="41"/>
                    </a:lnTo>
                    <a:lnTo>
                      <a:pt x="133" y="45"/>
                    </a:lnTo>
                    <a:lnTo>
                      <a:pt x="131" y="46"/>
                    </a:lnTo>
                    <a:lnTo>
                      <a:pt x="131" y="45"/>
                    </a:lnTo>
                    <a:lnTo>
                      <a:pt x="129" y="45"/>
                    </a:lnTo>
                    <a:lnTo>
                      <a:pt x="128" y="48"/>
                    </a:lnTo>
                    <a:lnTo>
                      <a:pt x="126" y="46"/>
                    </a:lnTo>
                    <a:lnTo>
                      <a:pt x="126" y="43"/>
                    </a:lnTo>
                    <a:lnTo>
                      <a:pt x="125" y="43"/>
                    </a:lnTo>
                    <a:lnTo>
                      <a:pt x="123" y="46"/>
                    </a:lnTo>
                    <a:lnTo>
                      <a:pt x="122" y="46"/>
                    </a:lnTo>
                    <a:lnTo>
                      <a:pt x="122" y="43"/>
                    </a:lnTo>
                    <a:lnTo>
                      <a:pt x="123" y="41"/>
                    </a:lnTo>
                    <a:lnTo>
                      <a:pt x="123" y="40"/>
                    </a:lnTo>
                    <a:lnTo>
                      <a:pt x="120" y="41"/>
                    </a:lnTo>
                    <a:lnTo>
                      <a:pt x="117" y="45"/>
                    </a:lnTo>
                    <a:lnTo>
                      <a:pt x="114" y="41"/>
                    </a:lnTo>
                    <a:lnTo>
                      <a:pt x="112" y="41"/>
                    </a:lnTo>
                    <a:lnTo>
                      <a:pt x="110" y="43"/>
                    </a:lnTo>
                    <a:lnTo>
                      <a:pt x="107" y="43"/>
                    </a:lnTo>
                    <a:lnTo>
                      <a:pt x="107" y="41"/>
                    </a:lnTo>
                    <a:lnTo>
                      <a:pt x="104" y="43"/>
                    </a:lnTo>
                    <a:lnTo>
                      <a:pt x="102" y="41"/>
                    </a:lnTo>
                    <a:lnTo>
                      <a:pt x="104" y="40"/>
                    </a:lnTo>
                    <a:lnTo>
                      <a:pt x="109" y="38"/>
                    </a:lnTo>
                    <a:lnTo>
                      <a:pt x="110" y="40"/>
                    </a:lnTo>
                    <a:lnTo>
                      <a:pt x="114" y="38"/>
                    </a:lnTo>
                    <a:lnTo>
                      <a:pt x="114" y="37"/>
                    </a:lnTo>
                    <a:lnTo>
                      <a:pt x="115" y="37"/>
                    </a:lnTo>
                    <a:lnTo>
                      <a:pt x="117" y="37"/>
                    </a:lnTo>
                    <a:lnTo>
                      <a:pt x="120" y="35"/>
                    </a:lnTo>
                    <a:lnTo>
                      <a:pt x="120" y="32"/>
                    </a:lnTo>
                    <a:lnTo>
                      <a:pt x="120" y="30"/>
                    </a:lnTo>
                    <a:lnTo>
                      <a:pt x="118" y="29"/>
                    </a:lnTo>
                    <a:lnTo>
                      <a:pt x="117" y="24"/>
                    </a:lnTo>
                    <a:lnTo>
                      <a:pt x="114" y="24"/>
                    </a:lnTo>
                    <a:lnTo>
                      <a:pt x="112" y="21"/>
                    </a:lnTo>
                    <a:lnTo>
                      <a:pt x="109" y="18"/>
                    </a:lnTo>
                    <a:lnTo>
                      <a:pt x="107" y="16"/>
                    </a:lnTo>
                    <a:lnTo>
                      <a:pt x="106" y="16"/>
                    </a:lnTo>
                    <a:lnTo>
                      <a:pt x="102" y="18"/>
                    </a:lnTo>
                    <a:lnTo>
                      <a:pt x="101" y="18"/>
                    </a:lnTo>
                    <a:lnTo>
                      <a:pt x="96" y="22"/>
                    </a:lnTo>
                    <a:lnTo>
                      <a:pt x="98" y="24"/>
                    </a:lnTo>
                    <a:lnTo>
                      <a:pt x="98" y="26"/>
                    </a:lnTo>
                    <a:lnTo>
                      <a:pt x="96" y="27"/>
                    </a:lnTo>
                    <a:lnTo>
                      <a:pt x="93" y="27"/>
                    </a:lnTo>
                    <a:lnTo>
                      <a:pt x="93" y="26"/>
                    </a:lnTo>
                    <a:lnTo>
                      <a:pt x="91" y="27"/>
                    </a:lnTo>
                    <a:lnTo>
                      <a:pt x="90" y="26"/>
                    </a:lnTo>
                    <a:lnTo>
                      <a:pt x="86" y="26"/>
                    </a:lnTo>
                    <a:lnTo>
                      <a:pt x="85" y="27"/>
                    </a:lnTo>
                    <a:lnTo>
                      <a:pt x="82" y="26"/>
                    </a:lnTo>
                    <a:lnTo>
                      <a:pt x="82" y="26"/>
                    </a:lnTo>
                    <a:lnTo>
                      <a:pt x="82" y="24"/>
                    </a:lnTo>
                    <a:lnTo>
                      <a:pt x="86" y="24"/>
                    </a:lnTo>
                    <a:lnTo>
                      <a:pt x="88" y="21"/>
                    </a:lnTo>
                    <a:lnTo>
                      <a:pt x="90" y="21"/>
                    </a:lnTo>
                    <a:lnTo>
                      <a:pt x="91" y="21"/>
                    </a:lnTo>
                    <a:lnTo>
                      <a:pt x="93" y="18"/>
                    </a:lnTo>
                    <a:lnTo>
                      <a:pt x="94" y="14"/>
                    </a:lnTo>
                    <a:lnTo>
                      <a:pt x="94" y="13"/>
                    </a:lnTo>
                    <a:lnTo>
                      <a:pt x="98" y="13"/>
                    </a:lnTo>
                    <a:lnTo>
                      <a:pt x="99" y="10"/>
                    </a:lnTo>
                    <a:lnTo>
                      <a:pt x="99" y="5"/>
                    </a:lnTo>
                    <a:lnTo>
                      <a:pt x="99" y="3"/>
                    </a:lnTo>
                    <a:lnTo>
                      <a:pt x="99" y="0"/>
                    </a:lnTo>
                    <a:lnTo>
                      <a:pt x="96" y="0"/>
                    </a:lnTo>
                    <a:lnTo>
                      <a:pt x="91" y="2"/>
                    </a:lnTo>
                    <a:lnTo>
                      <a:pt x="86" y="2"/>
                    </a:lnTo>
                    <a:lnTo>
                      <a:pt x="82" y="5"/>
                    </a:lnTo>
                    <a:lnTo>
                      <a:pt x="71" y="6"/>
                    </a:lnTo>
                    <a:lnTo>
                      <a:pt x="59" y="11"/>
                    </a:lnTo>
                    <a:lnTo>
                      <a:pt x="56" y="14"/>
                    </a:lnTo>
                    <a:lnTo>
                      <a:pt x="48" y="16"/>
                    </a:lnTo>
                    <a:lnTo>
                      <a:pt x="37" y="21"/>
                    </a:lnTo>
                    <a:lnTo>
                      <a:pt x="34" y="24"/>
                    </a:lnTo>
                    <a:lnTo>
                      <a:pt x="34" y="26"/>
                    </a:lnTo>
                    <a:lnTo>
                      <a:pt x="35" y="26"/>
                    </a:lnTo>
                    <a:lnTo>
                      <a:pt x="37" y="27"/>
                    </a:lnTo>
                    <a:lnTo>
                      <a:pt x="35" y="29"/>
                    </a:lnTo>
                    <a:lnTo>
                      <a:pt x="32" y="29"/>
                    </a:lnTo>
                    <a:lnTo>
                      <a:pt x="28" y="34"/>
                    </a:lnTo>
                    <a:lnTo>
                      <a:pt x="24" y="34"/>
                    </a:lnTo>
                    <a:lnTo>
                      <a:pt x="21" y="35"/>
                    </a:lnTo>
                    <a:lnTo>
                      <a:pt x="21" y="37"/>
                    </a:lnTo>
                    <a:lnTo>
                      <a:pt x="18" y="40"/>
                    </a:lnTo>
                    <a:lnTo>
                      <a:pt x="16" y="43"/>
                    </a:lnTo>
                    <a:lnTo>
                      <a:pt x="16" y="46"/>
                    </a:lnTo>
                    <a:lnTo>
                      <a:pt x="18" y="45"/>
                    </a:lnTo>
                    <a:lnTo>
                      <a:pt x="20" y="46"/>
                    </a:lnTo>
                    <a:lnTo>
                      <a:pt x="18" y="48"/>
                    </a:lnTo>
                    <a:lnTo>
                      <a:pt x="20" y="49"/>
                    </a:lnTo>
                    <a:lnTo>
                      <a:pt x="21" y="49"/>
                    </a:lnTo>
                    <a:lnTo>
                      <a:pt x="23" y="48"/>
                    </a:lnTo>
                    <a:lnTo>
                      <a:pt x="26" y="48"/>
                    </a:lnTo>
                    <a:lnTo>
                      <a:pt x="28" y="49"/>
                    </a:lnTo>
                    <a:lnTo>
                      <a:pt x="28" y="51"/>
                    </a:lnTo>
                    <a:lnTo>
                      <a:pt x="24" y="53"/>
                    </a:lnTo>
                    <a:lnTo>
                      <a:pt x="21" y="51"/>
                    </a:lnTo>
                    <a:lnTo>
                      <a:pt x="20" y="51"/>
                    </a:lnTo>
                    <a:lnTo>
                      <a:pt x="20" y="54"/>
                    </a:lnTo>
                    <a:lnTo>
                      <a:pt x="24" y="57"/>
                    </a:lnTo>
                    <a:lnTo>
                      <a:pt x="26" y="56"/>
                    </a:lnTo>
                    <a:lnTo>
                      <a:pt x="26" y="54"/>
                    </a:lnTo>
                    <a:lnTo>
                      <a:pt x="28" y="54"/>
                    </a:lnTo>
                    <a:lnTo>
                      <a:pt x="29" y="54"/>
                    </a:lnTo>
                    <a:lnTo>
                      <a:pt x="28" y="57"/>
                    </a:lnTo>
                    <a:lnTo>
                      <a:pt x="31" y="57"/>
                    </a:lnTo>
                    <a:lnTo>
                      <a:pt x="35" y="57"/>
                    </a:lnTo>
                    <a:lnTo>
                      <a:pt x="39" y="56"/>
                    </a:lnTo>
                    <a:lnTo>
                      <a:pt x="42" y="56"/>
                    </a:lnTo>
                    <a:lnTo>
                      <a:pt x="45" y="57"/>
                    </a:lnTo>
                    <a:lnTo>
                      <a:pt x="48" y="57"/>
                    </a:lnTo>
                    <a:lnTo>
                      <a:pt x="51" y="59"/>
                    </a:lnTo>
                    <a:lnTo>
                      <a:pt x="53" y="61"/>
                    </a:lnTo>
                    <a:lnTo>
                      <a:pt x="55" y="61"/>
                    </a:lnTo>
                    <a:lnTo>
                      <a:pt x="55" y="62"/>
                    </a:lnTo>
                    <a:lnTo>
                      <a:pt x="53" y="62"/>
                    </a:lnTo>
                    <a:lnTo>
                      <a:pt x="48" y="61"/>
                    </a:lnTo>
                    <a:lnTo>
                      <a:pt x="43" y="61"/>
                    </a:lnTo>
                    <a:lnTo>
                      <a:pt x="42" y="61"/>
                    </a:lnTo>
                    <a:lnTo>
                      <a:pt x="45" y="62"/>
                    </a:lnTo>
                    <a:lnTo>
                      <a:pt x="47" y="64"/>
                    </a:lnTo>
                    <a:lnTo>
                      <a:pt x="42" y="64"/>
                    </a:lnTo>
                    <a:lnTo>
                      <a:pt x="40" y="62"/>
                    </a:lnTo>
                    <a:lnTo>
                      <a:pt x="34" y="62"/>
                    </a:lnTo>
                    <a:lnTo>
                      <a:pt x="32" y="64"/>
                    </a:lnTo>
                    <a:lnTo>
                      <a:pt x="31" y="64"/>
                    </a:lnTo>
                    <a:lnTo>
                      <a:pt x="29" y="64"/>
                    </a:lnTo>
                    <a:lnTo>
                      <a:pt x="26" y="64"/>
                    </a:lnTo>
                    <a:lnTo>
                      <a:pt x="24" y="64"/>
                    </a:lnTo>
                    <a:lnTo>
                      <a:pt x="18" y="64"/>
                    </a:lnTo>
                    <a:lnTo>
                      <a:pt x="16" y="65"/>
                    </a:lnTo>
                    <a:lnTo>
                      <a:pt x="12" y="65"/>
                    </a:lnTo>
                    <a:lnTo>
                      <a:pt x="10" y="69"/>
                    </a:lnTo>
                    <a:lnTo>
                      <a:pt x="12" y="77"/>
                    </a:lnTo>
                    <a:lnTo>
                      <a:pt x="12" y="78"/>
                    </a:lnTo>
                    <a:lnTo>
                      <a:pt x="12" y="81"/>
                    </a:lnTo>
                    <a:lnTo>
                      <a:pt x="10" y="81"/>
                    </a:lnTo>
                    <a:lnTo>
                      <a:pt x="12" y="85"/>
                    </a:lnTo>
                    <a:lnTo>
                      <a:pt x="12" y="85"/>
                    </a:lnTo>
                    <a:lnTo>
                      <a:pt x="15" y="85"/>
                    </a:lnTo>
                    <a:lnTo>
                      <a:pt x="16" y="85"/>
                    </a:lnTo>
                    <a:lnTo>
                      <a:pt x="18" y="86"/>
                    </a:lnTo>
                    <a:lnTo>
                      <a:pt x="20" y="86"/>
                    </a:lnTo>
                    <a:lnTo>
                      <a:pt x="21" y="85"/>
                    </a:lnTo>
                    <a:lnTo>
                      <a:pt x="21" y="85"/>
                    </a:lnTo>
                    <a:lnTo>
                      <a:pt x="23" y="85"/>
                    </a:lnTo>
                    <a:lnTo>
                      <a:pt x="24" y="86"/>
                    </a:lnTo>
                    <a:lnTo>
                      <a:pt x="26" y="86"/>
                    </a:lnTo>
                    <a:lnTo>
                      <a:pt x="28" y="88"/>
                    </a:lnTo>
                    <a:lnTo>
                      <a:pt x="28" y="89"/>
                    </a:lnTo>
                    <a:lnTo>
                      <a:pt x="29" y="89"/>
                    </a:lnTo>
                    <a:lnTo>
                      <a:pt x="32" y="89"/>
                    </a:lnTo>
                    <a:lnTo>
                      <a:pt x="34" y="89"/>
                    </a:lnTo>
                    <a:lnTo>
                      <a:pt x="34" y="89"/>
                    </a:lnTo>
                    <a:lnTo>
                      <a:pt x="37" y="89"/>
                    </a:lnTo>
                    <a:lnTo>
                      <a:pt x="39" y="89"/>
                    </a:lnTo>
                    <a:lnTo>
                      <a:pt x="42" y="91"/>
                    </a:lnTo>
                    <a:lnTo>
                      <a:pt x="43" y="89"/>
                    </a:lnTo>
                    <a:lnTo>
                      <a:pt x="45" y="91"/>
                    </a:lnTo>
                    <a:lnTo>
                      <a:pt x="50" y="91"/>
                    </a:lnTo>
                    <a:lnTo>
                      <a:pt x="51" y="89"/>
                    </a:lnTo>
                    <a:lnTo>
                      <a:pt x="55" y="91"/>
                    </a:lnTo>
                    <a:lnTo>
                      <a:pt x="55" y="93"/>
                    </a:lnTo>
                    <a:lnTo>
                      <a:pt x="56" y="91"/>
                    </a:lnTo>
                    <a:lnTo>
                      <a:pt x="58" y="94"/>
                    </a:lnTo>
                    <a:lnTo>
                      <a:pt x="59" y="96"/>
                    </a:lnTo>
                    <a:lnTo>
                      <a:pt x="59" y="97"/>
                    </a:lnTo>
                    <a:lnTo>
                      <a:pt x="61" y="99"/>
                    </a:lnTo>
                    <a:lnTo>
                      <a:pt x="63" y="99"/>
                    </a:lnTo>
                    <a:lnTo>
                      <a:pt x="64" y="99"/>
                    </a:lnTo>
                    <a:lnTo>
                      <a:pt x="66" y="101"/>
                    </a:lnTo>
                    <a:lnTo>
                      <a:pt x="67" y="102"/>
                    </a:lnTo>
                    <a:lnTo>
                      <a:pt x="69" y="104"/>
                    </a:lnTo>
                    <a:lnTo>
                      <a:pt x="69" y="104"/>
                    </a:lnTo>
                    <a:lnTo>
                      <a:pt x="67" y="107"/>
                    </a:lnTo>
                    <a:lnTo>
                      <a:pt x="71" y="108"/>
                    </a:lnTo>
                    <a:lnTo>
                      <a:pt x="74" y="112"/>
                    </a:lnTo>
                    <a:lnTo>
                      <a:pt x="74" y="113"/>
                    </a:lnTo>
                    <a:lnTo>
                      <a:pt x="74" y="113"/>
                    </a:lnTo>
                    <a:lnTo>
                      <a:pt x="74" y="115"/>
                    </a:lnTo>
                    <a:lnTo>
                      <a:pt x="72" y="115"/>
                    </a:lnTo>
                    <a:lnTo>
                      <a:pt x="67" y="113"/>
                    </a:lnTo>
                    <a:lnTo>
                      <a:pt x="64" y="112"/>
                    </a:lnTo>
                    <a:lnTo>
                      <a:pt x="61" y="113"/>
                    </a:lnTo>
                    <a:lnTo>
                      <a:pt x="59" y="112"/>
                    </a:lnTo>
                    <a:lnTo>
                      <a:pt x="59" y="113"/>
                    </a:lnTo>
                    <a:lnTo>
                      <a:pt x="58" y="113"/>
                    </a:lnTo>
                    <a:lnTo>
                      <a:pt x="55" y="110"/>
                    </a:lnTo>
                    <a:lnTo>
                      <a:pt x="53" y="110"/>
                    </a:lnTo>
                    <a:lnTo>
                      <a:pt x="51" y="108"/>
                    </a:lnTo>
                    <a:lnTo>
                      <a:pt x="50" y="107"/>
                    </a:lnTo>
                    <a:lnTo>
                      <a:pt x="48" y="108"/>
                    </a:lnTo>
                    <a:lnTo>
                      <a:pt x="47" y="107"/>
                    </a:lnTo>
                    <a:lnTo>
                      <a:pt x="45" y="107"/>
                    </a:lnTo>
                    <a:lnTo>
                      <a:pt x="42" y="105"/>
                    </a:lnTo>
                    <a:lnTo>
                      <a:pt x="40" y="102"/>
                    </a:lnTo>
                    <a:lnTo>
                      <a:pt x="40" y="102"/>
                    </a:lnTo>
                    <a:lnTo>
                      <a:pt x="39" y="102"/>
                    </a:lnTo>
                    <a:lnTo>
                      <a:pt x="35" y="102"/>
                    </a:lnTo>
                    <a:lnTo>
                      <a:pt x="34" y="102"/>
                    </a:lnTo>
                    <a:lnTo>
                      <a:pt x="28" y="102"/>
                    </a:lnTo>
                    <a:lnTo>
                      <a:pt x="24" y="102"/>
                    </a:lnTo>
                    <a:lnTo>
                      <a:pt x="21" y="101"/>
                    </a:lnTo>
                    <a:lnTo>
                      <a:pt x="10" y="101"/>
                    </a:lnTo>
                    <a:lnTo>
                      <a:pt x="8" y="101"/>
                    </a:lnTo>
                    <a:lnTo>
                      <a:pt x="5" y="102"/>
                    </a:lnTo>
                    <a:lnTo>
                      <a:pt x="4" y="104"/>
                    </a:lnTo>
                    <a:lnTo>
                      <a:pt x="4" y="108"/>
                    </a:lnTo>
                    <a:lnTo>
                      <a:pt x="0" y="112"/>
                    </a:lnTo>
                    <a:lnTo>
                      <a:pt x="2" y="116"/>
                    </a:lnTo>
                    <a:lnTo>
                      <a:pt x="0" y="118"/>
                    </a:lnTo>
                    <a:lnTo>
                      <a:pt x="2" y="120"/>
                    </a:lnTo>
                    <a:lnTo>
                      <a:pt x="4" y="121"/>
                    </a:lnTo>
                    <a:lnTo>
                      <a:pt x="4" y="123"/>
                    </a:lnTo>
                    <a:lnTo>
                      <a:pt x="2" y="123"/>
                    </a:lnTo>
                    <a:lnTo>
                      <a:pt x="4" y="129"/>
                    </a:lnTo>
                    <a:lnTo>
                      <a:pt x="7" y="131"/>
                    </a:lnTo>
                    <a:lnTo>
                      <a:pt x="7" y="132"/>
                    </a:lnTo>
                    <a:lnTo>
                      <a:pt x="10" y="134"/>
                    </a:lnTo>
                    <a:lnTo>
                      <a:pt x="12" y="136"/>
                    </a:lnTo>
                    <a:lnTo>
                      <a:pt x="15" y="136"/>
                    </a:lnTo>
                    <a:lnTo>
                      <a:pt x="16" y="137"/>
                    </a:lnTo>
                    <a:lnTo>
                      <a:pt x="18" y="137"/>
                    </a:lnTo>
                    <a:lnTo>
                      <a:pt x="21" y="136"/>
                    </a:lnTo>
                    <a:lnTo>
                      <a:pt x="23" y="136"/>
                    </a:lnTo>
                    <a:lnTo>
                      <a:pt x="24" y="137"/>
                    </a:lnTo>
                    <a:lnTo>
                      <a:pt x="28" y="137"/>
                    </a:lnTo>
                    <a:lnTo>
                      <a:pt x="29" y="140"/>
                    </a:lnTo>
                    <a:lnTo>
                      <a:pt x="31" y="142"/>
                    </a:lnTo>
                    <a:lnTo>
                      <a:pt x="31" y="144"/>
                    </a:lnTo>
                    <a:lnTo>
                      <a:pt x="28" y="144"/>
                    </a:lnTo>
                    <a:lnTo>
                      <a:pt x="29" y="145"/>
                    </a:lnTo>
                    <a:lnTo>
                      <a:pt x="28" y="147"/>
                    </a:lnTo>
                    <a:lnTo>
                      <a:pt x="28" y="148"/>
                    </a:lnTo>
                    <a:lnTo>
                      <a:pt x="26" y="150"/>
                    </a:lnTo>
                    <a:lnTo>
                      <a:pt x="23" y="152"/>
                    </a:lnTo>
                    <a:lnTo>
                      <a:pt x="23" y="153"/>
                    </a:lnTo>
                    <a:lnTo>
                      <a:pt x="21" y="155"/>
                    </a:lnTo>
                    <a:lnTo>
                      <a:pt x="24" y="156"/>
                    </a:lnTo>
                    <a:lnTo>
                      <a:pt x="24" y="160"/>
                    </a:lnTo>
                    <a:lnTo>
                      <a:pt x="26" y="163"/>
                    </a:lnTo>
                    <a:lnTo>
                      <a:pt x="26" y="164"/>
                    </a:lnTo>
                    <a:lnTo>
                      <a:pt x="23" y="166"/>
                    </a:lnTo>
                    <a:lnTo>
                      <a:pt x="23" y="167"/>
                    </a:lnTo>
                    <a:lnTo>
                      <a:pt x="28" y="167"/>
                    </a:lnTo>
                    <a:lnTo>
                      <a:pt x="29" y="167"/>
                    </a:lnTo>
                    <a:lnTo>
                      <a:pt x="31" y="167"/>
                    </a:lnTo>
                    <a:lnTo>
                      <a:pt x="32" y="169"/>
                    </a:lnTo>
                    <a:lnTo>
                      <a:pt x="32" y="167"/>
                    </a:lnTo>
                    <a:lnTo>
                      <a:pt x="34" y="166"/>
                    </a:lnTo>
                    <a:lnTo>
                      <a:pt x="35" y="167"/>
                    </a:lnTo>
                    <a:lnTo>
                      <a:pt x="39" y="167"/>
                    </a:lnTo>
                    <a:lnTo>
                      <a:pt x="43" y="169"/>
                    </a:lnTo>
                    <a:lnTo>
                      <a:pt x="45" y="167"/>
                    </a:lnTo>
                    <a:lnTo>
                      <a:pt x="48" y="167"/>
                    </a:lnTo>
                    <a:lnTo>
                      <a:pt x="50" y="169"/>
                    </a:lnTo>
                    <a:lnTo>
                      <a:pt x="50" y="169"/>
                    </a:lnTo>
                    <a:lnTo>
                      <a:pt x="51" y="169"/>
                    </a:lnTo>
                    <a:lnTo>
                      <a:pt x="53" y="167"/>
                    </a:lnTo>
                    <a:lnTo>
                      <a:pt x="55" y="169"/>
                    </a:lnTo>
                    <a:lnTo>
                      <a:pt x="55" y="171"/>
                    </a:lnTo>
                    <a:lnTo>
                      <a:pt x="56" y="169"/>
                    </a:lnTo>
                    <a:lnTo>
                      <a:pt x="58" y="169"/>
                    </a:lnTo>
                    <a:lnTo>
                      <a:pt x="59" y="171"/>
                    </a:lnTo>
                    <a:lnTo>
                      <a:pt x="59" y="172"/>
                    </a:lnTo>
                    <a:lnTo>
                      <a:pt x="61" y="172"/>
                    </a:lnTo>
                    <a:lnTo>
                      <a:pt x="63" y="171"/>
                    </a:lnTo>
                    <a:lnTo>
                      <a:pt x="66" y="171"/>
                    </a:lnTo>
                    <a:lnTo>
                      <a:pt x="67" y="169"/>
                    </a:lnTo>
                    <a:lnTo>
                      <a:pt x="69" y="167"/>
                    </a:lnTo>
                    <a:lnTo>
                      <a:pt x="71" y="167"/>
                    </a:lnTo>
                    <a:lnTo>
                      <a:pt x="74" y="164"/>
                    </a:lnTo>
                    <a:lnTo>
                      <a:pt x="77" y="164"/>
                    </a:lnTo>
                    <a:lnTo>
                      <a:pt x="80" y="163"/>
                    </a:lnTo>
                    <a:lnTo>
                      <a:pt x="80" y="161"/>
                    </a:lnTo>
                    <a:lnTo>
                      <a:pt x="82" y="161"/>
                    </a:lnTo>
                    <a:lnTo>
                      <a:pt x="85" y="163"/>
                    </a:lnTo>
                    <a:lnTo>
                      <a:pt x="86" y="163"/>
                    </a:lnTo>
                    <a:lnTo>
                      <a:pt x="90" y="163"/>
                    </a:lnTo>
                    <a:lnTo>
                      <a:pt x="94" y="163"/>
                    </a:lnTo>
                    <a:lnTo>
                      <a:pt x="99" y="160"/>
                    </a:lnTo>
                    <a:lnTo>
                      <a:pt x="101" y="158"/>
                    </a:lnTo>
                    <a:lnTo>
                      <a:pt x="102" y="158"/>
                    </a:lnTo>
                    <a:lnTo>
                      <a:pt x="102" y="158"/>
                    </a:lnTo>
                    <a:lnTo>
                      <a:pt x="104" y="156"/>
                    </a:lnTo>
                    <a:lnTo>
                      <a:pt x="106" y="156"/>
                    </a:lnTo>
                    <a:lnTo>
                      <a:pt x="106" y="155"/>
                    </a:lnTo>
                    <a:lnTo>
                      <a:pt x="106" y="153"/>
                    </a:lnTo>
                    <a:lnTo>
                      <a:pt x="107" y="153"/>
                    </a:lnTo>
                    <a:lnTo>
                      <a:pt x="109" y="153"/>
                    </a:lnTo>
                    <a:lnTo>
                      <a:pt x="110" y="152"/>
                    </a:lnTo>
                    <a:lnTo>
                      <a:pt x="110" y="150"/>
                    </a:lnTo>
                    <a:lnTo>
                      <a:pt x="110" y="152"/>
                    </a:lnTo>
                    <a:lnTo>
                      <a:pt x="112" y="150"/>
                    </a:lnTo>
                    <a:lnTo>
                      <a:pt x="114" y="152"/>
                    </a:lnTo>
                    <a:lnTo>
                      <a:pt x="114" y="153"/>
                    </a:lnTo>
                    <a:lnTo>
                      <a:pt x="114" y="155"/>
                    </a:lnTo>
                    <a:lnTo>
                      <a:pt x="112" y="156"/>
                    </a:lnTo>
                    <a:lnTo>
                      <a:pt x="112" y="158"/>
                    </a:lnTo>
                    <a:lnTo>
                      <a:pt x="110" y="160"/>
                    </a:lnTo>
                    <a:lnTo>
                      <a:pt x="110" y="161"/>
                    </a:lnTo>
                    <a:lnTo>
                      <a:pt x="110" y="161"/>
                    </a:lnTo>
                    <a:lnTo>
                      <a:pt x="112" y="163"/>
                    </a:lnTo>
                    <a:lnTo>
                      <a:pt x="114" y="164"/>
                    </a:lnTo>
                    <a:lnTo>
                      <a:pt x="115" y="163"/>
                    </a:lnTo>
                    <a:lnTo>
                      <a:pt x="117" y="163"/>
                    </a:lnTo>
                    <a:lnTo>
                      <a:pt x="118" y="164"/>
                    </a:lnTo>
                    <a:lnTo>
                      <a:pt x="120" y="166"/>
                    </a:lnTo>
                    <a:lnTo>
                      <a:pt x="120" y="167"/>
                    </a:lnTo>
                    <a:lnTo>
                      <a:pt x="122" y="166"/>
                    </a:lnTo>
                    <a:lnTo>
                      <a:pt x="122" y="166"/>
                    </a:lnTo>
                    <a:lnTo>
                      <a:pt x="123" y="166"/>
                    </a:lnTo>
                    <a:lnTo>
                      <a:pt x="123" y="167"/>
                    </a:lnTo>
                    <a:lnTo>
                      <a:pt x="122" y="169"/>
                    </a:lnTo>
                    <a:lnTo>
                      <a:pt x="120" y="169"/>
                    </a:lnTo>
                    <a:lnTo>
                      <a:pt x="118" y="172"/>
                    </a:lnTo>
                    <a:lnTo>
                      <a:pt x="118" y="172"/>
                    </a:lnTo>
                    <a:lnTo>
                      <a:pt x="120" y="172"/>
                    </a:lnTo>
                    <a:lnTo>
                      <a:pt x="122" y="174"/>
                    </a:lnTo>
                    <a:lnTo>
                      <a:pt x="123" y="175"/>
                    </a:lnTo>
                    <a:lnTo>
                      <a:pt x="125" y="174"/>
                    </a:lnTo>
                    <a:lnTo>
                      <a:pt x="128" y="172"/>
                    </a:lnTo>
                    <a:lnTo>
                      <a:pt x="128" y="172"/>
                    </a:lnTo>
                    <a:lnTo>
                      <a:pt x="128" y="174"/>
                    </a:lnTo>
                    <a:lnTo>
                      <a:pt x="129" y="177"/>
                    </a:lnTo>
                    <a:lnTo>
                      <a:pt x="131" y="177"/>
                    </a:lnTo>
                    <a:lnTo>
                      <a:pt x="133" y="177"/>
                    </a:lnTo>
                    <a:lnTo>
                      <a:pt x="136" y="177"/>
                    </a:lnTo>
                    <a:lnTo>
                      <a:pt x="136" y="179"/>
                    </a:lnTo>
                    <a:lnTo>
                      <a:pt x="139" y="179"/>
                    </a:lnTo>
                    <a:lnTo>
                      <a:pt x="139" y="180"/>
                    </a:lnTo>
                    <a:lnTo>
                      <a:pt x="141" y="180"/>
                    </a:lnTo>
                    <a:lnTo>
                      <a:pt x="141" y="179"/>
                    </a:lnTo>
                    <a:lnTo>
                      <a:pt x="142" y="179"/>
                    </a:lnTo>
                    <a:lnTo>
                      <a:pt x="144" y="177"/>
                    </a:lnTo>
                    <a:lnTo>
                      <a:pt x="145" y="179"/>
                    </a:lnTo>
                    <a:lnTo>
                      <a:pt x="144" y="180"/>
                    </a:lnTo>
                    <a:lnTo>
                      <a:pt x="145" y="180"/>
                    </a:lnTo>
                    <a:lnTo>
                      <a:pt x="147" y="180"/>
                    </a:lnTo>
                    <a:lnTo>
                      <a:pt x="149" y="179"/>
                    </a:lnTo>
                    <a:lnTo>
                      <a:pt x="150" y="179"/>
                    </a:lnTo>
                    <a:lnTo>
                      <a:pt x="150" y="180"/>
                    </a:lnTo>
                    <a:lnTo>
                      <a:pt x="152" y="180"/>
                    </a:lnTo>
                    <a:lnTo>
                      <a:pt x="153" y="179"/>
                    </a:lnTo>
                    <a:lnTo>
                      <a:pt x="153" y="179"/>
                    </a:lnTo>
                    <a:lnTo>
                      <a:pt x="155" y="177"/>
                    </a:lnTo>
                    <a:lnTo>
                      <a:pt x="157" y="177"/>
                    </a:lnTo>
                    <a:lnTo>
                      <a:pt x="158" y="179"/>
                    </a:lnTo>
                    <a:lnTo>
                      <a:pt x="158" y="179"/>
                    </a:lnTo>
                    <a:lnTo>
                      <a:pt x="160" y="179"/>
                    </a:lnTo>
                    <a:lnTo>
                      <a:pt x="160" y="177"/>
                    </a:lnTo>
                    <a:lnTo>
                      <a:pt x="160" y="175"/>
                    </a:lnTo>
                    <a:lnTo>
                      <a:pt x="161" y="174"/>
                    </a:lnTo>
                    <a:lnTo>
                      <a:pt x="161" y="172"/>
                    </a:lnTo>
                    <a:lnTo>
                      <a:pt x="163" y="171"/>
                    </a:lnTo>
                    <a:lnTo>
                      <a:pt x="163" y="169"/>
                    </a:lnTo>
                    <a:lnTo>
                      <a:pt x="160" y="169"/>
                    </a:lnTo>
                    <a:lnTo>
                      <a:pt x="160" y="167"/>
                    </a:lnTo>
                    <a:lnTo>
                      <a:pt x="160" y="164"/>
                    </a:lnTo>
                    <a:lnTo>
                      <a:pt x="163" y="164"/>
                    </a:lnTo>
                    <a:lnTo>
                      <a:pt x="163" y="161"/>
                    </a:lnTo>
                    <a:lnTo>
                      <a:pt x="160" y="160"/>
                    </a:lnTo>
                    <a:lnTo>
                      <a:pt x="158" y="161"/>
                    </a:lnTo>
                    <a:lnTo>
                      <a:pt x="158" y="163"/>
                    </a:lnTo>
                    <a:lnTo>
                      <a:pt x="157" y="164"/>
                    </a:lnTo>
                    <a:lnTo>
                      <a:pt x="155" y="163"/>
                    </a:lnTo>
                    <a:lnTo>
                      <a:pt x="152" y="163"/>
                    </a:lnTo>
                    <a:lnTo>
                      <a:pt x="149" y="166"/>
                    </a:lnTo>
                    <a:lnTo>
                      <a:pt x="145" y="167"/>
                    </a:lnTo>
                    <a:lnTo>
                      <a:pt x="145" y="166"/>
                    </a:lnTo>
                    <a:lnTo>
                      <a:pt x="149" y="164"/>
                    </a:lnTo>
                    <a:lnTo>
                      <a:pt x="150" y="163"/>
                    </a:lnTo>
                    <a:lnTo>
                      <a:pt x="150" y="160"/>
                    </a:lnTo>
                    <a:lnTo>
                      <a:pt x="150" y="161"/>
                    </a:lnTo>
                    <a:lnTo>
                      <a:pt x="149" y="161"/>
                    </a:lnTo>
                    <a:lnTo>
                      <a:pt x="149" y="158"/>
                    </a:lnTo>
                    <a:lnTo>
                      <a:pt x="150" y="156"/>
                    </a:lnTo>
                    <a:lnTo>
                      <a:pt x="149" y="153"/>
                    </a:lnTo>
                    <a:lnTo>
                      <a:pt x="150" y="152"/>
                    </a:lnTo>
                    <a:lnTo>
                      <a:pt x="152" y="152"/>
                    </a:lnTo>
                    <a:lnTo>
                      <a:pt x="152" y="153"/>
                    </a:lnTo>
                    <a:lnTo>
                      <a:pt x="153" y="156"/>
                    </a:lnTo>
                    <a:lnTo>
                      <a:pt x="155" y="158"/>
                    </a:lnTo>
                    <a:lnTo>
                      <a:pt x="157" y="158"/>
                    </a:lnTo>
                    <a:lnTo>
                      <a:pt x="160" y="158"/>
                    </a:lnTo>
                    <a:lnTo>
                      <a:pt x="160" y="155"/>
                    </a:lnTo>
                    <a:lnTo>
                      <a:pt x="158" y="153"/>
                    </a:lnTo>
                    <a:lnTo>
                      <a:pt x="158" y="152"/>
                    </a:lnTo>
                    <a:lnTo>
                      <a:pt x="161" y="152"/>
                    </a:lnTo>
                    <a:lnTo>
                      <a:pt x="161" y="153"/>
                    </a:lnTo>
                    <a:lnTo>
                      <a:pt x="163" y="153"/>
                    </a:lnTo>
                    <a:lnTo>
                      <a:pt x="166" y="150"/>
                    </a:lnTo>
                    <a:lnTo>
                      <a:pt x="166" y="148"/>
                    </a:lnTo>
                    <a:lnTo>
                      <a:pt x="166" y="150"/>
                    </a:lnTo>
                    <a:lnTo>
                      <a:pt x="168" y="150"/>
                    </a:lnTo>
                    <a:lnTo>
                      <a:pt x="171" y="148"/>
                    </a:lnTo>
                    <a:lnTo>
                      <a:pt x="168" y="153"/>
                    </a:lnTo>
                    <a:lnTo>
                      <a:pt x="168" y="156"/>
                    </a:lnTo>
                    <a:lnTo>
                      <a:pt x="169" y="155"/>
                    </a:lnTo>
                    <a:lnTo>
                      <a:pt x="171" y="156"/>
                    </a:lnTo>
                    <a:lnTo>
                      <a:pt x="169" y="158"/>
                    </a:lnTo>
                    <a:lnTo>
                      <a:pt x="171" y="158"/>
                    </a:lnTo>
                    <a:lnTo>
                      <a:pt x="173" y="155"/>
                    </a:lnTo>
                    <a:lnTo>
                      <a:pt x="174" y="155"/>
                    </a:lnTo>
                    <a:lnTo>
                      <a:pt x="176" y="150"/>
                    </a:lnTo>
                    <a:lnTo>
                      <a:pt x="177" y="150"/>
                    </a:lnTo>
                    <a:lnTo>
                      <a:pt x="177" y="153"/>
                    </a:lnTo>
                    <a:lnTo>
                      <a:pt x="174" y="155"/>
                    </a:lnTo>
                    <a:lnTo>
                      <a:pt x="176" y="160"/>
                    </a:lnTo>
                    <a:lnTo>
                      <a:pt x="177" y="160"/>
                    </a:lnTo>
                    <a:lnTo>
                      <a:pt x="179" y="161"/>
                    </a:lnTo>
                    <a:lnTo>
                      <a:pt x="180" y="160"/>
                    </a:lnTo>
                    <a:lnTo>
                      <a:pt x="184" y="156"/>
                    </a:lnTo>
                    <a:lnTo>
                      <a:pt x="185" y="152"/>
                    </a:lnTo>
                    <a:lnTo>
                      <a:pt x="185" y="148"/>
                    </a:lnTo>
                    <a:lnTo>
                      <a:pt x="185" y="147"/>
                    </a:lnTo>
                    <a:lnTo>
                      <a:pt x="187" y="145"/>
                    </a:lnTo>
                    <a:lnTo>
                      <a:pt x="185" y="144"/>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2" name="Freeform 1342">
                <a:extLst>
                  <a:ext uri="{FF2B5EF4-FFF2-40B4-BE49-F238E27FC236}">
                    <a16:creationId xmlns:a16="http://schemas.microsoft.com/office/drawing/2014/main" id="{9DF598FE-916E-4789-87C5-E91421EF7E51}"/>
                  </a:ext>
                </a:extLst>
              </p:cNvPr>
              <p:cNvSpPr>
                <a:spLocks/>
              </p:cNvSpPr>
              <p:nvPr/>
            </p:nvSpPr>
            <p:spPr bwMode="auto">
              <a:xfrm>
                <a:off x="3565" y="1121"/>
                <a:ext cx="8" cy="12"/>
              </a:xfrm>
              <a:custGeom>
                <a:avLst/>
                <a:gdLst>
                  <a:gd name="T0" fmla="*/ 0 w 8"/>
                  <a:gd name="T1" fmla="*/ 9 h 12"/>
                  <a:gd name="T2" fmla="*/ 2 w 8"/>
                  <a:gd name="T3" fmla="*/ 12 h 12"/>
                  <a:gd name="T4" fmla="*/ 3 w 8"/>
                  <a:gd name="T5" fmla="*/ 11 h 12"/>
                  <a:gd name="T6" fmla="*/ 3 w 8"/>
                  <a:gd name="T7" fmla="*/ 9 h 12"/>
                  <a:gd name="T8" fmla="*/ 6 w 8"/>
                  <a:gd name="T9" fmla="*/ 8 h 12"/>
                  <a:gd name="T10" fmla="*/ 8 w 8"/>
                  <a:gd name="T11" fmla="*/ 4 h 12"/>
                  <a:gd name="T12" fmla="*/ 6 w 8"/>
                  <a:gd name="T13" fmla="*/ 3 h 12"/>
                  <a:gd name="T14" fmla="*/ 6 w 8"/>
                  <a:gd name="T15" fmla="*/ 1 h 12"/>
                  <a:gd name="T16" fmla="*/ 5 w 8"/>
                  <a:gd name="T17" fmla="*/ 0 h 12"/>
                  <a:gd name="T18" fmla="*/ 3 w 8"/>
                  <a:gd name="T19" fmla="*/ 1 h 12"/>
                  <a:gd name="T20" fmla="*/ 3 w 8"/>
                  <a:gd name="T21" fmla="*/ 4 h 12"/>
                  <a:gd name="T22" fmla="*/ 0 w 8"/>
                  <a:gd name="T23" fmla="*/ 8 h 12"/>
                  <a:gd name="T24" fmla="*/ 0 w 8"/>
                  <a:gd name="T25" fmla="*/ 9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12">
                    <a:moveTo>
                      <a:pt x="0" y="9"/>
                    </a:moveTo>
                    <a:lnTo>
                      <a:pt x="2" y="12"/>
                    </a:lnTo>
                    <a:lnTo>
                      <a:pt x="3" y="11"/>
                    </a:lnTo>
                    <a:lnTo>
                      <a:pt x="3" y="9"/>
                    </a:lnTo>
                    <a:lnTo>
                      <a:pt x="6" y="8"/>
                    </a:lnTo>
                    <a:lnTo>
                      <a:pt x="8" y="4"/>
                    </a:lnTo>
                    <a:lnTo>
                      <a:pt x="6" y="3"/>
                    </a:lnTo>
                    <a:lnTo>
                      <a:pt x="6" y="1"/>
                    </a:lnTo>
                    <a:lnTo>
                      <a:pt x="5" y="0"/>
                    </a:lnTo>
                    <a:lnTo>
                      <a:pt x="3" y="1"/>
                    </a:lnTo>
                    <a:lnTo>
                      <a:pt x="3" y="4"/>
                    </a:lnTo>
                    <a:lnTo>
                      <a:pt x="0" y="8"/>
                    </a:lnTo>
                    <a:lnTo>
                      <a:pt x="0" y="9"/>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3" name="Freeform 1343">
                <a:extLst>
                  <a:ext uri="{FF2B5EF4-FFF2-40B4-BE49-F238E27FC236}">
                    <a16:creationId xmlns:a16="http://schemas.microsoft.com/office/drawing/2014/main" id="{29DD7FA0-16F9-43CF-91C4-327E03AF4681}"/>
                  </a:ext>
                </a:extLst>
              </p:cNvPr>
              <p:cNvSpPr>
                <a:spLocks/>
              </p:cNvSpPr>
              <p:nvPr/>
            </p:nvSpPr>
            <p:spPr bwMode="auto">
              <a:xfrm>
                <a:off x="3567" y="1105"/>
                <a:ext cx="4" cy="6"/>
              </a:xfrm>
              <a:custGeom>
                <a:avLst/>
                <a:gdLst>
                  <a:gd name="T0" fmla="*/ 0 w 4"/>
                  <a:gd name="T1" fmla="*/ 4 h 6"/>
                  <a:gd name="T2" fmla="*/ 0 w 4"/>
                  <a:gd name="T3" fmla="*/ 6 h 6"/>
                  <a:gd name="T4" fmla="*/ 1 w 4"/>
                  <a:gd name="T5" fmla="*/ 6 h 6"/>
                  <a:gd name="T6" fmla="*/ 1 w 4"/>
                  <a:gd name="T7" fmla="*/ 4 h 6"/>
                  <a:gd name="T8" fmla="*/ 3 w 4"/>
                  <a:gd name="T9" fmla="*/ 6 h 6"/>
                  <a:gd name="T10" fmla="*/ 4 w 4"/>
                  <a:gd name="T11" fmla="*/ 3 h 6"/>
                  <a:gd name="T12" fmla="*/ 4 w 4"/>
                  <a:gd name="T13" fmla="*/ 1 h 6"/>
                  <a:gd name="T14" fmla="*/ 3 w 4"/>
                  <a:gd name="T15" fmla="*/ 1 h 6"/>
                  <a:gd name="T16" fmla="*/ 3 w 4"/>
                  <a:gd name="T17" fmla="*/ 0 h 6"/>
                  <a:gd name="T18" fmla="*/ 1 w 4"/>
                  <a:gd name="T19" fmla="*/ 0 h 6"/>
                  <a:gd name="T20" fmla="*/ 0 w 4"/>
                  <a:gd name="T21" fmla="*/ 1 h 6"/>
                  <a:gd name="T22" fmla="*/ 1 w 4"/>
                  <a:gd name="T23" fmla="*/ 3 h 6"/>
                  <a:gd name="T24" fmla="*/ 0 w 4"/>
                  <a:gd name="T25" fmla="*/ 3 h 6"/>
                  <a:gd name="T26" fmla="*/ 0 w 4"/>
                  <a:gd name="T27"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6">
                    <a:moveTo>
                      <a:pt x="0" y="4"/>
                    </a:moveTo>
                    <a:lnTo>
                      <a:pt x="0" y="6"/>
                    </a:lnTo>
                    <a:lnTo>
                      <a:pt x="1" y="6"/>
                    </a:lnTo>
                    <a:lnTo>
                      <a:pt x="1" y="4"/>
                    </a:lnTo>
                    <a:lnTo>
                      <a:pt x="3" y="6"/>
                    </a:lnTo>
                    <a:lnTo>
                      <a:pt x="4" y="3"/>
                    </a:lnTo>
                    <a:lnTo>
                      <a:pt x="4" y="1"/>
                    </a:lnTo>
                    <a:lnTo>
                      <a:pt x="3" y="1"/>
                    </a:lnTo>
                    <a:lnTo>
                      <a:pt x="3" y="0"/>
                    </a:lnTo>
                    <a:lnTo>
                      <a:pt x="1" y="0"/>
                    </a:lnTo>
                    <a:lnTo>
                      <a:pt x="0" y="1"/>
                    </a:lnTo>
                    <a:lnTo>
                      <a:pt x="1" y="3"/>
                    </a:lnTo>
                    <a:lnTo>
                      <a:pt x="0" y="3"/>
                    </a:lnTo>
                    <a:lnTo>
                      <a:pt x="0" y="4"/>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4" name="Freeform 1344">
                <a:extLst>
                  <a:ext uri="{FF2B5EF4-FFF2-40B4-BE49-F238E27FC236}">
                    <a16:creationId xmlns:a16="http://schemas.microsoft.com/office/drawing/2014/main" id="{4712D9BA-DFA5-4329-951A-7B0F97C46374}"/>
                  </a:ext>
                </a:extLst>
              </p:cNvPr>
              <p:cNvSpPr>
                <a:spLocks/>
              </p:cNvSpPr>
              <p:nvPr/>
            </p:nvSpPr>
            <p:spPr bwMode="auto">
              <a:xfrm>
                <a:off x="3573" y="1117"/>
                <a:ext cx="5" cy="8"/>
              </a:xfrm>
              <a:custGeom>
                <a:avLst/>
                <a:gdLst>
                  <a:gd name="T0" fmla="*/ 3 w 5"/>
                  <a:gd name="T1" fmla="*/ 5 h 8"/>
                  <a:gd name="T2" fmla="*/ 5 w 5"/>
                  <a:gd name="T3" fmla="*/ 4 h 8"/>
                  <a:gd name="T4" fmla="*/ 3 w 5"/>
                  <a:gd name="T5" fmla="*/ 0 h 8"/>
                  <a:gd name="T6" fmla="*/ 1 w 5"/>
                  <a:gd name="T7" fmla="*/ 0 h 8"/>
                  <a:gd name="T8" fmla="*/ 0 w 5"/>
                  <a:gd name="T9" fmla="*/ 5 h 8"/>
                  <a:gd name="T10" fmla="*/ 1 w 5"/>
                  <a:gd name="T11" fmla="*/ 5 h 8"/>
                  <a:gd name="T12" fmla="*/ 1 w 5"/>
                  <a:gd name="T13" fmla="*/ 8 h 8"/>
                  <a:gd name="T14" fmla="*/ 3 w 5"/>
                  <a:gd name="T15" fmla="*/ 7 h 8"/>
                  <a:gd name="T16" fmla="*/ 3 w 5"/>
                  <a:gd name="T1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8">
                    <a:moveTo>
                      <a:pt x="3" y="5"/>
                    </a:moveTo>
                    <a:lnTo>
                      <a:pt x="5" y="4"/>
                    </a:lnTo>
                    <a:lnTo>
                      <a:pt x="3" y="0"/>
                    </a:lnTo>
                    <a:lnTo>
                      <a:pt x="1" y="0"/>
                    </a:lnTo>
                    <a:lnTo>
                      <a:pt x="0" y="5"/>
                    </a:lnTo>
                    <a:lnTo>
                      <a:pt x="1" y="5"/>
                    </a:lnTo>
                    <a:lnTo>
                      <a:pt x="1" y="8"/>
                    </a:lnTo>
                    <a:lnTo>
                      <a:pt x="3" y="7"/>
                    </a:lnTo>
                    <a:lnTo>
                      <a:pt x="3" y="5"/>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5" name="Freeform 1345">
                <a:extLst>
                  <a:ext uri="{FF2B5EF4-FFF2-40B4-BE49-F238E27FC236}">
                    <a16:creationId xmlns:a16="http://schemas.microsoft.com/office/drawing/2014/main" id="{05539D34-E7A5-4917-8DCB-8B0BF387CCA1}"/>
                  </a:ext>
                </a:extLst>
              </p:cNvPr>
              <p:cNvSpPr>
                <a:spLocks/>
              </p:cNvSpPr>
              <p:nvPr/>
            </p:nvSpPr>
            <p:spPr bwMode="auto">
              <a:xfrm>
                <a:off x="3571" y="1153"/>
                <a:ext cx="3" cy="4"/>
              </a:xfrm>
              <a:custGeom>
                <a:avLst/>
                <a:gdLst>
                  <a:gd name="T0" fmla="*/ 2 w 3"/>
                  <a:gd name="T1" fmla="*/ 4 h 4"/>
                  <a:gd name="T2" fmla="*/ 3 w 3"/>
                  <a:gd name="T3" fmla="*/ 3 h 4"/>
                  <a:gd name="T4" fmla="*/ 3 w 3"/>
                  <a:gd name="T5" fmla="*/ 0 h 4"/>
                  <a:gd name="T6" fmla="*/ 0 w 3"/>
                  <a:gd name="T7" fmla="*/ 0 h 4"/>
                  <a:gd name="T8" fmla="*/ 2 w 3"/>
                  <a:gd name="T9" fmla="*/ 3 h 4"/>
                  <a:gd name="T10" fmla="*/ 2 w 3"/>
                  <a:gd name="T11" fmla="*/ 4 h 4"/>
                </a:gdLst>
                <a:ahLst/>
                <a:cxnLst>
                  <a:cxn ang="0">
                    <a:pos x="T0" y="T1"/>
                  </a:cxn>
                  <a:cxn ang="0">
                    <a:pos x="T2" y="T3"/>
                  </a:cxn>
                  <a:cxn ang="0">
                    <a:pos x="T4" y="T5"/>
                  </a:cxn>
                  <a:cxn ang="0">
                    <a:pos x="T6" y="T7"/>
                  </a:cxn>
                  <a:cxn ang="0">
                    <a:pos x="T8" y="T9"/>
                  </a:cxn>
                  <a:cxn ang="0">
                    <a:pos x="T10" y="T11"/>
                  </a:cxn>
                </a:cxnLst>
                <a:rect l="0" t="0" r="r" b="b"/>
                <a:pathLst>
                  <a:path w="3" h="4">
                    <a:moveTo>
                      <a:pt x="2" y="4"/>
                    </a:moveTo>
                    <a:lnTo>
                      <a:pt x="3" y="3"/>
                    </a:lnTo>
                    <a:lnTo>
                      <a:pt x="3" y="0"/>
                    </a:lnTo>
                    <a:lnTo>
                      <a:pt x="0" y="0"/>
                    </a:lnTo>
                    <a:lnTo>
                      <a:pt x="2" y="3"/>
                    </a:lnTo>
                    <a:lnTo>
                      <a:pt x="2" y="4"/>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6" name="Freeform 1346">
                <a:extLst>
                  <a:ext uri="{FF2B5EF4-FFF2-40B4-BE49-F238E27FC236}">
                    <a16:creationId xmlns:a16="http://schemas.microsoft.com/office/drawing/2014/main" id="{F804559D-5E19-4137-ADF4-2F733950AB3C}"/>
                  </a:ext>
                </a:extLst>
              </p:cNvPr>
              <p:cNvSpPr>
                <a:spLocks/>
              </p:cNvSpPr>
              <p:nvPr/>
            </p:nvSpPr>
            <p:spPr bwMode="auto">
              <a:xfrm>
                <a:off x="3625" y="1117"/>
                <a:ext cx="8" cy="10"/>
              </a:xfrm>
              <a:custGeom>
                <a:avLst/>
                <a:gdLst>
                  <a:gd name="T0" fmla="*/ 7 w 8"/>
                  <a:gd name="T1" fmla="*/ 10 h 10"/>
                  <a:gd name="T2" fmla="*/ 8 w 8"/>
                  <a:gd name="T3" fmla="*/ 5 h 10"/>
                  <a:gd name="T4" fmla="*/ 8 w 8"/>
                  <a:gd name="T5" fmla="*/ 2 h 10"/>
                  <a:gd name="T6" fmla="*/ 5 w 8"/>
                  <a:gd name="T7" fmla="*/ 0 h 10"/>
                  <a:gd name="T8" fmla="*/ 2 w 8"/>
                  <a:gd name="T9" fmla="*/ 4 h 10"/>
                  <a:gd name="T10" fmla="*/ 0 w 8"/>
                  <a:gd name="T11" fmla="*/ 8 h 10"/>
                  <a:gd name="T12" fmla="*/ 4 w 8"/>
                  <a:gd name="T13" fmla="*/ 8 h 10"/>
                  <a:gd name="T14" fmla="*/ 4 w 8"/>
                  <a:gd name="T15" fmla="*/ 7 h 10"/>
                  <a:gd name="T16" fmla="*/ 4 w 8"/>
                  <a:gd name="T17" fmla="*/ 5 h 10"/>
                  <a:gd name="T18" fmla="*/ 5 w 8"/>
                  <a:gd name="T19" fmla="*/ 8 h 10"/>
                  <a:gd name="T20" fmla="*/ 4 w 8"/>
                  <a:gd name="T21" fmla="*/ 10 h 10"/>
                  <a:gd name="T22" fmla="*/ 7 w 8"/>
                  <a:gd name="T23"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 h="10">
                    <a:moveTo>
                      <a:pt x="7" y="10"/>
                    </a:moveTo>
                    <a:lnTo>
                      <a:pt x="8" y="5"/>
                    </a:lnTo>
                    <a:lnTo>
                      <a:pt x="8" y="2"/>
                    </a:lnTo>
                    <a:lnTo>
                      <a:pt x="5" y="0"/>
                    </a:lnTo>
                    <a:lnTo>
                      <a:pt x="2" y="4"/>
                    </a:lnTo>
                    <a:lnTo>
                      <a:pt x="0" y="8"/>
                    </a:lnTo>
                    <a:lnTo>
                      <a:pt x="4" y="8"/>
                    </a:lnTo>
                    <a:lnTo>
                      <a:pt x="4" y="7"/>
                    </a:lnTo>
                    <a:lnTo>
                      <a:pt x="4" y="5"/>
                    </a:lnTo>
                    <a:lnTo>
                      <a:pt x="5" y="8"/>
                    </a:lnTo>
                    <a:lnTo>
                      <a:pt x="4" y="10"/>
                    </a:lnTo>
                    <a:lnTo>
                      <a:pt x="7" y="1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7" name="Freeform 1347">
                <a:extLst>
                  <a:ext uri="{FF2B5EF4-FFF2-40B4-BE49-F238E27FC236}">
                    <a16:creationId xmlns:a16="http://schemas.microsoft.com/office/drawing/2014/main" id="{B3630ACF-2D1C-4875-A75E-B5B13ABBB464}"/>
                  </a:ext>
                </a:extLst>
              </p:cNvPr>
              <p:cNvSpPr>
                <a:spLocks/>
              </p:cNvSpPr>
              <p:nvPr/>
            </p:nvSpPr>
            <p:spPr bwMode="auto">
              <a:xfrm>
                <a:off x="3707" y="1186"/>
                <a:ext cx="6" cy="3"/>
              </a:xfrm>
              <a:custGeom>
                <a:avLst/>
                <a:gdLst>
                  <a:gd name="T0" fmla="*/ 0 w 6"/>
                  <a:gd name="T1" fmla="*/ 0 h 3"/>
                  <a:gd name="T2" fmla="*/ 0 w 6"/>
                  <a:gd name="T3" fmla="*/ 2 h 3"/>
                  <a:gd name="T4" fmla="*/ 1 w 6"/>
                  <a:gd name="T5" fmla="*/ 3 h 3"/>
                  <a:gd name="T6" fmla="*/ 4 w 6"/>
                  <a:gd name="T7" fmla="*/ 3 h 3"/>
                  <a:gd name="T8" fmla="*/ 6 w 6"/>
                  <a:gd name="T9" fmla="*/ 2 h 3"/>
                  <a:gd name="T10" fmla="*/ 4 w 6"/>
                  <a:gd name="T11" fmla="*/ 0 h 3"/>
                  <a:gd name="T12" fmla="*/ 3 w 6"/>
                  <a:gd name="T13" fmla="*/ 0 h 3"/>
                  <a:gd name="T14" fmla="*/ 0 w 6"/>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3">
                    <a:moveTo>
                      <a:pt x="0" y="0"/>
                    </a:moveTo>
                    <a:lnTo>
                      <a:pt x="0" y="2"/>
                    </a:lnTo>
                    <a:lnTo>
                      <a:pt x="1" y="3"/>
                    </a:lnTo>
                    <a:lnTo>
                      <a:pt x="4" y="3"/>
                    </a:lnTo>
                    <a:lnTo>
                      <a:pt x="6" y="2"/>
                    </a:lnTo>
                    <a:lnTo>
                      <a:pt x="4" y="0"/>
                    </a:lnTo>
                    <a:lnTo>
                      <a:pt x="3" y="0"/>
                    </a:lnTo>
                    <a:lnTo>
                      <a:pt x="0"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8" name="Freeform 1348">
                <a:extLst>
                  <a:ext uri="{FF2B5EF4-FFF2-40B4-BE49-F238E27FC236}">
                    <a16:creationId xmlns:a16="http://schemas.microsoft.com/office/drawing/2014/main" id="{C117EA21-10E7-4DB0-A1E0-11C5E8042C75}"/>
                  </a:ext>
                </a:extLst>
              </p:cNvPr>
              <p:cNvSpPr>
                <a:spLocks/>
              </p:cNvSpPr>
              <p:nvPr/>
            </p:nvSpPr>
            <p:spPr bwMode="auto">
              <a:xfrm>
                <a:off x="3672" y="969"/>
                <a:ext cx="84" cy="74"/>
              </a:xfrm>
              <a:custGeom>
                <a:avLst/>
                <a:gdLst>
                  <a:gd name="T0" fmla="*/ 51 w 84"/>
                  <a:gd name="T1" fmla="*/ 51 h 74"/>
                  <a:gd name="T2" fmla="*/ 59 w 84"/>
                  <a:gd name="T3" fmla="*/ 45 h 74"/>
                  <a:gd name="T4" fmla="*/ 60 w 84"/>
                  <a:gd name="T5" fmla="*/ 42 h 74"/>
                  <a:gd name="T6" fmla="*/ 63 w 84"/>
                  <a:gd name="T7" fmla="*/ 40 h 74"/>
                  <a:gd name="T8" fmla="*/ 71 w 84"/>
                  <a:gd name="T9" fmla="*/ 32 h 74"/>
                  <a:gd name="T10" fmla="*/ 75 w 84"/>
                  <a:gd name="T11" fmla="*/ 30 h 74"/>
                  <a:gd name="T12" fmla="*/ 81 w 84"/>
                  <a:gd name="T13" fmla="*/ 22 h 74"/>
                  <a:gd name="T14" fmla="*/ 83 w 84"/>
                  <a:gd name="T15" fmla="*/ 19 h 74"/>
                  <a:gd name="T16" fmla="*/ 83 w 84"/>
                  <a:gd name="T17" fmla="*/ 18 h 74"/>
                  <a:gd name="T18" fmla="*/ 81 w 84"/>
                  <a:gd name="T19" fmla="*/ 14 h 74"/>
                  <a:gd name="T20" fmla="*/ 71 w 84"/>
                  <a:gd name="T21" fmla="*/ 11 h 74"/>
                  <a:gd name="T22" fmla="*/ 65 w 84"/>
                  <a:gd name="T23" fmla="*/ 13 h 74"/>
                  <a:gd name="T24" fmla="*/ 65 w 84"/>
                  <a:gd name="T25" fmla="*/ 10 h 74"/>
                  <a:gd name="T26" fmla="*/ 62 w 84"/>
                  <a:gd name="T27" fmla="*/ 7 h 74"/>
                  <a:gd name="T28" fmla="*/ 59 w 84"/>
                  <a:gd name="T29" fmla="*/ 5 h 74"/>
                  <a:gd name="T30" fmla="*/ 54 w 84"/>
                  <a:gd name="T31" fmla="*/ 2 h 74"/>
                  <a:gd name="T32" fmla="*/ 51 w 84"/>
                  <a:gd name="T33" fmla="*/ 2 h 74"/>
                  <a:gd name="T34" fmla="*/ 46 w 84"/>
                  <a:gd name="T35" fmla="*/ 0 h 74"/>
                  <a:gd name="T36" fmla="*/ 39 w 84"/>
                  <a:gd name="T37" fmla="*/ 2 h 74"/>
                  <a:gd name="T38" fmla="*/ 32 w 84"/>
                  <a:gd name="T39" fmla="*/ 7 h 74"/>
                  <a:gd name="T40" fmla="*/ 32 w 84"/>
                  <a:gd name="T41" fmla="*/ 10 h 74"/>
                  <a:gd name="T42" fmla="*/ 33 w 84"/>
                  <a:gd name="T43" fmla="*/ 13 h 74"/>
                  <a:gd name="T44" fmla="*/ 32 w 84"/>
                  <a:gd name="T45" fmla="*/ 16 h 74"/>
                  <a:gd name="T46" fmla="*/ 28 w 84"/>
                  <a:gd name="T47" fmla="*/ 10 h 74"/>
                  <a:gd name="T48" fmla="*/ 25 w 84"/>
                  <a:gd name="T49" fmla="*/ 13 h 74"/>
                  <a:gd name="T50" fmla="*/ 25 w 84"/>
                  <a:gd name="T51" fmla="*/ 16 h 74"/>
                  <a:gd name="T52" fmla="*/ 22 w 84"/>
                  <a:gd name="T53" fmla="*/ 21 h 74"/>
                  <a:gd name="T54" fmla="*/ 17 w 84"/>
                  <a:gd name="T55" fmla="*/ 27 h 74"/>
                  <a:gd name="T56" fmla="*/ 16 w 84"/>
                  <a:gd name="T57" fmla="*/ 32 h 74"/>
                  <a:gd name="T58" fmla="*/ 12 w 84"/>
                  <a:gd name="T59" fmla="*/ 37 h 74"/>
                  <a:gd name="T60" fmla="*/ 9 w 84"/>
                  <a:gd name="T61" fmla="*/ 43 h 74"/>
                  <a:gd name="T62" fmla="*/ 8 w 84"/>
                  <a:gd name="T63" fmla="*/ 48 h 74"/>
                  <a:gd name="T64" fmla="*/ 9 w 84"/>
                  <a:gd name="T65" fmla="*/ 51 h 74"/>
                  <a:gd name="T66" fmla="*/ 8 w 84"/>
                  <a:gd name="T67" fmla="*/ 54 h 74"/>
                  <a:gd name="T68" fmla="*/ 3 w 84"/>
                  <a:gd name="T69" fmla="*/ 64 h 74"/>
                  <a:gd name="T70" fmla="*/ 6 w 84"/>
                  <a:gd name="T71" fmla="*/ 66 h 74"/>
                  <a:gd name="T72" fmla="*/ 6 w 84"/>
                  <a:gd name="T73" fmla="*/ 67 h 74"/>
                  <a:gd name="T74" fmla="*/ 1 w 84"/>
                  <a:gd name="T75" fmla="*/ 67 h 74"/>
                  <a:gd name="T76" fmla="*/ 4 w 84"/>
                  <a:gd name="T77" fmla="*/ 72 h 74"/>
                  <a:gd name="T78" fmla="*/ 11 w 84"/>
                  <a:gd name="T79" fmla="*/ 74 h 74"/>
                  <a:gd name="T80" fmla="*/ 12 w 84"/>
                  <a:gd name="T81" fmla="*/ 70 h 74"/>
                  <a:gd name="T82" fmla="*/ 16 w 84"/>
                  <a:gd name="T83" fmla="*/ 69 h 74"/>
                  <a:gd name="T84" fmla="*/ 19 w 84"/>
                  <a:gd name="T85" fmla="*/ 64 h 74"/>
                  <a:gd name="T86" fmla="*/ 24 w 84"/>
                  <a:gd name="T87" fmla="*/ 62 h 74"/>
                  <a:gd name="T88" fmla="*/ 27 w 84"/>
                  <a:gd name="T89" fmla="*/ 59 h 74"/>
                  <a:gd name="T90" fmla="*/ 25 w 84"/>
                  <a:gd name="T91" fmla="*/ 54 h 74"/>
                  <a:gd name="T92" fmla="*/ 28 w 84"/>
                  <a:gd name="T93" fmla="*/ 51 h 74"/>
                  <a:gd name="T94" fmla="*/ 22 w 84"/>
                  <a:gd name="T95" fmla="*/ 50 h 74"/>
                  <a:gd name="T96" fmla="*/ 24 w 84"/>
                  <a:gd name="T97" fmla="*/ 46 h 74"/>
                  <a:gd name="T98" fmla="*/ 28 w 84"/>
                  <a:gd name="T99" fmla="*/ 48 h 74"/>
                  <a:gd name="T100" fmla="*/ 33 w 84"/>
                  <a:gd name="T101" fmla="*/ 48 h 74"/>
                  <a:gd name="T102" fmla="*/ 35 w 84"/>
                  <a:gd name="T103" fmla="*/ 51 h 74"/>
                  <a:gd name="T104" fmla="*/ 41 w 84"/>
                  <a:gd name="T105" fmla="*/ 54 h 74"/>
                  <a:gd name="T106" fmla="*/ 43 w 84"/>
                  <a:gd name="T107" fmla="*/ 5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4" h="74">
                    <a:moveTo>
                      <a:pt x="46" y="54"/>
                    </a:moveTo>
                    <a:lnTo>
                      <a:pt x="51" y="51"/>
                    </a:lnTo>
                    <a:lnTo>
                      <a:pt x="55" y="48"/>
                    </a:lnTo>
                    <a:lnTo>
                      <a:pt x="59" y="45"/>
                    </a:lnTo>
                    <a:lnTo>
                      <a:pt x="60" y="42"/>
                    </a:lnTo>
                    <a:lnTo>
                      <a:pt x="60" y="42"/>
                    </a:lnTo>
                    <a:lnTo>
                      <a:pt x="60" y="40"/>
                    </a:lnTo>
                    <a:lnTo>
                      <a:pt x="63" y="40"/>
                    </a:lnTo>
                    <a:lnTo>
                      <a:pt x="67" y="37"/>
                    </a:lnTo>
                    <a:lnTo>
                      <a:pt x="71" y="32"/>
                    </a:lnTo>
                    <a:lnTo>
                      <a:pt x="71" y="30"/>
                    </a:lnTo>
                    <a:lnTo>
                      <a:pt x="75" y="30"/>
                    </a:lnTo>
                    <a:lnTo>
                      <a:pt x="76" y="27"/>
                    </a:lnTo>
                    <a:lnTo>
                      <a:pt x="81" y="22"/>
                    </a:lnTo>
                    <a:lnTo>
                      <a:pt x="81" y="19"/>
                    </a:lnTo>
                    <a:lnTo>
                      <a:pt x="83" y="19"/>
                    </a:lnTo>
                    <a:lnTo>
                      <a:pt x="84" y="21"/>
                    </a:lnTo>
                    <a:lnTo>
                      <a:pt x="83" y="18"/>
                    </a:lnTo>
                    <a:lnTo>
                      <a:pt x="81" y="18"/>
                    </a:lnTo>
                    <a:lnTo>
                      <a:pt x="81" y="14"/>
                    </a:lnTo>
                    <a:lnTo>
                      <a:pt x="78" y="13"/>
                    </a:lnTo>
                    <a:lnTo>
                      <a:pt x="71" y="11"/>
                    </a:lnTo>
                    <a:lnTo>
                      <a:pt x="68" y="11"/>
                    </a:lnTo>
                    <a:lnTo>
                      <a:pt x="65" y="13"/>
                    </a:lnTo>
                    <a:lnTo>
                      <a:pt x="65" y="11"/>
                    </a:lnTo>
                    <a:lnTo>
                      <a:pt x="65" y="10"/>
                    </a:lnTo>
                    <a:lnTo>
                      <a:pt x="63" y="7"/>
                    </a:lnTo>
                    <a:lnTo>
                      <a:pt x="62" y="7"/>
                    </a:lnTo>
                    <a:lnTo>
                      <a:pt x="62" y="5"/>
                    </a:lnTo>
                    <a:lnTo>
                      <a:pt x="59" y="5"/>
                    </a:lnTo>
                    <a:lnTo>
                      <a:pt x="57" y="2"/>
                    </a:lnTo>
                    <a:lnTo>
                      <a:pt x="54" y="2"/>
                    </a:lnTo>
                    <a:lnTo>
                      <a:pt x="51" y="3"/>
                    </a:lnTo>
                    <a:lnTo>
                      <a:pt x="51" y="2"/>
                    </a:lnTo>
                    <a:lnTo>
                      <a:pt x="47" y="2"/>
                    </a:lnTo>
                    <a:lnTo>
                      <a:pt x="46" y="0"/>
                    </a:lnTo>
                    <a:lnTo>
                      <a:pt x="44" y="2"/>
                    </a:lnTo>
                    <a:lnTo>
                      <a:pt x="39" y="2"/>
                    </a:lnTo>
                    <a:lnTo>
                      <a:pt x="35" y="3"/>
                    </a:lnTo>
                    <a:lnTo>
                      <a:pt x="32" y="7"/>
                    </a:lnTo>
                    <a:lnTo>
                      <a:pt x="33" y="10"/>
                    </a:lnTo>
                    <a:lnTo>
                      <a:pt x="32" y="10"/>
                    </a:lnTo>
                    <a:lnTo>
                      <a:pt x="32" y="11"/>
                    </a:lnTo>
                    <a:lnTo>
                      <a:pt x="33" y="13"/>
                    </a:lnTo>
                    <a:lnTo>
                      <a:pt x="35" y="16"/>
                    </a:lnTo>
                    <a:lnTo>
                      <a:pt x="32" y="16"/>
                    </a:lnTo>
                    <a:lnTo>
                      <a:pt x="30" y="13"/>
                    </a:lnTo>
                    <a:lnTo>
                      <a:pt x="28" y="10"/>
                    </a:lnTo>
                    <a:lnTo>
                      <a:pt x="27" y="10"/>
                    </a:lnTo>
                    <a:lnTo>
                      <a:pt x="25" y="13"/>
                    </a:lnTo>
                    <a:lnTo>
                      <a:pt x="25" y="14"/>
                    </a:lnTo>
                    <a:lnTo>
                      <a:pt x="25" y="16"/>
                    </a:lnTo>
                    <a:lnTo>
                      <a:pt x="22" y="16"/>
                    </a:lnTo>
                    <a:lnTo>
                      <a:pt x="22" y="21"/>
                    </a:lnTo>
                    <a:lnTo>
                      <a:pt x="19" y="24"/>
                    </a:lnTo>
                    <a:lnTo>
                      <a:pt x="17" y="27"/>
                    </a:lnTo>
                    <a:lnTo>
                      <a:pt x="17" y="29"/>
                    </a:lnTo>
                    <a:lnTo>
                      <a:pt x="16" y="32"/>
                    </a:lnTo>
                    <a:lnTo>
                      <a:pt x="12" y="34"/>
                    </a:lnTo>
                    <a:lnTo>
                      <a:pt x="12" y="37"/>
                    </a:lnTo>
                    <a:lnTo>
                      <a:pt x="11" y="37"/>
                    </a:lnTo>
                    <a:lnTo>
                      <a:pt x="9" y="43"/>
                    </a:lnTo>
                    <a:lnTo>
                      <a:pt x="9" y="46"/>
                    </a:lnTo>
                    <a:lnTo>
                      <a:pt x="8" y="48"/>
                    </a:lnTo>
                    <a:lnTo>
                      <a:pt x="9" y="50"/>
                    </a:lnTo>
                    <a:lnTo>
                      <a:pt x="9" y="51"/>
                    </a:lnTo>
                    <a:lnTo>
                      <a:pt x="8" y="53"/>
                    </a:lnTo>
                    <a:lnTo>
                      <a:pt x="8" y="54"/>
                    </a:lnTo>
                    <a:lnTo>
                      <a:pt x="6" y="59"/>
                    </a:lnTo>
                    <a:lnTo>
                      <a:pt x="3" y="64"/>
                    </a:lnTo>
                    <a:lnTo>
                      <a:pt x="4" y="66"/>
                    </a:lnTo>
                    <a:lnTo>
                      <a:pt x="6" y="66"/>
                    </a:lnTo>
                    <a:lnTo>
                      <a:pt x="6" y="67"/>
                    </a:lnTo>
                    <a:lnTo>
                      <a:pt x="6" y="67"/>
                    </a:lnTo>
                    <a:lnTo>
                      <a:pt x="4" y="67"/>
                    </a:lnTo>
                    <a:lnTo>
                      <a:pt x="1" y="67"/>
                    </a:lnTo>
                    <a:lnTo>
                      <a:pt x="0" y="70"/>
                    </a:lnTo>
                    <a:lnTo>
                      <a:pt x="4" y="72"/>
                    </a:lnTo>
                    <a:lnTo>
                      <a:pt x="8" y="70"/>
                    </a:lnTo>
                    <a:lnTo>
                      <a:pt x="11" y="74"/>
                    </a:lnTo>
                    <a:lnTo>
                      <a:pt x="12" y="74"/>
                    </a:lnTo>
                    <a:lnTo>
                      <a:pt x="12" y="70"/>
                    </a:lnTo>
                    <a:lnTo>
                      <a:pt x="14" y="70"/>
                    </a:lnTo>
                    <a:lnTo>
                      <a:pt x="16" y="69"/>
                    </a:lnTo>
                    <a:lnTo>
                      <a:pt x="17" y="66"/>
                    </a:lnTo>
                    <a:lnTo>
                      <a:pt x="19" y="64"/>
                    </a:lnTo>
                    <a:lnTo>
                      <a:pt x="22" y="64"/>
                    </a:lnTo>
                    <a:lnTo>
                      <a:pt x="24" y="62"/>
                    </a:lnTo>
                    <a:lnTo>
                      <a:pt x="25" y="62"/>
                    </a:lnTo>
                    <a:lnTo>
                      <a:pt x="27" y="59"/>
                    </a:lnTo>
                    <a:lnTo>
                      <a:pt x="27" y="56"/>
                    </a:lnTo>
                    <a:lnTo>
                      <a:pt x="25" y="54"/>
                    </a:lnTo>
                    <a:lnTo>
                      <a:pt x="27" y="53"/>
                    </a:lnTo>
                    <a:lnTo>
                      <a:pt x="28" y="51"/>
                    </a:lnTo>
                    <a:lnTo>
                      <a:pt x="22" y="50"/>
                    </a:lnTo>
                    <a:lnTo>
                      <a:pt x="22" y="50"/>
                    </a:lnTo>
                    <a:lnTo>
                      <a:pt x="22" y="46"/>
                    </a:lnTo>
                    <a:lnTo>
                      <a:pt x="24" y="46"/>
                    </a:lnTo>
                    <a:lnTo>
                      <a:pt x="27" y="48"/>
                    </a:lnTo>
                    <a:lnTo>
                      <a:pt x="28" y="48"/>
                    </a:lnTo>
                    <a:lnTo>
                      <a:pt x="32" y="50"/>
                    </a:lnTo>
                    <a:lnTo>
                      <a:pt x="33" y="48"/>
                    </a:lnTo>
                    <a:lnTo>
                      <a:pt x="35" y="48"/>
                    </a:lnTo>
                    <a:lnTo>
                      <a:pt x="35" y="51"/>
                    </a:lnTo>
                    <a:lnTo>
                      <a:pt x="39" y="54"/>
                    </a:lnTo>
                    <a:lnTo>
                      <a:pt x="41" y="54"/>
                    </a:lnTo>
                    <a:lnTo>
                      <a:pt x="41" y="54"/>
                    </a:lnTo>
                    <a:lnTo>
                      <a:pt x="43" y="56"/>
                    </a:lnTo>
                    <a:lnTo>
                      <a:pt x="46" y="54"/>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9" name="Freeform 1349">
                <a:extLst>
                  <a:ext uri="{FF2B5EF4-FFF2-40B4-BE49-F238E27FC236}">
                    <a16:creationId xmlns:a16="http://schemas.microsoft.com/office/drawing/2014/main" id="{4FBC718B-17EA-4C6D-80EA-E6B7BB218F6A}"/>
                  </a:ext>
                </a:extLst>
              </p:cNvPr>
              <p:cNvSpPr>
                <a:spLocks/>
              </p:cNvSpPr>
              <p:nvPr/>
            </p:nvSpPr>
            <p:spPr bwMode="auto">
              <a:xfrm>
                <a:off x="3605" y="961"/>
                <a:ext cx="79" cy="97"/>
              </a:xfrm>
              <a:custGeom>
                <a:avLst/>
                <a:gdLst>
                  <a:gd name="T0" fmla="*/ 68 w 79"/>
                  <a:gd name="T1" fmla="*/ 56 h 97"/>
                  <a:gd name="T2" fmla="*/ 67 w 79"/>
                  <a:gd name="T3" fmla="*/ 51 h 97"/>
                  <a:gd name="T4" fmla="*/ 60 w 79"/>
                  <a:gd name="T5" fmla="*/ 51 h 97"/>
                  <a:gd name="T6" fmla="*/ 60 w 79"/>
                  <a:gd name="T7" fmla="*/ 45 h 97"/>
                  <a:gd name="T8" fmla="*/ 59 w 79"/>
                  <a:gd name="T9" fmla="*/ 37 h 97"/>
                  <a:gd name="T10" fmla="*/ 51 w 79"/>
                  <a:gd name="T11" fmla="*/ 40 h 97"/>
                  <a:gd name="T12" fmla="*/ 57 w 79"/>
                  <a:gd name="T13" fmla="*/ 32 h 97"/>
                  <a:gd name="T14" fmla="*/ 68 w 79"/>
                  <a:gd name="T15" fmla="*/ 29 h 97"/>
                  <a:gd name="T16" fmla="*/ 73 w 79"/>
                  <a:gd name="T17" fmla="*/ 24 h 97"/>
                  <a:gd name="T18" fmla="*/ 73 w 79"/>
                  <a:gd name="T19" fmla="*/ 18 h 97"/>
                  <a:gd name="T20" fmla="*/ 79 w 79"/>
                  <a:gd name="T21" fmla="*/ 16 h 97"/>
                  <a:gd name="T22" fmla="*/ 78 w 79"/>
                  <a:gd name="T23" fmla="*/ 11 h 97"/>
                  <a:gd name="T24" fmla="*/ 65 w 79"/>
                  <a:gd name="T25" fmla="*/ 10 h 97"/>
                  <a:gd name="T26" fmla="*/ 54 w 79"/>
                  <a:gd name="T27" fmla="*/ 7 h 97"/>
                  <a:gd name="T28" fmla="*/ 52 w 79"/>
                  <a:gd name="T29" fmla="*/ 2 h 97"/>
                  <a:gd name="T30" fmla="*/ 48 w 79"/>
                  <a:gd name="T31" fmla="*/ 5 h 97"/>
                  <a:gd name="T32" fmla="*/ 43 w 79"/>
                  <a:gd name="T33" fmla="*/ 3 h 97"/>
                  <a:gd name="T34" fmla="*/ 36 w 79"/>
                  <a:gd name="T35" fmla="*/ 7 h 97"/>
                  <a:gd name="T36" fmla="*/ 38 w 79"/>
                  <a:gd name="T37" fmla="*/ 15 h 97"/>
                  <a:gd name="T38" fmla="*/ 36 w 79"/>
                  <a:gd name="T39" fmla="*/ 21 h 97"/>
                  <a:gd name="T40" fmla="*/ 32 w 79"/>
                  <a:gd name="T41" fmla="*/ 15 h 97"/>
                  <a:gd name="T42" fmla="*/ 30 w 79"/>
                  <a:gd name="T43" fmla="*/ 21 h 97"/>
                  <a:gd name="T44" fmla="*/ 36 w 79"/>
                  <a:gd name="T45" fmla="*/ 24 h 97"/>
                  <a:gd name="T46" fmla="*/ 41 w 79"/>
                  <a:gd name="T47" fmla="*/ 32 h 97"/>
                  <a:gd name="T48" fmla="*/ 33 w 79"/>
                  <a:gd name="T49" fmla="*/ 29 h 97"/>
                  <a:gd name="T50" fmla="*/ 30 w 79"/>
                  <a:gd name="T51" fmla="*/ 37 h 97"/>
                  <a:gd name="T52" fmla="*/ 28 w 79"/>
                  <a:gd name="T53" fmla="*/ 45 h 97"/>
                  <a:gd name="T54" fmla="*/ 24 w 79"/>
                  <a:gd name="T55" fmla="*/ 40 h 97"/>
                  <a:gd name="T56" fmla="*/ 17 w 79"/>
                  <a:gd name="T57" fmla="*/ 32 h 97"/>
                  <a:gd name="T58" fmla="*/ 19 w 79"/>
                  <a:gd name="T59" fmla="*/ 27 h 97"/>
                  <a:gd name="T60" fmla="*/ 9 w 79"/>
                  <a:gd name="T61" fmla="*/ 27 h 97"/>
                  <a:gd name="T62" fmla="*/ 3 w 79"/>
                  <a:gd name="T63" fmla="*/ 35 h 97"/>
                  <a:gd name="T64" fmla="*/ 3 w 79"/>
                  <a:gd name="T65" fmla="*/ 48 h 97"/>
                  <a:gd name="T66" fmla="*/ 5 w 79"/>
                  <a:gd name="T67" fmla="*/ 54 h 97"/>
                  <a:gd name="T68" fmla="*/ 9 w 79"/>
                  <a:gd name="T69" fmla="*/ 58 h 97"/>
                  <a:gd name="T70" fmla="*/ 12 w 79"/>
                  <a:gd name="T71" fmla="*/ 67 h 97"/>
                  <a:gd name="T72" fmla="*/ 17 w 79"/>
                  <a:gd name="T73" fmla="*/ 75 h 97"/>
                  <a:gd name="T74" fmla="*/ 17 w 79"/>
                  <a:gd name="T75" fmla="*/ 86 h 97"/>
                  <a:gd name="T76" fmla="*/ 20 w 79"/>
                  <a:gd name="T77" fmla="*/ 91 h 97"/>
                  <a:gd name="T78" fmla="*/ 27 w 79"/>
                  <a:gd name="T79" fmla="*/ 96 h 97"/>
                  <a:gd name="T80" fmla="*/ 30 w 79"/>
                  <a:gd name="T81" fmla="*/ 88 h 97"/>
                  <a:gd name="T82" fmla="*/ 33 w 79"/>
                  <a:gd name="T83" fmla="*/ 77 h 97"/>
                  <a:gd name="T84" fmla="*/ 36 w 79"/>
                  <a:gd name="T85" fmla="*/ 85 h 97"/>
                  <a:gd name="T86" fmla="*/ 48 w 79"/>
                  <a:gd name="T87" fmla="*/ 83 h 97"/>
                  <a:gd name="T88" fmla="*/ 56 w 79"/>
                  <a:gd name="T89" fmla="*/ 80 h 97"/>
                  <a:gd name="T90" fmla="*/ 54 w 79"/>
                  <a:gd name="T91" fmla="*/ 74 h 97"/>
                  <a:gd name="T92" fmla="*/ 59 w 79"/>
                  <a:gd name="T93" fmla="*/ 72 h 97"/>
                  <a:gd name="T94" fmla="*/ 62 w 79"/>
                  <a:gd name="T95" fmla="*/ 66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9" h="97">
                    <a:moveTo>
                      <a:pt x="62" y="66"/>
                    </a:moveTo>
                    <a:lnTo>
                      <a:pt x="67" y="62"/>
                    </a:lnTo>
                    <a:lnTo>
                      <a:pt x="67" y="61"/>
                    </a:lnTo>
                    <a:lnTo>
                      <a:pt x="68" y="56"/>
                    </a:lnTo>
                    <a:lnTo>
                      <a:pt x="67" y="51"/>
                    </a:lnTo>
                    <a:lnTo>
                      <a:pt x="68" y="50"/>
                    </a:lnTo>
                    <a:lnTo>
                      <a:pt x="67" y="50"/>
                    </a:lnTo>
                    <a:lnTo>
                      <a:pt x="67" y="51"/>
                    </a:lnTo>
                    <a:lnTo>
                      <a:pt x="63" y="53"/>
                    </a:lnTo>
                    <a:lnTo>
                      <a:pt x="62" y="56"/>
                    </a:lnTo>
                    <a:lnTo>
                      <a:pt x="60" y="54"/>
                    </a:lnTo>
                    <a:lnTo>
                      <a:pt x="60" y="51"/>
                    </a:lnTo>
                    <a:lnTo>
                      <a:pt x="63" y="50"/>
                    </a:lnTo>
                    <a:lnTo>
                      <a:pt x="63" y="48"/>
                    </a:lnTo>
                    <a:lnTo>
                      <a:pt x="63" y="45"/>
                    </a:lnTo>
                    <a:lnTo>
                      <a:pt x="60" y="45"/>
                    </a:lnTo>
                    <a:lnTo>
                      <a:pt x="62" y="43"/>
                    </a:lnTo>
                    <a:lnTo>
                      <a:pt x="63" y="43"/>
                    </a:lnTo>
                    <a:lnTo>
                      <a:pt x="63" y="40"/>
                    </a:lnTo>
                    <a:lnTo>
                      <a:pt x="59" y="37"/>
                    </a:lnTo>
                    <a:lnTo>
                      <a:pt x="57" y="38"/>
                    </a:lnTo>
                    <a:lnTo>
                      <a:pt x="52" y="38"/>
                    </a:lnTo>
                    <a:lnTo>
                      <a:pt x="52" y="40"/>
                    </a:lnTo>
                    <a:lnTo>
                      <a:pt x="51" y="40"/>
                    </a:lnTo>
                    <a:lnTo>
                      <a:pt x="51" y="38"/>
                    </a:lnTo>
                    <a:lnTo>
                      <a:pt x="52" y="35"/>
                    </a:lnTo>
                    <a:lnTo>
                      <a:pt x="54" y="35"/>
                    </a:lnTo>
                    <a:lnTo>
                      <a:pt x="57" y="32"/>
                    </a:lnTo>
                    <a:lnTo>
                      <a:pt x="63" y="32"/>
                    </a:lnTo>
                    <a:lnTo>
                      <a:pt x="63" y="30"/>
                    </a:lnTo>
                    <a:lnTo>
                      <a:pt x="67" y="29"/>
                    </a:lnTo>
                    <a:lnTo>
                      <a:pt x="68" y="29"/>
                    </a:lnTo>
                    <a:lnTo>
                      <a:pt x="70" y="30"/>
                    </a:lnTo>
                    <a:lnTo>
                      <a:pt x="71" y="29"/>
                    </a:lnTo>
                    <a:lnTo>
                      <a:pt x="71" y="26"/>
                    </a:lnTo>
                    <a:lnTo>
                      <a:pt x="73" y="24"/>
                    </a:lnTo>
                    <a:lnTo>
                      <a:pt x="70" y="22"/>
                    </a:lnTo>
                    <a:lnTo>
                      <a:pt x="70" y="21"/>
                    </a:lnTo>
                    <a:lnTo>
                      <a:pt x="71" y="19"/>
                    </a:lnTo>
                    <a:lnTo>
                      <a:pt x="73" y="18"/>
                    </a:lnTo>
                    <a:lnTo>
                      <a:pt x="73" y="19"/>
                    </a:lnTo>
                    <a:lnTo>
                      <a:pt x="75" y="21"/>
                    </a:lnTo>
                    <a:lnTo>
                      <a:pt x="78" y="19"/>
                    </a:lnTo>
                    <a:lnTo>
                      <a:pt x="79" y="16"/>
                    </a:lnTo>
                    <a:lnTo>
                      <a:pt x="79" y="15"/>
                    </a:lnTo>
                    <a:lnTo>
                      <a:pt x="79" y="13"/>
                    </a:lnTo>
                    <a:lnTo>
                      <a:pt x="79" y="11"/>
                    </a:lnTo>
                    <a:lnTo>
                      <a:pt x="78" y="11"/>
                    </a:lnTo>
                    <a:lnTo>
                      <a:pt x="75" y="10"/>
                    </a:lnTo>
                    <a:lnTo>
                      <a:pt x="68" y="10"/>
                    </a:lnTo>
                    <a:lnTo>
                      <a:pt x="67" y="8"/>
                    </a:lnTo>
                    <a:lnTo>
                      <a:pt x="65" y="10"/>
                    </a:lnTo>
                    <a:lnTo>
                      <a:pt x="62" y="10"/>
                    </a:lnTo>
                    <a:lnTo>
                      <a:pt x="59" y="8"/>
                    </a:lnTo>
                    <a:lnTo>
                      <a:pt x="57" y="10"/>
                    </a:lnTo>
                    <a:lnTo>
                      <a:pt x="54" y="7"/>
                    </a:lnTo>
                    <a:lnTo>
                      <a:pt x="52" y="5"/>
                    </a:lnTo>
                    <a:lnTo>
                      <a:pt x="52" y="3"/>
                    </a:lnTo>
                    <a:lnTo>
                      <a:pt x="54" y="3"/>
                    </a:lnTo>
                    <a:lnTo>
                      <a:pt x="52" y="2"/>
                    </a:lnTo>
                    <a:lnTo>
                      <a:pt x="49" y="0"/>
                    </a:lnTo>
                    <a:lnTo>
                      <a:pt x="48" y="2"/>
                    </a:lnTo>
                    <a:lnTo>
                      <a:pt x="46" y="3"/>
                    </a:lnTo>
                    <a:lnTo>
                      <a:pt x="48" y="5"/>
                    </a:lnTo>
                    <a:lnTo>
                      <a:pt x="49" y="5"/>
                    </a:lnTo>
                    <a:lnTo>
                      <a:pt x="49" y="7"/>
                    </a:lnTo>
                    <a:lnTo>
                      <a:pt x="44" y="7"/>
                    </a:lnTo>
                    <a:lnTo>
                      <a:pt x="43" y="3"/>
                    </a:lnTo>
                    <a:lnTo>
                      <a:pt x="41" y="3"/>
                    </a:lnTo>
                    <a:lnTo>
                      <a:pt x="41" y="3"/>
                    </a:lnTo>
                    <a:lnTo>
                      <a:pt x="38" y="3"/>
                    </a:lnTo>
                    <a:lnTo>
                      <a:pt x="36" y="7"/>
                    </a:lnTo>
                    <a:lnTo>
                      <a:pt x="36" y="7"/>
                    </a:lnTo>
                    <a:lnTo>
                      <a:pt x="36" y="10"/>
                    </a:lnTo>
                    <a:lnTo>
                      <a:pt x="36" y="13"/>
                    </a:lnTo>
                    <a:lnTo>
                      <a:pt x="38" y="15"/>
                    </a:lnTo>
                    <a:lnTo>
                      <a:pt x="40" y="16"/>
                    </a:lnTo>
                    <a:lnTo>
                      <a:pt x="38" y="18"/>
                    </a:lnTo>
                    <a:lnTo>
                      <a:pt x="38" y="21"/>
                    </a:lnTo>
                    <a:lnTo>
                      <a:pt x="36" y="21"/>
                    </a:lnTo>
                    <a:lnTo>
                      <a:pt x="36" y="16"/>
                    </a:lnTo>
                    <a:lnTo>
                      <a:pt x="35" y="13"/>
                    </a:lnTo>
                    <a:lnTo>
                      <a:pt x="32" y="11"/>
                    </a:lnTo>
                    <a:lnTo>
                      <a:pt x="32" y="15"/>
                    </a:lnTo>
                    <a:lnTo>
                      <a:pt x="30" y="13"/>
                    </a:lnTo>
                    <a:lnTo>
                      <a:pt x="28" y="16"/>
                    </a:lnTo>
                    <a:lnTo>
                      <a:pt x="28" y="19"/>
                    </a:lnTo>
                    <a:lnTo>
                      <a:pt x="30" y="21"/>
                    </a:lnTo>
                    <a:lnTo>
                      <a:pt x="30" y="22"/>
                    </a:lnTo>
                    <a:lnTo>
                      <a:pt x="33" y="27"/>
                    </a:lnTo>
                    <a:lnTo>
                      <a:pt x="36" y="26"/>
                    </a:lnTo>
                    <a:lnTo>
                      <a:pt x="36" y="24"/>
                    </a:lnTo>
                    <a:lnTo>
                      <a:pt x="38" y="24"/>
                    </a:lnTo>
                    <a:lnTo>
                      <a:pt x="38" y="27"/>
                    </a:lnTo>
                    <a:lnTo>
                      <a:pt x="41" y="30"/>
                    </a:lnTo>
                    <a:lnTo>
                      <a:pt x="41" y="32"/>
                    </a:lnTo>
                    <a:lnTo>
                      <a:pt x="38" y="32"/>
                    </a:lnTo>
                    <a:lnTo>
                      <a:pt x="38" y="29"/>
                    </a:lnTo>
                    <a:lnTo>
                      <a:pt x="36" y="27"/>
                    </a:lnTo>
                    <a:lnTo>
                      <a:pt x="33" y="29"/>
                    </a:lnTo>
                    <a:lnTo>
                      <a:pt x="32" y="30"/>
                    </a:lnTo>
                    <a:lnTo>
                      <a:pt x="33" y="32"/>
                    </a:lnTo>
                    <a:lnTo>
                      <a:pt x="33" y="34"/>
                    </a:lnTo>
                    <a:lnTo>
                      <a:pt x="30" y="37"/>
                    </a:lnTo>
                    <a:lnTo>
                      <a:pt x="32" y="38"/>
                    </a:lnTo>
                    <a:lnTo>
                      <a:pt x="30" y="42"/>
                    </a:lnTo>
                    <a:lnTo>
                      <a:pt x="28" y="42"/>
                    </a:lnTo>
                    <a:lnTo>
                      <a:pt x="28" y="45"/>
                    </a:lnTo>
                    <a:lnTo>
                      <a:pt x="27" y="45"/>
                    </a:lnTo>
                    <a:lnTo>
                      <a:pt x="25" y="45"/>
                    </a:lnTo>
                    <a:lnTo>
                      <a:pt x="24" y="43"/>
                    </a:lnTo>
                    <a:lnTo>
                      <a:pt x="24" y="40"/>
                    </a:lnTo>
                    <a:lnTo>
                      <a:pt x="19" y="37"/>
                    </a:lnTo>
                    <a:lnTo>
                      <a:pt x="20" y="34"/>
                    </a:lnTo>
                    <a:lnTo>
                      <a:pt x="19" y="32"/>
                    </a:lnTo>
                    <a:lnTo>
                      <a:pt x="17" y="32"/>
                    </a:lnTo>
                    <a:lnTo>
                      <a:pt x="17" y="30"/>
                    </a:lnTo>
                    <a:lnTo>
                      <a:pt x="19" y="30"/>
                    </a:lnTo>
                    <a:lnTo>
                      <a:pt x="19" y="29"/>
                    </a:lnTo>
                    <a:lnTo>
                      <a:pt x="19" y="27"/>
                    </a:lnTo>
                    <a:lnTo>
                      <a:pt x="16" y="27"/>
                    </a:lnTo>
                    <a:lnTo>
                      <a:pt x="11" y="27"/>
                    </a:lnTo>
                    <a:lnTo>
                      <a:pt x="11" y="27"/>
                    </a:lnTo>
                    <a:lnTo>
                      <a:pt x="9" y="27"/>
                    </a:lnTo>
                    <a:lnTo>
                      <a:pt x="8" y="29"/>
                    </a:lnTo>
                    <a:lnTo>
                      <a:pt x="6" y="30"/>
                    </a:lnTo>
                    <a:lnTo>
                      <a:pt x="3" y="34"/>
                    </a:lnTo>
                    <a:lnTo>
                      <a:pt x="3" y="35"/>
                    </a:lnTo>
                    <a:lnTo>
                      <a:pt x="3" y="40"/>
                    </a:lnTo>
                    <a:lnTo>
                      <a:pt x="3" y="42"/>
                    </a:lnTo>
                    <a:lnTo>
                      <a:pt x="5" y="45"/>
                    </a:lnTo>
                    <a:lnTo>
                      <a:pt x="3" y="48"/>
                    </a:lnTo>
                    <a:lnTo>
                      <a:pt x="0" y="50"/>
                    </a:lnTo>
                    <a:lnTo>
                      <a:pt x="1" y="53"/>
                    </a:lnTo>
                    <a:lnTo>
                      <a:pt x="1" y="54"/>
                    </a:lnTo>
                    <a:lnTo>
                      <a:pt x="5" y="54"/>
                    </a:lnTo>
                    <a:lnTo>
                      <a:pt x="5" y="54"/>
                    </a:lnTo>
                    <a:lnTo>
                      <a:pt x="8" y="53"/>
                    </a:lnTo>
                    <a:lnTo>
                      <a:pt x="9" y="54"/>
                    </a:lnTo>
                    <a:lnTo>
                      <a:pt x="9" y="58"/>
                    </a:lnTo>
                    <a:lnTo>
                      <a:pt x="9" y="59"/>
                    </a:lnTo>
                    <a:lnTo>
                      <a:pt x="11" y="59"/>
                    </a:lnTo>
                    <a:lnTo>
                      <a:pt x="12" y="62"/>
                    </a:lnTo>
                    <a:lnTo>
                      <a:pt x="12" y="67"/>
                    </a:lnTo>
                    <a:lnTo>
                      <a:pt x="14" y="69"/>
                    </a:lnTo>
                    <a:lnTo>
                      <a:pt x="14" y="72"/>
                    </a:lnTo>
                    <a:lnTo>
                      <a:pt x="16" y="74"/>
                    </a:lnTo>
                    <a:lnTo>
                      <a:pt x="17" y="75"/>
                    </a:lnTo>
                    <a:lnTo>
                      <a:pt x="17" y="77"/>
                    </a:lnTo>
                    <a:lnTo>
                      <a:pt x="17" y="82"/>
                    </a:lnTo>
                    <a:lnTo>
                      <a:pt x="16" y="85"/>
                    </a:lnTo>
                    <a:lnTo>
                      <a:pt x="17" y="86"/>
                    </a:lnTo>
                    <a:lnTo>
                      <a:pt x="19" y="89"/>
                    </a:lnTo>
                    <a:lnTo>
                      <a:pt x="17" y="91"/>
                    </a:lnTo>
                    <a:lnTo>
                      <a:pt x="19" y="93"/>
                    </a:lnTo>
                    <a:lnTo>
                      <a:pt x="20" y="91"/>
                    </a:lnTo>
                    <a:lnTo>
                      <a:pt x="22" y="93"/>
                    </a:lnTo>
                    <a:lnTo>
                      <a:pt x="22" y="96"/>
                    </a:lnTo>
                    <a:lnTo>
                      <a:pt x="24" y="97"/>
                    </a:lnTo>
                    <a:lnTo>
                      <a:pt x="27" y="96"/>
                    </a:lnTo>
                    <a:lnTo>
                      <a:pt x="28" y="93"/>
                    </a:lnTo>
                    <a:lnTo>
                      <a:pt x="32" y="91"/>
                    </a:lnTo>
                    <a:lnTo>
                      <a:pt x="32" y="89"/>
                    </a:lnTo>
                    <a:lnTo>
                      <a:pt x="30" y="88"/>
                    </a:lnTo>
                    <a:lnTo>
                      <a:pt x="28" y="82"/>
                    </a:lnTo>
                    <a:lnTo>
                      <a:pt x="28" y="80"/>
                    </a:lnTo>
                    <a:lnTo>
                      <a:pt x="33" y="75"/>
                    </a:lnTo>
                    <a:lnTo>
                      <a:pt x="33" y="77"/>
                    </a:lnTo>
                    <a:lnTo>
                      <a:pt x="32" y="80"/>
                    </a:lnTo>
                    <a:lnTo>
                      <a:pt x="32" y="86"/>
                    </a:lnTo>
                    <a:lnTo>
                      <a:pt x="35" y="86"/>
                    </a:lnTo>
                    <a:lnTo>
                      <a:pt x="36" y="85"/>
                    </a:lnTo>
                    <a:lnTo>
                      <a:pt x="40" y="88"/>
                    </a:lnTo>
                    <a:lnTo>
                      <a:pt x="44" y="86"/>
                    </a:lnTo>
                    <a:lnTo>
                      <a:pt x="44" y="85"/>
                    </a:lnTo>
                    <a:lnTo>
                      <a:pt x="48" y="83"/>
                    </a:lnTo>
                    <a:lnTo>
                      <a:pt x="49" y="83"/>
                    </a:lnTo>
                    <a:lnTo>
                      <a:pt x="52" y="82"/>
                    </a:lnTo>
                    <a:lnTo>
                      <a:pt x="52" y="82"/>
                    </a:lnTo>
                    <a:lnTo>
                      <a:pt x="56" y="80"/>
                    </a:lnTo>
                    <a:lnTo>
                      <a:pt x="54" y="77"/>
                    </a:lnTo>
                    <a:lnTo>
                      <a:pt x="57" y="77"/>
                    </a:lnTo>
                    <a:lnTo>
                      <a:pt x="57" y="75"/>
                    </a:lnTo>
                    <a:lnTo>
                      <a:pt x="54" y="74"/>
                    </a:lnTo>
                    <a:lnTo>
                      <a:pt x="54" y="72"/>
                    </a:lnTo>
                    <a:lnTo>
                      <a:pt x="56" y="72"/>
                    </a:lnTo>
                    <a:lnTo>
                      <a:pt x="57" y="72"/>
                    </a:lnTo>
                    <a:lnTo>
                      <a:pt x="59" y="72"/>
                    </a:lnTo>
                    <a:lnTo>
                      <a:pt x="59" y="69"/>
                    </a:lnTo>
                    <a:lnTo>
                      <a:pt x="59" y="67"/>
                    </a:lnTo>
                    <a:lnTo>
                      <a:pt x="59" y="66"/>
                    </a:lnTo>
                    <a:lnTo>
                      <a:pt x="62" y="66"/>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0" name="Freeform 1350">
                <a:extLst>
                  <a:ext uri="{FF2B5EF4-FFF2-40B4-BE49-F238E27FC236}">
                    <a16:creationId xmlns:a16="http://schemas.microsoft.com/office/drawing/2014/main" id="{7A97CD28-86D1-40CC-9117-6B8C585C0652}"/>
                  </a:ext>
                </a:extLst>
              </p:cNvPr>
              <p:cNvSpPr>
                <a:spLocks/>
              </p:cNvSpPr>
              <p:nvPr/>
            </p:nvSpPr>
            <p:spPr bwMode="auto">
              <a:xfrm>
                <a:off x="3645" y="1058"/>
                <a:ext cx="1" cy="4"/>
              </a:xfrm>
              <a:custGeom>
                <a:avLst/>
                <a:gdLst>
                  <a:gd name="T0" fmla="*/ 0 w 1"/>
                  <a:gd name="T1" fmla="*/ 2 h 4"/>
                  <a:gd name="T2" fmla="*/ 0 w 1"/>
                  <a:gd name="T3" fmla="*/ 4 h 4"/>
                  <a:gd name="T4" fmla="*/ 1 w 1"/>
                  <a:gd name="T5" fmla="*/ 2 h 4"/>
                  <a:gd name="T6" fmla="*/ 1 w 1"/>
                  <a:gd name="T7" fmla="*/ 0 h 4"/>
                  <a:gd name="T8" fmla="*/ 0 w 1"/>
                  <a:gd name="T9" fmla="*/ 0 h 4"/>
                  <a:gd name="T10" fmla="*/ 0 w 1"/>
                  <a:gd name="T11" fmla="*/ 2 h 4"/>
                </a:gdLst>
                <a:ahLst/>
                <a:cxnLst>
                  <a:cxn ang="0">
                    <a:pos x="T0" y="T1"/>
                  </a:cxn>
                  <a:cxn ang="0">
                    <a:pos x="T2" y="T3"/>
                  </a:cxn>
                  <a:cxn ang="0">
                    <a:pos x="T4" y="T5"/>
                  </a:cxn>
                  <a:cxn ang="0">
                    <a:pos x="T6" y="T7"/>
                  </a:cxn>
                  <a:cxn ang="0">
                    <a:pos x="T8" y="T9"/>
                  </a:cxn>
                  <a:cxn ang="0">
                    <a:pos x="T10" y="T11"/>
                  </a:cxn>
                </a:cxnLst>
                <a:rect l="0" t="0" r="r" b="b"/>
                <a:pathLst>
                  <a:path w="1" h="4">
                    <a:moveTo>
                      <a:pt x="0" y="2"/>
                    </a:moveTo>
                    <a:lnTo>
                      <a:pt x="0" y="4"/>
                    </a:lnTo>
                    <a:lnTo>
                      <a:pt x="1" y="2"/>
                    </a:lnTo>
                    <a:lnTo>
                      <a:pt x="1" y="0"/>
                    </a:lnTo>
                    <a:lnTo>
                      <a:pt x="0" y="0"/>
                    </a:lnTo>
                    <a:lnTo>
                      <a:pt x="0" y="2"/>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1" name="Freeform 1351">
                <a:extLst>
                  <a:ext uri="{FF2B5EF4-FFF2-40B4-BE49-F238E27FC236}">
                    <a16:creationId xmlns:a16="http://schemas.microsoft.com/office/drawing/2014/main" id="{0E7E4995-4F56-475E-866F-589D0BF32155}"/>
                  </a:ext>
                </a:extLst>
              </p:cNvPr>
              <p:cNvSpPr>
                <a:spLocks/>
              </p:cNvSpPr>
              <p:nvPr/>
            </p:nvSpPr>
            <p:spPr bwMode="auto">
              <a:xfrm>
                <a:off x="3708" y="1175"/>
                <a:ext cx="7" cy="9"/>
              </a:xfrm>
              <a:custGeom>
                <a:avLst/>
                <a:gdLst>
                  <a:gd name="T0" fmla="*/ 7 w 7"/>
                  <a:gd name="T1" fmla="*/ 6 h 9"/>
                  <a:gd name="T2" fmla="*/ 7 w 7"/>
                  <a:gd name="T3" fmla="*/ 3 h 9"/>
                  <a:gd name="T4" fmla="*/ 7 w 7"/>
                  <a:gd name="T5" fmla="*/ 1 h 9"/>
                  <a:gd name="T6" fmla="*/ 7 w 7"/>
                  <a:gd name="T7" fmla="*/ 0 h 9"/>
                  <a:gd name="T8" fmla="*/ 3 w 7"/>
                  <a:gd name="T9" fmla="*/ 1 h 9"/>
                  <a:gd name="T10" fmla="*/ 2 w 7"/>
                  <a:gd name="T11" fmla="*/ 5 h 9"/>
                  <a:gd name="T12" fmla="*/ 2 w 7"/>
                  <a:gd name="T13" fmla="*/ 8 h 9"/>
                  <a:gd name="T14" fmla="*/ 0 w 7"/>
                  <a:gd name="T15" fmla="*/ 9 h 9"/>
                  <a:gd name="T16" fmla="*/ 3 w 7"/>
                  <a:gd name="T17" fmla="*/ 9 h 9"/>
                  <a:gd name="T18" fmla="*/ 7 w 7"/>
                  <a:gd name="T19" fmla="*/ 9 h 9"/>
                  <a:gd name="T20" fmla="*/ 7 w 7"/>
                  <a:gd name="T21" fmla="*/ 6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9">
                    <a:moveTo>
                      <a:pt x="7" y="6"/>
                    </a:moveTo>
                    <a:lnTo>
                      <a:pt x="7" y="3"/>
                    </a:lnTo>
                    <a:lnTo>
                      <a:pt x="7" y="1"/>
                    </a:lnTo>
                    <a:lnTo>
                      <a:pt x="7" y="0"/>
                    </a:lnTo>
                    <a:lnTo>
                      <a:pt x="3" y="1"/>
                    </a:lnTo>
                    <a:lnTo>
                      <a:pt x="2" y="5"/>
                    </a:lnTo>
                    <a:lnTo>
                      <a:pt x="2" y="8"/>
                    </a:lnTo>
                    <a:lnTo>
                      <a:pt x="0" y="9"/>
                    </a:lnTo>
                    <a:lnTo>
                      <a:pt x="3" y="9"/>
                    </a:lnTo>
                    <a:lnTo>
                      <a:pt x="7" y="9"/>
                    </a:lnTo>
                    <a:lnTo>
                      <a:pt x="7" y="6"/>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2" name="Freeform 1352">
                <a:extLst>
                  <a:ext uri="{FF2B5EF4-FFF2-40B4-BE49-F238E27FC236}">
                    <a16:creationId xmlns:a16="http://schemas.microsoft.com/office/drawing/2014/main" id="{D4D59289-70A7-490F-9FEB-CA7151AC0386}"/>
                  </a:ext>
                </a:extLst>
              </p:cNvPr>
              <p:cNvSpPr>
                <a:spLocks/>
              </p:cNvSpPr>
              <p:nvPr/>
            </p:nvSpPr>
            <p:spPr bwMode="auto">
              <a:xfrm>
                <a:off x="3845" y="1432"/>
                <a:ext cx="2" cy="4"/>
              </a:xfrm>
              <a:custGeom>
                <a:avLst/>
                <a:gdLst>
                  <a:gd name="T0" fmla="*/ 0 w 2"/>
                  <a:gd name="T1" fmla="*/ 4 h 4"/>
                  <a:gd name="T2" fmla="*/ 2 w 2"/>
                  <a:gd name="T3" fmla="*/ 3 h 4"/>
                  <a:gd name="T4" fmla="*/ 0 w 2"/>
                  <a:gd name="T5" fmla="*/ 0 h 4"/>
                  <a:gd name="T6" fmla="*/ 0 w 2"/>
                  <a:gd name="T7" fmla="*/ 1 h 4"/>
                  <a:gd name="T8" fmla="*/ 0 w 2"/>
                  <a:gd name="T9" fmla="*/ 4 h 4"/>
                  <a:gd name="T10" fmla="*/ 0 w 2"/>
                  <a:gd name="T11" fmla="*/ 4 h 4"/>
                  <a:gd name="T12" fmla="*/ 0 w 2"/>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2" h="4">
                    <a:moveTo>
                      <a:pt x="0" y="4"/>
                    </a:moveTo>
                    <a:lnTo>
                      <a:pt x="2" y="3"/>
                    </a:lnTo>
                    <a:lnTo>
                      <a:pt x="0" y="0"/>
                    </a:lnTo>
                    <a:lnTo>
                      <a:pt x="0" y="1"/>
                    </a:lnTo>
                    <a:lnTo>
                      <a:pt x="0" y="4"/>
                    </a:lnTo>
                    <a:lnTo>
                      <a:pt x="0" y="4"/>
                    </a:lnTo>
                    <a:lnTo>
                      <a:pt x="0" y="4"/>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3" name="Freeform 1353">
                <a:extLst>
                  <a:ext uri="{FF2B5EF4-FFF2-40B4-BE49-F238E27FC236}">
                    <a16:creationId xmlns:a16="http://schemas.microsoft.com/office/drawing/2014/main" id="{4FC29F3F-EBDB-471A-8142-CDF59DDD0ACE}"/>
                  </a:ext>
                </a:extLst>
              </p:cNvPr>
              <p:cNvSpPr>
                <a:spLocks/>
              </p:cNvSpPr>
              <p:nvPr/>
            </p:nvSpPr>
            <p:spPr bwMode="auto">
              <a:xfrm>
                <a:off x="3676" y="1550"/>
                <a:ext cx="2" cy="3"/>
              </a:xfrm>
              <a:custGeom>
                <a:avLst/>
                <a:gdLst>
                  <a:gd name="T0" fmla="*/ 2 w 2"/>
                  <a:gd name="T1" fmla="*/ 3 h 3"/>
                  <a:gd name="T2" fmla="*/ 2 w 2"/>
                  <a:gd name="T3" fmla="*/ 0 h 3"/>
                  <a:gd name="T4" fmla="*/ 2 w 2"/>
                  <a:gd name="T5" fmla="*/ 0 h 3"/>
                  <a:gd name="T6" fmla="*/ 0 w 2"/>
                  <a:gd name="T7" fmla="*/ 0 h 3"/>
                  <a:gd name="T8" fmla="*/ 0 w 2"/>
                  <a:gd name="T9" fmla="*/ 3 h 3"/>
                  <a:gd name="T10" fmla="*/ 2 w 2"/>
                  <a:gd name="T11" fmla="*/ 3 h 3"/>
                  <a:gd name="T12" fmla="*/ 2 w 2"/>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2" h="3">
                    <a:moveTo>
                      <a:pt x="2" y="3"/>
                    </a:moveTo>
                    <a:lnTo>
                      <a:pt x="2" y="0"/>
                    </a:lnTo>
                    <a:lnTo>
                      <a:pt x="2" y="0"/>
                    </a:lnTo>
                    <a:lnTo>
                      <a:pt x="0" y="0"/>
                    </a:lnTo>
                    <a:lnTo>
                      <a:pt x="0" y="3"/>
                    </a:lnTo>
                    <a:lnTo>
                      <a:pt x="2" y="3"/>
                    </a:lnTo>
                    <a:lnTo>
                      <a:pt x="2" y="3"/>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4" name="Freeform 1354">
                <a:extLst>
                  <a:ext uri="{FF2B5EF4-FFF2-40B4-BE49-F238E27FC236}">
                    <a16:creationId xmlns:a16="http://schemas.microsoft.com/office/drawing/2014/main" id="{73EB065F-EC8A-4E34-B452-BF6EB17C4606}"/>
                  </a:ext>
                </a:extLst>
              </p:cNvPr>
              <p:cNvSpPr>
                <a:spLocks/>
              </p:cNvSpPr>
              <p:nvPr/>
            </p:nvSpPr>
            <p:spPr bwMode="auto">
              <a:xfrm>
                <a:off x="3708" y="1240"/>
                <a:ext cx="3" cy="13"/>
              </a:xfrm>
              <a:custGeom>
                <a:avLst/>
                <a:gdLst>
                  <a:gd name="T0" fmla="*/ 3 w 3"/>
                  <a:gd name="T1" fmla="*/ 0 h 13"/>
                  <a:gd name="T2" fmla="*/ 2 w 3"/>
                  <a:gd name="T3" fmla="*/ 0 h 13"/>
                  <a:gd name="T4" fmla="*/ 0 w 3"/>
                  <a:gd name="T5" fmla="*/ 2 h 13"/>
                  <a:gd name="T6" fmla="*/ 0 w 3"/>
                  <a:gd name="T7" fmla="*/ 7 h 13"/>
                  <a:gd name="T8" fmla="*/ 0 w 3"/>
                  <a:gd name="T9" fmla="*/ 8 h 13"/>
                  <a:gd name="T10" fmla="*/ 0 w 3"/>
                  <a:gd name="T11" fmla="*/ 10 h 13"/>
                  <a:gd name="T12" fmla="*/ 0 w 3"/>
                  <a:gd name="T13" fmla="*/ 13 h 13"/>
                  <a:gd name="T14" fmla="*/ 2 w 3"/>
                  <a:gd name="T15" fmla="*/ 11 h 13"/>
                  <a:gd name="T16" fmla="*/ 3 w 3"/>
                  <a:gd name="T17" fmla="*/ 7 h 13"/>
                  <a:gd name="T18" fmla="*/ 3 w 3"/>
                  <a:gd name="T19" fmla="*/ 5 h 13"/>
                  <a:gd name="T20" fmla="*/ 2 w 3"/>
                  <a:gd name="T21" fmla="*/ 3 h 13"/>
                  <a:gd name="T22" fmla="*/ 3 w 3"/>
                  <a:gd name="T23" fmla="*/ 3 h 13"/>
                  <a:gd name="T24" fmla="*/ 3 w 3"/>
                  <a:gd name="T25"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 h="13">
                    <a:moveTo>
                      <a:pt x="3" y="0"/>
                    </a:moveTo>
                    <a:lnTo>
                      <a:pt x="2" y="0"/>
                    </a:lnTo>
                    <a:lnTo>
                      <a:pt x="0" y="2"/>
                    </a:lnTo>
                    <a:lnTo>
                      <a:pt x="0" y="7"/>
                    </a:lnTo>
                    <a:lnTo>
                      <a:pt x="0" y="8"/>
                    </a:lnTo>
                    <a:lnTo>
                      <a:pt x="0" y="10"/>
                    </a:lnTo>
                    <a:lnTo>
                      <a:pt x="0" y="13"/>
                    </a:lnTo>
                    <a:lnTo>
                      <a:pt x="2" y="11"/>
                    </a:lnTo>
                    <a:lnTo>
                      <a:pt x="3" y="7"/>
                    </a:lnTo>
                    <a:lnTo>
                      <a:pt x="3" y="5"/>
                    </a:lnTo>
                    <a:lnTo>
                      <a:pt x="2" y="3"/>
                    </a:lnTo>
                    <a:lnTo>
                      <a:pt x="3" y="3"/>
                    </a:lnTo>
                    <a:lnTo>
                      <a:pt x="3"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5" name="Freeform 1355">
                <a:extLst>
                  <a:ext uri="{FF2B5EF4-FFF2-40B4-BE49-F238E27FC236}">
                    <a16:creationId xmlns:a16="http://schemas.microsoft.com/office/drawing/2014/main" id="{C994EB3C-1672-4702-A49D-EDC22E69D43C}"/>
                  </a:ext>
                </a:extLst>
              </p:cNvPr>
              <p:cNvSpPr>
                <a:spLocks/>
              </p:cNvSpPr>
              <p:nvPr/>
            </p:nvSpPr>
            <p:spPr bwMode="auto">
              <a:xfrm>
                <a:off x="3676" y="1578"/>
                <a:ext cx="5" cy="4"/>
              </a:xfrm>
              <a:custGeom>
                <a:avLst/>
                <a:gdLst>
                  <a:gd name="T0" fmla="*/ 2 w 5"/>
                  <a:gd name="T1" fmla="*/ 4 h 4"/>
                  <a:gd name="T2" fmla="*/ 5 w 5"/>
                  <a:gd name="T3" fmla="*/ 2 h 4"/>
                  <a:gd name="T4" fmla="*/ 4 w 5"/>
                  <a:gd name="T5" fmla="*/ 0 h 4"/>
                  <a:gd name="T6" fmla="*/ 4 w 5"/>
                  <a:gd name="T7" fmla="*/ 0 h 4"/>
                  <a:gd name="T8" fmla="*/ 0 w 5"/>
                  <a:gd name="T9" fmla="*/ 2 h 4"/>
                  <a:gd name="T10" fmla="*/ 0 w 5"/>
                  <a:gd name="T11" fmla="*/ 4 h 4"/>
                  <a:gd name="T12" fmla="*/ 2 w 5"/>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5" h="4">
                    <a:moveTo>
                      <a:pt x="2" y="4"/>
                    </a:moveTo>
                    <a:lnTo>
                      <a:pt x="5" y="2"/>
                    </a:lnTo>
                    <a:lnTo>
                      <a:pt x="4" y="0"/>
                    </a:lnTo>
                    <a:lnTo>
                      <a:pt x="4" y="0"/>
                    </a:lnTo>
                    <a:lnTo>
                      <a:pt x="0" y="2"/>
                    </a:lnTo>
                    <a:lnTo>
                      <a:pt x="0" y="4"/>
                    </a:lnTo>
                    <a:lnTo>
                      <a:pt x="2" y="4"/>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6" name="Freeform 1356">
                <a:extLst>
                  <a:ext uri="{FF2B5EF4-FFF2-40B4-BE49-F238E27FC236}">
                    <a16:creationId xmlns:a16="http://schemas.microsoft.com/office/drawing/2014/main" id="{C8820E12-DB92-4317-8D5A-4491DBEC7609}"/>
                  </a:ext>
                </a:extLst>
              </p:cNvPr>
              <p:cNvSpPr>
                <a:spLocks/>
              </p:cNvSpPr>
              <p:nvPr/>
            </p:nvSpPr>
            <p:spPr bwMode="auto">
              <a:xfrm>
                <a:off x="3707" y="1487"/>
                <a:ext cx="3" cy="5"/>
              </a:xfrm>
              <a:custGeom>
                <a:avLst/>
                <a:gdLst>
                  <a:gd name="T0" fmla="*/ 3 w 3"/>
                  <a:gd name="T1" fmla="*/ 4 h 5"/>
                  <a:gd name="T2" fmla="*/ 3 w 3"/>
                  <a:gd name="T3" fmla="*/ 0 h 5"/>
                  <a:gd name="T4" fmla="*/ 3 w 3"/>
                  <a:gd name="T5" fmla="*/ 2 h 5"/>
                  <a:gd name="T6" fmla="*/ 1 w 3"/>
                  <a:gd name="T7" fmla="*/ 4 h 5"/>
                  <a:gd name="T8" fmla="*/ 0 w 3"/>
                  <a:gd name="T9" fmla="*/ 5 h 5"/>
                  <a:gd name="T10" fmla="*/ 1 w 3"/>
                  <a:gd name="T11" fmla="*/ 5 h 5"/>
                  <a:gd name="T12" fmla="*/ 3 w 3"/>
                  <a:gd name="T13" fmla="*/ 4 h 5"/>
                </a:gdLst>
                <a:ahLst/>
                <a:cxnLst>
                  <a:cxn ang="0">
                    <a:pos x="T0" y="T1"/>
                  </a:cxn>
                  <a:cxn ang="0">
                    <a:pos x="T2" y="T3"/>
                  </a:cxn>
                  <a:cxn ang="0">
                    <a:pos x="T4" y="T5"/>
                  </a:cxn>
                  <a:cxn ang="0">
                    <a:pos x="T6" y="T7"/>
                  </a:cxn>
                  <a:cxn ang="0">
                    <a:pos x="T8" y="T9"/>
                  </a:cxn>
                  <a:cxn ang="0">
                    <a:pos x="T10" y="T11"/>
                  </a:cxn>
                  <a:cxn ang="0">
                    <a:pos x="T12" y="T13"/>
                  </a:cxn>
                </a:cxnLst>
                <a:rect l="0" t="0" r="r" b="b"/>
                <a:pathLst>
                  <a:path w="3" h="5">
                    <a:moveTo>
                      <a:pt x="3" y="4"/>
                    </a:moveTo>
                    <a:lnTo>
                      <a:pt x="3" y="0"/>
                    </a:lnTo>
                    <a:lnTo>
                      <a:pt x="3" y="2"/>
                    </a:lnTo>
                    <a:lnTo>
                      <a:pt x="1" y="4"/>
                    </a:lnTo>
                    <a:lnTo>
                      <a:pt x="0" y="5"/>
                    </a:lnTo>
                    <a:lnTo>
                      <a:pt x="1" y="5"/>
                    </a:lnTo>
                    <a:lnTo>
                      <a:pt x="3" y="4"/>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7" name="Freeform 1357">
                <a:extLst>
                  <a:ext uri="{FF2B5EF4-FFF2-40B4-BE49-F238E27FC236}">
                    <a16:creationId xmlns:a16="http://schemas.microsoft.com/office/drawing/2014/main" id="{8DEA2168-AA39-464A-A943-D692321392E6}"/>
                  </a:ext>
                </a:extLst>
              </p:cNvPr>
              <p:cNvSpPr>
                <a:spLocks/>
              </p:cNvSpPr>
              <p:nvPr/>
            </p:nvSpPr>
            <p:spPr bwMode="auto">
              <a:xfrm>
                <a:off x="3705" y="1481"/>
                <a:ext cx="2" cy="2"/>
              </a:xfrm>
              <a:custGeom>
                <a:avLst/>
                <a:gdLst>
                  <a:gd name="T0" fmla="*/ 2 w 2"/>
                  <a:gd name="T1" fmla="*/ 0 h 2"/>
                  <a:gd name="T2" fmla="*/ 0 w 2"/>
                  <a:gd name="T3" fmla="*/ 0 h 2"/>
                  <a:gd name="T4" fmla="*/ 2 w 2"/>
                  <a:gd name="T5" fmla="*/ 2 h 2"/>
                  <a:gd name="T6" fmla="*/ 2 w 2"/>
                  <a:gd name="T7" fmla="*/ 0 h 2"/>
                  <a:gd name="T8" fmla="*/ 2 w 2"/>
                  <a:gd name="T9" fmla="*/ 0 h 2"/>
                </a:gdLst>
                <a:ahLst/>
                <a:cxnLst>
                  <a:cxn ang="0">
                    <a:pos x="T0" y="T1"/>
                  </a:cxn>
                  <a:cxn ang="0">
                    <a:pos x="T2" y="T3"/>
                  </a:cxn>
                  <a:cxn ang="0">
                    <a:pos x="T4" y="T5"/>
                  </a:cxn>
                  <a:cxn ang="0">
                    <a:pos x="T6" y="T7"/>
                  </a:cxn>
                  <a:cxn ang="0">
                    <a:pos x="T8" y="T9"/>
                  </a:cxn>
                </a:cxnLst>
                <a:rect l="0" t="0" r="r" b="b"/>
                <a:pathLst>
                  <a:path w="2" h="2">
                    <a:moveTo>
                      <a:pt x="2" y="0"/>
                    </a:moveTo>
                    <a:lnTo>
                      <a:pt x="0" y="0"/>
                    </a:lnTo>
                    <a:lnTo>
                      <a:pt x="2" y="2"/>
                    </a:lnTo>
                    <a:lnTo>
                      <a:pt x="2" y="0"/>
                    </a:lnTo>
                    <a:lnTo>
                      <a:pt x="2"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8" name="Freeform 1358">
                <a:extLst>
                  <a:ext uri="{FF2B5EF4-FFF2-40B4-BE49-F238E27FC236}">
                    <a16:creationId xmlns:a16="http://schemas.microsoft.com/office/drawing/2014/main" id="{F1EFF090-931F-4327-8BFD-A2AF320D8F17}"/>
                  </a:ext>
                </a:extLst>
              </p:cNvPr>
              <p:cNvSpPr>
                <a:spLocks/>
              </p:cNvSpPr>
              <p:nvPr/>
            </p:nvSpPr>
            <p:spPr bwMode="auto">
              <a:xfrm>
                <a:off x="3718" y="1239"/>
                <a:ext cx="13" cy="14"/>
              </a:xfrm>
              <a:custGeom>
                <a:avLst/>
                <a:gdLst>
                  <a:gd name="T0" fmla="*/ 6 w 13"/>
                  <a:gd name="T1" fmla="*/ 4 h 14"/>
                  <a:gd name="T2" fmla="*/ 5 w 13"/>
                  <a:gd name="T3" fmla="*/ 3 h 14"/>
                  <a:gd name="T4" fmla="*/ 3 w 13"/>
                  <a:gd name="T5" fmla="*/ 1 h 14"/>
                  <a:gd name="T6" fmla="*/ 1 w 13"/>
                  <a:gd name="T7" fmla="*/ 0 h 14"/>
                  <a:gd name="T8" fmla="*/ 1 w 13"/>
                  <a:gd name="T9" fmla="*/ 0 h 14"/>
                  <a:gd name="T10" fmla="*/ 0 w 13"/>
                  <a:gd name="T11" fmla="*/ 3 h 14"/>
                  <a:gd name="T12" fmla="*/ 3 w 13"/>
                  <a:gd name="T13" fmla="*/ 4 h 14"/>
                  <a:gd name="T14" fmla="*/ 3 w 13"/>
                  <a:gd name="T15" fmla="*/ 8 h 14"/>
                  <a:gd name="T16" fmla="*/ 3 w 13"/>
                  <a:gd name="T17" fmla="*/ 9 h 14"/>
                  <a:gd name="T18" fmla="*/ 5 w 13"/>
                  <a:gd name="T19" fmla="*/ 11 h 14"/>
                  <a:gd name="T20" fmla="*/ 6 w 13"/>
                  <a:gd name="T21" fmla="*/ 12 h 14"/>
                  <a:gd name="T22" fmla="*/ 6 w 13"/>
                  <a:gd name="T23" fmla="*/ 14 h 14"/>
                  <a:gd name="T24" fmla="*/ 9 w 13"/>
                  <a:gd name="T25" fmla="*/ 14 h 14"/>
                  <a:gd name="T26" fmla="*/ 11 w 13"/>
                  <a:gd name="T27" fmla="*/ 14 h 14"/>
                  <a:gd name="T28" fmla="*/ 13 w 13"/>
                  <a:gd name="T29" fmla="*/ 11 h 14"/>
                  <a:gd name="T30" fmla="*/ 9 w 13"/>
                  <a:gd name="T31" fmla="*/ 11 h 14"/>
                  <a:gd name="T32" fmla="*/ 8 w 13"/>
                  <a:gd name="T33" fmla="*/ 9 h 14"/>
                  <a:gd name="T34" fmla="*/ 8 w 13"/>
                  <a:gd name="T35" fmla="*/ 6 h 14"/>
                  <a:gd name="T36" fmla="*/ 6 w 13"/>
                  <a:gd name="T37" fmla="*/ 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 h="14">
                    <a:moveTo>
                      <a:pt x="6" y="4"/>
                    </a:moveTo>
                    <a:lnTo>
                      <a:pt x="5" y="3"/>
                    </a:lnTo>
                    <a:lnTo>
                      <a:pt x="3" y="1"/>
                    </a:lnTo>
                    <a:lnTo>
                      <a:pt x="1" y="0"/>
                    </a:lnTo>
                    <a:lnTo>
                      <a:pt x="1" y="0"/>
                    </a:lnTo>
                    <a:lnTo>
                      <a:pt x="0" y="3"/>
                    </a:lnTo>
                    <a:lnTo>
                      <a:pt x="3" y="4"/>
                    </a:lnTo>
                    <a:lnTo>
                      <a:pt x="3" y="8"/>
                    </a:lnTo>
                    <a:lnTo>
                      <a:pt x="3" y="9"/>
                    </a:lnTo>
                    <a:lnTo>
                      <a:pt x="5" y="11"/>
                    </a:lnTo>
                    <a:lnTo>
                      <a:pt x="6" y="12"/>
                    </a:lnTo>
                    <a:lnTo>
                      <a:pt x="6" y="14"/>
                    </a:lnTo>
                    <a:lnTo>
                      <a:pt x="9" y="14"/>
                    </a:lnTo>
                    <a:lnTo>
                      <a:pt x="11" y="14"/>
                    </a:lnTo>
                    <a:lnTo>
                      <a:pt x="13" y="11"/>
                    </a:lnTo>
                    <a:lnTo>
                      <a:pt x="9" y="11"/>
                    </a:lnTo>
                    <a:lnTo>
                      <a:pt x="8" y="9"/>
                    </a:lnTo>
                    <a:lnTo>
                      <a:pt x="8" y="6"/>
                    </a:lnTo>
                    <a:lnTo>
                      <a:pt x="6" y="4"/>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9" name="Freeform 1359">
                <a:extLst>
                  <a:ext uri="{FF2B5EF4-FFF2-40B4-BE49-F238E27FC236}">
                    <a16:creationId xmlns:a16="http://schemas.microsoft.com/office/drawing/2014/main" id="{57A3DD1D-4E4D-40AE-B999-32F9CEB595CC}"/>
                  </a:ext>
                </a:extLst>
              </p:cNvPr>
              <p:cNvSpPr>
                <a:spLocks/>
              </p:cNvSpPr>
              <p:nvPr/>
            </p:nvSpPr>
            <p:spPr bwMode="auto">
              <a:xfrm>
                <a:off x="3689" y="1326"/>
                <a:ext cx="30" cy="20"/>
              </a:xfrm>
              <a:custGeom>
                <a:avLst/>
                <a:gdLst>
                  <a:gd name="T0" fmla="*/ 24 w 30"/>
                  <a:gd name="T1" fmla="*/ 8 h 20"/>
                  <a:gd name="T2" fmla="*/ 27 w 30"/>
                  <a:gd name="T3" fmla="*/ 7 h 20"/>
                  <a:gd name="T4" fmla="*/ 27 w 30"/>
                  <a:gd name="T5" fmla="*/ 5 h 20"/>
                  <a:gd name="T6" fmla="*/ 30 w 30"/>
                  <a:gd name="T7" fmla="*/ 2 h 20"/>
                  <a:gd name="T8" fmla="*/ 29 w 30"/>
                  <a:gd name="T9" fmla="*/ 2 h 20"/>
                  <a:gd name="T10" fmla="*/ 27 w 30"/>
                  <a:gd name="T11" fmla="*/ 2 h 20"/>
                  <a:gd name="T12" fmla="*/ 26 w 30"/>
                  <a:gd name="T13" fmla="*/ 0 h 20"/>
                  <a:gd name="T14" fmla="*/ 24 w 30"/>
                  <a:gd name="T15" fmla="*/ 0 h 20"/>
                  <a:gd name="T16" fmla="*/ 21 w 30"/>
                  <a:gd name="T17" fmla="*/ 2 h 20"/>
                  <a:gd name="T18" fmla="*/ 21 w 30"/>
                  <a:gd name="T19" fmla="*/ 0 h 20"/>
                  <a:gd name="T20" fmla="*/ 19 w 30"/>
                  <a:gd name="T21" fmla="*/ 2 h 20"/>
                  <a:gd name="T22" fmla="*/ 18 w 30"/>
                  <a:gd name="T23" fmla="*/ 4 h 20"/>
                  <a:gd name="T24" fmla="*/ 15 w 30"/>
                  <a:gd name="T25" fmla="*/ 2 h 20"/>
                  <a:gd name="T26" fmla="*/ 15 w 30"/>
                  <a:gd name="T27" fmla="*/ 0 h 20"/>
                  <a:gd name="T28" fmla="*/ 13 w 30"/>
                  <a:gd name="T29" fmla="*/ 0 h 20"/>
                  <a:gd name="T30" fmla="*/ 11 w 30"/>
                  <a:gd name="T31" fmla="*/ 0 h 20"/>
                  <a:gd name="T32" fmla="*/ 8 w 30"/>
                  <a:gd name="T33" fmla="*/ 5 h 20"/>
                  <a:gd name="T34" fmla="*/ 8 w 30"/>
                  <a:gd name="T35" fmla="*/ 5 h 20"/>
                  <a:gd name="T36" fmla="*/ 7 w 30"/>
                  <a:gd name="T37" fmla="*/ 7 h 20"/>
                  <a:gd name="T38" fmla="*/ 2 w 30"/>
                  <a:gd name="T39" fmla="*/ 8 h 20"/>
                  <a:gd name="T40" fmla="*/ 0 w 30"/>
                  <a:gd name="T41" fmla="*/ 10 h 20"/>
                  <a:gd name="T42" fmla="*/ 2 w 30"/>
                  <a:gd name="T43" fmla="*/ 12 h 20"/>
                  <a:gd name="T44" fmla="*/ 3 w 30"/>
                  <a:gd name="T45" fmla="*/ 15 h 20"/>
                  <a:gd name="T46" fmla="*/ 2 w 30"/>
                  <a:gd name="T47" fmla="*/ 16 h 20"/>
                  <a:gd name="T48" fmla="*/ 2 w 30"/>
                  <a:gd name="T49" fmla="*/ 20 h 20"/>
                  <a:gd name="T50" fmla="*/ 3 w 30"/>
                  <a:gd name="T51" fmla="*/ 20 h 20"/>
                  <a:gd name="T52" fmla="*/ 3 w 30"/>
                  <a:gd name="T53" fmla="*/ 20 h 20"/>
                  <a:gd name="T54" fmla="*/ 7 w 30"/>
                  <a:gd name="T55" fmla="*/ 16 h 20"/>
                  <a:gd name="T56" fmla="*/ 8 w 30"/>
                  <a:gd name="T57" fmla="*/ 16 h 20"/>
                  <a:gd name="T58" fmla="*/ 10 w 30"/>
                  <a:gd name="T59" fmla="*/ 16 h 20"/>
                  <a:gd name="T60" fmla="*/ 10 w 30"/>
                  <a:gd name="T61" fmla="*/ 18 h 20"/>
                  <a:gd name="T62" fmla="*/ 11 w 30"/>
                  <a:gd name="T63" fmla="*/ 18 h 20"/>
                  <a:gd name="T64" fmla="*/ 16 w 30"/>
                  <a:gd name="T65" fmla="*/ 15 h 20"/>
                  <a:gd name="T66" fmla="*/ 18 w 30"/>
                  <a:gd name="T67" fmla="*/ 15 h 20"/>
                  <a:gd name="T68" fmla="*/ 21 w 30"/>
                  <a:gd name="T69" fmla="*/ 13 h 20"/>
                  <a:gd name="T70" fmla="*/ 22 w 30"/>
                  <a:gd name="T71" fmla="*/ 8 h 20"/>
                  <a:gd name="T72" fmla="*/ 24 w 30"/>
                  <a:gd name="T73" fmla="*/ 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 h="20">
                    <a:moveTo>
                      <a:pt x="24" y="8"/>
                    </a:moveTo>
                    <a:lnTo>
                      <a:pt x="27" y="7"/>
                    </a:lnTo>
                    <a:lnTo>
                      <a:pt x="27" y="5"/>
                    </a:lnTo>
                    <a:lnTo>
                      <a:pt x="30" y="2"/>
                    </a:lnTo>
                    <a:lnTo>
                      <a:pt x="29" y="2"/>
                    </a:lnTo>
                    <a:lnTo>
                      <a:pt x="27" y="2"/>
                    </a:lnTo>
                    <a:lnTo>
                      <a:pt x="26" y="0"/>
                    </a:lnTo>
                    <a:lnTo>
                      <a:pt x="24" y="0"/>
                    </a:lnTo>
                    <a:lnTo>
                      <a:pt x="21" y="2"/>
                    </a:lnTo>
                    <a:lnTo>
                      <a:pt x="21" y="0"/>
                    </a:lnTo>
                    <a:lnTo>
                      <a:pt x="19" y="2"/>
                    </a:lnTo>
                    <a:lnTo>
                      <a:pt x="18" y="4"/>
                    </a:lnTo>
                    <a:lnTo>
                      <a:pt x="15" y="2"/>
                    </a:lnTo>
                    <a:lnTo>
                      <a:pt x="15" y="0"/>
                    </a:lnTo>
                    <a:lnTo>
                      <a:pt x="13" y="0"/>
                    </a:lnTo>
                    <a:lnTo>
                      <a:pt x="11" y="0"/>
                    </a:lnTo>
                    <a:lnTo>
                      <a:pt x="8" y="5"/>
                    </a:lnTo>
                    <a:lnTo>
                      <a:pt x="8" y="5"/>
                    </a:lnTo>
                    <a:lnTo>
                      <a:pt x="7" y="7"/>
                    </a:lnTo>
                    <a:lnTo>
                      <a:pt x="2" y="8"/>
                    </a:lnTo>
                    <a:lnTo>
                      <a:pt x="0" y="10"/>
                    </a:lnTo>
                    <a:lnTo>
                      <a:pt x="2" y="12"/>
                    </a:lnTo>
                    <a:lnTo>
                      <a:pt x="3" y="15"/>
                    </a:lnTo>
                    <a:lnTo>
                      <a:pt x="2" y="16"/>
                    </a:lnTo>
                    <a:lnTo>
                      <a:pt x="2" y="20"/>
                    </a:lnTo>
                    <a:lnTo>
                      <a:pt x="3" y="20"/>
                    </a:lnTo>
                    <a:lnTo>
                      <a:pt x="3" y="20"/>
                    </a:lnTo>
                    <a:lnTo>
                      <a:pt x="7" y="16"/>
                    </a:lnTo>
                    <a:lnTo>
                      <a:pt x="8" y="16"/>
                    </a:lnTo>
                    <a:lnTo>
                      <a:pt x="10" y="16"/>
                    </a:lnTo>
                    <a:lnTo>
                      <a:pt x="10" y="18"/>
                    </a:lnTo>
                    <a:lnTo>
                      <a:pt x="11" y="18"/>
                    </a:lnTo>
                    <a:lnTo>
                      <a:pt x="16" y="15"/>
                    </a:lnTo>
                    <a:lnTo>
                      <a:pt x="18" y="15"/>
                    </a:lnTo>
                    <a:lnTo>
                      <a:pt x="21" y="13"/>
                    </a:lnTo>
                    <a:lnTo>
                      <a:pt x="22" y="8"/>
                    </a:lnTo>
                    <a:lnTo>
                      <a:pt x="24" y="8"/>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0" name="Freeform 1360">
                <a:extLst>
                  <a:ext uri="{FF2B5EF4-FFF2-40B4-BE49-F238E27FC236}">
                    <a16:creationId xmlns:a16="http://schemas.microsoft.com/office/drawing/2014/main" id="{DAE7DF2E-DAFC-42CC-A440-330F7B913708}"/>
                  </a:ext>
                </a:extLst>
              </p:cNvPr>
              <p:cNvSpPr>
                <a:spLocks/>
              </p:cNvSpPr>
              <p:nvPr/>
            </p:nvSpPr>
            <p:spPr bwMode="auto">
              <a:xfrm>
                <a:off x="3842" y="1432"/>
                <a:ext cx="0" cy="1"/>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lnTo>
                      <a:pt x="0" y="1"/>
                    </a:lnTo>
                    <a:lnTo>
                      <a:pt x="0" y="0"/>
                    </a:lnTo>
                    <a:lnTo>
                      <a:pt x="0" y="1"/>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1" name="Freeform 1361">
                <a:extLst>
                  <a:ext uri="{FF2B5EF4-FFF2-40B4-BE49-F238E27FC236}">
                    <a16:creationId xmlns:a16="http://schemas.microsoft.com/office/drawing/2014/main" id="{10BDC436-D33A-4DDE-A668-A00E355C5A77}"/>
                  </a:ext>
                </a:extLst>
              </p:cNvPr>
              <p:cNvSpPr>
                <a:spLocks/>
              </p:cNvSpPr>
              <p:nvPr/>
            </p:nvSpPr>
            <p:spPr bwMode="auto">
              <a:xfrm>
                <a:off x="3691" y="1483"/>
                <a:ext cx="8" cy="6"/>
              </a:xfrm>
              <a:custGeom>
                <a:avLst/>
                <a:gdLst>
                  <a:gd name="T0" fmla="*/ 8 w 8"/>
                  <a:gd name="T1" fmla="*/ 0 h 6"/>
                  <a:gd name="T2" fmla="*/ 6 w 8"/>
                  <a:gd name="T3" fmla="*/ 1 h 6"/>
                  <a:gd name="T4" fmla="*/ 5 w 8"/>
                  <a:gd name="T5" fmla="*/ 3 h 6"/>
                  <a:gd name="T6" fmla="*/ 5 w 8"/>
                  <a:gd name="T7" fmla="*/ 3 h 6"/>
                  <a:gd name="T8" fmla="*/ 3 w 8"/>
                  <a:gd name="T9" fmla="*/ 3 h 6"/>
                  <a:gd name="T10" fmla="*/ 1 w 8"/>
                  <a:gd name="T11" fmla="*/ 3 h 6"/>
                  <a:gd name="T12" fmla="*/ 0 w 8"/>
                  <a:gd name="T13" fmla="*/ 6 h 6"/>
                  <a:gd name="T14" fmla="*/ 0 w 8"/>
                  <a:gd name="T15" fmla="*/ 6 h 6"/>
                  <a:gd name="T16" fmla="*/ 3 w 8"/>
                  <a:gd name="T17" fmla="*/ 6 h 6"/>
                  <a:gd name="T18" fmla="*/ 6 w 8"/>
                  <a:gd name="T19" fmla="*/ 3 h 6"/>
                  <a:gd name="T20" fmla="*/ 8 w 8"/>
                  <a:gd name="T21"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6">
                    <a:moveTo>
                      <a:pt x="8" y="0"/>
                    </a:moveTo>
                    <a:lnTo>
                      <a:pt x="6" y="1"/>
                    </a:lnTo>
                    <a:lnTo>
                      <a:pt x="5" y="3"/>
                    </a:lnTo>
                    <a:lnTo>
                      <a:pt x="5" y="3"/>
                    </a:lnTo>
                    <a:lnTo>
                      <a:pt x="3" y="3"/>
                    </a:lnTo>
                    <a:lnTo>
                      <a:pt x="1" y="3"/>
                    </a:lnTo>
                    <a:lnTo>
                      <a:pt x="0" y="6"/>
                    </a:lnTo>
                    <a:lnTo>
                      <a:pt x="0" y="6"/>
                    </a:lnTo>
                    <a:lnTo>
                      <a:pt x="3" y="6"/>
                    </a:lnTo>
                    <a:lnTo>
                      <a:pt x="6" y="3"/>
                    </a:lnTo>
                    <a:lnTo>
                      <a:pt x="8"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2" name="Freeform 1362">
                <a:extLst>
                  <a:ext uri="{FF2B5EF4-FFF2-40B4-BE49-F238E27FC236}">
                    <a16:creationId xmlns:a16="http://schemas.microsoft.com/office/drawing/2014/main" id="{9BE89C52-FB28-45A4-B09A-76B29B585B4A}"/>
                  </a:ext>
                </a:extLst>
              </p:cNvPr>
              <p:cNvSpPr>
                <a:spLocks/>
              </p:cNvSpPr>
              <p:nvPr/>
            </p:nvSpPr>
            <p:spPr bwMode="auto">
              <a:xfrm>
                <a:off x="3844" y="1432"/>
                <a:ext cx="0" cy="1"/>
              </a:xfrm>
              <a:custGeom>
                <a:avLst/>
                <a:gdLst>
                  <a:gd name="T0" fmla="*/ 1 h 1"/>
                  <a:gd name="T1" fmla="*/ 0 h 1"/>
                  <a:gd name="T2" fmla="*/ 1 h 1"/>
                  <a:gd name="T3" fmla="*/ 1 h 1"/>
                </a:gdLst>
                <a:ahLst/>
                <a:cxnLst>
                  <a:cxn ang="0">
                    <a:pos x="0" y="T0"/>
                  </a:cxn>
                  <a:cxn ang="0">
                    <a:pos x="0" y="T1"/>
                  </a:cxn>
                  <a:cxn ang="0">
                    <a:pos x="0" y="T2"/>
                  </a:cxn>
                  <a:cxn ang="0">
                    <a:pos x="0" y="T3"/>
                  </a:cxn>
                </a:cxnLst>
                <a:rect l="0" t="0" r="r" b="b"/>
                <a:pathLst>
                  <a:path h="1">
                    <a:moveTo>
                      <a:pt x="0" y="1"/>
                    </a:moveTo>
                    <a:lnTo>
                      <a:pt x="0" y="0"/>
                    </a:lnTo>
                    <a:lnTo>
                      <a:pt x="0" y="1"/>
                    </a:lnTo>
                    <a:lnTo>
                      <a:pt x="0" y="1"/>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3" name="Freeform 1363">
                <a:extLst>
                  <a:ext uri="{FF2B5EF4-FFF2-40B4-BE49-F238E27FC236}">
                    <a16:creationId xmlns:a16="http://schemas.microsoft.com/office/drawing/2014/main" id="{68D2399F-3529-42CF-A462-E77E579E0F93}"/>
                  </a:ext>
                </a:extLst>
              </p:cNvPr>
              <p:cNvSpPr>
                <a:spLocks/>
              </p:cNvSpPr>
              <p:nvPr/>
            </p:nvSpPr>
            <p:spPr bwMode="auto">
              <a:xfrm>
                <a:off x="3863" y="1633"/>
                <a:ext cx="33" cy="20"/>
              </a:xfrm>
              <a:custGeom>
                <a:avLst/>
                <a:gdLst>
                  <a:gd name="T0" fmla="*/ 24 w 33"/>
                  <a:gd name="T1" fmla="*/ 17 h 20"/>
                  <a:gd name="T2" fmla="*/ 25 w 33"/>
                  <a:gd name="T3" fmla="*/ 19 h 20"/>
                  <a:gd name="T4" fmla="*/ 27 w 33"/>
                  <a:gd name="T5" fmla="*/ 20 h 20"/>
                  <a:gd name="T6" fmla="*/ 30 w 33"/>
                  <a:gd name="T7" fmla="*/ 20 h 20"/>
                  <a:gd name="T8" fmla="*/ 33 w 33"/>
                  <a:gd name="T9" fmla="*/ 20 h 20"/>
                  <a:gd name="T10" fmla="*/ 33 w 33"/>
                  <a:gd name="T11" fmla="*/ 19 h 20"/>
                  <a:gd name="T12" fmla="*/ 32 w 33"/>
                  <a:gd name="T13" fmla="*/ 17 h 20"/>
                  <a:gd name="T14" fmla="*/ 32 w 33"/>
                  <a:gd name="T15" fmla="*/ 16 h 20"/>
                  <a:gd name="T16" fmla="*/ 30 w 33"/>
                  <a:gd name="T17" fmla="*/ 14 h 20"/>
                  <a:gd name="T18" fmla="*/ 29 w 33"/>
                  <a:gd name="T19" fmla="*/ 14 h 20"/>
                  <a:gd name="T20" fmla="*/ 25 w 33"/>
                  <a:gd name="T21" fmla="*/ 11 h 20"/>
                  <a:gd name="T22" fmla="*/ 22 w 33"/>
                  <a:gd name="T23" fmla="*/ 8 h 20"/>
                  <a:gd name="T24" fmla="*/ 21 w 33"/>
                  <a:gd name="T25" fmla="*/ 8 h 20"/>
                  <a:gd name="T26" fmla="*/ 19 w 33"/>
                  <a:gd name="T27" fmla="*/ 6 h 20"/>
                  <a:gd name="T28" fmla="*/ 16 w 33"/>
                  <a:gd name="T29" fmla="*/ 4 h 20"/>
                  <a:gd name="T30" fmla="*/ 11 w 33"/>
                  <a:gd name="T31" fmla="*/ 4 h 20"/>
                  <a:gd name="T32" fmla="*/ 5 w 33"/>
                  <a:gd name="T33" fmla="*/ 1 h 20"/>
                  <a:gd name="T34" fmla="*/ 3 w 33"/>
                  <a:gd name="T35" fmla="*/ 0 h 20"/>
                  <a:gd name="T36" fmla="*/ 0 w 33"/>
                  <a:gd name="T37" fmla="*/ 1 h 20"/>
                  <a:gd name="T38" fmla="*/ 1 w 33"/>
                  <a:gd name="T39" fmla="*/ 4 h 20"/>
                  <a:gd name="T40" fmla="*/ 3 w 33"/>
                  <a:gd name="T41" fmla="*/ 6 h 20"/>
                  <a:gd name="T42" fmla="*/ 8 w 33"/>
                  <a:gd name="T43" fmla="*/ 9 h 20"/>
                  <a:gd name="T44" fmla="*/ 9 w 33"/>
                  <a:gd name="T45" fmla="*/ 12 h 20"/>
                  <a:gd name="T46" fmla="*/ 9 w 33"/>
                  <a:gd name="T47" fmla="*/ 12 h 20"/>
                  <a:gd name="T48" fmla="*/ 11 w 33"/>
                  <a:gd name="T49" fmla="*/ 12 h 20"/>
                  <a:gd name="T50" fmla="*/ 16 w 33"/>
                  <a:gd name="T51" fmla="*/ 17 h 20"/>
                  <a:gd name="T52" fmla="*/ 21 w 33"/>
                  <a:gd name="T53" fmla="*/ 17 h 20"/>
                  <a:gd name="T54" fmla="*/ 24 w 33"/>
                  <a:gd name="T55" fmla="*/ 1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3" h="20">
                    <a:moveTo>
                      <a:pt x="24" y="17"/>
                    </a:moveTo>
                    <a:lnTo>
                      <a:pt x="25" y="19"/>
                    </a:lnTo>
                    <a:lnTo>
                      <a:pt x="27" y="20"/>
                    </a:lnTo>
                    <a:lnTo>
                      <a:pt x="30" y="20"/>
                    </a:lnTo>
                    <a:lnTo>
                      <a:pt x="33" y="20"/>
                    </a:lnTo>
                    <a:lnTo>
                      <a:pt x="33" y="19"/>
                    </a:lnTo>
                    <a:lnTo>
                      <a:pt x="32" y="17"/>
                    </a:lnTo>
                    <a:lnTo>
                      <a:pt x="32" y="16"/>
                    </a:lnTo>
                    <a:lnTo>
                      <a:pt x="30" y="14"/>
                    </a:lnTo>
                    <a:lnTo>
                      <a:pt x="29" y="14"/>
                    </a:lnTo>
                    <a:lnTo>
                      <a:pt x="25" y="11"/>
                    </a:lnTo>
                    <a:lnTo>
                      <a:pt x="22" y="8"/>
                    </a:lnTo>
                    <a:lnTo>
                      <a:pt x="21" y="8"/>
                    </a:lnTo>
                    <a:lnTo>
                      <a:pt x="19" y="6"/>
                    </a:lnTo>
                    <a:lnTo>
                      <a:pt x="16" y="4"/>
                    </a:lnTo>
                    <a:lnTo>
                      <a:pt x="11" y="4"/>
                    </a:lnTo>
                    <a:lnTo>
                      <a:pt x="5" y="1"/>
                    </a:lnTo>
                    <a:lnTo>
                      <a:pt x="3" y="0"/>
                    </a:lnTo>
                    <a:lnTo>
                      <a:pt x="0" y="1"/>
                    </a:lnTo>
                    <a:lnTo>
                      <a:pt x="1" y="4"/>
                    </a:lnTo>
                    <a:lnTo>
                      <a:pt x="3" y="6"/>
                    </a:lnTo>
                    <a:lnTo>
                      <a:pt x="8" y="9"/>
                    </a:lnTo>
                    <a:lnTo>
                      <a:pt x="9" y="12"/>
                    </a:lnTo>
                    <a:lnTo>
                      <a:pt x="9" y="12"/>
                    </a:lnTo>
                    <a:lnTo>
                      <a:pt x="11" y="12"/>
                    </a:lnTo>
                    <a:lnTo>
                      <a:pt x="16" y="17"/>
                    </a:lnTo>
                    <a:lnTo>
                      <a:pt x="21" y="17"/>
                    </a:lnTo>
                    <a:lnTo>
                      <a:pt x="24" y="17"/>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4" name="Freeform 1364">
                <a:extLst>
                  <a:ext uri="{FF2B5EF4-FFF2-40B4-BE49-F238E27FC236}">
                    <a16:creationId xmlns:a16="http://schemas.microsoft.com/office/drawing/2014/main" id="{A195E081-EEF5-4D8B-B0CD-581F4EB190DD}"/>
                  </a:ext>
                </a:extLst>
              </p:cNvPr>
              <p:cNvSpPr>
                <a:spLocks/>
              </p:cNvSpPr>
              <p:nvPr/>
            </p:nvSpPr>
            <p:spPr bwMode="auto">
              <a:xfrm>
                <a:off x="3649" y="1553"/>
                <a:ext cx="18" cy="9"/>
              </a:xfrm>
              <a:custGeom>
                <a:avLst/>
                <a:gdLst>
                  <a:gd name="T0" fmla="*/ 8 w 18"/>
                  <a:gd name="T1" fmla="*/ 8 h 9"/>
                  <a:gd name="T2" fmla="*/ 10 w 18"/>
                  <a:gd name="T3" fmla="*/ 8 h 9"/>
                  <a:gd name="T4" fmla="*/ 18 w 18"/>
                  <a:gd name="T5" fmla="*/ 9 h 9"/>
                  <a:gd name="T6" fmla="*/ 18 w 18"/>
                  <a:gd name="T7" fmla="*/ 8 h 9"/>
                  <a:gd name="T8" fmla="*/ 18 w 18"/>
                  <a:gd name="T9" fmla="*/ 6 h 9"/>
                  <a:gd name="T10" fmla="*/ 16 w 18"/>
                  <a:gd name="T11" fmla="*/ 3 h 9"/>
                  <a:gd name="T12" fmla="*/ 13 w 18"/>
                  <a:gd name="T13" fmla="*/ 1 h 9"/>
                  <a:gd name="T14" fmla="*/ 12 w 18"/>
                  <a:gd name="T15" fmla="*/ 1 h 9"/>
                  <a:gd name="T16" fmla="*/ 10 w 18"/>
                  <a:gd name="T17" fmla="*/ 0 h 9"/>
                  <a:gd name="T18" fmla="*/ 8 w 18"/>
                  <a:gd name="T19" fmla="*/ 0 h 9"/>
                  <a:gd name="T20" fmla="*/ 7 w 18"/>
                  <a:gd name="T21" fmla="*/ 1 h 9"/>
                  <a:gd name="T22" fmla="*/ 7 w 18"/>
                  <a:gd name="T23" fmla="*/ 3 h 9"/>
                  <a:gd name="T24" fmla="*/ 4 w 18"/>
                  <a:gd name="T25" fmla="*/ 3 h 9"/>
                  <a:gd name="T26" fmla="*/ 0 w 18"/>
                  <a:gd name="T27" fmla="*/ 6 h 9"/>
                  <a:gd name="T28" fmla="*/ 2 w 18"/>
                  <a:gd name="T29" fmla="*/ 8 h 9"/>
                  <a:gd name="T30" fmla="*/ 4 w 18"/>
                  <a:gd name="T31" fmla="*/ 6 h 9"/>
                  <a:gd name="T32" fmla="*/ 5 w 18"/>
                  <a:gd name="T33" fmla="*/ 8 h 9"/>
                  <a:gd name="T34" fmla="*/ 7 w 18"/>
                  <a:gd name="T35" fmla="*/ 9 h 9"/>
                  <a:gd name="T36" fmla="*/ 5 w 18"/>
                  <a:gd name="T37" fmla="*/ 9 h 9"/>
                  <a:gd name="T38" fmla="*/ 5 w 18"/>
                  <a:gd name="T39" fmla="*/ 6 h 9"/>
                  <a:gd name="T40" fmla="*/ 8 w 18"/>
                  <a:gd name="T41" fmla="*/ 8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 h="9">
                    <a:moveTo>
                      <a:pt x="8" y="8"/>
                    </a:moveTo>
                    <a:lnTo>
                      <a:pt x="10" y="8"/>
                    </a:lnTo>
                    <a:lnTo>
                      <a:pt x="18" y="9"/>
                    </a:lnTo>
                    <a:lnTo>
                      <a:pt x="18" y="8"/>
                    </a:lnTo>
                    <a:lnTo>
                      <a:pt x="18" y="6"/>
                    </a:lnTo>
                    <a:lnTo>
                      <a:pt x="16" y="3"/>
                    </a:lnTo>
                    <a:lnTo>
                      <a:pt x="13" y="1"/>
                    </a:lnTo>
                    <a:lnTo>
                      <a:pt x="12" y="1"/>
                    </a:lnTo>
                    <a:lnTo>
                      <a:pt x="10" y="0"/>
                    </a:lnTo>
                    <a:lnTo>
                      <a:pt x="8" y="0"/>
                    </a:lnTo>
                    <a:lnTo>
                      <a:pt x="7" y="1"/>
                    </a:lnTo>
                    <a:lnTo>
                      <a:pt x="7" y="3"/>
                    </a:lnTo>
                    <a:lnTo>
                      <a:pt x="4" y="3"/>
                    </a:lnTo>
                    <a:lnTo>
                      <a:pt x="0" y="6"/>
                    </a:lnTo>
                    <a:lnTo>
                      <a:pt x="2" y="8"/>
                    </a:lnTo>
                    <a:lnTo>
                      <a:pt x="4" y="6"/>
                    </a:lnTo>
                    <a:lnTo>
                      <a:pt x="5" y="8"/>
                    </a:lnTo>
                    <a:lnTo>
                      <a:pt x="7" y="9"/>
                    </a:lnTo>
                    <a:lnTo>
                      <a:pt x="5" y="9"/>
                    </a:lnTo>
                    <a:lnTo>
                      <a:pt x="5" y="6"/>
                    </a:lnTo>
                    <a:lnTo>
                      <a:pt x="8" y="8"/>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5" name="Freeform 1365">
                <a:extLst>
                  <a:ext uri="{FF2B5EF4-FFF2-40B4-BE49-F238E27FC236}">
                    <a16:creationId xmlns:a16="http://schemas.microsoft.com/office/drawing/2014/main" id="{2078EC30-381E-4A9D-862D-BF0064C91B18}"/>
                  </a:ext>
                </a:extLst>
              </p:cNvPr>
              <p:cNvSpPr>
                <a:spLocks/>
              </p:cNvSpPr>
              <p:nvPr/>
            </p:nvSpPr>
            <p:spPr bwMode="auto">
              <a:xfrm>
                <a:off x="3734" y="1237"/>
                <a:ext cx="3" cy="2"/>
              </a:xfrm>
              <a:custGeom>
                <a:avLst/>
                <a:gdLst>
                  <a:gd name="T0" fmla="*/ 3 w 3"/>
                  <a:gd name="T1" fmla="*/ 2 h 2"/>
                  <a:gd name="T2" fmla="*/ 3 w 3"/>
                  <a:gd name="T3" fmla="*/ 2 h 2"/>
                  <a:gd name="T4" fmla="*/ 1 w 3"/>
                  <a:gd name="T5" fmla="*/ 0 h 2"/>
                  <a:gd name="T6" fmla="*/ 1 w 3"/>
                  <a:gd name="T7" fmla="*/ 0 h 2"/>
                  <a:gd name="T8" fmla="*/ 0 w 3"/>
                  <a:gd name="T9" fmla="*/ 0 h 2"/>
                  <a:gd name="T10" fmla="*/ 1 w 3"/>
                  <a:gd name="T11" fmla="*/ 2 h 2"/>
                  <a:gd name="T12" fmla="*/ 3 w 3"/>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3" h="2">
                    <a:moveTo>
                      <a:pt x="3" y="2"/>
                    </a:moveTo>
                    <a:lnTo>
                      <a:pt x="3" y="2"/>
                    </a:lnTo>
                    <a:lnTo>
                      <a:pt x="1" y="0"/>
                    </a:lnTo>
                    <a:lnTo>
                      <a:pt x="1" y="0"/>
                    </a:lnTo>
                    <a:lnTo>
                      <a:pt x="0" y="0"/>
                    </a:lnTo>
                    <a:lnTo>
                      <a:pt x="1" y="2"/>
                    </a:lnTo>
                    <a:lnTo>
                      <a:pt x="3" y="2"/>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6" name="Freeform 1366">
                <a:extLst>
                  <a:ext uri="{FF2B5EF4-FFF2-40B4-BE49-F238E27FC236}">
                    <a16:creationId xmlns:a16="http://schemas.microsoft.com/office/drawing/2014/main" id="{6DB20C53-2ED1-4940-8203-EF662FCA737F}"/>
                  </a:ext>
                </a:extLst>
              </p:cNvPr>
              <p:cNvSpPr>
                <a:spLocks/>
              </p:cNvSpPr>
              <p:nvPr/>
            </p:nvSpPr>
            <p:spPr bwMode="auto">
              <a:xfrm>
                <a:off x="3887" y="1682"/>
                <a:ext cx="5" cy="5"/>
              </a:xfrm>
              <a:custGeom>
                <a:avLst/>
                <a:gdLst>
                  <a:gd name="T0" fmla="*/ 1 w 5"/>
                  <a:gd name="T1" fmla="*/ 5 h 5"/>
                  <a:gd name="T2" fmla="*/ 1 w 5"/>
                  <a:gd name="T3" fmla="*/ 5 h 5"/>
                  <a:gd name="T4" fmla="*/ 1 w 5"/>
                  <a:gd name="T5" fmla="*/ 5 h 5"/>
                  <a:gd name="T6" fmla="*/ 0 w 5"/>
                  <a:gd name="T7" fmla="*/ 3 h 5"/>
                  <a:gd name="T8" fmla="*/ 1 w 5"/>
                  <a:gd name="T9" fmla="*/ 3 h 5"/>
                  <a:gd name="T10" fmla="*/ 1 w 5"/>
                  <a:gd name="T11" fmla="*/ 2 h 5"/>
                  <a:gd name="T12" fmla="*/ 5 w 5"/>
                  <a:gd name="T13" fmla="*/ 0 h 5"/>
                  <a:gd name="T14" fmla="*/ 5 w 5"/>
                  <a:gd name="T15" fmla="*/ 0 h 5"/>
                  <a:gd name="T16" fmla="*/ 5 w 5"/>
                  <a:gd name="T17" fmla="*/ 0 h 5"/>
                  <a:gd name="T18" fmla="*/ 3 w 5"/>
                  <a:gd name="T19" fmla="*/ 0 h 5"/>
                  <a:gd name="T20" fmla="*/ 1 w 5"/>
                  <a:gd name="T21" fmla="*/ 2 h 5"/>
                  <a:gd name="T22" fmla="*/ 0 w 5"/>
                  <a:gd name="T23" fmla="*/ 3 h 5"/>
                  <a:gd name="T24" fmla="*/ 0 w 5"/>
                  <a:gd name="T25" fmla="*/ 5 h 5"/>
                  <a:gd name="T26" fmla="*/ 1 w 5"/>
                  <a:gd name="T2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 h="5">
                    <a:moveTo>
                      <a:pt x="1" y="5"/>
                    </a:moveTo>
                    <a:lnTo>
                      <a:pt x="1" y="5"/>
                    </a:lnTo>
                    <a:lnTo>
                      <a:pt x="1" y="5"/>
                    </a:lnTo>
                    <a:lnTo>
                      <a:pt x="0" y="3"/>
                    </a:lnTo>
                    <a:lnTo>
                      <a:pt x="1" y="3"/>
                    </a:lnTo>
                    <a:lnTo>
                      <a:pt x="1" y="2"/>
                    </a:lnTo>
                    <a:lnTo>
                      <a:pt x="5" y="0"/>
                    </a:lnTo>
                    <a:lnTo>
                      <a:pt x="5" y="0"/>
                    </a:lnTo>
                    <a:lnTo>
                      <a:pt x="5" y="0"/>
                    </a:lnTo>
                    <a:lnTo>
                      <a:pt x="3" y="0"/>
                    </a:lnTo>
                    <a:lnTo>
                      <a:pt x="1" y="2"/>
                    </a:lnTo>
                    <a:lnTo>
                      <a:pt x="0" y="3"/>
                    </a:lnTo>
                    <a:lnTo>
                      <a:pt x="0" y="5"/>
                    </a:lnTo>
                    <a:lnTo>
                      <a:pt x="1" y="5"/>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7" name="Freeform 1367">
                <a:extLst>
                  <a:ext uri="{FF2B5EF4-FFF2-40B4-BE49-F238E27FC236}">
                    <a16:creationId xmlns:a16="http://schemas.microsoft.com/office/drawing/2014/main" id="{07AB336A-6582-44D6-B541-E2BE2639BC4E}"/>
                  </a:ext>
                </a:extLst>
              </p:cNvPr>
              <p:cNvSpPr>
                <a:spLocks/>
              </p:cNvSpPr>
              <p:nvPr/>
            </p:nvSpPr>
            <p:spPr bwMode="auto">
              <a:xfrm>
                <a:off x="3853" y="1688"/>
                <a:ext cx="29" cy="23"/>
              </a:xfrm>
              <a:custGeom>
                <a:avLst/>
                <a:gdLst>
                  <a:gd name="T0" fmla="*/ 27 w 29"/>
                  <a:gd name="T1" fmla="*/ 13 h 23"/>
                  <a:gd name="T2" fmla="*/ 29 w 29"/>
                  <a:gd name="T3" fmla="*/ 13 h 23"/>
                  <a:gd name="T4" fmla="*/ 24 w 29"/>
                  <a:gd name="T5" fmla="*/ 13 h 23"/>
                  <a:gd name="T6" fmla="*/ 23 w 29"/>
                  <a:gd name="T7" fmla="*/ 12 h 23"/>
                  <a:gd name="T8" fmla="*/ 21 w 29"/>
                  <a:gd name="T9" fmla="*/ 13 h 23"/>
                  <a:gd name="T10" fmla="*/ 16 w 29"/>
                  <a:gd name="T11" fmla="*/ 13 h 23"/>
                  <a:gd name="T12" fmla="*/ 16 w 29"/>
                  <a:gd name="T13" fmla="*/ 12 h 23"/>
                  <a:gd name="T14" fmla="*/ 15 w 29"/>
                  <a:gd name="T15" fmla="*/ 12 h 23"/>
                  <a:gd name="T16" fmla="*/ 10 w 29"/>
                  <a:gd name="T17" fmla="*/ 8 h 23"/>
                  <a:gd name="T18" fmla="*/ 8 w 29"/>
                  <a:gd name="T19" fmla="*/ 10 h 23"/>
                  <a:gd name="T20" fmla="*/ 8 w 29"/>
                  <a:gd name="T21" fmla="*/ 12 h 23"/>
                  <a:gd name="T22" fmla="*/ 5 w 29"/>
                  <a:gd name="T23" fmla="*/ 10 h 23"/>
                  <a:gd name="T24" fmla="*/ 5 w 29"/>
                  <a:gd name="T25" fmla="*/ 7 h 23"/>
                  <a:gd name="T26" fmla="*/ 5 w 29"/>
                  <a:gd name="T27" fmla="*/ 5 h 23"/>
                  <a:gd name="T28" fmla="*/ 5 w 29"/>
                  <a:gd name="T29" fmla="*/ 5 h 23"/>
                  <a:gd name="T30" fmla="*/ 7 w 29"/>
                  <a:gd name="T31" fmla="*/ 4 h 23"/>
                  <a:gd name="T32" fmla="*/ 7 w 29"/>
                  <a:gd name="T33" fmla="*/ 0 h 23"/>
                  <a:gd name="T34" fmla="*/ 0 w 29"/>
                  <a:gd name="T35" fmla="*/ 4 h 23"/>
                  <a:gd name="T36" fmla="*/ 0 w 29"/>
                  <a:gd name="T37" fmla="*/ 7 h 23"/>
                  <a:gd name="T38" fmla="*/ 0 w 29"/>
                  <a:gd name="T39" fmla="*/ 8 h 23"/>
                  <a:gd name="T40" fmla="*/ 2 w 29"/>
                  <a:gd name="T41" fmla="*/ 7 h 23"/>
                  <a:gd name="T42" fmla="*/ 3 w 29"/>
                  <a:gd name="T43" fmla="*/ 8 h 23"/>
                  <a:gd name="T44" fmla="*/ 3 w 29"/>
                  <a:gd name="T45" fmla="*/ 10 h 23"/>
                  <a:gd name="T46" fmla="*/ 5 w 29"/>
                  <a:gd name="T47" fmla="*/ 12 h 23"/>
                  <a:gd name="T48" fmla="*/ 7 w 29"/>
                  <a:gd name="T49" fmla="*/ 13 h 23"/>
                  <a:gd name="T50" fmla="*/ 7 w 29"/>
                  <a:gd name="T51" fmla="*/ 13 h 23"/>
                  <a:gd name="T52" fmla="*/ 8 w 29"/>
                  <a:gd name="T53" fmla="*/ 15 h 23"/>
                  <a:gd name="T54" fmla="*/ 8 w 29"/>
                  <a:gd name="T55" fmla="*/ 16 h 23"/>
                  <a:gd name="T56" fmla="*/ 10 w 29"/>
                  <a:gd name="T57" fmla="*/ 16 h 23"/>
                  <a:gd name="T58" fmla="*/ 16 w 29"/>
                  <a:gd name="T59" fmla="*/ 18 h 23"/>
                  <a:gd name="T60" fmla="*/ 18 w 29"/>
                  <a:gd name="T61" fmla="*/ 21 h 23"/>
                  <a:gd name="T62" fmla="*/ 21 w 29"/>
                  <a:gd name="T63" fmla="*/ 23 h 23"/>
                  <a:gd name="T64" fmla="*/ 23 w 29"/>
                  <a:gd name="T65" fmla="*/ 21 h 23"/>
                  <a:gd name="T66" fmla="*/ 24 w 29"/>
                  <a:gd name="T67" fmla="*/ 18 h 23"/>
                  <a:gd name="T68" fmla="*/ 23 w 29"/>
                  <a:gd name="T69" fmla="*/ 16 h 23"/>
                  <a:gd name="T70" fmla="*/ 24 w 29"/>
                  <a:gd name="T71" fmla="*/ 15 h 23"/>
                  <a:gd name="T72" fmla="*/ 27 w 29"/>
                  <a:gd name="T73"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9" h="23">
                    <a:moveTo>
                      <a:pt x="27" y="13"/>
                    </a:moveTo>
                    <a:lnTo>
                      <a:pt x="29" y="13"/>
                    </a:lnTo>
                    <a:lnTo>
                      <a:pt x="24" y="13"/>
                    </a:lnTo>
                    <a:lnTo>
                      <a:pt x="23" y="12"/>
                    </a:lnTo>
                    <a:lnTo>
                      <a:pt x="21" y="13"/>
                    </a:lnTo>
                    <a:lnTo>
                      <a:pt x="16" y="13"/>
                    </a:lnTo>
                    <a:lnTo>
                      <a:pt x="16" y="12"/>
                    </a:lnTo>
                    <a:lnTo>
                      <a:pt x="15" y="12"/>
                    </a:lnTo>
                    <a:lnTo>
                      <a:pt x="10" y="8"/>
                    </a:lnTo>
                    <a:lnTo>
                      <a:pt x="8" y="10"/>
                    </a:lnTo>
                    <a:lnTo>
                      <a:pt x="8" y="12"/>
                    </a:lnTo>
                    <a:lnTo>
                      <a:pt x="5" y="10"/>
                    </a:lnTo>
                    <a:lnTo>
                      <a:pt x="5" y="7"/>
                    </a:lnTo>
                    <a:lnTo>
                      <a:pt x="5" y="5"/>
                    </a:lnTo>
                    <a:lnTo>
                      <a:pt x="5" y="5"/>
                    </a:lnTo>
                    <a:lnTo>
                      <a:pt x="7" y="4"/>
                    </a:lnTo>
                    <a:lnTo>
                      <a:pt x="7" y="0"/>
                    </a:lnTo>
                    <a:lnTo>
                      <a:pt x="0" y="4"/>
                    </a:lnTo>
                    <a:lnTo>
                      <a:pt x="0" y="7"/>
                    </a:lnTo>
                    <a:lnTo>
                      <a:pt x="0" y="8"/>
                    </a:lnTo>
                    <a:lnTo>
                      <a:pt x="2" y="7"/>
                    </a:lnTo>
                    <a:lnTo>
                      <a:pt x="3" y="8"/>
                    </a:lnTo>
                    <a:lnTo>
                      <a:pt x="3" y="10"/>
                    </a:lnTo>
                    <a:lnTo>
                      <a:pt x="5" y="12"/>
                    </a:lnTo>
                    <a:lnTo>
                      <a:pt x="7" y="13"/>
                    </a:lnTo>
                    <a:lnTo>
                      <a:pt x="7" y="13"/>
                    </a:lnTo>
                    <a:lnTo>
                      <a:pt x="8" y="15"/>
                    </a:lnTo>
                    <a:lnTo>
                      <a:pt x="8" y="16"/>
                    </a:lnTo>
                    <a:lnTo>
                      <a:pt x="10" y="16"/>
                    </a:lnTo>
                    <a:lnTo>
                      <a:pt x="16" y="18"/>
                    </a:lnTo>
                    <a:lnTo>
                      <a:pt x="18" y="21"/>
                    </a:lnTo>
                    <a:lnTo>
                      <a:pt x="21" y="23"/>
                    </a:lnTo>
                    <a:lnTo>
                      <a:pt x="23" y="21"/>
                    </a:lnTo>
                    <a:lnTo>
                      <a:pt x="24" y="18"/>
                    </a:lnTo>
                    <a:lnTo>
                      <a:pt x="23" y="16"/>
                    </a:lnTo>
                    <a:lnTo>
                      <a:pt x="24" y="15"/>
                    </a:lnTo>
                    <a:lnTo>
                      <a:pt x="27" y="13"/>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8" name="Freeform 1368">
                <a:extLst>
                  <a:ext uri="{FF2B5EF4-FFF2-40B4-BE49-F238E27FC236}">
                    <a16:creationId xmlns:a16="http://schemas.microsoft.com/office/drawing/2014/main" id="{A4AFEDED-ED6B-4DE7-BF4E-9BDBED363B3D}"/>
                  </a:ext>
                </a:extLst>
              </p:cNvPr>
              <p:cNvSpPr>
                <a:spLocks/>
              </p:cNvSpPr>
              <p:nvPr/>
            </p:nvSpPr>
            <p:spPr bwMode="auto">
              <a:xfrm>
                <a:off x="3762" y="1341"/>
                <a:ext cx="4" cy="1"/>
              </a:xfrm>
              <a:custGeom>
                <a:avLst/>
                <a:gdLst>
                  <a:gd name="T0" fmla="*/ 0 w 4"/>
                  <a:gd name="T1" fmla="*/ 0 h 1"/>
                  <a:gd name="T2" fmla="*/ 0 w 4"/>
                  <a:gd name="T3" fmla="*/ 0 h 1"/>
                  <a:gd name="T4" fmla="*/ 0 w 4"/>
                  <a:gd name="T5" fmla="*/ 0 h 1"/>
                  <a:gd name="T6" fmla="*/ 4 w 4"/>
                  <a:gd name="T7" fmla="*/ 1 h 1"/>
                  <a:gd name="T8" fmla="*/ 4 w 4"/>
                  <a:gd name="T9" fmla="*/ 0 h 1"/>
                  <a:gd name="T10" fmla="*/ 0 w 4"/>
                  <a:gd name="T11" fmla="*/ 0 h 1"/>
                </a:gdLst>
                <a:ahLst/>
                <a:cxnLst>
                  <a:cxn ang="0">
                    <a:pos x="T0" y="T1"/>
                  </a:cxn>
                  <a:cxn ang="0">
                    <a:pos x="T2" y="T3"/>
                  </a:cxn>
                  <a:cxn ang="0">
                    <a:pos x="T4" y="T5"/>
                  </a:cxn>
                  <a:cxn ang="0">
                    <a:pos x="T6" y="T7"/>
                  </a:cxn>
                  <a:cxn ang="0">
                    <a:pos x="T8" y="T9"/>
                  </a:cxn>
                  <a:cxn ang="0">
                    <a:pos x="T10" y="T11"/>
                  </a:cxn>
                </a:cxnLst>
                <a:rect l="0" t="0" r="r" b="b"/>
                <a:pathLst>
                  <a:path w="4" h="1">
                    <a:moveTo>
                      <a:pt x="0" y="0"/>
                    </a:moveTo>
                    <a:lnTo>
                      <a:pt x="0" y="0"/>
                    </a:lnTo>
                    <a:lnTo>
                      <a:pt x="0" y="0"/>
                    </a:lnTo>
                    <a:lnTo>
                      <a:pt x="4" y="1"/>
                    </a:lnTo>
                    <a:lnTo>
                      <a:pt x="4" y="0"/>
                    </a:lnTo>
                    <a:lnTo>
                      <a:pt x="0"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9" name="Freeform 1369">
                <a:extLst>
                  <a:ext uri="{FF2B5EF4-FFF2-40B4-BE49-F238E27FC236}">
                    <a16:creationId xmlns:a16="http://schemas.microsoft.com/office/drawing/2014/main" id="{5DE72B26-2076-4E84-A67E-B79AD47BE011}"/>
                  </a:ext>
                </a:extLst>
              </p:cNvPr>
              <p:cNvSpPr>
                <a:spLocks/>
              </p:cNvSpPr>
              <p:nvPr/>
            </p:nvSpPr>
            <p:spPr bwMode="auto">
              <a:xfrm>
                <a:off x="3729" y="1341"/>
                <a:ext cx="16" cy="22"/>
              </a:xfrm>
              <a:custGeom>
                <a:avLst/>
                <a:gdLst>
                  <a:gd name="T0" fmla="*/ 16 w 16"/>
                  <a:gd name="T1" fmla="*/ 5 h 22"/>
                  <a:gd name="T2" fmla="*/ 16 w 16"/>
                  <a:gd name="T3" fmla="*/ 3 h 22"/>
                  <a:gd name="T4" fmla="*/ 14 w 16"/>
                  <a:gd name="T5" fmla="*/ 1 h 22"/>
                  <a:gd name="T6" fmla="*/ 14 w 16"/>
                  <a:gd name="T7" fmla="*/ 1 h 22"/>
                  <a:gd name="T8" fmla="*/ 13 w 16"/>
                  <a:gd name="T9" fmla="*/ 1 h 22"/>
                  <a:gd name="T10" fmla="*/ 11 w 16"/>
                  <a:gd name="T11" fmla="*/ 1 h 22"/>
                  <a:gd name="T12" fmla="*/ 10 w 16"/>
                  <a:gd name="T13" fmla="*/ 0 h 22"/>
                  <a:gd name="T14" fmla="*/ 10 w 16"/>
                  <a:gd name="T15" fmla="*/ 0 h 22"/>
                  <a:gd name="T16" fmla="*/ 8 w 16"/>
                  <a:gd name="T17" fmla="*/ 1 h 22"/>
                  <a:gd name="T18" fmla="*/ 5 w 16"/>
                  <a:gd name="T19" fmla="*/ 3 h 22"/>
                  <a:gd name="T20" fmla="*/ 5 w 16"/>
                  <a:gd name="T21" fmla="*/ 3 h 22"/>
                  <a:gd name="T22" fmla="*/ 3 w 16"/>
                  <a:gd name="T23" fmla="*/ 5 h 22"/>
                  <a:gd name="T24" fmla="*/ 2 w 16"/>
                  <a:gd name="T25" fmla="*/ 8 h 22"/>
                  <a:gd name="T26" fmla="*/ 3 w 16"/>
                  <a:gd name="T27" fmla="*/ 9 h 22"/>
                  <a:gd name="T28" fmla="*/ 2 w 16"/>
                  <a:gd name="T29" fmla="*/ 11 h 22"/>
                  <a:gd name="T30" fmla="*/ 0 w 16"/>
                  <a:gd name="T31" fmla="*/ 12 h 22"/>
                  <a:gd name="T32" fmla="*/ 2 w 16"/>
                  <a:gd name="T33" fmla="*/ 14 h 22"/>
                  <a:gd name="T34" fmla="*/ 0 w 16"/>
                  <a:gd name="T35" fmla="*/ 16 h 22"/>
                  <a:gd name="T36" fmla="*/ 0 w 16"/>
                  <a:gd name="T37" fmla="*/ 17 h 22"/>
                  <a:gd name="T38" fmla="*/ 3 w 16"/>
                  <a:gd name="T39" fmla="*/ 17 h 22"/>
                  <a:gd name="T40" fmla="*/ 3 w 16"/>
                  <a:gd name="T41" fmla="*/ 19 h 22"/>
                  <a:gd name="T42" fmla="*/ 5 w 16"/>
                  <a:gd name="T43" fmla="*/ 20 h 22"/>
                  <a:gd name="T44" fmla="*/ 5 w 16"/>
                  <a:gd name="T45" fmla="*/ 22 h 22"/>
                  <a:gd name="T46" fmla="*/ 5 w 16"/>
                  <a:gd name="T47" fmla="*/ 22 h 22"/>
                  <a:gd name="T48" fmla="*/ 6 w 16"/>
                  <a:gd name="T49" fmla="*/ 20 h 22"/>
                  <a:gd name="T50" fmla="*/ 6 w 16"/>
                  <a:gd name="T51" fmla="*/ 20 h 22"/>
                  <a:gd name="T52" fmla="*/ 8 w 16"/>
                  <a:gd name="T53" fmla="*/ 19 h 22"/>
                  <a:gd name="T54" fmla="*/ 8 w 16"/>
                  <a:gd name="T55" fmla="*/ 17 h 22"/>
                  <a:gd name="T56" fmla="*/ 6 w 16"/>
                  <a:gd name="T57" fmla="*/ 17 h 22"/>
                  <a:gd name="T58" fmla="*/ 8 w 16"/>
                  <a:gd name="T59" fmla="*/ 16 h 22"/>
                  <a:gd name="T60" fmla="*/ 10 w 16"/>
                  <a:gd name="T61" fmla="*/ 14 h 22"/>
                  <a:gd name="T62" fmla="*/ 11 w 16"/>
                  <a:gd name="T63" fmla="*/ 11 h 22"/>
                  <a:gd name="T64" fmla="*/ 13 w 16"/>
                  <a:gd name="T65" fmla="*/ 11 h 22"/>
                  <a:gd name="T66" fmla="*/ 14 w 16"/>
                  <a:gd name="T67" fmla="*/ 11 h 22"/>
                  <a:gd name="T68" fmla="*/ 13 w 16"/>
                  <a:gd name="T69" fmla="*/ 9 h 22"/>
                  <a:gd name="T70" fmla="*/ 13 w 16"/>
                  <a:gd name="T71" fmla="*/ 8 h 22"/>
                  <a:gd name="T72" fmla="*/ 14 w 16"/>
                  <a:gd name="T73" fmla="*/ 6 h 22"/>
                  <a:gd name="T74" fmla="*/ 16 w 16"/>
                  <a:gd name="T75" fmla="*/ 5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 h="22">
                    <a:moveTo>
                      <a:pt x="16" y="5"/>
                    </a:moveTo>
                    <a:lnTo>
                      <a:pt x="16" y="3"/>
                    </a:lnTo>
                    <a:lnTo>
                      <a:pt x="14" y="1"/>
                    </a:lnTo>
                    <a:lnTo>
                      <a:pt x="14" y="1"/>
                    </a:lnTo>
                    <a:lnTo>
                      <a:pt x="13" y="1"/>
                    </a:lnTo>
                    <a:lnTo>
                      <a:pt x="11" y="1"/>
                    </a:lnTo>
                    <a:lnTo>
                      <a:pt x="10" y="0"/>
                    </a:lnTo>
                    <a:lnTo>
                      <a:pt x="10" y="0"/>
                    </a:lnTo>
                    <a:lnTo>
                      <a:pt x="8" y="1"/>
                    </a:lnTo>
                    <a:lnTo>
                      <a:pt x="5" y="3"/>
                    </a:lnTo>
                    <a:lnTo>
                      <a:pt x="5" y="3"/>
                    </a:lnTo>
                    <a:lnTo>
                      <a:pt x="3" y="5"/>
                    </a:lnTo>
                    <a:lnTo>
                      <a:pt x="2" y="8"/>
                    </a:lnTo>
                    <a:lnTo>
                      <a:pt x="3" y="9"/>
                    </a:lnTo>
                    <a:lnTo>
                      <a:pt x="2" y="11"/>
                    </a:lnTo>
                    <a:lnTo>
                      <a:pt x="0" y="12"/>
                    </a:lnTo>
                    <a:lnTo>
                      <a:pt x="2" y="14"/>
                    </a:lnTo>
                    <a:lnTo>
                      <a:pt x="0" y="16"/>
                    </a:lnTo>
                    <a:lnTo>
                      <a:pt x="0" y="17"/>
                    </a:lnTo>
                    <a:lnTo>
                      <a:pt x="3" y="17"/>
                    </a:lnTo>
                    <a:lnTo>
                      <a:pt x="3" y="19"/>
                    </a:lnTo>
                    <a:lnTo>
                      <a:pt x="5" y="20"/>
                    </a:lnTo>
                    <a:lnTo>
                      <a:pt x="5" y="22"/>
                    </a:lnTo>
                    <a:lnTo>
                      <a:pt x="5" y="22"/>
                    </a:lnTo>
                    <a:lnTo>
                      <a:pt x="6" y="20"/>
                    </a:lnTo>
                    <a:lnTo>
                      <a:pt x="6" y="20"/>
                    </a:lnTo>
                    <a:lnTo>
                      <a:pt x="8" y="19"/>
                    </a:lnTo>
                    <a:lnTo>
                      <a:pt x="8" y="17"/>
                    </a:lnTo>
                    <a:lnTo>
                      <a:pt x="6" y="17"/>
                    </a:lnTo>
                    <a:lnTo>
                      <a:pt x="8" y="16"/>
                    </a:lnTo>
                    <a:lnTo>
                      <a:pt x="10" y="14"/>
                    </a:lnTo>
                    <a:lnTo>
                      <a:pt x="11" y="11"/>
                    </a:lnTo>
                    <a:lnTo>
                      <a:pt x="13" y="11"/>
                    </a:lnTo>
                    <a:lnTo>
                      <a:pt x="14" y="11"/>
                    </a:lnTo>
                    <a:lnTo>
                      <a:pt x="13" y="9"/>
                    </a:lnTo>
                    <a:lnTo>
                      <a:pt x="13" y="8"/>
                    </a:lnTo>
                    <a:lnTo>
                      <a:pt x="14" y="6"/>
                    </a:lnTo>
                    <a:lnTo>
                      <a:pt x="16" y="5"/>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0" name="Freeform 1370">
                <a:extLst>
                  <a:ext uri="{FF2B5EF4-FFF2-40B4-BE49-F238E27FC236}">
                    <a16:creationId xmlns:a16="http://schemas.microsoft.com/office/drawing/2014/main" id="{F9AE45A6-019D-4E7A-B971-C471478836D3}"/>
                  </a:ext>
                </a:extLst>
              </p:cNvPr>
              <p:cNvSpPr>
                <a:spLocks/>
              </p:cNvSpPr>
              <p:nvPr/>
            </p:nvSpPr>
            <p:spPr bwMode="auto">
              <a:xfrm>
                <a:off x="3668" y="1243"/>
                <a:ext cx="77" cy="74"/>
              </a:xfrm>
              <a:custGeom>
                <a:avLst/>
                <a:gdLst>
                  <a:gd name="T0" fmla="*/ 75 w 77"/>
                  <a:gd name="T1" fmla="*/ 61 h 74"/>
                  <a:gd name="T2" fmla="*/ 74 w 77"/>
                  <a:gd name="T3" fmla="*/ 56 h 74"/>
                  <a:gd name="T4" fmla="*/ 72 w 77"/>
                  <a:gd name="T5" fmla="*/ 59 h 74"/>
                  <a:gd name="T6" fmla="*/ 67 w 77"/>
                  <a:gd name="T7" fmla="*/ 55 h 74"/>
                  <a:gd name="T8" fmla="*/ 61 w 77"/>
                  <a:gd name="T9" fmla="*/ 58 h 74"/>
                  <a:gd name="T10" fmla="*/ 64 w 77"/>
                  <a:gd name="T11" fmla="*/ 55 h 74"/>
                  <a:gd name="T12" fmla="*/ 64 w 77"/>
                  <a:gd name="T13" fmla="*/ 50 h 74"/>
                  <a:gd name="T14" fmla="*/ 66 w 77"/>
                  <a:gd name="T15" fmla="*/ 45 h 74"/>
                  <a:gd name="T16" fmla="*/ 59 w 77"/>
                  <a:gd name="T17" fmla="*/ 37 h 74"/>
                  <a:gd name="T18" fmla="*/ 56 w 77"/>
                  <a:gd name="T19" fmla="*/ 31 h 74"/>
                  <a:gd name="T20" fmla="*/ 53 w 77"/>
                  <a:gd name="T21" fmla="*/ 26 h 74"/>
                  <a:gd name="T22" fmla="*/ 45 w 77"/>
                  <a:gd name="T23" fmla="*/ 23 h 74"/>
                  <a:gd name="T24" fmla="*/ 45 w 77"/>
                  <a:gd name="T25" fmla="*/ 16 h 74"/>
                  <a:gd name="T26" fmla="*/ 40 w 77"/>
                  <a:gd name="T27" fmla="*/ 13 h 74"/>
                  <a:gd name="T28" fmla="*/ 36 w 77"/>
                  <a:gd name="T29" fmla="*/ 20 h 74"/>
                  <a:gd name="T30" fmla="*/ 34 w 77"/>
                  <a:gd name="T31" fmla="*/ 13 h 74"/>
                  <a:gd name="T32" fmla="*/ 37 w 77"/>
                  <a:gd name="T33" fmla="*/ 12 h 74"/>
                  <a:gd name="T34" fmla="*/ 37 w 77"/>
                  <a:gd name="T35" fmla="*/ 5 h 74"/>
                  <a:gd name="T36" fmla="*/ 37 w 77"/>
                  <a:gd name="T37" fmla="*/ 0 h 74"/>
                  <a:gd name="T38" fmla="*/ 28 w 77"/>
                  <a:gd name="T39" fmla="*/ 5 h 74"/>
                  <a:gd name="T40" fmla="*/ 23 w 77"/>
                  <a:gd name="T41" fmla="*/ 16 h 74"/>
                  <a:gd name="T42" fmla="*/ 18 w 77"/>
                  <a:gd name="T43" fmla="*/ 24 h 74"/>
                  <a:gd name="T44" fmla="*/ 16 w 77"/>
                  <a:gd name="T45" fmla="*/ 29 h 74"/>
                  <a:gd name="T46" fmla="*/ 12 w 77"/>
                  <a:gd name="T47" fmla="*/ 37 h 74"/>
                  <a:gd name="T48" fmla="*/ 12 w 77"/>
                  <a:gd name="T49" fmla="*/ 47 h 74"/>
                  <a:gd name="T50" fmla="*/ 0 w 77"/>
                  <a:gd name="T51" fmla="*/ 50 h 74"/>
                  <a:gd name="T52" fmla="*/ 0 w 77"/>
                  <a:gd name="T53" fmla="*/ 61 h 74"/>
                  <a:gd name="T54" fmla="*/ 4 w 77"/>
                  <a:gd name="T55" fmla="*/ 58 h 74"/>
                  <a:gd name="T56" fmla="*/ 8 w 77"/>
                  <a:gd name="T57" fmla="*/ 59 h 74"/>
                  <a:gd name="T58" fmla="*/ 12 w 77"/>
                  <a:gd name="T59" fmla="*/ 59 h 74"/>
                  <a:gd name="T60" fmla="*/ 12 w 77"/>
                  <a:gd name="T61" fmla="*/ 67 h 74"/>
                  <a:gd name="T62" fmla="*/ 10 w 77"/>
                  <a:gd name="T63" fmla="*/ 74 h 74"/>
                  <a:gd name="T64" fmla="*/ 15 w 77"/>
                  <a:gd name="T65" fmla="*/ 74 h 74"/>
                  <a:gd name="T66" fmla="*/ 20 w 77"/>
                  <a:gd name="T67" fmla="*/ 72 h 74"/>
                  <a:gd name="T68" fmla="*/ 26 w 77"/>
                  <a:gd name="T69" fmla="*/ 69 h 74"/>
                  <a:gd name="T70" fmla="*/ 29 w 77"/>
                  <a:gd name="T71" fmla="*/ 63 h 74"/>
                  <a:gd name="T72" fmla="*/ 34 w 77"/>
                  <a:gd name="T73" fmla="*/ 61 h 74"/>
                  <a:gd name="T74" fmla="*/ 37 w 77"/>
                  <a:gd name="T75" fmla="*/ 58 h 74"/>
                  <a:gd name="T76" fmla="*/ 40 w 77"/>
                  <a:gd name="T77" fmla="*/ 50 h 74"/>
                  <a:gd name="T78" fmla="*/ 45 w 77"/>
                  <a:gd name="T79" fmla="*/ 50 h 74"/>
                  <a:gd name="T80" fmla="*/ 48 w 77"/>
                  <a:gd name="T81" fmla="*/ 53 h 74"/>
                  <a:gd name="T82" fmla="*/ 48 w 77"/>
                  <a:gd name="T83" fmla="*/ 56 h 74"/>
                  <a:gd name="T84" fmla="*/ 55 w 77"/>
                  <a:gd name="T85" fmla="*/ 59 h 74"/>
                  <a:gd name="T86" fmla="*/ 50 w 77"/>
                  <a:gd name="T87" fmla="*/ 66 h 74"/>
                  <a:gd name="T88" fmla="*/ 55 w 77"/>
                  <a:gd name="T89" fmla="*/ 66 h 74"/>
                  <a:gd name="T90" fmla="*/ 59 w 77"/>
                  <a:gd name="T91" fmla="*/ 69 h 74"/>
                  <a:gd name="T92" fmla="*/ 64 w 77"/>
                  <a:gd name="T93" fmla="*/ 71 h 74"/>
                  <a:gd name="T94" fmla="*/ 71 w 77"/>
                  <a:gd name="T95" fmla="*/ 67 h 74"/>
                  <a:gd name="T96" fmla="*/ 77 w 77"/>
                  <a:gd name="T97" fmla="*/ 6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7" h="74">
                    <a:moveTo>
                      <a:pt x="75" y="63"/>
                    </a:moveTo>
                    <a:lnTo>
                      <a:pt x="74" y="61"/>
                    </a:lnTo>
                    <a:lnTo>
                      <a:pt x="75" y="61"/>
                    </a:lnTo>
                    <a:lnTo>
                      <a:pt x="77" y="59"/>
                    </a:lnTo>
                    <a:lnTo>
                      <a:pt x="75" y="58"/>
                    </a:lnTo>
                    <a:lnTo>
                      <a:pt x="74" y="56"/>
                    </a:lnTo>
                    <a:lnTo>
                      <a:pt x="72" y="56"/>
                    </a:lnTo>
                    <a:lnTo>
                      <a:pt x="72" y="58"/>
                    </a:lnTo>
                    <a:lnTo>
                      <a:pt x="72" y="59"/>
                    </a:lnTo>
                    <a:lnTo>
                      <a:pt x="71" y="58"/>
                    </a:lnTo>
                    <a:lnTo>
                      <a:pt x="69" y="58"/>
                    </a:lnTo>
                    <a:lnTo>
                      <a:pt x="67" y="55"/>
                    </a:lnTo>
                    <a:lnTo>
                      <a:pt x="67" y="56"/>
                    </a:lnTo>
                    <a:lnTo>
                      <a:pt x="66" y="58"/>
                    </a:lnTo>
                    <a:lnTo>
                      <a:pt x="61" y="58"/>
                    </a:lnTo>
                    <a:lnTo>
                      <a:pt x="59" y="56"/>
                    </a:lnTo>
                    <a:lnTo>
                      <a:pt x="61" y="55"/>
                    </a:lnTo>
                    <a:lnTo>
                      <a:pt x="64" y="55"/>
                    </a:lnTo>
                    <a:lnTo>
                      <a:pt x="66" y="53"/>
                    </a:lnTo>
                    <a:lnTo>
                      <a:pt x="66" y="51"/>
                    </a:lnTo>
                    <a:lnTo>
                      <a:pt x="64" y="50"/>
                    </a:lnTo>
                    <a:lnTo>
                      <a:pt x="64" y="47"/>
                    </a:lnTo>
                    <a:lnTo>
                      <a:pt x="66" y="45"/>
                    </a:lnTo>
                    <a:lnTo>
                      <a:pt x="66" y="45"/>
                    </a:lnTo>
                    <a:lnTo>
                      <a:pt x="64" y="44"/>
                    </a:lnTo>
                    <a:lnTo>
                      <a:pt x="64" y="40"/>
                    </a:lnTo>
                    <a:lnTo>
                      <a:pt x="59" y="37"/>
                    </a:lnTo>
                    <a:lnTo>
                      <a:pt x="56" y="36"/>
                    </a:lnTo>
                    <a:lnTo>
                      <a:pt x="56" y="34"/>
                    </a:lnTo>
                    <a:lnTo>
                      <a:pt x="56" y="31"/>
                    </a:lnTo>
                    <a:lnTo>
                      <a:pt x="53" y="31"/>
                    </a:lnTo>
                    <a:lnTo>
                      <a:pt x="53" y="29"/>
                    </a:lnTo>
                    <a:lnTo>
                      <a:pt x="53" y="26"/>
                    </a:lnTo>
                    <a:lnTo>
                      <a:pt x="53" y="24"/>
                    </a:lnTo>
                    <a:lnTo>
                      <a:pt x="48" y="24"/>
                    </a:lnTo>
                    <a:lnTo>
                      <a:pt x="45" y="23"/>
                    </a:lnTo>
                    <a:lnTo>
                      <a:pt x="43" y="20"/>
                    </a:lnTo>
                    <a:lnTo>
                      <a:pt x="43" y="18"/>
                    </a:lnTo>
                    <a:lnTo>
                      <a:pt x="45" y="16"/>
                    </a:lnTo>
                    <a:lnTo>
                      <a:pt x="42" y="15"/>
                    </a:lnTo>
                    <a:lnTo>
                      <a:pt x="42" y="13"/>
                    </a:lnTo>
                    <a:lnTo>
                      <a:pt x="40" y="13"/>
                    </a:lnTo>
                    <a:lnTo>
                      <a:pt x="39" y="16"/>
                    </a:lnTo>
                    <a:lnTo>
                      <a:pt x="37" y="18"/>
                    </a:lnTo>
                    <a:lnTo>
                      <a:pt x="36" y="20"/>
                    </a:lnTo>
                    <a:lnTo>
                      <a:pt x="36" y="18"/>
                    </a:lnTo>
                    <a:lnTo>
                      <a:pt x="36" y="15"/>
                    </a:lnTo>
                    <a:lnTo>
                      <a:pt x="34" y="13"/>
                    </a:lnTo>
                    <a:lnTo>
                      <a:pt x="34" y="12"/>
                    </a:lnTo>
                    <a:lnTo>
                      <a:pt x="36" y="12"/>
                    </a:lnTo>
                    <a:lnTo>
                      <a:pt x="37" y="12"/>
                    </a:lnTo>
                    <a:lnTo>
                      <a:pt x="37" y="10"/>
                    </a:lnTo>
                    <a:lnTo>
                      <a:pt x="37" y="7"/>
                    </a:lnTo>
                    <a:lnTo>
                      <a:pt x="37" y="5"/>
                    </a:lnTo>
                    <a:lnTo>
                      <a:pt x="34" y="5"/>
                    </a:lnTo>
                    <a:lnTo>
                      <a:pt x="34" y="4"/>
                    </a:lnTo>
                    <a:lnTo>
                      <a:pt x="37" y="0"/>
                    </a:lnTo>
                    <a:lnTo>
                      <a:pt x="36" y="0"/>
                    </a:lnTo>
                    <a:lnTo>
                      <a:pt x="29" y="2"/>
                    </a:lnTo>
                    <a:lnTo>
                      <a:pt x="28" y="5"/>
                    </a:lnTo>
                    <a:lnTo>
                      <a:pt x="24" y="10"/>
                    </a:lnTo>
                    <a:lnTo>
                      <a:pt x="23" y="13"/>
                    </a:lnTo>
                    <a:lnTo>
                      <a:pt x="23" y="16"/>
                    </a:lnTo>
                    <a:lnTo>
                      <a:pt x="21" y="18"/>
                    </a:lnTo>
                    <a:lnTo>
                      <a:pt x="21" y="20"/>
                    </a:lnTo>
                    <a:lnTo>
                      <a:pt x="18" y="24"/>
                    </a:lnTo>
                    <a:lnTo>
                      <a:pt x="18" y="26"/>
                    </a:lnTo>
                    <a:lnTo>
                      <a:pt x="16" y="28"/>
                    </a:lnTo>
                    <a:lnTo>
                      <a:pt x="16" y="29"/>
                    </a:lnTo>
                    <a:lnTo>
                      <a:pt x="16" y="32"/>
                    </a:lnTo>
                    <a:lnTo>
                      <a:pt x="13" y="36"/>
                    </a:lnTo>
                    <a:lnTo>
                      <a:pt x="12" y="37"/>
                    </a:lnTo>
                    <a:lnTo>
                      <a:pt x="12" y="42"/>
                    </a:lnTo>
                    <a:lnTo>
                      <a:pt x="10" y="44"/>
                    </a:lnTo>
                    <a:lnTo>
                      <a:pt x="12" y="47"/>
                    </a:lnTo>
                    <a:lnTo>
                      <a:pt x="10" y="48"/>
                    </a:lnTo>
                    <a:lnTo>
                      <a:pt x="5" y="48"/>
                    </a:lnTo>
                    <a:lnTo>
                      <a:pt x="0" y="50"/>
                    </a:lnTo>
                    <a:lnTo>
                      <a:pt x="0" y="53"/>
                    </a:lnTo>
                    <a:lnTo>
                      <a:pt x="0" y="58"/>
                    </a:lnTo>
                    <a:lnTo>
                      <a:pt x="0" y="61"/>
                    </a:lnTo>
                    <a:lnTo>
                      <a:pt x="2" y="61"/>
                    </a:lnTo>
                    <a:lnTo>
                      <a:pt x="2" y="58"/>
                    </a:lnTo>
                    <a:lnTo>
                      <a:pt x="4" y="58"/>
                    </a:lnTo>
                    <a:lnTo>
                      <a:pt x="4" y="59"/>
                    </a:lnTo>
                    <a:lnTo>
                      <a:pt x="7" y="59"/>
                    </a:lnTo>
                    <a:lnTo>
                      <a:pt x="8" y="59"/>
                    </a:lnTo>
                    <a:lnTo>
                      <a:pt x="10" y="59"/>
                    </a:lnTo>
                    <a:lnTo>
                      <a:pt x="10" y="59"/>
                    </a:lnTo>
                    <a:lnTo>
                      <a:pt x="12" y="59"/>
                    </a:lnTo>
                    <a:lnTo>
                      <a:pt x="13" y="61"/>
                    </a:lnTo>
                    <a:lnTo>
                      <a:pt x="10" y="64"/>
                    </a:lnTo>
                    <a:lnTo>
                      <a:pt x="12" y="67"/>
                    </a:lnTo>
                    <a:lnTo>
                      <a:pt x="10" y="69"/>
                    </a:lnTo>
                    <a:lnTo>
                      <a:pt x="10" y="72"/>
                    </a:lnTo>
                    <a:lnTo>
                      <a:pt x="10" y="74"/>
                    </a:lnTo>
                    <a:lnTo>
                      <a:pt x="12" y="74"/>
                    </a:lnTo>
                    <a:lnTo>
                      <a:pt x="13" y="74"/>
                    </a:lnTo>
                    <a:lnTo>
                      <a:pt x="15" y="74"/>
                    </a:lnTo>
                    <a:lnTo>
                      <a:pt x="16" y="72"/>
                    </a:lnTo>
                    <a:lnTo>
                      <a:pt x="18" y="72"/>
                    </a:lnTo>
                    <a:lnTo>
                      <a:pt x="20" y="72"/>
                    </a:lnTo>
                    <a:lnTo>
                      <a:pt x="21" y="71"/>
                    </a:lnTo>
                    <a:lnTo>
                      <a:pt x="23" y="71"/>
                    </a:lnTo>
                    <a:lnTo>
                      <a:pt x="26" y="69"/>
                    </a:lnTo>
                    <a:lnTo>
                      <a:pt x="26" y="66"/>
                    </a:lnTo>
                    <a:lnTo>
                      <a:pt x="28" y="64"/>
                    </a:lnTo>
                    <a:lnTo>
                      <a:pt x="29" y="63"/>
                    </a:lnTo>
                    <a:lnTo>
                      <a:pt x="31" y="61"/>
                    </a:lnTo>
                    <a:lnTo>
                      <a:pt x="32" y="63"/>
                    </a:lnTo>
                    <a:lnTo>
                      <a:pt x="34" y="61"/>
                    </a:lnTo>
                    <a:lnTo>
                      <a:pt x="36" y="61"/>
                    </a:lnTo>
                    <a:lnTo>
                      <a:pt x="37" y="61"/>
                    </a:lnTo>
                    <a:lnTo>
                      <a:pt x="37" y="58"/>
                    </a:lnTo>
                    <a:lnTo>
                      <a:pt x="37" y="55"/>
                    </a:lnTo>
                    <a:lnTo>
                      <a:pt x="40" y="53"/>
                    </a:lnTo>
                    <a:lnTo>
                      <a:pt x="40" y="50"/>
                    </a:lnTo>
                    <a:lnTo>
                      <a:pt x="42" y="50"/>
                    </a:lnTo>
                    <a:lnTo>
                      <a:pt x="43" y="51"/>
                    </a:lnTo>
                    <a:lnTo>
                      <a:pt x="45" y="50"/>
                    </a:lnTo>
                    <a:lnTo>
                      <a:pt x="47" y="50"/>
                    </a:lnTo>
                    <a:lnTo>
                      <a:pt x="48" y="50"/>
                    </a:lnTo>
                    <a:lnTo>
                      <a:pt x="48" y="53"/>
                    </a:lnTo>
                    <a:lnTo>
                      <a:pt x="47" y="55"/>
                    </a:lnTo>
                    <a:lnTo>
                      <a:pt x="45" y="56"/>
                    </a:lnTo>
                    <a:lnTo>
                      <a:pt x="48" y="56"/>
                    </a:lnTo>
                    <a:lnTo>
                      <a:pt x="51" y="56"/>
                    </a:lnTo>
                    <a:lnTo>
                      <a:pt x="53" y="58"/>
                    </a:lnTo>
                    <a:lnTo>
                      <a:pt x="55" y="59"/>
                    </a:lnTo>
                    <a:lnTo>
                      <a:pt x="53" y="63"/>
                    </a:lnTo>
                    <a:lnTo>
                      <a:pt x="51" y="63"/>
                    </a:lnTo>
                    <a:lnTo>
                      <a:pt x="50" y="66"/>
                    </a:lnTo>
                    <a:lnTo>
                      <a:pt x="53" y="67"/>
                    </a:lnTo>
                    <a:lnTo>
                      <a:pt x="53" y="66"/>
                    </a:lnTo>
                    <a:lnTo>
                      <a:pt x="55" y="66"/>
                    </a:lnTo>
                    <a:lnTo>
                      <a:pt x="56" y="67"/>
                    </a:lnTo>
                    <a:lnTo>
                      <a:pt x="58" y="66"/>
                    </a:lnTo>
                    <a:lnTo>
                      <a:pt x="59" y="69"/>
                    </a:lnTo>
                    <a:lnTo>
                      <a:pt x="61" y="69"/>
                    </a:lnTo>
                    <a:lnTo>
                      <a:pt x="63" y="71"/>
                    </a:lnTo>
                    <a:lnTo>
                      <a:pt x="64" y="71"/>
                    </a:lnTo>
                    <a:lnTo>
                      <a:pt x="67" y="72"/>
                    </a:lnTo>
                    <a:lnTo>
                      <a:pt x="69" y="71"/>
                    </a:lnTo>
                    <a:lnTo>
                      <a:pt x="71" y="67"/>
                    </a:lnTo>
                    <a:lnTo>
                      <a:pt x="72" y="67"/>
                    </a:lnTo>
                    <a:lnTo>
                      <a:pt x="74" y="66"/>
                    </a:lnTo>
                    <a:lnTo>
                      <a:pt x="77" y="64"/>
                    </a:lnTo>
                    <a:lnTo>
                      <a:pt x="77" y="64"/>
                    </a:lnTo>
                    <a:lnTo>
                      <a:pt x="75" y="63"/>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1" name="Freeform 1371">
                <a:extLst>
                  <a:ext uri="{FF2B5EF4-FFF2-40B4-BE49-F238E27FC236}">
                    <a16:creationId xmlns:a16="http://schemas.microsoft.com/office/drawing/2014/main" id="{1F09C441-7A72-4B5D-827C-9ACB10F2754F}"/>
                  </a:ext>
                </a:extLst>
              </p:cNvPr>
              <p:cNvSpPr>
                <a:spLocks noEditPoints="1"/>
              </p:cNvSpPr>
              <p:nvPr/>
            </p:nvSpPr>
            <p:spPr bwMode="auto">
              <a:xfrm>
                <a:off x="3692" y="1483"/>
                <a:ext cx="16" cy="16"/>
              </a:xfrm>
              <a:custGeom>
                <a:avLst/>
                <a:gdLst>
                  <a:gd name="T0" fmla="*/ 12 w 16"/>
                  <a:gd name="T1" fmla="*/ 11 h 16"/>
                  <a:gd name="T2" fmla="*/ 10 w 16"/>
                  <a:gd name="T3" fmla="*/ 12 h 16"/>
                  <a:gd name="T4" fmla="*/ 12 w 16"/>
                  <a:gd name="T5" fmla="*/ 12 h 16"/>
                  <a:gd name="T6" fmla="*/ 15 w 16"/>
                  <a:gd name="T7" fmla="*/ 8 h 16"/>
                  <a:gd name="T8" fmla="*/ 16 w 16"/>
                  <a:gd name="T9" fmla="*/ 8 h 16"/>
                  <a:gd name="T10" fmla="*/ 16 w 16"/>
                  <a:gd name="T11" fmla="*/ 4 h 16"/>
                  <a:gd name="T12" fmla="*/ 15 w 16"/>
                  <a:gd name="T13" fmla="*/ 3 h 16"/>
                  <a:gd name="T14" fmla="*/ 15 w 16"/>
                  <a:gd name="T15" fmla="*/ 3 h 16"/>
                  <a:gd name="T16" fmla="*/ 15 w 16"/>
                  <a:gd name="T17" fmla="*/ 1 h 16"/>
                  <a:gd name="T18" fmla="*/ 13 w 16"/>
                  <a:gd name="T19" fmla="*/ 0 h 16"/>
                  <a:gd name="T20" fmla="*/ 12 w 16"/>
                  <a:gd name="T21" fmla="*/ 1 h 16"/>
                  <a:gd name="T22" fmla="*/ 10 w 16"/>
                  <a:gd name="T23" fmla="*/ 4 h 16"/>
                  <a:gd name="T24" fmla="*/ 8 w 16"/>
                  <a:gd name="T25" fmla="*/ 6 h 16"/>
                  <a:gd name="T26" fmla="*/ 7 w 16"/>
                  <a:gd name="T27" fmla="*/ 8 h 16"/>
                  <a:gd name="T28" fmla="*/ 7 w 16"/>
                  <a:gd name="T29" fmla="*/ 6 h 16"/>
                  <a:gd name="T30" fmla="*/ 8 w 16"/>
                  <a:gd name="T31" fmla="*/ 4 h 16"/>
                  <a:gd name="T32" fmla="*/ 10 w 16"/>
                  <a:gd name="T33" fmla="*/ 1 h 16"/>
                  <a:gd name="T34" fmla="*/ 10 w 16"/>
                  <a:gd name="T35" fmla="*/ 1 h 16"/>
                  <a:gd name="T36" fmla="*/ 8 w 16"/>
                  <a:gd name="T37" fmla="*/ 3 h 16"/>
                  <a:gd name="T38" fmla="*/ 7 w 16"/>
                  <a:gd name="T39" fmla="*/ 6 h 16"/>
                  <a:gd name="T40" fmla="*/ 4 w 16"/>
                  <a:gd name="T41" fmla="*/ 9 h 16"/>
                  <a:gd name="T42" fmla="*/ 2 w 16"/>
                  <a:gd name="T43" fmla="*/ 11 h 16"/>
                  <a:gd name="T44" fmla="*/ 0 w 16"/>
                  <a:gd name="T45" fmla="*/ 12 h 16"/>
                  <a:gd name="T46" fmla="*/ 0 w 16"/>
                  <a:gd name="T47" fmla="*/ 14 h 16"/>
                  <a:gd name="T48" fmla="*/ 2 w 16"/>
                  <a:gd name="T49" fmla="*/ 14 h 16"/>
                  <a:gd name="T50" fmla="*/ 5 w 16"/>
                  <a:gd name="T51" fmla="*/ 11 h 16"/>
                  <a:gd name="T52" fmla="*/ 7 w 16"/>
                  <a:gd name="T53" fmla="*/ 11 h 16"/>
                  <a:gd name="T54" fmla="*/ 5 w 16"/>
                  <a:gd name="T55" fmla="*/ 12 h 16"/>
                  <a:gd name="T56" fmla="*/ 4 w 16"/>
                  <a:gd name="T57" fmla="*/ 14 h 16"/>
                  <a:gd name="T58" fmla="*/ 5 w 16"/>
                  <a:gd name="T59" fmla="*/ 16 h 16"/>
                  <a:gd name="T60" fmla="*/ 7 w 16"/>
                  <a:gd name="T61" fmla="*/ 14 h 16"/>
                  <a:gd name="T62" fmla="*/ 8 w 16"/>
                  <a:gd name="T63" fmla="*/ 14 h 16"/>
                  <a:gd name="T64" fmla="*/ 10 w 16"/>
                  <a:gd name="T65" fmla="*/ 11 h 16"/>
                  <a:gd name="T66" fmla="*/ 13 w 16"/>
                  <a:gd name="T67" fmla="*/ 6 h 16"/>
                  <a:gd name="T68" fmla="*/ 15 w 16"/>
                  <a:gd name="T69" fmla="*/ 4 h 16"/>
                  <a:gd name="T70" fmla="*/ 15 w 16"/>
                  <a:gd name="T71" fmla="*/ 4 h 16"/>
                  <a:gd name="T72" fmla="*/ 15 w 16"/>
                  <a:gd name="T73" fmla="*/ 6 h 16"/>
                  <a:gd name="T74" fmla="*/ 12 w 16"/>
                  <a:gd name="T75" fmla="*/ 11 h 16"/>
                  <a:gd name="T76" fmla="*/ 10 w 16"/>
                  <a:gd name="T77" fmla="*/ 9 h 16"/>
                  <a:gd name="T78" fmla="*/ 8 w 16"/>
                  <a:gd name="T79" fmla="*/ 11 h 16"/>
                  <a:gd name="T80" fmla="*/ 7 w 16"/>
                  <a:gd name="T81" fmla="*/ 11 h 16"/>
                  <a:gd name="T82" fmla="*/ 8 w 16"/>
                  <a:gd name="T83" fmla="*/ 9 h 16"/>
                  <a:gd name="T84" fmla="*/ 12 w 16"/>
                  <a:gd name="T85" fmla="*/ 6 h 16"/>
                  <a:gd name="T86" fmla="*/ 10 w 16"/>
                  <a:gd name="T87" fmla="*/ 9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 h="16">
                    <a:moveTo>
                      <a:pt x="12" y="11"/>
                    </a:moveTo>
                    <a:lnTo>
                      <a:pt x="10" y="12"/>
                    </a:lnTo>
                    <a:lnTo>
                      <a:pt x="12" y="12"/>
                    </a:lnTo>
                    <a:lnTo>
                      <a:pt x="15" y="8"/>
                    </a:lnTo>
                    <a:lnTo>
                      <a:pt x="16" y="8"/>
                    </a:lnTo>
                    <a:lnTo>
                      <a:pt x="16" y="4"/>
                    </a:lnTo>
                    <a:lnTo>
                      <a:pt x="15" y="3"/>
                    </a:lnTo>
                    <a:lnTo>
                      <a:pt x="15" y="3"/>
                    </a:lnTo>
                    <a:lnTo>
                      <a:pt x="15" y="1"/>
                    </a:lnTo>
                    <a:lnTo>
                      <a:pt x="13" y="0"/>
                    </a:lnTo>
                    <a:lnTo>
                      <a:pt x="12" y="1"/>
                    </a:lnTo>
                    <a:lnTo>
                      <a:pt x="10" y="4"/>
                    </a:lnTo>
                    <a:lnTo>
                      <a:pt x="8" y="6"/>
                    </a:lnTo>
                    <a:lnTo>
                      <a:pt x="7" y="8"/>
                    </a:lnTo>
                    <a:lnTo>
                      <a:pt x="7" y="6"/>
                    </a:lnTo>
                    <a:lnTo>
                      <a:pt x="8" y="4"/>
                    </a:lnTo>
                    <a:lnTo>
                      <a:pt x="10" y="1"/>
                    </a:lnTo>
                    <a:lnTo>
                      <a:pt x="10" y="1"/>
                    </a:lnTo>
                    <a:lnTo>
                      <a:pt x="8" y="3"/>
                    </a:lnTo>
                    <a:lnTo>
                      <a:pt x="7" y="6"/>
                    </a:lnTo>
                    <a:lnTo>
                      <a:pt x="4" y="9"/>
                    </a:lnTo>
                    <a:lnTo>
                      <a:pt x="2" y="11"/>
                    </a:lnTo>
                    <a:lnTo>
                      <a:pt x="0" y="12"/>
                    </a:lnTo>
                    <a:lnTo>
                      <a:pt x="0" y="14"/>
                    </a:lnTo>
                    <a:lnTo>
                      <a:pt x="2" y="14"/>
                    </a:lnTo>
                    <a:lnTo>
                      <a:pt x="5" y="11"/>
                    </a:lnTo>
                    <a:lnTo>
                      <a:pt x="7" y="11"/>
                    </a:lnTo>
                    <a:lnTo>
                      <a:pt x="5" y="12"/>
                    </a:lnTo>
                    <a:lnTo>
                      <a:pt x="4" y="14"/>
                    </a:lnTo>
                    <a:lnTo>
                      <a:pt x="5" y="16"/>
                    </a:lnTo>
                    <a:lnTo>
                      <a:pt x="7" y="14"/>
                    </a:lnTo>
                    <a:lnTo>
                      <a:pt x="8" y="14"/>
                    </a:lnTo>
                    <a:lnTo>
                      <a:pt x="10" y="11"/>
                    </a:lnTo>
                    <a:lnTo>
                      <a:pt x="13" y="6"/>
                    </a:lnTo>
                    <a:lnTo>
                      <a:pt x="15" y="4"/>
                    </a:lnTo>
                    <a:lnTo>
                      <a:pt x="15" y="4"/>
                    </a:lnTo>
                    <a:lnTo>
                      <a:pt x="15" y="6"/>
                    </a:lnTo>
                    <a:lnTo>
                      <a:pt x="12" y="11"/>
                    </a:lnTo>
                    <a:close/>
                    <a:moveTo>
                      <a:pt x="10" y="9"/>
                    </a:moveTo>
                    <a:lnTo>
                      <a:pt x="8" y="11"/>
                    </a:lnTo>
                    <a:lnTo>
                      <a:pt x="7" y="11"/>
                    </a:lnTo>
                    <a:lnTo>
                      <a:pt x="8" y="9"/>
                    </a:lnTo>
                    <a:lnTo>
                      <a:pt x="12" y="6"/>
                    </a:lnTo>
                    <a:lnTo>
                      <a:pt x="10" y="9"/>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2" name="Rectangle 1372">
                <a:extLst>
                  <a:ext uri="{FF2B5EF4-FFF2-40B4-BE49-F238E27FC236}">
                    <a16:creationId xmlns:a16="http://schemas.microsoft.com/office/drawing/2014/main" id="{D4CE9394-3508-415C-8683-C5417F9BB4DA}"/>
                  </a:ext>
                </a:extLst>
              </p:cNvPr>
              <p:cNvSpPr>
                <a:spLocks noChangeArrowheads="1"/>
              </p:cNvSpPr>
              <p:nvPr/>
            </p:nvSpPr>
            <p:spPr bwMode="auto">
              <a:xfrm>
                <a:off x="3563" y="2148"/>
                <a:ext cx="4" cy="3"/>
              </a:xfrm>
              <a:prstGeom prst="rect">
                <a:avLst/>
              </a:prstGeom>
              <a:solidFill>
                <a:srgbClr val="8E86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3" name="Freeform 1373">
                <a:extLst>
                  <a:ext uri="{FF2B5EF4-FFF2-40B4-BE49-F238E27FC236}">
                    <a16:creationId xmlns:a16="http://schemas.microsoft.com/office/drawing/2014/main" id="{A5CDE688-8856-45AE-A022-72E88AB9E40F}"/>
                  </a:ext>
                </a:extLst>
              </p:cNvPr>
              <p:cNvSpPr>
                <a:spLocks/>
              </p:cNvSpPr>
              <p:nvPr/>
            </p:nvSpPr>
            <p:spPr bwMode="auto">
              <a:xfrm>
                <a:off x="3605" y="2160"/>
                <a:ext cx="32" cy="13"/>
              </a:xfrm>
              <a:custGeom>
                <a:avLst/>
                <a:gdLst>
                  <a:gd name="T0" fmla="*/ 25 w 32"/>
                  <a:gd name="T1" fmla="*/ 5 h 13"/>
                  <a:gd name="T2" fmla="*/ 24 w 32"/>
                  <a:gd name="T3" fmla="*/ 2 h 13"/>
                  <a:gd name="T4" fmla="*/ 12 w 32"/>
                  <a:gd name="T5" fmla="*/ 0 h 13"/>
                  <a:gd name="T6" fmla="*/ 8 w 32"/>
                  <a:gd name="T7" fmla="*/ 2 h 13"/>
                  <a:gd name="T8" fmla="*/ 5 w 32"/>
                  <a:gd name="T9" fmla="*/ 2 h 13"/>
                  <a:gd name="T10" fmla="*/ 1 w 32"/>
                  <a:gd name="T11" fmla="*/ 2 h 13"/>
                  <a:gd name="T12" fmla="*/ 0 w 32"/>
                  <a:gd name="T13" fmla="*/ 4 h 13"/>
                  <a:gd name="T14" fmla="*/ 3 w 32"/>
                  <a:gd name="T15" fmla="*/ 7 h 13"/>
                  <a:gd name="T16" fmla="*/ 5 w 32"/>
                  <a:gd name="T17" fmla="*/ 5 h 13"/>
                  <a:gd name="T18" fmla="*/ 6 w 32"/>
                  <a:gd name="T19" fmla="*/ 7 h 13"/>
                  <a:gd name="T20" fmla="*/ 8 w 32"/>
                  <a:gd name="T21" fmla="*/ 10 h 13"/>
                  <a:gd name="T22" fmla="*/ 9 w 32"/>
                  <a:gd name="T23" fmla="*/ 12 h 13"/>
                  <a:gd name="T24" fmla="*/ 12 w 32"/>
                  <a:gd name="T25" fmla="*/ 12 h 13"/>
                  <a:gd name="T26" fmla="*/ 16 w 32"/>
                  <a:gd name="T27" fmla="*/ 13 h 13"/>
                  <a:gd name="T28" fmla="*/ 19 w 32"/>
                  <a:gd name="T29" fmla="*/ 13 h 13"/>
                  <a:gd name="T30" fmla="*/ 19 w 32"/>
                  <a:gd name="T31" fmla="*/ 10 h 13"/>
                  <a:gd name="T32" fmla="*/ 20 w 32"/>
                  <a:gd name="T33" fmla="*/ 10 h 13"/>
                  <a:gd name="T34" fmla="*/ 22 w 32"/>
                  <a:gd name="T35" fmla="*/ 12 h 13"/>
                  <a:gd name="T36" fmla="*/ 24 w 32"/>
                  <a:gd name="T37" fmla="*/ 12 h 13"/>
                  <a:gd name="T38" fmla="*/ 25 w 32"/>
                  <a:gd name="T39" fmla="*/ 8 h 13"/>
                  <a:gd name="T40" fmla="*/ 27 w 32"/>
                  <a:gd name="T41" fmla="*/ 10 h 13"/>
                  <a:gd name="T42" fmla="*/ 32 w 32"/>
                  <a:gd name="T43" fmla="*/ 10 h 13"/>
                  <a:gd name="T44" fmla="*/ 32 w 32"/>
                  <a:gd name="T45" fmla="*/ 8 h 13"/>
                  <a:gd name="T46" fmla="*/ 30 w 32"/>
                  <a:gd name="T47" fmla="*/ 7 h 13"/>
                  <a:gd name="T48" fmla="*/ 25 w 32"/>
                  <a:gd name="T49" fmla="*/ 5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2" h="13">
                    <a:moveTo>
                      <a:pt x="25" y="5"/>
                    </a:moveTo>
                    <a:lnTo>
                      <a:pt x="24" y="2"/>
                    </a:lnTo>
                    <a:lnTo>
                      <a:pt x="12" y="0"/>
                    </a:lnTo>
                    <a:lnTo>
                      <a:pt x="8" y="2"/>
                    </a:lnTo>
                    <a:lnTo>
                      <a:pt x="5" y="2"/>
                    </a:lnTo>
                    <a:lnTo>
                      <a:pt x="1" y="2"/>
                    </a:lnTo>
                    <a:lnTo>
                      <a:pt x="0" y="4"/>
                    </a:lnTo>
                    <a:lnTo>
                      <a:pt x="3" y="7"/>
                    </a:lnTo>
                    <a:lnTo>
                      <a:pt x="5" y="5"/>
                    </a:lnTo>
                    <a:lnTo>
                      <a:pt x="6" y="7"/>
                    </a:lnTo>
                    <a:lnTo>
                      <a:pt x="8" y="10"/>
                    </a:lnTo>
                    <a:lnTo>
                      <a:pt x="9" y="12"/>
                    </a:lnTo>
                    <a:lnTo>
                      <a:pt x="12" y="12"/>
                    </a:lnTo>
                    <a:lnTo>
                      <a:pt x="16" y="13"/>
                    </a:lnTo>
                    <a:lnTo>
                      <a:pt x="19" y="13"/>
                    </a:lnTo>
                    <a:lnTo>
                      <a:pt x="19" y="10"/>
                    </a:lnTo>
                    <a:lnTo>
                      <a:pt x="20" y="10"/>
                    </a:lnTo>
                    <a:lnTo>
                      <a:pt x="22" y="12"/>
                    </a:lnTo>
                    <a:lnTo>
                      <a:pt x="24" y="12"/>
                    </a:lnTo>
                    <a:lnTo>
                      <a:pt x="25" y="8"/>
                    </a:lnTo>
                    <a:lnTo>
                      <a:pt x="27" y="10"/>
                    </a:lnTo>
                    <a:lnTo>
                      <a:pt x="32" y="10"/>
                    </a:lnTo>
                    <a:lnTo>
                      <a:pt x="32" y="8"/>
                    </a:lnTo>
                    <a:lnTo>
                      <a:pt x="30" y="7"/>
                    </a:lnTo>
                    <a:lnTo>
                      <a:pt x="25" y="5"/>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4" name="Freeform 1374">
                <a:extLst>
                  <a:ext uri="{FF2B5EF4-FFF2-40B4-BE49-F238E27FC236}">
                    <a16:creationId xmlns:a16="http://schemas.microsoft.com/office/drawing/2014/main" id="{F21FAE01-B030-4FE7-8798-84DCB235A91E}"/>
                  </a:ext>
                </a:extLst>
              </p:cNvPr>
              <p:cNvSpPr>
                <a:spLocks/>
              </p:cNvSpPr>
              <p:nvPr/>
            </p:nvSpPr>
            <p:spPr bwMode="auto">
              <a:xfrm>
                <a:off x="3678" y="2152"/>
                <a:ext cx="5" cy="5"/>
              </a:xfrm>
              <a:custGeom>
                <a:avLst/>
                <a:gdLst>
                  <a:gd name="T0" fmla="*/ 5 w 5"/>
                  <a:gd name="T1" fmla="*/ 5 h 5"/>
                  <a:gd name="T2" fmla="*/ 5 w 5"/>
                  <a:gd name="T3" fmla="*/ 4 h 5"/>
                  <a:gd name="T4" fmla="*/ 2 w 5"/>
                  <a:gd name="T5" fmla="*/ 0 h 5"/>
                  <a:gd name="T6" fmla="*/ 0 w 5"/>
                  <a:gd name="T7" fmla="*/ 2 h 5"/>
                  <a:gd name="T8" fmla="*/ 2 w 5"/>
                  <a:gd name="T9" fmla="*/ 4 h 5"/>
                  <a:gd name="T10" fmla="*/ 5 w 5"/>
                  <a:gd name="T11" fmla="*/ 5 h 5"/>
                </a:gdLst>
                <a:ahLst/>
                <a:cxnLst>
                  <a:cxn ang="0">
                    <a:pos x="T0" y="T1"/>
                  </a:cxn>
                  <a:cxn ang="0">
                    <a:pos x="T2" y="T3"/>
                  </a:cxn>
                  <a:cxn ang="0">
                    <a:pos x="T4" y="T5"/>
                  </a:cxn>
                  <a:cxn ang="0">
                    <a:pos x="T6" y="T7"/>
                  </a:cxn>
                  <a:cxn ang="0">
                    <a:pos x="T8" y="T9"/>
                  </a:cxn>
                  <a:cxn ang="0">
                    <a:pos x="T10" y="T11"/>
                  </a:cxn>
                </a:cxnLst>
                <a:rect l="0" t="0" r="r" b="b"/>
                <a:pathLst>
                  <a:path w="5" h="5">
                    <a:moveTo>
                      <a:pt x="5" y="5"/>
                    </a:moveTo>
                    <a:lnTo>
                      <a:pt x="5" y="4"/>
                    </a:lnTo>
                    <a:lnTo>
                      <a:pt x="2" y="0"/>
                    </a:lnTo>
                    <a:lnTo>
                      <a:pt x="0" y="2"/>
                    </a:lnTo>
                    <a:lnTo>
                      <a:pt x="2" y="4"/>
                    </a:lnTo>
                    <a:lnTo>
                      <a:pt x="5" y="5"/>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5" name="Freeform 1375">
                <a:extLst>
                  <a:ext uri="{FF2B5EF4-FFF2-40B4-BE49-F238E27FC236}">
                    <a16:creationId xmlns:a16="http://schemas.microsoft.com/office/drawing/2014/main" id="{6BFA0271-1B2E-4EC2-9F3E-7647E7D6A08D}"/>
                  </a:ext>
                </a:extLst>
              </p:cNvPr>
              <p:cNvSpPr>
                <a:spLocks/>
              </p:cNvSpPr>
              <p:nvPr/>
            </p:nvSpPr>
            <p:spPr bwMode="auto">
              <a:xfrm>
                <a:off x="3661" y="2140"/>
                <a:ext cx="39" cy="28"/>
              </a:xfrm>
              <a:custGeom>
                <a:avLst/>
                <a:gdLst>
                  <a:gd name="T0" fmla="*/ 36 w 39"/>
                  <a:gd name="T1" fmla="*/ 22 h 28"/>
                  <a:gd name="T2" fmla="*/ 36 w 39"/>
                  <a:gd name="T3" fmla="*/ 20 h 28"/>
                  <a:gd name="T4" fmla="*/ 36 w 39"/>
                  <a:gd name="T5" fmla="*/ 17 h 28"/>
                  <a:gd name="T6" fmla="*/ 35 w 39"/>
                  <a:gd name="T7" fmla="*/ 14 h 28"/>
                  <a:gd name="T8" fmla="*/ 36 w 39"/>
                  <a:gd name="T9" fmla="*/ 14 h 28"/>
                  <a:gd name="T10" fmla="*/ 38 w 39"/>
                  <a:gd name="T11" fmla="*/ 12 h 28"/>
                  <a:gd name="T12" fmla="*/ 39 w 39"/>
                  <a:gd name="T13" fmla="*/ 9 h 28"/>
                  <a:gd name="T14" fmla="*/ 38 w 39"/>
                  <a:gd name="T15" fmla="*/ 8 h 28"/>
                  <a:gd name="T16" fmla="*/ 39 w 39"/>
                  <a:gd name="T17" fmla="*/ 5 h 28"/>
                  <a:gd name="T18" fmla="*/ 38 w 39"/>
                  <a:gd name="T19" fmla="*/ 3 h 28"/>
                  <a:gd name="T20" fmla="*/ 38 w 39"/>
                  <a:gd name="T21" fmla="*/ 3 h 28"/>
                  <a:gd name="T22" fmla="*/ 36 w 39"/>
                  <a:gd name="T23" fmla="*/ 3 h 28"/>
                  <a:gd name="T24" fmla="*/ 33 w 39"/>
                  <a:gd name="T25" fmla="*/ 3 h 28"/>
                  <a:gd name="T26" fmla="*/ 31 w 39"/>
                  <a:gd name="T27" fmla="*/ 1 h 28"/>
                  <a:gd name="T28" fmla="*/ 25 w 39"/>
                  <a:gd name="T29" fmla="*/ 0 h 28"/>
                  <a:gd name="T30" fmla="*/ 23 w 39"/>
                  <a:gd name="T31" fmla="*/ 1 h 28"/>
                  <a:gd name="T32" fmla="*/ 20 w 39"/>
                  <a:gd name="T33" fmla="*/ 0 h 28"/>
                  <a:gd name="T34" fmla="*/ 15 w 39"/>
                  <a:gd name="T35" fmla="*/ 0 h 28"/>
                  <a:gd name="T36" fmla="*/ 15 w 39"/>
                  <a:gd name="T37" fmla="*/ 1 h 28"/>
                  <a:gd name="T38" fmla="*/ 17 w 39"/>
                  <a:gd name="T39" fmla="*/ 3 h 28"/>
                  <a:gd name="T40" fmla="*/ 25 w 39"/>
                  <a:gd name="T41" fmla="*/ 6 h 28"/>
                  <a:gd name="T42" fmla="*/ 25 w 39"/>
                  <a:gd name="T43" fmla="*/ 8 h 28"/>
                  <a:gd name="T44" fmla="*/ 25 w 39"/>
                  <a:gd name="T45" fmla="*/ 9 h 28"/>
                  <a:gd name="T46" fmla="*/ 25 w 39"/>
                  <a:gd name="T47" fmla="*/ 12 h 28"/>
                  <a:gd name="T48" fmla="*/ 25 w 39"/>
                  <a:gd name="T49" fmla="*/ 16 h 28"/>
                  <a:gd name="T50" fmla="*/ 28 w 39"/>
                  <a:gd name="T51" fmla="*/ 16 h 28"/>
                  <a:gd name="T52" fmla="*/ 31 w 39"/>
                  <a:gd name="T53" fmla="*/ 19 h 28"/>
                  <a:gd name="T54" fmla="*/ 31 w 39"/>
                  <a:gd name="T55" fmla="*/ 20 h 28"/>
                  <a:gd name="T56" fmla="*/ 25 w 39"/>
                  <a:gd name="T57" fmla="*/ 20 h 28"/>
                  <a:gd name="T58" fmla="*/ 23 w 39"/>
                  <a:gd name="T59" fmla="*/ 22 h 28"/>
                  <a:gd name="T60" fmla="*/ 22 w 39"/>
                  <a:gd name="T61" fmla="*/ 20 h 28"/>
                  <a:gd name="T62" fmla="*/ 19 w 39"/>
                  <a:gd name="T63" fmla="*/ 20 h 28"/>
                  <a:gd name="T64" fmla="*/ 15 w 39"/>
                  <a:gd name="T65" fmla="*/ 19 h 28"/>
                  <a:gd name="T66" fmla="*/ 12 w 39"/>
                  <a:gd name="T67" fmla="*/ 20 h 28"/>
                  <a:gd name="T68" fmla="*/ 12 w 39"/>
                  <a:gd name="T69" fmla="*/ 19 h 28"/>
                  <a:gd name="T70" fmla="*/ 11 w 39"/>
                  <a:gd name="T71" fmla="*/ 19 h 28"/>
                  <a:gd name="T72" fmla="*/ 6 w 39"/>
                  <a:gd name="T73" fmla="*/ 20 h 28"/>
                  <a:gd name="T74" fmla="*/ 4 w 39"/>
                  <a:gd name="T75" fmla="*/ 17 h 28"/>
                  <a:gd name="T76" fmla="*/ 1 w 39"/>
                  <a:gd name="T77" fmla="*/ 19 h 28"/>
                  <a:gd name="T78" fmla="*/ 0 w 39"/>
                  <a:gd name="T79" fmla="*/ 22 h 28"/>
                  <a:gd name="T80" fmla="*/ 1 w 39"/>
                  <a:gd name="T81" fmla="*/ 24 h 28"/>
                  <a:gd name="T82" fmla="*/ 4 w 39"/>
                  <a:gd name="T83" fmla="*/ 24 h 28"/>
                  <a:gd name="T84" fmla="*/ 7 w 39"/>
                  <a:gd name="T85" fmla="*/ 28 h 28"/>
                  <a:gd name="T86" fmla="*/ 9 w 39"/>
                  <a:gd name="T87" fmla="*/ 28 h 28"/>
                  <a:gd name="T88" fmla="*/ 9 w 39"/>
                  <a:gd name="T89" fmla="*/ 25 h 28"/>
                  <a:gd name="T90" fmla="*/ 11 w 39"/>
                  <a:gd name="T91" fmla="*/ 25 h 28"/>
                  <a:gd name="T92" fmla="*/ 17 w 39"/>
                  <a:gd name="T93" fmla="*/ 25 h 28"/>
                  <a:gd name="T94" fmla="*/ 20 w 39"/>
                  <a:gd name="T95" fmla="*/ 27 h 28"/>
                  <a:gd name="T96" fmla="*/ 27 w 39"/>
                  <a:gd name="T97" fmla="*/ 27 h 28"/>
                  <a:gd name="T98" fmla="*/ 28 w 39"/>
                  <a:gd name="T99" fmla="*/ 25 h 28"/>
                  <a:gd name="T100" fmla="*/ 31 w 39"/>
                  <a:gd name="T101" fmla="*/ 27 h 28"/>
                  <a:gd name="T102" fmla="*/ 33 w 39"/>
                  <a:gd name="T103" fmla="*/ 27 h 28"/>
                  <a:gd name="T104" fmla="*/ 33 w 39"/>
                  <a:gd name="T105" fmla="*/ 25 h 28"/>
                  <a:gd name="T106" fmla="*/ 36 w 39"/>
                  <a:gd name="T107" fmla="*/ 2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 h="28">
                    <a:moveTo>
                      <a:pt x="36" y="22"/>
                    </a:moveTo>
                    <a:lnTo>
                      <a:pt x="36" y="20"/>
                    </a:lnTo>
                    <a:lnTo>
                      <a:pt x="36" y="17"/>
                    </a:lnTo>
                    <a:lnTo>
                      <a:pt x="35" y="14"/>
                    </a:lnTo>
                    <a:lnTo>
                      <a:pt x="36" y="14"/>
                    </a:lnTo>
                    <a:lnTo>
                      <a:pt x="38" y="12"/>
                    </a:lnTo>
                    <a:lnTo>
                      <a:pt x="39" y="9"/>
                    </a:lnTo>
                    <a:lnTo>
                      <a:pt x="38" y="8"/>
                    </a:lnTo>
                    <a:lnTo>
                      <a:pt x="39" y="5"/>
                    </a:lnTo>
                    <a:lnTo>
                      <a:pt x="38" y="3"/>
                    </a:lnTo>
                    <a:lnTo>
                      <a:pt x="38" y="3"/>
                    </a:lnTo>
                    <a:lnTo>
                      <a:pt x="36" y="3"/>
                    </a:lnTo>
                    <a:lnTo>
                      <a:pt x="33" y="3"/>
                    </a:lnTo>
                    <a:lnTo>
                      <a:pt x="31" y="1"/>
                    </a:lnTo>
                    <a:lnTo>
                      <a:pt x="25" y="0"/>
                    </a:lnTo>
                    <a:lnTo>
                      <a:pt x="23" y="1"/>
                    </a:lnTo>
                    <a:lnTo>
                      <a:pt x="20" y="0"/>
                    </a:lnTo>
                    <a:lnTo>
                      <a:pt x="15" y="0"/>
                    </a:lnTo>
                    <a:lnTo>
                      <a:pt x="15" y="1"/>
                    </a:lnTo>
                    <a:lnTo>
                      <a:pt x="17" y="3"/>
                    </a:lnTo>
                    <a:lnTo>
                      <a:pt x="25" y="6"/>
                    </a:lnTo>
                    <a:lnTo>
                      <a:pt x="25" y="8"/>
                    </a:lnTo>
                    <a:lnTo>
                      <a:pt x="25" y="9"/>
                    </a:lnTo>
                    <a:lnTo>
                      <a:pt x="25" y="12"/>
                    </a:lnTo>
                    <a:lnTo>
                      <a:pt x="25" y="16"/>
                    </a:lnTo>
                    <a:lnTo>
                      <a:pt x="28" y="16"/>
                    </a:lnTo>
                    <a:lnTo>
                      <a:pt x="31" y="19"/>
                    </a:lnTo>
                    <a:lnTo>
                      <a:pt x="31" y="20"/>
                    </a:lnTo>
                    <a:lnTo>
                      <a:pt x="25" y="20"/>
                    </a:lnTo>
                    <a:lnTo>
                      <a:pt x="23" y="22"/>
                    </a:lnTo>
                    <a:lnTo>
                      <a:pt x="22" y="20"/>
                    </a:lnTo>
                    <a:lnTo>
                      <a:pt x="19" y="20"/>
                    </a:lnTo>
                    <a:lnTo>
                      <a:pt x="15" y="19"/>
                    </a:lnTo>
                    <a:lnTo>
                      <a:pt x="12" y="20"/>
                    </a:lnTo>
                    <a:lnTo>
                      <a:pt x="12" y="19"/>
                    </a:lnTo>
                    <a:lnTo>
                      <a:pt x="11" y="19"/>
                    </a:lnTo>
                    <a:lnTo>
                      <a:pt x="6" y="20"/>
                    </a:lnTo>
                    <a:lnTo>
                      <a:pt x="4" y="17"/>
                    </a:lnTo>
                    <a:lnTo>
                      <a:pt x="1" y="19"/>
                    </a:lnTo>
                    <a:lnTo>
                      <a:pt x="0" y="22"/>
                    </a:lnTo>
                    <a:lnTo>
                      <a:pt x="1" y="24"/>
                    </a:lnTo>
                    <a:lnTo>
                      <a:pt x="4" y="24"/>
                    </a:lnTo>
                    <a:lnTo>
                      <a:pt x="7" y="28"/>
                    </a:lnTo>
                    <a:lnTo>
                      <a:pt x="9" y="28"/>
                    </a:lnTo>
                    <a:lnTo>
                      <a:pt x="9" y="25"/>
                    </a:lnTo>
                    <a:lnTo>
                      <a:pt x="11" y="25"/>
                    </a:lnTo>
                    <a:lnTo>
                      <a:pt x="17" y="25"/>
                    </a:lnTo>
                    <a:lnTo>
                      <a:pt x="20" y="27"/>
                    </a:lnTo>
                    <a:lnTo>
                      <a:pt x="27" y="27"/>
                    </a:lnTo>
                    <a:lnTo>
                      <a:pt x="28" y="25"/>
                    </a:lnTo>
                    <a:lnTo>
                      <a:pt x="31" y="27"/>
                    </a:lnTo>
                    <a:lnTo>
                      <a:pt x="33" y="27"/>
                    </a:lnTo>
                    <a:lnTo>
                      <a:pt x="33" y="25"/>
                    </a:lnTo>
                    <a:lnTo>
                      <a:pt x="36" y="22"/>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6" name="Freeform 1376">
                <a:extLst>
                  <a:ext uri="{FF2B5EF4-FFF2-40B4-BE49-F238E27FC236}">
                    <a16:creationId xmlns:a16="http://schemas.microsoft.com/office/drawing/2014/main" id="{EBF0E2ED-AEB7-40E5-ABC0-899DDEE7A767}"/>
                  </a:ext>
                </a:extLst>
              </p:cNvPr>
              <p:cNvSpPr>
                <a:spLocks/>
              </p:cNvSpPr>
              <p:nvPr/>
            </p:nvSpPr>
            <p:spPr bwMode="auto">
              <a:xfrm>
                <a:off x="3683" y="2135"/>
                <a:ext cx="8" cy="3"/>
              </a:xfrm>
              <a:custGeom>
                <a:avLst/>
                <a:gdLst>
                  <a:gd name="T0" fmla="*/ 8 w 8"/>
                  <a:gd name="T1" fmla="*/ 3 h 3"/>
                  <a:gd name="T2" fmla="*/ 3 w 8"/>
                  <a:gd name="T3" fmla="*/ 0 h 3"/>
                  <a:gd name="T4" fmla="*/ 0 w 8"/>
                  <a:gd name="T5" fmla="*/ 2 h 3"/>
                  <a:gd name="T6" fmla="*/ 3 w 8"/>
                  <a:gd name="T7" fmla="*/ 3 h 3"/>
                  <a:gd name="T8" fmla="*/ 8 w 8"/>
                  <a:gd name="T9" fmla="*/ 3 h 3"/>
                </a:gdLst>
                <a:ahLst/>
                <a:cxnLst>
                  <a:cxn ang="0">
                    <a:pos x="T0" y="T1"/>
                  </a:cxn>
                  <a:cxn ang="0">
                    <a:pos x="T2" y="T3"/>
                  </a:cxn>
                  <a:cxn ang="0">
                    <a:pos x="T4" y="T5"/>
                  </a:cxn>
                  <a:cxn ang="0">
                    <a:pos x="T6" y="T7"/>
                  </a:cxn>
                  <a:cxn ang="0">
                    <a:pos x="T8" y="T9"/>
                  </a:cxn>
                </a:cxnLst>
                <a:rect l="0" t="0" r="r" b="b"/>
                <a:pathLst>
                  <a:path w="8" h="3">
                    <a:moveTo>
                      <a:pt x="8" y="3"/>
                    </a:moveTo>
                    <a:lnTo>
                      <a:pt x="3" y="0"/>
                    </a:lnTo>
                    <a:lnTo>
                      <a:pt x="0" y="2"/>
                    </a:lnTo>
                    <a:lnTo>
                      <a:pt x="3" y="3"/>
                    </a:lnTo>
                    <a:lnTo>
                      <a:pt x="8" y="3"/>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7" name="Freeform 1377">
                <a:extLst>
                  <a:ext uri="{FF2B5EF4-FFF2-40B4-BE49-F238E27FC236}">
                    <a16:creationId xmlns:a16="http://schemas.microsoft.com/office/drawing/2014/main" id="{A762D3C1-4EF4-4ACB-95D4-FE30194C1F2E}"/>
                  </a:ext>
                </a:extLst>
              </p:cNvPr>
              <p:cNvSpPr>
                <a:spLocks/>
              </p:cNvSpPr>
              <p:nvPr/>
            </p:nvSpPr>
            <p:spPr bwMode="auto">
              <a:xfrm>
                <a:off x="3516" y="2089"/>
                <a:ext cx="149" cy="54"/>
              </a:xfrm>
              <a:custGeom>
                <a:avLst/>
                <a:gdLst>
                  <a:gd name="T0" fmla="*/ 135 w 149"/>
                  <a:gd name="T1" fmla="*/ 51 h 54"/>
                  <a:gd name="T2" fmla="*/ 138 w 149"/>
                  <a:gd name="T3" fmla="*/ 51 h 54"/>
                  <a:gd name="T4" fmla="*/ 145 w 149"/>
                  <a:gd name="T5" fmla="*/ 49 h 54"/>
                  <a:gd name="T6" fmla="*/ 149 w 149"/>
                  <a:gd name="T7" fmla="*/ 46 h 54"/>
                  <a:gd name="T8" fmla="*/ 146 w 149"/>
                  <a:gd name="T9" fmla="*/ 44 h 54"/>
                  <a:gd name="T10" fmla="*/ 138 w 149"/>
                  <a:gd name="T11" fmla="*/ 38 h 54"/>
                  <a:gd name="T12" fmla="*/ 129 w 149"/>
                  <a:gd name="T13" fmla="*/ 36 h 54"/>
                  <a:gd name="T14" fmla="*/ 132 w 149"/>
                  <a:gd name="T15" fmla="*/ 32 h 54"/>
                  <a:gd name="T16" fmla="*/ 127 w 149"/>
                  <a:gd name="T17" fmla="*/ 32 h 54"/>
                  <a:gd name="T18" fmla="*/ 119 w 149"/>
                  <a:gd name="T19" fmla="*/ 28 h 54"/>
                  <a:gd name="T20" fmla="*/ 116 w 149"/>
                  <a:gd name="T21" fmla="*/ 27 h 54"/>
                  <a:gd name="T22" fmla="*/ 109 w 149"/>
                  <a:gd name="T23" fmla="*/ 27 h 54"/>
                  <a:gd name="T24" fmla="*/ 109 w 149"/>
                  <a:gd name="T25" fmla="*/ 24 h 54"/>
                  <a:gd name="T26" fmla="*/ 108 w 149"/>
                  <a:gd name="T27" fmla="*/ 25 h 54"/>
                  <a:gd name="T28" fmla="*/ 100 w 149"/>
                  <a:gd name="T29" fmla="*/ 22 h 54"/>
                  <a:gd name="T30" fmla="*/ 94 w 149"/>
                  <a:gd name="T31" fmla="*/ 17 h 54"/>
                  <a:gd name="T32" fmla="*/ 82 w 149"/>
                  <a:gd name="T33" fmla="*/ 14 h 54"/>
                  <a:gd name="T34" fmla="*/ 78 w 149"/>
                  <a:gd name="T35" fmla="*/ 9 h 54"/>
                  <a:gd name="T36" fmla="*/ 73 w 149"/>
                  <a:gd name="T37" fmla="*/ 6 h 54"/>
                  <a:gd name="T38" fmla="*/ 60 w 149"/>
                  <a:gd name="T39" fmla="*/ 3 h 54"/>
                  <a:gd name="T40" fmla="*/ 52 w 149"/>
                  <a:gd name="T41" fmla="*/ 3 h 54"/>
                  <a:gd name="T42" fmla="*/ 44 w 149"/>
                  <a:gd name="T43" fmla="*/ 0 h 54"/>
                  <a:gd name="T44" fmla="*/ 35 w 149"/>
                  <a:gd name="T45" fmla="*/ 1 h 54"/>
                  <a:gd name="T46" fmla="*/ 22 w 149"/>
                  <a:gd name="T47" fmla="*/ 4 h 54"/>
                  <a:gd name="T48" fmla="*/ 14 w 149"/>
                  <a:gd name="T49" fmla="*/ 8 h 54"/>
                  <a:gd name="T50" fmla="*/ 9 w 149"/>
                  <a:gd name="T51" fmla="*/ 11 h 54"/>
                  <a:gd name="T52" fmla="*/ 11 w 149"/>
                  <a:gd name="T53" fmla="*/ 17 h 54"/>
                  <a:gd name="T54" fmla="*/ 7 w 149"/>
                  <a:gd name="T55" fmla="*/ 17 h 54"/>
                  <a:gd name="T56" fmla="*/ 1 w 149"/>
                  <a:gd name="T57" fmla="*/ 19 h 54"/>
                  <a:gd name="T58" fmla="*/ 3 w 149"/>
                  <a:gd name="T59" fmla="*/ 22 h 54"/>
                  <a:gd name="T60" fmla="*/ 7 w 149"/>
                  <a:gd name="T61" fmla="*/ 19 h 54"/>
                  <a:gd name="T62" fmla="*/ 11 w 149"/>
                  <a:gd name="T63" fmla="*/ 20 h 54"/>
                  <a:gd name="T64" fmla="*/ 15 w 149"/>
                  <a:gd name="T65" fmla="*/ 16 h 54"/>
                  <a:gd name="T66" fmla="*/ 20 w 149"/>
                  <a:gd name="T67" fmla="*/ 14 h 54"/>
                  <a:gd name="T68" fmla="*/ 25 w 149"/>
                  <a:gd name="T69" fmla="*/ 16 h 54"/>
                  <a:gd name="T70" fmla="*/ 31 w 149"/>
                  <a:gd name="T71" fmla="*/ 9 h 54"/>
                  <a:gd name="T72" fmla="*/ 38 w 149"/>
                  <a:gd name="T73" fmla="*/ 9 h 54"/>
                  <a:gd name="T74" fmla="*/ 46 w 149"/>
                  <a:gd name="T75" fmla="*/ 9 h 54"/>
                  <a:gd name="T76" fmla="*/ 46 w 149"/>
                  <a:gd name="T77" fmla="*/ 12 h 54"/>
                  <a:gd name="T78" fmla="*/ 41 w 149"/>
                  <a:gd name="T79" fmla="*/ 14 h 54"/>
                  <a:gd name="T80" fmla="*/ 52 w 149"/>
                  <a:gd name="T81" fmla="*/ 16 h 54"/>
                  <a:gd name="T82" fmla="*/ 55 w 149"/>
                  <a:gd name="T83" fmla="*/ 16 h 54"/>
                  <a:gd name="T84" fmla="*/ 62 w 149"/>
                  <a:gd name="T85" fmla="*/ 19 h 54"/>
                  <a:gd name="T86" fmla="*/ 65 w 149"/>
                  <a:gd name="T87" fmla="*/ 17 h 54"/>
                  <a:gd name="T88" fmla="*/ 66 w 149"/>
                  <a:gd name="T89" fmla="*/ 19 h 54"/>
                  <a:gd name="T90" fmla="*/ 74 w 149"/>
                  <a:gd name="T91" fmla="*/ 24 h 54"/>
                  <a:gd name="T92" fmla="*/ 79 w 149"/>
                  <a:gd name="T93" fmla="*/ 25 h 54"/>
                  <a:gd name="T94" fmla="*/ 84 w 149"/>
                  <a:gd name="T95" fmla="*/ 25 h 54"/>
                  <a:gd name="T96" fmla="*/ 89 w 149"/>
                  <a:gd name="T97" fmla="*/ 24 h 54"/>
                  <a:gd name="T98" fmla="*/ 97 w 149"/>
                  <a:gd name="T99" fmla="*/ 38 h 54"/>
                  <a:gd name="T100" fmla="*/ 100 w 149"/>
                  <a:gd name="T101" fmla="*/ 38 h 54"/>
                  <a:gd name="T102" fmla="*/ 108 w 149"/>
                  <a:gd name="T103" fmla="*/ 40 h 54"/>
                  <a:gd name="T104" fmla="*/ 111 w 149"/>
                  <a:gd name="T105" fmla="*/ 41 h 54"/>
                  <a:gd name="T106" fmla="*/ 106 w 149"/>
                  <a:gd name="T107" fmla="*/ 46 h 54"/>
                  <a:gd name="T108" fmla="*/ 101 w 149"/>
                  <a:gd name="T109" fmla="*/ 52 h 54"/>
                  <a:gd name="T110" fmla="*/ 109 w 149"/>
                  <a:gd name="T111" fmla="*/ 51 h 54"/>
                  <a:gd name="T112" fmla="*/ 119 w 149"/>
                  <a:gd name="T113" fmla="*/ 51 h 54"/>
                  <a:gd name="T114" fmla="*/ 129 w 149"/>
                  <a:gd name="T11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9" h="54">
                    <a:moveTo>
                      <a:pt x="129" y="54"/>
                    </a:moveTo>
                    <a:lnTo>
                      <a:pt x="135" y="51"/>
                    </a:lnTo>
                    <a:lnTo>
                      <a:pt x="137" y="49"/>
                    </a:lnTo>
                    <a:lnTo>
                      <a:pt x="138" y="51"/>
                    </a:lnTo>
                    <a:lnTo>
                      <a:pt x="140" y="49"/>
                    </a:lnTo>
                    <a:lnTo>
                      <a:pt x="145" y="49"/>
                    </a:lnTo>
                    <a:lnTo>
                      <a:pt x="148" y="48"/>
                    </a:lnTo>
                    <a:lnTo>
                      <a:pt x="149" y="46"/>
                    </a:lnTo>
                    <a:lnTo>
                      <a:pt x="149" y="44"/>
                    </a:lnTo>
                    <a:lnTo>
                      <a:pt x="146" y="44"/>
                    </a:lnTo>
                    <a:lnTo>
                      <a:pt x="145" y="40"/>
                    </a:lnTo>
                    <a:lnTo>
                      <a:pt x="138" y="38"/>
                    </a:lnTo>
                    <a:lnTo>
                      <a:pt x="130" y="38"/>
                    </a:lnTo>
                    <a:lnTo>
                      <a:pt x="129" y="36"/>
                    </a:lnTo>
                    <a:lnTo>
                      <a:pt x="130" y="35"/>
                    </a:lnTo>
                    <a:lnTo>
                      <a:pt x="132" y="32"/>
                    </a:lnTo>
                    <a:lnTo>
                      <a:pt x="130" y="32"/>
                    </a:lnTo>
                    <a:lnTo>
                      <a:pt x="127" y="32"/>
                    </a:lnTo>
                    <a:lnTo>
                      <a:pt x="125" y="32"/>
                    </a:lnTo>
                    <a:lnTo>
                      <a:pt x="119" y="28"/>
                    </a:lnTo>
                    <a:lnTo>
                      <a:pt x="119" y="30"/>
                    </a:lnTo>
                    <a:lnTo>
                      <a:pt x="116" y="27"/>
                    </a:lnTo>
                    <a:lnTo>
                      <a:pt x="113" y="25"/>
                    </a:lnTo>
                    <a:lnTo>
                      <a:pt x="109" y="27"/>
                    </a:lnTo>
                    <a:lnTo>
                      <a:pt x="109" y="25"/>
                    </a:lnTo>
                    <a:lnTo>
                      <a:pt x="109" y="24"/>
                    </a:lnTo>
                    <a:lnTo>
                      <a:pt x="108" y="24"/>
                    </a:lnTo>
                    <a:lnTo>
                      <a:pt x="108" y="25"/>
                    </a:lnTo>
                    <a:lnTo>
                      <a:pt x="106" y="24"/>
                    </a:lnTo>
                    <a:lnTo>
                      <a:pt x="100" y="22"/>
                    </a:lnTo>
                    <a:lnTo>
                      <a:pt x="97" y="19"/>
                    </a:lnTo>
                    <a:lnTo>
                      <a:pt x="94" y="17"/>
                    </a:lnTo>
                    <a:lnTo>
                      <a:pt x="90" y="14"/>
                    </a:lnTo>
                    <a:lnTo>
                      <a:pt x="82" y="14"/>
                    </a:lnTo>
                    <a:lnTo>
                      <a:pt x="79" y="12"/>
                    </a:lnTo>
                    <a:lnTo>
                      <a:pt x="78" y="9"/>
                    </a:lnTo>
                    <a:lnTo>
                      <a:pt x="74" y="6"/>
                    </a:lnTo>
                    <a:lnTo>
                      <a:pt x="73" y="6"/>
                    </a:lnTo>
                    <a:lnTo>
                      <a:pt x="71" y="4"/>
                    </a:lnTo>
                    <a:lnTo>
                      <a:pt x="60" y="3"/>
                    </a:lnTo>
                    <a:lnTo>
                      <a:pt x="57" y="4"/>
                    </a:lnTo>
                    <a:lnTo>
                      <a:pt x="52" y="3"/>
                    </a:lnTo>
                    <a:lnTo>
                      <a:pt x="51" y="1"/>
                    </a:lnTo>
                    <a:lnTo>
                      <a:pt x="44" y="0"/>
                    </a:lnTo>
                    <a:lnTo>
                      <a:pt x="38" y="0"/>
                    </a:lnTo>
                    <a:lnTo>
                      <a:pt x="35" y="1"/>
                    </a:lnTo>
                    <a:lnTo>
                      <a:pt x="28" y="3"/>
                    </a:lnTo>
                    <a:lnTo>
                      <a:pt x="22" y="4"/>
                    </a:lnTo>
                    <a:lnTo>
                      <a:pt x="20" y="6"/>
                    </a:lnTo>
                    <a:lnTo>
                      <a:pt x="14" y="8"/>
                    </a:lnTo>
                    <a:lnTo>
                      <a:pt x="12" y="9"/>
                    </a:lnTo>
                    <a:lnTo>
                      <a:pt x="9" y="11"/>
                    </a:lnTo>
                    <a:lnTo>
                      <a:pt x="9" y="14"/>
                    </a:lnTo>
                    <a:lnTo>
                      <a:pt x="11" y="17"/>
                    </a:lnTo>
                    <a:lnTo>
                      <a:pt x="9" y="17"/>
                    </a:lnTo>
                    <a:lnTo>
                      <a:pt x="7" y="17"/>
                    </a:lnTo>
                    <a:lnTo>
                      <a:pt x="3" y="19"/>
                    </a:lnTo>
                    <a:lnTo>
                      <a:pt x="1" y="19"/>
                    </a:lnTo>
                    <a:lnTo>
                      <a:pt x="0" y="20"/>
                    </a:lnTo>
                    <a:lnTo>
                      <a:pt x="3" y="22"/>
                    </a:lnTo>
                    <a:lnTo>
                      <a:pt x="6" y="19"/>
                    </a:lnTo>
                    <a:lnTo>
                      <a:pt x="7" y="19"/>
                    </a:lnTo>
                    <a:lnTo>
                      <a:pt x="7" y="22"/>
                    </a:lnTo>
                    <a:lnTo>
                      <a:pt x="11" y="20"/>
                    </a:lnTo>
                    <a:lnTo>
                      <a:pt x="12" y="19"/>
                    </a:lnTo>
                    <a:lnTo>
                      <a:pt x="15" y="16"/>
                    </a:lnTo>
                    <a:lnTo>
                      <a:pt x="19" y="16"/>
                    </a:lnTo>
                    <a:lnTo>
                      <a:pt x="20" y="14"/>
                    </a:lnTo>
                    <a:lnTo>
                      <a:pt x="22" y="16"/>
                    </a:lnTo>
                    <a:lnTo>
                      <a:pt x="25" y="16"/>
                    </a:lnTo>
                    <a:lnTo>
                      <a:pt x="30" y="11"/>
                    </a:lnTo>
                    <a:lnTo>
                      <a:pt x="31" y="9"/>
                    </a:lnTo>
                    <a:lnTo>
                      <a:pt x="33" y="8"/>
                    </a:lnTo>
                    <a:lnTo>
                      <a:pt x="38" y="9"/>
                    </a:lnTo>
                    <a:lnTo>
                      <a:pt x="39" y="9"/>
                    </a:lnTo>
                    <a:lnTo>
                      <a:pt x="46" y="9"/>
                    </a:lnTo>
                    <a:lnTo>
                      <a:pt x="47" y="11"/>
                    </a:lnTo>
                    <a:lnTo>
                      <a:pt x="46" y="12"/>
                    </a:lnTo>
                    <a:lnTo>
                      <a:pt x="43" y="12"/>
                    </a:lnTo>
                    <a:lnTo>
                      <a:pt x="41" y="14"/>
                    </a:lnTo>
                    <a:lnTo>
                      <a:pt x="43" y="16"/>
                    </a:lnTo>
                    <a:lnTo>
                      <a:pt x="52" y="16"/>
                    </a:lnTo>
                    <a:lnTo>
                      <a:pt x="54" y="16"/>
                    </a:lnTo>
                    <a:lnTo>
                      <a:pt x="55" y="16"/>
                    </a:lnTo>
                    <a:lnTo>
                      <a:pt x="58" y="17"/>
                    </a:lnTo>
                    <a:lnTo>
                      <a:pt x="62" y="19"/>
                    </a:lnTo>
                    <a:lnTo>
                      <a:pt x="63" y="19"/>
                    </a:lnTo>
                    <a:lnTo>
                      <a:pt x="65" y="17"/>
                    </a:lnTo>
                    <a:lnTo>
                      <a:pt x="66" y="17"/>
                    </a:lnTo>
                    <a:lnTo>
                      <a:pt x="66" y="19"/>
                    </a:lnTo>
                    <a:lnTo>
                      <a:pt x="71" y="22"/>
                    </a:lnTo>
                    <a:lnTo>
                      <a:pt x="74" y="24"/>
                    </a:lnTo>
                    <a:lnTo>
                      <a:pt x="76" y="22"/>
                    </a:lnTo>
                    <a:lnTo>
                      <a:pt x="79" y="25"/>
                    </a:lnTo>
                    <a:lnTo>
                      <a:pt x="82" y="24"/>
                    </a:lnTo>
                    <a:lnTo>
                      <a:pt x="84" y="25"/>
                    </a:lnTo>
                    <a:lnTo>
                      <a:pt x="87" y="24"/>
                    </a:lnTo>
                    <a:lnTo>
                      <a:pt x="89" y="24"/>
                    </a:lnTo>
                    <a:lnTo>
                      <a:pt x="92" y="33"/>
                    </a:lnTo>
                    <a:lnTo>
                      <a:pt x="97" y="38"/>
                    </a:lnTo>
                    <a:lnTo>
                      <a:pt x="98" y="38"/>
                    </a:lnTo>
                    <a:lnTo>
                      <a:pt x="100" y="38"/>
                    </a:lnTo>
                    <a:lnTo>
                      <a:pt x="103" y="40"/>
                    </a:lnTo>
                    <a:lnTo>
                      <a:pt x="108" y="40"/>
                    </a:lnTo>
                    <a:lnTo>
                      <a:pt x="108" y="41"/>
                    </a:lnTo>
                    <a:lnTo>
                      <a:pt x="111" y="41"/>
                    </a:lnTo>
                    <a:lnTo>
                      <a:pt x="111" y="44"/>
                    </a:lnTo>
                    <a:lnTo>
                      <a:pt x="106" y="46"/>
                    </a:lnTo>
                    <a:lnTo>
                      <a:pt x="101" y="49"/>
                    </a:lnTo>
                    <a:lnTo>
                      <a:pt x="101" y="52"/>
                    </a:lnTo>
                    <a:lnTo>
                      <a:pt x="106" y="52"/>
                    </a:lnTo>
                    <a:lnTo>
                      <a:pt x="109" y="51"/>
                    </a:lnTo>
                    <a:lnTo>
                      <a:pt x="113" y="52"/>
                    </a:lnTo>
                    <a:lnTo>
                      <a:pt x="119" y="51"/>
                    </a:lnTo>
                    <a:lnTo>
                      <a:pt x="124" y="51"/>
                    </a:lnTo>
                    <a:lnTo>
                      <a:pt x="129" y="54"/>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8" name="Freeform 1378">
                <a:extLst>
                  <a:ext uri="{FF2B5EF4-FFF2-40B4-BE49-F238E27FC236}">
                    <a16:creationId xmlns:a16="http://schemas.microsoft.com/office/drawing/2014/main" id="{2E6C4DE5-569A-4DED-862C-B39C74206FBF}"/>
                  </a:ext>
                </a:extLst>
              </p:cNvPr>
              <p:cNvSpPr>
                <a:spLocks/>
              </p:cNvSpPr>
              <p:nvPr/>
            </p:nvSpPr>
            <p:spPr bwMode="auto">
              <a:xfrm>
                <a:off x="3543" y="2108"/>
                <a:ext cx="8" cy="8"/>
              </a:xfrm>
              <a:custGeom>
                <a:avLst/>
                <a:gdLst>
                  <a:gd name="T0" fmla="*/ 1 w 8"/>
                  <a:gd name="T1" fmla="*/ 6 h 8"/>
                  <a:gd name="T2" fmla="*/ 0 w 8"/>
                  <a:gd name="T3" fmla="*/ 5 h 8"/>
                  <a:gd name="T4" fmla="*/ 0 w 8"/>
                  <a:gd name="T5" fmla="*/ 6 h 8"/>
                  <a:gd name="T6" fmla="*/ 3 w 8"/>
                  <a:gd name="T7" fmla="*/ 8 h 8"/>
                  <a:gd name="T8" fmla="*/ 8 w 8"/>
                  <a:gd name="T9" fmla="*/ 6 h 8"/>
                  <a:gd name="T10" fmla="*/ 8 w 8"/>
                  <a:gd name="T11" fmla="*/ 5 h 8"/>
                  <a:gd name="T12" fmla="*/ 4 w 8"/>
                  <a:gd name="T13" fmla="*/ 1 h 8"/>
                  <a:gd name="T14" fmla="*/ 3 w 8"/>
                  <a:gd name="T15" fmla="*/ 0 h 8"/>
                  <a:gd name="T16" fmla="*/ 1 w 8"/>
                  <a:gd name="T17" fmla="*/ 3 h 8"/>
                  <a:gd name="T18" fmla="*/ 3 w 8"/>
                  <a:gd name="T19" fmla="*/ 5 h 8"/>
                  <a:gd name="T20" fmla="*/ 3 w 8"/>
                  <a:gd name="T21" fmla="*/ 5 h 8"/>
                  <a:gd name="T22" fmla="*/ 3 w 8"/>
                  <a:gd name="T23" fmla="*/ 6 h 8"/>
                  <a:gd name="T24" fmla="*/ 1 w 8"/>
                  <a:gd name="T25"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8">
                    <a:moveTo>
                      <a:pt x="1" y="6"/>
                    </a:moveTo>
                    <a:lnTo>
                      <a:pt x="0" y="5"/>
                    </a:lnTo>
                    <a:lnTo>
                      <a:pt x="0" y="6"/>
                    </a:lnTo>
                    <a:lnTo>
                      <a:pt x="3" y="8"/>
                    </a:lnTo>
                    <a:lnTo>
                      <a:pt x="8" y="6"/>
                    </a:lnTo>
                    <a:lnTo>
                      <a:pt x="8" y="5"/>
                    </a:lnTo>
                    <a:lnTo>
                      <a:pt x="4" y="1"/>
                    </a:lnTo>
                    <a:lnTo>
                      <a:pt x="3" y="0"/>
                    </a:lnTo>
                    <a:lnTo>
                      <a:pt x="1" y="3"/>
                    </a:lnTo>
                    <a:lnTo>
                      <a:pt x="3" y="5"/>
                    </a:lnTo>
                    <a:lnTo>
                      <a:pt x="3" y="5"/>
                    </a:lnTo>
                    <a:lnTo>
                      <a:pt x="3" y="6"/>
                    </a:lnTo>
                    <a:lnTo>
                      <a:pt x="1" y="6"/>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9" name="Freeform 1379">
                <a:extLst>
                  <a:ext uri="{FF2B5EF4-FFF2-40B4-BE49-F238E27FC236}">
                    <a16:creationId xmlns:a16="http://schemas.microsoft.com/office/drawing/2014/main" id="{8299306D-DC65-4EFD-A758-B22D22DE475C}"/>
                  </a:ext>
                </a:extLst>
              </p:cNvPr>
              <p:cNvSpPr>
                <a:spLocks/>
              </p:cNvSpPr>
              <p:nvPr/>
            </p:nvSpPr>
            <p:spPr bwMode="auto">
              <a:xfrm>
                <a:off x="3667" y="2095"/>
                <a:ext cx="8" cy="8"/>
              </a:xfrm>
              <a:custGeom>
                <a:avLst/>
                <a:gdLst>
                  <a:gd name="T0" fmla="*/ 0 w 8"/>
                  <a:gd name="T1" fmla="*/ 6 h 8"/>
                  <a:gd name="T2" fmla="*/ 0 w 8"/>
                  <a:gd name="T3" fmla="*/ 8 h 8"/>
                  <a:gd name="T4" fmla="*/ 1 w 8"/>
                  <a:gd name="T5" fmla="*/ 8 h 8"/>
                  <a:gd name="T6" fmla="*/ 6 w 8"/>
                  <a:gd name="T7" fmla="*/ 5 h 8"/>
                  <a:gd name="T8" fmla="*/ 8 w 8"/>
                  <a:gd name="T9" fmla="*/ 2 h 8"/>
                  <a:gd name="T10" fmla="*/ 6 w 8"/>
                  <a:gd name="T11" fmla="*/ 0 h 8"/>
                  <a:gd name="T12" fmla="*/ 5 w 8"/>
                  <a:gd name="T13" fmla="*/ 2 h 8"/>
                  <a:gd name="T14" fmla="*/ 5 w 8"/>
                  <a:gd name="T15" fmla="*/ 3 h 8"/>
                  <a:gd name="T16" fmla="*/ 1 w 8"/>
                  <a:gd name="T17" fmla="*/ 6 h 8"/>
                  <a:gd name="T18" fmla="*/ 0 w 8"/>
                  <a:gd name="T19"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8">
                    <a:moveTo>
                      <a:pt x="0" y="6"/>
                    </a:moveTo>
                    <a:lnTo>
                      <a:pt x="0" y="8"/>
                    </a:lnTo>
                    <a:lnTo>
                      <a:pt x="1" y="8"/>
                    </a:lnTo>
                    <a:lnTo>
                      <a:pt x="6" y="5"/>
                    </a:lnTo>
                    <a:lnTo>
                      <a:pt x="8" y="2"/>
                    </a:lnTo>
                    <a:lnTo>
                      <a:pt x="6" y="0"/>
                    </a:lnTo>
                    <a:lnTo>
                      <a:pt x="5" y="2"/>
                    </a:lnTo>
                    <a:lnTo>
                      <a:pt x="5" y="3"/>
                    </a:lnTo>
                    <a:lnTo>
                      <a:pt x="1" y="6"/>
                    </a:lnTo>
                    <a:lnTo>
                      <a:pt x="0" y="6"/>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0" name="Freeform 1380">
                <a:extLst>
                  <a:ext uri="{FF2B5EF4-FFF2-40B4-BE49-F238E27FC236}">
                    <a16:creationId xmlns:a16="http://schemas.microsoft.com/office/drawing/2014/main" id="{47070C3F-435A-43C9-8630-2DF3D03AD609}"/>
                  </a:ext>
                </a:extLst>
              </p:cNvPr>
              <p:cNvSpPr>
                <a:spLocks/>
              </p:cNvSpPr>
              <p:nvPr/>
            </p:nvSpPr>
            <p:spPr bwMode="auto">
              <a:xfrm>
                <a:off x="3683" y="2114"/>
                <a:ext cx="1" cy="3"/>
              </a:xfrm>
              <a:custGeom>
                <a:avLst/>
                <a:gdLst>
                  <a:gd name="T0" fmla="*/ 0 w 1"/>
                  <a:gd name="T1" fmla="*/ 2 h 3"/>
                  <a:gd name="T2" fmla="*/ 1 w 1"/>
                  <a:gd name="T3" fmla="*/ 3 h 3"/>
                  <a:gd name="T4" fmla="*/ 1 w 1"/>
                  <a:gd name="T5" fmla="*/ 0 h 3"/>
                  <a:gd name="T6" fmla="*/ 0 w 1"/>
                  <a:gd name="T7" fmla="*/ 2 h 3"/>
                </a:gdLst>
                <a:ahLst/>
                <a:cxnLst>
                  <a:cxn ang="0">
                    <a:pos x="T0" y="T1"/>
                  </a:cxn>
                  <a:cxn ang="0">
                    <a:pos x="T2" y="T3"/>
                  </a:cxn>
                  <a:cxn ang="0">
                    <a:pos x="T4" y="T5"/>
                  </a:cxn>
                  <a:cxn ang="0">
                    <a:pos x="T6" y="T7"/>
                  </a:cxn>
                </a:cxnLst>
                <a:rect l="0" t="0" r="r" b="b"/>
                <a:pathLst>
                  <a:path w="1" h="3">
                    <a:moveTo>
                      <a:pt x="0" y="2"/>
                    </a:moveTo>
                    <a:lnTo>
                      <a:pt x="1" y="3"/>
                    </a:lnTo>
                    <a:lnTo>
                      <a:pt x="1" y="0"/>
                    </a:lnTo>
                    <a:lnTo>
                      <a:pt x="0" y="2"/>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1" name="Freeform 1381">
                <a:extLst>
                  <a:ext uri="{FF2B5EF4-FFF2-40B4-BE49-F238E27FC236}">
                    <a16:creationId xmlns:a16="http://schemas.microsoft.com/office/drawing/2014/main" id="{5651C336-2CE9-4F42-A534-AB88744584C7}"/>
                  </a:ext>
                </a:extLst>
              </p:cNvPr>
              <p:cNvSpPr>
                <a:spLocks/>
              </p:cNvSpPr>
              <p:nvPr/>
            </p:nvSpPr>
            <p:spPr bwMode="auto">
              <a:xfrm>
                <a:off x="3654" y="2082"/>
                <a:ext cx="7" cy="13"/>
              </a:xfrm>
              <a:custGeom>
                <a:avLst/>
                <a:gdLst>
                  <a:gd name="T0" fmla="*/ 3 w 7"/>
                  <a:gd name="T1" fmla="*/ 10 h 13"/>
                  <a:gd name="T2" fmla="*/ 5 w 7"/>
                  <a:gd name="T3" fmla="*/ 11 h 13"/>
                  <a:gd name="T4" fmla="*/ 7 w 7"/>
                  <a:gd name="T5" fmla="*/ 13 h 13"/>
                  <a:gd name="T6" fmla="*/ 3 w 7"/>
                  <a:gd name="T7" fmla="*/ 8 h 13"/>
                  <a:gd name="T8" fmla="*/ 3 w 7"/>
                  <a:gd name="T9" fmla="*/ 5 h 13"/>
                  <a:gd name="T10" fmla="*/ 0 w 7"/>
                  <a:gd name="T11" fmla="*/ 0 h 13"/>
                  <a:gd name="T12" fmla="*/ 0 w 7"/>
                  <a:gd name="T13" fmla="*/ 2 h 13"/>
                  <a:gd name="T14" fmla="*/ 2 w 7"/>
                  <a:gd name="T15" fmla="*/ 5 h 13"/>
                  <a:gd name="T16" fmla="*/ 0 w 7"/>
                  <a:gd name="T17" fmla="*/ 7 h 13"/>
                  <a:gd name="T18" fmla="*/ 3 w 7"/>
                  <a:gd name="T19" fmla="*/ 1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13">
                    <a:moveTo>
                      <a:pt x="3" y="10"/>
                    </a:moveTo>
                    <a:lnTo>
                      <a:pt x="5" y="11"/>
                    </a:lnTo>
                    <a:lnTo>
                      <a:pt x="7" y="13"/>
                    </a:lnTo>
                    <a:lnTo>
                      <a:pt x="3" y="8"/>
                    </a:lnTo>
                    <a:lnTo>
                      <a:pt x="3" y="5"/>
                    </a:lnTo>
                    <a:lnTo>
                      <a:pt x="0" y="0"/>
                    </a:lnTo>
                    <a:lnTo>
                      <a:pt x="0" y="2"/>
                    </a:lnTo>
                    <a:lnTo>
                      <a:pt x="2" y="5"/>
                    </a:lnTo>
                    <a:lnTo>
                      <a:pt x="0" y="7"/>
                    </a:lnTo>
                    <a:lnTo>
                      <a:pt x="3" y="1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2" name="Freeform 1382">
                <a:extLst>
                  <a:ext uri="{FF2B5EF4-FFF2-40B4-BE49-F238E27FC236}">
                    <a16:creationId xmlns:a16="http://schemas.microsoft.com/office/drawing/2014/main" id="{B4DA1217-2864-4A99-8EDE-F63A08A50AA3}"/>
                  </a:ext>
                </a:extLst>
              </p:cNvPr>
              <p:cNvSpPr>
                <a:spLocks/>
              </p:cNvSpPr>
              <p:nvPr/>
            </p:nvSpPr>
            <p:spPr bwMode="auto">
              <a:xfrm>
                <a:off x="3651" y="2066"/>
                <a:ext cx="6" cy="12"/>
              </a:xfrm>
              <a:custGeom>
                <a:avLst/>
                <a:gdLst>
                  <a:gd name="T0" fmla="*/ 3 w 6"/>
                  <a:gd name="T1" fmla="*/ 4 h 12"/>
                  <a:gd name="T2" fmla="*/ 0 w 6"/>
                  <a:gd name="T3" fmla="*/ 0 h 12"/>
                  <a:gd name="T4" fmla="*/ 0 w 6"/>
                  <a:gd name="T5" fmla="*/ 4 h 12"/>
                  <a:gd name="T6" fmla="*/ 2 w 6"/>
                  <a:gd name="T7" fmla="*/ 5 h 12"/>
                  <a:gd name="T8" fmla="*/ 2 w 6"/>
                  <a:gd name="T9" fmla="*/ 8 h 12"/>
                  <a:gd name="T10" fmla="*/ 2 w 6"/>
                  <a:gd name="T11" fmla="*/ 10 h 12"/>
                  <a:gd name="T12" fmla="*/ 3 w 6"/>
                  <a:gd name="T13" fmla="*/ 12 h 12"/>
                  <a:gd name="T14" fmla="*/ 6 w 6"/>
                  <a:gd name="T15" fmla="*/ 12 h 12"/>
                  <a:gd name="T16" fmla="*/ 6 w 6"/>
                  <a:gd name="T17" fmla="*/ 10 h 12"/>
                  <a:gd name="T18" fmla="*/ 3 w 6"/>
                  <a:gd name="T19" fmla="*/ 7 h 12"/>
                  <a:gd name="T20" fmla="*/ 3 w 6"/>
                  <a:gd name="T2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12">
                    <a:moveTo>
                      <a:pt x="3" y="4"/>
                    </a:moveTo>
                    <a:lnTo>
                      <a:pt x="0" y="0"/>
                    </a:lnTo>
                    <a:lnTo>
                      <a:pt x="0" y="4"/>
                    </a:lnTo>
                    <a:lnTo>
                      <a:pt x="2" y="5"/>
                    </a:lnTo>
                    <a:lnTo>
                      <a:pt x="2" y="8"/>
                    </a:lnTo>
                    <a:lnTo>
                      <a:pt x="2" y="10"/>
                    </a:lnTo>
                    <a:lnTo>
                      <a:pt x="3" y="12"/>
                    </a:lnTo>
                    <a:lnTo>
                      <a:pt x="6" y="12"/>
                    </a:lnTo>
                    <a:lnTo>
                      <a:pt x="6" y="10"/>
                    </a:lnTo>
                    <a:lnTo>
                      <a:pt x="3" y="7"/>
                    </a:lnTo>
                    <a:lnTo>
                      <a:pt x="3" y="4"/>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3" name="Freeform 1383">
                <a:extLst>
                  <a:ext uri="{FF2B5EF4-FFF2-40B4-BE49-F238E27FC236}">
                    <a16:creationId xmlns:a16="http://schemas.microsoft.com/office/drawing/2014/main" id="{2786A529-40BF-4B5B-B870-26BA2CD23EE5}"/>
                  </a:ext>
                </a:extLst>
              </p:cNvPr>
              <p:cNvSpPr>
                <a:spLocks/>
              </p:cNvSpPr>
              <p:nvPr/>
            </p:nvSpPr>
            <p:spPr bwMode="auto">
              <a:xfrm>
                <a:off x="3645" y="2081"/>
                <a:ext cx="1" cy="1"/>
              </a:xfrm>
              <a:custGeom>
                <a:avLst/>
                <a:gdLst>
                  <a:gd name="T0" fmla="*/ 0 w 1"/>
                  <a:gd name="T1" fmla="*/ 1 h 1"/>
                  <a:gd name="T2" fmla="*/ 1 w 1"/>
                  <a:gd name="T3" fmla="*/ 1 h 1"/>
                  <a:gd name="T4" fmla="*/ 0 w 1"/>
                  <a:gd name="T5" fmla="*/ 0 h 1"/>
                  <a:gd name="T6" fmla="*/ 0 w 1"/>
                  <a:gd name="T7" fmla="*/ 1 h 1"/>
                </a:gdLst>
                <a:ahLst/>
                <a:cxnLst>
                  <a:cxn ang="0">
                    <a:pos x="T0" y="T1"/>
                  </a:cxn>
                  <a:cxn ang="0">
                    <a:pos x="T2" y="T3"/>
                  </a:cxn>
                  <a:cxn ang="0">
                    <a:pos x="T4" y="T5"/>
                  </a:cxn>
                  <a:cxn ang="0">
                    <a:pos x="T6" y="T7"/>
                  </a:cxn>
                </a:cxnLst>
                <a:rect l="0" t="0" r="r" b="b"/>
                <a:pathLst>
                  <a:path w="1" h="1">
                    <a:moveTo>
                      <a:pt x="0" y="1"/>
                    </a:moveTo>
                    <a:lnTo>
                      <a:pt x="1" y="1"/>
                    </a:lnTo>
                    <a:lnTo>
                      <a:pt x="0" y="0"/>
                    </a:lnTo>
                    <a:lnTo>
                      <a:pt x="0" y="1"/>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4" name="Freeform 1384">
                <a:extLst>
                  <a:ext uri="{FF2B5EF4-FFF2-40B4-BE49-F238E27FC236}">
                    <a16:creationId xmlns:a16="http://schemas.microsoft.com/office/drawing/2014/main" id="{B5A5F757-ED37-488D-9406-406CE4B0673F}"/>
                  </a:ext>
                </a:extLst>
              </p:cNvPr>
              <p:cNvSpPr>
                <a:spLocks/>
              </p:cNvSpPr>
              <p:nvPr/>
            </p:nvSpPr>
            <p:spPr bwMode="auto">
              <a:xfrm>
                <a:off x="3681" y="2101"/>
                <a:ext cx="7" cy="4"/>
              </a:xfrm>
              <a:custGeom>
                <a:avLst/>
                <a:gdLst>
                  <a:gd name="T0" fmla="*/ 0 w 7"/>
                  <a:gd name="T1" fmla="*/ 0 h 4"/>
                  <a:gd name="T2" fmla="*/ 2 w 7"/>
                  <a:gd name="T3" fmla="*/ 2 h 4"/>
                  <a:gd name="T4" fmla="*/ 5 w 7"/>
                  <a:gd name="T5" fmla="*/ 2 h 4"/>
                  <a:gd name="T6" fmla="*/ 7 w 7"/>
                  <a:gd name="T7" fmla="*/ 4 h 4"/>
                  <a:gd name="T8" fmla="*/ 7 w 7"/>
                  <a:gd name="T9" fmla="*/ 2 h 4"/>
                  <a:gd name="T10" fmla="*/ 3 w 7"/>
                  <a:gd name="T11" fmla="*/ 0 h 4"/>
                  <a:gd name="T12" fmla="*/ 0 w 7"/>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7" h="4">
                    <a:moveTo>
                      <a:pt x="0" y="0"/>
                    </a:moveTo>
                    <a:lnTo>
                      <a:pt x="2" y="2"/>
                    </a:lnTo>
                    <a:lnTo>
                      <a:pt x="5" y="2"/>
                    </a:lnTo>
                    <a:lnTo>
                      <a:pt x="7" y="4"/>
                    </a:lnTo>
                    <a:lnTo>
                      <a:pt x="7" y="2"/>
                    </a:lnTo>
                    <a:lnTo>
                      <a:pt x="3" y="0"/>
                    </a:lnTo>
                    <a:lnTo>
                      <a:pt x="0"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5" name="Freeform 1385">
                <a:extLst>
                  <a:ext uri="{FF2B5EF4-FFF2-40B4-BE49-F238E27FC236}">
                    <a16:creationId xmlns:a16="http://schemas.microsoft.com/office/drawing/2014/main" id="{B2AAAC7B-9FE0-45BF-828A-FCD4909D09E5}"/>
                  </a:ext>
                </a:extLst>
              </p:cNvPr>
              <p:cNvSpPr>
                <a:spLocks/>
              </p:cNvSpPr>
              <p:nvPr/>
            </p:nvSpPr>
            <p:spPr bwMode="auto">
              <a:xfrm>
                <a:off x="3665" y="2074"/>
                <a:ext cx="2" cy="5"/>
              </a:xfrm>
              <a:custGeom>
                <a:avLst/>
                <a:gdLst>
                  <a:gd name="T0" fmla="*/ 0 w 2"/>
                  <a:gd name="T1" fmla="*/ 4 h 5"/>
                  <a:gd name="T2" fmla="*/ 2 w 2"/>
                  <a:gd name="T3" fmla="*/ 5 h 5"/>
                  <a:gd name="T4" fmla="*/ 2 w 2"/>
                  <a:gd name="T5" fmla="*/ 2 h 5"/>
                  <a:gd name="T6" fmla="*/ 2 w 2"/>
                  <a:gd name="T7" fmla="*/ 0 h 5"/>
                  <a:gd name="T8" fmla="*/ 0 w 2"/>
                  <a:gd name="T9" fmla="*/ 4 h 5"/>
                </a:gdLst>
                <a:ahLst/>
                <a:cxnLst>
                  <a:cxn ang="0">
                    <a:pos x="T0" y="T1"/>
                  </a:cxn>
                  <a:cxn ang="0">
                    <a:pos x="T2" y="T3"/>
                  </a:cxn>
                  <a:cxn ang="0">
                    <a:pos x="T4" y="T5"/>
                  </a:cxn>
                  <a:cxn ang="0">
                    <a:pos x="T6" y="T7"/>
                  </a:cxn>
                  <a:cxn ang="0">
                    <a:pos x="T8" y="T9"/>
                  </a:cxn>
                </a:cxnLst>
                <a:rect l="0" t="0" r="r" b="b"/>
                <a:pathLst>
                  <a:path w="2" h="5">
                    <a:moveTo>
                      <a:pt x="0" y="4"/>
                    </a:moveTo>
                    <a:lnTo>
                      <a:pt x="2" y="5"/>
                    </a:lnTo>
                    <a:lnTo>
                      <a:pt x="2" y="2"/>
                    </a:lnTo>
                    <a:lnTo>
                      <a:pt x="2" y="0"/>
                    </a:lnTo>
                    <a:lnTo>
                      <a:pt x="0" y="4"/>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6" name="Freeform 1386">
                <a:extLst>
                  <a:ext uri="{FF2B5EF4-FFF2-40B4-BE49-F238E27FC236}">
                    <a16:creationId xmlns:a16="http://schemas.microsoft.com/office/drawing/2014/main" id="{3E61EF61-F1AB-4870-8D8E-9CD0F142D2F8}"/>
                  </a:ext>
                </a:extLst>
              </p:cNvPr>
              <p:cNvSpPr>
                <a:spLocks/>
              </p:cNvSpPr>
              <p:nvPr/>
            </p:nvSpPr>
            <p:spPr bwMode="auto">
              <a:xfrm>
                <a:off x="3665" y="2093"/>
                <a:ext cx="3" cy="4"/>
              </a:xfrm>
              <a:custGeom>
                <a:avLst/>
                <a:gdLst>
                  <a:gd name="T0" fmla="*/ 0 w 3"/>
                  <a:gd name="T1" fmla="*/ 0 h 4"/>
                  <a:gd name="T2" fmla="*/ 0 w 3"/>
                  <a:gd name="T3" fmla="*/ 2 h 4"/>
                  <a:gd name="T4" fmla="*/ 2 w 3"/>
                  <a:gd name="T5" fmla="*/ 4 h 4"/>
                  <a:gd name="T6" fmla="*/ 3 w 3"/>
                  <a:gd name="T7" fmla="*/ 4 h 4"/>
                  <a:gd name="T8" fmla="*/ 3 w 3"/>
                  <a:gd name="T9" fmla="*/ 2 h 4"/>
                  <a:gd name="T10" fmla="*/ 0 w 3"/>
                  <a:gd name="T11" fmla="*/ 0 h 4"/>
                </a:gdLst>
                <a:ahLst/>
                <a:cxnLst>
                  <a:cxn ang="0">
                    <a:pos x="T0" y="T1"/>
                  </a:cxn>
                  <a:cxn ang="0">
                    <a:pos x="T2" y="T3"/>
                  </a:cxn>
                  <a:cxn ang="0">
                    <a:pos x="T4" y="T5"/>
                  </a:cxn>
                  <a:cxn ang="0">
                    <a:pos x="T6" y="T7"/>
                  </a:cxn>
                  <a:cxn ang="0">
                    <a:pos x="T8" y="T9"/>
                  </a:cxn>
                  <a:cxn ang="0">
                    <a:pos x="T10" y="T11"/>
                  </a:cxn>
                </a:cxnLst>
                <a:rect l="0" t="0" r="r" b="b"/>
                <a:pathLst>
                  <a:path w="3" h="4">
                    <a:moveTo>
                      <a:pt x="0" y="0"/>
                    </a:moveTo>
                    <a:lnTo>
                      <a:pt x="0" y="2"/>
                    </a:lnTo>
                    <a:lnTo>
                      <a:pt x="2" y="4"/>
                    </a:lnTo>
                    <a:lnTo>
                      <a:pt x="3" y="4"/>
                    </a:lnTo>
                    <a:lnTo>
                      <a:pt x="3" y="2"/>
                    </a:lnTo>
                    <a:lnTo>
                      <a:pt x="0"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7" name="Freeform 1387">
                <a:extLst>
                  <a:ext uri="{FF2B5EF4-FFF2-40B4-BE49-F238E27FC236}">
                    <a16:creationId xmlns:a16="http://schemas.microsoft.com/office/drawing/2014/main" id="{81821C0A-9C39-4B61-AEF2-15E0D738D9D0}"/>
                  </a:ext>
                </a:extLst>
              </p:cNvPr>
              <p:cNvSpPr>
                <a:spLocks/>
              </p:cNvSpPr>
              <p:nvPr/>
            </p:nvSpPr>
            <p:spPr bwMode="auto">
              <a:xfrm>
                <a:off x="3673" y="2119"/>
                <a:ext cx="10" cy="6"/>
              </a:xfrm>
              <a:custGeom>
                <a:avLst/>
                <a:gdLst>
                  <a:gd name="T0" fmla="*/ 5 w 10"/>
                  <a:gd name="T1" fmla="*/ 0 h 6"/>
                  <a:gd name="T2" fmla="*/ 0 w 10"/>
                  <a:gd name="T3" fmla="*/ 2 h 6"/>
                  <a:gd name="T4" fmla="*/ 0 w 10"/>
                  <a:gd name="T5" fmla="*/ 6 h 6"/>
                  <a:gd name="T6" fmla="*/ 8 w 10"/>
                  <a:gd name="T7" fmla="*/ 6 h 6"/>
                  <a:gd name="T8" fmla="*/ 10 w 10"/>
                  <a:gd name="T9" fmla="*/ 3 h 6"/>
                  <a:gd name="T10" fmla="*/ 10 w 10"/>
                  <a:gd name="T11" fmla="*/ 0 h 6"/>
                  <a:gd name="T12" fmla="*/ 8 w 10"/>
                  <a:gd name="T13" fmla="*/ 0 h 6"/>
                  <a:gd name="T14" fmla="*/ 7 w 10"/>
                  <a:gd name="T15" fmla="*/ 2 h 6"/>
                  <a:gd name="T16" fmla="*/ 5 w 10"/>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6">
                    <a:moveTo>
                      <a:pt x="5" y="0"/>
                    </a:moveTo>
                    <a:lnTo>
                      <a:pt x="0" y="2"/>
                    </a:lnTo>
                    <a:lnTo>
                      <a:pt x="0" y="6"/>
                    </a:lnTo>
                    <a:lnTo>
                      <a:pt x="8" y="6"/>
                    </a:lnTo>
                    <a:lnTo>
                      <a:pt x="10" y="3"/>
                    </a:lnTo>
                    <a:lnTo>
                      <a:pt x="10" y="0"/>
                    </a:lnTo>
                    <a:lnTo>
                      <a:pt x="8" y="0"/>
                    </a:lnTo>
                    <a:lnTo>
                      <a:pt x="7" y="2"/>
                    </a:lnTo>
                    <a:lnTo>
                      <a:pt x="5"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8" name="Freeform 1388">
                <a:extLst>
                  <a:ext uri="{FF2B5EF4-FFF2-40B4-BE49-F238E27FC236}">
                    <a16:creationId xmlns:a16="http://schemas.microsoft.com/office/drawing/2014/main" id="{583AC332-C344-4CC4-96D9-71D835B2D65B}"/>
                  </a:ext>
                </a:extLst>
              </p:cNvPr>
              <p:cNvSpPr>
                <a:spLocks/>
              </p:cNvSpPr>
              <p:nvPr/>
            </p:nvSpPr>
            <p:spPr bwMode="auto">
              <a:xfrm>
                <a:off x="3640" y="2055"/>
                <a:ext cx="6" cy="11"/>
              </a:xfrm>
              <a:custGeom>
                <a:avLst/>
                <a:gdLst>
                  <a:gd name="T0" fmla="*/ 0 w 6"/>
                  <a:gd name="T1" fmla="*/ 0 h 11"/>
                  <a:gd name="T2" fmla="*/ 0 w 6"/>
                  <a:gd name="T3" fmla="*/ 2 h 11"/>
                  <a:gd name="T4" fmla="*/ 3 w 6"/>
                  <a:gd name="T5" fmla="*/ 3 h 11"/>
                  <a:gd name="T6" fmla="*/ 5 w 6"/>
                  <a:gd name="T7" fmla="*/ 7 h 11"/>
                  <a:gd name="T8" fmla="*/ 5 w 6"/>
                  <a:gd name="T9" fmla="*/ 8 h 11"/>
                  <a:gd name="T10" fmla="*/ 3 w 6"/>
                  <a:gd name="T11" fmla="*/ 10 h 11"/>
                  <a:gd name="T12" fmla="*/ 3 w 6"/>
                  <a:gd name="T13" fmla="*/ 11 h 11"/>
                  <a:gd name="T14" fmla="*/ 5 w 6"/>
                  <a:gd name="T15" fmla="*/ 10 h 11"/>
                  <a:gd name="T16" fmla="*/ 6 w 6"/>
                  <a:gd name="T17" fmla="*/ 7 h 11"/>
                  <a:gd name="T18" fmla="*/ 3 w 6"/>
                  <a:gd name="T19" fmla="*/ 2 h 11"/>
                  <a:gd name="T20" fmla="*/ 0 w 6"/>
                  <a:gd name="T21"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11">
                    <a:moveTo>
                      <a:pt x="0" y="0"/>
                    </a:moveTo>
                    <a:lnTo>
                      <a:pt x="0" y="2"/>
                    </a:lnTo>
                    <a:lnTo>
                      <a:pt x="3" y="3"/>
                    </a:lnTo>
                    <a:lnTo>
                      <a:pt x="5" y="7"/>
                    </a:lnTo>
                    <a:lnTo>
                      <a:pt x="5" y="8"/>
                    </a:lnTo>
                    <a:lnTo>
                      <a:pt x="3" y="10"/>
                    </a:lnTo>
                    <a:lnTo>
                      <a:pt x="3" y="11"/>
                    </a:lnTo>
                    <a:lnTo>
                      <a:pt x="5" y="10"/>
                    </a:lnTo>
                    <a:lnTo>
                      <a:pt x="6" y="7"/>
                    </a:lnTo>
                    <a:lnTo>
                      <a:pt x="3" y="2"/>
                    </a:lnTo>
                    <a:lnTo>
                      <a:pt x="0"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9" name="Freeform 1389">
                <a:extLst>
                  <a:ext uri="{FF2B5EF4-FFF2-40B4-BE49-F238E27FC236}">
                    <a16:creationId xmlns:a16="http://schemas.microsoft.com/office/drawing/2014/main" id="{276EE916-9744-429E-9059-E863622FED81}"/>
                  </a:ext>
                </a:extLst>
              </p:cNvPr>
              <p:cNvSpPr>
                <a:spLocks/>
              </p:cNvSpPr>
              <p:nvPr/>
            </p:nvSpPr>
            <p:spPr bwMode="auto">
              <a:xfrm>
                <a:off x="3621" y="2071"/>
                <a:ext cx="3" cy="3"/>
              </a:xfrm>
              <a:custGeom>
                <a:avLst/>
                <a:gdLst>
                  <a:gd name="T0" fmla="*/ 3 w 3"/>
                  <a:gd name="T1" fmla="*/ 0 h 3"/>
                  <a:gd name="T2" fmla="*/ 0 w 3"/>
                  <a:gd name="T3" fmla="*/ 2 h 3"/>
                  <a:gd name="T4" fmla="*/ 1 w 3"/>
                  <a:gd name="T5" fmla="*/ 3 h 3"/>
                  <a:gd name="T6" fmla="*/ 3 w 3"/>
                  <a:gd name="T7" fmla="*/ 0 h 3"/>
                </a:gdLst>
                <a:ahLst/>
                <a:cxnLst>
                  <a:cxn ang="0">
                    <a:pos x="T0" y="T1"/>
                  </a:cxn>
                  <a:cxn ang="0">
                    <a:pos x="T2" y="T3"/>
                  </a:cxn>
                  <a:cxn ang="0">
                    <a:pos x="T4" y="T5"/>
                  </a:cxn>
                  <a:cxn ang="0">
                    <a:pos x="T6" y="T7"/>
                  </a:cxn>
                </a:cxnLst>
                <a:rect l="0" t="0" r="r" b="b"/>
                <a:pathLst>
                  <a:path w="3" h="3">
                    <a:moveTo>
                      <a:pt x="3" y="0"/>
                    </a:moveTo>
                    <a:lnTo>
                      <a:pt x="0" y="2"/>
                    </a:lnTo>
                    <a:lnTo>
                      <a:pt x="1" y="3"/>
                    </a:lnTo>
                    <a:lnTo>
                      <a:pt x="3"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0" name="Freeform 1390">
                <a:extLst>
                  <a:ext uri="{FF2B5EF4-FFF2-40B4-BE49-F238E27FC236}">
                    <a16:creationId xmlns:a16="http://schemas.microsoft.com/office/drawing/2014/main" id="{7D611821-1536-4FE2-8627-3EE16908AF23}"/>
                  </a:ext>
                </a:extLst>
              </p:cNvPr>
              <p:cNvSpPr>
                <a:spLocks/>
              </p:cNvSpPr>
              <p:nvPr/>
            </p:nvSpPr>
            <p:spPr bwMode="auto">
              <a:xfrm>
                <a:off x="3619" y="2073"/>
                <a:ext cx="2" cy="3"/>
              </a:xfrm>
              <a:custGeom>
                <a:avLst/>
                <a:gdLst>
                  <a:gd name="T0" fmla="*/ 2 w 2"/>
                  <a:gd name="T1" fmla="*/ 0 h 3"/>
                  <a:gd name="T2" fmla="*/ 0 w 2"/>
                  <a:gd name="T3" fmla="*/ 1 h 3"/>
                  <a:gd name="T4" fmla="*/ 2 w 2"/>
                  <a:gd name="T5" fmla="*/ 3 h 3"/>
                  <a:gd name="T6" fmla="*/ 2 w 2"/>
                  <a:gd name="T7" fmla="*/ 0 h 3"/>
                </a:gdLst>
                <a:ahLst/>
                <a:cxnLst>
                  <a:cxn ang="0">
                    <a:pos x="T0" y="T1"/>
                  </a:cxn>
                  <a:cxn ang="0">
                    <a:pos x="T2" y="T3"/>
                  </a:cxn>
                  <a:cxn ang="0">
                    <a:pos x="T4" y="T5"/>
                  </a:cxn>
                  <a:cxn ang="0">
                    <a:pos x="T6" y="T7"/>
                  </a:cxn>
                </a:cxnLst>
                <a:rect l="0" t="0" r="r" b="b"/>
                <a:pathLst>
                  <a:path w="2" h="3">
                    <a:moveTo>
                      <a:pt x="2" y="0"/>
                    </a:moveTo>
                    <a:lnTo>
                      <a:pt x="0" y="1"/>
                    </a:lnTo>
                    <a:lnTo>
                      <a:pt x="2" y="3"/>
                    </a:lnTo>
                    <a:lnTo>
                      <a:pt x="2"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1" name="Freeform 1391">
                <a:extLst>
                  <a:ext uri="{FF2B5EF4-FFF2-40B4-BE49-F238E27FC236}">
                    <a16:creationId xmlns:a16="http://schemas.microsoft.com/office/drawing/2014/main" id="{5650A193-4256-41D5-B1A0-41B5A51D0930}"/>
                  </a:ext>
                </a:extLst>
              </p:cNvPr>
              <p:cNvSpPr>
                <a:spLocks/>
              </p:cNvSpPr>
              <p:nvPr/>
            </p:nvSpPr>
            <p:spPr bwMode="auto">
              <a:xfrm>
                <a:off x="3614" y="2060"/>
                <a:ext cx="8" cy="11"/>
              </a:xfrm>
              <a:custGeom>
                <a:avLst/>
                <a:gdLst>
                  <a:gd name="T0" fmla="*/ 7 w 8"/>
                  <a:gd name="T1" fmla="*/ 0 h 11"/>
                  <a:gd name="T2" fmla="*/ 3 w 8"/>
                  <a:gd name="T3" fmla="*/ 0 h 11"/>
                  <a:gd name="T4" fmla="*/ 3 w 8"/>
                  <a:gd name="T5" fmla="*/ 3 h 11"/>
                  <a:gd name="T6" fmla="*/ 0 w 8"/>
                  <a:gd name="T7" fmla="*/ 8 h 11"/>
                  <a:gd name="T8" fmla="*/ 2 w 8"/>
                  <a:gd name="T9" fmla="*/ 10 h 11"/>
                  <a:gd name="T10" fmla="*/ 5 w 8"/>
                  <a:gd name="T11" fmla="*/ 8 h 11"/>
                  <a:gd name="T12" fmla="*/ 5 w 8"/>
                  <a:gd name="T13" fmla="*/ 11 h 11"/>
                  <a:gd name="T14" fmla="*/ 8 w 8"/>
                  <a:gd name="T15" fmla="*/ 8 h 11"/>
                  <a:gd name="T16" fmla="*/ 7 w 8"/>
                  <a:gd name="T17" fmla="*/ 3 h 11"/>
                  <a:gd name="T18" fmla="*/ 7 w 8"/>
                  <a:gd name="T19"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11">
                    <a:moveTo>
                      <a:pt x="7" y="0"/>
                    </a:moveTo>
                    <a:lnTo>
                      <a:pt x="3" y="0"/>
                    </a:lnTo>
                    <a:lnTo>
                      <a:pt x="3" y="3"/>
                    </a:lnTo>
                    <a:lnTo>
                      <a:pt x="0" y="8"/>
                    </a:lnTo>
                    <a:lnTo>
                      <a:pt x="2" y="10"/>
                    </a:lnTo>
                    <a:lnTo>
                      <a:pt x="5" y="8"/>
                    </a:lnTo>
                    <a:lnTo>
                      <a:pt x="5" y="11"/>
                    </a:lnTo>
                    <a:lnTo>
                      <a:pt x="8" y="8"/>
                    </a:lnTo>
                    <a:lnTo>
                      <a:pt x="7" y="3"/>
                    </a:lnTo>
                    <a:lnTo>
                      <a:pt x="7"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2" name="Freeform 1392">
                <a:extLst>
                  <a:ext uri="{FF2B5EF4-FFF2-40B4-BE49-F238E27FC236}">
                    <a16:creationId xmlns:a16="http://schemas.microsoft.com/office/drawing/2014/main" id="{B96254BD-56C3-4A8F-909C-A4519FD7D430}"/>
                  </a:ext>
                </a:extLst>
              </p:cNvPr>
              <p:cNvSpPr>
                <a:spLocks/>
              </p:cNvSpPr>
              <p:nvPr/>
            </p:nvSpPr>
            <p:spPr bwMode="auto">
              <a:xfrm>
                <a:off x="3621" y="2074"/>
                <a:ext cx="4" cy="8"/>
              </a:xfrm>
              <a:custGeom>
                <a:avLst/>
                <a:gdLst>
                  <a:gd name="T0" fmla="*/ 1 w 4"/>
                  <a:gd name="T1" fmla="*/ 8 h 8"/>
                  <a:gd name="T2" fmla="*/ 3 w 4"/>
                  <a:gd name="T3" fmla="*/ 8 h 8"/>
                  <a:gd name="T4" fmla="*/ 4 w 4"/>
                  <a:gd name="T5" fmla="*/ 5 h 8"/>
                  <a:gd name="T6" fmla="*/ 3 w 4"/>
                  <a:gd name="T7" fmla="*/ 4 h 8"/>
                  <a:gd name="T8" fmla="*/ 4 w 4"/>
                  <a:gd name="T9" fmla="*/ 2 h 8"/>
                  <a:gd name="T10" fmla="*/ 3 w 4"/>
                  <a:gd name="T11" fmla="*/ 0 h 8"/>
                  <a:gd name="T12" fmla="*/ 0 w 4"/>
                  <a:gd name="T13" fmla="*/ 2 h 8"/>
                  <a:gd name="T14" fmla="*/ 0 w 4"/>
                  <a:gd name="T15" fmla="*/ 5 h 8"/>
                  <a:gd name="T16" fmla="*/ 1 w 4"/>
                  <a:gd name="T1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8">
                    <a:moveTo>
                      <a:pt x="1" y="8"/>
                    </a:moveTo>
                    <a:lnTo>
                      <a:pt x="3" y="8"/>
                    </a:lnTo>
                    <a:lnTo>
                      <a:pt x="4" y="5"/>
                    </a:lnTo>
                    <a:lnTo>
                      <a:pt x="3" y="4"/>
                    </a:lnTo>
                    <a:lnTo>
                      <a:pt x="4" y="2"/>
                    </a:lnTo>
                    <a:lnTo>
                      <a:pt x="3" y="0"/>
                    </a:lnTo>
                    <a:lnTo>
                      <a:pt x="0" y="2"/>
                    </a:lnTo>
                    <a:lnTo>
                      <a:pt x="0" y="5"/>
                    </a:lnTo>
                    <a:lnTo>
                      <a:pt x="1" y="8"/>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3" name="Freeform 1393">
                <a:extLst>
                  <a:ext uri="{FF2B5EF4-FFF2-40B4-BE49-F238E27FC236}">
                    <a16:creationId xmlns:a16="http://schemas.microsoft.com/office/drawing/2014/main" id="{360B3B63-0804-4610-B06B-F8F5655E6CD0}"/>
                  </a:ext>
                </a:extLst>
              </p:cNvPr>
              <p:cNvSpPr>
                <a:spLocks/>
              </p:cNvSpPr>
              <p:nvPr/>
            </p:nvSpPr>
            <p:spPr bwMode="auto">
              <a:xfrm>
                <a:off x="3625" y="2058"/>
                <a:ext cx="7" cy="4"/>
              </a:xfrm>
              <a:custGeom>
                <a:avLst/>
                <a:gdLst>
                  <a:gd name="T0" fmla="*/ 0 w 7"/>
                  <a:gd name="T1" fmla="*/ 2 h 4"/>
                  <a:gd name="T2" fmla="*/ 2 w 7"/>
                  <a:gd name="T3" fmla="*/ 4 h 4"/>
                  <a:gd name="T4" fmla="*/ 7 w 7"/>
                  <a:gd name="T5" fmla="*/ 4 h 4"/>
                  <a:gd name="T6" fmla="*/ 7 w 7"/>
                  <a:gd name="T7" fmla="*/ 2 h 4"/>
                  <a:gd name="T8" fmla="*/ 4 w 7"/>
                  <a:gd name="T9" fmla="*/ 0 h 4"/>
                  <a:gd name="T10" fmla="*/ 0 w 7"/>
                  <a:gd name="T11" fmla="*/ 2 h 4"/>
                </a:gdLst>
                <a:ahLst/>
                <a:cxnLst>
                  <a:cxn ang="0">
                    <a:pos x="T0" y="T1"/>
                  </a:cxn>
                  <a:cxn ang="0">
                    <a:pos x="T2" y="T3"/>
                  </a:cxn>
                  <a:cxn ang="0">
                    <a:pos x="T4" y="T5"/>
                  </a:cxn>
                  <a:cxn ang="0">
                    <a:pos x="T6" y="T7"/>
                  </a:cxn>
                  <a:cxn ang="0">
                    <a:pos x="T8" y="T9"/>
                  </a:cxn>
                  <a:cxn ang="0">
                    <a:pos x="T10" y="T11"/>
                  </a:cxn>
                </a:cxnLst>
                <a:rect l="0" t="0" r="r" b="b"/>
                <a:pathLst>
                  <a:path w="7" h="4">
                    <a:moveTo>
                      <a:pt x="0" y="2"/>
                    </a:moveTo>
                    <a:lnTo>
                      <a:pt x="2" y="4"/>
                    </a:lnTo>
                    <a:lnTo>
                      <a:pt x="7" y="4"/>
                    </a:lnTo>
                    <a:lnTo>
                      <a:pt x="7" y="2"/>
                    </a:lnTo>
                    <a:lnTo>
                      <a:pt x="4" y="0"/>
                    </a:lnTo>
                    <a:lnTo>
                      <a:pt x="0" y="2"/>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4" name="Freeform 1394">
                <a:extLst>
                  <a:ext uri="{FF2B5EF4-FFF2-40B4-BE49-F238E27FC236}">
                    <a16:creationId xmlns:a16="http://schemas.microsoft.com/office/drawing/2014/main" id="{1B985262-B60E-48ED-B098-C1C3464CB634}"/>
                  </a:ext>
                </a:extLst>
              </p:cNvPr>
              <p:cNvSpPr>
                <a:spLocks/>
              </p:cNvSpPr>
              <p:nvPr/>
            </p:nvSpPr>
            <p:spPr bwMode="auto">
              <a:xfrm>
                <a:off x="3625" y="2031"/>
                <a:ext cx="12" cy="18"/>
              </a:xfrm>
              <a:custGeom>
                <a:avLst/>
                <a:gdLst>
                  <a:gd name="T0" fmla="*/ 12 w 12"/>
                  <a:gd name="T1" fmla="*/ 7 h 18"/>
                  <a:gd name="T2" fmla="*/ 8 w 12"/>
                  <a:gd name="T3" fmla="*/ 5 h 18"/>
                  <a:gd name="T4" fmla="*/ 8 w 12"/>
                  <a:gd name="T5" fmla="*/ 2 h 18"/>
                  <a:gd name="T6" fmla="*/ 4 w 12"/>
                  <a:gd name="T7" fmla="*/ 0 h 18"/>
                  <a:gd name="T8" fmla="*/ 0 w 12"/>
                  <a:gd name="T9" fmla="*/ 0 h 18"/>
                  <a:gd name="T10" fmla="*/ 5 w 12"/>
                  <a:gd name="T11" fmla="*/ 2 h 18"/>
                  <a:gd name="T12" fmla="*/ 5 w 12"/>
                  <a:gd name="T13" fmla="*/ 3 h 18"/>
                  <a:gd name="T14" fmla="*/ 8 w 12"/>
                  <a:gd name="T15" fmla="*/ 8 h 18"/>
                  <a:gd name="T16" fmla="*/ 7 w 12"/>
                  <a:gd name="T17" fmla="*/ 10 h 18"/>
                  <a:gd name="T18" fmla="*/ 7 w 12"/>
                  <a:gd name="T19" fmla="*/ 13 h 18"/>
                  <a:gd name="T20" fmla="*/ 7 w 12"/>
                  <a:gd name="T21" fmla="*/ 18 h 18"/>
                  <a:gd name="T22" fmla="*/ 8 w 12"/>
                  <a:gd name="T23" fmla="*/ 15 h 18"/>
                  <a:gd name="T24" fmla="*/ 8 w 12"/>
                  <a:gd name="T25" fmla="*/ 11 h 18"/>
                  <a:gd name="T26" fmla="*/ 12 w 12"/>
                  <a:gd name="T27" fmla="*/ 10 h 18"/>
                  <a:gd name="T28" fmla="*/ 12 w 12"/>
                  <a:gd name="T29" fmla="*/ 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 h="18">
                    <a:moveTo>
                      <a:pt x="12" y="7"/>
                    </a:moveTo>
                    <a:lnTo>
                      <a:pt x="8" y="5"/>
                    </a:lnTo>
                    <a:lnTo>
                      <a:pt x="8" y="2"/>
                    </a:lnTo>
                    <a:lnTo>
                      <a:pt x="4" y="0"/>
                    </a:lnTo>
                    <a:lnTo>
                      <a:pt x="0" y="0"/>
                    </a:lnTo>
                    <a:lnTo>
                      <a:pt x="5" y="2"/>
                    </a:lnTo>
                    <a:lnTo>
                      <a:pt x="5" y="3"/>
                    </a:lnTo>
                    <a:lnTo>
                      <a:pt x="8" y="8"/>
                    </a:lnTo>
                    <a:lnTo>
                      <a:pt x="7" y="10"/>
                    </a:lnTo>
                    <a:lnTo>
                      <a:pt x="7" y="13"/>
                    </a:lnTo>
                    <a:lnTo>
                      <a:pt x="7" y="18"/>
                    </a:lnTo>
                    <a:lnTo>
                      <a:pt x="8" y="15"/>
                    </a:lnTo>
                    <a:lnTo>
                      <a:pt x="8" y="11"/>
                    </a:lnTo>
                    <a:lnTo>
                      <a:pt x="12" y="10"/>
                    </a:lnTo>
                    <a:lnTo>
                      <a:pt x="12" y="7"/>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5" name="Freeform 1395">
                <a:extLst>
                  <a:ext uri="{FF2B5EF4-FFF2-40B4-BE49-F238E27FC236}">
                    <a16:creationId xmlns:a16="http://schemas.microsoft.com/office/drawing/2014/main" id="{BAED9058-2F5D-412B-844D-8B7E7D5417EB}"/>
                  </a:ext>
                </a:extLst>
              </p:cNvPr>
              <p:cNvSpPr>
                <a:spLocks/>
              </p:cNvSpPr>
              <p:nvPr/>
            </p:nvSpPr>
            <p:spPr bwMode="auto">
              <a:xfrm>
                <a:off x="3608" y="2033"/>
                <a:ext cx="17" cy="5"/>
              </a:xfrm>
              <a:custGeom>
                <a:avLst/>
                <a:gdLst>
                  <a:gd name="T0" fmla="*/ 9 w 17"/>
                  <a:gd name="T1" fmla="*/ 0 h 5"/>
                  <a:gd name="T2" fmla="*/ 6 w 17"/>
                  <a:gd name="T3" fmla="*/ 1 h 5"/>
                  <a:gd name="T4" fmla="*/ 3 w 17"/>
                  <a:gd name="T5" fmla="*/ 0 h 5"/>
                  <a:gd name="T6" fmla="*/ 0 w 17"/>
                  <a:gd name="T7" fmla="*/ 0 h 5"/>
                  <a:gd name="T8" fmla="*/ 3 w 17"/>
                  <a:gd name="T9" fmla="*/ 5 h 5"/>
                  <a:gd name="T10" fmla="*/ 6 w 17"/>
                  <a:gd name="T11" fmla="*/ 5 h 5"/>
                  <a:gd name="T12" fmla="*/ 13 w 17"/>
                  <a:gd name="T13" fmla="*/ 1 h 5"/>
                  <a:gd name="T14" fmla="*/ 14 w 17"/>
                  <a:gd name="T15" fmla="*/ 1 h 5"/>
                  <a:gd name="T16" fmla="*/ 17 w 17"/>
                  <a:gd name="T17" fmla="*/ 1 h 5"/>
                  <a:gd name="T18" fmla="*/ 14 w 17"/>
                  <a:gd name="T19" fmla="*/ 0 h 5"/>
                  <a:gd name="T20" fmla="*/ 9 w 17"/>
                  <a:gd name="T21"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5">
                    <a:moveTo>
                      <a:pt x="9" y="0"/>
                    </a:moveTo>
                    <a:lnTo>
                      <a:pt x="6" y="1"/>
                    </a:lnTo>
                    <a:lnTo>
                      <a:pt x="3" y="0"/>
                    </a:lnTo>
                    <a:lnTo>
                      <a:pt x="0" y="0"/>
                    </a:lnTo>
                    <a:lnTo>
                      <a:pt x="3" y="5"/>
                    </a:lnTo>
                    <a:lnTo>
                      <a:pt x="6" y="5"/>
                    </a:lnTo>
                    <a:lnTo>
                      <a:pt x="13" y="1"/>
                    </a:lnTo>
                    <a:lnTo>
                      <a:pt x="14" y="1"/>
                    </a:lnTo>
                    <a:lnTo>
                      <a:pt x="17" y="1"/>
                    </a:lnTo>
                    <a:lnTo>
                      <a:pt x="14" y="0"/>
                    </a:lnTo>
                    <a:lnTo>
                      <a:pt x="9"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6" name="Freeform 1396">
                <a:extLst>
                  <a:ext uri="{FF2B5EF4-FFF2-40B4-BE49-F238E27FC236}">
                    <a16:creationId xmlns:a16="http://schemas.microsoft.com/office/drawing/2014/main" id="{0AB62B90-8463-4913-93D6-E52755BFCEFB}"/>
                  </a:ext>
                </a:extLst>
              </p:cNvPr>
              <p:cNvSpPr>
                <a:spLocks/>
              </p:cNvSpPr>
              <p:nvPr/>
            </p:nvSpPr>
            <p:spPr bwMode="auto">
              <a:xfrm>
                <a:off x="3708" y="1792"/>
                <a:ext cx="27" cy="10"/>
              </a:xfrm>
              <a:custGeom>
                <a:avLst/>
                <a:gdLst>
                  <a:gd name="T0" fmla="*/ 24 w 27"/>
                  <a:gd name="T1" fmla="*/ 2 h 10"/>
                  <a:gd name="T2" fmla="*/ 24 w 27"/>
                  <a:gd name="T3" fmla="*/ 0 h 10"/>
                  <a:gd name="T4" fmla="*/ 19 w 27"/>
                  <a:gd name="T5" fmla="*/ 3 h 10"/>
                  <a:gd name="T6" fmla="*/ 15 w 27"/>
                  <a:gd name="T7" fmla="*/ 3 h 10"/>
                  <a:gd name="T8" fmla="*/ 11 w 27"/>
                  <a:gd name="T9" fmla="*/ 3 h 10"/>
                  <a:gd name="T10" fmla="*/ 8 w 27"/>
                  <a:gd name="T11" fmla="*/ 3 h 10"/>
                  <a:gd name="T12" fmla="*/ 5 w 27"/>
                  <a:gd name="T13" fmla="*/ 5 h 10"/>
                  <a:gd name="T14" fmla="*/ 2 w 27"/>
                  <a:gd name="T15" fmla="*/ 5 h 10"/>
                  <a:gd name="T16" fmla="*/ 0 w 27"/>
                  <a:gd name="T17" fmla="*/ 8 h 10"/>
                  <a:gd name="T18" fmla="*/ 0 w 27"/>
                  <a:gd name="T19" fmla="*/ 8 h 10"/>
                  <a:gd name="T20" fmla="*/ 2 w 27"/>
                  <a:gd name="T21" fmla="*/ 8 h 10"/>
                  <a:gd name="T22" fmla="*/ 0 w 27"/>
                  <a:gd name="T23" fmla="*/ 10 h 10"/>
                  <a:gd name="T24" fmla="*/ 3 w 27"/>
                  <a:gd name="T25" fmla="*/ 10 h 10"/>
                  <a:gd name="T26" fmla="*/ 3 w 27"/>
                  <a:gd name="T27" fmla="*/ 8 h 10"/>
                  <a:gd name="T28" fmla="*/ 7 w 27"/>
                  <a:gd name="T29" fmla="*/ 8 h 10"/>
                  <a:gd name="T30" fmla="*/ 10 w 27"/>
                  <a:gd name="T31" fmla="*/ 6 h 10"/>
                  <a:gd name="T32" fmla="*/ 15 w 27"/>
                  <a:gd name="T33" fmla="*/ 6 h 10"/>
                  <a:gd name="T34" fmla="*/ 16 w 27"/>
                  <a:gd name="T35" fmla="*/ 6 h 10"/>
                  <a:gd name="T36" fmla="*/ 21 w 27"/>
                  <a:gd name="T37" fmla="*/ 6 h 10"/>
                  <a:gd name="T38" fmla="*/ 21 w 27"/>
                  <a:gd name="T39" fmla="*/ 5 h 10"/>
                  <a:gd name="T40" fmla="*/ 23 w 27"/>
                  <a:gd name="T41" fmla="*/ 5 h 10"/>
                  <a:gd name="T42" fmla="*/ 26 w 27"/>
                  <a:gd name="T43" fmla="*/ 5 h 10"/>
                  <a:gd name="T44" fmla="*/ 27 w 27"/>
                  <a:gd name="T45" fmla="*/ 3 h 10"/>
                  <a:gd name="T46" fmla="*/ 26 w 27"/>
                  <a:gd name="T47" fmla="*/ 3 h 10"/>
                  <a:gd name="T48" fmla="*/ 24 w 27"/>
                  <a:gd name="T49" fmla="*/ 3 h 10"/>
                  <a:gd name="T50" fmla="*/ 21 w 27"/>
                  <a:gd name="T51" fmla="*/ 3 h 10"/>
                  <a:gd name="T52" fmla="*/ 23 w 27"/>
                  <a:gd name="T53" fmla="*/ 3 h 10"/>
                  <a:gd name="T54" fmla="*/ 24 w 27"/>
                  <a:gd name="T55"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7" h="10">
                    <a:moveTo>
                      <a:pt x="24" y="2"/>
                    </a:moveTo>
                    <a:lnTo>
                      <a:pt x="24" y="0"/>
                    </a:lnTo>
                    <a:lnTo>
                      <a:pt x="19" y="3"/>
                    </a:lnTo>
                    <a:lnTo>
                      <a:pt x="15" y="3"/>
                    </a:lnTo>
                    <a:lnTo>
                      <a:pt x="11" y="3"/>
                    </a:lnTo>
                    <a:lnTo>
                      <a:pt x="8" y="3"/>
                    </a:lnTo>
                    <a:lnTo>
                      <a:pt x="5" y="5"/>
                    </a:lnTo>
                    <a:lnTo>
                      <a:pt x="2" y="5"/>
                    </a:lnTo>
                    <a:lnTo>
                      <a:pt x="0" y="8"/>
                    </a:lnTo>
                    <a:lnTo>
                      <a:pt x="0" y="8"/>
                    </a:lnTo>
                    <a:lnTo>
                      <a:pt x="2" y="8"/>
                    </a:lnTo>
                    <a:lnTo>
                      <a:pt x="0" y="10"/>
                    </a:lnTo>
                    <a:lnTo>
                      <a:pt x="3" y="10"/>
                    </a:lnTo>
                    <a:lnTo>
                      <a:pt x="3" y="8"/>
                    </a:lnTo>
                    <a:lnTo>
                      <a:pt x="7" y="8"/>
                    </a:lnTo>
                    <a:lnTo>
                      <a:pt x="10" y="6"/>
                    </a:lnTo>
                    <a:lnTo>
                      <a:pt x="15" y="6"/>
                    </a:lnTo>
                    <a:lnTo>
                      <a:pt x="16" y="6"/>
                    </a:lnTo>
                    <a:lnTo>
                      <a:pt x="21" y="6"/>
                    </a:lnTo>
                    <a:lnTo>
                      <a:pt x="21" y="5"/>
                    </a:lnTo>
                    <a:lnTo>
                      <a:pt x="23" y="5"/>
                    </a:lnTo>
                    <a:lnTo>
                      <a:pt x="26" y="5"/>
                    </a:lnTo>
                    <a:lnTo>
                      <a:pt x="27" y="3"/>
                    </a:lnTo>
                    <a:lnTo>
                      <a:pt x="26" y="3"/>
                    </a:lnTo>
                    <a:lnTo>
                      <a:pt x="24" y="3"/>
                    </a:lnTo>
                    <a:lnTo>
                      <a:pt x="21" y="3"/>
                    </a:lnTo>
                    <a:lnTo>
                      <a:pt x="23" y="3"/>
                    </a:lnTo>
                    <a:lnTo>
                      <a:pt x="24" y="2"/>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7" name="Freeform 1397">
                <a:extLst>
                  <a:ext uri="{FF2B5EF4-FFF2-40B4-BE49-F238E27FC236}">
                    <a16:creationId xmlns:a16="http://schemas.microsoft.com/office/drawing/2014/main" id="{9858618E-7C8E-41D8-A1EB-EE26B7549C08}"/>
                  </a:ext>
                </a:extLst>
              </p:cNvPr>
              <p:cNvSpPr>
                <a:spLocks/>
              </p:cNvSpPr>
              <p:nvPr/>
            </p:nvSpPr>
            <p:spPr bwMode="auto">
              <a:xfrm>
                <a:off x="3023" y="1590"/>
                <a:ext cx="795" cy="468"/>
              </a:xfrm>
              <a:custGeom>
                <a:avLst/>
                <a:gdLst>
                  <a:gd name="T0" fmla="*/ 226 w 795"/>
                  <a:gd name="T1" fmla="*/ 366 h 468"/>
                  <a:gd name="T2" fmla="*/ 234 w 795"/>
                  <a:gd name="T3" fmla="*/ 387 h 468"/>
                  <a:gd name="T4" fmla="*/ 252 w 795"/>
                  <a:gd name="T5" fmla="*/ 401 h 468"/>
                  <a:gd name="T6" fmla="*/ 268 w 795"/>
                  <a:gd name="T7" fmla="*/ 390 h 468"/>
                  <a:gd name="T8" fmla="*/ 290 w 795"/>
                  <a:gd name="T9" fmla="*/ 408 h 468"/>
                  <a:gd name="T10" fmla="*/ 306 w 795"/>
                  <a:gd name="T11" fmla="*/ 446 h 468"/>
                  <a:gd name="T12" fmla="*/ 328 w 795"/>
                  <a:gd name="T13" fmla="*/ 441 h 468"/>
                  <a:gd name="T14" fmla="*/ 343 w 795"/>
                  <a:gd name="T15" fmla="*/ 411 h 468"/>
                  <a:gd name="T16" fmla="*/ 367 w 795"/>
                  <a:gd name="T17" fmla="*/ 392 h 468"/>
                  <a:gd name="T18" fmla="*/ 397 w 795"/>
                  <a:gd name="T19" fmla="*/ 395 h 468"/>
                  <a:gd name="T20" fmla="*/ 419 w 795"/>
                  <a:gd name="T21" fmla="*/ 400 h 468"/>
                  <a:gd name="T22" fmla="*/ 438 w 795"/>
                  <a:gd name="T23" fmla="*/ 401 h 468"/>
                  <a:gd name="T24" fmla="*/ 443 w 795"/>
                  <a:gd name="T25" fmla="*/ 392 h 468"/>
                  <a:gd name="T26" fmla="*/ 467 w 795"/>
                  <a:gd name="T27" fmla="*/ 379 h 468"/>
                  <a:gd name="T28" fmla="*/ 486 w 795"/>
                  <a:gd name="T29" fmla="*/ 384 h 468"/>
                  <a:gd name="T30" fmla="*/ 504 w 795"/>
                  <a:gd name="T31" fmla="*/ 395 h 468"/>
                  <a:gd name="T32" fmla="*/ 526 w 795"/>
                  <a:gd name="T33" fmla="*/ 395 h 468"/>
                  <a:gd name="T34" fmla="*/ 534 w 795"/>
                  <a:gd name="T35" fmla="*/ 429 h 468"/>
                  <a:gd name="T36" fmla="*/ 542 w 795"/>
                  <a:gd name="T37" fmla="*/ 441 h 468"/>
                  <a:gd name="T38" fmla="*/ 553 w 795"/>
                  <a:gd name="T39" fmla="*/ 465 h 468"/>
                  <a:gd name="T40" fmla="*/ 566 w 795"/>
                  <a:gd name="T41" fmla="*/ 435 h 468"/>
                  <a:gd name="T42" fmla="*/ 561 w 795"/>
                  <a:gd name="T43" fmla="*/ 365 h 468"/>
                  <a:gd name="T44" fmla="*/ 587 w 795"/>
                  <a:gd name="T45" fmla="*/ 347 h 468"/>
                  <a:gd name="T46" fmla="*/ 620 w 795"/>
                  <a:gd name="T47" fmla="*/ 318 h 468"/>
                  <a:gd name="T48" fmla="*/ 634 w 795"/>
                  <a:gd name="T49" fmla="*/ 309 h 468"/>
                  <a:gd name="T50" fmla="*/ 647 w 795"/>
                  <a:gd name="T51" fmla="*/ 299 h 468"/>
                  <a:gd name="T52" fmla="*/ 638 w 795"/>
                  <a:gd name="T53" fmla="*/ 293 h 468"/>
                  <a:gd name="T54" fmla="*/ 639 w 795"/>
                  <a:gd name="T55" fmla="*/ 274 h 468"/>
                  <a:gd name="T56" fmla="*/ 639 w 795"/>
                  <a:gd name="T57" fmla="*/ 261 h 468"/>
                  <a:gd name="T58" fmla="*/ 634 w 795"/>
                  <a:gd name="T59" fmla="*/ 248 h 468"/>
                  <a:gd name="T60" fmla="*/ 649 w 795"/>
                  <a:gd name="T61" fmla="*/ 231 h 468"/>
                  <a:gd name="T62" fmla="*/ 650 w 795"/>
                  <a:gd name="T63" fmla="*/ 255 h 468"/>
                  <a:gd name="T64" fmla="*/ 653 w 795"/>
                  <a:gd name="T65" fmla="*/ 267 h 468"/>
                  <a:gd name="T66" fmla="*/ 665 w 795"/>
                  <a:gd name="T67" fmla="*/ 224 h 468"/>
                  <a:gd name="T68" fmla="*/ 676 w 795"/>
                  <a:gd name="T69" fmla="*/ 231 h 468"/>
                  <a:gd name="T70" fmla="*/ 688 w 795"/>
                  <a:gd name="T71" fmla="*/ 205 h 468"/>
                  <a:gd name="T72" fmla="*/ 724 w 795"/>
                  <a:gd name="T73" fmla="*/ 196 h 468"/>
                  <a:gd name="T74" fmla="*/ 735 w 795"/>
                  <a:gd name="T75" fmla="*/ 189 h 468"/>
                  <a:gd name="T76" fmla="*/ 747 w 795"/>
                  <a:gd name="T77" fmla="*/ 153 h 468"/>
                  <a:gd name="T78" fmla="*/ 770 w 795"/>
                  <a:gd name="T79" fmla="*/ 143 h 468"/>
                  <a:gd name="T80" fmla="*/ 790 w 795"/>
                  <a:gd name="T81" fmla="*/ 137 h 468"/>
                  <a:gd name="T82" fmla="*/ 786 w 795"/>
                  <a:gd name="T83" fmla="*/ 95 h 468"/>
                  <a:gd name="T84" fmla="*/ 752 w 795"/>
                  <a:gd name="T85" fmla="*/ 113 h 468"/>
                  <a:gd name="T86" fmla="*/ 676 w 795"/>
                  <a:gd name="T87" fmla="*/ 135 h 468"/>
                  <a:gd name="T88" fmla="*/ 580 w 795"/>
                  <a:gd name="T89" fmla="*/ 143 h 468"/>
                  <a:gd name="T90" fmla="*/ 473 w 795"/>
                  <a:gd name="T91" fmla="*/ 54 h 468"/>
                  <a:gd name="T92" fmla="*/ 443 w 795"/>
                  <a:gd name="T93" fmla="*/ 38 h 468"/>
                  <a:gd name="T94" fmla="*/ 73 w 795"/>
                  <a:gd name="T95" fmla="*/ 22 h 468"/>
                  <a:gd name="T96" fmla="*/ 62 w 795"/>
                  <a:gd name="T97" fmla="*/ 36 h 468"/>
                  <a:gd name="T98" fmla="*/ 62 w 795"/>
                  <a:gd name="T99" fmla="*/ 22 h 468"/>
                  <a:gd name="T100" fmla="*/ 42 w 795"/>
                  <a:gd name="T101" fmla="*/ 43 h 468"/>
                  <a:gd name="T102" fmla="*/ 46 w 795"/>
                  <a:gd name="T103" fmla="*/ 62 h 468"/>
                  <a:gd name="T104" fmla="*/ 32 w 795"/>
                  <a:gd name="T105" fmla="*/ 74 h 468"/>
                  <a:gd name="T106" fmla="*/ 8 w 795"/>
                  <a:gd name="T107" fmla="*/ 143 h 468"/>
                  <a:gd name="T108" fmla="*/ 5 w 795"/>
                  <a:gd name="T109" fmla="*/ 188 h 468"/>
                  <a:gd name="T110" fmla="*/ 13 w 795"/>
                  <a:gd name="T111" fmla="*/ 232 h 468"/>
                  <a:gd name="T112" fmla="*/ 18 w 795"/>
                  <a:gd name="T113" fmla="*/ 231 h 468"/>
                  <a:gd name="T114" fmla="*/ 16 w 795"/>
                  <a:gd name="T115" fmla="*/ 248 h 468"/>
                  <a:gd name="T116" fmla="*/ 26 w 795"/>
                  <a:gd name="T117" fmla="*/ 282 h 468"/>
                  <a:gd name="T118" fmla="*/ 46 w 795"/>
                  <a:gd name="T119" fmla="*/ 306 h 468"/>
                  <a:gd name="T120" fmla="*/ 102 w 795"/>
                  <a:gd name="T121" fmla="*/ 333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95" h="468">
                    <a:moveTo>
                      <a:pt x="102" y="333"/>
                    </a:moveTo>
                    <a:lnTo>
                      <a:pt x="102" y="334"/>
                    </a:lnTo>
                    <a:lnTo>
                      <a:pt x="150" y="357"/>
                    </a:lnTo>
                    <a:lnTo>
                      <a:pt x="190" y="358"/>
                    </a:lnTo>
                    <a:lnTo>
                      <a:pt x="190" y="352"/>
                    </a:lnTo>
                    <a:lnTo>
                      <a:pt x="214" y="354"/>
                    </a:lnTo>
                    <a:lnTo>
                      <a:pt x="215" y="355"/>
                    </a:lnTo>
                    <a:lnTo>
                      <a:pt x="218" y="358"/>
                    </a:lnTo>
                    <a:lnTo>
                      <a:pt x="218" y="360"/>
                    </a:lnTo>
                    <a:lnTo>
                      <a:pt x="220" y="362"/>
                    </a:lnTo>
                    <a:lnTo>
                      <a:pt x="222" y="362"/>
                    </a:lnTo>
                    <a:lnTo>
                      <a:pt x="222" y="363"/>
                    </a:lnTo>
                    <a:lnTo>
                      <a:pt x="222" y="365"/>
                    </a:lnTo>
                    <a:lnTo>
                      <a:pt x="223" y="365"/>
                    </a:lnTo>
                    <a:lnTo>
                      <a:pt x="226" y="366"/>
                    </a:lnTo>
                    <a:lnTo>
                      <a:pt x="226" y="368"/>
                    </a:lnTo>
                    <a:lnTo>
                      <a:pt x="225" y="370"/>
                    </a:lnTo>
                    <a:lnTo>
                      <a:pt x="226" y="370"/>
                    </a:lnTo>
                    <a:lnTo>
                      <a:pt x="228" y="371"/>
                    </a:lnTo>
                    <a:lnTo>
                      <a:pt x="230" y="373"/>
                    </a:lnTo>
                    <a:lnTo>
                      <a:pt x="230" y="376"/>
                    </a:lnTo>
                    <a:lnTo>
                      <a:pt x="231" y="377"/>
                    </a:lnTo>
                    <a:lnTo>
                      <a:pt x="233" y="377"/>
                    </a:lnTo>
                    <a:lnTo>
                      <a:pt x="233" y="379"/>
                    </a:lnTo>
                    <a:lnTo>
                      <a:pt x="234" y="381"/>
                    </a:lnTo>
                    <a:lnTo>
                      <a:pt x="234" y="382"/>
                    </a:lnTo>
                    <a:lnTo>
                      <a:pt x="233" y="382"/>
                    </a:lnTo>
                    <a:lnTo>
                      <a:pt x="231" y="382"/>
                    </a:lnTo>
                    <a:lnTo>
                      <a:pt x="231" y="384"/>
                    </a:lnTo>
                    <a:lnTo>
                      <a:pt x="234" y="387"/>
                    </a:lnTo>
                    <a:lnTo>
                      <a:pt x="236" y="389"/>
                    </a:lnTo>
                    <a:lnTo>
                      <a:pt x="238" y="392"/>
                    </a:lnTo>
                    <a:lnTo>
                      <a:pt x="236" y="392"/>
                    </a:lnTo>
                    <a:lnTo>
                      <a:pt x="238" y="392"/>
                    </a:lnTo>
                    <a:lnTo>
                      <a:pt x="239" y="393"/>
                    </a:lnTo>
                    <a:lnTo>
                      <a:pt x="239" y="393"/>
                    </a:lnTo>
                    <a:lnTo>
                      <a:pt x="241" y="393"/>
                    </a:lnTo>
                    <a:lnTo>
                      <a:pt x="241" y="395"/>
                    </a:lnTo>
                    <a:lnTo>
                      <a:pt x="242" y="395"/>
                    </a:lnTo>
                    <a:lnTo>
                      <a:pt x="242" y="397"/>
                    </a:lnTo>
                    <a:lnTo>
                      <a:pt x="244" y="397"/>
                    </a:lnTo>
                    <a:lnTo>
                      <a:pt x="247" y="398"/>
                    </a:lnTo>
                    <a:lnTo>
                      <a:pt x="247" y="398"/>
                    </a:lnTo>
                    <a:lnTo>
                      <a:pt x="250" y="400"/>
                    </a:lnTo>
                    <a:lnTo>
                      <a:pt x="252" y="401"/>
                    </a:lnTo>
                    <a:lnTo>
                      <a:pt x="254" y="401"/>
                    </a:lnTo>
                    <a:lnTo>
                      <a:pt x="255" y="403"/>
                    </a:lnTo>
                    <a:lnTo>
                      <a:pt x="257" y="401"/>
                    </a:lnTo>
                    <a:lnTo>
                      <a:pt x="257" y="401"/>
                    </a:lnTo>
                    <a:lnTo>
                      <a:pt x="258" y="400"/>
                    </a:lnTo>
                    <a:lnTo>
                      <a:pt x="260" y="398"/>
                    </a:lnTo>
                    <a:lnTo>
                      <a:pt x="260" y="398"/>
                    </a:lnTo>
                    <a:lnTo>
                      <a:pt x="260" y="397"/>
                    </a:lnTo>
                    <a:lnTo>
                      <a:pt x="261" y="395"/>
                    </a:lnTo>
                    <a:lnTo>
                      <a:pt x="263" y="392"/>
                    </a:lnTo>
                    <a:lnTo>
                      <a:pt x="265" y="390"/>
                    </a:lnTo>
                    <a:lnTo>
                      <a:pt x="266" y="390"/>
                    </a:lnTo>
                    <a:lnTo>
                      <a:pt x="268" y="390"/>
                    </a:lnTo>
                    <a:lnTo>
                      <a:pt x="268" y="390"/>
                    </a:lnTo>
                    <a:lnTo>
                      <a:pt x="268" y="390"/>
                    </a:lnTo>
                    <a:lnTo>
                      <a:pt x="269" y="389"/>
                    </a:lnTo>
                    <a:lnTo>
                      <a:pt x="271" y="389"/>
                    </a:lnTo>
                    <a:lnTo>
                      <a:pt x="274" y="389"/>
                    </a:lnTo>
                    <a:lnTo>
                      <a:pt x="277" y="389"/>
                    </a:lnTo>
                    <a:lnTo>
                      <a:pt x="277" y="389"/>
                    </a:lnTo>
                    <a:lnTo>
                      <a:pt x="279" y="390"/>
                    </a:lnTo>
                    <a:lnTo>
                      <a:pt x="281" y="390"/>
                    </a:lnTo>
                    <a:lnTo>
                      <a:pt x="282" y="390"/>
                    </a:lnTo>
                    <a:lnTo>
                      <a:pt x="284" y="392"/>
                    </a:lnTo>
                    <a:lnTo>
                      <a:pt x="287" y="395"/>
                    </a:lnTo>
                    <a:lnTo>
                      <a:pt x="289" y="398"/>
                    </a:lnTo>
                    <a:lnTo>
                      <a:pt x="290" y="401"/>
                    </a:lnTo>
                    <a:lnTo>
                      <a:pt x="290" y="403"/>
                    </a:lnTo>
                    <a:lnTo>
                      <a:pt x="290" y="405"/>
                    </a:lnTo>
                    <a:lnTo>
                      <a:pt x="290" y="408"/>
                    </a:lnTo>
                    <a:lnTo>
                      <a:pt x="292" y="409"/>
                    </a:lnTo>
                    <a:lnTo>
                      <a:pt x="293" y="411"/>
                    </a:lnTo>
                    <a:lnTo>
                      <a:pt x="295" y="416"/>
                    </a:lnTo>
                    <a:lnTo>
                      <a:pt x="297" y="416"/>
                    </a:lnTo>
                    <a:lnTo>
                      <a:pt x="297" y="419"/>
                    </a:lnTo>
                    <a:lnTo>
                      <a:pt x="298" y="419"/>
                    </a:lnTo>
                    <a:lnTo>
                      <a:pt x="300" y="422"/>
                    </a:lnTo>
                    <a:lnTo>
                      <a:pt x="301" y="424"/>
                    </a:lnTo>
                    <a:lnTo>
                      <a:pt x="303" y="427"/>
                    </a:lnTo>
                    <a:lnTo>
                      <a:pt x="303" y="430"/>
                    </a:lnTo>
                    <a:lnTo>
                      <a:pt x="303" y="432"/>
                    </a:lnTo>
                    <a:lnTo>
                      <a:pt x="303" y="433"/>
                    </a:lnTo>
                    <a:lnTo>
                      <a:pt x="303" y="433"/>
                    </a:lnTo>
                    <a:lnTo>
                      <a:pt x="306" y="441"/>
                    </a:lnTo>
                    <a:lnTo>
                      <a:pt x="306" y="446"/>
                    </a:lnTo>
                    <a:lnTo>
                      <a:pt x="306" y="446"/>
                    </a:lnTo>
                    <a:lnTo>
                      <a:pt x="308" y="448"/>
                    </a:lnTo>
                    <a:lnTo>
                      <a:pt x="309" y="448"/>
                    </a:lnTo>
                    <a:lnTo>
                      <a:pt x="311" y="448"/>
                    </a:lnTo>
                    <a:lnTo>
                      <a:pt x="312" y="449"/>
                    </a:lnTo>
                    <a:lnTo>
                      <a:pt x="314" y="451"/>
                    </a:lnTo>
                    <a:lnTo>
                      <a:pt x="319" y="452"/>
                    </a:lnTo>
                    <a:lnTo>
                      <a:pt x="322" y="454"/>
                    </a:lnTo>
                    <a:lnTo>
                      <a:pt x="324" y="454"/>
                    </a:lnTo>
                    <a:lnTo>
                      <a:pt x="325" y="456"/>
                    </a:lnTo>
                    <a:lnTo>
                      <a:pt x="327" y="457"/>
                    </a:lnTo>
                    <a:lnTo>
                      <a:pt x="328" y="452"/>
                    </a:lnTo>
                    <a:lnTo>
                      <a:pt x="328" y="449"/>
                    </a:lnTo>
                    <a:lnTo>
                      <a:pt x="328" y="448"/>
                    </a:lnTo>
                    <a:lnTo>
                      <a:pt x="328" y="441"/>
                    </a:lnTo>
                    <a:lnTo>
                      <a:pt x="327" y="440"/>
                    </a:lnTo>
                    <a:lnTo>
                      <a:pt x="328" y="437"/>
                    </a:lnTo>
                    <a:lnTo>
                      <a:pt x="330" y="432"/>
                    </a:lnTo>
                    <a:lnTo>
                      <a:pt x="332" y="429"/>
                    </a:lnTo>
                    <a:lnTo>
                      <a:pt x="332" y="424"/>
                    </a:lnTo>
                    <a:lnTo>
                      <a:pt x="333" y="422"/>
                    </a:lnTo>
                    <a:lnTo>
                      <a:pt x="336" y="421"/>
                    </a:lnTo>
                    <a:lnTo>
                      <a:pt x="335" y="419"/>
                    </a:lnTo>
                    <a:lnTo>
                      <a:pt x="336" y="416"/>
                    </a:lnTo>
                    <a:lnTo>
                      <a:pt x="338" y="416"/>
                    </a:lnTo>
                    <a:lnTo>
                      <a:pt x="341" y="416"/>
                    </a:lnTo>
                    <a:lnTo>
                      <a:pt x="341" y="413"/>
                    </a:lnTo>
                    <a:lnTo>
                      <a:pt x="343" y="413"/>
                    </a:lnTo>
                    <a:lnTo>
                      <a:pt x="344" y="413"/>
                    </a:lnTo>
                    <a:lnTo>
                      <a:pt x="343" y="411"/>
                    </a:lnTo>
                    <a:lnTo>
                      <a:pt x="346" y="409"/>
                    </a:lnTo>
                    <a:lnTo>
                      <a:pt x="348" y="409"/>
                    </a:lnTo>
                    <a:lnTo>
                      <a:pt x="349" y="409"/>
                    </a:lnTo>
                    <a:lnTo>
                      <a:pt x="351" y="411"/>
                    </a:lnTo>
                    <a:lnTo>
                      <a:pt x="348" y="413"/>
                    </a:lnTo>
                    <a:lnTo>
                      <a:pt x="351" y="413"/>
                    </a:lnTo>
                    <a:lnTo>
                      <a:pt x="352" y="409"/>
                    </a:lnTo>
                    <a:lnTo>
                      <a:pt x="354" y="411"/>
                    </a:lnTo>
                    <a:lnTo>
                      <a:pt x="360" y="408"/>
                    </a:lnTo>
                    <a:lnTo>
                      <a:pt x="365" y="403"/>
                    </a:lnTo>
                    <a:lnTo>
                      <a:pt x="367" y="403"/>
                    </a:lnTo>
                    <a:lnTo>
                      <a:pt x="368" y="401"/>
                    </a:lnTo>
                    <a:lnTo>
                      <a:pt x="368" y="398"/>
                    </a:lnTo>
                    <a:lnTo>
                      <a:pt x="368" y="397"/>
                    </a:lnTo>
                    <a:lnTo>
                      <a:pt x="367" y="392"/>
                    </a:lnTo>
                    <a:lnTo>
                      <a:pt x="368" y="393"/>
                    </a:lnTo>
                    <a:lnTo>
                      <a:pt x="370" y="393"/>
                    </a:lnTo>
                    <a:lnTo>
                      <a:pt x="371" y="392"/>
                    </a:lnTo>
                    <a:lnTo>
                      <a:pt x="371" y="390"/>
                    </a:lnTo>
                    <a:lnTo>
                      <a:pt x="373" y="393"/>
                    </a:lnTo>
                    <a:lnTo>
                      <a:pt x="371" y="395"/>
                    </a:lnTo>
                    <a:lnTo>
                      <a:pt x="373" y="397"/>
                    </a:lnTo>
                    <a:lnTo>
                      <a:pt x="371" y="400"/>
                    </a:lnTo>
                    <a:lnTo>
                      <a:pt x="375" y="400"/>
                    </a:lnTo>
                    <a:lnTo>
                      <a:pt x="378" y="397"/>
                    </a:lnTo>
                    <a:lnTo>
                      <a:pt x="379" y="395"/>
                    </a:lnTo>
                    <a:lnTo>
                      <a:pt x="381" y="395"/>
                    </a:lnTo>
                    <a:lnTo>
                      <a:pt x="386" y="393"/>
                    </a:lnTo>
                    <a:lnTo>
                      <a:pt x="389" y="393"/>
                    </a:lnTo>
                    <a:lnTo>
                      <a:pt x="397" y="395"/>
                    </a:lnTo>
                    <a:lnTo>
                      <a:pt x="397" y="397"/>
                    </a:lnTo>
                    <a:lnTo>
                      <a:pt x="405" y="397"/>
                    </a:lnTo>
                    <a:lnTo>
                      <a:pt x="408" y="397"/>
                    </a:lnTo>
                    <a:lnTo>
                      <a:pt x="408" y="395"/>
                    </a:lnTo>
                    <a:lnTo>
                      <a:pt x="408" y="393"/>
                    </a:lnTo>
                    <a:lnTo>
                      <a:pt x="411" y="393"/>
                    </a:lnTo>
                    <a:lnTo>
                      <a:pt x="411" y="393"/>
                    </a:lnTo>
                    <a:lnTo>
                      <a:pt x="411" y="395"/>
                    </a:lnTo>
                    <a:lnTo>
                      <a:pt x="413" y="395"/>
                    </a:lnTo>
                    <a:lnTo>
                      <a:pt x="414" y="395"/>
                    </a:lnTo>
                    <a:lnTo>
                      <a:pt x="416" y="395"/>
                    </a:lnTo>
                    <a:lnTo>
                      <a:pt x="416" y="398"/>
                    </a:lnTo>
                    <a:lnTo>
                      <a:pt x="416" y="398"/>
                    </a:lnTo>
                    <a:lnTo>
                      <a:pt x="419" y="398"/>
                    </a:lnTo>
                    <a:lnTo>
                      <a:pt x="419" y="400"/>
                    </a:lnTo>
                    <a:lnTo>
                      <a:pt x="418" y="401"/>
                    </a:lnTo>
                    <a:lnTo>
                      <a:pt x="418" y="403"/>
                    </a:lnTo>
                    <a:lnTo>
                      <a:pt x="419" y="403"/>
                    </a:lnTo>
                    <a:lnTo>
                      <a:pt x="421" y="403"/>
                    </a:lnTo>
                    <a:lnTo>
                      <a:pt x="422" y="405"/>
                    </a:lnTo>
                    <a:lnTo>
                      <a:pt x="426" y="406"/>
                    </a:lnTo>
                    <a:lnTo>
                      <a:pt x="427" y="405"/>
                    </a:lnTo>
                    <a:lnTo>
                      <a:pt x="430" y="403"/>
                    </a:lnTo>
                    <a:lnTo>
                      <a:pt x="432" y="405"/>
                    </a:lnTo>
                    <a:lnTo>
                      <a:pt x="434" y="406"/>
                    </a:lnTo>
                    <a:lnTo>
                      <a:pt x="435" y="405"/>
                    </a:lnTo>
                    <a:lnTo>
                      <a:pt x="435" y="401"/>
                    </a:lnTo>
                    <a:lnTo>
                      <a:pt x="434" y="398"/>
                    </a:lnTo>
                    <a:lnTo>
                      <a:pt x="437" y="398"/>
                    </a:lnTo>
                    <a:lnTo>
                      <a:pt x="438" y="401"/>
                    </a:lnTo>
                    <a:lnTo>
                      <a:pt x="440" y="403"/>
                    </a:lnTo>
                    <a:lnTo>
                      <a:pt x="442" y="405"/>
                    </a:lnTo>
                    <a:lnTo>
                      <a:pt x="443" y="405"/>
                    </a:lnTo>
                    <a:lnTo>
                      <a:pt x="445" y="405"/>
                    </a:lnTo>
                    <a:lnTo>
                      <a:pt x="445" y="408"/>
                    </a:lnTo>
                    <a:lnTo>
                      <a:pt x="446" y="406"/>
                    </a:lnTo>
                    <a:lnTo>
                      <a:pt x="448" y="406"/>
                    </a:lnTo>
                    <a:lnTo>
                      <a:pt x="448" y="405"/>
                    </a:lnTo>
                    <a:lnTo>
                      <a:pt x="445" y="401"/>
                    </a:lnTo>
                    <a:lnTo>
                      <a:pt x="440" y="400"/>
                    </a:lnTo>
                    <a:lnTo>
                      <a:pt x="440" y="398"/>
                    </a:lnTo>
                    <a:lnTo>
                      <a:pt x="440" y="397"/>
                    </a:lnTo>
                    <a:lnTo>
                      <a:pt x="445" y="395"/>
                    </a:lnTo>
                    <a:lnTo>
                      <a:pt x="445" y="393"/>
                    </a:lnTo>
                    <a:lnTo>
                      <a:pt x="443" y="392"/>
                    </a:lnTo>
                    <a:lnTo>
                      <a:pt x="442" y="390"/>
                    </a:lnTo>
                    <a:lnTo>
                      <a:pt x="442" y="390"/>
                    </a:lnTo>
                    <a:lnTo>
                      <a:pt x="440" y="392"/>
                    </a:lnTo>
                    <a:lnTo>
                      <a:pt x="437" y="393"/>
                    </a:lnTo>
                    <a:lnTo>
                      <a:pt x="437" y="392"/>
                    </a:lnTo>
                    <a:lnTo>
                      <a:pt x="440" y="389"/>
                    </a:lnTo>
                    <a:lnTo>
                      <a:pt x="445" y="387"/>
                    </a:lnTo>
                    <a:lnTo>
                      <a:pt x="446" y="384"/>
                    </a:lnTo>
                    <a:lnTo>
                      <a:pt x="456" y="384"/>
                    </a:lnTo>
                    <a:lnTo>
                      <a:pt x="459" y="384"/>
                    </a:lnTo>
                    <a:lnTo>
                      <a:pt x="461" y="382"/>
                    </a:lnTo>
                    <a:lnTo>
                      <a:pt x="462" y="384"/>
                    </a:lnTo>
                    <a:lnTo>
                      <a:pt x="464" y="381"/>
                    </a:lnTo>
                    <a:lnTo>
                      <a:pt x="464" y="379"/>
                    </a:lnTo>
                    <a:lnTo>
                      <a:pt x="467" y="379"/>
                    </a:lnTo>
                    <a:lnTo>
                      <a:pt x="465" y="381"/>
                    </a:lnTo>
                    <a:lnTo>
                      <a:pt x="465" y="382"/>
                    </a:lnTo>
                    <a:lnTo>
                      <a:pt x="469" y="385"/>
                    </a:lnTo>
                    <a:lnTo>
                      <a:pt x="470" y="384"/>
                    </a:lnTo>
                    <a:lnTo>
                      <a:pt x="475" y="384"/>
                    </a:lnTo>
                    <a:lnTo>
                      <a:pt x="477" y="384"/>
                    </a:lnTo>
                    <a:lnTo>
                      <a:pt x="478" y="384"/>
                    </a:lnTo>
                    <a:lnTo>
                      <a:pt x="483" y="384"/>
                    </a:lnTo>
                    <a:lnTo>
                      <a:pt x="485" y="384"/>
                    </a:lnTo>
                    <a:lnTo>
                      <a:pt x="488" y="382"/>
                    </a:lnTo>
                    <a:lnTo>
                      <a:pt x="491" y="382"/>
                    </a:lnTo>
                    <a:lnTo>
                      <a:pt x="491" y="384"/>
                    </a:lnTo>
                    <a:lnTo>
                      <a:pt x="489" y="384"/>
                    </a:lnTo>
                    <a:lnTo>
                      <a:pt x="486" y="384"/>
                    </a:lnTo>
                    <a:lnTo>
                      <a:pt x="486" y="384"/>
                    </a:lnTo>
                    <a:lnTo>
                      <a:pt x="489" y="385"/>
                    </a:lnTo>
                    <a:lnTo>
                      <a:pt x="493" y="385"/>
                    </a:lnTo>
                    <a:lnTo>
                      <a:pt x="494" y="387"/>
                    </a:lnTo>
                    <a:lnTo>
                      <a:pt x="497" y="389"/>
                    </a:lnTo>
                    <a:lnTo>
                      <a:pt x="496" y="385"/>
                    </a:lnTo>
                    <a:lnTo>
                      <a:pt x="496" y="385"/>
                    </a:lnTo>
                    <a:lnTo>
                      <a:pt x="497" y="385"/>
                    </a:lnTo>
                    <a:lnTo>
                      <a:pt x="497" y="387"/>
                    </a:lnTo>
                    <a:lnTo>
                      <a:pt x="500" y="389"/>
                    </a:lnTo>
                    <a:lnTo>
                      <a:pt x="500" y="389"/>
                    </a:lnTo>
                    <a:lnTo>
                      <a:pt x="497" y="389"/>
                    </a:lnTo>
                    <a:lnTo>
                      <a:pt x="497" y="389"/>
                    </a:lnTo>
                    <a:lnTo>
                      <a:pt x="500" y="392"/>
                    </a:lnTo>
                    <a:lnTo>
                      <a:pt x="502" y="393"/>
                    </a:lnTo>
                    <a:lnTo>
                      <a:pt x="504" y="395"/>
                    </a:lnTo>
                    <a:lnTo>
                      <a:pt x="502" y="395"/>
                    </a:lnTo>
                    <a:lnTo>
                      <a:pt x="502" y="393"/>
                    </a:lnTo>
                    <a:lnTo>
                      <a:pt x="502" y="395"/>
                    </a:lnTo>
                    <a:lnTo>
                      <a:pt x="502" y="395"/>
                    </a:lnTo>
                    <a:lnTo>
                      <a:pt x="507" y="395"/>
                    </a:lnTo>
                    <a:lnTo>
                      <a:pt x="508" y="395"/>
                    </a:lnTo>
                    <a:lnTo>
                      <a:pt x="513" y="392"/>
                    </a:lnTo>
                    <a:lnTo>
                      <a:pt x="513" y="392"/>
                    </a:lnTo>
                    <a:lnTo>
                      <a:pt x="515" y="392"/>
                    </a:lnTo>
                    <a:lnTo>
                      <a:pt x="515" y="390"/>
                    </a:lnTo>
                    <a:lnTo>
                      <a:pt x="516" y="389"/>
                    </a:lnTo>
                    <a:lnTo>
                      <a:pt x="520" y="389"/>
                    </a:lnTo>
                    <a:lnTo>
                      <a:pt x="521" y="390"/>
                    </a:lnTo>
                    <a:lnTo>
                      <a:pt x="524" y="390"/>
                    </a:lnTo>
                    <a:lnTo>
                      <a:pt x="526" y="395"/>
                    </a:lnTo>
                    <a:lnTo>
                      <a:pt x="526" y="397"/>
                    </a:lnTo>
                    <a:lnTo>
                      <a:pt x="528" y="398"/>
                    </a:lnTo>
                    <a:lnTo>
                      <a:pt x="528" y="400"/>
                    </a:lnTo>
                    <a:lnTo>
                      <a:pt x="531" y="401"/>
                    </a:lnTo>
                    <a:lnTo>
                      <a:pt x="531" y="401"/>
                    </a:lnTo>
                    <a:lnTo>
                      <a:pt x="531" y="403"/>
                    </a:lnTo>
                    <a:lnTo>
                      <a:pt x="532" y="405"/>
                    </a:lnTo>
                    <a:lnTo>
                      <a:pt x="534" y="405"/>
                    </a:lnTo>
                    <a:lnTo>
                      <a:pt x="537" y="409"/>
                    </a:lnTo>
                    <a:lnTo>
                      <a:pt x="536" y="413"/>
                    </a:lnTo>
                    <a:lnTo>
                      <a:pt x="534" y="419"/>
                    </a:lnTo>
                    <a:lnTo>
                      <a:pt x="531" y="424"/>
                    </a:lnTo>
                    <a:lnTo>
                      <a:pt x="531" y="425"/>
                    </a:lnTo>
                    <a:lnTo>
                      <a:pt x="532" y="429"/>
                    </a:lnTo>
                    <a:lnTo>
                      <a:pt x="534" y="429"/>
                    </a:lnTo>
                    <a:lnTo>
                      <a:pt x="536" y="425"/>
                    </a:lnTo>
                    <a:lnTo>
                      <a:pt x="536" y="424"/>
                    </a:lnTo>
                    <a:lnTo>
                      <a:pt x="536" y="424"/>
                    </a:lnTo>
                    <a:lnTo>
                      <a:pt x="539" y="424"/>
                    </a:lnTo>
                    <a:lnTo>
                      <a:pt x="539" y="427"/>
                    </a:lnTo>
                    <a:lnTo>
                      <a:pt x="534" y="432"/>
                    </a:lnTo>
                    <a:lnTo>
                      <a:pt x="536" y="433"/>
                    </a:lnTo>
                    <a:lnTo>
                      <a:pt x="536" y="437"/>
                    </a:lnTo>
                    <a:lnTo>
                      <a:pt x="537" y="438"/>
                    </a:lnTo>
                    <a:lnTo>
                      <a:pt x="539" y="440"/>
                    </a:lnTo>
                    <a:lnTo>
                      <a:pt x="539" y="440"/>
                    </a:lnTo>
                    <a:lnTo>
                      <a:pt x="540" y="443"/>
                    </a:lnTo>
                    <a:lnTo>
                      <a:pt x="540" y="441"/>
                    </a:lnTo>
                    <a:lnTo>
                      <a:pt x="540" y="440"/>
                    </a:lnTo>
                    <a:lnTo>
                      <a:pt x="542" y="441"/>
                    </a:lnTo>
                    <a:lnTo>
                      <a:pt x="545" y="440"/>
                    </a:lnTo>
                    <a:lnTo>
                      <a:pt x="542" y="441"/>
                    </a:lnTo>
                    <a:lnTo>
                      <a:pt x="542" y="444"/>
                    </a:lnTo>
                    <a:lnTo>
                      <a:pt x="540" y="446"/>
                    </a:lnTo>
                    <a:lnTo>
                      <a:pt x="540" y="448"/>
                    </a:lnTo>
                    <a:lnTo>
                      <a:pt x="545" y="449"/>
                    </a:lnTo>
                    <a:lnTo>
                      <a:pt x="545" y="452"/>
                    </a:lnTo>
                    <a:lnTo>
                      <a:pt x="545" y="456"/>
                    </a:lnTo>
                    <a:lnTo>
                      <a:pt x="545" y="457"/>
                    </a:lnTo>
                    <a:lnTo>
                      <a:pt x="548" y="457"/>
                    </a:lnTo>
                    <a:lnTo>
                      <a:pt x="550" y="459"/>
                    </a:lnTo>
                    <a:lnTo>
                      <a:pt x="548" y="462"/>
                    </a:lnTo>
                    <a:lnTo>
                      <a:pt x="551" y="465"/>
                    </a:lnTo>
                    <a:lnTo>
                      <a:pt x="550" y="465"/>
                    </a:lnTo>
                    <a:lnTo>
                      <a:pt x="553" y="465"/>
                    </a:lnTo>
                    <a:lnTo>
                      <a:pt x="555" y="468"/>
                    </a:lnTo>
                    <a:lnTo>
                      <a:pt x="558" y="468"/>
                    </a:lnTo>
                    <a:lnTo>
                      <a:pt x="559" y="467"/>
                    </a:lnTo>
                    <a:lnTo>
                      <a:pt x="563" y="467"/>
                    </a:lnTo>
                    <a:lnTo>
                      <a:pt x="563" y="464"/>
                    </a:lnTo>
                    <a:lnTo>
                      <a:pt x="564" y="460"/>
                    </a:lnTo>
                    <a:lnTo>
                      <a:pt x="566" y="457"/>
                    </a:lnTo>
                    <a:lnTo>
                      <a:pt x="569" y="452"/>
                    </a:lnTo>
                    <a:lnTo>
                      <a:pt x="567" y="449"/>
                    </a:lnTo>
                    <a:lnTo>
                      <a:pt x="569" y="449"/>
                    </a:lnTo>
                    <a:lnTo>
                      <a:pt x="569" y="443"/>
                    </a:lnTo>
                    <a:lnTo>
                      <a:pt x="569" y="443"/>
                    </a:lnTo>
                    <a:lnTo>
                      <a:pt x="571" y="441"/>
                    </a:lnTo>
                    <a:lnTo>
                      <a:pt x="569" y="437"/>
                    </a:lnTo>
                    <a:lnTo>
                      <a:pt x="566" y="435"/>
                    </a:lnTo>
                    <a:lnTo>
                      <a:pt x="564" y="425"/>
                    </a:lnTo>
                    <a:lnTo>
                      <a:pt x="564" y="425"/>
                    </a:lnTo>
                    <a:lnTo>
                      <a:pt x="564" y="421"/>
                    </a:lnTo>
                    <a:lnTo>
                      <a:pt x="566" y="417"/>
                    </a:lnTo>
                    <a:lnTo>
                      <a:pt x="564" y="414"/>
                    </a:lnTo>
                    <a:lnTo>
                      <a:pt x="563" y="413"/>
                    </a:lnTo>
                    <a:lnTo>
                      <a:pt x="561" y="405"/>
                    </a:lnTo>
                    <a:lnTo>
                      <a:pt x="559" y="403"/>
                    </a:lnTo>
                    <a:lnTo>
                      <a:pt x="559" y="397"/>
                    </a:lnTo>
                    <a:lnTo>
                      <a:pt x="558" y="393"/>
                    </a:lnTo>
                    <a:lnTo>
                      <a:pt x="559" y="387"/>
                    </a:lnTo>
                    <a:lnTo>
                      <a:pt x="558" y="382"/>
                    </a:lnTo>
                    <a:lnTo>
                      <a:pt x="559" y="374"/>
                    </a:lnTo>
                    <a:lnTo>
                      <a:pt x="559" y="370"/>
                    </a:lnTo>
                    <a:lnTo>
                      <a:pt x="561" y="365"/>
                    </a:lnTo>
                    <a:lnTo>
                      <a:pt x="564" y="362"/>
                    </a:lnTo>
                    <a:lnTo>
                      <a:pt x="566" y="362"/>
                    </a:lnTo>
                    <a:lnTo>
                      <a:pt x="567" y="358"/>
                    </a:lnTo>
                    <a:lnTo>
                      <a:pt x="569" y="358"/>
                    </a:lnTo>
                    <a:lnTo>
                      <a:pt x="571" y="357"/>
                    </a:lnTo>
                    <a:lnTo>
                      <a:pt x="571" y="354"/>
                    </a:lnTo>
                    <a:lnTo>
                      <a:pt x="569" y="354"/>
                    </a:lnTo>
                    <a:lnTo>
                      <a:pt x="571" y="352"/>
                    </a:lnTo>
                    <a:lnTo>
                      <a:pt x="574" y="352"/>
                    </a:lnTo>
                    <a:lnTo>
                      <a:pt x="574" y="350"/>
                    </a:lnTo>
                    <a:lnTo>
                      <a:pt x="577" y="350"/>
                    </a:lnTo>
                    <a:lnTo>
                      <a:pt x="577" y="349"/>
                    </a:lnTo>
                    <a:lnTo>
                      <a:pt x="582" y="349"/>
                    </a:lnTo>
                    <a:lnTo>
                      <a:pt x="583" y="347"/>
                    </a:lnTo>
                    <a:lnTo>
                      <a:pt x="587" y="347"/>
                    </a:lnTo>
                    <a:lnTo>
                      <a:pt x="587" y="346"/>
                    </a:lnTo>
                    <a:lnTo>
                      <a:pt x="588" y="346"/>
                    </a:lnTo>
                    <a:lnTo>
                      <a:pt x="590" y="346"/>
                    </a:lnTo>
                    <a:lnTo>
                      <a:pt x="593" y="344"/>
                    </a:lnTo>
                    <a:lnTo>
                      <a:pt x="593" y="341"/>
                    </a:lnTo>
                    <a:lnTo>
                      <a:pt x="594" y="342"/>
                    </a:lnTo>
                    <a:lnTo>
                      <a:pt x="596" y="339"/>
                    </a:lnTo>
                    <a:lnTo>
                      <a:pt x="596" y="338"/>
                    </a:lnTo>
                    <a:lnTo>
                      <a:pt x="601" y="331"/>
                    </a:lnTo>
                    <a:lnTo>
                      <a:pt x="604" y="328"/>
                    </a:lnTo>
                    <a:lnTo>
                      <a:pt x="609" y="328"/>
                    </a:lnTo>
                    <a:lnTo>
                      <a:pt x="610" y="330"/>
                    </a:lnTo>
                    <a:lnTo>
                      <a:pt x="610" y="330"/>
                    </a:lnTo>
                    <a:lnTo>
                      <a:pt x="614" y="325"/>
                    </a:lnTo>
                    <a:lnTo>
                      <a:pt x="620" y="318"/>
                    </a:lnTo>
                    <a:lnTo>
                      <a:pt x="626" y="315"/>
                    </a:lnTo>
                    <a:lnTo>
                      <a:pt x="631" y="314"/>
                    </a:lnTo>
                    <a:lnTo>
                      <a:pt x="631" y="314"/>
                    </a:lnTo>
                    <a:lnTo>
                      <a:pt x="633" y="314"/>
                    </a:lnTo>
                    <a:lnTo>
                      <a:pt x="633" y="314"/>
                    </a:lnTo>
                    <a:lnTo>
                      <a:pt x="636" y="314"/>
                    </a:lnTo>
                    <a:lnTo>
                      <a:pt x="639" y="312"/>
                    </a:lnTo>
                    <a:lnTo>
                      <a:pt x="638" y="311"/>
                    </a:lnTo>
                    <a:lnTo>
                      <a:pt x="638" y="311"/>
                    </a:lnTo>
                    <a:lnTo>
                      <a:pt x="634" y="312"/>
                    </a:lnTo>
                    <a:lnTo>
                      <a:pt x="631" y="312"/>
                    </a:lnTo>
                    <a:lnTo>
                      <a:pt x="628" y="311"/>
                    </a:lnTo>
                    <a:lnTo>
                      <a:pt x="631" y="311"/>
                    </a:lnTo>
                    <a:lnTo>
                      <a:pt x="634" y="309"/>
                    </a:lnTo>
                    <a:lnTo>
                      <a:pt x="634" y="309"/>
                    </a:lnTo>
                    <a:lnTo>
                      <a:pt x="636" y="307"/>
                    </a:lnTo>
                    <a:lnTo>
                      <a:pt x="634" y="306"/>
                    </a:lnTo>
                    <a:lnTo>
                      <a:pt x="631" y="306"/>
                    </a:lnTo>
                    <a:lnTo>
                      <a:pt x="630" y="303"/>
                    </a:lnTo>
                    <a:lnTo>
                      <a:pt x="631" y="303"/>
                    </a:lnTo>
                    <a:lnTo>
                      <a:pt x="634" y="304"/>
                    </a:lnTo>
                    <a:lnTo>
                      <a:pt x="636" y="304"/>
                    </a:lnTo>
                    <a:lnTo>
                      <a:pt x="636" y="301"/>
                    </a:lnTo>
                    <a:lnTo>
                      <a:pt x="638" y="304"/>
                    </a:lnTo>
                    <a:lnTo>
                      <a:pt x="639" y="304"/>
                    </a:lnTo>
                    <a:lnTo>
                      <a:pt x="641" y="306"/>
                    </a:lnTo>
                    <a:lnTo>
                      <a:pt x="642" y="304"/>
                    </a:lnTo>
                    <a:lnTo>
                      <a:pt x="644" y="303"/>
                    </a:lnTo>
                    <a:lnTo>
                      <a:pt x="645" y="299"/>
                    </a:lnTo>
                    <a:lnTo>
                      <a:pt x="647" y="299"/>
                    </a:lnTo>
                    <a:lnTo>
                      <a:pt x="647" y="296"/>
                    </a:lnTo>
                    <a:lnTo>
                      <a:pt x="647" y="295"/>
                    </a:lnTo>
                    <a:lnTo>
                      <a:pt x="645" y="295"/>
                    </a:lnTo>
                    <a:lnTo>
                      <a:pt x="644" y="298"/>
                    </a:lnTo>
                    <a:lnTo>
                      <a:pt x="644" y="299"/>
                    </a:lnTo>
                    <a:lnTo>
                      <a:pt x="642" y="299"/>
                    </a:lnTo>
                    <a:lnTo>
                      <a:pt x="642" y="295"/>
                    </a:lnTo>
                    <a:lnTo>
                      <a:pt x="641" y="295"/>
                    </a:lnTo>
                    <a:lnTo>
                      <a:pt x="636" y="295"/>
                    </a:lnTo>
                    <a:lnTo>
                      <a:pt x="633" y="296"/>
                    </a:lnTo>
                    <a:lnTo>
                      <a:pt x="633" y="295"/>
                    </a:lnTo>
                    <a:lnTo>
                      <a:pt x="634" y="290"/>
                    </a:lnTo>
                    <a:lnTo>
                      <a:pt x="634" y="290"/>
                    </a:lnTo>
                    <a:lnTo>
                      <a:pt x="636" y="293"/>
                    </a:lnTo>
                    <a:lnTo>
                      <a:pt x="638" y="293"/>
                    </a:lnTo>
                    <a:lnTo>
                      <a:pt x="639" y="291"/>
                    </a:lnTo>
                    <a:lnTo>
                      <a:pt x="642" y="290"/>
                    </a:lnTo>
                    <a:lnTo>
                      <a:pt x="644" y="290"/>
                    </a:lnTo>
                    <a:lnTo>
                      <a:pt x="645" y="290"/>
                    </a:lnTo>
                    <a:lnTo>
                      <a:pt x="645" y="288"/>
                    </a:lnTo>
                    <a:lnTo>
                      <a:pt x="645" y="285"/>
                    </a:lnTo>
                    <a:lnTo>
                      <a:pt x="644" y="283"/>
                    </a:lnTo>
                    <a:lnTo>
                      <a:pt x="644" y="283"/>
                    </a:lnTo>
                    <a:lnTo>
                      <a:pt x="645" y="283"/>
                    </a:lnTo>
                    <a:lnTo>
                      <a:pt x="647" y="280"/>
                    </a:lnTo>
                    <a:lnTo>
                      <a:pt x="647" y="279"/>
                    </a:lnTo>
                    <a:lnTo>
                      <a:pt x="645" y="277"/>
                    </a:lnTo>
                    <a:lnTo>
                      <a:pt x="644" y="277"/>
                    </a:lnTo>
                    <a:lnTo>
                      <a:pt x="641" y="277"/>
                    </a:lnTo>
                    <a:lnTo>
                      <a:pt x="639" y="274"/>
                    </a:lnTo>
                    <a:lnTo>
                      <a:pt x="638" y="274"/>
                    </a:lnTo>
                    <a:lnTo>
                      <a:pt x="636" y="272"/>
                    </a:lnTo>
                    <a:lnTo>
                      <a:pt x="634" y="271"/>
                    </a:lnTo>
                    <a:lnTo>
                      <a:pt x="636" y="271"/>
                    </a:lnTo>
                    <a:lnTo>
                      <a:pt x="639" y="271"/>
                    </a:lnTo>
                    <a:lnTo>
                      <a:pt x="641" y="274"/>
                    </a:lnTo>
                    <a:lnTo>
                      <a:pt x="642" y="275"/>
                    </a:lnTo>
                    <a:lnTo>
                      <a:pt x="644" y="272"/>
                    </a:lnTo>
                    <a:lnTo>
                      <a:pt x="641" y="269"/>
                    </a:lnTo>
                    <a:lnTo>
                      <a:pt x="644" y="271"/>
                    </a:lnTo>
                    <a:lnTo>
                      <a:pt x="644" y="269"/>
                    </a:lnTo>
                    <a:lnTo>
                      <a:pt x="644" y="269"/>
                    </a:lnTo>
                    <a:lnTo>
                      <a:pt x="644" y="266"/>
                    </a:lnTo>
                    <a:lnTo>
                      <a:pt x="641" y="264"/>
                    </a:lnTo>
                    <a:lnTo>
                      <a:pt x="639" y="261"/>
                    </a:lnTo>
                    <a:lnTo>
                      <a:pt x="641" y="261"/>
                    </a:lnTo>
                    <a:lnTo>
                      <a:pt x="641" y="264"/>
                    </a:lnTo>
                    <a:lnTo>
                      <a:pt x="644" y="264"/>
                    </a:lnTo>
                    <a:lnTo>
                      <a:pt x="644" y="261"/>
                    </a:lnTo>
                    <a:lnTo>
                      <a:pt x="644" y="259"/>
                    </a:lnTo>
                    <a:lnTo>
                      <a:pt x="642" y="258"/>
                    </a:lnTo>
                    <a:lnTo>
                      <a:pt x="639" y="253"/>
                    </a:lnTo>
                    <a:lnTo>
                      <a:pt x="636" y="253"/>
                    </a:lnTo>
                    <a:lnTo>
                      <a:pt x="634" y="250"/>
                    </a:lnTo>
                    <a:lnTo>
                      <a:pt x="633" y="248"/>
                    </a:lnTo>
                    <a:lnTo>
                      <a:pt x="633" y="247"/>
                    </a:lnTo>
                    <a:lnTo>
                      <a:pt x="634" y="244"/>
                    </a:lnTo>
                    <a:lnTo>
                      <a:pt x="633" y="247"/>
                    </a:lnTo>
                    <a:lnTo>
                      <a:pt x="633" y="248"/>
                    </a:lnTo>
                    <a:lnTo>
                      <a:pt x="634" y="248"/>
                    </a:lnTo>
                    <a:lnTo>
                      <a:pt x="636" y="252"/>
                    </a:lnTo>
                    <a:lnTo>
                      <a:pt x="639" y="252"/>
                    </a:lnTo>
                    <a:lnTo>
                      <a:pt x="642" y="256"/>
                    </a:lnTo>
                    <a:lnTo>
                      <a:pt x="644" y="256"/>
                    </a:lnTo>
                    <a:lnTo>
                      <a:pt x="644" y="250"/>
                    </a:lnTo>
                    <a:lnTo>
                      <a:pt x="644" y="247"/>
                    </a:lnTo>
                    <a:lnTo>
                      <a:pt x="644" y="245"/>
                    </a:lnTo>
                    <a:lnTo>
                      <a:pt x="644" y="244"/>
                    </a:lnTo>
                    <a:lnTo>
                      <a:pt x="644" y="240"/>
                    </a:lnTo>
                    <a:lnTo>
                      <a:pt x="644" y="239"/>
                    </a:lnTo>
                    <a:lnTo>
                      <a:pt x="642" y="236"/>
                    </a:lnTo>
                    <a:lnTo>
                      <a:pt x="644" y="236"/>
                    </a:lnTo>
                    <a:lnTo>
                      <a:pt x="645" y="236"/>
                    </a:lnTo>
                    <a:lnTo>
                      <a:pt x="649" y="232"/>
                    </a:lnTo>
                    <a:lnTo>
                      <a:pt x="649" y="231"/>
                    </a:lnTo>
                    <a:lnTo>
                      <a:pt x="649" y="229"/>
                    </a:lnTo>
                    <a:lnTo>
                      <a:pt x="650" y="231"/>
                    </a:lnTo>
                    <a:lnTo>
                      <a:pt x="649" y="232"/>
                    </a:lnTo>
                    <a:lnTo>
                      <a:pt x="650" y="234"/>
                    </a:lnTo>
                    <a:lnTo>
                      <a:pt x="647" y="236"/>
                    </a:lnTo>
                    <a:lnTo>
                      <a:pt x="645" y="239"/>
                    </a:lnTo>
                    <a:lnTo>
                      <a:pt x="649" y="242"/>
                    </a:lnTo>
                    <a:lnTo>
                      <a:pt x="647" y="247"/>
                    </a:lnTo>
                    <a:lnTo>
                      <a:pt x="645" y="248"/>
                    </a:lnTo>
                    <a:lnTo>
                      <a:pt x="645" y="252"/>
                    </a:lnTo>
                    <a:lnTo>
                      <a:pt x="649" y="255"/>
                    </a:lnTo>
                    <a:lnTo>
                      <a:pt x="649" y="253"/>
                    </a:lnTo>
                    <a:lnTo>
                      <a:pt x="649" y="255"/>
                    </a:lnTo>
                    <a:lnTo>
                      <a:pt x="650" y="255"/>
                    </a:lnTo>
                    <a:lnTo>
                      <a:pt x="650" y="255"/>
                    </a:lnTo>
                    <a:lnTo>
                      <a:pt x="650" y="256"/>
                    </a:lnTo>
                    <a:lnTo>
                      <a:pt x="650" y="258"/>
                    </a:lnTo>
                    <a:lnTo>
                      <a:pt x="653" y="258"/>
                    </a:lnTo>
                    <a:lnTo>
                      <a:pt x="652" y="259"/>
                    </a:lnTo>
                    <a:lnTo>
                      <a:pt x="652" y="261"/>
                    </a:lnTo>
                    <a:lnTo>
                      <a:pt x="650" y="263"/>
                    </a:lnTo>
                    <a:lnTo>
                      <a:pt x="650" y="264"/>
                    </a:lnTo>
                    <a:lnTo>
                      <a:pt x="649" y="267"/>
                    </a:lnTo>
                    <a:lnTo>
                      <a:pt x="649" y="271"/>
                    </a:lnTo>
                    <a:lnTo>
                      <a:pt x="649" y="272"/>
                    </a:lnTo>
                    <a:lnTo>
                      <a:pt x="650" y="272"/>
                    </a:lnTo>
                    <a:lnTo>
                      <a:pt x="650" y="271"/>
                    </a:lnTo>
                    <a:lnTo>
                      <a:pt x="652" y="266"/>
                    </a:lnTo>
                    <a:lnTo>
                      <a:pt x="653" y="266"/>
                    </a:lnTo>
                    <a:lnTo>
                      <a:pt x="653" y="267"/>
                    </a:lnTo>
                    <a:lnTo>
                      <a:pt x="653" y="266"/>
                    </a:lnTo>
                    <a:lnTo>
                      <a:pt x="653" y="264"/>
                    </a:lnTo>
                    <a:lnTo>
                      <a:pt x="655" y="263"/>
                    </a:lnTo>
                    <a:lnTo>
                      <a:pt x="658" y="256"/>
                    </a:lnTo>
                    <a:lnTo>
                      <a:pt x="661" y="255"/>
                    </a:lnTo>
                    <a:lnTo>
                      <a:pt x="663" y="250"/>
                    </a:lnTo>
                    <a:lnTo>
                      <a:pt x="663" y="245"/>
                    </a:lnTo>
                    <a:lnTo>
                      <a:pt x="661" y="240"/>
                    </a:lnTo>
                    <a:lnTo>
                      <a:pt x="660" y="239"/>
                    </a:lnTo>
                    <a:lnTo>
                      <a:pt x="660" y="236"/>
                    </a:lnTo>
                    <a:lnTo>
                      <a:pt x="658" y="234"/>
                    </a:lnTo>
                    <a:lnTo>
                      <a:pt x="658" y="231"/>
                    </a:lnTo>
                    <a:lnTo>
                      <a:pt x="660" y="229"/>
                    </a:lnTo>
                    <a:lnTo>
                      <a:pt x="661" y="226"/>
                    </a:lnTo>
                    <a:lnTo>
                      <a:pt x="665" y="224"/>
                    </a:lnTo>
                    <a:lnTo>
                      <a:pt x="660" y="229"/>
                    </a:lnTo>
                    <a:lnTo>
                      <a:pt x="660" y="232"/>
                    </a:lnTo>
                    <a:lnTo>
                      <a:pt x="661" y="234"/>
                    </a:lnTo>
                    <a:lnTo>
                      <a:pt x="665" y="237"/>
                    </a:lnTo>
                    <a:lnTo>
                      <a:pt x="666" y="237"/>
                    </a:lnTo>
                    <a:lnTo>
                      <a:pt x="668" y="239"/>
                    </a:lnTo>
                    <a:lnTo>
                      <a:pt x="666" y="242"/>
                    </a:lnTo>
                    <a:lnTo>
                      <a:pt x="668" y="240"/>
                    </a:lnTo>
                    <a:lnTo>
                      <a:pt x="668" y="240"/>
                    </a:lnTo>
                    <a:lnTo>
                      <a:pt x="671" y="239"/>
                    </a:lnTo>
                    <a:lnTo>
                      <a:pt x="671" y="237"/>
                    </a:lnTo>
                    <a:lnTo>
                      <a:pt x="673" y="237"/>
                    </a:lnTo>
                    <a:lnTo>
                      <a:pt x="673" y="236"/>
                    </a:lnTo>
                    <a:lnTo>
                      <a:pt x="674" y="234"/>
                    </a:lnTo>
                    <a:lnTo>
                      <a:pt x="676" y="231"/>
                    </a:lnTo>
                    <a:lnTo>
                      <a:pt x="677" y="229"/>
                    </a:lnTo>
                    <a:lnTo>
                      <a:pt x="679" y="229"/>
                    </a:lnTo>
                    <a:lnTo>
                      <a:pt x="681" y="226"/>
                    </a:lnTo>
                    <a:lnTo>
                      <a:pt x="681" y="224"/>
                    </a:lnTo>
                    <a:lnTo>
                      <a:pt x="681" y="223"/>
                    </a:lnTo>
                    <a:lnTo>
                      <a:pt x="682" y="220"/>
                    </a:lnTo>
                    <a:lnTo>
                      <a:pt x="682" y="218"/>
                    </a:lnTo>
                    <a:lnTo>
                      <a:pt x="684" y="216"/>
                    </a:lnTo>
                    <a:lnTo>
                      <a:pt x="682" y="215"/>
                    </a:lnTo>
                    <a:lnTo>
                      <a:pt x="681" y="213"/>
                    </a:lnTo>
                    <a:lnTo>
                      <a:pt x="681" y="212"/>
                    </a:lnTo>
                    <a:lnTo>
                      <a:pt x="684" y="210"/>
                    </a:lnTo>
                    <a:lnTo>
                      <a:pt x="684" y="208"/>
                    </a:lnTo>
                    <a:lnTo>
                      <a:pt x="685" y="205"/>
                    </a:lnTo>
                    <a:lnTo>
                      <a:pt x="688" y="205"/>
                    </a:lnTo>
                    <a:lnTo>
                      <a:pt x="693" y="202"/>
                    </a:lnTo>
                    <a:lnTo>
                      <a:pt x="696" y="202"/>
                    </a:lnTo>
                    <a:lnTo>
                      <a:pt x="700" y="199"/>
                    </a:lnTo>
                    <a:lnTo>
                      <a:pt x="701" y="199"/>
                    </a:lnTo>
                    <a:lnTo>
                      <a:pt x="703" y="200"/>
                    </a:lnTo>
                    <a:lnTo>
                      <a:pt x="709" y="200"/>
                    </a:lnTo>
                    <a:lnTo>
                      <a:pt x="711" y="200"/>
                    </a:lnTo>
                    <a:lnTo>
                      <a:pt x="714" y="200"/>
                    </a:lnTo>
                    <a:lnTo>
                      <a:pt x="720" y="199"/>
                    </a:lnTo>
                    <a:lnTo>
                      <a:pt x="722" y="199"/>
                    </a:lnTo>
                    <a:lnTo>
                      <a:pt x="720" y="197"/>
                    </a:lnTo>
                    <a:lnTo>
                      <a:pt x="722" y="194"/>
                    </a:lnTo>
                    <a:lnTo>
                      <a:pt x="722" y="191"/>
                    </a:lnTo>
                    <a:lnTo>
                      <a:pt x="724" y="194"/>
                    </a:lnTo>
                    <a:lnTo>
                      <a:pt x="724" y="196"/>
                    </a:lnTo>
                    <a:lnTo>
                      <a:pt x="724" y="199"/>
                    </a:lnTo>
                    <a:lnTo>
                      <a:pt x="725" y="199"/>
                    </a:lnTo>
                    <a:lnTo>
                      <a:pt x="728" y="196"/>
                    </a:lnTo>
                    <a:lnTo>
                      <a:pt x="732" y="191"/>
                    </a:lnTo>
                    <a:lnTo>
                      <a:pt x="732" y="194"/>
                    </a:lnTo>
                    <a:lnTo>
                      <a:pt x="732" y="196"/>
                    </a:lnTo>
                    <a:lnTo>
                      <a:pt x="733" y="196"/>
                    </a:lnTo>
                    <a:lnTo>
                      <a:pt x="741" y="192"/>
                    </a:lnTo>
                    <a:lnTo>
                      <a:pt x="743" y="189"/>
                    </a:lnTo>
                    <a:lnTo>
                      <a:pt x="741" y="185"/>
                    </a:lnTo>
                    <a:lnTo>
                      <a:pt x="739" y="186"/>
                    </a:lnTo>
                    <a:lnTo>
                      <a:pt x="739" y="188"/>
                    </a:lnTo>
                    <a:lnTo>
                      <a:pt x="739" y="191"/>
                    </a:lnTo>
                    <a:lnTo>
                      <a:pt x="735" y="191"/>
                    </a:lnTo>
                    <a:lnTo>
                      <a:pt x="735" y="189"/>
                    </a:lnTo>
                    <a:lnTo>
                      <a:pt x="733" y="185"/>
                    </a:lnTo>
                    <a:lnTo>
                      <a:pt x="730" y="183"/>
                    </a:lnTo>
                    <a:lnTo>
                      <a:pt x="730" y="181"/>
                    </a:lnTo>
                    <a:lnTo>
                      <a:pt x="735" y="177"/>
                    </a:lnTo>
                    <a:lnTo>
                      <a:pt x="735" y="175"/>
                    </a:lnTo>
                    <a:lnTo>
                      <a:pt x="732" y="175"/>
                    </a:lnTo>
                    <a:lnTo>
                      <a:pt x="733" y="173"/>
                    </a:lnTo>
                    <a:lnTo>
                      <a:pt x="733" y="172"/>
                    </a:lnTo>
                    <a:lnTo>
                      <a:pt x="735" y="170"/>
                    </a:lnTo>
                    <a:lnTo>
                      <a:pt x="736" y="167"/>
                    </a:lnTo>
                    <a:lnTo>
                      <a:pt x="738" y="162"/>
                    </a:lnTo>
                    <a:lnTo>
                      <a:pt x="743" y="159"/>
                    </a:lnTo>
                    <a:lnTo>
                      <a:pt x="744" y="154"/>
                    </a:lnTo>
                    <a:lnTo>
                      <a:pt x="746" y="154"/>
                    </a:lnTo>
                    <a:lnTo>
                      <a:pt x="747" y="153"/>
                    </a:lnTo>
                    <a:lnTo>
                      <a:pt x="747" y="154"/>
                    </a:lnTo>
                    <a:lnTo>
                      <a:pt x="751" y="154"/>
                    </a:lnTo>
                    <a:lnTo>
                      <a:pt x="752" y="153"/>
                    </a:lnTo>
                    <a:lnTo>
                      <a:pt x="752" y="149"/>
                    </a:lnTo>
                    <a:lnTo>
                      <a:pt x="754" y="153"/>
                    </a:lnTo>
                    <a:lnTo>
                      <a:pt x="755" y="153"/>
                    </a:lnTo>
                    <a:lnTo>
                      <a:pt x="757" y="149"/>
                    </a:lnTo>
                    <a:lnTo>
                      <a:pt x="757" y="151"/>
                    </a:lnTo>
                    <a:lnTo>
                      <a:pt x="759" y="149"/>
                    </a:lnTo>
                    <a:lnTo>
                      <a:pt x="762" y="146"/>
                    </a:lnTo>
                    <a:lnTo>
                      <a:pt x="765" y="141"/>
                    </a:lnTo>
                    <a:lnTo>
                      <a:pt x="765" y="143"/>
                    </a:lnTo>
                    <a:lnTo>
                      <a:pt x="765" y="146"/>
                    </a:lnTo>
                    <a:lnTo>
                      <a:pt x="768" y="146"/>
                    </a:lnTo>
                    <a:lnTo>
                      <a:pt x="770" y="143"/>
                    </a:lnTo>
                    <a:lnTo>
                      <a:pt x="773" y="143"/>
                    </a:lnTo>
                    <a:lnTo>
                      <a:pt x="775" y="146"/>
                    </a:lnTo>
                    <a:lnTo>
                      <a:pt x="776" y="146"/>
                    </a:lnTo>
                    <a:lnTo>
                      <a:pt x="778" y="143"/>
                    </a:lnTo>
                    <a:lnTo>
                      <a:pt x="781" y="145"/>
                    </a:lnTo>
                    <a:lnTo>
                      <a:pt x="783" y="143"/>
                    </a:lnTo>
                    <a:lnTo>
                      <a:pt x="784" y="141"/>
                    </a:lnTo>
                    <a:lnTo>
                      <a:pt x="787" y="141"/>
                    </a:lnTo>
                    <a:lnTo>
                      <a:pt x="790" y="140"/>
                    </a:lnTo>
                    <a:lnTo>
                      <a:pt x="790" y="141"/>
                    </a:lnTo>
                    <a:lnTo>
                      <a:pt x="794" y="141"/>
                    </a:lnTo>
                    <a:lnTo>
                      <a:pt x="795" y="138"/>
                    </a:lnTo>
                    <a:lnTo>
                      <a:pt x="792" y="137"/>
                    </a:lnTo>
                    <a:lnTo>
                      <a:pt x="792" y="138"/>
                    </a:lnTo>
                    <a:lnTo>
                      <a:pt x="790" y="137"/>
                    </a:lnTo>
                    <a:lnTo>
                      <a:pt x="790" y="133"/>
                    </a:lnTo>
                    <a:lnTo>
                      <a:pt x="786" y="130"/>
                    </a:lnTo>
                    <a:lnTo>
                      <a:pt x="786" y="130"/>
                    </a:lnTo>
                    <a:lnTo>
                      <a:pt x="786" y="130"/>
                    </a:lnTo>
                    <a:lnTo>
                      <a:pt x="784" y="130"/>
                    </a:lnTo>
                    <a:lnTo>
                      <a:pt x="786" y="129"/>
                    </a:lnTo>
                    <a:lnTo>
                      <a:pt x="786" y="127"/>
                    </a:lnTo>
                    <a:lnTo>
                      <a:pt x="786" y="126"/>
                    </a:lnTo>
                    <a:lnTo>
                      <a:pt x="786" y="124"/>
                    </a:lnTo>
                    <a:lnTo>
                      <a:pt x="784" y="122"/>
                    </a:lnTo>
                    <a:lnTo>
                      <a:pt x="784" y="121"/>
                    </a:lnTo>
                    <a:lnTo>
                      <a:pt x="783" y="121"/>
                    </a:lnTo>
                    <a:lnTo>
                      <a:pt x="783" y="118"/>
                    </a:lnTo>
                    <a:lnTo>
                      <a:pt x="786" y="100"/>
                    </a:lnTo>
                    <a:lnTo>
                      <a:pt x="786" y="95"/>
                    </a:lnTo>
                    <a:lnTo>
                      <a:pt x="781" y="90"/>
                    </a:lnTo>
                    <a:lnTo>
                      <a:pt x="779" y="92"/>
                    </a:lnTo>
                    <a:lnTo>
                      <a:pt x="775" y="90"/>
                    </a:lnTo>
                    <a:lnTo>
                      <a:pt x="773" y="92"/>
                    </a:lnTo>
                    <a:lnTo>
                      <a:pt x="770" y="89"/>
                    </a:lnTo>
                    <a:lnTo>
                      <a:pt x="768" y="89"/>
                    </a:lnTo>
                    <a:lnTo>
                      <a:pt x="768" y="89"/>
                    </a:lnTo>
                    <a:lnTo>
                      <a:pt x="765" y="90"/>
                    </a:lnTo>
                    <a:lnTo>
                      <a:pt x="765" y="94"/>
                    </a:lnTo>
                    <a:lnTo>
                      <a:pt x="759" y="98"/>
                    </a:lnTo>
                    <a:lnTo>
                      <a:pt x="757" y="102"/>
                    </a:lnTo>
                    <a:lnTo>
                      <a:pt x="757" y="105"/>
                    </a:lnTo>
                    <a:lnTo>
                      <a:pt x="754" y="106"/>
                    </a:lnTo>
                    <a:lnTo>
                      <a:pt x="752" y="110"/>
                    </a:lnTo>
                    <a:lnTo>
                      <a:pt x="752" y="113"/>
                    </a:lnTo>
                    <a:lnTo>
                      <a:pt x="747" y="118"/>
                    </a:lnTo>
                    <a:lnTo>
                      <a:pt x="746" y="118"/>
                    </a:lnTo>
                    <a:lnTo>
                      <a:pt x="741" y="122"/>
                    </a:lnTo>
                    <a:lnTo>
                      <a:pt x="741" y="124"/>
                    </a:lnTo>
                    <a:lnTo>
                      <a:pt x="739" y="126"/>
                    </a:lnTo>
                    <a:lnTo>
                      <a:pt x="736" y="126"/>
                    </a:lnTo>
                    <a:lnTo>
                      <a:pt x="735" y="126"/>
                    </a:lnTo>
                    <a:lnTo>
                      <a:pt x="733" y="126"/>
                    </a:lnTo>
                    <a:lnTo>
                      <a:pt x="733" y="126"/>
                    </a:lnTo>
                    <a:lnTo>
                      <a:pt x="730" y="129"/>
                    </a:lnTo>
                    <a:lnTo>
                      <a:pt x="688" y="129"/>
                    </a:lnTo>
                    <a:lnTo>
                      <a:pt x="684" y="129"/>
                    </a:lnTo>
                    <a:lnTo>
                      <a:pt x="681" y="132"/>
                    </a:lnTo>
                    <a:lnTo>
                      <a:pt x="677" y="133"/>
                    </a:lnTo>
                    <a:lnTo>
                      <a:pt x="676" y="135"/>
                    </a:lnTo>
                    <a:lnTo>
                      <a:pt x="669" y="141"/>
                    </a:lnTo>
                    <a:lnTo>
                      <a:pt x="665" y="141"/>
                    </a:lnTo>
                    <a:lnTo>
                      <a:pt x="663" y="145"/>
                    </a:lnTo>
                    <a:lnTo>
                      <a:pt x="650" y="153"/>
                    </a:lnTo>
                    <a:lnTo>
                      <a:pt x="625" y="161"/>
                    </a:lnTo>
                    <a:lnTo>
                      <a:pt x="623" y="167"/>
                    </a:lnTo>
                    <a:lnTo>
                      <a:pt x="617" y="169"/>
                    </a:lnTo>
                    <a:lnTo>
                      <a:pt x="569" y="183"/>
                    </a:lnTo>
                    <a:lnTo>
                      <a:pt x="566" y="178"/>
                    </a:lnTo>
                    <a:lnTo>
                      <a:pt x="569" y="175"/>
                    </a:lnTo>
                    <a:lnTo>
                      <a:pt x="574" y="172"/>
                    </a:lnTo>
                    <a:lnTo>
                      <a:pt x="577" y="169"/>
                    </a:lnTo>
                    <a:lnTo>
                      <a:pt x="579" y="165"/>
                    </a:lnTo>
                    <a:lnTo>
                      <a:pt x="580" y="162"/>
                    </a:lnTo>
                    <a:lnTo>
                      <a:pt x="580" y="143"/>
                    </a:lnTo>
                    <a:lnTo>
                      <a:pt x="572" y="100"/>
                    </a:lnTo>
                    <a:lnTo>
                      <a:pt x="563" y="94"/>
                    </a:lnTo>
                    <a:lnTo>
                      <a:pt x="559" y="89"/>
                    </a:lnTo>
                    <a:lnTo>
                      <a:pt x="504" y="63"/>
                    </a:lnTo>
                    <a:lnTo>
                      <a:pt x="500" y="62"/>
                    </a:lnTo>
                    <a:lnTo>
                      <a:pt x="497" y="60"/>
                    </a:lnTo>
                    <a:lnTo>
                      <a:pt x="496" y="60"/>
                    </a:lnTo>
                    <a:lnTo>
                      <a:pt x="489" y="59"/>
                    </a:lnTo>
                    <a:lnTo>
                      <a:pt x="488" y="57"/>
                    </a:lnTo>
                    <a:lnTo>
                      <a:pt x="488" y="55"/>
                    </a:lnTo>
                    <a:lnTo>
                      <a:pt x="485" y="57"/>
                    </a:lnTo>
                    <a:lnTo>
                      <a:pt x="480" y="57"/>
                    </a:lnTo>
                    <a:lnTo>
                      <a:pt x="478" y="55"/>
                    </a:lnTo>
                    <a:lnTo>
                      <a:pt x="477" y="54"/>
                    </a:lnTo>
                    <a:lnTo>
                      <a:pt x="473" y="54"/>
                    </a:lnTo>
                    <a:lnTo>
                      <a:pt x="469" y="52"/>
                    </a:lnTo>
                    <a:lnTo>
                      <a:pt x="467" y="49"/>
                    </a:lnTo>
                    <a:lnTo>
                      <a:pt x="465" y="49"/>
                    </a:lnTo>
                    <a:lnTo>
                      <a:pt x="462" y="46"/>
                    </a:lnTo>
                    <a:lnTo>
                      <a:pt x="459" y="46"/>
                    </a:lnTo>
                    <a:lnTo>
                      <a:pt x="457" y="46"/>
                    </a:lnTo>
                    <a:lnTo>
                      <a:pt x="454" y="46"/>
                    </a:lnTo>
                    <a:lnTo>
                      <a:pt x="453" y="46"/>
                    </a:lnTo>
                    <a:lnTo>
                      <a:pt x="453" y="44"/>
                    </a:lnTo>
                    <a:lnTo>
                      <a:pt x="449" y="44"/>
                    </a:lnTo>
                    <a:lnTo>
                      <a:pt x="448" y="43"/>
                    </a:lnTo>
                    <a:lnTo>
                      <a:pt x="446" y="43"/>
                    </a:lnTo>
                    <a:lnTo>
                      <a:pt x="445" y="41"/>
                    </a:lnTo>
                    <a:lnTo>
                      <a:pt x="443" y="39"/>
                    </a:lnTo>
                    <a:lnTo>
                      <a:pt x="443" y="38"/>
                    </a:lnTo>
                    <a:lnTo>
                      <a:pt x="440" y="36"/>
                    </a:lnTo>
                    <a:lnTo>
                      <a:pt x="437" y="36"/>
                    </a:lnTo>
                    <a:lnTo>
                      <a:pt x="434" y="36"/>
                    </a:lnTo>
                    <a:lnTo>
                      <a:pt x="69" y="0"/>
                    </a:lnTo>
                    <a:lnTo>
                      <a:pt x="70" y="4"/>
                    </a:lnTo>
                    <a:lnTo>
                      <a:pt x="73" y="6"/>
                    </a:lnTo>
                    <a:lnTo>
                      <a:pt x="73" y="9"/>
                    </a:lnTo>
                    <a:lnTo>
                      <a:pt x="70" y="11"/>
                    </a:lnTo>
                    <a:lnTo>
                      <a:pt x="72" y="12"/>
                    </a:lnTo>
                    <a:lnTo>
                      <a:pt x="73" y="14"/>
                    </a:lnTo>
                    <a:lnTo>
                      <a:pt x="72" y="15"/>
                    </a:lnTo>
                    <a:lnTo>
                      <a:pt x="70" y="17"/>
                    </a:lnTo>
                    <a:lnTo>
                      <a:pt x="72" y="19"/>
                    </a:lnTo>
                    <a:lnTo>
                      <a:pt x="72" y="20"/>
                    </a:lnTo>
                    <a:lnTo>
                      <a:pt x="73" y="22"/>
                    </a:lnTo>
                    <a:lnTo>
                      <a:pt x="70" y="25"/>
                    </a:lnTo>
                    <a:lnTo>
                      <a:pt x="69" y="27"/>
                    </a:lnTo>
                    <a:lnTo>
                      <a:pt x="67" y="30"/>
                    </a:lnTo>
                    <a:lnTo>
                      <a:pt x="66" y="31"/>
                    </a:lnTo>
                    <a:lnTo>
                      <a:pt x="66" y="35"/>
                    </a:lnTo>
                    <a:lnTo>
                      <a:pt x="64" y="36"/>
                    </a:lnTo>
                    <a:lnTo>
                      <a:pt x="64" y="38"/>
                    </a:lnTo>
                    <a:lnTo>
                      <a:pt x="61" y="41"/>
                    </a:lnTo>
                    <a:lnTo>
                      <a:pt x="58" y="39"/>
                    </a:lnTo>
                    <a:lnTo>
                      <a:pt x="58" y="38"/>
                    </a:lnTo>
                    <a:lnTo>
                      <a:pt x="59" y="35"/>
                    </a:lnTo>
                    <a:lnTo>
                      <a:pt x="61" y="36"/>
                    </a:lnTo>
                    <a:lnTo>
                      <a:pt x="62" y="35"/>
                    </a:lnTo>
                    <a:lnTo>
                      <a:pt x="62" y="36"/>
                    </a:lnTo>
                    <a:lnTo>
                      <a:pt x="62" y="36"/>
                    </a:lnTo>
                    <a:lnTo>
                      <a:pt x="64" y="33"/>
                    </a:lnTo>
                    <a:lnTo>
                      <a:pt x="66" y="30"/>
                    </a:lnTo>
                    <a:lnTo>
                      <a:pt x="67" y="27"/>
                    </a:lnTo>
                    <a:lnTo>
                      <a:pt x="67" y="25"/>
                    </a:lnTo>
                    <a:lnTo>
                      <a:pt x="66" y="25"/>
                    </a:lnTo>
                    <a:lnTo>
                      <a:pt x="62" y="28"/>
                    </a:lnTo>
                    <a:lnTo>
                      <a:pt x="61" y="30"/>
                    </a:lnTo>
                    <a:lnTo>
                      <a:pt x="59" y="30"/>
                    </a:lnTo>
                    <a:lnTo>
                      <a:pt x="59" y="28"/>
                    </a:lnTo>
                    <a:lnTo>
                      <a:pt x="62" y="25"/>
                    </a:lnTo>
                    <a:lnTo>
                      <a:pt x="64" y="25"/>
                    </a:lnTo>
                    <a:lnTo>
                      <a:pt x="66" y="23"/>
                    </a:lnTo>
                    <a:lnTo>
                      <a:pt x="64" y="20"/>
                    </a:lnTo>
                    <a:lnTo>
                      <a:pt x="64" y="20"/>
                    </a:lnTo>
                    <a:lnTo>
                      <a:pt x="62" y="22"/>
                    </a:lnTo>
                    <a:lnTo>
                      <a:pt x="61" y="19"/>
                    </a:lnTo>
                    <a:lnTo>
                      <a:pt x="59" y="17"/>
                    </a:lnTo>
                    <a:lnTo>
                      <a:pt x="53" y="17"/>
                    </a:lnTo>
                    <a:lnTo>
                      <a:pt x="48" y="15"/>
                    </a:lnTo>
                    <a:lnTo>
                      <a:pt x="42" y="9"/>
                    </a:lnTo>
                    <a:lnTo>
                      <a:pt x="42" y="9"/>
                    </a:lnTo>
                    <a:lnTo>
                      <a:pt x="42" y="12"/>
                    </a:lnTo>
                    <a:lnTo>
                      <a:pt x="38" y="17"/>
                    </a:lnTo>
                    <a:lnTo>
                      <a:pt x="38" y="20"/>
                    </a:lnTo>
                    <a:lnTo>
                      <a:pt x="40" y="25"/>
                    </a:lnTo>
                    <a:lnTo>
                      <a:pt x="38" y="33"/>
                    </a:lnTo>
                    <a:lnTo>
                      <a:pt x="40" y="36"/>
                    </a:lnTo>
                    <a:lnTo>
                      <a:pt x="38" y="39"/>
                    </a:lnTo>
                    <a:lnTo>
                      <a:pt x="38" y="41"/>
                    </a:lnTo>
                    <a:lnTo>
                      <a:pt x="42" y="43"/>
                    </a:lnTo>
                    <a:lnTo>
                      <a:pt x="42" y="43"/>
                    </a:lnTo>
                    <a:lnTo>
                      <a:pt x="40" y="44"/>
                    </a:lnTo>
                    <a:lnTo>
                      <a:pt x="38" y="44"/>
                    </a:lnTo>
                    <a:lnTo>
                      <a:pt x="38" y="47"/>
                    </a:lnTo>
                    <a:lnTo>
                      <a:pt x="38" y="49"/>
                    </a:lnTo>
                    <a:lnTo>
                      <a:pt x="42" y="49"/>
                    </a:lnTo>
                    <a:lnTo>
                      <a:pt x="40" y="51"/>
                    </a:lnTo>
                    <a:lnTo>
                      <a:pt x="40" y="54"/>
                    </a:lnTo>
                    <a:lnTo>
                      <a:pt x="38" y="55"/>
                    </a:lnTo>
                    <a:lnTo>
                      <a:pt x="38" y="55"/>
                    </a:lnTo>
                    <a:lnTo>
                      <a:pt x="37" y="57"/>
                    </a:lnTo>
                    <a:lnTo>
                      <a:pt x="37" y="59"/>
                    </a:lnTo>
                    <a:lnTo>
                      <a:pt x="42" y="59"/>
                    </a:lnTo>
                    <a:lnTo>
                      <a:pt x="45" y="60"/>
                    </a:lnTo>
                    <a:lnTo>
                      <a:pt x="46" y="62"/>
                    </a:lnTo>
                    <a:lnTo>
                      <a:pt x="50" y="62"/>
                    </a:lnTo>
                    <a:lnTo>
                      <a:pt x="51" y="63"/>
                    </a:lnTo>
                    <a:lnTo>
                      <a:pt x="51" y="67"/>
                    </a:lnTo>
                    <a:lnTo>
                      <a:pt x="51" y="63"/>
                    </a:lnTo>
                    <a:lnTo>
                      <a:pt x="48" y="63"/>
                    </a:lnTo>
                    <a:lnTo>
                      <a:pt x="46" y="63"/>
                    </a:lnTo>
                    <a:lnTo>
                      <a:pt x="45" y="62"/>
                    </a:lnTo>
                    <a:lnTo>
                      <a:pt x="40" y="62"/>
                    </a:lnTo>
                    <a:lnTo>
                      <a:pt x="38" y="60"/>
                    </a:lnTo>
                    <a:lnTo>
                      <a:pt x="37" y="60"/>
                    </a:lnTo>
                    <a:lnTo>
                      <a:pt x="37" y="63"/>
                    </a:lnTo>
                    <a:lnTo>
                      <a:pt x="34" y="67"/>
                    </a:lnTo>
                    <a:lnTo>
                      <a:pt x="34" y="68"/>
                    </a:lnTo>
                    <a:lnTo>
                      <a:pt x="35" y="71"/>
                    </a:lnTo>
                    <a:lnTo>
                      <a:pt x="32" y="74"/>
                    </a:lnTo>
                    <a:lnTo>
                      <a:pt x="30" y="78"/>
                    </a:lnTo>
                    <a:lnTo>
                      <a:pt x="27" y="86"/>
                    </a:lnTo>
                    <a:lnTo>
                      <a:pt x="26" y="92"/>
                    </a:lnTo>
                    <a:lnTo>
                      <a:pt x="22" y="98"/>
                    </a:lnTo>
                    <a:lnTo>
                      <a:pt x="22" y="106"/>
                    </a:lnTo>
                    <a:lnTo>
                      <a:pt x="21" y="110"/>
                    </a:lnTo>
                    <a:lnTo>
                      <a:pt x="18" y="113"/>
                    </a:lnTo>
                    <a:lnTo>
                      <a:pt x="16" y="118"/>
                    </a:lnTo>
                    <a:lnTo>
                      <a:pt x="15" y="119"/>
                    </a:lnTo>
                    <a:lnTo>
                      <a:pt x="13" y="122"/>
                    </a:lnTo>
                    <a:lnTo>
                      <a:pt x="10" y="127"/>
                    </a:lnTo>
                    <a:lnTo>
                      <a:pt x="10" y="129"/>
                    </a:lnTo>
                    <a:lnTo>
                      <a:pt x="10" y="135"/>
                    </a:lnTo>
                    <a:lnTo>
                      <a:pt x="8" y="140"/>
                    </a:lnTo>
                    <a:lnTo>
                      <a:pt x="8" y="143"/>
                    </a:lnTo>
                    <a:lnTo>
                      <a:pt x="10" y="146"/>
                    </a:lnTo>
                    <a:lnTo>
                      <a:pt x="8" y="148"/>
                    </a:lnTo>
                    <a:lnTo>
                      <a:pt x="8" y="151"/>
                    </a:lnTo>
                    <a:lnTo>
                      <a:pt x="10" y="154"/>
                    </a:lnTo>
                    <a:lnTo>
                      <a:pt x="8" y="161"/>
                    </a:lnTo>
                    <a:lnTo>
                      <a:pt x="7" y="164"/>
                    </a:lnTo>
                    <a:lnTo>
                      <a:pt x="7" y="164"/>
                    </a:lnTo>
                    <a:lnTo>
                      <a:pt x="7" y="167"/>
                    </a:lnTo>
                    <a:lnTo>
                      <a:pt x="7" y="167"/>
                    </a:lnTo>
                    <a:lnTo>
                      <a:pt x="5" y="170"/>
                    </a:lnTo>
                    <a:lnTo>
                      <a:pt x="2" y="173"/>
                    </a:lnTo>
                    <a:lnTo>
                      <a:pt x="0" y="177"/>
                    </a:lnTo>
                    <a:lnTo>
                      <a:pt x="0" y="180"/>
                    </a:lnTo>
                    <a:lnTo>
                      <a:pt x="2" y="183"/>
                    </a:lnTo>
                    <a:lnTo>
                      <a:pt x="5" y="188"/>
                    </a:lnTo>
                    <a:lnTo>
                      <a:pt x="5" y="194"/>
                    </a:lnTo>
                    <a:lnTo>
                      <a:pt x="5" y="197"/>
                    </a:lnTo>
                    <a:lnTo>
                      <a:pt x="3" y="200"/>
                    </a:lnTo>
                    <a:lnTo>
                      <a:pt x="3" y="200"/>
                    </a:lnTo>
                    <a:lnTo>
                      <a:pt x="3" y="204"/>
                    </a:lnTo>
                    <a:lnTo>
                      <a:pt x="5" y="207"/>
                    </a:lnTo>
                    <a:lnTo>
                      <a:pt x="3" y="208"/>
                    </a:lnTo>
                    <a:lnTo>
                      <a:pt x="3" y="210"/>
                    </a:lnTo>
                    <a:lnTo>
                      <a:pt x="3" y="212"/>
                    </a:lnTo>
                    <a:lnTo>
                      <a:pt x="10" y="221"/>
                    </a:lnTo>
                    <a:lnTo>
                      <a:pt x="10" y="224"/>
                    </a:lnTo>
                    <a:lnTo>
                      <a:pt x="8" y="226"/>
                    </a:lnTo>
                    <a:lnTo>
                      <a:pt x="10" y="228"/>
                    </a:lnTo>
                    <a:lnTo>
                      <a:pt x="13" y="231"/>
                    </a:lnTo>
                    <a:lnTo>
                      <a:pt x="13" y="232"/>
                    </a:lnTo>
                    <a:lnTo>
                      <a:pt x="15" y="232"/>
                    </a:lnTo>
                    <a:lnTo>
                      <a:pt x="15" y="232"/>
                    </a:lnTo>
                    <a:lnTo>
                      <a:pt x="15" y="229"/>
                    </a:lnTo>
                    <a:lnTo>
                      <a:pt x="15" y="226"/>
                    </a:lnTo>
                    <a:lnTo>
                      <a:pt x="16" y="228"/>
                    </a:lnTo>
                    <a:lnTo>
                      <a:pt x="18" y="226"/>
                    </a:lnTo>
                    <a:lnTo>
                      <a:pt x="18" y="228"/>
                    </a:lnTo>
                    <a:lnTo>
                      <a:pt x="19" y="228"/>
                    </a:lnTo>
                    <a:lnTo>
                      <a:pt x="21" y="229"/>
                    </a:lnTo>
                    <a:lnTo>
                      <a:pt x="24" y="229"/>
                    </a:lnTo>
                    <a:lnTo>
                      <a:pt x="22" y="229"/>
                    </a:lnTo>
                    <a:lnTo>
                      <a:pt x="19" y="231"/>
                    </a:lnTo>
                    <a:lnTo>
                      <a:pt x="18" y="229"/>
                    </a:lnTo>
                    <a:lnTo>
                      <a:pt x="18" y="229"/>
                    </a:lnTo>
                    <a:lnTo>
                      <a:pt x="18" y="231"/>
                    </a:lnTo>
                    <a:lnTo>
                      <a:pt x="18" y="232"/>
                    </a:lnTo>
                    <a:lnTo>
                      <a:pt x="18" y="236"/>
                    </a:lnTo>
                    <a:lnTo>
                      <a:pt x="19" y="239"/>
                    </a:lnTo>
                    <a:lnTo>
                      <a:pt x="21" y="239"/>
                    </a:lnTo>
                    <a:lnTo>
                      <a:pt x="18" y="239"/>
                    </a:lnTo>
                    <a:lnTo>
                      <a:pt x="16" y="236"/>
                    </a:lnTo>
                    <a:lnTo>
                      <a:pt x="16" y="236"/>
                    </a:lnTo>
                    <a:lnTo>
                      <a:pt x="15" y="236"/>
                    </a:lnTo>
                    <a:lnTo>
                      <a:pt x="15" y="237"/>
                    </a:lnTo>
                    <a:lnTo>
                      <a:pt x="13" y="239"/>
                    </a:lnTo>
                    <a:lnTo>
                      <a:pt x="15" y="240"/>
                    </a:lnTo>
                    <a:lnTo>
                      <a:pt x="13" y="244"/>
                    </a:lnTo>
                    <a:lnTo>
                      <a:pt x="13" y="245"/>
                    </a:lnTo>
                    <a:lnTo>
                      <a:pt x="15" y="247"/>
                    </a:lnTo>
                    <a:lnTo>
                      <a:pt x="16" y="248"/>
                    </a:lnTo>
                    <a:lnTo>
                      <a:pt x="18" y="250"/>
                    </a:lnTo>
                    <a:lnTo>
                      <a:pt x="19" y="252"/>
                    </a:lnTo>
                    <a:lnTo>
                      <a:pt x="19" y="253"/>
                    </a:lnTo>
                    <a:lnTo>
                      <a:pt x="18" y="256"/>
                    </a:lnTo>
                    <a:lnTo>
                      <a:pt x="16" y="256"/>
                    </a:lnTo>
                    <a:lnTo>
                      <a:pt x="16" y="256"/>
                    </a:lnTo>
                    <a:lnTo>
                      <a:pt x="16" y="259"/>
                    </a:lnTo>
                    <a:lnTo>
                      <a:pt x="16" y="263"/>
                    </a:lnTo>
                    <a:lnTo>
                      <a:pt x="16" y="264"/>
                    </a:lnTo>
                    <a:lnTo>
                      <a:pt x="19" y="266"/>
                    </a:lnTo>
                    <a:lnTo>
                      <a:pt x="19" y="271"/>
                    </a:lnTo>
                    <a:lnTo>
                      <a:pt x="22" y="277"/>
                    </a:lnTo>
                    <a:lnTo>
                      <a:pt x="24" y="280"/>
                    </a:lnTo>
                    <a:lnTo>
                      <a:pt x="26" y="280"/>
                    </a:lnTo>
                    <a:lnTo>
                      <a:pt x="26" y="282"/>
                    </a:lnTo>
                    <a:lnTo>
                      <a:pt x="26" y="282"/>
                    </a:lnTo>
                    <a:lnTo>
                      <a:pt x="27" y="285"/>
                    </a:lnTo>
                    <a:lnTo>
                      <a:pt x="29" y="288"/>
                    </a:lnTo>
                    <a:lnTo>
                      <a:pt x="27" y="293"/>
                    </a:lnTo>
                    <a:lnTo>
                      <a:pt x="27" y="295"/>
                    </a:lnTo>
                    <a:lnTo>
                      <a:pt x="26" y="295"/>
                    </a:lnTo>
                    <a:lnTo>
                      <a:pt x="27" y="298"/>
                    </a:lnTo>
                    <a:lnTo>
                      <a:pt x="29" y="298"/>
                    </a:lnTo>
                    <a:lnTo>
                      <a:pt x="34" y="298"/>
                    </a:lnTo>
                    <a:lnTo>
                      <a:pt x="37" y="299"/>
                    </a:lnTo>
                    <a:lnTo>
                      <a:pt x="38" y="301"/>
                    </a:lnTo>
                    <a:lnTo>
                      <a:pt x="40" y="301"/>
                    </a:lnTo>
                    <a:lnTo>
                      <a:pt x="45" y="301"/>
                    </a:lnTo>
                    <a:lnTo>
                      <a:pt x="46" y="303"/>
                    </a:lnTo>
                    <a:lnTo>
                      <a:pt x="46" y="306"/>
                    </a:lnTo>
                    <a:lnTo>
                      <a:pt x="50" y="307"/>
                    </a:lnTo>
                    <a:lnTo>
                      <a:pt x="53" y="307"/>
                    </a:lnTo>
                    <a:lnTo>
                      <a:pt x="56" y="309"/>
                    </a:lnTo>
                    <a:lnTo>
                      <a:pt x="56" y="311"/>
                    </a:lnTo>
                    <a:lnTo>
                      <a:pt x="56" y="312"/>
                    </a:lnTo>
                    <a:lnTo>
                      <a:pt x="58" y="312"/>
                    </a:lnTo>
                    <a:lnTo>
                      <a:pt x="58" y="312"/>
                    </a:lnTo>
                    <a:lnTo>
                      <a:pt x="61" y="312"/>
                    </a:lnTo>
                    <a:lnTo>
                      <a:pt x="64" y="315"/>
                    </a:lnTo>
                    <a:lnTo>
                      <a:pt x="69" y="323"/>
                    </a:lnTo>
                    <a:lnTo>
                      <a:pt x="69" y="326"/>
                    </a:lnTo>
                    <a:lnTo>
                      <a:pt x="69" y="331"/>
                    </a:lnTo>
                    <a:lnTo>
                      <a:pt x="69" y="333"/>
                    </a:lnTo>
                    <a:lnTo>
                      <a:pt x="102" y="333"/>
                    </a:lnTo>
                    <a:lnTo>
                      <a:pt x="102" y="333"/>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8" name="Freeform 1398">
                <a:extLst>
                  <a:ext uri="{FF2B5EF4-FFF2-40B4-BE49-F238E27FC236}">
                    <a16:creationId xmlns:a16="http://schemas.microsoft.com/office/drawing/2014/main" id="{58E128AF-E632-461C-AED1-B2552DBF80E9}"/>
                  </a:ext>
                </a:extLst>
              </p:cNvPr>
              <p:cNvSpPr>
                <a:spLocks/>
              </p:cNvSpPr>
              <p:nvPr/>
            </p:nvSpPr>
            <p:spPr bwMode="auto">
              <a:xfrm>
                <a:off x="3356" y="2015"/>
                <a:ext cx="2" cy="5"/>
              </a:xfrm>
              <a:custGeom>
                <a:avLst/>
                <a:gdLst>
                  <a:gd name="T0" fmla="*/ 0 w 2"/>
                  <a:gd name="T1" fmla="*/ 5 h 5"/>
                  <a:gd name="T2" fmla="*/ 2 w 2"/>
                  <a:gd name="T3" fmla="*/ 2 h 5"/>
                  <a:gd name="T4" fmla="*/ 2 w 2"/>
                  <a:gd name="T5" fmla="*/ 0 h 5"/>
                  <a:gd name="T6" fmla="*/ 0 w 2"/>
                  <a:gd name="T7" fmla="*/ 5 h 5"/>
                  <a:gd name="T8" fmla="*/ 0 w 2"/>
                  <a:gd name="T9" fmla="*/ 5 h 5"/>
                </a:gdLst>
                <a:ahLst/>
                <a:cxnLst>
                  <a:cxn ang="0">
                    <a:pos x="T0" y="T1"/>
                  </a:cxn>
                  <a:cxn ang="0">
                    <a:pos x="T2" y="T3"/>
                  </a:cxn>
                  <a:cxn ang="0">
                    <a:pos x="T4" y="T5"/>
                  </a:cxn>
                  <a:cxn ang="0">
                    <a:pos x="T6" y="T7"/>
                  </a:cxn>
                  <a:cxn ang="0">
                    <a:pos x="T8" y="T9"/>
                  </a:cxn>
                </a:cxnLst>
                <a:rect l="0" t="0" r="r" b="b"/>
                <a:pathLst>
                  <a:path w="2" h="5">
                    <a:moveTo>
                      <a:pt x="0" y="5"/>
                    </a:moveTo>
                    <a:lnTo>
                      <a:pt x="2" y="2"/>
                    </a:lnTo>
                    <a:lnTo>
                      <a:pt x="2" y="0"/>
                    </a:lnTo>
                    <a:lnTo>
                      <a:pt x="0" y="5"/>
                    </a:lnTo>
                    <a:lnTo>
                      <a:pt x="0" y="5"/>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9" name="Freeform 1399">
                <a:extLst>
                  <a:ext uri="{FF2B5EF4-FFF2-40B4-BE49-F238E27FC236}">
                    <a16:creationId xmlns:a16="http://schemas.microsoft.com/office/drawing/2014/main" id="{7D47C014-077E-4736-A02E-8B10D4424645}"/>
                  </a:ext>
                </a:extLst>
              </p:cNvPr>
              <p:cNvSpPr>
                <a:spLocks/>
              </p:cNvSpPr>
              <p:nvPr/>
            </p:nvSpPr>
            <p:spPr bwMode="auto">
              <a:xfrm>
                <a:off x="3355" y="2039"/>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0" name="Freeform 1400">
                <a:extLst>
                  <a:ext uri="{FF2B5EF4-FFF2-40B4-BE49-F238E27FC236}">
                    <a16:creationId xmlns:a16="http://schemas.microsoft.com/office/drawing/2014/main" id="{DE042AF9-3461-488E-8C90-76E68360E941}"/>
                  </a:ext>
                </a:extLst>
              </p:cNvPr>
              <p:cNvSpPr>
                <a:spLocks/>
              </p:cNvSpPr>
              <p:nvPr/>
            </p:nvSpPr>
            <p:spPr bwMode="auto">
              <a:xfrm>
                <a:off x="3353" y="2022"/>
                <a:ext cx="2" cy="17"/>
              </a:xfrm>
              <a:custGeom>
                <a:avLst/>
                <a:gdLst>
                  <a:gd name="T0" fmla="*/ 1 w 1"/>
                  <a:gd name="T1" fmla="*/ 0 h 11"/>
                  <a:gd name="T2" fmla="*/ 0 w 1"/>
                  <a:gd name="T3" fmla="*/ 4 h 11"/>
                  <a:gd name="T4" fmla="*/ 0 w 1"/>
                  <a:gd name="T5" fmla="*/ 8 h 11"/>
                  <a:gd name="T6" fmla="*/ 1 w 1"/>
                  <a:gd name="T7" fmla="*/ 11 h 11"/>
                  <a:gd name="T8" fmla="*/ 0 w 1"/>
                  <a:gd name="T9" fmla="*/ 8 h 11"/>
                  <a:gd name="T10" fmla="*/ 0 w 1"/>
                  <a:gd name="T11" fmla="*/ 4 h 11"/>
                  <a:gd name="T12" fmla="*/ 1 w 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1" h="11">
                    <a:moveTo>
                      <a:pt x="1" y="0"/>
                    </a:moveTo>
                    <a:cubicBezTo>
                      <a:pt x="0" y="4"/>
                      <a:pt x="0" y="4"/>
                      <a:pt x="0" y="4"/>
                    </a:cubicBezTo>
                    <a:cubicBezTo>
                      <a:pt x="0" y="8"/>
                      <a:pt x="0" y="8"/>
                      <a:pt x="0" y="8"/>
                    </a:cubicBezTo>
                    <a:cubicBezTo>
                      <a:pt x="0" y="8"/>
                      <a:pt x="1" y="11"/>
                      <a:pt x="1" y="11"/>
                    </a:cubicBezTo>
                    <a:cubicBezTo>
                      <a:pt x="0" y="8"/>
                      <a:pt x="0" y="8"/>
                      <a:pt x="0" y="8"/>
                    </a:cubicBezTo>
                    <a:cubicBezTo>
                      <a:pt x="0" y="4"/>
                      <a:pt x="0" y="4"/>
                      <a:pt x="0" y="4"/>
                    </a:cubicBezTo>
                    <a:lnTo>
                      <a:pt x="1"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1" name="Freeform 1401">
                <a:extLst>
                  <a:ext uri="{FF2B5EF4-FFF2-40B4-BE49-F238E27FC236}">
                    <a16:creationId xmlns:a16="http://schemas.microsoft.com/office/drawing/2014/main" id="{2F0E7B9B-A56C-4410-91C2-C14DB24FCA45}"/>
                  </a:ext>
                </a:extLst>
              </p:cNvPr>
              <p:cNvSpPr>
                <a:spLocks/>
              </p:cNvSpPr>
              <p:nvPr/>
            </p:nvSpPr>
            <p:spPr bwMode="auto">
              <a:xfrm>
                <a:off x="3359" y="2006"/>
                <a:ext cx="7" cy="8"/>
              </a:xfrm>
              <a:custGeom>
                <a:avLst/>
                <a:gdLst>
                  <a:gd name="T0" fmla="*/ 0 w 7"/>
                  <a:gd name="T1" fmla="*/ 8 h 8"/>
                  <a:gd name="T2" fmla="*/ 0 w 7"/>
                  <a:gd name="T3" fmla="*/ 6 h 8"/>
                  <a:gd name="T4" fmla="*/ 4 w 7"/>
                  <a:gd name="T5" fmla="*/ 3 h 8"/>
                  <a:gd name="T6" fmla="*/ 7 w 7"/>
                  <a:gd name="T7" fmla="*/ 0 h 8"/>
                  <a:gd name="T8" fmla="*/ 4 w 7"/>
                  <a:gd name="T9" fmla="*/ 3 h 8"/>
                  <a:gd name="T10" fmla="*/ 0 w 7"/>
                  <a:gd name="T11" fmla="*/ 8 h 8"/>
                </a:gdLst>
                <a:ahLst/>
                <a:cxnLst>
                  <a:cxn ang="0">
                    <a:pos x="T0" y="T1"/>
                  </a:cxn>
                  <a:cxn ang="0">
                    <a:pos x="T2" y="T3"/>
                  </a:cxn>
                  <a:cxn ang="0">
                    <a:pos x="T4" y="T5"/>
                  </a:cxn>
                  <a:cxn ang="0">
                    <a:pos x="T6" y="T7"/>
                  </a:cxn>
                  <a:cxn ang="0">
                    <a:pos x="T8" y="T9"/>
                  </a:cxn>
                  <a:cxn ang="0">
                    <a:pos x="T10" y="T11"/>
                  </a:cxn>
                </a:cxnLst>
                <a:rect l="0" t="0" r="r" b="b"/>
                <a:pathLst>
                  <a:path w="7" h="8">
                    <a:moveTo>
                      <a:pt x="0" y="8"/>
                    </a:moveTo>
                    <a:lnTo>
                      <a:pt x="0" y="6"/>
                    </a:lnTo>
                    <a:lnTo>
                      <a:pt x="4" y="3"/>
                    </a:lnTo>
                    <a:lnTo>
                      <a:pt x="7" y="0"/>
                    </a:lnTo>
                    <a:lnTo>
                      <a:pt x="4" y="3"/>
                    </a:lnTo>
                    <a:lnTo>
                      <a:pt x="0" y="8"/>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2" name="Freeform 1402">
                <a:extLst>
                  <a:ext uri="{FF2B5EF4-FFF2-40B4-BE49-F238E27FC236}">
                    <a16:creationId xmlns:a16="http://schemas.microsoft.com/office/drawing/2014/main" id="{72ABDC64-63C3-49CB-B30E-AAD2FE7D9484}"/>
                  </a:ext>
                </a:extLst>
              </p:cNvPr>
              <p:cNvSpPr>
                <a:spLocks/>
              </p:cNvSpPr>
              <p:nvPr/>
            </p:nvSpPr>
            <p:spPr bwMode="auto">
              <a:xfrm>
                <a:off x="3753" y="1787"/>
                <a:ext cx="5" cy="3"/>
              </a:xfrm>
              <a:custGeom>
                <a:avLst/>
                <a:gdLst>
                  <a:gd name="T0" fmla="*/ 2 w 5"/>
                  <a:gd name="T1" fmla="*/ 0 h 3"/>
                  <a:gd name="T2" fmla="*/ 2 w 5"/>
                  <a:gd name="T3" fmla="*/ 2 h 3"/>
                  <a:gd name="T4" fmla="*/ 0 w 5"/>
                  <a:gd name="T5" fmla="*/ 2 h 3"/>
                  <a:gd name="T6" fmla="*/ 0 w 5"/>
                  <a:gd name="T7" fmla="*/ 3 h 3"/>
                  <a:gd name="T8" fmla="*/ 2 w 5"/>
                  <a:gd name="T9" fmla="*/ 3 h 3"/>
                  <a:gd name="T10" fmla="*/ 3 w 5"/>
                  <a:gd name="T11" fmla="*/ 2 h 3"/>
                  <a:gd name="T12" fmla="*/ 5 w 5"/>
                  <a:gd name="T13" fmla="*/ 2 h 3"/>
                  <a:gd name="T14" fmla="*/ 3 w 5"/>
                  <a:gd name="T15" fmla="*/ 0 h 3"/>
                  <a:gd name="T16" fmla="*/ 2 w 5"/>
                  <a:gd name="T1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3">
                    <a:moveTo>
                      <a:pt x="2" y="0"/>
                    </a:moveTo>
                    <a:lnTo>
                      <a:pt x="2" y="2"/>
                    </a:lnTo>
                    <a:lnTo>
                      <a:pt x="0" y="2"/>
                    </a:lnTo>
                    <a:lnTo>
                      <a:pt x="0" y="3"/>
                    </a:lnTo>
                    <a:lnTo>
                      <a:pt x="2" y="3"/>
                    </a:lnTo>
                    <a:lnTo>
                      <a:pt x="3" y="2"/>
                    </a:lnTo>
                    <a:lnTo>
                      <a:pt x="5" y="2"/>
                    </a:lnTo>
                    <a:lnTo>
                      <a:pt x="3" y="0"/>
                    </a:lnTo>
                    <a:lnTo>
                      <a:pt x="2"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3" name="Freeform 1403">
                <a:extLst>
                  <a:ext uri="{FF2B5EF4-FFF2-40B4-BE49-F238E27FC236}">
                    <a16:creationId xmlns:a16="http://schemas.microsoft.com/office/drawing/2014/main" id="{E9014607-1636-4BEC-A0E8-1D45E696D364}"/>
                  </a:ext>
                </a:extLst>
              </p:cNvPr>
              <p:cNvSpPr>
                <a:spLocks/>
              </p:cNvSpPr>
              <p:nvPr/>
            </p:nvSpPr>
            <p:spPr bwMode="auto">
              <a:xfrm>
                <a:off x="3090" y="1604"/>
                <a:ext cx="3" cy="9"/>
              </a:xfrm>
              <a:custGeom>
                <a:avLst/>
                <a:gdLst>
                  <a:gd name="T0" fmla="*/ 3 w 3"/>
                  <a:gd name="T1" fmla="*/ 0 h 9"/>
                  <a:gd name="T2" fmla="*/ 2 w 3"/>
                  <a:gd name="T3" fmla="*/ 0 h 9"/>
                  <a:gd name="T4" fmla="*/ 0 w 3"/>
                  <a:gd name="T5" fmla="*/ 1 h 9"/>
                  <a:gd name="T6" fmla="*/ 0 w 3"/>
                  <a:gd name="T7" fmla="*/ 6 h 9"/>
                  <a:gd name="T8" fmla="*/ 2 w 3"/>
                  <a:gd name="T9" fmla="*/ 9 h 9"/>
                  <a:gd name="T10" fmla="*/ 3 w 3"/>
                  <a:gd name="T11" fmla="*/ 9 h 9"/>
                  <a:gd name="T12" fmla="*/ 2 w 3"/>
                  <a:gd name="T13" fmla="*/ 3 h 9"/>
                  <a:gd name="T14" fmla="*/ 2 w 3"/>
                  <a:gd name="T15" fmla="*/ 1 h 9"/>
                  <a:gd name="T16" fmla="*/ 3 w 3"/>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9">
                    <a:moveTo>
                      <a:pt x="3" y="0"/>
                    </a:moveTo>
                    <a:lnTo>
                      <a:pt x="2" y="0"/>
                    </a:lnTo>
                    <a:lnTo>
                      <a:pt x="0" y="1"/>
                    </a:lnTo>
                    <a:lnTo>
                      <a:pt x="0" y="6"/>
                    </a:lnTo>
                    <a:lnTo>
                      <a:pt x="2" y="9"/>
                    </a:lnTo>
                    <a:lnTo>
                      <a:pt x="3" y="9"/>
                    </a:lnTo>
                    <a:lnTo>
                      <a:pt x="2" y="3"/>
                    </a:lnTo>
                    <a:lnTo>
                      <a:pt x="2" y="1"/>
                    </a:lnTo>
                    <a:lnTo>
                      <a:pt x="3"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4" name="Freeform 1404">
                <a:extLst>
                  <a:ext uri="{FF2B5EF4-FFF2-40B4-BE49-F238E27FC236}">
                    <a16:creationId xmlns:a16="http://schemas.microsoft.com/office/drawing/2014/main" id="{3DFE74C6-CBA9-42C7-984D-E11F1D7258A5}"/>
                  </a:ext>
                </a:extLst>
              </p:cNvPr>
              <p:cNvSpPr>
                <a:spLocks/>
              </p:cNvSpPr>
              <p:nvPr/>
            </p:nvSpPr>
            <p:spPr bwMode="auto">
              <a:xfrm>
                <a:off x="3917" y="3259"/>
                <a:ext cx="5" cy="2"/>
              </a:xfrm>
              <a:custGeom>
                <a:avLst/>
                <a:gdLst>
                  <a:gd name="T0" fmla="*/ 3 w 5"/>
                  <a:gd name="T1" fmla="*/ 0 h 2"/>
                  <a:gd name="T2" fmla="*/ 2 w 5"/>
                  <a:gd name="T3" fmla="*/ 0 h 2"/>
                  <a:gd name="T4" fmla="*/ 0 w 5"/>
                  <a:gd name="T5" fmla="*/ 0 h 2"/>
                  <a:gd name="T6" fmla="*/ 2 w 5"/>
                  <a:gd name="T7" fmla="*/ 2 h 2"/>
                  <a:gd name="T8" fmla="*/ 5 w 5"/>
                  <a:gd name="T9" fmla="*/ 0 h 2"/>
                  <a:gd name="T10" fmla="*/ 3 w 5"/>
                  <a:gd name="T11" fmla="*/ 0 h 2"/>
                </a:gdLst>
                <a:ahLst/>
                <a:cxnLst>
                  <a:cxn ang="0">
                    <a:pos x="T0" y="T1"/>
                  </a:cxn>
                  <a:cxn ang="0">
                    <a:pos x="T2" y="T3"/>
                  </a:cxn>
                  <a:cxn ang="0">
                    <a:pos x="T4" y="T5"/>
                  </a:cxn>
                  <a:cxn ang="0">
                    <a:pos x="T6" y="T7"/>
                  </a:cxn>
                  <a:cxn ang="0">
                    <a:pos x="T8" y="T9"/>
                  </a:cxn>
                  <a:cxn ang="0">
                    <a:pos x="T10" y="T11"/>
                  </a:cxn>
                </a:cxnLst>
                <a:rect l="0" t="0" r="r" b="b"/>
                <a:pathLst>
                  <a:path w="5" h="2">
                    <a:moveTo>
                      <a:pt x="3" y="0"/>
                    </a:moveTo>
                    <a:lnTo>
                      <a:pt x="2" y="0"/>
                    </a:lnTo>
                    <a:lnTo>
                      <a:pt x="0" y="0"/>
                    </a:lnTo>
                    <a:lnTo>
                      <a:pt x="2" y="2"/>
                    </a:lnTo>
                    <a:lnTo>
                      <a:pt x="5" y="0"/>
                    </a:lnTo>
                    <a:lnTo>
                      <a:pt x="3"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5" name="Freeform 1405">
                <a:extLst>
                  <a:ext uri="{FF2B5EF4-FFF2-40B4-BE49-F238E27FC236}">
                    <a16:creationId xmlns:a16="http://schemas.microsoft.com/office/drawing/2014/main" id="{391C5BF6-246F-4BA6-B058-832A17AAB6C3}"/>
                  </a:ext>
                </a:extLst>
              </p:cNvPr>
              <p:cNvSpPr>
                <a:spLocks/>
              </p:cNvSpPr>
              <p:nvPr/>
            </p:nvSpPr>
            <p:spPr bwMode="auto">
              <a:xfrm>
                <a:off x="3931" y="3247"/>
                <a:ext cx="5" cy="1"/>
              </a:xfrm>
              <a:custGeom>
                <a:avLst/>
                <a:gdLst>
                  <a:gd name="T0" fmla="*/ 4 w 5"/>
                  <a:gd name="T1" fmla="*/ 0 h 1"/>
                  <a:gd name="T2" fmla="*/ 0 w 5"/>
                  <a:gd name="T3" fmla="*/ 0 h 1"/>
                  <a:gd name="T4" fmla="*/ 5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0" y="0"/>
                    </a:lnTo>
                    <a:lnTo>
                      <a:pt x="5" y="1"/>
                    </a:lnTo>
                    <a:lnTo>
                      <a:pt x="4"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6" name="Freeform 1406">
                <a:extLst>
                  <a:ext uri="{FF2B5EF4-FFF2-40B4-BE49-F238E27FC236}">
                    <a16:creationId xmlns:a16="http://schemas.microsoft.com/office/drawing/2014/main" id="{38CD27F8-DF89-48DA-8BC8-4354E6072E85}"/>
                  </a:ext>
                </a:extLst>
              </p:cNvPr>
              <p:cNvSpPr>
                <a:spLocks/>
              </p:cNvSpPr>
              <p:nvPr/>
            </p:nvSpPr>
            <p:spPr bwMode="auto">
              <a:xfrm>
                <a:off x="3920" y="3250"/>
                <a:ext cx="21" cy="17"/>
              </a:xfrm>
              <a:custGeom>
                <a:avLst/>
                <a:gdLst>
                  <a:gd name="T0" fmla="*/ 21 w 21"/>
                  <a:gd name="T1" fmla="*/ 1 h 17"/>
                  <a:gd name="T2" fmla="*/ 19 w 21"/>
                  <a:gd name="T3" fmla="*/ 0 h 17"/>
                  <a:gd name="T4" fmla="*/ 18 w 21"/>
                  <a:gd name="T5" fmla="*/ 0 h 17"/>
                  <a:gd name="T6" fmla="*/ 16 w 21"/>
                  <a:gd name="T7" fmla="*/ 1 h 17"/>
                  <a:gd name="T8" fmla="*/ 15 w 21"/>
                  <a:gd name="T9" fmla="*/ 1 h 17"/>
                  <a:gd name="T10" fmla="*/ 13 w 21"/>
                  <a:gd name="T11" fmla="*/ 0 h 17"/>
                  <a:gd name="T12" fmla="*/ 11 w 21"/>
                  <a:gd name="T13" fmla="*/ 0 h 17"/>
                  <a:gd name="T14" fmla="*/ 10 w 21"/>
                  <a:gd name="T15" fmla="*/ 3 h 17"/>
                  <a:gd name="T16" fmla="*/ 7 w 21"/>
                  <a:gd name="T17" fmla="*/ 3 h 17"/>
                  <a:gd name="T18" fmla="*/ 5 w 21"/>
                  <a:gd name="T19" fmla="*/ 0 h 17"/>
                  <a:gd name="T20" fmla="*/ 3 w 21"/>
                  <a:gd name="T21" fmla="*/ 1 h 17"/>
                  <a:gd name="T22" fmla="*/ 7 w 21"/>
                  <a:gd name="T23" fmla="*/ 6 h 17"/>
                  <a:gd name="T24" fmla="*/ 10 w 21"/>
                  <a:gd name="T25" fmla="*/ 6 h 17"/>
                  <a:gd name="T26" fmla="*/ 10 w 21"/>
                  <a:gd name="T27" fmla="*/ 8 h 17"/>
                  <a:gd name="T28" fmla="*/ 7 w 21"/>
                  <a:gd name="T29" fmla="*/ 8 h 17"/>
                  <a:gd name="T30" fmla="*/ 5 w 21"/>
                  <a:gd name="T31" fmla="*/ 9 h 17"/>
                  <a:gd name="T32" fmla="*/ 5 w 21"/>
                  <a:gd name="T33" fmla="*/ 11 h 17"/>
                  <a:gd name="T34" fmla="*/ 2 w 21"/>
                  <a:gd name="T35" fmla="*/ 14 h 17"/>
                  <a:gd name="T36" fmla="*/ 0 w 21"/>
                  <a:gd name="T37" fmla="*/ 14 h 17"/>
                  <a:gd name="T38" fmla="*/ 0 w 21"/>
                  <a:gd name="T39" fmla="*/ 14 h 17"/>
                  <a:gd name="T40" fmla="*/ 3 w 21"/>
                  <a:gd name="T41" fmla="*/ 17 h 17"/>
                  <a:gd name="T42" fmla="*/ 5 w 21"/>
                  <a:gd name="T43" fmla="*/ 14 h 17"/>
                  <a:gd name="T44" fmla="*/ 8 w 21"/>
                  <a:gd name="T45" fmla="*/ 17 h 17"/>
                  <a:gd name="T46" fmla="*/ 10 w 21"/>
                  <a:gd name="T47" fmla="*/ 14 h 17"/>
                  <a:gd name="T48" fmla="*/ 7 w 21"/>
                  <a:gd name="T49" fmla="*/ 12 h 17"/>
                  <a:gd name="T50" fmla="*/ 8 w 21"/>
                  <a:gd name="T51" fmla="*/ 11 h 17"/>
                  <a:gd name="T52" fmla="*/ 13 w 21"/>
                  <a:gd name="T53" fmla="*/ 12 h 17"/>
                  <a:gd name="T54" fmla="*/ 16 w 21"/>
                  <a:gd name="T55" fmla="*/ 11 h 17"/>
                  <a:gd name="T56" fmla="*/ 16 w 21"/>
                  <a:gd name="T57" fmla="*/ 8 h 17"/>
                  <a:gd name="T58" fmla="*/ 19 w 21"/>
                  <a:gd name="T59" fmla="*/ 5 h 17"/>
                  <a:gd name="T60" fmla="*/ 21 w 21"/>
                  <a:gd name="T61" fmla="*/ 1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1" h="17">
                    <a:moveTo>
                      <a:pt x="21" y="1"/>
                    </a:moveTo>
                    <a:lnTo>
                      <a:pt x="19" y="0"/>
                    </a:lnTo>
                    <a:lnTo>
                      <a:pt x="18" y="0"/>
                    </a:lnTo>
                    <a:lnTo>
                      <a:pt x="16" y="1"/>
                    </a:lnTo>
                    <a:lnTo>
                      <a:pt x="15" y="1"/>
                    </a:lnTo>
                    <a:lnTo>
                      <a:pt x="13" y="0"/>
                    </a:lnTo>
                    <a:lnTo>
                      <a:pt x="11" y="0"/>
                    </a:lnTo>
                    <a:lnTo>
                      <a:pt x="10" y="3"/>
                    </a:lnTo>
                    <a:lnTo>
                      <a:pt x="7" y="3"/>
                    </a:lnTo>
                    <a:lnTo>
                      <a:pt x="5" y="0"/>
                    </a:lnTo>
                    <a:lnTo>
                      <a:pt x="3" y="1"/>
                    </a:lnTo>
                    <a:lnTo>
                      <a:pt x="7" y="6"/>
                    </a:lnTo>
                    <a:lnTo>
                      <a:pt x="10" y="6"/>
                    </a:lnTo>
                    <a:lnTo>
                      <a:pt x="10" y="8"/>
                    </a:lnTo>
                    <a:lnTo>
                      <a:pt x="7" y="8"/>
                    </a:lnTo>
                    <a:lnTo>
                      <a:pt x="5" y="9"/>
                    </a:lnTo>
                    <a:lnTo>
                      <a:pt x="5" y="11"/>
                    </a:lnTo>
                    <a:lnTo>
                      <a:pt x="2" y="14"/>
                    </a:lnTo>
                    <a:lnTo>
                      <a:pt x="0" y="14"/>
                    </a:lnTo>
                    <a:lnTo>
                      <a:pt x="0" y="14"/>
                    </a:lnTo>
                    <a:lnTo>
                      <a:pt x="3" y="17"/>
                    </a:lnTo>
                    <a:lnTo>
                      <a:pt x="5" y="14"/>
                    </a:lnTo>
                    <a:lnTo>
                      <a:pt x="8" y="17"/>
                    </a:lnTo>
                    <a:lnTo>
                      <a:pt x="10" y="14"/>
                    </a:lnTo>
                    <a:lnTo>
                      <a:pt x="7" y="12"/>
                    </a:lnTo>
                    <a:lnTo>
                      <a:pt x="8" y="11"/>
                    </a:lnTo>
                    <a:lnTo>
                      <a:pt x="13" y="12"/>
                    </a:lnTo>
                    <a:lnTo>
                      <a:pt x="16" y="11"/>
                    </a:lnTo>
                    <a:lnTo>
                      <a:pt x="16" y="8"/>
                    </a:lnTo>
                    <a:lnTo>
                      <a:pt x="19" y="5"/>
                    </a:lnTo>
                    <a:lnTo>
                      <a:pt x="21" y="1"/>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7" name="Freeform 1407">
                <a:extLst>
                  <a:ext uri="{FF2B5EF4-FFF2-40B4-BE49-F238E27FC236}">
                    <a16:creationId xmlns:a16="http://schemas.microsoft.com/office/drawing/2014/main" id="{67148C3A-9879-4A40-A9F9-294B49405AC6}"/>
                  </a:ext>
                </a:extLst>
              </p:cNvPr>
              <p:cNvSpPr>
                <a:spLocks/>
              </p:cNvSpPr>
              <p:nvPr/>
            </p:nvSpPr>
            <p:spPr bwMode="auto">
              <a:xfrm>
                <a:off x="3927" y="3248"/>
                <a:ext cx="3" cy="2"/>
              </a:xfrm>
              <a:custGeom>
                <a:avLst/>
                <a:gdLst>
                  <a:gd name="T0" fmla="*/ 3 w 3"/>
                  <a:gd name="T1" fmla="*/ 0 h 2"/>
                  <a:gd name="T2" fmla="*/ 0 w 3"/>
                  <a:gd name="T3" fmla="*/ 0 h 2"/>
                  <a:gd name="T4" fmla="*/ 1 w 3"/>
                  <a:gd name="T5" fmla="*/ 2 h 2"/>
                  <a:gd name="T6" fmla="*/ 3 w 3"/>
                  <a:gd name="T7" fmla="*/ 0 h 2"/>
                </a:gdLst>
                <a:ahLst/>
                <a:cxnLst>
                  <a:cxn ang="0">
                    <a:pos x="T0" y="T1"/>
                  </a:cxn>
                  <a:cxn ang="0">
                    <a:pos x="T2" y="T3"/>
                  </a:cxn>
                  <a:cxn ang="0">
                    <a:pos x="T4" y="T5"/>
                  </a:cxn>
                  <a:cxn ang="0">
                    <a:pos x="T6" y="T7"/>
                  </a:cxn>
                </a:cxnLst>
                <a:rect l="0" t="0" r="r" b="b"/>
                <a:pathLst>
                  <a:path w="3" h="2">
                    <a:moveTo>
                      <a:pt x="3" y="0"/>
                    </a:moveTo>
                    <a:lnTo>
                      <a:pt x="0" y="0"/>
                    </a:lnTo>
                    <a:lnTo>
                      <a:pt x="1" y="2"/>
                    </a:lnTo>
                    <a:lnTo>
                      <a:pt x="3"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8" name="Freeform 1408">
                <a:extLst>
                  <a:ext uri="{FF2B5EF4-FFF2-40B4-BE49-F238E27FC236}">
                    <a16:creationId xmlns:a16="http://schemas.microsoft.com/office/drawing/2014/main" id="{175A511C-8CAC-455F-8F03-7E14E9CAE0C4}"/>
                  </a:ext>
                </a:extLst>
              </p:cNvPr>
              <p:cNvSpPr>
                <a:spLocks/>
              </p:cNvSpPr>
              <p:nvPr/>
            </p:nvSpPr>
            <p:spPr bwMode="auto">
              <a:xfrm>
                <a:off x="4225" y="3293"/>
                <a:ext cx="15" cy="11"/>
              </a:xfrm>
              <a:custGeom>
                <a:avLst/>
                <a:gdLst>
                  <a:gd name="T0" fmla="*/ 12 w 15"/>
                  <a:gd name="T1" fmla="*/ 8 h 11"/>
                  <a:gd name="T2" fmla="*/ 11 w 15"/>
                  <a:gd name="T3" fmla="*/ 5 h 11"/>
                  <a:gd name="T4" fmla="*/ 11 w 15"/>
                  <a:gd name="T5" fmla="*/ 5 h 11"/>
                  <a:gd name="T6" fmla="*/ 8 w 15"/>
                  <a:gd name="T7" fmla="*/ 1 h 11"/>
                  <a:gd name="T8" fmla="*/ 6 w 15"/>
                  <a:gd name="T9" fmla="*/ 1 h 11"/>
                  <a:gd name="T10" fmla="*/ 6 w 15"/>
                  <a:gd name="T11" fmla="*/ 0 h 11"/>
                  <a:gd name="T12" fmla="*/ 3 w 15"/>
                  <a:gd name="T13" fmla="*/ 0 h 11"/>
                  <a:gd name="T14" fmla="*/ 0 w 15"/>
                  <a:gd name="T15" fmla="*/ 0 h 11"/>
                  <a:gd name="T16" fmla="*/ 0 w 15"/>
                  <a:gd name="T17" fmla="*/ 0 h 11"/>
                  <a:gd name="T18" fmla="*/ 3 w 15"/>
                  <a:gd name="T19" fmla="*/ 1 h 11"/>
                  <a:gd name="T20" fmla="*/ 3 w 15"/>
                  <a:gd name="T21" fmla="*/ 3 h 11"/>
                  <a:gd name="T22" fmla="*/ 6 w 15"/>
                  <a:gd name="T23" fmla="*/ 3 h 11"/>
                  <a:gd name="T24" fmla="*/ 6 w 15"/>
                  <a:gd name="T25" fmla="*/ 6 h 11"/>
                  <a:gd name="T26" fmla="*/ 8 w 15"/>
                  <a:gd name="T27" fmla="*/ 8 h 11"/>
                  <a:gd name="T28" fmla="*/ 9 w 15"/>
                  <a:gd name="T29" fmla="*/ 11 h 11"/>
                  <a:gd name="T30" fmla="*/ 9 w 15"/>
                  <a:gd name="T31" fmla="*/ 11 h 11"/>
                  <a:gd name="T32" fmla="*/ 11 w 15"/>
                  <a:gd name="T33" fmla="*/ 11 h 11"/>
                  <a:gd name="T34" fmla="*/ 12 w 15"/>
                  <a:gd name="T35" fmla="*/ 9 h 11"/>
                  <a:gd name="T36" fmla="*/ 14 w 15"/>
                  <a:gd name="T37" fmla="*/ 9 h 11"/>
                  <a:gd name="T38" fmla="*/ 15 w 15"/>
                  <a:gd name="T39" fmla="*/ 9 h 11"/>
                  <a:gd name="T40" fmla="*/ 14 w 15"/>
                  <a:gd name="T41" fmla="*/ 8 h 11"/>
                  <a:gd name="T42" fmla="*/ 12 w 15"/>
                  <a:gd name="T43" fmla="*/ 8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 h="11">
                    <a:moveTo>
                      <a:pt x="12" y="8"/>
                    </a:moveTo>
                    <a:lnTo>
                      <a:pt x="11" y="5"/>
                    </a:lnTo>
                    <a:lnTo>
                      <a:pt x="11" y="5"/>
                    </a:lnTo>
                    <a:lnTo>
                      <a:pt x="8" y="1"/>
                    </a:lnTo>
                    <a:lnTo>
                      <a:pt x="6" y="1"/>
                    </a:lnTo>
                    <a:lnTo>
                      <a:pt x="6" y="0"/>
                    </a:lnTo>
                    <a:lnTo>
                      <a:pt x="3" y="0"/>
                    </a:lnTo>
                    <a:lnTo>
                      <a:pt x="0" y="0"/>
                    </a:lnTo>
                    <a:lnTo>
                      <a:pt x="0" y="0"/>
                    </a:lnTo>
                    <a:lnTo>
                      <a:pt x="3" y="1"/>
                    </a:lnTo>
                    <a:lnTo>
                      <a:pt x="3" y="3"/>
                    </a:lnTo>
                    <a:lnTo>
                      <a:pt x="6" y="3"/>
                    </a:lnTo>
                    <a:lnTo>
                      <a:pt x="6" y="6"/>
                    </a:lnTo>
                    <a:lnTo>
                      <a:pt x="8" y="8"/>
                    </a:lnTo>
                    <a:lnTo>
                      <a:pt x="9" y="11"/>
                    </a:lnTo>
                    <a:lnTo>
                      <a:pt x="9" y="11"/>
                    </a:lnTo>
                    <a:lnTo>
                      <a:pt x="11" y="11"/>
                    </a:lnTo>
                    <a:lnTo>
                      <a:pt x="12" y="9"/>
                    </a:lnTo>
                    <a:lnTo>
                      <a:pt x="14" y="9"/>
                    </a:lnTo>
                    <a:lnTo>
                      <a:pt x="15" y="9"/>
                    </a:lnTo>
                    <a:lnTo>
                      <a:pt x="14" y="8"/>
                    </a:lnTo>
                    <a:lnTo>
                      <a:pt x="12" y="8"/>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9" name="Freeform 1409">
                <a:extLst>
                  <a:ext uri="{FF2B5EF4-FFF2-40B4-BE49-F238E27FC236}">
                    <a16:creationId xmlns:a16="http://schemas.microsoft.com/office/drawing/2014/main" id="{5730D0EC-49AE-4AC9-AA1B-5351E43769E7}"/>
                  </a:ext>
                </a:extLst>
              </p:cNvPr>
              <p:cNvSpPr>
                <a:spLocks/>
              </p:cNvSpPr>
              <p:nvPr/>
            </p:nvSpPr>
            <p:spPr bwMode="auto">
              <a:xfrm>
                <a:off x="3936" y="3247"/>
                <a:ext cx="22" cy="22"/>
              </a:xfrm>
              <a:custGeom>
                <a:avLst/>
                <a:gdLst>
                  <a:gd name="T0" fmla="*/ 22 w 22"/>
                  <a:gd name="T1" fmla="*/ 4 h 22"/>
                  <a:gd name="T2" fmla="*/ 22 w 22"/>
                  <a:gd name="T3" fmla="*/ 3 h 22"/>
                  <a:gd name="T4" fmla="*/ 19 w 22"/>
                  <a:gd name="T5" fmla="*/ 3 h 22"/>
                  <a:gd name="T6" fmla="*/ 16 w 22"/>
                  <a:gd name="T7" fmla="*/ 3 h 22"/>
                  <a:gd name="T8" fmla="*/ 18 w 22"/>
                  <a:gd name="T9" fmla="*/ 4 h 22"/>
                  <a:gd name="T10" fmla="*/ 16 w 22"/>
                  <a:gd name="T11" fmla="*/ 6 h 22"/>
                  <a:gd name="T12" fmla="*/ 14 w 22"/>
                  <a:gd name="T13" fmla="*/ 3 h 22"/>
                  <a:gd name="T14" fmla="*/ 14 w 22"/>
                  <a:gd name="T15" fmla="*/ 1 h 22"/>
                  <a:gd name="T16" fmla="*/ 10 w 22"/>
                  <a:gd name="T17" fmla="*/ 0 h 22"/>
                  <a:gd name="T18" fmla="*/ 10 w 22"/>
                  <a:gd name="T19" fmla="*/ 3 h 22"/>
                  <a:gd name="T20" fmla="*/ 7 w 22"/>
                  <a:gd name="T21" fmla="*/ 3 h 22"/>
                  <a:gd name="T22" fmla="*/ 8 w 22"/>
                  <a:gd name="T23" fmla="*/ 4 h 22"/>
                  <a:gd name="T24" fmla="*/ 7 w 22"/>
                  <a:gd name="T25" fmla="*/ 6 h 22"/>
                  <a:gd name="T26" fmla="*/ 10 w 22"/>
                  <a:gd name="T27" fmla="*/ 9 h 22"/>
                  <a:gd name="T28" fmla="*/ 10 w 22"/>
                  <a:gd name="T29" fmla="*/ 11 h 22"/>
                  <a:gd name="T30" fmla="*/ 8 w 22"/>
                  <a:gd name="T31" fmla="*/ 11 h 22"/>
                  <a:gd name="T32" fmla="*/ 5 w 22"/>
                  <a:gd name="T33" fmla="*/ 11 h 22"/>
                  <a:gd name="T34" fmla="*/ 0 w 22"/>
                  <a:gd name="T35" fmla="*/ 17 h 22"/>
                  <a:gd name="T36" fmla="*/ 3 w 22"/>
                  <a:gd name="T37" fmla="*/ 17 h 22"/>
                  <a:gd name="T38" fmla="*/ 5 w 22"/>
                  <a:gd name="T39" fmla="*/ 20 h 22"/>
                  <a:gd name="T40" fmla="*/ 7 w 22"/>
                  <a:gd name="T41" fmla="*/ 22 h 22"/>
                  <a:gd name="T42" fmla="*/ 7 w 22"/>
                  <a:gd name="T43" fmla="*/ 20 h 22"/>
                  <a:gd name="T44" fmla="*/ 5 w 22"/>
                  <a:gd name="T45" fmla="*/ 17 h 22"/>
                  <a:gd name="T46" fmla="*/ 7 w 22"/>
                  <a:gd name="T47" fmla="*/ 17 h 22"/>
                  <a:gd name="T48" fmla="*/ 8 w 22"/>
                  <a:gd name="T49" fmla="*/ 19 h 22"/>
                  <a:gd name="T50" fmla="*/ 10 w 22"/>
                  <a:gd name="T51" fmla="*/ 17 h 22"/>
                  <a:gd name="T52" fmla="*/ 8 w 22"/>
                  <a:gd name="T53" fmla="*/ 15 h 22"/>
                  <a:gd name="T54" fmla="*/ 8 w 22"/>
                  <a:gd name="T55" fmla="*/ 14 h 22"/>
                  <a:gd name="T56" fmla="*/ 11 w 22"/>
                  <a:gd name="T57" fmla="*/ 15 h 22"/>
                  <a:gd name="T58" fmla="*/ 13 w 22"/>
                  <a:gd name="T59" fmla="*/ 14 h 22"/>
                  <a:gd name="T60" fmla="*/ 13 w 22"/>
                  <a:gd name="T61" fmla="*/ 14 h 22"/>
                  <a:gd name="T62" fmla="*/ 11 w 22"/>
                  <a:gd name="T63" fmla="*/ 14 h 22"/>
                  <a:gd name="T64" fmla="*/ 10 w 22"/>
                  <a:gd name="T65" fmla="*/ 12 h 22"/>
                  <a:gd name="T66" fmla="*/ 11 w 22"/>
                  <a:gd name="T67" fmla="*/ 11 h 22"/>
                  <a:gd name="T68" fmla="*/ 14 w 22"/>
                  <a:gd name="T69" fmla="*/ 12 h 22"/>
                  <a:gd name="T70" fmla="*/ 18 w 22"/>
                  <a:gd name="T71" fmla="*/ 12 h 22"/>
                  <a:gd name="T72" fmla="*/ 19 w 22"/>
                  <a:gd name="T73" fmla="*/ 9 h 22"/>
                  <a:gd name="T74" fmla="*/ 22 w 22"/>
                  <a:gd name="T75" fmla="*/ 9 h 22"/>
                  <a:gd name="T76" fmla="*/ 22 w 22"/>
                  <a:gd name="T77" fmla="*/ 8 h 22"/>
                  <a:gd name="T78" fmla="*/ 21 w 22"/>
                  <a:gd name="T79" fmla="*/ 6 h 22"/>
                  <a:gd name="T80" fmla="*/ 19 w 22"/>
                  <a:gd name="T81" fmla="*/ 6 h 22"/>
                  <a:gd name="T82" fmla="*/ 21 w 22"/>
                  <a:gd name="T83" fmla="*/ 4 h 22"/>
                  <a:gd name="T84" fmla="*/ 22 w 22"/>
                  <a:gd name="T85" fmla="*/ 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 h="22">
                    <a:moveTo>
                      <a:pt x="22" y="4"/>
                    </a:moveTo>
                    <a:lnTo>
                      <a:pt x="22" y="3"/>
                    </a:lnTo>
                    <a:lnTo>
                      <a:pt x="19" y="3"/>
                    </a:lnTo>
                    <a:lnTo>
                      <a:pt x="16" y="3"/>
                    </a:lnTo>
                    <a:lnTo>
                      <a:pt x="18" y="4"/>
                    </a:lnTo>
                    <a:lnTo>
                      <a:pt x="16" y="6"/>
                    </a:lnTo>
                    <a:lnTo>
                      <a:pt x="14" y="3"/>
                    </a:lnTo>
                    <a:lnTo>
                      <a:pt x="14" y="1"/>
                    </a:lnTo>
                    <a:lnTo>
                      <a:pt x="10" y="0"/>
                    </a:lnTo>
                    <a:lnTo>
                      <a:pt x="10" y="3"/>
                    </a:lnTo>
                    <a:lnTo>
                      <a:pt x="7" y="3"/>
                    </a:lnTo>
                    <a:lnTo>
                      <a:pt x="8" y="4"/>
                    </a:lnTo>
                    <a:lnTo>
                      <a:pt x="7" y="6"/>
                    </a:lnTo>
                    <a:lnTo>
                      <a:pt x="10" y="9"/>
                    </a:lnTo>
                    <a:lnTo>
                      <a:pt x="10" y="11"/>
                    </a:lnTo>
                    <a:lnTo>
                      <a:pt x="8" y="11"/>
                    </a:lnTo>
                    <a:lnTo>
                      <a:pt x="5" y="11"/>
                    </a:lnTo>
                    <a:lnTo>
                      <a:pt x="0" y="17"/>
                    </a:lnTo>
                    <a:lnTo>
                      <a:pt x="3" y="17"/>
                    </a:lnTo>
                    <a:lnTo>
                      <a:pt x="5" y="20"/>
                    </a:lnTo>
                    <a:lnTo>
                      <a:pt x="7" y="22"/>
                    </a:lnTo>
                    <a:lnTo>
                      <a:pt x="7" y="20"/>
                    </a:lnTo>
                    <a:lnTo>
                      <a:pt x="5" y="17"/>
                    </a:lnTo>
                    <a:lnTo>
                      <a:pt x="7" y="17"/>
                    </a:lnTo>
                    <a:lnTo>
                      <a:pt x="8" y="19"/>
                    </a:lnTo>
                    <a:lnTo>
                      <a:pt x="10" y="17"/>
                    </a:lnTo>
                    <a:lnTo>
                      <a:pt x="8" y="15"/>
                    </a:lnTo>
                    <a:lnTo>
                      <a:pt x="8" y="14"/>
                    </a:lnTo>
                    <a:lnTo>
                      <a:pt x="11" y="15"/>
                    </a:lnTo>
                    <a:lnTo>
                      <a:pt x="13" y="14"/>
                    </a:lnTo>
                    <a:lnTo>
                      <a:pt x="13" y="14"/>
                    </a:lnTo>
                    <a:lnTo>
                      <a:pt x="11" y="14"/>
                    </a:lnTo>
                    <a:lnTo>
                      <a:pt x="10" y="12"/>
                    </a:lnTo>
                    <a:lnTo>
                      <a:pt x="11" y="11"/>
                    </a:lnTo>
                    <a:lnTo>
                      <a:pt x="14" y="12"/>
                    </a:lnTo>
                    <a:lnTo>
                      <a:pt x="18" y="12"/>
                    </a:lnTo>
                    <a:lnTo>
                      <a:pt x="19" y="9"/>
                    </a:lnTo>
                    <a:lnTo>
                      <a:pt x="22" y="9"/>
                    </a:lnTo>
                    <a:lnTo>
                      <a:pt x="22" y="8"/>
                    </a:lnTo>
                    <a:lnTo>
                      <a:pt x="21" y="6"/>
                    </a:lnTo>
                    <a:lnTo>
                      <a:pt x="19" y="6"/>
                    </a:lnTo>
                    <a:lnTo>
                      <a:pt x="21" y="4"/>
                    </a:lnTo>
                    <a:lnTo>
                      <a:pt x="22" y="4"/>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0" name="Freeform 1410">
                <a:extLst>
                  <a:ext uri="{FF2B5EF4-FFF2-40B4-BE49-F238E27FC236}">
                    <a16:creationId xmlns:a16="http://schemas.microsoft.com/office/drawing/2014/main" id="{88C2A1F8-8D27-4CF6-A967-7AE568AD1415}"/>
                  </a:ext>
                </a:extLst>
              </p:cNvPr>
              <p:cNvSpPr>
                <a:spLocks/>
              </p:cNvSpPr>
              <p:nvPr/>
            </p:nvSpPr>
            <p:spPr bwMode="auto">
              <a:xfrm>
                <a:off x="3536" y="2291"/>
                <a:ext cx="78" cy="35"/>
              </a:xfrm>
              <a:custGeom>
                <a:avLst/>
                <a:gdLst>
                  <a:gd name="T0" fmla="*/ 75 w 78"/>
                  <a:gd name="T1" fmla="*/ 27 h 35"/>
                  <a:gd name="T2" fmla="*/ 78 w 78"/>
                  <a:gd name="T3" fmla="*/ 21 h 35"/>
                  <a:gd name="T4" fmla="*/ 77 w 78"/>
                  <a:gd name="T5" fmla="*/ 16 h 35"/>
                  <a:gd name="T6" fmla="*/ 77 w 78"/>
                  <a:gd name="T7" fmla="*/ 11 h 35"/>
                  <a:gd name="T8" fmla="*/ 74 w 78"/>
                  <a:gd name="T9" fmla="*/ 10 h 35"/>
                  <a:gd name="T10" fmla="*/ 66 w 78"/>
                  <a:gd name="T11" fmla="*/ 3 h 35"/>
                  <a:gd name="T12" fmla="*/ 56 w 78"/>
                  <a:gd name="T13" fmla="*/ 2 h 35"/>
                  <a:gd name="T14" fmla="*/ 53 w 78"/>
                  <a:gd name="T15" fmla="*/ 0 h 35"/>
                  <a:gd name="T16" fmla="*/ 50 w 78"/>
                  <a:gd name="T17" fmla="*/ 0 h 35"/>
                  <a:gd name="T18" fmla="*/ 42 w 78"/>
                  <a:gd name="T19" fmla="*/ 3 h 35"/>
                  <a:gd name="T20" fmla="*/ 31 w 78"/>
                  <a:gd name="T21" fmla="*/ 10 h 35"/>
                  <a:gd name="T22" fmla="*/ 23 w 78"/>
                  <a:gd name="T23" fmla="*/ 10 h 35"/>
                  <a:gd name="T24" fmla="*/ 15 w 78"/>
                  <a:gd name="T25" fmla="*/ 5 h 35"/>
                  <a:gd name="T26" fmla="*/ 16 w 78"/>
                  <a:gd name="T27" fmla="*/ 7 h 35"/>
                  <a:gd name="T28" fmla="*/ 13 w 78"/>
                  <a:gd name="T29" fmla="*/ 10 h 35"/>
                  <a:gd name="T30" fmla="*/ 11 w 78"/>
                  <a:gd name="T31" fmla="*/ 7 h 35"/>
                  <a:gd name="T32" fmla="*/ 11 w 78"/>
                  <a:gd name="T33" fmla="*/ 7 h 35"/>
                  <a:gd name="T34" fmla="*/ 10 w 78"/>
                  <a:gd name="T35" fmla="*/ 5 h 35"/>
                  <a:gd name="T36" fmla="*/ 7 w 78"/>
                  <a:gd name="T37" fmla="*/ 3 h 35"/>
                  <a:gd name="T38" fmla="*/ 3 w 78"/>
                  <a:gd name="T39" fmla="*/ 2 h 35"/>
                  <a:gd name="T40" fmla="*/ 3 w 78"/>
                  <a:gd name="T41" fmla="*/ 5 h 35"/>
                  <a:gd name="T42" fmla="*/ 0 w 78"/>
                  <a:gd name="T43" fmla="*/ 8 h 35"/>
                  <a:gd name="T44" fmla="*/ 3 w 78"/>
                  <a:gd name="T45" fmla="*/ 11 h 35"/>
                  <a:gd name="T46" fmla="*/ 2 w 78"/>
                  <a:gd name="T47" fmla="*/ 16 h 35"/>
                  <a:gd name="T48" fmla="*/ 2 w 78"/>
                  <a:gd name="T49" fmla="*/ 19 h 35"/>
                  <a:gd name="T50" fmla="*/ 7 w 78"/>
                  <a:gd name="T51" fmla="*/ 19 h 35"/>
                  <a:gd name="T52" fmla="*/ 10 w 78"/>
                  <a:gd name="T53" fmla="*/ 18 h 35"/>
                  <a:gd name="T54" fmla="*/ 11 w 78"/>
                  <a:gd name="T55" fmla="*/ 19 h 35"/>
                  <a:gd name="T56" fmla="*/ 18 w 78"/>
                  <a:gd name="T57" fmla="*/ 21 h 35"/>
                  <a:gd name="T58" fmla="*/ 21 w 78"/>
                  <a:gd name="T59" fmla="*/ 27 h 35"/>
                  <a:gd name="T60" fmla="*/ 26 w 78"/>
                  <a:gd name="T61" fmla="*/ 29 h 35"/>
                  <a:gd name="T62" fmla="*/ 26 w 78"/>
                  <a:gd name="T63" fmla="*/ 27 h 35"/>
                  <a:gd name="T64" fmla="*/ 27 w 78"/>
                  <a:gd name="T65" fmla="*/ 26 h 35"/>
                  <a:gd name="T66" fmla="*/ 29 w 78"/>
                  <a:gd name="T67" fmla="*/ 27 h 35"/>
                  <a:gd name="T68" fmla="*/ 29 w 78"/>
                  <a:gd name="T69" fmla="*/ 34 h 35"/>
                  <a:gd name="T70" fmla="*/ 34 w 78"/>
                  <a:gd name="T71" fmla="*/ 35 h 35"/>
                  <a:gd name="T72" fmla="*/ 37 w 78"/>
                  <a:gd name="T73" fmla="*/ 31 h 35"/>
                  <a:gd name="T74" fmla="*/ 40 w 78"/>
                  <a:gd name="T75" fmla="*/ 31 h 35"/>
                  <a:gd name="T76" fmla="*/ 38 w 78"/>
                  <a:gd name="T77" fmla="*/ 26 h 35"/>
                  <a:gd name="T78" fmla="*/ 35 w 78"/>
                  <a:gd name="T79" fmla="*/ 21 h 35"/>
                  <a:gd name="T80" fmla="*/ 38 w 78"/>
                  <a:gd name="T81" fmla="*/ 19 h 35"/>
                  <a:gd name="T82" fmla="*/ 46 w 78"/>
                  <a:gd name="T83" fmla="*/ 15 h 35"/>
                  <a:gd name="T84" fmla="*/ 45 w 78"/>
                  <a:gd name="T85" fmla="*/ 13 h 35"/>
                  <a:gd name="T86" fmla="*/ 50 w 78"/>
                  <a:gd name="T87" fmla="*/ 8 h 35"/>
                  <a:gd name="T88" fmla="*/ 56 w 78"/>
                  <a:gd name="T89" fmla="*/ 8 h 35"/>
                  <a:gd name="T90" fmla="*/ 59 w 78"/>
                  <a:gd name="T91" fmla="*/ 11 h 35"/>
                  <a:gd name="T92" fmla="*/ 62 w 78"/>
                  <a:gd name="T93" fmla="*/ 16 h 35"/>
                  <a:gd name="T94" fmla="*/ 66 w 78"/>
                  <a:gd name="T95" fmla="*/ 18 h 35"/>
                  <a:gd name="T96" fmla="*/ 69 w 78"/>
                  <a:gd name="T97" fmla="*/ 15 h 35"/>
                  <a:gd name="T98" fmla="*/ 69 w 78"/>
                  <a:gd name="T99" fmla="*/ 18 h 35"/>
                  <a:gd name="T100" fmla="*/ 64 w 78"/>
                  <a:gd name="T101" fmla="*/ 23 h 35"/>
                  <a:gd name="T102" fmla="*/ 64 w 78"/>
                  <a:gd name="T103" fmla="*/ 27 h 35"/>
                  <a:gd name="T104" fmla="*/ 70 w 78"/>
                  <a:gd name="T105" fmla="*/ 34 h 35"/>
                  <a:gd name="T106" fmla="*/ 74 w 78"/>
                  <a:gd name="T107" fmla="*/ 29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8" h="35">
                    <a:moveTo>
                      <a:pt x="74" y="29"/>
                    </a:moveTo>
                    <a:lnTo>
                      <a:pt x="75" y="27"/>
                    </a:lnTo>
                    <a:lnTo>
                      <a:pt x="77" y="24"/>
                    </a:lnTo>
                    <a:lnTo>
                      <a:pt x="78" y="21"/>
                    </a:lnTo>
                    <a:lnTo>
                      <a:pt x="77" y="18"/>
                    </a:lnTo>
                    <a:lnTo>
                      <a:pt x="77" y="16"/>
                    </a:lnTo>
                    <a:lnTo>
                      <a:pt x="77" y="13"/>
                    </a:lnTo>
                    <a:lnTo>
                      <a:pt x="77" y="11"/>
                    </a:lnTo>
                    <a:lnTo>
                      <a:pt x="75" y="11"/>
                    </a:lnTo>
                    <a:lnTo>
                      <a:pt x="74" y="10"/>
                    </a:lnTo>
                    <a:lnTo>
                      <a:pt x="72" y="7"/>
                    </a:lnTo>
                    <a:lnTo>
                      <a:pt x="66" y="3"/>
                    </a:lnTo>
                    <a:lnTo>
                      <a:pt x="62" y="2"/>
                    </a:lnTo>
                    <a:lnTo>
                      <a:pt x="56" y="2"/>
                    </a:lnTo>
                    <a:lnTo>
                      <a:pt x="54" y="2"/>
                    </a:lnTo>
                    <a:lnTo>
                      <a:pt x="53" y="0"/>
                    </a:lnTo>
                    <a:lnTo>
                      <a:pt x="51" y="0"/>
                    </a:lnTo>
                    <a:lnTo>
                      <a:pt x="50" y="0"/>
                    </a:lnTo>
                    <a:lnTo>
                      <a:pt x="45" y="2"/>
                    </a:lnTo>
                    <a:lnTo>
                      <a:pt x="42" y="3"/>
                    </a:lnTo>
                    <a:lnTo>
                      <a:pt x="32" y="8"/>
                    </a:lnTo>
                    <a:lnTo>
                      <a:pt x="31" y="10"/>
                    </a:lnTo>
                    <a:lnTo>
                      <a:pt x="27" y="11"/>
                    </a:lnTo>
                    <a:lnTo>
                      <a:pt x="23" y="10"/>
                    </a:lnTo>
                    <a:lnTo>
                      <a:pt x="18" y="7"/>
                    </a:lnTo>
                    <a:lnTo>
                      <a:pt x="15" y="5"/>
                    </a:lnTo>
                    <a:lnTo>
                      <a:pt x="15" y="7"/>
                    </a:lnTo>
                    <a:lnTo>
                      <a:pt x="16" y="7"/>
                    </a:lnTo>
                    <a:lnTo>
                      <a:pt x="16" y="8"/>
                    </a:lnTo>
                    <a:lnTo>
                      <a:pt x="13" y="10"/>
                    </a:lnTo>
                    <a:lnTo>
                      <a:pt x="11" y="8"/>
                    </a:lnTo>
                    <a:lnTo>
                      <a:pt x="11" y="7"/>
                    </a:lnTo>
                    <a:lnTo>
                      <a:pt x="11" y="7"/>
                    </a:lnTo>
                    <a:lnTo>
                      <a:pt x="11" y="7"/>
                    </a:lnTo>
                    <a:lnTo>
                      <a:pt x="11" y="5"/>
                    </a:lnTo>
                    <a:lnTo>
                      <a:pt x="10" y="5"/>
                    </a:lnTo>
                    <a:lnTo>
                      <a:pt x="8" y="5"/>
                    </a:lnTo>
                    <a:lnTo>
                      <a:pt x="7" y="3"/>
                    </a:lnTo>
                    <a:lnTo>
                      <a:pt x="7" y="2"/>
                    </a:lnTo>
                    <a:lnTo>
                      <a:pt x="3" y="2"/>
                    </a:lnTo>
                    <a:lnTo>
                      <a:pt x="3" y="2"/>
                    </a:lnTo>
                    <a:lnTo>
                      <a:pt x="3" y="5"/>
                    </a:lnTo>
                    <a:lnTo>
                      <a:pt x="0" y="7"/>
                    </a:lnTo>
                    <a:lnTo>
                      <a:pt x="0" y="8"/>
                    </a:lnTo>
                    <a:lnTo>
                      <a:pt x="2" y="10"/>
                    </a:lnTo>
                    <a:lnTo>
                      <a:pt x="3" y="11"/>
                    </a:lnTo>
                    <a:lnTo>
                      <a:pt x="2" y="13"/>
                    </a:lnTo>
                    <a:lnTo>
                      <a:pt x="2" y="16"/>
                    </a:lnTo>
                    <a:lnTo>
                      <a:pt x="2" y="18"/>
                    </a:lnTo>
                    <a:lnTo>
                      <a:pt x="2" y="19"/>
                    </a:lnTo>
                    <a:lnTo>
                      <a:pt x="3" y="18"/>
                    </a:lnTo>
                    <a:lnTo>
                      <a:pt x="7" y="19"/>
                    </a:lnTo>
                    <a:lnTo>
                      <a:pt x="10" y="18"/>
                    </a:lnTo>
                    <a:lnTo>
                      <a:pt x="10" y="18"/>
                    </a:lnTo>
                    <a:lnTo>
                      <a:pt x="11" y="19"/>
                    </a:lnTo>
                    <a:lnTo>
                      <a:pt x="11" y="19"/>
                    </a:lnTo>
                    <a:lnTo>
                      <a:pt x="13" y="19"/>
                    </a:lnTo>
                    <a:lnTo>
                      <a:pt x="18" y="21"/>
                    </a:lnTo>
                    <a:lnTo>
                      <a:pt x="19" y="24"/>
                    </a:lnTo>
                    <a:lnTo>
                      <a:pt x="21" y="27"/>
                    </a:lnTo>
                    <a:lnTo>
                      <a:pt x="23" y="29"/>
                    </a:lnTo>
                    <a:lnTo>
                      <a:pt x="26" y="29"/>
                    </a:lnTo>
                    <a:lnTo>
                      <a:pt x="26" y="27"/>
                    </a:lnTo>
                    <a:lnTo>
                      <a:pt x="26" y="27"/>
                    </a:lnTo>
                    <a:lnTo>
                      <a:pt x="26" y="26"/>
                    </a:lnTo>
                    <a:lnTo>
                      <a:pt x="27" y="26"/>
                    </a:lnTo>
                    <a:lnTo>
                      <a:pt x="29" y="27"/>
                    </a:lnTo>
                    <a:lnTo>
                      <a:pt x="29" y="27"/>
                    </a:lnTo>
                    <a:lnTo>
                      <a:pt x="29" y="31"/>
                    </a:lnTo>
                    <a:lnTo>
                      <a:pt x="29" y="34"/>
                    </a:lnTo>
                    <a:lnTo>
                      <a:pt x="29" y="35"/>
                    </a:lnTo>
                    <a:lnTo>
                      <a:pt x="34" y="35"/>
                    </a:lnTo>
                    <a:lnTo>
                      <a:pt x="35" y="32"/>
                    </a:lnTo>
                    <a:lnTo>
                      <a:pt x="37" y="31"/>
                    </a:lnTo>
                    <a:lnTo>
                      <a:pt x="40" y="31"/>
                    </a:lnTo>
                    <a:lnTo>
                      <a:pt x="40" y="31"/>
                    </a:lnTo>
                    <a:lnTo>
                      <a:pt x="42" y="27"/>
                    </a:lnTo>
                    <a:lnTo>
                      <a:pt x="38" y="26"/>
                    </a:lnTo>
                    <a:lnTo>
                      <a:pt x="37" y="24"/>
                    </a:lnTo>
                    <a:lnTo>
                      <a:pt x="35" y="21"/>
                    </a:lnTo>
                    <a:lnTo>
                      <a:pt x="35" y="19"/>
                    </a:lnTo>
                    <a:lnTo>
                      <a:pt x="38" y="19"/>
                    </a:lnTo>
                    <a:lnTo>
                      <a:pt x="43" y="18"/>
                    </a:lnTo>
                    <a:lnTo>
                      <a:pt x="46" y="15"/>
                    </a:lnTo>
                    <a:lnTo>
                      <a:pt x="46" y="13"/>
                    </a:lnTo>
                    <a:lnTo>
                      <a:pt x="45" y="13"/>
                    </a:lnTo>
                    <a:lnTo>
                      <a:pt x="46" y="10"/>
                    </a:lnTo>
                    <a:lnTo>
                      <a:pt x="50" y="8"/>
                    </a:lnTo>
                    <a:lnTo>
                      <a:pt x="53" y="7"/>
                    </a:lnTo>
                    <a:lnTo>
                      <a:pt x="56" y="8"/>
                    </a:lnTo>
                    <a:lnTo>
                      <a:pt x="58" y="11"/>
                    </a:lnTo>
                    <a:lnTo>
                      <a:pt x="59" y="11"/>
                    </a:lnTo>
                    <a:lnTo>
                      <a:pt x="62" y="15"/>
                    </a:lnTo>
                    <a:lnTo>
                      <a:pt x="62" y="16"/>
                    </a:lnTo>
                    <a:lnTo>
                      <a:pt x="64" y="18"/>
                    </a:lnTo>
                    <a:lnTo>
                      <a:pt x="66" y="18"/>
                    </a:lnTo>
                    <a:lnTo>
                      <a:pt x="67" y="15"/>
                    </a:lnTo>
                    <a:lnTo>
                      <a:pt x="69" y="15"/>
                    </a:lnTo>
                    <a:lnTo>
                      <a:pt x="69" y="18"/>
                    </a:lnTo>
                    <a:lnTo>
                      <a:pt x="69" y="18"/>
                    </a:lnTo>
                    <a:lnTo>
                      <a:pt x="67" y="18"/>
                    </a:lnTo>
                    <a:lnTo>
                      <a:pt x="64" y="23"/>
                    </a:lnTo>
                    <a:lnTo>
                      <a:pt x="64" y="23"/>
                    </a:lnTo>
                    <a:lnTo>
                      <a:pt x="64" y="27"/>
                    </a:lnTo>
                    <a:lnTo>
                      <a:pt x="67" y="31"/>
                    </a:lnTo>
                    <a:lnTo>
                      <a:pt x="70" y="34"/>
                    </a:lnTo>
                    <a:lnTo>
                      <a:pt x="72" y="29"/>
                    </a:lnTo>
                    <a:lnTo>
                      <a:pt x="74" y="29"/>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3" name="Freeform 1412">
              <a:extLst>
                <a:ext uri="{FF2B5EF4-FFF2-40B4-BE49-F238E27FC236}">
                  <a16:creationId xmlns:a16="http://schemas.microsoft.com/office/drawing/2014/main" id="{1C767B53-282B-4B7F-95F8-067C402F48D6}"/>
                </a:ext>
              </a:extLst>
            </p:cNvPr>
            <p:cNvSpPr>
              <a:spLocks/>
            </p:cNvSpPr>
            <p:nvPr/>
          </p:nvSpPr>
          <p:spPr bwMode="auto">
            <a:xfrm>
              <a:off x="3495" y="2267"/>
              <a:ext cx="48" cy="45"/>
            </a:xfrm>
            <a:custGeom>
              <a:avLst/>
              <a:gdLst>
                <a:gd name="T0" fmla="*/ 43 w 48"/>
                <a:gd name="T1" fmla="*/ 37 h 45"/>
                <a:gd name="T2" fmla="*/ 43 w 48"/>
                <a:gd name="T3" fmla="*/ 34 h 45"/>
                <a:gd name="T4" fmla="*/ 41 w 48"/>
                <a:gd name="T5" fmla="*/ 31 h 45"/>
                <a:gd name="T6" fmla="*/ 44 w 48"/>
                <a:gd name="T7" fmla="*/ 26 h 45"/>
                <a:gd name="T8" fmla="*/ 48 w 48"/>
                <a:gd name="T9" fmla="*/ 26 h 45"/>
                <a:gd name="T10" fmla="*/ 44 w 48"/>
                <a:gd name="T11" fmla="*/ 23 h 45"/>
                <a:gd name="T12" fmla="*/ 41 w 48"/>
                <a:gd name="T13" fmla="*/ 21 h 45"/>
                <a:gd name="T14" fmla="*/ 38 w 48"/>
                <a:gd name="T15" fmla="*/ 16 h 45"/>
                <a:gd name="T16" fmla="*/ 35 w 48"/>
                <a:gd name="T17" fmla="*/ 10 h 45"/>
                <a:gd name="T18" fmla="*/ 33 w 48"/>
                <a:gd name="T19" fmla="*/ 8 h 45"/>
                <a:gd name="T20" fmla="*/ 30 w 48"/>
                <a:gd name="T21" fmla="*/ 8 h 45"/>
                <a:gd name="T22" fmla="*/ 28 w 48"/>
                <a:gd name="T23" fmla="*/ 8 h 45"/>
                <a:gd name="T24" fmla="*/ 25 w 48"/>
                <a:gd name="T25" fmla="*/ 7 h 45"/>
                <a:gd name="T26" fmla="*/ 22 w 48"/>
                <a:gd name="T27" fmla="*/ 5 h 45"/>
                <a:gd name="T28" fmla="*/ 17 w 48"/>
                <a:gd name="T29" fmla="*/ 2 h 45"/>
                <a:gd name="T30" fmla="*/ 8 w 48"/>
                <a:gd name="T31" fmla="*/ 0 h 45"/>
                <a:gd name="T32" fmla="*/ 3 w 48"/>
                <a:gd name="T33" fmla="*/ 2 h 45"/>
                <a:gd name="T34" fmla="*/ 1 w 48"/>
                <a:gd name="T35" fmla="*/ 4 h 45"/>
                <a:gd name="T36" fmla="*/ 0 w 48"/>
                <a:gd name="T37" fmla="*/ 7 h 45"/>
                <a:gd name="T38" fmla="*/ 3 w 48"/>
                <a:gd name="T39" fmla="*/ 8 h 45"/>
                <a:gd name="T40" fmla="*/ 1 w 48"/>
                <a:gd name="T41" fmla="*/ 11 h 45"/>
                <a:gd name="T42" fmla="*/ 1 w 48"/>
                <a:gd name="T43" fmla="*/ 18 h 45"/>
                <a:gd name="T44" fmla="*/ 8 w 48"/>
                <a:gd name="T45" fmla="*/ 21 h 45"/>
                <a:gd name="T46" fmla="*/ 11 w 48"/>
                <a:gd name="T47" fmla="*/ 26 h 45"/>
                <a:gd name="T48" fmla="*/ 14 w 48"/>
                <a:gd name="T49" fmla="*/ 23 h 45"/>
                <a:gd name="T50" fmla="*/ 11 w 48"/>
                <a:gd name="T51" fmla="*/ 18 h 45"/>
                <a:gd name="T52" fmla="*/ 11 w 48"/>
                <a:gd name="T53" fmla="*/ 15 h 45"/>
                <a:gd name="T54" fmla="*/ 16 w 48"/>
                <a:gd name="T55" fmla="*/ 18 h 45"/>
                <a:gd name="T56" fmla="*/ 19 w 48"/>
                <a:gd name="T57" fmla="*/ 23 h 45"/>
                <a:gd name="T58" fmla="*/ 22 w 48"/>
                <a:gd name="T59" fmla="*/ 27 h 45"/>
                <a:gd name="T60" fmla="*/ 27 w 48"/>
                <a:gd name="T61" fmla="*/ 31 h 45"/>
                <a:gd name="T62" fmla="*/ 30 w 48"/>
                <a:gd name="T63" fmla="*/ 35 h 45"/>
                <a:gd name="T64" fmla="*/ 28 w 48"/>
                <a:gd name="T65" fmla="*/ 39 h 45"/>
                <a:gd name="T66" fmla="*/ 33 w 48"/>
                <a:gd name="T67" fmla="*/ 42 h 45"/>
                <a:gd name="T68" fmla="*/ 36 w 48"/>
                <a:gd name="T69" fmla="*/ 43 h 45"/>
                <a:gd name="T70" fmla="*/ 35 w 48"/>
                <a:gd name="T71" fmla="*/ 39 h 45"/>
                <a:gd name="T72" fmla="*/ 33 w 48"/>
                <a:gd name="T73" fmla="*/ 37 h 45"/>
                <a:gd name="T74" fmla="*/ 35 w 48"/>
                <a:gd name="T75" fmla="*/ 39 h 45"/>
                <a:gd name="T76" fmla="*/ 38 w 48"/>
                <a:gd name="T77" fmla="*/ 43 h 45"/>
                <a:gd name="T78" fmla="*/ 40 w 48"/>
                <a:gd name="T79" fmla="*/ 45 h 45"/>
                <a:gd name="T80" fmla="*/ 43 w 48"/>
                <a:gd name="T81" fmla="*/ 45 h 45"/>
                <a:gd name="T82" fmla="*/ 43 w 48"/>
                <a:gd name="T83" fmla="*/ 43 h 45"/>
                <a:gd name="T84" fmla="*/ 43 w 48"/>
                <a:gd name="T85" fmla="*/ 4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8" h="45">
                  <a:moveTo>
                    <a:pt x="43" y="40"/>
                  </a:moveTo>
                  <a:lnTo>
                    <a:pt x="43" y="37"/>
                  </a:lnTo>
                  <a:lnTo>
                    <a:pt x="44" y="35"/>
                  </a:lnTo>
                  <a:lnTo>
                    <a:pt x="43" y="34"/>
                  </a:lnTo>
                  <a:lnTo>
                    <a:pt x="41" y="32"/>
                  </a:lnTo>
                  <a:lnTo>
                    <a:pt x="41" y="31"/>
                  </a:lnTo>
                  <a:lnTo>
                    <a:pt x="44" y="29"/>
                  </a:lnTo>
                  <a:lnTo>
                    <a:pt x="44" y="26"/>
                  </a:lnTo>
                  <a:lnTo>
                    <a:pt x="44" y="26"/>
                  </a:lnTo>
                  <a:lnTo>
                    <a:pt x="48" y="26"/>
                  </a:lnTo>
                  <a:lnTo>
                    <a:pt x="48" y="24"/>
                  </a:lnTo>
                  <a:lnTo>
                    <a:pt x="44" y="23"/>
                  </a:lnTo>
                  <a:lnTo>
                    <a:pt x="43" y="23"/>
                  </a:lnTo>
                  <a:lnTo>
                    <a:pt x="41" y="21"/>
                  </a:lnTo>
                  <a:lnTo>
                    <a:pt x="41" y="18"/>
                  </a:lnTo>
                  <a:lnTo>
                    <a:pt x="38" y="16"/>
                  </a:lnTo>
                  <a:lnTo>
                    <a:pt x="36" y="13"/>
                  </a:lnTo>
                  <a:lnTo>
                    <a:pt x="35" y="10"/>
                  </a:lnTo>
                  <a:lnTo>
                    <a:pt x="35" y="7"/>
                  </a:lnTo>
                  <a:lnTo>
                    <a:pt x="33" y="8"/>
                  </a:lnTo>
                  <a:lnTo>
                    <a:pt x="33" y="8"/>
                  </a:lnTo>
                  <a:lnTo>
                    <a:pt x="30" y="8"/>
                  </a:lnTo>
                  <a:lnTo>
                    <a:pt x="30" y="8"/>
                  </a:lnTo>
                  <a:lnTo>
                    <a:pt x="28" y="8"/>
                  </a:lnTo>
                  <a:lnTo>
                    <a:pt x="27" y="8"/>
                  </a:lnTo>
                  <a:lnTo>
                    <a:pt x="25" y="7"/>
                  </a:lnTo>
                  <a:lnTo>
                    <a:pt x="25" y="5"/>
                  </a:lnTo>
                  <a:lnTo>
                    <a:pt x="22" y="5"/>
                  </a:lnTo>
                  <a:lnTo>
                    <a:pt x="22" y="2"/>
                  </a:lnTo>
                  <a:lnTo>
                    <a:pt x="17" y="2"/>
                  </a:lnTo>
                  <a:lnTo>
                    <a:pt x="16" y="4"/>
                  </a:lnTo>
                  <a:lnTo>
                    <a:pt x="8" y="0"/>
                  </a:lnTo>
                  <a:lnTo>
                    <a:pt x="3" y="2"/>
                  </a:lnTo>
                  <a:lnTo>
                    <a:pt x="3" y="2"/>
                  </a:lnTo>
                  <a:lnTo>
                    <a:pt x="1" y="2"/>
                  </a:lnTo>
                  <a:lnTo>
                    <a:pt x="1" y="4"/>
                  </a:lnTo>
                  <a:lnTo>
                    <a:pt x="1" y="7"/>
                  </a:lnTo>
                  <a:lnTo>
                    <a:pt x="0" y="7"/>
                  </a:lnTo>
                  <a:lnTo>
                    <a:pt x="1" y="7"/>
                  </a:lnTo>
                  <a:lnTo>
                    <a:pt x="3" y="8"/>
                  </a:lnTo>
                  <a:lnTo>
                    <a:pt x="5" y="11"/>
                  </a:lnTo>
                  <a:lnTo>
                    <a:pt x="1" y="11"/>
                  </a:lnTo>
                  <a:lnTo>
                    <a:pt x="0" y="15"/>
                  </a:lnTo>
                  <a:lnTo>
                    <a:pt x="1" y="18"/>
                  </a:lnTo>
                  <a:lnTo>
                    <a:pt x="5" y="21"/>
                  </a:lnTo>
                  <a:lnTo>
                    <a:pt x="8" y="21"/>
                  </a:lnTo>
                  <a:lnTo>
                    <a:pt x="11" y="23"/>
                  </a:lnTo>
                  <a:lnTo>
                    <a:pt x="11" y="26"/>
                  </a:lnTo>
                  <a:lnTo>
                    <a:pt x="13" y="26"/>
                  </a:lnTo>
                  <a:lnTo>
                    <a:pt x="14" y="23"/>
                  </a:lnTo>
                  <a:lnTo>
                    <a:pt x="14" y="19"/>
                  </a:lnTo>
                  <a:lnTo>
                    <a:pt x="11" y="18"/>
                  </a:lnTo>
                  <a:lnTo>
                    <a:pt x="9" y="16"/>
                  </a:lnTo>
                  <a:lnTo>
                    <a:pt x="11" y="15"/>
                  </a:lnTo>
                  <a:lnTo>
                    <a:pt x="13" y="16"/>
                  </a:lnTo>
                  <a:lnTo>
                    <a:pt x="16" y="18"/>
                  </a:lnTo>
                  <a:lnTo>
                    <a:pt x="16" y="21"/>
                  </a:lnTo>
                  <a:lnTo>
                    <a:pt x="19" y="23"/>
                  </a:lnTo>
                  <a:lnTo>
                    <a:pt x="19" y="26"/>
                  </a:lnTo>
                  <a:lnTo>
                    <a:pt x="22" y="27"/>
                  </a:lnTo>
                  <a:lnTo>
                    <a:pt x="25" y="29"/>
                  </a:lnTo>
                  <a:lnTo>
                    <a:pt x="27" y="31"/>
                  </a:lnTo>
                  <a:lnTo>
                    <a:pt x="30" y="34"/>
                  </a:lnTo>
                  <a:lnTo>
                    <a:pt x="30" y="35"/>
                  </a:lnTo>
                  <a:lnTo>
                    <a:pt x="28" y="37"/>
                  </a:lnTo>
                  <a:lnTo>
                    <a:pt x="28" y="39"/>
                  </a:lnTo>
                  <a:lnTo>
                    <a:pt x="30" y="42"/>
                  </a:lnTo>
                  <a:lnTo>
                    <a:pt x="33" y="42"/>
                  </a:lnTo>
                  <a:lnTo>
                    <a:pt x="35" y="43"/>
                  </a:lnTo>
                  <a:lnTo>
                    <a:pt x="36" y="43"/>
                  </a:lnTo>
                  <a:lnTo>
                    <a:pt x="36" y="40"/>
                  </a:lnTo>
                  <a:lnTo>
                    <a:pt x="35" y="39"/>
                  </a:lnTo>
                  <a:lnTo>
                    <a:pt x="33" y="39"/>
                  </a:lnTo>
                  <a:lnTo>
                    <a:pt x="33" y="37"/>
                  </a:lnTo>
                  <a:lnTo>
                    <a:pt x="35" y="37"/>
                  </a:lnTo>
                  <a:lnTo>
                    <a:pt x="35" y="39"/>
                  </a:lnTo>
                  <a:lnTo>
                    <a:pt x="38" y="40"/>
                  </a:lnTo>
                  <a:lnTo>
                    <a:pt x="38" y="43"/>
                  </a:lnTo>
                  <a:lnTo>
                    <a:pt x="40" y="43"/>
                  </a:lnTo>
                  <a:lnTo>
                    <a:pt x="40" y="45"/>
                  </a:lnTo>
                  <a:lnTo>
                    <a:pt x="41" y="45"/>
                  </a:lnTo>
                  <a:lnTo>
                    <a:pt x="43" y="45"/>
                  </a:lnTo>
                  <a:lnTo>
                    <a:pt x="43" y="45"/>
                  </a:lnTo>
                  <a:lnTo>
                    <a:pt x="43" y="43"/>
                  </a:lnTo>
                  <a:lnTo>
                    <a:pt x="43" y="43"/>
                  </a:lnTo>
                  <a:lnTo>
                    <a:pt x="43" y="42"/>
                  </a:lnTo>
                  <a:lnTo>
                    <a:pt x="43" y="4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1413">
              <a:extLst>
                <a:ext uri="{FF2B5EF4-FFF2-40B4-BE49-F238E27FC236}">
                  <a16:creationId xmlns:a16="http://schemas.microsoft.com/office/drawing/2014/main" id="{6D7CB333-7A25-4025-89D0-46B238570859}"/>
                </a:ext>
              </a:extLst>
            </p:cNvPr>
            <p:cNvSpPr>
              <a:spLocks/>
            </p:cNvSpPr>
            <p:nvPr/>
          </p:nvSpPr>
          <p:spPr bwMode="auto">
            <a:xfrm>
              <a:off x="3472" y="2212"/>
              <a:ext cx="66" cy="63"/>
            </a:xfrm>
            <a:custGeom>
              <a:avLst/>
              <a:gdLst>
                <a:gd name="T0" fmla="*/ 31 w 66"/>
                <a:gd name="T1" fmla="*/ 55 h 63"/>
                <a:gd name="T2" fmla="*/ 40 w 66"/>
                <a:gd name="T3" fmla="*/ 57 h 63"/>
                <a:gd name="T4" fmla="*/ 45 w 66"/>
                <a:gd name="T5" fmla="*/ 60 h 63"/>
                <a:gd name="T6" fmla="*/ 48 w 66"/>
                <a:gd name="T7" fmla="*/ 62 h 63"/>
                <a:gd name="T8" fmla="*/ 51 w 66"/>
                <a:gd name="T9" fmla="*/ 63 h 63"/>
                <a:gd name="T10" fmla="*/ 53 w 66"/>
                <a:gd name="T11" fmla="*/ 63 h 63"/>
                <a:gd name="T12" fmla="*/ 55 w 66"/>
                <a:gd name="T13" fmla="*/ 60 h 63"/>
                <a:gd name="T14" fmla="*/ 53 w 66"/>
                <a:gd name="T15" fmla="*/ 55 h 63"/>
                <a:gd name="T16" fmla="*/ 55 w 66"/>
                <a:gd name="T17" fmla="*/ 49 h 63"/>
                <a:gd name="T18" fmla="*/ 55 w 66"/>
                <a:gd name="T19" fmla="*/ 47 h 63"/>
                <a:gd name="T20" fmla="*/ 53 w 66"/>
                <a:gd name="T21" fmla="*/ 51 h 63"/>
                <a:gd name="T22" fmla="*/ 53 w 66"/>
                <a:gd name="T23" fmla="*/ 46 h 63"/>
                <a:gd name="T24" fmla="*/ 55 w 66"/>
                <a:gd name="T25" fmla="*/ 41 h 63"/>
                <a:gd name="T26" fmla="*/ 56 w 66"/>
                <a:gd name="T27" fmla="*/ 35 h 63"/>
                <a:gd name="T28" fmla="*/ 56 w 66"/>
                <a:gd name="T29" fmla="*/ 36 h 63"/>
                <a:gd name="T30" fmla="*/ 56 w 66"/>
                <a:gd name="T31" fmla="*/ 41 h 63"/>
                <a:gd name="T32" fmla="*/ 58 w 66"/>
                <a:gd name="T33" fmla="*/ 39 h 63"/>
                <a:gd name="T34" fmla="*/ 59 w 66"/>
                <a:gd name="T35" fmla="*/ 28 h 63"/>
                <a:gd name="T36" fmla="*/ 58 w 66"/>
                <a:gd name="T37" fmla="*/ 25 h 63"/>
                <a:gd name="T38" fmla="*/ 58 w 66"/>
                <a:gd name="T39" fmla="*/ 23 h 63"/>
                <a:gd name="T40" fmla="*/ 59 w 66"/>
                <a:gd name="T41" fmla="*/ 22 h 63"/>
                <a:gd name="T42" fmla="*/ 61 w 66"/>
                <a:gd name="T43" fmla="*/ 20 h 63"/>
                <a:gd name="T44" fmla="*/ 64 w 66"/>
                <a:gd name="T45" fmla="*/ 15 h 63"/>
                <a:gd name="T46" fmla="*/ 63 w 66"/>
                <a:gd name="T47" fmla="*/ 12 h 63"/>
                <a:gd name="T48" fmla="*/ 64 w 66"/>
                <a:gd name="T49" fmla="*/ 9 h 63"/>
                <a:gd name="T50" fmla="*/ 64 w 66"/>
                <a:gd name="T51" fmla="*/ 3 h 63"/>
                <a:gd name="T52" fmla="*/ 66 w 66"/>
                <a:gd name="T53" fmla="*/ 1 h 63"/>
                <a:gd name="T54" fmla="*/ 61 w 66"/>
                <a:gd name="T55" fmla="*/ 1 h 63"/>
                <a:gd name="T56" fmla="*/ 59 w 66"/>
                <a:gd name="T57" fmla="*/ 0 h 63"/>
                <a:gd name="T58" fmla="*/ 58 w 66"/>
                <a:gd name="T59" fmla="*/ 3 h 63"/>
                <a:gd name="T60" fmla="*/ 53 w 66"/>
                <a:gd name="T61" fmla="*/ 6 h 63"/>
                <a:gd name="T62" fmla="*/ 50 w 66"/>
                <a:gd name="T63" fmla="*/ 7 h 63"/>
                <a:gd name="T64" fmla="*/ 47 w 66"/>
                <a:gd name="T65" fmla="*/ 7 h 63"/>
                <a:gd name="T66" fmla="*/ 44 w 66"/>
                <a:gd name="T67" fmla="*/ 4 h 63"/>
                <a:gd name="T68" fmla="*/ 42 w 66"/>
                <a:gd name="T69" fmla="*/ 7 h 63"/>
                <a:gd name="T70" fmla="*/ 37 w 66"/>
                <a:gd name="T71" fmla="*/ 11 h 63"/>
                <a:gd name="T72" fmla="*/ 36 w 66"/>
                <a:gd name="T73" fmla="*/ 12 h 63"/>
                <a:gd name="T74" fmla="*/ 29 w 66"/>
                <a:gd name="T75" fmla="*/ 17 h 63"/>
                <a:gd name="T76" fmla="*/ 28 w 66"/>
                <a:gd name="T77" fmla="*/ 17 h 63"/>
                <a:gd name="T78" fmla="*/ 24 w 66"/>
                <a:gd name="T79" fmla="*/ 17 h 63"/>
                <a:gd name="T80" fmla="*/ 16 w 66"/>
                <a:gd name="T81" fmla="*/ 19 h 63"/>
                <a:gd name="T82" fmla="*/ 12 w 66"/>
                <a:gd name="T83" fmla="*/ 22 h 63"/>
                <a:gd name="T84" fmla="*/ 12 w 66"/>
                <a:gd name="T85" fmla="*/ 27 h 63"/>
                <a:gd name="T86" fmla="*/ 7 w 66"/>
                <a:gd name="T87" fmla="*/ 30 h 63"/>
                <a:gd name="T88" fmla="*/ 5 w 66"/>
                <a:gd name="T89" fmla="*/ 31 h 63"/>
                <a:gd name="T90" fmla="*/ 0 w 66"/>
                <a:gd name="T91" fmla="*/ 31 h 63"/>
                <a:gd name="T92" fmla="*/ 5 w 66"/>
                <a:gd name="T93" fmla="*/ 38 h 63"/>
                <a:gd name="T94" fmla="*/ 8 w 66"/>
                <a:gd name="T95" fmla="*/ 41 h 63"/>
                <a:gd name="T96" fmla="*/ 15 w 66"/>
                <a:gd name="T97" fmla="*/ 49 h 63"/>
                <a:gd name="T98" fmla="*/ 24 w 66"/>
                <a:gd name="T99" fmla="*/ 57 h 63"/>
                <a:gd name="T100" fmla="*/ 26 w 66"/>
                <a:gd name="T101" fmla="*/ 5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6" h="63">
                  <a:moveTo>
                    <a:pt x="26" y="57"/>
                  </a:moveTo>
                  <a:lnTo>
                    <a:pt x="31" y="55"/>
                  </a:lnTo>
                  <a:lnTo>
                    <a:pt x="39" y="59"/>
                  </a:lnTo>
                  <a:lnTo>
                    <a:pt x="40" y="57"/>
                  </a:lnTo>
                  <a:lnTo>
                    <a:pt x="45" y="57"/>
                  </a:lnTo>
                  <a:lnTo>
                    <a:pt x="45" y="60"/>
                  </a:lnTo>
                  <a:lnTo>
                    <a:pt x="48" y="60"/>
                  </a:lnTo>
                  <a:lnTo>
                    <a:pt x="48" y="62"/>
                  </a:lnTo>
                  <a:lnTo>
                    <a:pt x="50" y="63"/>
                  </a:lnTo>
                  <a:lnTo>
                    <a:pt x="51" y="63"/>
                  </a:lnTo>
                  <a:lnTo>
                    <a:pt x="53" y="63"/>
                  </a:lnTo>
                  <a:lnTo>
                    <a:pt x="53" y="63"/>
                  </a:lnTo>
                  <a:lnTo>
                    <a:pt x="55" y="62"/>
                  </a:lnTo>
                  <a:lnTo>
                    <a:pt x="55" y="60"/>
                  </a:lnTo>
                  <a:lnTo>
                    <a:pt x="53" y="59"/>
                  </a:lnTo>
                  <a:lnTo>
                    <a:pt x="53" y="55"/>
                  </a:lnTo>
                  <a:lnTo>
                    <a:pt x="55" y="52"/>
                  </a:lnTo>
                  <a:lnTo>
                    <a:pt x="55" y="49"/>
                  </a:lnTo>
                  <a:lnTo>
                    <a:pt x="55" y="46"/>
                  </a:lnTo>
                  <a:lnTo>
                    <a:pt x="55" y="47"/>
                  </a:lnTo>
                  <a:lnTo>
                    <a:pt x="55" y="49"/>
                  </a:lnTo>
                  <a:lnTo>
                    <a:pt x="53" y="51"/>
                  </a:lnTo>
                  <a:lnTo>
                    <a:pt x="53" y="49"/>
                  </a:lnTo>
                  <a:lnTo>
                    <a:pt x="53" y="46"/>
                  </a:lnTo>
                  <a:lnTo>
                    <a:pt x="55" y="43"/>
                  </a:lnTo>
                  <a:lnTo>
                    <a:pt x="55" y="41"/>
                  </a:lnTo>
                  <a:lnTo>
                    <a:pt x="55" y="39"/>
                  </a:lnTo>
                  <a:lnTo>
                    <a:pt x="56" y="35"/>
                  </a:lnTo>
                  <a:lnTo>
                    <a:pt x="58" y="35"/>
                  </a:lnTo>
                  <a:lnTo>
                    <a:pt x="56" y="36"/>
                  </a:lnTo>
                  <a:lnTo>
                    <a:pt x="56" y="39"/>
                  </a:lnTo>
                  <a:lnTo>
                    <a:pt x="56" y="41"/>
                  </a:lnTo>
                  <a:lnTo>
                    <a:pt x="58" y="41"/>
                  </a:lnTo>
                  <a:lnTo>
                    <a:pt x="58" y="39"/>
                  </a:lnTo>
                  <a:lnTo>
                    <a:pt x="59" y="35"/>
                  </a:lnTo>
                  <a:lnTo>
                    <a:pt x="59" y="28"/>
                  </a:lnTo>
                  <a:lnTo>
                    <a:pt x="59" y="27"/>
                  </a:lnTo>
                  <a:lnTo>
                    <a:pt x="58" y="25"/>
                  </a:lnTo>
                  <a:lnTo>
                    <a:pt x="58" y="25"/>
                  </a:lnTo>
                  <a:lnTo>
                    <a:pt x="58" y="23"/>
                  </a:lnTo>
                  <a:lnTo>
                    <a:pt x="58" y="22"/>
                  </a:lnTo>
                  <a:lnTo>
                    <a:pt x="59" y="22"/>
                  </a:lnTo>
                  <a:lnTo>
                    <a:pt x="59" y="23"/>
                  </a:lnTo>
                  <a:lnTo>
                    <a:pt x="61" y="20"/>
                  </a:lnTo>
                  <a:lnTo>
                    <a:pt x="63" y="17"/>
                  </a:lnTo>
                  <a:lnTo>
                    <a:pt x="64" y="15"/>
                  </a:lnTo>
                  <a:lnTo>
                    <a:pt x="64" y="14"/>
                  </a:lnTo>
                  <a:lnTo>
                    <a:pt x="63" y="12"/>
                  </a:lnTo>
                  <a:lnTo>
                    <a:pt x="63" y="11"/>
                  </a:lnTo>
                  <a:lnTo>
                    <a:pt x="64" y="9"/>
                  </a:lnTo>
                  <a:lnTo>
                    <a:pt x="63" y="7"/>
                  </a:lnTo>
                  <a:lnTo>
                    <a:pt x="64" y="3"/>
                  </a:lnTo>
                  <a:lnTo>
                    <a:pt x="64" y="1"/>
                  </a:lnTo>
                  <a:lnTo>
                    <a:pt x="66" y="1"/>
                  </a:lnTo>
                  <a:lnTo>
                    <a:pt x="64" y="1"/>
                  </a:lnTo>
                  <a:lnTo>
                    <a:pt x="61" y="1"/>
                  </a:lnTo>
                  <a:lnTo>
                    <a:pt x="61" y="0"/>
                  </a:lnTo>
                  <a:lnTo>
                    <a:pt x="59" y="0"/>
                  </a:lnTo>
                  <a:lnTo>
                    <a:pt x="58" y="1"/>
                  </a:lnTo>
                  <a:lnTo>
                    <a:pt x="58" y="3"/>
                  </a:lnTo>
                  <a:lnTo>
                    <a:pt x="56" y="4"/>
                  </a:lnTo>
                  <a:lnTo>
                    <a:pt x="53" y="6"/>
                  </a:lnTo>
                  <a:lnTo>
                    <a:pt x="51" y="6"/>
                  </a:lnTo>
                  <a:lnTo>
                    <a:pt x="50" y="7"/>
                  </a:lnTo>
                  <a:lnTo>
                    <a:pt x="48" y="7"/>
                  </a:lnTo>
                  <a:lnTo>
                    <a:pt x="47" y="7"/>
                  </a:lnTo>
                  <a:lnTo>
                    <a:pt x="45" y="6"/>
                  </a:lnTo>
                  <a:lnTo>
                    <a:pt x="44" y="4"/>
                  </a:lnTo>
                  <a:lnTo>
                    <a:pt x="42" y="4"/>
                  </a:lnTo>
                  <a:lnTo>
                    <a:pt x="42" y="7"/>
                  </a:lnTo>
                  <a:lnTo>
                    <a:pt x="39" y="7"/>
                  </a:lnTo>
                  <a:lnTo>
                    <a:pt x="37" y="11"/>
                  </a:lnTo>
                  <a:lnTo>
                    <a:pt x="37" y="12"/>
                  </a:lnTo>
                  <a:lnTo>
                    <a:pt x="36" y="12"/>
                  </a:lnTo>
                  <a:lnTo>
                    <a:pt x="32" y="15"/>
                  </a:lnTo>
                  <a:lnTo>
                    <a:pt x="29" y="17"/>
                  </a:lnTo>
                  <a:lnTo>
                    <a:pt x="29" y="19"/>
                  </a:lnTo>
                  <a:lnTo>
                    <a:pt x="28" y="17"/>
                  </a:lnTo>
                  <a:lnTo>
                    <a:pt x="26" y="19"/>
                  </a:lnTo>
                  <a:lnTo>
                    <a:pt x="24" y="17"/>
                  </a:lnTo>
                  <a:lnTo>
                    <a:pt x="21" y="15"/>
                  </a:lnTo>
                  <a:lnTo>
                    <a:pt x="16" y="19"/>
                  </a:lnTo>
                  <a:lnTo>
                    <a:pt x="12" y="19"/>
                  </a:lnTo>
                  <a:lnTo>
                    <a:pt x="12" y="22"/>
                  </a:lnTo>
                  <a:lnTo>
                    <a:pt x="12" y="23"/>
                  </a:lnTo>
                  <a:lnTo>
                    <a:pt x="12" y="27"/>
                  </a:lnTo>
                  <a:lnTo>
                    <a:pt x="10" y="30"/>
                  </a:lnTo>
                  <a:lnTo>
                    <a:pt x="7" y="30"/>
                  </a:lnTo>
                  <a:lnTo>
                    <a:pt x="5" y="30"/>
                  </a:lnTo>
                  <a:lnTo>
                    <a:pt x="5" y="31"/>
                  </a:lnTo>
                  <a:lnTo>
                    <a:pt x="4" y="31"/>
                  </a:lnTo>
                  <a:lnTo>
                    <a:pt x="0" y="31"/>
                  </a:lnTo>
                  <a:lnTo>
                    <a:pt x="0" y="31"/>
                  </a:lnTo>
                  <a:lnTo>
                    <a:pt x="5" y="38"/>
                  </a:lnTo>
                  <a:lnTo>
                    <a:pt x="8" y="39"/>
                  </a:lnTo>
                  <a:lnTo>
                    <a:pt x="8" y="41"/>
                  </a:lnTo>
                  <a:lnTo>
                    <a:pt x="12" y="44"/>
                  </a:lnTo>
                  <a:lnTo>
                    <a:pt x="15" y="49"/>
                  </a:lnTo>
                  <a:lnTo>
                    <a:pt x="21" y="57"/>
                  </a:lnTo>
                  <a:lnTo>
                    <a:pt x="24" y="57"/>
                  </a:lnTo>
                  <a:lnTo>
                    <a:pt x="24" y="57"/>
                  </a:lnTo>
                  <a:lnTo>
                    <a:pt x="26" y="57"/>
                  </a:lnTo>
                  <a:lnTo>
                    <a:pt x="26" y="57"/>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Rectangle 1414">
              <a:extLst>
                <a:ext uri="{FF2B5EF4-FFF2-40B4-BE49-F238E27FC236}">
                  <a16:creationId xmlns:a16="http://schemas.microsoft.com/office/drawing/2014/main" id="{AA9948A6-EA35-40F3-9E50-1F5D97F46473}"/>
                </a:ext>
              </a:extLst>
            </p:cNvPr>
            <p:cNvSpPr>
              <a:spLocks noChangeArrowheads="1"/>
            </p:cNvSpPr>
            <p:nvPr/>
          </p:nvSpPr>
          <p:spPr bwMode="auto">
            <a:xfrm>
              <a:off x="3447" y="2235"/>
              <a:ext cx="1" cy="1"/>
            </a:xfrm>
            <a:prstGeom prst="rect">
              <a:avLst/>
            </a:prstGeom>
            <a:solidFill>
              <a:srgbClr val="8E86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1415">
              <a:extLst>
                <a:ext uri="{FF2B5EF4-FFF2-40B4-BE49-F238E27FC236}">
                  <a16:creationId xmlns:a16="http://schemas.microsoft.com/office/drawing/2014/main" id="{BED5AC89-C21A-4CAF-BD43-979B3A586539}"/>
                </a:ext>
              </a:extLst>
            </p:cNvPr>
            <p:cNvSpPr>
              <a:spLocks/>
            </p:cNvSpPr>
            <p:nvPr/>
          </p:nvSpPr>
          <p:spPr bwMode="auto">
            <a:xfrm>
              <a:off x="3449" y="2197"/>
              <a:ext cx="89" cy="45"/>
            </a:xfrm>
            <a:custGeom>
              <a:avLst/>
              <a:gdLst>
                <a:gd name="T0" fmla="*/ 35 w 89"/>
                <a:gd name="T1" fmla="*/ 42 h 45"/>
                <a:gd name="T2" fmla="*/ 35 w 89"/>
                <a:gd name="T3" fmla="*/ 37 h 45"/>
                <a:gd name="T4" fmla="*/ 39 w 89"/>
                <a:gd name="T5" fmla="*/ 34 h 45"/>
                <a:gd name="T6" fmla="*/ 47 w 89"/>
                <a:gd name="T7" fmla="*/ 32 h 45"/>
                <a:gd name="T8" fmla="*/ 51 w 89"/>
                <a:gd name="T9" fmla="*/ 32 h 45"/>
                <a:gd name="T10" fmla="*/ 52 w 89"/>
                <a:gd name="T11" fmla="*/ 32 h 45"/>
                <a:gd name="T12" fmla="*/ 59 w 89"/>
                <a:gd name="T13" fmla="*/ 27 h 45"/>
                <a:gd name="T14" fmla="*/ 60 w 89"/>
                <a:gd name="T15" fmla="*/ 26 h 45"/>
                <a:gd name="T16" fmla="*/ 65 w 89"/>
                <a:gd name="T17" fmla="*/ 22 h 45"/>
                <a:gd name="T18" fmla="*/ 67 w 89"/>
                <a:gd name="T19" fmla="*/ 19 h 45"/>
                <a:gd name="T20" fmla="*/ 70 w 89"/>
                <a:gd name="T21" fmla="*/ 22 h 45"/>
                <a:gd name="T22" fmla="*/ 73 w 89"/>
                <a:gd name="T23" fmla="*/ 22 h 45"/>
                <a:gd name="T24" fmla="*/ 76 w 89"/>
                <a:gd name="T25" fmla="*/ 21 h 45"/>
                <a:gd name="T26" fmla="*/ 81 w 89"/>
                <a:gd name="T27" fmla="*/ 18 h 45"/>
                <a:gd name="T28" fmla="*/ 82 w 89"/>
                <a:gd name="T29" fmla="*/ 15 h 45"/>
                <a:gd name="T30" fmla="*/ 84 w 89"/>
                <a:gd name="T31" fmla="*/ 16 h 45"/>
                <a:gd name="T32" fmla="*/ 89 w 89"/>
                <a:gd name="T33" fmla="*/ 16 h 45"/>
                <a:gd name="T34" fmla="*/ 89 w 89"/>
                <a:gd name="T35" fmla="*/ 13 h 45"/>
                <a:gd name="T36" fmla="*/ 82 w 89"/>
                <a:gd name="T37" fmla="*/ 10 h 45"/>
                <a:gd name="T38" fmla="*/ 82 w 89"/>
                <a:gd name="T39" fmla="*/ 13 h 45"/>
                <a:gd name="T40" fmla="*/ 76 w 89"/>
                <a:gd name="T41" fmla="*/ 11 h 45"/>
                <a:gd name="T42" fmla="*/ 73 w 89"/>
                <a:gd name="T43" fmla="*/ 10 h 45"/>
                <a:gd name="T44" fmla="*/ 70 w 89"/>
                <a:gd name="T45" fmla="*/ 10 h 45"/>
                <a:gd name="T46" fmla="*/ 73 w 89"/>
                <a:gd name="T47" fmla="*/ 8 h 45"/>
                <a:gd name="T48" fmla="*/ 76 w 89"/>
                <a:gd name="T49" fmla="*/ 8 h 45"/>
                <a:gd name="T50" fmla="*/ 79 w 89"/>
                <a:gd name="T51" fmla="*/ 8 h 45"/>
                <a:gd name="T52" fmla="*/ 74 w 89"/>
                <a:gd name="T53" fmla="*/ 5 h 45"/>
                <a:gd name="T54" fmla="*/ 70 w 89"/>
                <a:gd name="T55" fmla="*/ 5 h 45"/>
                <a:gd name="T56" fmla="*/ 67 w 89"/>
                <a:gd name="T57" fmla="*/ 7 h 45"/>
                <a:gd name="T58" fmla="*/ 59 w 89"/>
                <a:gd name="T59" fmla="*/ 3 h 45"/>
                <a:gd name="T60" fmla="*/ 49 w 89"/>
                <a:gd name="T61" fmla="*/ 0 h 45"/>
                <a:gd name="T62" fmla="*/ 46 w 89"/>
                <a:gd name="T63" fmla="*/ 2 h 45"/>
                <a:gd name="T64" fmla="*/ 46 w 89"/>
                <a:gd name="T65" fmla="*/ 3 h 45"/>
                <a:gd name="T66" fmla="*/ 41 w 89"/>
                <a:gd name="T67" fmla="*/ 3 h 45"/>
                <a:gd name="T68" fmla="*/ 31 w 89"/>
                <a:gd name="T69" fmla="*/ 3 h 45"/>
                <a:gd name="T70" fmla="*/ 19 w 89"/>
                <a:gd name="T71" fmla="*/ 7 h 45"/>
                <a:gd name="T72" fmla="*/ 17 w 89"/>
                <a:gd name="T73" fmla="*/ 7 h 45"/>
                <a:gd name="T74" fmla="*/ 14 w 89"/>
                <a:gd name="T75" fmla="*/ 10 h 45"/>
                <a:gd name="T76" fmla="*/ 8 w 89"/>
                <a:gd name="T77" fmla="*/ 11 h 45"/>
                <a:gd name="T78" fmla="*/ 1 w 89"/>
                <a:gd name="T79" fmla="*/ 18 h 45"/>
                <a:gd name="T80" fmla="*/ 1 w 89"/>
                <a:gd name="T81" fmla="*/ 24 h 45"/>
                <a:gd name="T82" fmla="*/ 1 w 89"/>
                <a:gd name="T83" fmla="*/ 24 h 45"/>
                <a:gd name="T84" fmla="*/ 3 w 89"/>
                <a:gd name="T85" fmla="*/ 26 h 45"/>
                <a:gd name="T86" fmla="*/ 6 w 89"/>
                <a:gd name="T87" fmla="*/ 27 h 45"/>
                <a:gd name="T88" fmla="*/ 12 w 89"/>
                <a:gd name="T89" fmla="*/ 27 h 45"/>
                <a:gd name="T90" fmla="*/ 14 w 89"/>
                <a:gd name="T91" fmla="*/ 32 h 45"/>
                <a:gd name="T92" fmla="*/ 16 w 89"/>
                <a:gd name="T93" fmla="*/ 32 h 45"/>
                <a:gd name="T94" fmla="*/ 19 w 89"/>
                <a:gd name="T95" fmla="*/ 30 h 45"/>
                <a:gd name="T96" fmla="*/ 22 w 89"/>
                <a:gd name="T97" fmla="*/ 30 h 45"/>
                <a:gd name="T98" fmla="*/ 22 w 89"/>
                <a:gd name="T99" fmla="*/ 35 h 45"/>
                <a:gd name="T100" fmla="*/ 22 w 89"/>
                <a:gd name="T101" fmla="*/ 38 h 45"/>
                <a:gd name="T102" fmla="*/ 22 w 89"/>
                <a:gd name="T103" fmla="*/ 40 h 45"/>
                <a:gd name="T104" fmla="*/ 23 w 89"/>
                <a:gd name="T105" fmla="*/ 42 h 45"/>
                <a:gd name="T106" fmla="*/ 27 w 89"/>
                <a:gd name="T107" fmla="*/ 42 h 45"/>
                <a:gd name="T108" fmla="*/ 27 w 89"/>
                <a:gd name="T109" fmla="*/ 43 h 45"/>
                <a:gd name="T110" fmla="*/ 28 w 89"/>
                <a:gd name="T111" fmla="*/ 45 h 45"/>
                <a:gd name="T112" fmla="*/ 33 w 89"/>
                <a:gd name="T113"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9" h="45">
                  <a:moveTo>
                    <a:pt x="33" y="45"/>
                  </a:moveTo>
                  <a:lnTo>
                    <a:pt x="35" y="42"/>
                  </a:lnTo>
                  <a:lnTo>
                    <a:pt x="35" y="38"/>
                  </a:lnTo>
                  <a:lnTo>
                    <a:pt x="35" y="37"/>
                  </a:lnTo>
                  <a:lnTo>
                    <a:pt x="35" y="34"/>
                  </a:lnTo>
                  <a:lnTo>
                    <a:pt x="39" y="34"/>
                  </a:lnTo>
                  <a:lnTo>
                    <a:pt x="44" y="30"/>
                  </a:lnTo>
                  <a:lnTo>
                    <a:pt x="47" y="32"/>
                  </a:lnTo>
                  <a:lnTo>
                    <a:pt x="49" y="34"/>
                  </a:lnTo>
                  <a:lnTo>
                    <a:pt x="51" y="32"/>
                  </a:lnTo>
                  <a:lnTo>
                    <a:pt x="52" y="34"/>
                  </a:lnTo>
                  <a:lnTo>
                    <a:pt x="52" y="32"/>
                  </a:lnTo>
                  <a:lnTo>
                    <a:pt x="55" y="30"/>
                  </a:lnTo>
                  <a:lnTo>
                    <a:pt x="59" y="27"/>
                  </a:lnTo>
                  <a:lnTo>
                    <a:pt x="60" y="27"/>
                  </a:lnTo>
                  <a:lnTo>
                    <a:pt x="60" y="26"/>
                  </a:lnTo>
                  <a:lnTo>
                    <a:pt x="62" y="22"/>
                  </a:lnTo>
                  <a:lnTo>
                    <a:pt x="65" y="22"/>
                  </a:lnTo>
                  <a:lnTo>
                    <a:pt x="65" y="19"/>
                  </a:lnTo>
                  <a:lnTo>
                    <a:pt x="67" y="19"/>
                  </a:lnTo>
                  <a:lnTo>
                    <a:pt x="68" y="21"/>
                  </a:lnTo>
                  <a:lnTo>
                    <a:pt x="70" y="22"/>
                  </a:lnTo>
                  <a:lnTo>
                    <a:pt x="71" y="22"/>
                  </a:lnTo>
                  <a:lnTo>
                    <a:pt x="73" y="22"/>
                  </a:lnTo>
                  <a:lnTo>
                    <a:pt x="74" y="21"/>
                  </a:lnTo>
                  <a:lnTo>
                    <a:pt x="76" y="21"/>
                  </a:lnTo>
                  <a:lnTo>
                    <a:pt x="79" y="19"/>
                  </a:lnTo>
                  <a:lnTo>
                    <a:pt x="81" y="18"/>
                  </a:lnTo>
                  <a:lnTo>
                    <a:pt x="81" y="16"/>
                  </a:lnTo>
                  <a:lnTo>
                    <a:pt x="82" y="15"/>
                  </a:lnTo>
                  <a:lnTo>
                    <a:pt x="84" y="15"/>
                  </a:lnTo>
                  <a:lnTo>
                    <a:pt x="84" y="16"/>
                  </a:lnTo>
                  <a:lnTo>
                    <a:pt x="87" y="16"/>
                  </a:lnTo>
                  <a:lnTo>
                    <a:pt x="89" y="16"/>
                  </a:lnTo>
                  <a:lnTo>
                    <a:pt x="89" y="15"/>
                  </a:lnTo>
                  <a:lnTo>
                    <a:pt x="89" y="13"/>
                  </a:lnTo>
                  <a:lnTo>
                    <a:pt x="86" y="11"/>
                  </a:lnTo>
                  <a:lnTo>
                    <a:pt x="82" y="10"/>
                  </a:lnTo>
                  <a:lnTo>
                    <a:pt x="82" y="10"/>
                  </a:lnTo>
                  <a:lnTo>
                    <a:pt x="82" y="13"/>
                  </a:lnTo>
                  <a:lnTo>
                    <a:pt x="79" y="13"/>
                  </a:lnTo>
                  <a:lnTo>
                    <a:pt x="76" y="11"/>
                  </a:lnTo>
                  <a:lnTo>
                    <a:pt x="74" y="11"/>
                  </a:lnTo>
                  <a:lnTo>
                    <a:pt x="73" y="10"/>
                  </a:lnTo>
                  <a:lnTo>
                    <a:pt x="70" y="10"/>
                  </a:lnTo>
                  <a:lnTo>
                    <a:pt x="70" y="10"/>
                  </a:lnTo>
                  <a:lnTo>
                    <a:pt x="73" y="8"/>
                  </a:lnTo>
                  <a:lnTo>
                    <a:pt x="73" y="8"/>
                  </a:lnTo>
                  <a:lnTo>
                    <a:pt x="73" y="7"/>
                  </a:lnTo>
                  <a:lnTo>
                    <a:pt x="76" y="8"/>
                  </a:lnTo>
                  <a:lnTo>
                    <a:pt x="79" y="8"/>
                  </a:lnTo>
                  <a:lnTo>
                    <a:pt x="79" y="8"/>
                  </a:lnTo>
                  <a:lnTo>
                    <a:pt x="78" y="7"/>
                  </a:lnTo>
                  <a:lnTo>
                    <a:pt x="74" y="5"/>
                  </a:lnTo>
                  <a:lnTo>
                    <a:pt x="71" y="5"/>
                  </a:lnTo>
                  <a:lnTo>
                    <a:pt x="70" y="5"/>
                  </a:lnTo>
                  <a:lnTo>
                    <a:pt x="68" y="3"/>
                  </a:lnTo>
                  <a:lnTo>
                    <a:pt x="67" y="7"/>
                  </a:lnTo>
                  <a:lnTo>
                    <a:pt x="65" y="5"/>
                  </a:lnTo>
                  <a:lnTo>
                    <a:pt x="59" y="3"/>
                  </a:lnTo>
                  <a:lnTo>
                    <a:pt x="52" y="3"/>
                  </a:lnTo>
                  <a:lnTo>
                    <a:pt x="49" y="0"/>
                  </a:lnTo>
                  <a:lnTo>
                    <a:pt x="47" y="0"/>
                  </a:lnTo>
                  <a:lnTo>
                    <a:pt x="46" y="2"/>
                  </a:lnTo>
                  <a:lnTo>
                    <a:pt x="47" y="2"/>
                  </a:lnTo>
                  <a:lnTo>
                    <a:pt x="46" y="3"/>
                  </a:lnTo>
                  <a:lnTo>
                    <a:pt x="44" y="3"/>
                  </a:lnTo>
                  <a:lnTo>
                    <a:pt x="41" y="3"/>
                  </a:lnTo>
                  <a:lnTo>
                    <a:pt x="36" y="5"/>
                  </a:lnTo>
                  <a:lnTo>
                    <a:pt x="31" y="3"/>
                  </a:lnTo>
                  <a:lnTo>
                    <a:pt x="22" y="3"/>
                  </a:lnTo>
                  <a:lnTo>
                    <a:pt x="19" y="7"/>
                  </a:lnTo>
                  <a:lnTo>
                    <a:pt x="17" y="5"/>
                  </a:lnTo>
                  <a:lnTo>
                    <a:pt x="17" y="7"/>
                  </a:lnTo>
                  <a:lnTo>
                    <a:pt x="16" y="7"/>
                  </a:lnTo>
                  <a:lnTo>
                    <a:pt x="14" y="10"/>
                  </a:lnTo>
                  <a:lnTo>
                    <a:pt x="9" y="11"/>
                  </a:lnTo>
                  <a:lnTo>
                    <a:pt x="8" y="11"/>
                  </a:lnTo>
                  <a:lnTo>
                    <a:pt x="4" y="16"/>
                  </a:lnTo>
                  <a:lnTo>
                    <a:pt x="1" y="18"/>
                  </a:lnTo>
                  <a:lnTo>
                    <a:pt x="3" y="21"/>
                  </a:lnTo>
                  <a:lnTo>
                    <a:pt x="1" y="24"/>
                  </a:lnTo>
                  <a:lnTo>
                    <a:pt x="0" y="26"/>
                  </a:lnTo>
                  <a:lnTo>
                    <a:pt x="1" y="24"/>
                  </a:lnTo>
                  <a:lnTo>
                    <a:pt x="3" y="24"/>
                  </a:lnTo>
                  <a:lnTo>
                    <a:pt x="3" y="26"/>
                  </a:lnTo>
                  <a:lnTo>
                    <a:pt x="4" y="26"/>
                  </a:lnTo>
                  <a:lnTo>
                    <a:pt x="6" y="27"/>
                  </a:lnTo>
                  <a:lnTo>
                    <a:pt x="9" y="27"/>
                  </a:lnTo>
                  <a:lnTo>
                    <a:pt x="12" y="27"/>
                  </a:lnTo>
                  <a:lnTo>
                    <a:pt x="14" y="30"/>
                  </a:lnTo>
                  <a:lnTo>
                    <a:pt x="14" y="32"/>
                  </a:lnTo>
                  <a:lnTo>
                    <a:pt x="16" y="32"/>
                  </a:lnTo>
                  <a:lnTo>
                    <a:pt x="16" y="32"/>
                  </a:lnTo>
                  <a:lnTo>
                    <a:pt x="17" y="30"/>
                  </a:lnTo>
                  <a:lnTo>
                    <a:pt x="19" y="30"/>
                  </a:lnTo>
                  <a:lnTo>
                    <a:pt x="20" y="30"/>
                  </a:lnTo>
                  <a:lnTo>
                    <a:pt x="22" y="30"/>
                  </a:lnTo>
                  <a:lnTo>
                    <a:pt x="22" y="34"/>
                  </a:lnTo>
                  <a:lnTo>
                    <a:pt x="22" y="35"/>
                  </a:lnTo>
                  <a:lnTo>
                    <a:pt x="22" y="37"/>
                  </a:lnTo>
                  <a:lnTo>
                    <a:pt x="22" y="38"/>
                  </a:lnTo>
                  <a:lnTo>
                    <a:pt x="22" y="40"/>
                  </a:lnTo>
                  <a:lnTo>
                    <a:pt x="22" y="40"/>
                  </a:lnTo>
                  <a:lnTo>
                    <a:pt x="23" y="42"/>
                  </a:lnTo>
                  <a:lnTo>
                    <a:pt x="23" y="42"/>
                  </a:lnTo>
                  <a:lnTo>
                    <a:pt x="25" y="42"/>
                  </a:lnTo>
                  <a:lnTo>
                    <a:pt x="27" y="42"/>
                  </a:lnTo>
                  <a:lnTo>
                    <a:pt x="27" y="42"/>
                  </a:lnTo>
                  <a:lnTo>
                    <a:pt x="27" y="43"/>
                  </a:lnTo>
                  <a:lnTo>
                    <a:pt x="28" y="45"/>
                  </a:lnTo>
                  <a:lnTo>
                    <a:pt x="28" y="45"/>
                  </a:lnTo>
                  <a:lnTo>
                    <a:pt x="30" y="45"/>
                  </a:lnTo>
                  <a:lnTo>
                    <a:pt x="33" y="45"/>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1416">
              <a:extLst>
                <a:ext uri="{FF2B5EF4-FFF2-40B4-BE49-F238E27FC236}">
                  <a16:creationId xmlns:a16="http://schemas.microsoft.com/office/drawing/2014/main" id="{326B63A9-4E85-490D-9CD5-E287B8100C63}"/>
                </a:ext>
              </a:extLst>
            </p:cNvPr>
            <p:cNvSpPr>
              <a:spLocks/>
            </p:cNvSpPr>
            <p:nvPr/>
          </p:nvSpPr>
          <p:spPr bwMode="auto">
            <a:xfrm>
              <a:off x="3436" y="2221"/>
              <a:ext cx="35" cy="21"/>
            </a:xfrm>
            <a:custGeom>
              <a:avLst/>
              <a:gdLst>
                <a:gd name="T0" fmla="*/ 35 w 35"/>
                <a:gd name="T1" fmla="*/ 13 h 21"/>
                <a:gd name="T2" fmla="*/ 35 w 35"/>
                <a:gd name="T3" fmla="*/ 11 h 21"/>
                <a:gd name="T4" fmla="*/ 35 w 35"/>
                <a:gd name="T5" fmla="*/ 10 h 21"/>
                <a:gd name="T6" fmla="*/ 35 w 35"/>
                <a:gd name="T7" fmla="*/ 6 h 21"/>
                <a:gd name="T8" fmla="*/ 33 w 35"/>
                <a:gd name="T9" fmla="*/ 6 h 21"/>
                <a:gd name="T10" fmla="*/ 32 w 35"/>
                <a:gd name="T11" fmla="*/ 6 h 21"/>
                <a:gd name="T12" fmla="*/ 30 w 35"/>
                <a:gd name="T13" fmla="*/ 6 h 21"/>
                <a:gd name="T14" fmla="*/ 29 w 35"/>
                <a:gd name="T15" fmla="*/ 8 h 21"/>
                <a:gd name="T16" fmla="*/ 29 w 35"/>
                <a:gd name="T17" fmla="*/ 8 h 21"/>
                <a:gd name="T18" fmla="*/ 27 w 35"/>
                <a:gd name="T19" fmla="*/ 8 h 21"/>
                <a:gd name="T20" fmla="*/ 27 w 35"/>
                <a:gd name="T21" fmla="*/ 6 h 21"/>
                <a:gd name="T22" fmla="*/ 25 w 35"/>
                <a:gd name="T23" fmla="*/ 3 h 21"/>
                <a:gd name="T24" fmla="*/ 22 w 35"/>
                <a:gd name="T25" fmla="*/ 3 h 21"/>
                <a:gd name="T26" fmla="*/ 19 w 35"/>
                <a:gd name="T27" fmla="*/ 3 h 21"/>
                <a:gd name="T28" fmla="*/ 17 w 35"/>
                <a:gd name="T29" fmla="*/ 2 h 21"/>
                <a:gd name="T30" fmla="*/ 16 w 35"/>
                <a:gd name="T31" fmla="*/ 2 h 21"/>
                <a:gd name="T32" fmla="*/ 16 w 35"/>
                <a:gd name="T33" fmla="*/ 0 h 21"/>
                <a:gd name="T34" fmla="*/ 14 w 35"/>
                <a:gd name="T35" fmla="*/ 0 h 21"/>
                <a:gd name="T36" fmla="*/ 13 w 35"/>
                <a:gd name="T37" fmla="*/ 2 h 21"/>
                <a:gd name="T38" fmla="*/ 9 w 35"/>
                <a:gd name="T39" fmla="*/ 3 h 21"/>
                <a:gd name="T40" fmla="*/ 9 w 35"/>
                <a:gd name="T41" fmla="*/ 3 h 21"/>
                <a:gd name="T42" fmla="*/ 9 w 35"/>
                <a:gd name="T43" fmla="*/ 5 h 21"/>
                <a:gd name="T44" fmla="*/ 8 w 35"/>
                <a:gd name="T45" fmla="*/ 5 h 21"/>
                <a:gd name="T46" fmla="*/ 5 w 35"/>
                <a:gd name="T47" fmla="*/ 6 h 21"/>
                <a:gd name="T48" fmla="*/ 1 w 35"/>
                <a:gd name="T49" fmla="*/ 8 h 21"/>
                <a:gd name="T50" fmla="*/ 1 w 35"/>
                <a:gd name="T51" fmla="*/ 10 h 21"/>
                <a:gd name="T52" fmla="*/ 0 w 35"/>
                <a:gd name="T53" fmla="*/ 11 h 21"/>
                <a:gd name="T54" fmla="*/ 1 w 35"/>
                <a:gd name="T55" fmla="*/ 13 h 21"/>
                <a:gd name="T56" fmla="*/ 5 w 35"/>
                <a:gd name="T57" fmla="*/ 13 h 21"/>
                <a:gd name="T58" fmla="*/ 6 w 35"/>
                <a:gd name="T59" fmla="*/ 14 h 21"/>
                <a:gd name="T60" fmla="*/ 9 w 35"/>
                <a:gd name="T61" fmla="*/ 14 h 21"/>
                <a:gd name="T62" fmla="*/ 11 w 35"/>
                <a:gd name="T63" fmla="*/ 14 h 21"/>
                <a:gd name="T64" fmla="*/ 11 w 35"/>
                <a:gd name="T65" fmla="*/ 14 h 21"/>
                <a:gd name="T66" fmla="*/ 16 w 35"/>
                <a:gd name="T67" fmla="*/ 18 h 21"/>
                <a:gd name="T68" fmla="*/ 21 w 35"/>
                <a:gd name="T69" fmla="*/ 19 h 21"/>
                <a:gd name="T70" fmla="*/ 21 w 35"/>
                <a:gd name="T71" fmla="*/ 18 h 21"/>
                <a:gd name="T72" fmla="*/ 19 w 35"/>
                <a:gd name="T73" fmla="*/ 18 h 21"/>
                <a:gd name="T74" fmla="*/ 21 w 35"/>
                <a:gd name="T75" fmla="*/ 16 h 21"/>
                <a:gd name="T76" fmla="*/ 22 w 35"/>
                <a:gd name="T77" fmla="*/ 16 h 21"/>
                <a:gd name="T78" fmla="*/ 25 w 35"/>
                <a:gd name="T79" fmla="*/ 19 h 21"/>
                <a:gd name="T80" fmla="*/ 27 w 35"/>
                <a:gd name="T81" fmla="*/ 21 h 21"/>
                <a:gd name="T82" fmla="*/ 33 w 35"/>
                <a:gd name="T83" fmla="*/ 21 h 21"/>
                <a:gd name="T84" fmla="*/ 35 w 35"/>
                <a:gd name="T85" fmla="*/ 18 h 21"/>
                <a:gd name="T86" fmla="*/ 33 w 35"/>
                <a:gd name="T87" fmla="*/ 18 h 21"/>
                <a:gd name="T88" fmla="*/ 35 w 35"/>
                <a:gd name="T89" fmla="*/ 16 h 21"/>
                <a:gd name="T90" fmla="*/ 35 w 35"/>
                <a:gd name="T91" fmla="*/ 14 h 21"/>
                <a:gd name="T92" fmla="*/ 35 w 35"/>
                <a:gd name="T93" fmla="*/ 13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5" h="21">
                  <a:moveTo>
                    <a:pt x="35" y="13"/>
                  </a:moveTo>
                  <a:lnTo>
                    <a:pt x="35" y="11"/>
                  </a:lnTo>
                  <a:lnTo>
                    <a:pt x="35" y="10"/>
                  </a:lnTo>
                  <a:lnTo>
                    <a:pt x="35" y="6"/>
                  </a:lnTo>
                  <a:lnTo>
                    <a:pt x="33" y="6"/>
                  </a:lnTo>
                  <a:lnTo>
                    <a:pt x="32" y="6"/>
                  </a:lnTo>
                  <a:lnTo>
                    <a:pt x="30" y="6"/>
                  </a:lnTo>
                  <a:lnTo>
                    <a:pt x="29" y="8"/>
                  </a:lnTo>
                  <a:lnTo>
                    <a:pt x="29" y="8"/>
                  </a:lnTo>
                  <a:lnTo>
                    <a:pt x="27" y="8"/>
                  </a:lnTo>
                  <a:lnTo>
                    <a:pt x="27" y="6"/>
                  </a:lnTo>
                  <a:lnTo>
                    <a:pt x="25" y="3"/>
                  </a:lnTo>
                  <a:lnTo>
                    <a:pt x="22" y="3"/>
                  </a:lnTo>
                  <a:lnTo>
                    <a:pt x="19" y="3"/>
                  </a:lnTo>
                  <a:lnTo>
                    <a:pt x="17" y="2"/>
                  </a:lnTo>
                  <a:lnTo>
                    <a:pt x="16" y="2"/>
                  </a:lnTo>
                  <a:lnTo>
                    <a:pt x="16" y="0"/>
                  </a:lnTo>
                  <a:lnTo>
                    <a:pt x="14" y="0"/>
                  </a:lnTo>
                  <a:lnTo>
                    <a:pt x="13" y="2"/>
                  </a:lnTo>
                  <a:lnTo>
                    <a:pt x="9" y="3"/>
                  </a:lnTo>
                  <a:lnTo>
                    <a:pt x="9" y="3"/>
                  </a:lnTo>
                  <a:lnTo>
                    <a:pt x="9" y="5"/>
                  </a:lnTo>
                  <a:lnTo>
                    <a:pt x="8" y="5"/>
                  </a:lnTo>
                  <a:lnTo>
                    <a:pt x="5" y="6"/>
                  </a:lnTo>
                  <a:lnTo>
                    <a:pt x="1" y="8"/>
                  </a:lnTo>
                  <a:lnTo>
                    <a:pt x="1" y="10"/>
                  </a:lnTo>
                  <a:lnTo>
                    <a:pt x="0" y="11"/>
                  </a:lnTo>
                  <a:lnTo>
                    <a:pt x="1" y="13"/>
                  </a:lnTo>
                  <a:lnTo>
                    <a:pt x="5" y="13"/>
                  </a:lnTo>
                  <a:lnTo>
                    <a:pt x="6" y="14"/>
                  </a:lnTo>
                  <a:lnTo>
                    <a:pt x="9" y="14"/>
                  </a:lnTo>
                  <a:lnTo>
                    <a:pt x="11" y="14"/>
                  </a:lnTo>
                  <a:lnTo>
                    <a:pt x="11" y="14"/>
                  </a:lnTo>
                  <a:lnTo>
                    <a:pt x="16" y="18"/>
                  </a:lnTo>
                  <a:lnTo>
                    <a:pt x="21" y="19"/>
                  </a:lnTo>
                  <a:lnTo>
                    <a:pt x="21" y="18"/>
                  </a:lnTo>
                  <a:lnTo>
                    <a:pt x="19" y="18"/>
                  </a:lnTo>
                  <a:lnTo>
                    <a:pt x="21" y="16"/>
                  </a:lnTo>
                  <a:lnTo>
                    <a:pt x="22" y="16"/>
                  </a:lnTo>
                  <a:lnTo>
                    <a:pt x="25" y="19"/>
                  </a:lnTo>
                  <a:lnTo>
                    <a:pt x="27" y="21"/>
                  </a:lnTo>
                  <a:lnTo>
                    <a:pt x="33" y="21"/>
                  </a:lnTo>
                  <a:lnTo>
                    <a:pt x="35" y="18"/>
                  </a:lnTo>
                  <a:lnTo>
                    <a:pt x="33" y="18"/>
                  </a:lnTo>
                  <a:lnTo>
                    <a:pt x="35" y="16"/>
                  </a:lnTo>
                  <a:lnTo>
                    <a:pt x="35" y="14"/>
                  </a:lnTo>
                  <a:lnTo>
                    <a:pt x="35" y="13"/>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1417">
              <a:extLst>
                <a:ext uri="{FF2B5EF4-FFF2-40B4-BE49-F238E27FC236}">
                  <a16:creationId xmlns:a16="http://schemas.microsoft.com/office/drawing/2014/main" id="{C6B5980E-570C-440F-AA84-AADDDB5461DC}"/>
                </a:ext>
              </a:extLst>
            </p:cNvPr>
            <p:cNvSpPr>
              <a:spLocks/>
            </p:cNvSpPr>
            <p:nvPr/>
          </p:nvSpPr>
          <p:spPr bwMode="auto">
            <a:xfrm>
              <a:off x="3452" y="2164"/>
              <a:ext cx="17" cy="35"/>
            </a:xfrm>
            <a:custGeom>
              <a:avLst/>
              <a:gdLst>
                <a:gd name="T0" fmla="*/ 9 w 17"/>
                <a:gd name="T1" fmla="*/ 0 h 35"/>
                <a:gd name="T2" fmla="*/ 9 w 17"/>
                <a:gd name="T3" fmla="*/ 1 h 35"/>
                <a:gd name="T4" fmla="*/ 9 w 17"/>
                <a:gd name="T5" fmla="*/ 3 h 35"/>
                <a:gd name="T6" fmla="*/ 6 w 17"/>
                <a:gd name="T7" fmla="*/ 6 h 35"/>
                <a:gd name="T8" fmla="*/ 6 w 17"/>
                <a:gd name="T9" fmla="*/ 6 h 35"/>
                <a:gd name="T10" fmla="*/ 6 w 17"/>
                <a:gd name="T11" fmla="*/ 6 h 35"/>
                <a:gd name="T12" fmla="*/ 5 w 17"/>
                <a:gd name="T13" fmla="*/ 8 h 35"/>
                <a:gd name="T14" fmla="*/ 5 w 17"/>
                <a:gd name="T15" fmla="*/ 6 h 35"/>
                <a:gd name="T16" fmla="*/ 5 w 17"/>
                <a:gd name="T17" fmla="*/ 6 h 35"/>
                <a:gd name="T18" fmla="*/ 3 w 17"/>
                <a:gd name="T19" fmla="*/ 6 h 35"/>
                <a:gd name="T20" fmla="*/ 1 w 17"/>
                <a:gd name="T21" fmla="*/ 6 h 35"/>
                <a:gd name="T22" fmla="*/ 0 w 17"/>
                <a:gd name="T23" fmla="*/ 8 h 35"/>
                <a:gd name="T24" fmla="*/ 0 w 17"/>
                <a:gd name="T25" fmla="*/ 8 h 35"/>
                <a:gd name="T26" fmla="*/ 1 w 17"/>
                <a:gd name="T27" fmla="*/ 8 h 35"/>
                <a:gd name="T28" fmla="*/ 0 w 17"/>
                <a:gd name="T29" fmla="*/ 35 h 35"/>
                <a:gd name="T30" fmla="*/ 3 w 17"/>
                <a:gd name="T31" fmla="*/ 35 h 35"/>
                <a:gd name="T32" fmla="*/ 3 w 17"/>
                <a:gd name="T33" fmla="*/ 35 h 35"/>
                <a:gd name="T34" fmla="*/ 5 w 17"/>
                <a:gd name="T35" fmla="*/ 35 h 35"/>
                <a:gd name="T36" fmla="*/ 5 w 17"/>
                <a:gd name="T37" fmla="*/ 35 h 35"/>
                <a:gd name="T38" fmla="*/ 6 w 17"/>
                <a:gd name="T39" fmla="*/ 33 h 35"/>
                <a:gd name="T40" fmla="*/ 8 w 17"/>
                <a:gd name="T41" fmla="*/ 30 h 35"/>
                <a:gd name="T42" fmla="*/ 9 w 17"/>
                <a:gd name="T43" fmla="*/ 32 h 35"/>
                <a:gd name="T44" fmla="*/ 14 w 17"/>
                <a:gd name="T45" fmla="*/ 25 h 35"/>
                <a:gd name="T46" fmla="*/ 16 w 17"/>
                <a:gd name="T47" fmla="*/ 22 h 35"/>
                <a:gd name="T48" fmla="*/ 16 w 17"/>
                <a:gd name="T49" fmla="*/ 17 h 35"/>
                <a:gd name="T50" fmla="*/ 14 w 17"/>
                <a:gd name="T51" fmla="*/ 16 h 35"/>
                <a:gd name="T52" fmla="*/ 14 w 17"/>
                <a:gd name="T53" fmla="*/ 11 h 35"/>
                <a:gd name="T54" fmla="*/ 16 w 17"/>
                <a:gd name="T55" fmla="*/ 9 h 35"/>
                <a:gd name="T56" fmla="*/ 16 w 17"/>
                <a:gd name="T57" fmla="*/ 3 h 35"/>
                <a:gd name="T58" fmla="*/ 17 w 17"/>
                <a:gd name="T59" fmla="*/ 1 h 35"/>
                <a:gd name="T60" fmla="*/ 16 w 17"/>
                <a:gd name="T61" fmla="*/ 0 h 35"/>
                <a:gd name="T62" fmla="*/ 14 w 17"/>
                <a:gd name="T63" fmla="*/ 0 h 35"/>
                <a:gd name="T64" fmla="*/ 13 w 17"/>
                <a:gd name="T65" fmla="*/ 0 h 35"/>
                <a:gd name="T66" fmla="*/ 13 w 17"/>
                <a:gd name="T67" fmla="*/ 0 h 35"/>
                <a:gd name="T68" fmla="*/ 11 w 17"/>
                <a:gd name="T69" fmla="*/ 0 h 35"/>
                <a:gd name="T70" fmla="*/ 9 w 17"/>
                <a:gd name="T71"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7" h="35">
                  <a:moveTo>
                    <a:pt x="9" y="0"/>
                  </a:moveTo>
                  <a:lnTo>
                    <a:pt x="9" y="1"/>
                  </a:lnTo>
                  <a:lnTo>
                    <a:pt x="9" y="3"/>
                  </a:lnTo>
                  <a:lnTo>
                    <a:pt x="6" y="6"/>
                  </a:lnTo>
                  <a:lnTo>
                    <a:pt x="6" y="6"/>
                  </a:lnTo>
                  <a:lnTo>
                    <a:pt x="6" y="6"/>
                  </a:lnTo>
                  <a:lnTo>
                    <a:pt x="5" y="8"/>
                  </a:lnTo>
                  <a:lnTo>
                    <a:pt x="5" y="6"/>
                  </a:lnTo>
                  <a:lnTo>
                    <a:pt x="5" y="6"/>
                  </a:lnTo>
                  <a:lnTo>
                    <a:pt x="3" y="6"/>
                  </a:lnTo>
                  <a:lnTo>
                    <a:pt x="1" y="6"/>
                  </a:lnTo>
                  <a:lnTo>
                    <a:pt x="0" y="8"/>
                  </a:lnTo>
                  <a:lnTo>
                    <a:pt x="0" y="8"/>
                  </a:lnTo>
                  <a:lnTo>
                    <a:pt x="1" y="8"/>
                  </a:lnTo>
                  <a:lnTo>
                    <a:pt x="0" y="35"/>
                  </a:lnTo>
                  <a:lnTo>
                    <a:pt x="3" y="35"/>
                  </a:lnTo>
                  <a:lnTo>
                    <a:pt x="3" y="35"/>
                  </a:lnTo>
                  <a:lnTo>
                    <a:pt x="5" y="35"/>
                  </a:lnTo>
                  <a:lnTo>
                    <a:pt x="5" y="35"/>
                  </a:lnTo>
                  <a:lnTo>
                    <a:pt x="6" y="33"/>
                  </a:lnTo>
                  <a:lnTo>
                    <a:pt x="8" y="30"/>
                  </a:lnTo>
                  <a:lnTo>
                    <a:pt x="9" y="32"/>
                  </a:lnTo>
                  <a:lnTo>
                    <a:pt x="14" y="25"/>
                  </a:lnTo>
                  <a:lnTo>
                    <a:pt x="16" y="22"/>
                  </a:lnTo>
                  <a:lnTo>
                    <a:pt x="16" y="17"/>
                  </a:lnTo>
                  <a:lnTo>
                    <a:pt x="14" y="16"/>
                  </a:lnTo>
                  <a:lnTo>
                    <a:pt x="14" y="11"/>
                  </a:lnTo>
                  <a:lnTo>
                    <a:pt x="16" y="9"/>
                  </a:lnTo>
                  <a:lnTo>
                    <a:pt x="16" y="3"/>
                  </a:lnTo>
                  <a:lnTo>
                    <a:pt x="17" y="1"/>
                  </a:lnTo>
                  <a:lnTo>
                    <a:pt x="16" y="0"/>
                  </a:lnTo>
                  <a:lnTo>
                    <a:pt x="14" y="0"/>
                  </a:lnTo>
                  <a:lnTo>
                    <a:pt x="13" y="0"/>
                  </a:lnTo>
                  <a:lnTo>
                    <a:pt x="13" y="0"/>
                  </a:lnTo>
                  <a:lnTo>
                    <a:pt x="11" y="0"/>
                  </a:lnTo>
                  <a:lnTo>
                    <a:pt x="9"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1418">
              <a:extLst>
                <a:ext uri="{FF2B5EF4-FFF2-40B4-BE49-F238E27FC236}">
                  <a16:creationId xmlns:a16="http://schemas.microsoft.com/office/drawing/2014/main" id="{6665A536-D93F-4185-ACD8-E6A95F141EBA}"/>
                </a:ext>
              </a:extLst>
            </p:cNvPr>
            <p:cNvSpPr>
              <a:spLocks/>
            </p:cNvSpPr>
            <p:nvPr/>
          </p:nvSpPr>
          <p:spPr bwMode="auto">
            <a:xfrm>
              <a:off x="3407" y="2172"/>
              <a:ext cx="59" cy="60"/>
            </a:xfrm>
            <a:custGeom>
              <a:avLst/>
              <a:gdLst>
                <a:gd name="T0" fmla="*/ 30 w 59"/>
                <a:gd name="T1" fmla="*/ 57 h 60"/>
                <a:gd name="T2" fmla="*/ 34 w 59"/>
                <a:gd name="T3" fmla="*/ 55 h 60"/>
                <a:gd name="T4" fmla="*/ 37 w 59"/>
                <a:gd name="T5" fmla="*/ 54 h 60"/>
                <a:gd name="T6" fmla="*/ 38 w 59"/>
                <a:gd name="T7" fmla="*/ 54 h 60"/>
                <a:gd name="T8" fmla="*/ 38 w 59"/>
                <a:gd name="T9" fmla="*/ 52 h 60"/>
                <a:gd name="T10" fmla="*/ 38 w 59"/>
                <a:gd name="T11" fmla="*/ 52 h 60"/>
                <a:gd name="T12" fmla="*/ 43 w 59"/>
                <a:gd name="T13" fmla="*/ 49 h 60"/>
                <a:gd name="T14" fmla="*/ 45 w 59"/>
                <a:gd name="T15" fmla="*/ 46 h 60"/>
                <a:gd name="T16" fmla="*/ 43 w 59"/>
                <a:gd name="T17" fmla="*/ 43 h 60"/>
                <a:gd name="T18" fmla="*/ 46 w 59"/>
                <a:gd name="T19" fmla="*/ 41 h 60"/>
                <a:gd name="T20" fmla="*/ 50 w 59"/>
                <a:gd name="T21" fmla="*/ 36 h 60"/>
                <a:gd name="T22" fmla="*/ 51 w 59"/>
                <a:gd name="T23" fmla="*/ 36 h 60"/>
                <a:gd name="T24" fmla="*/ 56 w 59"/>
                <a:gd name="T25" fmla="*/ 35 h 60"/>
                <a:gd name="T26" fmla="*/ 58 w 59"/>
                <a:gd name="T27" fmla="*/ 32 h 60"/>
                <a:gd name="T28" fmla="*/ 59 w 59"/>
                <a:gd name="T29" fmla="*/ 32 h 60"/>
                <a:gd name="T30" fmla="*/ 59 w 59"/>
                <a:gd name="T31" fmla="*/ 30 h 60"/>
                <a:gd name="T32" fmla="*/ 58 w 59"/>
                <a:gd name="T33" fmla="*/ 28 h 60"/>
                <a:gd name="T34" fmla="*/ 56 w 59"/>
                <a:gd name="T35" fmla="*/ 28 h 60"/>
                <a:gd name="T36" fmla="*/ 54 w 59"/>
                <a:gd name="T37" fmla="*/ 30 h 60"/>
                <a:gd name="T38" fmla="*/ 53 w 59"/>
                <a:gd name="T39" fmla="*/ 28 h 60"/>
                <a:gd name="T40" fmla="*/ 51 w 59"/>
                <a:gd name="T41" fmla="*/ 28 h 60"/>
                <a:gd name="T42" fmla="*/ 50 w 59"/>
                <a:gd name="T43" fmla="*/ 27 h 60"/>
                <a:gd name="T44" fmla="*/ 48 w 59"/>
                <a:gd name="T45" fmla="*/ 27 h 60"/>
                <a:gd name="T46" fmla="*/ 48 w 59"/>
                <a:gd name="T47" fmla="*/ 27 h 60"/>
                <a:gd name="T48" fmla="*/ 45 w 59"/>
                <a:gd name="T49" fmla="*/ 27 h 60"/>
                <a:gd name="T50" fmla="*/ 46 w 59"/>
                <a:gd name="T51" fmla="*/ 0 h 60"/>
                <a:gd name="T52" fmla="*/ 45 w 59"/>
                <a:gd name="T53" fmla="*/ 0 h 60"/>
                <a:gd name="T54" fmla="*/ 21 w 59"/>
                <a:gd name="T55" fmla="*/ 0 h 60"/>
                <a:gd name="T56" fmla="*/ 21 w 59"/>
                <a:gd name="T57" fmla="*/ 8 h 60"/>
                <a:gd name="T58" fmla="*/ 15 w 59"/>
                <a:gd name="T59" fmla="*/ 8 h 60"/>
                <a:gd name="T60" fmla="*/ 16 w 59"/>
                <a:gd name="T61" fmla="*/ 9 h 60"/>
                <a:gd name="T62" fmla="*/ 18 w 59"/>
                <a:gd name="T63" fmla="*/ 11 h 60"/>
                <a:gd name="T64" fmla="*/ 19 w 59"/>
                <a:gd name="T65" fmla="*/ 14 h 60"/>
                <a:gd name="T66" fmla="*/ 22 w 59"/>
                <a:gd name="T67" fmla="*/ 16 h 60"/>
                <a:gd name="T68" fmla="*/ 24 w 59"/>
                <a:gd name="T69" fmla="*/ 16 h 60"/>
                <a:gd name="T70" fmla="*/ 24 w 59"/>
                <a:gd name="T71" fmla="*/ 17 h 60"/>
                <a:gd name="T72" fmla="*/ 26 w 59"/>
                <a:gd name="T73" fmla="*/ 19 h 60"/>
                <a:gd name="T74" fmla="*/ 26 w 59"/>
                <a:gd name="T75" fmla="*/ 20 h 60"/>
                <a:gd name="T76" fmla="*/ 29 w 59"/>
                <a:gd name="T77" fmla="*/ 20 h 60"/>
                <a:gd name="T78" fmla="*/ 30 w 59"/>
                <a:gd name="T79" fmla="*/ 22 h 60"/>
                <a:gd name="T80" fmla="*/ 30 w 59"/>
                <a:gd name="T81" fmla="*/ 24 h 60"/>
                <a:gd name="T82" fmla="*/ 29 w 59"/>
                <a:gd name="T83" fmla="*/ 25 h 60"/>
                <a:gd name="T84" fmla="*/ 11 w 59"/>
                <a:gd name="T85" fmla="*/ 25 h 60"/>
                <a:gd name="T86" fmla="*/ 2 w 59"/>
                <a:gd name="T87" fmla="*/ 38 h 60"/>
                <a:gd name="T88" fmla="*/ 2 w 59"/>
                <a:gd name="T89" fmla="*/ 41 h 60"/>
                <a:gd name="T90" fmla="*/ 3 w 59"/>
                <a:gd name="T91" fmla="*/ 41 h 60"/>
                <a:gd name="T92" fmla="*/ 2 w 59"/>
                <a:gd name="T93" fmla="*/ 43 h 60"/>
                <a:gd name="T94" fmla="*/ 3 w 59"/>
                <a:gd name="T95" fmla="*/ 44 h 60"/>
                <a:gd name="T96" fmla="*/ 3 w 59"/>
                <a:gd name="T97" fmla="*/ 44 h 60"/>
                <a:gd name="T98" fmla="*/ 3 w 59"/>
                <a:gd name="T99" fmla="*/ 46 h 60"/>
                <a:gd name="T100" fmla="*/ 2 w 59"/>
                <a:gd name="T101" fmla="*/ 46 h 60"/>
                <a:gd name="T102" fmla="*/ 2 w 59"/>
                <a:gd name="T103" fmla="*/ 47 h 60"/>
                <a:gd name="T104" fmla="*/ 0 w 59"/>
                <a:gd name="T105" fmla="*/ 47 h 60"/>
                <a:gd name="T106" fmla="*/ 3 w 59"/>
                <a:gd name="T107" fmla="*/ 51 h 60"/>
                <a:gd name="T108" fmla="*/ 5 w 59"/>
                <a:gd name="T109" fmla="*/ 54 h 60"/>
                <a:gd name="T110" fmla="*/ 7 w 59"/>
                <a:gd name="T111" fmla="*/ 54 h 60"/>
                <a:gd name="T112" fmla="*/ 10 w 59"/>
                <a:gd name="T113" fmla="*/ 57 h 60"/>
                <a:gd name="T114" fmla="*/ 16 w 59"/>
                <a:gd name="T115" fmla="*/ 59 h 60"/>
                <a:gd name="T116" fmla="*/ 21 w 59"/>
                <a:gd name="T117" fmla="*/ 59 h 60"/>
                <a:gd name="T118" fmla="*/ 24 w 59"/>
                <a:gd name="T119" fmla="*/ 59 h 60"/>
                <a:gd name="T120" fmla="*/ 29 w 59"/>
                <a:gd name="T121" fmla="*/ 60 h 60"/>
                <a:gd name="T122" fmla="*/ 30 w 59"/>
                <a:gd name="T123" fmla="*/ 59 h 60"/>
                <a:gd name="T124" fmla="*/ 30 w 59"/>
                <a:gd name="T125" fmla="*/ 57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9" h="60">
                  <a:moveTo>
                    <a:pt x="30" y="57"/>
                  </a:moveTo>
                  <a:lnTo>
                    <a:pt x="34" y="55"/>
                  </a:lnTo>
                  <a:lnTo>
                    <a:pt x="37" y="54"/>
                  </a:lnTo>
                  <a:lnTo>
                    <a:pt x="38" y="54"/>
                  </a:lnTo>
                  <a:lnTo>
                    <a:pt x="38" y="52"/>
                  </a:lnTo>
                  <a:lnTo>
                    <a:pt x="38" y="52"/>
                  </a:lnTo>
                  <a:lnTo>
                    <a:pt x="43" y="49"/>
                  </a:lnTo>
                  <a:lnTo>
                    <a:pt x="45" y="46"/>
                  </a:lnTo>
                  <a:lnTo>
                    <a:pt x="43" y="43"/>
                  </a:lnTo>
                  <a:lnTo>
                    <a:pt x="46" y="41"/>
                  </a:lnTo>
                  <a:lnTo>
                    <a:pt x="50" y="36"/>
                  </a:lnTo>
                  <a:lnTo>
                    <a:pt x="51" y="36"/>
                  </a:lnTo>
                  <a:lnTo>
                    <a:pt x="56" y="35"/>
                  </a:lnTo>
                  <a:lnTo>
                    <a:pt x="58" y="32"/>
                  </a:lnTo>
                  <a:lnTo>
                    <a:pt x="59" y="32"/>
                  </a:lnTo>
                  <a:lnTo>
                    <a:pt x="59" y="30"/>
                  </a:lnTo>
                  <a:lnTo>
                    <a:pt x="58" y="28"/>
                  </a:lnTo>
                  <a:lnTo>
                    <a:pt x="56" y="28"/>
                  </a:lnTo>
                  <a:lnTo>
                    <a:pt x="54" y="30"/>
                  </a:lnTo>
                  <a:lnTo>
                    <a:pt x="53" y="28"/>
                  </a:lnTo>
                  <a:lnTo>
                    <a:pt x="51" y="28"/>
                  </a:lnTo>
                  <a:lnTo>
                    <a:pt x="50" y="27"/>
                  </a:lnTo>
                  <a:lnTo>
                    <a:pt x="48" y="27"/>
                  </a:lnTo>
                  <a:lnTo>
                    <a:pt x="48" y="27"/>
                  </a:lnTo>
                  <a:lnTo>
                    <a:pt x="45" y="27"/>
                  </a:lnTo>
                  <a:lnTo>
                    <a:pt x="46" y="0"/>
                  </a:lnTo>
                  <a:lnTo>
                    <a:pt x="45" y="0"/>
                  </a:lnTo>
                  <a:lnTo>
                    <a:pt x="21" y="0"/>
                  </a:lnTo>
                  <a:lnTo>
                    <a:pt x="21" y="8"/>
                  </a:lnTo>
                  <a:lnTo>
                    <a:pt x="15" y="8"/>
                  </a:lnTo>
                  <a:lnTo>
                    <a:pt x="16" y="9"/>
                  </a:lnTo>
                  <a:lnTo>
                    <a:pt x="18" y="11"/>
                  </a:lnTo>
                  <a:lnTo>
                    <a:pt x="19" y="14"/>
                  </a:lnTo>
                  <a:lnTo>
                    <a:pt x="22" y="16"/>
                  </a:lnTo>
                  <a:lnTo>
                    <a:pt x="24" y="16"/>
                  </a:lnTo>
                  <a:lnTo>
                    <a:pt x="24" y="17"/>
                  </a:lnTo>
                  <a:lnTo>
                    <a:pt x="26" y="19"/>
                  </a:lnTo>
                  <a:lnTo>
                    <a:pt x="26" y="20"/>
                  </a:lnTo>
                  <a:lnTo>
                    <a:pt x="29" y="20"/>
                  </a:lnTo>
                  <a:lnTo>
                    <a:pt x="30" y="22"/>
                  </a:lnTo>
                  <a:lnTo>
                    <a:pt x="30" y="24"/>
                  </a:lnTo>
                  <a:lnTo>
                    <a:pt x="29" y="25"/>
                  </a:lnTo>
                  <a:lnTo>
                    <a:pt x="11" y="25"/>
                  </a:lnTo>
                  <a:lnTo>
                    <a:pt x="2" y="38"/>
                  </a:lnTo>
                  <a:lnTo>
                    <a:pt x="2" y="41"/>
                  </a:lnTo>
                  <a:lnTo>
                    <a:pt x="3" y="41"/>
                  </a:lnTo>
                  <a:lnTo>
                    <a:pt x="2" y="43"/>
                  </a:lnTo>
                  <a:lnTo>
                    <a:pt x="3" y="44"/>
                  </a:lnTo>
                  <a:lnTo>
                    <a:pt x="3" y="44"/>
                  </a:lnTo>
                  <a:lnTo>
                    <a:pt x="3" y="46"/>
                  </a:lnTo>
                  <a:lnTo>
                    <a:pt x="2" y="46"/>
                  </a:lnTo>
                  <a:lnTo>
                    <a:pt x="2" y="47"/>
                  </a:lnTo>
                  <a:lnTo>
                    <a:pt x="0" y="47"/>
                  </a:lnTo>
                  <a:lnTo>
                    <a:pt x="3" y="51"/>
                  </a:lnTo>
                  <a:lnTo>
                    <a:pt x="5" y="54"/>
                  </a:lnTo>
                  <a:lnTo>
                    <a:pt x="7" y="54"/>
                  </a:lnTo>
                  <a:lnTo>
                    <a:pt x="10" y="57"/>
                  </a:lnTo>
                  <a:lnTo>
                    <a:pt x="16" y="59"/>
                  </a:lnTo>
                  <a:lnTo>
                    <a:pt x="21" y="59"/>
                  </a:lnTo>
                  <a:lnTo>
                    <a:pt x="24" y="59"/>
                  </a:lnTo>
                  <a:lnTo>
                    <a:pt x="29" y="60"/>
                  </a:lnTo>
                  <a:lnTo>
                    <a:pt x="30" y="59"/>
                  </a:lnTo>
                  <a:lnTo>
                    <a:pt x="30" y="57"/>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1419">
              <a:extLst>
                <a:ext uri="{FF2B5EF4-FFF2-40B4-BE49-F238E27FC236}">
                  <a16:creationId xmlns:a16="http://schemas.microsoft.com/office/drawing/2014/main" id="{C1CC05F2-1535-4FCA-9608-2DDABC58E41F}"/>
                </a:ext>
              </a:extLst>
            </p:cNvPr>
            <p:cNvSpPr>
              <a:spLocks/>
            </p:cNvSpPr>
            <p:nvPr/>
          </p:nvSpPr>
          <p:spPr bwMode="auto">
            <a:xfrm>
              <a:off x="3163" y="2052"/>
              <a:ext cx="2" cy="6"/>
            </a:xfrm>
            <a:custGeom>
              <a:avLst/>
              <a:gdLst>
                <a:gd name="T0" fmla="*/ 0 w 2"/>
                <a:gd name="T1" fmla="*/ 2 h 6"/>
                <a:gd name="T2" fmla="*/ 0 w 2"/>
                <a:gd name="T3" fmla="*/ 3 h 6"/>
                <a:gd name="T4" fmla="*/ 0 w 2"/>
                <a:gd name="T5" fmla="*/ 6 h 6"/>
                <a:gd name="T6" fmla="*/ 2 w 2"/>
                <a:gd name="T7" fmla="*/ 5 h 6"/>
                <a:gd name="T8" fmla="*/ 2 w 2"/>
                <a:gd name="T9" fmla="*/ 3 h 6"/>
                <a:gd name="T10" fmla="*/ 0 w 2"/>
                <a:gd name="T11" fmla="*/ 0 h 6"/>
                <a:gd name="T12" fmla="*/ 0 w 2"/>
                <a:gd name="T13" fmla="*/ 2 h 6"/>
              </a:gdLst>
              <a:ahLst/>
              <a:cxnLst>
                <a:cxn ang="0">
                  <a:pos x="T0" y="T1"/>
                </a:cxn>
                <a:cxn ang="0">
                  <a:pos x="T2" y="T3"/>
                </a:cxn>
                <a:cxn ang="0">
                  <a:pos x="T4" y="T5"/>
                </a:cxn>
                <a:cxn ang="0">
                  <a:pos x="T6" y="T7"/>
                </a:cxn>
                <a:cxn ang="0">
                  <a:pos x="T8" y="T9"/>
                </a:cxn>
                <a:cxn ang="0">
                  <a:pos x="T10" y="T11"/>
                </a:cxn>
                <a:cxn ang="0">
                  <a:pos x="T12" y="T13"/>
                </a:cxn>
              </a:cxnLst>
              <a:rect l="0" t="0" r="r" b="b"/>
              <a:pathLst>
                <a:path w="2" h="6">
                  <a:moveTo>
                    <a:pt x="0" y="2"/>
                  </a:moveTo>
                  <a:lnTo>
                    <a:pt x="0" y="3"/>
                  </a:lnTo>
                  <a:lnTo>
                    <a:pt x="0" y="6"/>
                  </a:lnTo>
                  <a:lnTo>
                    <a:pt x="2" y="5"/>
                  </a:lnTo>
                  <a:lnTo>
                    <a:pt x="2" y="3"/>
                  </a:lnTo>
                  <a:lnTo>
                    <a:pt x="0" y="0"/>
                  </a:lnTo>
                  <a:lnTo>
                    <a:pt x="0" y="2"/>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1420">
              <a:extLst>
                <a:ext uri="{FF2B5EF4-FFF2-40B4-BE49-F238E27FC236}">
                  <a16:creationId xmlns:a16="http://schemas.microsoft.com/office/drawing/2014/main" id="{CA92B682-4F93-48B6-9BD2-5781B78941CE}"/>
                </a:ext>
              </a:extLst>
            </p:cNvPr>
            <p:cNvSpPr>
              <a:spLocks/>
            </p:cNvSpPr>
            <p:nvPr/>
          </p:nvSpPr>
          <p:spPr bwMode="auto">
            <a:xfrm>
              <a:off x="3347" y="2058"/>
              <a:ext cx="1" cy="2"/>
            </a:xfrm>
            <a:custGeom>
              <a:avLst/>
              <a:gdLst>
                <a:gd name="T0" fmla="*/ 1 w 1"/>
                <a:gd name="T1" fmla="*/ 0 h 2"/>
                <a:gd name="T2" fmla="*/ 0 w 1"/>
                <a:gd name="T3" fmla="*/ 0 h 2"/>
                <a:gd name="T4" fmla="*/ 0 w 1"/>
                <a:gd name="T5" fmla="*/ 2 h 2"/>
                <a:gd name="T6" fmla="*/ 0 w 1"/>
                <a:gd name="T7" fmla="*/ 2 h 2"/>
                <a:gd name="T8" fmla="*/ 1 w 1"/>
                <a:gd name="T9" fmla="*/ 0 h 2"/>
              </a:gdLst>
              <a:ahLst/>
              <a:cxnLst>
                <a:cxn ang="0">
                  <a:pos x="T0" y="T1"/>
                </a:cxn>
                <a:cxn ang="0">
                  <a:pos x="T2" y="T3"/>
                </a:cxn>
                <a:cxn ang="0">
                  <a:pos x="T4" y="T5"/>
                </a:cxn>
                <a:cxn ang="0">
                  <a:pos x="T6" y="T7"/>
                </a:cxn>
                <a:cxn ang="0">
                  <a:pos x="T8" y="T9"/>
                </a:cxn>
              </a:cxnLst>
              <a:rect l="0" t="0" r="r" b="b"/>
              <a:pathLst>
                <a:path w="1" h="2">
                  <a:moveTo>
                    <a:pt x="1" y="0"/>
                  </a:moveTo>
                  <a:lnTo>
                    <a:pt x="0" y="0"/>
                  </a:lnTo>
                  <a:lnTo>
                    <a:pt x="0" y="2"/>
                  </a:lnTo>
                  <a:lnTo>
                    <a:pt x="0" y="2"/>
                  </a:lnTo>
                  <a:lnTo>
                    <a:pt x="1"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1421">
              <a:extLst>
                <a:ext uri="{FF2B5EF4-FFF2-40B4-BE49-F238E27FC236}">
                  <a16:creationId xmlns:a16="http://schemas.microsoft.com/office/drawing/2014/main" id="{C1DC06DF-17CA-422F-988F-45CB190D6223}"/>
                </a:ext>
              </a:extLst>
            </p:cNvPr>
            <p:cNvSpPr>
              <a:spLocks/>
            </p:cNvSpPr>
            <p:nvPr/>
          </p:nvSpPr>
          <p:spPr bwMode="auto">
            <a:xfrm>
              <a:off x="3343" y="2065"/>
              <a:ext cx="2" cy="5"/>
            </a:xfrm>
            <a:custGeom>
              <a:avLst/>
              <a:gdLst>
                <a:gd name="T0" fmla="*/ 2 w 2"/>
                <a:gd name="T1" fmla="*/ 1 h 5"/>
                <a:gd name="T2" fmla="*/ 2 w 2"/>
                <a:gd name="T3" fmla="*/ 0 h 5"/>
                <a:gd name="T4" fmla="*/ 0 w 2"/>
                <a:gd name="T5" fmla="*/ 5 h 5"/>
                <a:gd name="T6" fmla="*/ 2 w 2"/>
                <a:gd name="T7" fmla="*/ 1 h 5"/>
              </a:gdLst>
              <a:ahLst/>
              <a:cxnLst>
                <a:cxn ang="0">
                  <a:pos x="T0" y="T1"/>
                </a:cxn>
                <a:cxn ang="0">
                  <a:pos x="T2" y="T3"/>
                </a:cxn>
                <a:cxn ang="0">
                  <a:pos x="T4" y="T5"/>
                </a:cxn>
                <a:cxn ang="0">
                  <a:pos x="T6" y="T7"/>
                </a:cxn>
              </a:cxnLst>
              <a:rect l="0" t="0" r="r" b="b"/>
              <a:pathLst>
                <a:path w="2" h="5">
                  <a:moveTo>
                    <a:pt x="2" y="1"/>
                  </a:moveTo>
                  <a:lnTo>
                    <a:pt x="2" y="0"/>
                  </a:lnTo>
                  <a:lnTo>
                    <a:pt x="0" y="5"/>
                  </a:lnTo>
                  <a:lnTo>
                    <a:pt x="2" y="1"/>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1422">
              <a:extLst>
                <a:ext uri="{FF2B5EF4-FFF2-40B4-BE49-F238E27FC236}">
                  <a16:creationId xmlns:a16="http://schemas.microsoft.com/office/drawing/2014/main" id="{7B978798-D5CD-49C4-B51D-A0E03344165D}"/>
                </a:ext>
              </a:extLst>
            </p:cNvPr>
            <p:cNvSpPr>
              <a:spLocks/>
            </p:cNvSpPr>
            <p:nvPr/>
          </p:nvSpPr>
          <p:spPr bwMode="auto">
            <a:xfrm>
              <a:off x="3345" y="2062"/>
              <a:ext cx="2" cy="1"/>
            </a:xfrm>
            <a:custGeom>
              <a:avLst/>
              <a:gdLst>
                <a:gd name="T0" fmla="*/ 0 w 2"/>
                <a:gd name="T1" fmla="*/ 1 h 1"/>
                <a:gd name="T2" fmla="*/ 2 w 2"/>
                <a:gd name="T3" fmla="*/ 1 h 1"/>
                <a:gd name="T4" fmla="*/ 2 w 2"/>
                <a:gd name="T5" fmla="*/ 0 h 1"/>
                <a:gd name="T6" fmla="*/ 2 w 2"/>
                <a:gd name="T7" fmla="*/ 0 h 1"/>
                <a:gd name="T8" fmla="*/ 0 w 2"/>
                <a:gd name="T9" fmla="*/ 1 h 1"/>
              </a:gdLst>
              <a:ahLst/>
              <a:cxnLst>
                <a:cxn ang="0">
                  <a:pos x="T0" y="T1"/>
                </a:cxn>
                <a:cxn ang="0">
                  <a:pos x="T2" y="T3"/>
                </a:cxn>
                <a:cxn ang="0">
                  <a:pos x="T4" y="T5"/>
                </a:cxn>
                <a:cxn ang="0">
                  <a:pos x="T6" y="T7"/>
                </a:cxn>
                <a:cxn ang="0">
                  <a:pos x="T8" y="T9"/>
                </a:cxn>
              </a:cxnLst>
              <a:rect l="0" t="0" r="r" b="b"/>
              <a:pathLst>
                <a:path w="2" h="1">
                  <a:moveTo>
                    <a:pt x="0" y="1"/>
                  </a:moveTo>
                  <a:lnTo>
                    <a:pt x="2" y="1"/>
                  </a:lnTo>
                  <a:lnTo>
                    <a:pt x="2" y="0"/>
                  </a:lnTo>
                  <a:lnTo>
                    <a:pt x="2" y="0"/>
                  </a:lnTo>
                  <a:lnTo>
                    <a:pt x="0" y="1"/>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1423">
              <a:extLst>
                <a:ext uri="{FF2B5EF4-FFF2-40B4-BE49-F238E27FC236}">
                  <a16:creationId xmlns:a16="http://schemas.microsoft.com/office/drawing/2014/main" id="{E09B9E22-A8D9-483B-877D-ECA2E5E5327D}"/>
                </a:ext>
              </a:extLst>
            </p:cNvPr>
            <p:cNvSpPr>
              <a:spLocks/>
            </p:cNvSpPr>
            <p:nvPr/>
          </p:nvSpPr>
          <p:spPr bwMode="auto">
            <a:xfrm>
              <a:off x="3092" y="1923"/>
              <a:ext cx="401" cy="296"/>
            </a:xfrm>
            <a:custGeom>
              <a:avLst/>
              <a:gdLst>
                <a:gd name="T0" fmla="*/ 344 w 401"/>
                <a:gd name="T1" fmla="*/ 274 h 296"/>
                <a:gd name="T2" fmla="*/ 333 w 401"/>
                <a:gd name="T3" fmla="*/ 260 h 296"/>
                <a:gd name="T4" fmla="*/ 365 w 401"/>
                <a:gd name="T5" fmla="*/ 249 h 296"/>
                <a:gd name="T6" fmla="*/ 374 w 401"/>
                <a:gd name="T7" fmla="*/ 237 h 296"/>
                <a:gd name="T8" fmla="*/ 388 w 401"/>
                <a:gd name="T9" fmla="*/ 229 h 296"/>
                <a:gd name="T10" fmla="*/ 385 w 401"/>
                <a:gd name="T11" fmla="*/ 218 h 296"/>
                <a:gd name="T12" fmla="*/ 395 w 401"/>
                <a:gd name="T13" fmla="*/ 191 h 296"/>
                <a:gd name="T14" fmla="*/ 350 w 401"/>
                <a:gd name="T15" fmla="*/ 198 h 296"/>
                <a:gd name="T16" fmla="*/ 331 w 401"/>
                <a:gd name="T17" fmla="*/ 233 h 296"/>
                <a:gd name="T18" fmla="*/ 325 w 401"/>
                <a:gd name="T19" fmla="*/ 237 h 296"/>
                <a:gd name="T20" fmla="*/ 298 w 401"/>
                <a:gd name="T21" fmla="*/ 244 h 296"/>
                <a:gd name="T22" fmla="*/ 272 w 401"/>
                <a:gd name="T23" fmla="*/ 234 h 296"/>
                <a:gd name="T24" fmla="*/ 251 w 401"/>
                <a:gd name="T25" fmla="*/ 198 h 296"/>
                <a:gd name="T26" fmla="*/ 248 w 401"/>
                <a:gd name="T27" fmla="*/ 180 h 296"/>
                <a:gd name="T28" fmla="*/ 250 w 401"/>
                <a:gd name="T29" fmla="*/ 143 h 296"/>
                <a:gd name="T30" fmla="*/ 256 w 401"/>
                <a:gd name="T31" fmla="*/ 134 h 296"/>
                <a:gd name="T32" fmla="*/ 258 w 401"/>
                <a:gd name="T33" fmla="*/ 124 h 296"/>
                <a:gd name="T34" fmla="*/ 237 w 401"/>
                <a:gd name="T35" fmla="*/ 113 h 296"/>
                <a:gd name="T36" fmla="*/ 229 w 401"/>
                <a:gd name="T37" fmla="*/ 86 h 296"/>
                <a:gd name="T38" fmla="*/ 220 w 401"/>
                <a:gd name="T39" fmla="*/ 65 h 296"/>
                <a:gd name="T40" fmla="*/ 200 w 401"/>
                <a:gd name="T41" fmla="*/ 56 h 296"/>
                <a:gd name="T42" fmla="*/ 191 w 401"/>
                <a:gd name="T43" fmla="*/ 65 h 296"/>
                <a:gd name="T44" fmla="*/ 175 w 401"/>
                <a:gd name="T45" fmla="*/ 64 h 296"/>
                <a:gd name="T46" fmla="*/ 167 w 401"/>
                <a:gd name="T47" fmla="*/ 56 h 296"/>
                <a:gd name="T48" fmla="*/ 161 w 401"/>
                <a:gd name="T49" fmla="*/ 43 h 296"/>
                <a:gd name="T50" fmla="*/ 153 w 401"/>
                <a:gd name="T51" fmla="*/ 29 h 296"/>
                <a:gd name="T52" fmla="*/ 33 w 401"/>
                <a:gd name="T53" fmla="*/ 0 h 296"/>
                <a:gd name="T54" fmla="*/ 8 w 401"/>
                <a:gd name="T55" fmla="*/ 25 h 296"/>
                <a:gd name="T56" fmla="*/ 12 w 401"/>
                <a:gd name="T57" fmla="*/ 48 h 296"/>
                <a:gd name="T58" fmla="*/ 32 w 401"/>
                <a:gd name="T59" fmla="*/ 73 h 296"/>
                <a:gd name="T60" fmla="*/ 28 w 401"/>
                <a:gd name="T61" fmla="*/ 86 h 296"/>
                <a:gd name="T62" fmla="*/ 27 w 401"/>
                <a:gd name="T63" fmla="*/ 96 h 296"/>
                <a:gd name="T64" fmla="*/ 41 w 401"/>
                <a:gd name="T65" fmla="*/ 99 h 296"/>
                <a:gd name="T66" fmla="*/ 49 w 401"/>
                <a:gd name="T67" fmla="*/ 132 h 296"/>
                <a:gd name="T68" fmla="*/ 70 w 401"/>
                <a:gd name="T69" fmla="*/ 155 h 296"/>
                <a:gd name="T70" fmla="*/ 86 w 401"/>
                <a:gd name="T71" fmla="*/ 158 h 296"/>
                <a:gd name="T72" fmla="*/ 75 w 401"/>
                <a:gd name="T73" fmla="*/ 147 h 296"/>
                <a:gd name="T74" fmla="*/ 68 w 401"/>
                <a:gd name="T75" fmla="*/ 127 h 296"/>
                <a:gd name="T76" fmla="*/ 62 w 401"/>
                <a:gd name="T77" fmla="*/ 102 h 296"/>
                <a:gd name="T78" fmla="*/ 55 w 401"/>
                <a:gd name="T79" fmla="*/ 91 h 296"/>
                <a:gd name="T80" fmla="*/ 41 w 401"/>
                <a:gd name="T81" fmla="*/ 67 h 296"/>
                <a:gd name="T82" fmla="*/ 28 w 401"/>
                <a:gd name="T83" fmla="*/ 44 h 296"/>
                <a:gd name="T84" fmla="*/ 38 w 401"/>
                <a:gd name="T85" fmla="*/ 22 h 296"/>
                <a:gd name="T86" fmla="*/ 51 w 401"/>
                <a:gd name="T87" fmla="*/ 33 h 296"/>
                <a:gd name="T88" fmla="*/ 57 w 401"/>
                <a:gd name="T89" fmla="*/ 60 h 296"/>
                <a:gd name="T90" fmla="*/ 70 w 401"/>
                <a:gd name="T91" fmla="*/ 81 h 296"/>
                <a:gd name="T92" fmla="*/ 83 w 401"/>
                <a:gd name="T93" fmla="*/ 99 h 296"/>
                <a:gd name="T94" fmla="*/ 97 w 401"/>
                <a:gd name="T95" fmla="*/ 108 h 296"/>
                <a:gd name="T96" fmla="*/ 95 w 401"/>
                <a:gd name="T97" fmla="*/ 123 h 296"/>
                <a:gd name="T98" fmla="*/ 106 w 401"/>
                <a:gd name="T99" fmla="*/ 140 h 296"/>
                <a:gd name="T100" fmla="*/ 137 w 401"/>
                <a:gd name="T101" fmla="*/ 174 h 296"/>
                <a:gd name="T102" fmla="*/ 138 w 401"/>
                <a:gd name="T103" fmla="*/ 204 h 296"/>
                <a:gd name="T104" fmla="*/ 140 w 401"/>
                <a:gd name="T105" fmla="*/ 225 h 296"/>
                <a:gd name="T106" fmla="*/ 159 w 401"/>
                <a:gd name="T107" fmla="*/ 236 h 296"/>
                <a:gd name="T108" fmla="*/ 183 w 401"/>
                <a:gd name="T109" fmla="*/ 245 h 296"/>
                <a:gd name="T110" fmla="*/ 223 w 401"/>
                <a:gd name="T111" fmla="*/ 268 h 296"/>
                <a:gd name="T112" fmla="*/ 250 w 401"/>
                <a:gd name="T113" fmla="*/ 279 h 296"/>
                <a:gd name="T114" fmla="*/ 279 w 401"/>
                <a:gd name="T115" fmla="*/ 273 h 296"/>
                <a:gd name="T116" fmla="*/ 283 w 401"/>
                <a:gd name="T117" fmla="*/ 273 h 296"/>
                <a:gd name="T118" fmla="*/ 288 w 401"/>
                <a:gd name="T119" fmla="*/ 271 h 296"/>
                <a:gd name="T120" fmla="*/ 314 w 401"/>
                <a:gd name="T121" fmla="*/ 295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01" h="296">
                  <a:moveTo>
                    <a:pt x="317" y="295"/>
                  </a:moveTo>
                  <a:lnTo>
                    <a:pt x="318" y="295"/>
                  </a:lnTo>
                  <a:lnTo>
                    <a:pt x="318" y="293"/>
                  </a:lnTo>
                  <a:lnTo>
                    <a:pt x="318" y="293"/>
                  </a:lnTo>
                  <a:lnTo>
                    <a:pt x="317" y="292"/>
                  </a:lnTo>
                  <a:lnTo>
                    <a:pt x="318" y="290"/>
                  </a:lnTo>
                  <a:lnTo>
                    <a:pt x="317" y="290"/>
                  </a:lnTo>
                  <a:lnTo>
                    <a:pt x="317" y="287"/>
                  </a:lnTo>
                  <a:lnTo>
                    <a:pt x="326" y="274"/>
                  </a:lnTo>
                  <a:lnTo>
                    <a:pt x="344" y="274"/>
                  </a:lnTo>
                  <a:lnTo>
                    <a:pt x="345" y="273"/>
                  </a:lnTo>
                  <a:lnTo>
                    <a:pt x="345" y="271"/>
                  </a:lnTo>
                  <a:lnTo>
                    <a:pt x="344" y="269"/>
                  </a:lnTo>
                  <a:lnTo>
                    <a:pt x="341" y="269"/>
                  </a:lnTo>
                  <a:lnTo>
                    <a:pt x="341" y="268"/>
                  </a:lnTo>
                  <a:lnTo>
                    <a:pt x="339" y="266"/>
                  </a:lnTo>
                  <a:lnTo>
                    <a:pt x="339" y="265"/>
                  </a:lnTo>
                  <a:lnTo>
                    <a:pt x="337" y="265"/>
                  </a:lnTo>
                  <a:lnTo>
                    <a:pt x="334" y="263"/>
                  </a:lnTo>
                  <a:lnTo>
                    <a:pt x="333" y="260"/>
                  </a:lnTo>
                  <a:lnTo>
                    <a:pt x="331" y="258"/>
                  </a:lnTo>
                  <a:lnTo>
                    <a:pt x="330" y="257"/>
                  </a:lnTo>
                  <a:lnTo>
                    <a:pt x="336" y="257"/>
                  </a:lnTo>
                  <a:lnTo>
                    <a:pt x="336" y="249"/>
                  </a:lnTo>
                  <a:lnTo>
                    <a:pt x="360" y="249"/>
                  </a:lnTo>
                  <a:lnTo>
                    <a:pt x="361" y="247"/>
                  </a:lnTo>
                  <a:lnTo>
                    <a:pt x="363" y="247"/>
                  </a:lnTo>
                  <a:lnTo>
                    <a:pt x="365" y="247"/>
                  </a:lnTo>
                  <a:lnTo>
                    <a:pt x="365" y="247"/>
                  </a:lnTo>
                  <a:lnTo>
                    <a:pt x="365" y="249"/>
                  </a:lnTo>
                  <a:lnTo>
                    <a:pt x="366" y="247"/>
                  </a:lnTo>
                  <a:lnTo>
                    <a:pt x="366" y="247"/>
                  </a:lnTo>
                  <a:lnTo>
                    <a:pt x="366" y="247"/>
                  </a:lnTo>
                  <a:lnTo>
                    <a:pt x="369" y="244"/>
                  </a:lnTo>
                  <a:lnTo>
                    <a:pt x="369" y="242"/>
                  </a:lnTo>
                  <a:lnTo>
                    <a:pt x="369" y="241"/>
                  </a:lnTo>
                  <a:lnTo>
                    <a:pt x="371" y="241"/>
                  </a:lnTo>
                  <a:lnTo>
                    <a:pt x="373" y="241"/>
                  </a:lnTo>
                  <a:lnTo>
                    <a:pt x="373" y="241"/>
                  </a:lnTo>
                  <a:lnTo>
                    <a:pt x="374" y="237"/>
                  </a:lnTo>
                  <a:lnTo>
                    <a:pt x="377" y="234"/>
                  </a:lnTo>
                  <a:lnTo>
                    <a:pt x="379" y="234"/>
                  </a:lnTo>
                  <a:lnTo>
                    <a:pt x="379" y="237"/>
                  </a:lnTo>
                  <a:lnTo>
                    <a:pt x="377" y="237"/>
                  </a:lnTo>
                  <a:lnTo>
                    <a:pt x="377" y="239"/>
                  </a:lnTo>
                  <a:lnTo>
                    <a:pt x="380" y="241"/>
                  </a:lnTo>
                  <a:lnTo>
                    <a:pt x="382" y="244"/>
                  </a:lnTo>
                  <a:lnTo>
                    <a:pt x="382" y="242"/>
                  </a:lnTo>
                  <a:lnTo>
                    <a:pt x="385" y="237"/>
                  </a:lnTo>
                  <a:lnTo>
                    <a:pt x="388" y="229"/>
                  </a:lnTo>
                  <a:lnTo>
                    <a:pt x="388" y="226"/>
                  </a:lnTo>
                  <a:lnTo>
                    <a:pt x="388" y="228"/>
                  </a:lnTo>
                  <a:lnTo>
                    <a:pt x="387" y="229"/>
                  </a:lnTo>
                  <a:lnTo>
                    <a:pt x="385" y="228"/>
                  </a:lnTo>
                  <a:lnTo>
                    <a:pt x="385" y="226"/>
                  </a:lnTo>
                  <a:lnTo>
                    <a:pt x="388" y="223"/>
                  </a:lnTo>
                  <a:lnTo>
                    <a:pt x="388" y="222"/>
                  </a:lnTo>
                  <a:lnTo>
                    <a:pt x="387" y="222"/>
                  </a:lnTo>
                  <a:lnTo>
                    <a:pt x="385" y="220"/>
                  </a:lnTo>
                  <a:lnTo>
                    <a:pt x="385" y="218"/>
                  </a:lnTo>
                  <a:lnTo>
                    <a:pt x="388" y="217"/>
                  </a:lnTo>
                  <a:lnTo>
                    <a:pt x="388" y="214"/>
                  </a:lnTo>
                  <a:lnTo>
                    <a:pt x="390" y="212"/>
                  </a:lnTo>
                  <a:lnTo>
                    <a:pt x="396" y="206"/>
                  </a:lnTo>
                  <a:lnTo>
                    <a:pt x="400" y="201"/>
                  </a:lnTo>
                  <a:lnTo>
                    <a:pt x="401" y="198"/>
                  </a:lnTo>
                  <a:lnTo>
                    <a:pt x="401" y="194"/>
                  </a:lnTo>
                  <a:lnTo>
                    <a:pt x="396" y="190"/>
                  </a:lnTo>
                  <a:lnTo>
                    <a:pt x="395" y="190"/>
                  </a:lnTo>
                  <a:lnTo>
                    <a:pt x="395" y="191"/>
                  </a:lnTo>
                  <a:lnTo>
                    <a:pt x="393" y="191"/>
                  </a:lnTo>
                  <a:lnTo>
                    <a:pt x="387" y="190"/>
                  </a:lnTo>
                  <a:lnTo>
                    <a:pt x="382" y="190"/>
                  </a:lnTo>
                  <a:lnTo>
                    <a:pt x="382" y="191"/>
                  </a:lnTo>
                  <a:lnTo>
                    <a:pt x="379" y="193"/>
                  </a:lnTo>
                  <a:lnTo>
                    <a:pt x="377" y="191"/>
                  </a:lnTo>
                  <a:lnTo>
                    <a:pt x="374" y="193"/>
                  </a:lnTo>
                  <a:lnTo>
                    <a:pt x="371" y="194"/>
                  </a:lnTo>
                  <a:lnTo>
                    <a:pt x="360" y="194"/>
                  </a:lnTo>
                  <a:lnTo>
                    <a:pt x="350" y="198"/>
                  </a:lnTo>
                  <a:lnTo>
                    <a:pt x="350" y="199"/>
                  </a:lnTo>
                  <a:lnTo>
                    <a:pt x="353" y="199"/>
                  </a:lnTo>
                  <a:lnTo>
                    <a:pt x="347" y="206"/>
                  </a:lnTo>
                  <a:lnTo>
                    <a:pt x="347" y="214"/>
                  </a:lnTo>
                  <a:lnTo>
                    <a:pt x="347" y="215"/>
                  </a:lnTo>
                  <a:lnTo>
                    <a:pt x="342" y="220"/>
                  </a:lnTo>
                  <a:lnTo>
                    <a:pt x="342" y="225"/>
                  </a:lnTo>
                  <a:lnTo>
                    <a:pt x="339" y="228"/>
                  </a:lnTo>
                  <a:lnTo>
                    <a:pt x="337" y="229"/>
                  </a:lnTo>
                  <a:lnTo>
                    <a:pt x="331" y="233"/>
                  </a:lnTo>
                  <a:lnTo>
                    <a:pt x="331" y="233"/>
                  </a:lnTo>
                  <a:lnTo>
                    <a:pt x="334" y="231"/>
                  </a:lnTo>
                  <a:lnTo>
                    <a:pt x="334" y="233"/>
                  </a:lnTo>
                  <a:lnTo>
                    <a:pt x="334" y="237"/>
                  </a:lnTo>
                  <a:lnTo>
                    <a:pt x="331" y="241"/>
                  </a:lnTo>
                  <a:lnTo>
                    <a:pt x="330" y="241"/>
                  </a:lnTo>
                  <a:lnTo>
                    <a:pt x="330" y="242"/>
                  </a:lnTo>
                  <a:lnTo>
                    <a:pt x="326" y="241"/>
                  </a:lnTo>
                  <a:lnTo>
                    <a:pt x="323" y="239"/>
                  </a:lnTo>
                  <a:lnTo>
                    <a:pt x="325" y="237"/>
                  </a:lnTo>
                  <a:lnTo>
                    <a:pt x="328" y="236"/>
                  </a:lnTo>
                  <a:lnTo>
                    <a:pt x="323" y="236"/>
                  </a:lnTo>
                  <a:lnTo>
                    <a:pt x="322" y="237"/>
                  </a:lnTo>
                  <a:lnTo>
                    <a:pt x="318" y="236"/>
                  </a:lnTo>
                  <a:lnTo>
                    <a:pt x="315" y="236"/>
                  </a:lnTo>
                  <a:lnTo>
                    <a:pt x="314" y="237"/>
                  </a:lnTo>
                  <a:lnTo>
                    <a:pt x="309" y="237"/>
                  </a:lnTo>
                  <a:lnTo>
                    <a:pt x="304" y="239"/>
                  </a:lnTo>
                  <a:lnTo>
                    <a:pt x="304" y="239"/>
                  </a:lnTo>
                  <a:lnTo>
                    <a:pt x="298" y="244"/>
                  </a:lnTo>
                  <a:lnTo>
                    <a:pt x="296" y="244"/>
                  </a:lnTo>
                  <a:lnTo>
                    <a:pt x="294" y="242"/>
                  </a:lnTo>
                  <a:lnTo>
                    <a:pt x="290" y="242"/>
                  </a:lnTo>
                  <a:lnTo>
                    <a:pt x="286" y="244"/>
                  </a:lnTo>
                  <a:lnTo>
                    <a:pt x="286" y="241"/>
                  </a:lnTo>
                  <a:lnTo>
                    <a:pt x="283" y="236"/>
                  </a:lnTo>
                  <a:lnTo>
                    <a:pt x="279" y="234"/>
                  </a:lnTo>
                  <a:lnTo>
                    <a:pt x="277" y="233"/>
                  </a:lnTo>
                  <a:lnTo>
                    <a:pt x="274" y="233"/>
                  </a:lnTo>
                  <a:lnTo>
                    <a:pt x="272" y="234"/>
                  </a:lnTo>
                  <a:lnTo>
                    <a:pt x="271" y="231"/>
                  </a:lnTo>
                  <a:lnTo>
                    <a:pt x="264" y="225"/>
                  </a:lnTo>
                  <a:lnTo>
                    <a:pt x="264" y="223"/>
                  </a:lnTo>
                  <a:lnTo>
                    <a:pt x="264" y="220"/>
                  </a:lnTo>
                  <a:lnTo>
                    <a:pt x="261" y="217"/>
                  </a:lnTo>
                  <a:lnTo>
                    <a:pt x="261" y="214"/>
                  </a:lnTo>
                  <a:lnTo>
                    <a:pt x="253" y="206"/>
                  </a:lnTo>
                  <a:lnTo>
                    <a:pt x="251" y="202"/>
                  </a:lnTo>
                  <a:lnTo>
                    <a:pt x="250" y="199"/>
                  </a:lnTo>
                  <a:lnTo>
                    <a:pt x="251" y="198"/>
                  </a:lnTo>
                  <a:lnTo>
                    <a:pt x="251" y="196"/>
                  </a:lnTo>
                  <a:lnTo>
                    <a:pt x="250" y="190"/>
                  </a:lnTo>
                  <a:lnTo>
                    <a:pt x="247" y="188"/>
                  </a:lnTo>
                  <a:lnTo>
                    <a:pt x="248" y="185"/>
                  </a:lnTo>
                  <a:lnTo>
                    <a:pt x="250" y="190"/>
                  </a:lnTo>
                  <a:lnTo>
                    <a:pt x="251" y="194"/>
                  </a:lnTo>
                  <a:lnTo>
                    <a:pt x="251" y="193"/>
                  </a:lnTo>
                  <a:lnTo>
                    <a:pt x="251" y="190"/>
                  </a:lnTo>
                  <a:lnTo>
                    <a:pt x="248" y="183"/>
                  </a:lnTo>
                  <a:lnTo>
                    <a:pt x="248" y="180"/>
                  </a:lnTo>
                  <a:lnTo>
                    <a:pt x="248" y="175"/>
                  </a:lnTo>
                  <a:lnTo>
                    <a:pt x="247" y="174"/>
                  </a:lnTo>
                  <a:lnTo>
                    <a:pt x="250" y="170"/>
                  </a:lnTo>
                  <a:lnTo>
                    <a:pt x="250" y="164"/>
                  </a:lnTo>
                  <a:lnTo>
                    <a:pt x="250" y="159"/>
                  </a:lnTo>
                  <a:lnTo>
                    <a:pt x="251" y="151"/>
                  </a:lnTo>
                  <a:lnTo>
                    <a:pt x="250" y="150"/>
                  </a:lnTo>
                  <a:lnTo>
                    <a:pt x="251" y="148"/>
                  </a:lnTo>
                  <a:lnTo>
                    <a:pt x="250" y="147"/>
                  </a:lnTo>
                  <a:lnTo>
                    <a:pt x="250" y="143"/>
                  </a:lnTo>
                  <a:lnTo>
                    <a:pt x="251" y="142"/>
                  </a:lnTo>
                  <a:lnTo>
                    <a:pt x="253" y="139"/>
                  </a:lnTo>
                  <a:lnTo>
                    <a:pt x="253" y="137"/>
                  </a:lnTo>
                  <a:lnTo>
                    <a:pt x="251" y="135"/>
                  </a:lnTo>
                  <a:lnTo>
                    <a:pt x="253" y="134"/>
                  </a:lnTo>
                  <a:lnTo>
                    <a:pt x="253" y="129"/>
                  </a:lnTo>
                  <a:lnTo>
                    <a:pt x="256" y="129"/>
                  </a:lnTo>
                  <a:lnTo>
                    <a:pt x="256" y="132"/>
                  </a:lnTo>
                  <a:lnTo>
                    <a:pt x="255" y="134"/>
                  </a:lnTo>
                  <a:lnTo>
                    <a:pt x="256" y="134"/>
                  </a:lnTo>
                  <a:lnTo>
                    <a:pt x="256" y="131"/>
                  </a:lnTo>
                  <a:lnTo>
                    <a:pt x="259" y="127"/>
                  </a:lnTo>
                  <a:lnTo>
                    <a:pt x="259" y="124"/>
                  </a:lnTo>
                  <a:lnTo>
                    <a:pt x="261" y="124"/>
                  </a:lnTo>
                  <a:lnTo>
                    <a:pt x="261" y="119"/>
                  </a:lnTo>
                  <a:lnTo>
                    <a:pt x="263" y="118"/>
                  </a:lnTo>
                  <a:lnTo>
                    <a:pt x="259" y="119"/>
                  </a:lnTo>
                  <a:lnTo>
                    <a:pt x="259" y="124"/>
                  </a:lnTo>
                  <a:lnTo>
                    <a:pt x="256" y="126"/>
                  </a:lnTo>
                  <a:lnTo>
                    <a:pt x="258" y="124"/>
                  </a:lnTo>
                  <a:lnTo>
                    <a:pt x="256" y="123"/>
                  </a:lnTo>
                  <a:lnTo>
                    <a:pt x="255" y="121"/>
                  </a:lnTo>
                  <a:lnTo>
                    <a:pt x="253" y="121"/>
                  </a:lnTo>
                  <a:lnTo>
                    <a:pt x="250" y="119"/>
                  </a:lnTo>
                  <a:lnTo>
                    <a:pt x="245" y="118"/>
                  </a:lnTo>
                  <a:lnTo>
                    <a:pt x="243" y="116"/>
                  </a:lnTo>
                  <a:lnTo>
                    <a:pt x="242" y="115"/>
                  </a:lnTo>
                  <a:lnTo>
                    <a:pt x="240" y="115"/>
                  </a:lnTo>
                  <a:lnTo>
                    <a:pt x="239" y="115"/>
                  </a:lnTo>
                  <a:lnTo>
                    <a:pt x="237" y="113"/>
                  </a:lnTo>
                  <a:lnTo>
                    <a:pt x="237" y="113"/>
                  </a:lnTo>
                  <a:lnTo>
                    <a:pt x="237" y="108"/>
                  </a:lnTo>
                  <a:lnTo>
                    <a:pt x="234" y="100"/>
                  </a:lnTo>
                  <a:lnTo>
                    <a:pt x="234" y="100"/>
                  </a:lnTo>
                  <a:lnTo>
                    <a:pt x="234" y="99"/>
                  </a:lnTo>
                  <a:lnTo>
                    <a:pt x="234" y="97"/>
                  </a:lnTo>
                  <a:lnTo>
                    <a:pt x="234" y="94"/>
                  </a:lnTo>
                  <a:lnTo>
                    <a:pt x="232" y="91"/>
                  </a:lnTo>
                  <a:lnTo>
                    <a:pt x="231" y="89"/>
                  </a:lnTo>
                  <a:lnTo>
                    <a:pt x="229" y="86"/>
                  </a:lnTo>
                  <a:lnTo>
                    <a:pt x="228" y="86"/>
                  </a:lnTo>
                  <a:lnTo>
                    <a:pt x="228" y="83"/>
                  </a:lnTo>
                  <a:lnTo>
                    <a:pt x="226" y="83"/>
                  </a:lnTo>
                  <a:lnTo>
                    <a:pt x="224" y="78"/>
                  </a:lnTo>
                  <a:lnTo>
                    <a:pt x="223" y="76"/>
                  </a:lnTo>
                  <a:lnTo>
                    <a:pt x="221" y="75"/>
                  </a:lnTo>
                  <a:lnTo>
                    <a:pt x="221" y="72"/>
                  </a:lnTo>
                  <a:lnTo>
                    <a:pt x="221" y="70"/>
                  </a:lnTo>
                  <a:lnTo>
                    <a:pt x="221" y="68"/>
                  </a:lnTo>
                  <a:lnTo>
                    <a:pt x="220" y="65"/>
                  </a:lnTo>
                  <a:lnTo>
                    <a:pt x="218" y="62"/>
                  </a:lnTo>
                  <a:lnTo>
                    <a:pt x="215" y="59"/>
                  </a:lnTo>
                  <a:lnTo>
                    <a:pt x="213" y="57"/>
                  </a:lnTo>
                  <a:lnTo>
                    <a:pt x="212" y="57"/>
                  </a:lnTo>
                  <a:lnTo>
                    <a:pt x="210" y="57"/>
                  </a:lnTo>
                  <a:lnTo>
                    <a:pt x="208" y="56"/>
                  </a:lnTo>
                  <a:lnTo>
                    <a:pt x="208" y="56"/>
                  </a:lnTo>
                  <a:lnTo>
                    <a:pt x="205" y="56"/>
                  </a:lnTo>
                  <a:lnTo>
                    <a:pt x="202" y="56"/>
                  </a:lnTo>
                  <a:lnTo>
                    <a:pt x="200" y="56"/>
                  </a:lnTo>
                  <a:lnTo>
                    <a:pt x="199" y="57"/>
                  </a:lnTo>
                  <a:lnTo>
                    <a:pt x="199" y="57"/>
                  </a:lnTo>
                  <a:lnTo>
                    <a:pt x="199" y="57"/>
                  </a:lnTo>
                  <a:lnTo>
                    <a:pt x="197" y="57"/>
                  </a:lnTo>
                  <a:lnTo>
                    <a:pt x="196" y="57"/>
                  </a:lnTo>
                  <a:lnTo>
                    <a:pt x="194" y="59"/>
                  </a:lnTo>
                  <a:lnTo>
                    <a:pt x="192" y="62"/>
                  </a:lnTo>
                  <a:lnTo>
                    <a:pt x="191" y="64"/>
                  </a:lnTo>
                  <a:lnTo>
                    <a:pt x="191" y="65"/>
                  </a:lnTo>
                  <a:lnTo>
                    <a:pt x="191" y="65"/>
                  </a:lnTo>
                  <a:lnTo>
                    <a:pt x="189" y="67"/>
                  </a:lnTo>
                  <a:lnTo>
                    <a:pt x="188" y="68"/>
                  </a:lnTo>
                  <a:lnTo>
                    <a:pt x="188" y="68"/>
                  </a:lnTo>
                  <a:lnTo>
                    <a:pt x="186" y="70"/>
                  </a:lnTo>
                  <a:lnTo>
                    <a:pt x="185" y="68"/>
                  </a:lnTo>
                  <a:lnTo>
                    <a:pt x="183" y="68"/>
                  </a:lnTo>
                  <a:lnTo>
                    <a:pt x="181" y="67"/>
                  </a:lnTo>
                  <a:lnTo>
                    <a:pt x="178" y="65"/>
                  </a:lnTo>
                  <a:lnTo>
                    <a:pt x="178" y="65"/>
                  </a:lnTo>
                  <a:lnTo>
                    <a:pt x="175" y="64"/>
                  </a:lnTo>
                  <a:lnTo>
                    <a:pt x="173" y="64"/>
                  </a:lnTo>
                  <a:lnTo>
                    <a:pt x="173" y="62"/>
                  </a:lnTo>
                  <a:lnTo>
                    <a:pt x="172" y="62"/>
                  </a:lnTo>
                  <a:lnTo>
                    <a:pt x="172" y="60"/>
                  </a:lnTo>
                  <a:lnTo>
                    <a:pt x="170" y="60"/>
                  </a:lnTo>
                  <a:lnTo>
                    <a:pt x="170" y="60"/>
                  </a:lnTo>
                  <a:lnTo>
                    <a:pt x="169" y="59"/>
                  </a:lnTo>
                  <a:lnTo>
                    <a:pt x="167" y="59"/>
                  </a:lnTo>
                  <a:lnTo>
                    <a:pt x="169" y="59"/>
                  </a:lnTo>
                  <a:lnTo>
                    <a:pt x="167" y="56"/>
                  </a:lnTo>
                  <a:lnTo>
                    <a:pt x="165" y="54"/>
                  </a:lnTo>
                  <a:lnTo>
                    <a:pt x="162" y="51"/>
                  </a:lnTo>
                  <a:lnTo>
                    <a:pt x="162" y="49"/>
                  </a:lnTo>
                  <a:lnTo>
                    <a:pt x="164" y="49"/>
                  </a:lnTo>
                  <a:lnTo>
                    <a:pt x="165" y="49"/>
                  </a:lnTo>
                  <a:lnTo>
                    <a:pt x="165" y="48"/>
                  </a:lnTo>
                  <a:lnTo>
                    <a:pt x="164" y="46"/>
                  </a:lnTo>
                  <a:lnTo>
                    <a:pt x="164" y="44"/>
                  </a:lnTo>
                  <a:lnTo>
                    <a:pt x="162" y="44"/>
                  </a:lnTo>
                  <a:lnTo>
                    <a:pt x="161" y="43"/>
                  </a:lnTo>
                  <a:lnTo>
                    <a:pt x="161" y="40"/>
                  </a:lnTo>
                  <a:lnTo>
                    <a:pt x="159" y="38"/>
                  </a:lnTo>
                  <a:lnTo>
                    <a:pt x="157" y="37"/>
                  </a:lnTo>
                  <a:lnTo>
                    <a:pt x="156" y="37"/>
                  </a:lnTo>
                  <a:lnTo>
                    <a:pt x="157" y="35"/>
                  </a:lnTo>
                  <a:lnTo>
                    <a:pt x="157" y="33"/>
                  </a:lnTo>
                  <a:lnTo>
                    <a:pt x="154" y="32"/>
                  </a:lnTo>
                  <a:lnTo>
                    <a:pt x="153" y="32"/>
                  </a:lnTo>
                  <a:lnTo>
                    <a:pt x="153" y="30"/>
                  </a:lnTo>
                  <a:lnTo>
                    <a:pt x="153" y="29"/>
                  </a:lnTo>
                  <a:lnTo>
                    <a:pt x="151" y="29"/>
                  </a:lnTo>
                  <a:lnTo>
                    <a:pt x="149" y="27"/>
                  </a:lnTo>
                  <a:lnTo>
                    <a:pt x="149" y="25"/>
                  </a:lnTo>
                  <a:lnTo>
                    <a:pt x="146" y="22"/>
                  </a:lnTo>
                  <a:lnTo>
                    <a:pt x="145" y="21"/>
                  </a:lnTo>
                  <a:lnTo>
                    <a:pt x="121" y="19"/>
                  </a:lnTo>
                  <a:lnTo>
                    <a:pt x="121" y="25"/>
                  </a:lnTo>
                  <a:lnTo>
                    <a:pt x="81" y="24"/>
                  </a:lnTo>
                  <a:lnTo>
                    <a:pt x="33" y="1"/>
                  </a:lnTo>
                  <a:lnTo>
                    <a:pt x="33" y="0"/>
                  </a:lnTo>
                  <a:lnTo>
                    <a:pt x="33" y="0"/>
                  </a:lnTo>
                  <a:lnTo>
                    <a:pt x="0" y="0"/>
                  </a:lnTo>
                  <a:lnTo>
                    <a:pt x="0" y="3"/>
                  </a:lnTo>
                  <a:lnTo>
                    <a:pt x="1" y="11"/>
                  </a:lnTo>
                  <a:lnTo>
                    <a:pt x="3" y="14"/>
                  </a:lnTo>
                  <a:lnTo>
                    <a:pt x="4" y="16"/>
                  </a:lnTo>
                  <a:lnTo>
                    <a:pt x="4" y="16"/>
                  </a:lnTo>
                  <a:lnTo>
                    <a:pt x="3" y="19"/>
                  </a:lnTo>
                  <a:lnTo>
                    <a:pt x="4" y="21"/>
                  </a:lnTo>
                  <a:lnTo>
                    <a:pt x="8" y="25"/>
                  </a:lnTo>
                  <a:lnTo>
                    <a:pt x="8" y="27"/>
                  </a:lnTo>
                  <a:lnTo>
                    <a:pt x="8" y="29"/>
                  </a:lnTo>
                  <a:lnTo>
                    <a:pt x="8" y="30"/>
                  </a:lnTo>
                  <a:lnTo>
                    <a:pt x="11" y="32"/>
                  </a:lnTo>
                  <a:lnTo>
                    <a:pt x="11" y="35"/>
                  </a:lnTo>
                  <a:lnTo>
                    <a:pt x="9" y="37"/>
                  </a:lnTo>
                  <a:lnTo>
                    <a:pt x="9" y="40"/>
                  </a:lnTo>
                  <a:lnTo>
                    <a:pt x="11" y="41"/>
                  </a:lnTo>
                  <a:lnTo>
                    <a:pt x="12" y="43"/>
                  </a:lnTo>
                  <a:lnTo>
                    <a:pt x="12" y="48"/>
                  </a:lnTo>
                  <a:lnTo>
                    <a:pt x="14" y="51"/>
                  </a:lnTo>
                  <a:lnTo>
                    <a:pt x="16" y="54"/>
                  </a:lnTo>
                  <a:lnTo>
                    <a:pt x="17" y="54"/>
                  </a:lnTo>
                  <a:lnTo>
                    <a:pt x="22" y="57"/>
                  </a:lnTo>
                  <a:lnTo>
                    <a:pt x="24" y="60"/>
                  </a:lnTo>
                  <a:lnTo>
                    <a:pt x="24" y="62"/>
                  </a:lnTo>
                  <a:lnTo>
                    <a:pt x="28" y="65"/>
                  </a:lnTo>
                  <a:lnTo>
                    <a:pt x="30" y="70"/>
                  </a:lnTo>
                  <a:lnTo>
                    <a:pt x="30" y="70"/>
                  </a:lnTo>
                  <a:lnTo>
                    <a:pt x="32" y="73"/>
                  </a:lnTo>
                  <a:lnTo>
                    <a:pt x="30" y="76"/>
                  </a:lnTo>
                  <a:lnTo>
                    <a:pt x="30" y="78"/>
                  </a:lnTo>
                  <a:lnTo>
                    <a:pt x="32" y="80"/>
                  </a:lnTo>
                  <a:lnTo>
                    <a:pt x="32" y="81"/>
                  </a:lnTo>
                  <a:lnTo>
                    <a:pt x="30" y="81"/>
                  </a:lnTo>
                  <a:lnTo>
                    <a:pt x="28" y="81"/>
                  </a:lnTo>
                  <a:lnTo>
                    <a:pt x="28" y="83"/>
                  </a:lnTo>
                  <a:lnTo>
                    <a:pt x="30" y="83"/>
                  </a:lnTo>
                  <a:lnTo>
                    <a:pt x="30" y="84"/>
                  </a:lnTo>
                  <a:lnTo>
                    <a:pt x="28" y="86"/>
                  </a:lnTo>
                  <a:lnTo>
                    <a:pt x="27" y="84"/>
                  </a:lnTo>
                  <a:lnTo>
                    <a:pt x="24" y="84"/>
                  </a:lnTo>
                  <a:lnTo>
                    <a:pt x="22" y="83"/>
                  </a:lnTo>
                  <a:lnTo>
                    <a:pt x="17" y="84"/>
                  </a:lnTo>
                  <a:lnTo>
                    <a:pt x="17" y="84"/>
                  </a:lnTo>
                  <a:lnTo>
                    <a:pt x="20" y="89"/>
                  </a:lnTo>
                  <a:lnTo>
                    <a:pt x="22" y="89"/>
                  </a:lnTo>
                  <a:lnTo>
                    <a:pt x="22" y="92"/>
                  </a:lnTo>
                  <a:lnTo>
                    <a:pt x="24" y="96"/>
                  </a:lnTo>
                  <a:lnTo>
                    <a:pt x="27" y="96"/>
                  </a:lnTo>
                  <a:lnTo>
                    <a:pt x="30" y="97"/>
                  </a:lnTo>
                  <a:lnTo>
                    <a:pt x="30" y="99"/>
                  </a:lnTo>
                  <a:lnTo>
                    <a:pt x="32" y="99"/>
                  </a:lnTo>
                  <a:lnTo>
                    <a:pt x="33" y="99"/>
                  </a:lnTo>
                  <a:lnTo>
                    <a:pt x="33" y="100"/>
                  </a:lnTo>
                  <a:lnTo>
                    <a:pt x="35" y="102"/>
                  </a:lnTo>
                  <a:lnTo>
                    <a:pt x="36" y="102"/>
                  </a:lnTo>
                  <a:lnTo>
                    <a:pt x="38" y="102"/>
                  </a:lnTo>
                  <a:lnTo>
                    <a:pt x="40" y="99"/>
                  </a:lnTo>
                  <a:lnTo>
                    <a:pt x="41" y="99"/>
                  </a:lnTo>
                  <a:lnTo>
                    <a:pt x="41" y="100"/>
                  </a:lnTo>
                  <a:lnTo>
                    <a:pt x="41" y="105"/>
                  </a:lnTo>
                  <a:lnTo>
                    <a:pt x="46" y="110"/>
                  </a:lnTo>
                  <a:lnTo>
                    <a:pt x="47" y="111"/>
                  </a:lnTo>
                  <a:lnTo>
                    <a:pt x="49" y="111"/>
                  </a:lnTo>
                  <a:lnTo>
                    <a:pt x="51" y="113"/>
                  </a:lnTo>
                  <a:lnTo>
                    <a:pt x="52" y="118"/>
                  </a:lnTo>
                  <a:lnTo>
                    <a:pt x="52" y="124"/>
                  </a:lnTo>
                  <a:lnTo>
                    <a:pt x="52" y="129"/>
                  </a:lnTo>
                  <a:lnTo>
                    <a:pt x="49" y="132"/>
                  </a:lnTo>
                  <a:lnTo>
                    <a:pt x="51" y="135"/>
                  </a:lnTo>
                  <a:lnTo>
                    <a:pt x="52" y="137"/>
                  </a:lnTo>
                  <a:lnTo>
                    <a:pt x="54" y="137"/>
                  </a:lnTo>
                  <a:lnTo>
                    <a:pt x="55" y="139"/>
                  </a:lnTo>
                  <a:lnTo>
                    <a:pt x="57" y="139"/>
                  </a:lnTo>
                  <a:lnTo>
                    <a:pt x="59" y="142"/>
                  </a:lnTo>
                  <a:lnTo>
                    <a:pt x="65" y="148"/>
                  </a:lnTo>
                  <a:lnTo>
                    <a:pt x="67" y="150"/>
                  </a:lnTo>
                  <a:lnTo>
                    <a:pt x="68" y="151"/>
                  </a:lnTo>
                  <a:lnTo>
                    <a:pt x="70" y="155"/>
                  </a:lnTo>
                  <a:lnTo>
                    <a:pt x="73" y="155"/>
                  </a:lnTo>
                  <a:lnTo>
                    <a:pt x="75" y="156"/>
                  </a:lnTo>
                  <a:lnTo>
                    <a:pt x="75" y="159"/>
                  </a:lnTo>
                  <a:lnTo>
                    <a:pt x="76" y="161"/>
                  </a:lnTo>
                  <a:lnTo>
                    <a:pt x="76" y="163"/>
                  </a:lnTo>
                  <a:lnTo>
                    <a:pt x="78" y="166"/>
                  </a:lnTo>
                  <a:lnTo>
                    <a:pt x="79" y="167"/>
                  </a:lnTo>
                  <a:lnTo>
                    <a:pt x="84" y="164"/>
                  </a:lnTo>
                  <a:lnTo>
                    <a:pt x="86" y="161"/>
                  </a:lnTo>
                  <a:lnTo>
                    <a:pt x="86" y="158"/>
                  </a:lnTo>
                  <a:lnTo>
                    <a:pt x="84" y="156"/>
                  </a:lnTo>
                  <a:lnTo>
                    <a:pt x="84" y="153"/>
                  </a:lnTo>
                  <a:lnTo>
                    <a:pt x="83" y="153"/>
                  </a:lnTo>
                  <a:lnTo>
                    <a:pt x="81" y="150"/>
                  </a:lnTo>
                  <a:lnTo>
                    <a:pt x="79" y="148"/>
                  </a:lnTo>
                  <a:lnTo>
                    <a:pt x="79" y="147"/>
                  </a:lnTo>
                  <a:lnTo>
                    <a:pt x="78" y="145"/>
                  </a:lnTo>
                  <a:lnTo>
                    <a:pt x="76" y="143"/>
                  </a:lnTo>
                  <a:lnTo>
                    <a:pt x="75" y="145"/>
                  </a:lnTo>
                  <a:lnTo>
                    <a:pt x="75" y="147"/>
                  </a:lnTo>
                  <a:lnTo>
                    <a:pt x="75" y="147"/>
                  </a:lnTo>
                  <a:lnTo>
                    <a:pt x="73" y="145"/>
                  </a:lnTo>
                  <a:lnTo>
                    <a:pt x="71" y="143"/>
                  </a:lnTo>
                  <a:lnTo>
                    <a:pt x="68" y="140"/>
                  </a:lnTo>
                  <a:lnTo>
                    <a:pt x="68" y="139"/>
                  </a:lnTo>
                  <a:lnTo>
                    <a:pt x="70" y="137"/>
                  </a:lnTo>
                  <a:lnTo>
                    <a:pt x="70" y="134"/>
                  </a:lnTo>
                  <a:lnTo>
                    <a:pt x="68" y="131"/>
                  </a:lnTo>
                  <a:lnTo>
                    <a:pt x="68" y="129"/>
                  </a:lnTo>
                  <a:lnTo>
                    <a:pt x="68" y="127"/>
                  </a:lnTo>
                  <a:lnTo>
                    <a:pt x="67" y="126"/>
                  </a:lnTo>
                  <a:lnTo>
                    <a:pt x="67" y="123"/>
                  </a:lnTo>
                  <a:lnTo>
                    <a:pt x="65" y="121"/>
                  </a:lnTo>
                  <a:lnTo>
                    <a:pt x="65" y="118"/>
                  </a:lnTo>
                  <a:lnTo>
                    <a:pt x="65" y="118"/>
                  </a:lnTo>
                  <a:lnTo>
                    <a:pt x="65" y="113"/>
                  </a:lnTo>
                  <a:lnTo>
                    <a:pt x="65" y="111"/>
                  </a:lnTo>
                  <a:lnTo>
                    <a:pt x="63" y="107"/>
                  </a:lnTo>
                  <a:lnTo>
                    <a:pt x="62" y="104"/>
                  </a:lnTo>
                  <a:lnTo>
                    <a:pt x="62" y="102"/>
                  </a:lnTo>
                  <a:lnTo>
                    <a:pt x="60" y="102"/>
                  </a:lnTo>
                  <a:lnTo>
                    <a:pt x="60" y="102"/>
                  </a:lnTo>
                  <a:lnTo>
                    <a:pt x="60" y="104"/>
                  </a:lnTo>
                  <a:lnTo>
                    <a:pt x="60" y="105"/>
                  </a:lnTo>
                  <a:lnTo>
                    <a:pt x="57" y="102"/>
                  </a:lnTo>
                  <a:lnTo>
                    <a:pt x="57" y="99"/>
                  </a:lnTo>
                  <a:lnTo>
                    <a:pt x="57" y="97"/>
                  </a:lnTo>
                  <a:lnTo>
                    <a:pt x="57" y="96"/>
                  </a:lnTo>
                  <a:lnTo>
                    <a:pt x="55" y="96"/>
                  </a:lnTo>
                  <a:lnTo>
                    <a:pt x="55" y="91"/>
                  </a:lnTo>
                  <a:lnTo>
                    <a:pt x="52" y="86"/>
                  </a:lnTo>
                  <a:lnTo>
                    <a:pt x="52" y="86"/>
                  </a:lnTo>
                  <a:lnTo>
                    <a:pt x="49" y="83"/>
                  </a:lnTo>
                  <a:lnTo>
                    <a:pt x="49" y="80"/>
                  </a:lnTo>
                  <a:lnTo>
                    <a:pt x="49" y="78"/>
                  </a:lnTo>
                  <a:lnTo>
                    <a:pt x="47" y="73"/>
                  </a:lnTo>
                  <a:lnTo>
                    <a:pt x="44" y="73"/>
                  </a:lnTo>
                  <a:lnTo>
                    <a:pt x="44" y="72"/>
                  </a:lnTo>
                  <a:lnTo>
                    <a:pt x="44" y="68"/>
                  </a:lnTo>
                  <a:lnTo>
                    <a:pt x="41" y="67"/>
                  </a:lnTo>
                  <a:lnTo>
                    <a:pt x="40" y="65"/>
                  </a:lnTo>
                  <a:lnTo>
                    <a:pt x="38" y="64"/>
                  </a:lnTo>
                  <a:lnTo>
                    <a:pt x="40" y="62"/>
                  </a:lnTo>
                  <a:lnTo>
                    <a:pt x="38" y="57"/>
                  </a:lnTo>
                  <a:lnTo>
                    <a:pt x="35" y="56"/>
                  </a:lnTo>
                  <a:lnTo>
                    <a:pt x="33" y="52"/>
                  </a:lnTo>
                  <a:lnTo>
                    <a:pt x="32" y="52"/>
                  </a:lnTo>
                  <a:lnTo>
                    <a:pt x="32" y="51"/>
                  </a:lnTo>
                  <a:lnTo>
                    <a:pt x="30" y="46"/>
                  </a:lnTo>
                  <a:lnTo>
                    <a:pt x="28" y="44"/>
                  </a:lnTo>
                  <a:lnTo>
                    <a:pt x="30" y="43"/>
                  </a:lnTo>
                  <a:lnTo>
                    <a:pt x="30" y="32"/>
                  </a:lnTo>
                  <a:lnTo>
                    <a:pt x="28" y="27"/>
                  </a:lnTo>
                  <a:lnTo>
                    <a:pt x="30" y="24"/>
                  </a:lnTo>
                  <a:lnTo>
                    <a:pt x="32" y="19"/>
                  </a:lnTo>
                  <a:lnTo>
                    <a:pt x="30" y="16"/>
                  </a:lnTo>
                  <a:lnTo>
                    <a:pt x="30" y="13"/>
                  </a:lnTo>
                  <a:lnTo>
                    <a:pt x="32" y="16"/>
                  </a:lnTo>
                  <a:lnTo>
                    <a:pt x="35" y="17"/>
                  </a:lnTo>
                  <a:lnTo>
                    <a:pt x="38" y="22"/>
                  </a:lnTo>
                  <a:lnTo>
                    <a:pt x="40" y="24"/>
                  </a:lnTo>
                  <a:lnTo>
                    <a:pt x="41" y="22"/>
                  </a:lnTo>
                  <a:lnTo>
                    <a:pt x="43" y="22"/>
                  </a:lnTo>
                  <a:lnTo>
                    <a:pt x="46" y="24"/>
                  </a:lnTo>
                  <a:lnTo>
                    <a:pt x="46" y="25"/>
                  </a:lnTo>
                  <a:lnTo>
                    <a:pt x="49" y="25"/>
                  </a:lnTo>
                  <a:lnTo>
                    <a:pt x="52" y="27"/>
                  </a:lnTo>
                  <a:lnTo>
                    <a:pt x="52" y="29"/>
                  </a:lnTo>
                  <a:lnTo>
                    <a:pt x="49" y="30"/>
                  </a:lnTo>
                  <a:lnTo>
                    <a:pt x="51" y="33"/>
                  </a:lnTo>
                  <a:lnTo>
                    <a:pt x="51" y="37"/>
                  </a:lnTo>
                  <a:lnTo>
                    <a:pt x="52" y="41"/>
                  </a:lnTo>
                  <a:lnTo>
                    <a:pt x="54" y="43"/>
                  </a:lnTo>
                  <a:lnTo>
                    <a:pt x="54" y="48"/>
                  </a:lnTo>
                  <a:lnTo>
                    <a:pt x="54" y="49"/>
                  </a:lnTo>
                  <a:lnTo>
                    <a:pt x="54" y="51"/>
                  </a:lnTo>
                  <a:lnTo>
                    <a:pt x="57" y="56"/>
                  </a:lnTo>
                  <a:lnTo>
                    <a:pt x="57" y="57"/>
                  </a:lnTo>
                  <a:lnTo>
                    <a:pt x="57" y="59"/>
                  </a:lnTo>
                  <a:lnTo>
                    <a:pt x="57" y="60"/>
                  </a:lnTo>
                  <a:lnTo>
                    <a:pt x="59" y="60"/>
                  </a:lnTo>
                  <a:lnTo>
                    <a:pt x="60" y="62"/>
                  </a:lnTo>
                  <a:lnTo>
                    <a:pt x="62" y="67"/>
                  </a:lnTo>
                  <a:lnTo>
                    <a:pt x="63" y="68"/>
                  </a:lnTo>
                  <a:lnTo>
                    <a:pt x="63" y="70"/>
                  </a:lnTo>
                  <a:lnTo>
                    <a:pt x="63" y="73"/>
                  </a:lnTo>
                  <a:lnTo>
                    <a:pt x="65" y="75"/>
                  </a:lnTo>
                  <a:lnTo>
                    <a:pt x="67" y="75"/>
                  </a:lnTo>
                  <a:lnTo>
                    <a:pt x="68" y="78"/>
                  </a:lnTo>
                  <a:lnTo>
                    <a:pt x="70" y="81"/>
                  </a:lnTo>
                  <a:lnTo>
                    <a:pt x="71" y="83"/>
                  </a:lnTo>
                  <a:lnTo>
                    <a:pt x="71" y="83"/>
                  </a:lnTo>
                  <a:lnTo>
                    <a:pt x="73" y="83"/>
                  </a:lnTo>
                  <a:lnTo>
                    <a:pt x="75" y="84"/>
                  </a:lnTo>
                  <a:lnTo>
                    <a:pt x="76" y="83"/>
                  </a:lnTo>
                  <a:lnTo>
                    <a:pt x="78" y="84"/>
                  </a:lnTo>
                  <a:lnTo>
                    <a:pt x="78" y="88"/>
                  </a:lnTo>
                  <a:lnTo>
                    <a:pt x="76" y="89"/>
                  </a:lnTo>
                  <a:lnTo>
                    <a:pt x="78" y="94"/>
                  </a:lnTo>
                  <a:lnTo>
                    <a:pt x="83" y="99"/>
                  </a:lnTo>
                  <a:lnTo>
                    <a:pt x="84" y="97"/>
                  </a:lnTo>
                  <a:lnTo>
                    <a:pt x="86" y="99"/>
                  </a:lnTo>
                  <a:lnTo>
                    <a:pt x="86" y="100"/>
                  </a:lnTo>
                  <a:lnTo>
                    <a:pt x="86" y="104"/>
                  </a:lnTo>
                  <a:lnTo>
                    <a:pt x="89" y="104"/>
                  </a:lnTo>
                  <a:lnTo>
                    <a:pt x="91" y="104"/>
                  </a:lnTo>
                  <a:lnTo>
                    <a:pt x="94" y="107"/>
                  </a:lnTo>
                  <a:lnTo>
                    <a:pt x="94" y="108"/>
                  </a:lnTo>
                  <a:lnTo>
                    <a:pt x="95" y="110"/>
                  </a:lnTo>
                  <a:lnTo>
                    <a:pt x="97" y="108"/>
                  </a:lnTo>
                  <a:lnTo>
                    <a:pt x="97" y="110"/>
                  </a:lnTo>
                  <a:lnTo>
                    <a:pt x="98" y="111"/>
                  </a:lnTo>
                  <a:lnTo>
                    <a:pt x="97" y="113"/>
                  </a:lnTo>
                  <a:lnTo>
                    <a:pt x="95" y="111"/>
                  </a:lnTo>
                  <a:lnTo>
                    <a:pt x="94" y="111"/>
                  </a:lnTo>
                  <a:lnTo>
                    <a:pt x="91" y="115"/>
                  </a:lnTo>
                  <a:lnTo>
                    <a:pt x="89" y="118"/>
                  </a:lnTo>
                  <a:lnTo>
                    <a:pt x="91" y="121"/>
                  </a:lnTo>
                  <a:lnTo>
                    <a:pt x="92" y="123"/>
                  </a:lnTo>
                  <a:lnTo>
                    <a:pt x="95" y="123"/>
                  </a:lnTo>
                  <a:lnTo>
                    <a:pt x="97" y="124"/>
                  </a:lnTo>
                  <a:lnTo>
                    <a:pt x="102" y="129"/>
                  </a:lnTo>
                  <a:lnTo>
                    <a:pt x="105" y="129"/>
                  </a:lnTo>
                  <a:lnTo>
                    <a:pt x="106" y="129"/>
                  </a:lnTo>
                  <a:lnTo>
                    <a:pt x="108" y="131"/>
                  </a:lnTo>
                  <a:lnTo>
                    <a:pt x="108" y="134"/>
                  </a:lnTo>
                  <a:lnTo>
                    <a:pt x="110" y="135"/>
                  </a:lnTo>
                  <a:lnTo>
                    <a:pt x="108" y="139"/>
                  </a:lnTo>
                  <a:lnTo>
                    <a:pt x="106" y="139"/>
                  </a:lnTo>
                  <a:lnTo>
                    <a:pt x="106" y="140"/>
                  </a:lnTo>
                  <a:lnTo>
                    <a:pt x="110" y="142"/>
                  </a:lnTo>
                  <a:lnTo>
                    <a:pt x="113" y="143"/>
                  </a:lnTo>
                  <a:lnTo>
                    <a:pt x="114" y="145"/>
                  </a:lnTo>
                  <a:lnTo>
                    <a:pt x="114" y="145"/>
                  </a:lnTo>
                  <a:lnTo>
                    <a:pt x="119" y="148"/>
                  </a:lnTo>
                  <a:lnTo>
                    <a:pt x="122" y="155"/>
                  </a:lnTo>
                  <a:lnTo>
                    <a:pt x="126" y="161"/>
                  </a:lnTo>
                  <a:lnTo>
                    <a:pt x="130" y="164"/>
                  </a:lnTo>
                  <a:lnTo>
                    <a:pt x="130" y="167"/>
                  </a:lnTo>
                  <a:lnTo>
                    <a:pt x="137" y="174"/>
                  </a:lnTo>
                  <a:lnTo>
                    <a:pt x="137" y="177"/>
                  </a:lnTo>
                  <a:lnTo>
                    <a:pt x="135" y="180"/>
                  </a:lnTo>
                  <a:lnTo>
                    <a:pt x="137" y="182"/>
                  </a:lnTo>
                  <a:lnTo>
                    <a:pt x="138" y="185"/>
                  </a:lnTo>
                  <a:lnTo>
                    <a:pt x="141" y="193"/>
                  </a:lnTo>
                  <a:lnTo>
                    <a:pt x="141" y="196"/>
                  </a:lnTo>
                  <a:lnTo>
                    <a:pt x="140" y="199"/>
                  </a:lnTo>
                  <a:lnTo>
                    <a:pt x="137" y="202"/>
                  </a:lnTo>
                  <a:lnTo>
                    <a:pt x="137" y="204"/>
                  </a:lnTo>
                  <a:lnTo>
                    <a:pt x="138" y="204"/>
                  </a:lnTo>
                  <a:lnTo>
                    <a:pt x="140" y="206"/>
                  </a:lnTo>
                  <a:lnTo>
                    <a:pt x="138" y="207"/>
                  </a:lnTo>
                  <a:lnTo>
                    <a:pt x="135" y="206"/>
                  </a:lnTo>
                  <a:lnTo>
                    <a:pt x="134" y="207"/>
                  </a:lnTo>
                  <a:lnTo>
                    <a:pt x="134" y="209"/>
                  </a:lnTo>
                  <a:lnTo>
                    <a:pt x="135" y="214"/>
                  </a:lnTo>
                  <a:lnTo>
                    <a:pt x="137" y="215"/>
                  </a:lnTo>
                  <a:lnTo>
                    <a:pt x="137" y="217"/>
                  </a:lnTo>
                  <a:lnTo>
                    <a:pt x="140" y="222"/>
                  </a:lnTo>
                  <a:lnTo>
                    <a:pt x="140" y="225"/>
                  </a:lnTo>
                  <a:lnTo>
                    <a:pt x="141" y="225"/>
                  </a:lnTo>
                  <a:lnTo>
                    <a:pt x="143" y="225"/>
                  </a:lnTo>
                  <a:lnTo>
                    <a:pt x="145" y="226"/>
                  </a:lnTo>
                  <a:lnTo>
                    <a:pt x="149" y="228"/>
                  </a:lnTo>
                  <a:lnTo>
                    <a:pt x="153" y="228"/>
                  </a:lnTo>
                  <a:lnTo>
                    <a:pt x="154" y="228"/>
                  </a:lnTo>
                  <a:lnTo>
                    <a:pt x="153" y="229"/>
                  </a:lnTo>
                  <a:lnTo>
                    <a:pt x="153" y="231"/>
                  </a:lnTo>
                  <a:lnTo>
                    <a:pt x="156" y="233"/>
                  </a:lnTo>
                  <a:lnTo>
                    <a:pt x="159" y="236"/>
                  </a:lnTo>
                  <a:lnTo>
                    <a:pt x="162" y="239"/>
                  </a:lnTo>
                  <a:lnTo>
                    <a:pt x="164" y="242"/>
                  </a:lnTo>
                  <a:lnTo>
                    <a:pt x="167" y="244"/>
                  </a:lnTo>
                  <a:lnTo>
                    <a:pt x="169" y="242"/>
                  </a:lnTo>
                  <a:lnTo>
                    <a:pt x="170" y="244"/>
                  </a:lnTo>
                  <a:lnTo>
                    <a:pt x="172" y="244"/>
                  </a:lnTo>
                  <a:lnTo>
                    <a:pt x="178" y="247"/>
                  </a:lnTo>
                  <a:lnTo>
                    <a:pt x="180" y="247"/>
                  </a:lnTo>
                  <a:lnTo>
                    <a:pt x="181" y="245"/>
                  </a:lnTo>
                  <a:lnTo>
                    <a:pt x="183" y="245"/>
                  </a:lnTo>
                  <a:lnTo>
                    <a:pt x="183" y="247"/>
                  </a:lnTo>
                  <a:lnTo>
                    <a:pt x="191" y="253"/>
                  </a:lnTo>
                  <a:lnTo>
                    <a:pt x="192" y="253"/>
                  </a:lnTo>
                  <a:lnTo>
                    <a:pt x="196" y="258"/>
                  </a:lnTo>
                  <a:lnTo>
                    <a:pt x="202" y="261"/>
                  </a:lnTo>
                  <a:lnTo>
                    <a:pt x="210" y="261"/>
                  </a:lnTo>
                  <a:lnTo>
                    <a:pt x="213" y="263"/>
                  </a:lnTo>
                  <a:lnTo>
                    <a:pt x="215" y="266"/>
                  </a:lnTo>
                  <a:lnTo>
                    <a:pt x="218" y="266"/>
                  </a:lnTo>
                  <a:lnTo>
                    <a:pt x="223" y="268"/>
                  </a:lnTo>
                  <a:lnTo>
                    <a:pt x="224" y="268"/>
                  </a:lnTo>
                  <a:lnTo>
                    <a:pt x="224" y="268"/>
                  </a:lnTo>
                  <a:lnTo>
                    <a:pt x="228" y="271"/>
                  </a:lnTo>
                  <a:lnTo>
                    <a:pt x="231" y="273"/>
                  </a:lnTo>
                  <a:lnTo>
                    <a:pt x="232" y="273"/>
                  </a:lnTo>
                  <a:lnTo>
                    <a:pt x="234" y="273"/>
                  </a:lnTo>
                  <a:lnTo>
                    <a:pt x="237" y="274"/>
                  </a:lnTo>
                  <a:lnTo>
                    <a:pt x="242" y="276"/>
                  </a:lnTo>
                  <a:lnTo>
                    <a:pt x="247" y="276"/>
                  </a:lnTo>
                  <a:lnTo>
                    <a:pt x="250" y="279"/>
                  </a:lnTo>
                  <a:lnTo>
                    <a:pt x="258" y="281"/>
                  </a:lnTo>
                  <a:lnTo>
                    <a:pt x="259" y="281"/>
                  </a:lnTo>
                  <a:lnTo>
                    <a:pt x="267" y="277"/>
                  </a:lnTo>
                  <a:lnTo>
                    <a:pt x="271" y="277"/>
                  </a:lnTo>
                  <a:lnTo>
                    <a:pt x="274" y="274"/>
                  </a:lnTo>
                  <a:lnTo>
                    <a:pt x="277" y="274"/>
                  </a:lnTo>
                  <a:lnTo>
                    <a:pt x="280" y="274"/>
                  </a:lnTo>
                  <a:lnTo>
                    <a:pt x="282" y="274"/>
                  </a:lnTo>
                  <a:lnTo>
                    <a:pt x="282" y="274"/>
                  </a:lnTo>
                  <a:lnTo>
                    <a:pt x="279" y="273"/>
                  </a:lnTo>
                  <a:lnTo>
                    <a:pt x="277" y="273"/>
                  </a:lnTo>
                  <a:lnTo>
                    <a:pt x="277" y="271"/>
                  </a:lnTo>
                  <a:lnTo>
                    <a:pt x="280" y="269"/>
                  </a:lnTo>
                  <a:lnTo>
                    <a:pt x="282" y="271"/>
                  </a:lnTo>
                  <a:lnTo>
                    <a:pt x="282" y="273"/>
                  </a:lnTo>
                  <a:lnTo>
                    <a:pt x="283" y="271"/>
                  </a:lnTo>
                  <a:lnTo>
                    <a:pt x="285" y="271"/>
                  </a:lnTo>
                  <a:lnTo>
                    <a:pt x="285" y="273"/>
                  </a:lnTo>
                  <a:lnTo>
                    <a:pt x="283" y="273"/>
                  </a:lnTo>
                  <a:lnTo>
                    <a:pt x="283" y="273"/>
                  </a:lnTo>
                  <a:lnTo>
                    <a:pt x="283" y="274"/>
                  </a:lnTo>
                  <a:lnTo>
                    <a:pt x="285" y="274"/>
                  </a:lnTo>
                  <a:lnTo>
                    <a:pt x="288" y="274"/>
                  </a:lnTo>
                  <a:lnTo>
                    <a:pt x="293" y="277"/>
                  </a:lnTo>
                  <a:lnTo>
                    <a:pt x="294" y="279"/>
                  </a:lnTo>
                  <a:lnTo>
                    <a:pt x="294" y="277"/>
                  </a:lnTo>
                  <a:lnTo>
                    <a:pt x="291" y="274"/>
                  </a:lnTo>
                  <a:lnTo>
                    <a:pt x="286" y="273"/>
                  </a:lnTo>
                  <a:lnTo>
                    <a:pt x="286" y="273"/>
                  </a:lnTo>
                  <a:lnTo>
                    <a:pt x="288" y="271"/>
                  </a:lnTo>
                  <a:lnTo>
                    <a:pt x="288" y="273"/>
                  </a:lnTo>
                  <a:lnTo>
                    <a:pt x="291" y="273"/>
                  </a:lnTo>
                  <a:lnTo>
                    <a:pt x="293" y="274"/>
                  </a:lnTo>
                  <a:lnTo>
                    <a:pt x="296" y="277"/>
                  </a:lnTo>
                  <a:lnTo>
                    <a:pt x="296" y="279"/>
                  </a:lnTo>
                  <a:lnTo>
                    <a:pt x="296" y="281"/>
                  </a:lnTo>
                  <a:lnTo>
                    <a:pt x="306" y="289"/>
                  </a:lnTo>
                  <a:lnTo>
                    <a:pt x="309" y="290"/>
                  </a:lnTo>
                  <a:lnTo>
                    <a:pt x="310" y="292"/>
                  </a:lnTo>
                  <a:lnTo>
                    <a:pt x="314" y="295"/>
                  </a:lnTo>
                  <a:lnTo>
                    <a:pt x="315" y="296"/>
                  </a:lnTo>
                  <a:lnTo>
                    <a:pt x="317" y="296"/>
                  </a:lnTo>
                  <a:lnTo>
                    <a:pt x="317" y="295"/>
                  </a:lnTo>
                  <a:close/>
                </a:path>
              </a:pathLst>
            </a:custGeom>
            <a:solidFill>
              <a:srgbClr val="E1C8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Rectangle 1424">
              <a:extLst>
                <a:ext uri="{FF2B5EF4-FFF2-40B4-BE49-F238E27FC236}">
                  <a16:creationId xmlns:a16="http://schemas.microsoft.com/office/drawing/2014/main" id="{D62D9302-D3C2-4774-A299-EBAFBF5A4042}"/>
                </a:ext>
              </a:extLst>
            </p:cNvPr>
            <p:cNvSpPr>
              <a:spLocks noChangeArrowheads="1"/>
            </p:cNvSpPr>
            <p:nvPr/>
          </p:nvSpPr>
          <p:spPr bwMode="auto">
            <a:xfrm>
              <a:off x="3167" y="2065"/>
              <a:ext cx="1" cy="1"/>
            </a:xfrm>
            <a:prstGeom prst="rect">
              <a:avLst/>
            </a:prstGeom>
            <a:solidFill>
              <a:srgbClr val="8E86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1425">
              <a:extLst>
                <a:ext uri="{FF2B5EF4-FFF2-40B4-BE49-F238E27FC236}">
                  <a16:creationId xmlns:a16="http://schemas.microsoft.com/office/drawing/2014/main" id="{F0EF5D0C-2BA2-4F6E-86C6-302B3B1027AC}"/>
                </a:ext>
              </a:extLst>
            </p:cNvPr>
            <p:cNvSpPr>
              <a:spLocks/>
            </p:cNvSpPr>
            <p:nvPr/>
          </p:nvSpPr>
          <p:spPr bwMode="auto">
            <a:xfrm>
              <a:off x="3992" y="2395"/>
              <a:ext cx="3" cy="8"/>
            </a:xfrm>
            <a:custGeom>
              <a:avLst/>
              <a:gdLst>
                <a:gd name="T0" fmla="*/ 0 w 3"/>
                <a:gd name="T1" fmla="*/ 0 h 8"/>
                <a:gd name="T2" fmla="*/ 0 w 3"/>
                <a:gd name="T3" fmla="*/ 2 h 8"/>
                <a:gd name="T4" fmla="*/ 0 w 3"/>
                <a:gd name="T5" fmla="*/ 5 h 8"/>
                <a:gd name="T6" fmla="*/ 2 w 3"/>
                <a:gd name="T7" fmla="*/ 6 h 8"/>
                <a:gd name="T8" fmla="*/ 3 w 3"/>
                <a:gd name="T9" fmla="*/ 8 h 8"/>
                <a:gd name="T10" fmla="*/ 3 w 3"/>
                <a:gd name="T11" fmla="*/ 5 h 8"/>
                <a:gd name="T12" fmla="*/ 2 w 3"/>
                <a:gd name="T13" fmla="*/ 2 h 8"/>
                <a:gd name="T14" fmla="*/ 0 w 3"/>
                <a:gd name="T15" fmla="*/ 0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8">
                  <a:moveTo>
                    <a:pt x="0" y="0"/>
                  </a:moveTo>
                  <a:lnTo>
                    <a:pt x="0" y="2"/>
                  </a:lnTo>
                  <a:lnTo>
                    <a:pt x="0" y="5"/>
                  </a:lnTo>
                  <a:lnTo>
                    <a:pt x="2" y="6"/>
                  </a:lnTo>
                  <a:lnTo>
                    <a:pt x="3" y="8"/>
                  </a:lnTo>
                  <a:lnTo>
                    <a:pt x="3" y="5"/>
                  </a:lnTo>
                  <a:lnTo>
                    <a:pt x="2" y="2"/>
                  </a:lnTo>
                  <a:lnTo>
                    <a:pt x="0"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1426">
              <a:extLst>
                <a:ext uri="{FF2B5EF4-FFF2-40B4-BE49-F238E27FC236}">
                  <a16:creationId xmlns:a16="http://schemas.microsoft.com/office/drawing/2014/main" id="{D86B0F65-6437-4FCA-B28C-A260296A260D}"/>
                </a:ext>
              </a:extLst>
            </p:cNvPr>
            <p:cNvSpPr>
              <a:spLocks/>
            </p:cNvSpPr>
            <p:nvPr/>
          </p:nvSpPr>
          <p:spPr bwMode="auto">
            <a:xfrm>
              <a:off x="3981" y="2432"/>
              <a:ext cx="9" cy="8"/>
            </a:xfrm>
            <a:custGeom>
              <a:avLst/>
              <a:gdLst>
                <a:gd name="T0" fmla="*/ 8 w 9"/>
                <a:gd name="T1" fmla="*/ 0 h 8"/>
                <a:gd name="T2" fmla="*/ 8 w 9"/>
                <a:gd name="T3" fmla="*/ 0 h 8"/>
                <a:gd name="T4" fmla="*/ 6 w 9"/>
                <a:gd name="T5" fmla="*/ 0 h 8"/>
                <a:gd name="T6" fmla="*/ 5 w 9"/>
                <a:gd name="T7" fmla="*/ 0 h 8"/>
                <a:gd name="T8" fmla="*/ 1 w 9"/>
                <a:gd name="T9" fmla="*/ 3 h 8"/>
                <a:gd name="T10" fmla="*/ 0 w 9"/>
                <a:gd name="T11" fmla="*/ 8 h 8"/>
                <a:gd name="T12" fmla="*/ 1 w 9"/>
                <a:gd name="T13" fmla="*/ 6 h 8"/>
                <a:gd name="T14" fmla="*/ 1 w 9"/>
                <a:gd name="T15" fmla="*/ 6 h 8"/>
                <a:gd name="T16" fmla="*/ 5 w 9"/>
                <a:gd name="T17" fmla="*/ 3 h 8"/>
                <a:gd name="T18" fmla="*/ 6 w 9"/>
                <a:gd name="T19" fmla="*/ 3 h 8"/>
                <a:gd name="T20" fmla="*/ 9 w 9"/>
                <a:gd name="T21" fmla="*/ 0 h 8"/>
                <a:gd name="T22" fmla="*/ 8 w 9"/>
                <a:gd name="T23"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8">
                  <a:moveTo>
                    <a:pt x="8" y="0"/>
                  </a:moveTo>
                  <a:lnTo>
                    <a:pt x="8" y="0"/>
                  </a:lnTo>
                  <a:lnTo>
                    <a:pt x="6" y="0"/>
                  </a:lnTo>
                  <a:lnTo>
                    <a:pt x="5" y="0"/>
                  </a:lnTo>
                  <a:lnTo>
                    <a:pt x="1" y="3"/>
                  </a:lnTo>
                  <a:lnTo>
                    <a:pt x="0" y="8"/>
                  </a:lnTo>
                  <a:lnTo>
                    <a:pt x="1" y="6"/>
                  </a:lnTo>
                  <a:lnTo>
                    <a:pt x="1" y="6"/>
                  </a:lnTo>
                  <a:lnTo>
                    <a:pt x="5" y="3"/>
                  </a:lnTo>
                  <a:lnTo>
                    <a:pt x="6" y="3"/>
                  </a:lnTo>
                  <a:lnTo>
                    <a:pt x="9" y="0"/>
                  </a:lnTo>
                  <a:lnTo>
                    <a:pt x="8"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1427">
              <a:extLst>
                <a:ext uri="{FF2B5EF4-FFF2-40B4-BE49-F238E27FC236}">
                  <a16:creationId xmlns:a16="http://schemas.microsoft.com/office/drawing/2014/main" id="{E522D9D0-8F4D-4834-9009-F28CE312C39E}"/>
                </a:ext>
              </a:extLst>
            </p:cNvPr>
            <p:cNvSpPr>
              <a:spLocks/>
            </p:cNvSpPr>
            <p:nvPr/>
          </p:nvSpPr>
          <p:spPr bwMode="auto">
            <a:xfrm>
              <a:off x="4003" y="2428"/>
              <a:ext cx="6" cy="4"/>
            </a:xfrm>
            <a:custGeom>
              <a:avLst/>
              <a:gdLst>
                <a:gd name="T0" fmla="*/ 5 w 6"/>
                <a:gd name="T1" fmla="*/ 4 h 4"/>
                <a:gd name="T2" fmla="*/ 6 w 6"/>
                <a:gd name="T3" fmla="*/ 2 h 4"/>
                <a:gd name="T4" fmla="*/ 5 w 6"/>
                <a:gd name="T5" fmla="*/ 0 h 4"/>
                <a:gd name="T6" fmla="*/ 2 w 6"/>
                <a:gd name="T7" fmla="*/ 0 h 4"/>
                <a:gd name="T8" fmla="*/ 2 w 6"/>
                <a:gd name="T9" fmla="*/ 2 h 4"/>
                <a:gd name="T10" fmla="*/ 0 w 6"/>
                <a:gd name="T11" fmla="*/ 4 h 4"/>
                <a:gd name="T12" fmla="*/ 2 w 6"/>
                <a:gd name="T13" fmla="*/ 4 h 4"/>
                <a:gd name="T14" fmla="*/ 5 w 6"/>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4">
                  <a:moveTo>
                    <a:pt x="5" y="4"/>
                  </a:moveTo>
                  <a:lnTo>
                    <a:pt x="6" y="2"/>
                  </a:lnTo>
                  <a:lnTo>
                    <a:pt x="5" y="0"/>
                  </a:lnTo>
                  <a:lnTo>
                    <a:pt x="2" y="0"/>
                  </a:lnTo>
                  <a:lnTo>
                    <a:pt x="2" y="2"/>
                  </a:lnTo>
                  <a:lnTo>
                    <a:pt x="0" y="4"/>
                  </a:lnTo>
                  <a:lnTo>
                    <a:pt x="2" y="4"/>
                  </a:lnTo>
                  <a:lnTo>
                    <a:pt x="5" y="4"/>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1428">
              <a:extLst>
                <a:ext uri="{FF2B5EF4-FFF2-40B4-BE49-F238E27FC236}">
                  <a16:creationId xmlns:a16="http://schemas.microsoft.com/office/drawing/2014/main" id="{3A78DA20-DBCA-4911-8791-E1E218FEF796}"/>
                </a:ext>
              </a:extLst>
            </p:cNvPr>
            <p:cNvSpPr>
              <a:spLocks/>
            </p:cNvSpPr>
            <p:nvPr/>
          </p:nvSpPr>
          <p:spPr bwMode="auto">
            <a:xfrm>
              <a:off x="3984" y="2436"/>
              <a:ext cx="3" cy="4"/>
            </a:xfrm>
            <a:custGeom>
              <a:avLst/>
              <a:gdLst>
                <a:gd name="T0" fmla="*/ 2 w 3"/>
                <a:gd name="T1" fmla="*/ 2 h 4"/>
                <a:gd name="T2" fmla="*/ 0 w 3"/>
                <a:gd name="T3" fmla="*/ 4 h 4"/>
                <a:gd name="T4" fmla="*/ 2 w 3"/>
                <a:gd name="T5" fmla="*/ 4 h 4"/>
                <a:gd name="T6" fmla="*/ 3 w 3"/>
                <a:gd name="T7" fmla="*/ 2 h 4"/>
                <a:gd name="T8" fmla="*/ 3 w 3"/>
                <a:gd name="T9" fmla="*/ 0 h 4"/>
                <a:gd name="T10" fmla="*/ 3 w 3"/>
                <a:gd name="T11" fmla="*/ 0 h 4"/>
                <a:gd name="T12" fmla="*/ 2 w 3"/>
                <a:gd name="T13" fmla="*/ 2 h 4"/>
              </a:gdLst>
              <a:ahLst/>
              <a:cxnLst>
                <a:cxn ang="0">
                  <a:pos x="T0" y="T1"/>
                </a:cxn>
                <a:cxn ang="0">
                  <a:pos x="T2" y="T3"/>
                </a:cxn>
                <a:cxn ang="0">
                  <a:pos x="T4" y="T5"/>
                </a:cxn>
                <a:cxn ang="0">
                  <a:pos x="T6" y="T7"/>
                </a:cxn>
                <a:cxn ang="0">
                  <a:pos x="T8" y="T9"/>
                </a:cxn>
                <a:cxn ang="0">
                  <a:pos x="T10" y="T11"/>
                </a:cxn>
                <a:cxn ang="0">
                  <a:pos x="T12" y="T13"/>
                </a:cxn>
              </a:cxnLst>
              <a:rect l="0" t="0" r="r" b="b"/>
              <a:pathLst>
                <a:path w="3" h="4">
                  <a:moveTo>
                    <a:pt x="2" y="2"/>
                  </a:moveTo>
                  <a:lnTo>
                    <a:pt x="0" y="4"/>
                  </a:lnTo>
                  <a:lnTo>
                    <a:pt x="2" y="4"/>
                  </a:lnTo>
                  <a:lnTo>
                    <a:pt x="3" y="2"/>
                  </a:lnTo>
                  <a:lnTo>
                    <a:pt x="3" y="0"/>
                  </a:lnTo>
                  <a:lnTo>
                    <a:pt x="3" y="0"/>
                  </a:lnTo>
                  <a:lnTo>
                    <a:pt x="2" y="2"/>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1429">
              <a:extLst>
                <a:ext uri="{FF2B5EF4-FFF2-40B4-BE49-F238E27FC236}">
                  <a16:creationId xmlns:a16="http://schemas.microsoft.com/office/drawing/2014/main" id="{00033234-E872-475D-9AA6-D29806E5206A}"/>
                </a:ext>
              </a:extLst>
            </p:cNvPr>
            <p:cNvSpPr>
              <a:spLocks/>
            </p:cNvSpPr>
            <p:nvPr/>
          </p:nvSpPr>
          <p:spPr bwMode="auto">
            <a:xfrm>
              <a:off x="3995" y="2425"/>
              <a:ext cx="8" cy="5"/>
            </a:xfrm>
            <a:custGeom>
              <a:avLst/>
              <a:gdLst>
                <a:gd name="T0" fmla="*/ 5 w 8"/>
                <a:gd name="T1" fmla="*/ 3 h 5"/>
                <a:gd name="T2" fmla="*/ 5 w 8"/>
                <a:gd name="T3" fmla="*/ 5 h 5"/>
                <a:gd name="T4" fmla="*/ 6 w 8"/>
                <a:gd name="T5" fmla="*/ 3 h 5"/>
                <a:gd name="T6" fmla="*/ 8 w 8"/>
                <a:gd name="T7" fmla="*/ 2 h 5"/>
                <a:gd name="T8" fmla="*/ 6 w 8"/>
                <a:gd name="T9" fmla="*/ 0 h 5"/>
                <a:gd name="T10" fmla="*/ 2 w 8"/>
                <a:gd name="T11" fmla="*/ 2 h 5"/>
                <a:gd name="T12" fmla="*/ 0 w 8"/>
                <a:gd name="T13" fmla="*/ 2 h 5"/>
                <a:gd name="T14" fmla="*/ 0 w 8"/>
                <a:gd name="T15" fmla="*/ 3 h 5"/>
                <a:gd name="T16" fmla="*/ 0 w 8"/>
                <a:gd name="T17" fmla="*/ 3 h 5"/>
                <a:gd name="T18" fmla="*/ 5 w 8"/>
                <a:gd name="T19"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5">
                  <a:moveTo>
                    <a:pt x="5" y="3"/>
                  </a:moveTo>
                  <a:lnTo>
                    <a:pt x="5" y="5"/>
                  </a:lnTo>
                  <a:lnTo>
                    <a:pt x="6" y="3"/>
                  </a:lnTo>
                  <a:lnTo>
                    <a:pt x="8" y="2"/>
                  </a:lnTo>
                  <a:lnTo>
                    <a:pt x="6" y="0"/>
                  </a:lnTo>
                  <a:lnTo>
                    <a:pt x="2" y="2"/>
                  </a:lnTo>
                  <a:lnTo>
                    <a:pt x="0" y="2"/>
                  </a:lnTo>
                  <a:lnTo>
                    <a:pt x="0" y="3"/>
                  </a:lnTo>
                  <a:lnTo>
                    <a:pt x="0" y="3"/>
                  </a:lnTo>
                  <a:lnTo>
                    <a:pt x="5" y="3"/>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1430">
              <a:extLst>
                <a:ext uri="{FF2B5EF4-FFF2-40B4-BE49-F238E27FC236}">
                  <a16:creationId xmlns:a16="http://schemas.microsoft.com/office/drawing/2014/main" id="{2FDB98A8-6205-4A7B-B652-F0C2F0717245}"/>
                </a:ext>
              </a:extLst>
            </p:cNvPr>
            <p:cNvSpPr>
              <a:spLocks/>
            </p:cNvSpPr>
            <p:nvPr/>
          </p:nvSpPr>
          <p:spPr bwMode="auto">
            <a:xfrm>
              <a:off x="3994" y="2419"/>
              <a:ext cx="6" cy="6"/>
            </a:xfrm>
            <a:custGeom>
              <a:avLst/>
              <a:gdLst>
                <a:gd name="T0" fmla="*/ 1 w 6"/>
                <a:gd name="T1" fmla="*/ 6 h 6"/>
                <a:gd name="T2" fmla="*/ 3 w 6"/>
                <a:gd name="T3" fmla="*/ 3 h 6"/>
                <a:gd name="T4" fmla="*/ 4 w 6"/>
                <a:gd name="T5" fmla="*/ 3 h 6"/>
                <a:gd name="T6" fmla="*/ 6 w 6"/>
                <a:gd name="T7" fmla="*/ 1 h 6"/>
                <a:gd name="T8" fmla="*/ 4 w 6"/>
                <a:gd name="T9" fmla="*/ 0 h 6"/>
                <a:gd name="T10" fmla="*/ 3 w 6"/>
                <a:gd name="T11" fmla="*/ 1 h 6"/>
                <a:gd name="T12" fmla="*/ 1 w 6"/>
                <a:gd name="T13" fmla="*/ 3 h 6"/>
                <a:gd name="T14" fmla="*/ 0 w 6"/>
                <a:gd name="T15" fmla="*/ 5 h 6"/>
                <a:gd name="T16" fmla="*/ 0 w 6"/>
                <a:gd name="T17" fmla="*/ 6 h 6"/>
                <a:gd name="T18" fmla="*/ 1 w 6"/>
                <a:gd name="T19"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6">
                  <a:moveTo>
                    <a:pt x="1" y="6"/>
                  </a:moveTo>
                  <a:lnTo>
                    <a:pt x="3" y="3"/>
                  </a:lnTo>
                  <a:lnTo>
                    <a:pt x="4" y="3"/>
                  </a:lnTo>
                  <a:lnTo>
                    <a:pt x="6" y="1"/>
                  </a:lnTo>
                  <a:lnTo>
                    <a:pt x="4" y="0"/>
                  </a:lnTo>
                  <a:lnTo>
                    <a:pt x="3" y="1"/>
                  </a:lnTo>
                  <a:lnTo>
                    <a:pt x="1" y="3"/>
                  </a:lnTo>
                  <a:lnTo>
                    <a:pt x="0" y="5"/>
                  </a:lnTo>
                  <a:lnTo>
                    <a:pt x="0" y="6"/>
                  </a:lnTo>
                  <a:lnTo>
                    <a:pt x="1" y="6"/>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1431">
              <a:extLst>
                <a:ext uri="{FF2B5EF4-FFF2-40B4-BE49-F238E27FC236}">
                  <a16:creationId xmlns:a16="http://schemas.microsoft.com/office/drawing/2014/main" id="{AB336943-6643-4FF9-BA79-03193F754AC5}"/>
                </a:ext>
              </a:extLst>
            </p:cNvPr>
            <p:cNvSpPr>
              <a:spLocks/>
            </p:cNvSpPr>
            <p:nvPr/>
          </p:nvSpPr>
          <p:spPr bwMode="auto">
            <a:xfrm>
              <a:off x="3662" y="2353"/>
              <a:ext cx="550" cy="579"/>
            </a:xfrm>
            <a:custGeom>
              <a:avLst/>
              <a:gdLst>
                <a:gd name="T0" fmla="*/ 518 w 550"/>
                <a:gd name="T1" fmla="*/ 147 h 579"/>
                <a:gd name="T2" fmla="*/ 469 w 550"/>
                <a:gd name="T3" fmla="*/ 117 h 579"/>
                <a:gd name="T4" fmla="*/ 448 w 550"/>
                <a:gd name="T5" fmla="*/ 114 h 579"/>
                <a:gd name="T6" fmla="*/ 424 w 550"/>
                <a:gd name="T7" fmla="*/ 112 h 579"/>
                <a:gd name="T8" fmla="*/ 413 w 550"/>
                <a:gd name="T9" fmla="*/ 123 h 579"/>
                <a:gd name="T10" fmla="*/ 402 w 550"/>
                <a:gd name="T11" fmla="*/ 101 h 579"/>
                <a:gd name="T12" fmla="*/ 387 w 550"/>
                <a:gd name="T13" fmla="*/ 91 h 579"/>
                <a:gd name="T14" fmla="*/ 363 w 550"/>
                <a:gd name="T15" fmla="*/ 88 h 579"/>
                <a:gd name="T16" fmla="*/ 343 w 550"/>
                <a:gd name="T17" fmla="*/ 122 h 579"/>
                <a:gd name="T18" fmla="*/ 335 w 550"/>
                <a:gd name="T19" fmla="*/ 104 h 579"/>
                <a:gd name="T20" fmla="*/ 347 w 550"/>
                <a:gd name="T21" fmla="*/ 99 h 579"/>
                <a:gd name="T22" fmla="*/ 341 w 550"/>
                <a:gd name="T23" fmla="*/ 82 h 579"/>
                <a:gd name="T24" fmla="*/ 320 w 550"/>
                <a:gd name="T25" fmla="*/ 88 h 579"/>
                <a:gd name="T26" fmla="*/ 311 w 550"/>
                <a:gd name="T27" fmla="*/ 95 h 579"/>
                <a:gd name="T28" fmla="*/ 336 w 550"/>
                <a:gd name="T29" fmla="*/ 58 h 579"/>
                <a:gd name="T30" fmla="*/ 320 w 550"/>
                <a:gd name="T31" fmla="*/ 24 h 579"/>
                <a:gd name="T32" fmla="*/ 306 w 550"/>
                <a:gd name="T33" fmla="*/ 26 h 579"/>
                <a:gd name="T34" fmla="*/ 287 w 550"/>
                <a:gd name="T35" fmla="*/ 48 h 579"/>
                <a:gd name="T36" fmla="*/ 269 w 550"/>
                <a:gd name="T37" fmla="*/ 37 h 579"/>
                <a:gd name="T38" fmla="*/ 249 w 550"/>
                <a:gd name="T39" fmla="*/ 50 h 579"/>
                <a:gd name="T40" fmla="*/ 222 w 550"/>
                <a:gd name="T41" fmla="*/ 55 h 579"/>
                <a:gd name="T42" fmla="*/ 196 w 550"/>
                <a:gd name="T43" fmla="*/ 45 h 579"/>
                <a:gd name="T44" fmla="*/ 199 w 550"/>
                <a:gd name="T45" fmla="*/ 16 h 579"/>
                <a:gd name="T46" fmla="*/ 187 w 550"/>
                <a:gd name="T47" fmla="*/ 4 h 579"/>
                <a:gd name="T48" fmla="*/ 136 w 550"/>
                <a:gd name="T49" fmla="*/ 18 h 579"/>
                <a:gd name="T50" fmla="*/ 144 w 550"/>
                <a:gd name="T51" fmla="*/ 42 h 579"/>
                <a:gd name="T52" fmla="*/ 112 w 550"/>
                <a:gd name="T53" fmla="*/ 67 h 579"/>
                <a:gd name="T54" fmla="*/ 80 w 550"/>
                <a:gd name="T55" fmla="*/ 51 h 579"/>
                <a:gd name="T56" fmla="*/ 54 w 550"/>
                <a:gd name="T57" fmla="*/ 72 h 579"/>
                <a:gd name="T58" fmla="*/ 51 w 550"/>
                <a:gd name="T59" fmla="*/ 139 h 579"/>
                <a:gd name="T60" fmla="*/ 13 w 550"/>
                <a:gd name="T61" fmla="*/ 152 h 579"/>
                <a:gd name="T62" fmla="*/ 2 w 550"/>
                <a:gd name="T63" fmla="*/ 182 h 579"/>
                <a:gd name="T64" fmla="*/ 30 w 550"/>
                <a:gd name="T65" fmla="*/ 221 h 579"/>
                <a:gd name="T66" fmla="*/ 57 w 550"/>
                <a:gd name="T67" fmla="*/ 235 h 579"/>
                <a:gd name="T68" fmla="*/ 96 w 550"/>
                <a:gd name="T69" fmla="*/ 224 h 579"/>
                <a:gd name="T70" fmla="*/ 121 w 550"/>
                <a:gd name="T71" fmla="*/ 240 h 579"/>
                <a:gd name="T72" fmla="*/ 163 w 550"/>
                <a:gd name="T73" fmla="*/ 264 h 579"/>
                <a:gd name="T74" fmla="*/ 198 w 550"/>
                <a:gd name="T75" fmla="*/ 303 h 579"/>
                <a:gd name="T76" fmla="*/ 231 w 550"/>
                <a:gd name="T77" fmla="*/ 369 h 579"/>
                <a:gd name="T78" fmla="*/ 261 w 550"/>
                <a:gd name="T79" fmla="*/ 398 h 579"/>
                <a:gd name="T80" fmla="*/ 287 w 550"/>
                <a:gd name="T81" fmla="*/ 441 h 579"/>
                <a:gd name="T82" fmla="*/ 298 w 550"/>
                <a:gd name="T83" fmla="*/ 473 h 579"/>
                <a:gd name="T84" fmla="*/ 273 w 550"/>
                <a:gd name="T85" fmla="*/ 493 h 579"/>
                <a:gd name="T86" fmla="*/ 250 w 550"/>
                <a:gd name="T87" fmla="*/ 520 h 579"/>
                <a:gd name="T88" fmla="*/ 281 w 550"/>
                <a:gd name="T89" fmla="*/ 535 h 579"/>
                <a:gd name="T90" fmla="*/ 309 w 550"/>
                <a:gd name="T91" fmla="*/ 570 h 579"/>
                <a:gd name="T92" fmla="*/ 324 w 550"/>
                <a:gd name="T93" fmla="*/ 547 h 579"/>
                <a:gd name="T94" fmla="*/ 336 w 550"/>
                <a:gd name="T95" fmla="*/ 528 h 579"/>
                <a:gd name="T96" fmla="*/ 346 w 550"/>
                <a:gd name="T97" fmla="*/ 524 h 579"/>
                <a:gd name="T98" fmla="*/ 327 w 550"/>
                <a:gd name="T99" fmla="*/ 547 h 579"/>
                <a:gd name="T100" fmla="*/ 367 w 550"/>
                <a:gd name="T101" fmla="*/ 492 h 579"/>
                <a:gd name="T102" fmla="*/ 368 w 550"/>
                <a:gd name="T103" fmla="*/ 469 h 579"/>
                <a:gd name="T104" fmla="*/ 371 w 550"/>
                <a:gd name="T105" fmla="*/ 445 h 579"/>
                <a:gd name="T106" fmla="*/ 410 w 550"/>
                <a:gd name="T107" fmla="*/ 421 h 579"/>
                <a:gd name="T108" fmla="*/ 426 w 550"/>
                <a:gd name="T109" fmla="*/ 406 h 579"/>
                <a:gd name="T110" fmla="*/ 438 w 550"/>
                <a:gd name="T111" fmla="*/ 402 h 579"/>
                <a:gd name="T112" fmla="*/ 464 w 550"/>
                <a:gd name="T113" fmla="*/ 398 h 579"/>
                <a:gd name="T114" fmla="*/ 477 w 550"/>
                <a:gd name="T115" fmla="*/ 370 h 579"/>
                <a:gd name="T116" fmla="*/ 494 w 550"/>
                <a:gd name="T117" fmla="*/ 319 h 579"/>
                <a:gd name="T118" fmla="*/ 494 w 550"/>
                <a:gd name="T119" fmla="*/ 270 h 579"/>
                <a:gd name="T120" fmla="*/ 497 w 550"/>
                <a:gd name="T121" fmla="*/ 256 h 579"/>
                <a:gd name="T122" fmla="*/ 513 w 550"/>
                <a:gd name="T123" fmla="*/ 243 h 579"/>
                <a:gd name="T124" fmla="*/ 548 w 550"/>
                <a:gd name="T125" fmla="*/ 195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50" h="579">
                  <a:moveTo>
                    <a:pt x="550" y="184"/>
                  </a:moveTo>
                  <a:lnTo>
                    <a:pt x="550" y="176"/>
                  </a:lnTo>
                  <a:lnTo>
                    <a:pt x="548" y="176"/>
                  </a:lnTo>
                  <a:lnTo>
                    <a:pt x="548" y="171"/>
                  </a:lnTo>
                  <a:lnTo>
                    <a:pt x="543" y="162"/>
                  </a:lnTo>
                  <a:lnTo>
                    <a:pt x="543" y="157"/>
                  </a:lnTo>
                  <a:lnTo>
                    <a:pt x="542" y="154"/>
                  </a:lnTo>
                  <a:lnTo>
                    <a:pt x="532" y="149"/>
                  </a:lnTo>
                  <a:lnTo>
                    <a:pt x="527" y="149"/>
                  </a:lnTo>
                  <a:lnTo>
                    <a:pt x="524" y="150"/>
                  </a:lnTo>
                  <a:lnTo>
                    <a:pt x="521" y="147"/>
                  </a:lnTo>
                  <a:lnTo>
                    <a:pt x="518" y="147"/>
                  </a:lnTo>
                  <a:lnTo>
                    <a:pt x="515" y="142"/>
                  </a:lnTo>
                  <a:lnTo>
                    <a:pt x="512" y="141"/>
                  </a:lnTo>
                  <a:lnTo>
                    <a:pt x="508" y="141"/>
                  </a:lnTo>
                  <a:lnTo>
                    <a:pt x="502" y="134"/>
                  </a:lnTo>
                  <a:lnTo>
                    <a:pt x="497" y="126"/>
                  </a:lnTo>
                  <a:lnTo>
                    <a:pt x="494" y="126"/>
                  </a:lnTo>
                  <a:lnTo>
                    <a:pt x="491" y="123"/>
                  </a:lnTo>
                  <a:lnTo>
                    <a:pt x="488" y="123"/>
                  </a:lnTo>
                  <a:lnTo>
                    <a:pt x="480" y="117"/>
                  </a:lnTo>
                  <a:lnTo>
                    <a:pt x="475" y="117"/>
                  </a:lnTo>
                  <a:lnTo>
                    <a:pt x="472" y="115"/>
                  </a:lnTo>
                  <a:lnTo>
                    <a:pt x="469" y="117"/>
                  </a:lnTo>
                  <a:lnTo>
                    <a:pt x="465" y="117"/>
                  </a:lnTo>
                  <a:lnTo>
                    <a:pt x="462" y="115"/>
                  </a:lnTo>
                  <a:lnTo>
                    <a:pt x="459" y="117"/>
                  </a:lnTo>
                  <a:lnTo>
                    <a:pt x="459" y="118"/>
                  </a:lnTo>
                  <a:lnTo>
                    <a:pt x="457" y="117"/>
                  </a:lnTo>
                  <a:lnTo>
                    <a:pt x="453" y="114"/>
                  </a:lnTo>
                  <a:lnTo>
                    <a:pt x="453" y="115"/>
                  </a:lnTo>
                  <a:lnTo>
                    <a:pt x="451" y="114"/>
                  </a:lnTo>
                  <a:lnTo>
                    <a:pt x="449" y="115"/>
                  </a:lnTo>
                  <a:lnTo>
                    <a:pt x="449" y="117"/>
                  </a:lnTo>
                  <a:lnTo>
                    <a:pt x="448" y="115"/>
                  </a:lnTo>
                  <a:lnTo>
                    <a:pt x="448" y="114"/>
                  </a:lnTo>
                  <a:lnTo>
                    <a:pt x="446" y="114"/>
                  </a:lnTo>
                  <a:lnTo>
                    <a:pt x="446" y="115"/>
                  </a:lnTo>
                  <a:lnTo>
                    <a:pt x="446" y="115"/>
                  </a:lnTo>
                  <a:lnTo>
                    <a:pt x="441" y="114"/>
                  </a:lnTo>
                  <a:lnTo>
                    <a:pt x="440" y="114"/>
                  </a:lnTo>
                  <a:lnTo>
                    <a:pt x="437" y="114"/>
                  </a:lnTo>
                  <a:lnTo>
                    <a:pt x="429" y="109"/>
                  </a:lnTo>
                  <a:lnTo>
                    <a:pt x="426" y="110"/>
                  </a:lnTo>
                  <a:lnTo>
                    <a:pt x="426" y="110"/>
                  </a:lnTo>
                  <a:lnTo>
                    <a:pt x="426" y="112"/>
                  </a:lnTo>
                  <a:lnTo>
                    <a:pt x="426" y="114"/>
                  </a:lnTo>
                  <a:lnTo>
                    <a:pt x="424" y="112"/>
                  </a:lnTo>
                  <a:lnTo>
                    <a:pt x="424" y="112"/>
                  </a:lnTo>
                  <a:lnTo>
                    <a:pt x="422" y="114"/>
                  </a:lnTo>
                  <a:lnTo>
                    <a:pt x="421" y="115"/>
                  </a:lnTo>
                  <a:lnTo>
                    <a:pt x="419" y="117"/>
                  </a:lnTo>
                  <a:lnTo>
                    <a:pt x="419" y="120"/>
                  </a:lnTo>
                  <a:lnTo>
                    <a:pt x="418" y="117"/>
                  </a:lnTo>
                  <a:lnTo>
                    <a:pt x="416" y="115"/>
                  </a:lnTo>
                  <a:lnTo>
                    <a:pt x="414" y="115"/>
                  </a:lnTo>
                  <a:lnTo>
                    <a:pt x="416" y="118"/>
                  </a:lnTo>
                  <a:lnTo>
                    <a:pt x="413" y="123"/>
                  </a:lnTo>
                  <a:lnTo>
                    <a:pt x="413" y="126"/>
                  </a:lnTo>
                  <a:lnTo>
                    <a:pt x="413" y="123"/>
                  </a:lnTo>
                  <a:lnTo>
                    <a:pt x="413" y="120"/>
                  </a:lnTo>
                  <a:lnTo>
                    <a:pt x="413" y="117"/>
                  </a:lnTo>
                  <a:lnTo>
                    <a:pt x="414" y="112"/>
                  </a:lnTo>
                  <a:lnTo>
                    <a:pt x="416" y="110"/>
                  </a:lnTo>
                  <a:lnTo>
                    <a:pt x="414" y="110"/>
                  </a:lnTo>
                  <a:lnTo>
                    <a:pt x="413" y="109"/>
                  </a:lnTo>
                  <a:lnTo>
                    <a:pt x="414" y="106"/>
                  </a:lnTo>
                  <a:lnTo>
                    <a:pt x="411" y="103"/>
                  </a:lnTo>
                  <a:lnTo>
                    <a:pt x="410" y="99"/>
                  </a:lnTo>
                  <a:lnTo>
                    <a:pt x="406" y="99"/>
                  </a:lnTo>
                  <a:lnTo>
                    <a:pt x="403" y="98"/>
                  </a:lnTo>
                  <a:lnTo>
                    <a:pt x="402" y="101"/>
                  </a:lnTo>
                  <a:lnTo>
                    <a:pt x="400" y="101"/>
                  </a:lnTo>
                  <a:lnTo>
                    <a:pt x="398" y="99"/>
                  </a:lnTo>
                  <a:lnTo>
                    <a:pt x="398" y="99"/>
                  </a:lnTo>
                  <a:lnTo>
                    <a:pt x="397" y="96"/>
                  </a:lnTo>
                  <a:lnTo>
                    <a:pt x="395" y="95"/>
                  </a:lnTo>
                  <a:lnTo>
                    <a:pt x="394" y="96"/>
                  </a:lnTo>
                  <a:lnTo>
                    <a:pt x="392" y="95"/>
                  </a:lnTo>
                  <a:lnTo>
                    <a:pt x="390" y="93"/>
                  </a:lnTo>
                  <a:lnTo>
                    <a:pt x="389" y="95"/>
                  </a:lnTo>
                  <a:lnTo>
                    <a:pt x="389" y="93"/>
                  </a:lnTo>
                  <a:lnTo>
                    <a:pt x="387" y="93"/>
                  </a:lnTo>
                  <a:lnTo>
                    <a:pt x="387" y="91"/>
                  </a:lnTo>
                  <a:lnTo>
                    <a:pt x="384" y="91"/>
                  </a:lnTo>
                  <a:lnTo>
                    <a:pt x="383" y="90"/>
                  </a:lnTo>
                  <a:lnTo>
                    <a:pt x="378" y="88"/>
                  </a:lnTo>
                  <a:lnTo>
                    <a:pt x="376" y="88"/>
                  </a:lnTo>
                  <a:lnTo>
                    <a:pt x="376" y="90"/>
                  </a:lnTo>
                  <a:lnTo>
                    <a:pt x="373" y="87"/>
                  </a:lnTo>
                  <a:lnTo>
                    <a:pt x="371" y="88"/>
                  </a:lnTo>
                  <a:lnTo>
                    <a:pt x="371" y="90"/>
                  </a:lnTo>
                  <a:lnTo>
                    <a:pt x="370" y="90"/>
                  </a:lnTo>
                  <a:lnTo>
                    <a:pt x="370" y="88"/>
                  </a:lnTo>
                  <a:lnTo>
                    <a:pt x="365" y="87"/>
                  </a:lnTo>
                  <a:lnTo>
                    <a:pt x="363" y="88"/>
                  </a:lnTo>
                  <a:lnTo>
                    <a:pt x="362" y="91"/>
                  </a:lnTo>
                  <a:lnTo>
                    <a:pt x="362" y="93"/>
                  </a:lnTo>
                  <a:lnTo>
                    <a:pt x="359" y="96"/>
                  </a:lnTo>
                  <a:lnTo>
                    <a:pt x="355" y="98"/>
                  </a:lnTo>
                  <a:lnTo>
                    <a:pt x="349" y="101"/>
                  </a:lnTo>
                  <a:lnTo>
                    <a:pt x="347" y="104"/>
                  </a:lnTo>
                  <a:lnTo>
                    <a:pt x="346" y="109"/>
                  </a:lnTo>
                  <a:lnTo>
                    <a:pt x="346" y="112"/>
                  </a:lnTo>
                  <a:lnTo>
                    <a:pt x="344" y="114"/>
                  </a:lnTo>
                  <a:lnTo>
                    <a:pt x="341" y="117"/>
                  </a:lnTo>
                  <a:lnTo>
                    <a:pt x="341" y="118"/>
                  </a:lnTo>
                  <a:lnTo>
                    <a:pt x="343" y="122"/>
                  </a:lnTo>
                  <a:lnTo>
                    <a:pt x="341" y="126"/>
                  </a:lnTo>
                  <a:lnTo>
                    <a:pt x="341" y="123"/>
                  </a:lnTo>
                  <a:lnTo>
                    <a:pt x="339" y="120"/>
                  </a:lnTo>
                  <a:lnTo>
                    <a:pt x="339" y="118"/>
                  </a:lnTo>
                  <a:lnTo>
                    <a:pt x="341" y="115"/>
                  </a:lnTo>
                  <a:lnTo>
                    <a:pt x="343" y="114"/>
                  </a:lnTo>
                  <a:lnTo>
                    <a:pt x="343" y="110"/>
                  </a:lnTo>
                  <a:lnTo>
                    <a:pt x="344" y="106"/>
                  </a:lnTo>
                  <a:lnTo>
                    <a:pt x="344" y="104"/>
                  </a:lnTo>
                  <a:lnTo>
                    <a:pt x="343" y="104"/>
                  </a:lnTo>
                  <a:lnTo>
                    <a:pt x="338" y="106"/>
                  </a:lnTo>
                  <a:lnTo>
                    <a:pt x="335" y="104"/>
                  </a:lnTo>
                  <a:lnTo>
                    <a:pt x="332" y="106"/>
                  </a:lnTo>
                  <a:lnTo>
                    <a:pt x="330" y="106"/>
                  </a:lnTo>
                  <a:lnTo>
                    <a:pt x="328" y="104"/>
                  </a:lnTo>
                  <a:lnTo>
                    <a:pt x="330" y="104"/>
                  </a:lnTo>
                  <a:lnTo>
                    <a:pt x="332" y="103"/>
                  </a:lnTo>
                  <a:lnTo>
                    <a:pt x="335" y="103"/>
                  </a:lnTo>
                  <a:lnTo>
                    <a:pt x="339" y="103"/>
                  </a:lnTo>
                  <a:lnTo>
                    <a:pt x="341" y="103"/>
                  </a:lnTo>
                  <a:lnTo>
                    <a:pt x="343" y="99"/>
                  </a:lnTo>
                  <a:lnTo>
                    <a:pt x="344" y="99"/>
                  </a:lnTo>
                  <a:lnTo>
                    <a:pt x="346" y="101"/>
                  </a:lnTo>
                  <a:lnTo>
                    <a:pt x="347" y="99"/>
                  </a:lnTo>
                  <a:lnTo>
                    <a:pt x="349" y="99"/>
                  </a:lnTo>
                  <a:lnTo>
                    <a:pt x="354" y="98"/>
                  </a:lnTo>
                  <a:lnTo>
                    <a:pt x="354" y="95"/>
                  </a:lnTo>
                  <a:lnTo>
                    <a:pt x="357" y="90"/>
                  </a:lnTo>
                  <a:lnTo>
                    <a:pt x="357" y="87"/>
                  </a:lnTo>
                  <a:lnTo>
                    <a:pt x="359" y="85"/>
                  </a:lnTo>
                  <a:lnTo>
                    <a:pt x="359" y="82"/>
                  </a:lnTo>
                  <a:lnTo>
                    <a:pt x="355" y="82"/>
                  </a:lnTo>
                  <a:lnTo>
                    <a:pt x="352" y="79"/>
                  </a:lnTo>
                  <a:lnTo>
                    <a:pt x="349" y="79"/>
                  </a:lnTo>
                  <a:lnTo>
                    <a:pt x="346" y="82"/>
                  </a:lnTo>
                  <a:lnTo>
                    <a:pt x="341" y="82"/>
                  </a:lnTo>
                  <a:lnTo>
                    <a:pt x="336" y="80"/>
                  </a:lnTo>
                  <a:lnTo>
                    <a:pt x="332" y="79"/>
                  </a:lnTo>
                  <a:lnTo>
                    <a:pt x="328" y="83"/>
                  </a:lnTo>
                  <a:lnTo>
                    <a:pt x="328" y="85"/>
                  </a:lnTo>
                  <a:lnTo>
                    <a:pt x="328" y="85"/>
                  </a:lnTo>
                  <a:lnTo>
                    <a:pt x="330" y="87"/>
                  </a:lnTo>
                  <a:lnTo>
                    <a:pt x="328" y="87"/>
                  </a:lnTo>
                  <a:lnTo>
                    <a:pt x="327" y="88"/>
                  </a:lnTo>
                  <a:lnTo>
                    <a:pt x="327" y="90"/>
                  </a:lnTo>
                  <a:lnTo>
                    <a:pt x="325" y="88"/>
                  </a:lnTo>
                  <a:lnTo>
                    <a:pt x="324" y="88"/>
                  </a:lnTo>
                  <a:lnTo>
                    <a:pt x="320" y="88"/>
                  </a:lnTo>
                  <a:lnTo>
                    <a:pt x="317" y="93"/>
                  </a:lnTo>
                  <a:lnTo>
                    <a:pt x="314" y="98"/>
                  </a:lnTo>
                  <a:lnTo>
                    <a:pt x="317" y="95"/>
                  </a:lnTo>
                  <a:lnTo>
                    <a:pt x="317" y="91"/>
                  </a:lnTo>
                  <a:lnTo>
                    <a:pt x="317" y="90"/>
                  </a:lnTo>
                  <a:lnTo>
                    <a:pt x="317" y="87"/>
                  </a:lnTo>
                  <a:lnTo>
                    <a:pt x="316" y="87"/>
                  </a:lnTo>
                  <a:lnTo>
                    <a:pt x="314" y="90"/>
                  </a:lnTo>
                  <a:lnTo>
                    <a:pt x="312" y="93"/>
                  </a:lnTo>
                  <a:lnTo>
                    <a:pt x="311" y="96"/>
                  </a:lnTo>
                  <a:lnTo>
                    <a:pt x="308" y="98"/>
                  </a:lnTo>
                  <a:lnTo>
                    <a:pt x="311" y="95"/>
                  </a:lnTo>
                  <a:lnTo>
                    <a:pt x="311" y="90"/>
                  </a:lnTo>
                  <a:lnTo>
                    <a:pt x="316" y="85"/>
                  </a:lnTo>
                  <a:lnTo>
                    <a:pt x="317" y="80"/>
                  </a:lnTo>
                  <a:lnTo>
                    <a:pt x="319" y="77"/>
                  </a:lnTo>
                  <a:lnTo>
                    <a:pt x="322" y="75"/>
                  </a:lnTo>
                  <a:lnTo>
                    <a:pt x="325" y="74"/>
                  </a:lnTo>
                  <a:lnTo>
                    <a:pt x="327" y="72"/>
                  </a:lnTo>
                  <a:lnTo>
                    <a:pt x="328" y="69"/>
                  </a:lnTo>
                  <a:lnTo>
                    <a:pt x="336" y="63"/>
                  </a:lnTo>
                  <a:lnTo>
                    <a:pt x="336" y="61"/>
                  </a:lnTo>
                  <a:lnTo>
                    <a:pt x="338" y="59"/>
                  </a:lnTo>
                  <a:lnTo>
                    <a:pt x="336" y="58"/>
                  </a:lnTo>
                  <a:lnTo>
                    <a:pt x="336" y="56"/>
                  </a:lnTo>
                  <a:lnTo>
                    <a:pt x="338" y="55"/>
                  </a:lnTo>
                  <a:lnTo>
                    <a:pt x="338" y="53"/>
                  </a:lnTo>
                  <a:lnTo>
                    <a:pt x="335" y="50"/>
                  </a:lnTo>
                  <a:lnTo>
                    <a:pt x="332" y="51"/>
                  </a:lnTo>
                  <a:lnTo>
                    <a:pt x="332" y="51"/>
                  </a:lnTo>
                  <a:lnTo>
                    <a:pt x="330" y="50"/>
                  </a:lnTo>
                  <a:lnTo>
                    <a:pt x="328" y="44"/>
                  </a:lnTo>
                  <a:lnTo>
                    <a:pt x="325" y="37"/>
                  </a:lnTo>
                  <a:lnTo>
                    <a:pt x="322" y="32"/>
                  </a:lnTo>
                  <a:lnTo>
                    <a:pt x="320" y="28"/>
                  </a:lnTo>
                  <a:lnTo>
                    <a:pt x="320" y="24"/>
                  </a:lnTo>
                  <a:lnTo>
                    <a:pt x="319" y="21"/>
                  </a:lnTo>
                  <a:lnTo>
                    <a:pt x="319" y="20"/>
                  </a:lnTo>
                  <a:lnTo>
                    <a:pt x="317" y="18"/>
                  </a:lnTo>
                  <a:lnTo>
                    <a:pt x="316" y="13"/>
                  </a:lnTo>
                  <a:lnTo>
                    <a:pt x="316" y="15"/>
                  </a:lnTo>
                  <a:lnTo>
                    <a:pt x="316" y="16"/>
                  </a:lnTo>
                  <a:lnTo>
                    <a:pt x="314" y="18"/>
                  </a:lnTo>
                  <a:lnTo>
                    <a:pt x="311" y="21"/>
                  </a:lnTo>
                  <a:lnTo>
                    <a:pt x="311" y="20"/>
                  </a:lnTo>
                  <a:lnTo>
                    <a:pt x="311" y="21"/>
                  </a:lnTo>
                  <a:lnTo>
                    <a:pt x="309" y="23"/>
                  </a:lnTo>
                  <a:lnTo>
                    <a:pt x="306" y="26"/>
                  </a:lnTo>
                  <a:lnTo>
                    <a:pt x="303" y="31"/>
                  </a:lnTo>
                  <a:lnTo>
                    <a:pt x="303" y="34"/>
                  </a:lnTo>
                  <a:lnTo>
                    <a:pt x="300" y="40"/>
                  </a:lnTo>
                  <a:lnTo>
                    <a:pt x="298" y="44"/>
                  </a:lnTo>
                  <a:lnTo>
                    <a:pt x="296" y="47"/>
                  </a:lnTo>
                  <a:lnTo>
                    <a:pt x="293" y="47"/>
                  </a:lnTo>
                  <a:lnTo>
                    <a:pt x="292" y="48"/>
                  </a:lnTo>
                  <a:lnTo>
                    <a:pt x="292" y="50"/>
                  </a:lnTo>
                  <a:lnTo>
                    <a:pt x="288" y="51"/>
                  </a:lnTo>
                  <a:lnTo>
                    <a:pt x="287" y="51"/>
                  </a:lnTo>
                  <a:lnTo>
                    <a:pt x="287" y="48"/>
                  </a:lnTo>
                  <a:lnTo>
                    <a:pt x="287" y="48"/>
                  </a:lnTo>
                  <a:lnTo>
                    <a:pt x="285" y="47"/>
                  </a:lnTo>
                  <a:lnTo>
                    <a:pt x="284" y="47"/>
                  </a:lnTo>
                  <a:lnTo>
                    <a:pt x="282" y="47"/>
                  </a:lnTo>
                  <a:lnTo>
                    <a:pt x="281" y="48"/>
                  </a:lnTo>
                  <a:lnTo>
                    <a:pt x="279" y="48"/>
                  </a:lnTo>
                  <a:lnTo>
                    <a:pt x="277" y="47"/>
                  </a:lnTo>
                  <a:lnTo>
                    <a:pt x="277" y="45"/>
                  </a:lnTo>
                  <a:lnTo>
                    <a:pt x="276" y="44"/>
                  </a:lnTo>
                  <a:lnTo>
                    <a:pt x="274" y="42"/>
                  </a:lnTo>
                  <a:lnTo>
                    <a:pt x="274" y="40"/>
                  </a:lnTo>
                  <a:lnTo>
                    <a:pt x="273" y="40"/>
                  </a:lnTo>
                  <a:lnTo>
                    <a:pt x="269" y="37"/>
                  </a:lnTo>
                  <a:lnTo>
                    <a:pt x="266" y="37"/>
                  </a:lnTo>
                  <a:lnTo>
                    <a:pt x="263" y="39"/>
                  </a:lnTo>
                  <a:lnTo>
                    <a:pt x="258" y="39"/>
                  </a:lnTo>
                  <a:lnTo>
                    <a:pt x="255" y="39"/>
                  </a:lnTo>
                  <a:lnTo>
                    <a:pt x="252" y="40"/>
                  </a:lnTo>
                  <a:lnTo>
                    <a:pt x="252" y="42"/>
                  </a:lnTo>
                  <a:lnTo>
                    <a:pt x="253" y="45"/>
                  </a:lnTo>
                  <a:lnTo>
                    <a:pt x="255" y="47"/>
                  </a:lnTo>
                  <a:lnTo>
                    <a:pt x="257" y="50"/>
                  </a:lnTo>
                  <a:lnTo>
                    <a:pt x="255" y="50"/>
                  </a:lnTo>
                  <a:lnTo>
                    <a:pt x="253" y="50"/>
                  </a:lnTo>
                  <a:lnTo>
                    <a:pt x="249" y="50"/>
                  </a:lnTo>
                  <a:lnTo>
                    <a:pt x="249" y="48"/>
                  </a:lnTo>
                  <a:lnTo>
                    <a:pt x="247" y="48"/>
                  </a:lnTo>
                  <a:lnTo>
                    <a:pt x="247" y="48"/>
                  </a:lnTo>
                  <a:lnTo>
                    <a:pt x="247" y="48"/>
                  </a:lnTo>
                  <a:lnTo>
                    <a:pt x="242" y="48"/>
                  </a:lnTo>
                  <a:lnTo>
                    <a:pt x="241" y="50"/>
                  </a:lnTo>
                  <a:lnTo>
                    <a:pt x="239" y="48"/>
                  </a:lnTo>
                  <a:lnTo>
                    <a:pt x="234" y="48"/>
                  </a:lnTo>
                  <a:lnTo>
                    <a:pt x="233" y="50"/>
                  </a:lnTo>
                  <a:lnTo>
                    <a:pt x="230" y="55"/>
                  </a:lnTo>
                  <a:lnTo>
                    <a:pt x="225" y="53"/>
                  </a:lnTo>
                  <a:lnTo>
                    <a:pt x="222" y="55"/>
                  </a:lnTo>
                  <a:lnTo>
                    <a:pt x="222" y="56"/>
                  </a:lnTo>
                  <a:lnTo>
                    <a:pt x="220" y="58"/>
                  </a:lnTo>
                  <a:lnTo>
                    <a:pt x="217" y="59"/>
                  </a:lnTo>
                  <a:lnTo>
                    <a:pt x="215" y="58"/>
                  </a:lnTo>
                  <a:lnTo>
                    <a:pt x="214" y="58"/>
                  </a:lnTo>
                  <a:lnTo>
                    <a:pt x="212" y="61"/>
                  </a:lnTo>
                  <a:lnTo>
                    <a:pt x="210" y="59"/>
                  </a:lnTo>
                  <a:lnTo>
                    <a:pt x="204" y="55"/>
                  </a:lnTo>
                  <a:lnTo>
                    <a:pt x="202" y="53"/>
                  </a:lnTo>
                  <a:lnTo>
                    <a:pt x="202" y="50"/>
                  </a:lnTo>
                  <a:lnTo>
                    <a:pt x="199" y="47"/>
                  </a:lnTo>
                  <a:lnTo>
                    <a:pt x="196" y="45"/>
                  </a:lnTo>
                  <a:lnTo>
                    <a:pt x="196" y="42"/>
                  </a:lnTo>
                  <a:lnTo>
                    <a:pt x="196" y="40"/>
                  </a:lnTo>
                  <a:lnTo>
                    <a:pt x="196" y="39"/>
                  </a:lnTo>
                  <a:lnTo>
                    <a:pt x="196" y="36"/>
                  </a:lnTo>
                  <a:lnTo>
                    <a:pt x="198" y="34"/>
                  </a:lnTo>
                  <a:lnTo>
                    <a:pt x="198" y="31"/>
                  </a:lnTo>
                  <a:lnTo>
                    <a:pt x="199" y="26"/>
                  </a:lnTo>
                  <a:lnTo>
                    <a:pt x="201" y="23"/>
                  </a:lnTo>
                  <a:lnTo>
                    <a:pt x="204" y="20"/>
                  </a:lnTo>
                  <a:lnTo>
                    <a:pt x="204" y="18"/>
                  </a:lnTo>
                  <a:lnTo>
                    <a:pt x="201" y="18"/>
                  </a:lnTo>
                  <a:lnTo>
                    <a:pt x="199" y="16"/>
                  </a:lnTo>
                  <a:lnTo>
                    <a:pt x="199" y="13"/>
                  </a:lnTo>
                  <a:lnTo>
                    <a:pt x="196" y="13"/>
                  </a:lnTo>
                  <a:lnTo>
                    <a:pt x="193" y="13"/>
                  </a:lnTo>
                  <a:lnTo>
                    <a:pt x="194" y="12"/>
                  </a:lnTo>
                  <a:lnTo>
                    <a:pt x="196" y="8"/>
                  </a:lnTo>
                  <a:lnTo>
                    <a:pt x="196" y="5"/>
                  </a:lnTo>
                  <a:lnTo>
                    <a:pt x="194" y="2"/>
                  </a:lnTo>
                  <a:lnTo>
                    <a:pt x="191" y="2"/>
                  </a:lnTo>
                  <a:lnTo>
                    <a:pt x="190" y="2"/>
                  </a:lnTo>
                  <a:lnTo>
                    <a:pt x="188" y="0"/>
                  </a:lnTo>
                  <a:lnTo>
                    <a:pt x="187" y="0"/>
                  </a:lnTo>
                  <a:lnTo>
                    <a:pt x="187" y="4"/>
                  </a:lnTo>
                  <a:lnTo>
                    <a:pt x="185" y="7"/>
                  </a:lnTo>
                  <a:lnTo>
                    <a:pt x="179" y="12"/>
                  </a:lnTo>
                  <a:lnTo>
                    <a:pt x="174" y="13"/>
                  </a:lnTo>
                  <a:lnTo>
                    <a:pt x="167" y="15"/>
                  </a:lnTo>
                  <a:lnTo>
                    <a:pt x="166" y="15"/>
                  </a:lnTo>
                  <a:lnTo>
                    <a:pt x="161" y="15"/>
                  </a:lnTo>
                  <a:lnTo>
                    <a:pt x="156" y="18"/>
                  </a:lnTo>
                  <a:lnTo>
                    <a:pt x="151" y="20"/>
                  </a:lnTo>
                  <a:lnTo>
                    <a:pt x="151" y="20"/>
                  </a:lnTo>
                  <a:lnTo>
                    <a:pt x="145" y="20"/>
                  </a:lnTo>
                  <a:lnTo>
                    <a:pt x="140" y="20"/>
                  </a:lnTo>
                  <a:lnTo>
                    <a:pt x="136" y="18"/>
                  </a:lnTo>
                  <a:lnTo>
                    <a:pt x="131" y="16"/>
                  </a:lnTo>
                  <a:lnTo>
                    <a:pt x="128" y="16"/>
                  </a:lnTo>
                  <a:lnTo>
                    <a:pt x="129" y="20"/>
                  </a:lnTo>
                  <a:lnTo>
                    <a:pt x="132" y="21"/>
                  </a:lnTo>
                  <a:lnTo>
                    <a:pt x="134" y="23"/>
                  </a:lnTo>
                  <a:lnTo>
                    <a:pt x="136" y="26"/>
                  </a:lnTo>
                  <a:lnTo>
                    <a:pt x="132" y="32"/>
                  </a:lnTo>
                  <a:lnTo>
                    <a:pt x="132" y="34"/>
                  </a:lnTo>
                  <a:lnTo>
                    <a:pt x="134" y="36"/>
                  </a:lnTo>
                  <a:lnTo>
                    <a:pt x="132" y="40"/>
                  </a:lnTo>
                  <a:lnTo>
                    <a:pt x="139" y="42"/>
                  </a:lnTo>
                  <a:lnTo>
                    <a:pt x="144" y="42"/>
                  </a:lnTo>
                  <a:lnTo>
                    <a:pt x="148" y="42"/>
                  </a:lnTo>
                  <a:lnTo>
                    <a:pt x="148" y="45"/>
                  </a:lnTo>
                  <a:lnTo>
                    <a:pt x="145" y="47"/>
                  </a:lnTo>
                  <a:lnTo>
                    <a:pt x="139" y="48"/>
                  </a:lnTo>
                  <a:lnTo>
                    <a:pt x="137" y="48"/>
                  </a:lnTo>
                  <a:lnTo>
                    <a:pt x="136" y="50"/>
                  </a:lnTo>
                  <a:lnTo>
                    <a:pt x="134" y="55"/>
                  </a:lnTo>
                  <a:lnTo>
                    <a:pt x="128" y="58"/>
                  </a:lnTo>
                  <a:lnTo>
                    <a:pt x="124" y="61"/>
                  </a:lnTo>
                  <a:lnTo>
                    <a:pt x="120" y="64"/>
                  </a:lnTo>
                  <a:lnTo>
                    <a:pt x="116" y="67"/>
                  </a:lnTo>
                  <a:lnTo>
                    <a:pt x="112" y="67"/>
                  </a:lnTo>
                  <a:lnTo>
                    <a:pt x="108" y="67"/>
                  </a:lnTo>
                  <a:lnTo>
                    <a:pt x="102" y="63"/>
                  </a:lnTo>
                  <a:lnTo>
                    <a:pt x="97" y="59"/>
                  </a:lnTo>
                  <a:lnTo>
                    <a:pt x="93" y="59"/>
                  </a:lnTo>
                  <a:lnTo>
                    <a:pt x="93" y="56"/>
                  </a:lnTo>
                  <a:lnTo>
                    <a:pt x="93" y="53"/>
                  </a:lnTo>
                  <a:lnTo>
                    <a:pt x="91" y="50"/>
                  </a:lnTo>
                  <a:lnTo>
                    <a:pt x="89" y="48"/>
                  </a:lnTo>
                  <a:lnTo>
                    <a:pt x="86" y="48"/>
                  </a:lnTo>
                  <a:lnTo>
                    <a:pt x="83" y="51"/>
                  </a:lnTo>
                  <a:lnTo>
                    <a:pt x="81" y="51"/>
                  </a:lnTo>
                  <a:lnTo>
                    <a:pt x="80" y="51"/>
                  </a:lnTo>
                  <a:lnTo>
                    <a:pt x="77" y="51"/>
                  </a:lnTo>
                  <a:lnTo>
                    <a:pt x="75" y="53"/>
                  </a:lnTo>
                  <a:lnTo>
                    <a:pt x="59" y="53"/>
                  </a:lnTo>
                  <a:lnTo>
                    <a:pt x="59" y="58"/>
                  </a:lnTo>
                  <a:lnTo>
                    <a:pt x="59" y="61"/>
                  </a:lnTo>
                  <a:lnTo>
                    <a:pt x="65" y="63"/>
                  </a:lnTo>
                  <a:lnTo>
                    <a:pt x="67" y="66"/>
                  </a:lnTo>
                  <a:lnTo>
                    <a:pt x="65" y="67"/>
                  </a:lnTo>
                  <a:lnTo>
                    <a:pt x="67" y="69"/>
                  </a:lnTo>
                  <a:lnTo>
                    <a:pt x="67" y="72"/>
                  </a:lnTo>
                  <a:lnTo>
                    <a:pt x="64" y="69"/>
                  </a:lnTo>
                  <a:lnTo>
                    <a:pt x="54" y="72"/>
                  </a:lnTo>
                  <a:lnTo>
                    <a:pt x="54" y="80"/>
                  </a:lnTo>
                  <a:lnTo>
                    <a:pt x="56" y="83"/>
                  </a:lnTo>
                  <a:lnTo>
                    <a:pt x="62" y="88"/>
                  </a:lnTo>
                  <a:lnTo>
                    <a:pt x="65" y="93"/>
                  </a:lnTo>
                  <a:lnTo>
                    <a:pt x="65" y="98"/>
                  </a:lnTo>
                  <a:lnTo>
                    <a:pt x="65" y="101"/>
                  </a:lnTo>
                  <a:lnTo>
                    <a:pt x="57" y="130"/>
                  </a:lnTo>
                  <a:lnTo>
                    <a:pt x="54" y="138"/>
                  </a:lnTo>
                  <a:lnTo>
                    <a:pt x="54" y="139"/>
                  </a:lnTo>
                  <a:lnTo>
                    <a:pt x="54" y="141"/>
                  </a:lnTo>
                  <a:lnTo>
                    <a:pt x="51" y="141"/>
                  </a:lnTo>
                  <a:lnTo>
                    <a:pt x="51" y="139"/>
                  </a:lnTo>
                  <a:lnTo>
                    <a:pt x="48" y="138"/>
                  </a:lnTo>
                  <a:lnTo>
                    <a:pt x="46" y="138"/>
                  </a:lnTo>
                  <a:lnTo>
                    <a:pt x="45" y="138"/>
                  </a:lnTo>
                  <a:lnTo>
                    <a:pt x="43" y="138"/>
                  </a:lnTo>
                  <a:lnTo>
                    <a:pt x="42" y="139"/>
                  </a:lnTo>
                  <a:lnTo>
                    <a:pt x="32" y="142"/>
                  </a:lnTo>
                  <a:lnTo>
                    <a:pt x="26" y="144"/>
                  </a:lnTo>
                  <a:lnTo>
                    <a:pt x="24" y="146"/>
                  </a:lnTo>
                  <a:lnTo>
                    <a:pt x="22" y="146"/>
                  </a:lnTo>
                  <a:lnTo>
                    <a:pt x="19" y="149"/>
                  </a:lnTo>
                  <a:lnTo>
                    <a:pt x="16" y="150"/>
                  </a:lnTo>
                  <a:lnTo>
                    <a:pt x="13" y="152"/>
                  </a:lnTo>
                  <a:lnTo>
                    <a:pt x="13" y="157"/>
                  </a:lnTo>
                  <a:lnTo>
                    <a:pt x="11" y="158"/>
                  </a:lnTo>
                  <a:lnTo>
                    <a:pt x="13" y="160"/>
                  </a:lnTo>
                  <a:lnTo>
                    <a:pt x="8" y="165"/>
                  </a:lnTo>
                  <a:lnTo>
                    <a:pt x="10" y="169"/>
                  </a:lnTo>
                  <a:lnTo>
                    <a:pt x="11" y="171"/>
                  </a:lnTo>
                  <a:lnTo>
                    <a:pt x="10" y="174"/>
                  </a:lnTo>
                  <a:lnTo>
                    <a:pt x="6" y="173"/>
                  </a:lnTo>
                  <a:lnTo>
                    <a:pt x="3" y="176"/>
                  </a:lnTo>
                  <a:lnTo>
                    <a:pt x="3" y="179"/>
                  </a:lnTo>
                  <a:lnTo>
                    <a:pt x="2" y="181"/>
                  </a:lnTo>
                  <a:lnTo>
                    <a:pt x="2" y="182"/>
                  </a:lnTo>
                  <a:lnTo>
                    <a:pt x="2" y="185"/>
                  </a:lnTo>
                  <a:lnTo>
                    <a:pt x="0" y="189"/>
                  </a:lnTo>
                  <a:lnTo>
                    <a:pt x="2" y="190"/>
                  </a:lnTo>
                  <a:lnTo>
                    <a:pt x="2" y="192"/>
                  </a:lnTo>
                  <a:lnTo>
                    <a:pt x="5" y="197"/>
                  </a:lnTo>
                  <a:lnTo>
                    <a:pt x="11" y="208"/>
                  </a:lnTo>
                  <a:lnTo>
                    <a:pt x="8" y="213"/>
                  </a:lnTo>
                  <a:lnTo>
                    <a:pt x="16" y="211"/>
                  </a:lnTo>
                  <a:lnTo>
                    <a:pt x="21" y="213"/>
                  </a:lnTo>
                  <a:lnTo>
                    <a:pt x="24" y="216"/>
                  </a:lnTo>
                  <a:lnTo>
                    <a:pt x="26" y="221"/>
                  </a:lnTo>
                  <a:lnTo>
                    <a:pt x="30" y="221"/>
                  </a:lnTo>
                  <a:lnTo>
                    <a:pt x="38" y="221"/>
                  </a:lnTo>
                  <a:lnTo>
                    <a:pt x="45" y="216"/>
                  </a:lnTo>
                  <a:lnTo>
                    <a:pt x="49" y="213"/>
                  </a:lnTo>
                  <a:lnTo>
                    <a:pt x="51" y="214"/>
                  </a:lnTo>
                  <a:lnTo>
                    <a:pt x="49" y="217"/>
                  </a:lnTo>
                  <a:lnTo>
                    <a:pt x="49" y="219"/>
                  </a:lnTo>
                  <a:lnTo>
                    <a:pt x="48" y="224"/>
                  </a:lnTo>
                  <a:lnTo>
                    <a:pt x="49" y="232"/>
                  </a:lnTo>
                  <a:lnTo>
                    <a:pt x="49" y="235"/>
                  </a:lnTo>
                  <a:lnTo>
                    <a:pt x="51" y="236"/>
                  </a:lnTo>
                  <a:lnTo>
                    <a:pt x="54" y="236"/>
                  </a:lnTo>
                  <a:lnTo>
                    <a:pt x="57" y="235"/>
                  </a:lnTo>
                  <a:lnTo>
                    <a:pt x="59" y="235"/>
                  </a:lnTo>
                  <a:lnTo>
                    <a:pt x="61" y="235"/>
                  </a:lnTo>
                  <a:lnTo>
                    <a:pt x="62" y="235"/>
                  </a:lnTo>
                  <a:lnTo>
                    <a:pt x="64" y="236"/>
                  </a:lnTo>
                  <a:lnTo>
                    <a:pt x="72" y="236"/>
                  </a:lnTo>
                  <a:lnTo>
                    <a:pt x="77" y="236"/>
                  </a:lnTo>
                  <a:lnTo>
                    <a:pt x="80" y="233"/>
                  </a:lnTo>
                  <a:lnTo>
                    <a:pt x="83" y="233"/>
                  </a:lnTo>
                  <a:lnTo>
                    <a:pt x="86" y="232"/>
                  </a:lnTo>
                  <a:lnTo>
                    <a:pt x="89" y="232"/>
                  </a:lnTo>
                  <a:lnTo>
                    <a:pt x="93" y="230"/>
                  </a:lnTo>
                  <a:lnTo>
                    <a:pt x="96" y="224"/>
                  </a:lnTo>
                  <a:lnTo>
                    <a:pt x="102" y="219"/>
                  </a:lnTo>
                  <a:lnTo>
                    <a:pt x="107" y="219"/>
                  </a:lnTo>
                  <a:lnTo>
                    <a:pt x="112" y="217"/>
                  </a:lnTo>
                  <a:lnTo>
                    <a:pt x="115" y="217"/>
                  </a:lnTo>
                  <a:lnTo>
                    <a:pt x="116" y="219"/>
                  </a:lnTo>
                  <a:lnTo>
                    <a:pt x="120" y="217"/>
                  </a:lnTo>
                  <a:lnTo>
                    <a:pt x="121" y="217"/>
                  </a:lnTo>
                  <a:lnTo>
                    <a:pt x="121" y="221"/>
                  </a:lnTo>
                  <a:lnTo>
                    <a:pt x="123" y="227"/>
                  </a:lnTo>
                  <a:lnTo>
                    <a:pt x="121" y="230"/>
                  </a:lnTo>
                  <a:lnTo>
                    <a:pt x="123" y="236"/>
                  </a:lnTo>
                  <a:lnTo>
                    <a:pt x="121" y="240"/>
                  </a:lnTo>
                  <a:lnTo>
                    <a:pt x="124" y="244"/>
                  </a:lnTo>
                  <a:lnTo>
                    <a:pt x="128" y="246"/>
                  </a:lnTo>
                  <a:lnTo>
                    <a:pt x="128" y="251"/>
                  </a:lnTo>
                  <a:lnTo>
                    <a:pt x="131" y="252"/>
                  </a:lnTo>
                  <a:lnTo>
                    <a:pt x="136" y="256"/>
                  </a:lnTo>
                  <a:lnTo>
                    <a:pt x="139" y="257"/>
                  </a:lnTo>
                  <a:lnTo>
                    <a:pt x="140" y="257"/>
                  </a:lnTo>
                  <a:lnTo>
                    <a:pt x="147" y="256"/>
                  </a:lnTo>
                  <a:lnTo>
                    <a:pt x="151" y="260"/>
                  </a:lnTo>
                  <a:lnTo>
                    <a:pt x="155" y="259"/>
                  </a:lnTo>
                  <a:lnTo>
                    <a:pt x="159" y="265"/>
                  </a:lnTo>
                  <a:lnTo>
                    <a:pt x="163" y="264"/>
                  </a:lnTo>
                  <a:lnTo>
                    <a:pt x="167" y="267"/>
                  </a:lnTo>
                  <a:lnTo>
                    <a:pt x="172" y="268"/>
                  </a:lnTo>
                  <a:lnTo>
                    <a:pt x="172" y="272"/>
                  </a:lnTo>
                  <a:lnTo>
                    <a:pt x="175" y="273"/>
                  </a:lnTo>
                  <a:lnTo>
                    <a:pt x="179" y="275"/>
                  </a:lnTo>
                  <a:lnTo>
                    <a:pt x="187" y="273"/>
                  </a:lnTo>
                  <a:lnTo>
                    <a:pt x="193" y="276"/>
                  </a:lnTo>
                  <a:lnTo>
                    <a:pt x="194" y="280"/>
                  </a:lnTo>
                  <a:lnTo>
                    <a:pt x="193" y="286"/>
                  </a:lnTo>
                  <a:lnTo>
                    <a:pt x="194" y="291"/>
                  </a:lnTo>
                  <a:lnTo>
                    <a:pt x="193" y="294"/>
                  </a:lnTo>
                  <a:lnTo>
                    <a:pt x="198" y="303"/>
                  </a:lnTo>
                  <a:lnTo>
                    <a:pt x="198" y="310"/>
                  </a:lnTo>
                  <a:lnTo>
                    <a:pt x="223" y="310"/>
                  </a:lnTo>
                  <a:lnTo>
                    <a:pt x="223" y="319"/>
                  </a:lnTo>
                  <a:lnTo>
                    <a:pt x="223" y="324"/>
                  </a:lnTo>
                  <a:lnTo>
                    <a:pt x="231" y="326"/>
                  </a:lnTo>
                  <a:lnTo>
                    <a:pt x="238" y="340"/>
                  </a:lnTo>
                  <a:lnTo>
                    <a:pt x="238" y="347"/>
                  </a:lnTo>
                  <a:lnTo>
                    <a:pt x="231" y="361"/>
                  </a:lnTo>
                  <a:lnTo>
                    <a:pt x="231" y="362"/>
                  </a:lnTo>
                  <a:lnTo>
                    <a:pt x="230" y="364"/>
                  </a:lnTo>
                  <a:lnTo>
                    <a:pt x="231" y="366"/>
                  </a:lnTo>
                  <a:lnTo>
                    <a:pt x="231" y="369"/>
                  </a:lnTo>
                  <a:lnTo>
                    <a:pt x="234" y="372"/>
                  </a:lnTo>
                  <a:lnTo>
                    <a:pt x="234" y="377"/>
                  </a:lnTo>
                  <a:lnTo>
                    <a:pt x="238" y="380"/>
                  </a:lnTo>
                  <a:lnTo>
                    <a:pt x="236" y="390"/>
                  </a:lnTo>
                  <a:lnTo>
                    <a:pt x="236" y="393"/>
                  </a:lnTo>
                  <a:lnTo>
                    <a:pt x="236" y="396"/>
                  </a:lnTo>
                  <a:lnTo>
                    <a:pt x="236" y="399"/>
                  </a:lnTo>
                  <a:lnTo>
                    <a:pt x="242" y="398"/>
                  </a:lnTo>
                  <a:lnTo>
                    <a:pt x="244" y="399"/>
                  </a:lnTo>
                  <a:lnTo>
                    <a:pt x="250" y="399"/>
                  </a:lnTo>
                  <a:lnTo>
                    <a:pt x="255" y="401"/>
                  </a:lnTo>
                  <a:lnTo>
                    <a:pt x="261" y="398"/>
                  </a:lnTo>
                  <a:lnTo>
                    <a:pt x="265" y="401"/>
                  </a:lnTo>
                  <a:lnTo>
                    <a:pt x="266" y="401"/>
                  </a:lnTo>
                  <a:lnTo>
                    <a:pt x="268" y="404"/>
                  </a:lnTo>
                  <a:lnTo>
                    <a:pt x="271" y="420"/>
                  </a:lnTo>
                  <a:lnTo>
                    <a:pt x="274" y="425"/>
                  </a:lnTo>
                  <a:lnTo>
                    <a:pt x="276" y="425"/>
                  </a:lnTo>
                  <a:lnTo>
                    <a:pt x="282" y="423"/>
                  </a:lnTo>
                  <a:lnTo>
                    <a:pt x="285" y="423"/>
                  </a:lnTo>
                  <a:lnTo>
                    <a:pt x="287" y="426"/>
                  </a:lnTo>
                  <a:lnTo>
                    <a:pt x="288" y="426"/>
                  </a:lnTo>
                  <a:lnTo>
                    <a:pt x="288" y="428"/>
                  </a:lnTo>
                  <a:lnTo>
                    <a:pt x="287" y="441"/>
                  </a:lnTo>
                  <a:lnTo>
                    <a:pt x="287" y="442"/>
                  </a:lnTo>
                  <a:lnTo>
                    <a:pt x="287" y="444"/>
                  </a:lnTo>
                  <a:lnTo>
                    <a:pt x="287" y="445"/>
                  </a:lnTo>
                  <a:lnTo>
                    <a:pt x="287" y="447"/>
                  </a:lnTo>
                  <a:lnTo>
                    <a:pt x="285" y="449"/>
                  </a:lnTo>
                  <a:lnTo>
                    <a:pt x="288" y="447"/>
                  </a:lnTo>
                  <a:lnTo>
                    <a:pt x="295" y="447"/>
                  </a:lnTo>
                  <a:lnTo>
                    <a:pt x="295" y="450"/>
                  </a:lnTo>
                  <a:lnTo>
                    <a:pt x="298" y="457"/>
                  </a:lnTo>
                  <a:lnTo>
                    <a:pt x="298" y="461"/>
                  </a:lnTo>
                  <a:lnTo>
                    <a:pt x="298" y="466"/>
                  </a:lnTo>
                  <a:lnTo>
                    <a:pt x="298" y="473"/>
                  </a:lnTo>
                  <a:lnTo>
                    <a:pt x="298" y="474"/>
                  </a:lnTo>
                  <a:lnTo>
                    <a:pt x="295" y="474"/>
                  </a:lnTo>
                  <a:lnTo>
                    <a:pt x="292" y="476"/>
                  </a:lnTo>
                  <a:lnTo>
                    <a:pt x="292" y="477"/>
                  </a:lnTo>
                  <a:lnTo>
                    <a:pt x="288" y="479"/>
                  </a:lnTo>
                  <a:lnTo>
                    <a:pt x="288" y="477"/>
                  </a:lnTo>
                  <a:lnTo>
                    <a:pt x="282" y="482"/>
                  </a:lnTo>
                  <a:lnTo>
                    <a:pt x="281" y="484"/>
                  </a:lnTo>
                  <a:lnTo>
                    <a:pt x="279" y="484"/>
                  </a:lnTo>
                  <a:lnTo>
                    <a:pt x="274" y="488"/>
                  </a:lnTo>
                  <a:lnTo>
                    <a:pt x="273" y="488"/>
                  </a:lnTo>
                  <a:lnTo>
                    <a:pt x="273" y="493"/>
                  </a:lnTo>
                  <a:lnTo>
                    <a:pt x="269" y="493"/>
                  </a:lnTo>
                  <a:lnTo>
                    <a:pt x="268" y="493"/>
                  </a:lnTo>
                  <a:lnTo>
                    <a:pt x="265" y="498"/>
                  </a:lnTo>
                  <a:lnTo>
                    <a:pt x="263" y="501"/>
                  </a:lnTo>
                  <a:lnTo>
                    <a:pt x="263" y="503"/>
                  </a:lnTo>
                  <a:lnTo>
                    <a:pt x="261" y="504"/>
                  </a:lnTo>
                  <a:lnTo>
                    <a:pt x="260" y="506"/>
                  </a:lnTo>
                  <a:lnTo>
                    <a:pt x="257" y="511"/>
                  </a:lnTo>
                  <a:lnTo>
                    <a:pt x="255" y="514"/>
                  </a:lnTo>
                  <a:lnTo>
                    <a:pt x="253" y="517"/>
                  </a:lnTo>
                  <a:lnTo>
                    <a:pt x="253" y="519"/>
                  </a:lnTo>
                  <a:lnTo>
                    <a:pt x="250" y="520"/>
                  </a:lnTo>
                  <a:lnTo>
                    <a:pt x="250" y="522"/>
                  </a:lnTo>
                  <a:lnTo>
                    <a:pt x="252" y="522"/>
                  </a:lnTo>
                  <a:lnTo>
                    <a:pt x="253" y="522"/>
                  </a:lnTo>
                  <a:lnTo>
                    <a:pt x="260" y="520"/>
                  </a:lnTo>
                  <a:lnTo>
                    <a:pt x="263" y="522"/>
                  </a:lnTo>
                  <a:lnTo>
                    <a:pt x="266" y="527"/>
                  </a:lnTo>
                  <a:lnTo>
                    <a:pt x="269" y="528"/>
                  </a:lnTo>
                  <a:lnTo>
                    <a:pt x="271" y="532"/>
                  </a:lnTo>
                  <a:lnTo>
                    <a:pt x="274" y="538"/>
                  </a:lnTo>
                  <a:lnTo>
                    <a:pt x="276" y="538"/>
                  </a:lnTo>
                  <a:lnTo>
                    <a:pt x="279" y="535"/>
                  </a:lnTo>
                  <a:lnTo>
                    <a:pt x="281" y="535"/>
                  </a:lnTo>
                  <a:lnTo>
                    <a:pt x="284" y="539"/>
                  </a:lnTo>
                  <a:lnTo>
                    <a:pt x="287" y="541"/>
                  </a:lnTo>
                  <a:lnTo>
                    <a:pt x="290" y="543"/>
                  </a:lnTo>
                  <a:lnTo>
                    <a:pt x="293" y="546"/>
                  </a:lnTo>
                  <a:lnTo>
                    <a:pt x="295" y="549"/>
                  </a:lnTo>
                  <a:lnTo>
                    <a:pt x="296" y="549"/>
                  </a:lnTo>
                  <a:lnTo>
                    <a:pt x="303" y="551"/>
                  </a:lnTo>
                  <a:lnTo>
                    <a:pt x="306" y="555"/>
                  </a:lnTo>
                  <a:lnTo>
                    <a:pt x="309" y="560"/>
                  </a:lnTo>
                  <a:lnTo>
                    <a:pt x="312" y="562"/>
                  </a:lnTo>
                  <a:lnTo>
                    <a:pt x="311" y="567"/>
                  </a:lnTo>
                  <a:lnTo>
                    <a:pt x="309" y="570"/>
                  </a:lnTo>
                  <a:lnTo>
                    <a:pt x="311" y="575"/>
                  </a:lnTo>
                  <a:lnTo>
                    <a:pt x="311" y="575"/>
                  </a:lnTo>
                  <a:lnTo>
                    <a:pt x="311" y="576"/>
                  </a:lnTo>
                  <a:lnTo>
                    <a:pt x="312" y="578"/>
                  </a:lnTo>
                  <a:lnTo>
                    <a:pt x="314" y="579"/>
                  </a:lnTo>
                  <a:lnTo>
                    <a:pt x="319" y="575"/>
                  </a:lnTo>
                  <a:lnTo>
                    <a:pt x="320" y="570"/>
                  </a:lnTo>
                  <a:lnTo>
                    <a:pt x="324" y="560"/>
                  </a:lnTo>
                  <a:lnTo>
                    <a:pt x="325" y="554"/>
                  </a:lnTo>
                  <a:lnTo>
                    <a:pt x="327" y="552"/>
                  </a:lnTo>
                  <a:lnTo>
                    <a:pt x="325" y="551"/>
                  </a:lnTo>
                  <a:lnTo>
                    <a:pt x="324" y="547"/>
                  </a:lnTo>
                  <a:lnTo>
                    <a:pt x="324" y="544"/>
                  </a:lnTo>
                  <a:lnTo>
                    <a:pt x="325" y="544"/>
                  </a:lnTo>
                  <a:lnTo>
                    <a:pt x="327" y="541"/>
                  </a:lnTo>
                  <a:lnTo>
                    <a:pt x="328" y="539"/>
                  </a:lnTo>
                  <a:lnTo>
                    <a:pt x="328" y="538"/>
                  </a:lnTo>
                  <a:lnTo>
                    <a:pt x="330" y="538"/>
                  </a:lnTo>
                  <a:lnTo>
                    <a:pt x="332" y="538"/>
                  </a:lnTo>
                  <a:lnTo>
                    <a:pt x="335" y="536"/>
                  </a:lnTo>
                  <a:lnTo>
                    <a:pt x="335" y="533"/>
                  </a:lnTo>
                  <a:lnTo>
                    <a:pt x="335" y="532"/>
                  </a:lnTo>
                  <a:lnTo>
                    <a:pt x="335" y="528"/>
                  </a:lnTo>
                  <a:lnTo>
                    <a:pt x="336" y="528"/>
                  </a:lnTo>
                  <a:lnTo>
                    <a:pt x="338" y="528"/>
                  </a:lnTo>
                  <a:lnTo>
                    <a:pt x="339" y="525"/>
                  </a:lnTo>
                  <a:lnTo>
                    <a:pt x="338" y="524"/>
                  </a:lnTo>
                  <a:lnTo>
                    <a:pt x="336" y="522"/>
                  </a:lnTo>
                  <a:lnTo>
                    <a:pt x="336" y="517"/>
                  </a:lnTo>
                  <a:lnTo>
                    <a:pt x="336" y="516"/>
                  </a:lnTo>
                  <a:lnTo>
                    <a:pt x="336" y="516"/>
                  </a:lnTo>
                  <a:lnTo>
                    <a:pt x="338" y="519"/>
                  </a:lnTo>
                  <a:lnTo>
                    <a:pt x="343" y="524"/>
                  </a:lnTo>
                  <a:lnTo>
                    <a:pt x="343" y="524"/>
                  </a:lnTo>
                  <a:lnTo>
                    <a:pt x="344" y="522"/>
                  </a:lnTo>
                  <a:lnTo>
                    <a:pt x="346" y="524"/>
                  </a:lnTo>
                  <a:lnTo>
                    <a:pt x="346" y="525"/>
                  </a:lnTo>
                  <a:lnTo>
                    <a:pt x="344" y="527"/>
                  </a:lnTo>
                  <a:lnTo>
                    <a:pt x="344" y="532"/>
                  </a:lnTo>
                  <a:lnTo>
                    <a:pt x="339" y="536"/>
                  </a:lnTo>
                  <a:lnTo>
                    <a:pt x="338" y="536"/>
                  </a:lnTo>
                  <a:lnTo>
                    <a:pt x="336" y="539"/>
                  </a:lnTo>
                  <a:lnTo>
                    <a:pt x="336" y="543"/>
                  </a:lnTo>
                  <a:lnTo>
                    <a:pt x="335" y="541"/>
                  </a:lnTo>
                  <a:lnTo>
                    <a:pt x="332" y="543"/>
                  </a:lnTo>
                  <a:lnTo>
                    <a:pt x="330" y="546"/>
                  </a:lnTo>
                  <a:lnTo>
                    <a:pt x="330" y="547"/>
                  </a:lnTo>
                  <a:lnTo>
                    <a:pt x="327" y="547"/>
                  </a:lnTo>
                  <a:lnTo>
                    <a:pt x="327" y="547"/>
                  </a:lnTo>
                  <a:lnTo>
                    <a:pt x="327" y="549"/>
                  </a:lnTo>
                  <a:lnTo>
                    <a:pt x="328" y="551"/>
                  </a:lnTo>
                  <a:lnTo>
                    <a:pt x="338" y="544"/>
                  </a:lnTo>
                  <a:lnTo>
                    <a:pt x="343" y="538"/>
                  </a:lnTo>
                  <a:lnTo>
                    <a:pt x="349" y="527"/>
                  </a:lnTo>
                  <a:lnTo>
                    <a:pt x="352" y="522"/>
                  </a:lnTo>
                  <a:lnTo>
                    <a:pt x="354" y="514"/>
                  </a:lnTo>
                  <a:lnTo>
                    <a:pt x="360" y="503"/>
                  </a:lnTo>
                  <a:lnTo>
                    <a:pt x="367" y="495"/>
                  </a:lnTo>
                  <a:lnTo>
                    <a:pt x="368" y="492"/>
                  </a:lnTo>
                  <a:lnTo>
                    <a:pt x="367" y="492"/>
                  </a:lnTo>
                  <a:lnTo>
                    <a:pt x="368" y="490"/>
                  </a:lnTo>
                  <a:lnTo>
                    <a:pt x="368" y="488"/>
                  </a:lnTo>
                  <a:lnTo>
                    <a:pt x="370" y="485"/>
                  </a:lnTo>
                  <a:lnTo>
                    <a:pt x="371" y="485"/>
                  </a:lnTo>
                  <a:lnTo>
                    <a:pt x="371" y="482"/>
                  </a:lnTo>
                  <a:lnTo>
                    <a:pt x="371" y="480"/>
                  </a:lnTo>
                  <a:lnTo>
                    <a:pt x="371" y="480"/>
                  </a:lnTo>
                  <a:lnTo>
                    <a:pt x="370" y="479"/>
                  </a:lnTo>
                  <a:lnTo>
                    <a:pt x="370" y="476"/>
                  </a:lnTo>
                  <a:lnTo>
                    <a:pt x="368" y="473"/>
                  </a:lnTo>
                  <a:lnTo>
                    <a:pt x="368" y="471"/>
                  </a:lnTo>
                  <a:lnTo>
                    <a:pt x="368" y="469"/>
                  </a:lnTo>
                  <a:lnTo>
                    <a:pt x="368" y="466"/>
                  </a:lnTo>
                  <a:lnTo>
                    <a:pt x="367" y="463"/>
                  </a:lnTo>
                  <a:lnTo>
                    <a:pt x="365" y="458"/>
                  </a:lnTo>
                  <a:lnTo>
                    <a:pt x="367" y="458"/>
                  </a:lnTo>
                  <a:lnTo>
                    <a:pt x="370" y="457"/>
                  </a:lnTo>
                  <a:lnTo>
                    <a:pt x="368" y="455"/>
                  </a:lnTo>
                  <a:lnTo>
                    <a:pt x="367" y="453"/>
                  </a:lnTo>
                  <a:lnTo>
                    <a:pt x="370" y="453"/>
                  </a:lnTo>
                  <a:lnTo>
                    <a:pt x="371" y="450"/>
                  </a:lnTo>
                  <a:lnTo>
                    <a:pt x="367" y="449"/>
                  </a:lnTo>
                  <a:lnTo>
                    <a:pt x="370" y="447"/>
                  </a:lnTo>
                  <a:lnTo>
                    <a:pt x="371" y="445"/>
                  </a:lnTo>
                  <a:lnTo>
                    <a:pt x="373" y="445"/>
                  </a:lnTo>
                  <a:lnTo>
                    <a:pt x="378" y="442"/>
                  </a:lnTo>
                  <a:lnTo>
                    <a:pt x="381" y="441"/>
                  </a:lnTo>
                  <a:lnTo>
                    <a:pt x="381" y="439"/>
                  </a:lnTo>
                  <a:lnTo>
                    <a:pt x="384" y="436"/>
                  </a:lnTo>
                  <a:lnTo>
                    <a:pt x="389" y="433"/>
                  </a:lnTo>
                  <a:lnTo>
                    <a:pt x="394" y="426"/>
                  </a:lnTo>
                  <a:lnTo>
                    <a:pt x="398" y="426"/>
                  </a:lnTo>
                  <a:lnTo>
                    <a:pt x="402" y="423"/>
                  </a:lnTo>
                  <a:lnTo>
                    <a:pt x="405" y="420"/>
                  </a:lnTo>
                  <a:lnTo>
                    <a:pt x="408" y="420"/>
                  </a:lnTo>
                  <a:lnTo>
                    <a:pt x="410" y="421"/>
                  </a:lnTo>
                  <a:lnTo>
                    <a:pt x="411" y="423"/>
                  </a:lnTo>
                  <a:lnTo>
                    <a:pt x="411" y="420"/>
                  </a:lnTo>
                  <a:lnTo>
                    <a:pt x="414" y="417"/>
                  </a:lnTo>
                  <a:lnTo>
                    <a:pt x="419" y="413"/>
                  </a:lnTo>
                  <a:lnTo>
                    <a:pt x="422" y="412"/>
                  </a:lnTo>
                  <a:lnTo>
                    <a:pt x="422" y="412"/>
                  </a:lnTo>
                  <a:lnTo>
                    <a:pt x="421" y="410"/>
                  </a:lnTo>
                  <a:lnTo>
                    <a:pt x="419" y="410"/>
                  </a:lnTo>
                  <a:lnTo>
                    <a:pt x="418" y="409"/>
                  </a:lnTo>
                  <a:lnTo>
                    <a:pt x="421" y="407"/>
                  </a:lnTo>
                  <a:lnTo>
                    <a:pt x="424" y="406"/>
                  </a:lnTo>
                  <a:lnTo>
                    <a:pt x="426" y="406"/>
                  </a:lnTo>
                  <a:lnTo>
                    <a:pt x="429" y="406"/>
                  </a:lnTo>
                  <a:lnTo>
                    <a:pt x="430" y="404"/>
                  </a:lnTo>
                  <a:lnTo>
                    <a:pt x="432" y="404"/>
                  </a:lnTo>
                  <a:lnTo>
                    <a:pt x="432" y="406"/>
                  </a:lnTo>
                  <a:lnTo>
                    <a:pt x="429" y="407"/>
                  </a:lnTo>
                  <a:lnTo>
                    <a:pt x="426" y="409"/>
                  </a:lnTo>
                  <a:lnTo>
                    <a:pt x="424" y="409"/>
                  </a:lnTo>
                  <a:lnTo>
                    <a:pt x="426" y="410"/>
                  </a:lnTo>
                  <a:lnTo>
                    <a:pt x="432" y="409"/>
                  </a:lnTo>
                  <a:lnTo>
                    <a:pt x="438" y="406"/>
                  </a:lnTo>
                  <a:lnTo>
                    <a:pt x="437" y="404"/>
                  </a:lnTo>
                  <a:lnTo>
                    <a:pt x="438" y="402"/>
                  </a:lnTo>
                  <a:lnTo>
                    <a:pt x="440" y="404"/>
                  </a:lnTo>
                  <a:lnTo>
                    <a:pt x="440" y="406"/>
                  </a:lnTo>
                  <a:lnTo>
                    <a:pt x="440" y="407"/>
                  </a:lnTo>
                  <a:lnTo>
                    <a:pt x="445" y="407"/>
                  </a:lnTo>
                  <a:lnTo>
                    <a:pt x="446" y="407"/>
                  </a:lnTo>
                  <a:lnTo>
                    <a:pt x="451" y="407"/>
                  </a:lnTo>
                  <a:lnTo>
                    <a:pt x="456" y="407"/>
                  </a:lnTo>
                  <a:lnTo>
                    <a:pt x="457" y="406"/>
                  </a:lnTo>
                  <a:lnTo>
                    <a:pt x="457" y="404"/>
                  </a:lnTo>
                  <a:lnTo>
                    <a:pt x="457" y="402"/>
                  </a:lnTo>
                  <a:lnTo>
                    <a:pt x="457" y="401"/>
                  </a:lnTo>
                  <a:lnTo>
                    <a:pt x="464" y="398"/>
                  </a:lnTo>
                  <a:lnTo>
                    <a:pt x="470" y="396"/>
                  </a:lnTo>
                  <a:lnTo>
                    <a:pt x="472" y="394"/>
                  </a:lnTo>
                  <a:lnTo>
                    <a:pt x="473" y="391"/>
                  </a:lnTo>
                  <a:lnTo>
                    <a:pt x="472" y="391"/>
                  </a:lnTo>
                  <a:lnTo>
                    <a:pt x="470" y="385"/>
                  </a:lnTo>
                  <a:lnTo>
                    <a:pt x="472" y="382"/>
                  </a:lnTo>
                  <a:lnTo>
                    <a:pt x="473" y="380"/>
                  </a:lnTo>
                  <a:lnTo>
                    <a:pt x="473" y="377"/>
                  </a:lnTo>
                  <a:lnTo>
                    <a:pt x="475" y="375"/>
                  </a:lnTo>
                  <a:lnTo>
                    <a:pt x="478" y="374"/>
                  </a:lnTo>
                  <a:lnTo>
                    <a:pt x="478" y="370"/>
                  </a:lnTo>
                  <a:lnTo>
                    <a:pt x="477" y="370"/>
                  </a:lnTo>
                  <a:lnTo>
                    <a:pt x="481" y="364"/>
                  </a:lnTo>
                  <a:lnTo>
                    <a:pt x="486" y="358"/>
                  </a:lnTo>
                  <a:lnTo>
                    <a:pt x="486" y="354"/>
                  </a:lnTo>
                  <a:lnTo>
                    <a:pt x="486" y="347"/>
                  </a:lnTo>
                  <a:lnTo>
                    <a:pt x="484" y="345"/>
                  </a:lnTo>
                  <a:lnTo>
                    <a:pt x="486" y="339"/>
                  </a:lnTo>
                  <a:lnTo>
                    <a:pt x="488" y="337"/>
                  </a:lnTo>
                  <a:lnTo>
                    <a:pt x="488" y="335"/>
                  </a:lnTo>
                  <a:lnTo>
                    <a:pt x="492" y="332"/>
                  </a:lnTo>
                  <a:lnTo>
                    <a:pt x="492" y="331"/>
                  </a:lnTo>
                  <a:lnTo>
                    <a:pt x="491" y="326"/>
                  </a:lnTo>
                  <a:lnTo>
                    <a:pt x="494" y="319"/>
                  </a:lnTo>
                  <a:lnTo>
                    <a:pt x="494" y="315"/>
                  </a:lnTo>
                  <a:lnTo>
                    <a:pt x="494" y="310"/>
                  </a:lnTo>
                  <a:lnTo>
                    <a:pt x="494" y="308"/>
                  </a:lnTo>
                  <a:lnTo>
                    <a:pt x="496" y="303"/>
                  </a:lnTo>
                  <a:lnTo>
                    <a:pt x="494" y="284"/>
                  </a:lnTo>
                  <a:lnTo>
                    <a:pt x="494" y="281"/>
                  </a:lnTo>
                  <a:lnTo>
                    <a:pt x="494" y="278"/>
                  </a:lnTo>
                  <a:lnTo>
                    <a:pt x="494" y="275"/>
                  </a:lnTo>
                  <a:lnTo>
                    <a:pt x="494" y="276"/>
                  </a:lnTo>
                  <a:lnTo>
                    <a:pt x="491" y="275"/>
                  </a:lnTo>
                  <a:lnTo>
                    <a:pt x="491" y="273"/>
                  </a:lnTo>
                  <a:lnTo>
                    <a:pt x="494" y="270"/>
                  </a:lnTo>
                  <a:lnTo>
                    <a:pt x="492" y="267"/>
                  </a:lnTo>
                  <a:lnTo>
                    <a:pt x="494" y="265"/>
                  </a:lnTo>
                  <a:lnTo>
                    <a:pt x="496" y="265"/>
                  </a:lnTo>
                  <a:lnTo>
                    <a:pt x="496" y="260"/>
                  </a:lnTo>
                  <a:lnTo>
                    <a:pt x="494" y="257"/>
                  </a:lnTo>
                  <a:lnTo>
                    <a:pt x="489" y="256"/>
                  </a:lnTo>
                  <a:lnTo>
                    <a:pt x="491" y="256"/>
                  </a:lnTo>
                  <a:lnTo>
                    <a:pt x="491" y="254"/>
                  </a:lnTo>
                  <a:lnTo>
                    <a:pt x="492" y="256"/>
                  </a:lnTo>
                  <a:lnTo>
                    <a:pt x="494" y="257"/>
                  </a:lnTo>
                  <a:lnTo>
                    <a:pt x="496" y="259"/>
                  </a:lnTo>
                  <a:lnTo>
                    <a:pt x="497" y="256"/>
                  </a:lnTo>
                  <a:lnTo>
                    <a:pt x="499" y="256"/>
                  </a:lnTo>
                  <a:lnTo>
                    <a:pt x="500" y="257"/>
                  </a:lnTo>
                  <a:lnTo>
                    <a:pt x="502" y="257"/>
                  </a:lnTo>
                  <a:lnTo>
                    <a:pt x="500" y="260"/>
                  </a:lnTo>
                  <a:lnTo>
                    <a:pt x="497" y="262"/>
                  </a:lnTo>
                  <a:lnTo>
                    <a:pt x="497" y="264"/>
                  </a:lnTo>
                  <a:lnTo>
                    <a:pt x="499" y="264"/>
                  </a:lnTo>
                  <a:lnTo>
                    <a:pt x="502" y="260"/>
                  </a:lnTo>
                  <a:lnTo>
                    <a:pt x="505" y="259"/>
                  </a:lnTo>
                  <a:lnTo>
                    <a:pt x="510" y="251"/>
                  </a:lnTo>
                  <a:lnTo>
                    <a:pt x="512" y="246"/>
                  </a:lnTo>
                  <a:lnTo>
                    <a:pt x="513" y="243"/>
                  </a:lnTo>
                  <a:lnTo>
                    <a:pt x="515" y="241"/>
                  </a:lnTo>
                  <a:lnTo>
                    <a:pt x="516" y="236"/>
                  </a:lnTo>
                  <a:lnTo>
                    <a:pt x="518" y="232"/>
                  </a:lnTo>
                  <a:lnTo>
                    <a:pt x="526" y="227"/>
                  </a:lnTo>
                  <a:lnTo>
                    <a:pt x="527" y="225"/>
                  </a:lnTo>
                  <a:lnTo>
                    <a:pt x="529" y="224"/>
                  </a:lnTo>
                  <a:lnTo>
                    <a:pt x="531" y="221"/>
                  </a:lnTo>
                  <a:lnTo>
                    <a:pt x="537" y="216"/>
                  </a:lnTo>
                  <a:lnTo>
                    <a:pt x="542" y="208"/>
                  </a:lnTo>
                  <a:lnTo>
                    <a:pt x="543" y="206"/>
                  </a:lnTo>
                  <a:lnTo>
                    <a:pt x="547" y="198"/>
                  </a:lnTo>
                  <a:lnTo>
                    <a:pt x="548" y="195"/>
                  </a:lnTo>
                  <a:lnTo>
                    <a:pt x="550" y="193"/>
                  </a:lnTo>
                  <a:lnTo>
                    <a:pt x="550" y="190"/>
                  </a:lnTo>
                  <a:lnTo>
                    <a:pt x="548" y="187"/>
                  </a:lnTo>
                  <a:lnTo>
                    <a:pt x="548" y="185"/>
                  </a:lnTo>
                  <a:lnTo>
                    <a:pt x="550" y="184"/>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1432">
              <a:extLst>
                <a:ext uri="{FF2B5EF4-FFF2-40B4-BE49-F238E27FC236}">
                  <a16:creationId xmlns:a16="http://schemas.microsoft.com/office/drawing/2014/main" id="{ACD19A75-58AF-4324-B994-9ED0B83B1EF9}"/>
                </a:ext>
              </a:extLst>
            </p:cNvPr>
            <p:cNvSpPr>
              <a:spLocks/>
            </p:cNvSpPr>
            <p:nvPr/>
          </p:nvSpPr>
          <p:spPr bwMode="auto">
            <a:xfrm>
              <a:off x="3992" y="2427"/>
              <a:ext cx="2" cy="3"/>
            </a:xfrm>
            <a:custGeom>
              <a:avLst/>
              <a:gdLst>
                <a:gd name="T0" fmla="*/ 0 w 2"/>
                <a:gd name="T1" fmla="*/ 1 h 3"/>
                <a:gd name="T2" fmla="*/ 0 w 2"/>
                <a:gd name="T3" fmla="*/ 3 h 3"/>
                <a:gd name="T4" fmla="*/ 2 w 2"/>
                <a:gd name="T5" fmla="*/ 3 h 3"/>
                <a:gd name="T6" fmla="*/ 2 w 2"/>
                <a:gd name="T7" fmla="*/ 1 h 3"/>
                <a:gd name="T8" fmla="*/ 2 w 2"/>
                <a:gd name="T9" fmla="*/ 1 h 3"/>
                <a:gd name="T10" fmla="*/ 0 w 2"/>
                <a:gd name="T11" fmla="*/ 0 h 3"/>
                <a:gd name="T12" fmla="*/ 0 w 2"/>
                <a:gd name="T13" fmla="*/ 1 h 3"/>
              </a:gdLst>
              <a:ahLst/>
              <a:cxnLst>
                <a:cxn ang="0">
                  <a:pos x="T0" y="T1"/>
                </a:cxn>
                <a:cxn ang="0">
                  <a:pos x="T2" y="T3"/>
                </a:cxn>
                <a:cxn ang="0">
                  <a:pos x="T4" y="T5"/>
                </a:cxn>
                <a:cxn ang="0">
                  <a:pos x="T6" y="T7"/>
                </a:cxn>
                <a:cxn ang="0">
                  <a:pos x="T8" y="T9"/>
                </a:cxn>
                <a:cxn ang="0">
                  <a:pos x="T10" y="T11"/>
                </a:cxn>
                <a:cxn ang="0">
                  <a:pos x="T12" y="T13"/>
                </a:cxn>
              </a:cxnLst>
              <a:rect l="0" t="0" r="r" b="b"/>
              <a:pathLst>
                <a:path w="2" h="3">
                  <a:moveTo>
                    <a:pt x="0" y="1"/>
                  </a:moveTo>
                  <a:lnTo>
                    <a:pt x="0" y="3"/>
                  </a:lnTo>
                  <a:lnTo>
                    <a:pt x="2" y="3"/>
                  </a:lnTo>
                  <a:lnTo>
                    <a:pt x="2" y="1"/>
                  </a:lnTo>
                  <a:lnTo>
                    <a:pt x="2" y="1"/>
                  </a:lnTo>
                  <a:lnTo>
                    <a:pt x="0" y="0"/>
                  </a:lnTo>
                  <a:lnTo>
                    <a:pt x="0" y="1"/>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1433">
              <a:extLst>
                <a:ext uri="{FF2B5EF4-FFF2-40B4-BE49-F238E27FC236}">
                  <a16:creationId xmlns:a16="http://schemas.microsoft.com/office/drawing/2014/main" id="{DCC45BCD-6F91-41B2-9CF7-9406D728A0EE}"/>
                </a:ext>
              </a:extLst>
            </p:cNvPr>
            <p:cNvSpPr>
              <a:spLocks/>
            </p:cNvSpPr>
            <p:nvPr/>
          </p:nvSpPr>
          <p:spPr bwMode="auto">
            <a:xfrm>
              <a:off x="3936" y="2349"/>
              <a:ext cx="40" cy="55"/>
            </a:xfrm>
            <a:custGeom>
              <a:avLst/>
              <a:gdLst>
                <a:gd name="T0" fmla="*/ 2 w 40"/>
                <a:gd name="T1" fmla="*/ 3 h 55"/>
                <a:gd name="T2" fmla="*/ 0 w 40"/>
                <a:gd name="T3" fmla="*/ 6 h 55"/>
                <a:gd name="T4" fmla="*/ 0 w 40"/>
                <a:gd name="T5" fmla="*/ 11 h 55"/>
                <a:gd name="T6" fmla="*/ 2 w 40"/>
                <a:gd name="T7" fmla="*/ 12 h 55"/>
                <a:gd name="T8" fmla="*/ 2 w 40"/>
                <a:gd name="T9" fmla="*/ 16 h 55"/>
                <a:gd name="T10" fmla="*/ 2 w 40"/>
                <a:gd name="T11" fmla="*/ 19 h 55"/>
                <a:gd name="T12" fmla="*/ 3 w 40"/>
                <a:gd name="T13" fmla="*/ 20 h 55"/>
                <a:gd name="T14" fmla="*/ 5 w 40"/>
                <a:gd name="T15" fmla="*/ 22 h 55"/>
                <a:gd name="T16" fmla="*/ 7 w 40"/>
                <a:gd name="T17" fmla="*/ 25 h 55"/>
                <a:gd name="T18" fmla="*/ 7 w 40"/>
                <a:gd name="T19" fmla="*/ 28 h 55"/>
                <a:gd name="T20" fmla="*/ 7 w 40"/>
                <a:gd name="T21" fmla="*/ 30 h 55"/>
                <a:gd name="T22" fmla="*/ 7 w 40"/>
                <a:gd name="T23" fmla="*/ 32 h 55"/>
                <a:gd name="T24" fmla="*/ 5 w 40"/>
                <a:gd name="T25" fmla="*/ 33 h 55"/>
                <a:gd name="T26" fmla="*/ 5 w 40"/>
                <a:gd name="T27" fmla="*/ 38 h 55"/>
                <a:gd name="T28" fmla="*/ 7 w 40"/>
                <a:gd name="T29" fmla="*/ 40 h 55"/>
                <a:gd name="T30" fmla="*/ 5 w 40"/>
                <a:gd name="T31" fmla="*/ 43 h 55"/>
                <a:gd name="T32" fmla="*/ 2 w 40"/>
                <a:gd name="T33" fmla="*/ 44 h 55"/>
                <a:gd name="T34" fmla="*/ 0 w 40"/>
                <a:gd name="T35" fmla="*/ 44 h 55"/>
                <a:gd name="T36" fmla="*/ 0 w 40"/>
                <a:gd name="T37" fmla="*/ 46 h 55"/>
                <a:gd name="T38" fmla="*/ 2 w 40"/>
                <a:gd name="T39" fmla="*/ 48 h 55"/>
                <a:gd name="T40" fmla="*/ 3 w 40"/>
                <a:gd name="T41" fmla="*/ 49 h 55"/>
                <a:gd name="T42" fmla="*/ 3 w 40"/>
                <a:gd name="T43" fmla="*/ 51 h 55"/>
                <a:gd name="T44" fmla="*/ 5 w 40"/>
                <a:gd name="T45" fmla="*/ 52 h 55"/>
                <a:gd name="T46" fmla="*/ 7 w 40"/>
                <a:gd name="T47" fmla="*/ 52 h 55"/>
                <a:gd name="T48" fmla="*/ 8 w 40"/>
                <a:gd name="T49" fmla="*/ 51 h 55"/>
                <a:gd name="T50" fmla="*/ 10 w 40"/>
                <a:gd name="T51" fmla="*/ 51 h 55"/>
                <a:gd name="T52" fmla="*/ 11 w 40"/>
                <a:gd name="T53" fmla="*/ 51 h 55"/>
                <a:gd name="T54" fmla="*/ 13 w 40"/>
                <a:gd name="T55" fmla="*/ 52 h 55"/>
                <a:gd name="T56" fmla="*/ 13 w 40"/>
                <a:gd name="T57" fmla="*/ 52 h 55"/>
                <a:gd name="T58" fmla="*/ 13 w 40"/>
                <a:gd name="T59" fmla="*/ 55 h 55"/>
                <a:gd name="T60" fmla="*/ 14 w 40"/>
                <a:gd name="T61" fmla="*/ 55 h 55"/>
                <a:gd name="T62" fmla="*/ 18 w 40"/>
                <a:gd name="T63" fmla="*/ 54 h 55"/>
                <a:gd name="T64" fmla="*/ 18 w 40"/>
                <a:gd name="T65" fmla="*/ 52 h 55"/>
                <a:gd name="T66" fmla="*/ 19 w 40"/>
                <a:gd name="T67" fmla="*/ 51 h 55"/>
                <a:gd name="T68" fmla="*/ 22 w 40"/>
                <a:gd name="T69" fmla="*/ 51 h 55"/>
                <a:gd name="T70" fmla="*/ 24 w 40"/>
                <a:gd name="T71" fmla="*/ 48 h 55"/>
                <a:gd name="T72" fmla="*/ 26 w 40"/>
                <a:gd name="T73" fmla="*/ 44 h 55"/>
                <a:gd name="T74" fmla="*/ 29 w 40"/>
                <a:gd name="T75" fmla="*/ 38 h 55"/>
                <a:gd name="T76" fmla="*/ 29 w 40"/>
                <a:gd name="T77" fmla="*/ 35 h 55"/>
                <a:gd name="T78" fmla="*/ 32 w 40"/>
                <a:gd name="T79" fmla="*/ 30 h 55"/>
                <a:gd name="T80" fmla="*/ 35 w 40"/>
                <a:gd name="T81" fmla="*/ 27 h 55"/>
                <a:gd name="T82" fmla="*/ 37 w 40"/>
                <a:gd name="T83" fmla="*/ 25 h 55"/>
                <a:gd name="T84" fmla="*/ 37 w 40"/>
                <a:gd name="T85" fmla="*/ 24 h 55"/>
                <a:gd name="T86" fmla="*/ 40 w 40"/>
                <a:gd name="T87" fmla="*/ 20 h 55"/>
                <a:gd name="T88" fmla="*/ 40 w 40"/>
                <a:gd name="T89" fmla="*/ 17 h 55"/>
                <a:gd name="T90" fmla="*/ 37 w 40"/>
                <a:gd name="T91" fmla="*/ 14 h 55"/>
                <a:gd name="T92" fmla="*/ 35 w 40"/>
                <a:gd name="T93" fmla="*/ 16 h 55"/>
                <a:gd name="T94" fmla="*/ 34 w 40"/>
                <a:gd name="T95" fmla="*/ 14 h 55"/>
                <a:gd name="T96" fmla="*/ 34 w 40"/>
                <a:gd name="T97" fmla="*/ 12 h 55"/>
                <a:gd name="T98" fmla="*/ 29 w 40"/>
                <a:gd name="T99" fmla="*/ 8 h 55"/>
                <a:gd name="T100" fmla="*/ 27 w 40"/>
                <a:gd name="T101" fmla="*/ 6 h 55"/>
                <a:gd name="T102" fmla="*/ 24 w 40"/>
                <a:gd name="T103" fmla="*/ 3 h 55"/>
                <a:gd name="T104" fmla="*/ 16 w 40"/>
                <a:gd name="T105" fmla="*/ 1 h 55"/>
                <a:gd name="T106" fmla="*/ 13 w 40"/>
                <a:gd name="T107" fmla="*/ 0 h 55"/>
                <a:gd name="T108" fmla="*/ 8 w 40"/>
                <a:gd name="T109" fmla="*/ 0 h 55"/>
                <a:gd name="T110" fmla="*/ 7 w 40"/>
                <a:gd name="T111" fmla="*/ 1 h 55"/>
                <a:gd name="T112" fmla="*/ 3 w 40"/>
                <a:gd name="T113" fmla="*/ 3 h 55"/>
                <a:gd name="T114" fmla="*/ 3 w 40"/>
                <a:gd name="T115" fmla="*/ 3 h 55"/>
                <a:gd name="T116" fmla="*/ 3 w 40"/>
                <a:gd name="T117" fmla="*/ 3 h 55"/>
                <a:gd name="T118" fmla="*/ 2 w 40"/>
                <a:gd name="T119" fmla="*/ 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55">
                  <a:moveTo>
                    <a:pt x="2" y="3"/>
                  </a:moveTo>
                  <a:lnTo>
                    <a:pt x="0" y="6"/>
                  </a:lnTo>
                  <a:lnTo>
                    <a:pt x="0" y="11"/>
                  </a:lnTo>
                  <a:lnTo>
                    <a:pt x="2" y="12"/>
                  </a:lnTo>
                  <a:lnTo>
                    <a:pt x="2" y="16"/>
                  </a:lnTo>
                  <a:lnTo>
                    <a:pt x="2" y="19"/>
                  </a:lnTo>
                  <a:lnTo>
                    <a:pt x="3" y="20"/>
                  </a:lnTo>
                  <a:lnTo>
                    <a:pt x="5" y="22"/>
                  </a:lnTo>
                  <a:lnTo>
                    <a:pt x="7" y="25"/>
                  </a:lnTo>
                  <a:lnTo>
                    <a:pt x="7" y="28"/>
                  </a:lnTo>
                  <a:lnTo>
                    <a:pt x="7" y="30"/>
                  </a:lnTo>
                  <a:lnTo>
                    <a:pt x="7" y="32"/>
                  </a:lnTo>
                  <a:lnTo>
                    <a:pt x="5" y="33"/>
                  </a:lnTo>
                  <a:lnTo>
                    <a:pt x="5" y="38"/>
                  </a:lnTo>
                  <a:lnTo>
                    <a:pt x="7" y="40"/>
                  </a:lnTo>
                  <a:lnTo>
                    <a:pt x="5" y="43"/>
                  </a:lnTo>
                  <a:lnTo>
                    <a:pt x="2" y="44"/>
                  </a:lnTo>
                  <a:lnTo>
                    <a:pt x="0" y="44"/>
                  </a:lnTo>
                  <a:lnTo>
                    <a:pt x="0" y="46"/>
                  </a:lnTo>
                  <a:lnTo>
                    <a:pt x="2" y="48"/>
                  </a:lnTo>
                  <a:lnTo>
                    <a:pt x="3" y="49"/>
                  </a:lnTo>
                  <a:lnTo>
                    <a:pt x="3" y="51"/>
                  </a:lnTo>
                  <a:lnTo>
                    <a:pt x="5" y="52"/>
                  </a:lnTo>
                  <a:lnTo>
                    <a:pt x="7" y="52"/>
                  </a:lnTo>
                  <a:lnTo>
                    <a:pt x="8" y="51"/>
                  </a:lnTo>
                  <a:lnTo>
                    <a:pt x="10" y="51"/>
                  </a:lnTo>
                  <a:lnTo>
                    <a:pt x="11" y="51"/>
                  </a:lnTo>
                  <a:lnTo>
                    <a:pt x="13" y="52"/>
                  </a:lnTo>
                  <a:lnTo>
                    <a:pt x="13" y="52"/>
                  </a:lnTo>
                  <a:lnTo>
                    <a:pt x="13" y="55"/>
                  </a:lnTo>
                  <a:lnTo>
                    <a:pt x="14" y="55"/>
                  </a:lnTo>
                  <a:lnTo>
                    <a:pt x="18" y="54"/>
                  </a:lnTo>
                  <a:lnTo>
                    <a:pt x="18" y="52"/>
                  </a:lnTo>
                  <a:lnTo>
                    <a:pt x="19" y="51"/>
                  </a:lnTo>
                  <a:lnTo>
                    <a:pt x="22" y="51"/>
                  </a:lnTo>
                  <a:lnTo>
                    <a:pt x="24" y="48"/>
                  </a:lnTo>
                  <a:lnTo>
                    <a:pt x="26" y="44"/>
                  </a:lnTo>
                  <a:lnTo>
                    <a:pt x="29" y="38"/>
                  </a:lnTo>
                  <a:lnTo>
                    <a:pt x="29" y="35"/>
                  </a:lnTo>
                  <a:lnTo>
                    <a:pt x="32" y="30"/>
                  </a:lnTo>
                  <a:lnTo>
                    <a:pt x="35" y="27"/>
                  </a:lnTo>
                  <a:lnTo>
                    <a:pt x="37" y="25"/>
                  </a:lnTo>
                  <a:lnTo>
                    <a:pt x="37" y="24"/>
                  </a:lnTo>
                  <a:lnTo>
                    <a:pt x="40" y="20"/>
                  </a:lnTo>
                  <a:lnTo>
                    <a:pt x="40" y="17"/>
                  </a:lnTo>
                  <a:lnTo>
                    <a:pt x="37" y="14"/>
                  </a:lnTo>
                  <a:lnTo>
                    <a:pt x="35" y="16"/>
                  </a:lnTo>
                  <a:lnTo>
                    <a:pt x="34" y="14"/>
                  </a:lnTo>
                  <a:lnTo>
                    <a:pt x="34" y="12"/>
                  </a:lnTo>
                  <a:lnTo>
                    <a:pt x="29" y="8"/>
                  </a:lnTo>
                  <a:lnTo>
                    <a:pt x="27" y="6"/>
                  </a:lnTo>
                  <a:lnTo>
                    <a:pt x="24" y="3"/>
                  </a:lnTo>
                  <a:lnTo>
                    <a:pt x="16" y="1"/>
                  </a:lnTo>
                  <a:lnTo>
                    <a:pt x="13" y="0"/>
                  </a:lnTo>
                  <a:lnTo>
                    <a:pt x="8" y="0"/>
                  </a:lnTo>
                  <a:lnTo>
                    <a:pt x="7" y="1"/>
                  </a:lnTo>
                  <a:lnTo>
                    <a:pt x="3" y="3"/>
                  </a:lnTo>
                  <a:lnTo>
                    <a:pt x="3" y="3"/>
                  </a:lnTo>
                  <a:lnTo>
                    <a:pt x="3" y="3"/>
                  </a:lnTo>
                  <a:lnTo>
                    <a:pt x="2" y="3"/>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1434">
              <a:extLst>
                <a:ext uri="{FF2B5EF4-FFF2-40B4-BE49-F238E27FC236}">
                  <a16:creationId xmlns:a16="http://schemas.microsoft.com/office/drawing/2014/main" id="{B22C4893-56B1-4931-804D-D12AA65DDD95}"/>
                </a:ext>
              </a:extLst>
            </p:cNvPr>
            <p:cNvSpPr>
              <a:spLocks/>
            </p:cNvSpPr>
            <p:nvPr/>
          </p:nvSpPr>
          <p:spPr bwMode="auto">
            <a:xfrm>
              <a:off x="3887" y="2342"/>
              <a:ext cx="56" cy="61"/>
            </a:xfrm>
            <a:custGeom>
              <a:avLst/>
              <a:gdLst>
                <a:gd name="T0" fmla="*/ 13 w 56"/>
                <a:gd name="T1" fmla="*/ 10 h 61"/>
                <a:gd name="T2" fmla="*/ 8 w 56"/>
                <a:gd name="T3" fmla="*/ 13 h 61"/>
                <a:gd name="T4" fmla="*/ 3 w 56"/>
                <a:gd name="T5" fmla="*/ 18 h 61"/>
                <a:gd name="T6" fmla="*/ 0 w 56"/>
                <a:gd name="T7" fmla="*/ 26 h 61"/>
                <a:gd name="T8" fmla="*/ 3 w 56"/>
                <a:gd name="T9" fmla="*/ 29 h 61"/>
                <a:gd name="T10" fmla="*/ 5 w 56"/>
                <a:gd name="T11" fmla="*/ 32 h 61"/>
                <a:gd name="T12" fmla="*/ 6 w 56"/>
                <a:gd name="T13" fmla="*/ 37 h 61"/>
                <a:gd name="T14" fmla="*/ 9 w 56"/>
                <a:gd name="T15" fmla="*/ 39 h 61"/>
                <a:gd name="T16" fmla="*/ 11 w 56"/>
                <a:gd name="T17" fmla="*/ 42 h 61"/>
                <a:gd name="T18" fmla="*/ 13 w 56"/>
                <a:gd name="T19" fmla="*/ 48 h 61"/>
                <a:gd name="T20" fmla="*/ 16 w 56"/>
                <a:gd name="T21" fmla="*/ 51 h 61"/>
                <a:gd name="T22" fmla="*/ 19 w 56"/>
                <a:gd name="T23" fmla="*/ 56 h 61"/>
                <a:gd name="T24" fmla="*/ 20 w 56"/>
                <a:gd name="T25" fmla="*/ 59 h 61"/>
                <a:gd name="T26" fmla="*/ 22 w 56"/>
                <a:gd name="T27" fmla="*/ 59 h 61"/>
                <a:gd name="T28" fmla="*/ 24 w 56"/>
                <a:gd name="T29" fmla="*/ 61 h 61"/>
                <a:gd name="T30" fmla="*/ 30 w 56"/>
                <a:gd name="T31" fmla="*/ 61 h 61"/>
                <a:gd name="T32" fmla="*/ 30 w 56"/>
                <a:gd name="T33" fmla="*/ 58 h 61"/>
                <a:gd name="T34" fmla="*/ 27 w 56"/>
                <a:gd name="T35" fmla="*/ 53 h 61"/>
                <a:gd name="T36" fmla="*/ 30 w 56"/>
                <a:gd name="T37" fmla="*/ 50 h 61"/>
                <a:gd name="T38" fmla="*/ 38 w 56"/>
                <a:gd name="T39" fmla="*/ 50 h 61"/>
                <a:gd name="T40" fmla="*/ 44 w 56"/>
                <a:gd name="T41" fmla="*/ 48 h 61"/>
                <a:gd name="T42" fmla="*/ 49 w 56"/>
                <a:gd name="T43" fmla="*/ 51 h 61"/>
                <a:gd name="T44" fmla="*/ 54 w 56"/>
                <a:gd name="T45" fmla="*/ 50 h 61"/>
                <a:gd name="T46" fmla="*/ 54 w 56"/>
                <a:gd name="T47" fmla="*/ 45 h 61"/>
                <a:gd name="T48" fmla="*/ 56 w 56"/>
                <a:gd name="T49" fmla="*/ 39 h 61"/>
                <a:gd name="T50" fmla="*/ 56 w 56"/>
                <a:gd name="T51" fmla="*/ 35 h 61"/>
                <a:gd name="T52" fmla="*/ 54 w 56"/>
                <a:gd name="T53" fmla="*/ 29 h 61"/>
                <a:gd name="T54" fmla="*/ 51 w 56"/>
                <a:gd name="T55" fmla="*/ 26 h 61"/>
                <a:gd name="T56" fmla="*/ 51 w 56"/>
                <a:gd name="T57" fmla="*/ 19 h 61"/>
                <a:gd name="T58" fmla="*/ 49 w 56"/>
                <a:gd name="T59" fmla="*/ 13 h 61"/>
                <a:gd name="T60" fmla="*/ 52 w 56"/>
                <a:gd name="T61" fmla="*/ 10 h 61"/>
                <a:gd name="T62" fmla="*/ 56 w 56"/>
                <a:gd name="T63" fmla="*/ 7 h 61"/>
                <a:gd name="T64" fmla="*/ 52 w 56"/>
                <a:gd name="T65" fmla="*/ 2 h 61"/>
                <a:gd name="T66" fmla="*/ 41 w 56"/>
                <a:gd name="T67" fmla="*/ 0 h 61"/>
                <a:gd name="T68" fmla="*/ 38 w 56"/>
                <a:gd name="T69" fmla="*/ 0 h 61"/>
                <a:gd name="T70" fmla="*/ 27 w 56"/>
                <a:gd name="T71" fmla="*/ 2 h 61"/>
                <a:gd name="T72" fmla="*/ 17 w 56"/>
                <a:gd name="T73" fmla="*/ 0 h 61"/>
                <a:gd name="T74" fmla="*/ 13 w 56"/>
                <a:gd name="T75" fmla="*/ 5 h 61"/>
                <a:gd name="T76" fmla="*/ 13 w 56"/>
                <a:gd name="T77" fmla="*/ 8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6" h="61">
                  <a:moveTo>
                    <a:pt x="13" y="8"/>
                  </a:moveTo>
                  <a:lnTo>
                    <a:pt x="13" y="10"/>
                  </a:lnTo>
                  <a:lnTo>
                    <a:pt x="9" y="13"/>
                  </a:lnTo>
                  <a:lnTo>
                    <a:pt x="8" y="13"/>
                  </a:lnTo>
                  <a:lnTo>
                    <a:pt x="5" y="15"/>
                  </a:lnTo>
                  <a:lnTo>
                    <a:pt x="3" y="18"/>
                  </a:lnTo>
                  <a:lnTo>
                    <a:pt x="1" y="21"/>
                  </a:lnTo>
                  <a:lnTo>
                    <a:pt x="0" y="26"/>
                  </a:lnTo>
                  <a:lnTo>
                    <a:pt x="0" y="27"/>
                  </a:lnTo>
                  <a:lnTo>
                    <a:pt x="3" y="29"/>
                  </a:lnTo>
                  <a:lnTo>
                    <a:pt x="5" y="31"/>
                  </a:lnTo>
                  <a:lnTo>
                    <a:pt x="5" y="32"/>
                  </a:lnTo>
                  <a:lnTo>
                    <a:pt x="6" y="35"/>
                  </a:lnTo>
                  <a:lnTo>
                    <a:pt x="6" y="37"/>
                  </a:lnTo>
                  <a:lnTo>
                    <a:pt x="8" y="39"/>
                  </a:lnTo>
                  <a:lnTo>
                    <a:pt x="9" y="39"/>
                  </a:lnTo>
                  <a:lnTo>
                    <a:pt x="11" y="39"/>
                  </a:lnTo>
                  <a:lnTo>
                    <a:pt x="11" y="42"/>
                  </a:lnTo>
                  <a:lnTo>
                    <a:pt x="13" y="45"/>
                  </a:lnTo>
                  <a:lnTo>
                    <a:pt x="13" y="48"/>
                  </a:lnTo>
                  <a:lnTo>
                    <a:pt x="14" y="50"/>
                  </a:lnTo>
                  <a:lnTo>
                    <a:pt x="16" y="51"/>
                  </a:lnTo>
                  <a:lnTo>
                    <a:pt x="17" y="55"/>
                  </a:lnTo>
                  <a:lnTo>
                    <a:pt x="19" y="56"/>
                  </a:lnTo>
                  <a:lnTo>
                    <a:pt x="19" y="56"/>
                  </a:lnTo>
                  <a:lnTo>
                    <a:pt x="20" y="59"/>
                  </a:lnTo>
                  <a:lnTo>
                    <a:pt x="22" y="59"/>
                  </a:lnTo>
                  <a:lnTo>
                    <a:pt x="22" y="59"/>
                  </a:lnTo>
                  <a:lnTo>
                    <a:pt x="24" y="59"/>
                  </a:lnTo>
                  <a:lnTo>
                    <a:pt x="24" y="61"/>
                  </a:lnTo>
                  <a:lnTo>
                    <a:pt x="28" y="61"/>
                  </a:lnTo>
                  <a:lnTo>
                    <a:pt x="30" y="61"/>
                  </a:lnTo>
                  <a:lnTo>
                    <a:pt x="32" y="61"/>
                  </a:lnTo>
                  <a:lnTo>
                    <a:pt x="30" y="58"/>
                  </a:lnTo>
                  <a:lnTo>
                    <a:pt x="28" y="56"/>
                  </a:lnTo>
                  <a:lnTo>
                    <a:pt x="27" y="53"/>
                  </a:lnTo>
                  <a:lnTo>
                    <a:pt x="27" y="51"/>
                  </a:lnTo>
                  <a:lnTo>
                    <a:pt x="30" y="50"/>
                  </a:lnTo>
                  <a:lnTo>
                    <a:pt x="33" y="50"/>
                  </a:lnTo>
                  <a:lnTo>
                    <a:pt x="38" y="50"/>
                  </a:lnTo>
                  <a:lnTo>
                    <a:pt x="41" y="48"/>
                  </a:lnTo>
                  <a:lnTo>
                    <a:pt x="44" y="48"/>
                  </a:lnTo>
                  <a:lnTo>
                    <a:pt x="48" y="51"/>
                  </a:lnTo>
                  <a:lnTo>
                    <a:pt x="49" y="51"/>
                  </a:lnTo>
                  <a:lnTo>
                    <a:pt x="51" y="51"/>
                  </a:lnTo>
                  <a:lnTo>
                    <a:pt x="54" y="50"/>
                  </a:lnTo>
                  <a:lnTo>
                    <a:pt x="56" y="47"/>
                  </a:lnTo>
                  <a:lnTo>
                    <a:pt x="54" y="45"/>
                  </a:lnTo>
                  <a:lnTo>
                    <a:pt x="54" y="40"/>
                  </a:lnTo>
                  <a:lnTo>
                    <a:pt x="56" y="39"/>
                  </a:lnTo>
                  <a:lnTo>
                    <a:pt x="56" y="37"/>
                  </a:lnTo>
                  <a:lnTo>
                    <a:pt x="56" y="35"/>
                  </a:lnTo>
                  <a:lnTo>
                    <a:pt x="56" y="32"/>
                  </a:lnTo>
                  <a:lnTo>
                    <a:pt x="54" y="29"/>
                  </a:lnTo>
                  <a:lnTo>
                    <a:pt x="52" y="27"/>
                  </a:lnTo>
                  <a:lnTo>
                    <a:pt x="51" y="26"/>
                  </a:lnTo>
                  <a:lnTo>
                    <a:pt x="51" y="23"/>
                  </a:lnTo>
                  <a:lnTo>
                    <a:pt x="51" y="19"/>
                  </a:lnTo>
                  <a:lnTo>
                    <a:pt x="49" y="18"/>
                  </a:lnTo>
                  <a:lnTo>
                    <a:pt x="49" y="13"/>
                  </a:lnTo>
                  <a:lnTo>
                    <a:pt x="51" y="10"/>
                  </a:lnTo>
                  <a:lnTo>
                    <a:pt x="52" y="10"/>
                  </a:lnTo>
                  <a:lnTo>
                    <a:pt x="52" y="10"/>
                  </a:lnTo>
                  <a:lnTo>
                    <a:pt x="56" y="7"/>
                  </a:lnTo>
                  <a:lnTo>
                    <a:pt x="56" y="3"/>
                  </a:lnTo>
                  <a:lnTo>
                    <a:pt x="52" y="2"/>
                  </a:lnTo>
                  <a:lnTo>
                    <a:pt x="48" y="2"/>
                  </a:lnTo>
                  <a:lnTo>
                    <a:pt x="41" y="0"/>
                  </a:lnTo>
                  <a:lnTo>
                    <a:pt x="40" y="0"/>
                  </a:lnTo>
                  <a:lnTo>
                    <a:pt x="38" y="0"/>
                  </a:lnTo>
                  <a:lnTo>
                    <a:pt x="33" y="0"/>
                  </a:lnTo>
                  <a:lnTo>
                    <a:pt x="27" y="2"/>
                  </a:lnTo>
                  <a:lnTo>
                    <a:pt x="22" y="0"/>
                  </a:lnTo>
                  <a:lnTo>
                    <a:pt x="17" y="0"/>
                  </a:lnTo>
                  <a:lnTo>
                    <a:pt x="13" y="2"/>
                  </a:lnTo>
                  <a:lnTo>
                    <a:pt x="13" y="5"/>
                  </a:lnTo>
                  <a:lnTo>
                    <a:pt x="13" y="5"/>
                  </a:lnTo>
                  <a:lnTo>
                    <a:pt x="13" y="8"/>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1435">
              <a:extLst>
                <a:ext uri="{FF2B5EF4-FFF2-40B4-BE49-F238E27FC236}">
                  <a16:creationId xmlns:a16="http://schemas.microsoft.com/office/drawing/2014/main" id="{02DDAF0C-EB10-454E-9B82-6831D1D2493D}"/>
                </a:ext>
              </a:extLst>
            </p:cNvPr>
            <p:cNvSpPr>
              <a:spLocks/>
            </p:cNvSpPr>
            <p:nvPr/>
          </p:nvSpPr>
          <p:spPr bwMode="auto">
            <a:xfrm>
              <a:off x="3839" y="2307"/>
              <a:ext cx="70" cy="107"/>
            </a:xfrm>
            <a:custGeom>
              <a:avLst/>
              <a:gdLst>
                <a:gd name="T0" fmla="*/ 14 w 70"/>
                <a:gd name="T1" fmla="*/ 8 h 107"/>
                <a:gd name="T2" fmla="*/ 8 w 70"/>
                <a:gd name="T3" fmla="*/ 13 h 107"/>
                <a:gd name="T4" fmla="*/ 10 w 70"/>
                <a:gd name="T5" fmla="*/ 18 h 107"/>
                <a:gd name="T6" fmla="*/ 16 w 70"/>
                <a:gd name="T7" fmla="*/ 19 h 107"/>
                <a:gd name="T8" fmla="*/ 11 w 70"/>
                <a:gd name="T9" fmla="*/ 26 h 107"/>
                <a:gd name="T10" fmla="*/ 6 w 70"/>
                <a:gd name="T11" fmla="*/ 26 h 107"/>
                <a:gd name="T12" fmla="*/ 3 w 70"/>
                <a:gd name="T13" fmla="*/ 27 h 107"/>
                <a:gd name="T14" fmla="*/ 0 w 70"/>
                <a:gd name="T15" fmla="*/ 34 h 107"/>
                <a:gd name="T16" fmla="*/ 5 w 70"/>
                <a:gd name="T17" fmla="*/ 42 h 107"/>
                <a:gd name="T18" fmla="*/ 10 w 70"/>
                <a:gd name="T19" fmla="*/ 46 h 107"/>
                <a:gd name="T20" fmla="*/ 13 w 70"/>
                <a:gd name="T21" fmla="*/ 48 h 107"/>
                <a:gd name="T22" fmla="*/ 17 w 70"/>
                <a:gd name="T23" fmla="*/ 48 h 107"/>
                <a:gd name="T24" fmla="*/ 19 w 70"/>
                <a:gd name="T25" fmla="*/ 54 h 107"/>
                <a:gd name="T26" fmla="*/ 16 w 70"/>
                <a:gd name="T27" fmla="*/ 59 h 107"/>
                <a:gd name="T28" fmla="*/ 22 w 70"/>
                <a:gd name="T29" fmla="*/ 59 h 107"/>
                <a:gd name="T30" fmla="*/ 24 w 70"/>
                <a:gd name="T31" fmla="*/ 64 h 107"/>
                <a:gd name="T32" fmla="*/ 27 w 70"/>
                <a:gd name="T33" fmla="*/ 66 h 107"/>
                <a:gd name="T34" fmla="*/ 22 w 70"/>
                <a:gd name="T35" fmla="*/ 72 h 107"/>
                <a:gd name="T36" fmla="*/ 21 w 70"/>
                <a:gd name="T37" fmla="*/ 80 h 107"/>
                <a:gd name="T38" fmla="*/ 19 w 70"/>
                <a:gd name="T39" fmla="*/ 85 h 107"/>
                <a:gd name="T40" fmla="*/ 19 w 70"/>
                <a:gd name="T41" fmla="*/ 88 h 107"/>
                <a:gd name="T42" fmla="*/ 22 w 70"/>
                <a:gd name="T43" fmla="*/ 93 h 107"/>
                <a:gd name="T44" fmla="*/ 25 w 70"/>
                <a:gd name="T45" fmla="*/ 99 h 107"/>
                <a:gd name="T46" fmla="*/ 33 w 70"/>
                <a:gd name="T47" fmla="*/ 105 h 107"/>
                <a:gd name="T48" fmla="*/ 37 w 70"/>
                <a:gd name="T49" fmla="*/ 104 h 107"/>
                <a:gd name="T50" fmla="*/ 40 w 70"/>
                <a:gd name="T51" fmla="*/ 105 h 107"/>
                <a:gd name="T52" fmla="*/ 45 w 70"/>
                <a:gd name="T53" fmla="*/ 102 h 107"/>
                <a:gd name="T54" fmla="*/ 48 w 70"/>
                <a:gd name="T55" fmla="*/ 99 h 107"/>
                <a:gd name="T56" fmla="*/ 56 w 70"/>
                <a:gd name="T57" fmla="*/ 96 h 107"/>
                <a:gd name="T58" fmla="*/ 62 w 70"/>
                <a:gd name="T59" fmla="*/ 94 h 107"/>
                <a:gd name="T60" fmla="*/ 65 w 70"/>
                <a:gd name="T61" fmla="*/ 94 h 107"/>
                <a:gd name="T62" fmla="*/ 70 w 70"/>
                <a:gd name="T63" fmla="*/ 94 h 107"/>
                <a:gd name="T64" fmla="*/ 67 w 70"/>
                <a:gd name="T65" fmla="*/ 91 h 107"/>
                <a:gd name="T66" fmla="*/ 65 w 70"/>
                <a:gd name="T67" fmla="*/ 90 h 107"/>
                <a:gd name="T68" fmla="*/ 62 w 70"/>
                <a:gd name="T69" fmla="*/ 85 h 107"/>
                <a:gd name="T70" fmla="*/ 61 w 70"/>
                <a:gd name="T71" fmla="*/ 80 h 107"/>
                <a:gd name="T72" fmla="*/ 59 w 70"/>
                <a:gd name="T73" fmla="*/ 74 h 107"/>
                <a:gd name="T74" fmla="*/ 56 w 70"/>
                <a:gd name="T75" fmla="*/ 74 h 107"/>
                <a:gd name="T76" fmla="*/ 54 w 70"/>
                <a:gd name="T77" fmla="*/ 70 h 107"/>
                <a:gd name="T78" fmla="*/ 53 w 70"/>
                <a:gd name="T79" fmla="*/ 66 h 107"/>
                <a:gd name="T80" fmla="*/ 48 w 70"/>
                <a:gd name="T81" fmla="*/ 62 h 107"/>
                <a:gd name="T82" fmla="*/ 49 w 70"/>
                <a:gd name="T83" fmla="*/ 56 h 107"/>
                <a:gd name="T84" fmla="*/ 53 w 70"/>
                <a:gd name="T85" fmla="*/ 50 h 107"/>
                <a:gd name="T86" fmla="*/ 57 w 70"/>
                <a:gd name="T87" fmla="*/ 48 h 107"/>
                <a:gd name="T88" fmla="*/ 61 w 70"/>
                <a:gd name="T89" fmla="*/ 43 h 107"/>
                <a:gd name="T90" fmla="*/ 61 w 70"/>
                <a:gd name="T91" fmla="*/ 40 h 107"/>
                <a:gd name="T92" fmla="*/ 61 w 70"/>
                <a:gd name="T93" fmla="*/ 37 h 107"/>
                <a:gd name="T94" fmla="*/ 59 w 70"/>
                <a:gd name="T95" fmla="*/ 32 h 107"/>
                <a:gd name="T96" fmla="*/ 49 w 70"/>
                <a:gd name="T97" fmla="*/ 26 h 107"/>
                <a:gd name="T98" fmla="*/ 45 w 70"/>
                <a:gd name="T99" fmla="*/ 24 h 107"/>
                <a:gd name="T100" fmla="*/ 40 w 70"/>
                <a:gd name="T101" fmla="*/ 27 h 107"/>
                <a:gd name="T102" fmla="*/ 38 w 70"/>
                <a:gd name="T103" fmla="*/ 27 h 107"/>
                <a:gd name="T104" fmla="*/ 40 w 70"/>
                <a:gd name="T105" fmla="*/ 19 h 107"/>
                <a:gd name="T106" fmla="*/ 37 w 70"/>
                <a:gd name="T107" fmla="*/ 13 h 107"/>
                <a:gd name="T108" fmla="*/ 27 w 70"/>
                <a:gd name="T109" fmla="*/ 7 h 107"/>
                <a:gd name="T110" fmla="*/ 24 w 70"/>
                <a:gd name="T111" fmla="*/ 2 h 107"/>
                <a:gd name="T112" fmla="*/ 21 w 70"/>
                <a:gd name="T113" fmla="*/ 0 h 107"/>
                <a:gd name="T114" fmla="*/ 16 w 70"/>
                <a:gd name="T115" fmla="*/ 7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0" h="107">
                  <a:moveTo>
                    <a:pt x="16" y="7"/>
                  </a:moveTo>
                  <a:lnTo>
                    <a:pt x="14" y="8"/>
                  </a:lnTo>
                  <a:lnTo>
                    <a:pt x="11" y="8"/>
                  </a:lnTo>
                  <a:lnTo>
                    <a:pt x="8" y="13"/>
                  </a:lnTo>
                  <a:lnTo>
                    <a:pt x="10" y="15"/>
                  </a:lnTo>
                  <a:lnTo>
                    <a:pt x="10" y="18"/>
                  </a:lnTo>
                  <a:lnTo>
                    <a:pt x="14" y="18"/>
                  </a:lnTo>
                  <a:lnTo>
                    <a:pt x="16" y="19"/>
                  </a:lnTo>
                  <a:lnTo>
                    <a:pt x="16" y="24"/>
                  </a:lnTo>
                  <a:lnTo>
                    <a:pt x="11" y="26"/>
                  </a:lnTo>
                  <a:lnTo>
                    <a:pt x="10" y="24"/>
                  </a:lnTo>
                  <a:lnTo>
                    <a:pt x="6" y="26"/>
                  </a:lnTo>
                  <a:lnTo>
                    <a:pt x="5" y="24"/>
                  </a:lnTo>
                  <a:lnTo>
                    <a:pt x="3" y="27"/>
                  </a:lnTo>
                  <a:lnTo>
                    <a:pt x="2" y="30"/>
                  </a:lnTo>
                  <a:lnTo>
                    <a:pt x="0" y="34"/>
                  </a:lnTo>
                  <a:lnTo>
                    <a:pt x="0" y="37"/>
                  </a:lnTo>
                  <a:lnTo>
                    <a:pt x="5" y="42"/>
                  </a:lnTo>
                  <a:lnTo>
                    <a:pt x="10" y="46"/>
                  </a:lnTo>
                  <a:lnTo>
                    <a:pt x="10" y="46"/>
                  </a:lnTo>
                  <a:lnTo>
                    <a:pt x="11" y="46"/>
                  </a:lnTo>
                  <a:lnTo>
                    <a:pt x="13" y="48"/>
                  </a:lnTo>
                  <a:lnTo>
                    <a:pt x="14" y="48"/>
                  </a:lnTo>
                  <a:lnTo>
                    <a:pt x="17" y="48"/>
                  </a:lnTo>
                  <a:lnTo>
                    <a:pt x="19" y="51"/>
                  </a:lnTo>
                  <a:lnTo>
                    <a:pt x="19" y="54"/>
                  </a:lnTo>
                  <a:lnTo>
                    <a:pt x="17" y="58"/>
                  </a:lnTo>
                  <a:lnTo>
                    <a:pt x="16" y="59"/>
                  </a:lnTo>
                  <a:lnTo>
                    <a:pt x="19" y="59"/>
                  </a:lnTo>
                  <a:lnTo>
                    <a:pt x="22" y="59"/>
                  </a:lnTo>
                  <a:lnTo>
                    <a:pt x="22" y="62"/>
                  </a:lnTo>
                  <a:lnTo>
                    <a:pt x="24" y="64"/>
                  </a:lnTo>
                  <a:lnTo>
                    <a:pt x="27" y="64"/>
                  </a:lnTo>
                  <a:lnTo>
                    <a:pt x="27" y="66"/>
                  </a:lnTo>
                  <a:lnTo>
                    <a:pt x="24" y="69"/>
                  </a:lnTo>
                  <a:lnTo>
                    <a:pt x="22" y="72"/>
                  </a:lnTo>
                  <a:lnTo>
                    <a:pt x="21" y="77"/>
                  </a:lnTo>
                  <a:lnTo>
                    <a:pt x="21" y="80"/>
                  </a:lnTo>
                  <a:lnTo>
                    <a:pt x="19" y="82"/>
                  </a:lnTo>
                  <a:lnTo>
                    <a:pt x="19" y="85"/>
                  </a:lnTo>
                  <a:lnTo>
                    <a:pt x="19" y="86"/>
                  </a:lnTo>
                  <a:lnTo>
                    <a:pt x="19" y="88"/>
                  </a:lnTo>
                  <a:lnTo>
                    <a:pt x="19" y="91"/>
                  </a:lnTo>
                  <a:lnTo>
                    <a:pt x="22" y="93"/>
                  </a:lnTo>
                  <a:lnTo>
                    <a:pt x="25" y="96"/>
                  </a:lnTo>
                  <a:lnTo>
                    <a:pt x="25" y="99"/>
                  </a:lnTo>
                  <a:lnTo>
                    <a:pt x="27" y="101"/>
                  </a:lnTo>
                  <a:lnTo>
                    <a:pt x="33" y="105"/>
                  </a:lnTo>
                  <a:lnTo>
                    <a:pt x="35" y="107"/>
                  </a:lnTo>
                  <a:lnTo>
                    <a:pt x="37" y="104"/>
                  </a:lnTo>
                  <a:lnTo>
                    <a:pt x="38" y="104"/>
                  </a:lnTo>
                  <a:lnTo>
                    <a:pt x="40" y="105"/>
                  </a:lnTo>
                  <a:lnTo>
                    <a:pt x="43" y="104"/>
                  </a:lnTo>
                  <a:lnTo>
                    <a:pt x="45" y="102"/>
                  </a:lnTo>
                  <a:lnTo>
                    <a:pt x="45" y="101"/>
                  </a:lnTo>
                  <a:lnTo>
                    <a:pt x="48" y="99"/>
                  </a:lnTo>
                  <a:lnTo>
                    <a:pt x="53" y="101"/>
                  </a:lnTo>
                  <a:lnTo>
                    <a:pt x="56" y="96"/>
                  </a:lnTo>
                  <a:lnTo>
                    <a:pt x="57" y="94"/>
                  </a:lnTo>
                  <a:lnTo>
                    <a:pt x="62" y="94"/>
                  </a:lnTo>
                  <a:lnTo>
                    <a:pt x="64" y="96"/>
                  </a:lnTo>
                  <a:lnTo>
                    <a:pt x="65" y="94"/>
                  </a:lnTo>
                  <a:lnTo>
                    <a:pt x="70" y="94"/>
                  </a:lnTo>
                  <a:lnTo>
                    <a:pt x="70" y="94"/>
                  </a:lnTo>
                  <a:lnTo>
                    <a:pt x="68" y="94"/>
                  </a:lnTo>
                  <a:lnTo>
                    <a:pt x="67" y="91"/>
                  </a:lnTo>
                  <a:lnTo>
                    <a:pt x="67" y="91"/>
                  </a:lnTo>
                  <a:lnTo>
                    <a:pt x="65" y="90"/>
                  </a:lnTo>
                  <a:lnTo>
                    <a:pt x="64" y="86"/>
                  </a:lnTo>
                  <a:lnTo>
                    <a:pt x="62" y="85"/>
                  </a:lnTo>
                  <a:lnTo>
                    <a:pt x="61" y="83"/>
                  </a:lnTo>
                  <a:lnTo>
                    <a:pt x="61" y="80"/>
                  </a:lnTo>
                  <a:lnTo>
                    <a:pt x="59" y="77"/>
                  </a:lnTo>
                  <a:lnTo>
                    <a:pt x="59" y="74"/>
                  </a:lnTo>
                  <a:lnTo>
                    <a:pt x="57" y="74"/>
                  </a:lnTo>
                  <a:lnTo>
                    <a:pt x="56" y="74"/>
                  </a:lnTo>
                  <a:lnTo>
                    <a:pt x="54" y="72"/>
                  </a:lnTo>
                  <a:lnTo>
                    <a:pt x="54" y="70"/>
                  </a:lnTo>
                  <a:lnTo>
                    <a:pt x="53" y="67"/>
                  </a:lnTo>
                  <a:lnTo>
                    <a:pt x="53" y="66"/>
                  </a:lnTo>
                  <a:lnTo>
                    <a:pt x="51" y="64"/>
                  </a:lnTo>
                  <a:lnTo>
                    <a:pt x="48" y="62"/>
                  </a:lnTo>
                  <a:lnTo>
                    <a:pt x="48" y="61"/>
                  </a:lnTo>
                  <a:lnTo>
                    <a:pt x="49" y="56"/>
                  </a:lnTo>
                  <a:lnTo>
                    <a:pt x="51" y="53"/>
                  </a:lnTo>
                  <a:lnTo>
                    <a:pt x="53" y="50"/>
                  </a:lnTo>
                  <a:lnTo>
                    <a:pt x="56" y="48"/>
                  </a:lnTo>
                  <a:lnTo>
                    <a:pt x="57" y="48"/>
                  </a:lnTo>
                  <a:lnTo>
                    <a:pt x="61" y="45"/>
                  </a:lnTo>
                  <a:lnTo>
                    <a:pt x="61" y="43"/>
                  </a:lnTo>
                  <a:lnTo>
                    <a:pt x="61" y="40"/>
                  </a:lnTo>
                  <a:lnTo>
                    <a:pt x="61" y="40"/>
                  </a:lnTo>
                  <a:lnTo>
                    <a:pt x="61" y="40"/>
                  </a:lnTo>
                  <a:lnTo>
                    <a:pt x="61" y="37"/>
                  </a:lnTo>
                  <a:lnTo>
                    <a:pt x="61" y="34"/>
                  </a:lnTo>
                  <a:lnTo>
                    <a:pt x="59" y="32"/>
                  </a:lnTo>
                  <a:lnTo>
                    <a:pt x="54" y="30"/>
                  </a:lnTo>
                  <a:lnTo>
                    <a:pt x="49" y="26"/>
                  </a:lnTo>
                  <a:lnTo>
                    <a:pt x="46" y="24"/>
                  </a:lnTo>
                  <a:lnTo>
                    <a:pt x="45" y="24"/>
                  </a:lnTo>
                  <a:lnTo>
                    <a:pt x="41" y="26"/>
                  </a:lnTo>
                  <a:lnTo>
                    <a:pt x="40" y="27"/>
                  </a:lnTo>
                  <a:lnTo>
                    <a:pt x="40" y="30"/>
                  </a:lnTo>
                  <a:lnTo>
                    <a:pt x="38" y="27"/>
                  </a:lnTo>
                  <a:lnTo>
                    <a:pt x="40" y="23"/>
                  </a:lnTo>
                  <a:lnTo>
                    <a:pt x="40" y="19"/>
                  </a:lnTo>
                  <a:lnTo>
                    <a:pt x="38" y="15"/>
                  </a:lnTo>
                  <a:lnTo>
                    <a:pt x="37" y="13"/>
                  </a:lnTo>
                  <a:lnTo>
                    <a:pt x="32" y="10"/>
                  </a:lnTo>
                  <a:lnTo>
                    <a:pt x="27" y="7"/>
                  </a:lnTo>
                  <a:lnTo>
                    <a:pt x="27" y="3"/>
                  </a:lnTo>
                  <a:lnTo>
                    <a:pt x="24" y="2"/>
                  </a:lnTo>
                  <a:lnTo>
                    <a:pt x="22" y="0"/>
                  </a:lnTo>
                  <a:lnTo>
                    <a:pt x="21" y="0"/>
                  </a:lnTo>
                  <a:lnTo>
                    <a:pt x="21" y="2"/>
                  </a:lnTo>
                  <a:lnTo>
                    <a:pt x="16" y="7"/>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1436">
              <a:extLst>
                <a:ext uri="{FF2B5EF4-FFF2-40B4-BE49-F238E27FC236}">
                  <a16:creationId xmlns:a16="http://schemas.microsoft.com/office/drawing/2014/main" id="{7DD11BD6-8F50-42AA-B548-67E6EF2F355A}"/>
                </a:ext>
              </a:extLst>
            </p:cNvPr>
            <p:cNvSpPr>
              <a:spLocks/>
            </p:cNvSpPr>
            <p:nvPr/>
          </p:nvSpPr>
          <p:spPr bwMode="auto">
            <a:xfrm>
              <a:off x="3740" y="2251"/>
              <a:ext cx="5" cy="5"/>
            </a:xfrm>
            <a:custGeom>
              <a:avLst/>
              <a:gdLst>
                <a:gd name="T0" fmla="*/ 0 w 5"/>
                <a:gd name="T1" fmla="*/ 0 h 5"/>
                <a:gd name="T2" fmla="*/ 2 w 5"/>
                <a:gd name="T3" fmla="*/ 4 h 5"/>
                <a:gd name="T4" fmla="*/ 3 w 5"/>
                <a:gd name="T5" fmla="*/ 4 h 5"/>
                <a:gd name="T6" fmla="*/ 5 w 5"/>
                <a:gd name="T7" fmla="*/ 5 h 5"/>
                <a:gd name="T8" fmla="*/ 5 w 5"/>
                <a:gd name="T9" fmla="*/ 4 h 5"/>
                <a:gd name="T10" fmla="*/ 3 w 5"/>
                <a:gd name="T11" fmla="*/ 0 h 5"/>
                <a:gd name="T12" fmla="*/ 0 w 5"/>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5" h="5">
                  <a:moveTo>
                    <a:pt x="0" y="0"/>
                  </a:moveTo>
                  <a:lnTo>
                    <a:pt x="2" y="4"/>
                  </a:lnTo>
                  <a:lnTo>
                    <a:pt x="3" y="4"/>
                  </a:lnTo>
                  <a:lnTo>
                    <a:pt x="5" y="5"/>
                  </a:lnTo>
                  <a:lnTo>
                    <a:pt x="5" y="4"/>
                  </a:lnTo>
                  <a:lnTo>
                    <a:pt x="3" y="0"/>
                  </a:lnTo>
                  <a:lnTo>
                    <a:pt x="0"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Freeform 1437">
              <a:extLst>
                <a:ext uri="{FF2B5EF4-FFF2-40B4-BE49-F238E27FC236}">
                  <a16:creationId xmlns:a16="http://schemas.microsoft.com/office/drawing/2014/main" id="{9A8D0916-D10C-4E1F-88EF-A7B0F7A3C9CD}"/>
                </a:ext>
              </a:extLst>
            </p:cNvPr>
            <p:cNvSpPr>
              <a:spLocks/>
            </p:cNvSpPr>
            <p:nvPr/>
          </p:nvSpPr>
          <p:spPr bwMode="auto">
            <a:xfrm>
              <a:off x="3718" y="2248"/>
              <a:ext cx="5" cy="2"/>
            </a:xfrm>
            <a:custGeom>
              <a:avLst/>
              <a:gdLst>
                <a:gd name="T0" fmla="*/ 0 w 5"/>
                <a:gd name="T1" fmla="*/ 0 h 2"/>
                <a:gd name="T2" fmla="*/ 1 w 5"/>
                <a:gd name="T3" fmla="*/ 2 h 2"/>
                <a:gd name="T4" fmla="*/ 5 w 5"/>
                <a:gd name="T5" fmla="*/ 2 h 2"/>
                <a:gd name="T6" fmla="*/ 1 w 5"/>
                <a:gd name="T7" fmla="*/ 0 h 2"/>
                <a:gd name="T8" fmla="*/ 0 w 5"/>
                <a:gd name="T9" fmla="*/ 0 h 2"/>
              </a:gdLst>
              <a:ahLst/>
              <a:cxnLst>
                <a:cxn ang="0">
                  <a:pos x="T0" y="T1"/>
                </a:cxn>
                <a:cxn ang="0">
                  <a:pos x="T2" y="T3"/>
                </a:cxn>
                <a:cxn ang="0">
                  <a:pos x="T4" y="T5"/>
                </a:cxn>
                <a:cxn ang="0">
                  <a:pos x="T6" y="T7"/>
                </a:cxn>
                <a:cxn ang="0">
                  <a:pos x="T8" y="T9"/>
                </a:cxn>
              </a:cxnLst>
              <a:rect l="0" t="0" r="r" b="b"/>
              <a:pathLst>
                <a:path w="5" h="2">
                  <a:moveTo>
                    <a:pt x="0" y="0"/>
                  </a:moveTo>
                  <a:lnTo>
                    <a:pt x="1" y="2"/>
                  </a:lnTo>
                  <a:lnTo>
                    <a:pt x="5" y="2"/>
                  </a:lnTo>
                  <a:lnTo>
                    <a:pt x="1" y="0"/>
                  </a:lnTo>
                  <a:lnTo>
                    <a:pt x="0"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Freeform 1438">
              <a:extLst>
                <a:ext uri="{FF2B5EF4-FFF2-40B4-BE49-F238E27FC236}">
                  <a16:creationId xmlns:a16="http://schemas.microsoft.com/office/drawing/2014/main" id="{34FE8991-8459-418C-8882-D27F00474EF6}"/>
                </a:ext>
              </a:extLst>
            </p:cNvPr>
            <p:cNvSpPr>
              <a:spLocks/>
            </p:cNvSpPr>
            <p:nvPr/>
          </p:nvSpPr>
          <p:spPr bwMode="auto">
            <a:xfrm>
              <a:off x="3796" y="2269"/>
              <a:ext cx="10" cy="3"/>
            </a:xfrm>
            <a:custGeom>
              <a:avLst/>
              <a:gdLst>
                <a:gd name="T0" fmla="*/ 5 w 10"/>
                <a:gd name="T1" fmla="*/ 3 h 3"/>
                <a:gd name="T2" fmla="*/ 8 w 10"/>
                <a:gd name="T3" fmla="*/ 3 h 3"/>
                <a:gd name="T4" fmla="*/ 10 w 10"/>
                <a:gd name="T5" fmla="*/ 2 h 3"/>
                <a:gd name="T6" fmla="*/ 10 w 10"/>
                <a:gd name="T7" fmla="*/ 0 h 3"/>
                <a:gd name="T8" fmla="*/ 5 w 10"/>
                <a:gd name="T9" fmla="*/ 3 h 3"/>
                <a:gd name="T10" fmla="*/ 3 w 10"/>
                <a:gd name="T11" fmla="*/ 0 h 3"/>
                <a:gd name="T12" fmla="*/ 0 w 10"/>
                <a:gd name="T13" fmla="*/ 3 h 3"/>
                <a:gd name="T14" fmla="*/ 2 w 10"/>
                <a:gd name="T15" fmla="*/ 3 h 3"/>
                <a:gd name="T16" fmla="*/ 5 w 10"/>
                <a:gd name="T17"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3">
                  <a:moveTo>
                    <a:pt x="5" y="3"/>
                  </a:moveTo>
                  <a:lnTo>
                    <a:pt x="8" y="3"/>
                  </a:lnTo>
                  <a:lnTo>
                    <a:pt x="10" y="2"/>
                  </a:lnTo>
                  <a:lnTo>
                    <a:pt x="10" y="0"/>
                  </a:lnTo>
                  <a:lnTo>
                    <a:pt x="5" y="3"/>
                  </a:lnTo>
                  <a:lnTo>
                    <a:pt x="3" y="0"/>
                  </a:lnTo>
                  <a:lnTo>
                    <a:pt x="0" y="3"/>
                  </a:lnTo>
                  <a:lnTo>
                    <a:pt x="2" y="3"/>
                  </a:lnTo>
                  <a:lnTo>
                    <a:pt x="5" y="3"/>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1439">
              <a:extLst>
                <a:ext uri="{FF2B5EF4-FFF2-40B4-BE49-F238E27FC236}">
                  <a16:creationId xmlns:a16="http://schemas.microsoft.com/office/drawing/2014/main" id="{C4C1C5BE-ABF3-4274-82A4-4AC74B479E89}"/>
                </a:ext>
              </a:extLst>
            </p:cNvPr>
            <p:cNvSpPr>
              <a:spLocks/>
            </p:cNvSpPr>
            <p:nvPr/>
          </p:nvSpPr>
          <p:spPr bwMode="auto">
            <a:xfrm>
              <a:off x="3673" y="2253"/>
              <a:ext cx="187" cy="167"/>
            </a:xfrm>
            <a:custGeom>
              <a:avLst/>
              <a:gdLst>
                <a:gd name="T0" fmla="*/ 13 w 187"/>
                <a:gd name="T1" fmla="*/ 16 h 167"/>
                <a:gd name="T2" fmla="*/ 2 w 187"/>
                <a:gd name="T3" fmla="*/ 29 h 167"/>
                <a:gd name="T4" fmla="*/ 0 w 187"/>
                <a:gd name="T5" fmla="*/ 43 h 167"/>
                <a:gd name="T6" fmla="*/ 10 w 187"/>
                <a:gd name="T7" fmla="*/ 54 h 167"/>
                <a:gd name="T8" fmla="*/ 11 w 187"/>
                <a:gd name="T9" fmla="*/ 65 h 167"/>
                <a:gd name="T10" fmla="*/ 18 w 187"/>
                <a:gd name="T11" fmla="*/ 73 h 167"/>
                <a:gd name="T12" fmla="*/ 26 w 187"/>
                <a:gd name="T13" fmla="*/ 75 h 167"/>
                <a:gd name="T14" fmla="*/ 37 w 187"/>
                <a:gd name="T15" fmla="*/ 73 h 167"/>
                <a:gd name="T16" fmla="*/ 59 w 187"/>
                <a:gd name="T17" fmla="*/ 86 h 167"/>
                <a:gd name="T18" fmla="*/ 66 w 187"/>
                <a:gd name="T19" fmla="*/ 88 h 167"/>
                <a:gd name="T20" fmla="*/ 75 w 187"/>
                <a:gd name="T21" fmla="*/ 86 h 167"/>
                <a:gd name="T22" fmla="*/ 80 w 187"/>
                <a:gd name="T23" fmla="*/ 94 h 167"/>
                <a:gd name="T24" fmla="*/ 75 w 187"/>
                <a:gd name="T25" fmla="*/ 102 h 167"/>
                <a:gd name="T26" fmla="*/ 75 w 187"/>
                <a:gd name="T27" fmla="*/ 116 h 167"/>
                <a:gd name="T28" fmla="*/ 75 w 187"/>
                <a:gd name="T29" fmla="*/ 137 h 167"/>
                <a:gd name="T30" fmla="*/ 78 w 187"/>
                <a:gd name="T31" fmla="*/ 139 h 167"/>
                <a:gd name="T32" fmla="*/ 82 w 187"/>
                <a:gd name="T33" fmla="*/ 147 h 167"/>
                <a:gd name="T34" fmla="*/ 86 w 187"/>
                <a:gd name="T35" fmla="*/ 159 h 167"/>
                <a:gd name="T36" fmla="*/ 105 w 187"/>
                <a:gd name="T37" fmla="*/ 167 h 167"/>
                <a:gd name="T38" fmla="*/ 123 w 187"/>
                <a:gd name="T39" fmla="*/ 155 h 167"/>
                <a:gd name="T40" fmla="*/ 134 w 187"/>
                <a:gd name="T41" fmla="*/ 147 h 167"/>
                <a:gd name="T42" fmla="*/ 128 w 187"/>
                <a:gd name="T43" fmla="*/ 142 h 167"/>
                <a:gd name="T44" fmla="*/ 121 w 187"/>
                <a:gd name="T45" fmla="*/ 132 h 167"/>
                <a:gd name="T46" fmla="*/ 118 w 187"/>
                <a:gd name="T47" fmla="*/ 120 h 167"/>
                <a:gd name="T48" fmla="*/ 129 w 187"/>
                <a:gd name="T49" fmla="*/ 120 h 167"/>
                <a:gd name="T50" fmla="*/ 145 w 187"/>
                <a:gd name="T51" fmla="*/ 118 h 167"/>
                <a:gd name="T52" fmla="*/ 163 w 187"/>
                <a:gd name="T53" fmla="*/ 113 h 167"/>
                <a:gd name="T54" fmla="*/ 176 w 187"/>
                <a:gd name="T55" fmla="*/ 100 h 167"/>
                <a:gd name="T56" fmla="*/ 166 w 187"/>
                <a:gd name="T57" fmla="*/ 88 h 167"/>
                <a:gd name="T58" fmla="*/ 172 w 187"/>
                <a:gd name="T59" fmla="*/ 80 h 167"/>
                <a:gd name="T60" fmla="*/ 182 w 187"/>
                <a:gd name="T61" fmla="*/ 73 h 167"/>
                <a:gd name="T62" fmla="*/ 174 w 187"/>
                <a:gd name="T63" fmla="*/ 67 h 167"/>
                <a:gd name="T64" fmla="*/ 187 w 187"/>
                <a:gd name="T65" fmla="*/ 56 h 167"/>
                <a:gd name="T66" fmla="*/ 179 w 187"/>
                <a:gd name="T67" fmla="*/ 51 h 167"/>
                <a:gd name="T68" fmla="*/ 171 w 187"/>
                <a:gd name="T69" fmla="*/ 53 h 167"/>
                <a:gd name="T70" fmla="*/ 164 w 187"/>
                <a:gd name="T71" fmla="*/ 53 h 167"/>
                <a:gd name="T72" fmla="*/ 172 w 187"/>
                <a:gd name="T73" fmla="*/ 46 h 167"/>
                <a:gd name="T74" fmla="*/ 169 w 187"/>
                <a:gd name="T75" fmla="*/ 40 h 167"/>
                <a:gd name="T76" fmla="*/ 158 w 187"/>
                <a:gd name="T77" fmla="*/ 35 h 167"/>
                <a:gd name="T78" fmla="*/ 150 w 187"/>
                <a:gd name="T79" fmla="*/ 32 h 167"/>
                <a:gd name="T80" fmla="*/ 145 w 187"/>
                <a:gd name="T81" fmla="*/ 29 h 167"/>
                <a:gd name="T82" fmla="*/ 153 w 187"/>
                <a:gd name="T83" fmla="*/ 24 h 167"/>
                <a:gd name="T84" fmla="*/ 148 w 187"/>
                <a:gd name="T85" fmla="*/ 21 h 167"/>
                <a:gd name="T86" fmla="*/ 133 w 187"/>
                <a:gd name="T87" fmla="*/ 22 h 167"/>
                <a:gd name="T88" fmla="*/ 120 w 187"/>
                <a:gd name="T89" fmla="*/ 29 h 167"/>
                <a:gd name="T90" fmla="*/ 110 w 187"/>
                <a:gd name="T91" fmla="*/ 30 h 167"/>
                <a:gd name="T92" fmla="*/ 94 w 187"/>
                <a:gd name="T93" fmla="*/ 24 h 167"/>
                <a:gd name="T94" fmla="*/ 70 w 187"/>
                <a:gd name="T95" fmla="*/ 22 h 167"/>
                <a:gd name="T96" fmla="*/ 69 w 187"/>
                <a:gd name="T97" fmla="*/ 14 h 167"/>
                <a:gd name="T98" fmla="*/ 54 w 187"/>
                <a:gd name="T99" fmla="*/ 11 h 167"/>
                <a:gd name="T100" fmla="*/ 50 w 187"/>
                <a:gd name="T101" fmla="*/ 0 h 167"/>
                <a:gd name="T102" fmla="*/ 42 w 187"/>
                <a:gd name="T103" fmla="*/ 10 h 167"/>
                <a:gd name="T104" fmla="*/ 50 w 187"/>
                <a:gd name="T105" fmla="*/ 11 h 167"/>
                <a:gd name="T106" fmla="*/ 43 w 187"/>
                <a:gd name="T107" fmla="*/ 11 h 167"/>
                <a:gd name="T108" fmla="*/ 34 w 187"/>
                <a:gd name="T109" fmla="*/ 16 h 167"/>
                <a:gd name="T110" fmla="*/ 26 w 187"/>
                <a:gd name="T111" fmla="*/ 27 h 167"/>
                <a:gd name="T112" fmla="*/ 26 w 187"/>
                <a:gd name="T113" fmla="*/ 43 h 167"/>
                <a:gd name="T114" fmla="*/ 16 w 187"/>
                <a:gd name="T115" fmla="*/ 38 h 167"/>
                <a:gd name="T116" fmla="*/ 24 w 187"/>
                <a:gd name="T117" fmla="*/ 27 h 167"/>
                <a:gd name="T118" fmla="*/ 23 w 187"/>
                <a:gd name="T119" fmla="*/ 16 h 167"/>
                <a:gd name="T120" fmla="*/ 23 w 187"/>
                <a:gd name="T121" fmla="*/ 10 h 167"/>
                <a:gd name="T122" fmla="*/ 26 w 187"/>
                <a:gd name="T123" fmla="*/ 5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7" h="167">
                  <a:moveTo>
                    <a:pt x="26" y="5"/>
                  </a:moveTo>
                  <a:lnTo>
                    <a:pt x="19" y="8"/>
                  </a:lnTo>
                  <a:lnTo>
                    <a:pt x="15" y="14"/>
                  </a:lnTo>
                  <a:lnTo>
                    <a:pt x="13" y="16"/>
                  </a:lnTo>
                  <a:lnTo>
                    <a:pt x="11" y="18"/>
                  </a:lnTo>
                  <a:lnTo>
                    <a:pt x="10" y="21"/>
                  </a:lnTo>
                  <a:lnTo>
                    <a:pt x="7" y="22"/>
                  </a:lnTo>
                  <a:lnTo>
                    <a:pt x="2" y="29"/>
                  </a:lnTo>
                  <a:lnTo>
                    <a:pt x="2" y="32"/>
                  </a:lnTo>
                  <a:lnTo>
                    <a:pt x="2" y="33"/>
                  </a:lnTo>
                  <a:lnTo>
                    <a:pt x="2" y="38"/>
                  </a:lnTo>
                  <a:lnTo>
                    <a:pt x="0" y="43"/>
                  </a:lnTo>
                  <a:lnTo>
                    <a:pt x="0" y="45"/>
                  </a:lnTo>
                  <a:lnTo>
                    <a:pt x="2" y="45"/>
                  </a:lnTo>
                  <a:lnTo>
                    <a:pt x="3" y="45"/>
                  </a:lnTo>
                  <a:lnTo>
                    <a:pt x="10" y="54"/>
                  </a:lnTo>
                  <a:lnTo>
                    <a:pt x="11" y="59"/>
                  </a:lnTo>
                  <a:lnTo>
                    <a:pt x="13" y="61"/>
                  </a:lnTo>
                  <a:lnTo>
                    <a:pt x="11" y="64"/>
                  </a:lnTo>
                  <a:lnTo>
                    <a:pt x="11" y="65"/>
                  </a:lnTo>
                  <a:lnTo>
                    <a:pt x="10" y="67"/>
                  </a:lnTo>
                  <a:lnTo>
                    <a:pt x="11" y="70"/>
                  </a:lnTo>
                  <a:lnTo>
                    <a:pt x="15" y="72"/>
                  </a:lnTo>
                  <a:lnTo>
                    <a:pt x="18" y="73"/>
                  </a:lnTo>
                  <a:lnTo>
                    <a:pt x="21" y="75"/>
                  </a:lnTo>
                  <a:lnTo>
                    <a:pt x="23" y="75"/>
                  </a:lnTo>
                  <a:lnTo>
                    <a:pt x="26" y="75"/>
                  </a:lnTo>
                  <a:lnTo>
                    <a:pt x="26" y="75"/>
                  </a:lnTo>
                  <a:lnTo>
                    <a:pt x="29" y="75"/>
                  </a:lnTo>
                  <a:lnTo>
                    <a:pt x="32" y="75"/>
                  </a:lnTo>
                  <a:lnTo>
                    <a:pt x="34" y="75"/>
                  </a:lnTo>
                  <a:lnTo>
                    <a:pt x="37" y="73"/>
                  </a:lnTo>
                  <a:lnTo>
                    <a:pt x="42" y="75"/>
                  </a:lnTo>
                  <a:lnTo>
                    <a:pt x="45" y="77"/>
                  </a:lnTo>
                  <a:lnTo>
                    <a:pt x="54" y="86"/>
                  </a:lnTo>
                  <a:lnTo>
                    <a:pt x="59" y="86"/>
                  </a:lnTo>
                  <a:lnTo>
                    <a:pt x="61" y="86"/>
                  </a:lnTo>
                  <a:lnTo>
                    <a:pt x="61" y="86"/>
                  </a:lnTo>
                  <a:lnTo>
                    <a:pt x="64" y="88"/>
                  </a:lnTo>
                  <a:lnTo>
                    <a:pt x="66" y="88"/>
                  </a:lnTo>
                  <a:lnTo>
                    <a:pt x="69" y="86"/>
                  </a:lnTo>
                  <a:lnTo>
                    <a:pt x="72" y="86"/>
                  </a:lnTo>
                  <a:lnTo>
                    <a:pt x="75" y="86"/>
                  </a:lnTo>
                  <a:lnTo>
                    <a:pt x="75" y="86"/>
                  </a:lnTo>
                  <a:lnTo>
                    <a:pt x="78" y="86"/>
                  </a:lnTo>
                  <a:lnTo>
                    <a:pt x="80" y="88"/>
                  </a:lnTo>
                  <a:lnTo>
                    <a:pt x="82" y="92"/>
                  </a:lnTo>
                  <a:lnTo>
                    <a:pt x="80" y="94"/>
                  </a:lnTo>
                  <a:lnTo>
                    <a:pt x="80" y="97"/>
                  </a:lnTo>
                  <a:lnTo>
                    <a:pt x="80" y="99"/>
                  </a:lnTo>
                  <a:lnTo>
                    <a:pt x="77" y="100"/>
                  </a:lnTo>
                  <a:lnTo>
                    <a:pt x="75" y="102"/>
                  </a:lnTo>
                  <a:lnTo>
                    <a:pt x="75" y="107"/>
                  </a:lnTo>
                  <a:lnTo>
                    <a:pt x="75" y="108"/>
                  </a:lnTo>
                  <a:lnTo>
                    <a:pt x="75" y="112"/>
                  </a:lnTo>
                  <a:lnTo>
                    <a:pt x="75" y="116"/>
                  </a:lnTo>
                  <a:lnTo>
                    <a:pt x="77" y="120"/>
                  </a:lnTo>
                  <a:lnTo>
                    <a:pt x="77" y="121"/>
                  </a:lnTo>
                  <a:lnTo>
                    <a:pt x="80" y="128"/>
                  </a:lnTo>
                  <a:lnTo>
                    <a:pt x="75" y="137"/>
                  </a:lnTo>
                  <a:lnTo>
                    <a:pt x="75" y="139"/>
                  </a:lnTo>
                  <a:lnTo>
                    <a:pt x="77" y="139"/>
                  </a:lnTo>
                  <a:lnTo>
                    <a:pt x="78" y="139"/>
                  </a:lnTo>
                  <a:lnTo>
                    <a:pt x="78" y="139"/>
                  </a:lnTo>
                  <a:lnTo>
                    <a:pt x="80" y="140"/>
                  </a:lnTo>
                  <a:lnTo>
                    <a:pt x="80" y="142"/>
                  </a:lnTo>
                  <a:lnTo>
                    <a:pt x="82" y="145"/>
                  </a:lnTo>
                  <a:lnTo>
                    <a:pt x="82" y="147"/>
                  </a:lnTo>
                  <a:lnTo>
                    <a:pt x="83" y="150"/>
                  </a:lnTo>
                  <a:lnTo>
                    <a:pt x="86" y="156"/>
                  </a:lnTo>
                  <a:lnTo>
                    <a:pt x="86" y="159"/>
                  </a:lnTo>
                  <a:lnTo>
                    <a:pt x="86" y="159"/>
                  </a:lnTo>
                  <a:lnTo>
                    <a:pt x="91" y="163"/>
                  </a:lnTo>
                  <a:lnTo>
                    <a:pt x="97" y="167"/>
                  </a:lnTo>
                  <a:lnTo>
                    <a:pt x="101" y="167"/>
                  </a:lnTo>
                  <a:lnTo>
                    <a:pt x="105" y="167"/>
                  </a:lnTo>
                  <a:lnTo>
                    <a:pt x="109" y="164"/>
                  </a:lnTo>
                  <a:lnTo>
                    <a:pt x="113" y="161"/>
                  </a:lnTo>
                  <a:lnTo>
                    <a:pt x="117" y="158"/>
                  </a:lnTo>
                  <a:lnTo>
                    <a:pt x="123" y="155"/>
                  </a:lnTo>
                  <a:lnTo>
                    <a:pt x="125" y="150"/>
                  </a:lnTo>
                  <a:lnTo>
                    <a:pt x="126" y="148"/>
                  </a:lnTo>
                  <a:lnTo>
                    <a:pt x="128" y="148"/>
                  </a:lnTo>
                  <a:lnTo>
                    <a:pt x="134" y="147"/>
                  </a:lnTo>
                  <a:lnTo>
                    <a:pt x="137" y="145"/>
                  </a:lnTo>
                  <a:lnTo>
                    <a:pt x="137" y="142"/>
                  </a:lnTo>
                  <a:lnTo>
                    <a:pt x="133" y="142"/>
                  </a:lnTo>
                  <a:lnTo>
                    <a:pt x="128" y="142"/>
                  </a:lnTo>
                  <a:lnTo>
                    <a:pt x="121" y="140"/>
                  </a:lnTo>
                  <a:lnTo>
                    <a:pt x="123" y="136"/>
                  </a:lnTo>
                  <a:lnTo>
                    <a:pt x="121" y="134"/>
                  </a:lnTo>
                  <a:lnTo>
                    <a:pt x="121" y="132"/>
                  </a:lnTo>
                  <a:lnTo>
                    <a:pt x="125" y="126"/>
                  </a:lnTo>
                  <a:lnTo>
                    <a:pt x="123" y="123"/>
                  </a:lnTo>
                  <a:lnTo>
                    <a:pt x="121" y="121"/>
                  </a:lnTo>
                  <a:lnTo>
                    <a:pt x="118" y="120"/>
                  </a:lnTo>
                  <a:lnTo>
                    <a:pt x="117" y="116"/>
                  </a:lnTo>
                  <a:lnTo>
                    <a:pt x="120" y="116"/>
                  </a:lnTo>
                  <a:lnTo>
                    <a:pt x="125" y="118"/>
                  </a:lnTo>
                  <a:lnTo>
                    <a:pt x="129" y="120"/>
                  </a:lnTo>
                  <a:lnTo>
                    <a:pt x="134" y="120"/>
                  </a:lnTo>
                  <a:lnTo>
                    <a:pt x="140" y="120"/>
                  </a:lnTo>
                  <a:lnTo>
                    <a:pt x="140" y="120"/>
                  </a:lnTo>
                  <a:lnTo>
                    <a:pt x="145" y="118"/>
                  </a:lnTo>
                  <a:lnTo>
                    <a:pt x="150" y="115"/>
                  </a:lnTo>
                  <a:lnTo>
                    <a:pt x="155" y="115"/>
                  </a:lnTo>
                  <a:lnTo>
                    <a:pt x="156" y="115"/>
                  </a:lnTo>
                  <a:lnTo>
                    <a:pt x="163" y="113"/>
                  </a:lnTo>
                  <a:lnTo>
                    <a:pt x="168" y="112"/>
                  </a:lnTo>
                  <a:lnTo>
                    <a:pt x="174" y="107"/>
                  </a:lnTo>
                  <a:lnTo>
                    <a:pt x="176" y="104"/>
                  </a:lnTo>
                  <a:lnTo>
                    <a:pt x="176" y="100"/>
                  </a:lnTo>
                  <a:lnTo>
                    <a:pt x="176" y="100"/>
                  </a:lnTo>
                  <a:lnTo>
                    <a:pt x="171" y="96"/>
                  </a:lnTo>
                  <a:lnTo>
                    <a:pt x="166" y="91"/>
                  </a:lnTo>
                  <a:lnTo>
                    <a:pt x="166" y="88"/>
                  </a:lnTo>
                  <a:lnTo>
                    <a:pt x="168" y="84"/>
                  </a:lnTo>
                  <a:lnTo>
                    <a:pt x="169" y="81"/>
                  </a:lnTo>
                  <a:lnTo>
                    <a:pt x="171" y="78"/>
                  </a:lnTo>
                  <a:lnTo>
                    <a:pt x="172" y="80"/>
                  </a:lnTo>
                  <a:lnTo>
                    <a:pt x="176" y="78"/>
                  </a:lnTo>
                  <a:lnTo>
                    <a:pt x="177" y="80"/>
                  </a:lnTo>
                  <a:lnTo>
                    <a:pt x="182" y="78"/>
                  </a:lnTo>
                  <a:lnTo>
                    <a:pt x="182" y="73"/>
                  </a:lnTo>
                  <a:lnTo>
                    <a:pt x="180" y="72"/>
                  </a:lnTo>
                  <a:lnTo>
                    <a:pt x="176" y="72"/>
                  </a:lnTo>
                  <a:lnTo>
                    <a:pt x="176" y="69"/>
                  </a:lnTo>
                  <a:lnTo>
                    <a:pt x="174" y="67"/>
                  </a:lnTo>
                  <a:lnTo>
                    <a:pt x="177" y="62"/>
                  </a:lnTo>
                  <a:lnTo>
                    <a:pt x="180" y="62"/>
                  </a:lnTo>
                  <a:lnTo>
                    <a:pt x="182" y="61"/>
                  </a:lnTo>
                  <a:lnTo>
                    <a:pt x="187" y="56"/>
                  </a:lnTo>
                  <a:lnTo>
                    <a:pt x="187" y="54"/>
                  </a:lnTo>
                  <a:lnTo>
                    <a:pt x="187" y="54"/>
                  </a:lnTo>
                  <a:lnTo>
                    <a:pt x="180" y="51"/>
                  </a:lnTo>
                  <a:lnTo>
                    <a:pt x="179" y="51"/>
                  </a:lnTo>
                  <a:lnTo>
                    <a:pt x="177" y="53"/>
                  </a:lnTo>
                  <a:lnTo>
                    <a:pt x="174" y="51"/>
                  </a:lnTo>
                  <a:lnTo>
                    <a:pt x="172" y="51"/>
                  </a:lnTo>
                  <a:lnTo>
                    <a:pt x="171" y="53"/>
                  </a:lnTo>
                  <a:lnTo>
                    <a:pt x="166" y="53"/>
                  </a:lnTo>
                  <a:lnTo>
                    <a:pt x="163" y="53"/>
                  </a:lnTo>
                  <a:lnTo>
                    <a:pt x="161" y="53"/>
                  </a:lnTo>
                  <a:lnTo>
                    <a:pt x="164" y="53"/>
                  </a:lnTo>
                  <a:lnTo>
                    <a:pt x="166" y="53"/>
                  </a:lnTo>
                  <a:lnTo>
                    <a:pt x="168" y="51"/>
                  </a:lnTo>
                  <a:lnTo>
                    <a:pt x="169" y="49"/>
                  </a:lnTo>
                  <a:lnTo>
                    <a:pt x="172" y="46"/>
                  </a:lnTo>
                  <a:lnTo>
                    <a:pt x="172" y="45"/>
                  </a:lnTo>
                  <a:lnTo>
                    <a:pt x="171" y="43"/>
                  </a:lnTo>
                  <a:lnTo>
                    <a:pt x="171" y="43"/>
                  </a:lnTo>
                  <a:lnTo>
                    <a:pt x="169" y="40"/>
                  </a:lnTo>
                  <a:lnTo>
                    <a:pt x="166" y="38"/>
                  </a:lnTo>
                  <a:lnTo>
                    <a:pt x="161" y="37"/>
                  </a:lnTo>
                  <a:lnTo>
                    <a:pt x="160" y="37"/>
                  </a:lnTo>
                  <a:lnTo>
                    <a:pt x="158" y="35"/>
                  </a:lnTo>
                  <a:lnTo>
                    <a:pt x="155" y="35"/>
                  </a:lnTo>
                  <a:lnTo>
                    <a:pt x="155" y="33"/>
                  </a:lnTo>
                  <a:lnTo>
                    <a:pt x="152" y="32"/>
                  </a:lnTo>
                  <a:lnTo>
                    <a:pt x="150" y="32"/>
                  </a:lnTo>
                  <a:lnTo>
                    <a:pt x="150" y="35"/>
                  </a:lnTo>
                  <a:lnTo>
                    <a:pt x="148" y="32"/>
                  </a:lnTo>
                  <a:lnTo>
                    <a:pt x="147" y="29"/>
                  </a:lnTo>
                  <a:lnTo>
                    <a:pt x="145" y="29"/>
                  </a:lnTo>
                  <a:lnTo>
                    <a:pt x="144" y="27"/>
                  </a:lnTo>
                  <a:lnTo>
                    <a:pt x="145" y="25"/>
                  </a:lnTo>
                  <a:lnTo>
                    <a:pt x="152" y="25"/>
                  </a:lnTo>
                  <a:lnTo>
                    <a:pt x="153" y="24"/>
                  </a:lnTo>
                  <a:lnTo>
                    <a:pt x="158" y="24"/>
                  </a:lnTo>
                  <a:lnTo>
                    <a:pt x="158" y="21"/>
                  </a:lnTo>
                  <a:lnTo>
                    <a:pt x="155" y="22"/>
                  </a:lnTo>
                  <a:lnTo>
                    <a:pt x="148" y="21"/>
                  </a:lnTo>
                  <a:lnTo>
                    <a:pt x="144" y="21"/>
                  </a:lnTo>
                  <a:lnTo>
                    <a:pt x="140" y="21"/>
                  </a:lnTo>
                  <a:lnTo>
                    <a:pt x="134" y="24"/>
                  </a:lnTo>
                  <a:lnTo>
                    <a:pt x="133" y="22"/>
                  </a:lnTo>
                  <a:lnTo>
                    <a:pt x="129" y="22"/>
                  </a:lnTo>
                  <a:lnTo>
                    <a:pt x="125" y="27"/>
                  </a:lnTo>
                  <a:lnTo>
                    <a:pt x="121" y="27"/>
                  </a:lnTo>
                  <a:lnTo>
                    <a:pt x="120" y="29"/>
                  </a:lnTo>
                  <a:lnTo>
                    <a:pt x="118" y="30"/>
                  </a:lnTo>
                  <a:lnTo>
                    <a:pt x="113" y="30"/>
                  </a:lnTo>
                  <a:lnTo>
                    <a:pt x="112" y="32"/>
                  </a:lnTo>
                  <a:lnTo>
                    <a:pt x="110" y="30"/>
                  </a:lnTo>
                  <a:lnTo>
                    <a:pt x="104" y="27"/>
                  </a:lnTo>
                  <a:lnTo>
                    <a:pt x="102" y="24"/>
                  </a:lnTo>
                  <a:lnTo>
                    <a:pt x="101" y="24"/>
                  </a:lnTo>
                  <a:lnTo>
                    <a:pt x="94" y="24"/>
                  </a:lnTo>
                  <a:lnTo>
                    <a:pt x="82" y="27"/>
                  </a:lnTo>
                  <a:lnTo>
                    <a:pt x="75" y="27"/>
                  </a:lnTo>
                  <a:lnTo>
                    <a:pt x="72" y="25"/>
                  </a:lnTo>
                  <a:lnTo>
                    <a:pt x="70" y="22"/>
                  </a:lnTo>
                  <a:lnTo>
                    <a:pt x="70" y="21"/>
                  </a:lnTo>
                  <a:lnTo>
                    <a:pt x="72" y="21"/>
                  </a:lnTo>
                  <a:lnTo>
                    <a:pt x="72" y="18"/>
                  </a:lnTo>
                  <a:lnTo>
                    <a:pt x="69" y="14"/>
                  </a:lnTo>
                  <a:lnTo>
                    <a:pt x="67" y="13"/>
                  </a:lnTo>
                  <a:lnTo>
                    <a:pt x="59" y="14"/>
                  </a:lnTo>
                  <a:lnTo>
                    <a:pt x="58" y="13"/>
                  </a:lnTo>
                  <a:lnTo>
                    <a:pt x="54" y="11"/>
                  </a:lnTo>
                  <a:lnTo>
                    <a:pt x="53" y="13"/>
                  </a:lnTo>
                  <a:lnTo>
                    <a:pt x="51" y="8"/>
                  </a:lnTo>
                  <a:lnTo>
                    <a:pt x="51" y="5"/>
                  </a:lnTo>
                  <a:lnTo>
                    <a:pt x="50" y="0"/>
                  </a:lnTo>
                  <a:lnTo>
                    <a:pt x="48" y="0"/>
                  </a:lnTo>
                  <a:lnTo>
                    <a:pt x="45" y="2"/>
                  </a:lnTo>
                  <a:lnTo>
                    <a:pt x="40" y="6"/>
                  </a:lnTo>
                  <a:lnTo>
                    <a:pt x="42" y="10"/>
                  </a:lnTo>
                  <a:lnTo>
                    <a:pt x="43" y="10"/>
                  </a:lnTo>
                  <a:lnTo>
                    <a:pt x="45" y="10"/>
                  </a:lnTo>
                  <a:lnTo>
                    <a:pt x="48" y="10"/>
                  </a:lnTo>
                  <a:lnTo>
                    <a:pt x="50" y="11"/>
                  </a:lnTo>
                  <a:lnTo>
                    <a:pt x="50" y="13"/>
                  </a:lnTo>
                  <a:lnTo>
                    <a:pt x="46" y="14"/>
                  </a:lnTo>
                  <a:lnTo>
                    <a:pt x="45" y="13"/>
                  </a:lnTo>
                  <a:lnTo>
                    <a:pt x="43" y="11"/>
                  </a:lnTo>
                  <a:lnTo>
                    <a:pt x="42" y="13"/>
                  </a:lnTo>
                  <a:lnTo>
                    <a:pt x="42" y="14"/>
                  </a:lnTo>
                  <a:lnTo>
                    <a:pt x="38" y="16"/>
                  </a:lnTo>
                  <a:lnTo>
                    <a:pt x="34" y="16"/>
                  </a:lnTo>
                  <a:lnTo>
                    <a:pt x="27" y="19"/>
                  </a:lnTo>
                  <a:lnTo>
                    <a:pt x="24" y="21"/>
                  </a:lnTo>
                  <a:lnTo>
                    <a:pt x="24" y="24"/>
                  </a:lnTo>
                  <a:lnTo>
                    <a:pt x="26" y="27"/>
                  </a:lnTo>
                  <a:lnTo>
                    <a:pt x="26" y="32"/>
                  </a:lnTo>
                  <a:lnTo>
                    <a:pt x="27" y="37"/>
                  </a:lnTo>
                  <a:lnTo>
                    <a:pt x="29" y="40"/>
                  </a:lnTo>
                  <a:lnTo>
                    <a:pt x="26" y="43"/>
                  </a:lnTo>
                  <a:lnTo>
                    <a:pt x="21" y="46"/>
                  </a:lnTo>
                  <a:lnTo>
                    <a:pt x="19" y="46"/>
                  </a:lnTo>
                  <a:lnTo>
                    <a:pt x="19" y="41"/>
                  </a:lnTo>
                  <a:lnTo>
                    <a:pt x="16" y="38"/>
                  </a:lnTo>
                  <a:lnTo>
                    <a:pt x="15" y="37"/>
                  </a:lnTo>
                  <a:lnTo>
                    <a:pt x="18" y="33"/>
                  </a:lnTo>
                  <a:lnTo>
                    <a:pt x="18" y="32"/>
                  </a:lnTo>
                  <a:lnTo>
                    <a:pt x="24" y="27"/>
                  </a:lnTo>
                  <a:lnTo>
                    <a:pt x="24" y="22"/>
                  </a:lnTo>
                  <a:lnTo>
                    <a:pt x="21" y="19"/>
                  </a:lnTo>
                  <a:lnTo>
                    <a:pt x="23" y="18"/>
                  </a:lnTo>
                  <a:lnTo>
                    <a:pt x="23" y="16"/>
                  </a:lnTo>
                  <a:lnTo>
                    <a:pt x="19" y="14"/>
                  </a:lnTo>
                  <a:lnTo>
                    <a:pt x="18" y="13"/>
                  </a:lnTo>
                  <a:lnTo>
                    <a:pt x="19" y="11"/>
                  </a:lnTo>
                  <a:lnTo>
                    <a:pt x="23" y="10"/>
                  </a:lnTo>
                  <a:lnTo>
                    <a:pt x="26" y="8"/>
                  </a:lnTo>
                  <a:lnTo>
                    <a:pt x="29" y="5"/>
                  </a:lnTo>
                  <a:lnTo>
                    <a:pt x="27" y="5"/>
                  </a:lnTo>
                  <a:lnTo>
                    <a:pt x="26" y="5"/>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1440">
              <a:extLst>
                <a:ext uri="{FF2B5EF4-FFF2-40B4-BE49-F238E27FC236}">
                  <a16:creationId xmlns:a16="http://schemas.microsoft.com/office/drawing/2014/main" id="{5931F18F-F1D3-4CA3-9EF3-EB99EEBC5F99}"/>
                </a:ext>
              </a:extLst>
            </p:cNvPr>
            <p:cNvSpPr>
              <a:spLocks/>
            </p:cNvSpPr>
            <p:nvPr/>
          </p:nvSpPr>
          <p:spPr bwMode="auto">
            <a:xfrm>
              <a:off x="3731" y="2251"/>
              <a:ext cx="4" cy="5"/>
            </a:xfrm>
            <a:custGeom>
              <a:avLst/>
              <a:gdLst>
                <a:gd name="T0" fmla="*/ 0 w 4"/>
                <a:gd name="T1" fmla="*/ 0 h 5"/>
                <a:gd name="T2" fmla="*/ 0 w 4"/>
                <a:gd name="T3" fmla="*/ 2 h 5"/>
                <a:gd name="T4" fmla="*/ 0 w 4"/>
                <a:gd name="T5" fmla="*/ 4 h 5"/>
                <a:gd name="T6" fmla="*/ 3 w 4"/>
                <a:gd name="T7" fmla="*/ 5 h 5"/>
                <a:gd name="T8" fmla="*/ 4 w 4"/>
                <a:gd name="T9" fmla="*/ 4 h 5"/>
                <a:gd name="T10" fmla="*/ 3 w 4"/>
                <a:gd name="T11" fmla="*/ 4 h 5"/>
                <a:gd name="T12" fmla="*/ 0 w 4"/>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4" h="5">
                  <a:moveTo>
                    <a:pt x="0" y="0"/>
                  </a:moveTo>
                  <a:lnTo>
                    <a:pt x="0" y="2"/>
                  </a:lnTo>
                  <a:lnTo>
                    <a:pt x="0" y="4"/>
                  </a:lnTo>
                  <a:lnTo>
                    <a:pt x="3" y="5"/>
                  </a:lnTo>
                  <a:lnTo>
                    <a:pt x="4" y="4"/>
                  </a:lnTo>
                  <a:lnTo>
                    <a:pt x="3" y="4"/>
                  </a:lnTo>
                  <a:lnTo>
                    <a:pt x="0"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1441">
              <a:extLst>
                <a:ext uri="{FF2B5EF4-FFF2-40B4-BE49-F238E27FC236}">
                  <a16:creationId xmlns:a16="http://schemas.microsoft.com/office/drawing/2014/main" id="{7BE6B501-C6B8-40F2-AF43-43AE34F9A832}"/>
                </a:ext>
              </a:extLst>
            </p:cNvPr>
            <p:cNvSpPr>
              <a:spLocks/>
            </p:cNvSpPr>
            <p:nvPr/>
          </p:nvSpPr>
          <p:spPr bwMode="auto">
            <a:xfrm>
              <a:off x="3590" y="2250"/>
              <a:ext cx="169" cy="241"/>
            </a:xfrm>
            <a:custGeom>
              <a:avLst/>
              <a:gdLst>
                <a:gd name="T0" fmla="*/ 21 w 169"/>
                <a:gd name="T1" fmla="*/ 174 h 241"/>
                <a:gd name="T2" fmla="*/ 37 w 169"/>
                <a:gd name="T3" fmla="*/ 182 h 241"/>
                <a:gd name="T4" fmla="*/ 45 w 169"/>
                <a:gd name="T5" fmla="*/ 177 h 241"/>
                <a:gd name="T6" fmla="*/ 51 w 169"/>
                <a:gd name="T7" fmla="*/ 180 h 241"/>
                <a:gd name="T8" fmla="*/ 66 w 169"/>
                <a:gd name="T9" fmla="*/ 190 h 241"/>
                <a:gd name="T10" fmla="*/ 80 w 169"/>
                <a:gd name="T11" fmla="*/ 204 h 241"/>
                <a:gd name="T12" fmla="*/ 83 w 169"/>
                <a:gd name="T13" fmla="*/ 213 h 241"/>
                <a:gd name="T14" fmla="*/ 94 w 169"/>
                <a:gd name="T15" fmla="*/ 215 h 241"/>
                <a:gd name="T16" fmla="*/ 114 w 169"/>
                <a:gd name="T17" fmla="*/ 213 h 241"/>
                <a:gd name="T18" fmla="*/ 123 w 169"/>
                <a:gd name="T19" fmla="*/ 218 h 241"/>
                <a:gd name="T20" fmla="*/ 120 w 169"/>
                <a:gd name="T21" fmla="*/ 236 h 241"/>
                <a:gd name="T22" fmla="*/ 137 w 169"/>
                <a:gd name="T23" fmla="*/ 204 h 241"/>
                <a:gd name="T24" fmla="*/ 126 w 169"/>
                <a:gd name="T25" fmla="*/ 183 h 241"/>
                <a:gd name="T26" fmla="*/ 137 w 169"/>
                <a:gd name="T27" fmla="*/ 170 h 241"/>
                <a:gd name="T28" fmla="*/ 131 w 169"/>
                <a:gd name="T29" fmla="*/ 156 h 241"/>
                <a:gd name="T30" fmla="*/ 155 w 169"/>
                <a:gd name="T31" fmla="*/ 154 h 241"/>
                <a:gd name="T32" fmla="*/ 165 w 169"/>
                <a:gd name="T33" fmla="*/ 159 h 241"/>
                <a:gd name="T34" fmla="*/ 166 w 169"/>
                <a:gd name="T35" fmla="*/ 153 h 241"/>
                <a:gd name="T36" fmla="*/ 161 w 169"/>
                <a:gd name="T37" fmla="*/ 142 h 241"/>
                <a:gd name="T38" fmla="*/ 163 w 169"/>
                <a:gd name="T39" fmla="*/ 131 h 241"/>
                <a:gd name="T40" fmla="*/ 158 w 169"/>
                <a:gd name="T41" fmla="*/ 115 h 241"/>
                <a:gd name="T42" fmla="*/ 163 w 169"/>
                <a:gd name="T43" fmla="*/ 102 h 241"/>
                <a:gd name="T44" fmla="*/ 161 w 169"/>
                <a:gd name="T45" fmla="*/ 89 h 241"/>
                <a:gd name="T46" fmla="*/ 149 w 169"/>
                <a:gd name="T47" fmla="*/ 91 h 241"/>
                <a:gd name="T48" fmla="*/ 137 w 169"/>
                <a:gd name="T49" fmla="*/ 89 h 241"/>
                <a:gd name="T50" fmla="*/ 115 w 169"/>
                <a:gd name="T51" fmla="*/ 78 h 241"/>
                <a:gd name="T52" fmla="*/ 101 w 169"/>
                <a:gd name="T53" fmla="*/ 76 h 241"/>
                <a:gd name="T54" fmla="*/ 94 w 169"/>
                <a:gd name="T55" fmla="*/ 67 h 241"/>
                <a:gd name="T56" fmla="*/ 85 w 169"/>
                <a:gd name="T57" fmla="*/ 48 h 241"/>
                <a:gd name="T58" fmla="*/ 85 w 169"/>
                <a:gd name="T59" fmla="*/ 35 h 241"/>
                <a:gd name="T60" fmla="*/ 96 w 169"/>
                <a:gd name="T61" fmla="*/ 19 h 241"/>
                <a:gd name="T62" fmla="*/ 112 w 169"/>
                <a:gd name="T63" fmla="*/ 8 h 241"/>
                <a:gd name="T64" fmla="*/ 107 w 169"/>
                <a:gd name="T65" fmla="*/ 0 h 241"/>
                <a:gd name="T66" fmla="*/ 101 w 169"/>
                <a:gd name="T67" fmla="*/ 3 h 241"/>
                <a:gd name="T68" fmla="*/ 96 w 169"/>
                <a:gd name="T69" fmla="*/ 8 h 241"/>
                <a:gd name="T70" fmla="*/ 77 w 169"/>
                <a:gd name="T71" fmla="*/ 16 h 241"/>
                <a:gd name="T72" fmla="*/ 71 w 169"/>
                <a:gd name="T73" fmla="*/ 24 h 241"/>
                <a:gd name="T74" fmla="*/ 69 w 169"/>
                <a:gd name="T75" fmla="*/ 21 h 241"/>
                <a:gd name="T76" fmla="*/ 55 w 169"/>
                <a:gd name="T77" fmla="*/ 24 h 241"/>
                <a:gd name="T78" fmla="*/ 50 w 169"/>
                <a:gd name="T79" fmla="*/ 38 h 241"/>
                <a:gd name="T80" fmla="*/ 42 w 169"/>
                <a:gd name="T81" fmla="*/ 44 h 241"/>
                <a:gd name="T82" fmla="*/ 31 w 169"/>
                <a:gd name="T83" fmla="*/ 54 h 241"/>
                <a:gd name="T84" fmla="*/ 31 w 169"/>
                <a:gd name="T85" fmla="*/ 65 h 241"/>
                <a:gd name="T86" fmla="*/ 26 w 169"/>
                <a:gd name="T87" fmla="*/ 57 h 241"/>
                <a:gd name="T88" fmla="*/ 23 w 169"/>
                <a:gd name="T89" fmla="*/ 65 h 241"/>
                <a:gd name="T90" fmla="*/ 18 w 169"/>
                <a:gd name="T91" fmla="*/ 75 h 241"/>
                <a:gd name="T92" fmla="*/ 23 w 169"/>
                <a:gd name="T93" fmla="*/ 84 h 241"/>
                <a:gd name="T94" fmla="*/ 24 w 169"/>
                <a:gd name="T95" fmla="*/ 94 h 241"/>
                <a:gd name="T96" fmla="*/ 24 w 169"/>
                <a:gd name="T97" fmla="*/ 103 h 241"/>
                <a:gd name="T98" fmla="*/ 23 w 169"/>
                <a:gd name="T99" fmla="*/ 123 h 241"/>
                <a:gd name="T100" fmla="*/ 27 w 169"/>
                <a:gd name="T101" fmla="*/ 126 h 241"/>
                <a:gd name="T102" fmla="*/ 15 w 169"/>
                <a:gd name="T103" fmla="*/ 143 h 241"/>
                <a:gd name="T104" fmla="*/ 0 w 169"/>
                <a:gd name="T105" fmla="*/ 159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9" h="241">
                  <a:moveTo>
                    <a:pt x="8" y="164"/>
                  </a:moveTo>
                  <a:lnTo>
                    <a:pt x="15" y="169"/>
                  </a:lnTo>
                  <a:lnTo>
                    <a:pt x="18" y="169"/>
                  </a:lnTo>
                  <a:lnTo>
                    <a:pt x="21" y="172"/>
                  </a:lnTo>
                  <a:lnTo>
                    <a:pt x="21" y="174"/>
                  </a:lnTo>
                  <a:lnTo>
                    <a:pt x="21" y="177"/>
                  </a:lnTo>
                  <a:lnTo>
                    <a:pt x="26" y="177"/>
                  </a:lnTo>
                  <a:lnTo>
                    <a:pt x="31" y="178"/>
                  </a:lnTo>
                  <a:lnTo>
                    <a:pt x="32" y="180"/>
                  </a:lnTo>
                  <a:lnTo>
                    <a:pt x="37" y="182"/>
                  </a:lnTo>
                  <a:lnTo>
                    <a:pt x="39" y="180"/>
                  </a:lnTo>
                  <a:lnTo>
                    <a:pt x="39" y="177"/>
                  </a:lnTo>
                  <a:lnTo>
                    <a:pt x="40" y="175"/>
                  </a:lnTo>
                  <a:lnTo>
                    <a:pt x="42" y="175"/>
                  </a:lnTo>
                  <a:lnTo>
                    <a:pt x="45" y="177"/>
                  </a:lnTo>
                  <a:lnTo>
                    <a:pt x="48" y="178"/>
                  </a:lnTo>
                  <a:lnTo>
                    <a:pt x="48" y="180"/>
                  </a:lnTo>
                  <a:lnTo>
                    <a:pt x="50" y="180"/>
                  </a:lnTo>
                  <a:lnTo>
                    <a:pt x="50" y="182"/>
                  </a:lnTo>
                  <a:lnTo>
                    <a:pt x="51" y="180"/>
                  </a:lnTo>
                  <a:lnTo>
                    <a:pt x="53" y="182"/>
                  </a:lnTo>
                  <a:lnTo>
                    <a:pt x="58" y="183"/>
                  </a:lnTo>
                  <a:lnTo>
                    <a:pt x="61" y="185"/>
                  </a:lnTo>
                  <a:lnTo>
                    <a:pt x="63" y="186"/>
                  </a:lnTo>
                  <a:lnTo>
                    <a:pt x="66" y="190"/>
                  </a:lnTo>
                  <a:lnTo>
                    <a:pt x="66" y="193"/>
                  </a:lnTo>
                  <a:lnTo>
                    <a:pt x="67" y="198"/>
                  </a:lnTo>
                  <a:lnTo>
                    <a:pt x="71" y="198"/>
                  </a:lnTo>
                  <a:lnTo>
                    <a:pt x="77" y="199"/>
                  </a:lnTo>
                  <a:lnTo>
                    <a:pt x="80" y="204"/>
                  </a:lnTo>
                  <a:lnTo>
                    <a:pt x="80" y="207"/>
                  </a:lnTo>
                  <a:lnTo>
                    <a:pt x="80" y="207"/>
                  </a:lnTo>
                  <a:lnTo>
                    <a:pt x="83" y="207"/>
                  </a:lnTo>
                  <a:lnTo>
                    <a:pt x="83" y="212"/>
                  </a:lnTo>
                  <a:lnTo>
                    <a:pt x="83" y="213"/>
                  </a:lnTo>
                  <a:lnTo>
                    <a:pt x="83" y="215"/>
                  </a:lnTo>
                  <a:lnTo>
                    <a:pt x="86" y="217"/>
                  </a:lnTo>
                  <a:lnTo>
                    <a:pt x="90" y="215"/>
                  </a:lnTo>
                  <a:lnTo>
                    <a:pt x="91" y="217"/>
                  </a:lnTo>
                  <a:lnTo>
                    <a:pt x="94" y="215"/>
                  </a:lnTo>
                  <a:lnTo>
                    <a:pt x="96" y="215"/>
                  </a:lnTo>
                  <a:lnTo>
                    <a:pt x="101" y="212"/>
                  </a:lnTo>
                  <a:lnTo>
                    <a:pt x="106" y="213"/>
                  </a:lnTo>
                  <a:lnTo>
                    <a:pt x="109" y="215"/>
                  </a:lnTo>
                  <a:lnTo>
                    <a:pt x="114" y="213"/>
                  </a:lnTo>
                  <a:lnTo>
                    <a:pt x="115" y="213"/>
                  </a:lnTo>
                  <a:lnTo>
                    <a:pt x="117" y="215"/>
                  </a:lnTo>
                  <a:lnTo>
                    <a:pt x="118" y="213"/>
                  </a:lnTo>
                  <a:lnTo>
                    <a:pt x="121" y="215"/>
                  </a:lnTo>
                  <a:lnTo>
                    <a:pt x="123" y="218"/>
                  </a:lnTo>
                  <a:lnTo>
                    <a:pt x="126" y="217"/>
                  </a:lnTo>
                  <a:lnTo>
                    <a:pt x="126" y="218"/>
                  </a:lnTo>
                  <a:lnTo>
                    <a:pt x="117" y="234"/>
                  </a:lnTo>
                  <a:lnTo>
                    <a:pt x="117" y="236"/>
                  </a:lnTo>
                  <a:lnTo>
                    <a:pt x="120" y="236"/>
                  </a:lnTo>
                  <a:lnTo>
                    <a:pt x="125" y="236"/>
                  </a:lnTo>
                  <a:lnTo>
                    <a:pt x="126" y="237"/>
                  </a:lnTo>
                  <a:lnTo>
                    <a:pt x="126" y="241"/>
                  </a:lnTo>
                  <a:lnTo>
                    <a:pt x="129" y="233"/>
                  </a:lnTo>
                  <a:lnTo>
                    <a:pt x="137" y="204"/>
                  </a:lnTo>
                  <a:lnTo>
                    <a:pt x="137" y="201"/>
                  </a:lnTo>
                  <a:lnTo>
                    <a:pt x="137" y="196"/>
                  </a:lnTo>
                  <a:lnTo>
                    <a:pt x="134" y="191"/>
                  </a:lnTo>
                  <a:lnTo>
                    <a:pt x="128" y="186"/>
                  </a:lnTo>
                  <a:lnTo>
                    <a:pt x="126" y="183"/>
                  </a:lnTo>
                  <a:lnTo>
                    <a:pt x="126" y="175"/>
                  </a:lnTo>
                  <a:lnTo>
                    <a:pt x="136" y="172"/>
                  </a:lnTo>
                  <a:lnTo>
                    <a:pt x="139" y="175"/>
                  </a:lnTo>
                  <a:lnTo>
                    <a:pt x="139" y="172"/>
                  </a:lnTo>
                  <a:lnTo>
                    <a:pt x="137" y="170"/>
                  </a:lnTo>
                  <a:lnTo>
                    <a:pt x="139" y="169"/>
                  </a:lnTo>
                  <a:lnTo>
                    <a:pt x="137" y="166"/>
                  </a:lnTo>
                  <a:lnTo>
                    <a:pt x="131" y="164"/>
                  </a:lnTo>
                  <a:lnTo>
                    <a:pt x="131" y="161"/>
                  </a:lnTo>
                  <a:lnTo>
                    <a:pt x="131" y="156"/>
                  </a:lnTo>
                  <a:lnTo>
                    <a:pt x="147" y="156"/>
                  </a:lnTo>
                  <a:lnTo>
                    <a:pt x="149" y="154"/>
                  </a:lnTo>
                  <a:lnTo>
                    <a:pt x="152" y="154"/>
                  </a:lnTo>
                  <a:lnTo>
                    <a:pt x="153" y="154"/>
                  </a:lnTo>
                  <a:lnTo>
                    <a:pt x="155" y="154"/>
                  </a:lnTo>
                  <a:lnTo>
                    <a:pt x="158" y="151"/>
                  </a:lnTo>
                  <a:lnTo>
                    <a:pt x="161" y="151"/>
                  </a:lnTo>
                  <a:lnTo>
                    <a:pt x="163" y="153"/>
                  </a:lnTo>
                  <a:lnTo>
                    <a:pt x="165" y="156"/>
                  </a:lnTo>
                  <a:lnTo>
                    <a:pt x="165" y="159"/>
                  </a:lnTo>
                  <a:lnTo>
                    <a:pt x="165" y="162"/>
                  </a:lnTo>
                  <a:lnTo>
                    <a:pt x="169" y="162"/>
                  </a:lnTo>
                  <a:lnTo>
                    <a:pt x="169" y="162"/>
                  </a:lnTo>
                  <a:lnTo>
                    <a:pt x="169" y="159"/>
                  </a:lnTo>
                  <a:lnTo>
                    <a:pt x="166" y="153"/>
                  </a:lnTo>
                  <a:lnTo>
                    <a:pt x="165" y="150"/>
                  </a:lnTo>
                  <a:lnTo>
                    <a:pt x="165" y="148"/>
                  </a:lnTo>
                  <a:lnTo>
                    <a:pt x="163" y="145"/>
                  </a:lnTo>
                  <a:lnTo>
                    <a:pt x="163" y="143"/>
                  </a:lnTo>
                  <a:lnTo>
                    <a:pt x="161" y="142"/>
                  </a:lnTo>
                  <a:lnTo>
                    <a:pt x="161" y="142"/>
                  </a:lnTo>
                  <a:lnTo>
                    <a:pt x="160" y="142"/>
                  </a:lnTo>
                  <a:lnTo>
                    <a:pt x="158" y="142"/>
                  </a:lnTo>
                  <a:lnTo>
                    <a:pt x="158" y="140"/>
                  </a:lnTo>
                  <a:lnTo>
                    <a:pt x="163" y="131"/>
                  </a:lnTo>
                  <a:lnTo>
                    <a:pt x="160" y="124"/>
                  </a:lnTo>
                  <a:lnTo>
                    <a:pt x="160" y="123"/>
                  </a:lnTo>
                  <a:lnTo>
                    <a:pt x="158" y="119"/>
                  </a:lnTo>
                  <a:lnTo>
                    <a:pt x="158" y="115"/>
                  </a:lnTo>
                  <a:lnTo>
                    <a:pt x="158" y="115"/>
                  </a:lnTo>
                  <a:lnTo>
                    <a:pt x="158" y="111"/>
                  </a:lnTo>
                  <a:lnTo>
                    <a:pt x="158" y="110"/>
                  </a:lnTo>
                  <a:lnTo>
                    <a:pt x="158" y="105"/>
                  </a:lnTo>
                  <a:lnTo>
                    <a:pt x="160" y="103"/>
                  </a:lnTo>
                  <a:lnTo>
                    <a:pt x="163" y="102"/>
                  </a:lnTo>
                  <a:lnTo>
                    <a:pt x="163" y="100"/>
                  </a:lnTo>
                  <a:lnTo>
                    <a:pt x="163" y="97"/>
                  </a:lnTo>
                  <a:lnTo>
                    <a:pt x="165" y="95"/>
                  </a:lnTo>
                  <a:lnTo>
                    <a:pt x="163" y="91"/>
                  </a:lnTo>
                  <a:lnTo>
                    <a:pt x="161" y="89"/>
                  </a:lnTo>
                  <a:lnTo>
                    <a:pt x="158" y="89"/>
                  </a:lnTo>
                  <a:lnTo>
                    <a:pt x="158" y="89"/>
                  </a:lnTo>
                  <a:lnTo>
                    <a:pt x="155" y="89"/>
                  </a:lnTo>
                  <a:lnTo>
                    <a:pt x="152" y="89"/>
                  </a:lnTo>
                  <a:lnTo>
                    <a:pt x="149" y="91"/>
                  </a:lnTo>
                  <a:lnTo>
                    <a:pt x="147" y="91"/>
                  </a:lnTo>
                  <a:lnTo>
                    <a:pt x="144" y="89"/>
                  </a:lnTo>
                  <a:lnTo>
                    <a:pt x="144" y="89"/>
                  </a:lnTo>
                  <a:lnTo>
                    <a:pt x="142" y="89"/>
                  </a:lnTo>
                  <a:lnTo>
                    <a:pt x="137" y="89"/>
                  </a:lnTo>
                  <a:lnTo>
                    <a:pt x="128" y="80"/>
                  </a:lnTo>
                  <a:lnTo>
                    <a:pt x="125" y="78"/>
                  </a:lnTo>
                  <a:lnTo>
                    <a:pt x="120" y="76"/>
                  </a:lnTo>
                  <a:lnTo>
                    <a:pt x="117" y="78"/>
                  </a:lnTo>
                  <a:lnTo>
                    <a:pt x="115" y="78"/>
                  </a:lnTo>
                  <a:lnTo>
                    <a:pt x="112" y="78"/>
                  </a:lnTo>
                  <a:lnTo>
                    <a:pt x="109" y="78"/>
                  </a:lnTo>
                  <a:lnTo>
                    <a:pt x="106" y="78"/>
                  </a:lnTo>
                  <a:lnTo>
                    <a:pt x="104" y="78"/>
                  </a:lnTo>
                  <a:lnTo>
                    <a:pt x="101" y="76"/>
                  </a:lnTo>
                  <a:lnTo>
                    <a:pt x="98" y="75"/>
                  </a:lnTo>
                  <a:lnTo>
                    <a:pt x="94" y="73"/>
                  </a:lnTo>
                  <a:lnTo>
                    <a:pt x="93" y="70"/>
                  </a:lnTo>
                  <a:lnTo>
                    <a:pt x="94" y="68"/>
                  </a:lnTo>
                  <a:lnTo>
                    <a:pt x="94" y="67"/>
                  </a:lnTo>
                  <a:lnTo>
                    <a:pt x="96" y="64"/>
                  </a:lnTo>
                  <a:lnTo>
                    <a:pt x="94" y="62"/>
                  </a:lnTo>
                  <a:lnTo>
                    <a:pt x="93" y="57"/>
                  </a:lnTo>
                  <a:lnTo>
                    <a:pt x="86" y="48"/>
                  </a:lnTo>
                  <a:lnTo>
                    <a:pt x="85" y="48"/>
                  </a:lnTo>
                  <a:lnTo>
                    <a:pt x="83" y="48"/>
                  </a:lnTo>
                  <a:lnTo>
                    <a:pt x="83" y="46"/>
                  </a:lnTo>
                  <a:lnTo>
                    <a:pt x="85" y="41"/>
                  </a:lnTo>
                  <a:lnTo>
                    <a:pt x="85" y="36"/>
                  </a:lnTo>
                  <a:lnTo>
                    <a:pt x="85" y="35"/>
                  </a:lnTo>
                  <a:lnTo>
                    <a:pt x="85" y="32"/>
                  </a:lnTo>
                  <a:lnTo>
                    <a:pt x="90" y="25"/>
                  </a:lnTo>
                  <a:lnTo>
                    <a:pt x="93" y="24"/>
                  </a:lnTo>
                  <a:lnTo>
                    <a:pt x="94" y="21"/>
                  </a:lnTo>
                  <a:lnTo>
                    <a:pt x="96" y="19"/>
                  </a:lnTo>
                  <a:lnTo>
                    <a:pt x="98" y="17"/>
                  </a:lnTo>
                  <a:lnTo>
                    <a:pt x="102" y="11"/>
                  </a:lnTo>
                  <a:lnTo>
                    <a:pt x="109" y="8"/>
                  </a:lnTo>
                  <a:lnTo>
                    <a:pt x="110" y="8"/>
                  </a:lnTo>
                  <a:lnTo>
                    <a:pt x="112" y="8"/>
                  </a:lnTo>
                  <a:lnTo>
                    <a:pt x="112" y="8"/>
                  </a:lnTo>
                  <a:lnTo>
                    <a:pt x="114" y="6"/>
                  </a:lnTo>
                  <a:lnTo>
                    <a:pt x="115" y="5"/>
                  </a:lnTo>
                  <a:lnTo>
                    <a:pt x="112" y="3"/>
                  </a:lnTo>
                  <a:lnTo>
                    <a:pt x="107" y="0"/>
                  </a:lnTo>
                  <a:lnTo>
                    <a:pt x="106" y="0"/>
                  </a:lnTo>
                  <a:lnTo>
                    <a:pt x="106" y="1"/>
                  </a:lnTo>
                  <a:lnTo>
                    <a:pt x="104" y="3"/>
                  </a:lnTo>
                  <a:lnTo>
                    <a:pt x="102" y="3"/>
                  </a:lnTo>
                  <a:lnTo>
                    <a:pt x="101" y="3"/>
                  </a:lnTo>
                  <a:lnTo>
                    <a:pt x="99" y="3"/>
                  </a:lnTo>
                  <a:lnTo>
                    <a:pt x="98" y="5"/>
                  </a:lnTo>
                  <a:lnTo>
                    <a:pt x="96" y="5"/>
                  </a:lnTo>
                  <a:lnTo>
                    <a:pt x="98" y="6"/>
                  </a:lnTo>
                  <a:lnTo>
                    <a:pt x="96" y="8"/>
                  </a:lnTo>
                  <a:lnTo>
                    <a:pt x="93" y="9"/>
                  </a:lnTo>
                  <a:lnTo>
                    <a:pt x="88" y="13"/>
                  </a:lnTo>
                  <a:lnTo>
                    <a:pt x="85" y="16"/>
                  </a:lnTo>
                  <a:lnTo>
                    <a:pt x="80" y="16"/>
                  </a:lnTo>
                  <a:lnTo>
                    <a:pt x="77" y="16"/>
                  </a:lnTo>
                  <a:lnTo>
                    <a:pt x="72" y="16"/>
                  </a:lnTo>
                  <a:lnTo>
                    <a:pt x="69" y="17"/>
                  </a:lnTo>
                  <a:lnTo>
                    <a:pt x="69" y="19"/>
                  </a:lnTo>
                  <a:lnTo>
                    <a:pt x="71" y="21"/>
                  </a:lnTo>
                  <a:lnTo>
                    <a:pt x="71" y="24"/>
                  </a:lnTo>
                  <a:lnTo>
                    <a:pt x="67" y="25"/>
                  </a:lnTo>
                  <a:lnTo>
                    <a:pt x="67" y="25"/>
                  </a:lnTo>
                  <a:lnTo>
                    <a:pt x="67" y="22"/>
                  </a:lnTo>
                  <a:lnTo>
                    <a:pt x="67" y="22"/>
                  </a:lnTo>
                  <a:lnTo>
                    <a:pt x="69" y="21"/>
                  </a:lnTo>
                  <a:lnTo>
                    <a:pt x="66" y="21"/>
                  </a:lnTo>
                  <a:lnTo>
                    <a:pt x="63" y="19"/>
                  </a:lnTo>
                  <a:lnTo>
                    <a:pt x="61" y="19"/>
                  </a:lnTo>
                  <a:lnTo>
                    <a:pt x="56" y="22"/>
                  </a:lnTo>
                  <a:lnTo>
                    <a:pt x="55" y="24"/>
                  </a:lnTo>
                  <a:lnTo>
                    <a:pt x="51" y="28"/>
                  </a:lnTo>
                  <a:lnTo>
                    <a:pt x="48" y="35"/>
                  </a:lnTo>
                  <a:lnTo>
                    <a:pt x="47" y="36"/>
                  </a:lnTo>
                  <a:lnTo>
                    <a:pt x="48" y="36"/>
                  </a:lnTo>
                  <a:lnTo>
                    <a:pt x="50" y="38"/>
                  </a:lnTo>
                  <a:lnTo>
                    <a:pt x="50" y="40"/>
                  </a:lnTo>
                  <a:lnTo>
                    <a:pt x="50" y="43"/>
                  </a:lnTo>
                  <a:lnTo>
                    <a:pt x="47" y="43"/>
                  </a:lnTo>
                  <a:lnTo>
                    <a:pt x="45" y="43"/>
                  </a:lnTo>
                  <a:lnTo>
                    <a:pt x="42" y="44"/>
                  </a:lnTo>
                  <a:lnTo>
                    <a:pt x="39" y="48"/>
                  </a:lnTo>
                  <a:lnTo>
                    <a:pt x="37" y="49"/>
                  </a:lnTo>
                  <a:lnTo>
                    <a:pt x="34" y="52"/>
                  </a:lnTo>
                  <a:lnTo>
                    <a:pt x="32" y="54"/>
                  </a:lnTo>
                  <a:lnTo>
                    <a:pt x="31" y="54"/>
                  </a:lnTo>
                  <a:lnTo>
                    <a:pt x="31" y="56"/>
                  </a:lnTo>
                  <a:lnTo>
                    <a:pt x="34" y="59"/>
                  </a:lnTo>
                  <a:lnTo>
                    <a:pt x="34" y="62"/>
                  </a:lnTo>
                  <a:lnTo>
                    <a:pt x="32" y="65"/>
                  </a:lnTo>
                  <a:lnTo>
                    <a:pt x="31" y="65"/>
                  </a:lnTo>
                  <a:lnTo>
                    <a:pt x="29" y="64"/>
                  </a:lnTo>
                  <a:lnTo>
                    <a:pt x="29" y="62"/>
                  </a:lnTo>
                  <a:lnTo>
                    <a:pt x="29" y="60"/>
                  </a:lnTo>
                  <a:lnTo>
                    <a:pt x="27" y="59"/>
                  </a:lnTo>
                  <a:lnTo>
                    <a:pt x="26" y="57"/>
                  </a:lnTo>
                  <a:lnTo>
                    <a:pt x="23" y="54"/>
                  </a:lnTo>
                  <a:lnTo>
                    <a:pt x="23" y="57"/>
                  </a:lnTo>
                  <a:lnTo>
                    <a:pt x="23" y="59"/>
                  </a:lnTo>
                  <a:lnTo>
                    <a:pt x="24" y="62"/>
                  </a:lnTo>
                  <a:lnTo>
                    <a:pt x="23" y="65"/>
                  </a:lnTo>
                  <a:lnTo>
                    <a:pt x="21" y="68"/>
                  </a:lnTo>
                  <a:lnTo>
                    <a:pt x="20" y="70"/>
                  </a:lnTo>
                  <a:lnTo>
                    <a:pt x="18" y="70"/>
                  </a:lnTo>
                  <a:lnTo>
                    <a:pt x="16" y="75"/>
                  </a:lnTo>
                  <a:lnTo>
                    <a:pt x="18" y="75"/>
                  </a:lnTo>
                  <a:lnTo>
                    <a:pt x="18" y="78"/>
                  </a:lnTo>
                  <a:lnTo>
                    <a:pt x="18" y="81"/>
                  </a:lnTo>
                  <a:lnTo>
                    <a:pt x="21" y="84"/>
                  </a:lnTo>
                  <a:lnTo>
                    <a:pt x="23" y="84"/>
                  </a:lnTo>
                  <a:lnTo>
                    <a:pt x="23" y="84"/>
                  </a:lnTo>
                  <a:lnTo>
                    <a:pt x="24" y="86"/>
                  </a:lnTo>
                  <a:lnTo>
                    <a:pt x="24" y="89"/>
                  </a:lnTo>
                  <a:lnTo>
                    <a:pt x="23" y="91"/>
                  </a:lnTo>
                  <a:lnTo>
                    <a:pt x="23" y="92"/>
                  </a:lnTo>
                  <a:lnTo>
                    <a:pt x="24" y="94"/>
                  </a:lnTo>
                  <a:lnTo>
                    <a:pt x="24" y="97"/>
                  </a:lnTo>
                  <a:lnTo>
                    <a:pt x="23" y="99"/>
                  </a:lnTo>
                  <a:lnTo>
                    <a:pt x="21" y="100"/>
                  </a:lnTo>
                  <a:lnTo>
                    <a:pt x="23" y="102"/>
                  </a:lnTo>
                  <a:lnTo>
                    <a:pt x="24" y="103"/>
                  </a:lnTo>
                  <a:lnTo>
                    <a:pt x="23" y="108"/>
                  </a:lnTo>
                  <a:lnTo>
                    <a:pt x="23" y="115"/>
                  </a:lnTo>
                  <a:lnTo>
                    <a:pt x="21" y="118"/>
                  </a:lnTo>
                  <a:lnTo>
                    <a:pt x="21" y="119"/>
                  </a:lnTo>
                  <a:lnTo>
                    <a:pt x="23" y="123"/>
                  </a:lnTo>
                  <a:lnTo>
                    <a:pt x="26" y="121"/>
                  </a:lnTo>
                  <a:lnTo>
                    <a:pt x="24" y="123"/>
                  </a:lnTo>
                  <a:lnTo>
                    <a:pt x="26" y="124"/>
                  </a:lnTo>
                  <a:lnTo>
                    <a:pt x="27" y="124"/>
                  </a:lnTo>
                  <a:lnTo>
                    <a:pt x="27" y="126"/>
                  </a:lnTo>
                  <a:lnTo>
                    <a:pt x="26" y="127"/>
                  </a:lnTo>
                  <a:lnTo>
                    <a:pt x="26" y="131"/>
                  </a:lnTo>
                  <a:lnTo>
                    <a:pt x="20" y="135"/>
                  </a:lnTo>
                  <a:lnTo>
                    <a:pt x="18" y="139"/>
                  </a:lnTo>
                  <a:lnTo>
                    <a:pt x="15" y="143"/>
                  </a:lnTo>
                  <a:lnTo>
                    <a:pt x="10" y="143"/>
                  </a:lnTo>
                  <a:lnTo>
                    <a:pt x="5" y="147"/>
                  </a:lnTo>
                  <a:lnTo>
                    <a:pt x="2" y="153"/>
                  </a:lnTo>
                  <a:lnTo>
                    <a:pt x="0" y="158"/>
                  </a:lnTo>
                  <a:lnTo>
                    <a:pt x="0" y="159"/>
                  </a:lnTo>
                  <a:lnTo>
                    <a:pt x="5" y="161"/>
                  </a:lnTo>
                  <a:lnTo>
                    <a:pt x="8" y="164"/>
                  </a:lnTo>
                  <a:close/>
                </a:path>
              </a:pathLst>
            </a:custGeom>
            <a:solidFill>
              <a:srgbClr val="E1C8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Freeform 1442">
              <a:extLst>
                <a:ext uri="{FF2B5EF4-FFF2-40B4-BE49-F238E27FC236}">
                  <a16:creationId xmlns:a16="http://schemas.microsoft.com/office/drawing/2014/main" id="{A6923C3C-F642-48AC-898F-409090E294E0}"/>
                </a:ext>
              </a:extLst>
            </p:cNvPr>
            <p:cNvSpPr>
              <a:spLocks/>
            </p:cNvSpPr>
            <p:nvPr/>
          </p:nvSpPr>
          <p:spPr bwMode="auto">
            <a:xfrm>
              <a:off x="3571" y="2470"/>
              <a:ext cx="3" cy="8"/>
            </a:xfrm>
            <a:custGeom>
              <a:avLst/>
              <a:gdLst>
                <a:gd name="T0" fmla="*/ 3 w 3"/>
                <a:gd name="T1" fmla="*/ 0 h 8"/>
                <a:gd name="T2" fmla="*/ 2 w 3"/>
                <a:gd name="T3" fmla="*/ 3 h 8"/>
                <a:gd name="T4" fmla="*/ 0 w 3"/>
                <a:gd name="T5" fmla="*/ 5 h 8"/>
                <a:gd name="T6" fmla="*/ 0 w 3"/>
                <a:gd name="T7" fmla="*/ 6 h 8"/>
                <a:gd name="T8" fmla="*/ 0 w 3"/>
                <a:gd name="T9" fmla="*/ 8 h 8"/>
                <a:gd name="T10" fmla="*/ 2 w 3"/>
                <a:gd name="T11" fmla="*/ 6 h 8"/>
                <a:gd name="T12" fmla="*/ 3 w 3"/>
                <a:gd name="T13" fmla="*/ 5 h 8"/>
                <a:gd name="T14" fmla="*/ 3 w 3"/>
                <a:gd name="T15" fmla="*/ 3 h 8"/>
                <a:gd name="T16" fmla="*/ 3 w 3"/>
                <a:gd name="T17" fmla="*/ 1 h 8"/>
                <a:gd name="T18" fmla="*/ 3 w 3"/>
                <a:gd name="T1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8">
                  <a:moveTo>
                    <a:pt x="3" y="0"/>
                  </a:moveTo>
                  <a:lnTo>
                    <a:pt x="2" y="3"/>
                  </a:lnTo>
                  <a:lnTo>
                    <a:pt x="0" y="5"/>
                  </a:lnTo>
                  <a:lnTo>
                    <a:pt x="0" y="6"/>
                  </a:lnTo>
                  <a:lnTo>
                    <a:pt x="0" y="8"/>
                  </a:lnTo>
                  <a:lnTo>
                    <a:pt x="2" y="6"/>
                  </a:lnTo>
                  <a:lnTo>
                    <a:pt x="3" y="5"/>
                  </a:lnTo>
                  <a:lnTo>
                    <a:pt x="3" y="3"/>
                  </a:lnTo>
                  <a:lnTo>
                    <a:pt x="3" y="1"/>
                  </a:lnTo>
                  <a:lnTo>
                    <a:pt x="3"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Freeform 1443">
              <a:extLst>
                <a:ext uri="{FF2B5EF4-FFF2-40B4-BE49-F238E27FC236}">
                  <a16:creationId xmlns:a16="http://schemas.microsoft.com/office/drawing/2014/main" id="{9B2BBB1C-2C48-4525-AFDF-2C91AAEDC847}"/>
                </a:ext>
              </a:extLst>
            </p:cNvPr>
            <p:cNvSpPr>
              <a:spLocks/>
            </p:cNvSpPr>
            <p:nvPr/>
          </p:nvSpPr>
          <p:spPr bwMode="auto">
            <a:xfrm>
              <a:off x="3562" y="2409"/>
              <a:ext cx="83" cy="93"/>
            </a:xfrm>
            <a:custGeom>
              <a:avLst/>
              <a:gdLst>
                <a:gd name="T0" fmla="*/ 11 w 83"/>
                <a:gd name="T1" fmla="*/ 78 h 93"/>
                <a:gd name="T2" fmla="*/ 9 w 83"/>
                <a:gd name="T3" fmla="*/ 85 h 93"/>
                <a:gd name="T4" fmla="*/ 14 w 83"/>
                <a:gd name="T5" fmla="*/ 83 h 93"/>
                <a:gd name="T6" fmla="*/ 20 w 83"/>
                <a:gd name="T7" fmla="*/ 86 h 93"/>
                <a:gd name="T8" fmla="*/ 27 w 83"/>
                <a:gd name="T9" fmla="*/ 93 h 93"/>
                <a:gd name="T10" fmla="*/ 32 w 83"/>
                <a:gd name="T11" fmla="*/ 90 h 93"/>
                <a:gd name="T12" fmla="*/ 44 w 83"/>
                <a:gd name="T13" fmla="*/ 66 h 93"/>
                <a:gd name="T14" fmla="*/ 65 w 83"/>
                <a:gd name="T15" fmla="*/ 56 h 93"/>
                <a:gd name="T16" fmla="*/ 78 w 83"/>
                <a:gd name="T17" fmla="*/ 39 h 93"/>
                <a:gd name="T18" fmla="*/ 81 w 83"/>
                <a:gd name="T19" fmla="*/ 37 h 93"/>
                <a:gd name="T20" fmla="*/ 83 w 83"/>
                <a:gd name="T21" fmla="*/ 31 h 93"/>
                <a:gd name="T22" fmla="*/ 79 w 83"/>
                <a:gd name="T23" fmla="*/ 24 h 93"/>
                <a:gd name="T24" fmla="*/ 78 w 83"/>
                <a:gd name="T25" fmla="*/ 23 h 93"/>
                <a:gd name="T26" fmla="*/ 76 w 83"/>
                <a:gd name="T27" fmla="*/ 21 h 93"/>
                <a:gd name="T28" fmla="*/ 73 w 83"/>
                <a:gd name="T29" fmla="*/ 18 h 93"/>
                <a:gd name="T30" fmla="*/ 68 w 83"/>
                <a:gd name="T31" fmla="*/ 16 h 93"/>
                <a:gd name="T32" fmla="*/ 67 w 83"/>
                <a:gd name="T33" fmla="*/ 21 h 93"/>
                <a:gd name="T34" fmla="*/ 60 w 83"/>
                <a:gd name="T35" fmla="*/ 21 h 93"/>
                <a:gd name="T36" fmla="*/ 54 w 83"/>
                <a:gd name="T37" fmla="*/ 18 h 93"/>
                <a:gd name="T38" fmla="*/ 49 w 83"/>
                <a:gd name="T39" fmla="*/ 15 h 93"/>
                <a:gd name="T40" fmla="*/ 46 w 83"/>
                <a:gd name="T41" fmla="*/ 10 h 93"/>
                <a:gd name="T42" fmla="*/ 36 w 83"/>
                <a:gd name="T43" fmla="*/ 5 h 93"/>
                <a:gd name="T44" fmla="*/ 28 w 83"/>
                <a:gd name="T45" fmla="*/ 0 h 93"/>
                <a:gd name="T46" fmla="*/ 24 w 83"/>
                <a:gd name="T47" fmla="*/ 5 h 93"/>
                <a:gd name="T48" fmla="*/ 14 w 83"/>
                <a:gd name="T49" fmla="*/ 10 h 93"/>
                <a:gd name="T50" fmla="*/ 11 w 83"/>
                <a:gd name="T51" fmla="*/ 15 h 93"/>
                <a:gd name="T52" fmla="*/ 12 w 83"/>
                <a:gd name="T53" fmla="*/ 18 h 93"/>
                <a:gd name="T54" fmla="*/ 8 w 83"/>
                <a:gd name="T55" fmla="*/ 27 h 93"/>
                <a:gd name="T56" fmla="*/ 8 w 83"/>
                <a:gd name="T57" fmla="*/ 32 h 93"/>
                <a:gd name="T58" fmla="*/ 1 w 83"/>
                <a:gd name="T59" fmla="*/ 37 h 93"/>
                <a:gd name="T60" fmla="*/ 1 w 83"/>
                <a:gd name="T61" fmla="*/ 42 h 93"/>
                <a:gd name="T62" fmla="*/ 1 w 83"/>
                <a:gd name="T63" fmla="*/ 47 h 93"/>
                <a:gd name="T64" fmla="*/ 0 w 83"/>
                <a:gd name="T65" fmla="*/ 54 h 93"/>
                <a:gd name="T66" fmla="*/ 1 w 83"/>
                <a:gd name="T67" fmla="*/ 58 h 93"/>
                <a:gd name="T68" fmla="*/ 6 w 83"/>
                <a:gd name="T69" fmla="*/ 61 h 93"/>
                <a:gd name="T70" fmla="*/ 9 w 83"/>
                <a:gd name="T71" fmla="*/ 62 h 93"/>
                <a:gd name="T72" fmla="*/ 12 w 83"/>
                <a:gd name="T73" fmla="*/ 58 h 93"/>
                <a:gd name="T74" fmla="*/ 14 w 83"/>
                <a:gd name="T75" fmla="*/ 58 h 93"/>
                <a:gd name="T76" fmla="*/ 16 w 83"/>
                <a:gd name="T77" fmla="*/ 58 h 93"/>
                <a:gd name="T78" fmla="*/ 16 w 83"/>
                <a:gd name="T79" fmla="*/ 56 h 93"/>
                <a:gd name="T80" fmla="*/ 16 w 83"/>
                <a:gd name="T81" fmla="*/ 64 h 93"/>
                <a:gd name="T82" fmla="*/ 14 w 83"/>
                <a:gd name="T83" fmla="*/ 69 h 93"/>
                <a:gd name="T84" fmla="*/ 12 w 83"/>
                <a:gd name="T85" fmla="*/ 74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3" h="93">
                  <a:moveTo>
                    <a:pt x="14" y="77"/>
                  </a:moveTo>
                  <a:lnTo>
                    <a:pt x="11" y="78"/>
                  </a:lnTo>
                  <a:lnTo>
                    <a:pt x="8" y="82"/>
                  </a:lnTo>
                  <a:lnTo>
                    <a:pt x="9" y="85"/>
                  </a:lnTo>
                  <a:lnTo>
                    <a:pt x="11" y="85"/>
                  </a:lnTo>
                  <a:lnTo>
                    <a:pt x="14" y="83"/>
                  </a:lnTo>
                  <a:lnTo>
                    <a:pt x="16" y="85"/>
                  </a:lnTo>
                  <a:lnTo>
                    <a:pt x="20" y="86"/>
                  </a:lnTo>
                  <a:lnTo>
                    <a:pt x="24" y="86"/>
                  </a:lnTo>
                  <a:lnTo>
                    <a:pt x="27" y="93"/>
                  </a:lnTo>
                  <a:lnTo>
                    <a:pt x="28" y="93"/>
                  </a:lnTo>
                  <a:lnTo>
                    <a:pt x="32" y="90"/>
                  </a:lnTo>
                  <a:lnTo>
                    <a:pt x="43" y="67"/>
                  </a:lnTo>
                  <a:lnTo>
                    <a:pt x="44" y="66"/>
                  </a:lnTo>
                  <a:lnTo>
                    <a:pt x="59" y="61"/>
                  </a:lnTo>
                  <a:lnTo>
                    <a:pt x="65" y="56"/>
                  </a:lnTo>
                  <a:lnTo>
                    <a:pt x="75" y="48"/>
                  </a:lnTo>
                  <a:lnTo>
                    <a:pt x="78" y="39"/>
                  </a:lnTo>
                  <a:lnTo>
                    <a:pt x="81" y="39"/>
                  </a:lnTo>
                  <a:lnTo>
                    <a:pt x="81" y="37"/>
                  </a:lnTo>
                  <a:lnTo>
                    <a:pt x="83" y="34"/>
                  </a:lnTo>
                  <a:lnTo>
                    <a:pt x="83" y="31"/>
                  </a:lnTo>
                  <a:lnTo>
                    <a:pt x="79" y="26"/>
                  </a:lnTo>
                  <a:lnTo>
                    <a:pt x="79" y="24"/>
                  </a:lnTo>
                  <a:lnTo>
                    <a:pt x="78" y="23"/>
                  </a:lnTo>
                  <a:lnTo>
                    <a:pt x="78" y="23"/>
                  </a:lnTo>
                  <a:lnTo>
                    <a:pt x="78" y="21"/>
                  </a:lnTo>
                  <a:lnTo>
                    <a:pt x="76" y="21"/>
                  </a:lnTo>
                  <a:lnTo>
                    <a:pt x="76" y="19"/>
                  </a:lnTo>
                  <a:lnTo>
                    <a:pt x="73" y="18"/>
                  </a:lnTo>
                  <a:lnTo>
                    <a:pt x="70" y="16"/>
                  </a:lnTo>
                  <a:lnTo>
                    <a:pt x="68" y="16"/>
                  </a:lnTo>
                  <a:lnTo>
                    <a:pt x="67" y="18"/>
                  </a:lnTo>
                  <a:lnTo>
                    <a:pt x="67" y="21"/>
                  </a:lnTo>
                  <a:lnTo>
                    <a:pt x="65" y="23"/>
                  </a:lnTo>
                  <a:lnTo>
                    <a:pt x="60" y="21"/>
                  </a:lnTo>
                  <a:lnTo>
                    <a:pt x="59" y="19"/>
                  </a:lnTo>
                  <a:lnTo>
                    <a:pt x="54" y="18"/>
                  </a:lnTo>
                  <a:lnTo>
                    <a:pt x="49" y="18"/>
                  </a:lnTo>
                  <a:lnTo>
                    <a:pt x="49" y="15"/>
                  </a:lnTo>
                  <a:lnTo>
                    <a:pt x="49" y="13"/>
                  </a:lnTo>
                  <a:lnTo>
                    <a:pt x="46" y="10"/>
                  </a:lnTo>
                  <a:lnTo>
                    <a:pt x="43" y="10"/>
                  </a:lnTo>
                  <a:lnTo>
                    <a:pt x="36" y="5"/>
                  </a:lnTo>
                  <a:lnTo>
                    <a:pt x="33" y="2"/>
                  </a:lnTo>
                  <a:lnTo>
                    <a:pt x="28" y="0"/>
                  </a:lnTo>
                  <a:lnTo>
                    <a:pt x="27" y="3"/>
                  </a:lnTo>
                  <a:lnTo>
                    <a:pt x="24" y="5"/>
                  </a:lnTo>
                  <a:lnTo>
                    <a:pt x="17" y="10"/>
                  </a:lnTo>
                  <a:lnTo>
                    <a:pt x="14" y="10"/>
                  </a:lnTo>
                  <a:lnTo>
                    <a:pt x="9" y="11"/>
                  </a:lnTo>
                  <a:lnTo>
                    <a:pt x="11" y="15"/>
                  </a:lnTo>
                  <a:lnTo>
                    <a:pt x="12" y="16"/>
                  </a:lnTo>
                  <a:lnTo>
                    <a:pt x="12" y="18"/>
                  </a:lnTo>
                  <a:lnTo>
                    <a:pt x="12" y="23"/>
                  </a:lnTo>
                  <a:lnTo>
                    <a:pt x="8" y="27"/>
                  </a:lnTo>
                  <a:lnTo>
                    <a:pt x="6" y="31"/>
                  </a:lnTo>
                  <a:lnTo>
                    <a:pt x="8" y="32"/>
                  </a:lnTo>
                  <a:lnTo>
                    <a:pt x="5" y="35"/>
                  </a:lnTo>
                  <a:lnTo>
                    <a:pt x="1" y="37"/>
                  </a:lnTo>
                  <a:lnTo>
                    <a:pt x="0" y="40"/>
                  </a:lnTo>
                  <a:lnTo>
                    <a:pt x="1" y="42"/>
                  </a:lnTo>
                  <a:lnTo>
                    <a:pt x="1" y="45"/>
                  </a:lnTo>
                  <a:lnTo>
                    <a:pt x="1" y="47"/>
                  </a:lnTo>
                  <a:lnTo>
                    <a:pt x="1" y="51"/>
                  </a:lnTo>
                  <a:lnTo>
                    <a:pt x="0" y="54"/>
                  </a:lnTo>
                  <a:lnTo>
                    <a:pt x="0" y="54"/>
                  </a:lnTo>
                  <a:lnTo>
                    <a:pt x="1" y="58"/>
                  </a:lnTo>
                  <a:lnTo>
                    <a:pt x="3" y="59"/>
                  </a:lnTo>
                  <a:lnTo>
                    <a:pt x="6" y="61"/>
                  </a:lnTo>
                  <a:lnTo>
                    <a:pt x="9" y="62"/>
                  </a:lnTo>
                  <a:lnTo>
                    <a:pt x="9" y="62"/>
                  </a:lnTo>
                  <a:lnTo>
                    <a:pt x="11" y="59"/>
                  </a:lnTo>
                  <a:lnTo>
                    <a:pt x="12" y="58"/>
                  </a:lnTo>
                  <a:lnTo>
                    <a:pt x="14" y="54"/>
                  </a:lnTo>
                  <a:lnTo>
                    <a:pt x="14" y="58"/>
                  </a:lnTo>
                  <a:lnTo>
                    <a:pt x="14" y="59"/>
                  </a:lnTo>
                  <a:lnTo>
                    <a:pt x="16" y="58"/>
                  </a:lnTo>
                  <a:lnTo>
                    <a:pt x="14" y="56"/>
                  </a:lnTo>
                  <a:lnTo>
                    <a:pt x="16" y="56"/>
                  </a:lnTo>
                  <a:lnTo>
                    <a:pt x="17" y="59"/>
                  </a:lnTo>
                  <a:lnTo>
                    <a:pt x="16" y="64"/>
                  </a:lnTo>
                  <a:lnTo>
                    <a:pt x="16" y="66"/>
                  </a:lnTo>
                  <a:lnTo>
                    <a:pt x="14" y="69"/>
                  </a:lnTo>
                  <a:lnTo>
                    <a:pt x="11" y="72"/>
                  </a:lnTo>
                  <a:lnTo>
                    <a:pt x="12" y="74"/>
                  </a:lnTo>
                  <a:lnTo>
                    <a:pt x="14" y="77"/>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Freeform 1444">
              <a:extLst>
                <a:ext uri="{FF2B5EF4-FFF2-40B4-BE49-F238E27FC236}">
                  <a16:creationId xmlns:a16="http://schemas.microsoft.com/office/drawing/2014/main" id="{20DC1258-08BF-46EA-A2B5-F5010BC91927}"/>
                </a:ext>
              </a:extLst>
            </p:cNvPr>
            <p:cNvSpPr>
              <a:spLocks/>
            </p:cNvSpPr>
            <p:nvPr/>
          </p:nvSpPr>
          <p:spPr bwMode="auto">
            <a:xfrm>
              <a:off x="3557" y="2430"/>
              <a:ext cx="182" cy="268"/>
            </a:xfrm>
            <a:custGeom>
              <a:avLst/>
              <a:gdLst>
                <a:gd name="T0" fmla="*/ 174 w 182"/>
                <a:gd name="T1" fmla="*/ 262 h 268"/>
                <a:gd name="T2" fmla="*/ 175 w 182"/>
                <a:gd name="T3" fmla="*/ 254 h 268"/>
                <a:gd name="T4" fmla="*/ 175 w 182"/>
                <a:gd name="T5" fmla="*/ 246 h 268"/>
                <a:gd name="T6" fmla="*/ 177 w 182"/>
                <a:gd name="T7" fmla="*/ 228 h 268"/>
                <a:gd name="T8" fmla="*/ 177 w 182"/>
                <a:gd name="T9" fmla="*/ 217 h 268"/>
                <a:gd name="T10" fmla="*/ 177 w 182"/>
                <a:gd name="T11" fmla="*/ 198 h 268"/>
                <a:gd name="T12" fmla="*/ 182 w 182"/>
                <a:gd name="T13" fmla="*/ 177 h 268"/>
                <a:gd name="T14" fmla="*/ 164 w 182"/>
                <a:gd name="T15" fmla="*/ 158 h 268"/>
                <a:gd name="T16" fmla="*/ 154 w 182"/>
                <a:gd name="T17" fmla="*/ 158 h 268"/>
                <a:gd name="T18" fmla="*/ 154 w 182"/>
                <a:gd name="T19" fmla="*/ 140 h 268"/>
                <a:gd name="T20" fmla="*/ 143 w 182"/>
                <a:gd name="T21" fmla="*/ 144 h 268"/>
                <a:gd name="T22" fmla="*/ 126 w 182"/>
                <a:gd name="T23" fmla="*/ 136 h 268"/>
                <a:gd name="T24" fmla="*/ 110 w 182"/>
                <a:gd name="T25" fmla="*/ 120 h 268"/>
                <a:gd name="T26" fmla="*/ 107 w 182"/>
                <a:gd name="T27" fmla="*/ 108 h 268"/>
                <a:gd name="T28" fmla="*/ 108 w 182"/>
                <a:gd name="T29" fmla="*/ 99 h 268"/>
                <a:gd name="T30" fmla="*/ 115 w 182"/>
                <a:gd name="T31" fmla="*/ 92 h 268"/>
                <a:gd name="T32" fmla="*/ 118 w 182"/>
                <a:gd name="T33" fmla="*/ 80 h 268"/>
                <a:gd name="T34" fmla="*/ 127 w 182"/>
                <a:gd name="T35" fmla="*/ 69 h 268"/>
                <a:gd name="T36" fmla="*/ 147 w 182"/>
                <a:gd name="T37" fmla="*/ 62 h 268"/>
                <a:gd name="T38" fmla="*/ 153 w 182"/>
                <a:gd name="T39" fmla="*/ 61 h 268"/>
                <a:gd name="T40" fmla="*/ 159 w 182"/>
                <a:gd name="T41" fmla="*/ 62 h 268"/>
                <a:gd name="T42" fmla="*/ 150 w 182"/>
                <a:gd name="T43" fmla="*/ 56 h 268"/>
                <a:gd name="T44" fmla="*/ 156 w 182"/>
                <a:gd name="T45" fmla="*/ 38 h 268"/>
                <a:gd name="T46" fmla="*/ 148 w 182"/>
                <a:gd name="T47" fmla="*/ 33 h 268"/>
                <a:gd name="T48" fmla="*/ 134 w 182"/>
                <a:gd name="T49" fmla="*/ 32 h 268"/>
                <a:gd name="T50" fmla="*/ 123 w 182"/>
                <a:gd name="T51" fmla="*/ 35 h 268"/>
                <a:gd name="T52" fmla="*/ 116 w 182"/>
                <a:gd name="T53" fmla="*/ 32 h 268"/>
                <a:gd name="T54" fmla="*/ 113 w 182"/>
                <a:gd name="T55" fmla="*/ 24 h 268"/>
                <a:gd name="T56" fmla="*/ 99 w 182"/>
                <a:gd name="T57" fmla="*/ 13 h 268"/>
                <a:gd name="T58" fmla="*/ 91 w 182"/>
                <a:gd name="T59" fmla="*/ 3 h 268"/>
                <a:gd name="T60" fmla="*/ 83 w 182"/>
                <a:gd name="T61" fmla="*/ 2 h 268"/>
                <a:gd name="T62" fmla="*/ 88 w 182"/>
                <a:gd name="T63" fmla="*/ 13 h 268"/>
                <a:gd name="T64" fmla="*/ 80 w 182"/>
                <a:gd name="T65" fmla="*/ 27 h 268"/>
                <a:gd name="T66" fmla="*/ 48 w 182"/>
                <a:gd name="T67" fmla="*/ 46 h 268"/>
                <a:gd name="T68" fmla="*/ 29 w 182"/>
                <a:gd name="T69" fmla="*/ 65 h 268"/>
                <a:gd name="T70" fmla="*/ 16 w 182"/>
                <a:gd name="T71" fmla="*/ 64 h 268"/>
                <a:gd name="T72" fmla="*/ 19 w 182"/>
                <a:gd name="T73" fmla="*/ 56 h 268"/>
                <a:gd name="T74" fmla="*/ 10 w 182"/>
                <a:gd name="T75" fmla="*/ 54 h 268"/>
                <a:gd name="T76" fmla="*/ 0 w 182"/>
                <a:gd name="T77" fmla="*/ 69 h 268"/>
                <a:gd name="T78" fmla="*/ 0 w 182"/>
                <a:gd name="T79" fmla="*/ 75 h 268"/>
                <a:gd name="T80" fmla="*/ 5 w 182"/>
                <a:gd name="T81" fmla="*/ 85 h 268"/>
                <a:gd name="T82" fmla="*/ 3 w 182"/>
                <a:gd name="T83" fmla="*/ 91 h 268"/>
                <a:gd name="T84" fmla="*/ 19 w 182"/>
                <a:gd name="T85" fmla="*/ 100 h 268"/>
                <a:gd name="T86" fmla="*/ 25 w 182"/>
                <a:gd name="T87" fmla="*/ 112 h 268"/>
                <a:gd name="T88" fmla="*/ 37 w 182"/>
                <a:gd name="T89" fmla="*/ 124 h 268"/>
                <a:gd name="T90" fmla="*/ 43 w 182"/>
                <a:gd name="T91" fmla="*/ 137 h 268"/>
                <a:gd name="T92" fmla="*/ 48 w 182"/>
                <a:gd name="T93" fmla="*/ 150 h 268"/>
                <a:gd name="T94" fmla="*/ 54 w 182"/>
                <a:gd name="T95" fmla="*/ 163 h 268"/>
                <a:gd name="T96" fmla="*/ 62 w 182"/>
                <a:gd name="T97" fmla="*/ 175 h 268"/>
                <a:gd name="T98" fmla="*/ 72 w 182"/>
                <a:gd name="T99" fmla="*/ 188 h 268"/>
                <a:gd name="T100" fmla="*/ 76 w 182"/>
                <a:gd name="T101" fmla="*/ 201 h 268"/>
                <a:gd name="T102" fmla="*/ 75 w 182"/>
                <a:gd name="T103" fmla="*/ 206 h 268"/>
                <a:gd name="T104" fmla="*/ 78 w 182"/>
                <a:gd name="T105" fmla="*/ 209 h 268"/>
                <a:gd name="T106" fmla="*/ 89 w 182"/>
                <a:gd name="T107" fmla="*/ 220 h 268"/>
                <a:gd name="T108" fmla="*/ 96 w 182"/>
                <a:gd name="T109" fmla="*/ 225 h 268"/>
                <a:gd name="T110" fmla="*/ 104 w 182"/>
                <a:gd name="T111" fmla="*/ 228 h 268"/>
                <a:gd name="T112" fmla="*/ 113 w 182"/>
                <a:gd name="T113" fmla="*/ 236 h 268"/>
                <a:gd name="T114" fmla="*/ 124 w 182"/>
                <a:gd name="T115" fmla="*/ 241 h 268"/>
                <a:gd name="T116" fmla="*/ 134 w 182"/>
                <a:gd name="T117" fmla="*/ 244 h 268"/>
                <a:gd name="T118" fmla="*/ 145 w 182"/>
                <a:gd name="T119" fmla="*/ 252 h 268"/>
                <a:gd name="T120" fmla="*/ 148 w 182"/>
                <a:gd name="T121" fmla="*/ 258 h 268"/>
                <a:gd name="T122" fmla="*/ 161 w 182"/>
                <a:gd name="T123" fmla="*/ 268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2" h="268">
                  <a:moveTo>
                    <a:pt x="169" y="265"/>
                  </a:moveTo>
                  <a:lnTo>
                    <a:pt x="170" y="265"/>
                  </a:lnTo>
                  <a:lnTo>
                    <a:pt x="172" y="263"/>
                  </a:lnTo>
                  <a:lnTo>
                    <a:pt x="174" y="262"/>
                  </a:lnTo>
                  <a:lnTo>
                    <a:pt x="172" y="258"/>
                  </a:lnTo>
                  <a:lnTo>
                    <a:pt x="172" y="257"/>
                  </a:lnTo>
                  <a:lnTo>
                    <a:pt x="174" y="254"/>
                  </a:lnTo>
                  <a:lnTo>
                    <a:pt x="175" y="254"/>
                  </a:lnTo>
                  <a:lnTo>
                    <a:pt x="175" y="252"/>
                  </a:lnTo>
                  <a:lnTo>
                    <a:pt x="174" y="252"/>
                  </a:lnTo>
                  <a:lnTo>
                    <a:pt x="172" y="250"/>
                  </a:lnTo>
                  <a:lnTo>
                    <a:pt x="175" y="246"/>
                  </a:lnTo>
                  <a:lnTo>
                    <a:pt x="177" y="244"/>
                  </a:lnTo>
                  <a:lnTo>
                    <a:pt x="180" y="241"/>
                  </a:lnTo>
                  <a:lnTo>
                    <a:pt x="180" y="238"/>
                  </a:lnTo>
                  <a:lnTo>
                    <a:pt x="177" y="228"/>
                  </a:lnTo>
                  <a:lnTo>
                    <a:pt x="178" y="225"/>
                  </a:lnTo>
                  <a:lnTo>
                    <a:pt x="178" y="222"/>
                  </a:lnTo>
                  <a:lnTo>
                    <a:pt x="177" y="220"/>
                  </a:lnTo>
                  <a:lnTo>
                    <a:pt x="177" y="217"/>
                  </a:lnTo>
                  <a:lnTo>
                    <a:pt x="178" y="215"/>
                  </a:lnTo>
                  <a:lnTo>
                    <a:pt x="178" y="211"/>
                  </a:lnTo>
                  <a:lnTo>
                    <a:pt x="178" y="201"/>
                  </a:lnTo>
                  <a:lnTo>
                    <a:pt x="177" y="198"/>
                  </a:lnTo>
                  <a:lnTo>
                    <a:pt x="178" y="193"/>
                  </a:lnTo>
                  <a:lnTo>
                    <a:pt x="178" y="183"/>
                  </a:lnTo>
                  <a:lnTo>
                    <a:pt x="182" y="179"/>
                  </a:lnTo>
                  <a:lnTo>
                    <a:pt x="182" y="177"/>
                  </a:lnTo>
                  <a:lnTo>
                    <a:pt x="169" y="159"/>
                  </a:lnTo>
                  <a:lnTo>
                    <a:pt x="167" y="158"/>
                  </a:lnTo>
                  <a:lnTo>
                    <a:pt x="166" y="158"/>
                  </a:lnTo>
                  <a:lnTo>
                    <a:pt x="164" y="158"/>
                  </a:lnTo>
                  <a:lnTo>
                    <a:pt x="162" y="158"/>
                  </a:lnTo>
                  <a:lnTo>
                    <a:pt x="159" y="159"/>
                  </a:lnTo>
                  <a:lnTo>
                    <a:pt x="156" y="159"/>
                  </a:lnTo>
                  <a:lnTo>
                    <a:pt x="154" y="158"/>
                  </a:lnTo>
                  <a:lnTo>
                    <a:pt x="154" y="155"/>
                  </a:lnTo>
                  <a:lnTo>
                    <a:pt x="153" y="147"/>
                  </a:lnTo>
                  <a:lnTo>
                    <a:pt x="154" y="142"/>
                  </a:lnTo>
                  <a:lnTo>
                    <a:pt x="154" y="140"/>
                  </a:lnTo>
                  <a:lnTo>
                    <a:pt x="156" y="137"/>
                  </a:lnTo>
                  <a:lnTo>
                    <a:pt x="154" y="136"/>
                  </a:lnTo>
                  <a:lnTo>
                    <a:pt x="150" y="139"/>
                  </a:lnTo>
                  <a:lnTo>
                    <a:pt x="143" y="144"/>
                  </a:lnTo>
                  <a:lnTo>
                    <a:pt x="135" y="144"/>
                  </a:lnTo>
                  <a:lnTo>
                    <a:pt x="131" y="144"/>
                  </a:lnTo>
                  <a:lnTo>
                    <a:pt x="129" y="139"/>
                  </a:lnTo>
                  <a:lnTo>
                    <a:pt x="126" y="136"/>
                  </a:lnTo>
                  <a:lnTo>
                    <a:pt x="121" y="134"/>
                  </a:lnTo>
                  <a:lnTo>
                    <a:pt x="113" y="136"/>
                  </a:lnTo>
                  <a:lnTo>
                    <a:pt x="116" y="131"/>
                  </a:lnTo>
                  <a:lnTo>
                    <a:pt x="110" y="120"/>
                  </a:lnTo>
                  <a:lnTo>
                    <a:pt x="107" y="115"/>
                  </a:lnTo>
                  <a:lnTo>
                    <a:pt x="107" y="113"/>
                  </a:lnTo>
                  <a:lnTo>
                    <a:pt x="105" y="112"/>
                  </a:lnTo>
                  <a:lnTo>
                    <a:pt x="107" y="108"/>
                  </a:lnTo>
                  <a:lnTo>
                    <a:pt x="107" y="105"/>
                  </a:lnTo>
                  <a:lnTo>
                    <a:pt x="107" y="104"/>
                  </a:lnTo>
                  <a:lnTo>
                    <a:pt x="108" y="102"/>
                  </a:lnTo>
                  <a:lnTo>
                    <a:pt x="108" y="99"/>
                  </a:lnTo>
                  <a:lnTo>
                    <a:pt x="111" y="96"/>
                  </a:lnTo>
                  <a:lnTo>
                    <a:pt x="115" y="97"/>
                  </a:lnTo>
                  <a:lnTo>
                    <a:pt x="116" y="94"/>
                  </a:lnTo>
                  <a:lnTo>
                    <a:pt x="115" y="92"/>
                  </a:lnTo>
                  <a:lnTo>
                    <a:pt x="113" y="88"/>
                  </a:lnTo>
                  <a:lnTo>
                    <a:pt x="118" y="83"/>
                  </a:lnTo>
                  <a:lnTo>
                    <a:pt x="116" y="81"/>
                  </a:lnTo>
                  <a:lnTo>
                    <a:pt x="118" y="80"/>
                  </a:lnTo>
                  <a:lnTo>
                    <a:pt x="118" y="75"/>
                  </a:lnTo>
                  <a:lnTo>
                    <a:pt x="121" y="73"/>
                  </a:lnTo>
                  <a:lnTo>
                    <a:pt x="124" y="72"/>
                  </a:lnTo>
                  <a:lnTo>
                    <a:pt x="127" y="69"/>
                  </a:lnTo>
                  <a:lnTo>
                    <a:pt x="129" y="69"/>
                  </a:lnTo>
                  <a:lnTo>
                    <a:pt x="131" y="67"/>
                  </a:lnTo>
                  <a:lnTo>
                    <a:pt x="137" y="65"/>
                  </a:lnTo>
                  <a:lnTo>
                    <a:pt x="147" y="62"/>
                  </a:lnTo>
                  <a:lnTo>
                    <a:pt x="148" y="61"/>
                  </a:lnTo>
                  <a:lnTo>
                    <a:pt x="150" y="61"/>
                  </a:lnTo>
                  <a:lnTo>
                    <a:pt x="151" y="61"/>
                  </a:lnTo>
                  <a:lnTo>
                    <a:pt x="153" y="61"/>
                  </a:lnTo>
                  <a:lnTo>
                    <a:pt x="156" y="62"/>
                  </a:lnTo>
                  <a:lnTo>
                    <a:pt x="156" y="64"/>
                  </a:lnTo>
                  <a:lnTo>
                    <a:pt x="159" y="64"/>
                  </a:lnTo>
                  <a:lnTo>
                    <a:pt x="159" y="62"/>
                  </a:lnTo>
                  <a:lnTo>
                    <a:pt x="159" y="57"/>
                  </a:lnTo>
                  <a:lnTo>
                    <a:pt x="158" y="56"/>
                  </a:lnTo>
                  <a:lnTo>
                    <a:pt x="153" y="56"/>
                  </a:lnTo>
                  <a:lnTo>
                    <a:pt x="150" y="56"/>
                  </a:lnTo>
                  <a:lnTo>
                    <a:pt x="150" y="54"/>
                  </a:lnTo>
                  <a:lnTo>
                    <a:pt x="159" y="38"/>
                  </a:lnTo>
                  <a:lnTo>
                    <a:pt x="159" y="37"/>
                  </a:lnTo>
                  <a:lnTo>
                    <a:pt x="156" y="38"/>
                  </a:lnTo>
                  <a:lnTo>
                    <a:pt x="154" y="35"/>
                  </a:lnTo>
                  <a:lnTo>
                    <a:pt x="151" y="33"/>
                  </a:lnTo>
                  <a:lnTo>
                    <a:pt x="150" y="35"/>
                  </a:lnTo>
                  <a:lnTo>
                    <a:pt x="148" y="33"/>
                  </a:lnTo>
                  <a:lnTo>
                    <a:pt x="147" y="33"/>
                  </a:lnTo>
                  <a:lnTo>
                    <a:pt x="142" y="35"/>
                  </a:lnTo>
                  <a:lnTo>
                    <a:pt x="139" y="33"/>
                  </a:lnTo>
                  <a:lnTo>
                    <a:pt x="134" y="32"/>
                  </a:lnTo>
                  <a:lnTo>
                    <a:pt x="129" y="35"/>
                  </a:lnTo>
                  <a:lnTo>
                    <a:pt x="127" y="35"/>
                  </a:lnTo>
                  <a:lnTo>
                    <a:pt x="124" y="37"/>
                  </a:lnTo>
                  <a:lnTo>
                    <a:pt x="123" y="35"/>
                  </a:lnTo>
                  <a:lnTo>
                    <a:pt x="119" y="37"/>
                  </a:lnTo>
                  <a:lnTo>
                    <a:pt x="116" y="35"/>
                  </a:lnTo>
                  <a:lnTo>
                    <a:pt x="116" y="33"/>
                  </a:lnTo>
                  <a:lnTo>
                    <a:pt x="116" y="32"/>
                  </a:lnTo>
                  <a:lnTo>
                    <a:pt x="116" y="27"/>
                  </a:lnTo>
                  <a:lnTo>
                    <a:pt x="113" y="27"/>
                  </a:lnTo>
                  <a:lnTo>
                    <a:pt x="113" y="27"/>
                  </a:lnTo>
                  <a:lnTo>
                    <a:pt x="113" y="24"/>
                  </a:lnTo>
                  <a:lnTo>
                    <a:pt x="110" y="19"/>
                  </a:lnTo>
                  <a:lnTo>
                    <a:pt x="104" y="18"/>
                  </a:lnTo>
                  <a:lnTo>
                    <a:pt x="100" y="18"/>
                  </a:lnTo>
                  <a:lnTo>
                    <a:pt x="99" y="13"/>
                  </a:lnTo>
                  <a:lnTo>
                    <a:pt x="99" y="10"/>
                  </a:lnTo>
                  <a:lnTo>
                    <a:pt x="96" y="6"/>
                  </a:lnTo>
                  <a:lnTo>
                    <a:pt x="94" y="5"/>
                  </a:lnTo>
                  <a:lnTo>
                    <a:pt x="91" y="3"/>
                  </a:lnTo>
                  <a:lnTo>
                    <a:pt x="86" y="2"/>
                  </a:lnTo>
                  <a:lnTo>
                    <a:pt x="84" y="0"/>
                  </a:lnTo>
                  <a:lnTo>
                    <a:pt x="83" y="2"/>
                  </a:lnTo>
                  <a:lnTo>
                    <a:pt x="83" y="2"/>
                  </a:lnTo>
                  <a:lnTo>
                    <a:pt x="84" y="3"/>
                  </a:lnTo>
                  <a:lnTo>
                    <a:pt x="84" y="5"/>
                  </a:lnTo>
                  <a:lnTo>
                    <a:pt x="88" y="10"/>
                  </a:lnTo>
                  <a:lnTo>
                    <a:pt x="88" y="13"/>
                  </a:lnTo>
                  <a:lnTo>
                    <a:pt x="86" y="16"/>
                  </a:lnTo>
                  <a:lnTo>
                    <a:pt x="86" y="18"/>
                  </a:lnTo>
                  <a:lnTo>
                    <a:pt x="83" y="18"/>
                  </a:lnTo>
                  <a:lnTo>
                    <a:pt x="80" y="27"/>
                  </a:lnTo>
                  <a:lnTo>
                    <a:pt x="70" y="35"/>
                  </a:lnTo>
                  <a:lnTo>
                    <a:pt x="64" y="40"/>
                  </a:lnTo>
                  <a:lnTo>
                    <a:pt x="49" y="45"/>
                  </a:lnTo>
                  <a:lnTo>
                    <a:pt x="48" y="46"/>
                  </a:lnTo>
                  <a:lnTo>
                    <a:pt x="37" y="69"/>
                  </a:lnTo>
                  <a:lnTo>
                    <a:pt x="33" y="72"/>
                  </a:lnTo>
                  <a:lnTo>
                    <a:pt x="32" y="72"/>
                  </a:lnTo>
                  <a:lnTo>
                    <a:pt x="29" y="65"/>
                  </a:lnTo>
                  <a:lnTo>
                    <a:pt x="25" y="65"/>
                  </a:lnTo>
                  <a:lnTo>
                    <a:pt x="21" y="64"/>
                  </a:lnTo>
                  <a:lnTo>
                    <a:pt x="19" y="62"/>
                  </a:lnTo>
                  <a:lnTo>
                    <a:pt x="16" y="64"/>
                  </a:lnTo>
                  <a:lnTo>
                    <a:pt x="14" y="64"/>
                  </a:lnTo>
                  <a:lnTo>
                    <a:pt x="13" y="61"/>
                  </a:lnTo>
                  <a:lnTo>
                    <a:pt x="16" y="57"/>
                  </a:lnTo>
                  <a:lnTo>
                    <a:pt x="19" y="56"/>
                  </a:lnTo>
                  <a:lnTo>
                    <a:pt x="17" y="53"/>
                  </a:lnTo>
                  <a:lnTo>
                    <a:pt x="16" y="51"/>
                  </a:lnTo>
                  <a:lnTo>
                    <a:pt x="16" y="51"/>
                  </a:lnTo>
                  <a:lnTo>
                    <a:pt x="10" y="54"/>
                  </a:lnTo>
                  <a:lnTo>
                    <a:pt x="6" y="57"/>
                  </a:lnTo>
                  <a:lnTo>
                    <a:pt x="2" y="62"/>
                  </a:lnTo>
                  <a:lnTo>
                    <a:pt x="0" y="65"/>
                  </a:lnTo>
                  <a:lnTo>
                    <a:pt x="0" y="69"/>
                  </a:lnTo>
                  <a:lnTo>
                    <a:pt x="0" y="70"/>
                  </a:lnTo>
                  <a:lnTo>
                    <a:pt x="2" y="72"/>
                  </a:lnTo>
                  <a:lnTo>
                    <a:pt x="3" y="73"/>
                  </a:lnTo>
                  <a:lnTo>
                    <a:pt x="0" y="75"/>
                  </a:lnTo>
                  <a:lnTo>
                    <a:pt x="0" y="77"/>
                  </a:lnTo>
                  <a:lnTo>
                    <a:pt x="3" y="78"/>
                  </a:lnTo>
                  <a:lnTo>
                    <a:pt x="6" y="83"/>
                  </a:lnTo>
                  <a:lnTo>
                    <a:pt x="5" y="85"/>
                  </a:lnTo>
                  <a:lnTo>
                    <a:pt x="3" y="86"/>
                  </a:lnTo>
                  <a:lnTo>
                    <a:pt x="2" y="86"/>
                  </a:lnTo>
                  <a:lnTo>
                    <a:pt x="0" y="88"/>
                  </a:lnTo>
                  <a:lnTo>
                    <a:pt x="3" y="91"/>
                  </a:lnTo>
                  <a:lnTo>
                    <a:pt x="5" y="92"/>
                  </a:lnTo>
                  <a:lnTo>
                    <a:pt x="10" y="96"/>
                  </a:lnTo>
                  <a:lnTo>
                    <a:pt x="13" y="96"/>
                  </a:lnTo>
                  <a:lnTo>
                    <a:pt x="19" y="100"/>
                  </a:lnTo>
                  <a:lnTo>
                    <a:pt x="22" y="100"/>
                  </a:lnTo>
                  <a:lnTo>
                    <a:pt x="22" y="102"/>
                  </a:lnTo>
                  <a:lnTo>
                    <a:pt x="25" y="107"/>
                  </a:lnTo>
                  <a:lnTo>
                    <a:pt x="25" y="112"/>
                  </a:lnTo>
                  <a:lnTo>
                    <a:pt x="27" y="113"/>
                  </a:lnTo>
                  <a:lnTo>
                    <a:pt x="33" y="116"/>
                  </a:lnTo>
                  <a:lnTo>
                    <a:pt x="37" y="121"/>
                  </a:lnTo>
                  <a:lnTo>
                    <a:pt x="37" y="124"/>
                  </a:lnTo>
                  <a:lnTo>
                    <a:pt x="38" y="128"/>
                  </a:lnTo>
                  <a:lnTo>
                    <a:pt x="38" y="132"/>
                  </a:lnTo>
                  <a:lnTo>
                    <a:pt x="41" y="136"/>
                  </a:lnTo>
                  <a:lnTo>
                    <a:pt x="43" y="137"/>
                  </a:lnTo>
                  <a:lnTo>
                    <a:pt x="46" y="142"/>
                  </a:lnTo>
                  <a:lnTo>
                    <a:pt x="46" y="145"/>
                  </a:lnTo>
                  <a:lnTo>
                    <a:pt x="45" y="145"/>
                  </a:lnTo>
                  <a:lnTo>
                    <a:pt x="48" y="150"/>
                  </a:lnTo>
                  <a:lnTo>
                    <a:pt x="53" y="156"/>
                  </a:lnTo>
                  <a:lnTo>
                    <a:pt x="54" y="159"/>
                  </a:lnTo>
                  <a:lnTo>
                    <a:pt x="53" y="161"/>
                  </a:lnTo>
                  <a:lnTo>
                    <a:pt x="54" y="163"/>
                  </a:lnTo>
                  <a:lnTo>
                    <a:pt x="56" y="164"/>
                  </a:lnTo>
                  <a:lnTo>
                    <a:pt x="60" y="169"/>
                  </a:lnTo>
                  <a:lnTo>
                    <a:pt x="60" y="171"/>
                  </a:lnTo>
                  <a:lnTo>
                    <a:pt x="62" y="175"/>
                  </a:lnTo>
                  <a:lnTo>
                    <a:pt x="64" y="177"/>
                  </a:lnTo>
                  <a:lnTo>
                    <a:pt x="67" y="177"/>
                  </a:lnTo>
                  <a:lnTo>
                    <a:pt x="67" y="182"/>
                  </a:lnTo>
                  <a:lnTo>
                    <a:pt x="72" y="188"/>
                  </a:lnTo>
                  <a:lnTo>
                    <a:pt x="73" y="191"/>
                  </a:lnTo>
                  <a:lnTo>
                    <a:pt x="76" y="198"/>
                  </a:lnTo>
                  <a:lnTo>
                    <a:pt x="78" y="199"/>
                  </a:lnTo>
                  <a:lnTo>
                    <a:pt x="76" y="201"/>
                  </a:lnTo>
                  <a:lnTo>
                    <a:pt x="75" y="199"/>
                  </a:lnTo>
                  <a:lnTo>
                    <a:pt x="75" y="201"/>
                  </a:lnTo>
                  <a:lnTo>
                    <a:pt x="75" y="204"/>
                  </a:lnTo>
                  <a:lnTo>
                    <a:pt x="75" y="206"/>
                  </a:lnTo>
                  <a:lnTo>
                    <a:pt x="76" y="206"/>
                  </a:lnTo>
                  <a:lnTo>
                    <a:pt x="78" y="206"/>
                  </a:lnTo>
                  <a:lnTo>
                    <a:pt x="80" y="209"/>
                  </a:lnTo>
                  <a:lnTo>
                    <a:pt x="78" y="209"/>
                  </a:lnTo>
                  <a:lnTo>
                    <a:pt x="83" y="214"/>
                  </a:lnTo>
                  <a:lnTo>
                    <a:pt x="88" y="215"/>
                  </a:lnTo>
                  <a:lnTo>
                    <a:pt x="88" y="217"/>
                  </a:lnTo>
                  <a:lnTo>
                    <a:pt x="89" y="220"/>
                  </a:lnTo>
                  <a:lnTo>
                    <a:pt x="92" y="220"/>
                  </a:lnTo>
                  <a:lnTo>
                    <a:pt x="94" y="222"/>
                  </a:lnTo>
                  <a:lnTo>
                    <a:pt x="94" y="223"/>
                  </a:lnTo>
                  <a:lnTo>
                    <a:pt x="96" y="225"/>
                  </a:lnTo>
                  <a:lnTo>
                    <a:pt x="100" y="225"/>
                  </a:lnTo>
                  <a:lnTo>
                    <a:pt x="102" y="223"/>
                  </a:lnTo>
                  <a:lnTo>
                    <a:pt x="100" y="225"/>
                  </a:lnTo>
                  <a:lnTo>
                    <a:pt x="104" y="228"/>
                  </a:lnTo>
                  <a:lnTo>
                    <a:pt x="108" y="231"/>
                  </a:lnTo>
                  <a:lnTo>
                    <a:pt x="110" y="233"/>
                  </a:lnTo>
                  <a:lnTo>
                    <a:pt x="110" y="234"/>
                  </a:lnTo>
                  <a:lnTo>
                    <a:pt x="113" y="236"/>
                  </a:lnTo>
                  <a:lnTo>
                    <a:pt x="116" y="238"/>
                  </a:lnTo>
                  <a:lnTo>
                    <a:pt x="118" y="236"/>
                  </a:lnTo>
                  <a:lnTo>
                    <a:pt x="119" y="238"/>
                  </a:lnTo>
                  <a:lnTo>
                    <a:pt x="124" y="241"/>
                  </a:lnTo>
                  <a:lnTo>
                    <a:pt x="129" y="242"/>
                  </a:lnTo>
                  <a:lnTo>
                    <a:pt x="131" y="242"/>
                  </a:lnTo>
                  <a:lnTo>
                    <a:pt x="132" y="242"/>
                  </a:lnTo>
                  <a:lnTo>
                    <a:pt x="134" y="244"/>
                  </a:lnTo>
                  <a:lnTo>
                    <a:pt x="137" y="247"/>
                  </a:lnTo>
                  <a:lnTo>
                    <a:pt x="139" y="249"/>
                  </a:lnTo>
                  <a:lnTo>
                    <a:pt x="142" y="252"/>
                  </a:lnTo>
                  <a:lnTo>
                    <a:pt x="145" y="252"/>
                  </a:lnTo>
                  <a:lnTo>
                    <a:pt x="145" y="254"/>
                  </a:lnTo>
                  <a:lnTo>
                    <a:pt x="145" y="255"/>
                  </a:lnTo>
                  <a:lnTo>
                    <a:pt x="145" y="258"/>
                  </a:lnTo>
                  <a:lnTo>
                    <a:pt x="148" y="258"/>
                  </a:lnTo>
                  <a:lnTo>
                    <a:pt x="151" y="260"/>
                  </a:lnTo>
                  <a:lnTo>
                    <a:pt x="154" y="263"/>
                  </a:lnTo>
                  <a:lnTo>
                    <a:pt x="159" y="266"/>
                  </a:lnTo>
                  <a:lnTo>
                    <a:pt x="161" y="268"/>
                  </a:lnTo>
                  <a:lnTo>
                    <a:pt x="162" y="268"/>
                  </a:lnTo>
                  <a:lnTo>
                    <a:pt x="166" y="266"/>
                  </a:lnTo>
                  <a:lnTo>
                    <a:pt x="169" y="265"/>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1445">
              <a:extLst>
                <a:ext uri="{FF2B5EF4-FFF2-40B4-BE49-F238E27FC236}">
                  <a16:creationId xmlns:a16="http://schemas.microsoft.com/office/drawing/2014/main" id="{3FF51C54-0034-4B6D-ABF8-F90E2F4FC785}"/>
                </a:ext>
              </a:extLst>
            </p:cNvPr>
            <p:cNvSpPr>
              <a:spLocks/>
            </p:cNvSpPr>
            <p:nvPr/>
          </p:nvSpPr>
          <p:spPr bwMode="auto">
            <a:xfrm>
              <a:off x="3726" y="2570"/>
              <a:ext cx="174" cy="195"/>
            </a:xfrm>
            <a:custGeom>
              <a:avLst/>
              <a:gdLst>
                <a:gd name="T0" fmla="*/ 9 w 174"/>
                <a:gd name="T1" fmla="*/ 43 h 195"/>
                <a:gd name="T2" fmla="*/ 9 w 174"/>
                <a:gd name="T3" fmla="*/ 61 h 195"/>
                <a:gd name="T4" fmla="*/ 8 w 174"/>
                <a:gd name="T5" fmla="*/ 77 h 195"/>
                <a:gd name="T6" fmla="*/ 9 w 174"/>
                <a:gd name="T7" fmla="*/ 85 h 195"/>
                <a:gd name="T8" fmla="*/ 11 w 174"/>
                <a:gd name="T9" fmla="*/ 101 h 195"/>
                <a:gd name="T10" fmla="*/ 3 w 174"/>
                <a:gd name="T11" fmla="*/ 110 h 195"/>
                <a:gd name="T12" fmla="*/ 6 w 174"/>
                <a:gd name="T13" fmla="*/ 114 h 195"/>
                <a:gd name="T14" fmla="*/ 11 w 174"/>
                <a:gd name="T15" fmla="*/ 120 h 195"/>
                <a:gd name="T16" fmla="*/ 11 w 174"/>
                <a:gd name="T17" fmla="*/ 128 h 195"/>
                <a:gd name="T18" fmla="*/ 16 w 174"/>
                <a:gd name="T19" fmla="*/ 136 h 195"/>
                <a:gd name="T20" fmla="*/ 21 w 174"/>
                <a:gd name="T21" fmla="*/ 149 h 195"/>
                <a:gd name="T22" fmla="*/ 21 w 174"/>
                <a:gd name="T23" fmla="*/ 161 h 195"/>
                <a:gd name="T24" fmla="*/ 41 w 174"/>
                <a:gd name="T25" fmla="*/ 195 h 195"/>
                <a:gd name="T26" fmla="*/ 44 w 174"/>
                <a:gd name="T27" fmla="*/ 193 h 195"/>
                <a:gd name="T28" fmla="*/ 54 w 174"/>
                <a:gd name="T29" fmla="*/ 181 h 195"/>
                <a:gd name="T30" fmla="*/ 65 w 174"/>
                <a:gd name="T31" fmla="*/ 182 h 195"/>
                <a:gd name="T32" fmla="*/ 76 w 174"/>
                <a:gd name="T33" fmla="*/ 181 h 195"/>
                <a:gd name="T34" fmla="*/ 81 w 174"/>
                <a:gd name="T35" fmla="*/ 190 h 195"/>
                <a:gd name="T36" fmla="*/ 83 w 174"/>
                <a:gd name="T37" fmla="*/ 189 h 195"/>
                <a:gd name="T38" fmla="*/ 87 w 174"/>
                <a:gd name="T39" fmla="*/ 179 h 195"/>
                <a:gd name="T40" fmla="*/ 105 w 174"/>
                <a:gd name="T41" fmla="*/ 182 h 195"/>
                <a:gd name="T42" fmla="*/ 110 w 174"/>
                <a:gd name="T43" fmla="*/ 166 h 195"/>
                <a:gd name="T44" fmla="*/ 113 w 174"/>
                <a:gd name="T45" fmla="*/ 153 h 195"/>
                <a:gd name="T46" fmla="*/ 118 w 174"/>
                <a:gd name="T47" fmla="*/ 144 h 195"/>
                <a:gd name="T48" fmla="*/ 162 w 174"/>
                <a:gd name="T49" fmla="*/ 145 h 195"/>
                <a:gd name="T50" fmla="*/ 167 w 174"/>
                <a:gd name="T51" fmla="*/ 145 h 195"/>
                <a:gd name="T52" fmla="*/ 174 w 174"/>
                <a:gd name="T53" fmla="*/ 123 h 195"/>
                <a:gd name="T54" fmla="*/ 159 w 174"/>
                <a:gd name="T55" fmla="*/ 102 h 195"/>
                <a:gd name="T56" fmla="*/ 134 w 174"/>
                <a:gd name="T57" fmla="*/ 86 h 195"/>
                <a:gd name="T58" fmla="*/ 129 w 174"/>
                <a:gd name="T59" fmla="*/ 69 h 195"/>
                <a:gd name="T60" fmla="*/ 123 w 174"/>
                <a:gd name="T61" fmla="*/ 56 h 195"/>
                <a:gd name="T62" fmla="*/ 108 w 174"/>
                <a:gd name="T63" fmla="*/ 55 h 195"/>
                <a:gd name="T64" fmla="*/ 99 w 174"/>
                <a:gd name="T65" fmla="*/ 47 h 195"/>
                <a:gd name="T66" fmla="*/ 87 w 174"/>
                <a:gd name="T67" fmla="*/ 43 h 195"/>
                <a:gd name="T68" fmla="*/ 75 w 174"/>
                <a:gd name="T69" fmla="*/ 40 h 195"/>
                <a:gd name="T70" fmla="*/ 64 w 174"/>
                <a:gd name="T71" fmla="*/ 34 h 195"/>
                <a:gd name="T72" fmla="*/ 57 w 174"/>
                <a:gd name="T73" fmla="*/ 23 h 195"/>
                <a:gd name="T74" fmla="*/ 59 w 174"/>
                <a:gd name="T75" fmla="*/ 10 h 195"/>
                <a:gd name="T76" fmla="*/ 56 w 174"/>
                <a:gd name="T77" fmla="*/ 0 h 195"/>
                <a:gd name="T78" fmla="*/ 48 w 174"/>
                <a:gd name="T79" fmla="*/ 0 h 195"/>
                <a:gd name="T80" fmla="*/ 32 w 174"/>
                <a:gd name="T81" fmla="*/ 7 h 195"/>
                <a:gd name="T82" fmla="*/ 22 w 174"/>
                <a:gd name="T83" fmla="*/ 15 h 195"/>
                <a:gd name="T84" fmla="*/ 13 w 174"/>
                <a:gd name="T85" fmla="*/ 19 h 195"/>
                <a:gd name="T86" fmla="*/ 13 w 174"/>
                <a:gd name="T87" fmla="*/ 37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4" h="195">
                  <a:moveTo>
                    <a:pt x="13" y="37"/>
                  </a:moveTo>
                  <a:lnTo>
                    <a:pt x="13" y="39"/>
                  </a:lnTo>
                  <a:lnTo>
                    <a:pt x="9" y="43"/>
                  </a:lnTo>
                  <a:lnTo>
                    <a:pt x="9" y="53"/>
                  </a:lnTo>
                  <a:lnTo>
                    <a:pt x="8" y="58"/>
                  </a:lnTo>
                  <a:lnTo>
                    <a:pt x="9" y="61"/>
                  </a:lnTo>
                  <a:lnTo>
                    <a:pt x="9" y="71"/>
                  </a:lnTo>
                  <a:lnTo>
                    <a:pt x="9" y="75"/>
                  </a:lnTo>
                  <a:lnTo>
                    <a:pt x="8" y="77"/>
                  </a:lnTo>
                  <a:lnTo>
                    <a:pt x="8" y="80"/>
                  </a:lnTo>
                  <a:lnTo>
                    <a:pt x="9" y="82"/>
                  </a:lnTo>
                  <a:lnTo>
                    <a:pt x="9" y="85"/>
                  </a:lnTo>
                  <a:lnTo>
                    <a:pt x="8" y="88"/>
                  </a:lnTo>
                  <a:lnTo>
                    <a:pt x="11" y="98"/>
                  </a:lnTo>
                  <a:lnTo>
                    <a:pt x="11" y="101"/>
                  </a:lnTo>
                  <a:lnTo>
                    <a:pt x="8" y="104"/>
                  </a:lnTo>
                  <a:lnTo>
                    <a:pt x="6" y="106"/>
                  </a:lnTo>
                  <a:lnTo>
                    <a:pt x="3" y="110"/>
                  </a:lnTo>
                  <a:lnTo>
                    <a:pt x="5" y="112"/>
                  </a:lnTo>
                  <a:lnTo>
                    <a:pt x="6" y="112"/>
                  </a:lnTo>
                  <a:lnTo>
                    <a:pt x="6" y="114"/>
                  </a:lnTo>
                  <a:lnTo>
                    <a:pt x="8" y="115"/>
                  </a:lnTo>
                  <a:lnTo>
                    <a:pt x="8" y="118"/>
                  </a:lnTo>
                  <a:lnTo>
                    <a:pt x="11" y="120"/>
                  </a:lnTo>
                  <a:lnTo>
                    <a:pt x="13" y="122"/>
                  </a:lnTo>
                  <a:lnTo>
                    <a:pt x="13" y="125"/>
                  </a:lnTo>
                  <a:lnTo>
                    <a:pt x="11" y="128"/>
                  </a:lnTo>
                  <a:lnTo>
                    <a:pt x="13" y="130"/>
                  </a:lnTo>
                  <a:lnTo>
                    <a:pt x="13" y="134"/>
                  </a:lnTo>
                  <a:lnTo>
                    <a:pt x="16" y="136"/>
                  </a:lnTo>
                  <a:lnTo>
                    <a:pt x="22" y="142"/>
                  </a:lnTo>
                  <a:lnTo>
                    <a:pt x="22" y="144"/>
                  </a:lnTo>
                  <a:lnTo>
                    <a:pt x="21" y="149"/>
                  </a:lnTo>
                  <a:lnTo>
                    <a:pt x="22" y="150"/>
                  </a:lnTo>
                  <a:lnTo>
                    <a:pt x="17" y="158"/>
                  </a:lnTo>
                  <a:lnTo>
                    <a:pt x="21" y="161"/>
                  </a:lnTo>
                  <a:lnTo>
                    <a:pt x="27" y="168"/>
                  </a:lnTo>
                  <a:lnTo>
                    <a:pt x="36" y="195"/>
                  </a:lnTo>
                  <a:lnTo>
                    <a:pt x="41" y="195"/>
                  </a:lnTo>
                  <a:lnTo>
                    <a:pt x="43" y="193"/>
                  </a:lnTo>
                  <a:lnTo>
                    <a:pt x="44" y="193"/>
                  </a:lnTo>
                  <a:lnTo>
                    <a:pt x="44" y="193"/>
                  </a:lnTo>
                  <a:lnTo>
                    <a:pt x="46" y="192"/>
                  </a:lnTo>
                  <a:lnTo>
                    <a:pt x="49" y="185"/>
                  </a:lnTo>
                  <a:lnTo>
                    <a:pt x="54" y="181"/>
                  </a:lnTo>
                  <a:lnTo>
                    <a:pt x="57" y="179"/>
                  </a:lnTo>
                  <a:lnTo>
                    <a:pt x="60" y="182"/>
                  </a:lnTo>
                  <a:lnTo>
                    <a:pt x="65" y="182"/>
                  </a:lnTo>
                  <a:lnTo>
                    <a:pt x="68" y="181"/>
                  </a:lnTo>
                  <a:lnTo>
                    <a:pt x="70" y="182"/>
                  </a:lnTo>
                  <a:lnTo>
                    <a:pt x="76" y="181"/>
                  </a:lnTo>
                  <a:lnTo>
                    <a:pt x="78" y="182"/>
                  </a:lnTo>
                  <a:lnTo>
                    <a:pt x="80" y="185"/>
                  </a:lnTo>
                  <a:lnTo>
                    <a:pt x="81" y="190"/>
                  </a:lnTo>
                  <a:lnTo>
                    <a:pt x="83" y="192"/>
                  </a:lnTo>
                  <a:lnTo>
                    <a:pt x="83" y="190"/>
                  </a:lnTo>
                  <a:lnTo>
                    <a:pt x="83" y="189"/>
                  </a:lnTo>
                  <a:lnTo>
                    <a:pt x="84" y="185"/>
                  </a:lnTo>
                  <a:lnTo>
                    <a:pt x="84" y="184"/>
                  </a:lnTo>
                  <a:lnTo>
                    <a:pt x="87" y="179"/>
                  </a:lnTo>
                  <a:lnTo>
                    <a:pt x="95" y="179"/>
                  </a:lnTo>
                  <a:lnTo>
                    <a:pt x="102" y="181"/>
                  </a:lnTo>
                  <a:lnTo>
                    <a:pt x="105" y="182"/>
                  </a:lnTo>
                  <a:lnTo>
                    <a:pt x="107" y="177"/>
                  </a:lnTo>
                  <a:lnTo>
                    <a:pt x="110" y="169"/>
                  </a:lnTo>
                  <a:lnTo>
                    <a:pt x="110" y="166"/>
                  </a:lnTo>
                  <a:lnTo>
                    <a:pt x="110" y="163"/>
                  </a:lnTo>
                  <a:lnTo>
                    <a:pt x="108" y="160"/>
                  </a:lnTo>
                  <a:lnTo>
                    <a:pt x="113" y="153"/>
                  </a:lnTo>
                  <a:lnTo>
                    <a:pt x="115" y="149"/>
                  </a:lnTo>
                  <a:lnTo>
                    <a:pt x="115" y="145"/>
                  </a:lnTo>
                  <a:lnTo>
                    <a:pt x="118" y="144"/>
                  </a:lnTo>
                  <a:lnTo>
                    <a:pt x="137" y="139"/>
                  </a:lnTo>
                  <a:lnTo>
                    <a:pt x="153" y="139"/>
                  </a:lnTo>
                  <a:lnTo>
                    <a:pt x="162" y="145"/>
                  </a:lnTo>
                  <a:lnTo>
                    <a:pt x="164" y="145"/>
                  </a:lnTo>
                  <a:lnTo>
                    <a:pt x="166" y="147"/>
                  </a:lnTo>
                  <a:lnTo>
                    <a:pt x="167" y="145"/>
                  </a:lnTo>
                  <a:lnTo>
                    <a:pt x="167" y="144"/>
                  </a:lnTo>
                  <a:lnTo>
                    <a:pt x="174" y="130"/>
                  </a:lnTo>
                  <a:lnTo>
                    <a:pt x="174" y="123"/>
                  </a:lnTo>
                  <a:lnTo>
                    <a:pt x="167" y="109"/>
                  </a:lnTo>
                  <a:lnTo>
                    <a:pt x="159" y="107"/>
                  </a:lnTo>
                  <a:lnTo>
                    <a:pt x="159" y="102"/>
                  </a:lnTo>
                  <a:lnTo>
                    <a:pt x="159" y="93"/>
                  </a:lnTo>
                  <a:lnTo>
                    <a:pt x="134" y="93"/>
                  </a:lnTo>
                  <a:lnTo>
                    <a:pt x="134" y="86"/>
                  </a:lnTo>
                  <a:lnTo>
                    <a:pt x="129" y="77"/>
                  </a:lnTo>
                  <a:lnTo>
                    <a:pt x="130" y="74"/>
                  </a:lnTo>
                  <a:lnTo>
                    <a:pt x="129" y="69"/>
                  </a:lnTo>
                  <a:lnTo>
                    <a:pt x="130" y="63"/>
                  </a:lnTo>
                  <a:lnTo>
                    <a:pt x="129" y="59"/>
                  </a:lnTo>
                  <a:lnTo>
                    <a:pt x="123" y="56"/>
                  </a:lnTo>
                  <a:lnTo>
                    <a:pt x="115" y="58"/>
                  </a:lnTo>
                  <a:lnTo>
                    <a:pt x="111" y="56"/>
                  </a:lnTo>
                  <a:lnTo>
                    <a:pt x="108" y="55"/>
                  </a:lnTo>
                  <a:lnTo>
                    <a:pt x="108" y="51"/>
                  </a:lnTo>
                  <a:lnTo>
                    <a:pt x="103" y="50"/>
                  </a:lnTo>
                  <a:lnTo>
                    <a:pt x="99" y="47"/>
                  </a:lnTo>
                  <a:lnTo>
                    <a:pt x="95" y="48"/>
                  </a:lnTo>
                  <a:lnTo>
                    <a:pt x="91" y="42"/>
                  </a:lnTo>
                  <a:lnTo>
                    <a:pt x="87" y="43"/>
                  </a:lnTo>
                  <a:lnTo>
                    <a:pt x="83" y="39"/>
                  </a:lnTo>
                  <a:lnTo>
                    <a:pt x="76" y="40"/>
                  </a:lnTo>
                  <a:lnTo>
                    <a:pt x="75" y="40"/>
                  </a:lnTo>
                  <a:lnTo>
                    <a:pt x="72" y="39"/>
                  </a:lnTo>
                  <a:lnTo>
                    <a:pt x="67" y="35"/>
                  </a:lnTo>
                  <a:lnTo>
                    <a:pt x="64" y="34"/>
                  </a:lnTo>
                  <a:lnTo>
                    <a:pt x="64" y="29"/>
                  </a:lnTo>
                  <a:lnTo>
                    <a:pt x="60" y="27"/>
                  </a:lnTo>
                  <a:lnTo>
                    <a:pt x="57" y="23"/>
                  </a:lnTo>
                  <a:lnTo>
                    <a:pt x="59" y="19"/>
                  </a:lnTo>
                  <a:lnTo>
                    <a:pt x="57" y="13"/>
                  </a:lnTo>
                  <a:lnTo>
                    <a:pt x="59" y="10"/>
                  </a:lnTo>
                  <a:lnTo>
                    <a:pt x="57" y="4"/>
                  </a:lnTo>
                  <a:lnTo>
                    <a:pt x="57" y="0"/>
                  </a:lnTo>
                  <a:lnTo>
                    <a:pt x="56" y="0"/>
                  </a:lnTo>
                  <a:lnTo>
                    <a:pt x="52" y="2"/>
                  </a:lnTo>
                  <a:lnTo>
                    <a:pt x="51" y="0"/>
                  </a:lnTo>
                  <a:lnTo>
                    <a:pt x="48" y="0"/>
                  </a:lnTo>
                  <a:lnTo>
                    <a:pt x="43" y="2"/>
                  </a:lnTo>
                  <a:lnTo>
                    <a:pt x="38" y="2"/>
                  </a:lnTo>
                  <a:lnTo>
                    <a:pt x="32" y="7"/>
                  </a:lnTo>
                  <a:lnTo>
                    <a:pt x="29" y="13"/>
                  </a:lnTo>
                  <a:lnTo>
                    <a:pt x="25" y="15"/>
                  </a:lnTo>
                  <a:lnTo>
                    <a:pt x="22" y="15"/>
                  </a:lnTo>
                  <a:lnTo>
                    <a:pt x="19" y="16"/>
                  </a:lnTo>
                  <a:lnTo>
                    <a:pt x="16" y="16"/>
                  </a:lnTo>
                  <a:lnTo>
                    <a:pt x="13" y="19"/>
                  </a:lnTo>
                  <a:lnTo>
                    <a:pt x="8" y="19"/>
                  </a:lnTo>
                  <a:lnTo>
                    <a:pt x="0" y="19"/>
                  </a:lnTo>
                  <a:lnTo>
                    <a:pt x="13" y="37"/>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1446">
              <a:extLst>
                <a:ext uri="{FF2B5EF4-FFF2-40B4-BE49-F238E27FC236}">
                  <a16:creationId xmlns:a16="http://schemas.microsoft.com/office/drawing/2014/main" id="{A68009F6-014E-4D60-A1DE-C48CF9EE45F6}"/>
                </a:ext>
              </a:extLst>
            </p:cNvPr>
            <p:cNvSpPr>
              <a:spLocks/>
            </p:cNvSpPr>
            <p:nvPr/>
          </p:nvSpPr>
          <p:spPr bwMode="auto">
            <a:xfrm>
              <a:off x="3831" y="2709"/>
              <a:ext cx="119" cy="126"/>
            </a:xfrm>
            <a:custGeom>
              <a:avLst/>
              <a:gdLst>
                <a:gd name="T0" fmla="*/ 48 w 119"/>
                <a:gd name="T1" fmla="*/ 0 h 126"/>
                <a:gd name="T2" fmla="*/ 13 w 119"/>
                <a:gd name="T3" fmla="*/ 5 h 126"/>
                <a:gd name="T4" fmla="*/ 10 w 119"/>
                <a:gd name="T5" fmla="*/ 10 h 126"/>
                <a:gd name="T6" fmla="*/ 3 w 119"/>
                <a:gd name="T7" fmla="*/ 21 h 126"/>
                <a:gd name="T8" fmla="*/ 5 w 119"/>
                <a:gd name="T9" fmla="*/ 27 h 126"/>
                <a:gd name="T10" fmla="*/ 2 w 119"/>
                <a:gd name="T11" fmla="*/ 38 h 126"/>
                <a:gd name="T12" fmla="*/ 0 w 119"/>
                <a:gd name="T13" fmla="*/ 43 h 126"/>
                <a:gd name="T14" fmla="*/ 6 w 119"/>
                <a:gd name="T15" fmla="*/ 48 h 126"/>
                <a:gd name="T16" fmla="*/ 18 w 119"/>
                <a:gd name="T17" fmla="*/ 62 h 126"/>
                <a:gd name="T18" fmla="*/ 25 w 119"/>
                <a:gd name="T19" fmla="*/ 67 h 126"/>
                <a:gd name="T20" fmla="*/ 35 w 119"/>
                <a:gd name="T21" fmla="*/ 72 h 126"/>
                <a:gd name="T22" fmla="*/ 43 w 119"/>
                <a:gd name="T23" fmla="*/ 75 h 126"/>
                <a:gd name="T24" fmla="*/ 56 w 119"/>
                <a:gd name="T25" fmla="*/ 85 h 126"/>
                <a:gd name="T26" fmla="*/ 69 w 119"/>
                <a:gd name="T27" fmla="*/ 89 h 126"/>
                <a:gd name="T28" fmla="*/ 73 w 119"/>
                <a:gd name="T29" fmla="*/ 96 h 126"/>
                <a:gd name="T30" fmla="*/ 70 w 119"/>
                <a:gd name="T31" fmla="*/ 102 h 126"/>
                <a:gd name="T32" fmla="*/ 67 w 119"/>
                <a:gd name="T33" fmla="*/ 105 h 126"/>
                <a:gd name="T34" fmla="*/ 65 w 119"/>
                <a:gd name="T35" fmla="*/ 115 h 126"/>
                <a:gd name="T36" fmla="*/ 61 w 119"/>
                <a:gd name="T37" fmla="*/ 123 h 126"/>
                <a:gd name="T38" fmla="*/ 73 w 119"/>
                <a:gd name="T39" fmla="*/ 121 h 126"/>
                <a:gd name="T40" fmla="*/ 88 w 119"/>
                <a:gd name="T41" fmla="*/ 126 h 126"/>
                <a:gd name="T42" fmla="*/ 92 w 119"/>
                <a:gd name="T43" fmla="*/ 124 h 126"/>
                <a:gd name="T44" fmla="*/ 97 w 119"/>
                <a:gd name="T45" fmla="*/ 123 h 126"/>
                <a:gd name="T46" fmla="*/ 100 w 119"/>
                <a:gd name="T47" fmla="*/ 123 h 126"/>
                <a:gd name="T48" fmla="*/ 105 w 119"/>
                <a:gd name="T49" fmla="*/ 117 h 126"/>
                <a:gd name="T50" fmla="*/ 112 w 119"/>
                <a:gd name="T51" fmla="*/ 109 h 126"/>
                <a:gd name="T52" fmla="*/ 116 w 119"/>
                <a:gd name="T53" fmla="*/ 104 h 126"/>
                <a:gd name="T54" fmla="*/ 116 w 119"/>
                <a:gd name="T55" fmla="*/ 97 h 126"/>
                <a:gd name="T56" fmla="*/ 116 w 119"/>
                <a:gd name="T57" fmla="*/ 93 h 126"/>
                <a:gd name="T58" fmla="*/ 118 w 119"/>
                <a:gd name="T59" fmla="*/ 89 h 126"/>
                <a:gd name="T60" fmla="*/ 118 w 119"/>
                <a:gd name="T61" fmla="*/ 86 h 126"/>
                <a:gd name="T62" fmla="*/ 119 w 119"/>
                <a:gd name="T63" fmla="*/ 72 h 126"/>
                <a:gd name="T64" fmla="*/ 118 w 119"/>
                <a:gd name="T65" fmla="*/ 70 h 126"/>
                <a:gd name="T66" fmla="*/ 113 w 119"/>
                <a:gd name="T67" fmla="*/ 67 h 126"/>
                <a:gd name="T68" fmla="*/ 105 w 119"/>
                <a:gd name="T69" fmla="*/ 69 h 126"/>
                <a:gd name="T70" fmla="*/ 99 w 119"/>
                <a:gd name="T71" fmla="*/ 48 h 126"/>
                <a:gd name="T72" fmla="*/ 96 w 119"/>
                <a:gd name="T73" fmla="*/ 45 h 126"/>
                <a:gd name="T74" fmla="*/ 86 w 119"/>
                <a:gd name="T75" fmla="*/ 45 h 126"/>
                <a:gd name="T76" fmla="*/ 75 w 119"/>
                <a:gd name="T77" fmla="*/ 43 h 126"/>
                <a:gd name="T78" fmla="*/ 67 w 119"/>
                <a:gd name="T79" fmla="*/ 43 h 126"/>
                <a:gd name="T80" fmla="*/ 67 w 119"/>
                <a:gd name="T81" fmla="*/ 37 h 126"/>
                <a:gd name="T82" fmla="*/ 69 w 119"/>
                <a:gd name="T83" fmla="*/ 24 h 126"/>
                <a:gd name="T84" fmla="*/ 65 w 119"/>
                <a:gd name="T85" fmla="*/ 16 h 126"/>
                <a:gd name="T86" fmla="*/ 62 w 119"/>
                <a:gd name="T87" fmla="*/ 10 h 126"/>
                <a:gd name="T88" fmla="*/ 57 w 119"/>
                <a:gd name="T89" fmla="*/ 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9" h="126">
                  <a:moveTo>
                    <a:pt x="57" y="6"/>
                  </a:moveTo>
                  <a:lnTo>
                    <a:pt x="48" y="0"/>
                  </a:lnTo>
                  <a:lnTo>
                    <a:pt x="32" y="0"/>
                  </a:lnTo>
                  <a:lnTo>
                    <a:pt x="13" y="5"/>
                  </a:lnTo>
                  <a:lnTo>
                    <a:pt x="10" y="6"/>
                  </a:lnTo>
                  <a:lnTo>
                    <a:pt x="10" y="10"/>
                  </a:lnTo>
                  <a:lnTo>
                    <a:pt x="8" y="14"/>
                  </a:lnTo>
                  <a:lnTo>
                    <a:pt x="3" y="21"/>
                  </a:lnTo>
                  <a:lnTo>
                    <a:pt x="5" y="24"/>
                  </a:lnTo>
                  <a:lnTo>
                    <a:pt x="5" y="27"/>
                  </a:lnTo>
                  <a:lnTo>
                    <a:pt x="5" y="30"/>
                  </a:lnTo>
                  <a:lnTo>
                    <a:pt x="2" y="38"/>
                  </a:lnTo>
                  <a:lnTo>
                    <a:pt x="0" y="43"/>
                  </a:lnTo>
                  <a:lnTo>
                    <a:pt x="0" y="43"/>
                  </a:lnTo>
                  <a:lnTo>
                    <a:pt x="3" y="48"/>
                  </a:lnTo>
                  <a:lnTo>
                    <a:pt x="6" y="48"/>
                  </a:lnTo>
                  <a:lnTo>
                    <a:pt x="10" y="54"/>
                  </a:lnTo>
                  <a:lnTo>
                    <a:pt x="18" y="62"/>
                  </a:lnTo>
                  <a:lnTo>
                    <a:pt x="22" y="64"/>
                  </a:lnTo>
                  <a:lnTo>
                    <a:pt x="25" y="67"/>
                  </a:lnTo>
                  <a:lnTo>
                    <a:pt x="27" y="70"/>
                  </a:lnTo>
                  <a:lnTo>
                    <a:pt x="35" y="72"/>
                  </a:lnTo>
                  <a:lnTo>
                    <a:pt x="41" y="75"/>
                  </a:lnTo>
                  <a:lnTo>
                    <a:pt x="43" y="75"/>
                  </a:lnTo>
                  <a:lnTo>
                    <a:pt x="49" y="81"/>
                  </a:lnTo>
                  <a:lnTo>
                    <a:pt x="56" y="85"/>
                  </a:lnTo>
                  <a:lnTo>
                    <a:pt x="65" y="85"/>
                  </a:lnTo>
                  <a:lnTo>
                    <a:pt x="69" y="89"/>
                  </a:lnTo>
                  <a:lnTo>
                    <a:pt x="72" y="93"/>
                  </a:lnTo>
                  <a:lnTo>
                    <a:pt x="73" y="96"/>
                  </a:lnTo>
                  <a:lnTo>
                    <a:pt x="73" y="99"/>
                  </a:lnTo>
                  <a:lnTo>
                    <a:pt x="70" y="102"/>
                  </a:lnTo>
                  <a:lnTo>
                    <a:pt x="69" y="104"/>
                  </a:lnTo>
                  <a:lnTo>
                    <a:pt x="67" y="105"/>
                  </a:lnTo>
                  <a:lnTo>
                    <a:pt x="67" y="109"/>
                  </a:lnTo>
                  <a:lnTo>
                    <a:pt x="65" y="115"/>
                  </a:lnTo>
                  <a:lnTo>
                    <a:pt x="61" y="120"/>
                  </a:lnTo>
                  <a:lnTo>
                    <a:pt x="61" y="123"/>
                  </a:lnTo>
                  <a:lnTo>
                    <a:pt x="64" y="121"/>
                  </a:lnTo>
                  <a:lnTo>
                    <a:pt x="73" y="121"/>
                  </a:lnTo>
                  <a:lnTo>
                    <a:pt x="81" y="123"/>
                  </a:lnTo>
                  <a:lnTo>
                    <a:pt x="88" y="126"/>
                  </a:lnTo>
                  <a:lnTo>
                    <a:pt x="91" y="124"/>
                  </a:lnTo>
                  <a:lnTo>
                    <a:pt x="92" y="124"/>
                  </a:lnTo>
                  <a:lnTo>
                    <a:pt x="94" y="126"/>
                  </a:lnTo>
                  <a:lnTo>
                    <a:pt x="97" y="123"/>
                  </a:lnTo>
                  <a:lnTo>
                    <a:pt x="97" y="123"/>
                  </a:lnTo>
                  <a:lnTo>
                    <a:pt x="100" y="123"/>
                  </a:lnTo>
                  <a:lnTo>
                    <a:pt x="104" y="120"/>
                  </a:lnTo>
                  <a:lnTo>
                    <a:pt x="105" y="117"/>
                  </a:lnTo>
                  <a:lnTo>
                    <a:pt x="112" y="112"/>
                  </a:lnTo>
                  <a:lnTo>
                    <a:pt x="112" y="109"/>
                  </a:lnTo>
                  <a:lnTo>
                    <a:pt x="113" y="105"/>
                  </a:lnTo>
                  <a:lnTo>
                    <a:pt x="116" y="104"/>
                  </a:lnTo>
                  <a:lnTo>
                    <a:pt x="116" y="99"/>
                  </a:lnTo>
                  <a:lnTo>
                    <a:pt x="116" y="97"/>
                  </a:lnTo>
                  <a:lnTo>
                    <a:pt x="116" y="93"/>
                  </a:lnTo>
                  <a:lnTo>
                    <a:pt x="116" y="93"/>
                  </a:lnTo>
                  <a:lnTo>
                    <a:pt x="118" y="91"/>
                  </a:lnTo>
                  <a:lnTo>
                    <a:pt x="118" y="89"/>
                  </a:lnTo>
                  <a:lnTo>
                    <a:pt x="118" y="88"/>
                  </a:lnTo>
                  <a:lnTo>
                    <a:pt x="118" y="86"/>
                  </a:lnTo>
                  <a:lnTo>
                    <a:pt x="118" y="85"/>
                  </a:lnTo>
                  <a:lnTo>
                    <a:pt x="119" y="72"/>
                  </a:lnTo>
                  <a:lnTo>
                    <a:pt x="119" y="70"/>
                  </a:lnTo>
                  <a:lnTo>
                    <a:pt x="118" y="70"/>
                  </a:lnTo>
                  <a:lnTo>
                    <a:pt x="116" y="67"/>
                  </a:lnTo>
                  <a:lnTo>
                    <a:pt x="113" y="67"/>
                  </a:lnTo>
                  <a:lnTo>
                    <a:pt x="107" y="69"/>
                  </a:lnTo>
                  <a:lnTo>
                    <a:pt x="105" y="69"/>
                  </a:lnTo>
                  <a:lnTo>
                    <a:pt x="102" y="64"/>
                  </a:lnTo>
                  <a:lnTo>
                    <a:pt x="99" y="48"/>
                  </a:lnTo>
                  <a:lnTo>
                    <a:pt x="97" y="45"/>
                  </a:lnTo>
                  <a:lnTo>
                    <a:pt x="96" y="45"/>
                  </a:lnTo>
                  <a:lnTo>
                    <a:pt x="92" y="42"/>
                  </a:lnTo>
                  <a:lnTo>
                    <a:pt x="86" y="45"/>
                  </a:lnTo>
                  <a:lnTo>
                    <a:pt x="81" y="43"/>
                  </a:lnTo>
                  <a:lnTo>
                    <a:pt x="75" y="43"/>
                  </a:lnTo>
                  <a:lnTo>
                    <a:pt x="73" y="42"/>
                  </a:lnTo>
                  <a:lnTo>
                    <a:pt x="67" y="43"/>
                  </a:lnTo>
                  <a:lnTo>
                    <a:pt x="67" y="40"/>
                  </a:lnTo>
                  <a:lnTo>
                    <a:pt x="67" y="37"/>
                  </a:lnTo>
                  <a:lnTo>
                    <a:pt x="67" y="34"/>
                  </a:lnTo>
                  <a:lnTo>
                    <a:pt x="69" y="24"/>
                  </a:lnTo>
                  <a:lnTo>
                    <a:pt x="65" y="21"/>
                  </a:lnTo>
                  <a:lnTo>
                    <a:pt x="65" y="16"/>
                  </a:lnTo>
                  <a:lnTo>
                    <a:pt x="62" y="13"/>
                  </a:lnTo>
                  <a:lnTo>
                    <a:pt x="62" y="10"/>
                  </a:lnTo>
                  <a:lnTo>
                    <a:pt x="59" y="6"/>
                  </a:lnTo>
                  <a:lnTo>
                    <a:pt x="57" y="6"/>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1447">
              <a:extLst>
                <a:ext uri="{FF2B5EF4-FFF2-40B4-BE49-F238E27FC236}">
                  <a16:creationId xmlns:a16="http://schemas.microsoft.com/office/drawing/2014/main" id="{2FCC0EC7-20A5-48F1-A72C-B99C2CB29840}"/>
                </a:ext>
              </a:extLst>
            </p:cNvPr>
            <p:cNvSpPr>
              <a:spLocks/>
            </p:cNvSpPr>
            <p:nvPr/>
          </p:nvSpPr>
          <p:spPr bwMode="auto">
            <a:xfrm>
              <a:off x="3904" y="2873"/>
              <a:ext cx="72" cy="82"/>
            </a:xfrm>
            <a:custGeom>
              <a:avLst/>
              <a:gdLst>
                <a:gd name="T0" fmla="*/ 69 w 72"/>
                <a:gd name="T1" fmla="*/ 55 h 82"/>
                <a:gd name="T2" fmla="*/ 67 w 72"/>
                <a:gd name="T3" fmla="*/ 50 h 82"/>
                <a:gd name="T4" fmla="*/ 70 w 72"/>
                <a:gd name="T5" fmla="*/ 42 h 82"/>
                <a:gd name="T6" fmla="*/ 64 w 72"/>
                <a:gd name="T7" fmla="*/ 35 h 82"/>
                <a:gd name="T8" fmla="*/ 54 w 72"/>
                <a:gd name="T9" fmla="*/ 29 h 82"/>
                <a:gd name="T10" fmla="*/ 51 w 72"/>
                <a:gd name="T11" fmla="*/ 26 h 82"/>
                <a:gd name="T12" fmla="*/ 45 w 72"/>
                <a:gd name="T13" fmla="*/ 21 h 82"/>
                <a:gd name="T14" fmla="*/ 39 w 72"/>
                <a:gd name="T15" fmla="*/ 15 h 82"/>
                <a:gd name="T16" fmla="*/ 34 w 72"/>
                <a:gd name="T17" fmla="*/ 18 h 82"/>
                <a:gd name="T18" fmla="*/ 29 w 72"/>
                <a:gd name="T19" fmla="*/ 12 h 82"/>
                <a:gd name="T20" fmla="*/ 24 w 72"/>
                <a:gd name="T21" fmla="*/ 7 h 82"/>
                <a:gd name="T22" fmla="*/ 18 w 72"/>
                <a:gd name="T23" fmla="*/ 0 h 82"/>
                <a:gd name="T24" fmla="*/ 10 w 72"/>
                <a:gd name="T25" fmla="*/ 2 h 82"/>
                <a:gd name="T26" fmla="*/ 8 w 72"/>
                <a:gd name="T27" fmla="*/ 2 h 82"/>
                <a:gd name="T28" fmla="*/ 3 w 72"/>
                <a:gd name="T29" fmla="*/ 8 h 82"/>
                <a:gd name="T30" fmla="*/ 3 w 72"/>
                <a:gd name="T31" fmla="*/ 15 h 82"/>
                <a:gd name="T32" fmla="*/ 3 w 72"/>
                <a:gd name="T33" fmla="*/ 24 h 82"/>
                <a:gd name="T34" fmla="*/ 3 w 72"/>
                <a:gd name="T35" fmla="*/ 29 h 82"/>
                <a:gd name="T36" fmla="*/ 3 w 72"/>
                <a:gd name="T37" fmla="*/ 35 h 82"/>
                <a:gd name="T38" fmla="*/ 2 w 72"/>
                <a:gd name="T39" fmla="*/ 43 h 82"/>
                <a:gd name="T40" fmla="*/ 3 w 72"/>
                <a:gd name="T41" fmla="*/ 50 h 82"/>
                <a:gd name="T42" fmla="*/ 0 w 72"/>
                <a:gd name="T43" fmla="*/ 53 h 82"/>
                <a:gd name="T44" fmla="*/ 0 w 72"/>
                <a:gd name="T45" fmla="*/ 59 h 82"/>
                <a:gd name="T46" fmla="*/ 7 w 72"/>
                <a:gd name="T47" fmla="*/ 71 h 82"/>
                <a:gd name="T48" fmla="*/ 11 w 72"/>
                <a:gd name="T49" fmla="*/ 75 h 82"/>
                <a:gd name="T50" fmla="*/ 19 w 72"/>
                <a:gd name="T51" fmla="*/ 74 h 82"/>
                <a:gd name="T52" fmla="*/ 27 w 72"/>
                <a:gd name="T53" fmla="*/ 77 h 82"/>
                <a:gd name="T54" fmla="*/ 31 w 72"/>
                <a:gd name="T55" fmla="*/ 77 h 82"/>
                <a:gd name="T56" fmla="*/ 32 w 72"/>
                <a:gd name="T57" fmla="*/ 80 h 82"/>
                <a:gd name="T58" fmla="*/ 34 w 72"/>
                <a:gd name="T59" fmla="*/ 82 h 82"/>
                <a:gd name="T60" fmla="*/ 42 w 72"/>
                <a:gd name="T61" fmla="*/ 78 h 82"/>
                <a:gd name="T62" fmla="*/ 46 w 72"/>
                <a:gd name="T63" fmla="*/ 80 h 82"/>
                <a:gd name="T64" fmla="*/ 50 w 72"/>
                <a:gd name="T65" fmla="*/ 80 h 82"/>
                <a:gd name="T66" fmla="*/ 53 w 72"/>
                <a:gd name="T67" fmla="*/ 80 h 82"/>
                <a:gd name="T68" fmla="*/ 54 w 72"/>
                <a:gd name="T69" fmla="*/ 78 h 82"/>
                <a:gd name="T70" fmla="*/ 61 w 72"/>
                <a:gd name="T71" fmla="*/ 77 h 82"/>
                <a:gd name="T72" fmla="*/ 64 w 72"/>
                <a:gd name="T73" fmla="*/ 72 h 82"/>
                <a:gd name="T74" fmla="*/ 66 w 72"/>
                <a:gd name="T75" fmla="*/ 69 h 82"/>
                <a:gd name="T76" fmla="*/ 69 w 72"/>
                <a:gd name="T77" fmla="*/ 63 h 82"/>
                <a:gd name="T78" fmla="*/ 72 w 72"/>
                <a:gd name="T79" fmla="*/ 59 h 82"/>
                <a:gd name="T80" fmla="*/ 69 w 72"/>
                <a:gd name="T81" fmla="*/ 56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2" h="82">
                  <a:moveTo>
                    <a:pt x="69" y="56"/>
                  </a:moveTo>
                  <a:lnTo>
                    <a:pt x="69" y="55"/>
                  </a:lnTo>
                  <a:lnTo>
                    <a:pt x="69" y="55"/>
                  </a:lnTo>
                  <a:lnTo>
                    <a:pt x="67" y="50"/>
                  </a:lnTo>
                  <a:lnTo>
                    <a:pt x="69" y="47"/>
                  </a:lnTo>
                  <a:lnTo>
                    <a:pt x="70" y="42"/>
                  </a:lnTo>
                  <a:lnTo>
                    <a:pt x="67" y="40"/>
                  </a:lnTo>
                  <a:lnTo>
                    <a:pt x="64" y="35"/>
                  </a:lnTo>
                  <a:lnTo>
                    <a:pt x="61" y="31"/>
                  </a:lnTo>
                  <a:lnTo>
                    <a:pt x="54" y="29"/>
                  </a:lnTo>
                  <a:lnTo>
                    <a:pt x="53" y="29"/>
                  </a:lnTo>
                  <a:lnTo>
                    <a:pt x="51" y="26"/>
                  </a:lnTo>
                  <a:lnTo>
                    <a:pt x="48" y="23"/>
                  </a:lnTo>
                  <a:lnTo>
                    <a:pt x="45" y="21"/>
                  </a:lnTo>
                  <a:lnTo>
                    <a:pt x="42" y="19"/>
                  </a:lnTo>
                  <a:lnTo>
                    <a:pt x="39" y="15"/>
                  </a:lnTo>
                  <a:lnTo>
                    <a:pt x="37" y="15"/>
                  </a:lnTo>
                  <a:lnTo>
                    <a:pt x="34" y="18"/>
                  </a:lnTo>
                  <a:lnTo>
                    <a:pt x="32" y="18"/>
                  </a:lnTo>
                  <a:lnTo>
                    <a:pt x="29" y="12"/>
                  </a:lnTo>
                  <a:lnTo>
                    <a:pt x="27" y="8"/>
                  </a:lnTo>
                  <a:lnTo>
                    <a:pt x="24" y="7"/>
                  </a:lnTo>
                  <a:lnTo>
                    <a:pt x="21" y="2"/>
                  </a:lnTo>
                  <a:lnTo>
                    <a:pt x="18" y="0"/>
                  </a:lnTo>
                  <a:lnTo>
                    <a:pt x="11" y="2"/>
                  </a:lnTo>
                  <a:lnTo>
                    <a:pt x="10" y="2"/>
                  </a:lnTo>
                  <a:lnTo>
                    <a:pt x="8" y="2"/>
                  </a:lnTo>
                  <a:lnTo>
                    <a:pt x="8" y="2"/>
                  </a:lnTo>
                  <a:lnTo>
                    <a:pt x="7" y="5"/>
                  </a:lnTo>
                  <a:lnTo>
                    <a:pt x="3" y="8"/>
                  </a:lnTo>
                  <a:lnTo>
                    <a:pt x="5" y="13"/>
                  </a:lnTo>
                  <a:lnTo>
                    <a:pt x="3" y="15"/>
                  </a:lnTo>
                  <a:lnTo>
                    <a:pt x="5" y="18"/>
                  </a:lnTo>
                  <a:lnTo>
                    <a:pt x="3" y="24"/>
                  </a:lnTo>
                  <a:lnTo>
                    <a:pt x="3" y="26"/>
                  </a:lnTo>
                  <a:lnTo>
                    <a:pt x="3" y="29"/>
                  </a:lnTo>
                  <a:lnTo>
                    <a:pt x="2" y="32"/>
                  </a:lnTo>
                  <a:lnTo>
                    <a:pt x="3" y="35"/>
                  </a:lnTo>
                  <a:lnTo>
                    <a:pt x="2" y="37"/>
                  </a:lnTo>
                  <a:lnTo>
                    <a:pt x="2" y="43"/>
                  </a:lnTo>
                  <a:lnTo>
                    <a:pt x="3" y="48"/>
                  </a:lnTo>
                  <a:lnTo>
                    <a:pt x="3" y="50"/>
                  </a:lnTo>
                  <a:lnTo>
                    <a:pt x="0" y="51"/>
                  </a:lnTo>
                  <a:lnTo>
                    <a:pt x="0" y="53"/>
                  </a:lnTo>
                  <a:lnTo>
                    <a:pt x="0" y="53"/>
                  </a:lnTo>
                  <a:lnTo>
                    <a:pt x="0" y="59"/>
                  </a:lnTo>
                  <a:lnTo>
                    <a:pt x="2" y="64"/>
                  </a:lnTo>
                  <a:lnTo>
                    <a:pt x="7" y="71"/>
                  </a:lnTo>
                  <a:lnTo>
                    <a:pt x="8" y="71"/>
                  </a:lnTo>
                  <a:lnTo>
                    <a:pt x="11" y="75"/>
                  </a:lnTo>
                  <a:lnTo>
                    <a:pt x="13" y="75"/>
                  </a:lnTo>
                  <a:lnTo>
                    <a:pt x="19" y="74"/>
                  </a:lnTo>
                  <a:lnTo>
                    <a:pt x="24" y="75"/>
                  </a:lnTo>
                  <a:lnTo>
                    <a:pt x="27" y="77"/>
                  </a:lnTo>
                  <a:lnTo>
                    <a:pt x="29" y="77"/>
                  </a:lnTo>
                  <a:lnTo>
                    <a:pt x="31" y="77"/>
                  </a:lnTo>
                  <a:lnTo>
                    <a:pt x="32" y="78"/>
                  </a:lnTo>
                  <a:lnTo>
                    <a:pt x="32" y="80"/>
                  </a:lnTo>
                  <a:lnTo>
                    <a:pt x="32" y="80"/>
                  </a:lnTo>
                  <a:lnTo>
                    <a:pt x="34" y="82"/>
                  </a:lnTo>
                  <a:lnTo>
                    <a:pt x="37" y="78"/>
                  </a:lnTo>
                  <a:lnTo>
                    <a:pt x="42" y="78"/>
                  </a:lnTo>
                  <a:lnTo>
                    <a:pt x="43" y="80"/>
                  </a:lnTo>
                  <a:lnTo>
                    <a:pt x="46" y="80"/>
                  </a:lnTo>
                  <a:lnTo>
                    <a:pt x="48" y="80"/>
                  </a:lnTo>
                  <a:lnTo>
                    <a:pt x="50" y="80"/>
                  </a:lnTo>
                  <a:lnTo>
                    <a:pt x="51" y="82"/>
                  </a:lnTo>
                  <a:lnTo>
                    <a:pt x="53" y="80"/>
                  </a:lnTo>
                  <a:lnTo>
                    <a:pt x="53" y="78"/>
                  </a:lnTo>
                  <a:lnTo>
                    <a:pt x="54" y="78"/>
                  </a:lnTo>
                  <a:lnTo>
                    <a:pt x="54" y="78"/>
                  </a:lnTo>
                  <a:lnTo>
                    <a:pt x="61" y="77"/>
                  </a:lnTo>
                  <a:lnTo>
                    <a:pt x="64" y="74"/>
                  </a:lnTo>
                  <a:lnTo>
                    <a:pt x="64" y="72"/>
                  </a:lnTo>
                  <a:lnTo>
                    <a:pt x="64" y="71"/>
                  </a:lnTo>
                  <a:lnTo>
                    <a:pt x="66" y="69"/>
                  </a:lnTo>
                  <a:lnTo>
                    <a:pt x="69" y="66"/>
                  </a:lnTo>
                  <a:lnTo>
                    <a:pt x="69" y="63"/>
                  </a:lnTo>
                  <a:lnTo>
                    <a:pt x="70" y="59"/>
                  </a:lnTo>
                  <a:lnTo>
                    <a:pt x="72" y="59"/>
                  </a:lnTo>
                  <a:lnTo>
                    <a:pt x="70" y="58"/>
                  </a:lnTo>
                  <a:lnTo>
                    <a:pt x="69" y="56"/>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1448">
              <a:extLst>
                <a:ext uri="{FF2B5EF4-FFF2-40B4-BE49-F238E27FC236}">
                  <a16:creationId xmlns:a16="http://schemas.microsoft.com/office/drawing/2014/main" id="{4528133D-9481-41B7-A93F-C7D9182C1146}"/>
                </a:ext>
              </a:extLst>
            </p:cNvPr>
            <p:cNvSpPr>
              <a:spLocks/>
            </p:cNvSpPr>
            <p:nvPr/>
          </p:nvSpPr>
          <p:spPr bwMode="auto">
            <a:xfrm>
              <a:off x="3735" y="2749"/>
              <a:ext cx="225" cy="528"/>
            </a:xfrm>
            <a:custGeom>
              <a:avLst/>
              <a:gdLst>
                <a:gd name="T0" fmla="*/ 172 w 225"/>
                <a:gd name="T1" fmla="*/ 153 h 528"/>
                <a:gd name="T2" fmla="*/ 177 w 225"/>
                <a:gd name="T3" fmla="*/ 126 h 528"/>
                <a:gd name="T4" fmla="*/ 188 w 225"/>
                <a:gd name="T5" fmla="*/ 108 h 528"/>
                <a:gd name="T6" fmla="*/ 201 w 225"/>
                <a:gd name="T7" fmla="*/ 92 h 528"/>
                <a:gd name="T8" fmla="*/ 222 w 225"/>
                <a:gd name="T9" fmla="*/ 78 h 528"/>
                <a:gd name="T10" fmla="*/ 215 w 225"/>
                <a:gd name="T11" fmla="*/ 51 h 528"/>
                <a:gd name="T12" fmla="*/ 208 w 225"/>
                <a:gd name="T13" fmla="*/ 72 h 528"/>
                <a:gd name="T14" fmla="*/ 187 w 225"/>
                <a:gd name="T15" fmla="*/ 84 h 528"/>
                <a:gd name="T16" fmla="*/ 163 w 225"/>
                <a:gd name="T17" fmla="*/ 69 h 528"/>
                <a:gd name="T18" fmla="*/ 161 w 225"/>
                <a:gd name="T19" fmla="*/ 45 h 528"/>
                <a:gd name="T20" fmla="*/ 118 w 225"/>
                <a:gd name="T21" fmla="*/ 24 h 528"/>
                <a:gd name="T22" fmla="*/ 86 w 225"/>
                <a:gd name="T23" fmla="*/ 0 h 528"/>
                <a:gd name="T24" fmla="*/ 71 w 225"/>
                <a:gd name="T25" fmla="*/ 6 h 528"/>
                <a:gd name="T26" fmla="*/ 45 w 225"/>
                <a:gd name="T27" fmla="*/ 2 h 528"/>
                <a:gd name="T28" fmla="*/ 18 w 225"/>
                <a:gd name="T29" fmla="*/ 49 h 528"/>
                <a:gd name="T30" fmla="*/ 20 w 225"/>
                <a:gd name="T31" fmla="*/ 73 h 528"/>
                <a:gd name="T32" fmla="*/ 8 w 225"/>
                <a:gd name="T33" fmla="*/ 100 h 528"/>
                <a:gd name="T34" fmla="*/ 0 w 225"/>
                <a:gd name="T35" fmla="*/ 145 h 528"/>
                <a:gd name="T36" fmla="*/ 15 w 225"/>
                <a:gd name="T37" fmla="*/ 182 h 528"/>
                <a:gd name="T38" fmla="*/ 12 w 225"/>
                <a:gd name="T39" fmla="*/ 223 h 528"/>
                <a:gd name="T40" fmla="*/ 12 w 225"/>
                <a:gd name="T41" fmla="*/ 276 h 528"/>
                <a:gd name="T42" fmla="*/ 7 w 225"/>
                <a:gd name="T43" fmla="*/ 328 h 528"/>
                <a:gd name="T44" fmla="*/ 13 w 225"/>
                <a:gd name="T45" fmla="*/ 359 h 528"/>
                <a:gd name="T46" fmla="*/ 21 w 225"/>
                <a:gd name="T47" fmla="*/ 381 h 528"/>
                <a:gd name="T48" fmla="*/ 26 w 225"/>
                <a:gd name="T49" fmla="*/ 397 h 528"/>
                <a:gd name="T50" fmla="*/ 26 w 225"/>
                <a:gd name="T51" fmla="*/ 432 h 528"/>
                <a:gd name="T52" fmla="*/ 15 w 225"/>
                <a:gd name="T53" fmla="*/ 485 h 528"/>
                <a:gd name="T54" fmla="*/ 35 w 225"/>
                <a:gd name="T55" fmla="*/ 507 h 528"/>
                <a:gd name="T56" fmla="*/ 80 w 225"/>
                <a:gd name="T57" fmla="*/ 523 h 528"/>
                <a:gd name="T58" fmla="*/ 83 w 225"/>
                <a:gd name="T59" fmla="*/ 518 h 528"/>
                <a:gd name="T60" fmla="*/ 77 w 225"/>
                <a:gd name="T61" fmla="*/ 502 h 528"/>
                <a:gd name="T62" fmla="*/ 78 w 225"/>
                <a:gd name="T63" fmla="*/ 478 h 528"/>
                <a:gd name="T64" fmla="*/ 90 w 225"/>
                <a:gd name="T65" fmla="*/ 469 h 528"/>
                <a:gd name="T66" fmla="*/ 98 w 225"/>
                <a:gd name="T67" fmla="*/ 456 h 528"/>
                <a:gd name="T68" fmla="*/ 106 w 225"/>
                <a:gd name="T69" fmla="*/ 440 h 528"/>
                <a:gd name="T70" fmla="*/ 106 w 225"/>
                <a:gd name="T71" fmla="*/ 426 h 528"/>
                <a:gd name="T72" fmla="*/ 83 w 225"/>
                <a:gd name="T73" fmla="*/ 416 h 528"/>
                <a:gd name="T74" fmla="*/ 80 w 225"/>
                <a:gd name="T75" fmla="*/ 394 h 528"/>
                <a:gd name="T76" fmla="*/ 102 w 225"/>
                <a:gd name="T77" fmla="*/ 384 h 528"/>
                <a:gd name="T78" fmla="*/ 104 w 225"/>
                <a:gd name="T79" fmla="*/ 373 h 528"/>
                <a:gd name="T80" fmla="*/ 101 w 225"/>
                <a:gd name="T81" fmla="*/ 354 h 528"/>
                <a:gd name="T82" fmla="*/ 102 w 225"/>
                <a:gd name="T83" fmla="*/ 341 h 528"/>
                <a:gd name="T84" fmla="*/ 120 w 225"/>
                <a:gd name="T85" fmla="*/ 343 h 528"/>
                <a:gd name="T86" fmla="*/ 112 w 225"/>
                <a:gd name="T87" fmla="*/ 330 h 528"/>
                <a:gd name="T88" fmla="*/ 107 w 225"/>
                <a:gd name="T89" fmla="*/ 333 h 528"/>
                <a:gd name="T90" fmla="*/ 94 w 225"/>
                <a:gd name="T91" fmla="*/ 314 h 528"/>
                <a:gd name="T92" fmla="*/ 112 w 225"/>
                <a:gd name="T93" fmla="*/ 313 h 528"/>
                <a:gd name="T94" fmla="*/ 133 w 225"/>
                <a:gd name="T95" fmla="*/ 301 h 528"/>
                <a:gd name="T96" fmla="*/ 133 w 225"/>
                <a:gd name="T97" fmla="*/ 285 h 528"/>
                <a:gd name="T98" fmla="*/ 129 w 225"/>
                <a:gd name="T99" fmla="*/ 271 h 528"/>
                <a:gd name="T100" fmla="*/ 147 w 225"/>
                <a:gd name="T101" fmla="*/ 273 h 528"/>
                <a:gd name="T102" fmla="*/ 192 w 225"/>
                <a:gd name="T103" fmla="*/ 260 h 528"/>
                <a:gd name="T104" fmla="*/ 200 w 225"/>
                <a:gd name="T105" fmla="*/ 239 h 528"/>
                <a:gd name="T106" fmla="*/ 188 w 225"/>
                <a:gd name="T107" fmla="*/ 223 h 528"/>
                <a:gd name="T108" fmla="*/ 169 w 225"/>
                <a:gd name="T109" fmla="*/ 195 h 528"/>
                <a:gd name="T110" fmla="*/ 169 w 225"/>
                <a:gd name="T111" fmla="*/ 177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5" h="528">
                  <a:moveTo>
                    <a:pt x="169" y="175"/>
                  </a:moveTo>
                  <a:lnTo>
                    <a:pt x="172" y="174"/>
                  </a:lnTo>
                  <a:lnTo>
                    <a:pt x="172" y="172"/>
                  </a:lnTo>
                  <a:lnTo>
                    <a:pt x="171" y="167"/>
                  </a:lnTo>
                  <a:lnTo>
                    <a:pt x="171" y="161"/>
                  </a:lnTo>
                  <a:lnTo>
                    <a:pt x="172" y="159"/>
                  </a:lnTo>
                  <a:lnTo>
                    <a:pt x="171" y="156"/>
                  </a:lnTo>
                  <a:lnTo>
                    <a:pt x="172" y="153"/>
                  </a:lnTo>
                  <a:lnTo>
                    <a:pt x="172" y="150"/>
                  </a:lnTo>
                  <a:lnTo>
                    <a:pt x="172" y="148"/>
                  </a:lnTo>
                  <a:lnTo>
                    <a:pt x="174" y="142"/>
                  </a:lnTo>
                  <a:lnTo>
                    <a:pt x="172" y="139"/>
                  </a:lnTo>
                  <a:lnTo>
                    <a:pt x="174" y="137"/>
                  </a:lnTo>
                  <a:lnTo>
                    <a:pt x="172" y="132"/>
                  </a:lnTo>
                  <a:lnTo>
                    <a:pt x="176" y="129"/>
                  </a:lnTo>
                  <a:lnTo>
                    <a:pt x="177" y="126"/>
                  </a:lnTo>
                  <a:lnTo>
                    <a:pt x="177" y="126"/>
                  </a:lnTo>
                  <a:lnTo>
                    <a:pt x="177" y="124"/>
                  </a:lnTo>
                  <a:lnTo>
                    <a:pt x="180" y="123"/>
                  </a:lnTo>
                  <a:lnTo>
                    <a:pt x="180" y="121"/>
                  </a:lnTo>
                  <a:lnTo>
                    <a:pt x="182" y="118"/>
                  </a:lnTo>
                  <a:lnTo>
                    <a:pt x="184" y="115"/>
                  </a:lnTo>
                  <a:lnTo>
                    <a:pt x="187" y="110"/>
                  </a:lnTo>
                  <a:lnTo>
                    <a:pt x="188" y="108"/>
                  </a:lnTo>
                  <a:lnTo>
                    <a:pt x="190" y="107"/>
                  </a:lnTo>
                  <a:lnTo>
                    <a:pt x="190" y="105"/>
                  </a:lnTo>
                  <a:lnTo>
                    <a:pt x="192" y="102"/>
                  </a:lnTo>
                  <a:lnTo>
                    <a:pt x="195" y="97"/>
                  </a:lnTo>
                  <a:lnTo>
                    <a:pt x="196" y="97"/>
                  </a:lnTo>
                  <a:lnTo>
                    <a:pt x="200" y="97"/>
                  </a:lnTo>
                  <a:lnTo>
                    <a:pt x="200" y="92"/>
                  </a:lnTo>
                  <a:lnTo>
                    <a:pt x="201" y="92"/>
                  </a:lnTo>
                  <a:lnTo>
                    <a:pt x="206" y="88"/>
                  </a:lnTo>
                  <a:lnTo>
                    <a:pt x="208" y="88"/>
                  </a:lnTo>
                  <a:lnTo>
                    <a:pt x="209" y="86"/>
                  </a:lnTo>
                  <a:lnTo>
                    <a:pt x="215" y="81"/>
                  </a:lnTo>
                  <a:lnTo>
                    <a:pt x="215" y="83"/>
                  </a:lnTo>
                  <a:lnTo>
                    <a:pt x="219" y="81"/>
                  </a:lnTo>
                  <a:lnTo>
                    <a:pt x="219" y="80"/>
                  </a:lnTo>
                  <a:lnTo>
                    <a:pt x="222" y="78"/>
                  </a:lnTo>
                  <a:lnTo>
                    <a:pt x="225" y="78"/>
                  </a:lnTo>
                  <a:lnTo>
                    <a:pt x="225" y="77"/>
                  </a:lnTo>
                  <a:lnTo>
                    <a:pt x="225" y="70"/>
                  </a:lnTo>
                  <a:lnTo>
                    <a:pt x="225" y="65"/>
                  </a:lnTo>
                  <a:lnTo>
                    <a:pt x="225" y="61"/>
                  </a:lnTo>
                  <a:lnTo>
                    <a:pt x="222" y="54"/>
                  </a:lnTo>
                  <a:lnTo>
                    <a:pt x="222" y="51"/>
                  </a:lnTo>
                  <a:lnTo>
                    <a:pt x="215" y="51"/>
                  </a:lnTo>
                  <a:lnTo>
                    <a:pt x="212" y="53"/>
                  </a:lnTo>
                  <a:lnTo>
                    <a:pt x="212" y="53"/>
                  </a:lnTo>
                  <a:lnTo>
                    <a:pt x="212" y="57"/>
                  </a:lnTo>
                  <a:lnTo>
                    <a:pt x="212" y="59"/>
                  </a:lnTo>
                  <a:lnTo>
                    <a:pt x="212" y="64"/>
                  </a:lnTo>
                  <a:lnTo>
                    <a:pt x="209" y="65"/>
                  </a:lnTo>
                  <a:lnTo>
                    <a:pt x="208" y="69"/>
                  </a:lnTo>
                  <a:lnTo>
                    <a:pt x="208" y="72"/>
                  </a:lnTo>
                  <a:lnTo>
                    <a:pt x="201" y="77"/>
                  </a:lnTo>
                  <a:lnTo>
                    <a:pt x="200" y="80"/>
                  </a:lnTo>
                  <a:lnTo>
                    <a:pt x="196" y="83"/>
                  </a:lnTo>
                  <a:lnTo>
                    <a:pt x="193" y="83"/>
                  </a:lnTo>
                  <a:lnTo>
                    <a:pt x="193" y="83"/>
                  </a:lnTo>
                  <a:lnTo>
                    <a:pt x="190" y="86"/>
                  </a:lnTo>
                  <a:lnTo>
                    <a:pt x="188" y="84"/>
                  </a:lnTo>
                  <a:lnTo>
                    <a:pt x="187" y="84"/>
                  </a:lnTo>
                  <a:lnTo>
                    <a:pt x="184" y="86"/>
                  </a:lnTo>
                  <a:lnTo>
                    <a:pt x="177" y="83"/>
                  </a:lnTo>
                  <a:lnTo>
                    <a:pt x="169" y="81"/>
                  </a:lnTo>
                  <a:lnTo>
                    <a:pt x="160" y="81"/>
                  </a:lnTo>
                  <a:lnTo>
                    <a:pt x="157" y="83"/>
                  </a:lnTo>
                  <a:lnTo>
                    <a:pt x="157" y="80"/>
                  </a:lnTo>
                  <a:lnTo>
                    <a:pt x="161" y="75"/>
                  </a:lnTo>
                  <a:lnTo>
                    <a:pt x="163" y="69"/>
                  </a:lnTo>
                  <a:lnTo>
                    <a:pt x="163" y="65"/>
                  </a:lnTo>
                  <a:lnTo>
                    <a:pt x="165" y="64"/>
                  </a:lnTo>
                  <a:lnTo>
                    <a:pt x="166" y="62"/>
                  </a:lnTo>
                  <a:lnTo>
                    <a:pt x="169" y="59"/>
                  </a:lnTo>
                  <a:lnTo>
                    <a:pt x="169" y="56"/>
                  </a:lnTo>
                  <a:lnTo>
                    <a:pt x="168" y="53"/>
                  </a:lnTo>
                  <a:lnTo>
                    <a:pt x="165" y="49"/>
                  </a:lnTo>
                  <a:lnTo>
                    <a:pt x="161" y="45"/>
                  </a:lnTo>
                  <a:lnTo>
                    <a:pt x="152" y="45"/>
                  </a:lnTo>
                  <a:lnTo>
                    <a:pt x="145" y="41"/>
                  </a:lnTo>
                  <a:lnTo>
                    <a:pt x="139" y="35"/>
                  </a:lnTo>
                  <a:lnTo>
                    <a:pt x="137" y="35"/>
                  </a:lnTo>
                  <a:lnTo>
                    <a:pt x="131" y="32"/>
                  </a:lnTo>
                  <a:lnTo>
                    <a:pt x="123" y="30"/>
                  </a:lnTo>
                  <a:lnTo>
                    <a:pt x="121" y="27"/>
                  </a:lnTo>
                  <a:lnTo>
                    <a:pt x="118" y="24"/>
                  </a:lnTo>
                  <a:lnTo>
                    <a:pt x="114" y="22"/>
                  </a:lnTo>
                  <a:lnTo>
                    <a:pt x="106" y="14"/>
                  </a:lnTo>
                  <a:lnTo>
                    <a:pt x="102" y="8"/>
                  </a:lnTo>
                  <a:lnTo>
                    <a:pt x="99" y="8"/>
                  </a:lnTo>
                  <a:lnTo>
                    <a:pt x="96" y="3"/>
                  </a:lnTo>
                  <a:lnTo>
                    <a:pt x="96" y="3"/>
                  </a:lnTo>
                  <a:lnTo>
                    <a:pt x="93" y="2"/>
                  </a:lnTo>
                  <a:lnTo>
                    <a:pt x="86" y="0"/>
                  </a:lnTo>
                  <a:lnTo>
                    <a:pt x="78" y="0"/>
                  </a:lnTo>
                  <a:lnTo>
                    <a:pt x="75" y="5"/>
                  </a:lnTo>
                  <a:lnTo>
                    <a:pt x="75" y="6"/>
                  </a:lnTo>
                  <a:lnTo>
                    <a:pt x="74" y="10"/>
                  </a:lnTo>
                  <a:lnTo>
                    <a:pt x="74" y="11"/>
                  </a:lnTo>
                  <a:lnTo>
                    <a:pt x="74" y="13"/>
                  </a:lnTo>
                  <a:lnTo>
                    <a:pt x="72" y="11"/>
                  </a:lnTo>
                  <a:lnTo>
                    <a:pt x="71" y="6"/>
                  </a:lnTo>
                  <a:lnTo>
                    <a:pt x="69" y="3"/>
                  </a:lnTo>
                  <a:lnTo>
                    <a:pt x="67" y="2"/>
                  </a:lnTo>
                  <a:lnTo>
                    <a:pt x="61" y="3"/>
                  </a:lnTo>
                  <a:lnTo>
                    <a:pt x="59" y="2"/>
                  </a:lnTo>
                  <a:lnTo>
                    <a:pt x="56" y="3"/>
                  </a:lnTo>
                  <a:lnTo>
                    <a:pt x="51" y="3"/>
                  </a:lnTo>
                  <a:lnTo>
                    <a:pt x="48" y="0"/>
                  </a:lnTo>
                  <a:lnTo>
                    <a:pt x="45" y="2"/>
                  </a:lnTo>
                  <a:lnTo>
                    <a:pt x="40" y="6"/>
                  </a:lnTo>
                  <a:lnTo>
                    <a:pt x="37" y="13"/>
                  </a:lnTo>
                  <a:lnTo>
                    <a:pt x="35" y="14"/>
                  </a:lnTo>
                  <a:lnTo>
                    <a:pt x="37" y="17"/>
                  </a:lnTo>
                  <a:lnTo>
                    <a:pt x="34" y="33"/>
                  </a:lnTo>
                  <a:lnTo>
                    <a:pt x="16" y="43"/>
                  </a:lnTo>
                  <a:lnTo>
                    <a:pt x="16" y="46"/>
                  </a:lnTo>
                  <a:lnTo>
                    <a:pt x="18" y="49"/>
                  </a:lnTo>
                  <a:lnTo>
                    <a:pt x="20" y="51"/>
                  </a:lnTo>
                  <a:lnTo>
                    <a:pt x="18" y="54"/>
                  </a:lnTo>
                  <a:lnTo>
                    <a:pt x="18" y="59"/>
                  </a:lnTo>
                  <a:lnTo>
                    <a:pt x="21" y="64"/>
                  </a:lnTo>
                  <a:lnTo>
                    <a:pt x="21" y="67"/>
                  </a:lnTo>
                  <a:lnTo>
                    <a:pt x="20" y="69"/>
                  </a:lnTo>
                  <a:lnTo>
                    <a:pt x="18" y="72"/>
                  </a:lnTo>
                  <a:lnTo>
                    <a:pt x="20" y="73"/>
                  </a:lnTo>
                  <a:lnTo>
                    <a:pt x="21" y="75"/>
                  </a:lnTo>
                  <a:lnTo>
                    <a:pt x="21" y="78"/>
                  </a:lnTo>
                  <a:lnTo>
                    <a:pt x="23" y="80"/>
                  </a:lnTo>
                  <a:lnTo>
                    <a:pt x="21" y="83"/>
                  </a:lnTo>
                  <a:lnTo>
                    <a:pt x="18" y="84"/>
                  </a:lnTo>
                  <a:lnTo>
                    <a:pt x="15" y="88"/>
                  </a:lnTo>
                  <a:lnTo>
                    <a:pt x="10" y="97"/>
                  </a:lnTo>
                  <a:lnTo>
                    <a:pt x="8" y="100"/>
                  </a:lnTo>
                  <a:lnTo>
                    <a:pt x="7" y="112"/>
                  </a:lnTo>
                  <a:lnTo>
                    <a:pt x="5" y="113"/>
                  </a:lnTo>
                  <a:lnTo>
                    <a:pt x="5" y="123"/>
                  </a:lnTo>
                  <a:lnTo>
                    <a:pt x="8" y="126"/>
                  </a:lnTo>
                  <a:lnTo>
                    <a:pt x="7" y="132"/>
                  </a:lnTo>
                  <a:lnTo>
                    <a:pt x="5" y="136"/>
                  </a:lnTo>
                  <a:lnTo>
                    <a:pt x="5" y="143"/>
                  </a:lnTo>
                  <a:lnTo>
                    <a:pt x="0" y="145"/>
                  </a:lnTo>
                  <a:lnTo>
                    <a:pt x="0" y="150"/>
                  </a:lnTo>
                  <a:lnTo>
                    <a:pt x="2" y="156"/>
                  </a:lnTo>
                  <a:lnTo>
                    <a:pt x="5" y="161"/>
                  </a:lnTo>
                  <a:lnTo>
                    <a:pt x="5" y="163"/>
                  </a:lnTo>
                  <a:lnTo>
                    <a:pt x="8" y="167"/>
                  </a:lnTo>
                  <a:lnTo>
                    <a:pt x="10" y="172"/>
                  </a:lnTo>
                  <a:lnTo>
                    <a:pt x="12" y="180"/>
                  </a:lnTo>
                  <a:lnTo>
                    <a:pt x="15" y="182"/>
                  </a:lnTo>
                  <a:lnTo>
                    <a:pt x="15" y="193"/>
                  </a:lnTo>
                  <a:lnTo>
                    <a:pt x="15" y="199"/>
                  </a:lnTo>
                  <a:lnTo>
                    <a:pt x="12" y="201"/>
                  </a:lnTo>
                  <a:lnTo>
                    <a:pt x="10" y="207"/>
                  </a:lnTo>
                  <a:lnTo>
                    <a:pt x="10" y="212"/>
                  </a:lnTo>
                  <a:lnTo>
                    <a:pt x="7" y="217"/>
                  </a:lnTo>
                  <a:lnTo>
                    <a:pt x="8" y="218"/>
                  </a:lnTo>
                  <a:lnTo>
                    <a:pt x="12" y="223"/>
                  </a:lnTo>
                  <a:lnTo>
                    <a:pt x="13" y="228"/>
                  </a:lnTo>
                  <a:lnTo>
                    <a:pt x="10" y="231"/>
                  </a:lnTo>
                  <a:lnTo>
                    <a:pt x="7" y="238"/>
                  </a:lnTo>
                  <a:lnTo>
                    <a:pt x="7" y="247"/>
                  </a:lnTo>
                  <a:lnTo>
                    <a:pt x="7" y="252"/>
                  </a:lnTo>
                  <a:lnTo>
                    <a:pt x="5" y="257"/>
                  </a:lnTo>
                  <a:lnTo>
                    <a:pt x="13" y="273"/>
                  </a:lnTo>
                  <a:lnTo>
                    <a:pt x="12" y="276"/>
                  </a:lnTo>
                  <a:lnTo>
                    <a:pt x="8" y="277"/>
                  </a:lnTo>
                  <a:lnTo>
                    <a:pt x="7" y="285"/>
                  </a:lnTo>
                  <a:lnTo>
                    <a:pt x="2" y="292"/>
                  </a:lnTo>
                  <a:lnTo>
                    <a:pt x="2" y="297"/>
                  </a:lnTo>
                  <a:lnTo>
                    <a:pt x="5" y="301"/>
                  </a:lnTo>
                  <a:lnTo>
                    <a:pt x="5" y="313"/>
                  </a:lnTo>
                  <a:lnTo>
                    <a:pt x="5" y="321"/>
                  </a:lnTo>
                  <a:lnTo>
                    <a:pt x="7" y="328"/>
                  </a:lnTo>
                  <a:lnTo>
                    <a:pt x="8" y="328"/>
                  </a:lnTo>
                  <a:lnTo>
                    <a:pt x="10" y="332"/>
                  </a:lnTo>
                  <a:lnTo>
                    <a:pt x="10" y="335"/>
                  </a:lnTo>
                  <a:lnTo>
                    <a:pt x="7" y="338"/>
                  </a:lnTo>
                  <a:lnTo>
                    <a:pt x="7" y="348"/>
                  </a:lnTo>
                  <a:lnTo>
                    <a:pt x="8" y="352"/>
                  </a:lnTo>
                  <a:lnTo>
                    <a:pt x="13" y="354"/>
                  </a:lnTo>
                  <a:lnTo>
                    <a:pt x="13" y="359"/>
                  </a:lnTo>
                  <a:lnTo>
                    <a:pt x="13" y="364"/>
                  </a:lnTo>
                  <a:lnTo>
                    <a:pt x="15" y="368"/>
                  </a:lnTo>
                  <a:lnTo>
                    <a:pt x="16" y="375"/>
                  </a:lnTo>
                  <a:lnTo>
                    <a:pt x="20" y="375"/>
                  </a:lnTo>
                  <a:lnTo>
                    <a:pt x="21" y="375"/>
                  </a:lnTo>
                  <a:lnTo>
                    <a:pt x="23" y="375"/>
                  </a:lnTo>
                  <a:lnTo>
                    <a:pt x="23" y="378"/>
                  </a:lnTo>
                  <a:lnTo>
                    <a:pt x="21" y="381"/>
                  </a:lnTo>
                  <a:lnTo>
                    <a:pt x="15" y="381"/>
                  </a:lnTo>
                  <a:lnTo>
                    <a:pt x="13" y="384"/>
                  </a:lnTo>
                  <a:lnTo>
                    <a:pt x="15" y="386"/>
                  </a:lnTo>
                  <a:lnTo>
                    <a:pt x="16" y="384"/>
                  </a:lnTo>
                  <a:lnTo>
                    <a:pt x="18" y="384"/>
                  </a:lnTo>
                  <a:lnTo>
                    <a:pt x="23" y="387"/>
                  </a:lnTo>
                  <a:lnTo>
                    <a:pt x="26" y="394"/>
                  </a:lnTo>
                  <a:lnTo>
                    <a:pt x="26" y="397"/>
                  </a:lnTo>
                  <a:lnTo>
                    <a:pt x="23" y="400"/>
                  </a:lnTo>
                  <a:lnTo>
                    <a:pt x="23" y="402"/>
                  </a:lnTo>
                  <a:lnTo>
                    <a:pt x="24" y="407"/>
                  </a:lnTo>
                  <a:lnTo>
                    <a:pt x="26" y="415"/>
                  </a:lnTo>
                  <a:lnTo>
                    <a:pt x="27" y="419"/>
                  </a:lnTo>
                  <a:lnTo>
                    <a:pt x="24" y="423"/>
                  </a:lnTo>
                  <a:lnTo>
                    <a:pt x="24" y="426"/>
                  </a:lnTo>
                  <a:lnTo>
                    <a:pt x="26" y="432"/>
                  </a:lnTo>
                  <a:lnTo>
                    <a:pt x="24" y="435"/>
                  </a:lnTo>
                  <a:lnTo>
                    <a:pt x="23" y="442"/>
                  </a:lnTo>
                  <a:lnTo>
                    <a:pt x="24" y="448"/>
                  </a:lnTo>
                  <a:lnTo>
                    <a:pt x="26" y="454"/>
                  </a:lnTo>
                  <a:lnTo>
                    <a:pt x="24" y="462"/>
                  </a:lnTo>
                  <a:lnTo>
                    <a:pt x="20" y="467"/>
                  </a:lnTo>
                  <a:lnTo>
                    <a:pt x="16" y="472"/>
                  </a:lnTo>
                  <a:lnTo>
                    <a:pt x="15" y="485"/>
                  </a:lnTo>
                  <a:lnTo>
                    <a:pt x="16" y="488"/>
                  </a:lnTo>
                  <a:lnTo>
                    <a:pt x="23" y="501"/>
                  </a:lnTo>
                  <a:lnTo>
                    <a:pt x="24" y="501"/>
                  </a:lnTo>
                  <a:lnTo>
                    <a:pt x="27" y="498"/>
                  </a:lnTo>
                  <a:lnTo>
                    <a:pt x="32" y="496"/>
                  </a:lnTo>
                  <a:lnTo>
                    <a:pt x="35" y="496"/>
                  </a:lnTo>
                  <a:lnTo>
                    <a:pt x="35" y="499"/>
                  </a:lnTo>
                  <a:lnTo>
                    <a:pt x="35" y="507"/>
                  </a:lnTo>
                  <a:lnTo>
                    <a:pt x="39" y="510"/>
                  </a:lnTo>
                  <a:lnTo>
                    <a:pt x="40" y="515"/>
                  </a:lnTo>
                  <a:lnTo>
                    <a:pt x="42" y="521"/>
                  </a:lnTo>
                  <a:lnTo>
                    <a:pt x="50" y="521"/>
                  </a:lnTo>
                  <a:lnTo>
                    <a:pt x="51" y="523"/>
                  </a:lnTo>
                  <a:lnTo>
                    <a:pt x="61" y="521"/>
                  </a:lnTo>
                  <a:lnTo>
                    <a:pt x="80" y="521"/>
                  </a:lnTo>
                  <a:lnTo>
                    <a:pt x="80" y="523"/>
                  </a:lnTo>
                  <a:lnTo>
                    <a:pt x="83" y="523"/>
                  </a:lnTo>
                  <a:lnTo>
                    <a:pt x="88" y="526"/>
                  </a:lnTo>
                  <a:lnTo>
                    <a:pt x="91" y="528"/>
                  </a:lnTo>
                  <a:lnTo>
                    <a:pt x="91" y="528"/>
                  </a:lnTo>
                  <a:lnTo>
                    <a:pt x="91" y="526"/>
                  </a:lnTo>
                  <a:lnTo>
                    <a:pt x="90" y="523"/>
                  </a:lnTo>
                  <a:lnTo>
                    <a:pt x="85" y="520"/>
                  </a:lnTo>
                  <a:lnTo>
                    <a:pt x="83" y="518"/>
                  </a:lnTo>
                  <a:lnTo>
                    <a:pt x="82" y="515"/>
                  </a:lnTo>
                  <a:lnTo>
                    <a:pt x="80" y="515"/>
                  </a:lnTo>
                  <a:lnTo>
                    <a:pt x="78" y="515"/>
                  </a:lnTo>
                  <a:lnTo>
                    <a:pt x="80" y="513"/>
                  </a:lnTo>
                  <a:lnTo>
                    <a:pt x="80" y="512"/>
                  </a:lnTo>
                  <a:lnTo>
                    <a:pt x="80" y="510"/>
                  </a:lnTo>
                  <a:lnTo>
                    <a:pt x="80" y="509"/>
                  </a:lnTo>
                  <a:lnTo>
                    <a:pt x="77" y="502"/>
                  </a:lnTo>
                  <a:lnTo>
                    <a:pt x="75" y="498"/>
                  </a:lnTo>
                  <a:lnTo>
                    <a:pt x="74" y="494"/>
                  </a:lnTo>
                  <a:lnTo>
                    <a:pt x="75" y="490"/>
                  </a:lnTo>
                  <a:lnTo>
                    <a:pt x="80" y="486"/>
                  </a:lnTo>
                  <a:lnTo>
                    <a:pt x="80" y="485"/>
                  </a:lnTo>
                  <a:lnTo>
                    <a:pt x="80" y="483"/>
                  </a:lnTo>
                  <a:lnTo>
                    <a:pt x="80" y="480"/>
                  </a:lnTo>
                  <a:lnTo>
                    <a:pt x="78" y="478"/>
                  </a:lnTo>
                  <a:lnTo>
                    <a:pt x="80" y="480"/>
                  </a:lnTo>
                  <a:lnTo>
                    <a:pt x="82" y="482"/>
                  </a:lnTo>
                  <a:lnTo>
                    <a:pt x="83" y="483"/>
                  </a:lnTo>
                  <a:lnTo>
                    <a:pt x="86" y="480"/>
                  </a:lnTo>
                  <a:lnTo>
                    <a:pt x="88" y="478"/>
                  </a:lnTo>
                  <a:lnTo>
                    <a:pt x="90" y="475"/>
                  </a:lnTo>
                  <a:lnTo>
                    <a:pt x="91" y="472"/>
                  </a:lnTo>
                  <a:lnTo>
                    <a:pt x="90" y="469"/>
                  </a:lnTo>
                  <a:lnTo>
                    <a:pt x="88" y="467"/>
                  </a:lnTo>
                  <a:lnTo>
                    <a:pt x="86" y="469"/>
                  </a:lnTo>
                  <a:lnTo>
                    <a:pt x="86" y="467"/>
                  </a:lnTo>
                  <a:lnTo>
                    <a:pt x="90" y="466"/>
                  </a:lnTo>
                  <a:lnTo>
                    <a:pt x="90" y="462"/>
                  </a:lnTo>
                  <a:lnTo>
                    <a:pt x="91" y="459"/>
                  </a:lnTo>
                  <a:lnTo>
                    <a:pt x="94" y="456"/>
                  </a:lnTo>
                  <a:lnTo>
                    <a:pt x="98" y="456"/>
                  </a:lnTo>
                  <a:lnTo>
                    <a:pt x="98" y="453"/>
                  </a:lnTo>
                  <a:lnTo>
                    <a:pt x="99" y="450"/>
                  </a:lnTo>
                  <a:lnTo>
                    <a:pt x="101" y="448"/>
                  </a:lnTo>
                  <a:lnTo>
                    <a:pt x="102" y="447"/>
                  </a:lnTo>
                  <a:lnTo>
                    <a:pt x="104" y="445"/>
                  </a:lnTo>
                  <a:lnTo>
                    <a:pt x="107" y="443"/>
                  </a:lnTo>
                  <a:lnTo>
                    <a:pt x="106" y="442"/>
                  </a:lnTo>
                  <a:lnTo>
                    <a:pt x="106" y="440"/>
                  </a:lnTo>
                  <a:lnTo>
                    <a:pt x="107" y="439"/>
                  </a:lnTo>
                  <a:lnTo>
                    <a:pt x="106" y="437"/>
                  </a:lnTo>
                  <a:lnTo>
                    <a:pt x="104" y="437"/>
                  </a:lnTo>
                  <a:lnTo>
                    <a:pt x="106" y="434"/>
                  </a:lnTo>
                  <a:lnTo>
                    <a:pt x="106" y="432"/>
                  </a:lnTo>
                  <a:lnTo>
                    <a:pt x="104" y="429"/>
                  </a:lnTo>
                  <a:lnTo>
                    <a:pt x="104" y="427"/>
                  </a:lnTo>
                  <a:lnTo>
                    <a:pt x="106" y="426"/>
                  </a:lnTo>
                  <a:lnTo>
                    <a:pt x="104" y="424"/>
                  </a:lnTo>
                  <a:lnTo>
                    <a:pt x="102" y="424"/>
                  </a:lnTo>
                  <a:lnTo>
                    <a:pt x="101" y="424"/>
                  </a:lnTo>
                  <a:lnTo>
                    <a:pt x="99" y="424"/>
                  </a:lnTo>
                  <a:lnTo>
                    <a:pt x="94" y="424"/>
                  </a:lnTo>
                  <a:lnTo>
                    <a:pt x="88" y="419"/>
                  </a:lnTo>
                  <a:lnTo>
                    <a:pt x="85" y="416"/>
                  </a:lnTo>
                  <a:lnTo>
                    <a:pt x="83" y="416"/>
                  </a:lnTo>
                  <a:lnTo>
                    <a:pt x="80" y="413"/>
                  </a:lnTo>
                  <a:lnTo>
                    <a:pt x="77" y="408"/>
                  </a:lnTo>
                  <a:lnTo>
                    <a:pt x="77" y="405"/>
                  </a:lnTo>
                  <a:lnTo>
                    <a:pt x="75" y="403"/>
                  </a:lnTo>
                  <a:lnTo>
                    <a:pt x="75" y="402"/>
                  </a:lnTo>
                  <a:lnTo>
                    <a:pt x="78" y="399"/>
                  </a:lnTo>
                  <a:lnTo>
                    <a:pt x="80" y="397"/>
                  </a:lnTo>
                  <a:lnTo>
                    <a:pt x="80" y="394"/>
                  </a:lnTo>
                  <a:lnTo>
                    <a:pt x="83" y="392"/>
                  </a:lnTo>
                  <a:lnTo>
                    <a:pt x="85" y="391"/>
                  </a:lnTo>
                  <a:lnTo>
                    <a:pt x="88" y="389"/>
                  </a:lnTo>
                  <a:lnTo>
                    <a:pt x="91" y="387"/>
                  </a:lnTo>
                  <a:lnTo>
                    <a:pt x="94" y="386"/>
                  </a:lnTo>
                  <a:lnTo>
                    <a:pt x="98" y="386"/>
                  </a:lnTo>
                  <a:lnTo>
                    <a:pt x="102" y="386"/>
                  </a:lnTo>
                  <a:lnTo>
                    <a:pt x="102" y="384"/>
                  </a:lnTo>
                  <a:lnTo>
                    <a:pt x="101" y="383"/>
                  </a:lnTo>
                  <a:lnTo>
                    <a:pt x="98" y="383"/>
                  </a:lnTo>
                  <a:lnTo>
                    <a:pt x="98" y="381"/>
                  </a:lnTo>
                  <a:lnTo>
                    <a:pt x="99" y="380"/>
                  </a:lnTo>
                  <a:lnTo>
                    <a:pt x="102" y="376"/>
                  </a:lnTo>
                  <a:lnTo>
                    <a:pt x="102" y="376"/>
                  </a:lnTo>
                  <a:lnTo>
                    <a:pt x="102" y="373"/>
                  </a:lnTo>
                  <a:lnTo>
                    <a:pt x="104" y="373"/>
                  </a:lnTo>
                  <a:lnTo>
                    <a:pt x="99" y="368"/>
                  </a:lnTo>
                  <a:lnTo>
                    <a:pt x="101" y="367"/>
                  </a:lnTo>
                  <a:lnTo>
                    <a:pt x="101" y="365"/>
                  </a:lnTo>
                  <a:lnTo>
                    <a:pt x="99" y="364"/>
                  </a:lnTo>
                  <a:lnTo>
                    <a:pt x="99" y="360"/>
                  </a:lnTo>
                  <a:lnTo>
                    <a:pt x="101" y="357"/>
                  </a:lnTo>
                  <a:lnTo>
                    <a:pt x="102" y="356"/>
                  </a:lnTo>
                  <a:lnTo>
                    <a:pt x="101" y="354"/>
                  </a:lnTo>
                  <a:lnTo>
                    <a:pt x="102" y="352"/>
                  </a:lnTo>
                  <a:lnTo>
                    <a:pt x="107" y="351"/>
                  </a:lnTo>
                  <a:lnTo>
                    <a:pt x="110" y="348"/>
                  </a:lnTo>
                  <a:lnTo>
                    <a:pt x="110" y="346"/>
                  </a:lnTo>
                  <a:lnTo>
                    <a:pt x="106" y="344"/>
                  </a:lnTo>
                  <a:lnTo>
                    <a:pt x="102" y="344"/>
                  </a:lnTo>
                  <a:lnTo>
                    <a:pt x="101" y="343"/>
                  </a:lnTo>
                  <a:lnTo>
                    <a:pt x="102" y="341"/>
                  </a:lnTo>
                  <a:lnTo>
                    <a:pt x="104" y="340"/>
                  </a:lnTo>
                  <a:lnTo>
                    <a:pt x="109" y="338"/>
                  </a:lnTo>
                  <a:lnTo>
                    <a:pt x="112" y="340"/>
                  </a:lnTo>
                  <a:lnTo>
                    <a:pt x="112" y="341"/>
                  </a:lnTo>
                  <a:lnTo>
                    <a:pt x="112" y="343"/>
                  </a:lnTo>
                  <a:lnTo>
                    <a:pt x="112" y="346"/>
                  </a:lnTo>
                  <a:lnTo>
                    <a:pt x="115" y="346"/>
                  </a:lnTo>
                  <a:lnTo>
                    <a:pt x="120" y="343"/>
                  </a:lnTo>
                  <a:lnTo>
                    <a:pt x="120" y="340"/>
                  </a:lnTo>
                  <a:lnTo>
                    <a:pt x="120" y="336"/>
                  </a:lnTo>
                  <a:lnTo>
                    <a:pt x="117" y="335"/>
                  </a:lnTo>
                  <a:lnTo>
                    <a:pt x="118" y="335"/>
                  </a:lnTo>
                  <a:lnTo>
                    <a:pt x="120" y="332"/>
                  </a:lnTo>
                  <a:lnTo>
                    <a:pt x="117" y="328"/>
                  </a:lnTo>
                  <a:lnTo>
                    <a:pt x="115" y="328"/>
                  </a:lnTo>
                  <a:lnTo>
                    <a:pt x="112" y="330"/>
                  </a:lnTo>
                  <a:lnTo>
                    <a:pt x="110" y="330"/>
                  </a:lnTo>
                  <a:lnTo>
                    <a:pt x="109" y="332"/>
                  </a:lnTo>
                  <a:lnTo>
                    <a:pt x="110" y="332"/>
                  </a:lnTo>
                  <a:lnTo>
                    <a:pt x="112" y="333"/>
                  </a:lnTo>
                  <a:lnTo>
                    <a:pt x="112" y="335"/>
                  </a:lnTo>
                  <a:lnTo>
                    <a:pt x="107" y="336"/>
                  </a:lnTo>
                  <a:lnTo>
                    <a:pt x="106" y="335"/>
                  </a:lnTo>
                  <a:lnTo>
                    <a:pt x="107" y="333"/>
                  </a:lnTo>
                  <a:lnTo>
                    <a:pt x="109" y="333"/>
                  </a:lnTo>
                  <a:lnTo>
                    <a:pt x="107" y="332"/>
                  </a:lnTo>
                  <a:lnTo>
                    <a:pt x="102" y="332"/>
                  </a:lnTo>
                  <a:lnTo>
                    <a:pt x="99" y="330"/>
                  </a:lnTo>
                  <a:lnTo>
                    <a:pt x="98" y="328"/>
                  </a:lnTo>
                  <a:lnTo>
                    <a:pt x="98" y="321"/>
                  </a:lnTo>
                  <a:lnTo>
                    <a:pt x="98" y="316"/>
                  </a:lnTo>
                  <a:lnTo>
                    <a:pt x="94" y="314"/>
                  </a:lnTo>
                  <a:lnTo>
                    <a:pt x="94" y="308"/>
                  </a:lnTo>
                  <a:lnTo>
                    <a:pt x="98" y="306"/>
                  </a:lnTo>
                  <a:lnTo>
                    <a:pt x="99" y="306"/>
                  </a:lnTo>
                  <a:lnTo>
                    <a:pt x="98" y="308"/>
                  </a:lnTo>
                  <a:lnTo>
                    <a:pt x="99" y="308"/>
                  </a:lnTo>
                  <a:lnTo>
                    <a:pt x="102" y="308"/>
                  </a:lnTo>
                  <a:lnTo>
                    <a:pt x="107" y="309"/>
                  </a:lnTo>
                  <a:lnTo>
                    <a:pt x="112" y="313"/>
                  </a:lnTo>
                  <a:lnTo>
                    <a:pt x="117" y="314"/>
                  </a:lnTo>
                  <a:lnTo>
                    <a:pt x="125" y="314"/>
                  </a:lnTo>
                  <a:lnTo>
                    <a:pt x="129" y="311"/>
                  </a:lnTo>
                  <a:lnTo>
                    <a:pt x="129" y="309"/>
                  </a:lnTo>
                  <a:lnTo>
                    <a:pt x="133" y="308"/>
                  </a:lnTo>
                  <a:lnTo>
                    <a:pt x="133" y="305"/>
                  </a:lnTo>
                  <a:lnTo>
                    <a:pt x="133" y="303"/>
                  </a:lnTo>
                  <a:lnTo>
                    <a:pt x="133" y="301"/>
                  </a:lnTo>
                  <a:lnTo>
                    <a:pt x="134" y="300"/>
                  </a:lnTo>
                  <a:lnTo>
                    <a:pt x="131" y="298"/>
                  </a:lnTo>
                  <a:lnTo>
                    <a:pt x="129" y="295"/>
                  </a:lnTo>
                  <a:lnTo>
                    <a:pt x="129" y="293"/>
                  </a:lnTo>
                  <a:lnTo>
                    <a:pt x="131" y="290"/>
                  </a:lnTo>
                  <a:lnTo>
                    <a:pt x="129" y="290"/>
                  </a:lnTo>
                  <a:lnTo>
                    <a:pt x="133" y="287"/>
                  </a:lnTo>
                  <a:lnTo>
                    <a:pt x="133" y="285"/>
                  </a:lnTo>
                  <a:lnTo>
                    <a:pt x="133" y="285"/>
                  </a:lnTo>
                  <a:lnTo>
                    <a:pt x="134" y="284"/>
                  </a:lnTo>
                  <a:lnTo>
                    <a:pt x="133" y="282"/>
                  </a:lnTo>
                  <a:lnTo>
                    <a:pt x="131" y="281"/>
                  </a:lnTo>
                  <a:lnTo>
                    <a:pt x="131" y="281"/>
                  </a:lnTo>
                  <a:lnTo>
                    <a:pt x="129" y="277"/>
                  </a:lnTo>
                  <a:lnTo>
                    <a:pt x="129" y="273"/>
                  </a:lnTo>
                  <a:lnTo>
                    <a:pt x="129" y="271"/>
                  </a:lnTo>
                  <a:lnTo>
                    <a:pt x="129" y="269"/>
                  </a:lnTo>
                  <a:lnTo>
                    <a:pt x="129" y="268"/>
                  </a:lnTo>
                  <a:lnTo>
                    <a:pt x="131" y="269"/>
                  </a:lnTo>
                  <a:lnTo>
                    <a:pt x="133" y="269"/>
                  </a:lnTo>
                  <a:lnTo>
                    <a:pt x="137" y="271"/>
                  </a:lnTo>
                  <a:lnTo>
                    <a:pt x="141" y="273"/>
                  </a:lnTo>
                  <a:lnTo>
                    <a:pt x="144" y="273"/>
                  </a:lnTo>
                  <a:lnTo>
                    <a:pt x="147" y="273"/>
                  </a:lnTo>
                  <a:lnTo>
                    <a:pt x="152" y="273"/>
                  </a:lnTo>
                  <a:lnTo>
                    <a:pt x="158" y="273"/>
                  </a:lnTo>
                  <a:lnTo>
                    <a:pt x="168" y="269"/>
                  </a:lnTo>
                  <a:lnTo>
                    <a:pt x="176" y="266"/>
                  </a:lnTo>
                  <a:lnTo>
                    <a:pt x="177" y="265"/>
                  </a:lnTo>
                  <a:lnTo>
                    <a:pt x="177" y="266"/>
                  </a:lnTo>
                  <a:lnTo>
                    <a:pt x="184" y="265"/>
                  </a:lnTo>
                  <a:lnTo>
                    <a:pt x="192" y="260"/>
                  </a:lnTo>
                  <a:lnTo>
                    <a:pt x="193" y="257"/>
                  </a:lnTo>
                  <a:lnTo>
                    <a:pt x="192" y="254"/>
                  </a:lnTo>
                  <a:lnTo>
                    <a:pt x="193" y="249"/>
                  </a:lnTo>
                  <a:lnTo>
                    <a:pt x="195" y="249"/>
                  </a:lnTo>
                  <a:lnTo>
                    <a:pt x="195" y="250"/>
                  </a:lnTo>
                  <a:lnTo>
                    <a:pt x="196" y="249"/>
                  </a:lnTo>
                  <a:lnTo>
                    <a:pt x="196" y="244"/>
                  </a:lnTo>
                  <a:lnTo>
                    <a:pt x="200" y="239"/>
                  </a:lnTo>
                  <a:lnTo>
                    <a:pt x="200" y="236"/>
                  </a:lnTo>
                  <a:lnTo>
                    <a:pt x="200" y="231"/>
                  </a:lnTo>
                  <a:lnTo>
                    <a:pt x="200" y="228"/>
                  </a:lnTo>
                  <a:lnTo>
                    <a:pt x="198" y="228"/>
                  </a:lnTo>
                  <a:lnTo>
                    <a:pt x="196" y="230"/>
                  </a:lnTo>
                  <a:lnTo>
                    <a:pt x="193" y="230"/>
                  </a:lnTo>
                  <a:lnTo>
                    <a:pt x="190" y="228"/>
                  </a:lnTo>
                  <a:lnTo>
                    <a:pt x="188" y="223"/>
                  </a:lnTo>
                  <a:lnTo>
                    <a:pt x="188" y="222"/>
                  </a:lnTo>
                  <a:lnTo>
                    <a:pt x="192" y="215"/>
                  </a:lnTo>
                  <a:lnTo>
                    <a:pt x="192" y="212"/>
                  </a:lnTo>
                  <a:lnTo>
                    <a:pt x="190" y="210"/>
                  </a:lnTo>
                  <a:lnTo>
                    <a:pt x="184" y="204"/>
                  </a:lnTo>
                  <a:lnTo>
                    <a:pt x="177" y="202"/>
                  </a:lnTo>
                  <a:lnTo>
                    <a:pt x="171" y="198"/>
                  </a:lnTo>
                  <a:lnTo>
                    <a:pt x="169" y="195"/>
                  </a:lnTo>
                  <a:lnTo>
                    <a:pt x="171" y="195"/>
                  </a:lnTo>
                  <a:lnTo>
                    <a:pt x="171" y="191"/>
                  </a:lnTo>
                  <a:lnTo>
                    <a:pt x="169" y="190"/>
                  </a:lnTo>
                  <a:lnTo>
                    <a:pt x="169" y="188"/>
                  </a:lnTo>
                  <a:lnTo>
                    <a:pt x="168" y="183"/>
                  </a:lnTo>
                  <a:lnTo>
                    <a:pt x="169" y="177"/>
                  </a:lnTo>
                  <a:lnTo>
                    <a:pt x="169" y="177"/>
                  </a:lnTo>
                  <a:lnTo>
                    <a:pt x="169" y="177"/>
                  </a:lnTo>
                  <a:lnTo>
                    <a:pt x="169" y="175"/>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1449">
              <a:extLst>
                <a:ext uri="{FF2B5EF4-FFF2-40B4-BE49-F238E27FC236}">
                  <a16:creationId xmlns:a16="http://schemas.microsoft.com/office/drawing/2014/main" id="{0D793B04-59FD-446D-924E-DEAB2D9776D9}"/>
                </a:ext>
              </a:extLst>
            </p:cNvPr>
            <p:cNvSpPr>
              <a:spLocks/>
            </p:cNvSpPr>
            <p:nvPr/>
          </p:nvSpPr>
          <p:spPr bwMode="auto">
            <a:xfrm>
              <a:off x="3826" y="3298"/>
              <a:ext cx="51" cy="35"/>
            </a:xfrm>
            <a:custGeom>
              <a:avLst/>
              <a:gdLst>
                <a:gd name="T0" fmla="*/ 50 w 51"/>
                <a:gd name="T1" fmla="*/ 23 h 35"/>
                <a:gd name="T2" fmla="*/ 43 w 51"/>
                <a:gd name="T3" fmla="*/ 23 h 35"/>
                <a:gd name="T4" fmla="*/ 40 w 51"/>
                <a:gd name="T5" fmla="*/ 23 h 35"/>
                <a:gd name="T6" fmla="*/ 37 w 51"/>
                <a:gd name="T7" fmla="*/ 20 h 35"/>
                <a:gd name="T8" fmla="*/ 34 w 51"/>
                <a:gd name="T9" fmla="*/ 20 h 35"/>
                <a:gd name="T10" fmla="*/ 32 w 51"/>
                <a:gd name="T11" fmla="*/ 19 h 35"/>
                <a:gd name="T12" fmla="*/ 21 w 51"/>
                <a:gd name="T13" fmla="*/ 14 h 35"/>
                <a:gd name="T14" fmla="*/ 18 w 51"/>
                <a:gd name="T15" fmla="*/ 14 h 35"/>
                <a:gd name="T16" fmla="*/ 18 w 51"/>
                <a:gd name="T17" fmla="*/ 11 h 35"/>
                <a:gd name="T18" fmla="*/ 15 w 51"/>
                <a:gd name="T19" fmla="*/ 8 h 35"/>
                <a:gd name="T20" fmla="*/ 11 w 51"/>
                <a:gd name="T21" fmla="*/ 8 h 35"/>
                <a:gd name="T22" fmla="*/ 8 w 51"/>
                <a:gd name="T23" fmla="*/ 3 h 35"/>
                <a:gd name="T24" fmla="*/ 8 w 51"/>
                <a:gd name="T25" fmla="*/ 0 h 35"/>
                <a:gd name="T26" fmla="*/ 3 w 51"/>
                <a:gd name="T27" fmla="*/ 0 h 35"/>
                <a:gd name="T28" fmla="*/ 0 w 51"/>
                <a:gd name="T29" fmla="*/ 0 h 35"/>
                <a:gd name="T30" fmla="*/ 8 w 51"/>
                <a:gd name="T31" fmla="*/ 25 h 35"/>
                <a:gd name="T32" fmla="*/ 8 w 51"/>
                <a:gd name="T33" fmla="*/ 25 h 35"/>
                <a:gd name="T34" fmla="*/ 13 w 51"/>
                <a:gd name="T35" fmla="*/ 25 h 35"/>
                <a:gd name="T36" fmla="*/ 18 w 51"/>
                <a:gd name="T37" fmla="*/ 25 h 35"/>
                <a:gd name="T38" fmla="*/ 21 w 51"/>
                <a:gd name="T39" fmla="*/ 23 h 35"/>
                <a:gd name="T40" fmla="*/ 21 w 51"/>
                <a:gd name="T41" fmla="*/ 25 h 35"/>
                <a:gd name="T42" fmla="*/ 18 w 51"/>
                <a:gd name="T43" fmla="*/ 25 h 35"/>
                <a:gd name="T44" fmla="*/ 15 w 51"/>
                <a:gd name="T45" fmla="*/ 27 h 35"/>
                <a:gd name="T46" fmla="*/ 8 w 51"/>
                <a:gd name="T47" fmla="*/ 27 h 35"/>
                <a:gd name="T48" fmla="*/ 10 w 51"/>
                <a:gd name="T49" fmla="*/ 31 h 35"/>
                <a:gd name="T50" fmla="*/ 11 w 51"/>
                <a:gd name="T51" fmla="*/ 31 h 35"/>
                <a:gd name="T52" fmla="*/ 16 w 51"/>
                <a:gd name="T53" fmla="*/ 30 h 35"/>
                <a:gd name="T54" fmla="*/ 21 w 51"/>
                <a:gd name="T55" fmla="*/ 31 h 35"/>
                <a:gd name="T56" fmla="*/ 26 w 51"/>
                <a:gd name="T57" fmla="*/ 30 h 35"/>
                <a:gd name="T58" fmla="*/ 30 w 51"/>
                <a:gd name="T59" fmla="*/ 31 h 35"/>
                <a:gd name="T60" fmla="*/ 34 w 51"/>
                <a:gd name="T61" fmla="*/ 33 h 35"/>
                <a:gd name="T62" fmla="*/ 37 w 51"/>
                <a:gd name="T63" fmla="*/ 35 h 35"/>
                <a:gd name="T64" fmla="*/ 40 w 51"/>
                <a:gd name="T65" fmla="*/ 33 h 35"/>
                <a:gd name="T66" fmla="*/ 43 w 51"/>
                <a:gd name="T67" fmla="*/ 30 h 35"/>
                <a:gd name="T68" fmla="*/ 43 w 51"/>
                <a:gd name="T69" fmla="*/ 28 h 35"/>
                <a:gd name="T70" fmla="*/ 46 w 51"/>
                <a:gd name="T71" fmla="*/ 27 h 35"/>
                <a:gd name="T72" fmla="*/ 48 w 51"/>
                <a:gd name="T73" fmla="*/ 28 h 35"/>
                <a:gd name="T74" fmla="*/ 51 w 51"/>
                <a:gd name="T75" fmla="*/ 27 h 35"/>
                <a:gd name="T76" fmla="*/ 51 w 51"/>
                <a:gd name="T77" fmla="*/ 23 h 35"/>
                <a:gd name="T78" fmla="*/ 50 w 51"/>
                <a:gd name="T79" fmla="*/ 2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1" h="35">
                  <a:moveTo>
                    <a:pt x="50" y="23"/>
                  </a:moveTo>
                  <a:lnTo>
                    <a:pt x="43" y="23"/>
                  </a:lnTo>
                  <a:lnTo>
                    <a:pt x="40" y="23"/>
                  </a:lnTo>
                  <a:lnTo>
                    <a:pt x="37" y="20"/>
                  </a:lnTo>
                  <a:lnTo>
                    <a:pt x="34" y="20"/>
                  </a:lnTo>
                  <a:lnTo>
                    <a:pt x="32" y="19"/>
                  </a:lnTo>
                  <a:lnTo>
                    <a:pt x="21" y="14"/>
                  </a:lnTo>
                  <a:lnTo>
                    <a:pt x="18" y="14"/>
                  </a:lnTo>
                  <a:lnTo>
                    <a:pt x="18" y="11"/>
                  </a:lnTo>
                  <a:lnTo>
                    <a:pt x="15" y="8"/>
                  </a:lnTo>
                  <a:lnTo>
                    <a:pt x="11" y="8"/>
                  </a:lnTo>
                  <a:lnTo>
                    <a:pt x="8" y="3"/>
                  </a:lnTo>
                  <a:lnTo>
                    <a:pt x="8" y="0"/>
                  </a:lnTo>
                  <a:lnTo>
                    <a:pt x="3" y="0"/>
                  </a:lnTo>
                  <a:lnTo>
                    <a:pt x="0" y="0"/>
                  </a:lnTo>
                  <a:lnTo>
                    <a:pt x="8" y="25"/>
                  </a:lnTo>
                  <a:lnTo>
                    <a:pt x="8" y="25"/>
                  </a:lnTo>
                  <a:lnTo>
                    <a:pt x="13" y="25"/>
                  </a:lnTo>
                  <a:lnTo>
                    <a:pt x="18" y="25"/>
                  </a:lnTo>
                  <a:lnTo>
                    <a:pt x="21" y="23"/>
                  </a:lnTo>
                  <a:lnTo>
                    <a:pt x="21" y="25"/>
                  </a:lnTo>
                  <a:lnTo>
                    <a:pt x="18" y="25"/>
                  </a:lnTo>
                  <a:lnTo>
                    <a:pt x="15" y="27"/>
                  </a:lnTo>
                  <a:lnTo>
                    <a:pt x="8" y="27"/>
                  </a:lnTo>
                  <a:lnTo>
                    <a:pt x="10" y="31"/>
                  </a:lnTo>
                  <a:lnTo>
                    <a:pt x="11" y="31"/>
                  </a:lnTo>
                  <a:lnTo>
                    <a:pt x="16" y="30"/>
                  </a:lnTo>
                  <a:lnTo>
                    <a:pt x="21" y="31"/>
                  </a:lnTo>
                  <a:lnTo>
                    <a:pt x="26" y="30"/>
                  </a:lnTo>
                  <a:lnTo>
                    <a:pt x="30" y="31"/>
                  </a:lnTo>
                  <a:lnTo>
                    <a:pt x="34" y="33"/>
                  </a:lnTo>
                  <a:lnTo>
                    <a:pt x="37" y="35"/>
                  </a:lnTo>
                  <a:lnTo>
                    <a:pt x="40" y="33"/>
                  </a:lnTo>
                  <a:lnTo>
                    <a:pt x="43" y="30"/>
                  </a:lnTo>
                  <a:lnTo>
                    <a:pt x="43" y="28"/>
                  </a:lnTo>
                  <a:lnTo>
                    <a:pt x="46" y="27"/>
                  </a:lnTo>
                  <a:lnTo>
                    <a:pt x="48" y="28"/>
                  </a:lnTo>
                  <a:lnTo>
                    <a:pt x="51" y="27"/>
                  </a:lnTo>
                  <a:lnTo>
                    <a:pt x="51" y="23"/>
                  </a:lnTo>
                  <a:lnTo>
                    <a:pt x="50" y="23"/>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1450">
              <a:extLst>
                <a:ext uri="{FF2B5EF4-FFF2-40B4-BE49-F238E27FC236}">
                  <a16:creationId xmlns:a16="http://schemas.microsoft.com/office/drawing/2014/main" id="{99784980-8FDD-45E6-803F-F4EF5D31F667}"/>
                </a:ext>
              </a:extLst>
            </p:cNvPr>
            <p:cNvSpPr>
              <a:spLocks/>
            </p:cNvSpPr>
            <p:nvPr/>
          </p:nvSpPr>
          <p:spPr bwMode="auto">
            <a:xfrm>
              <a:off x="3823" y="3280"/>
              <a:ext cx="8" cy="16"/>
            </a:xfrm>
            <a:custGeom>
              <a:avLst/>
              <a:gdLst>
                <a:gd name="T0" fmla="*/ 5 w 8"/>
                <a:gd name="T1" fmla="*/ 14 h 16"/>
                <a:gd name="T2" fmla="*/ 6 w 8"/>
                <a:gd name="T3" fmla="*/ 13 h 16"/>
                <a:gd name="T4" fmla="*/ 8 w 8"/>
                <a:gd name="T5" fmla="*/ 14 h 16"/>
                <a:gd name="T6" fmla="*/ 6 w 8"/>
                <a:gd name="T7" fmla="*/ 8 h 16"/>
                <a:gd name="T8" fmla="*/ 3 w 8"/>
                <a:gd name="T9" fmla="*/ 3 h 16"/>
                <a:gd name="T10" fmla="*/ 0 w 8"/>
                <a:gd name="T11" fmla="*/ 0 h 16"/>
                <a:gd name="T12" fmla="*/ 0 w 8"/>
                <a:gd name="T13" fmla="*/ 0 h 16"/>
                <a:gd name="T14" fmla="*/ 3 w 8"/>
                <a:gd name="T15" fmla="*/ 16 h 16"/>
                <a:gd name="T16" fmla="*/ 5 w 8"/>
                <a:gd name="T17" fmla="*/ 1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16">
                  <a:moveTo>
                    <a:pt x="5" y="14"/>
                  </a:moveTo>
                  <a:lnTo>
                    <a:pt x="6" y="13"/>
                  </a:lnTo>
                  <a:lnTo>
                    <a:pt x="8" y="14"/>
                  </a:lnTo>
                  <a:lnTo>
                    <a:pt x="6" y="8"/>
                  </a:lnTo>
                  <a:lnTo>
                    <a:pt x="3" y="3"/>
                  </a:lnTo>
                  <a:lnTo>
                    <a:pt x="0" y="0"/>
                  </a:lnTo>
                  <a:lnTo>
                    <a:pt x="0" y="0"/>
                  </a:lnTo>
                  <a:lnTo>
                    <a:pt x="3" y="16"/>
                  </a:lnTo>
                  <a:lnTo>
                    <a:pt x="5" y="14"/>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Freeform 1451">
              <a:extLst>
                <a:ext uri="{FF2B5EF4-FFF2-40B4-BE49-F238E27FC236}">
                  <a16:creationId xmlns:a16="http://schemas.microsoft.com/office/drawing/2014/main" id="{6265B99B-8E16-4E0A-B2A0-E201F5404588}"/>
                </a:ext>
              </a:extLst>
            </p:cNvPr>
            <p:cNvSpPr>
              <a:spLocks/>
            </p:cNvSpPr>
            <p:nvPr/>
          </p:nvSpPr>
          <p:spPr bwMode="auto">
            <a:xfrm>
              <a:off x="3885" y="3321"/>
              <a:ext cx="11" cy="5"/>
            </a:xfrm>
            <a:custGeom>
              <a:avLst/>
              <a:gdLst>
                <a:gd name="T0" fmla="*/ 7 w 11"/>
                <a:gd name="T1" fmla="*/ 2 h 5"/>
                <a:gd name="T2" fmla="*/ 2 w 11"/>
                <a:gd name="T3" fmla="*/ 2 h 5"/>
                <a:gd name="T4" fmla="*/ 0 w 11"/>
                <a:gd name="T5" fmla="*/ 4 h 5"/>
                <a:gd name="T6" fmla="*/ 3 w 11"/>
                <a:gd name="T7" fmla="*/ 5 h 5"/>
                <a:gd name="T8" fmla="*/ 7 w 11"/>
                <a:gd name="T9" fmla="*/ 4 h 5"/>
                <a:gd name="T10" fmla="*/ 8 w 11"/>
                <a:gd name="T11" fmla="*/ 4 h 5"/>
                <a:gd name="T12" fmla="*/ 11 w 11"/>
                <a:gd name="T13" fmla="*/ 0 h 5"/>
                <a:gd name="T14" fmla="*/ 8 w 11"/>
                <a:gd name="T15" fmla="*/ 0 h 5"/>
                <a:gd name="T16" fmla="*/ 7 w 11"/>
                <a:gd name="T1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5">
                  <a:moveTo>
                    <a:pt x="7" y="2"/>
                  </a:moveTo>
                  <a:lnTo>
                    <a:pt x="2" y="2"/>
                  </a:lnTo>
                  <a:lnTo>
                    <a:pt x="0" y="4"/>
                  </a:lnTo>
                  <a:lnTo>
                    <a:pt x="3" y="5"/>
                  </a:lnTo>
                  <a:lnTo>
                    <a:pt x="7" y="4"/>
                  </a:lnTo>
                  <a:lnTo>
                    <a:pt x="8" y="4"/>
                  </a:lnTo>
                  <a:lnTo>
                    <a:pt x="11" y="0"/>
                  </a:lnTo>
                  <a:lnTo>
                    <a:pt x="8" y="0"/>
                  </a:lnTo>
                  <a:lnTo>
                    <a:pt x="7" y="2"/>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Freeform 1452">
              <a:extLst>
                <a:ext uri="{FF2B5EF4-FFF2-40B4-BE49-F238E27FC236}">
                  <a16:creationId xmlns:a16="http://schemas.microsoft.com/office/drawing/2014/main" id="{26DB8917-8853-4614-843F-BF89D1EBAF28}"/>
                </a:ext>
              </a:extLst>
            </p:cNvPr>
            <p:cNvSpPr>
              <a:spLocks/>
            </p:cNvSpPr>
            <p:nvPr/>
          </p:nvSpPr>
          <p:spPr bwMode="auto">
            <a:xfrm>
              <a:off x="3718" y="3133"/>
              <a:ext cx="6" cy="3"/>
            </a:xfrm>
            <a:custGeom>
              <a:avLst/>
              <a:gdLst>
                <a:gd name="T0" fmla="*/ 1 w 6"/>
                <a:gd name="T1" fmla="*/ 3 h 3"/>
                <a:gd name="T2" fmla="*/ 1 w 6"/>
                <a:gd name="T3" fmla="*/ 2 h 3"/>
                <a:gd name="T4" fmla="*/ 5 w 6"/>
                <a:gd name="T5" fmla="*/ 2 h 3"/>
                <a:gd name="T6" fmla="*/ 6 w 6"/>
                <a:gd name="T7" fmla="*/ 0 h 3"/>
                <a:gd name="T8" fmla="*/ 0 w 6"/>
                <a:gd name="T9" fmla="*/ 0 h 3"/>
                <a:gd name="T10" fmla="*/ 0 w 6"/>
                <a:gd name="T11" fmla="*/ 2 h 3"/>
                <a:gd name="T12" fmla="*/ 1 w 6"/>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6" h="3">
                  <a:moveTo>
                    <a:pt x="1" y="3"/>
                  </a:moveTo>
                  <a:lnTo>
                    <a:pt x="1" y="2"/>
                  </a:lnTo>
                  <a:lnTo>
                    <a:pt x="5" y="2"/>
                  </a:lnTo>
                  <a:lnTo>
                    <a:pt x="6" y="0"/>
                  </a:lnTo>
                  <a:lnTo>
                    <a:pt x="0" y="0"/>
                  </a:lnTo>
                  <a:lnTo>
                    <a:pt x="0" y="2"/>
                  </a:lnTo>
                  <a:lnTo>
                    <a:pt x="1" y="3"/>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Freeform 1453">
              <a:extLst>
                <a:ext uri="{FF2B5EF4-FFF2-40B4-BE49-F238E27FC236}">
                  <a16:creationId xmlns:a16="http://schemas.microsoft.com/office/drawing/2014/main" id="{3B0893B0-6D9B-49ED-A33F-B8429AD5434C}"/>
                </a:ext>
              </a:extLst>
            </p:cNvPr>
            <p:cNvSpPr>
              <a:spLocks/>
            </p:cNvSpPr>
            <p:nvPr/>
          </p:nvSpPr>
          <p:spPr bwMode="auto">
            <a:xfrm>
              <a:off x="3718" y="3211"/>
              <a:ext cx="6" cy="10"/>
            </a:xfrm>
            <a:custGeom>
              <a:avLst/>
              <a:gdLst>
                <a:gd name="T0" fmla="*/ 3 w 6"/>
                <a:gd name="T1" fmla="*/ 10 h 10"/>
                <a:gd name="T2" fmla="*/ 5 w 6"/>
                <a:gd name="T3" fmla="*/ 5 h 10"/>
                <a:gd name="T4" fmla="*/ 6 w 6"/>
                <a:gd name="T5" fmla="*/ 5 h 10"/>
                <a:gd name="T6" fmla="*/ 6 w 6"/>
                <a:gd name="T7" fmla="*/ 2 h 10"/>
                <a:gd name="T8" fmla="*/ 3 w 6"/>
                <a:gd name="T9" fmla="*/ 2 h 10"/>
                <a:gd name="T10" fmla="*/ 1 w 6"/>
                <a:gd name="T11" fmla="*/ 0 h 10"/>
                <a:gd name="T12" fmla="*/ 0 w 6"/>
                <a:gd name="T13" fmla="*/ 2 h 10"/>
                <a:gd name="T14" fmla="*/ 1 w 6"/>
                <a:gd name="T15" fmla="*/ 7 h 10"/>
                <a:gd name="T16" fmla="*/ 1 w 6"/>
                <a:gd name="T17" fmla="*/ 8 h 10"/>
                <a:gd name="T18" fmla="*/ 3 w 6"/>
                <a:gd name="T1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10">
                  <a:moveTo>
                    <a:pt x="3" y="10"/>
                  </a:moveTo>
                  <a:lnTo>
                    <a:pt x="5" y="5"/>
                  </a:lnTo>
                  <a:lnTo>
                    <a:pt x="6" y="5"/>
                  </a:lnTo>
                  <a:lnTo>
                    <a:pt x="6" y="2"/>
                  </a:lnTo>
                  <a:lnTo>
                    <a:pt x="3" y="2"/>
                  </a:lnTo>
                  <a:lnTo>
                    <a:pt x="1" y="0"/>
                  </a:lnTo>
                  <a:lnTo>
                    <a:pt x="0" y="2"/>
                  </a:lnTo>
                  <a:lnTo>
                    <a:pt x="1" y="7"/>
                  </a:lnTo>
                  <a:lnTo>
                    <a:pt x="1" y="8"/>
                  </a:lnTo>
                  <a:lnTo>
                    <a:pt x="3" y="1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 name="Freeform 1454">
              <a:extLst>
                <a:ext uri="{FF2B5EF4-FFF2-40B4-BE49-F238E27FC236}">
                  <a16:creationId xmlns:a16="http://schemas.microsoft.com/office/drawing/2014/main" id="{4C0F85B3-60D4-4195-92A9-58A75C9884DE}"/>
                </a:ext>
              </a:extLst>
            </p:cNvPr>
            <p:cNvSpPr>
              <a:spLocks/>
            </p:cNvSpPr>
            <p:nvPr/>
          </p:nvSpPr>
          <p:spPr bwMode="auto">
            <a:xfrm>
              <a:off x="3715" y="3203"/>
              <a:ext cx="4" cy="7"/>
            </a:xfrm>
            <a:custGeom>
              <a:avLst/>
              <a:gdLst>
                <a:gd name="T0" fmla="*/ 4 w 4"/>
                <a:gd name="T1" fmla="*/ 5 h 7"/>
                <a:gd name="T2" fmla="*/ 3 w 4"/>
                <a:gd name="T3" fmla="*/ 2 h 7"/>
                <a:gd name="T4" fmla="*/ 1 w 4"/>
                <a:gd name="T5" fmla="*/ 0 h 7"/>
                <a:gd name="T6" fmla="*/ 0 w 4"/>
                <a:gd name="T7" fmla="*/ 0 h 7"/>
                <a:gd name="T8" fmla="*/ 1 w 4"/>
                <a:gd name="T9" fmla="*/ 5 h 7"/>
                <a:gd name="T10" fmla="*/ 1 w 4"/>
                <a:gd name="T11" fmla="*/ 5 h 7"/>
                <a:gd name="T12" fmla="*/ 3 w 4"/>
                <a:gd name="T13" fmla="*/ 7 h 7"/>
                <a:gd name="T14" fmla="*/ 4 w 4"/>
                <a:gd name="T15" fmla="*/ 7 h 7"/>
                <a:gd name="T16" fmla="*/ 4 w 4"/>
                <a:gd name="T17"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7">
                  <a:moveTo>
                    <a:pt x="4" y="5"/>
                  </a:moveTo>
                  <a:lnTo>
                    <a:pt x="3" y="2"/>
                  </a:lnTo>
                  <a:lnTo>
                    <a:pt x="1" y="0"/>
                  </a:lnTo>
                  <a:lnTo>
                    <a:pt x="0" y="0"/>
                  </a:lnTo>
                  <a:lnTo>
                    <a:pt x="1" y="5"/>
                  </a:lnTo>
                  <a:lnTo>
                    <a:pt x="1" y="5"/>
                  </a:lnTo>
                  <a:lnTo>
                    <a:pt x="3" y="7"/>
                  </a:lnTo>
                  <a:lnTo>
                    <a:pt x="4" y="7"/>
                  </a:lnTo>
                  <a:lnTo>
                    <a:pt x="4" y="5"/>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 name="Freeform 1455">
              <a:extLst>
                <a:ext uri="{FF2B5EF4-FFF2-40B4-BE49-F238E27FC236}">
                  <a16:creationId xmlns:a16="http://schemas.microsoft.com/office/drawing/2014/main" id="{9C230B71-DC7A-4451-A151-D4634459B349}"/>
                </a:ext>
              </a:extLst>
            </p:cNvPr>
            <p:cNvSpPr>
              <a:spLocks/>
            </p:cNvSpPr>
            <p:nvPr/>
          </p:nvSpPr>
          <p:spPr bwMode="auto">
            <a:xfrm>
              <a:off x="3721" y="3226"/>
              <a:ext cx="5" cy="6"/>
            </a:xfrm>
            <a:custGeom>
              <a:avLst/>
              <a:gdLst>
                <a:gd name="T0" fmla="*/ 0 w 5"/>
                <a:gd name="T1" fmla="*/ 1 h 6"/>
                <a:gd name="T2" fmla="*/ 0 w 5"/>
                <a:gd name="T3" fmla="*/ 3 h 6"/>
                <a:gd name="T4" fmla="*/ 0 w 5"/>
                <a:gd name="T5" fmla="*/ 5 h 6"/>
                <a:gd name="T6" fmla="*/ 2 w 5"/>
                <a:gd name="T7" fmla="*/ 6 h 6"/>
                <a:gd name="T8" fmla="*/ 3 w 5"/>
                <a:gd name="T9" fmla="*/ 5 h 6"/>
                <a:gd name="T10" fmla="*/ 5 w 5"/>
                <a:gd name="T11" fmla="*/ 3 h 6"/>
                <a:gd name="T12" fmla="*/ 2 w 5"/>
                <a:gd name="T13" fmla="*/ 0 h 6"/>
                <a:gd name="T14" fmla="*/ 0 w 5"/>
                <a:gd name="T15" fmla="*/ 1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6">
                  <a:moveTo>
                    <a:pt x="0" y="1"/>
                  </a:moveTo>
                  <a:lnTo>
                    <a:pt x="0" y="3"/>
                  </a:lnTo>
                  <a:lnTo>
                    <a:pt x="0" y="5"/>
                  </a:lnTo>
                  <a:lnTo>
                    <a:pt x="2" y="6"/>
                  </a:lnTo>
                  <a:lnTo>
                    <a:pt x="3" y="5"/>
                  </a:lnTo>
                  <a:lnTo>
                    <a:pt x="5" y="3"/>
                  </a:lnTo>
                  <a:lnTo>
                    <a:pt x="2" y="0"/>
                  </a:lnTo>
                  <a:lnTo>
                    <a:pt x="0" y="1"/>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 name="Freeform 1456">
              <a:extLst>
                <a:ext uri="{FF2B5EF4-FFF2-40B4-BE49-F238E27FC236}">
                  <a16:creationId xmlns:a16="http://schemas.microsoft.com/office/drawing/2014/main" id="{E7704EDA-31CA-4EA9-8FD1-E6C32BC7322A}"/>
                </a:ext>
              </a:extLst>
            </p:cNvPr>
            <p:cNvSpPr>
              <a:spLocks/>
            </p:cNvSpPr>
            <p:nvPr/>
          </p:nvSpPr>
          <p:spPr bwMode="auto">
            <a:xfrm>
              <a:off x="3715" y="3124"/>
              <a:ext cx="4" cy="3"/>
            </a:xfrm>
            <a:custGeom>
              <a:avLst/>
              <a:gdLst>
                <a:gd name="T0" fmla="*/ 0 w 4"/>
                <a:gd name="T1" fmla="*/ 1 h 3"/>
                <a:gd name="T2" fmla="*/ 1 w 4"/>
                <a:gd name="T3" fmla="*/ 3 h 3"/>
                <a:gd name="T4" fmla="*/ 1 w 4"/>
                <a:gd name="T5" fmla="*/ 3 h 3"/>
                <a:gd name="T6" fmla="*/ 4 w 4"/>
                <a:gd name="T7" fmla="*/ 3 h 3"/>
                <a:gd name="T8" fmla="*/ 4 w 4"/>
                <a:gd name="T9" fmla="*/ 1 h 3"/>
                <a:gd name="T10" fmla="*/ 3 w 4"/>
                <a:gd name="T11" fmla="*/ 0 h 3"/>
                <a:gd name="T12" fmla="*/ 1 w 4"/>
                <a:gd name="T13" fmla="*/ 0 h 3"/>
                <a:gd name="T14" fmla="*/ 0 w 4"/>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3">
                  <a:moveTo>
                    <a:pt x="0" y="1"/>
                  </a:moveTo>
                  <a:lnTo>
                    <a:pt x="1" y="3"/>
                  </a:lnTo>
                  <a:lnTo>
                    <a:pt x="1" y="3"/>
                  </a:lnTo>
                  <a:lnTo>
                    <a:pt x="4" y="3"/>
                  </a:lnTo>
                  <a:lnTo>
                    <a:pt x="4" y="1"/>
                  </a:lnTo>
                  <a:lnTo>
                    <a:pt x="3" y="0"/>
                  </a:lnTo>
                  <a:lnTo>
                    <a:pt x="1" y="0"/>
                  </a:lnTo>
                  <a:lnTo>
                    <a:pt x="0" y="1"/>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 name="Freeform 1457">
              <a:extLst>
                <a:ext uri="{FF2B5EF4-FFF2-40B4-BE49-F238E27FC236}">
                  <a16:creationId xmlns:a16="http://schemas.microsoft.com/office/drawing/2014/main" id="{19E39DEE-A9D6-49D3-88F0-2751599DF3D0}"/>
                </a:ext>
              </a:extLst>
            </p:cNvPr>
            <p:cNvSpPr>
              <a:spLocks/>
            </p:cNvSpPr>
            <p:nvPr/>
          </p:nvSpPr>
          <p:spPr bwMode="auto">
            <a:xfrm>
              <a:off x="3724" y="3129"/>
              <a:ext cx="3" cy="3"/>
            </a:xfrm>
            <a:custGeom>
              <a:avLst/>
              <a:gdLst>
                <a:gd name="T0" fmla="*/ 0 w 3"/>
                <a:gd name="T1" fmla="*/ 3 h 3"/>
                <a:gd name="T2" fmla="*/ 3 w 3"/>
                <a:gd name="T3" fmla="*/ 3 h 3"/>
                <a:gd name="T4" fmla="*/ 2 w 3"/>
                <a:gd name="T5" fmla="*/ 0 h 3"/>
                <a:gd name="T6" fmla="*/ 0 w 3"/>
                <a:gd name="T7" fmla="*/ 3 h 3"/>
              </a:gdLst>
              <a:ahLst/>
              <a:cxnLst>
                <a:cxn ang="0">
                  <a:pos x="T0" y="T1"/>
                </a:cxn>
                <a:cxn ang="0">
                  <a:pos x="T2" y="T3"/>
                </a:cxn>
                <a:cxn ang="0">
                  <a:pos x="T4" y="T5"/>
                </a:cxn>
                <a:cxn ang="0">
                  <a:pos x="T6" y="T7"/>
                </a:cxn>
              </a:cxnLst>
              <a:rect l="0" t="0" r="r" b="b"/>
              <a:pathLst>
                <a:path w="3" h="3">
                  <a:moveTo>
                    <a:pt x="0" y="3"/>
                  </a:moveTo>
                  <a:lnTo>
                    <a:pt x="3" y="3"/>
                  </a:lnTo>
                  <a:lnTo>
                    <a:pt x="2" y="0"/>
                  </a:lnTo>
                  <a:lnTo>
                    <a:pt x="0" y="3"/>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 name="Freeform 1458">
              <a:extLst>
                <a:ext uri="{FF2B5EF4-FFF2-40B4-BE49-F238E27FC236}">
                  <a16:creationId xmlns:a16="http://schemas.microsoft.com/office/drawing/2014/main" id="{174A3C18-8A0E-4D6A-A838-FE96663AB920}"/>
                </a:ext>
              </a:extLst>
            </p:cNvPr>
            <p:cNvSpPr>
              <a:spLocks/>
            </p:cNvSpPr>
            <p:nvPr/>
          </p:nvSpPr>
          <p:spPr bwMode="auto">
            <a:xfrm>
              <a:off x="3718" y="3148"/>
              <a:ext cx="5" cy="4"/>
            </a:xfrm>
            <a:custGeom>
              <a:avLst/>
              <a:gdLst>
                <a:gd name="T0" fmla="*/ 5 w 5"/>
                <a:gd name="T1" fmla="*/ 4 h 4"/>
                <a:gd name="T2" fmla="*/ 5 w 5"/>
                <a:gd name="T3" fmla="*/ 3 h 4"/>
                <a:gd name="T4" fmla="*/ 1 w 5"/>
                <a:gd name="T5" fmla="*/ 1 h 4"/>
                <a:gd name="T6" fmla="*/ 1 w 5"/>
                <a:gd name="T7" fmla="*/ 0 h 4"/>
                <a:gd name="T8" fmla="*/ 0 w 5"/>
                <a:gd name="T9" fmla="*/ 1 h 4"/>
                <a:gd name="T10" fmla="*/ 3 w 5"/>
                <a:gd name="T11" fmla="*/ 4 h 4"/>
                <a:gd name="T12" fmla="*/ 5 w 5"/>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5" h="4">
                  <a:moveTo>
                    <a:pt x="5" y="4"/>
                  </a:moveTo>
                  <a:lnTo>
                    <a:pt x="5" y="3"/>
                  </a:lnTo>
                  <a:lnTo>
                    <a:pt x="1" y="1"/>
                  </a:lnTo>
                  <a:lnTo>
                    <a:pt x="1" y="0"/>
                  </a:lnTo>
                  <a:lnTo>
                    <a:pt x="0" y="1"/>
                  </a:lnTo>
                  <a:lnTo>
                    <a:pt x="3" y="4"/>
                  </a:lnTo>
                  <a:lnTo>
                    <a:pt x="5" y="4"/>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 name="Freeform 1459">
              <a:extLst>
                <a:ext uri="{FF2B5EF4-FFF2-40B4-BE49-F238E27FC236}">
                  <a16:creationId xmlns:a16="http://schemas.microsoft.com/office/drawing/2014/main" id="{03523AE9-11A3-4FE9-A21A-0EC1C66413E7}"/>
                </a:ext>
              </a:extLst>
            </p:cNvPr>
            <p:cNvSpPr>
              <a:spLocks/>
            </p:cNvSpPr>
            <p:nvPr/>
          </p:nvSpPr>
          <p:spPr bwMode="auto">
            <a:xfrm>
              <a:off x="3727" y="3247"/>
              <a:ext cx="4" cy="1"/>
            </a:xfrm>
            <a:custGeom>
              <a:avLst/>
              <a:gdLst>
                <a:gd name="T0" fmla="*/ 0 w 4"/>
                <a:gd name="T1" fmla="*/ 1 h 1"/>
                <a:gd name="T2" fmla="*/ 2 w 4"/>
                <a:gd name="T3" fmla="*/ 0 h 1"/>
                <a:gd name="T4" fmla="*/ 4 w 4"/>
                <a:gd name="T5" fmla="*/ 0 h 1"/>
                <a:gd name="T6" fmla="*/ 0 w 4"/>
                <a:gd name="T7" fmla="*/ 0 h 1"/>
                <a:gd name="T8" fmla="*/ 0 w 4"/>
                <a:gd name="T9" fmla="*/ 1 h 1"/>
              </a:gdLst>
              <a:ahLst/>
              <a:cxnLst>
                <a:cxn ang="0">
                  <a:pos x="T0" y="T1"/>
                </a:cxn>
                <a:cxn ang="0">
                  <a:pos x="T2" y="T3"/>
                </a:cxn>
                <a:cxn ang="0">
                  <a:pos x="T4" y="T5"/>
                </a:cxn>
                <a:cxn ang="0">
                  <a:pos x="T6" y="T7"/>
                </a:cxn>
                <a:cxn ang="0">
                  <a:pos x="T8" y="T9"/>
                </a:cxn>
              </a:cxnLst>
              <a:rect l="0" t="0" r="r" b="b"/>
              <a:pathLst>
                <a:path w="4" h="1">
                  <a:moveTo>
                    <a:pt x="0" y="1"/>
                  </a:moveTo>
                  <a:lnTo>
                    <a:pt x="2" y="0"/>
                  </a:lnTo>
                  <a:lnTo>
                    <a:pt x="4" y="0"/>
                  </a:lnTo>
                  <a:lnTo>
                    <a:pt x="0" y="0"/>
                  </a:lnTo>
                  <a:lnTo>
                    <a:pt x="0" y="1"/>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 name="Freeform 1460">
              <a:extLst>
                <a:ext uri="{FF2B5EF4-FFF2-40B4-BE49-F238E27FC236}">
                  <a16:creationId xmlns:a16="http://schemas.microsoft.com/office/drawing/2014/main" id="{55B8F150-BA96-426E-BD3F-844E8173774F}"/>
                </a:ext>
              </a:extLst>
            </p:cNvPr>
            <p:cNvSpPr>
              <a:spLocks/>
            </p:cNvSpPr>
            <p:nvPr/>
          </p:nvSpPr>
          <p:spPr bwMode="auto">
            <a:xfrm>
              <a:off x="3719" y="3121"/>
              <a:ext cx="2" cy="3"/>
            </a:xfrm>
            <a:custGeom>
              <a:avLst/>
              <a:gdLst>
                <a:gd name="T0" fmla="*/ 0 w 2"/>
                <a:gd name="T1" fmla="*/ 3 h 3"/>
                <a:gd name="T2" fmla="*/ 2 w 2"/>
                <a:gd name="T3" fmla="*/ 1 h 3"/>
                <a:gd name="T4" fmla="*/ 0 w 2"/>
                <a:gd name="T5" fmla="*/ 0 h 3"/>
                <a:gd name="T6" fmla="*/ 0 w 2"/>
                <a:gd name="T7" fmla="*/ 1 h 3"/>
                <a:gd name="T8" fmla="*/ 0 w 2"/>
                <a:gd name="T9" fmla="*/ 3 h 3"/>
              </a:gdLst>
              <a:ahLst/>
              <a:cxnLst>
                <a:cxn ang="0">
                  <a:pos x="T0" y="T1"/>
                </a:cxn>
                <a:cxn ang="0">
                  <a:pos x="T2" y="T3"/>
                </a:cxn>
                <a:cxn ang="0">
                  <a:pos x="T4" y="T5"/>
                </a:cxn>
                <a:cxn ang="0">
                  <a:pos x="T6" y="T7"/>
                </a:cxn>
                <a:cxn ang="0">
                  <a:pos x="T8" y="T9"/>
                </a:cxn>
              </a:cxnLst>
              <a:rect l="0" t="0" r="r" b="b"/>
              <a:pathLst>
                <a:path w="2" h="3">
                  <a:moveTo>
                    <a:pt x="0" y="3"/>
                  </a:moveTo>
                  <a:lnTo>
                    <a:pt x="2" y="1"/>
                  </a:lnTo>
                  <a:lnTo>
                    <a:pt x="0" y="0"/>
                  </a:lnTo>
                  <a:lnTo>
                    <a:pt x="0" y="1"/>
                  </a:lnTo>
                  <a:lnTo>
                    <a:pt x="0" y="3"/>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 name="Freeform 1461">
              <a:extLst>
                <a:ext uri="{FF2B5EF4-FFF2-40B4-BE49-F238E27FC236}">
                  <a16:creationId xmlns:a16="http://schemas.microsoft.com/office/drawing/2014/main" id="{09949C10-A528-484A-9BA4-091776C8D230}"/>
                </a:ext>
              </a:extLst>
            </p:cNvPr>
            <p:cNvSpPr>
              <a:spLocks/>
            </p:cNvSpPr>
            <p:nvPr/>
          </p:nvSpPr>
          <p:spPr bwMode="auto">
            <a:xfrm>
              <a:off x="3735" y="3245"/>
              <a:ext cx="8" cy="8"/>
            </a:xfrm>
            <a:custGeom>
              <a:avLst/>
              <a:gdLst>
                <a:gd name="T0" fmla="*/ 7 w 8"/>
                <a:gd name="T1" fmla="*/ 5 h 8"/>
                <a:gd name="T2" fmla="*/ 5 w 8"/>
                <a:gd name="T3" fmla="*/ 2 h 8"/>
                <a:gd name="T4" fmla="*/ 4 w 8"/>
                <a:gd name="T5" fmla="*/ 0 h 8"/>
                <a:gd name="T6" fmla="*/ 2 w 8"/>
                <a:gd name="T7" fmla="*/ 0 h 8"/>
                <a:gd name="T8" fmla="*/ 0 w 8"/>
                <a:gd name="T9" fmla="*/ 0 h 8"/>
                <a:gd name="T10" fmla="*/ 0 w 8"/>
                <a:gd name="T11" fmla="*/ 0 h 8"/>
                <a:gd name="T12" fmla="*/ 2 w 8"/>
                <a:gd name="T13" fmla="*/ 3 h 8"/>
                <a:gd name="T14" fmla="*/ 5 w 8"/>
                <a:gd name="T15" fmla="*/ 5 h 8"/>
                <a:gd name="T16" fmla="*/ 8 w 8"/>
                <a:gd name="T17" fmla="*/ 8 h 8"/>
                <a:gd name="T18" fmla="*/ 7 w 8"/>
                <a:gd name="T19"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8">
                  <a:moveTo>
                    <a:pt x="7" y="5"/>
                  </a:moveTo>
                  <a:lnTo>
                    <a:pt x="5" y="2"/>
                  </a:lnTo>
                  <a:lnTo>
                    <a:pt x="4" y="0"/>
                  </a:lnTo>
                  <a:lnTo>
                    <a:pt x="2" y="0"/>
                  </a:lnTo>
                  <a:lnTo>
                    <a:pt x="0" y="0"/>
                  </a:lnTo>
                  <a:lnTo>
                    <a:pt x="0" y="0"/>
                  </a:lnTo>
                  <a:lnTo>
                    <a:pt x="2" y="3"/>
                  </a:lnTo>
                  <a:lnTo>
                    <a:pt x="5" y="5"/>
                  </a:lnTo>
                  <a:lnTo>
                    <a:pt x="8" y="8"/>
                  </a:lnTo>
                  <a:lnTo>
                    <a:pt x="7" y="5"/>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 name="Freeform 1462">
              <a:extLst>
                <a:ext uri="{FF2B5EF4-FFF2-40B4-BE49-F238E27FC236}">
                  <a16:creationId xmlns:a16="http://schemas.microsoft.com/office/drawing/2014/main" id="{2AB8784C-CF40-4E02-A33B-53C539A2385F}"/>
                </a:ext>
              </a:extLst>
            </p:cNvPr>
            <p:cNvSpPr>
              <a:spLocks/>
            </p:cNvSpPr>
            <p:nvPr/>
          </p:nvSpPr>
          <p:spPr bwMode="auto">
            <a:xfrm>
              <a:off x="3719" y="3138"/>
              <a:ext cx="5" cy="3"/>
            </a:xfrm>
            <a:custGeom>
              <a:avLst/>
              <a:gdLst>
                <a:gd name="T0" fmla="*/ 5 w 5"/>
                <a:gd name="T1" fmla="*/ 0 h 3"/>
                <a:gd name="T2" fmla="*/ 4 w 5"/>
                <a:gd name="T3" fmla="*/ 0 h 3"/>
                <a:gd name="T4" fmla="*/ 0 w 5"/>
                <a:gd name="T5" fmla="*/ 2 h 3"/>
                <a:gd name="T6" fmla="*/ 2 w 5"/>
                <a:gd name="T7" fmla="*/ 3 h 3"/>
                <a:gd name="T8" fmla="*/ 5 w 5"/>
                <a:gd name="T9" fmla="*/ 2 h 3"/>
                <a:gd name="T10" fmla="*/ 5 w 5"/>
                <a:gd name="T11" fmla="*/ 0 h 3"/>
              </a:gdLst>
              <a:ahLst/>
              <a:cxnLst>
                <a:cxn ang="0">
                  <a:pos x="T0" y="T1"/>
                </a:cxn>
                <a:cxn ang="0">
                  <a:pos x="T2" y="T3"/>
                </a:cxn>
                <a:cxn ang="0">
                  <a:pos x="T4" y="T5"/>
                </a:cxn>
                <a:cxn ang="0">
                  <a:pos x="T6" y="T7"/>
                </a:cxn>
                <a:cxn ang="0">
                  <a:pos x="T8" y="T9"/>
                </a:cxn>
                <a:cxn ang="0">
                  <a:pos x="T10" y="T11"/>
                </a:cxn>
              </a:cxnLst>
              <a:rect l="0" t="0" r="r" b="b"/>
              <a:pathLst>
                <a:path w="5" h="3">
                  <a:moveTo>
                    <a:pt x="5" y="0"/>
                  </a:moveTo>
                  <a:lnTo>
                    <a:pt x="4" y="0"/>
                  </a:lnTo>
                  <a:lnTo>
                    <a:pt x="0" y="2"/>
                  </a:lnTo>
                  <a:lnTo>
                    <a:pt x="2" y="3"/>
                  </a:lnTo>
                  <a:lnTo>
                    <a:pt x="5" y="2"/>
                  </a:lnTo>
                  <a:lnTo>
                    <a:pt x="5"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 name="Freeform 1463">
              <a:extLst>
                <a:ext uri="{FF2B5EF4-FFF2-40B4-BE49-F238E27FC236}">
                  <a16:creationId xmlns:a16="http://schemas.microsoft.com/office/drawing/2014/main" id="{A2A85DF6-AD22-49F0-A5B0-EB73667F8C30}"/>
                </a:ext>
              </a:extLst>
            </p:cNvPr>
            <p:cNvSpPr>
              <a:spLocks/>
            </p:cNvSpPr>
            <p:nvPr/>
          </p:nvSpPr>
          <p:spPr bwMode="auto">
            <a:xfrm>
              <a:off x="3723" y="3210"/>
              <a:ext cx="14" cy="25"/>
            </a:xfrm>
            <a:custGeom>
              <a:avLst/>
              <a:gdLst>
                <a:gd name="T0" fmla="*/ 6 w 14"/>
                <a:gd name="T1" fmla="*/ 24 h 25"/>
                <a:gd name="T2" fmla="*/ 8 w 14"/>
                <a:gd name="T3" fmla="*/ 22 h 25"/>
                <a:gd name="T4" fmla="*/ 9 w 14"/>
                <a:gd name="T5" fmla="*/ 19 h 25"/>
                <a:gd name="T6" fmla="*/ 9 w 14"/>
                <a:gd name="T7" fmla="*/ 22 h 25"/>
                <a:gd name="T8" fmla="*/ 9 w 14"/>
                <a:gd name="T9" fmla="*/ 25 h 25"/>
                <a:gd name="T10" fmla="*/ 11 w 14"/>
                <a:gd name="T11" fmla="*/ 25 h 25"/>
                <a:gd name="T12" fmla="*/ 14 w 14"/>
                <a:gd name="T13" fmla="*/ 25 h 25"/>
                <a:gd name="T14" fmla="*/ 14 w 14"/>
                <a:gd name="T15" fmla="*/ 21 h 25"/>
                <a:gd name="T16" fmla="*/ 12 w 14"/>
                <a:gd name="T17" fmla="*/ 16 h 25"/>
                <a:gd name="T18" fmla="*/ 12 w 14"/>
                <a:gd name="T19" fmla="*/ 16 h 25"/>
                <a:gd name="T20" fmla="*/ 12 w 14"/>
                <a:gd name="T21" fmla="*/ 11 h 25"/>
                <a:gd name="T22" fmla="*/ 11 w 14"/>
                <a:gd name="T23" fmla="*/ 8 h 25"/>
                <a:gd name="T24" fmla="*/ 9 w 14"/>
                <a:gd name="T25" fmla="*/ 1 h 25"/>
                <a:gd name="T26" fmla="*/ 8 w 14"/>
                <a:gd name="T27" fmla="*/ 0 h 25"/>
                <a:gd name="T28" fmla="*/ 3 w 14"/>
                <a:gd name="T29" fmla="*/ 0 h 25"/>
                <a:gd name="T30" fmla="*/ 1 w 14"/>
                <a:gd name="T31" fmla="*/ 1 h 25"/>
                <a:gd name="T32" fmla="*/ 1 w 14"/>
                <a:gd name="T33" fmla="*/ 5 h 25"/>
                <a:gd name="T34" fmla="*/ 3 w 14"/>
                <a:gd name="T35" fmla="*/ 6 h 25"/>
                <a:gd name="T36" fmla="*/ 3 w 14"/>
                <a:gd name="T37" fmla="*/ 8 h 25"/>
                <a:gd name="T38" fmla="*/ 3 w 14"/>
                <a:gd name="T39" fmla="*/ 9 h 25"/>
                <a:gd name="T40" fmla="*/ 4 w 14"/>
                <a:gd name="T41" fmla="*/ 9 h 25"/>
                <a:gd name="T42" fmla="*/ 6 w 14"/>
                <a:gd name="T43" fmla="*/ 8 h 25"/>
                <a:gd name="T44" fmla="*/ 4 w 14"/>
                <a:gd name="T45" fmla="*/ 9 h 25"/>
                <a:gd name="T46" fmla="*/ 3 w 14"/>
                <a:gd name="T47" fmla="*/ 13 h 25"/>
                <a:gd name="T48" fmla="*/ 0 w 14"/>
                <a:gd name="T49" fmla="*/ 13 h 25"/>
                <a:gd name="T50" fmla="*/ 3 w 14"/>
                <a:gd name="T51" fmla="*/ 17 h 25"/>
                <a:gd name="T52" fmla="*/ 4 w 14"/>
                <a:gd name="T53" fmla="*/ 21 h 25"/>
                <a:gd name="T54" fmla="*/ 6 w 14"/>
                <a:gd name="T55" fmla="*/ 2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4" h="25">
                  <a:moveTo>
                    <a:pt x="6" y="24"/>
                  </a:moveTo>
                  <a:lnTo>
                    <a:pt x="8" y="22"/>
                  </a:lnTo>
                  <a:lnTo>
                    <a:pt x="9" y="19"/>
                  </a:lnTo>
                  <a:lnTo>
                    <a:pt x="9" y="22"/>
                  </a:lnTo>
                  <a:lnTo>
                    <a:pt x="9" y="25"/>
                  </a:lnTo>
                  <a:lnTo>
                    <a:pt x="11" y="25"/>
                  </a:lnTo>
                  <a:lnTo>
                    <a:pt x="14" y="25"/>
                  </a:lnTo>
                  <a:lnTo>
                    <a:pt x="14" y="21"/>
                  </a:lnTo>
                  <a:lnTo>
                    <a:pt x="12" y="16"/>
                  </a:lnTo>
                  <a:lnTo>
                    <a:pt x="12" y="16"/>
                  </a:lnTo>
                  <a:lnTo>
                    <a:pt x="12" y="11"/>
                  </a:lnTo>
                  <a:lnTo>
                    <a:pt x="11" y="8"/>
                  </a:lnTo>
                  <a:lnTo>
                    <a:pt x="9" y="1"/>
                  </a:lnTo>
                  <a:lnTo>
                    <a:pt x="8" y="0"/>
                  </a:lnTo>
                  <a:lnTo>
                    <a:pt x="3" y="0"/>
                  </a:lnTo>
                  <a:lnTo>
                    <a:pt x="1" y="1"/>
                  </a:lnTo>
                  <a:lnTo>
                    <a:pt x="1" y="5"/>
                  </a:lnTo>
                  <a:lnTo>
                    <a:pt x="3" y="6"/>
                  </a:lnTo>
                  <a:lnTo>
                    <a:pt x="3" y="8"/>
                  </a:lnTo>
                  <a:lnTo>
                    <a:pt x="3" y="9"/>
                  </a:lnTo>
                  <a:lnTo>
                    <a:pt x="4" y="9"/>
                  </a:lnTo>
                  <a:lnTo>
                    <a:pt x="6" y="8"/>
                  </a:lnTo>
                  <a:lnTo>
                    <a:pt x="4" y="9"/>
                  </a:lnTo>
                  <a:lnTo>
                    <a:pt x="3" y="13"/>
                  </a:lnTo>
                  <a:lnTo>
                    <a:pt x="0" y="13"/>
                  </a:lnTo>
                  <a:lnTo>
                    <a:pt x="3" y="17"/>
                  </a:lnTo>
                  <a:lnTo>
                    <a:pt x="4" y="21"/>
                  </a:lnTo>
                  <a:lnTo>
                    <a:pt x="6" y="24"/>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 name="Freeform 1464">
              <a:extLst>
                <a:ext uri="{FF2B5EF4-FFF2-40B4-BE49-F238E27FC236}">
                  <a16:creationId xmlns:a16="http://schemas.microsoft.com/office/drawing/2014/main" id="{E7BB9196-6D5D-4364-9159-777E6CFC274B}"/>
                </a:ext>
              </a:extLst>
            </p:cNvPr>
            <p:cNvSpPr>
              <a:spLocks/>
            </p:cNvSpPr>
            <p:nvPr/>
          </p:nvSpPr>
          <p:spPr bwMode="auto">
            <a:xfrm>
              <a:off x="3735" y="3250"/>
              <a:ext cx="7" cy="8"/>
            </a:xfrm>
            <a:custGeom>
              <a:avLst/>
              <a:gdLst>
                <a:gd name="T0" fmla="*/ 2 w 7"/>
                <a:gd name="T1" fmla="*/ 0 h 8"/>
                <a:gd name="T2" fmla="*/ 0 w 7"/>
                <a:gd name="T3" fmla="*/ 0 h 8"/>
                <a:gd name="T4" fmla="*/ 0 w 7"/>
                <a:gd name="T5" fmla="*/ 3 h 8"/>
                <a:gd name="T6" fmla="*/ 4 w 7"/>
                <a:gd name="T7" fmla="*/ 8 h 8"/>
                <a:gd name="T8" fmla="*/ 7 w 7"/>
                <a:gd name="T9" fmla="*/ 8 h 8"/>
                <a:gd name="T10" fmla="*/ 7 w 7"/>
                <a:gd name="T11" fmla="*/ 6 h 8"/>
                <a:gd name="T12" fmla="*/ 5 w 7"/>
                <a:gd name="T13" fmla="*/ 1 h 8"/>
                <a:gd name="T14" fmla="*/ 2 w 7"/>
                <a:gd name="T15" fmla="*/ 0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8">
                  <a:moveTo>
                    <a:pt x="2" y="0"/>
                  </a:moveTo>
                  <a:lnTo>
                    <a:pt x="0" y="0"/>
                  </a:lnTo>
                  <a:lnTo>
                    <a:pt x="0" y="3"/>
                  </a:lnTo>
                  <a:lnTo>
                    <a:pt x="4" y="8"/>
                  </a:lnTo>
                  <a:lnTo>
                    <a:pt x="7" y="8"/>
                  </a:lnTo>
                  <a:lnTo>
                    <a:pt x="7" y="6"/>
                  </a:lnTo>
                  <a:lnTo>
                    <a:pt x="5" y="1"/>
                  </a:lnTo>
                  <a:lnTo>
                    <a:pt x="2"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 name="Freeform 1465">
              <a:extLst>
                <a:ext uri="{FF2B5EF4-FFF2-40B4-BE49-F238E27FC236}">
                  <a16:creationId xmlns:a16="http://schemas.microsoft.com/office/drawing/2014/main" id="{F1EE5B3C-4544-411C-897C-ADD4CA77EA8D}"/>
                </a:ext>
              </a:extLst>
            </p:cNvPr>
            <p:cNvSpPr>
              <a:spLocks/>
            </p:cNvSpPr>
            <p:nvPr/>
          </p:nvSpPr>
          <p:spPr bwMode="auto">
            <a:xfrm>
              <a:off x="3724" y="3149"/>
              <a:ext cx="2" cy="2"/>
            </a:xfrm>
            <a:custGeom>
              <a:avLst/>
              <a:gdLst>
                <a:gd name="T0" fmla="*/ 0 w 2"/>
                <a:gd name="T1" fmla="*/ 2 h 2"/>
                <a:gd name="T2" fmla="*/ 2 w 2"/>
                <a:gd name="T3" fmla="*/ 0 h 2"/>
                <a:gd name="T4" fmla="*/ 0 w 2"/>
                <a:gd name="T5" fmla="*/ 0 h 2"/>
                <a:gd name="T6" fmla="*/ 0 w 2"/>
                <a:gd name="T7" fmla="*/ 2 h 2"/>
              </a:gdLst>
              <a:ahLst/>
              <a:cxnLst>
                <a:cxn ang="0">
                  <a:pos x="T0" y="T1"/>
                </a:cxn>
                <a:cxn ang="0">
                  <a:pos x="T2" y="T3"/>
                </a:cxn>
                <a:cxn ang="0">
                  <a:pos x="T4" y="T5"/>
                </a:cxn>
                <a:cxn ang="0">
                  <a:pos x="T6" y="T7"/>
                </a:cxn>
              </a:cxnLst>
              <a:rect l="0" t="0" r="r" b="b"/>
              <a:pathLst>
                <a:path w="2" h="2">
                  <a:moveTo>
                    <a:pt x="0" y="2"/>
                  </a:moveTo>
                  <a:lnTo>
                    <a:pt x="2" y="0"/>
                  </a:lnTo>
                  <a:lnTo>
                    <a:pt x="0" y="0"/>
                  </a:lnTo>
                  <a:lnTo>
                    <a:pt x="0" y="2"/>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 name="Freeform 1466">
              <a:extLst>
                <a:ext uri="{FF2B5EF4-FFF2-40B4-BE49-F238E27FC236}">
                  <a16:creationId xmlns:a16="http://schemas.microsoft.com/office/drawing/2014/main" id="{2CC709F5-DEB8-4E39-9185-2BA413603E5A}"/>
                </a:ext>
              </a:extLst>
            </p:cNvPr>
            <p:cNvSpPr>
              <a:spLocks/>
            </p:cNvSpPr>
            <p:nvPr/>
          </p:nvSpPr>
          <p:spPr bwMode="auto">
            <a:xfrm>
              <a:off x="3715" y="3149"/>
              <a:ext cx="3" cy="3"/>
            </a:xfrm>
            <a:custGeom>
              <a:avLst/>
              <a:gdLst>
                <a:gd name="T0" fmla="*/ 1 w 3"/>
                <a:gd name="T1" fmla="*/ 3 h 3"/>
                <a:gd name="T2" fmla="*/ 3 w 3"/>
                <a:gd name="T3" fmla="*/ 3 h 3"/>
                <a:gd name="T4" fmla="*/ 1 w 3"/>
                <a:gd name="T5" fmla="*/ 0 h 3"/>
                <a:gd name="T6" fmla="*/ 0 w 3"/>
                <a:gd name="T7" fmla="*/ 2 h 3"/>
                <a:gd name="T8" fmla="*/ 1 w 3"/>
                <a:gd name="T9" fmla="*/ 3 h 3"/>
              </a:gdLst>
              <a:ahLst/>
              <a:cxnLst>
                <a:cxn ang="0">
                  <a:pos x="T0" y="T1"/>
                </a:cxn>
                <a:cxn ang="0">
                  <a:pos x="T2" y="T3"/>
                </a:cxn>
                <a:cxn ang="0">
                  <a:pos x="T4" y="T5"/>
                </a:cxn>
                <a:cxn ang="0">
                  <a:pos x="T6" y="T7"/>
                </a:cxn>
                <a:cxn ang="0">
                  <a:pos x="T8" y="T9"/>
                </a:cxn>
              </a:cxnLst>
              <a:rect l="0" t="0" r="r" b="b"/>
              <a:pathLst>
                <a:path w="3" h="3">
                  <a:moveTo>
                    <a:pt x="1" y="3"/>
                  </a:moveTo>
                  <a:lnTo>
                    <a:pt x="3" y="3"/>
                  </a:lnTo>
                  <a:lnTo>
                    <a:pt x="1" y="0"/>
                  </a:lnTo>
                  <a:lnTo>
                    <a:pt x="0" y="2"/>
                  </a:lnTo>
                  <a:lnTo>
                    <a:pt x="1" y="3"/>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 name="Freeform 1467">
              <a:extLst>
                <a:ext uri="{FF2B5EF4-FFF2-40B4-BE49-F238E27FC236}">
                  <a16:creationId xmlns:a16="http://schemas.microsoft.com/office/drawing/2014/main" id="{26266C9B-7D13-45C4-9E36-22E07D6E641E}"/>
                </a:ext>
              </a:extLst>
            </p:cNvPr>
            <p:cNvSpPr>
              <a:spLocks/>
            </p:cNvSpPr>
            <p:nvPr/>
          </p:nvSpPr>
          <p:spPr bwMode="auto">
            <a:xfrm>
              <a:off x="3715" y="3129"/>
              <a:ext cx="4" cy="3"/>
            </a:xfrm>
            <a:custGeom>
              <a:avLst/>
              <a:gdLst>
                <a:gd name="T0" fmla="*/ 4 w 4"/>
                <a:gd name="T1" fmla="*/ 1 h 3"/>
                <a:gd name="T2" fmla="*/ 3 w 4"/>
                <a:gd name="T3" fmla="*/ 0 h 3"/>
                <a:gd name="T4" fmla="*/ 0 w 4"/>
                <a:gd name="T5" fmla="*/ 0 h 3"/>
                <a:gd name="T6" fmla="*/ 1 w 4"/>
                <a:gd name="T7" fmla="*/ 1 h 3"/>
                <a:gd name="T8" fmla="*/ 1 w 4"/>
                <a:gd name="T9" fmla="*/ 3 h 3"/>
                <a:gd name="T10" fmla="*/ 3 w 4"/>
                <a:gd name="T11" fmla="*/ 3 h 3"/>
                <a:gd name="T12" fmla="*/ 4 w 4"/>
                <a:gd name="T13" fmla="*/ 1 h 3"/>
              </a:gdLst>
              <a:ahLst/>
              <a:cxnLst>
                <a:cxn ang="0">
                  <a:pos x="T0" y="T1"/>
                </a:cxn>
                <a:cxn ang="0">
                  <a:pos x="T2" y="T3"/>
                </a:cxn>
                <a:cxn ang="0">
                  <a:pos x="T4" y="T5"/>
                </a:cxn>
                <a:cxn ang="0">
                  <a:pos x="T6" y="T7"/>
                </a:cxn>
                <a:cxn ang="0">
                  <a:pos x="T8" y="T9"/>
                </a:cxn>
                <a:cxn ang="0">
                  <a:pos x="T10" y="T11"/>
                </a:cxn>
                <a:cxn ang="0">
                  <a:pos x="T12" y="T13"/>
                </a:cxn>
              </a:cxnLst>
              <a:rect l="0" t="0" r="r" b="b"/>
              <a:pathLst>
                <a:path w="4" h="3">
                  <a:moveTo>
                    <a:pt x="4" y="1"/>
                  </a:moveTo>
                  <a:lnTo>
                    <a:pt x="3" y="0"/>
                  </a:lnTo>
                  <a:lnTo>
                    <a:pt x="0" y="0"/>
                  </a:lnTo>
                  <a:lnTo>
                    <a:pt x="1" y="1"/>
                  </a:lnTo>
                  <a:lnTo>
                    <a:pt x="1" y="3"/>
                  </a:lnTo>
                  <a:lnTo>
                    <a:pt x="3" y="3"/>
                  </a:lnTo>
                  <a:lnTo>
                    <a:pt x="4" y="1"/>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 name="Freeform 1468">
              <a:extLst>
                <a:ext uri="{FF2B5EF4-FFF2-40B4-BE49-F238E27FC236}">
                  <a16:creationId xmlns:a16="http://schemas.microsoft.com/office/drawing/2014/main" id="{F82D8940-289E-4EE9-A535-F06DBE1EA5BF}"/>
                </a:ext>
              </a:extLst>
            </p:cNvPr>
            <p:cNvSpPr>
              <a:spLocks/>
            </p:cNvSpPr>
            <p:nvPr/>
          </p:nvSpPr>
          <p:spPr bwMode="auto">
            <a:xfrm>
              <a:off x="3708" y="3114"/>
              <a:ext cx="5" cy="2"/>
            </a:xfrm>
            <a:custGeom>
              <a:avLst/>
              <a:gdLst>
                <a:gd name="T0" fmla="*/ 0 w 5"/>
                <a:gd name="T1" fmla="*/ 0 h 2"/>
                <a:gd name="T2" fmla="*/ 2 w 5"/>
                <a:gd name="T3" fmla="*/ 2 h 2"/>
                <a:gd name="T4" fmla="*/ 5 w 5"/>
                <a:gd name="T5" fmla="*/ 0 h 2"/>
                <a:gd name="T6" fmla="*/ 3 w 5"/>
                <a:gd name="T7" fmla="*/ 0 h 2"/>
                <a:gd name="T8" fmla="*/ 2 w 5"/>
                <a:gd name="T9" fmla="*/ 0 h 2"/>
                <a:gd name="T10" fmla="*/ 0 w 5"/>
                <a:gd name="T11" fmla="*/ 0 h 2"/>
              </a:gdLst>
              <a:ahLst/>
              <a:cxnLst>
                <a:cxn ang="0">
                  <a:pos x="T0" y="T1"/>
                </a:cxn>
                <a:cxn ang="0">
                  <a:pos x="T2" y="T3"/>
                </a:cxn>
                <a:cxn ang="0">
                  <a:pos x="T4" y="T5"/>
                </a:cxn>
                <a:cxn ang="0">
                  <a:pos x="T6" y="T7"/>
                </a:cxn>
                <a:cxn ang="0">
                  <a:pos x="T8" y="T9"/>
                </a:cxn>
                <a:cxn ang="0">
                  <a:pos x="T10" y="T11"/>
                </a:cxn>
              </a:cxnLst>
              <a:rect l="0" t="0" r="r" b="b"/>
              <a:pathLst>
                <a:path w="5" h="2">
                  <a:moveTo>
                    <a:pt x="0" y="0"/>
                  </a:moveTo>
                  <a:lnTo>
                    <a:pt x="2" y="2"/>
                  </a:lnTo>
                  <a:lnTo>
                    <a:pt x="5" y="0"/>
                  </a:lnTo>
                  <a:lnTo>
                    <a:pt x="3" y="0"/>
                  </a:lnTo>
                  <a:lnTo>
                    <a:pt x="2" y="0"/>
                  </a:lnTo>
                  <a:lnTo>
                    <a:pt x="0"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 name="Freeform 1469">
              <a:extLst>
                <a:ext uri="{FF2B5EF4-FFF2-40B4-BE49-F238E27FC236}">
                  <a16:creationId xmlns:a16="http://schemas.microsoft.com/office/drawing/2014/main" id="{17F3D5D5-896B-471C-877E-B3230BCBDE7E}"/>
                </a:ext>
              </a:extLst>
            </p:cNvPr>
            <p:cNvSpPr>
              <a:spLocks/>
            </p:cNvSpPr>
            <p:nvPr/>
          </p:nvSpPr>
          <p:spPr bwMode="auto">
            <a:xfrm>
              <a:off x="3718" y="3116"/>
              <a:ext cx="5" cy="3"/>
            </a:xfrm>
            <a:custGeom>
              <a:avLst/>
              <a:gdLst>
                <a:gd name="T0" fmla="*/ 0 w 5"/>
                <a:gd name="T1" fmla="*/ 1 h 3"/>
                <a:gd name="T2" fmla="*/ 1 w 5"/>
                <a:gd name="T3" fmla="*/ 3 h 3"/>
                <a:gd name="T4" fmla="*/ 5 w 5"/>
                <a:gd name="T5" fmla="*/ 0 h 3"/>
                <a:gd name="T6" fmla="*/ 0 w 5"/>
                <a:gd name="T7" fmla="*/ 0 h 3"/>
                <a:gd name="T8" fmla="*/ 0 w 5"/>
                <a:gd name="T9" fmla="*/ 1 h 3"/>
              </a:gdLst>
              <a:ahLst/>
              <a:cxnLst>
                <a:cxn ang="0">
                  <a:pos x="T0" y="T1"/>
                </a:cxn>
                <a:cxn ang="0">
                  <a:pos x="T2" y="T3"/>
                </a:cxn>
                <a:cxn ang="0">
                  <a:pos x="T4" y="T5"/>
                </a:cxn>
                <a:cxn ang="0">
                  <a:pos x="T6" y="T7"/>
                </a:cxn>
                <a:cxn ang="0">
                  <a:pos x="T8" y="T9"/>
                </a:cxn>
              </a:cxnLst>
              <a:rect l="0" t="0" r="r" b="b"/>
              <a:pathLst>
                <a:path w="5" h="3">
                  <a:moveTo>
                    <a:pt x="0" y="1"/>
                  </a:moveTo>
                  <a:lnTo>
                    <a:pt x="1" y="3"/>
                  </a:lnTo>
                  <a:lnTo>
                    <a:pt x="5" y="0"/>
                  </a:lnTo>
                  <a:lnTo>
                    <a:pt x="0" y="0"/>
                  </a:lnTo>
                  <a:lnTo>
                    <a:pt x="0" y="1"/>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 name="Freeform 1470">
              <a:extLst>
                <a:ext uri="{FF2B5EF4-FFF2-40B4-BE49-F238E27FC236}">
                  <a16:creationId xmlns:a16="http://schemas.microsoft.com/office/drawing/2014/main" id="{E01BC088-094A-4A92-A57F-908B54DDA723}"/>
                </a:ext>
              </a:extLst>
            </p:cNvPr>
            <p:cNvSpPr>
              <a:spLocks/>
            </p:cNvSpPr>
            <p:nvPr/>
          </p:nvSpPr>
          <p:spPr bwMode="auto">
            <a:xfrm>
              <a:off x="3707" y="3133"/>
              <a:ext cx="4" cy="3"/>
            </a:xfrm>
            <a:custGeom>
              <a:avLst/>
              <a:gdLst>
                <a:gd name="T0" fmla="*/ 0 w 4"/>
                <a:gd name="T1" fmla="*/ 2 h 3"/>
                <a:gd name="T2" fmla="*/ 3 w 4"/>
                <a:gd name="T3" fmla="*/ 3 h 3"/>
                <a:gd name="T4" fmla="*/ 4 w 4"/>
                <a:gd name="T5" fmla="*/ 2 h 3"/>
                <a:gd name="T6" fmla="*/ 3 w 4"/>
                <a:gd name="T7" fmla="*/ 0 h 3"/>
                <a:gd name="T8" fmla="*/ 0 w 4"/>
                <a:gd name="T9" fmla="*/ 0 h 3"/>
                <a:gd name="T10" fmla="*/ 0 w 4"/>
                <a:gd name="T11" fmla="*/ 2 h 3"/>
              </a:gdLst>
              <a:ahLst/>
              <a:cxnLst>
                <a:cxn ang="0">
                  <a:pos x="T0" y="T1"/>
                </a:cxn>
                <a:cxn ang="0">
                  <a:pos x="T2" y="T3"/>
                </a:cxn>
                <a:cxn ang="0">
                  <a:pos x="T4" y="T5"/>
                </a:cxn>
                <a:cxn ang="0">
                  <a:pos x="T6" y="T7"/>
                </a:cxn>
                <a:cxn ang="0">
                  <a:pos x="T8" y="T9"/>
                </a:cxn>
                <a:cxn ang="0">
                  <a:pos x="T10" y="T11"/>
                </a:cxn>
              </a:cxnLst>
              <a:rect l="0" t="0" r="r" b="b"/>
              <a:pathLst>
                <a:path w="4" h="3">
                  <a:moveTo>
                    <a:pt x="0" y="2"/>
                  </a:moveTo>
                  <a:lnTo>
                    <a:pt x="3" y="3"/>
                  </a:lnTo>
                  <a:lnTo>
                    <a:pt x="4" y="2"/>
                  </a:lnTo>
                  <a:lnTo>
                    <a:pt x="3" y="0"/>
                  </a:lnTo>
                  <a:lnTo>
                    <a:pt x="0" y="0"/>
                  </a:lnTo>
                  <a:lnTo>
                    <a:pt x="0" y="2"/>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 name="Freeform 1471">
              <a:extLst>
                <a:ext uri="{FF2B5EF4-FFF2-40B4-BE49-F238E27FC236}">
                  <a16:creationId xmlns:a16="http://schemas.microsoft.com/office/drawing/2014/main" id="{59876F86-BD8A-47DB-8E37-BCD24DE325B5}"/>
                </a:ext>
              </a:extLst>
            </p:cNvPr>
            <p:cNvSpPr>
              <a:spLocks/>
            </p:cNvSpPr>
            <p:nvPr/>
          </p:nvSpPr>
          <p:spPr bwMode="auto">
            <a:xfrm>
              <a:off x="3711" y="3130"/>
              <a:ext cx="4" cy="3"/>
            </a:xfrm>
            <a:custGeom>
              <a:avLst/>
              <a:gdLst>
                <a:gd name="T0" fmla="*/ 0 w 4"/>
                <a:gd name="T1" fmla="*/ 2 h 3"/>
                <a:gd name="T2" fmla="*/ 2 w 4"/>
                <a:gd name="T3" fmla="*/ 3 h 3"/>
                <a:gd name="T4" fmla="*/ 4 w 4"/>
                <a:gd name="T5" fmla="*/ 2 h 3"/>
                <a:gd name="T6" fmla="*/ 2 w 4"/>
                <a:gd name="T7" fmla="*/ 0 h 3"/>
                <a:gd name="T8" fmla="*/ 0 w 4"/>
                <a:gd name="T9" fmla="*/ 2 h 3"/>
              </a:gdLst>
              <a:ahLst/>
              <a:cxnLst>
                <a:cxn ang="0">
                  <a:pos x="T0" y="T1"/>
                </a:cxn>
                <a:cxn ang="0">
                  <a:pos x="T2" y="T3"/>
                </a:cxn>
                <a:cxn ang="0">
                  <a:pos x="T4" y="T5"/>
                </a:cxn>
                <a:cxn ang="0">
                  <a:pos x="T6" y="T7"/>
                </a:cxn>
                <a:cxn ang="0">
                  <a:pos x="T8" y="T9"/>
                </a:cxn>
              </a:cxnLst>
              <a:rect l="0" t="0" r="r" b="b"/>
              <a:pathLst>
                <a:path w="4" h="3">
                  <a:moveTo>
                    <a:pt x="0" y="2"/>
                  </a:moveTo>
                  <a:lnTo>
                    <a:pt x="2" y="3"/>
                  </a:lnTo>
                  <a:lnTo>
                    <a:pt x="4" y="2"/>
                  </a:lnTo>
                  <a:lnTo>
                    <a:pt x="2" y="0"/>
                  </a:lnTo>
                  <a:lnTo>
                    <a:pt x="0" y="2"/>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 name="Freeform 1472">
              <a:extLst>
                <a:ext uri="{FF2B5EF4-FFF2-40B4-BE49-F238E27FC236}">
                  <a16:creationId xmlns:a16="http://schemas.microsoft.com/office/drawing/2014/main" id="{2B679B6E-F663-4088-AE5D-97407B8BA13B}"/>
                </a:ext>
              </a:extLst>
            </p:cNvPr>
            <p:cNvSpPr>
              <a:spLocks/>
            </p:cNvSpPr>
            <p:nvPr/>
          </p:nvSpPr>
          <p:spPr bwMode="auto">
            <a:xfrm>
              <a:off x="3723" y="3117"/>
              <a:ext cx="3" cy="5"/>
            </a:xfrm>
            <a:custGeom>
              <a:avLst/>
              <a:gdLst>
                <a:gd name="T0" fmla="*/ 0 w 3"/>
                <a:gd name="T1" fmla="*/ 2 h 5"/>
                <a:gd name="T2" fmla="*/ 1 w 3"/>
                <a:gd name="T3" fmla="*/ 4 h 5"/>
                <a:gd name="T4" fmla="*/ 1 w 3"/>
                <a:gd name="T5" fmla="*/ 5 h 5"/>
                <a:gd name="T6" fmla="*/ 3 w 3"/>
                <a:gd name="T7" fmla="*/ 4 h 5"/>
                <a:gd name="T8" fmla="*/ 3 w 3"/>
                <a:gd name="T9" fmla="*/ 0 h 5"/>
                <a:gd name="T10" fmla="*/ 1 w 3"/>
                <a:gd name="T11" fmla="*/ 0 h 5"/>
                <a:gd name="T12" fmla="*/ 0 w 3"/>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3" h="5">
                  <a:moveTo>
                    <a:pt x="0" y="2"/>
                  </a:moveTo>
                  <a:lnTo>
                    <a:pt x="1" y="4"/>
                  </a:lnTo>
                  <a:lnTo>
                    <a:pt x="1" y="5"/>
                  </a:lnTo>
                  <a:lnTo>
                    <a:pt x="3" y="4"/>
                  </a:lnTo>
                  <a:lnTo>
                    <a:pt x="3" y="0"/>
                  </a:lnTo>
                  <a:lnTo>
                    <a:pt x="1" y="0"/>
                  </a:lnTo>
                  <a:lnTo>
                    <a:pt x="0" y="2"/>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 name="Freeform 1473">
              <a:extLst>
                <a:ext uri="{FF2B5EF4-FFF2-40B4-BE49-F238E27FC236}">
                  <a16:creationId xmlns:a16="http://schemas.microsoft.com/office/drawing/2014/main" id="{571C3F99-4098-40DA-A0B0-D2B291A0426F}"/>
                </a:ext>
              </a:extLst>
            </p:cNvPr>
            <p:cNvSpPr>
              <a:spLocks/>
            </p:cNvSpPr>
            <p:nvPr/>
          </p:nvSpPr>
          <p:spPr bwMode="auto">
            <a:xfrm>
              <a:off x="3721" y="3127"/>
              <a:ext cx="3" cy="3"/>
            </a:xfrm>
            <a:custGeom>
              <a:avLst/>
              <a:gdLst>
                <a:gd name="T0" fmla="*/ 3 w 3"/>
                <a:gd name="T1" fmla="*/ 3 h 3"/>
                <a:gd name="T2" fmla="*/ 3 w 3"/>
                <a:gd name="T3" fmla="*/ 0 h 3"/>
                <a:gd name="T4" fmla="*/ 0 w 3"/>
                <a:gd name="T5" fmla="*/ 2 h 3"/>
                <a:gd name="T6" fmla="*/ 3 w 3"/>
                <a:gd name="T7" fmla="*/ 3 h 3"/>
              </a:gdLst>
              <a:ahLst/>
              <a:cxnLst>
                <a:cxn ang="0">
                  <a:pos x="T0" y="T1"/>
                </a:cxn>
                <a:cxn ang="0">
                  <a:pos x="T2" y="T3"/>
                </a:cxn>
                <a:cxn ang="0">
                  <a:pos x="T4" y="T5"/>
                </a:cxn>
                <a:cxn ang="0">
                  <a:pos x="T6" y="T7"/>
                </a:cxn>
              </a:cxnLst>
              <a:rect l="0" t="0" r="r" b="b"/>
              <a:pathLst>
                <a:path w="3" h="3">
                  <a:moveTo>
                    <a:pt x="3" y="3"/>
                  </a:moveTo>
                  <a:lnTo>
                    <a:pt x="3" y="0"/>
                  </a:lnTo>
                  <a:lnTo>
                    <a:pt x="0" y="2"/>
                  </a:lnTo>
                  <a:lnTo>
                    <a:pt x="3" y="3"/>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 name="Freeform 1474">
              <a:extLst>
                <a:ext uri="{FF2B5EF4-FFF2-40B4-BE49-F238E27FC236}">
                  <a16:creationId xmlns:a16="http://schemas.microsoft.com/office/drawing/2014/main" id="{EAAA8B93-EC7C-4CB3-967A-09469ECAA2D8}"/>
                </a:ext>
              </a:extLst>
            </p:cNvPr>
            <p:cNvSpPr>
              <a:spLocks/>
            </p:cNvSpPr>
            <p:nvPr/>
          </p:nvSpPr>
          <p:spPr bwMode="auto">
            <a:xfrm>
              <a:off x="3719" y="3146"/>
              <a:ext cx="4" cy="2"/>
            </a:xfrm>
            <a:custGeom>
              <a:avLst/>
              <a:gdLst>
                <a:gd name="T0" fmla="*/ 4 w 4"/>
                <a:gd name="T1" fmla="*/ 0 h 2"/>
                <a:gd name="T2" fmla="*/ 0 w 4"/>
                <a:gd name="T3" fmla="*/ 0 h 2"/>
                <a:gd name="T4" fmla="*/ 4 w 4"/>
                <a:gd name="T5" fmla="*/ 2 h 2"/>
                <a:gd name="T6" fmla="*/ 4 w 4"/>
                <a:gd name="T7" fmla="*/ 0 h 2"/>
              </a:gdLst>
              <a:ahLst/>
              <a:cxnLst>
                <a:cxn ang="0">
                  <a:pos x="T0" y="T1"/>
                </a:cxn>
                <a:cxn ang="0">
                  <a:pos x="T2" y="T3"/>
                </a:cxn>
                <a:cxn ang="0">
                  <a:pos x="T4" y="T5"/>
                </a:cxn>
                <a:cxn ang="0">
                  <a:pos x="T6" y="T7"/>
                </a:cxn>
              </a:cxnLst>
              <a:rect l="0" t="0" r="r" b="b"/>
              <a:pathLst>
                <a:path w="4" h="2">
                  <a:moveTo>
                    <a:pt x="4" y="0"/>
                  </a:moveTo>
                  <a:lnTo>
                    <a:pt x="0" y="0"/>
                  </a:lnTo>
                  <a:lnTo>
                    <a:pt x="4" y="2"/>
                  </a:lnTo>
                  <a:lnTo>
                    <a:pt x="4"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 name="Freeform 1475">
              <a:extLst>
                <a:ext uri="{FF2B5EF4-FFF2-40B4-BE49-F238E27FC236}">
                  <a16:creationId xmlns:a16="http://schemas.microsoft.com/office/drawing/2014/main" id="{85883575-449B-47C0-A061-CA0330605911}"/>
                </a:ext>
              </a:extLst>
            </p:cNvPr>
            <p:cNvSpPr>
              <a:spLocks/>
            </p:cNvSpPr>
            <p:nvPr/>
          </p:nvSpPr>
          <p:spPr bwMode="auto">
            <a:xfrm>
              <a:off x="3719" y="3192"/>
              <a:ext cx="13" cy="16"/>
            </a:xfrm>
            <a:custGeom>
              <a:avLst/>
              <a:gdLst>
                <a:gd name="T0" fmla="*/ 7 w 13"/>
                <a:gd name="T1" fmla="*/ 16 h 16"/>
                <a:gd name="T2" fmla="*/ 10 w 13"/>
                <a:gd name="T3" fmla="*/ 15 h 16"/>
                <a:gd name="T4" fmla="*/ 13 w 13"/>
                <a:gd name="T5" fmla="*/ 16 h 16"/>
                <a:gd name="T6" fmla="*/ 12 w 13"/>
                <a:gd name="T7" fmla="*/ 11 h 16"/>
                <a:gd name="T8" fmla="*/ 8 w 13"/>
                <a:gd name="T9" fmla="*/ 8 h 16"/>
                <a:gd name="T10" fmla="*/ 8 w 13"/>
                <a:gd name="T11" fmla="*/ 5 h 16"/>
                <a:gd name="T12" fmla="*/ 7 w 13"/>
                <a:gd name="T13" fmla="*/ 5 h 16"/>
                <a:gd name="T14" fmla="*/ 5 w 13"/>
                <a:gd name="T15" fmla="*/ 0 h 16"/>
                <a:gd name="T16" fmla="*/ 4 w 13"/>
                <a:gd name="T17" fmla="*/ 2 h 16"/>
                <a:gd name="T18" fmla="*/ 0 w 13"/>
                <a:gd name="T19" fmla="*/ 2 h 16"/>
                <a:gd name="T20" fmla="*/ 0 w 13"/>
                <a:gd name="T21" fmla="*/ 4 h 16"/>
                <a:gd name="T22" fmla="*/ 2 w 13"/>
                <a:gd name="T23" fmla="*/ 5 h 16"/>
                <a:gd name="T24" fmla="*/ 7 w 13"/>
                <a:gd name="T25" fmla="*/ 11 h 16"/>
                <a:gd name="T26" fmla="*/ 7 w 13"/>
                <a:gd name="T27" fmla="*/ 10 h 16"/>
                <a:gd name="T28" fmla="*/ 8 w 13"/>
                <a:gd name="T29" fmla="*/ 11 h 16"/>
                <a:gd name="T30" fmla="*/ 7 w 13"/>
                <a:gd name="T31" fmla="*/ 13 h 16"/>
                <a:gd name="T32" fmla="*/ 7 w 13"/>
                <a:gd name="T33"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 h="16">
                  <a:moveTo>
                    <a:pt x="7" y="16"/>
                  </a:moveTo>
                  <a:lnTo>
                    <a:pt x="10" y="15"/>
                  </a:lnTo>
                  <a:lnTo>
                    <a:pt x="13" y="16"/>
                  </a:lnTo>
                  <a:lnTo>
                    <a:pt x="12" y="11"/>
                  </a:lnTo>
                  <a:lnTo>
                    <a:pt x="8" y="8"/>
                  </a:lnTo>
                  <a:lnTo>
                    <a:pt x="8" y="5"/>
                  </a:lnTo>
                  <a:lnTo>
                    <a:pt x="7" y="5"/>
                  </a:lnTo>
                  <a:lnTo>
                    <a:pt x="5" y="0"/>
                  </a:lnTo>
                  <a:lnTo>
                    <a:pt x="4" y="2"/>
                  </a:lnTo>
                  <a:lnTo>
                    <a:pt x="0" y="2"/>
                  </a:lnTo>
                  <a:lnTo>
                    <a:pt x="0" y="4"/>
                  </a:lnTo>
                  <a:lnTo>
                    <a:pt x="2" y="5"/>
                  </a:lnTo>
                  <a:lnTo>
                    <a:pt x="7" y="11"/>
                  </a:lnTo>
                  <a:lnTo>
                    <a:pt x="7" y="10"/>
                  </a:lnTo>
                  <a:lnTo>
                    <a:pt x="8" y="11"/>
                  </a:lnTo>
                  <a:lnTo>
                    <a:pt x="7" y="13"/>
                  </a:lnTo>
                  <a:lnTo>
                    <a:pt x="7" y="16"/>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 name="Freeform 1476">
              <a:extLst>
                <a:ext uri="{FF2B5EF4-FFF2-40B4-BE49-F238E27FC236}">
                  <a16:creationId xmlns:a16="http://schemas.microsoft.com/office/drawing/2014/main" id="{5A9BF91B-2DD8-49D3-B04D-36495407361A}"/>
                </a:ext>
              </a:extLst>
            </p:cNvPr>
            <p:cNvSpPr>
              <a:spLocks/>
            </p:cNvSpPr>
            <p:nvPr/>
          </p:nvSpPr>
          <p:spPr bwMode="auto">
            <a:xfrm>
              <a:off x="3715" y="3197"/>
              <a:ext cx="9" cy="14"/>
            </a:xfrm>
            <a:custGeom>
              <a:avLst/>
              <a:gdLst>
                <a:gd name="T0" fmla="*/ 1 w 9"/>
                <a:gd name="T1" fmla="*/ 0 h 14"/>
                <a:gd name="T2" fmla="*/ 0 w 9"/>
                <a:gd name="T3" fmla="*/ 0 h 14"/>
                <a:gd name="T4" fmla="*/ 0 w 9"/>
                <a:gd name="T5" fmla="*/ 2 h 14"/>
                <a:gd name="T6" fmla="*/ 1 w 9"/>
                <a:gd name="T7" fmla="*/ 5 h 14"/>
                <a:gd name="T8" fmla="*/ 3 w 9"/>
                <a:gd name="T9" fmla="*/ 6 h 14"/>
                <a:gd name="T10" fmla="*/ 4 w 9"/>
                <a:gd name="T11" fmla="*/ 8 h 14"/>
                <a:gd name="T12" fmla="*/ 4 w 9"/>
                <a:gd name="T13" fmla="*/ 8 h 14"/>
                <a:gd name="T14" fmla="*/ 6 w 9"/>
                <a:gd name="T15" fmla="*/ 13 h 14"/>
                <a:gd name="T16" fmla="*/ 8 w 9"/>
                <a:gd name="T17" fmla="*/ 14 h 14"/>
                <a:gd name="T18" fmla="*/ 9 w 9"/>
                <a:gd name="T19" fmla="*/ 13 h 14"/>
                <a:gd name="T20" fmla="*/ 9 w 9"/>
                <a:gd name="T21" fmla="*/ 10 h 14"/>
                <a:gd name="T22" fmla="*/ 8 w 9"/>
                <a:gd name="T23" fmla="*/ 6 h 14"/>
                <a:gd name="T24" fmla="*/ 3 w 9"/>
                <a:gd name="T25" fmla="*/ 0 h 14"/>
                <a:gd name="T26" fmla="*/ 1 w 9"/>
                <a:gd name="T27"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 h="14">
                  <a:moveTo>
                    <a:pt x="1" y="0"/>
                  </a:moveTo>
                  <a:lnTo>
                    <a:pt x="0" y="0"/>
                  </a:lnTo>
                  <a:lnTo>
                    <a:pt x="0" y="2"/>
                  </a:lnTo>
                  <a:lnTo>
                    <a:pt x="1" y="5"/>
                  </a:lnTo>
                  <a:lnTo>
                    <a:pt x="3" y="6"/>
                  </a:lnTo>
                  <a:lnTo>
                    <a:pt x="4" y="8"/>
                  </a:lnTo>
                  <a:lnTo>
                    <a:pt x="4" y="8"/>
                  </a:lnTo>
                  <a:lnTo>
                    <a:pt x="6" y="13"/>
                  </a:lnTo>
                  <a:lnTo>
                    <a:pt x="8" y="14"/>
                  </a:lnTo>
                  <a:lnTo>
                    <a:pt x="9" y="13"/>
                  </a:lnTo>
                  <a:lnTo>
                    <a:pt x="9" y="10"/>
                  </a:lnTo>
                  <a:lnTo>
                    <a:pt x="8" y="6"/>
                  </a:lnTo>
                  <a:lnTo>
                    <a:pt x="3" y="0"/>
                  </a:lnTo>
                  <a:lnTo>
                    <a:pt x="1"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 name="Freeform 1477">
              <a:extLst>
                <a:ext uri="{FF2B5EF4-FFF2-40B4-BE49-F238E27FC236}">
                  <a16:creationId xmlns:a16="http://schemas.microsoft.com/office/drawing/2014/main" id="{E6E32F58-987C-409C-8189-7075D51BFA13}"/>
                </a:ext>
              </a:extLst>
            </p:cNvPr>
            <p:cNvSpPr>
              <a:spLocks/>
            </p:cNvSpPr>
            <p:nvPr/>
          </p:nvSpPr>
          <p:spPr bwMode="auto">
            <a:xfrm>
              <a:off x="3732" y="3247"/>
              <a:ext cx="2" cy="4"/>
            </a:xfrm>
            <a:custGeom>
              <a:avLst/>
              <a:gdLst>
                <a:gd name="T0" fmla="*/ 2 w 2"/>
                <a:gd name="T1" fmla="*/ 4 h 4"/>
                <a:gd name="T2" fmla="*/ 2 w 2"/>
                <a:gd name="T3" fmla="*/ 1 h 4"/>
                <a:gd name="T4" fmla="*/ 2 w 2"/>
                <a:gd name="T5" fmla="*/ 0 h 4"/>
                <a:gd name="T6" fmla="*/ 0 w 2"/>
                <a:gd name="T7" fmla="*/ 1 h 4"/>
                <a:gd name="T8" fmla="*/ 2 w 2"/>
                <a:gd name="T9" fmla="*/ 4 h 4"/>
                <a:gd name="T10" fmla="*/ 2 w 2"/>
                <a:gd name="T11" fmla="*/ 4 h 4"/>
              </a:gdLst>
              <a:ahLst/>
              <a:cxnLst>
                <a:cxn ang="0">
                  <a:pos x="T0" y="T1"/>
                </a:cxn>
                <a:cxn ang="0">
                  <a:pos x="T2" y="T3"/>
                </a:cxn>
                <a:cxn ang="0">
                  <a:pos x="T4" y="T5"/>
                </a:cxn>
                <a:cxn ang="0">
                  <a:pos x="T6" y="T7"/>
                </a:cxn>
                <a:cxn ang="0">
                  <a:pos x="T8" y="T9"/>
                </a:cxn>
                <a:cxn ang="0">
                  <a:pos x="T10" y="T11"/>
                </a:cxn>
              </a:cxnLst>
              <a:rect l="0" t="0" r="r" b="b"/>
              <a:pathLst>
                <a:path w="2" h="4">
                  <a:moveTo>
                    <a:pt x="2" y="4"/>
                  </a:moveTo>
                  <a:lnTo>
                    <a:pt x="2" y="1"/>
                  </a:lnTo>
                  <a:lnTo>
                    <a:pt x="2" y="0"/>
                  </a:lnTo>
                  <a:lnTo>
                    <a:pt x="0" y="1"/>
                  </a:lnTo>
                  <a:lnTo>
                    <a:pt x="2" y="4"/>
                  </a:lnTo>
                  <a:lnTo>
                    <a:pt x="2" y="4"/>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 name="Freeform 1478">
              <a:extLst>
                <a:ext uri="{FF2B5EF4-FFF2-40B4-BE49-F238E27FC236}">
                  <a16:creationId xmlns:a16="http://schemas.microsoft.com/office/drawing/2014/main" id="{89708A19-BD7E-402A-90F1-C32F6679EA78}"/>
                </a:ext>
              </a:extLst>
            </p:cNvPr>
            <p:cNvSpPr>
              <a:spLocks/>
            </p:cNvSpPr>
            <p:nvPr/>
          </p:nvSpPr>
          <p:spPr bwMode="auto">
            <a:xfrm>
              <a:off x="3756" y="3306"/>
              <a:ext cx="2" cy="1"/>
            </a:xfrm>
            <a:custGeom>
              <a:avLst/>
              <a:gdLst>
                <a:gd name="T0" fmla="*/ 0 w 2"/>
                <a:gd name="T1" fmla="*/ 0 h 1"/>
                <a:gd name="T2" fmla="*/ 0 w 2"/>
                <a:gd name="T3" fmla="*/ 1 h 1"/>
                <a:gd name="T4" fmla="*/ 2 w 2"/>
                <a:gd name="T5" fmla="*/ 1 h 1"/>
                <a:gd name="T6" fmla="*/ 0 w 2"/>
                <a:gd name="T7" fmla="*/ 0 h 1"/>
              </a:gdLst>
              <a:ahLst/>
              <a:cxnLst>
                <a:cxn ang="0">
                  <a:pos x="T0" y="T1"/>
                </a:cxn>
                <a:cxn ang="0">
                  <a:pos x="T2" y="T3"/>
                </a:cxn>
                <a:cxn ang="0">
                  <a:pos x="T4" y="T5"/>
                </a:cxn>
                <a:cxn ang="0">
                  <a:pos x="T6" y="T7"/>
                </a:cxn>
              </a:cxnLst>
              <a:rect l="0" t="0" r="r" b="b"/>
              <a:pathLst>
                <a:path w="2" h="1">
                  <a:moveTo>
                    <a:pt x="0" y="0"/>
                  </a:moveTo>
                  <a:lnTo>
                    <a:pt x="0" y="1"/>
                  </a:lnTo>
                  <a:lnTo>
                    <a:pt x="2" y="1"/>
                  </a:lnTo>
                  <a:lnTo>
                    <a:pt x="0"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 name="Freeform 1479">
              <a:extLst>
                <a:ext uri="{FF2B5EF4-FFF2-40B4-BE49-F238E27FC236}">
                  <a16:creationId xmlns:a16="http://schemas.microsoft.com/office/drawing/2014/main" id="{6B78758D-E01C-409D-9D41-ADEF768BFD20}"/>
                </a:ext>
              </a:extLst>
            </p:cNvPr>
            <p:cNvSpPr>
              <a:spLocks/>
            </p:cNvSpPr>
            <p:nvPr/>
          </p:nvSpPr>
          <p:spPr bwMode="auto">
            <a:xfrm>
              <a:off x="3748" y="3267"/>
              <a:ext cx="7" cy="8"/>
            </a:xfrm>
            <a:custGeom>
              <a:avLst/>
              <a:gdLst>
                <a:gd name="T0" fmla="*/ 3 w 7"/>
                <a:gd name="T1" fmla="*/ 3 h 8"/>
                <a:gd name="T2" fmla="*/ 2 w 7"/>
                <a:gd name="T3" fmla="*/ 0 h 8"/>
                <a:gd name="T4" fmla="*/ 0 w 7"/>
                <a:gd name="T5" fmla="*/ 0 h 8"/>
                <a:gd name="T6" fmla="*/ 0 w 7"/>
                <a:gd name="T7" fmla="*/ 3 h 8"/>
                <a:gd name="T8" fmla="*/ 2 w 7"/>
                <a:gd name="T9" fmla="*/ 7 h 8"/>
                <a:gd name="T10" fmla="*/ 5 w 7"/>
                <a:gd name="T11" fmla="*/ 8 h 8"/>
                <a:gd name="T12" fmla="*/ 7 w 7"/>
                <a:gd name="T13" fmla="*/ 7 h 8"/>
                <a:gd name="T14" fmla="*/ 5 w 7"/>
                <a:gd name="T15" fmla="*/ 5 h 8"/>
                <a:gd name="T16" fmla="*/ 3 w 7"/>
                <a:gd name="T17" fmla="*/ 3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8">
                  <a:moveTo>
                    <a:pt x="3" y="3"/>
                  </a:moveTo>
                  <a:lnTo>
                    <a:pt x="2" y="0"/>
                  </a:lnTo>
                  <a:lnTo>
                    <a:pt x="0" y="0"/>
                  </a:lnTo>
                  <a:lnTo>
                    <a:pt x="0" y="3"/>
                  </a:lnTo>
                  <a:lnTo>
                    <a:pt x="2" y="7"/>
                  </a:lnTo>
                  <a:lnTo>
                    <a:pt x="5" y="8"/>
                  </a:lnTo>
                  <a:lnTo>
                    <a:pt x="7" y="7"/>
                  </a:lnTo>
                  <a:lnTo>
                    <a:pt x="5" y="5"/>
                  </a:lnTo>
                  <a:lnTo>
                    <a:pt x="3" y="3"/>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 name="Freeform 1480">
              <a:extLst>
                <a:ext uri="{FF2B5EF4-FFF2-40B4-BE49-F238E27FC236}">
                  <a16:creationId xmlns:a16="http://schemas.microsoft.com/office/drawing/2014/main" id="{F44EAB05-3DCC-4841-9B93-1D150E220072}"/>
                </a:ext>
              </a:extLst>
            </p:cNvPr>
            <p:cNvSpPr>
              <a:spLocks/>
            </p:cNvSpPr>
            <p:nvPr/>
          </p:nvSpPr>
          <p:spPr bwMode="auto">
            <a:xfrm>
              <a:off x="3764" y="3306"/>
              <a:ext cx="22" cy="14"/>
            </a:xfrm>
            <a:custGeom>
              <a:avLst/>
              <a:gdLst>
                <a:gd name="T0" fmla="*/ 22 w 22"/>
                <a:gd name="T1" fmla="*/ 8 h 14"/>
                <a:gd name="T2" fmla="*/ 22 w 22"/>
                <a:gd name="T3" fmla="*/ 6 h 14"/>
                <a:gd name="T4" fmla="*/ 19 w 22"/>
                <a:gd name="T5" fmla="*/ 4 h 14"/>
                <a:gd name="T6" fmla="*/ 18 w 22"/>
                <a:gd name="T7" fmla="*/ 6 h 14"/>
                <a:gd name="T8" fmla="*/ 16 w 22"/>
                <a:gd name="T9" fmla="*/ 4 h 14"/>
                <a:gd name="T10" fmla="*/ 14 w 22"/>
                <a:gd name="T11" fmla="*/ 3 h 14"/>
                <a:gd name="T12" fmla="*/ 11 w 22"/>
                <a:gd name="T13" fmla="*/ 1 h 14"/>
                <a:gd name="T14" fmla="*/ 8 w 22"/>
                <a:gd name="T15" fmla="*/ 1 h 14"/>
                <a:gd name="T16" fmla="*/ 5 w 22"/>
                <a:gd name="T17" fmla="*/ 1 h 14"/>
                <a:gd name="T18" fmla="*/ 3 w 22"/>
                <a:gd name="T19" fmla="*/ 1 h 14"/>
                <a:gd name="T20" fmla="*/ 2 w 22"/>
                <a:gd name="T21" fmla="*/ 0 h 14"/>
                <a:gd name="T22" fmla="*/ 0 w 22"/>
                <a:gd name="T23" fmla="*/ 0 h 14"/>
                <a:gd name="T24" fmla="*/ 0 w 22"/>
                <a:gd name="T25" fmla="*/ 1 h 14"/>
                <a:gd name="T26" fmla="*/ 0 w 22"/>
                <a:gd name="T27" fmla="*/ 3 h 14"/>
                <a:gd name="T28" fmla="*/ 2 w 22"/>
                <a:gd name="T29" fmla="*/ 4 h 14"/>
                <a:gd name="T30" fmla="*/ 3 w 22"/>
                <a:gd name="T31" fmla="*/ 6 h 14"/>
                <a:gd name="T32" fmla="*/ 6 w 22"/>
                <a:gd name="T33" fmla="*/ 8 h 14"/>
                <a:gd name="T34" fmla="*/ 8 w 22"/>
                <a:gd name="T35" fmla="*/ 11 h 14"/>
                <a:gd name="T36" fmla="*/ 11 w 22"/>
                <a:gd name="T37" fmla="*/ 11 h 14"/>
                <a:gd name="T38" fmla="*/ 14 w 22"/>
                <a:gd name="T39" fmla="*/ 11 h 14"/>
                <a:gd name="T40" fmla="*/ 16 w 22"/>
                <a:gd name="T41" fmla="*/ 11 h 14"/>
                <a:gd name="T42" fmla="*/ 16 w 22"/>
                <a:gd name="T43" fmla="*/ 12 h 14"/>
                <a:gd name="T44" fmla="*/ 18 w 22"/>
                <a:gd name="T45" fmla="*/ 14 h 14"/>
                <a:gd name="T46" fmla="*/ 19 w 22"/>
                <a:gd name="T47" fmla="*/ 14 h 14"/>
                <a:gd name="T48" fmla="*/ 19 w 22"/>
                <a:gd name="T49" fmla="*/ 12 h 14"/>
                <a:gd name="T50" fmla="*/ 21 w 22"/>
                <a:gd name="T51" fmla="*/ 11 h 14"/>
                <a:gd name="T52" fmla="*/ 21 w 22"/>
                <a:gd name="T53" fmla="*/ 9 h 14"/>
                <a:gd name="T54" fmla="*/ 19 w 22"/>
                <a:gd name="T55" fmla="*/ 8 h 14"/>
                <a:gd name="T56" fmla="*/ 21 w 22"/>
                <a:gd name="T57" fmla="*/ 8 h 14"/>
                <a:gd name="T58" fmla="*/ 22 w 22"/>
                <a:gd name="T59" fmla="*/ 8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2" h="14">
                  <a:moveTo>
                    <a:pt x="22" y="8"/>
                  </a:moveTo>
                  <a:lnTo>
                    <a:pt x="22" y="6"/>
                  </a:lnTo>
                  <a:lnTo>
                    <a:pt x="19" y="4"/>
                  </a:lnTo>
                  <a:lnTo>
                    <a:pt x="18" y="6"/>
                  </a:lnTo>
                  <a:lnTo>
                    <a:pt x="16" y="4"/>
                  </a:lnTo>
                  <a:lnTo>
                    <a:pt x="14" y="3"/>
                  </a:lnTo>
                  <a:lnTo>
                    <a:pt x="11" y="1"/>
                  </a:lnTo>
                  <a:lnTo>
                    <a:pt x="8" y="1"/>
                  </a:lnTo>
                  <a:lnTo>
                    <a:pt x="5" y="1"/>
                  </a:lnTo>
                  <a:lnTo>
                    <a:pt x="3" y="1"/>
                  </a:lnTo>
                  <a:lnTo>
                    <a:pt x="2" y="0"/>
                  </a:lnTo>
                  <a:lnTo>
                    <a:pt x="0" y="0"/>
                  </a:lnTo>
                  <a:lnTo>
                    <a:pt x="0" y="1"/>
                  </a:lnTo>
                  <a:lnTo>
                    <a:pt x="0" y="3"/>
                  </a:lnTo>
                  <a:lnTo>
                    <a:pt x="2" y="4"/>
                  </a:lnTo>
                  <a:lnTo>
                    <a:pt x="3" y="6"/>
                  </a:lnTo>
                  <a:lnTo>
                    <a:pt x="6" y="8"/>
                  </a:lnTo>
                  <a:lnTo>
                    <a:pt x="8" y="11"/>
                  </a:lnTo>
                  <a:lnTo>
                    <a:pt x="11" y="11"/>
                  </a:lnTo>
                  <a:lnTo>
                    <a:pt x="14" y="11"/>
                  </a:lnTo>
                  <a:lnTo>
                    <a:pt x="16" y="11"/>
                  </a:lnTo>
                  <a:lnTo>
                    <a:pt x="16" y="12"/>
                  </a:lnTo>
                  <a:lnTo>
                    <a:pt x="18" y="14"/>
                  </a:lnTo>
                  <a:lnTo>
                    <a:pt x="19" y="14"/>
                  </a:lnTo>
                  <a:lnTo>
                    <a:pt x="19" y="12"/>
                  </a:lnTo>
                  <a:lnTo>
                    <a:pt x="21" y="11"/>
                  </a:lnTo>
                  <a:lnTo>
                    <a:pt x="21" y="9"/>
                  </a:lnTo>
                  <a:lnTo>
                    <a:pt x="19" y="8"/>
                  </a:lnTo>
                  <a:lnTo>
                    <a:pt x="21" y="8"/>
                  </a:lnTo>
                  <a:lnTo>
                    <a:pt x="22" y="8"/>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 name="Freeform 1481">
              <a:extLst>
                <a:ext uri="{FF2B5EF4-FFF2-40B4-BE49-F238E27FC236}">
                  <a16:creationId xmlns:a16="http://schemas.microsoft.com/office/drawing/2014/main" id="{0DEF69EC-77CE-4EE4-BD2B-7CDB14B037A7}"/>
                </a:ext>
              </a:extLst>
            </p:cNvPr>
            <p:cNvSpPr>
              <a:spLocks/>
            </p:cNvSpPr>
            <p:nvPr/>
          </p:nvSpPr>
          <p:spPr bwMode="auto">
            <a:xfrm>
              <a:off x="3751" y="3275"/>
              <a:ext cx="4" cy="3"/>
            </a:xfrm>
            <a:custGeom>
              <a:avLst/>
              <a:gdLst>
                <a:gd name="T0" fmla="*/ 4 w 4"/>
                <a:gd name="T1" fmla="*/ 3 h 3"/>
                <a:gd name="T2" fmla="*/ 2 w 4"/>
                <a:gd name="T3" fmla="*/ 2 h 3"/>
                <a:gd name="T4" fmla="*/ 0 w 4"/>
                <a:gd name="T5" fmla="*/ 0 h 3"/>
                <a:gd name="T6" fmla="*/ 0 w 4"/>
                <a:gd name="T7" fmla="*/ 2 h 3"/>
                <a:gd name="T8" fmla="*/ 2 w 4"/>
                <a:gd name="T9" fmla="*/ 3 h 3"/>
                <a:gd name="T10" fmla="*/ 4 w 4"/>
                <a:gd name="T11" fmla="*/ 3 h 3"/>
              </a:gdLst>
              <a:ahLst/>
              <a:cxnLst>
                <a:cxn ang="0">
                  <a:pos x="T0" y="T1"/>
                </a:cxn>
                <a:cxn ang="0">
                  <a:pos x="T2" y="T3"/>
                </a:cxn>
                <a:cxn ang="0">
                  <a:pos x="T4" y="T5"/>
                </a:cxn>
                <a:cxn ang="0">
                  <a:pos x="T6" y="T7"/>
                </a:cxn>
                <a:cxn ang="0">
                  <a:pos x="T8" y="T9"/>
                </a:cxn>
                <a:cxn ang="0">
                  <a:pos x="T10" y="T11"/>
                </a:cxn>
              </a:cxnLst>
              <a:rect l="0" t="0" r="r" b="b"/>
              <a:pathLst>
                <a:path w="4" h="3">
                  <a:moveTo>
                    <a:pt x="4" y="3"/>
                  </a:moveTo>
                  <a:lnTo>
                    <a:pt x="2" y="2"/>
                  </a:lnTo>
                  <a:lnTo>
                    <a:pt x="0" y="0"/>
                  </a:lnTo>
                  <a:lnTo>
                    <a:pt x="0" y="2"/>
                  </a:lnTo>
                  <a:lnTo>
                    <a:pt x="2" y="3"/>
                  </a:lnTo>
                  <a:lnTo>
                    <a:pt x="4" y="3"/>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 name="Freeform 1482">
              <a:extLst>
                <a:ext uri="{FF2B5EF4-FFF2-40B4-BE49-F238E27FC236}">
                  <a16:creationId xmlns:a16="http://schemas.microsoft.com/office/drawing/2014/main" id="{14C4B72D-BC95-443D-81B4-3A522BC106E5}"/>
                </a:ext>
              </a:extLst>
            </p:cNvPr>
            <p:cNvSpPr>
              <a:spLocks/>
            </p:cNvSpPr>
            <p:nvPr/>
          </p:nvSpPr>
          <p:spPr bwMode="auto">
            <a:xfrm>
              <a:off x="3775" y="3317"/>
              <a:ext cx="3" cy="3"/>
            </a:xfrm>
            <a:custGeom>
              <a:avLst/>
              <a:gdLst>
                <a:gd name="T0" fmla="*/ 0 w 3"/>
                <a:gd name="T1" fmla="*/ 1 h 3"/>
                <a:gd name="T2" fmla="*/ 2 w 3"/>
                <a:gd name="T3" fmla="*/ 1 h 3"/>
                <a:gd name="T4" fmla="*/ 2 w 3"/>
                <a:gd name="T5" fmla="*/ 3 h 3"/>
                <a:gd name="T6" fmla="*/ 3 w 3"/>
                <a:gd name="T7" fmla="*/ 1 h 3"/>
                <a:gd name="T8" fmla="*/ 2 w 3"/>
                <a:gd name="T9" fmla="*/ 0 h 3"/>
                <a:gd name="T10" fmla="*/ 0 w 3"/>
                <a:gd name="T11" fmla="*/ 1 h 3"/>
              </a:gdLst>
              <a:ahLst/>
              <a:cxnLst>
                <a:cxn ang="0">
                  <a:pos x="T0" y="T1"/>
                </a:cxn>
                <a:cxn ang="0">
                  <a:pos x="T2" y="T3"/>
                </a:cxn>
                <a:cxn ang="0">
                  <a:pos x="T4" y="T5"/>
                </a:cxn>
                <a:cxn ang="0">
                  <a:pos x="T6" y="T7"/>
                </a:cxn>
                <a:cxn ang="0">
                  <a:pos x="T8" y="T9"/>
                </a:cxn>
                <a:cxn ang="0">
                  <a:pos x="T10" y="T11"/>
                </a:cxn>
              </a:cxnLst>
              <a:rect l="0" t="0" r="r" b="b"/>
              <a:pathLst>
                <a:path w="3" h="3">
                  <a:moveTo>
                    <a:pt x="0" y="1"/>
                  </a:moveTo>
                  <a:lnTo>
                    <a:pt x="2" y="1"/>
                  </a:lnTo>
                  <a:lnTo>
                    <a:pt x="2" y="3"/>
                  </a:lnTo>
                  <a:lnTo>
                    <a:pt x="3" y="1"/>
                  </a:lnTo>
                  <a:lnTo>
                    <a:pt x="2" y="0"/>
                  </a:lnTo>
                  <a:lnTo>
                    <a:pt x="0" y="1"/>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 name="Freeform 1483">
              <a:extLst>
                <a:ext uri="{FF2B5EF4-FFF2-40B4-BE49-F238E27FC236}">
                  <a16:creationId xmlns:a16="http://schemas.microsoft.com/office/drawing/2014/main" id="{7674C4B0-1177-436D-A636-3AEA6D20C229}"/>
                </a:ext>
              </a:extLst>
            </p:cNvPr>
            <p:cNvSpPr>
              <a:spLocks/>
            </p:cNvSpPr>
            <p:nvPr/>
          </p:nvSpPr>
          <p:spPr bwMode="auto">
            <a:xfrm>
              <a:off x="3748" y="3293"/>
              <a:ext cx="24" cy="13"/>
            </a:xfrm>
            <a:custGeom>
              <a:avLst/>
              <a:gdLst>
                <a:gd name="T0" fmla="*/ 21 w 24"/>
                <a:gd name="T1" fmla="*/ 13 h 13"/>
                <a:gd name="T2" fmla="*/ 22 w 24"/>
                <a:gd name="T3" fmla="*/ 13 h 13"/>
                <a:gd name="T4" fmla="*/ 24 w 24"/>
                <a:gd name="T5" fmla="*/ 13 h 13"/>
                <a:gd name="T6" fmla="*/ 22 w 24"/>
                <a:gd name="T7" fmla="*/ 11 h 13"/>
                <a:gd name="T8" fmla="*/ 21 w 24"/>
                <a:gd name="T9" fmla="*/ 11 h 13"/>
                <a:gd name="T10" fmla="*/ 19 w 24"/>
                <a:gd name="T11" fmla="*/ 9 h 13"/>
                <a:gd name="T12" fmla="*/ 18 w 24"/>
                <a:gd name="T13" fmla="*/ 8 h 13"/>
                <a:gd name="T14" fmla="*/ 14 w 24"/>
                <a:gd name="T15" fmla="*/ 8 h 13"/>
                <a:gd name="T16" fmla="*/ 13 w 24"/>
                <a:gd name="T17" fmla="*/ 6 h 13"/>
                <a:gd name="T18" fmla="*/ 10 w 24"/>
                <a:gd name="T19" fmla="*/ 5 h 13"/>
                <a:gd name="T20" fmla="*/ 8 w 24"/>
                <a:gd name="T21" fmla="*/ 5 h 13"/>
                <a:gd name="T22" fmla="*/ 5 w 24"/>
                <a:gd name="T23" fmla="*/ 5 h 13"/>
                <a:gd name="T24" fmla="*/ 3 w 24"/>
                <a:gd name="T25" fmla="*/ 0 h 13"/>
                <a:gd name="T26" fmla="*/ 2 w 24"/>
                <a:gd name="T27" fmla="*/ 0 h 13"/>
                <a:gd name="T28" fmla="*/ 0 w 24"/>
                <a:gd name="T29" fmla="*/ 1 h 13"/>
                <a:gd name="T30" fmla="*/ 0 w 24"/>
                <a:gd name="T31" fmla="*/ 3 h 13"/>
                <a:gd name="T32" fmla="*/ 3 w 24"/>
                <a:gd name="T33" fmla="*/ 6 h 13"/>
                <a:gd name="T34" fmla="*/ 5 w 24"/>
                <a:gd name="T35" fmla="*/ 8 h 13"/>
                <a:gd name="T36" fmla="*/ 10 w 24"/>
                <a:gd name="T37" fmla="*/ 9 h 13"/>
                <a:gd name="T38" fmla="*/ 11 w 24"/>
                <a:gd name="T39" fmla="*/ 11 h 13"/>
                <a:gd name="T40" fmla="*/ 13 w 24"/>
                <a:gd name="T41" fmla="*/ 11 h 13"/>
                <a:gd name="T42" fmla="*/ 14 w 24"/>
                <a:gd name="T43" fmla="*/ 11 h 13"/>
                <a:gd name="T44" fmla="*/ 18 w 24"/>
                <a:gd name="T45" fmla="*/ 11 h 13"/>
                <a:gd name="T46" fmla="*/ 21 w 24"/>
                <a:gd name="T47"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 h="13">
                  <a:moveTo>
                    <a:pt x="21" y="13"/>
                  </a:moveTo>
                  <a:lnTo>
                    <a:pt x="22" y="13"/>
                  </a:lnTo>
                  <a:lnTo>
                    <a:pt x="24" y="13"/>
                  </a:lnTo>
                  <a:lnTo>
                    <a:pt x="22" y="11"/>
                  </a:lnTo>
                  <a:lnTo>
                    <a:pt x="21" y="11"/>
                  </a:lnTo>
                  <a:lnTo>
                    <a:pt x="19" y="9"/>
                  </a:lnTo>
                  <a:lnTo>
                    <a:pt x="18" y="8"/>
                  </a:lnTo>
                  <a:lnTo>
                    <a:pt x="14" y="8"/>
                  </a:lnTo>
                  <a:lnTo>
                    <a:pt x="13" y="6"/>
                  </a:lnTo>
                  <a:lnTo>
                    <a:pt x="10" y="5"/>
                  </a:lnTo>
                  <a:lnTo>
                    <a:pt x="8" y="5"/>
                  </a:lnTo>
                  <a:lnTo>
                    <a:pt x="5" y="5"/>
                  </a:lnTo>
                  <a:lnTo>
                    <a:pt x="3" y="0"/>
                  </a:lnTo>
                  <a:lnTo>
                    <a:pt x="2" y="0"/>
                  </a:lnTo>
                  <a:lnTo>
                    <a:pt x="0" y="1"/>
                  </a:lnTo>
                  <a:lnTo>
                    <a:pt x="0" y="3"/>
                  </a:lnTo>
                  <a:lnTo>
                    <a:pt x="3" y="6"/>
                  </a:lnTo>
                  <a:lnTo>
                    <a:pt x="5" y="8"/>
                  </a:lnTo>
                  <a:lnTo>
                    <a:pt x="10" y="9"/>
                  </a:lnTo>
                  <a:lnTo>
                    <a:pt x="11" y="11"/>
                  </a:lnTo>
                  <a:lnTo>
                    <a:pt x="13" y="11"/>
                  </a:lnTo>
                  <a:lnTo>
                    <a:pt x="14" y="11"/>
                  </a:lnTo>
                  <a:lnTo>
                    <a:pt x="18" y="11"/>
                  </a:lnTo>
                  <a:lnTo>
                    <a:pt x="21" y="13"/>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 name="Freeform 1484">
              <a:extLst>
                <a:ext uri="{FF2B5EF4-FFF2-40B4-BE49-F238E27FC236}">
                  <a16:creationId xmlns:a16="http://schemas.microsoft.com/office/drawing/2014/main" id="{D36CC4E7-2F5B-4A1E-97C5-B1BFCF6F7061}"/>
                </a:ext>
              </a:extLst>
            </p:cNvPr>
            <p:cNvSpPr>
              <a:spLocks/>
            </p:cNvSpPr>
            <p:nvPr/>
          </p:nvSpPr>
          <p:spPr bwMode="auto">
            <a:xfrm>
              <a:off x="3743" y="3277"/>
              <a:ext cx="4" cy="5"/>
            </a:xfrm>
            <a:custGeom>
              <a:avLst/>
              <a:gdLst>
                <a:gd name="T0" fmla="*/ 2 w 4"/>
                <a:gd name="T1" fmla="*/ 1 h 5"/>
                <a:gd name="T2" fmla="*/ 2 w 4"/>
                <a:gd name="T3" fmla="*/ 3 h 5"/>
                <a:gd name="T4" fmla="*/ 0 w 4"/>
                <a:gd name="T5" fmla="*/ 5 h 5"/>
                <a:gd name="T6" fmla="*/ 0 w 4"/>
                <a:gd name="T7" fmla="*/ 5 h 5"/>
                <a:gd name="T8" fmla="*/ 2 w 4"/>
                <a:gd name="T9" fmla="*/ 5 h 5"/>
                <a:gd name="T10" fmla="*/ 4 w 4"/>
                <a:gd name="T11" fmla="*/ 1 h 5"/>
                <a:gd name="T12" fmla="*/ 4 w 4"/>
                <a:gd name="T13" fmla="*/ 0 h 5"/>
                <a:gd name="T14" fmla="*/ 2 w 4"/>
                <a:gd name="T15" fmla="*/ 1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5">
                  <a:moveTo>
                    <a:pt x="2" y="1"/>
                  </a:moveTo>
                  <a:lnTo>
                    <a:pt x="2" y="3"/>
                  </a:lnTo>
                  <a:lnTo>
                    <a:pt x="0" y="5"/>
                  </a:lnTo>
                  <a:lnTo>
                    <a:pt x="0" y="5"/>
                  </a:lnTo>
                  <a:lnTo>
                    <a:pt x="2" y="5"/>
                  </a:lnTo>
                  <a:lnTo>
                    <a:pt x="4" y="1"/>
                  </a:lnTo>
                  <a:lnTo>
                    <a:pt x="4" y="0"/>
                  </a:lnTo>
                  <a:lnTo>
                    <a:pt x="2" y="1"/>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 name="Freeform 1485">
              <a:extLst>
                <a:ext uri="{FF2B5EF4-FFF2-40B4-BE49-F238E27FC236}">
                  <a16:creationId xmlns:a16="http://schemas.microsoft.com/office/drawing/2014/main" id="{1CB68EBC-50D0-440C-8738-7726CDD5DF05}"/>
                </a:ext>
              </a:extLst>
            </p:cNvPr>
            <p:cNvSpPr>
              <a:spLocks/>
            </p:cNvSpPr>
            <p:nvPr/>
          </p:nvSpPr>
          <p:spPr bwMode="auto">
            <a:xfrm>
              <a:off x="3747" y="3272"/>
              <a:ext cx="3" cy="3"/>
            </a:xfrm>
            <a:custGeom>
              <a:avLst/>
              <a:gdLst>
                <a:gd name="T0" fmla="*/ 3 w 3"/>
                <a:gd name="T1" fmla="*/ 3 h 3"/>
                <a:gd name="T2" fmla="*/ 3 w 3"/>
                <a:gd name="T3" fmla="*/ 2 h 3"/>
                <a:gd name="T4" fmla="*/ 0 w 3"/>
                <a:gd name="T5" fmla="*/ 0 h 3"/>
                <a:gd name="T6" fmla="*/ 0 w 3"/>
                <a:gd name="T7" fmla="*/ 2 h 3"/>
                <a:gd name="T8" fmla="*/ 3 w 3"/>
                <a:gd name="T9" fmla="*/ 3 h 3"/>
                <a:gd name="T10" fmla="*/ 3 w 3"/>
                <a:gd name="T11" fmla="*/ 3 h 3"/>
              </a:gdLst>
              <a:ahLst/>
              <a:cxnLst>
                <a:cxn ang="0">
                  <a:pos x="T0" y="T1"/>
                </a:cxn>
                <a:cxn ang="0">
                  <a:pos x="T2" y="T3"/>
                </a:cxn>
                <a:cxn ang="0">
                  <a:pos x="T4" y="T5"/>
                </a:cxn>
                <a:cxn ang="0">
                  <a:pos x="T6" y="T7"/>
                </a:cxn>
                <a:cxn ang="0">
                  <a:pos x="T8" y="T9"/>
                </a:cxn>
                <a:cxn ang="0">
                  <a:pos x="T10" y="T11"/>
                </a:cxn>
              </a:cxnLst>
              <a:rect l="0" t="0" r="r" b="b"/>
              <a:pathLst>
                <a:path w="3" h="3">
                  <a:moveTo>
                    <a:pt x="3" y="3"/>
                  </a:moveTo>
                  <a:lnTo>
                    <a:pt x="3" y="2"/>
                  </a:lnTo>
                  <a:lnTo>
                    <a:pt x="0" y="0"/>
                  </a:lnTo>
                  <a:lnTo>
                    <a:pt x="0" y="2"/>
                  </a:lnTo>
                  <a:lnTo>
                    <a:pt x="3" y="3"/>
                  </a:lnTo>
                  <a:lnTo>
                    <a:pt x="3" y="3"/>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 name="Freeform 1486">
              <a:extLst>
                <a:ext uri="{FF2B5EF4-FFF2-40B4-BE49-F238E27FC236}">
                  <a16:creationId xmlns:a16="http://schemas.microsoft.com/office/drawing/2014/main" id="{CA6D4A7A-1EC2-4448-BF67-87DC2AA77508}"/>
                </a:ext>
              </a:extLst>
            </p:cNvPr>
            <p:cNvSpPr>
              <a:spLocks/>
            </p:cNvSpPr>
            <p:nvPr/>
          </p:nvSpPr>
          <p:spPr bwMode="auto">
            <a:xfrm>
              <a:off x="3750" y="3278"/>
              <a:ext cx="6" cy="7"/>
            </a:xfrm>
            <a:custGeom>
              <a:avLst/>
              <a:gdLst>
                <a:gd name="T0" fmla="*/ 0 w 6"/>
                <a:gd name="T1" fmla="*/ 0 h 7"/>
                <a:gd name="T2" fmla="*/ 1 w 6"/>
                <a:gd name="T3" fmla="*/ 2 h 7"/>
                <a:gd name="T4" fmla="*/ 5 w 6"/>
                <a:gd name="T5" fmla="*/ 7 h 7"/>
                <a:gd name="T6" fmla="*/ 6 w 6"/>
                <a:gd name="T7" fmla="*/ 5 h 7"/>
                <a:gd name="T8" fmla="*/ 6 w 6"/>
                <a:gd name="T9" fmla="*/ 4 h 7"/>
                <a:gd name="T10" fmla="*/ 1 w 6"/>
                <a:gd name="T11" fmla="*/ 0 h 7"/>
                <a:gd name="T12" fmla="*/ 0 w 6"/>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6" h="7">
                  <a:moveTo>
                    <a:pt x="0" y="0"/>
                  </a:moveTo>
                  <a:lnTo>
                    <a:pt x="1" y="2"/>
                  </a:lnTo>
                  <a:lnTo>
                    <a:pt x="5" y="7"/>
                  </a:lnTo>
                  <a:lnTo>
                    <a:pt x="6" y="5"/>
                  </a:lnTo>
                  <a:lnTo>
                    <a:pt x="6" y="4"/>
                  </a:lnTo>
                  <a:lnTo>
                    <a:pt x="1" y="0"/>
                  </a:lnTo>
                  <a:lnTo>
                    <a:pt x="0"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 name="Freeform 1487">
              <a:extLst>
                <a:ext uri="{FF2B5EF4-FFF2-40B4-BE49-F238E27FC236}">
                  <a16:creationId xmlns:a16="http://schemas.microsoft.com/office/drawing/2014/main" id="{74D12FB9-C66C-440A-AFA1-93E37907F2E1}"/>
                </a:ext>
              </a:extLst>
            </p:cNvPr>
            <p:cNvSpPr>
              <a:spLocks/>
            </p:cNvSpPr>
            <p:nvPr/>
          </p:nvSpPr>
          <p:spPr bwMode="auto">
            <a:xfrm>
              <a:off x="3750" y="3285"/>
              <a:ext cx="9" cy="6"/>
            </a:xfrm>
            <a:custGeom>
              <a:avLst/>
              <a:gdLst>
                <a:gd name="T0" fmla="*/ 3 w 9"/>
                <a:gd name="T1" fmla="*/ 1 h 6"/>
                <a:gd name="T2" fmla="*/ 0 w 9"/>
                <a:gd name="T3" fmla="*/ 1 h 6"/>
                <a:gd name="T4" fmla="*/ 1 w 9"/>
                <a:gd name="T5" fmla="*/ 3 h 6"/>
                <a:gd name="T6" fmla="*/ 5 w 9"/>
                <a:gd name="T7" fmla="*/ 1 h 6"/>
                <a:gd name="T8" fmla="*/ 5 w 9"/>
                <a:gd name="T9" fmla="*/ 3 h 6"/>
                <a:gd name="T10" fmla="*/ 6 w 9"/>
                <a:gd name="T11" fmla="*/ 5 h 6"/>
                <a:gd name="T12" fmla="*/ 8 w 9"/>
                <a:gd name="T13" fmla="*/ 6 h 6"/>
                <a:gd name="T14" fmla="*/ 9 w 9"/>
                <a:gd name="T15" fmla="*/ 3 h 6"/>
                <a:gd name="T16" fmla="*/ 8 w 9"/>
                <a:gd name="T17" fmla="*/ 0 h 6"/>
                <a:gd name="T18" fmla="*/ 5 w 9"/>
                <a:gd name="T19" fmla="*/ 1 h 6"/>
                <a:gd name="T20" fmla="*/ 3 w 9"/>
                <a:gd name="T21"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6">
                  <a:moveTo>
                    <a:pt x="3" y="1"/>
                  </a:moveTo>
                  <a:lnTo>
                    <a:pt x="0" y="1"/>
                  </a:lnTo>
                  <a:lnTo>
                    <a:pt x="1" y="3"/>
                  </a:lnTo>
                  <a:lnTo>
                    <a:pt x="5" y="1"/>
                  </a:lnTo>
                  <a:lnTo>
                    <a:pt x="5" y="3"/>
                  </a:lnTo>
                  <a:lnTo>
                    <a:pt x="6" y="5"/>
                  </a:lnTo>
                  <a:lnTo>
                    <a:pt x="8" y="6"/>
                  </a:lnTo>
                  <a:lnTo>
                    <a:pt x="9" y="3"/>
                  </a:lnTo>
                  <a:lnTo>
                    <a:pt x="8" y="0"/>
                  </a:lnTo>
                  <a:lnTo>
                    <a:pt x="5" y="1"/>
                  </a:lnTo>
                  <a:lnTo>
                    <a:pt x="3" y="1"/>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 name="Freeform 1488">
              <a:extLst>
                <a:ext uri="{FF2B5EF4-FFF2-40B4-BE49-F238E27FC236}">
                  <a16:creationId xmlns:a16="http://schemas.microsoft.com/office/drawing/2014/main" id="{F7E2F0A0-2350-4D58-964C-2565A022A2CC}"/>
                </a:ext>
              </a:extLst>
            </p:cNvPr>
            <p:cNvSpPr>
              <a:spLocks/>
            </p:cNvSpPr>
            <p:nvPr/>
          </p:nvSpPr>
          <p:spPr bwMode="auto">
            <a:xfrm>
              <a:off x="3850" y="3349"/>
              <a:ext cx="3" cy="3"/>
            </a:xfrm>
            <a:custGeom>
              <a:avLst/>
              <a:gdLst>
                <a:gd name="T0" fmla="*/ 0 w 3"/>
                <a:gd name="T1" fmla="*/ 1 h 3"/>
                <a:gd name="T2" fmla="*/ 2 w 3"/>
                <a:gd name="T3" fmla="*/ 3 h 3"/>
                <a:gd name="T4" fmla="*/ 3 w 3"/>
                <a:gd name="T5" fmla="*/ 0 h 3"/>
                <a:gd name="T6" fmla="*/ 2 w 3"/>
                <a:gd name="T7" fmla="*/ 0 h 3"/>
                <a:gd name="T8" fmla="*/ 0 w 3"/>
                <a:gd name="T9" fmla="*/ 1 h 3"/>
              </a:gdLst>
              <a:ahLst/>
              <a:cxnLst>
                <a:cxn ang="0">
                  <a:pos x="T0" y="T1"/>
                </a:cxn>
                <a:cxn ang="0">
                  <a:pos x="T2" y="T3"/>
                </a:cxn>
                <a:cxn ang="0">
                  <a:pos x="T4" y="T5"/>
                </a:cxn>
                <a:cxn ang="0">
                  <a:pos x="T6" y="T7"/>
                </a:cxn>
                <a:cxn ang="0">
                  <a:pos x="T8" y="T9"/>
                </a:cxn>
              </a:cxnLst>
              <a:rect l="0" t="0" r="r" b="b"/>
              <a:pathLst>
                <a:path w="3" h="3">
                  <a:moveTo>
                    <a:pt x="0" y="1"/>
                  </a:moveTo>
                  <a:lnTo>
                    <a:pt x="2" y="3"/>
                  </a:lnTo>
                  <a:lnTo>
                    <a:pt x="3" y="0"/>
                  </a:lnTo>
                  <a:lnTo>
                    <a:pt x="2" y="0"/>
                  </a:lnTo>
                  <a:lnTo>
                    <a:pt x="0" y="1"/>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 name="Freeform 1489">
              <a:extLst>
                <a:ext uri="{FF2B5EF4-FFF2-40B4-BE49-F238E27FC236}">
                  <a16:creationId xmlns:a16="http://schemas.microsoft.com/office/drawing/2014/main" id="{5CC99F1D-8077-42B7-A70E-27FE6C5AA400}"/>
                </a:ext>
              </a:extLst>
            </p:cNvPr>
            <p:cNvSpPr>
              <a:spLocks/>
            </p:cNvSpPr>
            <p:nvPr/>
          </p:nvSpPr>
          <p:spPr bwMode="auto">
            <a:xfrm>
              <a:off x="3785" y="3318"/>
              <a:ext cx="3" cy="5"/>
            </a:xfrm>
            <a:custGeom>
              <a:avLst/>
              <a:gdLst>
                <a:gd name="T0" fmla="*/ 1 w 3"/>
                <a:gd name="T1" fmla="*/ 0 h 5"/>
                <a:gd name="T2" fmla="*/ 0 w 3"/>
                <a:gd name="T3" fmla="*/ 3 h 5"/>
                <a:gd name="T4" fmla="*/ 0 w 3"/>
                <a:gd name="T5" fmla="*/ 5 h 5"/>
                <a:gd name="T6" fmla="*/ 1 w 3"/>
                <a:gd name="T7" fmla="*/ 3 h 5"/>
                <a:gd name="T8" fmla="*/ 3 w 3"/>
                <a:gd name="T9" fmla="*/ 2 h 5"/>
                <a:gd name="T10" fmla="*/ 3 w 3"/>
                <a:gd name="T11" fmla="*/ 2 h 5"/>
                <a:gd name="T12" fmla="*/ 3 w 3"/>
                <a:gd name="T13" fmla="*/ 0 h 5"/>
                <a:gd name="T14" fmla="*/ 1 w 3"/>
                <a:gd name="T15" fmla="*/ 0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5">
                  <a:moveTo>
                    <a:pt x="1" y="0"/>
                  </a:moveTo>
                  <a:lnTo>
                    <a:pt x="0" y="3"/>
                  </a:lnTo>
                  <a:lnTo>
                    <a:pt x="0" y="5"/>
                  </a:lnTo>
                  <a:lnTo>
                    <a:pt x="1" y="3"/>
                  </a:lnTo>
                  <a:lnTo>
                    <a:pt x="3" y="2"/>
                  </a:lnTo>
                  <a:lnTo>
                    <a:pt x="3" y="2"/>
                  </a:lnTo>
                  <a:lnTo>
                    <a:pt x="3" y="0"/>
                  </a:lnTo>
                  <a:lnTo>
                    <a:pt x="1"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 name="Freeform 1490">
              <a:extLst>
                <a:ext uri="{FF2B5EF4-FFF2-40B4-BE49-F238E27FC236}">
                  <a16:creationId xmlns:a16="http://schemas.microsoft.com/office/drawing/2014/main" id="{20764ED2-BCC0-4EC1-8EA3-5D7DDE7E76E6}"/>
                </a:ext>
              </a:extLst>
            </p:cNvPr>
            <p:cNvSpPr>
              <a:spLocks/>
            </p:cNvSpPr>
            <p:nvPr/>
          </p:nvSpPr>
          <p:spPr bwMode="auto">
            <a:xfrm>
              <a:off x="3855" y="3344"/>
              <a:ext cx="1" cy="5"/>
            </a:xfrm>
            <a:custGeom>
              <a:avLst/>
              <a:gdLst>
                <a:gd name="T0" fmla="*/ 0 w 1"/>
                <a:gd name="T1" fmla="*/ 0 h 5"/>
                <a:gd name="T2" fmla="*/ 1 w 1"/>
                <a:gd name="T3" fmla="*/ 1 h 5"/>
                <a:gd name="T4" fmla="*/ 0 w 1"/>
                <a:gd name="T5" fmla="*/ 3 h 5"/>
                <a:gd name="T6" fmla="*/ 0 w 1"/>
                <a:gd name="T7" fmla="*/ 5 h 5"/>
                <a:gd name="T8" fmla="*/ 1 w 1"/>
                <a:gd name="T9" fmla="*/ 5 h 5"/>
                <a:gd name="T10" fmla="*/ 1 w 1"/>
                <a:gd name="T11" fmla="*/ 3 h 5"/>
                <a:gd name="T12" fmla="*/ 1 w 1"/>
                <a:gd name="T13" fmla="*/ 0 h 5"/>
                <a:gd name="T14" fmla="*/ 0 w 1"/>
                <a:gd name="T15" fmla="*/ 0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5">
                  <a:moveTo>
                    <a:pt x="0" y="0"/>
                  </a:moveTo>
                  <a:lnTo>
                    <a:pt x="1" y="1"/>
                  </a:lnTo>
                  <a:lnTo>
                    <a:pt x="0" y="3"/>
                  </a:lnTo>
                  <a:lnTo>
                    <a:pt x="0" y="5"/>
                  </a:lnTo>
                  <a:lnTo>
                    <a:pt x="1" y="5"/>
                  </a:lnTo>
                  <a:lnTo>
                    <a:pt x="1" y="3"/>
                  </a:lnTo>
                  <a:lnTo>
                    <a:pt x="1" y="0"/>
                  </a:lnTo>
                  <a:lnTo>
                    <a:pt x="0"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 name="Freeform 1491">
              <a:extLst>
                <a:ext uri="{FF2B5EF4-FFF2-40B4-BE49-F238E27FC236}">
                  <a16:creationId xmlns:a16="http://schemas.microsoft.com/office/drawing/2014/main" id="{D1FA9EBA-82D7-4547-8629-4CD66652CB97}"/>
                </a:ext>
              </a:extLst>
            </p:cNvPr>
            <p:cNvSpPr>
              <a:spLocks/>
            </p:cNvSpPr>
            <p:nvPr/>
          </p:nvSpPr>
          <p:spPr bwMode="auto">
            <a:xfrm>
              <a:off x="3793" y="3317"/>
              <a:ext cx="43" cy="24"/>
            </a:xfrm>
            <a:custGeom>
              <a:avLst/>
              <a:gdLst>
                <a:gd name="T0" fmla="*/ 36 w 43"/>
                <a:gd name="T1" fmla="*/ 6 h 24"/>
                <a:gd name="T2" fmla="*/ 25 w 43"/>
                <a:gd name="T3" fmla="*/ 1 h 24"/>
                <a:gd name="T4" fmla="*/ 22 w 43"/>
                <a:gd name="T5" fmla="*/ 1 h 24"/>
                <a:gd name="T6" fmla="*/ 20 w 43"/>
                <a:gd name="T7" fmla="*/ 4 h 24"/>
                <a:gd name="T8" fmla="*/ 16 w 43"/>
                <a:gd name="T9" fmla="*/ 1 h 24"/>
                <a:gd name="T10" fmla="*/ 13 w 43"/>
                <a:gd name="T11" fmla="*/ 1 h 24"/>
                <a:gd name="T12" fmla="*/ 19 w 43"/>
                <a:gd name="T13" fmla="*/ 4 h 24"/>
                <a:gd name="T14" fmla="*/ 17 w 43"/>
                <a:gd name="T15" fmla="*/ 6 h 24"/>
                <a:gd name="T16" fmla="*/ 17 w 43"/>
                <a:gd name="T17" fmla="*/ 8 h 24"/>
                <a:gd name="T18" fmla="*/ 16 w 43"/>
                <a:gd name="T19" fmla="*/ 6 h 24"/>
                <a:gd name="T20" fmla="*/ 11 w 43"/>
                <a:gd name="T21" fmla="*/ 4 h 24"/>
                <a:gd name="T22" fmla="*/ 9 w 43"/>
                <a:gd name="T23" fmla="*/ 8 h 24"/>
                <a:gd name="T24" fmla="*/ 5 w 43"/>
                <a:gd name="T25" fmla="*/ 8 h 24"/>
                <a:gd name="T26" fmla="*/ 5 w 43"/>
                <a:gd name="T27" fmla="*/ 11 h 24"/>
                <a:gd name="T28" fmla="*/ 0 w 43"/>
                <a:gd name="T29" fmla="*/ 11 h 24"/>
                <a:gd name="T30" fmla="*/ 3 w 43"/>
                <a:gd name="T31" fmla="*/ 12 h 24"/>
                <a:gd name="T32" fmla="*/ 6 w 43"/>
                <a:gd name="T33" fmla="*/ 11 h 24"/>
                <a:gd name="T34" fmla="*/ 9 w 43"/>
                <a:gd name="T35" fmla="*/ 11 h 24"/>
                <a:gd name="T36" fmla="*/ 13 w 43"/>
                <a:gd name="T37" fmla="*/ 12 h 24"/>
                <a:gd name="T38" fmla="*/ 14 w 43"/>
                <a:gd name="T39" fmla="*/ 16 h 24"/>
                <a:gd name="T40" fmla="*/ 14 w 43"/>
                <a:gd name="T41" fmla="*/ 17 h 24"/>
                <a:gd name="T42" fmla="*/ 14 w 43"/>
                <a:gd name="T43" fmla="*/ 22 h 24"/>
                <a:gd name="T44" fmla="*/ 17 w 43"/>
                <a:gd name="T45" fmla="*/ 22 h 24"/>
                <a:gd name="T46" fmla="*/ 22 w 43"/>
                <a:gd name="T47" fmla="*/ 24 h 24"/>
                <a:gd name="T48" fmla="*/ 20 w 43"/>
                <a:gd name="T49" fmla="*/ 22 h 24"/>
                <a:gd name="T50" fmla="*/ 17 w 43"/>
                <a:gd name="T51" fmla="*/ 19 h 24"/>
                <a:gd name="T52" fmla="*/ 20 w 43"/>
                <a:gd name="T53" fmla="*/ 20 h 24"/>
                <a:gd name="T54" fmla="*/ 22 w 43"/>
                <a:gd name="T55" fmla="*/ 17 h 24"/>
                <a:gd name="T56" fmla="*/ 19 w 43"/>
                <a:gd name="T57" fmla="*/ 16 h 24"/>
                <a:gd name="T58" fmla="*/ 27 w 43"/>
                <a:gd name="T59" fmla="*/ 12 h 24"/>
                <a:gd name="T60" fmla="*/ 40 w 43"/>
                <a:gd name="T61" fmla="*/ 14 h 24"/>
                <a:gd name="T62" fmla="*/ 43 w 43"/>
                <a:gd name="T63" fmla="*/ 12 h 24"/>
                <a:gd name="T64" fmla="*/ 40 w 43"/>
                <a:gd name="T65" fmla="*/ 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3" h="24">
                  <a:moveTo>
                    <a:pt x="40" y="8"/>
                  </a:moveTo>
                  <a:lnTo>
                    <a:pt x="36" y="6"/>
                  </a:lnTo>
                  <a:lnTo>
                    <a:pt x="32" y="4"/>
                  </a:lnTo>
                  <a:lnTo>
                    <a:pt x="25" y="1"/>
                  </a:lnTo>
                  <a:lnTo>
                    <a:pt x="22" y="1"/>
                  </a:lnTo>
                  <a:lnTo>
                    <a:pt x="22" y="1"/>
                  </a:lnTo>
                  <a:lnTo>
                    <a:pt x="22" y="3"/>
                  </a:lnTo>
                  <a:lnTo>
                    <a:pt x="20" y="4"/>
                  </a:lnTo>
                  <a:lnTo>
                    <a:pt x="20" y="3"/>
                  </a:lnTo>
                  <a:lnTo>
                    <a:pt x="16" y="1"/>
                  </a:lnTo>
                  <a:lnTo>
                    <a:pt x="13" y="0"/>
                  </a:lnTo>
                  <a:lnTo>
                    <a:pt x="13" y="1"/>
                  </a:lnTo>
                  <a:lnTo>
                    <a:pt x="13" y="3"/>
                  </a:lnTo>
                  <a:lnTo>
                    <a:pt x="19" y="4"/>
                  </a:lnTo>
                  <a:lnTo>
                    <a:pt x="19" y="6"/>
                  </a:lnTo>
                  <a:lnTo>
                    <a:pt x="17" y="6"/>
                  </a:lnTo>
                  <a:lnTo>
                    <a:pt x="17" y="6"/>
                  </a:lnTo>
                  <a:lnTo>
                    <a:pt x="17" y="8"/>
                  </a:lnTo>
                  <a:lnTo>
                    <a:pt x="16" y="8"/>
                  </a:lnTo>
                  <a:lnTo>
                    <a:pt x="16" y="6"/>
                  </a:lnTo>
                  <a:lnTo>
                    <a:pt x="13" y="4"/>
                  </a:lnTo>
                  <a:lnTo>
                    <a:pt x="11" y="4"/>
                  </a:lnTo>
                  <a:lnTo>
                    <a:pt x="11" y="8"/>
                  </a:lnTo>
                  <a:lnTo>
                    <a:pt x="9" y="8"/>
                  </a:lnTo>
                  <a:lnTo>
                    <a:pt x="5" y="8"/>
                  </a:lnTo>
                  <a:lnTo>
                    <a:pt x="5" y="8"/>
                  </a:lnTo>
                  <a:lnTo>
                    <a:pt x="5" y="9"/>
                  </a:lnTo>
                  <a:lnTo>
                    <a:pt x="5" y="11"/>
                  </a:lnTo>
                  <a:lnTo>
                    <a:pt x="3" y="9"/>
                  </a:lnTo>
                  <a:lnTo>
                    <a:pt x="0" y="11"/>
                  </a:lnTo>
                  <a:lnTo>
                    <a:pt x="0" y="12"/>
                  </a:lnTo>
                  <a:lnTo>
                    <a:pt x="3" y="12"/>
                  </a:lnTo>
                  <a:lnTo>
                    <a:pt x="6" y="12"/>
                  </a:lnTo>
                  <a:lnTo>
                    <a:pt x="6" y="11"/>
                  </a:lnTo>
                  <a:lnTo>
                    <a:pt x="8" y="11"/>
                  </a:lnTo>
                  <a:lnTo>
                    <a:pt x="9" y="11"/>
                  </a:lnTo>
                  <a:lnTo>
                    <a:pt x="13" y="12"/>
                  </a:lnTo>
                  <a:lnTo>
                    <a:pt x="13" y="12"/>
                  </a:lnTo>
                  <a:lnTo>
                    <a:pt x="14" y="14"/>
                  </a:lnTo>
                  <a:lnTo>
                    <a:pt x="14" y="16"/>
                  </a:lnTo>
                  <a:lnTo>
                    <a:pt x="16" y="16"/>
                  </a:lnTo>
                  <a:lnTo>
                    <a:pt x="14" y="17"/>
                  </a:lnTo>
                  <a:lnTo>
                    <a:pt x="13" y="19"/>
                  </a:lnTo>
                  <a:lnTo>
                    <a:pt x="14" y="22"/>
                  </a:lnTo>
                  <a:lnTo>
                    <a:pt x="16" y="22"/>
                  </a:lnTo>
                  <a:lnTo>
                    <a:pt x="17" y="22"/>
                  </a:lnTo>
                  <a:lnTo>
                    <a:pt x="20" y="24"/>
                  </a:lnTo>
                  <a:lnTo>
                    <a:pt x="22" y="24"/>
                  </a:lnTo>
                  <a:lnTo>
                    <a:pt x="22" y="24"/>
                  </a:lnTo>
                  <a:lnTo>
                    <a:pt x="20" y="22"/>
                  </a:lnTo>
                  <a:lnTo>
                    <a:pt x="17" y="20"/>
                  </a:lnTo>
                  <a:lnTo>
                    <a:pt x="17" y="19"/>
                  </a:lnTo>
                  <a:lnTo>
                    <a:pt x="17" y="19"/>
                  </a:lnTo>
                  <a:lnTo>
                    <a:pt x="20" y="20"/>
                  </a:lnTo>
                  <a:lnTo>
                    <a:pt x="22" y="19"/>
                  </a:lnTo>
                  <a:lnTo>
                    <a:pt x="22" y="17"/>
                  </a:lnTo>
                  <a:lnTo>
                    <a:pt x="20" y="17"/>
                  </a:lnTo>
                  <a:lnTo>
                    <a:pt x="19" y="16"/>
                  </a:lnTo>
                  <a:lnTo>
                    <a:pt x="24" y="14"/>
                  </a:lnTo>
                  <a:lnTo>
                    <a:pt x="27" y="12"/>
                  </a:lnTo>
                  <a:lnTo>
                    <a:pt x="38" y="16"/>
                  </a:lnTo>
                  <a:lnTo>
                    <a:pt x="40" y="14"/>
                  </a:lnTo>
                  <a:lnTo>
                    <a:pt x="40" y="12"/>
                  </a:lnTo>
                  <a:lnTo>
                    <a:pt x="43" y="12"/>
                  </a:lnTo>
                  <a:lnTo>
                    <a:pt x="41" y="8"/>
                  </a:lnTo>
                  <a:lnTo>
                    <a:pt x="40" y="8"/>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 name="Freeform 1492">
              <a:extLst>
                <a:ext uri="{FF2B5EF4-FFF2-40B4-BE49-F238E27FC236}">
                  <a16:creationId xmlns:a16="http://schemas.microsoft.com/office/drawing/2014/main" id="{2544B80D-C5F0-4EE5-8C7D-572FB996FF10}"/>
                </a:ext>
              </a:extLst>
            </p:cNvPr>
            <p:cNvSpPr>
              <a:spLocks/>
            </p:cNvSpPr>
            <p:nvPr/>
          </p:nvSpPr>
          <p:spPr bwMode="auto">
            <a:xfrm>
              <a:off x="3802" y="3302"/>
              <a:ext cx="8" cy="15"/>
            </a:xfrm>
            <a:custGeom>
              <a:avLst/>
              <a:gdLst>
                <a:gd name="T0" fmla="*/ 4 w 8"/>
                <a:gd name="T1" fmla="*/ 4 h 15"/>
                <a:gd name="T2" fmla="*/ 4 w 8"/>
                <a:gd name="T3" fmla="*/ 2 h 15"/>
                <a:gd name="T4" fmla="*/ 2 w 8"/>
                <a:gd name="T5" fmla="*/ 0 h 15"/>
                <a:gd name="T6" fmla="*/ 2 w 8"/>
                <a:gd name="T7" fmla="*/ 4 h 15"/>
                <a:gd name="T8" fmla="*/ 0 w 8"/>
                <a:gd name="T9" fmla="*/ 5 h 15"/>
                <a:gd name="T10" fmla="*/ 2 w 8"/>
                <a:gd name="T11" fmla="*/ 8 h 15"/>
                <a:gd name="T12" fmla="*/ 0 w 8"/>
                <a:gd name="T13" fmla="*/ 10 h 15"/>
                <a:gd name="T14" fmla="*/ 0 w 8"/>
                <a:gd name="T15" fmla="*/ 12 h 15"/>
                <a:gd name="T16" fmla="*/ 4 w 8"/>
                <a:gd name="T17" fmla="*/ 13 h 15"/>
                <a:gd name="T18" fmla="*/ 7 w 8"/>
                <a:gd name="T19" fmla="*/ 15 h 15"/>
                <a:gd name="T20" fmla="*/ 7 w 8"/>
                <a:gd name="T21" fmla="*/ 15 h 15"/>
                <a:gd name="T22" fmla="*/ 8 w 8"/>
                <a:gd name="T23" fmla="*/ 13 h 15"/>
                <a:gd name="T24" fmla="*/ 5 w 8"/>
                <a:gd name="T25" fmla="*/ 12 h 15"/>
                <a:gd name="T26" fmla="*/ 7 w 8"/>
                <a:gd name="T27" fmla="*/ 10 h 15"/>
                <a:gd name="T28" fmla="*/ 5 w 8"/>
                <a:gd name="T29" fmla="*/ 8 h 15"/>
                <a:gd name="T30" fmla="*/ 7 w 8"/>
                <a:gd name="T31" fmla="*/ 7 h 15"/>
                <a:gd name="T32" fmla="*/ 4 w 8"/>
                <a:gd name="T33" fmla="*/ 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 h="15">
                  <a:moveTo>
                    <a:pt x="4" y="4"/>
                  </a:moveTo>
                  <a:lnTo>
                    <a:pt x="4" y="2"/>
                  </a:lnTo>
                  <a:lnTo>
                    <a:pt x="2" y="0"/>
                  </a:lnTo>
                  <a:lnTo>
                    <a:pt x="2" y="4"/>
                  </a:lnTo>
                  <a:lnTo>
                    <a:pt x="0" y="5"/>
                  </a:lnTo>
                  <a:lnTo>
                    <a:pt x="2" y="8"/>
                  </a:lnTo>
                  <a:lnTo>
                    <a:pt x="0" y="10"/>
                  </a:lnTo>
                  <a:lnTo>
                    <a:pt x="0" y="12"/>
                  </a:lnTo>
                  <a:lnTo>
                    <a:pt x="4" y="13"/>
                  </a:lnTo>
                  <a:lnTo>
                    <a:pt x="7" y="15"/>
                  </a:lnTo>
                  <a:lnTo>
                    <a:pt x="7" y="15"/>
                  </a:lnTo>
                  <a:lnTo>
                    <a:pt x="8" y="13"/>
                  </a:lnTo>
                  <a:lnTo>
                    <a:pt x="5" y="12"/>
                  </a:lnTo>
                  <a:lnTo>
                    <a:pt x="7" y="10"/>
                  </a:lnTo>
                  <a:lnTo>
                    <a:pt x="5" y="8"/>
                  </a:lnTo>
                  <a:lnTo>
                    <a:pt x="7" y="7"/>
                  </a:lnTo>
                  <a:lnTo>
                    <a:pt x="4" y="4"/>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 name="Freeform 1493">
              <a:extLst>
                <a:ext uri="{FF2B5EF4-FFF2-40B4-BE49-F238E27FC236}">
                  <a16:creationId xmlns:a16="http://schemas.microsoft.com/office/drawing/2014/main" id="{0FCDFB28-5E0C-4E40-ABDC-9C6E103D08E3}"/>
                </a:ext>
              </a:extLst>
            </p:cNvPr>
            <p:cNvSpPr>
              <a:spLocks/>
            </p:cNvSpPr>
            <p:nvPr/>
          </p:nvSpPr>
          <p:spPr bwMode="auto">
            <a:xfrm>
              <a:off x="3742" y="3269"/>
              <a:ext cx="5" cy="6"/>
            </a:xfrm>
            <a:custGeom>
              <a:avLst/>
              <a:gdLst>
                <a:gd name="T0" fmla="*/ 5 w 5"/>
                <a:gd name="T1" fmla="*/ 5 h 6"/>
                <a:gd name="T2" fmla="*/ 5 w 5"/>
                <a:gd name="T3" fmla="*/ 3 h 6"/>
                <a:gd name="T4" fmla="*/ 3 w 5"/>
                <a:gd name="T5" fmla="*/ 1 h 6"/>
                <a:gd name="T6" fmla="*/ 1 w 5"/>
                <a:gd name="T7" fmla="*/ 0 h 6"/>
                <a:gd name="T8" fmla="*/ 0 w 5"/>
                <a:gd name="T9" fmla="*/ 0 h 6"/>
                <a:gd name="T10" fmla="*/ 0 w 5"/>
                <a:gd name="T11" fmla="*/ 1 h 6"/>
                <a:gd name="T12" fmla="*/ 0 w 5"/>
                <a:gd name="T13" fmla="*/ 5 h 6"/>
                <a:gd name="T14" fmla="*/ 1 w 5"/>
                <a:gd name="T15" fmla="*/ 5 h 6"/>
                <a:gd name="T16" fmla="*/ 1 w 5"/>
                <a:gd name="T17" fmla="*/ 6 h 6"/>
                <a:gd name="T18" fmla="*/ 3 w 5"/>
                <a:gd name="T19" fmla="*/ 6 h 6"/>
                <a:gd name="T20" fmla="*/ 5 w 5"/>
                <a:gd name="T21"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 h="6">
                  <a:moveTo>
                    <a:pt x="5" y="5"/>
                  </a:moveTo>
                  <a:lnTo>
                    <a:pt x="5" y="3"/>
                  </a:lnTo>
                  <a:lnTo>
                    <a:pt x="3" y="1"/>
                  </a:lnTo>
                  <a:lnTo>
                    <a:pt x="1" y="0"/>
                  </a:lnTo>
                  <a:lnTo>
                    <a:pt x="0" y="0"/>
                  </a:lnTo>
                  <a:lnTo>
                    <a:pt x="0" y="1"/>
                  </a:lnTo>
                  <a:lnTo>
                    <a:pt x="0" y="5"/>
                  </a:lnTo>
                  <a:lnTo>
                    <a:pt x="1" y="5"/>
                  </a:lnTo>
                  <a:lnTo>
                    <a:pt x="1" y="6"/>
                  </a:lnTo>
                  <a:lnTo>
                    <a:pt x="3" y="6"/>
                  </a:lnTo>
                  <a:lnTo>
                    <a:pt x="5" y="5"/>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 name="Freeform 1494">
              <a:extLst>
                <a:ext uri="{FF2B5EF4-FFF2-40B4-BE49-F238E27FC236}">
                  <a16:creationId xmlns:a16="http://schemas.microsoft.com/office/drawing/2014/main" id="{BB6426DA-26FA-4816-A710-3ECAEFF10073}"/>
                </a:ext>
              </a:extLst>
            </p:cNvPr>
            <p:cNvSpPr>
              <a:spLocks/>
            </p:cNvSpPr>
            <p:nvPr/>
          </p:nvSpPr>
          <p:spPr bwMode="auto">
            <a:xfrm>
              <a:off x="3820" y="3331"/>
              <a:ext cx="36" cy="16"/>
            </a:xfrm>
            <a:custGeom>
              <a:avLst/>
              <a:gdLst>
                <a:gd name="T0" fmla="*/ 33 w 36"/>
                <a:gd name="T1" fmla="*/ 6 h 16"/>
                <a:gd name="T2" fmla="*/ 35 w 36"/>
                <a:gd name="T3" fmla="*/ 6 h 16"/>
                <a:gd name="T4" fmla="*/ 36 w 36"/>
                <a:gd name="T5" fmla="*/ 5 h 16"/>
                <a:gd name="T6" fmla="*/ 35 w 36"/>
                <a:gd name="T7" fmla="*/ 3 h 16"/>
                <a:gd name="T8" fmla="*/ 35 w 36"/>
                <a:gd name="T9" fmla="*/ 0 h 16"/>
                <a:gd name="T10" fmla="*/ 32 w 36"/>
                <a:gd name="T11" fmla="*/ 0 h 16"/>
                <a:gd name="T12" fmla="*/ 29 w 36"/>
                <a:gd name="T13" fmla="*/ 0 h 16"/>
                <a:gd name="T14" fmla="*/ 24 w 36"/>
                <a:gd name="T15" fmla="*/ 0 h 16"/>
                <a:gd name="T16" fmla="*/ 21 w 36"/>
                <a:gd name="T17" fmla="*/ 0 h 16"/>
                <a:gd name="T18" fmla="*/ 16 w 36"/>
                <a:gd name="T19" fmla="*/ 2 h 16"/>
                <a:gd name="T20" fmla="*/ 9 w 36"/>
                <a:gd name="T21" fmla="*/ 3 h 16"/>
                <a:gd name="T22" fmla="*/ 6 w 36"/>
                <a:gd name="T23" fmla="*/ 2 h 16"/>
                <a:gd name="T24" fmla="*/ 5 w 36"/>
                <a:gd name="T25" fmla="*/ 3 h 16"/>
                <a:gd name="T26" fmla="*/ 3 w 36"/>
                <a:gd name="T27" fmla="*/ 3 h 16"/>
                <a:gd name="T28" fmla="*/ 1 w 36"/>
                <a:gd name="T29" fmla="*/ 3 h 16"/>
                <a:gd name="T30" fmla="*/ 3 w 36"/>
                <a:gd name="T31" fmla="*/ 5 h 16"/>
                <a:gd name="T32" fmla="*/ 5 w 36"/>
                <a:gd name="T33" fmla="*/ 5 h 16"/>
                <a:gd name="T34" fmla="*/ 6 w 36"/>
                <a:gd name="T35" fmla="*/ 5 h 16"/>
                <a:gd name="T36" fmla="*/ 1 w 36"/>
                <a:gd name="T37" fmla="*/ 6 h 16"/>
                <a:gd name="T38" fmla="*/ 0 w 36"/>
                <a:gd name="T39" fmla="*/ 8 h 16"/>
                <a:gd name="T40" fmla="*/ 0 w 36"/>
                <a:gd name="T41" fmla="*/ 10 h 16"/>
                <a:gd name="T42" fmla="*/ 1 w 36"/>
                <a:gd name="T43" fmla="*/ 11 h 16"/>
                <a:gd name="T44" fmla="*/ 5 w 36"/>
                <a:gd name="T45" fmla="*/ 10 h 16"/>
                <a:gd name="T46" fmla="*/ 3 w 36"/>
                <a:gd name="T47" fmla="*/ 11 h 16"/>
                <a:gd name="T48" fmla="*/ 5 w 36"/>
                <a:gd name="T49" fmla="*/ 11 h 16"/>
                <a:gd name="T50" fmla="*/ 6 w 36"/>
                <a:gd name="T51" fmla="*/ 13 h 16"/>
                <a:gd name="T52" fmla="*/ 8 w 36"/>
                <a:gd name="T53" fmla="*/ 13 h 16"/>
                <a:gd name="T54" fmla="*/ 11 w 36"/>
                <a:gd name="T55" fmla="*/ 14 h 16"/>
                <a:gd name="T56" fmla="*/ 13 w 36"/>
                <a:gd name="T57" fmla="*/ 14 h 16"/>
                <a:gd name="T58" fmla="*/ 13 w 36"/>
                <a:gd name="T59" fmla="*/ 11 h 16"/>
                <a:gd name="T60" fmla="*/ 11 w 36"/>
                <a:gd name="T61" fmla="*/ 11 h 16"/>
                <a:gd name="T62" fmla="*/ 11 w 36"/>
                <a:gd name="T63" fmla="*/ 10 h 16"/>
                <a:gd name="T64" fmla="*/ 14 w 36"/>
                <a:gd name="T65" fmla="*/ 10 h 16"/>
                <a:gd name="T66" fmla="*/ 14 w 36"/>
                <a:gd name="T67" fmla="*/ 11 h 16"/>
                <a:gd name="T68" fmla="*/ 16 w 36"/>
                <a:gd name="T69" fmla="*/ 13 h 16"/>
                <a:gd name="T70" fmla="*/ 19 w 36"/>
                <a:gd name="T71" fmla="*/ 11 h 16"/>
                <a:gd name="T72" fmla="*/ 21 w 36"/>
                <a:gd name="T73" fmla="*/ 13 h 16"/>
                <a:gd name="T74" fmla="*/ 24 w 36"/>
                <a:gd name="T75" fmla="*/ 16 h 16"/>
                <a:gd name="T76" fmla="*/ 25 w 36"/>
                <a:gd name="T77" fmla="*/ 16 h 16"/>
                <a:gd name="T78" fmla="*/ 25 w 36"/>
                <a:gd name="T79" fmla="*/ 13 h 16"/>
                <a:gd name="T80" fmla="*/ 22 w 36"/>
                <a:gd name="T81" fmla="*/ 10 h 16"/>
                <a:gd name="T82" fmla="*/ 19 w 36"/>
                <a:gd name="T83" fmla="*/ 10 h 16"/>
                <a:gd name="T84" fmla="*/ 21 w 36"/>
                <a:gd name="T85" fmla="*/ 8 h 16"/>
                <a:gd name="T86" fmla="*/ 19 w 36"/>
                <a:gd name="T87" fmla="*/ 8 h 16"/>
                <a:gd name="T88" fmla="*/ 16 w 36"/>
                <a:gd name="T89" fmla="*/ 6 h 16"/>
                <a:gd name="T90" fmla="*/ 16 w 36"/>
                <a:gd name="T91" fmla="*/ 6 h 16"/>
                <a:gd name="T92" fmla="*/ 13 w 36"/>
                <a:gd name="T93" fmla="*/ 5 h 16"/>
                <a:gd name="T94" fmla="*/ 16 w 36"/>
                <a:gd name="T95" fmla="*/ 5 h 16"/>
                <a:gd name="T96" fmla="*/ 17 w 36"/>
                <a:gd name="T97" fmla="*/ 5 h 16"/>
                <a:gd name="T98" fmla="*/ 19 w 36"/>
                <a:gd name="T99" fmla="*/ 2 h 16"/>
                <a:gd name="T100" fmla="*/ 22 w 36"/>
                <a:gd name="T101" fmla="*/ 2 h 16"/>
                <a:gd name="T102" fmla="*/ 24 w 36"/>
                <a:gd name="T103" fmla="*/ 5 h 16"/>
                <a:gd name="T104" fmla="*/ 24 w 36"/>
                <a:gd name="T105" fmla="*/ 6 h 16"/>
                <a:gd name="T106" fmla="*/ 27 w 36"/>
                <a:gd name="T107" fmla="*/ 6 h 16"/>
                <a:gd name="T108" fmla="*/ 30 w 36"/>
                <a:gd name="T109" fmla="*/ 5 h 16"/>
                <a:gd name="T110" fmla="*/ 32 w 36"/>
                <a:gd name="T111" fmla="*/ 5 h 16"/>
                <a:gd name="T112" fmla="*/ 33 w 36"/>
                <a:gd name="T113" fmla="*/ 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6" h="16">
                  <a:moveTo>
                    <a:pt x="33" y="6"/>
                  </a:moveTo>
                  <a:lnTo>
                    <a:pt x="35" y="6"/>
                  </a:lnTo>
                  <a:lnTo>
                    <a:pt x="36" y="5"/>
                  </a:lnTo>
                  <a:lnTo>
                    <a:pt x="35" y="3"/>
                  </a:lnTo>
                  <a:lnTo>
                    <a:pt x="35" y="0"/>
                  </a:lnTo>
                  <a:lnTo>
                    <a:pt x="32" y="0"/>
                  </a:lnTo>
                  <a:lnTo>
                    <a:pt x="29" y="0"/>
                  </a:lnTo>
                  <a:lnTo>
                    <a:pt x="24" y="0"/>
                  </a:lnTo>
                  <a:lnTo>
                    <a:pt x="21" y="0"/>
                  </a:lnTo>
                  <a:lnTo>
                    <a:pt x="16" y="2"/>
                  </a:lnTo>
                  <a:lnTo>
                    <a:pt x="9" y="3"/>
                  </a:lnTo>
                  <a:lnTo>
                    <a:pt x="6" y="2"/>
                  </a:lnTo>
                  <a:lnTo>
                    <a:pt x="5" y="3"/>
                  </a:lnTo>
                  <a:lnTo>
                    <a:pt x="3" y="3"/>
                  </a:lnTo>
                  <a:lnTo>
                    <a:pt x="1" y="3"/>
                  </a:lnTo>
                  <a:lnTo>
                    <a:pt x="3" y="5"/>
                  </a:lnTo>
                  <a:lnTo>
                    <a:pt x="5" y="5"/>
                  </a:lnTo>
                  <a:lnTo>
                    <a:pt x="6" y="5"/>
                  </a:lnTo>
                  <a:lnTo>
                    <a:pt x="1" y="6"/>
                  </a:lnTo>
                  <a:lnTo>
                    <a:pt x="0" y="8"/>
                  </a:lnTo>
                  <a:lnTo>
                    <a:pt x="0" y="10"/>
                  </a:lnTo>
                  <a:lnTo>
                    <a:pt x="1" y="11"/>
                  </a:lnTo>
                  <a:lnTo>
                    <a:pt x="5" y="10"/>
                  </a:lnTo>
                  <a:lnTo>
                    <a:pt x="3" y="11"/>
                  </a:lnTo>
                  <a:lnTo>
                    <a:pt x="5" y="11"/>
                  </a:lnTo>
                  <a:lnTo>
                    <a:pt x="6" y="13"/>
                  </a:lnTo>
                  <a:lnTo>
                    <a:pt x="8" y="13"/>
                  </a:lnTo>
                  <a:lnTo>
                    <a:pt x="11" y="14"/>
                  </a:lnTo>
                  <a:lnTo>
                    <a:pt x="13" y="14"/>
                  </a:lnTo>
                  <a:lnTo>
                    <a:pt x="13" y="11"/>
                  </a:lnTo>
                  <a:lnTo>
                    <a:pt x="11" y="11"/>
                  </a:lnTo>
                  <a:lnTo>
                    <a:pt x="11" y="10"/>
                  </a:lnTo>
                  <a:lnTo>
                    <a:pt x="14" y="10"/>
                  </a:lnTo>
                  <a:lnTo>
                    <a:pt x="14" y="11"/>
                  </a:lnTo>
                  <a:lnTo>
                    <a:pt x="16" y="13"/>
                  </a:lnTo>
                  <a:lnTo>
                    <a:pt x="19" y="11"/>
                  </a:lnTo>
                  <a:lnTo>
                    <a:pt x="21" y="13"/>
                  </a:lnTo>
                  <a:lnTo>
                    <a:pt x="24" y="16"/>
                  </a:lnTo>
                  <a:lnTo>
                    <a:pt x="25" y="16"/>
                  </a:lnTo>
                  <a:lnTo>
                    <a:pt x="25" y="13"/>
                  </a:lnTo>
                  <a:lnTo>
                    <a:pt x="22" y="10"/>
                  </a:lnTo>
                  <a:lnTo>
                    <a:pt x="19" y="10"/>
                  </a:lnTo>
                  <a:lnTo>
                    <a:pt x="21" y="8"/>
                  </a:lnTo>
                  <a:lnTo>
                    <a:pt x="19" y="8"/>
                  </a:lnTo>
                  <a:lnTo>
                    <a:pt x="16" y="6"/>
                  </a:lnTo>
                  <a:lnTo>
                    <a:pt x="16" y="6"/>
                  </a:lnTo>
                  <a:lnTo>
                    <a:pt x="13" y="5"/>
                  </a:lnTo>
                  <a:lnTo>
                    <a:pt x="16" y="5"/>
                  </a:lnTo>
                  <a:lnTo>
                    <a:pt x="17" y="5"/>
                  </a:lnTo>
                  <a:lnTo>
                    <a:pt x="19" y="2"/>
                  </a:lnTo>
                  <a:lnTo>
                    <a:pt x="22" y="2"/>
                  </a:lnTo>
                  <a:lnTo>
                    <a:pt x="24" y="5"/>
                  </a:lnTo>
                  <a:lnTo>
                    <a:pt x="24" y="6"/>
                  </a:lnTo>
                  <a:lnTo>
                    <a:pt x="27" y="6"/>
                  </a:lnTo>
                  <a:lnTo>
                    <a:pt x="30" y="5"/>
                  </a:lnTo>
                  <a:lnTo>
                    <a:pt x="32" y="5"/>
                  </a:lnTo>
                  <a:lnTo>
                    <a:pt x="33" y="6"/>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 name="Freeform 1495">
              <a:extLst>
                <a:ext uri="{FF2B5EF4-FFF2-40B4-BE49-F238E27FC236}">
                  <a16:creationId xmlns:a16="http://schemas.microsoft.com/office/drawing/2014/main" id="{EE72DA53-52FA-42BE-8A69-F4C26F2F3359}"/>
                </a:ext>
              </a:extLst>
            </p:cNvPr>
            <p:cNvSpPr>
              <a:spLocks/>
            </p:cNvSpPr>
            <p:nvPr/>
          </p:nvSpPr>
          <p:spPr bwMode="auto">
            <a:xfrm>
              <a:off x="3799" y="3336"/>
              <a:ext cx="5" cy="1"/>
            </a:xfrm>
            <a:custGeom>
              <a:avLst/>
              <a:gdLst>
                <a:gd name="T0" fmla="*/ 0 w 5"/>
                <a:gd name="T1" fmla="*/ 0 h 1"/>
                <a:gd name="T2" fmla="*/ 3 w 5"/>
                <a:gd name="T3" fmla="*/ 1 h 1"/>
                <a:gd name="T4" fmla="*/ 5 w 5"/>
                <a:gd name="T5" fmla="*/ 0 h 1"/>
                <a:gd name="T6" fmla="*/ 3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3" y="1"/>
                  </a:lnTo>
                  <a:lnTo>
                    <a:pt x="5" y="0"/>
                  </a:lnTo>
                  <a:lnTo>
                    <a:pt x="3" y="0"/>
                  </a:lnTo>
                  <a:lnTo>
                    <a:pt x="0"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 name="Freeform 1496">
              <a:extLst>
                <a:ext uri="{FF2B5EF4-FFF2-40B4-BE49-F238E27FC236}">
                  <a16:creationId xmlns:a16="http://schemas.microsoft.com/office/drawing/2014/main" id="{A8FA19C4-7865-4482-9C24-7B036585A320}"/>
                </a:ext>
              </a:extLst>
            </p:cNvPr>
            <p:cNvSpPr>
              <a:spLocks/>
            </p:cNvSpPr>
            <p:nvPr/>
          </p:nvSpPr>
          <p:spPr bwMode="auto">
            <a:xfrm>
              <a:off x="3788" y="3314"/>
              <a:ext cx="14" cy="7"/>
            </a:xfrm>
            <a:custGeom>
              <a:avLst/>
              <a:gdLst>
                <a:gd name="T0" fmla="*/ 8 w 14"/>
                <a:gd name="T1" fmla="*/ 6 h 7"/>
                <a:gd name="T2" fmla="*/ 10 w 14"/>
                <a:gd name="T3" fmla="*/ 6 h 7"/>
                <a:gd name="T4" fmla="*/ 10 w 14"/>
                <a:gd name="T5" fmla="*/ 7 h 7"/>
                <a:gd name="T6" fmla="*/ 13 w 14"/>
                <a:gd name="T7" fmla="*/ 7 h 7"/>
                <a:gd name="T8" fmla="*/ 14 w 14"/>
                <a:gd name="T9" fmla="*/ 6 h 7"/>
                <a:gd name="T10" fmla="*/ 13 w 14"/>
                <a:gd name="T11" fmla="*/ 4 h 7"/>
                <a:gd name="T12" fmla="*/ 14 w 14"/>
                <a:gd name="T13" fmla="*/ 3 h 7"/>
                <a:gd name="T14" fmla="*/ 13 w 14"/>
                <a:gd name="T15" fmla="*/ 1 h 7"/>
                <a:gd name="T16" fmla="*/ 11 w 14"/>
                <a:gd name="T17" fmla="*/ 3 h 7"/>
                <a:gd name="T18" fmla="*/ 11 w 14"/>
                <a:gd name="T19" fmla="*/ 3 h 7"/>
                <a:gd name="T20" fmla="*/ 10 w 14"/>
                <a:gd name="T21" fmla="*/ 1 h 7"/>
                <a:gd name="T22" fmla="*/ 5 w 14"/>
                <a:gd name="T23" fmla="*/ 0 h 7"/>
                <a:gd name="T24" fmla="*/ 3 w 14"/>
                <a:gd name="T25" fmla="*/ 1 h 7"/>
                <a:gd name="T26" fmla="*/ 0 w 14"/>
                <a:gd name="T27" fmla="*/ 1 h 7"/>
                <a:gd name="T28" fmla="*/ 0 w 14"/>
                <a:gd name="T29" fmla="*/ 3 h 7"/>
                <a:gd name="T30" fmla="*/ 2 w 14"/>
                <a:gd name="T31" fmla="*/ 4 h 7"/>
                <a:gd name="T32" fmla="*/ 3 w 14"/>
                <a:gd name="T33" fmla="*/ 6 h 7"/>
                <a:gd name="T34" fmla="*/ 3 w 14"/>
                <a:gd name="T35" fmla="*/ 4 h 7"/>
                <a:gd name="T36" fmla="*/ 6 w 14"/>
                <a:gd name="T37" fmla="*/ 6 h 7"/>
                <a:gd name="T38" fmla="*/ 8 w 14"/>
                <a:gd name="T39"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 h="7">
                  <a:moveTo>
                    <a:pt x="8" y="6"/>
                  </a:moveTo>
                  <a:lnTo>
                    <a:pt x="10" y="6"/>
                  </a:lnTo>
                  <a:lnTo>
                    <a:pt x="10" y="7"/>
                  </a:lnTo>
                  <a:lnTo>
                    <a:pt x="13" y="7"/>
                  </a:lnTo>
                  <a:lnTo>
                    <a:pt x="14" y="6"/>
                  </a:lnTo>
                  <a:lnTo>
                    <a:pt x="13" y="4"/>
                  </a:lnTo>
                  <a:lnTo>
                    <a:pt x="14" y="3"/>
                  </a:lnTo>
                  <a:lnTo>
                    <a:pt x="13" y="1"/>
                  </a:lnTo>
                  <a:lnTo>
                    <a:pt x="11" y="3"/>
                  </a:lnTo>
                  <a:lnTo>
                    <a:pt x="11" y="3"/>
                  </a:lnTo>
                  <a:lnTo>
                    <a:pt x="10" y="1"/>
                  </a:lnTo>
                  <a:lnTo>
                    <a:pt x="5" y="0"/>
                  </a:lnTo>
                  <a:lnTo>
                    <a:pt x="3" y="1"/>
                  </a:lnTo>
                  <a:lnTo>
                    <a:pt x="0" y="1"/>
                  </a:lnTo>
                  <a:lnTo>
                    <a:pt x="0" y="3"/>
                  </a:lnTo>
                  <a:lnTo>
                    <a:pt x="2" y="4"/>
                  </a:lnTo>
                  <a:lnTo>
                    <a:pt x="3" y="6"/>
                  </a:lnTo>
                  <a:lnTo>
                    <a:pt x="3" y="4"/>
                  </a:lnTo>
                  <a:lnTo>
                    <a:pt x="6" y="6"/>
                  </a:lnTo>
                  <a:lnTo>
                    <a:pt x="8" y="6"/>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 name="Freeform 1497">
              <a:extLst>
                <a:ext uri="{FF2B5EF4-FFF2-40B4-BE49-F238E27FC236}">
                  <a16:creationId xmlns:a16="http://schemas.microsoft.com/office/drawing/2014/main" id="{79CB3B86-3250-4C53-A259-F51EC2B34ADC}"/>
                </a:ext>
              </a:extLst>
            </p:cNvPr>
            <p:cNvSpPr>
              <a:spLocks/>
            </p:cNvSpPr>
            <p:nvPr/>
          </p:nvSpPr>
          <p:spPr bwMode="auto">
            <a:xfrm>
              <a:off x="3799" y="3331"/>
              <a:ext cx="3" cy="3"/>
            </a:xfrm>
            <a:custGeom>
              <a:avLst/>
              <a:gdLst>
                <a:gd name="T0" fmla="*/ 3 w 3"/>
                <a:gd name="T1" fmla="*/ 2 h 3"/>
                <a:gd name="T2" fmla="*/ 2 w 3"/>
                <a:gd name="T3" fmla="*/ 0 h 3"/>
                <a:gd name="T4" fmla="*/ 0 w 3"/>
                <a:gd name="T5" fmla="*/ 2 h 3"/>
                <a:gd name="T6" fmla="*/ 2 w 3"/>
                <a:gd name="T7" fmla="*/ 3 h 3"/>
                <a:gd name="T8" fmla="*/ 3 w 3"/>
                <a:gd name="T9" fmla="*/ 3 h 3"/>
                <a:gd name="T10" fmla="*/ 3 w 3"/>
                <a:gd name="T11" fmla="*/ 2 h 3"/>
              </a:gdLst>
              <a:ahLst/>
              <a:cxnLst>
                <a:cxn ang="0">
                  <a:pos x="T0" y="T1"/>
                </a:cxn>
                <a:cxn ang="0">
                  <a:pos x="T2" y="T3"/>
                </a:cxn>
                <a:cxn ang="0">
                  <a:pos x="T4" y="T5"/>
                </a:cxn>
                <a:cxn ang="0">
                  <a:pos x="T6" y="T7"/>
                </a:cxn>
                <a:cxn ang="0">
                  <a:pos x="T8" y="T9"/>
                </a:cxn>
                <a:cxn ang="0">
                  <a:pos x="T10" y="T11"/>
                </a:cxn>
              </a:cxnLst>
              <a:rect l="0" t="0" r="r" b="b"/>
              <a:pathLst>
                <a:path w="3" h="3">
                  <a:moveTo>
                    <a:pt x="3" y="2"/>
                  </a:moveTo>
                  <a:lnTo>
                    <a:pt x="2" y="0"/>
                  </a:lnTo>
                  <a:lnTo>
                    <a:pt x="0" y="2"/>
                  </a:lnTo>
                  <a:lnTo>
                    <a:pt x="2" y="3"/>
                  </a:lnTo>
                  <a:lnTo>
                    <a:pt x="3" y="3"/>
                  </a:lnTo>
                  <a:lnTo>
                    <a:pt x="3" y="2"/>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Freeform 1498">
              <a:extLst>
                <a:ext uri="{FF2B5EF4-FFF2-40B4-BE49-F238E27FC236}">
                  <a16:creationId xmlns:a16="http://schemas.microsoft.com/office/drawing/2014/main" id="{5552D3FF-2DE6-4520-A33F-22DEB0CFE02F}"/>
                </a:ext>
              </a:extLst>
            </p:cNvPr>
            <p:cNvSpPr>
              <a:spLocks/>
            </p:cNvSpPr>
            <p:nvPr/>
          </p:nvSpPr>
          <p:spPr bwMode="auto">
            <a:xfrm>
              <a:off x="3710" y="3079"/>
              <a:ext cx="14" cy="30"/>
            </a:xfrm>
            <a:custGeom>
              <a:avLst/>
              <a:gdLst>
                <a:gd name="T0" fmla="*/ 1 w 14"/>
                <a:gd name="T1" fmla="*/ 8 h 30"/>
                <a:gd name="T2" fmla="*/ 0 w 14"/>
                <a:gd name="T3" fmla="*/ 11 h 30"/>
                <a:gd name="T4" fmla="*/ 1 w 14"/>
                <a:gd name="T5" fmla="*/ 13 h 30"/>
                <a:gd name="T6" fmla="*/ 1 w 14"/>
                <a:gd name="T7" fmla="*/ 13 h 30"/>
                <a:gd name="T8" fmla="*/ 3 w 14"/>
                <a:gd name="T9" fmla="*/ 16 h 30"/>
                <a:gd name="T10" fmla="*/ 3 w 14"/>
                <a:gd name="T11" fmla="*/ 26 h 30"/>
                <a:gd name="T12" fmla="*/ 1 w 14"/>
                <a:gd name="T13" fmla="*/ 29 h 30"/>
                <a:gd name="T14" fmla="*/ 5 w 14"/>
                <a:gd name="T15" fmla="*/ 30 h 30"/>
                <a:gd name="T16" fmla="*/ 9 w 14"/>
                <a:gd name="T17" fmla="*/ 29 h 30"/>
                <a:gd name="T18" fmla="*/ 9 w 14"/>
                <a:gd name="T19" fmla="*/ 29 h 30"/>
                <a:gd name="T20" fmla="*/ 9 w 14"/>
                <a:gd name="T21" fmla="*/ 26 h 30"/>
                <a:gd name="T22" fmla="*/ 11 w 14"/>
                <a:gd name="T23" fmla="*/ 22 h 30"/>
                <a:gd name="T24" fmla="*/ 14 w 14"/>
                <a:gd name="T25" fmla="*/ 24 h 30"/>
                <a:gd name="T26" fmla="*/ 14 w 14"/>
                <a:gd name="T27" fmla="*/ 24 h 30"/>
                <a:gd name="T28" fmla="*/ 11 w 14"/>
                <a:gd name="T29" fmla="*/ 21 h 30"/>
                <a:gd name="T30" fmla="*/ 13 w 14"/>
                <a:gd name="T31" fmla="*/ 19 h 30"/>
                <a:gd name="T32" fmla="*/ 9 w 14"/>
                <a:gd name="T33" fmla="*/ 16 h 30"/>
                <a:gd name="T34" fmla="*/ 9 w 14"/>
                <a:gd name="T35" fmla="*/ 14 h 30"/>
                <a:gd name="T36" fmla="*/ 11 w 14"/>
                <a:gd name="T37" fmla="*/ 14 h 30"/>
                <a:gd name="T38" fmla="*/ 14 w 14"/>
                <a:gd name="T39" fmla="*/ 16 h 30"/>
                <a:gd name="T40" fmla="*/ 14 w 14"/>
                <a:gd name="T41" fmla="*/ 16 h 30"/>
                <a:gd name="T42" fmla="*/ 13 w 14"/>
                <a:gd name="T43" fmla="*/ 14 h 30"/>
                <a:gd name="T44" fmla="*/ 9 w 14"/>
                <a:gd name="T45" fmla="*/ 11 h 30"/>
                <a:gd name="T46" fmla="*/ 13 w 14"/>
                <a:gd name="T47" fmla="*/ 13 h 30"/>
                <a:gd name="T48" fmla="*/ 13 w 14"/>
                <a:gd name="T49" fmla="*/ 10 h 30"/>
                <a:gd name="T50" fmla="*/ 11 w 14"/>
                <a:gd name="T51" fmla="*/ 10 h 30"/>
                <a:gd name="T52" fmla="*/ 13 w 14"/>
                <a:gd name="T53" fmla="*/ 5 h 30"/>
                <a:gd name="T54" fmla="*/ 9 w 14"/>
                <a:gd name="T55" fmla="*/ 2 h 30"/>
                <a:gd name="T56" fmla="*/ 6 w 14"/>
                <a:gd name="T57" fmla="*/ 0 h 30"/>
                <a:gd name="T58" fmla="*/ 3 w 14"/>
                <a:gd name="T59" fmla="*/ 0 h 30"/>
                <a:gd name="T60" fmla="*/ 1 w 14"/>
                <a:gd name="T61" fmla="*/ 2 h 30"/>
                <a:gd name="T62" fmla="*/ 1 w 14"/>
                <a:gd name="T63" fmla="*/ 3 h 30"/>
                <a:gd name="T64" fmla="*/ 3 w 14"/>
                <a:gd name="T65" fmla="*/ 5 h 30"/>
                <a:gd name="T66" fmla="*/ 3 w 14"/>
                <a:gd name="T67" fmla="*/ 8 h 30"/>
                <a:gd name="T68" fmla="*/ 1 w 14"/>
                <a:gd name="T69" fmla="*/ 8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 h="30">
                  <a:moveTo>
                    <a:pt x="1" y="8"/>
                  </a:moveTo>
                  <a:lnTo>
                    <a:pt x="0" y="11"/>
                  </a:lnTo>
                  <a:lnTo>
                    <a:pt x="1" y="13"/>
                  </a:lnTo>
                  <a:lnTo>
                    <a:pt x="1" y="13"/>
                  </a:lnTo>
                  <a:lnTo>
                    <a:pt x="3" y="16"/>
                  </a:lnTo>
                  <a:lnTo>
                    <a:pt x="3" y="26"/>
                  </a:lnTo>
                  <a:lnTo>
                    <a:pt x="1" y="29"/>
                  </a:lnTo>
                  <a:lnTo>
                    <a:pt x="5" y="30"/>
                  </a:lnTo>
                  <a:lnTo>
                    <a:pt x="9" y="29"/>
                  </a:lnTo>
                  <a:lnTo>
                    <a:pt x="9" y="29"/>
                  </a:lnTo>
                  <a:lnTo>
                    <a:pt x="9" y="26"/>
                  </a:lnTo>
                  <a:lnTo>
                    <a:pt x="11" y="22"/>
                  </a:lnTo>
                  <a:lnTo>
                    <a:pt x="14" y="24"/>
                  </a:lnTo>
                  <a:lnTo>
                    <a:pt x="14" y="24"/>
                  </a:lnTo>
                  <a:lnTo>
                    <a:pt x="11" y="21"/>
                  </a:lnTo>
                  <a:lnTo>
                    <a:pt x="13" y="19"/>
                  </a:lnTo>
                  <a:lnTo>
                    <a:pt x="9" y="16"/>
                  </a:lnTo>
                  <a:lnTo>
                    <a:pt x="9" y="14"/>
                  </a:lnTo>
                  <a:lnTo>
                    <a:pt x="11" y="14"/>
                  </a:lnTo>
                  <a:lnTo>
                    <a:pt x="14" y="16"/>
                  </a:lnTo>
                  <a:lnTo>
                    <a:pt x="14" y="16"/>
                  </a:lnTo>
                  <a:lnTo>
                    <a:pt x="13" y="14"/>
                  </a:lnTo>
                  <a:lnTo>
                    <a:pt x="9" y="11"/>
                  </a:lnTo>
                  <a:lnTo>
                    <a:pt x="13" y="13"/>
                  </a:lnTo>
                  <a:lnTo>
                    <a:pt x="13" y="10"/>
                  </a:lnTo>
                  <a:lnTo>
                    <a:pt x="11" y="10"/>
                  </a:lnTo>
                  <a:lnTo>
                    <a:pt x="13" y="5"/>
                  </a:lnTo>
                  <a:lnTo>
                    <a:pt x="9" y="2"/>
                  </a:lnTo>
                  <a:lnTo>
                    <a:pt x="6" y="0"/>
                  </a:lnTo>
                  <a:lnTo>
                    <a:pt x="3" y="0"/>
                  </a:lnTo>
                  <a:lnTo>
                    <a:pt x="1" y="2"/>
                  </a:lnTo>
                  <a:lnTo>
                    <a:pt x="1" y="3"/>
                  </a:lnTo>
                  <a:lnTo>
                    <a:pt x="3" y="5"/>
                  </a:lnTo>
                  <a:lnTo>
                    <a:pt x="3" y="8"/>
                  </a:lnTo>
                  <a:lnTo>
                    <a:pt x="1" y="8"/>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Freeform 1499">
              <a:extLst>
                <a:ext uri="{FF2B5EF4-FFF2-40B4-BE49-F238E27FC236}">
                  <a16:creationId xmlns:a16="http://schemas.microsoft.com/office/drawing/2014/main" id="{245DF2F0-C4C5-4014-8398-1BE574DC822E}"/>
                </a:ext>
              </a:extLst>
            </p:cNvPr>
            <p:cNvSpPr>
              <a:spLocks/>
            </p:cNvSpPr>
            <p:nvPr/>
          </p:nvSpPr>
          <p:spPr bwMode="auto">
            <a:xfrm>
              <a:off x="3737" y="3267"/>
              <a:ext cx="5" cy="8"/>
            </a:xfrm>
            <a:custGeom>
              <a:avLst/>
              <a:gdLst>
                <a:gd name="T0" fmla="*/ 2 w 5"/>
                <a:gd name="T1" fmla="*/ 2 h 8"/>
                <a:gd name="T2" fmla="*/ 2 w 5"/>
                <a:gd name="T3" fmla="*/ 2 h 8"/>
                <a:gd name="T4" fmla="*/ 2 w 5"/>
                <a:gd name="T5" fmla="*/ 3 h 8"/>
                <a:gd name="T6" fmla="*/ 2 w 5"/>
                <a:gd name="T7" fmla="*/ 3 h 8"/>
                <a:gd name="T8" fmla="*/ 0 w 5"/>
                <a:gd name="T9" fmla="*/ 5 h 8"/>
                <a:gd name="T10" fmla="*/ 2 w 5"/>
                <a:gd name="T11" fmla="*/ 7 h 8"/>
                <a:gd name="T12" fmla="*/ 3 w 5"/>
                <a:gd name="T13" fmla="*/ 8 h 8"/>
                <a:gd name="T14" fmla="*/ 5 w 5"/>
                <a:gd name="T15" fmla="*/ 8 h 8"/>
                <a:gd name="T16" fmla="*/ 3 w 5"/>
                <a:gd name="T17" fmla="*/ 7 h 8"/>
                <a:gd name="T18" fmla="*/ 5 w 5"/>
                <a:gd name="T19" fmla="*/ 5 h 8"/>
                <a:gd name="T20" fmla="*/ 5 w 5"/>
                <a:gd name="T21" fmla="*/ 3 h 8"/>
                <a:gd name="T22" fmla="*/ 3 w 5"/>
                <a:gd name="T23" fmla="*/ 0 h 8"/>
                <a:gd name="T24" fmla="*/ 2 w 5"/>
                <a:gd name="T25"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8">
                  <a:moveTo>
                    <a:pt x="2" y="2"/>
                  </a:moveTo>
                  <a:lnTo>
                    <a:pt x="2" y="2"/>
                  </a:lnTo>
                  <a:lnTo>
                    <a:pt x="2" y="3"/>
                  </a:lnTo>
                  <a:lnTo>
                    <a:pt x="2" y="3"/>
                  </a:lnTo>
                  <a:lnTo>
                    <a:pt x="0" y="5"/>
                  </a:lnTo>
                  <a:lnTo>
                    <a:pt x="2" y="7"/>
                  </a:lnTo>
                  <a:lnTo>
                    <a:pt x="3" y="8"/>
                  </a:lnTo>
                  <a:lnTo>
                    <a:pt x="5" y="8"/>
                  </a:lnTo>
                  <a:lnTo>
                    <a:pt x="3" y="7"/>
                  </a:lnTo>
                  <a:lnTo>
                    <a:pt x="5" y="5"/>
                  </a:lnTo>
                  <a:lnTo>
                    <a:pt x="5" y="3"/>
                  </a:lnTo>
                  <a:lnTo>
                    <a:pt x="3" y="0"/>
                  </a:lnTo>
                  <a:lnTo>
                    <a:pt x="2" y="2"/>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1500">
              <a:extLst>
                <a:ext uri="{FF2B5EF4-FFF2-40B4-BE49-F238E27FC236}">
                  <a16:creationId xmlns:a16="http://schemas.microsoft.com/office/drawing/2014/main" id="{9CFBDBE5-8663-40B3-9D8D-49C08EC445C9}"/>
                </a:ext>
              </a:extLst>
            </p:cNvPr>
            <p:cNvSpPr>
              <a:spLocks/>
            </p:cNvSpPr>
            <p:nvPr/>
          </p:nvSpPr>
          <p:spPr bwMode="auto">
            <a:xfrm>
              <a:off x="3721" y="3141"/>
              <a:ext cx="6" cy="7"/>
            </a:xfrm>
            <a:custGeom>
              <a:avLst/>
              <a:gdLst>
                <a:gd name="T0" fmla="*/ 6 w 6"/>
                <a:gd name="T1" fmla="*/ 0 h 7"/>
                <a:gd name="T2" fmla="*/ 3 w 6"/>
                <a:gd name="T3" fmla="*/ 0 h 7"/>
                <a:gd name="T4" fmla="*/ 0 w 6"/>
                <a:gd name="T5" fmla="*/ 2 h 7"/>
                <a:gd name="T6" fmla="*/ 2 w 6"/>
                <a:gd name="T7" fmla="*/ 3 h 7"/>
                <a:gd name="T8" fmla="*/ 3 w 6"/>
                <a:gd name="T9" fmla="*/ 5 h 7"/>
                <a:gd name="T10" fmla="*/ 5 w 6"/>
                <a:gd name="T11" fmla="*/ 7 h 7"/>
                <a:gd name="T12" fmla="*/ 6 w 6"/>
                <a:gd name="T13" fmla="*/ 5 h 7"/>
                <a:gd name="T14" fmla="*/ 6 w 6"/>
                <a:gd name="T15" fmla="*/ 0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7">
                  <a:moveTo>
                    <a:pt x="6" y="0"/>
                  </a:moveTo>
                  <a:lnTo>
                    <a:pt x="3" y="0"/>
                  </a:lnTo>
                  <a:lnTo>
                    <a:pt x="0" y="2"/>
                  </a:lnTo>
                  <a:lnTo>
                    <a:pt x="2" y="3"/>
                  </a:lnTo>
                  <a:lnTo>
                    <a:pt x="3" y="5"/>
                  </a:lnTo>
                  <a:lnTo>
                    <a:pt x="5" y="7"/>
                  </a:lnTo>
                  <a:lnTo>
                    <a:pt x="6" y="5"/>
                  </a:lnTo>
                  <a:lnTo>
                    <a:pt x="6"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1501">
              <a:extLst>
                <a:ext uri="{FF2B5EF4-FFF2-40B4-BE49-F238E27FC236}">
                  <a16:creationId xmlns:a16="http://schemas.microsoft.com/office/drawing/2014/main" id="{C09D7EE6-4DC0-4ED3-AE9A-29694D52999F}"/>
                </a:ext>
              </a:extLst>
            </p:cNvPr>
            <p:cNvSpPr>
              <a:spLocks/>
            </p:cNvSpPr>
            <p:nvPr/>
          </p:nvSpPr>
          <p:spPr bwMode="auto">
            <a:xfrm>
              <a:off x="3729" y="3124"/>
              <a:ext cx="3" cy="1"/>
            </a:xfrm>
            <a:custGeom>
              <a:avLst/>
              <a:gdLst>
                <a:gd name="T0" fmla="*/ 0 w 3"/>
                <a:gd name="T1" fmla="*/ 1 h 1"/>
                <a:gd name="T2" fmla="*/ 0 w 3"/>
                <a:gd name="T3" fmla="*/ 1 h 1"/>
                <a:gd name="T4" fmla="*/ 3 w 3"/>
                <a:gd name="T5" fmla="*/ 1 h 1"/>
                <a:gd name="T6" fmla="*/ 0 w 3"/>
                <a:gd name="T7" fmla="*/ 0 h 1"/>
                <a:gd name="T8" fmla="*/ 0 w 3"/>
                <a:gd name="T9" fmla="*/ 1 h 1"/>
              </a:gdLst>
              <a:ahLst/>
              <a:cxnLst>
                <a:cxn ang="0">
                  <a:pos x="T0" y="T1"/>
                </a:cxn>
                <a:cxn ang="0">
                  <a:pos x="T2" y="T3"/>
                </a:cxn>
                <a:cxn ang="0">
                  <a:pos x="T4" y="T5"/>
                </a:cxn>
                <a:cxn ang="0">
                  <a:pos x="T6" y="T7"/>
                </a:cxn>
                <a:cxn ang="0">
                  <a:pos x="T8" y="T9"/>
                </a:cxn>
              </a:cxnLst>
              <a:rect l="0" t="0" r="r" b="b"/>
              <a:pathLst>
                <a:path w="3" h="1">
                  <a:moveTo>
                    <a:pt x="0" y="1"/>
                  </a:moveTo>
                  <a:lnTo>
                    <a:pt x="0" y="1"/>
                  </a:lnTo>
                  <a:lnTo>
                    <a:pt x="3" y="1"/>
                  </a:lnTo>
                  <a:lnTo>
                    <a:pt x="0" y="0"/>
                  </a:lnTo>
                  <a:lnTo>
                    <a:pt x="0" y="1"/>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1502">
              <a:extLst>
                <a:ext uri="{FF2B5EF4-FFF2-40B4-BE49-F238E27FC236}">
                  <a16:creationId xmlns:a16="http://schemas.microsoft.com/office/drawing/2014/main" id="{2AEE2840-929A-4273-B3F5-CCF1540B9B99}"/>
                </a:ext>
              </a:extLst>
            </p:cNvPr>
            <p:cNvSpPr>
              <a:spLocks/>
            </p:cNvSpPr>
            <p:nvPr/>
          </p:nvSpPr>
          <p:spPr bwMode="auto">
            <a:xfrm>
              <a:off x="3729" y="3127"/>
              <a:ext cx="10" cy="11"/>
            </a:xfrm>
            <a:custGeom>
              <a:avLst/>
              <a:gdLst>
                <a:gd name="T0" fmla="*/ 0 w 10"/>
                <a:gd name="T1" fmla="*/ 8 h 11"/>
                <a:gd name="T2" fmla="*/ 0 w 10"/>
                <a:gd name="T3" fmla="*/ 11 h 11"/>
                <a:gd name="T4" fmla="*/ 3 w 10"/>
                <a:gd name="T5" fmla="*/ 8 h 11"/>
                <a:gd name="T6" fmla="*/ 5 w 10"/>
                <a:gd name="T7" fmla="*/ 8 h 11"/>
                <a:gd name="T8" fmla="*/ 5 w 10"/>
                <a:gd name="T9" fmla="*/ 9 h 11"/>
                <a:gd name="T10" fmla="*/ 8 w 10"/>
                <a:gd name="T11" fmla="*/ 9 h 11"/>
                <a:gd name="T12" fmla="*/ 8 w 10"/>
                <a:gd name="T13" fmla="*/ 6 h 11"/>
                <a:gd name="T14" fmla="*/ 10 w 10"/>
                <a:gd name="T15" fmla="*/ 5 h 11"/>
                <a:gd name="T16" fmla="*/ 8 w 10"/>
                <a:gd name="T17" fmla="*/ 2 h 11"/>
                <a:gd name="T18" fmla="*/ 6 w 10"/>
                <a:gd name="T19" fmla="*/ 0 h 11"/>
                <a:gd name="T20" fmla="*/ 5 w 10"/>
                <a:gd name="T21" fmla="*/ 0 h 11"/>
                <a:gd name="T22" fmla="*/ 2 w 10"/>
                <a:gd name="T23" fmla="*/ 2 h 11"/>
                <a:gd name="T24" fmla="*/ 0 w 10"/>
                <a:gd name="T25" fmla="*/ 5 h 11"/>
                <a:gd name="T26" fmla="*/ 0 w 10"/>
                <a:gd name="T27" fmla="*/ 8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 h="11">
                  <a:moveTo>
                    <a:pt x="0" y="8"/>
                  </a:moveTo>
                  <a:lnTo>
                    <a:pt x="0" y="11"/>
                  </a:lnTo>
                  <a:lnTo>
                    <a:pt x="3" y="8"/>
                  </a:lnTo>
                  <a:lnTo>
                    <a:pt x="5" y="8"/>
                  </a:lnTo>
                  <a:lnTo>
                    <a:pt x="5" y="9"/>
                  </a:lnTo>
                  <a:lnTo>
                    <a:pt x="8" y="9"/>
                  </a:lnTo>
                  <a:lnTo>
                    <a:pt x="8" y="6"/>
                  </a:lnTo>
                  <a:lnTo>
                    <a:pt x="10" y="5"/>
                  </a:lnTo>
                  <a:lnTo>
                    <a:pt x="8" y="2"/>
                  </a:lnTo>
                  <a:lnTo>
                    <a:pt x="6" y="0"/>
                  </a:lnTo>
                  <a:lnTo>
                    <a:pt x="5" y="0"/>
                  </a:lnTo>
                  <a:lnTo>
                    <a:pt x="2" y="2"/>
                  </a:lnTo>
                  <a:lnTo>
                    <a:pt x="0" y="5"/>
                  </a:lnTo>
                  <a:lnTo>
                    <a:pt x="0" y="8"/>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1503">
              <a:extLst>
                <a:ext uri="{FF2B5EF4-FFF2-40B4-BE49-F238E27FC236}">
                  <a16:creationId xmlns:a16="http://schemas.microsoft.com/office/drawing/2014/main" id="{0C5EE9A8-6265-4F19-8231-BDB49AD56E3B}"/>
                </a:ext>
              </a:extLst>
            </p:cNvPr>
            <p:cNvSpPr>
              <a:spLocks/>
            </p:cNvSpPr>
            <p:nvPr/>
          </p:nvSpPr>
          <p:spPr bwMode="auto">
            <a:xfrm>
              <a:off x="3726" y="3087"/>
              <a:ext cx="3" cy="3"/>
            </a:xfrm>
            <a:custGeom>
              <a:avLst/>
              <a:gdLst>
                <a:gd name="T0" fmla="*/ 0 w 3"/>
                <a:gd name="T1" fmla="*/ 2 h 3"/>
                <a:gd name="T2" fmla="*/ 1 w 3"/>
                <a:gd name="T3" fmla="*/ 3 h 3"/>
                <a:gd name="T4" fmla="*/ 3 w 3"/>
                <a:gd name="T5" fmla="*/ 2 h 3"/>
                <a:gd name="T6" fmla="*/ 1 w 3"/>
                <a:gd name="T7" fmla="*/ 0 h 3"/>
                <a:gd name="T8" fmla="*/ 0 w 3"/>
                <a:gd name="T9" fmla="*/ 2 h 3"/>
              </a:gdLst>
              <a:ahLst/>
              <a:cxnLst>
                <a:cxn ang="0">
                  <a:pos x="T0" y="T1"/>
                </a:cxn>
                <a:cxn ang="0">
                  <a:pos x="T2" y="T3"/>
                </a:cxn>
                <a:cxn ang="0">
                  <a:pos x="T4" y="T5"/>
                </a:cxn>
                <a:cxn ang="0">
                  <a:pos x="T6" y="T7"/>
                </a:cxn>
                <a:cxn ang="0">
                  <a:pos x="T8" y="T9"/>
                </a:cxn>
              </a:cxnLst>
              <a:rect l="0" t="0" r="r" b="b"/>
              <a:pathLst>
                <a:path w="3" h="3">
                  <a:moveTo>
                    <a:pt x="0" y="2"/>
                  </a:moveTo>
                  <a:lnTo>
                    <a:pt x="1" y="3"/>
                  </a:lnTo>
                  <a:lnTo>
                    <a:pt x="3" y="2"/>
                  </a:lnTo>
                  <a:lnTo>
                    <a:pt x="1" y="0"/>
                  </a:lnTo>
                  <a:lnTo>
                    <a:pt x="0" y="2"/>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1504">
              <a:extLst>
                <a:ext uri="{FF2B5EF4-FFF2-40B4-BE49-F238E27FC236}">
                  <a16:creationId xmlns:a16="http://schemas.microsoft.com/office/drawing/2014/main" id="{3AD54F8A-1EDB-4EA7-B3BC-200F4CC66A9A}"/>
                </a:ext>
              </a:extLst>
            </p:cNvPr>
            <p:cNvSpPr>
              <a:spLocks/>
            </p:cNvSpPr>
            <p:nvPr/>
          </p:nvSpPr>
          <p:spPr bwMode="auto">
            <a:xfrm>
              <a:off x="3729" y="3116"/>
              <a:ext cx="2" cy="3"/>
            </a:xfrm>
            <a:custGeom>
              <a:avLst/>
              <a:gdLst>
                <a:gd name="T0" fmla="*/ 2 w 2"/>
                <a:gd name="T1" fmla="*/ 0 h 3"/>
                <a:gd name="T2" fmla="*/ 0 w 2"/>
                <a:gd name="T3" fmla="*/ 1 h 3"/>
                <a:gd name="T4" fmla="*/ 0 w 2"/>
                <a:gd name="T5" fmla="*/ 3 h 3"/>
                <a:gd name="T6" fmla="*/ 2 w 2"/>
                <a:gd name="T7" fmla="*/ 1 h 3"/>
                <a:gd name="T8" fmla="*/ 2 w 2"/>
                <a:gd name="T9" fmla="*/ 0 h 3"/>
              </a:gdLst>
              <a:ahLst/>
              <a:cxnLst>
                <a:cxn ang="0">
                  <a:pos x="T0" y="T1"/>
                </a:cxn>
                <a:cxn ang="0">
                  <a:pos x="T2" y="T3"/>
                </a:cxn>
                <a:cxn ang="0">
                  <a:pos x="T4" y="T5"/>
                </a:cxn>
                <a:cxn ang="0">
                  <a:pos x="T6" y="T7"/>
                </a:cxn>
                <a:cxn ang="0">
                  <a:pos x="T8" y="T9"/>
                </a:cxn>
              </a:cxnLst>
              <a:rect l="0" t="0" r="r" b="b"/>
              <a:pathLst>
                <a:path w="2" h="3">
                  <a:moveTo>
                    <a:pt x="2" y="0"/>
                  </a:moveTo>
                  <a:lnTo>
                    <a:pt x="0" y="1"/>
                  </a:lnTo>
                  <a:lnTo>
                    <a:pt x="0" y="3"/>
                  </a:lnTo>
                  <a:lnTo>
                    <a:pt x="2" y="1"/>
                  </a:lnTo>
                  <a:lnTo>
                    <a:pt x="2"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1505">
              <a:extLst>
                <a:ext uri="{FF2B5EF4-FFF2-40B4-BE49-F238E27FC236}">
                  <a16:creationId xmlns:a16="http://schemas.microsoft.com/office/drawing/2014/main" id="{BEE31092-9AD8-49F2-98DE-DED7971FEE56}"/>
                </a:ext>
              </a:extLst>
            </p:cNvPr>
            <p:cNvSpPr>
              <a:spLocks/>
            </p:cNvSpPr>
            <p:nvPr/>
          </p:nvSpPr>
          <p:spPr bwMode="auto">
            <a:xfrm>
              <a:off x="3732" y="3256"/>
              <a:ext cx="11" cy="8"/>
            </a:xfrm>
            <a:custGeom>
              <a:avLst/>
              <a:gdLst>
                <a:gd name="T0" fmla="*/ 8 w 11"/>
                <a:gd name="T1" fmla="*/ 8 h 8"/>
                <a:gd name="T2" fmla="*/ 8 w 11"/>
                <a:gd name="T3" fmla="*/ 6 h 8"/>
                <a:gd name="T4" fmla="*/ 11 w 11"/>
                <a:gd name="T5" fmla="*/ 6 h 8"/>
                <a:gd name="T6" fmla="*/ 11 w 11"/>
                <a:gd name="T7" fmla="*/ 5 h 8"/>
                <a:gd name="T8" fmla="*/ 7 w 11"/>
                <a:gd name="T9" fmla="*/ 2 h 8"/>
                <a:gd name="T10" fmla="*/ 5 w 11"/>
                <a:gd name="T11" fmla="*/ 3 h 8"/>
                <a:gd name="T12" fmla="*/ 3 w 11"/>
                <a:gd name="T13" fmla="*/ 0 h 8"/>
                <a:gd name="T14" fmla="*/ 2 w 11"/>
                <a:gd name="T15" fmla="*/ 2 h 8"/>
                <a:gd name="T16" fmla="*/ 3 w 11"/>
                <a:gd name="T17" fmla="*/ 3 h 8"/>
                <a:gd name="T18" fmla="*/ 2 w 11"/>
                <a:gd name="T19" fmla="*/ 6 h 8"/>
                <a:gd name="T20" fmla="*/ 0 w 11"/>
                <a:gd name="T21" fmla="*/ 8 h 8"/>
                <a:gd name="T22" fmla="*/ 2 w 11"/>
                <a:gd name="T23" fmla="*/ 8 h 8"/>
                <a:gd name="T24" fmla="*/ 7 w 11"/>
                <a:gd name="T25" fmla="*/ 8 h 8"/>
                <a:gd name="T26" fmla="*/ 8 w 11"/>
                <a:gd name="T2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 h="8">
                  <a:moveTo>
                    <a:pt x="8" y="8"/>
                  </a:moveTo>
                  <a:lnTo>
                    <a:pt x="8" y="6"/>
                  </a:lnTo>
                  <a:lnTo>
                    <a:pt x="11" y="6"/>
                  </a:lnTo>
                  <a:lnTo>
                    <a:pt x="11" y="5"/>
                  </a:lnTo>
                  <a:lnTo>
                    <a:pt x="7" y="2"/>
                  </a:lnTo>
                  <a:lnTo>
                    <a:pt x="5" y="3"/>
                  </a:lnTo>
                  <a:lnTo>
                    <a:pt x="3" y="0"/>
                  </a:lnTo>
                  <a:lnTo>
                    <a:pt x="2" y="2"/>
                  </a:lnTo>
                  <a:lnTo>
                    <a:pt x="3" y="3"/>
                  </a:lnTo>
                  <a:lnTo>
                    <a:pt x="2" y="6"/>
                  </a:lnTo>
                  <a:lnTo>
                    <a:pt x="0" y="8"/>
                  </a:lnTo>
                  <a:lnTo>
                    <a:pt x="2" y="8"/>
                  </a:lnTo>
                  <a:lnTo>
                    <a:pt x="7" y="8"/>
                  </a:lnTo>
                  <a:lnTo>
                    <a:pt x="8" y="8"/>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1506">
              <a:extLst>
                <a:ext uri="{FF2B5EF4-FFF2-40B4-BE49-F238E27FC236}">
                  <a16:creationId xmlns:a16="http://schemas.microsoft.com/office/drawing/2014/main" id="{41A29962-92DC-4C8D-96A0-389C40133678}"/>
                </a:ext>
              </a:extLst>
            </p:cNvPr>
            <p:cNvSpPr>
              <a:spLocks/>
            </p:cNvSpPr>
            <p:nvPr/>
          </p:nvSpPr>
          <p:spPr bwMode="auto">
            <a:xfrm>
              <a:off x="3705" y="2684"/>
              <a:ext cx="118" cy="630"/>
            </a:xfrm>
            <a:custGeom>
              <a:avLst/>
              <a:gdLst>
                <a:gd name="T0" fmla="*/ 65 w 118"/>
                <a:gd name="T1" fmla="*/ 564 h 630"/>
                <a:gd name="T2" fmla="*/ 54 w 118"/>
                <a:gd name="T3" fmla="*/ 527 h 630"/>
                <a:gd name="T4" fmla="*/ 54 w 118"/>
                <a:gd name="T5" fmla="*/ 472 h 630"/>
                <a:gd name="T6" fmla="*/ 45 w 118"/>
                <a:gd name="T7" fmla="*/ 446 h 630"/>
                <a:gd name="T8" fmla="*/ 43 w 118"/>
                <a:gd name="T9" fmla="*/ 419 h 630"/>
                <a:gd name="T10" fmla="*/ 35 w 118"/>
                <a:gd name="T11" fmla="*/ 366 h 630"/>
                <a:gd name="T12" fmla="*/ 37 w 118"/>
                <a:gd name="T13" fmla="*/ 303 h 630"/>
                <a:gd name="T14" fmla="*/ 45 w 118"/>
                <a:gd name="T15" fmla="*/ 258 h 630"/>
                <a:gd name="T16" fmla="*/ 35 w 118"/>
                <a:gd name="T17" fmla="*/ 208 h 630"/>
                <a:gd name="T18" fmla="*/ 48 w 118"/>
                <a:gd name="T19" fmla="*/ 149 h 630"/>
                <a:gd name="T20" fmla="*/ 48 w 118"/>
                <a:gd name="T21" fmla="*/ 124 h 630"/>
                <a:gd name="T22" fmla="*/ 62 w 118"/>
                <a:gd name="T23" fmla="*/ 81 h 630"/>
                <a:gd name="T24" fmla="*/ 34 w 118"/>
                <a:gd name="T25" fmla="*/ 20 h 630"/>
                <a:gd name="T26" fmla="*/ 24 w 118"/>
                <a:gd name="T27" fmla="*/ 3 h 630"/>
                <a:gd name="T28" fmla="*/ 14 w 118"/>
                <a:gd name="T29" fmla="*/ 22 h 630"/>
                <a:gd name="T30" fmla="*/ 19 w 118"/>
                <a:gd name="T31" fmla="*/ 70 h 630"/>
                <a:gd name="T32" fmla="*/ 18 w 118"/>
                <a:gd name="T33" fmla="*/ 94 h 630"/>
                <a:gd name="T34" fmla="*/ 18 w 118"/>
                <a:gd name="T35" fmla="*/ 148 h 630"/>
                <a:gd name="T36" fmla="*/ 13 w 118"/>
                <a:gd name="T37" fmla="*/ 178 h 630"/>
                <a:gd name="T38" fmla="*/ 13 w 118"/>
                <a:gd name="T39" fmla="*/ 205 h 630"/>
                <a:gd name="T40" fmla="*/ 18 w 118"/>
                <a:gd name="T41" fmla="*/ 242 h 630"/>
                <a:gd name="T42" fmla="*/ 16 w 118"/>
                <a:gd name="T43" fmla="*/ 266 h 630"/>
                <a:gd name="T44" fmla="*/ 10 w 118"/>
                <a:gd name="T45" fmla="*/ 290 h 630"/>
                <a:gd name="T46" fmla="*/ 6 w 118"/>
                <a:gd name="T47" fmla="*/ 314 h 630"/>
                <a:gd name="T48" fmla="*/ 5 w 118"/>
                <a:gd name="T49" fmla="*/ 331 h 630"/>
                <a:gd name="T50" fmla="*/ 8 w 118"/>
                <a:gd name="T51" fmla="*/ 362 h 630"/>
                <a:gd name="T52" fmla="*/ 6 w 118"/>
                <a:gd name="T53" fmla="*/ 382 h 630"/>
                <a:gd name="T54" fmla="*/ 27 w 118"/>
                <a:gd name="T55" fmla="*/ 393 h 630"/>
                <a:gd name="T56" fmla="*/ 32 w 118"/>
                <a:gd name="T57" fmla="*/ 408 h 630"/>
                <a:gd name="T58" fmla="*/ 27 w 118"/>
                <a:gd name="T59" fmla="*/ 411 h 630"/>
                <a:gd name="T60" fmla="*/ 27 w 118"/>
                <a:gd name="T61" fmla="*/ 433 h 630"/>
                <a:gd name="T62" fmla="*/ 34 w 118"/>
                <a:gd name="T63" fmla="*/ 452 h 630"/>
                <a:gd name="T64" fmla="*/ 26 w 118"/>
                <a:gd name="T65" fmla="*/ 475 h 630"/>
                <a:gd name="T66" fmla="*/ 24 w 118"/>
                <a:gd name="T67" fmla="*/ 475 h 630"/>
                <a:gd name="T68" fmla="*/ 16 w 118"/>
                <a:gd name="T69" fmla="*/ 470 h 630"/>
                <a:gd name="T70" fmla="*/ 5 w 118"/>
                <a:gd name="T71" fmla="*/ 481 h 630"/>
                <a:gd name="T72" fmla="*/ 6 w 118"/>
                <a:gd name="T73" fmla="*/ 484 h 630"/>
                <a:gd name="T74" fmla="*/ 26 w 118"/>
                <a:gd name="T75" fmla="*/ 492 h 630"/>
                <a:gd name="T76" fmla="*/ 22 w 118"/>
                <a:gd name="T77" fmla="*/ 500 h 630"/>
                <a:gd name="T78" fmla="*/ 35 w 118"/>
                <a:gd name="T79" fmla="*/ 508 h 630"/>
                <a:gd name="T80" fmla="*/ 27 w 118"/>
                <a:gd name="T81" fmla="*/ 518 h 630"/>
                <a:gd name="T82" fmla="*/ 30 w 118"/>
                <a:gd name="T83" fmla="*/ 534 h 630"/>
                <a:gd name="T84" fmla="*/ 37 w 118"/>
                <a:gd name="T85" fmla="*/ 539 h 630"/>
                <a:gd name="T86" fmla="*/ 32 w 118"/>
                <a:gd name="T87" fmla="*/ 553 h 630"/>
                <a:gd name="T88" fmla="*/ 45 w 118"/>
                <a:gd name="T89" fmla="*/ 566 h 630"/>
                <a:gd name="T90" fmla="*/ 50 w 118"/>
                <a:gd name="T91" fmla="*/ 575 h 630"/>
                <a:gd name="T92" fmla="*/ 51 w 118"/>
                <a:gd name="T93" fmla="*/ 590 h 630"/>
                <a:gd name="T94" fmla="*/ 61 w 118"/>
                <a:gd name="T95" fmla="*/ 586 h 630"/>
                <a:gd name="T96" fmla="*/ 62 w 118"/>
                <a:gd name="T97" fmla="*/ 580 h 630"/>
                <a:gd name="T98" fmla="*/ 67 w 118"/>
                <a:gd name="T99" fmla="*/ 596 h 630"/>
                <a:gd name="T100" fmla="*/ 61 w 118"/>
                <a:gd name="T101" fmla="*/ 593 h 630"/>
                <a:gd name="T102" fmla="*/ 54 w 118"/>
                <a:gd name="T103" fmla="*/ 606 h 630"/>
                <a:gd name="T104" fmla="*/ 64 w 118"/>
                <a:gd name="T105" fmla="*/ 614 h 630"/>
                <a:gd name="T106" fmla="*/ 65 w 118"/>
                <a:gd name="T107" fmla="*/ 601 h 630"/>
                <a:gd name="T108" fmla="*/ 83 w 118"/>
                <a:gd name="T109" fmla="*/ 601 h 630"/>
                <a:gd name="T110" fmla="*/ 67 w 118"/>
                <a:gd name="T111" fmla="*/ 609 h 630"/>
                <a:gd name="T112" fmla="*/ 75 w 118"/>
                <a:gd name="T113" fmla="*/ 622 h 630"/>
                <a:gd name="T114" fmla="*/ 86 w 118"/>
                <a:gd name="T115" fmla="*/ 604 h 630"/>
                <a:gd name="T116" fmla="*/ 85 w 118"/>
                <a:gd name="T117" fmla="*/ 618 h 630"/>
                <a:gd name="T118" fmla="*/ 78 w 118"/>
                <a:gd name="T119" fmla="*/ 618 h 630"/>
                <a:gd name="T120" fmla="*/ 94 w 118"/>
                <a:gd name="T121" fmla="*/ 620 h 630"/>
                <a:gd name="T122" fmla="*/ 107 w 118"/>
                <a:gd name="T123" fmla="*/ 598 h 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8" h="630">
                  <a:moveTo>
                    <a:pt x="110" y="588"/>
                  </a:moveTo>
                  <a:lnTo>
                    <a:pt x="110" y="586"/>
                  </a:lnTo>
                  <a:lnTo>
                    <a:pt x="91" y="586"/>
                  </a:lnTo>
                  <a:lnTo>
                    <a:pt x="81" y="588"/>
                  </a:lnTo>
                  <a:lnTo>
                    <a:pt x="80" y="586"/>
                  </a:lnTo>
                  <a:lnTo>
                    <a:pt x="72" y="586"/>
                  </a:lnTo>
                  <a:lnTo>
                    <a:pt x="70" y="580"/>
                  </a:lnTo>
                  <a:lnTo>
                    <a:pt x="69" y="575"/>
                  </a:lnTo>
                  <a:lnTo>
                    <a:pt x="65" y="572"/>
                  </a:lnTo>
                  <a:lnTo>
                    <a:pt x="65" y="564"/>
                  </a:lnTo>
                  <a:lnTo>
                    <a:pt x="65" y="561"/>
                  </a:lnTo>
                  <a:lnTo>
                    <a:pt x="62" y="561"/>
                  </a:lnTo>
                  <a:lnTo>
                    <a:pt x="57" y="563"/>
                  </a:lnTo>
                  <a:lnTo>
                    <a:pt x="54" y="566"/>
                  </a:lnTo>
                  <a:lnTo>
                    <a:pt x="53" y="566"/>
                  </a:lnTo>
                  <a:lnTo>
                    <a:pt x="46" y="553"/>
                  </a:lnTo>
                  <a:lnTo>
                    <a:pt x="45" y="550"/>
                  </a:lnTo>
                  <a:lnTo>
                    <a:pt x="46" y="537"/>
                  </a:lnTo>
                  <a:lnTo>
                    <a:pt x="50" y="532"/>
                  </a:lnTo>
                  <a:lnTo>
                    <a:pt x="54" y="527"/>
                  </a:lnTo>
                  <a:lnTo>
                    <a:pt x="56" y="519"/>
                  </a:lnTo>
                  <a:lnTo>
                    <a:pt x="54" y="513"/>
                  </a:lnTo>
                  <a:lnTo>
                    <a:pt x="53" y="507"/>
                  </a:lnTo>
                  <a:lnTo>
                    <a:pt x="54" y="500"/>
                  </a:lnTo>
                  <a:lnTo>
                    <a:pt x="56" y="497"/>
                  </a:lnTo>
                  <a:lnTo>
                    <a:pt x="54" y="491"/>
                  </a:lnTo>
                  <a:lnTo>
                    <a:pt x="54" y="488"/>
                  </a:lnTo>
                  <a:lnTo>
                    <a:pt x="57" y="484"/>
                  </a:lnTo>
                  <a:lnTo>
                    <a:pt x="56" y="480"/>
                  </a:lnTo>
                  <a:lnTo>
                    <a:pt x="54" y="472"/>
                  </a:lnTo>
                  <a:lnTo>
                    <a:pt x="53" y="467"/>
                  </a:lnTo>
                  <a:lnTo>
                    <a:pt x="53" y="465"/>
                  </a:lnTo>
                  <a:lnTo>
                    <a:pt x="56" y="462"/>
                  </a:lnTo>
                  <a:lnTo>
                    <a:pt x="56" y="459"/>
                  </a:lnTo>
                  <a:lnTo>
                    <a:pt x="53" y="452"/>
                  </a:lnTo>
                  <a:lnTo>
                    <a:pt x="48" y="449"/>
                  </a:lnTo>
                  <a:lnTo>
                    <a:pt x="46" y="449"/>
                  </a:lnTo>
                  <a:lnTo>
                    <a:pt x="45" y="451"/>
                  </a:lnTo>
                  <a:lnTo>
                    <a:pt x="43" y="449"/>
                  </a:lnTo>
                  <a:lnTo>
                    <a:pt x="45" y="446"/>
                  </a:lnTo>
                  <a:lnTo>
                    <a:pt x="51" y="446"/>
                  </a:lnTo>
                  <a:lnTo>
                    <a:pt x="53" y="443"/>
                  </a:lnTo>
                  <a:lnTo>
                    <a:pt x="53" y="440"/>
                  </a:lnTo>
                  <a:lnTo>
                    <a:pt x="51" y="440"/>
                  </a:lnTo>
                  <a:lnTo>
                    <a:pt x="50" y="440"/>
                  </a:lnTo>
                  <a:lnTo>
                    <a:pt x="46" y="440"/>
                  </a:lnTo>
                  <a:lnTo>
                    <a:pt x="45" y="433"/>
                  </a:lnTo>
                  <a:lnTo>
                    <a:pt x="43" y="429"/>
                  </a:lnTo>
                  <a:lnTo>
                    <a:pt x="43" y="424"/>
                  </a:lnTo>
                  <a:lnTo>
                    <a:pt x="43" y="419"/>
                  </a:lnTo>
                  <a:lnTo>
                    <a:pt x="38" y="417"/>
                  </a:lnTo>
                  <a:lnTo>
                    <a:pt x="37" y="413"/>
                  </a:lnTo>
                  <a:lnTo>
                    <a:pt x="37" y="403"/>
                  </a:lnTo>
                  <a:lnTo>
                    <a:pt x="40" y="400"/>
                  </a:lnTo>
                  <a:lnTo>
                    <a:pt x="40" y="397"/>
                  </a:lnTo>
                  <a:lnTo>
                    <a:pt x="38" y="393"/>
                  </a:lnTo>
                  <a:lnTo>
                    <a:pt x="37" y="393"/>
                  </a:lnTo>
                  <a:lnTo>
                    <a:pt x="35" y="386"/>
                  </a:lnTo>
                  <a:lnTo>
                    <a:pt x="35" y="378"/>
                  </a:lnTo>
                  <a:lnTo>
                    <a:pt x="35" y="366"/>
                  </a:lnTo>
                  <a:lnTo>
                    <a:pt x="32" y="362"/>
                  </a:lnTo>
                  <a:lnTo>
                    <a:pt x="32" y="357"/>
                  </a:lnTo>
                  <a:lnTo>
                    <a:pt x="37" y="350"/>
                  </a:lnTo>
                  <a:lnTo>
                    <a:pt x="38" y="342"/>
                  </a:lnTo>
                  <a:lnTo>
                    <a:pt x="42" y="341"/>
                  </a:lnTo>
                  <a:lnTo>
                    <a:pt x="43" y="338"/>
                  </a:lnTo>
                  <a:lnTo>
                    <a:pt x="35" y="322"/>
                  </a:lnTo>
                  <a:lnTo>
                    <a:pt x="37" y="317"/>
                  </a:lnTo>
                  <a:lnTo>
                    <a:pt x="37" y="312"/>
                  </a:lnTo>
                  <a:lnTo>
                    <a:pt x="37" y="303"/>
                  </a:lnTo>
                  <a:lnTo>
                    <a:pt x="40" y="296"/>
                  </a:lnTo>
                  <a:lnTo>
                    <a:pt x="43" y="293"/>
                  </a:lnTo>
                  <a:lnTo>
                    <a:pt x="42" y="288"/>
                  </a:lnTo>
                  <a:lnTo>
                    <a:pt x="38" y="283"/>
                  </a:lnTo>
                  <a:lnTo>
                    <a:pt x="37" y="282"/>
                  </a:lnTo>
                  <a:lnTo>
                    <a:pt x="40" y="277"/>
                  </a:lnTo>
                  <a:lnTo>
                    <a:pt x="40" y="272"/>
                  </a:lnTo>
                  <a:lnTo>
                    <a:pt x="42" y="266"/>
                  </a:lnTo>
                  <a:lnTo>
                    <a:pt x="45" y="264"/>
                  </a:lnTo>
                  <a:lnTo>
                    <a:pt x="45" y="258"/>
                  </a:lnTo>
                  <a:lnTo>
                    <a:pt x="45" y="247"/>
                  </a:lnTo>
                  <a:lnTo>
                    <a:pt x="42" y="245"/>
                  </a:lnTo>
                  <a:lnTo>
                    <a:pt x="40" y="237"/>
                  </a:lnTo>
                  <a:lnTo>
                    <a:pt x="38" y="232"/>
                  </a:lnTo>
                  <a:lnTo>
                    <a:pt x="35" y="228"/>
                  </a:lnTo>
                  <a:lnTo>
                    <a:pt x="35" y="226"/>
                  </a:lnTo>
                  <a:lnTo>
                    <a:pt x="32" y="221"/>
                  </a:lnTo>
                  <a:lnTo>
                    <a:pt x="30" y="215"/>
                  </a:lnTo>
                  <a:lnTo>
                    <a:pt x="30" y="210"/>
                  </a:lnTo>
                  <a:lnTo>
                    <a:pt x="35" y="208"/>
                  </a:lnTo>
                  <a:lnTo>
                    <a:pt x="35" y="201"/>
                  </a:lnTo>
                  <a:lnTo>
                    <a:pt x="37" y="197"/>
                  </a:lnTo>
                  <a:lnTo>
                    <a:pt x="38" y="191"/>
                  </a:lnTo>
                  <a:lnTo>
                    <a:pt x="35" y="188"/>
                  </a:lnTo>
                  <a:lnTo>
                    <a:pt x="35" y="178"/>
                  </a:lnTo>
                  <a:lnTo>
                    <a:pt x="37" y="177"/>
                  </a:lnTo>
                  <a:lnTo>
                    <a:pt x="38" y="165"/>
                  </a:lnTo>
                  <a:lnTo>
                    <a:pt x="40" y="162"/>
                  </a:lnTo>
                  <a:lnTo>
                    <a:pt x="45" y="153"/>
                  </a:lnTo>
                  <a:lnTo>
                    <a:pt x="48" y="149"/>
                  </a:lnTo>
                  <a:lnTo>
                    <a:pt x="51" y="148"/>
                  </a:lnTo>
                  <a:lnTo>
                    <a:pt x="53" y="145"/>
                  </a:lnTo>
                  <a:lnTo>
                    <a:pt x="51" y="143"/>
                  </a:lnTo>
                  <a:lnTo>
                    <a:pt x="51" y="140"/>
                  </a:lnTo>
                  <a:lnTo>
                    <a:pt x="50" y="138"/>
                  </a:lnTo>
                  <a:lnTo>
                    <a:pt x="48" y="137"/>
                  </a:lnTo>
                  <a:lnTo>
                    <a:pt x="50" y="134"/>
                  </a:lnTo>
                  <a:lnTo>
                    <a:pt x="51" y="132"/>
                  </a:lnTo>
                  <a:lnTo>
                    <a:pt x="51" y="129"/>
                  </a:lnTo>
                  <a:lnTo>
                    <a:pt x="48" y="124"/>
                  </a:lnTo>
                  <a:lnTo>
                    <a:pt x="48" y="119"/>
                  </a:lnTo>
                  <a:lnTo>
                    <a:pt x="50" y="116"/>
                  </a:lnTo>
                  <a:lnTo>
                    <a:pt x="48" y="114"/>
                  </a:lnTo>
                  <a:lnTo>
                    <a:pt x="46" y="111"/>
                  </a:lnTo>
                  <a:lnTo>
                    <a:pt x="46" y="108"/>
                  </a:lnTo>
                  <a:lnTo>
                    <a:pt x="64" y="98"/>
                  </a:lnTo>
                  <a:lnTo>
                    <a:pt x="67" y="82"/>
                  </a:lnTo>
                  <a:lnTo>
                    <a:pt x="65" y="79"/>
                  </a:lnTo>
                  <a:lnTo>
                    <a:pt x="64" y="79"/>
                  </a:lnTo>
                  <a:lnTo>
                    <a:pt x="62" y="81"/>
                  </a:lnTo>
                  <a:lnTo>
                    <a:pt x="57" y="81"/>
                  </a:lnTo>
                  <a:lnTo>
                    <a:pt x="48" y="54"/>
                  </a:lnTo>
                  <a:lnTo>
                    <a:pt x="42" y="47"/>
                  </a:lnTo>
                  <a:lnTo>
                    <a:pt x="38" y="44"/>
                  </a:lnTo>
                  <a:lnTo>
                    <a:pt x="43" y="36"/>
                  </a:lnTo>
                  <a:lnTo>
                    <a:pt x="42" y="35"/>
                  </a:lnTo>
                  <a:lnTo>
                    <a:pt x="43" y="30"/>
                  </a:lnTo>
                  <a:lnTo>
                    <a:pt x="43" y="28"/>
                  </a:lnTo>
                  <a:lnTo>
                    <a:pt x="37" y="22"/>
                  </a:lnTo>
                  <a:lnTo>
                    <a:pt x="34" y="20"/>
                  </a:lnTo>
                  <a:lnTo>
                    <a:pt x="34" y="16"/>
                  </a:lnTo>
                  <a:lnTo>
                    <a:pt x="32" y="14"/>
                  </a:lnTo>
                  <a:lnTo>
                    <a:pt x="34" y="11"/>
                  </a:lnTo>
                  <a:lnTo>
                    <a:pt x="34" y="8"/>
                  </a:lnTo>
                  <a:lnTo>
                    <a:pt x="32" y="6"/>
                  </a:lnTo>
                  <a:lnTo>
                    <a:pt x="29" y="4"/>
                  </a:lnTo>
                  <a:lnTo>
                    <a:pt x="29" y="1"/>
                  </a:lnTo>
                  <a:lnTo>
                    <a:pt x="27" y="0"/>
                  </a:lnTo>
                  <a:lnTo>
                    <a:pt x="26" y="0"/>
                  </a:lnTo>
                  <a:lnTo>
                    <a:pt x="24" y="3"/>
                  </a:lnTo>
                  <a:lnTo>
                    <a:pt x="24" y="4"/>
                  </a:lnTo>
                  <a:lnTo>
                    <a:pt x="26" y="8"/>
                  </a:lnTo>
                  <a:lnTo>
                    <a:pt x="24" y="9"/>
                  </a:lnTo>
                  <a:lnTo>
                    <a:pt x="22" y="11"/>
                  </a:lnTo>
                  <a:lnTo>
                    <a:pt x="21" y="11"/>
                  </a:lnTo>
                  <a:lnTo>
                    <a:pt x="18" y="12"/>
                  </a:lnTo>
                  <a:lnTo>
                    <a:pt x="14" y="14"/>
                  </a:lnTo>
                  <a:lnTo>
                    <a:pt x="14" y="16"/>
                  </a:lnTo>
                  <a:lnTo>
                    <a:pt x="14" y="19"/>
                  </a:lnTo>
                  <a:lnTo>
                    <a:pt x="14" y="22"/>
                  </a:lnTo>
                  <a:lnTo>
                    <a:pt x="16" y="27"/>
                  </a:lnTo>
                  <a:lnTo>
                    <a:pt x="18" y="36"/>
                  </a:lnTo>
                  <a:lnTo>
                    <a:pt x="18" y="41"/>
                  </a:lnTo>
                  <a:lnTo>
                    <a:pt x="18" y="44"/>
                  </a:lnTo>
                  <a:lnTo>
                    <a:pt x="16" y="46"/>
                  </a:lnTo>
                  <a:lnTo>
                    <a:pt x="16" y="51"/>
                  </a:lnTo>
                  <a:lnTo>
                    <a:pt x="18" y="55"/>
                  </a:lnTo>
                  <a:lnTo>
                    <a:pt x="21" y="60"/>
                  </a:lnTo>
                  <a:lnTo>
                    <a:pt x="21" y="68"/>
                  </a:lnTo>
                  <a:lnTo>
                    <a:pt x="19" y="70"/>
                  </a:lnTo>
                  <a:lnTo>
                    <a:pt x="19" y="71"/>
                  </a:lnTo>
                  <a:lnTo>
                    <a:pt x="19" y="81"/>
                  </a:lnTo>
                  <a:lnTo>
                    <a:pt x="19" y="84"/>
                  </a:lnTo>
                  <a:lnTo>
                    <a:pt x="18" y="84"/>
                  </a:lnTo>
                  <a:lnTo>
                    <a:pt x="14" y="86"/>
                  </a:lnTo>
                  <a:lnTo>
                    <a:pt x="16" y="92"/>
                  </a:lnTo>
                  <a:lnTo>
                    <a:pt x="16" y="92"/>
                  </a:lnTo>
                  <a:lnTo>
                    <a:pt x="18" y="92"/>
                  </a:lnTo>
                  <a:lnTo>
                    <a:pt x="19" y="92"/>
                  </a:lnTo>
                  <a:lnTo>
                    <a:pt x="18" y="94"/>
                  </a:lnTo>
                  <a:lnTo>
                    <a:pt x="18" y="110"/>
                  </a:lnTo>
                  <a:lnTo>
                    <a:pt x="19" y="114"/>
                  </a:lnTo>
                  <a:lnTo>
                    <a:pt x="21" y="119"/>
                  </a:lnTo>
                  <a:lnTo>
                    <a:pt x="19" y="122"/>
                  </a:lnTo>
                  <a:lnTo>
                    <a:pt x="18" y="126"/>
                  </a:lnTo>
                  <a:lnTo>
                    <a:pt x="18" y="130"/>
                  </a:lnTo>
                  <a:lnTo>
                    <a:pt x="19" y="135"/>
                  </a:lnTo>
                  <a:lnTo>
                    <a:pt x="19" y="137"/>
                  </a:lnTo>
                  <a:lnTo>
                    <a:pt x="19" y="145"/>
                  </a:lnTo>
                  <a:lnTo>
                    <a:pt x="18" y="148"/>
                  </a:lnTo>
                  <a:lnTo>
                    <a:pt x="18" y="151"/>
                  </a:lnTo>
                  <a:lnTo>
                    <a:pt x="18" y="153"/>
                  </a:lnTo>
                  <a:lnTo>
                    <a:pt x="18" y="154"/>
                  </a:lnTo>
                  <a:lnTo>
                    <a:pt x="16" y="159"/>
                  </a:lnTo>
                  <a:lnTo>
                    <a:pt x="16" y="162"/>
                  </a:lnTo>
                  <a:lnTo>
                    <a:pt x="14" y="164"/>
                  </a:lnTo>
                  <a:lnTo>
                    <a:pt x="14" y="169"/>
                  </a:lnTo>
                  <a:lnTo>
                    <a:pt x="14" y="170"/>
                  </a:lnTo>
                  <a:lnTo>
                    <a:pt x="13" y="177"/>
                  </a:lnTo>
                  <a:lnTo>
                    <a:pt x="13" y="178"/>
                  </a:lnTo>
                  <a:lnTo>
                    <a:pt x="14" y="181"/>
                  </a:lnTo>
                  <a:lnTo>
                    <a:pt x="16" y="186"/>
                  </a:lnTo>
                  <a:lnTo>
                    <a:pt x="18" y="189"/>
                  </a:lnTo>
                  <a:lnTo>
                    <a:pt x="14" y="191"/>
                  </a:lnTo>
                  <a:lnTo>
                    <a:pt x="14" y="193"/>
                  </a:lnTo>
                  <a:lnTo>
                    <a:pt x="16" y="196"/>
                  </a:lnTo>
                  <a:lnTo>
                    <a:pt x="13" y="199"/>
                  </a:lnTo>
                  <a:lnTo>
                    <a:pt x="11" y="199"/>
                  </a:lnTo>
                  <a:lnTo>
                    <a:pt x="11" y="202"/>
                  </a:lnTo>
                  <a:lnTo>
                    <a:pt x="13" y="205"/>
                  </a:lnTo>
                  <a:lnTo>
                    <a:pt x="13" y="208"/>
                  </a:lnTo>
                  <a:lnTo>
                    <a:pt x="16" y="216"/>
                  </a:lnTo>
                  <a:lnTo>
                    <a:pt x="16" y="221"/>
                  </a:lnTo>
                  <a:lnTo>
                    <a:pt x="14" y="223"/>
                  </a:lnTo>
                  <a:lnTo>
                    <a:pt x="14" y="226"/>
                  </a:lnTo>
                  <a:lnTo>
                    <a:pt x="18" y="231"/>
                  </a:lnTo>
                  <a:lnTo>
                    <a:pt x="18" y="236"/>
                  </a:lnTo>
                  <a:lnTo>
                    <a:pt x="18" y="239"/>
                  </a:lnTo>
                  <a:lnTo>
                    <a:pt x="18" y="240"/>
                  </a:lnTo>
                  <a:lnTo>
                    <a:pt x="18" y="242"/>
                  </a:lnTo>
                  <a:lnTo>
                    <a:pt x="18" y="245"/>
                  </a:lnTo>
                  <a:lnTo>
                    <a:pt x="16" y="247"/>
                  </a:lnTo>
                  <a:lnTo>
                    <a:pt x="18" y="248"/>
                  </a:lnTo>
                  <a:lnTo>
                    <a:pt x="21" y="253"/>
                  </a:lnTo>
                  <a:lnTo>
                    <a:pt x="21" y="255"/>
                  </a:lnTo>
                  <a:lnTo>
                    <a:pt x="19" y="258"/>
                  </a:lnTo>
                  <a:lnTo>
                    <a:pt x="18" y="260"/>
                  </a:lnTo>
                  <a:lnTo>
                    <a:pt x="16" y="263"/>
                  </a:lnTo>
                  <a:lnTo>
                    <a:pt x="16" y="264"/>
                  </a:lnTo>
                  <a:lnTo>
                    <a:pt x="16" y="266"/>
                  </a:lnTo>
                  <a:lnTo>
                    <a:pt x="16" y="269"/>
                  </a:lnTo>
                  <a:lnTo>
                    <a:pt x="14" y="271"/>
                  </a:lnTo>
                  <a:lnTo>
                    <a:pt x="14" y="272"/>
                  </a:lnTo>
                  <a:lnTo>
                    <a:pt x="13" y="277"/>
                  </a:lnTo>
                  <a:lnTo>
                    <a:pt x="13" y="279"/>
                  </a:lnTo>
                  <a:lnTo>
                    <a:pt x="13" y="282"/>
                  </a:lnTo>
                  <a:lnTo>
                    <a:pt x="11" y="283"/>
                  </a:lnTo>
                  <a:lnTo>
                    <a:pt x="11" y="287"/>
                  </a:lnTo>
                  <a:lnTo>
                    <a:pt x="10" y="288"/>
                  </a:lnTo>
                  <a:lnTo>
                    <a:pt x="10" y="290"/>
                  </a:lnTo>
                  <a:lnTo>
                    <a:pt x="11" y="291"/>
                  </a:lnTo>
                  <a:lnTo>
                    <a:pt x="10" y="295"/>
                  </a:lnTo>
                  <a:lnTo>
                    <a:pt x="10" y="298"/>
                  </a:lnTo>
                  <a:lnTo>
                    <a:pt x="10" y="299"/>
                  </a:lnTo>
                  <a:lnTo>
                    <a:pt x="6" y="301"/>
                  </a:lnTo>
                  <a:lnTo>
                    <a:pt x="6" y="304"/>
                  </a:lnTo>
                  <a:lnTo>
                    <a:pt x="6" y="306"/>
                  </a:lnTo>
                  <a:lnTo>
                    <a:pt x="6" y="307"/>
                  </a:lnTo>
                  <a:lnTo>
                    <a:pt x="6" y="311"/>
                  </a:lnTo>
                  <a:lnTo>
                    <a:pt x="6" y="314"/>
                  </a:lnTo>
                  <a:lnTo>
                    <a:pt x="5" y="315"/>
                  </a:lnTo>
                  <a:lnTo>
                    <a:pt x="3" y="315"/>
                  </a:lnTo>
                  <a:lnTo>
                    <a:pt x="2" y="314"/>
                  </a:lnTo>
                  <a:lnTo>
                    <a:pt x="0" y="315"/>
                  </a:lnTo>
                  <a:lnTo>
                    <a:pt x="0" y="317"/>
                  </a:lnTo>
                  <a:lnTo>
                    <a:pt x="0" y="320"/>
                  </a:lnTo>
                  <a:lnTo>
                    <a:pt x="0" y="323"/>
                  </a:lnTo>
                  <a:lnTo>
                    <a:pt x="2" y="327"/>
                  </a:lnTo>
                  <a:lnTo>
                    <a:pt x="5" y="330"/>
                  </a:lnTo>
                  <a:lnTo>
                    <a:pt x="5" y="331"/>
                  </a:lnTo>
                  <a:lnTo>
                    <a:pt x="5" y="336"/>
                  </a:lnTo>
                  <a:lnTo>
                    <a:pt x="10" y="342"/>
                  </a:lnTo>
                  <a:lnTo>
                    <a:pt x="10" y="346"/>
                  </a:lnTo>
                  <a:lnTo>
                    <a:pt x="11" y="347"/>
                  </a:lnTo>
                  <a:lnTo>
                    <a:pt x="11" y="352"/>
                  </a:lnTo>
                  <a:lnTo>
                    <a:pt x="11" y="358"/>
                  </a:lnTo>
                  <a:lnTo>
                    <a:pt x="10" y="358"/>
                  </a:lnTo>
                  <a:lnTo>
                    <a:pt x="10" y="360"/>
                  </a:lnTo>
                  <a:lnTo>
                    <a:pt x="10" y="363"/>
                  </a:lnTo>
                  <a:lnTo>
                    <a:pt x="8" y="362"/>
                  </a:lnTo>
                  <a:lnTo>
                    <a:pt x="6" y="362"/>
                  </a:lnTo>
                  <a:lnTo>
                    <a:pt x="6" y="365"/>
                  </a:lnTo>
                  <a:lnTo>
                    <a:pt x="6" y="368"/>
                  </a:lnTo>
                  <a:lnTo>
                    <a:pt x="8" y="368"/>
                  </a:lnTo>
                  <a:lnTo>
                    <a:pt x="6" y="374"/>
                  </a:lnTo>
                  <a:lnTo>
                    <a:pt x="8" y="378"/>
                  </a:lnTo>
                  <a:lnTo>
                    <a:pt x="6" y="379"/>
                  </a:lnTo>
                  <a:lnTo>
                    <a:pt x="8" y="381"/>
                  </a:lnTo>
                  <a:lnTo>
                    <a:pt x="6" y="382"/>
                  </a:lnTo>
                  <a:lnTo>
                    <a:pt x="6" y="382"/>
                  </a:lnTo>
                  <a:lnTo>
                    <a:pt x="8" y="384"/>
                  </a:lnTo>
                  <a:lnTo>
                    <a:pt x="11" y="390"/>
                  </a:lnTo>
                  <a:lnTo>
                    <a:pt x="13" y="392"/>
                  </a:lnTo>
                  <a:lnTo>
                    <a:pt x="14" y="395"/>
                  </a:lnTo>
                  <a:lnTo>
                    <a:pt x="18" y="397"/>
                  </a:lnTo>
                  <a:lnTo>
                    <a:pt x="22" y="395"/>
                  </a:lnTo>
                  <a:lnTo>
                    <a:pt x="22" y="392"/>
                  </a:lnTo>
                  <a:lnTo>
                    <a:pt x="22" y="390"/>
                  </a:lnTo>
                  <a:lnTo>
                    <a:pt x="26" y="390"/>
                  </a:lnTo>
                  <a:lnTo>
                    <a:pt x="27" y="393"/>
                  </a:lnTo>
                  <a:lnTo>
                    <a:pt x="29" y="392"/>
                  </a:lnTo>
                  <a:lnTo>
                    <a:pt x="30" y="392"/>
                  </a:lnTo>
                  <a:lnTo>
                    <a:pt x="29" y="393"/>
                  </a:lnTo>
                  <a:lnTo>
                    <a:pt x="26" y="397"/>
                  </a:lnTo>
                  <a:lnTo>
                    <a:pt x="26" y="398"/>
                  </a:lnTo>
                  <a:lnTo>
                    <a:pt x="29" y="400"/>
                  </a:lnTo>
                  <a:lnTo>
                    <a:pt x="30" y="398"/>
                  </a:lnTo>
                  <a:lnTo>
                    <a:pt x="30" y="401"/>
                  </a:lnTo>
                  <a:lnTo>
                    <a:pt x="30" y="406"/>
                  </a:lnTo>
                  <a:lnTo>
                    <a:pt x="32" y="408"/>
                  </a:lnTo>
                  <a:lnTo>
                    <a:pt x="30" y="408"/>
                  </a:lnTo>
                  <a:lnTo>
                    <a:pt x="30" y="406"/>
                  </a:lnTo>
                  <a:lnTo>
                    <a:pt x="29" y="405"/>
                  </a:lnTo>
                  <a:lnTo>
                    <a:pt x="27" y="403"/>
                  </a:lnTo>
                  <a:lnTo>
                    <a:pt x="26" y="405"/>
                  </a:lnTo>
                  <a:lnTo>
                    <a:pt x="27" y="406"/>
                  </a:lnTo>
                  <a:lnTo>
                    <a:pt x="29" y="408"/>
                  </a:lnTo>
                  <a:lnTo>
                    <a:pt x="30" y="409"/>
                  </a:lnTo>
                  <a:lnTo>
                    <a:pt x="27" y="411"/>
                  </a:lnTo>
                  <a:lnTo>
                    <a:pt x="27" y="411"/>
                  </a:lnTo>
                  <a:lnTo>
                    <a:pt x="27" y="414"/>
                  </a:lnTo>
                  <a:lnTo>
                    <a:pt x="29" y="417"/>
                  </a:lnTo>
                  <a:lnTo>
                    <a:pt x="27" y="419"/>
                  </a:lnTo>
                  <a:lnTo>
                    <a:pt x="27" y="422"/>
                  </a:lnTo>
                  <a:lnTo>
                    <a:pt x="27" y="422"/>
                  </a:lnTo>
                  <a:lnTo>
                    <a:pt x="26" y="425"/>
                  </a:lnTo>
                  <a:lnTo>
                    <a:pt x="26" y="427"/>
                  </a:lnTo>
                  <a:lnTo>
                    <a:pt x="29" y="429"/>
                  </a:lnTo>
                  <a:lnTo>
                    <a:pt x="29" y="430"/>
                  </a:lnTo>
                  <a:lnTo>
                    <a:pt x="27" y="433"/>
                  </a:lnTo>
                  <a:lnTo>
                    <a:pt x="26" y="437"/>
                  </a:lnTo>
                  <a:lnTo>
                    <a:pt x="26" y="438"/>
                  </a:lnTo>
                  <a:lnTo>
                    <a:pt x="27" y="440"/>
                  </a:lnTo>
                  <a:lnTo>
                    <a:pt x="30" y="440"/>
                  </a:lnTo>
                  <a:lnTo>
                    <a:pt x="32" y="441"/>
                  </a:lnTo>
                  <a:lnTo>
                    <a:pt x="32" y="443"/>
                  </a:lnTo>
                  <a:lnTo>
                    <a:pt x="34" y="443"/>
                  </a:lnTo>
                  <a:lnTo>
                    <a:pt x="35" y="446"/>
                  </a:lnTo>
                  <a:lnTo>
                    <a:pt x="35" y="449"/>
                  </a:lnTo>
                  <a:lnTo>
                    <a:pt x="34" y="452"/>
                  </a:lnTo>
                  <a:lnTo>
                    <a:pt x="29" y="456"/>
                  </a:lnTo>
                  <a:lnTo>
                    <a:pt x="27" y="456"/>
                  </a:lnTo>
                  <a:lnTo>
                    <a:pt x="27" y="457"/>
                  </a:lnTo>
                  <a:lnTo>
                    <a:pt x="29" y="460"/>
                  </a:lnTo>
                  <a:lnTo>
                    <a:pt x="27" y="462"/>
                  </a:lnTo>
                  <a:lnTo>
                    <a:pt x="27" y="464"/>
                  </a:lnTo>
                  <a:lnTo>
                    <a:pt x="29" y="465"/>
                  </a:lnTo>
                  <a:lnTo>
                    <a:pt x="27" y="467"/>
                  </a:lnTo>
                  <a:lnTo>
                    <a:pt x="26" y="472"/>
                  </a:lnTo>
                  <a:lnTo>
                    <a:pt x="26" y="475"/>
                  </a:lnTo>
                  <a:lnTo>
                    <a:pt x="27" y="475"/>
                  </a:lnTo>
                  <a:lnTo>
                    <a:pt x="26" y="476"/>
                  </a:lnTo>
                  <a:lnTo>
                    <a:pt x="26" y="483"/>
                  </a:lnTo>
                  <a:lnTo>
                    <a:pt x="24" y="483"/>
                  </a:lnTo>
                  <a:lnTo>
                    <a:pt x="24" y="486"/>
                  </a:lnTo>
                  <a:lnTo>
                    <a:pt x="22" y="484"/>
                  </a:lnTo>
                  <a:lnTo>
                    <a:pt x="24" y="483"/>
                  </a:lnTo>
                  <a:lnTo>
                    <a:pt x="24" y="478"/>
                  </a:lnTo>
                  <a:lnTo>
                    <a:pt x="24" y="476"/>
                  </a:lnTo>
                  <a:lnTo>
                    <a:pt x="24" y="475"/>
                  </a:lnTo>
                  <a:lnTo>
                    <a:pt x="22" y="475"/>
                  </a:lnTo>
                  <a:lnTo>
                    <a:pt x="19" y="475"/>
                  </a:lnTo>
                  <a:lnTo>
                    <a:pt x="16" y="478"/>
                  </a:lnTo>
                  <a:lnTo>
                    <a:pt x="16" y="476"/>
                  </a:lnTo>
                  <a:lnTo>
                    <a:pt x="16" y="476"/>
                  </a:lnTo>
                  <a:lnTo>
                    <a:pt x="18" y="475"/>
                  </a:lnTo>
                  <a:lnTo>
                    <a:pt x="19" y="473"/>
                  </a:lnTo>
                  <a:lnTo>
                    <a:pt x="19" y="470"/>
                  </a:lnTo>
                  <a:lnTo>
                    <a:pt x="19" y="470"/>
                  </a:lnTo>
                  <a:lnTo>
                    <a:pt x="16" y="470"/>
                  </a:lnTo>
                  <a:lnTo>
                    <a:pt x="11" y="470"/>
                  </a:lnTo>
                  <a:lnTo>
                    <a:pt x="10" y="470"/>
                  </a:lnTo>
                  <a:lnTo>
                    <a:pt x="6" y="470"/>
                  </a:lnTo>
                  <a:lnTo>
                    <a:pt x="6" y="472"/>
                  </a:lnTo>
                  <a:lnTo>
                    <a:pt x="8" y="475"/>
                  </a:lnTo>
                  <a:lnTo>
                    <a:pt x="10" y="475"/>
                  </a:lnTo>
                  <a:lnTo>
                    <a:pt x="10" y="478"/>
                  </a:lnTo>
                  <a:lnTo>
                    <a:pt x="8" y="478"/>
                  </a:lnTo>
                  <a:lnTo>
                    <a:pt x="8" y="480"/>
                  </a:lnTo>
                  <a:lnTo>
                    <a:pt x="5" y="481"/>
                  </a:lnTo>
                  <a:lnTo>
                    <a:pt x="5" y="484"/>
                  </a:lnTo>
                  <a:lnTo>
                    <a:pt x="2" y="486"/>
                  </a:lnTo>
                  <a:lnTo>
                    <a:pt x="0" y="488"/>
                  </a:lnTo>
                  <a:lnTo>
                    <a:pt x="5" y="492"/>
                  </a:lnTo>
                  <a:lnTo>
                    <a:pt x="6" y="492"/>
                  </a:lnTo>
                  <a:lnTo>
                    <a:pt x="8" y="491"/>
                  </a:lnTo>
                  <a:lnTo>
                    <a:pt x="8" y="489"/>
                  </a:lnTo>
                  <a:lnTo>
                    <a:pt x="5" y="489"/>
                  </a:lnTo>
                  <a:lnTo>
                    <a:pt x="5" y="488"/>
                  </a:lnTo>
                  <a:lnTo>
                    <a:pt x="6" y="484"/>
                  </a:lnTo>
                  <a:lnTo>
                    <a:pt x="10" y="484"/>
                  </a:lnTo>
                  <a:lnTo>
                    <a:pt x="11" y="484"/>
                  </a:lnTo>
                  <a:lnTo>
                    <a:pt x="11" y="488"/>
                  </a:lnTo>
                  <a:lnTo>
                    <a:pt x="14" y="489"/>
                  </a:lnTo>
                  <a:lnTo>
                    <a:pt x="18" y="489"/>
                  </a:lnTo>
                  <a:lnTo>
                    <a:pt x="18" y="488"/>
                  </a:lnTo>
                  <a:lnTo>
                    <a:pt x="19" y="488"/>
                  </a:lnTo>
                  <a:lnTo>
                    <a:pt x="21" y="489"/>
                  </a:lnTo>
                  <a:lnTo>
                    <a:pt x="24" y="491"/>
                  </a:lnTo>
                  <a:lnTo>
                    <a:pt x="26" y="492"/>
                  </a:lnTo>
                  <a:lnTo>
                    <a:pt x="24" y="494"/>
                  </a:lnTo>
                  <a:lnTo>
                    <a:pt x="24" y="494"/>
                  </a:lnTo>
                  <a:lnTo>
                    <a:pt x="26" y="496"/>
                  </a:lnTo>
                  <a:lnTo>
                    <a:pt x="24" y="497"/>
                  </a:lnTo>
                  <a:lnTo>
                    <a:pt x="22" y="499"/>
                  </a:lnTo>
                  <a:lnTo>
                    <a:pt x="24" y="500"/>
                  </a:lnTo>
                  <a:lnTo>
                    <a:pt x="26" y="502"/>
                  </a:lnTo>
                  <a:lnTo>
                    <a:pt x="26" y="504"/>
                  </a:lnTo>
                  <a:lnTo>
                    <a:pt x="22" y="502"/>
                  </a:lnTo>
                  <a:lnTo>
                    <a:pt x="22" y="500"/>
                  </a:lnTo>
                  <a:lnTo>
                    <a:pt x="21" y="502"/>
                  </a:lnTo>
                  <a:lnTo>
                    <a:pt x="21" y="504"/>
                  </a:lnTo>
                  <a:lnTo>
                    <a:pt x="22" y="505"/>
                  </a:lnTo>
                  <a:lnTo>
                    <a:pt x="24" y="507"/>
                  </a:lnTo>
                  <a:lnTo>
                    <a:pt x="27" y="508"/>
                  </a:lnTo>
                  <a:lnTo>
                    <a:pt x="30" y="507"/>
                  </a:lnTo>
                  <a:lnTo>
                    <a:pt x="32" y="507"/>
                  </a:lnTo>
                  <a:lnTo>
                    <a:pt x="34" y="507"/>
                  </a:lnTo>
                  <a:lnTo>
                    <a:pt x="37" y="507"/>
                  </a:lnTo>
                  <a:lnTo>
                    <a:pt x="35" y="508"/>
                  </a:lnTo>
                  <a:lnTo>
                    <a:pt x="35" y="510"/>
                  </a:lnTo>
                  <a:lnTo>
                    <a:pt x="35" y="510"/>
                  </a:lnTo>
                  <a:lnTo>
                    <a:pt x="32" y="510"/>
                  </a:lnTo>
                  <a:lnTo>
                    <a:pt x="32" y="512"/>
                  </a:lnTo>
                  <a:lnTo>
                    <a:pt x="29" y="510"/>
                  </a:lnTo>
                  <a:lnTo>
                    <a:pt x="26" y="510"/>
                  </a:lnTo>
                  <a:lnTo>
                    <a:pt x="24" y="513"/>
                  </a:lnTo>
                  <a:lnTo>
                    <a:pt x="24" y="515"/>
                  </a:lnTo>
                  <a:lnTo>
                    <a:pt x="27" y="516"/>
                  </a:lnTo>
                  <a:lnTo>
                    <a:pt x="27" y="518"/>
                  </a:lnTo>
                  <a:lnTo>
                    <a:pt x="30" y="518"/>
                  </a:lnTo>
                  <a:lnTo>
                    <a:pt x="32" y="518"/>
                  </a:lnTo>
                  <a:lnTo>
                    <a:pt x="32" y="519"/>
                  </a:lnTo>
                  <a:lnTo>
                    <a:pt x="30" y="521"/>
                  </a:lnTo>
                  <a:lnTo>
                    <a:pt x="30" y="523"/>
                  </a:lnTo>
                  <a:lnTo>
                    <a:pt x="30" y="524"/>
                  </a:lnTo>
                  <a:lnTo>
                    <a:pt x="30" y="526"/>
                  </a:lnTo>
                  <a:lnTo>
                    <a:pt x="29" y="526"/>
                  </a:lnTo>
                  <a:lnTo>
                    <a:pt x="27" y="527"/>
                  </a:lnTo>
                  <a:lnTo>
                    <a:pt x="30" y="534"/>
                  </a:lnTo>
                  <a:lnTo>
                    <a:pt x="30" y="535"/>
                  </a:lnTo>
                  <a:lnTo>
                    <a:pt x="30" y="539"/>
                  </a:lnTo>
                  <a:lnTo>
                    <a:pt x="32" y="542"/>
                  </a:lnTo>
                  <a:lnTo>
                    <a:pt x="35" y="543"/>
                  </a:lnTo>
                  <a:lnTo>
                    <a:pt x="35" y="539"/>
                  </a:lnTo>
                  <a:lnTo>
                    <a:pt x="37" y="532"/>
                  </a:lnTo>
                  <a:lnTo>
                    <a:pt x="38" y="532"/>
                  </a:lnTo>
                  <a:lnTo>
                    <a:pt x="38" y="532"/>
                  </a:lnTo>
                  <a:lnTo>
                    <a:pt x="38" y="532"/>
                  </a:lnTo>
                  <a:lnTo>
                    <a:pt x="37" y="539"/>
                  </a:lnTo>
                  <a:lnTo>
                    <a:pt x="37" y="540"/>
                  </a:lnTo>
                  <a:lnTo>
                    <a:pt x="38" y="542"/>
                  </a:lnTo>
                  <a:lnTo>
                    <a:pt x="40" y="542"/>
                  </a:lnTo>
                  <a:lnTo>
                    <a:pt x="40" y="542"/>
                  </a:lnTo>
                  <a:lnTo>
                    <a:pt x="37" y="543"/>
                  </a:lnTo>
                  <a:lnTo>
                    <a:pt x="34" y="545"/>
                  </a:lnTo>
                  <a:lnTo>
                    <a:pt x="34" y="547"/>
                  </a:lnTo>
                  <a:lnTo>
                    <a:pt x="34" y="550"/>
                  </a:lnTo>
                  <a:lnTo>
                    <a:pt x="34" y="551"/>
                  </a:lnTo>
                  <a:lnTo>
                    <a:pt x="32" y="553"/>
                  </a:lnTo>
                  <a:lnTo>
                    <a:pt x="30" y="555"/>
                  </a:lnTo>
                  <a:lnTo>
                    <a:pt x="32" y="556"/>
                  </a:lnTo>
                  <a:lnTo>
                    <a:pt x="35" y="559"/>
                  </a:lnTo>
                  <a:lnTo>
                    <a:pt x="40" y="561"/>
                  </a:lnTo>
                  <a:lnTo>
                    <a:pt x="43" y="563"/>
                  </a:lnTo>
                  <a:lnTo>
                    <a:pt x="42" y="564"/>
                  </a:lnTo>
                  <a:lnTo>
                    <a:pt x="42" y="564"/>
                  </a:lnTo>
                  <a:lnTo>
                    <a:pt x="42" y="566"/>
                  </a:lnTo>
                  <a:lnTo>
                    <a:pt x="43" y="567"/>
                  </a:lnTo>
                  <a:lnTo>
                    <a:pt x="45" y="566"/>
                  </a:lnTo>
                  <a:lnTo>
                    <a:pt x="45" y="567"/>
                  </a:lnTo>
                  <a:lnTo>
                    <a:pt x="45" y="569"/>
                  </a:lnTo>
                  <a:lnTo>
                    <a:pt x="42" y="571"/>
                  </a:lnTo>
                  <a:lnTo>
                    <a:pt x="40" y="572"/>
                  </a:lnTo>
                  <a:lnTo>
                    <a:pt x="42" y="574"/>
                  </a:lnTo>
                  <a:lnTo>
                    <a:pt x="43" y="574"/>
                  </a:lnTo>
                  <a:lnTo>
                    <a:pt x="43" y="575"/>
                  </a:lnTo>
                  <a:lnTo>
                    <a:pt x="46" y="577"/>
                  </a:lnTo>
                  <a:lnTo>
                    <a:pt x="48" y="577"/>
                  </a:lnTo>
                  <a:lnTo>
                    <a:pt x="50" y="575"/>
                  </a:lnTo>
                  <a:lnTo>
                    <a:pt x="48" y="578"/>
                  </a:lnTo>
                  <a:lnTo>
                    <a:pt x="50" y="582"/>
                  </a:lnTo>
                  <a:lnTo>
                    <a:pt x="48" y="582"/>
                  </a:lnTo>
                  <a:lnTo>
                    <a:pt x="46" y="580"/>
                  </a:lnTo>
                  <a:lnTo>
                    <a:pt x="46" y="580"/>
                  </a:lnTo>
                  <a:lnTo>
                    <a:pt x="45" y="582"/>
                  </a:lnTo>
                  <a:lnTo>
                    <a:pt x="48" y="585"/>
                  </a:lnTo>
                  <a:lnTo>
                    <a:pt x="48" y="585"/>
                  </a:lnTo>
                  <a:lnTo>
                    <a:pt x="50" y="588"/>
                  </a:lnTo>
                  <a:lnTo>
                    <a:pt x="51" y="590"/>
                  </a:lnTo>
                  <a:lnTo>
                    <a:pt x="53" y="593"/>
                  </a:lnTo>
                  <a:lnTo>
                    <a:pt x="54" y="591"/>
                  </a:lnTo>
                  <a:lnTo>
                    <a:pt x="54" y="588"/>
                  </a:lnTo>
                  <a:lnTo>
                    <a:pt x="54" y="586"/>
                  </a:lnTo>
                  <a:lnTo>
                    <a:pt x="53" y="585"/>
                  </a:lnTo>
                  <a:lnTo>
                    <a:pt x="56" y="586"/>
                  </a:lnTo>
                  <a:lnTo>
                    <a:pt x="56" y="588"/>
                  </a:lnTo>
                  <a:lnTo>
                    <a:pt x="57" y="590"/>
                  </a:lnTo>
                  <a:lnTo>
                    <a:pt x="59" y="588"/>
                  </a:lnTo>
                  <a:lnTo>
                    <a:pt x="61" y="586"/>
                  </a:lnTo>
                  <a:lnTo>
                    <a:pt x="61" y="583"/>
                  </a:lnTo>
                  <a:lnTo>
                    <a:pt x="59" y="583"/>
                  </a:lnTo>
                  <a:lnTo>
                    <a:pt x="56" y="583"/>
                  </a:lnTo>
                  <a:lnTo>
                    <a:pt x="56" y="582"/>
                  </a:lnTo>
                  <a:lnTo>
                    <a:pt x="57" y="582"/>
                  </a:lnTo>
                  <a:lnTo>
                    <a:pt x="62" y="583"/>
                  </a:lnTo>
                  <a:lnTo>
                    <a:pt x="62" y="585"/>
                  </a:lnTo>
                  <a:lnTo>
                    <a:pt x="65" y="585"/>
                  </a:lnTo>
                  <a:lnTo>
                    <a:pt x="65" y="582"/>
                  </a:lnTo>
                  <a:lnTo>
                    <a:pt x="62" y="580"/>
                  </a:lnTo>
                  <a:lnTo>
                    <a:pt x="57" y="580"/>
                  </a:lnTo>
                  <a:lnTo>
                    <a:pt x="57" y="578"/>
                  </a:lnTo>
                  <a:lnTo>
                    <a:pt x="59" y="578"/>
                  </a:lnTo>
                  <a:lnTo>
                    <a:pt x="62" y="580"/>
                  </a:lnTo>
                  <a:lnTo>
                    <a:pt x="67" y="583"/>
                  </a:lnTo>
                  <a:lnTo>
                    <a:pt x="69" y="586"/>
                  </a:lnTo>
                  <a:lnTo>
                    <a:pt x="65" y="588"/>
                  </a:lnTo>
                  <a:lnTo>
                    <a:pt x="65" y="590"/>
                  </a:lnTo>
                  <a:lnTo>
                    <a:pt x="67" y="594"/>
                  </a:lnTo>
                  <a:lnTo>
                    <a:pt x="67" y="596"/>
                  </a:lnTo>
                  <a:lnTo>
                    <a:pt x="65" y="598"/>
                  </a:lnTo>
                  <a:lnTo>
                    <a:pt x="67" y="594"/>
                  </a:lnTo>
                  <a:lnTo>
                    <a:pt x="64" y="590"/>
                  </a:lnTo>
                  <a:lnTo>
                    <a:pt x="62" y="588"/>
                  </a:lnTo>
                  <a:lnTo>
                    <a:pt x="62" y="590"/>
                  </a:lnTo>
                  <a:lnTo>
                    <a:pt x="61" y="591"/>
                  </a:lnTo>
                  <a:lnTo>
                    <a:pt x="62" y="593"/>
                  </a:lnTo>
                  <a:lnTo>
                    <a:pt x="62" y="596"/>
                  </a:lnTo>
                  <a:lnTo>
                    <a:pt x="61" y="594"/>
                  </a:lnTo>
                  <a:lnTo>
                    <a:pt x="61" y="593"/>
                  </a:lnTo>
                  <a:lnTo>
                    <a:pt x="59" y="593"/>
                  </a:lnTo>
                  <a:lnTo>
                    <a:pt x="56" y="594"/>
                  </a:lnTo>
                  <a:lnTo>
                    <a:pt x="53" y="594"/>
                  </a:lnTo>
                  <a:lnTo>
                    <a:pt x="51" y="594"/>
                  </a:lnTo>
                  <a:lnTo>
                    <a:pt x="53" y="596"/>
                  </a:lnTo>
                  <a:lnTo>
                    <a:pt x="53" y="599"/>
                  </a:lnTo>
                  <a:lnTo>
                    <a:pt x="54" y="602"/>
                  </a:lnTo>
                  <a:lnTo>
                    <a:pt x="54" y="604"/>
                  </a:lnTo>
                  <a:lnTo>
                    <a:pt x="54" y="606"/>
                  </a:lnTo>
                  <a:lnTo>
                    <a:pt x="54" y="606"/>
                  </a:lnTo>
                  <a:lnTo>
                    <a:pt x="56" y="607"/>
                  </a:lnTo>
                  <a:lnTo>
                    <a:pt x="57" y="604"/>
                  </a:lnTo>
                  <a:lnTo>
                    <a:pt x="59" y="606"/>
                  </a:lnTo>
                  <a:lnTo>
                    <a:pt x="61" y="606"/>
                  </a:lnTo>
                  <a:lnTo>
                    <a:pt x="61" y="607"/>
                  </a:lnTo>
                  <a:lnTo>
                    <a:pt x="59" y="607"/>
                  </a:lnTo>
                  <a:lnTo>
                    <a:pt x="57" y="609"/>
                  </a:lnTo>
                  <a:lnTo>
                    <a:pt x="57" y="610"/>
                  </a:lnTo>
                  <a:lnTo>
                    <a:pt x="61" y="610"/>
                  </a:lnTo>
                  <a:lnTo>
                    <a:pt x="64" y="614"/>
                  </a:lnTo>
                  <a:lnTo>
                    <a:pt x="65" y="612"/>
                  </a:lnTo>
                  <a:lnTo>
                    <a:pt x="67" y="610"/>
                  </a:lnTo>
                  <a:lnTo>
                    <a:pt x="65" y="609"/>
                  </a:lnTo>
                  <a:lnTo>
                    <a:pt x="67" y="606"/>
                  </a:lnTo>
                  <a:lnTo>
                    <a:pt x="65" y="604"/>
                  </a:lnTo>
                  <a:lnTo>
                    <a:pt x="65" y="604"/>
                  </a:lnTo>
                  <a:lnTo>
                    <a:pt x="62" y="604"/>
                  </a:lnTo>
                  <a:lnTo>
                    <a:pt x="64" y="604"/>
                  </a:lnTo>
                  <a:lnTo>
                    <a:pt x="65" y="602"/>
                  </a:lnTo>
                  <a:lnTo>
                    <a:pt x="65" y="601"/>
                  </a:lnTo>
                  <a:lnTo>
                    <a:pt x="65" y="599"/>
                  </a:lnTo>
                  <a:lnTo>
                    <a:pt x="69" y="601"/>
                  </a:lnTo>
                  <a:lnTo>
                    <a:pt x="70" y="601"/>
                  </a:lnTo>
                  <a:lnTo>
                    <a:pt x="72" y="601"/>
                  </a:lnTo>
                  <a:lnTo>
                    <a:pt x="72" y="602"/>
                  </a:lnTo>
                  <a:lnTo>
                    <a:pt x="73" y="601"/>
                  </a:lnTo>
                  <a:lnTo>
                    <a:pt x="77" y="601"/>
                  </a:lnTo>
                  <a:lnTo>
                    <a:pt x="78" y="601"/>
                  </a:lnTo>
                  <a:lnTo>
                    <a:pt x="81" y="601"/>
                  </a:lnTo>
                  <a:lnTo>
                    <a:pt x="83" y="601"/>
                  </a:lnTo>
                  <a:lnTo>
                    <a:pt x="85" y="602"/>
                  </a:lnTo>
                  <a:lnTo>
                    <a:pt x="83" y="602"/>
                  </a:lnTo>
                  <a:lnTo>
                    <a:pt x="81" y="604"/>
                  </a:lnTo>
                  <a:lnTo>
                    <a:pt x="80" y="604"/>
                  </a:lnTo>
                  <a:lnTo>
                    <a:pt x="78" y="602"/>
                  </a:lnTo>
                  <a:lnTo>
                    <a:pt x="77" y="602"/>
                  </a:lnTo>
                  <a:lnTo>
                    <a:pt x="72" y="607"/>
                  </a:lnTo>
                  <a:lnTo>
                    <a:pt x="70" y="607"/>
                  </a:lnTo>
                  <a:lnTo>
                    <a:pt x="69" y="607"/>
                  </a:lnTo>
                  <a:lnTo>
                    <a:pt x="67" y="609"/>
                  </a:lnTo>
                  <a:lnTo>
                    <a:pt x="69" y="610"/>
                  </a:lnTo>
                  <a:lnTo>
                    <a:pt x="67" y="612"/>
                  </a:lnTo>
                  <a:lnTo>
                    <a:pt x="67" y="614"/>
                  </a:lnTo>
                  <a:lnTo>
                    <a:pt x="67" y="614"/>
                  </a:lnTo>
                  <a:lnTo>
                    <a:pt x="67" y="615"/>
                  </a:lnTo>
                  <a:lnTo>
                    <a:pt x="67" y="617"/>
                  </a:lnTo>
                  <a:lnTo>
                    <a:pt x="67" y="617"/>
                  </a:lnTo>
                  <a:lnTo>
                    <a:pt x="70" y="618"/>
                  </a:lnTo>
                  <a:lnTo>
                    <a:pt x="73" y="622"/>
                  </a:lnTo>
                  <a:lnTo>
                    <a:pt x="75" y="622"/>
                  </a:lnTo>
                  <a:lnTo>
                    <a:pt x="75" y="620"/>
                  </a:lnTo>
                  <a:lnTo>
                    <a:pt x="75" y="618"/>
                  </a:lnTo>
                  <a:lnTo>
                    <a:pt x="77" y="617"/>
                  </a:lnTo>
                  <a:lnTo>
                    <a:pt x="78" y="615"/>
                  </a:lnTo>
                  <a:lnTo>
                    <a:pt x="78" y="615"/>
                  </a:lnTo>
                  <a:lnTo>
                    <a:pt x="77" y="612"/>
                  </a:lnTo>
                  <a:lnTo>
                    <a:pt x="80" y="612"/>
                  </a:lnTo>
                  <a:lnTo>
                    <a:pt x="81" y="609"/>
                  </a:lnTo>
                  <a:lnTo>
                    <a:pt x="85" y="606"/>
                  </a:lnTo>
                  <a:lnTo>
                    <a:pt x="86" y="604"/>
                  </a:lnTo>
                  <a:lnTo>
                    <a:pt x="86" y="606"/>
                  </a:lnTo>
                  <a:lnTo>
                    <a:pt x="88" y="607"/>
                  </a:lnTo>
                  <a:lnTo>
                    <a:pt x="89" y="607"/>
                  </a:lnTo>
                  <a:lnTo>
                    <a:pt x="91" y="607"/>
                  </a:lnTo>
                  <a:lnTo>
                    <a:pt x="88" y="607"/>
                  </a:lnTo>
                  <a:lnTo>
                    <a:pt x="88" y="610"/>
                  </a:lnTo>
                  <a:lnTo>
                    <a:pt x="86" y="612"/>
                  </a:lnTo>
                  <a:lnTo>
                    <a:pt x="85" y="614"/>
                  </a:lnTo>
                  <a:lnTo>
                    <a:pt x="85" y="617"/>
                  </a:lnTo>
                  <a:lnTo>
                    <a:pt x="85" y="618"/>
                  </a:lnTo>
                  <a:lnTo>
                    <a:pt x="83" y="620"/>
                  </a:lnTo>
                  <a:lnTo>
                    <a:pt x="81" y="622"/>
                  </a:lnTo>
                  <a:lnTo>
                    <a:pt x="81" y="620"/>
                  </a:lnTo>
                  <a:lnTo>
                    <a:pt x="83" y="620"/>
                  </a:lnTo>
                  <a:lnTo>
                    <a:pt x="83" y="617"/>
                  </a:lnTo>
                  <a:lnTo>
                    <a:pt x="81" y="615"/>
                  </a:lnTo>
                  <a:lnTo>
                    <a:pt x="80" y="617"/>
                  </a:lnTo>
                  <a:lnTo>
                    <a:pt x="80" y="618"/>
                  </a:lnTo>
                  <a:lnTo>
                    <a:pt x="80" y="618"/>
                  </a:lnTo>
                  <a:lnTo>
                    <a:pt x="78" y="618"/>
                  </a:lnTo>
                  <a:lnTo>
                    <a:pt x="77" y="620"/>
                  </a:lnTo>
                  <a:lnTo>
                    <a:pt x="78" y="622"/>
                  </a:lnTo>
                  <a:lnTo>
                    <a:pt x="83" y="626"/>
                  </a:lnTo>
                  <a:lnTo>
                    <a:pt x="86" y="626"/>
                  </a:lnTo>
                  <a:lnTo>
                    <a:pt x="89" y="628"/>
                  </a:lnTo>
                  <a:lnTo>
                    <a:pt x="91" y="628"/>
                  </a:lnTo>
                  <a:lnTo>
                    <a:pt x="93" y="630"/>
                  </a:lnTo>
                  <a:lnTo>
                    <a:pt x="94" y="628"/>
                  </a:lnTo>
                  <a:lnTo>
                    <a:pt x="96" y="625"/>
                  </a:lnTo>
                  <a:lnTo>
                    <a:pt x="94" y="620"/>
                  </a:lnTo>
                  <a:lnTo>
                    <a:pt x="94" y="618"/>
                  </a:lnTo>
                  <a:lnTo>
                    <a:pt x="94" y="617"/>
                  </a:lnTo>
                  <a:lnTo>
                    <a:pt x="94" y="614"/>
                  </a:lnTo>
                  <a:lnTo>
                    <a:pt x="96" y="609"/>
                  </a:lnTo>
                  <a:lnTo>
                    <a:pt x="94" y="606"/>
                  </a:lnTo>
                  <a:lnTo>
                    <a:pt x="94" y="604"/>
                  </a:lnTo>
                  <a:lnTo>
                    <a:pt x="97" y="602"/>
                  </a:lnTo>
                  <a:lnTo>
                    <a:pt x="102" y="598"/>
                  </a:lnTo>
                  <a:lnTo>
                    <a:pt x="104" y="598"/>
                  </a:lnTo>
                  <a:lnTo>
                    <a:pt x="107" y="598"/>
                  </a:lnTo>
                  <a:lnTo>
                    <a:pt x="107" y="596"/>
                  </a:lnTo>
                  <a:lnTo>
                    <a:pt x="107" y="593"/>
                  </a:lnTo>
                  <a:lnTo>
                    <a:pt x="108" y="591"/>
                  </a:lnTo>
                  <a:lnTo>
                    <a:pt x="112" y="590"/>
                  </a:lnTo>
                  <a:lnTo>
                    <a:pt x="115" y="593"/>
                  </a:lnTo>
                  <a:lnTo>
                    <a:pt x="116" y="591"/>
                  </a:lnTo>
                  <a:lnTo>
                    <a:pt x="118" y="591"/>
                  </a:lnTo>
                  <a:lnTo>
                    <a:pt x="113" y="588"/>
                  </a:lnTo>
                  <a:lnTo>
                    <a:pt x="110" y="588"/>
                  </a:lnTo>
                  <a:close/>
                </a:path>
              </a:pathLst>
            </a:custGeom>
            <a:solidFill>
              <a:srgbClr val="E1C8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507">
              <a:extLst>
                <a:ext uri="{FF2B5EF4-FFF2-40B4-BE49-F238E27FC236}">
                  <a16:creationId xmlns:a16="http://schemas.microsoft.com/office/drawing/2014/main" id="{F48F7222-BE99-49E0-BAF9-3ECA73B26E3D}"/>
                </a:ext>
              </a:extLst>
            </p:cNvPr>
            <p:cNvSpPr>
              <a:spLocks/>
            </p:cNvSpPr>
            <p:nvPr/>
          </p:nvSpPr>
          <p:spPr bwMode="auto">
            <a:xfrm>
              <a:off x="3804" y="3280"/>
              <a:ext cx="30" cy="43"/>
            </a:xfrm>
            <a:custGeom>
              <a:avLst/>
              <a:gdLst>
                <a:gd name="T0" fmla="*/ 22 w 30"/>
                <a:gd name="T1" fmla="*/ 16 h 43"/>
                <a:gd name="T2" fmla="*/ 22 w 30"/>
                <a:gd name="T3" fmla="*/ 16 h 43"/>
                <a:gd name="T4" fmla="*/ 19 w 30"/>
                <a:gd name="T5" fmla="*/ 0 h 43"/>
                <a:gd name="T6" fmla="*/ 14 w 30"/>
                <a:gd name="T7" fmla="*/ 2 h 43"/>
                <a:gd name="T8" fmla="*/ 14 w 30"/>
                <a:gd name="T9" fmla="*/ 3 h 43"/>
                <a:gd name="T10" fmla="*/ 11 w 30"/>
                <a:gd name="T11" fmla="*/ 0 h 43"/>
                <a:gd name="T12" fmla="*/ 9 w 30"/>
                <a:gd name="T13" fmla="*/ 0 h 43"/>
                <a:gd name="T14" fmla="*/ 8 w 30"/>
                <a:gd name="T15" fmla="*/ 3 h 43"/>
                <a:gd name="T16" fmla="*/ 9 w 30"/>
                <a:gd name="T17" fmla="*/ 5 h 43"/>
                <a:gd name="T18" fmla="*/ 9 w 30"/>
                <a:gd name="T19" fmla="*/ 6 h 43"/>
                <a:gd name="T20" fmla="*/ 6 w 30"/>
                <a:gd name="T21" fmla="*/ 10 h 43"/>
                <a:gd name="T22" fmla="*/ 6 w 30"/>
                <a:gd name="T23" fmla="*/ 10 h 43"/>
                <a:gd name="T24" fmla="*/ 3 w 30"/>
                <a:gd name="T25" fmla="*/ 8 h 43"/>
                <a:gd name="T26" fmla="*/ 2 w 30"/>
                <a:gd name="T27" fmla="*/ 8 h 43"/>
                <a:gd name="T28" fmla="*/ 0 w 30"/>
                <a:gd name="T29" fmla="*/ 10 h 43"/>
                <a:gd name="T30" fmla="*/ 2 w 30"/>
                <a:gd name="T31" fmla="*/ 11 h 43"/>
                <a:gd name="T32" fmla="*/ 3 w 30"/>
                <a:gd name="T33" fmla="*/ 11 h 43"/>
                <a:gd name="T34" fmla="*/ 3 w 30"/>
                <a:gd name="T35" fmla="*/ 13 h 43"/>
                <a:gd name="T36" fmla="*/ 0 w 30"/>
                <a:gd name="T37" fmla="*/ 16 h 43"/>
                <a:gd name="T38" fmla="*/ 2 w 30"/>
                <a:gd name="T39" fmla="*/ 18 h 43"/>
                <a:gd name="T40" fmla="*/ 2 w 30"/>
                <a:gd name="T41" fmla="*/ 21 h 43"/>
                <a:gd name="T42" fmla="*/ 5 w 30"/>
                <a:gd name="T43" fmla="*/ 24 h 43"/>
                <a:gd name="T44" fmla="*/ 6 w 30"/>
                <a:gd name="T45" fmla="*/ 24 h 43"/>
                <a:gd name="T46" fmla="*/ 8 w 30"/>
                <a:gd name="T47" fmla="*/ 22 h 43"/>
                <a:gd name="T48" fmla="*/ 13 w 30"/>
                <a:gd name="T49" fmla="*/ 19 h 43"/>
                <a:gd name="T50" fmla="*/ 16 w 30"/>
                <a:gd name="T51" fmla="*/ 19 h 43"/>
                <a:gd name="T52" fmla="*/ 16 w 30"/>
                <a:gd name="T53" fmla="*/ 22 h 43"/>
                <a:gd name="T54" fmla="*/ 14 w 30"/>
                <a:gd name="T55" fmla="*/ 26 h 43"/>
                <a:gd name="T56" fmla="*/ 11 w 30"/>
                <a:gd name="T57" fmla="*/ 26 h 43"/>
                <a:gd name="T58" fmla="*/ 11 w 30"/>
                <a:gd name="T59" fmla="*/ 27 h 43"/>
                <a:gd name="T60" fmla="*/ 6 w 30"/>
                <a:gd name="T61" fmla="*/ 29 h 43"/>
                <a:gd name="T62" fmla="*/ 6 w 30"/>
                <a:gd name="T63" fmla="*/ 30 h 43"/>
                <a:gd name="T64" fmla="*/ 6 w 30"/>
                <a:gd name="T65" fmla="*/ 32 h 43"/>
                <a:gd name="T66" fmla="*/ 9 w 30"/>
                <a:gd name="T67" fmla="*/ 35 h 43"/>
                <a:gd name="T68" fmla="*/ 13 w 30"/>
                <a:gd name="T69" fmla="*/ 37 h 43"/>
                <a:gd name="T70" fmla="*/ 14 w 30"/>
                <a:gd name="T71" fmla="*/ 37 h 43"/>
                <a:gd name="T72" fmla="*/ 19 w 30"/>
                <a:gd name="T73" fmla="*/ 38 h 43"/>
                <a:gd name="T74" fmla="*/ 27 w 30"/>
                <a:gd name="T75" fmla="*/ 43 h 43"/>
                <a:gd name="T76" fmla="*/ 30 w 30"/>
                <a:gd name="T77" fmla="*/ 43 h 43"/>
                <a:gd name="T78" fmla="*/ 22 w 30"/>
                <a:gd name="T79" fmla="*/ 18 h 43"/>
                <a:gd name="T80" fmla="*/ 22 w 30"/>
                <a:gd name="T81"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0" h="43">
                  <a:moveTo>
                    <a:pt x="22" y="16"/>
                  </a:moveTo>
                  <a:lnTo>
                    <a:pt x="22" y="16"/>
                  </a:lnTo>
                  <a:lnTo>
                    <a:pt x="19" y="0"/>
                  </a:lnTo>
                  <a:lnTo>
                    <a:pt x="14" y="2"/>
                  </a:lnTo>
                  <a:lnTo>
                    <a:pt x="14" y="3"/>
                  </a:lnTo>
                  <a:lnTo>
                    <a:pt x="11" y="0"/>
                  </a:lnTo>
                  <a:lnTo>
                    <a:pt x="9" y="0"/>
                  </a:lnTo>
                  <a:lnTo>
                    <a:pt x="8" y="3"/>
                  </a:lnTo>
                  <a:lnTo>
                    <a:pt x="9" y="5"/>
                  </a:lnTo>
                  <a:lnTo>
                    <a:pt x="9" y="6"/>
                  </a:lnTo>
                  <a:lnTo>
                    <a:pt x="6" y="10"/>
                  </a:lnTo>
                  <a:lnTo>
                    <a:pt x="6" y="10"/>
                  </a:lnTo>
                  <a:lnTo>
                    <a:pt x="3" y="8"/>
                  </a:lnTo>
                  <a:lnTo>
                    <a:pt x="2" y="8"/>
                  </a:lnTo>
                  <a:lnTo>
                    <a:pt x="0" y="10"/>
                  </a:lnTo>
                  <a:lnTo>
                    <a:pt x="2" y="11"/>
                  </a:lnTo>
                  <a:lnTo>
                    <a:pt x="3" y="11"/>
                  </a:lnTo>
                  <a:lnTo>
                    <a:pt x="3" y="13"/>
                  </a:lnTo>
                  <a:lnTo>
                    <a:pt x="0" y="16"/>
                  </a:lnTo>
                  <a:lnTo>
                    <a:pt x="2" y="18"/>
                  </a:lnTo>
                  <a:lnTo>
                    <a:pt x="2" y="21"/>
                  </a:lnTo>
                  <a:lnTo>
                    <a:pt x="5" y="24"/>
                  </a:lnTo>
                  <a:lnTo>
                    <a:pt x="6" y="24"/>
                  </a:lnTo>
                  <a:lnTo>
                    <a:pt x="8" y="22"/>
                  </a:lnTo>
                  <a:lnTo>
                    <a:pt x="13" y="19"/>
                  </a:lnTo>
                  <a:lnTo>
                    <a:pt x="16" y="19"/>
                  </a:lnTo>
                  <a:lnTo>
                    <a:pt x="16" y="22"/>
                  </a:lnTo>
                  <a:lnTo>
                    <a:pt x="14" y="26"/>
                  </a:lnTo>
                  <a:lnTo>
                    <a:pt x="11" y="26"/>
                  </a:lnTo>
                  <a:lnTo>
                    <a:pt x="11" y="27"/>
                  </a:lnTo>
                  <a:lnTo>
                    <a:pt x="6" y="29"/>
                  </a:lnTo>
                  <a:lnTo>
                    <a:pt x="6" y="30"/>
                  </a:lnTo>
                  <a:lnTo>
                    <a:pt x="6" y="32"/>
                  </a:lnTo>
                  <a:lnTo>
                    <a:pt x="9" y="35"/>
                  </a:lnTo>
                  <a:lnTo>
                    <a:pt x="13" y="37"/>
                  </a:lnTo>
                  <a:lnTo>
                    <a:pt x="14" y="37"/>
                  </a:lnTo>
                  <a:lnTo>
                    <a:pt x="19" y="38"/>
                  </a:lnTo>
                  <a:lnTo>
                    <a:pt x="27" y="43"/>
                  </a:lnTo>
                  <a:lnTo>
                    <a:pt x="30" y="43"/>
                  </a:lnTo>
                  <a:lnTo>
                    <a:pt x="22" y="18"/>
                  </a:lnTo>
                  <a:lnTo>
                    <a:pt x="22" y="16"/>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508">
              <a:extLst>
                <a:ext uri="{FF2B5EF4-FFF2-40B4-BE49-F238E27FC236}">
                  <a16:creationId xmlns:a16="http://schemas.microsoft.com/office/drawing/2014/main" id="{D0A31CEA-90CD-4273-9BCE-956630A28495}"/>
                </a:ext>
              </a:extLst>
            </p:cNvPr>
            <p:cNvSpPr>
              <a:spLocks/>
            </p:cNvSpPr>
            <p:nvPr/>
          </p:nvSpPr>
          <p:spPr bwMode="auto">
            <a:xfrm>
              <a:off x="3727" y="3237"/>
              <a:ext cx="7" cy="8"/>
            </a:xfrm>
            <a:custGeom>
              <a:avLst/>
              <a:gdLst>
                <a:gd name="T0" fmla="*/ 7 w 7"/>
                <a:gd name="T1" fmla="*/ 2 h 8"/>
                <a:gd name="T2" fmla="*/ 4 w 7"/>
                <a:gd name="T3" fmla="*/ 0 h 8"/>
                <a:gd name="T4" fmla="*/ 2 w 7"/>
                <a:gd name="T5" fmla="*/ 0 h 8"/>
                <a:gd name="T6" fmla="*/ 0 w 7"/>
                <a:gd name="T7" fmla="*/ 0 h 8"/>
                <a:gd name="T8" fmla="*/ 0 w 7"/>
                <a:gd name="T9" fmla="*/ 2 h 8"/>
                <a:gd name="T10" fmla="*/ 0 w 7"/>
                <a:gd name="T11" fmla="*/ 3 h 8"/>
                <a:gd name="T12" fmla="*/ 2 w 7"/>
                <a:gd name="T13" fmla="*/ 5 h 8"/>
                <a:gd name="T14" fmla="*/ 2 w 7"/>
                <a:gd name="T15" fmla="*/ 6 h 8"/>
                <a:gd name="T16" fmla="*/ 4 w 7"/>
                <a:gd name="T17" fmla="*/ 8 h 8"/>
                <a:gd name="T18" fmla="*/ 5 w 7"/>
                <a:gd name="T19" fmla="*/ 6 h 8"/>
                <a:gd name="T20" fmla="*/ 5 w 7"/>
                <a:gd name="T21" fmla="*/ 3 h 8"/>
                <a:gd name="T22" fmla="*/ 7 w 7"/>
                <a:gd name="T23"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 h="8">
                  <a:moveTo>
                    <a:pt x="7" y="2"/>
                  </a:moveTo>
                  <a:lnTo>
                    <a:pt x="4" y="0"/>
                  </a:lnTo>
                  <a:lnTo>
                    <a:pt x="2" y="0"/>
                  </a:lnTo>
                  <a:lnTo>
                    <a:pt x="0" y="0"/>
                  </a:lnTo>
                  <a:lnTo>
                    <a:pt x="0" y="2"/>
                  </a:lnTo>
                  <a:lnTo>
                    <a:pt x="0" y="3"/>
                  </a:lnTo>
                  <a:lnTo>
                    <a:pt x="2" y="5"/>
                  </a:lnTo>
                  <a:lnTo>
                    <a:pt x="2" y="6"/>
                  </a:lnTo>
                  <a:lnTo>
                    <a:pt x="4" y="8"/>
                  </a:lnTo>
                  <a:lnTo>
                    <a:pt x="5" y="6"/>
                  </a:lnTo>
                  <a:lnTo>
                    <a:pt x="5" y="3"/>
                  </a:lnTo>
                  <a:lnTo>
                    <a:pt x="7" y="2"/>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1509">
              <a:extLst>
                <a:ext uri="{FF2B5EF4-FFF2-40B4-BE49-F238E27FC236}">
                  <a16:creationId xmlns:a16="http://schemas.microsoft.com/office/drawing/2014/main" id="{E8490253-6269-4BCB-A8CD-B56706B14597}"/>
                </a:ext>
              </a:extLst>
            </p:cNvPr>
            <p:cNvSpPr>
              <a:spLocks/>
            </p:cNvSpPr>
            <p:nvPr/>
          </p:nvSpPr>
          <p:spPr bwMode="auto">
            <a:xfrm>
              <a:off x="3829" y="2186"/>
              <a:ext cx="2" cy="2"/>
            </a:xfrm>
            <a:custGeom>
              <a:avLst/>
              <a:gdLst>
                <a:gd name="T0" fmla="*/ 0 w 2"/>
                <a:gd name="T1" fmla="*/ 2 h 2"/>
                <a:gd name="T2" fmla="*/ 2 w 2"/>
                <a:gd name="T3" fmla="*/ 2 h 2"/>
                <a:gd name="T4" fmla="*/ 0 w 2"/>
                <a:gd name="T5" fmla="*/ 0 h 2"/>
                <a:gd name="T6" fmla="*/ 0 w 2"/>
                <a:gd name="T7" fmla="*/ 2 h 2"/>
              </a:gdLst>
              <a:ahLst/>
              <a:cxnLst>
                <a:cxn ang="0">
                  <a:pos x="T0" y="T1"/>
                </a:cxn>
                <a:cxn ang="0">
                  <a:pos x="T2" y="T3"/>
                </a:cxn>
                <a:cxn ang="0">
                  <a:pos x="T4" y="T5"/>
                </a:cxn>
                <a:cxn ang="0">
                  <a:pos x="T6" y="T7"/>
                </a:cxn>
              </a:cxnLst>
              <a:rect l="0" t="0" r="r" b="b"/>
              <a:pathLst>
                <a:path w="2" h="2">
                  <a:moveTo>
                    <a:pt x="0" y="2"/>
                  </a:moveTo>
                  <a:lnTo>
                    <a:pt x="2" y="2"/>
                  </a:lnTo>
                  <a:lnTo>
                    <a:pt x="0" y="0"/>
                  </a:lnTo>
                  <a:lnTo>
                    <a:pt x="0" y="2"/>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Freeform 1510">
              <a:extLst>
                <a:ext uri="{FF2B5EF4-FFF2-40B4-BE49-F238E27FC236}">
                  <a16:creationId xmlns:a16="http://schemas.microsoft.com/office/drawing/2014/main" id="{0489BD4A-AA14-46AD-9878-4C4507010A58}"/>
                </a:ext>
              </a:extLst>
            </p:cNvPr>
            <p:cNvSpPr>
              <a:spLocks/>
            </p:cNvSpPr>
            <p:nvPr/>
          </p:nvSpPr>
          <p:spPr bwMode="auto">
            <a:xfrm>
              <a:off x="3836" y="2191"/>
              <a:ext cx="5" cy="9"/>
            </a:xfrm>
            <a:custGeom>
              <a:avLst/>
              <a:gdLst>
                <a:gd name="T0" fmla="*/ 0 w 5"/>
                <a:gd name="T1" fmla="*/ 0 h 9"/>
                <a:gd name="T2" fmla="*/ 0 w 5"/>
                <a:gd name="T3" fmla="*/ 3 h 9"/>
                <a:gd name="T4" fmla="*/ 3 w 5"/>
                <a:gd name="T5" fmla="*/ 9 h 9"/>
                <a:gd name="T6" fmla="*/ 5 w 5"/>
                <a:gd name="T7" fmla="*/ 3 h 9"/>
                <a:gd name="T8" fmla="*/ 1 w 5"/>
                <a:gd name="T9" fmla="*/ 0 h 9"/>
                <a:gd name="T10" fmla="*/ 0 w 5"/>
                <a:gd name="T11" fmla="*/ 0 h 9"/>
              </a:gdLst>
              <a:ahLst/>
              <a:cxnLst>
                <a:cxn ang="0">
                  <a:pos x="T0" y="T1"/>
                </a:cxn>
                <a:cxn ang="0">
                  <a:pos x="T2" y="T3"/>
                </a:cxn>
                <a:cxn ang="0">
                  <a:pos x="T4" y="T5"/>
                </a:cxn>
                <a:cxn ang="0">
                  <a:pos x="T6" y="T7"/>
                </a:cxn>
                <a:cxn ang="0">
                  <a:pos x="T8" y="T9"/>
                </a:cxn>
                <a:cxn ang="0">
                  <a:pos x="T10" y="T11"/>
                </a:cxn>
              </a:cxnLst>
              <a:rect l="0" t="0" r="r" b="b"/>
              <a:pathLst>
                <a:path w="5" h="9">
                  <a:moveTo>
                    <a:pt x="0" y="0"/>
                  </a:moveTo>
                  <a:lnTo>
                    <a:pt x="0" y="3"/>
                  </a:lnTo>
                  <a:lnTo>
                    <a:pt x="3" y="9"/>
                  </a:lnTo>
                  <a:lnTo>
                    <a:pt x="5" y="3"/>
                  </a:lnTo>
                  <a:lnTo>
                    <a:pt x="1" y="0"/>
                  </a:lnTo>
                  <a:lnTo>
                    <a:pt x="0"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1511">
              <a:extLst>
                <a:ext uri="{FF2B5EF4-FFF2-40B4-BE49-F238E27FC236}">
                  <a16:creationId xmlns:a16="http://schemas.microsoft.com/office/drawing/2014/main" id="{671678C7-BC30-4661-BD5A-DDE8EFAC8CB4}"/>
                </a:ext>
              </a:extLst>
            </p:cNvPr>
            <p:cNvSpPr>
              <a:spLocks/>
            </p:cNvSpPr>
            <p:nvPr/>
          </p:nvSpPr>
          <p:spPr bwMode="auto">
            <a:xfrm>
              <a:off x="3842" y="2199"/>
              <a:ext cx="2" cy="1"/>
            </a:xfrm>
            <a:custGeom>
              <a:avLst/>
              <a:gdLst>
                <a:gd name="T0" fmla="*/ 2 w 2"/>
                <a:gd name="T1" fmla="*/ 0 h 1"/>
                <a:gd name="T2" fmla="*/ 0 w 2"/>
                <a:gd name="T3" fmla="*/ 1 h 1"/>
                <a:gd name="T4" fmla="*/ 2 w 2"/>
                <a:gd name="T5" fmla="*/ 1 h 1"/>
                <a:gd name="T6" fmla="*/ 2 w 2"/>
                <a:gd name="T7" fmla="*/ 0 h 1"/>
              </a:gdLst>
              <a:ahLst/>
              <a:cxnLst>
                <a:cxn ang="0">
                  <a:pos x="T0" y="T1"/>
                </a:cxn>
                <a:cxn ang="0">
                  <a:pos x="T2" y="T3"/>
                </a:cxn>
                <a:cxn ang="0">
                  <a:pos x="T4" y="T5"/>
                </a:cxn>
                <a:cxn ang="0">
                  <a:pos x="T6" y="T7"/>
                </a:cxn>
              </a:cxnLst>
              <a:rect l="0" t="0" r="r" b="b"/>
              <a:pathLst>
                <a:path w="2" h="1">
                  <a:moveTo>
                    <a:pt x="2" y="0"/>
                  </a:moveTo>
                  <a:lnTo>
                    <a:pt x="0" y="1"/>
                  </a:lnTo>
                  <a:lnTo>
                    <a:pt x="2" y="1"/>
                  </a:lnTo>
                  <a:lnTo>
                    <a:pt x="2"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1512">
              <a:extLst>
                <a:ext uri="{FF2B5EF4-FFF2-40B4-BE49-F238E27FC236}">
                  <a16:creationId xmlns:a16="http://schemas.microsoft.com/office/drawing/2014/main" id="{AD715A9D-E6DB-4B36-9847-29BB387B9C06}"/>
                </a:ext>
              </a:extLst>
            </p:cNvPr>
            <p:cNvSpPr>
              <a:spLocks/>
            </p:cNvSpPr>
            <p:nvPr/>
          </p:nvSpPr>
          <p:spPr bwMode="auto">
            <a:xfrm>
              <a:off x="3841" y="2189"/>
              <a:ext cx="4" cy="5"/>
            </a:xfrm>
            <a:custGeom>
              <a:avLst/>
              <a:gdLst>
                <a:gd name="T0" fmla="*/ 0 w 4"/>
                <a:gd name="T1" fmla="*/ 2 h 5"/>
                <a:gd name="T2" fmla="*/ 1 w 4"/>
                <a:gd name="T3" fmla="*/ 5 h 5"/>
                <a:gd name="T4" fmla="*/ 4 w 4"/>
                <a:gd name="T5" fmla="*/ 5 h 5"/>
                <a:gd name="T6" fmla="*/ 3 w 4"/>
                <a:gd name="T7" fmla="*/ 0 h 5"/>
                <a:gd name="T8" fmla="*/ 0 w 4"/>
                <a:gd name="T9" fmla="*/ 2 h 5"/>
              </a:gdLst>
              <a:ahLst/>
              <a:cxnLst>
                <a:cxn ang="0">
                  <a:pos x="T0" y="T1"/>
                </a:cxn>
                <a:cxn ang="0">
                  <a:pos x="T2" y="T3"/>
                </a:cxn>
                <a:cxn ang="0">
                  <a:pos x="T4" y="T5"/>
                </a:cxn>
                <a:cxn ang="0">
                  <a:pos x="T6" y="T7"/>
                </a:cxn>
                <a:cxn ang="0">
                  <a:pos x="T8" y="T9"/>
                </a:cxn>
              </a:cxnLst>
              <a:rect l="0" t="0" r="r" b="b"/>
              <a:pathLst>
                <a:path w="4" h="5">
                  <a:moveTo>
                    <a:pt x="0" y="2"/>
                  </a:moveTo>
                  <a:lnTo>
                    <a:pt x="1" y="5"/>
                  </a:lnTo>
                  <a:lnTo>
                    <a:pt x="4" y="5"/>
                  </a:lnTo>
                  <a:lnTo>
                    <a:pt x="3" y="0"/>
                  </a:lnTo>
                  <a:lnTo>
                    <a:pt x="0" y="2"/>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1513">
              <a:extLst>
                <a:ext uri="{FF2B5EF4-FFF2-40B4-BE49-F238E27FC236}">
                  <a16:creationId xmlns:a16="http://schemas.microsoft.com/office/drawing/2014/main" id="{94906742-6E2C-4C9D-9B6D-ED46CD393D2A}"/>
                </a:ext>
              </a:extLst>
            </p:cNvPr>
            <p:cNvSpPr>
              <a:spLocks/>
            </p:cNvSpPr>
            <p:nvPr/>
          </p:nvSpPr>
          <p:spPr bwMode="auto">
            <a:xfrm>
              <a:off x="3839" y="2204"/>
              <a:ext cx="5" cy="6"/>
            </a:xfrm>
            <a:custGeom>
              <a:avLst/>
              <a:gdLst>
                <a:gd name="T0" fmla="*/ 2 w 5"/>
                <a:gd name="T1" fmla="*/ 6 h 6"/>
                <a:gd name="T2" fmla="*/ 5 w 5"/>
                <a:gd name="T3" fmla="*/ 6 h 6"/>
                <a:gd name="T4" fmla="*/ 5 w 5"/>
                <a:gd name="T5" fmla="*/ 1 h 6"/>
                <a:gd name="T6" fmla="*/ 2 w 5"/>
                <a:gd name="T7" fmla="*/ 0 h 6"/>
                <a:gd name="T8" fmla="*/ 0 w 5"/>
                <a:gd name="T9" fmla="*/ 3 h 6"/>
                <a:gd name="T10" fmla="*/ 2 w 5"/>
                <a:gd name="T11" fmla="*/ 6 h 6"/>
              </a:gdLst>
              <a:ahLst/>
              <a:cxnLst>
                <a:cxn ang="0">
                  <a:pos x="T0" y="T1"/>
                </a:cxn>
                <a:cxn ang="0">
                  <a:pos x="T2" y="T3"/>
                </a:cxn>
                <a:cxn ang="0">
                  <a:pos x="T4" y="T5"/>
                </a:cxn>
                <a:cxn ang="0">
                  <a:pos x="T6" y="T7"/>
                </a:cxn>
                <a:cxn ang="0">
                  <a:pos x="T8" y="T9"/>
                </a:cxn>
                <a:cxn ang="0">
                  <a:pos x="T10" y="T11"/>
                </a:cxn>
              </a:cxnLst>
              <a:rect l="0" t="0" r="r" b="b"/>
              <a:pathLst>
                <a:path w="5" h="6">
                  <a:moveTo>
                    <a:pt x="2" y="6"/>
                  </a:moveTo>
                  <a:lnTo>
                    <a:pt x="5" y="6"/>
                  </a:lnTo>
                  <a:lnTo>
                    <a:pt x="5" y="1"/>
                  </a:lnTo>
                  <a:lnTo>
                    <a:pt x="2" y="0"/>
                  </a:lnTo>
                  <a:lnTo>
                    <a:pt x="0" y="3"/>
                  </a:lnTo>
                  <a:lnTo>
                    <a:pt x="2" y="6"/>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1514">
              <a:extLst>
                <a:ext uri="{FF2B5EF4-FFF2-40B4-BE49-F238E27FC236}">
                  <a16:creationId xmlns:a16="http://schemas.microsoft.com/office/drawing/2014/main" id="{5103BF60-9D28-4F07-BA00-DE8EE9993149}"/>
                </a:ext>
              </a:extLst>
            </p:cNvPr>
            <p:cNvSpPr>
              <a:spLocks/>
            </p:cNvSpPr>
            <p:nvPr/>
          </p:nvSpPr>
          <p:spPr bwMode="auto">
            <a:xfrm>
              <a:off x="3841" y="2204"/>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1515">
              <a:extLst>
                <a:ext uri="{FF2B5EF4-FFF2-40B4-BE49-F238E27FC236}">
                  <a16:creationId xmlns:a16="http://schemas.microsoft.com/office/drawing/2014/main" id="{1078BAC9-3DCE-4253-B332-7DC779991173}"/>
                </a:ext>
              </a:extLst>
            </p:cNvPr>
            <p:cNvSpPr>
              <a:spLocks/>
            </p:cNvSpPr>
            <p:nvPr/>
          </p:nvSpPr>
          <p:spPr bwMode="auto">
            <a:xfrm>
              <a:off x="3841" y="2215"/>
              <a:ext cx="8" cy="8"/>
            </a:xfrm>
            <a:custGeom>
              <a:avLst/>
              <a:gdLst>
                <a:gd name="T0" fmla="*/ 4 w 8"/>
                <a:gd name="T1" fmla="*/ 8 h 8"/>
                <a:gd name="T2" fmla="*/ 8 w 8"/>
                <a:gd name="T3" fmla="*/ 8 h 8"/>
                <a:gd name="T4" fmla="*/ 8 w 8"/>
                <a:gd name="T5" fmla="*/ 6 h 8"/>
                <a:gd name="T6" fmla="*/ 6 w 8"/>
                <a:gd name="T7" fmla="*/ 1 h 8"/>
                <a:gd name="T8" fmla="*/ 0 w 8"/>
                <a:gd name="T9" fmla="*/ 0 h 8"/>
                <a:gd name="T10" fmla="*/ 0 w 8"/>
                <a:gd name="T11" fmla="*/ 1 h 8"/>
                <a:gd name="T12" fmla="*/ 3 w 8"/>
                <a:gd name="T13" fmla="*/ 4 h 8"/>
                <a:gd name="T14" fmla="*/ 3 w 8"/>
                <a:gd name="T15" fmla="*/ 8 h 8"/>
                <a:gd name="T16" fmla="*/ 4 w 8"/>
                <a:gd name="T1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4" y="8"/>
                  </a:moveTo>
                  <a:lnTo>
                    <a:pt x="8" y="8"/>
                  </a:lnTo>
                  <a:lnTo>
                    <a:pt x="8" y="6"/>
                  </a:lnTo>
                  <a:lnTo>
                    <a:pt x="6" y="1"/>
                  </a:lnTo>
                  <a:lnTo>
                    <a:pt x="0" y="0"/>
                  </a:lnTo>
                  <a:lnTo>
                    <a:pt x="0" y="1"/>
                  </a:lnTo>
                  <a:lnTo>
                    <a:pt x="3" y="4"/>
                  </a:lnTo>
                  <a:lnTo>
                    <a:pt x="3" y="8"/>
                  </a:lnTo>
                  <a:lnTo>
                    <a:pt x="4" y="8"/>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Freeform 1516">
              <a:extLst>
                <a:ext uri="{FF2B5EF4-FFF2-40B4-BE49-F238E27FC236}">
                  <a16:creationId xmlns:a16="http://schemas.microsoft.com/office/drawing/2014/main" id="{29F8C27C-741C-4234-A573-177A1EDCD9A3}"/>
                </a:ext>
              </a:extLst>
            </p:cNvPr>
            <p:cNvSpPr>
              <a:spLocks/>
            </p:cNvSpPr>
            <p:nvPr/>
          </p:nvSpPr>
          <p:spPr bwMode="auto">
            <a:xfrm>
              <a:off x="3844" y="2226"/>
              <a:ext cx="3" cy="8"/>
            </a:xfrm>
            <a:custGeom>
              <a:avLst/>
              <a:gdLst>
                <a:gd name="T0" fmla="*/ 3 w 3"/>
                <a:gd name="T1" fmla="*/ 0 h 8"/>
                <a:gd name="T2" fmla="*/ 0 w 3"/>
                <a:gd name="T3" fmla="*/ 5 h 8"/>
                <a:gd name="T4" fmla="*/ 0 w 3"/>
                <a:gd name="T5" fmla="*/ 8 h 8"/>
                <a:gd name="T6" fmla="*/ 1 w 3"/>
                <a:gd name="T7" fmla="*/ 8 h 8"/>
                <a:gd name="T8" fmla="*/ 3 w 3"/>
                <a:gd name="T9" fmla="*/ 5 h 8"/>
                <a:gd name="T10" fmla="*/ 3 w 3"/>
                <a:gd name="T11" fmla="*/ 0 h 8"/>
              </a:gdLst>
              <a:ahLst/>
              <a:cxnLst>
                <a:cxn ang="0">
                  <a:pos x="T0" y="T1"/>
                </a:cxn>
                <a:cxn ang="0">
                  <a:pos x="T2" y="T3"/>
                </a:cxn>
                <a:cxn ang="0">
                  <a:pos x="T4" y="T5"/>
                </a:cxn>
                <a:cxn ang="0">
                  <a:pos x="T6" y="T7"/>
                </a:cxn>
                <a:cxn ang="0">
                  <a:pos x="T8" y="T9"/>
                </a:cxn>
                <a:cxn ang="0">
                  <a:pos x="T10" y="T11"/>
                </a:cxn>
              </a:cxnLst>
              <a:rect l="0" t="0" r="r" b="b"/>
              <a:pathLst>
                <a:path w="3" h="8">
                  <a:moveTo>
                    <a:pt x="3" y="0"/>
                  </a:moveTo>
                  <a:lnTo>
                    <a:pt x="0" y="5"/>
                  </a:lnTo>
                  <a:lnTo>
                    <a:pt x="0" y="8"/>
                  </a:lnTo>
                  <a:lnTo>
                    <a:pt x="1" y="8"/>
                  </a:lnTo>
                  <a:lnTo>
                    <a:pt x="3" y="5"/>
                  </a:lnTo>
                  <a:lnTo>
                    <a:pt x="3"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1517">
              <a:extLst>
                <a:ext uri="{FF2B5EF4-FFF2-40B4-BE49-F238E27FC236}">
                  <a16:creationId xmlns:a16="http://schemas.microsoft.com/office/drawing/2014/main" id="{13CCED3B-CE52-45FA-B6BD-708D5897A8B0}"/>
                </a:ext>
              </a:extLst>
            </p:cNvPr>
            <p:cNvSpPr>
              <a:spLocks/>
            </p:cNvSpPr>
            <p:nvPr/>
          </p:nvSpPr>
          <p:spPr bwMode="auto">
            <a:xfrm>
              <a:off x="3864" y="2237"/>
              <a:ext cx="5" cy="5"/>
            </a:xfrm>
            <a:custGeom>
              <a:avLst/>
              <a:gdLst>
                <a:gd name="T0" fmla="*/ 0 w 5"/>
                <a:gd name="T1" fmla="*/ 3 h 5"/>
                <a:gd name="T2" fmla="*/ 2 w 5"/>
                <a:gd name="T3" fmla="*/ 5 h 5"/>
                <a:gd name="T4" fmla="*/ 5 w 5"/>
                <a:gd name="T5" fmla="*/ 5 h 5"/>
                <a:gd name="T6" fmla="*/ 5 w 5"/>
                <a:gd name="T7" fmla="*/ 2 h 5"/>
                <a:gd name="T8" fmla="*/ 4 w 5"/>
                <a:gd name="T9" fmla="*/ 0 h 5"/>
                <a:gd name="T10" fmla="*/ 0 w 5"/>
                <a:gd name="T11" fmla="*/ 3 h 5"/>
              </a:gdLst>
              <a:ahLst/>
              <a:cxnLst>
                <a:cxn ang="0">
                  <a:pos x="T0" y="T1"/>
                </a:cxn>
                <a:cxn ang="0">
                  <a:pos x="T2" y="T3"/>
                </a:cxn>
                <a:cxn ang="0">
                  <a:pos x="T4" y="T5"/>
                </a:cxn>
                <a:cxn ang="0">
                  <a:pos x="T6" y="T7"/>
                </a:cxn>
                <a:cxn ang="0">
                  <a:pos x="T8" y="T9"/>
                </a:cxn>
                <a:cxn ang="0">
                  <a:pos x="T10" y="T11"/>
                </a:cxn>
              </a:cxnLst>
              <a:rect l="0" t="0" r="r" b="b"/>
              <a:pathLst>
                <a:path w="5" h="5">
                  <a:moveTo>
                    <a:pt x="0" y="3"/>
                  </a:moveTo>
                  <a:lnTo>
                    <a:pt x="2" y="5"/>
                  </a:lnTo>
                  <a:lnTo>
                    <a:pt x="5" y="5"/>
                  </a:lnTo>
                  <a:lnTo>
                    <a:pt x="5" y="2"/>
                  </a:lnTo>
                  <a:lnTo>
                    <a:pt x="4" y="0"/>
                  </a:lnTo>
                  <a:lnTo>
                    <a:pt x="0" y="3"/>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Line 1518">
              <a:extLst>
                <a:ext uri="{FF2B5EF4-FFF2-40B4-BE49-F238E27FC236}">
                  <a16:creationId xmlns:a16="http://schemas.microsoft.com/office/drawing/2014/main" id="{396131A4-B186-433A-B738-5283E6BF7339}"/>
                </a:ext>
              </a:extLst>
            </p:cNvPr>
            <p:cNvSpPr>
              <a:spLocks noChangeShapeType="1"/>
            </p:cNvSpPr>
            <p:nvPr/>
          </p:nvSpPr>
          <p:spPr bwMode="auto">
            <a:xfrm>
              <a:off x="3841" y="2248"/>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Line 1519">
              <a:extLst>
                <a:ext uri="{FF2B5EF4-FFF2-40B4-BE49-F238E27FC236}">
                  <a16:creationId xmlns:a16="http://schemas.microsoft.com/office/drawing/2014/main" id="{4A306C7C-DA26-4C65-94DD-EC7E6C63A509}"/>
                </a:ext>
              </a:extLst>
            </p:cNvPr>
            <p:cNvSpPr>
              <a:spLocks noChangeShapeType="1"/>
            </p:cNvSpPr>
            <p:nvPr/>
          </p:nvSpPr>
          <p:spPr bwMode="auto">
            <a:xfrm>
              <a:off x="3841" y="2248"/>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1520">
              <a:extLst>
                <a:ext uri="{FF2B5EF4-FFF2-40B4-BE49-F238E27FC236}">
                  <a16:creationId xmlns:a16="http://schemas.microsoft.com/office/drawing/2014/main" id="{66A79D52-5F37-4E6B-B3B9-78D586CBAA8E}"/>
                </a:ext>
              </a:extLst>
            </p:cNvPr>
            <p:cNvSpPr>
              <a:spLocks/>
            </p:cNvSpPr>
            <p:nvPr/>
          </p:nvSpPr>
          <p:spPr bwMode="auto">
            <a:xfrm>
              <a:off x="3842" y="2235"/>
              <a:ext cx="2" cy="8"/>
            </a:xfrm>
            <a:custGeom>
              <a:avLst/>
              <a:gdLst>
                <a:gd name="T0" fmla="*/ 0 w 2"/>
                <a:gd name="T1" fmla="*/ 0 h 8"/>
                <a:gd name="T2" fmla="*/ 0 w 2"/>
                <a:gd name="T3" fmla="*/ 8 h 8"/>
                <a:gd name="T4" fmla="*/ 2 w 2"/>
                <a:gd name="T5" fmla="*/ 4 h 8"/>
                <a:gd name="T6" fmla="*/ 0 w 2"/>
                <a:gd name="T7" fmla="*/ 0 h 8"/>
              </a:gdLst>
              <a:ahLst/>
              <a:cxnLst>
                <a:cxn ang="0">
                  <a:pos x="T0" y="T1"/>
                </a:cxn>
                <a:cxn ang="0">
                  <a:pos x="T2" y="T3"/>
                </a:cxn>
                <a:cxn ang="0">
                  <a:pos x="T4" y="T5"/>
                </a:cxn>
                <a:cxn ang="0">
                  <a:pos x="T6" y="T7"/>
                </a:cxn>
              </a:cxnLst>
              <a:rect l="0" t="0" r="r" b="b"/>
              <a:pathLst>
                <a:path w="2" h="8">
                  <a:moveTo>
                    <a:pt x="0" y="0"/>
                  </a:moveTo>
                  <a:lnTo>
                    <a:pt x="0" y="8"/>
                  </a:lnTo>
                  <a:lnTo>
                    <a:pt x="2" y="4"/>
                  </a:lnTo>
                  <a:lnTo>
                    <a:pt x="0"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1521">
              <a:extLst>
                <a:ext uri="{FF2B5EF4-FFF2-40B4-BE49-F238E27FC236}">
                  <a16:creationId xmlns:a16="http://schemas.microsoft.com/office/drawing/2014/main" id="{098888E4-0AC3-4438-8F94-EBA1A9CF234D}"/>
                </a:ext>
              </a:extLst>
            </p:cNvPr>
            <p:cNvSpPr>
              <a:spLocks/>
            </p:cNvSpPr>
            <p:nvPr/>
          </p:nvSpPr>
          <p:spPr bwMode="auto">
            <a:xfrm>
              <a:off x="3834" y="2253"/>
              <a:ext cx="5" cy="5"/>
            </a:xfrm>
            <a:custGeom>
              <a:avLst/>
              <a:gdLst>
                <a:gd name="T0" fmla="*/ 2 w 5"/>
                <a:gd name="T1" fmla="*/ 2 h 5"/>
                <a:gd name="T2" fmla="*/ 0 w 5"/>
                <a:gd name="T3" fmla="*/ 5 h 5"/>
                <a:gd name="T4" fmla="*/ 3 w 5"/>
                <a:gd name="T5" fmla="*/ 5 h 5"/>
                <a:gd name="T6" fmla="*/ 5 w 5"/>
                <a:gd name="T7" fmla="*/ 2 h 5"/>
                <a:gd name="T8" fmla="*/ 3 w 5"/>
                <a:gd name="T9" fmla="*/ 0 h 5"/>
                <a:gd name="T10" fmla="*/ 2 w 5"/>
                <a:gd name="T11" fmla="*/ 2 h 5"/>
              </a:gdLst>
              <a:ahLst/>
              <a:cxnLst>
                <a:cxn ang="0">
                  <a:pos x="T0" y="T1"/>
                </a:cxn>
                <a:cxn ang="0">
                  <a:pos x="T2" y="T3"/>
                </a:cxn>
                <a:cxn ang="0">
                  <a:pos x="T4" y="T5"/>
                </a:cxn>
                <a:cxn ang="0">
                  <a:pos x="T6" y="T7"/>
                </a:cxn>
                <a:cxn ang="0">
                  <a:pos x="T8" y="T9"/>
                </a:cxn>
                <a:cxn ang="0">
                  <a:pos x="T10" y="T11"/>
                </a:cxn>
              </a:cxnLst>
              <a:rect l="0" t="0" r="r" b="b"/>
              <a:pathLst>
                <a:path w="5" h="5">
                  <a:moveTo>
                    <a:pt x="2" y="2"/>
                  </a:moveTo>
                  <a:lnTo>
                    <a:pt x="0" y="5"/>
                  </a:lnTo>
                  <a:lnTo>
                    <a:pt x="3" y="5"/>
                  </a:lnTo>
                  <a:lnTo>
                    <a:pt x="5" y="2"/>
                  </a:lnTo>
                  <a:lnTo>
                    <a:pt x="3" y="0"/>
                  </a:lnTo>
                  <a:lnTo>
                    <a:pt x="2" y="2"/>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1522">
              <a:extLst>
                <a:ext uri="{FF2B5EF4-FFF2-40B4-BE49-F238E27FC236}">
                  <a16:creationId xmlns:a16="http://schemas.microsoft.com/office/drawing/2014/main" id="{C4B223BE-ED30-4250-AC8E-97887A0654FA}"/>
                </a:ext>
              </a:extLst>
            </p:cNvPr>
            <p:cNvSpPr>
              <a:spLocks/>
            </p:cNvSpPr>
            <p:nvPr/>
          </p:nvSpPr>
          <p:spPr bwMode="auto">
            <a:xfrm>
              <a:off x="3839" y="2248"/>
              <a:ext cx="3" cy="3"/>
            </a:xfrm>
            <a:custGeom>
              <a:avLst/>
              <a:gdLst>
                <a:gd name="T0" fmla="*/ 3 w 3"/>
                <a:gd name="T1" fmla="*/ 3 h 3"/>
                <a:gd name="T2" fmla="*/ 2 w 3"/>
                <a:gd name="T3" fmla="*/ 0 h 3"/>
                <a:gd name="T4" fmla="*/ 0 w 3"/>
                <a:gd name="T5" fmla="*/ 3 h 3"/>
                <a:gd name="T6" fmla="*/ 3 w 3"/>
                <a:gd name="T7" fmla="*/ 3 h 3"/>
              </a:gdLst>
              <a:ahLst/>
              <a:cxnLst>
                <a:cxn ang="0">
                  <a:pos x="T0" y="T1"/>
                </a:cxn>
                <a:cxn ang="0">
                  <a:pos x="T2" y="T3"/>
                </a:cxn>
                <a:cxn ang="0">
                  <a:pos x="T4" y="T5"/>
                </a:cxn>
                <a:cxn ang="0">
                  <a:pos x="T6" y="T7"/>
                </a:cxn>
              </a:cxnLst>
              <a:rect l="0" t="0" r="r" b="b"/>
              <a:pathLst>
                <a:path w="3" h="3">
                  <a:moveTo>
                    <a:pt x="3" y="3"/>
                  </a:moveTo>
                  <a:lnTo>
                    <a:pt x="2" y="0"/>
                  </a:lnTo>
                  <a:lnTo>
                    <a:pt x="0" y="3"/>
                  </a:lnTo>
                  <a:lnTo>
                    <a:pt x="3" y="3"/>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1523">
              <a:extLst>
                <a:ext uri="{FF2B5EF4-FFF2-40B4-BE49-F238E27FC236}">
                  <a16:creationId xmlns:a16="http://schemas.microsoft.com/office/drawing/2014/main" id="{83EE9E46-95D0-4FFA-B04B-CBD05A2E3EE5}"/>
                </a:ext>
              </a:extLst>
            </p:cNvPr>
            <p:cNvSpPr>
              <a:spLocks/>
            </p:cNvSpPr>
            <p:nvPr/>
          </p:nvSpPr>
          <p:spPr bwMode="auto">
            <a:xfrm>
              <a:off x="3831" y="2272"/>
              <a:ext cx="16" cy="14"/>
            </a:xfrm>
            <a:custGeom>
              <a:avLst/>
              <a:gdLst>
                <a:gd name="T0" fmla="*/ 14 w 16"/>
                <a:gd name="T1" fmla="*/ 0 h 14"/>
                <a:gd name="T2" fmla="*/ 10 w 16"/>
                <a:gd name="T3" fmla="*/ 3 h 14"/>
                <a:gd name="T4" fmla="*/ 8 w 16"/>
                <a:gd name="T5" fmla="*/ 2 h 14"/>
                <a:gd name="T6" fmla="*/ 5 w 16"/>
                <a:gd name="T7" fmla="*/ 3 h 14"/>
                <a:gd name="T8" fmla="*/ 3 w 16"/>
                <a:gd name="T9" fmla="*/ 5 h 14"/>
                <a:gd name="T10" fmla="*/ 6 w 16"/>
                <a:gd name="T11" fmla="*/ 6 h 14"/>
                <a:gd name="T12" fmla="*/ 6 w 16"/>
                <a:gd name="T13" fmla="*/ 10 h 14"/>
                <a:gd name="T14" fmla="*/ 3 w 16"/>
                <a:gd name="T15" fmla="*/ 11 h 14"/>
                <a:gd name="T16" fmla="*/ 0 w 16"/>
                <a:gd name="T17" fmla="*/ 13 h 14"/>
                <a:gd name="T18" fmla="*/ 3 w 16"/>
                <a:gd name="T19" fmla="*/ 14 h 14"/>
                <a:gd name="T20" fmla="*/ 11 w 16"/>
                <a:gd name="T21" fmla="*/ 13 h 14"/>
                <a:gd name="T22" fmla="*/ 14 w 16"/>
                <a:gd name="T23" fmla="*/ 10 h 14"/>
                <a:gd name="T24" fmla="*/ 14 w 16"/>
                <a:gd name="T25" fmla="*/ 8 h 14"/>
                <a:gd name="T26" fmla="*/ 13 w 16"/>
                <a:gd name="T27" fmla="*/ 5 h 14"/>
                <a:gd name="T28" fmla="*/ 16 w 16"/>
                <a:gd name="T29" fmla="*/ 2 h 14"/>
                <a:gd name="T30" fmla="*/ 14 w 16"/>
                <a:gd name="T31"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 h="14">
                  <a:moveTo>
                    <a:pt x="14" y="0"/>
                  </a:moveTo>
                  <a:lnTo>
                    <a:pt x="10" y="3"/>
                  </a:lnTo>
                  <a:lnTo>
                    <a:pt x="8" y="2"/>
                  </a:lnTo>
                  <a:lnTo>
                    <a:pt x="5" y="3"/>
                  </a:lnTo>
                  <a:lnTo>
                    <a:pt x="3" y="5"/>
                  </a:lnTo>
                  <a:lnTo>
                    <a:pt x="6" y="6"/>
                  </a:lnTo>
                  <a:lnTo>
                    <a:pt x="6" y="10"/>
                  </a:lnTo>
                  <a:lnTo>
                    <a:pt x="3" y="11"/>
                  </a:lnTo>
                  <a:lnTo>
                    <a:pt x="0" y="13"/>
                  </a:lnTo>
                  <a:lnTo>
                    <a:pt x="3" y="14"/>
                  </a:lnTo>
                  <a:lnTo>
                    <a:pt x="11" y="13"/>
                  </a:lnTo>
                  <a:lnTo>
                    <a:pt x="14" y="10"/>
                  </a:lnTo>
                  <a:lnTo>
                    <a:pt x="14" y="8"/>
                  </a:lnTo>
                  <a:lnTo>
                    <a:pt x="13" y="5"/>
                  </a:lnTo>
                  <a:lnTo>
                    <a:pt x="16" y="2"/>
                  </a:lnTo>
                  <a:lnTo>
                    <a:pt x="14"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1524">
              <a:extLst>
                <a:ext uri="{FF2B5EF4-FFF2-40B4-BE49-F238E27FC236}">
                  <a16:creationId xmlns:a16="http://schemas.microsoft.com/office/drawing/2014/main" id="{3A1988D6-B634-455B-90DB-D499168510F3}"/>
                </a:ext>
              </a:extLst>
            </p:cNvPr>
            <p:cNvSpPr>
              <a:spLocks/>
            </p:cNvSpPr>
            <p:nvPr/>
          </p:nvSpPr>
          <p:spPr bwMode="auto">
            <a:xfrm>
              <a:off x="3847" y="2269"/>
              <a:ext cx="3" cy="2"/>
            </a:xfrm>
            <a:custGeom>
              <a:avLst/>
              <a:gdLst>
                <a:gd name="T0" fmla="*/ 3 w 3"/>
                <a:gd name="T1" fmla="*/ 0 h 2"/>
                <a:gd name="T2" fmla="*/ 0 w 3"/>
                <a:gd name="T3" fmla="*/ 2 h 2"/>
                <a:gd name="T4" fmla="*/ 3 w 3"/>
                <a:gd name="T5" fmla="*/ 2 h 2"/>
                <a:gd name="T6" fmla="*/ 3 w 3"/>
                <a:gd name="T7" fmla="*/ 0 h 2"/>
              </a:gdLst>
              <a:ahLst/>
              <a:cxnLst>
                <a:cxn ang="0">
                  <a:pos x="T0" y="T1"/>
                </a:cxn>
                <a:cxn ang="0">
                  <a:pos x="T2" y="T3"/>
                </a:cxn>
                <a:cxn ang="0">
                  <a:pos x="T4" y="T5"/>
                </a:cxn>
                <a:cxn ang="0">
                  <a:pos x="T6" y="T7"/>
                </a:cxn>
              </a:cxnLst>
              <a:rect l="0" t="0" r="r" b="b"/>
              <a:pathLst>
                <a:path w="3" h="2">
                  <a:moveTo>
                    <a:pt x="3" y="0"/>
                  </a:moveTo>
                  <a:lnTo>
                    <a:pt x="0" y="2"/>
                  </a:lnTo>
                  <a:lnTo>
                    <a:pt x="3" y="2"/>
                  </a:lnTo>
                  <a:lnTo>
                    <a:pt x="3" y="0"/>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Freeform 1525">
              <a:extLst>
                <a:ext uri="{FF2B5EF4-FFF2-40B4-BE49-F238E27FC236}">
                  <a16:creationId xmlns:a16="http://schemas.microsoft.com/office/drawing/2014/main" id="{8E1C4C4F-8A2D-4595-A800-B6428D1D57BF}"/>
                </a:ext>
              </a:extLst>
            </p:cNvPr>
            <p:cNvSpPr>
              <a:spLocks/>
            </p:cNvSpPr>
            <p:nvPr/>
          </p:nvSpPr>
          <p:spPr bwMode="auto">
            <a:xfrm>
              <a:off x="5671" y="1859"/>
              <a:ext cx="102" cy="85"/>
            </a:xfrm>
            <a:custGeom>
              <a:avLst/>
              <a:gdLst>
                <a:gd name="T0" fmla="*/ 37 w 102"/>
                <a:gd name="T1" fmla="*/ 0 h 85"/>
                <a:gd name="T2" fmla="*/ 32 w 102"/>
                <a:gd name="T3" fmla="*/ 2 h 85"/>
                <a:gd name="T4" fmla="*/ 29 w 102"/>
                <a:gd name="T5" fmla="*/ 0 h 85"/>
                <a:gd name="T6" fmla="*/ 26 w 102"/>
                <a:gd name="T7" fmla="*/ 2 h 85"/>
                <a:gd name="T8" fmla="*/ 23 w 102"/>
                <a:gd name="T9" fmla="*/ 6 h 85"/>
                <a:gd name="T10" fmla="*/ 7 w 102"/>
                <a:gd name="T11" fmla="*/ 11 h 85"/>
                <a:gd name="T12" fmla="*/ 0 w 102"/>
                <a:gd name="T13" fmla="*/ 18 h 85"/>
                <a:gd name="T14" fmla="*/ 3 w 102"/>
                <a:gd name="T15" fmla="*/ 26 h 85"/>
                <a:gd name="T16" fmla="*/ 8 w 102"/>
                <a:gd name="T17" fmla="*/ 24 h 85"/>
                <a:gd name="T18" fmla="*/ 15 w 102"/>
                <a:gd name="T19" fmla="*/ 30 h 85"/>
                <a:gd name="T20" fmla="*/ 19 w 102"/>
                <a:gd name="T21" fmla="*/ 35 h 85"/>
                <a:gd name="T22" fmla="*/ 23 w 102"/>
                <a:gd name="T23" fmla="*/ 40 h 85"/>
                <a:gd name="T24" fmla="*/ 19 w 102"/>
                <a:gd name="T25" fmla="*/ 46 h 85"/>
                <a:gd name="T26" fmla="*/ 16 w 102"/>
                <a:gd name="T27" fmla="*/ 51 h 85"/>
                <a:gd name="T28" fmla="*/ 21 w 102"/>
                <a:gd name="T29" fmla="*/ 65 h 85"/>
                <a:gd name="T30" fmla="*/ 27 w 102"/>
                <a:gd name="T31" fmla="*/ 73 h 85"/>
                <a:gd name="T32" fmla="*/ 37 w 102"/>
                <a:gd name="T33" fmla="*/ 77 h 85"/>
                <a:gd name="T34" fmla="*/ 43 w 102"/>
                <a:gd name="T35" fmla="*/ 81 h 85"/>
                <a:gd name="T36" fmla="*/ 50 w 102"/>
                <a:gd name="T37" fmla="*/ 81 h 85"/>
                <a:gd name="T38" fmla="*/ 51 w 102"/>
                <a:gd name="T39" fmla="*/ 83 h 85"/>
                <a:gd name="T40" fmla="*/ 59 w 102"/>
                <a:gd name="T41" fmla="*/ 72 h 85"/>
                <a:gd name="T42" fmla="*/ 66 w 102"/>
                <a:gd name="T43" fmla="*/ 69 h 85"/>
                <a:gd name="T44" fmla="*/ 75 w 102"/>
                <a:gd name="T45" fmla="*/ 73 h 85"/>
                <a:gd name="T46" fmla="*/ 83 w 102"/>
                <a:gd name="T47" fmla="*/ 73 h 85"/>
                <a:gd name="T48" fmla="*/ 88 w 102"/>
                <a:gd name="T49" fmla="*/ 77 h 85"/>
                <a:gd name="T50" fmla="*/ 94 w 102"/>
                <a:gd name="T51" fmla="*/ 80 h 85"/>
                <a:gd name="T52" fmla="*/ 101 w 102"/>
                <a:gd name="T53" fmla="*/ 77 h 85"/>
                <a:gd name="T54" fmla="*/ 102 w 102"/>
                <a:gd name="T55" fmla="*/ 77 h 85"/>
                <a:gd name="T56" fmla="*/ 101 w 102"/>
                <a:gd name="T57" fmla="*/ 65 h 85"/>
                <a:gd name="T58" fmla="*/ 94 w 102"/>
                <a:gd name="T59" fmla="*/ 57 h 85"/>
                <a:gd name="T60" fmla="*/ 93 w 102"/>
                <a:gd name="T61" fmla="*/ 48 h 85"/>
                <a:gd name="T62" fmla="*/ 85 w 102"/>
                <a:gd name="T63" fmla="*/ 40 h 85"/>
                <a:gd name="T64" fmla="*/ 77 w 102"/>
                <a:gd name="T65" fmla="*/ 32 h 85"/>
                <a:gd name="T66" fmla="*/ 70 w 102"/>
                <a:gd name="T67" fmla="*/ 26 h 85"/>
                <a:gd name="T68" fmla="*/ 62 w 102"/>
                <a:gd name="T69" fmla="*/ 26 h 85"/>
                <a:gd name="T70" fmla="*/ 56 w 102"/>
                <a:gd name="T71" fmla="*/ 22 h 85"/>
                <a:gd name="T72" fmla="*/ 53 w 102"/>
                <a:gd name="T73" fmla="*/ 18 h 85"/>
                <a:gd name="T74" fmla="*/ 43 w 102"/>
                <a:gd name="T75" fmla="*/ 6 h 85"/>
                <a:gd name="T76" fmla="*/ 40 w 102"/>
                <a:gd name="T77"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2" h="85">
                  <a:moveTo>
                    <a:pt x="37" y="0"/>
                  </a:moveTo>
                  <a:lnTo>
                    <a:pt x="37" y="0"/>
                  </a:lnTo>
                  <a:lnTo>
                    <a:pt x="35" y="2"/>
                  </a:lnTo>
                  <a:lnTo>
                    <a:pt x="32" y="2"/>
                  </a:lnTo>
                  <a:lnTo>
                    <a:pt x="31" y="3"/>
                  </a:lnTo>
                  <a:lnTo>
                    <a:pt x="29" y="0"/>
                  </a:lnTo>
                  <a:lnTo>
                    <a:pt x="26" y="2"/>
                  </a:lnTo>
                  <a:lnTo>
                    <a:pt x="26" y="2"/>
                  </a:lnTo>
                  <a:lnTo>
                    <a:pt x="26" y="2"/>
                  </a:lnTo>
                  <a:lnTo>
                    <a:pt x="23" y="6"/>
                  </a:lnTo>
                  <a:lnTo>
                    <a:pt x="16" y="10"/>
                  </a:lnTo>
                  <a:lnTo>
                    <a:pt x="7" y="11"/>
                  </a:lnTo>
                  <a:lnTo>
                    <a:pt x="7" y="14"/>
                  </a:lnTo>
                  <a:lnTo>
                    <a:pt x="0" y="18"/>
                  </a:lnTo>
                  <a:lnTo>
                    <a:pt x="0" y="24"/>
                  </a:lnTo>
                  <a:lnTo>
                    <a:pt x="3" y="26"/>
                  </a:lnTo>
                  <a:lnTo>
                    <a:pt x="5" y="26"/>
                  </a:lnTo>
                  <a:lnTo>
                    <a:pt x="8" y="24"/>
                  </a:lnTo>
                  <a:lnTo>
                    <a:pt x="11" y="27"/>
                  </a:lnTo>
                  <a:lnTo>
                    <a:pt x="15" y="30"/>
                  </a:lnTo>
                  <a:lnTo>
                    <a:pt x="18" y="34"/>
                  </a:lnTo>
                  <a:lnTo>
                    <a:pt x="19" y="35"/>
                  </a:lnTo>
                  <a:lnTo>
                    <a:pt x="23" y="37"/>
                  </a:lnTo>
                  <a:lnTo>
                    <a:pt x="23" y="40"/>
                  </a:lnTo>
                  <a:lnTo>
                    <a:pt x="19" y="43"/>
                  </a:lnTo>
                  <a:lnTo>
                    <a:pt x="19" y="46"/>
                  </a:lnTo>
                  <a:lnTo>
                    <a:pt x="16" y="46"/>
                  </a:lnTo>
                  <a:lnTo>
                    <a:pt x="16" y="51"/>
                  </a:lnTo>
                  <a:lnTo>
                    <a:pt x="19" y="56"/>
                  </a:lnTo>
                  <a:lnTo>
                    <a:pt x="21" y="65"/>
                  </a:lnTo>
                  <a:lnTo>
                    <a:pt x="23" y="69"/>
                  </a:lnTo>
                  <a:lnTo>
                    <a:pt x="27" y="73"/>
                  </a:lnTo>
                  <a:lnTo>
                    <a:pt x="32" y="75"/>
                  </a:lnTo>
                  <a:lnTo>
                    <a:pt x="37" y="77"/>
                  </a:lnTo>
                  <a:lnTo>
                    <a:pt x="39" y="80"/>
                  </a:lnTo>
                  <a:lnTo>
                    <a:pt x="43" y="81"/>
                  </a:lnTo>
                  <a:lnTo>
                    <a:pt x="47" y="80"/>
                  </a:lnTo>
                  <a:lnTo>
                    <a:pt x="50" y="81"/>
                  </a:lnTo>
                  <a:lnTo>
                    <a:pt x="51" y="85"/>
                  </a:lnTo>
                  <a:lnTo>
                    <a:pt x="51" y="83"/>
                  </a:lnTo>
                  <a:lnTo>
                    <a:pt x="56" y="77"/>
                  </a:lnTo>
                  <a:lnTo>
                    <a:pt x="59" y="72"/>
                  </a:lnTo>
                  <a:lnTo>
                    <a:pt x="64" y="72"/>
                  </a:lnTo>
                  <a:lnTo>
                    <a:pt x="66" y="69"/>
                  </a:lnTo>
                  <a:lnTo>
                    <a:pt x="69" y="69"/>
                  </a:lnTo>
                  <a:lnTo>
                    <a:pt x="75" y="73"/>
                  </a:lnTo>
                  <a:lnTo>
                    <a:pt x="80" y="72"/>
                  </a:lnTo>
                  <a:lnTo>
                    <a:pt x="83" y="73"/>
                  </a:lnTo>
                  <a:lnTo>
                    <a:pt x="85" y="77"/>
                  </a:lnTo>
                  <a:lnTo>
                    <a:pt x="88" y="77"/>
                  </a:lnTo>
                  <a:lnTo>
                    <a:pt x="94" y="80"/>
                  </a:lnTo>
                  <a:lnTo>
                    <a:pt x="94" y="80"/>
                  </a:lnTo>
                  <a:lnTo>
                    <a:pt x="99" y="77"/>
                  </a:lnTo>
                  <a:lnTo>
                    <a:pt x="101" y="77"/>
                  </a:lnTo>
                  <a:lnTo>
                    <a:pt x="101" y="78"/>
                  </a:lnTo>
                  <a:lnTo>
                    <a:pt x="102" y="77"/>
                  </a:lnTo>
                  <a:lnTo>
                    <a:pt x="102" y="70"/>
                  </a:lnTo>
                  <a:lnTo>
                    <a:pt x="101" y="65"/>
                  </a:lnTo>
                  <a:lnTo>
                    <a:pt x="97" y="64"/>
                  </a:lnTo>
                  <a:lnTo>
                    <a:pt x="94" y="57"/>
                  </a:lnTo>
                  <a:lnTo>
                    <a:pt x="94" y="51"/>
                  </a:lnTo>
                  <a:lnTo>
                    <a:pt x="93" y="48"/>
                  </a:lnTo>
                  <a:lnTo>
                    <a:pt x="88" y="45"/>
                  </a:lnTo>
                  <a:lnTo>
                    <a:pt x="85" y="40"/>
                  </a:lnTo>
                  <a:lnTo>
                    <a:pt x="82" y="34"/>
                  </a:lnTo>
                  <a:lnTo>
                    <a:pt x="77" y="32"/>
                  </a:lnTo>
                  <a:lnTo>
                    <a:pt x="72" y="29"/>
                  </a:lnTo>
                  <a:lnTo>
                    <a:pt x="70" y="26"/>
                  </a:lnTo>
                  <a:lnTo>
                    <a:pt x="69" y="26"/>
                  </a:lnTo>
                  <a:lnTo>
                    <a:pt x="62" y="26"/>
                  </a:lnTo>
                  <a:lnTo>
                    <a:pt x="58" y="26"/>
                  </a:lnTo>
                  <a:lnTo>
                    <a:pt x="56" y="22"/>
                  </a:lnTo>
                  <a:lnTo>
                    <a:pt x="53" y="21"/>
                  </a:lnTo>
                  <a:lnTo>
                    <a:pt x="53" y="18"/>
                  </a:lnTo>
                  <a:lnTo>
                    <a:pt x="50" y="14"/>
                  </a:lnTo>
                  <a:lnTo>
                    <a:pt x="43" y="6"/>
                  </a:lnTo>
                  <a:lnTo>
                    <a:pt x="42" y="2"/>
                  </a:lnTo>
                  <a:lnTo>
                    <a:pt x="40" y="0"/>
                  </a:lnTo>
                  <a:lnTo>
                    <a:pt x="37" y="0"/>
                  </a:lnTo>
                  <a:close/>
                </a:path>
              </a:pathLst>
            </a:custGeom>
            <a:solidFill>
              <a:srgbClr val="AAA4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1526">
              <a:extLst>
                <a:ext uri="{FF2B5EF4-FFF2-40B4-BE49-F238E27FC236}">
                  <a16:creationId xmlns:a16="http://schemas.microsoft.com/office/drawing/2014/main" id="{1457C339-189F-4E61-A0B2-F3FEEC35903F}"/>
                </a:ext>
              </a:extLst>
            </p:cNvPr>
            <p:cNvSpPr>
              <a:spLocks/>
            </p:cNvSpPr>
            <p:nvPr/>
          </p:nvSpPr>
          <p:spPr bwMode="auto">
            <a:xfrm>
              <a:off x="5671" y="1859"/>
              <a:ext cx="102" cy="85"/>
            </a:xfrm>
            <a:custGeom>
              <a:avLst/>
              <a:gdLst>
                <a:gd name="T0" fmla="*/ 37 w 102"/>
                <a:gd name="T1" fmla="*/ 0 h 85"/>
                <a:gd name="T2" fmla="*/ 32 w 102"/>
                <a:gd name="T3" fmla="*/ 2 h 85"/>
                <a:gd name="T4" fmla="*/ 29 w 102"/>
                <a:gd name="T5" fmla="*/ 0 h 85"/>
                <a:gd name="T6" fmla="*/ 26 w 102"/>
                <a:gd name="T7" fmla="*/ 2 h 85"/>
                <a:gd name="T8" fmla="*/ 23 w 102"/>
                <a:gd name="T9" fmla="*/ 6 h 85"/>
                <a:gd name="T10" fmla="*/ 7 w 102"/>
                <a:gd name="T11" fmla="*/ 11 h 85"/>
                <a:gd name="T12" fmla="*/ 0 w 102"/>
                <a:gd name="T13" fmla="*/ 18 h 85"/>
                <a:gd name="T14" fmla="*/ 3 w 102"/>
                <a:gd name="T15" fmla="*/ 26 h 85"/>
                <a:gd name="T16" fmla="*/ 8 w 102"/>
                <a:gd name="T17" fmla="*/ 24 h 85"/>
                <a:gd name="T18" fmla="*/ 15 w 102"/>
                <a:gd name="T19" fmla="*/ 30 h 85"/>
                <a:gd name="T20" fmla="*/ 19 w 102"/>
                <a:gd name="T21" fmla="*/ 35 h 85"/>
                <a:gd name="T22" fmla="*/ 23 w 102"/>
                <a:gd name="T23" fmla="*/ 40 h 85"/>
                <a:gd name="T24" fmla="*/ 19 w 102"/>
                <a:gd name="T25" fmla="*/ 46 h 85"/>
                <a:gd name="T26" fmla="*/ 16 w 102"/>
                <a:gd name="T27" fmla="*/ 51 h 85"/>
                <a:gd name="T28" fmla="*/ 21 w 102"/>
                <a:gd name="T29" fmla="*/ 65 h 85"/>
                <a:gd name="T30" fmla="*/ 27 w 102"/>
                <a:gd name="T31" fmla="*/ 73 h 85"/>
                <a:gd name="T32" fmla="*/ 37 w 102"/>
                <a:gd name="T33" fmla="*/ 77 h 85"/>
                <a:gd name="T34" fmla="*/ 43 w 102"/>
                <a:gd name="T35" fmla="*/ 81 h 85"/>
                <a:gd name="T36" fmla="*/ 50 w 102"/>
                <a:gd name="T37" fmla="*/ 81 h 85"/>
                <a:gd name="T38" fmla="*/ 51 w 102"/>
                <a:gd name="T39" fmla="*/ 83 h 85"/>
                <a:gd name="T40" fmla="*/ 59 w 102"/>
                <a:gd name="T41" fmla="*/ 72 h 85"/>
                <a:gd name="T42" fmla="*/ 66 w 102"/>
                <a:gd name="T43" fmla="*/ 69 h 85"/>
                <a:gd name="T44" fmla="*/ 75 w 102"/>
                <a:gd name="T45" fmla="*/ 73 h 85"/>
                <a:gd name="T46" fmla="*/ 83 w 102"/>
                <a:gd name="T47" fmla="*/ 73 h 85"/>
                <a:gd name="T48" fmla="*/ 88 w 102"/>
                <a:gd name="T49" fmla="*/ 77 h 85"/>
                <a:gd name="T50" fmla="*/ 94 w 102"/>
                <a:gd name="T51" fmla="*/ 80 h 85"/>
                <a:gd name="T52" fmla="*/ 101 w 102"/>
                <a:gd name="T53" fmla="*/ 77 h 85"/>
                <a:gd name="T54" fmla="*/ 102 w 102"/>
                <a:gd name="T55" fmla="*/ 77 h 85"/>
                <a:gd name="T56" fmla="*/ 101 w 102"/>
                <a:gd name="T57" fmla="*/ 65 h 85"/>
                <a:gd name="T58" fmla="*/ 94 w 102"/>
                <a:gd name="T59" fmla="*/ 57 h 85"/>
                <a:gd name="T60" fmla="*/ 93 w 102"/>
                <a:gd name="T61" fmla="*/ 48 h 85"/>
                <a:gd name="T62" fmla="*/ 85 w 102"/>
                <a:gd name="T63" fmla="*/ 40 h 85"/>
                <a:gd name="T64" fmla="*/ 77 w 102"/>
                <a:gd name="T65" fmla="*/ 32 h 85"/>
                <a:gd name="T66" fmla="*/ 70 w 102"/>
                <a:gd name="T67" fmla="*/ 26 h 85"/>
                <a:gd name="T68" fmla="*/ 62 w 102"/>
                <a:gd name="T69" fmla="*/ 26 h 85"/>
                <a:gd name="T70" fmla="*/ 56 w 102"/>
                <a:gd name="T71" fmla="*/ 22 h 85"/>
                <a:gd name="T72" fmla="*/ 53 w 102"/>
                <a:gd name="T73" fmla="*/ 18 h 85"/>
                <a:gd name="T74" fmla="*/ 43 w 102"/>
                <a:gd name="T75" fmla="*/ 6 h 85"/>
                <a:gd name="T76" fmla="*/ 40 w 102"/>
                <a:gd name="T77"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2" h="85">
                  <a:moveTo>
                    <a:pt x="37" y="0"/>
                  </a:moveTo>
                  <a:lnTo>
                    <a:pt x="37" y="0"/>
                  </a:lnTo>
                  <a:lnTo>
                    <a:pt x="35" y="2"/>
                  </a:lnTo>
                  <a:lnTo>
                    <a:pt x="32" y="2"/>
                  </a:lnTo>
                  <a:lnTo>
                    <a:pt x="31" y="3"/>
                  </a:lnTo>
                  <a:lnTo>
                    <a:pt x="29" y="0"/>
                  </a:lnTo>
                  <a:lnTo>
                    <a:pt x="26" y="2"/>
                  </a:lnTo>
                  <a:lnTo>
                    <a:pt x="26" y="2"/>
                  </a:lnTo>
                  <a:lnTo>
                    <a:pt x="26" y="2"/>
                  </a:lnTo>
                  <a:lnTo>
                    <a:pt x="23" y="6"/>
                  </a:lnTo>
                  <a:lnTo>
                    <a:pt x="16" y="10"/>
                  </a:lnTo>
                  <a:lnTo>
                    <a:pt x="7" y="11"/>
                  </a:lnTo>
                  <a:lnTo>
                    <a:pt x="7" y="14"/>
                  </a:lnTo>
                  <a:lnTo>
                    <a:pt x="0" y="18"/>
                  </a:lnTo>
                  <a:lnTo>
                    <a:pt x="0" y="24"/>
                  </a:lnTo>
                  <a:lnTo>
                    <a:pt x="3" y="26"/>
                  </a:lnTo>
                  <a:lnTo>
                    <a:pt x="5" y="26"/>
                  </a:lnTo>
                  <a:lnTo>
                    <a:pt x="8" y="24"/>
                  </a:lnTo>
                  <a:lnTo>
                    <a:pt x="11" y="27"/>
                  </a:lnTo>
                  <a:lnTo>
                    <a:pt x="15" y="30"/>
                  </a:lnTo>
                  <a:lnTo>
                    <a:pt x="18" y="34"/>
                  </a:lnTo>
                  <a:lnTo>
                    <a:pt x="19" y="35"/>
                  </a:lnTo>
                  <a:lnTo>
                    <a:pt x="23" y="37"/>
                  </a:lnTo>
                  <a:lnTo>
                    <a:pt x="23" y="40"/>
                  </a:lnTo>
                  <a:lnTo>
                    <a:pt x="19" y="43"/>
                  </a:lnTo>
                  <a:lnTo>
                    <a:pt x="19" y="46"/>
                  </a:lnTo>
                  <a:lnTo>
                    <a:pt x="16" y="46"/>
                  </a:lnTo>
                  <a:lnTo>
                    <a:pt x="16" y="51"/>
                  </a:lnTo>
                  <a:lnTo>
                    <a:pt x="19" y="56"/>
                  </a:lnTo>
                  <a:lnTo>
                    <a:pt x="21" y="65"/>
                  </a:lnTo>
                  <a:lnTo>
                    <a:pt x="23" y="69"/>
                  </a:lnTo>
                  <a:lnTo>
                    <a:pt x="27" y="73"/>
                  </a:lnTo>
                  <a:lnTo>
                    <a:pt x="32" y="75"/>
                  </a:lnTo>
                  <a:lnTo>
                    <a:pt x="37" y="77"/>
                  </a:lnTo>
                  <a:lnTo>
                    <a:pt x="39" y="80"/>
                  </a:lnTo>
                  <a:lnTo>
                    <a:pt x="43" y="81"/>
                  </a:lnTo>
                  <a:lnTo>
                    <a:pt x="47" y="80"/>
                  </a:lnTo>
                  <a:lnTo>
                    <a:pt x="50" y="81"/>
                  </a:lnTo>
                  <a:lnTo>
                    <a:pt x="51" y="85"/>
                  </a:lnTo>
                  <a:lnTo>
                    <a:pt x="51" y="83"/>
                  </a:lnTo>
                  <a:lnTo>
                    <a:pt x="56" y="77"/>
                  </a:lnTo>
                  <a:lnTo>
                    <a:pt x="59" y="72"/>
                  </a:lnTo>
                  <a:lnTo>
                    <a:pt x="64" y="72"/>
                  </a:lnTo>
                  <a:lnTo>
                    <a:pt x="66" y="69"/>
                  </a:lnTo>
                  <a:lnTo>
                    <a:pt x="69" y="69"/>
                  </a:lnTo>
                  <a:lnTo>
                    <a:pt x="75" y="73"/>
                  </a:lnTo>
                  <a:lnTo>
                    <a:pt x="80" y="72"/>
                  </a:lnTo>
                  <a:lnTo>
                    <a:pt x="83" y="73"/>
                  </a:lnTo>
                  <a:lnTo>
                    <a:pt x="85" y="77"/>
                  </a:lnTo>
                  <a:lnTo>
                    <a:pt x="88" y="77"/>
                  </a:lnTo>
                  <a:lnTo>
                    <a:pt x="94" y="80"/>
                  </a:lnTo>
                  <a:lnTo>
                    <a:pt x="94" y="80"/>
                  </a:lnTo>
                  <a:lnTo>
                    <a:pt x="99" y="77"/>
                  </a:lnTo>
                  <a:lnTo>
                    <a:pt x="101" y="77"/>
                  </a:lnTo>
                  <a:lnTo>
                    <a:pt x="101" y="78"/>
                  </a:lnTo>
                  <a:lnTo>
                    <a:pt x="102" y="77"/>
                  </a:lnTo>
                  <a:lnTo>
                    <a:pt x="102" y="70"/>
                  </a:lnTo>
                  <a:lnTo>
                    <a:pt x="101" y="65"/>
                  </a:lnTo>
                  <a:lnTo>
                    <a:pt x="97" y="64"/>
                  </a:lnTo>
                  <a:lnTo>
                    <a:pt x="94" y="57"/>
                  </a:lnTo>
                  <a:lnTo>
                    <a:pt x="94" y="51"/>
                  </a:lnTo>
                  <a:lnTo>
                    <a:pt x="93" y="48"/>
                  </a:lnTo>
                  <a:lnTo>
                    <a:pt x="88" y="45"/>
                  </a:lnTo>
                  <a:lnTo>
                    <a:pt x="85" y="40"/>
                  </a:lnTo>
                  <a:lnTo>
                    <a:pt x="82" y="34"/>
                  </a:lnTo>
                  <a:lnTo>
                    <a:pt x="77" y="32"/>
                  </a:lnTo>
                  <a:lnTo>
                    <a:pt x="72" y="29"/>
                  </a:lnTo>
                  <a:lnTo>
                    <a:pt x="70" y="26"/>
                  </a:lnTo>
                  <a:lnTo>
                    <a:pt x="69" y="26"/>
                  </a:lnTo>
                  <a:lnTo>
                    <a:pt x="62" y="26"/>
                  </a:lnTo>
                  <a:lnTo>
                    <a:pt x="58" y="26"/>
                  </a:lnTo>
                  <a:lnTo>
                    <a:pt x="56" y="22"/>
                  </a:lnTo>
                  <a:lnTo>
                    <a:pt x="53" y="21"/>
                  </a:lnTo>
                  <a:lnTo>
                    <a:pt x="53" y="18"/>
                  </a:lnTo>
                  <a:lnTo>
                    <a:pt x="50" y="14"/>
                  </a:lnTo>
                  <a:lnTo>
                    <a:pt x="43" y="6"/>
                  </a:lnTo>
                  <a:lnTo>
                    <a:pt x="42" y="2"/>
                  </a:lnTo>
                  <a:lnTo>
                    <a:pt x="40" y="0"/>
                  </a:lnTo>
                  <a:lnTo>
                    <a:pt x="3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1527">
              <a:extLst>
                <a:ext uri="{FF2B5EF4-FFF2-40B4-BE49-F238E27FC236}">
                  <a16:creationId xmlns:a16="http://schemas.microsoft.com/office/drawing/2014/main" id="{FDF5AD74-CD76-4CEE-8A82-873066340514}"/>
                </a:ext>
              </a:extLst>
            </p:cNvPr>
            <p:cNvSpPr>
              <a:spLocks/>
            </p:cNvSpPr>
            <p:nvPr/>
          </p:nvSpPr>
          <p:spPr bwMode="auto">
            <a:xfrm>
              <a:off x="5238" y="1787"/>
              <a:ext cx="70" cy="19"/>
            </a:xfrm>
            <a:custGeom>
              <a:avLst/>
              <a:gdLst>
                <a:gd name="T0" fmla="*/ 38 w 44"/>
                <a:gd name="T1" fmla="*/ 2 h 12"/>
                <a:gd name="T2" fmla="*/ 35 w 44"/>
                <a:gd name="T3" fmla="*/ 0 h 12"/>
                <a:gd name="T4" fmla="*/ 25 w 44"/>
                <a:gd name="T5" fmla="*/ 3 h 12"/>
                <a:gd name="T6" fmla="*/ 22 w 44"/>
                <a:gd name="T7" fmla="*/ 1 h 12"/>
                <a:gd name="T8" fmla="*/ 12 w 44"/>
                <a:gd name="T9" fmla="*/ 2 h 12"/>
                <a:gd name="T10" fmla="*/ 12 w 44"/>
                <a:gd name="T11" fmla="*/ 4 h 12"/>
                <a:gd name="T12" fmla="*/ 1 w 44"/>
                <a:gd name="T13" fmla="*/ 6 h 12"/>
                <a:gd name="T14" fmla="*/ 1 w 44"/>
                <a:gd name="T15" fmla="*/ 6 h 12"/>
                <a:gd name="T16" fmla="*/ 0 w 44"/>
                <a:gd name="T17" fmla="*/ 6 h 12"/>
                <a:gd name="T18" fmla="*/ 0 w 44"/>
                <a:gd name="T19" fmla="*/ 7 h 12"/>
                <a:gd name="T20" fmla="*/ 2 w 44"/>
                <a:gd name="T21" fmla="*/ 7 h 12"/>
                <a:gd name="T22" fmla="*/ 2 w 44"/>
                <a:gd name="T23" fmla="*/ 8 h 12"/>
                <a:gd name="T24" fmla="*/ 3 w 44"/>
                <a:gd name="T25" fmla="*/ 9 h 12"/>
                <a:gd name="T26" fmla="*/ 4 w 44"/>
                <a:gd name="T27" fmla="*/ 7 h 12"/>
                <a:gd name="T28" fmla="*/ 6 w 44"/>
                <a:gd name="T29" fmla="*/ 8 h 12"/>
                <a:gd name="T30" fmla="*/ 7 w 44"/>
                <a:gd name="T31" fmla="*/ 8 h 12"/>
                <a:gd name="T32" fmla="*/ 8 w 44"/>
                <a:gd name="T33" fmla="*/ 7 h 12"/>
                <a:gd name="T34" fmla="*/ 10 w 44"/>
                <a:gd name="T35" fmla="*/ 7 h 12"/>
                <a:gd name="T36" fmla="*/ 14 w 44"/>
                <a:gd name="T37" fmla="*/ 11 h 12"/>
                <a:gd name="T38" fmla="*/ 15 w 44"/>
                <a:gd name="T39" fmla="*/ 11 h 12"/>
                <a:gd name="T40" fmla="*/ 15 w 44"/>
                <a:gd name="T41" fmla="*/ 11 h 12"/>
                <a:gd name="T42" fmla="*/ 18 w 44"/>
                <a:gd name="T43" fmla="*/ 10 h 12"/>
                <a:gd name="T44" fmla="*/ 22 w 44"/>
                <a:gd name="T45" fmla="*/ 9 h 12"/>
                <a:gd name="T46" fmla="*/ 23 w 44"/>
                <a:gd name="T47" fmla="*/ 10 h 12"/>
                <a:gd name="T48" fmla="*/ 28 w 44"/>
                <a:gd name="T49" fmla="*/ 9 h 12"/>
                <a:gd name="T50" fmla="*/ 29 w 44"/>
                <a:gd name="T51" fmla="*/ 10 h 12"/>
                <a:gd name="T52" fmla="*/ 29 w 44"/>
                <a:gd name="T53" fmla="*/ 8 h 12"/>
                <a:gd name="T54" fmla="*/ 32 w 44"/>
                <a:gd name="T55" fmla="*/ 7 h 12"/>
                <a:gd name="T56" fmla="*/ 37 w 44"/>
                <a:gd name="T57" fmla="*/ 10 h 12"/>
                <a:gd name="T58" fmla="*/ 40 w 44"/>
                <a:gd name="T59" fmla="*/ 10 h 12"/>
                <a:gd name="T60" fmla="*/ 43 w 44"/>
                <a:gd name="T61" fmla="*/ 12 h 12"/>
                <a:gd name="T62" fmla="*/ 44 w 44"/>
                <a:gd name="T63" fmla="*/ 9 h 12"/>
                <a:gd name="T64" fmla="*/ 43 w 44"/>
                <a:gd name="T65" fmla="*/ 7 h 12"/>
                <a:gd name="T66" fmla="*/ 40 w 44"/>
                <a:gd name="T67" fmla="*/ 5 h 12"/>
                <a:gd name="T68" fmla="*/ 41 w 44"/>
                <a:gd name="T69" fmla="*/ 3 h 12"/>
                <a:gd name="T70" fmla="*/ 38 w 44"/>
                <a:gd name="T71" fmla="*/ 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4" h="12">
                  <a:moveTo>
                    <a:pt x="38" y="2"/>
                  </a:moveTo>
                  <a:cubicBezTo>
                    <a:pt x="37" y="0"/>
                    <a:pt x="35" y="0"/>
                    <a:pt x="35" y="0"/>
                  </a:cubicBezTo>
                  <a:cubicBezTo>
                    <a:pt x="35" y="0"/>
                    <a:pt x="27" y="3"/>
                    <a:pt x="25" y="3"/>
                  </a:cubicBezTo>
                  <a:cubicBezTo>
                    <a:pt x="23" y="3"/>
                    <a:pt x="22" y="1"/>
                    <a:pt x="22" y="1"/>
                  </a:cubicBezTo>
                  <a:cubicBezTo>
                    <a:pt x="12" y="2"/>
                    <a:pt x="12" y="2"/>
                    <a:pt x="12" y="2"/>
                  </a:cubicBezTo>
                  <a:cubicBezTo>
                    <a:pt x="12" y="2"/>
                    <a:pt x="12" y="2"/>
                    <a:pt x="12" y="4"/>
                  </a:cubicBezTo>
                  <a:cubicBezTo>
                    <a:pt x="12" y="6"/>
                    <a:pt x="4" y="6"/>
                    <a:pt x="1" y="6"/>
                  </a:cubicBezTo>
                  <a:cubicBezTo>
                    <a:pt x="1" y="6"/>
                    <a:pt x="1" y="6"/>
                    <a:pt x="1" y="6"/>
                  </a:cubicBezTo>
                  <a:cubicBezTo>
                    <a:pt x="0" y="6"/>
                    <a:pt x="0" y="6"/>
                    <a:pt x="0" y="6"/>
                  </a:cubicBezTo>
                  <a:cubicBezTo>
                    <a:pt x="0" y="7"/>
                    <a:pt x="0" y="7"/>
                    <a:pt x="0" y="7"/>
                  </a:cubicBezTo>
                  <a:cubicBezTo>
                    <a:pt x="2" y="7"/>
                    <a:pt x="2" y="7"/>
                    <a:pt x="2" y="7"/>
                  </a:cubicBezTo>
                  <a:cubicBezTo>
                    <a:pt x="2" y="8"/>
                    <a:pt x="2" y="8"/>
                    <a:pt x="2" y="8"/>
                  </a:cubicBezTo>
                  <a:cubicBezTo>
                    <a:pt x="3" y="9"/>
                    <a:pt x="3" y="9"/>
                    <a:pt x="3" y="9"/>
                  </a:cubicBezTo>
                  <a:cubicBezTo>
                    <a:pt x="4" y="7"/>
                    <a:pt x="4" y="7"/>
                    <a:pt x="4" y="7"/>
                  </a:cubicBezTo>
                  <a:cubicBezTo>
                    <a:pt x="6" y="8"/>
                    <a:pt x="6" y="8"/>
                    <a:pt x="6" y="8"/>
                  </a:cubicBezTo>
                  <a:cubicBezTo>
                    <a:pt x="7" y="8"/>
                    <a:pt x="7" y="8"/>
                    <a:pt x="7" y="8"/>
                  </a:cubicBezTo>
                  <a:cubicBezTo>
                    <a:pt x="8" y="7"/>
                    <a:pt x="8" y="7"/>
                    <a:pt x="8" y="7"/>
                  </a:cubicBezTo>
                  <a:cubicBezTo>
                    <a:pt x="10" y="7"/>
                    <a:pt x="10" y="7"/>
                    <a:pt x="10" y="7"/>
                  </a:cubicBezTo>
                  <a:cubicBezTo>
                    <a:pt x="14" y="11"/>
                    <a:pt x="14" y="11"/>
                    <a:pt x="14" y="11"/>
                  </a:cubicBezTo>
                  <a:cubicBezTo>
                    <a:pt x="15" y="11"/>
                    <a:pt x="15" y="11"/>
                    <a:pt x="15" y="11"/>
                  </a:cubicBezTo>
                  <a:cubicBezTo>
                    <a:pt x="15" y="11"/>
                    <a:pt x="15" y="11"/>
                    <a:pt x="15" y="11"/>
                  </a:cubicBezTo>
                  <a:cubicBezTo>
                    <a:pt x="18" y="10"/>
                    <a:pt x="18" y="10"/>
                    <a:pt x="18" y="10"/>
                  </a:cubicBezTo>
                  <a:cubicBezTo>
                    <a:pt x="22" y="9"/>
                    <a:pt x="22" y="9"/>
                    <a:pt x="22" y="9"/>
                  </a:cubicBezTo>
                  <a:cubicBezTo>
                    <a:pt x="23" y="10"/>
                    <a:pt x="23" y="10"/>
                    <a:pt x="23" y="10"/>
                  </a:cubicBezTo>
                  <a:cubicBezTo>
                    <a:pt x="28" y="9"/>
                    <a:pt x="28" y="9"/>
                    <a:pt x="28" y="9"/>
                  </a:cubicBezTo>
                  <a:cubicBezTo>
                    <a:pt x="29" y="10"/>
                    <a:pt x="29" y="10"/>
                    <a:pt x="29" y="10"/>
                  </a:cubicBezTo>
                  <a:cubicBezTo>
                    <a:pt x="29" y="8"/>
                    <a:pt x="29" y="8"/>
                    <a:pt x="29" y="8"/>
                  </a:cubicBezTo>
                  <a:cubicBezTo>
                    <a:pt x="32" y="7"/>
                    <a:pt x="32" y="7"/>
                    <a:pt x="32" y="7"/>
                  </a:cubicBezTo>
                  <a:cubicBezTo>
                    <a:pt x="37" y="10"/>
                    <a:pt x="37" y="10"/>
                    <a:pt x="37" y="10"/>
                  </a:cubicBezTo>
                  <a:cubicBezTo>
                    <a:pt x="40" y="10"/>
                    <a:pt x="40" y="10"/>
                    <a:pt x="40" y="10"/>
                  </a:cubicBezTo>
                  <a:cubicBezTo>
                    <a:pt x="43" y="12"/>
                    <a:pt x="43" y="12"/>
                    <a:pt x="43" y="12"/>
                  </a:cubicBezTo>
                  <a:cubicBezTo>
                    <a:pt x="44" y="9"/>
                    <a:pt x="44" y="9"/>
                    <a:pt x="44" y="9"/>
                  </a:cubicBezTo>
                  <a:cubicBezTo>
                    <a:pt x="43" y="7"/>
                    <a:pt x="43" y="7"/>
                    <a:pt x="43" y="7"/>
                  </a:cubicBezTo>
                  <a:cubicBezTo>
                    <a:pt x="40" y="5"/>
                    <a:pt x="40" y="5"/>
                    <a:pt x="40" y="5"/>
                  </a:cubicBezTo>
                  <a:cubicBezTo>
                    <a:pt x="41" y="3"/>
                    <a:pt x="41" y="3"/>
                    <a:pt x="41" y="3"/>
                  </a:cubicBezTo>
                  <a:cubicBezTo>
                    <a:pt x="41" y="3"/>
                    <a:pt x="39" y="3"/>
                    <a:pt x="38" y="2"/>
                  </a:cubicBez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1528">
              <a:extLst>
                <a:ext uri="{FF2B5EF4-FFF2-40B4-BE49-F238E27FC236}">
                  <a16:creationId xmlns:a16="http://schemas.microsoft.com/office/drawing/2014/main" id="{4969520D-D0D3-4D33-BC30-653CC8C4F49C}"/>
                </a:ext>
              </a:extLst>
            </p:cNvPr>
            <p:cNvSpPr>
              <a:spLocks/>
            </p:cNvSpPr>
            <p:nvPr/>
          </p:nvSpPr>
          <p:spPr bwMode="auto">
            <a:xfrm>
              <a:off x="5284" y="1803"/>
              <a:ext cx="2" cy="2"/>
            </a:xfrm>
            <a:custGeom>
              <a:avLst/>
              <a:gdLst>
                <a:gd name="T0" fmla="*/ 2 w 2"/>
                <a:gd name="T1" fmla="*/ 2 h 2"/>
                <a:gd name="T2" fmla="*/ 0 w 2"/>
                <a:gd name="T3" fmla="*/ 0 h 2"/>
                <a:gd name="T4" fmla="*/ 2 w 2"/>
                <a:gd name="T5" fmla="*/ 2 h 2"/>
              </a:gdLst>
              <a:ahLst/>
              <a:cxnLst>
                <a:cxn ang="0">
                  <a:pos x="T0" y="T1"/>
                </a:cxn>
                <a:cxn ang="0">
                  <a:pos x="T2" y="T3"/>
                </a:cxn>
                <a:cxn ang="0">
                  <a:pos x="T4" y="T5"/>
                </a:cxn>
              </a:cxnLst>
              <a:rect l="0" t="0" r="r" b="b"/>
              <a:pathLst>
                <a:path w="2" h="2">
                  <a:moveTo>
                    <a:pt x="2" y="2"/>
                  </a:moveTo>
                  <a:lnTo>
                    <a:pt x="0" y="0"/>
                  </a:lnTo>
                  <a:lnTo>
                    <a:pt x="2" y="2"/>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1529">
              <a:extLst>
                <a:ext uri="{FF2B5EF4-FFF2-40B4-BE49-F238E27FC236}">
                  <a16:creationId xmlns:a16="http://schemas.microsoft.com/office/drawing/2014/main" id="{9CB9841C-7AE1-4CE4-A501-312F736AB0D6}"/>
                </a:ext>
              </a:extLst>
            </p:cNvPr>
            <p:cNvSpPr>
              <a:spLocks/>
            </p:cNvSpPr>
            <p:nvPr/>
          </p:nvSpPr>
          <p:spPr bwMode="auto">
            <a:xfrm>
              <a:off x="4997" y="811"/>
              <a:ext cx="1852" cy="989"/>
            </a:xfrm>
            <a:custGeom>
              <a:avLst/>
              <a:gdLst>
                <a:gd name="T0" fmla="*/ 1139 w 1162"/>
                <a:gd name="T1" fmla="*/ 30 h 620"/>
                <a:gd name="T2" fmla="*/ 1102 w 1162"/>
                <a:gd name="T3" fmla="*/ 31 h 620"/>
                <a:gd name="T4" fmla="*/ 1016 w 1162"/>
                <a:gd name="T5" fmla="*/ 19 h 620"/>
                <a:gd name="T6" fmla="*/ 961 w 1162"/>
                <a:gd name="T7" fmla="*/ 43 h 620"/>
                <a:gd name="T8" fmla="*/ 871 w 1162"/>
                <a:gd name="T9" fmla="*/ 39 h 620"/>
                <a:gd name="T10" fmla="*/ 773 w 1162"/>
                <a:gd name="T11" fmla="*/ 57 h 620"/>
                <a:gd name="T12" fmla="*/ 733 w 1162"/>
                <a:gd name="T13" fmla="*/ 63 h 620"/>
                <a:gd name="T14" fmla="*/ 693 w 1162"/>
                <a:gd name="T15" fmla="*/ 107 h 620"/>
                <a:gd name="T16" fmla="*/ 646 w 1162"/>
                <a:gd name="T17" fmla="*/ 62 h 620"/>
                <a:gd name="T18" fmla="*/ 604 w 1162"/>
                <a:gd name="T19" fmla="*/ 79 h 620"/>
                <a:gd name="T20" fmla="*/ 520 w 1162"/>
                <a:gd name="T21" fmla="*/ 82 h 620"/>
                <a:gd name="T22" fmla="*/ 510 w 1162"/>
                <a:gd name="T23" fmla="*/ 61 h 620"/>
                <a:gd name="T24" fmla="*/ 479 w 1162"/>
                <a:gd name="T25" fmla="*/ 14 h 620"/>
                <a:gd name="T26" fmla="*/ 432 w 1162"/>
                <a:gd name="T27" fmla="*/ 2 h 620"/>
                <a:gd name="T28" fmla="*/ 410 w 1162"/>
                <a:gd name="T29" fmla="*/ 53 h 620"/>
                <a:gd name="T30" fmla="*/ 358 w 1162"/>
                <a:gd name="T31" fmla="*/ 88 h 620"/>
                <a:gd name="T32" fmla="*/ 355 w 1162"/>
                <a:gd name="T33" fmla="*/ 123 h 620"/>
                <a:gd name="T34" fmla="*/ 396 w 1162"/>
                <a:gd name="T35" fmla="*/ 208 h 620"/>
                <a:gd name="T36" fmla="*/ 315 w 1162"/>
                <a:gd name="T37" fmla="*/ 171 h 620"/>
                <a:gd name="T38" fmla="*/ 306 w 1162"/>
                <a:gd name="T39" fmla="*/ 198 h 620"/>
                <a:gd name="T40" fmla="*/ 334 w 1162"/>
                <a:gd name="T41" fmla="*/ 229 h 620"/>
                <a:gd name="T42" fmla="*/ 318 w 1162"/>
                <a:gd name="T43" fmla="*/ 250 h 620"/>
                <a:gd name="T44" fmla="*/ 260 w 1162"/>
                <a:gd name="T45" fmla="*/ 175 h 620"/>
                <a:gd name="T46" fmla="*/ 260 w 1162"/>
                <a:gd name="T47" fmla="*/ 237 h 620"/>
                <a:gd name="T48" fmla="*/ 197 w 1162"/>
                <a:gd name="T49" fmla="*/ 255 h 620"/>
                <a:gd name="T50" fmla="*/ 158 w 1162"/>
                <a:gd name="T51" fmla="*/ 263 h 620"/>
                <a:gd name="T52" fmla="*/ 118 w 1162"/>
                <a:gd name="T53" fmla="*/ 289 h 620"/>
                <a:gd name="T54" fmla="*/ 80 w 1162"/>
                <a:gd name="T55" fmla="*/ 337 h 620"/>
                <a:gd name="T56" fmla="*/ 40 w 1162"/>
                <a:gd name="T57" fmla="*/ 299 h 620"/>
                <a:gd name="T58" fmla="*/ 69 w 1162"/>
                <a:gd name="T59" fmla="*/ 268 h 620"/>
                <a:gd name="T60" fmla="*/ 20 w 1162"/>
                <a:gd name="T61" fmla="*/ 250 h 620"/>
                <a:gd name="T62" fmla="*/ 22 w 1162"/>
                <a:gd name="T63" fmla="*/ 386 h 620"/>
                <a:gd name="T64" fmla="*/ 38 w 1162"/>
                <a:gd name="T65" fmla="*/ 455 h 620"/>
                <a:gd name="T66" fmla="*/ 127 w 1162"/>
                <a:gd name="T67" fmla="*/ 534 h 620"/>
                <a:gd name="T68" fmla="*/ 139 w 1162"/>
                <a:gd name="T69" fmla="*/ 601 h 620"/>
                <a:gd name="T70" fmla="*/ 200 w 1162"/>
                <a:gd name="T71" fmla="*/ 570 h 620"/>
                <a:gd name="T72" fmla="*/ 212 w 1162"/>
                <a:gd name="T73" fmla="*/ 500 h 620"/>
                <a:gd name="T74" fmla="*/ 297 w 1162"/>
                <a:gd name="T75" fmla="*/ 508 h 620"/>
                <a:gd name="T76" fmla="*/ 324 w 1162"/>
                <a:gd name="T77" fmla="*/ 456 h 620"/>
                <a:gd name="T78" fmla="*/ 390 w 1162"/>
                <a:gd name="T79" fmla="*/ 465 h 620"/>
                <a:gd name="T80" fmla="*/ 500 w 1162"/>
                <a:gd name="T81" fmla="*/ 508 h 620"/>
                <a:gd name="T82" fmla="*/ 593 w 1162"/>
                <a:gd name="T83" fmla="*/ 497 h 620"/>
                <a:gd name="T84" fmla="*/ 666 w 1162"/>
                <a:gd name="T85" fmla="*/ 484 h 620"/>
                <a:gd name="T86" fmla="*/ 774 w 1162"/>
                <a:gd name="T87" fmla="*/ 471 h 620"/>
                <a:gd name="T88" fmla="*/ 806 w 1162"/>
                <a:gd name="T89" fmla="*/ 424 h 620"/>
                <a:gd name="T90" fmla="*/ 855 w 1162"/>
                <a:gd name="T91" fmla="*/ 471 h 620"/>
                <a:gd name="T92" fmla="*/ 903 w 1162"/>
                <a:gd name="T93" fmla="*/ 486 h 620"/>
                <a:gd name="T94" fmla="*/ 897 w 1162"/>
                <a:gd name="T95" fmla="*/ 535 h 620"/>
                <a:gd name="T96" fmla="*/ 942 w 1162"/>
                <a:gd name="T97" fmla="*/ 530 h 620"/>
                <a:gd name="T98" fmla="*/ 942 w 1162"/>
                <a:gd name="T99" fmla="*/ 413 h 620"/>
                <a:gd name="T100" fmla="*/ 883 w 1162"/>
                <a:gd name="T101" fmla="*/ 390 h 620"/>
                <a:gd name="T102" fmla="*/ 931 w 1162"/>
                <a:gd name="T103" fmla="*/ 293 h 620"/>
                <a:gd name="T104" fmla="*/ 987 w 1162"/>
                <a:gd name="T105" fmla="*/ 284 h 620"/>
                <a:gd name="T106" fmla="*/ 1010 w 1162"/>
                <a:gd name="T107" fmla="*/ 228 h 620"/>
                <a:gd name="T108" fmla="*/ 1029 w 1162"/>
                <a:gd name="T109" fmla="*/ 205 h 620"/>
                <a:gd name="T110" fmla="*/ 1039 w 1162"/>
                <a:gd name="T111" fmla="*/ 272 h 620"/>
                <a:gd name="T112" fmla="*/ 1085 w 1162"/>
                <a:gd name="T113" fmla="*/ 397 h 620"/>
                <a:gd name="T114" fmla="*/ 1092 w 1162"/>
                <a:gd name="T115" fmla="*/ 318 h 620"/>
                <a:gd name="T116" fmla="*/ 1061 w 1162"/>
                <a:gd name="T117" fmla="*/ 251 h 620"/>
                <a:gd name="T118" fmla="*/ 1113 w 1162"/>
                <a:gd name="T119" fmla="*/ 207 h 620"/>
                <a:gd name="T120" fmla="*/ 1129 w 1162"/>
                <a:gd name="T121" fmla="*/ 147 h 620"/>
                <a:gd name="T122" fmla="*/ 1118 w 1162"/>
                <a:gd name="T123" fmla="*/ 105 h 620"/>
                <a:gd name="T124" fmla="*/ 1144 w 1162"/>
                <a:gd name="T125" fmla="*/ 84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62" h="620">
                  <a:moveTo>
                    <a:pt x="1161" y="79"/>
                  </a:moveTo>
                  <a:cubicBezTo>
                    <a:pt x="1159" y="80"/>
                    <a:pt x="1159" y="80"/>
                    <a:pt x="1159" y="80"/>
                  </a:cubicBezTo>
                  <a:cubicBezTo>
                    <a:pt x="1157" y="79"/>
                    <a:pt x="1157" y="79"/>
                    <a:pt x="1157" y="79"/>
                  </a:cubicBezTo>
                  <a:cubicBezTo>
                    <a:pt x="1158" y="77"/>
                    <a:pt x="1158" y="77"/>
                    <a:pt x="1158" y="77"/>
                  </a:cubicBezTo>
                  <a:cubicBezTo>
                    <a:pt x="1160" y="78"/>
                    <a:pt x="1160" y="78"/>
                    <a:pt x="1160" y="78"/>
                  </a:cubicBezTo>
                  <a:cubicBezTo>
                    <a:pt x="1161" y="77"/>
                    <a:pt x="1161" y="77"/>
                    <a:pt x="1161" y="77"/>
                  </a:cubicBezTo>
                  <a:cubicBezTo>
                    <a:pt x="1161" y="75"/>
                    <a:pt x="1161" y="75"/>
                    <a:pt x="1161" y="75"/>
                  </a:cubicBezTo>
                  <a:cubicBezTo>
                    <a:pt x="1160" y="75"/>
                    <a:pt x="1160" y="75"/>
                    <a:pt x="1160" y="75"/>
                  </a:cubicBezTo>
                  <a:cubicBezTo>
                    <a:pt x="1158" y="74"/>
                    <a:pt x="1158" y="74"/>
                    <a:pt x="1158" y="74"/>
                  </a:cubicBezTo>
                  <a:cubicBezTo>
                    <a:pt x="1157" y="75"/>
                    <a:pt x="1157" y="75"/>
                    <a:pt x="1157" y="75"/>
                  </a:cubicBezTo>
                  <a:cubicBezTo>
                    <a:pt x="1157" y="77"/>
                    <a:pt x="1157" y="77"/>
                    <a:pt x="1157" y="77"/>
                  </a:cubicBezTo>
                  <a:cubicBezTo>
                    <a:pt x="1156" y="75"/>
                    <a:pt x="1156" y="75"/>
                    <a:pt x="1156" y="75"/>
                  </a:cubicBezTo>
                  <a:cubicBezTo>
                    <a:pt x="1154" y="76"/>
                    <a:pt x="1154" y="76"/>
                    <a:pt x="1154" y="76"/>
                  </a:cubicBezTo>
                  <a:cubicBezTo>
                    <a:pt x="1155" y="74"/>
                    <a:pt x="1155" y="74"/>
                    <a:pt x="1155" y="74"/>
                  </a:cubicBezTo>
                  <a:cubicBezTo>
                    <a:pt x="1154" y="72"/>
                    <a:pt x="1154" y="72"/>
                    <a:pt x="1154" y="72"/>
                  </a:cubicBezTo>
                  <a:cubicBezTo>
                    <a:pt x="1152" y="73"/>
                    <a:pt x="1152" y="73"/>
                    <a:pt x="1152" y="73"/>
                  </a:cubicBezTo>
                  <a:cubicBezTo>
                    <a:pt x="1152" y="74"/>
                    <a:pt x="1152" y="74"/>
                    <a:pt x="1152" y="74"/>
                  </a:cubicBezTo>
                  <a:cubicBezTo>
                    <a:pt x="1151" y="73"/>
                    <a:pt x="1151" y="73"/>
                    <a:pt x="1151" y="73"/>
                  </a:cubicBezTo>
                  <a:cubicBezTo>
                    <a:pt x="1151" y="72"/>
                    <a:pt x="1151" y="72"/>
                    <a:pt x="1151" y="72"/>
                  </a:cubicBezTo>
                  <a:cubicBezTo>
                    <a:pt x="1153" y="71"/>
                    <a:pt x="1153" y="71"/>
                    <a:pt x="1153" y="71"/>
                  </a:cubicBezTo>
                  <a:cubicBezTo>
                    <a:pt x="1153" y="68"/>
                    <a:pt x="1153" y="68"/>
                    <a:pt x="1153" y="68"/>
                  </a:cubicBezTo>
                  <a:cubicBezTo>
                    <a:pt x="1152" y="68"/>
                    <a:pt x="1152" y="68"/>
                    <a:pt x="1152" y="68"/>
                  </a:cubicBezTo>
                  <a:cubicBezTo>
                    <a:pt x="1154" y="66"/>
                    <a:pt x="1154" y="66"/>
                    <a:pt x="1154" y="66"/>
                  </a:cubicBezTo>
                  <a:cubicBezTo>
                    <a:pt x="1153" y="64"/>
                    <a:pt x="1153" y="64"/>
                    <a:pt x="1153" y="64"/>
                  </a:cubicBezTo>
                  <a:cubicBezTo>
                    <a:pt x="1153" y="63"/>
                    <a:pt x="1153" y="63"/>
                    <a:pt x="1153" y="63"/>
                  </a:cubicBezTo>
                  <a:cubicBezTo>
                    <a:pt x="1150" y="61"/>
                    <a:pt x="1150" y="61"/>
                    <a:pt x="1150" y="61"/>
                  </a:cubicBezTo>
                  <a:cubicBezTo>
                    <a:pt x="1148" y="61"/>
                    <a:pt x="1148" y="61"/>
                    <a:pt x="1148" y="61"/>
                  </a:cubicBezTo>
                  <a:cubicBezTo>
                    <a:pt x="1146" y="63"/>
                    <a:pt x="1146" y="63"/>
                    <a:pt x="1146" y="63"/>
                  </a:cubicBezTo>
                  <a:cubicBezTo>
                    <a:pt x="1147" y="60"/>
                    <a:pt x="1147" y="60"/>
                    <a:pt x="1147" y="60"/>
                  </a:cubicBezTo>
                  <a:cubicBezTo>
                    <a:pt x="1148" y="59"/>
                    <a:pt x="1148" y="59"/>
                    <a:pt x="1148" y="59"/>
                  </a:cubicBezTo>
                  <a:cubicBezTo>
                    <a:pt x="1146" y="57"/>
                    <a:pt x="1146" y="57"/>
                    <a:pt x="1146" y="57"/>
                  </a:cubicBezTo>
                  <a:cubicBezTo>
                    <a:pt x="1146" y="56"/>
                    <a:pt x="1146" y="56"/>
                    <a:pt x="1146" y="56"/>
                  </a:cubicBezTo>
                  <a:cubicBezTo>
                    <a:pt x="1145" y="56"/>
                    <a:pt x="1145" y="56"/>
                    <a:pt x="1145" y="56"/>
                  </a:cubicBezTo>
                  <a:cubicBezTo>
                    <a:pt x="1144" y="57"/>
                    <a:pt x="1144" y="57"/>
                    <a:pt x="1144" y="57"/>
                  </a:cubicBezTo>
                  <a:cubicBezTo>
                    <a:pt x="1143" y="56"/>
                    <a:pt x="1143" y="56"/>
                    <a:pt x="1143" y="56"/>
                  </a:cubicBezTo>
                  <a:cubicBezTo>
                    <a:pt x="1142" y="55"/>
                    <a:pt x="1142" y="55"/>
                    <a:pt x="1142" y="55"/>
                  </a:cubicBezTo>
                  <a:cubicBezTo>
                    <a:pt x="1139" y="55"/>
                    <a:pt x="1139" y="55"/>
                    <a:pt x="1139" y="55"/>
                  </a:cubicBezTo>
                  <a:cubicBezTo>
                    <a:pt x="1141" y="54"/>
                    <a:pt x="1141" y="54"/>
                    <a:pt x="1141" y="54"/>
                  </a:cubicBezTo>
                  <a:cubicBezTo>
                    <a:pt x="1144" y="54"/>
                    <a:pt x="1144" y="54"/>
                    <a:pt x="1144" y="54"/>
                  </a:cubicBezTo>
                  <a:cubicBezTo>
                    <a:pt x="1146" y="52"/>
                    <a:pt x="1146" y="52"/>
                    <a:pt x="1146" y="52"/>
                  </a:cubicBezTo>
                  <a:cubicBezTo>
                    <a:pt x="1146" y="53"/>
                    <a:pt x="1146" y="53"/>
                    <a:pt x="1146" y="53"/>
                  </a:cubicBezTo>
                  <a:cubicBezTo>
                    <a:pt x="1148" y="50"/>
                    <a:pt x="1148" y="50"/>
                    <a:pt x="1148" y="50"/>
                  </a:cubicBezTo>
                  <a:cubicBezTo>
                    <a:pt x="1150" y="50"/>
                    <a:pt x="1150" y="50"/>
                    <a:pt x="1150" y="50"/>
                  </a:cubicBezTo>
                  <a:cubicBezTo>
                    <a:pt x="1150" y="48"/>
                    <a:pt x="1150" y="48"/>
                    <a:pt x="1150" y="48"/>
                  </a:cubicBezTo>
                  <a:cubicBezTo>
                    <a:pt x="1149" y="47"/>
                    <a:pt x="1149" y="47"/>
                    <a:pt x="1149" y="47"/>
                  </a:cubicBezTo>
                  <a:cubicBezTo>
                    <a:pt x="1145" y="46"/>
                    <a:pt x="1145" y="46"/>
                    <a:pt x="1145" y="46"/>
                  </a:cubicBezTo>
                  <a:cubicBezTo>
                    <a:pt x="1148" y="45"/>
                    <a:pt x="1148" y="45"/>
                    <a:pt x="1148" y="45"/>
                  </a:cubicBezTo>
                  <a:cubicBezTo>
                    <a:pt x="1151" y="45"/>
                    <a:pt x="1151" y="45"/>
                    <a:pt x="1151" y="45"/>
                  </a:cubicBezTo>
                  <a:cubicBezTo>
                    <a:pt x="1152" y="44"/>
                    <a:pt x="1152" y="44"/>
                    <a:pt x="1152" y="44"/>
                  </a:cubicBezTo>
                  <a:cubicBezTo>
                    <a:pt x="1151" y="42"/>
                    <a:pt x="1151" y="42"/>
                    <a:pt x="1151" y="42"/>
                  </a:cubicBezTo>
                  <a:cubicBezTo>
                    <a:pt x="1149" y="41"/>
                    <a:pt x="1149" y="41"/>
                    <a:pt x="1149" y="41"/>
                  </a:cubicBezTo>
                  <a:cubicBezTo>
                    <a:pt x="1148" y="40"/>
                    <a:pt x="1148" y="40"/>
                    <a:pt x="1148" y="40"/>
                  </a:cubicBezTo>
                  <a:cubicBezTo>
                    <a:pt x="1147" y="40"/>
                    <a:pt x="1147" y="40"/>
                    <a:pt x="1147" y="40"/>
                  </a:cubicBezTo>
                  <a:cubicBezTo>
                    <a:pt x="1146" y="39"/>
                    <a:pt x="1146" y="39"/>
                    <a:pt x="1146" y="39"/>
                  </a:cubicBezTo>
                  <a:cubicBezTo>
                    <a:pt x="1147" y="37"/>
                    <a:pt x="1147" y="37"/>
                    <a:pt x="1147" y="37"/>
                  </a:cubicBezTo>
                  <a:cubicBezTo>
                    <a:pt x="1146" y="32"/>
                    <a:pt x="1146" y="32"/>
                    <a:pt x="1146" y="32"/>
                  </a:cubicBezTo>
                  <a:cubicBezTo>
                    <a:pt x="1146" y="31"/>
                    <a:pt x="1146" y="31"/>
                    <a:pt x="1146" y="31"/>
                  </a:cubicBezTo>
                  <a:cubicBezTo>
                    <a:pt x="1147" y="30"/>
                    <a:pt x="1147" y="30"/>
                    <a:pt x="1147" y="30"/>
                  </a:cubicBezTo>
                  <a:cubicBezTo>
                    <a:pt x="1147" y="28"/>
                    <a:pt x="1147" y="28"/>
                    <a:pt x="1147" y="28"/>
                  </a:cubicBezTo>
                  <a:cubicBezTo>
                    <a:pt x="1145" y="28"/>
                    <a:pt x="1145" y="28"/>
                    <a:pt x="1145" y="28"/>
                  </a:cubicBezTo>
                  <a:cubicBezTo>
                    <a:pt x="1144" y="30"/>
                    <a:pt x="1144" y="30"/>
                    <a:pt x="1144" y="30"/>
                  </a:cubicBezTo>
                  <a:cubicBezTo>
                    <a:pt x="1142" y="31"/>
                    <a:pt x="1142" y="31"/>
                    <a:pt x="1142" y="31"/>
                  </a:cubicBezTo>
                  <a:cubicBezTo>
                    <a:pt x="1142" y="28"/>
                    <a:pt x="1142" y="28"/>
                    <a:pt x="1142" y="28"/>
                  </a:cubicBezTo>
                  <a:cubicBezTo>
                    <a:pt x="1141" y="28"/>
                    <a:pt x="1141" y="28"/>
                    <a:pt x="1141" y="28"/>
                  </a:cubicBezTo>
                  <a:cubicBezTo>
                    <a:pt x="1140" y="30"/>
                    <a:pt x="1140" y="30"/>
                    <a:pt x="1140" y="30"/>
                  </a:cubicBezTo>
                  <a:cubicBezTo>
                    <a:pt x="1139" y="30"/>
                    <a:pt x="1139" y="30"/>
                    <a:pt x="1139" y="30"/>
                  </a:cubicBezTo>
                  <a:cubicBezTo>
                    <a:pt x="1139" y="29"/>
                    <a:pt x="1139" y="29"/>
                    <a:pt x="1139" y="29"/>
                  </a:cubicBezTo>
                  <a:cubicBezTo>
                    <a:pt x="1139" y="27"/>
                    <a:pt x="1139" y="27"/>
                    <a:pt x="1139" y="27"/>
                  </a:cubicBezTo>
                  <a:cubicBezTo>
                    <a:pt x="1134" y="26"/>
                    <a:pt x="1134" y="26"/>
                    <a:pt x="1134" y="26"/>
                  </a:cubicBezTo>
                  <a:cubicBezTo>
                    <a:pt x="1133" y="27"/>
                    <a:pt x="1133" y="27"/>
                    <a:pt x="1133" y="27"/>
                  </a:cubicBezTo>
                  <a:cubicBezTo>
                    <a:pt x="1130" y="26"/>
                    <a:pt x="1130" y="26"/>
                    <a:pt x="1130" y="26"/>
                  </a:cubicBezTo>
                  <a:cubicBezTo>
                    <a:pt x="1129" y="25"/>
                    <a:pt x="1129" y="25"/>
                    <a:pt x="1129" y="25"/>
                  </a:cubicBezTo>
                  <a:cubicBezTo>
                    <a:pt x="1128" y="24"/>
                    <a:pt x="1128" y="24"/>
                    <a:pt x="1128" y="24"/>
                  </a:cubicBezTo>
                  <a:cubicBezTo>
                    <a:pt x="1127" y="24"/>
                    <a:pt x="1127" y="24"/>
                    <a:pt x="1127" y="24"/>
                  </a:cubicBezTo>
                  <a:cubicBezTo>
                    <a:pt x="1126" y="24"/>
                    <a:pt x="1126" y="24"/>
                    <a:pt x="1126" y="24"/>
                  </a:cubicBezTo>
                  <a:cubicBezTo>
                    <a:pt x="1125" y="23"/>
                    <a:pt x="1125" y="23"/>
                    <a:pt x="1125" y="23"/>
                  </a:cubicBezTo>
                  <a:cubicBezTo>
                    <a:pt x="1124" y="23"/>
                    <a:pt x="1124" y="23"/>
                    <a:pt x="1124" y="23"/>
                  </a:cubicBezTo>
                  <a:cubicBezTo>
                    <a:pt x="1122" y="25"/>
                    <a:pt x="1122" y="25"/>
                    <a:pt x="1122" y="25"/>
                  </a:cubicBezTo>
                  <a:cubicBezTo>
                    <a:pt x="1120" y="26"/>
                    <a:pt x="1120" y="26"/>
                    <a:pt x="1120" y="26"/>
                  </a:cubicBezTo>
                  <a:cubicBezTo>
                    <a:pt x="1120" y="26"/>
                    <a:pt x="1120" y="26"/>
                    <a:pt x="1120" y="26"/>
                  </a:cubicBezTo>
                  <a:cubicBezTo>
                    <a:pt x="1119" y="27"/>
                    <a:pt x="1119" y="27"/>
                    <a:pt x="1119" y="27"/>
                  </a:cubicBezTo>
                  <a:cubicBezTo>
                    <a:pt x="1121" y="27"/>
                    <a:pt x="1121" y="27"/>
                    <a:pt x="1121" y="27"/>
                  </a:cubicBezTo>
                  <a:cubicBezTo>
                    <a:pt x="1120" y="28"/>
                    <a:pt x="1120" y="28"/>
                    <a:pt x="1120" y="28"/>
                  </a:cubicBezTo>
                  <a:cubicBezTo>
                    <a:pt x="1118" y="30"/>
                    <a:pt x="1118" y="30"/>
                    <a:pt x="1118" y="30"/>
                  </a:cubicBezTo>
                  <a:cubicBezTo>
                    <a:pt x="1117" y="30"/>
                    <a:pt x="1117" y="30"/>
                    <a:pt x="1117" y="30"/>
                  </a:cubicBezTo>
                  <a:cubicBezTo>
                    <a:pt x="1118" y="31"/>
                    <a:pt x="1118" y="31"/>
                    <a:pt x="1118" y="31"/>
                  </a:cubicBezTo>
                  <a:cubicBezTo>
                    <a:pt x="1119" y="33"/>
                    <a:pt x="1119" y="33"/>
                    <a:pt x="1119" y="33"/>
                  </a:cubicBezTo>
                  <a:cubicBezTo>
                    <a:pt x="1119" y="33"/>
                    <a:pt x="1119" y="33"/>
                    <a:pt x="1119" y="33"/>
                  </a:cubicBezTo>
                  <a:cubicBezTo>
                    <a:pt x="1117" y="33"/>
                    <a:pt x="1117" y="33"/>
                    <a:pt x="1117" y="33"/>
                  </a:cubicBezTo>
                  <a:cubicBezTo>
                    <a:pt x="1116" y="30"/>
                    <a:pt x="1116" y="30"/>
                    <a:pt x="1116" y="30"/>
                  </a:cubicBezTo>
                  <a:cubicBezTo>
                    <a:pt x="1116" y="29"/>
                    <a:pt x="1116" y="29"/>
                    <a:pt x="1116" y="29"/>
                  </a:cubicBezTo>
                  <a:cubicBezTo>
                    <a:pt x="1115" y="29"/>
                    <a:pt x="1115" y="29"/>
                    <a:pt x="1115" y="29"/>
                  </a:cubicBezTo>
                  <a:cubicBezTo>
                    <a:pt x="1113" y="32"/>
                    <a:pt x="1113" y="32"/>
                    <a:pt x="1113" y="32"/>
                  </a:cubicBezTo>
                  <a:cubicBezTo>
                    <a:pt x="1111" y="35"/>
                    <a:pt x="1111" y="35"/>
                    <a:pt x="1111" y="35"/>
                  </a:cubicBezTo>
                  <a:cubicBezTo>
                    <a:pt x="1110" y="36"/>
                    <a:pt x="1110" y="36"/>
                    <a:pt x="1110" y="36"/>
                  </a:cubicBezTo>
                  <a:cubicBezTo>
                    <a:pt x="1110" y="37"/>
                    <a:pt x="1110" y="37"/>
                    <a:pt x="1110" y="37"/>
                  </a:cubicBezTo>
                  <a:cubicBezTo>
                    <a:pt x="1112" y="35"/>
                    <a:pt x="1112" y="35"/>
                    <a:pt x="1112" y="35"/>
                  </a:cubicBezTo>
                  <a:cubicBezTo>
                    <a:pt x="1113" y="35"/>
                    <a:pt x="1113" y="35"/>
                    <a:pt x="1113" y="35"/>
                  </a:cubicBezTo>
                  <a:cubicBezTo>
                    <a:pt x="1114" y="37"/>
                    <a:pt x="1114" y="37"/>
                    <a:pt x="1114" y="37"/>
                  </a:cubicBezTo>
                  <a:cubicBezTo>
                    <a:pt x="1116" y="39"/>
                    <a:pt x="1116" y="39"/>
                    <a:pt x="1116" y="39"/>
                  </a:cubicBezTo>
                  <a:cubicBezTo>
                    <a:pt x="1119" y="41"/>
                    <a:pt x="1119" y="41"/>
                    <a:pt x="1119" y="41"/>
                  </a:cubicBezTo>
                  <a:cubicBezTo>
                    <a:pt x="1119" y="43"/>
                    <a:pt x="1119" y="43"/>
                    <a:pt x="1119" y="43"/>
                  </a:cubicBezTo>
                  <a:cubicBezTo>
                    <a:pt x="1118" y="44"/>
                    <a:pt x="1118" y="44"/>
                    <a:pt x="1118" y="44"/>
                  </a:cubicBezTo>
                  <a:cubicBezTo>
                    <a:pt x="1119" y="46"/>
                    <a:pt x="1119" y="46"/>
                    <a:pt x="1119" y="46"/>
                  </a:cubicBezTo>
                  <a:cubicBezTo>
                    <a:pt x="1121" y="45"/>
                    <a:pt x="1121" y="45"/>
                    <a:pt x="1121" y="45"/>
                  </a:cubicBezTo>
                  <a:cubicBezTo>
                    <a:pt x="1123" y="44"/>
                    <a:pt x="1123" y="44"/>
                    <a:pt x="1123" y="44"/>
                  </a:cubicBezTo>
                  <a:cubicBezTo>
                    <a:pt x="1124" y="45"/>
                    <a:pt x="1124" y="45"/>
                    <a:pt x="1124" y="45"/>
                  </a:cubicBezTo>
                  <a:cubicBezTo>
                    <a:pt x="1125" y="47"/>
                    <a:pt x="1125" y="47"/>
                    <a:pt x="1125" y="47"/>
                  </a:cubicBezTo>
                  <a:cubicBezTo>
                    <a:pt x="1126" y="50"/>
                    <a:pt x="1126" y="50"/>
                    <a:pt x="1126" y="50"/>
                  </a:cubicBezTo>
                  <a:cubicBezTo>
                    <a:pt x="1126" y="51"/>
                    <a:pt x="1126" y="51"/>
                    <a:pt x="1126" y="51"/>
                  </a:cubicBezTo>
                  <a:cubicBezTo>
                    <a:pt x="1124" y="49"/>
                    <a:pt x="1124" y="49"/>
                    <a:pt x="1124" y="49"/>
                  </a:cubicBezTo>
                  <a:cubicBezTo>
                    <a:pt x="1123" y="47"/>
                    <a:pt x="1123" y="47"/>
                    <a:pt x="1123" y="47"/>
                  </a:cubicBezTo>
                  <a:cubicBezTo>
                    <a:pt x="1122" y="46"/>
                    <a:pt x="1122" y="46"/>
                    <a:pt x="1122" y="46"/>
                  </a:cubicBezTo>
                  <a:cubicBezTo>
                    <a:pt x="1121" y="48"/>
                    <a:pt x="1121" y="48"/>
                    <a:pt x="1121" y="48"/>
                  </a:cubicBezTo>
                  <a:cubicBezTo>
                    <a:pt x="1122" y="49"/>
                    <a:pt x="1122" y="49"/>
                    <a:pt x="1122" y="49"/>
                  </a:cubicBezTo>
                  <a:cubicBezTo>
                    <a:pt x="1122" y="50"/>
                    <a:pt x="1122" y="50"/>
                    <a:pt x="1122" y="50"/>
                  </a:cubicBezTo>
                  <a:cubicBezTo>
                    <a:pt x="1122" y="51"/>
                    <a:pt x="1122" y="51"/>
                    <a:pt x="1122" y="51"/>
                  </a:cubicBezTo>
                  <a:cubicBezTo>
                    <a:pt x="1121" y="50"/>
                    <a:pt x="1121" y="50"/>
                    <a:pt x="1121" y="50"/>
                  </a:cubicBezTo>
                  <a:cubicBezTo>
                    <a:pt x="1119" y="48"/>
                    <a:pt x="1119" y="48"/>
                    <a:pt x="1119" y="48"/>
                  </a:cubicBezTo>
                  <a:cubicBezTo>
                    <a:pt x="1117" y="47"/>
                    <a:pt x="1117" y="47"/>
                    <a:pt x="1117" y="47"/>
                  </a:cubicBezTo>
                  <a:cubicBezTo>
                    <a:pt x="1115" y="49"/>
                    <a:pt x="1115" y="49"/>
                    <a:pt x="1115" y="49"/>
                  </a:cubicBezTo>
                  <a:cubicBezTo>
                    <a:pt x="1114" y="48"/>
                    <a:pt x="1114" y="48"/>
                    <a:pt x="1114" y="48"/>
                  </a:cubicBezTo>
                  <a:cubicBezTo>
                    <a:pt x="1113" y="46"/>
                    <a:pt x="1113" y="46"/>
                    <a:pt x="1113" y="46"/>
                  </a:cubicBezTo>
                  <a:cubicBezTo>
                    <a:pt x="1114" y="46"/>
                    <a:pt x="1114" y="46"/>
                    <a:pt x="1114" y="46"/>
                  </a:cubicBezTo>
                  <a:cubicBezTo>
                    <a:pt x="1113" y="44"/>
                    <a:pt x="1113" y="44"/>
                    <a:pt x="1113" y="44"/>
                  </a:cubicBezTo>
                  <a:cubicBezTo>
                    <a:pt x="1111" y="42"/>
                    <a:pt x="1111" y="42"/>
                    <a:pt x="1111" y="42"/>
                  </a:cubicBezTo>
                  <a:cubicBezTo>
                    <a:pt x="1111" y="40"/>
                    <a:pt x="1111" y="40"/>
                    <a:pt x="1111" y="40"/>
                  </a:cubicBezTo>
                  <a:cubicBezTo>
                    <a:pt x="1108" y="39"/>
                    <a:pt x="1108" y="39"/>
                    <a:pt x="1108" y="39"/>
                  </a:cubicBezTo>
                  <a:cubicBezTo>
                    <a:pt x="1105" y="34"/>
                    <a:pt x="1105" y="34"/>
                    <a:pt x="1105" y="34"/>
                  </a:cubicBezTo>
                  <a:cubicBezTo>
                    <a:pt x="1103" y="32"/>
                    <a:pt x="1103" y="32"/>
                    <a:pt x="1103" y="32"/>
                  </a:cubicBezTo>
                  <a:cubicBezTo>
                    <a:pt x="1103" y="32"/>
                    <a:pt x="1103" y="32"/>
                    <a:pt x="1103" y="32"/>
                  </a:cubicBezTo>
                  <a:cubicBezTo>
                    <a:pt x="1102" y="31"/>
                    <a:pt x="1102" y="31"/>
                    <a:pt x="1102" y="31"/>
                  </a:cubicBezTo>
                  <a:cubicBezTo>
                    <a:pt x="1101" y="30"/>
                    <a:pt x="1101" y="30"/>
                    <a:pt x="1101" y="30"/>
                  </a:cubicBezTo>
                  <a:cubicBezTo>
                    <a:pt x="1101" y="31"/>
                    <a:pt x="1101" y="31"/>
                    <a:pt x="1101" y="31"/>
                  </a:cubicBezTo>
                  <a:cubicBezTo>
                    <a:pt x="1101" y="32"/>
                    <a:pt x="1101" y="32"/>
                    <a:pt x="1101" y="32"/>
                  </a:cubicBezTo>
                  <a:cubicBezTo>
                    <a:pt x="1100" y="32"/>
                    <a:pt x="1100" y="32"/>
                    <a:pt x="1100" y="32"/>
                  </a:cubicBezTo>
                  <a:cubicBezTo>
                    <a:pt x="1099" y="30"/>
                    <a:pt x="1099" y="30"/>
                    <a:pt x="1099" y="30"/>
                  </a:cubicBezTo>
                  <a:cubicBezTo>
                    <a:pt x="1096" y="28"/>
                    <a:pt x="1096" y="28"/>
                    <a:pt x="1096" y="28"/>
                  </a:cubicBezTo>
                  <a:cubicBezTo>
                    <a:pt x="1094" y="28"/>
                    <a:pt x="1094" y="28"/>
                    <a:pt x="1094" y="28"/>
                  </a:cubicBezTo>
                  <a:cubicBezTo>
                    <a:pt x="1092" y="28"/>
                    <a:pt x="1092" y="28"/>
                    <a:pt x="1092" y="28"/>
                  </a:cubicBezTo>
                  <a:cubicBezTo>
                    <a:pt x="1092" y="29"/>
                    <a:pt x="1092" y="29"/>
                    <a:pt x="1092" y="29"/>
                  </a:cubicBezTo>
                  <a:cubicBezTo>
                    <a:pt x="1094" y="30"/>
                    <a:pt x="1094" y="30"/>
                    <a:pt x="1094" y="30"/>
                  </a:cubicBezTo>
                  <a:cubicBezTo>
                    <a:pt x="1097" y="31"/>
                    <a:pt x="1097" y="31"/>
                    <a:pt x="1097" y="31"/>
                  </a:cubicBezTo>
                  <a:cubicBezTo>
                    <a:pt x="1095" y="32"/>
                    <a:pt x="1095" y="32"/>
                    <a:pt x="1095" y="32"/>
                  </a:cubicBezTo>
                  <a:cubicBezTo>
                    <a:pt x="1092" y="31"/>
                    <a:pt x="1092" y="31"/>
                    <a:pt x="1092" y="31"/>
                  </a:cubicBezTo>
                  <a:cubicBezTo>
                    <a:pt x="1090" y="29"/>
                    <a:pt x="1090" y="29"/>
                    <a:pt x="1090" y="29"/>
                  </a:cubicBezTo>
                  <a:cubicBezTo>
                    <a:pt x="1091" y="28"/>
                    <a:pt x="1091" y="28"/>
                    <a:pt x="1091" y="28"/>
                  </a:cubicBezTo>
                  <a:cubicBezTo>
                    <a:pt x="1090" y="28"/>
                    <a:pt x="1090" y="28"/>
                    <a:pt x="1090" y="28"/>
                  </a:cubicBezTo>
                  <a:cubicBezTo>
                    <a:pt x="1087" y="27"/>
                    <a:pt x="1087" y="27"/>
                    <a:pt x="1087" y="27"/>
                  </a:cubicBezTo>
                  <a:cubicBezTo>
                    <a:pt x="1088" y="28"/>
                    <a:pt x="1088" y="28"/>
                    <a:pt x="1088" y="28"/>
                  </a:cubicBezTo>
                  <a:cubicBezTo>
                    <a:pt x="1088" y="29"/>
                    <a:pt x="1088" y="29"/>
                    <a:pt x="1088" y="29"/>
                  </a:cubicBezTo>
                  <a:cubicBezTo>
                    <a:pt x="1085" y="30"/>
                    <a:pt x="1085" y="30"/>
                    <a:pt x="1085" y="30"/>
                  </a:cubicBezTo>
                  <a:cubicBezTo>
                    <a:pt x="1084" y="28"/>
                    <a:pt x="1084" y="28"/>
                    <a:pt x="1084" y="28"/>
                  </a:cubicBezTo>
                  <a:cubicBezTo>
                    <a:pt x="1084" y="27"/>
                    <a:pt x="1084" y="27"/>
                    <a:pt x="1084" y="27"/>
                  </a:cubicBezTo>
                  <a:cubicBezTo>
                    <a:pt x="1082" y="27"/>
                    <a:pt x="1082" y="27"/>
                    <a:pt x="1082" y="27"/>
                  </a:cubicBezTo>
                  <a:cubicBezTo>
                    <a:pt x="1081" y="27"/>
                    <a:pt x="1081" y="27"/>
                    <a:pt x="1081" y="27"/>
                  </a:cubicBezTo>
                  <a:cubicBezTo>
                    <a:pt x="1081" y="28"/>
                    <a:pt x="1081" y="28"/>
                    <a:pt x="1081" y="28"/>
                  </a:cubicBezTo>
                  <a:cubicBezTo>
                    <a:pt x="1080" y="28"/>
                    <a:pt x="1080" y="28"/>
                    <a:pt x="1080" y="28"/>
                  </a:cubicBezTo>
                  <a:cubicBezTo>
                    <a:pt x="1079" y="26"/>
                    <a:pt x="1079" y="26"/>
                    <a:pt x="1079" y="26"/>
                  </a:cubicBezTo>
                  <a:cubicBezTo>
                    <a:pt x="1077" y="27"/>
                    <a:pt x="1077" y="27"/>
                    <a:pt x="1077" y="27"/>
                  </a:cubicBezTo>
                  <a:cubicBezTo>
                    <a:pt x="1077" y="28"/>
                    <a:pt x="1077" y="28"/>
                    <a:pt x="1077" y="28"/>
                  </a:cubicBezTo>
                  <a:cubicBezTo>
                    <a:pt x="1070" y="26"/>
                    <a:pt x="1070" y="26"/>
                    <a:pt x="1070" y="26"/>
                  </a:cubicBezTo>
                  <a:cubicBezTo>
                    <a:pt x="1068" y="27"/>
                    <a:pt x="1068" y="27"/>
                    <a:pt x="1068" y="27"/>
                  </a:cubicBezTo>
                  <a:cubicBezTo>
                    <a:pt x="1065" y="26"/>
                    <a:pt x="1065" y="26"/>
                    <a:pt x="1065" y="26"/>
                  </a:cubicBezTo>
                  <a:cubicBezTo>
                    <a:pt x="1065" y="25"/>
                    <a:pt x="1065" y="25"/>
                    <a:pt x="1065" y="25"/>
                  </a:cubicBezTo>
                  <a:cubicBezTo>
                    <a:pt x="1062" y="24"/>
                    <a:pt x="1062" y="24"/>
                    <a:pt x="1062" y="24"/>
                  </a:cubicBezTo>
                  <a:cubicBezTo>
                    <a:pt x="1062" y="25"/>
                    <a:pt x="1062" y="25"/>
                    <a:pt x="1062" y="25"/>
                  </a:cubicBezTo>
                  <a:cubicBezTo>
                    <a:pt x="1062" y="26"/>
                    <a:pt x="1062" y="26"/>
                    <a:pt x="1062" y="26"/>
                  </a:cubicBezTo>
                  <a:cubicBezTo>
                    <a:pt x="1061" y="25"/>
                    <a:pt x="1061" y="25"/>
                    <a:pt x="1061" y="25"/>
                  </a:cubicBezTo>
                  <a:cubicBezTo>
                    <a:pt x="1059" y="25"/>
                    <a:pt x="1059" y="25"/>
                    <a:pt x="1059" y="25"/>
                  </a:cubicBezTo>
                  <a:cubicBezTo>
                    <a:pt x="1058" y="23"/>
                    <a:pt x="1058" y="23"/>
                    <a:pt x="1058" y="23"/>
                  </a:cubicBezTo>
                  <a:cubicBezTo>
                    <a:pt x="1057" y="24"/>
                    <a:pt x="1057" y="24"/>
                    <a:pt x="1057" y="24"/>
                  </a:cubicBezTo>
                  <a:cubicBezTo>
                    <a:pt x="1057" y="25"/>
                    <a:pt x="1057" y="25"/>
                    <a:pt x="1057" y="25"/>
                  </a:cubicBezTo>
                  <a:cubicBezTo>
                    <a:pt x="1055" y="25"/>
                    <a:pt x="1055" y="25"/>
                    <a:pt x="1055" y="25"/>
                  </a:cubicBezTo>
                  <a:cubicBezTo>
                    <a:pt x="1052" y="26"/>
                    <a:pt x="1052" y="26"/>
                    <a:pt x="1052" y="26"/>
                  </a:cubicBezTo>
                  <a:cubicBezTo>
                    <a:pt x="1052" y="27"/>
                    <a:pt x="1052" y="27"/>
                    <a:pt x="1052" y="27"/>
                  </a:cubicBezTo>
                  <a:cubicBezTo>
                    <a:pt x="1049" y="27"/>
                    <a:pt x="1049" y="27"/>
                    <a:pt x="1049" y="27"/>
                  </a:cubicBezTo>
                  <a:cubicBezTo>
                    <a:pt x="1044" y="25"/>
                    <a:pt x="1044" y="25"/>
                    <a:pt x="1044" y="25"/>
                  </a:cubicBezTo>
                  <a:cubicBezTo>
                    <a:pt x="1044" y="24"/>
                    <a:pt x="1044" y="24"/>
                    <a:pt x="1044" y="24"/>
                  </a:cubicBezTo>
                  <a:cubicBezTo>
                    <a:pt x="1047" y="25"/>
                    <a:pt x="1047" y="25"/>
                    <a:pt x="1047" y="25"/>
                  </a:cubicBezTo>
                  <a:cubicBezTo>
                    <a:pt x="1049" y="26"/>
                    <a:pt x="1049" y="26"/>
                    <a:pt x="1049" y="26"/>
                  </a:cubicBezTo>
                  <a:cubicBezTo>
                    <a:pt x="1049" y="25"/>
                    <a:pt x="1049" y="25"/>
                    <a:pt x="1049" y="25"/>
                  </a:cubicBezTo>
                  <a:cubicBezTo>
                    <a:pt x="1044" y="22"/>
                    <a:pt x="1044" y="22"/>
                    <a:pt x="1044" y="22"/>
                  </a:cubicBezTo>
                  <a:cubicBezTo>
                    <a:pt x="1038" y="21"/>
                    <a:pt x="1038" y="21"/>
                    <a:pt x="1038" y="21"/>
                  </a:cubicBezTo>
                  <a:cubicBezTo>
                    <a:pt x="1035" y="22"/>
                    <a:pt x="1035" y="22"/>
                    <a:pt x="1035" y="22"/>
                  </a:cubicBezTo>
                  <a:cubicBezTo>
                    <a:pt x="1034" y="21"/>
                    <a:pt x="1034" y="21"/>
                    <a:pt x="1034" y="21"/>
                  </a:cubicBezTo>
                  <a:cubicBezTo>
                    <a:pt x="1035" y="20"/>
                    <a:pt x="1035" y="20"/>
                    <a:pt x="1035" y="20"/>
                  </a:cubicBezTo>
                  <a:cubicBezTo>
                    <a:pt x="1034" y="19"/>
                    <a:pt x="1034" y="19"/>
                    <a:pt x="1034" y="19"/>
                  </a:cubicBezTo>
                  <a:cubicBezTo>
                    <a:pt x="1032" y="20"/>
                    <a:pt x="1032" y="20"/>
                    <a:pt x="1032" y="20"/>
                  </a:cubicBezTo>
                  <a:cubicBezTo>
                    <a:pt x="1033" y="20"/>
                    <a:pt x="1033" y="20"/>
                    <a:pt x="1033" y="20"/>
                  </a:cubicBezTo>
                  <a:cubicBezTo>
                    <a:pt x="1031" y="21"/>
                    <a:pt x="1031" y="21"/>
                    <a:pt x="1031" y="21"/>
                  </a:cubicBezTo>
                  <a:cubicBezTo>
                    <a:pt x="1029" y="20"/>
                    <a:pt x="1029" y="20"/>
                    <a:pt x="1029" y="20"/>
                  </a:cubicBezTo>
                  <a:cubicBezTo>
                    <a:pt x="1024" y="18"/>
                    <a:pt x="1024" y="18"/>
                    <a:pt x="1024" y="18"/>
                  </a:cubicBezTo>
                  <a:cubicBezTo>
                    <a:pt x="1021" y="18"/>
                    <a:pt x="1021" y="18"/>
                    <a:pt x="1021" y="18"/>
                  </a:cubicBezTo>
                  <a:cubicBezTo>
                    <a:pt x="1020" y="20"/>
                    <a:pt x="1020" y="20"/>
                    <a:pt x="1020" y="20"/>
                  </a:cubicBezTo>
                  <a:cubicBezTo>
                    <a:pt x="1019" y="19"/>
                    <a:pt x="1019" y="19"/>
                    <a:pt x="1019" y="19"/>
                  </a:cubicBezTo>
                  <a:cubicBezTo>
                    <a:pt x="1018" y="18"/>
                    <a:pt x="1018" y="18"/>
                    <a:pt x="1018" y="18"/>
                  </a:cubicBezTo>
                  <a:cubicBezTo>
                    <a:pt x="1016" y="19"/>
                    <a:pt x="1016" y="19"/>
                    <a:pt x="1016" y="19"/>
                  </a:cubicBezTo>
                  <a:cubicBezTo>
                    <a:pt x="1013" y="19"/>
                    <a:pt x="1013" y="19"/>
                    <a:pt x="1013" y="19"/>
                  </a:cubicBezTo>
                  <a:cubicBezTo>
                    <a:pt x="1011" y="17"/>
                    <a:pt x="1011" y="17"/>
                    <a:pt x="1011" y="17"/>
                  </a:cubicBezTo>
                  <a:cubicBezTo>
                    <a:pt x="1010" y="18"/>
                    <a:pt x="1010" y="18"/>
                    <a:pt x="1010" y="18"/>
                  </a:cubicBezTo>
                  <a:cubicBezTo>
                    <a:pt x="1008" y="18"/>
                    <a:pt x="1008" y="18"/>
                    <a:pt x="1008" y="18"/>
                  </a:cubicBezTo>
                  <a:cubicBezTo>
                    <a:pt x="1007" y="17"/>
                    <a:pt x="1007" y="17"/>
                    <a:pt x="1007" y="17"/>
                  </a:cubicBezTo>
                  <a:cubicBezTo>
                    <a:pt x="1006" y="19"/>
                    <a:pt x="1006" y="19"/>
                    <a:pt x="1006" y="19"/>
                  </a:cubicBezTo>
                  <a:cubicBezTo>
                    <a:pt x="1005" y="20"/>
                    <a:pt x="1005" y="20"/>
                    <a:pt x="1005" y="20"/>
                  </a:cubicBezTo>
                  <a:cubicBezTo>
                    <a:pt x="1005" y="19"/>
                    <a:pt x="1005" y="19"/>
                    <a:pt x="1005" y="19"/>
                  </a:cubicBezTo>
                  <a:cubicBezTo>
                    <a:pt x="998" y="21"/>
                    <a:pt x="998" y="21"/>
                    <a:pt x="998" y="21"/>
                  </a:cubicBezTo>
                  <a:cubicBezTo>
                    <a:pt x="997" y="22"/>
                    <a:pt x="997" y="22"/>
                    <a:pt x="997" y="22"/>
                  </a:cubicBezTo>
                  <a:cubicBezTo>
                    <a:pt x="996" y="22"/>
                    <a:pt x="996" y="22"/>
                    <a:pt x="996" y="22"/>
                  </a:cubicBezTo>
                  <a:cubicBezTo>
                    <a:pt x="995" y="24"/>
                    <a:pt x="995" y="24"/>
                    <a:pt x="995" y="24"/>
                  </a:cubicBezTo>
                  <a:cubicBezTo>
                    <a:pt x="994" y="24"/>
                    <a:pt x="994" y="24"/>
                    <a:pt x="994" y="24"/>
                  </a:cubicBezTo>
                  <a:cubicBezTo>
                    <a:pt x="993" y="23"/>
                    <a:pt x="993" y="23"/>
                    <a:pt x="993" y="23"/>
                  </a:cubicBezTo>
                  <a:cubicBezTo>
                    <a:pt x="991" y="23"/>
                    <a:pt x="991" y="23"/>
                    <a:pt x="991" y="23"/>
                  </a:cubicBezTo>
                  <a:cubicBezTo>
                    <a:pt x="991" y="24"/>
                    <a:pt x="991" y="24"/>
                    <a:pt x="991" y="24"/>
                  </a:cubicBezTo>
                  <a:cubicBezTo>
                    <a:pt x="990" y="24"/>
                    <a:pt x="990" y="24"/>
                    <a:pt x="990" y="24"/>
                  </a:cubicBezTo>
                  <a:cubicBezTo>
                    <a:pt x="988" y="25"/>
                    <a:pt x="988" y="25"/>
                    <a:pt x="988" y="25"/>
                  </a:cubicBezTo>
                  <a:cubicBezTo>
                    <a:pt x="986" y="23"/>
                    <a:pt x="986" y="23"/>
                    <a:pt x="986" y="23"/>
                  </a:cubicBezTo>
                  <a:cubicBezTo>
                    <a:pt x="984" y="24"/>
                    <a:pt x="984" y="24"/>
                    <a:pt x="984" y="24"/>
                  </a:cubicBezTo>
                  <a:cubicBezTo>
                    <a:pt x="984" y="25"/>
                    <a:pt x="984" y="25"/>
                    <a:pt x="984" y="25"/>
                  </a:cubicBezTo>
                  <a:cubicBezTo>
                    <a:pt x="980" y="25"/>
                    <a:pt x="980" y="25"/>
                    <a:pt x="980" y="25"/>
                  </a:cubicBezTo>
                  <a:cubicBezTo>
                    <a:pt x="975" y="26"/>
                    <a:pt x="975" y="26"/>
                    <a:pt x="975" y="26"/>
                  </a:cubicBezTo>
                  <a:cubicBezTo>
                    <a:pt x="974" y="25"/>
                    <a:pt x="974" y="25"/>
                    <a:pt x="974" y="25"/>
                  </a:cubicBezTo>
                  <a:cubicBezTo>
                    <a:pt x="970" y="26"/>
                    <a:pt x="970" y="26"/>
                    <a:pt x="970" y="26"/>
                  </a:cubicBezTo>
                  <a:cubicBezTo>
                    <a:pt x="969" y="26"/>
                    <a:pt x="969" y="26"/>
                    <a:pt x="969" y="26"/>
                  </a:cubicBezTo>
                  <a:cubicBezTo>
                    <a:pt x="972" y="28"/>
                    <a:pt x="972" y="28"/>
                    <a:pt x="972" y="28"/>
                  </a:cubicBezTo>
                  <a:cubicBezTo>
                    <a:pt x="973" y="31"/>
                    <a:pt x="973" y="31"/>
                    <a:pt x="973" y="31"/>
                  </a:cubicBezTo>
                  <a:cubicBezTo>
                    <a:pt x="974" y="32"/>
                    <a:pt x="974" y="32"/>
                    <a:pt x="974" y="32"/>
                  </a:cubicBezTo>
                  <a:cubicBezTo>
                    <a:pt x="975" y="34"/>
                    <a:pt x="975" y="34"/>
                    <a:pt x="975" y="34"/>
                  </a:cubicBezTo>
                  <a:cubicBezTo>
                    <a:pt x="976" y="36"/>
                    <a:pt x="976" y="36"/>
                    <a:pt x="976" y="36"/>
                  </a:cubicBezTo>
                  <a:cubicBezTo>
                    <a:pt x="975" y="37"/>
                    <a:pt x="975" y="37"/>
                    <a:pt x="975" y="37"/>
                  </a:cubicBezTo>
                  <a:cubicBezTo>
                    <a:pt x="975" y="40"/>
                    <a:pt x="975" y="40"/>
                    <a:pt x="975" y="40"/>
                  </a:cubicBezTo>
                  <a:cubicBezTo>
                    <a:pt x="976" y="40"/>
                    <a:pt x="976" y="40"/>
                    <a:pt x="976" y="40"/>
                  </a:cubicBezTo>
                  <a:cubicBezTo>
                    <a:pt x="978" y="38"/>
                    <a:pt x="978" y="38"/>
                    <a:pt x="978" y="38"/>
                  </a:cubicBezTo>
                  <a:cubicBezTo>
                    <a:pt x="981" y="40"/>
                    <a:pt x="981" y="40"/>
                    <a:pt x="981" y="40"/>
                  </a:cubicBezTo>
                  <a:cubicBezTo>
                    <a:pt x="982" y="41"/>
                    <a:pt x="982" y="41"/>
                    <a:pt x="982" y="41"/>
                  </a:cubicBezTo>
                  <a:cubicBezTo>
                    <a:pt x="983" y="41"/>
                    <a:pt x="983" y="41"/>
                    <a:pt x="983" y="41"/>
                  </a:cubicBezTo>
                  <a:cubicBezTo>
                    <a:pt x="986" y="44"/>
                    <a:pt x="986" y="44"/>
                    <a:pt x="986" y="44"/>
                  </a:cubicBezTo>
                  <a:cubicBezTo>
                    <a:pt x="987" y="47"/>
                    <a:pt x="987" y="47"/>
                    <a:pt x="987" y="47"/>
                  </a:cubicBezTo>
                  <a:cubicBezTo>
                    <a:pt x="989" y="48"/>
                    <a:pt x="989" y="48"/>
                    <a:pt x="989" y="48"/>
                  </a:cubicBezTo>
                  <a:cubicBezTo>
                    <a:pt x="991" y="50"/>
                    <a:pt x="991" y="50"/>
                    <a:pt x="991" y="50"/>
                  </a:cubicBezTo>
                  <a:cubicBezTo>
                    <a:pt x="991" y="52"/>
                    <a:pt x="991" y="52"/>
                    <a:pt x="991" y="52"/>
                  </a:cubicBezTo>
                  <a:cubicBezTo>
                    <a:pt x="992" y="53"/>
                    <a:pt x="992" y="53"/>
                    <a:pt x="992" y="53"/>
                  </a:cubicBezTo>
                  <a:cubicBezTo>
                    <a:pt x="991" y="53"/>
                    <a:pt x="991" y="53"/>
                    <a:pt x="991" y="53"/>
                  </a:cubicBezTo>
                  <a:cubicBezTo>
                    <a:pt x="992" y="55"/>
                    <a:pt x="992" y="55"/>
                    <a:pt x="992" y="55"/>
                  </a:cubicBezTo>
                  <a:cubicBezTo>
                    <a:pt x="991" y="56"/>
                    <a:pt x="991" y="56"/>
                    <a:pt x="991" y="56"/>
                  </a:cubicBezTo>
                  <a:cubicBezTo>
                    <a:pt x="990" y="55"/>
                    <a:pt x="990" y="55"/>
                    <a:pt x="990" y="55"/>
                  </a:cubicBezTo>
                  <a:cubicBezTo>
                    <a:pt x="988" y="57"/>
                    <a:pt x="988" y="57"/>
                    <a:pt x="988" y="57"/>
                  </a:cubicBezTo>
                  <a:cubicBezTo>
                    <a:pt x="988" y="58"/>
                    <a:pt x="988" y="58"/>
                    <a:pt x="988" y="58"/>
                  </a:cubicBezTo>
                  <a:cubicBezTo>
                    <a:pt x="986" y="58"/>
                    <a:pt x="986" y="58"/>
                    <a:pt x="986" y="58"/>
                  </a:cubicBezTo>
                  <a:cubicBezTo>
                    <a:pt x="985" y="59"/>
                    <a:pt x="985" y="59"/>
                    <a:pt x="985" y="59"/>
                  </a:cubicBezTo>
                  <a:cubicBezTo>
                    <a:pt x="982" y="59"/>
                    <a:pt x="982" y="59"/>
                    <a:pt x="982" y="59"/>
                  </a:cubicBezTo>
                  <a:cubicBezTo>
                    <a:pt x="981" y="58"/>
                    <a:pt x="981" y="58"/>
                    <a:pt x="981" y="58"/>
                  </a:cubicBezTo>
                  <a:cubicBezTo>
                    <a:pt x="981" y="56"/>
                    <a:pt x="981" y="56"/>
                    <a:pt x="981" y="56"/>
                  </a:cubicBezTo>
                  <a:cubicBezTo>
                    <a:pt x="978" y="52"/>
                    <a:pt x="978" y="52"/>
                    <a:pt x="978" y="52"/>
                  </a:cubicBezTo>
                  <a:cubicBezTo>
                    <a:pt x="976" y="52"/>
                    <a:pt x="976" y="52"/>
                    <a:pt x="976" y="52"/>
                  </a:cubicBezTo>
                  <a:cubicBezTo>
                    <a:pt x="976" y="52"/>
                    <a:pt x="976" y="52"/>
                    <a:pt x="976" y="52"/>
                  </a:cubicBezTo>
                  <a:cubicBezTo>
                    <a:pt x="972" y="51"/>
                    <a:pt x="972" y="51"/>
                    <a:pt x="972" y="51"/>
                  </a:cubicBezTo>
                  <a:cubicBezTo>
                    <a:pt x="969" y="52"/>
                    <a:pt x="969" y="52"/>
                    <a:pt x="969" y="52"/>
                  </a:cubicBezTo>
                  <a:cubicBezTo>
                    <a:pt x="968" y="51"/>
                    <a:pt x="968" y="51"/>
                    <a:pt x="968" y="51"/>
                  </a:cubicBezTo>
                  <a:cubicBezTo>
                    <a:pt x="965" y="48"/>
                    <a:pt x="965" y="48"/>
                    <a:pt x="965" y="48"/>
                  </a:cubicBezTo>
                  <a:cubicBezTo>
                    <a:pt x="965" y="46"/>
                    <a:pt x="965" y="46"/>
                    <a:pt x="965" y="46"/>
                  </a:cubicBezTo>
                  <a:cubicBezTo>
                    <a:pt x="964" y="45"/>
                    <a:pt x="964" y="45"/>
                    <a:pt x="964" y="45"/>
                  </a:cubicBezTo>
                  <a:cubicBezTo>
                    <a:pt x="961" y="44"/>
                    <a:pt x="961" y="44"/>
                    <a:pt x="961" y="44"/>
                  </a:cubicBezTo>
                  <a:cubicBezTo>
                    <a:pt x="961" y="43"/>
                    <a:pt x="961" y="43"/>
                    <a:pt x="961" y="43"/>
                  </a:cubicBezTo>
                  <a:cubicBezTo>
                    <a:pt x="960" y="41"/>
                    <a:pt x="960" y="41"/>
                    <a:pt x="960" y="41"/>
                  </a:cubicBezTo>
                  <a:cubicBezTo>
                    <a:pt x="957" y="41"/>
                    <a:pt x="957" y="41"/>
                    <a:pt x="957" y="41"/>
                  </a:cubicBezTo>
                  <a:cubicBezTo>
                    <a:pt x="956" y="41"/>
                    <a:pt x="956" y="41"/>
                    <a:pt x="956" y="41"/>
                  </a:cubicBezTo>
                  <a:cubicBezTo>
                    <a:pt x="956" y="43"/>
                    <a:pt x="956" y="43"/>
                    <a:pt x="956" y="43"/>
                  </a:cubicBezTo>
                  <a:cubicBezTo>
                    <a:pt x="956" y="46"/>
                    <a:pt x="956" y="46"/>
                    <a:pt x="956" y="46"/>
                  </a:cubicBezTo>
                  <a:cubicBezTo>
                    <a:pt x="956" y="47"/>
                    <a:pt x="956" y="47"/>
                    <a:pt x="956" y="47"/>
                  </a:cubicBezTo>
                  <a:cubicBezTo>
                    <a:pt x="954" y="50"/>
                    <a:pt x="954" y="50"/>
                    <a:pt x="954" y="50"/>
                  </a:cubicBezTo>
                  <a:cubicBezTo>
                    <a:pt x="954" y="52"/>
                    <a:pt x="954" y="52"/>
                    <a:pt x="954" y="52"/>
                  </a:cubicBezTo>
                  <a:cubicBezTo>
                    <a:pt x="952" y="51"/>
                    <a:pt x="952" y="51"/>
                    <a:pt x="952" y="51"/>
                  </a:cubicBezTo>
                  <a:cubicBezTo>
                    <a:pt x="952" y="50"/>
                    <a:pt x="952" y="50"/>
                    <a:pt x="952" y="50"/>
                  </a:cubicBezTo>
                  <a:cubicBezTo>
                    <a:pt x="951" y="50"/>
                    <a:pt x="951" y="50"/>
                    <a:pt x="951" y="50"/>
                  </a:cubicBezTo>
                  <a:cubicBezTo>
                    <a:pt x="950" y="51"/>
                    <a:pt x="950" y="51"/>
                    <a:pt x="950" y="51"/>
                  </a:cubicBezTo>
                  <a:cubicBezTo>
                    <a:pt x="946" y="50"/>
                    <a:pt x="946" y="50"/>
                    <a:pt x="946" y="50"/>
                  </a:cubicBezTo>
                  <a:cubicBezTo>
                    <a:pt x="943" y="52"/>
                    <a:pt x="943" y="52"/>
                    <a:pt x="943" y="52"/>
                  </a:cubicBezTo>
                  <a:cubicBezTo>
                    <a:pt x="942" y="51"/>
                    <a:pt x="942" y="51"/>
                    <a:pt x="942" y="51"/>
                  </a:cubicBezTo>
                  <a:cubicBezTo>
                    <a:pt x="939" y="53"/>
                    <a:pt x="939" y="53"/>
                    <a:pt x="939" y="53"/>
                  </a:cubicBezTo>
                  <a:cubicBezTo>
                    <a:pt x="937" y="54"/>
                    <a:pt x="937" y="54"/>
                    <a:pt x="937" y="54"/>
                  </a:cubicBezTo>
                  <a:cubicBezTo>
                    <a:pt x="935" y="53"/>
                    <a:pt x="935" y="53"/>
                    <a:pt x="935" y="53"/>
                  </a:cubicBezTo>
                  <a:cubicBezTo>
                    <a:pt x="933" y="51"/>
                    <a:pt x="933" y="51"/>
                    <a:pt x="933" y="51"/>
                  </a:cubicBezTo>
                  <a:cubicBezTo>
                    <a:pt x="932" y="51"/>
                    <a:pt x="932" y="51"/>
                    <a:pt x="932" y="51"/>
                  </a:cubicBezTo>
                  <a:cubicBezTo>
                    <a:pt x="932" y="52"/>
                    <a:pt x="932" y="52"/>
                    <a:pt x="932" y="52"/>
                  </a:cubicBezTo>
                  <a:cubicBezTo>
                    <a:pt x="932" y="53"/>
                    <a:pt x="932" y="53"/>
                    <a:pt x="932" y="53"/>
                  </a:cubicBezTo>
                  <a:cubicBezTo>
                    <a:pt x="929" y="55"/>
                    <a:pt x="929" y="55"/>
                    <a:pt x="929" y="55"/>
                  </a:cubicBezTo>
                  <a:cubicBezTo>
                    <a:pt x="927" y="56"/>
                    <a:pt x="927" y="56"/>
                    <a:pt x="927" y="56"/>
                  </a:cubicBezTo>
                  <a:cubicBezTo>
                    <a:pt x="924" y="56"/>
                    <a:pt x="924" y="56"/>
                    <a:pt x="924" y="56"/>
                  </a:cubicBezTo>
                  <a:cubicBezTo>
                    <a:pt x="921" y="59"/>
                    <a:pt x="921" y="59"/>
                    <a:pt x="921" y="59"/>
                  </a:cubicBezTo>
                  <a:cubicBezTo>
                    <a:pt x="922" y="62"/>
                    <a:pt x="922" y="62"/>
                    <a:pt x="922" y="62"/>
                  </a:cubicBezTo>
                  <a:cubicBezTo>
                    <a:pt x="921" y="66"/>
                    <a:pt x="921" y="66"/>
                    <a:pt x="921" y="66"/>
                  </a:cubicBezTo>
                  <a:cubicBezTo>
                    <a:pt x="925" y="71"/>
                    <a:pt x="925" y="71"/>
                    <a:pt x="925" y="71"/>
                  </a:cubicBezTo>
                  <a:cubicBezTo>
                    <a:pt x="925" y="73"/>
                    <a:pt x="925" y="73"/>
                    <a:pt x="925" y="73"/>
                  </a:cubicBezTo>
                  <a:cubicBezTo>
                    <a:pt x="923" y="70"/>
                    <a:pt x="923" y="70"/>
                    <a:pt x="923" y="70"/>
                  </a:cubicBezTo>
                  <a:cubicBezTo>
                    <a:pt x="921" y="68"/>
                    <a:pt x="921" y="68"/>
                    <a:pt x="921" y="68"/>
                  </a:cubicBezTo>
                  <a:cubicBezTo>
                    <a:pt x="919" y="69"/>
                    <a:pt x="919" y="69"/>
                    <a:pt x="919" y="69"/>
                  </a:cubicBezTo>
                  <a:cubicBezTo>
                    <a:pt x="918" y="67"/>
                    <a:pt x="918" y="67"/>
                    <a:pt x="918" y="67"/>
                  </a:cubicBezTo>
                  <a:cubicBezTo>
                    <a:pt x="918" y="69"/>
                    <a:pt x="918" y="69"/>
                    <a:pt x="918" y="69"/>
                  </a:cubicBezTo>
                  <a:cubicBezTo>
                    <a:pt x="920" y="70"/>
                    <a:pt x="920" y="70"/>
                    <a:pt x="920" y="70"/>
                  </a:cubicBezTo>
                  <a:cubicBezTo>
                    <a:pt x="921" y="73"/>
                    <a:pt x="921" y="73"/>
                    <a:pt x="921" y="73"/>
                  </a:cubicBezTo>
                  <a:cubicBezTo>
                    <a:pt x="921" y="74"/>
                    <a:pt x="921" y="74"/>
                    <a:pt x="921" y="74"/>
                  </a:cubicBezTo>
                  <a:cubicBezTo>
                    <a:pt x="918" y="70"/>
                    <a:pt x="918" y="70"/>
                    <a:pt x="918" y="70"/>
                  </a:cubicBezTo>
                  <a:cubicBezTo>
                    <a:pt x="916" y="70"/>
                    <a:pt x="916" y="70"/>
                    <a:pt x="916" y="70"/>
                  </a:cubicBezTo>
                  <a:cubicBezTo>
                    <a:pt x="916" y="67"/>
                    <a:pt x="916" y="67"/>
                    <a:pt x="916" y="67"/>
                  </a:cubicBezTo>
                  <a:cubicBezTo>
                    <a:pt x="913" y="64"/>
                    <a:pt x="913" y="64"/>
                    <a:pt x="913" y="64"/>
                  </a:cubicBezTo>
                  <a:cubicBezTo>
                    <a:pt x="912" y="62"/>
                    <a:pt x="912" y="62"/>
                    <a:pt x="912" y="62"/>
                  </a:cubicBezTo>
                  <a:cubicBezTo>
                    <a:pt x="910" y="62"/>
                    <a:pt x="910" y="62"/>
                    <a:pt x="910" y="62"/>
                  </a:cubicBezTo>
                  <a:cubicBezTo>
                    <a:pt x="911" y="65"/>
                    <a:pt x="911" y="65"/>
                    <a:pt x="911" y="65"/>
                  </a:cubicBezTo>
                  <a:cubicBezTo>
                    <a:pt x="910" y="67"/>
                    <a:pt x="910" y="67"/>
                    <a:pt x="910" y="67"/>
                  </a:cubicBezTo>
                  <a:cubicBezTo>
                    <a:pt x="910" y="65"/>
                    <a:pt x="910" y="65"/>
                    <a:pt x="910" y="65"/>
                  </a:cubicBezTo>
                  <a:cubicBezTo>
                    <a:pt x="908" y="63"/>
                    <a:pt x="908" y="63"/>
                    <a:pt x="908" y="63"/>
                  </a:cubicBezTo>
                  <a:cubicBezTo>
                    <a:pt x="905" y="64"/>
                    <a:pt x="905" y="64"/>
                    <a:pt x="905" y="64"/>
                  </a:cubicBezTo>
                  <a:cubicBezTo>
                    <a:pt x="905" y="65"/>
                    <a:pt x="905" y="65"/>
                    <a:pt x="905" y="65"/>
                  </a:cubicBezTo>
                  <a:cubicBezTo>
                    <a:pt x="904" y="64"/>
                    <a:pt x="904" y="64"/>
                    <a:pt x="904" y="64"/>
                  </a:cubicBezTo>
                  <a:cubicBezTo>
                    <a:pt x="902" y="64"/>
                    <a:pt x="902" y="64"/>
                    <a:pt x="902" y="64"/>
                  </a:cubicBezTo>
                  <a:cubicBezTo>
                    <a:pt x="899" y="66"/>
                    <a:pt x="899" y="66"/>
                    <a:pt x="899" y="66"/>
                  </a:cubicBezTo>
                  <a:cubicBezTo>
                    <a:pt x="898" y="67"/>
                    <a:pt x="898" y="67"/>
                    <a:pt x="898" y="67"/>
                  </a:cubicBezTo>
                  <a:cubicBezTo>
                    <a:pt x="899" y="65"/>
                    <a:pt x="899" y="65"/>
                    <a:pt x="899" y="65"/>
                  </a:cubicBezTo>
                  <a:cubicBezTo>
                    <a:pt x="899" y="63"/>
                    <a:pt x="899" y="63"/>
                    <a:pt x="899" y="63"/>
                  </a:cubicBezTo>
                  <a:cubicBezTo>
                    <a:pt x="897" y="60"/>
                    <a:pt x="897" y="60"/>
                    <a:pt x="897" y="60"/>
                  </a:cubicBezTo>
                  <a:cubicBezTo>
                    <a:pt x="897" y="57"/>
                    <a:pt x="897" y="57"/>
                    <a:pt x="897" y="57"/>
                  </a:cubicBezTo>
                  <a:cubicBezTo>
                    <a:pt x="896" y="56"/>
                    <a:pt x="896" y="56"/>
                    <a:pt x="896" y="56"/>
                  </a:cubicBezTo>
                  <a:cubicBezTo>
                    <a:pt x="896" y="55"/>
                    <a:pt x="896" y="55"/>
                    <a:pt x="896" y="55"/>
                  </a:cubicBezTo>
                  <a:cubicBezTo>
                    <a:pt x="894" y="52"/>
                    <a:pt x="894" y="52"/>
                    <a:pt x="894" y="52"/>
                  </a:cubicBezTo>
                  <a:cubicBezTo>
                    <a:pt x="891" y="48"/>
                    <a:pt x="891" y="48"/>
                    <a:pt x="891" y="48"/>
                  </a:cubicBezTo>
                  <a:cubicBezTo>
                    <a:pt x="887" y="46"/>
                    <a:pt x="887" y="46"/>
                    <a:pt x="887" y="46"/>
                  </a:cubicBezTo>
                  <a:cubicBezTo>
                    <a:pt x="884" y="42"/>
                    <a:pt x="884" y="42"/>
                    <a:pt x="884" y="42"/>
                  </a:cubicBezTo>
                  <a:cubicBezTo>
                    <a:pt x="875" y="39"/>
                    <a:pt x="875" y="39"/>
                    <a:pt x="875" y="39"/>
                  </a:cubicBezTo>
                  <a:cubicBezTo>
                    <a:pt x="871" y="39"/>
                    <a:pt x="871" y="39"/>
                    <a:pt x="871" y="39"/>
                  </a:cubicBezTo>
                  <a:cubicBezTo>
                    <a:pt x="868" y="40"/>
                    <a:pt x="868" y="40"/>
                    <a:pt x="868" y="40"/>
                  </a:cubicBezTo>
                  <a:cubicBezTo>
                    <a:pt x="865" y="42"/>
                    <a:pt x="865" y="42"/>
                    <a:pt x="865" y="42"/>
                  </a:cubicBezTo>
                  <a:cubicBezTo>
                    <a:pt x="865" y="43"/>
                    <a:pt x="865" y="43"/>
                    <a:pt x="865" y="43"/>
                  </a:cubicBezTo>
                  <a:cubicBezTo>
                    <a:pt x="863" y="42"/>
                    <a:pt x="863" y="42"/>
                    <a:pt x="863" y="42"/>
                  </a:cubicBezTo>
                  <a:cubicBezTo>
                    <a:pt x="859" y="43"/>
                    <a:pt x="859" y="43"/>
                    <a:pt x="859" y="43"/>
                  </a:cubicBezTo>
                  <a:cubicBezTo>
                    <a:pt x="853" y="47"/>
                    <a:pt x="853" y="47"/>
                    <a:pt x="853" y="47"/>
                  </a:cubicBezTo>
                  <a:cubicBezTo>
                    <a:pt x="850" y="47"/>
                    <a:pt x="850" y="47"/>
                    <a:pt x="850" y="47"/>
                  </a:cubicBezTo>
                  <a:cubicBezTo>
                    <a:pt x="847" y="50"/>
                    <a:pt x="847" y="50"/>
                    <a:pt x="847" y="50"/>
                  </a:cubicBezTo>
                  <a:cubicBezTo>
                    <a:pt x="846" y="51"/>
                    <a:pt x="846" y="51"/>
                    <a:pt x="846" y="51"/>
                  </a:cubicBezTo>
                  <a:cubicBezTo>
                    <a:pt x="842" y="54"/>
                    <a:pt x="842" y="54"/>
                    <a:pt x="842" y="54"/>
                  </a:cubicBezTo>
                  <a:cubicBezTo>
                    <a:pt x="840" y="55"/>
                    <a:pt x="840" y="55"/>
                    <a:pt x="840" y="55"/>
                  </a:cubicBezTo>
                  <a:cubicBezTo>
                    <a:pt x="838" y="57"/>
                    <a:pt x="838" y="57"/>
                    <a:pt x="838" y="57"/>
                  </a:cubicBezTo>
                  <a:cubicBezTo>
                    <a:pt x="835" y="57"/>
                    <a:pt x="835" y="57"/>
                    <a:pt x="835" y="57"/>
                  </a:cubicBezTo>
                  <a:cubicBezTo>
                    <a:pt x="833" y="57"/>
                    <a:pt x="833" y="57"/>
                    <a:pt x="833" y="57"/>
                  </a:cubicBezTo>
                  <a:cubicBezTo>
                    <a:pt x="829" y="57"/>
                    <a:pt x="829" y="57"/>
                    <a:pt x="829" y="57"/>
                  </a:cubicBezTo>
                  <a:cubicBezTo>
                    <a:pt x="826" y="59"/>
                    <a:pt x="826" y="59"/>
                    <a:pt x="826" y="59"/>
                  </a:cubicBezTo>
                  <a:cubicBezTo>
                    <a:pt x="828" y="57"/>
                    <a:pt x="828" y="57"/>
                    <a:pt x="828" y="57"/>
                  </a:cubicBezTo>
                  <a:cubicBezTo>
                    <a:pt x="831" y="55"/>
                    <a:pt x="831" y="55"/>
                    <a:pt x="831" y="55"/>
                  </a:cubicBezTo>
                  <a:cubicBezTo>
                    <a:pt x="832" y="53"/>
                    <a:pt x="832" y="53"/>
                    <a:pt x="832" y="53"/>
                  </a:cubicBezTo>
                  <a:cubicBezTo>
                    <a:pt x="829" y="50"/>
                    <a:pt x="829" y="50"/>
                    <a:pt x="829" y="50"/>
                  </a:cubicBezTo>
                  <a:cubicBezTo>
                    <a:pt x="825" y="49"/>
                    <a:pt x="825" y="49"/>
                    <a:pt x="825" y="49"/>
                  </a:cubicBezTo>
                  <a:cubicBezTo>
                    <a:pt x="820" y="47"/>
                    <a:pt x="820" y="47"/>
                    <a:pt x="820" y="47"/>
                  </a:cubicBezTo>
                  <a:cubicBezTo>
                    <a:pt x="819" y="46"/>
                    <a:pt x="819" y="46"/>
                    <a:pt x="819" y="46"/>
                  </a:cubicBezTo>
                  <a:cubicBezTo>
                    <a:pt x="818" y="47"/>
                    <a:pt x="818" y="47"/>
                    <a:pt x="818" y="47"/>
                  </a:cubicBezTo>
                  <a:cubicBezTo>
                    <a:pt x="817" y="50"/>
                    <a:pt x="817" y="50"/>
                    <a:pt x="817" y="50"/>
                  </a:cubicBezTo>
                  <a:cubicBezTo>
                    <a:pt x="817" y="52"/>
                    <a:pt x="817" y="52"/>
                    <a:pt x="817" y="52"/>
                  </a:cubicBezTo>
                  <a:cubicBezTo>
                    <a:pt x="816" y="51"/>
                    <a:pt x="816" y="51"/>
                    <a:pt x="816" y="51"/>
                  </a:cubicBezTo>
                  <a:cubicBezTo>
                    <a:pt x="815" y="51"/>
                    <a:pt x="815" y="51"/>
                    <a:pt x="815" y="51"/>
                  </a:cubicBezTo>
                  <a:cubicBezTo>
                    <a:pt x="814" y="53"/>
                    <a:pt x="814" y="53"/>
                    <a:pt x="814" y="53"/>
                  </a:cubicBezTo>
                  <a:cubicBezTo>
                    <a:pt x="813" y="54"/>
                    <a:pt x="813" y="54"/>
                    <a:pt x="813" y="54"/>
                  </a:cubicBezTo>
                  <a:cubicBezTo>
                    <a:pt x="812" y="53"/>
                    <a:pt x="812" y="53"/>
                    <a:pt x="812" y="53"/>
                  </a:cubicBezTo>
                  <a:cubicBezTo>
                    <a:pt x="813" y="51"/>
                    <a:pt x="813" y="51"/>
                    <a:pt x="813" y="51"/>
                  </a:cubicBezTo>
                  <a:cubicBezTo>
                    <a:pt x="814" y="50"/>
                    <a:pt x="814" y="50"/>
                    <a:pt x="814" y="50"/>
                  </a:cubicBezTo>
                  <a:cubicBezTo>
                    <a:pt x="813" y="47"/>
                    <a:pt x="813" y="47"/>
                    <a:pt x="813" y="47"/>
                  </a:cubicBezTo>
                  <a:cubicBezTo>
                    <a:pt x="811" y="46"/>
                    <a:pt x="811" y="46"/>
                    <a:pt x="811" y="46"/>
                  </a:cubicBezTo>
                  <a:cubicBezTo>
                    <a:pt x="809" y="48"/>
                    <a:pt x="809" y="48"/>
                    <a:pt x="809" y="48"/>
                  </a:cubicBezTo>
                  <a:cubicBezTo>
                    <a:pt x="809" y="49"/>
                    <a:pt x="809" y="49"/>
                    <a:pt x="809" y="49"/>
                  </a:cubicBezTo>
                  <a:cubicBezTo>
                    <a:pt x="808" y="51"/>
                    <a:pt x="808" y="51"/>
                    <a:pt x="808" y="51"/>
                  </a:cubicBezTo>
                  <a:cubicBezTo>
                    <a:pt x="807" y="50"/>
                    <a:pt x="807" y="50"/>
                    <a:pt x="807" y="50"/>
                  </a:cubicBezTo>
                  <a:cubicBezTo>
                    <a:pt x="807" y="48"/>
                    <a:pt x="807" y="48"/>
                    <a:pt x="807" y="48"/>
                  </a:cubicBezTo>
                  <a:cubicBezTo>
                    <a:pt x="806" y="46"/>
                    <a:pt x="806" y="46"/>
                    <a:pt x="806" y="46"/>
                  </a:cubicBezTo>
                  <a:cubicBezTo>
                    <a:pt x="805" y="44"/>
                    <a:pt x="805" y="44"/>
                    <a:pt x="805" y="44"/>
                  </a:cubicBezTo>
                  <a:cubicBezTo>
                    <a:pt x="803" y="45"/>
                    <a:pt x="803" y="45"/>
                    <a:pt x="803" y="45"/>
                  </a:cubicBezTo>
                  <a:cubicBezTo>
                    <a:pt x="800" y="46"/>
                    <a:pt x="800" y="46"/>
                    <a:pt x="800" y="46"/>
                  </a:cubicBezTo>
                  <a:cubicBezTo>
                    <a:pt x="798" y="47"/>
                    <a:pt x="798" y="47"/>
                    <a:pt x="798" y="47"/>
                  </a:cubicBezTo>
                  <a:cubicBezTo>
                    <a:pt x="797" y="46"/>
                    <a:pt x="797" y="46"/>
                    <a:pt x="797" y="46"/>
                  </a:cubicBezTo>
                  <a:cubicBezTo>
                    <a:pt x="798" y="45"/>
                    <a:pt x="798" y="45"/>
                    <a:pt x="798" y="45"/>
                  </a:cubicBezTo>
                  <a:cubicBezTo>
                    <a:pt x="798" y="43"/>
                    <a:pt x="798" y="43"/>
                    <a:pt x="798" y="43"/>
                  </a:cubicBezTo>
                  <a:cubicBezTo>
                    <a:pt x="798" y="42"/>
                    <a:pt x="798" y="42"/>
                    <a:pt x="798" y="42"/>
                  </a:cubicBezTo>
                  <a:cubicBezTo>
                    <a:pt x="797" y="40"/>
                    <a:pt x="797" y="40"/>
                    <a:pt x="797" y="40"/>
                  </a:cubicBezTo>
                  <a:cubicBezTo>
                    <a:pt x="798" y="39"/>
                    <a:pt x="798" y="39"/>
                    <a:pt x="798" y="39"/>
                  </a:cubicBezTo>
                  <a:cubicBezTo>
                    <a:pt x="801" y="42"/>
                    <a:pt x="801" y="42"/>
                    <a:pt x="801" y="42"/>
                  </a:cubicBezTo>
                  <a:cubicBezTo>
                    <a:pt x="802" y="41"/>
                    <a:pt x="802" y="41"/>
                    <a:pt x="802" y="41"/>
                  </a:cubicBezTo>
                  <a:cubicBezTo>
                    <a:pt x="803" y="39"/>
                    <a:pt x="803" y="39"/>
                    <a:pt x="803" y="39"/>
                  </a:cubicBezTo>
                  <a:cubicBezTo>
                    <a:pt x="800" y="35"/>
                    <a:pt x="800" y="35"/>
                    <a:pt x="800" y="35"/>
                  </a:cubicBezTo>
                  <a:cubicBezTo>
                    <a:pt x="794" y="33"/>
                    <a:pt x="794" y="33"/>
                    <a:pt x="794" y="33"/>
                  </a:cubicBezTo>
                  <a:cubicBezTo>
                    <a:pt x="789" y="32"/>
                    <a:pt x="789" y="32"/>
                    <a:pt x="789" y="32"/>
                  </a:cubicBezTo>
                  <a:cubicBezTo>
                    <a:pt x="784" y="33"/>
                    <a:pt x="784" y="33"/>
                    <a:pt x="784" y="33"/>
                  </a:cubicBezTo>
                  <a:cubicBezTo>
                    <a:pt x="779" y="34"/>
                    <a:pt x="779" y="34"/>
                    <a:pt x="779" y="34"/>
                  </a:cubicBezTo>
                  <a:cubicBezTo>
                    <a:pt x="776" y="37"/>
                    <a:pt x="776" y="37"/>
                    <a:pt x="776" y="37"/>
                  </a:cubicBezTo>
                  <a:cubicBezTo>
                    <a:pt x="777" y="46"/>
                    <a:pt x="777" y="46"/>
                    <a:pt x="777" y="46"/>
                  </a:cubicBezTo>
                  <a:cubicBezTo>
                    <a:pt x="777" y="48"/>
                    <a:pt x="777" y="48"/>
                    <a:pt x="777" y="48"/>
                  </a:cubicBezTo>
                  <a:cubicBezTo>
                    <a:pt x="777" y="50"/>
                    <a:pt x="777" y="50"/>
                    <a:pt x="777" y="50"/>
                  </a:cubicBezTo>
                  <a:cubicBezTo>
                    <a:pt x="776" y="53"/>
                    <a:pt x="776" y="53"/>
                    <a:pt x="776" y="53"/>
                  </a:cubicBezTo>
                  <a:cubicBezTo>
                    <a:pt x="776" y="55"/>
                    <a:pt x="776" y="55"/>
                    <a:pt x="776" y="55"/>
                  </a:cubicBezTo>
                  <a:cubicBezTo>
                    <a:pt x="773" y="57"/>
                    <a:pt x="773" y="57"/>
                    <a:pt x="773" y="57"/>
                  </a:cubicBezTo>
                  <a:cubicBezTo>
                    <a:pt x="772" y="57"/>
                    <a:pt x="772" y="57"/>
                    <a:pt x="772" y="57"/>
                  </a:cubicBezTo>
                  <a:cubicBezTo>
                    <a:pt x="771" y="56"/>
                    <a:pt x="771" y="56"/>
                    <a:pt x="771" y="56"/>
                  </a:cubicBezTo>
                  <a:cubicBezTo>
                    <a:pt x="771" y="55"/>
                    <a:pt x="771" y="55"/>
                    <a:pt x="771" y="55"/>
                  </a:cubicBezTo>
                  <a:cubicBezTo>
                    <a:pt x="769" y="53"/>
                    <a:pt x="769" y="53"/>
                    <a:pt x="769" y="53"/>
                  </a:cubicBezTo>
                  <a:cubicBezTo>
                    <a:pt x="771" y="52"/>
                    <a:pt x="771" y="52"/>
                    <a:pt x="771" y="52"/>
                  </a:cubicBezTo>
                  <a:cubicBezTo>
                    <a:pt x="772" y="53"/>
                    <a:pt x="772" y="53"/>
                    <a:pt x="772" y="53"/>
                  </a:cubicBezTo>
                  <a:cubicBezTo>
                    <a:pt x="773" y="50"/>
                    <a:pt x="773" y="50"/>
                    <a:pt x="773" y="50"/>
                  </a:cubicBezTo>
                  <a:cubicBezTo>
                    <a:pt x="772" y="46"/>
                    <a:pt x="772" y="46"/>
                    <a:pt x="772" y="46"/>
                  </a:cubicBezTo>
                  <a:cubicBezTo>
                    <a:pt x="771" y="46"/>
                    <a:pt x="771" y="46"/>
                    <a:pt x="771" y="46"/>
                  </a:cubicBezTo>
                  <a:cubicBezTo>
                    <a:pt x="769" y="42"/>
                    <a:pt x="769" y="42"/>
                    <a:pt x="769" y="42"/>
                  </a:cubicBezTo>
                  <a:cubicBezTo>
                    <a:pt x="771" y="43"/>
                    <a:pt x="771" y="43"/>
                    <a:pt x="771" y="43"/>
                  </a:cubicBezTo>
                  <a:cubicBezTo>
                    <a:pt x="772" y="41"/>
                    <a:pt x="772" y="41"/>
                    <a:pt x="772" y="41"/>
                  </a:cubicBezTo>
                  <a:cubicBezTo>
                    <a:pt x="772" y="43"/>
                    <a:pt x="772" y="43"/>
                    <a:pt x="772" y="43"/>
                  </a:cubicBezTo>
                  <a:cubicBezTo>
                    <a:pt x="774" y="45"/>
                    <a:pt x="774" y="45"/>
                    <a:pt x="774" y="45"/>
                  </a:cubicBezTo>
                  <a:cubicBezTo>
                    <a:pt x="775" y="48"/>
                    <a:pt x="775" y="48"/>
                    <a:pt x="775" y="48"/>
                  </a:cubicBezTo>
                  <a:cubicBezTo>
                    <a:pt x="776" y="47"/>
                    <a:pt x="776" y="47"/>
                    <a:pt x="776" y="47"/>
                  </a:cubicBezTo>
                  <a:cubicBezTo>
                    <a:pt x="776" y="42"/>
                    <a:pt x="776" y="42"/>
                    <a:pt x="776" y="42"/>
                  </a:cubicBezTo>
                  <a:cubicBezTo>
                    <a:pt x="775" y="39"/>
                    <a:pt x="775" y="39"/>
                    <a:pt x="775" y="39"/>
                  </a:cubicBezTo>
                  <a:cubicBezTo>
                    <a:pt x="769" y="41"/>
                    <a:pt x="769" y="41"/>
                    <a:pt x="769" y="41"/>
                  </a:cubicBezTo>
                  <a:cubicBezTo>
                    <a:pt x="764" y="44"/>
                    <a:pt x="764" y="44"/>
                    <a:pt x="764" y="44"/>
                  </a:cubicBezTo>
                  <a:cubicBezTo>
                    <a:pt x="764" y="46"/>
                    <a:pt x="764" y="46"/>
                    <a:pt x="764" y="46"/>
                  </a:cubicBezTo>
                  <a:cubicBezTo>
                    <a:pt x="761" y="48"/>
                    <a:pt x="761" y="48"/>
                    <a:pt x="761" y="48"/>
                  </a:cubicBezTo>
                  <a:cubicBezTo>
                    <a:pt x="760" y="47"/>
                    <a:pt x="760" y="47"/>
                    <a:pt x="760" y="47"/>
                  </a:cubicBezTo>
                  <a:cubicBezTo>
                    <a:pt x="760" y="46"/>
                    <a:pt x="760" y="46"/>
                    <a:pt x="760" y="46"/>
                  </a:cubicBezTo>
                  <a:cubicBezTo>
                    <a:pt x="762" y="45"/>
                    <a:pt x="762" y="45"/>
                    <a:pt x="762" y="45"/>
                  </a:cubicBezTo>
                  <a:cubicBezTo>
                    <a:pt x="760" y="43"/>
                    <a:pt x="760" y="43"/>
                    <a:pt x="760" y="43"/>
                  </a:cubicBezTo>
                  <a:cubicBezTo>
                    <a:pt x="761" y="39"/>
                    <a:pt x="761" y="39"/>
                    <a:pt x="761" y="39"/>
                  </a:cubicBezTo>
                  <a:cubicBezTo>
                    <a:pt x="763" y="40"/>
                    <a:pt x="763" y="40"/>
                    <a:pt x="763" y="40"/>
                  </a:cubicBezTo>
                  <a:cubicBezTo>
                    <a:pt x="764" y="40"/>
                    <a:pt x="764" y="40"/>
                    <a:pt x="764" y="40"/>
                  </a:cubicBezTo>
                  <a:cubicBezTo>
                    <a:pt x="766" y="41"/>
                    <a:pt x="766" y="41"/>
                    <a:pt x="766" y="41"/>
                  </a:cubicBezTo>
                  <a:cubicBezTo>
                    <a:pt x="771" y="38"/>
                    <a:pt x="771" y="38"/>
                    <a:pt x="771" y="38"/>
                  </a:cubicBezTo>
                  <a:cubicBezTo>
                    <a:pt x="774" y="38"/>
                    <a:pt x="774" y="38"/>
                    <a:pt x="774" y="38"/>
                  </a:cubicBezTo>
                  <a:cubicBezTo>
                    <a:pt x="769" y="37"/>
                    <a:pt x="769" y="37"/>
                    <a:pt x="769" y="37"/>
                  </a:cubicBezTo>
                  <a:cubicBezTo>
                    <a:pt x="767" y="38"/>
                    <a:pt x="767" y="38"/>
                    <a:pt x="767" y="38"/>
                  </a:cubicBezTo>
                  <a:cubicBezTo>
                    <a:pt x="764" y="37"/>
                    <a:pt x="764" y="37"/>
                    <a:pt x="764" y="37"/>
                  </a:cubicBezTo>
                  <a:cubicBezTo>
                    <a:pt x="756" y="38"/>
                    <a:pt x="756" y="38"/>
                    <a:pt x="756" y="38"/>
                  </a:cubicBezTo>
                  <a:cubicBezTo>
                    <a:pt x="754" y="39"/>
                    <a:pt x="754" y="39"/>
                    <a:pt x="754" y="39"/>
                  </a:cubicBezTo>
                  <a:cubicBezTo>
                    <a:pt x="744" y="39"/>
                    <a:pt x="744" y="39"/>
                    <a:pt x="744" y="39"/>
                  </a:cubicBezTo>
                  <a:cubicBezTo>
                    <a:pt x="738" y="39"/>
                    <a:pt x="738" y="39"/>
                    <a:pt x="738" y="39"/>
                  </a:cubicBezTo>
                  <a:cubicBezTo>
                    <a:pt x="735" y="40"/>
                    <a:pt x="735" y="40"/>
                    <a:pt x="735" y="40"/>
                  </a:cubicBezTo>
                  <a:cubicBezTo>
                    <a:pt x="731" y="38"/>
                    <a:pt x="731" y="38"/>
                    <a:pt x="731" y="38"/>
                  </a:cubicBezTo>
                  <a:cubicBezTo>
                    <a:pt x="727" y="39"/>
                    <a:pt x="727" y="39"/>
                    <a:pt x="727" y="39"/>
                  </a:cubicBezTo>
                  <a:cubicBezTo>
                    <a:pt x="725" y="40"/>
                    <a:pt x="725" y="40"/>
                    <a:pt x="725" y="40"/>
                  </a:cubicBezTo>
                  <a:cubicBezTo>
                    <a:pt x="727" y="42"/>
                    <a:pt x="727" y="42"/>
                    <a:pt x="727" y="42"/>
                  </a:cubicBezTo>
                  <a:cubicBezTo>
                    <a:pt x="730" y="42"/>
                    <a:pt x="730" y="42"/>
                    <a:pt x="730" y="42"/>
                  </a:cubicBezTo>
                  <a:cubicBezTo>
                    <a:pt x="731" y="43"/>
                    <a:pt x="731" y="43"/>
                    <a:pt x="731" y="43"/>
                  </a:cubicBezTo>
                  <a:cubicBezTo>
                    <a:pt x="733" y="43"/>
                    <a:pt x="733" y="43"/>
                    <a:pt x="733" y="43"/>
                  </a:cubicBezTo>
                  <a:cubicBezTo>
                    <a:pt x="735" y="45"/>
                    <a:pt x="735" y="45"/>
                    <a:pt x="735" y="45"/>
                  </a:cubicBezTo>
                  <a:cubicBezTo>
                    <a:pt x="734" y="46"/>
                    <a:pt x="734" y="46"/>
                    <a:pt x="734" y="46"/>
                  </a:cubicBezTo>
                  <a:cubicBezTo>
                    <a:pt x="731" y="49"/>
                    <a:pt x="731" y="49"/>
                    <a:pt x="731" y="49"/>
                  </a:cubicBezTo>
                  <a:cubicBezTo>
                    <a:pt x="730" y="49"/>
                    <a:pt x="730" y="49"/>
                    <a:pt x="730" y="49"/>
                  </a:cubicBezTo>
                  <a:cubicBezTo>
                    <a:pt x="727" y="50"/>
                    <a:pt x="727" y="50"/>
                    <a:pt x="727" y="50"/>
                  </a:cubicBezTo>
                  <a:cubicBezTo>
                    <a:pt x="726" y="52"/>
                    <a:pt x="726" y="52"/>
                    <a:pt x="726" y="52"/>
                  </a:cubicBezTo>
                  <a:cubicBezTo>
                    <a:pt x="725" y="54"/>
                    <a:pt x="725" y="54"/>
                    <a:pt x="725" y="54"/>
                  </a:cubicBezTo>
                  <a:cubicBezTo>
                    <a:pt x="727" y="57"/>
                    <a:pt x="727" y="57"/>
                    <a:pt x="727" y="57"/>
                  </a:cubicBezTo>
                  <a:cubicBezTo>
                    <a:pt x="730" y="58"/>
                    <a:pt x="730" y="58"/>
                    <a:pt x="730" y="58"/>
                  </a:cubicBezTo>
                  <a:cubicBezTo>
                    <a:pt x="731" y="56"/>
                    <a:pt x="731" y="56"/>
                    <a:pt x="731" y="56"/>
                  </a:cubicBezTo>
                  <a:cubicBezTo>
                    <a:pt x="732" y="54"/>
                    <a:pt x="732" y="54"/>
                    <a:pt x="732" y="54"/>
                  </a:cubicBezTo>
                  <a:cubicBezTo>
                    <a:pt x="736" y="53"/>
                    <a:pt x="736" y="53"/>
                    <a:pt x="736" y="53"/>
                  </a:cubicBezTo>
                  <a:cubicBezTo>
                    <a:pt x="735" y="57"/>
                    <a:pt x="735" y="57"/>
                    <a:pt x="735" y="57"/>
                  </a:cubicBezTo>
                  <a:cubicBezTo>
                    <a:pt x="732" y="57"/>
                    <a:pt x="732" y="57"/>
                    <a:pt x="732" y="57"/>
                  </a:cubicBezTo>
                  <a:cubicBezTo>
                    <a:pt x="733" y="59"/>
                    <a:pt x="733" y="59"/>
                    <a:pt x="733" y="59"/>
                  </a:cubicBezTo>
                  <a:cubicBezTo>
                    <a:pt x="733" y="59"/>
                    <a:pt x="733" y="59"/>
                    <a:pt x="733" y="59"/>
                  </a:cubicBezTo>
                  <a:cubicBezTo>
                    <a:pt x="734" y="61"/>
                    <a:pt x="734" y="61"/>
                    <a:pt x="734" y="61"/>
                  </a:cubicBezTo>
                  <a:cubicBezTo>
                    <a:pt x="732" y="62"/>
                    <a:pt x="732" y="62"/>
                    <a:pt x="732" y="62"/>
                  </a:cubicBezTo>
                  <a:cubicBezTo>
                    <a:pt x="733" y="63"/>
                    <a:pt x="733" y="63"/>
                    <a:pt x="733" y="63"/>
                  </a:cubicBezTo>
                  <a:cubicBezTo>
                    <a:pt x="735" y="62"/>
                    <a:pt x="735" y="62"/>
                    <a:pt x="735" y="62"/>
                  </a:cubicBezTo>
                  <a:cubicBezTo>
                    <a:pt x="736" y="63"/>
                    <a:pt x="736" y="63"/>
                    <a:pt x="736" y="63"/>
                  </a:cubicBezTo>
                  <a:cubicBezTo>
                    <a:pt x="736" y="65"/>
                    <a:pt x="736" y="65"/>
                    <a:pt x="736" y="65"/>
                  </a:cubicBezTo>
                  <a:cubicBezTo>
                    <a:pt x="738" y="67"/>
                    <a:pt x="738" y="67"/>
                    <a:pt x="738" y="67"/>
                  </a:cubicBezTo>
                  <a:cubicBezTo>
                    <a:pt x="740" y="68"/>
                    <a:pt x="740" y="68"/>
                    <a:pt x="740" y="68"/>
                  </a:cubicBezTo>
                  <a:cubicBezTo>
                    <a:pt x="743" y="71"/>
                    <a:pt x="743" y="71"/>
                    <a:pt x="743" y="71"/>
                  </a:cubicBezTo>
                  <a:cubicBezTo>
                    <a:pt x="742" y="72"/>
                    <a:pt x="742" y="72"/>
                    <a:pt x="742" y="72"/>
                  </a:cubicBezTo>
                  <a:cubicBezTo>
                    <a:pt x="741" y="71"/>
                    <a:pt x="741" y="71"/>
                    <a:pt x="741" y="71"/>
                  </a:cubicBezTo>
                  <a:cubicBezTo>
                    <a:pt x="739" y="72"/>
                    <a:pt x="739" y="72"/>
                    <a:pt x="739" y="72"/>
                  </a:cubicBezTo>
                  <a:cubicBezTo>
                    <a:pt x="740" y="74"/>
                    <a:pt x="740" y="74"/>
                    <a:pt x="740" y="74"/>
                  </a:cubicBezTo>
                  <a:cubicBezTo>
                    <a:pt x="739" y="75"/>
                    <a:pt x="739" y="75"/>
                    <a:pt x="739" y="75"/>
                  </a:cubicBezTo>
                  <a:cubicBezTo>
                    <a:pt x="738" y="74"/>
                    <a:pt x="738" y="74"/>
                    <a:pt x="738" y="74"/>
                  </a:cubicBezTo>
                  <a:cubicBezTo>
                    <a:pt x="737" y="74"/>
                    <a:pt x="737" y="74"/>
                    <a:pt x="737" y="74"/>
                  </a:cubicBezTo>
                  <a:cubicBezTo>
                    <a:pt x="736" y="72"/>
                    <a:pt x="736" y="72"/>
                    <a:pt x="736" y="72"/>
                  </a:cubicBezTo>
                  <a:cubicBezTo>
                    <a:pt x="733" y="70"/>
                    <a:pt x="733" y="70"/>
                    <a:pt x="733" y="70"/>
                  </a:cubicBezTo>
                  <a:cubicBezTo>
                    <a:pt x="732" y="71"/>
                    <a:pt x="732" y="71"/>
                    <a:pt x="732" y="71"/>
                  </a:cubicBezTo>
                  <a:cubicBezTo>
                    <a:pt x="733" y="72"/>
                    <a:pt x="733" y="72"/>
                    <a:pt x="733" y="72"/>
                  </a:cubicBezTo>
                  <a:cubicBezTo>
                    <a:pt x="731" y="73"/>
                    <a:pt x="731" y="73"/>
                    <a:pt x="731" y="73"/>
                  </a:cubicBezTo>
                  <a:cubicBezTo>
                    <a:pt x="730" y="72"/>
                    <a:pt x="730" y="72"/>
                    <a:pt x="730" y="72"/>
                  </a:cubicBezTo>
                  <a:cubicBezTo>
                    <a:pt x="729" y="73"/>
                    <a:pt x="729" y="73"/>
                    <a:pt x="729" y="73"/>
                  </a:cubicBezTo>
                  <a:cubicBezTo>
                    <a:pt x="730" y="75"/>
                    <a:pt x="730" y="75"/>
                    <a:pt x="730" y="75"/>
                  </a:cubicBezTo>
                  <a:cubicBezTo>
                    <a:pt x="730" y="78"/>
                    <a:pt x="730" y="78"/>
                    <a:pt x="730" y="78"/>
                  </a:cubicBezTo>
                  <a:cubicBezTo>
                    <a:pt x="732" y="79"/>
                    <a:pt x="732" y="79"/>
                    <a:pt x="732" y="79"/>
                  </a:cubicBezTo>
                  <a:cubicBezTo>
                    <a:pt x="734" y="77"/>
                    <a:pt x="734" y="77"/>
                    <a:pt x="734" y="77"/>
                  </a:cubicBezTo>
                  <a:cubicBezTo>
                    <a:pt x="736" y="79"/>
                    <a:pt x="736" y="79"/>
                    <a:pt x="736" y="79"/>
                  </a:cubicBezTo>
                  <a:cubicBezTo>
                    <a:pt x="735" y="80"/>
                    <a:pt x="735" y="80"/>
                    <a:pt x="735" y="80"/>
                  </a:cubicBezTo>
                  <a:cubicBezTo>
                    <a:pt x="736" y="81"/>
                    <a:pt x="736" y="81"/>
                    <a:pt x="736" y="81"/>
                  </a:cubicBezTo>
                  <a:cubicBezTo>
                    <a:pt x="735" y="82"/>
                    <a:pt x="735" y="82"/>
                    <a:pt x="735" y="82"/>
                  </a:cubicBezTo>
                  <a:cubicBezTo>
                    <a:pt x="732" y="82"/>
                    <a:pt x="732" y="82"/>
                    <a:pt x="732" y="82"/>
                  </a:cubicBezTo>
                  <a:cubicBezTo>
                    <a:pt x="733" y="83"/>
                    <a:pt x="733" y="83"/>
                    <a:pt x="733" y="83"/>
                  </a:cubicBezTo>
                  <a:cubicBezTo>
                    <a:pt x="735" y="84"/>
                    <a:pt x="735" y="84"/>
                    <a:pt x="735" y="84"/>
                  </a:cubicBezTo>
                  <a:cubicBezTo>
                    <a:pt x="731" y="84"/>
                    <a:pt x="731" y="84"/>
                    <a:pt x="731" y="84"/>
                  </a:cubicBezTo>
                  <a:cubicBezTo>
                    <a:pt x="730" y="82"/>
                    <a:pt x="730" y="82"/>
                    <a:pt x="730" y="82"/>
                  </a:cubicBezTo>
                  <a:cubicBezTo>
                    <a:pt x="727" y="82"/>
                    <a:pt x="727" y="82"/>
                    <a:pt x="727" y="82"/>
                  </a:cubicBezTo>
                  <a:cubicBezTo>
                    <a:pt x="726" y="80"/>
                    <a:pt x="726" y="80"/>
                    <a:pt x="726" y="80"/>
                  </a:cubicBezTo>
                  <a:cubicBezTo>
                    <a:pt x="724" y="80"/>
                    <a:pt x="724" y="80"/>
                    <a:pt x="724" y="80"/>
                  </a:cubicBezTo>
                  <a:cubicBezTo>
                    <a:pt x="722" y="78"/>
                    <a:pt x="722" y="78"/>
                    <a:pt x="722" y="78"/>
                  </a:cubicBezTo>
                  <a:cubicBezTo>
                    <a:pt x="719" y="78"/>
                    <a:pt x="719" y="78"/>
                    <a:pt x="719" y="78"/>
                  </a:cubicBezTo>
                  <a:cubicBezTo>
                    <a:pt x="717" y="77"/>
                    <a:pt x="717" y="77"/>
                    <a:pt x="717" y="77"/>
                  </a:cubicBezTo>
                  <a:cubicBezTo>
                    <a:pt x="716" y="77"/>
                    <a:pt x="716" y="77"/>
                    <a:pt x="716" y="77"/>
                  </a:cubicBezTo>
                  <a:cubicBezTo>
                    <a:pt x="715" y="76"/>
                    <a:pt x="715" y="76"/>
                    <a:pt x="715" y="76"/>
                  </a:cubicBezTo>
                  <a:cubicBezTo>
                    <a:pt x="709" y="79"/>
                    <a:pt x="709" y="79"/>
                    <a:pt x="709" y="79"/>
                  </a:cubicBezTo>
                  <a:cubicBezTo>
                    <a:pt x="709" y="81"/>
                    <a:pt x="709" y="81"/>
                    <a:pt x="709" y="81"/>
                  </a:cubicBezTo>
                  <a:cubicBezTo>
                    <a:pt x="708" y="81"/>
                    <a:pt x="708" y="81"/>
                    <a:pt x="708" y="81"/>
                  </a:cubicBezTo>
                  <a:cubicBezTo>
                    <a:pt x="709" y="83"/>
                    <a:pt x="709" y="83"/>
                    <a:pt x="709" y="83"/>
                  </a:cubicBezTo>
                  <a:cubicBezTo>
                    <a:pt x="709" y="84"/>
                    <a:pt x="709" y="84"/>
                    <a:pt x="709" y="84"/>
                  </a:cubicBezTo>
                  <a:cubicBezTo>
                    <a:pt x="710" y="86"/>
                    <a:pt x="710" y="86"/>
                    <a:pt x="710" y="86"/>
                  </a:cubicBezTo>
                  <a:cubicBezTo>
                    <a:pt x="710" y="86"/>
                    <a:pt x="710" y="86"/>
                    <a:pt x="710" y="86"/>
                  </a:cubicBezTo>
                  <a:cubicBezTo>
                    <a:pt x="708" y="85"/>
                    <a:pt x="708" y="85"/>
                    <a:pt x="708" y="85"/>
                  </a:cubicBezTo>
                  <a:cubicBezTo>
                    <a:pt x="707" y="85"/>
                    <a:pt x="707" y="85"/>
                    <a:pt x="707" y="85"/>
                  </a:cubicBezTo>
                  <a:cubicBezTo>
                    <a:pt x="705" y="85"/>
                    <a:pt x="705" y="85"/>
                    <a:pt x="705" y="85"/>
                  </a:cubicBezTo>
                  <a:cubicBezTo>
                    <a:pt x="698" y="86"/>
                    <a:pt x="698" y="86"/>
                    <a:pt x="698" y="86"/>
                  </a:cubicBezTo>
                  <a:cubicBezTo>
                    <a:pt x="695" y="85"/>
                    <a:pt x="695" y="85"/>
                    <a:pt x="695" y="85"/>
                  </a:cubicBezTo>
                  <a:cubicBezTo>
                    <a:pt x="693" y="83"/>
                    <a:pt x="693" y="83"/>
                    <a:pt x="693" y="83"/>
                  </a:cubicBezTo>
                  <a:cubicBezTo>
                    <a:pt x="691" y="83"/>
                    <a:pt x="691" y="83"/>
                    <a:pt x="691" y="83"/>
                  </a:cubicBezTo>
                  <a:cubicBezTo>
                    <a:pt x="689" y="81"/>
                    <a:pt x="689" y="81"/>
                    <a:pt x="689" y="81"/>
                  </a:cubicBezTo>
                  <a:cubicBezTo>
                    <a:pt x="688" y="78"/>
                    <a:pt x="688" y="78"/>
                    <a:pt x="688" y="78"/>
                  </a:cubicBezTo>
                  <a:cubicBezTo>
                    <a:pt x="687" y="78"/>
                    <a:pt x="687" y="78"/>
                    <a:pt x="687" y="78"/>
                  </a:cubicBezTo>
                  <a:cubicBezTo>
                    <a:pt x="687" y="79"/>
                    <a:pt x="687" y="79"/>
                    <a:pt x="687" y="79"/>
                  </a:cubicBezTo>
                  <a:cubicBezTo>
                    <a:pt x="688" y="82"/>
                    <a:pt x="688" y="82"/>
                    <a:pt x="688" y="82"/>
                  </a:cubicBezTo>
                  <a:cubicBezTo>
                    <a:pt x="689" y="87"/>
                    <a:pt x="689" y="87"/>
                    <a:pt x="689" y="87"/>
                  </a:cubicBezTo>
                  <a:cubicBezTo>
                    <a:pt x="691" y="92"/>
                    <a:pt x="691" y="92"/>
                    <a:pt x="691" y="92"/>
                  </a:cubicBezTo>
                  <a:cubicBezTo>
                    <a:pt x="693" y="96"/>
                    <a:pt x="693" y="96"/>
                    <a:pt x="693" y="96"/>
                  </a:cubicBezTo>
                  <a:cubicBezTo>
                    <a:pt x="695" y="105"/>
                    <a:pt x="695" y="105"/>
                    <a:pt x="695" y="105"/>
                  </a:cubicBezTo>
                  <a:cubicBezTo>
                    <a:pt x="694" y="107"/>
                    <a:pt x="694" y="107"/>
                    <a:pt x="694" y="107"/>
                  </a:cubicBezTo>
                  <a:cubicBezTo>
                    <a:pt x="693" y="107"/>
                    <a:pt x="693" y="107"/>
                    <a:pt x="693" y="107"/>
                  </a:cubicBezTo>
                  <a:cubicBezTo>
                    <a:pt x="692" y="106"/>
                    <a:pt x="692" y="106"/>
                    <a:pt x="692" y="106"/>
                  </a:cubicBezTo>
                  <a:cubicBezTo>
                    <a:pt x="692" y="104"/>
                    <a:pt x="692" y="104"/>
                    <a:pt x="692" y="104"/>
                  </a:cubicBezTo>
                  <a:cubicBezTo>
                    <a:pt x="690" y="103"/>
                    <a:pt x="690" y="103"/>
                    <a:pt x="690" y="103"/>
                  </a:cubicBezTo>
                  <a:cubicBezTo>
                    <a:pt x="689" y="103"/>
                    <a:pt x="689" y="103"/>
                    <a:pt x="689" y="103"/>
                  </a:cubicBezTo>
                  <a:cubicBezTo>
                    <a:pt x="690" y="105"/>
                    <a:pt x="690" y="105"/>
                    <a:pt x="690" y="105"/>
                  </a:cubicBezTo>
                  <a:cubicBezTo>
                    <a:pt x="689" y="106"/>
                    <a:pt x="689" y="106"/>
                    <a:pt x="689" y="106"/>
                  </a:cubicBezTo>
                  <a:cubicBezTo>
                    <a:pt x="687" y="105"/>
                    <a:pt x="687" y="105"/>
                    <a:pt x="687" y="105"/>
                  </a:cubicBezTo>
                  <a:cubicBezTo>
                    <a:pt x="684" y="102"/>
                    <a:pt x="684" y="102"/>
                    <a:pt x="684" y="102"/>
                  </a:cubicBezTo>
                  <a:cubicBezTo>
                    <a:pt x="680" y="102"/>
                    <a:pt x="680" y="102"/>
                    <a:pt x="680" y="102"/>
                  </a:cubicBezTo>
                  <a:cubicBezTo>
                    <a:pt x="678" y="100"/>
                    <a:pt x="678" y="100"/>
                    <a:pt x="678" y="100"/>
                  </a:cubicBezTo>
                  <a:cubicBezTo>
                    <a:pt x="677" y="99"/>
                    <a:pt x="677" y="99"/>
                    <a:pt x="677" y="99"/>
                  </a:cubicBezTo>
                  <a:cubicBezTo>
                    <a:pt x="671" y="94"/>
                    <a:pt x="671" y="94"/>
                    <a:pt x="671" y="94"/>
                  </a:cubicBezTo>
                  <a:cubicBezTo>
                    <a:pt x="670" y="94"/>
                    <a:pt x="670" y="94"/>
                    <a:pt x="670" y="94"/>
                  </a:cubicBezTo>
                  <a:cubicBezTo>
                    <a:pt x="669" y="95"/>
                    <a:pt x="669" y="95"/>
                    <a:pt x="669" y="95"/>
                  </a:cubicBezTo>
                  <a:cubicBezTo>
                    <a:pt x="667" y="94"/>
                    <a:pt x="667" y="94"/>
                    <a:pt x="667" y="94"/>
                  </a:cubicBezTo>
                  <a:cubicBezTo>
                    <a:pt x="666" y="93"/>
                    <a:pt x="666" y="93"/>
                    <a:pt x="666" y="93"/>
                  </a:cubicBezTo>
                  <a:cubicBezTo>
                    <a:pt x="670" y="90"/>
                    <a:pt x="670" y="90"/>
                    <a:pt x="670" y="90"/>
                  </a:cubicBezTo>
                  <a:cubicBezTo>
                    <a:pt x="671" y="90"/>
                    <a:pt x="671" y="90"/>
                    <a:pt x="671" y="90"/>
                  </a:cubicBezTo>
                  <a:cubicBezTo>
                    <a:pt x="670" y="89"/>
                    <a:pt x="670" y="89"/>
                    <a:pt x="670" y="89"/>
                  </a:cubicBezTo>
                  <a:cubicBezTo>
                    <a:pt x="668" y="88"/>
                    <a:pt x="668" y="88"/>
                    <a:pt x="668" y="88"/>
                  </a:cubicBezTo>
                  <a:cubicBezTo>
                    <a:pt x="666" y="86"/>
                    <a:pt x="666" y="86"/>
                    <a:pt x="666" y="86"/>
                  </a:cubicBezTo>
                  <a:cubicBezTo>
                    <a:pt x="666" y="86"/>
                    <a:pt x="666" y="86"/>
                    <a:pt x="666" y="86"/>
                  </a:cubicBezTo>
                  <a:cubicBezTo>
                    <a:pt x="666" y="87"/>
                    <a:pt x="666" y="87"/>
                    <a:pt x="666" y="87"/>
                  </a:cubicBezTo>
                  <a:cubicBezTo>
                    <a:pt x="668" y="89"/>
                    <a:pt x="668" y="89"/>
                    <a:pt x="668" y="89"/>
                  </a:cubicBezTo>
                  <a:cubicBezTo>
                    <a:pt x="668" y="91"/>
                    <a:pt x="668" y="91"/>
                    <a:pt x="668" y="91"/>
                  </a:cubicBezTo>
                  <a:cubicBezTo>
                    <a:pt x="666" y="92"/>
                    <a:pt x="666" y="92"/>
                    <a:pt x="666" y="92"/>
                  </a:cubicBezTo>
                  <a:cubicBezTo>
                    <a:pt x="662" y="91"/>
                    <a:pt x="662" y="91"/>
                    <a:pt x="662" y="91"/>
                  </a:cubicBezTo>
                  <a:cubicBezTo>
                    <a:pt x="659" y="89"/>
                    <a:pt x="659" y="89"/>
                    <a:pt x="659" y="89"/>
                  </a:cubicBezTo>
                  <a:cubicBezTo>
                    <a:pt x="658" y="88"/>
                    <a:pt x="658" y="88"/>
                    <a:pt x="658" y="88"/>
                  </a:cubicBezTo>
                  <a:cubicBezTo>
                    <a:pt x="655" y="87"/>
                    <a:pt x="655" y="87"/>
                    <a:pt x="655" y="87"/>
                  </a:cubicBezTo>
                  <a:cubicBezTo>
                    <a:pt x="654" y="85"/>
                    <a:pt x="654" y="85"/>
                    <a:pt x="654" y="85"/>
                  </a:cubicBezTo>
                  <a:cubicBezTo>
                    <a:pt x="653" y="84"/>
                    <a:pt x="653" y="84"/>
                    <a:pt x="653" y="84"/>
                  </a:cubicBezTo>
                  <a:cubicBezTo>
                    <a:pt x="657" y="84"/>
                    <a:pt x="657" y="84"/>
                    <a:pt x="657" y="84"/>
                  </a:cubicBezTo>
                  <a:cubicBezTo>
                    <a:pt x="660" y="85"/>
                    <a:pt x="660" y="85"/>
                    <a:pt x="660" y="85"/>
                  </a:cubicBezTo>
                  <a:cubicBezTo>
                    <a:pt x="662" y="86"/>
                    <a:pt x="662" y="86"/>
                    <a:pt x="662" y="86"/>
                  </a:cubicBezTo>
                  <a:cubicBezTo>
                    <a:pt x="664" y="86"/>
                    <a:pt x="664" y="86"/>
                    <a:pt x="664" y="86"/>
                  </a:cubicBezTo>
                  <a:cubicBezTo>
                    <a:pt x="665" y="83"/>
                    <a:pt x="665" y="83"/>
                    <a:pt x="665" y="83"/>
                  </a:cubicBezTo>
                  <a:cubicBezTo>
                    <a:pt x="665" y="82"/>
                    <a:pt x="665" y="82"/>
                    <a:pt x="665" y="82"/>
                  </a:cubicBezTo>
                  <a:cubicBezTo>
                    <a:pt x="664" y="82"/>
                    <a:pt x="664" y="82"/>
                    <a:pt x="664" y="82"/>
                  </a:cubicBezTo>
                  <a:cubicBezTo>
                    <a:pt x="663" y="81"/>
                    <a:pt x="663" y="81"/>
                    <a:pt x="663" y="81"/>
                  </a:cubicBezTo>
                  <a:cubicBezTo>
                    <a:pt x="662" y="81"/>
                    <a:pt x="662" y="81"/>
                    <a:pt x="662" y="81"/>
                  </a:cubicBezTo>
                  <a:cubicBezTo>
                    <a:pt x="662" y="78"/>
                    <a:pt x="662" y="78"/>
                    <a:pt x="662" y="78"/>
                  </a:cubicBezTo>
                  <a:cubicBezTo>
                    <a:pt x="660" y="76"/>
                    <a:pt x="660" y="76"/>
                    <a:pt x="660" y="76"/>
                  </a:cubicBezTo>
                  <a:cubicBezTo>
                    <a:pt x="659" y="77"/>
                    <a:pt x="659" y="77"/>
                    <a:pt x="659" y="77"/>
                  </a:cubicBezTo>
                  <a:cubicBezTo>
                    <a:pt x="659" y="76"/>
                    <a:pt x="659" y="76"/>
                    <a:pt x="659" y="76"/>
                  </a:cubicBezTo>
                  <a:cubicBezTo>
                    <a:pt x="658" y="75"/>
                    <a:pt x="658" y="75"/>
                    <a:pt x="658" y="75"/>
                  </a:cubicBezTo>
                  <a:cubicBezTo>
                    <a:pt x="656" y="76"/>
                    <a:pt x="656" y="76"/>
                    <a:pt x="656" y="76"/>
                  </a:cubicBezTo>
                  <a:cubicBezTo>
                    <a:pt x="656" y="77"/>
                    <a:pt x="656" y="77"/>
                    <a:pt x="656" y="77"/>
                  </a:cubicBezTo>
                  <a:cubicBezTo>
                    <a:pt x="653" y="76"/>
                    <a:pt x="653" y="76"/>
                    <a:pt x="653" y="76"/>
                  </a:cubicBezTo>
                  <a:cubicBezTo>
                    <a:pt x="653" y="74"/>
                    <a:pt x="653" y="74"/>
                    <a:pt x="653" y="74"/>
                  </a:cubicBezTo>
                  <a:cubicBezTo>
                    <a:pt x="656" y="71"/>
                    <a:pt x="656" y="71"/>
                    <a:pt x="656" y="71"/>
                  </a:cubicBezTo>
                  <a:cubicBezTo>
                    <a:pt x="656" y="70"/>
                    <a:pt x="656" y="70"/>
                    <a:pt x="656" y="70"/>
                  </a:cubicBezTo>
                  <a:cubicBezTo>
                    <a:pt x="654" y="70"/>
                    <a:pt x="654" y="70"/>
                    <a:pt x="654" y="70"/>
                  </a:cubicBezTo>
                  <a:cubicBezTo>
                    <a:pt x="652" y="72"/>
                    <a:pt x="652" y="72"/>
                    <a:pt x="652" y="72"/>
                  </a:cubicBezTo>
                  <a:cubicBezTo>
                    <a:pt x="652" y="70"/>
                    <a:pt x="652" y="70"/>
                    <a:pt x="652" y="70"/>
                  </a:cubicBezTo>
                  <a:cubicBezTo>
                    <a:pt x="653" y="68"/>
                    <a:pt x="653" y="68"/>
                    <a:pt x="653" y="68"/>
                  </a:cubicBezTo>
                  <a:cubicBezTo>
                    <a:pt x="652" y="66"/>
                    <a:pt x="652" y="66"/>
                    <a:pt x="652" y="66"/>
                  </a:cubicBezTo>
                  <a:cubicBezTo>
                    <a:pt x="652" y="67"/>
                    <a:pt x="652" y="67"/>
                    <a:pt x="652" y="67"/>
                  </a:cubicBezTo>
                  <a:cubicBezTo>
                    <a:pt x="651" y="67"/>
                    <a:pt x="651" y="67"/>
                    <a:pt x="651" y="67"/>
                  </a:cubicBezTo>
                  <a:cubicBezTo>
                    <a:pt x="650" y="66"/>
                    <a:pt x="650" y="66"/>
                    <a:pt x="650" y="66"/>
                  </a:cubicBezTo>
                  <a:cubicBezTo>
                    <a:pt x="649" y="66"/>
                    <a:pt x="649" y="66"/>
                    <a:pt x="649" y="66"/>
                  </a:cubicBezTo>
                  <a:cubicBezTo>
                    <a:pt x="648" y="65"/>
                    <a:pt x="648" y="65"/>
                    <a:pt x="648" y="65"/>
                  </a:cubicBezTo>
                  <a:cubicBezTo>
                    <a:pt x="647" y="64"/>
                    <a:pt x="647" y="64"/>
                    <a:pt x="647" y="64"/>
                  </a:cubicBezTo>
                  <a:cubicBezTo>
                    <a:pt x="648" y="62"/>
                    <a:pt x="648" y="62"/>
                    <a:pt x="648" y="62"/>
                  </a:cubicBezTo>
                  <a:cubicBezTo>
                    <a:pt x="647" y="61"/>
                    <a:pt x="647" y="61"/>
                    <a:pt x="647" y="61"/>
                  </a:cubicBezTo>
                  <a:cubicBezTo>
                    <a:pt x="646" y="62"/>
                    <a:pt x="646" y="62"/>
                    <a:pt x="646" y="62"/>
                  </a:cubicBezTo>
                  <a:cubicBezTo>
                    <a:pt x="645" y="64"/>
                    <a:pt x="645" y="64"/>
                    <a:pt x="645" y="64"/>
                  </a:cubicBezTo>
                  <a:cubicBezTo>
                    <a:pt x="644" y="60"/>
                    <a:pt x="644" y="60"/>
                    <a:pt x="644" y="60"/>
                  </a:cubicBezTo>
                  <a:cubicBezTo>
                    <a:pt x="643" y="59"/>
                    <a:pt x="643" y="59"/>
                    <a:pt x="643" y="59"/>
                  </a:cubicBezTo>
                  <a:cubicBezTo>
                    <a:pt x="641" y="60"/>
                    <a:pt x="641" y="60"/>
                    <a:pt x="641" y="60"/>
                  </a:cubicBezTo>
                  <a:cubicBezTo>
                    <a:pt x="640" y="60"/>
                    <a:pt x="640" y="60"/>
                    <a:pt x="640" y="60"/>
                  </a:cubicBezTo>
                  <a:cubicBezTo>
                    <a:pt x="639" y="58"/>
                    <a:pt x="639" y="58"/>
                    <a:pt x="639" y="58"/>
                  </a:cubicBezTo>
                  <a:cubicBezTo>
                    <a:pt x="638" y="59"/>
                    <a:pt x="638" y="59"/>
                    <a:pt x="638" y="59"/>
                  </a:cubicBezTo>
                  <a:cubicBezTo>
                    <a:pt x="637" y="59"/>
                    <a:pt x="637" y="59"/>
                    <a:pt x="637" y="59"/>
                  </a:cubicBezTo>
                  <a:cubicBezTo>
                    <a:pt x="636" y="60"/>
                    <a:pt x="636" y="60"/>
                    <a:pt x="636" y="60"/>
                  </a:cubicBezTo>
                  <a:cubicBezTo>
                    <a:pt x="636" y="58"/>
                    <a:pt x="636" y="58"/>
                    <a:pt x="636" y="58"/>
                  </a:cubicBezTo>
                  <a:cubicBezTo>
                    <a:pt x="636" y="57"/>
                    <a:pt x="636" y="57"/>
                    <a:pt x="636" y="57"/>
                  </a:cubicBezTo>
                  <a:cubicBezTo>
                    <a:pt x="633" y="57"/>
                    <a:pt x="633" y="57"/>
                    <a:pt x="633" y="57"/>
                  </a:cubicBezTo>
                  <a:cubicBezTo>
                    <a:pt x="632" y="57"/>
                    <a:pt x="632" y="57"/>
                    <a:pt x="632" y="57"/>
                  </a:cubicBezTo>
                  <a:cubicBezTo>
                    <a:pt x="632" y="57"/>
                    <a:pt x="632" y="57"/>
                    <a:pt x="632" y="57"/>
                  </a:cubicBezTo>
                  <a:cubicBezTo>
                    <a:pt x="629" y="57"/>
                    <a:pt x="629" y="57"/>
                    <a:pt x="629" y="57"/>
                  </a:cubicBezTo>
                  <a:cubicBezTo>
                    <a:pt x="627" y="57"/>
                    <a:pt x="627" y="57"/>
                    <a:pt x="627" y="57"/>
                  </a:cubicBezTo>
                  <a:cubicBezTo>
                    <a:pt x="627" y="58"/>
                    <a:pt x="627" y="58"/>
                    <a:pt x="627" y="58"/>
                  </a:cubicBezTo>
                  <a:cubicBezTo>
                    <a:pt x="628" y="59"/>
                    <a:pt x="628" y="59"/>
                    <a:pt x="628" y="59"/>
                  </a:cubicBezTo>
                  <a:cubicBezTo>
                    <a:pt x="629" y="61"/>
                    <a:pt x="629" y="61"/>
                    <a:pt x="629" y="61"/>
                  </a:cubicBezTo>
                  <a:cubicBezTo>
                    <a:pt x="627" y="60"/>
                    <a:pt x="627" y="60"/>
                    <a:pt x="627" y="60"/>
                  </a:cubicBezTo>
                  <a:cubicBezTo>
                    <a:pt x="627" y="61"/>
                    <a:pt x="627" y="61"/>
                    <a:pt x="627" y="61"/>
                  </a:cubicBezTo>
                  <a:cubicBezTo>
                    <a:pt x="627" y="62"/>
                    <a:pt x="627" y="62"/>
                    <a:pt x="627" y="62"/>
                  </a:cubicBezTo>
                  <a:cubicBezTo>
                    <a:pt x="626" y="62"/>
                    <a:pt x="626" y="62"/>
                    <a:pt x="626" y="62"/>
                  </a:cubicBezTo>
                  <a:cubicBezTo>
                    <a:pt x="624" y="62"/>
                    <a:pt x="624" y="62"/>
                    <a:pt x="624" y="62"/>
                  </a:cubicBezTo>
                  <a:cubicBezTo>
                    <a:pt x="623" y="62"/>
                    <a:pt x="623" y="62"/>
                    <a:pt x="623" y="62"/>
                  </a:cubicBezTo>
                  <a:cubicBezTo>
                    <a:pt x="624" y="60"/>
                    <a:pt x="624" y="60"/>
                    <a:pt x="624" y="60"/>
                  </a:cubicBezTo>
                  <a:cubicBezTo>
                    <a:pt x="625" y="59"/>
                    <a:pt x="625" y="59"/>
                    <a:pt x="625" y="59"/>
                  </a:cubicBezTo>
                  <a:cubicBezTo>
                    <a:pt x="624" y="58"/>
                    <a:pt x="624" y="58"/>
                    <a:pt x="624" y="58"/>
                  </a:cubicBezTo>
                  <a:cubicBezTo>
                    <a:pt x="623" y="57"/>
                    <a:pt x="623" y="57"/>
                    <a:pt x="623" y="57"/>
                  </a:cubicBezTo>
                  <a:cubicBezTo>
                    <a:pt x="623" y="59"/>
                    <a:pt x="623" y="59"/>
                    <a:pt x="623" y="59"/>
                  </a:cubicBezTo>
                  <a:cubicBezTo>
                    <a:pt x="622" y="60"/>
                    <a:pt x="622" y="60"/>
                    <a:pt x="622" y="60"/>
                  </a:cubicBezTo>
                  <a:cubicBezTo>
                    <a:pt x="621" y="58"/>
                    <a:pt x="621" y="58"/>
                    <a:pt x="621" y="58"/>
                  </a:cubicBezTo>
                  <a:cubicBezTo>
                    <a:pt x="619" y="58"/>
                    <a:pt x="619" y="58"/>
                    <a:pt x="619" y="58"/>
                  </a:cubicBezTo>
                  <a:cubicBezTo>
                    <a:pt x="618" y="56"/>
                    <a:pt x="618" y="56"/>
                    <a:pt x="618" y="56"/>
                  </a:cubicBezTo>
                  <a:cubicBezTo>
                    <a:pt x="617" y="57"/>
                    <a:pt x="617" y="57"/>
                    <a:pt x="617" y="57"/>
                  </a:cubicBezTo>
                  <a:cubicBezTo>
                    <a:pt x="616" y="58"/>
                    <a:pt x="616" y="58"/>
                    <a:pt x="616" y="58"/>
                  </a:cubicBezTo>
                  <a:cubicBezTo>
                    <a:pt x="613" y="58"/>
                    <a:pt x="613" y="58"/>
                    <a:pt x="613" y="58"/>
                  </a:cubicBezTo>
                  <a:cubicBezTo>
                    <a:pt x="613" y="57"/>
                    <a:pt x="613" y="57"/>
                    <a:pt x="613" y="57"/>
                  </a:cubicBezTo>
                  <a:cubicBezTo>
                    <a:pt x="612" y="58"/>
                    <a:pt x="612" y="58"/>
                    <a:pt x="612" y="58"/>
                  </a:cubicBezTo>
                  <a:cubicBezTo>
                    <a:pt x="611" y="59"/>
                    <a:pt x="611" y="59"/>
                    <a:pt x="611" y="59"/>
                  </a:cubicBezTo>
                  <a:cubicBezTo>
                    <a:pt x="609" y="57"/>
                    <a:pt x="609" y="57"/>
                    <a:pt x="609" y="57"/>
                  </a:cubicBezTo>
                  <a:cubicBezTo>
                    <a:pt x="608" y="57"/>
                    <a:pt x="608" y="57"/>
                    <a:pt x="608" y="57"/>
                  </a:cubicBezTo>
                  <a:cubicBezTo>
                    <a:pt x="608" y="59"/>
                    <a:pt x="608" y="59"/>
                    <a:pt x="608" y="59"/>
                  </a:cubicBezTo>
                  <a:cubicBezTo>
                    <a:pt x="609" y="60"/>
                    <a:pt x="609" y="60"/>
                    <a:pt x="609" y="60"/>
                  </a:cubicBezTo>
                  <a:cubicBezTo>
                    <a:pt x="607" y="61"/>
                    <a:pt x="607" y="61"/>
                    <a:pt x="607" y="61"/>
                  </a:cubicBezTo>
                  <a:cubicBezTo>
                    <a:pt x="606" y="61"/>
                    <a:pt x="606" y="61"/>
                    <a:pt x="606" y="61"/>
                  </a:cubicBezTo>
                  <a:cubicBezTo>
                    <a:pt x="606" y="60"/>
                    <a:pt x="606" y="60"/>
                    <a:pt x="606" y="60"/>
                  </a:cubicBezTo>
                  <a:cubicBezTo>
                    <a:pt x="605" y="61"/>
                    <a:pt x="605" y="61"/>
                    <a:pt x="605" y="61"/>
                  </a:cubicBezTo>
                  <a:cubicBezTo>
                    <a:pt x="605" y="64"/>
                    <a:pt x="605" y="64"/>
                    <a:pt x="605" y="64"/>
                  </a:cubicBezTo>
                  <a:cubicBezTo>
                    <a:pt x="606" y="65"/>
                    <a:pt x="606" y="65"/>
                    <a:pt x="606" y="65"/>
                  </a:cubicBezTo>
                  <a:cubicBezTo>
                    <a:pt x="606" y="67"/>
                    <a:pt x="606" y="67"/>
                    <a:pt x="606" y="67"/>
                  </a:cubicBezTo>
                  <a:cubicBezTo>
                    <a:pt x="607" y="67"/>
                    <a:pt x="607" y="67"/>
                    <a:pt x="607" y="67"/>
                  </a:cubicBezTo>
                  <a:cubicBezTo>
                    <a:pt x="608" y="69"/>
                    <a:pt x="608" y="69"/>
                    <a:pt x="608" y="69"/>
                  </a:cubicBezTo>
                  <a:cubicBezTo>
                    <a:pt x="610" y="70"/>
                    <a:pt x="610" y="70"/>
                    <a:pt x="610" y="70"/>
                  </a:cubicBezTo>
                  <a:cubicBezTo>
                    <a:pt x="611" y="71"/>
                    <a:pt x="611" y="71"/>
                    <a:pt x="611" y="71"/>
                  </a:cubicBezTo>
                  <a:cubicBezTo>
                    <a:pt x="610" y="73"/>
                    <a:pt x="610" y="73"/>
                    <a:pt x="610" y="73"/>
                  </a:cubicBezTo>
                  <a:cubicBezTo>
                    <a:pt x="612" y="74"/>
                    <a:pt x="612" y="74"/>
                    <a:pt x="612" y="74"/>
                  </a:cubicBezTo>
                  <a:cubicBezTo>
                    <a:pt x="612" y="76"/>
                    <a:pt x="612" y="76"/>
                    <a:pt x="612" y="76"/>
                  </a:cubicBezTo>
                  <a:cubicBezTo>
                    <a:pt x="611" y="77"/>
                    <a:pt x="611" y="77"/>
                    <a:pt x="611" y="77"/>
                  </a:cubicBezTo>
                  <a:cubicBezTo>
                    <a:pt x="610" y="77"/>
                    <a:pt x="610" y="77"/>
                    <a:pt x="610" y="77"/>
                  </a:cubicBezTo>
                  <a:cubicBezTo>
                    <a:pt x="610" y="76"/>
                    <a:pt x="610" y="76"/>
                    <a:pt x="610" y="76"/>
                  </a:cubicBezTo>
                  <a:cubicBezTo>
                    <a:pt x="607" y="76"/>
                    <a:pt x="607" y="76"/>
                    <a:pt x="607" y="76"/>
                  </a:cubicBezTo>
                  <a:cubicBezTo>
                    <a:pt x="606" y="76"/>
                    <a:pt x="606" y="76"/>
                    <a:pt x="606" y="76"/>
                  </a:cubicBezTo>
                  <a:cubicBezTo>
                    <a:pt x="604" y="76"/>
                    <a:pt x="604" y="76"/>
                    <a:pt x="604" y="76"/>
                  </a:cubicBezTo>
                  <a:cubicBezTo>
                    <a:pt x="605" y="77"/>
                    <a:pt x="605" y="77"/>
                    <a:pt x="605" y="77"/>
                  </a:cubicBezTo>
                  <a:cubicBezTo>
                    <a:pt x="604" y="79"/>
                    <a:pt x="604" y="79"/>
                    <a:pt x="604" y="79"/>
                  </a:cubicBezTo>
                  <a:cubicBezTo>
                    <a:pt x="602" y="79"/>
                    <a:pt x="602" y="79"/>
                    <a:pt x="602" y="79"/>
                  </a:cubicBezTo>
                  <a:cubicBezTo>
                    <a:pt x="601" y="79"/>
                    <a:pt x="601" y="79"/>
                    <a:pt x="601" y="79"/>
                  </a:cubicBezTo>
                  <a:cubicBezTo>
                    <a:pt x="597" y="81"/>
                    <a:pt x="597" y="81"/>
                    <a:pt x="597" y="81"/>
                  </a:cubicBezTo>
                  <a:cubicBezTo>
                    <a:pt x="591" y="82"/>
                    <a:pt x="591" y="82"/>
                    <a:pt x="591" y="82"/>
                  </a:cubicBezTo>
                  <a:cubicBezTo>
                    <a:pt x="589" y="81"/>
                    <a:pt x="589" y="81"/>
                    <a:pt x="589" y="81"/>
                  </a:cubicBezTo>
                  <a:cubicBezTo>
                    <a:pt x="586" y="81"/>
                    <a:pt x="586" y="81"/>
                    <a:pt x="586" y="81"/>
                  </a:cubicBezTo>
                  <a:cubicBezTo>
                    <a:pt x="586" y="81"/>
                    <a:pt x="586" y="81"/>
                    <a:pt x="586" y="81"/>
                  </a:cubicBezTo>
                  <a:cubicBezTo>
                    <a:pt x="584" y="81"/>
                    <a:pt x="584" y="81"/>
                    <a:pt x="584" y="81"/>
                  </a:cubicBezTo>
                  <a:cubicBezTo>
                    <a:pt x="576" y="81"/>
                    <a:pt x="576" y="81"/>
                    <a:pt x="576" y="81"/>
                  </a:cubicBezTo>
                  <a:cubicBezTo>
                    <a:pt x="574" y="79"/>
                    <a:pt x="574" y="79"/>
                    <a:pt x="574" y="79"/>
                  </a:cubicBezTo>
                  <a:cubicBezTo>
                    <a:pt x="573" y="75"/>
                    <a:pt x="573" y="75"/>
                    <a:pt x="573" y="75"/>
                  </a:cubicBezTo>
                  <a:cubicBezTo>
                    <a:pt x="574" y="73"/>
                    <a:pt x="574" y="73"/>
                    <a:pt x="574" y="73"/>
                  </a:cubicBezTo>
                  <a:cubicBezTo>
                    <a:pt x="575" y="73"/>
                    <a:pt x="575" y="73"/>
                    <a:pt x="575" y="73"/>
                  </a:cubicBezTo>
                  <a:cubicBezTo>
                    <a:pt x="575" y="72"/>
                    <a:pt x="575" y="72"/>
                    <a:pt x="575" y="72"/>
                  </a:cubicBezTo>
                  <a:cubicBezTo>
                    <a:pt x="573" y="71"/>
                    <a:pt x="573" y="71"/>
                    <a:pt x="573" y="71"/>
                  </a:cubicBezTo>
                  <a:cubicBezTo>
                    <a:pt x="570" y="71"/>
                    <a:pt x="570" y="71"/>
                    <a:pt x="570" y="71"/>
                  </a:cubicBezTo>
                  <a:cubicBezTo>
                    <a:pt x="565" y="73"/>
                    <a:pt x="565" y="73"/>
                    <a:pt x="565" y="73"/>
                  </a:cubicBezTo>
                  <a:cubicBezTo>
                    <a:pt x="558" y="73"/>
                    <a:pt x="558" y="73"/>
                    <a:pt x="558" y="73"/>
                  </a:cubicBezTo>
                  <a:cubicBezTo>
                    <a:pt x="552" y="75"/>
                    <a:pt x="552" y="75"/>
                    <a:pt x="552" y="75"/>
                  </a:cubicBezTo>
                  <a:cubicBezTo>
                    <a:pt x="548" y="76"/>
                    <a:pt x="548" y="76"/>
                    <a:pt x="548" y="76"/>
                  </a:cubicBezTo>
                  <a:cubicBezTo>
                    <a:pt x="547" y="77"/>
                    <a:pt x="547" y="77"/>
                    <a:pt x="547" y="77"/>
                  </a:cubicBezTo>
                  <a:cubicBezTo>
                    <a:pt x="546" y="77"/>
                    <a:pt x="546" y="77"/>
                    <a:pt x="546" y="77"/>
                  </a:cubicBezTo>
                  <a:cubicBezTo>
                    <a:pt x="545" y="78"/>
                    <a:pt x="545" y="78"/>
                    <a:pt x="545" y="78"/>
                  </a:cubicBezTo>
                  <a:cubicBezTo>
                    <a:pt x="543" y="79"/>
                    <a:pt x="543" y="79"/>
                    <a:pt x="543" y="79"/>
                  </a:cubicBezTo>
                  <a:cubicBezTo>
                    <a:pt x="541" y="81"/>
                    <a:pt x="541" y="81"/>
                    <a:pt x="541" y="81"/>
                  </a:cubicBezTo>
                  <a:cubicBezTo>
                    <a:pt x="542" y="84"/>
                    <a:pt x="542" y="84"/>
                    <a:pt x="542" y="84"/>
                  </a:cubicBezTo>
                  <a:cubicBezTo>
                    <a:pt x="544" y="84"/>
                    <a:pt x="544" y="84"/>
                    <a:pt x="544" y="84"/>
                  </a:cubicBezTo>
                  <a:cubicBezTo>
                    <a:pt x="545" y="83"/>
                    <a:pt x="545" y="83"/>
                    <a:pt x="545" y="83"/>
                  </a:cubicBezTo>
                  <a:cubicBezTo>
                    <a:pt x="546" y="84"/>
                    <a:pt x="546" y="84"/>
                    <a:pt x="546" y="84"/>
                  </a:cubicBezTo>
                  <a:cubicBezTo>
                    <a:pt x="545" y="85"/>
                    <a:pt x="545" y="85"/>
                    <a:pt x="545" y="85"/>
                  </a:cubicBezTo>
                  <a:cubicBezTo>
                    <a:pt x="544" y="85"/>
                    <a:pt x="544" y="85"/>
                    <a:pt x="544" y="85"/>
                  </a:cubicBezTo>
                  <a:cubicBezTo>
                    <a:pt x="542" y="87"/>
                    <a:pt x="542" y="87"/>
                    <a:pt x="542" y="87"/>
                  </a:cubicBezTo>
                  <a:cubicBezTo>
                    <a:pt x="542" y="88"/>
                    <a:pt x="542" y="88"/>
                    <a:pt x="542" y="88"/>
                  </a:cubicBezTo>
                  <a:cubicBezTo>
                    <a:pt x="542" y="87"/>
                    <a:pt x="542" y="87"/>
                    <a:pt x="542" y="87"/>
                  </a:cubicBezTo>
                  <a:cubicBezTo>
                    <a:pt x="541" y="84"/>
                    <a:pt x="541" y="84"/>
                    <a:pt x="541" y="84"/>
                  </a:cubicBezTo>
                  <a:cubicBezTo>
                    <a:pt x="539" y="82"/>
                    <a:pt x="539" y="82"/>
                    <a:pt x="539" y="82"/>
                  </a:cubicBezTo>
                  <a:cubicBezTo>
                    <a:pt x="539" y="81"/>
                    <a:pt x="539" y="81"/>
                    <a:pt x="539" y="81"/>
                  </a:cubicBezTo>
                  <a:cubicBezTo>
                    <a:pt x="539" y="80"/>
                    <a:pt x="539" y="80"/>
                    <a:pt x="539" y="80"/>
                  </a:cubicBezTo>
                  <a:cubicBezTo>
                    <a:pt x="537" y="78"/>
                    <a:pt x="537" y="78"/>
                    <a:pt x="537" y="78"/>
                  </a:cubicBezTo>
                  <a:cubicBezTo>
                    <a:pt x="536" y="78"/>
                    <a:pt x="536" y="78"/>
                    <a:pt x="536" y="78"/>
                  </a:cubicBezTo>
                  <a:cubicBezTo>
                    <a:pt x="533" y="74"/>
                    <a:pt x="533" y="74"/>
                    <a:pt x="533" y="74"/>
                  </a:cubicBezTo>
                  <a:cubicBezTo>
                    <a:pt x="532" y="74"/>
                    <a:pt x="532" y="74"/>
                    <a:pt x="532" y="74"/>
                  </a:cubicBezTo>
                  <a:cubicBezTo>
                    <a:pt x="532" y="75"/>
                    <a:pt x="532" y="75"/>
                    <a:pt x="532" y="75"/>
                  </a:cubicBezTo>
                  <a:cubicBezTo>
                    <a:pt x="535" y="78"/>
                    <a:pt x="535" y="78"/>
                    <a:pt x="535" y="78"/>
                  </a:cubicBezTo>
                  <a:cubicBezTo>
                    <a:pt x="535" y="80"/>
                    <a:pt x="535" y="80"/>
                    <a:pt x="535" y="80"/>
                  </a:cubicBezTo>
                  <a:cubicBezTo>
                    <a:pt x="533" y="82"/>
                    <a:pt x="533" y="82"/>
                    <a:pt x="533" y="82"/>
                  </a:cubicBezTo>
                  <a:cubicBezTo>
                    <a:pt x="530" y="82"/>
                    <a:pt x="530" y="82"/>
                    <a:pt x="530" y="82"/>
                  </a:cubicBezTo>
                  <a:cubicBezTo>
                    <a:pt x="529" y="83"/>
                    <a:pt x="529" y="83"/>
                    <a:pt x="529" y="83"/>
                  </a:cubicBezTo>
                  <a:cubicBezTo>
                    <a:pt x="526" y="83"/>
                    <a:pt x="526" y="83"/>
                    <a:pt x="526" y="83"/>
                  </a:cubicBezTo>
                  <a:cubicBezTo>
                    <a:pt x="522" y="79"/>
                    <a:pt x="522" y="79"/>
                    <a:pt x="522" y="79"/>
                  </a:cubicBezTo>
                  <a:cubicBezTo>
                    <a:pt x="522" y="77"/>
                    <a:pt x="522" y="77"/>
                    <a:pt x="522" y="77"/>
                  </a:cubicBezTo>
                  <a:cubicBezTo>
                    <a:pt x="523" y="76"/>
                    <a:pt x="523" y="76"/>
                    <a:pt x="523" y="76"/>
                  </a:cubicBezTo>
                  <a:cubicBezTo>
                    <a:pt x="522" y="75"/>
                    <a:pt x="522" y="75"/>
                    <a:pt x="522" y="75"/>
                  </a:cubicBezTo>
                  <a:cubicBezTo>
                    <a:pt x="520" y="76"/>
                    <a:pt x="520" y="76"/>
                    <a:pt x="520" y="76"/>
                  </a:cubicBezTo>
                  <a:cubicBezTo>
                    <a:pt x="520" y="78"/>
                    <a:pt x="520" y="78"/>
                    <a:pt x="520" y="78"/>
                  </a:cubicBezTo>
                  <a:cubicBezTo>
                    <a:pt x="519" y="79"/>
                    <a:pt x="519" y="79"/>
                    <a:pt x="519" y="79"/>
                  </a:cubicBezTo>
                  <a:cubicBezTo>
                    <a:pt x="516" y="77"/>
                    <a:pt x="516" y="77"/>
                    <a:pt x="516" y="77"/>
                  </a:cubicBezTo>
                  <a:cubicBezTo>
                    <a:pt x="513" y="77"/>
                    <a:pt x="513" y="77"/>
                    <a:pt x="513" y="77"/>
                  </a:cubicBezTo>
                  <a:cubicBezTo>
                    <a:pt x="512" y="79"/>
                    <a:pt x="512" y="79"/>
                    <a:pt x="512" y="79"/>
                  </a:cubicBezTo>
                  <a:cubicBezTo>
                    <a:pt x="512" y="82"/>
                    <a:pt x="512" y="82"/>
                    <a:pt x="512" y="82"/>
                  </a:cubicBezTo>
                  <a:cubicBezTo>
                    <a:pt x="511" y="84"/>
                    <a:pt x="511" y="84"/>
                    <a:pt x="511" y="84"/>
                  </a:cubicBezTo>
                  <a:cubicBezTo>
                    <a:pt x="512" y="86"/>
                    <a:pt x="512" y="86"/>
                    <a:pt x="512" y="86"/>
                  </a:cubicBezTo>
                  <a:cubicBezTo>
                    <a:pt x="514" y="87"/>
                    <a:pt x="514" y="87"/>
                    <a:pt x="514" y="87"/>
                  </a:cubicBezTo>
                  <a:cubicBezTo>
                    <a:pt x="516" y="85"/>
                    <a:pt x="516" y="85"/>
                    <a:pt x="516" y="85"/>
                  </a:cubicBezTo>
                  <a:cubicBezTo>
                    <a:pt x="517" y="84"/>
                    <a:pt x="517" y="84"/>
                    <a:pt x="517" y="84"/>
                  </a:cubicBezTo>
                  <a:cubicBezTo>
                    <a:pt x="520" y="82"/>
                    <a:pt x="520" y="82"/>
                    <a:pt x="520" y="82"/>
                  </a:cubicBezTo>
                  <a:cubicBezTo>
                    <a:pt x="521" y="83"/>
                    <a:pt x="521" y="83"/>
                    <a:pt x="521" y="83"/>
                  </a:cubicBezTo>
                  <a:cubicBezTo>
                    <a:pt x="520" y="85"/>
                    <a:pt x="520" y="85"/>
                    <a:pt x="520" y="85"/>
                  </a:cubicBezTo>
                  <a:cubicBezTo>
                    <a:pt x="517" y="88"/>
                    <a:pt x="517" y="88"/>
                    <a:pt x="517" y="88"/>
                  </a:cubicBezTo>
                  <a:cubicBezTo>
                    <a:pt x="518" y="89"/>
                    <a:pt x="518" y="89"/>
                    <a:pt x="518" y="89"/>
                  </a:cubicBezTo>
                  <a:cubicBezTo>
                    <a:pt x="517" y="91"/>
                    <a:pt x="517" y="91"/>
                    <a:pt x="517" y="91"/>
                  </a:cubicBezTo>
                  <a:cubicBezTo>
                    <a:pt x="515" y="92"/>
                    <a:pt x="515" y="92"/>
                    <a:pt x="515" y="92"/>
                  </a:cubicBezTo>
                  <a:cubicBezTo>
                    <a:pt x="513" y="91"/>
                    <a:pt x="513" y="91"/>
                    <a:pt x="513" y="91"/>
                  </a:cubicBezTo>
                  <a:cubicBezTo>
                    <a:pt x="513" y="91"/>
                    <a:pt x="513" y="91"/>
                    <a:pt x="513" y="91"/>
                  </a:cubicBezTo>
                  <a:cubicBezTo>
                    <a:pt x="514" y="93"/>
                    <a:pt x="514" y="93"/>
                    <a:pt x="514" y="93"/>
                  </a:cubicBezTo>
                  <a:cubicBezTo>
                    <a:pt x="513" y="95"/>
                    <a:pt x="513" y="95"/>
                    <a:pt x="513" y="95"/>
                  </a:cubicBezTo>
                  <a:cubicBezTo>
                    <a:pt x="510" y="97"/>
                    <a:pt x="510" y="97"/>
                    <a:pt x="510" y="97"/>
                  </a:cubicBezTo>
                  <a:cubicBezTo>
                    <a:pt x="511" y="99"/>
                    <a:pt x="511" y="99"/>
                    <a:pt x="511" y="99"/>
                  </a:cubicBezTo>
                  <a:cubicBezTo>
                    <a:pt x="510" y="100"/>
                    <a:pt x="510" y="100"/>
                    <a:pt x="510" y="100"/>
                  </a:cubicBezTo>
                  <a:cubicBezTo>
                    <a:pt x="509" y="100"/>
                    <a:pt x="509" y="100"/>
                    <a:pt x="509" y="100"/>
                  </a:cubicBezTo>
                  <a:cubicBezTo>
                    <a:pt x="506" y="102"/>
                    <a:pt x="506" y="102"/>
                    <a:pt x="506" y="102"/>
                  </a:cubicBezTo>
                  <a:cubicBezTo>
                    <a:pt x="503" y="102"/>
                    <a:pt x="503" y="102"/>
                    <a:pt x="503" y="102"/>
                  </a:cubicBezTo>
                  <a:cubicBezTo>
                    <a:pt x="500" y="103"/>
                    <a:pt x="500" y="103"/>
                    <a:pt x="500" y="103"/>
                  </a:cubicBezTo>
                  <a:cubicBezTo>
                    <a:pt x="499" y="105"/>
                    <a:pt x="499" y="105"/>
                    <a:pt x="499" y="105"/>
                  </a:cubicBezTo>
                  <a:cubicBezTo>
                    <a:pt x="500" y="107"/>
                    <a:pt x="500" y="107"/>
                    <a:pt x="500" y="107"/>
                  </a:cubicBezTo>
                  <a:cubicBezTo>
                    <a:pt x="503" y="110"/>
                    <a:pt x="503" y="110"/>
                    <a:pt x="503" y="110"/>
                  </a:cubicBezTo>
                  <a:cubicBezTo>
                    <a:pt x="504" y="110"/>
                    <a:pt x="504" y="110"/>
                    <a:pt x="504" y="110"/>
                  </a:cubicBezTo>
                  <a:cubicBezTo>
                    <a:pt x="503" y="111"/>
                    <a:pt x="503" y="111"/>
                    <a:pt x="503" y="111"/>
                  </a:cubicBezTo>
                  <a:cubicBezTo>
                    <a:pt x="501" y="111"/>
                    <a:pt x="501" y="111"/>
                    <a:pt x="501" y="111"/>
                  </a:cubicBezTo>
                  <a:cubicBezTo>
                    <a:pt x="500" y="112"/>
                    <a:pt x="500" y="112"/>
                    <a:pt x="500" y="112"/>
                  </a:cubicBezTo>
                  <a:cubicBezTo>
                    <a:pt x="500" y="113"/>
                    <a:pt x="500" y="113"/>
                    <a:pt x="500" y="113"/>
                  </a:cubicBezTo>
                  <a:cubicBezTo>
                    <a:pt x="500" y="114"/>
                    <a:pt x="500" y="114"/>
                    <a:pt x="500" y="114"/>
                  </a:cubicBezTo>
                  <a:cubicBezTo>
                    <a:pt x="498" y="116"/>
                    <a:pt x="498" y="116"/>
                    <a:pt x="498" y="116"/>
                  </a:cubicBezTo>
                  <a:cubicBezTo>
                    <a:pt x="496" y="116"/>
                    <a:pt x="496" y="116"/>
                    <a:pt x="496" y="116"/>
                  </a:cubicBezTo>
                  <a:cubicBezTo>
                    <a:pt x="496" y="117"/>
                    <a:pt x="496" y="117"/>
                    <a:pt x="496" y="117"/>
                  </a:cubicBezTo>
                  <a:cubicBezTo>
                    <a:pt x="496" y="116"/>
                    <a:pt x="496" y="116"/>
                    <a:pt x="496" y="116"/>
                  </a:cubicBezTo>
                  <a:cubicBezTo>
                    <a:pt x="497" y="114"/>
                    <a:pt x="497" y="114"/>
                    <a:pt x="497" y="114"/>
                  </a:cubicBezTo>
                  <a:cubicBezTo>
                    <a:pt x="499" y="110"/>
                    <a:pt x="499" y="110"/>
                    <a:pt x="499" y="110"/>
                  </a:cubicBezTo>
                  <a:cubicBezTo>
                    <a:pt x="497" y="109"/>
                    <a:pt x="497" y="109"/>
                    <a:pt x="497" y="109"/>
                  </a:cubicBezTo>
                  <a:cubicBezTo>
                    <a:pt x="497" y="108"/>
                    <a:pt x="497" y="108"/>
                    <a:pt x="497" y="108"/>
                  </a:cubicBezTo>
                  <a:cubicBezTo>
                    <a:pt x="498" y="107"/>
                    <a:pt x="498" y="107"/>
                    <a:pt x="498" y="107"/>
                  </a:cubicBezTo>
                  <a:cubicBezTo>
                    <a:pt x="498" y="105"/>
                    <a:pt x="498" y="105"/>
                    <a:pt x="498" y="105"/>
                  </a:cubicBezTo>
                  <a:cubicBezTo>
                    <a:pt x="497" y="102"/>
                    <a:pt x="497" y="102"/>
                    <a:pt x="497" y="102"/>
                  </a:cubicBezTo>
                  <a:cubicBezTo>
                    <a:pt x="498" y="100"/>
                    <a:pt x="498" y="100"/>
                    <a:pt x="498" y="100"/>
                  </a:cubicBezTo>
                  <a:cubicBezTo>
                    <a:pt x="500" y="99"/>
                    <a:pt x="500" y="99"/>
                    <a:pt x="500" y="99"/>
                  </a:cubicBezTo>
                  <a:cubicBezTo>
                    <a:pt x="500" y="97"/>
                    <a:pt x="500" y="97"/>
                    <a:pt x="500" y="97"/>
                  </a:cubicBezTo>
                  <a:cubicBezTo>
                    <a:pt x="499" y="94"/>
                    <a:pt x="499" y="94"/>
                    <a:pt x="499" y="94"/>
                  </a:cubicBezTo>
                  <a:cubicBezTo>
                    <a:pt x="499" y="93"/>
                    <a:pt x="499" y="93"/>
                    <a:pt x="499" y="93"/>
                  </a:cubicBezTo>
                  <a:cubicBezTo>
                    <a:pt x="499" y="91"/>
                    <a:pt x="499" y="91"/>
                    <a:pt x="499" y="91"/>
                  </a:cubicBezTo>
                  <a:cubicBezTo>
                    <a:pt x="500" y="91"/>
                    <a:pt x="500" y="91"/>
                    <a:pt x="500" y="91"/>
                  </a:cubicBezTo>
                  <a:cubicBezTo>
                    <a:pt x="501" y="92"/>
                    <a:pt x="501" y="92"/>
                    <a:pt x="501" y="92"/>
                  </a:cubicBezTo>
                  <a:cubicBezTo>
                    <a:pt x="504" y="91"/>
                    <a:pt x="504" y="91"/>
                    <a:pt x="504" y="91"/>
                  </a:cubicBezTo>
                  <a:cubicBezTo>
                    <a:pt x="505" y="87"/>
                    <a:pt x="505" y="87"/>
                    <a:pt x="505" y="87"/>
                  </a:cubicBezTo>
                  <a:cubicBezTo>
                    <a:pt x="505" y="85"/>
                    <a:pt x="505" y="85"/>
                    <a:pt x="505" y="85"/>
                  </a:cubicBezTo>
                  <a:cubicBezTo>
                    <a:pt x="504" y="84"/>
                    <a:pt x="504" y="84"/>
                    <a:pt x="504" y="84"/>
                  </a:cubicBezTo>
                  <a:cubicBezTo>
                    <a:pt x="505" y="79"/>
                    <a:pt x="505" y="79"/>
                    <a:pt x="505" y="79"/>
                  </a:cubicBezTo>
                  <a:cubicBezTo>
                    <a:pt x="506" y="77"/>
                    <a:pt x="506" y="77"/>
                    <a:pt x="506" y="77"/>
                  </a:cubicBezTo>
                  <a:cubicBezTo>
                    <a:pt x="508" y="74"/>
                    <a:pt x="508" y="74"/>
                    <a:pt x="508" y="74"/>
                  </a:cubicBezTo>
                  <a:cubicBezTo>
                    <a:pt x="507" y="72"/>
                    <a:pt x="507" y="72"/>
                    <a:pt x="507" y="72"/>
                  </a:cubicBezTo>
                  <a:cubicBezTo>
                    <a:pt x="506" y="72"/>
                    <a:pt x="506" y="72"/>
                    <a:pt x="506" y="72"/>
                  </a:cubicBezTo>
                  <a:cubicBezTo>
                    <a:pt x="505" y="73"/>
                    <a:pt x="505" y="73"/>
                    <a:pt x="505" y="73"/>
                  </a:cubicBezTo>
                  <a:cubicBezTo>
                    <a:pt x="504" y="73"/>
                    <a:pt x="504" y="73"/>
                    <a:pt x="504" y="73"/>
                  </a:cubicBezTo>
                  <a:cubicBezTo>
                    <a:pt x="502" y="73"/>
                    <a:pt x="502" y="73"/>
                    <a:pt x="502" y="73"/>
                  </a:cubicBezTo>
                  <a:cubicBezTo>
                    <a:pt x="504" y="73"/>
                    <a:pt x="504" y="73"/>
                    <a:pt x="504" y="73"/>
                  </a:cubicBezTo>
                  <a:cubicBezTo>
                    <a:pt x="506" y="71"/>
                    <a:pt x="506" y="71"/>
                    <a:pt x="506" y="71"/>
                  </a:cubicBezTo>
                  <a:cubicBezTo>
                    <a:pt x="507" y="70"/>
                    <a:pt x="507" y="70"/>
                    <a:pt x="507" y="70"/>
                  </a:cubicBezTo>
                  <a:cubicBezTo>
                    <a:pt x="508" y="68"/>
                    <a:pt x="508" y="68"/>
                    <a:pt x="508" y="68"/>
                  </a:cubicBezTo>
                  <a:cubicBezTo>
                    <a:pt x="508" y="67"/>
                    <a:pt x="508" y="67"/>
                    <a:pt x="508" y="67"/>
                  </a:cubicBezTo>
                  <a:cubicBezTo>
                    <a:pt x="509" y="66"/>
                    <a:pt x="509" y="66"/>
                    <a:pt x="509" y="66"/>
                  </a:cubicBezTo>
                  <a:cubicBezTo>
                    <a:pt x="510" y="63"/>
                    <a:pt x="510" y="63"/>
                    <a:pt x="510" y="63"/>
                  </a:cubicBezTo>
                  <a:cubicBezTo>
                    <a:pt x="510" y="62"/>
                    <a:pt x="510" y="62"/>
                    <a:pt x="510" y="62"/>
                  </a:cubicBezTo>
                  <a:cubicBezTo>
                    <a:pt x="510" y="61"/>
                    <a:pt x="510" y="61"/>
                    <a:pt x="510" y="61"/>
                  </a:cubicBezTo>
                  <a:cubicBezTo>
                    <a:pt x="513" y="60"/>
                    <a:pt x="513" y="60"/>
                    <a:pt x="513" y="60"/>
                  </a:cubicBezTo>
                  <a:cubicBezTo>
                    <a:pt x="512" y="58"/>
                    <a:pt x="512" y="58"/>
                    <a:pt x="512" y="58"/>
                  </a:cubicBezTo>
                  <a:cubicBezTo>
                    <a:pt x="511" y="57"/>
                    <a:pt x="511" y="57"/>
                    <a:pt x="511" y="57"/>
                  </a:cubicBezTo>
                  <a:cubicBezTo>
                    <a:pt x="511" y="56"/>
                    <a:pt x="511" y="56"/>
                    <a:pt x="511" y="56"/>
                  </a:cubicBezTo>
                  <a:cubicBezTo>
                    <a:pt x="513" y="54"/>
                    <a:pt x="513" y="54"/>
                    <a:pt x="513" y="54"/>
                  </a:cubicBezTo>
                  <a:cubicBezTo>
                    <a:pt x="512" y="52"/>
                    <a:pt x="512" y="52"/>
                    <a:pt x="512" y="52"/>
                  </a:cubicBezTo>
                  <a:cubicBezTo>
                    <a:pt x="513" y="51"/>
                    <a:pt x="513" y="51"/>
                    <a:pt x="513" y="51"/>
                  </a:cubicBezTo>
                  <a:cubicBezTo>
                    <a:pt x="514" y="51"/>
                    <a:pt x="514" y="51"/>
                    <a:pt x="514" y="51"/>
                  </a:cubicBezTo>
                  <a:cubicBezTo>
                    <a:pt x="515" y="48"/>
                    <a:pt x="515" y="48"/>
                    <a:pt x="515" y="48"/>
                  </a:cubicBezTo>
                  <a:cubicBezTo>
                    <a:pt x="515" y="44"/>
                    <a:pt x="515" y="44"/>
                    <a:pt x="515" y="44"/>
                  </a:cubicBezTo>
                  <a:cubicBezTo>
                    <a:pt x="514" y="41"/>
                    <a:pt x="514" y="41"/>
                    <a:pt x="514" y="41"/>
                  </a:cubicBezTo>
                  <a:cubicBezTo>
                    <a:pt x="513" y="39"/>
                    <a:pt x="513" y="39"/>
                    <a:pt x="513" y="39"/>
                  </a:cubicBezTo>
                  <a:cubicBezTo>
                    <a:pt x="513" y="38"/>
                    <a:pt x="513" y="38"/>
                    <a:pt x="513" y="38"/>
                  </a:cubicBezTo>
                  <a:cubicBezTo>
                    <a:pt x="513" y="36"/>
                    <a:pt x="513" y="36"/>
                    <a:pt x="513" y="36"/>
                  </a:cubicBezTo>
                  <a:cubicBezTo>
                    <a:pt x="512" y="36"/>
                    <a:pt x="512" y="36"/>
                    <a:pt x="512" y="36"/>
                  </a:cubicBezTo>
                  <a:cubicBezTo>
                    <a:pt x="511" y="37"/>
                    <a:pt x="511" y="37"/>
                    <a:pt x="511" y="37"/>
                  </a:cubicBezTo>
                  <a:cubicBezTo>
                    <a:pt x="510" y="36"/>
                    <a:pt x="510" y="36"/>
                    <a:pt x="510" y="36"/>
                  </a:cubicBezTo>
                  <a:cubicBezTo>
                    <a:pt x="509" y="35"/>
                    <a:pt x="509" y="35"/>
                    <a:pt x="509" y="35"/>
                  </a:cubicBezTo>
                  <a:cubicBezTo>
                    <a:pt x="508" y="35"/>
                    <a:pt x="508" y="35"/>
                    <a:pt x="508" y="35"/>
                  </a:cubicBezTo>
                  <a:cubicBezTo>
                    <a:pt x="507" y="37"/>
                    <a:pt x="507" y="37"/>
                    <a:pt x="507" y="37"/>
                  </a:cubicBezTo>
                  <a:cubicBezTo>
                    <a:pt x="507" y="37"/>
                    <a:pt x="507" y="37"/>
                    <a:pt x="507" y="37"/>
                  </a:cubicBezTo>
                  <a:cubicBezTo>
                    <a:pt x="506" y="36"/>
                    <a:pt x="506" y="36"/>
                    <a:pt x="506" y="36"/>
                  </a:cubicBezTo>
                  <a:cubicBezTo>
                    <a:pt x="505" y="34"/>
                    <a:pt x="505" y="34"/>
                    <a:pt x="505" y="34"/>
                  </a:cubicBezTo>
                  <a:cubicBezTo>
                    <a:pt x="505" y="34"/>
                    <a:pt x="505" y="34"/>
                    <a:pt x="505" y="34"/>
                  </a:cubicBezTo>
                  <a:cubicBezTo>
                    <a:pt x="504" y="33"/>
                    <a:pt x="504" y="33"/>
                    <a:pt x="504" y="33"/>
                  </a:cubicBezTo>
                  <a:cubicBezTo>
                    <a:pt x="502" y="33"/>
                    <a:pt x="502" y="33"/>
                    <a:pt x="502" y="33"/>
                  </a:cubicBezTo>
                  <a:cubicBezTo>
                    <a:pt x="501" y="31"/>
                    <a:pt x="501" y="31"/>
                    <a:pt x="501" y="31"/>
                  </a:cubicBezTo>
                  <a:cubicBezTo>
                    <a:pt x="501" y="31"/>
                    <a:pt x="501" y="31"/>
                    <a:pt x="501" y="31"/>
                  </a:cubicBezTo>
                  <a:cubicBezTo>
                    <a:pt x="503" y="31"/>
                    <a:pt x="503" y="31"/>
                    <a:pt x="503" y="31"/>
                  </a:cubicBezTo>
                  <a:cubicBezTo>
                    <a:pt x="506" y="32"/>
                    <a:pt x="506" y="32"/>
                    <a:pt x="506" y="32"/>
                  </a:cubicBezTo>
                  <a:cubicBezTo>
                    <a:pt x="508" y="33"/>
                    <a:pt x="508" y="33"/>
                    <a:pt x="508" y="33"/>
                  </a:cubicBezTo>
                  <a:cubicBezTo>
                    <a:pt x="509" y="32"/>
                    <a:pt x="509" y="32"/>
                    <a:pt x="509" y="32"/>
                  </a:cubicBezTo>
                  <a:cubicBezTo>
                    <a:pt x="509" y="32"/>
                    <a:pt x="509" y="32"/>
                    <a:pt x="509" y="32"/>
                  </a:cubicBezTo>
                  <a:cubicBezTo>
                    <a:pt x="510" y="33"/>
                    <a:pt x="510" y="33"/>
                    <a:pt x="510" y="33"/>
                  </a:cubicBezTo>
                  <a:cubicBezTo>
                    <a:pt x="510" y="34"/>
                    <a:pt x="510" y="34"/>
                    <a:pt x="510" y="34"/>
                  </a:cubicBezTo>
                  <a:cubicBezTo>
                    <a:pt x="511" y="34"/>
                    <a:pt x="511" y="34"/>
                    <a:pt x="511" y="34"/>
                  </a:cubicBezTo>
                  <a:cubicBezTo>
                    <a:pt x="511" y="33"/>
                    <a:pt x="511" y="33"/>
                    <a:pt x="511" y="33"/>
                  </a:cubicBezTo>
                  <a:cubicBezTo>
                    <a:pt x="510" y="31"/>
                    <a:pt x="510" y="31"/>
                    <a:pt x="510" y="31"/>
                  </a:cubicBezTo>
                  <a:cubicBezTo>
                    <a:pt x="509" y="30"/>
                    <a:pt x="509" y="30"/>
                    <a:pt x="509" y="30"/>
                  </a:cubicBezTo>
                  <a:cubicBezTo>
                    <a:pt x="508" y="28"/>
                    <a:pt x="508" y="28"/>
                    <a:pt x="508" y="28"/>
                  </a:cubicBezTo>
                  <a:cubicBezTo>
                    <a:pt x="507" y="27"/>
                    <a:pt x="507" y="27"/>
                    <a:pt x="507" y="27"/>
                  </a:cubicBezTo>
                  <a:cubicBezTo>
                    <a:pt x="506" y="27"/>
                    <a:pt x="506" y="27"/>
                    <a:pt x="506" y="27"/>
                  </a:cubicBezTo>
                  <a:cubicBezTo>
                    <a:pt x="505" y="28"/>
                    <a:pt x="505" y="28"/>
                    <a:pt x="505" y="28"/>
                  </a:cubicBezTo>
                  <a:cubicBezTo>
                    <a:pt x="504" y="27"/>
                    <a:pt x="504" y="27"/>
                    <a:pt x="504" y="27"/>
                  </a:cubicBezTo>
                  <a:cubicBezTo>
                    <a:pt x="504" y="25"/>
                    <a:pt x="504" y="25"/>
                    <a:pt x="504" y="25"/>
                  </a:cubicBezTo>
                  <a:cubicBezTo>
                    <a:pt x="501" y="23"/>
                    <a:pt x="501" y="23"/>
                    <a:pt x="501" y="23"/>
                  </a:cubicBezTo>
                  <a:cubicBezTo>
                    <a:pt x="501" y="22"/>
                    <a:pt x="501" y="22"/>
                    <a:pt x="501" y="22"/>
                  </a:cubicBezTo>
                  <a:cubicBezTo>
                    <a:pt x="500" y="20"/>
                    <a:pt x="500" y="20"/>
                    <a:pt x="500" y="20"/>
                  </a:cubicBezTo>
                  <a:cubicBezTo>
                    <a:pt x="499" y="19"/>
                    <a:pt x="499" y="19"/>
                    <a:pt x="499" y="19"/>
                  </a:cubicBezTo>
                  <a:cubicBezTo>
                    <a:pt x="498" y="19"/>
                    <a:pt x="498" y="19"/>
                    <a:pt x="498" y="19"/>
                  </a:cubicBezTo>
                  <a:cubicBezTo>
                    <a:pt x="497" y="20"/>
                    <a:pt x="497" y="20"/>
                    <a:pt x="497" y="20"/>
                  </a:cubicBezTo>
                  <a:cubicBezTo>
                    <a:pt x="497" y="22"/>
                    <a:pt x="497" y="22"/>
                    <a:pt x="497" y="22"/>
                  </a:cubicBezTo>
                  <a:cubicBezTo>
                    <a:pt x="498" y="22"/>
                    <a:pt x="498" y="22"/>
                    <a:pt x="498" y="22"/>
                  </a:cubicBezTo>
                  <a:cubicBezTo>
                    <a:pt x="499" y="23"/>
                    <a:pt x="499" y="23"/>
                    <a:pt x="499" y="23"/>
                  </a:cubicBezTo>
                  <a:cubicBezTo>
                    <a:pt x="499" y="23"/>
                    <a:pt x="499" y="23"/>
                    <a:pt x="499" y="23"/>
                  </a:cubicBezTo>
                  <a:cubicBezTo>
                    <a:pt x="498" y="24"/>
                    <a:pt x="498" y="24"/>
                    <a:pt x="498" y="24"/>
                  </a:cubicBezTo>
                  <a:cubicBezTo>
                    <a:pt x="498" y="25"/>
                    <a:pt x="498" y="25"/>
                    <a:pt x="498" y="25"/>
                  </a:cubicBezTo>
                  <a:cubicBezTo>
                    <a:pt x="497" y="26"/>
                    <a:pt x="497" y="26"/>
                    <a:pt x="497" y="26"/>
                  </a:cubicBezTo>
                  <a:cubicBezTo>
                    <a:pt x="494" y="22"/>
                    <a:pt x="494" y="22"/>
                    <a:pt x="494" y="22"/>
                  </a:cubicBezTo>
                  <a:cubicBezTo>
                    <a:pt x="494" y="21"/>
                    <a:pt x="494" y="21"/>
                    <a:pt x="494" y="21"/>
                  </a:cubicBezTo>
                  <a:cubicBezTo>
                    <a:pt x="493" y="19"/>
                    <a:pt x="493" y="19"/>
                    <a:pt x="493" y="19"/>
                  </a:cubicBezTo>
                  <a:cubicBezTo>
                    <a:pt x="492" y="19"/>
                    <a:pt x="492" y="19"/>
                    <a:pt x="492" y="19"/>
                  </a:cubicBezTo>
                  <a:cubicBezTo>
                    <a:pt x="485" y="15"/>
                    <a:pt x="485" y="15"/>
                    <a:pt x="485" y="15"/>
                  </a:cubicBezTo>
                  <a:cubicBezTo>
                    <a:pt x="483" y="14"/>
                    <a:pt x="483" y="14"/>
                    <a:pt x="483" y="14"/>
                  </a:cubicBezTo>
                  <a:cubicBezTo>
                    <a:pt x="483" y="14"/>
                    <a:pt x="483" y="14"/>
                    <a:pt x="483" y="14"/>
                  </a:cubicBezTo>
                  <a:cubicBezTo>
                    <a:pt x="479" y="14"/>
                    <a:pt x="479" y="14"/>
                    <a:pt x="479" y="14"/>
                  </a:cubicBezTo>
                  <a:cubicBezTo>
                    <a:pt x="479" y="13"/>
                    <a:pt x="479" y="13"/>
                    <a:pt x="479" y="13"/>
                  </a:cubicBezTo>
                  <a:cubicBezTo>
                    <a:pt x="479" y="12"/>
                    <a:pt x="479" y="12"/>
                    <a:pt x="479" y="12"/>
                  </a:cubicBezTo>
                  <a:cubicBezTo>
                    <a:pt x="479" y="11"/>
                    <a:pt x="479" y="11"/>
                    <a:pt x="479" y="11"/>
                  </a:cubicBezTo>
                  <a:cubicBezTo>
                    <a:pt x="477" y="11"/>
                    <a:pt x="477" y="11"/>
                    <a:pt x="477" y="11"/>
                  </a:cubicBezTo>
                  <a:cubicBezTo>
                    <a:pt x="476" y="10"/>
                    <a:pt x="476" y="10"/>
                    <a:pt x="476" y="10"/>
                  </a:cubicBezTo>
                  <a:cubicBezTo>
                    <a:pt x="475" y="11"/>
                    <a:pt x="475" y="11"/>
                    <a:pt x="475" y="11"/>
                  </a:cubicBezTo>
                  <a:cubicBezTo>
                    <a:pt x="473" y="12"/>
                    <a:pt x="473" y="12"/>
                    <a:pt x="473" y="12"/>
                  </a:cubicBezTo>
                  <a:cubicBezTo>
                    <a:pt x="473" y="12"/>
                    <a:pt x="473" y="12"/>
                    <a:pt x="473" y="12"/>
                  </a:cubicBezTo>
                  <a:cubicBezTo>
                    <a:pt x="471" y="13"/>
                    <a:pt x="471" y="13"/>
                    <a:pt x="471" y="13"/>
                  </a:cubicBezTo>
                  <a:cubicBezTo>
                    <a:pt x="470" y="15"/>
                    <a:pt x="470" y="15"/>
                    <a:pt x="470" y="15"/>
                  </a:cubicBezTo>
                  <a:cubicBezTo>
                    <a:pt x="468" y="15"/>
                    <a:pt x="468" y="15"/>
                    <a:pt x="468" y="15"/>
                  </a:cubicBezTo>
                  <a:cubicBezTo>
                    <a:pt x="467" y="15"/>
                    <a:pt x="467" y="15"/>
                    <a:pt x="467" y="15"/>
                  </a:cubicBezTo>
                  <a:cubicBezTo>
                    <a:pt x="465" y="17"/>
                    <a:pt x="465" y="17"/>
                    <a:pt x="465" y="17"/>
                  </a:cubicBezTo>
                  <a:cubicBezTo>
                    <a:pt x="462" y="18"/>
                    <a:pt x="462" y="18"/>
                    <a:pt x="462" y="18"/>
                  </a:cubicBezTo>
                  <a:cubicBezTo>
                    <a:pt x="460" y="18"/>
                    <a:pt x="460" y="18"/>
                    <a:pt x="460" y="18"/>
                  </a:cubicBezTo>
                  <a:cubicBezTo>
                    <a:pt x="460" y="18"/>
                    <a:pt x="460" y="18"/>
                    <a:pt x="460" y="18"/>
                  </a:cubicBezTo>
                  <a:cubicBezTo>
                    <a:pt x="458" y="18"/>
                    <a:pt x="458" y="18"/>
                    <a:pt x="458" y="18"/>
                  </a:cubicBezTo>
                  <a:cubicBezTo>
                    <a:pt x="457" y="18"/>
                    <a:pt x="457" y="18"/>
                    <a:pt x="457" y="18"/>
                  </a:cubicBezTo>
                  <a:cubicBezTo>
                    <a:pt x="458" y="20"/>
                    <a:pt x="458" y="20"/>
                    <a:pt x="458" y="20"/>
                  </a:cubicBezTo>
                  <a:cubicBezTo>
                    <a:pt x="459" y="20"/>
                    <a:pt x="459" y="20"/>
                    <a:pt x="459" y="20"/>
                  </a:cubicBezTo>
                  <a:cubicBezTo>
                    <a:pt x="460" y="20"/>
                    <a:pt x="460" y="20"/>
                    <a:pt x="460" y="20"/>
                  </a:cubicBezTo>
                  <a:cubicBezTo>
                    <a:pt x="461" y="23"/>
                    <a:pt x="461" y="23"/>
                    <a:pt x="461" y="23"/>
                  </a:cubicBezTo>
                  <a:cubicBezTo>
                    <a:pt x="461" y="26"/>
                    <a:pt x="461" y="26"/>
                    <a:pt x="461" y="26"/>
                  </a:cubicBezTo>
                  <a:cubicBezTo>
                    <a:pt x="460" y="28"/>
                    <a:pt x="460" y="28"/>
                    <a:pt x="460" y="28"/>
                  </a:cubicBezTo>
                  <a:cubicBezTo>
                    <a:pt x="457" y="28"/>
                    <a:pt x="457" y="28"/>
                    <a:pt x="457" y="28"/>
                  </a:cubicBezTo>
                  <a:cubicBezTo>
                    <a:pt x="455" y="31"/>
                    <a:pt x="455" y="31"/>
                    <a:pt x="455" y="31"/>
                  </a:cubicBezTo>
                  <a:cubicBezTo>
                    <a:pt x="452" y="31"/>
                    <a:pt x="452" y="31"/>
                    <a:pt x="452" y="31"/>
                  </a:cubicBezTo>
                  <a:cubicBezTo>
                    <a:pt x="450" y="31"/>
                    <a:pt x="450" y="31"/>
                    <a:pt x="450" y="31"/>
                  </a:cubicBezTo>
                  <a:cubicBezTo>
                    <a:pt x="452" y="30"/>
                    <a:pt x="452" y="30"/>
                    <a:pt x="452" y="30"/>
                  </a:cubicBezTo>
                  <a:cubicBezTo>
                    <a:pt x="453" y="29"/>
                    <a:pt x="453" y="29"/>
                    <a:pt x="453" y="29"/>
                  </a:cubicBezTo>
                  <a:cubicBezTo>
                    <a:pt x="454" y="27"/>
                    <a:pt x="454" y="27"/>
                    <a:pt x="454" y="27"/>
                  </a:cubicBezTo>
                  <a:cubicBezTo>
                    <a:pt x="451" y="24"/>
                    <a:pt x="451" y="24"/>
                    <a:pt x="451" y="24"/>
                  </a:cubicBezTo>
                  <a:cubicBezTo>
                    <a:pt x="453" y="21"/>
                    <a:pt x="453" y="21"/>
                    <a:pt x="453" y="21"/>
                  </a:cubicBezTo>
                  <a:cubicBezTo>
                    <a:pt x="453" y="20"/>
                    <a:pt x="453" y="20"/>
                    <a:pt x="453" y="20"/>
                  </a:cubicBezTo>
                  <a:cubicBezTo>
                    <a:pt x="453" y="19"/>
                    <a:pt x="453" y="19"/>
                    <a:pt x="453" y="19"/>
                  </a:cubicBezTo>
                  <a:cubicBezTo>
                    <a:pt x="452" y="16"/>
                    <a:pt x="452" y="16"/>
                    <a:pt x="452" y="16"/>
                  </a:cubicBezTo>
                  <a:cubicBezTo>
                    <a:pt x="452" y="14"/>
                    <a:pt x="452" y="14"/>
                    <a:pt x="452" y="14"/>
                  </a:cubicBezTo>
                  <a:cubicBezTo>
                    <a:pt x="450" y="12"/>
                    <a:pt x="450" y="12"/>
                    <a:pt x="450" y="12"/>
                  </a:cubicBezTo>
                  <a:cubicBezTo>
                    <a:pt x="449" y="13"/>
                    <a:pt x="449" y="13"/>
                    <a:pt x="449" y="13"/>
                  </a:cubicBezTo>
                  <a:cubicBezTo>
                    <a:pt x="447" y="12"/>
                    <a:pt x="447" y="12"/>
                    <a:pt x="447" y="12"/>
                  </a:cubicBezTo>
                  <a:cubicBezTo>
                    <a:pt x="446" y="12"/>
                    <a:pt x="446" y="12"/>
                    <a:pt x="446" y="12"/>
                  </a:cubicBezTo>
                  <a:cubicBezTo>
                    <a:pt x="446" y="14"/>
                    <a:pt x="446" y="14"/>
                    <a:pt x="446" y="14"/>
                  </a:cubicBezTo>
                  <a:cubicBezTo>
                    <a:pt x="444" y="14"/>
                    <a:pt x="444" y="14"/>
                    <a:pt x="444" y="14"/>
                  </a:cubicBezTo>
                  <a:cubicBezTo>
                    <a:pt x="443" y="13"/>
                    <a:pt x="443" y="13"/>
                    <a:pt x="443" y="13"/>
                  </a:cubicBezTo>
                  <a:cubicBezTo>
                    <a:pt x="441" y="14"/>
                    <a:pt x="441" y="14"/>
                    <a:pt x="441" y="14"/>
                  </a:cubicBezTo>
                  <a:cubicBezTo>
                    <a:pt x="440" y="17"/>
                    <a:pt x="440" y="17"/>
                    <a:pt x="440" y="17"/>
                  </a:cubicBezTo>
                  <a:cubicBezTo>
                    <a:pt x="438" y="17"/>
                    <a:pt x="438" y="17"/>
                    <a:pt x="438" y="17"/>
                  </a:cubicBezTo>
                  <a:cubicBezTo>
                    <a:pt x="438" y="15"/>
                    <a:pt x="438" y="15"/>
                    <a:pt x="438" y="15"/>
                  </a:cubicBezTo>
                  <a:cubicBezTo>
                    <a:pt x="439" y="14"/>
                    <a:pt x="439" y="14"/>
                    <a:pt x="439" y="14"/>
                  </a:cubicBezTo>
                  <a:cubicBezTo>
                    <a:pt x="439" y="12"/>
                    <a:pt x="439" y="12"/>
                    <a:pt x="439" y="12"/>
                  </a:cubicBezTo>
                  <a:cubicBezTo>
                    <a:pt x="438" y="12"/>
                    <a:pt x="438" y="12"/>
                    <a:pt x="438" y="12"/>
                  </a:cubicBezTo>
                  <a:cubicBezTo>
                    <a:pt x="435" y="16"/>
                    <a:pt x="435" y="16"/>
                    <a:pt x="435" y="16"/>
                  </a:cubicBezTo>
                  <a:cubicBezTo>
                    <a:pt x="431" y="18"/>
                    <a:pt x="431" y="18"/>
                    <a:pt x="431" y="18"/>
                  </a:cubicBezTo>
                  <a:cubicBezTo>
                    <a:pt x="429" y="17"/>
                    <a:pt x="429" y="17"/>
                    <a:pt x="429" y="17"/>
                  </a:cubicBezTo>
                  <a:cubicBezTo>
                    <a:pt x="431" y="15"/>
                    <a:pt x="431" y="15"/>
                    <a:pt x="431" y="15"/>
                  </a:cubicBezTo>
                  <a:cubicBezTo>
                    <a:pt x="433" y="15"/>
                    <a:pt x="433" y="15"/>
                    <a:pt x="433" y="15"/>
                  </a:cubicBezTo>
                  <a:cubicBezTo>
                    <a:pt x="435" y="12"/>
                    <a:pt x="435" y="12"/>
                    <a:pt x="435" y="12"/>
                  </a:cubicBezTo>
                  <a:cubicBezTo>
                    <a:pt x="434" y="10"/>
                    <a:pt x="434" y="10"/>
                    <a:pt x="434" y="10"/>
                  </a:cubicBezTo>
                  <a:cubicBezTo>
                    <a:pt x="435" y="8"/>
                    <a:pt x="435" y="8"/>
                    <a:pt x="435" y="8"/>
                  </a:cubicBezTo>
                  <a:cubicBezTo>
                    <a:pt x="435" y="8"/>
                    <a:pt x="435" y="8"/>
                    <a:pt x="435" y="8"/>
                  </a:cubicBezTo>
                  <a:cubicBezTo>
                    <a:pt x="437" y="7"/>
                    <a:pt x="437" y="7"/>
                    <a:pt x="437" y="7"/>
                  </a:cubicBezTo>
                  <a:cubicBezTo>
                    <a:pt x="437" y="6"/>
                    <a:pt x="437" y="6"/>
                    <a:pt x="437" y="6"/>
                  </a:cubicBezTo>
                  <a:cubicBezTo>
                    <a:pt x="434" y="5"/>
                    <a:pt x="434" y="5"/>
                    <a:pt x="434" y="5"/>
                  </a:cubicBezTo>
                  <a:cubicBezTo>
                    <a:pt x="433" y="4"/>
                    <a:pt x="433" y="4"/>
                    <a:pt x="433" y="4"/>
                  </a:cubicBezTo>
                  <a:cubicBezTo>
                    <a:pt x="433" y="2"/>
                    <a:pt x="433" y="2"/>
                    <a:pt x="433" y="2"/>
                  </a:cubicBezTo>
                  <a:cubicBezTo>
                    <a:pt x="432" y="2"/>
                    <a:pt x="432" y="2"/>
                    <a:pt x="432" y="2"/>
                  </a:cubicBezTo>
                  <a:cubicBezTo>
                    <a:pt x="430" y="4"/>
                    <a:pt x="430" y="4"/>
                    <a:pt x="430" y="4"/>
                  </a:cubicBezTo>
                  <a:cubicBezTo>
                    <a:pt x="427" y="3"/>
                    <a:pt x="427" y="3"/>
                    <a:pt x="427" y="3"/>
                  </a:cubicBezTo>
                  <a:cubicBezTo>
                    <a:pt x="427" y="1"/>
                    <a:pt x="427" y="1"/>
                    <a:pt x="427" y="1"/>
                  </a:cubicBezTo>
                  <a:cubicBezTo>
                    <a:pt x="425" y="1"/>
                    <a:pt x="425" y="1"/>
                    <a:pt x="425" y="1"/>
                  </a:cubicBezTo>
                  <a:cubicBezTo>
                    <a:pt x="423" y="2"/>
                    <a:pt x="423" y="2"/>
                    <a:pt x="423" y="2"/>
                  </a:cubicBezTo>
                  <a:cubicBezTo>
                    <a:pt x="421" y="0"/>
                    <a:pt x="421" y="0"/>
                    <a:pt x="421" y="0"/>
                  </a:cubicBezTo>
                  <a:cubicBezTo>
                    <a:pt x="420" y="0"/>
                    <a:pt x="420" y="0"/>
                    <a:pt x="420" y="0"/>
                  </a:cubicBezTo>
                  <a:cubicBezTo>
                    <a:pt x="418" y="2"/>
                    <a:pt x="418" y="2"/>
                    <a:pt x="418" y="2"/>
                  </a:cubicBezTo>
                  <a:cubicBezTo>
                    <a:pt x="417" y="3"/>
                    <a:pt x="417" y="3"/>
                    <a:pt x="417" y="3"/>
                  </a:cubicBezTo>
                  <a:cubicBezTo>
                    <a:pt x="416" y="4"/>
                    <a:pt x="416" y="4"/>
                    <a:pt x="416" y="4"/>
                  </a:cubicBezTo>
                  <a:cubicBezTo>
                    <a:pt x="417" y="6"/>
                    <a:pt x="417" y="6"/>
                    <a:pt x="417" y="6"/>
                  </a:cubicBezTo>
                  <a:cubicBezTo>
                    <a:pt x="415" y="7"/>
                    <a:pt x="415" y="7"/>
                    <a:pt x="415" y="7"/>
                  </a:cubicBezTo>
                  <a:cubicBezTo>
                    <a:pt x="415" y="10"/>
                    <a:pt x="415" y="10"/>
                    <a:pt x="415" y="10"/>
                  </a:cubicBezTo>
                  <a:cubicBezTo>
                    <a:pt x="415" y="12"/>
                    <a:pt x="415" y="12"/>
                    <a:pt x="415" y="12"/>
                  </a:cubicBezTo>
                  <a:cubicBezTo>
                    <a:pt x="413" y="15"/>
                    <a:pt x="413" y="15"/>
                    <a:pt x="413" y="15"/>
                  </a:cubicBezTo>
                  <a:cubicBezTo>
                    <a:pt x="413" y="23"/>
                    <a:pt x="413" y="23"/>
                    <a:pt x="413" y="23"/>
                  </a:cubicBezTo>
                  <a:cubicBezTo>
                    <a:pt x="415" y="25"/>
                    <a:pt x="415" y="25"/>
                    <a:pt x="415" y="25"/>
                  </a:cubicBezTo>
                  <a:cubicBezTo>
                    <a:pt x="415" y="27"/>
                    <a:pt x="415" y="27"/>
                    <a:pt x="415" y="27"/>
                  </a:cubicBezTo>
                  <a:cubicBezTo>
                    <a:pt x="414" y="27"/>
                    <a:pt x="414" y="27"/>
                    <a:pt x="414" y="27"/>
                  </a:cubicBezTo>
                  <a:cubicBezTo>
                    <a:pt x="414" y="29"/>
                    <a:pt x="414" y="29"/>
                    <a:pt x="414" y="29"/>
                  </a:cubicBezTo>
                  <a:cubicBezTo>
                    <a:pt x="416" y="31"/>
                    <a:pt x="416" y="31"/>
                    <a:pt x="416" y="31"/>
                  </a:cubicBezTo>
                  <a:cubicBezTo>
                    <a:pt x="417" y="31"/>
                    <a:pt x="417" y="31"/>
                    <a:pt x="417" y="31"/>
                  </a:cubicBezTo>
                  <a:cubicBezTo>
                    <a:pt x="419" y="34"/>
                    <a:pt x="419" y="34"/>
                    <a:pt x="419" y="34"/>
                  </a:cubicBezTo>
                  <a:cubicBezTo>
                    <a:pt x="422" y="34"/>
                    <a:pt x="422" y="34"/>
                    <a:pt x="422" y="34"/>
                  </a:cubicBezTo>
                  <a:cubicBezTo>
                    <a:pt x="419" y="36"/>
                    <a:pt x="419" y="36"/>
                    <a:pt x="419" y="36"/>
                  </a:cubicBezTo>
                  <a:cubicBezTo>
                    <a:pt x="420" y="38"/>
                    <a:pt x="420" y="38"/>
                    <a:pt x="420" y="38"/>
                  </a:cubicBezTo>
                  <a:cubicBezTo>
                    <a:pt x="420" y="39"/>
                    <a:pt x="420" y="39"/>
                    <a:pt x="420" y="39"/>
                  </a:cubicBezTo>
                  <a:cubicBezTo>
                    <a:pt x="423" y="39"/>
                    <a:pt x="423" y="39"/>
                    <a:pt x="423" y="39"/>
                  </a:cubicBezTo>
                  <a:cubicBezTo>
                    <a:pt x="425" y="39"/>
                    <a:pt x="425" y="39"/>
                    <a:pt x="425" y="39"/>
                  </a:cubicBezTo>
                  <a:cubicBezTo>
                    <a:pt x="428" y="40"/>
                    <a:pt x="428" y="40"/>
                    <a:pt x="428" y="40"/>
                  </a:cubicBezTo>
                  <a:cubicBezTo>
                    <a:pt x="431" y="40"/>
                    <a:pt x="431" y="40"/>
                    <a:pt x="431" y="40"/>
                  </a:cubicBezTo>
                  <a:cubicBezTo>
                    <a:pt x="432" y="41"/>
                    <a:pt x="432" y="41"/>
                    <a:pt x="432" y="41"/>
                  </a:cubicBezTo>
                  <a:cubicBezTo>
                    <a:pt x="430" y="42"/>
                    <a:pt x="430" y="42"/>
                    <a:pt x="430" y="42"/>
                  </a:cubicBezTo>
                  <a:cubicBezTo>
                    <a:pt x="429" y="42"/>
                    <a:pt x="429" y="42"/>
                    <a:pt x="429" y="42"/>
                  </a:cubicBezTo>
                  <a:cubicBezTo>
                    <a:pt x="427" y="42"/>
                    <a:pt x="427" y="42"/>
                    <a:pt x="427" y="42"/>
                  </a:cubicBezTo>
                  <a:cubicBezTo>
                    <a:pt x="425" y="41"/>
                    <a:pt x="425" y="41"/>
                    <a:pt x="425" y="41"/>
                  </a:cubicBezTo>
                  <a:cubicBezTo>
                    <a:pt x="421" y="43"/>
                    <a:pt x="421" y="43"/>
                    <a:pt x="421" y="43"/>
                  </a:cubicBezTo>
                  <a:cubicBezTo>
                    <a:pt x="420" y="42"/>
                    <a:pt x="420" y="42"/>
                    <a:pt x="420" y="42"/>
                  </a:cubicBezTo>
                  <a:cubicBezTo>
                    <a:pt x="418" y="42"/>
                    <a:pt x="418" y="42"/>
                    <a:pt x="418" y="42"/>
                  </a:cubicBezTo>
                  <a:cubicBezTo>
                    <a:pt x="416" y="42"/>
                    <a:pt x="416" y="42"/>
                    <a:pt x="416" y="42"/>
                  </a:cubicBezTo>
                  <a:cubicBezTo>
                    <a:pt x="415" y="42"/>
                    <a:pt x="415" y="42"/>
                    <a:pt x="415" y="42"/>
                  </a:cubicBezTo>
                  <a:cubicBezTo>
                    <a:pt x="414" y="43"/>
                    <a:pt x="414" y="43"/>
                    <a:pt x="414" y="43"/>
                  </a:cubicBezTo>
                  <a:cubicBezTo>
                    <a:pt x="410" y="43"/>
                    <a:pt x="410" y="43"/>
                    <a:pt x="410" y="43"/>
                  </a:cubicBezTo>
                  <a:cubicBezTo>
                    <a:pt x="409" y="45"/>
                    <a:pt x="409" y="45"/>
                    <a:pt x="409" y="45"/>
                  </a:cubicBezTo>
                  <a:cubicBezTo>
                    <a:pt x="409" y="45"/>
                    <a:pt x="409" y="45"/>
                    <a:pt x="409" y="45"/>
                  </a:cubicBezTo>
                  <a:cubicBezTo>
                    <a:pt x="411" y="46"/>
                    <a:pt x="411" y="46"/>
                    <a:pt x="411" y="46"/>
                  </a:cubicBezTo>
                  <a:cubicBezTo>
                    <a:pt x="411" y="47"/>
                    <a:pt x="411" y="47"/>
                    <a:pt x="411" y="47"/>
                  </a:cubicBezTo>
                  <a:cubicBezTo>
                    <a:pt x="413" y="47"/>
                    <a:pt x="413" y="47"/>
                    <a:pt x="413" y="47"/>
                  </a:cubicBezTo>
                  <a:cubicBezTo>
                    <a:pt x="414" y="48"/>
                    <a:pt x="414" y="48"/>
                    <a:pt x="414" y="48"/>
                  </a:cubicBezTo>
                  <a:cubicBezTo>
                    <a:pt x="416" y="47"/>
                    <a:pt x="416" y="47"/>
                    <a:pt x="416" y="47"/>
                  </a:cubicBezTo>
                  <a:cubicBezTo>
                    <a:pt x="418" y="49"/>
                    <a:pt x="418" y="49"/>
                    <a:pt x="418" y="49"/>
                  </a:cubicBezTo>
                  <a:cubicBezTo>
                    <a:pt x="420" y="50"/>
                    <a:pt x="420" y="50"/>
                    <a:pt x="420" y="50"/>
                  </a:cubicBezTo>
                  <a:cubicBezTo>
                    <a:pt x="422" y="54"/>
                    <a:pt x="422" y="54"/>
                    <a:pt x="422" y="54"/>
                  </a:cubicBezTo>
                  <a:cubicBezTo>
                    <a:pt x="421" y="58"/>
                    <a:pt x="421" y="58"/>
                    <a:pt x="421" y="58"/>
                  </a:cubicBezTo>
                  <a:cubicBezTo>
                    <a:pt x="418" y="59"/>
                    <a:pt x="418" y="59"/>
                    <a:pt x="418" y="59"/>
                  </a:cubicBezTo>
                  <a:cubicBezTo>
                    <a:pt x="420" y="55"/>
                    <a:pt x="420" y="55"/>
                    <a:pt x="420" y="55"/>
                  </a:cubicBezTo>
                  <a:cubicBezTo>
                    <a:pt x="419" y="54"/>
                    <a:pt x="419" y="54"/>
                    <a:pt x="419" y="54"/>
                  </a:cubicBezTo>
                  <a:cubicBezTo>
                    <a:pt x="419" y="51"/>
                    <a:pt x="419" y="51"/>
                    <a:pt x="419" y="51"/>
                  </a:cubicBezTo>
                  <a:cubicBezTo>
                    <a:pt x="416" y="51"/>
                    <a:pt x="416" y="51"/>
                    <a:pt x="416" y="51"/>
                  </a:cubicBezTo>
                  <a:cubicBezTo>
                    <a:pt x="415" y="51"/>
                    <a:pt x="415" y="51"/>
                    <a:pt x="415" y="51"/>
                  </a:cubicBezTo>
                  <a:cubicBezTo>
                    <a:pt x="415" y="49"/>
                    <a:pt x="415" y="49"/>
                    <a:pt x="415" y="49"/>
                  </a:cubicBezTo>
                  <a:cubicBezTo>
                    <a:pt x="414" y="49"/>
                    <a:pt x="414" y="49"/>
                    <a:pt x="414" y="49"/>
                  </a:cubicBezTo>
                  <a:cubicBezTo>
                    <a:pt x="412" y="50"/>
                    <a:pt x="412" y="50"/>
                    <a:pt x="412" y="50"/>
                  </a:cubicBezTo>
                  <a:cubicBezTo>
                    <a:pt x="410" y="50"/>
                    <a:pt x="410" y="50"/>
                    <a:pt x="410" y="50"/>
                  </a:cubicBezTo>
                  <a:cubicBezTo>
                    <a:pt x="408" y="52"/>
                    <a:pt x="408" y="52"/>
                    <a:pt x="408" y="52"/>
                  </a:cubicBezTo>
                  <a:cubicBezTo>
                    <a:pt x="410" y="53"/>
                    <a:pt x="410" y="53"/>
                    <a:pt x="410" y="53"/>
                  </a:cubicBezTo>
                  <a:cubicBezTo>
                    <a:pt x="409" y="54"/>
                    <a:pt x="409" y="54"/>
                    <a:pt x="409" y="54"/>
                  </a:cubicBezTo>
                  <a:cubicBezTo>
                    <a:pt x="407" y="54"/>
                    <a:pt x="407" y="54"/>
                    <a:pt x="407" y="54"/>
                  </a:cubicBezTo>
                  <a:cubicBezTo>
                    <a:pt x="408" y="55"/>
                    <a:pt x="408" y="55"/>
                    <a:pt x="408" y="55"/>
                  </a:cubicBezTo>
                  <a:cubicBezTo>
                    <a:pt x="408" y="56"/>
                    <a:pt x="408" y="56"/>
                    <a:pt x="408" y="56"/>
                  </a:cubicBezTo>
                  <a:cubicBezTo>
                    <a:pt x="405" y="58"/>
                    <a:pt x="405" y="58"/>
                    <a:pt x="405" y="58"/>
                  </a:cubicBezTo>
                  <a:cubicBezTo>
                    <a:pt x="405" y="56"/>
                    <a:pt x="405" y="56"/>
                    <a:pt x="405" y="56"/>
                  </a:cubicBezTo>
                  <a:cubicBezTo>
                    <a:pt x="404" y="56"/>
                    <a:pt x="404" y="56"/>
                    <a:pt x="404" y="56"/>
                  </a:cubicBezTo>
                  <a:cubicBezTo>
                    <a:pt x="403" y="57"/>
                    <a:pt x="403" y="57"/>
                    <a:pt x="403" y="57"/>
                  </a:cubicBezTo>
                  <a:cubicBezTo>
                    <a:pt x="404" y="59"/>
                    <a:pt x="404" y="59"/>
                    <a:pt x="404" y="59"/>
                  </a:cubicBezTo>
                  <a:cubicBezTo>
                    <a:pt x="403" y="61"/>
                    <a:pt x="403" y="61"/>
                    <a:pt x="403" y="61"/>
                  </a:cubicBezTo>
                  <a:cubicBezTo>
                    <a:pt x="402" y="61"/>
                    <a:pt x="402" y="61"/>
                    <a:pt x="402" y="61"/>
                  </a:cubicBezTo>
                  <a:cubicBezTo>
                    <a:pt x="401" y="58"/>
                    <a:pt x="401" y="58"/>
                    <a:pt x="401" y="58"/>
                  </a:cubicBezTo>
                  <a:cubicBezTo>
                    <a:pt x="400" y="57"/>
                    <a:pt x="400" y="57"/>
                    <a:pt x="400" y="57"/>
                  </a:cubicBezTo>
                  <a:cubicBezTo>
                    <a:pt x="399" y="57"/>
                    <a:pt x="399" y="57"/>
                    <a:pt x="399" y="57"/>
                  </a:cubicBezTo>
                  <a:cubicBezTo>
                    <a:pt x="400" y="59"/>
                    <a:pt x="400" y="59"/>
                    <a:pt x="400" y="59"/>
                  </a:cubicBezTo>
                  <a:cubicBezTo>
                    <a:pt x="398" y="62"/>
                    <a:pt x="398" y="62"/>
                    <a:pt x="398" y="62"/>
                  </a:cubicBezTo>
                  <a:cubicBezTo>
                    <a:pt x="398" y="64"/>
                    <a:pt x="398" y="64"/>
                    <a:pt x="398" y="64"/>
                  </a:cubicBezTo>
                  <a:cubicBezTo>
                    <a:pt x="396" y="63"/>
                    <a:pt x="396" y="63"/>
                    <a:pt x="396" y="63"/>
                  </a:cubicBezTo>
                  <a:cubicBezTo>
                    <a:pt x="396" y="62"/>
                    <a:pt x="396" y="62"/>
                    <a:pt x="396" y="62"/>
                  </a:cubicBezTo>
                  <a:cubicBezTo>
                    <a:pt x="397" y="58"/>
                    <a:pt x="397" y="58"/>
                    <a:pt x="397" y="58"/>
                  </a:cubicBezTo>
                  <a:cubicBezTo>
                    <a:pt x="397" y="56"/>
                    <a:pt x="397" y="56"/>
                    <a:pt x="397" y="56"/>
                  </a:cubicBezTo>
                  <a:cubicBezTo>
                    <a:pt x="395" y="56"/>
                    <a:pt x="395" y="56"/>
                    <a:pt x="395" y="56"/>
                  </a:cubicBezTo>
                  <a:cubicBezTo>
                    <a:pt x="390" y="58"/>
                    <a:pt x="390" y="58"/>
                    <a:pt x="390" y="58"/>
                  </a:cubicBezTo>
                  <a:cubicBezTo>
                    <a:pt x="388" y="57"/>
                    <a:pt x="388" y="57"/>
                    <a:pt x="388" y="57"/>
                  </a:cubicBezTo>
                  <a:cubicBezTo>
                    <a:pt x="386" y="59"/>
                    <a:pt x="386" y="59"/>
                    <a:pt x="386" y="59"/>
                  </a:cubicBezTo>
                  <a:cubicBezTo>
                    <a:pt x="384" y="58"/>
                    <a:pt x="384" y="58"/>
                    <a:pt x="384" y="58"/>
                  </a:cubicBezTo>
                  <a:cubicBezTo>
                    <a:pt x="383" y="57"/>
                    <a:pt x="383" y="57"/>
                    <a:pt x="383" y="57"/>
                  </a:cubicBezTo>
                  <a:cubicBezTo>
                    <a:pt x="381" y="58"/>
                    <a:pt x="381" y="58"/>
                    <a:pt x="381" y="58"/>
                  </a:cubicBezTo>
                  <a:cubicBezTo>
                    <a:pt x="383" y="60"/>
                    <a:pt x="383" y="60"/>
                    <a:pt x="383" y="60"/>
                  </a:cubicBezTo>
                  <a:cubicBezTo>
                    <a:pt x="381" y="61"/>
                    <a:pt x="381" y="61"/>
                    <a:pt x="381" y="61"/>
                  </a:cubicBezTo>
                  <a:cubicBezTo>
                    <a:pt x="381" y="61"/>
                    <a:pt x="381" y="61"/>
                    <a:pt x="381" y="61"/>
                  </a:cubicBezTo>
                  <a:cubicBezTo>
                    <a:pt x="380" y="60"/>
                    <a:pt x="380" y="60"/>
                    <a:pt x="380" y="60"/>
                  </a:cubicBezTo>
                  <a:cubicBezTo>
                    <a:pt x="380" y="60"/>
                    <a:pt x="380" y="60"/>
                    <a:pt x="380" y="60"/>
                  </a:cubicBezTo>
                  <a:cubicBezTo>
                    <a:pt x="379" y="61"/>
                    <a:pt x="379" y="61"/>
                    <a:pt x="379" y="61"/>
                  </a:cubicBezTo>
                  <a:cubicBezTo>
                    <a:pt x="378" y="62"/>
                    <a:pt x="378" y="62"/>
                    <a:pt x="378" y="62"/>
                  </a:cubicBezTo>
                  <a:cubicBezTo>
                    <a:pt x="378" y="66"/>
                    <a:pt x="378" y="66"/>
                    <a:pt x="378" y="66"/>
                  </a:cubicBezTo>
                  <a:cubicBezTo>
                    <a:pt x="379" y="67"/>
                    <a:pt x="379" y="67"/>
                    <a:pt x="379" y="67"/>
                  </a:cubicBezTo>
                  <a:cubicBezTo>
                    <a:pt x="381" y="65"/>
                    <a:pt x="381" y="65"/>
                    <a:pt x="381" y="65"/>
                  </a:cubicBezTo>
                  <a:cubicBezTo>
                    <a:pt x="382" y="66"/>
                    <a:pt x="382" y="66"/>
                    <a:pt x="382" y="66"/>
                  </a:cubicBezTo>
                  <a:cubicBezTo>
                    <a:pt x="385" y="64"/>
                    <a:pt x="385" y="64"/>
                    <a:pt x="385" y="64"/>
                  </a:cubicBezTo>
                  <a:cubicBezTo>
                    <a:pt x="386" y="64"/>
                    <a:pt x="386" y="64"/>
                    <a:pt x="386" y="64"/>
                  </a:cubicBezTo>
                  <a:cubicBezTo>
                    <a:pt x="386" y="66"/>
                    <a:pt x="386" y="66"/>
                    <a:pt x="386" y="66"/>
                  </a:cubicBezTo>
                  <a:cubicBezTo>
                    <a:pt x="381" y="68"/>
                    <a:pt x="381" y="68"/>
                    <a:pt x="381" y="68"/>
                  </a:cubicBezTo>
                  <a:cubicBezTo>
                    <a:pt x="380" y="70"/>
                    <a:pt x="380" y="70"/>
                    <a:pt x="380" y="70"/>
                  </a:cubicBezTo>
                  <a:cubicBezTo>
                    <a:pt x="378" y="71"/>
                    <a:pt x="378" y="71"/>
                    <a:pt x="378" y="71"/>
                  </a:cubicBezTo>
                  <a:cubicBezTo>
                    <a:pt x="374" y="72"/>
                    <a:pt x="374" y="72"/>
                    <a:pt x="374" y="72"/>
                  </a:cubicBezTo>
                  <a:cubicBezTo>
                    <a:pt x="374" y="73"/>
                    <a:pt x="374" y="73"/>
                    <a:pt x="374" y="73"/>
                  </a:cubicBezTo>
                  <a:cubicBezTo>
                    <a:pt x="374" y="74"/>
                    <a:pt x="374" y="74"/>
                    <a:pt x="374" y="74"/>
                  </a:cubicBezTo>
                  <a:cubicBezTo>
                    <a:pt x="371" y="75"/>
                    <a:pt x="371" y="75"/>
                    <a:pt x="371" y="75"/>
                  </a:cubicBezTo>
                  <a:cubicBezTo>
                    <a:pt x="370" y="74"/>
                    <a:pt x="370" y="74"/>
                    <a:pt x="370" y="74"/>
                  </a:cubicBezTo>
                  <a:cubicBezTo>
                    <a:pt x="369" y="74"/>
                    <a:pt x="369" y="74"/>
                    <a:pt x="369" y="74"/>
                  </a:cubicBezTo>
                  <a:cubicBezTo>
                    <a:pt x="368" y="76"/>
                    <a:pt x="368" y="76"/>
                    <a:pt x="368" y="76"/>
                  </a:cubicBezTo>
                  <a:cubicBezTo>
                    <a:pt x="367" y="76"/>
                    <a:pt x="367" y="76"/>
                    <a:pt x="367" y="76"/>
                  </a:cubicBezTo>
                  <a:cubicBezTo>
                    <a:pt x="365" y="77"/>
                    <a:pt x="365" y="77"/>
                    <a:pt x="365" y="77"/>
                  </a:cubicBezTo>
                  <a:cubicBezTo>
                    <a:pt x="364" y="78"/>
                    <a:pt x="364" y="78"/>
                    <a:pt x="364" y="78"/>
                  </a:cubicBezTo>
                  <a:cubicBezTo>
                    <a:pt x="365" y="80"/>
                    <a:pt x="365" y="80"/>
                    <a:pt x="365" y="80"/>
                  </a:cubicBezTo>
                  <a:cubicBezTo>
                    <a:pt x="365" y="80"/>
                    <a:pt x="365" y="80"/>
                    <a:pt x="365" y="80"/>
                  </a:cubicBezTo>
                  <a:cubicBezTo>
                    <a:pt x="364" y="81"/>
                    <a:pt x="364" y="81"/>
                    <a:pt x="364" y="81"/>
                  </a:cubicBezTo>
                  <a:cubicBezTo>
                    <a:pt x="363" y="82"/>
                    <a:pt x="363" y="82"/>
                    <a:pt x="363" y="82"/>
                  </a:cubicBezTo>
                  <a:cubicBezTo>
                    <a:pt x="362" y="81"/>
                    <a:pt x="362" y="81"/>
                    <a:pt x="362" y="81"/>
                  </a:cubicBezTo>
                  <a:cubicBezTo>
                    <a:pt x="362" y="81"/>
                    <a:pt x="362" y="81"/>
                    <a:pt x="362" y="81"/>
                  </a:cubicBezTo>
                  <a:cubicBezTo>
                    <a:pt x="360" y="83"/>
                    <a:pt x="360" y="83"/>
                    <a:pt x="360" y="83"/>
                  </a:cubicBezTo>
                  <a:cubicBezTo>
                    <a:pt x="360" y="84"/>
                    <a:pt x="360" y="84"/>
                    <a:pt x="360" y="84"/>
                  </a:cubicBezTo>
                  <a:cubicBezTo>
                    <a:pt x="360" y="85"/>
                    <a:pt x="360" y="85"/>
                    <a:pt x="360" y="85"/>
                  </a:cubicBezTo>
                  <a:cubicBezTo>
                    <a:pt x="360" y="86"/>
                    <a:pt x="360" y="86"/>
                    <a:pt x="360" y="86"/>
                  </a:cubicBezTo>
                  <a:cubicBezTo>
                    <a:pt x="358" y="88"/>
                    <a:pt x="358" y="88"/>
                    <a:pt x="358" y="88"/>
                  </a:cubicBezTo>
                  <a:cubicBezTo>
                    <a:pt x="358" y="90"/>
                    <a:pt x="358" y="90"/>
                    <a:pt x="358" y="90"/>
                  </a:cubicBezTo>
                  <a:cubicBezTo>
                    <a:pt x="356" y="90"/>
                    <a:pt x="356" y="90"/>
                    <a:pt x="356" y="90"/>
                  </a:cubicBezTo>
                  <a:cubicBezTo>
                    <a:pt x="353" y="91"/>
                    <a:pt x="353" y="91"/>
                    <a:pt x="353" y="91"/>
                  </a:cubicBezTo>
                  <a:cubicBezTo>
                    <a:pt x="351" y="92"/>
                    <a:pt x="351" y="92"/>
                    <a:pt x="351" y="92"/>
                  </a:cubicBezTo>
                  <a:cubicBezTo>
                    <a:pt x="351" y="94"/>
                    <a:pt x="351" y="94"/>
                    <a:pt x="351" y="94"/>
                  </a:cubicBezTo>
                  <a:cubicBezTo>
                    <a:pt x="353" y="94"/>
                    <a:pt x="353" y="94"/>
                    <a:pt x="353" y="94"/>
                  </a:cubicBezTo>
                  <a:cubicBezTo>
                    <a:pt x="353" y="93"/>
                    <a:pt x="353" y="93"/>
                    <a:pt x="353" y="93"/>
                  </a:cubicBezTo>
                  <a:cubicBezTo>
                    <a:pt x="358" y="94"/>
                    <a:pt x="358" y="94"/>
                    <a:pt x="358" y="94"/>
                  </a:cubicBezTo>
                  <a:cubicBezTo>
                    <a:pt x="357" y="95"/>
                    <a:pt x="357" y="95"/>
                    <a:pt x="357" y="95"/>
                  </a:cubicBezTo>
                  <a:cubicBezTo>
                    <a:pt x="355" y="95"/>
                    <a:pt x="355" y="95"/>
                    <a:pt x="355" y="95"/>
                  </a:cubicBezTo>
                  <a:cubicBezTo>
                    <a:pt x="354" y="95"/>
                    <a:pt x="354" y="95"/>
                    <a:pt x="354" y="95"/>
                  </a:cubicBezTo>
                  <a:cubicBezTo>
                    <a:pt x="356" y="96"/>
                    <a:pt x="356" y="96"/>
                    <a:pt x="356" y="96"/>
                  </a:cubicBezTo>
                  <a:cubicBezTo>
                    <a:pt x="355" y="100"/>
                    <a:pt x="355" y="100"/>
                    <a:pt x="355" y="100"/>
                  </a:cubicBezTo>
                  <a:cubicBezTo>
                    <a:pt x="354" y="101"/>
                    <a:pt x="354" y="101"/>
                    <a:pt x="354" y="101"/>
                  </a:cubicBezTo>
                  <a:cubicBezTo>
                    <a:pt x="354" y="102"/>
                    <a:pt x="354" y="102"/>
                    <a:pt x="354" y="102"/>
                  </a:cubicBezTo>
                  <a:cubicBezTo>
                    <a:pt x="354" y="104"/>
                    <a:pt x="354" y="104"/>
                    <a:pt x="354" y="104"/>
                  </a:cubicBezTo>
                  <a:cubicBezTo>
                    <a:pt x="352" y="101"/>
                    <a:pt x="352" y="101"/>
                    <a:pt x="352" y="101"/>
                  </a:cubicBezTo>
                  <a:cubicBezTo>
                    <a:pt x="350" y="102"/>
                    <a:pt x="350" y="102"/>
                    <a:pt x="350" y="102"/>
                  </a:cubicBezTo>
                  <a:cubicBezTo>
                    <a:pt x="349" y="99"/>
                    <a:pt x="349" y="99"/>
                    <a:pt x="349" y="99"/>
                  </a:cubicBezTo>
                  <a:cubicBezTo>
                    <a:pt x="347" y="99"/>
                    <a:pt x="347" y="99"/>
                    <a:pt x="347" y="99"/>
                  </a:cubicBezTo>
                  <a:cubicBezTo>
                    <a:pt x="347" y="99"/>
                    <a:pt x="347" y="99"/>
                    <a:pt x="347" y="99"/>
                  </a:cubicBezTo>
                  <a:cubicBezTo>
                    <a:pt x="348" y="101"/>
                    <a:pt x="348" y="101"/>
                    <a:pt x="348" y="101"/>
                  </a:cubicBezTo>
                  <a:cubicBezTo>
                    <a:pt x="348" y="102"/>
                    <a:pt x="348" y="102"/>
                    <a:pt x="348" y="102"/>
                  </a:cubicBezTo>
                  <a:cubicBezTo>
                    <a:pt x="347" y="103"/>
                    <a:pt x="347" y="103"/>
                    <a:pt x="347" y="103"/>
                  </a:cubicBezTo>
                  <a:cubicBezTo>
                    <a:pt x="348" y="105"/>
                    <a:pt x="348" y="105"/>
                    <a:pt x="348" y="105"/>
                  </a:cubicBezTo>
                  <a:cubicBezTo>
                    <a:pt x="350" y="104"/>
                    <a:pt x="350" y="104"/>
                    <a:pt x="350" y="104"/>
                  </a:cubicBezTo>
                  <a:cubicBezTo>
                    <a:pt x="353" y="105"/>
                    <a:pt x="353" y="105"/>
                    <a:pt x="353" y="105"/>
                  </a:cubicBezTo>
                  <a:cubicBezTo>
                    <a:pt x="355" y="105"/>
                    <a:pt x="355" y="105"/>
                    <a:pt x="355" y="105"/>
                  </a:cubicBezTo>
                  <a:cubicBezTo>
                    <a:pt x="355" y="107"/>
                    <a:pt x="355" y="107"/>
                    <a:pt x="355" y="107"/>
                  </a:cubicBezTo>
                  <a:cubicBezTo>
                    <a:pt x="357" y="108"/>
                    <a:pt x="357" y="108"/>
                    <a:pt x="357" y="108"/>
                  </a:cubicBezTo>
                  <a:cubicBezTo>
                    <a:pt x="359" y="108"/>
                    <a:pt x="359" y="108"/>
                    <a:pt x="359" y="108"/>
                  </a:cubicBezTo>
                  <a:cubicBezTo>
                    <a:pt x="359" y="107"/>
                    <a:pt x="359" y="107"/>
                    <a:pt x="359" y="107"/>
                  </a:cubicBezTo>
                  <a:cubicBezTo>
                    <a:pt x="360" y="109"/>
                    <a:pt x="360" y="109"/>
                    <a:pt x="360" y="109"/>
                  </a:cubicBezTo>
                  <a:cubicBezTo>
                    <a:pt x="358" y="109"/>
                    <a:pt x="358" y="109"/>
                    <a:pt x="358" y="109"/>
                  </a:cubicBezTo>
                  <a:cubicBezTo>
                    <a:pt x="356" y="110"/>
                    <a:pt x="356" y="110"/>
                    <a:pt x="356" y="110"/>
                  </a:cubicBezTo>
                  <a:cubicBezTo>
                    <a:pt x="355" y="108"/>
                    <a:pt x="355" y="108"/>
                    <a:pt x="355" y="108"/>
                  </a:cubicBezTo>
                  <a:cubicBezTo>
                    <a:pt x="354" y="109"/>
                    <a:pt x="354" y="109"/>
                    <a:pt x="354" y="109"/>
                  </a:cubicBezTo>
                  <a:cubicBezTo>
                    <a:pt x="353" y="110"/>
                    <a:pt x="353" y="110"/>
                    <a:pt x="353" y="110"/>
                  </a:cubicBezTo>
                  <a:cubicBezTo>
                    <a:pt x="352" y="111"/>
                    <a:pt x="352" y="111"/>
                    <a:pt x="352" y="111"/>
                  </a:cubicBezTo>
                  <a:cubicBezTo>
                    <a:pt x="354" y="113"/>
                    <a:pt x="354" y="113"/>
                    <a:pt x="354" y="113"/>
                  </a:cubicBezTo>
                  <a:cubicBezTo>
                    <a:pt x="356" y="112"/>
                    <a:pt x="356" y="112"/>
                    <a:pt x="356" y="112"/>
                  </a:cubicBezTo>
                  <a:cubicBezTo>
                    <a:pt x="359" y="112"/>
                    <a:pt x="359" y="112"/>
                    <a:pt x="359" y="112"/>
                  </a:cubicBezTo>
                  <a:cubicBezTo>
                    <a:pt x="360" y="115"/>
                    <a:pt x="360" y="115"/>
                    <a:pt x="360" y="115"/>
                  </a:cubicBezTo>
                  <a:cubicBezTo>
                    <a:pt x="361" y="116"/>
                    <a:pt x="361" y="116"/>
                    <a:pt x="361" y="116"/>
                  </a:cubicBezTo>
                  <a:cubicBezTo>
                    <a:pt x="362" y="114"/>
                    <a:pt x="362" y="114"/>
                    <a:pt x="362" y="114"/>
                  </a:cubicBezTo>
                  <a:cubicBezTo>
                    <a:pt x="364" y="115"/>
                    <a:pt x="364" y="115"/>
                    <a:pt x="364" y="115"/>
                  </a:cubicBezTo>
                  <a:cubicBezTo>
                    <a:pt x="364" y="116"/>
                    <a:pt x="364" y="116"/>
                    <a:pt x="364" y="116"/>
                  </a:cubicBezTo>
                  <a:cubicBezTo>
                    <a:pt x="366" y="118"/>
                    <a:pt x="366" y="118"/>
                    <a:pt x="366" y="118"/>
                  </a:cubicBezTo>
                  <a:cubicBezTo>
                    <a:pt x="368" y="118"/>
                    <a:pt x="368" y="118"/>
                    <a:pt x="368" y="118"/>
                  </a:cubicBezTo>
                  <a:cubicBezTo>
                    <a:pt x="370" y="120"/>
                    <a:pt x="370" y="120"/>
                    <a:pt x="370" y="120"/>
                  </a:cubicBezTo>
                  <a:cubicBezTo>
                    <a:pt x="368" y="124"/>
                    <a:pt x="368" y="124"/>
                    <a:pt x="368" y="124"/>
                  </a:cubicBezTo>
                  <a:cubicBezTo>
                    <a:pt x="365" y="126"/>
                    <a:pt x="365" y="126"/>
                    <a:pt x="365" y="126"/>
                  </a:cubicBezTo>
                  <a:cubicBezTo>
                    <a:pt x="364" y="128"/>
                    <a:pt x="364" y="128"/>
                    <a:pt x="364" y="128"/>
                  </a:cubicBezTo>
                  <a:cubicBezTo>
                    <a:pt x="364" y="129"/>
                    <a:pt x="364" y="129"/>
                    <a:pt x="364" y="129"/>
                  </a:cubicBezTo>
                  <a:cubicBezTo>
                    <a:pt x="367" y="132"/>
                    <a:pt x="367" y="132"/>
                    <a:pt x="367" y="132"/>
                  </a:cubicBezTo>
                  <a:cubicBezTo>
                    <a:pt x="369" y="133"/>
                    <a:pt x="369" y="133"/>
                    <a:pt x="369" y="133"/>
                  </a:cubicBezTo>
                  <a:cubicBezTo>
                    <a:pt x="365" y="133"/>
                    <a:pt x="365" y="133"/>
                    <a:pt x="365" y="133"/>
                  </a:cubicBezTo>
                  <a:cubicBezTo>
                    <a:pt x="362" y="130"/>
                    <a:pt x="362" y="130"/>
                    <a:pt x="362" y="130"/>
                  </a:cubicBezTo>
                  <a:cubicBezTo>
                    <a:pt x="362" y="128"/>
                    <a:pt x="362" y="128"/>
                    <a:pt x="362" y="128"/>
                  </a:cubicBezTo>
                  <a:cubicBezTo>
                    <a:pt x="363" y="124"/>
                    <a:pt x="363" y="124"/>
                    <a:pt x="363" y="124"/>
                  </a:cubicBezTo>
                  <a:cubicBezTo>
                    <a:pt x="365" y="123"/>
                    <a:pt x="365" y="123"/>
                    <a:pt x="365" y="123"/>
                  </a:cubicBezTo>
                  <a:cubicBezTo>
                    <a:pt x="364" y="122"/>
                    <a:pt x="364" y="122"/>
                    <a:pt x="364" y="122"/>
                  </a:cubicBezTo>
                  <a:cubicBezTo>
                    <a:pt x="365" y="120"/>
                    <a:pt x="365" y="120"/>
                    <a:pt x="365" y="120"/>
                  </a:cubicBezTo>
                  <a:cubicBezTo>
                    <a:pt x="365" y="120"/>
                    <a:pt x="365" y="120"/>
                    <a:pt x="365" y="120"/>
                  </a:cubicBezTo>
                  <a:cubicBezTo>
                    <a:pt x="359" y="122"/>
                    <a:pt x="359" y="122"/>
                    <a:pt x="359" y="122"/>
                  </a:cubicBezTo>
                  <a:cubicBezTo>
                    <a:pt x="355" y="123"/>
                    <a:pt x="355" y="123"/>
                    <a:pt x="355" y="123"/>
                  </a:cubicBezTo>
                  <a:cubicBezTo>
                    <a:pt x="355" y="125"/>
                    <a:pt x="355" y="125"/>
                    <a:pt x="355" y="125"/>
                  </a:cubicBezTo>
                  <a:cubicBezTo>
                    <a:pt x="352" y="126"/>
                    <a:pt x="352" y="126"/>
                    <a:pt x="352" y="126"/>
                  </a:cubicBezTo>
                  <a:cubicBezTo>
                    <a:pt x="351" y="126"/>
                    <a:pt x="351" y="126"/>
                    <a:pt x="351" y="126"/>
                  </a:cubicBezTo>
                  <a:cubicBezTo>
                    <a:pt x="349" y="126"/>
                    <a:pt x="349" y="126"/>
                    <a:pt x="349" y="126"/>
                  </a:cubicBezTo>
                  <a:cubicBezTo>
                    <a:pt x="346" y="128"/>
                    <a:pt x="346" y="128"/>
                    <a:pt x="346" y="128"/>
                  </a:cubicBezTo>
                  <a:cubicBezTo>
                    <a:pt x="339" y="131"/>
                    <a:pt x="339" y="131"/>
                    <a:pt x="339" y="131"/>
                  </a:cubicBezTo>
                  <a:cubicBezTo>
                    <a:pt x="334" y="132"/>
                    <a:pt x="334" y="132"/>
                    <a:pt x="334" y="132"/>
                  </a:cubicBezTo>
                  <a:cubicBezTo>
                    <a:pt x="332" y="132"/>
                    <a:pt x="332" y="132"/>
                    <a:pt x="332" y="132"/>
                  </a:cubicBezTo>
                  <a:cubicBezTo>
                    <a:pt x="330" y="134"/>
                    <a:pt x="330" y="134"/>
                    <a:pt x="330" y="134"/>
                  </a:cubicBezTo>
                  <a:cubicBezTo>
                    <a:pt x="328" y="134"/>
                    <a:pt x="328" y="134"/>
                    <a:pt x="328" y="134"/>
                  </a:cubicBezTo>
                  <a:cubicBezTo>
                    <a:pt x="326" y="135"/>
                    <a:pt x="326" y="135"/>
                    <a:pt x="326" y="135"/>
                  </a:cubicBezTo>
                  <a:cubicBezTo>
                    <a:pt x="328" y="137"/>
                    <a:pt x="328" y="137"/>
                    <a:pt x="328" y="137"/>
                  </a:cubicBezTo>
                  <a:cubicBezTo>
                    <a:pt x="328" y="139"/>
                    <a:pt x="328" y="139"/>
                    <a:pt x="328" y="139"/>
                  </a:cubicBezTo>
                  <a:cubicBezTo>
                    <a:pt x="328" y="141"/>
                    <a:pt x="328" y="141"/>
                    <a:pt x="328" y="141"/>
                  </a:cubicBezTo>
                  <a:cubicBezTo>
                    <a:pt x="329" y="142"/>
                    <a:pt x="329" y="142"/>
                    <a:pt x="329" y="142"/>
                  </a:cubicBezTo>
                  <a:cubicBezTo>
                    <a:pt x="330" y="142"/>
                    <a:pt x="330" y="142"/>
                    <a:pt x="330" y="142"/>
                  </a:cubicBezTo>
                  <a:cubicBezTo>
                    <a:pt x="331" y="143"/>
                    <a:pt x="331" y="143"/>
                    <a:pt x="331" y="143"/>
                  </a:cubicBezTo>
                  <a:cubicBezTo>
                    <a:pt x="330" y="144"/>
                    <a:pt x="330" y="144"/>
                    <a:pt x="330" y="144"/>
                  </a:cubicBezTo>
                  <a:cubicBezTo>
                    <a:pt x="333" y="146"/>
                    <a:pt x="333" y="146"/>
                    <a:pt x="333" y="146"/>
                  </a:cubicBezTo>
                  <a:cubicBezTo>
                    <a:pt x="335" y="150"/>
                    <a:pt x="335" y="150"/>
                    <a:pt x="335" y="150"/>
                  </a:cubicBezTo>
                  <a:cubicBezTo>
                    <a:pt x="335" y="153"/>
                    <a:pt x="335" y="153"/>
                    <a:pt x="335" y="153"/>
                  </a:cubicBezTo>
                  <a:cubicBezTo>
                    <a:pt x="336" y="155"/>
                    <a:pt x="336" y="155"/>
                    <a:pt x="336" y="155"/>
                  </a:cubicBezTo>
                  <a:cubicBezTo>
                    <a:pt x="337" y="155"/>
                    <a:pt x="337" y="155"/>
                    <a:pt x="337" y="155"/>
                  </a:cubicBezTo>
                  <a:cubicBezTo>
                    <a:pt x="337" y="157"/>
                    <a:pt x="337" y="157"/>
                    <a:pt x="337" y="157"/>
                  </a:cubicBezTo>
                  <a:cubicBezTo>
                    <a:pt x="340" y="159"/>
                    <a:pt x="340" y="159"/>
                    <a:pt x="340" y="159"/>
                  </a:cubicBezTo>
                  <a:cubicBezTo>
                    <a:pt x="342" y="158"/>
                    <a:pt x="342" y="158"/>
                    <a:pt x="342" y="158"/>
                  </a:cubicBezTo>
                  <a:cubicBezTo>
                    <a:pt x="348" y="159"/>
                    <a:pt x="348" y="159"/>
                    <a:pt x="348" y="159"/>
                  </a:cubicBezTo>
                  <a:cubicBezTo>
                    <a:pt x="350" y="157"/>
                    <a:pt x="350" y="157"/>
                    <a:pt x="350" y="157"/>
                  </a:cubicBezTo>
                  <a:cubicBezTo>
                    <a:pt x="350" y="159"/>
                    <a:pt x="350" y="159"/>
                    <a:pt x="350" y="159"/>
                  </a:cubicBezTo>
                  <a:cubicBezTo>
                    <a:pt x="351" y="160"/>
                    <a:pt x="351" y="160"/>
                    <a:pt x="351" y="160"/>
                  </a:cubicBezTo>
                  <a:cubicBezTo>
                    <a:pt x="351" y="162"/>
                    <a:pt x="351" y="162"/>
                    <a:pt x="351" y="162"/>
                  </a:cubicBezTo>
                  <a:cubicBezTo>
                    <a:pt x="353" y="164"/>
                    <a:pt x="353" y="164"/>
                    <a:pt x="353" y="164"/>
                  </a:cubicBezTo>
                  <a:cubicBezTo>
                    <a:pt x="355" y="166"/>
                    <a:pt x="355" y="166"/>
                    <a:pt x="355" y="166"/>
                  </a:cubicBezTo>
                  <a:cubicBezTo>
                    <a:pt x="359" y="166"/>
                    <a:pt x="359" y="166"/>
                    <a:pt x="359" y="166"/>
                  </a:cubicBezTo>
                  <a:cubicBezTo>
                    <a:pt x="362" y="168"/>
                    <a:pt x="362" y="168"/>
                    <a:pt x="362" y="168"/>
                  </a:cubicBezTo>
                  <a:cubicBezTo>
                    <a:pt x="364" y="168"/>
                    <a:pt x="364" y="168"/>
                    <a:pt x="364" y="168"/>
                  </a:cubicBezTo>
                  <a:cubicBezTo>
                    <a:pt x="365" y="171"/>
                    <a:pt x="365" y="171"/>
                    <a:pt x="365" y="171"/>
                  </a:cubicBezTo>
                  <a:cubicBezTo>
                    <a:pt x="366" y="175"/>
                    <a:pt x="366" y="175"/>
                    <a:pt x="366" y="175"/>
                  </a:cubicBezTo>
                  <a:cubicBezTo>
                    <a:pt x="366" y="177"/>
                    <a:pt x="366" y="177"/>
                    <a:pt x="366" y="177"/>
                  </a:cubicBezTo>
                  <a:cubicBezTo>
                    <a:pt x="366" y="179"/>
                    <a:pt x="366" y="179"/>
                    <a:pt x="366" y="179"/>
                  </a:cubicBezTo>
                  <a:cubicBezTo>
                    <a:pt x="368" y="181"/>
                    <a:pt x="368" y="181"/>
                    <a:pt x="368" y="181"/>
                  </a:cubicBezTo>
                  <a:cubicBezTo>
                    <a:pt x="370" y="183"/>
                    <a:pt x="370" y="183"/>
                    <a:pt x="370" y="183"/>
                  </a:cubicBezTo>
                  <a:cubicBezTo>
                    <a:pt x="372" y="187"/>
                    <a:pt x="372" y="187"/>
                    <a:pt x="372" y="187"/>
                  </a:cubicBezTo>
                  <a:cubicBezTo>
                    <a:pt x="373" y="191"/>
                    <a:pt x="373" y="191"/>
                    <a:pt x="373" y="191"/>
                  </a:cubicBezTo>
                  <a:cubicBezTo>
                    <a:pt x="376" y="193"/>
                    <a:pt x="376" y="193"/>
                    <a:pt x="376" y="193"/>
                  </a:cubicBezTo>
                  <a:cubicBezTo>
                    <a:pt x="377" y="195"/>
                    <a:pt x="377" y="195"/>
                    <a:pt x="377" y="195"/>
                  </a:cubicBezTo>
                  <a:cubicBezTo>
                    <a:pt x="375" y="198"/>
                    <a:pt x="375" y="198"/>
                    <a:pt x="375" y="198"/>
                  </a:cubicBezTo>
                  <a:cubicBezTo>
                    <a:pt x="373" y="199"/>
                    <a:pt x="373" y="199"/>
                    <a:pt x="373" y="199"/>
                  </a:cubicBezTo>
                  <a:cubicBezTo>
                    <a:pt x="372" y="198"/>
                    <a:pt x="372" y="198"/>
                    <a:pt x="372" y="198"/>
                  </a:cubicBezTo>
                  <a:cubicBezTo>
                    <a:pt x="374" y="201"/>
                    <a:pt x="374" y="201"/>
                    <a:pt x="374" y="201"/>
                  </a:cubicBezTo>
                  <a:cubicBezTo>
                    <a:pt x="377" y="201"/>
                    <a:pt x="377" y="201"/>
                    <a:pt x="377" y="201"/>
                  </a:cubicBezTo>
                  <a:cubicBezTo>
                    <a:pt x="378" y="202"/>
                    <a:pt x="378" y="202"/>
                    <a:pt x="378" y="202"/>
                  </a:cubicBezTo>
                  <a:cubicBezTo>
                    <a:pt x="382" y="206"/>
                    <a:pt x="382" y="206"/>
                    <a:pt x="382" y="206"/>
                  </a:cubicBezTo>
                  <a:cubicBezTo>
                    <a:pt x="385" y="207"/>
                    <a:pt x="385" y="207"/>
                    <a:pt x="385" y="207"/>
                  </a:cubicBezTo>
                  <a:cubicBezTo>
                    <a:pt x="385" y="207"/>
                    <a:pt x="385" y="207"/>
                    <a:pt x="385" y="207"/>
                  </a:cubicBezTo>
                  <a:cubicBezTo>
                    <a:pt x="386" y="207"/>
                    <a:pt x="386" y="207"/>
                    <a:pt x="386" y="207"/>
                  </a:cubicBezTo>
                  <a:cubicBezTo>
                    <a:pt x="389" y="205"/>
                    <a:pt x="389" y="205"/>
                    <a:pt x="389" y="205"/>
                  </a:cubicBezTo>
                  <a:cubicBezTo>
                    <a:pt x="392" y="204"/>
                    <a:pt x="392" y="204"/>
                    <a:pt x="392" y="204"/>
                  </a:cubicBezTo>
                  <a:cubicBezTo>
                    <a:pt x="396" y="207"/>
                    <a:pt x="396" y="207"/>
                    <a:pt x="396" y="207"/>
                  </a:cubicBezTo>
                  <a:cubicBezTo>
                    <a:pt x="398" y="207"/>
                    <a:pt x="398" y="207"/>
                    <a:pt x="398" y="207"/>
                  </a:cubicBezTo>
                  <a:cubicBezTo>
                    <a:pt x="400" y="208"/>
                    <a:pt x="400" y="208"/>
                    <a:pt x="400" y="208"/>
                  </a:cubicBezTo>
                  <a:cubicBezTo>
                    <a:pt x="401" y="210"/>
                    <a:pt x="401" y="210"/>
                    <a:pt x="401" y="210"/>
                  </a:cubicBezTo>
                  <a:cubicBezTo>
                    <a:pt x="401" y="213"/>
                    <a:pt x="401" y="213"/>
                    <a:pt x="401" y="213"/>
                  </a:cubicBezTo>
                  <a:cubicBezTo>
                    <a:pt x="400" y="210"/>
                    <a:pt x="400" y="210"/>
                    <a:pt x="400" y="210"/>
                  </a:cubicBezTo>
                  <a:cubicBezTo>
                    <a:pt x="399" y="208"/>
                    <a:pt x="399" y="208"/>
                    <a:pt x="399" y="208"/>
                  </a:cubicBezTo>
                  <a:cubicBezTo>
                    <a:pt x="396" y="208"/>
                    <a:pt x="396" y="208"/>
                    <a:pt x="396" y="208"/>
                  </a:cubicBezTo>
                  <a:cubicBezTo>
                    <a:pt x="392" y="205"/>
                    <a:pt x="392" y="205"/>
                    <a:pt x="392" y="205"/>
                  </a:cubicBezTo>
                  <a:cubicBezTo>
                    <a:pt x="390" y="205"/>
                    <a:pt x="390" y="205"/>
                    <a:pt x="390" y="205"/>
                  </a:cubicBezTo>
                  <a:cubicBezTo>
                    <a:pt x="388" y="208"/>
                    <a:pt x="388" y="208"/>
                    <a:pt x="388" y="208"/>
                  </a:cubicBezTo>
                  <a:cubicBezTo>
                    <a:pt x="388" y="211"/>
                    <a:pt x="388" y="211"/>
                    <a:pt x="388" y="211"/>
                  </a:cubicBezTo>
                  <a:cubicBezTo>
                    <a:pt x="388" y="212"/>
                    <a:pt x="388" y="212"/>
                    <a:pt x="388" y="212"/>
                  </a:cubicBezTo>
                  <a:cubicBezTo>
                    <a:pt x="384" y="208"/>
                    <a:pt x="384" y="208"/>
                    <a:pt x="384" y="208"/>
                  </a:cubicBezTo>
                  <a:cubicBezTo>
                    <a:pt x="381" y="208"/>
                    <a:pt x="381" y="208"/>
                    <a:pt x="381" y="208"/>
                  </a:cubicBezTo>
                  <a:cubicBezTo>
                    <a:pt x="379" y="207"/>
                    <a:pt x="379" y="207"/>
                    <a:pt x="379" y="207"/>
                  </a:cubicBezTo>
                  <a:cubicBezTo>
                    <a:pt x="379" y="205"/>
                    <a:pt x="379" y="205"/>
                    <a:pt x="379" y="205"/>
                  </a:cubicBezTo>
                  <a:cubicBezTo>
                    <a:pt x="377" y="203"/>
                    <a:pt x="377" y="203"/>
                    <a:pt x="377" y="203"/>
                  </a:cubicBezTo>
                  <a:cubicBezTo>
                    <a:pt x="375" y="202"/>
                    <a:pt x="375" y="202"/>
                    <a:pt x="375" y="202"/>
                  </a:cubicBezTo>
                  <a:cubicBezTo>
                    <a:pt x="372" y="202"/>
                    <a:pt x="372" y="202"/>
                    <a:pt x="372" y="202"/>
                  </a:cubicBezTo>
                  <a:cubicBezTo>
                    <a:pt x="369" y="200"/>
                    <a:pt x="369" y="200"/>
                    <a:pt x="369" y="200"/>
                  </a:cubicBezTo>
                  <a:cubicBezTo>
                    <a:pt x="369" y="199"/>
                    <a:pt x="369" y="199"/>
                    <a:pt x="369" y="199"/>
                  </a:cubicBezTo>
                  <a:cubicBezTo>
                    <a:pt x="369" y="197"/>
                    <a:pt x="369" y="197"/>
                    <a:pt x="369" y="197"/>
                  </a:cubicBezTo>
                  <a:cubicBezTo>
                    <a:pt x="371" y="196"/>
                    <a:pt x="371" y="196"/>
                    <a:pt x="371" y="196"/>
                  </a:cubicBezTo>
                  <a:cubicBezTo>
                    <a:pt x="370" y="195"/>
                    <a:pt x="370" y="195"/>
                    <a:pt x="370" y="195"/>
                  </a:cubicBezTo>
                  <a:cubicBezTo>
                    <a:pt x="370" y="191"/>
                    <a:pt x="370" y="191"/>
                    <a:pt x="370" y="191"/>
                  </a:cubicBezTo>
                  <a:cubicBezTo>
                    <a:pt x="369" y="188"/>
                    <a:pt x="369" y="188"/>
                    <a:pt x="369" y="188"/>
                  </a:cubicBezTo>
                  <a:cubicBezTo>
                    <a:pt x="367" y="187"/>
                    <a:pt x="367" y="187"/>
                    <a:pt x="367" y="187"/>
                  </a:cubicBezTo>
                  <a:cubicBezTo>
                    <a:pt x="366" y="190"/>
                    <a:pt x="366" y="190"/>
                    <a:pt x="366" y="190"/>
                  </a:cubicBezTo>
                  <a:cubicBezTo>
                    <a:pt x="365" y="190"/>
                    <a:pt x="365" y="190"/>
                    <a:pt x="365" y="190"/>
                  </a:cubicBezTo>
                  <a:cubicBezTo>
                    <a:pt x="365" y="192"/>
                    <a:pt x="365" y="192"/>
                    <a:pt x="365" y="192"/>
                  </a:cubicBezTo>
                  <a:cubicBezTo>
                    <a:pt x="364" y="194"/>
                    <a:pt x="364" y="194"/>
                    <a:pt x="364" y="194"/>
                  </a:cubicBezTo>
                  <a:cubicBezTo>
                    <a:pt x="365" y="195"/>
                    <a:pt x="365" y="195"/>
                    <a:pt x="365" y="195"/>
                  </a:cubicBezTo>
                  <a:cubicBezTo>
                    <a:pt x="364" y="197"/>
                    <a:pt x="364" y="197"/>
                    <a:pt x="364" y="197"/>
                  </a:cubicBezTo>
                  <a:cubicBezTo>
                    <a:pt x="363" y="197"/>
                    <a:pt x="363" y="197"/>
                    <a:pt x="363" y="197"/>
                  </a:cubicBezTo>
                  <a:cubicBezTo>
                    <a:pt x="362" y="191"/>
                    <a:pt x="362" y="191"/>
                    <a:pt x="362" y="191"/>
                  </a:cubicBezTo>
                  <a:cubicBezTo>
                    <a:pt x="364" y="190"/>
                    <a:pt x="364" y="190"/>
                    <a:pt x="364" y="190"/>
                  </a:cubicBezTo>
                  <a:cubicBezTo>
                    <a:pt x="363" y="188"/>
                    <a:pt x="363" y="188"/>
                    <a:pt x="363" y="188"/>
                  </a:cubicBezTo>
                  <a:cubicBezTo>
                    <a:pt x="360" y="186"/>
                    <a:pt x="360" y="186"/>
                    <a:pt x="360" y="186"/>
                  </a:cubicBezTo>
                  <a:cubicBezTo>
                    <a:pt x="360" y="183"/>
                    <a:pt x="360" y="183"/>
                    <a:pt x="360" y="183"/>
                  </a:cubicBezTo>
                  <a:cubicBezTo>
                    <a:pt x="359" y="181"/>
                    <a:pt x="359" y="181"/>
                    <a:pt x="359" y="181"/>
                  </a:cubicBezTo>
                  <a:cubicBezTo>
                    <a:pt x="359" y="178"/>
                    <a:pt x="359" y="178"/>
                    <a:pt x="359" y="178"/>
                  </a:cubicBezTo>
                  <a:cubicBezTo>
                    <a:pt x="362" y="177"/>
                    <a:pt x="362" y="177"/>
                    <a:pt x="362" y="177"/>
                  </a:cubicBezTo>
                  <a:cubicBezTo>
                    <a:pt x="362" y="175"/>
                    <a:pt x="362" y="175"/>
                    <a:pt x="362" y="175"/>
                  </a:cubicBezTo>
                  <a:cubicBezTo>
                    <a:pt x="362" y="174"/>
                    <a:pt x="362" y="174"/>
                    <a:pt x="362" y="174"/>
                  </a:cubicBezTo>
                  <a:cubicBezTo>
                    <a:pt x="362" y="171"/>
                    <a:pt x="362" y="171"/>
                    <a:pt x="362" y="171"/>
                  </a:cubicBezTo>
                  <a:cubicBezTo>
                    <a:pt x="360" y="170"/>
                    <a:pt x="360" y="170"/>
                    <a:pt x="360" y="170"/>
                  </a:cubicBezTo>
                  <a:cubicBezTo>
                    <a:pt x="359" y="171"/>
                    <a:pt x="359" y="171"/>
                    <a:pt x="359" y="171"/>
                  </a:cubicBezTo>
                  <a:cubicBezTo>
                    <a:pt x="358" y="169"/>
                    <a:pt x="358" y="169"/>
                    <a:pt x="358" y="169"/>
                  </a:cubicBezTo>
                  <a:cubicBezTo>
                    <a:pt x="354" y="171"/>
                    <a:pt x="354" y="171"/>
                    <a:pt x="354" y="171"/>
                  </a:cubicBezTo>
                  <a:cubicBezTo>
                    <a:pt x="350" y="172"/>
                    <a:pt x="350" y="172"/>
                    <a:pt x="350" y="172"/>
                  </a:cubicBezTo>
                  <a:cubicBezTo>
                    <a:pt x="347" y="172"/>
                    <a:pt x="347" y="172"/>
                    <a:pt x="347" y="172"/>
                  </a:cubicBezTo>
                  <a:cubicBezTo>
                    <a:pt x="343" y="168"/>
                    <a:pt x="343" y="168"/>
                    <a:pt x="343" y="168"/>
                  </a:cubicBezTo>
                  <a:cubicBezTo>
                    <a:pt x="341" y="167"/>
                    <a:pt x="341" y="167"/>
                    <a:pt x="341" y="167"/>
                  </a:cubicBezTo>
                  <a:cubicBezTo>
                    <a:pt x="341" y="165"/>
                    <a:pt x="341" y="165"/>
                    <a:pt x="341" y="165"/>
                  </a:cubicBezTo>
                  <a:cubicBezTo>
                    <a:pt x="336" y="165"/>
                    <a:pt x="336" y="165"/>
                    <a:pt x="336" y="165"/>
                  </a:cubicBezTo>
                  <a:cubicBezTo>
                    <a:pt x="334" y="163"/>
                    <a:pt x="334" y="163"/>
                    <a:pt x="334" y="163"/>
                  </a:cubicBezTo>
                  <a:cubicBezTo>
                    <a:pt x="332" y="161"/>
                    <a:pt x="332" y="161"/>
                    <a:pt x="332" y="161"/>
                  </a:cubicBezTo>
                  <a:cubicBezTo>
                    <a:pt x="325" y="161"/>
                    <a:pt x="325" y="161"/>
                    <a:pt x="325" y="161"/>
                  </a:cubicBezTo>
                  <a:cubicBezTo>
                    <a:pt x="324" y="160"/>
                    <a:pt x="324" y="160"/>
                    <a:pt x="324" y="160"/>
                  </a:cubicBezTo>
                  <a:cubicBezTo>
                    <a:pt x="322" y="162"/>
                    <a:pt x="322" y="162"/>
                    <a:pt x="322" y="162"/>
                  </a:cubicBezTo>
                  <a:cubicBezTo>
                    <a:pt x="320" y="165"/>
                    <a:pt x="320" y="165"/>
                    <a:pt x="320" y="165"/>
                  </a:cubicBezTo>
                  <a:cubicBezTo>
                    <a:pt x="319" y="167"/>
                    <a:pt x="319" y="167"/>
                    <a:pt x="319" y="167"/>
                  </a:cubicBezTo>
                  <a:cubicBezTo>
                    <a:pt x="318" y="168"/>
                    <a:pt x="318" y="168"/>
                    <a:pt x="318" y="168"/>
                  </a:cubicBezTo>
                  <a:cubicBezTo>
                    <a:pt x="317" y="167"/>
                    <a:pt x="317" y="167"/>
                    <a:pt x="317" y="167"/>
                  </a:cubicBezTo>
                  <a:cubicBezTo>
                    <a:pt x="317" y="168"/>
                    <a:pt x="317" y="168"/>
                    <a:pt x="317" y="168"/>
                  </a:cubicBezTo>
                  <a:cubicBezTo>
                    <a:pt x="318" y="169"/>
                    <a:pt x="318" y="169"/>
                    <a:pt x="318" y="169"/>
                  </a:cubicBezTo>
                  <a:cubicBezTo>
                    <a:pt x="321" y="168"/>
                    <a:pt x="321" y="168"/>
                    <a:pt x="321" y="168"/>
                  </a:cubicBezTo>
                  <a:cubicBezTo>
                    <a:pt x="324" y="168"/>
                    <a:pt x="324" y="168"/>
                    <a:pt x="324" y="168"/>
                  </a:cubicBezTo>
                  <a:cubicBezTo>
                    <a:pt x="326" y="172"/>
                    <a:pt x="326" y="172"/>
                    <a:pt x="326" y="172"/>
                  </a:cubicBezTo>
                  <a:cubicBezTo>
                    <a:pt x="324" y="175"/>
                    <a:pt x="324" y="175"/>
                    <a:pt x="324" y="175"/>
                  </a:cubicBezTo>
                  <a:cubicBezTo>
                    <a:pt x="322" y="176"/>
                    <a:pt x="322" y="176"/>
                    <a:pt x="322" y="176"/>
                  </a:cubicBezTo>
                  <a:cubicBezTo>
                    <a:pt x="318" y="174"/>
                    <a:pt x="318" y="174"/>
                    <a:pt x="318" y="174"/>
                  </a:cubicBezTo>
                  <a:cubicBezTo>
                    <a:pt x="315" y="171"/>
                    <a:pt x="315" y="171"/>
                    <a:pt x="315" y="171"/>
                  </a:cubicBezTo>
                  <a:cubicBezTo>
                    <a:pt x="314" y="171"/>
                    <a:pt x="314" y="171"/>
                    <a:pt x="314" y="171"/>
                  </a:cubicBezTo>
                  <a:cubicBezTo>
                    <a:pt x="311" y="173"/>
                    <a:pt x="311" y="173"/>
                    <a:pt x="311" y="173"/>
                  </a:cubicBezTo>
                  <a:cubicBezTo>
                    <a:pt x="311" y="174"/>
                    <a:pt x="311" y="174"/>
                    <a:pt x="311" y="174"/>
                  </a:cubicBezTo>
                  <a:cubicBezTo>
                    <a:pt x="309" y="174"/>
                    <a:pt x="309" y="174"/>
                    <a:pt x="309" y="174"/>
                  </a:cubicBezTo>
                  <a:cubicBezTo>
                    <a:pt x="312" y="178"/>
                    <a:pt x="312" y="178"/>
                    <a:pt x="312" y="178"/>
                  </a:cubicBezTo>
                  <a:cubicBezTo>
                    <a:pt x="313" y="179"/>
                    <a:pt x="313" y="179"/>
                    <a:pt x="313" y="179"/>
                  </a:cubicBezTo>
                  <a:cubicBezTo>
                    <a:pt x="314" y="181"/>
                    <a:pt x="314" y="181"/>
                    <a:pt x="314" y="181"/>
                  </a:cubicBezTo>
                  <a:cubicBezTo>
                    <a:pt x="317" y="183"/>
                    <a:pt x="317" y="183"/>
                    <a:pt x="317" y="183"/>
                  </a:cubicBezTo>
                  <a:cubicBezTo>
                    <a:pt x="320" y="184"/>
                    <a:pt x="320" y="184"/>
                    <a:pt x="320" y="184"/>
                  </a:cubicBezTo>
                  <a:cubicBezTo>
                    <a:pt x="321" y="185"/>
                    <a:pt x="321" y="185"/>
                    <a:pt x="321" y="185"/>
                  </a:cubicBezTo>
                  <a:cubicBezTo>
                    <a:pt x="326" y="185"/>
                    <a:pt x="326" y="185"/>
                    <a:pt x="326" y="185"/>
                  </a:cubicBezTo>
                  <a:cubicBezTo>
                    <a:pt x="327" y="184"/>
                    <a:pt x="327" y="184"/>
                    <a:pt x="327" y="184"/>
                  </a:cubicBezTo>
                  <a:cubicBezTo>
                    <a:pt x="328" y="184"/>
                    <a:pt x="328" y="184"/>
                    <a:pt x="328" y="184"/>
                  </a:cubicBezTo>
                  <a:cubicBezTo>
                    <a:pt x="328" y="186"/>
                    <a:pt x="328" y="186"/>
                    <a:pt x="328" y="186"/>
                  </a:cubicBezTo>
                  <a:cubicBezTo>
                    <a:pt x="331" y="186"/>
                    <a:pt x="331" y="186"/>
                    <a:pt x="331" y="186"/>
                  </a:cubicBezTo>
                  <a:cubicBezTo>
                    <a:pt x="332" y="188"/>
                    <a:pt x="332" y="188"/>
                    <a:pt x="332" y="188"/>
                  </a:cubicBezTo>
                  <a:cubicBezTo>
                    <a:pt x="333" y="189"/>
                    <a:pt x="333" y="189"/>
                    <a:pt x="333" y="189"/>
                  </a:cubicBezTo>
                  <a:cubicBezTo>
                    <a:pt x="333" y="190"/>
                    <a:pt x="333" y="190"/>
                    <a:pt x="333" y="190"/>
                  </a:cubicBezTo>
                  <a:cubicBezTo>
                    <a:pt x="337" y="191"/>
                    <a:pt x="337" y="191"/>
                    <a:pt x="337" y="191"/>
                  </a:cubicBezTo>
                  <a:cubicBezTo>
                    <a:pt x="339" y="190"/>
                    <a:pt x="339" y="190"/>
                    <a:pt x="339" y="190"/>
                  </a:cubicBezTo>
                  <a:cubicBezTo>
                    <a:pt x="337" y="191"/>
                    <a:pt x="337" y="191"/>
                    <a:pt x="337" y="191"/>
                  </a:cubicBezTo>
                  <a:cubicBezTo>
                    <a:pt x="334" y="192"/>
                    <a:pt x="334" y="192"/>
                    <a:pt x="334" y="192"/>
                  </a:cubicBezTo>
                  <a:cubicBezTo>
                    <a:pt x="331" y="191"/>
                    <a:pt x="331" y="191"/>
                    <a:pt x="331" y="191"/>
                  </a:cubicBezTo>
                  <a:cubicBezTo>
                    <a:pt x="330" y="190"/>
                    <a:pt x="330" y="190"/>
                    <a:pt x="330" y="190"/>
                  </a:cubicBezTo>
                  <a:cubicBezTo>
                    <a:pt x="327" y="188"/>
                    <a:pt x="327" y="188"/>
                    <a:pt x="327" y="188"/>
                  </a:cubicBezTo>
                  <a:cubicBezTo>
                    <a:pt x="326" y="187"/>
                    <a:pt x="326" y="187"/>
                    <a:pt x="326" y="187"/>
                  </a:cubicBezTo>
                  <a:cubicBezTo>
                    <a:pt x="324" y="188"/>
                    <a:pt x="324" y="188"/>
                    <a:pt x="324" y="188"/>
                  </a:cubicBezTo>
                  <a:cubicBezTo>
                    <a:pt x="322" y="188"/>
                    <a:pt x="322" y="188"/>
                    <a:pt x="322" y="188"/>
                  </a:cubicBezTo>
                  <a:cubicBezTo>
                    <a:pt x="320" y="190"/>
                    <a:pt x="320" y="190"/>
                    <a:pt x="320" y="190"/>
                  </a:cubicBezTo>
                  <a:cubicBezTo>
                    <a:pt x="320" y="189"/>
                    <a:pt x="320" y="189"/>
                    <a:pt x="320" y="189"/>
                  </a:cubicBezTo>
                  <a:cubicBezTo>
                    <a:pt x="318" y="188"/>
                    <a:pt x="318" y="188"/>
                    <a:pt x="318" y="188"/>
                  </a:cubicBezTo>
                  <a:cubicBezTo>
                    <a:pt x="317" y="188"/>
                    <a:pt x="317" y="188"/>
                    <a:pt x="317" y="188"/>
                  </a:cubicBezTo>
                  <a:cubicBezTo>
                    <a:pt x="313" y="188"/>
                    <a:pt x="313" y="188"/>
                    <a:pt x="313" y="188"/>
                  </a:cubicBezTo>
                  <a:cubicBezTo>
                    <a:pt x="311" y="187"/>
                    <a:pt x="311" y="187"/>
                    <a:pt x="311" y="187"/>
                  </a:cubicBezTo>
                  <a:cubicBezTo>
                    <a:pt x="309" y="187"/>
                    <a:pt x="309" y="187"/>
                    <a:pt x="309" y="187"/>
                  </a:cubicBezTo>
                  <a:cubicBezTo>
                    <a:pt x="308" y="186"/>
                    <a:pt x="308" y="186"/>
                    <a:pt x="308" y="186"/>
                  </a:cubicBezTo>
                  <a:cubicBezTo>
                    <a:pt x="310" y="185"/>
                    <a:pt x="310" y="185"/>
                    <a:pt x="310" y="185"/>
                  </a:cubicBezTo>
                  <a:cubicBezTo>
                    <a:pt x="310" y="184"/>
                    <a:pt x="310" y="184"/>
                    <a:pt x="310" y="184"/>
                  </a:cubicBezTo>
                  <a:cubicBezTo>
                    <a:pt x="308" y="182"/>
                    <a:pt x="308" y="182"/>
                    <a:pt x="308" y="182"/>
                  </a:cubicBezTo>
                  <a:cubicBezTo>
                    <a:pt x="308" y="181"/>
                    <a:pt x="308" y="181"/>
                    <a:pt x="308" y="181"/>
                  </a:cubicBezTo>
                  <a:cubicBezTo>
                    <a:pt x="305" y="179"/>
                    <a:pt x="305" y="179"/>
                    <a:pt x="305" y="179"/>
                  </a:cubicBezTo>
                  <a:cubicBezTo>
                    <a:pt x="304" y="177"/>
                    <a:pt x="304" y="177"/>
                    <a:pt x="304" y="177"/>
                  </a:cubicBezTo>
                  <a:cubicBezTo>
                    <a:pt x="305" y="174"/>
                    <a:pt x="305" y="174"/>
                    <a:pt x="305" y="174"/>
                  </a:cubicBezTo>
                  <a:cubicBezTo>
                    <a:pt x="304" y="172"/>
                    <a:pt x="304" y="172"/>
                    <a:pt x="304" y="172"/>
                  </a:cubicBezTo>
                  <a:cubicBezTo>
                    <a:pt x="304" y="168"/>
                    <a:pt x="304" y="168"/>
                    <a:pt x="304" y="168"/>
                  </a:cubicBezTo>
                  <a:cubicBezTo>
                    <a:pt x="302" y="166"/>
                    <a:pt x="302" y="166"/>
                    <a:pt x="302" y="166"/>
                  </a:cubicBezTo>
                  <a:cubicBezTo>
                    <a:pt x="302" y="163"/>
                    <a:pt x="302" y="163"/>
                    <a:pt x="302" y="163"/>
                  </a:cubicBezTo>
                  <a:cubicBezTo>
                    <a:pt x="301" y="163"/>
                    <a:pt x="301" y="163"/>
                    <a:pt x="301" y="163"/>
                  </a:cubicBezTo>
                  <a:cubicBezTo>
                    <a:pt x="300" y="162"/>
                    <a:pt x="300" y="162"/>
                    <a:pt x="300" y="162"/>
                  </a:cubicBezTo>
                  <a:cubicBezTo>
                    <a:pt x="299" y="160"/>
                    <a:pt x="299" y="160"/>
                    <a:pt x="299" y="160"/>
                  </a:cubicBezTo>
                  <a:cubicBezTo>
                    <a:pt x="297" y="158"/>
                    <a:pt x="297" y="158"/>
                    <a:pt x="297" y="158"/>
                  </a:cubicBezTo>
                  <a:cubicBezTo>
                    <a:pt x="296" y="159"/>
                    <a:pt x="296" y="159"/>
                    <a:pt x="296" y="159"/>
                  </a:cubicBezTo>
                  <a:cubicBezTo>
                    <a:pt x="299" y="166"/>
                    <a:pt x="299" y="166"/>
                    <a:pt x="299" y="166"/>
                  </a:cubicBezTo>
                  <a:cubicBezTo>
                    <a:pt x="301" y="171"/>
                    <a:pt x="301" y="171"/>
                    <a:pt x="301" y="171"/>
                  </a:cubicBezTo>
                  <a:cubicBezTo>
                    <a:pt x="300" y="174"/>
                    <a:pt x="300" y="174"/>
                    <a:pt x="300" y="174"/>
                  </a:cubicBezTo>
                  <a:cubicBezTo>
                    <a:pt x="297" y="178"/>
                    <a:pt x="297" y="178"/>
                    <a:pt x="297" y="178"/>
                  </a:cubicBezTo>
                  <a:cubicBezTo>
                    <a:pt x="295" y="180"/>
                    <a:pt x="295" y="180"/>
                    <a:pt x="295" y="180"/>
                  </a:cubicBezTo>
                  <a:cubicBezTo>
                    <a:pt x="295" y="181"/>
                    <a:pt x="295" y="181"/>
                    <a:pt x="295" y="181"/>
                  </a:cubicBezTo>
                  <a:cubicBezTo>
                    <a:pt x="296" y="182"/>
                    <a:pt x="296" y="182"/>
                    <a:pt x="296" y="182"/>
                  </a:cubicBezTo>
                  <a:cubicBezTo>
                    <a:pt x="297" y="185"/>
                    <a:pt x="297" y="185"/>
                    <a:pt x="297" y="185"/>
                  </a:cubicBezTo>
                  <a:cubicBezTo>
                    <a:pt x="296" y="188"/>
                    <a:pt x="296" y="188"/>
                    <a:pt x="296" y="188"/>
                  </a:cubicBezTo>
                  <a:cubicBezTo>
                    <a:pt x="296" y="190"/>
                    <a:pt x="296" y="190"/>
                    <a:pt x="296" y="190"/>
                  </a:cubicBezTo>
                  <a:cubicBezTo>
                    <a:pt x="299" y="192"/>
                    <a:pt x="299" y="192"/>
                    <a:pt x="299" y="192"/>
                  </a:cubicBezTo>
                  <a:cubicBezTo>
                    <a:pt x="303" y="196"/>
                    <a:pt x="303" y="196"/>
                    <a:pt x="303" y="196"/>
                  </a:cubicBezTo>
                  <a:cubicBezTo>
                    <a:pt x="304" y="198"/>
                    <a:pt x="304" y="198"/>
                    <a:pt x="304" y="198"/>
                  </a:cubicBezTo>
                  <a:cubicBezTo>
                    <a:pt x="306" y="198"/>
                    <a:pt x="306" y="198"/>
                    <a:pt x="306" y="198"/>
                  </a:cubicBezTo>
                  <a:cubicBezTo>
                    <a:pt x="308" y="200"/>
                    <a:pt x="308" y="200"/>
                    <a:pt x="308" y="200"/>
                  </a:cubicBezTo>
                  <a:cubicBezTo>
                    <a:pt x="310" y="204"/>
                    <a:pt x="310" y="204"/>
                    <a:pt x="310" y="204"/>
                  </a:cubicBezTo>
                  <a:cubicBezTo>
                    <a:pt x="309" y="210"/>
                    <a:pt x="309" y="210"/>
                    <a:pt x="309" y="210"/>
                  </a:cubicBezTo>
                  <a:cubicBezTo>
                    <a:pt x="309" y="212"/>
                    <a:pt x="309" y="212"/>
                    <a:pt x="309" y="212"/>
                  </a:cubicBezTo>
                  <a:cubicBezTo>
                    <a:pt x="311" y="215"/>
                    <a:pt x="311" y="215"/>
                    <a:pt x="311" y="215"/>
                  </a:cubicBezTo>
                  <a:cubicBezTo>
                    <a:pt x="310" y="219"/>
                    <a:pt x="310" y="219"/>
                    <a:pt x="310" y="219"/>
                  </a:cubicBezTo>
                  <a:cubicBezTo>
                    <a:pt x="311" y="221"/>
                    <a:pt x="311" y="221"/>
                    <a:pt x="311" y="221"/>
                  </a:cubicBezTo>
                  <a:cubicBezTo>
                    <a:pt x="315" y="224"/>
                    <a:pt x="315" y="224"/>
                    <a:pt x="315" y="224"/>
                  </a:cubicBezTo>
                  <a:cubicBezTo>
                    <a:pt x="315" y="226"/>
                    <a:pt x="315" y="226"/>
                    <a:pt x="315" y="226"/>
                  </a:cubicBezTo>
                  <a:cubicBezTo>
                    <a:pt x="315" y="228"/>
                    <a:pt x="315" y="228"/>
                    <a:pt x="315" y="228"/>
                  </a:cubicBezTo>
                  <a:cubicBezTo>
                    <a:pt x="316" y="230"/>
                    <a:pt x="316" y="230"/>
                    <a:pt x="316" y="230"/>
                  </a:cubicBezTo>
                  <a:cubicBezTo>
                    <a:pt x="318" y="230"/>
                    <a:pt x="318" y="230"/>
                    <a:pt x="318" y="230"/>
                  </a:cubicBezTo>
                  <a:cubicBezTo>
                    <a:pt x="321" y="229"/>
                    <a:pt x="321" y="229"/>
                    <a:pt x="321" y="229"/>
                  </a:cubicBezTo>
                  <a:cubicBezTo>
                    <a:pt x="324" y="230"/>
                    <a:pt x="324" y="230"/>
                    <a:pt x="324" y="230"/>
                  </a:cubicBezTo>
                  <a:cubicBezTo>
                    <a:pt x="325" y="229"/>
                    <a:pt x="325" y="229"/>
                    <a:pt x="325" y="229"/>
                  </a:cubicBezTo>
                  <a:cubicBezTo>
                    <a:pt x="326" y="226"/>
                    <a:pt x="326" y="226"/>
                    <a:pt x="326" y="226"/>
                  </a:cubicBezTo>
                  <a:cubicBezTo>
                    <a:pt x="328" y="224"/>
                    <a:pt x="328" y="224"/>
                    <a:pt x="328" y="224"/>
                  </a:cubicBezTo>
                  <a:cubicBezTo>
                    <a:pt x="330" y="225"/>
                    <a:pt x="330" y="225"/>
                    <a:pt x="330" y="225"/>
                  </a:cubicBezTo>
                  <a:cubicBezTo>
                    <a:pt x="332" y="224"/>
                    <a:pt x="332" y="224"/>
                    <a:pt x="332" y="224"/>
                  </a:cubicBezTo>
                  <a:cubicBezTo>
                    <a:pt x="335" y="226"/>
                    <a:pt x="335" y="226"/>
                    <a:pt x="335" y="226"/>
                  </a:cubicBezTo>
                  <a:cubicBezTo>
                    <a:pt x="337" y="226"/>
                    <a:pt x="337" y="226"/>
                    <a:pt x="337" y="226"/>
                  </a:cubicBezTo>
                  <a:cubicBezTo>
                    <a:pt x="338" y="228"/>
                    <a:pt x="338" y="228"/>
                    <a:pt x="338" y="228"/>
                  </a:cubicBezTo>
                  <a:cubicBezTo>
                    <a:pt x="342" y="229"/>
                    <a:pt x="342" y="229"/>
                    <a:pt x="342" y="229"/>
                  </a:cubicBezTo>
                  <a:cubicBezTo>
                    <a:pt x="345" y="229"/>
                    <a:pt x="345" y="229"/>
                    <a:pt x="345" y="229"/>
                  </a:cubicBezTo>
                  <a:cubicBezTo>
                    <a:pt x="347" y="232"/>
                    <a:pt x="347" y="232"/>
                    <a:pt x="347" y="232"/>
                  </a:cubicBezTo>
                  <a:cubicBezTo>
                    <a:pt x="347" y="233"/>
                    <a:pt x="347" y="233"/>
                    <a:pt x="347" y="233"/>
                  </a:cubicBezTo>
                  <a:cubicBezTo>
                    <a:pt x="350" y="235"/>
                    <a:pt x="350" y="235"/>
                    <a:pt x="350" y="235"/>
                  </a:cubicBezTo>
                  <a:cubicBezTo>
                    <a:pt x="350" y="236"/>
                    <a:pt x="350" y="236"/>
                    <a:pt x="350" y="236"/>
                  </a:cubicBezTo>
                  <a:cubicBezTo>
                    <a:pt x="351" y="237"/>
                    <a:pt x="351" y="237"/>
                    <a:pt x="351" y="237"/>
                  </a:cubicBezTo>
                  <a:cubicBezTo>
                    <a:pt x="351" y="238"/>
                    <a:pt x="351" y="238"/>
                    <a:pt x="351" y="238"/>
                  </a:cubicBezTo>
                  <a:cubicBezTo>
                    <a:pt x="353" y="239"/>
                    <a:pt x="353" y="239"/>
                    <a:pt x="353" y="239"/>
                  </a:cubicBezTo>
                  <a:cubicBezTo>
                    <a:pt x="351" y="240"/>
                    <a:pt x="351" y="240"/>
                    <a:pt x="351" y="240"/>
                  </a:cubicBezTo>
                  <a:cubicBezTo>
                    <a:pt x="349" y="241"/>
                    <a:pt x="349" y="241"/>
                    <a:pt x="349" y="241"/>
                  </a:cubicBezTo>
                  <a:cubicBezTo>
                    <a:pt x="349" y="244"/>
                    <a:pt x="349" y="244"/>
                    <a:pt x="349" y="244"/>
                  </a:cubicBezTo>
                  <a:cubicBezTo>
                    <a:pt x="350" y="246"/>
                    <a:pt x="350" y="246"/>
                    <a:pt x="350" y="246"/>
                  </a:cubicBezTo>
                  <a:cubicBezTo>
                    <a:pt x="352" y="247"/>
                    <a:pt x="352" y="247"/>
                    <a:pt x="352" y="247"/>
                  </a:cubicBezTo>
                  <a:cubicBezTo>
                    <a:pt x="351" y="248"/>
                    <a:pt x="351" y="248"/>
                    <a:pt x="351" y="248"/>
                  </a:cubicBezTo>
                  <a:cubicBezTo>
                    <a:pt x="352" y="250"/>
                    <a:pt x="352" y="250"/>
                    <a:pt x="352" y="250"/>
                  </a:cubicBezTo>
                  <a:cubicBezTo>
                    <a:pt x="354" y="250"/>
                    <a:pt x="354" y="250"/>
                    <a:pt x="354" y="250"/>
                  </a:cubicBezTo>
                  <a:cubicBezTo>
                    <a:pt x="355" y="251"/>
                    <a:pt x="355" y="251"/>
                    <a:pt x="355" y="251"/>
                  </a:cubicBezTo>
                  <a:cubicBezTo>
                    <a:pt x="358" y="251"/>
                    <a:pt x="358" y="251"/>
                    <a:pt x="358" y="251"/>
                  </a:cubicBezTo>
                  <a:cubicBezTo>
                    <a:pt x="359" y="249"/>
                    <a:pt x="359" y="249"/>
                    <a:pt x="359" y="249"/>
                  </a:cubicBezTo>
                  <a:cubicBezTo>
                    <a:pt x="360" y="250"/>
                    <a:pt x="360" y="250"/>
                    <a:pt x="360" y="250"/>
                  </a:cubicBezTo>
                  <a:cubicBezTo>
                    <a:pt x="361" y="250"/>
                    <a:pt x="361" y="250"/>
                    <a:pt x="361" y="250"/>
                  </a:cubicBezTo>
                  <a:cubicBezTo>
                    <a:pt x="363" y="250"/>
                    <a:pt x="363" y="250"/>
                    <a:pt x="363" y="250"/>
                  </a:cubicBezTo>
                  <a:cubicBezTo>
                    <a:pt x="362" y="251"/>
                    <a:pt x="362" y="251"/>
                    <a:pt x="362" y="251"/>
                  </a:cubicBezTo>
                  <a:cubicBezTo>
                    <a:pt x="361" y="252"/>
                    <a:pt x="361" y="252"/>
                    <a:pt x="361" y="252"/>
                  </a:cubicBezTo>
                  <a:cubicBezTo>
                    <a:pt x="358" y="252"/>
                    <a:pt x="358" y="252"/>
                    <a:pt x="358" y="252"/>
                  </a:cubicBezTo>
                  <a:cubicBezTo>
                    <a:pt x="357" y="253"/>
                    <a:pt x="357" y="253"/>
                    <a:pt x="357" y="253"/>
                  </a:cubicBezTo>
                  <a:cubicBezTo>
                    <a:pt x="354" y="253"/>
                    <a:pt x="354" y="253"/>
                    <a:pt x="354" y="253"/>
                  </a:cubicBezTo>
                  <a:cubicBezTo>
                    <a:pt x="352" y="252"/>
                    <a:pt x="352" y="252"/>
                    <a:pt x="352" y="252"/>
                  </a:cubicBezTo>
                  <a:cubicBezTo>
                    <a:pt x="350" y="251"/>
                    <a:pt x="350" y="251"/>
                    <a:pt x="350" y="251"/>
                  </a:cubicBezTo>
                  <a:cubicBezTo>
                    <a:pt x="349" y="249"/>
                    <a:pt x="349" y="249"/>
                    <a:pt x="349" y="249"/>
                  </a:cubicBezTo>
                  <a:cubicBezTo>
                    <a:pt x="349" y="249"/>
                    <a:pt x="349" y="249"/>
                    <a:pt x="349" y="249"/>
                  </a:cubicBezTo>
                  <a:cubicBezTo>
                    <a:pt x="349" y="246"/>
                    <a:pt x="349" y="246"/>
                    <a:pt x="349" y="246"/>
                  </a:cubicBezTo>
                  <a:cubicBezTo>
                    <a:pt x="347" y="244"/>
                    <a:pt x="347" y="244"/>
                    <a:pt x="347" y="244"/>
                  </a:cubicBezTo>
                  <a:cubicBezTo>
                    <a:pt x="347" y="242"/>
                    <a:pt x="347" y="242"/>
                    <a:pt x="347" y="242"/>
                  </a:cubicBezTo>
                  <a:cubicBezTo>
                    <a:pt x="345" y="241"/>
                    <a:pt x="345" y="241"/>
                    <a:pt x="345" y="241"/>
                  </a:cubicBezTo>
                  <a:cubicBezTo>
                    <a:pt x="346" y="239"/>
                    <a:pt x="346" y="239"/>
                    <a:pt x="346" y="239"/>
                  </a:cubicBezTo>
                  <a:cubicBezTo>
                    <a:pt x="344" y="237"/>
                    <a:pt x="344" y="237"/>
                    <a:pt x="344" y="237"/>
                  </a:cubicBezTo>
                  <a:cubicBezTo>
                    <a:pt x="343" y="237"/>
                    <a:pt x="343" y="237"/>
                    <a:pt x="343" y="237"/>
                  </a:cubicBezTo>
                  <a:cubicBezTo>
                    <a:pt x="342" y="235"/>
                    <a:pt x="342" y="235"/>
                    <a:pt x="342" y="235"/>
                  </a:cubicBezTo>
                  <a:cubicBezTo>
                    <a:pt x="339" y="234"/>
                    <a:pt x="339" y="234"/>
                    <a:pt x="339" y="234"/>
                  </a:cubicBezTo>
                  <a:cubicBezTo>
                    <a:pt x="339" y="231"/>
                    <a:pt x="339" y="231"/>
                    <a:pt x="339" y="231"/>
                  </a:cubicBezTo>
                  <a:cubicBezTo>
                    <a:pt x="336" y="229"/>
                    <a:pt x="336" y="229"/>
                    <a:pt x="336" y="229"/>
                  </a:cubicBezTo>
                  <a:cubicBezTo>
                    <a:pt x="334" y="229"/>
                    <a:pt x="334" y="229"/>
                    <a:pt x="334" y="229"/>
                  </a:cubicBezTo>
                  <a:cubicBezTo>
                    <a:pt x="330" y="232"/>
                    <a:pt x="330" y="232"/>
                    <a:pt x="330" y="232"/>
                  </a:cubicBezTo>
                  <a:cubicBezTo>
                    <a:pt x="328" y="233"/>
                    <a:pt x="328" y="233"/>
                    <a:pt x="328" y="233"/>
                  </a:cubicBezTo>
                  <a:cubicBezTo>
                    <a:pt x="327" y="235"/>
                    <a:pt x="327" y="235"/>
                    <a:pt x="327" y="235"/>
                  </a:cubicBezTo>
                  <a:cubicBezTo>
                    <a:pt x="324" y="237"/>
                    <a:pt x="324" y="237"/>
                    <a:pt x="324" y="237"/>
                  </a:cubicBezTo>
                  <a:cubicBezTo>
                    <a:pt x="324" y="242"/>
                    <a:pt x="324" y="242"/>
                    <a:pt x="324" y="242"/>
                  </a:cubicBezTo>
                  <a:cubicBezTo>
                    <a:pt x="325" y="243"/>
                    <a:pt x="325" y="243"/>
                    <a:pt x="325" y="243"/>
                  </a:cubicBezTo>
                  <a:cubicBezTo>
                    <a:pt x="329" y="246"/>
                    <a:pt x="329" y="246"/>
                    <a:pt x="329" y="246"/>
                  </a:cubicBezTo>
                  <a:cubicBezTo>
                    <a:pt x="332" y="252"/>
                    <a:pt x="332" y="252"/>
                    <a:pt x="332" y="252"/>
                  </a:cubicBezTo>
                  <a:cubicBezTo>
                    <a:pt x="331" y="254"/>
                    <a:pt x="331" y="254"/>
                    <a:pt x="331" y="254"/>
                  </a:cubicBezTo>
                  <a:cubicBezTo>
                    <a:pt x="329" y="258"/>
                    <a:pt x="329" y="258"/>
                    <a:pt x="329" y="258"/>
                  </a:cubicBezTo>
                  <a:cubicBezTo>
                    <a:pt x="328" y="261"/>
                    <a:pt x="328" y="261"/>
                    <a:pt x="328" y="261"/>
                  </a:cubicBezTo>
                  <a:cubicBezTo>
                    <a:pt x="330" y="264"/>
                    <a:pt x="330" y="264"/>
                    <a:pt x="330" y="264"/>
                  </a:cubicBezTo>
                  <a:cubicBezTo>
                    <a:pt x="328" y="268"/>
                    <a:pt x="328" y="268"/>
                    <a:pt x="328" y="268"/>
                  </a:cubicBezTo>
                  <a:cubicBezTo>
                    <a:pt x="328" y="270"/>
                    <a:pt x="328" y="270"/>
                    <a:pt x="328" y="270"/>
                  </a:cubicBezTo>
                  <a:cubicBezTo>
                    <a:pt x="325" y="272"/>
                    <a:pt x="325" y="272"/>
                    <a:pt x="325" y="272"/>
                  </a:cubicBezTo>
                  <a:cubicBezTo>
                    <a:pt x="325" y="273"/>
                    <a:pt x="325" y="273"/>
                    <a:pt x="325" y="273"/>
                  </a:cubicBezTo>
                  <a:cubicBezTo>
                    <a:pt x="324" y="274"/>
                    <a:pt x="324" y="274"/>
                    <a:pt x="324" y="274"/>
                  </a:cubicBezTo>
                  <a:cubicBezTo>
                    <a:pt x="323" y="276"/>
                    <a:pt x="323" y="276"/>
                    <a:pt x="323" y="276"/>
                  </a:cubicBezTo>
                  <a:cubicBezTo>
                    <a:pt x="323" y="278"/>
                    <a:pt x="323" y="278"/>
                    <a:pt x="323" y="278"/>
                  </a:cubicBezTo>
                  <a:cubicBezTo>
                    <a:pt x="324" y="279"/>
                    <a:pt x="324" y="279"/>
                    <a:pt x="324" y="279"/>
                  </a:cubicBezTo>
                  <a:cubicBezTo>
                    <a:pt x="324" y="281"/>
                    <a:pt x="324" y="281"/>
                    <a:pt x="324" y="281"/>
                  </a:cubicBezTo>
                  <a:cubicBezTo>
                    <a:pt x="321" y="282"/>
                    <a:pt x="321" y="282"/>
                    <a:pt x="321" y="282"/>
                  </a:cubicBezTo>
                  <a:cubicBezTo>
                    <a:pt x="318" y="282"/>
                    <a:pt x="318" y="282"/>
                    <a:pt x="318" y="282"/>
                  </a:cubicBezTo>
                  <a:cubicBezTo>
                    <a:pt x="317" y="281"/>
                    <a:pt x="317" y="281"/>
                    <a:pt x="317" y="281"/>
                  </a:cubicBezTo>
                  <a:cubicBezTo>
                    <a:pt x="314" y="281"/>
                    <a:pt x="314" y="281"/>
                    <a:pt x="314" y="281"/>
                  </a:cubicBezTo>
                  <a:cubicBezTo>
                    <a:pt x="311" y="281"/>
                    <a:pt x="311" y="281"/>
                    <a:pt x="311" y="281"/>
                  </a:cubicBezTo>
                  <a:cubicBezTo>
                    <a:pt x="308" y="281"/>
                    <a:pt x="308" y="281"/>
                    <a:pt x="308" y="281"/>
                  </a:cubicBezTo>
                  <a:cubicBezTo>
                    <a:pt x="301" y="280"/>
                    <a:pt x="301" y="280"/>
                    <a:pt x="301" y="280"/>
                  </a:cubicBezTo>
                  <a:cubicBezTo>
                    <a:pt x="299" y="277"/>
                    <a:pt x="299" y="277"/>
                    <a:pt x="299" y="277"/>
                  </a:cubicBezTo>
                  <a:cubicBezTo>
                    <a:pt x="298" y="276"/>
                    <a:pt x="298" y="276"/>
                    <a:pt x="298" y="276"/>
                  </a:cubicBezTo>
                  <a:cubicBezTo>
                    <a:pt x="295" y="276"/>
                    <a:pt x="295" y="276"/>
                    <a:pt x="295" y="276"/>
                  </a:cubicBezTo>
                  <a:cubicBezTo>
                    <a:pt x="294" y="278"/>
                    <a:pt x="294" y="278"/>
                    <a:pt x="294" y="278"/>
                  </a:cubicBezTo>
                  <a:cubicBezTo>
                    <a:pt x="294" y="277"/>
                    <a:pt x="294" y="277"/>
                    <a:pt x="294" y="277"/>
                  </a:cubicBezTo>
                  <a:cubicBezTo>
                    <a:pt x="293" y="277"/>
                    <a:pt x="293" y="277"/>
                    <a:pt x="293" y="277"/>
                  </a:cubicBezTo>
                  <a:cubicBezTo>
                    <a:pt x="294" y="275"/>
                    <a:pt x="294" y="275"/>
                    <a:pt x="294" y="275"/>
                  </a:cubicBezTo>
                  <a:cubicBezTo>
                    <a:pt x="297" y="274"/>
                    <a:pt x="297" y="274"/>
                    <a:pt x="297" y="274"/>
                  </a:cubicBezTo>
                  <a:cubicBezTo>
                    <a:pt x="302" y="274"/>
                    <a:pt x="302" y="274"/>
                    <a:pt x="302" y="274"/>
                  </a:cubicBezTo>
                  <a:cubicBezTo>
                    <a:pt x="302" y="273"/>
                    <a:pt x="302" y="273"/>
                    <a:pt x="302" y="273"/>
                  </a:cubicBezTo>
                  <a:cubicBezTo>
                    <a:pt x="306" y="275"/>
                    <a:pt x="306" y="275"/>
                    <a:pt x="306" y="275"/>
                  </a:cubicBezTo>
                  <a:cubicBezTo>
                    <a:pt x="308" y="275"/>
                    <a:pt x="308" y="275"/>
                    <a:pt x="308" y="275"/>
                  </a:cubicBezTo>
                  <a:cubicBezTo>
                    <a:pt x="308" y="274"/>
                    <a:pt x="308" y="274"/>
                    <a:pt x="308" y="274"/>
                  </a:cubicBezTo>
                  <a:cubicBezTo>
                    <a:pt x="310" y="274"/>
                    <a:pt x="310" y="274"/>
                    <a:pt x="310" y="274"/>
                  </a:cubicBezTo>
                  <a:cubicBezTo>
                    <a:pt x="310" y="275"/>
                    <a:pt x="310" y="275"/>
                    <a:pt x="310" y="275"/>
                  </a:cubicBezTo>
                  <a:cubicBezTo>
                    <a:pt x="307" y="276"/>
                    <a:pt x="307" y="276"/>
                    <a:pt x="307" y="276"/>
                  </a:cubicBezTo>
                  <a:cubicBezTo>
                    <a:pt x="309" y="278"/>
                    <a:pt x="309" y="278"/>
                    <a:pt x="309" y="278"/>
                  </a:cubicBezTo>
                  <a:cubicBezTo>
                    <a:pt x="312" y="278"/>
                    <a:pt x="312" y="278"/>
                    <a:pt x="312" y="278"/>
                  </a:cubicBezTo>
                  <a:cubicBezTo>
                    <a:pt x="314" y="276"/>
                    <a:pt x="314" y="276"/>
                    <a:pt x="314" y="276"/>
                  </a:cubicBezTo>
                  <a:cubicBezTo>
                    <a:pt x="315" y="275"/>
                    <a:pt x="315" y="275"/>
                    <a:pt x="315" y="275"/>
                  </a:cubicBezTo>
                  <a:cubicBezTo>
                    <a:pt x="315" y="274"/>
                    <a:pt x="315" y="274"/>
                    <a:pt x="315" y="274"/>
                  </a:cubicBezTo>
                  <a:cubicBezTo>
                    <a:pt x="313" y="272"/>
                    <a:pt x="313" y="272"/>
                    <a:pt x="313" y="272"/>
                  </a:cubicBezTo>
                  <a:cubicBezTo>
                    <a:pt x="313" y="270"/>
                    <a:pt x="313" y="270"/>
                    <a:pt x="313" y="270"/>
                  </a:cubicBezTo>
                  <a:cubicBezTo>
                    <a:pt x="316" y="272"/>
                    <a:pt x="316" y="272"/>
                    <a:pt x="316" y="272"/>
                  </a:cubicBezTo>
                  <a:cubicBezTo>
                    <a:pt x="316" y="270"/>
                    <a:pt x="316" y="270"/>
                    <a:pt x="316" y="270"/>
                  </a:cubicBezTo>
                  <a:cubicBezTo>
                    <a:pt x="317" y="267"/>
                    <a:pt x="317" y="267"/>
                    <a:pt x="317" y="267"/>
                  </a:cubicBezTo>
                  <a:cubicBezTo>
                    <a:pt x="319" y="266"/>
                    <a:pt x="319" y="266"/>
                    <a:pt x="319" y="266"/>
                  </a:cubicBezTo>
                  <a:cubicBezTo>
                    <a:pt x="318" y="265"/>
                    <a:pt x="318" y="265"/>
                    <a:pt x="318" y="265"/>
                  </a:cubicBezTo>
                  <a:cubicBezTo>
                    <a:pt x="317" y="265"/>
                    <a:pt x="317" y="265"/>
                    <a:pt x="317" y="265"/>
                  </a:cubicBezTo>
                  <a:cubicBezTo>
                    <a:pt x="317" y="264"/>
                    <a:pt x="317" y="264"/>
                    <a:pt x="317" y="264"/>
                  </a:cubicBezTo>
                  <a:cubicBezTo>
                    <a:pt x="319" y="263"/>
                    <a:pt x="319" y="263"/>
                    <a:pt x="319" y="263"/>
                  </a:cubicBezTo>
                  <a:cubicBezTo>
                    <a:pt x="319" y="259"/>
                    <a:pt x="319" y="259"/>
                    <a:pt x="319" y="259"/>
                  </a:cubicBezTo>
                  <a:cubicBezTo>
                    <a:pt x="318" y="258"/>
                    <a:pt x="318" y="258"/>
                    <a:pt x="318" y="258"/>
                  </a:cubicBezTo>
                  <a:cubicBezTo>
                    <a:pt x="319" y="257"/>
                    <a:pt x="319" y="257"/>
                    <a:pt x="319" y="257"/>
                  </a:cubicBezTo>
                  <a:cubicBezTo>
                    <a:pt x="319" y="256"/>
                    <a:pt x="319" y="256"/>
                    <a:pt x="319" y="256"/>
                  </a:cubicBezTo>
                  <a:cubicBezTo>
                    <a:pt x="321" y="255"/>
                    <a:pt x="321" y="255"/>
                    <a:pt x="321" y="255"/>
                  </a:cubicBezTo>
                  <a:cubicBezTo>
                    <a:pt x="320" y="252"/>
                    <a:pt x="320" y="252"/>
                    <a:pt x="320" y="252"/>
                  </a:cubicBezTo>
                  <a:cubicBezTo>
                    <a:pt x="318" y="250"/>
                    <a:pt x="318" y="250"/>
                    <a:pt x="318" y="250"/>
                  </a:cubicBezTo>
                  <a:cubicBezTo>
                    <a:pt x="317" y="247"/>
                    <a:pt x="317" y="247"/>
                    <a:pt x="317" y="247"/>
                  </a:cubicBezTo>
                  <a:cubicBezTo>
                    <a:pt x="318" y="244"/>
                    <a:pt x="318" y="244"/>
                    <a:pt x="318" y="244"/>
                  </a:cubicBezTo>
                  <a:cubicBezTo>
                    <a:pt x="318" y="242"/>
                    <a:pt x="318" y="242"/>
                    <a:pt x="318" y="242"/>
                  </a:cubicBezTo>
                  <a:cubicBezTo>
                    <a:pt x="319" y="243"/>
                    <a:pt x="319" y="243"/>
                    <a:pt x="319" y="243"/>
                  </a:cubicBezTo>
                  <a:cubicBezTo>
                    <a:pt x="319" y="241"/>
                    <a:pt x="319" y="241"/>
                    <a:pt x="319" y="241"/>
                  </a:cubicBezTo>
                  <a:cubicBezTo>
                    <a:pt x="316" y="239"/>
                    <a:pt x="316" y="239"/>
                    <a:pt x="316" y="239"/>
                  </a:cubicBezTo>
                  <a:cubicBezTo>
                    <a:pt x="315" y="238"/>
                    <a:pt x="315" y="238"/>
                    <a:pt x="315" y="238"/>
                  </a:cubicBezTo>
                  <a:cubicBezTo>
                    <a:pt x="313" y="237"/>
                    <a:pt x="313" y="237"/>
                    <a:pt x="313" y="237"/>
                  </a:cubicBezTo>
                  <a:cubicBezTo>
                    <a:pt x="311" y="236"/>
                    <a:pt x="311" y="236"/>
                    <a:pt x="311" y="236"/>
                  </a:cubicBezTo>
                  <a:cubicBezTo>
                    <a:pt x="307" y="231"/>
                    <a:pt x="307" y="231"/>
                    <a:pt x="307" y="231"/>
                  </a:cubicBezTo>
                  <a:cubicBezTo>
                    <a:pt x="306" y="228"/>
                    <a:pt x="306" y="228"/>
                    <a:pt x="306" y="228"/>
                  </a:cubicBezTo>
                  <a:cubicBezTo>
                    <a:pt x="305" y="227"/>
                    <a:pt x="305" y="227"/>
                    <a:pt x="305" y="227"/>
                  </a:cubicBezTo>
                  <a:cubicBezTo>
                    <a:pt x="306" y="225"/>
                    <a:pt x="306" y="225"/>
                    <a:pt x="306" y="225"/>
                  </a:cubicBezTo>
                  <a:cubicBezTo>
                    <a:pt x="304" y="224"/>
                    <a:pt x="304" y="224"/>
                    <a:pt x="304" y="224"/>
                  </a:cubicBezTo>
                  <a:cubicBezTo>
                    <a:pt x="303" y="222"/>
                    <a:pt x="303" y="222"/>
                    <a:pt x="303" y="222"/>
                  </a:cubicBezTo>
                  <a:cubicBezTo>
                    <a:pt x="304" y="220"/>
                    <a:pt x="304" y="220"/>
                    <a:pt x="304" y="220"/>
                  </a:cubicBezTo>
                  <a:cubicBezTo>
                    <a:pt x="301" y="216"/>
                    <a:pt x="301" y="216"/>
                    <a:pt x="301" y="216"/>
                  </a:cubicBezTo>
                  <a:cubicBezTo>
                    <a:pt x="301" y="213"/>
                    <a:pt x="301" y="213"/>
                    <a:pt x="301" y="213"/>
                  </a:cubicBezTo>
                  <a:cubicBezTo>
                    <a:pt x="299" y="211"/>
                    <a:pt x="299" y="211"/>
                    <a:pt x="299" y="211"/>
                  </a:cubicBezTo>
                  <a:cubicBezTo>
                    <a:pt x="300" y="210"/>
                    <a:pt x="300" y="210"/>
                    <a:pt x="300" y="210"/>
                  </a:cubicBezTo>
                  <a:cubicBezTo>
                    <a:pt x="300" y="209"/>
                    <a:pt x="300" y="209"/>
                    <a:pt x="300" y="209"/>
                  </a:cubicBezTo>
                  <a:cubicBezTo>
                    <a:pt x="299" y="207"/>
                    <a:pt x="299" y="207"/>
                    <a:pt x="299" y="207"/>
                  </a:cubicBezTo>
                  <a:cubicBezTo>
                    <a:pt x="298" y="202"/>
                    <a:pt x="298" y="202"/>
                    <a:pt x="298" y="202"/>
                  </a:cubicBezTo>
                  <a:cubicBezTo>
                    <a:pt x="297" y="200"/>
                    <a:pt x="297" y="200"/>
                    <a:pt x="297" y="200"/>
                  </a:cubicBezTo>
                  <a:cubicBezTo>
                    <a:pt x="295" y="198"/>
                    <a:pt x="295" y="198"/>
                    <a:pt x="295" y="198"/>
                  </a:cubicBezTo>
                  <a:cubicBezTo>
                    <a:pt x="294" y="195"/>
                    <a:pt x="294" y="195"/>
                    <a:pt x="294" y="195"/>
                  </a:cubicBezTo>
                  <a:cubicBezTo>
                    <a:pt x="293" y="194"/>
                    <a:pt x="293" y="194"/>
                    <a:pt x="293" y="194"/>
                  </a:cubicBezTo>
                  <a:cubicBezTo>
                    <a:pt x="292" y="195"/>
                    <a:pt x="292" y="195"/>
                    <a:pt x="292" y="195"/>
                  </a:cubicBezTo>
                  <a:cubicBezTo>
                    <a:pt x="292" y="194"/>
                    <a:pt x="292" y="194"/>
                    <a:pt x="292" y="194"/>
                  </a:cubicBezTo>
                  <a:cubicBezTo>
                    <a:pt x="290" y="194"/>
                    <a:pt x="290" y="194"/>
                    <a:pt x="290" y="194"/>
                  </a:cubicBezTo>
                  <a:cubicBezTo>
                    <a:pt x="288" y="191"/>
                    <a:pt x="288" y="191"/>
                    <a:pt x="288" y="191"/>
                  </a:cubicBezTo>
                  <a:cubicBezTo>
                    <a:pt x="286" y="190"/>
                    <a:pt x="286" y="190"/>
                    <a:pt x="286" y="190"/>
                  </a:cubicBezTo>
                  <a:cubicBezTo>
                    <a:pt x="286" y="188"/>
                    <a:pt x="286" y="188"/>
                    <a:pt x="286" y="188"/>
                  </a:cubicBezTo>
                  <a:cubicBezTo>
                    <a:pt x="287" y="187"/>
                    <a:pt x="287" y="187"/>
                    <a:pt x="287" y="187"/>
                  </a:cubicBezTo>
                  <a:cubicBezTo>
                    <a:pt x="287" y="185"/>
                    <a:pt x="287" y="185"/>
                    <a:pt x="287" y="185"/>
                  </a:cubicBezTo>
                  <a:cubicBezTo>
                    <a:pt x="287" y="184"/>
                    <a:pt x="287" y="184"/>
                    <a:pt x="287" y="184"/>
                  </a:cubicBezTo>
                  <a:cubicBezTo>
                    <a:pt x="287" y="183"/>
                    <a:pt x="287" y="183"/>
                    <a:pt x="287" y="183"/>
                  </a:cubicBezTo>
                  <a:cubicBezTo>
                    <a:pt x="286" y="181"/>
                    <a:pt x="286" y="181"/>
                    <a:pt x="286" y="181"/>
                  </a:cubicBezTo>
                  <a:cubicBezTo>
                    <a:pt x="287" y="177"/>
                    <a:pt x="287" y="177"/>
                    <a:pt x="287" y="177"/>
                  </a:cubicBezTo>
                  <a:cubicBezTo>
                    <a:pt x="286" y="174"/>
                    <a:pt x="286" y="174"/>
                    <a:pt x="286" y="174"/>
                  </a:cubicBezTo>
                  <a:cubicBezTo>
                    <a:pt x="286" y="171"/>
                    <a:pt x="286" y="171"/>
                    <a:pt x="286" y="171"/>
                  </a:cubicBezTo>
                  <a:cubicBezTo>
                    <a:pt x="285" y="170"/>
                    <a:pt x="285" y="170"/>
                    <a:pt x="285" y="170"/>
                  </a:cubicBezTo>
                  <a:cubicBezTo>
                    <a:pt x="285" y="168"/>
                    <a:pt x="285" y="168"/>
                    <a:pt x="285" y="168"/>
                  </a:cubicBezTo>
                  <a:cubicBezTo>
                    <a:pt x="284" y="166"/>
                    <a:pt x="284" y="166"/>
                    <a:pt x="284" y="166"/>
                  </a:cubicBezTo>
                  <a:cubicBezTo>
                    <a:pt x="285" y="165"/>
                    <a:pt x="285" y="165"/>
                    <a:pt x="285" y="165"/>
                  </a:cubicBezTo>
                  <a:cubicBezTo>
                    <a:pt x="284" y="163"/>
                    <a:pt x="284" y="163"/>
                    <a:pt x="284" y="163"/>
                  </a:cubicBezTo>
                  <a:cubicBezTo>
                    <a:pt x="282" y="163"/>
                    <a:pt x="282" y="163"/>
                    <a:pt x="282" y="163"/>
                  </a:cubicBezTo>
                  <a:cubicBezTo>
                    <a:pt x="280" y="163"/>
                    <a:pt x="280" y="163"/>
                    <a:pt x="280" y="163"/>
                  </a:cubicBezTo>
                  <a:cubicBezTo>
                    <a:pt x="275" y="161"/>
                    <a:pt x="275" y="161"/>
                    <a:pt x="275" y="161"/>
                  </a:cubicBezTo>
                  <a:cubicBezTo>
                    <a:pt x="273" y="161"/>
                    <a:pt x="273" y="161"/>
                    <a:pt x="273" y="161"/>
                  </a:cubicBezTo>
                  <a:cubicBezTo>
                    <a:pt x="272" y="162"/>
                    <a:pt x="272" y="162"/>
                    <a:pt x="272" y="162"/>
                  </a:cubicBezTo>
                  <a:cubicBezTo>
                    <a:pt x="270" y="161"/>
                    <a:pt x="270" y="161"/>
                    <a:pt x="270" y="161"/>
                  </a:cubicBezTo>
                  <a:cubicBezTo>
                    <a:pt x="269" y="161"/>
                    <a:pt x="269" y="161"/>
                    <a:pt x="269" y="161"/>
                  </a:cubicBezTo>
                  <a:cubicBezTo>
                    <a:pt x="266" y="162"/>
                    <a:pt x="266" y="162"/>
                    <a:pt x="266" y="162"/>
                  </a:cubicBezTo>
                  <a:cubicBezTo>
                    <a:pt x="264" y="162"/>
                    <a:pt x="264" y="162"/>
                    <a:pt x="264" y="162"/>
                  </a:cubicBezTo>
                  <a:cubicBezTo>
                    <a:pt x="262" y="163"/>
                    <a:pt x="262" y="163"/>
                    <a:pt x="262" y="163"/>
                  </a:cubicBezTo>
                  <a:cubicBezTo>
                    <a:pt x="261" y="162"/>
                    <a:pt x="261" y="162"/>
                    <a:pt x="261" y="162"/>
                  </a:cubicBezTo>
                  <a:cubicBezTo>
                    <a:pt x="262" y="161"/>
                    <a:pt x="262" y="161"/>
                    <a:pt x="262" y="161"/>
                  </a:cubicBezTo>
                  <a:cubicBezTo>
                    <a:pt x="260" y="161"/>
                    <a:pt x="260" y="161"/>
                    <a:pt x="260" y="161"/>
                  </a:cubicBezTo>
                  <a:cubicBezTo>
                    <a:pt x="259" y="161"/>
                    <a:pt x="259" y="161"/>
                    <a:pt x="259" y="161"/>
                  </a:cubicBezTo>
                  <a:cubicBezTo>
                    <a:pt x="259" y="165"/>
                    <a:pt x="259" y="165"/>
                    <a:pt x="259" y="165"/>
                  </a:cubicBezTo>
                  <a:cubicBezTo>
                    <a:pt x="259" y="168"/>
                    <a:pt x="259" y="168"/>
                    <a:pt x="259" y="168"/>
                  </a:cubicBezTo>
                  <a:cubicBezTo>
                    <a:pt x="260" y="170"/>
                    <a:pt x="260" y="170"/>
                    <a:pt x="260" y="170"/>
                  </a:cubicBezTo>
                  <a:cubicBezTo>
                    <a:pt x="260" y="170"/>
                    <a:pt x="260" y="170"/>
                    <a:pt x="260" y="170"/>
                  </a:cubicBezTo>
                  <a:cubicBezTo>
                    <a:pt x="259" y="174"/>
                    <a:pt x="259" y="174"/>
                    <a:pt x="259" y="174"/>
                  </a:cubicBezTo>
                  <a:cubicBezTo>
                    <a:pt x="260" y="175"/>
                    <a:pt x="260" y="175"/>
                    <a:pt x="260" y="175"/>
                  </a:cubicBezTo>
                  <a:cubicBezTo>
                    <a:pt x="260" y="177"/>
                    <a:pt x="260" y="177"/>
                    <a:pt x="260" y="177"/>
                  </a:cubicBezTo>
                  <a:cubicBezTo>
                    <a:pt x="260" y="178"/>
                    <a:pt x="260" y="178"/>
                    <a:pt x="260" y="178"/>
                  </a:cubicBezTo>
                  <a:cubicBezTo>
                    <a:pt x="260" y="179"/>
                    <a:pt x="260" y="179"/>
                    <a:pt x="260" y="179"/>
                  </a:cubicBezTo>
                  <a:cubicBezTo>
                    <a:pt x="260" y="182"/>
                    <a:pt x="260" y="182"/>
                    <a:pt x="260" y="182"/>
                  </a:cubicBezTo>
                  <a:cubicBezTo>
                    <a:pt x="261" y="184"/>
                    <a:pt x="261" y="184"/>
                    <a:pt x="261" y="184"/>
                  </a:cubicBezTo>
                  <a:cubicBezTo>
                    <a:pt x="260" y="186"/>
                    <a:pt x="260" y="186"/>
                    <a:pt x="260" y="186"/>
                  </a:cubicBezTo>
                  <a:cubicBezTo>
                    <a:pt x="260" y="188"/>
                    <a:pt x="260" y="188"/>
                    <a:pt x="260" y="188"/>
                  </a:cubicBezTo>
                  <a:cubicBezTo>
                    <a:pt x="261" y="190"/>
                    <a:pt x="261" y="190"/>
                    <a:pt x="261" y="190"/>
                  </a:cubicBezTo>
                  <a:cubicBezTo>
                    <a:pt x="261" y="191"/>
                    <a:pt x="261" y="191"/>
                    <a:pt x="261" y="191"/>
                  </a:cubicBezTo>
                  <a:cubicBezTo>
                    <a:pt x="259" y="193"/>
                    <a:pt x="259" y="193"/>
                    <a:pt x="259" y="193"/>
                  </a:cubicBezTo>
                  <a:cubicBezTo>
                    <a:pt x="256" y="197"/>
                    <a:pt x="256" y="197"/>
                    <a:pt x="256" y="197"/>
                  </a:cubicBezTo>
                  <a:cubicBezTo>
                    <a:pt x="254" y="198"/>
                    <a:pt x="254" y="198"/>
                    <a:pt x="254" y="198"/>
                  </a:cubicBezTo>
                  <a:cubicBezTo>
                    <a:pt x="255" y="200"/>
                    <a:pt x="255" y="200"/>
                    <a:pt x="255" y="200"/>
                  </a:cubicBezTo>
                  <a:cubicBezTo>
                    <a:pt x="256" y="201"/>
                    <a:pt x="256" y="201"/>
                    <a:pt x="256" y="201"/>
                  </a:cubicBezTo>
                  <a:cubicBezTo>
                    <a:pt x="255" y="203"/>
                    <a:pt x="255" y="203"/>
                    <a:pt x="255" y="203"/>
                  </a:cubicBezTo>
                  <a:cubicBezTo>
                    <a:pt x="255" y="206"/>
                    <a:pt x="255" y="206"/>
                    <a:pt x="255" y="206"/>
                  </a:cubicBezTo>
                  <a:cubicBezTo>
                    <a:pt x="257" y="208"/>
                    <a:pt x="257" y="208"/>
                    <a:pt x="257" y="208"/>
                  </a:cubicBezTo>
                  <a:cubicBezTo>
                    <a:pt x="258" y="207"/>
                    <a:pt x="258" y="207"/>
                    <a:pt x="258" y="207"/>
                  </a:cubicBezTo>
                  <a:cubicBezTo>
                    <a:pt x="259" y="208"/>
                    <a:pt x="259" y="208"/>
                    <a:pt x="259" y="208"/>
                  </a:cubicBezTo>
                  <a:cubicBezTo>
                    <a:pt x="260" y="211"/>
                    <a:pt x="260" y="211"/>
                    <a:pt x="260" y="211"/>
                  </a:cubicBezTo>
                  <a:cubicBezTo>
                    <a:pt x="262" y="212"/>
                    <a:pt x="262" y="212"/>
                    <a:pt x="262" y="212"/>
                  </a:cubicBezTo>
                  <a:cubicBezTo>
                    <a:pt x="264" y="213"/>
                    <a:pt x="264" y="213"/>
                    <a:pt x="264" y="213"/>
                  </a:cubicBezTo>
                  <a:cubicBezTo>
                    <a:pt x="263" y="213"/>
                    <a:pt x="263" y="213"/>
                    <a:pt x="263" y="213"/>
                  </a:cubicBezTo>
                  <a:cubicBezTo>
                    <a:pt x="261" y="214"/>
                    <a:pt x="261" y="214"/>
                    <a:pt x="261" y="214"/>
                  </a:cubicBezTo>
                  <a:cubicBezTo>
                    <a:pt x="262" y="217"/>
                    <a:pt x="262" y="217"/>
                    <a:pt x="262" y="217"/>
                  </a:cubicBezTo>
                  <a:cubicBezTo>
                    <a:pt x="264" y="219"/>
                    <a:pt x="264" y="219"/>
                    <a:pt x="264" y="219"/>
                  </a:cubicBezTo>
                  <a:cubicBezTo>
                    <a:pt x="264" y="221"/>
                    <a:pt x="264" y="221"/>
                    <a:pt x="264" y="221"/>
                  </a:cubicBezTo>
                  <a:cubicBezTo>
                    <a:pt x="263" y="222"/>
                    <a:pt x="263" y="222"/>
                    <a:pt x="263" y="222"/>
                  </a:cubicBezTo>
                  <a:cubicBezTo>
                    <a:pt x="262" y="221"/>
                    <a:pt x="262" y="221"/>
                    <a:pt x="262" y="221"/>
                  </a:cubicBezTo>
                  <a:cubicBezTo>
                    <a:pt x="262" y="222"/>
                    <a:pt x="262" y="222"/>
                    <a:pt x="262" y="222"/>
                  </a:cubicBezTo>
                  <a:cubicBezTo>
                    <a:pt x="263" y="226"/>
                    <a:pt x="263" y="226"/>
                    <a:pt x="263" y="226"/>
                  </a:cubicBezTo>
                  <a:cubicBezTo>
                    <a:pt x="264" y="227"/>
                    <a:pt x="264" y="227"/>
                    <a:pt x="264" y="227"/>
                  </a:cubicBezTo>
                  <a:cubicBezTo>
                    <a:pt x="265" y="230"/>
                    <a:pt x="265" y="230"/>
                    <a:pt x="265" y="230"/>
                  </a:cubicBezTo>
                  <a:cubicBezTo>
                    <a:pt x="266" y="229"/>
                    <a:pt x="266" y="229"/>
                    <a:pt x="266" y="229"/>
                  </a:cubicBezTo>
                  <a:cubicBezTo>
                    <a:pt x="268" y="230"/>
                    <a:pt x="268" y="230"/>
                    <a:pt x="268" y="230"/>
                  </a:cubicBezTo>
                  <a:cubicBezTo>
                    <a:pt x="270" y="230"/>
                    <a:pt x="270" y="230"/>
                    <a:pt x="270" y="230"/>
                  </a:cubicBezTo>
                  <a:cubicBezTo>
                    <a:pt x="271" y="231"/>
                    <a:pt x="271" y="231"/>
                    <a:pt x="271" y="231"/>
                  </a:cubicBezTo>
                  <a:cubicBezTo>
                    <a:pt x="273" y="229"/>
                    <a:pt x="273" y="229"/>
                    <a:pt x="273" y="229"/>
                  </a:cubicBezTo>
                  <a:cubicBezTo>
                    <a:pt x="274" y="230"/>
                    <a:pt x="274" y="230"/>
                    <a:pt x="274" y="230"/>
                  </a:cubicBezTo>
                  <a:cubicBezTo>
                    <a:pt x="274" y="233"/>
                    <a:pt x="274" y="233"/>
                    <a:pt x="274" y="233"/>
                  </a:cubicBezTo>
                  <a:cubicBezTo>
                    <a:pt x="275" y="235"/>
                    <a:pt x="275" y="235"/>
                    <a:pt x="275" y="235"/>
                  </a:cubicBezTo>
                  <a:cubicBezTo>
                    <a:pt x="276" y="235"/>
                    <a:pt x="276" y="235"/>
                    <a:pt x="276" y="235"/>
                  </a:cubicBezTo>
                  <a:cubicBezTo>
                    <a:pt x="280" y="239"/>
                    <a:pt x="280" y="239"/>
                    <a:pt x="280" y="239"/>
                  </a:cubicBezTo>
                  <a:cubicBezTo>
                    <a:pt x="282" y="240"/>
                    <a:pt x="282" y="240"/>
                    <a:pt x="282" y="240"/>
                  </a:cubicBezTo>
                  <a:cubicBezTo>
                    <a:pt x="283" y="239"/>
                    <a:pt x="283" y="239"/>
                    <a:pt x="283" y="239"/>
                  </a:cubicBezTo>
                  <a:cubicBezTo>
                    <a:pt x="285" y="239"/>
                    <a:pt x="285" y="239"/>
                    <a:pt x="285" y="239"/>
                  </a:cubicBezTo>
                  <a:cubicBezTo>
                    <a:pt x="285" y="239"/>
                    <a:pt x="285" y="239"/>
                    <a:pt x="285" y="239"/>
                  </a:cubicBezTo>
                  <a:cubicBezTo>
                    <a:pt x="287" y="239"/>
                    <a:pt x="287" y="239"/>
                    <a:pt x="287" y="239"/>
                  </a:cubicBezTo>
                  <a:cubicBezTo>
                    <a:pt x="285" y="241"/>
                    <a:pt x="285" y="241"/>
                    <a:pt x="285" y="241"/>
                  </a:cubicBezTo>
                  <a:cubicBezTo>
                    <a:pt x="285" y="245"/>
                    <a:pt x="285" y="245"/>
                    <a:pt x="285" y="245"/>
                  </a:cubicBezTo>
                  <a:cubicBezTo>
                    <a:pt x="285" y="246"/>
                    <a:pt x="285" y="246"/>
                    <a:pt x="285" y="246"/>
                  </a:cubicBezTo>
                  <a:cubicBezTo>
                    <a:pt x="286" y="248"/>
                    <a:pt x="286" y="248"/>
                    <a:pt x="286" y="248"/>
                  </a:cubicBezTo>
                  <a:cubicBezTo>
                    <a:pt x="285" y="249"/>
                    <a:pt x="285" y="249"/>
                    <a:pt x="285" y="249"/>
                  </a:cubicBezTo>
                  <a:cubicBezTo>
                    <a:pt x="284" y="249"/>
                    <a:pt x="284" y="249"/>
                    <a:pt x="284" y="249"/>
                  </a:cubicBezTo>
                  <a:cubicBezTo>
                    <a:pt x="285" y="252"/>
                    <a:pt x="285" y="252"/>
                    <a:pt x="285" y="252"/>
                  </a:cubicBezTo>
                  <a:cubicBezTo>
                    <a:pt x="285" y="253"/>
                    <a:pt x="285" y="253"/>
                    <a:pt x="285" y="253"/>
                  </a:cubicBezTo>
                  <a:cubicBezTo>
                    <a:pt x="283" y="253"/>
                    <a:pt x="283" y="253"/>
                    <a:pt x="283" y="253"/>
                  </a:cubicBezTo>
                  <a:cubicBezTo>
                    <a:pt x="281" y="249"/>
                    <a:pt x="281" y="249"/>
                    <a:pt x="281" y="249"/>
                  </a:cubicBezTo>
                  <a:cubicBezTo>
                    <a:pt x="278" y="247"/>
                    <a:pt x="278" y="247"/>
                    <a:pt x="278" y="247"/>
                  </a:cubicBezTo>
                  <a:cubicBezTo>
                    <a:pt x="276" y="246"/>
                    <a:pt x="276" y="246"/>
                    <a:pt x="276" y="246"/>
                  </a:cubicBezTo>
                  <a:cubicBezTo>
                    <a:pt x="274" y="244"/>
                    <a:pt x="274" y="244"/>
                    <a:pt x="274" y="244"/>
                  </a:cubicBezTo>
                  <a:cubicBezTo>
                    <a:pt x="273" y="242"/>
                    <a:pt x="273" y="242"/>
                    <a:pt x="273" y="242"/>
                  </a:cubicBezTo>
                  <a:cubicBezTo>
                    <a:pt x="268" y="242"/>
                    <a:pt x="268" y="242"/>
                    <a:pt x="268" y="242"/>
                  </a:cubicBezTo>
                  <a:cubicBezTo>
                    <a:pt x="263" y="239"/>
                    <a:pt x="263" y="239"/>
                    <a:pt x="263" y="239"/>
                  </a:cubicBezTo>
                  <a:cubicBezTo>
                    <a:pt x="260" y="239"/>
                    <a:pt x="260" y="239"/>
                    <a:pt x="260" y="239"/>
                  </a:cubicBezTo>
                  <a:cubicBezTo>
                    <a:pt x="260" y="237"/>
                    <a:pt x="260" y="237"/>
                    <a:pt x="260" y="237"/>
                  </a:cubicBezTo>
                  <a:cubicBezTo>
                    <a:pt x="258" y="237"/>
                    <a:pt x="258" y="237"/>
                    <a:pt x="258" y="237"/>
                  </a:cubicBezTo>
                  <a:cubicBezTo>
                    <a:pt x="257" y="236"/>
                    <a:pt x="257" y="236"/>
                    <a:pt x="257" y="236"/>
                  </a:cubicBezTo>
                  <a:cubicBezTo>
                    <a:pt x="254" y="236"/>
                    <a:pt x="254" y="236"/>
                    <a:pt x="254" y="236"/>
                  </a:cubicBezTo>
                  <a:cubicBezTo>
                    <a:pt x="253" y="238"/>
                    <a:pt x="253" y="238"/>
                    <a:pt x="253" y="238"/>
                  </a:cubicBezTo>
                  <a:cubicBezTo>
                    <a:pt x="252" y="236"/>
                    <a:pt x="252" y="236"/>
                    <a:pt x="252" y="236"/>
                  </a:cubicBezTo>
                  <a:cubicBezTo>
                    <a:pt x="253" y="235"/>
                    <a:pt x="253" y="235"/>
                    <a:pt x="253" y="235"/>
                  </a:cubicBezTo>
                  <a:cubicBezTo>
                    <a:pt x="252" y="234"/>
                    <a:pt x="252" y="234"/>
                    <a:pt x="252" y="234"/>
                  </a:cubicBezTo>
                  <a:cubicBezTo>
                    <a:pt x="246" y="232"/>
                    <a:pt x="246" y="232"/>
                    <a:pt x="246" y="232"/>
                  </a:cubicBezTo>
                  <a:cubicBezTo>
                    <a:pt x="244" y="230"/>
                    <a:pt x="244" y="230"/>
                    <a:pt x="244" y="230"/>
                  </a:cubicBezTo>
                  <a:cubicBezTo>
                    <a:pt x="235" y="230"/>
                    <a:pt x="235" y="230"/>
                    <a:pt x="235" y="230"/>
                  </a:cubicBezTo>
                  <a:cubicBezTo>
                    <a:pt x="229" y="231"/>
                    <a:pt x="229" y="231"/>
                    <a:pt x="229" y="231"/>
                  </a:cubicBezTo>
                  <a:cubicBezTo>
                    <a:pt x="227" y="230"/>
                    <a:pt x="227" y="230"/>
                    <a:pt x="227" y="230"/>
                  </a:cubicBezTo>
                  <a:cubicBezTo>
                    <a:pt x="225" y="230"/>
                    <a:pt x="225" y="230"/>
                    <a:pt x="225" y="230"/>
                  </a:cubicBezTo>
                  <a:cubicBezTo>
                    <a:pt x="224" y="229"/>
                    <a:pt x="224" y="229"/>
                    <a:pt x="224" y="229"/>
                  </a:cubicBezTo>
                  <a:cubicBezTo>
                    <a:pt x="223" y="230"/>
                    <a:pt x="223" y="230"/>
                    <a:pt x="223" y="230"/>
                  </a:cubicBezTo>
                  <a:cubicBezTo>
                    <a:pt x="222" y="229"/>
                    <a:pt x="222" y="229"/>
                    <a:pt x="222" y="229"/>
                  </a:cubicBezTo>
                  <a:cubicBezTo>
                    <a:pt x="221" y="230"/>
                    <a:pt x="221" y="230"/>
                    <a:pt x="221" y="230"/>
                  </a:cubicBezTo>
                  <a:cubicBezTo>
                    <a:pt x="222" y="232"/>
                    <a:pt x="222" y="232"/>
                    <a:pt x="222" y="232"/>
                  </a:cubicBezTo>
                  <a:cubicBezTo>
                    <a:pt x="222" y="234"/>
                    <a:pt x="222" y="234"/>
                    <a:pt x="222" y="234"/>
                  </a:cubicBezTo>
                  <a:cubicBezTo>
                    <a:pt x="220" y="234"/>
                    <a:pt x="220" y="234"/>
                    <a:pt x="220" y="234"/>
                  </a:cubicBezTo>
                  <a:cubicBezTo>
                    <a:pt x="220" y="235"/>
                    <a:pt x="220" y="235"/>
                    <a:pt x="220" y="235"/>
                  </a:cubicBezTo>
                  <a:cubicBezTo>
                    <a:pt x="221" y="237"/>
                    <a:pt x="221" y="237"/>
                    <a:pt x="221" y="237"/>
                  </a:cubicBezTo>
                  <a:cubicBezTo>
                    <a:pt x="222" y="238"/>
                    <a:pt x="222" y="238"/>
                    <a:pt x="222" y="238"/>
                  </a:cubicBezTo>
                  <a:cubicBezTo>
                    <a:pt x="223" y="241"/>
                    <a:pt x="223" y="241"/>
                    <a:pt x="223" y="241"/>
                  </a:cubicBezTo>
                  <a:cubicBezTo>
                    <a:pt x="224" y="242"/>
                    <a:pt x="224" y="242"/>
                    <a:pt x="224" y="242"/>
                  </a:cubicBezTo>
                  <a:cubicBezTo>
                    <a:pt x="224" y="241"/>
                    <a:pt x="224" y="241"/>
                    <a:pt x="224" y="241"/>
                  </a:cubicBezTo>
                  <a:cubicBezTo>
                    <a:pt x="225" y="241"/>
                    <a:pt x="225" y="241"/>
                    <a:pt x="225" y="241"/>
                  </a:cubicBezTo>
                  <a:cubicBezTo>
                    <a:pt x="227" y="244"/>
                    <a:pt x="227" y="244"/>
                    <a:pt x="227" y="244"/>
                  </a:cubicBezTo>
                  <a:cubicBezTo>
                    <a:pt x="227" y="245"/>
                    <a:pt x="227" y="245"/>
                    <a:pt x="227" y="245"/>
                  </a:cubicBezTo>
                  <a:cubicBezTo>
                    <a:pt x="229" y="246"/>
                    <a:pt x="229" y="246"/>
                    <a:pt x="229" y="246"/>
                  </a:cubicBezTo>
                  <a:cubicBezTo>
                    <a:pt x="231" y="249"/>
                    <a:pt x="231" y="249"/>
                    <a:pt x="231" y="249"/>
                  </a:cubicBezTo>
                  <a:cubicBezTo>
                    <a:pt x="229" y="248"/>
                    <a:pt x="229" y="248"/>
                    <a:pt x="229" y="248"/>
                  </a:cubicBezTo>
                  <a:cubicBezTo>
                    <a:pt x="228" y="247"/>
                    <a:pt x="228" y="247"/>
                    <a:pt x="228" y="247"/>
                  </a:cubicBezTo>
                  <a:cubicBezTo>
                    <a:pt x="227" y="248"/>
                    <a:pt x="227" y="248"/>
                    <a:pt x="227" y="248"/>
                  </a:cubicBezTo>
                  <a:cubicBezTo>
                    <a:pt x="226" y="251"/>
                    <a:pt x="226" y="251"/>
                    <a:pt x="226" y="251"/>
                  </a:cubicBezTo>
                  <a:cubicBezTo>
                    <a:pt x="225" y="252"/>
                    <a:pt x="225" y="252"/>
                    <a:pt x="225" y="252"/>
                  </a:cubicBezTo>
                  <a:cubicBezTo>
                    <a:pt x="222" y="251"/>
                    <a:pt x="222" y="251"/>
                    <a:pt x="222" y="251"/>
                  </a:cubicBezTo>
                  <a:cubicBezTo>
                    <a:pt x="221" y="252"/>
                    <a:pt x="221" y="252"/>
                    <a:pt x="221" y="252"/>
                  </a:cubicBezTo>
                  <a:cubicBezTo>
                    <a:pt x="221" y="253"/>
                    <a:pt x="221" y="253"/>
                    <a:pt x="221" y="253"/>
                  </a:cubicBezTo>
                  <a:cubicBezTo>
                    <a:pt x="223" y="255"/>
                    <a:pt x="223" y="255"/>
                    <a:pt x="223" y="255"/>
                  </a:cubicBezTo>
                  <a:cubicBezTo>
                    <a:pt x="223" y="255"/>
                    <a:pt x="223" y="255"/>
                    <a:pt x="223" y="255"/>
                  </a:cubicBezTo>
                  <a:cubicBezTo>
                    <a:pt x="223" y="256"/>
                    <a:pt x="223" y="256"/>
                    <a:pt x="223" y="256"/>
                  </a:cubicBezTo>
                  <a:cubicBezTo>
                    <a:pt x="222" y="258"/>
                    <a:pt x="222" y="258"/>
                    <a:pt x="222" y="258"/>
                  </a:cubicBezTo>
                  <a:cubicBezTo>
                    <a:pt x="218" y="257"/>
                    <a:pt x="218" y="257"/>
                    <a:pt x="218" y="257"/>
                  </a:cubicBezTo>
                  <a:cubicBezTo>
                    <a:pt x="217" y="256"/>
                    <a:pt x="217" y="256"/>
                    <a:pt x="217" y="256"/>
                  </a:cubicBezTo>
                  <a:cubicBezTo>
                    <a:pt x="217" y="255"/>
                    <a:pt x="217" y="255"/>
                    <a:pt x="217" y="255"/>
                  </a:cubicBezTo>
                  <a:cubicBezTo>
                    <a:pt x="216" y="253"/>
                    <a:pt x="216" y="253"/>
                    <a:pt x="216" y="253"/>
                  </a:cubicBezTo>
                  <a:cubicBezTo>
                    <a:pt x="218" y="252"/>
                    <a:pt x="218" y="252"/>
                    <a:pt x="218" y="252"/>
                  </a:cubicBezTo>
                  <a:cubicBezTo>
                    <a:pt x="218" y="251"/>
                    <a:pt x="218" y="251"/>
                    <a:pt x="218" y="251"/>
                  </a:cubicBezTo>
                  <a:cubicBezTo>
                    <a:pt x="216" y="249"/>
                    <a:pt x="216" y="249"/>
                    <a:pt x="216" y="249"/>
                  </a:cubicBezTo>
                  <a:cubicBezTo>
                    <a:pt x="215" y="248"/>
                    <a:pt x="215" y="248"/>
                    <a:pt x="215" y="248"/>
                  </a:cubicBezTo>
                  <a:cubicBezTo>
                    <a:pt x="216" y="247"/>
                    <a:pt x="216" y="247"/>
                    <a:pt x="216" y="247"/>
                  </a:cubicBezTo>
                  <a:cubicBezTo>
                    <a:pt x="216" y="246"/>
                    <a:pt x="216" y="246"/>
                    <a:pt x="216" y="246"/>
                  </a:cubicBezTo>
                  <a:cubicBezTo>
                    <a:pt x="214" y="247"/>
                    <a:pt x="214" y="247"/>
                    <a:pt x="214" y="247"/>
                  </a:cubicBezTo>
                  <a:cubicBezTo>
                    <a:pt x="213" y="247"/>
                    <a:pt x="213" y="247"/>
                    <a:pt x="213" y="247"/>
                  </a:cubicBezTo>
                  <a:cubicBezTo>
                    <a:pt x="211" y="249"/>
                    <a:pt x="211" y="249"/>
                    <a:pt x="211" y="249"/>
                  </a:cubicBezTo>
                  <a:cubicBezTo>
                    <a:pt x="210" y="250"/>
                    <a:pt x="210" y="250"/>
                    <a:pt x="210" y="250"/>
                  </a:cubicBezTo>
                  <a:cubicBezTo>
                    <a:pt x="208" y="251"/>
                    <a:pt x="208" y="251"/>
                    <a:pt x="208" y="251"/>
                  </a:cubicBezTo>
                  <a:cubicBezTo>
                    <a:pt x="208" y="252"/>
                    <a:pt x="208" y="252"/>
                    <a:pt x="208" y="252"/>
                  </a:cubicBezTo>
                  <a:cubicBezTo>
                    <a:pt x="206" y="252"/>
                    <a:pt x="206" y="252"/>
                    <a:pt x="206" y="252"/>
                  </a:cubicBezTo>
                  <a:cubicBezTo>
                    <a:pt x="205" y="253"/>
                    <a:pt x="205" y="253"/>
                    <a:pt x="205" y="253"/>
                  </a:cubicBezTo>
                  <a:cubicBezTo>
                    <a:pt x="205" y="254"/>
                    <a:pt x="205" y="254"/>
                    <a:pt x="205" y="254"/>
                  </a:cubicBezTo>
                  <a:cubicBezTo>
                    <a:pt x="203" y="255"/>
                    <a:pt x="203" y="255"/>
                    <a:pt x="203" y="255"/>
                  </a:cubicBezTo>
                  <a:cubicBezTo>
                    <a:pt x="200" y="255"/>
                    <a:pt x="200" y="255"/>
                    <a:pt x="200" y="255"/>
                  </a:cubicBezTo>
                  <a:cubicBezTo>
                    <a:pt x="198" y="255"/>
                    <a:pt x="198" y="255"/>
                    <a:pt x="198" y="255"/>
                  </a:cubicBezTo>
                  <a:cubicBezTo>
                    <a:pt x="197" y="255"/>
                    <a:pt x="197" y="255"/>
                    <a:pt x="197" y="255"/>
                  </a:cubicBezTo>
                  <a:cubicBezTo>
                    <a:pt x="196" y="255"/>
                    <a:pt x="196" y="255"/>
                    <a:pt x="196" y="255"/>
                  </a:cubicBezTo>
                  <a:cubicBezTo>
                    <a:pt x="195" y="254"/>
                    <a:pt x="195" y="254"/>
                    <a:pt x="195" y="254"/>
                  </a:cubicBezTo>
                  <a:cubicBezTo>
                    <a:pt x="193" y="256"/>
                    <a:pt x="193" y="256"/>
                    <a:pt x="193" y="256"/>
                  </a:cubicBezTo>
                  <a:cubicBezTo>
                    <a:pt x="192" y="257"/>
                    <a:pt x="192" y="257"/>
                    <a:pt x="192" y="257"/>
                  </a:cubicBezTo>
                  <a:cubicBezTo>
                    <a:pt x="191" y="257"/>
                    <a:pt x="191" y="257"/>
                    <a:pt x="191" y="257"/>
                  </a:cubicBezTo>
                  <a:cubicBezTo>
                    <a:pt x="189" y="259"/>
                    <a:pt x="189" y="259"/>
                    <a:pt x="189" y="259"/>
                  </a:cubicBezTo>
                  <a:cubicBezTo>
                    <a:pt x="189" y="259"/>
                    <a:pt x="189" y="259"/>
                    <a:pt x="189" y="259"/>
                  </a:cubicBezTo>
                  <a:cubicBezTo>
                    <a:pt x="191" y="260"/>
                    <a:pt x="191" y="260"/>
                    <a:pt x="191" y="260"/>
                  </a:cubicBezTo>
                  <a:cubicBezTo>
                    <a:pt x="190" y="262"/>
                    <a:pt x="190" y="262"/>
                    <a:pt x="190" y="262"/>
                  </a:cubicBezTo>
                  <a:cubicBezTo>
                    <a:pt x="190" y="263"/>
                    <a:pt x="190" y="263"/>
                    <a:pt x="190" y="263"/>
                  </a:cubicBezTo>
                  <a:cubicBezTo>
                    <a:pt x="190" y="263"/>
                    <a:pt x="190" y="263"/>
                    <a:pt x="190" y="263"/>
                  </a:cubicBezTo>
                  <a:cubicBezTo>
                    <a:pt x="188" y="262"/>
                    <a:pt x="188" y="262"/>
                    <a:pt x="188" y="262"/>
                  </a:cubicBezTo>
                  <a:cubicBezTo>
                    <a:pt x="188" y="261"/>
                    <a:pt x="188" y="261"/>
                    <a:pt x="188" y="261"/>
                  </a:cubicBezTo>
                  <a:cubicBezTo>
                    <a:pt x="187" y="261"/>
                    <a:pt x="187" y="261"/>
                    <a:pt x="187" y="261"/>
                  </a:cubicBezTo>
                  <a:cubicBezTo>
                    <a:pt x="185" y="263"/>
                    <a:pt x="185" y="263"/>
                    <a:pt x="185" y="263"/>
                  </a:cubicBezTo>
                  <a:cubicBezTo>
                    <a:pt x="184" y="265"/>
                    <a:pt x="184" y="265"/>
                    <a:pt x="184" y="265"/>
                  </a:cubicBezTo>
                  <a:cubicBezTo>
                    <a:pt x="184" y="263"/>
                    <a:pt x="184" y="263"/>
                    <a:pt x="184" y="263"/>
                  </a:cubicBezTo>
                  <a:cubicBezTo>
                    <a:pt x="182" y="263"/>
                    <a:pt x="182" y="263"/>
                    <a:pt x="182" y="263"/>
                  </a:cubicBezTo>
                  <a:cubicBezTo>
                    <a:pt x="181" y="263"/>
                    <a:pt x="181" y="263"/>
                    <a:pt x="181" y="263"/>
                  </a:cubicBezTo>
                  <a:cubicBezTo>
                    <a:pt x="180" y="263"/>
                    <a:pt x="180" y="263"/>
                    <a:pt x="180" y="263"/>
                  </a:cubicBezTo>
                  <a:cubicBezTo>
                    <a:pt x="179" y="264"/>
                    <a:pt x="179" y="264"/>
                    <a:pt x="179" y="264"/>
                  </a:cubicBezTo>
                  <a:cubicBezTo>
                    <a:pt x="177" y="263"/>
                    <a:pt x="177" y="263"/>
                    <a:pt x="177" y="263"/>
                  </a:cubicBezTo>
                  <a:cubicBezTo>
                    <a:pt x="177" y="262"/>
                    <a:pt x="177" y="262"/>
                    <a:pt x="177" y="262"/>
                  </a:cubicBezTo>
                  <a:cubicBezTo>
                    <a:pt x="179" y="260"/>
                    <a:pt x="179" y="260"/>
                    <a:pt x="179" y="260"/>
                  </a:cubicBezTo>
                  <a:cubicBezTo>
                    <a:pt x="180" y="260"/>
                    <a:pt x="180" y="260"/>
                    <a:pt x="180" y="260"/>
                  </a:cubicBezTo>
                  <a:cubicBezTo>
                    <a:pt x="181" y="259"/>
                    <a:pt x="181" y="259"/>
                    <a:pt x="181" y="259"/>
                  </a:cubicBezTo>
                  <a:cubicBezTo>
                    <a:pt x="180" y="257"/>
                    <a:pt x="180" y="257"/>
                    <a:pt x="180" y="257"/>
                  </a:cubicBezTo>
                  <a:cubicBezTo>
                    <a:pt x="180" y="256"/>
                    <a:pt x="180" y="256"/>
                    <a:pt x="180" y="256"/>
                  </a:cubicBezTo>
                  <a:cubicBezTo>
                    <a:pt x="182" y="256"/>
                    <a:pt x="182" y="256"/>
                    <a:pt x="182" y="256"/>
                  </a:cubicBezTo>
                  <a:cubicBezTo>
                    <a:pt x="180" y="254"/>
                    <a:pt x="180" y="254"/>
                    <a:pt x="180" y="254"/>
                  </a:cubicBezTo>
                  <a:cubicBezTo>
                    <a:pt x="179" y="254"/>
                    <a:pt x="179" y="254"/>
                    <a:pt x="179" y="254"/>
                  </a:cubicBezTo>
                  <a:cubicBezTo>
                    <a:pt x="177" y="254"/>
                    <a:pt x="177" y="254"/>
                    <a:pt x="177" y="254"/>
                  </a:cubicBezTo>
                  <a:cubicBezTo>
                    <a:pt x="177" y="253"/>
                    <a:pt x="177" y="253"/>
                    <a:pt x="177" y="253"/>
                  </a:cubicBezTo>
                  <a:cubicBezTo>
                    <a:pt x="180" y="252"/>
                    <a:pt x="180" y="252"/>
                    <a:pt x="180" y="252"/>
                  </a:cubicBezTo>
                  <a:cubicBezTo>
                    <a:pt x="181" y="252"/>
                    <a:pt x="181" y="252"/>
                    <a:pt x="181" y="252"/>
                  </a:cubicBezTo>
                  <a:cubicBezTo>
                    <a:pt x="183" y="251"/>
                    <a:pt x="183" y="251"/>
                    <a:pt x="183" y="251"/>
                  </a:cubicBezTo>
                  <a:cubicBezTo>
                    <a:pt x="183" y="250"/>
                    <a:pt x="183" y="250"/>
                    <a:pt x="183" y="250"/>
                  </a:cubicBezTo>
                  <a:cubicBezTo>
                    <a:pt x="180" y="251"/>
                    <a:pt x="180" y="251"/>
                    <a:pt x="180" y="251"/>
                  </a:cubicBezTo>
                  <a:cubicBezTo>
                    <a:pt x="175" y="253"/>
                    <a:pt x="175" y="253"/>
                    <a:pt x="175" y="253"/>
                  </a:cubicBezTo>
                  <a:cubicBezTo>
                    <a:pt x="174" y="254"/>
                    <a:pt x="174" y="254"/>
                    <a:pt x="174" y="254"/>
                  </a:cubicBezTo>
                  <a:cubicBezTo>
                    <a:pt x="174" y="254"/>
                    <a:pt x="174" y="254"/>
                    <a:pt x="174" y="254"/>
                  </a:cubicBezTo>
                  <a:cubicBezTo>
                    <a:pt x="175" y="256"/>
                    <a:pt x="175" y="256"/>
                    <a:pt x="175" y="256"/>
                  </a:cubicBezTo>
                  <a:cubicBezTo>
                    <a:pt x="175" y="257"/>
                    <a:pt x="175" y="257"/>
                    <a:pt x="175" y="257"/>
                  </a:cubicBezTo>
                  <a:cubicBezTo>
                    <a:pt x="174" y="258"/>
                    <a:pt x="174" y="258"/>
                    <a:pt x="174" y="258"/>
                  </a:cubicBezTo>
                  <a:cubicBezTo>
                    <a:pt x="173" y="259"/>
                    <a:pt x="173" y="259"/>
                    <a:pt x="173" y="259"/>
                  </a:cubicBezTo>
                  <a:cubicBezTo>
                    <a:pt x="172" y="257"/>
                    <a:pt x="172" y="257"/>
                    <a:pt x="172" y="257"/>
                  </a:cubicBezTo>
                  <a:cubicBezTo>
                    <a:pt x="172" y="256"/>
                    <a:pt x="172" y="256"/>
                    <a:pt x="172" y="256"/>
                  </a:cubicBezTo>
                  <a:cubicBezTo>
                    <a:pt x="173" y="256"/>
                    <a:pt x="173" y="256"/>
                    <a:pt x="173" y="256"/>
                  </a:cubicBezTo>
                  <a:cubicBezTo>
                    <a:pt x="173" y="255"/>
                    <a:pt x="173" y="255"/>
                    <a:pt x="173" y="255"/>
                  </a:cubicBezTo>
                  <a:cubicBezTo>
                    <a:pt x="172" y="255"/>
                    <a:pt x="172" y="255"/>
                    <a:pt x="172" y="255"/>
                  </a:cubicBezTo>
                  <a:cubicBezTo>
                    <a:pt x="169" y="258"/>
                    <a:pt x="169" y="258"/>
                    <a:pt x="169" y="258"/>
                  </a:cubicBezTo>
                  <a:cubicBezTo>
                    <a:pt x="169" y="259"/>
                    <a:pt x="169" y="259"/>
                    <a:pt x="169" y="259"/>
                  </a:cubicBezTo>
                  <a:cubicBezTo>
                    <a:pt x="170" y="260"/>
                    <a:pt x="170" y="260"/>
                    <a:pt x="170" y="260"/>
                  </a:cubicBezTo>
                  <a:cubicBezTo>
                    <a:pt x="171" y="261"/>
                    <a:pt x="171" y="261"/>
                    <a:pt x="171" y="261"/>
                  </a:cubicBezTo>
                  <a:cubicBezTo>
                    <a:pt x="171" y="262"/>
                    <a:pt x="171" y="262"/>
                    <a:pt x="171" y="262"/>
                  </a:cubicBezTo>
                  <a:cubicBezTo>
                    <a:pt x="169" y="264"/>
                    <a:pt x="169" y="264"/>
                    <a:pt x="169" y="264"/>
                  </a:cubicBezTo>
                  <a:cubicBezTo>
                    <a:pt x="168" y="263"/>
                    <a:pt x="168" y="263"/>
                    <a:pt x="168" y="263"/>
                  </a:cubicBezTo>
                  <a:cubicBezTo>
                    <a:pt x="169" y="262"/>
                    <a:pt x="169" y="262"/>
                    <a:pt x="169" y="262"/>
                  </a:cubicBezTo>
                  <a:cubicBezTo>
                    <a:pt x="168" y="261"/>
                    <a:pt x="168" y="261"/>
                    <a:pt x="168" y="261"/>
                  </a:cubicBezTo>
                  <a:cubicBezTo>
                    <a:pt x="168" y="261"/>
                    <a:pt x="168" y="261"/>
                    <a:pt x="168" y="261"/>
                  </a:cubicBezTo>
                  <a:cubicBezTo>
                    <a:pt x="168" y="259"/>
                    <a:pt x="168" y="259"/>
                    <a:pt x="168" y="259"/>
                  </a:cubicBezTo>
                  <a:cubicBezTo>
                    <a:pt x="164" y="260"/>
                    <a:pt x="164" y="260"/>
                    <a:pt x="164" y="260"/>
                  </a:cubicBezTo>
                  <a:cubicBezTo>
                    <a:pt x="164" y="262"/>
                    <a:pt x="164" y="262"/>
                    <a:pt x="164" y="262"/>
                  </a:cubicBezTo>
                  <a:cubicBezTo>
                    <a:pt x="161" y="263"/>
                    <a:pt x="161" y="263"/>
                    <a:pt x="161" y="263"/>
                  </a:cubicBezTo>
                  <a:cubicBezTo>
                    <a:pt x="159" y="262"/>
                    <a:pt x="159" y="262"/>
                    <a:pt x="159" y="262"/>
                  </a:cubicBezTo>
                  <a:cubicBezTo>
                    <a:pt x="158" y="263"/>
                    <a:pt x="158" y="263"/>
                    <a:pt x="158" y="263"/>
                  </a:cubicBezTo>
                  <a:cubicBezTo>
                    <a:pt x="158" y="264"/>
                    <a:pt x="158" y="264"/>
                    <a:pt x="158" y="264"/>
                  </a:cubicBezTo>
                  <a:cubicBezTo>
                    <a:pt x="155" y="268"/>
                    <a:pt x="155" y="268"/>
                    <a:pt x="155" y="268"/>
                  </a:cubicBezTo>
                  <a:cubicBezTo>
                    <a:pt x="154" y="269"/>
                    <a:pt x="154" y="269"/>
                    <a:pt x="154" y="269"/>
                  </a:cubicBezTo>
                  <a:cubicBezTo>
                    <a:pt x="150" y="273"/>
                    <a:pt x="150" y="273"/>
                    <a:pt x="150" y="273"/>
                  </a:cubicBezTo>
                  <a:cubicBezTo>
                    <a:pt x="149" y="273"/>
                    <a:pt x="149" y="273"/>
                    <a:pt x="149" y="273"/>
                  </a:cubicBezTo>
                  <a:cubicBezTo>
                    <a:pt x="148" y="272"/>
                    <a:pt x="148" y="272"/>
                    <a:pt x="148" y="272"/>
                  </a:cubicBezTo>
                  <a:cubicBezTo>
                    <a:pt x="147" y="272"/>
                    <a:pt x="147" y="272"/>
                    <a:pt x="147" y="272"/>
                  </a:cubicBezTo>
                  <a:cubicBezTo>
                    <a:pt x="147" y="274"/>
                    <a:pt x="147" y="274"/>
                    <a:pt x="147" y="274"/>
                  </a:cubicBezTo>
                  <a:cubicBezTo>
                    <a:pt x="150" y="276"/>
                    <a:pt x="150" y="276"/>
                    <a:pt x="150" y="276"/>
                  </a:cubicBezTo>
                  <a:cubicBezTo>
                    <a:pt x="150" y="277"/>
                    <a:pt x="150" y="277"/>
                    <a:pt x="150" y="277"/>
                  </a:cubicBezTo>
                  <a:cubicBezTo>
                    <a:pt x="147" y="276"/>
                    <a:pt x="147" y="276"/>
                    <a:pt x="147" y="276"/>
                  </a:cubicBezTo>
                  <a:cubicBezTo>
                    <a:pt x="147" y="277"/>
                    <a:pt x="147" y="277"/>
                    <a:pt x="147" y="277"/>
                  </a:cubicBezTo>
                  <a:cubicBezTo>
                    <a:pt x="142" y="277"/>
                    <a:pt x="142" y="277"/>
                    <a:pt x="142" y="277"/>
                  </a:cubicBezTo>
                  <a:cubicBezTo>
                    <a:pt x="141" y="278"/>
                    <a:pt x="141" y="278"/>
                    <a:pt x="141" y="278"/>
                  </a:cubicBezTo>
                  <a:cubicBezTo>
                    <a:pt x="142" y="280"/>
                    <a:pt x="142" y="280"/>
                    <a:pt x="142" y="280"/>
                  </a:cubicBezTo>
                  <a:cubicBezTo>
                    <a:pt x="142" y="281"/>
                    <a:pt x="142" y="281"/>
                    <a:pt x="142" y="281"/>
                  </a:cubicBezTo>
                  <a:cubicBezTo>
                    <a:pt x="141" y="283"/>
                    <a:pt x="141" y="283"/>
                    <a:pt x="141" y="283"/>
                  </a:cubicBezTo>
                  <a:cubicBezTo>
                    <a:pt x="142" y="286"/>
                    <a:pt x="142" y="286"/>
                    <a:pt x="142" y="286"/>
                  </a:cubicBezTo>
                  <a:cubicBezTo>
                    <a:pt x="141" y="288"/>
                    <a:pt x="141" y="288"/>
                    <a:pt x="141" y="288"/>
                  </a:cubicBezTo>
                  <a:cubicBezTo>
                    <a:pt x="138" y="289"/>
                    <a:pt x="138" y="289"/>
                    <a:pt x="138" y="289"/>
                  </a:cubicBezTo>
                  <a:cubicBezTo>
                    <a:pt x="138" y="290"/>
                    <a:pt x="138" y="290"/>
                    <a:pt x="138" y="290"/>
                  </a:cubicBezTo>
                  <a:cubicBezTo>
                    <a:pt x="136" y="290"/>
                    <a:pt x="136" y="290"/>
                    <a:pt x="136" y="290"/>
                  </a:cubicBezTo>
                  <a:cubicBezTo>
                    <a:pt x="135" y="291"/>
                    <a:pt x="135" y="291"/>
                    <a:pt x="135" y="291"/>
                  </a:cubicBezTo>
                  <a:cubicBezTo>
                    <a:pt x="134" y="289"/>
                    <a:pt x="134" y="289"/>
                    <a:pt x="134" y="289"/>
                  </a:cubicBezTo>
                  <a:cubicBezTo>
                    <a:pt x="132" y="291"/>
                    <a:pt x="132" y="291"/>
                    <a:pt x="132" y="291"/>
                  </a:cubicBezTo>
                  <a:cubicBezTo>
                    <a:pt x="130" y="291"/>
                    <a:pt x="130" y="291"/>
                    <a:pt x="130" y="291"/>
                  </a:cubicBezTo>
                  <a:cubicBezTo>
                    <a:pt x="127" y="286"/>
                    <a:pt x="127" y="286"/>
                    <a:pt x="127" y="286"/>
                  </a:cubicBezTo>
                  <a:cubicBezTo>
                    <a:pt x="123" y="283"/>
                    <a:pt x="123" y="283"/>
                    <a:pt x="123" y="283"/>
                  </a:cubicBezTo>
                  <a:cubicBezTo>
                    <a:pt x="122" y="283"/>
                    <a:pt x="122" y="283"/>
                    <a:pt x="122" y="283"/>
                  </a:cubicBezTo>
                  <a:cubicBezTo>
                    <a:pt x="122" y="280"/>
                    <a:pt x="122" y="280"/>
                    <a:pt x="122" y="280"/>
                  </a:cubicBezTo>
                  <a:cubicBezTo>
                    <a:pt x="122" y="279"/>
                    <a:pt x="122" y="279"/>
                    <a:pt x="122" y="279"/>
                  </a:cubicBezTo>
                  <a:cubicBezTo>
                    <a:pt x="123" y="280"/>
                    <a:pt x="123" y="280"/>
                    <a:pt x="123" y="280"/>
                  </a:cubicBezTo>
                  <a:cubicBezTo>
                    <a:pt x="124" y="278"/>
                    <a:pt x="124" y="278"/>
                    <a:pt x="124" y="278"/>
                  </a:cubicBezTo>
                  <a:cubicBezTo>
                    <a:pt x="124" y="277"/>
                    <a:pt x="124" y="277"/>
                    <a:pt x="124" y="277"/>
                  </a:cubicBezTo>
                  <a:cubicBezTo>
                    <a:pt x="125" y="276"/>
                    <a:pt x="125" y="276"/>
                    <a:pt x="125" y="276"/>
                  </a:cubicBezTo>
                  <a:cubicBezTo>
                    <a:pt x="127" y="276"/>
                    <a:pt x="127" y="276"/>
                    <a:pt x="127" y="276"/>
                  </a:cubicBezTo>
                  <a:cubicBezTo>
                    <a:pt x="128" y="275"/>
                    <a:pt x="128" y="275"/>
                    <a:pt x="128" y="275"/>
                  </a:cubicBezTo>
                  <a:cubicBezTo>
                    <a:pt x="131" y="275"/>
                    <a:pt x="131" y="275"/>
                    <a:pt x="131" y="275"/>
                  </a:cubicBezTo>
                  <a:cubicBezTo>
                    <a:pt x="132" y="274"/>
                    <a:pt x="132" y="274"/>
                    <a:pt x="132" y="274"/>
                  </a:cubicBezTo>
                  <a:cubicBezTo>
                    <a:pt x="129" y="271"/>
                    <a:pt x="129" y="271"/>
                    <a:pt x="129" y="271"/>
                  </a:cubicBezTo>
                  <a:cubicBezTo>
                    <a:pt x="129" y="269"/>
                    <a:pt x="129" y="269"/>
                    <a:pt x="129" y="269"/>
                  </a:cubicBezTo>
                  <a:cubicBezTo>
                    <a:pt x="127" y="269"/>
                    <a:pt x="127" y="269"/>
                    <a:pt x="127" y="269"/>
                  </a:cubicBezTo>
                  <a:cubicBezTo>
                    <a:pt x="125" y="267"/>
                    <a:pt x="125" y="267"/>
                    <a:pt x="125" y="267"/>
                  </a:cubicBezTo>
                  <a:cubicBezTo>
                    <a:pt x="125" y="265"/>
                    <a:pt x="125" y="265"/>
                    <a:pt x="125" y="265"/>
                  </a:cubicBezTo>
                  <a:cubicBezTo>
                    <a:pt x="123" y="264"/>
                    <a:pt x="123" y="264"/>
                    <a:pt x="123" y="264"/>
                  </a:cubicBezTo>
                  <a:cubicBezTo>
                    <a:pt x="118" y="263"/>
                    <a:pt x="118" y="263"/>
                    <a:pt x="118" y="263"/>
                  </a:cubicBezTo>
                  <a:cubicBezTo>
                    <a:pt x="115" y="264"/>
                    <a:pt x="115" y="264"/>
                    <a:pt x="115" y="264"/>
                  </a:cubicBezTo>
                  <a:cubicBezTo>
                    <a:pt x="113" y="264"/>
                    <a:pt x="113" y="264"/>
                    <a:pt x="113" y="264"/>
                  </a:cubicBezTo>
                  <a:cubicBezTo>
                    <a:pt x="111" y="264"/>
                    <a:pt x="111" y="264"/>
                    <a:pt x="111" y="264"/>
                  </a:cubicBezTo>
                  <a:cubicBezTo>
                    <a:pt x="108" y="262"/>
                    <a:pt x="108" y="262"/>
                    <a:pt x="108" y="262"/>
                  </a:cubicBezTo>
                  <a:cubicBezTo>
                    <a:pt x="106" y="262"/>
                    <a:pt x="106" y="262"/>
                    <a:pt x="106" y="262"/>
                  </a:cubicBezTo>
                  <a:cubicBezTo>
                    <a:pt x="106" y="263"/>
                    <a:pt x="106" y="263"/>
                    <a:pt x="106" y="263"/>
                  </a:cubicBezTo>
                  <a:cubicBezTo>
                    <a:pt x="110" y="267"/>
                    <a:pt x="110" y="267"/>
                    <a:pt x="110" y="267"/>
                  </a:cubicBezTo>
                  <a:cubicBezTo>
                    <a:pt x="113" y="268"/>
                    <a:pt x="113" y="268"/>
                    <a:pt x="113" y="268"/>
                  </a:cubicBezTo>
                  <a:cubicBezTo>
                    <a:pt x="114" y="272"/>
                    <a:pt x="114" y="272"/>
                    <a:pt x="114" y="272"/>
                  </a:cubicBezTo>
                  <a:cubicBezTo>
                    <a:pt x="114" y="274"/>
                    <a:pt x="114" y="274"/>
                    <a:pt x="114" y="274"/>
                  </a:cubicBezTo>
                  <a:cubicBezTo>
                    <a:pt x="115" y="275"/>
                    <a:pt x="115" y="275"/>
                    <a:pt x="115" y="275"/>
                  </a:cubicBezTo>
                  <a:cubicBezTo>
                    <a:pt x="114" y="276"/>
                    <a:pt x="114" y="276"/>
                    <a:pt x="114" y="276"/>
                  </a:cubicBezTo>
                  <a:cubicBezTo>
                    <a:pt x="114" y="278"/>
                    <a:pt x="114" y="278"/>
                    <a:pt x="114" y="278"/>
                  </a:cubicBezTo>
                  <a:cubicBezTo>
                    <a:pt x="114" y="279"/>
                    <a:pt x="114" y="279"/>
                    <a:pt x="114" y="279"/>
                  </a:cubicBezTo>
                  <a:cubicBezTo>
                    <a:pt x="114" y="279"/>
                    <a:pt x="114" y="279"/>
                    <a:pt x="114" y="279"/>
                  </a:cubicBezTo>
                  <a:cubicBezTo>
                    <a:pt x="114" y="283"/>
                    <a:pt x="114" y="283"/>
                    <a:pt x="114" y="283"/>
                  </a:cubicBezTo>
                  <a:cubicBezTo>
                    <a:pt x="113" y="286"/>
                    <a:pt x="113" y="286"/>
                    <a:pt x="113" y="286"/>
                  </a:cubicBezTo>
                  <a:cubicBezTo>
                    <a:pt x="114" y="288"/>
                    <a:pt x="114" y="288"/>
                    <a:pt x="114" y="288"/>
                  </a:cubicBezTo>
                  <a:cubicBezTo>
                    <a:pt x="116" y="288"/>
                    <a:pt x="116" y="288"/>
                    <a:pt x="116" y="288"/>
                  </a:cubicBezTo>
                  <a:cubicBezTo>
                    <a:pt x="118" y="289"/>
                    <a:pt x="118" y="289"/>
                    <a:pt x="118" y="289"/>
                  </a:cubicBezTo>
                  <a:cubicBezTo>
                    <a:pt x="120" y="290"/>
                    <a:pt x="120" y="290"/>
                    <a:pt x="120" y="290"/>
                  </a:cubicBezTo>
                  <a:cubicBezTo>
                    <a:pt x="119" y="291"/>
                    <a:pt x="119" y="291"/>
                    <a:pt x="119" y="291"/>
                  </a:cubicBezTo>
                  <a:cubicBezTo>
                    <a:pt x="120" y="292"/>
                    <a:pt x="120" y="292"/>
                    <a:pt x="120" y="292"/>
                  </a:cubicBezTo>
                  <a:cubicBezTo>
                    <a:pt x="119" y="293"/>
                    <a:pt x="119" y="293"/>
                    <a:pt x="119" y="293"/>
                  </a:cubicBezTo>
                  <a:cubicBezTo>
                    <a:pt x="119" y="294"/>
                    <a:pt x="119" y="294"/>
                    <a:pt x="119" y="294"/>
                  </a:cubicBezTo>
                  <a:cubicBezTo>
                    <a:pt x="120" y="295"/>
                    <a:pt x="120" y="295"/>
                    <a:pt x="120" y="295"/>
                  </a:cubicBezTo>
                  <a:cubicBezTo>
                    <a:pt x="120" y="296"/>
                    <a:pt x="120" y="296"/>
                    <a:pt x="120" y="296"/>
                  </a:cubicBezTo>
                  <a:cubicBezTo>
                    <a:pt x="120" y="300"/>
                    <a:pt x="120" y="300"/>
                    <a:pt x="120" y="300"/>
                  </a:cubicBezTo>
                  <a:cubicBezTo>
                    <a:pt x="119" y="301"/>
                    <a:pt x="119" y="301"/>
                    <a:pt x="119" y="301"/>
                  </a:cubicBezTo>
                  <a:cubicBezTo>
                    <a:pt x="120" y="303"/>
                    <a:pt x="120" y="303"/>
                    <a:pt x="120" y="303"/>
                  </a:cubicBezTo>
                  <a:cubicBezTo>
                    <a:pt x="120" y="307"/>
                    <a:pt x="120" y="307"/>
                    <a:pt x="120" y="307"/>
                  </a:cubicBezTo>
                  <a:cubicBezTo>
                    <a:pt x="119" y="306"/>
                    <a:pt x="119" y="306"/>
                    <a:pt x="119" y="306"/>
                  </a:cubicBezTo>
                  <a:cubicBezTo>
                    <a:pt x="119" y="303"/>
                    <a:pt x="119" y="303"/>
                    <a:pt x="119" y="303"/>
                  </a:cubicBezTo>
                  <a:cubicBezTo>
                    <a:pt x="116" y="302"/>
                    <a:pt x="116" y="302"/>
                    <a:pt x="116" y="302"/>
                  </a:cubicBezTo>
                  <a:cubicBezTo>
                    <a:pt x="114" y="304"/>
                    <a:pt x="114" y="304"/>
                    <a:pt x="114" y="304"/>
                  </a:cubicBezTo>
                  <a:cubicBezTo>
                    <a:pt x="114" y="302"/>
                    <a:pt x="114" y="302"/>
                    <a:pt x="114" y="302"/>
                  </a:cubicBezTo>
                  <a:cubicBezTo>
                    <a:pt x="114" y="301"/>
                    <a:pt x="114" y="301"/>
                    <a:pt x="114" y="301"/>
                  </a:cubicBezTo>
                  <a:cubicBezTo>
                    <a:pt x="111" y="300"/>
                    <a:pt x="111" y="300"/>
                    <a:pt x="111" y="300"/>
                  </a:cubicBezTo>
                  <a:cubicBezTo>
                    <a:pt x="108" y="301"/>
                    <a:pt x="108" y="301"/>
                    <a:pt x="108" y="301"/>
                  </a:cubicBezTo>
                  <a:cubicBezTo>
                    <a:pt x="107" y="299"/>
                    <a:pt x="107" y="299"/>
                    <a:pt x="107" y="299"/>
                  </a:cubicBezTo>
                  <a:cubicBezTo>
                    <a:pt x="104" y="299"/>
                    <a:pt x="104" y="299"/>
                    <a:pt x="104" y="299"/>
                  </a:cubicBezTo>
                  <a:cubicBezTo>
                    <a:pt x="103" y="300"/>
                    <a:pt x="103" y="300"/>
                    <a:pt x="103" y="300"/>
                  </a:cubicBezTo>
                  <a:cubicBezTo>
                    <a:pt x="101" y="304"/>
                    <a:pt x="101" y="304"/>
                    <a:pt x="101" y="304"/>
                  </a:cubicBezTo>
                  <a:cubicBezTo>
                    <a:pt x="98" y="306"/>
                    <a:pt x="98" y="306"/>
                    <a:pt x="98" y="306"/>
                  </a:cubicBezTo>
                  <a:cubicBezTo>
                    <a:pt x="96" y="307"/>
                    <a:pt x="96" y="307"/>
                    <a:pt x="96" y="307"/>
                  </a:cubicBezTo>
                  <a:cubicBezTo>
                    <a:pt x="95" y="308"/>
                    <a:pt x="95" y="308"/>
                    <a:pt x="95" y="308"/>
                  </a:cubicBezTo>
                  <a:cubicBezTo>
                    <a:pt x="94" y="311"/>
                    <a:pt x="94" y="311"/>
                    <a:pt x="94" y="311"/>
                  </a:cubicBezTo>
                  <a:cubicBezTo>
                    <a:pt x="92" y="313"/>
                    <a:pt x="92" y="313"/>
                    <a:pt x="92" y="313"/>
                  </a:cubicBezTo>
                  <a:cubicBezTo>
                    <a:pt x="90" y="315"/>
                    <a:pt x="90" y="315"/>
                    <a:pt x="90" y="315"/>
                  </a:cubicBezTo>
                  <a:cubicBezTo>
                    <a:pt x="90" y="317"/>
                    <a:pt x="90" y="317"/>
                    <a:pt x="90" y="317"/>
                  </a:cubicBezTo>
                  <a:cubicBezTo>
                    <a:pt x="91" y="319"/>
                    <a:pt x="91" y="319"/>
                    <a:pt x="91" y="319"/>
                  </a:cubicBezTo>
                  <a:cubicBezTo>
                    <a:pt x="94" y="323"/>
                    <a:pt x="94" y="323"/>
                    <a:pt x="94" y="323"/>
                  </a:cubicBezTo>
                  <a:cubicBezTo>
                    <a:pt x="97" y="327"/>
                    <a:pt x="97" y="327"/>
                    <a:pt x="97" y="327"/>
                  </a:cubicBezTo>
                  <a:cubicBezTo>
                    <a:pt x="95" y="328"/>
                    <a:pt x="95" y="328"/>
                    <a:pt x="95" y="328"/>
                  </a:cubicBezTo>
                  <a:cubicBezTo>
                    <a:pt x="94" y="328"/>
                    <a:pt x="94" y="328"/>
                    <a:pt x="94" y="328"/>
                  </a:cubicBezTo>
                  <a:cubicBezTo>
                    <a:pt x="94" y="330"/>
                    <a:pt x="94" y="330"/>
                    <a:pt x="94" y="330"/>
                  </a:cubicBezTo>
                  <a:cubicBezTo>
                    <a:pt x="93" y="331"/>
                    <a:pt x="93" y="331"/>
                    <a:pt x="93" y="331"/>
                  </a:cubicBezTo>
                  <a:cubicBezTo>
                    <a:pt x="92" y="333"/>
                    <a:pt x="92" y="333"/>
                    <a:pt x="92" y="333"/>
                  </a:cubicBezTo>
                  <a:cubicBezTo>
                    <a:pt x="89" y="331"/>
                    <a:pt x="89" y="331"/>
                    <a:pt x="89" y="331"/>
                  </a:cubicBezTo>
                  <a:cubicBezTo>
                    <a:pt x="84" y="328"/>
                    <a:pt x="84" y="328"/>
                    <a:pt x="84" y="328"/>
                  </a:cubicBezTo>
                  <a:cubicBezTo>
                    <a:pt x="82" y="328"/>
                    <a:pt x="82" y="328"/>
                    <a:pt x="82" y="328"/>
                  </a:cubicBezTo>
                  <a:cubicBezTo>
                    <a:pt x="81" y="327"/>
                    <a:pt x="81" y="327"/>
                    <a:pt x="81" y="327"/>
                  </a:cubicBezTo>
                  <a:cubicBezTo>
                    <a:pt x="78" y="326"/>
                    <a:pt x="78" y="326"/>
                    <a:pt x="78" y="326"/>
                  </a:cubicBezTo>
                  <a:cubicBezTo>
                    <a:pt x="77" y="325"/>
                    <a:pt x="77" y="325"/>
                    <a:pt x="77" y="325"/>
                  </a:cubicBezTo>
                  <a:cubicBezTo>
                    <a:pt x="75" y="323"/>
                    <a:pt x="75" y="323"/>
                    <a:pt x="75" y="323"/>
                  </a:cubicBezTo>
                  <a:cubicBezTo>
                    <a:pt x="73" y="323"/>
                    <a:pt x="73" y="323"/>
                    <a:pt x="73" y="323"/>
                  </a:cubicBezTo>
                  <a:cubicBezTo>
                    <a:pt x="71" y="321"/>
                    <a:pt x="71" y="321"/>
                    <a:pt x="71" y="321"/>
                  </a:cubicBezTo>
                  <a:cubicBezTo>
                    <a:pt x="69" y="322"/>
                    <a:pt x="69" y="322"/>
                    <a:pt x="69" y="322"/>
                  </a:cubicBezTo>
                  <a:cubicBezTo>
                    <a:pt x="69" y="323"/>
                    <a:pt x="69" y="323"/>
                    <a:pt x="69" y="323"/>
                  </a:cubicBezTo>
                  <a:cubicBezTo>
                    <a:pt x="69" y="324"/>
                    <a:pt x="69" y="324"/>
                    <a:pt x="69" y="324"/>
                  </a:cubicBezTo>
                  <a:cubicBezTo>
                    <a:pt x="69" y="325"/>
                    <a:pt x="69" y="325"/>
                    <a:pt x="69" y="325"/>
                  </a:cubicBezTo>
                  <a:cubicBezTo>
                    <a:pt x="69" y="326"/>
                    <a:pt x="69" y="326"/>
                    <a:pt x="69" y="326"/>
                  </a:cubicBezTo>
                  <a:cubicBezTo>
                    <a:pt x="68" y="327"/>
                    <a:pt x="68" y="327"/>
                    <a:pt x="68" y="327"/>
                  </a:cubicBezTo>
                  <a:cubicBezTo>
                    <a:pt x="66" y="327"/>
                    <a:pt x="66" y="327"/>
                    <a:pt x="66" y="327"/>
                  </a:cubicBezTo>
                  <a:cubicBezTo>
                    <a:pt x="68" y="329"/>
                    <a:pt x="68" y="329"/>
                    <a:pt x="68" y="329"/>
                  </a:cubicBezTo>
                  <a:cubicBezTo>
                    <a:pt x="68" y="331"/>
                    <a:pt x="68" y="331"/>
                    <a:pt x="68" y="331"/>
                  </a:cubicBezTo>
                  <a:cubicBezTo>
                    <a:pt x="71" y="332"/>
                    <a:pt x="71" y="332"/>
                    <a:pt x="71" y="332"/>
                  </a:cubicBezTo>
                  <a:cubicBezTo>
                    <a:pt x="72" y="334"/>
                    <a:pt x="72" y="334"/>
                    <a:pt x="72" y="334"/>
                  </a:cubicBezTo>
                  <a:cubicBezTo>
                    <a:pt x="74" y="335"/>
                    <a:pt x="74" y="335"/>
                    <a:pt x="74" y="335"/>
                  </a:cubicBezTo>
                  <a:cubicBezTo>
                    <a:pt x="76" y="335"/>
                    <a:pt x="76" y="335"/>
                    <a:pt x="76" y="335"/>
                  </a:cubicBezTo>
                  <a:cubicBezTo>
                    <a:pt x="77" y="335"/>
                    <a:pt x="77" y="335"/>
                    <a:pt x="77" y="335"/>
                  </a:cubicBezTo>
                  <a:cubicBezTo>
                    <a:pt x="78" y="334"/>
                    <a:pt x="78" y="334"/>
                    <a:pt x="78" y="334"/>
                  </a:cubicBezTo>
                  <a:cubicBezTo>
                    <a:pt x="78" y="335"/>
                    <a:pt x="78" y="335"/>
                    <a:pt x="78" y="335"/>
                  </a:cubicBezTo>
                  <a:cubicBezTo>
                    <a:pt x="80" y="336"/>
                    <a:pt x="80" y="336"/>
                    <a:pt x="80" y="336"/>
                  </a:cubicBezTo>
                  <a:cubicBezTo>
                    <a:pt x="81" y="336"/>
                    <a:pt x="81" y="336"/>
                    <a:pt x="81" y="336"/>
                  </a:cubicBezTo>
                  <a:cubicBezTo>
                    <a:pt x="80" y="337"/>
                    <a:pt x="80" y="337"/>
                    <a:pt x="80" y="337"/>
                  </a:cubicBezTo>
                  <a:cubicBezTo>
                    <a:pt x="81" y="338"/>
                    <a:pt x="81" y="338"/>
                    <a:pt x="81" y="338"/>
                  </a:cubicBezTo>
                  <a:cubicBezTo>
                    <a:pt x="81" y="341"/>
                    <a:pt x="81" y="341"/>
                    <a:pt x="81" y="341"/>
                  </a:cubicBezTo>
                  <a:cubicBezTo>
                    <a:pt x="80" y="342"/>
                    <a:pt x="80" y="342"/>
                    <a:pt x="80" y="342"/>
                  </a:cubicBezTo>
                  <a:cubicBezTo>
                    <a:pt x="79" y="342"/>
                    <a:pt x="79" y="342"/>
                    <a:pt x="79" y="342"/>
                  </a:cubicBezTo>
                  <a:cubicBezTo>
                    <a:pt x="77" y="344"/>
                    <a:pt x="77" y="344"/>
                    <a:pt x="77" y="344"/>
                  </a:cubicBezTo>
                  <a:cubicBezTo>
                    <a:pt x="76" y="344"/>
                    <a:pt x="76" y="344"/>
                    <a:pt x="76" y="344"/>
                  </a:cubicBezTo>
                  <a:cubicBezTo>
                    <a:pt x="74" y="342"/>
                    <a:pt x="74" y="342"/>
                    <a:pt x="74" y="342"/>
                  </a:cubicBezTo>
                  <a:cubicBezTo>
                    <a:pt x="72" y="342"/>
                    <a:pt x="72" y="342"/>
                    <a:pt x="72" y="342"/>
                  </a:cubicBezTo>
                  <a:cubicBezTo>
                    <a:pt x="71" y="341"/>
                    <a:pt x="71" y="341"/>
                    <a:pt x="71" y="341"/>
                  </a:cubicBezTo>
                  <a:cubicBezTo>
                    <a:pt x="68" y="341"/>
                    <a:pt x="68" y="341"/>
                    <a:pt x="68" y="341"/>
                  </a:cubicBezTo>
                  <a:cubicBezTo>
                    <a:pt x="67" y="341"/>
                    <a:pt x="67" y="341"/>
                    <a:pt x="67" y="341"/>
                  </a:cubicBezTo>
                  <a:cubicBezTo>
                    <a:pt x="67" y="339"/>
                    <a:pt x="67" y="339"/>
                    <a:pt x="67" y="339"/>
                  </a:cubicBezTo>
                  <a:cubicBezTo>
                    <a:pt x="65" y="338"/>
                    <a:pt x="65" y="338"/>
                    <a:pt x="65" y="338"/>
                  </a:cubicBezTo>
                  <a:cubicBezTo>
                    <a:pt x="64" y="336"/>
                    <a:pt x="64" y="336"/>
                    <a:pt x="64" y="336"/>
                  </a:cubicBezTo>
                  <a:cubicBezTo>
                    <a:pt x="63" y="336"/>
                    <a:pt x="63" y="336"/>
                    <a:pt x="63" y="336"/>
                  </a:cubicBezTo>
                  <a:cubicBezTo>
                    <a:pt x="62" y="337"/>
                    <a:pt x="62" y="337"/>
                    <a:pt x="62" y="337"/>
                  </a:cubicBezTo>
                  <a:cubicBezTo>
                    <a:pt x="58" y="336"/>
                    <a:pt x="58" y="336"/>
                    <a:pt x="58" y="336"/>
                  </a:cubicBezTo>
                  <a:cubicBezTo>
                    <a:pt x="57" y="334"/>
                    <a:pt x="57" y="334"/>
                    <a:pt x="57" y="334"/>
                  </a:cubicBezTo>
                  <a:cubicBezTo>
                    <a:pt x="57" y="334"/>
                    <a:pt x="57" y="334"/>
                    <a:pt x="57" y="334"/>
                  </a:cubicBezTo>
                  <a:cubicBezTo>
                    <a:pt x="57" y="332"/>
                    <a:pt x="57" y="332"/>
                    <a:pt x="57" y="332"/>
                  </a:cubicBezTo>
                  <a:cubicBezTo>
                    <a:pt x="57" y="330"/>
                    <a:pt x="57" y="330"/>
                    <a:pt x="57" y="330"/>
                  </a:cubicBezTo>
                  <a:cubicBezTo>
                    <a:pt x="57" y="328"/>
                    <a:pt x="57" y="328"/>
                    <a:pt x="57" y="328"/>
                  </a:cubicBezTo>
                  <a:cubicBezTo>
                    <a:pt x="55" y="327"/>
                    <a:pt x="55" y="327"/>
                    <a:pt x="55" y="327"/>
                  </a:cubicBezTo>
                  <a:cubicBezTo>
                    <a:pt x="55" y="326"/>
                    <a:pt x="55" y="326"/>
                    <a:pt x="55" y="326"/>
                  </a:cubicBezTo>
                  <a:cubicBezTo>
                    <a:pt x="53" y="323"/>
                    <a:pt x="53" y="323"/>
                    <a:pt x="53" y="323"/>
                  </a:cubicBezTo>
                  <a:cubicBezTo>
                    <a:pt x="53" y="321"/>
                    <a:pt x="53" y="321"/>
                    <a:pt x="53" y="321"/>
                  </a:cubicBezTo>
                  <a:cubicBezTo>
                    <a:pt x="51" y="321"/>
                    <a:pt x="51" y="321"/>
                    <a:pt x="51" y="321"/>
                  </a:cubicBezTo>
                  <a:cubicBezTo>
                    <a:pt x="52" y="319"/>
                    <a:pt x="52" y="319"/>
                    <a:pt x="52" y="319"/>
                  </a:cubicBezTo>
                  <a:cubicBezTo>
                    <a:pt x="53" y="319"/>
                    <a:pt x="53" y="319"/>
                    <a:pt x="53" y="319"/>
                  </a:cubicBezTo>
                  <a:cubicBezTo>
                    <a:pt x="53" y="316"/>
                    <a:pt x="53" y="316"/>
                    <a:pt x="53" y="316"/>
                  </a:cubicBezTo>
                  <a:cubicBezTo>
                    <a:pt x="53" y="314"/>
                    <a:pt x="53" y="314"/>
                    <a:pt x="53" y="314"/>
                  </a:cubicBezTo>
                  <a:cubicBezTo>
                    <a:pt x="53" y="314"/>
                    <a:pt x="53" y="314"/>
                    <a:pt x="53" y="314"/>
                  </a:cubicBezTo>
                  <a:cubicBezTo>
                    <a:pt x="53" y="313"/>
                    <a:pt x="53" y="313"/>
                    <a:pt x="53" y="313"/>
                  </a:cubicBezTo>
                  <a:cubicBezTo>
                    <a:pt x="53" y="312"/>
                    <a:pt x="53" y="312"/>
                    <a:pt x="53" y="312"/>
                  </a:cubicBezTo>
                  <a:cubicBezTo>
                    <a:pt x="52" y="312"/>
                    <a:pt x="52" y="312"/>
                    <a:pt x="52" y="312"/>
                  </a:cubicBezTo>
                  <a:cubicBezTo>
                    <a:pt x="50" y="309"/>
                    <a:pt x="50" y="309"/>
                    <a:pt x="50" y="309"/>
                  </a:cubicBezTo>
                  <a:cubicBezTo>
                    <a:pt x="46" y="307"/>
                    <a:pt x="46" y="307"/>
                    <a:pt x="46" y="307"/>
                  </a:cubicBezTo>
                  <a:cubicBezTo>
                    <a:pt x="45" y="308"/>
                    <a:pt x="45" y="308"/>
                    <a:pt x="45" y="308"/>
                  </a:cubicBezTo>
                  <a:cubicBezTo>
                    <a:pt x="44" y="307"/>
                    <a:pt x="44" y="307"/>
                    <a:pt x="44" y="307"/>
                  </a:cubicBezTo>
                  <a:cubicBezTo>
                    <a:pt x="43" y="307"/>
                    <a:pt x="43" y="307"/>
                    <a:pt x="43" y="307"/>
                  </a:cubicBezTo>
                  <a:cubicBezTo>
                    <a:pt x="42" y="308"/>
                    <a:pt x="42" y="308"/>
                    <a:pt x="42" y="308"/>
                  </a:cubicBezTo>
                  <a:cubicBezTo>
                    <a:pt x="40" y="308"/>
                    <a:pt x="40" y="308"/>
                    <a:pt x="40" y="308"/>
                  </a:cubicBezTo>
                  <a:cubicBezTo>
                    <a:pt x="41" y="307"/>
                    <a:pt x="41" y="307"/>
                    <a:pt x="41" y="307"/>
                  </a:cubicBezTo>
                  <a:cubicBezTo>
                    <a:pt x="43" y="306"/>
                    <a:pt x="43" y="306"/>
                    <a:pt x="43" y="306"/>
                  </a:cubicBezTo>
                  <a:cubicBezTo>
                    <a:pt x="43" y="305"/>
                    <a:pt x="43" y="305"/>
                    <a:pt x="43" y="305"/>
                  </a:cubicBezTo>
                  <a:cubicBezTo>
                    <a:pt x="41" y="305"/>
                    <a:pt x="41" y="305"/>
                    <a:pt x="41" y="305"/>
                  </a:cubicBezTo>
                  <a:cubicBezTo>
                    <a:pt x="41" y="304"/>
                    <a:pt x="41" y="304"/>
                    <a:pt x="41" y="304"/>
                  </a:cubicBezTo>
                  <a:cubicBezTo>
                    <a:pt x="43" y="304"/>
                    <a:pt x="43" y="304"/>
                    <a:pt x="43" y="304"/>
                  </a:cubicBezTo>
                  <a:cubicBezTo>
                    <a:pt x="41" y="303"/>
                    <a:pt x="41" y="303"/>
                    <a:pt x="41" y="303"/>
                  </a:cubicBezTo>
                  <a:cubicBezTo>
                    <a:pt x="40" y="304"/>
                    <a:pt x="40" y="304"/>
                    <a:pt x="40" y="304"/>
                  </a:cubicBezTo>
                  <a:cubicBezTo>
                    <a:pt x="37" y="304"/>
                    <a:pt x="37" y="304"/>
                    <a:pt x="37" y="304"/>
                  </a:cubicBezTo>
                  <a:cubicBezTo>
                    <a:pt x="37" y="304"/>
                    <a:pt x="37" y="304"/>
                    <a:pt x="37" y="304"/>
                  </a:cubicBezTo>
                  <a:cubicBezTo>
                    <a:pt x="38" y="303"/>
                    <a:pt x="38" y="303"/>
                    <a:pt x="38" y="303"/>
                  </a:cubicBezTo>
                  <a:cubicBezTo>
                    <a:pt x="39" y="302"/>
                    <a:pt x="39" y="302"/>
                    <a:pt x="39" y="302"/>
                  </a:cubicBezTo>
                  <a:cubicBezTo>
                    <a:pt x="39" y="301"/>
                    <a:pt x="39" y="301"/>
                    <a:pt x="39" y="301"/>
                  </a:cubicBezTo>
                  <a:cubicBezTo>
                    <a:pt x="36" y="301"/>
                    <a:pt x="36" y="301"/>
                    <a:pt x="36" y="301"/>
                  </a:cubicBezTo>
                  <a:cubicBezTo>
                    <a:pt x="36" y="299"/>
                    <a:pt x="36" y="299"/>
                    <a:pt x="36" y="299"/>
                  </a:cubicBezTo>
                  <a:cubicBezTo>
                    <a:pt x="34" y="298"/>
                    <a:pt x="34" y="298"/>
                    <a:pt x="34" y="298"/>
                  </a:cubicBezTo>
                  <a:cubicBezTo>
                    <a:pt x="33" y="296"/>
                    <a:pt x="33" y="296"/>
                    <a:pt x="33" y="296"/>
                  </a:cubicBezTo>
                  <a:cubicBezTo>
                    <a:pt x="31" y="294"/>
                    <a:pt x="31" y="294"/>
                    <a:pt x="31" y="294"/>
                  </a:cubicBezTo>
                  <a:cubicBezTo>
                    <a:pt x="32" y="294"/>
                    <a:pt x="32" y="294"/>
                    <a:pt x="32" y="294"/>
                  </a:cubicBezTo>
                  <a:cubicBezTo>
                    <a:pt x="33" y="294"/>
                    <a:pt x="33" y="294"/>
                    <a:pt x="33" y="294"/>
                  </a:cubicBezTo>
                  <a:cubicBezTo>
                    <a:pt x="34" y="294"/>
                    <a:pt x="34" y="294"/>
                    <a:pt x="34" y="294"/>
                  </a:cubicBezTo>
                  <a:cubicBezTo>
                    <a:pt x="36" y="294"/>
                    <a:pt x="36" y="294"/>
                    <a:pt x="36" y="294"/>
                  </a:cubicBezTo>
                  <a:cubicBezTo>
                    <a:pt x="37" y="296"/>
                    <a:pt x="37" y="296"/>
                    <a:pt x="37" y="296"/>
                  </a:cubicBezTo>
                  <a:cubicBezTo>
                    <a:pt x="40" y="299"/>
                    <a:pt x="40" y="299"/>
                    <a:pt x="40" y="299"/>
                  </a:cubicBezTo>
                  <a:cubicBezTo>
                    <a:pt x="42" y="299"/>
                    <a:pt x="42" y="299"/>
                    <a:pt x="42" y="299"/>
                  </a:cubicBezTo>
                  <a:cubicBezTo>
                    <a:pt x="42" y="299"/>
                    <a:pt x="42" y="299"/>
                    <a:pt x="42" y="299"/>
                  </a:cubicBezTo>
                  <a:cubicBezTo>
                    <a:pt x="44" y="300"/>
                    <a:pt x="44" y="300"/>
                    <a:pt x="44" y="300"/>
                  </a:cubicBezTo>
                  <a:cubicBezTo>
                    <a:pt x="47" y="300"/>
                    <a:pt x="47" y="300"/>
                    <a:pt x="47" y="300"/>
                  </a:cubicBezTo>
                  <a:cubicBezTo>
                    <a:pt x="47" y="299"/>
                    <a:pt x="47" y="299"/>
                    <a:pt x="47" y="299"/>
                  </a:cubicBezTo>
                  <a:cubicBezTo>
                    <a:pt x="48" y="301"/>
                    <a:pt x="48" y="301"/>
                    <a:pt x="48" y="301"/>
                  </a:cubicBezTo>
                  <a:cubicBezTo>
                    <a:pt x="47" y="301"/>
                    <a:pt x="47" y="301"/>
                    <a:pt x="47" y="301"/>
                  </a:cubicBezTo>
                  <a:cubicBezTo>
                    <a:pt x="48" y="302"/>
                    <a:pt x="48" y="302"/>
                    <a:pt x="48" y="302"/>
                  </a:cubicBezTo>
                  <a:cubicBezTo>
                    <a:pt x="48" y="303"/>
                    <a:pt x="48" y="303"/>
                    <a:pt x="48" y="303"/>
                  </a:cubicBezTo>
                  <a:cubicBezTo>
                    <a:pt x="49" y="303"/>
                    <a:pt x="49" y="303"/>
                    <a:pt x="49" y="303"/>
                  </a:cubicBezTo>
                  <a:cubicBezTo>
                    <a:pt x="50" y="302"/>
                    <a:pt x="50" y="302"/>
                    <a:pt x="50" y="302"/>
                  </a:cubicBezTo>
                  <a:cubicBezTo>
                    <a:pt x="53" y="302"/>
                    <a:pt x="53" y="302"/>
                    <a:pt x="53" y="302"/>
                  </a:cubicBezTo>
                  <a:cubicBezTo>
                    <a:pt x="52" y="302"/>
                    <a:pt x="52" y="302"/>
                    <a:pt x="52" y="302"/>
                  </a:cubicBezTo>
                  <a:cubicBezTo>
                    <a:pt x="54" y="303"/>
                    <a:pt x="54" y="303"/>
                    <a:pt x="54" y="303"/>
                  </a:cubicBezTo>
                  <a:cubicBezTo>
                    <a:pt x="55" y="302"/>
                    <a:pt x="55" y="302"/>
                    <a:pt x="55" y="302"/>
                  </a:cubicBezTo>
                  <a:cubicBezTo>
                    <a:pt x="55" y="303"/>
                    <a:pt x="55" y="303"/>
                    <a:pt x="55" y="303"/>
                  </a:cubicBezTo>
                  <a:cubicBezTo>
                    <a:pt x="58" y="306"/>
                    <a:pt x="58" y="306"/>
                    <a:pt x="58" y="306"/>
                  </a:cubicBezTo>
                  <a:cubicBezTo>
                    <a:pt x="59" y="305"/>
                    <a:pt x="59" y="305"/>
                    <a:pt x="59" y="305"/>
                  </a:cubicBezTo>
                  <a:cubicBezTo>
                    <a:pt x="60" y="305"/>
                    <a:pt x="60" y="305"/>
                    <a:pt x="60" y="305"/>
                  </a:cubicBezTo>
                  <a:cubicBezTo>
                    <a:pt x="61" y="306"/>
                    <a:pt x="61" y="306"/>
                    <a:pt x="61" y="306"/>
                  </a:cubicBezTo>
                  <a:cubicBezTo>
                    <a:pt x="63" y="306"/>
                    <a:pt x="63" y="306"/>
                    <a:pt x="63" y="306"/>
                  </a:cubicBezTo>
                  <a:cubicBezTo>
                    <a:pt x="65" y="306"/>
                    <a:pt x="65" y="306"/>
                    <a:pt x="65" y="306"/>
                  </a:cubicBezTo>
                  <a:cubicBezTo>
                    <a:pt x="66" y="306"/>
                    <a:pt x="66" y="306"/>
                    <a:pt x="66" y="306"/>
                  </a:cubicBezTo>
                  <a:cubicBezTo>
                    <a:pt x="68" y="307"/>
                    <a:pt x="68" y="307"/>
                    <a:pt x="68" y="307"/>
                  </a:cubicBezTo>
                  <a:cubicBezTo>
                    <a:pt x="71" y="308"/>
                    <a:pt x="71" y="308"/>
                    <a:pt x="71" y="308"/>
                  </a:cubicBezTo>
                  <a:cubicBezTo>
                    <a:pt x="76" y="308"/>
                    <a:pt x="76" y="308"/>
                    <a:pt x="76" y="308"/>
                  </a:cubicBezTo>
                  <a:cubicBezTo>
                    <a:pt x="80" y="308"/>
                    <a:pt x="80" y="308"/>
                    <a:pt x="80" y="308"/>
                  </a:cubicBezTo>
                  <a:cubicBezTo>
                    <a:pt x="81" y="307"/>
                    <a:pt x="81" y="307"/>
                    <a:pt x="81" y="307"/>
                  </a:cubicBezTo>
                  <a:cubicBezTo>
                    <a:pt x="83" y="307"/>
                    <a:pt x="83" y="307"/>
                    <a:pt x="83" y="307"/>
                  </a:cubicBezTo>
                  <a:cubicBezTo>
                    <a:pt x="84" y="306"/>
                    <a:pt x="84" y="306"/>
                    <a:pt x="84" y="306"/>
                  </a:cubicBezTo>
                  <a:cubicBezTo>
                    <a:pt x="87" y="305"/>
                    <a:pt x="87" y="305"/>
                    <a:pt x="87" y="305"/>
                  </a:cubicBezTo>
                  <a:cubicBezTo>
                    <a:pt x="90" y="304"/>
                    <a:pt x="90" y="304"/>
                    <a:pt x="90" y="304"/>
                  </a:cubicBezTo>
                  <a:cubicBezTo>
                    <a:pt x="93" y="300"/>
                    <a:pt x="93" y="300"/>
                    <a:pt x="93" y="300"/>
                  </a:cubicBezTo>
                  <a:cubicBezTo>
                    <a:pt x="93" y="298"/>
                    <a:pt x="93" y="298"/>
                    <a:pt x="93" y="298"/>
                  </a:cubicBezTo>
                  <a:cubicBezTo>
                    <a:pt x="95" y="296"/>
                    <a:pt x="95" y="296"/>
                    <a:pt x="95" y="296"/>
                  </a:cubicBezTo>
                  <a:cubicBezTo>
                    <a:pt x="95" y="295"/>
                    <a:pt x="95" y="295"/>
                    <a:pt x="95" y="295"/>
                  </a:cubicBezTo>
                  <a:cubicBezTo>
                    <a:pt x="96" y="293"/>
                    <a:pt x="96" y="293"/>
                    <a:pt x="96" y="293"/>
                  </a:cubicBezTo>
                  <a:cubicBezTo>
                    <a:pt x="96" y="291"/>
                    <a:pt x="96" y="291"/>
                    <a:pt x="96" y="291"/>
                  </a:cubicBezTo>
                  <a:cubicBezTo>
                    <a:pt x="96" y="289"/>
                    <a:pt x="96" y="289"/>
                    <a:pt x="96" y="289"/>
                  </a:cubicBezTo>
                  <a:cubicBezTo>
                    <a:pt x="96" y="287"/>
                    <a:pt x="96" y="287"/>
                    <a:pt x="96" y="287"/>
                  </a:cubicBezTo>
                  <a:cubicBezTo>
                    <a:pt x="95" y="286"/>
                    <a:pt x="95" y="286"/>
                    <a:pt x="95" y="286"/>
                  </a:cubicBezTo>
                  <a:cubicBezTo>
                    <a:pt x="95" y="286"/>
                    <a:pt x="95" y="286"/>
                    <a:pt x="95" y="286"/>
                  </a:cubicBezTo>
                  <a:cubicBezTo>
                    <a:pt x="93" y="284"/>
                    <a:pt x="93" y="284"/>
                    <a:pt x="93" y="284"/>
                  </a:cubicBezTo>
                  <a:cubicBezTo>
                    <a:pt x="92" y="283"/>
                    <a:pt x="92" y="283"/>
                    <a:pt x="92" y="283"/>
                  </a:cubicBezTo>
                  <a:cubicBezTo>
                    <a:pt x="92" y="281"/>
                    <a:pt x="92" y="281"/>
                    <a:pt x="92" y="281"/>
                  </a:cubicBezTo>
                  <a:cubicBezTo>
                    <a:pt x="90" y="279"/>
                    <a:pt x="90" y="279"/>
                    <a:pt x="90" y="279"/>
                  </a:cubicBezTo>
                  <a:cubicBezTo>
                    <a:pt x="88" y="279"/>
                    <a:pt x="88" y="279"/>
                    <a:pt x="88" y="279"/>
                  </a:cubicBezTo>
                  <a:cubicBezTo>
                    <a:pt x="88" y="280"/>
                    <a:pt x="88" y="280"/>
                    <a:pt x="88" y="280"/>
                  </a:cubicBezTo>
                  <a:cubicBezTo>
                    <a:pt x="86" y="279"/>
                    <a:pt x="86" y="279"/>
                    <a:pt x="86" y="279"/>
                  </a:cubicBezTo>
                  <a:cubicBezTo>
                    <a:pt x="86" y="277"/>
                    <a:pt x="86" y="277"/>
                    <a:pt x="86" y="277"/>
                  </a:cubicBezTo>
                  <a:cubicBezTo>
                    <a:pt x="83" y="275"/>
                    <a:pt x="83" y="275"/>
                    <a:pt x="83" y="275"/>
                  </a:cubicBezTo>
                  <a:cubicBezTo>
                    <a:pt x="83" y="273"/>
                    <a:pt x="83" y="273"/>
                    <a:pt x="83" y="273"/>
                  </a:cubicBezTo>
                  <a:cubicBezTo>
                    <a:pt x="81" y="271"/>
                    <a:pt x="81" y="271"/>
                    <a:pt x="81" y="271"/>
                  </a:cubicBezTo>
                  <a:cubicBezTo>
                    <a:pt x="80" y="271"/>
                    <a:pt x="80" y="271"/>
                    <a:pt x="80" y="271"/>
                  </a:cubicBezTo>
                  <a:cubicBezTo>
                    <a:pt x="80" y="272"/>
                    <a:pt x="80" y="272"/>
                    <a:pt x="80" y="272"/>
                  </a:cubicBezTo>
                  <a:cubicBezTo>
                    <a:pt x="82" y="274"/>
                    <a:pt x="82" y="274"/>
                    <a:pt x="82" y="274"/>
                  </a:cubicBezTo>
                  <a:cubicBezTo>
                    <a:pt x="80" y="275"/>
                    <a:pt x="80" y="275"/>
                    <a:pt x="80" y="275"/>
                  </a:cubicBezTo>
                  <a:cubicBezTo>
                    <a:pt x="78" y="273"/>
                    <a:pt x="78" y="273"/>
                    <a:pt x="78" y="273"/>
                  </a:cubicBezTo>
                  <a:cubicBezTo>
                    <a:pt x="77" y="273"/>
                    <a:pt x="77" y="273"/>
                    <a:pt x="77" y="273"/>
                  </a:cubicBezTo>
                  <a:cubicBezTo>
                    <a:pt x="74" y="270"/>
                    <a:pt x="74" y="270"/>
                    <a:pt x="74" y="270"/>
                  </a:cubicBezTo>
                  <a:cubicBezTo>
                    <a:pt x="73" y="270"/>
                    <a:pt x="73" y="270"/>
                    <a:pt x="73" y="270"/>
                  </a:cubicBezTo>
                  <a:cubicBezTo>
                    <a:pt x="73" y="271"/>
                    <a:pt x="73" y="271"/>
                    <a:pt x="73" y="271"/>
                  </a:cubicBezTo>
                  <a:cubicBezTo>
                    <a:pt x="74" y="272"/>
                    <a:pt x="74" y="272"/>
                    <a:pt x="74" y="272"/>
                  </a:cubicBezTo>
                  <a:cubicBezTo>
                    <a:pt x="72" y="272"/>
                    <a:pt x="72" y="272"/>
                    <a:pt x="72" y="272"/>
                  </a:cubicBezTo>
                  <a:cubicBezTo>
                    <a:pt x="70" y="269"/>
                    <a:pt x="70" y="269"/>
                    <a:pt x="70" y="269"/>
                  </a:cubicBezTo>
                  <a:cubicBezTo>
                    <a:pt x="69" y="268"/>
                    <a:pt x="69" y="268"/>
                    <a:pt x="69" y="268"/>
                  </a:cubicBezTo>
                  <a:cubicBezTo>
                    <a:pt x="67" y="267"/>
                    <a:pt x="67" y="267"/>
                    <a:pt x="67" y="267"/>
                  </a:cubicBezTo>
                  <a:cubicBezTo>
                    <a:pt x="61" y="263"/>
                    <a:pt x="61" y="263"/>
                    <a:pt x="61" y="263"/>
                  </a:cubicBezTo>
                  <a:cubicBezTo>
                    <a:pt x="52" y="258"/>
                    <a:pt x="52" y="258"/>
                    <a:pt x="52" y="258"/>
                  </a:cubicBezTo>
                  <a:cubicBezTo>
                    <a:pt x="50" y="257"/>
                    <a:pt x="50" y="257"/>
                    <a:pt x="50" y="257"/>
                  </a:cubicBezTo>
                  <a:cubicBezTo>
                    <a:pt x="50" y="258"/>
                    <a:pt x="50" y="258"/>
                    <a:pt x="50" y="258"/>
                  </a:cubicBezTo>
                  <a:cubicBezTo>
                    <a:pt x="48" y="257"/>
                    <a:pt x="48" y="257"/>
                    <a:pt x="48" y="257"/>
                  </a:cubicBezTo>
                  <a:cubicBezTo>
                    <a:pt x="46" y="256"/>
                    <a:pt x="46" y="256"/>
                    <a:pt x="46" y="256"/>
                  </a:cubicBezTo>
                  <a:cubicBezTo>
                    <a:pt x="46" y="257"/>
                    <a:pt x="46" y="257"/>
                    <a:pt x="46" y="257"/>
                  </a:cubicBezTo>
                  <a:cubicBezTo>
                    <a:pt x="45" y="258"/>
                    <a:pt x="45" y="258"/>
                    <a:pt x="45" y="258"/>
                  </a:cubicBezTo>
                  <a:cubicBezTo>
                    <a:pt x="43" y="257"/>
                    <a:pt x="43" y="257"/>
                    <a:pt x="43" y="257"/>
                  </a:cubicBezTo>
                  <a:cubicBezTo>
                    <a:pt x="41" y="257"/>
                    <a:pt x="41" y="257"/>
                    <a:pt x="41" y="257"/>
                  </a:cubicBezTo>
                  <a:cubicBezTo>
                    <a:pt x="40" y="256"/>
                    <a:pt x="40" y="256"/>
                    <a:pt x="40" y="256"/>
                  </a:cubicBezTo>
                  <a:cubicBezTo>
                    <a:pt x="38" y="255"/>
                    <a:pt x="38" y="255"/>
                    <a:pt x="38" y="255"/>
                  </a:cubicBezTo>
                  <a:cubicBezTo>
                    <a:pt x="38" y="255"/>
                    <a:pt x="38" y="255"/>
                    <a:pt x="38" y="255"/>
                  </a:cubicBezTo>
                  <a:cubicBezTo>
                    <a:pt x="39" y="257"/>
                    <a:pt x="39" y="257"/>
                    <a:pt x="39" y="257"/>
                  </a:cubicBezTo>
                  <a:cubicBezTo>
                    <a:pt x="38" y="257"/>
                    <a:pt x="38" y="257"/>
                    <a:pt x="38" y="257"/>
                  </a:cubicBezTo>
                  <a:cubicBezTo>
                    <a:pt x="37" y="256"/>
                    <a:pt x="37" y="256"/>
                    <a:pt x="37" y="256"/>
                  </a:cubicBezTo>
                  <a:cubicBezTo>
                    <a:pt x="35" y="257"/>
                    <a:pt x="35" y="257"/>
                    <a:pt x="35" y="257"/>
                  </a:cubicBezTo>
                  <a:cubicBezTo>
                    <a:pt x="35" y="257"/>
                    <a:pt x="35" y="257"/>
                    <a:pt x="35" y="257"/>
                  </a:cubicBezTo>
                  <a:cubicBezTo>
                    <a:pt x="35" y="258"/>
                    <a:pt x="35" y="258"/>
                    <a:pt x="35" y="258"/>
                  </a:cubicBezTo>
                  <a:cubicBezTo>
                    <a:pt x="34" y="261"/>
                    <a:pt x="34" y="261"/>
                    <a:pt x="34" y="261"/>
                  </a:cubicBezTo>
                  <a:cubicBezTo>
                    <a:pt x="32" y="261"/>
                    <a:pt x="32" y="261"/>
                    <a:pt x="32" y="261"/>
                  </a:cubicBezTo>
                  <a:cubicBezTo>
                    <a:pt x="33" y="259"/>
                    <a:pt x="33" y="259"/>
                    <a:pt x="33" y="259"/>
                  </a:cubicBezTo>
                  <a:cubicBezTo>
                    <a:pt x="34" y="258"/>
                    <a:pt x="34" y="258"/>
                    <a:pt x="34" y="258"/>
                  </a:cubicBezTo>
                  <a:cubicBezTo>
                    <a:pt x="34" y="258"/>
                    <a:pt x="34" y="258"/>
                    <a:pt x="34" y="258"/>
                  </a:cubicBezTo>
                  <a:cubicBezTo>
                    <a:pt x="32" y="258"/>
                    <a:pt x="32" y="258"/>
                    <a:pt x="32" y="258"/>
                  </a:cubicBezTo>
                  <a:cubicBezTo>
                    <a:pt x="33" y="257"/>
                    <a:pt x="33" y="257"/>
                    <a:pt x="33" y="257"/>
                  </a:cubicBezTo>
                  <a:cubicBezTo>
                    <a:pt x="33" y="256"/>
                    <a:pt x="33" y="256"/>
                    <a:pt x="33" y="256"/>
                  </a:cubicBezTo>
                  <a:cubicBezTo>
                    <a:pt x="32" y="256"/>
                    <a:pt x="32" y="256"/>
                    <a:pt x="32" y="256"/>
                  </a:cubicBezTo>
                  <a:cubicBezTo>
                    <a:pt x="32" y="256"/>
                    <a:pt x="32" y="256"/>
                    <a:pt x="32" y="256"/>
                  </a:cubicBezTo>
                  <a:cubicBezTo>
                    <a:pt x="30" y="258"/>
                    <a:pt x="30" y="258"/>
                    <a:pt x="30" y="258"/>
                  </a:cubicBezTo>
                  <a:cubicBezTo>
                    <a:pt x="30" y="257"/>
                    <a:pt x="30" y="257"/>
                    <a:pt x="30" y="257"/>
                  </a:cubicBezTo>
                  <a:cubicBezTo>
                    <a:pt x="30" y="257"/>
                    <a:pt x="30" y="257"/>
                    <a:pt x="30" y="257"/>
                  </a:cubicBezTo>
                  <a:cubicBezTo>
                    <a:pt x="30" y="256"/>
                    <a:pt x="30" y="256"/>
                    <a:pt x="30" y="256"/>
                  </a:cubicBezTo>
                  <a:cubicBezTo>
                    <a:pt x="29" y="257"/>
                    <a:pt x="29" y="257"/>
                    <a:pt x="29" y="257"/>
                  </a:cubicBezTo>
                  <a:cubicBezTo>
                    <a:pt x="29" y="257"/>
                    <a:pt x="29" y="257"/>
                    <a:pt x="29" y="257"/>
                  </a:cubicBezTo>
                  <a:cubicBezTo>
                    <a:pt x="28" y="256"/>
                    <a:pt x="28" y="256"/>
                    <a:pt x="28" y="256"/>
                  </a:cubicBezTo>
                  <a:cubicBezTo>
                    <a:pt x="27" y="255"/>
                    <a:pt x="27" y="255"/>
                    <a:pt x="27" y="255"/>
                  </a:cubicBezTo>
                  <a:cubicBezTo>
                    <a:pt x="26" y="257"/>
                    <a:pt x="26" y="257"/>
                    <a:pt x="26" y="257"/>
                  </a:cubicBezTo>
                  <a:cubicBezTo>
                    <a:pt x="25" y="255"/>
                    <a:pt x="25" y="255"/>
                    <a:pt x="25" y="255"/>
                  </a:cubicBezTo>
                  <a:cubicBezTo>
                    <a:pt x="24" y="255"/>
                    <a:pt x="24" y="255"/>
                    <a:pt x="24" y="255"/>
                  </a:cubicBezTo>
                  <a:cubicBezTo>
                    <a:pt x="23" y="256"/>
                    <a:pt x="23" y="256"/>
                    <a:pt x="23" y="256"/>
                  </a:cubicBezTo>
                  <a:cubicBezTo>
                    <a:pt x="23" y="254"/>
                    <a:pt x="23" y="254"/>
                    <a:pt x="23" y="254"/>
                  </a:cubicBezTo>
                  <a:cubicBezTo>
                    <a:pt x="23" y="252"/>
                    <a:pt x="23" y="252"/>
                    <a:pt x="23" y="252"/>
                  </a:cubicBezTo>
                  <a:cubicBezTo>
                    <a:pt x="24" y="251"/>
                    <a:pt x="24" y="251"/>
                    <a:pt x="24" y="251"/>
                  </a:cubicBezTo>
                  <a:cubicBezTo>
                    <a:pt x="24" y="252"/>
                    <a:pt x="24" y="252"/>
                    <a:pt x="24" y="252"/>
                  </a:cubicBezTo>
                  <a:cubicBezTo>
                    <a:pt x="25" y="253"/>
                    <a:pt x="25" y="253"/>
                    <a:pt x="25" y="253"/>
                  </a:cubicBezTo>
                  <a:cubicBezTo>
                    <a:pt x="27" y="253"/>
                    <a:pt x="27" y="253"/>
                    <a:pt x="27" y="253"/>
                  </a:cubicBezTo>
                  <a:cubicBezTo>
                    <a:pt x="29" y="254"/>
                    <a:pt x="29" y="254"/>
                    <a:pt x="29" y="254"/>
                  </a:cubicBezTo>
                  <a:cubicBezTo>
                    <a:pt x="30" y="253"/>
                    <a:pt x="30" y="253"/>
                    <a:pt x="30" y="253"/>
                  </a:cubicBezTo>
                  <a:cubicBezTo>
                    <a:pt x="30" y="252"/>
                    <a:pt x="30" y="252"/>
                    <a:pt x="30" y="252"/>
                  </a:cubicBezTo>
                  <a:cubicBezTo>
                    <a:pt x="29" y="251"/>
                    <a:pt x="29" y="251"/>
                    <a:pt x="29" y="251"/>
                  </a:cubicBezTo>
                  <a:cubicBezTo>
                    <a:pt x="28" y="250"/>
                    <a:pt x="28" y="250"/>
                    <a:pt x="28" y="250"/>
                  </a:cubicBezTo>
                  <a:cubicBezTo>
                    <a:pt x="27" y="250"/>
                    <a:pt x="27" y="250"/>
                    <a:pt x="27" y="250"/>
                  </a:cubicBezTo>
                  <a:cubicBezTo>
                    <a:pt x="26" y="250"/>
                    <a:pt x="26" y="250"/>
                    <a:pt x="26" y="250"/>
                  </a:cubicBezTo>
                  <a:cubicBezTo>
                    <a:pt x="26" y="250"/>
                    <a:pt x="26" y="250"/>
                    <a:pt x="26" y="250"/>
                  </a:cubicBezTo>
                  <a:cubicBezTo>
                    <a:pt x="25" y="248"/>
                    <a:pt x="25" y="248"/>
                    <a:pt x="25" y="248"/>
                  </a:cubicBezTo>
                  <a:cubicBezTo>
                    <a:pt x="23" y="248"/>
                    <a:pt x="23" y="248"/>
                    <a:pt x="23" y="248"/>
                  </a:cubicBezTo>
                  <a:cubicBezTo>
                    <a:pt x="21" y="247"/>
                    <a:pt x="21" y="247"/>
                    <a:pt x="21" y="247"/>
                  </a:cubicBezTo>
                  <a:cubicBezTo>
                    <a:pt x="21" y="248"/>
                    <a:pt x="21" y="248"/>
                    <a:pt x="21" y="248"/>
                  </a:cubicBezTo>
                  <a:cubicBezTo>
                    <a:pt x="21" y="249"/>
                    <a:pt x="21" y="249"/>
                    <a:pt x="21" y="249"/>
                  </a:cubicBezTo>
                  <a:cubicBezTo>
                    <a:pt x="22" y="249"/>
                    <a:pt x="22" y="249"/>
                    <a:pt x="22" y="249"/>
                  </a:cubicBezTo>
                  <a:cubicBezTo>
                    <a:pt x="22" y="250"/>
                    <a:pt x="22" y="250"/>
                    <a:pt x="22" y="250"/>
                  </a:cubicBezTo>
                  <a:cubicBezTo>
                    <a:pt x="21" y="250"/>
                    <a:pt x="21" y="250"/>
                    <a:pt x="21" y="250"/>
                  </a:cubicBezTo>
                  <a:cubicBezTo>
                    <a:pt x="20" y="250"/>
                    <a:pt x="20" y="250"/>
                    <a:pt x="20" y="250"/>
                  </a:cubicBezTo>
                  <a:cubicBezTo>
                    <a:pt x="20" y="250"/>
                    <a:pt x="20" y="250"/>
                    <a:pt x="20" y="250"/>
                  </a:cubicBezTo>
                  <a:cubicBezTo>
                    <a:pt x="21" y="251"/>
                    <a:pt x="21" y="251"/>
                    <a:pt x="21" y="251"/>
                  </a:cubicBezTo>
                  <a:cubicBezTo>
                    <a:pt x="21" y="252"/>
                    <a:pt x="21" y="252"/>
                    <a:pt x="21" y="252"/>
                  </a:cubicBezTo>
                  <a:cubicBezTo>
                    <a:pt x="19" y="252"/>
                    <a:pt x="19" y="252"/>
                    <a:pt x="19" y="252"/>
                  </a:cubicBezTo>
                  <a:cubicBezTo>
                    <a:pt x="19" y="253"/>
                    <a:pt x="19" y="253"/>
                    <a:pt x="19" y="253"/>
                  </a:cubicBezTo>
                  <a:cubicBezTo>
                    <a:pt x="18" y="255"/>
                    <a:pt x="18" y="255"/>
                    <a:pt x="18" y="255"/>
                  </a:cubicBezTo>
                  <a:cubicBezTo>
                    <a:pt x="18" y="254"/>
                    <a:pt x="18" y="254"/>
                    <a:pt x="18" y="254"/>
                  </a:cubicBezTo>
                  <a:cubicBezTo>
                    <a:pt x="18" y="252"/>
                    <a:pt x="18" y="252"/>
                    <a:pt x="18" y="252"/>
                  </a:cubicBezTo>
                  <a:cubicBezTo>
                    <a:pt x="17" y="252"/>
                    <a:pt x="17" y="252"/>
                    <a:pt x="17" y="252"/>
                  </a:cubicBezTo>
                  <a:cubicBezTo>
                    <a:pt x="15" y="251"/>
                    <a:pt x="15" y="251"/>
                    <a:pt x="15" y="251"/>
                  </a:cubicBezTo>
                  <a:cubicBezTo>
                    <a:pt x="15" y="251"/>
                    <a:pt x="15" y="251"/>
                    <a:pt x="15" y="251"/>
                  </a:cubicBezTo>
                  <a:cubicBezTo>
                    <a:pt x="15" y="253"/>
                    <a:pt x="15" y="253"/>
                    <a:pt x="15" y="253"/>
                  </a:cubicBezTo>
                  <a:cubicBezTo>
                    <a:pt x="14" y="255"/>
                    <a:pt x="14" y="255"/>
                    <a:pt x="14" y="255"/>
                  </a:cubicBezTo>
                  <a:cubicBezTo>
                    <a:pt x="12" y="254"/>
                    <a:pt x="12" y="254"/>
                    <a:pt x="12" y="254"/>
                  </a:cubicBezTo>
                  <a:cubicBezTo>
                    <a:pt x="11" y="254"/>
                    <a:pt x="11" y="254"/>
                    <a:pt x="11" y="254"/>
                  </a:cubicBezTo>
                  <a:cubicBezTo>
                    <a:pt x="11" y="257"/>
                    <a:pt x="11" y="257"/>
                    <a:pt x="11" y="257"/>
                  </a:cubicBezTo>
                  <a:cubicBezTo>
                    <a:pt x="10" y="258"/>
                    <a:pt x="10" y="258"/>
                    <a:pt x="10" y="258"/>
                  </a:cubicBezTo>
                  <a:cubicBezTo>
                    <a:pt x="8" y="259"/>
                    <a:pt x="8" y="259"/>
                    <a:pt x="8" y="259"/>
                  </a:cubicBezTo>
                  <a:cubicBezTo>
                    <a:pt x="5" y="261"/>
                    <a:pt x="5" y="261"/>
                    <a:pt x="5" y="261"/>
                  </a:cubicBezTo>
                  <a:cubicBezTo>
                    <a:pt x="5" y="264"/>
                    <a:pt x="5" y="264"/>
                    <a:pt x="5" y="264"/>
                  </a:cubicBezTo>
                  <a:cubicBezTo>
                    <a:pt x="4" y="264"/>
                    <a:pt x="4" y="264"/>
                    <a:pt x="4" y="264"/>
                  </a:cubicBezTo>
                  <a:cubicBezTo>
                    <a:pt x="4" y="264"/>
                    <a:pt x="4" y="264"/>
                    <a:pt x="4" y="264"/>
                  </a:cubicBezTo>
                  <a:cubicBezTo>
                    <a:pt x="2" y="265"/>
                    <a:pt x="2" y="265"/>
                    <a:pt x="2" y="265"/>
                  </a:cubicBezTo>
                  <a:cubicBezTo>
                    <a:pt x="0" y="266"/>
                    <a:pt x="0" y="266"/>
                    <a:pt x="0" y="266"/>
                  </a:cubicBezTo>
                  <a:cubicBezTo>
                    <a:pt x="2" y="267"/>
                    <a:pt x="2" y="267"/>
                    <a:pt x="2" y="267"/>
                  </a:cubicBezTo>
                  <a:cubicBezTo>
                    <a:pt x="1" y="269"/>
                    <a:pt x="1" y="269"/>
                    <a:pt x="1" y="269"/>
                  </a:cubicBezTo>
                  <a:cubicBezTo>
                    <a:pt x="1" y="272"/>
                    <a:pt x="1" y="272"/>
                    <a:pt x="1" y="272"/>
                  </a:cubicBezTo>
                  <a:cubicBezTo>
                    <a:pt x="2" y="273"/>
                    <a:pt x="2" y="273"/>
                    <a:pt x="2" y="273"/>
                  </a:cubicBezTo>
                  <a:cubicBezTo>
                    <a:pt x="3" y="277"/>
                    <a:pt x="3" y="277"/>
                    <a:pt x="3" y="277"/>
                  </a:cubicBezTo>
                  <a:cubicBezTo>
                    <a:pt x="5" y="278"/>
                    <a:pt x="5" y="278"/>
                    <a:pt x="5" y="278"/>
                  </a:cubicBezTo>
                  <a:cubicBezTo>
                    <a:pt x="7" y="279"/>
                    <a:pt x="7" y="279"/>
                    <a:pt x="7" y="279"/>
                  </a:cubicBezTo>
                  <a:cubicBezTo>
                    <a:pt x="8" y="281"/>
                    <a:pt x="8" y="281"/>
                    <a:pt x="8" y="281"/>
                  </a:cubicBezTo>
                  <a:cubicBezTo>
                    <a:pt x="9" y="283"/>
                    <a:pt x="9" y="283"/>
                    <a:pt x="9" y="283"/>
                  </a:cubicBezTo>
                  <a:cubicBezTo>
                    <a:pt x="13" y="285"/>
                    <a:pt x="13" y="285"/>
                    <a:pt x="13" y="285"/>
                  </a:cubicBezTo>
                  <a:cubicBezTo>
                    <a:pt x="14" y="286"/>
                    <a:pt x="14" y="286"/>
                    <a:pt x="14" y="286"/>
                  </a:cubicBezTo>
                  <a:cubicBezTo>
                    <a:pt x="13" y="289"/>
                    <a:pt x="13" y="289"/>
                    <a:pt x="13" y="289"/>
                  </a:cubicBezTo>
                  <a:cubicBezTo>
                    <a:pt x="12" y="292"/>
                    <a:pt x="12" y="292"/>
                    <a:pt x="12" y="292"/>
                  </a:cubicBezTo>
                  <a:cubicBezTo>
                    <a:pt x="10" y="296"/>
                    <a:pt x="10" y="296"/>
                    <a:pt x="10" y="296"/>
                  </a:cubicBezTo>
                  <a:cubicBezTo>
                    <a:pt x="12" y="298"/>
                    <a:pt x="12" y="298"/>
                    <a:pt x="12" y="298"/>
                  </a:cubicBezTo>
                  <a:cubicBezTo>
                    <a:pt x="13" y="301"/>
                    <a:pt x="13" y="301"/>
                    <a:pt x="13" y="301"/>
                  </a:cubicBezTo>
                  <a:cubicBezTo>
                    <a:pt x="17" y="307"/>
                    <a:pt x="17" y="307"/>
                    <a:pt x="17" y="307"/>
                  </a:cubicBezTo>
                  <a:cubicBezTo>
                    <a:pt x="20" y="316"/>
                    <a:pt x="20" y="316"/>
                    <a:pt x="20" y="316"/>
                  </a:cubicBezTo>
                  <a:cubicBezTo>
                    <a:pt x="19" y="317"/>
                    <a:pt x="19" y="317"/>
                    <a:pt x="19" y="317"/>
                  </a:cubicBezTo>
                  <a:cubicBezTo>
                    <a:pt x="19" y="323"/>
                    <a:pt x="19" y="323"/>
                    <a:pt x="19" y="323"/>
                  </a:cubicBezTo>
                  <a:cubicBezTo>
                    <a:pt x="19" y="324"/>
                    <a:pt x="19" y="324"/>
                    <a:pt x="19" y="324"/>
                  </a:cubicBezTo>
                  <a:cubicBezTo>
                    <a:pt x="20" y="325"/>
                    <a:pt x="20" y="325"/>
                    <a:pt x="20" y="325"/>
                  </a:cubicBezTo>
                  <a:cubicBezTo>
                    <a:pt x="19" y="326"/>
                    <a:pt x="19" y="326"/>
                    <a:pt x="19" y="326"/>
                  </a:cubicBezTo>
                  <a:cubicBezTo>
                    <a:pt x="19" y="329"/>
                    <a:pt x="19" y="329"/>
                    <a:pt x="19" y="329"/>
                  </a:cubicBezTo>
                  <a:cubicBezTo>
                    <a:pt x="20" y="330"/>
                    <a:pt x="20" y="330"/>
                    <a:pt x="20" y="330"/>
                  </a:cubicBezTo>
                  <a:cubicBezTo>
                    <a:pt x="22" y="331"/>
                    <a:pt x="22" y="331"/>
                    <a:pt x="22" y="331"/>
                  </a:cubicBezTo>
                  <a:cubicBezTo>
                    <a:pt x="23" y="333"/>
                    <a:pt x="23" y="333"/>
                    <a:pt x="23" y="333"/>
                  </a:cubicBezTo>
                  <a:cubicBezTo>
                    <a:pt x="22" y="333"/>
                    <a:pt x="22" y="333"/>
                    <a:pt x="22" y="333"/>
                  </a:cubicBezTo>
                  <a:cubicBezTo>
                    <a:pt x="23" y="337"/>
                    <a:pt x="23" y="337"/>
                    <a:pt x="23" y="337"/>
                  </a:cubicBezTo>
                  <a:cubicBezTo>
                    <a:pt x="24" y="339"/>
                    <a:pt x="24" y="339"/>
                    <a:pt x="24" y="339"/>
                  </a:cubicBezTo>
                  <a:cubicBezTo>
                    <a:pt x="26" y="340"/>
                    <a:pt x="26" y="340"/>
                    <a:pt x="26" y="340"/>
                  </a:cubicBezTo>
                  <a:cubicBezTo>
                    <a:pt x="26" y="343"/>
                    <a:pt x="26" y="343"/>
                    <a:pt x="26" y="343"/>
                  </a:cubicBezTo>
                  <a:cubicBezTo>
                    <a:pt x="25" y="345"/>
                    <a:pt x="25" y="345"/>
                    <a:pt x="25" y="345"/>
                  </a:cubicBezTo>
                  <a:cubicBezTo>
                    <a:pt x="24" y="348"/>
                    <a:pt x="24" y="348"/>
                    <a:pt x="24" y="348"/>
                  </a:cubicBezTo>
                  <a:cubicBezTo>
                    <a:pt x="28" y="354"/>
                    <a:pt x="28" y="354"/>
                    <a:pt x="28" y="354"/>
                  </a:cubicBezTo>
                  <a:cubicBezTo>
                    <a:pt x="30" y="354"/>
                    <a:pt x="30" y="354"/>
                    <a:pt x="30" y="354"/>
                  </a:cubicBezTo>
                  <a:cubicBezTo>
                    <a:pt x="34" y="359"/>
                    <a:pt x="34" y="359"/>
                    <a:pt x="34" y="359"/>
                  </a:cubicBezTo>
                  <a:cubicBezTo>
                    <a:pt x="35" y="361"/>
                    <a:pt x="35" y="361"/>
                    <a:pt x="35" y="361"/>
                  </a:cubicBezTo>
                  <a:cubicBezTo>
                    <a:pt x="32" y="368"/>
                    <a:pt x="32" y="368"/>
                    <a:pt x="32" y="368"/>
                  </a:cubicBezTo>
                  <a:cubicBezTo>
                    <a:pt x="29" y="374"/>
                    <a:pt x="29" y="374"/>
                    <a:pt x="29" y="374"/>
                  </a:cubicBezTo>
                  <a:cubicBezTo>
                    <a:pt x="27" y="378"/>
                    <a:pt x="27" y="378"/>
                    <a:pt x="27" y="378"/>
                  </a:cubicBezTo>
                  <a:cubicBezTo>
                    <a:pt x="24" y="382"/>
                    <a:pt x="24" y="382"/>
                    <a:pt x="24" y="382"/>
                  </a:cubicBezTo>
                  <a:cubicBezTo>
                    <a:pt x="22" y="386"/>
                    <a:pt x="22" y="386"/>
                    <a:pt x="22" y="386"/>
                  </a:cubicBezTo>
                  <a:cubicBezTo>
                    <a:pt x="20" y="387"/>
                    <a:pt x="20" y="387"/>
                    <a:pt x="20" y="387"/>
                  </a:cubicBezTo>
                  <a:cubicBezTo>
                    <a:pt x="16" y="391"/>
                    <a:pt x="16" y="391"/>
                    <a:pt x="16" y="391"/>
                  </a:cubicBezTo>
                  <a:cubicBezTo>
                    <a:pt x="16" y="393"/>
                    <a:pt x="16" y="393"/>
                    <a:pt x="16" y="393"/>
                  </a:cubicBezTo>
                  <a:cubicBezTo>
                    <a:pt x="16" y="393"/>
                    <a:pt x="16" y="393"/>
                    <a:pt x="16" y="393"/>
                  </a:cubicBezTo>
                  <a:cubicBezTo>
                    <a:pt x="17" y="393"/>
                    <a:pt x="17" y="393"/>
                    <a:pt x="17" y="393"/>
                  </a:cubicBezTo>
                  <a:cubicBezTo>
                    <a:pt x="17" y="393"/>
                    <a:pt x="19" y="392"/>
                    <a:pt x="19" y="392"/>
                  </a:cubicBezTo>
                  <a:cubicBezTo>
                    <a:pt x="21" y="391"/>
                    <a:pt x="21" y="391"/>
                    <a:pt x="21" y="391"/>
                  </a:cubicBezTo>
                  <a:cubicBezTo>
                    <a:pt x="20" y="392"/>
                    <a:pt x="20" y="392"/>
                    <a:pt x="20" y="392"/>
                  </a:cubicBezTo>
                  <a:cubicBezTo>
                    <a:pt x="20" y="393"/>
                    <a:pt x="20" y="393"/>
                    <a:pt x="20" y="393"/>
                  </a:cubicBezTo>
                  <a:cubicBezTo>
                    <a:pt x="20" y="395"/>
                    <a:pt x="20" y="395"/>
                    <a:pt x="20" y="395"/>
                  </a:cubicBezTo>
                  <a:cubicBezTo>
                    <a:pt x="18" y="393"/>
                    <a:pt x="18" y="393"/>
                    <a:pt x="18" y="393"/>
                  </a:cubicBezTo>
                  <a:cubicBezTo>
                    <a:pt x="18" y="395"/>
                    <a:pt x="18" y="395"/>
                    <a:pt x="18" y="395"/>
                  </a:cubicBezTo>
                  <a:cubicBezTo>
                    <a:pt x="20" y="397"/>
                    <a:pt x="20" y="397"/>
                    <a:pt x="20" y="397"/>
                  </a:cubicBezTo>
                  <a:cubicBezTo>
                    <a:pt x="22" y="397"/>
                    <a:pt x="22" y="397"/>
                    <a:pt x="22" y="397"/>
                  </a:cubicBezTo>
                  <a:cubicBezTo>
                    <a:pt x="23" y="399"/>
                    <a:pt x="23" y="399"/>
                    <a:pt x="23" y="399"/>
                  </a:cubicBezTo>
                  <a:cubicBezTo>
                    <a:pt x="25" y="399"/>
                    <a:pt x="25" y="399"/>
                    <a:pt x="25" y="399"/>
                  </a:cubicBezTo>
                  <a:cubicBezTo>
                    <a:pt x="26" y="398"/>
                    <a:pt x="26" y="398"/>
                    <a:pt x="26" y="398"/>
                  </a:cubicBezTo>
                  <a:cubicBezTo>
                    <a:pt x="28" y="398"/>
                    <a:pt x="28" y="398"/>
                    <a:pt x="28" y="398"/>
                  </a:cubicBezTo>
                  <a:cubicBezTo>
                    <a:pt x="29" y="400"/>
                    <a:pt x="29" y="400"/>
                    <a:pt x="29" y="400"/>
                  </a:cubicBezTo>
                  <a:cubicBezTo>
                    <a:pt x="28" y="402"/>
                    <a:pt x="28" y="402"/>
                    <a:pt x="28" y="402"/>
                  </a:cubicBezTo>
                  <a:cubicBezTo>
                    <a:pt x="25" y="401"/>
                    <a:pt x="25" y="401"/>
                    <a:pt x="25" y="401"/>
                  </a:cubicBezTo>
                  <a:cubicBezTo>
                    <a:pt x="24" y="401"/>
                    <a:pt x="24" y="401"/>
                    <a:pt x="24" y="401"/>
                  </a:cubicBezTo>
                  <a:cubicBezTo>
                    <a:pt x="24" y="403"/>
                    <a:pt x="24" y="403"/>
                    <a:pt x="24" y="403"/>
                  </a:cubicBezTo>
                  <a:cubicBezTo>
                    <a:pt x="22" y="404"/>
                    <a:pt x="22" y="404"/>
                    <a:pt x="22" y="404"/>
                  </a:cubicBezTo>
                  <a:cubicBezTo>
                    <a:pt x="20" y="403"/>
                    <a:pt x="20" y="403"/>
                    <a:pt x="20" y="403"/>
                  </a:cubicBezTo>
                  <a:cubicBezTo>
                    <a:pt x="19" y="404"/>
                    <a:pt x="19" y="404"/>
                    <a:pt x="19" y="404"/>
                  </a:cubicBezTo>
                  <a:cubicBezTo>
                    <a:pt x="19" y="406"/>
                    <a:pt x="19" y="406"/>
                    <a:pt x="19" y="406"/>
                  </a:cubicBezTo>
                  <a:cubicBezTo>
                    <a:pt x="18" y="406"/>
                    <a:pt x="18" y="406"/>
                    <a:pt x="18" y="406"/>
                  </a:cubicBezTo>
                  <a:cubicBezTo>
                    <a:pt x="17" y="405"/>
                    <a:pt x="17" y="405"/>
                    <a:pt x="17" y="405"/>
                  </a:cubicBezTo>
                  <a:cubicBezTo>
                    <a:pt x="16" y="405"/>
                    <a:pt x="16" y="405"/>
                    <a:pt x="16" y="405"/>
                  </a:cubicBezTo>
                  <a:cubicBezTo>
                    <a:pt x="16" y="406"/>
                    <a:pt x="16" y="406"/>
                    <a:pt x="16" y="406"/>
                  </a:cubicBezTo>
                  <a:cubicBezTo>
                    <a:pt x="17" y="408"/>
                    <a:pt x="17" y="408"/>
                    <a:pt x="17" y="408"/>
                  </a:cubicBezTo>
                  <a:cubicBezTo>
                    <a:pt x="16" y="410"/>
                    <a:pt x="16" y="410"/>
                    <a:pt x="16" y="410"/>
                  </a:cubicBezTo>
                  <a:cubicBezTo>
                    <a:pt x="16" y="410"/>
                    <a:pt x="16" y="410"/>
                    <a:pt x="16" y="410"/>
                  </a:cubicBezTo>
                  <a:cubicBezTo>
                    <a:pt x="17" y="411"/>
                    <a:pt x="17" y="411"/>
                    <a:pt x="17" y="411"/>
                  </a:cubicBezTo>
                  <a:cubicBezTo>
                    <a:pt x="17" y="411"/>
                    <a:pt x="17" y="411"/>
                    <a:pt x="17" y="411"/>
                  </a:cubicBezTo>
                  <a:cubicBezTo>
                    <a:pt x="17" y="412"/>
                    <a:pt x="17" y="412"/>
                    <a:pt x="17" y="412"/>
                  </a:cubicBezTo>
                  <a:cubicBezTo>
                    <a:pt x="16" y="414"/>
                    <a:pt x="16" y="414"/>
                    <a:pt x="16" y="414"/>
                  </a:cubicBezTo>
                  <a:cubicBezTo>
                    <a:pt x="15" y="416"/>
                    <a:pt x="15" y="416"/>
                    <a:pt x="15" y="416"/>
                  </a:cubicBezTo>
                  <a:cubicBezTo>
                    <a:pt x="14" y="417"/>
                    <a:pt x="14" y="417"/>
                    <a:pt x="14" y="417"/>
                  </a:cubicBezTo>
                  <a:cubicBezTo>
                    <a:pt x="13" y="423"/>
                    <a:pt x="13" y="423"/>
                    <a:pt x="13" y="423"/>
                  </a:cubicBezTo>
                  <a:cubicBezTo>
                    <a:pt x="17" y="431"/>
                    <a:pt x="17" y="431"/>
                    <a:pt x="17" y="431"/>
                  </a:cubicBezTo>
                  <a:cubicBezTo>
                    <a:pt x="17" y="433"/>
                    <a:pt x="17" y="433"/>
                    <a:pt x="17" y="433"/>
                  </a:cubicBezTo>
                  <a:cubicBezTo>
                    <a:pt x="16" y="434"/>
                    <a:pt x="16" y="434"/>
                    <a:pt x="16" y="434"/>
                  </a:cubicBezTo>
                  <a:cubicBezTo>
                    <a:pt x="16" y="435"/>
                    <a:pt x="16" y="435"/>
                    <a:pt x="16" y="435"/>
                  </a:cubicBezTo>
                  <a:cubicBezTo>
                    <a:pt x="15" y="437"/>
                    <a:pt x="15" y="437"/>
                    <a:pt x="15" y="437"/>
                  </a:cubicBezTo>
                  <a:cubicBezTo>
                    <a:pt x="17" y="438"/>
                    <a:pt x="17" y="438"/>
                    <a:pt x="17" y="438"/>
                  </a:cubicBezTo>
                  <a:cubicBezTo>
                    <a:pt x="17" y="439"/>
                    <a:pt x="17" y="439"/>
                    <a:pt x="17" y="439"/>
                  </a:cubicBezTo>
                  <a:cubicBezTo>
                    <a:pt x="17" y="440"/>
                    <a:pt x="17" y="440"/>
                    <a:pt x="17" y="440"/>
                  </a:cubicBezTo>
                  <a:cubicBezTo>
                    <a:pt x="17" y="441"/>
                    <a:pt x="17" y="441"/>
                    <a:pt x="17" y="441"/>
                  </a:cubicBezTo>
                  <a:cubicBezTo>
                    <a:pt x="18" y="442"/>
                    <a:pt x="18" y="442"/>
                    <a:pt x="18" y="442"/>
                  </a:cubicBezTo>
                  <a:cubicBezTo>
                    <a:pt x="18" y="443"/>
                    <a:pt x="18" y="443"/>
                    <a:pt x="18" y="443"/>
                  </a:cubicBezTo>
                  <a:cubicBezTo>
                    <a:pt x="19" y="446"/>
                    <a:pt x="19" y="446"/>
                    <a:pt x="19" y="446"/>
                  </a:cubicBezTo>
                  <a:cubicBezTo>
                    <a:pt x="19" y="446"/>
                    <a:pt x="19" y="446"/>
                    <a:pt x="19" y="446"/>
                  </a:cubicBezTo>
                  <a:cubicBezTo>
                    <a:pt x="20" y="449"/>
                    <a:pt x="20" y="449"/>
                    <a:pt x="20" y="449"/>
                  </a:cubicBezTo>
                  <a:cubicBezTo>
                    <a:pt x="21" y="451"/>
                    <a:pt x="21" y="451"/>
                    <a:pt x="21" y="451"/>
                  </a:cubicBezTo>
                  <a:cubicBezTo>
                    <a:pt x="22" y="453"/>
                    <a:pt x="22" y="453"/>
                    <a:pt x="22" y="453"/>
                  </a:cubicBezTo>
                  <a:cubicBezTo>
                    <a:pt x="22" y="453"/>
                    <a:pt x="22" y="453"/>
                    <a:pt x="22" y="453"/>
                  </a:cubicBezTo>
                  <a:cubicBezTo>
                    <a:pt x="24" y="454"/>
                    <a:pt x="24" y="454"/>
                    <a:pt x="24" y="454"/>
                  </a:cubicBezTo>
                  <a:cubicBezTo>
                    <a:pt x="26" y="453"/>
                    <a:pt x="26" y="453"/>
                    <a:pt x="26" y="453"/>
                  </a:cubicBezTo>
                  <a:cubicBezTo>
                    <a:pt x="28" y="456"/>
                    <a:pt x="28" y="456"/>
                    <a:pt x="28" y="456"/>
                  </a:cubicBezTo>
                  <a:cubicBezTo>
                    <a:pt x="30" y="455"/>
                    <a:pt x="30" y="455"/>
                    <a:pt x="30" y="455"/>
                  </a:cubicBezTo>
                  <a:cubicBezTo>
                    <a:pt x="32" y="455"/>
                    <a:pt x="32" y="455"/>
                    <a:pt x="32" y="455"/>
                  </a:cubicBezTo>
                  <a:cubicBezTo>
                    <a:pt x="33" y="458"/>
                    <a:pt x="33" y="458"/>
                    <a:pt x="33" y="458"/>
                  </a:cubicBezTo>
                  <a:cubicBezTo>
                    <a:pt x="36" y="456"/>
                    <a:pt x="36" y="456"/>
                    <a:pt x="36" y="456"/>
                  </a:cubicBezTo>
                  <a:cubicBezTo>
                    <a:pt x="38" y="455"/>
                    <a:pt x="38" y="455"/>
                    <a:pt x="38" y="455"/>
                  </a:cubicBezTo>
                  <a:cubicBezTo>
                    <a:pt x="39" y="456"/>
                    <a:pt x="39" y="456"/>
                    <a:pt x="39" y="456"/>
                  </a:cubicBezTo>
                  <a:cubicBezTo>
                    <a:pt x="41" y="456"/>
                    <a:pt x="41" y="456"/>
                    <a:pt x="41" y="456"/>
                  </a:cubicBezTo>
                  <a:cubicBezTo>
                    <a:pt x="44" y="458"/>
                    <a:pt x="44" y="458"/>
                    <a:pt x="44" y="458"/>
                  </a:cubicBezTo>
                  <a:cubicBezTo>
                    <a:pt x="45" y="460"/>
                    <a:pt x="45" y="460"/>
                    <a:pt x="45" y="460"/>
                  </a:cubicBezTo>
                  <a:cubicBezTo>
                    <a:pt x="44" y="462"/>
                    <a:pt x="44" y="462"/>
                    <a:pt x="44" y="462"/>
                  </a:cubicBezTo>
                  <a:cubicBezTo>
                    <a:pt x="46" y="464"/>
                    <a:pt x="46" y="464"/>
                    <a:pt x="46" y="464"/>
                  </a:cubicBezTo>
                  <a:cubicBezTo>
                    <a:pt x="46" y="467"/>
                    <a:pt x="46" y="467"/>
                    <a:pt x="46" y="467"/>
                  </a:cubicBezTo>
                  <a:cubicBezTo>
                    <a:pt x="48" y="469"/>
                    <a:pt x="48" y="469"/>
                    <a:pt x="48" y="469"/>
                  </a:cubicBezTo>
                  <a:cubicBezTo>
                    <a:pt x="49" y="471"/>
                    <a:pt x="49" y="471"/>
                    <a:pt x="49" y="471"/>
                  </a:cubicBezTo>
                  <a:cubicBezTo>
                    <a:pt x="51" y="474"/>
                    <a:pt x="51" y="474"/>
                    <a:pt x="51" y="474"/>
                  </a:cubicBezTo>
                  <a:cubicBezTo>
                    <a:pt x="53" y="476"/>
                    <a:pt x="53" y="476"/>
                    <a:pt x="53" y="476"/>
                  </a:cubicBezTo>
                  <a:cubicBezTo>
                    <a:pt x="54" y="479"/>
                    <a:pt x="54" y="479"/>
                    <a:pt x="54" y="479"/>
                  </a:cubicBezTo>
                  <a:cubicBezTo>
                    <a:pt x="57" y="479"/>
                    <a:pt x="57" y="479"/>
                    <a:pt x="57" y="479"/>
                  </a:cubicBezTo>
                  <a:cubicBezTo>
                    <a:pt x="60" y="482"/>
                    <a:pt x="60" y="482"/>
                    <a:pt x="60" y="482"/>
                  </a:cubicBezTo>
                  <a:cubicBezTo>
                    <a:pt x="60" y="484"/>
                    <a:pt x="60" y="484"/>
                    <a:pt x="60" y="484"/>
                  </a:cubicBezTo>
                  <a:cubicBezTo>
                    <a:pt x="62" y="485"/>
                    <a:pt x="62" y="485"/>
                    <a:pt x="62" y="485"/>
                  </a:cubicBezTo>
                  <a:cubicBezTo>
                    <a:pt x="61" y="486"/>
                    <a:pt x="61" y="486"/>
                    <a:pt x="61" y="486"/>
                  </a:cubicBezTo>
                  <a:cubicBezTo>
                    <a:pt x="60" y="489"/>
                    <a:pt x="60" y="489"/>
                    <a:pt x="60" y="489"/>
                  </a:cubicBezTo>
                  <a:cubicBezTo>
                    <a:pt x="55" y="490"/>
                    <a:pt x="55" y="490"/>
                    <a:pt x="55" y="490"/>
                  </a:cubicBezTo>
                  <a:cubicBezTo>
                    <a:pt x="53" y="488"/>
                    <a:pt x="53" y="488"/>
                    <a:pt x="53" y="488"/>
                  </a:cubicBezTo>
                  <a:cubicBezTo>
                    <a:pt x="52" y="489"/>
                    <a:pt x="52" y="489"/>
                    <a:pt x="52" y="489"/>
                  </a:cubicBezTo>
                  <a:cubicBezTo>
                    <a:pt x="52" y="492"/>
                    <a:pt x="52" y="492"/>
                    <a:pt x="52" y="492"/>
                  </a:cubicBezTo>
                  <a:cubicBezTo>
                    <a:pt x="54" y="494"/>
                    <a:pt x="54" y="494"/>
                    <a:pt x="54" y="494"/>
                  </a:cubicBezTo>
                  <a:cubicBezTo>
                    <a:pt x="54" y="497"/>
                    <a:pt x="54" y="497"/>
                    <a:pt x="54" y="497"/>
                  </a:cubicBezTo>
                  <a:cubicBezTo>
                    <a:pt x="56" y="499"/>
                    <a:pt x="56" y="499"/>
                    <a:pt x="56" y="499"/>
                  </a:cubicBezTo>
                  <a:cubicBezTo>
                    <a:pt x="56" y="501"/>
                    <a:pt x="56" y="501"/>
                    <a:pt x="56" y="501"/>
                  </a:cubicBezTo>
                  <a:cubicBezTo>
                    <a:pt x="57" y="502"/>
                    <a:pt x="57" y="502"/>
                    <a:pt x="57" y="502"/>
                  </a:cubicBezTo>
                  <a:cubicBezTo>
                    <a:pt x="59" y="501"/>
                    <a:pt x="59" y="501"/>
                    <a:pt x="59" y="501"/>
                  </a:cubicBezTo>
                  <a:cubicBezTo>
                    <a:pt x="59" y="499"/>
                    <a:pt x="59" y="499"/>
                    <a:pt x="59" y="499"/>
                  </a:cubicBezTo>
                  <a:cubicBezTo>
                    <a:pt x="61" y="498"/>
                    <a:pt x="61" y="498"/>
                    <a:pt x="61" y="498"/>
                  </a:cubicBezTo>
                  <a:cubicBezTo>
                    <a:pt x="65" y="500"/>
                    <a:pt x="65" y="500"/>
                    <a:pt x="65" y="500"/>
                  </a:cubicBezTo>
                  <a:cubicBezTo>
                    <a:pt x="70" y="500"/>
                    <a:pt x="70" y="500"/>
                    <a:pt x="70" y="500"/>
                  </a:cubicBezTo>
                  <a:cubicBezTo>
                    <a:pt x="72" y="498"/>
                    <a:pt x="72" y="498"/>
                    <a:pt x="72" y="498"/>
                  </a:cubicBezTo>
                  <a:cubicBezTo>
                    <a:pt x="74" y="499"/>
                    <a:pt x="74" y="499"/>
                    <a:pt x="74" y="499"/>
                  </a:cubicBezTo>
                  <a:cubicBezTo>
                    <a:pt x="75" y="503"/>
                    <a:pt x="75" y="503"/>
                    <a:pt x="75" y="503"/>
                  </a:cubicBezTo>
                  <a:cubicBezTo>
                    <a:pt x="77" y="504"/>
                    <a:pt x="77" y="504"/>
                    <a:pt x="77" y="504"/>
                  </a:cubicBezTo>
                  <a:cubicBezTo>
                    <a:pt x="76" y="506"/>
                    <a:pt x="76" y="506"/>
                    <a:pt x="76" y="506"/>
                  </a:cubicBezTo>
                  <a:cubicBezTo>
                    <a:pt x="78" y="509"/>
                    <a:pt x="78" y="509"/>
                    <a:pt x="78" y="509"/>
                  </a:cubicBezTo>
                  <a:cubicBezTo>
                    <a:pt x="83" y="509"/>
                    <a:pt x="83" y="509"/>
                    <a:pt x="83" y="509"/>
                  </a:cubicBezTo>
                  <a:cubicBezTo>
                    <a:pt x="85" y="510"/>
                    <a:pt x="85" y="510"/>
                    <a:pt x="85" y="510"/>
                  </a:cubicBezTo>
                  <a:cubicBezTo>
                    <a:pt x="85" y="512"/>
                    <a:pt x="85" y="512"/>
                    <a:pt x="85" y="512"/>
                  </a:cubicBezTo>
                  <a:cubicBezTo>
                    <a:pt x="87" y="512"/>
                    <a:pt x="87" y="512"/>
                    <a:pt x="87" y="512"/>
                  </a:cubicBezTo>
                  <a:cubicBezTo>
                    <a:pt x="87" y="515"/>
                    <a:pt x="87" y="515"/>
                    <a:pt x="87" y="515"/>
                  </a:cubicBezTo>
                  <a:cubicBezTo>
                    <a:pt x="88" y="518"/>
                    <a:pt x="88" y="518"/>
                    <a:pt x="88" y="518"/>
                  </a:cubicBezTo>
                  <a:cubicBezTo>
                    <a:pt x="92" y="521"/>
                    <a:pt x="92" y="521"/>
                    <a:pt x="92" y="521"/>
                  </a:cubicBezTo>
                  <a:cubicBezTo>
                    <a:pt x="93" y="520"/>
                    <a:pt x="93" y="520"/>
                    <a:pt x="93" y="520"/>
                  </a:cubicBezTo>
                  <a:cubicBezTo>
                    <a:pt x="96" y="521"/>
                    <a:pt x="96" y="521"/>
                    <a:pt x="96" y="521"/>
                  </a:cubicBezTo>
                  <a:cubicBezTo>
                    <a:pt x="98" y="520"/>
                    <a:pt x="98" y="520"/>
                    <a:pt x="98" y="520"/>
                  </a:cubicBezTo>
                  <a:cubicBezTo>
                    <a:pt x="100" y="521"/>
                    <a:pt x="100" y="521"/>
                    <a:pt x="100" y="521"/>
                  </a:cubicBezTo>
                  <a:cubicBezTo>
                    <a:pt x="103" y="518"/>
                    <a:pt x="103" y="518"/>
                    <a:pt x="103" y="518"/>
                  </a:cubicBezTo>
                  <a:cubicBezTo>
                    <a:pt x="104" y="518"/>
                    <a:pt x="104" y="518"/>
                    <a:pt x="104" y="518"/>
                  </a:cubicBezTo>
                  <a:cubicBezTo>
                    <a:pt x="106" y="523"/>
                    <a:pt x="106" y="523"/>
                    <a:pt x="106" y="523"/>
                  </a:cubicBezTo>
                  <a:cubicBezTo>
                    <a:pt x="109" y="524"/>
                    <a:pt x="109" y="524"/>
                    <a:pt x="109" y="524"/>
                  </a:cubicBezTo>
                  <a:cubicBezTo>
                    <a:pt x="110" y="526"/>
                    <a:pt x="110" y="526"/>
                    <a:pt x="110" y="526"/>
                  </a:cubicBezTo>
                  <a:cubicBezTo>
                    <a:pt x="111" y="525"/>
                    <a:pt x="111" y="525"/>
                    <a:pt x="111" y="525"/>
                  </a:cubicBezTo>
                  <a:cubicBezTo>
                    <a:pt x="114" y="526"/>
                    <a:pt x="114" y="526"/>
                    <a:pt x="114" y="526"/>
                  </a:cubicBezTo>
                  <a:cubicBezTo>
                    <a:pt x="117" y="526"/>
                    <a:pt x="117" y="526"/>
                    <a:pt x="117" y="526"/>
                  </a:cubicBezTo>
                  <a:cubicBezTo>
                    <a:pt x="118" y="527"/>
                    <a:pt x="118" y="527"/>
                    <a:pt x="118" y="527"/>
                  </a:cubicBezTo>
                  <a:cubicBezTo>
                    <a:pt x="120" y="526"/>
                    <a:pt x="120" y="526"/>
                    <a:pt x="120" y="526"/>
                  </a:cubicBezTo>
                  <a:cubicBezTo>
                    <a:pt x="122" y="528"/>
                    <a:pt x="122" y="528"/>
                    <a:pt x="122" y="528"/>
                  </a:cubicBezTo>
                  <a:cubicBezTo>
                    <a:pt x="125" y="528"/>
                    <a:pt x="125" y="528"/>
                    <a:pt x="125" y="528"/>
                  </a:cubicBezTo>
                  <a:cubicBezTo>
                    <a:pt x="126" y="527"/>
                    <a:pt x="126" y="527"/>
                    <a:pt x="126" y="527"/>
                  </a:cubicBezTo>
                  <a:cubicBezTo>
                    <a:pt x="127" y="529"/>
                    <a:pt x="127" y="529"/>
                    <a:pt x="127" y="529"/>
                  </a:cubicBezTo>
                  <a:cubicBezTo>
                    <a:pt x="128" y="530"/>
                    <a:pt x="128" y="530"/>
                    <a:pt x="128" y="530"/>
                  </a:cubicBezTo>
                  <a:cubicBezTo>
                    <a:pt x="128" y="532"/>
                    <a:pt x="128" y="532"/>
                    <a:pt x="128" y="532"/>
                  </a:cubicBezTo>
                  <a:cubicBezTo>
                    <a:pt x="127" y="534"/>
                    <a:pt x="127" y="534"/>
                    <a:pt x="127" y="534"/>
                  </a:cubicBezTo>
                  <a:cubicBezTo>
                    <a:pt x="125" y="534"/>
                    <a:pt x="125" y="534"/>
                    <a:pt x="125" y="534"/>
                  </a:cubicBezTo>
                  <a:cubicBezTo>
                    <a:pt x="125" y="538"/>
                    <a:pt x="125" y="538"/>
                    <a:pt x="125" y="538"/>
                  </a:cubicBezTo>
                  <a:cubicBezTo>
                    <a:pt x="127" y="540"/>
                    <a:pt x="127" y="540"/>
                    <a:pt x="127" y="540"/>
                  </a:cubicBezTo>
                  <a:cubicBezTo>
                    <a:pt x="127" y="542"/>
                    <a:pt x="127" y="542"/>
                    <a:pt x="127" y="542"/>
                  </a:cubicBezTo>
                  <a:cubicBezTo>
                    <a:pt x="126" y="546"/>
                    <a:pt x="126" y="546"/>
                    <a:pt x="126" y="546"/>
                  </a:cubicBezTo>
                  <a:cubicBezTo>
                    <a:pt x="127" y="548"/>
                    <a:pt x="127" y="548"/>
                    <a:pt x="127" y="548"/>
                  </a:cubicBezTo>
                  <a:cubicBezTo>
                    <a:pt x="125" y="549"/>
                    <a:pt x="125" y="549"/>
                    <a:pt x="125" y="549"/>
                  </a:cubicBezTo>
                  <a:cubicBezTo>
                    <a:pt x="121" y="549"/>
                    <a:pt x="121" y="549"/>
                    <a:pt x="121" y="549"/>
                  </a:cubicBezTo>
                  <a:cubicBezTo>
                    <a:pt x="119" y="552"/>
                    <a:pt x="119" y="552"/>
                    <a:pt x="119" y="552"/>
                  </a:cubicBezTo>
                  <a:cubicBezTo>
                    <a:pt x="118" y="553"/>
                    <a:pt x="118" y="553"/>
                    <a:pt x="118" y="553"/>
                  </a:cubicBezTo>
                  <a:cubicBezTo>
                    <a:pt x="117" y="557"/>
                    <a:pt x="117" y="557"/>
                    <a:pt x="117" y="557"/>
                  </a:cubicBezTo>
                  <a:cubicBezTo>
                    <a:pt x="117" y="557"/>
                    <a:pt x="117" y="557"/>
                    <a:pt x="117" y="557"/>
                  </a:cubicBezTo>
                  <a:cubicBezTo>
                    <a:pt x="118" y="557"/>
                    <a:pt x="118" y="557"/>
                    <a:pt x="118" y="557"/>
                  </a:cubicBezTo>
                  <a:cubicBezTo>
                    <a:pt x="119" y="557"/>
                    <a:pt x="119" y="557"/>
                    <a:pt x="119" y="557"/>
                  </a:cubicBezTo>
                  <a:cubicBezTo>
                    <a:pt x="121" y="556"/>
                    <a:pt x="121" y="556"/>
                    <a:pt x="121" y="556"/>
                  </a:cubicBezTo>
                  <a:cubicBezTo>
                    <a:pt x="124" y="556"/>
                    <a:pt x="124" y="556"/>
                    <a:pt x="124" y="556"/>
                  </a:cubicBezTo>
                  <a:cubicBezTo>
                    <a:pt x="124" y="556"/>
                    <a:pt x="124" y="556"/>
                    <a:pt x="124" y="556"/>
                  </a:cubicBezTo>
                  <a:cubicBezTo>
                    <a:pt x="124" y="558"/>
                    <a:pt x="124" y="558"/>
                    <a:pt x="124" y="558"/>
                  </a:cubicBezTo>
                  <a:cubicBezTo>
                    <a:pt x="119" y="560"/>
                    <a:pt x="119" y="560"/>
                    <a:pt x="119" y="560"/>
                  </a:cubicBezTo>
                  <a:cubicBezTo>
                    <a:pt x="117" y="562"/>
                    <a:pt x="117" y="562"/>
                    <a:pt x="117" y="562"/>
                  </a:cubicBezTo>
                  <a:cubicBezTo>
                    <a:pt x="118" y="562"/>
                    <a:pt x="118" y="562"/>
                    <a:pt x="118" y="562"/>
                  </a:cubicBezTo>
                  <a:cubicBezTo>
                    <a:pt x="119" y="562"/>
                    <a:pt x="119" y="562"/>
                    <a:pt x="119" y="562"/>
                  </a:cubicBezTo>
                  <a:cubicBezTo>
                    <a:pt x="118" y="564"/>
                    <a:pt x="118" y="564"/>
                    <a:pt x="118" y="564"/>
                  </a:cubicBezTo>
                  <a:cubicBezTo>
                    <a:pt x="116" y="563"/>
                    <a:pt x="116" y="563"/>
                    <a:pt x="116" y="563"/>
                  </a:cubicBezTo>
                  <a:cubicBezTo>
                    <a:pt x="113" y="564"/>
                    <a:pt x="113" y="564"/>
                    <a:pt x="113" y="564"/>
                  </a:cubicBezTo>
                  <a:cubicBezTo>
                    <a:pt x="114" y="566"/>
                    <a:pt x="114" y="566"/>
                    <a:pt x="114" y="566"/>
                  </a:cubicBezTo>
                  <a:cubicBezTo>
                    <a:pt x="115" y="568"/>
                    <a:pt x="115" y="568"/>
                    <a:pt x="115" y="568"/>
                  </a:cubicBezTo>
                  <a:cubicBezTo>
                    <a:pt x="116" y="567"/>
                    <a:pt x="116" y="567"/>
                    <a:pt x="116" y="567"/>
                  </a:cubicBezTo>
                  <a:cubicBezTo>
                    <a:pt x="117" y="568"/>
                    <a:pt x="117" y="568"/>
                    <a:pt x="117" y="568"/>
                  </a:cubicBezTo>
                  <a:cubicBezTo>
                    <a:pt x="119" y="568"/>
                    <a:pt x="119" y="568"/>
                    <a:pt x="119" y="568"/>
                  </a:cubicBezTo>
                  <a:cubicBezTo>
                    <a:pt x="119" y="569"/>
                    <a:pt x="119" y="569"/>
                    <a:pt x="119" y="569"/>
                  </a:cubicBezTo>
                  <a:cubicBezTo>
                    <a:pt x="118" y="569"/>
                    <a:pt x="118" y="569"/>
                    <a:pt x="118" y="569"/>
                  </a:cubicBezTo>
                  <a:cubicBezTo>
                    <a:pt x="117" y="570"/>
                    <a:pt x="117" y="570"/>
                    <a:pt x="117" y="570"/>
                  </a:cubicBezTo>
                  <a:cubicBezTo>
                    <a:pt x="116" y="570"/>
                    <a:pt x="116" y="570"/>
                    <a:pt x="116" y="570"/>
                  </a:cubicBezTo>
                  <a:cubicBezTo>
                    <a:pt x="115" y="571"/>
                    <a:pt x="115" y="571"/>
                    <a:pt x="115" y="571"/>
                  </a:cubicBezTo>
                  <a:cubicBezTo>
                    <a:pt x="115" y="571"/>
                    <a:pt x="115" y="571"/>
                    <a:pt x="115" y="571"/>
                  </a:cubicBezTo>
                  <a:cubicBezTo>
                    <a:pt x="113" y="573"/>
                    <a:pt x="113" y="573"/>
                    <a:pt x="113" y="573"/>
                  </a:cubicBezTo>
                  <a:cubicBezTo>
                    <a:pt x="113" y="575"/>
                    <a:pt x="113" y="575"/>
                    <a:pt x="113" y="575"/>
                  </a:cubicBezTo>
                  <a:cubicBezTo>
                    <a:pt x="114" y="576"/>
                    <a:pt x="114" y="576"/>
                    <a:pt x="114" y="576"/>
                  </a:cubicBezTo>
                  <a:cubicBezTo>
                    <a:pt x="113" y="578"/>
                    <a:pt x="113" y="578"/>
                    <a:pt x="113" y="578"/>
                  </a:cubicBezTo>
                  <a:cubicBezTo>
                    <a:pt x="112" y="578"/>
                    <a:pt x="112" y="578"/>
                    <a:pt x="112" y="578"/>
                  </a:cubicBezTo>
                  <a:cubicBezTo>
                    <a:pt x="111" y="578"/>
                    <a:pt x="111" y="578"/>
                    <a:pt x="111" y="578"/>
                  </a:cubicBezTo>
                  <a:cubicBezTo>
                    <a:pt x="110" y="577"/>
                    <a:pt x="110" y="577"/>
                    <a:pt x="110" y="577"/>
                  </a:cubicBezTo>
                  <a:cubicBezTo>
                    <a:pt x="108" y="577"/>
                    <a:pt x="108" y="577"/>
                    <a:pt x="108" y="577"/>
                  </a:cubicBezTo>
                  <a:cubicBezTo>
                    <a:pt x="108" y="578"/>
                    <a:pt x="108" y="578"/>
                    <a:pt x="108" y="578"/>
                  </a:cubicBezTo>
                  <a:cubicBezTo>
                    <a:pt x="109" y="579"/>
                    <a:pt x="109" y="579"/>
                    <a:pt x="109" y="579"/>
                  </a:cubicBezTo>
                  <a:cubicBezTo>
                    <a:pt x="107" y="579"/>
                    <a:pt x="107" y="579"/>
                    <a:pt x="107" y="579"/>
                  </a:cubicBezTo>
                  <a:cubicBezTo>
                    <a:pt x="106" y="580"/>
                    <a:pt x="106" y="580"/>
                    <a:pt x="106" y="580"/>
                  </a:cubicBezTo>
                  <a:cubicBezTo>
                    <a:pt x="108" y="581"/>
                    <a:pt x="108" y="581"/>
                    <a:pt x="108" y="581"/>
                  </a:cubicBezTo>
                  <a:cubicBezTo>
                    <a:pt x="109" y="581"/>
                    <a:pt x="109" y="581"/>
                    <a:pt x="109" y="581"/>
                  </a:cubicBezTo>
                  <a:cubicBezTo>
                    <a:pt x="112" y="583"/>
                    <a:pt x="112" y="583"/>
                    <a:pt x="112" y="583"/>
                  </a:cubicBezTo>
                  <a:cubicBezTo>
                    <a:pt x="112" y="584"/>
                    <a:pt x="112" y="584"/>
                    <a:pt x="112" y="584"/>
                  </a:cubicBezTo>
                  <a:cubicBezTo>
                    <a:pt x="114" y="586"/>
                    <a:pt x="114" y="586"/>
                    <a:pt x="114" y="586"/>
                  </a:cubicBezTo>
                  <a:cubicBezTo>
                    <a:pt x="117" y="586"/>
                    <a:pt x="117" y="586"/>
                    <a:pt x="117" y="586"/>
                  </a:cubicBezTo>
                  <a:cubicBezTo>
                    <a:pt x="120" y="588"/>
                    <a:pt x="120" y="588"/>
                    <a:pt x="120" y="588"/>
                  </a:cubicBezTo>
                  <a:cubicBezTo>
                    <a:pt x="123" y="588"/>
                    <a:pt x="123" y="588"/>
                    <a:pt x="123" y="588"/>
                  </a:cubicBezTo>
                  <a:cubicBezTo>
                    <a:pt x="128" y="592"/>
                    <a:pt x="128" y="592"/>
                    <a:pt x="128" y="592"/>
                  </a:cubicBezTo>
                  <a:cubicBezTo>
                    <a:pt x="129" y="595"/>
                    <a:pt x="129" y="595"/>
                    <a:pt x="129" y="595"/>
                  </a:cubicBezTo>
                  <a:cubicBezTo>
                    <a:pt x="131" y="595"/>
                    <a:pt x="131" y="595"/>
                    <a:pt x="131" y="595"/>
                  </a:cubicBezTo>
                  <a:cubicBezTo>
                    <a:pt x="132" y="596"/>
                    <a:pt x="132" y="596"/>
                    <a:pt x="132" y="596"/>
                  </a:cubicBezTo>
                  <a:cubicBezTo>
                    <a:pt x="133" y="597"/>
                    <a:pt x="133" y="597"/>
                    <a:pt x="133" y="597"/>
                  </a:cubicBezTo>
                  <a:cubicBezTo>
                    <a:pt x="134" y="597"/>
                    <a:pt x="134" y="597"/>
                    <a:pt x="134" y="597"/>
                  </a:cubicBezTo>
                  <a:cubicBezTo>
                    <a:pt x="135" y="599"/>
                    <a:pt x="135" y="599"/>
                    <a:pt x="135" y="599"/>
                  </a:cubicBezTo>
                  <a:cubicBezTo>
                    <a:pt x="137" y="599"/>
                    <a:pt x="137" y="599"/>
                    <a:pt x="137" y="599"/>
                  </a:cubicBezTo>
                  <a:cubicBezTo>
                    <a:pt x="137" y="599"/>
                    <a:pt x="137" y="599"/>
                    <a:pt x="137" y="599"/>
                  </a:cubicBezTo>
                  <a:cubicBezTo>
                    <a:pt x="139" y="601"/>
                    <a:pt x="139" y="601"/>
                    <a:pt x="139" y="601"/>
                  </a:cubicBezTo>
                  <a:cubicBezTo>
                    <a:pt x="141" y="602"/>
                    <a:pt x="141" y="602"/>
                    <a:pt x="141" y="602"/>
                  </a:cubicBezTo>
                  <a:cubicBezTo>
                    <a:pt x="141" y="602"/>
                    <a:pt x="141" y="602"/>
                    <a:pt x="141" y="602"/>
                  </a:cubicBezTo>
                  <a:cubicBezTo>
                    <a:pt x="142" y="602"/>
                    <a:pt x="142" y="602"/>
                    <a:pt x="142" y="602"/>
                  </a:cubicBezTo>
                  <a:cubicBezTo>
                    <a:pt x="145" y="603"/>
                    <a:pt x="145" y="603"/>
                    <a:pt x="145" y="603"/>
                  </a:cubicBezTo>
                  <a:cubicBezTo>
                    <a:pt x="145" y="605"/>
                    <a:pt x="145" y="605"/>
                    <a:pt x="145" y="605"/>
                  </a:cubicBezTo>
                  <a:cubicBezTo>
                    <a:pt x="147" y="605"/>
                    <a:pt x="147" y="605"/>
                    <a:pt x="147" y="605"/>
                  </a:cubicBezTo>
                  <a:cubicBezTo>
                    <a:pt x="149" y="608"/>
                    <a:pt x="149" y="608"/>
                    <a:pt x="149" y="608"/>
                  </a:cubicBezTo>
                  <a:cubicBezTo>
                    <a:pt x="150" y="609"/>
                    <a:pt x="150" y="609"/>
                    <a:pt x="150" y="609"/>
                  </a:cubicBezTo>
                  <a:cubicBezTo>
                    <a:pt x="150" y="613"/>
                    <a:pt x="150" y="613"/>
                    <a:pt x="150" y="613"/>
                  </a:cubicBezTo>
                  <a:cubicBezTo>
                    <a:pt x="152" y="616"/>
                    <a:pt x="152" y="616"/>
                    <a:pt x="152" y="616"/>
                  </a:cubicBezTo>
                  <a:cubicBezTo>
                    <a:pt x="151" y="617"/>
                    <a:pt x="151" y="617"/>
                    <a:pt x="151" y="617"/>
                  </a:cubicBezTo>
                  <a:cubicBezTo>
                    <a:pt x="152" y="618"/>
                    <a:pt x="152" y="618"/>
                    <a:pt x="152" y="618"/>
                  </a:cubicBezTo>
                  <a:cubicBezTo>
                    <a:pt x="155" y="618"/>
                    <a:pt x="163" y="618"/>
                    <a:pt x="163" y="616"/>
                  </a:cubicBezTo>
                  <a:cubicBezTo>
                    <a:pt x="163" y="614"/>
                    <a:pt x="163" y="614"/>
                    <a:pt x="163" y="614"/>
                  </a:cubicBezTo>
                  <a:cubicBezTo>
                    <a:pt x="173" y="613"/>
                    <a:pt x="173" y="613"/>
                    <a:pt x="173" y="613"/>
                  </a:cubicBezTo>
                  <a:cubicBezTo>
                    <a:pt x="173" y="613"/>
                    <a:pt x="174" y="615"/>
                    <a:pt x="176" y="615"/>
                  </a:cubicBezTo>
                  <a:cubicBezTo>
                    <a:pt x="178" y="615"/>
                    <a:pt x="186" y="612"/>
                    <a:pt x="186" y="612"/>
                  </a:cubicBezTo>
                  <a:cubicBezTo>
                    <a:pt x="186" y="612"/>
                    <a:pt x="188" y="612"/>
                    <a:pt x="189" y="614"/>
                  </a:cubicBezTo>
                  <a:cubicBezTo>
                    <a:pt x="190" y="615"/>
                    <a:pt x="192" y="615"/>
                    <a:pt x="192" y="615"/>
                  </a:cubicBezTo>
                  <a:cubicBezTo>
                    <a:pt x="192" y="614"/>
                    <a:pt x="192" y="614"/>
                    <a:pt x="192" y="614"/>
                  </a:cubicBezTo>
                  <a:cubicBezTo>
                    <a:pt x="195" y="614"/>
                    <a:pt x="195" y="614"/>
                    <a:pt x="195" y="614"/>
                  </a:cubicBezTo>
                  <a:cubicBezTo>
                    <a:pt x="199" y="618"/>
                    <a:pt x="199" y="618"/>
                    <a:pt x="199" y="618"/>
                  </a:cubicBezTo>
                  <a:cubicBezTo>
                    <a:pt x="200" y="620"/>
                    <a:pt x="200" y="620"/>
                    <a:pt x="200" y="620"/>
                  </a:cubicBezTo>
                  <a:cubicBezTo>
                    <a:pt x="204" y="620"/>
                    <a:pt x="204" y="620"/>
                    <a:pt x="204" y="620"/>
                  </a:cubicBezTo>
                  <a:cubicBezTo>
                    <a:pt x="205" y="619"/>
                    <a:pt x="205" y="619"/>
                    <a:pt x="205" y="619"/>
                  </a:cubicBezTo>
                  <a:cubicBezTo>
                    <a:pt x="207" y="617"/>
                    <a:pt x="207" y="617"/>
                    <a:pt x="207" y="617"/>
                  </a:cubicBezTo>
                  <a:cubicBezTo>
                    <a:pt x="210" y="614"/>
                    <a:pt x="210" y="614"/>
                    <a:pt x="210" y="614"/>
                  </a:cubicBezTo>
                  <a:cubicBezTo>
                    <a:pt x="210" y="614"/>
                    <a:pt x="210" y="614"/>
                    <a:pt x="210" y="614"/>
                  </a:cubicBezTo>
                  <a:cubicBezTo>
                    <a:pt x="210" y="613"/>
                    <a:pt x="210" y="613"/>
                    <a:pt x="210" y="613"/>
                  </a:cubicBezTo>
                  <a:cubicBezTo>
                    <a:pt x="205" y="609"/>
                    <a:pt x="205" y="609"/>
                    <a:pt x="205" y="609"/>
                  </a:cubicBezTo>
                  <a:cubicBezTo>
                    <a:pt x="202" y="605"/>
                    <a:pt x="202" y="605"/>
                    <a:pt x="202" y="605"/>
                  </a:cubicBezTo>
                  <a:cubicBezTo>
                    <a:pt x="201" y="603"/>
                    <a:pt x="201" y="603"/>
                    <a:pt x="201" y="603"/>
                  </a:cubicBezTo>
                  <a:cubicBezTo>
                    <a:pt x="200" y="601"/>
                    <a:pt x="200" y="601"/>
                    <a:pt x="200" y="601"/>
                  </a:cubicBezTo>
                  <a:cubicBezTo>
                    <a:pt x="200" y="599"/>
                    <a:pt x="200" y="599"/>
                    <a:pt x="200" y="599"/>
                  </a:cubicBezTo>
                  <a:cubicBezTo>
                    <a:pt x="199" y="597"/>
                    <a:pt x="199" y="597"/>
                    <a:pt x="199" y="597"/>
                  </a:cubicBezTo>
                  <a:cubicBezTo>
                    <a:pt x="199" y="596"/>
                    <a:pt x="199" y="596"/>
                    <a:pt x="199" y="596"/>
                  </a:cubicBezTo>
                  <a:cubicBezTo>
                    <a:pt x="198" y="596"/>
                    <a:pt x="198" y="596"/>
                    <a:pt x="198" y="596"/>
                  </a:cubicBezTo>
                  <a:cubicBezTo>
                    <a:pt x="198" y="595"/>
                    <a:pt x="198" y="595"/>
                    <a:pt x="198" y="595"/>
                  </a:cubicBezTo>
                  <a:cubicBezTo>
                    <a:pt x="199" y="595"/>
                    <a:pt x="199" y="595"/>
                    <a:pt x="199" y="595"/>
                  </a:cubicBezTo>
                  <a:cubicBezTo>
                    <a:pt x="199" y="594"/>
                    <a:pt x="199" y="594"/>
                    <a:pt x="199" y="594"/>
                  </a:cubicBezTo>
                  <a:cubicBezTo>
                    <a:pt x="200" y="592"/>
                    <a:pt x="200" y="592"/>
                    <a:pt x="200" y="592"/>
                  </a:cubicBezTo>
                  <a:cubicBezTo>
                    <a:pt x="199" y="592"/>
                    <a:pt x="199" y="592"/>
                    <a:pt x="199" y="592"/>
                  </a:cubicBezTo>
                  <a:cubicBezTo>
                    <a:pt x="198" y="593"/>
                    <a:pt x="198" y="593"/>
                    <a:pt x="198" y="593"/>
                  </a:cubicBezTo>
                  <a:cubicBezTo>
                    <a:pt x="196" y="592"/>
                    <a:pt x="196" y="592"/>
                    <a:pt x="196" y="592"/>
                  </a:cubicBezTo>
                  <a:cubicBezTo>
                    <a:pt x="196" y="589"/>
                    <a:pt x="196" y="589"/>
                    <a:pt x="196" y="589"/>
                  </a:cubicBezTo>
                  <a:cubicBezTo>
                    <a:pt x="194" y="588"/>
                    <a:pt x="194" y="588"/>
                    <a:pt x="194" y="588"/>
                  </a:cubicBezTo>
                  <a:cubicBezTo>
                    <a:pt x="193" y="587"/>
                    <a:pt x="193" y="587"/>
                    <a:pt x="193" y="587"/>
                  </a:cubicBezTo>
                  <a:cubicBezTo>
                    <a:pt x="192" y="587"/>
                    <a:pt x="192" y="587"/>
                    <a:pt x="192" y="587"/>
                  </a:cubicBezTo>
                  <a:cubicBezTo>
                    <a:pt x="191" y="587"/>
                    <a:pt x="191" y="587"/>
                    <a:pt x="191" y="587"/>
                  </a:cubicBezTo>
                  <a:cubicBezTo>
                    <a:pt x="190" y="584"/>
                    <a:pt x="190" y="584"/>
                    <a:pt x="190" y="584"/>
                  </a:cubicBezTo>
                  <a:cubicBezTo>
                    <a:pt x="190" y="582"/>
                    <a:pt x="190" y="582"/>
                    <a:pt x="190" y="582"/>
                  </a:cubicBezTo>
                  <a:cubicBezTo>
                    <a:pt x="191" y="582"/>
                    <a:pt x="191" y="582"/>
                    <a:pt x="191" y="582"/>
                  </a:cubicBezTo>
                  <a:cubicBezTo>
                    <a:pt x="191" y="578"/>
                    <a:pt x="191" y="578"/>
                    <a:pt x="191" y="578"/>
                  </a:cubicBezTo>
                  <a:cubicBezTo>
                    <a:pt x="192" y="577"/>
                    <a:pt x="192" y="577"/>
                    <a:pt x="192" y="577"/>
                  </a:cubicBezTo>
                  <a:cubicBezTo>
                    <a:pt x="193" y="575"/>
                    <a:pt x="193" y="575"/>
                    <a:pt x="193" y="575"/>
                  </a:cubicBezTo>
                  <a:cubicBezTo>
                    <a:pt x="193" y="575"/>
                    <a:pt x="193" y="575"/>
                    <a:pt x="193" y="575"/>
                  </a:cubicBezTo>
                  <a:cubicBezTo>
                    <a:pt x="194" y="573"/>
                    <a:pt x="194" y="573"/>
                    <a:pt x="194" y="573"/>
                  </a:cubicBezTo>
                  <a:cubicBezTo>
                    <a:pt x="195" y="571"/>
                    <a:pt x="195" y="571"/>
                    <a:pt x="195" y="571"/>
                  </a:cubicBezTo>
                  <a:cubicBezTo>
                    <a:pt x="195" y="570"/>
                    <a:pt x="195" y="570"/>
                    <a:pt x="195" y="570"/>
                  </a:cubicBezTo>
                  <a:cubicBezTo>
                    <a:pt x="196" y="570"/>
                    <a:pt x="196" y="570"/>
                    <a:pt x="196" y="570"/>
                  </a:cubicBezTo>
                  <a:cubicBezTo>
                    <a:pt x="196" y="571"/>
                    <a:pt x="196" y="571"/>
                    <a:pt x="196" y="571"/>
                  </a:cubicBezTo>
                  <a:cubicBezTo>
                    <a:pt x="197" y="571"/>
                    <a:pt x="197" y="571"/>
                    <a:pt x="197" y="571"/>
                  </a:cubicBezTo>
                  <a:cubicBezTo>
                    <a:pt x="198" y="570"/>
                    <a:pt x="198" y="570"/>
                    <a:pt x="198" y="570"/>
                  </a:cubicBezTo>
                  <a:cubicBezTo>
                    <a:pt x="198" y="570"/>
                    <a:pt x="198" y="570"/>
                    <a:pt x="198" y="570"/>
                  </a:cubicBezTo>
                  <a:cubicBezTo>
                    <a:pt x="199" y="570"/>
                    <a:pt x="199" y="570"/>
                    <a:pt x="199" y="570"/>
                  </a:cubicBezTo>
                  <a:cubicBezTo>
                    <a:pt x="200" y="570"/>
                    <a:pt x="200" y="570"/>
                    <a:pt x="200" y="570"/>
                  </a:cubicBezTo>
                  <a:cubicBezTo>
                    <a:pt x="202" y="569"/>
                    <a:pt x="202" y="569"/>
                    <a:pt x="202" y="569"/>
                  </a:cubicBezTo>
                  <a:cubicBezTo>
                    <a:pt x="201" y="568"/>
                    <a:pt x="201" y="568"/>
                    <a:pt x="201" y="568"/>
                  </a:cubicBezTo>
                  <a:cubicBezTo>
                    <a:pt x="200" y="568"/>
                    <a:pt x="200" y="568"/>
                    <a:pt x="200" y="568"/>
                  </a:cubicBezTo>
                  <a:cubicBezTo>
                    <a:pt x="201" y="568"/>
                    <a:pt x="201" y="568"/>
                    <a:pt x="201" y="568"/>
                  </a:cubicBezTo>
                  <a:cubicBezTo>
                    <a:pt x="202" y="568"/>
                    <a:pt x="202" y="568"/>
                    <a:pt x="202" y="568"/>
                  </a:cubicBezTo>
                  <a:cubicBezTo>
                    <a:pt x="203" y="568"/>
                    <a:pt x="203" y="568"/>
                    <a:pt x="203" y="568"/>
                  </a:cubicBezTo>
                  <a:cubicBezTo>
                    <a:pt x="204" y="568"/>
                    <a:pt x="204" y="568"/>
                    <a:pt x="204" y="568"/>
                  </a:cubicBezTo>
                  <a:cubicBezTo>
                    <a:pt x="204" y="568"/>
                    <a:pt x="204" y="568"/>
                    <a:pt x="204" y="568"/>
                  </a:cubicBezTo>
                  <a:cubicBezTo>
                    <a:pt x="204" y="567"/>
                    <a:pt x="204" y="567"/>
                    <a:pt x="204" y="567"/>
                  </a:cubicBezTo>
                  <a:cubicBezTo>
                    <a:pt x="202" y="565"/>
                    <a:pt x="202" y="565"/>
                    <a:pt x="202" y="565"/>
                  </a:cubicBezTo>
                  <a:cubicBezTo>
                    <a:pt x="203" y="565"/>
                    <a:pt x="203" y="565"/>
                    <a:pt x="203" y="565"/>
                  </a:cubicBezTo>
                  <a:cubicBezTo>
                    <a:pt x="204" y="566"/>
                    <a:pt x="204" y="566"/>
                    <a:pt x="204" y="566"/>
                  </a:cubicBezTo>
                  <a:cubicBezTo>
                    <a:pt x="205" y="565"/>
                    <a:pt x="205" y="565"/>
                    <a:pt x="205" y="565"/>
                  </a:cubicBezTo>
                  <a:cubicBezTo>
                    <a:pt x="206" y="566"/>
                    <a:pt x="206" y="566"/>
                    <a:pt x="206" y="566"/>
                  </a:cubicBezTo>
                  <a:cubicBezTo>
                    <a:pt x="206" y="565"/>
                    <a:pt x="206" y="565"/>
                    <a:pt x="206" y="565"/>
                  </a:cubicBezTo>
                  <a:cubicBezTo>
                    <a:pt x="206" y="564"/>
                    <a:pt x="206" y="564"/>
                    <a:pt x="206" y="564"/>
                  </a:cubicBezTo>
                  <a:cubicBezTo>
                    <a:pt x="206" y="564"/>
                    <a:pt x="206" y="564"/>
                    <a:pt x="206" y="564"/>
                  </a:cubicBezTo>
                  <a:cubicBezTo>
                    <a:pt x="206" y="563"/>
                    <a:pt x="206" y="563"/>
                    <a:pt x="206" y="563"/>
                  </a:cubicBezTo>
                  <a:cubicBezTo>
                    <a:pt x="206" y="562"/>
                    <a:pt x="206" y="562"/>
                    <a:pt x="206" y="562"/>
                  </a:cubicBezTo>
                  <a:cubicBezTo>
                    <a:pt x="207" y="562"/>
                    <a:pt x="207" y="562"/>
                    <a:pt x="207" y="562"/>
                  </a:cubicBezTo>
                  <a:cubicBezTo>
                    <a:pt x="207" y="561"/>
                    <a:pt x="207" y="561"/>
                    <a:pt x="207" y="561"/>
                  </a:cubicBezTo>
                  <a:cubicBezTo>
                    <a:pt x="207" y="561"/>
                    <a:pt x="207" y="561"/>
                    <a:pt x="207" y="561"/>
                  </a:cubicBezTo>
                  <a:cubicBezTo>
                    <a:pt x="207" y="561"/>
                    <a:pt x="207" y="561"/>
                    <a:pt x="207" y="561"/>
                  </a:cubicBezTo>
                  <a:cubicBezTo>
                    <a:pt x="207" y="561"/>
                    <a:pt x="207" y="561"/>
                    <a:pt x="207" y="561"/>
                  </a:cubicBezTo>
                  <a:cubicBezTo>
                    <a:pt x="205" y="559"/>
                    <a:pt x="205" y="559"/>
                    <a:pt x="205" y="559"/>
                  </a:cubicBezTo>
                  <a:cubicBezTo>
                    <a:pt x="203" y="560"/>
                    <a:pt x="203" y="560"/>
                    <a:pt x="203" y="560"/>
                  </a:cubicBezTo>
                  <a:cubicBezTo>
                    <a:pt x="200" y="558"/>
                    <a:pt x="200" y="558"/>
                    <a:pt x="200" y="558"/>
                  </a:cubicBezTo>
                  <a:cubicBezTo>
                    <a:pt x="200" y="556"/>
                    <a:pt x="200" y="556"/>
                    <a:pt x="200" y="556"/>
                  </a:cubicBezTo>
                  <a:cubicBezTo>
                    <a:pt x="203" y="556"/>
                    <a:pt x="203" y="556"/>
                    <a:pt x="203" y="556"/>
                  </a:cubicBezTo>
                  <a:cubicBezTo>
                    <a:pt x="200" y="550"/>
                    <a:pt x="200" y="550"/>
                    <a:pt x="200" y="550"/>
                  </a:cubicBezTo>
                  <a:cubicBezTo>
                    <a:pt x="196" y="546"/>
                    <a:pt x="196" y="546"/>
                    <a:pt x="196" y="546"/>
                  </a:cubicBezTo>
                  <a:cubicBezTo>
                    <a:pt x="190" y="545"/>
                    <a:pt x="190" y="545"/>
                    <a:pt x="190" y="545"/>
                  </a:cubicBezTo>
                  <a:cubicBezTo>
                    <a:pt x="189" y="546"/>
                    <a:pt x="189" y="546"/>
                    <a:pt x="189" y="546"/>
                  </a:cubicBezTo>
                  <a:cubicBezTo>
                    <a:pt x="186" y="544"/>
                    <a:pt x="186" y="544"/>
                    <a:pt x="186" y="544"/>
                  </a:cubicBezTo>
                  <a:cubicBezTo>
                    <a:pt x="187" y="542"/>
                    <a:pt x="187" y="542"/>
                    <a:pt x="187" y="542"/>
                  </a:cubicBezTo>
                  <a:cubicBezTo>
                    <a:pt x="185" y="540"/>
                    <a:pt x="185" y="540"/>
                    <a:pt x="185" y="540"/>
                  </a:cubicBezTo>
                  <a:cubicBezTo>
                    <a:pt x="182" y="539"/>
                    <a:pt x="182" y="539"/>
                    <a:pt x="182" y="539"/>
                  </a:cubicBezTo>
                  <a:cubicBezTo>
                    <a:pt x="183" y="536"/>
                    <a:pt x="183" y="536"/>
                    <a:pt x="183" y="536"/>
                  </a:cubicBezTo>
                  <a:cubicBezTo>
                    <a:pt x="184" y="530"/>
                    <a:pt x="184" y="530"/>
                    <a:pt x="184" y="530"/>
                  </a:cubicBezTo>
                  <a:cubicBezTo>
                    <a:pt x="182" y="529"/>
                    <a:pt x="182" y="529"/>
                    <a:pt x="182" y="529"/>
                  </a:cubicBezTo>
                  <a:cubicBezTo>
                    <a:pt x="182" y="524"/>
                    <a:pt x="182" y="524"/>
                    <a:pt x="182" y="524"/>
                  </a:cubicBezTo>
                  <a:cubicBezTo>
                    <a:pt x="184" y="524"/>
                    <a:pt x="184" y="524"/>
                    <a:pt x="184" y="524"/>
                  </a:cubicBezTo>
                  <a:cubicBezTo>
                    <a:pt x="186" y="521"/>
                    <a:pt x="186" y="521"/>
                    <a:pt x="186" y="521"/>
                  </a:cubicBezTo>
                  <a:cubicBezTo>
                    <a:pt x="186" y="518"/>
                    <a:pt x="186" y="518"/>
                    <a:pt x="186" y="518"/>
                  </a:cubicBezTo>
                  <a:cubicBezTo>
                    <a:pt x="187" y="517"/>
                    <a:pt x="187" y="517"/>
                    <a:pt x="187" y="517"/>
                  </a:cubicBezTo>
                  <a:cubicBezTo>
                    <a:pt x="192" y="521"/>
                    <a:pt x="192" y="521"/>
                    <a:pt x="192" y="521"/>
                  </a:cubicBezTo>
                  <a:cubicBezTo>
                    <a:pt x="193" y="523"/>
                    <a:pt x="193" y="523"/>
                    <a:pt x="193" y="523"/>
                  </a:cubicBezTo>
                  <a:cubicBezTo>
                    <a:pt x="195" y="524"/>
                    <a:pt x="195" y="524"/>
                    <a:pt x="195" y="524"/>
                  </a:cubicBezTo>
                  <a:cubicBezTo>
                    <a:pt x="198" y="524"/>
                    <a:pt x="198" y="524"/>
                    <a:pt x="198" y="524"/>
                  </a:cubicBezTo>
                  <a:cubicBezTo>
                    <a:pt x="198" y="521"/>
                    <a:pt x="198" y="521"/>
                    <a:pt x="198" y="521"/>
                  </a:cubicBezTo>
                  <a:cubicBezTo>
                    <a:pt x="199" y="521"/>
                    <a:pt x="199" y="521"/>
                    <a:pt x="199" y="521"/>
                  </a:cubicBezTo>
                  <a:cubicBezTo>
                    <a:pt x="197" y="513"/>
                    <a:pt x="197" y="513"/>
                    <a:pt x="197" y="513"/>
                  </a:cubicBezTo>
                  <a:cubicBezTo>
                    <a:pt x="199" y="513"/>
                    <a:pt x="199" y="513"/>
                    <a:pt x="199" y="513"/>
                  </a:cubicBezTo>
                  <a:cubicBezTo>
                    <a:pt x="202" y="513"/>
                    <a:pt x="202" y="513"/>
                    <a:pt x="202" y="513"/>
                  </a:cubicBezTo>
                  <a:cubicBezTo>
                    <a:pt x="202" y="511"/>
                    <a:pt x="202" y="511"/>
                    <a:pt x="202" y="511"/>
                  </a:cubicBezTo>
                  <a:cubicBezTo>
                    <a:pt x="201" y="509"/>
                    <a:pt x="201" y="509"/>
                    <a:pt x="201" y="509"/>
                  </a:cubicBezTo>
                  <a:cubicBezTo>
                    <a:pt x="202" y="507"/>
                    <a:pt x="202" y="507"/>
                    <a:pt x="202" y="507"/>
                  </a:cubicBezTo>
                  <a:cubicBezTo>
                    <a:pt x="204" y="506"/>
                    <a:pt x="204" y="506"/>
                    <a:pt x="204" y="506"/>
                  </a:cubicBezTo>
                  <a:cubicBezTo>
                    <a:pt x="205" y="506"/>
                    <a:pt x="205" y="506"/>
                    <a:pt x="205" y="506"/>
                  </a:cubicBezTo>
                  <a:cubicBezTo>
                    <a:pt x="206" y="503"/>
                    <a:pt x="206" y="503"/>
                    <a:pt x="206" y="503"/>
                  </a:cubicBezTo>
                  <a:cubicBezTo>
                    <a:pt x="208" y="502"/>
                    <a:pt x="208" y="502"/>
                    <a:pt x="208" y="502"/>
                  </a:cubicBezTo>
                  <a:cubicBezTo>
                    <a:pt x="209" y="503"/>
                    <a:pt x="209" y="503"/>
                    <a:pt x="209" y="503"/>
                  </a:cubicBezTo>
                  <a:cubicBezTo>
                    <a:pt x="210" y="501"/>
                    <a:pt x="210" y="501"/>
                    <a:pt x="210" y="501"/>
                  </a:cubicBezTo>
                  <a:cubicBezTo>
                    <a:pt x="209" y="500"/>
                    <a:pt x="209" y="500"/>
                    <a:pt x="209" y="500"/>
                  </a:cubicBezTo>
                  <a:cubicBezTo>
                    <a:pt x="210" y="499"/>
                    <a:pt x="210" y="499"/>
                    <a:pt x="210" y="499"/>
                  </a:cubicBezTo>
                  <a:cubicBezTo>
                    <a:pt x="212" y="500"/>
                    <a:pt x="212" y="500"/>
                    <a:pt x="212" y="500"/>
                  </a:cubicBezTo>
                  <a:cubicBezTo>
                    <a:pt x="214" y="501"/>
                    <a:pt x="214" y="501"/>
                    <a:pt x="214" y="501"/>
                  </a:cubicBezTo>
                  <a:cubicBezTo>
                    <a:pt x="214" y="502"/>
                    <a:pt x="214" y="502"/>
                    <a:pt x="214" y="502"/>
                  </a:cubicBezTo>
                  <a:cubicBezTo>
                    <a:pt x="213" y="504"/>
                    <a:pt x="213" y="504"/>
                    <a:pt x="213" y="504"/>
                  </a:cubicBezTo>
                  <a:cubicBezTo>
                    <a:pt x="214" y="504"/>
                    <a:pt x="214" y="504"/>
                    <a:pt x="214" y="504"/>
                  </a:cubicBezTo>
                  <a:cubicBezTo>
                    <a:pt x="215" y="504"/>
                    <a:pt x="215" y="504"/>
                    <a:pt x="215" y="504"/>
                  </a:cubicBezTo>
                  <a:cubicBezTo>
                    <a:pt x="216" y="502"/>
                    <a:pt x="216" y="502"/>
                    <a:pt x="216" y="502"/>
                  </a:cubicBezTo>
                  <a:cubicBezTo>
                    <a:pt x="217" y="501"/>
                    <a:pt x="217" y="501"/>
                    <a:pt x="217" y="501"/>
                  </a:cubicBezTo>
                  <a:cubicBezTo>
                    <a:pt x="217" y="503"/>
                    <a:pt x="217" y="503"/>
                    <a:pt x="217" y="503"/>
                  </a:cubicBezTo>
                  <a:cubicBezTo>
                    <a:pt x="218" y="502"/>
                    <a:pt x="218" y="502"/>
                    <a:pt x="218" y="502"/>
                  </a:cubicBezTo>
                  <a:cubicBezTo>
                    <a:pt x="219" y="501"/>
                    <a:pt x="219" y="501"/>
                    <a:pt x="219" y="501"/>
                  </a:cubicBezTo>
                  <a:cubicBezTo>
                    <a:pt x="220" y="500"/>
                    <a:pt x="220" y="500"/>
                    <a:pt x="220" y="500"/>
                  </a:cubicBezTo>
                  <a:cubicBezTo>
                    <a:pt x="222" y="499"/>
                    <a:pt x="222" y="499"/>
                    <a:pt x="222" y="499"/>
                  </a:cubicBezTo>
                  <a:cubicBezTo>
                    <a:pt x="224" y="499"/>
                    <a:pt x="224" y="499"/>
                    <a:pt x="224" y="499"/>
                  </a:cubicBezTo>
                  <a:cubicBezTo>
                    <a:pt x="225" y="501"/>
                    <a:pt x="225" y="501"/>
                    <a:pt x="225" y="501"/>
                  </a:cubicBezTo>
                  <a:cubicBezTo>
                    <a:pt x="227" y="503"/>
                    <a:pt x="227" y="503"/>
                    <a:pt x="227" y="503"/>
                  </a:cubicBezTo>
                  <a:cubicBezTo>
                    <a:pt x="230" y="502"/>
                    <a:pt x="230" y="502"/>
                    <a:pt x="230" y="502"/>
                  </a:cubicBezTo>
                  <a:cubicBezTo>
                    <a:pt x="231" y="502"/>
                    <a:pt x="231" y="502"/>
                    <a:pt x="231" y="502"/>
                  </a:cubicBezTo>
                  <a:cubicBezTo>
                    <a:pt x="232" y="503"/>
                    <a:pt x="232" y="503"/>
                    <a:pt x="232" y="503"/>
                  </a:cubicBezTo>
                  <a:cubicBezTo>
                    <a:pt x="233" y="503"/>
                    <a:pt x="233" y="503"/>
                    <a:pt x="233" y="503"/>
                  </a:cubicBezTo>
                  <a:cubicBezTo>
                    <a:pt x="235" y="506"/>
                    <a:pt x="235" y="506"/>
                    <a:pt x="235" y="506"/>
                  </a:cubicBezTo>
                  <a:cubicBezTo>
                    <a:pt x="237" y="506"/>
                    <a:pt x="237" y="506"/>
                    <a:pt x="237" y="506"/>
                  </a:cubicBezTo>
                  <a:cubicBezTo>
                    <a:pt x="238" y="507"/>
                    <a:pt x="238" y="507"/>
                    <a:pt x="238" y="507"/>
                  </a:cubicBezTo>
                  <a:cubicBezTo>
                    <a:pt x="241" y="509"/>
                    <a:pt x="241" y="509"/>
                    <a:pt x="241" y="509"/>
                  </a:cubicBezTo>
                  <a:cubicBezTo>
                    <a:pt x="242" y="509"/>
                    <a:pt x="242" y="509"/>
                    <a:pt x="242" y="509"/>
                  </a:cubicBezTo>
                  <a:cubicBezTo>
                    <a:pt x="243" y="511"/>
                    <a:pt x="243" y="511"/>
                    <a:pt x="243" y="511"/>
                  </a:cubicBezTo>
                  <a:cubicBezTo>
                    <a:pt x="243" y="513"/>
                    <a:pt x="243" y="513"/>
                    <a:pt x="243" y="513"/>
                  </a:cubicBezTo>
                  <a:cubicBezTo>
                    <a:pt x="244" y="513"/>
                    <a:pt x="244" y="513"/>
                    <a:pt x="244" y="513"/>
                  </a:cubicBezTo>
                  <a:cubicBezTo>
                    <a:pt x="245" y="511"/>
                    <a:pt x="245" y="511"/>
                    <a:pt x="245" y="511"/>
                  </a:cubicBezTo>
                  <a:cubicBezTo>
                    <a:pt x="245" y="509"/>
                    <a:pt x="245" y="509"/>
                    <a:pt x="245" y="509"/>
                  </a:cubicBezTo>
                  <a:cubicBezTo>
                    <a:pt x="247" y="508"/>
                    <a:pt x="247" y="508"/>
                    <a:pt x="247" y="508"/>
                  </a:cubicBezTo>
                  <a:cubicBezTo>
                    <a:pt x="248" y="510"/>
                    <a:pt x="248" y="510"/>
                    <a:pt x="248" y="510"/>
                  </a:cubicBezTo>
                  <a:cubicBezTo>
                    <a:pt x="251" y="510"/>
                    <a:pt x="251" y="510"/>
                    <a:pt x="251" y="510"/>
                  </a:cubicBezTo>
                  <a:cubicBezTo>
                    <a:pt x="252" y="512"/>
                    <a:pt x="252" y="512"/>
                    <a:pt x="252" y="512"/>
                  </a:cubicBezTo>
                  <a:cubicBezTo>
                    <a:pt x="254" y="512"/>
                    <a:pt x="254" y="512"/>
                    <a:pt x="254" y="512"/>
                  </a:cubicBezTo>
                  <a:cubicBezTo>
                    <a:pt x="256" y="511"/>
                    <a:pt x="256" y="511"/>
                    <a:pt x="256" y="511"/>
                  </a:cubicBezTo>
                  <a:cubicBezTo>
                    <a:pt x="256" y="507"/>
                    <a:pt x="256" y="507"/>
                    <a:pt x="256" y="507"/>
                  </a:cubicBezTo>
                  <a:cubicBezTo>
                    <a:pt x="258" y="507"/>
                    <a:pt x="258" y="507"/>
                    <a:pt x="258" y="507"/>
                  </a:cubicBezTo>
                  <a:cubicBezTo>
                    <a:pt x="258" y="506"/>
                    <a:pt x="258" y="506"/>
                    <a:pt x="258" y="506"/>
                  </a:cubicBezTo>
                  <a:cubicBezTo>
                    <a:pt x="259" y="505"/>
                    <a:pt x="259" y="505"/>
                    <a:pt x="259" y="505"/>
                  </a:cubicBezTo>
                  <a:cubicBezTo>
                    <a:pt x="260" y="506"/>
                    <a:pt x="260" y="506"/>
                    <a:pt x="260" y="506"/>
                  </a:cubicBezTo>
                  <a:cubicBezTo>
                    <a:pt x="261" y="505"/>
                    <a:pt x="261" y="505"/>
                    <a:pt x="261" y="505"/>
                  </a:cubicBezTo>
                  <a:cubicBezTo>
                    <a:pt x="263" y="505"/>
                    <a:pt x="263" y="505"/>
                    <a:pt x="263" y="505"/>
                  </a:cubicBezTo>
                  <a:cubicBezTo>
                    <a:pt x="266" y="507"/>
                    <a:pt x="266" y="507"/>
                    <a:pt x="266" y="507"/>
                  </a:cubicBezTo>
                  <a:cubicBezTo>
                    <a:pt x="266" y="508"/>
                    <a:pt x="266" y="508"/>
                    <a:pt x="266" y="508"/>
                  </a:cubicBezTo>
                  <a:cubicBezTo>
                    <a:pt x="269" y="508"/>
                    <a:pt x="269" y="508"/>
                    <a:pt x="269" y="508"/>
                  </a:cubicBezTo>
                  <a:cubicBezTo>
                    <a:pt x="268" y="506"/>
                    <a:pt x="268" y="506"/>
                    <a:pt x="268" y="506"/>
                  </a:cubicBezTo>
                  <a:cubicBezTo>
                    <a:pt x="270" y="505"/>
                    <a:pt x="270" y="505"/>
                    <a:pt x="270" y="505"/>
                  </a:cubicBezTo>
                  <a:cubicBezTo>
                    <a:pt x="272" y="505"/>
                    <a:pt x="272" y="505"/>
                    <a:pt x="272" y="505"/>
                  </a:cubicBezTo>
                  <a:cubicBezTo>
                    <a:pt x="273" y="504"/>
                    <a:pt x="273" y="504"/>
                    <a:pt x="273" y="504"/>
                  </a:cubicBezTo>
                  <a:cubicBezTo>
                    <a:pt x="275" y="505"/>
                    <a:pt x="275" y="505"/>
                    <a:pt x="275" y="505"/>
                  </a:cubicBezTo>
                  <a:cubicBezTo>
                    <a:pt x="276" y="506"/>
                    <a:pt x="276" y="506"/>
                    <a:pt x="276" y="506"/>
                  </a:cubicBezTo>
                  <a:cubicBezTo>
                    <a:pt x="275" y="507"/>
                    <a:pt x="275" y="507"/>
                    <a:pt x="275" y="507"/>
                  </a:cubicBezTo>
                  <a:cubicBezTo>
                    <a:pt x="274" y="508"/>
                    <a:pt x="274" y="508"/>
                    <a:pt x="274" y="508"/>
                  </a:cubicBezTo>
                  <a:cubicBezTo>
                    <a:pt x="276" y="510"/>
                    <a:pt x="276" y="510"/>
                    <a:pt x="276" y="510"/>
                  </a:cubicBezTo>
                  <a:cubicBezTo>
                    <a:pt x="277" y="510"/>
                    <a:pt x="277" y="510"/>
                    <a:pt x="277" y="510"/>
                  </a:cubicBezTo>
                  <a:cubicBezTo>
                    <a:pt x="278" y="510"/>
                    <a:pt x="278" y="510"/>
                    <a:pt x="278" y="510"/>
                  </a:cubicBezTo>
                  <a:cubicBezTo>
                    <a:pt x="279" y="511"/>
                    <a:pt x="279" y="511"/>
                    <a:pt x="279" y="511"/>
                  </a:cubicBezTo>
                  <a:cubicBezTo>
                    <a:pt x="282" y="510"/>
                    <a:pt x="282" y="510"/>
                    <a:pt x="282" y="510"/>
                  </a:cubicBezTo>
                  <a:cubicBezTo>
                    <a:pt x="285" y="512"/>
                    <a:pt x="285" y="512"/>
                    <a:pt x="285" y="512"/>
                  </a:cubicBezTo>
                  <a:cubicBezTo>
                    <a:pt x="287" y="512"/>
                    <a:pt x="287" y="512"/>
                    <a:pt x="287" y="512"/>
                  </a:cubicBezTo>
                  <a:cubicBezTo>
                    <a:pt x="288" y="510"/>
                    <a:pt x="288" y="510"/>
                    <a:pt x="288" y="510"/>
                  </a:cubicBezTo>
                  <a:cubicBezTo>
                    <a:pt x="288" y="508"/>
                    <a:pt x="288" y="508"/>
                    <a:pt x="288" y="508"/>
                  </a:cubicBezTo>
                  <a:cubicBezTo>
                    <a:pt x="289" y="507"/>
                    <a:pt x="289" y="507"/>
                    <a:pt x="289" y="507"/>
                  </a:cubicBezTo>
                  <a:cubicBezTo>
                    <a:pt x="292" y="509"/>
                    <a:pt x="292" y="509"/>
                    <a:pt x="292" y="509"/>
                  </a:cubicBezTo>
                  <a:cubicBezTo>
                    <a:pt x="294" y="509"/>
                    <a:pt x="294" y="509"/>
                    <a:pt x="294" y="509"/>
                  </a:cubicBezTo>
                  <a:cubicBezTo>
                    <a:pt x="297" y="508"/>
                    <a:pt x="297" y="508"/>
                    <a:pt x="297" y="508"/>
                  </a:cubicBezTo>
                  <a:cubicBezTo>
                    <a:pt x="298" y="507"/>
                    <a:pt x="298" y="507"/>
                    <a:pt x="298" y="507"/>
                  </a:cubicBezTo>
                  <a:cubicBezTo>
                    <a:pt x="298" y="500"/>
                    <a:pt x="298" y="500"/>
                    <a:pt x="298" y="500"/>
                  </a:cubicBezTo>
                  <a:cubicBezTo>
                    <a:pt x="297" y="499"/>
                    <a:pt x="297" y="499"/>
                    <a:pt x="297" y="499"/>
                  </a:cubicBezTo>
                  <a:cubicBezTo>
                    <a:pt x="294" y="499"/>
                    <a:pt x="294" y="499"/>
                    <a:pt x="294" y="499"/>
                  </a:cubicBezTo>
                  <a:cubicBezTo>
                    <a:pt x="293" y="498"/>
                    <a:pt x="293" y="498"/>
                    <a:pt x="293" y="498"/>
                  </a:cubicBezTo>
                  <a:cubicBezTo>
                    <a:pt x="292" y="497"/>
                    <a:pt x="292" y="497"/>
                    <a:pt x="292" y="497"/>
                  </a:cubicBezTo>
                  <a:cubicBezTo>
                    <a:pt x="290" y="496"/>
                    <a:pt x="290" y="496"/>
                    <a:pt x="290" y="496"/>
                  </a:cubicBezTo>
                  <a:cubicBezTo>
                    <a:pt x="289" y="495"/>
                    <a:pt x="289" y="495"/>
                    <a:pt x="289" y="495"/>
                  </a:cubicBezTo>
                  <a:cubicBezTo>
                    <a:pt x="287" y="495"/>
                    <a:pt x="287" y="495"/>
                    <a:pt x="287" y="495"/>
                  </a:cubicBezTo>
                  <a:cubicBezTo>
                    <a:pt x="287" y="494"/>
                    <a:pt x="287" y="494"/>
                    <a:pt x="287" y="494"/>
                  </a:cubicBezTo>
                  <a:cubicBezTo>
                    <a:pt x="286" y="493"/>
                    <a:pt x="286" y="493"/>
                    <a:pt x="286" y="493"/>
                  </a:cubicBezTo>
                  <a:cubicBezTo>
                    <a:pt x="287" y="492"/>
                    <a:pt x="287" y="492"/>
                    <a:pt x="287" y="492"/>
                  </a:cubicBezTo>
                  <a:cubicBezTo>
                    <a:pt x="288" y="492"/>
                    <a:pt x="288" y="492"/>
                    <a:pt x="288" y="492"/>
                  </a:cubicBezTo>
                  <a:cubicBezTo>
                    <a:pt x="288" y="490"/>
                    <a:pt x="288" y="490"/>
                    <a:pt x="288" y="490"/>
                  </a:cubicBezTo>
                  <a:cubicBezTo>
                    <a:pt x="290" y="489"/>
                    <a:pt x="290" y="489"/>
                    <a:pt x="290" y="489"/>
                  </a:cubicBezTo>
                  <a:cubicBezTo>
                    <a:pt x="289" y="487"/>
                    <a:pt x="289" y="487"/>
                    <a:pt x="289" y="487"/>
                  </a:cubicBezTo>
                  <a:cubicBezTo>
                    <a:pt x="288" y="486"/>
                    <a:pt x="288" y="486"/>
                    <a:pt x="288" y="486"/>
                  </a:cubicBezTo>
                  <a:cubicBezTo>
                    <a:pt x="288" y="484"/>
                    <a:pt x="288" y="484"/>
                    <a:pt x="288" y="484"/>
                  </a:cubicBezTo>
                  <a:cubicBezTo>
                    <a:pt x="290" y="482"/>
                    <a:pt x="290" y="482"/>
                    <a:pt x="290" y="482"/>
                  </a:cubicBezTo>
                  <a:cubicBezTo>
                    <a:pt x="292" y="480"/>
                    <a:pt x="292" y="480"/>
                    <a:pt x="292" y="480"/>
                  </a:cubicBezTo>
                  <a:cubicBezTo>
                    <a:pt x="296" y="479"/>
                    <a:pt x="296" y="479"/>
                    <a:pt x="296" y="479"/>
                  </a:cubicBezTo>
                  <a:cubicBezTo>
                    <a:pt x="297" y="480"/>
                    <a:pt x="297" y="480"/>
                    <a:pt x="297" y="480"/>
                  </a:cubicBezTo>
                  <a:cubicBezTo>
                    <a:pt x="298" y="479"/>
                    <a:pt x="298" y="479"/>
                    <a:pt x="298" y="479"/>
                  </a:cubicBezTo>
                  <a:cubicBezTo>
                    <a:pt x="298" y="477"/>
                    <a:pt x="298" y="477"/>
                    <a:pt x="298" y="477"/>
                  </a:cubicBezTo>
                  <a:cubicBezTo>
                    <a:pt x="296" y="477"/>
                    <a:pt x="296" y="477"/>
                    <a:pt x="296" y="477"/>
                  </a:cubicBezTo>
                  <a:cubicBezTo>
                    <a:pt x="295" y="475"/>
                    <a:pt x="295" y="475"/>
                    <a:pt x="295" y="475"/>
                  </a:cubicBezTo>
                  <a:cubicBezTo>
                    <a:pt x="294" y="476"/>
                    <a:pt x="294" y="476"/>
                    <a:pt x="294" y="476"/>
                  </a:cubicBezTo>
                  <a:cubicBezTo>
                    <a:pt x="293" y="476"/>
                    <a:pt x="293" y="476"/>
                    <a:pt x="293" y="476"/>
                  </a:cubicBezTo>
                  <a:cubicBezTo>
                    <a:pt x="291" y="476"/>
                    <a:pt x="291" y="476"/>
                    <a:pt x="291" y="476"/>
                  </a:cubicBezTo>
                  <a:cubicBezTo>
                    <a:pt x="289" y="476"/>
                    <a:pt x="289" y="476"/>
                    <a:pt x="289" y="476"/>
                  </a:cubicBezTo>
                  <a:cubicBezTo>
                    <a:pt x="288" y="474"/>
                    <a:pt x="288" y="474"/>
                    <a:pt x="288" y="474"/>
                  </a:cubicBezTo>
                  <a:cubicBezTo>
                    <a:pt x="289" y="474"/>
                    <a:pt x="289" y="474"/>
                    <a:pt x="289" y="474"/>
                  </a:cubicBezTo>
                  <a:cubicBezTo>
                    <a:pt x="291" y="474"/>
                    <a:pt x="291" y="474"/>
                    <a:pt x="291" y="474"/>
                  </a:cubicBezTo>
                  <a:cubicBezTo>
                    <a:pt x="291" y="472"/>
                    <a:pt x="291" y="472"/>
                    <a:pt x="291" y="472"/>
                  </a:cubicBezTo>
                  <a:cubicBezTo>
                    <a:pt x="289" y="472"/>
                    <a:pt x="289" y="472"/>
                    <a:pt x="289" y="472"/>
                  </a:cubicBezTo>
                  <a:cubicBezTo>
                    <a:pt x="287" y="472"/>
                    <a:pt x="287" y="472"/>
                    <a:pt x="287" y="472"/>
                  </a:cubicBezTo>
                  <a:cubicBezTo>
                    <a:pt x="288" y="471"/>
                    <a:pt x="288" y="471"/>
                    <a:pt x="288" y="471"/>
                  </a:cubicBezTo>
                  <a:cubicBezTo>
                    <a:pt x="287" y="469"/>
                    <a:pt x="287" y="469"/>
                    <a:pt x="287" y="469"/>
                  </a:cubicBezTo>
                  <a:cubicBezTo>
                    <a:pt x="287" y="468"/>
                    <a:pt x="287" y="468"/>
                    <a:pt x="287" y="468"/>
                  </a:cubicBezTo>
                  <a:cubicBezTo>
                    <a:pt x="289" y="468"/>
                    <a:pt x="289" y="468"/>
                    <a:pt x="289" y="468"/>
                  </a:cubicBezTo>
                  <a:cubicBezTo>
                    <a:pt x="290" y="467"/>
                    <a:pt x="290" y="467"/>
                    <a:pt x="290" y="467"/>
                  </a:cubicBezTo>
                  <a:cubicBezTo>
                    <a:pt x="291" y="467"/>
                    <a:pt x="291" y="467"/>
                    <a:pt x="291" y="467"/>
                  </a:cubicBezTo>
                  <a:cubicBezTo>
                    <a:pt x="292" y="468"/>
                    <a:pt x="292" y="468"/>
                    <a:pt x="292" y="468"/>
                  </a:cubicBezTo>
                  <a:cubicBezTo>
                    <a:pt x="294" y="468"/>
                    <a:pt x="294" y="468"/>
                    <a:pt x="294" y="468"/>
                  </a:cubicBezTo>
                  <a:cubicBezTo>
                    <a:pt x="296" y="469"/>
                    <a:pt x="296" y="469"/>
                    <a:pt x="296" y="469"/>
                  </a:cubicBezTo>
                  <a:cubicBezTo>
                    <a:pt x="296" y="468"/>
                    <a:pt x="296" y="468"/>
                    <a:pt x="296" y="468"/>
                  </a:cubicBezTo>
                  <a:cubicBezTo>
                    <a:pt x="296" y="467"/>
                    <a:pt x="296" y="467"/>
                    <a:pt x="296" y="467"/>
                  </a:cubicBezTo>
                  <a:cubicBezTo>
                    <a:pt x="298" y="466"/>
                    <a:pt x="298" y="466"/>
                    <a:pt x="298" y="466"/>
                  </a:cubicBezTo>
                  <a:cubicBezTo>
                    <a:pt x="299" y="466"/>
                    <a:pt x="299" y="466"/>
                    <a:pt x="299" y="466"/>
                  </a:cubicBezTo>
                  <a:cubicBezTo>
                    <a:pt x="301" y="467"/>
                    <a:pt x="301" y="467"/>
                    <a:pt x="301" y="467"/>
                  </a:cubicBezTo>
                  <a:cubicBezTo>
                    <a:pt x="301" y="466"/>
                    <a:pt x="301" y="466"/>
                    <a:pt x="301" y="466"/>
                  </a:cubicBezTo>
                  <a:cubicBezTo>
                    <a:pt x="302" y="465"/>
                    <a:pt x="302" y="465"/>
                    <a:pt x="302" y="465"/>
                  </a:cubicBezTo>
                  <a:cubicBezTo>
                    <a:pt x="305" y="464"/>
                    <a:pt x="305" y="464"/>
                    <a:pt x="305" y="464"/>
                  </a:cubicBezTo>
                  <a:cubicBezTo>
                    <a:pt x="307" y="464"/>
                    <a:pt x="307" y="464"/>
                    <a:pt x="307" y="464"/>
                  </a:cubicBezTo>
                  <a:cubicBezTo>
                    <a:pt x="309" y="463"/>
                    <a:pt x="309" y="463"/>
                    <a:pt x="309" y="463"/>
                  </a:cubicBezTo>
                  <a:cubicBezTo>
                    <a:pt x="311" y="463"/>
                    <a:pt x="311" y="463"/>
                    <a:pt x="311" y="463"/>
                  </a:cubicBezTo>
                  <a:cubicBezTo>
                    <a:pt x="312" y="462"/>
                    <a:pt x="312" y="462"/>
                    <a:pt x="312" y="462"/>
                  </a:cubicBezTo>
                  <a:cubicBezTo>
                    <a:pt x="314" y="460"/>
                    <a:pt x="314" y="460"/>
                    <a:pt x="314" y="460"/>
                  </a:cubicBezTo>
                  <a:cubicBezTo>
                    <a:pt x="316" y="460"/>
                    <a:pt x="316" y="460"/>
                    <a:pt x="316" y="460"/>
                  </a:cubicBezTo>
                  <a:cubicBezTo>
                    <a:pt x="318" y="459"/>
                    <a:pt x="318" y="459"/>
                    <a:pt x="318" y="459"/>
                  </a:cubicBezTo>
                  <a:cubicBezTo>
                    <a:pt x="319" y="459"/>
                    <a:pt x="319" y="459"/>
                    <a:pt x="319" y="459"/>
                  </a:cubicBezTo>
                  <a:cubicBezTo>
                    <a:pt x="320" y="460"/>
                    <a:pt x="320" y="460"/>
                    <a:pt x="320" y="460"/>
                  </a:cubicBezTo>
                  <a:cubicBezTo>
                    <a:pt x="321" y="459"/>
                    <a:pt x="321" y="459"/>
                    <a:pt x="321" y="459"/>
                  </a:cubicBezTo>
                  <a:cubicBezTo>
                    <a:pt x="321" y="457"/>
                    <a:pt x="321" y="457"/>
                    <a:pt x="321" y="457"/>
                  </a:cubicBezTo>
                  <a:cubicBezTo>
                    <a:pt x="322" y="456"/>
                    <a:pt x="322" y="456"/>
                    <a:pt x="322" y="456"/>
                  </a:cubicBezTo>
                  <a:cubicBezTo>
                    <a:pt x="324" y="456"/>
                    <a:pt x="324" y="456"/>
                    <a:pt x="324" y="456"/>
                  </a:cubicBezTo>
                  <a:cubicBezTo>
                    <a:pt x="324" y="455"/>
                    <a:pt x="324" y="455"/>
                    <a:pt x="324" y="455"/>
                  </a:cubicBezTo>
                  <a:cubicBezTo>
                    <a:pt x="325" y="454"/>
                    <a:pt x="325" y="454"/>
                    <a:pt x="325" y="454"/>
                  </a:cubicBezTo>
                  <a:cubicBezTo>
                    <a:pt x="326" y="455"/>
                    <a:pt x="326" y="455"/>
                    <a:pt x="326" y="455"/>
                  </a:cubicBezTo>
                  <a:cubicBezTo>
                    <a:pt x="327" y="455"/>
                    <a:pt x="327" y="455"/>
                    <a:pt x="327" y="455"/>
                  </a:cubicBezTo>
                  <a:cubicBezTo>
                    <a:pt x="329" y="455"/>
                    <a:pt x="329" y="455"/>
                    <a:pt x="329" y="455"/>
                  </a:cubicBezTo>
                  <a:cubicBezTo>
                    <a:pt x="331" y="454"/>
                    <a:pt x="331" y="454"/>
                    <a:pt x="331" y="454"/>
                  </a:cubicBezTo>
                  <a:cubicBezTo>
                    <a:pt x="335" y="451"/>
                    <a:pt x="335" y="451"/>
                    <a:pt x="335" y="451"/>
                  </a:cubicBezTo>
                  <a:cubicBezTo>
                    <a:pt x="335" y="451"/>
                    <a:pt x="335" y="451"/>
                    <a:pt x="335" y="451"/>
                  </a:cubicBezTo>
                  <a:cubicBezTo>
                    <a:pt x="336" y="451"/>
                    <a:pt x="336" y="451"/>
                    <a:pt x="336" y="451"/>
                  </a:cubicBezTo>
                  <a:cubicBezTo>
                    <a:pt x="338" y="450"/>
                    <a:pt x="338" y="450"/>
                    <a:pt x="338" y="450"/>
                  </a:cubicBezTo>
                  <a:cubicBezTo>
                    <a:pt x="340" y="449"/>
                    <a:pt x="340" y="449"/>
                    <a:pt x="340" y="449"/>
                  </a:cubicBezTo>
                  <a:cubicBezTo>
                    <a:pt x="341" y="449"/>
                    <a:pt x="341" y="449"/>
                    <a:pt x="341" y="449"/>
                  </a:cubicBezTo>
                  <a:cubicBezTo>
                    <a:pt x="343" y="449"/>
                    <a:pt x="343" y="449"/>
                    <a:pt x="343" y="449"/>
                  </a:cubicBezTo>
                  <a:cubicBezTo>
                    <a:pt x="343" y="447"/>
                    <a:pt x="343" y="447"/>
                    <a:pt x="343" y="447"/>
                  </a:cubicBezTo>
                  <a:cubicBezTo>
                    <a:pt x="342" y="446"/>
                    <a:pt x="342" y="446"/>
                    <a:pt x="342" y="446"/>
                  </a:cubicBezTo>
                  <a:cubicBezTo>
                    <a:pt x="343" y="446"/>
                    <a:pt x="343" y="446"/>
                    <a:pt x="343" y="446"/>
                  </a:cubicBezTo>
                  <a:cubicBezTo>
                    <a:pt x="345" y="445"/>
                    <a:pt x="345" y="445"/>
                    <a:pt x="345" y="445"/>
                  </a:cubicBezTo>
                  <a:cubicBezTo>
                    <a:pt x="346" y="444"/>
                    <a:pt x="346" y="444"/>
                    <a:pt x="346" y="444"/>
                  </a:cubicBezTo>
                  <a:cubicBezTo>
                    <a:pt x="348" y="443"/>
                    <a:pt x="348" y="443"/>
                    <a:pt x="348" y="443"/>
                  </a:cubicBezTo>
                  <a:cubicBezTo>
                    <a:pt x="349" y="443"/>
                    <a:pt x="349" y="443"/>
                    <a:pt x="349" y="443"/>
                  </a:cubicBezTo>
                  <a:cubicBezTo>
                    <a:pt x="350" y="443"/>
                    <a:pt x="350" y="443"/>
                    <a:pt x="350" y="443"/>
                  </a:cubicBezTo>
                  <a:cubicBezTo>
                    <a:pt x="352" y="443"/>
                    <a:pt x="352" y="443"/>
                    <a:pt x="352" y="443"/>
                  </a:cubicBezTo>
                  <a:cubicBezTo>
                    <a:pt x="354" y="443"/>
                    <a:pt x="354" y="443"/>
                    <a:pt x="354" y="443"/>
                  </a:cubicBezTo>
                  <a:cubicBezTo>
                    <a:pt x="357" y="445"/>
                    <a:pt x="357" y="445"/>
                    <a:pt x="357" y="445"/>
                  </a:cubicBezTo>
                  <a:cubicBezTo>
                    <a:pt x="359" y="445"/>
                    <a:pt x="359" y="445"/>
                    <a:pt x="359" y="445"/>
                  </a:cubicBezTo>
                  <a:cubicBezTo>
                    <a:pt x="361" y="444"/>
                    <a:pt x="361" y="444"/>
                    <a:pt x="361" y="444"/>
                  </a:cubicBezTo>
                  <a:cubicBezTo>
                    <a:pt x="362" y="444"/>
                    <a:pt x="362" y="444"/>
                    <a:pt x="362" y="444"/>
                  </a:cubicBezTo>
                  <a:cubicBezTo>
                    <a:pt x="363" y="446"/>
                    <a:pt x="363" y="446"/>
                    <a:pt x="363" y="446"/>
                  </a:cubicBezTo>
                  <a:cubicBezTo>
                    <a:pt x="364" y="447"/>
                    <a:pt x="364" y="447"/>
                    <a:pt x="364" y="447"/>
                  </a:cubicBezTo>
                  <a:cubicBezTo>
                    <a:pt x="365" y="448"/>
                    <a:pt x="365" y="448"/>
                    <a:pt x="365" y="448"/>
                  </a:cubicBezTo>
                  <a:cubicBezTo>
                    <a:pt x="366" y="450"/>
                    <a:pt x="366" y="450"/>
                    <a:pt x="366" y="450"/>
                  </a:cubicBezTo>
                  <a:cubicBezTo>
                    <a:pt x="367" y="451"/>
                    <a:pt x="367" y="451"/>
                    <a:pt x="367" y="451"/>
                  </a:cubicBezTo>
                  <a:cubicBezTo>
                    <a:pt x="367" y="452"/>
                    <a:pt x="367" y="452"/>
                    <a:pt x="367" y="452"/>
                  </a:cubicBezTo>
                  <a:cubicBezTo>
                    <a:pt x="367" y="453"/>
                    <a:pt x="367" y="453"/>
                    <a:pt x="367" y="453"/>
                  </a:cubicBezTo>
                  <a:cubicBezTo>
                    <a:pt x="367" y="455"/>
                    <a:pt x="367" y="455"/>
                    <a:pt x="367" y="455"/>
                  </a:cubicBezTo>
                  <a:cubicBezTo>
                    <a:pt x="367" y="455"/>
                    <a:pt x="367" y="455"/>
                    <a:pt x="367" y="455"/>
                  </a:cubicBezTo>
                  <a:cubicBezTo>
                    <a:pt x="366" y="456"/>
                    <a:pt x="366" y="456"/>
                    <a:pt x="366" y="456"/>
                  </a:cubicBezTo>
                  <a:cubicBezTo>
                    <a:pt x="366" y="457"/>
                    <a:pt x="366" y="457"/>
                    <a:pt x="366" y="457"/>
                  </a:cubicBezTo>
                  <a:cubicBezTo>
                    <a:pt x="367" y="458"/>
                    <a:pt x="367" y="458"/>
                    <a:pt x="367" y="458"/>
                  </a:cubicBezTo>
                  <a:cubicBezTo>
                    <a:pt x="369" y="457"/>
                    <a:pt x="369" y="457"/>
                    <a:pt x="369" y="457"/>
                  </a:cubicBezTo>
                  <a:cubicBezTo>
                    <a:pt x="371" y="458"/>
                    <a:pt x="371" y="458"/>
                    <a:pt x="371" y="458"/>
                  </a:cubicBezTo>
                  <a:cubicBezTo>
                    <a:pt x="372" y="458"/>
                    <a:pt x="372" y="458"/>
                    <a:pt x="372" y="458"/>
                  </a:cubicBezTo>
                  <a:cubicBezTo>
                    <a:pt x="372" y="456"/>
                    <a:pt x="372" y="456"/>
                    <a:pt x="372" y="456"/>
                  </a:cubicBezTo>
                  <a:cubicBezTo>
                    <a:pt x="373" y="456"/>
                    <a:pt x="373" y="456"/>
                    <a:pt x="373" y="456"/>
                  </a:cubicBezTo>
                  <a:cubicBezTo>
                    <a:pt x="374" y="457"/>
                    <a:pt x="374" y="457"/>
                    <a:pt x="374" y="457"/>
                  </a:cubicBezTo>
                  <a:cubicBezTo>
                    <a:pt x="375" y="457"/>
                    <a:pt x="375" y="457"/>
                    <a:pt x="375" y="457"/>
                  </a:cubicBezTo>
                  <a:cubicBezTo>
                    <a:pt x="375" y="456"/>
                    <a:pt x="375" y="456"/>
                    <a:pt x="375" y="456"/>
                  </a:cubicBezTo>
                  <a:cubicBezTo>
                    <a:pt x="374" y="454"/>
                    <a:pt x="374" y="454"/>
                    <a:pt x="374" y="454"/>
                  </a:cubicBezTo>
                  <a:cubicBezTo>
                    <a:pt x="375" y="454"/>
                    <a:pt x="375" y="454"/>
                    <a:pt x="375" y="454"/>
                  </a:cubicBezTo>
                  <a:cubicBezTo>
                    <a:pt x="378" y="456"/>
                    <a:pt x="378" y="456"/>
                    <a:pt x="378" y="456"/>
                  </a:cubicBezTo>
                  <a:cubicBezTo>
                    <a:pt x="378" y="459"/>
                    <a:pt x="378" y="459"/>
                    <a:pt x="378" y="459"/>
                  </a:cubicBezTo>
                  <a:cubicBezTo>
                    <a:pt x="379" y="461"/>
                    <a:pt x="379" y="461"/>
                    <a:pt x="379" y="461"/>
                  </a:cubicBezTo>
                  <a:cubicBezTo>
                    <a:pt x="380" y="461"/>
                    <a:pt x="380" y="461"/>
                    <a:pt x="380" y="461"/>
                  </a:cubicBezTo>
                  <a:cubicBezTo>
                    <a:pt x="382" y="460"/>
                    <a:pt x="382" y="460"/>
                    <a:pt x="382" y="460"/>
                  </a:cubicBezTo>
                  <a:cubicBezTo>
                    <a:pt x="381" y="459"/>
                    <a:pt x="381" y="459"/>
                    <a:pt x="381" y="459"/>
                  </a:cubicBezTo>
                  <a:cubicBezTo>
                    <a:pt x="380" y="458"/>
                    <a:pt x="380" y="458"/>
                    <a:pt x="380" y="458"/>
                  </a:cubicBezTo>
                  <a:cubicBezTo>
                    <a:pt x="382" y="458"/>
                    <a:pt x="382" y="458"/>
                    <a:pt x="382" y="458"/>
                  </a:cubicBezTo>
                  <a:cubicBezTo>
                    <a:pt x="386" y="459"/>
                    <a:pt x="386" y="459"/>
                    <a:pt x="386" y="459"/>
                  </a:cubicBezTo>
                  <a:cubicBezTo>
                    <a:pt x="387" y="459"/>
                    <a:pt x="387" y="459"/>
                    <a:pt x="387" y="459"/>
                  </a:cubicBezTo>
                  <a:cubicBezTo>
                    <a:pt x="388" y="458"/>
                    <a:pt x="388" y="458"/>
                    <a:pt x="388" y="458"/>
                  </a:cubicBezTo>
                  <a:cubicBezTo>
                    <a:pt x="389" y="459"/>
                    <a:pt x="389" y="459"/>
                    <a:pt x="389" y="459"/>
                  </a:cubicBezTo>
                  <a:cubicBezTo>
                    <a:pt x="388" y="461"/>
                    <a:pt x="388" y="461"/>
                    <a:pt x="388" y="461"/>
                  </a:cubicBezTo>
                  <a:cubicBezTo>
                    <a:pt x="387" y="462"/>
                    <a:pt x="387" y="462"/>
                    <a:pt x="387" y="462"/>
                  </a:cubicBezTo>
                  <a:cubicBezTo>
                    <a:pt x="387" y="464"/>
                    <a:pt x="387" y="464"/>
                    <a:pt x="387" y="464"/>
                  </a:cubicBezTo>
                  <a:cubicBezTo>
                    <a:pt x="388" y="465"/>
                    <a:pt x="388" y="465"/>
                    <a:pt x="388" y="465"/>
                  </a:cubicBezTo>
                  <a:cubicBezTo>
                    <a:pt x="390" y="465"/>
                    <a:pt x="390" y="465"/>
                    <a:pt x="390" y="465"/>
                  </a:cubicBezTo>
                  <a:cubicBezTo>
                    <a:pt x="391" y="464"/>
                    <a:pt x="391" y="464"/>
                    <a:pt x="391" y="464"/>
                  </a:cubicBezTo>
                  <a:cubicBezTo>
                    <a:pt x="393" y="464"/>
                    <a:pt x="393" y="464"/>
                    <a:pt x="393" y="464"/>
                  </a:cubicBezTo>
                  <a:cubicBezTo>
                    <a:pt x="396" y="464"/>
                    <a:pt x="396" y="464"/>
                    <a:pt x="396" y="464"/>
                  </a:cubicBezTo>
                  <a:cubicBezTo>
                    <a:pt x="397" y="465"/>
                    <a:pt x="397" y="465"/>
                    <a:pt x="397" y="465"/>
                  </a:cubicBezTo>
                  <a:cubicBezTo>
                    <a:pt x="398" y="464"/>
                    <a:pt x="398" y="464"/>
                    <a:pt x="398" y="464"/>
                  </a:cubicBezTo>
                  <a:cubicBezTo>
                    <a:pt x="398" y="462"/>
                    <a:pt x="398" y="462"/>
                    <a:pt x="398" y="462"/>
                  </a:cubicBezTo>
                  <a:cubicBezTo>
                    <a:pt x="399" y="462"/>
                    <a:pt x="399" y="462"/>
                    <a:pt x="399" y="462"/>
                  </a:cubicBezTo>
                  <a:cubicBezTo>
                    <a:pt x="402" y="461"/>
                    <a:pt x="402" y="461"/>
                    <a:pt x="402" y="461"/>
                  </a:cubicBezTo>
                  <a:cubicBezTo>
                    <a:pt x="404" y="460"/>
                    <a:pt x="404" y="460"/>
                    <a:pt x="404" y="460"/>
                  </a:cubicBezTo>
                  <a:cubicBezTo>
                    <a:pt x="404" y="459"/>
                    <a:pt x="404" y="459"/>
                    <a:pt x="404" y="459"/>
                  </a:cubicBezTo>
                  <a:cubicBezTo>
                    <a:pt x="406" y="457"/>
                    <a:pt x="406" y="457"/>
                    <a:pt x="406" y="457"/>
                  </a:cubicBezTo>
                  <a:cubicBezTo>
                    <a:pt x="406" y="456"/>
                    <a:pt x="406" y="456"/>
                    <a:pt x="406" y="456"/>
                  </a:cubicBezTo>
                  <a:cubicBezTo>
                    <a:pt x="408" y="454"/>
                    <a:pt x="408" y="454"/>
                    <a:pt x="408" y="454"/>
                  </a:cubicBezTo>
                  <a:cubicBezTo>
                    <a:pt x="409" y="454"/>
                    <a:pt x="409" y="454"/>
                    <a:pt x="409" y="454"/>
                  </a:cubicBezTo>
                  <a:cubicBezTo>
                    <a:pt x="410" y="452"/>
                    <a:pt x="410" y="452"/>
                    <a:pt x="410" y="452"/>
                  </a:cubicBezTo>
                  <a:cubicBezTo>
                    <a:pt x="412" y="452"/>
                    <a:pt x="412" y="452"/>
                    <a:pt x="412" y="452"/>
                  </a:cubicBezTo>
                  <a:cubicBezTo>
                    <a:pt x="415" y="451"/>
                    <a:pt x="415" y="451"/>
                    <a:pt x="415" y="451"/>
                  </a:cubicBezTo>
                  <a:cubicBezTo>
                    <a:pt x="416" y="452"/>
                    <a:pt x="416" y="452"/>
                    <a:pt x="416" y="452"/>
                  </a:cubicBezTo>
                  <a:cubicBezTo>
                    <a:pt x="416" y="453"/>
                    <a:pt x="416" y="453"/>
                    <a:pt x="416" y="453"/>
                  </a:cubicBezTo>
                  <a:cubicBezTo>
                    <a:pt x="414" y="455"/>
                    <a:pt x="414" y="455"/>
                    <a:pt x="414" y="455"/>
                  </a:cubicBezTo>
                  <a:cubicBezTo>
                    <a:pt x="413" y="455"/>
                    <a:pt x="413" y="455"/>
                    <a:pt x="413" y="455"/>
                  </a:cubicBezTo>
                  <a:cubicBezTo>
                    <a:pt x="413" y="457"/>
                    <a:pt x="413" y="457"/>
                    <a:pt x="413" y="457"/>
                  </a:cubicBezTo>
                  <a:cubicBezTo>
                    <a:pt x="429" y="469"/>
                    <a:pt x="429" y="469"/>
                    <a:pt x="429" y="469"/>
                  </a:cubicBezTo>
                  <a:cubicBezTo>
                    <a:pt x="451" y="496"/>
                    <a:pt x="451" y="496"/>
                    <a:pt x="451" y="496"/>
                  </a:cubicBezTo>
                  <a:cubicBezTo>
                    <a:pt x="453" y="495"/>
                    <a:pt x="453" y="495"/>
                    <a:pt x="453" y="495"/>
                  </a:cubicBezTo>
                  <a:cubicBezTo>
                    <a:pt x="454" y="494"/>
                    <a:pt x="454" y="494"/>
                    <a:pt x="454" y="494"/>
                  </a:cubicBezTo>
                  <a:cubicBezTo>
                    <a:pt x="455" y="493"/>
                    <a:pt x="455" y="493"/>
                    <a:pt x="455" y="493"/>
                  </a:cubicBezTo>
                  <a:cubicBezTo>
                    <a:pt x="454" y="493"/>
                    <a:pt x="454" y="493"/>
                    <a:pt x="454" y="493"/>
                  </a:cubicBezTo>
                  <a:cubicBezTo>
                    <a:pt x="454" y="491"/>
                    <a:pt x="454" y="491"/>
                    <a:pt x="454" y="491"/>
                  </a:cubicBezTo>
                  <a:cubicBezTo>
                    <a:pt x="456" y="490"/>
                    <a:pt x="456" y="490"/>
                    <a:pt x="456" y="490"/>
                  </a:cubicBezTo>
                  <a:cubicBezTo>
                    <a:pt x="458" y="491"/>
                    <a:pt x="458" y="491"/>
                    <a:pt x="458" y="491"/>
                  </a:cubicBezTo>
                  <a:cubicBezTo>
                    <a:pt x="458" y="493"/>
                    <a:pt x="458" y="493"/>
                    <a:pt x="458" y="493"/>
                  </a:cubicBezTo>
                  <a:cubicBezTo>
                    <a:pt x="458" y="494"/>
                    <a:pt x="458" y="494"/>
                    <a:pt x="458" y="494"/>
                  </a:cubicBezTo>
                  <a:cubicBezTo>
                    <a:pt x="460" y="494"/>
                    <a:pt x="460" y="494"/>
                    <a:pt x="460" y="494"/>
                  </a:cubicBezTo>
                  <a:cubicBezTo>
                    <a:pt x="461" y="496"/>
                    <a:pt x="461" y="496"/>
                    <a:pt x="461" y="496"/>
                  </a:cubicBezTo>
                  <a:cubicBezTo>
                    <a:pt x="463" y="496"/>
                    <a:pt x="463" y="496"/>
                    <a:pt x="463" y="496"/>
                  </a:cubicBezTo>
                  <a:cubicBezTo>
                    <a:pt x="464" y="495"/>
                    <a:pt x="464" y="495"/>
                    <a:pt x="464" y="495"/>
                  </a:cubicBezTo>
                  <a:cubicBezTo>
                    <a:pt x="466" y="495"/>
                    <a:pt x="466" y="495"/>
                    <a:pt x="466" y="495"/>
                  </a:cubicBezTo>
                  <a:cubicBezTo>
                    <a:pt x="468" y="496"/>
                    <a:pt x="468" y="496"/>
                    <a:pt x="468" y="496"/>
                  </a:cubicBezTo>
                  <a:cubicBezTo>
                    <a:pt x="470" y="495"/>
                    <a:pt x="470" y="495"/>
                    <a:pt x="470" y="495"/>
                  </a:cubicBezTo>
                  <a:cubicBezTo>
                    <a:pt x="471" y="495"/>
                    <a:pt x="471" y="495"/>
                    <a:pt x="471" y="495"/>
                  </a:cubicBezTo>
                  <a:cubicBezTo>
                    <a:pt x="473" y="495"/>
                    <a:pt x="473" y="495"/>
                    <a:pt x="473" y="495"/>
                  </a:cubicBezTo>
                  <a:cubicBezTo>
                    <a:pt x="473" y="494"/>
                    <a:pt x="473" y="494"/>
                    <a:pt x="473" y="494"/>
                  </a:cubicBezTo>
                  <a:cubicBezTo>
                    <a:pt x="473" y="493"/>
                    <a:pt x="473" y="493"/>
                    <a:pt x="473" y="493"/>
                  </a:cubicBezTo>
                  <a:cubicBezTo>
                    <a:pt x="473" y="492"/>
                    <a:pt x="473" y="492"/>
                    <a:pt x="473" y="492"/>
                  </a:cubicBezTo>
                  <a:cubicBezTo>
                    <a:pt x="476" y="492"/>
                    <a:pt x="476" y="492"/>
                    <a:pt x="476" y="492"/>
                  </a:cubicBezTo>
                  <a:cubicBezTo>
                    <a:pt x="479" y="492"/>
                    <a:pt x="479" y="492"/>
                    <a:pt x="479" y="492"/>
                  </a:cubicBezTo>
                  <a:cubicBezTo>
                    <a:pt x="482" y="492"/>
                    <a:pt x="482" y="492"/>
                    <a:pt x="482" y="492"/>
                  </a:cubicBezTo>
                  <a:cubicBezTo>
                    <a:pt x="485" y="494"/>
                    <a:pt x="485" y="494"/>
                    <a:pt x="485" y="494"/>
                  </a:cubicBezTo>
                  <a:cubicBezTo>
                    <a:pt x="486" y="497"/>
                    <a:pt x="486" y="497"/>
                    <a:pt x="486" y="497"/>
                  </a:cubicBezTo>
                  <a:cubicBezTo>
                    <a:pt x="487" y="499"/>
                    <a:pt x="487" y="499"/>
                    <a:pt x="487" y="499"/>
                  </a:cubicBezTo>
                  <a:cubicBezTo>
                    <a:pt x="488" y="499"/>
                    <a:pt x="488" y="499"/>
                    <a:pt x="488" y="499"/>
                  </a:cubicBezTo>
                  <a:cubicBezTo>
                    <a:pt x="490" y="499"/>
                    <a:pt x="490" y="499"/>
                    <a:pt x="490" y="499"/>
                  </a:cubicBezTo>
                  <a:cubicBezTo>
                    <a:pt x="492" y="501"/>
                    <a:pt x="492" y="501"/>
                    <a:pt x="492" y="501"/>
                  </a:cubicBezTo>
                  <a:cubicBezTo>
                    <a:pt x="492" y="501"/>
                    <a:pt x="492" y="501"/>
                    <a:pt x="492" y="501"/>
                  </a:cubicBezTo>
                  <a:cubicBezTo>
                    <a:pt x="494" y="501"/>
                    <a:pt x="494" y="501"/>
                    <a:pt x="494" y="501"/>
                  </a:cubicBezTo>
                  <a:cubicBezTo>
                    <a:pt x="494" y="502"/>
                    <a:pt x="494" y="502"/>
                    <a:pt x="494" y="502"/>
                  </a:cubicBezTo>
                  <a:cubicBezTo>
                    <a:pt x="493" y="503"/>
                    <a:pt x="493" y="503"/>
                    <a:pt x="493" y="503"/>
                  </a:cubicBezTo>
                  <a:cubicBezTo>
                    <a:pt x="493" y="505"/>
                    <a:pt x="493" y="505"/>
                    <a:pt x="493" y="505"/>
                  </a:cubicBezTo>
                  <a:cubicBezTo>
                    <a:pt x="494" y="506"/>
                    <a:pt x="494" y="506"/>
                    <a:pt x="494" y="506"/>
                  </a:cubicBezTo>
                  <a:cubicBezTo>
                    <a:pt x="495" y="507"/>
                    <a:pt x="495" y="507"/>
                    <a:pt x="495" y="507"/>
                  </a:cubicBezTo>
                  <a:cubicBezTo>
                    <a:pt x="495" y="507"/>
                    <a:pt x="495" y="507"/>
                    <a:pt x="495" y="507"/>
                  </a:cubicBezTo>
                  <a:cubicBezTo>
                    <a:pt x="496" y="507"/>
                    <a:pt x="496" y="507"/>
                    <a:pt x="496" y="507"/>
                  </a:cubicBezTo>
                  <a:cubicBezTo>
                    <a:pt x="498" y="508"/>
                    <a:pt x="498" y="508"/>
                    <a:pt x="498" y="508"/>
                  </a:cubicBezTo>
                  <a:cubicBezTo>
                    <a:pt x="499" y="508"/>
                    <a:pt x="499" y="508"/>
                    <a:pt x="499" y="508"/>
                  </a:cubicBezTo>
                  <a:cubicBezTo>
                    <a:pt x="500" y="508"/>
                    <a:pt x="500" y="508"/>
                    <a:pt x="500" y="508"/>
                  </a:cubicBezTo>
                  <a:cubicBezTo>
                    <a:pt x="501" y="507"/>
                    <a:pt x="501" y="507"/>
                    <a:pt x="501" y="507"/>
                  </a:cubicBezTo>
                  <a:cubicBezTo>
                    <a:pt x="505" y="507"/>
                    <a:pt x="505" y="507"/>
                    <a:pt x="505" y="507"/>
                  </a:cubicBezTo>
                  <a:cubicBezTo>
                    <a:pt x="507" y="506"/>
                    <a:pt x="507" y="506"/>
                    <a:pt x="507" y="506"/>
                  </a:cubicBezTo>
                  <a:cubicBezTo>
                    <a:pt x="508" y="505"/>
                    <a:pt x="508" y="505"/>
                    <a:pt x="508" y="505"/>
                  </a:cubicBezTo>
                  <a:cubicBezTo>
                    <a:pt x="510" y="504"/>
                    <a:pt x="510" y="504"/>
                    <a:pt x="510" y="504"/>
                  </a:cubicBezTo>
                  <a:cubicBezTo>
                    <a:pt x="511" y="504"/>
                    <a:pt x="511" y="504"/>
                    <a:pt x="511" y="504"/>
                  </a:cubicBezTo>
                  <a:cubicBezTo>
                    <a:pt x="510" y="506"/>
                    <a:pt x="510" y="506"/>
                    <a:pt x="510" y="506"/>
                  </a:cubicBezTo>
                  <a:cubicBezTo>
                    <a:pt x="510" y="508"/>
                    <a:pt x="510" y="508"/>
                    <a:pt x="510" y="508"/>
                  </a:cubicBezTo>
                  <a:cubicBezTo>
                    <a:pt x="512" y="508"/>
                    <a:pt x="512" y="508"/>
                    <a:pt x="512" y="508"/>
                  </a:cubicBezTo>
                  <a:cubicBezTo>
                    <a:pt x="514" y="510"/>
                    <a:pt x="514" y="510"/>
                    <a:pt x="514" y="510"/>
                  </a:cubicBezTo>
                  <a:cubicBezTo>
                    <a:pt x="516" y="511"/>
                    <a:pt x="516" y="511"/>
                    <a:pt x="516" y="511"/>
                  </a:cubicBezTo>
                  <a:cubicBezTo>
                    <a:pt x="517" y="511"/>
                    <a:pt x="517" y="511"/>
                    <a:pt x="517" y="511"/>
                  </a:cubicBezTo>
                  <a:cubicBezTo>
                    <a:pt x="518" y="511"/>
                    <a:pt x="518" y="511"/>
                    <a:pt x="518" y="511"/>
                  </a:cubicBezTo>
                  <a:cubicBezTo>
                    <a:pt x="519" y="512"/>
                    <a:pt x="519" y="512"/>
                    <a:pt x="519" y="512"/>
                  </a:cubicBezTo>
                  <a:cubicBezTo>
                    <a:pt x="520" y="512"/>
                    <a:pt x="520" y="512"/>
                    <a:pt x="520" y="512"/>
                  </a:cubicBezTo>
                  <a:cubicBezTo>
                    <a:pt x="520" y="512"/>
                    <a:pt x="520" y="512"/>
                    <a:pt x="520" y="512"/>
                  </a:cubicBezTo>
                  <a:cubicBezTo>
                    <a:pt x="522" y="508"/>
                    <a:pt x="522" y="508"/>
                    <a:pt x="522" y="508"/>
                  </a:cubicBezTo>
                  <a:cubicBezTo>
                    <a:pt x="523" y="507"/>
                    <a:pt x="523" y="507"/>
                    <a:pt x="523" y="507"/>
                  </a:cubicBezTo>
                  <a:cubicBezTo>
                    <a:pt x="527" y="508"/>
                    <a:pt x="527" y="508"/>
                    <a:pt x="527" y="508"/>
                  </a:cubicBezTo>
                  <a:cubicBezTo>
                    <a:pt x="528" y="507"/>
                    <a:pt x="528" y="507"/>
                    <a:pt x="528" y="507"/>
                  </a:cubicBezTo>
                  <a:cubicBezTo>
                    <a:pt x="529" y="505"/>
                    <a:pt x="529" y="505"/>
                    <a:pt x="529" y="505"/>
                  </a:cubicBezTo>
                  <a:cubicBezTo>
                    <a:pt x="532" y="504"/>
                    <a:pt x="532" y="504"/>
                    <a:pt x="532" y="504"/>
                  </a:cubicBezTo>
                  <a:cubicBezTo>
                    <a:pt x="532" y="502"/>
                    <a:pt x="532" y="502"/>
                    <a:pt x="532" y="502"/>
                  </a:cubicBezTo>
                  <a:cubicBezTo>
                    <a:pt x="533" y="501"/>
                    <a:pt x="533" y="501"/>
                    <a:pt x="533" y="501"/>
                  </a:cubicBezTo>
                  <a:cubicBezTo>
                    <a:pt x="535" y="499"/>
                    <a:pt x="535" y="499"/>
                    <a:pt x="535" y="499"/>
                  </a:cubicBezTo>
                  <a:cubicBezTo>
                    <a:pt x="535" y="498"/>
                    <a:pt x="535" y="498"/>
                    <a:pt x="535" y="498"/>
                  </a:cubicBezTo>
                  <a:cubicBezTo>
                    <a:pt x="537" y="497"/>
                    <a:pt x="537" y="497"/>
                    <a:pt x="537" y="497"/>
                  </a:cubicBezTo>
                  <a:cubicBezTo>
                    <a:pt x="538" y="496"/>
                    <a:pt x="538" y="496"/>
                    <a:pt x="538" y="496"/>
                  </a:cubicBezTo>
                  <a:cubicBezTo>
                    <a:pt x="539" y="495"/>
                    <a:pt x="539" y="495"/>
                    <a:pt x="539" y="495"/>
                  </a:cubicBezTo>
                  <a:cubicBezTo>
                    <a:pt x="540" y="494"/>
                    <a:pt x="540" y="494"/>
                    <a:pt x="540" y="494"/>
                  </a:cubicBezTo>
                  <a:cubicBezTo>
                    <a:pt x="539" y="493"/>
                    <a:pt x="539" y="493"/>
                    <a:pt x="539" y="493"/>
                  </a:cubicBezTo>
                  <a:cubicBezTo>
                    <a:pt x="539" y="492"/>
                    <a:pt x="539" y="492"/>
                    <a:pt x="539" y="492"/>
                  </a:cubicBezTo>
                  <a:cubicBezTo>
                    <a:pt x="540" y="491"/>
                    <a:pt x="540" y="491"/>
                    <a:pt x="540" y="491"/>
                  </a:cubicBezTo>
                  <a:cubicBezTo>
                    <a:pt x="543" y="492"/>
                    <a:pt x="543" y="492"/>
                    <a:pt x="543" y="492"/>
                  </a:cubicBezTo>
                  <a:cubicBezTo>
                    <a:pt x="544" y="492"/>
                    <a:pt x="544" y="492"/>
                    <a:pt x="544" y="492"/>
                  </a:cubicBezTo>
                  <a:cubicBezTo>
                    <a:pt x="545" y="489"/>
                    <a:pt x="545" y="489"/>
                    <a:pt x="545" y="489"/>
                  </a:cubicBezTo>
                  <a:cubicBezTo>
                    <a:pt x="546" y="489"/>
                    <a:pt x="546" y="489"/>
                    <a:pt x="546" y="489"/>
                  </a:cubicBezTo>
                  <a:cubicBezTo>
                    <a:pt x="549" y="488"/>
                    <a:pt x="549" y="488"/>
                    <a:pt x="549" y="488"/>
                  </a:cubicBezTo>
                  <a:cubicBezTo>
                    <a:pt x="551" y="488"/>
                    <a:pt x="551" y="488"/>
                    <a:pt x="551" y="488"/>
                  </a:cubicBezTo>
                  <a:cubicBezTo>
                    <a:pt x="552" y="488"/>
                    <a:pt x="552" y="488"/>
                    <a:pt x="552" y="488"/>
                  </a:cubicBezTo>
                  <a:cubicBezTo>
                    <a:pt x="554" y="488"/>
                    <a:pt x="554" y="488"/>
                    <a:pt x="554" y="488"/>
                  </a:cubicBezTo>
                  <a:cubicBezTo>
                    <a:pt x="556" y="487"/>
                    <a:pt x="556" y="487"/>
                    <a:pt x="556" y="487"/>
                  </a:cubicBezTo>
                  <a:cubicBezTo>
                    <a:pt x="556" y="487"/>
                    <a:pt x="556" y="487"/>
                    <a:pt x="556" y="487"/>
                  </a:cubicBezTo>
                  <a:cubicBezTo>
                    <a:pt x="557" y="489"/>
                    <a:pt x="557" y="489"/>
                    <a:pt x="557" y="489"/>
                  </a:cubicBezTo>
                  <a:cubicBezTo>
                    <a:pt x="557" y="490"/>
                    <a:pt x="557" y="490"/>
                    <a:pt x="557" y="490"/>
                  </a:cubicBezTo>
                  <a:cubicBezTo>
                    <a:pt x="558" y="491"/>
                    <a:pt x="558" y="491"/>
                    <a:pt x="558" y="491"/>
                  </a:cubicBezTo>
                  <a:cubicBezTo>
                    <a:pt x="560" y="491"/>
                    <a:pt x="560" y="491"/>
                    <a:pt x="560" y="491"/>
                  </a:cubicBezTo>
                  <a:cubicBezTo>
                    <a:pt x="561" y="490"/>
                    <a:pt x="561" y="490"/>
                    <a:pt x="561" y="490"/>
                  </a:cubicBezTo>
                  <a:cubicBezTo>
                    <a:pt x="563" y="490"/>
                    <a:pt x="563" y="490"/>
                    <a:pt x="563" y="490"/>
                  </a:cubicBezTo>
                  <a:cubicBezTo>
                    <a:pt x="564" y="489"/>
                    <a:pt x="564" y="489"/>
                    <a:pt x="564" y="489"/>
                  </a:cubicBezTo>
                  <a:cubicBezTo>
                    <a:pt x="567" y="489"/>
                    <a:pt x="567" y="489"/>
                    <a:pt x="567" y="489"/>
                  </a:cubicBezTo>
                  <a:cubicBezTo>
                    <a:pt x="568" y="491"/>
                    <a:pt x="568" y="491"/>
                    <a:pt x="568" y="491"/>
                  </a:cubicBezTo>
                  <a:cubicBezTo>
                    <a:pt x="568" y="492"/>
                    <a:pt x="568" y="492"/>
                    <a:pt x="568" y="492"/>
                  </a:cubicBezTo>
                  <a:cubicBezTo>
                    <a:pt x="568" y="493"/>
                    <a:pt x="568" y="493"/>
                    <a:pt x="568" y="493"/>
                  </a:cubicBezTo>
                  <a:cubicBezTo>
                    <a:pt x="573" y="496"/>
                    <a:pt x="573" y="496"/>
                    <a:pt x="573" y="496"/>
                  </a:cubicBezTo>
                  <a:cubicBezTo>
                    <a:pt x="574" y="497"/>
                    <a:pt x="574" y="497"/>
                    <a:pt x="574" y="497"/>
                  </a:cubicBezTo>
                  <a:cubicBezTo>
                    <a:pt x="577" y="499"/>
                    <a:pt x="577" y="499"/>
                    <a:pt x="577" y="499"/>
                  </a:cubicBezTo>
                  <a:cubicBezTo>
                    <a:pt x="579" y="498"/>
                    <a:pt x="579" y="498"/>
                    <a:pt x="579" y="498"/>
                  </a:cubicBezTo>
                  <a:cubicBezTo>
                    <a:pt x="580" y="497"/>
                    <a:pt x="580" y="497"/>
                    <a:pt x="580" y="497"/>
                  </a:cubicBezTo>
                  <a:cubicBezTo>
                    <a:pt x="582" y="496"/>
                    <a:pt x="582" y="496"/>
                    <a:pt x="582" y="496"/>
                  </a:cubicBezTo>
                  <a:cubicBezTo>
                    <a:pt x="584" y="496"/>
                    <a:pt x="584" y="496"/>
                    <a:pt x="584" y="496"/>
                  </a:cubicBezTo>
                  <a:cubicBezTo>
                    <a:pt x="585" y="496"/>
                    <a:pt x="585" y="496"/>
                    <a:pt x="585" y="496"/>
                  </a:cubicBezTo>
                  <a:cubicBezTo>
                    <a:pt x="587" y="497"/>
                    <a:pt x="587" y="497"/>
                    <a:pt x="587" y="497"/>
                  </a:cubicBezTo>
                  <a:cubicBezTo>
                    <a:pt x="588" y="497"/>
                    <a:pt x="588" y="497"/>
                    <a:pt x="588" y="497"/>
                  </a:cubicBezTo>
                  <a:cubicBezTo>
                    <a:pt x="592" y="497"/>
                    <a:pt x="592" y="497"/>
                    <a:pt x="592" y="497"/>
                  </a:cubicBezTo>
                  <a:cubicBezTo>
                    <a:pt x="593" y="497"/>
                    <a:pt x="593" y="497"/>
                    <a:pt x="593" y="497"/>
                  </a:cubicBezTo>
                  <a:cubicBezTo>
                    <a:pt x="595" y="497"/>
                    <a:pt x="595" y="497"/>
                    <a:pt x="595" y="497"/>
                  </a:cubicBezTo>
                  <a:cubicBezTo>
                    <a:pt x="596" y="497"/>
                    <a:pt x="596" y="497"/>
                    <a:pt x="596" y="497"/>
                  </a:cubicBezTo>
                  <a:cubicBezTo>
                    <a:pt x="597" y="497"/>
                    <a:pt x="597" y="497"/>
                    <a:pt x="597" y="497"/>
                  </a:cubicBezTo>
                  <a:cubicBezTo>
                    <a:pt x="600" y="497"/>
                    <a:pt x="600" y="497"/>
                    <a:pt x="600" y="497"/>
                  </a:cubicBezTo>
                  <a:cubicBezTo>
                    <a:pt x="602" y="494"/>
                    <a:pt x="602" y="494"/>
                    <a:pt x="602" y="494"/>
                  </a:cubicBezTo>
                  <a:cubicBezTo>
                    <a:pt x="601" y="493"/>
                    <a:pt x="601" y="493"/>
                    <a:pt x="601" y="493"/>
                  </a:cubicBezTo>
                  <a:cubicBezTo>
                    <a:pt x="599" y="492"/>
                    <a:pt x="599" y="492"/>
                    <a:pt x="599" y="492"/>
                  </a:cubicBezTo>
                  <a:cubicBezTo>
                    <a:pt x="599" y="489"/>
                    <a:pt x="599" y="489"/>
                    <a:pt x="599" y="489"/>
                  </a:cubicBezTo>
                  <a:cubicBezTo>
                    <a:pt x="600" y="486"/>
                    <a:pt x="600" y="486"/>
                    <a:pt x="600" y="486"/>
                  </a:cubicBezTo>
                  <a:cubicBezTo>
                    <a:pt x="599" y="485"/>
                    <a:pt x="599" y="485"/>
                    <a:pt x="599" y="485"/>
                  </a:cubicBezTo>
                  <a:cubicBezTo>
                    <a:pt x="598" y="485"/>
                    <a:pt x="598" y="485"/>
                    <a:pt x="598" y="485"/>
                  </a:cubicBezTo>
                  <a:cubicBezTo>
                    <a:pt x="597" y="483"/>
                    <a:pt x="597" y="483"/>
                    <a:pt x="597" y="483"/>
                  </a:cubicBezTo>
                  <a:cubicBezTo>
                    <a:pt x="594" y="483"/>
                    <a:pt x="594" y="483"/>
                    <a:pt x="594" y="483"/>
                  </a:cubicBezTo>
                  <a:cubicBezTo>
                    <a:pt x="594" y="481"/>
                    <a:pt x="594" y="481"/>
                    <a:pt x="594" y="481"/>
                  </a:cubicBezTo>
                  <a:cubicBezTo>
                    <a:pt x="594" y="476"/>
                    <a:pt x="594" y="476"/>
                    <a:pt x="594" y="476"/>
                  </a:cubicBezTo>
                  <a:cubicBezTo>
                    <a:pt x="595" y="474"/>
                    <a:pt x="595" y="474"/>
                    <a:pt x="595" y="474"/>
                  </a:cubicBezTo>
                  <a:cubicBezTo>
                    <a:pt x="595" y="473"/>
                    <a:pt x="595" y="473"/>
                    <a:pt x="595" y="473"/>
                  </a:cubicBezTo>
                  <a:cubicBezTo>
                    <a:pt x="596" y="471"/>
                    <a:pt x="596" y="471"/>
                    <a:pt x="596" y="471"/>
                  </a:cubicBezTo>
                  <a:cubicBezTo>
                    <a:pt x="598" y="471"/>
                    <a:pt x="598" y="471"/>
                    <a:pt x="598" y="471"/>
                  </a:cubicBezTo>
                  <a:cubicBezTo>
                    <a:pt x="599" y="471"/>
                    <a:pt x="599" y="471"/>
                    <a:pt x="599" y="471"/>
                  </a:cubicBezTo>
                  <a:cubicBezTo>
                    <a:pt x="599" y="470"/>
                    <a:pt x="599" y="470"/>
                    <a:pt x="599" y="470"/>
                  </a:cubicBezTo>
                  <a:cubicBezTo>
                    <a:pt x="599" y="468"/>
                    <a:pt x="599" y="468"/>
                    <a:pt x="599" y="468"/>
                  </a:cubicBezTo>
                  <a:cubicBezTo>
                    <a:pt x="599" y="467"/>
                    <a:pt x="599" y="467"/>
                    <a:pt x="599" y="467"/>
                  </a:cubicBezTo>
                  <a:cubicBezTo>
                    <a:pt x="600" y="466"/>
                    <a:pt x="600" y="466"/>
                    <a:pt x="600" y="466"/>
                  </a:cubicBezTo>
                  <a:cubicBezTo>
                    <a:pt x="602" y="466"/>
                    <a:pt x="602" y="466"/>
                    <a:pt x="602" y="466"/>
                  </a:cubicBezTo>
                  <a:cubicBezTo>
                    <a:pt x="603" y="467"/>
                    <a:pt x="603" y="467"/>
                    <a:pt x="603" y="467"/>
                  </a:cubicBezTo>
                  <a:cubicBezTo>
                    <a:pt x="605" y="467"/>
                    <a:pt x="605" y="467"/>
                    <a:pt x="605" y="467"/>
                  </a:cubicBezTo>
                  <a:cubicBezTo>
                    <a:pt x="608" y="468"/>
                    <a:pt x="608" y="468"/>
                    <a:pt x="608" y="468"/>
                  </a:cubicBezTo>
                  <a:cubicBezTo>
                    <a:pt x="608" y="469"/>
                    <a:pt x="608" y="469"/>
                    <a:pt x="608" y="469"/>
                  </a:cubicBezTo>
                  <a:cubicBezTo>
                    <a:pt x="610" y="470"/>
                    <a:pt x="610" y="470"/>
                    <a:pt x="610" y="470"/>
                  </a:cubicBezTo>
                  <a:cubicBezTo>
                    <a:pt x="612" y="470"/>
                    <a:pt x="612" y="470"/>
                    <a:pt x="612" y="470"/>
                  </a:cubicBezTo>
                  <a:cubicBezTo>
                    <a:pt x="615" y="470"/>
                    <a:pt x="615" y="470"/>
                    <a:pt x="615" y="470"/>
                  </a:cubicBezTo>
                  <a:cubicBezTo>
                    <a:pt x="617" y="471"/>
                    <a:pt x="617" y="471"/>
                    <a:pt x="617" y="471"/>
                  </a:cubicBezTo>
                  <a:cubicBezTo>
                    <a:pt x="617" y="471"/>
                    <a:pt x="617" y="471"/>
                    <a:pt x="617" y="471"/>
                  </a:cubicBezTo>
                  <a:cubicBezTo>
                    <a:pt x="620" y="472"/>
                    <a:pt x="620" y="472"/>
                    <a:pt x="620" y="472"/>
                  </a:cubicBezTo>
                  <a:cubicBezTo>
                    <a:pt x="621" y="472"/>
                    <a:pt x="621" y="472"/>
                    <a:pt x="621" y="472"/>
                  </a:cubicBezTo>
                  <a:cubicBezTo>
                    <a:pt x="622" y="473"/>
                    <a:pt x="622" y="473"/>
                    <a:pt x="622" y="473"/>
                  </a:cubicBezTo>
                  <a:cubicBezTo>
                    <a:pt x="626" y="472"/>
                    <a:pt x="626" y="472"/>
                    <a:pt x="626" y="472"/>
                  </a:cubicBezTo>
                  <a:cubicBezTo>
                    <a:pt x="628" y="473"/>
                    <a:pt x="628" y="473"/>
                    <a:pt x="628" y="473"/>
                  </a:cubicBezTo>
                  <a:cubicBezTo>
                    <a:pt x="628" y="474"/>
                    <a:pt x="628" y="474"/>
                    <a:pt x="628" y="474"/>
                  </a:cubicBezTo>
                  <a:cubicBezTo>
                    <a:pt x="628" y="476"/>
                    <a:pt x="628" y="476"/>
                    <a:pt x="628" y="476"/>
                  </a:cubicBezTo>
                  <a:cubicBezTo>
                    <a:pt x="629" y="477"/>
                    <a:pt x="629" y="477"/>
                    <a:pt x="629" y="477"/>
                  </a:cubicBezTo>
                  <a:cubicBezTo>
                    <a:pt x="629" y="478"/>
                    <a:pt x="629" y="478"/>
                    <a:pt x="629" y="478"/>
                  </a:cubicBezTo>
                  <a:cubicBezTo>
                    <a:pt x="630" y="479"/>
                    <a:pt x="630" y="479"/>
                    <a:pt x="630" y="479"/>
                  </a:cubicBezTo>
                  <a:cubicBezTo>
                    <a:pt x="631" y="481"/>
                    <a:pt x="631" y="481"/>
                    <a:pt x="631" y="481"/>
                  </a:cubicBezTo>
                  <a:cubicBezTo>
                    <a:pt x="631" y="483"/>
                    <a:pt x="631" y="483"/>
                    <a:pt x="631" y="483"/>
                  </a:cubicBezTo>
                  <a:cubicBezTo>
                    <a:pt x="632" y="483"/>
                    <a:pt x="632" y="483"/>
                    <a:pt x="632" y="483"/>
                  </a:cubicBezTo>
                  <a:cubicBezTo>
                    <a:pt x="633" y="483"/>
                    <a:pt x="633" y="483"/>
                    <a:pt x="633" y="483"/>
                  </a:cubicBezTo>
                  <a:cubicBezTo>
                    <a:pt x="635" y="485"/>
                    <a:pt x="635" y="485"/>
                    <a:pt x="635" y="485"/>
                  </a:cubicBezTo>
                  <a:cubicBezTo>
                    <a:pt x="635" y="486"/>
                    <a:pt x="635" y="486"/>
                    <a:pt x="635" y="486"/>
                  </a:cubicBezTo>
                  <a:cubicBezTo>
                    <a:pt x="638" y="487"/>
                    <a:pt x="638" y="487"/>
                    <a:pt x="638" y="487"/>
                  </a:cubicBezTo>
                  <a:cubicBezTo>
                    <a:pt x="641" y="488"/>
                    <a:pt x="641" y="488"/>
                    <a:pt x="641" y="488"/>
                  </a:cubicBezTo>
                  <a:cubicBezTo>
                    <a:pt x="642" y="488"/>
                    <a:pt x="642" y="488"/>
                    <a:pt x="642" y="488"/>
                  </a:cubicBezTo>
                  <a:cubicBezTo>
                    <a:pt x="642" y="488"/>
                    <a:pt x="642" y="488"/>
                    <a:pt x="642" y="488"/>
                  </a:cubicBezTo>
                  <a:cubicBezTo>
                    <a:pt x="645" y="488"/>
                    <a:pt x="645" y="488"/>
                    <a:pt x="645" y="488"/>
                  </a:cubicBezTo>
                  <a:cubicBezTo>
                    <a:pt x="646" y="487"/>
                    <a:pt x="646" y="487"/>
                    <a:pt x="646" y="487"/>
                  </a:cubicBezTo>
                  <a:cubicBezTo>
                    <a:pt x="648" y="487"/>
                    <a:pt x="648" y="487"/>
                    <a:pt x="648" y="487"/>
                  </a:cubicBezTo>
                  <a:cubicBezTo>
                    <a:pt x="649" y="487"/>
                    <a:pt x="649" y="487"/>
                    <a:pt x="649" y="487"/>
                  </a:cubicBezTo>
                  <a:cubicBezTo>
                    <a:pt x="650" y="487"/>
                    <a:pt x="650" y="487"/>
                    <a:pt x="650" y="487"/>
                  </a:cubicBezTo>
                  <a:cubicBezTo>
                    <a:pt x="651" y="485"/>
                    <a:pt x="651" y="485"/>
                    <a:pt x="651" y="485"/>
                  </a:cubicBezTo>
                  <a:cubicBezTo>
                    <a:pt x="654" y="485"/>
                    <a:pt x="654" y="485"/>
                    <a:pt x="654" y="485"/>
                  </a:cubicBezTo>
                  <a:cubicBezTo>
                    <a:pt x="657" y="484"/>
                    <a:pt x="657" y="484"/>
                    <a:pt x="657" y="484"/>
                  </a:cubicBezTo>
                  <a:cubicBezTo>
                    <a:pt x="659" y="483"/>
                    <a:pt x="659" y="483"/>
                    <a:pt x="659" y="483"/>
                  </a:cubicBezTo>
                  <a:cubicBezTo>
                    <a:pt x="661" y="483"/>
                    <a:pt x="661" y="483"/>
                    <a:pt x="661" y="483"/>
                  </a:cubicBezTo>
                  <a:cubicBezTo>
                    <a:pt x="664" y="483"/>
                    <a:pt x="664" y="483"/>
                    <a:pt x="664" y="483"/>
                  </a:cubicBezTo>
                  <a:cubicBezTo>
                    <a:pt x="666" y="484"/>
                    <a:pt x="666" y="484"/>
                    <a:pt x="666" y="484"/>
                  </a:cubicBezTo>
                  <a:cubicBezTo>
                    <a:pt x="668" y="484"/>
                    <a:pt x="668" y="484"/>
                    <a:pt x="668" y="484"/>
                  </a:cubicBezTo>
                  <a:cubicBezTo>
                    <a:pt x="672" y="484"/>
                    <a:pt x="672" y="484"/>
                    <a:pt x="672" y="484"/>
                  </a:cubicBezTo>
                  <a:cubicBezTo>
                    <a:pt x="673" y="486"/>
                    <a:pt x="673" y="486"/>
                    <a:pt x="673" y="486"/>
                  </a:cubicBezTo>
                  <a:cubicBezTo>
                    <a:pt x="677" y="488"/>
                    <a:pt x="677" y="488"/>
                    <a:pt x="677" y="488"/>
                  </a:cubicBezTo>
                  <a:cubicBezTo>
                    <a:pt x="679" y="487"/>
                    <a:pt x="679" y="487"/>
                    <a:pt x="679" y="487"/>
                  </a:cubicBezTo>
                  <a:cubicBezTo>
                    <a:pt x="681" y="487"/>
                    <a:pt x="681" y="487"/>
                    <a:pt x="681" y="487"/>
                  </a:cubicBezTo>
                  <a:cubicBezTo>
                    <a:pt x="682" y="488"/>
                    <a:pt x="682" y="488"/>
                    <a:pt x="682" y="488"/>
                  </a:cubicBezTo>
                  <a:cubicBezTo>
                    <a:pt x="683" y="491"/>
                    <a:pt x="683" y="491"/>
                    <a:pt x="683" y="491"/>
                  </a:cubicBezTo>
                  <a:cubicBezTo>
                    <a:pt x="685" y="492"/>
                    <a:pt x="685" y="492"/>
                    <a:pt x="685" y="492"/>
                  </a:cubicBezTo>
                  <a:cubicBezTo>
                    <a:pt x="686" y="493"/>
                    <a:pt x="686" y="493"/>
                    <a:pt x="686" y="493"/>
                  </a:cubicBezTo>
                  <a:cubicBezTo>
                    <a:pt x="687" y="493"/>
                    <a:pt x="687" y="493"/>
                    <a:pt x="687" y="493"/>
                  </a:cubicBezTo>
                  <a:cubicBezTo>
                    <a:pt x="688" y="494"/>
                    <a:pt x="688" y="494"/>
                    <a:pt x="688" y="494"/>
                  </a:cubicBezTo>
                  <a:cubicBezTo>
                    <a:pt x="690" y="494"/>
                    <a:pt x="690" y="494"/>
                    <a:pt x="690" y="494"/>
                  </a:cubicBezTo>
                  <a:cubicBezTo>
                    <a:pt x="694" y="494"/>
                    <a:pt x="694" y="494"/>
                    <a:pt x="694" y="494"/>
                  </a:cubicBezTo>
                  <a:cubicBezTo>
                    <a:pt x="697" y="495"/>
                    <a:pt x="697" y="495"/>
                    <a:pt x="697" y="495"/>
                  </a:cubicBezTo>
                  <a:cubicBezTo>
                    <a:pt x="702" y="495"/>
                    <a:pt x="702" y="495"/>
                    <a:pt x="702" y="495"/>
                  </a:cubicBezTo>
                  <a:cubicBezTo>
                    <a:pt x="705" y="495"/>
                    <a:pt x="705" y="495"/>
                    <a:pt x="705" y="495"/>
                  </a:cubicBezTo>
                  <a:cubicBezTo>
                    <a:pt x="706" y="494"/>
                    <a:pt x="706" y="494"/>
                    <a:pt x="706" y="494"/>
                  </a:cubicBezTo>
                  <a:cubicBezTo>
                    <a:pt x="707" y="494"/>
                    <a:pt x="707" y="494"/>
                    <a:pt x="707" y="494"/>
                  </a:cubicBezTo>
                  <a:cubicBezTo>
                    <a:pt x="709" y="495"/>
                    <a:pt x="709" y="495"/>
                    <a:pt x="709" y="495"/>
                  </a:cubicBezTo>
                  <a:cubicBezTo>
                    <a:pt x="710" y="495"/>
                    <a:pt x="710" y="495"/>
                    <a:pt x="710" y="495"/>
                  </a:cubicBezTo>
                  <a:cubicBezTo>
                    <a:pt x="712" y="493"/>
                    <a:pt x="712" y="493"/>
                    <a:pt x="712" y="493"/>
                  </a:cubicBezTo>
                  <a:cubicBezTo>
                    <a:pt x="715" y="491"/>
                    <a:pt x="715" y="491"/>
                    <a:pt x="715" y="491"/>
                  </a:cubicBezTo>
                  <a:cubicBezTo>
                    <a:pt x="717" y="491"/>
                    <a:pt x="717" y="491"/>
                    <a:pt x="717" y="491"/>
                  </a:cubicBezTo>
                  <a:cubicBezTo>
                    <a:pt x="718" y="489"/>
                    <a:pt x="718" y="489"/>
                    <a:pt x="718" y="489"/>
                  </a:cubicBezTo>
                  <a:cubicBezTo>
                    <a:pt x="720" y="489"/>
                    <a:pt x="720" y="489"/>
                    <a:pt x="720" y="489"/>
                  </a:cubicBezTo>
                  <a:cubicBezTo>
                    <a:pt x="724" y="489"/>
                    <a:pt x="724" y="489"/>
                    <a:pt x="724" y="489"/>
                  </a:cubicBezTo>
                  <a:cubicBezTo>
                    <a:pt x="726" y="487"/>
                    <a:pt x="726" y="487"/>
                    <a:pt x="726" y="487"/>
                  </a:cubicBezTo>
                  <a:cubicBezTo>
                    <a:pt x="726" y="486"/>
                    <a:pt x="726" y="486"/>
                    <a:pt x="726" y="486"/>
                  </a:cubicBezTo>
                  <a:cubicBezTo>
                    <a:pt x="726" y="485"/>
                    <a:pt x="726" y="485"/>
                    <a:pt x="726" y="485"/>
                  </a:cubicBezTo>
                  <a:cubicBezTo>
                    <a:pt x="727" y="483"/>
                    <a:pt x="727" y="483"/>
                    <a:pt x="727" y="483"/>
                  </a:cubicBezTo>
                  <a:cubicBezTo>
                    <a:pt x="729" y="482"/>
                    <a:pt x="729" y="482"/>
                    <a:pt x="729" y="482"/>
                  </a:cubicBezTo>
                  <a:cubicBezTo>
                    <a:pt x="730" y="481"/>
                    <a:pt x="730" y="481"/>
                    <a:pt x="730" y="481"/>
                  </a:cubicBezTo>
                  <a:cubicBezTo>
                    <a:pt x="731" y="479"/>
                    <a:pt x="731" y="479"/>
                    <a:pt x="731" y="479"/>
                  </a:cubicBezTo>
                  <a:cubicBezTo>
                    <a:pt x="732" y="478"/>
                    <a:pt x="732" y="478"/>
                    <a:pt x="732" y="478"/>
                  </a:cubicBezTo>
                  <a:cubicBezTo>
                    <a:pt x="734" y="478"/>
                    <a:pt x="734" y="478"/>
                    <a:pt x="734" y="478"/>
                  </a:cubicBezTo>
                  <a:cubicBezTo>
                    <a:pt x="734" y="478"/>
                    <a:pt x="734" y="478"/>
                    <a:pt x="734" y="478"/>
                  </a:cubicBezTo>
                  <a:cubicBezTo>
                    <a:pt x="737" y="478"/>
                    <a:pt x="737" y="478"/>
                    <a:pt x="737" y="478"/>
                  </a:cubicBezTo>
                  <a:cubicBezTo>
                    <a:pt x="739" y="478"/>
                    <a:pt x="739" y="478"/>
                    <a:pt x="739" y="478"/>
                  </a:cubicBezTo>
                  <a:cubicBezTo>
                    <a:pt x="741" y="479"/>
                    <a:pt x="741" y="479"/>
                    <a:pt x="741" y="479"/>
                  </a:cubicBezTo>
                  <a:cubicBezTo>
                    <a:pt x="742" y="481"/>
                    <a:pt x="742" y="481"/>
                    <a:pt x="742" y="481"/>
                  </a:cubicBezTo>
                  <a:cubicBezTo>
                    <a:pt x="743" y="481"/>
                    <a:pt x="743" y="481"/>
                    <a:pt x="743" y="481"/>
                  </a:cubicBezTo>
                  <a:cubicBezTo>
                    <a:pt x="745" y="480"/>
                    <a:pt x="745" y="480"/>
                    <a:pt x="745" y="480"/>
                  </a:cubicBezTo>
                  <a:cubicBezTo>
                    <a:pt x="746" y="481"/>
                    <a:pt x="746" y="481"/>
                    <a:pt x="746" y="481"/>
                  </a:cubicBezTo>
                  <a:cubicBezTo>
                    <a:pt x="747" y="481"/>
                    <a:pt x="747" y="481"/>
                    <a:pt x="747" y="481"/>
                  </a:cubicBezTo>
                  <a:cubicBezTo>
                    <a:pt x="749" y="480"/>
                    <a:pt x="749" y="480"/>
                    <a:pt x="749" y="480"/>
                  </a:cubicBezTo>
                  <a:cubicBezTo>
                    <a:pt x="749" y="479"/>
                    <a:pt x="749" y="479"/>
                    <a:pt x="749" y="479"/>
                  </a:cubicBezTo>
                  <a:cubicBezTo>
                    <a:pt x="752" y="478"/>
                    <a:pt x="752" y="478"/>
                    <a:pt x="752" y="478"/>
                  </a:cubicBezTo>
                  <a:cubicBezTo>
                    <a:pt x="756" y="479"/>
                    <a:pt x="756" y="479"/>
                    <a:pt x="756" y="479"/>
                  </a:cubicBezTo>
                  <a:cubicBezTo>
                    <a:pt x="756" y="480"/>
                    <a:pt x="756" y="480"/>
                    <a:pt x="756" y="480"/>
                  </a:cubicBezTo>
                  <a:cubicBezTo>
                    <a:pt x="757" y="480"/>
                    <a:pt x="757" y="480"/>
                    <a:pt x="757" y="480"/>
                  </a:cubicBezTo>
                  <a:cubicBezTo>
                    <a:pt x="759" y="480"/>
                    <a:pt x="759" y="480"/>
                    <a:pt x="759" y="480"/>
                  </a:cubicBezTo>
                  <a:cubicBezTo>
                    <a:pt x="759" y="481"/>
                    <a:pt x="759" y="481"/>
                    <a:pt x="759" y="481"/>
                  </a:cubicBezTo>
                  <a:cubicBezTo>
                    <a:pt x="760" y="481"/>
                    <a:pt x="760" y="481"/>
                    <a:pt x="760" y="481"/>
                  </a:cubicBezTo>
                  <a:cubicBezTo>
                    <a:pt x="763" y="481"/>
                    <a:pt x="763" y="481"/>
                    <a:pt x="763" y="481"/>
                  </a:cubicBezTo>
                  <a:cubicBezTo>
                    <a:pt x="764" y="482"/>
                    <a:pt x="764" y="482"/>
                    <a:pt x="764" y="482"/>
                  </a:cubicBezTo>
                  <a:cubicBezTo>
                    <a:pt x="765" y="482"/>
                    <a:pt x="765" y="482"/>
                    <a:pt x="765" y="482"/>
                  </a:cubicBezTo>
                  <a:cubicBezTo>
                    <a:pt x="769" y="478"/>
                    <a:pt x="769" y="478"/>
                    <a:pt x="769" y="478"/>
                  </a:cubicBezTo>
                  <a:cubicBezTo>
                    <a:pt x="771" y="476"/>
                    <a:pt x="771" y="476"/>
                    <a:pt x="771" y="476"/>
                  </a:cubicBezTo>
                  <a:cubicBezTo>
                    <a:pt x="775" y="476"/>
                    <a:pt x="775" y="476"/>
                    <a:pt x="775" y="476"/>
                  </a:cubicBezTo>
                  <a:cubicBezTo>
                    <a:pt x="776" y="475"/>
                    <a:pt x="776" y="475"/>
                    <a:pt x="776" y="475"/>
                  </a:cubicBezTo>
                  <a:cubicBezTo>
                    <a:pt x="777" y="473"/>
                    <a:pt x="777" y="473"/>
                    <a:pt x="777" y="473"/>
                  </a:cubicBezTo>
                  <a:cubicBezTo>
                    <a:pt x="776" y="471"/>
                    <a:pt x="776" y="471"/>
                    <a:pt x="776" y="471"/>
                  </a:cubicBezTo>
                  <a:cubicBezTo>
                    <a:pt x="775" y="471"/>
                    <a:pt x="775" y="471"/>
                    <a:pt x="775" y="471"/>
                  </a:cubicBezTo>
                  <a:cubicBezTo>
                    <a:pt x="775" y="471"/>
                    <a:pt x="775" y="471"/>
                    <a:pt x="775" y="471"/>
                  </a:cubicBezTo>
                  <a:cubicBezTo>
                    <a:pt x="774" y="471"/>
                    <a:pt x="774" y="471"/>
                    <a:pt x="774" y="471"/>
                  </a:cubicBezTo>
                  <a:cubicBezTo>
                    <a:pt x="773" y="470"/>
                    <a:pt x="773" y="470"/>
                    <a:pt x="773" y="470"/>
                  </a:cubicBezTo>
                  <a:cubicBezTo>
                    <a:pt x="773" y="468"/>
                    <a:pt x="773" y="468"/>
                    <a:pt x="773" y="468"/>
                  </a:cubicBezTo>
                  <a:cubicBezTo>
                    <a:pt x="774" y="467"/>
                    <a:pt x="774" y="467"/>
                    <a:pt x="774" y="467"/>
                  </a:cubicBezTo>
                  <a:cubicBezTo>
                    <a:pt x="774" y="465"/>
                    <a:pt x="774" y="465"/>
                    <a:pt x="774" y="465"/>
                  </a:cubicBezTo>
                  <a:cubicBezTo>
                    <a:pt x="773" y="463"/>
                    <a:pt x="773" y="463"/>
                    <a:pt x="773" y="463"/>
                  </a:cubicBezTo>
                  <a:cubicBezTo>
                    <a:pt x="773" y="462"/>
                    <a:pt x="773" y="462"/>
                    <a:pt x="773" y="462"/>
                  </a:cubicBezTo>
                  <a:cubicBezTo>
                    <a:pt x="774" y="462"/>
                    <a:pt x="774" y="462"/>
                    <a:pt x="774" y="462"/>
                  </a:cubicBezTo>
                  <a:cubicBezTo>
                    <a:pt x="774" y="460"/>
                    <a:pt x="774" y="460"/>
                    <a:pt x="774" y="460"/>
                  </a:cubicBezTo>
                  <a:cubicBezTo>
                    <a:pt x="773" y="459"/>
                    <a:pt x="773" y="459"/>
                    <a:pt x="773" y="459"/>
                  </a:cubicBezTo>
                  <a:cubicBezTo>
                    <a:pt x="773" y="457"/>
                    <a:pt x="773" y="457"/>
                    <a:pt x="773" y="457"/>
                  </a:cubicBezTo>
                  <a:cubicBezTo>
                    <a:pt x="773" y="456"/>
                    <a:pt x="773" y="456"/>
                    <a:pt x="773" y="456"/>
                  </a:cubicBezTo>
                  <a:cubicBezTo>
                    <a:pt x="773" y="455"/>
                    <a:pt x="773" y="455"/>
                    <a:pt x="773" y="455"/>
                  </a:cubicBezTo>
                  <a:cubicBezTo>
                    <a:pt x="773" y="453"/>
                    <a:pt x="773" y="453"/>
                    <a:pt x="773" y="453"/>
                  </a:cubicBezTo>
                  <a:cubicBezTo>
                    <a:pt x="774" y="451"/>
                    <a:pt x="774" y="451"/>
                    <a:pt x="774" y="451"/>
                  </a:cubicBezTo>
                  <a:cubicBezTo>
                    <a:pt x="775" y="450"/>
                    <a:pt x="775" y="450"/>
                    <a:pt x="775" y="450"/>
                  </a:cubicBezTo>
                  <a:cubicBezTo>
                    <a:pt x="775" y="448"/>
                    <a:pt x="775" y="448"/>
                    <a:pt x="775" y="448"/>
                  </a:cubicBezTo>
                  <a:cubicBezTo>
                    <a:pt x="776" y="447"/>
                    <a:pt x="776" y="447"/>
                    <a:pt x="776" y="447"/>
                  </a:cubicBezTo>
                  <a:cubicBezTo>
                    <a:pt x="777" y="446"/>
                    <a:pt x="777" y="446"/>
                    <a:pt x="777" y="446"/>
                  </a:cubicBezTo>
                  <a:cubicBezTo>
                    <a:pt x="778" y="444"/>
                    <a:pt x="778" y="444"/>
                    <a:pt x="778" y="444"/>
                  </a:cubicBezTo>
                  <a:cubicBezTo>
                    <a:pt x="777" y="443"/>
                    <a:pt x="777" y="443"/>
                    <a:pt x="777" y="443"/>
                  </a:cubicBezTo>
                  <a:cubicBezTo>
                    <a:pt x="777" y="441"/>
                    <a:pt x="777" y="441"/>
                    <a:pt x="777" y="441"/>
                  </a:cubicBezTo>
                  <a:cubicBezTo>
                    <a:pt x="776" y="440"/>
                    <a:pt x="776" y="440"/>
                    <a:pt x="776" y="440"/>
                  </a:cubicBezTo>
                  <a:cubicBezTo>
                    <a:pt x="775" y="439"/>
                    <a:pt x="775" y="439"/>
                    <a:pt x="775" y="439"/>
                  </a:cubicBezTo>
                  <a:cubicBezTo>
                    <a:pt x="774" y="437"/>
                    <a:pt x="774" y="437"/>
                    <a:pt x="774" y="437"/>
                  </a:cubicBezTo>
                  <a:cubicBezTo>
                    <a:pt x="773" y="436"/>
                    <a:pt x="773" y="436"/>
                    <a:pt x="773" y="436"/>
                  </a:cubicBezTo>
                  <a:cubicBezTo>
                    <a:pt x="772" y="437"/>
                    <a:pt x="772" y="437"/>
                    <a:pt x="772" y="437"/>
                  </a:cubicBezTo>
                  <a:cubicBezTo>
                    <a:pt x="770" y="438"/>
                    <a:pt x="770" y="438"/>
                    <a:pt x="770" y="438"/>
                  </a:cubicBezTo>
                  <a:cubicBezTo>
                    <a:pt x="769" y="438"/>
                    <a:pt x="769" y="438"/>
                    <a:pt x="769" y="438"/>
                  </a:cubicBezTo>
                  <a:cubicBezTo>
                    <a:pt x="768" y="437"/>
                    <a:pt x="768" y="437"/>
                    <a:pt x="768" y="437"/>
                  </a:cubicBezTo>
                  <a:cubicBezTo>
                    <a:pt x="768" y="435"/>
                    <a:pt x="768" y="435"/>
                    <a:pt x="768" y="435"/>
                  </a:cubicBezTo>
                  <a:cubicBezTo>
                    <a:pt x="769" y="434"/>
                    <a:pt x="769" y="434"/>
                    <a:pt x="769" y="434"/>
                  </a:cubicBezTo>
                  <a:cubicBezTo>
                    <a:pt x="769" y="433"/>
                    <a:pt x="769" y="433"/>
                    <a:pt x="769" y="433"/>
                  </a:cubicBezTo>
                  <a:cubicBezTo>
                    <a:pt x="769" y="433"/>
                    <a:pt x="769" y="433"/>
                    <a:pt x="769" y="433"/>
                  </a:cubicBezTo>
                  <a:cubicBezTo>
                    <a:pt x="770" y="431"/>
                    <a:pt x="770" y="431"/>
                    <a:pt x="770" y="431"/>
                  </a:cubicBezTo>
                  <a:cubicBezTo>
                    <a:pt x="771" y="429"/>
                    <a:pt x="771" y="429"/>
                    <a:pt x="771" y="429"/>
                  </a:cubicBezTo>
                  <a:cubicBezTo>
                    <a:pt x="771" y="428"/>
                    <a:pt x="771" y="428"/>
                    <a:pt x="771" y="428"/>
                  </a:cubicBezTo>
                  <a:cubicBezTo>
                    <a:pt x="772" y="427"/>
                    <a:pt x="772" y="427"/>
                    <a:pt x="772" y="427"/>
                  </a:cubicBezTo>
                  <a:cubicBezTo>
                    <a:pt x="774" y="427"/>
                    <a:pt x="774" y="427"/>
                    <a:pt x="774" y="427"/>
                  </a:cubicBezTo>
                  <a:cubicBezTo>
                    <a:pt x="776" y="427"/>
                    <a:pt x="776" y="427"/>
                    <a:pt x="776" y="427"/>
                  </a:cubicBezTo>
                  <a:cubicBezTo>
                    <a:pt x="777" y="427"/>
                    <a:pt x="777" y="427"/>
                    <a:pt x="777" y="427"/>
                  </a:cubicBezTo>
                  <a:cubicBezTo>
                    <a:pt x="777" y="426"/>
                    <a:pt x="777" y="426"/>
                    <a:pt x="777" y="426"/>
                  </a:cubicBezTo>
                  <a:cubicBezTo>
                    <a:pt x="778" y="427"/>
                    <a:pt x="778" y="427"/>
                    <a:pt x="778" y="427"/>
                  </a:cubicBezTo>
                  <a:cubicBezTo>
                    <a:pt x="780" y="426"/>
                    <a:pt x="780" y="426"/>
                    <a:pt x="780" y="426"/>
                  </a:cubicBezTo>
                  <a:cubicBezTo>
                    <a:pt x="780" y="425"/>
                    <a:pt x="780" y="425"/>
                    <a:pt x="780" y="425"/>
                  </a:cubicBezTo>
                  <a:cubicBezTo>
                    <a:pt x="782" y="425"/>
                    <a:pt x="782" y="425"/>
                    <a:pt x="782" y="425"/>
                  </a:cubicBezTo>
                  <a:cubicBezTo>
                    <a:pt x="783" y="424"/>
                    <a:pt x="783" y="424"/>
                    <a:pt x="783" y="424"/>
                  </a:cubicBezTo>
                  <a:cubicBezTo>
                    <a:pt x="785" y="424"/>
                    <a:pt x="785" y="424"/>
                    <a:pt x="785" y="424"/>
                  </a:cubicBezTo>
                  <a:cubicBezTo>
                    <a:pt x="786" y="424"/>
                    <a:pt x="786" y="424"/>
                    <a:pt x="786" y="424"/>
                  </a:cubicBezTo>
                  <a:cubicBezTo>
                    <a:pt x="788" y="424"/>
                    <a:pt x="788" y="424"/>
                    <a:pt x="788" y="424"/>
                  </a:cubicBezTo>
                  <a:cubicBezTo>
                    <a:pt x="788" y="423"/>
                    <a:pt x="788" y="423"/>
                    <a:pt x="788" y="423"/>
                  </a:cubicBezTo>
                  <a:cubicBezTo>
                    <a:pt x="789" y="423"/>
                    <a:pt x="789" y="423"/>
                    <a:pt x="789" y="423"/>
                  </a:cubicBezTo>
                  <a:cubicBezTo>
                    <a:pt x="790" y="422"/>
                    <a:pt x="790" y="422"/>
                    <a:pt x="790" y="422"/>
                  </a:cubicBezTo>
                  <a:cubicBezTo>
                    <a:pt x="792" y="421"/>
                    <a:pt x="792" y="421"/>
                    <a:pt x="792" y="421"/>
                  </a:cubicBezTo>
                  <a:cubicBezTo>
                    <a:pt x="793" y="421"/>
                    <a:pt x="793" y="421"/>
                    <a:pt x="793" y="421"/>
                  </a:cubicBezTo>
                  <a:cubicBezTo>
                    <a:pt x="794" y="421"/>
                    <a:pt x="794" y="421"/>
                    <a:pt x="794" y="421"/>
                  </a:cubicBezTo>
                  <a:cubicBezTo>
                    <a:pt x="795" y="422"/>
                    <a:pt x="795" y="422"/>
                    <a:pt x="795" y="422"/>
                  </a:cubicBezTo>
                  <a:cubicBezTo>
                    <a:pt x="796" y="422"/>
                    <a:pt x="796" y="422"/>
                    <a:pt x="796" y="422"/>
                  </a:cubicBezTo>
                  <a:cubicBezTo>
                    <a:pt x="799" y="423"/>
                    <a:pt x="799" y="423"/>
                    <a:pt x="799" y="423"/>
                  </a:cubicBezTo>
                  <a:cubicBezTo>
                    <a:pt x="800" y="424"/>
                    <a:pt x="800" y="424"/>
                    <a:pt x="800" y="424"/>
                  </a:cubicBezTo>
                  <a:cubicBezTo>
                    <a:pt x="801" y="424"/>
                    <a:pt x="801" y="424"/>
                    <a:pt x="801" y="424"/>
                  </a:cubicBezTo>
                  <a:cubicBezTo>
                    <a:pt x="803" y="424"/>
                    <a:pt x="803" y="424"/>
                    <a:pt x="803" y="424"/>
                  </a:cubicBezTo>
                  <a:cubicBezTo>
                    <a:pt x="804" y="424"/>
                    <a:pt x="804" y="424"/>
                    <a:pt x="804" y="424"/>
                  </a:cubicBezTo>
                  <a:cubicBezTo>
                    <a:pt x="804" y="425"/>
                    <a:pt x="804" y="425"/>
                    <a:pt x="804" y="425"/>
                  </a:cubicBezTo>
                  <a:cubicBezTo>
                    <a:pt x="806" y="425"/>
                    <a:pt x="806" y="425"/>
                    <a:pt x="806" y="425"/>
                  </a:cubicBezTo>
                  <a:cubicBezTo>
                    <a:pt x="807" y="425"/>
                    <a:pt x="807" y="425"/>
                    <a:pt x="807" y="425"/>
                  </a:cubicBezTo>
                  <a:cubicBezTo>
                    <a:pt x="806" y="424"/>
                    <a:pt x="806" y="424"/>
                    <a:pt x="806" y="424"/>
                  </a:cubicBezTo>
                  <a:cubicBezTo>
                    <a:pt x="807" y="423"/>
                    <a:pt x="807" y="423"/>
                    <a:pt x="807" y="423"/>
                  </a:cubicBezTo>
                  <a:cubicBezTo>
                    <a:pt x="808" y="424"/>
                    <a:pt x="808" y="424"/>
                    <a:pt x="808" y="424"/>
                  </a:cubicBezTo>
                  <a:cubicBezTo>
                    <a:pt x="809" y="424"/>
                    <a:pt x="809" y="424"/>
                    <a:pt x="809" y="424"/>
                  </a:cubicBezTo>
                  <a:cubicBezTo>
                    <a:pt x="810" y="423"/>
                    <a:pt x="810" y="423"/>
                    <a:pt x="810" y="423"/>
                  </a:cubicBezTo>
                  <a:cubicBezTo>
                    <a:pt x="811" y="424"/>
                    <a:pt x="811" y="424"/>
                    <a:pt x="811" y="424"/>
                  </a:cubicBezTo>
                  <a:cubicBezTo>
                    <a:pt x="812" y="424"/>
                    <a:pt x="812" y="424"/>
                    <a:pt x="812" y="424"/>
                  </a:cubicBezTo>
                  <a:cubicBezTo>
                    <a:pt x="813" y="425"/>
                    <a:pt x="813" y="425"/>
                    <a:pt x="813" y="425"/>
                  </a:cubicBezTo>
                  <a:cubicBezTo>
                    <a:pt x="813" y="426"/>
                    <a:pt x="813" y="426"/>
                    <a:pt x="813" y="426"/>
                  </a:cubicBezTo>
                  <a:cubicBezTo>
                    <a:pt x="813" y="426"/>
                    <a:pt x="813" y="426"/>
                    <a:pt x="813" y="426"/>
                  </a:cubicBezTo>
                  <a:cubicBezTo>
                    <a:pt x="813" y="427"/>
                    <a:pt x="813" y="427"/>
                    <a:pt x="813" y="427"/>
                  </a:cubicBezTo>
                  <a:cubicBezTo>
                    <a:pt x="814" y="427"/>
                    <a:pt x="814" y="427"/>
                    <a:pt x="814" y="427"/>
                  </a:cubicBezTo>
                  <a:cubicBezTo>
                    <a:pt x="815" y="428"/>
                    <a:pt x="815" y="428"/>
                    <a:pt x="815" y="428"/>
                  </a:cubicBezTo>
                  <a:cubicBezTo>
                    <a:pt x="816" y="427"/>
                    <a:pt x="816" y="427"/>
                    <a:pt x="816" y="427"/>
                  </a:cubicBezTo>
                  <a:cubicBezTo>
                    <a:pt x="817" y="428"/>
                    <a:pt x="817" y="428"/>
                    <a:pt x="817" y="428"/>
                  </a:cubicBezTo>
                  <a:cubicBezTo>
                    <a:pt x="817" y="428"/>
                    <a:pt x="817" y="428"/>
                    <a:pt x="817" y="428"/>
                  </a:cubicBezTo>
                  <a:cubicBezTo>
                    <a:pt x="817" y="429"/>
                    <a:pt x="817" y="429"/>
                    <a:pt x="817" y="429"/>
                  </a:cubicBezTo>
                  <a:cubicBezTo>
                    <a:pt x="817" y="430"/>
                    <a:pt x="817" y="430"/>
                    <a:pt x="817" y="430"/>
                  </a:cubicBezTo>
                  <a:cubicBezTo>
                    <a:pt x="819" y="430"/>
                    <a:pt x="819" y="430"/>
                    <a:pt x="819" y="430"/>
                  </a:cubicBezTo>
                  <a:cubicBezTo>
                    <a:pt x="820" y="430"/>
                    <a:pt x="820" y="430"/>
                    <a:pt x="820" y="430"/>
                  </a:cubicBezTo>
                  <a:cubicBezTo>
                    <a:pt x="820" y="431"/>
                    <a:pt x="820" y="431"/>
                    <a:pt x="820" y="431"/>
                  </a:cubicBezTo>
                  <a:cubicBezTo>
                    <a:pt x="820" y="432"/>
                    <a:pt x="820" y="432"/>
                    <a:pt x="820" y="432"/>
                  </a:cubicBezTo>
                  <a:cubicBezTo>
                    <a:pt x="821" y="432"/>
                    <a:pt x="821" y="432"/>
                    <a:pt x="821" y="432"/>
                  </a:cubicBezTo>
                  <a:cubicBezTo>
                    <a:pt x="822" y="433"/>
                    <a:pt x="822" y="433"/>
                    <a:pt x="822" y="433"/>
                  </a:cubicBezTo>
                  <a:cubicBezTo>
                    <a:pt x="822" y="434"/>
                    <a:pt x="822" y="434"/>
                    <a:pt x="822" y="434"/>
                  </a:cubicBezTo>
                  <a:cubicBezTo>
                    <a:pt x="822" y="436"/>
                    <a:pt x="822" y="436"/>
                    <a:pt x="822" y="436"/>
                  </a:cubicBezTo>
                  <a:cubicBezTo>
                    <a:pt x="822" y="436"/>
                    <a:pt x="822" y="436"/>
                    <a:pt x="822" y="436"/>
                  </a:cubicBezTo>
                  <a:cubicBezTo>
                    <a:pt x="823" y="437"/>
                    <a:pt x="823" y="437"/>
                    <a:pt x="823" y="437"/>
                  </a:cubicBezTo>
                  <a:cubicBezTo>
                    <a:pt x="825" y="437"/>
                    <a:pt x="825" y="437"/>
                    <a:pt x="825" y="437"/>
                  </a:cubicBezTo>
                  <a:cubicBezTo>
                    <a:pt x="825" y="438"/>
                    <a:pt x="825" y="438"/>
                    <a:pt x="825" y="438"/>
                  </a:cubicBezTo>
                  <a:cubicBezTo>
                    <a:pt x="825" y="439"/>
                    <a:pt x="825" y="439"/>
                    <a:pt x="825" y="439"/>
                  </a:cubicBezTo>
                  <a:cubicBezTo>
                    <a:pt x="825" y="440"/>
                    <a:pt x="825" y="440"/>
                    <a:pt x="825" y="440"/>
                  </a:cubicBezTo>
                  <a:cubicBezTo>
                    <a:pt x="827" y="441"/>
                    <a:pt x="827" y="441"/>
                    <a:pt x="827" y="441"/>
                  </a:cubicBezTo>
                  <a:cubicBezTo>
                    <a:pt x="827" y="443"/>
                    <a:pt x="827" y="443"/>
                    <a:pt x="827" y="443"/>
                  </a:cubicBezTo>
                  <a:cubicBezTo>
                    <a:pt x="829" y="444"/>
                    <a:pt x="829" y="444"/>
                    <a:pt x="829" y="444"/>
                  </a:cubicBezTo>
                  <a:cubicBezTo>
                    <a:pt x="829" y="446"/>
                    <a:pt x="829" y="446"/>
                    <a:pt x="829" y="446"/>
                  </a:cubicBezTo>
                  <a:cubicBezTo>
                    <a:pt x="830" y="446"/>
                    <a:pt x="830" y="446"/>
                    <a:pt x="830" y="446"/>
                  </a:cubicBezTo>
                  <a:cubicBezTo>
                    <a:pt x="830" y="447"/>
                    <a:pt x="830" y="447"/>
                    <a:pt x="830" y="447"/>
                  </a:cubicBezTo>
                  <a:cubicBezTo>
                    <a:pt x="831" y="448"/>
                    <a:pt x="831" y="448"/>
                    <a:pt x="831" y="448"/>
                  </a:cubicBezTo>
                  <a:cubicBezTo>
                    <a:pt x="831" y="449"/>
                    <a:pt x="831" y="449"/>
                    <a:pt x="831" y="449"/>
                  </a:cubicBezTo>
                  <a:cubicBezTo>
                    <a:pt x="831" y="450"/>
                    <a:pt x="831" y="450"/>
                    <a:pt x="831" y="450"/>
                  </a:cubicBezTo>
                  <a:cubicBezTo>
                    <a:pt x="832" y="450"/>
                    <a:pt x="832" y="450"/>
                    <a:pt x="832" y="450"/>
                  </a:cubicBezTo>
                  <a:cubicBezTo>
                    <a:pt x="832" y="450"/>
                    <a:pt x="832" y="450"/>
                    <a:pt x="832" y="450"/>
                  </a:cubicBezTo>
                  <a:cubicBezTo>
                    <a:pt x="833" y="451"/>
                    <a:pt x="833" y="451"/>
                    <a:pt x="833" y="451"/>
                  </a:cubicBezTo>
                  <a:cubicBezTo>
                    <a:pt x="834" y="452"/>
                    <a:pt x="834" y="452"/>
                    <a:pt x="834" y="452"/>
                  </a:cubicBezTo>
                  <a:cubicBezTo>
                    <a:pt x="835" y="455"/>
                    <a:pt x="835" y="455"/>
                    <a:pt x="835" y="455"/>
                  </a:cubicBezTo>
                  <a:cubicBezTo>
                    <a:pt x="838" y="457"/>
                    <a:pt x="838" y="457"/>
                    <a:pt x="838" y="457"/>
                  </a:cubicBezTo>
                  <a:cubicBezTo>
                    <a:pt x="839" y="458"/>
                    <a:pt x="839" y="458"/>
                    <a:pt x="839" y="458"/>
                  </a:cubicBezTo>
                  <a:cubicBezTo>
                    <a:pt x="839" y="460"/>
                    <a:pt x="839" y="460"/>
                    <a:pt x="839" y="460"/>
                  </a:cubicBezTo>
                  <a:cubicBezTo>
                    <a:pt x="840" y="461"/>
                    <a:pt x="840" y="461"/>
                    <a:pt x="840" y="461"/>
                  </a:cubicBezTo>
                  <a:cubicBezTo>
                    <a:pt x="840" y="462"/>
                    <a:pt x="840" y="462"/>
                    <a:pt x="840" y="462"/>
                  </a:cubicBezTo>
                  <a:cubicBezTo>
                    <a:pt x="841" y="463"/>
                    <a:pt x="841" y="463"/>
                    <a:pt x="841" y="463"/>
                  </a:cubicBezTo>
                  <a:cubicBezTo>
                    <a:pt x="842" y="463"/>
                    <a:pt x="842" y="463"/>
                    <a:pt x="842" y="463"/>
                  </a:cubicBezTo>
                  <a:cubicBezTo>
                    <a:pt x="842" y="465"/>
                    <a:pt x="842" y="465"/>
                    <a:pt x="842" y="465"/>
                  </a:cubicBezTo>
                  <a:cubicBezTo>
                    <a:pt x="842" y="466"/>
                    <a:pt x="842" y="466"/>
                    <a:pt x="842" y="466"/>
                  </a:cubicBezTo>
                  <a:cubicBezTo>
                    <a:pt x="843" y="468"/>
                    <a:pt x="843" y="468"/>
                    <a:pt x="843" y="468"/>
                  </a:cubicBezTo>
                  <a:cubicBezTo>
                    <a:pt x="845" y="470"/>
                    <a:pt x="845" y="470"/>
                    <a:pt x="845" y="470"/>
                  </a:cubicBezTo>
                  <a:cubicBezTo>
                    <a:pt x="847" y="470"/>
                    <a:pt x="847" y="470"/>
                    <a:pt x="847" y="470"/>
                  </a:cubicBezTo>
                  <a:cubicBezTo>
                    <a:pt x="847" y="471"/>
                    <a:pt x="847" y="471"/>
                    <a:pt x="847" y="471"/>
                  </a:cubicBezTo>
                  <a:cubicBezTo>
                    <a:pt x="848" y="471"/>
                    <a:pt x="848" y="471"/>
                    <a:pt x="848" y="471"/>
                  </a:cubicBezTo>
                  <a:cubicBezTo>
                    <a:pt x="849" y="471"/>
                    <a:pt x="849" y="471"/>
                    <a:pt x="849" y="471"/>
                  </a:cubicBezTo>
                  <a:cubicBezTo>
                    <a:pt x="850" y="472"/>
                    <a:pt x="850" y="472"/>
                    <a:pt x="850" y="472"/>
                  </a:cubicBezTo>
                  <a:cubicBezTo>
                    <a:pt x="851" y="471"/>
                    <a:pt x="851" y="471"/>
                    <a:pt x="851" y="471"/>
                  </a:cubicBezTo>
                  <a:cubicBezTo>
                    <a:pt x="853" y="472"/>
                    <a:pt x="853" y="472"/>
                    <a:pt x="853" y="472"/>
                  </a:cubicBezTo>
                  <a:cubicBezTo>
                    <a:pt x="854" y="471"/>
                    <a:pt x="854" y="471"/>
                    <a:pt x="854" y="471"/>
                  </a:cubicBezTo>
                  <a:cubicBezTo>
                    <a:pt x="855" y="471"/>
                    <a:pt x="855" y="471"/>
                    <a:pt x="855" y="471"/>
                  </a:cubicBezTo>
                  <a:cubicBezTo>
                    <a:pt x="855" y="471"/>
                    <a:pt x="855" y="471"/>
                    <a:pt x="855" y="471"/>
                  </a:cubicBezTo>
                  <a:cubicBezTo>
                    <a:pt x="854" y="472"/>
                    <a:pt x="854" y="472"/>
                    <a:pt x="854" y="472"/>
                  </a:cubicBezTo>
                  <a:cubicBezTo>
                    <a:pt x="855" y="473"/>
                    <a:pt x="855" y="473"/>
                    <a:pt x="855" y="473"/>
                  </a:cubicBezTo>
                  <a:cubicBezTo>
                    <a:pt x="857" y="473"/>
                    <a:pt x="857" y="473"/>
                    <a:pt x="857" y="473"/>
                  </a:cubicBezTo>
                  <a:cubicBezTo>
                    <a:pt x="858" y="473"/>
                    <a:pt x="858" y="473"/>
                    <a:pt x="858" y="473"/>
                  </a:cubicBezTo>
                  <a:cubicBezTo>
                    <a:pt x="858" y="474"/>
                    <a:pt x="858" y="474"/>
                    <a:pt x="858" y="474"/>
                  </a:cubicBezTo>
                  <a:cubicBezTo>
                    <a:pt x="859" y="475"/>
                    <a:pt x="859" y="475"/>
                    <a:pt x="859" y="475"/>
                  </a:cubicBezTo>
                  <a:cubicBezTo>
                    <a:pt x="859" y="474"/>
                    <a:pt x="859" y="474"/>
                    <a:pt x="859" y="474"/>
                  </a:cubicBezTo>
                  <a:cubicBezTo>
                    <a:pt x="860" y="473"/>
                    <a:pt x="860" y="473"/>
                    <a:pt x="860" y="473"/>
                  </a:cubicBezTo>
                  <a:cubicBezTo>
                    <a:pt x="861" y="474"/>
                    <a:pt x="861" y="474"/>
                    <a:pt x="861" y="474"/>
                  </a:cubicBezTo>
                  <a:cubicBezTo>
                    <a:pt x="862" y="473"/>
                    <a:pt x="862" y="473"/>
                    <a:pt x="862" y="473"/>
                  </a:cubicBezTo>
                  <a:cubicBezTo>
                    <a:pt x="863" y="473"/>
                    <a:pt x="863" y="473"/>
                    <a:pt x="863" y="473"/>
                  </a:cubicBezTo>
                  <a:cubicBezTo>
                    <a:pt x="863" y="473"/>
                    <a:pt x="863" y="473"/>
                    <a:pt x="863" y="473"/>
                  </a:cubicBezTo>
                  <a:cubicBezTo>
                    <a:pt x="864" y="474"/>
                    <a:pt x="864" y="474"/>
                    <a:pt x="864" y="474"/>
                  </a:cubicBezTo>
                  <a:cubicBezTo>
                    <a:pt x="864" y="475"/>
                    <a:pt x="864" y="475"/>
                    <a:pt x="864" y="475"/>
                  </a:cubicBezTo>
                  <a:cubicBezTo>
                    <a:pt x="865" y="475"/>
                    <a:pt x="865" y="475"/>
                    <a:pt x="865" y="475"/>
                  </a:cubicBezTo>
                  <a:cubicBezTo>
                    <a:pt x="866" y="476"/>
                    <a:pt x="866" y="476"/>
                    <a:pt x="866" y="476"/>
                  </a:cubicBezTo>
                  <a:cubicBezTo>
                    <a:pt x="867" y="477"/>
                    <a:pt x="867" y="477"/>
                    <a:pt x="867" y="477"/>
                  </a:cubicBezTo>
                  <a:cubicBezTo>
                    <a:pt x="867" y="477"/>
                    <a:pt x="867" y="477"/>
                    <a:pt x="867" y="477"/>
                  </a:cubicBezTo>
                  <a:cubicBezTo>
                    <a:pt x="868" y="478"/>
                    <a:pt x="868" y="478"/>
                    <a:pt x="868" y="478"/>
                  </a:cubicBezTo>
                  <a:cubicBezTo>
                    <a:pt x="868" y="479"/>
                    <a:pt x="868" y="479"/>
                    <a:pt x="868" y="479"/>
                  </a:cubicBezTo>
                  <a:cubicBezTo>
                    <a:pt x="870" y="480"/>
                    <a:pt x="870" y="480"/>
                    <a:pt x="870" y="480"/>
                  </a:cubicBezTo>
                  <a:cubicBezTo>
                    <a:pt x="870" y="480"/>
                    <a:pt x="870" y="480"/>
                    <a:pt x="870" y="480"/>
                  </a:cubicBezTo>
                  <a:cubicBezTo>
                    <a:pt x="871" y="480"/>
                    <a:pt x="871" y="480"/>
                    <a:pt x="871" y="480"/>
                  </a:cubicBezTo>
                  <a:cubicBezTo>
                    <a:pt x="872" y="481"/>
                    <a:pt x="872" y="481"/>
                    <a:pt x="872" y="481"/>
                  </a:cubicBezTo>
                  <a:cubicBezTo>
                    <a:pt x="873" y="481"/>
                    <a:pt x="873" y="481"/>
                    <a:pt x="873" y="481"/>
                  </a:cubicBezTo>
                  <a:cubicBezTo>
                    <a:pt x="874" y="481"/>
                    <a:pt x="874" y="481"/>
                    <a:pt x="874" y="481"/>
                  </a:cubicBezTo>
                  <a:cubicBezTo>
                    <a:pt x="875" y="481"/>
                    <a:pt x="875" y="481"/>
                    <a:pt x="875" y="481"/>
                  </a:cubicBezTo>
                  <a:cubicBezTo>
                    <a:pt x="876" y="480"/>
                    <a:pt x="876" y="480"/>
                    <a:pt x="876" y="480"/>
                  </a:cubicBezTo>
                  <a:cubicBezTo>
                    <a:pt x="877" y="480"/>
                    <a:pt x="877" y="480"/>
                    <a:pt x="877" y="480"/>
                  </a:cubicBezTo>
                  <a:cubicBezTo>
                    <a:pt x="878" y="480"/>
                    <a:pt x="878" y="480"/>
                    <a:pt x="878" y="480"/>
                  </a:cubicBezTo>
                  <a:cubicBezTo>
                    <a:pt x="877" y="481"/>
                    <a:pt x="877" y="481"/>
                    <a:pt x="877" y="481"/>
                  </a:cubicBezTo>
                  <a:cubicBezTo>
                    <a:pt x="877" y="482"/>
                    <a:pt x="877" y="482"/>
                    <a:pt x="877" y="482"/>
                  </a:cubicBezTo>
                  <a:cubicBezTo>
                    <a:pt x="877" y="483"/>
                    <a:pt x="877" y="483"/>
                    <a:pt x="877" y="483"/>
                  </a:cubicBezTo>
                  <a:cubicBezTo>
                    <a:pt x="877" y="484"/>
                    <a:pt x="877" y="484"/>
                    <a:pt x="877" y="484"/>
                  </a:cubicBezTo>
                  <a:cubicBezTo>
                    <a:pt x="878" y="484"/>
                    <a:pt x="878" y="484"/>
                    <a:pt x="878" y="484"/>
                  </a:cubicBezTo>
                  <a:cubicBezTo>
                    <a:pt x="879" y="486"/>
                    <a:pt x="879" y="486"/>
                    <a:pt x="879" y="486"/>
                  </a:cubicBezTo>
                  <a:cubicBezTo>
                    <a:pt x="879" y="487"/>
                    <a:pt x="879" y="487"/>
                    <a:pt x="879" y="487"/>
                  </a:cubicBezTo>
                  <a:cubicBezTo>
                    <a:pt x="879" y="489"/>
                    <a:pt x="879" y="489"/>
                    <a:pt x="879" y="489"/>
                  </a:cubicBezTo>
                  <a:cubicBezTo>
                    <a:pt x="879" y="490"/>
                    <a:pt x="879" y="490"/>
                    <a:pt x="879" y="490"/>
                  </a:cubicBezTo>
                  <a:cubicBezTo>
                    <a:pt x="879" y="491"/>
                    <a:pt x="879" y="491"/>
                    <a:pt x="879" y="491"/>
                  </a:cubicBezTo>
                  <a:cubicBezTo>
                    <a:pt x="880" y="493"/>
                    <a:pt x="880" y="493"/>
                    <a:pt x="880" y="493"/>
                  </a:cubicBezTo>
                  <a:cubicBezTo>
                    <a:pt x="881" y="493"/>
                    <a:pt x="881" y="493"/>
                    <a:pt x="881" y="493"/>
                  </a:cubicBezTo>
                  <a:cubicBezTo>
                    <a:pt x="882" y="495"/>
                    <a:pt x="882" y="495"/>
                    <a:pt x="882" y="495"/>
                  </a:cubicBezTo>
                  <a:cubicBezTo>
                    <a:pt x="883" y="496"/>
                    <a:pt x="883" y="496"/>
                    <a:pt x="883" y="496"/>
                  </a:cubicBezTo>
                  <a:cubicBezTo>
                    <a:pt x="884" y="496"/>
                    <a:pt x="884" y="496"/>
                    <a:pt x="884" y="496"/>
                  </a:cubicBezTo>
                  <a:cubicBezTo>
                    <a:pt x="885" y="495"/>
                    <a:pt x="885" y="495"/>
                    <a:pt x="885" y="495"/>
                  </a:cubicBezTo>
                  <a:cubicBezTo>
                    <a:pt x="887" y="495"/>
                    <a:pt x="887" y="495"/>
                    <a:pt x="887" y="495"/>
                  </a:cubicBezTo>
                  <a:cubicBezTo>
                    <a:pt x="887" y="496"/>
                    <a:pt x="887" y="496"/>
                    <a:pt x="887" y="496"/>
                  </a:cubicBezTo>
                  <a:cubicBezTo>
                    <a:pt x="888" y="497"/>
                    <a:pt x="888" y="497"/>
                    <a:pt x="888" y="497"/>
                  </a:cubicBezTo>
                  <a:cubicBezTo>
                    <a:pt x="889" y="497"/>
                    <a:pt x="889" y="497"/>
                    <a:pt x="889" y="497"/>
                  </a:cubicBezTo>
                  <a:cubicBezTo>
                    <a:pt x="890" y="496"/>
                    <a:pt x="890" y="496"/>
                    <a:pt x="890" y="496"/>
                  </a:cubicBezTo>
                  <a:cubicBezTo>
                    <a:pt x="891" y="496"/>
                    <a:pt x="891" y="496"/>
                    <a:pt x="891" y="496"/>
                  </a:cubicBezTo>
                  <a:cubicBezTo>
                    <a:pt x="892" y="496"/>
                    <a:pt x="892" y="496"/>
                    <a:pt x="892" y="496"/>
                  </a:cubicBezTo>
                  <a:cubicBezTo>
                    <a:pt x="894" y="496"/>
                    <a:pt x="894" y="496"/>
                    <a:pt x="894" y="496"/>
                  </a:cubicBezTo>
                  <a:cubicBezTo>
                    <a:pt x="895" y="495"/>
                    <a:pt x="895" y="495"/>
                    <a:pt x="895" y="495"/>
                  </a:cubicBezTo>
                  <a:cubicBezTo>
                    <a:pt x="896" y="494"/>
                    <a:pt x="896" y="494"/>
                    <a:pt x="896" y="494"/>
                  </a:cubicBezTo>
                  <a:cubicBezTo>
                    <a:pt x="896" y="493"/>
                    <a:pt x="896" y="493"/>
                    <a:pt x="896" y="493"/>
                  </a:cubicBezTo>
                  <a:cubicBezTo>
                    <a:pt x="897" y="492"/>
                    <a:pt x="897" y="492"/>
                    <a:pt x="897" y="492"/>
                  </a:cubicBezTo>
                  <a:cubicBezTo>
                    <a:pt x="898" y="491"/>
                    <a:pt x="898" y="491"/>
                    <a:pt x="898" y="491"/>
                  </a:cubicBezTo>
                  <a:cubicBezTo>
                    <a:pt x="898" y="490"/>
                    <a:pt x="898" y="490"/>
                    <a:pt x="898" y="490"/>
                  </a:cubicBezTo>
                  <a:cubicBezTo>
                    <a:pt x="898" y="488"/>
                    <a:pt x="898" y="488"/>
                    <a:pt x="898" y="488"/>
                  </a:cubicBezTo>
                  <a:cubicBezTo>
                    <a:pt x="899" y="488"/>
                    <a:pt x="899" y="488"/>
                    <a:pt x="899" y="488"/>
                  </a:cubicBezTo>
                  <a:cubicBezTo>
                    <a:pt x="901" y="488"/>
                    <a:pt x="901" y="488"/>
                    <a:pt x="901" y="488"/>
                  </a:cubicBezTo>
                  <a:cubicBezTo>
                    <a:pt x="902" y="486"/>
                    <a:pt x="902" y="486"/>
                    <a:pt x="902" y="486"/>
                  </a:cubicBezTo>
                  <a:cubicBezTo>
                    <a:pt x="903" y="486"/>
                    <a:pt x="903" y="486"/>
                    <a:pt x="903" y="486"/>
                  </a:cubicBezTo>
                  <a:cubicBezTo>
                    <a:pt x="903" y="486"/>
                    <a:pt x="903" y="486"/>
                    <a:pt x="903" y="486"/>
                  </a:cubicBezTo>
                  <a:cubicBezTo>
                    <a:pt x="904" y="485"/>
                    <a:pt x="904" y="485"/>
                    <a:pt x="904" y="485"/>
                  </a:cubicBezTo>
                  <a:cubicBezTo>
                    <a:pt x="905" y="484"/>
                    <a:pt x="905" y="484"/>
                    <a:pt x="905" y="484"/>
                  </a:cubicBezTo>
                  <a:cubicBezTo>
                    <a:pt x="906" y="484"/>
                    <a:pt x="906" y="484"/>
                    <a:pt x="906" y="484"/>
                  </a:cubicBezTo>
                  <a:cubicBezTo>
                    <a:pt x="907" y="483"/>
                    <a:pt x="907" y="483"/>
                    <a:pt x="907" y="483"/>
                  </a:cubicBezTo>
                  <a:cubicBezTo>
                    <a:pt x="909" y="483"/>
                    <a:pt x="909" y="483"/>
                    <a:pt x="909" y="483"/>
                  </a:cubicBezTo>
                  <a:cubicBezTo>
                    <a:pt x="910" y="484"/>
                    <a:pt x="910" y="484"/>
                    <a:pt x="910" y="484"/>
                  </a:cubicBezTo>
                  <a:cubicBezTo>
                    <a:pt x="911" y="484"/>
                    <a:pt x="911" y="484"/>
                    <a:pt x="911" y="484"/>
                  </a:cubicBezTo>
                  <a:cubicBezTo>
                    <a:pt x="912" y="485"/>
                    <a:pt x="912" y="485"/>
                    <a:pt x="912" y="485"/>
                  </a:cubicBezTo>
                  <a:cubicBezTo>
                    <a:pt x="913" y="487"/>
                    <a:pt x="913" y="487"/>
                    <a:pt x="913" y="487"/>
                  </a:cubicBezTo>
                  <a:cubicBezTo>
                    <a:pt x="912" y="487"/>
                    <a:pt x="912" y="487"/>
                    <a:pt x="912" y="487"/>
                  </a:cubicBezTo>
                  <a:cubicBezTo>
                    <a:pt x="912" y="488"/>
                    <a:pt x="912" y="488"/>
                    <a:pt x="912" y="488"/>
                  </a:cubicBezTo>
                  <a:cubicBezTo>
                    <a:pt x="913" y="490"/>
                    <a:pt x="913" y="490"/>
                    <a:pt x="913" y="490"/>
                  </a:cubicBezTo>
                  <a:cubicBezTo>
                    <a:pt x="914" y="491"/>
                    <a:pt x="914" y="491"/>
                    <a:pt x="914" y="491"/>
                  </a:cubicBezTo>
                  <a:cubicBezTo>
                    <a:pt x="914" y="492"/>
                    <a:pt x="914" y="492"/>
                    <a:pt x="914" y="492"/>
                  </a:cubicBezTo>
                  <a:cubicBezTo>
                    <a:pt x="915" y="493"/>
                    <a:pt x="915" y="493"/>
                    <a:pt x="915" y="493"/>
                  </a:cubicBezTo>
                  <a:cubicBezTo>
                    <a:pt x="915" y="495"/>
                    <a:pt x="915" y="495"/>
                    <a:pt x="915" y="495"/>
                  </a:cubicBezTo>
                  <a:cubicBezTo>
                    <a:pt x="915" y="496"/>
                    <a:pt x="915" y="496"/>
                    <a:pt x="915" y="496"/>
                  </a:cubicBezTo>
                  <a:cubicBezTo>
                    <a:pt x="915" y="497"/>
                    <a:pt x="915" y="497"/>
                    <a:pt x="915" y="497"/>
                  </a:cubicBezTo>
                  <a:cubicBezTo>
                    <a:pt x="913" y="497"/>
                    <a:pt x="913" y="497"/>
                    <a:pt x="913" y="497"/>
                  </a:cubicBezTo>
                  <a:cubicBezTo>
                    <a:pt x="912" y="498"/>
                    <a:pt x="912" y="498"/>
                    <a:pt x="912" y="498"/>
                  </a:cubicBezTo>
                  <a:cubicBezTo>
                    <a:pt x="912" y="499"/>
                    <a:pt x="912" y="499"/>
                    <a:pt x="912" y="499"/>
                  </a:cubicBezTo>
                  <a:cubicBezTo>
                    <a:pt x="913" y="500"/>
                    <a:pt x="913" y="500"/>
                    <a:pt x="913" y="500"/>
                  </a:cubicBezTo>
                  <a:cubicBezTo>
                    <a:pt x="913" y="501"/>
                    <a:pt x="913" y="501"/>
                    <a:pt x="913" y="501"/>
                  </a:cubicBezTo>
                  <a:cubicBezTo>
                    <a:pt x="913" y="502"/>
                    <a:pt x="913" y="502"/>
                    <a:pt x="913" y="502"/>
                  </a:cubicBezTo>
                  <a:cubicBezTo>
                    <a:pt x="913" y="504"/>
                    <a:pt x="913" y="504"/>
                    <a:pt x="913" y="504"/>
                  </a:cubicBezTo>
                  <a:cubicBezTo>
                    <a:pt x="913" y="504"/>
                    <a:pt x="913" y="504"/>
                    <a:pt x="913" y="504"/>
                  </a:cubicBezTo>
                  <a:cubicBezTo>
                    <a:pt x="914" y="505"/>
                    <a:pt x="914" y="505"/>
                    <a:pt x="914" y="505"/>
                  </a:cubicBezTo>
                  <a:cubicBezTo>
                    <a:pt x="914" y="506"/>
                    <a:pt x="914" y="506"/>
                    <a:pt x="914" y="506"/>
                  </a:cubicBezTo>
                  <a:cubicBezTo>
                    <a:pt x="914" y="506"/>
                    <a:pt x="914" y="506"/>
                    <a:pt x="914" y="506"/>
                  </a:cubicBezTo>
                  <a:cubicBezTo>
                    <a:pt x="914" y="507"/>
                    <a:pt x="914" y="507"/>
                    <a:pt x="914" y="507"/>
                  </a:cubicBezTo>
                  <a:cubicBezTo>
                    <a:pt x="914" y="508"/>
                    <a:pt x="914" y="508"/>
                    <a:pt x="914" y="508"/>
                  </a:cubicBezTo>
                  <a:cubicBezTo>
                    <a:pt x="913" y="508"/>
                    <a:pt x="913" y="508"/>
                    <a:pt x="913" y="508"/>
                  </a:cubicBezTo>
                  <a:cubicBezTo>
                    <a:pt x="914" y="510"/>
                    <a:pt x="914" y="510"/>
                    <a:pt x="914" y="510"/>
                  </a:cubicBezTo>
                  <a:cubicBezTo>
                    <a:pt x="914" y="512"/>
                    <a:pt x="914" y="512"/>
                    <a:pt x="914" y="512"/>
                  </a:cubicBezTo>
                  <a:cubicBezTo>
                    <a:pt x="915" y="513"/>
                    <a:pt x="915" y="513"/>
                    <a:pt x="915" y="513"/>
                  </a:cubicBezTo>
                  <a:cubicBezTo>
                    <a:pt x="915" y="513"/>
                    <a:pt x="915" y="513"/>
                    <a:pt x="915" y="513"/>
                  </a:cubicBezTo>
                  <a:cubicBezTo>
                    <a:pt x="914" y="514"/>
                    <a:pt x="914" y="514"/>
                    <a:pt x="914" y="514"/>
                  </a:cubicBezTo>
                  <a:cubicBezTo>
                    <a:pt x="913" y="515"/>
                    <a:pt x="913" y="515"/>
                    <a:pt x="913" y="515"/>
                  </a:cubicBezTo>
                  <a:cubicBezTo>
                    <a:pt x="914" y="516"/>
                    <a:pt x="914" y="516"/>
                    <a:pt x="914" y="516"/>
                  </a:cubicBezTo>
                  <a:cubicBezTo>
                    <a:pt x="914" y="517"/>
                    <a:pt x="914" y="517"/>
                    <a:pt x="914" y="517"/>
                  </a:cubicBezTo>
                  <a:cubicBezTo>
                    <a:pt x="915" y="518"/>
                    <a:pt x="915" y="518"/>
                    <a:pt x="915" y="518"/>
                  </a:cubicBezTo>
                  <a:cubicBezTo>
                    <a:pt x="913" y="518"/>
                    <a:pt x="913" y="518"/>
                    <a:pt x="913" y="518"/>
                  </a:cubicBezTo>
                  <a:cubicBezTo>
                    <a:pt x="913" y="519"/>
                    <a:pt x="913" y="519"/>
                    <a:pt x="913" y="519"/>
                  </a:cubicBezTo>
                  <a:cubicBezTo>
                    <a:pt x="914" y="520"/>
                    <a:pt x="914" y="520"/>
                    <a:pt x="914" y="520"/>
                  </a:cubicBezTo>
                  <a:cubicBezTo>
                    <a:pt x="914" y="521"/>
                    <a:pt x="914" y="521"/>
                    <a:pt x="914" y="521"/>
                  </a:cubicBezTo>
                  <a:cubicBezTo>
                    <a:pt x="913" y="522"/>
                    <a:pt x="913" y="522"/>
                    <a:pt x="913" y="522"/>
                  </a:cubicBezTo>
                  <a:cubicBezTo>
                    <a:pt x="913" y="524"/>
                    <a:pt x="913" y="524"/>
                    <a:pt x="913" y="524"/>
                  </a:cubicBezTo>
                  <a:cubicBezTo>
                    <a:pt x="913" y="525"/>
                    <a:pt x="913" y="525"/>
                    <a:pt x="913" y="525"/>
                  </a:cubicBezTo>
                  <a:cubicBezTo>
                    <a:pt x="913" y="526"/>
                    <a:pt x="913" y="526"/>
                    <a:pt x="913" y="526"/>
                  </a:cubicBezTo>
                  <a:cubicBezTo>
                    <a:pt x="913" y="526"/>
                    <a:pt x="913" y="526"/>
                    <a:pt x="913" y="526"/>
                  </a:cubicBezTo>
                  <a:cubicBezTo>
                    <a:pt x="913" y="527"/>
                    <a:pt x="913" y="527"/>
                    <a:pt x="913" y="527"/>
                  </a:cubicBezTo>
                  <a:cubicBezTo>
                    <a:pt x="913" y="528"/>
                    <a:pt x="913" y="528"/>
                    <a:pt x="913" y="528"/>
                  </a:cubicBezTo>
                  <a:cubicBezTo>
                    <a:pt x="914" y="529"/>
                    <a:pt x="914" y="529"/>
                    <a:pt x="914" y="529"/>
                  </a:cubicBezTo>
                  <a:cubicBezTo>
                    <a:pt x="913" y="530"/>
                    <a:pt x="913" y="530"/>
                    <a:pt x="913" y="530"/>
                  </a:cubicBezTo>
                  <a:cubicBezTo>
                    <a:pt x="912" y="530"/>
                    <a:pt x="912" y="530"/>
                    <a:pt x="912" y="530"/>
                  </a:cubicBezTo>
                  <a:cubicBezTo>
                    <a:pt x="911" y="530"/>
                    <a:pt x="911" y="530"/>
                    <a:pt x="911" y="530"/>
                  </a:cubicBezTo>
                  <a:cubicBezTo>
                    <a:pt x="905" y="529"/>
                    <a:pt x="905" y="529"/>
                    <a:pt x="905" y="529"/>
                  </a:cubicBezTo>
                  <a:cubicBezTo>
                    <a:pt x="904" y="529"/>
                    <a:pt x="904" y="529"/>
                    <a:pt x="904" y="529"/>
                  </a:cubicBezTo>
                  <a:cubicBezTo>
                    <a:pt x="903" y="528"/>
                    <a:pt x="903" y="528"/>
                    <a:pt x="903" y="528"/>
                  </a:cubicBezTo>
                  <a:cubicBezTo>
                    <a:pt x="902" y="528"/>
                    <a:pt x="902" y="528"/>
                    <a:pt x="902" y="528"/>
                  </a:cubicBezTo>
                  <a:cubicBezTo>
                    <a:pt x="901" y="531"/>
                    <a:pt x="901" y="531"/>
                    <a:pt x="901" y="531"/>
                  </a:cubicBezTo>
                  <a:cubicBezTo>
                    <a:pt x="900" y="532"/>
                    <a:pt x="900" y="532"/>
                    <a:pt x="900" y="532"/>
                  </a:cubicBezTo>
                  <a:cubicBezTo>
                    <a:pt x="899" y="533"/>
                    <a:pt x="899" y="533"/>
                    <a:pt x="899" y="533"/>
                  </a:cubicBezTo>
                  <a:cubicBezTo>
                    <a:pt x="898" y="533"/>
                    <a:pt x="898" y="533"/>
                    <a:pt x="898" y="533"/>
                  </a:cubicBezTo>
                  <a:cubicBezTo>
                    <a:pt x="897" y="534"/>
                    <a:pt x="897" y="534"/>
                    <a:pt x="897" y="534"/>
                  </a:cubicBezTo>
                  <a:cubicBezTo>
                    <a:pt x="897" y="535"/>
                    <a:pt x="897" y="535"/>
                    <a:pt x="897" y="535"/>
                  </a:cubicBezTo>
                  <a:cubicBezTo>
                    <a:pt x="898" y="536"/>
                    <a:pt x="898" y="536"/>
                    <a:pt x="898" y="536"/>
                  </a:cubicBezTo>
                  <a:cubicBezTo>
                    <a:pt x="900" y="539"/>
                    <a:pt x="900" y="539"/>
                    <a:pt x="900" y="539"/>
                  </a:cubicBezTo>
                  <a:cubicBezTo>
                    <a:pt x="900" y="541"/>
                    <a:pt x="900" y="541"/>
                    <a:pt x="900" y="541"/>
                  </a:cubicBezTo>
                  <a:cubicBezTo>
                    <a:pt x="901" y="542"/>
                    <a:pt x="901" y="542"/>
                    <a:pt x="901" y="542"/>
                  </a:cubicBezTo>
                  <a:cubicBezTo>
                    <a:pt x="902" y="543"/>
                    <a:pt x="902" y="543"/>
                    <a:pt x="902" y="543"/>
                  </a:cubicBezTo>
                  <a:cubicBezTo>
                    <a:pt x="902" y="545"/>
                    <a:pt x="902" y="545"/>
                    <a:pt x="902" y="545"/>
                  </a:cubicBezTo>
                  <a:cubicBezTo>
                    <a:pt x="902" y="547"/>
                    <a:pt x="902" y="547"/>
                    <a:pt x="902" y="547"/>
                  </a:cubicBezTo>
                  <a:cubicBezTo>
                    <a:pt x="902" y="549"/>
                    <a:pt x="902" y="549"/>
                    <a:pt x="902" y="549"/>
                  </a:cubicBezTo>
                  <a:cubicBezTo>
                    <a:pt x="902" y="552"/>
                    <a:pt x="902" y="552"/>
                    <a:pt x="902" y="552"/>
                  </a:cubicBezTo>
                  <a:cubicBezTo>
                    <a:pt x="903" y="552"/>
                    <a:pt x="903" y="552"/>
                    <a:pt x="903" y="552"/>
                  </a:cubicBezTo>
                  <a:cubicBezTo>
                    <a:pt x="903" y="554"/>
                    <a:pt x="903" y="554"/>
                    <a:pt x="903" y="554"/>
                  </a:cubicBezTo>
                  <a:cubicBezTo>
                    <a:pt x="903" y="555"/>
                    <a:pt x="903" y="555"/>
                    <a:pt x="903" y="555"/>
                  </a:cubicBezTo>
                  <a:cubicBezTo>
                    <a:pt x="903" y="556"/>
                    <a:pt x="903" y="556"/>
                    <a:pt x="903" y="556"/>
                  </a:cubicBezTo>
                  <a:cubicBezTo>
                    <a:pt x="903" y="557"/>
                    <a:pt x="903" y="557"/>
                    <a:pt x="903" y="557"/>
                  </a:cubicBezTo>
                  <a:cubicBezTo>
                    <a:pt x="903" y="558"/>
                    <a:pt x="903" y="558"/>
                    <a:pt x="903" y="558"/>
                  </a:cubicBezTo>
                  <a:cubicBezTo>
                    <a:pt x="903" y="560"/>
                    <a:pt x="903" y="560"/>
                    <a:pt x="903" y="560"/>
                  </a:cubicBezTo>
                  <a:cubicBezTo>
                    <a:pt x="902" y="560"/>
                    <a:pt x="902" y="560"/>
                    <a:pt x="902" y="560"/>
                  </a:cubicBezTo>
                  <a:cubicBezTo>
                    <a:pt x="900" y="560"/>
                    <a:pt x="900" y="560"/>
                    <a:pt x="900" y="560"/>
                  </a:cubicBezTo>
                  <a:cubicBezTo>
                    <a:pt x="899" y="560"/>
                    <a:pt x="899" y="560"/>
                    <a:pt x="899" y="560"/>
                  </a:cubicBezTo>
                  <a:cubicBezTo>
                    <a:pt x="899" y="561"/>
                    <a:pt x="899" y="561"/>
                    <a:pt x="899" y="561"/>
                  </a:cubicBezTo>
                  <a:cubicBezTo>
                    <a:pt x="900" y="563"/>
                    <a:pt x="900" y="563"/>
                    <a:pt x="900" y="563"/>
                  </a:cubicBezTo>
                  <a:cubicBezTo>
                    <a:pt x="900" y="563"/>
                    <a:pt x="900" y="563"/>
                    <a:pt x="900" y="563"/>
                  </a:cubicBezTo>
                  <a:cubicBezTo>
                    <a:pt x="900" y="564"/>
                    <a:pt x="900" y="564"/>
                    <a:pt x="900" y="564"/>
                  </a:cubicBezTo>
                  <a:cubicBezTo>
                    <a:pt x="900" y="565"/>
                    <a:pt x="900" y="565"/>
                    <a:pt x="900" y="565"/>
                  </a:cubicBezTo>
                  <a:cubicBezTo>
                    <a:pt x="901" y="567"/>
                    <a:pt x="901" y="567"/>
                    <a:pt x="901" y="567"/>
                  </a:cubicBezTo>
                  <a:cubicBezTo>
                    <a:pt x="902" y="567"/>
                    <a:pt x="902" y="567"/>
                    <a:pt x="902" y="567"/>
                  </a:cubicBezTo>
                  <a:cubicBezTo>
                    <a:pt x="903" y="564"/>
                    <a:pt x="903" y="564"/>
                    <a:pt x="903" y="564"/>
                  </a:cubicBezTo>
                  <a:cubicBezTo>
                    <a:pt x="905" y="564"/>
                    <a:pt x="905" y="564"/>
                    <a:pt x="905" y="564"/>
                  </a:cubicBezTo>
                  <a:cubicBezTo>
                    <a:pt x="906" y="565"/>
                    <a:pt x="906" y="565"/>
                    <a:pt x="906" y="565"/>
                  </a:cubicBezTo>
                  <a:cubicBezTo>
                    <a:pt x="906" y="562"/>
                    <a:pt x="906" y="562"/>
                    <a:pt x="906" y="562"/>
                  </a:cubicBezTo>
                  <a:cubicBezTo>
                    <a:pt x="907" y="561"/>
                    <a:pt x="907" y="561"/>
                    <a:pt x="907" y="561"/>
                  </a:cubicBezTo>
                  <a:cubicBezTo>
                    <a:pt x="908" y="558"/>
                    <a:pt x="908" y="558"/>
                    <a:pt x="908" y="558"/>
                  </a:cubicBezTo>
                  <a:cubicBezTo>
                    <a:pt x="909" y="556"/>
                    <a:pt x="909" y="556"/>
                    <a:pt x="909" y="556"/>
                  </a:cubicBezTo>
                  <a:cubicBezTo>
                    <a:pt x="909" y="555"/>
                    <a:pt x="909" y="555"/>
                    <a:pt x="909" y="555"/>
                  </a:cubicBezTo>
                  <a:cubicBezTo>
                    <a:pt x="910" y="554"/>
                    <a:pt x="910" y="554"/>
                    <a:pt x="910" y="554"/>
                  </a:cubicBezTo>
                  <a:cubicBezTo>
                    <a:pt x="912" y="555"/>
                    <a:pt x="912" y="555"/>
                    <a:pt x="912" y="555"/>
                  </a:cubicBezTo>
                  <a:cubicBezTo>
                    <a:pt x="914" y="554"/>
                    <a:pt x="914" y="554"/>
                    <a:pt x="914" y="554"/>
                  </a:cubicBezTo>
                  <a:cubicBezTo>
                    <a:pt x="915" y="555"/>
                    <a:pt x="915" y="555"/>
                    <a:pt x="915" y="555"/>
                  </a:cubicBezTo>
                  <a:cubicBezTo>
                    <a:pt x="915" y="558"/>
                    <a:pt x="915" y="558"/>
                    <a:pt x="915" y="558"/>
                  </a:cubicBezTo>
                  <a:cubicBezTo>
                    <a:pt x="918" y="559"/>
                    <a:pt x="918" y="559"/>
                    <a:pt x="918" y="559"/>
                  </a:cubicBezTo>
                  <a:cubicBezTo>
                    <a:pt x="920" y="560"/>
                    <a:pt x="920" y="560"/>
                    <a:pt x="920" y="560"/>
                  </a:cubicBezTo>
                  <a:cubicBezTo>
                    <a:pt x="921" y="560"/>
                    <a:pt x="921" y="560"/>
                    <a:pt x="921" y="560"/>
                  </a:cubicBezTo>
                  <a:cubicBezTo>
                    <a:pt x="922" y="561"/>
                    <a:pt x="922" y="561"/>
                    <a:pt x="922" y="561"/>
                  </a:cubicBezTo>
                  <a:cubicBezTo>
                    <a:pt x="924" y="559"/>
                    <a:pt x="924" y="559"/>
                    <a:pt x="924" y="559"/>
                  </a:cubicBezTo>
                  <a:cubicBezTo>
                    <a:pt x="927" y="558"/>
                    <a:pt x="927" y="558"/>
                    <a:pt x="927" y="558"/>
                  </a:cubicBezTo>
                  <a:cubicBezTo>
                    <a:pt x="927" y="557"/>
                    <a:pt x="927" y="557"/>
                    <a:pt x="927" y="557"/>
                  </a:cubicBezTo>
                  <a:cubicBezTo>
                    <a:pt x="929" y="557"/>
                    <a:pt x="929" y="557"/>
                    <a:pt x="929" y="557"/>
                  </a:cubicBezTo>
                  <a:cubicBezTo>
                    <a:pt x="930" y="555"/>
                    <a:pt x="930" y="555"/>
                    <a:pt x="930" y="555"/>
                  </a:cubicBezTo>
                  <a:cubicBezTo>
                    <a:pt x="933" y="551"/>
                    <a:pt x="933" y="551"/>
                    <a:pt x="933" y="551"/>
                  </a:cubicBezTo>
                  <a:cubicBezTo>
                    <a:pt x="932" y="550"/>
                    <a:pt x="932" y="550"/>
                    <a:pt x="932" y="550"/>
                  </a:cubicBezTo>
                  <a:cubicBezTo>
                    <a:pt x="934" y="549"/>
                    <a:pt x="934" y="549"/>
                    <a:pt x="934" y="549"/>
                  </a:cubicBezTo>
                  <a:cubicBezTo>
                    <a:pt x="934" y="547"/>
                    <a:pt x="934" y="547"/>
                    <a:pt x="934" y="547"/>
                  </a:cubicBezTo>
                  <a:cubicBezTo>
                    <a:pt x="934" y="545"/>
                    <a:pt x="934" y="545"/>
                    <a:pt x="934" y="545"/>
                  </a:cubicBezTo>
                  <a:cubicBezTo>
                    <a:pt x="935" y="546"/>
                    <a:pt x="935" y="546"/>
                    <a:pt x="935" y="546"/>
                  </a:cubicBezTo>
                  <a:cubicBezTo>
                    <a:pt x="935" y="546"/>
                    <a:pt x="935" y="546"/>
                    <a:pt x="935" y="546"/>
                  </a:cubicBezTo>
                  <a:cubicBezTo>
                    <a:pt x="937" y="543"/>
                    <a:pt x="937" y="543"/>
                    <a:pt x="937" y="543"/>
                  </a:cubicBezTo>
                  <a:cubicBezTo>
                    <a:pt x="936" y="541"/>
                    <a:pt x="936" y="541"/>
                    <a:pt x="936" y="541"/>
                  </a:cubicBezTo>
                  <a:cubicBezTo>
                    <a:pt x="937" y="541"/>
                    <a:pt x="937" y="541"/>
                    <a:pt x="937" y="541"/>
                  </a:cubicBezTo>
                  <a:cubicBezTo>
                    <a:pt x="937" y="539"/>
                    <a:pt x="937" y="539"/>
                    <a:pt x="937" y="539"/>
                  </a:cubicBezTo>
                  <a:cubicBezTo>
                    <a:pt x="939" y="538"/>
                    <a:pt x="939" y="538"/>
                    <a:pt x="939" y="538"/>
                  </a:cubicBezTo>
                  <a:cubicBezTo>
                    <a:pt x="939" y="536"/>
                    <a:pt x="939" y="536"/>
                    <a:pt x="939" y="536"/>
                  </a:cubicBezTo>
                  <a:cubicBezTo>
                    <a:pt x="941" y="534"/>
                    <a:pt x="941" y="534"/>
                    <a:pt x="941" y="534"/>
                  </a:cubicBezTo>
                  <a:cubicBezTo>
                    <a:pt x="941" y="533"/>
                    <a:pt x="941" y="533"/>
                    <a:pt x="941" y="533"/>
                  </a:cubicBezTo>
                  <a:cubicBezTo>
                    <a:pt x="941" y="533"/>
                    <a:pt x="941" y="533"/>
                    <a:pt x="941" y="533"/>
                  </a:cubicBezTo>
                  <a:cubicBezTo>
                    <a:pt x="941" y="531"/>
                    <a:pt x="941" y="531"/>
                    <a:pt x="941" y="531"/>
                  </a:cubicBezTo>
                  <a:cubicBezTo>
                    <a:pt x="942" y="530"/>
                    <a:pt x="942" y="530"/>
                    <a:pt x="942" y="530"/>
                  </a:cubicBezTo>
                  <a:cubicBezTo>
                    <a:pt x="944" y="522"/>
                    <a:pt x="944" y="522"/>
                    <a:pt x="944" y="522"/>
                  </a:cubicBezTo>
                  <a:cubicBezTo>
                    <a:pt x="946" y="520"/>
                    <a:pt x="946" y="520"/>
                    <a:pt x="946" y="520"/>
                  </a:cubicBezTo>
                  <a:cubicBezTo>
                    <a:pt x="946" y="519"/>
                    <a:pt x="946" y="519"/>
                    <a:pt x="946" y="519"/>
                  </a:cubicBezTo>
                  <a:cubicBezTo>
                    <a:pt x="947" y="517"/>
                    <a:pt x="947" y="517"/>
                    <a:pt x="947" y="517"/>
                  </a:cubicBezTo>
                  <a:cubicBezTo>
                    <a:pt x="948" y="515"/>
                    <a:pt x="948" y="515"/>
                    <a:pt x="948" y="515"/>
                  </a:cubicBezTo>
                  <a:cubicBezTo>
                    <a:pt x="950" y="512"/>
                    <a:pt x="950" y="512"/>
                    <a:pt x="950" y="512"/>
                  </a:cubicBezTo>
                  <a:cubicBezTo>
                    <a:pt x="950" y="510"/>
                    <a:pt x="950" y="510"/>
                    <a:pt x="950" y="510"/>
                  </a:cubicBezTo>
                  <a:cubicBezTo>
                    <a:pt x="949" y="510"/>
                    <a:pt x="949" y="510"/>
                    <a:pt x="949" y="510"/>
                  </a:cubicBezTo>
                  <a:cubicBezTo>
                    <a:pt x="949" y="508"/>
                    <a:pt x="949" y="508"/>
                    <a:pt x="949" y="508"/>
                  </a:cubicBezTo>
                  <a:cubicBezTo>
                    <a:pt x="951" y="506"/>
                    <a:pt x="951" y="506"/>
                    <a:pt x="951" y="506"/>
                  </a:cubicBezTo>
                  <a:cubicBezTo>
                    <a:pt x="950" y="502"/>
                    <a:pt x="950" y="502"/>
                    <a:pt x="950" y="502"/>
                  </a:cubicBezTo>
                  <a:cubicBezTo>
                    <a:pt x="951" y="500"/>
                    <a:pt x="951" y="500"/>
                    <a:pt x="951" y="500"/>
                  </a:cubicBezTo>
                  <a:cubicBezTo>
                    <a:pt x="951" y="499"/>
                    <a:pt x="951" y="499"/>
                    <a:pt x="951" y="499"/>
                  </a:cubicBezTo>
                  <a:cubicBezTo>
                    <a:pt x="950" y="499"/>
                    <a:pt x="950" y="499"/>
                    <a:pt x="950" y="499"/>
                  </a:cubicBezTo>
                  <a:cubicBezTo>
                    <a:pt x="952" y="496"/>
                    <a:pt x="952" y="496"/>
                    <a:pt x="952" y="496"/>
                  </a:cubicBezTo>
                  <a:cubicBezTo>
                    <a:pt x="951" y="494"/>
                    <a:pt x="951" y="494"/>
                    <a:pt x="951" y="494"/>
                  </a:cubicBezTo>
                  <a:cubicBezTo>
                    <a:pt x="953" y="492"/>
                    <a:pt x="953" y="492"/>
                    <a:pt x="953" y="492"/>
                  </a:cubicBezTo>
                  <a:cubicBezTo>
                    <a:pt x="953" y="489"/>
                    <a:pt x="953" y="489"/>
                    <a:pt x="953" y="489"/>
                  </a:cubicBezTo>
                  <a:cubicBezTo>
                    <a:pt x="953" y="489"/>
                    <a:pt x="953" y="489"/>
                    <a:pt x="953" y="489"/>
                  </a:cubicBezTo>
                  <a:cubicBezTo>
                    <a:pt x="953" y="486"/>
                    <a:pt x="953" y="486"/>
                    <a:pt x="953" y="486"/>
                  </a:cubicBezTo>
                  <a:cubicBezTo>
                    <a:pt x="954" y="483"/>
                    <a:pt x="954" y="483"/>
                    <a:pt x="954" y="483"/>
                  </a:cubicBezTo>
                  <a:cubicBezTo>
                    <a:pt x="954" y="481"/>
                    <a:pt x="954" y="481"/>
                    <a:pt x="954" y="481"/>
                  </a:cubicBezTo>
                  <a:cubicBezTo>
                    <a:pt x="956" y="478"/>
                    <a:pt x="956" y="478"/>
                    <a:pt x="956" y="478"/>
                  </a:cubicBezTo>
                  <a:cubicBezTo>
                    <a:pt x="956" y="476"/>
                    <a:pt x="956" y="476"/>
                    <a:pt x="956" y="476"/>
                  </a:cubicBezTo>
                  <a:cubicBezTo>
                    <a:pt x="955" y="474"/>
                    <a:pt x="955" y="474"/>
                    <a:pt x="955" y="474"/>
                  </a:cubicBezTo>
                  <a:cubicBezTo>
                    <a:pt x="955" y="472"/>
                    <a:pt x="955" y="472"/>
                    <a:pt x="955" y="472"/>
                  </a:cubicBezTo>
                  <a:cubicBezTo>
                    <a:pt x="956" y="471"/>
                    <a:pt x="956" y="471"/>
                    <a:pt x="956" y="471"/>
                  </a:cubicBezTo>
                  <a:cubicBezTo>
                    <a:pt x="956" y="469"/>
                    <a:pt x="956" y="469"/>
                    <a:pt x="956" y="469"/>
                  </a:cubicBezTo>
                  <a:cubicBezTo>
                    <a:pt x="955" y="469"/>
                    <a:pt x="955" y="469"/>
                    <a:pt x="955" y="469"/>
                  </a:cubicBezTo>
                  <a:cubicBezTo>
                    <a:pt x="954" y="465"/>
                    <a:pt x="954" y="465"/>
                    <a:pt x="954" y="465"/>
                  </a:cubicBezTo>
                  <a:cubicBezTo>
                    <a:pt x="954" y="464"/>
                    <a:pt x="954" y="464"/>
                    <a:pt x="954" y="464"/>
                  </a:cubicBezTo>
                  <a:cubicBezTo>
                    <a:pt x="954" y="462"/>
                    <a:pt x="954" y="462"/>
                    <a:pt x="954" y="462"/>
                  </a:cubicBezTo>
                  <a:cubicBezTo>
                    <a:pt x="954" y="459"/>
                    <a:pt x="954" y="459"/>
                    <a:pt x="954" y="459"/>
                  </a:cubicBezTo>
                  <a:cubicBezTo>
                    <a:pt x="951" y="456"/>
                    <a:pt x="951" y="456"/>
                    <a:pt x="951" y="456"/>
                  </a:cubicBezTo>
                  <a:cubicBezTo>
                    <a:pt x="951" y="456"/>
                    <a:pt x="951" y="456"/>
                    <a:pt x="951" y="456"/>
                  </a:cubicBezTo>
                  <a:cubicBezTo>
                    <a:pt x="950" y="455"/>
                    <a:pt x="950" y="455"/>
                    <a:pt x="950" y="455"/>
                  </a:cubicBezTo>
                  <a:cubicBezTo>
                    <a:pt x="950" y="454"/>
                    <a:pt x="950" y="454"/>
                    <a:pt x="950" y="454"/>
                  </a:cubicBezTo>
                  <a:cubicBezTo>
                    <a:pt x="952" y="452"/>
                    <a:pt x="952" y="452"/>
                    <a:pt x="952" y="452"/>
                  </a:cubicBezTo>
                  <a:cubicBezTo>
                    <a:pt x="952" y="451"/>
                    <a:pt x="952" y="451"/>
                    <a:pt x="952" y="451"/>
                  </a:cubicBezTo>
                  <a:cubicBezTo>
                    <a:pt x="950" y="452"/>
                    <a:pt x="950" y="452"/>
                    <a:pt x="950" y="452"/>
                  </a:cubicBezTo>
                  <a:cubicBezTo>
                    <a:pt x="949" y="452"/>
                    <a:pt x="949" y="452"/>
                    <a:pt x="949" y="452"/>
                  </a:cubicBezTo>
                  <a:cubicBezTo>
                    <a:pt x="947" y="446"/>
                    <a:pt x="947" y="446"/>
                    <a:pt x="947" y="446"/>
                  </a:cubicBezTo>
                  <a:cubicBezTo>
                    <a:pt x="947" y="444"/>
                    <a:pt x="947" y="444"/>
                    <a:pt x="947" y="444"/>
                  </a:cubicBezTo>
                  <a:cubicBezTo>
                    <a:pt x="947" y="443"/>
                    <a:pt x="947" y="443"/>
                    <a:pt x="947" y="443"/>
                  </a:cubicBezTo>
                  <a:cubicBezTo>
                    <a:pt x="946" y="440"/>
                    <a:pt x="946" y="440"/>
                    <a:pt x="946" y="440"/>
                  </a:cubicBezTo>
                  <a:cubicBezTo>
                    <a:pt x="947" y="439"/>
                    <a:pt x="947" y="439"/>
                    <a:pt x="947" y="439"/>
                  </a:cubicBezTo>
                  <a:cubicBezTo>
                    <a:pt x="945" y="435"/>
                    <a:pt x="945" y="435"/>
                    <a:pt x="945" y="435"/>
                  </a:cubicBezTo>
                  <a:cubicBezTo>
                    <a:pt x="946" y="433"/>
                    <a:pt x="946" y="433"/>
                    <a:pt x="946" y="433"/>
                  </a:cubicBezTo>
                  <a:cubicBezTo>
                    <a:pt x="946" y="433"/>
                    <a:pt x="946" y="433"/>
                    <a:pt x="946" y="433"/>
                  </a:cubicBezTo>
                  <a:cubicBezTo>
                    <a:pt x="946" y="432"/>
                    <a:pt x="946" y="432"/>
                    <a:pt x="946" y="432"/>
                  </a:cubicBezTo>
                  <a:cubicBezTo>
                    <a:pt x="946" y="431"/>
                    <a:pt x="946" y="431"/>
                    <a:pt x="946" y="431"/>
                  </a:cubicBezTo>
                  <a:cubicBezTo>
                    <a:pt x="945" y="430"/>
                    <a:pt x="945" y="430"/>
                    <a:pt x="945" y="430"/>
                  </a:cubicBezTo>
                  <a:cubicBezTo>
                    <a:pt x="946" y="428"/>
                    <a:pt x="946" y="428"/>
                    <a:pt x="946" y="428"/>
                  </a:cubicBezTo>
                  <a:cubicBezTo>
                    <a:pt x="946" y="427"/>
                    <a:pt x="946" y="427"/>
                    <a:pt x="946" y="427"/>
                  </a:cubicBezTo>
                  <a:cubicBezTo>
                    <a:pt x="946" y="425"/>
                    <a:pt x="946" y="425"/>
                    <a:pt x="946" y="425"/>
                  </a:cubicBezTo>
                  <a:cubicBezTo>
                    <a:pt x="947" y="425"/>
                    <a:pt x="947" y="425"/>
                    <a:pt x="947" y="425"/>
                  </a:cubicBezTo>
                  <a:cubicBezTo>
                    <a:pt x="945" y="423"/>
                    <a:pt x="945" y="423"/>
                    <a:pt x="945" y="423"/>
                  </a:cubicBezTo>
                  <a:cubicBezTo>
                    <a:pt x="945" y="421"/>
                    <a:pt x="945" y="421"/>
                    <a:pt x="945" y="421"/>
                  </a:cubicBezTo>
                  <a:cubicBezTo>
                    <a:pt x="946" y="420"/>
                    <a:pt x="946" y="420"/>
                    <a:pt x="946" y="420"/>
                  </a:cubicBezTo>
                  <a:cubicBezTo>
                    <a:pt x="946" y="419"/>
                    <a:pt x="946" y="419"/>
                    <a:pt x="946" y="419"/>
                  </a:cubicBezTo>
                  <a:cubicBezTo>
                    <a:pt x="944" y="420"/>
                    <a:pt x="944" y="420"/>
                    <a:pt x="944" y="420"/>
                  </a:cubicBezTo>
                  <a:cubicBezTo>
                    <a:pt x="943" y="419"/>
                    <a:pt x="943" y="419"/>
                    <a:pt x="943" y="419"/>
                  </a:cubicBezTo>
                  <a:cubicBezTo>
                    <a:pt x="941" y="418"/>
                    <a:pt x="941" y="418"/>
                    <a:pt x="941" y="418"/>
                  </a:cubicBezTo>
                  <a:cubicBezTo>
                    <a:pt x="941" y="416"/>
                    <a:pt x="941" y="416"/>
                    <a:pt x="941" y="416"/>
                  </a:cubicBezTo>
                  <a:cubicBezTo>
                    <a:pt x="942" y="414"/>
                    <a:pt x="942" y="414"/>
                    <a:pt x="942" y="414"/>
                  </a:cubicBezTo>
                  <a:cubicBezTo>
                    <a:pt x="942" y="413"/>
                    <a:pt x="942" y="413"/>
                    <a:pt x="942" y="413"/>
                  </a:cubicBezTo>
                  <a:cubicBezTo>
                    <a:pt x="940" y="410"/>
                    <a:pt x="940" y="410"/>
                    <a:pt x="940" y="410"/>
                  </a:cubicBezTo>
                  <a:cubicBezTo>
                    <a:pt x="938" y="410"/>
                    <a:pt x="938" y="410"/>
                    <a:pt x="938" y="410"/>
                  </a:cubicBezTo>
                  <a:cubicBezTo>
                    <a:pt x="937" y="408"/>
                    <a:pt x="937" y="408"/>
                    <a:pt x="937" y="408"/>
                  </a:cubicBezTo>
                  <a:cubicBezTo>
                    <a:pt x="938" y="407"/>
                    <a:pt x="938" y="407"/>
                    <a:pt x="938" y="407"/>
                  </a:cubicBezTo>
                  <a:cubicBezTo>
                    <a:pt x="938" y="406"/>
                    <a:pt x="938" y="406"/>
                    <a:pt x="938" y="406"/>
                  </a:cubicBezTo>
                  <a:cubicBezTo>
                    <a:pt x="939" y="404"/>
                    <a:pt x="939" y="404"/>
                    <a:pt x="939" y="404"/>
                  </a:cubicBezTo>
                  <a:cubicBezTo>
                    <a:pt x="938" y="402"/>
                    <a:pt x="938" y="402"/>
                    <a:pt x="938" y="402"/>
                  </a:cubicBezTo>
                  <a:cubicBezTo>
                    <a:pt x="937" y="402"/>
                    <a:pt x="937" y="402"/>
                    <a:pt x="937" y="402"/>
                  </a:cubicBezTo>
                  <a:cubicBezTo>
                    <a:pt x="935" y="400"/>
                    <a:pt x="935" y="400"/>
                    <a:pt x="935" y="400"/>
                  </a:cubicBezTo>
                  <a:cubicBezTo>
                    <a:pt x="934" y="400"/>
                    <a:pt x="934" y="400"/>
                    <a:pt x="934" y="400"/>
                  </a:cubicBezTo>
                  <a:cubicBezTo>
                    <a:pt x="933" y="399"/>
                    <a:pt x="933" y="399"/>
                    <a:pt x="933" y="399"/>
                  </a:cubicBezTo>
                  <a:cubicBezTo>
                    <a:pt x="930" y="397"/>
                    <a:pt x="930" y="397"/>
                    <a:pt x="930" y="397"/>
                  </a:cubicBezTo>
                  <a:cubicBezTo>
                    <a:pt x="929" y="396"/>
                    <a:pt x="929" y="396"/>
                    <a:pt x="929" y="396"/>
                  </a:cubicBezTo>
                  <a:cubicBezTo>
                    <a:pt x="926" y="396"/>
                    <a:pt x="926" y="396"/>
                    <a:pt x="926" y="396"/>
                  </a:cubicBezTo>
                  <a:cubicBezTo>
                    <a:pt x="925" y="395"/>
                    <a:pt x="925" y="395"/>
                    <a:pt x="925" y="395"/>
                  </a:cubicBezTo>
                  <a:cubicBezTo>
                    <a:pt x="924" y="393"/>
                    <a:pt x="924" y="393"/>
                    <a:pt x="924" y="393"/>
                  </a:cubicBezTo>
                  <a:cubicBezTo>
                    <a:pt x="923" y="392"/>
                    <a:pt x="923" y="392"/>
                    <a:pt x="923" y="392"/>
                  </a:cubicBezTo>
                  <a:cubicBezTo>
                    <a:pt x="921" y="392"/>
                    <a:pt x="921" y="392"/>
                    <a:pt x="921" y="392"/>
                  </a:cubicBezTo>
                  <a:cubicBezTo>
                    <a:pt x="919" y="390"/>
                    <a:pt x="919" y="390"/>
                    <a:pt x="919" y="390"/>
                  </a:cubicBezTo>
                  <a:cubicBezTo>
                    <a:pt x="917" y="392"/>
                    <a:pt x="917" y="392"/>
                    <a:pt x="917" y="392"/>
                  </a:cubicBezTo>
                  <a:cubicBezTo>
                    <a:pt x="915" y="392"/>
                    <a:pt x="915" y="392"/>
                    <a:pt x="915" y="392"/>
                  </a:cubicBezTo>
                  <a:cubicBezTo>
                    <a:pt x="914" y="393"/>
                    <a:pt x="914" y="393"/>
                    <a:pt x="914" y="393"/>
                  </a:cubicBezTo>
                  <a:cubicBezTo>
                    <a:pt x="913" y="393"/>
                    <a:pt x="913" y="393"/>
                    <a:pt x="913" y="393"/>
                  </a:cubicBezTo>
                  <a:cubicBezTo>
                    <a:pt x="913" y="392"/>
                    <a:pt x="913" y="392"/>
                    <a:pt x="913" y="392"/>
                  </a:cubicBezTo>
                  <a:cubicBezTo>
                    <a:pt x="913" y="391"/>
                    <a:pt x="913" y="391"/>
                    <a:pt x="913" y="391"/>
                  </a:cubicBezTo>
                  <a:cubicBezTo>
                    <a:pt x="911" y="390"/>
                    <a:pt x="911" y="390"/>
                    <a:pt x="911" y="390"/>
                  </a:cubicBezTo>
                  <a:cubicBezTo>
                    <a:pt x="910" y="390"/>
                    <a:pt x="910" y="390"/>
                    <a:pt x="910" y="390"/>
                  </a:cubicBezTo>
                  <a:cubicBezTo>
                    <a:pt x="910" y="393"/>
                    <a:pt x="910" y="393"/>
                    <a:pt x="910" y="393"/>
                  </a:cubicBezTo>
                  <a:cubicBezTo>
                    <a:pt x="912" y="395"/>
                    <a:pt x="912" y="395"/>
                    <a:pt x="912" y="395"/>
                  </a:cubicBezTo>
                  <a:cubicBezTo>
                    <a:pt x="911" y="397"/>
                    <a:pt x="911" y="397"/>
                    <a:pt x="911" y="397"/>
                  </a:cubicBezTo>
                  <a:cubicBezTo>
                    <a:pt x="912" y="400"/>
                    <a:pt x="912" y="400"/>
                    <a:pt x="912" y="400"/>
                  </a:cubicBezTo>
                  <a:cubicBezTo>
                    <a:pt x="911" y="402"/>
                    <a:pt x="911" y="402"/>
                    <a:pt x="911" y="402"/>
                  </a:cubicBezTo>
                  <a:cubicBezTo>
                    <a:pt x="910" y="403"/>
                    <a:pt x="910" y="403"/>
                    <a:pt x="910" y="403"/>
                  </a:cubicBezTo>
                  <a:cubicBezTo>
                    <a:pt x="910" y="400"/>
                    <a:pt x="910" y="400"/>
                    <a:pt x="910" y="400"/>
                  </a:cubicBezTo>
                  <a:cubicBezTo>
                    <a:pt x="911" y="398"/>
                    <a:pt x="911" y="398"/>
                    <a:pt x="911" y="398"/>
                  </a:cubicBezTo>
                  <a:cubicBezTo>
                    <a:pt x="909" y="396"/>
                    <a:pt x="909" y="396"/>
                    <a:pt x="909" y="396"/>
                  </a:cubicBezTo>
                  <a:cubicBezTo>
                    <a:pt x="909" y="397"/>
                    <a:pt x="909" y="397"/>
                    <a:pt x="909" y="397"/>
                  </a:cubicBezTo>
                  <a:cubicBezTo>
                    <a:pt x="909" y="399"/>
                    <a:pt x="909" y="399"/>
                    <a:pt x="909" y="399"/>
                  </a:cubicBezTo>
                  <a:cubicBezTo>
                    <a:pt x="908" y="402"/>
                    <a:pt x="908" y="402"/>
                    <a:pt x="908" y="402"/>
                  </a:cubicBezTo>
                  <a:cubicBezTo>
                    <a:pt x="906" y="403"/>
                    <a:pt x="906" y="403"/>
                    <a:pt x="906" y="403"/>
                  </a:cubicBezTo>
                  <a:cubicBezTo>
                    <a:pt x="902" y="403"/>
                    <a:pt x="902" y="403"/>
                    <a:pt x="902" y="403"/>
                  </a:cubicBezTo>
                  <a:cubicBezTo>
                    <a:pt x="902" y="403"/>
                    <a:pt x="902" y="403"/>
                    <a:pt x="902" y="403"/>
                  </a:cubicBezTo>
                  <a:cubicBezTo>
                    <a:pt x="903" y="401"/>
                    <a:pt x="903" y="401"/>
                    <a:pt x="903" y="401"/>
                  </a:cubicBezTo>
                  <a:cubicBezTo>
                    <a:pt x="904" y="401"/>
                    <a:pt x="904" y="401"/>
                    <a:pt x="904" y="401"/>
                  </a:cubicBezTo>
                  <a:cubicBezTo>
                    <a:pt x="904" y="399"/>
                    <a:pt x="904" y="399"/>
                    <a:pt x="904" y="399"/>
                  </a:cubicBezTo>
                  <a:cubicBezTo>
                    <a:pt x="905" y="397"/>
                    <a:pt x="905" y="397"/>
                    <a:pt x="905" y="397"/>
                  </a:cubicBezTo>
                  <a:cubicBezTo>
                    <a:pt x="906" y="397"/>
                    <a:pt x="906" y="397"/>
                    <a:pt x="906" y="397"/>
                  </a:cubicBezTo>
                  <a:cubicBezTo>
                    <a:pt x="904" y="396"/>
                    <a:pt x="904" y="396"/>
                    <a:pt x="904" y="396"/>
                  </a:cubicBezTo>
                  <a:cubicBezTo>
                    <a:pt x="903" y="397"/>
                    <a:pt x="903" y="397"/>
                    <a:pt x="903" y="397"/>
                  </a:cubicBezTo>
                  <a:cubicBezTo>
                    <a:pt x="902" y="396"/>
                    <a:pt x="902" y="396"/>
                    <a:pt x="902" y="396"/>
                  </a:cubicBezTo>
                  <a:cubicBezTo>
                    <a:pt x="901" y="397"/>
                    <a:pt x="901" y="397"/>
                    <a:pt x="901" y="397"/>
                  </a:cubicBezTo>
                  <a:cubicBezTo>
                    <a:pt x="900" y="399"/>
                    <a:pt x="900" y="399"/>
                    <a:pt x="900" y="399"/>
                  </a:cubicBezTo>
                  <a:cubicBezTo>
                    <a:pt x="899" y="399"/>
                    <a:pt x="899" y="399"/>
                    <a:pt x="899" y="399"/>
                  </a:cubicBezTo>
                  <a:cubicBezTo>
                    <a:pt x="898" y="399"/>
                    <a:pt x="898" y="399"/>
                    <a:pt x="898" y="399"/>
                  </a:cubicBezTo>
                  <a:cubicBezTo>
                    <a:pt x="897" y="401"/>
                    <a:pt x="897" y="401"/>
                    <a:pt x="897" y="401"/>
                  </a:cubicBezTo>
                  <a:cubicBezTo>
                    <a:pt x="895" y="399"/>
                    <a:pt x="895" y="399"/>
                    <a:pt x="895" y="399"/>
                  </a:cubicBezTo>
                  <a:cubicBezTo>
                    <a:pt x="895" y="396"/>
                    <a:pt x="895" y="396"/>
                    <a:pt x="895" y="396"/>
                  </a:cubicBezTo>
                  <a:cubicBezTo>
                    <a:pt x="895" y="394"/>
                    <a:pt x="895" y="394"/>
                    <a:pt x="895" y="394"/>
                  </a:cubicBezTo>
                  <a:cubicBezTo>
                    <a:pt x="893" y="391"/>
                    <a:pt x="893" y="391"/>
                    <a:pt x="893" y="391"/>
                  </a:cubicBezTo>
                  <a:cubicBezTo>
                    <a:pt x="893" y="387"/>
                    <a:pt x="893" y="387"/>
                    <a:pt x="893" y="387"/>
                  </a:cubicBezTo>
                  <a:cubicBezTo>
                    <a:pt x="891" y="387"/>
                    <a:pt x="891" y="387"/>
                    <a:pt x="891" y="387"/>
                  </a:cubicBezTo>
                  <a:cubicBezTo>
                    <a:pt x="890" y="387"/>
                    <a:pt x="890" y="387"/>
                    <a:pt x="890" y="387"/>
                  </a:cubicBezTo>
                  <a:cubicBezTo>
                    <a:pt x="888" y="388"/>
                    <a:pt x="888" y="388"/>
                    <a:pt x="888" y="388"/>
                  </a:cubicBezTo>
                  <a:cubicBezTo>
                    <a:pt x="887" y="388"/>
                    <a:pt x="887" y="388"/>
                    <a:pt x="887" y="388"/>
                  </a:cubicBezTo>
                  <a:cubicBezTo>
                    <a:pt x="885" y="390"/>
                    <a:pt x="885" y="390"/>
                    <a:pt x="885" y="390"/>
                  </a:cubicBezTo>
                  <a:cubicBezTo>
                    <a:pt x="883" y="390"/>
                    <a:pt x="883" y="390"/>
                    <a:pt x="883" y="390"/>
                  </a:cubicBezTo>
                  <a:cubicBezTo>
                    <a:pt x="882" y="388"/>
                    <a:pt x="882" y="388"/>
                    <a:pt x="882" y="388"/>
                  </a:cubicBezTo>
                  <a:cubicBezTo>
                    <a:pt x="880" y="389"/>
                    <a:pt x="880" y="389"/>
                    <a:pt x="880" y="389"/>
                  </a:cubicBezTo>
                  <a:cubicBezTo>
                    <a:pt x="878" y="388"/>
                    <a:pt x="878" y="388"/>
                    <a:pt x="878" y="388"/>
                  </a:cubicBezTo>
                  <a:cubicBezTo>
                    <a:pt x="877" y="386"/>
                    <a:pt x="877" y="386"/>
                    <a:pt x="877" y="386"/>
                  </a:cubicBezTo>
                  <a:cubicBezTo>
                    <a:pt x="878" y="385"/>
                    <a:pt x="878" y="385"/>
                    <a:pt x="878" y="385"/>
                  </a:cubicBezTo>
                  <a:cubicBezTo>
                    <a:pt x="879" y="383"/>
                    <a:pt x="879" y="383"/>
                    <a:pt x="879" y="383"/>
                  </a:cubicBezTo>
                  <a:cubicBezTo>
                    <a:pt x="880" y="380"/>
                    <a:pt x="880" y="380"/>
                    <a:pt x="880" y="380"/>
                  </a:cubicBezTo>
                  <a:cubicBezTo>
                    <a:pt x="880" y="379"/>
                    <a:pt x="880" y="379"/>
                    <a:pt x="880" y="379"/>
                  </a:cubicBezTo>
                  <a:cubicBezTo>
                    <a:pt x="883" y="377"/>
                    <a:pt x="883" y="377"/>
                    <a:pt x="883" y="377"/>
                  </a:cubicBezTo>
                  <a:cubicBezTo>
                    <a:pt x="883" y="374"/>
                    <a:pt x="883" y="374"/>
                    <a:pt x="883" y="374"/>
                  </a:cubicBezTo>
                  <a:cubicBezTo>
                    <a:pt x="886" y="372"/>
                    <a:pt x="886" y="372"/>
                    <a:pt x="886" y="372"/>
                  </a:cubicBezTo>
                  <a:cubicBezTo>
                    <a:pt x="886" y="369"/>
                    <a:pt x="886" y="369"/>
                    <a:pt x="886" y="369"/>
                  </a:cubicBezTo>
                  <a:cubicBezTo>
                    <a:pt x="887" y="369"/>
                    <a:pt x="887" y="369"/>
                    <a:pt x="887" y="369"/>
                  </a:cubicBezTo>
                  <a:cubicBezTo>
                    <a:pt x="887" y="368"/>
                    <a:pt x="887" y="368"/>
                    <a:pt x="887" y="368"/>
                  </a:cubicBezTo>
                  <a:cubicBezTo>
                    <a:pt x="888" y="365"/>
                    <a:pt x="888" y="365"/>
                    <a:pt x="888" y="365"/>
                  </a:cubicBezTo>
                  <a:cubicBezTo>
                    <a:pt x="889" y="363"/>
                    <a:pt x="889" y="363"/>
                    <a:pt x="889" y="363"/>
                  </a:cubicBezTo>
                  <a:cubicBezTo>
                    <a:pt x="890" y="361"/>
                    <a:pt x="890" y="361"/>
                    <a:pt x="890" y="361"/>
                  </a:cubicBezTo>
                  <a:cubicBezTo>
                    <a:pt x="889" y="359"/>
                    <a:pt x="889" y="359"/>
                    <a:pt x="889" y="359"/>
                  </a:cubicBezTo>
                  <a:cubicBezTo>
                    <a:pt x="890" y="358"/>
                    <a:pt x="890" y="358"/>
                    <a:pt x="890" y="358"/>
                  </a:cubicBezTo>
                  <a:cubicBezTo>
                    <a:pt x="890" y="355"/>
                    <a:pt x="890" y="355"/>
                    <a:pt x="890" y="355"/>
                  </a:cubicBezTo>
                  <a:cubicBezTo>
                    <a:pt x="891" y="351"/>
                    <a:pt x="891" y="351"/>
                    <a:pt x="891" y="351"/>
                  </a:cubicBezTo>
                  <a:cubicBezTo>
                    <a:pt x="891" y="351"/>
                    <a:pt x="891" y="351"/>
                    <a:pt x="891" y="351"/>
                  </a:cubicBezTo>
                  <a:cubicBezTo>
                    <a:pt x="892" y="348"/>
                    <a:pt x="892" y="348"/>
                    <a:pt x="892" y="348"/>
                  </a:cubicBezTo>
                  <a:cubicBezTo>
                    <a:pt x="893" y="347"/>
                    <a:pt x="893" y="347"/>
                    <a:pt x="893" y="347"/>
                  </a:cubicBezTo>
                  <a:cubicBezTo>
                    <a:pt x="893" y="345"/>
                    <a:pt x="893" y="345"/>
                    <a:pt x="893" y="345"/>
                  </a:cubicBezTo>
                  <a:cubicBezTo>
                    <a:pt x="895" y="342"/>
                    <a:pt x="895" y="342"/>
                    <a:pt x="895" y="342"/>
                  </a:cubicBezTo>
                  <a:cubicBezTo>
                    <a:pt x="895" y="340"/>
                    <a:pt x="895" y="340"/>
                    <a:pt x="895" y="340"/>
                  </a:cubicBezTo>
                  <a:cubicBezTo>
                    <a:pt x="897" y="339"/>
                    <a:pt x="897" y="339"/>
                    <a:pt x="897" y="339"/>
                  </a:cubicBezTo>
                  <a:cubicBezTo>
                    <a:pt x="896" y="336"/>
                    <a:pt x="896" y="336"/>
                    <a:pt x="896" y="336"/>
                  </a:cubicBezTo>
                  <a:cubicBezTo>
                    <a:pt x="897" y="335"/>
                    <a:pt x="897" y="335"/>
                    <a:pt x="897" y="335"/>
                  </a:cubicBezTo>
                  <a:cubicBezTo>
                    <a:pt x="897" y="333"/>
                    <a:pt x="897" y="333"/>
                    <a:pt x="897" y="333"/>
                  </a:cubicBezTo>
                  <a:cubicBezTo>
                    <a:pt x="898" y="332"/>
                    <a:pt x="898" y="332"/>
                    <a:pt x="898" y="332"/>
                  </a:cubicBezTo>
                  <a:cubicBezTo>
                    <a:pt x="899" y="332"/>
                    <a:pt x="899" y="332"/>
                    <a:pt x="899" y="332"/>
                  </a:cubicBezTo>
                  <a:cubicBezTo>
                    <a:pt x="899" y="330"/>
                    <a:pt x="899" y="330"/>
                    <a:pt x="899" y="330"/>
                  </a:cubicBezTo>
                  <a:cubicBezTo>
                    <a:pt x="898" y="329"/>
                    <a:pt x="898" y="329"/>
                    <a:pt x="898" y="329"/>
                  </a:cubicBezTo>
                  <a:cubicBezTo>
                    <a:pt x="898" y="325"/>
                    <a:pt x="898" y="325"/>
                    <a:pt x="898" y="325"/>
                  </a:cubicBezTo>
                  <a:cubicBezTo>
                    <a:pt x="898" y="323"/>
                    <a:pt x="898" y="323"/>
                    <a:pt x="898" y="323"/>
                  </a:cubicBezTo>
                  <a:cubicBezTo>
                    <a:pt x="899" y="320"/>
                    <a:pt x="899" y="320"/>
                    <a:pt x="899" y="320"/>
                  </a:cubicBezTo>
                  <a:cubicBezTo>
                    <a:pt x="902" y="318"/>
                    <a:pt x="902" y="318"/>
                    <a:pt x="902" y="318"/>
                  </a:cubicBezTo>
                  <a:cubicBezTo>
                    <a:pt x="902" y="314"/>
                    <a:pt x="902" y="314"/>
                    <a:pt x="902" y="314"/>
                  </a:cubicBezTo>
                  <a:cubicBezTo>
                    <a:pt x="900" y="311"/>
                    <a:pt x="900" y="311"/>
                    <a:pt x="900" y="311"/>
                  </a:cubicBezTo>
                  <a:cubicBezTo>
                    <a:pt x="900" y="309"/>
                    <a:pt x="900" y="309"/>
                    <a:pt x="900" y="309"/>
                  </a:cubicBezTo>
                  <a:cubicBezTo>
                    <a:pt x="902" y="307"/>
                    <a:pt x="902" y="307"/>
                    <a:pt x="902" y="307"/>
                  </a:cubicBezTo>
                  <a:cubicBezTo>
                    <a:pt x="902" y="305"/>
                    <a:pt x="902" y="305"/>
                    <a:pt x="902" y="305"/>
                  </a:cubicBezTo>
                  <a:cubicBezTo>
                    <a:pt x="906" y="303"/>
                    <a:pt x="906" y="303"/>
                    <a:pt x="906" y="303"/>
                  </a:cubicBezTo>
                  <a:cubicBezTo>
                    <a:pt x="906" y="301"/>
                    <a:pt x="906" y="301"/>
                    <a:pt x="906" y="301"/>
                  </a:cubicBezTo>
                  <a:cubicBezTo>
                    <a:pt x="907" y="301"/>
                    <a:pt x="907" y="301"/>
                    <a:pt x="907" y="301"/>
                  </a:cubicBezTo>
                  <a:cubicBezTo>
                    <a:pt x="908" y="302"/>
                    <a:pt x="908" y="302"/>
                    <a:pt x="908" y="302"/>
                  </a:cubicBezTo>
                  <a:cubicBezTo>
                    <a:pt x="910" y="302"/>
                    <a:pt x="910" y="302"/>
                    <a:pt x="910" y="302"/>
                  </a:cubicBezTo>
                  <a:cubicBezTo>
                    <a:pt x="913" y="299"/>
                    <a:pt x="913" y="299"/>
                    <a:pt x="913" y="299"/>
                  </a:cubicBezTo>
                  <a:cubicBezTo>
                    <a:pt x="916" y="299"/>
                    <a:pt x="916" y="299"/>
                    <a:pt x="916" y="299"/>
                  </a:cubicBezTo>
                  <a:cubicBezTo>
                    <a:pt x="918" y="298"/>
                    <a:pt x="918" y="298"/>
                    <a:pt x="918" y="298"/>
                  </a:cubicBezTo>
                  <a:cubicBezTo>
                    <a:pt x="920" y="298"/>
                    <a:pt x="920" y="298"/>
                    <a:pt x="920" y="298"/>
                  </a:cubicBezTo>
                  <a:cubicBezTo>
                    <a:pt x="922" y="297"/>
                    <a:pt x="922" y="297"/>
                    <a:pt x="922" y="297"/>
                  </a:cubicBezTo>
                  <a:cubicBezTo>
                    <a:pt x="924" y="297"/>
                    <a:pt x="924" y="297"/>
                    <a:pt x="924" y="297"/>
                  </a:cubicBezTo>
                  <a:cubicBezTo>
                    <a:pt x="925" y="296"/>
                    <a:pt x="925" y="296"/>
                    <a:pt x="925" y="296"/>
                  </a:cubicBezTo>
                  <a:cubicBezTo>
                    <a:pt x="926" y="295"/>
                    <a:pt x="926" y="295"/>
                    <a:pt x="926" y="295"/>
                  </a:cubicBezTo>
                  <a:cubicBezTo>
                    <a:pt x="927" y="296"/>
                    <a:pt x="927" y="296"/>
                    <a:pt x="927" y="296"/>
                  </a:cubicBezTo>
                  <a:cubicBezTo>
                    <a:pt x="927" y="298"/>
                    <a:pt x="927" y="298"/>
                    <a:pt x="927" y="298"/>
                  </a:cubicBezTo>
                  <a:cubicBezTo>
                    <a:pt x="928" y="298"/>
                    <a:pt x="928" y="298"/>
                    <a:pt x="928" y="298"/>
                  </a:cubicBezTo>
                  <a:cubicBezTo>
                    <a:pt x="930" y="300"/>
                    <a:pt x="930" y="300"/>
                    <a:pt x="930" y="300"/>
                  </a:cubicBezTo>
                  <a:cubicBezTo>
                    <a:pt x="930" y="298"/>
                    <a:pt x="930" y="298"/>
                    <a:pt x="930" y="298"/>
                  </a:cubicBezTo>
                  <a:cubicBezTo>
                    <a:pt x="932" y="297"/>
                    <a:pt x="932" y="297"/>
                    <a:pt x="932" y="297"/>
                  </a:cubicBezTo>
                  <a:cubicBezTo>
                    <a:pt x="929" y="295"/>
                    <a:pt x="929" y="295"/>
                    <a:pt x="929" y="295"/>
                  </a:cubicBezTo>
                  <a:cubicBezTo>
                    <a:pt x="929" y="294"/>
                    <a:pt x="929" y="294"/>
                    <a:pt x="929" y="294"/>
                  </a:cubicBezTo>
                  <a:cubicBezTo>
                    <a:pt x="931" y="293"/>
                    <a:pt x="931" y="293"/>
                    <a:pt x="931" y="293"/>
                  </a:cubicBezTo>
                  <a:cubicBezTo>
                    <a:pt x="935" y="294"/>
                    <a:pt x="935" y="294"/>
                    <a:pt x="935" y="294"/>
                  </a:cubicBezTo>
                  <a:cubicBezTo>
                    <a:pt x="936" y="293"/>
                    <a:pt x="936" y="293"/>
                    <a:pt x="936" y="293"/>
                  </a:cubicBezTo>
                  <a:cubicBezTo>
                    <a:pt x="940" y="293"/>
                    <a:pt x="940" y="293"/>
                    <a:pt x="940" y="293"/>
                  </a:cubicBezTo>
                  <a:cubicBezTo>
                    <a:pt x="940" y="294"/>
                    <a:pt x="940" y="294"/>
                    <a:pt x="940" y="294"/>
                  </a:cubicBezTo>
                  <a:cubicBezTo>
                    <a:pt x="941" y="294"/>
                    <a:pt x="941" y="294"/>
                    <a:pt x="941" y="294"/>
                  </a:cubicBezTo>
                  <a:cubicBezTo>
                    <a:pt x="942" y="293"/>
                    <a:pt x="942" y="293"/>
                    <a:pt x="942" y="293"/>
                  </a:cubicBezTo>
                  <a:cubicBezTo>
                    <a:pt x="944" y="293"/>
                    <a:pt x="944" y="293"/>
                    <a:pt x="944" y="293"/>
                  </a:cubicBezTo>
                  <a:cubicBezTo>
                    <a:pt x="943" y="292"/>
                    <a:pt x="943" y="292"/>
                    <a:pt x="943" y="292"/>
                  </a:cubicBezTo>
                  <a:cubicBezTo>
                    <a:pt x="944" y="291"/>
                    <a:pt x="944" y="291"/>
                    <a:pt x="944" y="291"/>
                  </a:cubicBezTo>
                  <a:cubicBezTo>
                    <a:pt x="947" y="291"/>
                    <a:pt x="947" y="291"/>
                    <a:pt x="947" y="291"/>
                  </a:cubicBezTo>
                  <a:cubicBezTo>
                    <a:pt x="948" y="293"/>
                    <a:pt x="948" y="293"/>
                    <a:pt x="948" y="293"/>
                  </a:cubicBezTo>
                  <a:cubicBezTo>
                    <a:pt x="952" y="291"/>
                    <a:pt x="952" y="291"/>
                    <a:pt x="952" y="291"/>
                  </a:cubicBezTo>
                  <a:cubicBezTo>
                    <a:pt x="952" y="290"/>
                    <a:pt x="952" y="290"/>
                    <a:pt x="952" y="290"/>
                  </a:cubicBezTo>
                  <a:cubicBezTo>
                    <a:pt x="951" y="289"/>
                    <a:pt x="951" y="289"/>
                    <a:pt x="951" y="289"/>
                  </a:cubicBezTo>
                  <a:cubicBezTo>
                    <a:pt x="950" y="290"/>
                    <a:pt x="950" y="290"/>
                    <a:pt x="950" y="290"/>
                  </a:cubicBezTo>
                  <a:cubicBezTo>
                    <a:pt x="948" y="289"/>
                    <a:pt x="948" y="289"/>
                    <a:pt x="948" y="289"/>
                  </a:cubicBezTo>
                  <a:cubicBezTo>
                    <a:pt x="949" y="287"/>
                    <a:pt x="949" y="287"/>
                    <a:pt x="949" y="287"/>
                  </a:cubicBezTo>
                  <a:cubicBezTo>
                    <a:pt x="949" y="288"/>
                    <a:pt x="949" y="288"/>
                    <a:pt x="949" y="288"/>
                  </a:cubicBezTo>
                  <a:cubicBezTo>
                    <a:pt x="952" y="287"/>
                    <a:pt x="952" y="287"/>
                    <a:pt x="952" y="287"/>
                  </a:cubicBezTo>
                  <a:cubicBezTo>
                    <a:pt x="950" y="286"/>
                    <a:pt x="950" y="286"/>
                    <a:pt x="950" y="286"/>
                  </a:cubicBezTo>
                  <a:cubicBezTo>
                    <a:pt x="950" y="285"/>
                    <a:pt x="950" y="285"/>
                    <a:pt x="950" y="285"/>
                  </a:cubicBezTo>
                  <a:cubicBezTo>
                    <a:pt x="951" y="284"/>
                    <a:pt x="951" y="284"/>
                    <a:pt x="951" y="284"/>
                  </a:cubicBezTo>
                  <a:cubicBezTo>
                    <a:pt x="953" y="282"/>
                    <a:pt x="953" y="282"/>
                    <a:pt x="953" y="282"/>
                  </a:cubicBezTo>
                  <a:cubicBezTo>
                    <a:pt x="956" y="282"/>
                    <a:pt x="956" y="282"/>
                    <a:pt x="956" y="282"/>
                  </a:cubicBezTo>
                  <a:cubicBezTo>
                    <a:pt x="957" y="283"/>
                    <a:pt x="957" y="283"/>
                    <a:pt x="957" y="283"/>
                  </a:cubicBezTo>
                  <a:cubicBezTo>
                    <a:pt x="958" y="282"/>
                    <a:pt x="958" y="282"/>
                    <a:pt x="958" y="282"/>
                  </a:cubicBezTo>
                  <a:cubicBezTo>
                    <a:pt x="962" y="283"/>
                    <a:pt x="962" y="283"/>
                    <a:pt x="962" y="283"/>
                  </a:cubicBezTo>
                  <a:cubicBezTo>
                    <a:pt x="964" y="283"/>
                    <a:pt x="964" y="283"/>
                    <a:pt x="964" y="283"/>
                  </a:cubicBezTo>
                  <a:cubicBezTo>
                    <a:pt x="964" y="284"/>
                    <a:pt x="964" y="284"/>
                    <a:pt x="964" y="284"/>
                  </a:cubicBezTo>
                  <a:cubicBezTo>
                    <a:pt x="965" y="284"/>
                    <a:pt x="965" y="284"/>
                    <a:pt x="965" y="284"/>
                  </a:cubicBezTo>
                  <a:cubicBezTo>
                    <a:pt x="966" y="284"/>
                    <a:pt x="966" y="284"/>
                    <a:pt x="966" y="284"/>
                  </a:cubicBezTo>
                  <a:cubicBezTo>
                    <a:pt x="965" y="283"/>
                    <a:pt x="965" y="283"/>
                    <a:pt x="965" y="283"/>
                  </a:cubicBezTo>
                  <a:cubicBezTo>
                    <a:pt x="968" y="283"/>
                    <a:pt x="968" y="283"/>
                    <a:pt x="968" y="283"/>
                  </a:cubicBezTo>
                  <a:cubicBezTo>
                    <a:pt x="970" y="283"/>
                    <a:pt x="970" y="283"/>
                    <a:pt x="970" y="283"/>
                  </a:cubicBezTo>
                  <a:cubicBezTo>
                    <a:pt x="972" y="283"/>
                    <a:pt x="972" y="283"/>
                    <a:pt x="972" y="283"/>
                  </a:cubicBezTo>
                  <a:cubicBezTo>
                    <a:pt x="974" y="285"/>
                    <a:pt x="974" y="285"/>
                    <a:pt x="974" y="285"/>
                  </a:cubicBezTo>
                  <a:cubicBezTo>
                    <a:pt x="974" y="285"/>
                    <a:pt x="974" y="285"/>
                    <a:pt x="974" y="285"/>
                  </a:cubicBezTo>
                  <a:cubicBezTo>
                    <a:pt x="976" y="286"/>
                    <a:pt x="976" y="286"/>
                    <a:pt x="976" y="286"/>
                  </a:cubicBezTo>
                  <a:cubicBezTo>
                    <a:pt x="978" y="284"/>
                    <a:pt x="978" y="284"/>
                    <a:pt x="978" y="284"/>
                  </a:cubicBezTo>
                  <a:cubicBezTo>
                    <a:pt x="979" y="285"/>
                    <a:pt x="979" y="285"/>
                    <a:pt x="979" y="285"/>
                  </a:cubicBezTo>
                  <a:cubicBezTo>
                    <a:pt x="979" y="286"/>
                    <a:pt x="979" y="286"/>
                    <a:pt x="979" y="286"/>
                  </a:cubicBezTo>
                  <a:cubicBezTo>
                    <a:pt x="976" y="288"/>
                    <a:pt x="976" y="288"/>
                    <a:pt x="976" y="288"/>
                  </a:cubicBezTo>
                  <a:cubicBezTo>
                    <a:pt x="974" y="288"/>
                    <a:pt x="974" y="288"/>
                    <a:pt x="974" y="288"/>
                  </a:cubicBezTo>
                  <a:cubicBezTo>
                    <a:pt x="973" y="289"/>
                    <a:pt x="973" y="289"/>
                    <a:pt x="973" y="289"/>
                  </a:cubicBezTo>
                  <a:cubicBezTo>
                    <a:pt x="973" y="291"/>
                    <a:pt x="973" y="291"/>
                    <a:pt x="973" y="291"/>
                  </a:cubicBezTo>
                  <a:cubicBezTo>
                    <a:pt x="972" y="291"/>
                    <a:pt x="972" y="291"/>
                    <a:pt x="972" y="291"/>
                  </a:cubicBezTo>
                  <a:cubicBezTo>
                    <a:pt x="971" y="291"/>
                    <a:pt x="971" y="291"/>
                    <a:pt x="971" y="291"/>
                  </a:cubicBezTo>
                  <a:cubicBezTo>
                    <a:pt x="972" y="292"/>
                    <a:pt x="972" y="292"/>
                    <a:pt x="972" y="292"/>
                  </a:cubicBezTo>
                  <a:cubicBezTo>
                    <a:pt x="973" y="292"/>
                    <a:pt x="973" y="292"/>
                    <a:pt x="973" y="292"/>
                  </a:cubicBezTo>
                  <a:cubicBezTo>
                    <a:pt x="976" y="295"/>
                    <a:pt x="976" y="295"/>
                    <a:pt x="976" y="295"/>
                  </a:cubicBezTo>
                  <a:cubicBezTo>
                    <a:pt x="976" y="294"/>
                    <a:pt x="976" y="294"/>
                    <a:pt x="976" y="294"/>
                  </a:cubicBezTo>
                  <a:cubicBezTo>
                    <a:pt x="979" y="293"/>
                    <a:pt x="979" y="293"/>
                    <a:pt x="979" y="293"/>
                  </a:cubicBezTo>
                  <a:cubicBezTo>
                    <a:pt x="980" y="292"/>
                    <a:pt x="980" y="292"/>
                    <a:pt x="980" y="292"/>
                  </a:cubicBezTo>
                  <a:cubicBezTo>
                    <a:pt x="980" y="291"/>
                    <a:pt x="980" y="291"/>
                    <a:pt x="980" y="291"/>
                  </a:cubicBezTo>
                  <a:cubicBezTo>
                    <a:pt x="982" y="290"/>
                    <a:pt x="982" y="290"/>
                    <a:pt x="982" y="290"/>
                  </a:cubicBezTo>
                  <a:cubicBezTo>
                    <a:pt x="980" y="289"/>
                    <a:pt x="980" y="289"/>
                    <a:pt x="980" y="289"/>
                  </a:cubicBezTo>
                  <a:cubicBezTo>
                    <a:pt x="981" y="289"/>
                    <a:pt x="981" y="289"/>
                    <a:pt x="981" y="289"/>
                  </a:cubicBezTo>
                  <a:cubicBezTo>
                    <a:pt x="984" y="291"/>
                    <a:pt x="984" y="291"/>
                    <a:pt x="984" y="291"/>
                  </a:cubicBezTo>
                  <a:cubicBezTo>
                    <a:pt x="985" y="291"/>
                    <a:pt x="985" y="291"/>
                    <a:pt x="985" y="291"/>
                  </a:cubicBezTo>
                  <a:cubicBezTo>
                    <a:pt x="986" y="290"/>
                    <a:pt x="986" y="290"/>
                    <a:pt x="986" y="290"/>
                  </a:cubicBezTo>
                  <a:cubicBezTo>
                    <a:pt x="985" y="289"/>
                    <a:pt x="985" y="289"/>
                    <a:pt x="985" y="289"/>
                  </a:cubicBezTo>
                  <a:cubicBezTo>
                    <a:pt x="986" y="288"/>
                    <a:pt x="986" y="288"/>
                    <a:pt x="986" y="288"/>
                  </a:cubicBezTo>
                  <a:cubicBezTo>
                    <a:pt x="987" y="287"/>
                    <a:pt x="987" y="287"/>
                    <a:pt x="987" y="287"/>
                  </a:cubicBezTo>
                  <a:cubicBezTo>
                    <a:pt x="987" y="287"/>
                    <a:pt x="987" y="287"/>
                    <a:pt x="987" y="287"/>
                  </a:cubicBezTo>
                  <a:cubicBezTo>
                    <a:pt x="987" y="286"/>
                    <a:pt x="987" y="286"/>
                    <a:pt x="987" y="286"/>
                  </a:cubicBezTo>
                  <a:cubicBezTo>
                    <a:pt x="987" y="284"/>
                    <a:pt x="987" y="284"/>
                    <a:pt x="987" y="284"/>
                  </a:cubicBezTo>
                  <a:cubicBezTo>
                    <a:pt x="988" y="284"/>
                    <a:pt x="988" y="284"/>
                    <a:pt x="988" y="284"/>
                  </a:cubicBezTo>
                  <a:cubicBezTo>
                    <a:pt x="989" y="285"/>
                    <a:pt x="989" y="285"/>
                    <a:pt x="989" y="285"/>
                  </a:cubicBezTo>
                  <a:cubicBezTo>
                    <a:pt x="991" y="284"/>
                    <a:pt x="991" y="284"/>
                    <a:pt x="991" y="284"/>
                  </a:cubicBezTo>
                  <a:cubicBezTo>
                    <a:pt x="992" y="285"/>
                    <a:pt x="992" y="285"/>
                    <a:pt x="992" y="285"/>
                  </a:cubicBezTo>
                  <a:cubicBezTo>
                    <a:pt x="992" y="286"/>
                    <a:pt x="992" y="286"/>
                    <a:pt x="992" y="286"/>
                  </a:cubicBezTo>
                  <a:cubicBezTo>
                    <a:pt x="993" y="287"/>
                    <a:pt x="993" y="287"/>
                    <a:pt x="993" y="287"/>
                  </a:cubicBezTo>
                  <a:cubicBezTo>
                    <a:pt x="995" y="285"/>
                    <a:pt x="995" y="285"/>
                    <a:pt x="995" y="285"/>
                  </a:cubicBezTo>
                  <a:cubicBezTo>
                    <a:pt x="994" y="284"/>
                    <a:pt x="994" y="284"/>
                    <a:pt x="994" y="284"/>
                  </a:cubicBezTo>
                  <a:cubicBezTo>
                    <a:pt x="994" y="283"/>
                    <a:pt x="994" y="283"/>
                    <a:pt x="994" y="283"/>
                  </a:cubicBezTo>
                  <a:cubicBezTo>
                    <a:pt x="996" y="282"/>
                    <a:pt x="996" y="282"/>
                    <a:pt x="996" y="282"/>
                  </a:cubicBezTo>
                  <a:cubicBezTo>
                    <a:pt x="997" y="283"/>
                    <a:pt x="997" y="283"/>
                    <a:pt x="997" y="283"/>
                  </a:cubicBezTo>
                  <a:cubicBezTo>
                    <a:pt x="998" y="282"/>
                    <a:pt x="998" y="282"/>
                    <a:pt x="998" y="282"/>
                  </a:cubicBezTo>
                  <a:cubicBezTo>
                    <a:pt x="999" y="282"/>
                    <a:pt x="999" y="282"/>
                    <a:pt x="999" y="282"/>
                  </a:cubicBezTo>
                  <a:cubicBezTo>
                    <a:pt x="1000" y="281"/>
                    <a:pt x="1000" y="281"/>
                    <a:pt x="1000" y="281"/>
                  </a:cubicBezTo>
                  <a:cubicBezTo>
                    <a:pt x="998" y="280"/>
                    <a:pt x="998" y="280"/>
                    <a:pt x="998" y="280"/>
                  </a:cubicBezTo>
                  <a:cubicBezTo>
                    <a:pt x="998" y="279"/>
                    <a:pt x="998" y="279"/>
                    <a:pt x="998" y="279"/>
                  </a:cubicBezTo>
                  <a:cubicBezTo>
                    <a:pt x="998" y="278"/>
                    <a:pt x="998" y="278"/>
                    <a:pt x="998" y="278"/>
                  </a:cubicBezTo>
                  <a:cubicBezTo>
                    <a:pt x="996" y="277"/>
                    <a:pt x="996" y="277"/>
                    <a:pt x="996" y="277"/>
                  </a:cubicBezTo>
                  <a:cubicBezTo>
                    <a:pt x="995" y="277"/>
                    <a:pt x="995" y="277"/>
                    <a:pt x="995" y="277"/>
                  </a:cubicBezTo>
                  <a:cubicBezTo>
                    <a:pt x="995" y="277"/>
                    <a:pt x="995" y="277"/>
                    <a:pt x="995" y="277"/>
                  </a:cubicBezTo>
                  <a:cubicBezTo>
                    <a:pt x="995" y="278"/>
                    <a:pt x="995" y="278"/>
                    <a:pt x="995" y="278"/>
                  </a:cubicBezTo>
                  <a:cubicBezTo>
                    <a:pt x="994" y="278"/>
                    <a:pt x="994" y="278"/>
                    <a:pt x="994" y="278"/>
                  </a:cubicBezTo>
                  <a:cubicBezTo>
                    <a:pt x="993" y="277"/>
                    <a:pt x="993" y="277"/>
                    <a:pt x="993" y="277"/>
                  </a:cubicBezTo>
                  <a:cubicBezTo>
                    <a:pt x="992" y="277"/>
                    <a:pt x="992" y="277"/>
                    <a:pt x="992" y="277"/>
                  </a:cubicBezTo>
                  <a:cubicBezTo>
                    <a:pt x="993" y="278"/>
                    <a:pt x="993" y="278"/>
                    <a:pt x="993" y="278"/>
                  </a:cubicBezTo>
                  <a:cubicBezTo>
                    <a:pt x="991" y="278"/>
                    <a:pt x="991" y="278"/>
                    <a:pt x="991" y="278"/>
                  </a:cubicBezTo>
                  <a:cubicBezTo>
                    <a:pt x="990" y="279"/>
                    <a:pt x="990" y="279"/>
                    <a:pt x="990" y="279"/>
                  </a:cubicBezTo>
                  <a:cubicBezTo>
                    <a:pt x="989" y="278"/>
                    <a:pt x="989" y="278"/>
                    <a:pt x="989" y="278"/>
                  </a:cubicBezTo>
                  <a:cubicBezTo>
                    <a:pt x="989" y="276"/>
                    <a:pt x="989" y="276"/>
                    <a:pt x="989" y="276"/>
                  </a:cubicBezTo>
                  <a:cubicBezTo>
                    <a:pt x="990" y="276"/>
                    <a:pt x="990" y="276"/>
                    <a:pt x="990" y="276"/>
                  </a:cubicBezTo>
                  <a:cubicBezTo>
                    <a:pt x="988" y="273"/>
                    <a:pt x="988" y="273"/>
                    <a:pt x="988" y="273"/>
                  </a:cubicBezTo>
                  <a:cubicBezTo>
                    <a:pt x="989" y="272"/>
                    <a:pt x="989" y="272"/>
                    <a:pt x="989" y="272"/>
                  </a:cubicBezTo>
                  <a:cubicBezTo>
                    <a:pt x="988" y="269"/>
                    <a:pt x="988" y="269"/>
                    <a:pt x="988" y="269"/>
                  </a:cubicBezTo>
                  <a:cubicBezTo>
                    <a:pt x="988" y="266"/>
                    <a:pt x="988" y="266"/>
                    <a:pt x="988" y="266"/>
                  </a:cubicBezTo>
                  <a:cubicBezTo>
                    <a:pt x="988" y="264"/>
                    <a:pt x="988" y="264"/>
                    <a:pt x="988" y="264"/>
                  </a:cubicBezTo>
                  <a:cubicBezTo>
                    <a:pt x="990" y="263"/>
                    <a:pt x="990" y="263"/>
                    <a:pt x="990" y="263"/>
                  </a:cubicBezTo>
                  <a:cubicBezTo>
                    <a:pt x="990" y="260"/>
                    <a:pt x="990" y="260"/>
                    <a:pt x="990" y="260"/>
                  </a:cubicBezTo>
                  <a:cubicBezTo>
                    <a:pt x="992" y="258"/>
                    <a:pt x="992" y="258"/>
                    <a:pt x="992" y="258"/>
                  </a:cubicBezTo>
                  <a:cubicBezTo>
                    <a:pt x="992" y="256"/>
                    <a:pt x="992" y="256"/>
                    <a:pt x="992" y="256"/>
                  </a:cubicBezTo>
                  <a:cubicBezTo>
                    <a:pt x="991" y="256"/>
                    <a:pt x="991" y="256"/>
                    <a:pt x="991" y="256"/>
                  </a:cubicBezTo>
                  <a:cubicBezTo>
                    <a:pt x="993" y="255"/>
                    <a:pt x="993" y="255"/>
                    <a:pt x="993" y="255"/>
                  </a:cubicBezTo>
                  <a:cubicBezTo>
                    <a:pt x="991" y="253"/>
                    <a:pt x="991" y="253"/>
                    <a:pt x="991" y="253"/>
                  </a:cubicBezTo>
                  <a:cubicBezTo>
                    <a:pt x="992" y="247"/>
                    <a:pt x="992" y="247"/>
                    <a:pt x="992" y="247"/>
                  </a:cubicBezTo>
                  <a:cubicBezTo>
                    <a:pt x="993" y="245"/>
                    <a:pt x="993" y="245"/>
                    <a:pt x="993" y="245"/>
                  </a:cubicBezTo>
                  <a:cubicBezTo>
                    <a:pt x="991" y="243"/>
                    <a:pt x="991" y="243"/>
                    <a:pt x="991" y="243"/>
                  </a:cubicBezTo>
                  <a:cubicBezTo>
                    <a:pt x="991" y="241"/>
                    <a:pt x="991" y="241"/>
                    <a:pt x="991" y="241"/>
                  </a:cubicBezTo>
                  <a:cubicBezTo>
                    <a:pt x="990" y="240"/>
                    <a:pt x="990" y="240"/>
                    <a:pt x="990" y="240"/>
                  </a:cubicBezTo>
                  <a:cubicBezTo>
                    <a:pt x="990" y="239"/>
                    <a:pt x="990" y="239"/>
                    <a:pt x="990" y="239"/>
                  </a:cubicBezTo>
                  <a:cubicBezTo>
                    <a:pt x="991" y="238"/>
                    <a:pt x="991" y="238"/>
                    <a:pt x="991" y="238"/>
                  </a:cubicBezTo>
                  <a:cubicBezTo>
                    <a:pt x="991" y="235"/>
                    <a:pt x="991" y="235"/>
                    <a:pt x="991" y="235"/>
                  </a:cubicBezTo>
                  <a:cubicBezTo>
                    <a:pt x="992" y="235"/>
                    <a:pt x="992" y="235"/>
                    <a:pt x="992" y="235"/>
                  </a:cubicBezTo>
                  <a:cubicBezTo>
                    <a:pt x="994" y="232"/>
                    <a:pt x="994" y="232"/>
                    <a:pt x="994" y="232"/>
                  </a:cubicBezTo>
                  <a:cubicBezTo>
                    <a:pt x="996" y="232"/>
                    <a:pt x="996" y="232"/>
                    <a:pt x="996" y="232"/>
                  </a:cubicBezTo>
                  <a:cubicBezTo>
                    <a:pt x="997" y="231"/>
                    <a:pt x="997" y="231"/>
                    <a:pt x="997" y="231"/>
                  </a:cubicBezTo>
                  <a:cubicBezTo>
                    <a:pt x="998" y="232"/>
                    <a:pt x="998" y="232"/>
                    <a:pt x="998" y="232"/>
                  </a:cubicBezTo>
                  <a:cubicBezTo>
                    <a:pt x="999" y="230"/>
                    <a:pt x="999" y="230"/>
                    <a:pt x="999" y="230"/>
                  </a:cubicBezTo>
                  <a:cubicBezTo>
                    <a:pt x="1003" y="230"/>
                    <a:pt x="1003" y="230"/>
                    <a:pt x="1003" y="230"/>
                  </a:cubicBezTo>
                  <a:cubicBezTo>
                    <a:pt x="1003" y="229"/>
                    <a:pt x="1003" y="229"/>
                    <a:pt x="1003" y="229"/>
                  </a:cubicBezTo>
                  <a:cubicBezTo>
                    <a:pt x="1004" y="229"/>
                    <a:pt x="1004" y="229"/>
                    <a:pt x="1004" y="229"/>
                  </a:cubicBezTo>
                  <a:cubicBezTo>
                    <a:pt x="1005" y="227"/>
                    <a:pt x="1005" y="227"/>
                    <a:pt x="1005" y="227"/>
                  </a:cubicBezTo>
                  <a:cubicBezTo>
                    <a:pt x="1005" y="227"/>
                    <a:pt x="1005" y="227"/>
                    <a:pt x="1005" y="227"/>
                  </a:cubicBezTo>
                  <a:cubicBezTo>
                    <a:pt x="1006" y="227"/>
                    <a:pt x="1006" y="227"/>
                    <a:pt x="1006" y="227"/>
                  </a:cubicBezTo>
                  <a:cubicBezTo>
                    <a:pt x="1008" y="227"/>
                    <a:pt x="1008" y="227"/>
                    <a:pt x="1008" y="227"/>
                  </a:cubicBezTo>
                  <a:cubicBezTo>
                    <a:pt x="1008" y="228"/>
                    <a:pt x="1008" y="228"/>
                    <a:pt x="1008" y="228"/>
                  </a:cubicBezTo>
                  <a:cubicBezTo>
                    <a:pt x="1009" y="228"/>
                    <a:pt x="1009" y="228"/>
                    <a:pt x="1009" y="228"/>
                  </a:cubicBezTo>
                  <a:cubicBezTo>
                    <a:pt x="1010" y="228"/>
                    <a:pt x="1010" y="228"/>
                    <a:pt x="1010" y="228"/>
                  </a:cubicBezTo>
                  <a:cubicBezTo>
                    <a:pt x="1011" y="230"/>
                    <a:pt x="1011" y="230"/>
                    <a:pt x="1011" y="230"/>
                  </a:cubicBezTo>
                  <a:cubicBezTo>
                    <a:pt x="1012" y="230"/>
                    <a:pt x="1012" y="230"/>
                    <a:pt x="1012" y="230"/>
                  </a:cubicBezTo>
                  <a:cubicBezTo>
                    <a:pt x="1013" y="228"/>
                    <a:pt x="1013" y="228"/>
                    <a:pt x="1013" y="228"/>
                  </a:cubicBezTo>
                  <a:cubicBezTo>
                    <a:pt x="1013" y="226"/>
                    <a:pt x="1013" y="226"/>
                    <a:pt x="1013" y="226"/>
                  </a:cubicBezTo>
                  <a:cubicBezTo>
                    <a:pt x="1014" y="226"/>
                    <a:pt x="1014" y="226"/>
                    <a:pt x="1014" y="226"/>
                  </a:cubicBezTo>
                  <a:cubicBezTo>
                    <a:pt x="1014" y="223"/>
                    <a:pt x="1014" y="223"/>
                    <a:pt x="1014" y="223"/>
                  </a:cubicBezTo>
                  <a:cubicBezTo>
                    <a:pt x="1015" y="223"/>
                    <a:pt x="1015" y="223"/>
                    <a:pt x="1015" y="223"/>
                  </a:cubicBezTo>
                  <a:cubicBezTo>
                    <a:pt x="1016" y="225"/>
                    <a:pt x="1016" y="225"/>
                    <a:pt x="1016" y="225"/>
                  </a:cubicBezTo>
                  <a:cubicBezTo>
                    <a:pt x="1017" y="226"/>
                    <a:pt x="1017" y="226"/>
                    <a:pt x="1017" y="226"/>
                  </a:cubicBezTo>
                  <a:cubicBezTo>
                    <a:pt x="1018" y="228"/>
                    <a:pt x="1018" y="228"/>
                    <a:pt x="1018" y="228"/>
                  </a:cubicBezTo>
                  <a:cubicBezTo>
                    <a:pt x="1017" y="229"/>
                    <a:pt x="1017" y="229"/>
                    <a:pt x="1017" y="229"/>
                  </a:cubicBezTo>
                  <a:cubicBezTo>
                    <a:pt x="1018" y="230"/>
                    <a:pt x="1018" y="230"/>
                    <a:pt x="1018" y="230"/>
                  </a:cubicBezTo>
                  <a:cubicBezTo>
                    <a:pt x="1018" y="231"/>
                    <a:pt x="1018" y="231"/>
                    <a:pt x="1018" y="231"/>
                  </a:cubicBezTo>
                  <a:cubicBezTo>
                    <a:pt x="1017" y="233"/>
                    <a:pt x="1017" y="233"/>
                    <a:pt x="1017" y="233"/>
                  </a:cubicBezTo>
                  <a:cubicBezTo>
                    <a:pt x="1018" y="233"/>
                    <a:pt x="1018" y="233"/>
                    <a:pt x="1018" y="233"/>
                  </a:cubicBezTo>
                  <a:cubicBezTo>
                    <a:pt x="1019" y="235"/>
                    <a:pt x="1019" y="235"/>
                    <a:pt x="1019" y="235"/>
                  </a:cubicBezTo>
                  <a:cubicBezTo>
                    <a:pt x="1018" y="235"/>
                    <a:pt x="1018" y="235"/>
                    <a:pt x="1018" y="235"/>
                  </a:cubicBezTo>
                  <a:cubicBezTo>
                    <a:pt x="1018" y="237"/>
                    <a:pt x="1018" y="237"/>
                    <a:pt x="1018" y="237"/>
                  </a:cubicBezTo>
                  <a:cubicBezTo>
                    <a:pt x="1019" y="237"/>
                    <a:pt x="1019" y="237"/>
                    <a:pt x="1019" y="237"/>
                  </a:cubicBezTo>
                  <a:cubicBezTo>
                    <a:pt x="1018" y="238"/>
                    <a:pt x="1018" y="238"/>
                    <a:pt x="1018" y="238"/>
                  </a:cubicBezTo>
                  <a:cubicBezTo>
                    <a:pt x="1017" y="239"/>
                    <a:pt x="1017" y="239"/>
                    <a:pt x="1017" y="239"/>
                  </a:cubicBezTo>
                  <a:cubicBezTo>
                    <a:pt x="1018" y="240"/>
                    <a:pt x="1018" y="240"/>
                    <a:pt x="1018" y="240"/>
                  </a:cubicBezTo>
                  <a:cubicBezTo>
                    <a:pt x="1019" y="239"/>
                    <a:pt x="1019" y="239"/>
                    <a:pt x="1019" y="239"/>
                  </a:cubicBezTo>
                  <a:cubicBezTo>
                    <a:pt x="1020" y="240"/>
                    <a:pt x="1020" y="240"/>
                    <a:pt x="1020" y="240"/>
                  </a:cubicBezTo>
                  <a:cubicBezTo>
                    <a:pt x="1022" y="240"/>
                    <a:pt x="1022" y="240"/>
                    <a:pt x="1022" y="240"/>
                  </a:cubicBezTo>
                  <a:cubicBezTo>
                    <a:pt x="1022" y="243"/>
                    <a:pt x="1022" y="243"/>
                    <a:pt x="1022" y="243"/>
                  </a:cubicBezTo>
                  <a:cubicBezTo>
                    <a:pt x="1023" y="243"/>
                    <a:pt x="1023" y="243"/>
                    <a:pt x="1023" y="243"/>
                  </a:cubicBezTo>
                  <a:cubicBezTo>
                    <a:pt x="1023" y="241"/>
                    <a:pt x="1023" y="241"/>
                    <a:pt x="1023" y="241"/>
                  </a:cubicBezTo>
                  <a:cubicBezTo>
                    <a:pt x="1025" y="240"/>
                    <a:pt x="1025" y="240"/>
                    <a:pt x="1025" y="240"/>
                  </a:cubicBezTo>
                  <a:cubicBezTo>
                    <a:pt x="1026" y="240"/>
                    <a:pt x="1026" y="240"/>
                    <a:pt x="1026" y="240"/>
                  </a:cubicBezTo>
                  <a:cubicBezTo>
                    <a:pt x="1027" y="241"/>
                    <a:pt x="1027" y="241"/>
                    <a:pt x="1027" y="241"/>
                  </a:cubicBezTo>
                  <a:cubicBezTo>
                    <a:pt x="1025" y="244"/>
                    <a:pt x="1025" y="244"/>
                    <a:pt x="1025" y="244"/>
                  </a:cubicBezTo>
                  <a:cubicBezTo>
                    <a:pt x="1027" y="245"/>
                    <a:pt x="1027" y="245"/>
                    <a:pt x="1027" y="245"/>
                  </a:cubicBezTo>
                  <a:cubicBezTo>
                    <a:pt x="1027" y="247"/>
                    <a:pt x="1027" y="247"/>
                    <a:pt x="1027" y="247"/>
                  </a:cubicBezTo>
                  <a:cubicBezTo>
                    <a:pt x="1028" y="244"/>
                    <a:pt x="1028" y="244"/>
                    <a:pt x="1028" y="244"/>
                  </a:cubicBezTo>
                  <a:cubicBezTo>
                    <a:pt x="1030" y="244"/>
                    <a:pt x="1030" y="244"/>
                    <a:pt x="1030" y="244"/>
                  </a:cubicBezTo>
                  <a:cubicBezTo>
                    <a:pt x="1030" y="242"/>
                    <a:pt x="1030" y="242"/>
                    <a:pt x="1030" y="242"/>
                  </a:cubicBezTo>
                  <a:cubicBezTo>
                    <a:pt x="1030" y="241"/>
                    <a:pt x="1030" y="241"/>
                    <a:pt x="1030" y="241"/>
                  </a:cubicBezTo>
                  <a:cubicBezTo>
                    <a:pt x="1030" y="237"/>
                    <a:pt x="1030" y="237"/>
                    <a:pt x="1030" y="237"/>
                  </a:cubicBezTo>
                  <a:cubicBezTo>
                    <a:pt x="1031" y="236"/>
                    <a:pt x="1031" y="236"/>
                    <a:pt x="1031" y="236"/>
                  </a:cubicBezTo>
                  <a:cubicBezTo>
                    <a:pt x="1030" y="235"/>
                    <a:pt x="1030" y="235"/>
                    <a:pt x="1030" y="235"/>
                  </a:cubicBezTo>
                  <a:cubicBezTo>
                    <a:pt x="1032" y="233"/>
                    <a:pt x="1032" y="233"/>
                    <a:pt x="1032" y="233"/>
                  </a:cubicBezTo>
                  <a:cubicBezTo>
                    <a:pt x="1032" y="232"/>
                    <a:pt x="1032" y="232"/>
                    <a:pt x="1032" y="232"/>
                  </a:cubicBezTo>
                  <a:cubicBezTo>
                    <a:pt x="1031" y="231"/>
                    <a:pt x="1031" y="231"/>
                    <a:pt x="1031" y="231"/>
                  </a:cubicBezTo>
                  <a:cubicBezTo>
                    <a:pt x="1031" y="231"/>
                    <a:pt x="1031" y="231"/>
                    <a:pt x="1031" y="231"/>
                  </a:cubicBezTo>
                  <a:cubicBezTo>
                    <a:pt x="1032" y="230"/>
                    <a:pt x="1032" y="230"/>
                    <a:pt x="1032" y="230"/>
                  </a:cubicBezTo>
                  <a:cubicBezTo>
                    <a:pt x="1032" y="228"/>
                    <a:pt x="1032" y="228"/>
                    <a:pt x="1032" y="228"/>
                  </a:cubicBezTo>
                  <a:cubicBezTo>
                    <a:pt x="1031" y="227"/>
                    <a:pt x="1031" y="227"/>
                    <a:pt x="1031" y="227"/>
                  </a:cubicBezTo>
                  <a:cubicBezTo>
                    <a:pt x="1032" y="224"/>
                    <a:pt x="1032" y="224"/>
                    <a:pt x="1032" y="224"/>
                  </a:cubicBezTo>
                  <a:cubicBezTo>
                    <a:pt x="1034" y="223"/>
                    <a:pt x="1034" y="223"/>
                    <a:pt x="1034" y="223"/>
                  </a:cubicBezTo>
                  <a:cubicBezTo>
                    <a:pt x="1036" y="222"/>
                    <a:pt x="1036" y="222"/>
                    <a:pt x="1036" y="222"/>
                  </a:cubicBezTo>
                  <a:cubicBezTo>
                    <a:pt x="1037" y="224"/>
                    <a:pt x="1037" y="224"/>
                    <a:pt x="1037" y="224"/>
                  </a:cubicBezTo>
                  <a:cubicBezTo>
                    <a:pt x="1038" y="225"/>
                    <a:pt x="1038" y="225"/>
                    <a:pt x="1038" y="225"/>
                  </a:cubicBezTo>
                  <a:cubicBezTo>
                    <a:pt x="1039" y="224"/>
                    <a:pt x="1039" y="224"/>
                    <a:pt x="1039" y="224"/>
                  </a:cubicBezTo>
                  <a:cubicBezTo>
                    <a:pt x="1037" y="222"/>
                    <a:pt x="1037" y="222"/>
                    <a:pt x="1037" y="222"/>
                  </a:cubicBezTo>
                  <a:cubicBezTo>
                    <a:pt x="1038" y="221"/>
                    <a:pt x="1038" y="221"/>
                    <a:pt x="1038" y="221"/>
                  </a:cubicBezTo>
                  <a:cubicBezTo>
                    <a:pt x="1035" y="219"/>
                    <a:pt x="1035" y="219"/>
                    <a:pt x="1035" y="219"/>
                  </a:cubicBezTo>
                  <a:cubicBezTo>
                    <a:pt x="1034" y="216"/>
                    <a:pt x="1034" y="216"/>
                    <a:pt x="1034" y="216"/>
                  </a:cubicBezTo>
                  <a:cubicBezTo>
                    <a:pt x="1033" y="215"/>
                    <a:pt x="1033" y="215"/>
                    <a:pt x="1033" y="215"/>
                  </a:cubicBezTo>
                  <a:cubicBezTo>
                    <a:pt x="1033" y="214"/>
                    <a:pt x="1033" y="214"/>
                    <a:pt x="1033" y="214"/>
                  </a:cubicBezTo>
                  <a:cubicBezTo>
                    <a:pt x="1031" y="213"/>
                    <a:pt x="1031" y="213"/>
                    <a:pt x="1031" y="213"/>
                  </a:cubicBezTo>
                  <a:cubicBezTo>
                    <a:pt x="1031" y="210"/>
                    <a:pt x="1031" y="210"/>
                    <a:pt x="1031" y="210"/>
                  </a:cubicBezTo>
                  <a:cubicBezTo>
                    <a:pt x="1031" y="210"/>
                    <a:pt x="1031" y="210"/>
                    <a:pt x="1031" y="210"/>
                  </a:cubicBezTo>
                  <a:cubicBezTo>
                    <a:pt x="1031" y="208"/>
                    <a:pt x="1031" y="208"/>
                    <a:pt x="1031" y="208"/>
                  </a:cubicBezTo>
                  <a:cubicBezTo>
                    <a:pt x="1029" y="206"/>
                    <a:pt x="1029" y="206"/>
                    <a:pt x="1029" y="206"/>
                  </a:cubicBezTo>
                  <a:cubicBezTo>
                    <a:pt x="1029" y="205"/>
                    <a:pt x="1029" y="205"/>
                    <a:pt x="1029" y="205"/>
                  </a:cubicBezTo>
                  <a:cubicBezTo>
                    <a:pt x="1029" y="204"/>
                    <a:pt x="1029" y="204"/>
                    <a:pt x="1029" y="204"/>
                  </a:cubicBezTo>
                  <a:cubicBezTo>
                    <a:pt x="1031" y="202"/>
                    <a:pt x="1031" y="202"/>
                    <a:pt x="1031" y="202"/>
                  </a:cubicBezTo>
                  <a:cubicBezTo>
                    <a:pt x="1033" y="202"/>
                    <a:pt x="1033" y="202"/>
                    <a:pt x="1033" y="202"/>
                  </a:cubicBezTo>
                  <a:cubicBezTo>
                    <a:pt x="1034" y="200"/>
                    <a:pt x="1034" y="200"/>
                    <a:pt x="1034" y="200"/>
                  </a:cubicBezTo>
                  <a:cubicBezTo>
                    <a:pt x="1037" y="200"/>
                    <a:pt x="1037" y="200"/>
                    <a:pt x="1037" y="200"/>
                  </a:cubicBezTo>
                  <a:cubicBezTo>
                    <a:pt x="1037" y="199"/>
                    <a:pt x="1037" y="199"/>
                    <a:pt x="1037" y="199"/>
                  </a:cubicBezTo>
                  <a:cubicBezTo>
                    <a:pt x="1040" y="201"/>
                    <a:pt x="1040" y="201"/>
                    <a:pt x="1040" y="201"/>
                  </a:cubicBezTo>
                  <a:cubicBezTo>
                    <a:pt x="1042" y="201"/>
                    <a:pt x="1042" y="201"/>
                    <a:pt x="1042" y="201"/>
                  </a:cubicBezTo>
                  <a:cubicBezTo>
                    <a:pt x="1043" y="202"/>
                    <a:pt x="1043" y="202"/>
                    <a:pt x="1043" y="202"/>
                  </a:cubicBezTo>
                  <a:cubicBezTo>
                    <a:pt x="1045" y="202"/>
                    <a:pt x="1045" y="202"/>
                    <a:pt x="1045" y="202"/>
                  </a:cubicBezTo>
                  <a:cubicBezTo>
                    <a:pt x="1046" y="202"/>
                    <a:pt x="1046" y="202"/>
                    <a:pt x="1046" y="202"/>
                  </a:cubicBezTo>
                  <a:cubicBezTo>
                    <a:pt x="1044" y="203"/>
                    <a:pt x="1044" y="203"/>
                    <a:pt x="1044" y="203"/>
                  </a:cubicBezTo>
                  <a:cubicBezTo>
                    <a:pt x="1045" y="204"/>
                    <a:pt x="1045" y="204"/>
                    <a:pt x="1045" y="204"/>
                  </a:cubicBezTo>
                  <a:cubicBezTo>
                    <a:pt x="1043" y="204"/>
                    <a:pt x="1043" y="204"/>
                    <a:pt x="1043" y="204"/>
                  </a:cubicBezTo>
                  <a:cubicBezTo>
                    <a:pt x="1041" y="204"/>
                    <a:pt x="1041" y="204"/>
                    <a:pt x="1041" y="204"/>
                  </a:cubicBezTo>
                  <a:cubicBezTo>
                    <a:pt x="1039" y="206"/>
                    <a:pt x="1039" y="206"/>
                    <a:pt x="1039" y="206"/>
                  </a:cubicBezTo>
                  <a:cubicBezTo>
                    <a:pt x="1039" y="208"/>
                    <a:pt x="1039" y="208"/>
                    <a:pt x="1039" y="208"/>
                  </a:cubicBezTo>
                  <a:cubicBezTo>
                    <a:pt x="1040" y="210"/>
                    <a:pt x="1040" y="210"/>
                    <a:pt x="1040" y="210"/>
                  </a:cubicBezTo>
                  <a:cubicBezTo>
                    <a:pt x="1040" y="212"/>
                    <a:pt x="1040" y="212"/>
                    <a:pt x="1040" y="212"/>
                  </a:cubicBezTo>
                  <a:cubicBezTo>
                    <a:pt x="1041" y="213"/>
                    <a:pt x="1041" y="213"/>
                    <a:pt x="1041" y="213"/>
                  </a:cubicBezTo>
                  <a:cubicBezTo>
                    <a:pt x="1041" y="214"/>
                    <a:pt x="1041" y="214"/>
                    <a:pt x="1041" y="214"/>
                  </a:cubicBezTo>
                  <a:cubicBezTo>
                    <a:pt x="1043" y="216"/>
                    <a:pt x="1043" y="216"/>
                    <a:pt x="1043" y="216"/>
                  </a:cubicBezTo>
                  <a:cubicBezTo>
                    <a:pt x="1043" y="217"/>
                    <a:pt x="1043" y="217"/>
                    <a:pt x="1043" y="217"/>
                  </a:cubicBezTo>
                  <a:cubicBezTo>
                    <a:pt x="1043" y="217"/>
                    <a:pt x="1043" y="217"/>
                    <a:pt x="1043" y="217"/>
                  </a:cubicBezTo>
                  <a:cubicBezTo>
                    <a:pt x="1043" y="218"/>
                    <a:pt x="1043" y="218"/>
                    <a:pt x="1043" y="218"/>
                  </a:cubicBezTo>
                  <a:cubicBezTo>
                    <a:pt x="1045" y="219"/>
                    <a:pt x="1045" y="219"/>
                    <a:pt x="1045" y="219"/>
                  </a:cubicBezTo>
                  <a:cubicBezTo>
                    <a:pt x="1045" y="221"/>
                    <a:pt x="1045" y="221"/>
                    <a:pt x="1045" y="221"/>
                  </a:cubicBezTo>
                  <a:cubicBezTo>
                    <a:pt x="1045" y="222"/>
                    <a:pt x="1045" y="222"/>
                    <a:pt x="1045" y="222"/>
                  </a:cubicBezTo>
                  <a:cubicBezTo>
                    <a:pt x="1044" y="223"/>
                    <a:pt x="1044" y="223"/>
                    <a:pt x="1044" y="223"/>
                  </a:cubicBezTo>
                  <a:cubicBezTo>
                    <a:pt x="1045" y="227"/>
                    <a:pt x="1045" y="227"/>
                    <a:pt x="1045" y="227"/>
                  </a:cubicBezTo>
                  <a:cubicBezTo>
                    <a:pt x="1045" y="227"/>
                    <a:pt x="1045" y="227"/>
                    <a:pt x="1045" y="227"/>
                  </a:cubicBezTo>
                  <a:cubicBezTo>
                    <a:pt x="1046" y="226"/>
                    <a:pt x="1046" y="226"/>
                    <a:pt x="1046" y="226"/>
                  </a:cubicBezTo>
                  <a:cubicBezTo>
                    <a:pt x="1047" y="226"/>
                    <a:pt x="1047" y="226"/>
                    <a:pt x="1047" y="226"/>
                  </a:cubicBezTo>
                  <a:cubicBezTo>
                    <a:pt x="1048" y="228"/>
                    <a:pt x="1048" y="228"/>
                    <a:pt x="1048" y="228"/>
                  </a:cubicBezTo>
                  <a:cubicBezTo>
                    <a:pt x="1048" y="229"/>
                    <a:pt x="1048" y="229"/>
                    <a:pt x="1048" y="229"/>
                  </a:cubicBezTo>
                  <a:cubicBezTo>
                    <a:pt x="1047" y="232"/>
                    <a:pt x="1047" y="232"/>
                    <a:pt x="1047" y="232"/>
                  </a:cubicBezTo>
                  <a:cubicBezTo>
                    <a:pt x="1047" y="235"/>
                    <a:pt x="1047" y="235"/>
                    <a:pt x="1047" y="235"/>
                  </a:cubicBezTo>
                  <a:cubicBezTo>
                    <a:pt x="1049" y="236"/>
                    <a:pt x="1049" y="236"/>
                    <a:pt x="1049" y="236"/>
                  </a:cubicBezTo>
                  <a:cubicBezTo>
                    <a:pt x="1050" y="235"/>
                    <a:pt x="1050" y="235"/>
                    <a:pt x="1050" y="235"/>
                  </a:cubicBezTo>
                  <a:cubicBezTo>
                    <a:pt x="1051" y="236"/>
                    <a:pt x="1051" y="236"/>
                    <a:pt x="1051" y="236"/>
                  </a:cubicBezTo>
                  <a:cubicBezTo>
                    <a:pt x="1052" y="236"/>
                    <a:pt x="1052" y="236"/>
                    <a:pt x="1052" y="236"/>
                  </a:cubicBezTo>
                  <a:cubicBezTo>
                    <a:pt x="1052" y="238"/>
                    <a:pt x="1052" y="238"/>
                    <a:pt x="1052" y="238"/>
                  </a:cubicBezTo>
                  <a:cubicBezTo>
                    <a:pt x="1050" y="237"/>
                    <a:pt x="1050" y="237"/>
                    <a:pt x="1050" y="237"/>
                  </a:cubicBezTo>
                  <a:cubicBezTo>
                    <a:pt x="1049" y="239"/>
                    <a:pt x="1049" y="239"/>
                    <a:pt x="1049" y="239"/>
                  </a:cubicBezTo>
                  <a:cubicBezTo>
                    <a:pt x="1048" y="239"/>
                    <a:pt x="1048" y="239"/>
                    <a:pt x="1048" y="239"/>
                  </a:cubicBezTo>
                  <a:cubicBezTo>
                    <a:pt x="1046" y="241"/>
                    <a:pt x="1046" y="241"/>
                    <a:pt x="1046" y="241"/>
                  </a:cubicBezTo>
                  <a:cubicBezTo>
                    <a:pt x="1046" y="242"/>
                    <a:pt x="1046" y="242"/>
                    <a:pt x="1046" y="242"/>
                  </a:cubicBezTo>
                  <a:cubicBezTo>
                    <a:pt x="1044" y="244"/>
                    <a:pt x="1044" y="244"/>
                    <a:pt x="1044" y="244"/>
                  </a:cubicBezTo>
                  <a:cubicBezTo>
                    <a:pt x="1043" y="245"/>
                    <a:pt x="1043" y="245"/>
                    <a:pt x="1043" y="245"/>
                  </a:cubicBezTo>
                  <a:cubicBezTo>
                    <a:pt x="1042" y="245"/>
                    <a:pt x="1042" y="245"/>
                    <a:pt x="1042" y="245"/>
                  </a:cubicBezTo>
                  <a:cubicBezTo>
                    <a:pt x="1042" y="247"/>
                    <a:pt x="1042" y="247"/>
                    <a:pt x="1042" y="247"/>
                  </a:cubicBezTo>
                  <a:cubicBezTo>
                    <a:pt x="1041" y="248"/>
                    <a:pt x="1041" y="248"/>
                    <a:pt x="1041" y="248"/>
                  </a:cubicBezTo>
                  <a:cubicBezTo>
                    <a:pt x="1042" y="250"/>
                    <a:pt x="1042" y="250"/>
                    <a:pt x="1042" y="250"/>
                  </a:cubicBezTo>
                  <a:cubicBezTo>
                    <a:pt x="1043" y="250"/>
                    <a:pt x="1043" y="250"/>
                    <a:pt x="1043" y="250"/>
                  </a:cubicBezTo>
                  <a:cubicBezTo>
                    <a:pt x="1043" y="252"/>
                    <a:pt x="1043" y="252"/>
                    <a:pt x="1043" y="252"/>
                  </a:cubicBezTo>
                  <a:cubicBezTo>
                    <a:pt x="1041" y="255"/>
                    <a:pt x="1041" y="255"/>
                    <a:pt x="1041" y="255"/>
                  </a:cubicBezTo>
                  <a:cubicBezTo>
                    <a:pt x="1042" y="256"/>
                    <a:pt x="1042" y="256"/>
                    <a:pt x="1042" y="256"/>
                  </a:cubicBezTo>
                  <a:cubicBezTo>
                    <a:pt x="1043" y="257"/>
                    <a:pt x="1043" y="257"/>
                    <a:pt x="1043" y="257"/>
                  </a:cubicBezTo>
                  <a:cubicBezTo>
                    <a:pt x="1042" y="261"/>
                    <a:pt x="1042" y="261"/>
                    <a:pt x="1042" y="261"/>
                  </a:cubicBezTo>
                  <a:cubicBezTo>
                    <a:pt x="1043" y="263"/>
                    <a:pt x="1043" y="263"/>
                    <a:pt x="1043" y="263"/>
                  </a:cubicBezTo>
                  <a:cubicBezTo>
                    <a:pt x="1042" y="265"/>
                    <a:pt x="1042" y="265"/>
                    <a:pt x="1042" y="265"/>
                  </a:cubicBezTo>
                  <a:cubicBezTo>
                    <a:pt x="1040" y="265"/>
                    <a:pt x="1040" y="265"/>
                    <a:pt x="1040" y="265"/>
                  </a:cubicBezTo>
                  <a:cubicBezTo>
                    <a:pt x="1039" y="267"/>
                    <a:pt x="1039" y="267"/>
                    <a:pt x="1039" y="267"/>
                  </a:cubicBezTo>
                  <a:cubicBezTo>
                    <a:pt x="1040" y="268"/>
                    <a:pt x="1040" y="268"/>
                    <a:pt x="1040" y="268"/>
                  </a:cubicBezTo>
                  <a:cubicBezTo>
                    <a:pt x="1040" y="271"/>
                    <a:pt x="1040" y="271"/>
                    <a:pt x="1040" y="271"/>
                  </a:cubicBezTo>
                  <a:cubicBezTo>
                    <a:pt x="1039" y="272"/>
                    <a:pt x="1039" y="272"/>
                    <a:pt x="1039" y="272"/>
                  </a:cubicBezTo>
                  <a:cubicBezTo>
                    <a:pt x="1040" y="273"/>
                    <a:pt x="1040" y="273"/>
                    <a:pt x="1040" y="273"/>
                  </a:cubicBezTo>
                  <a:cubicBezTo>
                    <a:pt x="1041" y="275"/>
                    <a:pt x="1041" y="275"/>
                    <a:pt x="1041" y="275"/>
                  </a:cubicBezTo>
                  <a:cubicBezTo>
                    <a:pt x="1040" y="275"/>
                    <a:pt x="1040" y="275"/>
                    <a:pt x="1040" y="275"/>
                  </a:cubicBezTo>
                  <a:cubicBezTo>
                    <a:pt x="1039" y="278"/>
                    <a:pt x="1039" y="278"/>
                    <a:pt x="1039" y="278"/>
                  </a:cubicBezTo>
                  <a:cubicBezTo>
                    <a:pt x="1040" y="279"/>
                    <a:pt x="1040" y="279"/>
                    <a:pt x="1040" y="279"/>
                  </a:cubicBezTo>
                  <a:cubicBezTo>
                    <a:pt x="1040" y="281"/>
                    <a:pt x="1040" y="281"/>
                    <a:pt x="1040" y="281"/>
                  </a:cubicBezTo>
                  <a:cubicBezTo>
                    <a:pt x="1038" y="283"/>
                    <a:pt x="1038" y="283"/>
                    <a:pt x="1038" y="283"/>
                  </a:cubicBezTo>
                  <a:cubicBezTo>
                    <a:pt x="1039" y="285"/>
                    <a:pt x="1039" y="285"/>
                    <a:pt x="1039" y="285"/>
                  </a:cubicBezTo>
                  <a:cubicBezTo>
                    <a:pt x="1039" y="288"/>
                    <a:pt x="1039" y="288"/>
                    <a:pt x="1039" y="288"/>
                  </a:cubicBezTo>
                  <a:cubicBezTo>
                    <a:pt x="1040" y="291"/>
                    <a:pt x="1040" y="291"/>
                    <a:pt x="1040" y="291"/>
                  </a:cubicBezTo>
                  <a:cubicBezTo>
                    <a:pt x="1038" y="297"/>
                    <a:pt x="1038" y="297"/>
                    <a:pt x="1038" y="297"/>
                  </a:cubicBezTo>
                  <a:cubicBezTo>
                    <a:pt x="1039" y="299"/>
                    <a:pt x="1039" y="299"/>
                    <a:pt x="1039" y="299"/>
                  </a:cubicBezTo>
                  <a:cubicBezTo>
                    <a:pt x="1038" y="298"/>
                    <a:pt x="1038" y="298"/>
                    <a:pt x="1038" y="298"/>
                  </a:cubicBezTo>
                  <a:cubicBezTo>
                    <a:pt x="1035" y="299"/>
                    <a:pt x="1035" y="299"/>
                    <a:pt x="1035" y="299"/>
                  </a:cubicBezTo>
                  <a:cubicBezTo>
                    <a:pt x="1035" y="302"/>
                    <a:pt x="1035" y="302"/>
                    <a:pt x="1035" y="302"/>
                  </a:cubicBezTo>
                  <a:cubicBezTo>
                    <a:pt x="1035" y="303"/>
                    <a:pt x="1035" y="303"/>
                    <a:pt x="1035" y="303"/>
                  </a:cubicBezTo>
                  <a:cubicBezTo>
                    <a:pt x="1033" y="306"/>
                    <a:pt x="1033" y="306"/>
                    <a:pt x="1033" y="306"/>
                  </a:cubicBezTo>
                  <a:cubicBezTo>
                    <a:pt x="1030" y="304"/>
                    <a:pt x="1030" y="304"/>
                    <a:pt x="1030" y="304"/>
                  </a:cubicBezTo>
                  <a:cubicBezTo>
                    <a:pt x="1028" y="305"/>
                    <a:pt x="1028" y="305"/>
                    <a:pt x="1028" y="305"/>
                  </a:cubicBezTo>
                  <a:cubicBezTo>
                    <a:pt x="1028" y="307"/>
                    <a:pt x="1028" y="307"/>
                    <a:pt x="1028" y="307"/>
                  </a:cubicBezTo>
                  <a:cubicBezTo>
                    <a:pt x="1030" y="307"/>
                    <a:pt x="1030" y="307"/>
                    <a:pt x="1030" y="307"/>
                  </a:cubicBezTo>
                  <a:cubicBezTo>
                    <a:pt x="1034" y="311"/>
                    <a:pt x="1034" y="311"/>
                    <a:pt x="1034" y="311"/>
                  </a:cubicBezTo>
                  <a:cubicBezTo>
                    <a:pt x="1033" y="316"/>
                    <a:pt x="1033" y="316"/>
                    <a:pt x="1033" y="316"/>
                  </a:cubicBezTo>
                  <a:cubicBezTo>
                    <a:pt x="1033" y="317"/>
                    <a:pt x="1033" y="317"/>
                    <a:pt x="1033" y="317"/>
                  </a:cubicBezTo>
                  <a:cubicBezTo>
                    <a:pt x="1034" y="318"/>
                    <a:pt x="1034" y="318"/>
                    <a:pt x="1034" y="318"/>
                  </a:cubicBezTo>
                  <a:cubicBezTo>
                    <a:pt x="1032" y="318"/>
                    <a:pt x="1032" y="318"/>
                    <a:pt x="1032" y="318"/>
                  </a:cubicBezTo>
                  <a:cubicBezTo>
                    <a:pt x="1032" y="322"/>
                    <a:pt x="1032" y="322"/>
                    <a:pt x="1032" y="322"/>
                  </a:cubicBezTo>
                  <a:cubicBezTo>
                    <a:pt x="1030" y="324"/>
                    <a:pt x="1030" y="324"/>
                    <a:pt x="1030" y="324"/>
                  </a:cubicBezTo>
                  <a:cubicBezTo>
                    <a:pt x="1029" y="328"/>
                    <a:pt x="1029" y="328"/>
                    <a:pt x="1029" y="328"/>
                  </a:cubicBezTo>
                  <a:cubicBezTo>
                    <a:pt x="1031" y="331"/>
                    <a:pt x="1031" y="331"/>
                    <a:pt x="1031" y="331"/>
                  </a:cubicBezTo>
                  <a:cubicBezTo>
                    <a:pt x="1032" y="337"/>
                    <a:pt x="1032" y="337"/>
                    <a:pt x="1032" y="337"/>
                  </a:cubicBezTo>
                  <a:cubicBezTo>
                    <a:pt x="1034" y="341"/>
                    <a:pt x="1034" y="341"/>
                    <a:pt x="1034" y="341"/>
                  </a:cubicBezTo>
                  <a:cubicBezTo>
                    <a:pt x="1034" y="344"/>
                    <a:pt x="1034" y="344"/>
                    <a:pt x="1034" y="344"/>
                  </a:cubicBezTo>
                  <a:cubicBezTo>
                    <a:pt x="1038" y="352"/>
                    <a:pt x="1038" y="352"/>
                    <a:pt x="1038" y="352"/>
                  </a:cubicBezTo>
                  <a:cubicBezTo>
                    <a:pt x="1043" y="362"/>
                    <a:pt x="1043" y="362"/>
                    <a:pt x="1043" y="362"/>
                  </a:cubicBezTo>
                  <a:cubicBezTo>
                    <a:pt x="1048" y="369"/>
                    <a:pt x="1048" y="369"/>
                    <a:pt x="1048" y="369"/>
                  </a:cubicBezTo>
                  <a:cubicBezTo>
                    <a:pt x="1050" y="372"/>
                    <a:pt x="1050" y="372"/>
                    <a:pt x="1050" y="372"/>
                  </a:cubicBezTo>
                  <a:cubicBezTo>
                    <a:pt x="1050" y="375"/>
                    <a:pt x="1050" y="375"/>
                    <a:pt x="1050" y="375"/>
                  </a:cubicBezTo>
                  <a:cubicBezTo>
                    <a:pt x="1056" y="382"/>
                    <a:pt x="1056" y="382"/>
                    <a:pt x="1056" y="382"/>
                  </a:cubicBezTo>
                  <a:cubicBezTo>
                    <a:pt x="1063" y="394"/>
                    <a:pt x="1063" y="394"/>
                    <a:pt x="1063" y="394"/>
                  </a:cubicBezTo>
                  <a:cubicBezTo>
                    <a:pt x="1066" y="396"/>
                    <a:pt x="1066" y="396"/>
                    <a:pt x="1066" y="396"/>
                  </a:cubicBezTo>
                  <a:cubicBezTo>
                    <a:pt x="1068" y="396"/>
                    <a:pt x="1068" y="396"/>
                    <a:pt x="1068" y="396"/>
                  </a:cubicBezTo>
                  <a:cubicBezTo>
                    <a:pt x="1070" y="395"/>
                    <a:pt x="1070" y="395"/>
                    <a:pt x="1070" y="395"/>
                  </a:cubicBezTo>
                  <a:cubicBezTo>
                    <a:pt x="1069" y="397"/>
                    <a:pt x="1069" y="397"/>
                    <a:pt x="1069" y="397"/>
                  </a:cubicBezTo>
                  <a:cubicBezTo>
                    <a:pt x="1068" y="398"/>
                    <a:pt x="1068" y="398"/>
                    <a:pt x="1068" y="398"/>
                  </a:cubicBezTo>
                  <a:cubicBezTo>
                    <a:pt x="1066" y="397"/>
                    <a:pt x="1066" y="397"/>
                    <a:pt x="1066" y="397"/>
                  </a:cubicBezTo>
                  <a:cubicBezTo>
                    <a:pt x="1069" y="401"/>
                    <a:pt x="1069" y="401"/>
                    <a:pt x="1069" y="401"/>
                  </a:cubicBezTo>
                  <a:cubicBezTo>
                    <a:pt x="1072" y="409"/>
                    <a:pt x="1072" y="409"/>
                    <a:pt x="1072" y="409"/>
                  </a:cubicBezTo>
                  <a:cubicBezTo>
                    <a:pt x="1072" y="412"/>
                    <a:pt x="1072" y="412"/>
                    <a:pt x="1072" y="412"/>
                  </a:cubicBezTo>
                  <a:cubicBezTo>
                    <a:pt x="1074" y="414"/>
                    <a:pt x="1074" y="414"/>
                    <a:pt x="1074" y="414"/>
                  </a:cubicBezTo>
                  <a:cubicBezTo>
                    <a:pt x="1078" y="415"/>
                    <a:pt x="1078" y="415"/>
                    <a:pt x="1078" y="415"/>
                  </a:cubicBezTo>
                  <a:cubicBezTo>
                    <a:pt x="1078" y="416"/>
                    <a:pt x="1078" y="416"/>
                    <a:pt x="1078" y="416"/>
                  </a:cubicBezTo>
                  <a:cubicBezTo>
                    <a:pt x="1078" y="418"/>
                    <a:pt x="1078" y="418"/>
                    <a:pt x="1078" y="418"/>
                  </a:cubicBezTo>
                  <a:cubicBezTo>
                    <a:pt x="1079" y="419"/>
                    <a:pt x="1079" y="419"/>
                    <a:pt x="1079" y="419"/>
                  </a:cubicBezTo>
                  <a:cubicBezTo>
                    <a:pt x="1078" y="421"/>
                    <a:pt x="1078" y="421"/>
                    <a:pt x="1078" y="421"/>
                  </a:cubicBezTo>
                  <a:cubicBezTo>
                    <a:pt x="1080" y="417"/>
                    <a:pt x="1080" y="417"/>
                    <a:pt x="1080" y="417"/>
                  </a:cubicBezTo>
                  <a:cubicBezTo>
                    <a:pt x="1081" y="413"/>
                    <a:pt x="1081" y="413"/>
                    <a:pt x="1081" y="413"/>
                  </a:cubicBezTo>
                  <a:cubicBezTo>
                    <a:pt x="1082" y="413"/>
                    <a:pt x="1082" y="413"/>
                    <a:pt x="1082" y="413"/>
                  </a:cubicBezTo>
                  <a:cubicBezTo>
                    <a:pt x="1082" y="411"/>
                    <a:pt x="1082" y="411"/>
                    <a:pt x="1082" y="411"/>
                  </a:cubicBezTo>
                  <a:cubicBezTo>
                    <a:pt x="1084" y="409"/>
                    <a:pt x="1084" y="409"/>
                    <a:pt x="1084" y="409"/>
                  </a:cubicBezTo>
                  <a:cubicBezTo>
                    <a:pt x="1084" y="407"/>
                    <a:pt x="1084" y="407"/>
                    <a:pt x="1084" y="407"/>
                  </a:cubicBezTo>
                  <a:cubicBezTo>
                    <a:pt x="1084" y="407"/>
                    <a:pt x="1084" y="407"/>
                    <a:pt x="1084" y="407"/>
                  </a:cubicBezTo>
                  <a:cubicBezTo>
                    <a:pt x="1085" y="405"/>
                    <a:pt x="1085" y="405"/>
                    <a:pt x="1085" y="405"/>
                  </a:cubicBezTo>
                  <a:cubicBezTo>
                    <a:pt x="1085" y="401"/>
                    <a:pt x="1085" y="401"/>
                    <a:pt x="1085" y="401"/>
                  </a:cubicBezTo>
                  <a:cubicBezTo>
                    <a:pt x="1084" y="400"/>
                    <a:pt x="1084" y="400"/>
                    <a:pt x="1084" y="400"/>
                  </a:cubicBezTo>
                  <a:cubicBezTo>
                    <a:pt x="1085" y="397"/>
                    <a:pt x="1085" y="397"/>
                    <a:pt x="1085" y="397"/>
                  </a:cubicBezTo>
                  <a:cubicBezTo>
                    <a:pt x="1086" y="396"/>
                    <a:pt x="1086" y="396"/>
                    <a:pt x="1086" y="396"/>
                  </a:cubicBezTo>
                  <a:cubicBezTo>
                    <a:pt x="1084" y="394"/>
                    <a:pt x="1084" y="394"/>
                    <a:pt x="1084" y="394"/>
                  </a:cubicBezTo>
                  <a:cubicBezTo>
                    <a:pt x="1083" y="395"/>
                    <a:pt x="1083" y="395"/>
                    <a:pt x="1083" y="395"/>
                  </a:cubicBezTo>
                  <a:cubicBezTo>
                    <a:pt x="1082" y="394"/>
                    <a:pt x="1082" y="394"/>
                    <a:pt x="1082" y="394"/>
                  </a:cubicBezTo>
                  <a:cubicBezTo>
                    <a:pt x="1083" y="393"/>
                    <a:pt x="1083" y="393"/>
                    <a:pt x="1083" y="393"/>
                  </a:cubicBezTo>
                  <a:cubicBezTo>
                    <a:pt x="1082" y="391"/>
                    <a:pt x="1082" y="391"/>
                    <a:pt x="1082" y="391"/>
                  </a:cubicBezTo>
                  <a:cubicBezTo>
                    <a:pt x="1083" y="391"/>
                    <a:pt x="1083" y="391"/>
                    <a:pt x="1083" y="391"/>
                  </a:cubicBezTo>
                  <a:cubicBezTo>
                    <a:pt x="1083" y="390"/>
                    <a:pt x="1083" y="390"/>
                    <a:pt x="1083" y="390"/>
                  </a:cubicBezTo>
                  <a:cubicBezTo>
                    <a:pt x="1082" y="388"/>
                    <a:pt x="1082" y="388"/>
                    <a:pt x="1082" y="388"/>
                  </a:cubicBezTo>
                  <a:cubicBezTo>
                    <a:pt x="1082" y="387"/>
                    <a:pt x="1082" y="387"/>
                    <a:pt x="1082" y="387"/>
                  </a:cubicBezTo>
                  <a:cubicBezTo>
                    <a:pt x="1083" y="385"/>
                    <a:pt x="1083" y="385"/>
                    <a:pt x="1083" y="385"/>
                  </a:cubicBezTo>
                  <a:cubicBezTo>
                    <a:pt x="1081" y="385"/>
                    <a:pt x="1081" y="385"/>
                    <a:pt x="1081" y="385"/>
                  </a:cubicBezTo>
                  <a:cubicBezTo>
                    <a:pt x="1080" y="384"/>
                    <a:pt x="1080" y="384"/>
                    <a:pt x="1080" y="384"/>
                  </a:cubicBezTo>
                  <a:cubicBezTo>
                    <a:pt x="1081" y="383"/>
                    <a:pt x="1081" y="383"/>
                    <a:pt x="1081" y="383"/>
                  </a:cubicBezTo>
                  <a:cubicBezTo>
                    <a:pt x="1082" y="384"/>
                    <a:pt x="1082" y="384"/>
                    <a:pt x="1082" y="384"/>
                  </a:cubicBezTo>
                  <a:cubicBezTo>
                    <a:pt x="1085" y="382"/>
                    <a:pt x="1085" y="382"/>
                    <a:pt x="1085" y="382"/>
                  </a:cubicBezTo>
                  <a:cubicBezTo>
                    <a:pt x="1086" y="382"/>
                    <a:pt x="1086" y="382"/>
                    <a:pt x="1086" y="382"/>
                  </a:cubicBezTo>
                  <a:cubicBezTo>
                    <a:pt x="1088" y="381"/>
                    <a:pt x="1088" y="381"/>
                    <a:pt x="1088" y="381"/>
                  </a:cubicBezTo>
                  <a:cubicBezTo>
                    <a:pt x="1089" y="380"/>
                    <a:pt x="1089" y="380"/>
                    <a:pt x="1089" y="380"/>
                  </a:cubicBezTo>
                  <a:cubicBezTo>
                    <a:pt x="1090" y="380"/>
                    <a:pt x="1090" y="380"/>
                    <a:pt x="1090" y="380"/>
                  </a:cubicBezTo>
                  <a:cubicBezTo>
                    <a:pt x="1092" y="380"/>
                    <a:pt x="1092" y="380"/>
                    <a:pt x="1092" y="380"/>
                  </a:cubicBezTo>
                  <a:cubicBezTo>
                    <a:pt x="1091" y="379"/>
                    <a:pt x="1091" y="379"/>
                    <a:pt x="1091" y="379"/>
                  </a:cubicBezTo>
                  <a:cubicBezTo>
                    <a:pt x="1088" y="377"/>
                    <a:pt x="1088" y="377"/>
                    <a:pt x="1088" y="377"/>
                  </a:cubicBezTo>
                  <a:cubicBezTo>
                    <a:pt x="1088" y="375"/>
                    <a:pt x="1088" y="375"/>
                    <a:pt x="1088" y="375"/>
                  </a:cubicBezTo>
                  <a:cubicBezTo>
                    <a:pt x="1086" y="374"/>
                    <a:pt x="1086" y="374"/>
                    <a:pt x="1086" y="374"/>
                  </a:cubicBezTo>
                  <a:cubicBezTo>
                    <a:pt x="1084" y="369"/>
                    <a:pt x="1084" y="369"/>
                    <a:pt x="1084" y="369"/>
                  </a:cubicBezTo>
                  <a:cubicBezTo>
                    <a:pt x="1085" y="364"/>
                    <a:pt x="1085" y="364"/>
                    <a:pt x="1085" y="364"/>
                  </a:cubicBezTo>
                  <a:cubicBezTo>
                    <a:pt x="1084" y="363"/>
                    <a:pt x="1084" y="363"/>
                    <a:pt x="1084" y="363"/>
                  </a:cubicBezTo>
                  <a:cubicBezTo>
                    <a:pt x="1085" y="362"/>
                    <a:pt x="1085" y="362"/>
                    <a:pt x="1085" y="362"/>
                  </a:cubicBezTo>
                  <a:cubicBezTo>
                    <a:pt x="1085" y="359"/>
                    <a:pt x="1085" y="359"/>
                    <a:pt x="1085" y="359"/>
                  </a:cubicBezTo>
                  <a:cubicBezTo>
                    <a:pt x="1087" y="356"/>
                    <a:pt x="1087" y="356"/>
                    <a:pt x="1087" y="356"/>
                  </a:cubicBezTo>
                  <a:cubicBezTo>
                    <a:pt x="1086" y="355"/>
                    <a:pt x="1086" y="355"/>
                    <a:pt x="1086" y="355"/>
                  </a:cubicBezTo>
                  <a:cubicBezTo>
                    <a:pt x="1087" y="355"/>
                    <a:pt x="1087" y="355"/>
                    <a:pt x="1087" y="355"/>
                  </a:cubicBezTo>
                  <a:cubicBezTo>
                    <a:pt x="1090" y="354"/>
                    <a:pt x="1090" y="354"/>
                    <a:pt x="1090" y="354"/>
                  </a:cubicBezTo>
                  <a:cubicBezTo>
                    <a:pt x="1091" y="355"/>
                    <a:pt x="1091" y="355"/>
                    <a:pt x="1091" y="355"/>
                  </a:cubicBezTo>
                  <a:cubicBezTo>
                    <a:pt x="1096" y="353"/>
                    <a:pt x="1096" y="353"/>
                    <a:pt x="1096" y="353"/>
                  </a:cubicBezTo>
                  <a:cubicBezTo>
                    <a:pt x="1096" y="350"/>
                    <a:pt x="1096" y="350"/>
                    <a:pt x="1096" y="350"/>
                  </a:cubicBezTo>
                  <a:cubicBezTo>
                    <a:pt x="1097" y="349"/>
                    <a:pt x="1097" y="349"/>
                    <a:pt x="1097" y="349"/>
                  </a:cubicBezTo>
                  <a:cubicBezTo>
                    <a:pt x="1095" y="348"/>
                    <a:pt x="1095" y="348"/>
                    <a:pt x="1095" y="348"/>
                  </a:cubicBezTo>
                  <a:cubicBezTo>
                    <a:pt x="1092" y="344"/>
                    <a:pt x="1092" y="344"/>
                    <a:pt x="1092" y="344"/>
                  </a:cubicBezTo>
                  <a:cubicBezTo>
                    <a:pt x="1091" y="344"/>
                    <a:pt x="1091" y="344"/>
                    <a:pt x="1091" y="344"/>
                  </a:cubicBezTo>
                  <a:cubicBezTo>
                    <a:pt x="1086" y="337"/>
                    <a:pt x="1086" y="337"/>
                    <a:pt x="1086" y="337"/>
                  </a:cubicBezTo>
                  <a:cubicBezTo>
                    <a:pt x="1086" y="335"/>
                    <a:pt x="1086" y="335"/>
                    <a:pt x="1086" y="335"/>
                  </a:cubicBezTo>
                  <a:cubicBezTo>
                    <a:pt x="1085" y="334"/>
                    <a:pt x="1085" y="334"/>
                    <a:pt x="1085" y="334"/>
                  </a:cubicBezTo>
                  <a:cubicBezTo>
                    <a:pt x="1085" y="328"/>
                    <a:pt x="1085" y="328"/>
                    <a:pt x="1085" y="328"/>
                  </a:cubicBezTo>
                  <a:cubicBezTo>
                    <a:pt x="1085" y="327"/>
                    <a:pt x="1085" y="327"/>
                    <a:pt x="1085" y="327"/>
                  </a:cubicBezTo>
                  <a:cubicBezTo>
                    <a:pt x="1084" y="324"/>
                    <a:pt x="1084" y="324"/>
                    <a:pt x="1084" y="324"/>
                  </a:cubicBezTo>
                  <a:cubicBezTo>
                    <a:pt x="1086" y="322"/>
                    <a:pt x="1086" y="322"/>
                    <a:pt x="1086" y="322"/>
                  </a:cubicBezTo>
                  <a:cubicBezTo>
                    <a:pt x="1086" y="320"/>
                    <a:pt x="1086" y="320"/>
                    <a:pt x="1086" y="320"/>
                  </a:cubicBezTo>
                  <a:cubicBezTo>
                    <a:pt x="1084" y="321"/>
                    <a:pt x="1084" y="321"/>
                    <a:pt x="1084" y="321"/>
                  </a:cubicBezTo>
                  <a:cubicBezTo>
                    <a:pt x="1083" y="320"/>
                    <a:pt x="1083" y="320"/>
                    <a:pt x="1083" y="320"/>
                  </a:cubicBezTo>
                  <a:cubicBezTo>
                    <a:pt x="1085" y="317"/>
                    <a:pt x="1085" y="317"/>
                    <a:pt x="1085" y="317"/>
                  </a:cubicBezTo>
                  <a:cubicBezTo>
                    <a:pt x="1087" y="317"/>
                    <a:pt x="1087" y="317"/>
                    <a:pt x="1087" y="317"/>
                  </a:cubicBezTo>
                  <a:cubicBezTo>
                    <a:pt x="1087" y="316"/>
                    <a:pt x="1087" y="316"/>
                    <a:pt x="1087" y="316"/>
                  </a:cubicBezTo>
                  <a:cubicBezTo>
                    <a:pt x="1086" y="315"/>
                    <a:pt x="1086" y="315"/>
                    <a:pt x="1086" y="315"/>
                  </a:cubicBezTo>
                  <a:cubicBezTo>
                    <a:pt x="1087" y="314"/>
                    <a:pt x="1087" y="314"/>
                    <a:pt x="1087" y="314"/>
                  </a:cubicBezTo>
                  <a:cubicBezTo>
                    <a:pt x="1088" y="316"/>
                    <a:pt x="1088" y="316"/>
                    <a:pt x="1088" y="316"/>
                  </a:cubicBezTo>
                  <a:cubicBezTo>
                    <a:pt x="1087" y="318"/>
                    <a:pt x="1087" y="318"/>
                    <a:pt x="1087" y="318"/>
                  </a:cubicBezTo>
                  <a:cubicBezTo>
                    <a:pt x="1087" y="320"/>
                    <a:pt x="1087" y="320"/>
                    <a:pt x="1087" y="320"/>
                  </a:cubicBezTo>
                  <a:cubicBezTo>
                    <a:pt x="1087" y="322"/>
                    <a:pt x="1087" y="322"/>
                    <a:pt x="1087" y="322"/>
                  </a:cubicBezTo>
                  <a:cubicBezTo>
                    <a:pt x="1089" y="323"/>
                    <a:pt x="1089" y="323"/>
                    <a:pt x="1089" y="323"/>
                  </a:cubicBezTo>
                  <a:cubicBezTo>
                    <a:pt x="1092" y="325"/>
                    <a:pt x="1092" y="325"/>
                    <a:pt x="1092" y="325"/>
                  </a:cubicBezTo>
                  <a:cubicBezTo>
                    <a:pt x="1093" y="324"/>
                    <a:pt x="1093" y="324"/>
                    <a:pt x="1093" y="324"/>
                  </a:cubicBezTo>
                  <a:cubicBezTo>
                    <a:pt x="1093" y="322"/>
                    <a:pt x="1093" y="322"/>
                    <a:pt x="1093" y="322"/>
                  </a:cubicBezTo>
                  <a:cubicBezTo>
                    <a:pt x="1094" y="321"/>
                    <a:pt x="1094" y="321"/>
                    <a:pt x="1094" y="321"/>
                  </a:cubicBezTo>
                  <a:cubicBezTo>
                    <a:pt x="1092" y="318"/>
                    <a:pt x="1092" y="318"/>
                    <a:pt x="1092" y="318"/>
                  </a:cubicBezTo>
                  <a:cubicBezTo>
                    <a:pt x="1088" y="315"/>
                    <a:pt x="1088" y="315"/>
                    <a:pt x="1088" y="315"/>
                  </a:cubicBezTo>
                  <a:cubicBezTo>
                    <a:pt x="1089" y="311"/>
                    <a:pt x="1089" y="311"/>
                    <a:pt x="1089" y="311"/>
                  </a:cubicBezTo>
                  <a:cubicBezTo>
                    <a:pt x="1087" y="310"/>
                    <a:pt x="1087" y="310"/>
                    <a:pt x="1087" y="310"/>
                  </a:cubicBezTo>
                  <a:cubicBezTo>
                    <a:pt x="1086" y="309"/>
                    <a:pt x="1086" y="309"/>
                    <a:pt x="1086" y="309"/>
                  </a:cubicBezTo>
                  <a:cubicBezTo>
                    <a:pt x="1086" y="310"/>
                    <a:pt x="1086" y="310"/>
                    <a:pt x="1086" y="310"/>
                  </a:cubicBezTo>
                  <a:cubicBezTo>
                    <a:pt x="1084" y="311"/>
                    <a:pt x="1084" y="311"/>
                    <a:pt x="1084" y="311"/>
                  </a:cubicBezTo>
                  <a:cubicBezTo>
                    <a:pt x="1084" y="312"/>
                    <a:pt x="1084" y="312"/>
                    <a:pt x="1084" y="312"/>
                  </a:cubicBezTo>
                  <a:cubicBezTo>
                    <a:pt x="1083" y="313"/>
                    <a:pt x="1083" y="313"/>
                    <a:pt x="1083" y="313"/>
                  </a:cubicBezTo>
                  <a:cubicBezTo>
                    <a:pt x="1082" y="311"/>
                    <a:pt x="1082" y="311"/>
                    <a:pt x="1082" y="311"/>
                  </a:cubicBezTo>
                  <a:cubicBezTo>
                    <a:pt x="1082" y="308"/>
                    <a:pt x="1082" y="308"/>
                    <a:pt x="1082" y="308"/>
                  </a:cubicBezTo>
                  <a:cubicBezTo>
                    <a:pt x="1080" y="306"/>
                    <a:pt x="1080" y="306"/>
                    <a:pt x="1080" y="306"/>
                  </a:cubicBezTo>
                  <a:cubicBezTo>
                    <a:pt x="1079" y="303"/>
                    <a:pt x="1079" y="303"/>
                    <a:pt x="1079" y="303"/>
                  </a:cubicBezTo>
                  <a:cubicBezTo>
                    <a:pt x="1080" y="301"/>
                    <a:pt x="1080" y="301"/>
                    <a:pt x="1080" y="301"/>
                  </a:cubicBezTo>
                  <a:cubicBezTo>
                    <a:pt x="1081" y="301"/>
                    <a:pt x="1081" y="301"/>
                    <a:pt x="1081" y="301"/>
                  </a:cubicBezTo>
                  <a:cubicBezTo>
                    <a:pt x="1080" y="299"/>
                    <a:pt x="1080" y="299"/>
                    <a:pt x="1080" y="299"/>
                  </a:cubicBezTo>
                  <a:cubicBezTo>
                    <a:pt x="1081" y="298"/>
                    <a:pt x="1081" y="298"/>
                    <a:pt x="1081" y="298"/>
                  </a:cubicBezTo>
                  <a:cubicBezTo>
                    <a:pt x="1080" y="296"/>
                    <a:pt x="1080" y="296"/>
                    <a:pt x="1080" y="296"/>
                  </a:cubicBezTo>
                  <a:cubicBezTo>
                    <a:pt x="1081" y="295"/>
                    <a:pt x="1081" y="295"/>
                    <a:pt x="1081" y="295"/>
                  </a:cubicBezTo>
                  <a:cubicBezTo>
                    <a:pt x="1080" y="294"/>
                    <a:pt x="1080" y="294"/>
                    <a:pt x="1080" y="294"/>
                  </a:cubicBezTo>
                  <a:cubicBezTo>
                    <a:pt x="1079" y="293"/>
                    <a:pt x="1079" y="293"/>
                    <a:pt x="1079" y="293"/>
                  </a:cubicBezTo>
                  <a:cubicBezTo>
                    <a:pt x="1078" y="293"/>
                    <a:pt x="1078" y="293"/>
                    <a:pt x="1078" y="293"/>
                  </a:cubicBezTo>
                  <a:cubicBezTo>
                    <a:pt x="1075" y="291"/>
                    <a:pt x="1075" y="291"/>
                    <a:pt x="1075" y="291"/>
                  </a:cubicBezTo>
                  <a:cubicBezTo>
                    <a:pt x="1073" y="291"/>
                    <a:pt x="1073" y="291"/>
                    <a:pt x="1073" y="291"/>
                  </a:cubicBezTo>
                  <a:cubicBezTo>
                    <a:pt x="1072" y="292"/>
                    <a:pt x="1072" y="292"/>
                    <a:pt x="1072" y="292"/>
                  </a:cubicBezTo>
                  <a:cubicBezTo>
                    <a:pt x="1072" y="293"/>
                    <a:pt x="1072" y="293"/>
                    <a:pt x="1072" y="293"/>
                  </a:cubicBezTo>
                  <a:cubicBezTo>
                    <a:pt x="1074" y="296"/>
                    <a:pt x="1074" y="296"/>
                    <a:pt x="1074" y="296"/>
                  </a:cubicBezTo>
                  <a:cubicBezTo>
                    <a:pt x="1074" y="297"/>
                    <a:pt x="1074" y="297"/>
                    <a:pt x="1074" y="297"/>
                  </a:cubicBezTo>
                  <a:cubicBezTo>
                    <a:pt x="1073" y="298"/>
                    <a:pt x="1073" y="298"/>
                    <a:pt x="1073" y="298"/>
                  </a:cubicBezTo>
                  <a:cubicBezTo>
                    <a:pt x="1071" y="297"/>
                    <a:pt x="1071" y="297"/>
                    <a:pt x="1071" y="297"/>
                  </a:cubicBezTo>
                  <a:cubicBezTo>
                    <a:pt x="1069" y="294"/>
                    <a:pt x="1069" y="294"/>
                    <a:pt x="1069" y="294"/>
                  </a:cubicBezTo>
                  <a:cubicBezTo>
                    <a:pt x="1067" y="292"/>
                    <a:pt x="1067" y="292"/>
                    <a:pt x="1067" y="292"/>
                  </a:cubicBezTo>
                  <a:cubicBezTo>
                    <a:pt x="1066" y="291"/>
                    <a:pt x="1066" y="291"/>
                    <a:pt x="1066" y="291"/>
                  </a:cubicBezTo>
                  <a:cubicBezTo>
                    <a:pt x="1066" y="290"/>
                    <a:pt x="1066" y="290"/>
                    <a:pt x="1066" y="290"/>
                  </a:cubicBezTo>
                  <a:cubicBezTo>
                    <a:pt x="1065" y="287"/>
                    <a:pt x="1065" y="287"/>
                    <a:pt x="1065" y="287"/>
                  </a:cubicBezTo>
                  <a:cubicBezTo>
                    <a:pt x="1065" y="285"/>
                    <a:pt x="1065" y="285"/>
                    <a:pt x="1065" y="285"/>
                  </a:cubicBezTo>
                  <a:cubicBezTo>
                    <a:pt x="1065" y="284"/>
                    <a:pt x="1065" y="284"/>
                    <a:pt x="1065" y="284"/>
                  </a:cubicBezTo>
                  <a:cubicBezTo>
                    <a:pt x="1064" y="283"/>
                    <a:pt x="1064" y="283"/>
                    <a:pt x="1064" y="283"/>
                  </a:cubicBezTo>
                  <a:cubicBezTo>
                    <a:pt x="1065" y="281"/>
                    <a:pt x="1065" y="281"/>
                    <a:pt x="1065" y="281"/>
                  </a:cubicBezTo>
                  <a:cubicBezTo>
                    <a:pt x="1064" y="279"/>
                    <a:pt x="1064" y="279"/>
                    <a:pt x="1064" y="279"/>
                  </a:cubicBezTo>
                  <a:cubicBezTo>
                    <a:pt x="1065" y="277"/>
                    <a:pt x="1065" y="277"/>
                    <a:pt x="1065" y="277"/>
                  </a:cubicBezTo>
                  <a:cubicBezTo>
                    <a:pt x="1065" y="276"/>
                    <a:pt x="1065" y="276"/>
                    <a:pt x="1065" y="276"/>
                  </a:cubicBezTo>
                  <a:cubicBezTo>
                    <a:pt x="1065" y="274"/>
                    <a:pt x="1065" y="274"/>
                    <a:pt x="1065" y="274"/>
                  </a:cubicBezTo>
                  <a:cubicBezTo>
                    <a:pt x="1065" y="272"/>
                    <a:pt x="1065" y="272"/>
                    <a:pt x="1065" y="272"/>
                  </a:cubicBezTo>
                  <a:cubicBezTo>
                    <a:pt x="1064" y="272"/>
                    <a:pt x="1064" y="272"/>
                    <a:pt x="1064" y="272"/>
                  </a:cubicBezTo>
                  <a:cubicBezTo>
                    <a:pt x="1062" y="271"/>
                    <a:pt x="1062" y="271"/>
                    <a:pt x="1062" y="271"/>
                  </a:cubicBezTo>
                  <a:cubicBezTo>
                    <a:pt x="1063" y="270"/>
                    <a:pt x="1063" y="270"/>
                    <a:pt x="1063" y="270"/>
                  </a:cubicBezTo>
                  <a:cubicBezTo>
                    <a:pt x="1064" y="269"/>
                    <a:pt x="1064" y="269"/>
                    <a:pt x="1064" y="269"/>
                  </a:cubicBezTo>
                  <a:cubicBezTo>
                    <a:pt x="1066" y="271"/>
                    <a:pt x="1066" y="271"/>
                    <a:pt x="1066" y="271"/>
                  </a:cubicBezTo>
                  <a:cubicBezTo>
                    <a:pt x="1066" y="270"/>
                    <a:pt x="1066" y="270"/>
                    <a:pt x="1066" y="270"/>
                  </a:cubicBezTo>
                  <a:cubicBezTo>
                    <a:pt x="1064" y="269"/>
                    <a:pt x="1064" y="269"/>
                    <a:pt x="1064" y="269"/>
                  </a:cubicBezTo>
                  <a:cubicBezTo>
                    <a:pt x="1063" y="267"/>
                    <a:pt x="1063" y="267"/>
                    <a:pt x="1063" y="267"/>
                  </a:cubicBezTo>
                  <a:cubicBezTo>
                    <a:pt x="1064" y="266"/>
                    <a:pt x="1064" y="266"/>
                    <a:pt x="1064" y="266"/>
                  </a:cubicBezTo>
                  <a:cubicBezTo>
                    <a:pt x="1064" y="266"/>
                    <a:pt x="1064" y="266"/>
                    <a:pt x="1064" y="266"/>
                  </a:cubicBezTo>
                  <a:cubicBezTo>
                    <a:pt x="1064" y="265"/>
                    <a:pt x="1064" y="265"/>
                    <a:pt x="1064" y="265"/>
                  </a:cubicBezTo>
                  <a:cubicBezTo>
                    <a:pt x="1063" y="264"/>
                    <a:pt x="1063" y="264"/>
                    <a:pt x="1063" y="264"/>
                  </a:cubicBezTo>
                  <a:cubicBezTo>
                    <a:pt x="1061" y="263"/>
                    <a:pt x="1061" y="263"/>
                    <a:pt x="1061" y="263"/>
                  </a:cubicBezTo>
                  <a:cubicBezTo>
                    <a:pt x="1060" y="262"/>
                    <a:pt x="1060" y="262"/>
                    <a:pt x="1060" y="262"/>
                  </a:cubicBezTo>
                  <a:cubicBezTo>
                    <a:pt x="1061" y="262"/>
                    <a:pt x="1061" y="262"/>
                    <a:pt x="1061" y="262"/>
                  </a:cubicBezTo>
                  <a:cubicBezTo>
                    <a:pt x="1061" y="260"/>
                    <a:pt x="1061" y="260"/>
                    <a:pt x="1061" y="260"/>
                  </a:cubicBezTo>
                  <a:cubicBezTo>
                    <a:pt x="1059" y="258"/>
                    <a:pt x="1059" y="258"/>
                    <a:pt x="1059" y="258"/>
                  </a:cubicBezTo>
                  <a:cubicBezTo>
                    <a:pt x="1059" y="256"/>
                    <a:pt x="1059" y="256"/>
                    <a:pt x="1059" y="256"/>
                  </a:cubicBezTo>
                  <a:cubicBezTo>
                    <a:pt x="1060" y="255"/>
                    <a:pt x="1060" y="255"/>
                    <a:pt x="1060" y="255"/>
                  </a:cubicBezTo>
                  <a:cubicBezTo>
                    <a:pt x="1061" y="254"/>
                    <a:pt x="1061" y="254"/>
                    <a:pt x="1061" y="254"/>
                  </a:cubicBezTo>
                  <a:cubicBezTo>
                    <a:pt x="1060" y="252"/>
                    <a:pt x="1060" y="252"/>
                    <a:pt x="1060" y="252"/>
                  </a:cubicBezTo>
                  <a:cubicBezTo>
                    <a:pt x="1060" y="251"/>
                    <a:pt x="1060" y="251"/>
                    <a:pt x="1060" y="251"/>
                  </a:cubicBezTo>
                  <a:cubicBezTo>
                    <a:pt x="1061" y="251"/>
                    <a:pt x="1061" y="251"/>
                    <a:pt x="1061" y="251"/>
                  </a:cubicBezTo>
                  <a:cubicBezTo>
                    <a:pt x="1063" y="252"/>
                    <a:pt x="1063" y="252"/>
                    <a:pt x="1063" y="252"/>
                  </a:cubicBezTo>
                  <a:cubicBezTo>
                    <a:pt x="1064" y="252"/>
                    <a:pt x="1064" y="252"/>
                    <a:pt x="1064" y="252"/>
                  </a:cubicBezTo>
                  <a:cubicBezTo>
                    <a:pt x="1065" y="249"/>
                    <a:pt x="1065" y="249"/>
                    <a:pt x="1065" y="249"/>
                  </a:cubicBezTo>
                  <a:cubicBezTo>
                    <a:pt x="1066" y="249"/>
                    <a:pt x="1066" y="249"/>
                    <a:pt x="1066" y="249"/>
                  </a:cubicBezTo>
                  <a:cubicBezTo>
                    <a:pt x="1067" y="250"/>
                    <a:pt x="1067" y="250"/>
                    <a:pt x="1067" y="250"/>
                  </a:cubicBezTo>
                  <a:cubicBezTo>
                    <a:pt x="1068" y="250"/>
                    <a:pt x="1068" y="250"/>
                    <a:pt x="1068" y="250"/>
                  </a:cubicBezTo>
                  <a:cubicBezTo>
                    <a:pt x="1069" y="252"/>
                    <a:pt x="1069" y="252"/>
                    <a:pt x="1069" y="252"/>
                  </a:cubicBezTo>
                  <a:cubicBezTo>
                    <a:pt x="1071" y="248"/>
                    <a:pt x="1071" y="248"/>
                    <a:pt x="1071" y="248"/>
                  </a:cubicBezTo>
                  <a:cubicBezTo>
                    <a:pt x="1069" y="248"/>
                    <a:pt x="1069" y="248"/>
                    <a:pt x="1069" y="248"/>
                  </a:cubicBezTo>
                  <a:cubicBezTo>
                    <a:pt x="1069" y="246"/>
                    <a:pt x="1069" y="246"/>
                    <a:pt x="1069" y="246"/>
                  </a:cubicBezTo>
                  <a:cubicBezTo>
                    <a:pt x="1071" y="245"/>
                    <a:pt x="1071" y="245"/>
                    <a:pt x="1071" y="245"/>
                  </a:cubicBezTo>
                  <a:cubicBezTo>
                    <a:pt x="1073" y="241"/>
                    <a:pt x="1073" y="241"/>
                    <a:pt x="1073" y="241"/>
                  </a:cubicBezTo>
                  <a:cubicBezTo>
                    <a:pt x="1073" y="239"/>
                    <a:pt x="1073" y="239"/>
                    <a:pt x="1073" y="239"/>
                  </a:cubicBezTo>
                  <a:cubicBezTo>
                    <a:pt x="1074" y="241"/>
                    <a:pt x="1074" y="241"/>
                    <a:pt x="1074" y="241"/>
                  </a:cubicBezTo>
                  <a:cubicBezTo>
                    <a:pt x="1076" y="242"/>
                    <a:pt x="1076" y="242"/>
                    <a:pt x="1076" y="242"/>
                  </a:cubicBezTo>
                  <a:cubicBezTo>
                    <a:pt x="1076" y="244"/>
                    <a:pt x="1076" y="244"/>
                    <a:pt x="1076" y="244"/>
                  </a:cubicBezTo>
                  <a:cubicBezTo>
                    <a:pt x="1078" y="250"/>
                    <a:pt x="1078" y="250"/>
                    <a:pt x="1078" y="250"/>
                  </a:cubicBezTo>
                  <a:cubicBezTo>
                    <a:pt x="1079" y="251"/>
                    <a:pt x="1079" y="251"/>
                    <a:pt x="1079" y="251"/>
                  </a:cubicBezTo>
                  <a:cubicBezTo>
                    <a:pt x="1080" y="250"/>
                    <a:pt x="1080" y="250"/>
                    <a:pt x="1080" y="250"/>
                  </a:cubicBezTo>
                  <a:cubicBezTo>
                    <a:pt x="1081" y="246"/>
                    <a:pt x="1081" y="246"/>
                    <a:pt x="1081" y="246"/>
                  </a:cubicBezTo>
                  <a:cubicBezTo>
                    <a:pt x="1081" y="244"/>
                    <a:pt x="1081" y="244"/>
                    <a:pt x="1081" y="244"/>
                  </a:cubicBezTo>
                  <a:cubicBezTo>
                    <a:pt x="1081" y="242"/>
                    <a:pt x="1081" y="242"/>
                    <a:pt x="1081" y="242"/>
                  </a:cubicBezTo>
                  <a:cubicBezTo>
                    <a:pt x="1082" y="241"/>
                    <a:pt x="1082" y="241"/>
                    <a:pt x="1082" y="241"/>
                  </a:cubicBezTo>
                  <a:cubicBezTo>
                    <a:pt x="1081" y="238"/>
                    <a:pt x="1081" y="238"/>
                    <a:pt x="1081" y="238"/>
                  </a:cubicBezTo>
                  <a:cubicBezTo>
                    <a:pt x="1082" y="239"/>
                    <a:pt x="1082" y="239"/>
                    <a:pt x="1082" y="239"/>
                  </a:cubicBezTo>
                  <a:cubicBezTo>
                    <a:pt x="1084" y="238"/>
                    <a:pt x="1084" y="238"/>
                    <a:pt x="1084" y="238"/>
                  </a:cubicBezTo>
                  <a:cubicBezTo>
                    <a:pt x="1085" y="235"/>
                    <a:pt x="1085" y="235"/>
                    <a:pt x="1085" y="235"/>
                  </a:cubicBezTo>
                  <a:cubicBezTo>
                    <a:pt x="1086" y="235"/>
                    <a:pt x="1086" y="235"/>
                    <a:pt x="1086" y="235"/>
                  </a:cubicBezTo>
                  <a:cubicBezTo>
                    <a:pt x="1088" y="232"/>
                    <a:pt x="1088" y="232"/>
                    <a:pt x="1088" y="232"/>
                  </a:cubicBezTo>
                  <a:cubicBezTo>
                    <a:pt x="1090" y="232"/>
                    <a:pt x="1090" y="232"/>
                    <a:pt x="1090" y="232"/>
                  </a:cubicBezTo>
                  <a:cubicBezTo>
                    <a:pt x="1091" y="232"/>
                    <a:pt x="1091" y="232"/>
                    <a:pt x="1091" y="232"/>
                  </a:cubicBezTo>
                  <a:cubicBezTo>
                    <a:pt x="1094" y="231"/>
                    <a:pt x="1094" y="231"/>
                    <a:pt x="1094" y="231"/>
                  </a:cubicBezTo>
                  <a:cubicBezTo>
                    <a:pt x="1096" y="231"/>
                    <a:pt x="1096" y="231"/>
                    <a:pt x="1096" y="231"/>
                  </a:cubicBezTo>
                  <a:cubicBezTo>
                    <a:pt x="1101" y="234"/>
                    <a:pt x="1101" y="234"/>
                    <a:pt x="1101" y="234"/>
                  </a:cubicBezTo>
                  <a:cubicBezTo>
                    <a:pt x="1101" y="235"/>
                    <a:pt x="1101" y="235"/>
                    <a:pt x="1101" y="235"/>
                  </a:cubicBezTo>
                  <a:cubicBezTo>
                    <a:pt x="1103" y="235"/>
                    <a:pt x="1103" y="235"/>
                    <a:pt x="1103" y="235"/>
                  </a:cubicBezTo>
                  <a:cubicBezTo>
                    <a:pt x="1104" y="235"/>
                    <a:pt x="1104" y="235"/>
                    <a:pt x="1104" y="235"/>
                  </a:cubicBezTo>
                  <a:cubicBezTo>
                    <a:pt x="1105" y="236"/>
                    <a:pt x="1105" y="236"/>
                    <a:pt x="1105" y="236"/>
                  </a:cubicBezTo>
                  <a:cubicBezTo>
                    <a:pt x="1104" y="236"/>
                    <a:pt x="1104" y="236"/>
                    <a:pt x="1104" y="236"/>
                  </a:cubicBezTo>
                  <a:cubicBezTo>
                    <a:pt x="1107" y="239"/>
                    <a:pt x="1107" y="239"/>
                    <a:pt x="1107" y="239"/>
                  </a:cubicBezTo>
                  <a:cubicBezTo>
                    <a:pt x="1108" y="238"/>
                    <a:pt x="1108" y="238"/>
                    <a:pt x="1108" y="238"/>
                  </a:cubicBezTo>
                  <a:cubicBezTo>
                    <a:pt x="1109" y="240"/>
                    <a:pt x="1109" y="240"/>
                    <a:pt x="1109" y="240"/>
                  </a:cubicBezTo>
                  <a:cubicBezTo>
                    <a:pt x="1111" y="239"/>
                    <a:pt x="1111" y="239"/>
                    <a:pt x="1111" y="239"/>
                  </a:cubicBezTo>
                  <a:cubicBezTo>
                    <a:pt x="1113" y="240"/>
                    <a:pt x="1113" y="240"/>
                    <a:pt x="1113" y="240"/>
                  </a:cubicBezTo>
                  <a:cubicBezTo>
                    <a:pt x="1113" y="238"/>
                    <a:pt x="1113" y="238"/>
                    <a:pt x="1113" y="238"/>
                  </a:cubicBezTo>
                  <a:cubicBezTo>
                    <a:pt x="1110" y="235"/>
                    <a:pt x="1110" y="235"/>
                    <a:pt x="1110" y="235"/>
                  </a:cubicBezTo>
                  <a:cubicBezTo>
                    <a:pt x="1111" y="234"/>
                    <a:pt x="1111" y="234"/>
                    <a:pt x="1111" y="234"/>
                  </a:cubicBezTo>
                  <a:cubicBezTo>
                    <a:pt x="1110" y="233"/>
                    <a:pt x="1110" y="233"/>
                    <a:pt x="1110" y="233"/>
                  </a:cubicBezTo>
                  <a:cubicBezTo>
                    <a:pt x="1109" y="232"/>
                    <a:pt x="1109" y="232"/>
                    <a:pt x="1109" y="232"/>
                  </a:cubicBezTo>
                  <a:cubicBezTo>
                    <a:pt x="1109" y="231"/>
                    <a:pt x="1109" y="231"/>
                    <a:pt x="1109" y="231"/>
                  </a:cubicBezTo>
                  <a:cubicBezTo>
                    <a:pt x="1110" y="229"/>
                    <a:pt x="1110" y="229"/>
                    <a:pt x="1110" y="229"/>
                  </a:cubicBezTo>
                  <a:cubicBezTo>
                    <a:pt x="1111" y="225"/>
                    <a:pt x="1111" y="225"/>
                    <a:pt x="1111" y="225"/>
                  </a:cubicBezTo>
                  <a:cubicBezTo>
                    <a:pt x="1112" y="222"/>
                    <a:pt x="1112" y="222"/>
                    <a:pt x="1112" y="222"/>
                  </a:cubicBezTo>
                  <a:cubicBezTo>
                    <a:pt x="1112" y="221"/>
                    <a:pt x="1112" y="221"/>
                    <a:pt x="1112" y="221"/>
                  </a:cubicBezTo>
                  <a:cubicBezTo>
                    <a:pt x="1114" y="218"/>
                    <a:pt x="1114" y="218"/>
                    <a:pt x="1114" y="218"/>
                  </a:cubicBezTo>
                  <a:cubicBezTo>
                    <a:pt x="1113" y="217"/>
                    <a:pt x="1113" y="217"/>
                    <a:pt x="1113" y="217"/>
                  </a:cubicBezTo>
                  <a:cubicBezTo>
                    <a:pt x="1114" y="216"/>
                    <a:pt x="1114" y="216"/>
                    <a:pt x="1114" y="216"/>
                  </a:cubicBezTo>
                  <a:cubicBezTo>
                    <a:pt x="1113" y="213"/>
                    <a:pt x="1113" y="213"/>
                    <a:pt x="1113" y="213"/>
                  </a:cubicBezTo>
                  <a:cubicBezTo>
                    <a:pt x="1111" y="212"/>
                    <a:pt x="1111" y="212"/>
                    <a:pt x="1111" y="212"/>
                  </a:cubicBezTo>
                  <a:cubicBezTo>
                    <a:pt x="1111" y="212"/>
                    <a:pt x="1111" y="212"/>
                    <a:pt x="1111" y="212"/>
                  </a:cubicBezTo>
                  <a:cubicBezTo>
                    <a:pt x="1114" y="211"/>
                    <a:pt x="1114" y="211"/>
                    <a:pt x="1114" y="211"/>
                  </a:cubicBezTo>
                  <a:cubicBezTo>
                    <a:pt x="1115" y="209"/>
                    <a:pt x="1115" y="209"/>
                    <a:pt x="1115" y="209"/>
                  </a:cubicBezTo>
                  <a:cubicBezTo>
                    <a:pt x="1112" y="208"/>
                    <a:pt x="1112" y="208"/>
                    <a:pt x="1112" y="208"/>
                  </a:cubicBezTo>
                  <a:cubicBezTo>
                    <a:pt x="1111" y="207"/>
                    <a:pt x="1111" y="207"/>
                    <a:pt x="1111" y="207"/>
                  </a:cubicBezTo>
                  <a:cubicBezTo>
                    <a:pt x="1112" y="206"/>
                    <a:pt x="1112" y="206"/>
                    <a:pt x="1112" y="206"/>
                  </a:cubicBezTo>
                  <a:cubicBezTo>
                    <a:pt x="1113" y="207"/>
                    <a:pt x="1113" y="207"/>
                    <a:pt x="1113" y="207"/>
                  </a:cubicBezTo>
                  <a:cubicBezTo>
                    <a:pt x="1115" y="207"/>
                    <a:pt x="1115" y="207"/>
                    <a:pt x="1115" y="207"/>
                  </a:cubicBezTo>
                  <a:cubicBezTo>
                    <a:pt x="1115" y="206"/>
                    <a:pt x="1115" y="206"/>
                    <a:pt x="1115" y="206"/>
                  </a:cubicBezTo>
                  <a:cubicBezTo>
                    <a:pt x="1114" y="204"/>
                    <a:pt x="1114" y="204"/>
                    <a:pt x="1114" y="204"/>
                  </a:cubicBezTo>
                  <a:cubicBezTo>
                    <a:pt x="1116" y="203"/>
                    <a:pt x="1116" y="203"/>
                    <a:pt x="1116" y="203"/>
                  </a:cubicBezTo>
                  <a:cubicBezTo>
                    <a:pt x="1116" y="202"/>
                    <a:pt x="1116" y="202"/>
                    <a:pt x="1116" y="202"/>
                  </a:cubicBezTo>
                  <a:cubicBezTo>
                    <a:pt x="1115" y="200"/>
                    <a:pt x="1115" y="200"/>
                    <a:pt x="1115" y="200"/>
                  </a:cubicBezTo>
                  <a:cubicBezTo>
                    <a:pt x="1116" y="200"/>
                    <a:pt x="1116" y="200"/>
                    <a:pt x="1116" y="200"/>
                  </a:cubicBezTo>
                  <a:cubicBezTo>
                    <a:pt x="1117" y="200"/>
                    <a:pt x="1117" y="200"/>
                    <a:pt x="1117" y="200"/>
                  </a:cubicBezTo>
                  <a:cubicBezTo>
                    <a:pt x="1118" y="199"/>
                    <a:pt x="1118" y="199"/>
                    <a:pt x="1118" y="199"/>
                  </a:cubicBezTo>
                  <a:cubicBezTo>
                    <a:pt x="1118" y="198"/>
                    <a:pt x="1118" y="198"/>
                    <a:pt x="1118" y="198"/>
                  </a:cubicBezTo>
                  <a:cubicBezTo>
                    <a:pt x="1117" y="197"/>
                    <a:pt x="1117" y="197"/>
                    <a:pt x="1117" y="197"/>
                  </a:cubicBezTo>
                  <a:cubicBezTo>
                    <a:pt x="1119" y="196"/>
                    <a:pt x="1119" y="196"/>
                    <a:pt x="1119" y="196"/>
                  </a:cubicBezTo>
                  <a:cubicBezTo>
                    <a:pt x="1121" y="194"/>
                    <a:pt x="1121" y="194"/>
                    <a:pt x="1121" y="194"/>
                  </a:cubicBezTo>
                  <a:cubicBezTo>
                    <a:pt x="1120" y="193"/>
                    <a:pt x="1120" y="193"/>
                    <a:pt x="1120" y="193"/>
                  </a:cubicBezTo>
                  <a:cubicBezTo>
                    <a:pt x="1120" y="191"/>
                    <a:pt x="1120" y="191"/>
                    <a:pt x="1120" y="191"/>
                  </a:cubicBezTo>
                  <a:cubicBezTo>
                    <a:pt x="1121" y="192"/>
                    <a:pt x="1121" y="192"/>
                    <a:pt x="1121" y="192"/>
                  </a:cubicBezTo>
                  <a:cubicBezTo>
                    <a:pt x="1123" y="191"/>
                    <a:pt x="1123" y="191"/>
                    <a:pt x="1123" y="191"/>
                  </a:cubicBezTo>
                  <a:cubicBezTo>
                    <a:pt x="1122" y="188"/>
                    <a:pt x="1122" y="188"/>
                    <a:pt x="1122" y="188"/>
                  </a:cubicBezTo>
                  <a:cubicBezTo>
                    <a:pt x="1122" y="186"/>
                    <a:pt x="1122" y="186"/>
                    <a:pt x="1122" y="186"/>
                  </a:cubicBezTo>
                  <a:cubicBezTo>
                    <a:pt x="1123" y="186"/>
                    <a:pt x="1123" y="186"/>
                    <a:pt x="1123" y="186"/>
                  </a:cubicBezTo>
                  <a:cubicBezTo>
                    <a:pt x="1124" y="186"/>
                    <a:pt x="1124" y="186"/>
                    <a:pt x="1124" y="186"/>
                  </a:cubicBezTo>
                  <a:cubicBezTo>
                    <a:pt x="1125" y="185"/>
                    <a:pt x="1125" y="185"/>
                    <a:pt x="1125" y="185"/>
                  </a:cubicBezTo>
                  <a:cubicBezTo>
                    <a:pt x="1127" y="182"/>
                    <a:pt x="1127" y="182"/>
                    <a:pt x="1127" y="182"/>
                  </a:cubicBezTo>
                  <a:cubicBezTo>
                    <a:pt x="1126" y="181"/>
                    <a:pt x="1126" y="181"/>
                    <a:pt x="1126" y="181"/>
                  </a:cubicBezTo>
                  <a:cubicBezTo>
                    <a:pt x="1126" y="180"/>
                    <a:pt x="1126" y="180"/>
                    <a:pt x="1126" y="180"/>
                  </a:cubicBezTo>
                  <a:cubicBezTo>
                    <a:pt x="1128" y="180"/>
                    <a:pt x="1128" y="180"/>
                    <a:pt x="1128" y="180"/>
                  </a:cubicBezTo>
                  <a:cubicBezTo>
                    <a:pt x="1131" y="177"/>
                    <a:pt x="1131" y="177"/>
                    <a:pt x="1131" y="177"/>
                  </a:cubicBezTo>
                  <a:cubicBezTo>
                    <a:pt x="1130" y="176"/>
                    <a:pt x="1130" y="176"/>
                    <a:pt x="1130" y="176"/>
                  </a:cubicBezTo>
                  <a:cubicBezTo>
                    <a:pt x="1130" y="175"/>
                    <a:pt x="1130" y="175"/>
                    <a:pt x="1130" y="175"/>
                  </a:cubicBezTo>
                  <a:cubicBezTo>
                    <a:pt x="1132" y="175"/>
                    <a:pt x="1132" y="175"/>
                    <a:pt x="1132" y="175"/>
                  </a:cubicBezTo>
                  <a:cubicBezTo>
                    <a:pt x="1135" y="174"/>
                    <a:pt x="1135" y="174"/>
                    <a:pt x="1135" y="174"/>
                  </a:cubicBezTo>
                  <a:cubicBezTo>
                    <a:pt x="1134" y="172"/>
                    <a:pt x="1134" y="172"/>
                    <a:pt x="1134" y="172"/>
                  </a:cubicBezTo>
                  <a:cubicBezTo>
                    <a:pt x="1135" y="172"/>
                    <a:pt x="1135" y="172"/>
                    <a:pt x="1135" y="172"/>
                  </a:cubicBezTo>
                  <a:cubicBezTo>
                    <a:pt x="1136" y="172"/>
                    <a:pt x="1136" y="172"/>
                    <a:pt x="1136" y="172"/>
                  </a:cubicBezTo>
                  <a:cubicBezTo>
                    <a:pt x="1136" y="174"/>
                    <a:pt x="1136" y="174"/>
                    <a:pt x="1136" y="174"/>
                  </a:cubicBezTo>
                  <a:cubicBezTo>
                    <a:pt x="1138" y="174"/>
                    <a:pt x="1138" y="174"/>
                    <a:pt x="1138" y="174"/>
                  </a:cubicBezTo>
                  <a:cubicBezTo>
                    <a:pt x="1139" y="174"/>
                    <a:pt x="1139" y="174"/>
                    <a:pt x="1139" y="174"/>
                  </a:cubicBezTo>
                  <a:cubicBezTo>
                    <a:pt x="1141" y="175"/>
                    <a:pt x="1141" y="175"/>
                    <a:pt x="1141" y="175"/>
                  </a:cubicBezTo>
                  <a:cubicBezTo>
                    <a:pt x="1148" y="175"/>
                    <a:pt x="1148" y="175"/>
                    <a:pt x="1148" y="175"/>
                  </a:cubicBezTo>
                  <a:cubicBezTo>
                    <a:pt x="1149" y="176"/>
                    <a:pt x="1149" y="176"/>
                    <a:pt x="1149" y="176"/>
                  </a:cubicBezTo>
                  <a:cubicBezTo>
                    <a:pt x="1150" y="175"/>
                    <a:pt x="1150" y="175"/>
                    <a:pt x="1150" y="175"/>
                  </a:cubicBezTo>
                  <a:cubicBezTo>
                    <a:pt x="1149" y="173"/>
                    <a:pt x="1149" y="173"/>
                    <a:pt x="1149" y="173"/>
                  </a:cubicBezTo>
                  <a:cubicBezTo>
                    <a:pt x="1147" y="172"/>
                    <a:pt x="1147" y="172"/>
                    <a:pt x="1147" y="172"/>
                  </a:cubicBezTo>
                  <a:cubicBezTo>
                    <a:pt x="1147" y="171"/>
                    <a:pt x="1147" y="171"/>
                    <a:pt x="1147" y="171"/>
                  </a:cubicBezTo>
                  <a:cubicBezTo>
                    <a:pt x="1148" y="171"/>
                    <a:pt x="1148" y="171"/>
                    <a:pt x="1148" y="171"/>
                  </a:cubicBezTo>
                  <a:cubicBezTo>
                    <a:pt x="1148" y="166"/>
                    <a:pt x="1148" y="166"/>
                    <a:pt x="1148" y="166"/>
                  </a:cubicBezTo>
                  <a:cubicBezTo>
                    <a:pt x="1146" y="162"/>
                    <a:pt x="1146" y="162"/>
                    <a:pt x="1146" y="162"/>
                  </a:cubicBezTo>
                  <a:cubicBezTo>
                    <a:pt x="1144" y="161"/>
                    <a:pt x="1144" y="161"/>
                    <a:pt x="1144" y="161"/>
                  </a:cubicBezTo>
                  <a:cubicBezTo>
                    <a:pt x="1141" y="158"/>
                    <a:pt x="1141" y="158"/>
                    <a:pt x="1141" y="158"/>
                  </a:cubicBezTo>
                  <a:cubicBezTo>
                    <a:pt x="1143" y="157"/>
                    <a:pt x="1143" y="157"/>
                    <a:pt x="1143" y="157"/>
                  </a:cubicBezTo>
                  <a:cubicBezTo>
                    <a:pt x="1140" y="155"/>
                    <a:pt x="1140" y="155"/>
                    <a:pt x="1140" y="155"/>
                  </a:cubicBezTo>
                  <a:cubicBezTo>
                    <a:pt x="1136" y="154"/>
                    <a:pt x="1136" y="154"/>
                    <a:pt x="1136" y="154"/>
                  </a:cubicBezTo>
                  <a:cubicBezTo>
                    <a:pt x="1132" y="151"/>
                    <a:pt x="1132" y="151"/>
                    <a:pt x="1132" y="151"/>
                  </a:cubicBezTo>
                  <a:cubicBezTo>
                    <a:pt x="1131" y="149"/>
                    <a:pt x="1131" y="149"/>
                    <a:pt x="1131" y="149"/>
                  </a:cubicBezTo>
                  <a:cubicBezTo>
                    <a:pt x="1130" y="150"/>
                    <a:pt x="1130" y="150"/>
                    <a:pt x="1130" y="150"/>
                  </a:cubicBezTo>
                  <a:cubicBezTo>
                    <a:pt x="1129" y="150"/>
                    <a:pt x="1129" y="150"/>
                    <a:pt x="1129" y="150"/>
                  </a:cubicBezTo>
                  <a:cubicBezTo>
                    <a:pt x="1128" y="150"/>
                    <a:pt x="1128" y="150"/>
                    <a:pt x="1128" y="150"/>
                  </a:cubicBezTo>
                  <a:cubicBezTo>
                    <a:pt x="1128" y="152"/>
                    <a:pt x="1128" y="152"/>
                    <a:pt x="1128" y="152"/>
                  </a:cubicBezTo>
                  <a:cubicBezTo>
                    <a:pt x="1126" y="153"/>
                    <a:pt x="1126" y="153"/>
                    <a:pt x="1126" y="153"/>
                  </a:cubicBezTo>
                  <a:cubicBezTo>
                    <a:pt x="1126" y="152"/>
                    <a:pt x="1126" y="152"/>
                    <a:pt x="1126" y="152"/>
                  </a:cubicBezTo>
                  <a:cubicBezTo>
                    <a:pt x="1126" y="150"/>
                    <a:pt x="1126" y="150"/>
                    <a:pt x="1126" y="150"/>
                  </a:cubicBezTo>
                  <a:cubicBezTo>
                    <a:pt x="1128" y="149"/>
                    <a:pt x="1128" y="149"/>
                    <a:pt x="1128" y="149"/>
                  </a:cubicBezTo>
                  <a:cubicBezTo>
                    <a:pt x="1126" y="147"/>
                    <a:pt x="1126" y="147"/>
                    <a:pt x="1126" y="147"/>
                  </a:cubicBezTo>
                  <a:cubicBezTo>
                    <a:pt x="1127" y="146"/>
                    <a:pt x="1127" y="146"/>
                    <a:pt x="1127" y="146"/>
                  </a:cubicBezTo>
                  <a:cubicBezTo>
                    <a:pt x="1128" y="146"/>
                    <a:pt x="1128" y="146"/>
                    <a:pt x="1128" y="146"/>
                  </a:cubicBezTo>
                  <a:cubicBezTo>
                    <a:pt x="1129" y="147"/>
                    <a:pt x="1129" y="147"/>
                    <a:pt x="1129" y="147"/>
                  </a:cubicBezTo>
                  <a:cubicBezTo>
                    <a:pt x="1126" y="142"/>
                    <a:pt x="1126" y="142"/>
                    <a:pt x="1126" y="142"/>
                  </a:cubicBezTo>
                  <a:cubicBezTo>
                    <a:pt x="1123" y="140"/>
                    <a:pt x="1123" y="140"/>
                    <a:pt x="1123" y="140"/>
                  </a:cubicBezTo>
                  <a:cubicBezTo>
                    <a:pt x="1123" y="143"/>
                    <a:pt x="1123" y="143"/>
                    <a:pt x="1123" y="143"/>
                  </a:cubicBezTo>
                  <a:cubicBezTo>
                    <a:pt x="1123" y="143"/>
                    <a:pt x="1123" y="143"/>
                    <a:pt x="1123" y="143"/>
                  </a:cubicBezTo>
                  <a:cubicBezTo>
                    <a:pt x="1122" y="143"/>
                    <a:pt x="1122" y="143"/>
                    <a:pt x="1122" y="143"/>
                  </a:cubicBezTo>
                  <a:cubicBezTo>
                    <a:pt x="1119" y="140"/>
                    <a:pt x="1119" y="140"/>
                    <a:pt x="1119" y="140"/>
                  </a:cubicBezTo>
                  <a:cubicBezTo>
                    <a:pt x="1119" y="139"/>
                    <a:pt x="1119" y="139"/>
                    <a:pt x="1119" y="139"/>
                  </a:cubicBezTo>
                  <a:cubicBezTo>
                    <a:pt x="1121" y="139"/>
                    <a:pt x="1121" y="139"/>
                    <a:pt x="1121" y="139"/>
                  </a:cubicBezTo>
                  <a:cubicBezTo>
                    <a:pt x="1120" y="137"/>
                    <a:pt x="1120" y="137"/>
                    <a:pt x="1120" y="137"/>
                  </a:cubicBezTo>
                  <a:cubicBezTo>
                    <a:pt x="1115" y="134"/>
                    <a:pt x="1115" y="134"/>
                    <a:pt x="1115" y="134"/>
                  </a:cubicBezTo>
                  <a:cubicBezTo>
                    <a:pt x="1114" y="134"/>
                    <a:pt x="1114" y="134"/>
                    <a:pt x="1114" y="134"/>
                  </a:cubicBezTo>
                  <a:cubicBezTo>
                    <a:pt x="1115" y="135"/>
                    <a:pt x="1115" y="135"/>
                    <a:pt x="1115" y="135"/>
                  </a:cubicBezTo>
                  <a:cubicBezTo>
                    <a:pt x="1114" y="136"/>
                    <a:pt x="1114" y="136"/>
                    <a:pt x="1114" y="136"/>
                  </a:cubicBezTo>
                  <a:cubicBezTo>
                    <a:pt x="1112" y="137"/>
                    <a:pt x="1112" y="137"/>
                    <a:pt x="1112" y="137"/>
                  </a:cubicBezTo>
                  <a:cubicBezTo>
                    <a:pt x="1110" y="135"/>
                    <a:pt x="1110" y="135"/>
                    <a:pt x="1110" y="135"/>
                  </a:cubicBezTo>
                  <a:cubicBezTo>
                    <a:pt x="1107" y="134"/>
                    <a:pt x="1107" y="134"/>
                    <a:pt x="1107" y="134"/>
                  </a:cubicBezTo>
                  <a:cubicBezTo>
                    <a:pt x="1105" y="131"/>
                    <a:pt x="1105" y="131"/>
                    <a:pt x="1105" y="131"/>
                  </a:cubicBezTo>
                  <a:cubicBezTo>
                    <a:pt x="1105" y="129"/>
                    <a:pt x="1105" y="129"/>
                    <a:pt x="1105" y="129"/>
                  </a:cubicBezTo>
                  <a:cubicBezTo>
                    <a:pt x="1104" y="128"/>
                    <a:pt x="1104" y="128"/>
                    <a:pt x="1104" y="128"/>
                  </a:cubicBezTo>
                  <a:cubicBezTo>
                    <a:pt x="1103" y="129"/>
                    <a:pt x="1103" y="129"/>
                    <a:pt x="1103" y="129"/>
                  </a:cubicBezTo>
                  <a:cubicBezTo>
                    <a:pt x="1100" y="131"/>
                    <a:pt x="1100" y="131"/>
                    <a:pt x="1100" y="131"/>
                  </a:cubicBezTo>
                  <a:cubicBezTo>
                    <a:pt x="1100" y="132"/>
                    <a:pt x="1100" y="132"/>
                    <a:pt x="1100" y="132"/>
                  </a:cubicBezTo>
                  <a:cubicBezTo>
                    <a:pt x="1098" y="132"/>
                    <a:pt x="1098" y="132"/>
                    <a:pt x="1098" y="132"/>
                  </a:cubicBezTo>
                  <a:cubicBezTo>
                    <a:pt x="1097" y="133"/>
                    <a:pt x="1097" y="133"/>
                    <a:pt x="1097" y="133"/>
                  </a:cubicBezTo>
                  <a:cubicBezTo>
                    <a:pt x="1097" y="136"/>
                    <a:pt x="1097" y="136"/>
                    <a:pt x="1097" y="136"/>
                  </a:cubicBezTo>
                  <a:cubicBezTo>
                    <a:pt x="1098" y="137"/>
                    <a:pt x="1098" y="137"/>
                    <a:pt x="1098" y="137"/>
                  </a:cubicBezTo>
                  <a:cubicBezTo>
                    <a:pt x="1096" y="136"/>
                    <a:pt x="1096" y="136"/>
                    <a:pt x="1096" y="136"/>
                  </a:cubicBezTo>
                  <a:cubicBezTo>
                    <a:pt x="1095" y="133"/>
                    <a:pt x="1095" y="133"/>
                    <a:pt x="1095" y="133"/>
                  </a:cubicBezTo>
                  <a:cubicBezTo>
                    <a:pt x="1096" y="131"/>
                    <a:pt x="1096" y="131"/>
                    <a:pt x="1096" y="131"/>
                  </a:cubicBezTo>
                  <a:cubicBezTo>
                    <a:pt x="1093" y="129"/>
                    <a:pt x="1093" y="129"/>
                    <a:pt x="1093" y="129"/>
                  </a:cubicBezTo>
                  <a:cubicBezTo>
                    <a:pt x="1092" y="127"/>
                    <a:pt x="1092" y="127"/>
                    <a:pt x="1092" y="127"/>
                  </a:cubicBezTo>
                  <a:cubicBezTo>
                    <a:pt x="1091" y="127"/>
                    <a:pt x="1091" y="127"/>
                    <a:pt x="1091" y="127"/>
                  </a:cubicBezTo>
                  <a:cubicBezTo>
                    <a:pt x="1093" y="127"/>
                    <a:pt x="1093" y="127"/>
                    <a:pt x="1093" y="127"/>
                  </a:cubicBezTo>
                  <a:cubicBezTo>
                    <a:pt x="1095" y="129"/>
                    <a:pt x="1095" y="129"/>
                    <a:pt x="1095" y="129"/>
                  </a:cubicBezTo>
                  <a:cubicBezTo>
                    <a:pt x="1095" y="127"/>
                    <a:pt x="1095" y="127"/>
                    <a:pt x="1095" y="127"/>
                  </a:cubicBezTo>
                  <a:cubicBezTo>
                    <a:pt x="1097" y="127"/>
                    <a:pt x="1097" y="127"/>
                    <a:pt x="1097" y="127"/>
                  </a:cubicBezTo>
                  <a:cubicBezTo>
                    <a:pt x="1098" y="128"/>
                    <a:pt x="1098" y="128"/>
                    <a:pt x="1098" y="128"/>
                  </a:cubicBezTo>
                  <a:cubicBezTo>
                    <a:pt x="1101" y="126"/>
                    <a:pt x="1101" y="126"/>
                    <a:pt x="1101" y="126"/>
                  </a:cubicBezTo>
                  <a:cubicBezTo>
                    <a:pt x="1100" y="125"/>
                    <a:pt x="1100" y="125"/>
                    <a:pt x="1100" y="125"/>
                  </a:cubicBezTo>
                  <a:cubicBezTo>
                    <a:pt x="1095" y="123"/>
                    <a:pt x="1095" y="123"/>
                    <a:pt x="1095" y="123"/>
                  </a:cubicBezTo>
                  <a:cubicBezTo>
                    <a:pt x="1094" y="125"/>
                    <a:pt x="1094" y="125"/>
                    <a:pt x="1094" y="125"/>
                  </a:cubicBezTo>
                  <a:cubicBezTo>
                    <a:pt x="1092" y="124"/>
                    <a:pt x="1092" y="124"/>
                    <a:pt x="1092" y="124"/>
                  </a:cubicBezTo>
                  <a:cubicBezTo>
                    <a:pt x="1090" y="124"/>
                    <a:pt x="1090" y="124"/>
                    <a:pt x="1090" y="124"/>
                  </a:cubicBezTo>
                  <a:cubicBezTo>
                    <a:pt x="1092" y="124"/>
                    <a:pt x="1092" y="124"/>
                    <a:pt x="1092" y="124"/>
                  </a:cubicBezTo>
                  <a:cubicBezTo>
                    <a:pt x="1093" y="121"/>
                    <a:pt x="1093" y="121"/>
                    <a:pt x="1093" y="121"/>
                  </a:cubicBezTo>
                  <a:cubicBezTo>
                    <a:pt x="1095" y="121"/>
                    <a:pt x="1095" y="121"/>
                    <a:pt x="1095" y="121"/>
                  </a:cubicBezTo>
                  <a:cubicBezTo>
                    <a:pt x="1096" y="122"/>
                    <a:pt x="1096" y="122"/>
                    <a:pt x="1096" y="122"/>
                  </a:cubicBezTo>
                  <a:cubicBezTo>
                    <a:pt x="1098" y="122"/>
                    <a:pt x="1098" y="122"/>
                    <a:pt x="1098" y="122"/>
                  </a:cubicBezTo>
                  <a:cubicBezTo>
                    <a:pt x="1100" y="124"/>
                    <a:pt x="1100" y="124"/>
                    <a:pt x="1100" y="124"/>
                  </a:cubicBezTo>
                  <a:cubicBezTo>
                    <a:pt x="1103" y="126"/>
                    <a:pt x="1103" y="126"/>
                    <a:pt x="1103" y="126"/>
                  </a:cubicBezTo>
                  <a:cubicBezTo>
                    <a:pt x="1105" y="127"/>
                    <a:pt x="1105" y="127"/>
                    <a:pt x="1105" y="127"/>
                  </a:cubicBezTo>
                  <a:cubicBezTo>
                    <a:pt x="1106" y="128"/>
                    <a:pt x="1106" y="128"/>
                    <a:pt x="1106" y="128"/>
                  </a:cubicBezTo>
                  <a:cubicBezTo>
                    <a:pt x="1107" y="129"/>
                    <a:pt x="1107" y="129"/>
                    <a:pt x="1107" y="129"/>
                  </a:cubicBezTo>
                  <a:cubicBezTo>
                    <a:pt x="1109" y="127"/>
                    <a:pt x="1109" y="127"/>
                    <a:pt x="1109" y="127"/>
                  </a:cubicBezTo>
                  <a:cubicBezTo>
                    <a:pt x="1110" y="128"/>
                    <a:pt x="1110" y="128"/>
                    <a:pt x="1110" y="128"/>
                  </a:cubicBezTo>
                  <a:cubicBezTo>
                    <a:pt x="1114" y="125"/>
                    <a:pt x="1114" y="125"/>
                    <a:pt x="1114" y="125"/>
                  </a:cubicBezTo>
                  <a:cubicBezTo>
                    <a:pt x="1115" y="126"/>
                    <a:pt x="1115" y="126"/>
                    <a:pt x="1115" y="126"/>
                  </a:cubicBezTo>
                  <a:cubicBezTo>
                    <a:pt x="1114" y="128"/>
                    <a:pt x="1114" y="128"/>
                    <a:pt x="1114" y="128"/>
                  </a:cubicBezTo>
                  <a:cubicBezTo>
                    <a:pt x="1116" y="127"/>
                    <a:pt x="1116" y="127"/>
                    <a:pt x="1116" y="127"/>
                  </a:cubicBezTo>
                  <a:cubicBezTo>
                    <a:pt x="1116" y="124"/>
                    <a:pt x="1116" y="124"/>
                    <a:pt x="1116" y="124"/>
                  </a:cubicBezTo>
                  <a:cubicBezTo>
                    <a:pt x="1118" y="121"/>
                    <a:pt x="1118" y="121"/>
                    <a:pt x="1118" y="121"/>
                  </a:cubicBezTo>
                  <a:cubicBezTo>
                    <a:pt x="1117" y="120"/>
                    <a:pt x="1117" y="120"/>
                    <a:pt x="1117" y="120"/>
                  </a:cubicBezTo>
                  <a:cubicBezTo>
                    <a:pt x="1117" y="118"/>
                    <a:pt x="1117" y="118"/>
                    <a:pt x="1117" y="118"/>
                  </a:cubicBezTo>
                  <a:cubicBezTo>
                    <a:pt x="1116" y="114"/>
                    <a:pt x="1116" y="114"/>
                    <a:pt x="1116" y="114"/>
                  </a:cubicBezTo>
                  <a:cubicBezTo>
                    <a:pt x="1118" y="108"/>
                    <a:pt x="1118" y="108"/>
                    <a:pt x="1118" y="108"/>
                  </a:cubicBezTo>
                  <a:cubicBezTo>
                    <a:pt x="1118" y="105"/>
                    <a:pt x="1118" y="105"/>
                    <a:pt x="1118" y="105"/>
                  </a:cubicBezTo>
                  <a:cubicBezTo>
                    <a:pt x="1116" y="103"/>
                    <a:pt x="1116" y="103"/>
                    <a:pt x="1116" y="103"/>
                  </a:cubicBezTo>
                  <a:cubicBezTo>
                    <a:pt x="1115" y="101"/>
                    <a:pt x="1115" y="101"/>
                    <a:pt x="1115" y="101"/>
                  </a:cubicBezTo>
                  <a:cubicBezTo>
                    <a:pt x="1113" y="99"/>
                    <a:pt x="1113" y="99"/>
                    <a:pt x="1113" y="99"/>
                  </a:cubicBezTo>
                  <a:cubicBezTo>
                    <a:pt x="1112" y="96"/>
                    <a:pt x="1112" y="96"/>
                    <a:pt x="1112" y="96"/>
                  </a:cubicBezTo>
                  <a:cubicBezTo>
                    <a:pt x="1113" y="96"/>
                    <a:pt x="1113" y="96"/>
                    <a:pt x="1113" y="96"/>
                  </a:cubicBezTo>
                  <a:cubicBezTo>
                    <a:pt x="1114" y="98"/>
                    <a:pt x="1114" y="98"/>
                    <a:pt x="1114" y="98"/>
                  </a:cubicBezTo>
                  <a:cubicBezTo>
                    <a:pt x="1115" y="98"/>
                    <a:pt x="1115" y="98"/>
                    <a:pt x="1115" y="98"/>
                  </a:cubicBezTo>
                  <a:cubicBezTo>
                    <a:pt x="1114" y="96"/>
                    <a:pt x="1114" y="96"/>
                    <a:pt x="1114" y="96"/>
                  </a:cubicBezTo>
                  <a:cubicBezTo>
                    <a:pt x="1112" y="94"/>
                    <a:pt x="1112" y="94"/>
                    <a:pt x="1112" y="94"/>
                  </a:cubicBezTo>
                  <a:cubicBezTo>
                    <a:pt x="1110" y="95"/>
                    <a:pt x="1110" y="95"/>
                    <a:pt x="1110" y="95"/>
                  </a:cubicBezTo>
                  <a:cubicBezTo>
                    <a:pt x="1106" y="94"/>
                    <a:pt x="1106" y="94"/>
                    <a:pt x="1106" y="94"/>
                  </a:cubicBezTo>
                  <a:cubicBezTo>
                    <a:pt x="1101" y="89"/>
                    <a:pt x="1101" y="89"/>
                    <a:pt x="1101" y="89"/>
                  </a:cubicBezTo>
                  <a:cubicBezTo>
                    <a:pt x="1100" y="88"/>
                    <a:pt x="1100" y="88"/>
                    <a:pt x="1100" y="88"/>
                  </a:cubicBezTo>
                  <a:cubicBezTo>
                    <a:pt x="1100" y="87"/>
                    <a:pt x="1100" y="87"/>
                    <a:pt x="1100" y="87"/>
                  </a:cubicBezTo>
                  <a:cubicBezTo>
                    <a:pt x="1103" y="87"/>
                    <a:pt x="1103" y="87"/>
                    <a:pt x="1103" y="87"/>
                  </a:cubicBezTo>
                  <a:cubicBezTo>
                    <a:pt x="1104" y="85"/>
                    <a:pt x="1104" y="85"/>
                    <a:pt x="1104" y="85"/>
                  </a:cubicBezTo>
                  <a:cubicBezTo>
                    <a:pt x="1103" y="83"/>
                    <a:pt x="1103" y="83"/>
                    <a:pt x="1103" y="83"/>
                  </a:cubicBezTo>
                  <a:cubicBezTo>
                    <a:pt x="1100" y="83"/>
                    <a:pt x="1100" y="83"/>
                    <a:pt x="1100" y="83"/>
                  </a:cubicBezTo>
                  <a:cubicBezTo>
                    <a:pt x="1100" y="83"/>
                    <a:pt x="1100" y="83"/>
                    <a:pt x="1100" y="83"/>
                  </a:cubicBezTo>
                  <a:cubicBezTo>
                    <a:pt x="1101" y="82"/>
                    <a:pt x="1101" y="82"/>
                    <a:pt x="1101" y="82"/>
                  </a:cubicBezTo>
                  <a:cubicBezTo>
                    <a:pt x="1100" y="79"/>
                    <a:pt x="1100" y="79"/>
                    <a:pt x="1100" y="79"/>
                  </a:cubicBezTo>
                  <a:cubicBezTo>
                    <a:pt x="1100" y="79"/>
                    <a:pt x="1100" y="79"/>
                    <a:pt x="1100" y="79"/>
                  </a:cubicBezTo>
                  <a:cubicBezTo>
                    <a:pt x="1102" y="82"/>
                    <a:pt x="1102" y="82"/>
                    <a:pt x="1102" y="82"/>
                  </a:cubicBezTo>
                  <a:cubicBezTo>
                    <a:pt x="1105" y="83"/>
                    <a:pt x="1105" y="83"/>
                    <a:pt x="1105" y="83"/>
                  </a:cubicBezTo>
                  <a:cubicBezTo>
                    <a:pt x="1105" y="82"/>
                    <a:pt x="1105" y="82"/>
                    <a:pt x="1105" y="82"/>
                  </a:cubicBezTo>
                  <a:cubicBezTo>
                    <a:pt x="1104" y="81"/>
                    <a:pt x="1104" y="81"/>
                    <a:pt x="1104" y="81"/>
                  </a:cubicBezTo>
                  <a:cubicBezTo>
                    <a:pt x="1104" y="79"/>
                    <a:pt x="1104" y="79"/>
                    <a:pt x="1104" y="79"/>
                  </a:cubicBezTo>
                  <a:cubicBezTo>
                    <a:pt x="1104" y="78"/>
                    <a:pt x="1104" y="78"/>
                    <a:pt x="1104" y="78"/>
                  </a:cubicBezTo>
                  <a:cubicBezTo>
                    <a:pt x="1105" y="77"/>
                    <a:pt x="1105" y="77"/>
                    <a:pt x="1105" y="77"/>
                  </a:cubicBezTo>
                  <a:cubicBezTo>
                    <a:pt x="1106" y="78"/>
                    <a:pt x="1106" y="78"/>
                    <a:pt x="1106" y="78"/>
                  </a:cubicBezTo>
                  <a:cubicBezTo>
                    <a:pt x="1106" y="79"/>
                    <a:pt x="1106" y="79"/>
                    <a:pt x="1106" y="79"/>
                  </a:cubicBezTo>
                  <a:cubicBezTo>
                    <a:pt x="1108" y="80"/>
                    <a:pt x="1108" y="80"/>
                    <a:pt x="1108" y="80"/>
                  </a:cubicBezTo>
                  <a:cubicBezTo>
                    <a:pt x="1109" y="84"/>
                    <a:pt x="1109" y="84"/>
                    <a:pt x="1109" y="84"/>
                  </a:cubicBezTo>
                  <a:cubicBezTo>
                    <a:pt x="1108" y="86"/>
                    <a:pt x="1108" y="86"/>
                    <a:pt x="1108" y="86"/>
                  </a:cubicBezTo>
                  <a:cubicBezTo>
                    <a:pt x="1113" y="89"/>
                    <a:pt x="1113" y="89"/>
                    <a:pt x="1113" y="89"/>
                  </a:cubicBezTo>
                  <a:cubicBezTo>
                    <a:pt x="1114" y="88"/>
                    <a:pt x="1114" y="88"/>
                    <a:pt x="1114" y="88"/>
                  </a:cubicBezTo>
                  <a:cubicBezTo>
                    <a:pt x="1116" y="89"/>
                    <a:pt x="1116" y="89"/>
                    <a:pt x="1116" y="89"/>
                  </a:cubicBezTo>
                  <a:cubicBezTo>
                    <a:pt x="1116" y="92"/>
                    <a:pt x="1116" y="92"/>
                    <a:pt x="1116" y="92"/>
                  </a:cubicBezTo>
                  <a:cubicBezTo>
                    <a:pt x="1118" y="92"/>
                    <a:pt x="1118" y="92"/>
                    <a:pt x="1118" y="92"/>
                  </a:cubicBezTo>
                  <a:cubicBezTo>
                    <a:pt x="1121" y="87"/>
                    <a:pt x="1121" y="87"/>
                    <a:pt x="1121" y="87"/>
                  </a:cubicBezTo>
                  <a:cubicBezTo>
                    <a:pt x="1122" y="85"/>
                    <a:pt x="1122" y="85"/>
                    <a:pt x="1122" y="85"/>
                  </a:cubicBezTo>
                  <a:cubicBezTo>
                    <a:pt x="1121" y="83"/>
                    <a:pt x="1121" y="83"/>
                    <a:pt x="1121" y="83"/>
                  </a:cubicBezTo>
                  <a:cubicBezTo>
                    <a:pt x="1121" y="80"/>
                    <a:pt x="1121" y="80"/>
                    <a:pt x="1121" y="80"/>
                  </a:cubicBezTo>
                  <a:cubicBezTo>
                    <a:pt x="1121" y="78"/>
                    <a:pt x="1121" y="78"/>
                    <a:pt x="1121" y="78"/>
                  </a:cubicBezTo>
                  <a:cubicBezTo>
                    <a:pt x="1122" y="80"/>
                    <a:pt x="1122" y="80"/>
                    <a:pt x="1122" y="80"/>
                  </a:cubicBezTo>
                  <a:cubicBezTo>
                    <a:pt x="1122" y="82"/>
                    <a:pt x="1122" y="82"/>
                    <a:pt x="1122" y="82"/>
                  </a:cubicBezTo>
                  <a:cubicBezTo>
                    <a:pt x="1123" y="82"/>
                    <a:pt x="1123" y="82"/>
                    <a:pt x="1123" y="82"/>
                  </a:cubicBezTo>
                  <a:cubicBezTo>
                    <a:pt x="1124" y="80"/>
                    <a:pt x="1124" y="80"/>
                    <a:pt x="1124" y="80"/>
                  </a:cubicBezTo>
                  <a:cubicBezTo>
                    <a:pt x="1127" y="80"/>
                    <a:pt x="1127" y="80"/>
                    <a:pt x="1127" y="80"/>
                  </a:cubicBezTo>
                  <a:cubicBezTo>
                    <a:pt x="1128" y="78"/>
                    <a:pt x="1128" y="78"/>
                    <a:pt x="1128" y="78"/>
                  </a:cubicBezTo>
                  <a:cubicBezTo>
                    <a:pt x="1131" y="79"/>
                    <a:pt x="1131" y="79"/>
                    <a:pt x="1131" y="79"/>
                  </a:cubicBezTo>
                  <a:cubicBezTo>
                    <a:pt x="1130" y="79"/>
                    <a:pt x="1130" y="79"/>
                    <a:pt x="1130" y="79"/>
                  </a:cubicBezTo>
                  <a:cubicBezTo>
                    <a:pt x="1131" y="80"/>
                    <a:pt x="1131" y="80"/>
                    <a:pt x="1131" y="80"/>
                  </a:cubicBezTo>
                  <a:cubicBezTo>
                    <a:pt x="1135" y="83"/>
                    <a:pt x="1135" y="83"/>
                    <a:pt x="1135" y="83"/>
                  </a:cubicBezTo>
                  <a:cubicBezTo>
                    <a:pt x="1136" y="84"/>
                    <a:pt x="1136" y="84"/>
                    <a:pt x="1136" y="84"/>
                  </a:cubicBezTo>
                  <a:cubicBezTo>
                    <a:pt x="1137" y="86"/>
                    <a:pt x="1137" y="86"/>
                    <a:pt x="1137" y="86"/>
                  </a:cubicBezTo>
                  <a:cubicBezTo>
                    <a:pt x="1136" y="87"/>
                    <a:pt x="1136" y="87"/>
                    <a:pt x="1136" y="87"/>
                  </a:cubicBezTo>
                  <a:cubicBezTo>
                    <a:pt x="1137" y="87"/>
                    <a:pt x="1137" y="87"/>
                    <a:pt x="1137" y="87"/>
                  </a:cubicBezTo>
                  <a:cubicBezTo>
                    <a:pt x="1141" y="86"/>
                    <a:pt x="1141" y="86"/>
                    <a:pt x="1141" y="86"/>
                  </a:cubicBezTo>
                  <a:cubicBezTo>
                    <a:pt x="1142" y="87"/>
                    <a:pt x="1142" y="87"/>
                    <a:pt x="1142" y="87"/>
                  </a:cubicBezTo>
                  <a:cubicBezTo>
                    <a:pt x="1142" y="88"/>
                    <a:pt x="1142" y="88"/>
                    <a:pt x="1142" y="88"/>
                  </a:cubicBezTo>
                  <a:cubicBezTo>
                    <a:pt x="1142" y="88"/>
                    <a:pt x="1142" y="88"/>
                    <a:pt x="1142" y="88"/>
                  </a:cubicBezTo>
                  <a:cubicBezTo>
                    <a:pt x="1144" y="86"/>
                    <a:pt x="1144" y="86"/>
                    <a:pt x="1144" y="86"/>
                  </a:cubicBezTo>
                  <a:cubicBezTo>
                    <a:pt x="1143" y="85"/>
                    <a:pt x="1143" y="85"/>
                    <a:pt x="1143" y="85"/>
                  </a:cubicBezTo>
                  <a:cubicBezTo>
                    <a:pt x="1143" y="84"/>
                    <a:pt x="1143" y="84"/>
                    <a:pt x="1143" y="84"/>
                  </a:cubicBezTo>
                  <a:cubicBezTo>
                    <a:pt x="1144" y="84"/>
                    <a:pt x="1144" y="84"/>
                    <a:pt x="1144" y="84"/>
                  </a:cubicBezTo>
                  <a:cubicBezTo>
                    <a:pt x="1144" y="82"/>
                    <a:pt x="1144" y="82"/>
                    <a:pt x="1144" y="82"/>
                  </a:cubicBezTo>
                  <a:cubicBezTo>
                    <a:pt x="1145" y="82"/>
                    <a:pt x="1145" y="82"/>
                    <a:pt x="1145" y="82"/>
                  </a:cubicBezTo>
                  <a:cubicBezTo>
                    <a:pt x="1146" y="83"/>
                    <a:pt x="1146" y="83"/>
                    <a:pt x="1146" y="83"/>
                  </a:cubicBezTo>
                  <a:cubicBezTo>
                    <a:pt x="1145" y="85"/>
                    <a:pt x="1145" y="85"/>
                    <a:pt x="1145" y="85"/>
                  </a:cubicBezTo>
                  <a:cubicBezTo>
                    <a:pt x="1147" y="85"/>
                    <a:pt x="1147" y="85"/>
                    <a:pt x="1147" y="85"/>
                  </a:cubicBezTo>
                  <a:cubicBezTo>
                    <a:pt x="1149" y="84"/>
                    <a:pt x="1149" y="84"/>
                    <a:pt x="1149" y="84"/>
                  </a:cubicBezTo>
                  <a:cubicBezTo>
                    <a:pt x="1153" y="84"/>
                    <a:pt x="1153" y="84"/>
                    <a:pt x="1153" y="84"/>
                  </a:cubicBezTo>
                  <a:cubicBezTo>
                    <a:pt x="1154" y="85"/>
                    <a:pt x="1154" y="85"/>
                    <a:pt x="1154" y="85"/>
                  </a:cubicBezTo>
                  <a:cubicBezTo>
                    <a:pt x="1155" y="85"/>
                    <a:pt x="1155" y="85"/>
                    <a:pt x="1155" y="85"/>
                  </a:cubicBezTo>
                  <a:cubicBezTo>
                    <a:pt x="1156" y="85"/>
                    <a:pt x="1156" y="85"/>
                    <a:pt x="1156" y="85"/>
                  </a:cubicBezTo>
                  <a:cubicBezTo>
                    <a:pt x="1157" y="85"/>
                    <a:pt x="1157" y="85"/>
                    <a:pt x="1157" y="85"/>
                  </a:cubicBezTo>
                  <a:cubicBezTo>
                    <a:pt x="1158" y="84"/>
                    <a:pt x="1158" y="84"/>
                    <a:pt x="1158" y="84"/>
                  </a:cubicBezTo>
                  <a:cubicBezTo>
                    <a:pt x="1157" y="81"/>
                    <a:pt x="1157" y="81"/>
                    <a:pt x="1157" y="81"/>
                  </a:cubicBezTo>
                  <a:cubicBezTo>
                    <a:pt x="1158" y="81"/>
                    <a:pt x="1158" y="81"/>
                    <a:pt x="1158" y="81"/>
                  </a:cubicBezTo>
                  <a:cubicBezTo>
                    <a:pt x="1159" y="84"/>
                    <a:pt x="1159" y="84"/>
                    <a:pt x="1159" y="84"/>
                  </a:cubicBezTo>
                  <a:cubicBezTo>
                    <a:pt x="1162" y="83"/>
                    <a:pt x="1162" y="83"/>
                    <a:pt x="1162" y="83"/>
                  </a:cubicBezTo>
                  <a:cubicBezTo>
                    <a:pt x="1162" y="82"/>
                    <a:pt x="1162" y="82"/>
                    <a:pt x="1162" y="82"/>
                  </a:cubicBezTo>
                  <a:lnTo>
                    <a:pt x="1161" y="79"/>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1530">
              <a:extLst>
                <a:ext uri="{FF2B5EF4-FFF2-40B4-BE49-F238E27FC236}">
                  <a16:creationId xmlns:a16="http://schemas.microsoft.com/office/drawing/2014/main" id="{29702504-782F-4C40-B5BE-B694EDB07A70}"/>
                </a:ext>
              </a:extLst>
            </p:cNvPr>
            <p:cNvSpPr>
              <a:spLocks/>
            </p:cNvSpPr>
            <p:nvPr/>
          </p:nvSpPr>
          <p:spPr bwMode="auto">
            <a:xfrm>
              <a:off x="5016" y="2247"/>
              <a:ext cx="169" cy="132"/>
            </a:xfrm>
            <a:custGeom>
              <a:avLst/>
              <a:gdLst>
                <a:gd name="T0" fmla="*/ 37 w 106"/>
                <a:gd name="T1" fmla="*/ 30 h 83"/>
                <a:gd name="T2" fmla="*/ 48 w 106"/>
                <a:gd name="T3" fmla="*/ 26 h 83"/>
                <a:gd name="T4" fmla="*/ 52 w 106"/>
                <a:gd name="T5" fmla="*/ 22 h 83"/>
                <a:gd name="T6" fmla="*/ 57 w 106"/>
                <a:gd name="T7" fmla="*/ 21 h 83"/>
                <a:gd name="T8" fmla="*/ 61 w 106"/>
                <a:gd name="T9" fmla="*/ 24 h 83"/>
                <a:gd name="T10" fmla="*/ 64 w 106"/>
                <a:gd name="T11" fmla="*/ 27 h 83"/>
                <a:gd name="T12" fmla="*/ 70 w 106"/>
                <a:gd name="T13" fmla="*/ 24 h 83"/>
                <a:gd name="T14" fmla="*/ 72 w 106"/>
                <a:gd name="T15" fmla="*/ 21 h 83"/>
                <a:gd name="T16" fmla="*/ 75 w 106"/>
                <a:gd name="T17" fmla="*/ 18 h 83"/>
                <a:gd name="T18" fmla="*/ 78 w 106"/>
                <a:gd name="T19" fmla="*/ 14 h 83"/>
                <a:gd name="T20" fmla="*/ 79 w 106"/>
                <a:gd name="T21" fmla="*/ 5 h 83"/>
                <a:gd name="T22" fmla="*/ 84 w 106"/>
                <a:gd name="T23" fmla="*/ 2 h 83"/>
                <a:gd name="T24" fmla="*/ 90 w 106"/>
                <a:gd name="T25" fmla="*/ 16 h 83"/>
                <a:gd name="T26" fmla="*/ 92 w 106"/>
                <a:gd name="T27" fmla="*/ 19 h 83"/>
                <a:gd name="T28" fmla="*/ 95 w 106"/>
                <a:gd name="T29" fmla="*/ 21 h 83"/>
                <a:gd name="T30" fmla="*/ 95 w 106"/>
                <a:gd name="T31" fmla="*/ 29 h 83"/>
                <a:gd name="T32" fmla="*/ 95 w 106"/>
                <a:gd name="T33" fmla="*/ 38 h 83"/>
                <a:gd name="T34" fmla="*/ 91 w 106"/>
                <a:gd name="T35" fmla="*/ 39 h 83"/>
                <a:gd name="T36" fmla="*/ 86 w 106"/>
                <a:gd name="T37" fmla="*/ 43 h 83"/>
                <a:gd name="T38" fmla="*/ 93 w 106"/>
                <a:gd name="T39" fmla="*/ 45 h 83"/>
                <a:gd name="T40" fmla="*/ 97 w 106"/>
                <a:gd name="T41" fmla="*/ 52 h 83"/>
                <a:gd name="T42" fmla="*/ 101 w 106"/>
                <a:gd name="T43" fmla="*/ 54 h 83"/>
                <a:gd name="T44" fmla="*/ 105 w 106"/>
                <a:gd name="T45" fmla="*/ 61 h 83"/>
                <a:gd name="T46" fmla="*/ 101 w 106"/>
                <a:gd name="T47" fmla="*/ 72 h 83"/>
                <a:gd name="T48" fmla="*/ 97 w 106"/>
                <a:gd name="T49" fmla="*/ 75 h 83"/>
                <a:gd name="T50" fmla="*/ 91 w 106"/>
                <a:gd name="T51" fmla="*/ 80 h 83"/>
                <a:gd name="T52" fmla="*/ 82 w 106"/>
                <a:gd name="T53" fmla="*/ 80 h 83"/>
                <a:gd name="T54" fmla="*/ 80 w 106"/>
                <a:gd name="T55" fmla="*/ 83 h 83"/>
                <a:gd name="T56" fmla="*/ 75 w 106"/>
                <a:gd name="T57" fmla="*/ 80 h 83"/>
                <a:gd name="T58" fmla="*/ 68 w 106"/>
                <a:gd name="T59" fmla="*/ 80 h 83"/>
                <a:gd name="T60" fmla="*/ 68 w 106"/>
                <a:gd name="T61" fmla="*/ 82 h 83"/>
                <a:gd name="T62" fmla="*/ 65 w 106"/>
                <a:gd name="T63" fmla="*/ 80 h 83"/>
                <a:gd name="T64" fmla="*/ 60 w 106"/>
                <a:gd name="T65" fmla="*/ 76 h 83"/>
                <a:gd name="T66" fmla="*/ 57 w 106"/>
                <a:gd name="T67" fmla="*/ 72 h 83"/>
                <a:gd name="T68" fmla="*/ 51 w 106"/>
                <a:gd name="T69" fmla="*/ 74 h 83"/>
                <a:gd name="T70" fmla="*/ 47 w 106"/>
                <a:gd name="T71" fmla="*/ 73 h 83"/>
                <a:gd name="T72" fmla="*/ 43 w 106"/>
                <a:gd name="T73" fmla="*/ 75 h 83"/>
                <a:gd name="T74" fmla="*/ 38 w 106"/>
                <a:gd name="T75" fmla="*/ 71 h 83"/>
                <a:gd name="T76" fmla="*/ 37 w 106"/>
                <a:gd name="T77" fmla="*/ 68 h 83"/>
                <a:gd name="T78" fmla="*/ 34 w 106"/>
                <a:gd name="T79" fmla="*/ 63 h 83"/>
                <a:gd name="T80" fmla="*/ 29 w 106"/>
                <a:gd name="T81" fmla="*/ 58 h 83"/>
                <a:gd name="T82" fmla="*/ 26 w 106"/>
                <a:gd name="T83" fmla="*/ 54 h 83"/>
                <a:gd name="T84" fmla="*/ 20 w 106"/>
                <a:gd name="T85" fmla="*/ 50 h 83"/>
                <a:gd name="T86" fmla="*/ 17 w 106"/>
                <a:gd name="T87" fmla="*/ 48 h 83"/>
                <a:gd name="T88" fmla="*/ 18 w 106"/>
                <a:gd name="T89" fmla="*/ 44 h 83"/>
                <a:gd name="T90" fmla="*/ 13 w 106"/>
                <a:gd name="T91" fmla="*/ 41 h 83"/>
                <a:gd name="T92" fmla="*/ 8 w 106"/>
                <a:gd name="T93" fmla="*/ 37 h 83"/>
                <a:gd name="T94" fmla="*/ 4 w 106"/>
                <a:gd name="T95" fmla="*/ 36 h 83"/>
                <a:gd name="T96" fmla="*/ 1 w 106"/>
                <a:gd name="T97" fmla="*/ 31 h 83"/>
                <a:gd name="T98" fmla="*/ 7 w 106"/>
                <a:gd name="T99" fmla="*/ 28 h 83"/>
                <a:gd name="T100" fmla="*/ 11 w 106"/>
                <a:gd name="T101" fmla="*/ 24 h 83"/>
                <a:gd name="T102" fmla="*/ 18 w 106"/>
                <a:gd name="T103" fmla="*/ 26 h 83"/>
                <a:gd name="T104" fmla="*/ 21 w 106"/>
                <a:gd name="T105" fmla="*/ 2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 h="83">
                  <a:moveTo>
                    <a:pt x="23" y="29"/>
                  </a:moveTo>
                  <a:cubicBezTo>
                    <a:pt x="27" y="27"/>
                    <a:pt x="31" y="28"/>
                    <a:pt x="34" y="28"/>
                  </a:cubicBezTo>
                  <a:cubicBezTo>
                    <a:pt x="34" y="28"/>
                    <a:pt x="34" y="29"/>
                    <a:pt x="35" y="29"/>
                  </a:cubicBezTo>
                  <a:cubicBezTo>
                    <a:pt x="35" y="30"/>
                    <a:pt x="35" y="30"/>
                    <a:pt x="37" y="30"/>
                  </a:cubicBezTo>
                  <a:cubicBezTo>
                    <a:pt x="38" y="30"/>
                    <a:pt x="39" y="30"/>
                    <a:pt x="41" y="30"/>
                  </a:cubicBezTo>
                  <a:cubicBezTo>
                    <a:pt x="42" y="30"/>
                    <a:pt x="43" y="30"/>
                    <a:pt x="43" y="28"/>
                  </a:cubicBezTo>
                  <a:cubicBezTo>
                    <a:pt x="44" y="28"/>
                    <a:pt x="44" y="28"/>
                    <a:pt x="44" y="28"/>
                  </a:cubicBezTo>
                  <a:cubicBezTo>
                    <a:pt x="45" y="27"/>
                    <a:pt x="46" y="26"/>
                    <a:pt x="48" y="26"/>
                  </a:cubicBezTo>
                  <a:cubicBezTo>
                    <a:pt x="51" y="26"/>
                    <a:pt x="51" y="26"/>
                    <a:pt x="51" y="23"/>
                  </a:cubicBezTo>
                  <a:cubicBezTo>
                    <a:pt x="51" y="22"/>
                    <a:pt x="51" y="22"/>
                    <a:pt x="51" y="22"/>
                  </a:cubicBezTo>
                  <a:cubicBezTo>
                    <a:pt x="51" y="22"/>
                    <a:pt x="51" y="22"/>
                    <a:pt x="51" y="22"/>
                  </a:cubicBezTo>
                  <a:cubicBezTo>
                    <a:pt x="52" y="22"/>
                    <a:pt x="52" y="22"/>
                    <a:pt x="52" y="22"/>
                  </a:cubicBezTo>
                  <a:cubicBezTo>
                    <a:pt x="52" y="22"/>
                    <a:pt x="52" y="22"/>
                    <a:pt x="52" y="22"/>
                  </a:cubicBezTo>
                  <a:cubicBezTo>
                    <a:pt x="53" y="21"/>
                    <a:pt x="53" y="21"/>
                    <a:pt x="53" y="21"/>
                  </a:cubicBezTo>
                  <a:cubicBezTo>
                    <a:pt x="54" y="21"/>
                    <a:pt x="55" y="21"/>
                    <a:pt x="56" y="21"/>
                  </a:cubicBezTo>
                  <a:cubicBezTo>
                    <a:pt x="57" y="21"/>
                    <a:pt x="57" y="21"/>
                    <a:pt x="57" y="21"/>
                  </a:cubicBezTo>
                  <a:cubicBezTo>
                    <a:pt x="57" y="22"/>
                    <a:pt x="58" y="22"/>
                    <a:pt x="59" y="22"/>
                  </a:cubicBezTo>
                  <a:cubicBezTo>
                    <a:pt x="59" y="23"/>
                    <a:pt x="59" y="23"/>
                    <a:pt x="60" y="23"/>
                  </a:cubicBezTo>
                  <a:cubicBezTo>
                    <a:pt x="60" y="24"/>
                    <a:pt x="60" y="24"/>
                    <a:pt x="60" y="24"/>
                  </a:cubicBezTo>
                  <a:cubicBezTo>
                    <a:pt x="61" y="24"/>
                    <a:pt x="61" y="24"/>
                    <a:pt x="61" y="24"/>
                  </a:cubicBezTo>
                  <a:cubicBezTo>
                    <a:pt x="61" y="24"/>
                    <a:pt x="61" y="25"/>
                    <a:pt x="62" y="25"/>
                  </a:cubicBezTo>
                  <a:cubicBezTo>
                    <a:pt x="62" y="25"/>
                    <a:pt x="62" y="25"/>
                    <a:pt x="62" y="25"/>
                  </a:cubicBezTo>
                  <a:cubicBezTo>
                    <a:pt x="63" y="26"/>
                    <a:pt x="63" y="26"/>
                    <a:pt x="63" y="26"/>
                  </a:cubicBezTo>
                  <a:cubicBezTo>
                    <a:pt x="63" y="26"/>
                    <a:pt x="64" y="27"/>
                    <a:pt x="64" y="27"/>
                  </a:cubicBezTo>
                  <a:cubicBezTo>
                    <a:pt x="66" y="26"/>
                    <a:pt x="68" y="27"/>
                    <a:pt x="69" y="25"/>
                  </a:cubicBezTo>
                  <a:cubicBezTo>
                    <a:pt x="69" y="25"/>
                    <a:pt x="69" y="25"/>
                    <a:pt x="69" y="25"/>
                  </a:cubicBezTo>
                  <a:cubicBezTo>
                    <a:pt x="70" y="24"/>
                    <a:pt x="70" y="24"/>
                    <a:pt x="70" y="24"/>
                  </a:cubicBezTo>
                  <a:cubicBezTo>
                    <a:pt x="70" y="24"/>
                    <a:pt x="70" y="24"/>
                    <a:pt x="70" y="24"/>
                  </a:cubicBezTo>
                  <a:cubicBezTo>
                    <a:pt x="71" y="23"/>
                    <a:pt x="71" y="23"/>
                    <a:pt x="71" y="23"/>
                  </a:cubicBezTo>
                  <a:cubicBezTo>
                    <a:pt x="71" y="22"/>
                    <a:pt x="71" y="22"/>
                    <a:pt x="71" y="22"/>
                  </a:cubicBezTo>
                  <a:cubicBezTo>
                    <a:pt x="71" y="22"/>
                    <a:pt x="71" y="22"/>
                    <a:pt x="71" y="22"/>
                  </a:cubicBezTo>
                  <a:cubicBezTo>
                    <a:pt x="72" y="21"/>
                    <a:pt x="72" y="21"/>
                    <a:pt x="72" y="21"/>
                  </a:cubicBezTo>
                  <a:cubicBezTo>
                    <a:pt x="73" y="21"/>
                    <a:pt x="73" y="21"/>
                    <a:pt x="73" y="21"/>
                  </a:cubicBezTo>
                  <a:cubicBezTo>
                    <a:pt x="73" y="20"/>
                    <a:pt x="73" y="20"/>
                    <a:pt x="73" y="20"/>
                  </a:cubicBezTo>
                  <a:cubicBezTo>
                    <a:pt x="74" y="20"/>
                    <a:pt x="74" y="20"/>
                    <a:pt x="74" y="19"/>
                  </a:cubicBezTo>
                  <a:cubicBezTo>
                    <a:pt x="75" y="19"/>
                    <a:pt x="75" y="18"/>
                    <a:pt x="75" y="18"/>
                  </a:cubicBezTo>
                  <a:cubicBezTo>
                    <a:pt x="75" y="17"/>
                    <a:pt x="75" y="17"/>
                    <a:pt x="75" y="17"/>
                  </a:cubicBezTo>
                  <a:cubicBezTo>
                    <a:pt x="76" y="17"/>
                    <a:pt x="76" y="17"/>
                    <a:pt x="76" y="16"/>
                  </a:cubicBezTo>
                  <a:cubicBezTo>
                    <a:pt x="76" y="16"/>
                    <a:pt x="76" y="16"/>
                    <a:pt x="77" y="16"/>
                  </a:cubicBezTo>
                  <a:cubicBezTo>
                    <a:pt x="78" y="15"/>
                    <a:pt x="78" y="15"/>
                    <a:pt x="78" y="14"/>
                  </a:cubicBezTo>
                  <a:cubicBezTo>
                    <a:pt x="79" y="14"/>
                    <a:pt x="79" y="14"/>
                    <a:pt x="79" y="13"/>
                  </a:cubicBezTo>
                  <a:cubicBezTo>
                    <a:pt x="80" y="13"/>
                    <a:pt x="81" y="13"/>
                    <a:pt x="80" y="12"/>
                  </a:cubicBezTo>
                  <a:cubicBezTo>
                    <a:pt x="80" y="10"/>
                    <a:pt x="80" y="8"/>
                    <a:pt x="80" y="7"/>
                  </a:cubicBezTo>
                  <a:cubicBezTo>
                    <a:pt x="80" y="6"/>
                    <a:pt x="80" y="5"/>
                    <a:pt x="79" y="5"/>
                  </a:cubicBezTo>
                  <a:cubicBezTo>
                    <a:pt x="78" y="4"/>
                    <a:pt x="78" y="4"/>
                    <a:pt x="78" y="4"/>
                  </a:cubicBezTo>
                  <a:cubicBezTo>
                    <a:pt x="78" y="4"/>
                    <a:pt x="78" y="4"/>
                    <a:pt x="78" y="4"/>
                  </a:cubicBezTo>
                  <a:cubicBezTo>
                    <a:pt x="79" y="3"/>
                    <a:pt x="80" y="4"/>
                    <a:pt x="82" y="3"/>
                  </a:cubicBezTo>
                  <a:cubicBezTo>
                    <a:pt x="83" y="3"/>
                    <a:pt x="83" y="3"/>
                    <a:pt x="84" y="2"/>
                  </a:cubicBezTo>
                  <a:cubicBezTo>
                    <a:pt x="84" y="1"/>
                    <a:pt x="85" y="0"/>
                    <a:pt x="87" y="1"/>
                  </a:cubicBezTo>
                  <a:cubicBezTo>
                    <a:pt x="88" y="1"/>
                    <a:pt x="88" y="2"/>
                    <a:pt x="88" y="3"/>
                  </a:cubicBezTo>
                  <a:cubicBezTo>
                    <a:pt x="86" y="7"/>
                    <a:pt x="87" y="10"/>
                    <a:pt x="88" y="14"/>
                  </a:cubicBezTo>
                  <a:cubicBezTo>
                    <a:pt x="88" y="15"/>
                    <a:pt x="88" y="16"/>
                    <a:pt x="90" y="16"/>
                  </a:cubicBezTo>
                  <a:cubicBezTo>
                    <a:pt x="90" y="17"/>
                    <a:pt x="90" y="17"/>
                    <a:pt x="91" y="17"/>
                  </a:cubicBezTo>
                  <a:cubicBezTo>
                    <a:pt x="91" y="17"/>
                    <a:pt x="91" y="17"/>
                    <a:pt x="91" y="17"/>
                  </a:cubicBezTo>
                  <a:cubicBezTo>
                    <a:pt x="91" y="18"/>
                    <a:pt x="92" y="18"/>
                    <a:pt x="92" y="18"/>
                  </a:cubicBezTo>
                  <a:cubicBezTo>
                    <a:pt x="92" y="19"/>
                    <a:pt x="92" y="19"/>
                    <a:pt x="92" y="19"/>
                  </a:cubicBezTo>
                  <a:cubicBezTo>
                    <a:pt x="93" y="19"/>
                    <a:pt x="93" y="19"/>
                    <a:pt x="93" y="19"/>
                  </a:cubicBezTo>
                  <a:cubicBezTo>
                    <a:pt x="94" y="20"/>
                    <a:pt x="94" y="20"/>
                    <a:pt x="94" y="20"/>
                  </a:cubicBezTo>
                  <a:cubicBezTo>
                    <a:pt x="94" y="20"/>
                    <a:pt x="94" y="20"/>
                    <a:pt x="94" y="20"/>
                  </a:cubicBezTo>
                  <a:cubicBezTo>
                    <a:pt x="94" y="21"/>
                    <a:pt x="94" y="21"/>
                    <a:pt x="95" y="21"/>
                  </a:cubicBezTo>
                  <a:cubicBezTo>
                    <a:pt x="95" y="22"/>
                    <a:pt x="95" y="22"/>
                    <a:pt x="95" y="22"/>
                  </a:cubicBezTo>
                  <a:cubicBezTo>
                    <a:pt x="95" y="24"/>
                    <a:pt x="95" y="25"/>
                    <a:pt x="94" y="27"/>
                  </a:cubicBezTo>
                  <a:cubicBezTo>
                    <a:pt x="94" y="27"/>
                    <a:pt x="94" y="28"/>
                    <a:pt x="94" y="28"/>
                  </a:cubicBezTo>
                  <a:cubicBezTo>
                    <a:pt x="94" y="28"/>
                    <a:pt x="95" y="29"/>
                    <a:pt x="95" y="29"/>
                  </a:cubicBezTo>
                  <a:cubicBezTo>
                    <a:pt x="96" y="29"/>
                    <a:pt x="96" y="29"/>
                    <a:pt x="96" y="30"/>
                  </a:cubicBezTo>
                  <a:cubicBezTo>
                    <a:pt x="96" y="33"/>
                    <a:pt x="96" y="33"/>
                    <a:pt x="96" y="33"/>
                  </a:cubicBezTo>
                  <a:cubicBezTo>
                    <a:pt x="96" y="37"/>
                    <a:pt x="96" y="37"/>
                    <a:pt x="96" y="37"/>
                  </a:cubicBezTo>
                  <a:cubicBezTo>
                    <a:pt x="95" y="38"/>
                    <a:pt x="95" y="38"/>
                    <a:pt x="95" y="38"/>
                  </a:cubicBezTo>
                  <a:cubicBezTo>
                    <a:pt x="94" y="39"/>
                    <a:pt x="94" y="39"/>
                    <a:pt x="94" y="39"/>
                  </a:cubicBezTo>
                  <a:cubicBezTo>
                    <a:pt x="93" y="39"/>
                    <a:pt x="93" y="39"/>
                    <a:pt x="93" y="39"/>
                  </a:cubicBezTo>
                  <a:cubicBezTo>
                    <a:pt x="92" y="38"/>
                    <a:pt x="92" y="38"/>
                    <a:pt x="92" y="38"/>
                  </a:cubicBezTo>
                  <a:cubicBezTo>
                    <a:pt x="91" y="39"/>
                    <a:pt x="91" y="39"/>
                    <a:pt x="91" y="39"/>
                  </a:cubicBezTo>
                  <a:cubicBezTo>
                    <a:pt x="89" y="38"/>
                    <a:pt x="89" y="38"/>
                    <a:pt x="89" y="38"/>
                  </a:cubicBezTo>
                  <a:cubicBezTo>
                    <a:pt x="89" y="40"/>
                    <a:pt x="89" y="40"/>
                    <a:pt x="89" y="40"/>
                  </a:cubicBezTo>
                  <a:cubicBezTo>
                    <a:pt x="88" y="41"/>
                    <a:pt x="88" y="41"/>
                    <a:pt x="88" y="41"/>
                  </a:cubicBezTo>
                  <a:cubicBezTo>
                    <a:pt x="86" y="43"/>
                    <a:pt x="86" y="43"/>
                    <a:pt x="86" y="43"/>
                  </a:cubicBezTo>
                  <a:cubicBezTo>
                    <a:pt x="87" y="44"/>
                    <a:pt x="87" y="44"/>
                    <a:pt x="87" y="44"/>
                  </a:cubicBezTo>
                  <a:cubicBezTo>
                    <a:pt x="89" y="44"/>
                    <a:pt x="89" y="44"/>
                    <a:pt x="89" y="44"/>
                  </a:cubicBezTo>
                  <a:cubicBezTo>
                    <a:pt x="92" y="44"/>
                    <a:pt x="92" y="44"/>
                    <a:pt x="92" y="44"/>
                  </a:cubicBezTo>
                  <a:cubicBezTo>
                    <a:pt x="93" y="45"/>
                    <a:pt x="93" y="45"/>
                    <a:pt x="93" y="45"/>
                  </a:cubicBezTo>
                  <a:cubicBezTo>
                    <a:pt x="95" y="47"/>
                    <a:pt x="95" y="47"/>
                    <a:pt x="95" y="47"/>
                  </a:cubicBezTo>
                  <a:cubicBezTo>
                    <a:pt x="95" y="48"/>
                    <a:pt x="95" y="48"/>
                    <a:pt x="95" y="48"/>
                  </a:cubicBezTo>
                  <a:cubicBezTo>
                    <a:pt x="96" y="49"/>
                    <a:pt x="96" y="49"/>
                    <a:pt x="96" y="49"/>
                  </a:cubicBezTo>
                  <a:cubicBezTo>
                    <a:pt x="97" y="52"/>
                    <a:pt x="97" y="52"/>
                    <a:pt x="97" y="52"/>
                  </a:cubicBezTo>
                  <a:cubicBezTo>
                    <a:pt x="99" y="52"/>
                    <a:pt x="99" y="52"/>
                    <a:pt x="99" y="52"/>
                  </a:cubicBezTo>
                  <a:cubicBezTo>
                    <a:pt x="99" y="53"/>
                    <a:pt x="99" y="53"/>
                    <a:pt x="99" y="53"/>
                  </a:cubicBezTo>
                  <a:cubicBezTo>
                    <a:pt x="100" y="54"/>
                    <a:pt x="100" y="54"/>
                    <a:pt x="100" y="54"/>
                  </a:cubicBezTo>
                  <a:cubicBezTo>
                    <a:pt x="101" y="54"/>
                    <a:pt x="101" y="54"/>
                    <a:pt x="101" y="54"/>
                  </a:cubicBezTo>
                  <a:cubicBezTo>
                    <a:pt x="102" y="55"/>
                    <a:pt x="102" y="55"/>
                    <a:pt x="102" y="55"/>
                  </a:cubicBezTo>
                  <a:cubicBezTo>
                    <a:pt x="103" y="56"/>
                    <a:pt x="103" y="56"/>
                    <a:pt x="103" y="56"/>
                  </a:cubicBezTo>
                  <a:cubicBezTo>
                    <a:pt x="104" y="58"/>
                    <a:pt x="104" y="58"/>
                    <a:pt x="104" y="58"/>
                  </a:cubicBezTo>
                  <a:cubicBezTo>
                    <a:pt x="105" y="61"/>
                    <a:pt x="105" y="61"/>
                    <a:pt x="105" y="61"/>
                  </a:cubicBezTo>
                  <a:cubicBezTo>
                    <a:pt x="106" y="62"/>
                    <a:pt x="106" y="62"/>
                    <a:pt x="106" y="62"/>
                  </a:cubicBezTo>
                  <a:cubicBezTo>
                    <a:pt x="106" y="65"/>
                    <a:pt x="106" y="65"/>
                    <a:pt x="106" y="65"/>
                  </a:cubicBezTo>
                  <a:cubicBezTo>
                    <a:pt x="103" y="69"/>
                    <a:pt x="103" y="69"/>
                    <a:pt x="103" y="69"/>
                  </a:cubicBezTo>
                  <a:cubicBezTo>
                    <a:pt x="101" y="72"/>
                    <a:pt x="101" y="72"/>
                    <a:pt x="101" y="72"/>
                  </a:cubicBezTo>
                  <a:cubicBezTo>
                    <a:pt x="100" y="72"/>
                    <a:pt x="100" y="72"/>
                    <a:pt x="100" y="72"/>
                  </a:cubicBezTo>
                  <a:cubicBezTo>
                    <a:pt x="99" y="73"/>
                    <a:pt x="99" y="73"/>
                    <a:pt x="99" y="73"/>
                  </a:cubicBezTo>
                  <a:cubicBezTo>
                    <a:pt x="98" y="74"/>
                    <a:pt x="98" y="74"/>
                    <a:pt x="98" y="74"/>
                  </a:cubicBezTo>
                  <a:cubicBezTo>
                    <a:pt x="97" y="75"/>
                    <a:pt x="97" y="75"/>
                    <a:pt x="97" y="75"/>
                  </a:cubicBezTo>
                  <a:cubicBezTo>
                    <a:pt x="96" y="76"/>
                    <a:pt x="96" y="76"/>
                    <a:pt x="96" y="76"/>
                  </a:cubicBezTo>
                  <a:cubicBezTo>
                    <a:pt x="94" y="77"/>
                    <a:pt x="94" y="77"/>
                    <a:pt x="94" y="77"/>
                  </a:cubicBezTo>
                  <a:cubicBezTo>
                    <a:pt x="93" y="79"/>
                    <a:pt x="93" y="79"/>
                    <a:pt x="93" y="79"/>
                  </a:cubicBezTo>
                  <a:cubicBezTo>
                    <a:pt x="91" y="80"/>
                    <a:pt x="91" y="80"/>
                    <a:pt x="91" y="80"/>
                  </a:cubicBezTo>
                  <a:cubicBezTo>
                    <a:pt x="89" y="79"/>
                    <a:pt x="89" y="79"/>
                    <a:pt x="89" y="79"/>
                  </a:cubicBezTo>
                  <a:cubicBezTo>
                    <a:pt x="86" y="79"/>
                    <a:pt x="86" y="79"/>
                    <a:pt x="86" y="79"/>
                  </a:cubicBezTo>
                  <a:cubicBezTo>
                    <a:pt x="84" y="80"/>
                    <a:pt x="84" y="80"/>
                    <a:pt x="84" y="80"/>
                  </a:cubicBezTo>
                  <a:cubicBezTo>
                    <a:pt x="82" y="80"/>
                    <a:pt x="82" y="80"/>
                    <a:pt x="82" y="80"/>
                  </a:cubicBezTo>
                  <a:cubicBezTo>
                    <a:pt x="82" y="81"/>
                    <a:pt x="82" y="81"/>
                    <a:pt x="82" y="81"/>
                  </a:cubicBezTo>
                  <a:cubicBezTo>
                    <a:pt x="81" y="80"/>
                    <a:pt x="81" y="80"/>
                    <a:pt x="81" y="80"/>
                  </a:cubicBezTo>
                  <a:cubicBezTo>
                    <a:pt x="80" y="81"/>
                    <a:pt x="80" y="81"/>
                    <a:pt x="80" y="81"/>
                  </a:cubicBezTo>
                  <a:cubicBezTo>
                    <a:pt x="80" y="83"/>
                    <a:pt x="80" y="83"/>
                    <a:pt x="80" y="83"/>
                  </a:cubicBezTo>
                  <a:cubicBezTo>
                    <a:pt x="79" y="83"/>
                    <a:pt x="79" y="83"/>
                    <a:pt x="79" y="83"/>
                  </a:cubicBezTo>
                  <a:cubicBezTo>
                    <a:pt x="77" y="82"/>
                    <a:pt x="77" y="82"/>
                    <a:pt x="77" y="82"/>
                  </a:cubicBezTo>
                  <a:cubicBezTo>
                    <a:pt x="76" y="81"/>
                    <a:pt x="76" y="81"/>
                    <a:pt x="76" y="81"/>
                  </a:cubicBezTo>
                  <a:cubicBezTo>
                    <a:pt x="75" y="80"/>
                    <a:pt x="75" y="80"/>
                    <a:pt x="75" y="80"/>
                  </a:cubicBezTo>
                  <a:cubicBezTo>
                    <a:pt x="73" y="81"/>
                    <a:pt x="73" y="81"/>
                    <a:pt x="73" y="81"/>
                  </a:cubicBezTo>
                  <a:cubicBezTo>
                    <a:pt x="71" y="80"/>
                    <a:pt x="71" y="80"/>
                    <a:pt x="71" y="80"/>
                  </a:cubicBezTo>
                  <a:cubicBezTo>
                    <a:pt x="69" y="79"/>
                    <a:pt x="69" y="79"/>
                    <a:pt x="69" y="79"/>
                  </a:cubicBezTo>
                  <a:cubicBezTo>
                    <a:pt x="68" y="80"/>
                    <a:pt x="68" y="80"/>
                    <a:pt x="68" y="80"/>
                  </a:cubicBezTo>
                  <a:cubicBezTo>
                    <a:pt x="68" y="81"/>
                    <a:pt x="68" y="81"/>
                    <a:pt x="68" y="81"/>
                  </a:cubicBezTo>
                  <a:cubicBezTo>
                    <a:pt x="69" y="82"/>
                    <a:pt x="69" y="82"/>
                    <a:pt x="69" y="82"/>
                  </a:cubicBezTo>
                  <a:cubicBezTo>
                    <a:pt x="69" y="83"/>
                    <a:pt x="69" y="83"/>
                    <a:pt x="69" y="83"/>
                  </a:cubicBezTo>
                  <a:cubicBezTo>
                    <a:pt x="68" y="82"/>
                    <a:pt x="68" y="82"/>
                    <a:pt x="68" y="82"/>
                  </a:cubicBezTo>
                  <a:cubicBezTo>
                    <a:pt x="66" y="82"/>
                    <a:pt x="66" y="82"/>
                    <a:pt x="66" y="82"/>
                  </a:cubicBezTo>
                  <a:cubicBezTo>
                    <a:pt x="65" y="82"/>
                    <a:pt x="65" y="82"/>
                    <a:pt x="65" y="82"/>
                  </a:cubicBezTo>
                  <a:cubicBezTo>
                    <a:pt x="65" y="81"/>
                    <a:pt x="65" y="81"/>
                    <a:pt x="65" y="81"/>
                  </a:cubicBezTo>
                  <a:cubicBezTo>
                    <a:pt x="65" y="80"/>
                    <a:pt x="65" y="80"/>
                    <a:pt x="65" y="80"/>
                  </a:cubicBezTo>
                  <a:cubicBezTo>
                    <a:pt x="64" y="79"/>
                    <a:pt x="64" y="79"/>
                    <a:pt x="64" y="79"/>
                  </a:cubicBezTo>
                  <a:cubicBezTo>
                    <a:pt x="63" y="78"/>
                    <a:pt x="63" y="78"/>
                    <a:pt x="63" y="78"/>
                  </a:cubicBezTo>
                  <a:cubicBezTo>
                    <a:pt x="63" y="77"/>
                    <a:pt x="63" y="77"/>
                    <a:pt x="63" y="77"/>
                  </a:cubicBezTo>
                  <a:cubicBezTo>
                    <a:pt x="60" y="76"/>
                    <a:pt x="60" y="76"/>
                    <a:pt x="60" y="76"/>
                  </a:cubicBezTo>
                  <a:cubicBezTo>
                    <a:pt x="60" y="75"/>
                    <a:pt x="60" y="75"/>
                    <a:pt x="60" y="75"/>
                  </a:cubicBezTo>
                  <a:cubicBezTo>
                    <a:pt x="59" y="74"/>
                    <a:pt x="59" y="74"/>
                    <a:pt x="59" y="74"/>
                  </a:cubicBezTo>
                  <a:cubicBezTo>
                    <a:pt x="58" y="72"/>
                    <a:pt x="58" y="72"/>
                    <a:pt x="58" y="72"/>
                  </a:cubicBezTo>
                  <a:cubicBezTo>
                    <a:pt x="57" y="72"/>
                    <a:pt x="57" y="72"/>
                    <a:pt x="57" y="72"/>
                  </a:cubicBezTo>
                  <a:cubicBezTo>
                    <a:pt x="55" y="71"/>
                    <a:pt x="55" y="71"/>
                    <a:pt x="55" y="71"/>
                  </a:cubicBezTo>
                  <a:cubicBezTo>
                    <a:pt x="54" y="73"/>
                    <a:pt x="54" y="73"/>
                    <a:pt x="54" y="73"/>
                  </a:cubicBezTo>
                  <a:cubicBezTo>
                    <a:pt x="53" y="74"/>
                    <a:pt x="53" y="74"/>
                    <a:pt x="53" y="74"/>
                  </a:cubicBezTo>
                  <a:cubicBezTo>
                    <a:pt x="51" y="74"/>
                    <a:pt x="51" y="74"/>
                    <a:pt x="51" y="74"/>
                  </a:cubicBezTo>
                  <a:cubicBezTo>
                    <a:pt x="51" y="74"/>
                    <a:pt x="51" y="74"/>
                    <a:pt x="51" y="74"/>
                  </a:cubicBezTo>
                  <a:cubicBezTo>
                    <a:pt x="50" y="74"/>
                    <a:pt x="50" y="74"/>
                    <a:pt x="50" y="74"/>
                  </a:cubicBezTo>
                  <a:cubicBezTo>
                    <a:pt x="49" y="73"/>
                    <a:pt x="49" y="73"/>
                    <a:pt x="49" y="73"/>
                  </a:cubicBezTo>
                  <a:cubicBezTo>
                    <a:pt x="47" y="73"/>
                    <a:pt x="47" y="73"/>
                    <a:pt x="47" y="73"/>
                  </a:cubicBezTo>
                  <a:cubicBezTo>
                    <a:pt x="46" y="74"/>
                    <a:pt x="46" y="74"/>
                    <a:pt x="46" y="74"/>
                  </a:cubicBezTo>
                  <a:cubicBezTo>
                    <a:pt x="45" y="75"/>
                    <a:pt x="45" y="75"/>
                    <a:pt x="45" y="75"/>
                  </a:cubicBezTo>
                  <a:cubicBezTo>
                    <a:pt x="44" y="75"/>
                    <a:pt x="44" y="75"/>
                    <a:pt x="44" y="75"/>
                  </a:cubicBezTo>
                  <a:cubicBezTo>
                    <a:pt x="43" y="75"/>
                    <a:pt x="43" y="75"/>
                    <a:pt x="43" y="75"/>
                  </a:cubicBezTo>
                  <a:cubicBezTo>
                    <a:pt x="41" y="73"/>
                    <a:pt x="41" y="73"/>
                    <a:pt x="41" y="73"/>
                  </a:cubicBezTo>
                  <a:cubicBezTo>
                    <a:pt x="40" y="72"/>
                    <a:pt x="40" y="72"/>
                    <a:pt x="40" y="72"/>
                  </a:cubicBezTo>
                  <a:cubicBezTo>
                    <a:pt x="39" y="72"/>
                    <a:pt x="39" y="72"/>
                    <a:pt x="39" y="72"/>
                  </a:cubicBezTo>
                  <a:cubicBezTo>
                    <a:pt x="38" y="71"/>
                    <a:pt x="38" y="71"/>
                    <a:pt x="38" y="71"/>
                  </a:cubicBezTo>
                  <a:cubicBezTo>
                    <a:pt x="38" y="69"/>
                    <a:pt x="38" y="69"/>
                    <a:pt x="38" y="69"/>
                  </a:cubicBezTo>
                  <a:cubicBezTo>
                    <a:pt x="37" y="69"/>
                    <a:pt x="37" y="69"/>
                    <a:pt x="37" y="69"/>
                  </a:cubicBezTo>
                  <a:cubicBezTo>
                    <a:pt x="37" y="69"/>
                    <a:pt x="37" y="69"/>
                    <a:pt x="37" y="69"/>
                  </a:cubicBezTo>
                  <a:cubicBezTo>
                    <a:pt x="37" y="68"/>
                    <a:pt x="37" y="68"/>
                    <a:pt x="37" y="68"/>
                  </a:cubicBezTo>
                  <a:cubicBezTo>
                    <a:pt x="35" y="67"/>
                    <a:pt x="35" y="67"/>
                    <a:pt x="35" y="67"/>
                  </a:cubicBezTo>
                  <a:cubicBezTo>
                    <a:pt x="34" y="66"/>
                    <a:pt x="34" y="66"/>
                    <a:pt x="34" y="66"/>
                  </a:cubicBezTo>
                  <a:cubicBezTo>
                    <a:pt x="34" y="63"/>
                    <a:pt x="34" y="63"/>
                    <a:pt x="34" y="63"/>
                  </a:cubicBezTo>
                  <a:cubicBezTo>
                    <a:pt x="34" y="63"/>
                    <a:pt x="34" y="63"/>
                    <a:pt x="34" y="63"/>
                  </a:cubicBezTo>
                  <a:cubicBezTo>
                    <a:pt x="33" y="62"/>
                    <a:pt x="33" y="62"/>
                    <a:pt x="33" y="62"/>
                  </a:cubicBezTo>
                  <a:cubicBezTo>
                    <a:pt x="30" y="61"/>
                    <a:pt x="30" y="61"/>
                    <a:pt x="30" y="61"/>
                  </a:cubicBezTo>
                  <a:cubicBezTo>
                    <a:pt x="29" y="60"/>
                    <a:pt x="29" y="60"/>
                    <a:pt x="29" y="60"/>
                  </a:cubicBezTo>
                  <a:cubicBezTo>
                    <a:pt x="29" y="58"/>
                    <a:pt x="29" y="58"/>
                    <a:pt x="29" y="58"/>
                  </a:cubicBezTo>
                  <a:cubicBezTo>
                    <a:pt x="29" y="58"/>
                    <a:pt x="29" y="58"/>
                    <a:pt x="29" y="58"/>
                  </a:cubicBezTo>
                  <a:cubicBezTo>
                    <a:pt x="27" y="57"/>
                    <a:pt x="27" y="57"/>
                    <a:pt x="27" y="57"/>
                  </a:cubicBezTo>
                  <a:cubicBezTo>
                    <a:pt x="26" y="56"/>
                    <a:pt x="26" y="56"/>
                    <a:pt x="26" y="56"/>
                  </a:cubicBezTo>
                  <a:cubicBezTo>
                    <a:pt x="26" y="54"/>
                    <a:pt x="26" y="54"/>
                    <a:pt x="26" y="54"/>
                  </a:cubicBezTo>
                  <a:cubicBezTo>
                    <a:pt x="25" y="52"/>
                    <a:pt x="25" y="52"/>
                    <a:pt x="25" y="52"/>
                  </a:cubicBezTo>
                  <a:cubicBezTo>
                    <a:pt x="22" y="51"/>
                    <a:pt x="22" y="51"/>
                    <a:pt x="22" y="51"/>
                  </a:cubicBezTo>
                  <a:cubicBezTo>
                    <a:pt x="22" y="51"/>
                    <a:pt x="22" y="51"/>
                    <a:pt x="22" y="51"/>
                  </a:cubicBezTo>
                  <a:cubicBezTo>
                    <a:pt x="20" y="50"/>
                    <a:pt x="20" y="50"/>
                    <a:pt x="20" y="50"/>
                  </a:cubicBezTo>
                  <a:cubicBezTo>
                    <a:pt x="19" y="50"/>
                    <a:pt x="19" y="50"/>
                    <a:pt x="19" y="50"/>
                  </a:cubicBezTo>
                  <a:cubicBezTo>
                    <a:pt x="18" y="50"/>
                    <a:pt x="18" y="50"/>
                    <a:pt x="18" y="50"/>
                  </a:cubicBezTo>
                  <a:cubicBezTo>
                    <a:pt x="16" y="49"/>
                    <a:pt x="16" y="49"/>
                    <a:pt x="16" y="49"/>
                  </a:cubicBezTo>
                  <a:cubicBezTo>
                    <a:pt x="17" y="48"/>
                    <a:pt x="17" y="48"/>
                    <a:pt x="17" y="48"/>
                  </a:cubicBezTo>
                  <a:cubicBezTo>
                    <a:pt x="17" y="47"/>
                    <a:pt x="17" y="47"/>
                    <a:pt x="17" y="47"/>
                  </a:cubicBezTo>
                  <a:cubicBezTo>
                    <a:pt x="18" y="46"/>
                    <a:pt x="18" y="46"/>
                    <a:pt x="18" y="46"/>
                  </a:cubicBezTo>
                  <a:cubicBezTo>
                    <a:pt x="19" y="45"/>
                    <a:pt x="19" y="45"/>
                    <a:pt x="19" y="45"/>
                  </a:cubicBezTo>
                  <a:cubicBezTo>
                    <a:pt x="18" y="44"/>
                    <a:pt x="18" y="44"/>
                    <a:pt x="18" y="44"/>
                  </a:cubicBezTo>
                  <a:cubicBezTo>
                    <a:pt x="16" y="44"/>
                    <a:pt x="16" y="44"/>
                    <a:pt x="16" y="44"/>
                  </a:cubicBezTo>
                  <a:cubicBezTo>
                    <a:pt x="15" y="43"/>
                    <a:pt x="15" y="43"/>
                    <a:pt x="15" y="43"/>
                  </a:cubicBezTo>
                  <a:cubicBezTo>
                    <a:pt x="14" y="42"/>
                    <a:pt x="14" y="42"/>
                    <a:pt x="14" y="42"/>
                  </a:cubicBezTo>
                  <a:cubicBezTo>
                    <a:pt x="13" y="41"/>
                    <a:pt x="13" y="41"/>
                    <a:pt x="13" y="41"/>
                  </a:cubicBezTo>
                  <a:cubicBezTo>
                    <a:pt x="11" y="41"/>
                    <a:pt x="11" y="41"/>
                    <a:pt x="11" y="41"/>
                  </a:cubicBezTo>
                  <a:cubicBezTo>
                    <a:pt x="9" y="40"/>
                    <a:pt x="9" y="40"/>
                    <a:pt x="9" y="40"/>
                  </a:cubicBezTo>
                  <a:cubicBezTo>
                    <a:pt x="8" y="39"/>
                    <a:pt x="8" y="39"/>
                    <a:pt x="8" y="39"/>
                  </a:cubicBezTo>
                  <a:cubicBezTo>
                    <a:pt x="8" y="37"/>
                    <a:pt x="8" y="37"/>
                    <a:pt x="8" y="37"/>
                  </a:cubicBezTo>
                  <a:cubicBezTo>
                    <a:pt x="8" y="36"/>
                    <a:pt x="8" y="36"/>
                    <a:pt x="8" y="36"/>
                  </a:cubicBezTo>
                  <a:cubicBezTo>
                    <a:pt x="7" y="35"/>
                    <a:pt x="7" y="35"/>
                    <a:pt x="7" y="35"/>
                  </a:cubicBezTo>
                  <a:cubicBezTo>
                    <a:pt x="5" y="35"/>
                    <a:pt x="5" y="35"/>
                    <a:pt x="5" y="35"/>
                  </a:cubicBezTo>
                  <a:cubicBezTo>
                    <a:pt x="4" y="36"/>
                    <a:pt x="4" y="36"/>
                    <a:pt x="4" y="36"/>
                  </a:cubicBezTo>
                  <a:cubicBezTo>
                    <a:pt x="2" y="36"/>
                    <a:pt x="2" y="36"/>
                    <a:pt x="2" y="36"/>
                  </a:cubicBezTo>
                  <a:cubicBezTo>
                    <a:pt x="1" y="35"/>
                    <a:pt x="1" y="35"/>
                    <a:pt x="1" y="35"/>
                  </a:cubicBezTo>
                  <a:cubicBezTo>
                    <a:pt x="0" y="32"/>
                    <a:pt x="0" y="32"/>
                    <a:pt x="0" y="32"/>
                  </a:cubicBezTo>
                  <a:cubicBezTo>
                    <a:pt x="1" y="31"/>
                    <a:pt x="1" y="31"/>
                    <a:pt x="1" y="31"/>
                  </a:cubicBezTo>
                  <a:cubicBezTo>
                    <a:pt x="2" y="30"/>
                    <a:pt x="2" y="30"/>
                    <a:pt x="2" y="30"/>
                  </a:cubicBezTo>
                  <a:cubicBezTo>
                    <a:pt x="2" y="28"/>
                    <a:pt x="2" y="28"/>
                    <a:pt x="2" y="28"/>
                  </a:cubicBezTo>
                  <a:cubicBezTo>
                    <a:pt x="3" y="27"/>
                    <a:pt x="3" y="30"/>
                    <a:pt x="3" y="29"/>
                  </a:cubicBezTo>
                  <a:cubicBezTo>
                    <a:pt x="7" y="28"/>
                    <a:pt x="7" y="28"/>
                    <a:pt x="7" y="28"/>
                  </a:cubicBezTo>
                  <a:cubicBezTo>
                    <a:pt x="7" y="28"/>
                    <a:pt x="7" y="28"/>
                    <a:pt x="7" y="28"/>
                  </a:cubicBezTo>
                  <a:cubicBezTo>
                    <a:pt x="8" y="27"/>
                    <a:pt x="8" y="27"/>
                    <a:pt x="8" y="27"/>
                  </a:cubicBezTo>
                  <a:cubicBezTo>
                    <a:pt x="9" y="27"/>
                    <a:pt x="9" y="26"/>
                    <a:pt x="9" y="25"/>
                  </a:cubicBezTo>
                  <a:cubicBezTo>
                    <a:pt x="9" y="24"/>
                    <a:pt x="10" y="24"/>
                    <a:pt x="11" y="24"/>
                  </a:cubicBezTo>
                  <a:cubicBezTo>
                    <a:pt x="11" y="23"/>
                    <a:pt x="12" y="23"/>
                    <a:pt x="12" y="23"/>
                  </a:cubicBezTo>
                  <a:cubicBezTo>
                    <a:pt x="14" y="23"/>
                    <a:pt x="15" y="23"/>
                    <a:pt x="16" y="23"/>
                  </a:cubicBezTo>
                  <a:cubicBezTo>
                    <a:pt x="17" y="24"/>
                    <a:pt x="17" y="25"/>
                    <a:pt x="17" y="26"/>
                  </a:cubicBezTo>
                  <a:cubicBezTo>
                    <a:pt x="18" y="26"/>
                    <a:pt x="18" y="26"/>
                    <a:pt x="18" y="26"/>
                  </a:cubicBezTo>
                  <a:cubicBezTo>
                    <a:pt x="19" y="27"/>
                    <a:pt x="19" y="27"/>
                    <a:pt x="19" y="27"/>
                  </a:cubicBezTo>
                  <a:cubicBezTo>
                    <a:pt x="20" y="27"/>
                    <a:pt x="20" y="27"/>
                    <a:pt x="20" y="27"/>
                  </a:cubicBezTo>
                  <a:cubicBezTo>
                    <a:pt x="20" y="28"/>
                    <a:pt x="20" y="28"/>
                    <a:pt x="20" y="28"/>
                  </a:cubicBezTo>
                  <a:cubicBezTo>
                    <a:pt x="20" y="28"/>
                    <a:pt x="20" y="28"/>
                    <a:pt x="21" y="29"/>
                  </a:cubicBezTo>
                  <a:lnTo>
                    <a:pt x="23" y="29"/>
                  </a:lnTo>
                  <a:close/>
                </a:path>
              </a:pathLst>
            </a:custGeom>
            <a:solidFill>
              <a:srgbClr val="8E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581" name="TextBox 10">
            <a:extLst>
              <a:ext uri="{FF2B5EF4-FFF2-40B4-BE49-F238E27FC236}">
                <a16:creationId xmlns:a16="http://schemas.microsoft.com/office/drawing/2014/main" id="{D3403EB3-9FF0-404A-A22F-E896935AA694}"/>
              </a:ext>
            </a:extLst>
          </p:cNvPr>
          <p:cNvSpPr txBox="1">
            <a:spLocks noChangeArrowheads="1"/>
          </p:cNvSpPr>
          <p:nvPr/>
        </p:nvSpPr>
        <p:spPr bwMode="auto">
          <a:xfrm>
            <a:off x="770756" y="2307703"/>
            <a:ext cx="4613435" cy="4278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s-CO" sz="1600" b="1" dirty="0">
                <a:latin typeface="Arial" panose="020B0604020202020204" pitchFamily="34" charset="0"/>
                <a:cs typeface="Arial" panose="020B0604020202020204" pitchFamily="34" charset="0"/>
              </a:rPr>
              <a:t>Lorem ipsum </a:t>
            </a:r>
            <a:r>
              <a:rPr lang="es-CO" sz="1600" dirty="0">
                <a:latin typeface="Arial" panose="020B0604020202020204" pitchFamily="34" charset="0"/>
                <a:cs typeface="Arial" panose="020B0604020202020204" pitchFamily="34" charset="0"/>
              </a:rPr>
              <a:t>dolor sit amet, consectetur adipiscing elit.  Fusce convallis magna non. dolor sit amet, consectetur adipiscing elit. Fusce convallis magna non</a:t>
            </a:r>
          </a:p>
          <a:p>
            <a:endParaRPr lang="es-CO" sz="1600" dirty="0">
              <a:latin typeface="Arial" panose="020B0604020202020204" pitchFamily="34" charset="0"/>
              <a:cs typeface="Arial" panose="020B0604020202020204" pitchFamily="34" charset="0"/>
            </a:endParaRPr>
          </a:p>
          <a:p>
            <a:r>
              <a:rPr lang="es-CO" sz="1600" dirty="0">
                <a:latin typeface="Arial" panose="020B0604020202020204" pitchFamily="34" charset="0"/>
                <a:cs typeface="Arial" panose="020B0604020202020204" pitchFamily="34" charset="0"/>
              </a:rPr>
              <a:t>dolor sit amet, consectetur adipiscing elit. Fusce convallis magna non dolor sit amet, consectetur adipiscing elit. Fusce convallis magna non</a:t>
            </a:r>
          </a:p>
          <a:p>
            <a:endParaRPr lang="es-CO" sz="1600" dirty="0">
              <a:latin typeface="Arial" panose="020B0604020202020204" pitchFamily="34" charset="0"/>
              <a:cs typeface="Arial" panose="020B0604020202020204" pitchFamily="34" charset="0"/>
            </a:endParaRPr>
          </a:p>
          <a:p>
            <a:r>
              <a:rPr lang="es-CO" sz="1600" dirty="0">
                <a:latin typeface="Arial" panose="020B0604020202020204" pitchFamily="34" charset="0"/>
                <a:cs typeface="Arial" panose="020B0604020202020204" pitchFamily="34" charset="0"/>
              </a:rPr>
              <a:t>Fusce convallis magna non dolor sit amet, consectetur adipiscing elit. Fusce convallis magna non</a:t>
            </a:r>
          </a:p>
          <a:p>
            <a:endParaRPr lang="es-CO" sz="1600" dirty="0">
              <a:latin typeface="Arial" panose="020B0604020202020204" pitchFamily="34" charset="0"/>
              <a:cs typeface="Arial" panose="020B0604020202020204" pitchFamily="34" charset="0"/>
            </a:endParaRPr>
          </a:p>
          <a:p>
            <a:endParaRPr lang="es-CO" sz="1600" dirty="0">
              <a:latin typeface="Arial" panose="020B0604020202020204" pitchFamily="34" charset="0"/>
              <a:cs typeface="Arial" panose="020B0604020202020204" pitchFamily="34" charset="0"/>
            </a:endParaRPr>
          </a:p>
          <a:p>
            <a:endParaRPr lang="es-CO" sz="1600" dirty="0">
              <a:latin typeface="Arial" panose="020B0604020202020204" pitchFamily="34" charset="0"/>
              <a:cs typeface="Arial" panose="020B0604020202020204" pitchFamily="34" charset="0"/>
            </a:endParaRPr>
          </a:p>
          <a:p>
            <a:endParaRPr lang="es-CO" sz="1600" dirty="0">
              <a:latin typeface="Arial" panose="020B0604020202020204" pitchFamily="34" charset="0"/>
              <a:cs typeface="Arial" panose="020B0604020202020204" pitchFamily="34" charset="0"/>
            </a:endParaRPr>
          </a:p>
          <a:p>
            <a:endParaRPr lang="es-CO" sz="1600" dirty="0">
              <a:latin typeface="Arial" panose="020B0604020202020204" pitchFamily="34" charset="0"/>
              <a:cs typeface="Arial" panose="020B0604020202020204" pitchFamily="34" charset="0"/>
            </a:endParaRPr>
          </a:p>
        </p:txBody>
      </p:sp>
      <p:sp>
        <p:nvSpPr>
          <p:cNvPr id="1582" name="CuadroTexto 1581">
            <a:extLst>
              <a:ext uri="{FF2B5EF4-FFF2-40B4-BE49-F238E27FC236}">
                <a16:creationId xmlns:a16="http://schemas.microsoft.com/office/drawing/2014/main" id="{E37F780F-D757-401D-AD12-6158C664C824}"/>
              </a:ext>
            </a:extLst>
          </p:cNvPr>
          <p:cNvSpPr txBox="1"/>
          <p:nvPr/>
        </p:nvSpPr>
        <p:spPr>
          <a:xfrm>
            <a:off x="770756" y="1039624"/>
            <a:ext cx="4308373" cy="1118255"/>
          </a:xfrm>
          <a:prstGeom prst="rect">
            <a:avLst/>
          </a:prstGeom>
          <a:noFill/>
        </p:spPr>
        <p:txBody>
          <a:bodyPr wrap="square" rtlCol="0">
            <a:spAutoFit/>
          </a:bodyPr>
          <a:lstStyle/>
          <a:p>
            <a:pPr>
              <a:lnSpc>
                <a:spcPts val="4000"/>
              </a:lnSpc>
            </a:pPr>
            <a:r>
              <a:rPr lang="en-US" sz="4000" b="1" dirty="0">
                <a:latin typeface="Arial" panose="020B0604020202020204" pitchFamily="34" charset="0"/>
                <a:cs typeface="Arial" panose="020B0604020202020204" pitchFamily="34" charset="0"/>
              </a:rPr>
              <a:t>Your </a:t>
            </a:r>
          </a:p>
          <a:p>
            <a:pPr>
              <a:lnSpc>
                <a:spcPts val="4000"/>
              </a:lnSpc>
            </a:pPr>
            <a:r>
              <a:rPr lang="en-US" sz="4000" dirty="0">
                <a:solidFill>
                  <a:srgbClr val="E1C833"/>
                </a:solidFill>
                <a:latin typeface="Arial" panose="020B0604020202020204" pitchFamily="34" charset="0"/>
                <a:cs typeface="Arial" panose="020B0604020202020204" pitchFamily="34" charset="0"/>
              </a:rPr>
              <a:t>Title Here</a:t>
            </a:r>
          </a:p>
        </p:txBody>
      </p:sp>
      <p:sp>
        <p:nvSpPr>
          <p:cNvPr id="1583" name="Rectángulo 1582">
            <a:extLst>
              <a:ext uri="{FF2B5EF4-FFF2-40B4-BE49-F238E27FC236}">
                <a16:creationId xmlns:a16="http://schemas.microsoft.com/office/drawing/2014/main" id="{96B4E40E-E218-4B5E-8588-8070BAA0BC44}"/>
              </a:ext>
            </a:extLst>
          </p:cNvPr>
          <p:cNvSpPr/>
          <p:nvPr/>
        </p:nvSpPr>
        <p:spPr>
          <a:xfrm>
            <a:off x="464023" y="300251"/>
            <a:ext cx="11273051" cy="6237027"/>
          </a:xfrm>
          <a:prstGeom prst="rect">
            <a:avLst/>
          </a:prstGeom>
          <a:noFill/>
          <a:ln w="38100">
            <a:solidFill>
              <a:srgbClr val="E1C8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291138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posición de imagen 4">
            <a:extLst>
              <a:ext uri="{FF2B5EF4-FFF2-40B4-BE49-F238E27FC236}">
                <a16:creationId xmlns:a16="http://schemas.microsoft.com/office/drawing/2014/main" id="{E7090B16-601B-4E3A-AECE-CCAF65E676D7}"/>
              </a:ext>
            </a:extLst>
          </p:cNvPr>
          <p:cNvPicPr>
            <a:picLocks noGrp="1" noChangeAspect="1"/>
          </p:cNvPicPr>
          <p:nvPr>
            <p:ph type="pic" sz="quarter" idx="10"/>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a:fillRect/>
          </a:stretch>
        </p:blipFill>
        <p:spPr/>
      </p:pic>
      <p:sp>
        <p:nvSpPr>
          <p:cNvPr id="3" name="Rectángulo 2">
            <a:extLst>
              <a:ext uri="{FF2B5EF4-FFF2-40B4-BE49-F238E27FC236}">
                <a16:creationId xmlns:a16="http://schemas.microsoft.com/office/drawing/2014/main" id="{C314F35B-40DB-4AEC-80D3-AC09304A3B3D}"/>
              </a:ext>
            </a:extLst>
          </p:cNvPr>
          <p:cNvSpPr/>
          <p:nvPr/>
        </p:nvSpPr>
        <p:spPr>
          <a:xfrm>
            <a:off x="4020363" y="0"/>
            <a:ext cx="423826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ángulo 49">
            <a:extLst>
              <a:ext uri="{FF2B5EF4-FFF2-40B4-BE49-F238E27FC236}">
                <a16:creationId xmlns:a16="http://schemas.microsoft.com/office/drawing/2014/main" id="{0FB161D6-5041-44DB-A4A4-B1E13F4C8C14}"/>
              </a:ext>
            </a:extLst>
          </p:cNvPr>
          <p:cNvSpPr/>
          <p:nvPr/>
        </p:nvSpPr>
        <p:spPr>
          <a:xfrm>
            <a:off x="431658" y="3761100"/>
            <a:ext cx="3381923" cy="2796649"/>
          </a:xfrm>
          <a:prstGeom prst="rect">
            <a:avLst/>
          </a:prstGeom>
          <a:solidFill>
            <a:srgbClr val="E1C8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10">
            <a:extLst>
              <a:ext uri="{FF2B5EF4-FFF2-40B4-BE49-F238E27FC236}">
                <a16:creationId xmlns:a16="http://schemas.microsoft.com/office/drawing/2014/main" id="{85C8ACA8-3FE3-44D4-B131-E23CE033FA08}"/>
              </a:ext>
            </a:extLst>
          </p:cNvPr>
          <p:cNvSpPr txBox="1">
            <a:spLocks noChangeArrowheads="1"/>
          </p:cNvSpPr>
          <p:nvPr/>
        </p:nvSpPr>
        <p:spPr bwMode="auto">
          <a:xfrm>
            <a:off x="548670" y="5040513"/>
            <a:ext cx="2847673" cy="107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s-CO" sz="1600" b="1" dirty="0">
                <a:solidFill>
                  <a:schemeClr val="bg1"/>
                </a:solidFill>
                <a:latin typeface="Arial" panose="020B0604020202020204" pitchFamily="34" charset="0"/>
                <a:cs typeface="Arial" panose="020B0604020202020204" pitchFamily="34" charset="0"/>
              </a:rPr>
              <a:t>Lorem ipsum </a:t>
            </a:r>
            <a:r>
              <a:rPr lang="es-CO" sz="1600" dirty="0">
                <a:solidFill>
                  <a:schemeClr val="bg1"/>
                </a:solidFill>
                <a:latin typeface="Arial" panose="020B0604020202020204" pitchFamily="34" charset="0"/>
                <a:cs typeface="Arial" panose="020B0604020202020204" pitchFamily="34" charset="0"/>
              </a:rPr>
              <a:t>dolor sit amet, consectetur adipiscing elit.  Fusce convallis magna non. dolor sit amet, consectetur</a:t>
            </a:r>
          </a:p>
        </p:txBody>
      </p:sp>
      <p:sp>
        <p:nvSpPr>
          <p:cNvPr id="52" name="CuadroTexto 51">
            <a:extLst>
              <a:ext uri="{FF2B5EF4-FFF2-40B4-BE49-F238E27FC236}">
                <a16:creationId xmlns:a16="http://schemas.microsoft.com/office/drawing/2014/main" id="{14216773-E017-4A2B-A260-80B8F56D2F4A}"/>
              </a:ext>
            </a:extLst>
          </p:cNvPr>
          <p:cNvSpPr txBox="1"/>
          <p:nvPr/>
        </p:nvSpPr>
        <p:spPr>
          <a:xfrm>
            <a:off x="491976" y="3908196"/>
            <a:ext cx="4308373" cy="1118255"/>
          </a:xfrm>
          <a:prstGeom prst="rect">
            <a:avLst/>
          </a:prstGeom>
          <a:noFill/>
        </p:spPr>
        <p:txBody>
          <a:bodyPr wrap="square" rtlCol="0">
            <a:spAutoFit/>
          </a:bodyPr>
          <a:lstStyle/>
          <a:p>
            <a:pPr>
              <a:lnSpc>
                <a:spcPts val="4000"/>
              </a:lnSpc>
            </a:pPr>
            <a:r>
              <a:rPr lang="en-US" sz="4000" b="1" dirty="0">
                <a:latin typeface="Arial" panose="020B0604020202020204" pitchFamily="34" charset="0"/>
                <a:cs typeface="Arial" panose="020B0604020202020204" pitchFamily="34" charset="0"/>
              </a:rPr>
              <a:t>Your </a:t>
            </a:r>
          </a:p>
          <a:p>
            <a:pPr>
              <a:lnSpc>
                <a:spcPts val="4000"/>
              </a:lnSpc>
            </a:pPr>
            <a:r>
              <a:rPr lang="en-US" sz="4000" dirty="0">
                <a:solidFill>
                  <a:schemeClr val="bg1"/>
                </a:solidFill>
                <a:latin typeface="Arial" panose="020B0604020202020204" pitchFamily="34" charset="0"/>
                <a:cs typeface="Arial" panose="020B0604020202020204" pitchFamily="34" charset="0"/>
              </a:rPr>
              <a:t>Title Here</a:t>
            </a:r>
          </a:p>
        </p:txBody>
      </p:sp>
      <p:sp>
        <p:nvSpPr>
          <p:cNvPr id="53" name="Rectángulo 52">
            <a:extLst>
              <a:ext uri="{FF2B5EF4-FFF2-40B4-BE49-F238E27FC236}">
                <a16:creationId xmlns:a16="http://schemas.microsoft.com/office/drawing/2014/main" id="{CE7E2E64-75B1-4B1B-B6AB-1E46C5FBECE5}"/>
              </a:ext>
            </a:extLst>
          </p:cNvPr>
          <p:cNvSpPr/>
          <p:nvPr/>
        </p:nvSpPr>
        <p:spPr>
          <a:xfrm>
            <a:off x="8378419" y="3806506"/>
            <a:ext cx="3381923" cy="2796649"/>
          </a:xfrm>
          <a:prstGeom prst="rect">
            <a:avLst/>
          </a:prstGeom>
          <a:solidFill>
            <a:srgbClr val="E1C8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10">
            <a:extLst>
              <a:ext uri="{FF2B5EF4-FFF2-40B4-BE49-F238E27FC236}">
                <a16:creationId xmlns:a16="http://schemas.microsoft.com/office/drawing/2014/main" id="{A5E48E75-4C2C-4C1E-9A16-0D1ECE57FF84}"/>
              </a:ext>
            </a:extLst>
          </p:cNvPr>
          <p:cNvSpPr txBox="1">
            <a:spLocks noChangeArrowheads="1"/>
          </p:cNvSpPr>
          <p:nvPr/>
        </p:nvSpPr>
        <p:spPr bwMode="auto">
          <a:xfrm>
            <a:off x="8901642" y="5054575"/>
            <a:ext cx="2847673" cy="107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s-CO" sz="1600" b="1" dirty="0">
                <a:solidFill>
                  <a:schemeClr val="bg1"/>
                </a:solidFill>
                <a:latin typeface="Arial" panose="020B0604020202020204" pitchFamily="34" charset="0"/>
                <a:cs typeface="Arial" panose="020B0604020202020204" pitchFamily="34" charset="0"/>
              </a:rPr>
              <a:t>Lorem ipsum </a:t>
            </a:r>
            <a:r>
              <a:rPr lang="es-CO" sz="1600" dirty="0">
                <a:solidFill>
                  <a:schemeClr val="bg1"/>
                </a:solidFill>
                <a:latin typeface="Arial" panose="020B0604020202020204" pitchFamily="34" charset="0"/>
                <a:cs typeface="Arial" panose="020B0604020202020204" pitchFamily="34" charset="0"/>
              </a:rPr>
              <a:t>dolor sit amet, consectetur adipiscing elit.  Fusce convallis magna non. dolor sit amet, consectetur</a:t>
            </a:r>
          </a:p>
        </p:txBody>
      </p:sp>
      <p:sp>
        <p:nvSpPr>
          <p:cNvPr id="55" name="CuadroTexto 54">
            <a:extLst>
              <a:ext uri="{FF2B5EF4-FFF2-40B4-BE49-F238E27FC236}">
                <a16:creationId xmlns:a16="http://schemas.microsoft.com/office/drawing/2014/main" id="{1D96C2F3-E00C-4D51-BEDF-3DFCB8E554B3}"/>
              </a:ext>
            </a:extLst>
          </p:cNvPr>
          <p:cNvSpPr txBox="1"/>
          <p:nvPr/>
        </p:nvSpPr>
        <p:spPr>
          <a:xfrm>
            <a:off x="8844948" y="3922258"/>
            <a:ext cx="4308373" cy="1118255"/>
          </a:xfrm>
          <a:prstGeom prst="rect">
            <a:avLst/>
          </a:prstGeom>
          <a:noFill/>
        </p:spPr>
        <p:txBody>
          <a:bodyPr wrap="square" rtlCol="0">
            <a:spAutoFit/>
          </a:bodyPr>
          <a:lstStyle/>
          <a:p>
            <a:pPr>
              <a:lnSpc>
                <a:spcPts val="4000"/>
              </a:lnSpc>
            </a:pPr>
            <a:r>
              <a:rPr lang="en-US" sz="4000" b="1" dirty="0">
                <a:latin typeface="Arial" panose="020B0604020202020204" pitchFamily="34" charset="0"/>
                <a:cs typeface="Arial" panose="020B0604020202020204" pitchFamily="34" charset="0"/>
              </a:rPr>
              <a:t>Your </a:t>
            </a:r>
          </a:p>
          <a:p>
            <a:pPr>
              <a:lnSpc>
                <a:spcPts val="4000"/>
              </a:lnSpc>
            </a:pPr>
            <a:r>
              <a:rPr lang="en-US" sz="4000" dirty="0">
                <a:solidFill>
                  <a:schemeClr val="bg1"/>
                </a:solidFill>
                <a:latin typeface="Arial" panose="020B0604020202020204" pitchFamily="34" charset="0"/>
                <a:cs typeface="Arial" panose="020B0604020202020204" pitchFamily="34" charset="0"/>
              </a:rPr>
              <a:t>Title Here</a:t>
            </a:r>
          </a:p>
        </p:txBody>
      </p:sp>
      <p:sp>
        <p:nvSpPr>
          <p:cNvPr id="56" name="TextBox 10">
            <a:extLst>
              <a:ext uri="{FF2B5EF4-FFF2-40B4-BE49-F238E27FC236}">
                <a16:creationId xmlns:a16="http://schemas.microsoft.com/office/drawing/2014/main" id="{1C2FB1DF-0109-4A53-8D22-452873BFAD0A}"/>
              </a:ext>
            </a:extLst>
          </p:cNvPr>
          <p:cNvSpPr txBox="1">
            <a:spLocks noChangeArrowheads="1"/>
          </p:cNvSpPr>
          <p:nvPr/>
        </p:nvSpPr>
        <p:spPr bwMode="auto">
          <a:xfrm>
            <a:off x="4494316" y="1973015"/>
            <a:ext cx="3290358" cy="5016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es-CO" sz="1600" b="1" dirty="0">
                <a:latin typeface="Arial" panose="020B0604020202020204" pitchFamily="34" charset="0"/>
                <a:cs typeface="Arial" panose="020B0604020202020204" pitchFamily="34" charset="0"/>
              </a:rPr>
              <a:t>Lorem ipsum </a:t>
            </a:r>
            <a:r>
              <a:rPr lang="es-CO" sz="1600" dirty="0">
                <a:latin typeface="Arial" panose="020B0604020202020204" pitchFamily="34" charset="0"/>
                <a:cs typeface="Arial" panose="020B0604020202020204" pitchFamily="34" charset="0"/>
              </a:rPr>
              <a:t>dolor sit amet, consectetur adipiscing elit.  Fusce convallis magna non. dolor sit amet, consectetur adipiscing elit. Fusce convallis magna non</a:t>
            </a:r>
          </a:p>
          <a:p>
            <a:pPr algn="ctr"/>
            <a:endParaRPr lang="es-CO" sz="1600" dirty="0">
              <a:latin typeface="Arial" panose="020B0604020202020204" pitchFamily="34" charset="0"/>
              <a:cs typeface="Arial" panose="020B0604020202020204" pitchFamily="34" charset="0"/>
            </a:endParaRPr>
          </a:p>
          <a:p>
            <a:pPr algn="ctr"/>
            <a:r>
              <a:rPr lang="es-CO" sz="1600" dirty="0">
                <a:latin typeface="Arial" panose="020B0604020202020204" pitchFamily="34" charset="0"/>
                <a:cs typeface="Arial" panose="020B0604020202020204" pitchFamily="34" charset="0"/>
              </a:rPr>
              <a:t>dolor sit amet, consectetur adipiscing elit. Fusce convallis magna non dolor sit amet, consectetur adipiscing elit. Fusce convallis magna non</a:t>
            </a:r>
          </a:p>
          <a:p>
            <a:pPr algn="ctr"/>
            <a:endParaRPr lang="es-CO" sz="1600" dirty="0">
              <a:latin typeface="Arial" panose="020B0604020202020204" pitchFamily="34" charset="0"/>
              <a:cs typeface="Arial" panose="020B0604020202020204" pitchFamily="34" charset="0"/>
            </a:endParaRPr>
          </a:p>
          <a:p>
            <a:pPr algn="ctr"/>
            <a:r>
              <a:rPr lang="es-CO" sz="1600" dirty="0">
                <a:latin typeface="Arial" panose="020B0604020202020204" pitchFamily="34" charset="0"/>
                <a:cs typeface="Arial" panose="020B0604020202020204" pitchFamily="34" charset="0"/>
              </a:rPr>
              <a:t>Fusce convallis magna non dolor sit amet, consectetur adipiscing elit. Fusce convallis magna non</a:t>
            </a:r>
          </a:p>
          <a:p>
            <a:pPr algn="ctr"/>
            <a:endParaRPr lang="es-CO" sz="1600" dirty="0">
              <a:latin typeface="Arial" panose="020B0604020202020204" pitchFamily="34" charset="0"/>
              <a:cs typeface="Arial" panose="020B0604020202020204" pitchFamily="34" charset="0"/>
            </a:endParaRPr>
          </a:p>
          <a:p>
            <a:pPr algn="ctr"/>
            <a:endParaRPr lang="es-CO" sz="1600" dirty="0">
              <a:latin typeface="Arial" panose="020B0604020202020204" pitchFamily="34" charset="0"/>
              <a:cs typeface="Arial" panose="020B0604020202020204" pitchFamily="34" charset="0"/>
            </a:endParaRPr>
          </a:p>
          <a:p>
            <a:pPr algn="ctr"/>
            <a:endParaRPr lang="es-CO" sz="1600" dirty="0">
              <a:latin typeface="Arial" panose="020B0604020202020204" pitchFamily="34" charset="0"/>
              <a:cs typeface="Arial" panose="020B0604020202020204" pitchFamily="34" charset="0"/>
            </a:endParaRPr>
          </a:p>
          <a:p>
            <a:pPr algn="ctr"/>
            <a:endParaRPr lang="es-CO" sz="1600" dirty="0">
              <a:latin typeface="Arial" panose="020B0604020202020204" pitchFamily="34" charset="0"/>
              <a:cs typeface="Arial" panose="020B0604020202020204" pitchFamily="34" charset="0"/>
            </a:endParaRPr>
          </a:p>
          <a:p>
            <a:pPr algn="ctr"/>
            <a:endParaRPr lang="es-CO" sz="1600" dirty="0">
              <a:latin typeface="Arial" panose="020B0604020202020204" pitchFamily="34" charset="0"/>
              <a:cs typeface="Arial" panose="020B0604020202020204" pitchFamily="34" charset="0"/>
            </a:endParaRPr>
          </a:p>
        </p:txBody>
      </p:sp>
      <p:sp>
        <p:nvSpPr>
          <p:cNvPr id="57" name="CuadroTexto 56">
            <a:extLst>
              <a:ext uri="{FF2B5EF4-FFF2-40B4-BE49-F238E27FC236}">
                <a16:creationId xmlns:a16="http://schemas.microsoft.com/office/drawing/2014/main" id="{2B42C187-BE52-4487-BF57-B711F17BAAB9}"/>
              </a:ext>
            </a:extLst>
          </p:cNvPr>
          <p:cNvSpPr txBox="1"/>
          <p:nvPr/>
        </p:nvSpPr>
        <p:spPr>
          <a:xfrm>
            <a:off x="4604358" y="560066"/>
            <a:ext cx="3070274" cy="1118255"/>
          </a:xfrm>
          <a:prstGeom prst="rect">
            <a:avLst/>
          </a:prstGeom>
          <a:noFill/>
        </p:spPr>
        <p:txBody>
          <a:bodyPr wrap="square" rtlCol="0">
            <a:spAutoFit/>
          </a:bodyPr>
          <a:lstStyle/>
          <a:p>
            <a:pPr algn="ctr">
              <a:lnSpc>
                <a:spcPts val="4000"/>
              </a:lnSpc>
            </a:pPr>
            <a:r>
              <a:rPr lang="en-US" sz="4000" b="1" dirty="0">
                <a:latin typeface="Arial" panose="020B0604020202020204" pitchFamily="34" charset="0"/>
                <a:cs typeface="Arial" panose="020B0604020202020204" pitchFamily="34" charset="0"/>
              </a:rPr>
              <a:t>Your </a:t>
            </a:r>
          </a:p>
          <a:p>
            <a:pPr algn="ctr">
              <a:lnSpc>
                <a:spcPts val="4000"/>
              </a:lnSpc>
            </a:pPr>
            <a:r>
              <a:rPr lang="en-US" sz="4000" dirty="0">
                <a:solidFill>
                  <a:srgbClr val="C9A336"/>
                </a:solidFill>
                <a:latin typeface="Arial" panose="020B0604020202020204" pitchFamily="34" charset="0"/>
                <a:cs typeface="Arial" panose="020B0604020202020204" pitchFamily="34" charset="0"/>
              </a:rPr>
              <a:t>Title Here</a:t>
            </a:r>
          </a:p>
        </p:txBody>
      </p:sp>
      <p:sp>
        <p:nvSpPr>
          <p:cNvPr id="58" name="Rectángulo 57">
            <a:extLst>
              <a:ext uri="{FF2B5EF4-FFF2-40B4-BE49-F238E27FC236}">
                <a16:creationId xmlns:a16="http://schemas.microsoft.com/office/drawing/2014/main" id="{CC06F625-4918-42BC-9555-AD2FB1F98E30}"/>
              </a:ext>
            </a:extLst>
          </p:cNvPr>
          <p:cNvSpPr/>
          <p:nvPr/>
        </p:nvSpPr>
        <p:spPr>
          <a:xfrm>
            <a:off x="464023" y="300251"/>
            <a:ext cx="11273051" cy="6237027"/>
          </a:xfrm>
          <a:prstGeom prst="rect">
            <a:avLst/>
          </a:prstGeom>
          <a:noFill/>
          <a:ln w="38100">
            <a:solidFill>
              <a:srgbClr val="E1C8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4933</TotalTime>
  <Words>1087</Words>
  <Application>Microsoft Office PowerPoint</Application>
  <PresentationFormat>Widescreen</PresentationFormat>
  <Paragraphs>146</Paragraphs>
  <Slides>14</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Arial</vt:lpstr>
      <vt:lpstr>Arial </vt:lpstr>
      <vt:lpstr>Arial Black</vt:lpstr>
      <vt:lpstr>Calibri</vt:lpstr>
      <vt:lpstr>Calibri Light</vt:lpstr>
      <vt:lpstr>Gill Sans</vt:lpstr>
      <vt:lpstr>Lato Black</vt:lpstr>
      <vt:lpstr>Lato Light</vt:lpstr>
      <vt:lpstr>Tema de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Jolie Nayibe Serrano</dc:creator>
  <cp:lastModifiedBy>Jolie Serrano Delgado</cp:lastModifiedBy>
  <cp:revision>359</cp:revision>
  <dcterms:created xsi:type="dcterms:W3CDTF">2020-03-21T22:03:23Z</dcterms:created>
  <dcterms:modified xsi:type="dcterms:W3CDTF">2025-06-15T20:23:18Z</dcterms:modified>
</cp:coreProperties>
</file>